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8.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9.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0.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1.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2.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3.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4.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5.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6.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7.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8.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19.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20.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21.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22.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23.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24.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25.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26.xml" ContentType="application/vnd.openxmlformats-officedocument.presentationml.notesSl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27.xml" ContentType="application/vnd.openxmlformats-officedocument.presentationml.notesSl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28.xml" ContentType="application/vnd.openxmlformats-officedocument.presentationml.notesSlide+xml"/>
  <Override PartName="/ppt/charts/chart59.xml" ContentType="application/vnd.openxmlformats-officedocument.drawingml.chart+xml"/>
  <Override PartName="/ppt/notesSlides/notesSlide29.xml" ContentType="application/vnd.openxmlformats-officedocument.presentationml.notesSlide+xml"/>
  <Override PartName="/ppt/charts/chart60.xml" ContentType="application/vnd.openxmlformats-officedocument.drawingml.chart+xml"/>
  <Override PartName="/ppt/notesSlides/notesSlide30.xml" ContentType="application/vnd.openxmlformats-officedocument.presentationml.notesSlide+xml"/>
  <Override PartName="/ppt/charts/chart61.xml" ContentType="application/vnd.openxmlformats-officedocument.drawingml.chart+xml"/>
  <Override PartName="/ppt/notesSlides/notesSlide31.xml" ContentType="application/vnd.openxmlformats-officedocument.presentationml.notesSlide+xml"/>
  <Override PartName="/ppt/charts/chart62.xml" ContentType="application/vnd.openxmlformats-officedocument.drawingml.chart+xml"/>
  <Override PartName="/ppt/notesSlides/notesSlide32.xml" ContentType="application/vnd.openxmlformats-officedocument.presentationml.notesSlide+xml"/>
  <Override PartName="/ppt/charts/chart63.xml" ContentType="application/vnd.openxmlformats-officedocument.drawingml.chart+xml"/>
  <Override PartName="/ppt/notesSlides/notesSlide33.xml" ContentType="application/vnd.openxmlformats-officedocument.presentationml.notesSlide+xml"/>
  <Override PartName="/ppt/charts/chart64.xml" ContentType="application/vnd.openxmlformats-officedocument.drawingml.chart+xml"/>
  <Override PartName="/ppt/notesSlides/notesSlide34.xml" ContentType="application/vnd.openxmlformats-officedocument.presentationml.notesSlide+xml"/>
  <Override PartName="/ppt/charts/chart65.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35.xml" ContentType="application/vnd.openxmlformats-officedocument.presentationml.notesSlide+xml"/>
  <Override PartName="/ppt/charts/chart66.xml" ContentType="application/vnd.openxmlformats-officedocument.drawingml.chart+xml"/>
  <Override PartName="/ppt/notesSlides/notesSlide36.xml" ContentType="application/vnd.openxmlformats-officedocument.presentationml.notesSlide+xml"/>
  <Override PartName="/ppt/charts/chart67.xml" ContentType="application/vnd.openxmlformats-officedocument.drawingml.chart+xml"/>
  <Override PartName="/ppt/notesSlides/notesSlide37.xml" ContentType="application/vnd.openxmlformats-officedocument.presentationml.notesSlide+xml"/>
  <Override PartName="/ppt/charts/chart68.xml" ContentType="application/vnd.openxmlformats-officedocument.drawingml.chart+xml"/>
  <Override PartName="/ppt/notesSlides/notesSlide38.xml" ContentType="application/vnd.openxmlformats-officedocument.presentationml.notesSlide+xml"/>
  <Override PartName="/ppt/charts/chart69.xml" ContentType="application/vnd.openxmlformats-officedocument.drawingml.chart+xml"/>
  <Override PartName="/ppt/notesSlides/notesSlide39.xml" ContentType="application/vnd.openxmlformats-officedocument.presentationml.notesSlide+xml"/>
  <Override PartName="/ppt/charts/chart70.xml" ContentType="application/vnd.openxmlformats-officedocument.drawingml.chart+xml"/>
  <Override PartName="/ppt/notesSlides/notesSlide40.xml" ContentType="application/vnd.openxmlformats-officedocument.presentationml.notesSlide+xml"/>
  <Override PartName="/ppt/charts/chart71.xml" ContentType="application/vnd.openxmlformats-officedocument.drawingml.chart+xml"/>
  <Override PartName="/ppt/notesSlides/notesSlide41.xml" ContentType="application/vnd.openxmlformats-officedocument.presentationml.notesSlide+xml"/>
  <Override PartName="/ppt/charts/chart72.xml" ContentType="application/vnd.openxmlformats-officedocument.drawingml.chart+xml"/>
  <Override PartName="/ppt/charts/chart73.xml" ContentType="application/vnd.openxmlformats-officedocument.drawingml.chart+xml"/>
  <Override PartName="/ppt/notesSlides/notesSlide42.xml" ContentType="application/vnd.openxmlformats-officedocument.presentationml.notesSlide+xml"/>
  <Override PartName="/ppt/charts/chart7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75.xml" ContentType="application/vnd.openxmlformats-officedocument.drawingml.chart+xml"/>
  <Override PartName="/ppt/notesSlides/notesSlide44.xml" ContentType="application/vnd.openxmlformats-officedocument.presentationml.notesSlide+xml"/>
  <Override PartName="/ppt/charts/chart76.xml" ContentType="application/vnd.openxmlformats-officedocument.drawingml.chart+xml"/>
  <Override PartName="/ppt/charts/chart77.xml" ContentType="application/vnd.openxmlformats-officedocument.drawingml.chart+xml"/>
  <Override PartName="/ppt/notesSlides/notesSlide45.xml" ContentType="application/vnd.openxmlformats-officedocument.presentationml.notesSlide+xml"/>
  <Override PartName="/ppt/charts/chart78.xml" ContentType="application/vnd.openxmlformats-officedocument.drawingml.chart+xml"/>
  <Override PartName="/ppt/charts/style61.xml" ContentType="application/vnd.ms-office.chartstyle+xml"/>
  <Override PartName="/ppt/charts/colors61.xml" ContentType="application/vnd.ms-office.chartcolorstyle+xml"/>
  <Override PartName="/ppt/notesSlides/notesSlide46.xml" ContentType="application/vnd.openxmlformats-officedocument.presentationml.notesSlide+xml"/>
  <Override PartName="/ppt/charts/chart79.xml" ContentType="application/vnd.openxmlformats-officedocument.drawingml.chart+xml"/>
  <Override PartName="/ppt/notesSlides/notesSlide47.xml" ContentType="application/vnd.openxmlformats-officedocument.presentationml.notesSlide+xml"/>
  <Override PartName="/ppt/charts/chart80.xml" ContentType="application/vnd.openxmlformats-officedocument.drawingml.chart+xml"/>
  <Override PartName="/ppt/notesSlides/notesSlide48.xml" ContentType="application/vnd.openxmlformats-officedocument.presentationml.notesSlide+xml"/>
  <Override PartName="/ppt/charts/chart81.xml" ContentType="application/vnd.openxmlformats-officedocument.drawingml.chart+xml"/>
  <Override PartName="/ppt/notesSlides/notesSlide49.xml" ContentType="application/vnd.openxmlformats-officedocument.presentationml.notesSlide+xml"/>
  <Override PartName="/ppt/charts/chart82.xml" ContentType="application/vnd.openxmlformats-officedocument.drawingml.chart+xml"/>
  <Override PartName="/ppt/notesSlides/notesSlide50.xml" ContentType="application/vnd.openxmlformats-officedocument.presentationml.notesSlide+xml"/>
  <Override PartName="/ppt/charts/chart83.xml" ContentType="application/vnd.openxmlformats-officedocument.drawingml.chart+xml"/>
  <Override PartName="/ppt/notesSlides/notesSlide51.xml" ContentType="application/vnd.openxmlformats-officedocument.presentationml.notesSlide+xml"/>
  <Override PartName="/ppt/charts/chart84.xml" ContentType="application/vnd.openxmlformats-officedocument.drawingml.chart+xml"/>
  <Override PartName="/ppt/notesSlides/notesSlide52.xml" ContentType="application/vnd.openxmlformats-officedocument.presentationml.notesSlide+xml"/>
  <Override PartName="/ppt/charts/chart85.xml" ContentType="application/vnd.openxmlformats-officedocument.drawingml.chart+xml"/>
  <Override PartName="/ppt/notesSlides/notesSlide53.xml" ContentType="application/vnd.openxmlformats-officedocument.presentationml.notesSlide+xml"/>
  <Override PartName="/ppt/charts/chart86.xml" ContentType="application/vnd.openxmlformats-officedocument.drawingml.chart+xml"/>
  <Override PartName="/ppt/notesSlides/notesSlide54.xml" ContentType="application/vnd.openxmlformats-officedocument.presentationml.notesSlide+xml"/>
  <Override PartName="/ppt/charts/chart87.xml" ContentType="application/vnd.openxmlformats-officedocument.drawingml.chart+xml"/>
  <Override PartName="/ppt/notesSlides/notesSlide55.xml" ContentType="application/vnd.openxmlformats-officedocument.presentationml.notesSlide+xml"/>
  <Override PartName="/ppt/charts/chart88.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56.xml" ContentType="application/vnd.openxmlformats-officedocument.presentationml.notesSlide+xml"/>
  <Override PartName="/ppt/charts/chart89.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7.xml" ContentType="application/vnd.openxmlformats-officedocument.presentationml.notesSlide+xml"/>
  <Override PartName="/ppt/charts/chart90.xml" ContentType="application/vnd.openxmlformats-officedocument.drawingml.chart+xml"/>
  <Override PartName="/ppt/charts/style64.xml" ContentType="application/vnd.ms-office.chartstyle+xml"/>
  <Override PartName="/ppt/charts/colors64.xml" ContentType="application/vnd.ms-office.chartcolorstyle+xml"/>
  <Override PartName="/ppt/drawings/drawing1.xml" ContentType="application/vnd.openxmlformats-officedocument.drawingml.chartshapes+xml"/>
  <Override PartName="/ppt/notesSlides/notesSlide58.xml" ContentType="application/vnd.openxmlformats-officedocument.presentationml.notesSlide+xml"/>
  <Override PartName="/ppt/charts/chart91.xml" ContentType="application/vnd.openxmlformats-officedocument.drawingml.chart+xml"/>
  <Override PartName="/ppt/charts/style65.xml" ContentType="application/vnd.ms-office.chartstyle+xml"/>
  <Override PartName="/ppt/charts/colors65.xml" ContentType="application/vnd.ms-office.chartcolorstyle+xml"/>
  <Override PartName="/ppt/notesSlides/notesSlide59.xml" ContentType="application/vnd.openxmlformats-officedocument.presentationml.notesSlide+xml"/>
  <Override PartName="/ppt/charts/chart92.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0.xml" ContentType="application/vnd.openxmlformats-officedocument.presentationml.notesSlide+xml"/>
  <Override PartName="/ppt/charts/chart93.xml" ContentType="application/vnd.openxmlformats-officedocument.drawingml.chart+xml"/>
  <Override PartName="/ppt/charts/style67.xml" ContentType="application/vnd.ms-office.chartstyle+xml"/>
  <Override PartName="/ppt/charts/colors67.xml" ContentType="application/vnd.ms-office.chartcolorstyle+xml"/>
  <Override PartName="/ppt/notesSlides/notesSlide61.xml" ContentType="application/vnd.openxmlformats-officedocument.presentationml.notesSlide+xml"/>
  <Override PartName="/ppt/charts/chart94.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62.xml" ContentType="application/vnd.openxmlformats-officedocument.presentationml.notesSlide+xml"/>
  <Override PartName="/ppt/charts/chart95.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63.xml" ContentType="application/vnd.openxmlformats-officedocument.presentationml.notesSlide+xml"/>
  <Override PartName="/ppt/charts/chart96.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64.xml" ContentType="application/vnd.openxmlformats-officedocument.presentationml.notesSlide+xml"/>
  <Override PartName="/ppt/charts/chart97.xml" ContentType="application/vnd.openxmlformats-officedocument.drawingml.chart+xml"/>
  <Override PartName="/ppt/charts/style71.xml" ContentType="application/vnd.ms-office.chartstyle+xml"/>
  <Override PartName="/ppt/charts/colors71.xml" ContentType="application/vnd.ms-office.chartcolorstyle+xml"/>
  <Override PartName="/ppt/notesSlides/notesSlide65.xml" ContentType="application/vnd.openxmlformats-officedocument.presentationml.notesSlide+xml"/>
  <Override PartName="/ppt/charts/chart98.xml" ContentType="application/vnd.openxmlformats-officedocument.drawingml.chart+xml"/>
  <Override PartName="/ppt/notesSlides/notesSlide66.xml" ContentType="application/vnd.openxmlformats-officedocument.presentationml.notesSlide+xml"/>
  <Override PartName="/ppt/charts/chart99.xml" ContentType="application/vnd.openxmlformats-officedocument.drawingml.chart+xml"/>
  <Override PartName="/ppt/notesSlides/notesSlide67.xml" ContentType="application/vnd.openxmlformats-officedocument.presentationml.notesSlide+xml"/>
  <Override PartName="/ppt/charts/chart100.xml" ContentType="application/vnd.openxmlformats-officedocument.drawingml.chart+xml"/>
  <Override PartName="/ppt/notesSlides/notesSlide68.xml" ContentType="application/vnd.openxmlformats-officedocument.presentationml.notesSlide+xml"/>
  <Override PartName="/ppt/charts/chart101.xml" ContentType="application/vnd.openxmlformats-officedocument.drawingml.chart+xml"/>
  <Override PartName="/ppt/notesSlides/notesSlide69.xml" ContentType="application/vnd.openxmlformats-officedocument.presentationml.notesSlide+xml"/>
  <Override PartName="/ppt/charts/chart102.xml" ContentType="application/vnd.openxmlformats-officedocument.drawingml.chart+xml"/>
  <Override PartName="/ppt/notesSlides/notesSlide70.xml" ContentType="application/vnd.openxmlformats-officedocument.presentationml.notesSlide+xml"/>
  <Override PartName="/ppt/charts/chart103.xml" ContentType="application/vnd.openxmlformats-officedocument.drawingml.chart+xml"/>
  <Override PartName="/ppt/notesSlides/notesSlide71.xml" ContentType="application/vnd.openxmlformats-officedocument.presentationml.notesSlide+xml"/>
  <Override PartName="/ppt/charts/chart104.xml" ContentType="application/vnd.openxmlformats-officedocument.drawingml.chart+xml"/>
  <Override PartName="/ppt/notesSlides/notesSlide72.xml" ContentType="application/vnd.openxmlformats-officedocument.presentationml.notesSlide+xml"/>
  <Override PartName="/ppt/charts/chart105.xml" ContentType="application/vnd.openxmlformats-officedocument.drawingml.chart+xml"/>
  <Override PartName="/ppt/notesSlides/notesSlide73.xml" ContentType="application/vnd.openxmlformats-officedocument.presentationml.notesSlide+xml"/>
  <Override PartName="/ppt/charts/chart106.xml" ContentType="application/vnd.openxmlformats-officedocument.drawingml.chart+xml"/>
  <Override PartName="/ppt/notesSlides/notesSlide74.xml" ContentType="application/vnd.openxmlformats-officedocument.presentationml.notesSlide+xml"/>
  <Override PartName="/ppt/charts/chart107.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75.xml" ContentType="application/vnd.openxmlformats-officedocument.presentationml.notesSlide+xml"/>
  <Override PartName="/ppt/charts/chart108.xml" ContentType="application/vnd.openxmlformats-officedocument.drawingml.chart+xml"/>
  <Override PartName="/ppt/charts/style73.xml" ContentType="application/vnd.ms-office.chartstyle+xml"/>
  <Override PartName="/ppt/charts/colors73.xml" ContentType="application/vnd.ms-office.chartcolorstyle+xml"/>
  <Override PartName="/ppt/notesSlides/notesSlide76.xml" ContentType="application/vnd.openxmlformats-officedocument.presentationml.notesSlide+xml"/>
  <Override PartName="/ppt/charts/chart109.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77.xml" ContentType="application/vnd.openxmlformats-officedocument.presentationml.notesSlide+xml"/>
  <Override PartName="/ppt/charts/chart110.xml" ContentType="application/vnd.openxmlformats-officedocument.drawingml.chart+xml"/>
  <Override PartName="/ppt/charts/style75.xml" ContentType="application/vnd.ms-office.chartstyle+xml"/>
  <Override PartName="/ppt/charts/colors75.xml" ContentType="application/vnd.ms-office.chartcolorstyle+xml"/>
  <Override PartName="/ppt/notesSlides/notesSlide78.xml" ContentType="application/vnd.openxmlformats-officedocument.presentationml.notesSlide+xml"/>
  <Override PartName="/ppt/charts/chart111.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79.xml" ContentType="application/vnd.openxmlformats-officedocument.presentationml.notesSlide+xml"/>
  <Override PartName="/ppt/charts/chart112.xml" ContentType="application/vnd.openxmlformats-officedocument.drawingml.chart+xml"/>
  <Override PartName="/ppt/charts/style77.xml" ContentType="application/vnd.ms-office.chartstyle+xml"/>
  <Override PartName="/ppt/charts/colors77.xml" ContentType="application/vnd.ms-office.chartcolorstyle+xml"/>
  <Override PartName="/ppt/notesSlides/notesSlide80.xml" ContentType="application/vnd.openxmlformats-officedocument.presentationml.notesSlide+xml"/>
  <Override PartName="/ppt/charts/chart113.xml" ContentType="application/vnd.openxmlformats-officedocument.drawingml.chart+xml"/>
  <Override PartName="/ppt/notesSlides/notesSlide81.xml" ContentType="application/vnd.openxmlformats-officedocument.presentationml.notesSlide+xml"/>
  <Override PartName="/ppt/charts/chart114.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82.xml" ContentType="application/vnd.openxmlformats-officedocument.presentationml.notesSlide+xml"/>
  <Override PartName="/ppt/charts/chart115.xml" ContentType="application/vnd.openxmlformats-officedocument.drawingml.chart+xml"/>
  <Override PartName="/ppt/charts/style79.xml" ContentType="application/vnd.ms-office.chartstyle+xml"/>
  <Override PartName="/ppt/charts/colors79.xml" ContentType="application/vnd.ms-office.chartcolorstyle+xml"/>
  <Override PartName="/ppt/notesSlides/notesSlide83.xml" ContentType="application/vnd.openxmlformats-officedocument.presentationml.notesSlide+xml"/>
  <Override PartName="/ppt/charts/chart116.xml" ContentType="application/vnd.openxmlformats-officedocument.drawingml.chart+xml"/>
  <Override PartName="/ppt/notesSlides/notesSlide84.xml" ContentType="application/vnd.openxmlformats-officedocument.presentationml.notesSlide+xml"/>
  <Override PartName="/ppt/charts/chart117.xml" ContentType="application/vnd.openxmlformats-officedocument.drawingml.chart+xml"/>
  <Override PartName="/ppt/notesSlides/notesSlide85.xml" ContentType="application/vnd.openxmlformats-officedocument.presentationml.notesSlide+xml"/>
  <Override PartName="/ppt/charts/chart118.xml" ContentType="application/vnd.openxmlformats-officedocument.drawingml.chart+xml"/>
  <Override PartName="/ppt/notesSlides/notesSlide86.xml" ContentType="application/vnd.openxmlformats-officedocument.presentationml.notesSlide+xml"/>
  <Override PartName="/ppt/charts/chart119.xml" ContentType="application/vnd.openxmlformats-officedocument.drawingml.chart+xml"/>
  <Override PartName="/ppt/notesSlides/notesSlide87.xml" ContentType="application/vnd.openxmlformats-officedocument.presentationml.notesSlide+xml"/>
  <Override PartName="/ppt/charts/chart120.xml" ContentType="application/vnd.openxmlformats-officedocument.drawingml.chart+xml"/>
  <Override PartName="/ppt/notesSlides/notesSlide88.xml" ContentType="application/vnd.openxmlformats-officedocument.presentationml.notesSlide+xml"/>
  <Override PartName="/ppt/charts/chart121.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89.xml" ContentType="application/vnd.openxmlformats-officedocument.presentationml.notesSlide+xml"/>
  <Override PartName="/ppt/charts/chart122.xml" ContentType="application/vnd.openxmlformats-officedocument.drawingml.chart+xml"/>
  <Override PartName="/ppt/charts/style81.xml" ContentType="application/vnd.ms-office.chartstyle+xml"/>
  <Override PartName="/ppt/charts/colors81.xml" ContentType="application/vnd.ms-office.chartcolorstyle+xml"/>
  <Override PartName="/ppt/notesSlides/notesSlide90.xml" ContentType="application/vnd.openxmlformats-officedocument.presentationml.notesSlide+xml"/>
  <Override PartName="/ppt/charts/chart123.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91.xml" ContentType="application/vnd.openxmlformats-officedocument.presentationml.notesSlide+xml"/>
  <Override PartName="/ppt/charts/chart124.xml" ContentType="application/vnd.openxmlformats-officedocument.drawingml.chart+xml"/>
  <Override PartName="/ppt/charts/style83.xml" ContentType="application/vnd.ms-office.chartstyle+xml"/>
  <Override PartName="/ppt/charts/colors83.xml" ContentType="application/vnd.ms-office.chartcolorstyle+xml"/>
  <Override PartName="/ppt/notesSlides/notesSlide92.xml" ContentType="application/vnd.openxmlformats-officedocument.presentationml.notesSlide+xml"/>
  <Override PartName="/ppt/charts/chart125.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93.xml" ContentType="application/vnd.openxmlformats-officedocument.presentationml.notesSlide+xml"/>
  <Override PartName="/ppt/charts/chart126.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27.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94.xml" ContentType="application/vnd.openxmlformats-officedocument.presentationml.notesSlide+xml"/>
  <Override PartName="/ppt/charts/chart128.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29.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95.xml" ContentType="application/vnd.openxmlformats-officedocument.presentationml.notesSlide+xml"/>
  <Override PartName="/ppt/charts/chart130.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31.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96.xml" ContentType="application/vnd.openxmlformats-officedocument.presentationml.notesSlide+xml"/>
  <Override PartName="/ppt/charts/chart132.xml" ContentType="application/vnd.openxmlformats-officedocument.drawingml.chart+xml"/>
  <Override PartName="/ppt/charts/style91.xml" ContentType="application/vnd.ms-office.chartstyle+xml"/>
  <Override PartName="/ppt/charts/colors91.xml" ContentType="application/vnd.ms-office.chartcolorstyle+xml"/>
  <Override PartName="/ppt/charts/chart133.xml" ContentType="application/vnd.openxmlformats-officedocument.drawingml.chart+xml"/>
  <Override PartName="/ppt/charts/style92.xml" ContentType="application/vnd.ms-office.chartstyle+xml"/>
  <Override PartName="/ppt/charts/colors92.xml" ContentType="application/vnd.ms-office.chartcolorstyle+xml"/>
  <Override PartName="/ppt/notesSlides/notesSlide97.xml" ContentType="application/vnd.openxmlformats-officedocument.presentationml.notesSlide+xml"/>
  <Override PartName="/ppt/charts/chart134.xml" ContentType="application/vnd.openxmlformats-officedocument.drawingml.chart+xml"/>
  <Override PartName="/ppt/charts/style93.xml" ContentType="application/vnd.ms-office.chartstyle+xml"/>
  <Override PartName="/ppt/charts/colors93.xml" ContentType="application/vnd.ms-office.chartcolorstyle+xml"/>
  <Override PartName="/ppt/charts/chart135.xml" ContentType="application/vnd.openxmlformats-officedocument.drawingml.chart+xml"/>
  <Override PartName="/ppt/charts/style94.xml" ContentType="application/vnd.ms-office.chartstyle+xml"/>
  <Override PartName="/ppt/charts/colors94.xml" ContentType="application/vnd.ms-office.chartcolorstyle+xml"/>
  <Override PartName="/ppt/notesSlides/notesSlide98.xml" ContentType="application/vnd.openxmlformats-officedocument.presentationml.notesSlide+xml"/>
  <Override PartName="/ppt/charts/chart136.xml" ContentType="application/vnd.openxmlformats-officedocument.drawingml.chart+xml"/>
  <Override PartName="/ppt/charts/style95.xml" ContentType="application/vnd.ms-office.chartstyle+xml"/>
  <Override PartName="/ppt/charts/colors95.xml" ContentType="application/vnd.ms-office.chartcolorstyle+xml"/>
  <Override PartName="/ppt/charts/chart137.xml" ContentType="application/vnd.openxmlformats-officedocument.drawingml.chart+xml"/>
  <Override PartName="/ppt/charts/style96.xml" ContentType="application/vnd.ms-office.chartstyle+xml"/>
  <Override PartName="/ppt/charts/colors96.xml" ContentType="application/vnd.ms-office.chartcolorstyle+xml"/>
  <Override PartName="/ppt/notesSlides/notesSlide99.xml" ContentType="application/vnd.openxmlformats-officedocument.presentationml.notesSlide+xml"/>
  <Override PartName="/ppt/charts/chart138.xml" ContentType="application/vnd.openxmlformats-officedocument.drawingml.chart+xml"/>
  <Override PartName="/ppt/charts/style97.xml" ContentType="application/vnd.ms-office.chartstyle+xml"/>
  <Override PartName="/ppt/charts/colors97.xml" ContentType="application/vnd.ms-office.chartcolorstyle+xml"/>
  <Override PartName="/ppt/charts/chart139.xml" ContentType="application/vnd.openxmlformats-officedocument.drawingml.chart+xml"/>
  <Override PartName="/ppt/charts/style98.xml" ContentType="application/vnd.ms-office.chartstyle+xml"/>
  <Override PartName="/ppt/charts/colors98.xml" ContentType="application/vnd.ms-office.chartcolorstyle+xml"/>
  <Override PartName="/ppt/notesSlides/notesSlide100.xml" ContentType="application/vnd.openxmlformats-officedocument.presentationml.notesSlide+xml"/>
  <Override PartName="/ppt/charts/chart140.xml" ContentType="application/vnd.openxmlformats-officedocument.drawingml.chart+xml"/>
  <Override PartName="/ppt/charts/style99.xml" ContentType="application/vnd.ms-office.chartstyle+xml"/>
  <Override PartName="/ppt/charts/colors99.xml" ContentType="application/vnd.ms-office.chartcolorstyle+xml"/>
  <Override PartName="/ppt/charts/chart141.xml" ContentType="application/vnd.openxmlformats-officedocument.drawingml.chart+xml"/>
  <Override PartName="/ppt/charts/style100.xml" ContentType="application/vnd.ms-office.chartstyle+xml"/>
  <Override PartName="/ppt/charts/colors100.xml" ContentType="application/vnd.ms-office.chartcolorstyle+xml"/>
  <Override PartName="/ppt/notesSlides/notesSlide101.xml" ContentType="application/vnd.openxmlformats-officedocument.presentationml.notesSlide+xml"/>
  <Override PartName="/ppt/charts/chart142.xml" ContentType="application/vnd.openxmlformats-officedocument.drawingml.chart+xml"/>
  <Override PartName="/ppt/charts/style101.xml" ContentType="application/vnd.ms-office.chartstyle+xml"/>
  <Override PartName="/ppt/charts/colors101.xml" ContentType="application/vnd.ms-office.chartcolorstyle+xml"/>
  <Override PartName="/ppt/notesSlides/notesSlide102.xml" ContentType="application/vnd.openxmlformats-officedocument.presentationml.notesSlide+xml"/>
  <Override PartName="/ppt/charts/chart143.xml" ContentType="application/vnd.openxmlformats-officedocument.drawingml.chart+xml"/>
  <Override PartName="/ppt/charts/style102.xml" ContentType="application/vnd.ms-office.chartstyle+xml"/>
  <Override PartName="/ppt/charts/colors102.xml" ContentType="application/vnd.ms-office.chartcolorstyle+xml"/>
  <Override PartName="/ppt/notesSlides/notesSlide103.xml" ContentType="application/vnd.openxmlformats-officedocument.presentationml.notesSlide+xml"/>
  <Override PartName="/ppt/charts/chart144.xml" ContentType="application/vnd.openxmlformats-officedocument.drawingml.chart+xml"/>
  <Override PartName="/ppt/charts/style103.xml" ContentType="application/vnd.ms-office.chartstyle+xml"/>
  <Override PartName="/ppt/charts/colors103.xml" ContentType="application/vnd.ms-office.chartcolorstyle+xml"/>
  <Override PartName="/ppt/notesSlides/notesSlide104.xml" ContentType="application/vnd.openxmlformats-officedocument.presentationml.notesSlide+xml"/>
  <Override PartName="/ppt/charts/chart145.xml" ContentType="application/vnd.openxmlformats-officedocument.drawingml.chart+xml"/>
  <Override PartName="/ppt/charts/chart146.xml" ContentType="application/vnd.openxmlformats-officedocument.drawingml.chart+xml"/>
  <Override PartName="/ppt/notesSlides/notesSlide105.xml" ContentType="application/vnd.openxmlformats-officedocument.presentationml.notesSlide+xml"/>
  <Override PartName="/ppt/charts/chart147.xml" ContentType="application/vnd.openxmlformats-officedocument.drawingml.chart+xml"/>
  <Override PartName="/ppt/charts/style104.xml" ContentType="application/vnd.ms-office.chartstyle+xml"/>
  <Override PartName="/ppt/charts/colors104.xml" ContentType="application/vnd.ms-office.chartcolorstyle+xml"/>
  <Override PartName="/ppt/notesSlides/notesSlide106.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107.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108.xml" ContentType="application/vnd.openxmlformats-officedocument.presentationml.notesSlide+xml"/>
  <Override PartName="/ppt/charts/chart152.xml" ContentType="application/vnd.openxmlformats-officedocument.drawingml.chart+xml"/>
  <Override PartName="/ppt/charts/style105.xml" ContentType="application/vnd.ms-office.chartstyle+xml"/>
  <Override PartName="/ppt/charts/colors105.xml" ContentType="application/vnd.ms-office.chartcolorstyle+xml"/>
  <Override PartName="/ppt/notesSlides/notesSlide109.xml" ContentType="application/vnd.openxmlformats-officedocument.presentationml.notesSlide+xml"/>
  <Override PartName="/ppt/charts/chart153.xml" ContentType="application/vnd.openxmlformats-officedocument.drawingml.chart+xml"/>
  <Override PartName="/ppt/charts/style106.xml" ContentType="application/vnd.ms-office.chartstyle+xml"/>
  <Override PartName="/ppt/charts/colors106.xml" ContentType="application/vnd.ms-office.chartcolorstyle+xml"/>
  <Override PartName="/ppt/notesSlides/notesSlide110.xml" ContentType="application/vnd.openxmlformats-officedocument.presentationml.notesSlide+xml"/>
  <Override PartName="/ppt/charts/chart154.xml" ContentType="application/vnd.openxmlformats-officedocument.drawingml.chart+xml"/>
  <Override PartName="/ppt/notesSlides/notesSlide111.xml" ContentType="application/vnd.openxmlformats-officedocument.presentationml.notesSlide+xml"/>
  <Override PartName="/ppt/charts/chart155.xml" ContentType="application/vnd.openxmlformats-officedocument.drawingml.chart+xml"/>
  <Override PartName="/ppt/notesSlides/notesSlide112.xml" ContentType="application/vnd.openxmlformats-officedocument.presentationml.notesSlide+xml"/>
  <Override PartName="/ppt/charts/chart156.xml" ContentType="application/vnd.openxmlformats-officedocument.drawingml.chart+xml"/>
  <Override PartName="/ppt/notesSlides/notesSlide113.xml" ContentType="application/vnd.openxmlformats-officedocument.presentationml.notesSlide+xml"/>
  <Override PartName="/ppt/charts/chart157.xml" ContentType="application/vnd.openxmlformats-officedocument.drawingml.chart+xml"/>
  <Override PartName="/ppt/notesSlides/notesSlide114.xml" ContentType="application/vnd.openxmlformats-officedocument.presentationml.notesSlide+xml"/>
  <Override PartName="/ppt/charts/chart158.xml" ContentType="application/vnd.openxmlformats-officedocument.drawingml.chart+xml"/>
  <Override PartName="/ppt/charts/style107.xml" ContentType="application/vnd.ms-office.chartstyle+xml"/>
  <Override PartName="/ppt/charts/colors107.xml" ContentType="application/vnd.ms-office.chartcolorstyle+xml"/>
  <Override PartName="/ppt/notesSlides/notesSlide115.xml" ContentType="application/vnd.openxmlformats-officedocument.presentationml.notesSlide+xml"/>
  <Override PartName="/ppt/charts/chart159.xml" ContentType="application/vnd.openxmlformats-officedocument.drawingml.chart+xml"/>
  <Override PartName="/ppt/charts/style108.xml" ContentType="application/vnd.ms-office.chartstyle+xml"/>
  <Override PartName="/ppt/charts/colors108.xml" ContentType="application/vnd.ms-office.chartcolorstyle+xml"/>
  <Override PartName="/ppt/notesSlides/notesSlide116.xml" ContentType="application/vnd.openxmlformats-officedocument.presentationml.notesSlide+xml"/>
  <Override PartName="/ppt/charts/chart160.xml" ContentType="application/vnd.openxmlformats-officedocument.drawingml.chart+xml"/>
  <Override PartName="/ppt/notesSlides/notesSlide117.xml" ContentType="application/vnd.openxmlformats-officedocument.presentationml.notesSlide+xml"/>
  <Override PartName="/ppt/charts/chart161.xml" ContentType="application/vnd.openxmlformats-officedocument.drawingml.chart+xml"/>
  <Override PartName="/ppt/notesSlides/notesSlide118.xml" ContentType="application/vnd.openxmlformats-officedocument.presentationml.notesSlide+xml"/>
  <Override PartName="/ppt/charts/chart162.xml" ContentType="application/vnd.openxmlformats-officedocument.drawingml.chart+xml"/>
  <Override PartName="/ppt/notesSlides/notesSlide119.xml" ContentType="application/vnd.openxmlformats-officedocument.presentationml.notesSlide+xml"/>
  <Override PartName="/ppt/charts/chart163.xml" ContentType="application/vnd.openxmlformats-officedocument.drawingml.chart+xml"/>
  <Override PartName="/ppt/drawings/drawing2.xml" ContentType="application/vnd.openxmlformats-officedocument.drawingml.chartshapes+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charts/chart164.xml" ContentType="application/vnd.openxmlformats-officedocument.drawingml.chart+xml"/>
  <Override PartName="/ppt/charts/style109.xml" ContentType="application/vnd.ms-office.chartstyle+xml"/>
  <Override PartName="/ppt/charts/colors109.xml" ContentType="application/vnd.ms-office.chartcolorstyle+xml"/>
  <Override PartName="/ppt/notesSlides/notesSlide125.xml" ContentType="application/vnd.openxmlformats-officedocument.presentationml.notesSlide+xml"/>
  <Override PartName="/ppt/charts/chart165.xml" ContentType="application/vnd.openxmlformats-officedocument.drawingml.chart+xml"/>
  <Override PartName="/ppt/charts/style110.xml" ContentType="application/vnd.ms-office.chartstyle+xml"/>
  <Override PartName="/ppt/charts/colors110.xml" ContentType="application/vnd.ms-office.chartcolorstyle+xml"/>
  <Override PartName="/ppt/notesSlides/notesSlide126.xml" ContentType="application/vnd.openxmlformats-officedocument.presentationml.notesSlide+xml"/>
  <Override PartName="/ppt/charts/chart166.xml" ContentType="application/vnd.openxmlformats-officedocument.drawingml.chart+xml"/>
  <Override PartName="/ppt/notesSlides/notesSlide127.xml" ContentType="application/vnd.openxmlformats-officedocument.presentationml.notesSlide+xml"/>
  <Override PartName="/ppt/charts/chart167.xml" ContentType="application/vnd.openxmlformats-officedocument.drawingml.chart+xml"/>
  <Override PartName="/ppt/notesSlides/notesSlide128.xml" ContentType="application/vnd.openxmlformats-officedocument.presentationml.notesSlide+xml"/>
  <Override PartName="/ppt/charts/chart168.xml" ContentType="application/vnd.openxmlformats-officedocument.drawingml.chart+xml"/>
  <Override PartName="/ppt/notesSlides/notesSlide129.xml" ContentType="application/vnd.openxmlformats-officedocument.presentationml.notesSlide+xml"/>
  <Override PartName="/ppt/charts/chart169.xml" ContentType="application/vnd.openxmlformats-officedocument.drawingml.chart+xml"/>
  <Override PartName="/ppt/notesSlides/notesSlide130.xml" ContentType="application/vnd.openxmlformats-officedocument.presentationml.notesSlide+xml"/>
  <Override PartName="/ppt/charts/chart170.xml" ContentType="application/vnd.openxmlformats-officedocument.drawingml.chart+xml"/>
  <Override PartName="/ppt/notesSlides/notesSlide131.xml" ContentType="application/vnd.openxmlformats-officedocument.presentationml.notesSlide+xml"/>
  <Override PartName="/ppt/charts/chart171.xml" ContentType="application/vnd.openxmlformats-officedocument.drawingml.chart+xml"/>
  <Override PartName="/ppt/charts/style111.xml" ContentType="application/vnd.ms-office.chartstyle+xml"/>
  <Override PartName="/ppt/charts/colors111.xml" ContentType="application/vnd.ms-office.chartcolorstyle+xml"/>
  <Override PartName="/ppt/notesSlides/notesSlide132.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charts/chart174.xml" ContentType="application/vnd.openxmlformats-officedocument.drawingml.chart+xml"/>
  <Override PartName="/ppt/charts/chart175.xml" ContentType="application/vnd.openxmlformats-officedocument.drawingml.chart+xml"/>
  <Override PartName="/ppt/notesSlides/notesSlide133.xml" ContentType="application/vnd.openxmlformats-officedocument.presentationml.notesSlide+xml"/>
  <Override PartName="/ppt/charts/chart176.xml" ContentType="application/vnd.openxmlformats-officedocument.drawingml.chart+xml"/>
  <Override PartName="/ppt/notesSlides/notesSlide134.xml" ContentType="application/vnd.openxmlformats-officedocument.presentationml.notesSlide+xml"/>
  <Override PartName="/ppt/charts/chart177.xml" ContentType="application/vnd.openxmlformats-officedocument.drawingml.chart+xml"/>
  <Override PartName="/ppt/notesSlides/notesSlide135.xml" ContentType="application/vnd.openxmlformats-officedocument.presentationml.notesSlide+xml"/>
  <Override PartName="/ppt/charts/chart178.xml" ContentType="application/vnd.openxmlformats-officedocument.drawingml.chart+xml"/>
  <Override PartName="/ppt/notesSlides/notesSlide136.xml" ContentType="application/vnd.openxmlformats-officedocument.presentationml.notesSlide+xml"/>
  <Override PartName="/ppt/charts/chart179.xml" ContentType="application/vnd.openxmlformats-officedocument.drawingml.chart+xml"/>
  <Override PartName="/ppt/notesSlides/notesSlide137.xml" ContentType="application/vnd.openxmlformats-officedocument.presentationml.notesSlide+xml"/>
  <Override PartName="/ppt/charts/chart180.xml" ContentType="application/vnd.openxmlformats-officedocument.drawingml.chart+xml"/>
  <Override PartName="/ppt/notesSlides/notesSlide138.xml" ContentType="application/vnd.openxmlformats-officedocument.presentationml.notesSlide+xml"/>
  <Override PartName="/ppt/charts/chart181.xml" ContentType="application/vnd.openxmlformats-officedocument.drawingml.chart+xml"/>
  <Override PartName="/ppt/charts/chart182.xml" ContentType="application/vnd.openxmlformats-officedocument.drawingml.chart+xml"/>
  <Override PartName="/ppt/charts/chart183.xml" ContentType="application/vnd.openxmlformats-officedocument.drawingml.chart+xml"/>
  <Override PartName="/ppt/charts/chart184.xml" ContentType="application/vnd.openxmlformats-officedocument.drawingml.chart+xml"/>
  <Override PartName="/ppt/notesSlides/notesSlide139.xml" ContentType="application/vnd.openxmlformats-officedocument.presentationml.notesSlide+xml"/>
  <Override PartName="/ppt/charts/chart185.xml" ContentType="application/vnd.openxmlformats-officedocument.drawingml.chart+xml"/>
  <Override PartName="/ppt/notesSlides/notesSlide140.xml" ContentType="application/vnd.openxmlformats-officedocument.presentationml.notesSlide+xml"/>
  <Override PartName="/ppt/charts/chart186.xml" ContentType="application/vnd.openxmlformats-officedocument.drawingml.chart+xml"/>
  <Override PartName="/ppt/notesSlides/notesSlide141.xml" ContentType="application/vnd.openxmlformats-officedocument.presentationml.notesSlide+xml"/>
  <Override PartName="/ppt/charts/chart187.xml" ContentType="application/vnd.openxmlformats-officedocument.drawingml.chart+xml"/>
  <Override PartName="/ppt/notesSlides/notesSlide142.xml" ContentType="application/vnd.openxmlformats-officedocument.presentationml.notesSlide+xml"/>
  <Override PartName="/ppt/charts/chart188.xml" ContentType="application/vnd.openxmlformats-officedocument.drawingml.chart+xml"/>
  <Override PartName="/ppt/notesSlides/notesSlide143.xml" ContentType="application/vnd.openxmlformats-officedocument.presentationml.notesSlide+xml"/>
  <Override PartName="/ppt/charts/chart189.xml" ContentType="application/vnd.openxmlformats-officedocument.drawingml.chart+xml"/>
  <Override PartName="/ppt/notesSlides/notesSlide144.xml" ContentType="application/vnd.openxmlformats-officedocument.presentationml.notesSlide+xml"/>
  <Override PartName="/ppt/charts/chart190.xml" ContentType="application/vnd.openxmlformats-officedocument.drawingml.chart+xml"/>
  <Override PartName="/ppt/charts/chart191.xml" ContentType="application/vnd.openxmlformats-officedocument.drawingml.chart+xml"/>
  <Override PartName="/ppt/charts/chart192.xml" ContentType="application/vnd.openxmlformats-officedocument.drawingml.chart+xml"/>
  <Override PartName="/ppt/charts/chart193.xml" ContentType="application/vnd.openxmlformats-officedocument.drawingml.chart+xml"/>
  <Override PartName="/ppt/notesSlides/notesSlide145.xml" ContentType="application/vnd.openxmlformats-officedocument.presentationml.notesSlide+xml"/>
  <Override PartName="/ppt/charts/chart194.xml" ContentType="application/vnd.openxmlformats-officedocument.drawingml.chart+xml"/>
  <Override PartName="/ppt/notesSlides/notesSlide146.xml" ContentType="application/vnd.openxmlformats-officedocument.presentationml.notesSlide+xml"/>
  <Override PartName="/ppt/charts/chart195.xml" ContentType="application/vnd.openxmlformats-officedocument.drawingml.chart+xml"/>
  <Override PartName="/ppt/notesSlides/notesSlide147.xml" ContentType="application/vnd.openxmlformats-officedocument.presentationml.notesSlide+xml"/>
  <Override PartName="/ppt/charts/chart196.xml" ContentType="application/vnd.openxmlformats-officedocument.drawingml.chart+xml"/>
  <Override PartName="/ppt/notesSlides/notesSlide148.xml" ContentType="application/vnd.openxmlformats-officedocument.presentationml.notesSlide+xml"/>
  <Override PartName="/ppt/charts/chart197.xml" ContentType="application/vnd.openxmlformats-officedocument.drawingml.chart+xml"/>
  <Override PartName="/ppt/notesSlides/notesSlide149.xml" ContentType="application/vnd.openxmlformats-officedocument.presentationml.notesSlide+xml"/>
  <Override PartName="/ppt/charts/chart198.xml" ContentType="application/vnd.openxmlformats-officedocument.drawingml.chart+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charts/chart199.xml" ContentType="application/vnd.openxmlformats-officedocument.drawingml.chart+xml"/>
  <Override PartName="/ppt/charts/style112.xml" ContentType="application/vnd.ms-office.chartstyle+xml"/>
  <Override PartName="/ppt/charts/colors112.xml" ContentType="application/vnd.ms-office.chartcolorstyle+xml"/>
  <Override PartName="/ppt/notesSlides/notesSlide155.xml" ContentType="application/vnd.openxmlformats-officedocument.presentationml.notesSlide+xml"/>
  <Override PartName="/ppt/charts/chart200.xml" ContentType="application/vnd.openxmlformats-officedocument.drawingml.chart+xml"/>
  <Override PartName="/ppt/notesSlides/notesSlide156.xml" ContentType="application/vnd.openxmlformats-officedocument.presentationml.notesSlide+xml"/>
  <Override PartName="/ppt/charts/chart201.xml" ContentType="application/vnd.openxmlformats-officedocument.drawingml.chart+xml"/>
  <Override PartName="/ppt/notesSlides/notesSlide157.xml" ContentType="application/vnd.openxmlformats-officedocument.presentationml.notesSlide+xml"/>
  <Override PartName="/ppt/charts/chart202.xml" ContentType="application/vnd.openxmlformats-officedocument.drawingml.chart+xml"/>
  <Override PartName="/ppt/notesSlides/notesSlide158.xml" ContentType="application/vnd.openxmlformats-officedocument.presentationml.notesSlide+xml"/>
  <Override PartName="/ppt/charts/chart203.xml" ContentType="application/vnd.openxmlformats-officedocument.drawingml.chart+xml"/>
  <Override PartName="/ppt/charts/style113.xml" ContentType="application/vnd.ms-office.chartstyle+xml"/>
  <Override PartName="/ppt/charts/colors113.xml" ContentType="application/vnd.ms-office.chartcolorstyle+xml"/>
  <Override PartName="/ppt/notesSlides/notesSlide159.xml" ContentType="application/vnd.openxmlformats-officedocument.presentationml.notesSlide+xml"/>
  <Override PartName="/ppt/charts/chart204.xml" ContentType="application/vnd.openxmlformats-officedocument.drawingml.chart+xml"/>
  <Override PartName="/ppt/charts/style114.xml" ContentType="application/vnd.ms-office.chartstyle+xml"/>
  <Override PartName="/ppt/charts/colors114.xml" ContentType="application/vnd.ms-office.chartcolorstyle+xml"/>
  <Override PartName="/ppt/notesSlides/notesSlide160.xml" ContentType="application/vnd.openxmlformats-officedocument.presentationml.notesSlide+xml"/>
  <Override PartName="/ppt/charts/chart205.xml" ContentType="application/vnd.openxmlformats-officedocument.drawingml.chart+xml"/>
  <Override PartName="/ppt/notesSlides/notesSlide161.xml" ContentType="application/vnd.openxmlformats-officedocument.presentationml.notesSlide+xml"/>
  <Override PartName="/ppt/charts/chart206.xml" ContentType="application/vnd.openxmlformats-officedocument.drawingml.chart+xml"/>
  <Override PartName="/ppt/notesSlides/notesSlide162.xml" ContentType="application/vnd.openxmlformats-officedocument.presentationml.notesSlide+xml"/>
  <Override PartName="/ppt/charts/chart207.xml" ContentType="application/vnd.openxmlformats-officedocument.drawingml.chart+xml"/>
  <Override PartName="/ppt/notesSlides/notesSlide163.xml" ContentType="application/vnd.openxmlformats-officedocument.presentationml.notesSlide+xml"/>
  <Override PartName="/ppt/charts/chart208.xml" ContentType="application/vnd.openxmlformats-officedocument.drawingml.chart+xml"/>
  <Override PartName="/ppt/notesSlides/notesSlide164.xml" ContentType="application/vnd.openxmlformats-officedocument.presentationml.notesSlide+xml"/>
  <Override PartName="/ppt/charts/chart209.xml" ContentType="application/vnd.openxmlformats-officedocument.drawingml.chart+xml"/>
  <Override PartName="/ppt/charts/style115.xml" ContentType="application/vnd.ms-office.chartstyle+xml"/>
  <Override PartName="/ppt/charts/colors115.xml" ContentType="application/vnd.ms-office.chartcolorstyle+xml"/>
  <Override PartName="/ppt/notesSlides/notesSlide165.xml" ContentType="application/vnd.openxmlformats-officedocument.presentationml.notesSlide+xml"/>
  <Override PartName="/ppt/charts/chart210.xml" ContentType="application/vnd.openxmlformats-officedocument.drawingml.chart+xml"/>
  <Override PartName="/ppt/charts/style116.xml" ContentType="application/vnd.ms-office.chartstyle+xml"/>
  <Override PartName="/ppt/charts/colors116.xml" ContentType="application/vnd.ms-office.chartcolorstyle+xml"/>
  <Override PartName="/ppt/notesSlides/notesSlide166.xml" ContentType="application/vnd.openxmlformats-officedocument.presentationml.notesSlide+xml"/>
  <Override PartName="/ppt/charts/chart211.xml" ContentType="application/vnd.openxmlformats-officedocument.drawingml.chart+xml"/>
  <Override PartName="/ppt/notesSlides/notesSlide167.xml" ContentType="application/vnd.openxmlformats-officedocument.presentationml.notesSlide+xml"/>
  <Override PartName="/ppt/charts/chart212.xml" ContentType="application/vnd.openxmlformats-officedocument.drawingml.chart+xml"/>
  <Override PartName="/ppt/notesSlides/notesSlide168.xml" ContentType="application/vnd.openxmlformats-officedocument.presentationml.notesSlide+xml"/>
  <Override PartName="/ppt/charts/chart213.xml" ContentType="application/vnd.openxmlformats-officedocument.drawingml.chart+xml"/>
  <Override PartName="/ppt/notesSlides/notesSlide169.xml" ContentType="application/vnd.openxmlformats-officedocument.presentationml.notesSlide+xml"/>
  <Override PartName="/ppt/charts/chart214.xml" ContentType="application/vnd.openxmlformats-officedocument.drawingml.chart+xml"/>
  <Override PartName="/ppt/notesSlides/notesSlide170.xml" ContentType="application/vnd.openxmlformats-officedocument.presentationml.notesSlide+xml"/>
  <Override PartName="/ppt/charts/chart215.xml" ContentType="application/vnd.openxmlformats-officedocument.drawingml.chart+xml"/>
  <Override PartName="/ppt/charts/style117.xml" ContentType="application/vnd.ms-office.chartstyle+xml"/>
  <Override PartName="/ppt/charts/colors117.xml" ContentType="application/vnd.ms-office.chartcolorstyle+xml"/>
  <Override PartName="/ppt/charts/chart216.xml" ContentType="application/vnd.openxmlformats-officedocument.drawingml.chart+xml"/>
  <Override PartName="/ppt/charts/style118.xml" ContentType="application/vnd.ms-office.chartstyle+xml"/>
  <Override PartName="/ppt/charts/colors118.xml" ContentType="application/vnd.ms-office.chartcolorstyle+xml"/>
  <Override PartName="/ppt/notesSlides/notesSlide171.xml" ContentType="application/vnd.openxmlformats-officedocument.presentationml.notesSlide+xml"/>
  <Override PartName="/ppt/charts/chart217.xml" ContentType="application/vnd.openxmlformats-officedocument.drawingml.chart+xml"/>
  <Override PartName="/ppt/charts/style119.xml" ContentType="application/vnd.ms-office.chartstyle+xml"/>
  <Override PartName="/ppt/charts/colors119.xml" ContentType="application/vnd.ms-office.chartcolorstyle+xml"/>
  <Override PartName="/ppt/charts/chart218.xml" ContentType="application/vnd.openxmlformats-officedocument.drawingml.chart+xml"/>
  <Override PartName="/ppt/charts/style120.xml" ContentType="application/vnd.ms-office.chartstyle+xml"/>
  <Override PartName="/ppt/charts/colors120.xml" ContentType="application/vnd.ms-office.chartcolorstyle+xml"/>
  <Override PartName="/ppt/notesSlides/notesSlide172.xml" ContentType="application/vnd.openxmlformats-officedocument.presentationml.notesSlide+xml"/>
  <Override PartName="/ppt/charts/chart219.xml" ContentType="application/vnd.openxmlformats-officedocument.drawingml.chart+xml"/>
  <Override PartName="/ppt/charts/style121.xml" ContentType="application/vnd.ms-office.chartstyle+xml"/>
  <Override PartName="/ppt/charts/colors121.xml" ContentType="application/vnd.ms-office.chartcolorstyle+xml"/>
  <Override PartName="/ppt/notesSlides/notesSlide173.xml" ContentType="application/vnd.openxmlformats-officedocument.presentationml.notesSlide+xml"/>
  <Override PartName="/ppt/charts/chart220.xml" ContentType="application/vnd.openxmlformats-officedocument.drawingml.chart+xml"/>
  <Override PartName="/ppt/charts/style122.xml" ContentType="application/vnd.ms-office.chartstyle+xml"/>
  <Override PartName="/ppt/charts/colors122.xml" ContentType="application/vnd.ms-office.chartcolorstyle+xml"/>
  <Override PartName="/ppt/notesSlides/notesSlide174.xml" ContentType="application/vnd.openxmlformats-officedocument.presentationml.notesSlide+xml"/>
  <Override PartName="/ppt/charts/chart221.xml" ContentType="application/vnd.openxmlformats-officedocument.drawingml.chart+xml"/>
  <Override PartName="/ppt/charts/style123.xml" ContentType="application/vnd.ms-office.chartstyle+xml"/>
  <Override PartName="/ppt/charts/colors123.xml" ContentType="application/vnd.ms-office.chartcolorstyle+xml"/>
  <Override PartName="/ppt/notesSlides/notesSlide175.xml" ContentType="application/vnd.openxmlformats-officedocument.presentationml.notesSlide+xml"/>
  <Override PartName="/ppt/charts/chart222.xml" ContentType="application/vnd.openxmlformats-officedocument.drawingml.chart+xml"/>
  <Override PartName="/ppt/charts/style124.xml" ContentType="application/vnd.ms-office.chartstyle+xml"/>
  <Override PartName="/ppt/charts/colors124.xml" ContentType="application/vnd.ms-office.chartcolorstyle+xml"/>
  <Override PartName="/ppt/notesSlides/notesSlide176.xml" ContentType="application/vnd.openxmlformats-officedocument.presentationml.notesSlide+xml"/>
  <Override PartName="/ppt/charts/chart223.xml" ContentType="application/vnd.openxmlformats-officedocument.drawingml.chart+xml"/>
  <Override PartName="/ppt/charts/style125.xml" ContentType="application/vnd.ms-office.chartstyle+xml"/>
  <Override PartName="/ppt/charts/colors125.xml" ContentType="application/vnd.ms-office.chartcolorstyle+xml"/>
  <Override PartName="/ppt/notesSlides/notesSlide177.xml" ContentType="application/vnd.openxmlformats-officedocument.presentationml.notesSlide+xml"/>
  <Override PartName="/ppt/charts/chart224.xml" ContentType="application/vnd.openxmlformats-officedocument.drawingml.chart+xml"/>
  <Override PartName="/ppt/charts/style126.xml" ContentType="application/vnd.ms-office.chartstyle+xml"/>
  <Override PartName="/ppt/charts/colors126.xml" ContentType="application/vnd.ms-office.chartcolorstyle+xml"/>
  <Override PartName="/ppt/notesSlides/notesSlide178.xml" ContentType="application/vnd.openxmlformats-officedocument.presentationml.notesSlide+xml"/>
  <Override PartName="/ppt/charts/chart225.xml" ContentType="application/vnd.openxmlformats-officedocument.drawingml.chart+xml"/>
  <Override PartName="/ppt/charts/style127.xml" ContentType="application/vnd.ms-office.chartstyle+xml"/>
  <Override PartName="/ppt/charts/colors127.xml" ContentType="application/vnd.ms-office.chartcolorstyle+xml"/>
  <Override PartName="/ppt/notesSlides/notesSlide179.xml" ContentType="application/vnd.openxmlformats-officedocument.presentationml.notesSlide+xml"/>
  <Override PartName="/ppt/charts/chart226.xml" ContentType="application/vnd.openxmlformats-officedocument.drawingml.chart+xml"/>
  <Override PartName="/ppt/charts/style128.xml" ContentType="application/vnd.ms-office.chartstyle+xml"/>
  <Override PartName="/ppt/charts/colors128.xml" ContentType="application/vnd.ms-office.chartcolorstyle+xml"/>
  <Override PartName="/ppt/notesSlides/notesSlide180.xml" ContentType="application/vnd.openxmlformats-officedocument.presentationml.notesSlide+xml"/>
  <Override PartName="/ppt/charts/chart227.xml" ContentType="application/vnd.openxmlformats-officedocument.drawingml.chart+xml"/>
  <Override PartName="/ppt/charts/style129.xml" ContentType="application/vnd.ms-office.chartstyle+xml"/>
  <Override PartName="/ppt/charts/colors129.xml" ContentType="application/vnd.ms-office.chartcolorstyle+xml"/>
  <Override PartName="/ppt/notesSlides/notesSlide181.xml" ContentType="application/vnd.openxmlformats-officedocument.presentationml.notesSlide+xml"/>
  <Override PartName="/ppt/charts/chart228.xml" ContentType="application/vnd.openxmlformats-officedocument.drawingml.chart+xml"/>
  <Override PartName="/ppt/charts/style130.xml" ContentType="application/vnd.ms-office.chartstyle+xml"/>
  <Override PartName="/ppt/charts/colors130.xml" ContentType="application/vnd.ms-office.chartcolorstyle+xml"/>
  <Override PartName="/ppt/notesSlides/notesSlide182.xml" ContentType="application/vnd.openxmlformats-officedocument.presentationml.notesSlide+xml"/>
  <Override PartName="/ppt/charts/chart229.xml" ContentType="application/vnd.openxmlformats-officedocument.drawingml.chart+xml"/>
  <Override PartName="/ppt/charts/style131.xml" ContentType="application/vnd.ms-office.chartstyle+xml"/>
  <Override PartName="/ppt/charts/colors131.xml" ContentType="application/vnd.ms-office.chartcolorstyle+xml"/>
  <Override PartName="/ppt/notesSlides/notesSlide183.xml" ContentType="application/vnd.openxmlformats-officedocument.presentationml.notesSlide+xml"/>
  <Override PartName="/ppt/charts/chart230.xml" ContentType="application/vnd.openxmlformats-officedocument.drawingml.chart+xml"/>
  <Override PartName="/ppt/charts/style132.xml" ContentType="application/vnd.ms-office.chartstyle+xml"/>
  <Override PartName="/ppt/charts/colors132.xml" ContentType="application/vnd.ms-office.chartcolorstyle+xml"/>
  <Override PartName="/ppt/drawings/drawing3.xml" ContentType="application/vnd.openxmlformats-officedocument.drawingml.chartshapes+xml"/>
  <Override PartName="/ppt/notesSlides/notesSlide184.xml" ContentType="application/vnd.openxmlformats-officedocument.presentationml.notesSlide+xml"/>
  <Override PartName="/ppt/charts/chart231.xml" ContentType="application/vnd.openxmlformats-officedocument.drawingml.chart+xml"/>
  <Override PartName="/ppt/charts/style133.xml" ContentType="application/vnd.ms-office.chartstyle+xml"/>
  <Override PartName="/ppt/charts/colors133.xml" ContentType="application/vnd.ms-office.chartcolorstyle+xml"/>
  <Override PartName="/ppt/notesSlides/notesSlide185.xml" ContentType="application/vnd.openxmlformats-officedocument.presentationml.notesSlide+xml"/>
  <Override PartName="/ppt/charts/chart232.xml" ContentType="application/vnd.openxmlformats-officedocument.drawingml.chart+xml"/>
  <Override PartName="/ppt/charts/style134.xml" ContentType="application/vnd.ms-office.chartstyle+xml"/>
  <Override PartName="/ppt/charts/colors134.xml" ContentType="application/vnd.ms-office.chartcolorstyle+xml"/>
  <Override PartName="/ppt/notesSlides/notesSlide186.xml" ContentType="application/vnd.openxmlformats-officedocument.presentationml.notesSlide+xml"/>
  <Override PartName="/ppt/charts/chart233.xml" ContentType="application/vnd.openxmlformats-officedocument.drawingml.chart+xml"/>
  <Override PartName="/ppt/charts/style135.xml" ContentType="application/vnd.ms-office.chartstyle+xml"/>
  <Override PartName="/ppt/charts/colors135.xml" ContentType="application/vnd.ms-office.chartcolorstyle+xml"/>
  <Override PartName="/ppt/notesSlides/notesSlide187.xml" ContentType="application/vnd.openxmlformats-officedocument.presentationml.notesSlide+xml"/>
  <Override PartName="/ppt/charts/chart234.xml" ContentType="application/vnd.openxmlformats-officedocument.drawingml.chart+xml"/>
  <Override PartName="/ppt/charts/style136.xml" ContentType="application/vnd.ms-office.chartstyle+xml"/>
  <Override PartName="/ppt/charts/colors136.xml" ContentType="application/vnd.ms-office.chartcolorstyle+xml"/>
  <Override PartName="/ppt/charts/chart235.xml" ContentType="application/vnd.openxmlformats-officedocument.drawingml.chart+xml"/>
  <Override PartName="/ppt/charts/style137.xml" ContentType="application/vnd.ms-office.chartstyle+xml"/>
  <Override PartName="/ppt/charts/colors137.xml" ContentType="application/vnd.ms-office.chartcolorstyle+xml"/>
  <Override PartName="/ppt/charts/chart236.xml" ContentType="application/vnd.openxmlformats-officedocument.drawingml.chart+xml"/>
  <Override PartName="/ppt/charts/style138.xml" ContentType="application/vnd.ms-office.chartstyle+xml"/>
  <Override PartName="/ppt/charts/colors138.xml" ContentType="application/vnd.ms-office.chartcolorstyle+xml"/>
  <Override PartName="/ppt/charts/chart237.xml" ContentType="application/vnd.openxmlformats-officedocument.drawingml.chart+xml"/>
  <Override PartName="/ppt/charts/style139.xml" ContentType="application/vnd.ms-office.chartstyle+xml"/>
  <Override PartName="/ppt/charts/colors139.xml" ContentType="application/vnd.ms-office.chartcolorstyle+xml"/>
  <Override PartName="/ppt/charts/chart238.xml" ContentType="application/vnd.openxmlformats-officedocument.drawingml.chart+xml"/>
  <Override PartName="/ppt/charts/style140.xml" ContentType="application/vnd.ms-office.chartstyle+xml"/>
  <Override PartName="/ppt/charts/colors140.xml" ContentType="application/vnd.ms-office.chartcolorstyle+xml"/>
  <Override PartName="/ppt/charts/chart239.xml" ContentType="application/vnd.openxmlformats-officedocument.drawingml.chart+xml"/>
  <Override PartName="/ppt/charts/style141.xml" ContentType="application/vnd.ms-office.chartstyle+xml"/>
  <Override PartName="/ppt/charts/colors141.xml" ContentType="application/vnd.ms-office.chartcolorstyle+xml"/>
  <Override PartName="/ppt/charts/chart240.xml" ContentType="application/vnd.openxmlformats-officedocument.drawingml.chart+xml"/>
  <Override PartName="/ppt/charts/style142.xml" ContentType="application/vnd.ms-office.chartstyle+xml"/>
  <Override PartName="/ppt/charts/colors142.xml" ContentType="application/vnd.ms-office.chartcolorstyle+xml"/>
  <Override PartName="/ppt/notesSlides/notesSlide188.xml" ContentType="application/vnd.openxmlformats-officedocument.presentationml.notesSlide+xml"/>
  <Override PartName="/ppt/charts/chart241.xml" ContentType="application/vnd.openxmlformats-officedocument.drawingml.chart+xml"/>
  <Override PartName="/ppt/charts/style143.xml" ContentType="application/vnd.ms-office.chartstyle+xml"/>
  <Override PartName="/ppt/charts/colors143.xml" ContentType="application/vnd.ms-office.chartcolorstyle+xml"/>
  <Override PartName="/ppt/charts/chart242.xml" ContentType="application/vnd.openxmlformats-officedocument.drawingml.chart+xml"/>
  <Override PartName="/ppt/charts/style144.xml" ContentType="application/vnd.ms-office.chartstyle+xml"/>
  <Override PartName="/ppt/charts/colors144.xml" ContentType="application/vnd.ms-office.chartcolorstyle+xml"/>
  <Override PartName="/ppt/charts/chart243.xml" ContentType="application/vnd.openxmlformats-officedocument.drawingml.chart+xml"/>
  <Override PartName="/ppt/charts/style145.xml" ContentType="application/vnd.ms-office.chartstyle+xml"/>
  <Override PartName="/ppt/charts/colors145.xml" ContentType="application/vnd.ms-office.chartcolorstyle+xml"/>
  <Override PartName="/ppt/charts/chart244.xml" ContentType="application/vnd.openxmlformats-officedocument.drawingml.chart+xml"/>
  <Override PartName="/ppt/charts/style146.xml" ContentType="application/vnd.ms-office.chartstyle+xml"/>
  <Override PartName="/ppt/charts/colors146.xml" ContentType="application/vnd.ms-office.chartcolorstyle+xml"/>
  <Override PartName="/ppt/charts/chart245.xml" ContentType="application/vnd.openxmlformats-officedocument.drawingml.chart+xml"/>
  <Override PartName="/ppt/charts/style147.xml" ContentType="application/vnd.ms-office.chartstyle+xml"/>
  <Override PartName="/ppt/charts/colors147.xml" ContentType="application/vnd.ms-office.chartcolorstyle+xml"/>
  <Override PartName="/ppt/charts/chart246.xml" ContentType="application/vnd.openxmlformats-officedocument.drawingml.chart+xml"/>
  <Override PartName="/ppt/charts/style148.xml" ContentType="application/vnd.ms-office.chartstyle+xml"/>
  <Override PartName="/ppt/charts/colors148.xml" ContentType="application/vnd.ms-office.chartcolorstyle+xml"/>
  <Override PartName="/ppt/charts/chart247.xml" ContentType="application/vnd.openxmlformats-officedocument.drawingml.chart+xml"/>
  <Override PartName="/ppt/charts/style149.xml" ContentType="application/vnd.ms-office.chartstyle+xml"/>
  <Override PartName="/ppt/charts/colors149.xml" ContentType="application/vnd.ms-office.chartcolorstyle+xml"/>
  <Override PartName="/ppt/charts/chart248.xml" ContentType="application/vnd.openxmlformats-officedocument.drawingml.chart+xml"/>
  <Override PartName="/ppt/charts/style150.xml" ContentType="application/vnd.ms-office.chartstyle+xml"/>
  <Override PartName="/ppt/charts/colors150.xml" ContentType="application/vnd.ms-office.chartcolorstyle+xml"/>
  <Override PartName="/ppt/charts/chart249.xml" ContentType="application/vnd.openxmlformats-officedocument.drawingml.chart+xml"/>
  <Override PartName="/ppt/charts/style151.xml" ContentType="application/vnd.ms-office.chartstyle+xml"/>
  <Override PartName="/ppt/charts/colors151.xml" ContentType="application/vnd.ms-office.chartcolorstyle+xml"/>
  <Override PartName="/ppt/charts/chart250.xml" ContentType="application/vnd.openxmlformats-officedocument.drawingml.chart+xml"/>
  <Override PartName="/ppt/charts/style152.xml" ContentType="application/vnd.ms-office.chartstyle+xml"/>
  <Override PartName="/ppt/charts/colors152.xml" ContentType="application/vnd.ms-office.chartcolorstyle+xml"/>
  <Override PartName="/ppt/notesSlides/notesSlide189.xml" ContentType="application/vnd.openxmlformats-officedocument.presentationml.notesSlide+xml"/>
  <Override PartName="/ppt/charts/chart251.xml" ContentType="application/vnd.openxmlformats-officedocument.drawingml.chart+xml"/>
  <Override PartName="/ppt/charts/style153.xml" ContentType="application/vnd.ms-office.chartstyle+xml"/>
  <Override PartName="/ppt/charts/colors153.xml" ContentType="application/vnd.ms-office.chartcolorstyle+xml"/>
  <Override PartName="/ppt/charts/chart252.xml" ContentType="application/vnd.openxmlformats-officedocument.drawingml.chart+xml"/>
  <Override PartName="/ppt/charts/style154.xml" ContentType="application/vnd.ms-office.chartstyle+xml"/>
  <Override PartName="/ppt/charts/colors154.xml" ContentType="application/vnd.ms-office.chartcolorstyle+xml"/>
  <Override PartName="/ppt/charts/chart253.xml" ContentType="application/vnd.openxmlformats-officedocument.drawingml.chart+xml"/>
  <Override PartName="/ppt/charts/style155.xml" ContentType="application/vnd.ms-office.chartstyle+xml"/>
  <Override PartName="/ppt/charts/colors155.xml" ContentType="application/vnd.ms-office.chartcolorstyle+xml"/>
  <Override PartName="/ppt/charts/chart254.xml" ContentType="application/vnd.openxmlformats-officedocument.drawingml.chart+xml"/>
  <Override PartName="/ppt/charts/style156.xml" ContentType="application/vnd.ms-office.chartstyle+xml"/>
  <Override PartName="/ppt/charts/colors156.xml" ContentType="application/vnd.ms-office.chartcolorstyle+xml"/>
  <Override PartName="/ppt/charts/chart255.xml" ContentType="application/vnd.openxmlformats-officedocument.drawingml.chart+xml"/>
  <Override PartName="/ppt/charts/style157.xml" ContentType="application/vnd.ms-office.chartstyle+xml"/>
  <Override PartName="/ppt/charts/colors157.xml" ContentType="application/vnd.ms-office.chartcolorstyle+xml"/>
  <Override PartName="/ppt/charts/chart256.xml" ContentType="application/vnd.openxmlformats-officedocument.drawingml.chart+xml"/>
  <Override PartName="/ppt/charts/style158.xml" ContentType="application/vnd.ms-office.chartstyle+xml"/>
  <Override PartName="/ppt/charts/colors158.xml" ContentType="application/vnd.ms-office.chartcolorstyle+xml"/>
  <Override PartName="/ppt/charts/chart257.xml" ContentType="application/vnd.openxmlformats-officedocument.drawingml.chart+xml"/>
  <Override PartName="/ppt/charts/style159.xml" ContentType="application/vnd.ms-office.chartstyle+xml"/>
  <Override PartName="/ppt/charts/colors159.xml" ContentType="application/vnd.ms-office.chartcolorstyle+xml"/>
  <Override PartName="/ppt/notesSlides/notesSlide190.xml" ContentType="application/vnd.openxmlformats-officedocument.presentationml.notesSlide+xml"/>
  <Override PartName="/ppt/charts/chart258.xml" ContentType="application/vnd.openxmlformats-officedocument.drawingml.chart+xml"/>
  <Override PartName="/ppt/charts/style160.xml" ContentType="application/vnd.ms-office.chartstyle+xml"/>
  <Override PartName="/ppt/charts/colors160.xml" ContentType="application/vnd.ms-office.chartcolorstyle+xml"/>
  <Override PartName="/ppt/charts/chart259.xml" ContentType="application/vnd.openxmlformats-officedocument.drawingml.chart+xml"/>
  <Override PartName="/ppt/charts/style161.xml" ContentType="application/vnd.ms-office.chartstyle+xml"/>
  <Override PartName="/ppt/charts/colors161.xml" ContentType="application/vnd.ms-office.chartcolorstyle+xml"/>
  <Override PartName="/ppt/charts/chart260.xml" ContentType="application/vnd.openxmlformats-officedocument.drawingml.chart+xml"/>
  <Override PartName="/ppt/charts/style162.xml" ContentType="application/vnd.ms-office.chartstyle+xml"/>
  <Override PartName="/ppt/charts/colors162.xml" ContentType="application/vnd.ms-office.chartcolorstyle+xml"/>
  <Override PartName="/ppt/charts/chart261.xml" ContentType="application/vnd.openxmlformats-officedocument.drawingml.chart+xml"/>
  <Override PartName="/ppt/charts/style163.xml" ContentType="application/vnd.ms-office.chartstyle+xml"/>
  <Override PartName="/ppt/charts/colors163.xml" ContentType="application/vnd.ms-office.chartcolorstyle+xml"/>
  <Override PartName="/ppt/charts/chart262.xml" ContentType="application/vnd.openxmlformats-officedocument.drawingml.chart+xml"/>
  <Override PartName="/ppt/charts/style164.xml" ContentType="application/vnd.ms-office.chartstyle+xml"/>
  <Override PartName="/ppt/charts/colors164.xml" ContentType="application/vnd.ms-office.chartcolorstyle+xml"/>
  <Override PartName="/ppt/charts/chart263.xml" ContentType="application/vnd.openxmlformats-officedocument.drawingml.chart+xml"/>
  <Override PartName="/ppt/charts/style165.xml" ContentType="application/vnd.ms-office.chartstyle+xml"/>
  <Override PartName="/ppt/charts/colors165.xml" ContentType="application/vnd.ms-office.chartcolorstyle+xml"/>
  <Override PartName="/ppt/charts/chart264.xml" ContentType="application/vnd.openxmlformats-officedocument.drawingml.chart+xml"/>
  <Override PartName="/ppt/charts/style166.xml" ContentType="application/vnd.ms-office.chartstyle+xml"/>
  <Override PartName="/ppt/charts/colors166.xml" ContentType="application/vnd.ms-office.chartcolorstyle+xml"/>
  <Override PartName="/ppt/charts/chart265.xml" ContentType="application/vnd.openxmlformats-officedocument.drawingml.chart+xml"/>
  <Override PartName="/ppt/charts/style167.xml" ContentType="application/vnd.ms-office.chartstyle+xml"/>
  <Override PartName="/ppt/charts/colors167.xml" ContentType="application/vnd.ms-office.chartcolorstyle+xml"/>
  <Override PartName="/ppt/charts/chart266.xml" ContentType="application/vnd.openxmlformats-officedocument.drawingml.chart+xml"/>
  <Override PartName="/ppt/charts/style168.xml" ContentType="application/vnd.ms-office.chartstyle+xml"/>
  <Override PartName="/ppt/charts/colors168.xml" ContentType="application/vnd.ms-office.chartcolorstyle+xml"/>
  <Override PartName="/ppt/charts/chart267.xml" ContentType="application/vnd.openxmlformats-officedocument.drawingml.chart+xml"/>
  <Override PartName="/ppt/charts/style169.xml" ContentType="application/vnd.ms-office.chartstyle+xml"/>
  <Override PartName="/ppt/charts/colors169.xml" ContentType="application/vnd.ms-office.chartcolorstyle+xml"/>
  <Override PartName="/ppt/notesSlides/notesSlide191.xml" ContentType="application/vnd.openxmlformats-officedocument.presentationml.notesSlide+xml"/>
  <Override PartName="/ppt/charts/chart268.xml" ContentType="application/vnd.openxmlformats-officedocument.drawingml.chart+xml"/>
  <Override PartName="/ppt/charts/style170.xml" ContentType="application/vnd.ms-office.chartstyle+xml"/>
  <Override PartName="/ppt/charts/colors170.xml" ContentType="application/vnd.ms-office.chartcolorstyle+xml"/>
  <Override PartName="/ppt/charts/chart269.xml" ContentType="application/vnd.openxmlformats-officedocument.drawingml.chart+xml"/>
  <Override PartName="/ppt/charts/style171.xml" ContentType="application/vnd.ms-office.chartstyle+xml"/>
  <Override PartName="/ppt/charts/colors171.xml" ContentType="application/vnd.ms-office.chartcolorstyle+xml"/>
  <Override PartName="/ppt/notesSlides/notesSlide192.xml" ContentType="application/vnd.openxmlformats-officedocument.presentationml.notesSlide+xml"/>
  <Override PartName="/ppt/charts/chart270.xml" ContentType="application/vnd.openxmlformats-officedocument.drawingml.chart+xml"/>
  <Override PartName="/ppt/charts/style172.xml" ContentType="application/vnd.ms-office.chartstyle+xml"/>
  <Override PartName="/ppt/charts/colors172.xml" ContentType="application/vnd.ms-office.chartcolorstyle+xml"/>
  <Override PartName="/ppt/charts/chart271.xml" ContentType="application/vnd.openxmlformats-officedocument.drawingml.chart+xml"/>
  <Override PartName="/ppt/charts/style173.xml" ContentType="application/vnd.ms-office.chartstyle+xml"/>
  <Override PartName="/ppt/charts/colors173.xml" ContentType="application/vnd.ms-office.chartcolorstyle+xml"/>
  <Override PartName="/ppt/notesSlides/notesSlide193.xml" ContentType="application/vnd.openxmlformats-officedocument.presentationml.notesSlide+xml"/>
  <Override PartName="/ppt/charts/chart272.xml" ContentType="application/vnd.openxmlformats-officedocument.drawingml.chart+xml"/>
  <Override PartName="/ppt/charts/chart273.xml" ContentType="application/vnd.openxmlformats-officedocument.drawingml.chart+xml"/>
  <Override PartName="/ppt/notesSlides/notesSlide194.xml" ContentType="application/vnd.openxmlformats-officedocument.presentationml.notesSlide+xml"/>
  <Override PartName="/ppt/charts/chart274.xml" ContentType="application/vnd.openxmlformats-officedocument.drawingml.chart+xml"/>
  <Override PartName="/ppt/charts/chart275.xml" ContentType="application/vnd.openxmlformats-officedocument.drawingml.chart+xml"/>
  <Override PartName="/ppt/notesSlides/notesSlide195.xml" ContentType="application/vnd.openxmlformats-officedocument.presentationml.notesSlide+xml"/>
  <Override PartName="/ppt/charts/chart276.xml" ContentType="application/vnd.openxmlformats-officedocument.drawingml.chart+xml"/>
  <Override PartName="/ppt/charts/chart277.xml" ContentType="application/vnd.openxmlformats-officedocument.drawingml.chart+xml"/>
  <Override PartName="/ppt/notesSlides/notesSlide196.xml" ContentType="application/vnd.openxmlformats-officedocument.presentationml.notesSlide+xml"/>
  <Override PartName="/ppt/charts/chart278.xml" ContentType="application/vnd.openxmlformats-officedocument.drawingml.chart+xml"/>
  <Override PartName="/ppt/charts/chart279.xml" ContentType="application/vnd.openxmlformats-officedocument.drawingml.chart+xml"/>
  <Override PartName="/ppt/notesSlides/notesSlide197.xml" ContentType="application/vnd.openxmlformats-officedocument.presentationml.notesSlide+xml"/>
  <Override PartName="/ppt/charts/chart280.xml" ContentType="application/vnd.openxmlformats-officedocument.drawingml.chart+xml"/>
  <Override PartName="/ppt/charts/chart281.xml" ContentType="application/vnd.openxmlformats-officedocument.drawingml.chart+xml"/>
  <Override PartName="/ppt/notesSlides/notesSlide198.xml" ContentType="application/vnd.openxmlformats-officedocument.presentationml.notesSlide+xml"/>
  <Override PartName="/ppt/charts/chart282.xml" ContentType="application/vnd.openxmlformats-officedocument.drawingml.chart+xml"/>
  <Override PartName="/ppt/notesSlides/notesSlide199.xml" ContentType="application/vnd.openxmlformats-officedocument.presentationml.notesSlide+xml"/>
  <Override PartName="/ppt/charts/chart283.xml" ContentType="application/vnd.openxmlformats-officedocument.drawingml.chart+xml"/>
  <Override PartName="/ppt/notesSlides/notesSlide200.xml" ContentType="application/vnd.openxmlformats-officedocument.presentationml.notesSlide+xml"/>
  <Override PartName="/ppt/charts/chart284.xml" ContentType="application/vnd.openxmlformats-officedocument.drawingml.chart+xml"/>
  <Override PartName="/ppt/notesSlides/notesSlide201.xml" ContentType="application/vnd.openxmlformats-officedocument.presentationml.notesSlide+xml"/>
  <Override PartName="/ppt/charts/chart285.xml" ContentType="application/vnd.openxmlformats-officedocument.drawingml.chart+xml"/>
  <Override PartName="/ppt/notesSlides/notesSlide202.xml" ContentType="application/vnd.openxmlformats-officedocument.presentationml.notesSlide+xml"/>
  <Override PartName="/ppt/charts/chart286.xml" ContentType="application/vnd.openxmlformats-officedocument.drawingml.chart+xml"/>
  <Override PartName="/ppt/charts/style174.xml" ContentType="application/vnd.ms-office.chartstyle+xml"/>
  <Override PartName="/ppt/charts/colors174.xml" ContentType="application/vnd.ms-office.chartcolorstyle+xml"/>
  <Override PartName="/ppt/notesSlides/notesSlide203.xml" ContentType="application/vnd.openxmlformats-officedocument.presentationml.notesSlide+xml"/>
  <Override PartName="/ppt/charts/chart287.xml" ContentType="application/vnd.openxmlformats-officedocument.drawingml.chart+xml"/>
  <Override PartName="/ppt/notesSlides/notesSlide204.xml" ContentType="application/vnd.openxmlformats-officedocument.presentationml.notesSlide+xml"/>
  <Override PartName="/ppt/charts/chart288.xml" ContentType="application/vnd.openxmlformats-officedocument.drawingml.chart+xml"/>
  <Override PartName="/ppt/notesSlides/notesSlide205.xml" ContentType="application/vnd.openxmlformats-officedocument.presentationml.notesSlide+xml"/>
  <Override PartName="/ppt/charts/chart289.xml" ContentType="application/vnd.openxmlformats-officedocument.drawingml.chart+xml"/>
  <Override PartName="/ppt/notesSlides/notesSlide206.xml" ContentType="application/vnd.openxmlformats-officedocument.presentationml.notesSlide+xml"/>
  <Override PartName="/ppt/charts/chart290.xml" ContentType="application/vnd.openxmlformats-officedocument.drawingml.chart+xml"/>
  <Override PartName="/ppt/notesSlides/notesSlide207.xml" ContentType="application/vnd.openxmlformats-officedocument.presentationml.notesSlide+xml"/>
  <Override PartName="/ppt/charts/chart291.xml" ContentType="application/vnd.openxmlformats-officedocument.drawingml.chart+xml"/>
  <Override PartName="/ppt/notesSlides/notesSlide208.xml" ContentType="application/vnd.openxmlformats-officedocument.presentationml.notesSlide+xml"/>
  <Override PartName="/ppt/charts/chart292.xml" ContentType="application/vnd.openxmlformats-officedocument.drawingml.chart+xml"/>
  <Override PartName="/ppt/notesSlides/notesSlide209.xml" ContentType="application/vnd.openxmlformats-officedocument.presentationml.notesSlide+xml"/>
  <Override PartName="/ppt/charts/chart293.xml" ContentType="application/vnd.openxmlformats-officedocument.drawingml.chart+xml"/>
  <Override PartName="/ppt/notesSlides/notesSlide210.xml" ContentType="application/vnd.openxmlformats-officedocument.presentationml.notesSlide+xml"/>
  <Override PartName="/ppt/charts/chart294.xml" ContentType="application/vnd.openxmlformats-officedocument.drawingml.chart+xml"/>
  <Override PartName="/ppt/notesSlides/notesSlide211.xml" ContentType="application/vnd.openxmlformats-officedocument.presentationml.notesSlide+xml"/>
  <Override PartName="/ppt/charts/chart295.xml" ContentType="application/vnd.openxmlformats-officedocument.drawingml.chart+xml"/>
  <Override PartName="/ppt/notesSlides/notesSlide212.xml" ContentType="application/vnd.openxmlformats-officedocument.presentationml.notesSlide+xml"/>
  <Override PartName="/ppt/charts/chart296.xml" ContentType="application/vnd.openxmlformats-officedocument.drawingml.chart+xml"/>
  <Override PartName="/ppt/charts/style175.xml" ContentType="application/vnd.ms-office.chartstyle+xml"/>
  <Override PartName="/ppt/charts/colors175.xml" ContentType="application/vnd.ms-office.chartcolorstyle+xml"/>
  <Override PartName="/ppt/notesSlides/notesSlide213.xml" ContentType="application/vnd.openxmlformats-officedocument.presentationml.notesSlide+xml"/>
  <Override PartName="/ppt/charts/chart297.xml" ContentType="application/vnd.openxmlformats-officedocument.drawingml.chart+xml"/>
  <Override PartName="/ppt/charts/style176.xml" ContentType="application/vnd.ms-office.chartstyle+xml"/>
  <Override PartName="/ppt/charts/colors176.xml" ContentType="application/vnd.ms-office.chartcolorstyle+xml"/>
  <Override PartName="/ppt/charts/chart298.xml" ContentType="application/vnd.openxmlformats-officedocument.drawingml.chart+xml"/>
  <Override PartName="/ppt/charts/style177.xml" ContentType="application/vnd.ms-office.chartstyle+xml"/>
  <Override PartName="/ppt/charts/colors177.xml" ContentType="application/vnd.ms-office.chartcolorstyle+xml"/>
  <Override PartName="/ppt/charts/chart299.xml" ContentType="application/vnd.openxmlformats-officedocument.drawingml.chart+xml"/>
  <Override PartName="/ppt/charts/style178.xml" ContentType="application/vnd.ms-office.chartstyle+xml"/>
  <Override PartName="/ppt/charts/colors178.xml" ContentType="application/vnd.ms-office.chartcolorstyle+xml"/>
  <Override PartName="/ppt/notesSlides/notesSlide214.xml" ContentType="application/vnd.openxmlformats-officedocument.presentationml.notesSlide+xml"/>
  <Override PartName="/ppt/charts/chart300.xml" ContentType="application/vnd.openxmlformats-officedocument.drawingml.chart+xml"/>
  <Override PartName="/ppt/notesSlides/notesSlide215.xml" ContentType="application/vnd.openxmlformats-officedocument.presentationml.notesSlide+xml"/>
  <Override PartName="/ppt/charts/chart301.xml" ContentType="application/vnd.openxmlformats-officedocument.drawingml.chart+xml"/>
  <Override PartName="/ppt/notesSlides/notesSlide216.xml" ContentType="application/vnd.openxmlformats-officedocument.presentationml.notesSlide+xml"/>
  <Override PartName="/ppt/charts/chart302.xml" ContentType="application/vnd.openxmlformats-officedocument.drawingml.chart+xml"/>
  <Override PartName="/ppt/notesSlides/notesSlide217.xml" ContentType="application/vnd.openxmlformats-officedocument.presentationml.notesSlide+xml"/>
  <Override PartName="/ppt/charts/chart303.xml" ContentType="application/vnd.openxmlformats-officedocument.drawingml.chart+xml"/>
  <Override PartName="/ppt/notesSlides/notesSlide218.xml" ContentType="application/vnd.openxmlformats-officedocument.presentationml.notesSlide+xml"/>
  <Override PartName="/ppt/charts/chart304.xml" ContentType="application/vnd.openxmlformats-officedocument.drawingml.chart+xml"/>
  <Override PartName="/ppt/notesSlides/notesSlide219.xml" ContentType="application/vnd.openxmlformats-officedocument.presentationml.notesSlide+xml"/>
  <Override PartName="/ppt/charts/chart305.xml" ContentType="application/vnd.openxmlformats-officedocument.drawingml.chart+xml"/>
  <Override PartName="/ppt/charts/style179.xml" ContentType="application/vnd.ms-office.chartstyle+xml"/>
  <Override PartName="/ppt/charts/colors179.xml" ContentType="application/vnd.ms-office.chartcolorstyle+xml"/>
  <Override PartName="/ppt/notesSlides/notesSlide220.xml" ContentType="application/vnd.openxmlformats-officedocument.presentationml.notesSlide+xml"/>
  <Override PartName="/ppt/charts/chart306.xml" ContentType="application/vnd.openxmlformats-officedocument.drawingml.chart+xml"/>
  <Override PartName="/ppt/charts/style180.xml" ContentType="application/vnd.ms-office.chartstyle+xml"/>
  <Override PartName="/ppt/charts/colors180.xml" ContentType="application/vnd.ms-office.chartcolorstyle+xml"/>
  <Override PartName="/ppt/notesSlides/notesSlide221.xml" ContentType="application/vnd.openxmlformats-officedocument.presentationml.notesSlide+xml"/>
  <Override PartName="/ppt/charts/chart307.xml" ContentType="application/vnd.openxmlformats-officedocument.drawingml.chart+xml"/>
  <Override PartName="/ppt/notesSlides/notesSlide222.xml" ContentType="application/vnd.openxmlformats-officedocument.presentationml.notesSlide+xml"/>
  <Override PartName="/ppt/charts/chart308.xml" ContentType="application/vnd.openxmlformats-officedocument.drawingml.chart+xml"/>
  <Override PartName="/ppt/notesSlides/notesSlide223.xml" ContentType="application/vnd.openxmlformats-officedocument.presentationml.notesSlide+xml"/>
  <Override PartName="/ppt/charts/chart309.xml" ContentType="application/vnd.openxmlformats-officedocument.drawingml.chart+xml"/>
  <Override PartName="/ppt/notesSlides/notesSlide224.xml" ContentType="application/vnd.openxmlformats-officedocument.presentationml.notesSlide+xml"/>
  <Override PartName="/ppt/charts/chart310.xml" ContentType="application/vnd.openxmlformats-officedocument.drawingml.chart+xml"/>
  <Override PartName="/ppt/charts/style181.xml" ContentType="application/vnd.ms-office.chartstyle+xml"/>
  <Override PartName="/ppt/charts/colors181.xml" ContentType="application/vnd.ms-office.chartcolorstyle+xml"/>
  <Override PartName="/ppt/notesSlides/notesSlide225.xml" ContentType="application/vnd.openxmlformats-officedocument.presentationml.notesSlide+xml"/>
  <Override PartName="/ppt/charts/chart311.xml" ContentType="application/vnd.openxmlformats-officedocument.drawingml.chart+xml"/>
  <Override PartName="/ppt/charts/style182.xml" ContentType="application/vnd.ms-office.chartstyle+xml"/>
  <Override PartName="/ppt/charts/colors182.xml" ContentType="application/vnd.ms-office.chartcolorstyle+xml"/>
  <Override PartName="/ppt/notesSlides/notesSlide226.xml" ContentType="application/vnd.openxmlformats-officedocument.presentationml.notesSlide+xml"/>
  <Override PartName="/ppt/charts/chart312.xml" ContentType="application/vnd.openxmlformats-officedocument.drawingml.chart+xml"/>
  <Override PartName="/ppt/notesSlides/notesSlide227.xml" ContentType="application/vnd.openxmlformats-officedocument.presentationml.notesSlide+xml"/>
  <Override PartName="/ppt/charts/chart313.xml" ContentType="application/vnd.openxmlformats-officedocument.drawingml.chart+xml"/>
  <Override PartName="/ppt/notesSlides/notesSlide228.xml" ContentType="application/vnd.openxmlformats-officedocument.presentationml.notesSlide+xml"/>
  <Override PartName="/ppt/charts/chart314.xml" ContentType="application/vnd.openxmlformats-officedocument.drawingml.chart+xml"/>
  <Override PartName="/ppt/notesSlides/notesSlide229.xml" ContentType="application/vnd.openxmlformats-officedocument.presentationml.notesSlide+xml"/>
  <Override PartName="/ppt/charts/chart315.xml" ContentType="application/vnd.openxmlformats-officedocument.drawingml.chart+xml"/>
  <Override PartName="/ppt/charts/chart316.xml" ContentType="application/vnd.openxmlformats-officedocument.drawingml.chart+xml"/>
  <Override PartName="/ppt/notesSlides/notesSlide230.xml" ContentType="application/vnd.openxmlformats-officedocument.presentationml.notesSlide+xml"/>
  <Override PartName="/ppt/charts/chart317.xml" ContentType="application/vnd.openxmlformats-officedocument.drawingml.chart+xml"/>
  <Override PartName="/ppt/charts/style183.xml" ContentType="application/vnd.ms-office.chartstyle+xml"/>
  <Override PartName="/ppt/charts/colors183.xml" ContentType="application/vnd.ms-office.chartcolorstyle+xml"/>
  <Override PartName="/ppt/notesSlides/notesSlide231.xml" ContentType="application/vnd.openxmlformats-officedocument.presentationml.notesSlide+xml"/>
  <Override PartName="/ppt/charts/chart318.xml" ContentType="application/vnd.openxmlformats-officedocument.drawingml.chart+xml"/>
  <Override PartName="/ppt/charts/style184.xml" ContentType="application/vnd.ms-office.chartstyle+xml"/>
  <Override PartName="/ppt/charts/colors184.xml" ContentType="application/vnd.ms-office.chartcolorstyle+xml"/>
  <Override PartName="/ppt/notesSlides/notesSlide232.xml" ContentType="application/vnd.openxmlformats-officedocument.presentationml.notesSlide+xml"/>
  <Override PartName="/ppt/charts/chart319.xml" ContentType="application/vnd.openxmlformats-officedocument.drawingml.chart+xml"/>
  <Override PartName="/ppt/charts/style185.xml" ContentType="application/vnd.ms-office.chartstyle+xml"/>
  <Override PartName="/ppt/charts/colors185.xml" ContentType="application/vnd.ms-office.chartcolorstyle+xml"/>
  <Override PartName="/ppt/notesSlides/notesSlide233.xml" ContentType="application/vnd.openxmlformats-officedocument.presentationml.notesSlide+xml"/>
  <Override PartName="/ppt/charts/chart320.xml" ContentType="application/vnd.openxmlformats-officedocument.drawingml.chart+xml"/>
  <Override PartName="/ppt/charts/style186.xml" ContentType="application/vnd.ms-office.chartstyle+xml"/>
  <Override PartName="/ppt/charts/colors186.xml" ContentType="application/vnd.ms-office.chartcolorstyle+xml"/>
  <Override PartName="/ppt/notesSlides/notesSlide234.xml" ContentType="application/vnd.openxmlformats-officedocument.presentationml.notesSlide+xml"/>
  <Override PartName="/ppt/charts/chart321.xml" ContentType="application/vnd.openxmlformats-officedocument.drawingml.chart+xml"/>
  <Override PartName="/ppt/notesSlides/notesSlide235.xml" ContentType="application/vnd.openxmlformats-officedocument.presentationml.notesSlide+xml"/>
  <Override PartName="/ppt/charts/chart322.xml" ContentType="application/vnd.openxmlformats-officedocument.drawingml.chart+xml"/>
  <Override PartName="/ppt/charts/style187.xml" ContentType="application/vnd.ms-office.chartstyle+xml"/>
  <Override PartName="/ppt/charts/colors187.xml" ContentType="application/vnd.ms-office.chartcolorstyle+xml"/>
  <Override PartName="/ppt/notesSlides/notesSlide236.xml" ContentType="application/vnd.openxmlformats-officedocument.presentationml.notesSlide+xml"/>
  <Override PartName="/ppt/charts/chart323.xml" ContentType="application/vnd.openxmlformats-officedocument.drawingml.chart+xml"/>
  <Override PartName="/ppt/charts/chart324.xml" ContentType="application/vnd.openxmlformats-officedocument.drawingml.chart+xml"/>
  <Override PartName="/ppt/notesSlides/notesSlide237.xml" ContentType="application/vnd.openxmlformats-officedocument.presentationml.notesSlide+xml"/>
  <Override PartName="/ppt/charts/chart325.xml" ContentType="application/vnd.openxmlformats-officedocument.drawingml.chart+xml"/>
  <Override PartName="/ppt/notesSlides/notesSlide238.xml" ContentType="application/vnd.openxmlformats-officedocument.presentationml.notesSlide+xml"/>
  <Override PartName="/ppt/charts/chart326.xml" ContentType="application/vnd.openxmlformats-officedocument.drawingml.chart+xml"/>
  <Override PartName="/ppt/charts/chart327.xml" ContentType="application/vnd.openxmlformats-officedocument.drawingml.chart+xml"/>
  <Override PartName="/ppt/notesSlides/notesSlide239.xml" ContentType="application/vnd.openxmlformats-officedocument.presentationml.notesSlide+xml"/>
  <Override PartName="/ppt/charts/chart328.xml" ContentType="application/vnd.openxmlformats-officedocument.drawingml.chart+xml"/>
  <Override PartName="/ppt/notesSlides/notesSlide240.xml" ContentType="application/vnd.openxmlformats-officedocument.presentationml.notesSlide+xml"/>
  <Override PartName="/ppt/charts/chart329.xml" ContentType="application/vnd.openxmlformats-officedocument.drawingml.chart+xml"/>
  <Override PartName="/ppt/charts/style188.xml" ContentType="application/vnd.ms-office.chartstyle+xml"/>
  <Override PartName="/ppt/charts/colors188.xml" ContentType="application/vnd.ms-office.chartcolorstyle+xml"/>
  <Override PartName="/ppt/notesSlides/notesSlide241.xml" ContentType="application/vnd.openxmlformats-officedocument.presentationml.notesSlide+xml"/>
  <Override PartName="/ppt/charts/chart330.xml" ContentType="application/vnd.openxmlformats-officedocument.drawingml.chart+xml"/>
  <Override PartName="/ppt/notesSlides/notesSlide242.xml" ContentType="application/vnd.openxmlformats-officedocument.presentationml.notesSlide+xml"/>
  <Override PartName="/ppt/charts/chart331.xml" ContentType="application/vnd.openxmlformats-officedocument.drawingml.chart+xml"/>
  <Override PartName="/ppt/notesSlides/notesSlide243.xml" ContentType="application/vnd.openxmlformats-officedocument.presentationml.notesSlide+xml"/>
  <Override PartName="/ppt/charts/chart332.xml" ContentType="application/vnd.openxmlformats-officedocument.drawingml.chart+xml"/>
  <Override PartName="/ppt/charts/style189.xml" ContentType="application/vnd.ms-office.chartstyle+xml"/>
  <Override PartName="/ppt/charts/colors189.xml" ContentType="application/vnd.ms-office.chartcolorstyle+xml"/>
  <Override PartName="/ppt/notesSlides/notesSlide244.xml" ContentType="application/vnd.openxmlformats-officedocument.presentationml.notesSlide+xml"/>
  <Override PartName="/ppt/charts/chart333.xml" ContentType="application/vnd.openxmlformats-officedocument.drawingml.chart+xml"/>
  <Override PartName="/ppt/notesSlides/notesSlide245.xml" ContentType="application/vnd.openxmlformats-officedocument.presentationml.notesSlide+xml"/>
  <Override PartName="/ppt/charts/chart334.xml" ContentType="application/vnd.openxmlformats-officedocument.drawingml.chart+xml"/>
  <Override PartName="/ppt/charts/chart335.xml" ContentType="application/vnd.openxmlformats-officedocument.drawingml.chart+xml"/>
  <Override PartName="/ppt/notesSlides/notesSlide246.xml" ContentType="application/vnd.openxmlformats-officedocument.presentationml.notesSlide+xml"/>
  <Override PartName="/ppt/charts/chart336.xml" ContentType="application/vnd.openxmlformats-officedocument.drawingml.chart+xml"/>
  <Override PartName="/ppt/charts/style190.xml" ContentType="application/vnd.ms-office.chartstyle+xml"/>
  <Override PartName="/ppt/charts/colors190.xml" ContentType="application/vnd.ms-office.chartcolorstyle+xml"/>
  <Override PartName="/ppt/charts/chart337.xml" ContentType="application/vnd.openxmlformats-officedocument.drawingml.chart+xml"/>
  <Override PartName="/ppt/charts/style191.xml" ContentType="application/vnd.ms-office.chartstyle+xml"/>
  <Override PartName="/ppt/charts/colors191.xml" ContentType="application/vnd.ms-office.chartcolorstyle+xml"/>
  <Override PartName="/ppt/notesSlides/notesSlide247.xml" ContentType="application/vnd.openxmlformats-officedocument.presentationml.notesSlide+xml"/>
  <Override PartName="/ppt/charts/chart338.xml" ContentType="application/vnd.openxmlformats-officedocument.drawingml.chart+xml"/>
  <Override PartName="/ppt/charts/style192.xml" ContentType="application/vnd.ms-office.chartstyle+xml"/>
  <Override PartName="/ppt/charts/colors192.xml" ContentType="application/vnd.ms-office.chartcolorstyle+xml"/>
  <Override PartName="/ppt/charts/chart339.xml" ContentType="application/vnd.openxmlformats-officedocument.drawingml.chart+xml"/>
  <Override PartName="/ppt/charts/style193.xml" ContentType="application/vnd.ms-office.chartstyle+xml"/>
  <Override PartName="/ppt/charts/colors193.xml" ContentType="application/vnd.ms-office.chartcolorstyle+xml"/>
  <Override PartName="/ppt/notesSlides/notesSlide248.xml" ContentType="application/vnd.openxmlformats-officedocument.presentationml.notesSlide+xml"/>
  <Override PartName="/ppt/charts/chart340.xml" ContentType="application/vnd.openxmlformats-officedocument.drawingml.chart+xml"/>
  <Override PartName="/ppt/charts/style194.xml" ContentType="application/vnd.ms-office.chartstyle+xml"/>
  <Override PartName="/ppt/charts/colors194.xml" ContentType="application/vnd.ms-office.chartcolorstyle+xml"/>
  <Override PartName="/ppt/charts/chart341.xml" ContentType="application/vnd.openxmlformats-officedocument.drawingml.chart+xml"/>
  <Override PartName="/ppt/notesSlides/notesSlide249.xml" ContentType="application/vnd.openxmlformats-officedocument.presentationml.notesSlide+xml"/>
  <Override PartName="/ppt/charts/chart342.xml" ContentType="application/vnd.openxmlformats-officedocument.drawingml.chart+xml"/>
  <Override PartName="/ppt/charts/style195.xml" ContentType="application/vnd.ms-office.chartstyle+xml"/>
  <Override PartName="/ppt/charts/colors195.xml" ContentType="application/vnd.ms-office.chartcolorstyle+xml"/>
  <Override PartName="/ppt/charts/chart343.xml" ContentType="application/vnd.openxmlformats-officedocument.drawingml.chart+xml"/>
  <Override PartName="/ppt/charts/style196.xml" ContentType="application/vnd.ms-office.chartstyle+xml"/>
  <Override PartName="/ppt/charts/colors196.xml" ContentType="application/vnd.ms-office.chartcolorstyle+xml"/>
  <Override PartName="/ppt/notesSlides/notesSlide250.xml" ContentType="application/vnd.openxmlformats-officedocument.presentationml.notesSlide+xml"/>
  <Override PartName="/ppt/charts/chart344.xml" ContentType="application/vnd.openxmlformats-officedocument.drawingml.chart+xml"/>
  <Override PartName="/ppt/charts/style197.xml" ContentType="application/vnd.ms-office.chartstyle+xml"/>
  <Override PartName="/ppt/charts/colors197.xml" ContentType="application/vnd.ms-office.chartcolorstyle+xml"/>
  <Override PartName="/ppt/charts/chart345.xml" ContentType="application/vnd.openxmlformats-officedocument.drawingml.chart+xml"/>
  <Override PartName="/ppt/charts/style198.xml" ContentType="application/vnd.ms-office.chartstyle+xml"/>
  <Override PartName="/ppt/charts/colors198.xml" ContentType="application/vnd.ms-office.chartcolorstyle+xml"/>
  <Override PartName="/ppt/notesSlides/notesSlide251.xml" ContentType="application/vnd.openxmlformats-officedocument.presentationml.notesSlide+xml"/>
  <Override PartName="/ppt/charts/chart346.xml" ContentType="application/vnd.openxmlformats-officedocument.drawingml.chart+xml"/>
  <Override PartName="/ppt/charts/style199.xml" ContentType="application/vnd.ms-office.chartstyle+xml"/>
  <Override PartName="/ppt/charts/colors199.xml" ContentType="application/vnd.ms-office.chartcolorstyle+xml"/>
  <Override PartName="/ppt/charts/chart347.xml" ContentType="application/vnd.openxmlformats-officedocument.drawingml.chart+xml"/>
  <Override PartName="/ppt/charts/style200.xml" ContentType="application/vnd.ms-office.chartstyle+xml"/>
  <Override PartName="/ppt/charts/colors200.xml" ContentType="application/vnd.ms-office.chartcolorstyle+xml"/>
  <Override PartName="/ppt/notesSlides/notesSlide252.xml" ContentType="application/vnd.openxmlformats-officedocument.presentationml.notesSlide+xml"/>
  <Override PartName="/ppt/charts/chart348.xml" ContentType="application/vnd.openxmlformats-officedocument.drawingml.chart+xml"/>
  <Override PartName="/ppt/charts/style201.xml" ContentType="application/vnd.ms-office.chartstyle+xml"/>
  <Override PartName="/ppt/charts/colors201.xml" ContentType="application/vnd.ms-office.chartcolorstyle+xml"/>
  <Override PartName="/ppt/charts/chart349.xml" ContentType="application/vnd.openxmlformats-officedocument.drawingml.chart+xml"/>
  <Override PartName="/ppt/charts/style202.xml" ContentType="application/vnd.ms-office.chartstyle+xml"/>
  <Override PartName="/ppt/charts/colors202.xml" ContentType="application/vnd.ms-office.chartcolorstyle+xml"/>
  <Override PartName="/ppt/notesSlides/notesSlide253.xml" ContentType="application/vnd.openxmlformats-officedocument.presentationml.notesSlide+xml"/>
  <Override PartName="/ppt/charts/chart350.xml" ContentType="application/vnd.openxmlformats-officedocument.drawingml.chart+xml"/>
  <Override PartName="/ppt/charts/style203.xml" ContentType="application/vnd.ms-office.chartstyle+xml"/>
  <Override PartName="/ppt/charts/colors203.xml" ContentType="application/vnd.ms-office.chartcolorstyle+xml"/>
  <Override PartName="/ppt/notesSlides/notesSlide254.xml" ContentType="application/vnd.openxmlformats-officedocument.presentationml.notesSlide+xml"/>
  <Override PartName="/ppt/charts/chart351.xml" ContentType="application/vnd.openxmlformats-officedocument.drawingml.chart+xml"/>
  <Override PartName="/ppt/charts/style204.xml" ContentType="application/vnd.ms-office.chartstyle+xml"/>
  <Override PartName="/ppt/charts/colors204.xml" ContentType="application/vnd.ms-office.chartcolorstyle+xml"/>
  <Override PartName="/ppt/notesSlides/notesSlide255.xml" ContentType="application/vnd.openxmlformats-officedocument.presentationml.notesSlide+xml"/>
  <Override PartName="/ppt/charts/chart352.xml" ContentType="application/vnd.openxmlformats-officedocument.drawingml.chart+xml"/>
  <Override PartName="/ppt/charts/style205.xml" ContentType="application/vnd.ms-office.chartstyle+xml"/>
  <Override PartName="/ppt/charts/colors205.xml" ContentType="application/vnd.ms-office.chartcolorstyle+xml"/>
  <Override PartName="/ppt/notesSlides/notesSlide256.xml" ContentType="application/vnd.openxmlformats-officedocument.presentationml.notesSlide+xml"/>
  <Override PartName="/ppt/charts/chart353.xml" ContentType="application/vnd.openxmlformats-officedocument.drawingml.chart+xml"/>
  <Override PartName="/ppt/charts/style206.xml" ContentType="application/vnd.ms-office.chartstyle+xml"/>
  <Override PartName="/ppt/charts/colors206.xml" ContentType="application/vnd.ms-office.chartcolorstyle+xml"/>
  <Override PartName="/ppt/notesSlides/notesSlide257.xml" ContentType="application/vnd.openxmlformats-officedocument.presentationml.notesSlide+xml"/>
  <Override PartName="/ppt/charts/chart354.xml" ContentType="application/vnd.openxmlformats-officedocument.drawingml.chart+xml"/>
  <Override PartName="/ppt/charts/style207.xml" ContentType="application/vnd.ms-office.chartstyle+xml"/>
  <Override PartName="/ppt/charts/colors207.xml" ContentType="application/vnd.ms-office.chartcolorstyle+xml"/>
  <Override PartName="/ppt/notesSlides/notesSlide258.xml" ContentType="application/vnd.openxmlformats-officedocument.presentationml.notesSlide+xml"/>
  <Override PartName="/ppt/charts/chart355.xml" ContentType="application/vnd.openxmlformats-officedocument.drawingml.chart+xml"/>
  <Override PartName="/ppt/notesSlides/notesSlide259.xml" ContentType="application/vnd.openxmlformats-officedocument.presentationml.notesSlide+xml"/>
  <Override PartName="/ppt/charts/chart356.xml" ContentType="application/vnd.openxmlformats-officedocument.drawingml.chart+xml"/>
  <Override PartName="/ppt/charts/style208.xml" ContentType="application/vnd.ms-office.chartstyle+xml"/>
  <Override PartName="/ppt/charts/colors208.xml" ContentType="application/vnd.ms-office.chartcolorstyle+xml"/>
  <Override PartName="/ppt/notesSlides/notesSlide260.xml" ContentType="application/vnd.openxmlformats-officedocument.presentationml.notesSlide+xml"/>
  <Override PartName="/ppt/charts/chart357.xml" ContentType="application/vnd.openxmlformats-officedocument.drawingml.chart+xml"/>
  <Override PartName="/ppt/charts/style209.xml" ContentType="application/vnd.ms-office.chartstyle+xml"/>
  <Override PartName="/ppt/charts/colors209.xml" ContentType="application/vnd.ms-office.chartcolorstyle+xml"/>
  <Override PartName="/ppt/notesSlides/notesSlide261.xml" ContentType="application/vnd.openxmlformats-officedocument.presentationml.notesSlide+xml"/>
  <Override PartName="/ppt/charts/chart358.xml" ContentType="application/vnd.openxmlformats-officedocument.drawingml.chart+xml"/>
  <Override PartName="/ppt/notesSlides/notesSlide262.xml" ContentType="application/vnd.openxmlformats-officedocument.presentationml.notesSlide+xml"/>
  <Override PartName="/ppt/charts/chart359.xml" ContentType="application/vnd.openxmlformats-officedocument.drawingml.chart+xml"/>
  <Override PartName="/ppt/notesSlides/notesSlide263.xml" ContentType="application/vnd.openxmlformats-officedocument.presentationml.notesSlide+xml"/>
  <Override PartName="/ppt/charts/chart360.xml" ContentType="application/vnd.openxmlformats-officedocument.drawingml.chart+xml"/>
  <Override PartName="/ppt/notesSlides/notesSlide264.xml" ContentType="application/vnd.openxmlformats-officedocument.presentationml.notesSlide+xml"/>
  <Override PartName="/ppt/charts/chart361.xml" ContentType="application/vnd.openxmlformats-officedocument.drawingml.chart+xml"/>
  <Override PartName="/ppt/notesSlides/notesSlide265.xml" ContentType="application/vnd.openxmlformats-officedocument.presentationml.notesSlide+xml"/>
  <Override PartName="/ppt/charts/chart362.xml" ContentType="application/vnd.openxmlformats-officedocument.drawingml.chart+xml"/>
  <Override PartName="/ppt/notesSlides/notesSlide266.xml" ContentType="application/vnd.openxmlformats-officedocument.presentationml.notesSlide+xml"/>
  <Override PartName="/ppt/charts/chart363.xml" ContentType="application/vnd.openxmlformats-officedocument.drawingml.chart+xml"/>
  <Override PartName="/ppt/charts/style210.xml" ContentType="application/vnd.ms-office.chartstyle+xml"/>
  <Override PartName="/ppt/charts/colors210.xml" ContentType="application/vnd.ms-office.chartcolorstyle+xml"/>
  <Override PartName="/ppt/notesSlides/notesSlide267.xml" ContentType="application/vnd.openxmlformats-officedocument.presentationml.notesSlide+xml"/>
  <Override PartName="/ppt/charts/chart364.xml" ContentType="application/vnd.openxmlformats-officedocument.drawingml.chart+xml"/>
  <Override PartName="/ppt/charts/style211.xml" ContentType="application/vnd.ms-office.chartstyle+xml"/>
  <Override PartName="/ppt/charts/colors211.xml" ContentType="application/vnd.ms-office.chartcolorstyle+xml"/>
  <Override PartName="/ppt/notesSlides/notesSlide268.xml" ContentType="application/vnd.openxmlformats-officedocument.presentationml.notesSlide+xml"/>
  <Override PartName="/ppt/charts/chart365.xml" ContentType="application/vnd.openxmlformats-officedocument.drawingml.chart+xml"/>
  <Override PartName="/ppt/notesSlides/notesSlide269.xml" ContentType="application/vnd.openxmlformats-officedocument.presentationml.notesSlide+xml"/>
  <Override PartName="/ppt/charts/chart366.xml" ContentType="application/vnd.openxmlformats-officedocument.drawingml.chart+xml"/>
  <Override PartName="/ppt/charts/style212.xml" ContentType="application/vnd.ms-office.chartstyle+xml"/>
  <Override PartName="/ppt/charts/colors212.xml" ContentType="application/vnd.ms-office.chartcolorstyle+xml"/>
  <Override PartName="/ppt/notesSlides/notesSlide270.xml" ContentType="application/vnd.openxmlformats-officedocument.presentationml.notesSlide+xml"/>
  <Override PartName="/ppt/charts/chart367.xml" ContentType="application/vnd.openxmlformats-officedocument.drawingml.chart+xml"/>
  <Override PartName="/ppt/charts/style213.xml" ContentType="application/vnd.ms-office.chartstyle+xml"/>
  <Override PartName="/ppt/charts/colors213.xml" ContentType="application/vnd.ms-office.chartcolorstyle+xml"/>
  <Override PartName="/ppt/notesSlides/notesSlide271.xml" ContentType="application/vnd.openxmlformats-officedocument.presentationml.notesSlide+xml"/>
  <Override PartName="/ppt/charts/chart368.xml" ContentType="application/vnd.openxmlformats-officedocument.drawingml.chart+xml"/>
  <Override PartName="/ppt/charts/style214.xml" ContentType="application/vnd.ms-office.chartstyle+xml"/>
  <Override PartName="/ppt/charts/colors214.xml" ContentType="application/vnd.ms-office.chartcolorstyl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charts/chart369.xml" ContentType="application/vnd.openxmlformats-officedocument.drawingml.chart+xml"/>
  <Override PartName="/ppt/charts/style215.xml" ContentType="application/vnd.ms-office.chartstyle+xml"/>
  <Override PartName="/ppt/charts/colors215.xml" ContentType="application/vnd.ms-office.chartcolorstyle+xml"/>
  <Override PartName="/ppt/notesSlides/notesSlide274.xml" ContentType="application/vnd.openxmlformats-officedocument.presentationml.notesSlide+xml"/>
  <Override PartName="/ppt/charts/chart370.xml" ContentType="application/vnd.openxmlformats-officedocument.drawingml.chart+xml"/>
  <Override PartName="/ppt/charts/style216.xml" ContentType="application/vnd.ms-office.chartstyle+xml"/>
  <Override PartName="/ppt/charts/colors216.xml" ContentType="application/vnd.ms-office.chartcolorstyle+xml"/>
  <Override PartName="/ppt/notesSlides/notesSlide275.xml" ContentType="application/vnd.openxmlformats-officedocument.presentationml.notesSlide+xml"/>
  <Override PartName="/ppt/charts/chart371.xml" ContentType="application/vnd.openxmlformats-officedocument.drawingml.chart+xml"/>
  <Override PartName="/ppt/charts/style217.xml" ContentType="application/vnd.ms-office.chartstyle+xml"/>
  <Override PartName="/ppt/charts/colors217.xml" ContentType="application/vnd.ms-office.chartcolorstyle+xml"/>
  <Override PartName="/ppt/notesSlides/notesSlide276.xml" ContentType="application/vnd.openxmlformats-officedocument.presentationml.notesSlide+xml"/>
  <Override PartName="/ppt/charts/chart372.xml" ContentType="application/vnd.openxmlformats-officedocument.drawingml.chart+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60" r:id="rId1"/>
  </p:sldMasterIdLst>
  <p:notesMasterIdLst>
    <p:notesMasterId r:id="rId302"/>
  </p:notesMasterIdLst>
  <p:handoutMasterIdLst>
    <p:handoutMasterId r:id="rId303"/>
  </p:handoutMasterIdLst>
  <p:sldIdLst>
    <p:sldId id="265" r:id="rId2"/>
    <p:sldId id="558" r:id="rId3"/>
    <p:sldId id="560" r:id="rId4"/>
    <p:sldId id="564" r:id="rId5"/>
    <p:sldId id="563" r:id="rId6"/>
    <p:sldId id="562" r:id="rId7"/>
    <p:sldId id="568" r:id="rId8"/>
    <p:sldId id="571" r:id="rId9"/>
    <p:sldId id="566" r:id="rId10"/>
    <p:sldId id="565" r:id="rId11"/>
    <p:sldId id="569" r:id="rId12"/>
    <p:sldId id="726" r:id="rId13"/>
    <p:sldId id="570" r:id="rId14"/>
    <p:sldId id="559" r:id="rId15"/>
    <p:sldId id="500" r:id="rId16"/>
    <p:sldId id="299" r:id="rId17"/>
    <p:sldId id="584" r:id="rId18"/>
    <p:sldId id="301" r:id="rId19"/>
    <p:sldId id="302" r:id="rId20"/>
    <p:sldId id="303" r:id="rId21"/>
    <p:sldId id="585" r:id="rId22"/>
    <p:sldId id="304" r:id="rId23"/>
    <p:sldId id="305" r:id="rId24"/>
    <p:sldId id="306" r:id="rId25"/>
    <p:sldId id="307" r:id="rId26"/>
    <p:sldId id="308" r:id="rId27"/>
    <p:sldId id="309" r:id="rId28"/>
    <p:sldId id="310" r:id="rId29"/>
    <p:sldId id="311" r:id="rId30"/>
    <p:sldId id="312" r:id="rId31"/>
    <p:sldId id="313" r:id="rId32"/>
    <p:sldId id="314" r:id="rId33"/>
    <p:sldId id="315" r:id="rId34"/>
    <p:sldId id="316" r:id="rId35"/>
    <p:sldId id="484" r:id="rId36"/>
    <p:sldId id="485" r:id="rId37"/>
    <p:sldId id="317" r:id="rId38"/>
    <p:sldId id="318" r:id="rId39"/>
    <p:sldId id="319" r:id="rId40"/>
    <p:sldId id="486" r:id="rId41"/>
    <p:sldId id="320" r:id="rId42"/>
    <p:sldId id="501" r:id="rId43"/>
    <p:sldId id="322" r:id="rId44"/>
    <p:sldId id="586" r:id="rId45"/>
    <p:sldId id="588" r:id="rId46"/>
    <p:sldId id="590" r:id="rId47"/>
    <p:sldId id="592" r:id="rId48"/>
    <p:sldId id="594" r:id="rId49"/>
    <p:sldId id="596" r:id="rId50"/>
    <p:sldId id="587" r:id="rId51"/>
    <p:sldId id="515" r:id="rId52"/>
    <p:sldId id="323" r:id="rId53"/>
    <p:sldId id="516" r:id="rId54"/>
    <p:sldId id="517" r:id="rId55"/>
    <p:sldId id="518" r:id="rId56"/>
    <p:sldId id="328" r:id="rId57"/>
    <p:sldId id="598" r:id="rId58"/>
    <p:sldId id="599" r:id="rId59"/>
    <p:sldId id="329" r:id="rId60"/>
    <p:sldId id="524" r:id="rId61"/>
    <p:sldId id="502" r:id="rId62"/>
    <p:sldId id="332" r:id="rId63"/>
    <p:sldId id="602" r:id="rId64"/>
    <p:sldId id="604" r:id="rId65"/>
    <p:sldId id="606" r:id="rId66"/>
    <p:sldId id="608" r:id="rId67"/>
    <p:sldId id="610" r:id="rId68"/>
    <p:sldId id="612" r:id="rId69"/>
    <p:sldId id="614" r:id="rId70"/>
    <p:sldId id="616" r:id="rId71"/>
    <p:sldId id="618" r:id="rId72"/>
    <p:sldId id="603" r:id="rId73"/>
    <p:sldId id="727" r:id="rId74"/>
    <p:sldId id="333" r:id="rId75"/>
    <p:sldId id="334" r:id="rId76"/>
    <p:sldId id="335" r:id="rId77"/>
    <p:sldId id="336" r:id="rId78"/>
    <p:sldId id="337" r:id="rId79"/>
    <p:sldId id="338" r:id="rId80"/>
    <p:sldId id="339" r:id="rId81"/>
    <p:sldId id="340" r:id="rId82"/>
    <p:sldId id="620" r:id="rId83"/>
    <p:sldId id="622" r:id="rId84"/>
    <p:sldId id="624" r:id="rId85"/>
    <p:sldId id="626" r:id="rId86"/>
    <p:sldId id="628" r:id="rId87"/>
    <p:sldId id="630" r:id="rId88"/>
    <p:sldId id="632" r:id="rId89"/>
    <p:sldId id="634" r:id="rId90"/>
    <p:sldId id="636" r:id="rId91"/>
    <p:sldId id="621" r:id="rId92"/>
    <p:sldId id="728" r:id="rId93"/>
    <p:sldId id="635" r:id="rId94"/>
    <p:sldId id="729" r:id="rId95"/>
    <p:sldId id="730" r:id="rId96"/>
    <p:sldId id="731" r:id="rId97"/>
    <p:sldId id="732" r:id="rId98"/>
    <p:sldId id="733" r:id="rId99"/>
    <p:sldId id="638" r:id="rId100"/>
    <p:sldId id="734" r:id="rId101"/>
    <p:sldId id="640" r:id="rId102"/>
    <p:sldId id="642" r:id="rId103"/>
    <p:sldId id="644" r:id="rId104"/>
    <p:sldId id="646" r:id="rId105"/>
    <p:sldId id="639" r:id="rId106"/>
    <p:sldId id="348" r:id="rId107"/>
    <p:sldId id="349" r:id="rId108"/>
    <p:sldId id="350" r:id="rId109"/>
    <p:sldId id="351" r:id="rId110"/>
    <p:sldId id="352" r:id="rId111"/>
    <p:sldId id="353" r:id="rId112"/>
    <p:sldId id="736" r:id="rId113"/>
    <p:sldId id="737" r:id="rId114"/>
    <p:sldId id="735" r:id="rId115"/>
    <p:sldId id="354" r:id="rId116"/>
    <p:sldId id="355" r:id="rId117"/>
    <p:sldId id="356" r:id="rId118"/>
    <p:sldId id="357" r:id="rId119"/>
    <p:sldId id="525" r:id="rId120"/>
    <p:sldId id="358" r:id="rId121"/>
    <p:sldId id="648" r:id="rId122"/>
    <p:sldId id="649" r:id="rId123"/>
    <p:sldId id="740" r:id="rId124"/>
    <p:sldId id="741" r:id="rId125"/>
    <p:sldId id="669" r:id="rId126"/>
    <p:sldId id="670" r:id="rId127"/>
    <p:sldId id="362" r:id="rId128"/>
    <p:sldId id="363" r:id="rId129"/>
    <p:sldId id="364" r:id="rId130"/>
    <p:sldId id="365" r:id="rId131"/>
    <p:sldId id="673" r:id="rId132"/>
    <p:sldId id="674" r:id="rId133"/>
    <p:sldId id="367" r:id="rId134"/>
    <p:sldId id="368" r:id="rId135"/>
    <p:sldId id="369" r:id="rId136"/>
    <p:sldId id="370" r:id="rId137"/>
    <p:sldId id="743" r:id="rId138"/>
    <p:sldId id="744" r:id="rId139"/>
    <p:sldId id="745" r:id="rId140"/>
    <p:sldId id="746" r:id="rId141"/>
    <p:sldId id="503" r:id="rId142"/>
    <p:sldId id="677" r:id="rId143"/>
    <p:sldId id="678" r:id="rId144"/>
    <p:sldId id="372" r:id="rId145"/>
    <p:sldId id="373" r:id="rId146"/>
    <p:sldId id="374" r:id="rId147"/>
    <p:sldId id="375" r:id="rId148"/>
    <p:sldId id="487" r:id="rId149"/>
    <p:sldId id="488" r:id="rId150"/>
    <p:sldId id="747" r:id="rId151"/>
    <p:sldId id="766" r:id="rId152"/>
    <p:sldId id="767" r:id="rId153"/>
    <p:sldId id="768" r:id="rId154"/>
    <p:sldId id="769" r:id="rId155"/>
    <p:sldId id="770" r:id="rId156"/>
    <p:sldId id="776" r:id="rId157"/>
    <p:sldId id="771" r:id="rId158"/>
    <p:sldId id="772" r:id="rId159"/>
    <p:sldId id="773" r:id="rId160"/>
    <p:sldId id="774" r:id="rId161"/>
    <p:sldId id="775" r:id="rId162"/>
    <p:sldId id="777" r:id="rId163"/>
    <p:sldId id="778" r:id="rId164"/>
    <p:sldId id="779" r:id="rId165"/>
    <p:sldId id="780" r:id="rId166"/>
    <p:sldId id="781" r:id="rId167"/>
    <p:sldId id="782" r:id="rId168"/>
    <p:sldId id="748" r:id="rId169"/>
    <p:sldId id="760" r:id="rId170"/>
    <p:sldId id="761" r:id="rId171"/>
    <p:sldId id="762" r:id="rId172"/>
    <p:sldId id="659" r:id="rId173"/>
    <p:sldId id="764" r:id="rId174"/>
    <p:sldId id="749" r:id="rId175"/>
    <p:sldId id="390" r:id="rId176"/>
    <p:sldId id="681" r:id="rId177"/>
    <p:sldId id="682" r:id="rId178"/>
    <p:sldId id="392" r:id="rId179"/>
    <p:sldId id="751" r:id="rId180"/>
    <p:sldId id="393" r:id="rId181"/>
    <p:sldId id="394" r:id="rId182"/>
    <p:sldId id="685" r:id="rId183"/>
    <p:sldId id="686" r:id="rId184"/>
    <p:sldId id="397" r:id="rId185"/>
    <p:sldId id="750" r:id="rId186"/>
    <p:sldId id="398" r:id="rId187"/>
    <p:sldId id="399" r:id="rId188"/>
    <p:sldId id="504" r:id="rId189"/>
    <p:sldId id="692" r:id="rId190"/>
    <p:sldId id="689" r:id="rId191"/>
    <p:sldId id="402" r:id="rId192"/>
    <p:sldId id="490" r:id="rId193"/>
    <p:sldId id="403" r:id="rId194"/>
    <p:sldId id="491" r:id="rId195"/>
    <p:sldId id="492" r:id="rId196"/>
    <p:sldId id="493" r:id="rId197"/>
    <p:sldId id="494" r:id="rId198"/>
    <p:sldId id="495" r:id="rId199"/>
    <p:sldId id="752" r:id="rId200"/>
    <p:sldId id="753" r:id="rId201"/>
    <p:sldId id="407" r:id="rId202"/>
    <p:sldId id="497" r:id="rId203"/>
    <p:sldId id="498" r:id="rId204"/>
    <p:sldId id="409" r:id="rId205"/>
    <p:sldId id="410" r:id="rId206"/>
    <p:sldId id="413" r:id="rId207"/>
    <p:sldId id="551" r:id="rId208"/>
    <p:sldId id="414" r:id="rId209"/>
    <p:sldId id="552" r:id="rId210"/>
    <p:sldId id="697" r:id="rId211"/>
    <p:sldId id="698" r:id="rId212"/>
    <p:sldId id="416" r:id="rId213"/>
    <p:sldId id="417" r:id="rId214"/>
    <p:sldId id="553" r:id="rId215"/>
    <p:sldId id="554" r:id="rId216"/>
    <p:sldId id="756" r:id="rId217"/>
    <p:sldId id="423" r:id="rId218"/>
    <p:sldId id="652" r:id="rId219"/>
    <p:sldId id="654" r:id="rId220"/>
    <p:sldId id="656" r:id="rId221"/>
    <p:sldId id="653" r:id="rId222"/>
    <p:sldId id="424" r:id="rId223"/>
    <p:sldId id="425" r:id="rId224"/>
    <p:sldId id="426" r:id="rId225"/>
    <p:sldId id="556" r:id="rId226"/>
    <p:sldId id="427" r:id="rId227"/>
    <p:sldId id="428" r:id="rId228"/>
    <p:sldId id="429" r:id="rId229"/>
    <p:sldId id="430" r:id="rId230"/>
    <p:sldId id="557" r:id="rId231"/>
    <p:sldId id="431" r:id="rId232"/>
    <p:sldId id="763" r:id="rId233"/>
    <p:sldId id="432" r:id="rId234"/>
    <p:sldId id="433" r:id="rId235"/>
    <p:sldId id="434" r:id="rId236"/>
    <p:sldId id="435" r:id="rId237"/>
    <p:sldId id="436" r:id="rId238"/>
    <p:sldId id="701" r:id="rId239"/>
    <p:sldId id="702" r:id="rId240"/>
    <p:sldId id="438" r:id="rId241"/>
    <p:sldId id="439" r:id="rId242"/>
    <p:sldId id="440" r:id="rId243"/>
    <p:sldId id="705" r:id="rId244"/>
    <p:sldId id="706" r:id="rId245"/>
    <p:sldId id="442" r:id="rId246"/>
    <p:sldId id="443" r:id="rId247"/>
    <p:sldId id="444" r:id="rId248"/>
    <p:sldId id="505" r:id="rId249"/>
    <p:sldId id="660" r:id="rId250"/>
    <p:sldId id="757" r:id="rId251"/>
    <p:sldId id="662" r:id="rId252"/>
    <p:sldId id="661" r:id="rId253"/>
    <p:sldId id="445" r:id="rId254"/>
    <p:sldId id="758" r:id="rId255"/>
    <p:sldId id="446" r:id="rId256"/>
    <p:sldId id="545" r:id="rId257"/>
    <p:sldId id="448" r:id="rId258"/>
    <p:sldId id="546" r:id="rId259"/>
    <p:sldId id="547" r:id="rId260"/>
    <p:sldId id="664" r:id="rId261"/>
    <p:sldId id="759" r:id="rId262"/>
    <p:sldId id="666" r:id="rId263"/>
    <p:sldId id="665" r:id="rId264"/>
    <p:sldId id="449" r:id="rId265"/>
    <p:sldId id="548" r:id="rId266"/>
    <p:sldId id="709" r:id="rId267"/>
    <p:sldId id="710" r:id="rId268"/>
    <p:sldId id="452" r:id="rId269"/>
    <p:sldId id="453" r:id="rId270"/>
    <p:sldId id="454" r:id="rId271"/>
    <p:sldId id="455" r:id="rId272"/>
    <p:sldId id="456" r:id="rId273"/>
    <p:sldId id="457" r:id="rId274"/>
    <p:sldId id="458" r:id="rId275"/>
    <p:sldId id="550" r:id="rId276"/>
    <p:sldId id="459" r:id="rId277"/>
    <p:sldId id="460" r:id="rId278"/>
    <p:sldId id="461" r:id="rId279"/>
    <p:sldId id="717" r:id="rId280"/>
    <p:sldId id="718" r:id="rId281"/>
    <p:sldId id="466" r:id="rId282"/>
    <p:sldId id="467" r:id="rId283"/>
    <p:sldId id="468" r:id="rId284"/>
    <p:sldId id="469" r:id="rId285"/>
    <p:sldId id="470" r:id="rId286"/>
    <p:sldId id="506" r:id="rId287"/>
    <p:sldId id="472" r:id="rId288"/>
    <p:sldId id="507" r:id="rId289"/>
    <p:sldId id="473" r:id="rId290"/>
    <p:sldId id="474" r:id="rId291"/>
    <p:sldId id="475" r:id="rId292"/>
    <p:sldId id="478" r:id="rId293"/>
    <p:sldId id="476" r:id="rId294"/>
    <p:sldId id="721" r:id="rId295"/>
    <p:sldId id="722" r:id="rId296"/>
    <p:sldId id="481" r:id="rId297"/>
    <p:sldId id="482" r:id="rId298"/>
    <p:sldId id="483" r:id="rId299"/>
    <p:sldId id="783" r:id="rId300"/>
    <p:sldId id="573" r:id="rId301"/>
  </p:sldIdLst>
  <p:sldSz cx="10439400" cy="7380288"/>
  <p:notesSz cx="6735763" cy="9866313"/>
  <p:defaultTextStyle>
    <a:defPPr>
      <a:defRPr lang="ja-JP"/>
    </a:defPPr>
    <a:lvl1pPr marL="0" algn="l" defTabSz="971913" rtl="0" eaLnBrk="1" latinLnBrk="0" hangingPunct="1">
      <a:defRPr kumimoji="1" sz="1914" kern="1200">
        <a:solidFill>
          <a:schemeClr val="tx1"/>
        </a:solidFill>
        <a:latin typeface="+mn-lt"/>
        <a:ea typeface="+mn-ea"/>
        <a:cs typeface="+mn-cs"/>
      </a:defRPr>
    </a:lvl1pPr>
    <a:lvl2pPr marL="485957" algn="l" defTabSz="971913" rtl="0" eaLnBrk="1" latinLnBrk="0" hangingPunct="1">
      <a:defRPr kumimoji="1" sz="1914" kern="1200">
        <a:solidFill>
          <a:schemeClr val="tx1"/>
        </a:solidFill>
        <a:latin typeface="+mn-lt"/>
        <a:ea typeface="+mn-ea"/>
        <a:cs typeface="+mn-cs"/>
      </a:defRPr>
    </a:lvl2pPr>
    <a:lvl3pPr marL="971913" algn="l" defTabSz="971913" rtl="0" eaLnBrk="1" latinLnBrk="0" hangingPunct="1">
      <a:defRPr kumimoji="1" sz="1914" kern="1200">
        <a:solidFill>
          <a:schemeClr val="tx1"/>
        </a:solidFill>
        <a:latin typeface="+mn-lt"/>
        <a:ea typeface="+mn-ea"/>
        <a:cs typeface="+mn-cs"/>
      </a:defRPr>
    </a:lvl3pPr>
    <a:lvl4pPr marL="1457871" algn="l" defTabSz="971913" rtl="0" eaLnBrk="1" latinLnBrk="0" hangingPunct="1">
      <a:defRPr kumimoji="1" sz="1914" kern="1200">
        <a:solidFill>
          <a:schemeClr val="tx1"/>
        </a:solidFill>
        <a:latin typeface="+mn-lt"/>
        <a:ea typeface="+mn-ea"/>
        <a:cs typeface="+mn-cs"/>
      </a:defRPr>
    </a:lvl4pPr>
    <a:lvl5pPr marL="1943828" algn="l" defTabSz="971913" rtl="0" eaLnBrk="1" latinLnBrk="0" hangingPunct="1">
      <a:defRPr kumimoji="1" sz="1914" kern="1200">
        <a:solidFill>
          <a:schemeClr val="tx1"/>
        </a:solidFill>
        <a:latin typeface="+mn-lt"/>
        <a:ea typeface="+mn-ea"/>
        <a:cs typeface="+mn-cs"/>
      </a:defRPr>
    </a:lvl5pPr>
    <a:lvl6pPr marL="2429784" algn="l" defTabSz="971913" rtl="0" eaLnBrk="1" latinLnBrk="0" hangingPunct="1">
      <a:defRPr kumimoji="1" sz="1914" kern="1200">
        <a:solidFill>
          <a:schemeClr val="tx1"/>
        </a:solidFill>
        <a:latin typeface="+mn-lt"/>
        <a:ea typeface="+mn-ea"/>
        <a:cs typeface="+mn-cs"/>
      </a:defRPr>
    </a:lvl6pPr>
    <a:lvl7pPr marL="2915741" algn="l" defTabSz="971913" rtl="0" eaLnBrk="1" latinLnBrk="0" hangingPunct="1">
      <a:defRPr kumimoji="1" sz="1914" kern="1200">
        <a:solidFill>
          <a:schemeClr val="tx1"/>
        </a:solidFill>
        <a:latin typeface="+mn-lt"/>
        <a:ea typeface="+mn-ea"/>
        <a:cs typeface="+mn-cs"/>
      </a:defRPr>
    </a:lvl7pPr>
    <a:lvl8pPr marL="3401698" algn="l" defTabSz="971913" rtl="0" eaLnBrk="1" latinLnBrk="0" hangingPunct="1">
      <a:defRPr kumimoji="1" sz="1914" kern="1200">
        <a:solidFill>
          <a:schemeClr val="tx1"/>
        </a:solidFill>
        <a:latin typeface="+mn-lt"/>
        <a:ea typeface="+mn-ea"/>
        <a:cs typeface="+mn-cs"/>
      </a:defRPr>
    </a:lvl8pPr>
    <a:lvl9pPr marL="3887655" algn="l" defTabSz="971913" rtl="0" eaLnBrk="1" latinLnBrk="0" hangingPunct="1">
      <a:defRPr kumimoji="1" sz="191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25" userDrawn="1">
          <p15:clr>
            <a:srgbClr val="A4A3A4"/>
          </p15:clr>
        </p15:guide>
        <p15:guide id="2" pos="328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66FF99"/>
    <a:srgbClr val="000000"/>
    <a:srgbClr val="008000"/>
    <a:srgbClr val="33CC33"/>
    <a:srgbClr val="66FF66"/>
    <a:srgbClr val="FFFF99"/>
    <a:srgbClr val="2E75B6"/>
    <a:srgbClr val="9DC3E6"/>
    <a:srgbClr val="BDD7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75" autoAdjust="0"/>
    <p:restoredTop sz="92505" autoAdjust="0"/>
  </p:normalViewPr>
  <p:slideViewPr>
    <p:cSldViewPr>
      <p:cViewPr varScale="1">
        <p:scale>
          <a:sx n="57" d="100"/>
          <a:sy n="57" d="100"/>
        </p:scale>
        <p:origin x="78" y="468"/>
      </p:cViewPr>
      <p:guideLst>
        <p:guide orient="horz" pos="2325"/>
        <p:guide pos="328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303" Type="http://schemas.openxmlformats.org/officeDocument/2006/relationships/handoutMaster" Target="handoutMasters/handoutMaster1.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289" Type="http://schemas.openxmlformats.org/officeDocument/2006/relationships/slide" Target="slides/slide288.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presProps" Target="presProps.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305" Type="http://schemas.openxmlformats.org/officeDocument/2006/relationships/viewProps" Target="viewProps.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theme" Target="theme/theme1.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261" Type="http://schemas.openxmlformats.org/officeDocument/2006/relationships/slide" Target="slides/slide260.xml"/><Relationship Id="rId266" Type="http://schemas.openxmlformats.org/officeDocument/2006/relationships/slide" Target="slides/slide265.xml"/><Relationship Id="rId287" Type="http://schemas.openxmlformats.org/officeDocument/2006/relationships/slide" Target="slides/slide286.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282" Type="http://schemas.openxmlformats.org/officeDocument/2006/relationships/slide" Target="slides/slide28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slide" Target="slides/slide271.xml"/><Relationship Id="rId293" Type="http://schemas.openxmlformats.org/officeDocument/2006/relationships/slide" Target="slides/slide292.xml"/><Relationship Id="rId302" Type="http://schemas.openxmlformats.org/officeDocument/2006/relationships/notesMaster" Target="notesMasters/notesMaster1.xml"/><Relationship Id="rId30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283" Type="http://schemas.openxmlformats.org/officeDocument/2006/relationships/slide" Target="slides/slide28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s>
</file>

<file path=ppt/charts/_rels/chart1.xml.rels><?xml version="1.0" encoding="UTF-8" standalone="yes"?>
<Relationships xmlns="http://schemas.openxmlformats.org/package/2006/relationships"><Relationship Id="rId3"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1&#31456;_1&#65288;A-F&#65289;20200306&#9733;.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1&#31456;_1&#65288;A-F&#65289;20200306&#9733;.xlsx" TargetMode="External"/><Relationship Id="rId2" Type="http://schemas.microsoft.com/office/2011/relationships/chartColorStyle" Target="colors10.xml"/><Relationship Id="rId1" Type="http://schemas.microsoft.com/office/2011/relationships/chartStyle" Target="style10.xml"/></Relationships>
</file>

<file path=ppt/charts/_rels/chart100.xml.rels><?xml version="1.0" encoding="UTF-8" standalone="yes"?>
<Relationships xmlns="http://schemas.openxmlformats.org/package/2006/relationships"><Relationship Id="rId1"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2_&#20301;&#32622;&#20184;&#12369;&#21029;&#12398;&#20998;&#26512;\&#12300;&#32068;&#36796;&#12415;&#65295;IoT&#12395;&#38306;&#12377;&#12427;&#21205;&#21521;&#35519;&#26619;&#12301;%20&#38598;&#35336;_&#12487;&#12540;&#12479;&#32232;_3&#31456;_2&#65288;A-F&#65289;20200306&#9733;.xlsx" TargetMode="External"/></Relationships>
</file>

<file path=ppt/charts/_rels/chart101.xml.rels><?xml version="1.0" encoding="UTF-8" standalone="yes"?>
<Relationships xmlns="http://schemas.openxmlformats.org/package/2006/relationships"><Relationship Id="rId1"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2_&#20301;&#32622;&#20184;&#12369;&#21029;&#12398;&#20998;&#26512;\&#12300;&#32068;&#36796;&#12415;&#65295;IoT&#12395;&#38306;&#12377;&#12427;&#21205;&#21521;&#35519;&#26619;&#12301;%20&#38598;&#35336;_&#12487;&#12540;&#12479;&#32232;_3&#31456;_2&#65288;A-F&#65289;20200306&#9733;.xlsx" TargetMode="External"/></Relationships>
</file>

<file path=ppt/charts/_rels/chart102.xml.rels><?xml version="1.0" encoding="UTF-8" standalone="yes"?>
<Relationships xmlns="http://schemas.openxmlformats.org/package/2006/relationships"><Relationship Id="rId1"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2_&#20301;&#32622;&#20184;&#12369;&#21029;&#12398;&#20998;&#26512;\&#12300;&#32068;&#36796;&#12415;&#65295;IoT&#12395;&#38306;&#12377;&#12427;&#21205;&#21521;&#35519;&#26619;&#12301;%20&#38598;&#35336;_&#12487;&#12540;&#12479;&#32232;_3&#31456;_2&#65288;A-F&#65289;20200306&#9733;.xlsx" TargetMode="External"/></Relationships>
</file>

<file path=ppt/charts/_rels/chart103.xml.rels><?xml version="1.0" encoding="UTF-8" standalone="yes"?>
<Relationships xmlns="http://schemas.openxmlformats.org/package/2006/relationships"><Relationship Id="rId1"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2_&#20301;&#32622;&#20184;&#12369;&#21029;&#12398;&#20998;&#26512;\&#12300;&#32068;&#36796;&#12415;&#65295;IoT&#12395;&#38306;&#12377;&#12427;&#21205;&#21521;&#35519;&#26619;&#12301;%20&#38598;&#35336;_&#12487;&#12540;&#12479;&#32232;_3&#31456;_2&#65288;A-F&#65289;20200306&#9733;.xlsx" TargetMode="External"/></Relationships>
</file>

<file path=ppt/charts/_rels/chart104.xml.rels><?xml version="1.0" encoding="UTF-8" standalone="yes"?>
<Relationships xmlns="http://schemas.openxmlformats.org/package/2006/relationships"><Relationship Id="rId1"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2_&#20301;&#32622;&#20184;&#12369;&#21029;&#12398;&#20998;&#26512;\&#12300;&#32068;&#36796;&#12415;&#65295;IoT&#12395;&#38306;&#12377;&#12427;&#21205;&#21521;&#35519;&#26619;&#12301;%20&#38598;&#35336;_&#12487;&#12540;&#12479;&#32232;_3&#31456;_2&#65288;A-F&#65289;20200306&#9733;.xlsx" TargetMode="External"/></Relationships>
</file>

<file path=ppt/charts/_rels/chart105.xml.rels><?xml version="1.0" encoding="UTF-8" standalone="yes"?>
<Relationships xmlns="http://schemas.openxmlformats.org/package/2006/relationships"><Relationship Id="rId1"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2_&#20301;&#32622;&#20184;&#12369;&#21029;&#12398;&#20998;&#26512;\&#12300;&#32068;&#36796;&#12415;&#65295;IoT&#12395;&#38306;&#12377;&#12427;&#21205;&#21521;&#35519;&#26619;&#12301;%20&#38598;&#35336;_&#12487;&#12540;&#12479;&#32232;_3&#31456;_2&#65288;A-F&#65289;20200306&#9733;.xlsx" TargetMode="External"/></Relationships>
</file>

<file path=ppt/charts/_rels/chart106.xml.rels><?xml version="1.0" encoding="UTF-8" standalone="yes"?>
<Relationships xmlns="http://schemas.openxmlformats.org/package/2006/relationships"><Relationship Id="rId1"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2_&#20301;&#32622;&#20184;&#12369;&#21029;&#12398;&#20998;&#26512;\&#12300;&#32068;&#36796;&#12415;&#65295;IoT&#12395;&#38306;&#12377;&#12427;&#21205;&#21521;&#35519;&#26619;&#12301;%20&#38598;&#35336;_&#12487;&#12540;&#12479;&#32232;_3&#31456;_2&#65288;A-F&#65289;20200306&#9733;.xlsx" TargetMode="External"/></Relationships>
</file>

<file path=ppt/charts/_rels/chart107.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2.&#20301;&#32622;&#20184;&#12369;&#21029;&#12398;&#20998;&#26512;\Q9.&#12471;&#12473;&#12486;&#12512;&#12395;&#38306;&#12431;&#12427;&#35201;&#20214;&#12398;&#22793;&#21270;&#12408;&#12398;&#23550;&#24540;.xlsx" TargetMode="External"/><Relationship Id="rId2" Type="http://schemas.microsoft.com/office/2011/relationships/chartColorStyle" Target="colors72.xml"/><Relationship Id="rId1" Type="http://schemas.microsoft.com/office/2011/relationships/chartStyle" Target="style72.xml"/></Relationships>
</file>

<file path=ppt/charts/_rels/chart108.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2.&#20301;&#32622;&#20184;&#12369;&#21029;&#12398;&#20998;&#26512;\Q9.&#12471;&#12473;&#12486;&#12512;&#12395;&#38306;&#12431;&#12427;&#35201;&#20214;&#12398;&#22793;&#21270;&#12408;&#12398;&#23550;&#24540;.xlsx" TargetMode="External"/><Relationship Id="rId2" Type="http://schemas.microsoft.com/office/2011/relationships/chartColorStyle" Target="colors73.xml"/><Relationship Id="rId1" Type="http://schemas.microsoft.com/office/2011/relationships/chartStyle" Target="style73.xml"/></Relationships>
</file>

<file path=ppt/charts/_rels/chart109.xml.rels><?xml version="1.0" encoding="UTF-8" standalone="yes"?>
<Relationships xmlns="http://schemas.openxmlformats.org/package/2006/relationships"><Relationship Id="rId3"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3&#31456;_1&#65288;B-E&#65289;20200306&#9733;.xlsx" TargetMode="External"/><Relationship Id="rId2" Type="http://schemas.microsoft.com/office/2011/relationships/chartColorStyle" Target="colors74.xml"/><Relationship Id="rId1" Type="http://schemas.microsoft.com/office/2011/relationships/chartStyle" Target="style74.xml"/></Relationships>
</file>

<file path=ppt/charts/_rels/chart11.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1&#31456;_1&#65288;A-F&#65289;20200306&#9733;.xlsx" TargetMode="External"/><Relationship Id="rId2" Type="http://schemas.microsoft.com/office/2011/relationships/chartColorStyle" Target="colors11.xml"/><Relationship Id="rId1" Type="http://schemas.microsoft.com/office/2011/relationships/chartStyle" Target="style11.xml"/></Relationships>
</file>

<file path=ppt/charts/_rels/chart110.xml.rels><?xml version="1.0" encoding="UTF-8" standalone="yes"?>
<Relationships xmlns="http://schemas.openxmlformats.org/package/2006/relationships"><Relationship Id="rId3"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3&#31456;_1&#65288;B-E&#65289;20200306&#9733;.xlsx" TargetMode="External"/><Relationship Id="rId2" Type="http://schemas.microsoft.com/office/2011/relationships/chartColorStyle" Target="colors75.xml"/><Relationship Id="rId1" Type="http://schemas.microsoft.com/office/2011/relationships/chartStyle" Target="style75.xml"/></Relationships>
</file>

<file path=ppt/charts/_rels/chart111.xml.rels><?xml version="1.0" encoding="UTF-8" standalone="yes"?>
<Relationships xmlns="http://schemas.openxmlformats.org/package/2006/relationships"><Relationship Id="rId3"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3&#31456;_1&#65288;B-E&#65289;20200306&#9733;.xlsx" TargetMode="External"/><Relationship Id="rId2" Type="http://schemas.microsoft.com/office/2011/relationships/chartColorStyle" Target="colors76.xml"/><Relationship Id="rId1" Type="http://schemas.microsoft.com/office/2011/relationships/chartStyle" Target="style76.xml"/></Relationships>
</file>

<file path=ppt/charts/_rels/chart112.xml.rels><?xml version="1.0" encoding="UTF-8" standalone="yes"?>
<Relationships xmlns="http://schemas.openxmlformats.org/package/2006/relationships"><Relationship Id="rId3"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3&#31456;_1&#65288;B-E&#65289;20200306&#9733;.xlsx" TargetMode="External"/><Relationship Id="rId2" Type="http://schemas.microsoft.com/office/2011/relationships/chartColorStyle" Target="colors77.xml"/><Relationship Id="rId1" Type="http://schemas.microsoft.com/office/2011/relationships/chartStyle" Target="style77.xml"/></Relationships>
</file>

<file path=ppt/charts/_rels/chart113.xml.rels><?xml version="1.0" encoding="UTF-8" standalone="yes"?>
<Relationships xmlns="http://schemas.openxmlformats.org/package/2006/relationships"><Relationship Id="rId1"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3&#31456;_1&#65288;B-E&#65289;20200306&#9733;.xlsx" TargetMode="External"/></Relationships>
</file>

<file path=ppt/charts/_rels/chart114.xml.rels><?xml version="1.0" encoding="UTF-8" standalone="yes"?>
<Relationships xmlns="http://schemas.openxmlformats.org/package/2006/relationships"><Relationship Id="rId3"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3&#31456;_1&#65288;B-E&#65289;20200306&#9733;.xlsx" TargetMode="External"/><Relationship Id="rId2" Type="http://schemas.microsoft.com/office/2011/relationships/chartColorStyle" Target="colors78.xml"/><Relationship Id="rId1" Type="http://schemas.microsoft.com/office/2011/relationships/chartStyle" Target="style78.xml"/></Relationships>
</file>

<file path=ppt/charts/_rels/chart115.xml.rels><?xml version="1.0" encoding="UTF-8" standalone="yes"?>
<Relationships xmlns="http://schemas.openxmlformats.org/package/2006/relationships"><Relationship Id="rId3"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1_&#21336;&#32020;&#38598;&#35336;\&#12300;&#32068;&#36796;&#12415;&#65295;IoT&#12395;&#38306;&#12377;&#12427;&#21205;&#21521;&#35519;&#26619;&#12301;%20&#21336;&#32020;&#38598;&#35336;&#12487;&#12540;&#12479;_20200312%20&#65288;A-F&#65289;.xlsx" TargetMode="External"/><Relationship Id="rId2" Type="http://schemas.microsoft.com/office/2011/relationships/chartColorStyle" Target="colors79.xml"/><Relationship Id="rId1" Type="http://schemas.microsoft.com/office/2011/relationships/chartStyle" Target="style79.xml"/></Relationships>
</file>

<file path=ppt/charts/_rels/chart116.xml.rels><?xml version="1.0" encoding="UTF-8" standalone="yes"?>
<Relationships xmlns="http://schemas.openxmlformats.org/package/2006/relationships"><Relationship Id="rId1"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2_&#20301;&#32622;&#20184;&#12369;&#21029;&#12398;&#20998;&#26512;\&#12300;&#32068;&#36796;&#12415;&#65295;IoT&#12395;&#38306;&#12377;&#12427;&#21205;&#21521;&#35519;&#26619;&#12301;%20&#38598;&#35336;_&#12487;&#12540;&#12479;&#32232;_3&#31456;_2&#65288;A-F&#65289;20200306&#9733;.xlsx" TargetMode="External"/></Relationships>
</file>

<file path=ppt/charts/_rels/chart117.xml.rels><?xml version="1.0" encoding="UTF-8" standalone="yes"?>
<Relationships xmlns="http://schemas.openxmlformats.org/package/2006/relationships"><Relationship Id="rId1"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2_&#20301;&#32622;&#20184;&#12369;&#21029;&#12398;&#20998;&#26512;\&#12300;&#32068;&#36796;&#12415;&#65295;IoT&#12395;&#38306;&#12377;&#12427;&#21205;&#21521;&#35519;&#26619;&#12301;%20&#38598;&#35336;_&#12487;&#12540;&#12479;&#32232;_3&#31456;_2&#65288;A-F&#65289;20200306&#9733;.xlsx" TargetMode="External"/></Relationships>
</file>

<file path=ppt/charts/_rels/chart118.xml.rels><?xml version="1.0" encoding="UTF-8" standalone="yes"?>
<Relationships xmlns="http://schemas.openxmlformats.org/package/2006/relationships"><Relationship Id="rId1"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2_&#20301;&#32622;&#20184;&#12369;&#21029;&#12398;&#20998;&#26512;\&#12300;&#32068;&#36796;&#12415;&#65295;IoT&#12395;&#38306;&#12377;&#12427;&#21205;&#21521;&#35519;&#26619;&#12301;%20&#38598;&#35336;_&#12487;&#12540;&#12479;&#32232;_3&#31456;_2&#65288;A-F&#65289;20200306&#9733;.xlsx" TargetMode="External"/></Relationships>
</file>

<file path=ppt/charts/_rels/chart119.xml.rels><?xml version="1.0" encoding="UTF-8" standalone="yes"?>
<Relationships xmlns="http://schemas.openxmlformats.org/package/2006/relationships"><Relationship Id="rId1"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2_&#20301;&#32622;&#20184;&#12369;&#21029;&#12398;&#20998;&#26512;\&#12300;&#32068;&#36796;&#12415;&#65295;IoT&#12395;&#38306;&#12377;&#12427;&#21205;&#21521;&#35519;&#26619;&#12301;%20&#38598;&#35336;_&#12487;&#12540;&#12479;&#32232;_3&#31456;_2&#65288;A-F&#65289;20200306&#9733;.xlsx" TargetMode="External"/></Relationships>
</file>

<file path=ppt/charts/_rels/chart12.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1&#31456;_1&#65288;A-F&#65289;20200306&#9733;.xlsx" TargetMode="External"/><Relationship Id="rId2" Type="http://schemas.microsoft.com/office/2011/relationships/chartColorStyle" Target="colors12.xml"/><Relationship Id="rId1" Type="http://schemas.microsoft.com/office/2011/relationships/chartStyle" Target="style12.xml"/></Relationships>
</file>

<file path=ppt/charts/_rels/chart120.xml.rels><?xml version="1.0" encoding="UTF-8" standalone="yes"?>
<Relationships xmlns="http://schemas.openxmlformats.org/package/2006/relationships"><Relationship Id="rId1"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2_&#20301;&#32622;&#20184;&#12369;&#21029;&#12398;&#20998;&#26512;\&#12300;&#32068;&#36796;&#12415;&#65295;IoT&#12395;&#38306;&#12377;&#12427;&#21205;&#21521;&#35519;&#26619;&#12301;%20&#38598;&#35336;_&#12487;&#12540;&#12479;&#32232;_3&#31456;_2&#65288;A-F&#65289;20200306&#9733;.xlsx" TargetMode="External"/></Relationships>
</file>

<file path=ppt/charts/_rels/chart121.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2.&#20301;&#32622;&#20184;&#12369;&#21029;&#12398;&#20998;&#26512;\Q10.&#20107;&#26989;&#12398;&#20778;&#20301;&#24615;.xlsx" TargetMode="External"/><Relationship Id="rId2" Type="http://schemas.microsoft.com/office/2011/relationships/chartColorStyle" Target="colors80.xml"/><Relationship Id="rId1" Type="http://schemas.microsoft.com/office/2011/relationships/chartStyle" Target="style80.xml"/></Relationships>
</file>

<file path=ppt/charts/_rels/chart122.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3&#31456;_1&#65288;B-E&#65289;20200306&#9733;.xlsx" TargetMode="External"/><Relationship Id="rId2" Type="http://schemas.microsoft.com/office/2011/relationships/chartColorStyle" Target="colors81.xml"/><Relationship Id="rId1" Type="http://schemas.microsoft.com/office/2011/relationships/chartStyle" Target="style81.xml"/></Relationships>
</file>

<file path=ppt/charts/_rels/chart123.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3&#31456;_1&#65288;B-E&#65289;20200306&#9733;.xlsx" TargetMode="External"/><Relationship Id="rId2" Type="http://schemas.microsoft.com/office/2011/relationships/chartColorStyle" Target="colors82.xml"/><Relationship Id="rId1" Type="http://schemas.microsoft.com/office/2011/relationships/chartStyle" Target="style82.xml"/></Relationships>
</file>

<file path=ppt/charts/_rels/chart124.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3&#31456;_1&#65288;B-E&#65289;20200306&#9733;.xlsx" TargetMode="External"/><Relationship Id="rId2" Type="http://schemas.microsoft.com/office/2011/relationships/chartColorStyle" Target="colors83.xml"/><Relationship Id="rId1" Type="http://schemas.microsoft.com/office/2011/relationships/chartStyle" Target="style83.xml"/></Relationships>
</file>

<file path=ppt/charts/_rels/chart125.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3&#31456;_1&#65288;B-E&#65289;20200306&#9733;.xlsx" TargetMode="External"/><Relationship Id="rId2" Type="http://schemas.microsoft.com/office/2011/relationships/chartColorStyle" Target="colors84.xml"/><Relationship Id="rId1" Type="http://schemas.microsoft.com/office/2011/relationships/chartStyle" Target="style84.xml"/></Relationships>
</file>

<file path=ppt/charts/_rels/chart126.xml.rels><?xml version="1.0" encoding="UTF-8" standalone="yes"?>
<Relationships xmlns="http://schemas.openxmlformats.org/package/2006/relationships"><Relationship Id="rId3"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1_&#21336;&#32020;&#38598;&#35336;\&#12300;&#32068;&#36796;&#12415;&#65295;IoT&#12395;&#38306;&#12377;&#12427;&#21205;&#21521;&#35519;&#26619;&#12301;%20&#21336;&#32020;&#38598;&#35336;&#12487;&#12540;&#12479;_20200312%20&#65288;A-F&#65289;.xlsx" TargetMode="External"/><Relationship Id="rId2" Type="http://schemas.microsoft.com/office/2011/relationships/chartColorStyle" Target="colors85.xml"/><Relationship Id="rId1" Type="http://schemas.microsoft.com/office/2011/relationships/chartStyle" Target="style85.xml"/></Relationships>
</file>

<file path=ppt/charts/_rels/chart127.xml.rels><?xml version="1.0" encoding="UTF-8" standalone="yes"?>
<Relationships xmlns="http://schemas.openxmlformats.org/package/2006/relationships"><Relationship Id="rId3"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1_&#21336;&#32020;&#38598;&#35336;\&#12300;&#32068;&#36796;&#12415;&#65295;IoT&#12395;&#38306;&#12377;&#12427;&#21205;&#21521;&#35519;&#26619;&#12301;%20&#21336;&#32020;&#38598;&#35336;&#12487;&#12540;&#12479;_20200312%20&#65288;A-F&#65289;.xlsx" TargetMode="External"/><Relationship Id="rId2" Type="http://schemas.microsoft.com/office/2011/relationships/chartColorStyle" Target="colors86.xml"/><Relationship Id="rId1" Type="http://schemas.microsoft.com/office/2011/relationships/chartStyle" Target="style86.xml"/></Relationships>
</file>

<file path=ppt/charts/_rels/chart128.xml.rels><?xml version="1.0" encoding="UTF-8" standalone="yes"?>
<Relationships xmlns="http://schemas.openxmlformats.org/package/2006/relationships"><Relationship Id="rId3"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1_&#21336;&#32020;&#38598;&#35336;\&#12300;&#32068;&#36796;&#12415;&#65295;IoT&#12395;&#38306;&#12377;&#12427;&#21205;&#21521;&#35519;&#26619;&#12301;%20&#21336;&#32020;&#38598;&#35336;&#12487;&#12540;&#12479;_20200312%20&#65288;A&#12398;&#12415;&#65289;.xlsx" TargetMode="External"/><Relationship Id="rId2" Type="http://schemas.microsoft.com/office/2011/relationships/chartColorStyle" Target="colors87.xml"/><Relationship Id="rId1" Type="http://schemas.microsoft.com/office/2011/relationships/chartStyle" Target="style87.xml"/></Relationships>
</file>

<file path=ppt/charts/_rels/chart129.xml.rels><?xml version="1.0" encoding="UTF-8" standalone="yes"?>
<Relationships xmlns="http://schemas.openxmlformats.org/package/2006/relationships"><Relationship Id="rId3"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1_&#21336;&#32020;&#38598;&#35336;\&#12300;&#32068;&#36796;&#12415;&#65295;IoT&#12395;&#38306;&#12377;&#12427;&#21205;&#21521;&#35519;&#26619;&#12301;%20&#21336;&#32020;&#38598;&#35336;&#12487;&#12540;&#12479;_20200312%20&#65288;A&#12398;&#12415;&#65289;.xlsx" TargetMode="External"/><Relationship Id="rId2" Type="http://schemas.microsoft.com/office/2011/relationships/chartColorStyle" Target="colors88.xml"/><Relationship Id="rId1" Type="http://schemas.microsoft.com/office/2011/relationships/chartStyle" Target="style88.xml"/></Relationships>
</file>

<file path=ppt/charts/_rels/chart13.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1&#31456;_1&#65288;A-F&#65289;20200306&#9733;.xlsx" TargetMode="External"/><Relationship Id="rId2" Type="http://schemas.microsoft.com/office/2011/relationships/chartColorStyle" Target="colors13.xml"/><Relationship Id="rId1" Type="http://schemas.microsoft.com/office/2011/relationships/chartStyle" Target="style13.xml"/></Relationships>
</file>

<file path=ppt/charts/_rels/chart130.xml.rels><?xml version="1.0" encoding="UTF-8" standalone="yes"?>
<Relationships xmlns="http://schemas.openxmlformats.org/package/2006/relationships"><Relationship Id="rId3"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1_&#21336;&#32020;&#38598;&#35336;\&#12300;&#32068;&#36796;&#12415;&#65295;IoT&#12395;&#38306;&#12377;&#12427;&#21205;&#21521;&#35519;&#26619;&#12301;%20&#21336;&#32020;&#38598;&#35336;&#12487;&#12540;&#12479;_20200312%20&#65288;B&#12398;&#12415;&#65289;.xlsx" TargetMode="External"/><Relationship Id="rId2" Type="http://schemas.microsoft.com/office/2011/relationships/chartColorStyle" Target="colors89.xml"/><Relationship Id="rId1" Type="http://schemas.microsoft.com/office/2011/relationships/chartStyle" Target="style89.xml"/></Relationships>
</file>

<file path=ppt/charts/_rels/chart131.xml.rels><?xml version="1.0" encoding="UTF-8" standalone="yes"?>
<Relationships xmlns="http://schemas.openxmlformats.org/package/2006/relationships"><Relationship Id="rId3"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1_&#21336;&#32020;&#38598;&#35336;\&#12300;&#32068;&#36796;&#12415;&#65295;IoT&#12395;&#38306;&#12377;&#12427;&#21205;&#21521;&#35519;&#26619;&#12301;%20&#21336;&#32020;&#38598;&#35336;&#12487;&#12540;&#12479;_20200312%20&#65288;B&#12398;&#12415;&#65289;.xlsx" TargetMode="External"/><Relationship Id="rId2" Type="http://schemas.microsoft.com/office/2011/relationships/chartColorStyle" Target="colors90.xml"/><Relationship Id="rId1" Type="http://schemas.microsoft.com/office/2011/relationships/chartStyle" Target="style90.xml"/></Relationships>
</file>

<file path=ppt/charts/_rels/chart132.xml.rels><?xml version="1.0" encoding="UTF-8" standalone="yes"?>
<Relationships xmlns="http://schemas.openxmlformats.org/package/2006/relationships"><Relationship Id="rId3"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1_&#21336;&#32020;&#38598;&#35336;\&#12300;&#32068;&#36796;&#12415;&#65295;IoT&#12395;&#38306;&#12377;&#12427;&#21205;&#21521;&#35519;&#26619;&#12301;%20&#21336;&#32020;&#38598;&#35336;&#12487;&#12540;&#12479;_20200312%20&#65288;C-E&#65289;.xlsx" TargetMode="External"/><Relationship Id="rId2" Type="http://schemas.microsoft.com/office/2011/relationships/chartColorStyle" Target="colors91.xml"/><Relationship Id="rId1" Type="http://schemas.microsoft.com/office/2011/relationships/chartStyle" Target="style91.xml"/></Relationships>
</file>

<file path=ppt/charts/_rels/chart133.xml.rels><?xml version="1.0" encoding="UTF-8" standalone="yes"?>
<Relationships xmlns="http://schemas.openxmlformats.org/package/2006/relationships"><Relationship Id="rId3"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1_&#21336;&#32020;&#38598;&#35336;\&#12300;&#32068;&#36796;&#12415;&#65295;IoT&#12395;&#38306;&#12377;&#12427;&#21205;&#21521;&#35519;&#26619;&#12301;%20&#21336;&#32020;&#38598;&#35336;&#12487;&#12540;&#12479;_20200312%20&#65288;C-E&#65289;.xlsx" TargetMode="External"/><Relationship Id="rId2" Type="http://schemas.microsoft.com/office/2011/relationships/chartColorStyle" Target="colors92.xml"/><Relationship Id="rId1" Type="http://schemas.microsoft.com/office/2011/relationships/chartStyle" Target="style92.xml"/></Relationships>
</file>

<file path=ppt/charts/_rels/chart134.xml.rels><?xml version="1.0" encoding="UTF-8" standalone="yes"?>
<Relationships xmlns="http://schemas.openxmlformats.org/package/2006/relationships"><Relationship Id="rId3"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3&#31456;_1&#65288;B-E&#65289;20200306&#9733;.xlsx" TargetMode="External"/><Relationship Id="rId2" Type="http://schemas.microsoft.com/office/2011/relationships/chartColorStyle" Target="colors93.xml"/><Relationship Id="rId1" Type="http://schemas.microsoft.com/office/2011/relationships/chartStyle" Target="style93.xml"/></Relationships>
</file>

<file path=ppt/charts/_rels/chart135.xml.rels><?xml version="1.0" encoding="UTF-8" standalone="yes"?>
<Relationships xmlns="http://schemas.openxmlformats.org/package/2006/relationships"><Relationship Id="rId3"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3&#31456;_1&#65288;B-E&#65289;20200306&#9733;.xlsx" TargetMode="External"/><Relationship Id="rId2" Type="http://schemas.microsoft.com/office/2011/relationships/chartColorStyle" Target="colors94.xml"/><Relationship Id="rId1" Type="http://schemas.microsoft.com/office/2011/relationships/chartStyle" Target="style94.xml"/></Relationships>
</file>

<file path=ppt/charts/_rels/chart136.xml.rels><?xml version="1.0" encoding="UTF-8" standalone="yes"?>
<Relationships xmlns="http://schemas.openxmlformats.org/package/2006/relationships"><Relationship Id="rId3"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3&#31456;_1&#65288;B-E&#65289;20200306&#9733;.xlsx" TargetMode="External"/><Relationship Id="rId2" Type="http://schemas.microsoft.com/office/2011/relationships/chartColorStyle" Target="colors95.xml"/><Relationship Id="rId1" Type="http://schemas.microsoft.com/office/2011/relationships/chartStyle" Target="style95.xml"/></Relationships>
</file>

<file path=ppt/charts/_rels/chart137.xml.rels><?xml version="1.0" encoding="UTF-8" standalone="yes"?>
<Relationships xmlns="http://schemas.openxmlformats.org/package/2006/relationships"><Relationship Id="rId3"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3&#31456;_1&#65288;B-E&#65289;20200306&#9733;.xlsx" TargetMode="External"/><Relationship Id="rId2" Type="http://schemas.microsoft.com/office/2011/relationships/chartColorStyle" Target="colors96.xml"/><Relationship Id="rId1" Type="http://schemas.microsoft.com/office/2011/relationships/chartStyle" Target="style96.xml"/></Relationships>
</file>

<file path=ppt/charts/_rels/chart138.xml.rels><?xml version="1.0" encoding="UTF-8" standalone="yes"?>
<Relationships xmlns="http://schemas.openxmlformats.org/package/2006/relationships"><Relationship Id="rId3"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3&#31456;_1&#65288;B-E&#65289;20200306&#9733;.xlsx" TargetMode="External"/><Relationship Id="rId2" Type="http://schemas.microsoft.com/office/2011/relationships/chartColorStyle" Target="colors97.xml"/><Relationship Id="rId1" Type="http://schemas.microsoft.com/office/2011/relationships/chartStyle" Target="style97.xml"/></Relationships>
</file>

<file path=ppt/charts/_rels/chart139.xml.rels><?xml version="1.0" encoding="UTF-8" standalone="yes"?>
<Relationships xmlns="http://schemas.openxmlformats.org/package/2006/relationships"><Relationship Id="rId3"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3&#31456;_1&#65288;B-E&#65289;20200306&#9733;.xlsx" TargetMode="External"/><Relationship Id="rId2" Type="http://schemas.microsoft.com/office/2011/relationships/chartColorStyle" Target="colors98.xml"/><Relationship Id="rId1" Type="http://schemas.microsoft.com/office/2011/relationships/chartStyle" Target="style98.xml"/></Relationships>
</file>

<file path=ppt/charts/_rels/chart14.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1&#31456;_1&#65288;A-F&#65289;20200306&#9733;.xlsx" TargetMode="External"/><Relationship Id="rId2" Type="http://schemas.microsoft.com/office/2011/relationships/chartColorStyle" Target="colors14.xml"/><Relationship Id="rId1" Type="http://schemas.microsoft.com/office/2011/relationships/chartStyle" Target="style14.xml"/></Relationships>
</file>

<file path=ppt/charts/_rels/chart140.xml.rels><?xml version="1.0" encoding="UTF-8" standalone="yes"?>
<Relationships xmlns="http://schemas.openxmlformats.org/package/2006/relationships"><Relationship Id="rId3"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3&#31456;_1&#65288;B-E&#65289;20200306&#9733;.xlsx" TargetMode="External"/><Relationship Id="rId2" Type="http://schemas.microsoft.com/office/2011/relationships/chartColorStyle" Target="colors99.xml"/><Relationship Id="rId1" Type="http://schemas.microsoft.com/office/2011/relationships/chartStyle" Target="style99.xml"/></Relationships>
</file>

<file path=ppt/charts/_rels/chart141.xml.rels><?xml version="1.0" encoding="UTF-8" standalone="yes"?>
<Relationships xmlns="http://schemas.openxmlformats.org/package/2006/relationships"><Relationship Id="rId3"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3&#31456;_1&#65288;B-E&#65289;20200306&#9733;.xlsx" TargetMode="External"/><Relationship Id="rId2" Type="http://schemas.microsoft.com/office/2011/relationships/chartColorStyle" Target="colors100.xml"/><Relationship Id="rId1" Type="http://schemas.microsoft.com/office/2011/relationships/chartStyle" Target="style100.xml"/></Relationships>
</file>

<file path=ppt/charts/_rels/chart142.xml.rels><?xml version="1.0" encoding="UTF-8" standalone="yes"?>
<Relationships xmlns="http://schemas.openxmlformats.org/package/2006/relationships"><Relationship Id="rId3"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1_&#21336;&#32020;&#38598;&#35336;\&#12300;&#32068;&#36796;&#12415;&#65295;IoT&#12395;&#38306;&#12377;&#12427;&#21205;&#21521;&#35519;&#26619;&#12301;%20&#21336;&#32020;&#38598;&#35336;&#12487;&#12540;&#12479;_20200305%20&#65288;A-F&#65289;.xlsx" TargetMode="External"/><Relationship Id="rId2" Type="http://schemas.microsoft.com/office/2011/relationships/chartColorStyle" Target="colors101.xml"/><Relationship Id="rId1" Type="http://schemas.microsoft.com/office/2011/relationships/chartStyle" Target="style101.xml"/></Relationships>
</file>

<file path=ppt/charts/_rels/chart143.xml.rels><?xml version="1.0" encoding="UTF-8" standalone="yes"?>
<Relationships xmlns="http://schemas.openxmlformats.org/package/2006/relationships"><Relationship Id="rId3"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1.&#21336;&#32020;&#38598;&#35336;\&#12300;&#32068;&#36796;&#12415;&#65295;IoT&#12395;&#38306;&#12377;&#12427;&#21205;&#21521;&#35519;&#26619;&#12301;%20&#21336;&#32020;&#38598;&#35336;&#12487;&#12540;&#12479;_20200317%20&#65288;A-F&#65289;.xlsx" TargetMode="External"/><Relationship Id="rId2" Type="http://schemas.microsoft.com/office/2011/relationships/chartColorStyle" Target="colors102.xml"/><Relationship Id="rId1" Type="http://schemas.microsoft.com/office/2011/relationships/chartStyle" Target="style102.xml"/></Relationships>
</file>

<file path=ppt/charts/_rels/chart144.xml.rels><?xml version="1.0" encoding="UTF-8" standalone="yes"?>
<Relationships xmlns="http://schemas.openxmlformats.org/package/2006/relationships"><Relationship Id="rId3"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1_&#21336;&#32020;&#38598;&#35336;\&#12300;&#32068;&#36796;&#12415;&#65295;IoT&#12395;&#38306;&#12377;&#12427;&#21205;&#21521;&#35519;&#26619;&#12301;%20&#21336;&#32020;&#38598;&#35336;&#12487;&#12540;&#12479;_20200305%20&#65288;A-F&#65289;.xlsx" TargetMode="External"/><Relationship Id="rId2" Type="http://schemas.microsoft.com/office/2011/relationships/chartColorStyle" Target="colors103.xml"/><Relationship Id="rId1" Type="http://schemas.microsoft.com/office/2011/relationships/chartStyle" Target="style103.xml"/></Relationships>
</file>

<file path=ppt/charts/_rels/chart145.xml.rels><?xml version="1.0" encoding="UTF-8" standalone="yes"?>
<Relationships xmlns="http://schemas.openxmlformats.org/package/2006/relationships"><Relationship Id="rId1"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2_&#20301;&#32622;&#20184;&#12369;&#21029;&#12398;&#20998;&#26512;\&#12300;&#32068;&#36796;&#12415;&#65295;IoT&#12395;&#38306;&#12377;&#12427;&#21205;&#21521;&#35519;&#26619;&#12301;%20&#38598;&#35336;_&#12487;&#12540;&#12479;&#32232;_3&#31456;_2&#65288;A-F&#65289;20200306&#9733;.xlsx" TargetMode="External"/></Relationships>
</file>

<file path=ppt/charts/_rels/chart146.xml.rels><?xml version="1.0" encoding="UTF-8" standalone="yes"?>
<Relationships xmlns="http://schemas.openxmlformats.org/package/2006/relationships"><Relationship Id="rId1"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2_&#20301;&#32622;&#20184;&#12369;&#21029;&#12398;&#20998;&#26512;\&#12300;&#32068;&#36796;&#12415;&#65295;IoT&#12395;&#38306;&#12377;&#12427;&#21205;&#21521;&#35519;&#26619;&#12301;%20&#38598;&#35336;_&#12487;&#12540;&#12479;&#32232;_3&#31456;_2&#65288;A-F&#65289;20200306&#9733;.xlsx" TargetMode="External"/></Relationships>
</file>

<file path=ppt/charts/_rels/chart147.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2.&#20301;&#32622;&#20184;&#12369;&#21029;&#12398;&#20998;&#26512;\Q13.DX&#12398;&#21462;&#12426;&#32068;&#12415;.xlsx" TargetMode="External"/><Relationship Id="rId2" Type="http://schemas.microsoft.com/office/2011/relationships/chartColorStyle" Target="colors104.xml"/><Relationship Id="rId1" Type="http://schemas.microsoft.com/office/2011/relationships/chartStyle" Target="style104.xml"/></Relationships>
</file>

<file path=ppt/charts/_rels/chart148.xml.rels><?xml version="1.0" encoding="UTF-8" standalone="yes"?>
<Relationships xmlns="http://schemas.openxmlformats.org/package/2006/relationships"><Relationship Id="rId1"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3&#31456;_1&#65288;B-E&#65289;20200306&#9733;.xlsx" TargetMode="External"/></Relationships>
</file>

<file path=ppt/charts/_rels/chart149.xml.rels><?xml version="1.0" encoding="UTF-8" standalone="yes"?>
<Relationships xmlns="http://schemas.openxmlformats.org/package/2006/relationships"><Relationship Id="rId1"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3&#31456;_1&#65288;B-E&#65289;20200306&#9733;.xlsx" TargetMode="External"/></Relationships>
</file>

<file path=ppt/charts/_rels/chart15.xml.rels><?xml version="1.0" encoding="UTF-8" standalone="yes"?>
<Relationships xmlns="http://schemas.openxmlformats.org/package/2006/relationships"><Relationship Id="rId3"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1&#31456;_1&#65288;A-F&#65289;20200306&#9733;.xlsx" TargetMode="External"/><Relationship Id="rId2" Type="http://schemas.microsoft.com/office/2011/relationships/chartColorStyle" Target="colors15.xml"/><Relationship Id="rId1" Type="http://schemas.microsoft.com/office/2011/relationships/chartStyle" Target="style15.xml"/></Relationships>
</file>

<file path=ppt/charts/_rels/chart150.xml.rels><?xml version="1.0" encoding="UTF-8" standalone="yes"?>
<Relationships xmlns="http://schemas.openxmlformats.org/package/2006/relationships"><Relationship Id="rId1"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3&#31456;_1&#65288;B-E&#65289;20200306&#9733;.xlsx" TargetMode="External"/></Relationships>
</file>

<file path=ppt/charts/_rels/chart151.xml.rels><?xml version="1.0" encoding="UTF-8" standalone="yes"?>
<Relationships xmlns="http://schemas.openxmlformats.org/package/2006/relationships"><Relationship Id="rId1"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3&#31456;_1&#65288;B-E&#65289;20200306&#9733;.xlsx" TargetMode="External"/></Relationships>
</file>

<file path=ppt/charts/_rels/chart152.xml.rels><?xml version="1.0" encoding="UTF-8" standalone="yes"?>
<Relationships xmlns="http://schemas.openxmlformats.org/package/2006/relationships"><Relationship Id="rId3"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1_&#21336;&#32020;&#38598;&#35336;\&#12300;&#32068;&#36796;&#12415;&#65295;IoT&#12395;&#38306;&#12377;&#12427;&#21205;&#21521;&#35519;&#26619;&#12301;%20&#21336;&#32020;&#38598;&#35336;&#12487;&#12540;&#12479;_20200312%20&#65288;A-F&#65289;.xlsx" TargetMode="External"/><Relationship Id="rId2" Type="http://schemas.microsoft.com/office/2011/relationships/chartColorStyle" Target="colors105.xml"/><Relationship Id="rId1" Type="http://schemas.microsoft.com/office/2011/relationships/chartStyle" Target="style105.xml"/></Relationships>
</file>

<file path=ppt/charts/_rels/chart153.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2.&#20301;&#32622;&#20184;&#12369;&#21029;&#12398;&#20998;&#26512;\Q14.DX&#12395;&#21462;&#12426;&#32068;&#12416;&#30446;&#30340;&#65288;&#12414;&#12392;&#12417;&#36039;&#26009;&#65289;.xlsx" TargetMode="External"/><Relationship Id="rId2" Type="http://schemas.microsoft.com/office/2011/relationships/chartColorStyle" Target="colors106.xml"/><Relationship Id="rId1" Type="http://schemas.microsoft.com/office/2011/relationships/chartStyle" Target="style106.xml"/></Relationships>
</file>

<file path=ppt/charts/_rels/chart154.xml.rels><?xml version="1.0" encoding="UTF-8" standalone="yes"?>
<Relationships xmlns="http://schemas.openxmlformats.org/package/2006/relationships"><Relationship Id="rId1"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3&#31456;_1&#65288;B-E&#65289;20200306&#9733;.xlsx" TargetMode="External"/></Relationships>
</file>

<file path=ppt/charts/_rels/chart155.xml.rels><?xml version="1.0" encoding="UTF-8" standalone="yes"?>
<Relationships xmlns="http://schemas.openxmlformats.org/package/2006/relationships"><Relationship Id="rId1"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3&#31456;_1&#65288;B-E&#65289;20200306&#9733;.xlsx" TargetMode="External"/></Relationships>
</file>

<file path=ppt/charts/_rels/chart156.xml.rels><?xml version="1.0" encoding="UTF-8" standalone="yes"?>
<Relationships xmlns="http://schemas.openxmlformats.org/package/2006/relationships"><Relationship Id="rId1"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3&#31456;_1&#65288;B-E&#65289;20200306&#9733;.xlsx" TargetMode="External"/></Relationships>
</file>

<file path=ppt/charts/_rels/chart157.xml.rels><?xml version="1.0" encoding="UTF-8" standalone="yes"?>
<Relationships xmlns="http://schemas.openxmlformats.org/package/2006/relationships"><Relationship Id="rId1"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3&#31456;_1&#65288;B-E&#65289;20200306&#9733;.xlsx" TargetMode="External"/></Relationships>
</file>

<file path=ppt/charts/_rels/chart158.xml.rels><?xml version="1.0" encoding="UTF-8" standalone="yes"?>
<Relationships xmlns="http://schemas.openxmlformats.org/package/2006/relationships"><Relationship Id="rId3"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1.&#21336;&#32020;&#38598;&#35336;\&#12300;&#32068;&#36796;&#12415;&#65295;IoT&#12395;&#38306;&#12377;&#12427;&#21205;&#21521;&#35519;&#26619;&#12301;%20&#21336;&#32020;&#38598;&#35336;&#12487;&#12540;&#12479;_20200317%20&#65288;A-F&#65289;.xlsx" TargetMode="External"/><Relationship Id="rId2" Type="http://schemas.microsoft.com/office/2011/relationships/chartColorStyle" Target="colors107.xml"/><Relationship Id="rId1" Type="http://schemas.microsoft.com/office/2011/relationships/chartStyle" Target="style107.xml"/></Relationships>
</file>

<file path=ppt/charts/_rels/chart159.xml.rels><?xml version="1.0" encoding="UTF-8" standalone="yes"?>
<Relationships xmlns="http://schemas.openxmlformats.org/package/2006/relationships"><Relationship Id="rId3"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2.&#20301;&#32622;&#20184;&#12369;&#21029;&#12398;&#20998;&#26512;\Q15.DX&#12398;&#35506;&#38988;.xlsx" TargetMode="External"/><Relationship Id="rId2" Type="http://schemas.microsoft.com/office/2011/relationships/chartColorStyle" Target="colors108.xml"/><Relationship Id="rId1" Type="http://schemas.microsoft.com/office/2011/relationships/chartStyle" Target="style108.xml"/></Relationships>
</file>

<file path=ppt/charts/_rels/chart16.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1&#31456;_1&#65288;A-F&#65289;20200306&#9733;.xlsx" TargetMode="External"/><Relationship Id="rId2" Type="http://schemas.microsoft.com/office/2011/relationships/chartColorStyle" Target="colors16.xml"/><Relationship Id="rId1" Type="http://schemas.microsoft.com/office/2011/relationships/chartStyle" Target="style16.xml"/></Relationships>
</file>

<file path=ppt/charts/_rels/chart160.xml.rels><?xml version="1.0" encoding="UTF-8" standalone="yes"?>
<Relationships xmlns="http://schemas.openxmlformats.org/package/2006/relationships"><Relationship Id="rId1"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3&#31456;_1&#65288;B-E&#65289;20200306&#9733;.xlsx" TargetMode="External"/></Relationships>
</file>

<file path=ppt/charts/_rels/chart161.xml.rels><?xml version="1.0" encoding="UTF-8" standalone="yes"?>
<Relationships xmlns="http://schemas.openxmlformats.org/package/2006/relationships"><Relationship Id="rId1"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3&#31456;_1&#65288;B-E&#65289;20200306&#9733;.xlsx" TargetMode="External"/></Relationships>
</file>

<file path=ppt/charts/_rels/chart162.xml.rels><?xml version="1.0" encoding="UTF-8" standalone="yes"?>
<Relationships xmlns="http://schemas.openxmlformats.org/package/2006/relationships"><Relationship Id="rId1"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3&#31456;_1&#65288;B-E&#65289;20200306&#9733;.xlsx" TargetMode="External"/></Relationships>
</file>

<file path=ppt/charts/_rels/chart16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3&#31456;_1&#65288;B-E&#65289;20200306&#9733;.xlsx" TargetMode="External"/></Relationships>
</file>

<file path=ppt/charts/_rels/chart164.xml.rels><?xml version="1.0" encoding="UTF-8" standalone="yes"?>
<Relationships xmlns="http://schemas.openxmlformats.org/package/2006/relationships"><Relationship Id="rId3"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1_&#21336;&#32020;&#38598;&#35336;\&#12300;&#32068;&#36796;&#12415;&#65295;IoT&#12395;&#38306;&#12377;&#12427;&#21205;&#21521;&#35519;&#26619;&#12301;%20&#21336;&#32020;&#38598;&#35336;&#12487;&#12540;&#12479;_20200312%20&#65288;A-F&#65289;.xlsx" TargetMode="External"/><Relationship Id="rId2" Type="http://schemas.microsoft.com/office/2011/relationships/chartColorStyle" Target="colors109.xml"/><Relationship Id="rId1" Type="http://schemas.microsoft.com/office/2011/relationships/chartStyle" Target="style109.xml"/></Relationships>
</file>

<file path=ppt/charts/_rels/chart165.xml.rels><?xml version="1.0" encoding="UTF-8" standalone="yes"?>
<Relationships xmlns="http://schemas.openxmlformats.org/package/2006/relationships"><Relationship Id="rId3"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2.&#20301;&#32622;&#20184;&#12369;&#21029;&#12398;&#20998;&#26512;\Q16-1&#9675;.&#38283;&#30330;&#12398;&#35506;&#38988;.xlsx" TargetMode="External"/><Relationship Id="rId2" Type="http://schemas.microsoft.com/office/2011/relationships/chartColorStyle" Target="colors110.xml"/><Relationship Id="rId1" Type="http://schemas.microsoft.com/office/2011/relationships/chartStyle" Target="style110.xml"/></Relationships>
</file>

<file path=ppt/charts/_rels/chart166.xml.rels><?xml version="1.0" encoding="UTF-8" standalone="yes"?>
<Relationships xmlns="http://schemas.openxmlformats.org/package/2006/relationships"><Relationship Id="rId1"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4&#31456;_1&#65288;B-E&#65289;20200306&#9733;.xlsx" TargetMode="External"/></Relationships>
</file>

<file path=ppt/charts/_rels/chart167.xml.rels><?xml version="1.0" encoding="UTF-8" standalone="yes"?>
<Relationships xmlns="http://schemas.openxmlformats.org/package/2006/relationships"><Relationship Id="rId1"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4&#31456;_1&#65288;B-E&#65289;20200306&#9733;.xlsx" TargetMode="External"/></Relationships>
</file>

<file path=ppt/charts/_rels/chart168.xml.rels><?xml version="1.0" encoding="UTF-8" standalone="yes"?>
<Relationships xmlns="http://schemas.openxmlformats.org/package/2006/relationships"><Relationship Id="rId1"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4&#31456;_1&#65288;B-E&#65289;20200306&#9733;.xlsx" TargetMode="External"/></Relationships>
</file>

<file path=ppt/charts/_rels/chart169.xml.rels><?xml version="1.0" encoding="UTF-8" standalone="yes"?>
<Relationships xmlns="http://schemas.openxmlformats.org/package/2006/relationships"><Relationship Id="rId1"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4&#31456;_1&#65288;B-E&#65289;20200306&#9733;.xlsx" TargetMode="External"/></Relationships>
</file>

<file path=ppt/charts/_rels/chart17.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1&#31456;_1&#65288;A-F&#65289;20200306&#9733;.xlsx" TargetMode="External"/><Relationship Id="rId2" Type="http://schemas.microsoft.com/office/2011/relationships/chartColorStyle" Target="colors17.xml"/><Relationship Id="rId1" Type="http://schemas.microsoft.com/office/2011/relationships/chartStyle" Target="style17.xml"/></Relationships>
</file>

<file path=ppt/charts/_rels/chart170.xml.rels><?xml version="1.0" encoding="UTF-8" standalone="yes"?>
<Relationships xmlns="http://schemas.openxmlformats.org/package/2006/relationships"><Relationship Id="rId1"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4&#31456;_1&#65288;B-E&#65289;20200306&#9733;.xlsx" TargetMode="External"/></Relationships>
</file>

<file path=ppt/charts/_rels/chart171.xml.rels><?xml version="1.0" encoding="UTF-8" standalone="yes"?>
<Relationships xmlns="http://schemas.openxmlformats.org/package/2006/relationships"><Relationship Id="rId3"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1.&#21336;&#32020;&#38598;&#35336;\&#12300;&#32068;&#36796;&#12415;&#65295;IoT&#12395;&#38306;&#12377;&#12427;&#21205;&#21521;&#35519;&#26619;&#12301;%20&#21336;&#32020;&#38598;&#35336;&#12487;&#12540;&#12479;_20200317%20&#65288;A-F&#65289;.xlsx" TargetMode="External"/><Relationship Id="rId2" Type="http://schemas.microsoft.com/office/2011/relationships/chartColorStyle" Target="colors111.xml"/><Relationship Id="rId1" Type="http://schemas.microsoft.com/office/2011/relationships/chartStyle" Target="style111.xml"/></Relationships>
</file>

<file path=ppt/charts/_rels/chart172.xml.rels><?xml version="1.0" encoding="UTF-8" standalone="yes"?>
<Relationships xmlns="http://schemas.openxmlformats.org/package/2006/relationships"><Relationship Id="rId1"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4&#31456;_1&#65288;B-E&#65289;20200306&#9733;.xlsx" TargetMode="External"/></Relationships>
</file>

<file path=ppt/charts/_rels/chart173.xml.rels><?xml version="1.0" encoding="UTF-8" standalone="yes"?>
<Relationships xmlns="http://schemas.openxmlformats.org/package/2006/relationships"><Relationship Id="rId1"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4&#31456;_1&#65288;B-E&#65289;20200306&#9733;.xlsx" TargetMode="External"/></Relationships>
</file>

<file path=ppt/charts/_rels/chart174.xml.rels><?xml version="1.0" encoding="UTF-8" standalone="yes"?>
<Relationships xmlns="http://schemas.openxmlformats.org/package/2006/relationships"><Relationship Id="rId1"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4&#31456;_1&#65288;B-E&#65289;20200306&#9733;.xlsx" TargetMode="External"/></Relationships>
</file>

<file path=ppt/charts/_rels/chart175.xml.rels><?xml version="1.0" encoding="UTF-8" standalone="yes"?>
<Relationships xmlns="http://schemas.openxmlformats.org/package/2006/relationships"><Relationship Id="rId1"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4&#31456;_1&#65288;B-E&#65289;20200306&#9733;.xlsx" TargetMode="External"/></Relationships>
</file>

<file path=ppt/charts/_rels/chart176.xml.rels><?xml version="1.0" encoding="UTF-8" standalone="yes"?>
<Relationships xmlns="http://schemas.openxmlformats.org/package/2006/relationships"><Relationship Id="rId1"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4&#31456;_1&#65288;B-E&#65289;20200306&#9733;.xlsx" TargetMode="External"/></Relationships>
</file>

<file path=ppt/charts/_rels/chart177.xml.rels><?xml version="1.0" encoding="UTF-8" standalone="yes"?>
<Relationships xmlns="http://schemas.openxmlformats.org/package/2006/relationships"><Relationship Id="rId1"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4&#31456;_1&#65288;B-E&#65289;20200306&#9733;.xlsx" TargetMode="External"/></Relationships>
</file>

<file path=ppt/charts/_rels/chart178.xml.rels><?xml version="1.0" encoding="UTF-8" standalone="yes"?>
<Relationships xmlns="http://schemas.openxmlformats.org/package/2006/relationships"><Relationship Id="rId1"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4&#31456;_1&#65288;B-E&#65289;20200306&#9733;.xlsx" TargetMode="External"/></Relationships>
</file>

<file path=ppt/charts/_rels/chart179.xml.rels><?xml version="1.0" encoding="UTF-8" standalone="yes"?>
<Relationships xmlns="http://schemas.openxmlformats.org/package/2006/relationships"><Relationship Id="rId1"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4&#31456;_1&#65288;B-E&#65289;20200306&#9733;.xlsx" TargetMode="External"/></Relationships>
</file>

<file path=ppt/charts/_rels/chart18.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1&#31456;_1&#65288;A-F&#65289;20200306&#9733;.xlsx" TargetMode="External"/><Relationship Id="rId2" Type="http://schemas.microsoft.com/office/2011/relationships/chartColorStyle" Target="colors18.xml"/><Relationship Id="rId1" Type="http://schemas.microsoft.com/office/2011/relationships/chartStyle" Target="style18.xml"/></Relationships>
</file>

<file path=ppt/charts/_rels/chart180.xml.rels><?xml version="1.0" encoding="UTF-8" standalone="yes"?>
<Relationships xmlns="http://schemas.openxmlformats.org/package/2006/relationships"><Relationship Id="rId1"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4&#31456;_1&#65288;B-E&#65289;20200306&#9733;.xlsx" TargetMode="External"/></Relationships>
</file>

<file path=ppt/charts/_rels/chart181.xml.rels><?xml version="1.0" encoding="UTF-8" standalone="yes"?>
<Relationships xmlns="http://schemas.openxmlformats.org/package/2006/relationships"><Relationship Id="rId1"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4&#31456;_1&#65288;B-E&#65289;20200306&#9733;.xlsx" TargetMode="External"/></Relationships>
</file>

<file path=ppt/charts/_rels/chart182.xml.rels><?xml version="1.0" encoding="UTF-8" standalone="yes"?>
<Relationships xmlns="http://schemas.openxmlformats.org/package/2006/relationships"><Relationship Id="rId1"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4&#31456;_1&#65288;B-E&#65289;20200306&#9733;.xlsx" TargetMode="External"/></Relationships>
</file>

<file path=ppt/charts/_rels/chart183.xml.rels><?xml version="1.0" encoding="UTF-8" standalone="yes"?>
<Relationships xmlns="http://schemas.openxmlformats.org/package/2006/relationships"><Relationship Id="rId1"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4&#31456;_1&#65288;B-E&#65289;20200306&#9733;.xlsx" TargetMode="External"/></Relationships>
</file>

<file path=ppt/charts/_rels/chart184.xml.rels><?xml version="1.0" encoding="UTF-8" standalone="yes"?>
<Relationships xmlns="http://schemas.openxmlformats.org/package/2006/relationships"><Relationship Id="rId1"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4&#31456;_1&#65288;B-E&#65289;20200306&#9733;.xlsx" TargetMode="External"/></Relationships>
</file>

<file path=ppt/charts/_rels/chart185.xml.rels><?xml version="1.0" encoding="UTF-8" standalone="yes"?>
<Relationships xmlns="http://schemas.openxmlformats.org/package/2006/relationships"><Relationship Id="rId1"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4&#31456;_1&#65288;B-E&#65289;20200306&#9733;.xlsx" TargetMode="External"/></Relationships>
</file>

<file path=ppt/charts/_rels/chart186.xml.rels><?xml version="1.0" encoding="UTF-8" standalone="yes"?>
<Relationships xmlns="http://schemas.openxmlformats.org/package/2006/relationships"><Relationship Id="rId1"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4&#31456;_1&#65288;B-E&#65289;20200306&#9733;.xlsx" TargetMode="External"/></Relationships>
</file>

<file path=ppt/charts/_rels/chart187.xml.rels><?xml version="1.0" encoding="UTF-8" standalone="yes"?>
<Relationships xmlns="http://schemas.openxmlformats.org/package/2006/relationships"><Relationship Id="rId1"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4&#31456;_1&#65288;B-E&#65289;20200306&#9733;.xlsx" TargetMode="External"/></Relationships>
</file>

<file path=ppt/charts/_rels/chart188.xml.rels><?xml version="1.0" encoding="UTF-8" standalone="yes"?>
<Relationships xmlns="http://schemas.openxmlformats.org/package/2006/relationships"><Relationship Id="rId1"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4&#31456;_1&#65288;B-E&#65289;20200306&#9733;.xlsx" TargetMode="External"/></Relationships>
</file>

<file path=ppt/charts/_rels/chart189.xml.rels><?xml version="1.0" encoding="UTF-8" standalone="yes"?>
<Relationships xmlns="http://schemas.openxmlformats.org/package/2006/relationships"><Relationship Id="rId1"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4&#31456;_1&#65288;B-E&#65289;20200306&#9733;.xlsx" TargetMode="External"/></Relationships>
</file>

<file path=ppt/charts/_rels/chart19.xml.rels><?xml version="1.0" encoding="UTF-8" standalone="yes"?>
<Relationships xmlns="http://schemas.openxmlformats.org/package/2006/relationships"><Relationship Id="rId3"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2.&#35519;&#26619;&#22577;&#21578;&#26360;\&#38598;&#35336;&#32080;&#26524;&#65288;&#12487;&#12540;&#12479;&#32232;&#65289;\&#12300;&#32068;&#36796;&#12415;&#65295;IoT&#12395;&#38306;&#12377;&#12427;&#21205;&#21521;&#35519;&#26619;&#12301;%20&#38598;&#35336;_&#12487;&#12540;&#12479;&#32232;_1&#31456;_1&#65288;A-F&#65289;20200220&#9733;&#9733;.xlsx" TargetMode="External"/><Relationship Id="rId2" Type="http://schemas.microsoft.com/office/2011/relationships/chartColorStyle" Target="colors19.xml"/><Relationship Id="rId1" Type="http://schemas.microsoft.com/office/2011/relationships/chartStyle" Target="style19.xml"/></Relationships>
</file>

<file path=ppt/charts/_rels/chart190.xml.rels><?xml version="1.0" encoding="UTF-8" standalone="yes"?>
<Relationships xmlns="http://schemas.openxmlformats.org/package/2006/relationships"><Relationship Id="rId1"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4&#31456;_1&#65288;B-E&#65289;20200306&#9733;.xlsx" TargetMode="External"/></Relationships>
</file>

<file path=ppt/charts/_rels/chart191.xml.rels><?xml version="1.0" encoding="UTF-8" standalone="yes"?>
<Relationships xmlns="http://schemas.openxmlformats.org/package/2006/relationships"><Relationship Id="rId1"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4&#31456;_1&#65288;B-E&#65289;20200306&#9733;.xlsx" TargetMode="External"/></Relationships>
</file>

<file path=ppt/charts/_rels/chart192.xml.rels><?xml version="1.0" encoding="UTF-8" standalone="yes"?>
<Relationships xmlns="http://schemas.openxmlformats.org/package/2006/relationships"><Relationship Id="rId1"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4&#31456;_1&#65288;B-E&#65289;20200306&#9733;.xlsx" TargetMode="External"/></Relationships>
</file>

<file path=ppt/charts/_rels/chart193.xml.rels><?xml version="1.0" encoding="UTF-8" standalone="yes"?>
<Relationships xmlns="http://schemas.openxmlformats.org/package/2006/relationships"><Relationship Id="rId1"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4&#31456;_1&#65288;B-E&#65289;20200306&#9733;.xlsx" TargetMode="External"/></Relationships>
</file>

<file path=ppt/charts/_rels/chart194.xml.rels><?xml version="1.0" encoding="UTF-8" standalone="yes"?>
<Relationships xmlns="http://schemas.openxmlformats.org/package/2006/relationships"><Relationship Id="rId1"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4&#31456;_1&#65288;B-E&#65289;20200306&#9733;.xlsx" TargetMode="External"/></Relationships>
</file>

<file path=ppt/charts/_rels/chart195.xml.rels><?xml version="1.0" encoding="UTF-8" standalone="yes"?>
<Relationships xmlns="http://schemas.openxmlformats.org/package/2006/relationships"><Relationship Id="rId1"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4&#31456;_1&#65288;B-E&#65289;20200306&#9733;.xlsx" TargetMode="External"/></Relationships>
</file>

<file path=ppt/charts/_rels/chart196.xml.rels><?xml version="1.0" encoding="UTF-8" standalone="yes"?>
<Relationships xmlns="http://schemas.openxmlformats.org/package/2006/relationships"><Relationship Id="rId1"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4&#31456;_1&#65288;B-E&#65289;20200306&#9733;.xlsx" TargetMode="External"/></Relationships>
</file>

<file path=ppt/charts/_rels/chart197.xml.rels><?xml version="1.0" encoding="UTF-8" standalone="yes"?>
<Relationships xmlns="http://schemas.openxmlformats.org/package/2006/relationships"><Relationship Id="rId1"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4&#31456;_1&#65288;B-E&#65289;20200306&#9733;.xlsx" TargetMode="External"/></Relationships>
</file>

<file path=ppt/charts/_rels/chart198.xml.rels><?xml version="1.0" encoding="UTF-8" standalone="yes"?>
<Relationships xmlns="http://schemas.openxmlformats.org/package/2006/relationships"><Relationship Id="rId1"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4&#31456;_1&#65288;B-E&#65289;20200306&#9733;.xlsx" TargetMode="External"/></Relationships>
</file>

<file path=ppt/charts/_rels/chart199.xml.rels><?xml version="1.0" encoding="UTF-8" standalone="yes"?>
<Relationships xmlns="http://schemas.openxmlformats.org/package/2006/relationships"><Relationship Id="rId3"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1.&#21336;&#32020;&#38598;&#35336;\&#12300;&#32068;&#36796;&#12415;&#65295;IoT&#12395;&#38306;&#12377;&#12427;&#21205;&#21521;&#35519;&#26619;&#12301;%20&#21336;&#32020;&#38598;&#35336;&#12487;&#12540;&#12479;_20200317%20&#65288;A-F&#65289;.xlsx" TargetMode="External"/><Relationship Id="rId2" Type="http://schemas.microsoft.com/office/2011/relationships/chartColorStyle" Target="colors112.xml"/><Relationship Id="rId1" Type="http://schemas.microsoft.com/office/2011/relationships/chartStyle" Target="style112.xml"/></Relationships>
</file>

<file path=ppt/charts/_rels/chart2.xml.rels><?xml version="1.0" encoding="UTF-8" standalone="yes"?>
<Relationships xmlns="http://schemas.openxmlformats.org/package/2006/relationships"><Relationship Id="rId3"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1.&#38598;&#35336;\&#20013;&#38291;&#38598;&#35336;_20200219\&#12300;&#32068;&#36796;&#12415;IoT&#12395;&#38306;&#12377;&#12427;&#21205;&#21521;&#35519;&#26619;&#12301;%20&#22238;&#31572;&#23436;&#20102;(822&#20214;)%20&#21336;&#32020;&#38598;&#35336;&#65288;Q2&#20301;&#32622;&#20184;&#12369;&#65289;%2020200219.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1&#31456;_1&#65288;A-F&#65289;20200306&#9733;.xlsx" TargetMode="External"/><Relationship Id="rId2" Type="http://schemas.microsoft.com/office/2011/relationships/chartColorStyle" Target="colors20.xml"/><Relationship Id="rId1" Type="http://schemas.microsoft.com/office/2011/relationships/chartStyle" Target="style20.xml"/></Relationships>
</file>

<file path=ppt/charts/_rels/chart200.xml.rels><?xml version="1.0" encoding="UTF-8" standalone="yes"?>
<Relationships xmlns="http://schemas.openxmlformats.org/package/2006/relationships"><Relationship Id="rId1"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2.&#20301;&#32622;&#20184;&#12369;&#21029;&#12398;&#20998;&#26512;\Q17.&#22996;&#35351;&#38283;&#30330;&#65295;&#21463;&#35351;&#38283;&#30330;&#12398;&#29366;&#27841;.xlsx" TargetMode="External"/></Relationships>
</file>

<file path=ppt/charts/_rels/chart201.xml.rels><?xml version="1.0" encoding="UTF-8" standalone="yes"?>
<Relationships xmlns="http://schemas.openxmlformats.org/package/2006/relationships"><Relationship Id="rId1"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2.&#20301;&#32622;&#20184;&#12369;&#21029;&#12398;&#20998;&#26512;\Q17.&#22996;&#35351;&#38283;&#30330;&#65295;&#21463;&#35351;&#38283;&#30330;&#12398;&#29366;&#27841;.xlsx" TargetMode="External"/></Relationships>
</file>

<file path=ppt/charts/_rels/chart202.xml.rels><?xml version="1.0" encoding="UTF-8" standalone="yes"?>
<Relationships xmlns="http://schemas.openxmlformats.org/package/2006/relationships"><Relationship Id="rId1"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4&#31456;_1&#65288;B-E&#65289;20200306&#9733;.xlsx" TargetMode="External"/></Relationships>
</file>

<file path=ppt/charts/_rels/chart203.xml.rels><?xml version="1.0" encoding="UTF-8" standalone="yes"?>
<Relationships xmlns="http://schemas.openxmlformats.org/package/2006/relationships"><Relationship Id="rId3"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1_&#21336;&#32020;&#38598;&#35336;\&#12300;&#32068;&#36796;&#12415;&#65295;IoT&#12395;&#38306;&#12377;&#12427;&#21205;&#21521;&#35519;&#26619;&#12301;%20&#21336;&#32020;&#38598;&#35336;&#12487;&#12540;&#12479;_20200312%20&#65288;A-F&#65289;.xlsx" TargetMode="External"/><Relationship Id="rId2" Type="http://schemas.microsoft.com/office/2011/relationships/chartColorStyle" Target="colors113.xml"/><Relationship Id="rId1" Type="http://schemas.microsoft.com/office/2011/relationships/chartStyle" Target="style113.xml"/></Relationships>
</file>

<file path=ppt/charts/_rels/chart204.xml.rels><?xml version="1.0" encoding="UTF-8" standalone="yes"?>
<Relationships xmlns="http://schemas.openxmlformats.org/package/2006/relationships"><Relationship Id="rId3"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2.&#20301;&#32622;&#20184;&#12369;&#21029;&#12398;&#20998;&#26512;\Q17-2&#9675;.&#22996;&#35351;&#38283;&#30330;&#12398;&#35506;&#38988;.xlsx" TargetMode="External"/><Relationship Id="rId2" Type="http://schemas.microsoft.com/office/2011/relationships/chartColorStyle" Target="colors114.xml"/><Relationship Id="rId1" Type="http://schemas.microsoft.com/office/2011/relationships/chartStyle" Target="style114.xml"/></Relationships>
</file>

<file path=ppt/charts/_rels/chart205.xml.rels><?xml version="1.0" encoding="UTF-8" standalone="yes"?>
<Relationships xmlns="http://schemas.openxmlformats.org/package/2006/relationships"><Relationship Id="rId1"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4&#31456;_1&#65288;B-E&#65289;20200306&#9733;.xlsx" TargetMode="External"/></Relationships>
</file>

<file path=ppt/charts/_rels/chart206.xml.rels><?xml version="1.0" encoding="UTF-8" standalone="yes"?>
<Relationships xmlns="http://schemas.openxmlformats.org/package/2006/relationships"><Relationship Id="rId1"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4&#31456;_1&#65288;B-E&#65289;20200306&#9733;.xlsx" TargetMode="External"/></Relationships>
</file>

<file path=ppt/charts/_rels/chart207.xml.rels><?xml version="1.0" encoding="UTF-8" standalone="yes"?>
<Relationships xmlns="http://schemas.openxmlformats.org/package/2006/relationships"><Relationship Id="rId1"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4&#31456;_1&#65288;B-E&#65289;20200306&#9733;.xlsx" TargetMode="External"/></Relationships>
</file>

<file path=ppt/charts/_rels/chart208.xml.rels><?xml version="1.0" encoding="UTF-8" standalone="yes"?>
<Relationships xmlns="http://schemas.openxmlformats.org/package/2006/relationships"><Relationship Id="rId1"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4&#31456;_1&#65288;B-E&#65289;20200306&#9733;.xlsx" TargetMode="External"/></Relationships>
</file>

<file path=ppt/charts/_rels/chart209.xml.rels><?xml version="1.0" encoding="UTF-8" standalone="yes"?>
<Relationships xmlns="http://schemas.openxmlformats.org/package/2006/relationships"><Relationship Id="rId3"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1_&#21336;&#32020;&#38598;&#35336;\&#12300;&#32068;&#36796;&#12415;&#65295;IoT&#12395;&#38306;&#12377;&#12427;&#21205;&#21521;&#35519;&#26619;&#12301;%20&#21336;&#32020;&#38598;&#35336;&#12487;&#12540;&#12479;_20200312%20&#65288;A-F&#65289;.xlsx" TargetMode="External"/><Relationship Id="rId2" Type="http://schemas.microsoft.com/office/2011/relationships/chartColorStyle" Target="colors115.xml"/><Relationship Id="rId1" Type="http://schemas.microsoft.com/office/2011/relationships/chartStyle" Target="style115.xml"/></Relationships>
</file>

<file path=ppt/charts/_rels/chart21.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1&#31456;_1&#65288;A-F&#65289;20200306&#9733;.xlsx" TargetMode="External"/><Relationship Id="rId2" Type="http://schemas.microsoft.com/office/2011/relationships/chartColorStyle" Target="colors21.xml"/><Relationship Id="rId1" Type="http://schemas.microsoft.com/office/2011/relationships/chartStyle" Target="style21.xml"/></Relationships>
</file>

<file path=ppt/charts/_rels/chart210.xml.rels><?xml version="1.0" encoding="UTF-8" standalone="yes"?>
<Relationships xmlns="http://schemas.openxmlformats.org/package/2006/relationships"><Relationship Id="rId3"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2.&#20301;&#32622;&#20184;&#12369;&#21029;&#12398;&#20998;&#26512;\Q17-3&#9675;.&#21463;&#35351;&#38283;&#30330;&#12398;&#35506;&#38988;.xlsx" TargetMode="External"/><Relationship Id="rId2" Type="http://schemas.microsoft.com/office/2011/relationships/chartColorStyle" Target="colors116.xml"/><Relationship Id="rId1" Type="http://schemas.microsoft.com/office/2011/relationships/chartStyle" Target="style116.xml"/></Relationships>
</file>

<file path=ppt/charts/_rels/chart211.xml.rels><?xml version="1.0" encoding="UTF-8" standalone="yes"?>
<Relationships xmlns="http://schemas.openxmlformats.org/package/2006/relationships"><Relationship Id="rId1"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4&#31456;_1&#65288;B-E&#65289;20200306&#9733;.xlsx" TargetMode="External"/></Relationships>
</file>

<file path=ppt/charts/_rels/chart212.xml.rels><?xml version="1.0" encoding="UTF-8" standalone="yes"?>
<Relationships xmlns="http://schemas.openxmlformats.org/package/2006/relationships"><Relationship Id="rId1"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4&#31456;_1&#65288;B-E&#65289;20200306&#9733;.xlsx" TargetMode="External"/></Relationships>
</file>

<file path=ppt/charts/_rels/chart213.xml.rels><?xml version="1.0" encoding="UTF-8" standalone="yes"?>
<Relationships xmlns="http://schemas.openxmlformats.org/package/2006/relationships"><Relationship Id="rId1"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4&#31456;_1&#65288;B-E&#65289;20200306&#9733;.xlsx" TargetMode="External"/></Relationships>
</file>

<file path=ppt/charts/_rels/chart214.xml.rels><?xml version="1.0" encoding="UTF-8" standalone="yes"?>
<Relationships xmlns="http://schemas.openxmlformats.org/package/2006/relationships"><Relationship Id="rId1"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4&#31456;_1&#65288;B-E&#65289;20200306&#9733;.xlsx" TargetMode="External"/></Relationships>
</file>

<file path=ppt/charts/_rels/chart215.xml.rels><?xml version="1.0" encoding="UTF-8" standalone="yes"?>
<Relationships xmlns="http://schemas.openxmlformats.org/package/2006/relationships"><Relationship Id="rId3"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1.&#21336;&#32020;&#38598;&#35336;\&#12300;&#32068;&#36796;&#12415;&#65295;IoT&#12395;&#38306;&#12377;&#12427;&#21205;&#21521;&#35519;&#26619;&#12301;%20&#21336;&#32020;&#38598;&#35336;&#12487;&#12540;&#12479;_20200317%20&#65288;A-F&#65289;.xlsx" TargetMode="External"/><Relationship Id="rId2" Type="http://schemas.microsoft.com/office/2011/relationships/chartColorStyle" Target="colors117.xml"/><Relationship Id="rId1" Type="http://schemas.microsoft.com/office/2011/relationships/chartStyle" Target="style117.xml"/></Relationships>
</file>

<file path=ppt/charts/_rels/chart216.xml.rels><?xml version="1.0" encoding="UTF-8" standalone="yes"?>
<Relationships xmlns="http://schemas.openxmlformats.org/package/2006/relationships"><Relationship Id="rId3"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1.&#21336;&#32020;&#38598;&#35336;\&#12300;&#32068;&#36796;&#12415;&#65295;IoT&#12395;&#38306;&#12377;&#12427;&#21205;&#21521;&#35519;&#26619;&#12301;%20&#21336;&#32020;&#38598;&#35336;&#12487;&#12540;&#12479;_20200317%20&#65288;A-F&#65289;.xlsx" TargetMode="External"/><Relationship Id="rId2" Type="http://schemas.microsoft.com/office/2011/relationships/chartColorStyle" Target="colors118.xml"/><Relationship Id="rId1" Type="http://schemas.microsoft.com/office/2011/relationships/chartStyle" Target="style118.xml"/></Relationships>
</file>

<file path=ppt/charts/_rels/chart217.xml.rels><?xml version="1.0" encoding="UTF-8" standalone="yes"?>
<Relationships xmlns="http://schemas.openxmlformats.org/package/2006/relationships"><Relationship Id="rId3"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2.&#20301;&#32622;&#20184;&#12369;&#21029;&#12398;&#20998;&#26512;\Q18-2.&#24375;&#21270;&#12539;&#29554;&#24471;&#12375;&#12383;&#12356;&#25216;&#34899;.xlsx" TargetMode="External"/><Relationship Id="rId2" Type="http://schemas.microsoft.com/office/2011/relationships/chartColorStyle" Target="colors119.xml"/><Relationship Id="rId1" Type="http://schemas.microsoft.com/office/2011/relationships/chartStyle" Target="style119.xml"/></Relationships>
</file>

<file path=ppt/charts/_rels/chart218.xml.rels><?xml version="1.0" encoding="UTF-8" standalone="yes"?>
<Relationships xmlns="http://schemas.openxmlformats.org/package/2006/relationships"><Relationship Id="rId3"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2.&#20301;&#32622;&#20184;&#12369;&#21029;&#12398;&#20998;&#26512;\Q18-1.&#29694;&#26178;&#28857;&#12391;&#37325;&#35201;&#12394;&#25216;&#34899;.xlsx" TargetMode="External"/><Relationship Id="rId2" Type="http://schemas.microsoft.com/office/2011/relationships/chartColorStyle" Target="colors120.xml"/><Relationship Id="rId1" Type="http://schemas.microsoft.com/office/2011/relationships/chartStyle" Target="style120.xml"/></Relationships>
</file>

<file path=ppt/charts/_rels/chart219.xml.rels><?xml version="1.0" encoding="UTF-8" standalone="yes"?>
<Relationships xmlns="http://schemas.openxmlformats.org/package/2006/relationships"><Relationship Id="rId3"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5&#31456;_1&#65288;B-E&#65289;20200306&#9733;&#20961;&#20363;&#20184;&#12365;.xlsx" TargetMode="External"/><Relationship Id="rId2" Type="http://schemas.microsoft.com/office/2011/relationships/chartColorStyle" Target="colors121.xml"/><Relationship Id="rId1" Type="http://schemas.microsoft.com/office/2011/relationships/chartStyle" Target="style121.xml"/></Relationships>
</file>

<file path=ppt/charts/_rels/chart22.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1&#31456;_1&#65288;A-F&#65289;20200306&#9733;.xlsx" TargetMode="External"/><Relationship Id="rId2" Type="http://schemas.microsoft.com/office/2011/relationships/chartColorStyle" Target="colors22.xml"/><Relationship Id="rId1" Type="http://schemas.microsoft.com/office/2011/relationships/chartStyle" Target="style22.xml"/></Relationships>
</file>

<file path=ppt/charts/_rels/chart220.xml.rels><?xml version="1.0" encoding="UTF-8" standalone="yes"?>
<Relationships xmlns="http://schemas.openxmlformats.org/package/2006/relationships"><Relationship Id="rId3"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5&#31456;_1&#65288;B-E&#65289;20200306&#9733;&#20961;&#20363;&#20184;&#12365;.xlsx" TargetMode="External"/><Relationship Id="rId2" Type="http://schemas.microsoft.com/office/2011/relationships/chartColorStyle" Target="colors122.xml"/><Relationship Id="rId1" Type="http://schemas.microsoft.com/office/2011/relationships/chartStyle" Target="style122.xml"/></Relationships>
</file>

<file path=ppt/charts/_rels/chart221.xml.rels><?xml version="1.0" encoding="UTF-8" standalone="yes"?>
<Relationships xmlns="http://schemas.openxmlformats.org/package/2006/relationships"><Relationship Id="rId3"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5&#31456;_1&#65288;B-E&#65289;20200306&#9733;.xlsx" TargetMode="External"/><Relationship Id="rId2" Type="http://schemas.microsoft.com/office/2011/relationships/chartColorStyle" Target="colors123.xml"/><Relationship Id="rId1" Type="http://schemas.microsoft.com/office/2011/relationships/chartStyle" Target="style123.xml"/></Relationships>
</file>

<file path=ppt/charts/_rels/chart222.xml.rels><?xml version="1.0" encoding="UTF-8" standalone="yes"?>
<Relationships xmlns="http://schemas.openxmlformats.org/package/2006/relationships"><Relationship Id="rId3"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5&#31456;_1&#65288;B-E&#65289;20200306&#9733;.xlsx" TargetMode="External"/><Relationship Id="rId2" Type="http://schemas.microsoft.com/office/2011/relationships/chartColorStyle" Target="colors124.xml"/><Relationship Id="rId1" Type="http://schemas.microsoft.com/office/2011/relationships/chartStyle" Target="style124.xml"/></Relationships>
</file>

<file path=ppt/charts/_rels/chart223.xml.rels><?xml version="1.0" encoding="UTF-8" standalone="yes"?>
<Relationships xmlns="http://schemas.openxmlformats.org/package/2006/relationships"><Relationship Id="rId3"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5&#31456;_1&#65288;B-E&#65289;20200306&#9733;.xlsx" TargetMode="External"/><Relationship Id="rId2" Type="http://schemas.microsoft.com/office/2011/relationships/chartColorStyle" Target="colors125.xml"/><Relationship Id="rId1" Type="http://schemas.microsoft.com/office/2011/relationships/chartStyle" Target="style125.xml"/></Relationships>
</file>

<file path=ppt/charts/_rels/chart224.xml.rels><?xml version="1.0" encoding="UTF-8" standalone="yes"?>
<Relationships xmlns="http://schemas.openxmlformats.org/package/2006/relationships"><Relationship Id="rId3"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5&#31456;_1&#65288;B-E&#65289;20200306&#9733;.xlsx" TargetMode="External"/><Relationship Id="rId2" Type="http://schemas.microsoft.com/office/2011/relationships/chartColorStyle" Target="colors126.xml"/><Relationship Id="rId1" Type="http://schemas.microsoft.com/office/2011/relationships/chartStyle" Target="style126.xml"/></Relationships>
</file>

<file path=ppt/charts/_rels/chart225.xml.rels><?xml version="1.0" encoding="UTF-8" standalone="yes"?>
<Relationships xmlns="http://schemas.openxmlformats.org/package/2006/relationships"><Relationship Id="rId3"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5&#31456;_1&#65288;B-E&#65289;20200306&#9733;.xlsx" TargetMode="External"/><Relationship Id="rId2" Type="http://schemas.microsoft.com/office/2011/relationships/chartColorStyle" Target="colors127.xml"/><Relationship Id="rId1" Type="http://schemas.microsoft.com/office/2011/relationships/chartStyle" Target="style127.xml"/></Relationships>
</file>

<file path=ppt/charts/_rels/chart226.xml.rels><?xml version="1.0" encoding="UTF-8" standalone="yes"?>
<Relationships xmlns="http://schemas.openxmlformats.org/package/2006/relationships"><Relationship Id="rId3"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5&#31456;_1&#65288;B-E&#65289;20200306&#9733;.xlsx" TargetMode="External"/><Relationship Id="rId2" Type="http://schemas.microsoft.com/office/2011/relationships/chartColorStyle" Target="colors128.xml"/><Relationship Id="rId1" Type="http://schemas.microsoft.com/office/2011/relationships/chartStyle" Target="style128.xml"/></Relationships>
</file>

<file path=ppt/charts/_rels/chart227.xml.rels><?xml version="1.0" encoding="UTF-8" standalone="yes"?>
<Relationships xmlns="http://schemas.openxmlformats.org/package/2006/relationships"><Relationship Id="rId3"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5&#31456;_1&#65288;B-E&#65289;20200306&#9733;.xlsx" TargetMode="External"/><Relationship Id="rId2" Type="http://schemas.microsoft.com/office/2011/relationships/chartColorStyle" Target="colors129.xml"/><Relationship Id="rId1" Type="http://schemas.microsoft.com/office/2011/relationships/chartStyle" Target="style129.xml"/></Relationships>
</file>

<file path=ppt/charts/_rels/chart228.xml.rels><?xml version="1.0" encoding="UTF-8" standalone="yes"?>
<Relationships xmlns="http://schemas.openxmlformats.org/package/2006/relationships"><Relationship Id="rId3"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5&#31456;_1&#65288;B-E&#65289;20200306&#9733;.xlsx" TargetMode="External"/><Relationship Id="rId2" Type="http://schemas.microsoft.com/office/2011/relationships/chartColorStyle" Target="colors130.xml"/><Relationship Id="rId1" Type="http://schemas.microsoft.com/office/2011/relationships/chartStyle" Target="style130.xml"/></Relationships>
</file>

<file path=ppt/charts/_rels/chart229.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5&#31456;_1&#65288;B-E&#65289;20200306&#9733;.xlsx" TargetMode="External"/><Relationship Id="rId2" Type="http://schemas.microsoft.com/office/2011/relationships/chartColorStyle" Target="colors131.xml"/><Relationship Id="rId1" Type="http://schemas.microsoft.com/office/2011/relationships/chartStyle" Target="style131.xml"/></Relationships>
</file>

<file path=ppt/charts/_rels/chart23.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1&#31456;_1&#65288;A-F&#65289;20200306&#9733;.xlsx" TargetMode="External"/><Relationship Id="rId2" Type="http://schemas.microsoft.com/office/2011/relationships/chartColorStyle" Target="colors23.xml"/><Relationship Id="rId1" Type="http://schemas.microsoft.com/office/2011/relationships/chartStyle" Target="style23.xml"/></Relationships>
</file>

<file path=ppt/charts/_rels/chart230.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5&#31456;_1&#65288;B-E&#65289;20200306&#9733;.xlsx" TargetMode="External"/><Relationship Id="rId2" Type="http://schemas.microsoft.com/office/2011/relationships/chartColorStyle" Target="colors132.xml"/><Relationship Id="rId1" Type="http://schemas.microsoft.com/office/2011/relationships/chartStyle" Target="style132.xml"/><Relationship Id="rId4" Type="http://schemas.openxmlformats.org/officeDocument/2006/relationships/chartUserShapes" Target="../drawings/drawing3.xml"/></Relationships>
</file>

<file path=ppt/charts/_rels/chart231.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5&#31456;_1&#65288;B-E&#65289;20200306&#9733;.xlsx" TargetMode="External"/><Relationship Id="rId2" Type="http://schemas.microsoft.com/office/2011/relationships/chartColorStyle" Target="colors133.xml"/><Relationship Id="rId1" Type="http://schemas.microsoft.com/office/2011/relationships/chartStyle" Target="style133.xml"/></Relationships>
</file>

<file path=ppt/charts/_rels/chart232.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5&#31456;_1&#65288;B-E&#65289;20200306&#9733;.xlsx" TargetMode="External"/><Relationship Id="rId2" Type="http://schemas.microsoft.com/office/2011/relationships/chartColorStyle" Target="colors134.xml"/><Relationship Id="rId1" Type="http://schemas.microsoft.com/office/2011/relationships/chartStyle" Target="style134.xml"/></Relationships>
</file>

<file path=ppt/charts/_rels/chart233.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5&#31456;_1&#65288;B-E&#65289;20200306&#9733;.xlsx" TargetMode="External"/><Relationship Id="rId2" Type="http://schemas.microsoft.com/office/2011/relationships/chartColorStyle" Target="colors135.xml"/><Relationship Id="rId1" Type="http://schemas.microsoft.com/office/2011/relationships/chartStyle" Target="style135.xml"/></Relationships>
</file>

<file path=ppt/charts/_rels/chart234.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5&#31456;_1&#65288;B-E&#65289;20200306&#9733;.xlsx" TargetMode="External"/><Relationship Id="rId2" Type="http://schemas.microsoft.com/office/2011/relationships/chartColorStyle" Target="colors136.xml"/><Relationship Id="rId1" Type="http://schemas.microsoft.com/office/2011/relationships/chartStyle" Target="style136.xml"/></Relationships>
</file>

<file path=ppt/charts/_rels/chart235.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5&#31456;_1&#65288;B-E&#65289;20200306&#9733;.xlsx" TargetMode="External"/><Relationship Id="rId2" Type="http://schemas.microsoft.com/office/2011/relationships/chartColorStyle" Target="colors137.xml"/><Relationship Id="rId1" Type="http://schemas.microsoft.com/office/2011/relationships/chartStyle" Target="style137.xml"/></Relationships>
</file>

<file path=ppt/charts/_rels/chart236.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5&#31456;_1&#65288;B-E&#65289;20200306&#9733;.xlsx" TargetMode="External"/><Relationship Id="rId2" Type="http://schemas.microsoft.com/office/2011/relationships/chartColorStyle" Target="colors138.xml"/><Relationship Id="rId1" Type="http://schemas.microsoft.com/office/2011/relationships/chartStyle" Target="style138.xml"/></Relationships>
</file>

<file path=ppt/charts/_rels/chart237.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5&#31456;_1&#65288;B-E&#65289;20200306&#9733;.xlsx" TargetMode="External"/><Relationship Id="rId2" Type="http://schemas.microsoft.com/office/2011/relationships/chartColorStyle" Target="colors139.xml"/><Relationship Id="rId1" Type="http://schemas.microsoft.com/office/2011/relationships/chartStyle" Target="style139.xml"/></Relationships>
</file>

<file path=ppt/charts/_rels/chart238.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5&#31456;_1&#65288;B-E&#65289;20200306&#9733;.xlsx" TargetMode="External"/><Relationship Id="rId2" Type="http://schemas.microsoft.com/office/2011/relationships/chartColorStyle" Target="colors140.xml"/><Relationship Id="rId1" Type="http://schemas.microsoft.com/office/2011/relationships/chartStyle" Target="style140.xml"/></Relationships>
</file>

<file path=ppt/charts/_rels/chart239.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5&#31456;_1&#65288;B-E&#65289;20200306&#9733;.xlsx" TargetMode="External"/><Relationship Id="rId2" Type="http://schemas.microsoft.com/office/2011/relationships/chartColorStyle" Target="colors141.xml"/><Relationship Id="rId1" Type="http://schemas.microsoft.com/office/2011/relationships/chartStyle" Target="style141.xml"/></Relationships>
</file>

<file path=ppt/charts/_rels/chart24.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1&#31456;_1&#65288;A-F&#65289;20200306&#9733;.xlsx" TargetMode="External"/><Relationship Id="rId2" Type="http://schemas.microsoft.com/office/2011/relationships/chartColorStyle" Target="colors24.xml"/><Relationship Id="rId1" Type="http://schemas.microsoft.com/office/2011/relationships/chartStyle" Target="style24.xml"/></Relationships>
</file>

<file path=ppt/charts/_rels/chart240.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5&#31456;_1&#65288;B-E&#65289;20200306&#9733;.xlsx" TargetMode="External"/><Relationship Id="rId2" Type="http://schemas.microsoft.com/office/2011/relationships/chartColorStyle" Target="colors142.xml"/><Relationship Id="rId1" Type="http://schemas.microsoft.com/office/2011/relationships/chartStyle" Target="style142.xml"/></Relationships>
</file>

<file path=ppt/charts/_rels/chart241.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5&#31456;_1&#65288;B-E&#65289;20200306&#9733;.xlsx" TargetMode="External"/><Relationship Id="rId2" Type="http://schemas.microsoft.com/office/2011/relationships/chartColorStyle" Target="colors143.xml"/><Relationship Id="rId1" Type="http://schemas.microsoft.com/office/2011/relationships/chartStyle" Target="style143.xml"/></Relationships>
</file>

<file path=ppt/charts/_rels/chart242.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5&#31456;_1&#65288;B-E&#65289;20200306&#9733;.xlsx" TargetMode="External"/><Relationship Id="rId2" Type="http://schemas.microsoft.com/office/2011/relationships/chartColorStyle" Target="colors144.xml"/><Relationship Id="rId1" Type="http://schemas.microsoft.com/office/2011/relationships/chartStyle" Target="style144.xml"/></Relationships>
</file>

<file path=ppt/charts/_rels/chart243.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5&#31456;_1&#65288;B-E&#65289;20200306&#9733;.xlsx" TargetMode="External"/><Relationship Id="rId2" Type="http://schemas.microsoft.com/office/2011/relationships/chartColorStyle" Target="colors145.xml"/><Relationship Id="rId1" Type="http://schemas.microsoft.com/office/2011/relationships/chartStyle" Target="style145.xml"/></Relationships>
</file>

<file path=ppt/charts/_rels/chart244.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5&#31456;_1&#65288;B-E&#65289;20200306&#9733;.xlsx" TargetMode="External"/><Relationship Id="rId2" Type="http://schemas.microsoft.com/office/2011/relationships/chartColorStyle" Target="colors146.xml"/><Relationship Id="rId1" Type="http://schemas.microsoft.com/office/2011/relationships/chartStyle" Target="style146.xml"/></Relationships>
</file>

<file path=ppt/charts/_rels/chart245.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5&#31456;_1&#65288;B-E&#65289;20200306&#9733;.xlsx" TargetMode="External"/><Relationship Id="rId2" Type="http://schemas.microsoft.com/office/2011/relationships/chartColorStyle" Target="colors147.xml"/><Relationship Id="rId1" Type="http://schemas.microsoft.com/office/2011/relationships/chartStyle" Target="style147.xml"/></Relationships>
</file>

<file path=ppt/charts/_rels/chart246.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5&#31456;_1&#65288;B-E&#65289;20200306&#9733;.xlsx" TargetMode="External"/><Relationship Id="rId2" Type="http://schemas.microsoft.com/office/2011/relationships/chartColorStyle" Target="colors148.xml"/><Relationship Id="rId1" Type="http://schemas.microsoft.com/office/2011/relationships/chartStyle" Target="style148.xml"/></Relationships>
</file>

<file path=ppt/charts/_rels/chart247.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5&#31456;_1&#65288;B-E&#65289;20200306&#9733;.xlsx" TargetMode="External"/><Relationship Id="rId2" Type="http://schemas.microsoft.com/office/2011/relationships/chartColorStyle" Target="colors149.xml"/><Relationship Id="rId1" Type="http://schemas.microsoft.com/office/2011/relationships/chartStyle" Target="style149.xml"/></Relationships>
</file>

<file path=ppt/charts/_rels/chart248.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5&#31456;_1&#65288;B-E&#65289;20200306&#9733;.xlsx" TargetMode="External"/><Relationship Id="rId2" Type="http://schemas.microsoft.com/office/2011/relationships/chartColorStyle" Target="colors150.xml"/><Relationship Id="rId1" Type="http://schemas.microsoft.com/office/2011/relationships/chartStyle" Target="style150.xml"/></Relationships>
</file>

<file path=ppt/charts/_rels/chart249.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5&#31456;_1&#65288;B-E&#65289;20200306&#9733;.xlsx" TargetMode="External"/><Relationship Id="rId2" Type="http://schemas.microsoft.com/office/2011/relationships/chartColorStyle" Target="colors151.xml"/><Relationship Id="rId1" Type="http://schemas.microsoft.com/office/2011/relationships/chartStyle" Target="style151.xml"/></Relationships>
</file>

<file path=ppt/charts/_rels/chart25.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1&#31456;_1&#65288;A-F&#65289;20200306&#9733;.xlsx" TargetMode="External"/><Relationship Id="rId2" Type="http://schemas.microsoft.com/office/2011/relationships/chartColorStyle" Target="colors25.xml"/><Relationship Id="rId1" Type="http://schemas.microsoft.com/office/2011/relationships/chartStyle" Target="style25.xml"/></Relationships>
</file>

<file path=ppt/charts/_rels/chart250.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5&#31456;_1&#65288;B-E&#65289;20200306&#9733;.xlsx" TargetMode="External"/><Relationship Id="rId2" Type="http://schemas.microsoft.com/office/2011/relationships/chartColorStyle" Target="colors152.xml"/><Relationship Id="rId1" Type="http://schemas.microsoft.com/office/2011/relationships/chartStyle" Target="style152.xml"/></Relationships>
</file>

<file path=ppt/charts/_rels/chart251.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5&#31456;_1&#65288;B-E&#65289;20200306&#9733;.xlsx" TargetMode="External"/><Relationship Id="rId2" Type="http://schemas.microsoft.com/office/2011/relationships/chartColorStyle" Target="colors153.xml"/><Relationship Id="rId1" Type="http://schemas.microsoft.com/office/2011/relationships/chartStyle" Target="style153.xml"/></Relationships>
</file>

<file path=ppt/charts/_rels/chart252.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5&#31456;_1&#65288;B-E&#65289;20200306&#9733;.xlsx" TargetMode="External"/><Relationship Id="rId2" Type="http://schemas.microsoft.com/office/2011/relationships/chartColorStyle" Target="colors154.xml"/><Relationship Id="rId1" Type="http://schemas.microsoft.com/office/2011/relationships/chartStyle" Target="style154.xml"/></Relationships>
</file>

<file path=ppt/charts/_rels/chart253.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5&#31456;_1&#65288;B-E&#65289;20200306&#9733;.xlsx" TargetMode="External"/><Relationship Id="rId2" Type="http://schemas.microsoft.com/office/2011/relationships/chartColorStyle" Target="colors155.xml"/><Relationship Id="rId1" Type="http://schemas.microsoft.com/office/2011/relationships/chartStyle" Target="style155.xml"/></Relationships>
</file>

<file path=ppt/charts/_rels/chart254.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5&#31456;_1&#65288;B-E&#65289;20200306&#9733;.xlsx" TargetMode="External"/><Relationship Id="rId2" Type="http://schemas.microsoft.com/office/2011/relationships/chartColorStyle" Target="colors156.xml"/><Relationship Id="rId1" Type="http://schemas.microsoft.com/office/2011/relationships/chartStyle" Target="style156.xml"/></Relationships>
</file>

<file path=ppt/charts/_rels/chart255.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5&#31456;_1&#65288;B-E&#65289;20200306&#9733;.xlsx" TargetMode="External"/><Relationship Id="rId2" Type="http://schemas.microsoft.com/office/2011/relationships/chartColorStyle" Target="colors157.xml"/><Relationship Id="rId1" Type="http://schemas.microsoft.com/office/2011/relationships/chartStyle" Target="style157.xml"/></Relationships>
</file>

<file path=ppt/charts/_rels/chart256.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5&#31456;_1&#65288;B-E&#65289;20200306&#9733;.xlsx" TargetMode="External"/><Relationship Id="rId2" Type="http://schemas.microsoft.com/office/2011/relationships/chartColorStyle" Target="colors158.xml"/><Relationship Id="rId1" Type="http://schemas.microsoft.com/office/2011/relationships/chartStyle" Target="style158.xml"/></Relationships>
</file>

<file path=ppt/charts/_rels/chart257.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5&#31456;_1&#65288;B-E&#65289;20200306&#9733;.xlsx" TargetMode="External"/><Relationship Id="rId2" Type="http://schemas.microsoft.com/office/2011/relationships/chartColorStyle" Target="colors159.xml"/><Relationship Id="rId1" Type="http://schemas.microsoft.com/office/2011/relationships/chartStyle" Target="style159.xml"/></Relationships>
</file>

<file path=ppt/charts/_rels/chart258.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5&#31456;_1&#65288;B-E&#65289;20200306&#9733;.xlsx" TargetMode="External"/><Relationship Id="rId2" Type="http://schemas.microsoft.com/office/2011/relationships/chartColorStyle" Target="colors160.xml"/><Relationship Id="rId1" Type="http://schemas.microsoft.com/office/2011/relationships/chartStyle" Target="style160.xml"/></Relationships>
</file>

<file path=ppt/charts/_rels/chart259.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5&#31456;_1&#65288;B-E&#65289;20200306&#9733;.xlsx" TargetMode="External"/><Relationship Id="rId2" Type="http://schemas.microsoft.com/office/2011/relationships/chartColorStyle" Target="colors161.xml"/><Relationship Id="rId1" Type="http://schemas.microsoft.com/office/2011/relationships/chartStyle" Target="style161.xml"/></Relationships>
</file>

<file path=ppt/charts/_rels/chart26.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1&#31456;_1&#65288;A-F&#65289;20200306&#9733;.xlsx" TargetMode="External"/><Relationship Id="rId2" Type="http://schemas.microsoft.com/office/2011/relationships/chartColorStyle" Target="colors26.xml"/><Relationship Id="rId1" Type="http://schemas.microsoft.com/office/2011/relationships/chartStyle" Target="style26.xml"/></Relationships>
</file>

<file path=ppt/charts/_rels/chart260.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5&#31456;_1&#65288;B-E&#65289;20200306&#9733;.xlsx" TargetMode="External"/><Relationship Id="rId2" Type="http://schemas.microsoft.com/office/2011/relationships/chartColorStyle" Target="colors162.xml"/><Relationship Id="rId1" Type="http://schemas.microsoft.com/office/2011/relationships/chartStyle" Target="style162.xml"/></Relationships>
</file>

<file path=ppt/charts/_rels/chart261.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5&#31456;_1&#65288;B-E&#65289;20200306&#9733;.xlsx" TargetMode="External"/><Relationship Id="rId2" Type="http://schemas.microsoft.com/office/2011/relationships/chartColorStyle" Target="colors163.xml"/><Relationship Id="rId1" Type="http://schemas.microsoft.com/office/2011/relationships/chartStyle" Target="style163.xml"/></Relationships>
</file>

<file path=ppt/charts/_rels/chart262.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5&#31456;_1&#65288;B-E&#65289;20200306&#9733;.xlsx" TargetMode="External"/><Relationship Id="rId2" Type="http://schemas.microsoft.com/office/2011/relationships/chartColorStyle" Target="colors164.xml"/><Relationship Id="rId1" Type="http://schemas.microsoft.com/office/2011/relationships/chartStyle" Target="style164.xml"/></Relationships>
</file>

<file path=ppt/charts/_rels/chart263.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5&#31456;_1&#65288;B-E&#65289;20200306&#9733;.xlsx" TargetMode="External"/><Relationship Id="rId2" Type="http://schemas.microsoft.com/office/2011/relationships/chartColorStyle" Target="colors165.xml"/><Relationship Id="rId1" Type="http://schemas.microsoft.com/office/2011/relationships/chartStyle" Target="style165.xml"/></Relationships>
</file>

<file path=ppt/charts/_rels/chart264.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5&#31456;_1&#65288;B-E&#65289;20200306&#9733;.xlsx" TargetMode="External"/><Relationship Id="rId2" Type="http://schemas.microsoft.com/office/2011/relationships/chartColorStyle" Target="colors166.xml"/><Relationship Id="rId1" Type="http://schemas.microsoft.com/office/2011/relationships/chartStyle" Target="style166.xml"/></Relationships>
</file>

<file path=ppt/charts/_rels/chart265.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5&#31456;_1&#65288;B-E&#65289;20200306&#9733;.xlsx" TargetMode="External"/><Relationship Id="rId2" Type="http://schemas.microsoft.com/office/2011/relationships/chartColorStyle" Target="colors167.xml"/><Relationship Id="rId1" Type="http://schemas.microsoft.com/office/2011/relationships/chartStyle" Target="style167.xml"/></Relationships>
</file>

<file path=ppt/charts/_rels/chart266.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5&#31456;_1&#65288;B-E&#65289;20200306&#9733;.xlsx" TargetMode="External"/><Relationship Id="rId2" Type="http://schemas.microsoft.com/office/2011/relationships/chartColorStyle" Target="colors168.xml"/><Relationship Id="rId1" Type="http://schemas.microsoft.com/office/2011/relationships/chartStyle" Target="style168.xml"/></Relationships>
</file>

<file path=ppt/charts/_rels/chart267.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5&#31456;_1&#65288;B-E&#65289;20200306&#9733;.xlsx" TargetMode="External"/><Relationship Id="rId2" Type="http://schemas.microsoft.com/office/2011/relationships/chartColorStyle" Target="colors169.xml"/><Relationship Id="rId1" Type="http://schemas.microsoft.com/office/2011/relationships/chartStyle" Target="style169.xml"/></Relationships>
</file>

<file path=ppt/charts/_rels/chart268.xml.rels><?xml version="1.0" encoding="UTF-8" standalone="yes"?>
<Relationships xmlns="http://schemas.openxmlformats.org/package/2006/relationships"><Relationship Id="rId3"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1_&#21336;&#32020;&#38598;&#35336;\&#12300;&#32068;&#36796;&#12415;&#65295;IoT&#12395;&#38306;&#12377;&#12427;&#21205;&#21521;&#35519;&#26619;&#12301;%20&#21336;&#32020;&#38598;&#35336;&#12487;&#12540;&#12479;_20200312%20&#65288;A-F&#65289;.xlsx" TargetMode="External"/><Relationship Id="rId2" Type="http://schemas.microsoft.com/office/2011/relationships/chartColorStyle" Target="colors170.xml"/><Relationship Id="rId1" Type="http://schemas.microsoft.com/office/2011/relationships/chartStyle" Target="style170.xml"/></Relationships>
</file>

<file path=ppt/charts/_rels/chart269.xml.rels><?xml version="1.0" encoding="UTF-8" standalone="yes"?>
<Relationships xmlns="http://schemas.openxmlformats.org/package/2006/relationships"><Relationship Id="rId3"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1_&#21336;&#32020;&#38598;&#35336;\&#12300;&#32068;&#36796;&#12415;&#65295;IoT&#12395;&#38306;&#12377;&#12427;&#21205;&#21521;&#35519;&#26619;&#12301;%20&#21336;&#32020;&#38598;&#35336;&#12487;&#12540;&#12479;_20200312%20&#65288;A-F&#65289;.xlsx" TargetMode="External"/><Relationship Id="rId2" Type="http://schemas.microsoft.com/office/2011/relationships/chartColorStyle" Target="colors171.xml"/><Relationship Id="rId1" Type="http://schemas.microsoft.com/office/2011/relationships/chartStyle" Target="style171.xml"/></Relationships>
</file>

<file path=ppt/charts/_rels/chart27.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1&#31456;_1&#65288;A-F&#65289;20200306&#9733;.xlsx" TargetMode="External"/><Relationship Id="rId2" Type="http://schemas.microsoft.com/office/2011/relationships/chartColorStyle" Target="colors27.xml"/><Relationship Id="rId1" Type="http://schemas.microsoft.com/office/2011/relationships/chartStyle" Target="style27.xml"/></Relationships>
</file>

<file path=ppt/charts/_rels/chart270.xml.rels><?xml version="1.0" encoding="UTF-8" standalone="yes"?>
<Relationships xmlns="http://schemas.openxmlformats.org/package/2006/relationships"><Relationship Id="rId3" Type="http://schemas.openxmlformats.org/officeDocument/2006/relationships/oleObject" Target="file:///C:\Users\er352\Desktop\02.&#20301;&#32622;&#20184;&#12369;&#21029;&#12398;&#20998;&#26512;\Q19-2.&#38283;&#30330;&#12375;&#12390;&#12356;&#12427;&#32068;&#36796;&#12415;&#12477;&#12501;&#12488;&#12454;&#12455;&#12450;&#12364;&#23550;&#24540;&#12375;&#12390;&#12356;&#12427;&#12495;&#12540;&#12489;&#12454;&#12455;&#12450;&#12398;&#31278;&#39006;&#65288;&#23558;&#26469;&#65289;.xlsx" TargetMode="External"/><Relationship Id="rId2" Type="http://schemas.microsoft.com/office/2011/relationships/chartColorStyle" Target="colors172.xml"/><Relationship Id="rId1" Type="http://schemas.microsoft.com/office/2011/relationships/chartStyle" Target="style172.xml"/></Relationships>
</file>

<file path=ppt/charts/_rels/chart271.xml.rels><?xml version="1.0" encoding="UTF-8" standalone="yes"?>
<Relationships xmlns="http://schemas.openxmlformats.org/package/2006/relationships"><Relationship Id="rId3" Type="http://schemas.openxmlformats.org/officeDocument/2006/relationships/oleObject" Target="file:///C:\Users\er352\Desktop\02.&#20301;&#32622;&#20184;&#12369;&#21029;&#12398;&#20998;&#26512;\Q19-1.&#38283;&#30330;&#12375;&#12390;&#12356;&#12427;&#32068;&#36796;&#12415;&#12477;&#12501;&#12488;&#12454;&#12455;&#12450;&#12364;&#23550;&#24540;&#12375;&#12390;&#12356;&#12427;&#12495;&#12540;&#12489;&#12454;&#12455;&#12450;&#12398;&#31278;&#39006;&#65288;&#29694;&#22312;&#65289;.xlsx" TargetMode="External"/><Relationship Id="rId2" Type="http://schemas.microsoft.com/office/2011/relationships/chartColorStyle" Target="colors173.xml"/><Relationship Id="rId1" Type="http://schemas.microsoft.com/office/2011/relationships/chartStyle" Target="style173.xml"/></Relationships>
</file>

<file path=ppt/charts/_rels/chart272.xml.rels><?xml version="1.0" encoding="UTF-8" standalone="yes"?>
<Relationships xmlns="http://schemas.openxmlformats.org/package/2006/relationships"><Relationship Id="rId1"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5&#31456;_1&#65288;B-E&#65289;20200306&#9733;.xlsx" TargetMode="External"/></Relationships>
</file>

<file path=ppt/charts/_rels/chart273.xml.rels><?xml version="1.0" encoding="UTF-8" standalone="yes"?>
<Relationships xmlns="http://schemas.openxmlformats.org/package/2006/relationships"><Relationship Id="rId1"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5&#31456;_1&#65288;B-E&#65289;20200306&#9733;.xlsx" TargetMode="External"/></Relationships>
</file>

<file path=ppt/charts/_rels/chart274.xml.rels><?xml version="1.0" encoding="UTF-8" standalone="yes"?>
<Relationships xmlns="http://schemas.openxmlformats.org/package/2006/relationships"><Relationship Id="rId1"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5&#31456;_1&#65288;B-E&#65289;20200306&#9733;.xlsx" TargetMode="External"/></Relationships>
</file>

<file path=ppt/charts/_rels/chart275.xml.rels><?xml version="1.0" encoding="UTF-8" standalone="yes"?>
<Relationships xmlns="http://schemas.openxmlformats.org/package/2006/relationships"><Relationship Id="rId1"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5&#31456;_1&#65288;B-E&#65289;20200306&#9733;.xlsx" TargetMode="External"/></Relationships>
</file>

<file path=ppt/charts/_rels/chart276.xml.rels><?xml version="1.0" encoding="UTF-8" standalone="yes"?>
<Relationships xmlns="http://schemas.openxmlformats.org/package/2006/relationships"><Relationship Id="rId1"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5&#31456;_1&#65288;B-E&#65289;20200306&#9733;.xlsx" TargetMode="External"/></Relationships>
</file>

<file path=ppt/charts/_rels/chart277.xml.rels><?xml version="1.0" encoding="UTF-8" standalone="yes"?>
<Relationships xmlns="http://schemas.openxmlformats.org/package/2006/relationships"><Relationship Id="rId1"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5&#31456;_1&#65288;B-E&#65289;20200306&#9733;.xlsx" TargetMode="External"/></Relationships>
</file>

<file path=ppt/charts/_rels/chart278.xml.rels><?xml version="1.0" encoding="UTF-8" standalone="yes"?>
<Relationships xmlns="http://schemas.openxmlformats.org/package/2006/relationships"><Relationship Id="rId1"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5&#31456;_1&#65288;B-E&#65289;20200306&#9733;.xlsx" TargetMode="External"/></Relationships>
</file>

<file path=ppt/charts/_rels/chart279.xml.rels><?xml version="1.0" encoding="UTF-8" standalone="yes"?>
<Relationships xmlns="http://schemas.openxmlformats.org/package/2006/relationships"><Relationship Id="rId1"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5&#31456;_1&#65288;B-E&#65289;20200306&#9733;.xlsx" TargetMode="External"/></Relationships>
</file>

<file path=ppt/charts/_rels/chart28.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1&#31456;_1&#65288;A-F&#65289;20200306&#9733;.xlsx" TargetMode="External"/><Relationship Id="rId2" Type="http://schemas.microsoft.com/office/2011/relationships/chartColorStyle" Target="colors28.xml"/><Relationship Id="rId1" Type="http://schemas.microsoft.com/office/2011/relationships/chartStyle" Target="style28.xml"/></Relationships>
</file>

<file path=ppt/charts/_rels/chart280.xml.rels><?xml version="1.0" encoding="UTF-8" standalone="yes"?>
<Relationships xmlns="http://schemas.openxmlformats.org/package/2006/relationships"><Relationship Id="rId1"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5&#31456;_1&#65288;B-E&#65289;20200306&#9733;.xlsx" TargetMode="External"/></Relationships>
</file>

<file path=ppt/charts/_rels/chart281.xml.rels><?xml version="1.0" encoding="UTF-8" standalone="yes"?>
<Relationships xmlns="http://schemas.openxmlformats.org/package/2006/relationships"><Relationship Id="rId1"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5&#31456;_1&#65288;B-E&#65289;20200306&#9733;.xlsx" TargetMode="External"/></Relationships>
</file>

<file path=ppt/charts/_rels/chart282.xml.rels><?xml version="1.0" encoding="UTF-8" standalone="yes"?>
<Relationships xmlns="http://schemas.openxmlformats.org/package/2006/relationships"><Relationship Id="rId1"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1.&#21336;&#32020;&#38598;&#35336;\&#12300;&#32068;&#36796;&#12415;&#65295;IoT&#12395;&#38306;&#12377;&#12427;&#21205;&#21521;&#35519;&#26619;&#12301;%20&#21336;&#32020;&#38598;&#35336;&#12487;&#12540;&#12479;_20200317%20&#65288;A-F&#65289;.xlsx" TargetMode="External"/></Relationships>
</file>

<file path=ppt/charts/_rels/chart283.xml.rels><?xml version="1.0" encoding="UTF-8" standalone="yes"?>
<Relationships xmlns="http://schemas.openxmlformats.org/package/2006/relationships"><Relationship Id="rId1"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2_&#20301;&#32622;&#20184;&#12369;&#21029;&#12398;&#20998;&#26512;\&#12300;&#32068;&#36796;&#12415;&#65295;IoT&#12395;&#38306;&#12377;&#12427;&#21205;&#21521;&#35519;&#26619;&#12301;%20&#38598;&#35336;_&#12487;&#12540;&#12479;&#32232;_5&#31456;_2&#65288;A-F&#65289;20200306&#9733;.xlsx" TargetMode="External"/></Relationships>
</file>

<file path=ppt/charts/_rels/chart284.xml.rels><?xml version="1.0" encoding="UTF-8" standalone="yes"?>
<Relationships xmlns="http://schemas.openxmlformats.org/package/2006/relationships"><Relationship Id="rId1"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2_&#20301;&#32622;&#20184;&#12369;&#21029;&#12398;&#20998;&#26512;\&#12300;&#32068;&#36796;&#12415;&#65295;IoT&#12395;&#38306;&#12377;&#12427;&#21205;&#21521;&#35519;&#26619;&#12301;%20&#38598;&#35336;_&#12487;&#12540;&#12479;&#32232;_5&#31456;_2&#65288;A-F&#65289;20200306&#9733;.xlsx" TargetMode="External"/></Relationships>
</file>

<file path=ppt/charts/_rels/chart285.xml.rels><?xml version="1.0" encoding="UTF-8" standalone="yes"?>
<Relationships xmlns="http://schemas.openxmlformats.org/package/2006/relationships"><Relationship Id="rId1"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2_&#20301;&#32622;&#20184;&#12369;&#21029;&#12398;&#20998;&#26512;\&#12300;&#32068;&#36796;&#12415;&#65295;IoT&#12395;&#38306;&#12377;&#12427;&#21205;&#21521;&#35519;&#26619;&#12301;%20&#38598;&#35336;_&#12487;&#12540;&#12479;&#32232;_5&#31456;_2&#65288;A-F&#65289;20200306&#9733;.xlsx" TargetMode="External"/></Relationships>
</file>

<file path=ppt/charts/_rels/chart286.xml.rels><?xml version="1.0" encoding="UTF-8" standalone="yes"?>
<Relationships xmlns="http://schemas.openxmlformats.org/package/2006/relationships"><Relationship Id="rId3"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2.&#20301;&#32622;&#20184;&#12369;&#21029;&#12398;&#20998;&#26512;\Q20.AI&#12398;&#21462;&#12426;&#32068;&#12415;&#29366;&#27841;.xlsx" TargetMode="External"/><Relationship Id="rId2" Type="http://schemas.microsoft.com/office/2011/relationships/chartColorStyle" Target="colors174.xml"/><Relationship Id="rId1" Type="http://schemas.microsoft.com/office/2011/relationships/chartStyle" Target="style174.xml"/></Relationships>
</file>

<file path=ppt/charts/_rels/chart287.xml.rels><?xml version="1.0" encoding="UTF-8" standalone="yes"?>
<Relationships xmlns="http://schemas.openxmlformats.org/package/2006/relationships"><Relationship Id="rId1"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5&#31456;_1&#65288;B-E&#65289;20200306&#9733;.xlsx" TargetMode="External"/></Relationships>
</file>

<file path=ppt/charts/_rels/chart288.xml.rels><?xml version="1.0" encoding="UTF-8" standalone="yes"?>
<Relationships xmlns="http://schemas.openxmlformats.org/package/2006/relationships"><Relationship Id="rId1"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5&#31456;_1&#65288;B-E&#65289;20200306&#9733;.xlsx" TargetMode="External"/></Relationships>
</file>

<file path=ppt/charts/_rels/chart289.xml.rels><?xml version="1.0" encoding="UTF-8" standalone="yes"?>
<Relationships xmlns="http://schemas.openxmlformats.org/package/2006/relationships"><Relationship Id="rId1"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5&#31456;_1&#65288;B-E&#65289;20200306&#9733;.xlsx" TargetMode="External"/></Relationships>
</file>

<file path=ppt/charts/_rels/chart29.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1&#31456;_1&#65288;A-F&#65289;20200306&#9733;.xlsx" TargetMode="External"/><Relationship Id="rId2" Type="http://schemas.microsoft.com/office/2011/relationships/chartColorStyle" Target="colors29.xml"/><Relationship Id="rId1" Type="http://schemas.microsoft.com/office/2011/relationships/chartStyle" Target="style29.xml"/></Relationships>
</file>

<file path=ppt/charts/_rels/chart290.xml.rels><?xml version="1.0" encoding="UTF-8" standalone="yes"?>
<Relationships xmlns="http://schemas.openxmlformats.org/package/2006/relationships"><Relationship Id="rId1"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5&#31456;_1&#65288;B-E&#65289;20200306&#9733;.xlsx" TargetMode="External"/></Relationships>
</file>

<file path=ppt/charts/_rels/chart291.xml.rels><?xml version="1.0" encoding="UTF-8" standalone="yes"?>
<Relationships xmlns="http://schemas.openxmlformats.org/package/2006/relationships"><Relationship Id="rId1"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5&#31456;_1&#65288;B-E&#65289;20200306&#9733;.xlsx" TargetMode="External"/></Relationships>
</file>

<file path=ppt/charts/_rels/chart292.xml.rels><?xml version="1.0" encoding="UTF-8" standalone="yes"?>
<Relationships xmlns="http://schemas.openxmlformats.org/package/2006/relationships"><Relationship Id="rId1"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5&#31456;_1&#65288;B-E&#65289;20200306&#9733;.xlsx" TargetMode="External"/></Relationships>
</file>

<file path=ppt/charts/_rels/chart293.xml.rels><?xml version="1.0" encoding="UTF-8" standalone="yes"?>
<Relationships xmlns="http://schemas.openxmlformats.org/package/2006/relationships"><Relationship Id="rId1"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5&#31456;_1&#65288;B-E&#65289;20200306&#9733;.xlsx" TargetMode="External"/></Relationships>
</file>

<file path=ppt/charts/_rels/chart294.xml.rels><?xml version="1.0" encoding="UTF-8" standalone="yes"?>
<Relationships xmlns="http://schemas.openxmlformats.org/package/2006/relationships"><Relationship Id="rId1"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5&#31456;_1&#65288;B-E&#65289;20200306&#9733;.xlsx" TargetMode="External"/></Relationships>
</file>

<file path=ppt/charts/_rels/chart295.xml.rels><?xml version="1.0" encoding="UTF-8" standalone="yes"?>
<Relationships xmlns="http://schemas.openxmlformats.org/package/2006/relationships"><Relationship Id="rId1"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5&#31456;_1&#65288;B-E&#65289;20200306&#9733;.xlsx" TargetMode="External"/></Relationships>
</file>

<file path=ppt/charts/_rels/chart296.xml.rels><?xml version="1.0" encoding="UTF-8" standalone="yes"?>
<Relationships xmlns="http://schemas.openxmlformats.org/package/2006/relationships"><Relationship Id="rId3"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1.&#21336;&#32020;&#38598;&#35336;\&#12300;&#32068;&#36796;&#12415;&#65295;IoT&#12395;&#38306;&#12377;&#12427;&#21205;&#21521;&#35519;&#26619;&#12301;%20&#21336;&#32020;&#38598;&#35336;&#12487;&#12540;&#12479;_20200317%20&#65288;A-F&#65289;.xlsx" TargetMode="External"/><Relationship Id="rId2" Type="http://schemas.microsoft.com/office/2011/relationships/chartColorStyle" Target="colors175.xml"/><Relationship Id="rId1" Type="http://schemas.microsoft.com/office/2011/relationships/chartStyle" Target="style175.xml"/></Relationships>
</file>

<file path=ppt/charts/_rels/chart297.xml.rels><?xml version="1.0" encoding="UTF-8" standalone="yes"?>
<Relationships xmlns="http://schemas.openxmlformats.org/package/2006/relationships"><Relationship Id="rId3"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2.&#20301;&#32622;&#20184;&#12369;&#21029;&#12398;&#20998;&#26512;\Q21.AI&#12434;&#27963;&#29992;&#12377;&#12427;&#12375;&#12390;&#12356;&#12427;&#35069;&#21697;&#12539;&#12469;&#12540;&#12499;&#12473;&#20998;&#37326;.xlsx" TargetMode="External"/><Relationship Id="rId2" Type="http://schemas.microsoft.com/office/2011/relationships/chartColorStyle" Target="colors176.xml"/><Relationship Id="rId1" Type="http://schemas.microsoft.com/office/2011/relationships/chartStyle" Target="style176.xml"/></Relationships>
</file>

<file path=ppt/charts/_rels/chart298.xml.rels><?xml version="1.0" encoding="UTF-8" standalone="yes"?>
<Relationships xmlns="http://schemas.openxmlformats.org/package/2006/relationships"><Relationship Id="rId3"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2.&#20301;&#32622;&#20184;&#12369;&#21029;&#12398;&#20998;&#26512;\Q21.AI&#12434;&#27963;&#29992;&#12377;&#12427;&#12375;&#12390;&#12356;&#12427;&#35069;&#21697;&#12539;&#12469;&#12540;&#12499;&#12473;&#20998;&#37326;.xlsx" TargetMode="External"/><Relationship Id="rId2" Type="http://schemas.microsoft.com/office/2011/relationships/chartColorStyle" Target="colors177.xml"/><Relationship Id="rId1" Type="http://schemas.microsoft.com/office/2011/relationships/chartStyle" Target="style177.xml"/></Relationships>
</file>

<file path=ppt/charts/_rels/chart299.xml.rels><?xml version="1.0" encoding="UTF-8" standalone="yes"?>
<Relationships xmlns="http://schemas.openxmlformats.org/package/2006/relationships"><Relationship Id="rId3"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2.&#20301;&#32622;&#20184;&#12369;&#21029;&#12398;&#20998;&#26512;\Q21.AI&#12434;&#27963;&#29992;&#12377;&#12427;&#12375;&#12390;&#12356;&#12427;&#35069;&#21697;&#12539;&#12469;&#12540;&#12499;&#12473;&#20998;&#37326;.xlsx" TargetMode="External"/><Relationship Id="rId2" Type="http://schemas.microsoft.com/office/2011/relationships/chartColorStyle" Target="colors178.xml"/><Relationship Id="rId1" Type="http://schemas.microsoft.com/office/2011/relationships/chartStyle" Target="style178.xml"/></Relationships>
</file>

<file path=ppt/charts/_rels/chart3.xml.rels><?xml version="1.0" encoding="UTF-8" standalone="yes"?>
<Relationships xmlns="http://schemas.openxmlformats.org/package/2006/relationships"><Relationship Id="rId3"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1_&#21336;&#32020;&#38598;&#35336;\&#12300;&#32068;&#36796;&#12415;&#65295;IoT&#12395;&#38306;&#12377;&#12427;&#21205;&#21521;&#35519;&#26619;&#12301;%20&#21336;&#32020;&#38598;&#35336;&#12487;&#12540;&#12479;_20200305%20&#65288;A-F&#65289;.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1&#31456;_1&#65288;A-F&#65289;20200306&#9733;.xlsx" TargetMode="External"/><Relationship Id="rId2" Type="http://schemas.microsoft.com/office/2011/relationships/chartColorStyle" Target="colors30.xml"/><Relationship Id="rId1" Type="http://schemas.microsoft.com/office/2011/relationships/chartStyle" Target="style30.xml"/></Relationships>
</file>

<file path=ppt/charts/_rels/chart300.xml.rels><?xml version="1.0" encoding="UTF-8" standalone="yes"?>
<Relationships xmlns="http://schemas.openxmlformats.org/package/2006/relationships"><Relationship Id="rId1"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5&#31456;_1&#65288;B-E&#65289;20200306&#9733;.xlsx" TargetMode="External"/></Relationships>
</file>

<file path=ppt/charts/_rels/chart301.xml.rels><?xml version="1.0" encoding="UTF-8" standalone="yes"?>
<Relationships xmlns="http://schemas.openxmlformats.org/package/2006/relationships"><Relationship Id="rId1"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5&#31456;_1&#65288;B-E&#65289;20200306&#9733;.xlsx" TargetMode="External"/></Relationships>
</file>

<file path=ppt/charts/_rels/chart302.xml.rels><?xml version="1.0" encoding="UTF-8" standalone="yes"?>
<Relationships xmlns="http://schemas.openxmlformats.org/package/2006/relationships"><Relationship Id="rId1"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5&#31456;_1&#65288;B-E&#65289;20200306&#9733;.xlsx" TargetMode="External"/></Relationships>
</file>

<file path=ppt/charts/_rels/chart303.xml.rels><?xml version="1.0" encoding="UTF-8" standalone="yes"?>
<Relationships xmlns="http://schemas.openxmlformats.org/package/2006/relationships"><Relationship Id="rId1"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5&#31456;_1&#65288;B-E&#65289;20200306&#9733;.xlsx" TargetMode="External"/></Relationships>
</file>

<file path=ppt/charts/_rels/chart304.xml.rels><?xml version="1.0" encoding="UTF-8" standalone="yes"?>
<Relationships xmlns="http://schemas.openxmlformats.org/package/2006/relationships"><Relationship Id="rId1"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5&#31456;_1&#65288;B-E&#65289;20200306&#9733;.xlsx" TargetMode="External"/></Relationships>
</file>

<file path=ppt/charts/_rels/chart305.xml.rels><?xml version="1.0" encoding="UTF-8" standalone="yes"?>
<Relationships xmlns="http://schemas.openxmlformats.org/package/2006/relationships"><Relationship Id="rId3"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1_&#21336;&#32020;&#38598;&#35336;\&#12300;&#32068;&#36796;&#12415;&#65295;IoT&#12395;&#38306;&#12377;&#12427;&#21205;&#21521;&#35519;&#26619;&#12301;%20&#21336;&#32020;&#38598;&#35336;&#12487;&#12540;&#12479;_20200312%20&#65288;A-F&#65289;.xlsx" TargetMode="External"/><Relationship Id="rId2" Type="http://schemas.microsoft.com/office/2011/relationships/chartColorStyle" Target="colors179.xml"/><Relationship Id="rId1" Type="http://schemas.microsoft.com/office/2011/relationships/chartStyle" Target="style179.xml"/></Relationships>
</file>

<file path=ppt/charts/_rels/chart306.xml.rels><?xml version="1.0" encoding="UTF-8" standalone="yes"?>
<Relationships xmlns="http://schemas.openxmlformats.org/package/2006/relationships"><Relationship Id="rId3" Type="http://schemas.openxmlformats.org/officeDocument/2006/relationships/oleObject" Target="file:///C:\Users\er352\Desktop\02.&#20301;&#32622;&#20184;&#12369;&#21029;&#12398;&#20998;&#26512;\Q22&#9675;.AI&#25216;&#34899;&#27963;&#29992;&#12398;&#30446;&#30340;.xlsx" TargetMode="External"/><Relationship Id="rId2" Type="http://schemas.microsoft.com/office/2011/relationships/chartColorStyle" Target="colors180.xml"/><Relationship Id="rId1" Type="http://schemas.microsoft.com/office/2011/relationships/chartStyle" Target="style180.xml"/></Relationships>
</file>

<file path=ppt/charts/_rels/chart307.xml.rels><?xml version="1.0" encoding="UTF-8" standalone="yes"?>
<Relationships xmlns="http://schemas.openxmlformats.org/package/2006/relationships"><Relationship Id="rId1"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5&#31456;_1&#65288;B-E&#65289;20200306&#9733;&#20961;&#20363;&#20184;&#12365;.xlsx" TargetMode="External"/></Relationships>
</file>

<file path=ppt/charts/_rels/chart308.xml.rels><?xml version="1.0" encoding="UTF-8" standalone="yes"?>
<Relationships xmlns="http://schemas.openxmlformats.org/package/2006/relationships"><Relationship Id="rId1"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5&#31456;_1&#65288;B-E&#65289;20200306&#9733;&#20961;&#20363;&#20184;&#12365;.xlsx" TargetMode="External"/></Relationships>
</file>

<file path=ppt/charts/_rels/chart309.xml.rels><?xml version="1.0" encoding="UTF-8" standalone="yes"?>
<Relationships xmlns="http://schemas.openxmlformats.org/package/2006/relationships"><Relationship Id="rId1"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5&#31456;_1&#65288;B-E&#65289;20200306&#9733;&#20961;&#20363;&#20184;&#12365;.xlsx" TargetMode="External"/></Relationships>
</file>

<file path=ppt/charts/_rels/chart31.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1&#31456;_1&#65288;A-F&#65289;20200306&#9733;.xlsx" TargetMode="External"/><Relationship Id="rId2" Type="http://schemas.microsoft.com/office/2011/relationships/chartColorStyle" Target="colors31.xml"/><Relationship Id="rId1" Type="http://schemas.microsoft.com/office/2011/relationships/chartStyle" Target="style31.xml"/></Relationships>
</file>

<file path=ppt/charts/_rels/chart310.xml.rels><?xml version="1.0" encoding="UTF-8" standalone="yes"?>
<Relationships xmlns="http://schemas.openxmlformats.org/package/2006/relationships"><Relationship Id="rId3"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1_&#21336;&#32020;&#38598;&#35336;\&#12300;&#32068;&#36796;&#12415;&#65295;IoT&#12395;&#38306;&#12377;&#12427;&#21205;&#21521;&#35519;&#26619;&#12301;%20&#21336;&#32020;&#38598;&#35336;&#12487;&#12540;&#12479;_20200312%20&#65288;A-F&#65289;.xlsx" TargetMode="External"/><Relationship Id="rId2" Type="http://schemas.microsoft.com/office/2011/relationships/chartColorStyle" Target="colors181.xml"/><Relationship Id="rId1" Type="http://schemas.microsoft.com/office/2011/relationships/chartStyle" Target="style181.xml"/></Relationships>
</file>

<file path=ppt/charts/_rels/chart311.xml.rels><?xml version="1.0" encoding="UTF-8" standalone="yes"?>
<Relationships xmlns="http://schemas.openxmlformats.org/package/2006/relationships"><Relationship Id="rId3" Type="http://schemas.openxmlformats.org/officeDocument/2006/relationships/oleObject" Target="file:///C:\Users\er352\Desktop\02.&#20301;&#32622;&#20184;&#12369;&#21029;&#12398;&#20998;&#26512;\Q23&#9675;.AI&#25216;&#34899;&#27963;&#29992;&#12398;&#35506;&#38988;.xlsx" TargetMode="External"/><Relationship Id="rId2" Type="http://schemas.microsoft.com/office/2011/relationships/chartColorStyle" Target="colors182.xml"/><Relationship Id="rId1" Type="http://schemas.microsoft.com/office/2011/relationships/chartStyle" Target="style182.xml"/></Relationships>
</file>

<file path=ppt/charts/_rels/chart312.xml.rels><?xml version="1.0" encoding="UTF-8" standalone="yes"?>
<Relationships xmlns="http://schemas.openxmlformats.org/package/2006/relationships"><Relationship Id="rId1"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5&#31456;_1&#65288;B-E&#65289;20200306&#9733;&#20961;&#20363;&#20184;&#12365;.xlsx" TargetMode="External"/></Relationships>
</file>

<file path=ppt/charts/_rels/chart313.xml.rels><?xml version="1.0" encoding="UTF-8" standalone="yes"?>
<Relationships xmlns="http://schemas.openxmlformats.org/package/2006/relationships"><Relationship Id="rId1"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5&#31456;_1&#65288;B-E&#65289;20200306&#9733;&#20961;&#20363;&#20184;&#12365;.xlsx" TargetMode="External"/></Relationships>
</file>

<file path=ppt/charts/_rels/chart314.xml.rels><?xml version="1.0" encoding="UTF-8" standalone="yes"?>
<Relationships xmlns="http://schemas.openxmlformats.org/package/2006/relationships"><Relationship Id="rId1"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5&#31456;_1&#65288;B-E&#65289;20200306&#9733;&#20961;&#20363;&#20184;&#12365;.xlsx" TargetMode="External"/></Relationships>
</file>

<file path=ppt/charts/_rels/chart315.xml.rels><?xml version="1.0" encoding="UTF-8" standalone="yes"?>
<Relationships xmlns="http://schemas.openxmlformats.org/package/2006/relationships"><Relationship Id="rId1"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1.&#21336;&#32020;&#38598;&#35336;\&#12300;&#32068;&#36796;&#12415;&#65295;IoT&#12395;&#38306;&#12377;&#12427;&#21205;&#21521;&#35519;&#26619;&#12301;%20&#21336;&#32020;&#38598;&#35336;&#12487;&#12540;&#12479;_20200317%20&#65288;A-F&#65289;.xlsx" TargetMode="External"/></Relationships>
</file>

<file path=ppt/charts/_rels/chart316.xml.rels><?xml version="1.0" encoding="UTF-8" standalone="yes"?>
<Relationships xmlns="http://schemas.openxmlformats.org/package/2006/relationships"><Relationship Id="rId1"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1.&#21336;&#32020;&#38598;&#35336;\&#12300;&#32068;&#36796;&#12415;&#65295;IoT&#12395;&#38306;&#12377;&#12427;&#21205;&#21521;&#35519;&#26619;&#12301;%20&#21336;&#32020;&#38598;&#35336;&#12487;&#12540;&#12479;_20200317%20&#65288;A-F&#65289;.xlsx" TargetMode="External"/></Relationships>
</file>

<file path=ppt/charts/_rels/chart317.xml.rels><?xml version="1.0" encoding="UTF-8" standalone="yes"?>
<Relationships xmlns="http://schemas.openxmlformats.org/package/2006/relationships"><Relationship Id="rId3"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2_&#20301;&#32622;&#20184;&#12369;&#21029;&#12398;&#20998;&#26512;\&#12300;&#32068;&#36796;&#12415;&#65295;IoT&#12395;&#38306;&#12377;&#12427;&#21205;&#21521;&#35519;&#26619;&#12301;%20&#38598;&#35336;_&#12487;&#12540;&#12479;&#32232;_6&#31456;_2&#65288;A-F&#65289;20200306.xlsx" TargetMode="External"/><Relationship Id="rId2" Type="http://schemas.microsoft.com/office/2011/relationships/chartColorStyle" Target="colors183.xml"/><Relationship Id="rId1" Type="http://schemas.microsoft.com/office/2011/relationships/chartStyle" Target="style183.xml"/></Relationships>
</file>

<file path=ppt/charts/_rels/chart318.xml.rels><?xml version="1.0" encoding="UTF-8" standalone="yes"?>
<Relationships xmlns="http://schemas.openxmlformats.org/package/2006/relationships"><Relationship Id="rId3"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2_&#20301;&#32622;&#20184;&#12369;&#21029;&#12398;&#20998;&#26512;\&#12300;&#32068;&#36796;&#12415;&#65295;IoT&#12395;&#38306;&#12377;&#12427;&#21205;&#21521;&#35519;&#26619;&#12301;%20&#38598;&#35336;_&#12487;&#12540;&#12479;&#32232;_6&#31456;_2&#65288;A-F&#65289;20200306.xlsx" TargetMode="External"/><Relationship Id="rId2" Type="http://schemas.microsoft.com/office/2011/relationships/chartColorStyle" Target="colors184.xml"/><Relationship Id="rId1" Type="http://schemas.microsoft.com/office/2011/relationships/chartStyle" Target="style184.xml"/></Relationships>
</file>

<file path=ppt/charts/_rels/chart319.xml.rels><?xml version="1.0" encoding="UTF-8" standalone="yes"?>
<Relationships xmlns="http://schemas.openxmlformats.org/package/2006/relationships"><Relationship Id="rId3"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2.&#20301;&#32622;&#20184;&#12369;&#21029;&#12398;&#20998;&#26512;\Q24.&#25216;&#34899;&#32773;&#12398;&#20154;&#25968;.xlsx" TargetMode="External"/><Relationship Id="rId2" Type="http://schemas.microsoft.com/office/2011/relationships/chartColorStyle" Target="colors185.xml"/><Relationship Id="rId1" Type="http://schemas.microsoft.com/office/2011/relationships/chartStyle" Target="style185.xml"/></Relationships>
</file>

<file path=ppt/charts/_rels/chart32.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1&#31456;_1&#65288;A-F&#65289;20200306&#9733;.xlsx" TargetMode="External"/><Relationship Id="rId2" Type="http://schemas.microsoft.com/office/2011/relationships/chartColorStyle" Target="colors32.xml"/><Relationship Id="rId1" Type="http://schemas.microsoft.com/office/2011/relationships/chartStyle" Target="style32.xml"/></Relationships>
</file>

<file path=ppt/charts/_rels/chart320.xml.rels><?xml version="1.0" encoding="UTF-8" standalone="yes"?>
<Relationships xmlns="http://schemas.openxmlformats.org/package/2006/relationships"><Relationship Id="rId3"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6&#31456;_1&#65288;B-E&#65289;20200306&#9733;.xlsx" TargetMode="External"/><Relationship Id="rId2" Type="http://schemas.microsoft.com/office/2011/relationships/chartColorStyle" Target="colors186.xml"/><Relationship Id="rId1" Type="http://schemas.microsoft.com/office/2011/relationships/chartStyle" Target="style186.xml"/></Relationships>
</file>

<file path=ppt/charts/_rels/chart321.xml.rels><?xml version="1.0" encoding="UTF-8" standalone="yes"?>
<Relationships xmlns="http://schemas.openxmlformats.org/package/2006/relationships"><Relationship Id="rId1"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6&#31456;_1&#65288;B-E&#65289;20200306&#9733;.xlsx" TargetMode="External"/></Relationships>
</file>

<file path=ppt/charts/_rels/chart322.xml.rels><?xml version="1.0" encoding="UTF-8" standalone="yes"?>
<Relationships xmlns="http://schemas.openxmlformats.org/package/2006/relationships"><Relationship Id="rId3"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7604;&#36611;&#12539;&#12463;&#12525;&#12473;&#38598;&#35336;\&#32076;&#24180;&#27604;&#36611;&#12539;&#12463;&#12525;&#12473;&#38598;&#35336;6&#8215;Q24&#65374;Q27.xlsx" TargetMode="External"/><Relationship Id="rId2" Type="http://schemas.microsoft.com/office/2011/relationships/chartColorStyle" Target="colors187.xml"/><Relationship Id="rId1" Type="http://schemas.microsoft.com/office/2011/relationships/chartStyle" Target="style187.xml"/></Relationships>
</file>

<file path=ppt/charts/_rels/chart323.xml.rels><?xml version="1.0" encoding="UTF-8" standalone="yes"?>
<Relationships xmlns="http://schemas.openxmlformats.org/package/2006/relationships"><Relationship Id="rId1"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6&#31456;_1&#65288;B-E&#65289;20200306&#9733;.xlsx" TargetMode="External"/></Relationships>
</file>

<file path=ppt/charts/_rels/chart324.xml.rels><?xml version="1.0" encoding="UTF-8" standalone="yes"?>
<Relationships xmlns="http://schemas.openxmlformats.org/package/2006/relationships"><Relationship Id="rId1"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Q24&#65374;Q27.xlsx" TargetMode="External"/></Relationships>
</file>

<file path=ppt/charts/_rels/chart325.xml.rels><?xml version="1.0" encoding="UTF-8" standalone="yes"?>
<Relationships xmlns="http://schemas.openxmlformats.org/package/2006/relationships"><Relationship Id="rId1"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6&#31456;_1&#65288;B-E&#65289;20200306&#9733;.xlsx" TargetMode="External"/></Relationships>
</file>

<file path=ppt/charts/_rels/chart326.xml.rels><?xml version="1.0" encoding="UTF-8" standalone="yes"?>
<Relationships xmlns="http://schemas.openxmlformats.org/package/2006/relationships"><Relationship Id="rId1"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6&#31456;_1&#65288;B-E&#65289;20200306&#9733;.xlsx" TargetMode="External"/></Relationships>
</file>

<file path=ppt/charts/_rels/chart327.xml.rels><?xml version="1.0" encoding="UTF-8" standalone="yes"?>
<Relationships xmlns="http://schemas.openxmlformats.org/package/2006/relationships"><Relationship Id="rId1"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6&#31456;_1&#65288;B-E&#65289;20200306&#9733;.xlsx" TargetMode="External"/></Relationships>
</file>

<file path=ppt/charts/_rels/chart328.xml.rels><?xml version="1.0" encoding="UTF-8" standalone="yes"?>
<Relationships xmlns="http://schemas.openxmlformats.org/package/2006/relationships"><Relationship Id="rId1"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6&#31456;_1&#65288;B-E&#65289;20200306&#9733;.xlsx" TargetMode="External"/></Relationships>
</file>

<file path=ppt/charts/_rels/chart329.xml.rels><?xml version="1.0" encoding="UTF-8" standalone="yes"?>
<Relationships xmlns="http://schemas.openxmlformats.org/package/2006/relationships"><Relationship Id="rId3"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1.&#21336;&#32020;&#38598;&#35336;\&#12300;&#32068;&#36796;&#12415;&#65295;IoT&#12395;&#38306;&#12377;&#12427;&#21205;&#21521;&#35519;&#26619;&#12301;%20&#21336;&#32020;&#38598;&#35336;&#12487;&#12540;&#12479;_20200317%20&#65288;A-F&#65289;.xlsx" TargetMode="External"/><Relationship Id="rId2" Type="http://schemas.microsoft.com/office/2011/relationships/chartColorStyle" Target="colors188.xml"/><Relationship Id="rId1" Type="http://schemas.microsoft.com/office/2011/relationships/chartStyle" Target="style188.xml"/></Relationships>
</file>

<file path=ppt/charts/_rels/chart33.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1&#31456;_1&#65288;A-F&#65289;20200306&#9733;.xlsx" TargetMode="External"/><Relationship Id="rId2" Type="http://schemas.microsoft.com/office/2011/relationships/chartColorStyle" Target="colors33.xml"/><Relationship Id="rId1" Type="http://schemas.microsoft.com/office/2011/relationships/chartStyle" Target="style33.xml"/></Relationships>
</file>

<file path=ppt/charts/_rels/chart330.xml.rels><?xml version="1.0" encoding="UTF-8" standalone="yes"?>
<Relationships xmlns="http://schemas.openxmlformats.org/package/2006/relationships"><Relationship Id="rId1"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2_&#20301;&#32622;&#20184;&#12369;&#21029;&#12398;&#20998;&#26512;\&#12300;&#32068;&#36796;&#12415;&#65295;IoT&#12395;&#38306;&#12377;&#12427;&#21205;&#21521;&#35519;&#26619;&#12301;%20&#38598;&#35336;_&#12487;&#12540;&#12479;&#32232;_6&#31456;_2&#65288;A-F&#65289;20200306.xlsx" TargetMode="External"/></Relationships>
</file>

<file path=ppt/charts/_rels/chart331.xml.rels><?xml version="1.0" encoding="UTF-8" standalone="yes"?>
<Relationships xmlns="http://schemas.openxmlformats.org/package/2006/relationships"><Relationship Id="rId1"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2_&#20301;&#32622;&#20184;&#12369;&#21029;&#12398;&#20998;&#26512;\&#12300;&#32068;&#36796;&#12415;&#65295;IoT&#12395;&#38306;&#12377;&#12427;&#21205;&#21521;&#35519;&#26619;&#12301;%20&#38598;&#35336;_&#12487;&#12540;&#12479;&#32232;_6&#31456;_2&#65288;A-F&#65289;20200306.xlsx" TargetMode="External"/></Relationships>
</file>

<file path=ppt/charts/_rels/chart332.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2.&#20301;&#32622;&#20184;&#12369;&#21029;&#12398;&#20998;&#26512;\Q25.&#12461;&#12515;&#12483;&#12481;&#12450;&#12483;&#12503;&#20154;&#26448;&#65295;&#12524;&#12460;&#12471;&#12540;&#20154;&#26448;&#12398;&#21106;&#21512;.xlsx" TargetMode="External"/><Relationship Id="rId2" Type="http://schemas.microsoft.com/office/2011/relationships/chartColorStyle" Target="colors189.xml"/><Relationship Id="rId1" Type="http://schemas.microsoft.com/office/2011/relationships/chartStyle" Target="style189.xml"/></Relationships>
</file>

<file path=ppt/charts/_rels/chart333.xml.rels><?xml version="1.0" encoding="UTF-8" standalone="yes"?>
<Relationships xmlns="http://schemas.openxmlformats.org/package/2006/relationships"><Relationship Id="rId1"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6&#31456;_1&#65288;B-E&#65289;20200306&#9733;.xlsx" TargetMode="External"/></Relationships>
</file>

<file path=ppt/charts/_rels/chart334.xml.rels><?xml version="1.0" encoding="UTF-8" standalone="yes"?>
<Relationships xmlns="http://schemas.openxmlformats.org/package/2006/relationships"><Relationship Id="rId1"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6&#31456;_1&#65288;B-E&#65289;20200306&#9733;.xlsx" TargetMode="External"/></Relationships>
</file>

<file path=ppt/charts/_rels/chart335.xml.rels><?xml version="1.0" encoding="UTF-8" standalone="yes"?>
<Relationships xmlns="http://schemas.openxmlformats.org/package/2006/relationships"><Relationship Id="rId1"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6&#31456;_1&#65288;B-E&#65289;20200306&#9733;.xlsx" TargetMode="External"/></Relationships>
</file>

<file path=ppt/charts/_rels/chart336.xml.rels><?xml version="1.0" encoding="UTF-8" standalone="yes"?>
<Relationships xmlns="http://schemas.openxmlformats.org/package/2006/relationships"><Relationship Id="rId3"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1.&#21336;&#32020;&#38598;&#35336;\&#12300;&#32068;&#36796;&#12415;&#65295;IoT&#12395;&#38306;&#12377;&#12427;&#21205;&#21521;&#35519;&#26619;&#12301;%20&#21336;&#32020;&#38598;&#35336;&#12487;&#12540;&#12479;_20200317%20&#65288;A-F&#65289;.xlsx" TargetMode="External"/><Relationship Id="rId2" Type="http://schemas.microsoft.com/office/2011/relationships/chartColorStyle" Target="colors190.xml"/><Relationship Id="rId1" Type="http://schemas.microsoft.com/office/2011/relationships/chartStyle" Target="style190.xml"/></Relationships>
</file>

<file path=ppt/charts/_rels/chart337.xml.rels><?xml version="1.0" encoding="UTF-8" standalone="yes"?>
<Relationships xmlns="http://schemas.openxmlformats.org/package/2006/relationships"><Relationship Id="rId3"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1.&#21336;&#32020;&#38598;&#35336;\&#12300;&#32068;&#36796;&#12415;&#65295;IoT&#12395;&#38306;&#12377;&#12427;&#21205;&#21521;&#35519;&#26619;&#12301;%20&#21336;&#32020;&#38598;&#35336;&#12487;&#12540;&#12479;_20200317%20&#65288;A-F&#65289;.xlsx" TargetMode="External"/><Relationship Id="rId2" Type="http://schemas.microsoft.com/office/2011/relationships/chartColorStyle" Target="colors191.xml"/><Relationship Id="rId1" Type="http://schemas.microsoft.com/office/2011/relationships/chartStyle" Target="style191.xml"/></Relationships>
</file>

<file path=ppt/charts/_rels/chart338.xml.rels><?xml version="1.0" encoding="UTF-8" standalone="yes"?>
<Relationships xmlns="http://schemas.openxmlformats.org/package/2006/relationships"><Relationship Id="rId3"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2.&#20301;&#32622;&#20184;&#12369;&#21029;&#12398;&#20998;&#26512;\Q26-A.&#29694;&#22312;&#19981;&#36275;&#12375;&#12390;&#12356;&#12427;&#20154;&#26448;.xlsx" TargetMode="External"/><Relationship Id="rId2" Type="http://schemas.microsoft.com/office/2011/relationships/chartColorStyle" Target="colors192.xml"/><Relationship Id="rId1" Type="http://schemas.microsoft.com/office/2011/relationships/chartStyle" Target="style192.xml"/></Relationships>
</file>

<file path=ppt/charts/_rels/chart339.xml.rels><?xml version="1.0" encoding="UTF-8" standalone="yes"?>
<Relationships xmlns="http://schemas.openxmlformats.org/package/2006/relationships"><Relationship Id="rId3"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2.&#20301;&#32622;&#20184;&#12369;&#21029;&#12398;&#20998;&#26512;\Q26-B.&#23558;&#26469;&#19981;&#36275;&#12364;&#24819;&#23450;&#12373;&#12428;&#12427;&#20154;&#26448;.xlsx" TargetMode="External"/><Relationship Id="rId2" Type="http://schemas.microsoft.com/office/2011/relationships/chartColorStyle" Target="colors193.xml"/><Relationship Id="rId1" Type="http://schemas.microsoft.com/office/2011/relationships/chartStyle" Target="style193.xml"/></Relationships>
</file>

<file path=ppt/charts/_rels/chart34.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1&#31456;_1&#65288;A-F&#65289;20200306&#9733;.xlsx" TargetMode="External"/><Relationship Id="rId2" Type="http://schemas.microsoft.com/office/2011/relationships/chartColorStyle" Target="colors34.xml"/><Relationship Id="rId1" Type="http://schemas.microsoft.com/office/2011/relationships/chartStyle" Target="style34.xml"/></Relationships>
</file>

<file path=ppt/charts/_rels/chart340.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6&#31456;_1&#65288;B-E&#65289;20200306&#9733;.xlsx" TargetMode="External"/><Relationship Id="rId2" Type="http://schemas.microsoft.com/office/2011/relationships/chartColorStyle" Target="colors194.xml"/><Relationship Id="rId1" Type="http://schemas.microsoft.com/office/2011/relationships/chartStyle" Target="style194.xml"/></Relationships>
</file>

<file path=ppt/charts/_rels/chart341.xml.rels><?xml version="1.0" encoding="UTF-8" standalone="yes"?>
<Relationships xmlns="http://schemas.openxmlformats.org/package/2006/relationships"><Relationship Id="rId1"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6&#31456;_1&#65288;B-E&#65289;20200306&#9733;.xlsx" TargetMode="External"/></Relationships>
</file>

<file path=ppt/charts/_rels/chart342.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6&#31456;_1&#65288;B-E&#65289;20200306&#9733;.xlsx" TargetMode="External"/><Relationship Id="rId2" Type="http://schemas.microsoft.com/office/2011/relationships/chartColorStyle" Target="colors195.xml"/><Relationship Id="rId1" Type="http://schemas.microsoft.com/office/2011/relationships/chartStyle" Target="style195.xml"/></Relationships>
</file>

<file path=ppt/charts/_rels/chart343.xml.rels><?xml version="1.0" encoding="UTF-8" standalone="yes"?>
<Relationships xmlns="http://schemas.openxmlformats.org/package/2006/relationships"><Relationship Id="rId3"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Q24&#65374;Q27.xlsx" TargetMode="External"/><Relationship Id="rId2" Type="http://schemas.microsoft.com/office/2011/relationships/chartColorStyle" Target="colors196.xml"/><Relationship Id="rId1" Type="http://schemas.microsoft.com/office/2011/relationships/chartStyle" Target="style196.xml"/></Relationships>
</file>

<file path=ppt/charts/_rels/chart344.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6&#31456;_1&#65288;B-E&#65289;20200306&#9733;.xlsx" TargetMode="External"/><Relationship Id="rId2" Type="http://schemas.microsoft.com/office/2011/relationships/chartColorStyle" Target="colors197.xml"/><Relationship Id="rId1" Type="http://schemas.microsoft.com/office/2011/relationships/chartStyle" Target="style197.xml"/></Relationships>
</file>

<file path=ppt/charts/_rels/chart345.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6&#31456;_1&#65288;B-E&#65289;20200306&#9733;.xlsx" TargetMode="External"/><Relationship Id="rId2" Type="http://schemas.microsoft.com/office/2011/relationships/chartColorStyle" Target="colors198.xml"/><Relationship Id="rId1" Type="http://schemas.microsoft.com/office/2011/relationships/chartStyle" Target="style198.xml"/></Relationships>
</file>

<file path=ppt/charts/_rels/chart346.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6&#31456;_1&#65288;B-E&#65289;20200306&#9733;.xlsx" TargetMode="External"/><Relationship Id="rId2" Type="http://schemas.microsoft.com/office/2011/relationships/chartColorStyle" Target="colors199.xml"/><Relationship Id="rId1" Type="http://schemas.microsoft.com/office/2011/relationships/chartStyle" Target="style199.xml"/></Relationships>
</file>

<file path=ppt/charts/_rels/chart347.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6&#31456;_1&#65288;B-E&#65289;20200306&#9733;.xlsx" TargetMode="External"/><Relationship Id="rId2" Type="http://schemas.microsoft.com/office/2011/relationships/chartColorStyle" Target="colors200.xml"/><Relationship Id="rId1" Type="http://schemas.microsoft.com/office/2011/relationships/chartStyle" Target="style200.xml"/></Relationships>
</file>

<file path=ppt/charts/_rels/chart348.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6&#31456;_1&#65288;B-E&#65289;20200306&#9733;.xlsx" TargetMode="External"/><Relationship Id="rId2" Type="http://schemas.microsoft.com/office/2011/relationships/chartColorStyle" Target="colors201.xml"/><Relationship Id="rId1" Type="http://schemas.microsoft.com/office/2011/relationships/chartStyle" Target="style201.xml"/></Relationships>
</file>

<file path=ppt/charts/_rels/chart349.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6&#31456;_1&#65288;B-E&#65289;20200306&#9733;.xlsx" TargetMode="External"/><Relationship Id="rId2" Type="http://schemas.microsoft.com/office/2011/relationships/chartColorStyle" Target="colors202.xml"/><Relationship Id="rId1" Type="http://schemas.microsoft.com/office/2011/relationships/chartStyle" Target="style202.xml"/></Relationships>
</file>

<file path=ppt/charts/_rels/chart35.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1&#31456;_1&#65288;A-F&#65289;20200306&#9733;.xlsx" TargetMode="External"/><Relationship Id="rId2" Type="http://schemas.microsoft.com/office/2011/relationships/chartColorStyle" Target="colors35.xml"/><Relationship Id="rId1" Type="http://schemas.microsoft.com/office/2011/relationships/chartStyle" Target="style35.xml"/></Relationships>
</file>

<file path=ppt/charts/_rels/chart350.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6&#31456;_1&#65288;B-E&#65289;20200306&#9733;.xlsx" TargetMode="External"/><Relationship Id="rId2" Type="http://schemas.microsoft.com/office/2011/relationships/chartColorStyle" Target="colors203.xml"/><Relationship Id="rId1" Type="http://schemas.microsoft.com/office/2011/relationships/chartStyle" Target="style203.xml"/></Relationships>
</file>

<file path=ppt/charts/_rels/chart351.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6&#31456;_1&#65288;B-E&#65289;20200306&#9733;.xlsx" TargetMode="External"/><Relationship Id="rId2" Type="http://schemas.microsoft.com/office/2011/relationships/chartColorStyle" Target="colors204.xml"/><Relationship Id="rId1" Type="http://schemas.microsoft.com/office/2011/relationships/chartStyle" Target="style204.xml"/></Relationships>
</file>

<file path=ppt/charts/_rels/chart352.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6&#31456;_1&#65288;B-E&#65289;20200306&#9733;.xlsx" TargetMode="External"/><Relationship Id="rId2" Type="http://schemas.microsoft.com/office/2011/relationships/chartColorStyle" Target="colors205.xml"/><Relationship Id="rId1" Type="http://schemas.microsoft.com/office/2011/relationships/chartStyle" Target="style205.xml"/></Relationships>
</file>

<file path=ppt/charts/_rels/chart353.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6&#31456;_1&#65288;B-E&#65289;20200306&#9733;.xlsx" TargetMode="External"/><Relationship Id="rId2" Type="http://schemas.microsoft.com/office/2011/relationships/chartColorStyle" Target="colors206.xml"/><Relationship Id="rId1" Type="http://schemas.microsoft.com/office/2011/relationships/chartStyle" Target="style206.xml"/></Relationships>
</file>

<file path=ppt/charts/_rels/chart354.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6&#31456;_1&#65288;B-E&#65289;20200306&#9733;.xlsx" TargetMode="External"/><Relationship Id="rId2" Type="http://schemas.microsoft.com/office/2011/relationships/chartColorStyle" Target="colors207.xml"/><Relationship Id="rId1" Type="http://schemas.microsoft.com/office/2011/relationships/chartStyle" Target="style207.xml"/></Relationships>
</file>

<file path=ppt/charts/_rels/chart355.xml.rels><?xml version="1.0" encoding="UTF-8" standalone="yes"?>
<Relationships xmlns="http://schemas.openxmlformats.org/package/2006/relationships"><Relationship Id="rId1"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6&#31456;_1&#65288;B-E&#65289;20200306&#9733;.xlsx" TargetMode="External"/></Relationships>
</file>

<file path=ppt/charts/_rels/chart356.xml.rels><?xml version="1.0" encoding="UTF-8" standalone="yes"?>
<Relationships xmlns="http://schemas.openxmlformats.org/package/2006/relationships"><Relationship Id="rId3"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1_&#21336;&#32020;&#38598;&#35336;\&#12300;&#32068;&#36796;&#12415;&#65295;IoT&#12395;&#38306;&#12377;&#12427;&#21205;&#21521;&#35519;&#26619;&#12301;%20&#21336;&#32020;&#38598;&#35336;&#12487;&#12540;&#12479;_20200312%20&#65288;A-F&#65289;.xlsx" TargetMode="External"/><Relationship Id="rId2" Type="http://schemas.microsoft.com/office/2011/relationships/chartColorStyle" Target="colors208.xml"/><Relationship Id="rId1" Type="http://schemas.microsoft.com/office/2011/relationships/chartStyle" Target="style208.xml"/></Relationships>
</file>

<file path=ppt/charts/_rels/chart357.xml.rels><?xml version="1.0" encoding="UTF-8" standalone="yes"?>
<Relationships xmlns="http://schemas.openxmlformats.org/package/2006/relationships"><Relationship Id="rId3" Type="http://schemas.openxmlformats.org/officeDocument/2006/relationships/oleObject" Target="file:///C:\Users\er352\Desktop\02.&#20301;&#32622;&#20184;&#12369;&#21029;&#12398;&#20998;&#26512;\Q27&#9675;.&#20154;&#26448;&#19981;&#36275;&#12395;&#23550;&#12377;&#12427;&#26045;&#31574;.xlsx" TargetMode="External"/><Relationship Id="rId2" Type="http://schemas.microsoft.com/office/2011/relationships/chartColorStyle" Target="colors209.xml"/><Relationship Id="rId1" Type="http://schemas.microsoft.com/office/2011/relationships/chartStyle" Target="style209.xml"/></Relationships>
</file>

<file path=ppt/charts/_rels/chart358.xml.rels><?xml version="1.0" encoding="UTF-8" standalone="yes"?>
<Relationships xmlns="http://schemas.openxmlformats.org/package/2006/relationships"><Relationship Id="rId1"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6&#31456;_1&#65288;B-E&#65289;20200306&#9733;.xlsx" TargetMode="External"/></Relationships>
</file>

<file path=ppt/charts/_rels/chart359.xml.rels><?xml version="1.0" encoding="UTF-8" standalone="yes"?>
<Relationships xmlns="http://schemas.openxmlformats.org/package/2006/relationships"><Relationship Id="rId1"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6&#31456;_1&#65288;B-E&#65289;20200306&#9733;.xlsx" TargetMode="External"/></Relationships>
</file>

<file path=ppt/charts/_rels/chart36.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1&#31456;_1&#65288;A-F&#65289;20200306&#9733;.xlsx" TargetMode="External"/><Relationship Id="rId2" Type="http://schemas.microsoft.com/office/2011/relationships/chartColorStyle" Target="colors36.xml"/><Relationship Id="rId1" Type="http://schemas.microsoft.com/office/2011/relationships/chartStyle" Target="style36.xml"/></Relationships>
</file>

<file path=ppt/charts/_rels/chart360.xml.rels><?xml version="1.0" encoding="UTF-8" standalone="yes"?>
<Relationships xmlns="http://schemas.openxmlformats.org/package/2006/relationships"><Relationship Id="rId1"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6&#31456;_1&#65288;B-E&#65289;20200306&#9733;.xlsx" TargetMode="External"/></Relationships>
</file>

<file path=ppt/charts/_rels/chart361.xml.rels><?xml version="1.0" encoding="UTF-8" standalone="yes"?>
<Relationships xmlns="http://schemas.openxmlformats.org/package/2006/relationships"><Relationship Id="rId1"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6&#31456;_1&#65288;B-E&#65289;20200306&#9733;.xlsx" TargetMode="External"/></Relationships>
</file>

<file path=ppt/charts/_rels/chart362.xml.rels><?xml version="1.0" encoding="UTF-8" standalone="yes"?>
<Relationships xmlns="http://schemas.openxmlformats.org/package/2006/relationships"><Relationship Id="rId1"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6&#31456;_1&#65288;B-E&#65289;20200306&#9733;.xlsx" TargetMode="External"/></Relationships>
</file>

<file path=ppt/charts/_rels/chart363.xml.rels><?xml version="1.0" encoding="UTF-8" standalone="yes"?>
<Relationships xmlns="http://schemas.openxmlformats.org/package/2006/relationships"><Relationship Id="rId3"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1_&#21336;&#32020;&#38598;&#35336;\&#12300;&#32068;&#36796;&#12415;&#65295;IoT&#12395;&#38306;&#12377;&#12427;&#21205;&#21521;&#35519;&#26619;&#12301;%20&#21336;&#32020;&#38598;&#35336;&#12487;&#12540;&#12479;(&#38918;&#20301;&#12395;&#12424;&#12427;&#20006;&#12403;&#26367;&#12360;&#12354;&#12426;)_20200306.xlsx" TargetMode="External"/><Relationship Id="rId2" Type="http://schemas.microsoft.com/office/2011/relationships/chartColorStyle" Target="colors210.xml"/><Relationship Id="rId1" Type="http://schemas.microsoft.com/office/2011/relationships/chartStyle" Target="style210.xml"/></Relationships>
</file>

<file path=ppt/charts/_rels/chart364.xml.rels><?xml version="1.0" encoding="UTF-8" standalone="yes"?>
<Relationships xmlns="http://schemas.openxmlformats.org/package/2006/relationships"><Relationship Id="rId3"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Q29&#65374;Q31.xlsx" TargetMode="External"/><Relationship Id="rId2" Type="http://schemas.microsoft.com/office/2011/relationships/chartColorStyle" Target="colors211.xml"/><Relationship Id="rId1" Type="http://schemas.microsoft.com/office/2011/relationships/chartStyle" Target="style211.xml"/></Relationships>
</file>

<file path=ppt/charts/_rels/chart365.xml.rels><?xml version="1.0" encoding="UTF-8" standalone="yes"?>
<Relationships xmlns="http://schemas.openxmlformats.org/package/2006/relationships"><Relationship Id="rId1"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7&#31456;_1&#65288;B-E&#65289;20200306&#9733;.xlsx" TargetMode="External"/></Relationships>
</file>

<file path=ppt/charts/_rels/chart366.xml.rels><?xml version="1.0" encoding="UTF-8" standalone="yes"?>
<Relationships xmlns="http://schemas.openxmlformats.org/package/2006/relationships"><Relationship Id="rId3"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1_&#21336;&#32020;&#38598;&#35336;\&#12300;&#32068;&#36796;&#12415;&#65295;IoT&#12395;&#38306;&#12377;&#12427;&#21205;&#21521;&#35519;&#26619;&#12301;%20&#21336;&#32020;&#38598;&#35336;&#12487;&#12540;&#12479;(&#38918;&#20301;&#12395;&#12424;&#12427;&#20006;&#12403;&#26367;&#12360;&#12354;&#12426;)_20200306.xlsx" TargetMode="External"/><Relationship Id="rId2" Type="http://schemas.microsoft.com/office/2011/relationships/chartColorStyle" Target="colors212.xml"/><Relationship Id="rId1" Type="http://schemas.microsoft.com/office/2011/relationships/chartStyle" Target="style212.xml"/></Relationships>
</file>

<file path=ppt/charts/_rels/chart367.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7&#31456;_1&#65288;B-E&#65289;20200306&#9733;.xlsx" TargetMode="External"/><Relationship Id="rId2" Type="http://schemas.microsoft.com/office/2011/relationships/chartColorStyle" Target="colors213.xml"/><Relationship Id="rId1" Type="http://schemas.microsoft.com/office/2011/relationships/chartStyle" Target="style213.xml"/></Relationships>
</file>

<file path=ppt/charts/_rels/chart368.xml.rels><?xml version="1.0" encoding="UTF-8" standalone="yes"?>
<Relationships xmlns="http://schemas.openxmlformats.org/package/2006/relationships"><Relationship Id="rId3"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7&#31456;_1&#65288;B-E&#65289;20200306&#9733;.xlsx" TargetMode="External"/><Relationship Id="rId2" Type="http://schemas.microsoft.com/office/2011/relationships/chartColorStyle" Target="colors214.xml"/><Relationship Id="rId1" Type="http://schemas.microsoft.com/office/2011/relationships/chartStyle" Target="style214.xml"/></Relationships>
</file>

<file path=ppt/charts/_rels/chart369.xml.rels><?xml version="1.0" encoding="UTF-8" standalone="yes"?>
<Relationships xmlns="http://schemas.openxmlformats.org/package/2006/relationships"><Relationship Id="rId3"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1_&#21336;&#32020;&#38598;&#35336;\&#12300;&#32068;&#36796;&#12415;&#65295;IoT&#12395;&#38306;&#12377;&#12427;&#21205;&#21521;&#35519;&#26619;&#12301;%20&#21336;&#32020;&#38598;&#35336;&#12487;&#12540;&#12479;_20200312%20&#65288;A-F&#65289;.xlsx" TargetMode="External"/><Relationship Id="rId2" Type="http://schemas.microsoft.com/office/2011/relationships/chartColorStyle" Target="colors215.xml"/><Relationship Id="rId1" Type="http://schemas.microsoft.com/office/2011/relationships/chartStyle" Target="style215.xml"/></Relationships>
</file>

<file path=ppt/charts/_rels/chart37.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1&#31456;_1&#65288;A-F&#65289;20200306&#9733;.xlsx" TargetMode="External"/><Relationship Id="rId2" Type="http://schemas.microsoft.com/office/2011/relationships/chartColorStyle" Target="colors37.xml"/><Relationship Id="rId1" Type="http://schemas.microsoft.com/office/2011/relationships/chartStyle" Target="style37.xml"/></Relationships>
</file>

<file path=ppt/charts/_rels/chart370.xml.rels><?xml version="1.0" encoding="UTF-8" standalone="yes"?>
<Relationships xmlns="http://schemas.openxmlformats.org/package/2006/relationships"><Relationship Id="rId3" Type="http://schemas.openxmlformats.org/officeDocument/2006/relationships/oleObject" Target="file:///C:\Users\er352\Desktop\02.&#20301;&#32622;&#20184;&#12369;&#21029;&#12398;&#20998;&#26512;\Q30&#9675;.&#25919;&#24220;&#12539;IPA&#26045;&#31574;&#12408;&#12398;&#35201;&#26395;.xlsx" TargetMode="External"/><Relationship Id="rId2" Type="http://schemas.microsoft.com/office/2011/relationships/chartColorStyle" Target="colors216.xml"/><Relationship Id="rId1" Type="http://schemas.microsoft.com/office/2011/relationships/chartStyle" Target="style216.xml"/></Relationships>
</file>

<file path=ppt/charts/_rels/chart371.xml.rels><?xml version="1.0" encoding="UTF-8" standalone="yes"?>
<Relationships xmlns="http://schemas.openxmlformats.org/package/2006/relationships"><Relationship Id="rId3"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7&#31456;_1&#65288;B-E&#65289;20200306&#9733;.xlsx" TargetMode="External"/><Relationship Id="rId2" Type="http://schemas.microsoft.com/office/2011/relationships/chartColorStyle" Target="colors217.xml"/><Relationship Id="rId1" Type="http://schemas.microsoft.com/office/2011/relationships/chartStyle" Target="style217.xml"/></Relationships>
</file>

<file path=ppt/charts/_rels/chart372.xml.rels><?xml version="1.0" encoding="UTF-8" standalone="yes"?>
<Relationships xmlns="http://schemas.openxmlformats.org/package/2006/relationships"><Relationship Id="rId1"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7&#31456;_1&#65288;B-E&#65289;20200306&#9733;.xlsx" TargetMode="External"/></Relationships>
</file>

<file path=ppt/charts/_rels/chart38.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1&#31456;_1&#65288;A-F&#65289;20200306&#9733;.xlsx" TargetMode="External"/><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1&#31456;_1&#65288;A-F&#65289;20200306&#9733;.xlsx" TargetMode="External"/><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1&#31456;_1&#65288;A-F&#65289;20200306&#9733;.xlsx" TargetMode="External"/><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1&#31456;_1&#65288;A-F&#65289;20200306&#9733;.xlsx" TargetMode="External"/><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1&#31456;_1&#65288;A-F&#65289;20200306&#9733;.xlsx" TargetMode="External"/><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1&#31456;_1&#65288;A-F&#65289;20200306&#9733;.xlsx" TargetMode="External"/><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1&#31456;_1&#65288;A-F&#65289;20200306&#9733;.xlsx" TargetMode="External"/><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1&#31456;_1&#65288;A-F&#65289;20200306&#9733;.xlsx" TargetMode="External"/><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1&#31456;_1&#65288;A-F&#65289;20200306&#9733;.xlsx" TargetMode="External"/><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1&#31456;_1&#65288;A-F&#65289;20200306&#9733;.xlsx" TargetMode="External"/><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1&#31456;_1&#65288;A-F&#65289;20200306&#9733;.xlsx" TargetMode="External"/><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1&#31456;_1&#65288;A-F&#65289;20200306&#9733;.xlsx" TargetMode="External"/><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1&#31456;_1&#65288;A-F&#65289;20200306&#9733;.xlsx" TargetMode="External"/><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1&#31456;_1&#65288;A-F&#65289;20200306&#9733;.xlsx" TargetMode="External"/><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1&#31456;_1&#65288;A-F&#65289;20200306&#9733;.xlsx" TargetMode="External"/><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1&#31456;_1&#65288;A-F&#65289;20200306&#9733;.xlsx" TargetMode="External"/><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1&#31456;_1&#65288;A-F&#65289;20200306&#9733;.xlsx" TargetMode="External"/><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1&#31456;_1&#65288;A-F&#65289;20200306&#9733;.xlsx" TargetMode="External"/><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1&#31456;_1&#65288;A-F&#65289;20200306&#9733;.xlsx" TargetMode="External"/><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1&#31456;_1&#65288;A-F&#65289;20200306&#9733;.xlsx" TargetMode="External"/><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1&#31456;_1&#65288;A-F&#65289;20200306&#9733;.xlsx" TargetMode="External"/><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1&#31456;_1&#65288;A-F&#65289;20200306&#9733;.xlsx" TargetMode="External"/><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1_&#21336;&#32020;&#38598;&#35336;\&#12300;&#32068;&#36796;&#12415;&#65295;IoT&#12395;&#38306;&#12377;&#12427;&#21205;&#21521;&#35519;&#26619;&#12301;%20&#21336;&#32020;&#38598;&#35336;&#12487;&#12540;&#12479;(&#38918;&#20301;&#12395;&#12424;&#12427;&#20006;&#12403;&#26367;&#12360;&#12354;&#12426;)_20200306.xlsx" TargetMode="External"/><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1"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2_&#20301;&#32622;&#20184;&#12369;&#21029;&#12398;&#20998;&#26512;\&#12300;&#32068;&#36796;&#12415;&#65295;IoT&#12395;&#38306;&#12377;&#12427;&#21205;&#21521;&#35519;&#26619;&#12301;%20&#38598;&#35336;_&#12487;&#12540;&#12479;&#32232;_2&#31456;_2&#65288;A-F&#65289;20200306&#9733;.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1_&#21336;&#32020;&#38598;&#35336;\&#12300;&#32068;&#36796;&#12415;&#65295;IoT&#12395;&#38306;&#12377;&#12427;&#21205;&#21521;&#35519;&#26619;&#12301;%20&#21336;&#32020;&#38598;&#35336;&#12487;&#12540;&#12479;_20200305%20&#65288;A-F&#65289;.xlsx" TargetMode="External"/><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1"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2_&#20301;&#32622;&#20184;&#12369;&#21029;&#12398;&#20998;&#26512;\&#12300;&#32068;&#36796;&#12415;&#65295;IoT&#12395;&#38306;&#12377;&#12427;&#21205;&#21521;&#35519;&#26619;&#12301;%20&#38598;&#35336;_&#12487;&#12540;&#12479;&#32232;_2&#31456;_2&#65288;A-F&#65289;20200306&#9733;.xlsx" TargetMode="External"/></Relationships>
</file>

<file path=ppt/charts/_rels/chart61.xml.rels><?xml version="1.0" encoding="UTF-8" standalone="yes"?>
<Relationships xmlns="http://schemas.openxmlformats.org/package/2006/relationships"><Relationship Id="rId1"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2_&#20301;&#32622;&#20184;&#12369;&#21029;&#12398;&#20998;&#26512;\&#12300;&#32068;&#36796;&#12415;&#65295;IoT&#12395;&#38306;&#12377;&#12427;&#21205;&#21521;&#35519;&#26619;&#12301;%20&#38598;&#35336;_&#12487;&#12540;&#12479;&#32232;_2&#31456;_2&#65288;A-F&#65289;20200306&#9733;.xlsx" TargetMode="External"/></Relationships>
</file>

<file path=ppt/charts/_rels/chart62.xml.rels><?xml version="1.0" encoding="UTF-8" standalone="yes"?>
<Relationships xmlns="http://schemas.openxmlformats.org/package/2006/relationships"><Relationship Id="rId1"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2_&#20301;&#32622;&#20184;&#12369;&#21029;&#12398;&#20998;&#26512;\&#12300;&#32068;&#36796;&#12415;&#65295;IoT&#12395;&#38306;&#12377;&#12427;&#21205;&#21521;&#35519;&#26619;&#12301;%20&#38598;&#35336;_&#12487;&#12540;&#12479;&#32232;_2&#31456;_2&#65288;A-F&#65289;20200306&#9733;.xlsx" TargetMode="External"/></Relationships>
</file>

<file path=ppt/charts/_rels/chart63.xml.rels><?xml version="1.0" encoding="UTF-8" standalone="yes"?>
<Relationships xmlns="http://schemas.openxmlformats.org/package/2006/relationships"><Relationship Id="rId1"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2_&#20301;&#32622;&#20184;&#12369;&#21029;&#12398;&#20998;&#26512;\&#12300;&#32068;&#36796;&#12415;&#65295;IoT&#12395;&#38306;&#12377;&#12427;&#21205;&#21521;&#35519;&#26619;&#12301;%20&#38598;&#35336;_&#12487;&#12540;&#12479;&#32232;_2&#31456;_2&#65288;A-F&#65289;20200306&#9733;.xlsx" TargetMode="External"/></Relationships>
</file>

<file path=ppt/charts/_rels/chart64.xml.rels><?xml version="1.0" encoding="UTF-8" standalone="yes"?>
<Relationships xmlns="http://schemas.openxmlformats.org/package/2006/relationships"><Relationship Id="rId1"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2_&#20301;&#32622;&#20184;&#12369;&#21029;&#12398;&#20998;&#26512;\&#12300;&#32068;&#36796;&#12415;&#65295;IoT&#12395;&#38306;&#12377;&#12427;&#21205;&#21521;&#35519;&#26619;&#12301;%20&#38598;&#35336;_&#12487;&#12540;&#12479;&#32232;_2&#31456;_2&#65288;A-F&#65289;20200306&#9733;.xlsx" TargetMode="External"/></Relationships>
</file>

<file path=ppt/charts/_rels/chart65.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2.&#20301;&#32622;&#20184;&#12369;&#21029;&#12398;&#20998;&#26512;\Q6.&#20107;&#26989;&#29872;&#22659;&#12398;&#22793;&#21270;&#12398;&#24433;&#38911;.xlsx" TargetMode="External"/><Relationship Id="rId2" Type="http://schemas.microsoft.com/office/2011/relationships/chartColorStyle" Target="colors59.xml"/><Relationship Id="rId1" Type="http://schemas.microsoft.com/office/2011/relationships/chartStyle" Target="style59.xml"/></Relationships>
</file>

<file path=ppt/charts/_rels/chart66.xml.rels><?xml version="1.0" encoding="UTF-8" standalone="yes"?>
<Relationships xmlns="http://schemas.openxmlformats.org/package/2006/relationships"><Relationship Id="rId1"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2&#31456;_1&#65288;B-E&#65289;20200306&#9733;.xlsx" TargetMode="External"/></Relationships>
</file>

<file path=ppt/charts/_rels/chart67.xml.rels><?xml version="1.0" encoding="UTF-8" standalone="yes"?>
<Relationships xmlns="http://schemas.openxmlformats.org/package/2006/relationships"><Relationship Id="rId1"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2&#31456;_1&#65288;B-E&#65289;20200306&#9733;.xlsx" TargetMode="External"/></Relationships>
</file>

<file path=ppt/charts/_rels/chart68.xml.rels><?xml version="1.0" encoding="UTF-8" standalone="yes"?>
<Relationships xmlns="http://schemas.openxmlformats.org/package/2006/relationships"><Relationship Id="rId1"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2&#31456;_1&#65288;B-E&#65289;20200306&#9733;.xlsx" TargetMode="External"/></Relationships>
</file>

<file path=ppt/charts/_rels/chart69.xml.rels><?xml version="1.0" encoding="UTF-8" standalone="yes"?>
<Relationships xmlns="http://schemas.openxmlformats.org/package/2006/relationships"><Relationship Id="rId1"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2&#31456;_1&#65288;B-E&#65289;20200306&#9733;.xlsx" TargetMode="External"/></Relationships>
</file>

<file path=ppt/charts/_rels/chart7.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1&#31456;_1&#65288;A-F&#65289;20200306&#9733;.xlsx" TargetMode="External"/><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1"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2&#31456;_1&#65288;B-E&#65289;20200306&#9733;.xlsx" TargetMode="External"/></Relationships>
</file>

<file path=ppt/charts/_rels/chart71.xml.rels><?xml version="1.0" encoding="UTF-8" standalone="yes"?>
<Relationships xmlns="http://schemas.openxmlformats.org/package/2006/relationships"><Relationship Id="rId1"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1_&#21336;&#32020;&#38598;&#35336;\&#12300;&#32068;&#36796;&#12415;&#65295;IoT&#12395;&#38306;&#12377;&#12427;&#21205;&#21521;&#35519;&#26619;&#12301;%20&#21336;&#32020;&#38598;&#35336;&#12487;&#12540;&#12479;(&#38918;&#20301;&#12395;&#12424;&#12427;&#20006;&#12403;&#26367;&#12360;&#12354;&#12426;)_20200306.xlsx" TargetMode="External"/></Relationships>
</file>

<file path=ppt/charts/_rels/chart72.xml.rels><?xml version="1.0" encoding="UTF-8" standalone="yes"?>
<Relationships xmlns="http://schemas.openxmlformats.org/package/2006/relationships"><Relationship Id="rId1"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2_&#20301;&#32622;&#20184;&#12369;&#21029;&#12398;&#20998;&#26512;\&#12300;&#32068;&#36796;&#12415;&#65295;IoT&#12395;&#38306;&#12377;&#12427;&#21205;&#21521;&#35519;&#26619;&#12301;%20&#38598;&#35336;_&#12487;&#12540;&#12479;&#32232;_2&#31456;_2&#65288;A-F&#65289;20200306&#9733;.xlsx" TargetMode="External"/></Relationships>
</file>

<file path=ppt/charts/_rels/chart73.xml.rels><?xml version="1.0" encoding="UTF-8" standalone="yes"?>
<Relationships xmlns="http://schemas.openxmlformats.org/package/2006/relationships"><Relationship Id="rId1"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2_&#20301;&#32622;&#20184;&#12369;&#21029;&#12398;&#20998;&#26512;\&#12300;&#32068;&#36796;&#12415;&#65295;IoT&#12395;&#38306;&#12377;&#12427;&#21205;&#21521;&#35519;&#26619;&#12301;%20&#38598;&#35336;_&#12487;&#12540;&#12479;&#32232;_2&#31456;_2&#65288;A-F&#65289;20200306&#9733;.xlsx" TargetMode="External"/></Relationships>
</file>

<file path=ppt/charts/_rels/chart74.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2.&#20301;&#32622;&#20184;&#12369;&#21029;&#12398;&#20998;&#26512;\Q7.&#20107;&#26989;&#29872;&#22659;&#12398;&#22793;&#21270;&#12398;&#24433;&#38911;.xlsx" TargetMode="External"/><Relationship Id="rId2" Type="http://schemas.microsoft.com/office/2011/relationships/chartColorStyle" Target="colors60.xml"/><Relationship Id="rId1" Type="http://schemas.microsoft.com/office/2011/relationships/chartStyle" Target="style60.xml"/></Relationships>
</file>

<file path=ppt/charts/_rels/chart75.xml.rels><?xml version="1.0" encoding="UTF-8" standalone="yes"?>
<Relationships xmlns="http://schemas.openxmlformats.org/package/2006/relationships"><Relationship Id="rId1"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2&#31456;_1&#65288;B-E&#65289;20200306&#9733;.xlsx" TargetMode="External"/></Relationships>
</file>

<file path=ppt/charts/_rels/chart76.xml.rels><?xml version="1.0" encoding="UTF-8" standalone="yes"?>
<Relationships xmlns="http://schemas.openxmlformats.org/package/2006/relationships"><Relationship Id="rId1"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2&#31456;_1&#65288;B-E&#65289;20200306&#9733;.xlsx" TargetMode="External"/></Relationships>
</file>

<file path=ppt/charts/_rels/chart77.xml.rels><?xml version="1.0" encoding="UTF-8" standalone="yes"?>
<Relationships xmlns="http://schemas.openxmlformats.org/package/2006/relationships"><Relationship Id="rId1"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2&#31456;_1&#65288;B-E&#65289;20200306&#9733;.xlsx" TargetMode="External"/></Relationships>
</file>

<file path=ppt/charts/_rels/chart78.xml.rels><?xml version="1.0" encoding="UTF-8" standalone="yes"?>
<Relationships xmlns="http://schemas.openxmlformats.org/package/2006/relationships"><Relationship Id="rId3"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1_&#21336;&#32020;&#38598;&#35336;\&#12300;&#32068;&#36796;&#12415;&#65295;IoT&#12395;&#38306;&#12377;&#12427;&#21205;&#21521;&#35519;&#26619;&#12301;%20&#21336;&#32020;&#38598;&#35336;&#12487;&#12540;&#12479;(&#38918;&#20301;&#12395;&#12424;&#12427;&#20006;&#12403;&#26367;&#12360;&#12354;&#12426;)_20200306.xlsx" TargetMode="External"/><Relationship Id="rId2" Type="http://schemas.microsoft.com/office/2011/relationships/chartColorStyle" Target="colors61.xml"/><Relationship Id="rId1" Type="http://schemas.microsoft.com/office/2011/relationships/chartStyle" Target="style61.xml"/></Relationships>
</file>

<file path=ppt/charts/_rels/chart79.xml.rels><?xml version="1.0" encoding="UTF-8" standalone="yes"?>
<Relationships xmlns="http://schemas.openxmlformats.org/package/2006/relationships"><Relationship Id="rId1"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2_&#20301;&#32622;&#20184;&#12369;&#21029;&#12398;&#20998;&#26512;\&#12300;&#32068;&#36796;&#12415;&#65295;IoT&#12395;&#38306;&#12377;&#12427;&#21205;&#21521;&#35519;&#26619;&#12301;%20&#38598;&#35336;_&#12487;&#12540;&#12479;&#32232;_3&#31456;_2&#65288;A-F&#65289;20200306&#9733;.xlsx" TargetMode="External"/></Relationships>
</file>

<file path=ppt/charts/_rels/chart8.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1&#31456;_1&#65288;A-F&#65289;20200306&#9733;.xlsx" TargetMode="External"/><Relationship Id="rId2" Type="http://schemas.microsoft.com/office/2011/relationships/chartColorStyle" Target="colors8.xml"/><Relationship Id="rId1" Type="http://schemas.microsoft.com/office/2011/relationships/chartStyle" Target="style8.xml"/></Relationships>
</file>

<file path=ppt/charts/_rels/chart80.xml.rels><?xml version="1.0" encoding="UTF-8" standalone="yes"?>
<Relationships xmlns="http://schemas.openxmlformats.org/package/2006/relationships"><Relationship Id="rId1"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2_&#20301;&#32622;&#20184;&#12369;&#21029;&#12398;&#20998;&#26512;\&#12300;&#32068;&#36796;&#12415;&#65295;IoT&#12395;&#38306;&#12377;&#12427;&#21205;&#21521;&#35519;&#26619;&#12301;%20&#38598;&#35336;_&#12487;&#12540;&#12479;&#32232;_3&#31456;_2&#65288;A-F&#65289;20200306&#9733;.xlsx" TargetMode="External"/></Relationships>
</file>

<file path=ppt/charts/_rels/chart81.xml.rels><?xml version="1.0" encoding="UTF-8" standalone="yes"?>
<Relationships xmlns="http://schemas.openxmlformats.org/package/2006/relationships"><Relationship Id="rId1"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2_&#20301;&#32622;&#20184;&#12369;&#21029;&#12398;&#20998;&#26512;\&#12300;&#32068;&#36796;&#12415;&#65295;IoT&#12395;&#38306;&#12377;&#12427;&#21205;&#21521;&#35519;&#26619;&#12301;%20&#38598;&#35336;_&#12487;&#12540;&#12479;&#32232;_3&#31456;_2&#65288;A-F&#65289;20200306&#9733;.xlsx" TargetMode="External"/></Relationships>
</file>

<file path=ppt/charts/_rels/chart82.xml.rels><?xml version="1.0" encoding="UTF-8" standalone="yes"?>
<Relationships xmlns="http://schemas.openxmlformats.org/package/2006/relationships"><Relationship Id="rId1"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2_&#20301;&#32622;&#20184;&#12369;&#21029;&#12398;&#20998;&#26512;\&#12300;&#32068;&#36796;&#12415;&#65295;IoT&#12395;&#38306;&#12377;&#12427;&#21205;&#21521;&#35519;&#26619;&#12301;%20&#38598;&#35336;_&#12487;&#12540;&#12479;&#32232;_3&#31456;_2&#65288;A-F&#65289;20200306&#9733;.xlsx" TargetMode="External"/></Relationships>
</file>

<file path=ppt/charts/_rels/chart83.xml.rels><?xml version="1.0" encoding="UTF-8" standalone="yes"?>
<Relationships xmlns="http://schemas.openxmlformats.org/package/2006/relationships"><Relationship Id="rId1"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2_&#20301;&#32622;&#20184;&#12369;&#21029;&#12398;&#20998;&#26512;\&#12300;&#32068;&#36796;&#12415;&#65295;IoT&#12395;&#38306;&#12377;&#12427;&#21205;&#21521;&#35519;&#26619;&#12301;%20&#38598;&#35336;_&#12487;&#12540;&#12479;&#32232;_3&#31456;_2&#65288;A-F&#65289;20200306&#9733;.xlsx" TargetMode="External"/></Relationships>
</file>

<file path=ppt/charts/_rels/chart84.xml.rels><?xml version="1.0" encoding="UTF-8" standalone="yes"?>
<Relationships xmlns="http://schemas.openxmlformats.org/package/2006/relationships"><Relationship Id="rId1"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2_&#20301;&#32622;&#20184;&#12369;&#21029;&#12398;&#20998;&#26512;\&#12300;&#32068;&#36796;&#12415;&#65295;IoT&#12395;&#38306;&#12377;&#12427;&#21205;&#21521;&#35519;&#26619;&#12301;%20&#38598;&#35336;_&#12487;&#12540;&#12479;&#32232;_3&#31456;_2&#65288;A-F&#65289;20200306&#9733;.xlsx" TargetMode="External"/></Relationships>
</file>

<file path=ppt/charts/_rels/chart85.xml.rels><?xml version="1.0" encoding="UTF-8" standalone="yes"?>
<Relationships xmlns="http://schemas.openxmlformats.org/package/2006/relationships"><Relationship Id="rId1"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2_&#20301;&#32622;&#20184;&#12369;&#21029;&#12398;&#20998;&#26512;\&#12300;&#32068;&#36796;&#12415;&#65295;IoT&#12395;&#38306;&#12377;&#12427;&#21205;&#21521;&#35519;&#26619;&#12301;%20&#38598;&#35336;_&#12487;&#12540;&#12479;&#32232;_3&#31456;_2&#65288;A-F&#65289;20200306&#9733;.xlsx" TargetMode="External"/></Relationships>
</file>

<file path=ppt/charts/_rels/chart86.xml.rels><?xml version="1.0" encoding="UTF-8" standalone="yes"?>
<Relationships xmlns="http://schemas.openxmlformats.org/package/2006/relationships"><Relationship Id="rId1"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2_&#20301;&#32622;&#20184;&#12369;&#21029;&#12398;&#20998;&#26512;\&#12300;&#32068;&#36796;&#12415;&#65295;IoT&#12395;&#38306;&#12377;&#12427;&#21205;&#21521;&#35519;&#26619;&#12301;%20&#38598;&#35336;_&#12487;&#12540;&#12479;&#32232;_3&#31456;_2&#65288;A-F&#65289;20200306&#9733;.xlsx" TargetMode="External"/></Relationships>
</file>

<file path=ppt/charts/_rels/chart87.xml.rels><?xml version="1.0" encoding="UTF-8" standalone="yes"?>
<Relationships xmlns="http://schemas.openxmlformats.org/package/2006/relationships"><Relationship Id="rId1"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2_&#20301;&#32622;&#20184;&#12369;&#21029;&#12398;&#20998;&#26512;\&#12300;&#32068;&#36796;&#12415;&#65295;IoT&#12395;&#38306;&#12377;&#12427;&#21205;&#21521;&#35519;&#26619;&#12301;%20&#38598;&#35336;_&#12487;&#12540;&#12479;&#32232;_3&#31456;_2&#65288;A-F&#65289;20200306&#9733;.xlsx" TargetMode="External"/></Relationships>
</file>

<file path=ppt/charts/_rels/chart88.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2.&#20301;&#32622;&#20184;&#12369;&#21029;&#12398;&#20998;&#26512;\Q8.&#12471;&#12473;&#12486;&#12512;&#12395;&#38306;&#12431;&#12427;&#35201;&#20214;&#12398;&#22793;&#21270;.xlsx" TargetMode="External"/><Relationship Id="rId2" Type="http://schemas.microsoft.com/office/2011/relationships/chartColorStyle" Target="colors62.xml"/><Relationship Id="rId1" Type="http://schemas.microsoft.com/office/2011/relationships/chartStyle" Target="style62.xml"/></Relationships>
</file>

<file path=ppt/charts/_rels/chart89.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2.&#20301;&#32622;&#20184;&#12369;&#21029;&#12398;&#20998;&#26512;\Q8.&#12471;&#12473;&#12486;&#12512;&#12395;&#38306;&#12431;&#12427;&#35201;&#20214;&#12398;&#22793;&#21270;.xlsx" TargetMode="External"/><Relationship Id="rId2" Type="http://schemas.microsoft.com/office/2011/relationships/chartColorStyle" Target="colors63.xml"/><Relationship Id="rId1" Type="http://schemas.microsoft.com/office/2011/relationships/chartStyle" Target="style63.xml"/></Relationships>
</file>

<file path=ppt/charts/_rels/chart9.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1&#31456;_1&#65288;A-F&#65289;20200306&#9733;.xlsx" TargetMode="External"/><Relationship Id="rId2" Type="http://schemas.microsoft.com/office/2011/relationships/chartColorStyle" Target="colors9.xml"/><Relationship Id="rId1" Type="http://schemas.microsoft.com/office/2011/relationships/chartStyle" Target="style9.xml"/></Relationships>
</file>

<file path=ppt/charts/_rels/chart90.xml.rels><?xml version="1.0" encoding="UTF-8" standalone="yes"?>
<Relationships xmlns="http://schemas.openxmlformats.org/package/2006/relationships"><Relationship Id="rId3"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3&#31456;_1&#65288;B-E&#65289;20200306&#9733;.xlsx" TargetMode="External"/><Relationship Id="rId2" Type="http://schemas.microsoft.com/office/2011/relationships/chartColorStyle" Target="colors64.xml"/><Relationship Id="rId1" Type="http://schemas.microsoft.com/office/2011/relationships/chartStyle" Target="style64.xml"/><Relationship Id="rId4" Type="http://schemas.openxmlformats.org/officeDocument/2006/relationships/chartUserShapes" Target="../drawings/drawing1.xml"/></Relationships>
</file>

<file path=ppt/charts/_rels/chart91.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3&#31456;_1&#65288;B-E&#65289;20200306&#9733;.xlsx" TargetMode="External"/><Relationship Id="rId2" Type="http://schemas.microsoft.com/office/2011/relationships/chartColorStyle" Target="colors65.xml"/><Relationship Id="rId1" Type="http://schemas.microsoft.com/office/2011/relationships/chartStyle" Target="style65.xml"/></Relationships>
</file>

<file path=ppt/charts/_rels/chart92.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3&#31456;_1&#65288;B-E&#65289;20200306&#9733;.xlsx" TargetMode="External"/><Relationship Id="rId2" Type="http://schemas.microsoft.com/office/2011/relationships/chartColorStyle" Target="colors66.xml"/><Relationship Id="rId1" Type="http://schemas.microsoft.com/office/2011/relationships/chartStyle" Target="style66.xml"/></Relationships>
</file>

<file path=ppt/charts/_rels/chart93.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3&#31456;_1&#65288;B-E&#65289;20200306&#9733;.xlsx" TargetMode="External"/><Relationship Id="rId2" Type="http://schemas.microsoft.com/office/2011/relationships/chartColorStyle" Target="colors67.xml"/><Relationship Id="rId1" Type="http://schemas.microsoft.com/office/2011/relationships/chartStyle" Target="style67.xml"/></Relationships>
</file>

<file path=ppt/charts/_rels/chart94.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3&#31456;_1&#65288;B-E&#65289;20200306&#9733;.xlsx" TargetMode="External"/><Relationship Id="rId2" Type="http://schemas.microsoft.com/office/2011/relationships/chartColorStyle" Target="colors68.xml"/><Relationship Id="rId1" Type="http://schemas.microsoft.com/office/2011/relationships/chartStyle" Target="style68.xml"/></Relationships>
</file>

<file path=ppt/charts/_rels/chart95.xml.rels><?xml version="1.0" encoding="UTF-8" standalone="yes"?>
<Relationships xmlns="http://schemas.openxmlformats.org/package/2006/relationships"><Relationship Id="rId3" Type="http://schemas.openxmlformats.org/officeDocument/2006/relationships/oleObject" Target="file:///\\192.168.0.10\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3&#31456;_1&#65288;B-E&#65289;20200306&#9733;.xlsx" TargetMode="External"/><Relationship Id="rId2" Type="http://schemas.microsoft.com/office/2011/relationships/chartColorStyle" Target="colors69.xml"/><Relationship Id="rId1" Type="http://schemas.microsoft.com/office/2011/relationships/chartStyle" Target="style69.xml"/></Relationships>
</file>

<file path=ppt/charts/_rels/chart96.xml.rels><?xml version="1.0" encoding="UTF-8" standalone="yes"?>
<Relationships xmlns="http://schemas.openxmlformats.org/package/2006/relationships"><Relationship Id="rId3"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3.&#32076;&#24180;&#22793;&#21270;&#12539;&#12463;&#12525;&#12473;&#38598;&#35336;\&#12300;&#32068;&#36796;&#12415;&#65295;IoT&#12395;&#38306;&#12377;&#12427;&#21205;&#21521;&#35519;&#26619;&#12301;%20&#38598;&#35336;_&#12487;&#12540;&#12479;&#32232;_3&#31456;_1&#65288;B-E&#65289;20200306&#9733;.xlsx" TargetMode="External"/><Relationship Id="rId2" Type="http://schemas.microsoft.com/office/2011/relationships/chartColorStyle" Target="colors70.xml"/><Relationship Id="rId1" Type="http://schemas.microsoft.com/office/2011/relationships/chartStyle" Target="style70.xml"/></Relationships>
</file>

<file path=ppt/charts/_rels/chart97.xml.rels><?xml version="1.0" encoding="UTF-8" standalone="yes"?>
<Relationships xmlns="http://schemas.openxmlformats.org/package/2006/relationships"><Relationship Id="rId3"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1_&#21336;&#32020;&#38598;&#35336;\&#12300;&#32068;&#36796;&#12415;&#65295;IoT&#12395;&#38306;&#12377;&#12427;&#21205;&#21521;&#35519;&#26619;&#12301;%20&#21336;&#32020;&#38598;&#35336;&#12487;&#12540;&#12479;(&#38918;&#20301;&#12395;&#12424;&#12427;&#20006;&#12403;&#26367;&#12360;&#12354;&#12426;)_20200306.xlsx" TargetMode="External"/><Relationship Id="rId2" Type="http://schemas.microsoft.com/office/2011/relationships/chartColorStyle" Target="colors71.xml"/><Relationship Id="rId1" Type="http://schemas.microsoft.com/office/2011/relationships/chartStyle" Target="style71.xml"/></Relationships>
</file>

<file path=ppt/charts/_rels/chart98.xml.rels><?xml version="1.0" encoding="UTF-8" standalone="yes"?>
<Relationships xmlns="http://schemas.openxmlformats.org/package/2006/relationships"><Relationship Id="rId1"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2_&#20301;&#32622;&#20184;&#12369;&#21029;&#12398;&#20998;&#26512;\&#12300;&#32068;&#36796;&#12415;&#65295;IoT&#12395;&#38306;&#12377;&#12427;&#21205;&#21521;&#35519;&#26619;&#12301;%20&#38598;&#35336;_&#12487;&#12540;&#12479;&#32232;_3&#31456;_2&#65288;A-F&#65289;20200306&#9733;.xlsx" TargetMode="External"/></Relationships>
</file>

<file path=ppt/charts/_rels/chart99.xml.rels><?xml version="1.0" encoding="UTF-8" standalone="yes"?>
<Relationships xmlns="http://schemas.openxmlformats.org/package/2006/relationships"><Relationship Id="rId1" Type="http://schemas.openxmlformats.org/officeDocument/2006/relationships/oleObject" Target="file:///\\KIBANSV1\eranet\&#35519;&#26619;&#30740;&#31350;&#37096;\&#20849;&#26377;&#65288;&#31532;&#20108;&#35519;&#26619;&#30740;&#31350;&#23460;&#65289;\01&#12477;&#12501;&#12488;&#12454;&#12455;&#12450;&#12539;&#12495;&#12540;&#12489;&#12454;&#12455;&#12450;\2019\&#21463;&#35351;&#35519;&#26619;\IPA_&#32068;&#36796;&#12415;&#12539;IoT&#29987;&#26989;&#12398;&#21205;&#21521;&#25226;&#25569;&#31561;&#12395;&#38306;&#12377;&#12427;&#35519;&#26619;\13.&#35519;&#26619;&#22577;&#21578;&#26360;&#65288;&#12487;&#12540;&#12479;&#32232;&#65289;\&#38598;&#35336;&#32080;&#26524;&#65288;&#12487;&#12540;&#12479;&#32232;&#65289;\02_&#20301;&#32622;&#20184;&#12369;&#21029;&#12398;&#20998;&#26512;\&#12300;&#32068;&#36796;&#12415;&#65295;IoT&#12395;&#38306;&#12377;&#12427;&#21205;&#21521;&#35519;&#26619;&#12301;%20&#38598;&#35336;_&#12487;&#12540;&#12479;&#32232;_3&#31456;_2&#65288;A-F&#65289;20200306&#973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164870691648694"/>
          <c:y val="0.20297237084805539"/>
          <c:w val="0.73373221264711219"/>
          <c:h val="0.65117397044689518"/>
        </c:manualLayout>
      </c:layout>
      <c:barChart>
        <c:barDir val="bar"/>
        <c:grouping val="stacked"/>
        <c:varyColors val="0"/>
        <c:ser>
          <c:idx val="0"/>
          <c:order val="0"/>
          <c:spPr>
            <a:solidFill>
              <a:schemeClr val="accent1"/>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'0-1配布状況'!$B$4:$B$7</c:f>
              <c:strCache>
                <c:ptCount val="4"/>
                <c:pt idx="0">
                  <c:v>2019年度</c:v>
                </c:pt>
                <c:pt idx="1">
                  <c:v>2018年度</c:v>
                </c:pt>
                <c:pt idx="2">
                  <c:v>2017年度</c:v>
                </c:pt>
                <c:pt idx="3">
                  <c:v>2016年度</c:v>
                </c:pt>
              </c:strCache>
            </c:strRef>
          </c:cat>
          <c:val>
            <c:numRef>
              <c:f>'0-1配布状況'!$C$4:$C$7</c:f>
              <c:numCache>
                <c:formatCode>#,##0_);[Red]\(#,##0\)</c:formatCode>
                <c:ptCount val="4"/>
                <c:pt idx="0">
                  <c:v>5854</c:v>
                </c:pt>
                <c:pt idx="1">
                  <c:v>2544</c:v>
                </c:pt>
                <c:pt idx="2">
                  <c:v>2436</c:v>
                </c:pt>
                <c:pt idx="3">
                  <c:v>1901</c:v>
                </c:pt>
              </c:numCache>
            </c:numRef>
          </c:val>
          <c:extLst>
            <c:ext xmlns:c16="http://schemas.microsoft.com/office/drawing/2014/chart" uri="{C3380CC4-5D6E-409C-BE32-E72D297353CC}">
              <c16:uniqueId val="{00000000-E62E-4703-A6B1-D803760D36B6}"/>
            </c:ext>
          </c:extLst>
        </c:ser>
        <c:dLbls>
          <c:dLblPos val="inEnd"/>
          <c:showLegendKey val="0"/>
          <c:showVal val="1"/>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6651392"/>
        <c:crosses val="autoZero"/>
        <c:auto val="1"/>
        <c:lblAlgn val="ctr"/>
        <c:lblOffset val="100"/>
        <c:noMultiLvlLbl val="0"/>
      </c:catAx>
      <c:valAx>
        <c:axId val="626651392"/>
        <c:scaling>
          <c:orientation val="minMax"/>
          <c:max val="6000"/>
          <c:min val="0"/>
        </c:scaling>
        <c:delete val="0"/>
        <c:axPos val="t"/>
        <c:majorGridlines>
          <c:spPr>
            <a:ln w="3175" cap="flat" cmpd="sng" algn="ctr">
              <a:solidFill>
                <a:schemeClr val="tx1">
                  <a:lumMod val="50000"/>
                  <a:lumOff val="50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6653360"/>
        <c:crosses val="autoZero"/>
        <c:crossBetween val="between"/>
        <c:majorUnit val="1000"/>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594552730089068"/>
          <c:y val="8.6520307683362066E-2"/>
          <c:w val="0.66368734186459111"/>
          <c:h val="0.71009141098741957"/>
        </c:manualLayout>
      </c:layout>
      <c:barChart>
        <c:barDir val="bar"/>
        <c:grouping val="stacked"/>
        <c:varyColors val="0"/>
        <c:ser>
          <c:idx val="0"/>
          <c:order val="0"/>
          <c:tx>
            <c:strRef>
              <c:f>'[「組込み／IoTに関する動向調査」 集計_データ編_1章_1（A-F）20200306★.xlsx]3-5売上高・位置づけ'!$O$5</c:f>
              <c:strCache>
                <c:ptCount val="1"/>
                <c:pt idx="0">
                  <c:v>2億円未満</c:v>
                </c:pt>
              </c:strCache>
            </c:strRef>
          </c:tx>
          <c:spPr>
            <a:solidFill>
              <a:schemeClr val="accent5"/>
            </a:solidFill>
            <a:ln>
              <a:solidFill>
                <a:schemeClr val="tx1"/>
              </a:solidFill>
            </a:ln>
            <a:effectLst/>
          </c:spPr>
          <c:invertIfNegative val="0"/>
          <c:dLbls>
            <c:dLbl>
              <c:idx val="0"/>
              <c:layout>
                <c:manualLayout>
                  <c:x val="1.7197443168129219E-2"/>
                  <c:y val="4.89186916425946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595-4AA0-B9AA-65B44D63589F}"/>
                </c:ext>
              </c:extLst>
            </c:dLbl>
            <c:spPr>
              <a:noFill/>
              <a:ln>
                <a:noFill/>
              </a:ln>
              <a:effectLst/>
            </c:spPr>
            <c:txPr>
              <a:bodyPr rot="0" spcFirstLastPara="1" vertOverflow="ellipsis" vert="horz" wrap="square" anchor="ctr" anchorCtr="1"/>
              <a:lstStyle/>
              <a:p>
                <a:pPr>
                  <a:defRPr sz="105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集計_データ編_1章_1（A-F）20200306★.xlsx]3-5売上高・位置づけ'!$N$6:$N$11</c:f>
              <c:strCache>
                <c:ptCount val="6"/>
                <c:pt idx="0">
                  <c:v>A:エンドユーザー（n=160）</c:v>
                </c:pt>
                <c:pt idx="1">
                  <c:v>B:メーカー（n=172）</c:v>
                </c:pt>
                <c:pt idx="2">
                  <c:v>C:系列ソフトウェア企業（n=21）</c:v>
                </c:pt>
                <c:pt idx="3">
                  <c:v>D:受託ソフトウェア企業（n=260）</c:v>
                </c:pt>
                <c:pt idx="4">
                  <c:v>E:独立系ソフトウェア企業（n=97）</c:v>
                </c:pt>
                <c:pt idx="5">
                  <c:v>F:その他（n=89）</c:v>
                </c:pt>
              </c:strCache>
            </c:strRef>
          </c:cat>
          <c:val>
            <c:numRef>
              <c:f>'[「組込み／IoTに関する動向調査」 集計_データ編_1章_1（A-F）20200306★.xlsx]3-5売上高・位置づけ'!$O$6:$O$11</c:f>
              <c:numCache>
                <c:formatCode>0.0%</c:formatCode>
                <c:ptCount val="6"/>
                <c:pt idx="0">
                  <c:v>6.25E-2</c:v>
                </c:pt>
                <c:pt idx="1">
                  <c:v>0.26162790697674421</c:v>
                </c:pt>
                <c:pt idx="2">
                  <c:v>0.14285714285714285</c:v>
                </c:pt>
                <c:pt idx="3">
                  <c:v>0.26153846153846155</c:v>
                </c:pt>
                <c:pt idx="4">
                  <c:v>0.25773195876288657</c:v>
                </c:pt>
                <c:pt idx="5">
                  <c:v>0.20224719101123595</c:v>
                </c:pt>
              </c:numCache>
            </c:numRef>
          </c:val>
          <c:extLst>
            <c:ext xmlns:c16="http://schemas.microsoft.com/office/drawing/2014/chart" uri="{C3380CC4-5D6E-409C-BE32-E72D297353CC}">
              <c16:uniqueId val="{00000001-A595-4AA0-B9AA-65B44D63589F}"/>
            </c:ext>
          </c:extLst>
        </c:ser>
        <c:ser>
          <c:idx val="2"/>
          <c:order val="1"/>
          <c:tx>
            <c:strRef>
              <c:f>'[「組込み／IoTに関する動向調査」 集計_データ編_1章_1（A-F）20200306★.xlsx]3-5売上高・位置づけ'!$P$5</c:f>
              <c:strCache>
                <c:ptCount val="1"/>
                <c:pt idx="0">
                  <c:v>2億円以上5億円未満</c:v>
                </c:pt>
              </c:strCache>
            </c:strRef>
          </c:tx>
          <c:spPr>
            <a:solidFill>
              <a:schemeClr val="accent5">
                <a:lumMod val="60000"/>
                <a:lumOff val="40000"/>
              </a:schemeClr>
            </a:solidFill>
            <a:ln>
              <a:solidFill>
                <a:schemeClr val="tx1"/>
              </a:solidFill>
            </a:ln>
            <a:effectLst/>
          </c:spPr>
          <c:invertIfNegative val="0"/>
          <c:dLbls>
            <c:dLbl>
              <c:idx val="0"/>
              <c:layout>
                <c:manualLayout>
                  <c:x val="-1.4982102286233967E-3"/>
                  <c:y val="3.02382936507936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595-4AA0-B9AA-65B44D63589F}"/>
                </c:ext>
              </c:extLst>
            </c:dLbl>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集計_データ編_1章_1（A-F）20200306★.xlsx]3-5売上高・位置づけ'!$N$6:$N$11</c:f>
              <c:strCache>
                <c:ptCount val="6"/>
                <c:pt idx="0">
                  <c:v>A:エンドユーザー（n=160）</c:v>
                </c:pt>
                <c:pt idx="1">
                  <c:v>B:メーカー（n=172）</c:v>
                </c:pt>
                <c:pt idx="2">
                  <c:v>C:系列ソフトウェア企業（n=21）</c:v>
                </c:pt>
                <c:pt idx="3">
                  <c:v>D:受託ソフトウェア企業（n=260）</c:v>
                </c:pt>
                <c:pt idx="4">
                  <c:v>E:独立系ソフトウェア企業（n=97）</c:v>
                </c:pt>
                <c:pt idx="5">
                  <c:v>F:その他（n=89）</c:v>
                </c:pt>
              </c:strCache>
            </c:strRef>
          </c:cat>
          <c:val>
            <c:numRef>
              <c:f>'[「組込み／IoTに関する動向調査」 集計_データ編_1章_1（A-F）20200306★.xlsx]3-5売上高・位置づけ'!$P$6:$P$11</c:f>
              <c:numCache>
                <c:formatCode>0.0%</c:formatCode>
                <c:ptCount val="6"/>
                <c:pt idx="0">
                  <c:v>0.05</c:v>
                </c:pt>
                <c:pt idx="1">
                  <c:v>9.8837209302325577E-2</c:v>
                </c:pt>
                <c:pt idx="2">
                  <c:v>0.23809523809523808</c:v>
                </c:pt>
                <c:pt idx="3">
                  <c:v>0.24230769230769231</c:v>
                </c:pt>
                <c:pt idx="4">
                  <c:v>0.18556701030927836</c:v>
                </c:pt>
                <c:pt idx="5">
                  <c:v>0.16853932584269662</c:v>
                </c:pt>
              </c:numCache>
            </c:numRef>
          </c:val>
          <c:extLst>
            <c:ext xmlns:c16="http://schemas.microsoft.com/office/drawing/2014/chart" uri="{C3380CC4-5D6E-409C-BE32-E72D297353CC}">
              <c16:uniqueId val="{00000003-A595-4AA0-B9AA-65B44D63589F}"/>
            </c:ext>
          </c:extLst>
        </c:ser>
        <c:ser>
          <c:idx val="1"/>
          <c:order val="2"/>
          <c:tx>
            <c:strRef>
              <c:f>'[「組込み／IoTに関する動向調査」 集計_データ編_1章_1（A-F）20200306★.xlsx]3-5売上高・位置づけ'!$Q$5</c:f>
              <c:strCache>
                <c:ptCount val="1"/>
                <c:pt idx="0">
                  <c:v>5億円以上10億円未満</c:v>
                </c:pt>
              </c:strCache>
            </c:strRef>
          </c:tx>
          <c:spPr>
            <a:solidFill>
              <a:schemeClr val="accent5">
                <a:lumMod val="20000"/>
                <a:lumOff val="80000"/>
              </a:schemeClr>
            </a:solidFill>
            <a:ln>
              <a:solidFill>
                <a:schemeClr val="tx1"/>
              </a:solid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4-A595-4AA0-B9AA-65B44D63589F}"/>
                </c:ext>
              </c:extLst>
            </c:dLbl>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集計_データ編_1章_1（A-F）20200306★.xlsx]3-5売上高・位置づけ'!$N$6:$N$11</c:f>
              <c:strCache>
                <c:ptCount val="6"/>
                <c:pt idx="0">
                  <c:v>A:エンドユーザー（n=160）</c:v>
                </c:pt>
                <c:pt idx="1">
                  <c:v>B:メーカー（n=172）</c:v>
                </c:pt>
                <c:pt idx="2">
                  <c:v>C:系列ソフトウェア企業（n=21）</c:v>
                </c:pt>
                <c:pt idx="3">
                  <c:v>D:受託ソフトウェア企業（n=260）</c:v>
                </c:pt>
                <c:pt idx="4">
                  <c:v>E:独立系ソフトウェア企業（n=97）</c:v>
                </c:pt>
                <c:pt idx="5">
                  <c:v>F:その他（n=89）</c:v>
                </c:pt>
              </c:strCache>
            </c:strRef>
          </c:cat>
          <c:val>
            <c:numRef>
              <c:f>'[「組込み／IoTに関する動向調査」 集計_データ編_1章_1（A-F）20200306★.xlsx]3-5売上高・位置づけ'!$Q$6:$Q$11</c:f>
              <c:numCache>
                <c:formatCode>0.0%</c:formatCode>
                <c:ptCount val="6"/>
                <c:pt idx="0">
                  <c:v>6.25E-2</c:v>
                </c:pt>
                <c:pt idx="1">
                  <c:v>0.11046511627906977</c:v>
                </c:pt>
                <c:pt idx="2">
                  <c:v>0</c:v>
                </c:pt>
                <c:pt idx="3">
                  <c:v>0.19230769230769232</c:v>
                </c:pt>
                <c:pt idx="4">
                  <c:v>0.15463917525773196</c:v>
                </c:pt>
                <c:pt idx="5">
                  <c:v>0.15730337078651685</c:v>
                </c:pt>
              </c:numCache>
            </c:numRef>
          </c:val>
          <c:extLst>
            <c:ext xmlns:c16="http://schemas.microsoft.com/office/drawing/2014/chart" uri="{C3380CC4-5D6E-409C-BE32-E72D297353CC}">
              <c16:uniqueId val="{00000005-A595-4AA0-B9AA-65B44D63589F}"/>
            </c:ext>
          </c:extLst>
        </c:ser>
        <c:ser>
          <c:idx val="3"/>
          <c:order val="3"/>
          <c:tx>
            <c:strRef>
              <c:f>'[「組込み／IoTに関する動向調査」 集計_データ編_1章_1（A-F）20200306★.xlsx]3-5売上高・位置づけ'!$R$5</c:f>
              <c:strCache>
                <c:ptCount val="1"/>
                <c:pt idx="0">
                  <c:v>10億円以上20億円未満</c:v>
                </c:pt>
              </c:strCache>
            </c:strRef>
          </c:tx>
          <c:spPr>
            <a:solidFill>
              <a:schemeClr val="accent6"/>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集計_データ編_1章_1（A-F）20200306★.xlsx]3-5売上高・位置づけ'!$N$6:$N$11</c:f>
              <c:strCache>
                <c:ptCount val="6"/>
                <c:pt idx="0">
                  <c:v>A:エンドユーザー（n=160）</c:v>
                </c:pt>
                <c:pt idx="1">
                  <c:v>B:メーカー（n=172）</c:v>
                </c:pt>
                <c:pt idx="2">
                  <c:v>C:系列ソフトウェア企業（n=21）</c:v>
                </c:pt>
                <c:pt idx="3">
                  <c:v>D:受託ソフトウェア企業（n=260）</c:v>
                </c:pt>
                <c:pt idx="4">
                  <c:v>E:独立系ソフトウェア企業（n=97）</c:v>
                </c:pt>
                <c:pt idx="5">
                  <c:v>F:その他（n=89）</c:v>
                </c:pt>
              </c:strCache>
            </c:strRef>
          </c:cat>
          <c:val>
            <c:numRef>
              <c:f>'[「組込み／IoTに関する動向調査」 集計_データ編_1章_1（A-F）20200306★.xlsx]3-5売上高・位置づけ'!$R$6:$R$11</c:f>
              <c:numCache>
                <c:formatCode>0.0%</c:formatCode>
                <c:ptCount val="6"/>
                <c:pt idx="0">
                  <c:v>8.7499999999999994E-2</c:v>
                </c:pt>
                <c:pt idx="1">
                  <c:v>7.5581395348837205E-2</c:v>
                </c:pt>
                <c:pt idx="2">
                  <c:v>9.5238095238095233E-2</c:v>
                </c:pt>
                <c:pt idx="3">
                  <c:v>0.13076923076923078</c:v>
                </c:pt>
                <c:pt idx="4">
                  <c:v>0.14432989690721648</c:v>
                </c:pt>
                <c:pt idx="5">
                  <c:v>0.15730337078651685</c:v>
                </c:pt>
              </c:numCache>
            </c:numRef>
          </c:val>
          <c:extLst>
            <c:ext xmlns:c16="http://schemas.microsoft.com/office/drawing/2014/chart" uri="{C3380CC4-5D6E-409C-BE32-E72D297353CC}">
              <c16:uniqueId val="{00000006-A595-4AA0-B9AA-65B44D63589F}"/>
            </c:ext>
          </c:extLst>
        </c:ser>
        <c:ser>
          <c:idx val="4"/>
          <c:order val="4"/>
          <c:tx>
            <c:strRef>
              <c:f>'[「組込み／IoTに関する動向調査」 集計_データ編_1章_1（A-F）20200306★.xlsx]3-5売上高・位置づけ'!$S$5</c:f>
              <c:strCache>
                <c:ptCount val="1"/>
                <c:pt idx="0">
                  <c:v>20億円以上50億円未満</c:v>
                </c:pt>
              </c:strCache>
            </c:strRef>
          </c:tx>
          <c:spPr>
            <a:solidFill>
              <a:schemeClr val="accent6">
                <a:lumMod val="60000"/>
                <a:lumOff val="40000"/>
              </a:schemeClr>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集計_データ編_1章_1（A-F）20200306★.xlsx]3-5売上高・位置づけ'!$N$6:$N$11</c:f>
              <c:strCache>
                <c:ptCount val="6"/>
                <c:pt idx="0">
                  <c:v>A:エンドユーザー（n=160）</c:v>
                </c:pt>
                <c:pt idx="1">
                  <c:v>B:メーカー（n=172）</c:v>
                </c:pt>
                <c:pt idx="2">
                  <c:v>C:系列ソフトウェア企業（n=21）</c:v>
                </c:pt>
                <c:pt idx="3">
                  <c:v>D:受託ソフトウェア企業（n=260）</c:v>
                </c:pt>
                <c:pt idx="4">
                  <c:v>E:独立系ソフトウェア企業（n=97）</c:v>
                </c:pt>
                <c:pt idx="5">
                  <c:v>F:その他（n=89）</c:v>
                </c:pt>
              </c:strCache>
            </c:strRef>
          </c:cat>
          <c:val>
            <c:numRef>
              <c:f>'[「組込み／IoTに関する動向調査」 集計_データ編_1章_1（A-F）20200306★.xlsx]3-5売上高・位置づけ'!$S$6:$S$11</c:f>
              <c:numCache>
                <c:formatCode>0.0%</c:formatCode>
                <c:ptCount val="6"/>
                <c:pt idx="0">
                  <c:v>0.13750000000000001</c:v>
                </c:pt>
                <c:pt idx="1">
                  <c:v>0.15697674418604651</c:v>
                </c:pt>
                <c:pt idx="2">
                  <c:v>4.7619047619047616E-2</c:v>
                </c:pt>
                <c:pt idx="3">
                  <c:v>8.461538461538462E-2</c:v>
                </c:pt>
                <c:pt idx="4">
                  <c:v>5.1546391752577317E-2</c:v>
                </c:pt>
                <c:pt idx="5">
                  <c:v>0.15730337078651685</c:v>
                </c:pt>
              </c:numCache>
            </c:numRef>
          </c:val>
          <c:extLst>
            <c:ext xmlns:c16="http://schemas.microsoft.com/office/drawing/2014/chart" uri="{C3380CC4-5D6E-409C-BE32-E72D297353CC}">
              <c16:uniqueId val="{00000007-A595-4AA0-B9AA-65B44D63589F}"/>
            </c:ext>
          </c:extLst>
        </c:ser>
        <c:ser>
          <c:idx val="5"/>
          <c:order val="5"/>
          <c:tx>
            <c:strRef>
              <c:f>'[「組込み／IoTに関する動向調査」 集計_データ編_1章_1（A-F）20200306★.xlsx]3-5売上高・位置づけ'!$T$5</c:f>
              <c:strCache>
                <c:ptCount val="1"/>
                <c:pt idx="0">
                  <c:v>50億円以上100億円未満</c:v>
                </c:pt>
              </c:strCache>
            </c:strRef>
          </c:tx>
          <c:spPr>
            <a:solidFill>
              <a:schemeClr val="accent6">
                <a:lumMod val="20000"/>
                <a:lumOff val="80000"/>
              </a:schemeClr>
            </a:solidFill>
            <a:ln>
              <a:solidFill>
                <a:schemeClr val="tx1"/>
              </a:solidFill>
            </a:ln>
            <a:effectLst/>
          </c:spPr>
          <c:invertIfNegative val="0"/>
          <c:dLbls>
            <c:dLbl>
              <c:idx val="3"/>
              <c:layout>
                <c:manualLayout>
                  <c:x val="5.9928409144933675E-3"/>
                  <c:y val="1.9841269841269841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595-4AA0-B9AA-65B44D63589F}"/>
                </c:ext>
              </c:extLst>
            </c:dLbl>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集計_データ編_1章_1（A-F）20200306★.xlsx]3-5売上高・位置づけ'!$N$6:$N$11</c:f>
              <c:strCache>
                <c:ptCount val="6"/>
                <c:pt idx="0">
                  <c:v>A:エンドユーザー（n=160）</c:v>
                </c:pt>
                <c:pt idx="1">
                  <c:v>B:メーカー（n=172）</c:v>
                </c:pt>
                <c:pt idx="2">
                  <c:v>C:系列ソフトウェア企業（n=21）</c:v>
                </c:pt>
                <c:pt idx="3">
                  <c:v>D:受託ソフトウェア企業（n=260）</c:v>
                </c:pt>
                <c:pt idx="4">
                  <c:v>E:独立系ソフトウェア企業（n=97）</c:v>
                </c:pt>
                <c:pt idx="5">
                  <c:v>F:その他（n=89）</c:v>
                </c:pt>
              </c:strCache>
            </c:strRef>
          </c:cat>
          <c:val>
            <c:numRef>
              <c:f>'[「組込み／IoTに関する動向調査」 集計_データ編_1章_1（A-F）20200306★.xlsx]3-5売上高・位置づけ'!$T$6:$T$11</c:f>
              <c:numCache>
                <c:formatCode>0.0%</c:formatCode>
                <c:ptCount val="6"/>
                <c:pt idx="0">
                  <c:v>0.15</c:v>
                </c:pt>
                <c:pt idx="1">
                  <c:v>9.3023255813953487E-2</c:v>
                </c:pt>
                <c:pt idx="2">
                  <c:v>0.14285714285714285</c:v>
                </c:pt>
                <c:pt idx="3">
                  <c:v>4.230769230769231E-2</c:v>
                </c:pt>
                <c:pt idx="4">
                  <c:v>8.247422680412371E-2</c:v>
                </c:pt>
                <c:pt idx="5">
                  <c:v>6.741573033707865E-2</c:v>
                </c:pt>
              </c:numCache>
            </c:numRef>
          </c:val>
          <c:extLst>
            <c:ext xmlns:c16="http://schemas.microsoft.com/office/drawing/2014/chart" uri="{C3380CC4-5D6E-409C-BE32-E72D297353CC}">
              <c16:uniqueId val="{00000009-A595-4AA0-B9AA-65B44D63589F}"/>
            </c:ext>
          </c:extLst>
        </c:ser>
        <c:ser>
          <c:idx val="6"/>
          <c:order val="6"/>
          <c:tx>
            <c:strRef>
              <c:f>'[「組込み／IoTに関する動向調査」 集計_データ編_1章_1（A-F）20200306★.xlsx]3-5売上高・位置づけ'!$U$5</c:f>
              <c:strCache>
                <c:ptCount val="1"/>
                <c:pt idx="0">
                  <c:v>100億円以上500億円未満</c:v>
                </c:pt>
              </c:strCache>
            </c:strRef>
          </c:tx>
          <c:spPr>
            <a:solidFill>
              <a:schemeClr val="accent4"/>
            </a:solidFill>
            <a:ln>
              <a:solidFill>
                <a:schemeClr val="tx1"/>
              </a:solidFill>
            </a:ln>
            <a:effectLst/>
          </c:spPr>
          <c:invertIfNegative val="0"/>
          <c:dLbls>
            <c:dLbl>
              <c:idx val="3"/>
              <c:layout>
                <c:manualLayout>
                  <c:x val="4.3644298963447896E-3"/>
                  <c:y val="5.91138176693431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595-4AA0-B9AA-65B44D63589F}"/>
                </c:ext>
              </c:extLst>
            </c:dLbl>
            <c:dLbl>
              <c:idx val="5"/>
              <c:layout>
                <c:manualLayout>
                  <c:x val="4.494630685870025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595-4AA0-B9AA-65B44D63589F}"/>
                </c:ext>
              </c:extLst>
            </c:dLbl>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集計_データ編_1章_1（A-F）20200306★.xlsx]3-5売上高・位置づけ'!$N$6:$N$11</c:f>
              <c:strCache>
                <c:ptCount val="6"/>
                <c:pt idx="0">
                  <c:v>A:エンドユーザー（n=160）</c:v>
                </c:pt>
                <c:pt idx="1">
                  <c:v>B:メーカー（n=172）</c:v>
                </c:pt>
                <c:pt idx="2">
                  <c:v>C:系列ソフトウェア企業（n=21）</c:v>
                </c:pt>
                <c:pt idx="3">
                  <c:v>D:受託ソフトウェア企業（n=260）</c:v>
                </c:pt>
                <c:pt idx="4">
                  <c:v>E:独立系ソフトウェア企業（n=97）</c:v>
                </c:pt>
                <c:pt idx="5">
                  <c:v>F:その他（n=89）</c:v>
                </c:pt>
              </c:strCache>
            </c:strRef>
          </c:cat>
          <c:val>
            <c:numRef>
              <c:f>'[「組込み／IoTに関する動向調査」 集計_データ編_1章_1（A-F）20200306★.xlsx]3-5売上高・位置づけ'!$U$6:$U$11</c:f>
              <c:numCache>
                <c:formatCode>0.0%</c:formatCode>
                <c:ptCount val="6"/>
                <c:pt idx="0">
                  <c:v>0.23749999999999999</c:v>
                </c:pt>
                <c:pt idx="1">
                  <c:v>0.10465116279069768</c:v>
                </c:pt>
                <c:pt idx="2">
                  <c:v>0.2857142857142857</c:v>
                </c:pt>
                <c:pt idx="3">
                  <c:v>3.4615384615384617E-2</c:v>
                </c:pt>
                <c:pt idx="4">
                  <c:v>9.2783505154639179E-2</c:v>
                </c:pt>
                <c:pt idx="5">
                  <c:v>5.6179775280898875E-2</c:v>
                </c:pt>
              </c:numCache>
            </c:numRef>
          </c:val>
          <c:extLst>
            <c:ext xmlns:c16="http://schemas.microsoft.com/office/drawing/2014/chart" uri="{C3380CC4-5D6E-409C-BE32-E72D297353CC}">
              <c16:uniqueId val="{0000000C-A595-4AA0-B9AA-65B44D63589F}"/>
            </c:ext>
          </c:extLst>
        </c:ser>
        <c:ser>
          <c:idx val="7"/>
          <c:order val="7"/>
          <c:tx>
            <c:strRef>
              <c:f>'[「組込み／IoTに関する動向調査」 集計_データ編_1章_1（A-F）20200306★.xlsx]3-5売上高・位置づけ'!$V$5</c:f>
              <c:strCache>
                <c:ptCount val="1"/>
                <c:pt idx="0">
                  <c:v>500億円以上1,000億円未満</c:v>
                </c:pt>
              </c:strCache>
            </c:strRef>
          </c:tx>
          <c:spPr>
            <a:solidFill>
              <a:schemeClr val="accent4">
                <a:lumMod val="60000"/>
                <a:lumOff val="40000"/>
              </a:schemeClr>
            </a:solidFill>
            <a:ln>
              <a:solidFill>
                <a:schemeClr val="tx1"/>
              </a:solidFill>
            </a:ln>
            <a:effectLst/>
          </c:spPr>
          <c:invertIfNegative val="0"/>
          <c:dLbls>
            <c:dLbl>
              <c:idx val="1"/>
              <c:layout>
                <c:manualLayout>
                  <c:x val="1.4982102286232319E-3"/>
                  <c:y val="2.77188492063492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595-4AA0-B9AA-65B44D63589F}"/>
                </c:ext>
              </c:extLst>
            </c:dLbl>
            <c:dLbl>
              <c:idx val="2"/>
              <c:layout>
                <c:manualLayout>
                  <c:x val="4.494630685869915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595-4AA0-B9AA-65B44D63589F}"/>
                </c:ext>
              </c:extLst>
            </c:dLbl>
            <c:dLbl>
              <c:idx val="3"/>
              <c:delete val="1"/>
              <c:extLst>
                <c:ext xmlns:c15="http://schemas.microsoft.com/office/drawing/2012/chart" uri="{CE6537A1-D6FC-4f65-9D91-7224C49458BB}"/>
                <c:ext xmlns:c16="http://schemas.microsoft.com/office/drawing/2014/chart" uri="{C3380CC4-5D6E-409C-BE32-E72D297353CC}">
                  <c16:uniqueId val="{0000000F-A595-4AA0-B9AA-65B44D63589F}"/>
                </c:ext>
              </c:extLst>
            </c:dLbl>
            <c:dLbl>
              <c:idx val="4"/>
              <c:delete val="1"/>
              <c:extLst>
                <c:ext xmlns:c15="http://schemas.microsoft.com/office/drawing/2012/chart" uri="{CE6537A1-D6FC-4f65-9D91-7224C49458BB}"/>
                <c:ext xmlns:c16="http://schemas.microsoft.com/office/drawing/2014/chart" uri="{C3380CC4-5D6E-409C-BE32-E72D297353CC}">
                  <c16:uniqueId val="{00000010-A595-4AA0-B9AA-65B44D63589F}"/>
                </c:ext>
              </c:extLst>
            </c:dLbl>
            <c:dLbl>
              <c:idx val="5"/>
              <c:delete val="1"/>
              <c:extLst>
                <c:ext xmlns:c15="http://schemas.microsoft.com/office/drawing/2012/chart" uri="{CE6537A1-D6FC-4f65-9D91-7224C49458BB}"/>
                <c:ext xmlns:c16="http://schemas.microsoft.com/office/drawing/2014/chart" uri="{C3380CC4-5D6E-409C-BE32-E72D297353CC}">
                  <c16:uniqueId val="{00000011-A595-4AA0-B9AA-65B44D63589F}"/>
                </c:ext>
              </c:extLst>
            </c:dLbl>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集計_データ編_1章_1（A-F）20200306★.xlsx]3-5売上高・位置づけ'!$N$6:$N$11</c:f>
              <c:strCache>
                <c:ptCount val="6"/>
                <c:pt idx="0">
                  <c:v>A:エンドユーザー（n=160）</c:v>
                </c:pt>
                <c:pt idx="1">
                  <c:v>B:メーカー（n=172）</c:v>
                </c:pt>
                <c:pt idx="2">
                  <c:v>C:系列ソフトウェア企業（n=21）</c:v>
                </c:pt>
                <c:pt idx="3">
                  <c:v>D:受託ソフトウェア企業（n=260）</c:v>
                </c:pt>
                <c:pt idx="4">
                  <c:v>E:独立系ソフトウェア企業（n=97）</c:v>
                </c:pt>
                <c:pt idx="5">
                  <c:v>F:その他（n=89）</c:v>
                </c:pt>
              </c:strCache>
            </c:strRef>
          </c:cat>
          <c:val>
            <c:numRef>
              <c:f>'[「組込み／IoTに関する動向調査」 集計_データ編_1章_1（A-F）20200306★.xlsx]3-5売上高・位置づけ'!$V$6:$V$11</c:f>
              <c:numCache>
                <c:formatCode>0.0%</c:formatCode>
                <c:ptCount val="6"/>
                <c:pt idx="0">
                  <c:v>7.4999999999999997E-2</c:v>
                </c:pt>
                <c:pt idx="1">
                  <c:v>4.6511627906976744E-2</c:v>
                </c:pt>
                <c:pt idx="2">
                  <c:v>4.7619047619047616E-2</c:v>
                </c:pt>
                <c:pt idx="3">
                  <c:v>3.8461538461538464E-3</c:v>
                </c:pt>
                <c:pt idx="4">
                  <c:v>1.0309278350515464E-2</c:v>
                </c:pt>
                <c:pt idx="5">
                  <c:v>1.1235955056179775E-2</c:v>
                </c:pt>
              </c:numCache>
            </c:numRef>
          </c:val>
          <c:extLst>
            <c:ext xmlns:c16="http://schemas.microsoft.com/office/drawing/2014/chart" uri="{C3380CC4-5D6E-409C-BE32-E72D297353CC}">
              <c16:uniqueId val="{00000012-A595-4AA0-B9AA-65B44D63589F}"/>
            </c:ext>
          </c:extLst>
        </c:ser>
        <c:ser>
          <c:idx val="8"/>
          <c:order val="8"/>
          <c:tx>
            <c:strRef>
              <c:f>'[「組込み／IoTに関する動向調査」 集計_データ編_1章_1（A-F）20200306★.xlsx]3-5売上高・位置づけ'!$W$5</c:f>
              <c:strCache>
                <c:ptCount val="1"/>
                <c:pt idx="0">
                  <c:v>1,000億円以上</c:v>
                </c:pt>
              </c:strCache>
            </c:strRef>
          </c:tx>
          <c:spPr>
            <a:solidFill>
              <a:schemeClr val="accent4">
                <a:lumMod val="20000"/>
                <a:lumOff val="80000"/>
              </a:schemeClr>
            </a:solidFill>
            <a:ln>
              <a:solidFill>
                <a:schemeClr val="tx1"/>
              </a:solidFill>
            </a:ln>
            <a:effectLst/>
          </c:spPr>
          <c:invertIfNegative val="0"/>
          <c:dLbls>
            <c:dLbl>
              <c:idx val="1"/>
              <c:layout>
                <c:manualLayout>
                  <c:x val="1.0585570821290836E-2"/>
                  <c:y val="9.4110003491332566E-7"/>
                </c:manualLayout>
              </c:layout>
              <c:showLegendKey val="0"/>
              <c:showVal val="1"/>
              <c:showCatName val="0"/>
              <c:showSerName val="0"/>
              <c:showPercent val="0"/>
              <c:showBubbleSize val="0"/>
              <c:extLst>
                <c:ext xmlns:c15="http://schemas.microsoft.com/office/drawing/2012/chart" uri="{CE6537A1-D6FC-4f65-9D91-7224C49458BB}">
                  <c15:layout>
                    <c:manualLayout>
                      <c:w val="6.6042640478738313E-2"/>
                      <c:h val="4.5927976190476193E-2"/>
                    </c:manualLayout>
                  </c15:layout>
                </c:ext>
                <c:ext xmlns:c16="http://schemas.microsoft.com/office/drawing/2014/chart" uri="{C3380CC4-5D6E-409C-BE32-E72D297353CC}">
                  <c16:uniqueId val="{00000013-A595-4AA0-B9AA-65B44D63589F}"/>
                </c:ext>
              </c:extLst>
            </c:dLbl>
            <c:dLbl>
              <c:idx val="2"/>
              <c:delete val="1"/>
              <c:extLst>
                <c:ext xmlns:c15="http://schemas.microsoft.com/office/drawing/2012/chart" uri="{CE6537A1-D6FC-4f65-9D91-7224C49458BB}"/>
                <c:ext xmlns:c16="http://schemas.microsoft.com/office/drawing/2014/chart" uri="{C3380CC4-5D6E-409C-BE32-E72D297353CC}">
                  <c16:uniqueId val="{00000014-A595-4AA0-B9AA-65B44D63589F}"/>
                </c:ext>
              </c:extLst>
            </c:dLbl>
            <c:dLbl>
              <c:idx val="3"/>
              <c:delete val="1"/>
              <c:extLst>
                <c:ext xmlns:c15="http://schemas.microsoft.com/office/drawing/2012/chart" uri="{CE6537A1-D6FC-4f65-9D91-7224C49458BB}"/>
                <c:ext xmlns:c16="http://schemas.microsoft.com/office/drawing/2014/chart" uri="{C3380CC4-5D6E-409C-BE32-E72D297353CC}">
                  <c16:uniqueId val="{00000015-A595-4AA0-B9AA-65B44D63589F}"/>
                </c:ext>
              </c:extLst>
            </c:dLbl>
            <c:dLbl>
              <c:idx val="4"/>
              <c:layout>
                <c:manualLayout>
                  <c:x val="2.836879432624097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A595-4AA0-B9AA-65B44D63589F}"/>
                </c:ext>
              </c:extLst>
            </c:dLbl>
            <c:dLbl>
              <c:idx val="5"/>
              <c:layout>
                <c:manualLayout>
                  <c:x val="2.618657937806874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A595-4AA0-B9AA-65B44D63589F}"/>
                </c:ext>
              </c:extLst>
            </c:dLbl>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集計_データ編_1章_1（A-F）20200306★.xlsx]3-5売上高・位置づけ'!$N$6:$N$11</c:f>
              <c:strCache>
                <c:ptCount val="6"/>
                <c:pt idx="0">
                  <c:v>A:エンドユーザー（n=160）</c:v>
                </c:pt>
                <c:pt idx="1">
                  <c:v>B:メーカー（n=172）</c:v>
                </c:pt>
                <c:pt idx="2">
                  <c:v>C:系列ソフトウェア企業（n=21）</c:v>
                </c:pt>
                <c:pt idx="3">
                  <c:v>D:受託ソフトウェア企業（n=260）</c:v>
                </c:pt>
                <c:pt idx="4">
                  <c:v>E:独立系ソフトウェア企業（n=97）</c:v>
                </c:pt>
                <c:pt idx="5">
                  <c:v>F:その他（n=89）</c:v>
                </c:pt>
              </c:strCache>
            </c:strRef>
          </c:cat>
          <c:val>
            <c:numRef>
              <c:f>'[「組込み／IoTに関する動向調査」 集計_データ編_1章_1（A-F）20200306★.xlsx]3-5売上高・位置づけ'!$W$6:$W$11</c:f>
              <c:numCache>
                <c:formatCode>0.0%</c:formatCode>
                <c:ptCount val="6"/>
                <c:pt idx="0">
                  <c:v>0.13750000000000001</c:v>
                </c:pt>
                <c:pt idx="1">
                  <c:v>5.232558139534884E-2</c:v>
                </c:pt>
                <c:pt idx="2">
                  <c:v>0</c:v>
                </c:pt>
                <c:pt idx="3">
                  <c:v>7.6923076923076927E-3</c:v>
                </c:pt>
                <c:pt idx="4">
                  <c:v>2.0618556701030927E-2</c:v>
                </c:pt>
                <c:pt idx="5">
                  <c:v>2.247191011235955E-2</c:v>
                </c:pt>
              </c:numCache>
            </c:numRef>
          </c:val>
          <c:extLst>
            <c:ext xmlns:c16="http://schemas.microsoft.com/office/drawing/2014/chart" uri="{C3380CC4-5D6E-409C-BE32-E72D297353CC}">
              <c16:uniqueId val="{00000018-A595-4AA0-B9AA-65B44D63589F}"/>
            </c:ext>
          </c:extLst>
        </c:ser>
        <c:dLbls>
          <c:showLegendKey val="0"/>
          <c:showVal val="0"/>
          <c:showCatName val="0"/>
          <c:showSerName val="0"/>
          <c:showPercent val="0"/>
          <c:showBubbleSize val="0"/>
        </c:dLbls>
        <c:gapWidth val="40"/>
        <c:overlap val="100"/>
        <c:axId val="436766976"/>
        <c:axId val="436781056"/>
      </c:barChart>
      <c:catAx>
        <c:axId val="436766976"/>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36781056"/>
        <c:crosses val="autoZero"/>
        <c:auto val="1"/>
        <c:lblAlgn val="ctr"/>
        <c:lblOffset val="100"/>
        <c:noMultiLvlLbl val="0"/>
      </c:catAx>
      <c:valAx>
        <c:axId val="43678105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36766976"/>
        <c:crosses val="autoZero"/>
        <c:crossBetween val="between"/>
      </c:valAx>
      <c:spPr>
        <a:noFill/>
        <a:ln>
          <a:solidFill>
            <a:schemeClr val="tx1">
              <a:lumMod val="50000"/>
              <a:lumOff val="50000"/>
            </a:schemeClr>
          </a:solidFill>
        </a:ln>
        <a:effectLst/>
      </c:spPr>
    </c:plotArea>
    <c:legend>
      <c:legendPos val="b"/>
      <c:layout>
        <c:manualLayout>
          <c:xMode val="edge"/>
          <c:yMode val="edge"/>
          <c:x val="8.7848280423280425E-2"/>
          <c:y val="0.81899623015873013"/>
          <c:w val="0.89098029100529086"/>
          <c:h val="0.13997298583291123"/>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dirty="0"/>
              <a:t>Q9.</a:t>
            </a:r>
            <a:r>
              <a:rPr lang="ja-JP" sz="1200" dirty="0"/>
              <a:t>システムに関わる要件の変化への対応（ハードウェアの高機能・高性能化）</a:t>
            </a:r>
          </a:p>
        </c:rich>
      </c:tx>
      <c:layout>
        <c:manualLayout>
          <c:xMode val="edge"/>
          <c:yMode val="edge"/>
          <c:x val="0.24986577788340686"/>
          <c:y val="2.0157930831782113E-2"/>
        </c:manualLayout>
      </c:layout>
      <c:overlay val="0"/>
    </c:title>
    <c:autoTitleDeleted val="0"/>
    <c:plotArea>
      <c:layout>
        <c:manualLayout>
          <c:layoutTarget val="inner"/>
          <c:xMode val="edge"/>
          <c:yMode val="edge"/>
          <c:x val="0.2399565208762387"/>
          <c:y val="0.1889507777045111"/>
          <c:w val="0.71818233368977025"/>
          <c:h val="0.69159559973036144"/>
        </c:manualLayout>
      </c:layout>
      <c:barChart>
        <c:barDir val="bar"/>
        <c:grouping val="percentStacked"/>
        <c:varyColors val="0"/>
        <c:ser>
          <c:idx val="0"/>
          <c:order val="0"/>
          <c:tx>
            <c:strRef>
              <c:f>'Q9(C)'!$C$15</c:f>
              <c:strCache>
                <c:ptCount val="1"/>
                <c:pt idx="0">
                  <c:v>1.重要と思う</c:v>
                </c:pt>
              </c:strCache>
            </c:strRef>
          </c:tx>
          <c:spPr>
            <a:solidFill>
              <a:srgbClr val="FF9966"/>
            </a:solidFill>
            <a:ln>
              <a:solidFill>
                <a:schemeClr val="tx1"/>
              </a:solidFill>
            </a:ln>
          </c:spPr>
          <c:invertIfNegative val="0"/>
          <c:dLbls>
            <c:spPr>
              <a:noFill/>
              <a:ln>
                <a:noFill/>
              </a:ln>
              <a:effectLst/>
            </c:spPr>
            <c:txPr>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'Q9(C)'!$D$14:$I$14</c:f>
              <c:strCache>
                <c:ptCount val="6"/>
                <c:pt idx="0">
                  <c:v>A.エンドユーザー（n=159）</c:v>
                </c:pt>
                <c:pt idx="1">
                  <c:v>B.メーカー（n=179）</c:v>
                </c:pt>
                <c:pt idx="2">
                  <c:v>C.系列ソフトウェア企業（n=21）</c:v>
                </c:pt>
                <c:pt idx="3">
                  <c:v>D.受託ソフトウェア企業（n=263）</c:v>
                </c:pt>
                <c:pt idx="4">
                  <c:v>E.独立系ソフトウェア企業（n=95）</c:v>
                </c:pt>
                <c:pt idx="5">
                  <c:v>F.その他（n=87）</c:v>
                </c:pt>
              </c:strCache>
            </c:strRef>
          </c:cat>
          <c:val>
            <c:numRef>
              <c:f>'Q9(C)'!$D$15:$I$15</c:f>
              <c:numCache>
                <c:formatCode>0.0%</c:formatCode>
                <c:ptCount val="6"/>
                <c:pt idx="0">
                  <c:v>0.16352201257861634</c:v>
                </c:pt>
                <c:pt idx="1">
                  <c:v>0.27932960893854747</c:v>
                </c:pt>
                <c:pt idx="2">
                  <c:v>9.5238095238095233E-2</c:v>
                </c:pt>
                <c:pt idx="3">
                  <c:v>0.23574144486692014</c:v>
                </c:pt>
                <c:pt idx="4">
                  <c:v>0.29473684210526313</c:v>
                </c:pt>
                <c:pt idx="5">
                  <c:v>0.16091954022988506</c:v>
                </c:pt>
              </c:numCache>
            </c:numRef>
          </c:val>
          <c:extLst>
            <c:ext xmlns:c16="http://schemas.microsoft.com/office/drawing/2014/chart" uri="{C3380CC4-5D6E-409C-BE32-E72D297353CC}">
              <c16:uniqueId val="{00000000-5FF8-4F17-B280-1F7C6B7FDB34}"/>
            </c:ext>
          </c:extLst>
        </c:ser>
        <c:ser>
          <c:idx val="1"/>
          <c:order val="1"/>
          <c:tx>
            <c:strRef>
              <c:f>'Q9(C)'!$C$16</c:f>
              <c:strCache>
                <c:ptCount val="1"/>
                <c:pt idx="0">
                  <c:v>2.やや重要と思う</c:v>
                </c:pt>
              </c:strCache>
            </c:strRef>
          </c:tx>
          <c:spPr>
            <a:solidFill>
              <a:srgbClr val="FFCC99"/>
            </a:solidFill>
            <a:ln>
              <a:solidFill>
                <a:schemeClr val="tx1"/>
              </a:solidFill>
            </a:ln>
          </c:spPr>
          <c:invertIfNegative val="0"/>
          <c:dLbls>
            <c:spPr>
              <a:noFill/>
              <a:ln>
                <a:noFill/>
              </a:ln>
              <a:effectLst/>
            </c:spPr>
            <c:txPr>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'Q9(C)'!$D$14:$I$14</c:f>
              <c:strCache>
                <c:ptCount val="6"/>
                <c:pt idx="0">
                  <c:v>A.エンドユーザー（n=159）</c:v>
                </c:pt>
                <c:pt idx="1">
                  <c:v>B.メーカー（n=179）</c:v>
                </c:pt>
                <c:pt idx="2">
                  <c:v>C.系列ソフトウェア企業（n=21）</c:v>
                </c:pt>
                <c:pt idx="3">
                  <c:v>D.受託ソフトウェア企業（n=263）</c:v>
                </c:pt>
                <c:pt idx="4">
                  <c:v>E.独立系ソフトウェア企業（n=95）</c:v>
                </c:pt>
                <c:pt idx="5">
                  <c:v>F.その他（n=87）</c:v>
                </c:pt>
              </c:strCache>
            </c:strRef>
          </c:cat>
          <c:val>
            <c:numRef>
              <c:f>'Q9(C)'!$D$16:$I$16</c:f>
              <c:numCache>
                <c:formatCode>0.0%</c:formatCode>
                <c:ptCount val="6"/>
                <c:pt idx="0">
                  <c:v>0.30188679245283018</c:v>
                </c:pt>
                <c:pt idx="1">
                  <c:v>0.43575418994413406</c:v>
                </c:pt>
                <c:pt idx="2">
                  <c:v>0.61904761904761907</c:v>
                </c:pt>
                <c:pt idx="3">
                  <c:v>0.35361216730038025</c:v>
                </c:pt>
                <c:pt idx="4">
                  <c:v>0.31578947368421051</c:v>
                </c:pt>
                <c:pt idx="5">
                  <c:v>0.27586206896551724</c:v>
                </c:pt>
              </c:numCache>
            </c:numRef>
          </c:val>
          <c:extLst>
            <c:ext xmlns:c16="http://schemas.microsoft.com/office/drawing/2014/chart" uri="{C3380CC4-5D6E-409C-BE32-E72D297353CC}">
              <c16:uniqueId val="{00000001-5FF8-4F17-B280-1F7C6B7FDB34}"/>
            </c:ext>
          </c:extLst>
        </c:ser>
        <c:ser>
          <c:idx val="2"/>
          <c:order val="2"/>
          <c:tx>
            <c:strRef>
              <c:f>'Q9(C)'!$C$17</c:f>
              <c:strCache>
                <c:ptCount val="1"/>
                <c:pt idx="0">
                  <c:v>3.どちらともいえない</c:v>
                </c:pt>
              </c:strCache>
            </c:strRef>
          </c:tx>
          <c:spPr>
            <a:solidFill>
              <a:srgbClr val="FFFF99"/>
            </a:solidFill>
            <a:ln>
              <a:solidFill>
                <a:schemeClr val="tx1"/>
              </a:solidFill>
            </a:ln>
          </c:spPr>
          <c:invertIfNegative val="0"/>
          <c:dLbls>
            <c:spPr>
              <a:noFill/>
              <a:ln>
                <a:noFill/>
              </a:ln>
              <a:effectLst/>
            </c:spPr>
            <c:txPr>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'Q9(C)'!$D$14:$I$14</c:f>
              <c:strCache>
                <c:ptCount val="6"/>
                <c:pt idx="0">
                  <c:v>A.エンドユーザー（n=159）</c:v>
                </c:pt>
                <c:pt idx="1">
                  <c:v>B.メーカー（n=179）</c:v>
                </c:pt>
                <c:pt idx="2">
                  <c:v>C.系列ソフトウェア企業（n=21）</c:v>
                </c:pt>
                <c:pt idx="3">
                  <c:v>D.受託ソフトウェア企業（n=263）</c:v>
                </c:pt>
                <c:pt idx="4">
                  <c:v>E.独立系ソフトウェア企業（n=95）</c:v>
                </c:pt>
                <c:pt idx="5">
                  <c:v>F.その他（n=87）</c:v>
                </c:pt>
              </c:strCache>
            </c:strRef>
          </c:cat>
          <c:val>
            <c:numRef>
              <c:f>'Q9(C)'!$D$17:$I$17</c:f>
              <c:numCache>
                <c:formatCode>0.0%</c:formatCode>
                <c:ptCount val="6"/>
                <c:pt idx="0">
                  <c:v>0.28301886792452829</c:v>
                </c:pt>
                <c:pt idx="1">
                  <c:v>0.13966480446927373</c:v>
                </c:pt>
                <c:pt idx="2">
                  <c:v>0.14285714285714285</c:v>
                </c:pt>
                <c:pt idx="3">
                  <c:v>0.26996197718631176</c:v>
                </c:pt>
                <c:pt idx="4">
                  <c:v>0.25263157894736843</c:v>
                </c:pt>
                <c:pt idx="5">
                  <c:v>0.34482758620689657</c:v>
                </c:pt>
              </c:numCache>
            </c:numRef>
          </c:val>
          <c:extLst>
            <c:ext xmlns:c16="http://schemas.microsoft.com/office/drawing/2014/chart" uri="{C3380CC4-5D6E-409C-BE32-E72D297353CC}">
              <c16:uniqueId val="{00000002-5FF8-4F17-B280-1F7C6B7FDB34}"/>
            </c:ext>
          </c:extLst>
        </c:ser>
        <c:ser>
          <c:idx val="3"/>
          <c:order val="3"/>
          <c:tx>
            <c:strRef>
              <c:f>'Q9(C)'!$C$18</c:f>
              <c:strCache>
                <c:ptCount val="1"/>
                <c:pt idx="0">
                  <c:v>4.あまり重要と思わない</c:v>
                </c:pt>
              </c:strCache>
            </c:strRef>
          </c:tx>
          <c:spPr>
            <a:solidFill>
              <a:srgbClr val="2E75B6"/>
            </a:solidFill>
            <a:ln>
              <a:solidFill>
                <a:schemeClr val="tx1"/>
              </a:solidFill>
            </a:ln>
          </c:spPr>
          <c:invertIfNegative val="0"/>
          <c:dLbls>
            <c:dLbl>
              <c:idx val="0"/>
              <c:layout>
                <c:manualLayout>
                  <c:x val="-6.7980892551649423E-3"/>
                  <c:y val="3.48390320368374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F79-4E90-8A03-97E5458D6519}"/>
                </c:ext>
              </c:extLst>
            </c:dLbl>
            <c:dLbl>
              <c:idx val="1"/>
              <c:layout>
                <c:manualLayout>
                  <c:x val="-8.4976115689563026E-3"/>
                  <c:y val="3.732752032918589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F79-4E90-8A03-97E5458D6519}"/>
                </c:ext>
              </c:extLst>
            </c:dLbl>
            <c:dLbl>
              <c:idx val="2"/>
              <c:layout>
                <c:manualLayout>
                  <c:x val="-1.6995223137913601E-3"/>
                  <c:y val="4.230449691388262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F79-4E90-8A03-97E5458D6519}"/>
                </c:ext>
              </c:extLst>
            </c:dLbl>
            <c:dLbl>
              <c:idx val="3"/>
              <c:layout>
                <c:manualLayout>
                  <c:x val="-6.7980892551649423E-3"/>
                  <c:y val="4.479278926227098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F79-4E90-8A03-97E5458D6519}"/>
                </c:ext>
              </c:extLst>
            </c:dLbl>
            <c:dLbl>
              <c:idx val="4"/>
              <c:layout>
                <c:manualLayout>
                  <c:x val="3.3990446275824712E-3"/>
                  <c:y val="4.4793768982071221E-2"/>
                </c:manualLayout>
              </c:layout>
              <c:spPr>
                <a:noFill/>
                <a:ln>
                  <a:noFill/>
                </a:ln>
                <a:effectLst/>
              </c:spPr>
              <c:txPr>
                <a:bodyPr tIns="36000"/>
                <a:lstStyle/>
                <a:p>
                  <a:pPr>
                    <a:defRPr sz="800">
                      <a:solidFill>
                        <a:schemeClr val="tx1"/>
                      </a:solidFill>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AF79-4E90-8A03-97E5458D6519}"/>
                </c:ext>
              </c:extLst>
            </c:dLbl>
            <c:dLbl>
              <c:idx val="5"/>
              <c:spPr>
                <a:noFill/>
                <a:ln>
                  <a:noFill/>
                </a:ln>
                <a:effectLst/>
              </c:spPr>
              <c:txPr>
                <a:bodyPr/>
                <a:lstStyle/>
                <a:p>
                  <a:pPr>
                    <a:defRPr sz="800">
                      <a:solidFill>
                        <a:schemeClr val="bg1"/>
                      </a:solidFill>
                    </a:defRPr>
                  </a:pPr>
                  <a:endParaRPr lang="ja-JP"/>
                </a:p>
              </c:txPr>
              <c:dLblPos val="ctr"/>
              <c:showLegendKey val="0"/>
              <c:showVal val="1"/>
              <c:showCatName val="0"/>
              <c:showSerName val="0"/>
              <c:showPercent val="0"/>
              <c:showBubbleSize val="0"/>
              <c:extLst>
                <c:ext xmlns:c16="http://schemas.microsoft.com/office/drawing/2014/chart" uri="{C3380CC4-5D6E-409C-BE32-E72D297353CC}">
                  <c16:uniqueId val="{00000000-3A12-404E-ACAB-404DD613E3E3}"/>
                </c:ext>
              </c:extLst>
            </c:dLbl>
            <c:spPr>
              <a:noFill/>
              <a:ln>
                <a:noFill/>
              </a:ln>
              <a:effectLst/>
            </c:spPr>
            <c:txPr>
              <a:bodyPr/>
              <a:lstStyle/>
              <a:p>
                <a:pPr>
                  <a:defRPr sz="800">
                    <a:solidFill>
                      <a:schemeClr val="tx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'Q9(C)'!$D$14:$I$14</c:f>
              <c:strCache>
                <c:ptCount val="6"/>
                <c:pt idx="0">
                  <c:v>A.エンドユーザー（n=159）</c:v>
                </c:pt>
                <c:pt idx="1">
                  <c:v>B.メーカー（n=179）</c:v>
                </c:pt>
                <c:pt idx="2">
                  <c:v>C.系列ソフトウェア企業（n=21）</c:v>
                </c:pt>
                <c:pt idx="3">
                  <c:v>D.受託ソフトウェア企業（n=263）</c:v>
                </c:pt>
                <c:pt idx="4">
                  <c:v>E.独立系ソフトウェア企業（n=95）</c:v>
                </c:pt>
                <c:pt idx="5">
                  <c:v>F.その他（n=87）</c:v>
                </c:pt>
              </c:strCache>
            </c:strRef>
          </c:cat>
          <c:val>
            <c:numRef>
              <c:f>'Q9(C)'!$D$18:$I$18</c:f>
              <c:numCache>
                <c:formatCode>0.0%</c:formatCode>
                <c:ptCount val="6"/>
                <c:pt idx="0">
                  <c:v>6.2893081761006289E-2</c:v>
                </c:pt>
                <c:pt idx="1">
                  <c:v>4.4692737430167599E-2</c:v>
                </c:pt>
                <c:pt idx="2">
                  <c:v>4.7619047619047616E-2</c:v>
                </c:pt>
                <c:pt idx="3">
                  <c:v>5.7034220532319393E-2</c:v>
                </c:pt>
                <c:pt idx="4">
                  <c:v>4.2105263157894736E-2</c:v>
                </c:pt>
                <c:pt idx="5">
                  <c:v>9.1954022988505746E-2</c:v>
                </c:pt>
              </c:numCache>
            </c:numRef>
          </c:val>
          <c:extLst>
            <c:ext xmlns:c16="http://schemas.microsoft.com/office/drawing/2014/chart" uri="{C3380CC4-5D6E-409C-BE32-E72D297353CC}">
              <c16:uniqueId val="{00000003-5FF8-4F17-B280-1F7C6B7FDB34}"/>
            </c:ext>
          </c:extLst>
        </c:ser>
        <c:ser>
          <c:idx val="4"/>
          <c:order val="4"/>
          <c:tx>
            <c:strRef>
              <c:f>'Q9(C)'!$C$19</c:f>
              <c:strCache>
                <c:ptCount val="1"/>
                <c:pt idx="0">
                  <c:v>5.重要と思わない</c:v>
                </c:pt>
              </c:strCache>
            </c:strRef>
          </c:tx>
          <c:spPr>
            <a:solidFill>
              <a:srgbClr val="9DC3E6"/>
            </a:solidFill>
            <a:ln>
              <a:solidFill>
                <a:schemeClr val="tx1"/>
              </a:solidFill>
            </a:ln>
          </c:spPr>
          <c:invertIfNegative val="0"/>
          <c:dLbls>
            <c:dLbl>
              <c:idx val="1"/>
              <c:layout>
                <c:manualLayout>
                  <c:x val="1.0197133882747537E-2"/>
                  <c:y val="3.73273243852258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F79-4E90-8A03-97E5458D6519}"/>
                </c:ext>
              </c:extLst>
            </c:dLbl>
            <c:dLbl>
              <c:idx val="2"/>
              <c:delete val="1"/>
              <c:extLst>
                <c:ext xmlns:c15="http://schemas.microsoft.com/office/drawing/2012/chart" uri="{CE6537A1-D6FC-4f65-9D91-7224C49458BB}"/>
                <c:ext xmlns:c16="http://schemas.microsoft.com/office/drawing/2014/chart" uri="{C3380CC4-5D6E-409C-BE32-E72D297353CC}">
                  <c16:uniqueId val="{00000003-AF79-4E90-8A03-97E5458D6519}"/>
                </c:ext>
              </c:extLst>
            </c:dLbl>
            <c:dLbl>
              <c:idx val="3"/>
              <c:layout>
                <c:manualLayout>
                  <c:x val="3.3990446275824712E-3"/>
                  <c:y val="4.47935730381111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F79-4E90-8A03-97E5458D6519}"/>
                </c:ext>
              </c:extLst>
            </c:dLbl>
            <c:dLbl>
              <c:idx val="4"/>
              <c:delete val="1"/>
              <c:extLst>
                <c:ext xmlns:c15="http://schemas.microsoft.com/office/drawing/2012/chart" uri="{CE6537A1-D6FC-4f65-9D91-7224C49458BB}"/>
                <c:ext xmlns:c16="http://schemas.microsoft.com/office/drawing/2014/chart" uri="{C3380CC4-5D6E-409C-BE32-E72D297353CC}">
                  <c16:uniqueId val="{00000006-AF79-4E90-8A03-97E5458D6519}"/>
                </c:ext>
              </c:extLst>
            </c:dLbl>
            <c:dLbl>
              <c:idx val="5"/>
              <c:delete val="1"/>
              <c:extLst>
                <c:ext xmlns:c15="http://schemas.microsoft.com/office/drawing/2012/chart" uri="{CE6537A1-D6FC-4f65-9D91-7224C49458BB}"/>
                <c:ext xmlns:c16="http://schemas.microsoft.com/office/drawing/2014/chart" uri="{C3380CC4-5D6E-409C-BE32-E72D297353CC}">
                  <c16:uniqueId val="{00000007-AF79-4E90-8A03-97E5458D6519}"/>
                </c:ext>
              </c:extLst>
            </c:dLbl>
            <c:spPr>
              <a:noFill/>
              <a:ln>
                <a:noFill/>
              </a:ln>
              <a:effectLst/>
            </c:spPr>
            <c:txPr>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'Q9(C)'!$D$14:$I$14</c:f>
              <c:strCache>
                <c:ptCount val="6"/>
                <c:pt idx="0">
                  <c:v>A.エンドユーザー（n=159）</c:v>
                </c:pt>
                <c:pt idx="1">
                  <c:v>B.メーカー（n=179）</c:v>
                </c:pt>
                <c:pt idx="2">
                  <c:v>C.系列ソフトウェア企業（n=21）</c:v>
                </c:pt>
                <c:pt idx="3">
                  <c:v>D.受託ソフトウェア企業（n=263）</c:v>
                </c:pt>
                <c:pt idx="4">
                  <c:v>E.独立系ソフトウェア企業（n=95）</c:v>
                </c:pt>
                <c:pt idx="5">
                  <c:v>F.その他（n=87）</c:v>
                </c:pt>
              </c:strCache>
            </c:strRef>
          </c:cat>
          <c:val>
            <c:numRef>
              <c:f>'Q9(C)'!$D$19:$I$19</c:f>
              <c:numCache>
                <c:formatCode>0.0%</c:formatCode>
                <c:ptCount val="6"/>
                <c:pt idx="0">
                  <c:v>5.6603773584905662E-2</c:v>
                </c:pt>
                <c:pt idx="1">
                  <c:v>3.3519553072625698E-2</c:v>
                </c:pt>
                <c:pt idx="2">
                  <c:v>0</c:v>
                </c:pt>
                <c:pt idx="3">
                  <c:v>2.2813688212927757E-2</c:v>
                </c:pt>
                <c:pt idx="4">
                  <c:v>0</c:v>
                </c:pt>
                <c:pt idx="5">
                  <c:v>0</c:v>
                </c:pt>
              </c:numCache>
            </c:numRef>
          </c:val>
          <c:extLst>
            <c:ext xmlns:c16="http://schemas.microsoft.com/office/drawing/2014/chart" uri="{C3380CC4-5D6E-409C-BE32-E72D297353CC}">
              <c16:uniqueId val="{00000004-5FF8-4F17-B280-1F7C6B7FDB34}"/>
            </c:ext>
          </c:extLst>
        </c:ser>
        <c:ser>
          <c:idx val="5"/>
          <c:order val="5"/>
          <c:tx>
            <c:strRef>
              <c:f>'Q9(C)'!$C$20</c:f>
              <c:strCache>
                <c:ptCount val="1"/>
                <c:pt idx="0">
                  <c:v>6.わからない</c:v>
                </c:pt>
              </c:strCache>
            </c:strRef>
          </c:tx>
          <c:spPr>
            <a:solidFill>
              <a:schemeClr val="bg1"/>
            </a:solidFill>
            <a:ln>
              <a:solidFill>
                <a:schemeClr val="tx1"/>
              </a:solidFill>
            </a:ln>
          </c:spPr>
          <c:invertIfNegative val="0"/>
          <c:dLbls>
            <c:spPr>
              <a:noFill/>
              <a:ln>
                <a:noFill/>
              </a:ln>
              <a:effectLst/>
            </c:spPr>
            <c:txPr>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'Q9(C)'!$D$14:$I$14</c:f>
              <c:strCache>
                <c:ptCount val="6"/>
                <c:pt idx="0">
                  <c:v>A.エンドユーザー（n=159）</c:v>
                </c:pt>
                <c:pt idx="1">
                  <c:v>B.メーカー（n=179）</c:v>
                </c:pt>
                <c:pt idx="2">
                  <c:v>C.系列ソフトウェア企業（n=21）</c:v>
                </c:pt>
                <c:pt idx="3">
                  <c:v>D.受託ソフトウェア企業（n=263）</c:v>
                </c:pt>
                <c:pt idx="4">
                  <c:v>E.独立系ソフトウェア企業（n=95）</c:v>
                </c:pt>
                <c:pt idx="5">
                  <c:v>F.その他（n=87）</c:v>
                </c:pt>
              </c:strCache>
            </c:strRef>
          </c:cat>
          <c:val>
            <c:numRef>
              <c:f>'Q9(C)'!$D$20:$I$20</c:f>
              <c:numCache>
                <c:formatCode>0.0%</c:formatCode>
                <c:ptCount val="6"/>
                <c:pt idx="0">
                  <c:v>0.13207547169811321</c:v>
                </c:pt>
                <c:pt idx="1">
                  <c:v>6.7039106145251395E-2</c:v>
                </c:pt>
                <c:pt idx="2">
                  <c:v>9.5238095238095233E-2</c:v>
                </c:pt>
                <c:pt idx="3">
                  <c:v>6.0836501901140684E-2</c:v>
                </c:pt>
                <c:pt idx="4">
                  <c:v>9.4736842105263161E-2</c:v>
                </c:pt>
                <c:pt idx="5">
                  <c:v>0.12643678160919541</c:v>
                </c:pt>
              </c:numCache>
            </c:numRef>
          </c:val>
          <c:extLst>
            <c:ext xmlns:c16="http://schemas.microsoft.com/office/drawing/2014/chart" uri="{C3380CC4-5D6E-409C-BE32-E72D297353CC}">
              <c16:uniqueId val="{00000005-5FF8-4F17-B280-1F7C6B7FDB34}"/>
            </c:ext>
          </c:extLst>
        </c:ser>
        <c:dLbls>
          <c:showLegendKey val="0"/>
          <c:showVal val="0"/>
          <c:showCatName val="0"/>
          <c:showSerName val="0"/>
          <c:showPercent val="0"/>
          <c:showBubbleSize val="0"/>
        </c:dLbls>
        <c:gapWidth val="150"/>
        <c:overlap val="100"/>
        <c:axId val="445739776"/>
        <c:axId val="445741312"/>
      </c:barChart>
      <c:catAx>
        <c:axId val="445739776"/>
        <c:scaling>
          <c:orientation val="maxMin"/>
        </c:scaling>
        <c:delete val="0"/>
        <c:axPos val="l"/>
        <c:numFmt formatCode="General" sourceLinked="0"/>
        <c:majorTickMark val="none"/>
        <c:minorTickMark val="none"/>
        <c:tickLblPos val="nextTo"/>
        <c:spPr>
          <a:ln>
            <a:solidFill>
              <a:schemeClr val="tx1"/>
            </a:solidFill>
          </a:ln>
        </c:spPr>
        <c:crossAx val="445741312"/>
        <c:crosses val="autoZero"/>
        <c:auto val="1"/>
        <c:lblAlgn val="ctr"/>
        <c:lblOffset val="100"/>
        <c:noMultiLvlLbl val="0"/>
      </c:catAx>
      <c:valAx>
        <c:axId val="445741312"/>
        <c:scaling>
          <c:orientation val="minMax"/>
        </c:scaling>
        <c:delete val="0"/>
        <c:axPos val="t"/>
        <c:majorGridlines>
          <c:spPr>
            <a:ln>
              <a:solidFill>
                <a:schemeClr val="bg1">
                  <a:lumMod val="50000"/>
                </a:schemeClr>
              </a:solidFill>
            </a:ln>
          </c:spPr>
        </c:majorGridlines>
        <c:numFmt formatCode="0%" sourceLinked="1"/>
        <c:majorTickMark val="none"/>
        <c:minorTickMark val="none"/>
        <c:tickLblPos val="nextTo"/>
        <c:spPr>
          <a:ln>
            <a:solidFill>
              <a:schemeClr val="tx1"/>
            </a:solidFill>
          </a:ln>
        </c:spPr>
        <c:crossAx val="445739776"/>
        <c:crosses val="autoZero"/>
        <c:crossBetween val="between"/>
      </c:valAx>
      <c:spPr>
        <a:ln>
          <a:solidFill>
            <a:schemeClr val="tx1"/>
          </a:solidFill>
        </a:ln>
      </c:spPr>
    </c:plotArea>
    <c:legend>
      <c:legendPos val="b"/>
      <c:layout>
        <c:manualLayout>
          <c:xMode val="edge"/>
          <c:yMode val="edge"/>
          <c:x val="0.19318502788580103"/>
          <c:y val="0.91992381251595423"/>
          <c:w val="0.80681492207608696"/>
          <c:h val="8.0076200152400301E-2"/>
        </c:manualLayout>
      </c:layout>
      <c:overlay val="0"/>
      <c:txPr>
        <a:bodyPr/>
        <a:lstStyle/>
        <a:p>
          <a:pPr>
            <a:defRPr sz="900"/>
          </a:pPr>
          <a:endParaRPr lang="ja-JP"/>
        </a:p>
      </c:txPr>
    </c:legend>
    <c:plotVisOnly val="1"/>
    <c:dispBlanksAs val="gap"/>
    <c:showDLblsOverMax val="0"/>
  </c:chart>
  <c:spPr>
    <a:ln>
      <a:noFill/>
    </a:ln>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altLang="ja-JP" sz="1200" dirty="0"/>
              <a:t>Q9.</a:t>
            </a:r>
            <a:r>
              <a:rPr lang="ja-JP" altLang="en-US" sz="1200" dirty="0"/>
              <a:t>システムに関わる要件の変化への対応（プロダクトライン設計の導入）</a:t>
            </a:r>
            <a:endParaRPr lang="ja-JP" sz="1200" dirty="0"/>
          </a:p>
        </c:rich>
      </c:tx>
      <c:layout>
        <c:manualLayout>
          <c:xMode val="edge"/>
          <c:yMode val="edge"/>
          <c:x val="0.25623531746031747"/>
          <c:y val="1.0203968253968253E-2"/>
        </c:manualLayout>
      </c:layout>
      <c:overlay val="0"/>
    </c:title>
    <c:autoTitleDeleted val="0"/>
    <c:plotArea>
      <c:layout>
        <c:manualLayout>
          <c:layoutTarget val="inner"/>
          <c:xMode val="edge"/>
          <c:yMode val="edge"/>
          <c:x val="0.23995649222876694"/>
          <c:y val="0.18895072009405309"/>
          <c:w val="0.71818233368977025"/>
          <c:h val="0.69159559973036144"/>
        </c:manualLayout>
      </c:layout>
      <c:barChart>
        <c:barDir val="bar"/>
        <c:grouping val="percentStacked"/>
        <c:varyColors val="0"/>
        <c:ser>
          <c:idx val="0"/>
          <c:order val="0"/>
          <c:tx>
            <c:strRef>
              <c:f>'Q9(D)'!$C$15</c:f>
              <c:strCache>
                <c:ptCount val="1"/>
                <c:pt idx="0">
                  <c:v>1.重要と思う</c:v>
                </c:pt>
              </c:strCache>
            </c:strRef>
          </c:tx>
          <c:spPr>
            <a:solidFill>
              <a:srgbClr val="FF9966"/>
            </a:solidFill>
            <a:ln>
              <a:solidFill>
                <a:schemeClr val="tx1"/>
              </a:solid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B93E-4051-ADE2-3399CC283462}"/>
                </c:ext>
              </c:extLst>
            </c:dLbl>
            <c:dLbl>
              <c:idx val="3"/>
              <c:layout>
                <c:manualLayout>
                  <c:x val="6.7980892551649111E-3"/>
                  <c:y val="4.47929852062310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93E-4051-ADE2-3399CC283462}"/>
                </c:ext>
              </c:extLst>
            </c:dLbl>
            <c:dLbl>
              <c:idx val="5"/>
              <c:layout>
                <c:manualLayout>
                  <c:x val="8.4976115689561777E-3"/>
                  <c:y val="4.72812775546193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93E-4051-ADE2-3399CC283462}"/>
                </c:ext>
              </c:extLst>
            </c:dLbl>
            <c:spPr>
              <a:noFill/>
              <a:ln>
                <a:noFill/>
              </a:ln>
              <a:effectLst/>
            </c:spPr>
            <c:txPr>
              <a:bodyPr wrap="square" lIns="38100" tIns="19050" rIns="38100" bIns="19050" anchor="ctr">
                <a:spAutoFit/>
              </a:bodyPr>
              <a:lstStyle/>
              <a:p>
                <a:pPr>
                  <a:defRPr sz="800">
                    <a:solidFill>
                      <a:sysClr val="windowText" lastClr="000000"/>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'Q9(D)'!$D$14:$I$14</c:f>
              <c:strCache>
                <c:ptCount val="6"/>
                <c:pt idx="0">
                  <c:v>A.エンドユーザー（n=158）</c:v>
                </c:pt>
                <c:pt idx="1">
                  <c:v>B.メーカー（n=179）</c:v>
                </c:pt>
                <c:pt idx="2">
                  <c:v>C.系列ソフトウェア企業（n=21）</c:v>
                </c:pt>
                <c:pt idx="3">
                  <c:v>D.受託ソフトウェア企業（n=263）</c:v>
                </c:pt>
                <c:pt idx="4">
                  <c:v>E.独立系ソフトウェア企業（n=92）</c:v>
                </c:pt>
                <c:pt idx="5">
                  <c:v>F.その他（n=85）</c:v>
                </c:pt>
              </c:strCache>
            </c:strRef>
          </c:cat>
          <c:val>
            <c:numRef>
              <c:f>'Q9(D)'!$D$15:$I$15</c:f>
              <c:numCache>
                <c:formatCode>0.0%</c:formatCode>
                <c:ptCount val="6"/>
                <c:pt idx="0">
                  <c:v>5.6962025316455694E-2</c:v>
                </c:pt>
                <c:pt idx="1">
                  <c:v>0.11173184357541899</c:v>
                </c:pt>
                <c:pt idx="2">
                  <c:v>0</c:v>
                </c:pt>
                <c:pt idx="3">
                  <c:v>4.5627376425855515E-2</c:v>
                </c:pt>
                <c:pt idx="4">
                  <c:v>7.6086956521739135E-2</c:v>
                </c:pt>
                <c:pt idx="5">
                  <c:v>3.5294117647058823E-2</c:v>
                </c:pt>
              </c:numCache>
            </c:numRef>
          </c:val>
          <c:extLst>
            <c:ext xmlns:c16="http://schemas.microsoft.com/office/drawing/2014/chart" uri="{C3380CC4-5D6E-409C-BE32-E72D297353CC}">
              <c16:uniqueId val="{00000000-C2C7-4112-9812-685790CFA699}"/>
            </c:ext>
          </c:extLst>
        </c:ser>
        <c:ser>
          <c:idx val="1"/>
          <c:order val="1"/>
          <c:tx>
            <c:strRef>
              <c:f>'Q9(D)'!$C$16</c:f>
              <c:strCache>
                <c:ptCount val="1"/>
                <c:pt idx="0">
                  <c:v>2.やや重要と思う</c:v>
                </c:pt>
              </c:strCache>
            </c:strRef>
          </c:tx>
          <c:spPr>
            <a:solidFill>
              <a:srgbClr val="FFCC99"/>
            </a:solidFill>
            <a:ln>
              <a:solidFill>
                <a:schemeClr val="tx1"/>
              </a:solidFill>
            </a:ln>
          </c:spPr>
          <c:invertIfNegative val="0"/>
          <c:dLbls>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'Q9(D)'!$D$14:$I$14</c:f>
              <c:strCache>
                <c:ptCount val="6"/>
                <c:pt idx="0">
                  <c:v>A.エンドユーザー（n=158）</c:v>
                </c:pt>
                <c:pt idx="1">
                  <c:v>B.メーカー（n=179）</c:v>
                </c:pt>
                <c:pt idx="2">
                  <c:v>C.系列ソフトウェア企業（n=21）</c:v>
                </c:pt>
                <c:pt idx="3">
                  <c:v>D.受託ソフトウェア企業（n=263）</c:v>
                </c:pt>
                <c:pt idx="4">
                  <c:v>E.独立系ソフトウェア企業（n=92）</c:v>
                </c:pt>
                <c:pt idx="5">
                  <c:v>F.その他（n=85）</c:v>
                </c:pt>
              </c:strCache>
            </c:strRef>
          </c:cat>
          <c:val>
            <c:numRef>
              <c:f>'Q9(D)'!$D$16:$I$16</c:f>
              <c:numCache>
                <c:formatCode>0.0%</c:formatCode>
                <c:ptCount val="6"/>
                <c:pt idx="0">
                  <c:v>0.12658227848101267</c:v>
                </c:pt>
                <c:pt idx="1">
                  <c:v>0.21229050279329609</c:v>
                </c:pt>
                <c:pt idx="2">
                  <c:v>0.2857142857142857</c:v>
                </c:pt>
                <c:pt idx="3">
                  <c:v>0.22433460076045628</c:v>
                </c:pt>
                <c:pt idx="4">
                  <c:v>0.15217391304347827</c:v>
                </c:pt>
                <c:pt idx="5">
                  <c:v>0.17647058823529413</c:v>
                </c:pt>
              </c:numCache>
            </c:numRef>
          </c:val>
          <c:extLst>
            <c:ext xmlns:c16="http://schemas.microsoft.com/office/drawing/2014/chart" uri="{C3380CC4-5D6E-409C-BE32-E72D297353CC}">
              <c16:uniqueId val="{00000001-C2C7-4112-9812-685790CFA699}"/>
            </c:ext>
          </c:extLst>
        </c:ser>
        <c:ser>
          <c:idx val="2"/>
          <c:order val="2"/>
          <c:tx>
            <c:strRef>
              <c:f>'Q9(D)'!$C$17</c:f>
              <c:strCache>
                <c:ptCount val="1"/>
                <c:pt idx="0">
                  <c:v>3.どちらともいえない</c:v>
                </c:pt>
              </c:strCache>
            </c:strRef>
          </c:tx>
          <c:spPr>
            <a:solidFill>
              <a:srgbClr val="FFFF99"/>
            </a:solidFill>
            <a:ln>
              <a:solidFill>
                <a:schemeClr val="tx1"/>
              </a:solidFill>
            </a:ln>
          </c:spPr>
          <c:invertIfNegative val="0"/>
          <c:dLbls>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'Q9(D)'!$D$14:$I$14</c:f>
              <c:strCache>
                <c:ptCount val="6"/>
                <c:pt idx="0">
                  <c:v>A.エンドユーザー（n=158）</c:v>
                </c:pt>
                <c:pt idx="1">
                  <c:v>B.メーカー（n=179）</c:v>
                </c:pt>
                <c:pt idx="2">
                  <c:v>C.系列ソフトウェア企業（n=21）</c:v>
                </c:pt>
                <c:pt idx="3">
                  <c:v>D.受託ソフトウェア企業（n=263）</c:v>
                </c:pt>
                <c:pt idx="4">
                  <c:v>E.独立系ソフトウェア企業（n=92）</c:v>
                </c:pt>
                <c:pt idx="5">
                  <c:v>F.その他（n=85）</c:v>
                </c:pt>
              </c:strCache>
            </c:strRef>
          </c:cat>
          <c:val>
            <c:numRef>
              <c:f>'Q9(D)'!$D$17:$I$17</c:f>
              <c:numCache>
                <c:formatCode>0.0%</c:formatCode>
                <c:ptCount val="6"/>
                <c:pt idx="0">
                  <c:v>0.33544303797468356</c:v>
                </c:pt>
                <c:pt idx="1">
                  <c:v>0.27374301675977653</c:v>
                </c:pt>
                <c:pt idx="2">
                  <c:v>0.47619047619047616</c:v>
                </c:pt>
                <c:pt idx="3">
                  <c:v>0.45627376425855515</c:v>
                </c:pt>
                <c:pt idx="4">
                  <c:v>0.41304347826086957</c:v>
                </c:pt>
                <c:pt idx="5">
                  <c:v>0.29411764705882354</c:v>
                </c:pt>
              </c:numCache>
            </c:numRef>
          </c:val>
          <c:extLst>
            <c:ext xmlns:c16="http://schemas.microsoft.com/office/drawing/2014/chart" uri="{C3380CC4-5D6E-409C-BE32-E72D297353CC}">
              <c16:uniqueId val="{00000002-C2C7-4112-9812-685790CFA699}"/>
            </c:ext>
          </c:extLst>
        </c:ser>
        <c:ser>
          <c:idx val="3"/>
          <c:order val="3"/>
          <c:tx>
            <c:strRef>
              <c:f>'Q9(D)'!$C$18</c:f>
              <c:strCache>
                <c:ptCount val="1"/>
                <c:pt idx="0">
                  <c:v>4.あまり重要と思わない</c:v>
                </c:pt>
              </c:strCache>
            </c:strRef>
          </c:tx>
          <c:spPr>
            <a:solidFill>
              <a:srgbClr val="2E75B6"/>
            </a:solidFill>
            <a:ln>
              <a:solidFill>
                <a:schemeClr val="tx1"/>
              </a:solidFill>
            </a:ln>
          </c:spPr>
          <c:invertIfNegative val="0"/>
          <c:dLbls>
            <c:spPr>
              <a:noFill/>
              <a:ln>
                <a:noFill/>
              </a:ln>
              <a:effectLst/>
            </c:spPr>
            <c:txPr>
              <a:bodyPr wrap="square" lIns="38100" tIns="19050" rIns="38100" bIns="19050" anchor="ctr">
                <a:spAutoFit/>
              </a:bodyPr>
              <a:lstStyle/>
              <a:p>
                <a:pPr>
                  <a:defRPr sz="800">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'Q9(D)'!$D$14:$I$14</c:f>
              <c:strCache>
                <c:ptCount val="6"/>
                <c:pt idx="0">
                  <c:v>A.エンドユーザー（n=158）</c:v>
                </c:pt>
                <c:pt idx="1">
                  <c:v>B.メーカー（n=179）</c:v>
                </c:pt>
                <c:pt idx="2">
                  <c:v>C.系列ソフトウェア企業（n=21）</c:v>
                </c:pt>
                <c:pt idx="3">
                  <c:v>D.受託ソフトウェア企業（n=263）</c:v>
                </c:pt>
                <c:pt idx="4">
                  <c:v>E.独立系ソフトウェア企業（n=92）</c:v>
                </c:pt>
                <c:pt idx="5">
                  <c:v>F.その他（n=85）</c:v>
                </c:pt>
              </c:strCache>
            </c:strRef>
          </c:cat>
          <c:val>
            <c:numRef>
              <c:f>'Q9(D)'!$D$18:$I$18</c:f>
              <c:numCache>
                <c:formatCode>0.0%</c:formatCode>
                <c:ptCount val="6"/>
                <c:pt idx="0">
                  <c:v>8.2278481012658222E-2</c:v>
                </c:pt>
                <c:pt idx="1">
                  <c:v>0.12290502793296089</c:v>
                </c:pt>
                <c:pt idx="2">
                  <c:v>4.7619047619047616E-2</c:v>
                </c:pt>
                <c:pt idx="3">
                  <c:v>6.8441064638783272E-2</c:v>
                </c:pt>
                <c:pt idx="4">
                  <c:v>0.13043478260869565</c:v>
                </c:pt>
                <c:pt idx="5">
                  <c:v>0.10588235294117647</c:v>
                </c:pt>
              </c:numCache>
            </c:numRef>
          </c:val>
          <c:extLst>
            <c:ext xmlns:c16="http://schemas.microsoft.com/office/drawing/2014/chart" uri="{C3380CC4-5D6E-409C-BE32-E72D297353CC}">
              <c16:uniqueId val="{00000003-C2C7-4112-9812-685790CFA699}"/>
            </c:ext>
          </c:extLst>
        </c:ser>
        <c:ser>
          <c:idx val="4"/>
          <c:order val="4"/>
          <c:tx>
            <c:strRef>
              <c:f>'Q9(D)'!$C$19</c:f>
              <c:strCache>
                <c:ptCount val="1"/>
                <c:pt idx="0">
                  <c:v>5.重要と思わない</c:v>
                </c:pt>
              </c:strCache>
            </c:strRef>
          </c:tx>
          <c:spPr>
            <a:solidFill>
              <a:srgbClr val="9DC3E6"/>
            </a:solidFill>
            <a:ln>
              <a:solidFill>
                <a:schemeClr val="tx1"/>
              </a:solid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3-B93E-4051-ADE2-3399CC283462}"/>
                </c:ext>
              </c:extLst>
            </c:dLbl>
            <c:dLbl>
              <c:idx val="3"/>
              <c:layout>
                <c:manualLayout>
                  <c:x val="1.6995223137911109E-3"/>
                  <c:y val="4.47929852062310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93E-4051-ADE2-3399CC283462}"/>
                </c:ext>
              </c:extLst>
            </c:dLbl>
            <c:dLbl>
              <c:idx val="4"/>
              <c:layout>
                <c:manualLayout>
                  <c:x val="-5.0985669413737061E-3"/>
                  <c:y val="4.47933770941511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93E-4051-ADE2-3399CC283462}"/>
                </c:ext>
              </c:extLst>
            </c:dLbl>
            <c:dLbl>
              <c:idx val="5"/>
              <c:layout>
                <c:manualLayout>
                  <c:x val="5.0985669413737061E-3"/>
                  <c:y val="4.72818653864994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93E-4051-ADE2-3399CC283462}"/>
                </c:ext>
              </c:extLst>
            </c:dLbl>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'Q9(D)'!$D$14:$I$14</c:f>
              <c:strCache>
                <c:ptCount val="6"/>
                <c:pt idx="0">
                  <c:v>A.エンドユーザー（n=158）</c:v>
                </c:pt>
                <c:pt idx="1">
                  <c:v>B.メーカー（n=179）</c:v>
                </c:pt>
                <c:pt idx="2">
                  <c:v>C.系列ソフトウェア企業（n=21）</c:v>
                </c:pt>
                <c:pt idx="3">
                  <c:v>D.受託ソフトウェア企業（n=263）</c:v>
                </c:pt>
                <c:pt idx="4">
                  <c:v>E.独立系ソフトウェア企業（n=92）</c:v>
                </c:pt>
                <c:pt idx="5">
                  <c:v>F.その他（n=85）</c:v>
                </c:pt>
              </c:strCache>
            </c:strRef>
          </c:cat>
          <c:val>
            <c:numRef>
              <c:f>'Q9(D)'!$D$19:$I$19</c:f>
              <c:numCache>
                <c:formatCode>0.0%</c:formatCode>
                <c:ptCount val="6"/>
                <c:pt idx="0">
                  <c:v>7.5949367088607597E-2</c:v>
                </c:pt>
                <c:pt idx="1">
                  <c:v>5.027932960893855E-2</c:v>
                </c:pt>
                <c:pt idx="2">
                  <c:v>0</c:v>
                </c:pt>
                <c:pt idx="3">
                  <c:v>3.0418250950570342E-2</c:v>
                </c:pt>
                <c:pt idx="4">
                  <c:v>3.2608695652173912E-2</c:v>
                </c:pt>
                <c:pt idx="5">
                  <c:v>3.5294117647058823E-2</c:v>
                </c:pt>
              </c:numCache>
            </c:numRef>
          </c:val>
          <c:extLst>
            <c:ext xmlns:c16="http://schemas.microsoft.com/office/drawing/2014/chart" uri="{C3380CC4-5D6E-409C-BE32-E72D297353CC}">
              <c16:uniqueId val="{00000004-C2C7-4112-9812-685790CFA699}"/>
            </c:ext>
          </c:extLst>
        </c:ser>
        <c:ser>
          <c:idx val="5"/>
          <c:order val="5"/>
          <c:tx>
            <c:strRef>
              <c:f>'Q9(D)'!$C$20</c:f>
              <c:strCache>
                <c:ptCount val="1"/>
                <c:pt idx="0">
                  <c:v>6.わからない</c:v>
                </c:pt>
              </c:strCache>
            </c:strRef>
          </c:tx>
          <c:spPr>
            <a:solidFill>
              <a:schemeClr val="bg1"/>
            </a:solidFill>
            <a:ln>
              <a:solidFill>
                <a:schemeClr val="tx1"/>
              </a:solidFill>
            </a:ln>
          </c:spPr>
          <c:invertIfNegative val="0"/>
          <c:dLbls>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'Q9(D)'!$D$14:$I$14</c:f>
              <c:strCache>
                <c:ptCount val="6"/>
                <c:pt idx="0">
                  <c:v>A.エンドユーザー（n=158）</c:v>
                </c:pt>
                <c:pt idx="1">
                  <c:v>B.メーカー（n=179）</c:v>
                </c:pt>
                <c:pt idx="2">
                  <c:v>C.系列ソフトウェア企業（n=21）</c:v>
                </c:pt>
                <c:pt idx="3">
                  <c:v>D.受託ソフトウェア企業（n=263）</c:v>
                </c:pt>
                <c:pt idx="4">
                  <c:v>E.独立系ソフトウェア企業（n=92）</c:v>
                </c:pt>
                <c:pt idx="5">
                  <c:v>F.その他（n=85）</c:v>
                </c:pt>
              </c:strCache>
            </c:strRef>
          </c:cat>
          <c:val>
            <c:numRef>
              <c:f>'Q9(D)'!$D$20:$I$20</c:f>
              <c:numCache>
                <c:formatCode>0.0%</c:formatCode>
                <c:ptCount val="6"/>
                <c:pt idx="0">
                  <c:v>0.32278481012658228</c:v>
                </c:pt>
                <c:pt idx="1">
                  <c:v>0.22905027932960895</c:v>
                </c:pt>
                <c:pt idx="2">
                  <c:v>0.19047619047619047</c:v>
                </c:pt>
                <c:pt idx="3">
                  <c:v>0.17490494296577946</c:v>
                </c:pt>
                <c:pt idx="4">
                  <c:v>0.19565217391304349</c:v>
                </c:pt>
                <c:pt idx="5">
                  <c:v>0.35294117647058826</c:v>
                </c:pt>
              </c:numCache>
            </c:numRef>
          </c:val>
          <c:extLst>
            <c:ext xmlns:c16="http://schemas.microsoft.com/office/drawing/2014/chart" uri="{C3380CC4-5D6E-409C-BE32-E72D297353CC}">
              <c16:uniqueId val="{00000005-C2C7-4112-9812-685790CFA699}"/>
            </c:ext>
          </c:extLst>
        </c:ser>
        <c:dLbls>
          <c:showLegendKey val="0"/>
          <c:showVal val="0"/>
          <c:showCatName val="0"/>
          <c:showSerName val="0"/>
          <c:showPercent val="0"/>
          <c:showBubbleSize val="0"/>
        </c:dLbls>
        <c:gapWidth val="150"/>
        <c:overlap val="100"/>
        <c:axId val="446041472"/>
        <c:axId val="446063744"/>
      </c:barChart>
      <c:catAx>
        <c:axId val="446041472"/>
        <c:scaling>
          <c:orientation val="maxMin"/>
        </c:scaling>
        <c:delete val="0"/>
        <c:axPos val="l"/>
        <c:numFmt formatCode="General" sourceLinked="0"/>
        <c:majorTickMark val="none"/>
        <c:minorTickMark val="none"/>
        <c:tickLblPos val="nextTo"/>
        <c:spPr>
          <a:ln>
            <a:solidFill>
              <a:schemeClr val="tx1"/>
            </a:solidFill>
          </a:ln>
        </c:spPr>
        <c:crossAx val="446063744"/>
        <c:crosses val="autoZero"/>
        <c:auto val="1"/>
        <c:lblAlgn val="ctr"/>
        <c:lblOffset val="100"/>
        <c:noMultiLvlLbl val="0"/>
      </c:catAx>
      <c:valAx>
        <c:axId val="446063744"/>
        <c:scaling>
          <c:orientation val="minMax"/>
        </c:scaling>
        <c:delete val="0"/>
        <c:axPos val="t"/>
        <c:majorGridlines>
          <c:spPr>
            <a:ln>
              <a:solidFill>
                <a:schemeClr val="bg1">
                  <a:lumMod val="50000"/>
                </a:schemeClr>
              </a:solidFill>
            </a:ln>
          </c:spPr>
        </c:majorGridlines>
        <c:numFmt formatCode="0%" sourceLinked="1"/>
        <c:majorTickMark val="none"/>
        <c:minorTickMark val="none"/>
        <c:tickLblPos val="nextTo"/>
        <c:spPr>
          <a:ln>
            <a:solidFill>
              <a:schemeClr val="tx1"/>
            </a:solidFill>
          </a:ln>
        </c:spPr>
        <c:crossAx val="446041472"/>
        <c:crosses val="autoZero"/>
        <c:crossBetween val="between"/>
      </c:valAx>
      <c:spPr>
        <a:ln>
          <a:solidFill>
            <a:schemeClr val="tx1"/>
          </a:solidFill>
        </a:ln>
      </c:spPr>
    </c:plotArea>
    <c:legend>
      <c:legendPos val="b"/>
      <c:layout>
        <c:manualLayout>
          <c:xMode val="edge"/>
          <c:yMode val="edge"/>
          <c:x val="0.19318502788580103"/>
          <c:y val="0.91992381251595423"/>
          <c:w val="0.80681492207608696"/>
          <c:h val="8.0076200152400301E-2"/>
        </c:manualLayout>
      </c:layout>
      <c:overlay val="0"/>
      <c:txPr>
        <a:bodyPr/>
        <a:lstStyle/>
        <a:p>
          <a:pPr>
            <a:defRPr sz="900"/>
          </a:pPr>
          <a:endParaRPr lang="ja-JP"/>
        </a:p>
      </c:txPr>
    </c:legend>
    <c:plotVisOnly val="1"/>
    <c:dispBlanksAs val="gap"/>
    <c:showDLblsOverMax val="0"/>
  </c:chart>
  <c:spPr>
    <a:ln>
      <a:noFill/>
    </a:ln>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altLang="ja-JP" sz="1200" dirty="0"/>
              <a:t>Q9.</a:t>
            </a:r>
            <a:r>
              <a:rPr lang="ja-JP" altLang="en-US" sz="1200" dirty="0"/>
              <a:t>システムに関わる要件の変化への対応（モデルベース開発の導入）</a:t>
            </a:r>
            <a:endParaRPr lang="ja-JP" sz="1200" dirty="0"/>
          </a:p>
        </c:rich>
      </c:tx>
      <c:layout>
        <c:manualLayout>
          <c:xMode val="edge"/>
          <c:yMode val="edge"/>
          <c:x val="0.29373888888888888"/>
          <c:y val="1.5243650793650794E-2"/>
        </c:manualLayout>
      </c:layout>
      <c:overlay val="0"/>
    </c:title>
    <c:autoTitleDeleted val="0"/>
    <c:plotArea>
      <c:layout>
        <c:manualLayout>
          <c:layoutTarget val="inner"/>
          <c:xMode val="edge"/>
          <c:yMode val="edge"/>
          <c:x val="0.23995649222876694"/>
          <c:y val="0.18895072009405309"/>
          <c:w val="0.71818233368977025"/>
          <c:h val="0.69159559973036144"/>
        </c:manualLayout>
      </c:layout>
      <c:barChart>
        <c:barDir val="bar"/>
        <c:grouping val="percentStacked"/>
        <c:varyColors val="0"/>
        <c:ser>
          <c:idx val="0"/>
          <c:order val="0"/>
          <c:tx>
            <c:strRef>
              <c:f>'Q9(E)'!$C$15</c:f>
              <c:strCache>
                <c:ptCount val="1"/>
                <c:pt idx="0">
                  <c:v>1.重要と思う</c:v>
                </c:pt>
              </c:strCache>
            </c:strRef>
          </c:tx>
          <c:spPr>
            <a:solidFill>
              <a:srgbClr val="FF9966"/>
            </a:solidFill>
            <a:ln>
              <a:solidFill>
                <a:schemeClr val="tx1"/>
              </a:solidFill>
            </a:ln>
          </c:spPr>
          <c:invertIfNegative val="0"/>
          <c:dLbls>
            <c:spPr>
              <a:noFill/>
              <a:ln>
                <a:noFill/>
              </a:ln>
              <a:effectLst/>
            </c:spPr>
            <c:txPr>
              <a:bodyPr wrap="square" lIns="38100" tIns="19050" rIns="38100" bIns="19050" anchor="ctr">
                <a:spAutoFit/>
              </a:bodyPr>
              <a:lstStyle/>
              <a:p>
                <a:pPr>
                  <a:defRPr sz="800">
                    <a:solidFill>
                      <a:sysClr val="windowText" lastClr="000000"/>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'Q9(E)'!$D$14:$I$14</c:f>
              <c:strCache>
                <c:ptCount val="6"/>
                <c:pt idx="0">
                  <c:v>A.エンドユーザー（n=158）</c:v>
                </c:pt>
                <c:pt idx="1">
                  <c:v>B.メーカー（n=179）</c:v>
                </c:pt>
                <c:pt idx="2">
                  <c:v>C.系列ソフトウェア企業（n=21）</c:v>
                </c:pt>
                <c:pt idx="3">
                  <c:v>D.受託ソフトウェア企業（n=264）</c:v>
                </c:pt>
                <c:pt idx="4">
                  <c:v>E.独立系ソフトウェア企業（n=93）</c:v>
                </c:pt>
                <c:pt idx="5">
                  <c:v>F.その他（n=86）</c:v>
                </c:pt>
              </c:strCache>
            </c:strRef>
          </c:cat>
          <c:val>
            <c:numRef>
              <c:f>'Q9(E)'!$D$15:$I$15</c:f>
              <c:numCache>
                <c:formatCode>0.0%</c:formatCode>
                <c:ptCount val="6"/>
                <c:pt idx="0">
                  <c:v>8.2278481012658222E-2</c:v>
                </c:pt>
                <c:pt idx="1">
                  <c:v>7.8212290502793297E-2</c:v>
                </c:pt>
                <c:pt idx="2">
                  <c:v>0.23809523809523808</c:v>
                </c:pt>
                <c:pt idx="3">
                  <c:v>0.12878787878787878</c:v>
                </c:pt>
                <c:pt idx="4">
                  <c:v>0.10752688172043011</c:v>
                </c:pt>
                <c:pt idx="5">
                  <c:v>9.3023255813953487E-2</c:v>
                </c:pt>
              </c:numCache>
            </c:numRef>
          </c:val>
          <c:extLst>
            <c:ext xmlns:c16="http://schemas.microsoft.com/office/drawing/2014/chart" uri="{C3380CC4-5D6E-409C-BE32-E72D297353CC}">
              <c16:uniqueId val="{00000000-6739-47B3-B453-7196325C5B28}"/>
            </c:ext>
          </c:extLst>
        </c:ser>
        <c:ser>
          <c:idx val="1"/>
          <c:order val="1"/>
          <c:tx>
            <c:strRef>
              <c:f>'Q9(E)'!$C$16</c:f>
              <c:strCache>
                <c:ptCount val="1"/>
                <c:pt idx="0">
                  <c:v>2.やや重要と思う</c:v>
                </c:pt>
              </c:strCache>
            </c:strRef>
          </c:tx>
          <c:spPr>
            <a:solidFill>
              <a:srgbClr val="FFCC99"/>
            </a:solidFill>
            <a:ln>
              <a:solidFill>
                <a:schemeClr val="tx1"/>
              </a:solidFill>
            </a:ln>
          </c:spPr>
          <c:invertIfNegative val="0"/>
          <c:dLbls>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'Q9(E)'!$D$14:$I$14</c:f>
              <c:strCache>
                <c:ptCount val="6"/>
                <c:pt idx="0">
                  <c:v>A.エンドユーザー（n=158）</c:v>
                </c:pt>
                <c:pt idx="1">
                  <c:v>B.メーカー（n=179）</c:v>
                </c:pt>
                <c:pt idx="2">
                  <c:v>C.系列ソフトウェア企業（n=21）</c:v>
                </c:pt>
                <c:pt idx="3">
                  <c:v>D.受託ソフトウェア企業（n=264）</c:v>
                </c:pt>
                <c:pt idx="4">
                  <c:v>E.独立系ソフトウェア企業（n=93）</c:v>
                </c:pt>
                <c:pt idx="5">
                  <c:v>F.その他（n=86）</c:v>
                </c:pt>
              </c:strCache>
            </c:strRef>
          </c:cat>
          <c:val>
            <c:numRef>
              <c:f>'Q9(E)'!$D$16:$I$16</c:f>
              <c:numCache>
                <c:formatCode>0.0%</c:formatCode>
                <c:ptCount val="6"/>
                <c:pt idx="0">
                  <c:v>0.12025316455696203</c:v>
                </c:pt>
                <c:pt idx="1">
                  <c:v>0.22905027932960895</c:v>
                </c:pt>
                <c:pt idx="2">
                  <c:v>0.38095238095238093</c:v>
                </c:pt>
                <c:pt idx="3">
                  <c:v>0.28409090909090912</c:v>
                </c:pt>
                <c:pt idx="4">
                  <c:v>0.26881720430107525</c:v>
                </c:pt>
                <c:pt idx="5">
                  <c:v>0.16279069767441862</c:v>
                </c:pt>
              </c:numCache>
            </c:numRef>
          </c:val>
          <c:extLst>
            <c:ext xmlns:c16="http://schemas.microsoft.com/office/drawing/2014/chart" uri="{C3380CC4-5D6E-409C-BE32-E72D297353CC}">
              <c16:uniqueId val="{00000001-6739-47B3-B453-7196325C5B28}"/>
            </c:ext>
          </c:extLst>
        </c:ser>
        <c:ser>
          <c:idx val="2"/>
          <c:order val="2"/>
          <c:tx>
            <c:strRef>
              <c:f>'Q9(E)'!$C$17</c:f>
              <c:strCache>
                <c:ptCount val="1"/>
                <c:pt idx="0">
                  <c:v>3.どちらともいえない</c:v>
                </c:pt>
              </c:strCache>
            </c:strRef>
          </c:tx>
          <c:spPr>
            <a:solidFill>
              <a:srgbClr val="FFFF99"/>
            </a:solidFill>
            <a:ln>
              <a:solidFill>
                <a:schemeClr val="tx1"/>
              </a:solidFill>
            </a:ln>
          </c:spPr>
          <c:invertIfNegative val="0"/>
          <c:dLbls>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'Q9(E)'!$D$14:$I$14</c:f>
              <c:strCache>
                <c:ptCount val="6"/>
                <c:pt idx="0">
                  <c:v>A.エンドユーザー（n=158）</c:v>
                </c:pt>
                <c:pt idx="1">
                  <c:v>B.メーカー（n=179）</c:v>
                </c:pt>
                <c:pt idx="2">
                  <c:v>C.系列ソフトウェア企業（n=21）</c:v>
                </c:pt>
                <c:pt idx="3">
                  <c:v>D.受託ソフトウェア企業（n=264）</c:v>
                </c:pt>
                <c:pt idx="4">
                  <c:v>E.独立系ソフトウェア企業（n=93）</c:v>
                </c:pt>
                <c:pt idx="5">
                  <c:v>F.その他（n=86）</c:v>
                </c:pt>
              </c:strCache>
            </c:strRef>
          </c:cat>
          <c:val>
            <c:numRef>
              <c:f>'Q9(E)'!$D$17:$I$17</c:f>
              <c:numCache>
                <c:formatCode>0.0%</c:formatCode>
                <c:ptCount val="6"/>
                <c:pt idx="0">
                  <c:v>0.30379746835443039</c:v>
                </c:pt>
                <c:pt idx="1">
                  <c:v>0.27932960893854747</c:v>
                </c:pt>
                <c:pt idx="2">
                  <c:v>0.19047619047619047</c:v>
                </c:pt>
                <c:pt idx="3">
                  <c:v>0.32196969696969696</c:v>
                </c:pt>
                <c:pt idx="4">
                  <c:v>0.32258064516129031</c:v>
                </c:pt>
                <c:pt idx="5">
                  <c:v>0.26744186046511625</c:v>
                </c:pt>
              </c:numCache>
            </c:numRef>
          </c:val>
          <c:extLst>
            <c:ext xmlns:c16="http://schemas.microsoft.com/office/drawing/2014/chart" uri="{C3380CC4-5D6E-409C-BE32-E72D297353CC}">
              <c16:uniqueId val="{00000002-6739-47B3-B453-7196325C5B28}"/>
            </c:ext>
          </c:extLst>
        </c:ser>
        <c:ser>
          <c:idx val="3"/>
          <c:order val="3"/>
          <c:tx>
            <c:strRef>
              <c:f>'Q9(E)'!$C$18</c:f>
              <c:strCache>
                <c:ptCount val="1"/>
                <c:pt idx="0">
                  <c:v>4.あまり重要と思わない</c:v>
                </c:pt>
              </c:strCache>
            </c:strRef>
          </c:tx>
          <c:spPr>
            <a:solidFill>
              <a:srgbClr val="2E75B6"/>
            </a:solidFill>
            <a:ln>
              <a:solidFill>
                <a:schemeClr val="tx1"/>
              </a:solidFill>
            </a:ln>
          </c:spPr>
          <c:invertIfNegative val="0"/>
          <c:dLbls>
            <c:spPr>
              <a:noFill/>
              <a:ln>
                <a:noFill/>
              </a:ln>
              <a:effectLst/>
            </c:spPr>
            <c:txPr>
              <a:bodyPr wrap="square" lIns="38100" tIns="19050" rIns="38100" bIns="19050" anchor="ctr">
                <a:spAutoFit/>
              </a:bodyPr>
              <a:lstStyle/>
              <a:p>
                <a:pPr>
                  <a:defRPr sz="800">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'Q9(E)'!$D$14:$I$14</c:f>
              <c:strCache>
                <c:ptCount val="6"/>
                <c:pt idx="0">
                  <c:v>A.エンドユーザー（n=158）</c:v>
                </c:pt>
                <c:pt idx="1">
                  <c:v>B.メーカー（n=179）</c:v>
                </c:pt>
                <c:pt idx="2">
                  <c:v>C.系列ソフトウェア企業（n=21）</c:v>
                </c:pt>
                <c:pt idx="3">
                  <c:v>D.受託ソフトウェア企業（n=264）</c:v>
                </c:pt>
                <c:pt idx="4">
                  <c:v>E.独立系ソフトウェア企業（n=93）</c:v>
                </c:pt>
                <c:pt idx="5">
                  <c:v>F.その他（n=86）</c:v>
                </c:pt>
              </c:strCache>
            </c:strRef>
          </c:cat>
          <c:val>
            <c:numRef>
              <c:f>'Q9(E)'!$D$18:$I$18</c:f>
              <c:numCache>
                <c:formatCode>0.0%</c:formatCode>
                <c:ptCount val="6"/>
                <c:pt idx="0">
                  <c:v>7.5949367088607597E-2</c:v>
                </c:pt>
                <c:pt idx="1">
                  <c:v>0.11173184357541899</c:v>
                </c:pt>
                <c:pt idx="2">
                  <c:v>9.5238095238095233E-2</c:v>
                </c:pt>
                <c:pt idx="3">
                  <c:v>8.7121212121212127E-2</c:v>
                </c:pt>
                <c:pt idx="4">
                  <c:v>9.6774193548387094E-2</c:v>
                </c:pt>
                <c:pt idx="5">
                  <c:v>9.3023255813953487E-2</c:v>
                </c:pt>
              </c:numCache>
            </c:numRef>
          </c:val>
          <c:extLst>
            <c:ext xmlns:c16="http://schemas.microsoft.com/office/drawing/2014/chart" uri="{C3380CC4-5D6E-409C-BE32-E72D297353CC}">
              <c16:uniqueId val="{00000003-6739-47B3-B453-7196325C5B28}"/>
            </c:ext>
          </c:extLst>
        </c:ser>
        <c:ser>
          <c:idx val="4"/>
          <c:order val="4"/>
          <c:tx>
            <c:strRef>
              <c:f>'Q9(E)'!$C$19</c:f>
              <c:strCache>
                <c:ptCount val="1"/>
                <c:pt idx="0">
                  <c:v>5.重要と思わない</c:v>
                </c:pt>
              </c:strCache>
            </c:strRef>
          </c:tx>
          <c:spPr>
            <a:solidFill>
              <a:srgbClr val="9DC3E6"/>
            </a:solidFill>
            <a:ln>
              <a:solidFill>
                <a:schemeClr val="tx1"/>
              </a:solid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B3FD-4B3C-A465-B9B724C08A9C}"/>
                </c:ext>
              </c:extLst>
            </c:dLbl>
            <c:dLbl>
              <c:idx val="3"/>
              <c:layout>
                <c:manualLayout>
                  <c:x val="8.4976115689561777E-3"/>
                  <c:y val="4.47927892622709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3FD-4B3C-A465-B9B724C08A9C}"/>
                </c:ext>
              </c:extLst>
            </c:dLbl>
            <c:dLbl>
              <c:idx val="4"/>
              <c:layout>
                <c:manualLayout>
                  <c:x val="8.4976115689561777E-3"/>
                  <c:y val="4.47929852062311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3FD-4B3C-A465-B9B724C08A9C}"/>
                </c:ext>
              </c:extLst>
            </c:dLbl>
            <c:dLbl>
              <c:idx val="5"/>
              <c:layout>
                <c:manualLayout>
                  <c:x val="5.0985669413737061E-3"/>
                  <c:y val="4.2305084745762715E-2"/>
                </c:manualLayout>
              </c:layout>
              <c:spPr>
                <a:noFill/>
                <a:ln>
                  <a:noFill/>
                </a:ln>
                <a:effectLst/>
              </c:spPr>
              <c:txPr>
                <a:bodyPr wrap="square" lIns="38100" tIns="19050" rIns="38100" bIns="19050" anchor="ctr">
                  <a:noAutofit/>
                </a:bodyPr>
                <a:lstStyle/>
                <a:p>
                  <a:pPr>
                    <a:defRPr sz="800"/>
                  </a:pPr>
                  <a:endParaRPr lang="ja-JP"/>
                </a:p>
              </c:txPr>
              <c:showLegendKey val="0"/>
              <c:showVal val="1"/>
              <c:showCatName val="0"/>
              <c:showSerName val="0"/>
              <c:showPercent val="0"/>
              <c:showBubbleSize val="0"/>
              <c:extLst>
                <c:ext xmlns:c15="http://schemas.microsoft.com/office/drawing/2012/chart" uri="{CE6537A1-D6FC-4f65-9D91-7224C49458BB}">
                  <c15:layout>
                    <c:manualLayout>
                      <c:w val="4.5878671771121718E-2"/>
                      <c:h val="5.5269324973057719E-2"/>
                    </c:manualLayout>
                  </c15:layout>
                </c:ext>
                <c:ext xmlns:c16="http://schemas.microsoft.com/office/drawing/2014/chart" uri="{C3380CC4-5D6E-409C-BE32-E72D297353CC}">
                  <c16:uniqueId val="{00000003-B3FD-4B3C-A465-B9B724C08A9C}"/>
                </c:ext>
              </c:extLst>
            </c:dLbl>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'Q9(E)'!$D$14:$I$14</c:f>
              <c:strCache>
                <c:ptCount val="6"/>
                <c:pt idx="0">
                  <c:v>A.エンドユーザー（n=158）</c:v>
                </c:pt>
                <c:pt idx="1">
                  <c:v>B.メーカー（n=179）</c:v>
                </c:pt>
                <c:pt idx="2">
                  <c:v>C.系列ソフトウェア企業（n=21）</c:v>
                </c:pt>
                <c:pt idx="3">
                  <c:v>D.受託ソフトウェア企業（n=264）</c:v>
                </c:pt>
                <c:pt idx="4">
                  <c:v>E.独立系ソフトウェア企業（n=93）</c:v>
                </c:pt>
                <c:pt idx="5">
                  <c:v>F.その他（n=86）</c:v>
                </c:pt>
              </c:strCache>
            </c:strRef>
          </c:cat>
          <c:val>
            <c:numRef>
              <c:f>'Q9(E)'!$D$19:$I$19</c:f>
              <c:numCache>
                <c:formatCode>0.0%</c:formatCode>
                <c:ptCount val="6"/>
                <c:pt idx="0">
                  <c:v>6.9620253164556958E-2</c:v>
                </c:pt>
                <c:pt idx="1">
                  <c:v>7.2625698324022353E-2</c:v>
                </c:pt>
                <c:pt idx="2">
                  <c:v>0</c:v>
                </c:pt>
                <c:pt idx="3">
                  <c:v>3.0303030303030304E-2</c:v>
                </c:pt>
                <c:pt idx="4">
                  <c:v>3.2258064516129031E-2</c:v>
                </c:pt>
                <c:pt idx="5">
                  <c:v>4.6511627906976744E-2</c:v>
                </c:pt>
              </c:numCache>
            </c:numRef>
          </c:val>
          <c:extLst>
            <c:ext xmlns:c16="http://schemas.microsoft.com/office/drawing/2014/chart" uri="{C3380CC4-5D6E-409C-BE32-E72D297353CC}">
              <c16:uniqueId val="{00000004-6739-47B3-B453-7196325C5B28}"/>
            </c:ext>
          </c:extLst>
        </c:ser>
        <c:ser>
          <c:idx val="5"/>
          <c:order val="5"/>
          <c:tx>
            <c:strRef>
              <c:f>'Q9(E)'!$C$20</c:f>
              <c:strCache>
                <c:ptCount val="1"/>
                <c:pt idx="0">
                  <c:v>6.わからない</c:v>
                </c:pt>
              </c:strCache>
            </c:strRef>
          </c:tx>
          <c:spPr>
            <a:solidFill>
              <a:schemeClr val="bg1"/>
            </a:solidFill>
            <a:ln>
              <a:solidFill>
                <a:schemeClr val="tx1"/>
              </a:solidFill>
            </a:ln>
          </c:spPr>
          <c:invertIfNegative val="0"/>
          <c:dLbls>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'Q9(E)'!$D$14:$I$14</c:f>
              <c:strCache>
                <c:ptCount val="6"/>
                <c:pt idx="0">
                  <c:v>A.エンドユーザー（n=158）</c:v>
                </c:pt>
                <c:pt idx="1">
                  <c:v>B.メーカー（n=179）</c:v>
                </c:pt>
                <c:pt idx="2">
                  <c:v>C.系列ソフトウェア企業（n=21）</c:v>
                </c:pt>
                <c:pt idx="3">
                  <c:v>D.受託ソフトウェア企業（n=264）</c:v>
                </c:pt>
                <c:pt idx="4">
                  <c:v>E.独立系ソフトウェア企業（n=93）</c:v>
                </c:pt>
                <c:pt idx="5">
                  <c:v>F.その他（n=86）</c:v>
                </c:pt>
              </c:strCache>
            </c:strRef>
          </c:cat>
          <c:val>
            <c:numRef>
              <c:f>'Q9(E)'!$D$20:$I$20</c:f>
              <c:numCache>
                <c:formatCode>0.0%</c:formatCode>
                <c:ptCount val="6"/>
                <c:pt idx="0">
                  <c:v>0.34810126582278483</c:v>
                </c:pt>
                <c:pt idx="1">
                  <c:v>0.22905027932960895</c:v>
                </c:pt>
                <c:pt idx="2">
                  <c:v>9.5238095238095233E-2</c:v>
                </c:pt>
                <c:pt idx="3">
                  <c:v>0.14772727272727273</c:v>
                </c:pt>
                <c:pt idx="4">
                  <c:v>0.17204301075268819</c:v>
                </c:pt>
                <c:pt idx="5">
                  <c:v>0.33720930232558138</c:v>
                </c:pt>
              </c:numCache>
            </c:numRef>
          </c:val>
          <c:extLst>
            <c:ext xmlns:c16="http://schemas.microsoft.com/office/drawing/2014/chart" uri="{C3380CC4-5D6E-409C-BE32-E72D297353CC}">
              <c16:uniqueId val="{00000005-6739-47B3-B453-7196325C5B28}"/>
            </c:ext>
          </c:extLst>
        </c:ser>
        <c:dLbls>
          <c:showLegendKey val="0"/>
          <c:showVal val="0"/>
          <c:showCatName val="0"/>
          <c:showSerName val="0"/>
          <c:showPercent val="0"/>
          <c:showBubbleSize val="0"/>
        </c:dLbls>
        <c:gapWidth val="150"/>
        <c:overlap val="100"/>
        <c:axId val="446141952"/>
        <c:axId val="446143488"/>
      </c:barChart>
      <c:catAx>
        <c:axId val="446141952"/>
        <c:scaling>
          <c:orientation val="maxMin"/>
        </c:scaling>
        <c:delete val="0"/>
        <c:axPos val="l"/>
        <c:numFmt formatCode="General" sourceLinked="0"/>
        <c:majorTickMark val="none"/>
        <c:minorTickMark val="none"/>
        <c:tickLblPos val="nextTo"/>
        <c:spPr>
          <a:ln>
            <a:solidFill>
              <a:schemeClr val="tx1"/>
            </a:solidFill>
          </a:ln>
        </c:spPr>
        <c:crossAx val="446143488"/>
        <c:crosses val="autoZero"/>
        <c:auto val="1"/>
        <c:lblAlgn val="ctr"/>
        <c:lblOffset val="100"/>
        <c:noMultiLvlLbl val="0"/>
      </c:catAx>
      <c:valAx>
        <c:axId val="446143488"/>
        <c:scaling>
          <c:orientation val="minMax"/>
        </c:scaling>
        <c:delete val="0"/>
        <c:axPos val="t"/>
        <c:majorGridlines>
          <c:spPr>
            <a:ln>
              <a:solidFill>
                <a:schemeClr val="bg1">
                  <a:lumMod val="50000"/>
                </a:schemeClr>
              </a:solidFill>
            </a:ln>
          </c:spPr>
        </c:majorGridlines>
        <c:numFmt formatCode="0%" sourceLinked="1"/>
        <c:majorTickMark val="none"/>
        <c:minorTickMark val="none"/>
        <c:tickLblPos val="nextTo"/>
        <c:spPr>
          <a:ln>
            <a:solidFill>
              <a:schemeClr val="tx1"/>
            </a:solidFill>
          </a:ln>
        </c:spPr>
        <c:crossAx val="446141952"/>
        <c:crosses val="autoZero"/>
        <c:crossBetween val="between"/>
      </c:valAx>
      <c:spPr>
        <a:ln>
          <a:solidFill>
            <a:schemeClr val="tx1"/>
          </a:solidFill>
        </a:ln>
      </c:spPr>
    </c:plotArea>
    <c:legend>
      <c:legendPos val="b"/>
      <c:layout>
        <c:manualLayout>
          <c:xMode val="edge"/>
          <c:yMode val="edge"/>
          <c:x val="0.19318502788580103"/>
          <c:y val="0.91992381251595423"/>
          <c:w val="0.80681492207608696"/>
          <c:h val="8.0076200152400301E-2"/>
        </c:manualLayout>
      </c:layout>
      <c:overlay val="0"/>
      <c:txPr>
        <a:bodyPr/>
        <a:lstStyle/>
        <a:p>
          <a:pPr>
            <a:defRPr sz="900"/>
          </a:pPr>
          <a:endParaRPr lang="ja-JP"/>
        </a:p>
      </c:txPr>
    </c:legend>
    <c:plotVisOnly val="1"/>
    <c:dispBlanksAs val="gap"/>
    <c:showDLblsOverMax val="0"/>
  </c:chart>
  <c:spPr>
    <a:ln>
      <a:noFill/>
    </a:ln>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altLang="ja-JP" sz="1200" dirty="0"/>
              <a:t>Q9.</a:t>
            </a:r>
            <a:r>
              <a:rPr lang="ja-JP" altLang="en-US" sz="1200" dirty="0"/>
              <a:t>システムに関わる要件の変化への対応（アジャイル開発の採用）</a:t>
            </a:r>
            <a:endParaRPr lang="ja-JP" sz="1200" dirty="0"/>
          </a:p>
        </c:rich>
      </c:tx>
      <c:layout>
        <c:manualLayout>
          <c:xMode val="edge"/>
          <c:yMode val="edge"/>
          <c:x val="0.29001785714285716"/>
          <c:y val="2.2803174603174603E-2"/>
        </c:manualLayout>
      </c:layout>
      <c:overlay val="0"/>
    </c:title>
    <c:autoTitleDeleted val="0"/>
    <c:plotArea>
      <c:layout>
        <c:manualLayout>
          <c:layoutTarget val="inner"/>
          <c:xMode val="edge"/>
          <c:yMode val="edge"/>
          <c:x val="0.2399565208762387"/>
          <c:y val="0.1889507777045111"/>
          <c:w val="0.71818233368977025"/>
          <c:h val="0.69159559973036144"/>
        </c:manualLayout>
      </c:layout>
      <c:barChart>
        <c:barDir val="bar"/>
        <c:grouping val="percentStacked"/>
        <c:varyColors val="0"/>
        <c:ser>
          <c:idx val="0"/>
          <c:order val="0"/>
          <c:tx>
            <c:strRef>
              <c:f>'Q9(F)'!$C$15</c:f>
              <c:strCache>
                <c:ptCount val="1"/>
                <c:pt idx="0">
                  <c:v>1.重要と思う</c:v>
                </c:pt>
              </c:strCache>
            </c:strRef>
          </c:tx>
          <c:spPr>
            <a:solidFill>
              <a:srgbClr val="FF9966"/>
            </a:solidFill>
            <a:ln>
              <a:solidFill>
                <a:schemeClr val="tx1"/>
              </a:solidFill>
            </a:ln>
          </c:spPr>
          <c:invertIfNegative val="0"/>
          <c:dLbls>
            <c:spPr>
              <a:noFill/>
              <a:ln>
                <a:noFill/>
              </a:ln>
              <a:effectLst/>
            </c:spPr>
            <c:txPr>
              <a:bodyPr wrap="square" lIns="38100" tIns="19050" rIns="38100" bIns="19050" anchor="ctr">
                <a:spAutoFit/>
              </a:bodyPr>
              <a:lstStyle/>
              <a:p>
                <a:pPr>
                  <a:defRPr sz="800">
                    <a:solidFill>
                      <a:sysClr val="windowText" lastClr="000000"/>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'Q9(F)'!$D$14:$I$14</c:f>
              <c:strCache>
                <c:ptCount val="6"/>
                <c:pt idx="0">
                  <c:v>A.エンドユーザー（n=159）</c:v>
                </c:pt>
                <c:pt idx="1">
                  <c:v>B.メーカー（n=179）</c:v>
                </c:pt>
                <c:pt idx="2">
                  <c:v>C.系列ソフトウェア企業（n=21）</c:v>
                </c:pt>
                <c:pt idx="3">
                  <c:v>D.受託ソフトウェア企業（n=262）</c:v>
                </c:pt>
                <c:pt idx="4">
                  <c:v>E.独立系ソフトウェア企業（n=96）</c:v>
                </c:pt>
                <c:pt idx="5">
                  <c:v>F.その他（n=86）</c:v>
                </c:pt>
              </c:strCache>
            </c:strRef>
          </c:cat>
          <c:val>
            <c:numRef>
              <c:f>'Q9(F)'!$D$15:$I$15</c:f>
              <c:numCache>
                <c:formatCode>0.0%</c:formatCode>
                <c:ptCount val="6"/>
                <c:pt idx="0">
                  <c:v>0.12578616352201258</c:v>
                </c:pt>
                <c:pt idx="1">
                  <c:v>8.9385474860335198E-2</c:v>
                </c:pt>
                <c:pt idx="2">
                  <c:v>0.19047619047619047</c:v>
                </c:pt>
                <c:pt idx="3">
                  <c:v>0.16030534351145037</c:v>
                </c:pt>
                <c:pt idx="4">
                  <c:v>0.27083333333333331</c:v>
                </c:pt>
                <c:pt idx="5">
                  <c:v>0.1744186046511628</c:v>
                </c:pt>
              </c:numCache>
            </c:numRef>
          </c:val>
          <c:extLst>
            <c:ext xmlns:c16="http://schemas.microsoft.com/office/drawing/2014/chart" uri="{C3380CC4-5D6E-409C-BE32-E72D297353CC}">
              <c16:uniqueId val="{00000000-2AB7-4B94-9217-EE636C925775}"/>
            </c:ext>
          </c:extLst>
        </c:ser>
        <c:ser>
          <c:idx val="1"/>
          <c:order val="1"/>
          <c:tx>
            <c:strRef>
              <c:f>'Q9(F)'!$C$16</c:f>
              <c:strCache>
                <c:ptCount val="1"/>
                <c:pt idx="0">
                  <c:v>2.やや重要と思う</c:v>
                </c:pt>
              </c:strCache>
            </c:strRef>
          </c:tx>
          <c:spPr>
            <a:solidFill>
              <a:srgbClr val="FFCC99"/>
            </a:solidFill>
            <a:ln>
              <a:solidFill>
                <a:schemeClr val="tx1"/>
              </a:solidFill>
            </a:ln>
          </c:spPr>
          <c:invertIfNegative val="0"/>
          <c:dLbls>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'Q9(F)'!$D$14:$I$14</c:f>
              <c:strCache>
                <c:ptCount val="6"/>
                <c:pt idx="0">
                  <c:v>A.エンドユーザー（n=159）</c:v>
                </c:pt>
                <c:pt idx="1">
                  <c:v>B.メーカー（n=179）</c:v>
                </c:pt>
                <c:pt idx="2">
                  <c:v>C.系列ソフトウェア企業（n=21）</c:v>
                </c:pt>
                <c:pt idx="3">
                  <c:v>D.受託ソフトウェア企業（n=262）</c:v>
                </c:pt>
                <c:pt idx="4">
                  <c:v>E.独立系ソフトウェア企業（n=96）</c:v>
                </c:pt>
                <c:pt idx="5">
                  <c:v>F.その他（n=86）</c:v>
                </c:pt>
              </c:strCache>
            </c:strRef>
          </c:cat>
          <c:val>
            <c:numRef>
              <c:f>'Q9(F)'!$D$16:$I$16</c:f>
              <c:numCache>
                <c:formatCode>0.0%</c:formatCode>
                <c:ptCount val="6"/>
                <c:pt idx="0">
                  <c:v>0.20754716981132076</c:v>
                </c:pt>
                <c:pt idx="1">
                  <c:v>0.23463687150837989</c:v>
                </c:pt>
                <c:pt idx="2">
                  <c:v>0.38095238095238093</c:v>
                </c:pt>
                <c:pt idx="3">
                  <c:v>0.33969465648854963</c:v>
                </c:pt>
                <c:pt idx="4">
                  <c:v>0.34375</c:v>
                </c:pt>
                <c:pt idx="5">
                  <c:v>0.2441860465116279</c:v>
                </c:pt>
              </c:numCache>
            </c:numRef>
          </c:val>
          <c:extLst>
            <c:ext xmlns:c16="http://schemas.microsoft.com/office/drawing/2014/chart" uri="{C3380CC4-5D6E-409C-BE32-E72D297353CC}">
              <c16:uniqueId val="{00000001-2AB7-4B94-9217-EE636C925775}"/>
            </c:ext>
          </c:extLst>
        </c:ser>
        <c:ser>
          <c:idx val="2"/>
          <c:order val="2"/>
          <c:tx>
            <c:strRef>
              <c:f>'Q9(F)'!$C$17</c:f>
              <c:strCache>
                <c:ptCount val="1"/>
                <c:pt idx="0">
                  <c:v>3.どちらともいえない</c:v>
                </c:pt>
              </c:strCache>
            </c:strRef>
          </c:tx>
          <c:spPr>
            <a:solidFill>
              <a:srgbClr val="FFFF99"/>
            </a:solidFill>
            <a:ln>
              <a:solidFill>
                <a:schemeClr val="tx1"/>
              </a:solidFill>
            </a:ln>
          </c:spPr>
          <c:invertIfNegative val="0"/>
          <c:dLbls>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'Q9(F)'!$D$14:$I$14</c:f>
              <c:strCache>
                <c:ptCount val="6"/>
                <c:pt idx="0">
                  <c:v>A.エンドユーザー（n=159）</c:v>
                </c:pt>
                <c:pt idx="1">
                  <c:v>B.メーカー（n=179）</c:v>
                </c:pt>
                <c:pt idx="2">
                  <c:v>C.系列ソフトウェア企業（n=21）</c:v>
                </c:pt>
                <c:pt idx="3">
                  <c:v>D.受託ソフトウェア企業（n=262）</c:v>
                </c:pt>
                <c:pt idx="4">
                  <c:v>E.独立系ソフトウェア企業（n=96）</c:v>
                </c:pt>
                <c:pt idx="5">
                  <c:v>F.その他（n=86）</c:v>
                </c:pt>
              </c:strCache>
            </c:strRef>
          </c:cat>
          <c:val>
            <c:numRef>
              <c:f>'Q9(F)'!$D$17:$I$17</c:f>
              <c:numCache>
                <c:formatCode>0.0%</c:formatCode>
                <c:ptCount val="6"/>
                <c:pt idx="0">
                  <c:v>0.16981132075471697</c:v>
                </c:pt>
                <c:pt idx="1">
                  <c:v>0.27932960893854747</c:v>
                </c:pt>
                <c:pt idx="2">
                  <c:v>0.2857142857142857</c:v>
                </c:pt>
                <c:pt idx="3">
                  <c:v>0.29389312977099236</c:v>
                </c:pt>
                <c:pt idx="4">
                  <c:v>0.15625</c:v>
                </c:pt>
                <c:pt idx="5">
                  <c:v>0.2441860465116279</c:v>
                </c:pt>
              </c:numCache>
            </c:numRef>
          </c:val>
          <c:extLst>
            <c:ext xmlns:c16="http://schemas.microsoft.com/office/drawing/2014/chart" uri="{C3380CC4-5D6E-409C-BE32-E72D297353CC}">
              <c16:uniqueId val="{00000002-2AB7-4B94-9217-EE636C925775}"/>
            </c:ext>
          </c:extLst>
        </c:ser>
        <c:ser>
          <c:idx val="3"/>
          <c:order val="3"/>
          <c:tx>
            <c:strRef>
              <c:f>'Q9(F)'!$C$18</c:f>
              <c:strCache>
                <c:ptCount val="1"/>
                <c:pt idx="0">
                  <c:v>4.あまり重要と思わない</c:v>
                </c:pt>
              </c:strCache>
            </c:strRef>
          </c:tx>
          <c:spPr>
            <a:solidFill>
              <a:srgbClr val="2E75B6"/>
            </a:solidFill>
            <a:ln>
              <a:solidFill>
                <a:schemeClr val="tx1"/>
              </a:solidFill>
            </a:ln>
          </c:spPr>
          <c:invertIfNegative val="0"/>
          <c:dLbls>
            <c:spPr>
              <a:noFill/>
              <a:ln>
                <a:noFill/>
              </a:ln>
              <a:effectLst/>
            </c:spPr>
            <c:txPr>
              <a:bodyPr wrap="square" lIns="38100" tIns="19050" rIns="38100" bIns="19050" anchor="ctr">
                <a:spAutoFit/>
              </a:bodyPr>
              <a:lstStyle/>
              <a:p>
                <a:pPr>
                  <a:defRPr sz="800">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'Q9(F)'!$D$14:$I$14</c:f>
              <c:strCache>
                <c:ptCount val="6"/>
                <c:pt idx="0">
                  <c:v>A.エンドユーザー（n=159）</c:v>
                </c:pt>
                <c:pt idx="1">
                  <c:v>B.メーカー（n=179）</c:v>
                </c:pt>
                <c:pt idx="2">
                  <c:v>C.系列ソフトウェア企業（n=21）</c:v>
                </c:pt>
                <c:pt idx="3">
                  <c:v>D.受託ソフトウェア企業（n=262）</c:v>
                </c:pt>
                <c:pt idx="4">
                  <c:v>E.独立系ソフトウェア企業（n=96）</c:v>
                </c:pt>
                <c:pt idx="5">
                  <c:v>F.その他（n=86）</c:v>
                </c:pt>
              </c:strCache>
            </c:strRef>
          </c:cat>
          <c:val>
            <c:numRef>
              <c:f>'Q9(F)'!$D$18:$I$18</c:f>
              <c:numCache>
                <c:formatCode>0.0%</c:formatCode>
                <c:ptCount val="6"/>
                <c:pt idx="0">
                  <c:v>0.10062893081761007</c:v>
                </c:pt>
                <c:pt idx="1">
                  <c:v>0.10614525139664804</c:v>
                </c:pt>
                <c:pt idx="2">
                  <c:v>4.7619047619047616E-2</c:v>
                </c:pt>
                <c:pt idx="3">
                  <c:v>9.1603053435114504E-2</c:v>
                </c:pt>
                <c:pt idx="4">
                  <c:v>0.10416666666666667</c:v>
                </c:pt>
                <c:pt idx="5">
                  <c:v>8.1395348837209308E-2</c:v>
                </c:pt>
              </c:numCache>
            </c:numRef>
          </c:val>
          <c:extLst>
            <c:ext xmlns:c16="http://schemas.microsoft.com/office/drawing/2014/chart" uri="{C3380CC4-5D6E-409C-BE32-E72D297353CC}">
              <c16:uniqueId val="{00000003-2AB7-4B94-9217-EE636C925775}"/>
            </c:ext>
          </c:extLst>
        </c:ser>
        <c:ser>
          <c:idx val="4"/>
          <c:order val="4"/>
          <c:tx>
            <c:strRef>
              <c:f>'Q9(F)'!$C$19</c:f>
              <c:strCache>
                <c:ptCount val="1"/>
                <c:pt idx="0">
                  <c:v>5.重要と思わない</c:v>
                </c:pt>
              </c:strCache>
            </c:strRef>
          </c:tx>
          <c:spPr>
            <a:solidFill>
              <a:srgbClr val="9DC3E6"/>
            </a:solidFill>
            <a:ln>
              <a:solidFill>
                <a:schemeClr val="tx1"/>
              </a:solid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C60C-4588-96CB-6AB9C396FF68}"/>
                </c:ext>
              </c:extLst>
            </c:dLbl>
            <c:dLbl>
              <c:idx val="3"/>
              <c:layout>
                <c:manualLayout>
                  <c:x val="1.0197133882747412E-2"/>
                  <c:y val="4.47929852062310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60C-4588-96CB-6AB9C396FF68}"/>
                </c:ext>
              </c:extLst>
            </c:dLbl>
            <c:dLbl>
              <c:idx val="4"/>
              <c:layout>
                <c:manualLayout>
                  <c:x val="8.4976115689561777E-3"/>
                  <c:y val="4.47933770941511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60C-4588-96CB-6AB9C396FF68}"/>
                </c:ext>
              </c:extLst>
            </c:dLbl>
            <c:dLbl>
              <c:idx val="5"/>
              <c:layout>
                <c:manualLayout>
                  <c:x val="5.0985669413737061E-3"/>
                  <c:y val="4.2305084745762715E-2"/>
                </c:manualLayout>
              </c:layout>
              <c:spPr>
                <a:noFill/>
                <a:ln>
                  <a:noFill/>
                </a:ln>
                <a:effectLst/>
              </c:spPr>
              <c:txPr>
                <a:bodyPr wrap="square" lIns="38100" tIns="19050" rIns="38100" bIns="19050" anchor="ctr">
                  <a:noAutofit/>
                </a:bodyPr>
                <a:lstStyle/>
                <a:p>
                  <a:pPr>
                    <a:defRPr sz="800"/>
                  </a:pPr>
                  <a:endParaRPr lang="ja-JP"/>
                </a:p>
              </c:txPr>
              <c:showLegendKey val="0"/>
              <c:showVal val="1"/>
              <c:showCatName val="0"/>
              <c:showSerName val="0"/>
              <c:showPercent val="0"/>
              <c:showBubbleSize val="0"/>
              <c:extLst>
                <c:ext xmlns:c15="http://schemas.microsoft.com/office/drawing/2012/chart" uri="{CE6537A1-D6FC-4f65-9D91-7224C49458BB}">
                  <c15:layout>
                    <c:manualLayout>
                      <c:w val="4.5878671771121718E-2"/>
                      <c:h val="5.5269324973057719E-2"/>
                    </c:manualLayout>
                  </c15:layout>
                </c:ext>
                <c:ext xmlns:c16="http://schemas.microsoft.com/office/drawing/2014/chart" uri="{C3380CC4-5D6E-409C-BE32-E72D297353CC}">
                  <c16:uniqueId val="{00000003-C60C-4588-96CB-6AB9C396FF68}"/>
                </c:ext>
              </c:extLst>
            </c:dLbl>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'Q9(F)'!$D$14:$I$14</c:f>
              <c:strCache>
                <c:ptCount val="6"/>
                <c:pt idx="0">
                  <c:v>A.エンドユーザー（n=159）</c:v>
                </c:pt>
                <c:pt idx="1">
                  <c:v>B.メーカー（n=179）</c:v>
                </c:pt>
                <c:pt idx="2">
                  <c:v>C.系列ソフトウェア企業（n=21）</c:v>
                </c:pt>
                <c:pt idx="3">
                  <c:v>D.受託ソフトウェア企業（n=262）</c:v>
                </c:pt>
                <c:pt idx="4">
                  <c:v>E.独立系ソフトウェア企業（n=96）</c:v>
                </c:pt>
                <c:pt idx="5">
                  <c:v>F.その他（n=86）</c:v>
                </c:pt>
              </c:strCache>
            </c:strRef>
          </c:cat>
          <c:val>
            <c:numRef>
              <c:f>'Q9(F)'!$D$19:$I$19</c:f>
              <c:numCache>
                <c:formatCode>0.0%</c:formatCode>
                <c:ptCount val="6"/>
                <c:pt idx="0">
                  <c:v>6.2893081761006289E-2</c:v>
                </c:pt>
                <c:pt idx="1">
                  <c:v>5.5865921787709494E-2</c:v>
                </c:pt>
                <c:pt idx="2">
                  <c:v>0</c:v>
                </c:pt>
                <c:pt idx="3">
                  <c:v>3.0534351145038167E-2</c:v>
                </c:pt>
                <c:pt idx="4">
                  <c:v>3.125E-2</c:v>
                </c:pt>
                <c:pt idx="5">
                  <c:v>3.4883720930232558E-2</c:v>
                </c:pt>
              </c:numCache>
            </c:numRef>
          </c:val>
          <c:extLst>
            <c:ext xmlns:c16="http://schemas.microsoft.com/office/drawing/2014/chart" uri="{C3380CC4-5D6E-409C-BE32-E72D297353CC}">
              <c16:uniqueId val="{00000004-2AB7-4B94-9217-EE636C925775}"/>
            </c:ext>
          </c:extLst>
        </c:ser>
        <c:ser>
          <c:idx val="5"/>
          <c:order val="5"/>
          <c:tx>
            <c:strRef>
              <c:f>'Q9(F)'!$C$20</c:f>
              <c:strCache>
                <c:ptCount val="1"/>
                <c:pt idx="0">
                  <c:v>6.わからない</c:v>
                </c:pt>
              </c:strCache>
            </c:strRef>
          </c:tx>
          <c:spPr>
            <a:solidFill>
              <a:schemeClr val="bg1"/>
            </a:solidFill>
            <a:ln>
              <a:solidFill>
                <a:schemeClr val="tx1"/>
              </a:solidFill>
            </a:ln>
          </c:spPr>
          <c:invertIfNegative val="0"/>
          <c:dLbls>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'Q9(F)'!$D$14:$I$14</c:f>
              <c:strCache>
                <c:ptCount val="6"/>
                <c:pt idx="0">
                  <c:v>A.エンドユーザー（n=159）</c:v>
                </c:pt>
                <c:pt idx="1">
                  <c:v>B.メーカー（n=179）</c:v>
                </c:pt>
                <c:pt idx="2">
                  <c:v>C.系列ソフトウェア企業（n=21）</c:v>
                </c:pt>
                <c:pt idx="3">
                  <c:v>D.受託ソフトウェア企業（n=262）</c:v>
                </c:pt>
                <c:pt idx="4">
                  <c:v>E.独立系ソフトウェア企業（n=96）</c:v>
                </c:pt>
                <c:pt idx="5">
                  <c:v>F.その他（n=86）</c:v>
                </c:pt>
              </c:strCache>
            </c:strRef>
          </c:cat>
          <c:val>
            <c:numRef>
              <c:f>'Q9(F)'!$D$20:$I$20</c:f>
              <c:numCache>
                <c:formatCode>0.0%</c:formatCode>
                <c:ptCount val="6"/>
                <c:pt idx="0">
                  <c:v>0.33333333333333331</c:v>
                </c:pt>
                <c:pt idx="1">
                  <c:v>0.23463687150837989</c:v>
                </c:pt>
                <c:pt idx="2">
                  <c:v>9.5238095238095233E-2</c:v>
                </c:pt>
                <c:pt idx="3">
                  <c:v>8.3969465648854963E-2</c:v>
                </c:pt>
                <c:pt idx="4">
                  <c:v>9.375E-2</c:v>
                </c:pt>
                <c:pt idx="5">
                  <c:v>0.22093023255813954</c:v>
                </c:pt>
              </c:numCache>
            </c:numRef>
          </c:val>
          <c:extLst>
            <c:ext xmlns:c16="http://schemas.microsoft.com/office/drawing/2014/chart" uri="{C3380CC4-5D6E-409C-BE32-E72D297353CC}">
              <c16:uniqueId val="{00000005-2AB7-4B94-9217-EE636C925775}"/>
            </c:ext>
          </c:extLst>
        </c:ser>
        <c:dLbls>
          <c:showLegendKey val="0"/>
          <c:showVal val="0"/>
          <c:showCatName val="0"/>
          <c:showSerName val="0"/>
          <c:showPercent val="0"/>
          <c:showBubbleSize val="0"/>
        </c:dLbls>
        <c:gapWidth val="150"/>
        <c:overlap val="100"/>
        <c:axId val="446254464"/>
        <c:axId val="446280832"/>
      </c:barChart>
      <c:catAx>
        <c:axId val="446254464"/>
        <c:scaling>
          <c:orientation val="maxMin"/>
        </c:scaling>
        <c:delete val="0"/>
        <c:axPos val="l"/>
        <c:numFmt formatCode="General" sourceLinked="0"/>
        <c:majorTickMark val="none"/>
        <c:minorTickMark val="none"/>
        <c:tickLblPos val="nextTo"/>
        <c:spPr>
          <a:ln>
            <a:solidFill>
              <a:schemeClr val="tx1"/>
            </a:solidFill>
          </a:ln>
        </c:spPr>
        <c:crossAx val="446280832"/>
        <c:crosses val="autoZero"/>
        <c:auto val="1"/>
        <c:lblAlgn val="ctr"/>
        <c:lblOffset val="100"/>
        <c:noMultiLvlLbl val="0"/>
      </c:catAx>
      <c:valAx>
        <c:axId val="446280832"/>
        <c:scaling>
          <c:orientation val="minMax"/>
        </c:scaling>
        <c:delete val="0"/>
        <c:axPos val="t"/>
        <c:majorGridlines>
          <c:spPr>
            <a:ln>
              <a:solidFill>
                <a:schemeClr val="bg1">
                  <a:lumMod val="50000"/>
                </a:schemeClr>
              </a:solidFill>
            </a:ln>
          </c:spPr>
        </c:majorGridlines>
        <c:numFmt formatCode="0%" sourceLinked="1"/>
        <c:majorTickMark val="none"/>
        <c:minorTickMark val="none"/>
        <c:tickLblPos val="nextTo"/>
        <c:spPr>
          <a:ln>
            <a:solidFill>
              <a:schemeClr val="tx1"/>
            </a:solidFill>
          </a:ln>
        </c:spPr>
        <c:crossAx val="446254464"/>
        <c:crosses val="autoZero"/>
        <c:crossBetween val="between"/>
      </c:valAx>
      <c:spPr>
        <a:ln>
          <a:solidFill>
            <a:schemeClr val="tx1"/>
          </a:solidFill>
        </a:ln>
      </c:spPr>
    </c:plotArea>
    <c:legend>
      <c:legendPos val="b"/>
      <c:layout>
        <c:manualLayout>
          <c:xMode val="edge"/>
          <c:yMode val="edge"/>
          <c:x val="0.19318502788580103"/>
          <c:y val="0.91992381251595423"/>
          <c:w val="0.80681492207608696"/>
          <c:h val="8.0076200152400301E-2"/>
        </c:manualLayout>
      </c:layout>
      <c:overlay val="0"/>
      <c:txPr>
        <a:bodyPr/>
        <a:lstStyle/>
        <a:p>
          <a:pPr>
            <a:defRPr sz="900"/>
          </a:pPr>
          <a:endParaRPr lang="ja-JP"/>
        </a:p>
      </c:txPr>
    </c:legend>
    <c:plotVisOnly val="1"/>
    <c:dispBlanksAs val="gap"/>
    <c:showDLblsOverMax val="0"/>
  </c:chart>
  <c:spPr>
    <a:ln>
      <a:noFill/>
    </a:ln>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altLang="ja-JP" sz="1200" dirty="0"/>
              <a:t>Q9.</a:t>
            </a:r>
            <a:r>
              <a:rPr lang="ja-JP" altLang="en-US" sz="1200" dirty="0"/>
              <a:t>システムに関わる要件の変化への対応（新たな開発技術（</a:t>
            </a:r>
            <a:r>
              <a:rPr lang="en-US" altLang="ja-JP" sz="1200" dirty="0"/>
              <a:t>AI</a:t>
            </a:r>
            <a:r>
              <a:rPr lang="ja-JP" altLang="en-US" sz="1200" dirty="0"/>
              <a:t>等）の導入）</a:t>
            </a:r>
            <a:endParaRPr lang="ja-JP" sz="1200" dirty="0"/>
          </a:p>
        </c:rich>
      </c:tx>
      <c:layout>
        <c:manualLayout>
          <c:xMode val="edge"/>
          <c:yMode val="edge"/>
          <c:x val="0.24023425925925929"/>
          <c:y val="1.0203968253968253E-2"/>
        </c:manualLayout>
      </c:layout>
      <c:overlay val="0"/>
    </c:title>
    <c:autoTitleDeleted val="0"/>
    <c:plotArea>
      <c:layout>
        <c:manualLayout>
          <c:layoutTarget val="inner"/>
          <c:xMode val="edge"/>
          <c:yMode val="edge"/>
          <c:x val="0.2399565208762387"/>
          <c:y val="0.1889507777045111"/>
          <c:w val="0.71818233368977025"/>
          <c:h val="0.69159559973036144"/>
        </c:manualLayout>
      </c:layout>
      <c:barChart>
        <c:barDir val="bar"/>
        <c:grouping val="percentStacked"/>
        <c:varyColors val="0"/>
        <c:ser>
          <c:idx val="0"/>
          <c:order val="0"/>
          <c:tx>
            <c:strRef>
              <c:f>'Q9(G)'!$C$15</c:f>
              <c:strCache>
                <c:ptCount val="1"/>
                <c:pt idx="0">
                  <c:v>1.重要と思う</c:v>
                </c:pt>
              </c:strCache>
            </c:strRef>
          </c:tx>
          <c:spPr>
            <a:solidFill>
              <a:srgbClr val="FF9966"/>
            </a:solidFill>
            <a:ln>
              <a:solidFill>
                <a:schemeClr val="tx1"/>
              </a:solidFill>
            </a:ln>
          </c:spPr>
          <c:invertIfNegative val="0"/>
          <c:dLbls>
            <c:spPr>
              <a:noFill/>
              <a:ln>
                <a:noFill/>
              </a:ln>
              <a:effectLst/>
            </c:spPr>
            <c:txPr>
              <a:bodyPr wrap="square" lIns="38100" tIns="19050" rIns="38100" bIns="19050" anchor="ctr">
                <a:spAutoFit/>
              </a:bodyPr>
              <a:lstStyle/>
              <a:p>
                <a:pPr>
                  <a:defRPr sz="800">
                    <a:solidFill>
                      <a:sysClr val="windowText" lastClr="000000"/>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'Q9(G)'!$D$14:$I$14</c:f>
              <c:strCache>
                <c:ptCount val="6"/>
                <c:pt idx="0">
                  <c:v>A.エンドユーザー（n=159）</c:v>
                </c:pt>
                <c:pt idx="1">
                  <c:v>B.メーカー（n=179）</c:v>
                </c:pt>
                <c:pt idx="2">
                  <c:v>C.系列ソフトウェア企業（n=21）</c:v>
                </c:pt>
                <c:pt idx="3">
                  <c:v>D.受託ソフトウェア企業（n=264）</c:v>
                </c:pt>
                <c:pt idx="4">
                  <c:v>E.独立系ソフトウェア企業（n=95）</c:v>
                </c:pt>
                <c:pt idx="5">
                  <c:v>F.その他（n=87）</c:v>
                </c:pt>
              </c:strCache>
            </c:strRef>
          </c:cat>
          <c:val>
            <c:numRef>
              <c:f>'Q9(G)'!$D$15:$I$15</c:f>
              <c:numCache>
                <c:formatCode>0.0%</c:formatCode>
                <c:ptCount val="6"/>
                <c:pt idx="0">
                  <c:v>0.28930817610062892</c:v>
                </c:pt>
                <c:pt idx="1">
                  <c:v>0.30726256983240224</c:v>
                </c:pt>
                <c:pt idx="2">
                  <c:v>0.38095238095238093</c:v>
                </c:pt>
                <c:pt idx="3">
                  <c:v>0.32196969696969696</c:v>
                </c:pt>
                <c:pt idx="4">
                  <c:v>0.37894736842105264</c:v>
                </c:pt>
                <c:pt idx="5">
                  <c:v>0.2413793103448276</c:v>
                </c:pt>
              </c:numCache>
            </c:numRef>
          </c:val>
          <c:extLst>
            <c:ext xmlns:c16="http://schemas.microsoft.com/office/drawing/2014/chart" uri="{C3380CC4-5D6E-409C-BE32-E72D297353CC}">
              <c16:uniqueId val="{00000000-2F0B-49D6-ADCE-B692E6E9A072}"/>
            </c:ext>
          </c:extLst>
        </c:ser>
        <c:ser>
          <c:idx val="1"/>
          <c:order val="1"/>
          <c:tx>
            <c:strRef>
              <c:f>'Q9(G)'!$C$16</c:f>
              <c:strCache>
                <c:ptCount val="1"/>
                <c:pt idx="0">
                  <c:v>2.やや重要と思う</c:v>
                </c:pt>
              </c:strCache>
            </c:strRef>
          </c:tx>
          <c:spPr>
            <a:solidFill>
              <a:srgbClr val="FFCC99"/>
            </a:solidFill>
            <a:ln>
              <a:solidFill>
                <a:schemeClr val="tx1"/>
              </a:solidFill>
            </a:ln>
          </c:spPr>
          <c:invertIfNegative val="0"/>
          <c:dLbls>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'Q9(G)'!$D$14:$I$14</c:f>
              <c:strCache>
                <c:ptCount val="6"/>
                <c:pt idx="0">
                  <c:v>A.エンドユーザー（n=159）</c:v>
                </c:pt>
                <c:pt idx="1">
                  <c:v>B.メーカー（n=179）</c:v>
                </c:pt>
                <c:pt idx="2">
                  <c:v>C.系列ソフトウェア企業（n=21）</c:v>
                </c:pt>
                <c:pt idx="3">
                  <c:v>D.受託ソフトウェア企業（n=264）</c:v>
                </c:pt>
                <c:pt idx="4">
                  <c:v>E.独立系ソフトウェア企業（n=95）</c:v>
                </c:pt>
                <c:pt idx="5">
                  <c:v>F.その他（n=87）</c:v>
                </c:pt>
              </c:strCache>
            </c:strRef>
          </c:cat>
          <c:val>
            <c:numRef>
              <c:f>'Q9(G)'!$D$16:$I$16</c:f>
              <c:numCache>
                <c:formatCode>0.0%</c:formatCode>
                <c:ptCount val="6"/>
                <c:pt idx="0">
                  <c:v>0.32704402515723269</c:v>
                </c:pt>
                <c:pt idx="1">
                  <c:v>0.39106145251396646</c:v>
                </c:pt>
                <c:pt idx="2">
                  <c:v>0.42857142857142855</c:v>
                </c:pt>
                <c:pt idx="3">
                  <c:v>0.42424242424242425</c:v>
                </c:pt>
                <c:pt idx="4">
                  <c:v>0.37894736842105264</c:v>
                </c:pt>
                <c:pt idx="5">
                  <c:v>0.25287356321839083</c:v>
                </c:pt>
              </c:numCache>
            </c:numRef>
          </c:val>
          <c:extLst>
            <c:ext xmlns:c16="http://schemas.microsoft.com/office/drawing/2014/chart" uri="{C3380CC4-5D6E-409C-BE32-E72D297353CC}">
              <c16:uniqueId val="{00000001-2F0B-49D6-ADCE-B692E6E9A072}"/>
            </c:ext>
          </c:extLst>
        </c:ser>
        <c:ser>
          <c:idx val="2"/>
          <c:order val="2"/>
          <c:tx>
            <c:strRef>
              <c:f>'Q9(G)'!$C$17</c:f>
              <c:strCache>
                <c:ptCount val="1"/>
                <c:pt idx="0">
                  <c:v>3.どちらともいえない</c:v>
                </c:pt>
              </c:strCache>
            </c:strRef>
          </c:tx>
          <c:spPr>
            <a:solidFill>
              <a:srgbClr val="FFFF99"/>
            </a:solidFill>
            <a:ln>
              <a:solidFill>
                <a:schemeClr val="tx1"/>
              </a:solidFill>
            </a:ln>
          </c:spPr>
          <c:invertIfNegative val="0"/>
          <c:dLbls>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'Q9(G)'!$D$14:$I$14</c:f>
              <c:strCache>
                <c:ptCount val="6"/>
                <c:pt idx="0">
                  <c:v>A.エンドユーザー（n=159）</c:v>
                </c:pt>
                <c:pt idx="1">
                  <c:v>B.メーカー（n=179）</c:v>
                </c:pt>
                <c:pt idx="2">
                  <c:v>C.系列ソフトウェア企業（n=21）</c:v>
                </c:pt>
                <c:pt idx="3">
                  <c:v>D.受託ソフトウェア企業（n=264）</c:v>
                </c:pt>
                <c:pt idx="4">
                  <c:v>E.独立系ソフトウェア企業（n=95）</c:v>
                </c:pt>
                <c:pt idx="5">
                  <c:v>F.その他（n=87）</c:v>
                </c:pt>
              </c:strCache>
            </c:strRef>
          </c:cat>
          <c:val>
            <c:numRef>
              <c:f>'Q9(G)'!$D$17:$I$17</c:f>
              <c:numCache>
                <c:formatCode>0.0%</c:formatCode>
                <c:ptCount val="6"/>
                <c:pt idx="0">
                  <c:v>0.15094339622641509</c:v>
                </c:pt>
                <c:pt idx="1">
                  <c:v>0.16201117318435754</c:v>
                </c:pt>
                <c:pt idx="2">
                  <c:v>0.14285714285714285</c:v>
                </c:pt>
                <c:pt idx="3">
                  <c:v>0.15909090909090909</c:v>
                </c:pt>
                <c:pt idx="4">
                  <c:v>0.12631578947368421</c:v>
                </c:pt>
                <c:pt idx="5">
                  <c:v>0.25287356321839083</c:v>
                </c:pt>
              </c:numCache>
            </c:numRef>
          </c:val>
          <c:extLst>
            <c:ext xmlns:c16="http://schemas.microsoft.com/office/drawing/2014/chart" uri="{C3380CC4-5D6E-409C-BE32-E72D297353CC}">
              <c16:uniqueId val="{00000002-2F0B-49D6-ADCE-B692E6E9A072}"/>
            </c:ext>
          </c:extLst>
        </c:ser>
        <c:ser>
          <c:idx val="3"/>
          <c:order val="3"/>
          <c:tx>
            <c:strRef>
              <c:f>'Q9(G)'!$C$18</c:f>
              <c:strCache>
                <c:ptCount val="1"/>
                <c:pt idx="0">
                  <c:v>4.あまり重要と思わない</c:v>
                </c:pt>
              </c:strCache>
            </c:strRef>
          </c:tx>
          <c:spPr>
            <a:solidFill>
              <a:srgbClr val="2E75B6"/>
            </a:solidFill>
            <a:ln>
              <a:solidFill>
                <a:schemeClr val="tx1"/>
              </a:solidFill>
            </a:ln>
          </c:spPr>
          <c:invertIfNegative val="0"/>
          <c:dLbls>
            <c:dLbl>
              <c:idx val="0"/>
              <c:layout>
                <c:manualLayout>
                  <c:x val="-1.0197133882747412E-2"/>
                  <c:y val="4.2304300969922611E-2"/>
                </c:manualLayout>
              </c:layout>
              <c:spPr>
                <a:noFill/>
                <a:ln>
                  <a:noFill/>
                </a:ln>
                <a:effectLst/>
              </c:spPr>
              <c:txPr>
                <a:bodyPr wrap="square" lIns="38100" tIns="19050" rIns="38100" bIns="19050" anchor="ctr">
                  <a:noAutofit/>
                </a:bodyPr>
                <a:lstStyle/>
                <a:p>
                  <a:pPr>
                    <a:defRPr sz="800">
                      <a:solidFill>
                        <a:schemeClr val="tx1"/>
                      </a:solidFill>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4.5878671771121718E-2"/>
                      <c:h val="5.5269324973057719E-2"/>
                    </c:manualLayout>
                  </c15:layout>
                </c:ext>
                <c:ext xmlns:c16="http://schemas.microsoft.com/office/drawing/2014/chart" uri="{C3380CC4-5D6E-409C-BE32-E72D297353CC}">
                  <c16:uniqueId val="{00000000-BF05-4301-BFF5-1635310DDBF6}"/>
                </c:ext>
              </c:extLst>
            </c:dLbl>
            <c:dLbl>
              <c:idx val="1"/>
              <c:layout>
                <c:manualLayout>
                  <c:x val="-1.869474545170359E-2"/>
                  <c:y val="3.981600862153424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F05-4301-BFF5-1635310DDBF6}"/>
                </c:ext>
              </c:extLst>
            </c:dLbl>
            <c:dLbl>
              <c:idx val="2"/>
              <c:delete val="1"/>
              <c:extLst>
                <c:ext xmlns:c15="http://schemas.microsoft.com/office/drawing/2012/chart" uri="{CE6537A1-D6FC-4f65-9D91-7224C49458BB}"/>
                <c:ext xmlns:c16="http://schemas.microsoft.com/office/drawing/2014/chart" uri="{C3380CC4-5D6E-409C-BE32-E72D297353CC}">
                  <c16:uniqueId val="{00000005-BF05-4301-BFF5-1635310DDBF6}"/>
                </c:ext>
              </c:extLst>
            </c:dLbl>
            <c:dLbl>
              <c:idx val="3"/>
              <c:layout>
                <c:manualLayout>
                  <c:x val="-1.246301966060243E-16"/>
                  <c:y val="4.106044871166855E-2"/>
                </c:manualLayout>
              </c:layout>
              <c:spPr>
                <a:noFill/>
                <a:ln>
                  <a:noFill/>
                </a:ln>
                <a:effectLst/>
              </c:spPr>
              <c:txPr>
                <a:bodyPr wrap="square" lIns="38100" tIns="19050" rIns="38100" bIns="19050" anchor="ctr">
                  <a:noAutofit/>
                </a:bodyPr>
                <a:lstStyle/>
                <a:p>
                  <a:pPr>
                    <a:defRPr sz="800">
                      <a:solidFill>
                        <a:schemeClr val="tx1"/>
                      </a:solidFill>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4.5878671771121718E-2"/>
                      <c:h val="7.2688743019496418E-2"/>
                    </c:manualLayout>
                  </c15:layout>
                </c:ext>
                <c:ext xmlns:c16="http://schemas.microsoft.com/office/drawing/2014/chart" uri="{C3380CC4-5D6E-409C-BE32-E72D297353CC}">
                  <c16:uniqueId val="{00000007-BF05-4301-BFF5-1635310DDBF6}"/>
                </c:ext>
              </c:extLst>
            </c:dLbl>
            <c:dLbl>
              <c:idx val="4"/>
              <c:layout>
                <c:manualLayout>
                  <c:x val="0"/>
                  <c:y val="3.9816792397374449E-2"/>
                </c:manualLayout>
              </c:layout>
              <c:spPr>
                <a:noFill/>
                <a:ln>
                  <a:noFill/>
                </a:ln>
                <a:effectLst/>
              </c:spPr>
              <c:txPr>
                <a:bodyPr wrap="square" lIns="38100" tIns="19050" rIns="38100" bIns="19050" anchor="ctr">
                  <a:noAutofit/>
                </a:bodyPr>
                <a:lstStyle/>
                <a:p>
                  <a:pPr>
                    <a:defRPr sz="800">
                      <a:solidFill>
                        <a:schemeClr val="tx1"/>
                      </a:solidFill>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4.5878671771121718E-2"/>
                      <c:h val="5.5269324973057719E-2"/>
                    </c:manualLayout>
                  </c15:layout>
                </c:ext>
                <c:ext xmlns:c16="http://schemas.microsoft.com/office/drawing/2014/chart" uri="{C3380CC4-5D6E-409C-BE32-E72D297353CC}">
                  <c16:uniqueId val="{00000009-BF05-4301-BFF5-1635310DDBF6}"/>
                </c:ext>
              </c:extLst>
            </c:dLbl>
            <c:dLbl>
              <c:idx val="5"/>
              <c:layout>
                <c:manualLayout>
                  <c:x val="-3.3990446275824712E-3"/>
                  <c:y val="4.2305280689722655E-2"/>
                </c:manualLayout>
              </c:layout>
              <c:spPr>
                <a:noFill/>
                <a:ln>
                  <a:noFill/>
                </a:ln>
                <a:effectLst/>
              </c:spPr>
              <c:txPr>
                <a:bodyPr wrap="square" lIns="38100" tIns="19050" rIns="38100" bIns="19050" anchor="ctr">
                  <a:noAutofit/>
                </a:bodyPr>
                <a:lstStyle/>
                <a:p>
                  <a:pPr>
                    <a:defRPr sz="800">
                      <a:solidFill>
                        <a:schemeClr val="tx1"/>
                      </a:solidFill>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4.5878671771121718E-2"/>
                      <c:h val="5.5269324973057719E-2"/>
                    </c:manualLayout>
                  </c15:layout>
                </c:ext>
                <c:ext xmlns:c16="http://schemas.microsoft.com/office/drawing/2014/chart" uri="{C3380CC4-5D6E-409C-BE32-E72D297353CC}">
                  <c16:uniqueId val="{0000000A-BF05-4301-BFF5-1635310DDBF6}"/>
                </c:ext>
              </c:extLst>
            </c:dLbl>
            <c:spPr>
              <a:noFill/>
              <a:ln>
                <a:noFill/>
              </a:ln>
              <a:effectLst/>
            </c:spPr>
            <c:txPr>
              <a:bodyPr wrap="square" lIns="38100" tIns="19050" rIns="38100" bIns="19050" anchor="ctr">
                <a:spAutoFit/>
              </a:bodyPr>
              <a:lstStyle/>
              <a:p>
                <a:pPr>
                  <a:defRPr sz="800">
                    <a:solidFill>
                      <a:schemeClr val="tx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'Q9(G)'!$D$14:$I$14</c:f>
              <c:strCache>
                <c:ptCount val="6"/>
                <c:pt idx="0">
                  <c:v>A.エンドユーザー（n=159）</c:v>
                </c:pt>
                <c:pt idx="1">
                  <c:v>B.メーカー（n=179）</c:v>
                </c:pt>
                <c:pt idx="2">
                  <c:v>C.系列ソフトウェア企業（n=21）</c:v>
                </c:pt>
                <c:pt idx="3">
                  <c:v>D.受託ソフトウェア企業（n=264）</c:v>
                </c:pt>
                <c:pt idx="4">
                  <c:v>E.独立系ソフトウェア企業（n=95）</c:v>
                </c:pt>
                <c:pt idx="5">
                  <c:v>F.その他（n=87）</c:v>
                </c:pt>
              </c:strCache>
            </c:strRef>
          </c:cat>
          <c:val>
            <c:numRef>
              <c:f>'Q9(G)'!$D$18:$I$18</c:f>
              <c:numCache>
                <c:formatCode>0.0%</c:formatCode>
                <c:ptCount val="6"/>
                <c:pt idx="0">
                  <c:v>3.7735849056603772E-2</c:v>
                </c:pt>
                <c:pt idx="1">
                  <c:v>2.7932960893854747E-2</c:v>
                </c:pt>
                <c:pt idx="2">
                  <c:v>0</c:v>
                </c:pt>
                <c:pt idx="3">
                  <c:v>2.2727272727272728E-2</c:v>
                </c:pt>
                <c:pt idx="4">
                  <c:v>4.2105263157894736E-2</c:v>
                </c:pt>
                <c:pt idx="5">
                  <c:v>5.7471264367816091E-2</c:v>
                </c:pt>
              </c:numCache>
            </c:numRef>
          </c:val>
          <c:extLst>
            <c:ext xmlns:c16="http://schemas.microsoft.com/office/drawing/2014/chart" uri="{C3380CC4-5D6E-409C-BE32-E72D297353CC}">
              <c16:uniqueId val="{00000003-2F0B-49D6-ADCE-B692E6E9A072}"/>
            </c:ext>
          </c:extLst>
        </c:ser>
        <c:ser>
          <c:idx val="4"/>
          <c:order val="4"/>
          <c:tx>
            <c:strRef>
              <c:f>'Q9(G)'!$C$19</c:f>
              <c:strCache>
                <c:ptCount val="1"/>
                <c:pt idx="0">
                  <c:v>5.重要と思わない</c:v>
                </c:pt>
              </c:strCache>
            </c:strRef>
          </c:tx>
          <c:spPr>
            <a:solidFill>
              <a:srgbClr val="9DC3E6"/>
            </a:solidFill>
            <a:ln>
              <a:solidFill>
                <a:schemeClr val="tx1"/>
              </a:solidFill>
            </a:ln>
          </c:spPr>
          <c:invertIfNegative val="0"/>
          <c:dLbls>
            <c:dLbl>
              <c:idx val="0"/>
              <c:layout>
                <c:manualLayout>
                  <c:x val="1.5295700824120994E-2"/>
                  <c:y val="4.2304300969922611E-2"/>
                </c:manualLayout>
              </c:layout>
              <c:spPr>
                <a:noFill/>
                <a:ln>
                  <a:noFill/>
                </a:ln>
                <a:effectLst/>
              </c:spPr>
              <c:txPr>
                <a:bodyPr wrap="square" lIns="38100" tIns="19050" rIns="38100" bIns="19050" anchor="ctr">
                  <a:noAutofit/>
                </a:bodyPr>
                <a:lstStyle/>
                <a:p>
                  <a:pPr>
                    <a:defRPr sz="800"/>
                  </a:pPr>
                  <a:endParaRPr lang="ja-JP"/>
                </a:p>
              </c:txPr>
              <c:showLegendKey val="0"/>
              <c:showVal val="1"/>
              <c:showCatName val="0"/>
              <c:showSerName val="0"/>
              <c:showPercent val="0"/>
              <c:showBubbleSize val="0"/>
              <c:extLst>
                <c:ext xmlns:c15="http://schemas.microsoft.com/office/drawing/2012/chart" uri="{CE6537A1-D6FC-4f65-9D91-7224C49458BB}">
                  <c15:layout>
                    <c:manualLayout>
                      <c:w val="4.5878671771121718E-2"/>
                      <c:h val="5.5269324973057719E-2"/>
                    </c:manualLayout>
                  </c15:layout>
                </c:ext>
                <c:ext xmlns:c16="http://schemas.microsoft.com/office/drawing/2014/chart" uri="{C3380CC4-5D6E-409C-BE32-E72D297353CC}">
                  <c16:uniqueId val="{00000001-BF05-4301-BFF5-1635310DDBF6}"/>
                </c:ext>
              </c:extLst>
            </c:dLbl>
            <c:dLbl>
              <c:idx val="1"/>
              <c:layout>
                <c:manualLayout>
                  <c:x val="1.0197133882747412E-2"/>
                  <c:y val="3.9816204565494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F05-4301-BFF5-1635310DDBF6}"/>
                </c:ext>
              </c:extLst>
            </c:dLbl>
            <c:dLbl>
              <c:idx val="2"/>
              <c:delete val="1"/>
              <c:extLst>
                <c:ext xmlns:c15="http://schemas.microsoft.com/office/drawing/2012/chart" uri="{CE6537A1-D6FC-4f65-9D91-7224C49458BB}"/>
                <c:ext xmlns:c16="http://schemas.microsoft.com/office/drawing/2014/chart" uri="{C3380CC4-5D6E-409C-BE32-E72D297353CC}">
                  <c16:uniqueId val="{00000004-BF05-4301-BFF5-1635310DDBF6}"/>
                </c:ext>
              </c:extLst>
            </c:dLbl>
            <c:dLbl>
              <c:idx val="3"/>
              <c:delete val="1"/>
              <c:extLst>
                <c:ext xmlns:c15="http://schemas.microsoft.com/office/drawing/2012/chart" uri="{CE6537A1-D6FC-4f65-9D91-7224C49458BB}"/>
                <c:ext xmlns:c16="http://schemas.microsoft.com/office/drawing/2014/chart" uri="{C3380CC4-5D6E-409C-BE32-E72D297353CC}">
                  <c16:uniqueId val="{00000006-BF05-4301-BFF5-1635310DDBF6}"/>
                </c:ext>
              </c:extLst>
            </c:dLbl>
            <c:dLbl>
              <c:idx val="4"/>
              <c:delete val="1"/>
              <c:extLst>
                <c:ext xmlns:c15="http://schemas.microsoft.com/office/drawing/2012/chart" uri="{CE6537A1-D6FC-4f65-9D91-7224C49458BB}"/>
                <c:ext xmlns:c16="http://schemas.microsoft.com/office/drawing/2014/chart" uri="{C3380CC4-5D6E-409C-BE32-E72D297353CC}">
                  <c16:uniqueId val="{00000008-BF05-4301-BFF5-1635310DDBF6}"/>
                </c:ext>
              </c:extLst>
            </c:dLbl>
            <c:dLbl>
              <c:idx val="5"/>
              <c:layout>
                <c:manualLayout>
                  <c:x val="1.0197133882747412E-2"/>
                  <c:y val="4.2305280689722655E-2"/>
                </c:manualLayout>
              </c:layout>
              <c:spPr>
                <a:noFill/>
                <a:ln>
                  <a:noFill/>
                </a:ln>
                <a:effectLst/>
              </c:spPr>
              <c:txPr>
                <a:bodyPr wrap="square" lIns="38100" tIns="19050" rIns="38100" bIns="19050" anchor="ctr">
                  <a:noAutofit/>
                </a:bodyPr>
                <a:lstStyle/>
                <a:p>
                  <a:pPr>
                    <a:defRPr sz="800"/>
                  </a:pPr>
                  <a:endParaRPr lang="ja-JP"/>
                </a:p>
              </c:txPr>
              <c:showLegendKey val="0"/>
              <c:showVal val="1"/>
              <c:showCatName val="0"/>
              <c:showSerName val="0"/>
              <c:showPercent val="0"/>
              <c:showBubbleSize val="0"/>
              <c:extLst>
                <c:ext xmlns:c15="http://schemas.microsoft.com/office/drawing/2012/chart" uri="{CE6537A1-D6FC-4f65-9D91-7224C49458BB}">
                  <c15:layout>
                    <c:manualLayout>
                      <c:w val="4.5878671771121718E-2"/>
                      <c:h val="5.5269324973057719E-2"/>
                    </c:manualLayout>
                  </c15:layout>
                </c:ext>
                <c:ext xmlns:c16="http://schemas.microsoft.com/office/drawing/2014/chart" uri="{C3380CC4-5D6E-409C-BE32-E72D297353CC}">
                  <c16:uniqueId val="{0000000B-BF05-4301-BFF5-1635310DDBF6}"/>
                </c:ext>
              </c:extLst>
            </c:dLbl>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'Q9(G)'!$D$14:$I$14</c:f>
              <c:strCache>
                <c:ptCount val="6"/>
                <c:pt idx="0">
                  <c:v>A.エンドユーザー（n=159）</c:v>
                </c:pt>
                <c:pt idx="1">
                  <c:v>B.メーカー（n=179）</c:v>
                </c:pt>
                <c:pt idx="2">
                  <c:v>C.系列ソフトウェア企業（n=21）</c:v>
                </c:pt>
                <c:pt idx="3">
                  <c:v>D.受託ソフトウェア企業（n=264）</c:v>
                </c:pt>
                <c:pt idx="4">
                  <c:v>E.独立系ソフトウェア企業（n=95）</c:v>
                </c:pt>
                <c:pt idx="5">
                  <c:v>F.その他（n=87）</c:v>
                </c:pt>
              </c:strCache>
            </c:strRef>
          </c:cat>
          <c:val>
            <c:numRef>
              <c:f>'Q9(G)'!$D$19:$I$19</c:f>
              <c:numCache>
                <c:formatCode>0.0%</c:formatCode>
                <c:ptCount val="6"/>
                <c:pt idx="0">
                  <c:v>1.8867924528301886E-2</c:v>
                </c:pt>
                <c:pt idx="1">
                  <c:v>3.3519553072625698E-2</c:v>
                </c:pt>
                <c:pt idx="2">
                  <c:v>0</c:v>
                </c:pt>
                <c:pt idx="3">
                  <c:v>7.575757575757576E-3</c:v>
                </c:pt>
                <c:pt idx="4">
                  <c:v>1.0526315789473684E-2</c:v>
                </c:pt>
                <c:pt idx="5">
                  <c:v>3.4482758620689655E-2</c:v>
                </c:pt>
              </c:numCache>
            </c:numRef>
          </c:val>
          <c:extLst>
            <c:ext xmlns:c16="http://schemas.microsoft.com/office/drawing/2014/chart" uri="{C3380CC4-5D6E-409C-BE32-E72D297353CC}">
              <c16:uniqueId val="{00000004-2F0B-49D6-ADCE-B692E6E9A072}"/>
            </c:ext>
          </c:extLst>
        </c:ser>
        <c:ser>
          <c:idx val="5"/>
          <c:order val="5"/>
          <c:tx>
            <c:strRef>
              <c:f>'Q9(G)'!$C$20</c:f>
              <c:strCache>
                <c:ptCount val="1"/>
                <c:pt idx="0">
                  <c:v>6.わからない</c:v>
                </c:pt>
              </c:strCache>
            </c:strRef>
          </c:tx>
          <c:spPr>
            <a:solidFill>
              <a:schemeClr val="bg1"/>
            </a:solidFill>
            <a:ln>
              <a:solidFill>
                <a:schemeClr val="tx1"/>
              </a:solidFill>
            </a:ln>
          </c:spPr>
          <c:invertIfNegative val="0"/>
          <c:dLbls>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'Q9(G)'!$D$14:$I$14</c:f>
              <c:strCache>
                <c:ptCount val="6"/>
                <c:pt idx="0">
                  <c:v>A.エンドユーザー（n=159）</c:v>
                </c:pt>
                <c:pt idx="1">
                  <c:v>B.メーカー（n=179）</c:v>
                </c:pt>
                <c:pt idx="2">
                  <c:v>C.系列ソフトウェア企業（n=21）</c:v>
                </c:pt>
                <c:pt idx="3">
                  <c:v>D.受託ソフトウェア企業（n=264）</c:v>
                </c:pt>
                <c:pt idx="4">
                  <c:v>E.独立系ソフトウェア企業（n=95）</c:v>
                </c:pt>
                <c:pt idx="5">
                  <c:v>F.その他（n=87）</c:v>
                </c:pt>
              </c:strCache>
            </c:strRef>
          </c:cat>
          <c:val>
            <c:numRef>
              <c:f>'Q9(G)'!$D$20:$I$20</c:f>
              <c:numCache>
                <c:formatCode>0.0%</c:formatCode>
                <c:ptCount val="6"/>
                <c:pt idx="0">
                  <c:v>0.1761006289308176</c:v>
                </c:pt>
                <c:pt idx="1">
                  <c:v>7.8212290502793297E-2</c:v>
                </c:pt>
                <c:pt idx="2">
                  <c:v>4.7619047619047616E-2</c:v>
                </c:pt>
                <c:pt idx="3">
                  <c:v>6.4393939393939392E-2</c:v>
                </c:pt>
                <c:pt idx="4">
                  <c:v>6.3157894736842107E-2</c:v>
                </c:pt>
                <c:pt idx="5">
                  <c:v>0.16091954022988506</c:v>
                </c:pt>
              </c:numCache>
            </c:numRef>
          </c:val>
          <c:extLst>
            <c:ext xmlns:c16="http://schemas.microsoft.com/office/drawing/2014/chart" uri="{C3380CC4-5D6E-409C-BE32-E72D297353CC}">
              <c16:uniqueId val="{00000005-2F0B-49D6-ADCE-B692E6E9A072}"/>
            </c:ext>
          </c:extLst>
        </c:ser>
        <c:dLbls>
          <c:showLegendKey val="0"/>
          <c:showVal val="0"/>
          <c:showCatName val="0"/>
          <c:showSerName val="0"/>
          <c:showPercent val="0"/>
          <c:showBubbleSize val="0"/>
        </c:dLbls>
        <c:gapWidth val="150"/>
        <c:overlap val="100"/>
        <c:axId val="446650240"/>
        <c:axId val="446651776"/>
      </c:barChart>
      <c:catAx>
        <c:axId val="446650240"/>
        <c:scaling>
          <c:orientation val="maxMin"/>
        </c:scaling>
        <c:delete val="0"/>
        <c:axPos val="l"/>
        <c:numFmt formatCode="General" sourceLinked="0"/>
        <c:majorTickMark val="none"/>
        <c:minorTickMark val="none"/>
        <c:tickLblPos val="nextTo"/>
        <c:spPr>
          <a:ln>
            <a:solidFill>
              <a:schemeClr val="tx1"/>
            </a:solidFill>
          </a:ln>
        </c:spPr>
        <c:crossAx val="446651776"/>
        <c:crosses val="autoZero"/>
        <c:auto val="1"/>
        <c:lblAlgn val="ctr"/>
        <c:lblOffset val="100"/>
        <c:noMultiLvlLbl val="0"/>
      </c:catAx>
      <c:valAx>
        <c:axId val="446651776"/>
        <c:scaling>
          <c:orientation val="minMax"/>
        </c:scaling>
        <c:delete val="0"/>
        <c:axPos val="t"/>
        <c:majorGridlines>
          <c:spPr>
            <a:ln>
              <a:solidFill>
                <a:schemeClr val="bg1">
                  <a:lumMod val="50000"/>
                </a:schemeClr>
              </a:solidFill>
            </a:ln>
          </c:spPr>
        </c:majorGridlines>
        <c:numFmt formatCode="0%" sourceLinked="1"/>
        <c:majorTickMark val="none"/>
        <c:minorTickMark val="none"/>
        <c:tickLblPos val="nextTo"/>
        <c:spPr>
          <a:ln>
            <a:solidFill>
              <a:schemeClr val="tx1"/>
            </a:solidFill>
          </a:ln>
        </c:spPr>
        <c:crossAx val="446650240"/>
        <c:crosses val="autoZero"/>
        <c:crossBetween val="between"/>
      </c:valAx>
      <c:spPr>
        <a:ln>
          <a:solidFill>
            <a:schemeClr val="tx1"/>
          </a:solidFill>
        </a:ln>
      </c:spPr>
    </c:plotArea>
    <c:legend>
      <c:legendPos val="b"/>
      <c:layout>
        <c:manualLayout>
          <c:xMode val="edge"/>
          <c:yMode val="edge"/>
          <c:x val="0.19318502788580103"/>
          <c:y val="0.91992381251595423"/>
          <c:w val="0.80681492207608696"/>
          <c:h val="8.0076200152400301E-2"/>
        </c:manualLayout>
      </c:layout>
      <c:overlay val="0"/>
      <c:txPr>
        <a:bodyPr/>
        <a:lstStyle/>
        <a:p>
          <a:pPr>
            <a:defRPr sz="900"/>
          </a:pPr>
          <a:endParaRPr lang="ja-JP"/>
        </a:p>
      </c:txPr>
    </c:legend>
    <c:plotVisOnly val="1"/>
    <c:dispBlanksAs val="gap"/>
    <c:showDLblsOverMax val="0"/>
  </c:chart>
  <c:spPr>
    <a:ln>
      <a:noFill/>
    </a:ln>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altLang="ja-JP" sz="1200" dirty="0"/>
              <a:t>Q9.</a:t>
            </a:r>
            <a:r>
              <a:rPr lang="ja-JP" altLang="en-US" sz="1200" dirty="0"/>
              <a:t>システムに関わる要件の変化への対応（技術者の教育・訓練、スキルの向上）</a:t>
            </a:r>
            <a:endParaRPr lang="ja-JP" sz="1200" dirty="0"/>
          </a:p>
        </c:rich>
      </c:tx>
      <c:layout>
        <c:manualLayout>
          <c:xMode val="edge"/>
          <c:yMode val="edge"/>
          <c:x val="0.23804073214746069"/>
          <c:y val="2.2803174603174603E-2"/>
        </c:manualLayout>
      </c:layout>
      <c:overlay val="0"/>
    </c:title>
    <c:autoTitleDeleted val="0"/>
    <c:plotArea>
      <c:layout>
        <c:manualLayout>
          <c:layoutTarget val="inner"/>
          <c:xMode val="edge"/>
          <c:yMode val="edge"/>
          <c:x val="0.2399565208762387"/>
          <c:y val="0.1889507777045111"/>
          <c:w val="0.71818233368977025"/>
          <c:h val="0.69159559973036144"/>
        </c:manualLayout>
      </c:layout>
      <c:barChart>
        <c:barDir val="bar"/>
        <c:grouping val="percentStacked"/>
        <c:varyColors val="0"/>
        <c:ser>
          <c:idx val="0"/>
          <c:order val="0"/>
          <c:tx>
            <c:strRef>
              <c:f>'Q9(H)'!$C$15</c:f>
              <c:strCache>
                <c:ptCount val="1"/>
                <c:pt idx="0">
                  <c:v>1.重要と思う</c:v>
                </c:pt>
              </c:strCache>
            </c:strRef>
          </c:tx>
          <c:spPr>
            <a:solidFill>
              <a:srgbClr val="FF9966"/>
            </a:solidFill>
            <a:ln>
              <a:solidFill>
                <a:schemeClr val="tx1"/>
              </a:solidFill>
            </a:ln>
          </c:spPr>
          <c:invertIfNegative val="0"/>
          <c:dLbls>
            <c:spPr>
              <a:noFill/>
              <a:ln>
                <a:noFill/>
              </a:ln>
              <a:effectLst/>
            </c:spPr>
            <c:txPr>
              <a:bodyPr wrap="square" lIns="38100" tIns="19050" rIns="38100" bIns="19050" anchor="ctr">
                <a:spAutoFit/>
              </a:bodyPr>
              <a:lstStyle/>
              <a:p>
                <a:pPr>
                  <a:defRPr sz="800">
                    <a:solidFill>
                      <a:sysClr val="windowText" lastClr="000000"/>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'Q9(H)'!$D$14:$I$14</c:f>
              <c:strCache>
                <c:ptCount val="6"/>
                <c:pt idx="0">
                  <c:v>A.エンドユーザー（n=160）</c:v>
                </c:pt>
                <c:pt idx="1">
                  <c:v>B.メーカー（n=179）</c:v>
                </c:pt>
                <c:pt idx="2">
                  <c:v>C.系列ソフトウェア企業（n=21）</c:v>
                </c:pt>
                <c:pt idx="3">
                  <c:v>D.受託ソフトウェア企業（n=264）</c:v>
                </c:pt>
                <c:pt idx="4">
                  <c:v>E.独立系ソフトウェア企業（n=95）</c:v>
                </c:pt>
                <c:pt idx="5">
                  <c:v>F.その他（n=87）</c:v>
                </c:pt>
              </c:strCache>
            </c:strRef>
          </c:cat>
          <c:val>
            <c:numRef>
              <c:f>'Q9(H)'!$D$15:$I$15</c:f>
              <c:numCache>
                <c:formatCode>0.0%</c:formatCode>
                <c:ptCount val="6"/>
                <c:pt idx="0">
                  <c:v>0.49375000000000002</c:v>
                </c:pt>
                <c:pt idx="1">
                  <c:v>0.60893854748603349</c:v>
                </c:pt>
                <c:pt idx="2">
                  <c:v>0.76190476190476186</c:v>
                </c:pt>
                <c:pt idx="3">
                  <c:v>0.64393939393939392</c:v>
                </c:pt>
                <c:pt idx="4">
                  <c:v>0.63157894736842102</c:v>
                </c:pt>
                <c:pt idx="5">
                  <c:v>0.57471264367816088</c:v>
                </c:pt>
              </c:numCache>
            </c:numRef>
          </c:val>
          <c:extLst>
            <c:ext xmlns:c16="http://schemas.microsoft.com/office/drawing/2014/chart" uri="{C3380CC4-5D6E-409C-BE32-E72D297353CC}">
              <c16:uniqueId val="{00000000-8500-46A7-B62C-E5115466C213}"/>
            </c:ext>
          </c:extLst>
        </c:ser>
        <c:ser>
          <c:idx val="1"/>
          <c:order val="1"/>
          <c:tx>
            <c:strRef>
              <c:f>'Q9(H)'!$C$16</c:f>
              <c:strCache>
                <c:ptCount val="1"/>
                <c:pt idx="0">
                  <c:v>2.やや重要と思う</c:v>
                </c:pt>
              </c:strCache>
            </c:strRef>
          </c:tx>
          <c:spPr>
            <a:solidFill>
              <a:srgbClr val="FFCC99"/>
            </a:solidFill>
            <a:ln>
              <a:solidFill>
                <a:schemeClr val="tx1"/>
              </a:solidFill>
            </a:ln>
          </c:spPr>
          <c:invertIfNegative val="0"/>
          <c:dLbls>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'Q9(H)'!$D$14:$I$14</c:f>
              <c:strCache>
                <c:ptCount val="6"/>
                <c:pt idx="0">
                  <c:v>A.エンドユーザー（n=160）</c:v>
                </c:pt>
                <c:pt idx="1">
                  <c:v>B.メーカー（n=179）</c:v>
                </c:pt>
                <c:pt idx="2">
                  <c:v>C.系列ソフトウェア企業（n=21）</c:v>
                </c:pt>
                <c:pt idx="3">
                  <c:v>D.受託ソフトウェア企業（n=264）</c:v>
                </c:pt>
                <c:pt idx="4">
                  <c:v>E.独立系ソフトウェア企業（n=95）</c:v>
                </c:pt>
                <c:pt idx="5">
                  <c:v>F.その他（n=87）</c:v>
                </c:pt>
              </c:strCache>
            </c:strRef>
          </c:cat>
          <c:val>
            <c:numRef>
              <c:f>'Q9(H)'!$D$16:$I$16</c:f>
              <c:numCache>
                <c:formatCode>0.0%</c:formatCode>
                <c:ptCount val="6"/>
                <c:pt idx="0">
                  <c:v>0.28749999999999998</c:v>
                </c:pt>
                <c:pt idx="1">
                  <c:v>0.3016759776536313</c:v>
                </c:pt>
                <c:pt idx="2">
                  <c:v>0.23809523809523808</c:v>
                </c:pt>
                <c:pt idx="3">
                  <c:v>0.26136363636363635</c:v>
                </c:pt>
                <c:pt idx="4">
                  <c:v>0.27368421052631581</c:v>
                </c:pt>
                <c:pt idx="5">
                  <c:v>0.28735632183908044</c:v>
                </c:pt>
              </c:numCache>
            </c:numRef>
          </c:val>
          <c:extLst>
            <c:ext xmlns:c16="http://schemas.microsoft.com/office/drawing/2014/chart" uri="{C3380CC4-5D6E-409C-BE32-E72D297353CC}">
              <c16:uniqueId val="{00000001-8500-46A7-B62C-E5115466C213}"/>
            </c:ext>
          </c:extLst>
        </c:ser>
        <c:ser>
          <c:idx val="2"/>
          <c:order val="2"/>
          <c:tx>
            <c:strRef>
              <c:f>'Q9(H)'!$C$17</c:f>
              <c:strCache>
                <c:ptCount val="1"/>
                <c:pt idx="0">
                  <c:v>3.どちらともいえない</c:v>
                </c:pt>
              </c:strCache>
            </c:strRef>
          </c:tx>
          <c:spPr>
            <a:solidFill>
              <a:srgbClr val="FFFF99"/>
            </a:solidFill>
            <a:ln>
              <a:solidFill>
                <a:schemeClr val="tx1"/>
              </a:solidFill>
            </a:ln>
          </c:spPr>
          <c:invertIfNegative val="0"/>
          <c:dLbls>
            <c:dLbl>
              <c:idx val="1"/>
              <c:layout>
                <c:manualLayout>
                  <c:x val="-9.9339198778518947E-3"/>
                  <c:y val="4.4792789262270989E-2"/>
                </c:manualLayout>
              </c:layout>
              <c:spPr>
                <a:noFill/>
                <a:ln>
                  <a:noFill/>
                </a:ln>
                <a:effectLst/>
              </c:spPr>
              <c:txPr>
                <a:bodyPr wrap="square" lIns="38100" tIns="19050" rIns="38100" bIns="19050" anchor="ctr">
                  <a:noAutofit/>
                </a:bodyPr>
                <a:lstStyle/>
                <a:p>
                  <a:pPr>
                    <a:defRPr sz="800"/>
                  </a:pPr>
                  <a:endParaRPr lang="ja-JP"/>
                </a:p>
              </c:txPr>
              <c:showLegendKey val="0"/>
              <c:showVal val="1"/>
              <c:showCatName val="0"/>
              <c:showSerName val="0"/>
              <c:showPercent val="0"/>
              <c:showBubbleSize val="0"/>
              <c:extLst>
                <c:ext xmlns:c15="http://schemas.microsoft.com/office/drawing/2012/chart" uri="{CE6537A1-D6FC-4f65-9D91-7224C49458BB}">
                  <c15:layout>
                    <c:manualLayout>
                      <c:w val="4.469442636696995E-2"/>
                      <c:h val="5.5269324973057705E-2"/>
                    </c:manualLayout>
                  </c15:layout>
                </c:ext>
                <c:ext xmlns:c16="http://schemas.microsoft.com/office/drawing/2014/chart" uri="{C3380CC4-5D6E-409C-BE32-E72D297353CC}">
                  <c16:uniqueId val="{00000009-09D7-44C2-9498-269B85A23F47}"/>
                </c:ext>
              </c:extLst>
            </c:dLbl>
            <c:dLbl>
              <c:idx val="2"/>
              <c:delete val="1"/>
              <c:extLst>
                <c:ext xmlns:c15="http://schemas.microsoft.com/office/drawing/2012/chart" uri="{CE6537A1-D6FC-4f65-9D91-7224C49458BB}"/>
                <c:ext xmlns:c16="http://schemas.microsoft.com/office/drawing/2014/chart" uri="{C3380CC4-5D6E-409C-BE32-E72D297353CC}">
                  <c16:uniqueId val="{00000002-09D7-44C2-9498-269B85A23F47}"/>
                </c:ext>
              </c:extLst>
            </c:dLbl>
            <c:dLbl>
              <c:idx val="3"/>
              <c:layout>
                <c:manualLayout>
                  <c:x val="-1.6556533129754372E-3"/>
                  <c:y val="2.4890761242284706E-3"/>
                </c:manualLayout>
              </c:layout>
              <c:showLegendKey val="0"/>
              <c:showVal val="1"/>
              <c:showCatName val="0"/>
              <c:showSerName val="0"/>
              <c:showPercent val="0"/>
              <c:showBubbleSize val="0"/>
              <c:extLst>
                <c:ext xmlns:c15="http://schemas.microsoft.com/office/drawing/2012/chart" uri="{CE6537A1-D6FC-4f65-9D91-7224C49458BB}">
                  <c15:layout>
                    <c:manualLayout>
                      <c:w val="4.469442636696995E-2"/>
                      <c:h val="4.0338395218967378E-2"/>
                    </c:manualLayout>
                  </c15:layout>
                </c:ext>
                <c:ext xmlns:c16="http://schemas.microsoft.com/office/drawing/2014/chart" uri="{C3380CC4-5D6E-409C-BE32-E72D297353CC}">
                  <c16:uniqueId val="{00000004-09D7-44C2-9498-269B85A23F47}"/>
                </c:ext>
              </c:extLst>
            </c:dLbl>
            <c:dLbl>
              <c:idx val="4"/>
              <c:layout>
                <c:manualLayout>
                  <c:x val="1.655653312975316E-3"/>
                  <c:y val="4.47937689820712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9D7-44C2-9498-269B85A23F47}"/>
                </c:ext>
              </c:extLst>
            </c:dLbl>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'Q9(H)'!$D$14:$I$14</c:f>
              <c:strCache>
                <c:ptCount val="6"/>
                <c:pt idx="0">
                  <c:v>A.エンドユーザー（n=160）</c:v>
                </c:pt>
                <c:pt idx="1">
                  <c:v>B.メーカー（n=179）</c:v>
                </c:pt>
                <c:pt idx="2">
                  <c:v>C.系列ソフトウェア企業（n=21）</c:v>
                </c:pt>
                <c:pt idx="3">
                  <c:v>D.受託ソフトウェア企業（n=264）</c:v>
                </c:pt>
                <c:pt idx="4">
                  <c:v>E.独立系ソフトウェア企業（n=95）</c:v>
                </c:pt>
                <c:pt idx="5">
                  <c:v>F.その他（n=87）</c:v>
                </c:pt>
              </c:strCache>
            </c:strRef>
          </c:cat>
          <c:val>
            <c:numRef>
              <c:f>'Q9(H)'!$D$17:$I$17</c:f>
              <c:numCache>
                <c:formatCode>0.0%</c:formatCode>
                <c:ptCount val="6"/>
                <c:pt idx="0">
                  <c:v>6.8750000000000006E-2</c:v>
                </c:pt>
                <c:pt idx="1">
                  <c:v>3.9106145251396648E-2</c:v>
                </c:pt>
                <c:pt idx="2">
                  <c:v>0</c:v>
                </c:pt>
                <c:pt idx="3">
                  <c:v>5.6818181818181816E-2</c:v>
                </c:pt>
                <c:pt idx="4">
                  <c:v>4.2105263157894736E-2</c:v>
                </c:pt>
                <c:pt idx="5">
                  <c:v>6.8965517241379309E-2</c:v>
                </c:pt>
              </c:numCache>
            </c:numRef>
          </c:val>
          <c:extLst>
            <c:ext xmlns:c16="http://schemas.microsoft.com/office/drawing/2014/chart" uri="{C3380CC4-5D6E-409C-BE32-E72D297353CC}">
              <c16:uniqueId val="{00000002-8500-46A7-B62C-E5115466C213}"/>
            </c:ext>
          </c:extLst>
        </c:ser>
        <c:ser>
          <c:idx val="3"/>
          <c:order val="3"/>
          <c:tx>
            <c:strRef>
              <c:f>'Q9(H)'!$C$18</c:f>
              <c:strCache>
                <c:ptCount val="1"/>
                <c:pt idx="0">
                  <c:v>4.あまり重要と思わない</c:v>
                </c:pt>
              </c:strCache>
            </c:strRef>
          </c:tx>
          <c:spPr>
            <a:solidFill>
              <a:schemeClr val="accent1">
                <a:lumMod val="75000"/>
              </a:schemeClr>
            </a:solidFill>
            <a:ln>
              <a:solidFill>
                <a:schemeClr val="tx1"/>
              </a:solidFill>
            </a:ln>
          </c:spPr>
          <c:invertIfNegative val="0"/>
          <c:dLbls>
            <c:dLbl>
              <c:idx val="0"/>
              <c:layout>
                <c:manualLayout>
                  <c:x val="-1.6217189383794517E-2"/>
                  <c:y val="4.3251690016655291E-2"/>
                </c:manualLayout>
              </c:layout>
              <c:spPr>
                <a:noFill/>
                <a:ln>
                  <a:noFill/>
                </a:ln>
                <a:effectLst/>
              </c:spPr>
              <c:txPr>
                <a:bodyPr wrap="square" lIns="38100" tIns="19050" rIns="38100" bIns="19050" anchor="ctr">
                  <a:noAutofit/>
                </a:bodyPr>
                <a:lstStyle/>
                <a:p>
                  <a:pPr>
                    <a:defRPr sz="800"/>
                  </a:pPr>
                  <a:endParaRPr lang="ja-JP"/>
                </a:p>
              </c:txPr>
              <c:showLegendKey val="0"/>
              <c:showVal val="1"/>
              <c:showCatName val="0"/>
              <c:showSerName val="0"/>
              <c:showPercent val="0"/>
              <c:showBubbleSize val="0"/>
              <c:extLst>
                <c:ext xmlns:c15="http://schemas.microsoft.com/office/drawing/2012/chart" uri="{CE6537A1-D6FC-4f65-9D91-7224C49458BB}">
                  <c15:layout>
                    <c:manualLayout>
                      <c:w val="4.469442636696995E-2"/>
                      <c:h val="5.5269324973057719E-2"/>
                    </c:manualLayout>
                  </c15:layout>
                </c:ext>
                <c:ext xmlns:c16="http://schemas.microsoft.com/office/drawing/2014/chart" uri="{C3380CC4-5D6E-409C-BE32-E72D297353CC}">
                  <c16:uniqueId val="{00000003-8500-46A7-B62C-E5115466C213}"/>
                </c:ext>
              </c:extLst>
            </c:dLbl>
            <c:dLbl>
              <c:idx val="1"/>
              <c:layout>
                <c:manualLayout>
                  <c:x val="8.3812560229278E-4"/>
                  <c:y val="-4.1357107867149995E-2"/>
                </c:manualLayout>
              </c:layout>
              <c:spPr>
                <a:noFill/>
                <a:ln>
                  <a:noFill/>
                </a:ln>
                <a:effectLst/>
              </c:spPr>
              <c:txPr>
                <a:bodyPr wrap="square" lIns="38100" tIns="19050" rIns="38100" bIns="19050" anchor="ctr">
                  <a:noAutofit/>
                </a:bodyPr>
                <a:lstStyle/>
                <a:p>
                  <a:pPr>
                    <a:defRPr sz="800"/>
                  </a:pPr>
                  <a:endParaRPr lang="ja-JP"/>
                </a:p>
              </c:txPr>
              <c:showLegendKey val="0"/>
              <c:showVal val="1"/>
              <c:showCatName val="0"/>
              <c:showSerName val="0"/>
              <c:showPercent val="0"/>
              <c:showBubbleSize val="0"/>
              <c:extLst>
                <c:ext xmlns:c15="http://schemas.microsoft.com/office/drawing/2012/chart" uri="{CE6537A1-D6FC-4f65-9D91-7224C49458BB}">
                  <c15:layout>
                    <c:manualLayout>
                      <c:w val="4.469442636696995E-2"/>
                      <c:h val="3.53614186342706E-2"/>
                    </c:manualLayout>
                  </c15:layout>
                </c:ext>
                <c:ext xmlns:c16="http://schemas.microsoft.com/office/drawing/2014/chart" uri="{C3380CC4-5D6E-409C-BE32-E72D297353CC}">
                  <c16:uniqueId val="{00000004-8500-46A7-B62C-E5115466C213}"/>
                </c:ext>
              </c:extLst>
            </c:dLbl>
            <c:dLbl>
              <c:idx val="2"/>
              <c:delete val="1"/>
              <c:extLst>
                <c:ext xmlns:c15="http://schemas.microsoft.com/office/drawing/2012/chart" uri="{CE6537A1-D6FC-4f65-9D91-7224C49458BB}"/>
                <c:ext xmlns:c16="http://schemas.microsoft.com/office/drawing/2014/chart" uri="{C3380CC4-5D6E-409C-BE32-E72D297353CC}">
                  <c16:uniqueId val="{00000005-8500-46A7-B62C-E5115466C213}"/>
                </c:ext>
              </c:extLst>
            </c:dLbl>
            <c:dLbl>
              <c:idx val="3"/>
              <c:delete val="1"/>
              <c:extLst>
                <c:ext xmlns:c15="http://schemas.microsoft.com/office/drawing/2012/chart" uri="{CE6537A1-D6FC-4f65-9D91-7224C49458BB}"/>
                <c:ext xmlns:c16="http://schemas.microsoft.com/office/drawing/2014/chart" uri="{C3380CC4-5D6E-409C-BE32-E72D297353CC}">
                  <c16:uniqueId val="{00000006-8500-46A7-B62C-E5115466C213}"/>
                </c:ext>
              </c:extLst>
            </c:dLbl>
            <c:dLbl>
              <c:idx val="4"/>
              <c:delete val="1"/>
              <c:extLst>
                <c:ext xmlns:c15="http://schemas.microsoft.com/office/drawing/2012/chart" uri="{CE6537A1-D6FC-4f65-9D91-7224C49458BB}"/>
                <c:ext xmlns:c16="http://schemas.microsoft.com/office/drawing/2014/chart" uri="{C3380CC4-5D6E-409C-BE32-E72D297353CC}">
                  <c16:uniqueId val="{00000007-8500-46A7-B62C-E5115466C213}"/>
                </c:ext>
              </c:extLst>
            </c:dLbl>
            <c:dLbl>
              <c:idx val="5"/>
              <c:delete val="1"/>
              <c:extLst>
                <c:ext xmlns:c15="http://schemas.microsoft.com/office/drawing/2012/chart" uri="{CE6537A1-D6FC-4f65-9D91-7224C49458BB}"/>
                <c:ext xmlns:c16="http://schemas.microsoft.com/office/drawing/2014/chart" uri="{C3380CC4-5D6E-409C-BE32-E72D297353CC}">
                  <c16:uniqueId val="{00000008-8500-46A7-B62C-E5115466C213}"/>
                </c:ext>
              </c:extLst>
            </c:dLbl>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'Q9(H)'!$D$14:$I$14</c:f>
              <c:strCache>
                <c:ptCount val="6"/>
                <c:pt idx="0">
                  <c:v>A.エンドユーザー（n=160）</c:v>
                </c:pt>
                <c:pt idx="1">
                  <c:v>B.メーカー（n=179）</c:v>
                </c:pt>
                <c:pt idx="2">
                  <c:v>C.系列ソフトウェア企業（n=21）</c:v>
                </c:pt>
                <c:pt idx="3">
                  <c:v>D.受託ソフトウェア企業（n=264）</c:v>
                </c:pt>
                <c:pt idx="4">
                  <c:v>E.独立系ソフトウェア企業（n=95）</c:v>
                </c:pt>
                <c:pt idx="5">
                  <c:v>F.その他（n=87）</c:v>
                </c:pt>
              </c:strCache>
            </c:strRef>
          </c:cat>
          <c:val>
            <c:numRef>
              <c:f>'Q9(H)'!$D$18:$I$18</c:f>
              <c:numCache>
                <c:formatCode>0.0%</c:formatCode>
                <c:ptCount val="6"/>
                <c:pt idx="0">
                  <c:v>2.5000000000000001E-2</c:v>
                </c:pt>
                <c:pt idx="1">
                  <c:v>1.11731843575419E-2</c:v>
                </c:pt>
                <c:pt idx="2">
                  <c:v>0</c:v>
                </c:pt>
                <c:pt idx="3">
                  <c:v>3.787878787878788E-3</c:v>
                </c:pt>
                <c:pt idx="4">
                  <c:v>1.0526315789473684E-2</c:v>
                </c:pt>
                <c:pt idx="5">
                  <c:v>0</c:v>
                </c:pt>
              </c:numCache>
            </c:numRef>
          </c:val>
          <c:extLst>
            <c:ext xmlns:c16="http://schemas.microsoft.com/office/drawing/2014/chart" uri="{C3380CC4-5D6E-409C-BE32-E72D297353CC}">
              <c16:uniqueId val="{00000009-8500-46A7-B62C-E5115466C213}"/>
            </c:ext>
          </c:extLst>
        </c:ser>
        <c:ser>
          <c:idx val="4"/>
          <c:order val="4"/>
          <c:tx>
            <c:strRef>
              <c:f>'Q9(H)'!$C$19</c:f>
              <c:strCache>
                <c:ptCount val="1"/>
                <c:pt idx="0">
                  <c:v>5.重要と思わない</c:v>
                </c:pt>
              </c:strCache>
            </c:strRef>
          </c:tx>
          <c:spPr>
            <a:solidFill>
              <a:schemeClr val="accent1">
                <a:lumMod val="40000"/>
                <a:lumOff val="60000"/>
              </a:schemeClr>
            </a:solidFill>
            <a:ln>
              <a:solidFill>
                <a:schemeClr val="tx1"/>
              </a:solidFill>
            </a:ln>
          </c:spPr>
          <c:invertIfNegative val="0"/>
          <c:dLbls>
            <c:dLbl>
              <c:idx val="0"/>
              <c:layout>
                <c:manualLayout>
                  <c:x val="1.6556533129753158E-2"/>
                  <c:y val="4.3549524835896913E-2"/>
                </c:manualLayout>
              </c:layout>
              <c:spPr>
                <a:noFill/>
                <a:ln>
                  <a:noFill/>
                </a:ln>
                <a:effectLst/>
              </c:spPr>
              <c:txPr>
                <a:bodyPr wrap="square" lIns="38100" tIns="19050" rIns="38100" bIns="19050" anchor="ctr">
                  <a:noAutofit/>
                </a:bodyPr>
                <a:lstStyle/>
                <a:p>
                  <a:pPr>
                    <a:defRPr sz="800"/>
                  </a:pPr>
                  <a:endParaRPr lang="ja-JP"/>
                </a:p>
              </c:txPr>
              <c:showLegendKey val="0"/>
              <c:showVal val="1"/>
              <c:showCatName val="0"/>
              <c:showSerName val="0"/>
              <c:showPercent val="0"/>
              <c:showBubbleSize val="0"/>
              <c:extLst>
                <c:ext xmlns:c15="http://schemas.microsoft.com/office/drawing/2012/chart" uri="{CE6537A1-D6FC-4f65-9D91-7224C49458BB}">
                  <c15:layout>
                    <c:manualLayout>
                      <c:w val="4.469442636696995E-2"/>
                      <c:h val="5.278083668070932E-2"/>
                    </c:manualLayout>
                  </c15:layout>
                </c:ext>
                <c:ext xmlns:c16="http://schemas.microsoft.com/office/drawing/2014/chart" uri="{C3380CC4-5D6E-409C-BE32-E72D297353CC}">
                  <c16:uniqueId val="{0000000A-09D7-44C2-9498-269B85A23F47}"/>
                </c:ext>
              </c:extLst>
            </c:dLbl>
            <c:dLbl>
              <c:idx val="1"/>
              <c:delete val="1"/>
              <c:extLst>
                <c:ext xmlns:c15="http://schemas.microsoft.com/office/drawing/2012/chart" uri="{CE6537A1-D6FC-4f65-9D91-7224C49458BB}"/>
                <c:ext xmlns:c16="http://schemas.microsoft.com/office/drawing/2014/chart" uri="{C3380CC4-5D6E-409C-BE32-E72D297353CC}">
                  <c16:uniqueId val="{0000000C-09D7-44C2-9498-269B85A23F47}"/>
                </c:ext>
              </c:extLst>
            </c:dLbl>
            <c:dLbl>
              <c:idx val="2"/>
              <c:delete val="1"/>
              <c:extLst>
                <c:ext xmlns:c15="http://schemas.microsoft.com/office/drawing/2012/chart" uri="{CE6537A1-D6FC-4f65-9D91-7224C49458BB}"/>
                <c:ext xmlns:c16="http://schemas.microsoft.com/office/drawing/2014/chart" uri="{C3380CC4-5D6E-409C-BE32-E72D297353CC}">
                  <c16:uniqueId val="{00000001-09D7-44C2-9498-269B85A23F47}"/>
                </c:ext>
              </c:extLst>
            </c:dLbl>
            <c:dLbl>
              <c:idx val="3"/>
              <c:delete val="1"/>
              <c:extLst>
                <c:ext xmlns:c15="http://schemas.microsoft.com/office/drawing/2012/chart" uri="{CE6537A1-D6FC-4f65-9D91-7224C49458BB}"/>
                <c:ext xmlns:c16="http://schemas.microsoft.com/office/drawing/2014/chart" uri="{C3380CC4-5D6E-409C-BE32-E72D297353CC}">
                  <c16:uniqueId val="{00000006-09D7-44C2-9498-269B85A23F47}"/>
                </c:ext>
              </c:extLst>
            </c:dLbl>
            <c:dLbl>
              <c:idx val="4"/>
              <c:delete val="1"/>
              <c:extLst>
                <c:ext xmlns:c15="http://schemas.microsoft.com/office/drawing/2012/chart" uri="{CE6537A1-D6FC-4f65-9D91-7224C49458BB}"/>
                <c:ext xmlns:c16="http://schemas.microsoft.com/office/drawing/2014/chart" uri="{C3380CC4-5D6E-409C-BE32-E72D297353CC}">
                  <c16:uniqueId val="{00000008-09D7-44C2-9498-269B85A23F47}"/>
                </c:ext>
              </c:extLst>
            </c:dLbl>
            <c:dLbl>
              <c:idx val="5"/>
              <c:delete val="1"/>
              <c:extLst>
                <c:ext xmlns:c15="http://schemas.microsoft.com/office/drawing/2012/chart" uri="{CE6537A1-D6FC-4f65-9D91-7224C49458BB}"/>
                <c:ext xmlns:c16="http://schemas.microsoft.com/office/drawing/2014/chart" uri="{C3380CC4-5D6E-409C-BE32-E72D297353CC}">
                  <c16:uniqueId val="{00000003-09D7-44C2-9498-269B85A23F47}"/>
                </c:ext>
              </c:extLst>
            </c:dLbl>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'Q9(H)'!$D$14:$I$14</c:f>
              <c:strCache>
                <c:ptCount val="6"/>
                <c:pt idx="0">
                  <c:v>A.エンドユーザー（n=160）</c:v>
                </c:pt>
                <c:pt idx="1">
                  <c:v>B.メーカー（n=179）</c:v>
                </c:pt>
                <c:pt idx="2">
                  <c:v>C.系列ソフトウェア企業（n=21）</c:v>
                </c:pt>
                <c:pt idx="3">
                  <c:v>D.受託ソフトウェア企業（n=264）</c:v>
                </c:pt>
                <c:pt idx="4">
                  <c:v>E.独立系ソフトウェア企業（n=95）</c:v>
                </c:pt>
                <c:pt idx="5">
                  <c:v>F.その他（n=87）</c:v>
                </c:pt>
              </c:strCache>
            </c:strRef>
          </c:cat>
          <c:val>
            <c:numRef>
              <c:f>'Q9(H)'!$D$19:$I$19</c:f>
              <c:numCache>
                <c:formatCode>0.0%</c:formatCode>
                <c:ptCount val="6"/>
                <c:pt idx="0">
                  <c:v>1.2500000000000001E-2</c:v>
                </c:pt>
                <c:pt idx="1">
                  <c:v>5.5865921787709499E-3</c:v>
                </c:pt>
                <c:pt idx="2">
                  <c:v>0</c:v>
                </c:pt>
                <c:pt idx="3">
                  <c:v>0</c:v>
                </c:pt>
                <c:pt idx="4">
                  <c:v>0</c:v>
                </c:pt>
                <c:pt idx="5">
                  <c:v>0</c:v>
                </c:pt>
              </c:numCache>
            </c:numRef>
          </c:val>
          <c:extLst>
            <c:ext xmlns:c16="http://schemas.microsoft.com/office/drawing/2014/chart" uri="{C3380CC4-5D6E-409C-BE32-E72D297353CC}">
              <c16:uniqueId val="{0000000A-8500-46A7-B62C-E5115466C213}"/>
            </c:ext>
          </c:extLst>
        </c:ser>
        <c:ser>
          <c:idx val="5"/>
          <c:order val="5"/>
          <c:tx>
            <c:strRef>
              <c:f>'Q9(H)'!$C$20</c:f>
              <c:strCache>
                <c:ptCount val="1"/>
                <c:pt idx="0">
                  <c:v>6.わからない</c:v>
                </c:pt>
              </c:strCache>
            </c:strRef>
          </c:tx>
          <c:spPr>
            <a:solidFill>
              <a:schemeClr val="bg1"/>
            </a:solidFill>
            <a:ln>
              <a:solidFill>
                <a:schemeClr val="tx1"/>
              </a:solidFill>
            </a:ln>
          </c:spPr>
          <c:invertIfNegative val="0"/>
          <c:dLbls>
            <c:dLbl>
              <c:idx val="1"/>
              <c:layout>
                <c:manualLayout>
                  <c:x val="8.2782665648764575E-3"/>
                  <c:y val="4.6037425296365245E-2"/>
                </c:manualLayout>
              </c:layout>
              <c:spPr>
                <a:noFill/>
                <a:ln>
                  <a:noFill/>
                </a:ln>
                <a:effectLst/>
              </c:spPr>
              <c:txPr>
                <a:bodyPr wrap="square" lIns="38100" tIns="19050" rIns="38100" bIns="19050" anchor="ctr">
                  <a:noAutofit/>
                </a:bodyPr>
                <a:lstStyle/>
                <a:p>
                  <a:pPr>
                    <a:defRPr sz="800"/>
                  </a:pPr>
                  <a:endParaRPr lang="ja-JP"/>
                </a:p>
              </c:txPr>
              <c:showLegendKey val="0"/>
              <c:showVal val="1"/>
              <c:showCatName val="0"/>
              <c:showSerName val="0"/>
              <c:showPercent val="0"/>
              <c:showBubbleSize val="0"/>
              <c:extLst>
                <c:ext xmlns:c15="http://schemas.microsoft.com/office/drawing/2012/chart" uri="{CE6537A1-D6FC-4f65-9D91-7224C49458BB}">
                  <c15:layout>
                    <c:manualLayout>
                      <c:w val="4.469442636696995E-2"/>
                      <c:h val="5.278083668070932E-2"/>
                    </c:manualLayout>
                  </c15:layout>
                </c:ext>
                <c:ext xmlns:c16="http://schemas.microsoft.com/office/drawing/2014/chart" uri="{C3380CC4-5D6E-409C-BE32-E72D297353CC}">
                  <c16:uniqueId val="{0000000D-09D7-44C2-9498-269B85A23F47}"/>
                </c:ext>
              </c:extLst>
            </c:dLbl>
            <c:dLbl>
              <c:idx val="2"/>
              <c:delete val="1"/>
              <c:extLst>
                <c:ext xmlns:c15="http://schemas.microsoft.com/office/drawing/2012/chart" uri="{CE6537A1-D6FC-4f65-9D91-7224C49458BB}"/>
                <c:ext xmlns:c16="http://schemas.microsoft.com/office/drawing/2014/chart" uri="{C3380CC4-5D6E-409C-BE32-E72D297353CC}">
                  <c16:uniqueId val="{00000000-09D7-44C2-9498-269B85A23F47}"/>
                </c:ext>
              </c:extLst>
            </c:dLbl>
            <c:dLbl>
              <c:idx val="3"/>
              <c:layout>
                <c:manualLayout>
                  <c:x val="6.6226132519011426E-3"/>
                  <c:y val="4.47929852062310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9D7-44C2-9498-269B85A23F47}"/>
                </c:ext>
              </c:extLst>
            </c:dLbl>
            <c:dLbl>
              <c:idx val="4"/>
              <c:layout>
                <c:manualLayout>
                  <c:x val="9.9339198778518947E-3"/>
                  <c:y val="4.47927892622709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9D7-44C2-9498-269B85A23F47}"/>
                </c:ext>
              </c:extLst>
            </c:dLbl>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'Q9(H)'!$D$14:$I$14</c:f>
              <c:strCache>
                <c:ptCount val="6"/>
                <c:pt idx="0">
                  <c:v>A.エンドユーザー（n=160）</c:v>
                </c:pt>
                <c:pt idx="1">
                  <c:v>B.メーカー（n=179）</c:v>
                </c:pt>
                <c:pt idx="2">
                  <c:v>C.系列ソフトウェア企業（n=21）</c:v>
                </c:pt>
                <c:pt idx="3">
                  <c:v>D.受託ソフトウェア企業（n=264）</c:v>
                </c:pt>
                <c:pt idx="4">
                  <c:v>E.独立系ソフトウェア企業（n=95）</c:v>
                </c:pt>
                <c:pt idx="5">
                  <c:v>F.その他（n=87）</c:v>
                </c:pt>
              </c:strCache>
            </c:strRef>
          </c:cat>
          <c:val>
            <c:numRef>
              <c:f>'Q9(H)'!$D$20:$I$20</c:f>
              <c:numCache>
                <c:formatCode>0.0%</c:formatCode>
                <c:ptCount val="6"/>
                <c:pt idx="0">
                  <c:v>0.1125</c:v>
                </c:pt>
                <c:pt idx="1">
                  <c:v>3.3519553072625698E-2</c:v>
                </c:pt>
                <c:pt idx="2">
                  <c:v>0</c:v>
                </c:pt>
                <c:pt idx="3">
                  <c:v>3.4090909090909088E-2</c:v>
                </c:pt>
                <c:pt idx="4">
                  <c:v>4.2105263157894736E-2</c:v>
                </c:pt>
                <c:pt idx="5">
                  <c:v>6.8965517241379309E-2</c:v>
                </c:pt>
              </c:numCache>
            </c:numRef>
          </c:val>
          <c:extLst>
            <c:ext xmlns:c16="http://schemas.microsoft.com/office/drawing/2014/chart" uri="{C3380CC4-5D6E-409C-BE32-E72D297353CC}">
              <c16:uniqueId val="{0000000B-8500-46A7-B62C-E5115466C213}"/>
            </c:ext>
          </c:extLst>
        </c:ser>
        <c:dLbls>
          <c:showLegendKey val="0"/>
          <c:showVal val="0"/>
          <c:showCatName val="0"/>
          <c:showSerName val="0"/>
          <c:showPercent val="0"/>
          <c:showBubbleSize val="0"/>
        </c:dLbls>
        <c:gapWidth val="150"/>
        <c:overlap val="100"/>
        <c:axId val="446406016"/>
        <c:axId val="446571648"/>
      </c:barChart>
      <c:catAx>
        <c:axId val="446406016"/>
        <c:scaling>
          <c:orientation val="maxMin"/>
        </c:scaling>
        <c:delete val="0"/>
        <c:axPos val="l"/>
        <c:numFmt formatCode="General" sourceLinked="0"/>
        <c:majorTickMark val="none"/>
        <c:minorTickMark val="none"/>
        <c:tickLblPos val="nextTo"/>
        <c:spPr>
          <a:ln>
            <a:solidFill>
              <a:schemeClr val="tx1"/>
            </a:solidFill>
          </a:ln>
        </c:spPr>
        <c:crossAx val="446571648"/>
        <c:crosses val="autoZero"/>
        <c:auto val="1"/>
        <c:lblAlgn val="ctr"/>
        <c:lblOffset val="100"/>
        <c:noMultiLvlLbl val="0"/>
      </c:catAx>
      <c:valAx>
        <c:axId val="446571648"/>
        <c:scaling>
          <c:orientation val="minMax"/>
        </c:scaling>
        <c:delete val="0"/>
        <c:axPos val="t"/>
        <c:majorGridlines>
          <c:spPr>
            <a:ln>
              <a:solidFill>
                <a:schemeClr val="bg1">
                  <a:lumMod val="50000"/>
                </a:schemeClr>
              </a:solidFill>
            </a:ln>
          </c:spPr>
        </c:majorGridlines>
        <c:numFmt formatCode="0%" sourceLinked="1"/>
        <c:majorTickMark val="none"/>
        <c:minorTickMark val="none"/>
        <c:tickLblPos val="nextTo"/>
        <c:spPr>
          <a:ln>
            <a:solidFill>
              <a:schemeClr val="tx1"/>
            </a:solidFill>
          </a:ln>
        </c:spPr>
        <c:crossAx val="446406016"/>
        <c:crosses val="autoZero"/>
        <c:crossBetween val="between"/>
      </c:valAx>
      <c:spPr>
        <a:ln>
          <a:solidFill>
            <a:schemeClr val="tx1"/>
          </a:solidFill>
        </a:ln>
      </c:spPr>
    </c:plotArea>
    <c:legend>
      <c:legendPos val="b"/>
      <c:layout>
        <c:manualLayout>
          <c:xMode val="edge"/>
          <c:yMode val="edge"/>
          <c:x val="0.19318502788580103"/>
          <c:y val="0.91992381251595423"/>
          <c:w val="0.80681492207608696"/>
          <c:h val="8.0076200152400301E-2"/>
        </c:manualLayout>
      </c:layout>
      <c:overlay val="0"/>
      <c:txPr>
        <a:bodyPr/>
        <a:lstStyle/>
        <a:p>
          <a:pPr>
            <a:defRPr sz="900"/>
          </a:pPr>
          <a:endParaRPr lang="ja-JP"/>
        </a:p>
      </c:txPr>
    </c:legend>
    <c:plotVisOnly val="1"/>
    <c:dispBlanksAs val="gap"/>
    <c:showDLblsOverMax val="0"/>
  </c:chart>
  <c:spPr>
    <a:ln>
      <a:noFill/>
    </a:ln>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altLang="ja-JP" sz="1200" dirty="0"/>
              <a:t>Q9.</a:t>
            </a:r>
            <a:r>
              <a:rPr lang="ja-JP" altLang="en-US" sz="1200" dirty="0"/>
              <a:t>システムに関わる要件の変化への対応（外部の専門企業への委託）</a:t>
            </a:r>
            <a:endParaRPr lang="ja-JP" sz="1200" dirty="0"/>
          </a:p>
        </c:rich>
      </c:tx>
      <c:layout>
        <c:manualLayout>
          <c:xMode val="edge"/>
          <c:yMode val="edge"/>
          <c:x val="0.2740588624338624"/>
          <c:y val="2.0283333333333334E-2"/>
        </c:manualLayout>
      </c:layout>
      <c:overlay val="0"/>
    </c:title>
    <c:autoTitleDeleted val="0"/>
    <c:plotArea>
      <c:layout>
        <c:manualLayout>
          <c:layoutTarget val="inner"/>
          <c:xMode val="edge"/>
          <c:yMode val="edge"/>
          <c:x val="0.2399565208762387"/>
          <c:y val="0.1889507777045111"/>
          <c:w val="0.71818233368977025"/>
          <c:h val="0.69159559973036144"/>
        </c:manualLayout>
      </c:layout>
      <c:barChart>
        <c:barDir val="bar"/>
        <c:grouping val="percentStacked"/>
        <c:varyColors val="0"/>
        <c:ser>
          <c:idx val="0"/>
          <c:order val="0"/>
          <c:tx>
            <c:strRef>
              <c:f>'Q9(I)'!$C$15</c:f>
              <c:strCache>
                <c:ptCount val="1"/>
                <c:pt idx="0">
                  <c:v>1.重要と思う</c:v>
                </c:pt>
              </c:strCache>
            </c:strRef>
          </c:tx>
          <c:spPr>
            <a:solidFill>
              <a:srgbClr val="FF9966"/>
            </a:solidFill>
            <a:ln>
              <a:solidFill>
                <a:schemeClr val="tx1"/>
              </a:solidFill>
            </a:ln>
          </c:spPr>
          <c:invertIfNegative val="0"/>
          <c:dLbls>
            <c:spPr>
              <a:noFill/>
              <a:ln>
                <a:noFill/>
              </a:ln>
              <a:effectLst/>
            </c:spPr>
            <c:txPr>
              <a:bodyPr wrap="square" lIns="38100" tIns="19050" rIns="38100" bIns="19050" anchor="ctr">
                <a:spAutoFit/>
              </a:bodyPr>
              <a:lstStyle/>
              <a:p>
                <a:pPr>
                  <a:defRPr sz="800">
                    <a:solidFill>
                      <a:sysClr val="windowText" lastClr="000000"/>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'Q9(I)'!$D$14:$I$14</c:f>
              <c:strCache>
                <c:ptCount val="6"/>
                <c:pt idx="0">
                  <c:v>A.エンドユーザー（n=159）</c:v>
                </c:pt>
                <c:pt idx="1">
                  <c:v>B.メーカー（n=179）</c:v>
                </c:pt>
                <c:pt idx="2">
                  <c:v>C.系列ソフトウェア企業（n=21）</c:v>
                </c:pt>
                <c:pt idx="3">
                  <c:v>D.受託ソフトウェア企業（n=263）</c:v>
                </c:pt>
                <c:pt idx="4">
                  <c:v>E.独立系ソフトウェア企業（n=94）</c:v>
                </c:pt>
                <c:pt idx="5">
                  <c:v>F.その他（n=86）</c:v>
                </c:pt>
              </c:strCache>
            </c:strRef>
          </c:cat>
          <c:val>
            <c:numRef>
              <c:f>'Q9(I)'!$D$15:$I$15</c:f>
              <c:numCache>
                <c:formatCode>0.0%</c:formatCode>
                <c:ptCount val="6"/>
                <c:pt idx="0">
                  <c:v>0.13836477987421383</c:v>
                </c:pt>
                <c:pt idx="1">
                  <c:v>0.19553072625698323</c:v>
                </c:pt>
                <c:pt idx="2">
                  <c:v>0.14285714285714285</c:v>
                </c:pt>
                <c:pt idx="3">
                  <c:v>6.0836501901140684E-2</c:v>
                </c:pt>
                <c:pt idx="4">
                  <c:v>0.19148936170212766</c:v>
                </c:pt>
                <c:pt idx="5">
                  <c:v>0.15116279069767441</c:v>
                </c:pt>
              </c:numCache>
            </c:numRef>
          </c:val>
          <c:extLst>
            <c:ext xmlns:c16="http://schemas.microsoft.com/office/drawing/2014/chart" uri="{C3380CC4-5D6E-409C-BE32-E72D297353CC}">
              <c16:uniqueId val="{00000000-D2DF-4670-BA60-7295FF8DE5B4}"/>
            </c:ext>
          </c:extLst>
        </c:ser>
        <c:ser>
          <c:idx val="1"/>
          <c:order val="1"/>
          <c:tx>
            <c:strRef>
              <c:f>'Q9(I)'!$C$16</c:f>
              <c:strCache>
                <c:ptCount val="1"/>
                <c:pt idx="0">
                  <c:v>2.やや重要と思う</c:v>
                </c:pt>
              </c:strCache>
            </c:strRef>
          </c:tx>
          <c:spPr>
            <a:solidFill>
              <a:srgbClr val="FFCC99"/>
            </a:solidFill>
            <a:ln>
              <a:solidFill>
                <a:schemeClr val="tx1"/>
              </a:solidFill>
            </a:ln>
          </c:spPr>
          <c:invertIfNegative val="0"/>
          <c:dLbls>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'Q9(I)'!$D$14:$I$14</c:f>
              <c:strCache>
                <c:ptCount val="6"/>
                <c:pt idx="0">
                  <c:v>A.エンドユーザー（n=159）</c:v>
                </c:pt>
                <c:pt idx="1">
                  <c:v>B.メーカー（n=179）</c:v>
                </c:pt>
                <c:pt idx="2">
                  <c:v>C.系列ソフトウェア企業（n=21）</c:v>
                </c:pt>
                <c:pt idx="3">
                  <c:v>D.受託ソフトウェア企業（n=263）</c:v>
                </c:pt>
                <c:pt idx="4">
                  <c:v>E.独立系ソフトウェア企業（n=94）</c:v>
                </c:pt>
                <c:pt idx="5">
                  <c:v>F.その他（n=86）</c:v>
                </c:pt>
              </c:strCache>
            </c:strRef>
          </c:cat>
          <c:val>
            <c:numRef>
              <c:f>'Q9(I)'!$D$16:$I$16</c:f>
              <c:numCache>
                <c:formatCode>0.0%</c:formatCode>
                <c:ptCount val="6"/>
                <c:pt idx="0">
                  <c:v>0.38364779874213839</c:v>
                </c:pt>
                <c:pt idx="1">
                  <c:v>0.4022346368715084</c:v>
                </c:pt>
                <c:pt idx="2">
                  <c:v>0.52380952380952384</c:v>
                </c:pt>
                <c:pt idx="3">
                  <c:v>0.34600760456273766</c:v>
                </c:pt>
                <c:pt idx="4">
                  <c:v>0.34042553191489361</c:v>
                </c:pt>
                <c:pt idx="5">
                  <c:v>0.31395348837209303</c:v>
                </c:pt>
              </c:numCache>
            </c:numRef>
          </c:val>
          <c:extLst>
            <c:ext xmlns:c16="http://schemas.microsoft.com/office/drawing/2014/chart" uri="{C3380CC4-5D6E-409C-BE32-E72D297353CC}">
              <c16:uniqueId val="{00000001-D2DF-4670-BA60-7295FF8DE5B4}"/>
            </c:ext>
          </c:extLst>
        </c:ser>
        <c:ser>
          <c:idx val="2"/>
          <c:order val="2"/>
          <c:tx>
            <c:strRef>
              <c:f>'Q9(I)'!$C$17</c:f>
              <c:strCache>
                <c:ptCount val="1"/>
                <c:pt idx="0">
                  <c:v>3.どちらともいえない</c:v>
                </c:pt>
              </c:strCache>
            </c:strRef>
          </c:tx>
          <c:spPr>
            <a:solidFill>
              <a:srgbClr val="FFFF99"/>
            </a:solidFill>
            <a:ln>
              <a:solidFill>
                <a:schemeClr val="tx1"/>
              </a:solidFill>
            </a:ln>
          </c:spPr>
          <c:invertIfNegative val="0"/>
          <c:dLbls>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'Q9(I)'!$D$14:$I$14</c:f>
              <c:strCache>
                <c:ptCount val="6"/>
                <c:pt idx="0">
                  <c:v>A.エンドユーザー（n=159）</c:v>
                </c:pt>
                <c:pt idx="1">
                  <c:v>B.メーカー（n=179）</c:v>
                </c:pt>
                <c:pt idx="2">
                  <c:v>C.系列ソフトウェア企業（n=21）</c:v>
                </c:pt>
                <c:pt idx="3">
                  <c:v>D.受託ソフトウェア企業（n=263）</c:v>
                </c:pt>
                <c:pt idx="4">
                  <c:v>E.独立系ソフトウェア企業（n=94）</c:v>
                </c:pt>
                <c:pt idx="5">
                  <c:v>F.その他（n=86）</c:v>
                </c:pt>
              </c:strCache>
            </c:strRef>
          </c:cat>
          <c:val>
            <c:numRef>
              <c:f>'Q9(I)'!$D$17:$I$17</c:f>
              <c:numCache>
                <c:formatCode>0.0%</c:formatCode>
                <c:ptCount val="6"/>
                <c:pt idx="0">
                  <c:v>0.25157232704402516</c:v>
                </c:pt>
                <c:pt idx="1">
                  <c:v>0.22905027932960895</c:v>
                </c:pt>
                <c:pt idx="2">
                  <c:v>0.19047619047619047</c:v>
                </c:pt>
                <c:pt idx="3">
                  <c:v>0.41064638783269963</c:v>
                </c:pt>
                <c:pt idx="4">
                  <c:v>0.19148936170212766</c:v>
                </c:pt>
                <c:pt idx="5">
                  <c:v>0.29069767441860467</c:v>
                </c:pt>
              </c:numCache>
            </c:numRef>
          </c:val>
          <c:extLst>
            <c:ext xmlns:c16="http://schemas.microsoft.com/office/drawing/2014/chart" uri="{C3380CC4-5D6E-409C-BE32-E72D297353CC}">
              <c16:uniqueId val="{00000002-D2DF-4670-BA60-7295FF8DE5B4}"/>
            </c:ext>
          </c:extLst>
        </c:ser>
        <c:ser>
          <c:idx val="3"/>
          <c:order val="3"/>
          <c:tx>
            <c:strRef>
              <c:f>'Q9(I)'!$C$18</c:f>
              <c:strCache>
                <c:ptCount val="1"/>
                <c:pt idx="0">
                  <c:v>4.あまり重要と思わない</c:v>
                </c:pt>
              </c:strCache>
            </c:strRef>
          </c:tx>
          <c:spPr>
            <a:solidFill>
              <a:srgbClr val="2E75B6"/>
            </a:solidFill>
            <a:ln>
              <a:solidFill>
                <a:schemeClr val="tx1"/>
              </a:solidFill>
            </a:ln>
          </c:spPr>
          <c:invertIfNegative val="0"/>
          <c:dLbls>
            <c:dLbl>
              <c:idx val="0"/>
              <c:layout>
                <c:manualLayout>
                  <c:x val="-1.6995223137912355E-2"/>
                  <c:y val="3.483883609287744E-2"/>
                </c:manualLayout>
              </c:layout>
              <c:spPr>
                <a:noFill/>
                <a:ln>
                  <a:noFill/>
                </a:ln>
                <a:effectLst/>
              </c:spPr>
              <c:txPr>
                <a:bodyPr wrap="square" lIns="38100" tIns="19050" rIns="38100" bIns="19050" anchor="ctr">
                  <a:spAutoFit/>
                </a:bodyPr>
                <a:lstStyle/>
                <a:p>
                  <a:pPr>
                    <a:defRPr sz="800">
                      <a:solidFill>
                        <a:schemeClr val="tx1"/>
                      </a:solidFill>
                    </a:defRPr>
                  </a:pPr>
                  <a:endParaRPr lang="ja-JP"/>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E93-4968-90ED-BD89351E6017}"/>
                </c:ext>
              </c:extLst>
            </c:dLbl>
            <c:spPr>
              <a:noFill/>
              <a:ln>
                <a:noFill/>
              </a:ln>
              <a:effectLst/>
            </c:spPr>
            <c:txPr>
              <a:bodyPr wrap="square" lIns="38100" tIns="19050" rIns="38100" bIns="19050" anchor="ctr">
                <a:spAutoFit/>
              </a:bodyPr>
              <a:lstStyle/>
              <a:p>
                <a:pPr>
                  <a:defRPr sz="800">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'Q9(I)'!$D$14:$I$14</c:f>
              <c:strCache>
                <c:ptCount val="6"/>
                <c:pt idx="0">
                  <c:v>A.エンドユーザー（n=159）</c:v>
                </c:pt>
                <c:pt idx="1">
                  <c:v>B.メーカー（n=179）</c:v>
                </c:pt>
                <c:pt idx="2">
                  <c:v>C.系列ソフトウェア企業（n=21）</c:v>
                </c:pt>
                <c:pt idx="3">
                  <c:v>D.受託ソフトウェア企業（n=263）</c:v>
                </c:pt>
                <c:pt idx="4">
                  <c:v>E.独立系ソフトウェア企業（n=94）</c:v>
                </c:pt>
                <c:pt idx="5">
                  <c:v>F.その他（n=86）</c:v>
                </c:pt>
              </c:strCache>
            </c:strRef>
          </c:cat>
          <c:val>
            <c:numRef>
              <c:f>'Q9(I)'!$D$18:$I$18</c:f>
              <c:numCache>
                <c:formatCode>0.0%</c:formatCode>
                <c:ptCount val="6"/>
                <c:pt idx="0">
                  <c:v>4.40251572327044E-2</c:v>
                </c:pt>
                <c:pt idx="1">
                  <c:v>6.7039106145251395E-2</c:v>
                </c:pt>
                <c:pt idx="2">
                  <c:v>0.14285714285714285</c:v>
                </c:pt>
                <c:pt idx="3">
                  <c:v>7.2243346007604556E-2</c:v>
                </c:pt>
                <c:pt idx="4">
                  <c:v>0.1276595744680851</c:v>
                </c:pt>
                <c:pt idx="5">
                  <c:v>6.9767441860465115E-2</c:v>
                </c:pt>
              </c:numCache>
            </c:numRef>
          </c:val>
          <c:extLst>
            <c:ext xmlns:c16="http://schemas.microsoft.com/office/drawing/2014/chart" uri="{C3380CC4-5D6E-409C-BE32-E72D297353CC}">
              <c16:uniqueId val="{00000003-D2DF-4670-BA60-7295FF8DE5B4}"/>
            </c:ext>
          </c:extLst>
        </c:ser>
        <c:ser>
          <c:idx val="4"/>
          <c:order val="4"/>
          <c:tx>
            <c:strRef>
              <c:f>'Q9(I)'!$C$19</c:f>
              <c:strCache>
                <c:ptCount val="1"/>
                <c:pt idx="0">
                  <c:v>5.重要と思わない</c:v>
                </c:pt>
              </c:strCache>
            </c:strRef>
          </c:tx>
          <c:spPr>
            <a:solidFill>
              <a:srgbClr val="9DC3E6"/>
            </a:solidFill>
            <a:ln>
              <a:solidFill>
                <a:schemeClr val="tx1"/>
              </a:solidFill>
            </a:ln>
          </c:spPr>
          <c:invertIfNegative val="0"/>
          <c:dLbls>
            <c:dLbl>
              <c:idx val="0"/>
              <c:layout>
                <c:manualLayout>
                  <c:x val="8.4976115689561777E-3"/>
                  <c:y val="3.4838836092877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E93-4968-90ED-BD89351E6017}"/>
                </c:ext>
              </c:extLst>
            </c:dLbl>
            <c:dLbl>
              <c:idx val="1"/>
              <c:layout>
                <c:manualLayout>
                  <c:x val="3.3990446275824712E-3"/>
                  <c:y val="3.73275203291858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E93-4968-90ED-BD89351E6017}"/>
                </c:ext>
              </c:extLst>
            </c:dLbl>
            <c:dLbl>
              <c:idx val="2"/>
              <c:delete val="1"/>
              <c:extLst>
                <c:ext xmlns:c15="http://schemas.microsoft.com/office/drawing/2012/chart" uri="{CE6537A1-D6FC-4f65-9D91-7224C49458BB}"/>
                <c:ext xmlns:c16="http://schemas.microsoft.com/office/drawing/2014/chart" uri="{C3380CC4-5D6E-409C-BE32-E72D297353CC}">
                  <c16:uniqueId val="{00000004-7E93-4968-90ED-BD89351E6017}"/>
                </c:ext>
              </c:extLst>
            </c:dLbl>
            <c:dLbl>
              <c:idx val="3"/>
              <c:layout>
                <c:manualLayout>
                  <c:x val="3.3990446275823463E-3"/>
                  <c:y val="3.8571960419320074E-2"/>
                </c:manualLayout>
              </c:layout>
              <c:spPr>
                <a:noFill/>
                <a:ln>
                  <a:noFill/>
                </a:ln>
                <a:effectLst/>
              </c:spPr>
              <c:txPr>
                <a:bodyPr wrap="square" lIns="38100" tIns="19050" rIns="38100" bIns="19050" anchor="ctr">
                  <a:noAutofit/>
                </a:bodyPr>
                <a:lstStyle/>
                <a:p>
                  <a:pPr>
                    <a:defRPr sz="800"/>
                  </a:pPr>
                  <a:endParaRPr lang="ja-JP"/>
                </a:p>
              </c:txPr>
              <c:showLegendKey val="0"/>
              <c:showVal val="1"/>
              <c:showCatName val="0"/>
              <c:showSerName val="0"/>
              <c:showPercent val="0"/>
              <c:showBubbleSize val="0"/>
              <c:extLst>
                <c:ext xmlns:c15="http://schemas.microsoft.com/office/drawing/2012/chart" uri="{CE6537A1-D6FC-4f65-9D91-7224C49458BB}">
                  <c15:layout>
                    <c:manualLayout>
                      <c:w val="4.5878671771121718E-2"/>
                      <c:h val="2.7895953757225433E-2"/>
                    </c:manualLayout>
                  </c15:layout>
                </c:ext>
                <c:ext xmlns:c16="http://schemas.microsoft.com/office/drawing/2014/chart" uri="{C3380CC4-5D6E-409C-BE32-E72D297353CC}">
                  <c16:uniqueId val="{00000005-7E93-4968-90ED-BD89351E6017}"/>
                </c:ext>
              </c:extLst>
            </c:dLbl>
            <c:dLbl>
              <c:idx val="4"/>
              <c:layout>
                <c:manualLayout>
                  <c:x val="1.6995223137912356E-3"/>
                  <c:y val="4.47931811501910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E93-4968-90ED-BD89351E6017}"/>
                </c:ext>
              </c:extLst>
            </c:dLbl>
            <c:dLbl>
              <c:idx val="5"/>
              <c:layout>
                <c:manualLayout>
                  <c:x val="8.4976115689561777E-3"/>
                  <c:y val="4.72818653864994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E93-4968-90ED-BD89351E6017}"/>
                </c:ext>
              </c:extLst>
            </c:dLbl>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'Q9(I)'!$D$14:$I$14</c:f>
              <c:strCache>
                <c:ptCount val="6"/>
                <c:pt idx="0">
                  <c:v>A.エンドユーザー（n=159）</c:v>
                </c:pt>
                <c:pt idx="1">
                  <c:v>B.メーカー（n=179）</c:v>
                </c:pt>
                <c:pt idx="2">
                  <c:v>C.系列ソフトウェア企業（n=21）</c:v>
                </c:pt>
                <c:pt idx="3">
                  <c:v>D.受託ソフトウェア企業（n=263）</c:v>
                </c:pt>
                <c:pt idx="4">
                  <c:v>E.独立系ソフトウェア企業（n=94）</c:v>
                </c:pt>
                <c:pt idx="5">
                  <c:v>F.その他（n=86）</c:v>
                </c:pt>
              </c:strCache>
            </c:strRef>
          </c:cat>
          <c:val>
            <c:numRef>
              <c:f>'Q9(I)'!$D$19:$I$19</c:f>
              <c:numCache>
                <c:formatCode>0.0%</c:formatCode>
                <c:ptCount val="6"/>
                <c:pt idx="0">
                  <c:v>3.7735849056603772E-2</c:v>
                </c:pt>
                <c:pt idx="1">
                  <c:v>3.9106145251396648E-2</c:v>
                </c:pt>
                <c:pt idx="2">
                  <c:v>0</c:v>
                </c:pt>
                <c:pt idx="3">
                  <c:v>4.5627376425855515E-2</c:v>
                </c:pt>
                <c:pt idx="4">
                  <c:v>4.2553191489361701E-2</c:v>
                </c:pt>
                <c:pt idx="5">
                  <c:v>2.3255813953488372E-2</c:v>
                </c:pt>
              </c:numCache>
            </c:numRef>
          </c:val>
          <c:extLst>
            <c:ext xmlns:c16="http://schemas.microsoft.com/office/drawing/2014/chart" uri="{C3380CC4-5D6E-409C-BE32-E72D297353CC}">
              <c16:uniqueId val="{00000004-D2DF-4670-BA60-7295FF8DE5B4}"/>
            </c:ext>
          </c:extLst>
        </c:ser>
        <c:ser>
          <c:idx val="5"/>
          <c:order val="5"/>
          <c:tx>
            <c:strRef>
              <c:f>'Q9(I)'!$C$20</c:f>
              <c:strCache>
                <c:ptCount val="1"/>
                <c:pt idx="0">
                  <c:v>6.わからない</c:v>
                </c:pt>
              </c:strCache>
            </c:strRef>
          </c:tx>
          <c:spPr>
            <a:solidFill>
              <a:schemeClr val="bg1"/>
            </a:solidFill>
            <a:ln>
              <a:solidFill>
                <a:schemeClr val="tx1"/>
              </a:solid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3-7E93-4968-90ED-BD89351E6017}"/>
                </c:ext>
              </c:extLst>
            </c:dLbl>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'Q9(I)'!$D$14:$I$14</c:f>
              <c:strCache>
                <c:ptCount val="6"/>
                <c:pt idx="0">
                  <c:v>A.エンドユーザー（n=159）</c:v>
                </c:pt>
                <c:pt idx="1">
                  <c:v>B.メーカー（n=179）</c:v>
                </c:pt>
                <c:pt idx="2">
                  <c:v>C.系列ソフトウェア企業（n=21）</c:v>
                </c:pt>
                <c:pt idx="3">
                  <c:v>D.受託ソフトウェア企業（n=263）</c:v>
                </c:pt>
                <c:pt idx="4">
                  <c:v>E.独立系ソフトウェア企業（n=94）</c:v>
                </c:pt>
                <c:pt idx="5">
                  <c:v>F.その他（n=86）</c:v>
                </c:pt>
              </c:strCache>
            </c:strRef>
          </c:cat>
          <c:val>
            <c:numRef>
              <c:f>'Q9(I)'!$D$20:$I$20</c:f>
              <c:numCache>
                <c:formatCode>0.0%</c:formatCode>
                <c:ptCount val="6"/>
                <c:pt idx="0">
                  <c:v>0.14465408805031446</c:v>
                </c:pt>
                <c:pt idx="1">
                  <c:v>6.7039106145251395E-2</c:v>
                </c:pt>
                <c:pt idx="2">
                  <c:v>0</c:v>
                </c:pt>
                <c:pt idx="3">
                  <c:v>6.4638783269961975E-2</c:v>
                </c:pt>
                <c:pt idx="4">
                  <c:v>0.10638297872340426</c:v>
                </c:pt>
                <c:pt idx="5">
                  <c:v>0.15116279069767441</c:v>
                </c:pt>
              </c:numCache>
            </c:numRef>
          </c:val>
          <c:extLst>
            <c:ext xmlns:c16="http://schemas.microsoft.com/office/drawing/2014/chart" uri="{C3380CC4-5D6E-409C-BE32-E72D297353CC}">
              <c16:uniqueId val="{00000005-D2DF-4670-BA60-7295FF8DE5B4}"/>
            </c:ext>
          </c:extLst>
        </c:ser>
        <c:dLbls>
          <c:showLegendKey val="0"/>
          <c:showVal val="0"/>
          <c:showCatName val="0"/>
          <c:showSerName val="0"/>
          <c:showPercent val="0"/>
          <c:showBubbleSize val="0"/>
        </c:dLbls>
        <c:gapWidth val="150"/>
        <c:overlap val="100"/>
        <c:axId val="446786560"/>
        <c:axId val="446804736"/>
      </c:barChart>
      <c:catAx>
        <c:axId val="446786560"/>
        <c:scaling>
          <c:orientation val="maxMin"/>
        </c:scaling>
        <c:delete val="0"/>
        <c:axPos val="l"/>
        <c:numFmt formatCode="General" sourceLinked="0"/>
        <c:majorTickMark val="none"/>
        <c:minorTickMark val="none"/>
        <c:tickLblPos val="nextTo"/>
        <c:spPr>
          <a:ln>
            <a:solidFill>
              <a:schemeClr val="tx1"/>
            </a:solidFill>
          </a:ln>
        </c:spPr>
        <c:crossAx val="446804736"/>
        <c:crosses val="autoZero"/>
        <c:auto val="1"/>
        <c:lblAlgn val="ctr"/>
        <c:lblOffset val="100"/>
        <c:noMultiLvlLbl val="0"/>
      </c:catAx>
      <c:valAx>
        <c:axId val="446804736"/>
        <c:scaling>
          <c:orientation val="minMax"/>
        </c:scaling>
        <c:delete val="0"/>
        <c:axPos val="t"/>
        <c:majorGridlines>
          <c:spPr>
            <a:ln>
              <a:solidFill>
                <a:schemeClr val="bg1">
                  <a:lumMod val="50000"/>
                </a:schemeClr>
              </a:solidFill>
            </a:ln>
          </c:spPr>
        </c:majorGridlines>
        <c:numFmt formatCode="0%" sourceLinked="1"/>
        <c:majorTickMark val="none"/>
        <c:minorTickMark val="none"/>
        <c:tickLblPos val="nextTo"/>
        <c:spPr>
          <a:ln>
            <a:solidFill>
              <a:schemeClr val="tx1"/>
            </a:solidFill>
          </a:ln>
        </c:spPr>
        <c:crossAx val="446786560"/>
        <c:crosses val="autoZero"/>
        <c:crossBetween val="between"/>
      </c:valAx>
      <c:spPr>
        <a:ln>
          <a:solidFill>
            <a:schemeClr val="tx1"/>
          </a:solidFill>
        </a:ln>
      </c:spPr>
    </c:plotArea>
    <c:legend>
      <c:legendPos val="b"/>
      <c:layout>
        <c:manualLayout>
          <c:xMode val="edge"/>
          <c:yMode val="edge"/>
          <c:x val="0.19318502788580103"/>
          <c:y val="0.91992381251595423"/>
          <c:w val="0.80681492207608696"/>
          <c:h val="8.0076200152400301E-2"/>
        </c:manualLayout>
      </c:layout>
      <c:overlay val="0"/>
      <c:txPr>
        <a:bodyPr/>
        <a:lstStyle/>
        <a:p>
          <a:pPr>
            <a:defRPr sz="900"/>
          </a:pPr>
          <a:endParaRPr lang="ja-JP"/>
        </a:p>
      </c:txPr>
    </c:legend>
    <c:plotVisOnly val="1"/>
    <c:dispBlanksAs val="gap"/>
    <c:showDLblsOverMax val="0"/>
  </c:chart>
  <c:spPr>
    <a:ln>
      <a:noFill/>
    </a:ln>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126161616161612"/>
          <c:y val="4.7179166666666668E-2"/>
          <c:w val="0.65395909090909088"/>
          <c:h val="0.88651093749999998"/>
        </c:manualLayout>
      </c:layout>
      <c:barChart>
        <c:barDir val="bar"/>
        <c:grouping val="stacked"/>
        <c:varyColors val="0"/>
        <c:ser>
          <c:idx val="0"/>
          <c:order val="0"/>
          <c:tx>
            <c:strRef>
              <c:f>'[Q9.システムに関わる要件の変化への対応.xlsx]まとめ (PPT1)'!$C$5</c:f>
              <c:strCache>
                <c:ptCount val="1"/>
                <c:pt idx="0">
                  <c:v>重要と思う</c:v>
                </c:pt>
              </c:strCache>
            </c:strRef>
          </c:tx>
          <c:spPr>
            <a:solidFill>
              <a:srgbClr val="FF9966"/>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'[Q9.システムに関わる要件の変化への対応.xlsx]まとめ (PPT1)'!$B$6:$B$26</c:f>
              <c:strCache>
                <c:ptCount val="20"/>
                <c:pt idx="0">
                  <c:v>新たな開発技術（AI等）の導入　　</c:v>
                </c:pt>
                <c:pt idx="1">
                  <c:v>製品利用（n=159）</c:v>
                </c:pt>
                <c:pt idx="2">
                  <c:v>製品開発（n=179）</c:v>
                </c:pt>
                <c:pt idx="3">
                  <c:v>ソフトウェア開発（n=380）</c:v>
                </c:pt>
                <c:pt idx="4">
                  <c:v>ソフトウェア・プラットフォームの導入 　　</c:v>
                </c:pt>
                <c:pt idx="5">
                  <c:v>製品利用（n=158）</c:v>
                </c:pt>
                <c:pt idx="6">
                  <c:v>製品開発（n=179）</c:v>
                </c:pt>
                <c:pt idx="7">
                  <c:v>ソフトウェア開発（n=381）</c:v>
                </c:pt>
                <c:pt idx="8">
                  <c:v>ハードウェアの高機能・高性能化　　　</c:v>
                </c:pt>
                <c:pt idx="9">
                  <c:v>製品利用（n=159）</c:v>
                </c:pt>
                <c:pt idx="10">
                  <c:v>製品開発（n=179）</c:v>
                </c:pt>
                <c:pt idx="11">
                  <c:v>ソフトウェア開発（n=379）</c:v>
                </c:pt>
                <c:pt idx="12">
                  <c:v>アーキテクチャの見直し　　　　　　　　　</c:v>
                </c:pt>
                <c:pt idx="13">
                  <c:v>製品利用（n=159）</c:v>
                </c:pt>
                <c:pt idx="14">
                  <c:v>製品開発（n=179）</c:v>
                </c:pt>
                <c:pt idx="15">
                  <c:v>ソフトウェア開発（n=380）</c:v>
                </c:pt>
                <c:pt idx="16">
                  <c:v>アジャイル開発の採用 　　　　　　　　　</c:v>
                </c:pt>
                <c:pt idx="17">
                  <c:v>製品利用（n=159）</c:v>
                </c:pt>
                <c:pt idx="18">
                  <c:v>製品開発（n=179）</c:v>
                </c:pt>
                <c:pt idx="19">
                  <c:v>ソフトウェア開発（n=379）</c:v>
                </c:pt>
              </c:strCache>
            </c:strRef>
          </c:cat>
          <c:val>
            <c:numRef>
              <c:f>'[Q9.システムに関わる要件の変化への対応.xlsx]まとめ (PPT1)'!$C$6:$C$26</c:f>
              <c:numCache>
                <c:formatCode>0.0%</c:formatCode>
                <c:ptCount val="21"/>
                <c:pt idx="1">
                  <c:v>0.28930817610062892</c:v>
                </c:pt>
                <c:pt idx="2">
                  <c:v>0.30726256983240224</c:v>
                </c:pt>
                <c:pt idx="3">
                  <c:v>0.33947368421052632</c:v>
                </c:pt>
                <c:pt idx="5">
                  <c:v>0.25316455696202533</c:v>
                </c:pt>
                <c:pt idx="6">
                  <c:v>0.24581005586592178</c:v>
                </c:pt>
                <c:pt idx="7">
                  <c:v>0.22047244094488189</c:v>
                </c:pt>
                <c:pt idx="9">
                  <c:v>0.16352201257861634</c:v>
                </c:pt>
                <c:pt idx="10">
                  <c:v>0.27932960893854747</c:v>
                </c:pt>
                <c:pt idx="11">
                  <c:v>0.24274406332453827</c:v>
                </c:pt>
                <c:pt idx="13">
                  <c:v>0.14465408805031446</c:v>
                </c:pt>
                <c:pt idx="14">
                  <c:v>0.19553072625698323</c:v>
                </c:pt>
                <c:pt idx="15">
                  <c:v>0.21842105263157896</c:v>
                </c:pt>
                <c:pt idx="17">
                  <c:v>0.12578616352201258</c:v>
                </c:pt>
                <c:pt idx="18">
                  <c:v>8.9385474860335198E-2</c:v>
                </c:pt>
                <c:pt idx="19">
                  <c:v>0.18997361477572558</c:v>
                </c:pt>
              </c:numCache>
            </c:numRef>
          </c:val>
          <c:extLst>
            <c:ext xmlns:c16="http://schemas.microsoft.com/office/drawing/2014/chart" uri="{C3380CC4-5D6E-409C-BE32-E72D297353CC}">
              <c16:uniqueId val="{00000000-84C8-4AAC-959C-9768A52EAAD5}"/>
            </c:ext>
          </c:extLst>
        </c:ser>
        <c:ser>
          <c:idx val="1"/>
          <c:order val="1"/>
          <c:tx>
            <c:strRef>
              <c:f>'[Q9.システムに関わる要件の変化への対応.xlsx]まとめ (PPT1)'!$D$5</c:f>
              <c:strCache>
                <c:ptCount val="1"/>
                <c:pt idx="0">
                  <c:v>やや重要と思う</c:v>
                </c:pt>
              </c:strCache>
            </c:strRef>
          </c:tx>
          <c:spPr>
            <a:solidFill>
              <a:srgbClr val="FFCC99"/>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'[Q9.システムに関わる要件の変化への対応.xlsx]まとめ (PPT1)'!$B$6:$B$26</c:f>
              <c:strCache>
                <c:ptCount val="20"/>
                <c:pt idx="0">
                  <c:v>新たな開発技術（AI等）の導入　　</c:v>
                </c:pt>
                <c:pt idx="1">
                  <c:v>製品利用（n=159）</c:v>
                </c:pt>
                <c:pt idx="2">
                  <c:v>製品開発（n=179）</c:v>
                </c:pt>
                <c:pt idx="3">
                  <c:v>ソフトウェア開発（n=380）</c:v>
                </c:pt>
                <c:pt idx="4">
                  <c:v>ソフトウェア・プラットフォームの導入 　　</c:v>
                </c:pt>
                <c:pt idx="5">
                  <c:v>製品利用（n=158）</c:v>
                </c:pt>
                <c:pt idx="6">
                  <c:v>製品開発（n=179）</c:v>
                </c:pt>
                <c:pt idx="7">
                  <c:v>ソフトウェア開発（n=381）</c:v>
                </c:pt>
                <c:pt idx="8">
                  <c:v>ハードウェアの高機能・高性能化　　　</c:v>
                </c:pt>
                <c:pt idx="9">
                  <c:v>製品利用（n=159）</c:v>
                </c:pt>
                <c:pt idx="10">
                  <c:v>製品開発（n=179）</c:v>
                </c:pt>
                <c:pt idx="11">
                  <c:v>ソフトウェア開発（n=379）</c:v>
                </c:pt>
                <c:pt idx="12">
                  <c:v>アーキテクチャの見直し　　　　　　　　　</c:v>
                </c:pt>
                <c:pt idx="13">
                  <c:v>製品利用（n=159）</c:v>
                </c:pt>
                <c:pt idx="14">
                  <c:v>製品開発（n=179）</c:v>
                </c:pt>
                <c:pt idx="15">
                  <c:v>ソフトウェア開発（n=380）</c:v>
                </c:pt>
                <c:pt idx="16">
                  <c:v>アジャイル開発の採用 　　　　　　　　　</c:v>
                </c:pt>
                <c:pt idx="17">
                  <c:v>製品利用（n=159）</c:v>
                </c:pt>
                <c:pt idx="18">
                  <c:v>製品開発（n=179）</c:v>
                </c:pt>
                <c:pt idx="19">
                  <c:v>ソフトウェア開発（n=379）</c:v>
                </c:pt>
              </c:strCache>
            </c:strRef>
          </c:cat>
          <c:val>
            <c:numRef>
              <c:f>'[Q9.システムに関わる要件の変化への対応.xlsx]まとめ (PPT1)'!$D$6:$D$26</c:f>
              <c:numCache>
                <c:formatCode>0.0%</c:formatCode>
                <c:ptCount val="21"/>
                <c:pt idx="1">
                  <c:v>0.32704402515723269</c:v>
                </c:pt>
                <c:pt idx="2">
                  <c:v>0.39106145251396646</c:v>
                </c:pt>
                <c:pt idx="3">
                  <c:v>0.41315789473684211</c:v>
                </c:pt>
                <c:pt idx="5">
                  <c:v>0.29746835443037972</c:v>
                </c:pt>
                <c:pt idx="6">
                  <c:v>0.37430167597765363</c:v>
                </c:pt>
                <c:pt idx="7">
                  <c:v>0.44881889763779526</c:v>
                </c:pt>
                <c:pt idx="9">
                  <c:v>0.30188679245283018</c:v>
                </c:pt>
                <c:pt idx="10">
                  <c:v>0.43575418994413406</c:v>
                </c:pt>
                <c:pt idx="11">
                  <c:v>0.35883905013192613</c:v>
                </c:pt>
                <c:pt idx="13">
                  <c:v>0.25157232704402516</c:v>
                </c:pt>
                <c:pt idx="14">
                  <c:v>0.34078212290502791</c:v>
                </c:pt>
                <c:pt idx="15">
                  <c:v>0.38421052631578945</c:v>
                </c:pt>
                <c:pt idx="17">
                  <c:v>0.20754716981132076</c:v>
                </c:pt>
                <c:pt idx="18">
                  <c:v>0.23463687150837989</c:v>
                </c:pt>
                <c:pt idx="19">
                  <c:v>0.34300791556728233</c:v>
                </c:pt>
              </c:numCache>
            </c:numRef>
          </c:val>
          <c:extLst>
            <c:ext xmlns:c16="http://schemas.microsoft.com/office/drawing/2014/chart" uri="{C3380CC4-5D6E-409C-BE32-E72D297353CC}">
              <c16:uniqueId val="{00000001-84C8-4AAC-959C-9768A52EAAD5}"/>
            </c:ext>
          </c:extLst>
        </c:ser>
        <c:ser>
          <c:idx val="2"/>
          <c:order val="2"/>
          <c:tx>
            <c:strRef>
              <c:f>'[Q9.システムに関わる要件の変化への対応.xlsx]まとめ (PPT1)'!$E$5</c:f>
              <c:strCache>
                <c:ptCount val="1"/>
                <c:pt idx="0">
                  <c:v>どちらともいえない</c:v>
                </c:pt>
              </c:strCache>
            </c:strRef>
          </c:tx>
          <c:spPr>
            <a:solidFill>
              <a:srgbClr val="FFFF66"/>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'[Q9.システムに関わる要件の変化への対応.xlsx]まとめ (PPT1)'!$B$6:$B$26</c:f>
              <c:strCache>
                <c:ptCount val="20"/>
                <c:pt idx="0">
                  <c:v>新たな開発技術（AI等）の導入　　</c:v>
                </c:pt>
                <c:pt idx="1">
                  <c:v>製品利用（n=159）</c:v>
                </c:pt>
                <c:pt idx="2">
                  <c:v>製品開発（n=179）</c:v>
                </c:pt>
                <c:pt idx="3">
                  <c:v>ソフトウェア開発（n=380）</c:v>
                </c:pt>
                <c:pt idx="4">
                  <c:v>ソフトウェア・プラットフォームの導入 　　</c:v>
                </c:pt>
                <c:pt idx="5">
                  <c:v>製品利用（n=158）</c:v>
                </c:pt>
                <c:pt idx="6">
                  <c:v>製品開発（n=179）</c:v>
                </c:pt>
                <c:pt idx="7">
                  <c:v>ソフトウェア開発（n=381）</c:v>
                </c:pt>
                <c:pt idx="8">
                  <c:v>ハードウェアの高機能・高性能化　　　</c:v>
                </c:pt>
                <c:pt idx="9">
                  <c:v>製品利用（n=159）</c:v>
                </c:pt>
                <c:pt idx="10">
                  <c:v>製品開発（n=179）</c:v>
                </c:pt>
                <c:pt idx="11">
                  <c:v>ソフトウェア開発（n=379）</c:v>
                </c:pt>
                <c:pt idx="12">
                  <c:v>アーキテクチャの見直し　　　　　　　　　</c:v>
                </c:pt>
                <c:pt idx="13">
                  <c:v>製品利用（n=159）</c:v>
                </c:pt>
                <c:pt idx="14">
                  <c:v>製品開発（n=179）</c:v>
                </c:pt>
                <c:pt idx="15">
                  <c:v>ソフトウェア開発（n=380）</c:v>
                </c:pt>
                <c:pt idx="16">
                  <c:v>アジャイル開発の採用 　　　　　　　　　</c:v>
                </c:pt>
                <c:pt idx="17">
                  <c:v>製品利用（n=159）</c:v>
                </c:pt>
                <c:pt idx="18">
                  <c:v>製品開発（n=179）</c:v>
                </c:pt>
                <c:pt idx="19">
                  <c:v>ソフトウェア開発（n=379）</c:v>
                </c:pt>
              </c:strCache>
            </c:strRef>
          </c:cat>
          <c:val>
            <c:numRef>
              <c:f>'[Q9.システムに関わる要件の変化への対応.xlsx]まとめ (PPT1)'!$E$6:$E$26</c:f>
              <c:numCache>
                <c:formatCode>0.0%</c:formatCode>
                <c:ptCount val="21"/>
                <c:pt idx="1">
                  <c:v>0.15094339622641509</c:v>
                </c:pt>
                <c:pt idx="2">
                  <c:v>0.16201117318435754</c:v>
                </c:pt>
                <c:pt idx="3">
                  <c:v>0.15</c:v>
                </c:pt>
                <c:pt idx="5">
                  <c:v>0.20253164556962025</c:v>
                </c:pt>
                <c:pt idx="6">
                  <c:v>0.19553072625698323</c:v>
                </c:pt>
                <c:pt idx="7">
                  <c:v>0.20997375328083989</c:v>
                </c:pt>
                <c:pt idx="9">
                  <c:v>0.28301886792452829</c:v>
                </c:pt>
                <c:pt idx="10">
                  <c:v>0.13966480446927373</c:v>
                </c:pt>
                <c:pt idx="11">
                  <c:v>0.25857519788918204</c:v>
                </c:pt>
                <c:pt idx="13">
                  <c:v>0.23270440251572327</c:v>
                </c:pt>
                <c:pt idx="14">
                  <c:v>0.2011173184357542</c:v>
                </c:pt>
                <c:pt idx="15">
                  <c:v>0.27631578947368424</c:v>
                </c:pt>
                <c:pt idx="17">
                  <c:v>0.16981132075471697</c:v>
                </c:pt>
                <c:pt idx="18">
                  <c:v>0.27932960893854747</c:v>
                </c:pt>
                <c:pt idx="19">
                  <c:v>0.25857519788918204</c:v>
                </c:pt>
              </c:numCache>
            </c:numRef>
          </c:val>
          <c:extLst>
            <c:ext xmlns:c16="http://schemas.microsoft.com/office/drawing/2014/chart" uri="{C3380CC4-5D6E-409C-BE32-E72D297353CC}">
              <c16:uniqueId val="{00000002-84C8-4AAC-959C-9768A52EAAD5}"/>
            </c:ext>
          </c:extLst>
        </c:ser>
        <c:ser>
          <c:idx val="3"/>
          <c:order val="3"/>
          <c:tx>
            <c:strRef>
              <c:f>'[Q9.システムに関わる要件の変化への対応.xlsx]まとめ (PPT1)'!$F$5</c:f>
              <c:strCache>
                <c:ptCount val="1"/>
                <c:pt idx="0">
                  <c:v>あまり重要と思わない</c:v>
                </c:pt>
              </c:strCache>
            </c:strRef>
          </c:tx>
          <c:spPr>
            <a:solidFill>
              <a:srgbClr val="2E75B6"/>
            </a:solidFill>
            <a:ln>
              <a:solidFill>
                <a:schemeClr val="tx1"/>
              </a:solidFill>
            </a:ln>
            <a:effectLst/>
          </c:spPr>
          <c:invertIfNegative val="0"/>
          <c:dLbls>
            <c:dLbl>
              <c:idx val="1"/>
              <c:layout>
                <c:manualLayout>
                  <c:x val="6.0951788575043173E-3"/>
                  <c:y val="-2.125030787847634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EA5-45C8-9FE2-D04C7F6574A9}"/>
                </c:ext>
              </c:extLst>
            </c:dLbl>
            <c:dLbl>
              <c:idx val="3"/>
              <c:layout>
                <c:manualLayout>
                  <c:x val="7.6189735718802847E-3"/>
                  <c:y val="-2.125030787847634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EA5-45C8-9FE2-D04C7F6574A9}"/>
                </c:ext>
              </c:extLst>
            </c:dLbl>
            <c:dLbl>
              <c:idx val="15"/>
              <c:layout>
                <c:manualLayout>
                  <c:x val="4.5713841431282379E-3"/>
                  <c:y val="-2.124863462588827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EA5-45C8-9FE2-D04C7F6574A9}"/>
                </c:ext>
              </c:extLst>
            </c:dLbl>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'[Q9.システムに関わる要件の変化への対応.xlsx]まとめ (PPT1)'!$B$6:$B$26</c:f>
              <c:strCache>
                <c:ptCount val="20"/>
                <c:pt idx="0">
                  <c:v>新たな開発技術（AI等）の導入　　</c:v>
                </c:pt>
                <c:pt idx="1">
                  <c:v>製品利用（n=159）</c:v>
                </c:pt>
                <c:pt idx="2">
                  <c:v>製品開発（n=179）</c:v>
                </c:pt>
                <c:pt idx="3">
                  <c:v>ソフトウェア開発（n=380）</c:v>
                </c:pt>
                <c:pt idx="4">
                  <c:v>ソフトウェア・プラットフォームの導入 　　</c:v>
                </c:pt>
                <c:pt idx="5">
                  <c:v>製品利用（n=158）</c:v>
                </c:pt>
                <c:pt idx="6">
                  <c:v>製品開発（n=179）</c:v>
                </c:pt>
                <c:pt idx="7">
                  <c:v>ソフトウェア開発（n=381）</c:v>
                </c:pt>
                <c:pt idx="8">
                  <c:v>ハードウェアの高機能・高性能化　　　</c:v>
                </c:pt>
                <c:pt idx="9">
                  <c:v>製品利用（n=159）</c:v>
                </c:pt>
                <c:pt idx="10">
                  <c:v>製品開発（n=179）</c:v>
                </c:pt>
                <c:pt idx="11">
                  <c:v>ソフトウェア開発（n=379）</c:v>
                </c:pt>
                <c:pt idx="12">
                  <c:v>アーキテクチャの見直し　　　　　　　　　</c:v>
                </c:pt>
                <c:pt idx="13">
                  <c:v>製品利用（n=159）</c:v>
                </c:pt>
                <c:pt idx="14">
                  <c:v>製品開発（n=179）</c:v>
                </c:pt>
                <c:pt idx="15">
                  <c:v>ソフトウェア開発（n=380）</c:v>
                </c:pt>
                <c:pt idx="16">
                  <c:v>アジャイル開発の採用 　　　　　　　　　</c:v>
                </c:pt>
                <c:pt idx="17">
                  <c:v>製品利用（n=159）</c:v>
                </c:pt>
                <c:pt idx="18">
                  <c:v>製品開発（n=179）</c:v>
                </c:pt>
                <c:pt idx="19">
                  <c:v>ソフトウェア開発（n=379）</c:v>
                </c:pt>
              </c:strCache>
            </c:strRef>
          </c:cat>
          <c:val>
            <c:numRef>
              <c:f>'[Q9.システムに関わる要件の変化への対応.xlsx]まとめ (PPT1)'!$F$6:$F$26</c:f>
              <c:numCache>
                <c:formatCode>0.0%</c:formatCode>
                <c:ptCount val="21"/>
                <c:pt idx="1">
                  <c:v>3.7735849056603772E-2</c:v>
                </c:pt>
                <c:pt idx="2">
                  <c:v>2.7932960893854747E-2</c:v>
                </c:pt>
                <c:pt idx="3">
                  <c:v>2.6315789473684209E-2</c:v>
                </c:pt>
                <c:pt idx="5">
                  <c:v>3.7974683544303799E-2</c:v>
                </c:pt>
                <c:pt idx="6">
                  <c:v>3.9106145251396648E-2</c:v>
                </c:pt>
                <c:pt idx="7">
                  <c:v>3.4120734908136482E-2</c:v>
                </c:pt>
                <c:pt idx="9">
                  <c:v>6.2893081761006289E-2</c:v>
                </c:pt>
                <c:pt idx="10">
                  <c:v>4.4692737430167599E-2</c:v>
                </c:pt>
                <c:pt idx="11">
                  <c:v>5.2770448548812667E-2</c:v>
                </c:pt>
                <c:pt idx="13">
                  <c:v>4.40251572327044E-2</c:v>
                </c:pt>
                <c:pt idx="14">
                  <c:v>5.5865921787709494E-2</c:v>
                </c:pt>
                <c:pt idx="15">
                  <c:v>3.1578947368421054E-2</c:v>
                </c:pt>
                <c:pt idx="17">
                  <c:v>0.10062893081761007</c:v>
                </c:pt>
                <c:pt idx="18">
                  <c:v>0.10614525139664804</c:v>
                </c:pt>
                <c:pt idx="19">
                  <c:v>9.2348284960422161E-2</c:v>
                </c:pt>
              </c:numCache>
            </c:numRef>
          </c:val>
          <c:extLst>
            <c:ext xmlns:c16="http://schemas.microsoft.com/office/drawing/2014/chart" uri="{C3380CC4-5D6E-409C-BE32-E72D297353CC}">
              <c16:uniqueId val="{00000004-84C8-4AAC-959C-9768A52EAAD5}"/>
            </c:ext>
          </c:extLst>
        </c:ser>
        <c:ser>
          <c:idx val="4"/>
          <c:order val="4"/>
          <c:tx>
            <c:strRef>
              <c:f>'[Q9.システムに関わる要件の変化への対応.xlsx]まとめ (PPT1)'!$G$5</c:f>
              <c:strCache>
                <c:ptCount val="1"/>
                <c:pt idx="0">
                  <c:v>重要と思わない</c:v>
                </c:pt>
              </c:strCache>
            </c:strRef>
          </c:tx>
          <c:spPr>
            <a:solidFill>
              <a:srgbClr val="9DC3E6"/>
            </a:solidFill>
            <a:ln>
              <a:solidFill>
                <a:schemeClr val="tx1"/>
              </a:solidFill>
            </a:ln>
            <a:effectLst/>
          </c:spPr>
          <c:invertIfNegative val="0"/>
          <c:dLbls>
            <c:dLbl>
              <c:idx val="1"/>
              <c:layout>
                <c:manualLayout>
                  <c:x val="-3.0475894287521586E-3"/>
                  <c:y val="3.18754618177145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EA5-45C8-9FE2-D04C7F6574A9}"/>
                </c:ext>
              </c:extLst>
            </c:dLbl>
            <c:dLbl>
              <c:idx val="3"/>
              <c:layout>
                <c:manualLayout>
                  <c:x val="-3.0475894287521586E-3"/>
                  <c:y val="-2.55003694541716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EA5-45C8-9FE2-D04C7F6574A9}"/>
                </c:ext>
              </c:extLst>
            </c:dLbl>
            <c:dLbl>
              <c:idx val="7"/>
              <c:delete val="1"/>
              <c:extLst>
                <c:ext xmlns:c15="http://schemas.microsoft.com/office/drawing/2012/chart" uri="{CE6537A1-D6FC-4f65-9D91-7224C49458BB}"/>
                <c:ext xmlns:c16="http://schemas.microsoft.com/office/drawing/2014/chart" uri="{C3380CC4-5D6E-409C-BE32-E72D297353CC}">
                  <c16:uniqueId val="{00000007-84C8-4AAC-959C-9768A52EAAD5}"/>
                </c:ext>
              </c:extLst>
            </c:dLbl>
            <c:dLbl>
              <c:idx val="15"/>
              <c:delete val="1"/>
              <c:extLst>
                <c:ext xmlns:c15="http://schemas.microsoft.com/office/drawing/2012/chart" uri="{CE6537A1-D6FC-4f65-9D91-7224C49458BB}"/>
                <c:ext xmlns:c16="http://schemas.microsoft.com/office/drawing/2014/chart" uri="{C3380CC4-5D6E-409C-BE32-E72D297353CC}">
                  <c16:uniqueId val="{00000008-84C8-4AAC-959C-9768A52EAAD5}"/>
                </c:ext>
              </c:extLst>
            </c:dLbl>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'[Q9.システムに関わる要件の変化への対応.xlsx]まとめ (PPT1)'!$B$6:$B$26</c:f>
              <c:strCache>
                <c:ptCount val="20"/>
                <c:pt idx="0">
                  <c:v>新たな開発技術（AI等）の導入　　</c:v>
                </c:pt>
                <c:pt idx="1">
                  <c:v>製品利用（n=159）</c:v>
                </c:pt>
                <c:pt idx="2">
                  <c:v>製品開発（n=179）</c:v>
                </c:pt>
                <c:pt idx="3">
                  <c:v>ソフトウェア開発（n=380）</c:v>
                </c:pt>
                <c:pt idx="4">
                  <c:v>ソフトウェア・プラットフォームの導入 　　</c:v>
                </c:pt>
                <c:pt idx="5">
                  <c:v>製品利用（n=158）</c:v>
                </c:pt>
                <c:pt idx="6">
                  <c:v>製品開発（n=179）</c:v>
                </c:pt>
                <c:pt idx="7">
                  <c:v>ソフトウェア開発（n=381）</c:v>
                </c:pt>
                <c:pt idx="8">
                  <c:v>ハードウェアの高機能・高性能化　　　</c:v>
                </c:pt>
                <c:pt idx="9">
                  <c:v>製品利用（n=159）</c:v>
                </c:pt>
                <c:pt idx="10">
                  <c:v>製品開発（n=179）</c:v>
                </c:pt>
                <c:pt idx="11">
                  <c:v>ソフトウェア開発（n=379）</c:v>
                </c:pt>
                <c:pt idx="12">
                  <c:v>アーキテクチャの見直し　　　　　　　　　</c:v>
                </c:pt>
                <c:pt idx="13">
                  <c:v>製品利用（n=159）</c:v>
                </c:pt>
                <c:pt idx="14">
                  <c:v>製品開発（n=179）</c:v>
                </c:pt>
                <c:pt idx="15">
                  <c:v>ソフトウェア開発（n=380）</c:v>
                </c:pt>
                <c:pt idx="16">
                  <c:v>アジャイル開発の採用 　　　　　　　　　</c:v>
                </c:pt>
                <c:pt idx="17">
                  <c:v>製品利用（n=159）</c:v>
                </c:pt>
                <c:pt idx="18">
                  <c:v>製品開発（n=179）</c:v>
                </c:pt>
                <c:pt idx="19">
                  <c:v>ソフトウェア開発（n=379）</c:v>
                </c:pt>
              </c:strCache>
            </c:strRef>
          </c:cat>
          <c:val>
            <c:numRef>
              <c:f>'[Q9.システムに関わる要件の変化への対応.xlsx]まとめ (PPT1)'!$G$6:$G$26</c:f>
              <c:numCache>
                <c:formatCode>0.0%</c:formatCode>
                <c:ptCount val="21"/>
                <c:pt idx="1">
                  <c:v>1.8867924528301886E-2</c:v>
                </c:pt>
                <c:pt idx="2">
                  <c:v>3.3519553072625698E-2</c:v>
                </c:pt>
                <c:pt idx="3">
                  <c:v>7.8947368421052634E-3</c:v>
                </c:pt>
                <c:pt idx="5">
                  <c:v>3.7974683544303799E-2</c:v>
                </c:pt>
                <c:pt idx="6">
                  <c:v>3.9106145251396648E-2</c:v>
                </c:pt>
                <c:pt idx="7">
                  <c:v>1.0498687664041995E-2</c:v>
                </c:pt>
                <c:pt idx="9">
                  <c:v>5.6603773584905662E-2</c:v>
                </c:pt>
                <c:pt idx="10">
                  <c:v>3.3519553072625698E-2</c:v>
                </c:pt>
                <c:pt idx="11">
                  <c:v>1.5831134564643801E-2</c:v>
                </c:pt>
                <c:pt idx="13">
                  <c:v>3.7735849056603772E-2</c:v>
                </c:pt>
                <c:pt idx="14">
                  <c:v>3.3519553072625698E-2</c:v>
                </c:pt>
                <c:pt idx="15">
                  <c:v>1.3157894736842105E-2</c:v>
                </c:pt>
                <c:pt idx="17">
                  <c:v>6.2893081761006289E-2</c:v>
                </c:pt>
                <c:pt idx="18">
                  <c:v>5.5865921787709494E-2</c:v>
                </c:pt>
                <c:pt idx="19">
                  <c:v>2.9023746701846966E-2</c:v>
                </c:pt>
              </c:numCache>
            </c:numRef>
          </c:val>
          <c:extLst>
            <c:ext xmlns:c16="http://schemas.microsoft.com/office/drawing/2014/chart" uri="{C3380CC4-5D6E-409C-BE32-E72D297353CC}">
              <c16:uniqueId val="{00000005-84C8-4AAC-959C-9768A52EAAD5}"/>
            </c:ext>
          </c:extLst>
        </c:ser>
        <c:ser>
          <c:idx val="5"/>
          <c:order val="5"/>
          <c:tx>
            <c:strRef>
              <c:f>'[Q9.システムに関わる要件の変化への対応.xlsx]まとめ (PPT1)'!$H$5</c:f>
              <c:strCache>
                <c:ptCount val="1"/>
                <c:pt idx="0">
                  <c:v>わからない</c:v>
                </c:pt>
              </c:strCache>
            </c:strRef>
          </c:tx>
          <c:spPr>
            <a:solidFill>
              <a:schemeClr val="bg1"/>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'[Q9.システムに関わる要件の変化への対応.xlsx]まとめ (PPT1)'!$B$6:$B$26</c:f>
              <c:strCache>
                <c:ptCount val="20"/>
                <c:pt idx="0">
                  <c:v>新たな開発技術（AI等）の導入　　</c:v>
                </c:pt>
                <c:pt idx="1">
                  <c:v>製品利用（n=159）</c:v>
                </c:pt>
                <c:pt idx="2">
                  <c:v>製品開発（n=179）</c:v>
                </c:pt>
                <c:pt idx="3">
                  <c:v>ソフトウェア開発（n=380）</c:v>
                </c:pt>
                <c:pt idx="4">
                  <c:v>ソフトウェア・プラットフォームの導入 　　</c:v>
                </c:pt>
                <c:pt idx="5">
                  <c:v>製品利用（n=158）</c:v>
                </c:pt>
                <c:pt idx="6">
                  <c:v>製品開発（n=179）</c:v>
                </c:pt>
                <c:pt idx="7">
                  <c:v>ソフトウェア開発（n=381）</c:v>
                </c:pt>
                <c:pt idx="8">
                  <c:v>ハードウェアの高機能・高性能化　　　</c:v>
                </c:pt>
                <c:pt idx="9">
                  <c:v>製品利用（n=159）</c:v>
                </c:pt>
                <c:pt idx="10">
                  <c:v>製品開発（n=179）</c:v>
                </c:pt>
                <c:pt idx="11">
                  <c:v>ソフトウェア開発（n=379）</c:v>
                </c:pt>
                <c:pt idx="12">
                  <c:v>アーキテクチャの見直し　　　　　　　　　</c:v>
                </c:pt>
                <c:pt idx="13">
                  <c:v>製品利用（n=159）</c:v>
                </c:pt>
                <c:pt idx="14">
                  <c:v>製品開発（n=179）</c:v>
                </c:pt>
                <c:pt idx="15">
                  <c:v>ソフトウェア開発（n=380）</c:v>
                </c:pt>
                <c:pt idx="16">
                  <c:v>アジャイル開発の採用 　　　　　　　　　</c:v>
                </c:pt>
                <c:pt idx="17">
                  <c:v>製品利用（n=159）</c:v>
                </c:pt>
                <c:pt idx="18">
                  <c:v>製品開発（n=179）</c:v>
                </c:pt>
                <c:pt idx="19">
                  <c:v>ソフトウェア開発（n=379）</c:v>
                </c:pt>
              </c:strCache>
            </c:strRef>
          </c:cat>
          <c:val>
            <c:numRef>
              <c:f>'[Q9.システムに関わる要件の変化への対応.xlsx]まとめ (PPT1)'!$H$6:$H$26</c:f>
              <c:numCache>
                <c:formatCode>0.0%</c:formatCode>
                <c:ptCount val="21"/>
                <c:pt idx="1">
                  <c:v>0.1761006289308176</c:v>
                </c:pt>
                <c:pt idx="2">
                  <c:v>7.8212290502793297E-2</c:v>
                </c:pt>
                <c:pt idx="3">
                  <c:v>6.3157894736842107E-2</c:v>
                </c:pt>
                <c:pt idx="5">
                  <c:v>0.17088607594936708</c:v>
                </c:pt>
                <c:pt idx="6">
                  <c:v>0.10614525139664804</c:v>
                </c:pt>
                <c:pt idx="7">
                  <c:v>7.6115485564304461E-2</c:v>
                </c:pt>
                <c:pt idx="9">
                  <c:v>0.13207547169811321</c:v>
                </c:pt>
                <c:pt idx="10">
                  <c:v>6.7039106145251395E-2</c:v>
                </c:pt>
                <c:pt idx="11">
                  <c:v>7.1240105540897103E-2</c:v>
                </c:pt>
                <c:pt idx="13">
                  <c:v>0.28930817610062892</c:v>
                </c:pt>
                <c:pt idx="14">
                  <c:v>0.17318435754189945</c:v>
                </c:pt>
                <c:pt idx="15">
                  <c:v>7.6315789473684212E-2</c:v>
                </c:pt>
                <c:pt idx="17">
                  <c:v>0.33333333333333331</c:v>
                </c:pt>
                <c:pt idx="18">
                  <c:v>0.23463687150837989</c:v>
                </c:pt>
                <c:pt idx="19">
                  <c:v>8.7071240105540904E-2</c:v>
                </c:pt>
              </c:numCache>
            </c:numRef>
          </c:val>
          <c:extLst>
            <c:ext xmlns:c16="http://schemas.microsoft.com/office/drawing/2014/chart" uri="{C3380CC4-5D6E-409C-BE32-E72D297353CC}">
              <c16:uniqueId val="{00000006-84C8-4AAC-959C-9768A52EAAD5}"/>
            </c:ext>
          </c:extLst>
        </c:ser>
        <c:dLbls>
          <c:showLegendKey val="0"/>
          <c:showVal val="0"/>
          <c:showCatName val="0"/>
          <c:showSerName val="0"/>
          <c:showPercent val="0"/>
          <c:showBubbleSize val="0"/>
        </c:dLbls>
        <c:gapWidth val="40"/>
        <c:overlap val="100"/>
        <c:axId val="445448576"/>
        <c:axId val="445450112"/>
      </c:barChart>
      <c:catAx>
        <c:axId val="445448576"/>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45450112"/>
        <c:crosses val="autoZero"/>
        <c:auto val="1"/>
        <c:lblAlgn val="ctr"/>
        <c:lblOffset val="100"/>
        <c:noMultiLvlLbl val="0"/>
      </c:catAx>
      <c:valAx>
        <c:axId val="44545011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45448576"/>
        <c:crosses val="autoZero"/>
        <c:crossBetween val="between"/>
      </c:valAx>
      <c:spPr>
        <a:noFill/>
        <a:ln>
          <a:solidFill>
            <a:schemeClr val="tx1">
              <a:lumMod val="50000"/>
              <a:lumOff val="50000"/>
            </a:schemeClr>
          </a:solidFill>
        </a:ln>
        <a:effectLst/>
      </c:spPr>
    </c:plotArea>
    <c:legend>
      <c:legendPos val="b"/>
      <c:layout>
        <c:manualLayout>
          <c:xMode val="edge"/>
          <c:yMode val="edge"/>
          <c:x val="0.22918754208754205"/>
          <c:y val="0.93930317460317447"/>
          <c:w val="0.75224722957180112"/>
          <c:h val="6.069682539682539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800">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126161616161612"/>
          <c:y val="4.7179166666666668E-2"/>
          <c:w val="0.65395909090909088"/>
          <c:h val="0.88651093749999998"/>
        </c:manualLayout>
      </c:layout>
      <c:barChart>
        <c:barDir val="bar"/>
        <c:grouping val="stacked"/>
        <c:varyColors val="0"/>
        <c:ser>
          <c:idx val="0"/>
          <c:order val="0"/>
          <c:tx>
            <c:strRef>
              <c:f>'[Q9.システムに関わる要件の変化への対応.xlsx]まとめ (PPT2)'!$C$5</c:f>
              <c:strCache>
                <c:ptCount val="1"/>
                <c:pt idx="0">
                  <c:v>重要と思う</c:v>
                </c:pt>
              </c:strCache>
            </c:strRef>
          </c:tx>
          <c:spPr>
            <a:solidFill>
              <a:srgbClr val="FF9966"/>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'[Q9.システムに関わる要件の変化への対応.xlsx]まとめ (PPT2)'!$B$6:$B$22</c:f>
              <c:strCache>
                <c:ptCount val="16"/>
                <c:pt idx="0">
                  <c:v>モデルベース開発の導入　　　　　　　　</c:v>
                </c:pt>
                <c:pt idx="1">
                  <c:v>製品利用（n=158）</c:v>
                </c:pt>
                <c:pt idx="2">
                  <c:v>製品開発（n=179）</c:v>
                </c:pt>
                <c:pt idx="3">
                  <c:v>ソフトウェア開発（n=378）</c:v>
                </c:pt>
                <c:pt idx="4">
                  <c:v>プロダクトライン設計の導入 　　　　　　</c:v>
                </c:pt>
                <c:pt idx="5">
                  <c:v>製品利用（n=158）</c:v>
                </c:pt>
                <c:pt idx="6">
                  <c:v>製品開発（n=179）</c:v>
                </c:pt>
                <c:pt idx="7">
                  <c:v>ソフトウェア開発（n=376）</c:v>
                </c:pt>
                <c:pt idx="8">
                  <c:v>技術者の教育・訓練、スキルの向上　</c:v>
                </c:pt>
                <c:pt idx="9">
                  <c:v>製品利用（n=160）</c:v>
                </c:pt>
                <c:pt idx="10">
                  <c:v>製品開発（n=179）</c:v>
                </c:pt>
                <c:pt idx="11">
                  <c:v>ソフトウェア開発（n=380）</c:v>
                </c:pt>
                <c:pt idx="12">
                  <c:v>外部の専門企業への委託 　　　　　　</c:v>
                </c:pt>
                <c:pt idx="13">
                  <c:v>製品利用（n=159）</c:v>
                </c:pt>
                <c:pt idx="14">
                  <c:v>製品開発（n=179）</c:v>
                </c:pt>
                <c:pt idx="15">
                  <c:v>ソフトウェア開発（n=378）</c:v>
                </c:pt>
              </c:strCache>
            </c:strRef>
          </c:cat>
          <c:val>
            <c:numRef>
              <c:f>'[Q9.システムに関わる要件の変化への対応.xlsx]まとめ (PPT2)'!$C$6:$C$22</c:f>
              <c:numCache>
                <c:formatCode>0.0%</c:formatCode>
                <c:ptCount val="17"/>
                <c:pt idx="1">
                  <c:v>8.2278481012658222E-2</c:v>
                </c:pt>
                <c:pt idx="2">
                  <c:v>7.8212290502793297E-2</c:v>
                </c:pt>
                <c:pt idx="3">
                  <c:v>0.12962962962962962</c:v>
                </c:pt>
                <c:pt idx="5">
                  <c:v>5.6962025316455694E-2</c:v>
                </c:pt>
                <c:pt idx="6">
                  <c:v>0.11173184357541899</c:v>
                </c:pt>
                <c:pt idx="7">
                  <c:v>5.0531914893617018E-2</c:v>
                </c:pt>
                <c:pt idx="9">
                  <c:v>0.49375000000000002</c:v>
                </c:pt>
                <c:pt idx="10">
                  <c:v>0.60893854748603349</c:v>
                </c:pt>
                <c:pt idx="11">
                  <c:v>0.64736842105263159</c:v>
                </c:pt>
                <c:pt idx="13">
                  <c:v>0.13836477987421383</c:v>
                </c:pt>
                <c:pt idx="14">
                  <c:v>0.19553072625698323</c:v>
                </c:pt>
                <c:pt idx="15">
                  <c:v>9.7883597883597878E-2</c:v>
                </c:pt>
              </c:numCache>
            </c:numRef>
          </c:val>
          <c:extLst>
            <c:ext xmlns:c16="http://schemas.microsoft.com/office/drawing/2014/chart" uri="{C3380CC4-5D6E-409C-BE32-E72D297353CC}">
              <c16:uniqueId val="{00000000-51CD-429A-A1E3-76F415B93DEA}"/>
            </c:ext>
          </c:extLst>
        </c:ser>
        <c:ser>
          <c:idx val="1"/>
          <c:order val="1"/>
          <c:tx>
            <c:strRef>
              <c:f>'[Q9.システムに関わる要件の変化への対応.xlsx]まとめ (PPT2)'!$D$5</c:f>
              <c:strCache>
                <c:ptCount val="1"/>
                <c:pt idx="0">
                  <c:v>やや重要と思う</c:v>
                </c:pt>
              </c:strCache>
            </c:strRef>
          </c:tx>
          <c:spPr>
            <a:solidFill>
              <a:srgbClr val="FFCC99"/>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'[Q9.システムに関わる要件の変化への対応.xlsx]まとめ (PPT2)'!$B$6:$B$22</c:f>
              <c:strCache>
                <c:ptCount val="16"/>
                <c:pt idx="0">
                  <c:v>モデルベース開発の導入　　　　　　　　</c:v>
                </c:pt>
                <c:pt idx="1">
                  <c:v>製品利用（n=158）</c:v>
                </c:pt>
                <c:pt idx="2">
                  <c:v>製品開発（n=179）</c:v>
                </c:pt>
                <c:pt idx="3">
                  <c:v>ソフトウェア開発（n=378）</c:v>
                </c:pt>
                <c:pt idx="4">
                  <c:v>プロダクトライン設計の導入 　　　　　　</c:v>
                </c:pt>
                <c:pt idx="5">
                  <c:v>製品利用（n=158）</c:v>
                </c:pt>
                <c:pt idx="6">
                  <c:v>製品開発（n=179）</c:v>
                </c:pt>
                <c:pt idx="7">
                  <c:v>ソフトウェア開発（n=376）</c:v>
                </c:pt>
                <c:pt idx="8">
                  <c:v>技術者の教育・訓練、スキルの向上　</c:v>
                </c:pt>
                <c:pt idx="9">
                  <c:v>製品利用（n=160）</c:v>
                </c:pt>
                <c:pt idx="10">
                  <c:v>製品開発（n=179）</c:v>
                </c:pt>
                <c:pt idx="11">
                  <c:v>ソフトウェア開発（n=380）</c:v>
                </c:pt>
                <c:pt idx="12">
                  <c:v>外部の専門企業への委託 　　　　　　</c:v>
                </c:pt>
                <c:pt idx="13">
                  <c:v>製品利用（n=159）</c:v>
                </c:pt>
                <c:pt idx="14">
                  <c:v>製品開発（n=179）</c:v>
                </c:pt>
                <c:pt idx="15">
                  <c:v>ソフトウェア開発（n=378）</c:v>
                </c:pt>
              </c:strCache>
            </c:strRef>
          </c:cat>
          <c:val>
            <c:numRef>
              <c:f>'[Q9.システムに関わる要件の変化への対応.xlsx]まとめ (PPT2)'!$D$6:$D$22</c:f>
              <c:numCache>
                <c:formatCode>0.0%</c:formatCode>
                <c:ptCount val="17"/>
                <c:pt idx="1">
                  <c:v>0.12025316455696203</c:v>
                </c:pt>
                <c:pt idx="2">
                  <c:v>0.22905027932960895</c:v>
                </c:pt>
                <c:pt idx="3">
                  <c:v>0.2857142857142857</c:v>
                </c:pt>
                <c:pt idx="5">
                  <c:v>0.12658227848101267</c:v>
                </c:pt>
                <c:pt idx="6">
                  <c:v>0.21229050279329609</c:v>
                </c:pt>
                <c:pt idx="7">
                  <c:v>0.21010638297872342</c:v>
                </c:pt>
                <c:pt idx="9">
                  <c:v>0.28749999999999998</c:v>
                </c:pt>
                <c:pt idx="10">
                  <c:v>0.3016759776536313</c:v>
                </c:pt>
                <c:pt idx="11">
                  <c:v>0.26315789473684209</c:v>
                </c:pt>
                <c:pt idx="13">
                  <c:v>0.38364779874213839</c:v>
                </c:pt>
                <c:pt idx="14">
                  <c:v>0.4022346368715084</c:v>
                </c:pt>
                <c:pt idx="15">
                  <c:v>0.35449735449735448</c:v>
                </c:pt>
              </c:numCache>
            </c:numRef>
          </c:val>
          <c:extLst>
            <c:ext xmlns:c16="http://schemas.microsoft.com/office/drawing/2014/chart" uri="{C3380CC4-5D6E-409C-BE32-E72D297353CC}">
              <c16:uniqueId val="{00000001-51CD-429A-A1E3-76F415B93DEA}"/>
            </c:ext>
          </c:extLst>
        </c:ser>
        <c:ser>
          <c:idx val="2"/>
          <c:order val="2"/>
          <c:tx>
            <c:strRef>
              <c:f>'[Q9.システムに関わる要件の変化への対応.xlsx]まとめ (PPT2)'!$E$5</c:f>
              <c:strCache>
                <c:ptCount val="1"/>
                <c:pt idx="0">
                  <c:v>どちらともいえない</c:v>
                </c:pt>
              </c:strCache>
            </c:strRef>
          </c:tx>
          <c:spPr>
            <a:solidFill>
              <a:srgbClr val="FFFF99"/>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'[Q9.システムに関わる要件の変化への対応.xlsx]まとめ (PPT2)'!$B$6:$B$22</c:f>
              <c:strCache>
                <c:ptCount val="16"/>
                <c:pt idx="0">
                  <c:v>モデルベース開発の導入　　　　　　　　</c:v>
                </c:pt>
                <c:pt idx="1">
                  <c:v>製品利用（n=158）</c:v>
                </c:pt>
                <c:pt idx="2">
                  <c:v>製品開発（n=179）</c:v>
                </c:pt>
                <c:pt idx="3">
                  <c:v>ソフトウェア開発（n=378）</c:v>
                </c:pt>
                <c:pt idx="4">
                  <c:v>プロダクトライン設計の導入 　　　　　　</c:v>
                </c:pt>
                <c:pt idx="5">
                  <c:v>製品利用（n=158）</c:v>
                </c:pt>
                <c:pt idx="6">
                  <c:v>製品開発（n=179）</c:v>
                </c:pt>
                <c:pt idx="7">
                  <c:v>ソフトウェア開発（n=376）</c:v>
                </c:pt>
                <c:pt idx="8">
                  <c:v>技術者の教育・訓練、スキルの向上　</c:v>
                </c:pt>
                <c:pt idx="9">
                  <c:v>製品利用（n=160）</c:v>
                </c:pt>
                <c:pt idx="10">
                  <c:v>製品開発（n=179）</c:v>
                </c:pt>
                <c:pt idx="11">
                  <c:v>ソフトウェア開発（n=380）</c:v>
                </c:pt>
                <c:pt idx="12">
                  <c:v>外部の専門企業への委託 　　　　　　</c:v>
                </c:pt>
                <c:pt idx="13">
                  <c:v>製品利用（n=159）</c:v>
                </c:pt>
                <c:pt idx="14">
                  <c:v>製品開発（n=179）</c:v>
                </c:pt>
                <c:pt idx="15">
                  <c:v>ソフトウェア開発（n=378）</c:v>
                </c:pt>
              </c:strCache>
            </c:strRef>
          </c:cat>
          <c:val>
            <c:numRef>
              <c:f>'[Q9.システムに関わる要件の変化への対応.xlsx]まとめ (PPT2)'!$E$6:$E$22</c:f>
              <c:numCache>
                <c:formatCode>0.0%</c:formatCode>
                <c:ptCount val="17"/>
                <c:pt idx="1">
                  <c:v>0.30379746835443039</c:v>
                </c:pt>
                <c:pt idx="2">
                  <c:v>0.27932960893854747</c:v>
                </c:pt>
                <c:pt idx="3">
                  <c:v>0.31481481481481483</c:v>
                </c:pt>
                <c:pt idx="5">
                  <c:v>0.33544303797468356</c:v>
                </c:pt>
                <c:pt idx="6">
                  <c:v>0.27374301675977653</c:v>
                </c:pt>
                <c:pt idx="7">
                  <c:v>0.44680851063829785</c:v>
                </c:pt>
                <c:pt idx="9">
                  <c:v>6.8750000000000006E-2</c:v>
                </c:pt>
                <c:pt idx="10">
                  <c:v>3.9106145251396648E-2</c:v>
                </c:pt>
                <c:pt idx="11">
                  <c:v>0.05</c:v>
                </c:pt>
                <c:pt idx="13">
                  <c:v>0.25157232704402516</c:v>
                </c:pt>
                <c:pt idx="14">
                  <c:v>0.22905027932960895</c:v>
                </c:pt>
                <c:pt idx="15">
                  <c:v>0.3439153439153439</c:v>
                </c:pt>
              </c:numCache>
            </c:numRef>
          </c:val>
          <c:extLst>
            <c:ext xmlns:c16="http://schemas.microsoft.com/office/drawing/2014/chart" uri="{C3380CC4-5D6E-409C-BE32-E72D297353CC}">
              <c16:uniqueId val="{00000002-51CD-429A-A1E3-76F415B93DEA}"/>
            </c:ext>
          </c:extLst>
        </c:ser>
        <c:ser>
          <c:idx val="3"/>
          <c:order val="3"/>
          <c:tx>
            <c:strRef>
              <c:f>'[Q9.システムに関わる要件の変化への対応.xlsx]まとめ (PPT2)'!$F$5</c:f>
              <c:strCache>
                <c:ptCount val="1"/>
                <c:pt idx="0">
                  <c:v>あまり重要と思わない</c:v>
                </c:pt>
              </c:strCache>
            </c:strRef>
          </c:tx>
          <c:spPr>
            <a:solidFill>
              <a:srgbClr val="2E75B6"/>
            </a:solidFill>
            <a:ln>
              <a:solidFill>
                <a:schemeClr val="tx1"/>
              </a:solidFill>
            </a:ln>
            <a:effectLst/>
          </c:spPr>
          <c:invertIfNegative val="0"/>
          <c:dLbls>
            <c:dLbl>
              <c:idx val="9"/>
              <c:layout>
                <c:manualLayout>
                  <c:x val="8.1094196975888839E-3"/>
                  <c:y val="-4.750910154677663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F35-4B21-A638-631866939D32}"/>
                </c:ext>
              </c:extLst>
            </c:dLbl>
            <c:dLbl>
              <c:idx val="10"/>
              <c:delete val="1"/>
              <c:extLst>
                <c:ext xmlns:c15="http://schemas.microsoft.com/office/drawing/2012/chart" uri="{CE6537A1-D6FC-4f65-9D91-7224C49458BB}"/>
                <c:ext xmlns:c16="http://schemas.microsoft.com/office/drawing/2014/chart" uri="{C3380CC4-5D6E-409C-BE32-E72D297353CC}">
                  <c16:uniqueId val="{0000000C-51CD-429A-A1E3-76F415B93DEA}"/>
                </c:ext>
              </c:extLst>
            </c:dLbl>
            <c:dLbl>
              <c:idx val="11"/>
              <c:delete val="1"/>
              <c:extLst>
                <c:ext xmlns:c15="http://schemas.microsoft.com/office/drawing/2012/chart" uri="{CE6537A1-D6FC-4f65-9D91-7224C49458BB}"/>
                <c:ext xmlns:c16="http://schemas.microsoft.com/office/drawing/2014/chart" uri="{C3380CC4-5D6E-409C-BE32-E72D297353CC}">
                  <c16:uniqueId val="{0000000B-51CD-429A-A1E3-76F415B93DEA}"/>
                </c:ext>
              </c:extLst>
            </c:dLbl>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'[Q9.システムに関わる要件の変化への対応.xlsx]まとめ (PPT2)'!$B$6:$B$22</c:f>
              <c:strCache>
                <c:ptCount val="16"/>
                <c:pt idx="0">
                  <c:v>モデルベース開発の導入　　　　　　　　</c:v>
                </c:pt>
                <c:pt idx="1">
                  <c:v>製品利用（n=158）</c:v>
                </c:pt>
                <c:pt idx="2">
                  <c:v>製品開発（n=179）</c:v>
                </c:pt>
                <c:pt idx="3">
                  <c:v>ソフトウェア開発（n=378）</c:v>
                </c:pt>
                <c:pt idx="4">
                  <c:v>プロダクトライン設計の導入 　　　　　　</c:v>
                </c:pt>
                <c:pt idx="5">
                  <c:v>製品利用（n=158）</c:v>
                </c:pt>
                <c:pt idx="6">
                  <c:v>製品開発（n=179）</c:v>
                </c:pt>
                <c:pt idx="7">
                  <c:v>ソフトウェア開発（n=376）</c:v>
                </c:pt>
                <c:pt idx="8">
                  <c:v>技術者の教育・訓練、スキルの向上　</c:v>
                </c:pt>
                <c:pt idx="9">
                  <c:v>製品利用（n=160）</c:v>
                </c:pt>
                <c:pt idx="10">
                  <c:v>製品開発（n=179）</c:v>
                </c:pt>
                <c:pt idx="11">
                  <c:v>ソフトウェア開発（n=380）</c:v>
                </c:pt>
                <c:pt idx="12">
                  <c:v>外部の専門企業への委託 　　　　　　</c:v>
                </c:pt>
                <c:pt idx="13">
                  <c:v>製品利用（n=159）</c:v>
                </c:pt>
                <c:pt idx="14">
                  <c:v>製品開発（n=179）</c:v>
                </c:pt>
                <c:pt idx="15">
                  <c:v>ソフトウェア開発（n=378）</c:v>
                </c:pt>
              </c:strCache>
            </c:strRef>
          </c:cat>
          <c:val>
            <c:numRef>
              <c:f>'[Q9.システムに関わる要件の変化への対応.xlsx]まとめ (PPT2)'!$F$6:$F$22</c:f>
              <c:numCache>
                <c:formatCode>0.0%</c:formatCode>
                <c:ptCount val="17"/>
                <c:pt idx="1">
                  <c:v>7.5949367088607597E-2</c:v>
                </c:pt>
                <c:pt idx="2">
                  <c:v>0.11173184357541899</c:v>
                </c:pt>
                <c:pt idx="3">
                  <c:v>8.9947089947089942E-2</c:v>
                </c:pt>
                <c:pt idx="5">
                  <c:v>8.2278481012658222E-2</c:v>
                </c:pt>
                <c:pt idx="6">
                  <c:v>0.12290502793296089</c:v>
                </c:pt>
                <c:pt idx="7">
                  <c:v>8.2446808510638292E-2</c:v>
                </c:pt>
                <c:pt idx="9">
                  <c:v>2.5000000000000001E-2</c:v>
                </c:pt>
                <c:pt idx="10">
                  <c:v>1.11731843575419E-2</c:v>
                </c:pt>
                <c:pt idx="11">
                  <c:v>5.263157894736842E-3</c:v>
                </c:pt>
                <c:pt idx="13">
                  <c:v>4.40251572327044E-2</c:v>
                </c:pt>
                <c:pt idx="14">
                  <c:v>6.7039106145251395E-2</c:v>
                </c:pt>
                <c:pt idx="15">
                  <c:v>8.9947089947089942E-2</c:v>
                </c:pt>
              </c:numCache>
            </c:numRef>
          </c:val>
          <c:extLst>
            <c:ext xmlns:c16="http://schemas.microsoft.com/office/drawing/2014/chart" uri="{C3380CC4-5D6E-409C-BE32-E72D297353CC}">
              <c16:uniqueId val="{00000004-51CD-429A-A1E3-76F415B93DEA}"/>
            </c:ext>
          </c:extLst>
        </c:ser>
        <c:ser>
          <c:idx val="4"/>
          <c:order val="4"/>
          <c:tx>
            <c:strRef>
              <c:f>'[Q9.システムに関わる要件の変化への対応.xlsx]まとめ (PPT2)'!$G$5</c:f>
              <c:strCache>
                <c:ptCount val="1"/>
                <c:pt idx="0">
                  <c:v>重要と思わない</c:v>
                </c:pt>
              </c:strCache>
            </c:strRef>
          </c:tx>
          <c:spPr>
            <a:solidFill>
              <a:srgbClr val="9DC3E6"/>
            </a:solidFill>
            <a:ln>
              <a:solidFill>
                <a:schemeClr val="tx1"/>
              </a:solidFill>
            </a:ln>
            <a:effectLst/>
          </c:spPr>
          <c:invertIfNegative val="0"/>
          <c:dLbls>
            <c:dLbl>
              <c:idx val="9"/>
              <c:layout>
                <c:manualLayout>
                  <c:x val="-1.6218839395177769E-3"/>
                  <c:y val="3.32569322138642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1CD-429A-A1E3-76F415B93DEA}"/>
                </c:ext>
              </c:extLst>
            </c:dLbl>
            <c:dLbl>
              <c:idx val="10"/>
              <c:delete val="1"/>
              <c:extLst>
                <c:ext xmlns:c15="http://schemas.microsoft.com/office/drawing/2012/chart" uri="{CE6537A1-D6FC-4f65-9D91-7224C49458BB}"/>
                <c:ext xmlns:c16="http://schemas.microsoft.com/office/drawing/2014/chart" uri="{C3380CC4-5D6E-409C-BE32-E72D297353CC}">
                  <c16:uniqueId val="{00000007-51CD-429A-A1E3-76F415B93DEA}"/>
                </c:ext>
              </c:extLst>
            </c:dLbl>
            <c:dLbl>
              <c:idx val="11"/>
              <c:delete val="1"/>
              <c:extLst>
                <c:ext xmlns:c15="http://schemas.microsoft.com/office/drawing/2012/chart" uri="{CE6537A1-D6FC-4f65-9D91-7224C49458BB}"/>
                <c:ext xmlns:c16="http://schemas.microsoft.com/office/drawing/2014/chart" uri="{C3380CC4-5D6E-409C-BE32-E72D297353CC}">
                  <c16:uniqueId val="{00000009-51CD-429A-A1E3-76F415B93DEA}"/>
                </c:ext>
              </c:extLst>
            </c:dLbl>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'[Q9.システムに関わる要件の変化への対応.xlsx]まとめ (PPT2)'!$B$6:$B$22</c:f>
              <c:strCache>
                <c:ptCount val="16"/>
                <c:pt idx="0">
                  <c:v>モデルベース開発の導入　　　　　　　　</c:v>
                </c:pt>
                <c:pt idx="1">
                  <c:v>製品利用（n=158）</c:v>
                </c:pt>
                <c:pt idx="2">
                  <c:v>製品開発（n=179）</c:v>
                </c:pt>
                <c:pt idx="3">
                  <c:v>ソフトウェア開発（n=378）</c:v>
                </c:pt>
                <c:pt idx="4">
                  <c:v>プロダクトライン設計の導入 　　　　　　</c:v>
                </c:pt>
                <c:pt idx="5">
                  <c:v>製品利用（n=158）</c:v>
                </c:pt>
                <c:pt idx="6">
                  <c:v>製品開発（n=179）</c:v>
                </c:pt>
                <c:pt idx="7">
                  <c:v>ソフトウェア開発（n=376）</c:v>
                </c:pt>
                <c:pt idx="8">
                  <c:v>技術者の教育・訓練、スキルの向上　</c:v>
                </c:pt>
                <c:pt idx="9">
                  <c:v>製品利用（n=160）</c:v>
                </c:pt>
                <c:pt idx="10">
                  <c:v>製品開発（n=179）</c:v>
                </c:pt>
                <c:pt idx="11">
                  <c:v>ソフトウェア開発（n=380）</c:v>
                </c:pt>
                <c:pt idx="12">
                  <c:v>外部の専門企業への委託 　　　　　　</c:v>
                </c:pt>
                <c:pt idx="13">
                  <c:v>製品利用（n=159）</c:v>
                </c:pt>
                <c:pt idx="14">
                  <c:v>製品開発（n=179）</c:v>
                </c:pt>
                <c:pt idx="15">
                  <c:v>ソフトウェア開発（n=378）</c:v>
                </c:pt>
              </c:strCache>
            </c:strRef>
          </c:cat>
          <c:val>
            <c:numRef>
              <c:f>'[Q9.システムに関わる要件の変化への対応.xlsx]まとめ (PPT2)'!$G$6:$G$22</c:f>
              <c:numCache>
                <c:formatCode>0.0%</c:formatCode>
                <c:ptCount val="17"/>
                <c:pt idx="1">
                  <c:v>6.9620253164556958E-2</c:v>
                </c:pt>
                <c:pt idx="2">
                  <c:v>7.2625698324022353E-2</c:v>
                </c:pt>
                <c:pt idx="3">
                  <c:v>2.9100529100529099E-2</c:v>
                </c:pt>
                <c:pt idx="5">
                  <c:v>7.5949367088607597E-2</c:v>
                </c:pt>
                <c:pt idx="6">
                  <c:v>5.027932960893855E-2</c:v>
                </c:pt>
                <c:pt idx="7">
                  <c:v>2.9255319148936171E-2</c:v>
                </c:pt>
                <c:pt idx="9">
                  <c:v>1.2500000000000001E-2</c:v>
                </c:pt>
                <c:pt idx="10">
                  <c:v>5.5865921787709499E-3</c:v>
                </c:pt>
                <c:pt idx="11">
                  <c:v>0</c:v>
                </c:pt>
                <c:pt idx="13">
                  <c:v>3.7735849056603772E-2</c:v>
                </c:pt>
                <c:pt idx="14">
                  <c:v>3.9106145251396648E-2</c:v>
                </c:pt>
                <c:pt idx="15">
                  <c:v>4.2328042328042326E-2</c:v>
                </c:pt>
              </c:numCache>
            </c:numRef>
          </c:val>
          <c:extLst>
            <c:ext xmlns:c16="http://schemas.microsoft.com/office/drawing/2014/chart" uri="{C3380CC4-5D6E-409C-BE32-E72D297353CC}">
              <c16:uniqueId val="{00000005-51CD-429A-A1E3-76F415B93DEA}"/>
            </c:ext>
          </c:extLst>
        </c:ser>
        <c:ser>
          <c:idx val="5"/>
          <c:order val="5"/>
          <c:tx>
            <c:strRef>
              <c:f>'[Q9.システムに関わる要件の変化への対応.xlsx]まとめ (PPT2)'!$H$5</c:f>
              <c:strCache>
                <c:ptCount val="1"/>
                <c:pt idx="0">
                  <c:v>わからない</c:v>
                </c:pt>
              </c:strCache>
            </c:strRef>
          </c:tx>
          <c:spPr>
            <a:solidFill>
              <a:schemeClr val="bg1"/>
            </a:solidFill>
            <a:ln>
              <a:solidFill>
                <a:sysClr val="windowText" lastClr="000000"/>
              </a:solidFill>
            </a:ln>
            <a:effectLst/>
          </c:spPr>
          <c:invertIfNegative val="0"/>
          <c:dLbls>
            <c:dLbl>
              <c:idx val="10"/>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F35-4B21-A638-631866939D32}"/>
                </c:ext>
              </c:extLst>
            </c:dLbl>
            <c:dLbl>
              <c:idx val="11"/>
              <c:layout>
                <c:manualLayout>
                  <c:x val="3.243767879035435E-3"/>
                  <c:y val="4.751284242091417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1CD-429A-A1E3-76F415B93DEA}"/>
                </c:ext>
              </c:extLst>
            </c:dLbl>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'[Q9.システムに関わる要件の変化への対応.xlsx]まとめ (PPT2)'!$B$6:$B$22</c:f>
              <c:strCache>
                <c:ptCount val="16"/>
                <c:pt idx="0">
                  <c:v>モデルベース開発の導入　　　　　　　　</c:v>
                </c:pt>
                <c:pt idx="1">
                  <c:v>製品利用（n=158）</c:v>
                </c:pt>
                <c:pt idx="2">
                  <c:v>製品開発（n=179）</c:v>
                </c:pt>
                <c:pt idx="3">
                  <c:v>ソフトウェア開発（n=378）</c:v>
                </c:pt>
                <c:pt idx="4">
                  <c:v>プロダクトライン設計の導入 　　　　　　</c:v>
                </c:pt>
                <c:pt idx="5">
                  <c:v>製品利用（n=158）</c:v>
                </c:pt>
                <c:pt idx="6">
                  <c:v>製品開発（n=179）</c:v>
                </c:pt>
                <c:pt idx="7">
                  <c:v>ソフトウェア開発（n=376）</c:v>
                </c:pt>
                <c:pt idx="8">
                  <c:v>技術者の教育・訓練、スキルの向上　</c:v>
                </c:pt>
                <c:pt idx="9">
                  <c:v>製品利用（n=160）</c:v>
                </c:pt>
                <c:pt idx="10">
                  <c:v>製品開発（n=179）</c:v>
                </c:pt>
                <c:pt idx="11">
                  <c:v>ソフトウェア開発（n=380）</c:v>
                </c:pt>
                <c:pt idx="12">
                  <c:v>外部の専門企業への委託 　　　　　　</c:v>
                </c:pt>
                <c:pt idx="13">
                  <c:v>製品利用（n=159）</c:v>
                </c:pt>
                <c:pt idx="14">
                  <c:v>製品開発（n=179）</c:v>
                </c:pt>
                <c:pt idx="15">
                  <c:v>ソフトウェア開発（n=378）</c:v>
                </c:pt>
              </c:strCache>
            </c:strRef>
          </c:cat>
          <c:val>
            <c:numRef>
              <c:f>'[Q9.システムに関わる要件の変化への対応.xlsx]まとめ (PPT2)'!$H$6:$H$22</c:f>
              <c:numCache>
                <c:formatCode>0.0%</c:formatCode>
                <c:ptCount val="17"/>
                <c:pt idx="1">
                  <c:v>0.34810126582278483</c:v>
                </c:pt>
                <c:pt idx="2">
                  <c:v>0.22905027932960895</c:v>
                </c:pt>
                <c:pt idx="3">
                  <c:v>0.15079365079365079</c:v>
                </c:pt>
                <c:pt idx="5">
                  <c:v>0.32278481012658228</c:v>
                </c:pt>
                <c:pt idx="6">
                  <c:v>0.22905027932960895</c:v>
                </c:pt>
                <c:pt idx="7">
                  <c:v>0.18085106382978725</c:v>
                </c:pt>
                <c:pt idx="9">
                  <c:v>0.1125</c:v>
                </c:pt>
                <c:pt idx="10">
                  <c:v>3.3519553072625698E-2</c:v>
                </c:pt>
                <c:pt idx="11">
                  <c:v>3.4210526315789476E-2</c:v>
                </c:pt>
                <c:pt idx="13">
                  <c:v>0.14465408805031446</c:v>
                </c:pt>
                <c:pt idx="14">
                  <c:v>6.7039106145251395E-2</c:v>
                </c:pt>
                <c:pt idx="15">
                  <c:v>7.1428571428571425E-2</c:v>
                </c:pt>
              </c:numCache>
            </c:numRef>
          </c:val>
          <c:extLst>
            <c:ext xmlns:c16="http://schemas.microsoft.com/office/drawing/2014/chart" uri="{C3380CC4-5D6E-409C-BE32-E72D297353CC}">
              <c16:uniqueId val="{00000006-51CD-429A-A1E3-76F415B93DEA}"/>
            </c:ext>
          </c:extLst>
        </c:ser>
        <c:dLbls>
          <c:showLegendKey val="0"/>
          <c:showVal val="0"/>
          <c:showCatName val="0"/>
          <c:showSerName val="0"/>
          <c:showPercent val="0"/>
          <c:showBubbleSize val="0"/>
        </c:dLbls>
        <c:gapWidth val="40"/>
        <c:overlap val="100"/>
        <c:axId val="447403520"/>
        <c:axId val="447405056"/>
      </c:barChart>
      <c:catAx>
        <c:axId val="447403520"/>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47405056"/>
        <c:crosses val="autoZero"/>
        <c:auto val="1"/>
        <c:lblAlgn val="ctr"/>
        <c:lblOffset val="100"/>
        <c:noMultiLvlLbl val="0"/>
      </c:catAx>
      <c:valAx>
        <c:axId val="44740505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47403520"/>
        <c:crosses val="autoZero"/>
        <c:crossBetween val="between"/>
      </c:valAx>
      <c:spPr>
        <a:noFill/>
        <a:ln>
          <a:solidFill>
            <a:schemeClr val="tx1">
              <a:lumMod val="50000"/>
              <a:lumOff val="50000"/>
            </a:schemeClr>
          </a:solidFill>
        </a:ln>
        <a:effectLst/>
      </c:spPr>
    </c:plotArea>
    <c:legend>
      <c:legendPos val="b"/>
      <c:layout>
        <c:manualLayout>
          <c:xMode val="edge"/>
          <c:yMode val="edge"/>
          <c:x val="0.22918754208754205"/>
          <c:y val="0.93930317460317447"/>
          <c:w val="0.75224722957180112"/>
          <c:h val="6.0696888888888891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800">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76641545006919"/>
          <c:y val="7.4001354085017554E-2"/>
          <c:w val="0.70851527563645789"/>
          <c:h val="0.85173771231920004"/>
        </c:manualLayout>
      </c:layout>
      <c:barChart>
        <c:barDir val="bar"/>
        <c:grouping val="stacked"/>
        <c:varyColors val="0"/>
        <c:ser>
          <c:idx val="0"/>
          <c:order val="0"/>
          <c:tx>
            <c:strRef>
              <c:f>'9-2'!$L$4</c:f>
              <c:strCache>
                <c:ptCount val="1"/>
                <c:pt idx="0">
                  <c:v>重要と思う</c:v>
                </c:pt>
              </c:strCache>
            </c:strRef>
          </c:tx>
          <c:spPr>
            <a:solidFill>
              <a:srgbClr val="FF9966"/>
            </a:solidFill>
            <a:ln>
              <a:solidFill>
                <a:sysClr val="windowText" lastClr="000000"/>
              </a:solidFill>
            </a:ln>
            <a:effectLst/>
          </c:spPr>
          <c:invertIfNegative val="0"/>
          <c:dLbls>
            <c:dLbl>
              <c:idx val="0"/>
              <c:layout>
                <c:manualLayout>
                  <c:x val="-1.1204481792717087E-2"/>
                  <c:y val="2.9366945564548695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898-4A8E-948D-8213742C467D}"/>
                </c:ext>
              </c:extLst>
            </c:dLbl>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'9-2'!$K$5:$K$40</c:f>
              <c:strCache>
                <c:ptCount val="36"/>
                <c:pt idx="0">
                  <c:v>技術者の教育・訓練、スキルの向上</c:v>
                </c:pt>
                <c:pt idx="1">
                  <c:v>2019年度（n=559）</c:v>
                </c:pt>
                <c:pt idx="2">
                  <c:v>2018年度（n=297）</c:v>
                </c:pt>
                <c:pt idx="3">
                  <c:v>2017年度（n=217）</c:v>
                </c:pt>
                <c:pt idx="4">
                  <c:v>新たな開発技術（AI等）の導入</c:v>
                </c:pt>
                <c:pt idx="5">
                  <c:v>2019年度（n=559）</c:v>
                </c:pt>
                <c:pt idx="6">
                  <c:v>2018年度（n=298）</c:v>
                </c:pt>
                <c:pt idx="7">
                  <c:v>2017年度（n=209）</c:v>
                </c:pt>
                <c:pt idx="8">
                  <c:v>ハードウェアの高機能・高性能化</c:v>
                </c:pt>
                <c:pt idx="9">
                  <c:v>2019年度（n=558）</c:v>
                </c:pt>
                <c:pt idx="10">
                  <c:v>2018年度（n=298）</c:v>
                </c:pt>
                <c:pt idx="11">
                  <c:v>2017年度（n=208）</c:v>
                </c:pt>
                <c:pt idx="12">
                  <c:v>ソフトウェア・プラットフォームの導入</c:v>
                </c:pt>
                <c:pt idx="13">
                  <c:v>2019年度（n=560）</c:v>
                </c:pt>
                <c:pt idx="14">
                  <c:v>2018年度（n=297）</c:v>
                </c:pt>
                <c:pt idx="15">
                  <c:v>2017年度（n=210）</c:v>
                </c:pt>
                <c:pt idx="16">
                  <c:v>アーキテクチャの見直し　　　　　　 </c:v>
                </c:pt>
                <c:pt idx="17">
                  <c:v>2019年度（n=559）</c:v>
                </c:pt>
                <c:pt idx="18">
                  <c:v>2018年度（n=295）</c:v>
                </c:pt>
                <c:pt idx="19">
                  <c:v>2017年度（n=208）</c:v>
                </c:pt>
                <c:pt idx="20">
                  <c:v>アジャイル開発の採用 　　　　　　　</c:v>
                </c:pt>
                <c:pt idx="21">
                  <c:v>2019年度（n=558）</c:v>
                </c:pt>
                <c:pt idx="22">
                  <c:v>2018年度（n=296）</c:v>
                </c:pt>
                <c:pt idx="23">
                  <c:v>2017年度（n=207）</c:v>
                </c:pt>
                <c:pt idx="24">
                  <c:v>モデルベース開発の導入　　　　　　</c:v>
                </c:pt>
                <c:pt idx="25">
                  <c:v>2019年度（n=557）</c:v>
                </c:pt>
                <c:pt idx="26">
                  <c:v>2018年度（n=297）</c:v>
                </c:pt>
                <c:pt idx="27">
                  <c:v>2017年度（n=208）</c:v>
                </c:pt>
                <c:pt idx="28">
                  <c:v>外部の専門企業への委託　　　　　</c:v>
                </c:pt>
                <c:pt idx="29">
                  <c:v>2019年度（n=557）</c:v>
                </c:pt>
                <c:pt idx="30">
                  <c:v>2018年度（n=298）</c:v>
                </c:pt>
                <c:pt idx="31">
                  <c:v>2017年度（n=209）</c:v>
                </c:pt>
                <c:pt idx="32">
                  <c:v>プロダクトライン設計の導入　　　　　</c:v>
                </c:pt>
                <c:pt idx="33">
                  <c:v>2019年度（n=555）</c:v>
                </c:pt>
                <c:pt idx="34">
                  <c:v>2018年度（n=297）</c:v>
                </c:pt>
                <c:pt idx="35">
                  <c:v>2017年度（n=206）</c:v>
                </c:pt>
              </c:strCache>
            </c:strRef>
          </c:cat>
          <c:val>
            <c:numRef>
              <c:f>'9-2'!$L$5:$L$40</c:f>
              <c:numCache>
                <c:formatCode>0.0%</c:formatCode>
                <c:ptCount val="36"/>
                <c:pt idx="1">
                  <c:v>0.63506261180679791</c:v>
                </c:pt>
                <c:pt idx="2">
                  <c:v>0.83501683501683499</c:v>
                </c:pt>
                <c:pt idx="3">
                  <c:v>0.77419354838709675</c:v>
                </c:pt>
                <c:pt idx="5">
                  <c:v>0.3291592128801431</c:v>
                </c:pt>
                <c:pt idx="6">
                  <c:v>0.47986577181208051</c:v>
                </c:pt>
                <c:pt idx="7">
                  <c:v>0.37320574162679426</c:v>
                </c:pt>
                <c:pt idx="9">
                  <c:v>0.25448028673835127</c:v>
                </c:pt>
                <c:pt idx="10">
                  <c:v>0.39261744966442952</c:v>
                </c:pt>
                <c:pt idx="11">
                  <c:v>0.34615384615384615</c:v>
                </c:pt>
                <c:pt idx="13">
                  <c:v>0.22857142857142856</c:v>
                </c:pt>
                <c:pt idx="14">
                  <c:v>0.41077441077441079</c:v>
                </c:pt>
                <c:pt idx="15">
                  <c:v>0.39523809523809522</c:v>
                </c:pt>
                <c:pt idx="17">
                  <c:v>0.2110912343470483</c:v>
                </c:pt>
                <c:pt idx="18">
                  <c:v>0.4033898305084746</c:v>
                </c:pt>
                <c:pt idx="19">
                  <c:v>0.45673076923076922</c:v>
                </c:pt>
                <c:pt idx="21">
                  <c:v>0.15770609318996415</c:v>
                </c:pt>
                <c:pt idx="22">
                  <c:v>0.23986486486486486</c:v>
                </c:pt>
                <c:pt idx="23">
                  <c:v>0.19806763285024154</c:v>
                </c:pt>
                <c:pt idx="25">
                  <c:v>0.11310592459605028</c:v>
                </c:pt>
                <c:pt idx="26">
                  <c:v>0.21212121212121213</c:v>
                </c:pt>
                <c:pt idx="27">
                  <c:v>0.29326923076923078</c:v>
                </c:pt>
                <c:pt idx="29">
                  <c:v>0.12926391382405744</c:v>
                </c:pt>
                <c:pt idx="30">
                  <c:v>0.25167785234899331</c:v>
                </c:pt>
                <c:pt idx="31">
                  <c:v>0.18660287081339713</c:v>
                </c:pt>
                <c:pt idx="33">
                  <c:v>7.0270270270270274E-2</c:v>
                </c:pt>
                <c:pt idx="34">
                  <c:v>0.14141414141414141</c:v>
                </c:pt>
                <c:pt idx="35">
                  <c:v>0.16019417475728157</c:v>
                </c:pt>
              </c:numCache>
            </c:numRef>
          </c:val>
          <c:extLst>
            <c:ext xmlns:c16="http://schemas.microsoft.com/office/drawing/2014/chart" uri="{C3380CC4-5D6E-409C-BE32-E72D297353CC}">
              <c16:uniqueId val="{00000001-8898-4A8E-948D-8213742C467D}"/>
            </c:ext>
          </c:extLst>
        </c:ser>
        <c:ser>
          <c:idx val="2"/>
          <c:order val="1"/>
          <c:tx>
            <c:strRef>
              <c:f>'9-2'!$M$4</c:f>
              <c:strCache>
                <c:ptCount val="1"/>
                <c:pt idx="0">
                  <c:v>やや重要と思う</c:v>
                </c:pt>
              </c:strCache>
            </c:strRef>
          </c:tx>
          <c:spPr>
            <a:solidFill>
              <a:srgbClr val="FFCC99"/>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'9-2'!$K$5:$K$40</c:f>
              <c:strCache>
                <c:ptCount val="36"/>
                <c:pt idx="0">
                  <c:v>技術者の教育・訓練、スキルの向上</c:v>
                </c:pt>
                <c:pt idx="1">
                  <c:v>2019年度（n=559）</c:v>
                </c:pt>
                <c:pt idx="2">
                  <c:v>2018年度（n=297）</c:v>
                </c:pt>
                <c:pt idx="3">
                  <c:v>2017年度（n=217）</c:v>
                </c:pt>
                <c:pt idx="4">
                  <c:v>新たな開発技術（AI等）の導入</c:v>
                </c:pt>
                <c:pt idx="5">
                  <c:v>2019年度（n=559）</c:v>
                </c:pt>
                <c:pt idx="6">
                  <c:v>2018年度（n=298）</c:v>
                </c:pt>
                <c:pt idx="7">
                  <c:v>2017年度（n=209）</c:v>
                </c:pt>
                <c:pt idx="8">
                  <c:v>ハードウェアの高機能・高性能化</c:v>
                </c:pt>
                <c:pt idx="9">
                  <c:v>2019年度（n=558）</c:v>
                </c:pt>
                <c:pt idx="10">
                  <c:v>2018年度（n=298）</c:v>
                </c:pt>
                <c:pt idx="11">
                  <c:v>2017年度（n=208）</c:v>
                </c:pt>
                <c:pt idx="12">
                  <c:v>ソフトウェア・プラットフォームの導入</c:v>
                </c:pt>
                <c:pt idx="13">
                  <c:v>2019年度（n=560）</c:v>
                </c:pt>
                <c:pt idx="14">
                  <c:v>2018年度（n=297）</c:v>
                </c:pt>
                <c:pt idx="15">
                  <c:v>2017年度（n=210）</c:v>
                </c:pt>
                <c:pt idx="16">
                  <c:v>アーキテクチャの見直し　　　　　　 </c:v>
                </c:pt>
                <c:pt idx="17">
                  <c:v>2019年度（n=559）</c:v>
                </c:pt>
                <c:pt idx="18">
                  <c:v>2018年度（n=295）</c:v>
                </c:pt>
                <c:pt idx="19">
                  <c:v>2017年度（n=208）</c:v>
                </c:pt>
                <c:pt idx="20">
                  <c:v>アジャイル開発の採用 　　　　　　　</c:v>
                </c:pt>
                <c:pt idx="21">
                  <c:v>2019年度（n=558）</c:v>
                </c:pt>
                <c:pt idx="22">
                  <c:v>2018年度（n=296）</c:v>
                </c:pt>
                <c:pt idx="23">
                  <c:v>2017年度（n=207）</c:v>
                </c:pt>
                <c:pt idx="24">
                  <c:v>モデルベース開発の導入　　　　　　</c:v>
                </c:pt>
                <c:pt idx="25">
                  <c:v>2019年度（n=557）</c:v>
                </c:pt>
                <c:pt idx="26">
                  <c:v>2018年度（n=297）</c:v>
                </c:pt>
                <c:pt idx="27">
                  <c:v>2017年度（n=208）</c:v>
                </c:pt>
                <c:pt idx="28">
                  <c:v>外部の専門企業への委託　　　　　</c:v>
                </c:pt>
                <c:pt idx="29">
                  <c:v>2019年度（n=557）</c:v>
                </c:pt>
                <c:pt idx="30">
                  <c:v>2018年度（n=298）</c:v>
                </c:pt>
                <c:pt idx="31">
                  <c:v>2017年度（n=209）</c:v>
                </c:pt>
                <c:pt idx="32">
                  <c:v>プロダクトライン設計の導入　　　　　</c:v>
                </c:pt>
                <c:pt idx="33">
                  <c:v>2019年度（n=555）</c:v>
                </c:pt>
                <c:pt idx="34">
                  <c:v>2018年度（n=297）</c:v>
                </c:pt>
                <c:pt idx="35">
                  <c:v>2017年度（n=206）</c:v>
                </c:pt>
              </c:strCache>
            </c:strRef>
          </c:cat>
          <c:val>
            <c:numRef>
              <c:f>'9-2'!$M$5:$M$40</c:f>
              <c:numCache>
                <c:formatCode>0.0%</c:formatCode>
                <c:ptCount val="36"/>
                <c:pt idx="1">
                  <c:v>0.27549194991055453</c:v>
                </c:pt>
                <c:pt idx="2">
                  <c:v>0.11447811447811448</c:v>
                </c:pt>
                <c:pt idx="3">
                  <c:v>0.14746543778801843</c:v>
                </c:pt>
                <c:pt idx="5">
                  <c:v>0.40608228980322003</c:v>
                </c:pt>
                <c:pt idx="6">
                  <c:v>0.31208053691275167</c:v>
                </c:pt>
                <c:pt idx="7">
                  <c:v>0.26315789473684209</c:v>
                </c:pt>
                <c:pt idx="9">
                  <c:v>0.38351254480286739</c:v>
                </c:pt>
                <c:pt idx="10">
                  <c:v>0.33221476510067116</c:v>
                </c:pt>
                <c:pt idx="11">
                  <c:v>0.32211538461538464</c:v>
                </c:pt>
                <c:pt idx="13">
                  <c:v>0.42499999999999999</c:v>
                </c:pt>
                <c:pt idx="14">
                  <c:v>0.3164983164983165</c:v>
                </c:pt>
                <c:pt idx="15">
                  <c:v>0.3619047619047619</c:v>
                </c:pt>
                <c:pt idx="17">
                  <c:v>0.37030411449016098</c:v>
                </c:pt>
                <c:pt idx="18">
                  <c:v>0.30847457627118646</c:v>
                </c:pt>
                <c:pt idx="19">
                  <c:v>0.28846153846153844</c:v>
                </c:pt>
                <c:pt idx="21">
                  <c:v>0.30824372759856633</c:v>
                </c:pt>
                <c:pt idx="22">
                  <c:v>0.3108108108108108</c:v>
                </c:pt>
                <c:pt idx="23">
                  <c:v>0.2318840579710145</c:v>
                </c:pt>
                <c:pt idx="25">
                  <c:v>0.26750448833034113</c:v>
                </c:pt>
                <c:pt idx="26">
                  <c:v>0.26262626262626265</c:v>
                </c:pt>
                <c:pt idx="27">
                  <c:v>0.22596153846153846</c:v>
                </c:pt>
                <c:pt idx="29">
                  <c:v>0.36983842010771995</c:v>
                </c:pt>
                <c:pt idx="30">
                  <c:v>0.33892617449664431</c:v>
                </c:pt>
                <c:pt idx="31">
                  <c:v>0.34449760765550241</c:v>
                </c:pt>
                <c:pt idx="33">
                  <c:v>0.21081081081081082</c:v>
                </c:pt>
                <c:pt idx="34">
                  <c:v>0.21885521885521886</c:v>
                </c:pt>
                <c:pt idx="35">
                  <c:v>0.26213592233009708</c:v>
                </c:pt>
              </c:numCache>
            </c:numRef>
          </c:val>
          <c:extLst>
            <c:ext xmlns:c16="http://schemas.microsoft.com/office/drawing/2014/chart" uri="{C3380CC4-5D6E-409C-BE32-E72D297353CC}">
              <c16:uniqueId val="{00000002-8898-4A8E-948D-8213742C467D}"/>
            </c:ext>
          </c:extLst>
        </c:ser>
        <c:ser>
          <c:idx val="1"/>
          <c:order val="2"/>
          <c:tx>
            <c:strRef>
              <c:f>'9-2'!$N$4</c:f>
              <c:strCache>
                <c:ptCount val="1"/>
                <c:pt idx="0">
                  <c:v>どちらともいえない</c:v>
                </c:pt>
              </c:strCache>
            </c:strRef>
          </c:tx>
          <c:spPr>
            <a:solidFill>
              <a:srgbClr val="FFFF99"/>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'9-2'!$K$5:$K$40</c:f>
              <c:strCache>
                <c:ptCount val="36"/>
                <c:pt idx="0">
                  <c:v>技術者の教育・訓練、スキルの向上</c:v>
                </c:pt>
                <c:pt idx="1">
                  <c:v>2019年度（n=559）</c:v>
                </c:pt>
                <c:pt idx="2">
                  <c:v>2018年度（n=297）</c:v>
                </c:pt>
                <c:pt idx="3">
                  <c:v>2017年度（n=217）</c:v>
                </c:pt>
                <c:pt idx="4">
                  <c:v>新たな開発技術（AI等）の導入</c:v>
                </c:pt>
                <c:pt idx="5">
                  <c:v>2019年度（n=559）</c:v>
                </c:pt>
                <c:pt idx="6">
                  <c:v>2018年度（n=298）</c:v>
                </c:pt>
                <c:pt idx="7">
                  <c:v>2017年度（n=209）</c:v>
                </c:pt>
                <c:pt idx="8">
                  <c:v>ハードウェアの高機能・高性能化</c:v>
                </c:pt>
                <c:pt idx="9">
                  <c:v>2019年度（n=558）</c:v>
                </c:pt>
                <c:pt idx="10">
                  <c:v>2018年度（n=298）</c:v>
                </c:pt>
                <c:pt idx="11">
                  <c:v>2017年度（n=208）</c:v>
                </c:pt>
                <c:pt idx="12">
                  <c:v>ソフトウェア・プラットフォームの導入</c:v>
                </c:pt>
                <c:pt idx="13">
                  <c:v>2019年度（n=560）</c:v>
                </c:pt>
                <c:pt idx="14">
                  <c:v>2018年度（n=297）</c:v>
                </c:pt>
                <c:pt idx="15">
                  <c:v>2017年度（n=210）</c:v>
                </c:pt>
                <c:pt idx="16">
                  <c:v>アーキテクチャの見直し　　　　　　 </c:v>
                </c:pt>
                <c:pt idx="17">
                  <c:v>2019年度（n=559）</c:v>
                </c:pt>
                <c:pt idx="18">
                  <c:v>2018年度（n=295）</c:v>
                </c:pt>
                <c:pt idx="19">
                  <c:v>2017年度（n=208）</c:v>
                </c:pt>
                <c:pt idx="20">
                  <c:v>アジャイル開発の採用 　　　　　　　</c:v>
                </c:pt>
                <c:pt idx="21">
                  <c:v>2019年度（n=558）</c:v>
                </c:pt>
                <c:pt idx="22">
                  <c:v>2018年度（n=296）</c:v>
                </c:pt>
                <c:pt idx="23">
                  <c:v>2017年度（n=207）</c:v>
                </c:pt>
                <c:pt idx="24">
                  <c:v>モデルベース開発の導入　　　　　　</c:v>
                </c:pt>
                <c:pt idx="25">
                  <c:v>2019年度（n=557）</c:v>
                </c:pt>
                <c:pt idx="26">
                  <c:v>2018年度（n=297）</c:v>
                </c:pt>
                <c:pt idx="27">
                  <c:v>2017年度（n=208）</c:v>
                </c:pt>
                <c:pt idx="28">
                  <c:v>外部の専門企業への委託　　　　　</c:v>
                </c:pt>
                <c:pt idx="29">
                  <c:v>2019年度（n=557）</c:v>
                </c:pt>
                <c:pt idx="30">
                  <c:v>2018年度（n=298）</c:v>
                </c:pt>
                <c:pt idx="31">
                  <c:v>2017年度（n=209）</c:v>
                </c:pt>
                <c:pt idx="32">
                  <c:v>プロダクトライン設計の導入　　　　　</c:v>
                </c:pt>
                <c:pt idx="33">
                  <c:v>2019年度（n=555）</c:v>
                </c:pt>
                <c:pt idx="34">
                  <c:v>2018年度（n=297）</c:v>
                </c:pt>
                <c:pt idx="35">
                  <c:v>2017年度（n=206）</c:v>
                </c:pt>
              </c:strCache>
            </c:strRef>
          </c:cat>
          <c:val>
            <c:numRef>
              <c:f>'9-2'!$N$5:$N$40</c:f>
              <c:numCache>
                <c:formatCode>0.0%</c:formatCode>
                <c:ptCount val="36"/>
                <c:pt idx="1">
                  <c:v>4.6511627906976744E-2</c:v>
                </c:pt>
                <c:pt idx="2">
                  <c:v>2.0202020202020204E-2</c:v>
                </c:pt>
                <c:pt idx="3">
                  <c:v>5.9907834101382486E-2</c:v>
                </c:pt>
                <c:pt idx="5">
                  <c:v>0.15384615384615385</c:v>
                </c:pt>
                <c:pt idx="6">
                  <c:v>0.12751677852348994</c:v>
                </c:pt>
                <c:pt idx="7">
                  <c:v>0.22488038277511962</c:v>
                </c:pt>
                <c:pt idx="9">
                  <c:v>0.22043010752688172</c:v>
                </c:pt>
                <c:pt idx="10">
                  <c:v>0.17114093959731544</c:v>
                </c:pt>
                <c:pt idx="11">
                  <c:v>0.21634615384615385</c:v>
                </c:pt>
                <c:pt idx="13">
                  <c:v>0.20535714285714285</c:v>
                </c:pt>
                <c:pt idx="14">
                  <c:v>0.18855218855218855</c:v>
                </c:pt>
                <c:pt idx="15">
                  <c:v>0.16190476190476191</c:v>
                </c:pt>
                <c:pt idx="17">
                  <c:v>0.25223613595706618</c:v>
                </c:pt>
                <c:pt idx="18">
                  <c:v>0.2</c:v>
                </c:pt>
                <c:pt idx="19">
                  <c:v>0.16826923076923078</c:v>
                </c:pt>
                <c:pt idx="21">
                  <c:v>0.26523297491039427</c:v>
                </c:pt>
                <c:pt idx="22">
                  <c:v>0.26351351351351349</c:v>
                </c:pt>
                <c:pt idx="23">
                  <c:v>0.33816425120772947</c:v>
                </c:pt>
                <c:pt idx="25">
                  <c:v>0.30341113105924594</c:v>
                </c:pt>
                <c:pt idx="26">
                  <c:v>0.3164983164983165</c:v>
                </c:pt>
                <c:pt idx="27">
                  <c:v>0.24519230769230768</c:v>
                </c:pt>
                <c:pt idx="29">
                  <c:v>0.30700179533213645</c:v>
                </c:pt>
                <c:pt idx="30">
                  <c:v>0.25838926174496646</c:v>
                </c:pt>
                <c:pt idx="31">
                  <c:v>0.28708133971291866</c:v>
                </c:pt>
                <c:pt idx="33">
                  <c:v>0.39099099099099099</c:v>
                </c:pt>
                <c:pt idx="34">
                  <c:v>0.40067340067340068</c:v>
                </c:pt>
                <c:pt idx="35">
                  <c:v>0.3155339805825243</c:v>
                </c:pt>
              </c:numCache>
            </c:numRef>
          </c:val>
          <c:extLst>
            <c:ext xmlns:c16="http://schemas.microsoft.com/office/drawing/2014/chart" uri="{C3380CC4-5D6E-409C-BE32-E72D297353CC}">
              <c16:uniqueId val="{00000003-8898-4A8E-948D-8213742C467D}"/>
            </c:ext>
          </c:extLst>
        </c:ser>
        <c:ser>
          <c:idx val="3"/>
          <c:order val="3"/>
          <c:tx>
            <c:strRef>
              <c:f>'9-2'!$O$4</c:f>
              <c:strCache>
                <c:ptCount val="1"/>
                <c:pt idx="0">
                  <c:v>あまり重要と思わない</c:v>
                </c:pt>
              </c:strCache>
            </c:strRef>
          </c:tx>
          <c:spPr>
            <a:solidFill>
              <a:srgbClr val="3366FF"/>
            </a:solidFill>
            <a:ln>
              <a:solidFill>
                <a:sysClr val="windowText" lastClr="000000"/>
              </a:solidFill>
            </a:ln>
            <a:effectLst/>
          </c:spPr>
          <c:invertIfNegative val="0"/>
          <c:dLbls>
            <c:dLbl>
              <c:idx val="1"/>
              <c:layout>
                <c:manualLayout>
                  <c:x val="0"/>
                  <c:y val="1.87784418230564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93D-45D0-B160-50AF126A0081}"/>
                </c:ext>
              </c:extLst>
            </c:dLbl>
            <c:dLbl>
              <c:idx val="2"/>
              <c:delete val="1"/>
              <c:extLst>
                <c:ext xmlns:c15="http://schemas.microsoft.com/office/drawing/2012/chart" uri="{CE6537A1-D6FC-4f65-9D91-7224C49458BB}"/>
                <c:ext xmlns:c16="http://schemas.microsoft.com/office/drawing/2014/chart" uri="{C3380CC4-5D6E-409C-BE32-E72D297353CC}">
                  <c16:uniqueId val="{00000001-993D-45D0-B160-50AF126A0081}"/>
                </c:ext>
              </c:extLst>
            </c:dLbl>
            <c:dLbl>
              <c:idx val="3"/>
              <c:delete val="1"/>
              <c:extLst>
                <c:ext xmlns:c15="http://schemas.microsoft.com/office/drawing/2012/chart" uri="{CE6537A1-D6FC-4f65-9D91-7224C49458BB}"/>
                <c:ext xmlns:c16="http://schemas.microsoft.com/office/drawing/2014/chart" uri="{C3380CC4-5D6E-409C-BE32-E72D297353CC}">
                  <c16:uniqueId val="{00000002-993D-45D0-B160-50AF126A0081}"/>
                </c:ext>
              </c:extLst>
            </c:dLbl>
            <c:dLbl>
              <c:idx val="5"/>
              <c:layout>
                <c:manualLayout>
                  <c:x val="-9.7084026479733118E-3"/>
                  <c:y val="4.173315653449524E-3"/>
                </c:manualLayout>
              </c:layout>
              <c:spPr>
                <a:noFill/>
                <a:ln>
                  <a:noFill/>
                </a:ln>
                <a:effectLst/>
              </c:spPr>
              <c:txPr>
                <a:bodyPr rot="0" spcFirstLastPara="1" vertOverflow="ellipsis" vert="horz" wrap="square" anchor="ctr" anchorCtr="1"/>
                <a:lstStyle/>
                <a:p>
                  <a:pPr>
                    <a:defRPr sz="6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4.752263096182878E-2"/>
                      <c:h val="3.6638826490319083E-2"/>
                    </c:manualLayout>
                  </c15:layout>
                </c:ext>
                <c:ext xmlns:c16="http://schemas.microsoft.com/office/drawing/2014/chart" uri="{C3380CC4-5D6E-409C-BE32-E72D297353CC}">
                  <c16:uniqueId val="{00000000-FB41-4793-BDE8-A2773C64EF79}"/>
                </c:ext>
              </c:extLst>
            </c:dLbl>
            <c:dLbl>
              <c:idx val="6"/>
              <c:layout>
                <c:manualLayout>
                  <c:x val="9.7084026479730742E-3"/>
                  <c:y val="-2.086493535895164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B41-4793-BDE8-A2773C64EF79}"/>
                </c:ext>
              </c:extLst>
            </c:dLbl>
            <c:dLbl>
              <c:idx val="14"/>
              <c:layout>
                <c:manualLayout>
                  <c:x val="-2.1843842254510235E-2"/>
                  <c:y val="-1.0430824771179075E-3"/>
                </c:manualLayout>
              </c:layout>
              <c:spPr>
                <a:noFill/>
                <a:ln>
                  <a:noFill/>
                </a:ln>
                <a:effectLst/>
              </c:spPr>
              <c:txPr>
                <a:bodyPr rot="0" spcFirstLastPara="1" vertOverflow="ellipsis" vert="horz" wrap="square" anchor="ctr" anchorCtr="1"/>
                <a:lstStyle/>
                <a:p>
                  <a:pPr>
                    <a:defRPr sz="6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3.6794846035818389E-2"/>
                      <c:h val="2.4850138012511402E-2"/>
                    </c:manualLayout>
                  </c15:layout>
                </c:ext>
                <c:ext xmlns:c16="http://schemas.microsoft.com/office/drawing/2014/chart" uri="{C3380CC4-5D6E-409C-BE32-E72D297353CC}">
                  <c16:uniqueId val="{00000004-FB41-4793-BDE8-A2773C64EF79}"/>
                </c:ext>
              </c:extLst>
            </c:dLbl>
            <c:dLbl>
              <c:idx val="15"/>
              <c:layout>
                <c:manualLayout>
                  <c:x val="9.7084026479731921E-3"/>
                  <c:y val="7.650387920348179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B41-4793-BDE8-A2773C64EF79}"/>
                </c:ext>
              </c:extLst>
            </c:dLbl>
            <c:spPr>
              <a:noFill/>
              <a:ln>
                <a:noFill/>
              </a:ln>
              <a:effectLst/>
            </c:spPr>
            <c:txPr>
              <a:bodyPr rot="0" spcFirstLastPara="1" vertOverflow="ellipsis" vert="horz" wrap="square" anchor="ctr" anchorCtr="1"/>
              <a:lstStyle/>
              <a:p>
                <a:pPr>
                  <a:defRPr sz="6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'9-2'!$K$5:$K$40</c:f>
              <c:strCache>
                <c:ptCount val="36"/>
                <c:pt idx="0">
                  <c:v>技術者の教育・訓練、スキルの向上</c:v>
                </c:pt>
                <c:pt idx="1">
                  <c:v>2019年度（n=559）</c:v>
                </c:pt>
                <c:pt idx="2">
                  <c:v>2018年度（n=297）</c:v>
                </c:pt>
                <c:pt idx="3">
                  <c:v>2017年度（n=217）</c:v>
                </c:pt>
                <c:pt idx="4">
                  <c:v>新たな開発技術（AI等）の導入</c:v>
                </c:pt>
                <c:pt idx="5">
                  <c:v>2019年度（n=559）</c:v>
                </c:pt>
                <c:pt idx="6">
                  <c:v>2018年度（n=298）</c:v>
                </c:pt>
                <c:pt idx="7">
                  <c:v>2017年度（n=209）</c:v>
                </c:pt>
                <c:pt idx="8">
                  <c:v>ハードウェアの高機能・高性能化</c:v>
                </c:pt>
                <c:pt idx="9">
                  <c:v>2019年度（n=558）</c:v>
                </c:pt>
                <c:pt idx="10">
                  <c:v>2018年度（n=298）</c:v>
                </c:pt>
                <c:pt idx="11">
                  <c:v>2017年度（n=208）</c:v>
                </c:pt>
                <c:pt idx="12">
                  <c:v>ソフトウェア・プラットフォームの導入</c:v>
                </c:pt>
                <c:pt idx="13">
                  <c:v>2019年度（n=560）</c:v>
                </c:pt>
                <c:pt idx="14">
                  <c:v>2018年度（n=297）</c:v>
                </c:pt>
                <c:pt idx="15">
                  <c:v>2017年度（n=210）</c:v>
                </c:pt>
                <c:pt idx="16">
                  <c:v>アーキテクチャの見直し　　　　　　 </c:v>
                </c:pt>
                <c:pt idx="17">
                  <c:v>2019年度（n=559）</c:v>
                </c:pt>
                <c:pt idx="18">
                  <c:v>2018年度（n=295）</c:v>
                </c:pt>
                <c:pt idx="19">
                  <c:v>2017年度（n=208）</c:v>
                </c:pt>
                <c:pt idx="20">
                  <c:v>アジャイル開発の採用 　　　　　　　</c:v>
                </c:pt>
                <c:pt idx="21">
                  <c:v>2019年度（n=558）</c:v>
                </c:pt>
                <c:pt idx="22">
                  <c:v>2018年度（n=296）</c:v>
                </c:pt>
                <c:pt idx="23">
                  <c:v>2017年度（n=207）</c:v>
                </c:pt>
                <c:pt idx="24">
                  <c:v>モデルベース開発の導入　　　　　　</c:v>
                </c:pt>
                <c:pt idx="25">
                  <c:v>2019年度（n=557）</c:v>
                </c:pt>
                <c:pt idx="26">
                  <c:v>2018年度（n=297）</c:v>
                </c:pt>
                <c:pt idx="27">
                  <c:v>2017年度（n=208）</c:v>
                </c:pt>
                <c:pt idx="28">
                  <c:v>外部の専門企業への委託　　　　　</c:v>
                </c:pt>
                <c:pt idx="29">
                  <c:v>2019年度（n=557）</c:v>
                </c:pt>
                <c:pt idx="30">
                  <c:v>2018年度（n=298）</c:v>
                </c:pt>
                <c:pt idx="31">
                  <c:v>2017年度（n=209）</c:v>
                </c:pt>
                <c:pt idx="32">
                  <c:v>プロダクトライン設計の導入　　　　　</c:v>
                </c:pt>
                <c:pt idx="33">
                  <c:v>2019年度（n=555）</c:v>
                </c:pt>
                <c:pt idx="34">
                  <c:v>2018年度（n=297）</c:v>
                </c:pt>
                <c:pt idx="35">
                  <c:v>2017年度（n=206）</c:v>
                </c:pt>
              </c:strCache>
            </c:strRef>
          </c:cat>
          <c:val>
            <c:numRef>
              <c:f>'9-2'!$O$5:$O$40</c:f>
              <c:numCache>
                <c:formatCode>0.0%</c:formatCode>
                <c:ptCount val="36"/>
                <c:pt idx="1">
                  <c:v>7.1556350626118068E-3</c:v>
                </c:pt>
                <c:pt idx="2">
                  <c:v>0</c:v>
                </c:pt>
                <c:pt idx="3">
                  <c:v>4.608294930875576E-3</c:v>
                </c:pt>
                <c:pt idx="5">
                  <c:v>2.6833631484794274E-2</c:v>
                </c:pt>
                <c:pt idx="6">
                  <c:v>2.6845637583892617E-2</c:v>
                </c:pt>
                <c:pt idx="7">
                  <c:v>6.2200956937799042E-2</c:v>
                </c:pt>
                <c:pt idx="9">
                  <c:v>5.0179211469534052E-2</c:v>
                </c:pt>
                <c:pt idx="10">
                  <c:v>4.3624161073825503E-2</c:v>
                </c:pt>
                <c:pt idx="11">
                  <c:v>6.7307692307692304E-2</c:v>
                </c:pt>
                <c:pt idx="13">
                  <c:v>3.5714285714285712E-2</c:v>
                </c:pt>
                <c:pt idx="14">
                  <c:v>2.0202020202020204E-2</c:v>
                </c:pt>
                <c:pt idx="15">
                  <c:v>1.9047619047619049E-2</c:v>
                </c:pt>
                <c:pt idx="17">
                  <c:v>3.9355992844364938E-2</c:v>
                </c:pt>
                <c:pt idx="18">
                  <c:v>2.3728813559322035E-2</c:v>
                </c:pt>
                <c:pt idx="19">
                  <c:v>2.403846153846154E-2</c:v>
                </c:pt>
                <c:pt idx="21">
                  <c:v>9.6774193548387094E-2</c:v>
                </c:pt>
                <c:pt idx="22">
                  <c:v>3.0405405405405407E-2</c:v>
                </c:pt>
                <c:pt idx="23">
                  <c:v>7.7294685990338161E-2</c:v>
                </c:pt>
                <c:pt idx="25">
                  <c:v>9.6947935368043081E-2</c:v>
                </c:pt>
                <c:pt idx="26">
                  <c:v>5.0505050505050504E-2</c:v>
                </c:pt>
                <c:pt idx="27">
                  <c:v>7.6923076923076927E-2</c:v>
                </c:pt>
                <c:pt idx="29">
                  <c:v>8.2585278276481155E-2</c:v>
                </c:pt>
                <c:pt idx="30">
                  <c:v>4.6979865771812082E-2</c:v>
                </c:pt>
                <c:pt idx="31">
                  <c:v>7.6555023923444973E-2</c:v>
                </c:pt>
                <c:pt idx="33">
                  <c:v>9.5495495495495492E-2</c:v>
                </c:pt>
                <c:pt idx="34">
                  <c:v>6.0606060606060608E-2</c:v>
                </c:pt>
                <c:pt idx="35">
                  <c:v>9.2233009708737865E-2</c:v>
                </c:pt>
              </c:numCache>
            </c:numRef>
          </c:val>
          <c:extLst>
            <c:ext xmlns:c16="http://schemas.microsoft.com/office/drawing/2014/chart" uri="{C3380CC4-5D6E-409C-BE32-E72D297353CC}">
              <c16:uniqueId val="{00000004-8898-4A8E-948D-8213742C467D}"/>
            </c:ext>
          </c:extLst>
        </c:ser>
        <c:ser>
          <c:idx val="4"/>
          <c:order val="4"/>
          <c:tx>
            <c:strRef>
              <c:f>'9-2'!$P$4</c:f>
              <c:strCache>
                <c:ptCount val="1"/>
                <c:pt idx="0">
                  <c:v>重要と思わない</c:v>
                </c:pt>
              </c:strCache>
            </c:strRef>
          </c:tx>
          <c:spPr>
            <a:solidFill>
              <a:srgbClr val="9DC3E6"/>
            </a:solidFill>
            <a:ln>
              <a:solidFill>
                <a:sysClr val="windowText" lastClr="000000"/>
              </a:solidFill>
            </a:ln>
            <a:effectLst/>
          </c:spPr>
          <c:invertIfNegative val="0"/>
          <c:dLbls>
            <c:dLbl>
              <c:idx val="5"/>
              <c:layout>
                <c:manualLayout>
                  <c:x val="4.854201323986714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B41-4793-BDE8-A2773C64EF79}"/>
                </c:ext>
              </c:extLst>
            </c:dLbl>
            <c:dLbl>
              <c:idx val="6"/>
              <c:delete val="1"/>
              <c:extLst>
                <c:ext xmlns:c15="http://schemas.microsoft.com/office/drawing/2012/chart" uri="{CE6537A1-D6FC-4f65-9D91-7224C49458BB}"/>
                <c:ext xmlns:c16="http://schemas.microsoft.com/office/drawing/2014/chart" uri="{C3380CC4-5D6E-409C-BE32-E72D297353CC}">
                  <c16:uniqueId val="{0000000B-FB41-4793-BDE8-A2773C64EF79}"/>
                </c:ext>
              </c:extLst>
            </c:dLbl>
            <c:dLbl>
              <c:idx val="14"/>
              <c:layout>
                <c:manualLayout>
                  <c:x val="1.6180034045659647E-3"/>
                  <c:y val="-1.0427538954587894E-3"/>
                </c:manualLayout>
              </c:layout>
              <c:spPr>
                <a:noFill/>
                <a:ln>
                  <a:noFill/>
                </a:ln>
                <a:effectLst/>
              </c:spPr>
              <c:txPr>
                <a:bodyPr rot="0" spcFirstLastPara="1" vertOverflow="ellipsis" vert="horz" wrap="square" lIns="38100" tIns="19050" rIns="38100" bIns="19050" anchor="ctr" anchorCtr="1">
                  <a:noAutofit/>
                </a:bodyPr>
                <a:lstStyle/>
                <a:p>
                  <a:pPr>
                    <a:defRPr sz="6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3.5176778927822859E-2"/>
                      <c:h val="2.4850138012511402E-2"/>
                    </c:manualLayout>
                  </c15:layout>
                </c:ext>
                <c:ext xmlns:c16="http://schemas.microsoft.com/office/drawing/2014/chart" uri="{C3380CC4-5D6E-409C-BE32-E72D297353CC}">
                  <c16:uniqueId val="{00000003-FB41-4793-BDE8-A2773C64EF79}"/>
                </c:ext>
              </c:extLst>
            </c:dLbl>
            <c:dLbl>
              <c:idx val="15"/>
              <c:layout>
                <c:manualLayout>
                  <c:x val="0"/>
                  <c:y val="-2.71244159666371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B41-4793-BDE8-A2773C64EF79}"/>
                </c:ext>
              </c:extLst>
            </c:dLbl>
            <c:dLbl>
              <c:idx val="18"/>
              <c:delete val="1"/>
              <c:extLst>
                <c:ext xmlns:c15="http://schemas.microsoft.com/office/drawing/2012/chart" uri="{CE6537A1-D6FC-4f65-9D91-7224C49458BB}"/>
                <c:ext xmlns:c16="http://schemas.microsoft.com/office/drawing/2014/chart" uri="{C3380CC4-5D6E-409C-BE32-E72D297353CC}">
                  <c16:uniqueId val="{00000007-FB41-4793-BDE8-A2773C64EF79}"/>
                </c:ext>
              </c:extLst>
            </c:dLbl>
            <c:dLbl>
              <c:idx val="19"/>
              <c:delete val="1"/>
              <c:extLst>
                <c:ext xmlns:c15="http://schemas.microsoft.com/office/drawing/2012/chart" uri="{CE6537A1-D6FC-4f65-9D91-7224C49458BB}"/>
                <c:ext xmlns:c16="http://schemas.microsoft.com/office/drawing/2014/chart" uri="{C3380CC4-5D6E-409C-BE32-E72D297353CC}">
                  <c16:uniqueId val="{00000008-FB41-4793-BDE8-A2773C64EF79}"/>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'9-2'!$K$5:$K$40</c:f>
              <c:strCache>
                <c:ptCount val="36"/>
                <c:pt idx="0">
                  <c:v>技術者の教育・訓練、スキルの向上</c:v>
                </c:pt>
                <c:pt idx="1">
                  <c:v>2019年度（n=559）</c:v>
                </c:pt>
                <c:pt idx="2">
                  <c:v>2018年度（n=297）</c:v>
                </c:pt>
                <c:pt idx="3">
                  <c:v>2017年度（n=217）</c:v>
                </c:pt>
                <c:pt idx="4">
                  <c:v>新たな開発技術（AI等）の導入</c:v>
                </c:pt>
                <c:pt idx="5">
                  <c:v>2019年度（n=559）</c:v>
                </c:pt>
                <c:pt idx="6">
                  <c:v>2018年度（n=298）</c:v>
                </c:pt>
                <c:pt idx="7">
                  <c:v>2017年度（n=209）</c:v>
                </c:pt>
                <c:pt idx="8">
                  <c:v>ハードウェアの高機能・高性能化</c:v>
                </c:pt>
                <c:pt idx="9">
                  <c:v>2019年度（n=558）</c:v>
                </c:pt>
                <c:pt idx="10">
                  <c:v>2018年度（n=298）</c:v>
                </c:pt>
                <c:pt idx="11">
                  <c:v>2017年度（n=208）</c:v>
                </c:pt>
                <c:pt idx="12">
                  <c:v>ソフトウェア・プラットフォームの導入</c:v>
                </c:pt>
                <c:pt idx="13">
                  <c:v>2019年度（n=560）</c:v>
                </c:pt>
                <c:pt idx="14">
                  <c:v>2018年度（n=297）</c:v>
                </c:pt>
                <c:pt idx="15">
                  <c:v>2017年度（n=210）</c:v>
                </c:pt>
                <c:pt idx="16">
                  <c:v>アーキテクチャの見直し　　　　　　 </c:v>
                </c:pt>
                <c:pt idx="17">
                  <c:v>2019年度（n=559）</c:v>
                </c:pt>
                <c:pt idx="18">
                  <c:v>2018年度（n=295）</c:v>
                </c:pt>
                <c:pt idx="19">
                  <c:v>2017年度（n=208）</c:v>
                </c:pt>
                <c:pt idx="20">
                  <c:v>アジャイル開発の採用 　　　　　　　</c:v>
                </c:pt>
                <c:pt idx="21">
                  <c:v>2019年度（n=558）</c:v>
                </c:pt>
                <c:pt idx="22">
                  <c:v>2018年度（n=296）</c:v>
                </c:pt>
                <c:pt idx="23">
                  <c:v>2017年度（n=207）</c:v>
                </c:pt>
                <c:pt idx="24">
                  <c:v>モデルベース開発の導入　　　　　　</c:v>
                </c:pt>
                <c:pt idx="25">
                  <c:v>2019年度（n=557）</c:v>
                </c:pt>
                <c:pt idx="26">
                  <c:v>2018年度（n=297）</c:v>
                </c:pt>
                <c:pt idx="27">
                  <c:v>2017年度（n=208）</c:v>
                </c:pt>
                <c:pt idx="28">
                  <c:v>外部の専門企業への委託　　　　　</c:v>
                </c:pt>
                <c:pt idx="29">
                  <c:v>2019年度（n=557）</c:v>
                </c:pt>
                <c:pt idx="30">
                  <c:v>2018年度（n=298）</c:v>
                </c:pt>
                <c:pt idx="31">
                  <c:v>2017年度（n=209）</c:v>
                </c:pt>
                <c:pt idx="32">
                  <c:v>プロダクトライン設計の導入　　　　　</c:v>
                </c:pt>
                <c:pt idx="33">
                  <c:v>2019年度（n=555）</c:v>
                </c:pt>
                <c:pt idx="34">
                  <c:v>2018年度（n=297）</c:v>
                </c:pt>
                <c:pt idx="35">
                  <c:v>2017年度（n=206）</c:v>
                </c:pt>
              </c:strCache>
            </c:strRef>
          </c:cat>
          <c:val>
            <c:numRef>
              <c:f>'9-2'!$P$5:$P$40</c:f>
              <c:numCache>
                <c:formatCode>0.0%</c:formatCode>
                <c:ptCount val="36"/>
                <c:pt idx="1">
                  <c:v>1.7889087656529517E-3</c:v>
                </c:pt>
                <c:pt idx="2">
                  <c:v>3.3670033670033669E-3</c:v>
                </c:pt>
                <c:pt idx="3">
                  <c:v>0</c:v>
                </c:pt>
                <c:pt idx="5">
                  <c:v>1.6100178890876567E-2</c:v>
                </c:pt>
                <c:pt idx="6">
                  <c:v>1.0067114093959731E-2</c:v>
                </c:pt>
                <c:pt idx="7">
                  <c:v>1.4354066985645933E-2</c:v>
                </c:pt>
                <c:pt idx="9">
                  <c:v>2.1505376344086023E-2</c:v>
                </c:pt>
                <c:pt idx="10">
                  <c:v>1.6778523489932886E-2</c:v>
                </c:pt>
                <c:pt idx="11">
                  <c:v>1.4423076923076924E-2</c:v>
                </c:pt>
                <c:pt idx="13">
                  <c:v>1.9642857142857142E-2</c:v>
                </c:pt>
                <c:pt idx="14">
                  <c:v>1.3468013468013467E-2</c:v>
                </c:pt>
                <c:pt idx="15">
                  <c:v>9.5238095238095247E-3</c:v>
                </c:pt>
                <c:pt idx="17">
                  <c:v>1.9677996422182469E-2</c:v>
                </c:pt>
                <c:pt idx="18">
                  <c:v>3.3898305084745762E-3</c:v>
                </c:pt>
                <c:pt idx="19">
                  <c:v>0</c:v>
                </c:pt>
                <c:pt idx="21">
                  <c:v>3.7634408602150539E-2</c:v>
                </c:pt>
                <c:pt idx="22">
                  <c:v>3.3783783783783786E-2</c:v>
                </c:pt>
                <c:pt idx="23">
                  <c:v>5.3140096618357488E-2</c:v>
                </c:pt>
                <c:pt idx="25">
                  <c:v>4.3087971274685818E-2</c:v>
                </c:pt>
                <c:pt idx="26">
                  <c:v>2.6936026936026935E-2</c:v>
                </c:pt>
                <c:pt idx="27">
                  <c:v>3.8461538461538464E-2</c:v>
                </c:pt>
                <c:pt idx="29">
                  <c:v>4.1292639138240578E-2</c:v>
                </c:pt>
                <c:pt idx="30">
                  <c:v>4.3624161073825503E-2</c:v>
                </c:pt>
                <c:pt idx="31">
                  <c:v>6.2200956937799042E-2</c:v>
                </c:pt>
                <c:pt idx="33">
                  <c:v>3.6036036036036036E-2</c:v>
                </c:pt>
                <c:pt idx="34">
                  <c:v>5.7239057239057242E-2</c:v>
                </c:pt>
                <c:pt idx="35">
                  <c:v>2.9126213592233011E-2</c:v>
                </c:pt>
              </c:numCache>
            </c:numRef>
          </c:val>
          <c:extLst>
            <c:ext xmlns:c16="http://schemas.microsoft.com/office/drawing/2014/chart" uri="{C3380CC4-5D6E-409C-BE32-E72D297353CC}">
              <c16:uniqueId val="{00000005-8898-4A8E-948D-8213742C467D}"/>
            </c:ext>
          </c:extLst>
        </c:ser>
        <c:ser>
          <c:idx val="5"/>
          <c:order val="5"/>
          <c:tx>
            <c:strRef>
              <c:f>'9-2'!$Q$4</c:f>
              <c:strCache>
                <c:ptCount val="1"/>
                <c:pt idx="0">
                  <c:v>わからない</c:v>
                </c:pt>
              </c:strCache>
            </c:strRef>
          </c:tx>
          <c:spPr>
            <a:solidFill>
              <a:schemeClr val="bg1"/>
            </a:solidFill>
            <a:ln>
              <a:solidFill>
                <a:sysClr val="windowText" lastClr="000000"/>
              </a:solidFill>
            </a:ln>
            <a:effectLst/>
          </c:spPr>
          <c:invertIfNegative val="0"/>
          <c:dLbls>
            <c:dLbl>
              <c:idx val="1"/>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93D-45D0-B160-50AF126A0081}"/>
                </c:ext>
              </c:extLst>
            </c:dLbl>
            <c:dLbl>
              <c:idx val="2"/>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93D-45D0-B160-50AF126A0081}"/>
                </c:ext>
              </c:extLst>
            </c:dLbl>
            <c:dLbl>
              <c:idx val="3"/>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93D-45D0-B160-50AF126A0081}"/>
                </c:ext>
              </c:extLst>
            </c:dLbl>
            <c:dLbl>
              <c:idx val="5"/>
              <c:layout>
                <c:manualLayout>
                  <c:x val="4.8542013239865961E-3"/>
                  <c:y val="-2.086493535895164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B41-4793-BDE8-A2773C64EF79}"/>
                </c:ext>
              </c:extLst>
            </c:dLbl>
            <c:dLbl>
              <c:idx val="6"/>
              <c:layout>
                <c:manualLayout>
                  <c:x val="1.4562603971959789E-2"/>
                  <c:y val="-2.086493535895164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B41-4793-BDE8-A2773C64EF79}"/>
                </c:ext>
              </c:extLst>
            </c:dLbl>
            <c:dLbl>
              <c:idx val="7"/>
              <c:layout>
                <c:manualLayout>
                  <c:x val="1.2944536863964254E-2"/>
                  <c:y val="3.1299045946723437E-3"/>
                </c:manualLayout>
              </c:layout>
              <c:showLegendKey val="0"/>
              <c:showVal val="1"/>
              <c:showCatName val="0"/>
              <c:showSerName val="0"/>
              <c:showPercent val="0"/>
              <c:showBubbleSize val="0"/>
              <c:extLst>
                <c:ext xmlns:c15="http://schemas.microsoft.com/office/drawing/2012/chart" uri="{CE6537A1-D6FC-4f65-9D91-7224C49458BB}">
                  <c15:layout>
                    <c:manualLayout>
                      <c:w val="3.9432295421851109E-2"/>
                      <c:h val="4.081181356210941E-2"/>
                    </c:manualLayout>
                  </c15:layout>
                </c:ext>
                <c:ext xmlns:c16="http://schemas.microsoft.com/office/drawing/2014/chart" uri="{C3380CC4-5D6E-409C-BE32-E72D297353CC}">
                  <c16:uniqueId val="{00000009-FB41-4793-BDE8-A2773C64EF79}"/>
                </c:ext>
              </c:extLst>
            </c:dLbl>
            <c:dLbl>
              <c:idx val="14"/>
              <c:layout>
                <c:manualLayout>
                  <c:x val="1.6180671079955203E-2"/>
                  <c:y val="-2.086493535895164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B41-4793-BDE8-A2773C64EF79}"/>
                </c:ext>
              </c:extLst>
            </c:dLbl>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'9-2'!$K$5:$K$40</c:f>
              <c:strCache>
                <c:ptCount val="36"/>
                <c:pt idx="0">
                  <c:v>技術者の教育・訓練、スキルの向上</c:v>
                </c:pt>
                <c:pt idx="1">
                  <c:v>2019年度（n=559）</c:v>
                </c:pt>
                <c:pt idx="2">
                  <c:v>2018年度（n=297）</c:v>
                </c:pt>
                <c:pt idx="3">
                  <c:v>2017年度（n=217）</c:v>
                </c:pt>
                <c:pt idx="4">
                  <c:v>新たな開発技術（AI等）の導入</c:v>
                </c:pt>
                <c:pt idx="5">
                  <c:v>2019年度（n=559）</c:v>
                </c:pt>
                <c:pt idx="6">
                  <c:v>2018年度（n=298）</c:v>
                </c:pt>
                <c:pt idx="7">
                  <c:v>2017年度（n=209）</c:v>
                </c:pt>
                <c:pt idx="8">
                  <c:v>ハードウェアの高機能・高性能化</c:v>
                </c:pt>
                <c:pt idx="9">
                  <c:v>2019年度（n=558）</c:v>
                </c:pt>
                <c:pt idx="10">
                  <c:v>2018年度（n=298）</c:v>
                </c:pt>
                <c:pt idx="11">
                  <c:v>2017年度（n=208）</c:v>
                </c:pt>
                <c:pt idx="12">
                  <c:v>ソフトウェア・プラットフォームの導入</c:v>
                </c:pt>
                <c:pt idx="13">
                  <c:v>2019年度（n=560）</c:v>
                </c:pt>
                <c:pt idx="14">
                  <c:v>2018年度（n=297）</c:v>
                </c:pt>
                <c:pt idx="15">
                  <c:v>2017年度（n=210）</c:v>
                </c:pt>
                <c:pt idx="16">
                  <c:v>アーキテクチャの見直し　　　　　　 </c:v>
                </c:pt>
                <c:pt idx="17">
                  <c:v>2019年度（n=559）</c:v>
                </c:pt>
                <c:pt idx="18">
                  <c:v>2018年度（n=295）</c:v>
                </c:pt>
                <c:pt idx="19">
                  <c:v>2017年度（n=208）</c:v>
                </c:pt>
                <c:pt idx="20">
                  <c:v>アジャイル開発の採用 　　　　　　　</c:v>
                </c:pt>
                <c:pt idx="21">
                  <c:v>2019年度（n=558）</c:v>
                </c:pt>
                <c:pt idx="22">
                  <c:v>2018年度（n=296）</c:v>
                </c:pt>
                <c:pt idx="23">
                  <c:v>2017年度（n=207）</c:v>
                </c:pt>
                <c:pt idx="24">
                  <c:v>モデルベース開発の導入　　　　　　</c:v>
                </c:pt>
                <c:pt idx="25">
                  <c:v>2019年度（n=557）</c:v>
                </c:pt>
                <c:pt idx="26">
                  <c:v>2018年度（n=297）</c:v>
                </c:pt>
                <c:pt idx="27">
                  <c:v>2017年度（n=208）</c:v>
                </c:pt>
                <c:pt idx="28">
                  <c:v>外部の専門企業への委託　　　　　</c:v>
                </c:pt>
                <c:pt idx="29">
                  <c:v>2019年度（n=557）</c:v>
                </c:pt>
                <c:pt idx="30">
                  <c:v>2018年度（n=298）</c:v>
                </c:pt>
                <c:pt idx="31">
                  <c:v>2017年度（n=209）</c:v>
                </c:pt>
                <c:pt idx="32">
                  <c:v>プロダクトライン設計の導入　　　　　</c:v>
                </c:pt>
                <c:pt idx="33">
                  <c:v>2019年度（n=555）</c:v>
                </c:pt>
                <c:pt idx="34">
                  <c:v>2018年度（n=297）</c:v>
                </c:pt>
                <c:pt idx="35">
                  <c:v>2017年度（n=206）</c:v>
                </c:pt>
              </c:strCache>
            </c:strRef>
          </c:cat>
          <c:val>
            <c:numRef>
              <c:f>'9-2'!$Q$5:$Q$40</c:f>
              <c:numCache>
                <c:formatCode>0.0%</c:formatCode>
                <c:ptCount val="36"/>
                <c:pt idx="1">
                  <c:v>3.3989266547406083E-2</c:v>
                </c:pt>
                <c:pt idx="2">
                  <c:v>2.6936026936026935E-2</c:v>
                </c:pt>
                <c:pt idx="3">
                  <c:v>1.3824884792626729E-2</c:v>
                </c:pt>
                <c:pt idx="5">
                  <c:v>6.7978533094812166E-2</c:v>
                </c:pt>
                <c:pt idx="6">
                  <c:v>4.3624161073825503E-2</c:v>
                </c:pt>
                <c:pt idx="7">
                  <c:v>6.2200956937799042E-2</c:v>
                </c:pt>
                <c:pt idx="9">
                  <c:v>6.9892473118279563E-2</c:v>
                </c:pt>
                <c:pt idx="10">
                  <c:v>4.3624161073825503E-2</c:v>
                </c:pt>
                <c:pt idx="11">
                  <c:v>3.3653846153846152E-2</c:v>
                </c:pt>
                <c:pt idx="13">
                  <c:v>8.5714285714285715E-2</c:v>
                </c:pt>
                <c:pt idx="14">
                  <c:v>5.0505050505050504E-2</c:v>
                </c:pt>
                <c:pt idx="15">
                  <c:v>5.2380952380952382E-2</c:v>
                </c:pt>
                <c:pt idx="17">
                  <c:v>0.1073345259391771</c:v>
                </c:pt>
                <c:pt idx="18">
                  <c:v>6.1016949152542375E-2</c:v>
                </c:pt>
                <c:pt idx="19">
                  <c:v>6.25E-2</c:v>
                </c:pt>
                <c:pt idx="21">
                  <c:v>0.13440860215053763</c:v>
                </c:pt>
                <c:pt idx="22">
                  <c:v>0.12162162162162163</c:v>
                </c:pt>
                <c:pt idx="23">
                  <c:v>0.10144927536231885</c:v>
                </c:pt>
                <c:pt idx="25">
                  <c:v>0.17594254937163376</c:v>
                </c:pt>
                <c:pt idx="26">
                  <c:v>0.13131313131313133</c:v>
                </c:pt>
                <c:pt idx="27">
                  <c:v>0.1201923076923077</c:v>
                </c:pt>
                <c:pt idx="29">
                  <c:v>7.0017953321364457E-2</c:v>
                </c:pt>
                <c:pt idx="30">
                  <c:v>6.0402684563758392E-2</c:v>
                </c:pt>
                <c:pt idx="31">
                  <c:v>4.3062200956937802E-2</c:v>
                </c:pt>
                <c:pt idx="33">
                  <c:v>0.19639639639639639</c:v>
                </c:pt>
                <c:pt idx="34">
                  <c:v>0.12121212121212122</c:v>
                </c:pt>
                <c:pt idx="35">
                  <c:v>0.14077669902912621</c:v>
                </c:pt>
              </c:numCache>
            </c:numRef>
          </c:val>
          <c:extLst>
            <c:ext xmlns:c16="http://schemas.microsoft.com/office/drawing/2014/chart" uri="{C3380CC4-5D6E-409C-BE32-E72D297353CC}">
              <c16:uniqueId val="{00000006-8898-4A8E-948D-8213742C467D}"/>
            </c:ext>
          </c:extLst>
        </c:ser>
        <c:dLbls>
          <c:showLegendKey val="0"/>
          <c:showVal val="0"/>
          <c:showCatName val="0"/>
          <c:showSerName val="0"/>
          <c:showPercent val="0"/>
          <c:showBubbleSize val="0"/>
        </c:dLbls>
        <c:gapWidth val="40"/>
        <c:overlap val="100"/>
        <c:axId val="447135744"/>
        <c:axId val="447137280"/>
      </c:barChart>
      <c:catAx>
        <c:axId val="44713574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47137280"/>
        <c:crosses val="autoZero"/>
        <c:auto val="1"/>
        <c:lblAlgn val="ctr"/>
        <c:lblOffset val="100"/>
        <c:noMultiLvlLbl val="0"/>
      </c:catAx>
      <c:valAx>
        <c:axId val="447137280"/>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47135744"/>
        <c:crosses val="autoZero"/>
        <c:crossBetween val="between"/>
      </c:valAx>
      <c:spPr>
        <a:noFill/>
        <a:ln>
          <a:solidFill>
            <a:schemeClr val="tx1">
              <a:lumMod val="50000"/>
              <a:lumOff val="50000"/>
            </a:schemeClr>
          </a:solidFill>
        </a:ln>
        <a:effectLst/>
      </c:spPr>
    </c:plotArea>
    <c:legend>
      <c:legendPos val="b"/>
      <c:layout>
        <c:manualLayout>
          <c:xMode val="edge"/>
          <c:yMode val="edge"/>
          <c:x val="8.4466805409541795E-2"/>
          <c:y val="0.95157228015077744"/>
          <c:w val="0.83106624614702451"/>
          <c:h val="3.694995801278068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7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594552730089068"/>
          <c:y val="8.6520307683362066E-2"/>
          <c:w val="0.66368734186459111"/>
          <c:h val="0.71009141098741957"/>
        </c:manualLayout>
      </c:layout>
      <c:barChart>
        <c:barDir val="bar"/>
        <c:grouping val="stacked"/>
        <c:varyColors val="0"/>
        <c:ser>
          <c:idx val="0"/>
          <c:order val="0"/>
          <c:tx>
            <c:strRef>
              <c:f>'[「組込み／IoTに関する動向調査」 集計_データ編_1章_1（A-F）20200306★.xlsx]3-6売上高・経年比較'!$O$5</c:f>
              <c:strCache>
                <c:ptCount val="1"/>
                <c:pt idx="0">
                  <c:v>2億円未満</c:v>
                </c:pt>
              </c:strCache>
            </c:strRef>
          </c:tx>
          <c:spPr>
            <a:solidFill>
              <a:schemeClr val="accent5"/>
            </a:solidFill>
            <a:ln>
              <a:solidFill>
                <a:schemeClr val="tx1"/>
              </a:solidFill>
            </a:ln>
            <a:effectLst/>
          </c:spPr>
          <c:invertIfNegative val="0"/>
          <c:dLbls>
            <c:dLbl>
              <c:idx val="0"/>
              <c:layout>
                <c:manualLayout>
                  <c:x val="-4.6579120326816761E-3"/>
                  <c:y val="5.171767322188175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895-4D8F-B7B6-637BE2703EA2}"/>
                </c:ext>
              </c:extLst>
            </c:dLbl>
            <c:spPr>
              <a:noFill/>
              <a:ln>
                <a:noFill/>
              </a:ln>
              <a:effectLst/>
            </c:spPr>
            <c:txPr>
              <a:bodyPr rot="0" spcFirstLastPara="1" vertOverflow="ellipsis" vert="horz" wrap="square" anchor="ctr" anchorCtr="1"/>
              <a:lstStyle/>
              <a:p>
                <a:pPr>
                  <a:defRPr sz="105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集計_データ編_1章_1（A-F）20200306★.xlsx]3-6売上高・経年比較'!$N$6:$N$8</c:f>
              <c:strCache>
                <c:ptCount val="3"/>
                <c:pt idx="0">
                  <c:v>2019年度（B～E）（n=550）</c:v>
                </c:pt>
                <c:pt idx="1">
                  <c:v>2018年度（n=289）</c:v>
                </c:pt>
                <c:pt idx="2">
                  <c:v>2017年度（n=225）</c:v>
                </c:pt>
              </c:strCache>
            </c:strRef>
          </c:cat>
          <c:val>
            <c:numRef>
              <c:f>'[「組込み／IoTに関する動向調査」 集計_データ編_1章_1（A-F）20200306★.xlsx]3-6売上高・経年比較'!$O$6:$O$8</c:f>
              <c:numCache>
                <c:formatCode>0.0%</c:formatCode>
                <c:ptCount val="3"/>
                <c:pt idx="0">
                  <c:v>0.25636363636363635</c:v>
                </c:pt>
                <c:pt idx="1">
                  <c:v>0.31487889273356401</c:v>
                </c:pt>
                <c:pt idx="2">
                  <c:v>0.26222222222222225</c:v>
                </c:pt>
              </c:numCache>
            </c:numRef>
          </c:val>
          <c:extLst>
            <c:ext xmlns:c16="http://schemas.microsoft.com/office/drawing/2014/chart" uri="{C3380CC4-5D6E-409C-BE32-E72D297353CC}">
              <c16:uniqueId val="{00000001-5895-4D8F-B7B6-637BE2703EA2}"/>
            </c:ext>
          </c:extLst>
        </c:ser>
        <c:ser>
          <c:idx val="2"/>
          <c:order val="1"/>
          <c:tx>
            <c:strRef>
              <c:f>'[「組込み／IoTに関する動向調査」 集計_データ編_1章_1（A-F）20200306★.xlsx]3-6売上高・経年比較'!$P$5</c:f>
              <c:strCache>
                <c:ptCount val="1"/>
                <c:pt idx="0">
                  <c:v>2億円以上5億円未満</c:v>
                </c:pt>
              </c:strCache>
            </c:strRef>
          </c:tx>
          <c:spPr>
            <a:solidFill>
              <a:schemeClr val="accent5">
                <a:lumMod val="60000"/>
                <a:lumOff val="40000"/>
              </a:schemeClr>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集計_データ編_1章_1（A-F）20200306★.xlsx]3-6売上高・経年比較'!$N$6:$N$8</c:f>
              <c:strCache>
                <c:ptCount val="3"/>
                <c:pt idx="0">
                  <c:v>2019年度（B～E）（n=550）</c:v>
                </c:pt>
                <c:pt idx="1">
                  <c:v>2018年度（n=289）</c:v>
                </c:pt>
                <c:pt idx="2">
                  <c:v>2017年度（n=225）</c:v>
                </c:pt>
              </c:strCache>
            </c:strRef>
          </c:cat>
          <c:val>
            <c:numRef>
              <c:f>'[「組込み／IoTに関する動向調査」 集計_データ編_1章_1（A-F）20200306★.xlsx]3-6売上高・経年比較'!$P$6:$P$8</c:f>
              <c:numCache>
                <c:formatCode>0.0%</c:formatCode>
                <c:ptCount val="3"/>
                <c:pt idx="0">
                  <c:v>0.18727272727272729</c:v>
                </c:pt>
                <c:pt idx="1">
                  <c:v>0.20415224913494809</c:v>
                </c:pt>
                <c:pt idx="2">
                  <c:v>0.2088888888888889</c:v>
                </c:pt>
              </c:numCache>
            </c:numRef>
          </c:val>
          <c:extLst>
            <c:ext xmlns:c16="http://schemas.microsoft.com/office/drawing/2014/chart" uri="{C3380CC4-5D6E-409C-BE32-E72D297353CC}">
              <c16:uniqueId val="{00000002-5895-4D8F-B7B6-637BE2703EA2}"/>
            </c:ext>
          </c:extLst>
        </c:ser>
        <c:ser>
          <c:idx val="1"/>
          <c:order val="2"/>
          <c:tx>
            <c:strRef>
              <c:f>'[「組込み／IoTに関する動向調査」 集計_データ編_1章_1（A-F）20200306★.xlsx]3-6売上高・経年比較'!$Q$5</c:f>
              <c:strCache>
                <c:ptCount val="1"/>
                <c:pt idx="0">
                  <c:v>5億円以上10億円未満</c:v>
                </c:pt>
              </c:strCache>
            </c:strRef>
          </c:tx>
          <c:spPr>
            <a:solidFill>
              <a:schemeClr val="accent5">
                <a:lumMod val="20000"/>
                <a:lumOff val="80000"/>
              </a:schemeClr>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集計_データ編_1章_1（A-F）20200306★.xlsx]3-6売上高・経年比較'!$N$6:$N$8</c:f>
              <c:strCache>
                <c:ptCount val="3"/>
                <c:pt idx="0">
                  <c:v>2019年度（B～E）（n=550）</c:v>
                </c:pt>
                <c:pt idx="1">
                  <c:v>2018年度（n=289）</c:v>
                </c:pt>
                <c:pt idx="2">
                  <c:v>2017年度（n=225）</c:v>
                </c:pt>
              </c:strCache>
            </c:strRef>
          </c:cat>
          <c:val>
            <c:numRef>
              <c:f>'[「組込み／IoTに関する動向調査」 集計_データ編_1章_1（A-F）20200306★.xlsx]3-6売上高・経年比較'!$Q$6:$Q$8</c:f>
              <c:numCache>
                <c:formatCode>0.0%</c:formatCode>
                <c:ptCount val="3"/>
                <c:pt idx="0">
                  <c:v>0.15272727272727274</c:v>
                </c:pt>
                <c:pt idx="1">
                  <c:v>0.14186851211072665</c:v>
                </c:pt>
                <c:pt idx="2">
                  <c:v>0.16888888888888889</c:v>
                </c:pt>
              </c:numCache>
            </c:numRef>
          </c:val>
          <c:extLst>
            <c:ext xmlns:c16="http://schemas.microsoft.com/office/drawing/2014/chart" uri="{C3380CC4-5D6E-409C-BE32-E72D297353CC}">
              <c16:uniqueId val="{00000003-5895-4D8F-B7B6-637BE2703EA2}"/>
            </c:ext>
          </c:extLst>
        </c:ser>
        <c:ser>
          <c:idx val="3"/>
          <c:order val="3"/>
          <c:tx>
            <c:strRef>
              <c:f>'[「組込み／IoTに関する動向調査」 集計_データ編_1章_1（A-F）20200306★.xlsx]3-6売上高・経年比較'!$R$5</c:f>
              <c:strCache>
                <c:ptCount val="1"/>
                <c:pt idx="0">
                  <c:v>10億円以上20億円未満</c:v>
                </c:pt>
              </c:strCache>
            </c:strRef>
          </c:tx>
          <c:spPr>
            <a:solidFill>
              <a:schemeClr val="accent6"/>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集計_データ編_1章_1（A-F）20200306★.xlsx]3-6売上高・経年比較'!$N$6:$N$8</c:f>
              <c:strCache>
                <c:ptCount val="3"/>
                <c:pt idx="0">
                  <c:v>2019年度（B～E）（n=550）</c:v>
                </c:pt>
                <c:pt idx="1">
                  <c:v>2018年度（n=289）</c:v>
                </c:pt>
                <c:pt idx="2">
                  <c:v>2017年度（n=225）</c:v>
                </c:pt>
              </c:strCache>
            </c:strRef>
          </c:cat>
          <c:val>
            <c:numRef>
              <c:f>'[「組込み／IoTに関する動向調査」 集計_データ編_1章_1（A-F）20200306★.xlsx]3-6売上高・経年比較'!$R$6:$R$8</c:f>
              <c:numCache>
                <c:formatCode>0.0%</c:formatCode>
                <c:ptCount val="3"/>
                <c:pt idx="0">
                  <c:v>0.11454545454545455</c:v>
                </c:pt>
                <c:pt idx="1">
                  <c:v>9.3425605536332182E-2</c:v>
                </c:pt>
                <c:pt idx="2">
                  <c:v>9.7777777777777783E-2</c:v>
                </c:pt>
              </c:numCache>
            </c:numRef>
          </c:val>
          <c:extLst>
            <c:ext xmlns:c16="http://schemas.microsoft.com/office/drawing/2014/chart" uri="{C3380CC4-5D6E-409C-BE32-E72D297353CC}">
              <c16:uniqueId val="{00000004-5895-4D8F-B7B6-637BE2703EA2}"/>
            </c:ext>
          </c:extLst>
        </c:ser>
        <c:ser>
          <c:idx val="4"/>
          <c:order val="4"/>
          <c:tx>
            <c:strRef>
              <c:f>'[「組込み／IoTに関する動向調査」 集計_データ編_1章_1（A-F）20200306★.xlsx]3-6売上高・経年比較'!$S$5</c:f>
              <c:strCache>
                <c:ptCount val="1"/>
                <c:pt idx="0">
                  <c:v>20億円以上50億円未満</c:v>
                </c:pt>
              </c:strCache>
            </c:strRef>
          </c:tx>
          <c:spPr>
            <a:solidFill>
              <a:schemeClr val="accent6">
                <a:lumMod val="60000"/>
                <a:lumOff val="40000"/>
              </a:schemeClr>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集計_データ編_1章_1（A-F）20200306★.xlsx]3-6売上高・経年比較'!$N$6:$N$8</c:f>
              <c:strCache>
                <c:ptCount val="3"/>
                <c:pt idx="0">
                  <c:v>2019年度（B～E）（n=550）</c:v>
                </c:pt>
                <c:pt idx="1">
                  <c:v>2018年度（n=289）</c:v>
                </c:pt>
                <c:pt idx="2">
                  <c:v>2017年度（n=225）</c:v>
                </c:pt>
              </c:strCache>
            </c:strRef>
          </c:cat>
          <c:val>
            <c:numRef>
              <c:f>'[「組込み／IoTに関する動向調査」 集計_データ編_1章_1（A-F）20200306★.xlsx]3-6売上高・経年比較'!$S$6:$S$8</c:f>
              <c:numCache>
                <c:formatCode>0.0%</c:formatCode>
                <c:ptCount val="3"/>
                <c:pt idx="0">
                  <c:v>0.1</c:v>
                </c:pt>
                <c:pt idx="1">
                  <c:v>6.9204152249134954E-2</c:v>
                </c:pt>
                <c:pt idx="2">
                  <c:v>0.10666666666666667</c:v>
                </c:pt>
              </c:numCache>
            </c:numRef>
          </c:val>
          <c:extLst>
            <c:ext xmlns:c16="http://schemas.microsoft.com/office/drawing/2014/chart" uri="{C3380CC4-5D6E-409C-BE32-E72D297353CC}">
              <c16:uniqueId val="{00000005-5895-4D8F-B7B6-637BE2703EA2}"/>
            </c:ext>
          </c:extLst>
        </c:ser>
        <c:ser>
          <c:idx val="5"/>
          <c:order val="5"/>
          <c:tx>
            <c:strRef>
              <c:f>'[「組込み／IoTに関する動向調査」 集計_データ編_1章_1（A-F）20200306★.xlsx]3-6売上高・経年比較'!$T$5</c:f>
              <c:strCache>
                <c:ptCount val="1"/>
                <c:pt idx="0">
                  <c:v>50億円以上100億円未満</c:v>
                </c:pt>
              </c:strCache>
            </c:strRef>
          </c:tx>
          <c:spPr>
            <a:solidFill>
              <a:schemeClr val="accent6">
                <a:lumMod val="20000"/>
                <a:lumOff val="80000"/>
              </a:schemeClr>
            </a:solidFill>
            <a:ln>
              <a:solidFill>
                <a:schemeClr val="tx1"/>
              </a:solidFill>
            </a:ln>
            <a:effectLst/>
          </c:spPr>
          <c:invertIfNegative val="0"/>
          <c:dLbls>
            <c:dLbl>
              <c:idx val="1"/>
              <c:layout>
                <c:manualLayout>
                  <c:x val="-1.1008541071104947E-16"/>
                  <c:y val="5.03972222222222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895-4D8F-B7B6-637BE2703EA2}"/>
                </c:ext>
              </c:extLst>
            </c:dLbl>
            <c:dLbl>
              <c:idx val="2"/>
              <c:layout>
                <c:manualLayout>
                  <c:x val="-3.5726950354609929E-3"/>
                  <c:y val="4.89113095238095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895-4D8F-B7B6-637BE2703EA2}"/>
                </c:ext>
              </c:extLst>
            </c:dLbl>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集計_データ編_1章_1（A-F）20200306★.xlsx]3-6売上高・経年比較'!$N$6:$N$8</c:f>
              <c:strCache>
                <c:ptCount val="3"/>
                <c:pt idx="0">
                  <c:v>2019年度（B～E）（n=550）</c:v>
                </c:pt>
                <c:pt idx="1">
                  <c:v>2018年度（n=289）</c:v>
                </c:pt>
                <c:pt idx="2">
                  <c:v>2017年度（n=225）</c:v>
                </c:pt>
              </c:strCache>
            </c:strRef>
          </c:cat>
          <c:val>
            <c:numRef>
              <c:f>'[「組込み／IoTに関する動向調査」 集計_データ編_1章_1（A-F）20200306★.xlsx]3-6売上高・経年比較'!$T$6:$T$8</c:f>
              <c:numCache>
                <c:formatCode>0.0%</c:formatCode>
                <c:ptCount val="3"/>
                <c:pt idx="0">
                  <c:v>6.9090909090909092E-2</c:v>
                </c:pt>
                <c:pt idx="1">
                  <c:v>5.8823529411764705E-2</c:v>
                </c:pt>
                <c:pt idx="2">
                  <c:v>3.111111111111111E-2</c:v>
                </c:pt>
              </c:numCache>
            </c:numRef>
          </c:val>
          <c:extLst>
            <c:ext xmlns:c16="http://schemas.microsoft.com/office/drawing/2014/chart" uri="{C3380CC4-5D6E-409C-BE32-E72D297353CC}">
              <c16:uniqueId val="{00000008-5895-4D8F-B7B6-637BE2703EA2}"/>
            </c:ext>
          </c:extLst>
        </c:ser>
        <c:ser>
          <c:idx val="6"/>
          <c:order val="6"/>
          <c:tx>
            <c:strRef>
              <c:f>'[「組込み／IoTに関する動向調査」 集計_データ編_1章_1（A-F）20200306★.xlsx]3-6売上高・経年比較'!$U$5</c:f>
              <c:strCache>
                <c:ptCount val="1"/>
                <c:pt idx="0">
                  <c:v>100億円以上500億円未満</c:v>
                </c:pt>
              </c:strCache>
            </c:strRef>
          </c:tx>
          <c:spPr>
            <a:solidFill>
              <a:schemeClr val="accent4"/>
            </a:solidFill>
            <a:ln>
              <a:solidFill>
                <a:schemeClr val="tx1"/>
              </a:solidFill>
            </a:ln>
            <a:effectLst/>
          </c:spPr>
          <c:invertIfNegative val="0"/>
          <c:dLbls>
            <c:dLbl>
              <c:idx val="2"/>
              <c:layout>
                <c:manualLayout>
                  <c:x val="-1.6403073286052009E-3"/>
                  <c:y val="1.9841269850509152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895-4D8F-B7B6-637BE2703EA2}"/>
                </c:ext>
              </c:extLst>
            </c:dLbl>
            <c:dLbl>
              <c:idx val="3"/>
              <c:layout>
                <c:manualLayout>
                  <c:x val="2.1822149481723948E-3"/>
                  <c:y val="8.21025820048355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895-4D8F-B7B6-637BE2703EA2}"/>
                </c:ext>
              </c:extLst>
            </c:dLbl>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集計_データ編_1章_1（A-F）20200306★.xlsx]3-6売上高・経年比較'!$N$6:$N$8</c:f>
              <c:strCache>
                <c:ptCount val="3"/>
                <c:pt idx="0">
                  <c:v>2019年度（B～E）（n=550）</c:v>
                </c:pt>
                <c:pt idx="1">
                  <c:v>2018年度（n=289）</c:v>
                </c:pt>
                <c:pt idx="2">
                  <c:v>2017年度（n=225）</c:v>
                </c:pt>
              </c:strCache>
            </c:strRef>
          </c:cat>
          <c:val>
            <c:numRef>
              <c:f>'[「組込み／IoTに関する動向調査」 集計_データ編_1章_1（A-F）20200306★.xlsx]3-6売上高・経年比較'!$U$6:$U$8</c:f>
              <c:numCache>
                <c:formatCode>0.0%</c:formatCode>
                <c:ptCount val="3"/>
                <c:pt idx="0">
                  <c:v>7.636363636363637E-2</c:v>
                </c:pt>
                <c:pt idx="1">
                  <c:v>6.9204152249134954E-2</c:v>
                </c:pt>
                <c:pt idx="2">
                  <c:v>4.8888888888888891E-2</c:v>
                </c:pt>
              </c:numCache>
            </c:numRef>
          </c:val>
          <c:extLst>
            <c:ext xmlns:c16="http://schemas.microsoft.com/office/drawing/2014/chart" uri="{C3380CC4-5D6E-409C-BE32-E72D297353CC}">
              <c16:uniqueId val="{0000000B-5895-4D8F-B7B6-637BE2703EA2}"/>
            </c:ext>
          </c:extLst>
        </c:ser>
        <c:ser>
          <c:idx val="7"/>
          <c:order val="7"/>
          <c:tx>
            <c:strRef>
              <c:f>'[「組込み／IoTに関する動向調査」 集計_データ編_1章_1（A-F）20200306★.xlsx]3-6売上高・経年比較'!$V$5</c:f>
              <c:strCache>
                <c:ptCount val="1"/>
                <c:pt idx="0">
                  <c:v>500億円以上1,000億円未満</c:v>
                </c:pt>
              </c:strCache>
            </c:strRef>
          </c:tx>
          <c:spPr>
            <a:solidFill>
              <a:schemeClr val="accent4">
                <a:lumMod val="60000"/>
                <a:lumOff val="40000"/>
              </a:schemeClr>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C-5895-4D8F-B7B6-637BE2703EA2}"/>
                </c:ext>
              </c:extLst>
            </c:dLbl>
            <c:dLbl>
              <c:idx val="1"/>
              <c:delete val="1"/>
              <c:extLst>
                <c:ext xmlns:c15="http://schemas.microsoft.com/office/drawing/2012/chart" uri="{CE6537A1-D6FC-4f65-9D91-7224C49458BB}"/>
                <c:ext xmlns:c16="http://schemas.microsoft.com/office/drawing/2014/chart" uri="{C3380CC4-5D6E-409C-BE32-E72D297353CC}">
                  <c16:uniqueId val="{0000000D-5895-4D8F-B7B6-637BE2703EA2}"/>
                </c:ext>
              </c:extLst>
            </c:dLbl>
            <c:dLbl>
              <c:idx val="2"/>
              <c:delete val="1"/>
              <c:extLst>
                <c:ext xmlns:c15="http://schemas.microsoft.com/office/drawing/2012/chart" uri="{CE6537A1-D6FC-4f65-9D91-7224C49458BB}"/>
                <c:ext xmlns:c16="http://schemas.microsoft.com/office/drawing/2014/chart" uri="{C3380CC4-5D6E-409C-BE32-E72D297353CC}">
                  <c16:uniqueId val="{0000000E-5895-4D8F-B7B6-637BE2703EA2}"/>
                </c:ext>
              </c:extLst>
            </c:dLbl>
            <c:dLbl>
              <c:idx val="4"/>
              <c:layout>
                <c:manualLayout>
                  <c:x val="-4.3644298963447896E-3"/>
                  <c:y val="5.91133004926108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5895-4D8F-B7B6-637BE2703EA2}"/>
                </c:ext>
              </c:extLst>
            </c:dLbl>
            <c:dLbl>
              <c:idx val="5"/>
              <c:layout>
                <c:manualLayout>
                  <c:x val="0"/>
                  <c:y val="5.91133004926108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5895-4D8F-B7B6-637BE2703EA2}"/>
                </c:ext>
              </c:extLst>
            </c:dLbl>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集計_データ編_1章_1（A-F）20200306★.xlsx]3-6売上高・経年比較'!$N$6:$N$8</c:f>
              <c:strCache>
                <c:ptCount val="3"/>
                <c:pt idx="0">
                  <c:v>2019年度（B～E）（n=550）</c:v>
                </c:pt>
                <c:pt idx="1">
                  <c:v>2018年度（n=289）</c:v>
                </c:pt>
                <c:pt idx="2">
                  <c:v>2017年度（n=225）</c:v>
                </c:pt>
              </c:strCache>
            </c:strRef>
          </c:cat>
          <c:val>
            <c:numRef>
              <c:f>'[「組込み／IoTに関する動向調査」 集計_データ編_1章_1（A-F）20200306★.xlsx]3-6売上高・経年比較'!$V$6:$V$8</c:f>
              <c:numCache>
                <c:formatCode>0.0%</c:formatCode>
                <c:ptCount val="3"/>
                <c:pt idx="0">
                  <c:v>0.02</c:v>
                </c:pt>
                <c:pt idx="1">
                  <c:v>2.0761245674740483E-2</c:v>
                </c:pt>
                <c:pt idx="2">
                  <c:v>8.8888888888888889E-3</c:v>
                </c:pt>
              </c:numCache>
            </c:numRef>
          </c:val>
          <c:extLst>
            <c:ext xmlns:c16="http://schemas.microsoft.com/office/drawing/2014/chart" uri="{C3380CC4-5D6E-409C-BE32-E72D297353CC}">
              <c16:uniqueId val="{00000011-5895-4D8F-B7B6-637BE2703EA2}"/>
            </c:ext>
          </c:extLst>
        </c:ser>
        <c:ser>
          <c:idx val="8"/>
          <c:order val="8"/>
          <c:tx>
            <c:strRef>
              <c:f>'[「組込み／IoTに関する動向調査」 集計_データ編_1章_1（A-F）20200306★.xlsx]3-6売上高・経年比較'!$W$5</c:f>
              <c:strCache>
                <c:ptCount val="1"/>
                <c:pt idx="0">
                  <c:v>1,000億円以上</c:v>
                </c:pt>
              </c:strCache>
            </c:strRef>
          </c:tx>
          <c:spPr>
            <a:solidFill>
              <a:schemeClr val="accent4">
                <a:lumMod val="20000"/>
                <a:lumOff val="80000"/>
              </a:schemeClr>
            </a:solidFill>
            <a:ln>
              <a:solidFill>
                <a:schemeClr val="tx1"/>
              </a:solidFill>
            </a:ln>
            <a:effectLst/>
          </c:spPr>
          <c:invertIfNegative val="0"/>
          <c:dLbls>
            <c:dLbl>
              <c:idx val="0"/>
              <c:layout>
                <c:manualLayout>
                  <c:x val="1.7179432624113367E-2"/>
                  <c:y val="1.9841269841269841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5895-4D8F-B7B6-637BE2703EA2}"/>
                </c:ext>
              </c:extLst>
            </c:dLbl>
            <c:dLbl>
              <c:idx val="1"/>
              <c:layout>
                <c:manualLayout>
                  <c:x val="1.7511347517730386E-2"/>
                  <c:y val="-1.2589285714286176E-3"/>
                </c:manualLayout>
              </c:layout>
              <c:showLegendKey val="0"/>
              <c:showVal val="1"/>
              <c:showCatName val="0"/>
              <c:showSerName val="0"/>
              <c:showPercent val="0"/>
              <c:showBubbleSize val="0"/>
              <c:extLst>
                <c:ext xmlns:c15="http://schemas.microsoft.com/office/drawing/2012/chart" uri="{CE6537A1-D6FC-4f65-9D91-7224C49458BB}">
                  <c15:layout>
                    <c:manualLayout>
                      <c:w val="6.6069385342789597E-2"/>
                      <c:h val="6.3566865079365084E-2"/>
                    </c:manualLayout>
                  </c15:layout>
                </c:ext>
                <c:ext xmlns:c16="http://schemas.microsoft.com/office/drawing/2014/chart" uri="{C3380CC4-5D6E-409C-BE32-E72D297353CC}">
                  <c16:uniqueId val="{00000013-5895-4D8F-B7B6-637BE2703EA2}"/>
                </c:ext>
              </c:extLst>
            </c:dLbl>
            <c:dLbl>
              <c:idx val="2"/>
              <c:layout>
                <c:manualLayout>
                  <c:x val="7.505910165484523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5895-4D8F-B7B6-637BE2703EA2}"/>
                </c:ext>
              </c:extLst>
            </c:dLbl>
            <c:dLbl>
              <c:idx val="3"/>
              <c:layout>
                <c:manualLayout>
                  <c:x val="8.7288597926895792E-3"/>
                  <c:y val="3.28484801468781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5895-4D8F-B7B6-637BE2703EA2}"/>
                </c:ext>
              </c:extLst>
            </c:dLbl>
            <c:dLbl>
              <c:idx val="4"/>
              <c:layout>
                <c:manualLayout>
                  <c:x val="2.836879432624097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5895-4D8F-B7B6-637BE2703EA2}"/>
                </c:ext>
              </c:extLst>
            </c:dLbl>
            <c:dLbl>
              <c:idx val="5"/>
              <c:layout>
                <c:manualLayout>
                  <c:x val="2.618657937806874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5895-4D8F-B7B6-637BE2703EA2}"/>
                </c:ext>
              </c:extLst>
            </c:dLbl>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集計_データ編_1章_1（A-F）20200306★.xlsx]3-6売上高・経年比較'!$N$6:$N$8</c:f>
              <c:strCache>
                <c:ptCount val="3"/>
                <c:pt idx="0">
                  <c:v>2019年度（B～E）（n=550）</c:v>
                </c:pt>
                <c:pt idx="1">
                  <c:v>2018年度（n=289）</c:v>
                </c:pt>
                <c:pt idx="2">
                  <c:v>2017年度（n=225）</c:v>
                </c:pt>
              </c:strCache>
            </c:strRef>
          </c:cat>
          <c:val>
            <c:numRef>
              <c:f>'[「組込み／IoTに関する動向調査」 集計_データ編_1章_1（A-F）20200306★.xlsx]3-6売上高・経年比較'!$W$6:$W$8</c:f>
              <c:numCache>
                <c:formatCode>0.0%</c:formatCode>
                <c:ptCount val="3"/>
                <c:pt idx="0">
                  <c:v>2.3636363636363636E-2</c:v>
                </c:pt>
                <c:pt idx="1">
                  <c:v>2.768166089965398E-2</c:v>
                </c:pt>
                <c:pt idx="2">
                  <c:v>6.6666666666666666E-2</c:v>
                </c:pt>
              </c:numCache>
            </c:numRef>
          </c:val>
          <c:extLst>
            <c:ext xmlns:c16="http://schemas.microsoft.com/office/drawing/2014/chart" uri="{C3380CC4-5D6E-409C-BE32-E72D297353CC}">
              <c16:uniqueId val="{00000018-5895-4D8F-B7B6-637BE2703EA2}"/>
            </c:ext>
          </c:extLst>
        </c:ser>
        <c:dLbls>
          <c:showLegendKey val="0"/>
          <c:showVal val="0"/>
          <c:showCatName val="0"/>
          <c:showSerName val="0"/>
          <c:showPercent val="0"/>
          <c:showBubbleSize val="0"/>
        </c:dLbls>
        <c:gapWidth val="40"/>
        <c:overlap val="100"/>
        <c:axId val="437435392"/>
        <c:axId val="437523200"/>
      </c:barChart>
      <c:catAx>
        <c:axId val="437435392"/>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37523200"/>
        <c:crosses val="autoZero"/>
        <c:auto val="1"/>
        <c:lblAlgn val="ctr"/>
        <c:lblOffset val="100"/>
        <c:noMultiLvlLbl val="0"/>
      </c:catAx>
      <c:valAx>
        <c:axId val="437523200"/>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37435392"/>
        <c:crosses val="autoZero"/>
        <c:crossBetween val="between"/>
      </c:valAx>
      <c:spPr>
        <a:noFill/>
        <a:ln>
          <a:solidFill>
            <a:schemeClr val="tx1">
              <a:lumMod val="50000"/>
              <a:lumOff val="50000"/>
            </a:schemeClr>
          </a:solidFill>
        </a:ln>
        <a:effectLst/>
      </c:spPr>
    </c:plotArea>
    <c:legend>
      <c:legendPos val="b"/>
      <c:layout>
        <c:manualLayout>
          <c:xMode val="edge"/>
          <c:yMode val="edge"/>
          <c:x val="8.4437301587301589E-2"/>
          <c:y val="0.82443611111111115"/>
          <c:w val="0.90102222222222239"/>
          <c:h val="0.14209267701186473"/>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30067247511221"/>
          <c:y val="8.6520307683362066E-2"/>
          <c:w val="0.60317274689776201"/>
          <c:h val="0.79733398521263277"/>
        </c:manualLayout>
      </c:layout>
      <c:barChart>
        <c:barDir val="bar"/>
        <c:grouping val="stacked"/>
        <c:varyColors val="0"/>
        <c:ser>
          <c:idx val="0"/>
          <c:order val="0"/>
          <c:tx>
            <c:strRef>
              <c:f>'9-3'!$L$6</c:f>
              <c:strCache>
                <c:ptCount val="1"/>
                <c:pt idx="0">
                  <c:v>重要と思う</c:v>
                </c:pt>
              </c:strCache>
            </c:strRef>
          </c:tx>
          <c:spPr>
            <a:solidFill>
              <a:srgbClr val="FF9966"/>
            </a:solidFill>
            <a:ln>
              <a:solidFill>
                <a:sysClr val="windowText" lastClr="000000"/>
              </a:solidFill>
            </a:ln>
            <a:effectLst/>
          </c:spPr>
          <c:invertIfNegative val="0"/>
          <c:dLbls>
            <c:dLbl>
              <c:idx val="0"/>
              <c:layout>
                <c:manualLayout>
                  <c:x val="-1.1204481792717087E-2"/>
                  <c:y val="2.9366945564548695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B9A-4742-8146-9A2791231E5B}"/>
                </c:ext>
              </c:extLst>
            </c:dLbl>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'9-3'!$K$7:$K$33</c:f>
              <c:strCache>
                <c:ptCount val="27"/>
                <c:pt idx="0">
                  <c:v>技術者の教育・訓練、スキルの向上</c:v>
                </c:pt>
                <c:pt idx="1">
                  <c:v>100人以下（n=366）</c:v>
                </c:pt>
                <c:pt idx="2">
                  <c:v>101人以上（n=193）</c:v>
                </c:pt>
                <c:pt idx="3">
                  <c:v>新たな開発技術（AI等）の導入　</c:v>
                </c:pt>
                <c:pt idx="4">
                  <c:v>100人以下（n=366）</c:v>
                </c:pt>
                <c:pt idx="5">
                  <c:v>101人以上（n=193）</c:v>
                </c:pt>
                <c:pt idx="6">
                  <c:v>ハードウェアの高機能・高性能化　　</c:v>
                </c:pt>
                <c:pt idx="7">
                  <c:v>100人以下（n=365）</c:v>
                </c:pt>
                <c:pt idx="8">
                  <c:v>101人以上（n=193）</c:v>
                </c:pt>
                <c:pt idx="9">
                  <c:v>ソフトウェア・プラットフォームの導入　　</c:v>
                </c:pt>
                <c:pt idx="10">
                  <c:v>100人以下（n=367）</c:v>
                </c:pt>
                <c:pt idx="11">
                  <c:v>101人以上（n=193）</c:v>
                </c:pt>
                <c:pt idx="12">
                  <c:v>アーキテクチャの見直し　　　　　　　　</c:v>
                </c:pt>
                <c:pt idx="13">
                  <c:v>100人以下（n=366）</c:v>
                </c:pt>
                <c:pt idx="14">
                  <c:v>101人以上（n=193）</c:v>
                </c:pt>
                <c:pt idx="15">
                  <c:v>アジャイル開発の採用　　　　　　　　</c:v>
                </c:pt>
                <c:pt idx="16">
                  <c:v>100人以下（n=366）</c:v>
                </c:pt>
                <c:pt idx="17">
                  <c:v>101人以上（n=192）</c:v>
                </c:pt>
                <c:pt idx="18">
                  <c:v>モデルベース開発の導入　　　　　　　</c:v>
                </c:pt>
                <c:pt idx="19">
                  <c:v>100人以下（n=364）</c:v>
                </c:pt>
                <c:pt idx="20">
                  <c:v>101人以上（n=193）</c:v>
                </c:pt>
                <c:pt idx="21">
                  <c:v>外部の専門企業への委託　 　　　　</c:v>
                </c:pt>
                <c:pt idx="22">
                  <c:v>100人以下（n=364）</c:v>
                </c:pt>
                <c:pt idx="23">
                  <c:v>101人以上（n=193）</c:v>
                </c:pt>
                <c:pt idx="24">
                  <c:v>プロダクトライン設計の導入　　　　　</c:v>
                </c:pt>
                <c:pt idx="25">
                  <c:v>100人以下（n=364）</c:v>
                </c:pt>
                <c:pt idx="26">
                  <c:v>101人以上（n=191）</c:v>
                </c:pt>
              </c:strCache>
            </c:strRef>
          </c:cat>
          <c:val>
            <c:numRef>
              <c:f>'9-3'!$L$7:$L$33</c:f>
              <c:numCache>
                <c:formatCode>0.0%</c:formatCode>
                <c:ptCount val="27"/>
                <c:pt idx="1">
                  <c:v>0.60382513661202186</c:v>
                </c:pt>
                <c:pt idx="2">
                  <c:v>0.69430051813471505</c:v>
                </c:pt>
                <c:pt idx="4">
                  <c:v>0.31967213114754101</c:v>
                </c:pt>
                <c:pt idx="5">
                  <c:v>0.34715025906735753</c:v>
                </c:pt>
                <c:pt idx="7">
                  <c:v>0.25753424657534246</c:v>
                </c:pt>
                <c:pt idx="8">
                  <c:v>0.24870466321243523</c:v>
                </c:pt>
                <c:pt idx="10">
                  <c:v>0.22070844686648503</c:v>
                </c:pt>
                <c:pt idx="11">
                  <c:v>0.24352331606217617</c:v>
                </c:pt>
                <c:pt idx="13">
                  <c:v>0.21311475409836064</c:v>
                </c:pt>
                <c:pt idx="14">
                  <c:v>0.20725388601036268</c:v>
                </c:pt>
                <c:pt idx="16">
                  <c:v>0.13661202185792351</c:v>
                </c:pt>
                <c:pt idx="17">
                  <c:v>0.19791666666666666</c:v>
                </c:pt>
                <c:pt idx="19">
                  <c:v>9.3406593406593408E-2</c:v>
                </c:pt>
                <c:pt idx="20">
                  <c:v>0.15025906735751296</c:v>
                </c:pt>
                <c:pt idx="22">
                  <c:v>9.8901098901098897E-2</c:v>
                </c:pt>
                <c:pt idx="23">
                  <c:v>0.18652849740932642</c:v>
                </c:pt>
                <c:pt idx="25">
                  <c:v>5.21978021978022E-2</c:v>
                </c:pt>
                <c:pt idx="26">
                  <c:v>0.10471204188481675</c:v>
                </c:pt>
              </c:numCache>
            </c:numRef>
          </c:val>
          <c:extLst>
            <c:ext xmlns:c16="http://schemas.microsoft.com/office/drawing/2014/chart" uri="{C3380CC4-5D6E-409C-BE32-E72D297353CC}">
              <c16:uniqueId val="{00000001-AB9A-4742-8146-9A2791231E5B}"/>
            </c:ext>
          </c:extLst>
        </c:ser>
        <c:ser>
          <c:idx val="2"/>
          <c:order val="1"/>
          <c:tx>
            <c:strRef>
              <c:f>'9-3'!$M$6</c:f>
              <c:strCache>
                <c:ptCount val="1"/>
                <c:pt idx="0">
                  <c:v>やや重要と思う</c:v>
                </c:pt>
              </c:strCache>
            </c:strRef>
          </c:tx>
          <c:spPr>
            <a:solidFill>
              <a:srgbClr val="FFCC99"/>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'9-3'!$K$7:$K$33</c:f>
              <c:strCache>
                <c:ptCount val="27"/>
                <c:pt idx="0">
                  <c:v>技術者の教育・訓練、スキルの向上</c:v>
                </c:pt>
                <c:pt idx="1">
                  <c:v>100人以下（n=366）</c:v>
                </c:pt>
                <c:pt idx="2">
                  <c:v>101人以上（n=193）</c:v>
                </c:pt>
                <c:pt idx="3">
                  <c:v>新たな開発技術（AI等）の導入　</c:v>
                </c:pt>
                <c:pt idx="4">
                  <c:v>100人以下（n=366）</c:v>
                </c:pt>
                <c:pt idx="5">
                  <c:v>101人以上（n=193）</c:v>
                </c:pt>
                <c:pt idx="6">
                  <c:v>ハードウェアの高機能・高性能化　　</c:v>
                </c:pt>
                <c:pt idx="7">
                  <c:v>100人以下（n=365）</c:v>
                </c:pt>
                <c:pt idx="8">
                  <c:v>101人以上（n=193）</c:v>
                </c:pt>
                <c:pt idx="9">
                  <c:v>ソフトウェア・プラットフォームの導入　　</c:v>
                </c:pt>
                <c:pt idx="10">
                  <c:v>100人以下（n=367）</c:v>
                </c:pt>
                <c:pt idx="11">
                  <c:v>101人以上（n=193）</c:v>
                </c:pt>
                <c:pt idx="12">
                  <c:v>アーキテクチャの見直し　　　　　　　　</c:v>
                </c:pt>
                <c:pt idx="13">
                  <c:v>100人以下（n=366）</c:v>
                </c:pt>
                <c:pt idx="14">
                  <c:v>101人以上（n=193）</c:v>
                </c:pt>
                <c:pt idx="15">
                  <c:v>アジャイル開発の採用　　　　　　　　</c:v>
                </c:pt>
                <c:pt idx="16">
                  <c:v>100人以下（n=366）</c:v>
                </c:pt>
                <c:pt idx="17">
                  <c:v>101人以上（n=192）</c:v>
                </c:pt>
                <c:pt idx="18">
                  <c:v>モデルベース開発の導入　　　　　　　</c:v>
                </c:pt>
                <c:pt idx="19">
                  <c:v>100人以下（n=364）</c:v>
                </c:pt>
                <c:pt idx="20">
                  <c:v>101人以上（n=193）</c:v>
                </c:pt>
                <c:pt idx="21">
                  <c:v>外部の専門企業への委託　 　　　　</c:v>
                </c:pt>
                <c:pt idx="22">
                  <c:v>100人以下（n=364）</c:v>
                </c:pt>
                <c:pt idx="23">
                  <c:v>101人以上（n=193）</c:v>
                </c:pt>
                <c:pt idx="24">
                  <c:v>プロダクトライン設計の導入　　　　　</c:v>
                </c:pt>
                <c:pt idx="25">
                  <c:v>100人以下（n=364）</c:v>
                </c:pt>
                <c:pt idx="26">
                  <c:v>101人以上（n=191）</c:v>
                </c:pt>
              </c:strCache>
            </c:strRef>
          </c:cat>
          <c:val>
            <c:numRef>
              <c:f>'9-3'!$M$7:$M$33</c:f>
              <c:numCache>
                <c:formatCode>0.0%</c:formatCode>
                <c:ptCount val="27"/>
                <c:pt idx="1">
                  <c:v>0.29781420765027322</c:v>
                </c:pt>
                <c:pt idx="2">
                  <c:v>0.23316062176165803</c:v>
                </c:pt>
                <c:pt idx="4">
                  <c:v>0.37431693989071041</c:v>
                </c:pt>
                <c:pt idx="5">
                  <c:v>0.46632124352331605</c:v>
                </c:pt>
                <c:pt idx="7">
                  <c:v>0.40547945205479452</c:v>
                </c:pt>
                <c:pt idx="8">
                  <c:v>0.34196891191709844</c:v>
                </c:pt>
                <c:pt idx="10">
                  <c:v>0.41689373297002724</c:v>
                </c:pt>
                <c:pt idx="11">
                  <c:v>0.44041450777202074</c:v>
                </c:pt>
                <c:pt idx="13">
                  <c:v>0.3551912568306011</c:v>
                </c:pt>
                <c:pt idx="14">
                  <c:v>0.39896373056994816</c:v>
                </c:pt>
                <c:pt idx="16">
                  <c:v>0.28688524590163933</c:v>
                </c:pt>
                <c:pt idx="17">
                  <c:v>0.34895833333333331</c:v>
                </c:pt>
                <c:pt idx="19">
                  <c:v>0.25824175824175827</c:v>
                </c:pt>
                <c:pt idx="20">
                  <c:v>0.28497409326424872</c:v>
                </c:pt>
                <c:pt idx="22">
                  <c:v>0.36538461538461536</c:v>
                </c:pt>
                <c:pt idx="23">
                  <c:v>0.37823834196891193</c:v>
                </c:pt>
                <c:pt idx="25">
                  <c:v>0.20604395604395603</c:v>
                </c:pt>
                <c:pt idx="26">
                  <c:v>0.21989528795811519</c:v>
                </c:pt>
              </c:numCache>
            </c:numRef>
          </c:val>
          <c:extLst>
            <c:ext xmlns:c16="http://schemas.microsoft.com/office/drawing/2014/chart" uri="{C3380CC4-5D6E-409C-BE32-E72D297353CC}">
              <c16:uniqueId val="{00000002-AB9A-4742-8146-9A2791231E5B}"/>
            </c:ext>
          </c:extLst>
        </c:ser>
        <c:ser>
          <c:idx val="1"/>
          <c:order val="2"/>
          <c:tx>
            <c:strRef>
              <c:f>'9-3'!$N$6</c:f>
              <c:strCache>
                <c:ptCount val="1"/>
                <c:pt idx="0">
                  <c:v>どちらともいえない</c:v>
                </c:pt>
              </c:strCache>
            </c:strRef>
          </c:tx>
          <c:spPr>
            <a:solidFill>
              <a:srgbClr val="FFFF99"/>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'9-3'!$K$7:$K$33</c:f>
              <c:strCache>
                <c:ptCount val="27"/>
                <c:pt idx="0">
                  <c:v>技術者の教育・訓練、スキルの向上</c:v>
                </c:pt>
                <c:pt idx="1">
                  <c:v>100人以下（n=366）</c:v>
                </c:pt>
                <c:pt idx="2">
                  <c:v>101人以上（n=193）</c:v>
                </c:pt>
                <c:pt idx="3">
                  <c:v>新たな開発技術（AI等）の導入　</c:v>
                </c:pt>
                <c:pt idx="4">
                  <c:v>100人以下（n=366）</c:v>
                </c:pt>
                <c:pt idx="5">
                  <c:v>101人以上（n=193）</c:v>
                </c:pt>
                <c:pt idx="6">
                  <c:v>ハードウェアの高機能・高性能化　　</c:v>
                </c:pt>
                <c:pt idx="7">
                  <c:v>100人以下（n=365）</c:v>
                </c:pt>
                <c:pt idx="8">
                  <c:v>101人以上（n=193）</c:v>
                </c:pt>
                <c:pt idx="9">
                  <c:v>ソフトウェア・プラットフォームの導入　　</c:v>
                </c:pt>
                <c:pt idx="10">
                  <c:v>100人以下（n=367）</c:v>
                </c:pt>
                <c:pt idx="11">
                  <c:v>101人以上（n=193）</c:v>
                </c:pt>
                <c:pt idx="12">
                  <c:v>アーキテクチャの見直し　　　　　　　　</c:v>
                </c:pt>
                <c:pt idx="13">
                  <c:v>100人以下（n=366）</c:v>
                </c:pt>
                <c:pt idx="14">
                  <c:v>101人以上（n=193）</c:v>
                </c:pt>
                <c:pt idx="15">
                  <c:v>アジャイル開発の採用　　　　　　　　</c:v>
                </c:pt>
                <c:pt idx="16">
                  <c:v>100人以下（n=366）</c:v>
                </c:pt>
                <c:pt idx="17">
                  <c:v>101人以上（n=192）</c:v>
                </c:pt>
                <c:pt idx="18">
                  <c:v>モデルベース開発の導入　　　　　　　</c:v>
                </c:pt>
                <c:pt idx="19">
                  <c:v>100人以下（n=364）</c:v>
                </c:pt>
                <c:pt idx="20">
                  <c:v>101人以上（n=193）</c:v>
                </c:pt>
                <c:pt idx="21">
                  <c:v>外部の専門企業への委託　 　　　　</c:v>
                </c:pt>
                <c:pt idx="22">
                  <c:v>100人以下（n=364）</c:v>
                </c:pt>
                <c:pt idx="23">
                  <c:v>101人以上（n=193）</c:v>
                </c:pt>
                <c:pt idx="24">
                  <c:v>プロダクトライン設計の導入　　　　　</c:v>
                </c:pt>
                <c:pt idx="25">
                  <c:v>100人以下（n=364）</c:v>
                </c:pt>
                <c:pt idx="26">
                  <c:v>101人以上（n=191）</c:v>
                </c:pt>
              </c:strCache>
            </c:strRef>
          </c:cat>
          <c:val>
            <c:numRef>
              <c:f>'9-3'!$N$7:$N$33</c:f>
              <c:numCache>
                <c:formatCode>0.0%</c:formatCode>
                <c:ptCount val="27"/>
                <c:pt idx="1">
                  <c:v>4.9180327868852458E-2</c:v>
                </c:pt>
                <c:pt idx="2">
                  <c:v>4.145077720207254E-2</c:v>
                </c:pt>
                <c:pt idx="4">
                  <c:v>0.19125683060109289</c:v>
                </c:pt>
                <c:pt idx="5">
                  <c:v>8.2901554404145081E-2</c:v>
                </c:pt>
                <c:pt idx="7">
                  <c:v>0.20821917808219179</c:v>
                </c:pt>
                <c:pt idx="8">
                  <c:v>0.24352331606217617</c:v>
                </c:pt>
                <c:pt idx="10">
                  <c:v>0.22615803814713897</c:v>
                </c:pt>
                <c:pt idx="11">
                  <c:v>0.16580310880829016</c:v>
                </c:pt>
                <c:pt idx="13">
                  <c:v>0.27868852459016391</c:v>
                </c:pt>
                <c:pt idx="14">
                  <c:v>0.20207253886010362</c:v>
                </c:pt>
                <c:pt idx="16">
                  <c:v>0.2650273224043716</c:v>
                </c:pt>
                <c:pt idx="17">
                  <c:v>0.265625</c:v>
                </c:pt>
                <c:pt idx="19">
                  <c:v>0.31593406593406592</c:v>
                </c:pt>
                <c:pt idx="20">
                  <c:v>0.27979274611398963</c:v>
                </c:pt>
                <c:pt idx="22">
                  <c:v>0.32142857142857145</c:v>
                </c:pt>
                <c:pt idx="23">
                  <c:v>0.27979274611398963</c:v>
                </c:pt>
                <c:pt idx="25">
                  <c:v>0.41208791208791207</c:v>
                </c:pt>
                <c:pt idx="26">
                  <c:v>0.35078534031413611</c:v>
                </c:pt>
              </c:numCache>
            </c:numRef>
          </c:val>
          <c:extLst>
            <c:ext xmlns:c16="http://schemas.microsoft.com/office/drawing/2014/chart" uri="{C3380CC4-5D6E-409C-BE32-E72D297353CC}">
              <c16:uniqueId val="{00000003-AB9A-4742-8146-9A2791231E5B}"/>
            </c:ext>
          </c:extLst>
        </c:ser>
        <c:ser>
          <c:idx val="3"/>
          <c:order val="3"/>
          <c:tx>
            <c:strRef>
              <c:f>'9-3'!$O$6</c:f>
              <c:strCache>
                <c:ptCount val="1"/>
                <c:pt idx="0">
                  <c:v>あまり重要と思わない</c:v>
                </c:pt>
              </c:strCache>
            </c:strRef>
          </c:tx>
          <c:spPr>
            <a:solidFill>
              <a:srgbClr val="3366FF"/>
            </a:solidFill>
            <a:ln>
              <a:solidFill>
                <a:sysClr val="windowText" lastClr="000000"/>
              </a:solidFill>
            </a:ln>
            <a:effectLst/>
          </c:spPr>
          <c:invertIfNegative val="0"/>
          <c:dLbls>
            <c:dLbl>
              <c:idx val="1"/>
              <c:layout>
                <c:manualLayout>
                  <c:x val="-2.9376024329823671E-3"/>
                  <c:y val="2.4108120346632317E-2"/>
                </c:manualLayout>
              </c:layout>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AC1-452D-9D1A-4D28169A03B3}"/>
                </c:ext>
              </c:extLst>
            </c:dLbl>
            <c:dLbl>
              <c:idx val="2"/>
              <c:delete val="1"/>
              <c:extLst>
                <c:ext xmlns:c15="http://schemas.microsoft.com/office/drawing/2012/chart" uri="{CE6537A1-D6FC-4f65-9D91-7224C49458BB}"/>
                <c:ext xmlns:c16="http://schemas.microsoft.com/office/drawing/2014/chart" uri="{C3380CC4-5D6E-409C-BE32-E72D297353CC}">
                  <c16:uniqueId val="{00000001-1AC1-452D-9D1A-4D28169A03B3}"/>
                </c:ext>
              </c:extLst>
            </c:dLbl>
            <c:dLbl>
              <c:idx val="4"/>
              <c:layout>
                <c:manualLayout>
                  <c:x val="-1.0281608515438662E-2"/>
                  <c:y val="2.4108292917286195E-2"/>
                </c:manualLayout>
              </c:layout>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AC1-452D-9D1A-4D28169A03B3}"/>
                </c:ext>
              </c:extLst>
            </c:dLbl>
            <c:spPr>
              <a:noFill/>
              <a:ln>
                <a:noFill/>
              </a:ln>
              <a:effectLst/>
            </c:spPr>
            <c:txPr>
              <a:bodyPr rot="0" spcFirstLastPara="1" vertOverflow="ellipsis" vert="horz" wrap="square" anchor="ctr" anchorCtr="1"/>
              <a:lstStyle/>
              <a:p>
                <a:pPr>
                  <a:defRPr sz="7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'9-3'!$K$7:$K$33</c:f>
              <c:strCache>
                <c:ptCount val="27"/>
                <c:pt idx="0">
                  <c:v>技術者の教育・訓練、スキルの向上</c:v>
                </c:pt>
                <c:pt idx="1">
                  <c:v>100人以下（n=366）</c:v>
                </c:pt>
                <c:pt idx="2">
                  <c:v>101人以上（n=193）</c:v>
                </c:pt>
                <c:pt idx="3">
                  <c:v>新たな開発技術（AI等）の導入　</c:v>
                </c:pt>
                <c:pt idx="4">
                  <c:v>100人以下（n=366）</c:v>
                </c:pt>
                <c:pt idx="5">
                  <c:v>101人以上（n=193）</c:v>
                </c:pt>
                <c:pt idx="6">
                  <c:v>ハードウェアの高機能・高性能化　　</c:v>
                </c:pt>
                <c:pt idx="7">
                  <c:v>100人以下（n=365）</c:v>
                </c:pt>
                <c:pt idx="8">
                  <c:v>101人以上（n=193）</c:v>
                </c:pt>
                <c:pt idx="9">
                  <c:v>ソフトウェア・プラットフォームの導入　　</c:v>
                </c:pt>
                <c:pt idx="10">
                  <c:v>100人以下（n=367）</c:v>
                </c:pt>
                <c:pt idx="11">
                  <c:v>101人以上（n=193）</c:v>
                </c:pt>
                <c:pt idx="12">
                  <c:v>アーキテクチャの見直し　　　　　　　　</c:v>
                </c:pt>
                <c:pt idx="13">
                  <c:v>100人以下（n=366）</c:v>
                </c:pt>
                <c:pt idx="14">
                  <c:v>101人以上（n=193）</c:v>
                </c:pt>
                <c:pt idx="15">
                  <c:v>アジャイル開発の採用　　　　　　　　</c:v>
                </c:pt>
                <c:pt idx="16">
                  <c:v>100人以下（n=366）</c:v>
                </c:pt>
                <c:pt idx="17">
                  <c:v>101人以上（n=192）</c:v>
                </c:pt>
                <c:pt idx="18">
                  <c:v>モデルベース開発の導入　　　　　　　</c:v>
                </c:pt>
                <c:pt idx="19">
                  <c:v>100人以下（n=364）</c:v>
                </c:pt>
                <c:pt idx="20">
                  <c:v>101人以上（n=193）</c:v>
                </c:pt>
                <c:pt idx="21">
                  <c:v>外部の専門企業への委託　 　　　　</c:v>
                </c:pt>
                <c:pt idx="22">
                  <c:v>100人以下（n=364）</c:v>
                </c:pt>
                <c:pt idx="23">
                  <c:v>101人以上（n=193）</c:v>
                </c:pt>
                <c:pt idx="24">
                  <c:v>プロダクトライン設計の導入　　　　　</c:v>
                </c:pt>
                <c:pt idx="25">
                  <c:v>100人以下（n=364）</c:v>
                </c:pt>
                <c:pt idx="26">
                  <c:v>101人以上（n=191）</c:v>
                </c:pt>
              </c:strCache>
            </c:strRef>
          </c:cat>
          <c:val>
            <c:numRef>
              <c:f>'9-3'!$O$7:$O$33</c:f>
              <c:numCache>
                <c:formatCode>0.0%</c:formatCode>
                <c:ptCount val="27"/>
                <c:pt idx="1">
                  <c:v>1.092896174863388E-2</c:v>
                </c:pt>
                <c:pt idx="2">
                  <c:v>0</c:v>
                </c:pt>
                <c:pt idx="4">
                  <c:v>2.185792349726776E-2</c:v>
                </c:pt>
                <c:pt idx="5">
                  <c:v>3.6269430051813469E-2</c:v>
                </c:pt>
                <c:pt idx="7">
                  <c:v>4.6575342465753428E-2</c:v>
                </c:pt>
                <c:pt idx="8">
                  <c:v>5.6994818652849742E-2</c:v>
                </c:pt>
                <c:pt idx="10">
                  <c:v>3.5422343324250684E-2</c:v>
                </c:pt>
                <c:pt idx="11">
                  <c:v>3.6269430051813469E-2</c:v>
                </c:pt>
                <c:pt idx="13">
                  <c:v>3.2786885245901641E-2</c:v>
                </c:pt>
                <c:pt idx="14">
                  <c:v>5.181347150259067E-2</c:v>
                </c:pt>
                <c:pt idx="16">
                  <c:v>0.11748633879781421</c:v>
                </c:pt>
                <c:pt idx="17">
                  <c:v>5.7291666666666664E-2</c:v>
                </c:pt>
                <c:pt idx="19">
                  <c:v>0.11263736263736264</c:v>
                </c:pt>
                <c:pt idx="20">
                  <c:v>6.7357512953367879E-2</c:v>
                </c:pt>
                <c:pt idx="22">
                  <c:v>9.0659340659340656E-2</c:v>
                </c:pt>
                <c:pt idx="23">
                  <c:v>6.7357512953367879E-2</c:v>
                </c:pt>
                <c:pt idx="25">
                  <c:v>0.1043956043956044</c:v>
                </c:pt>
                <c:pt idx="26">
                  <c:v>7.8534031413612565E-2</c:v>
                </c:pt>
              </c:numCache>
            </c:numRef>
          </c:val>
          <c:extLst>
            <c:ext xmlns:c16="http://schemas.microsoft.com/office/drawing/2014/chart" uri="{C3380CC4-5D6E-409C-BE32-E72D297353CC}">
              <c16:uniqueId val="{00000004-AB9A-4742-8146-9A2791231E5B}"/>
            </c:ext>
          </c:extLst>
        </c:ser>
        <c:ser>
          <c:idx val="4"/>
          <c:order val="4"/>
          <c:tx>
            <c:strRef>
              <c:f>'9-3'!$P$6</c:f>
              <c:strCache>
                <c:ptCount val="1"/>
                <c:pt idx="0">
                  <c:v>重要と思わない</c:v>
                </c:pt>
              </c:strCache>
            </c:strRef>
          </c:tx>
          <c:spPr>
            <a:solidFill>
              <a:srgbClr val="9DC3E6"/>
            </a:solidFill>
            <a:ln>
              <a:solidFill>
                <a:sysClr val="windowText" lastClr="000000"/>
              </a:solid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3-1AC1-452D-9D1A-4D28169A03B3}"/>
                </c:ext>
              </c:extLst>
            </c:dLbl>
            <c:dLbl>
              <c:idx val="2"/>
              <c:delete val="1"/>
              <c:extLst>
                <c:ext xmlns:c15="http://schemas.microsoft.com/office/drawing/2012/chart" uri="{CE6537A1-D6FC-4f65-9D91-7224C49458BB}"/>
                <c:ext xmlns:c16="http://schemas.microsoft.com/office/drawing/2014/chart" uri="{C3380CC4-5D6E-409C-BE32-E72D297353CC}">
                  <c16:uniqueId val="{00000004-1AC1-452D-9D1A-4D28169A03B3}"/>
                </c:ext>
              </c:extLst>
            </c:dLbl>
            <c:dLbl>
              <c:idx val="4"/>
              <c:layout>
                <c:manualLayout>
                  <c:x val="1.17504097319299E-2"/>
                  <c:y val="2.41086380585939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AC1-452D-9D1A-4D28169A03B3}"/>
                </c:ext>
              </c:extLst>
            </c:dLbl>
            <c:dLbl>
              <c:idx val="5"/>
              <c:layout>
                <c:manualLayout>
                  <c:x val="0"/>
                  <c:y val="-1.75330058632605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AC1-452D-9D1A-4D28169A03B3}"/>
                </c:ext>
              </c:extLst>
            </c:dLbl>
            <c:dLbl>
              <c:idx val="7"/>
              <c:layout>
                <c:manualLayout>
                  <c:x val="0"/>
                  <c:y val="1.53423939829444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AC1-452D-9D1A-4D28169A03B3}"/>
                </c:ext>
              </c:extLst>
            </c:dLbl>
            <c:dLbl>
              <c:idx val="10"/>
              <c:layout>
                <c:manualLayout>
                  <c:x val="0"/>
                  <c:y val="1.75336961458760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AC1-452D-9D1A-4D28169A03B3}"/>
                </c:ext>
              </c:extLst>
            </c:dLbl>
            <c:dLbl>
              <c:idx val="11"/>
              <c:layout>
                <c:manualLayout>
                  <c:x val="-1.4689168701302235E-3"/>
                  <c:y val="-1.75326607219527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AC1-452D-9D1A-4D28169A03B3}"/>
                </c:ext>
              </c:extLst>
            </c:dLbl>
            <c:dLbl>
              <c:idx val="13"/>
              <c:layout>
                <c:manualLayout>
                  <c:x val="2.9376024329825826E-3"/>
                  <c:y val="1.75331784339144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AC1-452D-9D1A-4D28169A03B3}"/>
                </c:ext>
              </c:extLst>
            </c:dLbl>
            <c:dLbl>
              <c:idx val="14"/>
              <c:layout>
                <c:manualLayout>
                  <c:x val="-1.4688012164912375E-3"/>
                  <c:y val="-1.31498838254358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AC1-452D-9D1A-4D28169A03B3}"/>
                </c:ext>
              </c:extLst>
            </c:dLbl>
            <c:dLbl>
              <c:idx val="16"/>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AC1-452D-9D1A-4D28169A03B3}"/>
                </c:ext>
              </c:extLst>
            </c:dLbl>
            <c:dLbl>
              <c:idx val="19"/>
              <c:layout>
                <c:manualLayout>
                  <c:x val="1.17504097319299E-2"/>
                  <c:y val="-2.191302162931547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AC1-452D-9D1A-4D28169A03B3}"/>
                </c:ext>
              </c:extLst>
            </c:dLbl>
            <c:dLbl>
              <c:idx val="23"/>
              <c:layout>
                <c:manualLayout>
                  <c:x val="0"/>
                  <c:y val="-2.19164730423930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1AC1-452D-9D1A-4D28169A03B3}"/>
                </c:ext>
              </c:extLst>
            </c:dLbl>
            <c:dLbl>
              <c:idx val="25"/>
              <c:layout>
                <c:manualLayout>
                  <c:x val="4.406403649473712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AC1-452D-9D1A-4D28169A03B3}"/>
                </c:ext>
              </c:extLst>
            </c:dLbl>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'9-3'!$K$7:$K$33</c:f>
              <c:strCache>
                <c:ptCount val="27"/>
                <c:pt idx="0">
                  <c:v>技術者の教育・訓練、スキルの向上</c:v>
                </c:pt>
                <c:pt idx="1">
                  <c:v>100人以下（n=366）</c:v>
                </c:pt>
                <c:pt idx="2">
                  <c:v>101人以上（n=193）</c:v>
                </c:pt>
                <c:pt idx="3">
                  <c:v>新たな開発技術（AI等）の導入　</c:v>
                </c:pt>
                <c:pt idx="4">
                  <c:v>100人以下（n=366）</c:v>
                </c:pt>
                <c:pt idx="5">
                  <c:v>101人以上（n=193）</c:v>
                </c:pt>
                <c:pt idx="6">
                  <c:v>ハードウェアの高機能・高性能化　　</c:v>
                </c:pt>
                <c:pt idx="7">
                  <c:v>100人以下（n=365）</c:v>
                </c:pt>
                <c:pt idx="8">
                  <c:v>101人以上（n=193）</c:v>
                </c:pt>
                <c:pt idx="9">
                  <c:v>ソフトウェア・プラットフォームの導入　　</c:v>
                </c:pt>
                <c:pt idx="10">
                  <c:v>100人以下（n=367）</c:v>
                </c:pt>
                <c:pt idx="11">
                  <c:v>101人以上（n=193）</c:v>
                </c:pt>
                <c:pt idx="12">
                  <c:v>アーキテクチャの見直し　　　　　　　　</c:v>
                </c:pt>
                <c:pt idx="13">
                  <c:v>100人以下（n=366）</c:v>
                </c:pt>
                <c:pt idx="14">
                  <c:v>101人以上（n=193）</c:v>
                </c:pt>
                <c:pt idx="15">
                  <c:v>アジャイル開発の採用　　　　　　　　</c:v>
                </c:pt>
                <c:pt idx="16">
                  <c:v>100人以下（n=366）</c:v>
                </c:pt>
                <c:pt idx="17">
                  <c:v>101人以上（n=192）</c:v>
                </c:pt>
                <c:pt idx="18">
                  <c:v>モデルベース開発の導入　　　　　　　</c:v>
                </c:pt>
                <c:pt idx="19">
                  <c:v>100人以下（n=364）</c:v>
                </c:pt>
                <c:pt idx="20">
                  <c:v>101人以上（n=193）</c:v>
                </c:pt>
                <c:pt idx="21">
                  <c:v>外部の専門企業への委託　 　　　　</c:v>
                </c:pt>
                <c:pt idx="22">
                  <c:v>100人以下（n=364）</c:v>
                </c:pt>
                <c:pt idx="23">
                  <c:v>101人以上（n=193）</c:v>
                </c:pt>
                <c:pt idx="24">
                  <c:v>プロダクトライン設計の導入　　　　　</c:v>
                </c:pt>
                <c:pt idx="25">
                  <c:v>100人以下（n=364）</c:v>
                </c:pt>
                <c:pt idx="26">
                  <c:v>101人以上（n=191）</c:v>
                </c:pt>
              </c:strCache>
            </c:strRef>
          </c:cat>
          <c:val>
            <c:numRef>
              <c:f>'9-3'!$P$7:$P$33</c:f>
              <c:numCache>
                <c:formatCode>0.0%</c:formatCode>
                <c:ptCount val="27"/>
                <c:pt idx="1">
                  <c:v>2.7322404371584699E-3</c:v>
                </c:pt>
                <c:pt idx="2">
                  <c:v>0</c:v>
                </c:pt>
                <c:pt idx="4">
                  <c:v>1.912568306010929E-2</c:v>
                </c:pt>
                <c:pt idx="5">
                  <c:v>1.0362694300518135E-2</c:v>
                </c:pt>
                <c:pt idx="7">
                  <c:v>1.3698630136986301E-2</c:v>
                </c:pt>
                <c:pt idx="8">
                  <c:v>3.6269430051813469E-2</c:v>
                </c:pt>
                <c:pt idx="10">
                  <c:v>1.6348773841961851E-2</c:v>
                </c:pt>
                <c:pt idx="11">
                  <c:v>2.5906735751295335E-2</c:v>
                </c:pt>
                <c:pt idx="13">
                  <c:v>1.912568306010929E-2</c:v>
                </c:pt>
                <c:pt idx="14">
                  <c:v>2.072538860103627E-2</c:v>
                </c:pt>
                <c:pt idx="16">
                  <c:v>3.5519125683060107E-2</c:v>
                </c:pt>
                <c:pt idx="17">
                  <c:v>4.1666666666666664E-2</c:v>
                </c:pt>
                <c:pt idx="19">
                  <c:v>2.4725274725274724E-2</c:v>
                </c:pt>
                <c:pt idx="20">
                  <c:v>7.7720207253886009E-2</c:v>
                </c:pt>
                <c:pt idx="22">
                  <c:v>5.21978021978022E-2</c:v>
                </c:pt>
                <c:pt idx="23">
                  <c:v>2.072538860103627E-2</c:v>
                </c:pt>
                <c:pt idx="25">
                  <c:v>3.021978021978022E-2</c:v>
                </c:pt>
                <c:pt idx="26">
                  <c:v>4.712041884816754E-2</c:v>
                </c:pt>
              </c:numCache>
            </c:numRef>
          </c:val>
          <c:extLst>
            <c:ext xmlns:c16="http://schemas.microsoft.com/office/drawing/2014/chart" uri="{C3380CC4-5D6E-409C-BE32-E72D297353CC}">
              <c16:uniqueId val="{00000005-AB9A-4742-8146-9A2791231E5B}"/>
            </c:ext>
          </c:extLst>
        </c:ser>
        <c:ser>
          <c:idx val="5"/>
          <c:order val="5"/>
          <c:tx>
            <c:strRef>
              <c:f>'9-3'!$Q$6</c:f>
              <c:strCache>
                <c:ptCount val="1"/>
                <c:pt idx="0">
                  <c:v>わからない</c:v>
                </c:pt>
              </c:strCache>
            </c:strRef>
          </c:tx>
          <c:spPr>
            <a:solidFill>
              <a:schemeClr val="bg1"/>
            </a:solidFill>
            <a:ln>
              <a:solidFill>
                <a:sysClr val="windowText" lastClr="000000"/>
              </a:solidFill>
            </a:ln>
            <a:effectLst/>
          </c:spPr>
          <c:invertIfNegative val="0"/>
          <c:dLbls>
            <c:dLbl>
              <c:idx val="1"/>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1AC1-452D-9D1A-4D28169A03B3}"/>
                </c:ext>
              </c:extLst>
            </c:dLbl>
            <c:dLbl>
              <c:idx val="2"/>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1AC1-452D-9D1A-4D28169A03B3}"/>
                </c:ext>
              </c:extLst>
            </c:dLbl>
            <c:dLbl>
              <c:idx val="5"/>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1AC1-452D-9D1A-4D28169A03B3}"/>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'9-3'!$K$7:$K$33</c:f>
              <c:strCache>
                <c:ptCount val="27"/>
                <c:pt idx="0">
                  <c:v>技術者の教育・訓練、スキルの向上</c:v>
                </c:pt>
                <c:pt idx="1">
                  <c:v>100人以下（n=366）</c:v>
                </c:pt>
                <c:pt idx="2">
                  <c:v>101人以上（n=193）</c:v>
                </c:pt>
                <c:pt idx="3">
                  <c:v>新たな開発技術（AI等）の導入　</c:v>
                </c:pt>
                <c:pt idx="4">
                  <c:v>100人以下（n=366）</c:v>
                </c:pt>
                <c:pt idx="5">
                  <c:v>101人以上（n=193）</c:v>
                </c:pt>
                <c:pt idx="6">
                  <c:v>ハードウェアの高機能・高性能化　　</c:v>
                </c:pt>
                <c:pt idx="7">
                  <c:v>100人以下（n=365）</c:v>
                </c:pt>
                <c:pt idx="8">
                  <c:v>101人以上（n=193）</c:v>
                </c:pt>
                <c:pt idx="9">
                  <c:v>ソフトウェア・プラットフォームの導入　　</c:v>
                </c:pt>
                <c:pt idx="10">
                  <c:v>100人以下（n=367）</c:v>
                </c:pt>
                <c:pt idx="11">
                  <c:v>101人以上（n=193）</c:v>
                </c:pt>
                <c:pt idx="12">
                  <c:v>アーキテクチャの見直し　　　　　　　　</c:v>
                </c:pt>
                <c:pt idx="13">
                  <c:v>100人以下（n=366）</c:v>
                </c:pt>
                <c:pt idx="14">
                  <c:v>101人以上（n=193）</c:v>
                </c:pt>
                <c:pt idx="15">
                  <c:v>アジャイル開発の採用　　　　　　　　</c:v>
                </c:pt>
                <c:pt idx="16">
                  <c:v>100人以下（n=366）</c:v>
                </c:pt>
                <c:pt idx="17">
                  <c:v>101人以上（n=192）</c:v>
                </c:pt>
                <c:pt idx="18">
                  <c:v>モデルベース開発の導入　　　　　　　</c:v>
                </c:pt>
                <c:pt idx="19">
                  <c:v>100人以下（n=364）</c:v>
                </c:pt>
                <c:pt idx="20">
                  <c:v>101人以上（n=193）</c:v>
                </c:pt>
                <c:pt idx="21">
                  <c:v>外部の専門企業への委託　 　　　　</c:v>
                </c:pt>
                <c:pt idx="22">
                  <c:v>100人以下（n=364）</c:v>
                </c:pt>
                <c:pt idx="23">
                  <c:v>101人以上（n=193）</c:v>
                </c:pt>
                <c:pt idx="24">
                  <c:v>プロダクトライン設計の導入　　　　　</c:v>
                </c:pt>
                <c:pt idx="25">
                  <c:v>100人以下（n=364）</c:v>
                </c:pt>
                <c:pt idx="26">
                  <c:v>101人以上（n=191）</c:v>
                </c:pt>
              </c:strCache>
            </c:strRef>
          </c:cat>
          <c:val>
            <c:numRef>
              <c:f>'9-3'!$Q$7:$Q$33</c:f>
              <c:numCache>
                <c:formatCode>0.0%</c:formatCode>
                <c:ptCount val="27"/>
                <c:pt idx="1">
                  <c:v>3.5519125683060107E-2</c:v>
                </c:pt>
                <c:pt idx="2">
                  <c:v>3.1088082901554404E-2</c:v>
                </c:pt>
                <c:pt idx="4">
                  <c:v>7.3770491803278687E-2</c:v>
                </c:pt>
                <c:pt idx="5">
                  <c:v>5.6994818652849742E-2</c:v>
                </c:pt>
                <c:pt idx="7">
                  <c:v>6.8493150684931503E-2</c:v>
                </c:pt>
                <c:pt idx="8">
                  <c:v>7.2538860103626937E-2</c:v>
                </c:pt>
                <c:pt idx="10">
                  <c:v>8.4468664850136238E-2</c:v>
                </c:pt>
                <c:pt idx="11">
                  <c:v>8.8082901554404139E-2</c:v>
                </c:pt>
                <c:pt idx="13">
                  <c:v>0.10109289617486339</c:v>
                </c:pt>
                <c:pt idx="14">
                  <c:v>0.11917098445595854</c:v>
                </c:pt>
                <c:pt idx="16">
                  <c:v>0.15846994535519127</c:v>
                </c:pt>
                <c:pt idx="17">
                  <c:v>8.8541666666666671E-2</c:v>
                </c:pt>
                <c:pt idx="19">
                  <c:v>0.19505494505494506</c:v>
                </c:pt>
                <c:pt idx="20">
                  <c:v>0.13989637305699482</c:v>
                </c:pt>
                <c:pt idx="22">
                  <c:v>7.1428571428571425E-2</c:v>
                </c:pt>
                <c:pt idx="23">
                  <c:v>6.7357512953367879E-2</c:v>
                </c:pt>
                <c:pt idx="25">
                  <c:v>0.19505494505494506</c:v>
                </c:pt>
                <c:pt idx="26">
                  <c:v>0.19895287958115182</c:v>
                </c:pt>
              </c:numCache>
            </c:numRef>
          </c:val>
          <c:extLst>
            <c:ext xmlns:c16="http://schemas.microsoft.com/office/drawing/2014/chart" uri="{C3380CC4-5D6E-409C-BE32-E72D297353CC}">
              <c16:uniqueId val="{00000006-AB9A-4742-8146-9A2791231E5B}"/>
            </c:ext>
          </c:extLst>
        </c:ser>
        <c:dLbls>
          <c:showLegendKey val="0"/>
          <c:showVal val="0"/>
          <c:showCatName val="0"/>
          <c:showSerName val="0"/>
          <c:showPercent val="0"/>
          <c:showBubbleSize val="0"/>
        </c:dLbls>
        <c:gapWidth val="40"/>
        <c:overlap val="100"/>
        <c:axId val="446984192"/>
        <c:axId val="446985728"/>
      </c:barChart>
      <c:catAx>
        <c:axId val="446984192"/>
        <c:scaling>
          <c:orientation val="maxMin"/>
        </c:scaling>
        <c:delete val="0"/>
        <c:axPos val="l"/>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46985728"/>
        <c:crosses val="autoZero"/>
        <c:auto val="1"/>
        <c:lblAlgn val="ctr"/>
        <c:lblOffset val="100"/>
        <c:noMultiLvlLbl val="0"/>
      </c:catAx>
      <c:valAx>
        <c:axId val="446985728"/>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46984192"/>
        <c:crosses val="autoZero"/>
        <c:crossBetween val="between"/>
      </c:valAx>
      <c:spPr>
        <a:noFill/>
        <a:ln>
          <a:solidFill>
            <a:schemeClr val="tx1">
              <a:lumMod val="50000"/>
              <a:lumOff val="50000"/>
            </a:schemeClr>
          </a:solidFill>
        </a:ln>
        <a:effectLst/>
      </c:spPr>
    </c:plotArea>
    <c:legend>
      <c:legendPos val="b"/>
      <c:layout>
        <c:manualLayout>
          <c:xMode val="edge"/>
          <c:yMode val="edge"/>
          <c:x val="8.8392291044591093E-2"/>
          <c:y val="0.93160340337574743"/>
          <c:w val="0.82321541791081787"/>
          <c:h val="5.280205471392099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7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701927947265701"/>
          <c:y val="8.6520307683362066E-2"/>
          <c:w val="0.63916010498687648"/>
          <c:h val="0.79733398521263277"/>
        </c:manualLayout>
      </c:layout>
      <c:barChart>
        <c:barDir val="bar"/>
        <c:grouping val="stacked"/>
        <c:varyColors val="0"/>
        <c:ser>
          <c:idx val="0"/>
          <c:order val="0"/>
          <c:tx>
            <c:strRef>
              <c:f>'9-4'!$L$6</c:f>
              <c:strCache>
                <c:ptCount val="1"/>
                <c:pt idx="0">
                  <c:v>重要と思う</c:v>
                </c:pt>
              </c:strCache>
            </c:strRef>
          </c:tx>
          <c:spPr>
            <a:solidFill>
              <a:srgbClr val="FF9966"/>
            </a:solidFill>
            <a:ln>
              <a:solidFill>
                <a:sysClr val="windowText" lastClr="000000"/>
              </a:solidFill>
            </a:ln>
            <a:effectLst/>
          </c:spPr>
          <c:invertIfNegative val="0"/>
          <c:dLbls>
            <c:dLbl>
              <c:idx val="0"/>
              <c:layout>
                <c:manualLayout>
                  <c:x val="-1.1204481792717087E-2"/>
                  <c:y val="2.9366945564548695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ED0-45C9-BCB1-7478874AA535}"/>
                </c:ext>
              </c:extLst>
            </c:dLbl>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'9-4'!$K$7:$K$33</c:f>
              <c:strCache>
                <c:ptCount val="27"/>
                <c:pt idx="0">
                  <c:v>技術者の教育・訓練、スキルの向上</c:v>
                </c:pt>
                <c:pt idx="1">
                  <c:v>IoTあり（n=363）</c:v>
                </c:pt>
                <c:pt idx="2">
                  <c:v>IoTなし（n=196）</c:v>
                </c:pt>
                <c:pt idx="3">
                  <c:v>新たな開発技術（AI等）の導入 </c:v>
                </c:pt>
                <c:pt idx="4">
                  <c:v>IoTあり（n=363）</c:v>
                </c:pt>
                <c:pt idx="5">
                  <c:v>IoTなし（n=196）</c:v>
                </c:pt>
                <c:pt idx="6">
                  <c:v>ハードウェアの高機能・高性能化　　</c:v>
                </c:pt>
                <c:pt idx="7">
                  <c:v>IoTあり（n=362）</c:v>
                </c:pt>
                <c:pt idx="8">
                  <c:v>IoTなし（n=196）</c:v>
                </c:pt>
                <c:pt idx="9">
                  <c:v>ソフトウェア・プラットフォームの導入　　</c:v>
                </c:pt>
                <c:pt idx="10">
                  <c:v>IoTあり（n=364）</c:v>
                </c:pt>
                <c:pt idx="11">
                  <c:v>IoTなし（n=196）</c:v>
                </c:pt>
                <c:pt idx="12">
                  <c:v>アーキテクチャの見直し　　　　　　　　　</c:v>
                </c:pt>
                <c:pt idx="13">
                  <c:v>IoTあり（n=363）</c:v>
                </c:pt>
                <c:pt idx="14">
                  <c:v>IoTなし（n=196）</c:v>
                </c:pt>
                <c:pt idx="15">
                  <c:v>アジャイル開発の採用　　　　　　　　　</c:v>
                </c:pt>
                <c:pt idx="16">
                  <c:v>IoTあり（n=364）</c:v>
                </c:pt>
                <c:pt idx="17">
                  <c:v>IoTなし（n=194）</c:v>
                </c:pt>
                <c:pt idx="18">
                  <c:v>モデルベース開発の導入　　　　　　　　</c:v>
                </c:pt>
                <c:pt idx="19">
                  <c:v>IoTあり（n=362）</c:v>
                </c:pt>
                <c:pt idx="20">
                  <c:v>IoTなし（n=195）</c:v>
                </c:pt>
                <c:pt idx="21">
                  <c:v>外部の専門企業への委託　　　　　　</c:v>
                </c:pt>
                <c:pt idx="22">
                  <c:v>IoTあり（n=361）</c:v>
                </c:pt>
                <c:pt idx="23">
                  <c:v>IoTなし（n=196）</c:v>
                </c:pt>
                <c:pt idx="24">
                  <c:v>プロダクトライン設計の導入　　　　　　</c:v>
                </c:pt>
                <c:pt idx="25">
                  <c:v>IoTあり（n=361）</c:v>
                </c:pt>
                <c:pt idx="26">
                  <c:v>IoTなし（n=194）</c:v>
                </c:pt>
              </c:strCache>
            </c:strRef>
          </c:cat>
          <c:val>
            <c:numRef>
              <c:f>'9-4'!$L$7:$L$33</c:f>
              <c:numCache>
                <c:formatCode>0.0%</c:formatCode>
                <c:ptCount val="27"/>
                <c:pt idx="1">
                  <c:v>0.63085399449035817</c:v>
                </c:pt>
                <c:pt idx="2">
                  <c:v>0.6428571428571429</c:v>
                </c:pt>
                <c:pt idx="4">
                  <c:v>0.33884297520661155</c:v>
                </c:pt>
                <c:pt idx="5">
                  <c:v>0.31122448979591838</c:v>
                </c:pt>
                <c:pt idx="7">
                  <c:v>0.25966850828729282</c:v>
                </c:pt>
                <c:pt idx="8">
                  <c:v>0.24489795918367346</c:v>
                </c:pt>
                <c:pt idx="10">
                  <c:v>0.22252747252747251</c:v>
                </c:pt>
                <c:pt idx="11">
                  <c:v>0.23979591836734693</c:v>
                </c:pt>
                <c:pt idx="13">
                  <c:v>0.19834710743801653</c:v>
                </c:pt>
                <c:pt idx="14">
                  <c:v>0.23469387755102042</c:v>
                </c:pt>
                <c:pt idx="16">
                  <c:v>0.13736263736263737</c:v>
                </c:pt>
                <c:pt idx="17">
                  <c:v>0.19587628865979381</c:v>
                </c:pt>
                <c:pt idx="19">
                  <c:v>0.10220994475138122</c:v>
                </c:pt>
                <c:pt idx="20">
                  <c:v>0.13333333333333333</c:v>
                </c:pt>
                <c:pt idx="22">
                  <c:v>0.13573407202216067</c:v>
                </c:pt>
                <c:pt idx="23">
                  <c:v>0.11734693877551021</c:v>
                </c:pt>
                <c:pt idx="25">
                  <c:v>6.6481994459833799E-2</c:v>
                </c:pt>
                <c:pt idx="26">
                  <c:v>7.7319587628865982E-2</c:v>
                </c:pt>
              </c:numCache>
            </c:numRef>
          </c:val>
          <c:extLst>
            <c:ext xmlns:c16="http://schemas.microsoft.com/office/drawing/2014/chart" uri="{C3380CC4-5D6E-409C-BE32-E72D297353CC}">
              <c16:uniqueId val="{00000001-5ED0-45C9-BCB1-7478874AA535}"/>
            </c:ext>
          </c:extLst>
        </c:ser>
        <c:ser>
          <c:idx val="2"/>
          <c:order val="1"/>
          <c:tx>
            <c:strRef>
              <c:f>'9-4'!$M$6</c:f>
              <c:strCache>
                <c:ptCount val="1"/>
                <c:pt idx="0">
                  <c:v>やや重要と思う</c:v>
                </c:pt>
              </c:strCache>
            </c:strRef>
          </c:tx>
          <c:spPr>
            <a:solidFill>
              <a:srgbClr val="FFCC99"/>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'9-4'!$K$7:$K$33</c:f>
              <c:strCache>
                <c:ptCount val="27"/>
                <c:pt idx="0">
                  <c:v>技術者の教育・訓練、スキルの向上</c:v>
                </c:pt>
                <c:pt idx="1">
                  <c:v>IoTあり（n=363）</c:v>
                </c:pt>
                <c:pt idx="2">
                  <c:v>IoTなし（n=196）</c:v>
                </c:pt>
                <c:pt idx="3">
                  <c:v>新たな開発技術（AI等）の導入 </c:v>
                </c:pt>
                <c:pt idx="4">
                  <c:v>IoTあり（n=363）</c:v>
                </c:pt>
                <c:pt idx="5">
                  <c:v>IoTなし（n=196）</c:v>
                </c:pt>
                <c:pt idx="6">
                  <c:v>ハードウェアの高機能・高性能化　　</c:v>
                </c:pt>
                <c:pt idx="7">
                  <c:v>IoTあり（n=362）</c:v>
                </c:pt>
                <c:pt idx="8">
                  <c:v>IoTなし（n=196）</c:v>
                </c:pt>
                <c:pt idx="9">
                  <c:v>ソフトウェア・プラットフォームの導入　　</c:v>
                </c:pt>
                <c:pt idx="10">
                  <c:v>IoTあり（n=364）</c:v>
                </c:pt>
                <c:pt idx="11">
                  <c:v>IoTなし（n=196）</c:v>
                </c:pt>
                <c:pt idx="12">
                  <c:v>アーキテクチャの見直し　　　　　　　　　</c:v>
                </c:pt>
                <c:pt idx="13">
                  <c:v>IoTあり（n=363）</c:v>
                </c:pt>
                <c:pt idx="14">
                  <c:v>IoTなし（n=196）</c:v>
                </c:pt>
                <c:pt idx="15">
                  <c:v>アジャイル開発の採用　　　　　　　　　</c:v>
                </c:pt>
                <c:pt idx="16">
                  <c:v>IoTあり（n=364）</c:v>
                </c:pt>
                <c:pt idx="17">
                  <c:v>IoTなし（n=194）</c:v>
                </c:pt>
                <c:pt idx="18">
                  <c:v>モデルベース開発の導入　　　　　　　　</c:v>
                </c:pt>
                <c:pt idx="19">
                  <c:v>IoTあり（n=362）</c:v>
                </c:pt>
                <c:pt idx="20">
                  <c:v>IoTなし（n=195）</c:v>
                </c:pt>
                <c:pt idx="21">
                  <c:v>外部の専門企業への委託　　　　　　</c:v>
                </c:pt>
                <c:pt idx="22">
                  <c:v>IoTあり（n=361）</c:v>
                </c:pt>
                <c:pt idx="23">
                  <c:v>IoTなし（n=196）</c:v>
                </c:pt>
                <c:pt idx="24">
                  <c:v>プロダクトライン設計の導入　　　　　　</c:v>
                </c:pt>
                <c:pt idx="25">
                  <c:v>IoTあり（n=361）</c:v>
                </c:pt>
                <c:pt idx="26">
                  <c:v>IoTなし（n=194）</c:v>
                </c:pt>
              </c:strCache>
            </c:strRef>
          </c:cat>
          <c:val>
            <c:numRef>
              <c:f>'9-4'!$M$7:$M$33</c:f>
              <c:numCache>
                <c:formatCode>0.0%</c:formatCode>
                <c:ptCount val="27"/>
                <c:pt idx="1">
                  <c:v>0.28374655647382918</c:v>
                </c:pt>
                <c:pt idx="2">
                  <c:v>0.26020408163265307</c:v>
                </c:pt>
                <c:pt idx="4">
                  <c:v>0.39669421487603307</c:v>
                </c:pt>
                <c:pt idx="5">
                  <c:v>0.42346938775510207</c:v>
                </c:pt>
                <c:pt idx="7">
                  <c:v>0.41712707182320441</c:v>
                </c:pt>
                <c:pt idx="8">
                  <c:v>0.32142857142857145</c:v>
                </c:pt>
                <c:pt idx="10">
                  <c:v>0.45054945054945056</c:v>
                </c:pt>
                <c:pt idx="11">
                  <c:v>0.37755102040816324</c:v>
                </c:pt>
                <c:pt idx="13">
                  <c:v>0.39669421487603307</c:v>
                </c:pt>
                <c:pt idx="14">
                  <c:v>0.32142857142857145</c:v>
                </c:pt>
                <c:pt idx="16">
                  <c:v>0.32142857142857145</c:v>
                </c:pt>
                <c:pt idx="17">
                  <c:v>0.28350515463917525</c:v>
                </c:pt>
                <c:pt idx="19">
                  <c:v>0.29005524861878451</c:v>
                </c:pt>
                <c:pt idx="20">
                  <c:v>0.22564102564102564</c:v>
                </c:pt>
                <c:pt idx="22">
                  <c:v>0.40443213296398894</c:v>
                </c:pt>
                <c:pt idx="23">
                  <c:v>0.30612244897959184</c:v>
                </c:pt>
                <c:pt idx="25">
                  <c:v>0.23268698060941828</c:v>
                </c:pt>
                <c:pt idx="26">
                  <c:v>0.17010309278350516</c:v>
                </c:pt>
              </c:numCache>
            </c:numRef>
          </c:val>
          <c:extLst>
            <c:ext xmlns:c16="http://schemas.microsoft.com/office/drawing/2014/chart" uri="{C3380CC4-5D6E-409C-BE32-E72D297353CC}">
              <c16:uniqueId val="{00000002-5ED0-45C9-BCB1-7478874AA535}"/>
            </c:ext>
          </c:extLst>
        </c:ser>
        <c:ser>
          <c:idx val="1"/>
          <c:order val="2"/>
          <c:tx>
            <c:strRef>
              <c:f>'9-4'!$N$6</c:f>
              <c:strCache>
                <c:ptCount val="1"/>
                <c:pt idx="0">
                  <c:v>どちらともいえない</c:v>
                </c:pt>
              </c:strCache>
            </c:strRef>
          </c:tx>
          <c:spPr>
            <a:solidFill>
              <a:srgbClr val="FFFF99"/>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'9-4'!$K$7:$K$33</c:f>
              <c:strCache>
                <c:ptCount val="27"/>
                <c:pt idx="0">
                  <c:v>技術者の教育・訓練、スキルの向上</c:v>
                </c:pt>
                <c:pt idx="1">
                  <c:v>IoTあり（n=363）</c:v>
                </c:pt>
                <c:pt idx="2">
                  <c:v>IoTなし（n=196）</c:v>
                </c:pt>
                <c:pt idx="3">
                  <c:v>新たな開発技術（AI等）の導入 </c:v>
                </c:pt>
                <c:pt idx="4">
                  <c:v>IoTあり（n=363）</c:v>
                </c:pt>
                <c:pt idx="5">
                  <c:v>IoTなし（n=196）</c:v>
                </c:pt>
                <c:pt idx="6">
                  <c:v>ハードウェアの高機能・高性能化　　</c:v>
                </c:pt>
                <c:pt idx="7">
                  <c:v>IoTあり（n=362）</c:v>
                </c:pt>
                <c:pt idx="8">
                  <c:v>IoTなし（n=196）</c:v>
                </c:pt>
                <c:pt idx="9">
                  <c:v>ソフトウェア・プラットフォームの導入　　</c:v>
                </c:pt>
                <c:pt idx="10">
                  <c:v>IoTあり（n=364）</c:v>
                </c:pt>
                <c:pt idx="11">
                  <c:v>IoTなし（n=196）</c:v>
                </c:pt>
                <c:pt idx="12">
                  <c:v>アーキテクチャの見直し　　　　　　　　　</c:v>
                </c:pt>
                <c:pt idx="13">
                  <c:v>IoTあり（n=363）</c:v>
                </c:pt>
                <c:pt idx="14">
                  <c:v>IoTなし（n=196）</c:v>
                </c:pt>
                <c:pt idx="15">
                  <c:v>アジャイル開発の採用　　　　　　　　　</c:v>
                </c:pt>
                <c:pt idx="16">
                  <c:v>IoTあり（n=364）</c:v>
                </c:pt>
                <c:pt idx="17">
                  <c:v>IoTなし（n=194）</c:v>
                </c:pt>
                <c:pt idx="18">
                  <c:v>モデルベース開発の導入　　　　　　　　</c:v>
                </c:pt>
                <c:pt idx="19">
                  <c:v>IoTあり（n=362）</c:v>
                </c:pt>
                <c:pt idx="20">
                  <c:v>IoTなし（n=195）</c:v>
                </c:pt>
                <c:pt idx="21">
                  <c:v>外部の専門企業への委託　　　　　　</c:v>
                </c:pt>
                <c:pt idx="22">
                  <c:v>IoTあり（n=361）</c:v>
                </c:pt>
                <c:pt idx="23">
                  <c:v>IoTなし（n=196）</c:v>
                </c:pt>
                <c:pt idx="24">
                  <c:v>プロダクトライン設計の導入　　　　　　</c:v>
                </c:pt>
                <c:pt idx="25">
                  <c:v>IoTあり（n=361）</c:v>
                </c:pt>
                <c:pt idx="26">
                  <c:v>IoTなし（n=194）</c:v>
                </c:pt>
              </c:strCache>
            </c:strRef>
          </c:cat>
          <c:val>
            <c:numRef>
              <c:f>'9-4'!$N$7:$N$33</c:f>
              <c:numCache>
                <c:formatCode>0.0%</c:formatCode>
                <c:ptCount val="27"/>
                <c:pt idx="1">
                  <c:v>3.8567493112947659E-2</c:v>
                </c:pt>
                <c:pt idx="2">
                  <c:v>6.1224489795918366E-2</c:v>
                </c:pt>
                <c:pt idx="4">
                  <c:v>0.15426997245179064</c:v>
                </c:pt>
                <c:pt idx="5">
                  <c:v>0.15306122448979592</c:v>
                </c:pt>
                <c:pt idx="7">
                  <c:v>0.19613259668508287</c:v>
                </c:pt>
                <c:pt idx="8">
                  <c:v>0.26530612244897961</c:v>
                </c:pt>
                <c:pt idx="10">
                  <c:v>0.18956043956043955</c:v>
                </c:pt>
                <c:pt idx="11">
                  <c:v>0.23469387755102042</c:v>
                </c:pt>
                <c:pt idx="13">
                  <c:v>0.24517906336088155</c:v>
                </c:pt>
                <c:pt idx="14">
                  <c:v>0.26530612244897961</c:v>
                </c:pt>
                <c:pt idx="16">
                  <c:v>0.26648351648351648</c:v>
                </c:pt>
                <c:pt idx="17">
                  <c:v>0.26288659793814434</c:v>
                </c:pt>
                <c:pt idx="19">
                  <c:v>0.30939226519337015</c:v>
                </c:pt>
                <c:pt idx="20">
                  <c:v>0.29230769230769232</c:v>
                </c:pt>
                <c:pt idx="22">
                  <c:v>0.27146814404432135</c:v>
                </c:pt>
                <c:pt idx="23">
                  <c:v>0.37244897959183676</c:v>
                </c:pt>
                <c:pt idx="25">
                  <c:v>0.37396121883656508</c:v>
                </c:pt>
                <c:pt idx="26">
                  <c:v>0.42268041237113402</c:v>
                </c:pt>
              </c:numCache>
            </c:numRef>
          </c:val>
          <c:extLst>
            <c:ext xmlns:c16="http://schemas.microsoft.com/office/drawing/2014/chart" uri="{C3380CC4-5D6E-409C-BE32-E72D297353CC}">
              <c16:uniqueId val="{00000003-5ED0-45C9-BCB1-7478874AA535}"/>
            </c:ext>
          </c:extLst>
        </c:ser>
        <c:ser>
          <c:idx val="3"/>
          <c:order val="3"/>
          <c:tx>
            <c:strRef>
              <c:f>'9-4'!$O$6</c:f>
              <c:strCache>
                <c:ptCount val="1"/>
                <c:pt idx="0">
                  <c:v>あまり重要と思わない</c:v>
                </c:pt>
              </c:strCache>
            </c:strRef>
          </c:tx>
          <c:spPr>
            <a:solidFill>
              <a:srgbClr val="3366FF"/>
            </a:solidFill>
            <a:ln>
              <a:solidFill>
                <a:sysClr val="windowText" lastClr="000000"/>
              </a:solidFill>
            </a:ln>
            <a:effectLst/>
          </c:spPr>
          <c:invertIfNegative val="0"/>
          <c:dLbls>
            <c:dLbl>
              <c:idx val="1"/>
              <c:layout>
                <c:manualLayout>
                  <c:x val="0"/>
                  <c:y val="2.2211643028464834E-2"/>
                </c:manualLayout>
              </c:layout>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AAB-45E1-9465-3707B4DA7B63}"/>
                </c:ext>
              </c:extLst>
            </c:dLbl>
            <c:dLbl>
              <c:idx val="2"/>
              <c:delete val="1"/>
              <c:extLst>
                <c:ext xmlns:c15="http://schemas.microsoft.com/office/drawing/2012/chart" uri="{CE6537A1-D6FC-4f65-9D91-7224C49458BB}"/>
                <c:ext xmlns:c16="http://schemas.microsoft.com/office/drawing/2014/chart" uri="{C3380CC4-5D6E-409C-BE32-E72D297353CC}">
                  <c16:uniqueId val="{00000001-2AAB-45E1-9465-3707B4DA7B63}"/>
                </c:ext>
              </c:extLst>
            </c:dLbl>
            <c:dLbl>
              <c:idx val="4"/>
              <c:layout>
                <c:manualLayout>
                  <c:x val="-9.3647411841162199E-3"/>
                  <c:y val="2.2211992818118823E-2"/>
                </c:manualLayout>
              </c:layout>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AAB-45E1-9465-3707B4DA7B63}"/>
                </c:ext>
              </c:extLst>
            </c:dLbl>
            <c:dLbl>
              <c:idx val="5"/>
              <c:layout>
                <c:manualLayout>
                  <c:x val="-1.2486321578821626E-2"/>
                  <c:y val="-2.2211643028464834E-2"/>
                </c:manualLayout>
              </c:layout>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AAB-45E1-9465-3707B4DA7B63}"/>
                </c:ext>
              </c:extLst>
            </c:dLbl>
            <c:dLbl>
              <c:idx val="11"/>
              <c:layout>
                <c:manualLayout>
                  <c:x val="7.7441002130538925E-3"/>
                  <c:y val="2.221164302846483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AAB-45E1-9465-3707B4DA7B63}"/>
                </c:ext>
              </c:extLst>
            </c:dLbl>
            <c:dLbl>
              <c:idx val="14"/>
              <c:layout>
                <c:manualLayout>
                  <c:x val="9.3647411841162199E-3"/>
                  <c:y val="2.221164302846483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AAB-45E1-9465-3707B4DA7B63}"/>
                </c:ext>
              </c:extLst>
            </c:dLbl>
            <c:spPr>
              <a:noFill/>
              <a:ln>
                <a:noFill/>
              </a:ln>
              <a:effectLst/>
            </c:spPr>
            <c:txPr>
              <a:bodyPr rot="0" spcFirstLastPara="1" vertOverflow="ellipsis" vert="horz" wrap="square" anchor="ctr" anchorCtr="1"/>
              <a:lstStyle/>
              <a:p>
                <a:pPr>
                  <a:defRPr sz="7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'9-4'!$K$7:$K$33</c:f>
              <c:strCache>
                <c:ptCount val="27"/>
                <c:pt idx="0">
                  <c:v>技術者の教育・訓練、スキルの向上</c:v>
                </c:pt>
                <c:pt idx="1">
                  <c:v>IoTあり（n=363）</c:v>
                </c:pt>
                <c:pt idx="2">
                  <c:v>IoTなし（n=196）</c:v>
                </c:pt>
                <c:pt idx="3">
                  <c:v>新たな開発技術（AI等）の導入 </c:v>
                </c:pt>
                <c:pt idx="4">
                  <c:v>IoTあり（n=363）</c:v>
                </c:pt>
                <c:pt idx="5">
                  <c:v>IoTなし（n=196）</c:v>
                </c:pt>
                <c:pt idx="6">
                  <c:v>ハードウェアの高機能・高性能化　　</c:v>
                </c:pt>
                <c:pt idx="7">
                  <c:v>IoTあり（n=362）</c:v>
                </c:pt>
                <c:pt idx="8">
                  <c:v>IoTなし（n=196）</c:v>
                </c:pt>
                <c:pt idx="9">
                  <c:v>ソフトウェア・プラットフォームの導入　　</c:v>
                </c:pt>
                <c:pt idx="10">
                  <c:v>IoTあり（n=364）</c:v>
                </c:pt>
                <c:pt idx="11">
                  <c:v>IoTなし（n=196）</c:v>
                </c:pt>
                <c:pt idx="12">
                  <c:v>アーキテクチャの見直し　　　　　　　　　</c:v>
                </c:pt>
                <c:pt idx="13">
                  <c:v>IoTあり（n=363）</c:v>
                </c:pt>
                <c:pt idx="14">
                  <c:v>IoTなし（n=196）</c:v>
                </c:pt>
                <c:pt idx="15">
                  <c:v>アジャイル開発の採用　　　　　　　　　</c:v>
                </c:pt>
                <c:pt idx="16">
                  <c:v>IoTあり（n=364）</c:v>
                </c:pt>
                <c:pt idx="17">
                  <c:v>IoTなし（n=194）</c:v>
                </c:pt>
                <c:pt idx="18">
                  <c:v>モデルベース開発の導入　　　　　　　　</c:v>
                </c:pt>
                <c:pt idx="19">
                  <c:v>IoTあり（n=362）</c:v>
                </c:pt>
                <c:pt idx="20">
                  <c:v>IoTなし（n=195）</c:v>
                </c:pt>
                <c:pt idx="21">
                  <c:v>外部の専門企業への委託　　　　　　</c:v>
                </c:pt>
                <c:pt idx="22">
                  <c:v>IoTあり（n=361）</c:v>
                </c:pt>
                <c:pt idx="23">
                  <c:v>IoTなし（n=196）</c:v>
                </c:pt>
                <c:pt idx="24">
                  <c:v>プロダクトライン設計の導入　　　　　　</c:v>
                </c:pt>
                <c:pt idx="25">
                  <c:v>IoTあり（n=361）</c:v>
                </c:pt>
                <c:pt idx="26">
                  <c:v>IoTなし（n=194）</c:v>
                </c:pt>
              </c:strCache>
            </c:strRef>
          </c:cat>
          <c:val>
            <c:numRef>
              <c:f>'9-4'!$O$7:$O$33</c:f>
              <c:numCache>
                <c:formatCode>0.0%</c:formatCode>
                <c:ptCount val="27"/>
                <c:pt idx="1">
                  <c:v>1.1019283746556474E-2</c:v>
                </c:pt>
                <c:pt idx="2">
                  <c:v>0</c:v>
                </c:pt>
                <c:pt idx="4">
                  <c:v>3.0303030303030304E-2</c:v>
                </c:pt>
                <c:pt idx="5">
                  <c:v>2.0408163265306121E-2</c:v>
                </c:pt>
                <c:pt idx="7">
                  <c:v>4.9723756906077346E-2</c:v>
                </c:pt>
                <c:pt idx="8">
                  <c:v>5.1020408163265307E-2</c:v>
                </c:pt>
                <c:pt idx="10">
                  <c:v>4.1208791208791208E-2</c:v>
                </c:pt>
                <c:pt idx="11">
                  <c:v>2.5510204081632654E-2</c:v>
                </c:pt>
                <c:pt idx="13">
                  <c:v>4.6831955922865015E-2</c:v>
                </c:pt>
                <c:pt idx="14">
                  <c:v>2.5510204081632654E-2</c:v>
                </c:pt>
                <c:pt idx="16">
                  <c:v>0.10164835164835165</c:v>
                </c:pt>
                <c:pt idx="17">
                  <c:v>8.7628865979381437E-2</c:v>
                </c:pt>
                <c:pt idx="19">
                  <c:v>9.668508287292818E-2</c:v>
                </c:pt>
                <c:pt idx="20">
                  <c:v>9.7435897435897437E-2</c:v>
                </c:pt>
                <c:pt idx="22">
                  <c:v>7.7562326869806089E-2</c:v>
                </c:pt>
                <c:pt idx="23">
                  <c:v>9.1836734693877556E-2</c:v>
                </c:pt>
                <c:pt idx="25">
                  <c:v>0.10526315789473684</c:v>
                </c:pt>
                <c:pt idx="26">
                  <c:v>7.7319587628865982E-2</c:v>
                </c:pt>
              </c:numCache>
            </c:numRef>
          </c:val>
          <c:extLst>
            <c:ext xmlns:c16="http://schemas.microsoft.com/office/drawing/2014/chart" uri="{C3380CC4-5D6E-409C-BE32-E72D297353CC}">
              <c16:uniqueId val="{00000004-5ED0-45C9-BCB1-7478874AA535}"/>
            </c:ext>
          </c:extLst>
        </c:ser>
        <c:ser>
          <c:idx val="4"/>
          <c:order val="4"/>
          <c:tx>
            <c:strRef>
              <c:f>'9-4'!$P$6</c:f>
              <c:strCache>
                <c:ptCount val="1"/>
                <c:pt idx="0">
                  <c:v>重要と思わない</c:v>
                </c:pt>
              </c:strCache>
            </c:strRef>
          </c:tx>
          <c:spPr>
            <a:solidFill>
              <a:srgbClr val="9DC3E6"/>
            </a:solidFill>
            <a:ln>
              <a:solidFill>
                <a:sysClr val="windowText" lastClr="000000"/>
              </a:solid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6-2AAB-45E1-9465-3707B4DA7B63}"/>
                </c:ext>
              </c:extLst>
            </c:dLbl>
            <c:dLbl>
              <c:idx val="2"/>
              <c:layout>
                <c:manualLayout>
                  <c:x val="-3.121580394705292E-3"/>
                  <c:y val="-2.22114681336378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AAB-45E1-9465-3707B4DA7B63}"/>
                </c:ext>
              </c:extLst>
            </c:dLbl>
            <c:dLbl>
              <c:idx val="4"/>
              <c:layout>
                <c:manualLayout>
                  <c:x val="1.2486321578821626E-2"/>
                  <c:y val="2.22121677129458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AAB-45E1-9465-3707B4DA7B63}"/>
                </c:ext>
              </c:extLst>
            </c:dLbl>
            <c:dLbl>
              <c:idx val="5"/>
              <c:layout>
                <c:manualLayout>
                  <c:x val="6.2431607894106985E-3"/>
                  <c:y val="-2.22116430284648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AAB-45E1-9465-3707B4DA7B63}"/>
                </c:ext>
              </c:extLst>
            </c:dLbl>
            <c:dLbl>
              <c:idx val="7"/>
              <c:layout>
                <c:manualLayout>
                  <c:x val="1.5607901973525887E-3"/>
                  <c:y val="2.22116430284647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AAB-45E1-9465-3707B4DA7B63}"/>
                </c:ext>
              </c:extLst>
            </c:dLbl>
            <c:dLbl>
              <c:idx val="8"/>
              <c:layout>
                <c:manualLayout>
                  <c:x val="1.5607901973527032E-3"/>
                  <c:y val="-2.22116430284648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AAB-45E1-9465-3707B4DA7B63}"/>
                </c:ext>
              </c:extLst>
            </c:dLbl>
            <c:dLbl>
              <c:idx val="10"/>
              <c:layout>
                <c:manualLayout>
                  <c:x val="1.5607901973527032E-3"/>
                  <c:y val="2.22116430284647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AAB-45E1-9465-3707B4DA7B63}"/>
                </c:ext>
              </c:extLst>
            </c:dLbl>
            <c:dLbl>
              <c:idx val="11"/>
              <c:layout>
                <c:manualLayout>
                  <c:x val="1.5607901973527032E-3"/>
                  <c:y val="-1.99904787256183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AAB-45E1-9465-3707B4DA7B63}"/>
                </c:ext>
              </c:extLst>
            </c:dLbl>
            <c:dLbl>
              <c:idx val="13"/>
              <c:layout>
                <c:manualLayout>
                  <c:x val="-1.5607901973527032E-3"/>
                  <c:y val="2.44328073313113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AAB-45E1-9465-3707B4DA7B63}"/>
                </c:ext>
              </c:extLst>
            </c:dLbl>
            <c:dLbl>
              <c:idx val="14"/>
              <c:layout>
                <c:manualLayout>
                  <c:x val="1.5607901973528177E-3"/>
                  <c:y val="-1.99904787256183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2AAB-45E1-9465-3707B4DA7B63}"/>
                </c:ext>
              </c:extLst>
            </c:dLbl>
            <c:dLbl>
              <c:idx val="16"/>
              <c:layout>
                <c:manualLayout>
                  <c:x val="3.12158039470529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2AAB-45E1-9465-3707B4DA7B63}"/>
                </c:ext>
              </c:extLst>
            </c:dLbl>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'9-4'!$K$7:$K$33</c:f>
              <c:strCache>
                <c:ptCount val="27"/>
                <c:pt idx="0">
                  <c:v>技術者の教育・訓練、スキルの向上</c:v>
                </c:pt>
                <c:pt idx="1">
                  <c:v>IoTあり（n=363）</c:v>
                </c:pt>
                <c:pt idx="2">
                  <c:v>IoTなし（n=196）</c:v>
                </c:pt>
                <c:pt idx="3">
                  <c:v>新たな開発技術（AI等）の導入 </c:v>
                </c:pt>
                <c:pt idx="4">
                  <c:v>IoTあり（n=363）</c:v>
                </c:pt>
                <c:pt idx="5">
                  <c:v>IoTなし（n=196）</c:v>
                </c:pt>
                <c:pt idx="6">
                  <c:v>ハードウェアの高機能・高性能化　　</c:v>
                </c:pt>
                <c:pt idx="7">
                  <c:v>IoTあり（n=362）</c:v>
                </c:pt>
                <c:pt idx="8">
                  <c:v>IoTなし（n=196）</c:v>
                </c:pt>
                <c:pt idx="9">
                  <c:v>ソフトウェア・プラットフォームの導入　　</c:v>
                </c:pt>
                <c:pt idx="10">
                  <c:v>IoTあり（n=364）</c:v>
                </c:pt>
                <c:pt idx="11">
                  <c:v>IoTなし（n=196）</c:v>
                </c:pt>
                <c:pt idx="12">
                  <c:v>アーキテクチャの見直し　　　　　　　　　</c:v>
                </c:pt>
                <c:pt idx="13">
                  <c:v>IoTあり（n=363）</c:v>
                </c:pt>
                <c:pt idx="14">
                  <c:v>IoTなし（n=196）</c:v>
                </c:pt>
                <c:pt idx="15">
                  <c:v>アジャイル開発の採用　　　　　　　　　</c:v>
                </c:pt>
                <c:pt idx="16">
                  <c:v>IoTあり（n=364）</c:v>
                </c:pt>
                <c:pt idx="17">
                  <c:v>IoTなし（n=194）</c:v>
                </c:pt>
                <c:pt idx="18">
                  <c:v>モデルベース開発の導入　　　　　　　　</c:v>
                </c:pt>
                <c:pt idx="19">
                  <c:v>IoTあり（n=362）</c:v>
                </c:pt>
                <c:pt idx="20">
                  <c:v>IoTなし（n=195）</c:v>
                </c:pt>
                <c:pt idx="21">
                  <c:v>外部の専門企業への委託　　　　　　</c:v>
                </c:pt>
                <c:pt idx="22">
                  <c:v>IoTあり（n=361）</c:v>
                </c:pt>
                <c:pt idx="23">
                  <c:v>IoTなし（n=196）</c:v>
                </c:pt>
                <c:pt idx="24">
                  <c:v>プロダクトライン設計の導入　　　　　　</c:v>
                </c:pt>
                <c:pt idx="25">
                  <c:v>IoTあり（n=361）</c:v>
                </c:pt>
                <c:pt idx="26">
                  <c:v>IoTなし（n=194）</c:v>
                </c:pt>
              </c:strCache>
            </c:strRef>
          </c:cat>
          <c:val>
            <c:numRef>
              <c:f>'9-4'!$P$7:$P$33</c:f>
              <c:numCache>
                <c:formatCode>0.0%</c:formatCode>
                <c:ptCount val="27"/>
                <c:pt idx="1">
                  <c:v>0</c:v>
                </c:pt>
                <c:pt idx="2">
                  <c:v>5.1020408163265302E-3</c:v>
                </c:pt>
                <c:pt idx="4">
                  <c:v>1.1019283746556474E-2</c:v>
                </c:pt>
                <c:pt idx="5">
                  <c:v>2.5510204081632654E-2</c:v>
                </c:pt>
                <c:pt idx="7">
                  <c:v>1.3812154696132596E-2</c:v>
                </c:pt>
                <c:pt idx="8">
                  <c:v>3.5714285714285712E-2</c:v>
                </c:pt>
                <c:pt idx="10">
                  <c:v>1.9230769230769232E-2</c:v>
                </c:pt>
                <c:pt idx="11">
                  <c:v>2.0408163265306121E-2</c:v>
                </c:pt>
                <c:pt idx="13">
                  <c:v>1.6528925619834711E-2</c:v>
                </c:pt>
                <c:pt idx="14">
                  <c:v>2.5510204081632654E-2</c:v>
                </c:pt>
                <c:pt idx="16">
                  <c:v>3.021978021978022E-2</c:v>
                </c:pt>
                <c:pt idx="17">
                  <c:v>5.1546391752577317E-2</c:v>
                </c:pt>
                <c:pt idx="19">
                  <c:v>4.1436464088397788E-2</c:v>
                </c:pt>
                <c:pt idx="20">
                  <c:v>4.6153846153846156E-2</c:v>
                </c:pt>
                <c:pt idx="22">
                  <c:v>4.1551246537396121E-2</c:v>
                </c:pt>
                <c:pt idx="23">
                  <c:v>4.0816326530612242E-2</c:v>
                </c:pt>
                <c:pt idx="25">
                  <c:v>3.6011080332409975E-2</c:v>
                </c:pt>
                <c:pt idx="26">
                  <c:v>3.608247422680412E-2</c:v>
                </c:pt>
              </c:numCache>
            </c:numRef>
          </c:val>
          <c:extLst>
            <c:ext xmlns:c16="http://schemas.microsoft.com/office/drawing/2014/chart" uri="{C3380CC4-5D6E-409C-BE32-E72D297353CC}">
              <c16:uniqueId val="{00000005-5ED0-45C9-BCB1-7478874AA535}"/>
            </c:ext>
          </c:extLst>
        </c:ser>
        <c:ser>
          <c:idx val="5"/>
          <c:order val="5"/>
          <c:tx>
            <c:strRef>
              <c:f>'9-4'!$Q$6</c:f>
              <c:strCache>
                <c:ptCount val="1"/>
                <c:pt idx="0">
                  <c:v>わからない</c:v>
                </c:pt>
              </c:strCache>
            </c:strRef>
          </c:tx>
          <c:spPr>
            <a:solidFill>
              <a:sysClr val="window" lastClr="FFFFFF"/>
            </a:solidFill>
            <a:ln>
              <a:solidFill>
                <a:sysClr val="windowText" lastClr="000000"/>
              </a:solidFill>
            </a:ln>
            <a:effectLst/>
          </c:spPr>
          <c:invertIfNegative val="0"/>
          <c:dLbls>
            <c:dLbl>
              <c:idx val="1"/>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2AAB-45E1-9465-3707B4DA7B63}"/>
                </c:ext>
              </c:extLst>
            </c:dLbl>
            <c:dLbl>
              <c:idx val="2"/>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2AAB-45E1-9465-3707B4DA7B63}"/>
                </c:ext>
              </c:extLst>
            </c:dLbl>
            <c:dLbl>
              <c:idx val="7"/>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2AAB-45E1-9465-3707B4DA7B63}"/>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'9-4'!$K$7:$K$33</c:f>
              <c:strCache>
                <c:ptCount val="27"/>
                <c:pt idx="0">
                  <c:v>技術者の教育・訓練、スキルの向上</c:v>
                </c:pt>
                <c:pt idx="1">
                  <c:v>IoTあり（n=363）</c:v>
                </c:pt>
                <c:pt idx="2">
                  <c:v>IoTなし（n=196）</c:v>
                </c:pt>
                <c:pt idx="3">
                  <c:v>新たな開発技術（AI等）の導入 </c:v>
                </c:pt>
                <c:pt idx="4">
                  <c:v>IoTあり（n=363）</c:v>
                </c:pt>
                <c:pt idx="5">
                  <c:v>IoTなし（n=196）</c:v>
                </c:pt>
                <c:pt idx="6">
                  <c:v>ハードウェアの高機能・高性能化　　</c:v>
                </c:pt>
                <c:pt idx="7">
                  <c:v>IoTあり（n=362）</c:v>
                </c:pt>
                <c:pt idx="8">
                  <c:v>IoTなし（n=196）</c:v>
                </c:pt>
                <c:pt idx="9">
                  <c:v>ソフトウェア・プラットフォームの導入　　</c:v>
                </c:pt>
                <c:pt idx="10">
                  <c:v>IoTあり（n=364）</c:v>
                </c:pt>
                <c:pt idx="11">
                  <c:v>IoTなし（n=196）</c:v>
                </c:pt>
                <c:pt idx="12">
                  <c:v>アーキテクチャの見直し　　　　　　　　　</c:v>
                </c:pt>
                <c:pt idx="13">
                  <c:v>IoTあり（n=363）</c:v>
                </c:pt>
                <c:pt idx="14">
                  <c:v>IoTなし（n=196）</c:v>
                </c:pt>
                <c:pt idx="15">
                  <c:v>アジャイル開発の採用　　　　　　　　　</c:v>
                </c:pt>
                <c:pt idx="16">
                  <c:v>IoTあり（n=364）</c:v>
                </c:pt>
                <c:pt idx="17">
                  <c:v>IoTなし（n=194）</c:v>
                </c:pt>
                <c:pt idx="18">
                  <c:v>モデルベース開発の導入　　　　　　　　</c:v>
                </c:pt>
                <c:pt idx="19">
                  <c:v>IoTあり（n=362）</c:v>
                </c:pt>
                <c:pt idx="20">
                  <c:v>IoTなし（n=195）</c:v>
                </c:pt>
                <c:pt idx="21">
                  <c:v>外部の専門企業への委託　　　　　　</c:v>
                </c:pt>
                <c:pt idx="22">
                  <c:v>IoTあり（n=361）</c:v>
                </c:pt>
                <c:pt idx="23">
                  <c:v>IoTなし（n=196）</c:v>
                </c:pt>
                <c:pt idx="24">
                  <c:v>プロダクトライン設計の導入　　　　　　</c:v>
                </c:pt>
                <c:pt idx="25">
                  <c:v>IoTあり（n=361）</c:v>
                </c:pt>
                <c:pt idx="26">
                  <c:v>IoTなし（n=194）</c:v>
                </c:pt>
              </c:strCache>
            </c:strRef>
          </c:cat>
          <c:val>
            <c:numRef>
              <c:f>'9-4'!$Q$7:$Q$33</c:f>
              <c:numCache>
                <c:formatCode>0.0%</c:formatCode>
                <c:ptCount val="27"/>
                <c:pt idx="1">
                  <c:v>3.5812672176308541E-2</c:v>
                </c:pt>
                <c:pt idx="2">
                  <c:v>3.0612244897959183E-2</c:v>
                </c:pt>
                <c:pt idx="4">
                  <c:v>6.8870523415977963E-2</c:v>
                </c:pt>
                <c:pt idx="5">
                  <c:v>6.6326530612244902E-2</c:v>
                </c:pt>
                <c:pt idx="7">
                  <c:v>6.3535911602209949E-2</c:v>
                </c:pt>
                <c:pt idx="8">
                  <c:v>8.1632653061224483E-2</c:v>
                </c:pt>
                <c:pt idx="10">
                  <c:v>7.6923076923076927E-2</c:v>
                </c:pt>
                <c:pt idx="11">
                  <c:v>0.10204081632653061</c:v>
                </c:pt>
                <c:pt idx="13">
                  <c:v>9.6418732782369149E-2</c:v>
                </c:pt>
                <c:pt idx="14">
                  <c:v>0.12755102040816327</c:v>
                </c:pt>
                <c:pt idx="16">
                  <c:v>0.14285714285714285</c:v>
                </c:pt>
                <c:pt idx="17">
                  <c:v>0.11855670103092783</c:v>
                </c:pt>
                <c:pt idx="19">
                  <c:v>0.16022099447513813</c:v>
                </c:pt>
                <c:pt idx="20">
                  <c:v>0.20512820512820512</c:v>
                </c:pt>
                <c:pt idx="22">
                  <c:v>6.9252077562326875E-2</c:v>
                </c:pt>
                <c:pt idx="23">
                  <c:v>7.1428571428571425E-2</c:v>
                </c:pt>
                <c:pt idx="25">
                  <c:v>0.18559556786703602</c:v>
                </c:pt>
                <c:pt idx="26">
                  <c:v>0.21649484536082475</c:v>
                </c:pt>
              </c:numCache>
            </c:numRef>
          </c:val>
          <c:extLst>
            <c:ext xmlns:c16="http://schemas.microsoft.com/office/drawing/2014/chart" uri="{C3380CC4-5D6E-409C-BE32-E72D297353CC}">
              <c16:uniqueId val="{00000006-5ED0-45C9-BCB1-7478874AA535}"/>
            </c:ext>
          </c:extLst>
        </c:ser>
        <c:dLbls>
          <c:showLegendKey val="0"/>
          <c:showVal val="0"/>
          <c:showCatName val="0"/>
          <c:showSerName val="0"/>
          <c:showPercent val="0"/>
          <c:showBubbleSize val="0"/>
        </c:dLbls>
        <c:gapWidth val="40"/>
        <c:overlap val="100"/>
        <c:axId val="447165952"/>
        <c:axId val="447167488"/>
      </c:barChart>
      <c:catAx>
        <c:axId val="447165952"/>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47167488"/>
        <c:crosses val="autoZero"/>
        <c:auto val="1"/>
        <c:lblAlgn val="ctr"/>
        <c:lblOffset val="100"/>
        <c:noMultiLvlLbl val="0"/>
      </c:catAx>
      <c:valAx>
        <c:axId val="447167488"/>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47165952"/>
        <c:crosses val="autoZero"/>
        <c:crossBetween val="between"/>
      </c:valAx>
      <c:spPr>
        <a:noFill/>
        <a:ln>
          <a:solidFill>
            <a:schemeClr val="tx1">
              <a:lumMod val="50000"/>
              <a:lumOff val="50000"/>
            </a:schemeClr>
          </a:solidFill>
        </a:ln>
        <a:effectLst/>
      </c:spPr>
    </c:plotArea>
    <c:legend>
      <c:legendPos val="b"/>
      <c:layout>
        <c:manualLayout>
          <c:xMode val="edge"/>
          <c:yMode val="edge"/>
          <c:x val="8.8392291044591093E-2"/>
          <c:y val="0.9212070421021934"/>
          <c:w val="0.82321541791081787"/>
          <c:h val="6.319841598747524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7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30067247511221"/>
          <c:y val="8.6520307683362066E-2"/>
          <c:w val="0.60317274689776201"/>
          <c:h val="0.79733398521263277"/>
        </c:manualLayout>
      </c:layout>
      <c:barChart>
        <c:barDir val="bar"/>
        <c:grouping val="stacked"/>
        <c:varyColors val="0"/>
        <c:ser>
          <c:idx val="0"/>
          <c:order val="0"/>
          <c:tx>
            <c:strRef>
              <c:f>'9-5'!$L$6</c:f>
              <c:strCache>
                <c:ptCount val="1"/>
                <c:pt idx="0">
                  <c:v>重要と思う</c:v>
                </c:pt>
              </c:strCache>
            </c:strRef>
          </c:tx>
          <c:spPr>
            <a:solidFill>
              <a:srgbClr val="FF9966"/>
            </a:solidFill>
            <a:ln>
              <a:solidFill>
                <a:sysClr val="windowText" lastClr="000000"/>
              </a:solidFill>
            </a:ln>
            <a:effectLst/>
          </c:spPr>
          <c:invertIfNegative val="0"/>
          <c:dLbls>
            <c:dLbl>
              <c:idx val="0"/>
              <c:layout>
                <c:manualLayout>
                  <c:x val="-1.1204481792717087E-2"/>
                  <c:y val="2.9366945564548695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CFE-4158-8901-5549515E7EFA}"/>
                </c:ext>
              </c:extLst>
            </c:dLbl>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'9-5'!$K$7:$K$33</c:f>
              <c:strCache>
                <c:ptCount val="27"/>
                <c:pt idx="0">
                  <c:v>技術者の教育・訓練、スキルの向上</c:v>
                </c:pt>
                <c:pt idx="1">
                  <c:v>AIあり（n=318）</c:v>
                </c:pt>
                <c:pt idx="2">
                  <c:v>AIなし（n=236）</c:v>
                </c:pt>
                <c:pt idx="3">
                  <c:v>新たな開発技術（AI等）の導入　</c:v>
                </c:pt>
                <c:pt idx="4">
                  <c:v>AIあり（n=319）</c:v>
                </c:pt>
                <c:pt idx="5">
                  <c:v>AIなし（n=235）</c:v>
                </c:pt>
                <c:pt idx="6">
                  <c:v>ハードウェアの高機能・高性能化　　　</c:v>
                </c:pt>
                <c:pt idx="7">
                  <c:v>AIあり（n=318）</c:v>
                </c:pt>
                <c:pt idx="8">
                  <c:v>AIなし（n=235）</c:v>
                </c:pt>
                <c:pt idx="9">
                  <c:v>ソフトウェア・プラットフォームの導入　　</c:v>
                </c:pt>
                <c:pt idx="10">
                  <c:v>AIあり（n=319）</c:v>
                </c:pt>
                <c:pt idx="11">
                  <c:v>AIなし（n=236）</c:v>
                </c:pt>
                <c:pt idx="12">
                  <c:v>アーキテクチャの見直し　　　　　　　　　</c:v>
                </c:pt>
                <c:pt idx="13">
                  <c:v>AIあり（n=318）</c:v>
                </c:pt>
                <c:pt idx="14">
                  <c:v>AIなし（n=236）</c:v>
                </c:pt>
                <c:pt idx="15">
                  <c:v>アジャイル開発の採用　　　　　　　　　</c:v>
                </c:pt>
                <c:pt idx="16">
                  <c:v>AIあり（n=319）</c:v>
                </c:pt>
                <c:pt idx="17">
                  <c:v>AIなし（n=235）</c:v>
                </c:pt>
                <c:pt idx="18">
                  <c:v>モデルベース開発の導入　　　　　　　　</c:v>
                </c:pt>
                <c:pt idx="19">
                  <c:v>AIあり（n=318）</c:v>
                </c:pt>
                <c:pt idx="20">
                  <c:v>AIなし（n=234）</c:v>
                </c:pt>
                <c:pt idx="21">
                  <c:v>外部の専門企業への委託　　　　　　　</c:v>
                </c:pt>
                <c:pt idx="22">
                  <c:v>AIあり（n=317）</c:v>
                </c:pt>
                <c:pt idx="23">
                  <c:v>AIなし（n=235）</c:v>
                </c:pt>
                <c:pt idx="24">
                  <c:v>プロダクトライン設計の導入　　　　　　　</c:v>
                </c:pt>
                <c:pt idx="25">
                  <c:v>AIあり（n=316）</c:v>
                </c:pt>
                <c:pt idx="26">
                  <c:v>AIなし（n=235）</c:v>
                </c:pt>
              </c:strCache>
            </c:strRef>
          </c:cat>
          <c:val>
            <c:numRef>
              <c:f>'9-5'!$L$7:$L$33</c:f>
              <c:numCache>
                <c:formatCode>0.0%</c:formatCode>
                <c:ptCount val="27"/>
                <c:pt idx="1">
                  <c:v>0.69811320754716977</c:v>
                </c:pt>
                <c:pt idx="2">
                  <c:v>0.55508474576271183</c:v>
                </c:pt>
                <c:pt idx="4">
                  <c:v>0.42946708463949845</c:v>
                </c:pt>
                <c:pt idx="5">
                  <c:v>0.19148936170212766</c:v>
                </c:pt>
                <c:pt idx="7">
                  <c:v>0.3081761006289308</c:v>
                </c:pt>
                <c:pt idx="8">
                  <c:v>0.17872340425531916</c:v>
                </c:pt>
                <c:pt idx="10">
                  <c:v>0.27586206896551724</c:v>
                </c:pt>
                <c:pt idx="11">
                  <c:v>0.15677966101694915</c:v>
                </c:pt>
                <c:pt idx="13">
                  <c:v>0.24528301886792453</c:v>
                </c:pt>
                <c:pt idx="14">
                  <c:v>0.16101694915254236</c:v>
                </c:pt>
                <c:pt idx="16">
                  <c:v>0.19749216300940439</c:v>
                </c:pt>
                <c:pt idx="17">
                  <c:v>9.7872340425531917E-2</c:v>
                </c:pt>
                <c:pt idx="19">
                  <c:v>0.13836477987421383</c:v>
                </c:pt>
                <c:pt idx="20">
                  <c:v>7.2649572649572655E-2</c:v>
                </c:pt>
                <c:pt idx="22">
                  <c:v>0.15772870662460567</c:v>
                </c:pt>
                <c:pt idx="23">
                  <c:v>8.9361702127659579E-2</c:v>
                </c:pt>
                <c:pt idx="25">
                  <c:v>8.2278481012658222E-2</c:v>
                </c:pt>
                <c:pt idx="26">
                  <c:v>5.5319148936170209E-2</c:v>
                </c:pt>
              </c:numCache>
            </c:numRef>
          </c:val>
          <c:extLst>
            <c:ext xmlns:c16="http://schemas.microsoft.com/office/drawing/2014/chart" uri="{C3380CC4-5D6E-409C-BE32-E72D297353CC}">
              <c16:uniqueId val="{00000001-ECFE-4158-8901-5549515E7EFA}"/>
            </c:ext>
          </c:extLst>
        </c:ser>
        <c:ser>
          <c:idx val="2"/>
          <c:order val="1"/>
          <c:tx>
            <c:strRef>
              <c:f>'9-5'!$M$6</c:f>
              <c:strCache>
                <c:ptCount val="1"/>
                <c:pt idx="0">
                  <c:v>やや重要と思う</c:v>
                </c:pt>
              </c:strCache>
            </c:strRef>
          </c:tx>
          <c:spPr>
            <a:solidFill>
              <a:srgbClr val="FFCC99"/>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'9-5'!$K$7:$K$33</c:f>
              <c:strCache>
                <c:ptCount val="27"/>
                <c:pt idx="0">
                  <c:v>技術者の教育・訓練、スキルの向上</c:v>
                </c:pt>
                <c:pt idx="1">
                  <c:v>AIあり（n=318）</c:v>
                </c:pt>
                <c:pt idx="2">
                  <c:v>AIなし（n=236）</c:v>
                </c:pt>
                <c:pt idx="3">
                  <c:v>新たな開発技術（AI等）の導入　</c:v>
                </c:pt>
                <c:pt idx="4">
                  <c:v>AIあり（n=319）</c:v>
                </c:pt>
                <c:pt idx="5">
                  <c:v>AIなし（n=235）</c:v>
                </c:pt>
                <c:pt idx="6">
                  <c:v>ハードウェアの高機能・高性能化　　　</c:v>
                </c:pt>
                <c:pt idx="7">
                  <c:v>AIあり（n=318）</c:v>
                </c:pt>
                <c:pt idx="8">
                  <c:v>AIなし（n=235）</c:v>
                </c:pt>
                <c:pt idx="9">
                  <c:v>ソフトウェア・プラットフォームの導入　　</c:v>
                </c:pt>
                <c:pt idx="10">
                  <c:v>AIあり（n=319）</c:v>
                </c:pt>
                <c:pt idx="11">
                  <c:v>AIなし（n=236）</c:v>
                </c:pt>
                <c:pt idx="12">
                  <c:v>アーキテクチャの見直し　　　　　　　　　</c:v>
                </c:pt>
                <c:pt idx="13">
                  <c:v>AIあり（n=318）</c:v>
                </c:pt>
                <c:pt idx="14">
                  <c:v>AIなし（n=236）</c:v>
                </c:pt>
                <c:pt idx="15">
                  <c:v>アジャイル開発の採用　　　　　　　　　</c:v>
                </c:pt>
                <c:pt idx="16">
                  <c:v>AIあり（n=319）</c:v>
                </c:pt>
                <c:pt idx="17">
                  <c:v>AIなし（n=235）</c:v>
                </c:pt>
                <c:pt idx="18">
                  <c:v>モデルベース開発の導入　　　　　　　　</c:v>
                </c:pt>
                <c:pt idx="19">
                  <c:v>AIあり（n=318）</c:v>
                </c:pt>
                <c:pt idx="20">
                  <c:v>AIなし（n=234）</c:v>
                </c:pt>
                <c:pt idx="21">
                  <c:v>外部の専門企業への委託　　　　　　　</c:v>
                </c:pt>
                <c:pt idx="22">
                  <c:v>AIあり（n=317）</c:v>
                </c:pt>
                <c:pt idx="23">
                  <c:v>AIなし（n=235）</c:v>
                </c:pt>
                <c:pt idx="24">
                  <c:v>プロダクトライン設計の導入　　　　　　　</c:v>
                </c:pt>
                <c:pt idx="25">
                  <c:v>AIあり（n=316）</c:v>
                </c:pt>
                <c:pt idx="26">
                  <c:v>AIなし（n=235）</c:v>
                </c:pt>
              </c:strCache>
            </c:strRef>
          </c:cat>
          <c:val>
            <c:numRef>
              <c:f>'9-5'!$M$7:$M$33</c:f>
              <c:numCache>
                <c:formatCode>0.0%</c:formatCode>
                <c:ptCount val="27"/>
                <c:pt idx="1">
                  <c:v>0.23584905660377359</c:v>
                </c:pt>
                <c:pt idx="2">
                  <c:v>0.3347457627118644</c:v>
                </c:pt>
                <c:pt idx="4">
                  <c:v>0.40752351097178685</c:v>
                </c:pt>
                <c:pt idx="5">
                  <c:v>0.40851063829787232</c:v>
                </c:pt>
                <c:pt idx="7">
                  <c:v>0.38050314465408808</c:v>
                </c:pt>
                <c:pt idx="8">
                  <c:v>0.39148936170212767</c:v>
                </c:pt>
                <c:pt idx="10">
                  <c:v>0.44200626959247646</c:v>
                </c:pt>
                <c:pt idx="11">
                  <c:v>0.41101694915254239</c:v>
                </c:pt>
                <c:pt idx="13">
                  <c:v>0.38993710691823902</c:v>
                </c:pt>
                <c:pt idx="14">
                  <c:v>0.35169491525423729</c:v>
                </c:pt>
                <c:pt idx="16">
                  <c:v>0.32601880877742945</c:v>
                </c:pt>
                <c:pt idx="17">
                  <c:v>0.28936170212765955</c:v>
                </c:pt>
                <c:pt idx="19">
                  <c:v>0.3081761006289308</c:v>
                </c:pt>
                <c:pt idx="20">
                  <c:v>0.21794871794871795</c:v>
                </c:pt>
                <c:pt idx="22">
                  <c:v>0.36908517350157727</c:v>
                </c:pt>
                <c:pt idx="23">
                  <c:v>0.37446808510638296</c:v>
                </c:pt>
                <c:pt idx="25">
                  <c:v>0.25632911392405061</c:v>
                </c:pt>
                <c:pt idx="26">
                  <c:v>0.15319148936170213</c:v>
                </c:pt>
              </c:numCache>
            </c:numRef>
          </c:val>
          <c:extLst>
            <c:ext xmlns:c16="http://schemas.microsoft.com/office/drawing/2014/chart" uri="{C3380CC4-5D6E-409C-BE32-E72D297353CC}">
              <c16:uniqueId val="{00000002-ECFE-4158-8901-5549515E7EFA}"/>
            </c:ext>
          </c:extLst>
        </c:ser>
        <c:ser>
          <c:idx val="1"/>
          <c:order val="2"/>
          <c:tx>
            <c:strRef>
              <c:f>'9-5'!$N$6</c:f>
              <c:strCache>
                <c:ptCount val="1"/>
                <c:pt idx="0">
                  <c:v>どちらともいえない</c:v>
                </c:pt>
              </c:strCache>
            </c:strRef>
          </c:tx>
          <c:spPr>
            <a:solidFill>
              <a:srgbClr val="FFFF99"/>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'9-5'!$K$7:$K$33</c:f>
              <c:strCache>
                <c:ptCount val="27"/>
                <c:pt idx="0">
                  <c:v>技術者の教育・訓練、スキルの向上</c:v>
                </c:pt>
                <c:pt idx="1">
                  <c:v>AIあり（n=318）</c:v>
                </c:pt>
                <c:pt idx="2">
                  <c:v>AIなし（n=236）</c:v>
                </c:pt>
                <c:pt idx="3">
                  <c:v>新たな開発技術（AI等）の導入　</c:v>
                </c:pt>
                <c:pt idx="4">
                  <c:v>AIあり（n=319）</c:v>
                </c:pt>
                <c:pt idx="5">
                  <c:v>AIなし（n=235）</c:v>
                </c:pt>
                <c:pt idx="6">
                  <c:v>ハードウェアの高機能・高性能化　　　</c:v>
                </c:pt>
                <c:pt idx="7">
                  <c:v>AIあり（n=318）</c:v>
                </c:pt>
                <c:pt idx="8">
                  <c:v>AIなし（n=235）</c:v>
                </c:pt>
                <c:pt idx="9">
                  <c:v>ソフトウェア・プラットフォームの導入　　</c:v>
                </c:pt>
                <c:pt idx="10">
                  <c:v>AIあり（n=319）</c:v>
                </c:pt>
                <c:pt idx="11">
                  <c:v>AIなし（n=236）</c:v>
                </c:pt>
                <c:pt idx="12">
                  <c:v>アーキテクチャの見直し　　　　　　　　　</c:v>
                </c:pt>
                <c:pt idx="13">
                  <c:v>AIあり（n=318）</c:v>
                </c:pt>
                <c:pt idx="14">
                  <c:v>AIなし（n=236）</c:v>
                </c:pt>
                <c:pt idx="15">
                  <c:v>アジャイル開発の採用　　　　　　　　　</c:v>
                </c:pt>
                <c:pt idx="16">
                  <c:v>AIあり（n=319）</c:v>
                </c:pt>
                <c:pt idx="17">
                  <c:v>AIなし（n=235）</c:v>
                </c:pt>
                <c:pt idx="18">
                  <c:v>モデルベース開発の導入　　　　　　　　</c:v>
                </c:pt>
                <c:pt idx="19">
                  <c:v>AIあり（n=318）</c:v>
                </c:pt>
                <c:pt idx="20">
                  <c:v>AIなし（n=234）</c:v>
                </c:pt>
                <c:pt idx="21">
                  <c:v>外部の専門企業への委託　　　　　　　</c:v>
                </c:pt>
                <c:pt idx="22">
                  <c:v>AIあり（n=317）</c:v>
                </c:pt>
                <c:pt idx="23">
                  <c:v>AIなし（n=235）</c:v>
                </c:pt>
                <c:pt idx="24">
                  <c:v>プロダクトライン設計の導入　　　　　　　</c:v>
                </c:pt>
                <c:pt idx="25">
                  <c:v>AIあり（n=316）</c:v>
                </c:pt>
                <c:pt idx="26">
                  <c:v>AIなし（n=235）</c:v>
                </c:pt>
              </c:strCache>
            </c:strRef>
          </c:cat>
          <c:val>
            <c:numRef>
              <c:f>'9-5'!$N$7:$N$33</c:f>
              <c:numCache>
                <c:formatCode>0.0%</c:formatCode>
                <c:ptCount val="27"/>
                <c:pt idx="1">
                  <c:v>3.7735849056603772E-2</c:v>
                </c:pt>
                <c:pt idx="2">
                  <c:v>5.5084745762711863E-2</c:v>
                </c:pt>
                <c:pt idx="4">
                  <c:v>0.10344827586206896</c:v>
                </c:pt>
                <c:pt idx="5">
                  <c:v>0.22553191489361701</c:v>
                </c:pt>
                <c:pt idx="7">
                  <c:v>0.21383647798742139</c:v>
                </c:pt>
                <c:pt idx="8">
                  <c:v>0.23404255319148937</c:v>
                </c:pt>
                <c:pt idx="10">
                  <c:v>0.17241379310344829</c:v>
                </c:pt>
                <c:pt idx="11">
                  <c:v>0.25423728813559321</c:v>
                </c:pt>
                <c:pt idx="13">
                  <c:v>0.24528301886792453</c:v>
                </c:pt>
                <c:pt idx="14">
                  <c:v>0.26694915254237289</c:v>
                </c:pt>
                <c:pt idx="16">
                  <c:v>0.26959247648902823</c:v>
                </c:pt>
                <c:pt idx="17">
                  <c:v>0.26382978723404255</c:v>
                </c:pt>
                <c:pt idx="19">
                  <c:v>0.31132075471698112</c:v>
                </c:pt>
                <c:pt idx="20">
                  <c:v>0.29914529914529914</c:v>
                </c:pt>
                <c:pt idx="22">
                  <c:v>0.27760252365930599</c:v>
                </c:pt>
                <c:pt idx="23">
                  <c:v>0.34893617021276596</c:v>
                </c:pt>
                <c:pt idx="25">
                  <c:v>0.38607594936708861</c:v>
                </c:pt>
                <c:pt idx="26">
                  <c:v>0.4</c:v>
                </c:pt>
              </c:numCache>
            </c:numRef>
          </c:val>
          <c:extLst>
            <c:ext xmlns:c16="http://schemas.microsoft.com/office/drawing/2014/chart" uri="{C3380CC4-5D6E-409C-BE32-E72D297353CC}">
              <c16:uniqueId val="{00000003-ECFE-4158-8901-5549515E7EFA}"/>
            </c:ext>
          </c:extLst>
        </c:ser>
        <c:ser>
          <c:idx val="3"/>
          <c:order val="3"/>
          <c:tx>
            <c:strRef>
              <c:f>'9-5'!$O$6</c:f>
              <c:strCache>
                <c:ptCount val="1"/>
                <c:pt idx="0">
                  <c:v>あまり重要と思わない</c:v>
                </c:pt>
              </c:strCache>
            </c:strRef>
          </c:tx>
          <c:spPr>
            <a:solidFill>
              <a:srgbClr val="3366FF"/>
            </a:solidFill>
            <a:ln>
              <a:solidFill>
                <a:sysClr val="windowText" lastClr="000000"/>
              </a:solidFill>
            </a:ln>
            <a:effectLst/>
          </c:spPr>
          <c:invertIfNegative val="0"/>
          <c:dLbls>
            <c:dLbl>
              <c:idx val="1"/>
              <c:layout>
                <c:manualLayout>
                  <c:x val="-5.7859092835483936E-3"/>
                  <c:y val="2.221182180802456E-2"/>
                </c:manualLayout>
              </c:layout>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D30-451A-9BBC-048DDE63820E}"/>
                </c:ext>
              </c:extLst>
            </c:dLbl>
            <c:dLbl>
              <c:idx val="2"/>
              <c:layout>
                <c:manualLayout>
                  <c:x val="1.4464773208870984E-3"/>
                  <c:y val="-2.2211646913166957E-2"/>
                </c:manualLayout>
              </c:layout>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D30-451A-9BBC-048DDE63820E}"/>
                </c:ext>
              </c:extLst>
            </c:dLbl>
            <c:dLbl>
              <c:idx val="4"/>
              <c:layout>
                <c:manualLayout>
                  <c:x val="-4.3394319626614015E-3"/>
                  <c:y val="2.2211646913166957E-2"/>
                </c:manualLayout>
              </c:layout>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D30-451A-9BBC-048DDE63820E}"/>
                </c:ext>
              </c:extLst>
            </c:dLbl>
            <c:dLbl>
              <c:idx val="7"/>
              <c:layout>
                <c:manualLayout>
                  <c:x val="2.8929546417741968E-3"/>
                  <c:y val="-4.072088226303270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D30-451A-9BBC-048DDE63820E}"/>
                </c:ext>
              </c:extLst>
            </c:dLbl>
            <c:dLbl>
              <c:idx val="11"/>
              <c:layout>
                <c:manualLayout>
                  <c:x val="2.8929546417741968E-3"/>
                  <c:y val="2.221164691316697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D30-451A-9BBC-048DDE63820E}"/>
                </c:ext>
              </c:extLst>
            </c:dLbl>
            <c:spPr>
              <a:noFill/>
              <a:ln>
                <a:noFill/>
              </a:ln>
              <a:effectLst/>
            </c:spPr>
            <c:txPr>
              <a:bodyPr rot="0" spcFirstLastPara="1" vertOverflow="ellipsis" vert="horz" wrap="square" anchor="ctr" anchorCtr="1"/>
              <a:lstStyle/>
              <a:p>
                <a:pPr>
                  <a:defRPr sz="7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'9-5'!$K$7:$K$33</c:f>
              <c:strCache>
                <c:ptCount val="27"/>
                <c:pt idx="0">
                  <c:v>技術者の教育・訓練、スキルの向上</c:v>
                </c:pt>
                <c:pt idx="1">
                  <c:v>AIあり（n=318）</c:v>
                </c:pt>
                <c:pt idx="2">
                  <c:v>AIなし（n=236）</c:v>
                </c:pt>
                <c:pt idx="3">
                  <c:v>新たな開発技術（AI等）の導入　</c:v>
                </c:pt>
                <c:pt idx="4">
                  <c:v>AIあり（n=319）</c:v>
                </c:pt>
                <c:pt idx="5">
                  <c:v>AIなし（n=235）</c:v>
                </c:pt>
                <c:pt idx="6">
                  <c:v>ハードウェアの高機能・高性能化　　　</c:v>
                </c:pt>
                <c:pt idx="7">
                  <c:v>AIあり（n=318）</c:v>
                </c:pt>
                <c:pt idx="8">
                  <c:v>AIなし（n=235）</c:v>
                </c:pt>
                <c:pt idx="9">
                  <c:v>ソフトウェア・プラットフォームの導入　　</c:v>
                </c:pt>
                <c:pt idx="10">
                  <c:v>AIあり（n=319）</c:v>
                </c:pt>
                <c:pt idx="11">
                  <c:v>AIなし（n=236）</c:v>
                </c:pt>
                <c:pt idx="12">
                  <c:v>アーキテクチャの見直し　　　　　　　　　</c:v>
                </c:pt>
                <c:pt idx="13">
                  <c:v>AIあり（n=318）</c:v>
                </c:pt>
                <c:pt idx="14">
                  <c:v>AIなし（n=236）</c:v>
                </c:pt>
                <c:pt idx="15">
                  <c:v>アジャイル開発の採用　　　　　　　　　</c:v>
                </c:pt>
                <c:pt idx="16">
                  <c:v>AIあり（n=319）</c:v>
                </c:pt>
                <c:pt idx="17">
                  <c:v>AIなし（n=235）</c:v>
                </c:pt>
                <c:pt idx="18">
                  <c:v>モデルベース開発の導入　　　　　　　　</c:v>
                </c:pt>
                <c:pt idx="19">
                  <c:v>AIあり（n=318）</c:v>
                </c:pt>
                <c:pt idx="20">
                  <c:v>AIなし（n=234）</c:v>
                </c:pt>
                <c:pt idx="21">
                  <c:v>外部の専門企業への委託　　　　　　　</c:v>
                </c:pt>
                <c:pt idx="22">
                  <c:v>AIあり（n=317）</c:v>
                </c:pt>
                <c:pt idx="23">
                  <c:v>AIなし（n=235）</c:v>
                </c:pt>
                <c:pt idx="24">
                  <c:v>プロダクトライン設計の導入　　　　　　　</c:v>
                </c:pt>
                <c:pt idx="25">
                  <c:v>AIあり（n=316）</c:v>
                </c:pt>
                <c:pt idx="26">
                  <c:v>AIなし（n=235）</c:v>
                </c:pt>
              </c:strCache>
            </c:strRef>
          </c:cat>
          <c:val>
            <c:numRef>
              <c:f>'9-5'!$O$7:$O$33</c:f>
              <c:numCache>
                <c:formatCode>0.0%</c:formatCode>
                <c:ptCount val="27"/>
                <c:pt idx="1">
                  <c:v>6.2893081761006293E-3</c:v>
                </c:pt>
                <c:pt idx="2">
                  <c:v>8.4745762711864406E-3</c:v>
                </c:pt>
                <c:pt idx="4">
                  <c:v>1.5673981191222569E-2</c:v>
                </c:pt>
                <c:pt idx="5">
                  <c:v>4.2553191489361701E-2</c:v>
                </c:pt>
                <c:pt idx="7">
                  <c:v>3.1446540880503145E-2</c:v>
                </c:pt>
                <c:pt idx="8">
                  <c:v>7.6595744680851063E-2</c:v>
                </c:pt>
                <c:pt idx="10">
                  <c:v>4.0752351097178681E-2</c:v>
                </c:pt>
                <c:pt idx="11">
                  <c:v>2.9661016949152543E-2</c:v>
                </c:pt>
                <c:pt idx="13">
                  <c:v>3.7735849056603772E-2</c:v>
                </c:pt>
                <c:pt idx="14">
                  <c:v>4.2372881355932202E-2</c:v>
                </c:pt>
                <c:pt idx="16">
                  <c:v>8.7774294670846395E-2</c:v>
                </c:pt>
                <c:pt idx="17">
                  <c:v>0.11063829787234042</c:v>
                </c:pt>
                <c:pt idx="19">
                  <c:v>8.1761006289308172E-2</c:v>
                </c:pt>
                <c:pt idx="20">
                  <c:v>0.11965811965811966</c:v>
                </c:pt>
                <c:pt idx="22">
                  <c:v>0.10094637223974763</c:v>
                </c:pt>
                <c:pt idx="23">
                  <c:v>5.9574468085106386E-2</c:v>
                </c:pt>
                <c:pt idx="25">
                  <c:v>8.5443037974683542E-2</c:v>
                </c:pt>
                <c:pt idx="26">
                  <c:v>0.11063829787234042</c:v>
                </c:pt>
              </c:numCache>
            </c:numRef>
          </c:val>
          <c:extLst>
            <c:ext xmlns:c16="http://schemas.microsoft.com/office/drawing/2014/chart" uri="{C3380CC4-5D6E-409C-BE32-E72D297353CC}">
              <c16:uniqueId val="{00000004-ECFE-4158-8901-5549515E7EFA}"/>
            </c:ext>
          </c:extLst>
        </c:ser>
        <c:ser>
          <c:idx val="4"/>
          <c:order val="4"/>
          <c:tx>
            <c:strRef>
              <c:f>'9-5'!$P$6</c:f>
              <c:strCache>
                <c:ptCount val="1"/>
                <c:pt idx="0">
                  <c:v>重要と思わない</c:v>
                </c:pt>
              </c:strCache>
            </c:strRef>
          </c:tx>
          <c:spPr>
            <a:solidFill>
              <a:srgbClr val="9DC3E6"/>
            </a:solidFill>
            <a:ln>
              <a:solidFill>
                <a:sysClr val="windowText" lastClr="000000"/>
              </a:solid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5-1D30-451A-9BBC-048DDE63820E}"/>
                </c:ext>
              </c:extLst>
            </c:dLbl>
            <c:dLbl>
              <c:idx val="2"/>
              <c:delete val="1"/>
              <c:extLst>
                <c:ext xmlns:c15="http://schemas.microsoft.com/office/drawing/2012/chart" uri="{CE6537A1-D6FC-4f65-9D91-7224C49458BB}"/>
                <c:ext xmlns:c16="http://schemas.microsoft.com/office/drawing/2014/chart" uri="{C3380CC4-5D6E-409C-BE32-E72D297353CC}">
                  <c16:uniqueId val="{00000006-1D30-451A-9BBC-048DDE63820E}"/>
                </c:ext>
              </c:extLst>
            </c:dLbl>
            <c:dLbl>
              <c:idx val="4"/>
              <c:delete val="1"/>
              <c:extLst>
                <c:ext xmlns:c15="http://schemas.microsoft.com/office/drawing/2012/chart" uri="{CE6537A1-D6FC-4f65-9D91-7224C49458BB}"/>
                <c:ext xmlns:c16="http://schemas.microsoft.com/office/drawing/2014/chart" uri="{C3380CC4-5D6E-409C-BE32-E72D297353CC}">
                  <c16:uniqueId val="{00000007-1D30-451A-9BBC-048DDE63820E}"/>
                </c:ext>
              </c:extLst>
            </c:dLbl>
            <c:dLbl>
              <c:idx val="5"/>
              <c:layout>
                <c:manualLayout>
                  <c:x val="-1.0607377815838363E-16"/>
                  <c:y val="-2.22116469131669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D30-451A-9BBC-048DDE63820E}"/>
                </c:ext>
              </c:extLst>
            </c:dLbl>
            <c:dLbl>
              <c:idx val="7"/>
              <c:layout>
                <c:manualLayout>
                  <c:x val="-2.8929546417741968E-3"/>
                  <c:y val="2.22116469131669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D30-451A-9BBC-048DDE63820E}"/>
                </c:ext>
              </c:extLst>
            </c:dLbl>
            <c:dLbl>
              <c:idx val="8"/>
              <c:layout>
                <c:manualLayout>
                  <c:x val="2.8929546417741968E-3"/>
                  <c:y val="-2.22116469131669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D30-451A-9BBC-048DDE63820E}"/>
                </c:ext>
              </c:extLst>
            </c:dLbl>
            <c:dLbl>
              <c:idx val="10"/>
              <c:layout>
                <c:manualLayout>
                  <c:x val="-1.4464773208869924E-3"/>
                  <c:y val="2.22116469131669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D30-451A-9BBC-048DDE63820E}"/>
                </c:ext>
              </c:extLst>
            </c:dLbl>
            <c:dLbl>
              <c:idx val="11"/>
              <c:layout>
                <c:manualLayout>
                  <c:x val="-1.4464773208870984E-3"/>
                  <c:y val="-1.99904822218502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D30-451A-9BBC-048DDE63820E}"/>
                </c:ext>
              </c:extLst>
            </c:dLbl>
            <c:dLbl>
              <c:idx val="13"/>
              <c:layout>
                <c:manualLayout>
                  <c:x val="-1.0607377815838363E-16"/>
                  <c:y val="2.44328116044836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D30-451A-9BBC-048DDE63820E}"/>
                </c:ext>
              </c:extLst>
            </c:dLbl>
            <c:dLbl>
              <c:idx val="14"/>
              <c:layout>
                <c:manualLayout>
                  <c:x val="2.8929546417741968E-3"/>
                  <c:y val="-1.99904822218502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1D30-451A-9BBC-048DDE63820E}"/>
                </c:ext>
              </c:extLst>
            </c:dLbl>
            <c:dLbl>
              <c:idx val="16"/>
              <c:layout>
                <c:manualLayout>
                  <c:x val="1.4464773208870984E-3"/>
                  <c:y val="2.44328116044836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D30-451A-9BBC-048DDE63820E}"/>
                </c:ext>
              </c:extLst>
            </c:dLbl>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'9-5'!$K$7:$K$33</c:f>
              <c:strCache>
                <c:ptCount val="27"/>
                <c:pt idx="0">
                  <c:v>技術者の教育・訓練、スキルの向上</c:v>
                </c:pt>
                <c:pt idx="1">
                  <c:v>AIあり（n=318）</c:v>
                </c:pt>
                <c:pt idx="2">
                  <c:v>AIなし（n=236）</c:v>
                </c:pt>
                <c:pt idx="3">
                  <c:v>新たな開発技術（AI等）の導入　</c:v>
                </c:pt>
                <c:pt idx="4">
                  <c:v>AIあり（n=319）</c:v>
                </c:pt>
                <c:pt idx="5">
                  <c:v>AIなし（n=235）</c:v>
                </c:pt>
                <c:pt idx="6">
                  <c:v>ハードウェアの高機能・高性能化　　　</c:v>
                </c:pt>
                <c:pt idx="7">
                  <c:v>AIあり（n=318）</c:v>
                </c:pt>
                <c:pt idx="8">
                  <c:v>AIなし（n=235）</c:v>
                </c:pt>
                <c:pt idx="9">
                  <c:v>ソフトウェア・プラットフォームの導入　　</c:v>
                </c:pt>
                <c:pt idx="10">
                  <c:v>AIあり（n=319）</c:v>
                </c:pt>
                <c:pt idx="11">
                  <c:v>AIなし（n=236）</c:v>
                </c:pt>
                <c:pt idx="12">
                  <c:v>アーキテクチャの見直し　　　　　　　　　</c:v>
                </c:pt>
                <c:pt idx="13">
                  <c:v>AIあり（n=318）</c:v>
                </c:pt>
                <c:pt idx="14">
                  <c:v>AIなし（n=236）</c:v>
                </c:pt>
                <c:pt idx="15">
                  <c:v>アジャイル開発の採用　　　　　　　　　</c:v>
                </c:pt>
                <c:pt idx="16">
                  <c:v>AIあり（n=319）</c:v>
                </c:pt>
                <c:pt idx="17">
                  <c:v>AIなし（n=235）</c:v>
                </c:pt>
                <c:pt idx="18">
                  <c:v>モデルベース開発の導入　　　　　　　　</c:v>
                </c:pt>
                <c:pt idx="19">
                  <c:v>AIあり（n=318）</c:v>
                </c:pt>
                <c:pt idx="20">
                  <c:v>AIなし（n=234）</c:v>
                </c:pt>
                <c:pt idx="21">
                  <c:v>外部の専門企業への委託　　　　　　　</c:v>
                </c:pt>
                <c:pt idx="22">
                  <c:v>AIあり（n=317）</c:v>
                </c:pt>
                <c:pt idx="23">
                  <c:v>AIなし（n=235）</c:v>
                </c:pt>
                <c:pt idx="24">
                  <c:v>プロダクトライン設計の導入　　　　　　　</c:v>
                </c:pt>
                <c:pt idx="25">
                  <c:v>AIあり（n=316）</c:v>
                </c:pt>
                <c:pt idx="26">
                  <c:v>AIなし（n=235）</c:v>
                </c:pt>
              </c:strCache>
            </c:strRef>
          </c:cat>
          <c:val>
            <c:numRef>
              <c:f>'9-5'!$P$7:$P$33</c:f>
              <c:numCache>
                <c:formatCode>0.0%</c:formatCode>
                <c:ptCount val="27"/>
                <c:pt idx="1">
                  <c:v>3.1446540880503146E-3</c:v>
                </c:pt>
                <c:pt idx="2">
                  <c:v>0</c:v>
                </c:pt>
                <c:pt idx="4">
                  <c:v>6.269592476489028E-3</c:v>
                </c:pt>
                <c:pt idx="5">
                  <c:v>2.9787234042553193E-2</c:v>
                </c:pt>
                <c:pt idx="7">
                  <c:v>2.20125786163522E-2</c:v>
                </c:pt>
                <c:pt idx="8">
                  <c:v>2.1276595744680851E-2</c:v>
                </c:pt>
                <c:pt idx="10">
                  <c:v>2.1943573667711599E-2</c:v>
                </c:pt>
                <c:pt idx="11">
                  <c:v>1.6949152542372881E-2</c:v>
                </c:pt>
                <c:pt idx="13">
                  <c:v>1.2578616352201259E-2</c:v>
                </c:pt>
                <c:pt idx="14">
                  <c:v>2.9661016949152543E-2</c:v>
                </c:pt>
                <c:pt idx="16">
                  <c:v>2.8213166144200628E-2</c:v>
                </c:pt>
                <c:pt idx="17">
                  <c:v>5.106382978723404E-2</c:v>
                </c:pt>
                <c:pt idx="19">
                  <c:v>3.4591194968553458E-2</c:v>
                </c:pt>
                <c:pt idx="20">
                  <c:v>5.5555555555555552E-2</c:v>
                </c:pt>
                <c:pt idx="22">
                  <c:v>3.4700315457413249E-2</c:v>
                </c:pt>
                <c:pt idx="23">
                  <c:v>5.106382978723404E-2</c:v>
                </c:pt>
                <c:pt idx="25">
                  <c:v>3.4810126582278479E-2</c:v>
                </c:pt>
                <c:pt idx="26">
                  <c:v>3.8297872340425532E-2</c:v>
                </c:pt>
              </c:numCache>
            </c:numRef>
          </c:val>
          <c:extLst>
            <c:ext xmlns:c16="http://schemas.microsoft.com/office/drawing/2014/chart" uri="{C3380CC4-5D6E-409C-BE32-E72D297353CC}">
              <c16:uniqueId val="{00000005-ECFE-4158-8901-5549515E7EFA}"/>
            </c:ext>
          </c:extLst>
        </c:ser>
        <c:ser>
          <c:idx val="5"/>
          <c:order val="5"/>
          <c:tx>
            <c:strRef>
              <c:f>'9-5'!$Q$6</c:f>
              <c:strCache>
                <c:ptCount val="1"/>
                <c:pt idx="0">
                  <c:v>わからない</c:v>
                </c:pt>
              </c:strCache>
            </c:strRef>
          </c:tx>
          <c:spPr>
            <a:solidFill>
              <a:sysClr val="window" lastClr="FFFFFF"/>
            </a:solidFill>
            <a:ln>
              <a:solidFill>
                <a:sysClr val="windowText" lastClr="000000"/>
              </a:solidFill>
            </a:ln>
            <a:effectLst/>
          </c:spPr>
          <c:invertIfNegative val="0"/>
          <c:dLbls>
            <c:dLbl>
              <c:idx val="1"/>
              <c:layout>
                <c:manualLayout>
                  <c:x val="1.0488555118360001E-2"/>
                  <c:y val="-2.221164691316697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1D30-451A-9BBC-048DDE63820E}"/>
                </c:ext>
              </c:extLst>
            </c:dLbl>
            <c:dLbl>
              <c:idx val="4"/>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1D30-451A-9BBC-048DDE63820E}"/>
                </c:ext>
              </c:extLst>
            </c:dLbl>
            <c:dLbl>
              <c:idx val="7"/>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1D30-451A-9BBC-048DDE63820E}"/>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'9-5'!$K$7:$K$33</c:f>
              <c:strCache>
                <c:ptCount val="27"/>
                <c:pt idx="0">
                  <c:v>技術者の教育・訓練、スキルの向上</c:v>
                </c:pt>
                <c:pt idx="1">
                  <c:v>AIあり（n=318）</c:v>
                </c:pt>
                <c:pt idx="2">
                  <c:v>AIなし（n=236）</c:v>
                </c:pt>
                <c:pt idx="3">
                  <c:v>新たな開発技術（AI等）の導入　</c:v>
                </c:pt>
                <c:pt idx="4">
                  <c:v>AIあり（n=319）</c:v>
                </c:pt>
                <c:pt idx="5">
                  <c:v>AIなし（n=235）</c:v>
                </c:pt>
                <c:pt idx="6">
                  <c:v>ハードウェアの高機能・高性能化　　　</c:v>
                </c:pt>
                <c:pt idx="7">
                  <c:v>AIあり（n=318）</c:v>
                </c:pt>
                <c:pt idx="8">
                  <c:v>AIなし（n=235）</c:v>
                </c:pt>
                <c:pt idx="9">
                  <c:v>ソフトウェア・プラットフォームの導入　　</c:v>
                </c:pt>
                <c:pt idx="10">
                  <c:v>AIあり（n=319）</c:v>
                </c:pt>
                <c:pt idx="11">
                  <c:v>AIなし（n=236）</c:v>
                </c:pt>
                <c:pt idx="12">
                  <c:v>アーキテクチャの見直し　　　　　　　　　</c:v>
                </c:pt>
                <c:pt idx="13">
                  <c:v>AIあり（n=318）</c:v>
                </c:pt>
                <c:pt idx="14">
                  <c:v>AIなし（n=236）</c:v>
                </c:pt>
                <c:pt idx="15">
                  <c:v>アジャイル開発の採用　　　　　　　　　</c:v>
                </c:pt>
                <c:pt idx="16">
                  <c:v>AIあり（n=319）</c:v>
                </c:pt>
                <c:pt idx="17">
                  <c:v>AIなし（n=235）</c:v>
                </c:pt>
                <c:pt idx="18">
                  <c:v>モデルベース開発の導入　　　　　　　　</c:v>
                </c:pt>
                <c:pt idx="19">
                  <c:v>AIあり（n=318）</c:v>
                </c:pt>
                <c:pt idx="20">
                  <c:v>AIなし（n=234）</c:v>
                </c:pt>
                <c:pt idx="21">
                  <c:v>外部の専門企業への委託　　　　　　　</c:v>
                </c:pt>
                <c:pt idx="22">
                  <c:v>AIあり（n=317）</c:v>
                </c:pt>
                <c:pt idx="23">
                  <c:v>AIなし（n=235）</c:v>
                </c:pt>
                <c:pt idx="24">
                  <c:v>プロダクトライン設計の導入　　　　　　　</c:v>
                </c:pt>
                <c:pt idx="25">
                  <c:v>AIあり（n=316）</c:v>
                </c:pt>
                <c:pt idx="26">
                  <c:v>AIなし（n=235）</c:v>
                </c:pt>
              </c:strCache>
            </c:strRef>
          </c:cat>
          <c:val>
            <c:numRef>
              <c:f>'9-5'!$Q$7:$Q$33</c:f>
              <c:numCache>
                <c:formatCode>0.0%</c:formatCode>
                <c:ptCount val="27"/>
                <c:pt idx="1">
                  <c:v>1.8867924528301886E-2</c:v>
                </c:pt>
                <c:pt idx="2">
                  <c:v>4.6610169491525424E-2</c:v>
                </c:pt>
                <c:pt idx="4">
                  <c:v>3.7617554858934171E-2</c:v>
                </c:pt>
                <c:pt idx="5">
                  <c:v>0.10212765957446808</c:v>
                </c:pt>
                <c:pt idx="7">
                  <c:v>4.40251572327044E-2</c:v>
                </c:pt>
                <c:pt idx="8">
                  <c:v>9.7872340425531917E-2</c:v>
                </c:pt>
                <c:pt idx="10">
                  <c:v>4.7021943573667714E-2</c:v>
                </c:pt>
                <c:pt idx="11">
                  <c:v>0.13135593220338984</c:v>
                </c:pt>
                <c:pt idx="13">
                  <c:v>6.9182389937106917E-2</c:v>
                </c:pt>
                <c:pt idx="14">
                  <c:v>0.14830508474576271</c:v>
                </c:pt>
                <c:pt idx="16">
                  <c:v>9.0909090909090912E-2</c:v>
                </c:pt>
                <c:pt idx="17">
                  <c:v>0.18723404255319148</c:v>
                </c:pt>
                <c:pt idx="19">
                  <c:v>0.12578616352201258</c:v>
                </c:pt>
                <c:pt idx="20">
                  <c:v>0.23504273504273504</c:v>
                </c:pt>
                <c:pt idx="22">
                  <c:v>5.993690851735016E-2</c:v>
                </c:pt>
                <c:pt idx="23">
                  <c:v>7.6595744680851063E-2</c:v>
                </c:pt>
                <c:pt idx="25">
                  <c:v>0.1550632911392405</c:v>
                </c:pt>
                <c:pt idx="26">
                  <c:v>0.24255319148936169</c:v>
                </c:pt>
              </c:numCache>
            </c:numRef>
          </c:val>
          <c:extLst>
            <c:ext xmlns:c16="http://schemas.microsoft.com/office/drawing/2014/chart" uri="{C3380CC4-5D6E-409C-BE32-E72D297353CC}">
              <c16:uniqueId val="{00000006-ECFE-4158-8901-5549515E7EFA}"/>
            </c:ext>
          </c:extLst>
        </c:ser>
        <c:dLbls>
          <c:showLegendKey val="0"/>
          <c:showVal val="0"/>
          <c:showCatName val="0"/>
          <c:showSerName val="0"/>
          <c:showPercent val="0"/>
          <c:showBubbleSize val="0"/>
        </c:dLbls>
        <c:gapWidth val="40"/>
        <c:overlap val="100"/>
        <c:axId val="447265792"/>
        <c:axId val="447271680"/>
      </c:barChart>
      <c:catAx>
        <c:axId val="447265792"/>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47271680"/>
        <c:crosses val="autoZero"/>
        <c:auto val="1"/>
        <c:lblAlgn val="ctr"/>
        <c:lblOffset val="100"/>
        <c:noMultiLvlLbl val="0"/>
      </c:catAx>
      <c:valAx>
        <c:axId val="447271680"/>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47265792"/>
        <c:crosses val="autoZero"/>
        <c:crossBetween val="between"/>
      </c:valAx>
      <c:spPr>
        <a:noFill/>
        <a:ln>
          <a:solidFill>
            <a:schemeClr val="tx1">
              <a:lumMod val="50000"/>
              <a:lumOff val="50000"/>
            </a:schemeClr>
          </a:solidFill>
        </a:ln>
        <a:effectLst/>
      </c:spPr>
    </c:plotArea>
    <c:legend>
      <c:legendPos val="b"/>
      <c:layout>
        <c:manualLayout>
          <c:xMode val="edge"/>
          <c:yMode val="edge"/>
          <c:x val="8.8392291044591093E-2"/>
          <c:y val="0.9212070421021934"/>
          <c:w val="0.82321541791081787"/>
          <c:h val="6.319841598747524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7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162116881138846"/>
          <c:y val="8.6520307683362066E-2"/>
          <c:w val="0.64455821564814519"/>
          <c:h val="0.79733398521263277"/>
        </c:manualLayout>
      </c:layout>
      <c:barChart>
        <c:barDir val="bar"/>
        <c:grouping val="stacked"/>
        <c:varyColors val="0"/>
        <c:ser>
          <c:idx val="0"/>
          <c:order val="0"/>
          <c:tx>
            <c:strRef>
              <c:f>'[「組込み／IoTに関する動向調査」 集計_データ編_3章_1（B-E）20200306★.xlsx]9-6'!$L$6</c:f>
              <c:strCache>
                <c:ptCount val="1"/>
                <c:pt idx="0">
                  <c:v>重要と思う</c:v>
                </c:pt>
              </c:strCache>
            </c:strRef>
          </c:tx>
          <c:spPr>
            <a:solidFill>
              <a:srgbClr val="FF9966"/>
            </a:solidFill>
            <a:ln>
              <a:solidFill>
                <a:sysClr val="windowText" lastClr="000000"/>
              </a:solidFill>
            </a:ln>
            <a:effectLst/>
          </c:spPr>
          <c:invertIfNegative val="0"/>
          <c:dLbls>
            <c:dLbl>
              <c:idx val="0"/>
              <c:layout>
                <c:manualLayout>
                  <c:x val="-1.1204481792717087E-2"/>
                  <c:y val="2.9366945564548695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DC7-4E74-BDD1-DC6D87C24F92}"/>
                </c:ext>
              </c:extLst>
            </c:dLbl>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集計_データ編_3章_1（B-E）20200306★.xlsx]9-6'!$K$7:$K$33</c:f>
              <c:strCache>
                <c:ptCount val="27"/>
                <c:pt idx="0">
                  <c:v>技術者の教育・訓練、スキルの向上</c:v>
                </c:pt>
                <c:pt idx="1">
                  <c:v>DXあり（n=53）</c:v>
                </c:pt>
                <c:pt idx="2">
                  <c:v>DXなし（n=497）</c:v>
                </c:pt>
                <c:pt idx="3">
                  <c:v>新たな開発技術（AI等）の導入　</c:v>
                </c:pt>
                <c:pt idx="4">
                  <c:v>DXあり（n=54）</c:v>
                </c:pt>
                <c:pt idx="5">
                  <c:v>DXなし（n=496）</c:v>
                </c:pt>
                <c:pt idx="6">
                  <c:v>ハードウェアの高機能・高性能化　　　</c:v>
                </c:pt>
                <c:pt idx="7">
                  <c:v>DXあり（n=54）</c:v>
                </c:pt>
                <c:pt idx="8">
                  <c:v>DXなし（n=495）</c:v>
                </c:pt>
                <c:pt idx="9">
                  <c:v>ソフトウェア・プラットフォームの導入　　</c:v>
                </c:pt>
                <c:pt idx="10">
                  <c:v>DXあり（n=54）</c:v>
                </c:pt>
                <c:pt idx="11">
                  <c:v>DXなし（n=497）</c:v>
                </c:pt>
                <c:pt idx="12">
                  <c:v>アーキテクチャの見直し　　　　　　　　　</c:v>
                </c:pt>
                <c:pt idx="13">
                  <c:v>DXあり（n=54）</c:v>
                </c:pt>
                <c:pt idx="14">
                  <c:v>DXなし（n=496）</c:v>
                </c:pt>
                <c:pt idx="15">
                  <c:v>アジャイル開発の採用　　　　　　　　　</c:v>
                </c:pt>
                <c:pt idx="16">
                  <c:v>DXあり（n=54）</c:v>
                </c:pt>
                <c:pt idx="17">
                  <c:v>DXなし（n=496）</c:v>
                </c:pt>
                <c:pt idx="18">
                  <c:v>モデルベース開発の導入　　　　　　　　</c:v>
                </c:pt>
                <c:pt idx="19">
                  <c:v>DXあり（n=52）</c:v>
                </c:pt>
                <c:pt idx="20">
                  <c:v>DXなし（n=495）</c:v>
                </c:pt>
                <c:pt idx="21">
                  <c:v>外部の専門企業への委託　　　　　　　</c:v>
                </c:pt>
                <c:pt idx="22">
                  <c:v>DXあり（n=53）</c:v>
                </c:pt>
                <c:pt idx="23">
                  <c:v>DXなし（n=495）</c:v>
                </c:pt>
                <c:pt idx="24">
                  <c:v>プロダクトライン設計の導入　　　　　　　</c:v>
                </c:pt>
                <c:pt idx="25">
                  <c:v>DXあり（n=52）</c:v>
                </c:pt>
                <c:pt idx="26">
                  <c:v>DXなし（n=495）</c:v>
                </c:pt>
              </c:strCache>
            </c:strRef>
          </c:cat>
          <c:val>
            <c:numRef>
              <c:f>'[「組込み／IoTに関する動向調査」 集計_データ編_3章_1（B-E）20200306★.xlsx]9-6'!$L$7:$L$33</c:f>
              <c:numCache>
                <c:formatCode>0.0%</c:formatCode>
                <c:ptCount val="27"/>
                <c:pt idx="1">
                  <c:v>0.79245283018867929</c:v>
                </c:pt>
                <c:pt idx="2">
                  <c:v>0.61569416498993967</c:v>
                </c:pt>
                <c:pt idx="4">
                  <c:v>0.62962962962962965</c:v>
                </c:pt>
                <c:pt idx="5">
                  <c:v>0.29032258064516131</c:v>
                </c:pt>
                <c:pt idx="7">
                  <c:v>0.44444444444444442</c:v>
                </c:pt>
                <c:pt idx="8">
                  <c:v>0.23030303030303031</c:v>
                </c:pt>
                <c:pt idx="10">
                  <c:v>0.48148148148148145</c:v>
                </c:pt>
                <c:pt idx="11">
                  <c:v>0.19718309859154928</c:v>
                </c:pt>
                <c:pt idx="13">
                  <c:v>0.44444444444444442</c:v>
                </c:pt>
                <c:pt idx="14">
                  <c:v>0.18346774193548387</c:v>
                </c:pt>
                <c:pt idx="16">
                  <c:v>0.44444444444444442</c:v>
                </c:pt>
                <c:pt idx="17">
                  <c:v>0.125</c:v>
                </c:pt>
                <c:pt idx="19">
                  <c:v>0.23076923076923078</c:v>
                </c:pt>
                <c:pt idx="20">
                  <c:v>9.8989898989898989E-2</c:v>
                </c:pt>
                <c:pt idx="22">
                  <c:v>0.28301886792452829</c:v>
                </c:pt>
                <c:pt idx="23">
                  <c:v>0.1111111111111111</c:v>
                </c:pt>
                <c:pt idx="25">
                  <c:v>0.17307692307692307</c:v>
                </c:pt>
                <c:pt idx="26">
                  <c:v>6.0606060606060608E-2</c:v>
                </c:pt>
              </c:numCache>
            </c:numRef>
          </c:val>
          <c:extLst>
            <c:ext xmlns:c16="http://schemas.microsoft.com/office/drawing/2014/chart" uri="{C3380CC4-5D6E-409C-BE32-E72D297353CC}">
              <c16:uniqueId val="{00000001-0DC7-4E74-BDD1-DC6D87C24F92}"/>
            </c:ext>
          </c:extLst>
        </c:ser>
        <c:ser>
          <c:idx val="2"/>
          <c:order val="1"/>
          <c:tx>
            <c:strRef>
              <c:f>'[「組込み／IoTに関する動向調査」 集計_データ編_3章_1（B-E）20200306★.xlsx]9-6'!$M$6</c:f>
              <c:strCache>
                <c:ptCount val="1"/>
                <c:pt idx="0">
                  <c:v>やや重要と思う</c:v>
                </c:pt>
              </c:strCache>
            </c:strRef>
          </c:tx>
          <c:spPr>
            <a:solidFill>
              <a:srgbClr val="FFCC99"/>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集計_データ編_3章_1（B-E）20200306★.xlsx]9-6'!$K$7:$K$33</c:f>
              <c:strCache>
                <c:ptCount val="27"/>
                <c:pt idx="0">
                  <c:v>技術者の教育・訓練、スキルの向上</c:v>
                </c:pt>
                <c:pt idx="1">
                  <c:v>DXあり（n=53）</c:v>
                </c:pt>
                <c:pt idx="2">
                  <c:v>DXなし（n=497）</c:v>
                </c:pt>
                <c:pt idx="3">
                  <c:v>新たな開発技術（AI等）の導入　</c:v>
                </c:pt>
                <c:pt idx="4">
                  <c:v>DXあり（n=54）</c:v>
                </c:pt>
                <c:pt idx="5">
                  <c:v>DXなし（n=496）</c:v>
                </c:pt>
                <c:pt idx="6">
                  <c:v>ハードウェアの高機能・高性能化　　　</c:v>
                </c:pt>
                <c:pt idx="7">
                  <c:v>DXあり（n=54）</c:v>
                </c:pt>
                <c:pt idx="8">
                  <c:v>DXなし（n=495）</c:v>
                </c:pt>
                <c:pt idx="9">
                  <c:v>ソフトウェア・プラットフォームの導入　　</c:v>
                </c:pt>
                <c:pt idx="10">
                  <c:v>DXあり（n=54）</c:v>
                </c:pt>
                <c:pt idx="11">
                  <c:v>DXなし（n=497）</c:v>
                </c:pt>
                <c:pt idx="12">
                  <c:v>アーキテクチャの見直し　　　　　　　　　</c:v>
                </c:pt>
                <c:pt idx="13">
                  <c:v>DXあり（n=54）</c:v>
                </c:pt>
                <c:pt idx="14">
                  <c:v>DXなし（n=496）</c:v>
                </c:pt>
                <c:pt idx="15">
                  <c:v>アジャイル開発の採用　　　　　　　　　</c:v>
                </c:pt>
                <c:pt idx="16">
                  <c:v>DXあり（n=54）</c:v>
                </c:pt>
                <c:pt idx="17">
                  <c:v>DXなし（n=496）</c:v>
                </c:pt>
                <c:pt idx="18">
                  <c:v>モデルベース開発の導入　　　　　　　　</c:v>
                </c:pt>
                <c:pt idx="19">
                  <c:v>DXあり（n=52）</c:v>
                </c:pt>
                <c:pt idx="20">
                  <c:v>DXなし（n=495）</c:v>
                </c:pt>
                <c:pt idx="21">
                  <c:v>外部の専門企業への委託　　　　　　　</c:v>
                </c:pt>
                <c:pt idx="22">
                  <c:v>DXあり（n=53）</c:v>
                </c:pt>
                <c:pt idx="23">
                  <c:v>DXなし（n=495）</c:v>
                </c:pt>
                <c:pt idx="24">
                  <c:v>プロダクトライン設計の導入　　　　　　　</c:v>
                </c:pt>
                <c:pt idx="25">
                  <c:v>DXあり（n=52）</c:v>
                </c:pt>
                <c:pt idx="26">
                  <c:v>DXなし（n=495）</c:v>
                </c:pt>
              </c:strCache>
            </c:strRef>
          </c:cat>
          <c:val>
            <c:numRef>
              <c:f>'[「組込み／IoTに関する動向調査」 集計_データ編_3章_1（B-E）20200306★.xlsx]9-6'!$M$7:$M$33</c:f>
              <c:numCache>
                <c:formatCode>0.0%</c:formatCode>
                <c:ptCount val="27"/>
                <c:pt idx="1">
                  <c:v>0.20754716981132076</c:v>
                </c:pt>
                <c:pt idx="2">
                  <c:v>0.28370221327967809</c:v>
                </c:pt>
                <c:pt idx="4">
                  <c:v>0.27777777777777779</c:v>
                </c:pt>
                <c:pt idx="5">
                  <c:v>0.4213709677419355</c:v>
                </c:pt>
                <c:pt idx="7">
                  <c:v>0.3888888888888889</c:v>
                </c:pt>
                <c:pt idx="8">
                  <c:v>0.38181818181818183</c:v>
                </c:pt>
                <c:pt idx="10">
                  <c:v>0.37037037037037035</c:v>
                </c:pt>
                <c:pt idx="11">
                  <c:v>0.43259557344064387</c:v>
                </c:pt>
                <c:pt idx="13">
                  <c:v>0.29629629629629628</c:v>
                </c:pt>
                <c:pt idx="14">
                  <c:v>0.37903225806451613</c:v>
                </c:pt>
                <c:pt idx="16">
                  <c:v>0.35185185185185186</c:v>
                </c:pt>
                <c:pt idx="17">
                  <c:v>0.30241935483870969</c:v>
                </c:pt>
                <c:pt idx="19">
                  <c:v>0.25</c:v>
                </c:pt>
                <c:pt idx="20">
                  <c:v>0.26666666666666666</c:v>
                </c:pt>
                <c:pt idx="22">
                  <c:v>0.35849056603773582</c:v>
                </c:pt>
                <c:pt idx="23">
                  <c:v>0.36969696969696969</c:v>
                </c:pt>
                <c:pt idx="25">
                  <c:v>0.23076923076923078</c:v>
                </c:pt>
                <c:pt idx="26">
                  <c:v>0.20606060606060606</c:v>
                </c:pt>
              </c:numCache>
            </c:numRef>
          </c:val>
          <c:extLst>
            <c:ext xmlns:c16="http://schemas.microsoft.com/office/drawing/2014/chart" uri="{C3380CC4-5D6E-409C-BE32-E72D297353CC}">
              <c16:uniqueId val="{00000002-0DC7-4E74-BDD1-DC6D87C24F92}"/>
            </c:ext>
          </c:extLst>
        </c:ser>
        <c:ser>
          <c:idx val="1"/>
          <c:order val="2"/>
          <c:tx>
            <c:strRef>
              <c:f>'[「組込み／IoTに関する動向調査」 集計_データ編_3章_1（B-E）20200306★.xlsx]9-6'!$N$6</c:f>
              <c:strCache>
                <c:ptCount val="1"/>
                <c:pt idx="0">
                  <c:v>どちらともいえない</c:v>
                </c:pt>
              </c:strCache>
            </c:strRef>
          </c:tx>
          <c:spPr>
            <a:solidFill>
              <a:srgbClr val="FFFF99"/>
            </a:solidFill>
            <a:ln>
              <a:solidFill>
                <a:sysClr val="windowText" lastClr="000000"/>
              </a:solid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607C-4E24-9307-B52F6F7D8E80}"/>
                </c:ext>
              </c:extLst>
            </c:dLbl>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集計_データ編_3章_1（B-E）20200306★.xlsx]9-6'!$K$7:$K$33</c:f>
              <c:strCache>
                <c:ptCount val="27"/>
                <c:pt idx="0">
                  <c:v>技術者の教育・訓練、スキルの向上</c:v>
                </c:pt>
                <c:pt idx="1">
                  <c:v>DXあり（n=53）</c:v>
                </c:pt>
                <c:pt idx="2">
                  <c:v>DXなし（n=497）</c:v>
                </c:pt>
                <c:pt idx="3">
                  <c:v>新たな開発技術（AI等）の導入　</c:v>
                </c:pt>
                <c:pt idx="4">
                  <c:v>DXあり（n=54）</c:v>
                </c:pt>
                <c:pt idx="5">
                  <c:v>DXなし（n=496）</c:v>
                </c:pt>
                <c:pt idx="6">
                  <c:v>ハードウェアの高機能・高性能化　　　</c:v>
                </c:pt>
                <c:pt idx="7">
                  <c:v>DXあり（n=54）</c:v>
                </c:pt>
                <c:pt idx="8">
                  <c:v>DXなし（n=495）</c:v>
                </c:pt>
                <c:pt idx="9">
                  <c:v>ソフトウェア・プラットフォームの導入　　</c:v>
                </c:pt>
                <c:pt idx="10">
                  <c:v>DXあり（n=54）</c:v>
                </c:pt>
                <c:pt idx="11">
                  <c:v>DXなし（n=497）</c:v>
                </c:pt>
                <c:pt idx="12">
                  <c:v>アーキテクチャの見直し　　　　　　　　　</c:v>
                </c:pt>
                <c:pt idx="13">
                  <c:v>DXあり（n=54）</c:v>
                </c:pt>
                <c:pt idx="14">
                  <c:v>DXなし（n=496）</c:v>
                </c:pt>
                <c:pt idx="15">
                  <c:v>アジャイル開発の採用　　　　　　　　　</c:v>
                </c:pt>
                <c:pt idx="16">
                  <c:v>DXあり（n=54）</c:v>
                </c:pt>
                <c:pt idx="17">
                  <c:v>DXなし（n=496）</c:v>
                </c:pt>
                <c:pt idx="18">
                  <c:v>モデルベース開発の導入　　　　　　　　</c:v>
                </c:pt>
                <c:pt idx="19">
                  <c:v>DXあり（n=52）</c:v>
                </c:pt>
                <c:pt idx="20">
                  <c:v>DXなし（n=495）</c:v>
                </c:pt>
                <c:pt idx="21">
                  <c:v>外部の専門企業への委託　　　　　　　</c:v>
                </c:pt>
                <c:pt idx="22">
                  <c:v>DXあり（n=53）</c:v>
                </c:pt>
                <c:pt idx="23">
                  <c:v>DXなし（n=495）</c:v>
                </c:pt>
                <c:pt idx="24">
                  <c:v>プロダクトライン設計の導入　　　　　　　</c:v>
                </c:pt>
                <c:pt idx="25">
                  <c:v>DXあり（n=52）</c:v>
                </c:pt>
                <c:pt idx="26">
                  <c:v>DXなし（n=495）</c:v>
                </c:pt>
              </c:strCache>
            </c:strRef>
          </c:cat>
          <c:val>
            <c:numRef>
              <c:f>'[「組込み／IoTに関する動向調査」 集計_データ編_3章_1（B-E）20200306★.xlsx]9-6'!$N$7:$N$33</c:f>
              <c:numCache>
                <c:formatCode>0.0%</c:formatCode>
                <c:ptCount val="27"/>
                <c:pt idx="1">
                  <c:v>0</c:v>
                </c:pt>
                <c:pt idx="2">
                  <c:v>5.2313883299798795E-2</c:v>
                </c:pt>
                <c:pt idx="4">
                  <c:v>5.5555555555555552E-2</c:v>
                </c:pt>
                <c:pt idx="5">
                  <c:v>0.16733870967741934</c:v>
                </c:pt>
                <c:pt idx="7">
                  <c:v>7.407407407407407E-2</c:v>
                </c:pt>
                <c:pt idx="8">
                  <c:v>0.23838383838383839</c:v>
                </c:pt>
                <c:pt idx="10">
                  <c:v>7.407407407407407E-2</c:v>
                </c:pt>
                <c:pt idx="11">
                  <c:v>0.22132796780684105</c:v>
                </c:pt>
                <c:pt idx="13">
                  <c:v>0.16666666666666666</c:v>
                </c:pt>
                <c:pt idx="14">
                  <c:v>0.2661290322580645</c:v>
                </c:pt>
                <c:pt idx="16">
                  <c:v>0.12962962962962962</c:v>
                </c:pt>
                <c:pt idx="17">
                  <c:v>0.28225806451612906</c:v>
                </c:pt>
                <c:pt idx="19">
                  <c:v>0.28846153846153844</c:v>
                </c:pt>
                <c:pt idx="20">
                  <c:v>0.30909090909090908</c:v>
                </c:pt>
                <c:pt idx="22">
                  <c:v>0.28301886792452829</c:v>
                </c:pt>
                <c:pt idx="23">
                  <c:v>0.31313131313131315</c:v>
                </c:pt>
                <c:pt idx="25">
                  <c:v>0.32692307692307693</c:v>
                </c:pt>
                <c:pt idx="26">
                  <c:v>0.4</c:v>
                </c:pt>
              </c:numCache>
            </c:numRef>
          </c:val>
          <c:extLst>
            <c:ext xmlns:c16="http://schemas.microsoft.com/office/drawing/2014/chart" uri="{C3380CC4-5D6E-409C-BE32-E72D297353CC}">
              <c16:uniqueId val="{00000003-0DC7-4E74-BDD1-DC6D87C24F92}"/>
            </c:ext>
          </c:extLst>
        </c:ser>
        <c:ser>
          <c:idx val="3"/>
          <c:order val="3"/>
          <c:tx>
            <c:strRef>
              <c:f>'[「組込み／IoTに関する動向調査」 集計_データ編_3章_1（B-E）20200306★.xlsx]9-6'!$O$6</c:f>
              <c:strCache>
                <c:ptCount val="1"/>
                <c:pt idx="0">
                  <c:v>あまり重要と思わない</c:v>
                </c:pt>
              </c:strCache>
            </c:strRef>
          </c:tx>
          <c:spPr>
            <a:solidFill>
              <a:srgbClr val="3366FF"/>
            </a:solidFill>
            <a:ln>
              <a:solidFill>
                <a:sysClr val="windowText" lastClr="000000"/>
              </a:solid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1-607C-4E24-9307-B52F6F7D8E80}"/>
                </c:ext>
              </c:extLst>
            </c:dLbl>
            <c:dLbl>
              <c:idx val="2"/>
              <c:layout>
                <c:manualLayout>
                  <c:x val="-1.5607903891689504E-3"/>
                  <c:y val="-1.6486477564852685E-2"/>
                </c:manualLayout>
              </c:layout>
              <c:spPr/>
              <c:txPr>
                <a:bodyPr/>
                <a:lstStyle/>
                <a:p>
                  <a:pPr>
                    <a:defRPr>
                      <a:solidFill>
                        <a:schemeClr val="tx1"/>
                      </a:solidFill>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07C-4E24-9307-B52F6F7D8E80}"/>
                </c:ext>
              </c:extLst>
            </c:dLbl>
            <c:dLbl>
              <c:idx val="4"/>
              <c:layout>
                <c:manualLayout>
                  <c:x val="-3.1215807783379007E-3"/>
                  <c:y val="1.6488146612075223E-2"/>
                </c:manualLayout>
              </c:layout>
              <c:spPr/>
              <c:txPr>
                <a:bodyPr/>
                <a:lstStyle/>
                <a:p>
                  <a:pPr>
                    <a:defRPr>
                      <a:solidFill>
                        <a:schemeClr val="tx1"/>
                      </a:solidFill>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07C-4E24-9307-B52F6F7D8E80}"/>
                </c:ext>
              </c:extLst>
            </c:dLbl>
            <c:dLbl>
              <c:idx val="5"/>
              <c:layout>
                <c:manualLayout>
                  <c:x val="1.0925532724182653E-2"/>
                  <c:y val="4.710422161386481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07C-4E24-9307-B52F6F7D8E80}"/>
                </c:ext>
              </c:extLst>
            </c:dLbl>
            <c:dLbl>
              <c:idx val="7"/>
              <c:layout>
                <c:manualLayout>
                  <c:x val="4.6823711675067371E-3"/>
                  <c:y val="2.3552110806932407E-2"/>
                </c:manualLayout>
              </c:layout>
              <c:spPr/>
              <c:txPr>
                <a:bodyPr/>
                <a:lstStyle/>
                <a:p>
                  <a:pPr>
                    <a:defRPr>
                      <a:solidFill>
                        <a:schemeClr val="tx1"/>
                      </a:solidFill>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07C-4E24-9307-B52F6F7D8E80}"/>
                </c:ext>
              </c:extLst>
            </c:dLbl>
            <c:dLbl>
              <c:idx val="22"/>
              <c:delete val="1"/>
              <c:extLst>
                <c:ext xmlns:c15="http://schemas.microsoft.com/office/drawing/2012/chart" uri="{CE6537A1-D6FC-4f65-9D91-7224C49458BB}"/>
                <c:ext xmlns:c16="http://schemas.microsoft.com/office/drawing/2014/chart" uri="{C3380CC4-5D6E-409C-BE32-E72D297353CC}">
                  <c16:uniqueId val="{00000006-607C-4E24-9307-B52F6F7D8E80}"/>
                </c:ext>
              </c:extLst>
            </c:dLbl>
            <c:spPr>
              <a:noFill/>
              <a:ln>
                <a:noFill/>
              </a:ln>
              <a:effectLst/>
            </c:spPr>
            <c:txPr>
              <a:bodyPr/>
              <a:lstStyle/>
              <a:p>
                <a:pPr>
                  <a:defRPr>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'[「組込み／IoTに関する動向調査」 集計_データ編_3章_1（B-E）20200306★.xlsx]9-6'!$K$7:$K$33</c:f>
              <c:strCache>
                <c:ptCount val="27"/>
                <c:pt idx="0">
                  <c:v>技術者の教育・訓練、スキルの向上</c:v>
                </c:pt>
                <c:pt idx="1">
                  <c:v>DXあり（n=53）</c:v>
                </c:pt>
                <c:pt idx="2">
                  <c:v>DXなし（n=497）</c:v>
                </c:pt>
                <c:pt idx="3">
                  <c:v>新たな開発技術（AI等）の導入　</c:v>
                </c:pt>
                <c:pt idx="4">
                  <c:v>DXあり（n=54）</c:v>
                </c:pt>
                <c:pt idx="5">
                  <c:v>DXなし（n=496）</c:v>
                </c:pt>
                <c:pt idx="6">
                  <c:v>ハードウェアの高機能・高性能化　　　</c:v>
                </c:pt>
                <c:pt idx="7">
                  <c:v>DXあり（n=54）</c:v>
                </c:pt>
                <c:pt idx="8">
                  <c:v>DXなし（n=495）</c:v>
                </c:pt>
                <c:pt idx="9">
                  <c:v>ソフトウェア・プラットフォームの導入　　</c:v>
                </c:pt>
                <c:pt idx="10">
                  <c:v>DXあり（n=54）</c:v>
                </c:pt>
                <c:pt idx="11">
                  <c:v>DXなし（n=497）</c:v>
                </c:pt>
                <c:pt idx="12">
                  <c:v>アーキテクチャの見直し　　　　　　　　　</c:v>
                </c:pt>
                <c:pt idx="13">
                  <c:v>DXあり（n=54）</c:v>
                </c:pt>
                <c:pt idx="14">
                  <c:v>DXなし（n=496）</c:v>
                </c:pt>
                <c:pt idx="15">
                  <c:v>アジャイル開発の採用　　　　　　　　　</c:v>
                </c:pt>
                <c:pt idx="16">
                  <c:v>DXあり（n=54）</c:v>
                </c:pt>
                <c:pt idx="17">
                  <c:v>DXなし（n=496）</c:v>
                </c:pt>
                <c:pt idx="18">
                  <c:v>モデルベース開発の導入　　　　　　　　</c:v>
                </c:pt>
                <c:pt idx="19">
                  <c:v>DXあり（n=52）</c:v>
                </c:pt>
                <c:pt idx="20">
                  <c:v>DXなし（n=495）</c:v>
                </c:pt>
                <c:pt idx="21">
                  <c:v>外部の専門企業への委託　　　　　　　</c:v>
                </c:pt>
                <c:pt idx="22">
                  <c:v>DXあり（n=53）</c:v>
                </c:pt>
                <c:pt idx="23">
                  <c:v>DXなし（n=495）</c:v>
                </c:pt>
                <c:pt idx="24">
                  <c:v>プロダクトライン設計の導入　　　　　　　</c:v>
                </c:pt>
                <c:pt idx="25">
                  <c:v>DXあり（n=52）</c:v>
                </c:pt>
                <c:pt idx="26">
                  <c:v>DXなし（n=495）</c:v>
                </c:pt>
              </c:strCache>
            </c:strRef>
          </c:cat>
          <c:val>
            <c:numRef>
              <c:f>'[「組込み／IoTに関する動向調査」 集計_データ編_3章_1（B-E）20200306★.xlsx]9-6'!$O$7:$O$33</c:f>
              <c:numCache>
                <c:formatCode>0.0%</c:formatCode>
                <c:ptCount val="27"/>
                <c:pt idx="1">
                  <c:v>0</c:v>
                </c:pt>
                <c:pt idx="2">
                  <c:v>8.0482897384305842E-3</c:v>
                </c:pt>
                <c:pt idx="4">
                  <c:v>1.8518518518518517E-2</c:v>
                </c:pt>
                <c:pt idx="5">
                  <c:v>2.8225806451612902E-2</c:v>
                </c:pt>
                <c:pt idx="7">
                  <c:v>1.8518518518518517E-2</c:v>
                </c:pt>
                <c:pt idx="8">
                  <c:v>5.4545454545454543E-2</c:v>
                </c:pt>
                <c:pt idx="10">
                  <c:v>1.8518518518518517E-2</c:v>
                </c:pt>
                <c:pt idx="11">
                  <c:v>3.8229376257545272E-2</c:v>
                </c:pt>
                <c:pt idx="13">
                  <c:v>3.7037037037037035E-2</c:v>
                </c:pt>
                <c:pt idx="14">
                  <c:v>4.0322580645161289E-2</c:v>
                </c:pt>
                <c:pt idx="16">
                  <c:v>3.7037037037037035E-2</c:v>
                </c:pt>
                <c:pt idx="17">
                  <c:v>0.10483870967741936</c:v>
                </c:pt>
                <c:pt idx="19">
                  <c:v>3.8461538461538464E-2</c:v>
                </c:pt>
                <c:pt idx="20">
                  <c:v>0.10505050505050505</c:v>
                </c:pt>
                <c:pt idx="22">
                  <c:v>0</c:v>
                </c:pt>
                <c:pt idx="23">
                  <c:v>9.0909090909090912E-2</c:v>
                </c:pt>
                <c:pt idx="25">
                  <c:v>7.6923076923076927E-2</c:v>
                </c:pt>
                <c:pt idx="26">
                  <c:v>9.8989898989898989E-2</c:v>
                </c:pt>
              </c:numCache>
            </c:numRef>
          </c:val>
          <c:extLst>
            <c:ext xmlns:c16="http://schemas.microsoft.com/office/drawing/2014/chart" uri="{C3380CC4-5D6E-409C-BE32-E72D297353CC}">
              <c16:uniqueId val="{00000009-0DC7-4E74-BDD1-DC6D87C24F92}"/>
            </c:ext>
          </c:extLst>
        </c:ser>
        <c:ser>
          <c:idx val="4"/>
          <c:order val="4"/>
          <c:tx>
            <c:strRef>
              <c:f>'[「組込み／IoTに関する動向調査」 集計_データ編_3章_1（B-E）20200306★.xlsx]9-6'!$P$6</c:f>
              <c:strCache>
                <c:ptCount val="1"/>
                <c:pt idx="0">
                  <c:v>重要と思わない</c:v>
                </c:pt>
              </c:strCache>
            </c:strRef>
          </c:tx>
          <c:spPr>
            <a:solidFill>
              <a:srgbClr val="9DC3E6"/>
            </a:solidFill>
            <a:ln>
              <a:solidFill>
                <a:sysClr val="windowText" lastClr="000000"/>
              </a:solid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7-607C-4E24-9307-B52F6F7D8E80}"/>
                </c:ext>
              </c:extLst>
            </c:dLbl>
            <c:dLbl>
              <c:idx val="2"/>
              <c:delete val="1"/>
              <c:extLst>
                <c:ext xmlns:c15="http://schemas.microsoft.com/office/drawing/2012/chart" uri="{CE6537A1-D6FC-4f65-9D91-7224C49458BB}"/>
                <c:ext xmlns:c16="http://schemas.microsoft.com/office/drawing/2014/chart" uri="{C3380CC4-5D6E-409C-BE32-E72D297353CC}">
                  <c16:uniqueId val="{00000008-607C-4E24-9307-B52F6F7D8E80}"/>
                </c:ext>
              </c:extLst>
            </c:dLbl>
            <c:dLbl>
              <c:idx val="4"/>
              <c:delete val="1"/>
              <c:extLst>
                <c:ext xmlns:c15="http://schemas.microsoft.com/office/drawing/2012/chart" uri="{CE6537A1-D6FC-4f65-9D91-7224C49458BB}"/>
                <c:ext xmlns:c16="http://schemas.microsoft.com/office/drawing/2014/chart" uri="{C3380CC4-5D6E-409C-BE32-E72D297353CC}">
                  <c16:uniqueId val="{00000009-607C-4E24-9307-B52F6F7D8E80}"/>
                </c:ext>
              </c:extLst>
            </c:dLbl>
            <c:dLbl>
              <c:idx val="5"/>
              <c:layout>
                <c:manualLayout>
                  <c:x val="4.6823711675068515E-3"/>
                  <c:y val="-2.11968997262391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07C-4E24-9307-B52F6F7D8E80}"/>
                </c:ext>
              </c:extLst>
            </c:dLbl>
            <c:dLbl>
              <c:idx val="8"/>
              <c:layout>
                <c:manualLayout>
                  <c:x val="4.6823711675068515E-3"/>
                  <c:y val="-1.41310810344680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07C-4E24-9307-B52F6F7D8E80}"/>
                </c:ext>
              </c:extLst>
            </c:dLbl>
            <c:dLbl>
              <c:idx val="11"/>
              <c:layout>
                <c:manualLayout>
                  <c:x val="0"/>
                  <c:y val="-1.64864775648526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07C-4E24-9307-B52F6F7D8E80}"/>
                </c:ext>
              </c:extLst>
            </c:dLbl>
            <c:dLbl>
              <c:idx val="13"/>
              <c:layout>
                <c:manualLayout>
                  <c:x val="0"/>
                  <c:y val="2.59073218876256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07C-4E24-9307-B52F6F7D8E80}"/>
                </c:ext>
              </c:extLst>
            </c:dLbl>
            <c:dLbl>
              <c:idx val="14"/>
              <c:layout>
                <c:manualLayout>
                  <c:x val="3.1215807783377863E-3"/>
                  <c:y val="-2.11968997262391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07C-4E24-9307-B52F6F7D8E80}"/>
                </c:ext>
              </c:extLst>
            </c:dLbl>
            <c:dLbl>
              <c:idx val="16"/>
              <c:delete val="1"/>
              <c:extLst>
                <c:ext xmlns:c15="http://schemas.microsoft.com/office/drawing/2012/chart" uri="{CE6537A1-D6FC-4f65-9D91-7224C49458BB}"/>
                <c:ext xmlns:c16="http://schemas.microsoft.com/office/drawing/2014/chart" uri="{C3380CC4-5D6E-409C-BE32-E72D297353CC}">
                  <c16:uniqueId val="{0000000F-607C-4E24-9307-B52F6F7D8E80}"/>
                </c:ext>
              </c:extLst>
            </c:dLbl>
            <c:dLbl>
              <c:idx val="22"/>
              <c:layout>
                <c:manualLayout>
                  <c:x val="1.5607903891689504E-3"/>
                  <c:y val="2.5907321887625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607C-4E24-9307-B52F6F7D8E80}"/>
                </c:ext>
              </c:extLst>
            </c:dLbl>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集計_データ編_3章_1（B-E）20200306★.xlsx]9-6'!$K$7:$K$33</c:f>
              <c:strCache>
                <c:ptCount val="27"/>
                <c:pt idx="0">
                  <c:v>技術者の教育・訓練、スキルの向上</c:v>
                </c:pt>
                <c:pt idx="1">
                  <c:v>DXあり（n=53）</c:v>
                </c:pt>
                <c:pt idx="2">
                  <c:v>DXなし（n=497）</c:v>
                </c:pt>
                <c:pt idx="3">
                  <c:v>新たな開発技術（AI等）の導入　</c:v>
                </c:pt>
                <c:pt idx="4">
                  <c:v>DXあり（n=54）</c:v>
                </c:pt>
                <c:pt idx="5">
                  <c:v>DXなし（n=496）</c:v>
                </c:pt>
                <c:pt idx="6">
                  <c:v>ハードウェアの高機能・高性能化　　　</c:v>
                </c:pt>
                <c:pt idx="7">
                  <c:v>DXあり（n=54）</c:v>
                </c:pt>
                <c:pt idx="8">
                  <c:v>DXなし（n=495）</c:v>
                </c:pt>
                <c:pt idx="9">
                  <c:v>ソフトウェア・プラットフォームの導入　　</c:v>
                </c:pt>
                <c:pt idx="10">
                  <c:v>DXあり（n=54）</c:v>
                </c:pt>
                <c:pt idx="11">
                  <c:v>DXなし（n=497）</c:v>
                </c:pt>
                <c:pt idx="12">
                  <c:v>アーキテクチャの見直し　　　　　　　　　</c:v>
                </c:pt>
                <c:pt idx="13">
                  <c:v>DXあり（n=54）</c:v>
                </c:pt>
                <c:pt idx="14">
                  <c:v>DXなし（n=496）</c:v>
                </c:pt>
                <c:pt idx="15">
                  <c:v>アジャイル開発の採用　　　　　　　　　</c:v>
                </c:pt>
                <c:pt idx="16">
                  <c:v>DXあり（n=54）</c:v>
                </c:pt>
                <c:pt idx="17">
                  <c:v>DXなし（n=496）</c:v>
                </c:pt>
                <c:pt idx="18">
                  <c:v>モデルベース開発の導入　　　　　　　　</c:v>
                </c:pt>
                <c:pt idx="19">
                  <c:v>DXあり（n=52）</c:v>
                </c:pt>
                <c:pt idx="20">
                  <c:v>DXなし（n=495）</c:v>
                </c:pt>
                <c:pt idx="21">
                  <c:v>外部の専門企業への委託　　　　　　　</c:v>
                </c:pt>
                <c:pt idx="22">
                  <c:v>DXあり（n=53）</c:v>
                </c:pt>
                <c:pt idx="23">
                  <c:v>DXなし（n=495）</c:v>
                </c:pt>
                <c:pt idx="24">
                  <c:v>プロダクトライン設計の導入　　　　　　　</c:v>
                </c:pt>
                <c:pt idx="25">
                  <c:v>DXあり（n=52）</c:v>
                </c:pt>
                <c:pt idx="26">
                  <c:v>DXなし（n=495）</c:v>
                </c:pt>
              </c:strCache>
            </c:strRef>
          </c:cat>
          <c:val>
            <c:numRef>
              <c:f>'[「組込み／IoTに関する動向調査」 集計_データ編_3章_1（B-E）20200306★.xlsx]9-6'!$P$7:$P$33</c:f>
              <c:numCache>
                <c:formatCode>0.0%</c:formatCode>
                <c:ptCount val="27"/>
                <c:pt idx="1">
                  <c:v>0</c:v>
                </c:pt>
                <c:pt idx="2">
                  <c:v>2.012072434607646E-3</c:v>
                </c:pt>
                <c:pt idx="4">
                  <c:v>0</c:v>
                </c:pt>
                <c:pt idx="5">
                  <c:v>1.8145161290322582E-2</c:v>
                </c:pt>
                <c:pt idx="7">
                  <c:v>3.7037037037037035E-2</c:v>
                </c:pt>
                <c:pt idx="8">
                  <c:v>2.0202020202020204E-2</c:v>
                </c:pt>
                <c:pt idx="10">
                  <c:v>3.7037037037037035E-2</c:v>
                </c:pt>
                <c:pt idx="11">
                  <c:v>1.6096579476861168E-2</c:v>
                </c:pt>
                <c:pt idx="13">
                  <c:v>1.8518518518518517E-2</c:v>
                </c:pt>
                <c:pt idx="14">
                  <c:v>1.8145161290322582E-2</c:v>
                </c:pt>
                <c:pt idx="16">
                  <c:v>0</c:v>
                </c:pt>
                <c:pt idx="17">
                  <c:v>3.8306451612903226E-2</c:v>
                </c:pt>
                <c:pt idx="19">
                  <c:v>9.6153846153846159E-2</c:v>
                </c:pt>
                <c:pt idx="20">
                  <c:v>3.6363636363636362E-2</c:v>
                </c:pt>
                <c:pt idx="22">
                  <c:v>1.8867924528301886E-2</c:v>
                </c:pt>
                <c:pt idx="23">
                  <c:v>4.4444444444444446E-2</c:v>
                </c:pt>
                <c:pt idx="25">
                  <c:v>5.7692307692307696E-2</c:v>
                </c:pt>
                <c:pt idx="26">
                  <c:v>3.2323232323232323E-2</c:v>
                </c:pt>
              </c:numCache>
            </c:numRef>
          </c:val>
          <c:extLst>
            <c:ext xmlns:c16="http://schemas.microsoft.com/office/drawing/2014/chart" uri="{C3380CC4-5D6E-409C-BE32-E72D297353CC}">
              <c16:uniqueId val="{0000000A-0DC7-4E74-BDD1-DC6D87C24F92}"/>
            </c:ext>
          </c:extLst>
        </c:ser>
        <c:ser>
          <c:idx val="5"/>
          <c:order val="5"/>
          <c:tx>
            <c:strRef>
              <c:f>'[「組込み／IoTに関する動向調査」 集計_データ編_3章_1（B-E）20200306★.xlsx]9-6'!$Q$6</c:f>
              <c:strCache>
                <c:ptCount val="1"/>
                <c:pt idx="0">
                  <c:v>わからない</c:v>
                </c:pt>
              </c:strCache>
            </c:strRef>
          </c:tx>
          <c:spPr>
            <a:solidFill>
              <a:schemeClr val="bg1"/>
            </a:solidFill>
            <a:ln>
              <a:solidFill>
                <a:sysClr val="windowText" lastClr="000000"/>
              </a:solid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11-607C-4E24-9307-B52F6F7D8E80}"/>
                </c:ext>
              </c:extLst>
            </c:dLbl>
            <c:dLbl>
              <c:idx val="2"/>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607C-4E24-9307-B52F6F7D8E80}"/>
                </c:ext>
              </c:extLst>
            </c:dLbl>
            <c:dLbl>
              <c:idx val="4"/>
              <c:layout>
                <c:manualLayout>
                  <c:x val="9.364742335013703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607C-4E24-9307-B52F6F7D8E80}"/>
                </c:ext>
              </c:extLst>
            </c:dLbl>
            <c:dLbl>
              <c:idx val="7"/>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607C-4E24-9307-B52F6F7D8E80}"/>
                </c:ext>
              </c:extLst>
            </c:dLbl>
            <c:dLbl>
              <c:idx val="13"/>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607C-4E24-9307-B52F6F7D8E80}"/>
                </c:ext>
              </c:extLst>
            </c:dLbl>
            <c:dLbl>
              <c:idx val="16"/>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607C-4E24-9307-B52F6F7D8E80}"/>
                </c:ext>
              </c:extLst>
            </c:dLbl>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集計_データ編_3章_1（B-E）20200306★.xlsx]9-6'!$K$7:$K$33</c:f>
              <c:strCache>
                <c:ptCount val="27"/>
                <c:pt idx="0">
                  <c:v>技術者の教育・訓練、スキルの向上</c:v>
                </c:pt>
                <c:pt idx="1">
                  <c:v>DXあり（n=53）</c:v>
                </c:pt>
                <c:pt idx="2">
                  <c:v>DXなし（n=497）</c:v>
                </c:pt>
                <c:pt idx="3">
                  <c:v>新たな開発技術（AI等）の導入　</c:v>
                </c:pt>
                <c:pt idx="4">
                  <c:v>DXあり（n=54）</c:v>
                </c:pt>
                <c:pt idx="5">
                  <c:v>DXなし（n=496）</c:v>
                </c:pt>
                <c:pt idx="6">
                  <c:v>ハードウェアの高機能・高性能化　　　</c:v>
                </c:pt>
                <c:pt idx="7">
                  <c:v>DXあり（n=54）</c:v>
                </c:pt>
                <c:pt idx="8">
                  <c:v>DXなし（n=495）</c:v>
                </c:pt>
                <c:pt idx="9">
                  <c:v>ソフトウェア・プラットフォームの導入　　</c:v>
                </c:pt>
                <c:pt idx="10">
                  <c:v>DXあり（n=54）</c:v>
                </c:pt>
                <c:pt idx="11">
                  <c:v>DXなし（n=497）</c:v>
                </c:pt>
                <c:pt idx="12">
                  <c:v>アーキテクチャの見直し　　　　　　　　　</c:v>
                </c:pt>
                <c:pt idx="13">
                  <c:v>DXあり（n=54）</c:v>
                </c:pt>
                <c:pt idx="14">
                  <c:v>DXなし（n=496）</c:v>
                </c:pt>
                <c:pt idx="15">
                  <c:v>アジャイル開発の採用　　　　　　　　　</c:v>
                </c:pt>
                <c:pt idx="16">
                  <c:v>DXあり（n=54）</c:v>
                </c:pt>
                <c:pt idx="17">
                  <c:v>DXなし（n=496）</c:v>
                </c:pt>
                <c:pt idx="18">
                  <c:v>モデルベース開発の導入　　　　　　　　</c:v>
                </c:pt>
                <c:pt idx="19">
                  <c:v>DXあり（n=52）</c:v>
                </c:pt>
                <c:pt idx="20">
                  <c:v>DXなし（n=495）</c:v>
                </c:pt>
                <c:pt idx="21">
                  <c:v>外部の専門企業への委託　　　　　　　</c:v>
                </c:pt>
                <c:pt idx="22">
                  <c:v>DXあり（n=53）</c:v>
                </c:pt>
                <c:pt idx="23">
                  <c:v>DXなし（n=495）</c:v>
                </c:pt>
                <c:pt idx="24">
                  <c:v>プロダクトライン設計の導入　　　　　　　</c:v>
                </c:pt>
                <c:pt idx="25">
                  <c:v>DXあり（n=52）</c:v>
                </c:pt>
                <c:pt idx="26">
                  <c:v>DXなし（n=495）</c:v>
                </c:pt>
              </c:strCache>
            </c:strRef>
          </c:cat>
          <c:val>
            <c:numRef>
              <c:f>'[「組込み／IoTに関する動向調査」 集計_データ編_3章_1（B-E）20200306★.xlsx]9-6'!$Q$7:$Q$33</c:f>
              <c:numCache>
                <c:formatCode>0.0%</c:formatCode>
                <c:ptCount val="27"/>
                <c:pt idx="1">
                  <c:v>0</c:v>
                </c:pt>
                <c:pt idx="2">
                  <c:v>3.8229376257545272E-2</c:v>
                </c:pt>
                <c:pt idx="4">
                  <c:v>1.8518518518518517E-2</c:v>
                </c:pt>
                <c:pt idx="5">
                  <c:v>7.459677419354839E-2</c:v>
                </c:pt>
                <c:pt idx="7">
                  <c:v>3.7037037037037035E-2</c:v>
                </c:pt>
                <c:pt idx="8">
                  <c:v>7.4747474747474743E-2</c:v>
                </c:pt>
                <c:pt idx="10">
                  <c:v>1.8518518518518517E-2</c:v>
                </c:pt>
                <c:pt idx="11">
                  <c:v>9.4567404426559351E-2</c:v>
                </c:pt>
                <c:pt idx="13">
                  <c:v>3.7037037037037035E-2</c:v>
                </c:pt>
                <c:pt idx="14">
                  <c:v>0.11290322580645161</c:v>
                </c:pt>
                <c:pt idx="16">
                  <c:v>3.7037037037037035E-2</c:v>
                </c:pt>
                <c:pt idx="17">
                  <c:v>0.14717741935483872</c:v>
                </c:pt>
                <c:pt idx="19">
                  <c:v>9.6153846153846159E-2</c:v>
                </c:pt>
                <c:pt idx="20">
                  <c:v>0.18383838383838383</c:v>
                </c:pt>
                <c:pt idx="22">
                  <c:v>5.6603773584905662E-2</c:v>
                </c:pt>
                <c:pt idx="23">
                  <c:v>7.0707070707070704E-2</c:v>
                </c:pt>
                <c:pt idx="25">
                  <c:v>0.13461538461538461</c:v>
                </c:pt>
                <c:pt idx="26">
                  <c:v>0.20202020202020202</c:v>
                </c:pt>
              </c:numCache>
            </c:numRef>
          </c:val>
          <c:extLst>
            <c:ext xmlns:c16="http://schemas.microsoft.com/office/drawing/2014/chart" uri="{C3380CC4-5D6E-409C-BE32-E72D297353CC}">
              <c16:uniqueId val="{0000000B-0DC7-4E74-BDD1-DC6D87C24F92}"/>
            </c:ext>
          </c:extLst>
        </c:ser>
        <c:dLbls>
          <c:showLegendKey val="0"/>
          <c:showVal val="0"/>
          <c:showCatName val="0"/>
          <c:showSerName val="0"/>
          <c:showPercent val="0"/>
          <c:showBubbleSize val="0"/>
        </c:dLbls>
        <c:gapWidth val="40"/>
        <c:overlap val="100"/>
        <c:axId val="447695104"/>
        <c:axId val="447709184"/>
      </c:barChart>
      <c:catAx>
        <c:axId val="44769510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47709184"/>
        <c:crosses val="autoZero"/>
        <c:auto val="1"/>
        <c:lblAlgn val="ctr"/>
        <c:lblOffset val="100"/>
        <c:noMultiLvlLbl val="0"/>
      </c:catAx>
      <c:valAx>
        <c:axId val="447709184"/>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47695104"/>
        <c:crosses val="autoZero"/>
        <c:crossBetween val="between"/>
      </c:valAx>
      <c:spPr>
        <a:noFill/>
        <a:ln>
          <a:solidFill>
            <a:schemeClr val="tx1">
              <a:lumMod val="50000"/>
              <a:lumOff val="50000"/>
            </a:schemeClr>
          </a:solidFill>
        </a:ln>
        <a:effectLst/>
      </c:spPr>
    </c:plotArea>
    <c:legend>
      <c:legendPos val="b"/>
      <c:layout>
        <c:manualLayout>
          <c:xMode val="edge"/>
          <c:yMode val="edge"/>
          <c:x val="8.8392291044591093E-2"/>
          <c:y val="0.92900431305735909"/>
          <c:w val="0.82321541791081787"/>
          <c:h val="5.540114503230955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7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en-US" b="1" dirty="0"/>
              <a:t>「重要と思う」「やや重要と思う」の数</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23373425925925925"/>
          <c:y val="0.17471468253968253"/>
          <c:w val="0.72244523809523808"/>
          <c:h val="0.70203055555555549"/>
        </c:manualLayout>
      </c:layout>
      <c:barChart>
        <c:barDir val="bar"/>
        <c:grouping val="stacked"/>
        <c:varyColors val="0"/>
        <c:ser>
          <c:idx val="0"/>
          <c:order val="0"/>
          <c:tx>
            <c:strRef>
              <c:f>'9-7'!$P$5</c:f>
              <c:strCache>
                <c:ptCount val="1"/>
                <c:pt idx="0">
                  <c:v>9個</c:v>
                </c:pt>
              </c:strCache>
            </c:strRef>
          </c:tx>
          <c:spPr>
            <a:solidFill>
              <a:schemeClr val="accent1"/>
            </a:solidFill>
            <a:ln>
              <a:solidFill>
                <a:sysClr val="windowText" lastClr="000000"/>
              </a:solidFill>
            </a:ln>
            <a:effectLst/>
          </c:spPr>
          <c:invertIfNegative val="0"/>
          <c:dLbls>
            <c:dLbl>
              <c:idx val="0"/>
              <c:layout>
                <c:manualLayout>
                  <c:x val="-1.1204481792717087E-2"/>
                  <c:y val="2.9366945564548695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572-43D4-AB80-1771001956D7}"/>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'9-7'!$O$6:$O$8</c:f>
              <c:strCache>
                <c:ptCount val="3"/>
                <c:pt idx="0">
                  <c:v>2019年度（n=566）</c:v>
                </c:pt>
                <c:pt idx="1">
                  <c:v>2018年度（n=299）</c:v>
                </c:pt>
                <c:pt idx="2">
                  <c:v>2017年度（n=229）</c:v>
                </c:pt>
              </c:strCache>
            </c:strRef>
          </c:cat>
          <c:val>
            <c:numRef>
              <c:f>'9-7'!$P$6:$P$8</c:f>
              <c:numCache>
                <c:formatCode>0.0%</c:formatCode>
                <c:ptCount val="3"/>
                <c:pt idx="0">
                  <c:v>5.8303886925795051E-2</c:v>
                </c:pt>
                <c:pt idx="1">
                  <c:v>0.10367892976588629</c:v>
                </c:pt>
                <c:pt idx="2">
                  <c:v>0.10480349344978165</c:v>
                </c:pt>
              </c:numCache>
            </c:numRef>
          </c:val>
          <c:extLst>
            <c:ext xmlns:c16="http://schemas.microsoft.com/office/drawing/2014/chart" uri="{C3380CC4-5D6E-409C-BE32-E72D297353CC}">
              <c16:uniqueId val="{00000001-9572-43D4-AB80-1771001956D7}"/>
            </c:ext>
          </c:extLst>
        </c:ser>
        <c:ser>
          <c:idx val="2"/>
          <c:order val="1"/>
          <c:tx>
            <c:strRef>
              <c:f>'9-7'!$Q$5</c:f>
              <c:strCache>
                <c:ptCount val="1"/>
                <c:pt idx="0">
                  <c:v>8個</c:v>
                </c:pt>
              </c:strCache>
            </c:strRef>
          </c:tx>
          <c:spPr>
            <a:solidFill>
              <a:schemeClr val="accent2"/>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'9-7'!$O$6:$O$8</c:f>
              <c:strCache>
                <c:ptCount val="3"/>
                <c:pt idx="0">
                  <c:v>2019年度（n=566）</c:v>
                </c:pt>
                <c:pt idx="1">
                  <c:v>2018年度（n=299）</c:v>
                </c:pt>
                <c:pt idx="2">
                  <c:v>2017年度（n=229）</c:v>
                </c:pt>
              </c:strCache>
            </c:strRef>
          </c:cat>
          <c:val>
            <c:numRef>
              <c:f>'9-7'!$Q$6:$Q$8</c:f>
              <c:numCache>
                <c:formatCode>0.0%</c:formatCode>
                <c:ptCount val="3"/>
                <c:pt idx="0">
                  <c:v>7.5971731448763249E-2</c:v>
                </c:pt>
                <c:pt idx="1">
                  <c:v>0.16053511705685619</c:v>
                </c:pt>
                <c:pt idx="2">
                  <c:v>9.606986899563319E-2</c:v>
                </c:pt>
              </c:numCache>
            </c:numRef>
          </c:val>
          <c:extLst>
            <c:ext xmlns:c16="http://schemas.microsoft.com/office/drawing/2014/chart" uri="{C3380CC4-5D6E-409C-BE32-E72D297353CC}">
              <c16:uniqueId val="{00000002-9572-43D4-AB80-1771001956D7}"/>
            </c:ext>
          </c:extLst>
        </c:ser>
        <c:ser>
          <c:idx val="1"/>
          <c:order val="2"/>
          <c:tx>
            <c:strRef>
              <c:f>'9-7'!$R$5</c:f>
              <c:strCache>
                <c:ptCount val="1"/>
                <c:pt idx="0">
                  <c:v>7個</c:v>
                </c:pt>
              </c:strCache>
            </c:strRef>
          </c:tx>
          <c:spPr>
            <a:solidFill>
              <a:schemeClr val="accent3"/>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'9-7'!$O$6:$O$8</c:f>
              <c:strCache>
                <c:ptCount val="3"/>
                <c:pt idx="0">
                  <c:v>2019年度（n=566）</c:v>
                </c:pt>
                <c:pt idx="1">
                  <c:v>2018年度（n=299）</c:v>
                </c:pt>
                <c:pt idx="2">
                  <c:v>2017年度（n=229）</c:v>
                </c:pt>
              </c:strCache>
            </c:strRef>
          </c:cat>
          <c:val>
            <c:numRef>
              <c:f>'9-7'!$R$6:$R$8</c:f>
              <c:numCache>
                <c:formatCode>0.0%</c:formatCode>
                <c:ptCount val="3"/>
                <c:pt idx="0">
                  <c:v>0.13780918727915195</c:v>
                </c:pt>
                <c:pt idx="1">
                  <c:v>0.16722408026755853</c:v>
                </c:pt>
                <c:pt idx="2">
                  <c:v>0.11790393013100436</c:v>
                </c:pt>
              </c:numCache>
            </c:numRef>
          </c:val>
          <c:extLst>
            <c:ext xmlns:c16="http://schemas.microsoft.com/office/drawing/2014/chart" uri="{C3380CC4-5D6E-409C-BE32-E72D297353CC}">
              <c16:uniqueId val="{00000003-9572-43D4-AB80-1771001956D7}"/>
            </c:ext>
          </c:extLst>
        </c:ser>
        <c:ser>
          <c:idx val="3"/>
          <c:order val="3"/>
          <c:tx>
            <c:strRef>
              <c:f>'9-7'!$S$5</c:f>
              <c:strCache>
                <c:ptCount val="1"/>
                <c:pt idx="0">
                  <c:v>6個</c:v>
                </c:pt>
              </c:strCache>
            </c:strRef>
          </c:tx>
          <c:spPr>
            <a:solidFill>
              <a:schemeClr val="accent4"/>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'9-7'!$O$6:$O$8</c:f>
              <c:strCache>
                <c:ptCount val="3"/>
                <c:pt idx="0">
                  <c:v>2019年度（n=566）</c:v>
                </c:pt>
                <c:pt idx="1">
                  <c:v>2018年度（n=299）</c:v>
                </c:pt>
                <c:pt idx="2">
                  <c:v>2017年度（n=229）</c:v>
                </c:pt>
              </c:strCache>
            </c:strRef>
          </c:cat>
          <c:val>
            <c:numRef>
              <c:f>'9-7'!$S$6:$S$8</c:f>
              <c:numCache>
                <c:formatCode>0.0%</c:formatCode>
                <c:ptCount val="3"/>
                <c:pt idx="0">
                  <c:v>0.196113074204947</c:v>
                </c:pt>
                <c:pt idx="1">
                  <c:v>0.18729096989966554</c:v>
                </c:pt>
                <c:pt idx="2">
                  <c:v>0.15283842794759825</c:v>
                </c:pt>
              </c:numCache>
            </c:numRef>
          </c:val>
          <c:extLst>
            <c:ext xmlns:c16="http://schemas.microsoft.com/office/drawing/2014/chart" uri="{C3380CC4-5D6E-409C-BE32-E72D297353CC}">
              <c16:uniqueId val="{00000004-9572-43D4-AB80-1771001956D7}"/>
            </c:ext>
          </c:extLst>
        </c:ser>
        <c:ser>
          <c:idx val="4"/>
          <c:order val="4"/>
          <c:tx>
            <c:strRef>
              <c:f>'9-7'!$T$5</c:f>
              <c:strCache>
                <c:ptCount val="1"/>
                <c:pt idx="0">
                  <c:v>5個</c:v>
                </c:pt>
              </c:strCache>
            </c:strRef>
          </c:tx>
          <c:spPr>
            <a:solidFill>
              <a:schemeClr val="accent5"/>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'9-7'!$O$6:$O$8</c:f>
              <c:strCache>
                <c:ptCount val="3"/>
                <c:pt idx="0">
                  <c:v>2019年度（n=566）</c:v>
                </c:pt>
                <c:pt idx="1">
                  <c:v>2018年度（n=299）</c:v>
                </c:pt>
                <c:pt idx="2">
                  <c:v>2017年度（n=229）</c:v>
                </c:pt>
              </c:strCache>
            </c:strRef>
          </c:cat>
          <c:val>
            <c:numRef>
              <c:f>'9-7'!$T$6:$T$8</c:f>
              <c:numCache>
                <c:formatCode>0.0%</c:formatCode>
                <c:ptCount val="3"/>
                <c:pt idx="0">
                  <c:v>0.18021201413427562</c:v>
                </c:pt>
                <c:pt idx="1">
                  <c:v>0.13043478260869565</c:v>
                </c:pt>
                <c:pt idx="2">
                  <c:v>0.15283842794759825</c:v>
                </c:pt>
              </c:numCache>
            </c:numRef>
          </c:val>
          <c:extLst>
            <c:ext xmlns:c16="http://schemas.microsoft.com/office/drawing/2014/chart" uri="{C3380CC4-5D6E-409C-BE32-E72D297353CC}">
              <c16:uniqueId val="{00000005-9572-43D4-AB80-1771001956D7}"/>
            </c:ext>
          </c:extLst>
        </c:ser>
        <c:ser>
          <c:idx val="5"/>
          <c:order val="5"/>
          <c:tx>
            <c:strRef>
              <c:f>'9-7'!$U$5</c:f>
              <c:strCache>
                <c:ptCount val="1"/>
                <c:pt idx="0">
                  <c:v>4個</c:v>
                </c:pt>
              </c:strCache>
            </c:strRef>
          </c:tx>
          <c:spPr>
            <a:solidFill>
              <a:schemeClr val="accent6"/>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'9-7'!$O$6:$O$8</c:f>
              <c:strCache>
                <c:ptCount val="3"/>
                <c:pt idx="0">
                  <c:v>2019年度（n=566）</c:v>
                </c:pt>
                <c:pt idx="1">
                  <c:v>2018年度（n=299）</c:v>
                </c:pt>
                <c:pt idx="2">
                  <c:v>2017年度（n=229）</c:v>
                </c:pt>
              </c:strCache>
            </c:strRef>
          </c:cat>
          <c:val>
            <c:numRef>
              <c:f>'9-7'!$U$6:$U$8</c:f>
              <c:numCache>
                <c:formatCode>0.0%</c:formatCode>
                <c:ptCount val="3"/>
                <c:pt idx="0">
                  <c:v>0.12720848056537101</c:v>
                </c:pt>
                <c:pt idx="1">
                  <c:v>9.6989966555183951E-2</c:v>
                </c:pt>
                <c:pt idx="2">
                  <c:v>0.13537117903930132</c:v>
                </c:pt>
              </c:numCache>
            </c:numRef>
          </c:val>
          <c:extLst>
            <c:ext xmlns:c16="http://schemas.microsoft.com/office/drawing/2014/chart" uri="{C3380CC4-5D6E-409C-BE32-E72D297353CC}">
              <c16:uniqueId val="{00000006-9572-43D4-AB80-1771001956D7}"/>
            </c:ext>
          </c:extLst>
        </c:ser>
        <c:ser>
          <c:idx val="6"/>
          <c:order val="6"/>
          <c:tx>
            <c:strRef>
              <c:f>'9-7'!$V$5</c:f>
              <c:strCache>
                <c:ptCount val="1"/>
                <c:pt idx="0">
                  <c:v>3個</c:v>
                </c:pt>
              </c:strCache>
            </c:strRef>
          </c:tx>
          <c:spPr>
            <a:solidFill>
              <a:schemeClr val="accent1">
                <a:lumMod val="60000"/>
              </a:schemeClr>
            </a:solidFill>
            <a:ln>
              <a:solidFill>
                <a:sysClr val="windowText" lastClr="000000"/>
              </a:solidFill>
            </a:ln>
            <a:effectLst/>
          </c:spPr>
          <c:invertIfNegative val="0"/>
          <c:dLbls>
            <c:dLbl>
              <c:idx val="1"/>
              <c:layout>
                <c:manualLayout>
                  <c:x val="-4.1407867494825537E-3"/>
                  <c:y val="5.24934383202099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572-43D4-AB80-1771001956D7}"/>
                </c:ext>
              </c:extLst>
            </c:dLbl>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'9-7'!$O$6:$O$8</c:f>
              <c:strCache>
                <c:ptCount val="3"/>
                <c:pt idx="0">
                  <c:v>2019年度（n=566）</c:v>
                </c:pt>
                <c:pt idx="1">
                  <c:v>2018年度（n=299）</c:v>
                </c:pt>
                <c:pt idx="2">
                  <c:v>2017年度（n=229）</c:v>
                </c:pt>
              </c:strCache>
            </c:strRef>
          </c:cat>
          <c:val>
            <c:numRef>
              <c:f>'9-7'!$V$6:$V$8</c:f>
              <c:numCache>
                <c:formatCode>0.0%</c:formatCode>
                <c:ptCount val="3"/>
                <c:pt idx="0">
                  <c:v>9.0106007067137811E-2</c:v>
                </c:pt>
                <c:pt idx="1">
                  <c:v>5.016722408026756E-2</c:v>
                </c:pt>
                <c:pt idx="2">
                  <c:v>6.9868995633187769E-2</c:v>
                </c:pt>
              </c:numCache>
            </c:numRef>
          </c:val>
          <c:extLst>
            <c:ext xmlns:c16="http://schemas.microsoft.com/office/drawing/2014/chart" uri="{C3380CC4-5D6E-409C-BE32-E72D297353CC}">
              <c16:uniqueId val="{00000008-9572-43D4-AB80-1771001956D7}"/>
            </c:ext>
          </c:extLst>
        </c:ser>
        <c:ser>
          <c:idx val="7"/>
          <c:order val="7"/>
          <c:tx>
            <c:strRef>
              <c:f>'9-7'!$W$5</c:f>
              <c:strCache>
                <c:ptCount val="1"/>
                <c:pt idx="0">
                  <c:v>2個</c:v>
                </c:pt>
              </c:strCache>
            </c:strRef>
          </c:tx>
          <c:spPr>
            <a:solidFill>
              <a:schemeClr val="accent2">
                <a:lumMod val="60000"/>
              </a:schemeClr>
            </a:solidFill>
            <a:ln>
              <a:solidFill>
                <a:sysClr val="windowText" lastClr="000000"/>
              </a:solidFill>
            </a:ln>
            <a:effectLst/>
          </c:spPr>
          <c:invertIfNegative val="0"/>
          <c:dLbls>
            <c:dLbl>
              <c:idx val="0"/>
              <c:layout>
                <c:manualLayout>
                  <c:x val="0"/>
                  <c:y val="4.89938757655293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572-43D4-AB80-1771001956D7}"/>
                </c:ext>
              </c:extLst>
            </c:dLbl>
            <c:dLbl>
              <c:idx val="2"/>
              <c:layout>
                <c:manualLayout>
                  <c:x val="0"/>
                  <c:y val="4.19947506561679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572-43D4-AB80-1771001956D7}"/>
                </c:ext>
              </c:extLst>
            </c:dLbl>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'9-7'!$O$6:$O$8</c:f>
              <c:strCache>
                <c:ptCount val="3"/>
                <c:pt idx="0">
                  <c:v>2019年度（n=566）</c:v>
                </c:pt>
                <c:pt idx="1">
                  <c:v>2018年度（n=299）</c:v>
                </c:pt>
                <c:pt idx="2">
                  <c:v>2017年度（n=229）</c:v>
                </c:pt>
              </c:strCache>
            </c:strRef>
          </c:cat>
          <c:val>
            <c:numRef>
              <c:f>'9-7'!$W$6:$W$8</c:f>
              <c:numCache>
                <c:formatCode>0.0%</c:formatCode>
                <c:ptCount val="3"/>
                <c:pt idx="0">
                  <c:v>4.7703180212014133E-2</c:v>
                </c:pt>
                <c:pt idx="1">
                  <c:v>4.0133779264214048E-2</c:v>
                </c:pt>
                <c:pt idx="2">
                  <c:v>4.8034934497816595E-2</c:v>
                </c:pt>
              </c:numCache>
            </c:numRef>
          </c:val>
          <c:extLst>
            <c:ext xmlns:c16="http://schemas.microsoft.com/office/drawing/2014/chart" uri="{C3380CC4-5D6E-409C-BE32-E72D297353CC}">
              <c16:uniqueId val="{0000000B-9572-43D4-AB80-1771001956D7}"/>
            </c:ext>
          </c:extLst>
        </c:ser>
        <c:ser>
          <c:idx val="8"/>
          <c:order val="8"/>
          <c:tx>
            <c:strRef>
              <c:f>'9-7'!$X$5</c:f>
              <c:strCache>
                <c:ptCount val="1"/>
                <c:pt idx="0">
                  <c:v>1個</c:v>
                </c:pt>
              </c:strCache>
            </c:strRef>
          </c:tx>
          <c:spPr>
            <a:solidFill>
              <a:schemeClr val="accent3">
                <a:lumMod val="60000"/>
              </a:schemeClr>
            </a:solidFill>
            <a:ln>
              <a:solidFill>
                <a:sysClr val="windowText" lastClr="000000"/>
              </a:solidFill>
            </a:ln>
            <a:effectLst/>
          </c:spPr>
          <c:invertIfNegative val="0"/>
          <c:dLbls>
            <c:dLbl>
              <c:idx val="0"/>
              <c:layout>
                <c:manualLayout>
                  <c:x val="0"/>
                  <c:y val="-4.54943132108486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572-43D4-AB80-1771001956D7}"/>
                </c:ext>
              </c:extLst>
            </c:dLbl>
            <c:dLbl>
              <c:idx val="1"/>
              <c:layout>
                <c:manualLayout>
                  <c:x val="0"/>
                  <c:y val="-5.24934383202099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572-43D4-AB80-1771001956D7}"/>
                </c:ext>
              </c:extLst>
            </c:dLbl>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'9-7'!$O$6:$O$8</c:f>
              <c:strCache>
                <c:ptCount val="3"/>
                <c:pt idx="0">
                  <c:v>2019年度（n=566）</c:v>
                </c:pt>
                <c:pt idx="1">
                  <c:v>2018年度（n=299）</c:v>
                </c:pt>
                <c:pt idx="2">
                  <c:v>2017年度（n=229）</c:v>
                </c:pt>
              </c:strCache>
            </c:strRef>
          </c:cat>
          <c:val>
            <c:numRef>
              <c:f>'9-7'!$X$6:$X$8</c:f>
              <c:numCache>
                <c:formatCode>0.0%</c:formatCode>
                <c:ptCount val="3"/>
                <c:pt idx="0">
                  <c:v>2.6501766784452298E-2</c:v>
                </c:pt>
                <c:pt idx="1">
                  <c:v>3.3444816053511704E-2</c:v>
                </c:pt>
                <c:pt idx="2">
                  <c:v>9.1703056768558958E-2</c:v>
                </c:pt>
              </c:numCache>
            </c:numRef>
          </c:val>
          <c:extLst>
            <c:ext xmlns:c16="http://schemas.microsoft.com/office/drawing/2014/chart" uri="{C3380CC4-5D6E-409C-BE32-E72D297353CC}">
              <c16:uniqueId val="{0000000E-9572-43D4-AB80-1771001956D7}"/>
            </c:ext>
          </c:extLst>
        </c:ser>
        <c:ser>
          <c:idx val="9"/>
          <c:order val="9"/>
          <c:tx>
            <c:strRef>
              <c:f>'9-7'!$Y$5</c:f>
              <c:strCache>
                <c:ptCount val="1"/>
                <c:pt idx="0">
                  <c:v>なし</c:v>
                </c:pt>
              </c:strCache>
            </c:strRef>
          </c:tx>
          <c:spPr>
            <a:solidFill>
              <a:schemeClr val="accent4">
                <a:lumMod val="60000"/>
              </a:schemeClr>
            </a:solidFill>
            <a:ln>
              <a:solidFill>
                <a:sysClr val="windowText" lastClr="000000"/>
              </a:solidFill>
            </a:ln>
            <a:effectLst/>
          </c:spPr>
          <c:invertIfNegative val="0"/>
          <c:dLbls>
            <c:dLbl>
              <c:idx val="1"/>
              <c:layout>
                <c:manualLayout>
                  <c:x val="0"/>
                  <c:y val="5.2493989432423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9572-43D4-AB80-1771001956D7}"/>
                </c:ext>
              </c:extLst>
            </c:dLbl>
            <c:dLbl>
              <c:idx val="2"/>
              <c:layout>
                <c:manualLayout>
                  <c:x val="0"/>
                  <c:y val="-4.54943132108486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9572-43D4-AB80-1771001956D7}"/>
                </c:ext>
              </c:extLst>
            </c:dLbl>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'9-7'!$O$6:$O$8</c:f>
              <c:strCache>
                <c:ptCount val="3"/>
                <c:pt idx="0">
                  <c:v>2019年度（n=566）</c:v>
                </c:pt>
                <c:pt idx="1">
                  <c:v>2018年度（n=299）</c:v>
                </c:pt>
                <c:pt idx="2">
                  <c:v>2017年度（n=229）</c:v>
                </c:pt>
              </c:strCache>
            </c:strRef>
          </c:cat>
          <c:val>
            <c:numRef>
              <c:f>'9-7'!$Y$6:$Y$8</c:f>
              <c:numCache>
                <c:formatCode>0.0%</c:formatCode>
                <c:ptCount val="3"/>
                <c:pt idx="0">
                  <c:v>6.0070671378091869E-2</c:v>
                </c:pt>
                <c:pt idx="1">
                  <c:v>3.0100334448160536E-2</c:v>
                </c:pt>
                <c:pt idx="2">
                  <c:v>3.0567685589519649E-2</c:v>
                </c:pt>
              </c:numCache>
            </c:numRef>
          </c:val>
          <c:extLst>
            <c:ext xmlns:c16="http://schemas.microsoft.com/office/drawing/2014/chart" uri="{C3380CC4-5D6E-409C-BE32-E72D297353CC}">
              <c16:uniqueId val="{00000011-9572-43D4-AB80-1771001956D7}"/>
            </c:ext>
          </c:extLst>
        </c:ser>
        <c:dLbls>
          <c:showLegendKey val="0"/>
          <c:showVal val="0"/>
          <c:showCatName val="0"/>
          <c:showSerName val="0"/>
          <c:showPercent val="0"/>
          <c:showBubbleSize val="0"/>
        </c:dLbls>
        <c:gapWidth val="40"/>
        <c:overlap val="100"/>
        <c:axId val="447577088"/>
        <c:axId val="447611648"/>
      </c:barChart>
      <c:catAx>
        <c:axId val="447577088"/>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47611648"/>
        <c:crosses val="autoZero"/>
        <c:auto val="1"/>
        <c:lblAlgn val="ctr"/>
        <c:lblOffset val="100"/>
        <c:noMultiLvlLbl val="0"/>
      </c:catAx>
      <c:valAx>
        <c:axId val="447611648"/>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47577088"/>
        <c:crosses val="autoZero"/>
        <c:crossBetween val="between"/>
      </c:valAx>
      <c:spPr>
        <a:noFill/>
        <a:ln>
          <a:solidFill>
            <a:schemeClr val="tx1">
              <a:lumMod val="50000"/>
              <a:lumOff val="50000"/>
            </a:schemeClr>
          </a:solidFill>
        </a:ln>
        <a:effectLst/>
      </c:spPr>
    </c:plotArea>
    <c:legend>
      <c:legendPos val="b"/>
      <c:layout>
        <c:manualLayout>
          <c:xMode val="edge"/>
          <c:yMode val="edge"/>
          <c:x val="0.28713359788359788"/>
          <c:y val="0.91410476190476186"/>
          <c:w val="0.6676374338624339"/>
          <c:h val="5.3137301587301587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179787234042561"/>
          <c:y val="8.0764754779717368E-2"/>
          <c:w val="0.63325685579196223"/>
          <c:h val="0.83226309523809505"/>
        </c:manualLayout>
      </c:layout>
      <c:barChart>
        <c:barDir val="bar"/>
        <c:grouping val="percentStacked"/>
        <c:varyColors val="0"/>
        <c:ser>
          <c:idx val="0"/>
          <c:order val="0"/>
          <c:tx>
            <c:strRef>
              <c:f>'Q10'!$I$2</c:f>
              <c:strCache>
                <c:ptCount val="1"/>
                <c:pt idx="0">
                  <c:v>優位（他社と比べて優れている）</c:v>
                </c:pt>
              </c:strCache>
            </c:strRef>
          </c:tx>
          <c:spPr>
            <a:solidFill>
              <a:srgbClr val="FF9966"/>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'Q10'!$H$3:$H$8</c:f>
              <c:strCache>
                <c:ptCount val="6"/>
                <c:pt idx="0">
                  <c:v>A.技術開発力(n=797)</c:v>
                </c:pt>
                <c:pt idx="1">
                  <c:v>B.製品の品質(n=796)</c:v>
                </c:pt>
                <c:pt idx="2">
                  <c:v>E.現場の課題発見力・問題解決力(n=797)</c:v>
                </c:pt>
                <c:pt idx="3">
                  <c:v>C.商品企画力・マーケティング力(n=796)</c:v>
                </c:pt>
                <c:pt idx="4">
                  <c:v>D.生産自動化・省力化(n=791)</c:v>
                </c:pt>
                <c:pt idx="5">
                  <c:v>F.その他(n=29)</c:v>
                </c:pt>
              </c:strCache>
            </c:strRef>
          </c:cat>
          <c:val>
            <c:numRef>
              <c:f>'Q10'!$I$3:$I$8</c:f>
              <c:numCache>
                <c:formatCode>0.0%</c:formatCode>
                <c:ptCount val="6"/>
                <c:pt idx="0">
                  <c:v>0.34755332496863239</c:v>
                </c:pt>
                <c:pt idx="1">
                  <c:v>0.31532663316582915</c:v>
                </c:pt>
                <c:pt idx="2">
                  <c:v>0.27352572145545795</c:v>
                </c:pt>
                <c:pt idx="3">
                  <c:v>0.10427135678391959</c:v>
                </c:pt>
                <c:pt idx="4">
                  <c:v>8.8495575221238937E-2</c:v>
                </c:pt>
                <c:pt idx="5">
                  <c:v>0.44827586206896552</c:v>
                </c:pt>
              </c:numCache>
            </c:numRef>
          </c:val>
          <c:extLst>
            <c:ext xmlns:c16="http://schemas.microsoft.com/office/drawing/2014/chart" uri="{C3380CC4-5D6E-409C-BE32-E72D297353CC}">
              <c16:uniqueId val="{00000000-9627-49C1-8ABE-D1DAC4B69783}"/>
            </c:ext>
          </c:extLst>
        </c:ser>
        <c:ser>
          <c:idx val="1"/>
          <c:order val="1"/>
          <c:tx>
            <c:strRef>
              <c:f>'Q10'!$J$2</c:f>
              <c:strCache>
                <c:ptCount val="1"/>
                <c:pt idx="0">
                  <c:v>同等（他社と同程度）</c:v>
                </c:pt>
              </c:strCache>
            </c:strRef>
          </c:tx>
          <c:spPr>
            <a:solidFill>
              <a:srgbClr val="FFFF99"/>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'Q10'!$H$3:$H$8</c:f>
              <c:strCache>
                <c:ptCount val="6"/>
                <c:pt idx="0">
                  <c:v>A.技術開発力(n=797)</c:v>
                </c:pt>
                <c:pt idx="1">
                  <c:v>B.製品の品質(n=796)</c:v>
                </c:pt>
                <c:pt idx="2">
                  <c:v>E.現場の課題発見力・問題解決力(n=797)</c:v>
                </c:pt>
                <c:pt idx="3">
                  <c:v>C.商品企画力・マーケティング力(n=796)</c:v>
                </c:pt>
                <c:pt idx="4">
                  <c:v>D.生産自動化・省力化(n=791)</c:v>
                </c:pt>
                <c:pt idx="5">
                  <c:v>F.その他(n=29)</c:v>
                </c:pt>
              </c:strCache>
            </c:strRef>
          </c:cat>
          <c:val>
            <c:numRef>
              <c:f>'Q10'!$J$3:$J$8</c:f>
              <c:numCache>
                <c:formatCode>0.0%</c:formatCode>
                <c:ptCount val="6"/>
                <c:pt idx="0">
                  <c:v>0.50313676286072773</c:v>
                </c:pt>
                <c:pt idx="1">
                  <c:v>0.59170854271356788</c:v>
                </c:pt>
                <c:pt idx="2">
                  <c:v>0.54830614805520705</c:v>
                </c:pt>
                <c:pt idx="3">
                  <c:v>0.42211055276381909</c:v>
                </c:pt>
                <c:pt idx="4">
                  <c:v>0.43994943109987356</c:v>
                </c:pt>
                <c:pt idx="5">
                  <c:v>0.2413793103448276</c:v>
                </c:pt>
              </c:numCache>
            </c:numRef>
          </c:val>
          <c:extLst>
            <c:ext xmlns:c16="http://schemas.microsoft.com/office/drawing/2014/chart" uri="{C3380CC4-5D6E-409C-BE32-E72D297353CC}">
              <c16:uniqueId val="{00000001-9627-49C1-8ABE-D1DAC4B69783}"/>
            </c:ext>
          </c:extLst>
        </c:ser>
        <c:ser>
          <c:idx val="2"/>
          <c:order val="2"/>
          <c:tx>
            <c:strRef>
              <c:f>'Q10'!$K$2</c:f>
              <c:strCache>
                <c:ptCount val="1"/>
                <c:pt idx="0">
                  <c:v>劣位（他社と比べて劣っている）</c:v>
                </c:pt>
              </c:strCache>
            </c:strRef>
          </c:tx>
          <c:spPr>
            <a:solidFill>
              <a:srgbClr val="2E75B6"/>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'Q10'!$H$3:$H$8</c:f>
              <c:strCache>
                <c:ptCount val="6"/>
                <c:pt idx="0">
                  <c:v>A.技術開発力(n=797)</c:v>
                </c:pt>
                <c:pt idx="1">
                  <c:v>B.製品の品質(n=796)</c:v>
                </c:pt>
                <c:pt idx="2">
                  <c:v>E.現場の課題発見力・問題解決力(n=797)</c:v>
                </c:pt>
                <c:pt idx="3">
                  <c:v>C.商品企画力・マーケティング力(n=796)</c:v>
                </c:pt>
                <c:pt idx="4">
                  <c:v>D.生産自動化・省力化(n=791)</c:v>
                </c:pt>
                <c:pt idx="5">
                  <c:v>F.その他(n=29)</c:v>
                </c:pt>
              </c:strCache>
            </c:strRef>
          </c:cat>
          <c:val>
            <c:numRef>
              <c:f>'Q10'!$K$3:$K$8</c:f>
              <c:numCache>
                <c:formatCode>0.0%</c:formatCode>
                <c:ptCount val="6"/>
                <c:pt idx="0">
                  <c:v>0.14930991217063991</c:v>
                </c:pt>
                <c:pt idx="1">
                  <c:v>9.2964824120603015E-2</c:v>
                </c:pt>
                <c:pt idx="2">
                  <c:v>0.178168130489335</c:v>
                </c:pt>
                <c:pt idx="3">
                  <c:v>0.47361809045226133</c:v>
                </c:pt>
                <c:pt idx="4">
                  <c:v>0.47155499367888748</c:v>
                </c:pt>
                <c:pt idx="5">
                  <c:v>0.31034482758620691</c:v>
                </c:pt>
              </c:numCache>
            </c:numRef>
          </c:val>
          <c:extLst>
            <c:ext xmlns:c16="http://schemas.microsoft.com/office/drawing/2014/chart" uri="{C3380CC4-5D6E-409C-BE32-E72D297353CC}">
              <c16:uniqueId val="{00000002-9627-49C1-8ABE-D1DAC4B69783}"/>
            </c:ext>
          </c:extLst>
        </c:ser>
        <c:dLbls>
          <c:showLegendKey val="0"/>
          <c:showVal val="0"/>
          <c:showCatName val="0"/>
          <c:showSerName val="0"/>
          <c:showPercent val="0"/>
          <c:showBubbleSize val="0"/>
        </c:dLbls>
        <c:gapWidth val="150"/>
        <c:overlap val="100"/>
        <c:axId val="447668224"/>
        <c:axId val="447669760"/>
      </c:barChart>
      <c:catAx>
        <c:axId val="447668224"/>
        <c:scaling>
          <c:orientation val="maxMin"/>
        </c:scaling>
        <c:delete val="0"/>
        <c:axPos val="l"/>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47669760"/>
        <c:crosses val="autoZero"/>
        <c:auto val="1"/>
        <c:lblAlgn val="ctr"/>
        <c:lblOffset val="100"/>
        <c:noMultiLvlLbl val="0"/>
      </c:catAx>
      <c:valAx>
        <c:axId val="447669760"/>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47668224"/>
        <c:crosses val="autoZero"/>
        <c:crossBetween val="between"/>
      </c:valAx>
      <c:spPr>
        <a:noFill/>
        <a:ln>
          <a:solidFill>
            <a:schemeClr val="bg1">
              <a:lumMod val="50000"/>
            </a:schemeClr>
          </a:solidFill>
        </a:ln>
        <a:effectLst/>
      </c:spPr>
    </c:plotArea>
    <c:legend>
      <c:legendPos val="b"/>
      <c:layout>
        <c:manualLayout>
          <c:xMode val="edge"/>
          <c:yMode val="edge"/>
          <c:x val="0.26925248226950355"/>
          <c:y val="0.94376825396825392"/>
          <c:w val="0.64463912529550826"/>
          <c:h val="4.3632539682539682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altLang="ja-JP" sz="1200" dirty="0"/>
              <a:t>Q10.</a:t>
            </a:r>
            <a:r>
              <a:rPr lang="ja-JP" altLang="en-US" sz="1200" dirty="0"/>
              <a:t>優位性（技術開発力）</a:t>
            </a:r>
            <a:endParaRPr lang="ja-JP" sz="1200" dirty="0"/>
          </a:p>
        </c:rich>
      </c:tx>
      <c:layout>
        <c:manualLayout>
          <c:xMode val="edge"/>
          <c:yMode val="edge"/>
          <c:x val="0.41445171957671956"/>
          <c:y val="1.0203968253968253E-2"/>
        </c:manualLayout>
      </c:layout>
      <c:overlay val="0"/>
    </c:title>
    <c:autoTitleDeleted val="0"/>
    <c:plotArea>
      <c:layout>
        <c:manualLayout>
          <c:layoutTarget val="inner"/>
          <c:xMode val="edge"/>
          <c:yMode val="edge"/>
          <c:x val="0.2399565208762387"/>
          <c:y val="0.1889507777045111"/>
          <c:w val="0.71818233368977025"/>
          <c:h val="0.69159559973036144"/>
        </c:manualLayout>
      </c:layout>
      <c:barChart>
        <c:barDir val="bar"/>
        <c:grouping val="percentStacked"/>
        <c:varyColors val="0"/>
        <c:ser>
          <c:idx val="0"/>
          <c:order val="0"/>
          <c:tx>
            <c:strRef>
              <c:f>'Q10(A)'!$C$12</c:f>
              <c:strCache>
                <c:ptCount val="1"/>
                <c:pt idx="0">
                  <c:v>1.優位（他社と比べて優れている）</c:v>
                </c:pt>
              </c:strCache>
            </c:strRef>
          </c:tx>
          <c:spPr>
            <a:solidFill>
              <a:srgbClr val="FF9966"/>
            </a:solidFill>
            <a:ln>
              <a:solidFill>
                <a:sysClr val="windowText" lastClr="000000"/>
              </a:solidFill>
            </a:ln>
          </c:spPr>
          <c:invertIfNegative val="0"/>
          <c:dLbls>
            <c:spPr>
              <a:noFill/>
              <a:ln>
                <a:noFill/>
              </a:ln>
              <a:effectLst/>
            </c:spPr>
            <c:txPr>
              <a:bodyPr wrap="square" lIns="38100" tIns="19050" rIns="38100" bIns="19050" anchor="ctr">
                <a:spAutoFit/>
              </a:bodyPr>
              <a:lstStyle/>
              <a:p>
                <a:pPr>
                  <a:defRPr sz="800">
                    <a:solidFill>
                      <a:sysClr val="windowText" lastClr="000000"/>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'Q10(A)'!$D$11:$I$11</c:f>
              <c:strCache>
                <c:ptCount val="6"/>
                <c:pt idx="0">
                  <c:v>A.エンドユーザー（n=151）</c:v>
                </c:pt>
                <c:pt idx="1">
                  <c:v>B.メーカー（n=178）</c:v>
                </c:pt>
                <c:pt idx="2">
                  <c:v>C.系列ソフトウェア企業（n=21）</c:v>
                </c:pt>
                <c:pt idx="3">
                  <c:v>D.受託ソフトウェア企業（n=263）</c:v>
                </c:pt>
                <c:pt idx="4">
                  <c:v>E.独立系ソフトウェア企業（n=97）</c:v>
                </c:pt>
                <c:pt idx="5">
                  <c:v>F.その他（n=87）</c:v>
                </c:pt>
              </c:strCache>
            </c:strRef>
          </c:cat>
          <c:val>
            <c:numRef>
              <c:f>'Q10(A)'!$D$12:$I$12</c:f>
              <c:numCache>
                <c:formatCode>0.0%</c:formatCode>
                <c:ptCount val="6"/>
                <c:pt idx="0">
                  <c:v>0.23841059602649006</c:v>
                </c:pt>
                <c:pt idx="1">
                  <c:v>0.37640449438202245</c:v>
                </c:pt>
                <c:pt idx="2">
                  <c:v>0.2857142857142857</c:v>
                </c:pt>
                <c:pt idx="3">
                  <c:v>0.39163498098859317</c:v>
                </c:pt>
                <c:pt idx="4">
                  <c:v>0.51546391752577314</c:v>
                </c:pt>
                <c:pt idx="5">
                  <c:v>0.17241379310344829</c:v>
                </c:pt>
              </c:numCache>
            </c:numRef>
          </c:val>
          <c:extLst>
            <c:ext xmlns:c16="http://schemas.microsoft.com/office/drawing/2014/chart" uri="{C3380CC4-5D6E-409C-BE32-E72D297353CC}">
              <c16:uniqueId val="{00000000-0BEA-4AA1-A09D-40BD465A7DDB}"/>
            </c:ext>
          </c:extLst>
        </c:ser>
        <c:ser>
          <c:idx val="1"/>
          <c:order val="1"/>
          <c:tx>
            <c:strRef>
              <c:f>'Q10(A)'!$C$13</c:f>
              <c:strCache>
                <c:ptCount val="1"/>
                <c:pt idx="0">
                  <c:v>2.同等（他社と同程度）</c:v>
                </c:pt>
              </c:strCache>
            </c:strRef>
          </c:tx>
          <c:spPr>
            <a:solidFill>
              <a:srgbClr val="FFFF99"/>
            </a:solidFill>
            <a:ln>
              <a:solidFill>
                <a:sysClr val="windowText" lastClr="000000"/>
              </a:solidFill>
            </a:ln>
          </c:spPr>
          <c:invertIfNegative val="0"/>
          <c:dLbls>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'Q10(A)'!$D$11:$I$11</c:f>
              <c:strCache>
                <c:ptCount val="6"/>
                <c:pt idx="0">
                  <c:v>A.エンドユーザー（n=151）</c:v>
                </c:pt>
                <c:pt idx="1">
                  <c:v>B.メーカー（n=178）</c:v>
                </c:pt>
                <c:pt idx="2">
                  <c:v>C.系列ソフトウェア企業（n=21）</c:v>
                </c:pt>
                <c:pt idx="3">
                  <c:v>D.受託ソフトウェア企業（n=263）</c:v>
                </c:pt>
                <c:pt idx="4">
                  <c:v>E.独立系ソフトウェア企業（n=97）</c:v>
                </c:pt>
                <c:pt idx="5">
                  <c:v>F.その他（n=87）</c:v>
                </c:pt>
              </c:strCache>
            </c:strRef>
          </c:cat>
          <c:val>
            <c:numRef>
              <c:f>'Q10(A)'!$D$13:$I$13</c:f>
              <c:numCache>
                <c:formatCode>0.0%</c:formatCode>
                <c:ptCount val="6"/>
                <c:pt idx="0">
                  <c:v>0.53642384105960261</c:v>
                </c:pt>
                <c:pt idx="1">
                  <c:v>0.48314606741573035</c:v>
                </c:pt>
                <c:pt idx="2">
                  <c:v>0.5714285714285714</c:v>
                </c:pt>
                <c:pt idx="3">
                  <c:v>0.5171102661596958</c:v>
                </c:pt>
                <c:pt idx="4">
                  <c:v>0.37113402061855671</c:v>
                </c:pt>
                <c:pt idx="5">
                  <c:v>0.57471264367816088</c:v>
                </c:pt>
              </c:numCache>
            </c:numRef>
          </c:val>
          <c:extLst>
            <c:ext xmlns:c16="http://schemas.microsoft.com/office/drawing/2014/chart" uri="{C3380CC4-5D6E-409C-BE32-E72D297353CC}">
              <c16:uniqueId val="{00000001-0BEA-4AA1-A09D-40BD465A7DDB}"/>
            </c:ext>
          </c:extLst>
        </c:ser>
        <c:ser>
          <c:idx val="2"/>
          <c:order val="2"/>
          <c:tx>
            <c:strRef>
              <c:f>'Q10(A)'!$C$14</c:f>
              <c:strCache>
                <c:ptCount val="1"/>
                <c:pt idx="0">
                  <c:v>3.劣位（他社と比べて劣っている）</c:v>
                </c:pt>
              </c:strCache>
            </c:strRef>
          </c:tx>
          <c:spPr>
            <a:solidFill>
              <a:srgbClr val="2E75B6"/>
            </a:solidFill>
            <a:ln>
              <a:solidFill>
                <a:schemeClr val="tx1"/>
              </a:solidFill>
            </a:ln>
          </c:spPr>
          <c:invertIfNegative val="0"/>
          <c:dLbls>
            <c:spPr>
              <a:noFill/>
              <a:ln>
                <a:noFill/>
              </a:ln>
              <a:effectLst/>
            </c:spPr>
            <c:txPr>
              <a:bodyPr wrap="square" lIns="38100" tIns="19050" rIns="38100" bIns="19050" anchor="ctr">
                <a:spAutoFit/>
              </a:bodyPr>
              <a:lstStyle/>
              <a:p>
                <a:pPr>
                  <a:defRPr sz="800">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'Q10(A)'!$D$11:$I$11</c:f>
              <c:strCache>
                <c:ptCount val="6"/>
                <c:pt idx="0">
                  <c:v>A.エンドユーザー（n=151）</c:v>
                </c:pt>
                <c:pt idx="1">
                  <c:v>B.メーカー（n=178）</c:v>
                </c:pt>
                <c:pt idx="2">
                  <c:v>C.系列ソフトウェア企業（n=21）</c:v>
                </c:pt>
                <c:pt idx="3">
                  <c:v>D.受託ソフトウェア企業（n=263）</c:v>
                </c:pt>
                <c:pt idx="4">
                  <c:v>E.独立系ソフトウェア企業（n=97）</c:v>
                </c:pt>
                <c:pt idx="5">
                  <c:v>F.その他（n=87）</c:v>
                </c:pt>
              </c:strCache>
            </c:strRef>
          </c:cat>
          <c:val>
            <c:numRef>
              <c:f>'Q10(A)'!$D$14:$I$14</c:f>
              <c:numCache>
                <c:formatCode>0.0%</c:formatCode>
                <c:ptCount val="6"/>
                <c:pt idx="0">
                  <c:v>0.2251655629139073</c:v>
                </c:pt>
                <c:pt idx="1">
                  <c:v>0.1404494382022472</c:v>
                </c:pt>
                <c:pt idx="2">
                  <c:v>0.14285714285714285</c:v>
                </c:pt>
                <c:pt idx="3">
                  <c:v>9.125475285171103E-2</c:v>
                </c:pt>
                <c:pt idx="4">
                  <c:v>0.1134020618556701</c:v>
                </c:pt>
                <c:pt idx="5">
                  <c:v>0.25287356321839083</c:v>
                </c:pt>
              </c:numCache>
            </c:numRef>
          </c:val>
          <c:extLst>
            <c:ext xmlns:c16="http://schemas.microsoft.com/office/drawing/2014/chart" uri="{C3380CC4-5D6E-409C-BE32-E72D297353CC}">
              <c16:uniqueId val="{00000002-0BEA-4AA1-A09D-40BD465A7DDB}"/>
            </c:ext>
          </c:extLst>
        </c:ser>
        <c:dLbls>
          <c:showLegendKey val="0"/>
          <c:showVal val="0"/>
          <c:showCatName val="0"/>
          <c:showSerName val="0"/>
          <c:showPercent val="0"/>
          <c:showBubbleSize val="0"/>
        </c:dLbls>
        <c:gapWidth val="150"/>
        <c:overlap val="100"/>
        <c:axId val="448067072"/>
        <c:axId val="448068608"/>
      </c:barChart>
      <c:catAx>
        <c:axId val="448067072"/>
        <c:scaling>
          <c:orientation val="maxMin"/>
        </c:scaling>
        <c:delete val="0"/>
        <c:axPos val="l"/>
        <c:numFmt formatCode="General" sourceLinked="0"/>
        <c:majorTickMark val="none"/>
        <c:minorTickMark val="none"/>
        <c:tickLblPos val="nextTo"/>
        <c:spPr>
          <a:ln>
            <a:solidFill>
              <a:schemeClr val="tx1"/>
            </a:solidFill>
          </a:ln>
        </c:spPr>
        <c:crossAx val="448068608"/>
        <c:crosses val="autoZero"/>
        <c:auto val="1"/>
        <c:lblAlgn val="ctr"/>
        <c:lblOffset val="100"/>
        <c:noMultiLvlLbl val="0"/>
      </c:catAx>
      <c:valAx>
        <c:axId val="448068608"/>
        <c:scaling>
          <c:orientation val="minMax"/>
        </c:scaling>
        <c:delete val="0"/>
        <c:axPos val="t"/>
        <c:majorGridlines>
          <c:spPr>
            <a:ln>
              <a:solidFill>
                <a:schemeClr val="bg1">
                  <a:lumMod val="50000"/>
                </a:schemeClr>
              </a:solidFill>
            </a:ln>
          </c:spPr>
        </c:majorGridlines>
        <c:numFmt formatCode="0%" sourceLinked="1"/>
        <c:majorTickMark val="none"/>
        <c:minorTickMark val="none"/>
        <c:tickLblPos val="nextTo"/>
        <c:spPr>
          <a:ln>
            <a:solidFill>
              <a:schemeClr val="tx1"/>
            </a:solidFill>
          </a:ln>
        </c:spPr>
        <c:crossAx val="448067072"/>
        <c:crosses val="autoZero"/>
        <c:crossBetween val="between"/>
      </c:valAx>
      <c:spPr>
        <a:ln>
          <a:solidFill>
            <a:schemeClr val="tx1"/>
          </a:solidFill>
        </a:ln>
      </c:spPr>
    </c:plotArea>
    <c:legend>
      <c:legendPos val="b"/>
      <c:layout>
        <c:manualLayout>
          <c:xMode val="edge"/>
          <c:yMode val="edge"/>
          <c:x val="0"/>
          <c:y val="0.91992381251595423"/>
          <c:w val="0.98387916233595829"/>
          <c:h val="8.0076236053532174E-2"/>
        </c:manualLayout>
      </c:layout>
      <c:overlay val="0"/>
      <c:txPr>
        <a:bodyPr/>
        <a:lstStyle/>
        <a:p>
          <a:pPr>
            <a:defRPr sz="900"/>
          </a:pPr>
          <a:endParaRPr lang="ja-JP"/>
        </a:p>
      </c:txPr>
    </c:legend>
    <c:plotVisOnly val="1"/>
    <c:dispBlanksAs val="gap"/>
    <c:showDLblsOverMax val="0"/>
  </c:chart>
  <c:spPr>
    <a:ln>
      <a:noFill/>
    </a:ln>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altLang="ja-JP" sz="1200" dirty="0"/>
              <a:t>Q10.</a:t>
            </a:r>
            <a:r>
              <a:rPr lang="ja-JP" altLang="en-US" sz="1200" dirty="0"/>
              <a:t>優位性（製品の品質）</a:t>
            </a:r>
            <a:endParaRPr lang="ja-JP" sz="1200" dirty="0"/>
          </a:p>
        </c:rich>
      </c:tx>
      <c:layout>
        <c:manualLayout>
          <c:xMode val="edge"/>
          <c:yMode val="edge"/>
          <c:x val="0.41277182539682539"/>
          <c:y val="1.0203968253968253E-2"/>
        </c:manualLayout>
      </c:layout>
      <c:overlay val="0"/>
    </c:title>
    <c:autoTitleDeleted val="0"/>
    <c:plotArea>
      <c:layout>
        <c:manualLayout>
          <c:layoutTarget val="inner"/>
          <c:xMode val="edge"/>
          <c:yMode val="edge"/>
          <c:x val="0.2399565208762387"/>
          <c:y val="0.1889507777045111"/>
          <c:w val="0.71818233368977025"/>
          <c:h val="0.69159559973036144"/>
        </c:manualLayout>
      </c:layout>
      <c:barChart>
        <c:barDir val="bar"/>
        <c:grouping val="percentStacked"/>
        <c:varyColors val="0"/>
        <c:ser>
          <c:idx val="0"/>
          <c:order val="0"/>
          <c:tx>
            <c:strRef>
              <c:f>'Q10(B)'!$C$12</c:f>
              <c:strCache>
                <c:ptCount val="1"/>
                <c:pt idx="0">
                  <c:v>1.優位（他社と比べて優れている）</c:v>
                </c:pt>
              </c:strCache>
            </c:strRef>
          </c:tx>
          <c:spPr>
            <a:solidFill>
              <a:srgbClr val="FF9966"/>
            </a:solidFill>
            <a:ln>
              <a:solidFill>
                <a:schemeClr val="tx1"/>
              </a:solidFill>
            </a:ln>
          </c:spPr>
          <c:invertIfNegative val="0"/>
          <c:dLbls>
            <c:spPr>
              <a:noFill/>
              <a:ln>
                <a:noFill/>
              </a:ln>
              <a:effectLst/>
            </c:spPr>
            <c:txPr>
              <a:bodyPr wrap="square" lIns="38100" tIns="19050" rIns="38100" bIns="19050" anchor="ctr">
                <a:spAutoFit/>
              </a:bodyPr>
              <a:lstStyle/>
              <a:p>
                <a:pPr>
                  <a:defRPr sz="800">
                    <a:solidFill>
                      <a:sysClr val="windowText" lastClr="000000"/>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'Q10(B)'!$D$11:$I$11</c:f>
              <c:strCache>
                <c:ptCount val="6"/>
                <c:pt idx="0">
                  <c:v>A.エンドユーザー（n=151）</c:v>
                </c:pt>
                <c:pt idx="1">
                  <c:v>B.メーカー（n=180）</c:v>
                </c:pt>
                <c:pt idx="2">
                  <c:v>C.系列ソフトウェア企業（n=21）</c:v>
                </c:pt>
                <c:pt idx="3">
                  <c:v>D.受託ソフトウェア企業（n=263）</c:v>
                </c:pt>
                <c:pt idx="4">
                  <c:v>E.独立系ソフトウェア企業（n=95）</c:v>
                </c:pt>
                <c:pt idx="5">
                  <c:v>F.その他（n=86）</c:v>
                </c:pt>
              </c:strCache>
            </c:strRef>
          </c:cat>
          <c:val>
            <c:numRef>
              <c:f>'Q10(B)'!$D$12:$I$12</c:f>
              <c:numCache>
                <c:formatCode>0.0%</c:formatCode>
                <c:ptCount val="6"/>
                <c:pt idx="0">
                  <c:v>0.36423841059602646</c:v>
                </c:pt>
                <c:pt idx="1">
                  <c:v>0.30555555555555558</c:v>
                </c:pt>
                <c:pt idx="2">
                  <c:v>0.14285714285714285</c:v>
                </c:pt>
                <c:pt idx="3">
                  <c:v>0.34220532319391633</c:v>
                </c:pt>
                <c:pt idx="4">
                  <c:v>0.29473684210526313</c:v>
                </c:pt>
                <c:pt idx="5">
                  <c:v>0.23255813953488372</c:v>
                </c:pt>
              </c:numCache>
            </c:numRef>
          </c:val>
          <c:extLst>
            <c:ext xmlns:c16="http://schemas.microsoft.com/office/drawing/2014/chart" uri="{C3380CC4-5D6E-409C-BE32-E72D297353CC}">
              <c16:uniqueId val="{00000000-C87C-4FFF-8CEE-CA6E22D08A8A}"/>
            </c:ext>
          </c:extLst>
        </c:ser>
        <c:ser>
          <c:idx val="1"/>
          <c:order val="1"/>
          <c:tx>
            <c:strRef>
              <c:f>'Q10(B)'!$C$13</c:f>
              <c:strCache>
                <c:ptCount val="1"/>
                <c:pt idx="0">
                  <c:v>2.同等（他社と同程度）</c:v>
                </c:pt>
              </c:strCache>
            </c:strRef>
          </c:tx>
          <c:spPr>
            <a:solidFill>
              <a:srgbClr val="FFFF99"/>
            </a:solidFill>
            <a:ln>
              <a:solidFill>
                <a:schemeClr val="tx1"/>
              </a:solidFill>
            </a:ln>
          </c:spPr>
          <c:invertIfNegative val="0"/>
          <c:dLbls>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'Q10(B)'!$D$11:$I$11</c:f>
              <c:strCache>
                <c:ptCount val="6"/>
                <c:pt idx="0">
                  <c:v>A.エンドユーザー（n=151）</c:v>
                </c:pt>
                <c:pt idx="1">
                  <c:v>B.メーカー（n=180）</c:v>
                </c:pt>
                <c:pt idx="2">
                  <c:v>C.系列ソフトウェア企業（n=21）</c:v>
                </c:pt>
                <c:pt idx="3">
                  <c:v>D.受託ソフトウェア企業（n=263）</c:v>
                </c:pt>
                <c:pt idx="4">
                  <c:v>E.独立系ソフトウェア企業（n=95）</c:v>
                </c:pt>
                <c:pt idx="5">
                  <c:v>F.その他（n=86）</c:v>
                </c:pt>
              </c:strCache>
            </c:strRef>
          </c:cat>
          <c:val>
            <c:numRef>
              <c:f>'Q10(B)'!$D$13:$I$13</c:f>
              <c:numCache>
                <c:formatCode>0.0%</c:formatCode>
                <c:ptCount val="6"/>
                <c:pt idx="0">
                  <c:v>0.59602649006622521</c:v>
                </c:pt>
                <c:pt idx="1">
                  <c:v>0.57222222222222219</c:v>
                </c:pt>
                <c:pt idx="2">
                  <c:v>0.61904761904761907</c:v>
                </c:pt>
                <c:pt idx="3">
                  <c:v>0.58174904942965777</c:v>
                </c:pt>
                <c:pt idx="4">
                  <c:v>0.61052631578947369</c:v>
                </c:pt>
                <c:pt idx="5">
                  <c:v>0.62790697674418605</c:v>
                </c:pt>
              </c:numCache>
            </c:numRef>
          </c:val>
          <c:extLst>
            <c:ext xmlns:c16="http://schemas.microsoft.com/office/drawing/2014/chart" uri="{C3380CC4-5D6E-409C-BE32-E72D297353CC}">
              <c16:uniqueId val="{00000001-C87C-4FFF-8CEE-CA6E22D08A8A}"/>
            </c:ext>
          </c:extLst>
        </c:ser>
        <c:ser>
          <c:idx val="2"/>
          <c:order val="2"/>
          <c:tx>
            <c:strRef>
              <c:f>'Q10(B)'!$C$14</c:f>
              <c:strCache>
                <c:ptCount val="1"/>
                <c:pt idx="0">
                  <c:v>3.劣位（他社と比べて劣っている）</c:v>
                </c:pt>
              </c:strCache>
            </c:strRef>
          </c:tx>
          <c:spPr>
            <a:solidFill>
              <a:srgbClr val="2E75B6"/>
            </a:solidFill>
            <a:ln>
              <a:solidFill>
                <a:schemeClr val="tx1"/>
              </a:solidFill>
            </a:ln>
          </c:spPr>
          <c:invertIfNegative val="0"/>
          <c:dLbls>
            <c:dLbl>
              <c:idx val="0"/>
              <c:layout>
                <c:manualLayout>
                  <c:x val="1.6995223137912356E-3"/>
                  <c:y val="-4.976584696776721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5A5-4319-80E5-E942514D7924}"/>
                </c:ext>
              </c:extLst>
            </c:dLbl>
            <c:spPr>
              <a:noFill/>
              <a:ln>
                <a:noFill/>
              </a:ln>
              <a:effectLst/>
            </c:spPr>
            <c:txPr>
              <a:bodyPr wrap="square" lIns="38100" tIns="19050" rIns="38100" bIns="19050" anchor="ctr">
                <a:spAutoFit/>
              </a:bodyPr>
              <a:lstStyle/>
              <a:p>
                <a:pPr>
                  <a:defRPr sz="800">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'Q10(B)'!$D$11:$I$11</c:f>
              <c:strCache>
                <c:ptCount val="6"/>
                <c:pt idx="0">
                  <c:v>A.エンドユーザー（n=151）</c:v>
                </c:pt>
                <c:pt idx="1">
                  <c:v>B.メーカー（n=180）</c:v>
                </c:pt>
                <c:pt idx="2">
                  <c:v>C.系列ソフトウェア企業（n=21）</c:v>
                </c:pt>
                <c:pt idx="3">
                  <c:v>D.受託ソフトウェア企業（n=263）</c:v>
                </c:pt>
                <c:pt idx="4">
                  <c:v>E.独立系ソフトウェア企業（n=95）</c:v>
                </c:pt>
                <c:pt idx="5">
                  <c:v>F.その他（n=86）</c:v>
                </c:pt>
              </c:strCache>
            </c:strRef>
          </c:cat>
          <c:val>
            <c:numRef>
              <c:f>'Q10(B)'!$D$14:$I$14</c:f>
              <c:numCache>
                <c:formatCode>0.0%</c:formatCode>
                <c:ptCount val="6"/>
                <c:pt idx="0">
                  <c:v>3.9735099337748346E-2</c:v>
                </c:pt>
                <c:pt idx="1">
                  <c:v>0.12222222222222222</c:v>
                </c:pt>
                <c:pt idx="2">
                  <c:v>0.23809523809523808</c:v>
                </c:pt>
                <c:pt idx="3">
                  <c:v>7.6045627376425853E-2</c:v>
                </c:pt>
                <c:pt idx="4">
                  <c:v>9.4736842105263161E-2</c:v>
                </c:pt>
                <c:pt idx="5">
                  <c:v>0.13953488372093023</c:v>
                </c:pt>
              </c:numCache>
            </c:numRef>
          </c:val>
          <c:extLst>
            <c:ext xmlns:c16="http://schemas.microsoft.com/office/drawing/2014/chart" uri="{C3380CC4-5D6E-409C-BE32-E72D297353CC}">
              <c16:uniqueId val="{00000002-C87C-4FFF-8CEE-CA6E22D08A8A}"/>
            </c:ext>
          </c:extLst>
        </c:ser>
        <c:dLbls>
          <c:showLegendKey val="0"/>
          <c:showVal val="0"/>
          <c:showCatName val="0"/>
          <c:showSerName val="0"/>
          <c:showPercent val="0"/>
          <c:showBubbleSize val="0"/>
        </c:dLbls>
        <c:gapWidth val="150"/>
        <c:overlap val="100"/>
        <c:axId val="448147456"/>
        <c:axId val="448148992"/>
      </c:barChart>
      <c:catAx>
        <c:axId val="448147456"/>
        <c:scaling>
          <c:orientation val="maxMin"/>
        </c:scaling>
        <c:delete val="0"/>
        <c:axPos val="l"/>
        <c:numFmt formatCode="General" sourceLinked="0"/>
        <c:majorTickMark val="none"/>
        <c:minorTickMark val="none"/>
        <c:tickLblPos val="nextTo"/>
        <c:spPr>
          <a:ln>
            <a:solidFill>
              <a:schemeClr val="tx1"/>
            </a:solidFill>
          </a:ln>
        </c:spPr>
        <c:crossAx val="448148992"/>
        <c:crosses val="autoZero"/>
        <c:auto val="1"/>
        <c:lblAlgn val="ctr"/>
        <c:lblOffset val="100"/>
        <c:noMultiLvlLbl val="0"/>
      </c:catAx>
      <c:valAx>
        <c:axId val="448148992"/>
        <c:scaling>
          <c:orientation val="minMax"/>
        </c:scaling>
        <c:delete val="0"/>
        <c:axPos val="t"/>
        <c:majorGridlines>
          <c:spPr>
            <a:ln>
              <a:solidFill>
                <a:schemeClr val="bg1">
                  <a:lumMod val="50000"/>
                </a:schemeClr>
              </a:solidFill>
            </a:ln>
          </c:spPr>
        </c:majorGridlines>
        <c:numFmt formatCode="0%" sourceLinked="1"/>
        <c:majorTickMark val="none"/>
        <c:minorTickMark val="none"/>
        <c:tickLblPos val="nextTo"/>
        <c:spPr>
          <a:ln>
            <a:solidFill>
              <a:schemeClr val="tx1"/>
            </a:solidFill>
          </a:ln>
        </c:spPr>
        <c:crossAx val="448147456"/>
        <c:crosses val="autoZero"/>
        <c:crossBetween val="between"/>
      </c:valAx>
      <c:spPr>
        <a:ln>
          <a:solidFill>
            <a:schemeClr val="tx1"/>
          </a:solidFill>
        </a:ln>
      </c:spPr>
    </c:plotArea>
    <c:legend>
      <c:legendPos val="b"/>
      <c:layout>
        <c:manualLayout>
          <c:xMode val="edge"/>
          <c:yMode val="edge"/>
          <c:x val="1.9927507036994783E-2"/>
          <c:y val="0.9199237639464678"/>
          <c:w val="0.97957036545213449"/>
          <c:h val="8.0076236053532174E-2"/>
        </c:manualLayout>
      </c:layout>
      <c:overlay val="0"/>
      <c:txPr>
        <a:bodyPr/>
        <a:lstStyle/>
        <a:p>
          <a:pPr>
            <a:defRPr sz="900"/>
          </a:pPr>
          <a:endParaRPr lang="ja-JP"/>
        </a:p>
      </c:txPr>
    </c:legend>
    <c:plotVisOnly val="1"/>
    <c:dispBlanksAs val="gap"/>
    <c:showDLblsOverMax val="0"/>
  </c:chart>
  <c:spPr>
    <a:ln>
      <a:noFill/>
    </a:ln>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altLang="ja-JP" sz="1200" dirty="0"/>
              <a:t>Q10.</a:t>
            </a:r>
            <a:r>
              <a:rPr lang="ja-JP" altLang="en-US" sz="1200" dirty="0"/>
              <a:t>優位性（商品企画力・マーケティング力）</a:t>
            </a:r>
            <a:endParaRPr lang="ja-JP" sz="1200" dirty="0"/>
          </a:p>
        </c:rich>
      </c:tx>
      <c:layout>
        <c:manualLayout>
          <c:xMode val="edge"/>
          <c:yMode val="edge"/>
          <c:x val="0.32709722222222221"/>
          <c:y val="2.0283333333333334E-2"/>
        </c:manualLayout>
      </c:layout>
      <c:overlay val="0"/>
    </c:title>
    <c:autoTitleDeleted val="0"/>
    <c:plotArea>
      <c:layout>
        <c:manualLayout>
          <c:layoutTarget val="inner"/>
          <c:xMode val="edge"/>
          <c:yMode val="edge"/>
          <c:x val="0.2399565208762387"/>
          <c:y val="0.1889507777045111"/>
          <c:w val="0.71818233368977025"/>
          <c:h val="0.69159559973036144"/>
        </c:manualLayout>
      </c:layout>
      <c:barChart>
        <c:barDir val="bar"/>
        <c:grouping val="percentStacked"/>
        <c:varyColors val="0"/>
        <c:ser>
          <c:idx val="0"/>
          <c:order val="0"/>
          <c:tx>
            <c:strRef>
              <c:f>'Q10(C)'!$C$12</c:f>
              <c:strCache>
                <c:ptCount val="1"/>
                <c:pt idx="0">
                  <c:v>1.優位（他社と比べて優れている）</c:v>
                </c:pt>
              </c:strCache>
            </c:strRef>
          </c:tx>
          <c:spPr>
            <a:solidFill>
              <a:srgbClr val="FF9966"/>
            </a:solidFill>
            <a:ln>
              <a:solidFill>
                <a:sysClr val="windowText" lastClr="000000"/>
              </a:solid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3CF9-4E9D-B1E9-2A745FB2AF2C}"/>
                </c:ext>
              </c:extLst>
            </c:dLbl>
            <c:dLbl>
              <c:idx val="3"/>
              <c:layout>
                <c:manualLayout>
                  <c:x val="6.7980892551649423E-3"/>
                  <c:y val="4.47927892622709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CF9-4E9D-B1E9-2A745FB2AF2C}"/>
                </c:ext>
              </c:extLst>
            </c:dLbl>
            <c:spPr>
              <a:noFill/>
              <a:ln>
                <a:noFill/>
              </a:ln>
              <a:effectLst/>
            </c:spPr>
            <c:txPr>
              <a:bodyPr wrap="square" lIns="38100" tIns="19050" rIns="38100" bIns="19050" anchor="ctr">
                <a:spAutoFit/>
              </a:bodyPr>
              <a:lstStyle/>
              <a:p>
                <a:pPr>
                  <a:defRPr sz="800">
                    <a:solidFill>
                      <a:sysClr val="windowText" lastClr="000000"/>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'Q10(C)'!$D$11:$I$11</c:f>
              <c:strCache>
                <c:ptCount val="6"/>
                <c:pt idx="0">
                  <c:v>A.エンドユーザー（n=149）</c:v>
                </c:pt>
                <c:pt idx="1">
                  <c:v>B.メーカー（n=180）</c:v>
                </c:pt>
                <c:pt idx="2">
                  <c:v>C.系列ソフトウェア企業（n=21）</c:v>
                </c:pt>
                <c:pt idx="3">
                  <c:v>D.受託ソフトウェア企業（n=263）</c:v>
                </c:pt>
                <c:pt idx="4">
                  <c:v>E.独立系ソフトウェア企業（n=96）</c:v>
                </c:pt>
                <c:pt idx="5">
                  <c:v>F.その他（n=87）</c:v>
                </c:pt>
              </c:strCache>
            </c:strRef>
          </c:cat>
          <c:val>
            <c:numRef>
              <c:f>'Q10(C)'!$D$12:$I$12</c:f>
              <c:numCache>
                <c:formatCode>0.0%</c:formatCode>
                <c:ptCount val="6"/>
                <c:pt idx="0">
                  <c:v>0.12080536912751678</c:v>
                </c:pt>
                <c:pt idx="1">
                  <c:v>0.16111111111111112</c:v>
                </c:pt>
                <c:pt idx="2">
                  <c:v>0</c:v>
                </c:pt>
                <c:pt idx="3">
                  <c:v>4.1825095057034217E-2</c:v>
                </c:pt>
                <c:pt idx="4">
                  <c:v>0.15625</c:v>
                </c:pt>
                <c:pt idx="5">
                  <c:v>0.11494252873563218</c:v>
                </c:pt>
              </c:numCache>
            </c:numRef>
          </c:val>
          <c:extLst>
            <c:ext xmlns:c16="http://schemas.microsoft.com/office/drawing/2014/chart" uri="{C3380CC4-5D6E-409C-BE32-E72D297353CC}">
              <c16:uniqueId val="{00000000-51A6-4356-A5C8-B06BC45762C3}"/>
            </c:ext>
          </c:extLst>
        </c:ser>
        <c:ser>
          <c:idx val="1"/>
          <c:order val="1"/>
          <c:tx>
            <c:strRef>
              <c:f>'Q10(C)'!$C$13</c:f>
              <c:strCache>
                <c:ptCount val="1"/>
                <c:pt idx="0">
                  <c:v>2.同等（他社と同程度）</c:v>
                </c:pt>
              </c:strCache>
            </c:strRef>
          </c:tx>
          <c:spPr>
            <a:solidFill>
              <a:srgbClr val="FFFF99"/>
            </a:solidFill>
            <a:ln>
              <a:solidFill>
                <a:sysClr val="windowText" lastClr="000000"/>
              </a:solidFill>
            </a:ln>
          </c:spPr>
          <c:invertIfNegative val="0"/>
          <c:dLbls>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'Q10(C)'!$D$11:$I$11</c:f>
              <c:strCache>
                <c:ptCount val="6"/>
                <c:pt idx="0">
                  <c:v>A.エンドユーザー（n=149）</c:v>
                </c:pt>
                <c:pt idx="1">
                  <c:v>B.メーカー（n=180）</c:v>
                </c:pt>
                <c:pt idx="2">
                  <c:v>C.系列ソフトウェア企業（n=21）</c:v>
                </c:pt>
                <c:pt idx="3">
                  <c:v>D.受託ソフトウェア企業（n=263）</c:v>
                </c:pt>
                <c:pt idx="4">
                  <c:v>E.独立系ソフトウェア企業（n=96）</c:v>
                </c:pt>
                <c:pt idx="5">
                  <c:v>F.その他（n=87）</c:v>
                </c:pt>
              </c:strCache>
            </c:strRef>
          </c:cat>
          <c:val>
            <c:numRef>
              <c:f>'Q10(C)'!$D$13:$I$13</c:f>
              <c:numCache>
                <c:formatCode>0.0%</c:formatCode>
                <c:ptCount val="6"/>
                <c:pt idx="0">
                  <c:v>0.53691275167785235</c:v>
                </c:pt>
                <c:pt idx="1">
                  <c:v>0.41666666666666669</c:v>
                </c:pt>
                <c:pt idx="2">
                  <c:v>0.33333333333333331</c:v>
                </c:pt>
                <c:pt idx="3">
                  <c:v>0.40304182509505704</c:v>
                </c:pt>
                <c:pt idx="4">
                  <c:v>0.3125</c:v>
                </c:pt>
                <c:pt idx="5">
                  <c:v>0.43678160919540232</c:v>
                </c:pt>
              </c:numCache>
            </c:numRef>
          </c:val>
          <c:extLst>
            <c:ext xmlns:c16="http://schemas.microsoft.com/office/drawing/2014/chart" uri="{C3380CC4-5D6E-409C-BE32-E72D297353CC}">
              <c16:uniqueId val="{00000001-51A6-4356-A5C8-B06BC45762C3}"/>
            </c:ext>
          </c:extLst>
        </c:ser>
        <c:ser>
          <c:idx val="2"/>
          <c:order val="2"/>
          <c:tx>
            <c:strRef>
              <c:f>'Q10(C)'!$C$14</c:f>
              <c:strCache>
                <c:ptCount val="1"/>
                <c:pt idx="0">
                  <c:v>3.劣位（他社と比べて劣っている）</c:v>
                </c:pt>
              </c:strCache>
            </c:strRef>
          </c:tx>
          <c:spPr>
            <a:solidFill>
              <a:srgbClr val="2E75B6"/>
            </a:solidFill>
            <a:ln>
              <a:solidFill>
                <a:sysClr val="windowText" lastClr="000000"/>
              </a:solidFill>
            </a:ln>
          </c:spPr>
          <c:invertIfNegative val="0"/>
          <c:dLbls>
            <c:spPr>
              <a:noFill/>
              <a:ln>
                <a:noFill/>
              </a:ln>
              <a:effectLst/>
            </c:spPr>
            <c:txPr>
              <a:bodyPr wrap="square" lIns="38100" tIns="19050" rIns="38100" bIns="19050" anchor="ctr">
                <a:spAutoFit/>
              </a:bodyPr>
              <a:lstStyle/>
              <a:p>
                <a:pPr>
                  <a:defRPr sz="800">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'Q10(C)'!$D$11:$I$11</c:f>
              <c:strCache>
                <c:ptCount val="6"/>
                <c:pt idx="0">
                  <c:v>A.エンドユーザー（n=149）</c:v>
                </c:pt>
                <c:pt idx="1">
                  <c:v>B.メーカー（n=180）</c:v>
                </c:pt>
                <c:pt idx="2">
                  <c:v>C.系列ソフトウェア企業（n=21）</c:v>
                </c:pt>
                <c:pt idx="3">
                  <c:v>D.受託ソフトウェア企業（n=263）</c:v>
                </c:pt>
                <c:pt idx="4">
                  <c:v>E.独立系ソフトウェア企業（n=96）</c:v>
                </c:pt>
                <c:pt idx="5">
                  <c:v>F.その他（n=87）</c:v>
                </c:pt>
              </c:strCache>
            </c:strRef>
          </c:cat>
          <c:val>
            <c:numRef>
              <c:f>'Q10(C)'!$D$14:$I$14</c:f>
              <c:numCache>
                <c:formatCode>0.0%</c:formatCode>
                <c:ptCount val="6"/>
                <c:pt idx="0">
                  <c:v>0.34228187919463088</c:v>
                </c:pt>
                <c:pt idx="1">
                  <c:v>0.42222222222222222</c:v>
                </c:pt>
                <c:pt idx="2">
                  <c:v>0.66666666666666663</c:v>
                </c:pt>
                <c:pt idx="3">
                  <c:v>0.55513307984790872</c:v>
                </c:pt>
                <c:pt idx="4">
                  <c:v>0.53125</c:v>
                </c:pt>
                <c:pt idx="5">
                  <c:v>0.44827586206896552</c:v>
                </c:pt>
              </c:numCache>
            </c:numRef>
          </c:val>
          <c:extLst>
            <c:ext xmlns:c16="http://schemas.microsoft.com/office/drawing/2014/chart" uri="{C3380CC4-5D6E-409C-BE32-E72D297353CC}">
              <c16:uniqueId val="{00000002-51A6-4356-A5C8-B06BC45762C3}"/>
            </c:ext>
          </c:extLst>
        </c:ser>
        <c:dLbls>
          <c:showLegendKey val="0"/>
          <c:showVal val="0"/>
          <c:showCatName val="0"/>
          <c:showSerName val="0"/>
          <c:showPercent val="0"/>
          <c:showBubbleSize val="0"/>
        </c:dLbls>
        <c:gapWidth val="150"/>
        <c:overlap val="100"/>
        <c:axId val="448227968"/>
        <c:axId val="448229760"/>
      </c:barChart>
      <c:catAx>
        <c:axId val="448227968"/>
        <c:scaling>
          <c:orientation val="maxMin"/>
        </c:scaling>
        <c:delete val="0"/>
        <c:axPos val="l"/>
        <c:numFmt formatCode="General" sourceLinked="0"/>
        <c:majorTickMark val="none"/>
        <c:minorTickMark val="none"/>
        <c:tickLblPos val="nextTo"/>
        <c:spPr>
          <a:ln>
            <a:solidFill>
              <a:schemeClr val="tx1"/>
            </a:solidFill>
          </a:ln>
        </c:spPr>
        <c:crossAx val="448229760"/>
        <c:crosses val="autoZero"/>
        <c:auto val="1"/>
        <c:lblAlgn val="ctr"/>
        <c:lblOffset val="100"/>
        <c:noMultiLvlLbl val="0"/>
      </c:catAx>
      <c:valAx>
        <c:axId val="448229760"/>
        <c:scaling>
          <c:orientation val="minMax"/>
        </c:scaling>
        <c:delete val="0"/>
        <c:axPos val="t"/>
        <c:majorGridlines>
          <c:spPr>
            <a:ln>
              <a:solidFill>
                <a:schemeClr val="bg1">
                  <a:lumMod val="50000"/>
                </a:schemeClr>
              </a:solidFill>
            </a:ln>
          </c:spPr>
        </c:majorGridlines>
        <c:numFmt formatCode="0%" sourceLinked="1"/>
        <c:majorTickMark val="none"/>
        <c:minorTickMark val="none"/>
        <c:tickLblPos val="nextTo"/>
        <c:spPr>
          <a:ln>
            <a:solidFill>
              <a:schemeClr val="tx1"/>
            </a:solidFill>
          </a:ln>
        </c:spPr>
        <c:crossAx val="448227968"/>
        <c:crosses val="autoZero"/>
        <c:crossBetween val="between"/>
      </c:valAx>
      <c:spPr>
        <a:ln>
          <a:solidFill>
            <a:schemeClr val="tx1"/>
          </a:solidFill>
        </a:ln>
      </c:spPr>
    </c:plotArea>
    <c:legend>
      <c:legendPos val="b"/>
      <c:layout>
        <c:manualLayout>
          <c:xMode val="edge"/>
          <c:yMode val="edge"/>
          <c:x val="0"/>
          <c:y val="0.91992381251595423"/>
          <c:w val="1"/>
          <c:h val="8.0076236053532174E-2"/>
        </c:manualLayout>
      </c:layout>
      <c:overlay val="0"/>
      <c:txPr>
        <a:bodyPr/>
        <a:lstStyle/>
        <a:p>
          <a:pPr>
            <a:defRPr sz="900"/>
          </a:pPr>
          <a:endParaRPr lang="ja-JP"/>
        </a:p>
      </c:txPr>
    </c:legend>
    <c:plotVisOnly val="1"/>
    <c:dispBlanksAs val="gap"/>
    <c:showDLblsOverMax val="0"/>
  </c:chart>
  <c:spPr>
    <a:ln>
      <a:noFill/>
    </a:ln>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altLang="ja-JP" sz="1200" dirty="0"/>
              <a:t>Q10.</a:t>
            </a:r>
            <a:r>
              <a:rPr lang="ja-JP" altLang="en-US" sz="1200" dirty="0"/>
              <a:t>優位性（生産自動化・省力化）</a:t>
            </a:r>
            <a:endParaRPr lang="ja-JP" sz="1200" dirty="0"/>
          </a:p>
        </c:rich>
      </c:tx>
      <c:layout>
        <c:manualLayout>
          <c:xMode val="edge"/>
          <c:yMode val="edge"/>
          <c:x val="0.39971521164021162"/>
          <c:y val="1.6257341269841269E-2"/>
        </c:manualLayout>
      </c:layout>
      <c:overlay val="0"/>
    </c:title>
    <c:autoTitleDeleted val="0"/>
    <c:plotArea>
      <c:layout>
        <c:manualLayout>
          <c:layoutTarget val="inner"/>
          <c:xMode val="edge"/>
          <c:yMode val="edge"/>
          <c:x val="0.2399565208762387"/>
          <c:y val="0.1889507777045111"/>
          <c:w val="0.71818233368977025"/>
          <c:h val="0.69159559973036144"/>
        </c:manualLayout>
      </c:layout>
      <c:barChart>
        <c:barDir val="bar"/>
        <c:grouping val="percentStacked"/>
        <c:varyColors val="0"/>
        <c:ser>
          <c:idx val="0"/>
          <c:order val="0"/>
          <c:tx>
            <c:strRef>
              <c:f>'Q10(D)'!$C$12</c:f>
              <c:strCache>
                <c:ptCount val="1"/>
                <c:pt idx="0">
                  <c:v>1.優位（他社と比べて優れている）</c:v>
                </c:pt>
              </c:strCache>
            </c:strRef>
          </c:tx>
          <c:spPr>
            <a:solidFill>
              <a:srgbClr val="FF9966"/>
            </a:solidFill>
            <a:ln>
              <a:solidFill>
                <a:schemeClr val="tx1"/>
              </a:solidFill>
            </a:ln>
          </c:spPr>
          <c:invertIfNegative val="0"/>
          <c:dLbls>
            <c:spPr>
              <a:noFill/>
              <a:ln>
                <a:noFill/>
              </a:ln>
              <a:effectLst/>
            </c:spPr>
            <c:txPr>
              <a:bodyPr wrap="square" lIns="38100" tIns="19050" rIns="38100" bIns="19050" anchor="ctr">
                <a:spAutoFit/>
              </a:bodyPr>
              <a:lstStyle/>
              <a:p>
                <a:pPr>
                  <a:defRPr sz="800">
                    <a:solidFill>
                      <a:sysClr val="windowText" lastClr="000000"/>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'Q10(D)'!$D$11:$I$11</c:f>
              <c:strCache>
                <c:ptCount val="6"/>
                <c:pt idx="0">
                  <c:v>A.エンドユーザー（n=149）</c:v>
                </c:pt>
                <c:pt idx="1">
                  <c:v>B.メーカー（n=178）</c:v>
                </c:pt>
                <c:pt idx="2">
                  <c:v>C.系列ソフトウェア企業（n=21）</c:v>
                </c:pt>
                <c:pt idx="3">
                  <c:v>D.受託ソフトウェア企業（n=263）</c:v>
                </c:pt>
                <c:pt idx="4">
                  <c:v>E.独立系ソフトウェア企業（n=95）</c:v>
                </c:pt>
                <c:pt idx="5">
                  <c:v>F.その他（n=85）</c:v>
                </c:pt>
              </c:strCache>
            </c:strRef>
          </c:cat>
          <c:val>
            <c:numRef>
              <c:f>'Q10(D)'!$D$12:$I$12</c:f>
              <c:numCache>
                <c:formatCode>0.0%</c:formatCode>
                <c:ptCount val="6"/>
                <c:pt idx="0">
                  <c:v>0.12080536912751678</c:v>
                </c:pt>
                <c:pt idx="1">
                  <c:v>0.10112359550561797</c:v>
                </c:pt>
                <c:pt idx="2">
                  <c:v>4.7619047619047616E-2</c:v>
                </c:pt>
                <c:pt idx="3">
                  <c:v>4.5627376425855515E-2</c:v>
                </c:pt>
                <c:pt idx="4">
                  <c:v>0.1368421052631579</c:v>
                </c:pt>
                <c:pt idx="5">
                  <c:v>9.4117647058823528E-2</c:v>
                </c:pt>
              </c:numCache>
            </c:numRef>
          </c:val>
          <c:extLst>
            <c:ext xmlns:c16="http://schemas.microsoft.com/office/drawing/2014/chart" uri="{C3380CC4-5D6E-409C-BE32-E72D297353CC}">
              <c16:uniqueId val="{00000000-8DBA-4980-9E4E-63580ACFEC7B}"/>
            </c:ext>
          </c:extLst>
        </c:ser>
        <c:ser>
          <c:idx val="1"/>
          <c:order val="1"/>
          <c:tx>
            <c:strRef>
              <c:f>'Q10(D)'!$C$13</c:f>
              <c:strCache>
                <c:ptCount val="1"/>
                <c:pt idx="0">
                  <c:v>2.同等（他社と同程度）</c:v>
                </c:pt>
              </c:strCache>
            </c:strRef>
          </c:tx>
          <c:spPr>
            <a:solidFill>
              <a:srgbClr val="FFFF99"/>
            </a:solidFill>
            <a:ln>
              <a:solidFill>
                <a:sysClr val="windowText" lastClr="000000"/>
              </a:solidFill>
            </a:ln>
          </c:spPr>
          <c:invertIfNegative val="0"/>
          <c:dLbls>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'Q10(D)'!$D$11:$I$11</c:f>
              <c:strCache>
                <c:ptCount val="6"/>
                <c:pt idx="0">
                  <c:v>A.エンドユーザー（n=149）</c:v>
                </c:pt>
                <c:pt idx="1">
                  <c:v>B.メーカー（n=178）</c:v>
                </c:pt>
                <c:pt idx="2">
                  <c:v>C.系列ソフトウェア企業（n=21）</c:v>
                </c:pt>
                <c:pt idx="3">
                  <c:v>D.受託ソフトウェア企業（n=263）</c:v>
                </c:pt>
                <c:pt idx="4">
                  <c:v>E.独立系ソフトウェア企業（n=95）</c:v>
                </c:pt>
                <c:pt idx="5">
                  <c:v>F.その他（n=85）</c:v>
                </c:pt>
              </c:strCache>
            </c:strRef>
          </c:cat>
          <c:val>
            <c:numRef>
              <c:f>'Q10(D)'!$D$13:$I$13</c:f>
              <c:numCache>
                <c:formatCode>0.0%</c:formatCode>
                <c:ptCount val="6"/>
                <c:pt idx="0">
                  <c:v>0.46308724832214765</c:v>
                </c:pt>
                <c:pt idx="1">
                  <c:v>0.449438202247191</c:v>
                </c:pt>
                <c:pt idx="2">
                  <c:v>0.38095238095238093</c:v>
                </c:pt>
                <c:pt idx="3">
                  <c:v>0.47908745247148288</c:v>
                </c:pt>
                <c:pt idx="4">
                  <c:v>0.36842105263157893</c:v>
                </c:pt>
                <c:pt idx="5">
                  <c:v>0.35294117647058826</c:v>
                </c:pt>
              </c:numCache>
            </c:numRef>
          </c:val>
          <c:extLst>
            <c:ext xmlns:c16="http://schemas.microsoft.com/office/drawing/2014/chart" uri="{C3380CC4-5D6E-409C-BE32-E72D297353CC}">
              <c16:uniqueId val="{00000001-8DBA-4980-9E4E-63580ACFEC7B}"/>
            </c:ext>
          </c:extLst>
        </c:ser>
        <c:ser>
          <c:idx val="2"/>
          <c:order val="2"/>
          <c:tx>
            <c:strRef>
              <c:f>'Q10(D)'!$C$14</c:f>
              <c:strCache>
                <c:ptCount val="1"/>
                <c:pt idx="0">
                  <c:v>3.劣位（他社と比べて劣っている）</c:v>
                </c:pt>
              </c:strCache>
            </c:strRef>
          </c:tx>
          <c:spPr>
            <a:solidFill>
              <a:srgbClr val="2E75B6"/>
            </a:solidFill>
            <a:ln>
              <a:solidFill>
                <a:sysClr val="windowText" lastClr="000000"/>
              </a:solidFill>
            </a:ln>
          </c:spPr>
          <c:invertIfNegative val="0"/>
          <c:dLbls>
            <c:spPr>
              <a:noFill/>
              <a:ln>
                <a:noFill/>
              </a:ln>
              <a:effectLst/>
            </c:spPr>
            <c:txPr>
              <a:bodyPr wrap="square" lIns="38100" tIns="19050" rIns="38100" bIns="19050" anchor="ctr">
                <a:spAutoFit/>
              </a:bodyPr>
              <a:lstStyle/>
              <a:p>
                <a:pPr>
                  <a:defRPr sz="800">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'Q10(D)'!$D$11:$I$11</c:f>
              <c:strCache>
                <c:ptCount val="6"/>
                <c:pt idx="0">
                  <c:v>A.エンドユーザー（n=149）</c:v>
                </c:pt>
                <c:pt idx="1">
                  <c:v>B.メーカー（n=178）</c:v>
                </c:pt>
                <c:pt idx="2">
                  <c:v>C.系列ソフトウェア企業（n=21）</c:v>
                </c:pt>
                <c:pt idx="3">
                  <c:v>D.受託ソフトウェア企業（n=263）</c:v>
                </c:pt>
                <c:pt idx="4">
                  <c:v>E.独立系ソフトウェア企業（n=95）</c:v>
                </c:pt>
                <c:pt idx="5">
                  <c:v>F.その他（n=85）</c:v>
                </c:pt>
              </c:strCache>
            </c:strRef>
          </c:cat>
          <c:val>
            <c:numRef>
              <c:f>'Q10(D)'!$D$14:$I$14</c:f>
              <c:numCache>
                <c:formatCode>0.0%</c:formatCode>
                <c:ptCount val="6"/>
                <c:pt idx="0">
                  <c:v>0.41610738255033558</c:v>
                </c:pt>
                <c:pt idx="1">
                  <c:v>0.449438202247191</c:v>
                </c:pt>
                <c:pt idx="2">
                  <c:v>0.5714285714285714</c:v>
                </c:pt>
                <c:pt idx="3">
                  <c:v>0.47528517110266161</c:v>
                </c:pt>
                <c:pt idx="4">
                  <c:v>0.49473684210526314</c:v>
                </c:pt>
                <c:pt idx="5">
                  <c:v>0.55294117647058827</c:v>
                </c:pt>
              </c:numCache>
            </c:numRef>
          </c:val>
          <c:extLst>
            <c:ext xmlns:c16="http://schemas.microsoft.com/office/drawing/2014/chart" uri="{C3380CC4-5D6E-409C-BE32-E72D297353CC}">
              <c16:uniqueId val="{00000002-8DBA-4980-9E4E-63580ACFEC7B}"/>
            </c:ext>
          </c:extLst>
        </c:ser>
        <c:dLbls>
          <c:showLegendKey val="0"/>
          <c:showVal val="0"/>
          <c:showCatName val="0"/>
          <c:showSerName val="0"/>
          <c:showPercent val="0"/>
          <c:showBubbleSize val="0"/>
        </c:dLbls>
        <c:gapWidth val="150"/>
        <c:overlap val="100"/>
        <c:axId val="448357120"/>
        <c:axId val="448358656"/>
      </c:barChart>
      <c:catAx>
        <c:axId val="448357120"/>
        <c:scaling>
          <c:orientation val="maxMin"/>
        </c:scaling>
        <c:delete val="0"/>
        <c:axPos val="l"/>
        <c:numFmt formatCode="General" sourceLinked="0"/>
        <c:majorTickMark val="none"/>
        <c:minorTickMark val="none"/>
        <c:tickLblPos val="nextTo"/>
        <c:spPr>
          <a:ln>
            <a:solidFill>
              <a:schemeClr val="tx1"/>
            </a:solidFill>
          </a:ln>
        </c:spPr>
        <c:crossAx val="448358656"/>
        <c:crosses val="autoZero"/>
        <c:auto val="1"/>
        <c:lblAlgn val="ctr"/>
        <c:lblOffset val="100"/>
        <c:noMultiLvlLbl val="0"/>
      </c:catAx>
      <c:valAx>
        <c:axId val="448358656"/>
        <c:scaling>
          <c:orientation val="minMax"/>
        </c:scaling>
        <c:delete val="0"/>
        <c:axPos val="t"/>
        <c:majorGridlines>
          <c:spPr>
            <a:ln>
              <a:solidFill>
                <a:schemeClr val="bg1">
                  <a:lumMod val="50000"/>
                </a:schemeClr>
              </a:solidFill>
            </a:ln>
          </c:spPr>
        </c:majorGridlines>
        <c:numFmt formatCode="0%" sourceLinked="1"/>
        <c:majorTickMark val="none"/>
        <c:minorTickMark val="none"/>
        <c:tickLblPos val="nextTo"/>
        <c:spPr>
          <a:ln>
            <a:solidFill>
              <a:schemeClr val="tx1"/>
            </a:solidFill>
          </a:ln>
        </c:spPr>
        <c:crossAx val="448357120"/>
        <c:crosses val="autoZero"/>
        <c:crossBetween val="between"/>
      </c:valAx>
      <c:spPr>
        <a:ln>
          <a:solidFill>
            <a:schemeClr val="tx1"/>
          </a:solidFill>
        </a:ln>
      </c:spPr>
    </c:plotArea>
    <c:legend>
      <c:legendPos val="b"/>
      <c:layout>
        <c:manualLayout>
          <c:xMode val="edge"/>
          <c:yMode val="edge"/>
          <c:x val="0"/>
          <c:y val="0.91992381251595423"/>
          <c:w val="1"/>
          <c:h val="8.0076236053532174E-2"/>
        </c:manualLayout>
      </c:layout>
      <c:overlay val="0"/>
      <c:txPr>
        <a:bodyPr/>
        <a:lstStyle/>
        <a:p>
          <a:pPr>
            <a:defRPr sz="900"/>
          </a:pPr>
          <a:endParaRPr lang="ja-JP"/>
        </a:p>
      </c:txPr>
    </c:legend>
    <c:plotVisOnly val="1"/>
    <c:dispBlanksAs val="gap"/>
    <c:showDLblsOverMax val="0"/>
  </c:chart>
  <c:spPr>
    <a:ln>
      <a:noFill/>
    </a:ln>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594552730089068"/>
          <c:y val="8.6520307683362066E-2"/>
          <c:w val="0.67017031358581469"/>
          <c:h val="0.71009141098741957"/>
        </c:manualLayout>
      </c:layout>
      <c:barChart>
        <c:barDir val="bar"/>
        <c:grouping val="stacked"/>
        <c:varyColors val="0"/>
        <c:ser>
          <c:idx val="0"/>
          <c:order val="0"/>
          <c:tx>
            <c:strRef>
              <c:f>'[「組込み／IoTに関する動向調査」 集計_データ編_1章_1（A-F）20200306★.xlsx]3-7全開発費・位置づけ'!$O$5</c:f>
              <c:strCache>
                <c:ptCount val="1"/>
                <c:pt idx="0">
                  <c:v>なし</c:v>
                </c:pt>
              </c:strCache>
            </c:strRef>
          </c:tx>
          <c:spPr>
            <a:solidFill>
              <a:schemeClr val="accent5"/>
            </a:solidFill>
            <a:ln>
              <a:solidFill>
                <a:schemeClr val="tx1"/>
              </a:solidFill>
            </a:ln>
            <a:effectLst/>
          </c:spPr>
          <c:invertIfNegative val="0"/>
          <c:dLbls>
            <c:dLbl>
              <c:idx val="0"/>
              <c:layout>
                <c:manualLayout>
                  <c:x val="-4.6579120326816761E-3"/>
                  <c:y val="5.171767322188175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C6A-4930-AA9F-9B346C7F96F6}"/>
                </c:ext>
              </c:extLst>
            </c:dLbl>
            <c:spPr>
              <a:noFill/>
              <a:ln>
                <a:noFill/>
              </a:ln>
              <a:effectLst/>
            </c:spPr>
            <c:txPr>
              <a:bodyPr rot="0" spcFirstLastPara="1" vertOverflow="ellipsis" vert="horz" wrap="square" anchor="ctr" anchorCtr="1"/>
              <a:lstStyle/>
              <a:p>
                <a:pPr>
                  <a:defRPr sz="105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集計_データ編_1章_1（A-F）20200306★.xlsx]3-7全開発費・位置づけ'!$N$6:$N$11</c:f>
              <c:strCache>
                <c:ptCount val="6"/>
                <c:pt idx="0">
                  <c:v>A:エンドユーザー（n=156）</c:v>
                </c:pt>
                <c:pt idx="1">
                  <c:v>B:メーカー（n=173）</c:v>
                </c:pt>
                <c:pt idx="2">
                  <c:v>C:系列ソフトウェア企業（n=20）</c:v>
                </c:pt>
                <c:pt idx="3">
                  <c:v>D:受託ソフトウェア企業（n=260）</c:v>
                </c:pt>
                <c:pt idx="4">
                  <c:v>E:独立系ソフトウェア企業（n=96）</c:v>
                </c:pt>
                <c:pt idx="5">
                  <c:v>F:その他（n=90）</c:v>
                </c:pt>
              </c:strCache>
            </c:strRef>
          </c:cat>
          <c:val>
            <c:numRef>
              <c:f>'[「組込み／IoTに関する動向調査」 集計_データ編_1章_1（A-F）20200306★.xlsx]3-7全開発費・位置づけ'!$O$6:$O$11</c:f>
              <c:numCache>
                <c:formatCode>0.0%</c:formatCode>
                <c:ptCount val="6"/>
                <c:pt idx="0">
                  <c:v>0.26923076923076922</c:v>
                </c:pt>
                <c:pt idx="1">
                  <c:v>6.358381502890173E-2</c:v>
                </c:pt>
                <c:pt idx="2">
                  <c:v>0.15</c:v>
                </c:pt>
                <c:pt idx="3">
                  <c:v>0.23076923076923078</c:v>
                </c:pt>
                <c:pt idx="4">
                  <c:v>9.375E-2</c:v>
                </c:pt>
                <c:pt idx="5">
                  <c:v>0.41111111111111109</c:v>
                </c:pt>
              </c:numCache>
            </c:numRef>
          </c:val>
          <c:extLst>
            <c:ext xmlns:c16="http://schemas.microsoft.com/office/drawing/2014/chart" uri="{C3380CC4-5D6E-409C-BE32-E72D297353CC}">
              <c16:uniqueId val="{00000001-9C6A-4930-AA9F-9B346C7F96F6}"/>
            </c:ext>
          </c:extLst>
        </c:ser>
        <c:ser>
          <c:idx val="2"/>
          <c:order val="1"/>
          <c:tx>
            <c:strRef>
              <c:f>'[「組込み／IoTに関する動向調査」 集計_データ編_1章_1（A-F）20200306★.xlsx]3-7全開発費・位置づけ'!$P$5</c:f>
              <c:strCache>
                <c:ptCount val="1"/>
                <c:pt idx="0">
                  <c:v>1000万円未満</c:v>
                </c:pt>
              </c:strCache>
            </c:strRef>
          </c:tx>
          <c:spPr>
            <a:solidFill>
              <a:schemeClr val="accent5">
                <a:lumMod val="60000"/>
                <a:lumOff val="40000"/>
              </a:schemeClr>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集計_データ編_1章_1（A-F）20200306★.xlsx]3-7全開発費・位置づけ'!$N$6:$N$11</c:f>
              <c:strCache>
                <c:ptCount val="6"/>
                <c:pt idx="0">
                  <c:v>A:エンドユーザー（n=156）</c:v>
                </c:pt>
                <c:pt idx="1">
                  <c:v>B:メーカー（n=173）</c:v>
                </c:pt>
                <c:pt idx="2">
                  <c:v>C:系列ソフトウェア企業（n=20）</c:v>
                </c:pt>
                <c:pt idx="3">
                  <c:v>D:受託ソフトウェア企業（n=260）</c:v>
                </c:pt>
                <c:pt idx="4">
                  <c:v>E:独立系ソフトウェア企業（n=96）</c:v>
                </c:pt>
                <c:pt idx="5">
                  <c:v>F:その他（n=90）</c:v>
                </c:pt>
              </c:strCache>
            </c:strRef>
          </c:cat>
          <c:val>
            <c:numRef>
              <c:f>'[「組込み／IoTに関する動向調査」 集計_データ編_1章_1（A-F）20200306★.xlsx]3-7全開発費・位置づけ'!$P$6:$P$11</c:f>
              <c:numCache>
                <c:formatCode>0.0%</c:formatCode>
                <c:ptCount val="6"/>
                <c:pt idx="0">
                  <c:v>0.16666666666666666</c:v>
                </c:pt>
                <c:pt idx="1">
                  <c:v>0.23121387283236994</c:v>
                </c:pt>
                <c:pt idx="2">
                  <c:v>0.1</c:v>
                </c:pt>
                <c:pt idx="3">
                  <c:v>0.18461538461538463</c:v>
                </c:pt>
                <c:pt idx="4">
                  <c:v>0.28125</c:v>
                </c:pt>
                <c:pt idx="5">
                  <c:v>0.22222222222222221</c:v>
                </c:pt>
              </c:numCache>
            </c:numRef>
          </c:val>
          <c:extLst>
            <c:ext xmlns:c16="http://schemas.microsoft.com/office/drawing/2014/chart" uri="{C3380CC4-5D6E-409C-BE32-E72D297353CC}">
              <c16:uniqueId val="{00000002-9C6A-4930-AA9F-9B346C7F96F6}"/>
            </c:ext>
          </c:extLst>
        </c:ser>
        <c:ser>
          <c:idx val="1"/>
          <c:order val="2"/>
          <c:tx>
            <c:strRef>
              <c:f>'[「組込み／IoTに関する動向調査」 集計_データ編_1章_1（A-F）20200306★.xlsx]3-7全開発費・位置づけ'!$Q$5</c:f>
              <c:strCache>
                <c:ptCount val="1"/>
                <c:pt idx="0">
                  <c:v>1000万円以上2000万円未満</c:v>
                </c:pt>
              </c:strCache>
            </c:strRef>
          </c:tx>
          <c:spPr>
            <a:solidFill>
              <a:schemeClr val="accent5">
                <a:lumMod val="20000"/>
                <a:lumOff val="80000"/>
              </a:schemeClr>
            </a:solidFill>
            <a:ln>
              <a:solidFill>
                <a:schemeClr val="tx1"/>
              </a:solid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3-9C6A-4930-AA9F-9B346C7F96F6}"/>
                </c:ext>
              </c:extLst>
            </c:dLbl>
            <c:dLbl>
              <c:idx val="5"/>
              <c:layout>
                <c:manualLayout>
                  <c:x val="0"/>
                  <c:y val="3.0238498063194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C6A-4930-AA9F-9B346C7F96F6}"/>
                </c:ext>
              </c:extLst>
            </c:dLbl>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集計_データ編_1章_1（A-F）20200306★.xlsx]3-7全開発費・位置づけ'!$N$6:$N$11</c:f>
              <c:strCache>
                <c:ptCount val="6"/>
                <c:pt idx="0">
                  <c:v>A:エンドユーザー（n=156）</c:v>
                </c:pt>
                <c:pt idx="1">
                  <c:v>B:メーカー（n=173）</c:v>
                </c:pt>
                <c:pt idx="2">
                  <c:v>C:系列ソフトウェア企業（n=20）</c:v>
                </c:pt>
                <c:pt idx="3">
                  <c:v>D:受託ソフトウェア企業（n=260）</c:v>
                </c:pt>
                <c:pt idx="4">
                  <c:v>E:独立系ソフトウェア企業（n=96）</c:v>
                </c:pt>
                <c:pt idx="5">
                  <c:v>F:その他（n=90）</c:v>
                </c:pt>
              </c:strCache>
            </c:strRef>
          </c:cat>
          <c:val>
            <c:numRef>
              <c:f>'[「組込み／IoTに関する動向調査」 集計_データ編_1章_1（A-F）20200306★.xlsx]3-7全開発費・位置づけ'!$Q$6:$Q$11</c:f>
              <c:numCache>
                <c:formatCode>0.0%</c:formatCode>
                <c:ptCount val="6"/>
                <c:pt idx="0">
                  <c:v>5.128205128205128E-2</c:v>
                </c:pt>
                <c:pt idx="1">
                  <c:v>0.15028901734104047</c:v>
                </c:pt>
                <c:pt idx="2">
                  <c:v>0</c:v>
                </c:pt>
                <c:pt idx="3">
                  <c:v>8.461538461538462E-2</c:v>
                </c:pt>
                <c:pt idx="4">
                  <c:v>9.375E-2</c:v>
                </c:pt>
                <c:pt idx="5">
                  <c:v>5.5555555555555552E-2</c:v>
                </c:pt>
              </c:numCache>
            </c:numRef>
          </c:val>
          <c:extLst>
            <c:ext xmlns:c16="http://schemas.microsoft.com/office/drawing/2014/chart" uri="{C3380CC4-5D6E-409C-BE32-E72D297353CC}">
              <c16:uniqueId val="{00000005-9C6A-4930-AA9F-9B346C7F96F6}"/>
            </c:ext>
          </c:extLst>
        </c:ser>
        <c:ser>
          <c:idx val="3"/>
          <c:order val="3"/>
          <c:tx>
            <c:strRef>
              <c:f>'[「組込み／IoTに関する動向調査」 集計_データ編_1章_1（A-F）20200306★.xlsx]3-7全開発費・位置づけ'!$R$5</c:f>
              <c:strCache>
                <c:ptCount val="1"/>
                <c:pt idx="0">
                  <c:v>2000万円以上5000万円未満</c:v>
                </c:pt>
              </c:strCache>
            </c:strRef>
          </c:tx>
          <c:spPr>
            <a:solidFill>
              <a:schemeClr val="accent6"/>
            </a:solidFill>
            <a:ln>
              <a:solidFill>
                <a:schemeClr val="tx1"/>
              </a:solidFill>
            </a:ln>
            <a:effectLst/>
          </c:spPr>
          <c:invertIfNegative val="0"/>
          <c:dLbls>
            <c:dLbl>
              <c:idx val="2"/>
              <c:layout>
                <c:manualLayout>
                  <c:x val="1.5130027696290071E-3"/>
                  <c:y val="2.77184578806464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C6A-4930-AA9F-9B346C7F96F6}"/>
                </c:ext>
              </c:extLst>
            </c:dLbl>
            <c:dLbl>
              <c:idx val="3"/>
              <c:layout>
                <c:manualLayout>
                  <c:x val="0"/>
                  <c:y val="2.51986161108365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C6A-4930-AA9F-9B346C7F96F6}"/>
                </c:ext>
              </c:extLst>
            </c:dLbl>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集計_データ編_1章_1（A-F）20200306★.xlsx]3-7全開発費・位置づけ'!$N$6:$N$11</c:f>
              <c:strCache>
                <c:ptCount val="6"/>
                <c:pt idx="0">
                  <c:v>A:エンドユーザー（n=156）</c:v>
                </c:pt>
                <c:pt idx="1">
                  <c:v>B:メーカー（n=173）</c:v>
                </c:pt>
                <c:pt idx="2">
                  <c:v>C:系列ソフトウェア企業（n=20）</c:v>
                </c:pt>
                <c:pt idx="3">
                  <c:v>D:受託ソフトウェア企業（n=260）</c:v>
                </c:pt>
                <c:pt idx="4">
                  <c:v>E:独立系ソフトウェア企業（n=96）</c:v>
                </c:pt>
                <c:pt idx="5">
                  <c:v>F:その他（n=90）</c:v>
                </c:pt>
              </c:strCache>
            </c:strRef>
          </c:cat>
          <c:val>
            <c:numRef>
              <c:f>'[「組込み／IoTに関する動向調査」 集計_データ編_1章_1（A-F）20200306★.xlsx]3-7全開発費・位置づけ'!$R$6:$R$11</c:f>
              <c:numCache>
                <c:formatCode>0.0%</c:formatCode>
                <c:ptCount val="6"/>
                <c:pt idx="0">
                  <c:v>0.11538461538461539</c:v>
                </c:pt>
                <c:pt idx="1">
                  <c:v>0.16763005780346821</c:v>
                </c:pt>
                <c:pt idx="2">
                  <c:v>0.05</c:v>
                </c:pt>
                <c:pt idx="3">
                  <c:v>0.05</c:v>
                </c:pt>
                <c:pt idx="4">
                  <c:v>0.125</c:v>
                </c:pt>
                <c:pt idx="5">
                  <c:v>5.5555555555555552E-2</c:v>
                </c:pt>
              </c:numCache>
            </c:numRef>
          </c:val>
          <c:extLst>
            <c:ext xmlns:c16="http://schemas.microsoft.com/office/drawing/2014/chart" uri="{C3380CC4-5D6E-409C-BE32-E72D297353CC}">
              <c16:uniqueId val="{00000008-9C6A-4930-AA9F-9B346C7F96F6}"/>
            </c:ext>
          </c:extLst>
        </c:ser>
        <c:ser>
          <c:idx val="4"/>
          <c:order val="4"/>
          <c:tx>
            <c:strRef>
              <c:f>'[「組込み／IoTに関する動向調査」 集計_データ編_1章_1（A-F）20200306★.xlsx]3-7全開発費・位置づけ'!$S$5</c:f>
              <c:strCache>
                <c:ptCount val="1"/>
                <c:pt idx="0">
                  <c:v>5000万円以上1億円未満</c:v>
                </c:pt>
              </c:strCache>
            </c:strRef>
          </c:tx>
          <c:spPr>
            <a:solidFill>
              <a:schemeClr val="accent6">
                <a:lumMod val="60000"/>
                <a:lumOff val="40000"/>
              </a:schemeClr>
            </a:solidFill>
            <a:ln>
              <a:solidFill>
                <a:schemeClr val="tx1"/>
              </a:solid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9-9C6A-4930-AA9F-9B346C7F96F6}"/>
                </c:ext>
              </c:extLst>
            </c:dLbl>
            <c:dLbl>
              <c:idx val="5"/>
              <c:layout>
                <c:manualLayout>
                  <c:x val="1.513002769628896E-3"/>
                  <c:y val="3.13958395626665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C6A-4930-AA9F-9B346C7F96F6}"/>
                </c:ext>
              </c:extLst>
            </c:dLbl>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集計_データ編_1章_1（A-F）20200306★.xlsx]3-7全開発費・位置づけ'!$N$6:$N$11</c:f>
              <c:strCache>
                <c:ptCount val="6"/>
                <c:pt idx="0">
                  <c:v>A:エンドユーザー（n=156）</c:v>
                </c:pt>
                <c:pt idx="1">
                  <c:v>B:メーカー（n=173）</c:v>
                </c:pt>
                <c:pt idx="2">
                  <c:v>C:系列ソフトウェア企業（n=20）</c:v>
                </c:pt>
                <c:pt idx="3">
                  <c:v>D:受託ソフトウェア企業（n=260）</c:v>
                </c:pt>
                <c:pt idx="4">
                  <c:v>E:独立系ソフトウェア企業（n=96）</c:v>
                </c:pt>
                <c:pt idx="5">
                  <c:v>F:その他（n=90）</c:v>
                </c:pt>
              </c:strCache>
            </c:strRef>
          </c:cat>
          <c:val>
            <c:numRef>
              <c:f>'[「組込み／IoTに関する動向調査」 集計_データ編_1章_1（A-F）20200306★.xlsx]3-7全開発費・位置づけ'!$S$6:$S$11</c:f>
              <c:numCache>
                <c:formatCode>0.0%</c:formatCode>
                <c:ptCount val="6"/>
                <c:pt idx="0">
                  <c:v>7.6923076923076927E-2</c:v>
                </c:pt>
                <c:pt idx="1">
                  <c:v>0.12716763005780346</c:v>
                </c:pt>
                <c:pt idx="2">
                  <c:v>0</c:v>
                </c:pt>
                <c:pt idx="3">
                  <c:v>7.6923076923076927E-2</c:v>
                </c:pt>
                <c:pt idx="4">
                  <c:v>9.375E-2</c:v>
                </c:pt>
                <c:pt idx="5">
                  <c:v>3.3333333333333333E-2</c:v>
                </c:pt>
              </c:numCache>
            </c:numRef>
          </c:val>
          <c:extLst>
            <c:ext xmlns:c16="http://schemas.microsoft.com/office/drawing/2014/chart" uri="{C3380CC4-5D6E-409C-BE32-E72D297353CC}">
              <c16:uniqueId val="{0000000B-9C6A-4930-AA9F-9B346C7F96F6}"/>
            </c:ext>
          </c:extLst>
        </c:ser>
        <c:ser>
          <c:idx val="5"/>
          <c:order val="5"/>
          <c:tx>
            <c:strRef>
              <c:f>'[「組込み／IoTに関する動向調査」 集計_データ編_1章_1（A-F）20200306★.xlsx]3-7全開発費・位置づけ'!$T$5</c:f>
              <c:strCache>
                <c:ptCount val="1"/>
                <c:pt idx="0">
                  <c:v>1億円以上2億円未満</c:v>
                </c:pt>
              </c:strCache>
            </c:strRef>
          </c:tx>
          <c:spPr>
            <a:solidFill>
              <a:schemeClr val="accent6">
                <a:lumMod val="20000"/>
                <a:lumOff val="80000"/>
              </a:schemeClr>
            </a:solidFill>
            <a:ln>
              <a:solidFill>
                <a:schemeClr val="tx1"/>
              </a:solidFill>
            </a:ln>
            <a:effectLst/>
          </c:spPr>
          <c:invertIfNegative val="0"/>
          <c:dLbls>
            <c:dLbl>
              <c:idx val="2"/>
              <c:layout>
                <c:manualLayout>
                  <c:x val="4.364429896344709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C6A-4930-AA9F-9B346C7F96F6}"/>
                </c:ext>
              </c:extLst>
            </c:dLbl>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集計_データ編_1章_1（A-F）20200306★.xlsx]3-7全開発費・位置づけ'!$N$6:$N$11</c:f>
              <c:strCache>
                <c:ptCount val="6"/>
                <c:pt idx="0">
                  <c:v>A:エンドユーザー（n=156）</c:v>
                </c:pt>
                <c:pt idx="1">
                  <c:v>B:メーカー（n=173）</c:v>
                </c:pt>
                <c:pt idx="2">
                  <c:v>C:系列ソフトウェア企業（n=20）</c:v>
                </c:pt>
                <c:pt idx="3">
                  <c:v>D:受託ソフトウェア企業（n=260）</c:v>
                </c:pt>
                <c:pt idx="4">
                  <c:v>E:独立系ソフトウェア企業（n=96）</c:v>
                </c:pt>
                <c:pt idx="5">
                  <c:v>F:その他（n=90）</c:v>
                </c:pt>
              </c:strCache>
            </c:strRef>
          </c:cat>
          <c:val>
            <c:numRef>
              <c:f>'[「組込み／IoTに関する動向調査」 集計_データ編_1章_1（A-F）20200306★.xlsx]3-7全開発費・位置づけ'!$T$6:$T$11</c:f>
              <c:numCache>
                <c:formatCode>0.0%</c:formatCode>
                <c:ptCount val="6"/>
                <c:pt idx="0">
                  <c:v>6.4102564102564097E-2</c:v>
                </c:pt>
                <c:pt idx="1">
                  <c:v>6.9364161849710976E-2</c:v>
                </c:pt>
                <c:pt idx="2">
                  <c:v>0.1</c:v>
                </c:pt>
                <c:pt idx="3">
                  <c:v>7.3076923076923081E-2</c:v>
                </c:pt>
                <c:pt idx="4">
                  <c:v>0.10416666666666667</c:v>
                </c:pt>
                <c:pt idx="5">
                  <c:v>5.5555555555555552E-2</c:v>
                </c:pt>
              </c:numCache>
            </c:numRef>
          </c:val>
          <c:extLst>
            <c:ext xmlns:c16="http://schemas.microsoft.com/office/drawing/2014/chart" uri="{C3380CC4-5D6E-409C-BE32-E72D297353CC}">
              <c16:uniqueId val="{0000000D-9C6A-4930-AA9F-9B346C7F96F6}"/>
            </c:ext>
          </c:extLst>
        </c:ser>
        <c:ser>
          <c:idx val="6"/>
          <c:order val="6"/>
          <c:tx>
            <c:strRef>
              <c:f>'[「組込み／IoTに関する動向調査」 集計_データ編_1章_1（A-F）20200306★.xlsx]3-7全開発費・位置づけ'!$U$5</c:f>
              <c:strCache>
                <c:ptCount val="1"/>
                <c:pt idx="0">
                  <c:v>2億円以上5億円未満</c:v>
                </c:pt>
              </c:strCache>
            </c:strRef>
          </c:tx>
          <c:spPr>
            <a:solidFill>
              <a:schemeClr val="accent4"/>
            </a:solidFill>
            <a:ln>
              <a:solidFill>
                <a:schemeClr val="tx1"/>
              </a:solid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E-9C6A-4930-AA9F-9B346C7F96F6}"/>
                </c:ext>
              </c:extLst>
            </c:dLbl>
            <c:dLbl>
              <c:idx val="3"/>
              <c:layout>
                <c:manualLayout>
                  <c:x val="-2.1822149481723948E-3"/>
                  <c:y val="3.284848014687879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9C6A-4930-AA9F-9B346C7F96F6}"/>
                </c:ext>
              </c:extLst>
            </c:dLbl>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集計_データ編_1章_1（A-F）20200306★.xlsx]3-7全開発費・位置づけ'!$N$6:$N$11</c:f>
              <c:strCache>
                <c:ptCount val="6"/>
                <c:pt idx="0">
                  <c:v>A:エンドユーザー（n=156）</c:v>
                </c:pt>
                <c:pt idx="1">
                  <c:v>B:メーカー（n=173）</c:v>
                </c:pt>
                <c:pt idx="2">
                  <c:v>C:系列ソフトウェア企業（n=20）</c:v>
                </c:pt>
                <c:pt idx="3">
                  <c:v>D:受託ソフトウェア企業（n=260）</c:v>
                </c:pt>
                <c:pt idx="4">
                  <c:v>E:独立系ソフトウェア企業（n=96）</c:v>
                </c:pt>
                <c:pt idx="5">
                  <c:v>F:その他（n=90）</c:v>
                </c:pt>
              </c:strCache>
            </c:strRef>
          </c:cat>
          <c:val>
            <c:numRef>
              <c:f>'[「組込み／IoTに関する動向調査」 集計_データ編_1章_1（A-F）20200306★.xlsx]3-7全開発費・位置づけ'!$U$6:$U$11</c:f>
              <c:numCache>
                <c:formatCode>0.0%</c:formatCode>
                <c:ptCount val="6"/>
                <c:pt idx="0">
                  <c:v>6.4102564102564097E-2</c:v>
                </c:pt>
                <c:pt idx="1">
                  <c:v>6.9364161849710976E-2</c:v>
                </c:pt>
                <c:pt idx="2">
                  <c:v>0</c:v>
                </c:pt>
                <c:pt idx="3">
                  <c:v>0.1423076923076923</c:v>
                </c:pt>
                <c:pt idx="4">
                  <c:v>7.2916666666666671E-2</c:v>
                </c:pt>
                <c:pt idx="5">
                  <c:v>0.1111111111111111</c:v>
                </c:pt>
              </c:numCache>
            </c:numRef>
          </c:val>
          <c:extLst>
            <c:ext xmlns:c16="http://schemas.microsoft.com/office/drawing/2014/chart" uri="{C3380CC4-5D6E-409C-BE32-E72D297353CC}">
              <c16:uniqueId val="{00000010-9C6A-4930-AA9F-9B346C7F96F6}"/>
            </c:ext>
          </c:extLst>
        </c:ser>
        <c:ser>
          <c:idx val="7"/>
          <c:order val="7"/>
          <c:tx>
            <c:strRef>
              <c:f>'[「組込み／IoTに関する動向調査」 集計_データ編_1章_1（A-F）20200306★.xlsx]3-7全開発費・位置づけ'!$V$5</c:f>
              <c:strCache>
                <c:ptCount val="1"/>
                <c:pt idx="0">
                  <c:v>5億円以上10億円未満</c:v>
                </c:pt>
              </c:strCache>
            </c:strRef>
          </c:tx>
          <c:spPr>
            <a:solidFill>
              <a:schemeClr val="accent4">
                <a:lumMod val="60000"/>
                <a:lumOff val="40000"/>
              </a:schemeClr>
            </a:solidFill>
            <a:ln>
              <a:solidFill>
                <a:schemeClr val="tx1"/>
              </a:solidFill>
            </a:ln>
            <a:effectLst/>
          </c:spPr>
          <c:invertIfNegative val="0"/>
          <c:dLbls>
            <c:dLbl>
              <c:idx val="0"/>
              <c:layout>
                <c:manualLayout>
                  <c:x val="7.5650138481450349E-3"/>
                  <c:y val="2.26789727537644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9C6A-4930-AA9F-9B346C7F96F6}"/>
                </c:ext>
              </c:extLst>
            </c:dLbl>
            <c:dLbl>
              <c:idx val="1"/>
              <c:layout>
                <c:manualLayout>
                  <c:x val="4.5390083088870208E-3"/>
                  <c:y val="2.5199012936312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9C6A-4930-AA9F-9B346C7F96F6}"/>
                </c:ext>
              </c:extLst>
            </c:dLbl>
            <c:dLbl>
              <c:idx val="4"/>
              <c:layout>
                <c:manualLayout>
                  <c:x val="-1.3384713477781018E-3"/>
                  <c:y val="3.13952443244532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9C6A-4930-AA9F-9B346C7F96F6}"/>
                </c:ext>
              </c:extLst>
            </c:dLbl>
            <c:dLbl>
              <c:idx val="5"/>
              <c:delete val="1"/>
              <c:extLst>
                <c:ext xmlns:c15="http://schemas.microsoft.com/office/drawing/2012/chart" uri="{CE6537A1-D6FC-4f65-9D91-7224C49458BB}"/>
                <c:ext xmlns:c16="http://schemas.microsoft.com/office/drawing/2014/chart" uri="{C3380CC4-5D6E-409C-BE32-E72D297353CC}">
                  <c16:uniqueId val="{00000014-9C6A-4930-AA9F-9B346C7F96F6}"/>
                </c:ext>
              </c:extLst>
            </c:dLbl>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集計_データ編_1章_1（A-F）20200306★.xlsx]3-7全開発費・位置づけ'!$N$6:$N$11</c:f>
              <c:strCache>
                <c:ptCount val="6"/>
                <c:pt idx="0">
                  <c:v>A:エンドユーザー（n=156）</c:v>
                </c:pt>
                <c:pt idx="1">
                  <c:v>B:メーカー（n=173）</c:v>
                </c:pt>
                <c:pt idx="2">
                  <c:v>C:系列ソフトウェア企業（n=20）</c:v>
                </c:pt>
                <c:pt idx="3">
                  <c:v>D:受託ソフトウェア企業（n=260）</c:v>
                </c:pt>
                <c:pt idx="4">
                  <c:v>E:独立系ソフトウェア企業（n=96）</c:v>
                </c:pt>
                <c:pt idx="5">
                  <c:v>F:その他（n=90）</c:v>
                </c:pt>
              </c:strCache>
            </c:strRef>
          </c:cat>
          <c:val>
            <c:numRef>
              <c:f>'[「組込み／IoTに関する動向調査」 集計_データ編_1章_1（A-F）20200306★.xlsx]3-7全開発費・位置づけ'!$V$6:$V$11</c:f>
              <c:numCache>
                <c:formatCode>0.0%</c:formatCode>
                <c:ptCount val="6"/>
                <c:pt idx="0">
                  <c:v>4.4871794871794872E-2</c:v>
                </c:pt>
                <c:pt idx="1">
                  <c:v>4.046242774566474E-2</c:v>
                </c:pt>
                <c:pt idx="2">
                  <c:v>0.15</c:v>
                </c:pt>
                <c:pt idx="3">
                  <c:v>7.3076923076923081E-2</c:v>
                </c:pt>
                <c:pt idx="4">
                  <c:v>4.1666666666666664E-2</c:v>
                </c:pt>
                <c:pt idx="5">
                  <c:v>1.1111111111111112E-2</c:v>
                </c:pt>
              </c:numCache>
            </c:numRef>
          </c:val>
          <c:extLst>
            <c:ext xmlns:c16="http://schemas.microsoft.com/office/drawing/2014/chart" uri="{C3380CC4-5D6E-409C-BE32-E72D297353CC}">
              <c16:uniqueId val="{00000015-9C6A-4930-AA9F-9B346C7F96F6}"/>
            </c:ext>
          </c:extLst>
        </c:ser>
        <c:ser>
          <c:idx val="8"/>
          <c:order val="8"/>
          <c:tx>
            <c:strRef>
              <c:f>'[「組込み／IoTに関する動向調査」 集計_データ編_1章_1（A-F）20200306★.xlsx]3-7全開発費・位置づけ'!$W$5</c:f>
              <c:strCache>
                <c:ptCount val="1"/>
                <c:pt idx="0">
                  <c:v>10億円以上</c:v>
                </c:pt>
              </c:strCache>
            </c:strRef>
          </c:tx>
          <c:spPr>
            <a:solidFill>
              <a:schemeClr val="accent4">
                <a:lumMod val="20000"/>
                <a:lumOff val="80000"/>
              </a:schemeClr>
            </a:solidFill>
            <a:ln>
              <a:solidFill>
                <a:schemeClr val="tx1"/>
              </a:solidFill>
            </a:ln>
            <a:effectLst/>
          </c:spPr>
          <c:invertIfNegative val="0"/>
          <c:dLbls>
            <c:dLbl>
              <c:idx val="1"/>
              <c:layout>
                <c:manualLayout>
                  <c:x val="1.7719589666340595E-2"/>
                  <c:y val="2.5204418335960936E-3"/>
                </c:manualLayout>
              </c:layout>
              <c:showLegendKey val="0"/>
              <c:showVal val="1"/>
              <c:showCatName val="0"/>
              <c:showSerName val="0"/>
              <c:showPercent val="0"/>
              <c:showBubbleSize val="0"/>
              <c:extLst>
                <c:ext xmlns:c15="http://schemas.microsoft.com/office/drawing/2012/chart" uri="{CE6537A1-D6FC-4f65-9D91-7224C49458BB}">
                  <c15:layout>
                    <c:manualLayout>
                      <c:w val="6.6175762791664025E-2"/>
                      <c:h val="5.096747043005366E-2"/>
                    </c:manualLayout>
                  </c15:layout>
                </c:ext>
                <c:ext xmlns:c16="http://schemas.microsoft.com/office/drawing/2014/chart" uri="{C3380CC4-5D6E-409C-BE32-E72D297353CC}">
                  <c16:uniqueId val="{00000016-9C6A-4930-AA9F-9B346C7F96F6}"/>
                </c:ext>
              </c:extLst>
            </c:dLbl>
            <c:dLbl>
              <c:idx val="3"/>
              <c:layout>
                <c:manualLayout>
                  <c:x val="-2.1822149481723948E-3"/>
                  <c:y val="7.757650983884335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9C6A-4930-AA9F-9B346C7F96F6}"/>
                </c:ext>
              </c:extLst>
            </c:dLbl>
            <c:dLbl>
              <c:idx val="4"/>
              <c:layout>
                <c:manualLayout>
                  <c:x val="0"/>
                  <c:y val="2.5858836610940875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9C6A-4930-AA9F-9B346C7F96F6}"/>
                </c:ext>
              </c:extLst>
            </c:dLbl>
            <c:dLbl>
              <c:idx val="5"/>
              <c:layout>
                <c:manualLayout>
                  <c:x val="2.1822149481722348E-3"/>
                  <c:y val="2.5858836610940875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9C6A-4930-AA9F-9B346C7F96F6}"/>
                </c:ext>
              </c:extLst>
            </c:dLbl>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集計_データ編_1章_1（A-F）20200306★.xlsx]3-7全開発費・位置づけ'!$N$6:$N$11</c:f>
              <c:strCache>
                <c:ptCount val="6"/>
                <c:pt idx="0">
                  <c:v>A:エンドユーザー（n=156）</c:v>
                </c:pt>
                <c:pt idx="1">
                  <c:v>B:メーカー（n=173）</c:v>
                </c:pt>
                <c:pt idx="2">
                  <c:v>C:系列ソフトウェア企業（n=20）</c:v>
                </c:pt>
                <c:pt idx="3">
                  <c:v>D:受託ソフトウェア企業（n=260）</c:v>
                </c:pt>
                <c:pt idx="4">
                  <c:v>E:独立系ソフトウェア企業（n=96）</c:v>
                </c:pt>
                <c:pt idx="5">
                  <c:v>F:その他（n=90）</c:v>
                </c:pt>
              </c:strCache>
            </c:strRef>
          </c:cat>
          <c:val>
            <c:numRef>
              <c:f>'[「組込み／IoTに関する動向調査」 集計_データ編_1章_1（A-F）20200306★.xlsx]3-7全開発費・位置づけ'!$W$6:$W$11</c:f>
              <c:numCache>
                <c:formatCode>0.0%</c:formatCode>
                <c:ptCount val="6"/>
                <c:pt idx="0">
                  <c:v>0.14743589743589744</c:v>
                </c:pt>
                <c:pt idx="1">
                  <c:v>8.0924855491329481E-2</c:v>
                </c:pt>
                <c:pt idx="2">
                  <c:v>0.45</c:v>
                </c:pt>
                <c:pt idx="3">
                  <c:v>8.461538461538462E-2</c:v>
                </c:pt>
                <c:pt idx="4">
                  <c:v>9.375E-2</c:v>
                </c:pt>
                <c:pt idx="5">
                  <c:v>4.4444444444444446E-2</c:v>
                </c:pt>
              </c:numCache>
            </c:numRef>
          </c:val>
          <c:extLst>
            <c:ext xmlns:c16="http://schemas.microsoft.com/office/drawing/2014/chart" uri="{C3380CC4-5D6E-409C-BE32-E72D297353CC}">
              <c16:uniqueId val="{0000001A-9C6A-4930-AA9F-9B346C7F96F6}"/>
            </c:ext>
          </c:extLst>
        </c:ser>
        <c:dLbls>
          <c:showLegendKey val="0"/>
          <c:showVal val="0"/>
          <c:showCatName val="0"/>
          <c:showSerName val="0"/>
          <c:showPercent val="0"/>
          <c:showBubbleSize val="0"/>
        </c:dLbls>
        <c:gapWidth val="40"/>
        <c:overlap val="100"/>
        <c:axId val="437670272"/>
        <c:axId val="437671808"/>
      </c:barChart>
      <c:catAx>
        <c:axId val="437670272"/>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37671808"/>
        <c:crosses val="autoZero"/>
        <c:auto val="1"/>
        <c:lblAlgn val="ctr"/>
        <c:lblOffset val="100"/>
        <c:noMultiLvlLbl val="0"/>
      </c:catAx>
      <c:valAx>
        <c:axId val="437671808"/>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37670272"/>
        <c:crosses val="autoZero"/>
        <c:crossBetween val="between"/>
      </c:valAx>
      <c:spPr>
        <a:noFill/>
        <a:ln>
          <a:solidFill>
            <a:schemeClr val="tx1">
              <a:lumMod val="50000"/>
              <a:lumOff val="50000"/>
            </a:schemeClr>
          </a:solidFill>
        </a:ln>
        <a:effectLst/>
      </c:spPr>
    </c:plotArea>
    <c:legend>
      <c:legendPos val="b"/>
      <c:layout>
        <c:manualLayout>
          <c:xMode val="edge"/>
          <c:yMode val="edge"/>
          <c:x val="9.6707407407407409E-2"/>
          <c:y val="0.82085654761904769"/>
          <c:w val="0.88915238095238092"/>
          <c:h val="0.1456723611302973"/>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altLang="ja-JP" sz="1200" dirty="0"/>
              <a:t>Q10.</a:t>
            </a:r>
            <a:r>
              <a:rPr lang="ja-JP" altLang="en-US" sz="1200" dirty="0"/>
              <a:t>優位性（現場の課題発見力・問題解決力）</a:t>
            </a:r>
            <a:endParaRPr lang="ja-JP" sz="1200" dirty="0"/>
          </a:p>
        </c:rich>
      </c:tx>
      <c:layout>
        <c:manualLayout>
          <c:xMode val="edge"/>
          <c:yMode val="edge"/>
          <c:x val="0.35558702522868424"/>
          <c:y val="6.6703764502935364E-3"/>
        </c:manualLayout>
      </c:layout>
      <c:overlay val="0"/>
    </c:title>
    <c:autoTitleDeleted val="0"/>
    <c:plotArea>
      <c:layout>
        <c:manualLayout>
          <c:layoutTarget val="inner"/>
          <c:xMode val="edge"/>
          <c:yMode val="edge"/>
          <c:x val="0.2399565208762387"/>
          <c:y val="0.1889507777045111"/>
          <c:w val="0.71818233368977025"/>
          <c:h val="0.69159559973036144"/>
        </c:manualLayout>
      </c:layout>
      <c:barChart>
        <c:barDir val="bar"/>
        <c:grouping val="percentStacked"/>
        <c:varyColors val="0"/>
        <c:ser>
          <c:idx val="0"/>
          <c:order val="0"/>
          <c:tx>
            <c:strRef>
              <c:f>'Q10(E)'!$C$12</c:f>
              <c:strCache>
                <c:ptCount val="1"/>
                <c:pt idx="0">
                  <c:v>1.優位（他社と比べて優れている）</c:v>
                </c:pt>
              </c:strCache>
            </c:strRef>
          </c:tx>
          <c:spPr>
            <a:solidFill>
              <a:srgbClr val="FF9966"/>
            </a:solidFill>
            <a:ln>
              <a:solidFill>
                <a:sysClr val="windowText" lastClr="000000"/>
              </a:solidFill>
            </a:ln>
          </c:spPr>
          <c:invertIfNegative val="0"/>
          <c:dLbls>
            <c:spPr>
              <a:noFill/>
              <a:ln>
                <a:noFill/>
              </a:ln>
              <a:effectLst/>
            </c:spPr>
            <c:txPr>
              <a:bodyPr wrap="square" lIns="38100" tIns="19050" rIns="38100" bIns="19050" anchor="ctr">
                <a:spAutoFit/>
              </a:bodyPr>
              <a:lstStyle/>
              <a:p>
                <a:pPr>
                  <a:defRPr sz="800">
                    <a:solidFill>
                      <a:sysClr val="windowText" lastClr="000000"/>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'Q10(E)'!$D$11:$I$11</c:f>
              <c:strCache>
                <c:ptCount val="6"/>
                <c:pt idx="0">
                  <c:v>A.エンドユーザー（n=152）</c:v>
                </c:pt>
                <c:pt idx="1">
                  <c:v>B.メーカー（n=180）</c:v>
                </c:pt>
                <c:pt idx="2">
                  <c:v>C.系列ソフトウェア企業（n=21）</c:v>
                </c:pt>
                <c:pt idx="3">
                  <c:v>D.受託ソフトウェア企業（n=263）</c:v>
                </c:pt>
                <c:pt idx="4">
                  <c:v>E.独立系ソフトウェア企業（n=94）</c:v>
                </c:pt>
                <c:pt idx="5">
                  <c:v>F.その他（n=87）</c:v>
                </c:pt>
              </c:strCache>
            </c:strRef>
          </c:cat>
          <c:val>
            <c:numRef>
              <c:f>'Q10(E)'!$D$12:$I$12</c:f>
              <c:numCache>
                <c:formatCode>0.0%</c:formatCode>
                <c:ptCount val="6"/>
                <c:pt idx="0">
                  <c:v>0.19078947368421054</c:v>
                </c:pt>
                <c:pt idx="1">
                  <c:v>0.31111111111111112</c:v>
                </c:pt>
                <c:pt idx="2">
                  <c:v>9.5238095238095233E-2</c:v>
                </c:pt>
                <c:pt idx="3">
                  <c:v>0.28136882129277568</c:v>
                </c:pt>
                <c:pt idx="4">
                  <c:v>0.38297872340425532</c:v>
                </c:pt>
                <c:pt idx="5">
                  <c:v>0.2413793103448276</c:v>
                </c:pt>
              </c:numCache>
            </c:numRef>
          </c:val>
          <c:extLst>
            <c:ext xmlns:c16="http://schemas.microsoft.com/office/drawing/2014/chart" uri="{C3380CC4-5D6E-409C-BE32-E72D297353CC}">
              <c16:uniqueId val="{00000000-5428-4BFC-91C2-BDC8C104F7DA}"/>
            </c:ext>
          </c:extLst>
        </c:ser>
        <c:ser>
          <c:idx val="1"/>
          <c:order val="1"/>
          <c:tx>
            <c:strRef>
              <c:f>'Q10(E)'!$C$13</c:f>
              <c:strCache>
                <c:ptCount val="1"/>
                <c:pt idx="0">
                  <c:v>2.同等（他社と同程度）</c:v>
                </c:pt>
              </c:strCache>
            </c:strRef>
          </c:tx>
          <c:spPr>
            <a:solidFill>
              <a:srgbClr val="FFFF99"/>
            </a:solidFill>
            <a:ln>
              <a:solidFill>
                <a:sysClr val="windowText" lastClr="000000"/>
              </a:solidFill>
            </a:ln>
          </c:spPr>
          <c:invertIfNegative val="0"/>
          <c:dLbls>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'Q10(E)'!$D$11:$I$11</c:f>
              <c:strCache>
                <c:ptCount val="6"/>
                <c:pt idx="0">
                  <c:v>A.エンドユーザー（n=152）</c:v>
                </c:pt>
                <c:pt idx="1">
                  <c:v>B.メーカー（n=180）</c:v>
                </c:pt>
                <c:pt idx="2">
                  <c:v>C.系列ソフトウェア企業（n=21）</c:v>
                </c:pt>
                <c:pt idx="3">
                  <c:v>D.受託ソフトウェア企業（n=263）</c:v>
                </c:pt>
                <c:pt idx="4">
                  <c:v>E.独立系ソフトウェア企業（n=94）</c:v>
                </c:pt>
                <c:pt idx="5">
                  <c:v>F.その他（n=87）</c:v>
                </c:pt>
              </c:strCache>
            </c:strRef>
          </c:cat>
          <c:val>
            <c:numRef>
              <c:f>'Q10(E)'!$D$13:$I$13</c:f>
              <c:numCache>
                <c:formatCode>0.0%</c:formatCode>
                <c:ptCount val="6"/>
                <c:pt idx="0">
                  <c:v>0.65131578947368418</c:v>
                </c:pt>
                <c:pt idx="1">
                  <c:v>0.48333333333333334</c:v>
                </c:pt>
                <c:pt idx="2">
                  <c:v>0.5714285714285714</c:v>
                </c:pt>
                <c:pt idx="3">
                  <c:v>0.56273764258555137</c:v>
                </c:pt>
                <c:pt idx="4">
                  <c:v>0.48936170212765956</c:v>
                </c:pt>
                <c:pt idx="5">
                  <c:v>0.51724137931034486</c:v>
                </c:pt>
              </c:numCache>
            </c:numRef>
          </c:val>
          <c:extLst>
            <c:ext xmlns:c16="http://schemas.microsoft.com/office/drawing/2014/chart" uri="{C3380CC4-5D6E-409C-BE32-E72D297353CC}">
              <c16:uniqueId val="{00000001-5428-4BFC-91C2-BDC8C104F7DA}"/>
            </c:ext>
          </c:extLst>
        </c:ser>
        <c:ser>
          <c:idx val="2"/>
          <c:order val="2"/>
          <c:tx>
            <c:strRef>
              <c:f>'Q10(E)'!$C$14</c:f>
              <c:strCache>
                <c:ptCount val="1"/>
                <c:pt idx="0">
                  <c:v>3.劣位（他社と比べて劣っている）</c:v>
                </c:pt>
              </c:strCache>
            </c:strRef>
          </c:tx>
          <c:spPr>
            <a:solidFill>
              <a:srgbClr val="2E75B6"/>
            </a:solidFill>
            <a:ln>
              <a:solidFill>
                <a:sysClr val="windowText" lastClr="000000"/>
              </a:solidFill>
            </a:ln>
          </c:spPr>
          <c:invertIfNegative val="0"/>
          <c:dLbls>
            <c:spPr>
              <a:noFill/>
              <a:ln>
                <a:noFill/>
              </a:ln>
              <a:effectLst/>
            </c:spPr>
            <c:txPr>
              <a:bodyPr wrap="square" lIns="38100" tIns="19050" rIns="38100" bIns="19050" anchor="ctr">
                <a:spAutoFit/>
              </a:bodyPr>
              <a:lstStyle/>
              <a:p>
                <a:pPr>
                  <a:defRPr sz="800">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'Q10(E)'!$D$11:$I$11</c:f>
              <c:strCache>
                <c:ptCount val="6"/>
                <c:pt idx="0">
                  <c:v>A.エンドユーザー（n=152）</c:v>
                </c:pt>
                <c:pt idx="1">
                  <c:v>B.メーカー（n=180）</c:v>
                </c:pt>
                <c:pt idx="2">
                  <c:v>C.系列ソフトウェア企業（n=21）</c:v>
                </c:pt>
                <c:pt idx="3">
                  <c:v>D.受託ソフトウェア企業（n=263）</c:v>
                </c:pt>
                <c:pt idx="4">
                  <c:v>E.独立系ソフトウェア企業（n=94）</c:v>
                </c:pt>
                <c:pt idx="5">
                  <c:v>F.その他（n=87）</c:v>
                </c:pt>
              </c:strCache>
            </c:strRef>
          </c:cat>
          <c:val>
            <c:numRef>
              <c:f>'Q10(E)'!$D$14:$I$14</c:f>
              <c:numCache>
                <c:formatCode>0.0%</c:formatCode>
                <c:ptCount val="6"/>
                <c:pt idx="0">
                  <c:v>0.15789473684210525</c:v>
                </c:pt>
                <c:pt idx="1">
                  <c:v>0.20555555555555555</c:v>
                </c:pt>
                <c:pt idx="2">
                  <c:v>0.33333333333333331</c:v>
                </c:pt>
                <c:pt idx="3">
                  <c:v>0.155893536121673</c:v>
                </c:pt>
                <c:pt idx="4">
                  <c:v>0.1276595744680851</c:v>
                </c:pt>
                <c:pt idx="5">
                  <c:v>0.2413793103448276</c:v>
                </c:pt>
              </c:numCache>
            </c:numRef>
          </c:val>
          <c:extLst>
            <c:ext xmlns:c16="http://schemas.microsoft.com/office/drawing/2014/chart" uri="{C3380CC4-5D6E-409C-BE32-E72D297353CC}">
              <c16:uniqueId val="{00000002-5428-4BFC-91C2-BDC8C104F7DA}"/>
            </c:ext>
          </c:extLst>
        </c:ser>
        <c:dLbls>
          <c:showLegendKey val="0"/>
          <c:showVal val="0"/>
          <c:showCatName val="0"/>
          <c:showSerName val="0"/>
          <c:showPercent val="0"/>
          <c:showBubbleSize val="0"/>
        </c:dLbls>
        <c:gapWidth val="150"/>
        <c:overlap val="100"/>
        <c:axId val="448445056"/>
        <c:axId val="448455040"/>
      </c:barChart>
      <c:catAx>
        <c:axId val="448445056"/>
        <c:scaling>
          <c:orientation val="maxMin"/>
        </c:scaling>
        <c:delete val="0"/>
        <c:axPos val="l"/>
        <c:numFmt formatCode="General" sourceLinked="0"/>
        <c:majorTickMark val="none"/>
        <c:minorTickMark val="none"/>
        <c:tickLblPos val="nextTo"/>
        <c:spPr>
          <a:ln>
            <a:solidFill>
              <a:schemeClr val="tx1"/>
            </a:solidFill>
          </a:ln>
        </c:spPr>
        <c:crossAx val="448455040"/>
        <c:crosses val="autoZero"/>
        <c:auto val="1"/>
        <c:lblAlgn val="ctr"/>
        <c:lblOffset val="100"/>
        <c:noMultiLvlLbl val="0"/>
      </c:catAx>
      <c:valAx>
        <c:axId val="448455040"/>
        <c:scaling>
          <c:orientation val="minMax"/>
        </c:scaling>
        <c:delete val="0"/>
        <c:axPos val="t"/>
        <c:majorGridlines>
          <c:spPr>
            <a:ln>
              <a:solidFill>
                <a:schemeClr val="bg1">
                  <a:lumMod val="50000"/>
                </a:schemeClr>
              </a:solidFill>
            </a:ln>
          </c:spPr>
        </c:majorGridlines>
        <c:numFmt formatCode="0%" sourceLinked="1"/>
        <c:majorTickMark val="none"/>
        <c:minorTickMark val="none"/>
        <c:tickLblPos val="nextTo"/>
        <c:spPr>
          <a:ln>
            <a:solidFill>
              <a:schemeClr val="tx1"/>
            </a:solidFill>
          </a:ln>
        </c:spPr>
        <c:crossAx val="448445056"/>
        <c:crosses val="autoZero"/>
        <c:crossBetween val="between"/>
      </c:valAx>
      <c:spPr>
        <a:ln>
          <a:solidFill>
            <a:schemeClr val="tx1"/>
          </a:solidFill>
        </a:ln>
      </c:spPr>
    </c:plotArea>
    <c:legend>
      <c:legendPos val="b"/>
      <c:layout>
        <c:manualLayout>
          <c:xMode val="edge"/>
          <c:yMode val="edge"/>
          <c:x val="0"/>
          <c:y val="0.91992381251595423"/>
          <c:w val="1"/>
          <c:h val="8.0076236053532174E-2"/>
        </c:manualLayout>
      </c:layout>
      <c:overlay val="0"/>
      <c:txPr>
        <a:bodyPr/>
        <a:lstStyle/>
        <a:p>
          <a:pPr>
            <a:defRPr sz="900"/>
          </a:pPr>
          <a:endParaRPr lang="ja-JP"/>
        </a:p>
      </c:txPr>
    </c:legend>
    <c:plotVisOnly val="1"/>
    <c:dispBlanksAs val="gap"/>
    <c:showDLblsOverMax val="0"/>
  </c:chart>
  <c:spPr>
    <a:ln>
      <a:noFill/>
    </a:ln>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78104377104377"/>
          <c:y val="6.2613194444444437E-2"/>
          <c:w val="0.70741026936026941"/>
          <c:h val="0.8710768518518518"/>
        </c:manualLayout>
      </c:layout>
      <c:barChart>
        <c:barDir val="bar"/>
        <c:grouping val="stacked"/>
        <c:varyColors val="0"/>
        <c:ser>
          <c:idx val="0"/>
          <c:order val="0"/>
          <c:tx>
            <c:strRef>
              <c:f>[Q10.事業の優位性.xlsx]まとめ!$C$5</c:f>
              <c:strCache>
                <c:ptCount val="1"/>
                <c:pt idx="0">
                  <c:v>優位</c:v>
                </c:pt>
              </c:strCache>
            </c:strRef>
          </c:tx>
          <c:spPr>
            <a:solidFill>
              <a:srgbClr val="FF9966"/>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[Q10.事業の優位性.xlsx]まとめ!$B$6:$B$26</c:f>
              <c:strCache>
                <c:ptCount val="20"/>
                <c:pt idx="0">
                  <c:v>技術開発力　　　　　　　　　　　　　</c:v>
                </c:pt>
                <c:pt idx="1">
                  <c:v>製品利用（n=151）</c:v>
                </c:pt>
                <c:pt idx="2">
                  <c:v>製品開発（n=178）</c:v>
                </c:pt>
                <c:pt idx="3">
                  <c:v>ソフトウェア開発（n=381）</c:v>
                </c:pt>
                <c:pt idx="4">
                  <c:v>製品の品質　　　　　　　　　　　　　</c:v>
                </c:pt>
                <c:pt idx="5">
                  <c:v>製品利用（n=151）</c:v>
                </c:pt>
                <c:pt idx="6">
                  <c:v>製品開発（n=180）</c:v>
                </c:pt>
                <c:pt idx="7">
                  <c:v>ソフトウェア開発（n=379）</c:v>
                </c:pt>
                <c:pt idx="8">
                  <c:v>現場の課題発見力・問題解決力 </c:v>
                </c:pt>
                <c:pt idx="9">
                  <c:v>製品利用（n=152）</c:v>
                </c:pt>
                <c:pt idx="10">
                  <c:v>製品開発（n=180）</c:v>
                </c:pt>
                <c:pt idx="11">
                  <c:v>ソフトウェア開発（n=378）</c:v>
                </c:pt>
                <c:pt idx="12">
                  <c:v>商品企画力・マーケティング力  　　</c:v>
                </c:pt>
                <c:pt idx="13">
                  <c:v>製品利用（n=149）</c:v>
                </c:pt>
                <c:pt idx="14">
                  <c:v>製品開発（n=180）</c:v>
                </c:pt>
                <c:pt idx="15">
                  <c:v>ソフトウェア開発（n=380）</c:v>
                </c:pt>
                <c:pt idx="16">
                  <c:v>生産自動化・省力化  　　　　　　　</c:v>
                </c:pt>
                <c:pt idx="17">
                  <c:v>製品利用（n=149）</c:v>
                </c:pt>
                <c:pt idx="18">
                  <c:v>製品開発（n=178）</c:v>
                </c:pt>
                <c:pt idx="19">
                  <c:v>ソフトウェア開発（n=379）</c:v>
                </c:pt>
              </c:strCache>
            </c:strRef>
          </c:cat>
          <c:val>
            <c:numRef>
              <c:f>[Q10.事業の優位性.xlsx]まとめ!$C$6:$C$26</c:f>
              <c:numCache>
                <c:formatCode>0.0%</c:formatCode>
                <c:ptCount val="21"/>
                <c:pt idx="1">
                  <c:v>0.23841059602649006</c:v>
                </c:pt>
                <c:pt idx="2">
                  <c:v>0.37640449438202245</c:v>
                </c:pt>
                <c:pt idx="3">
                  <c:v>0.41732283464566927</c:v>
                </c:pt>
                <c:pt idx="5">
                  <c:v>0.36423841059602646</c:v>
                </c:pt>
                <c:pt idx="6">
                  <c:v>0.30555555555555558</c:v>
                </c:pt>
                <c:pt idx="7">
                  <c:v>0.31926121372031663</c:v>
                </c:pt>
                <c:pt idx="9">
                  <c:v>0.19078947368421054</c:v>
                </c:pt>
                <c:pt idx="10">
                  <c:v>0.31111111111111112</c:v>
                </c:pt>
                <c:pt idx="11">
                  <c:v>0.29629629629629628</c:v>
                </c:pt>
                <c:pt idx="13">
                  <c:v>0.12080536912751678</c:v>
                </c:pt>
                <c:pt idx="14">
                  <c:v>0.16111111111111112</c:v>
                </c:pt>
                <c:pt idx="15">
                  <c:v>6.8421052631578952E-2</c:v>
                </c:pt>
                <c:pt idx="17">
                  <c:v>0.12080536912751678</c:v>
                </c:pt>
                <c:pt idx="18">
                  <c:v>0.10112359550561797</c:v>
                </c:pt>
                <c:pt idx="19">
                  <c:v>6.860158311345646E-2</c:v>
                </c:pt>
              </c:numCache>
            </c:numRef>
          </c:val>
          <c:extLst>
            <c:ext xmlns:c16="http://schemas.microsoft.com/office/drawing/2014/chart" uri="{C3380CC4-5D6E-409C-BE32-E72D297353CC}">
              <c16:uniqueId val="{00000000-79AD-441F-8B0F-350132427E9E}"/>
            </c:ext>
          </c:extLst>
        </c:ser>
        <c:ser>
          <c:idx val="1"/>
          <c:order val="1"/>
          <c:tx>
            <c:strRef>
              <c:f>[Q10.事業の優位性.xlsx]まとめ!$D$5</c:f>
              <c:strCache>
                <c:ptCount val="1"/>
                <c:pt idx="0">
                  <c:v>同等</c:v>
                </c:pt>
              </c:strCache>
            </c:strRef>
          </c:tx>
          <c:spPr>
            <a:solidFill>
              <a:srgbClr val="FFFF99"/>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[Q10.事業の優位性.xlsx]まとめ!$B$6:$B$26</c:f>
              <c:strCache>
                <c:ptCount val="20"/>
                <c:pt idx="0">
                  <c:v>技術開発力　　　　　　　　　　　　　</c:v>
                </c:pt>
                <c:pt idx="1">
                  <c:v>製品利用（n=151）</c:v>
                </c:pt>
                <c:pt idx="2">
                  <c:v>製品開発（n=178）</c:v>
                </c:pt>
                <c:pt idx="3">
                  <c:v>ソフトウェア開発（n=381）</c:v>
                </c:pt>
                <c:pt idx="4">
                  <c:v>製品の品質　　　　　　　　　　　　　</c:v>
                </c:pt>
                <c:pt idx="5">
                  <c:v>製品利用（n=151）</c:v>
                </c:pt>
                <c:pt idx="6">
                  <c:v>製品開発（n=180）</c:v>
                </c:pt>
                <c:pt idx="7">
                  <c:v>ソフトウェア開発（n=379）</c:v>
                </c:pt>
                <c:pt idx="8">
                  <c:v>現場の課題発見力・問題解決力 </c:v>
                </c:pt>
                <c:pt idx="9">
                  <c:v>製品利用（n=152）</c:v>
                </c:pt>
                <c:pt idx="10">
                  <c:v>製品開発（n=180）</c:v>
                </c:pt>
                <c:pt idx="11">
                  <c:v>ソフトウェア開発（n=378）</c:v>
                </c:pt>
                <c:pt idx="12">
                  <c:v>商品企画力・マーケティング力  　　</c:v>
                </c:pt>
                <c:pt idx="13">
                  <c:v>製品利用（n=149）</c:v>
                </c:pt>
                <c:pt idx="14">
                  <c:v>製品開発（n=180）</c:v>
                </c:pt>
                <c:pt idx="15">
                  <c:v>ソフトウェア開発（n=380）</c:v>
                </c:pt>
                <c:pt idx="16">
                  <c:v>生産自動化・省力化  　　　　　　　</c:v>
                </c:pt>
                <c:pt idx="17">
                  <c:v>製品利用（n=149）</c:v>
                </c:pt>
                <c:pt idx="18">
                  <c:v>製品開発（n=178）</c:v>
                </c:pt>
                <c:pt idx="19">
                  <c:v>ソフトウェア開発（n=379）</c:v>
                </c:pt>
              </c:strCache>
            </c:strRef>
          </c:cat>
          <c:val>
            <c:numRef>
              <c:f>[Q10.事業の優位性.xlsx]まとめ!$D$6:$D$26</c:f>
              <c:numCache>
                <c:formatCode>0.0%</c:formatCode>
                <c:ptCount val="21"/>
                <c:pt idx="1">
                  <c:v>0.53642384105960261</c:v>
                </c:pt>
                <c:pt idx="2">
                  <c:v>0.48314606741573035</c:v>
                </c:pt>
                <c:pt idx="3">
                  <c:v>0.48293963254593175</c:v>
                </c:pt>
                <c:pt idx="5">
                  <c:v>0.59602649006622521</c:v>
                </c:pt>
                <c:pt idx="6">
                  <c:v>0.57222222222222219</c:v>
                </c:pt>
                <c:pt idx="7">
                  <c:v>0.59102902374670185</c:v>
                </c:pt>
                <c:pt idx="9">
                  <c:v>0.65131578947368418</c:v>
                </c:pt>
                <c:pt idx="10">
                  <c:v>0.48333333333333334</c:v>
                </c:pt>
                <c:pt idx="11">
                  <c:v>0.544973544973545</c:v>
                </c:pt>
                <c:pt idx="13">
                  <c:v>0.53691275167785235</c:v>
                </c:pt>
                <c:pt idx="14">
                  <c:v>0.41666666666666669</c:v>
                </c:pt>
                <c:pt idx="15">
                  <c:v>0.37631578947368421</c:v>
                </c:pt>
                <c:pt idx="17">
                  <c:v>0.46308724832214765</c:v>
                </c:pt>
                <c:pt idx="18">
                  <c:v>0.449438202247191</c:v>
                </c:pt>
                <c:pt idx="19">
                  <c:v>0.44591029023746703</c:v>
                </c:pt>
              </c:numCache>
            </c:numRef>
          </c:val>
          <c:extLst>
            <c:ext xmlns:c16="http://schemas.microsoft.com/office/drawing/2014/chart" uri="{C3380CC4-5D6E-409C-BE32-E72D297353CC}">
              <c16:uniqueId val="{00000001-79AD-441F-8B0F-350132427E9E}"/>
            </c:ext>
          </c:extLst>
        </c:ser>
        <c:ser>
          <c:idx val="2"/>
          <c:order val="2"/>
          <c:tx>
            <c:strRef>
              <c:f>[Q10.事業の優位性.xlsx]まとめ!$E$5</c:f>
              <c:strCache>
                <c:ptCount val="1"/>
                <c:pt idx="0">
                  <c:v>劣位</c:v>
                </c:pt>
              </c:strCache>
            </c:strRef>
          </c:tx>
          <c:spPr>
            <a:solidFill>
              <a:srgbClr val="2E75B6"/>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[Q10.事業の優位性.xlsx]まとめ!$B$6:$B$26</c:f>
              <c:strCache>
                <c:ptCount val="20"/>
                <c:pt idx="0">
                  <c:v>技術開発力　　　　　　　　　　　　　</c:v>
                </c:pt>
                <c:pt idx="1">
                  <c:v>製品利用（n=151）</c:v>
                </c:pt>
                <c:pt idx="2">
                  <c:v>製品開発（n=178）</c:v>
                </c:pt>
                <c:pt idx="3">
                  <c:v>ソフトウェア開発（n=381）</c:v>
                </c:pt>
                <c:pt idx="4">
                  <c:v>製品の品質　　　　　　　　　　　　　</c:v>
                </c:pt>
                <c:pt idx="5">
                  <c:v>製品利用（n=151）</c:v>
                </c:pt>
                <c:pt idx="6">
                  <c:v>製品開発（n=180）</c:v>
                </c:pt>
                <c:pt idx="7">
                  <c:v>ソフトウェア開発（n=379）</c:v>
                </c:pt>
                <c:pt idx="8">
                  <c:v>現場の課題発見力・問題解決力 </c:v>
                </c:pt>
                <c:pt idx="9">
                  <c:v>製品利用（n=152）</c:v>
                </c:pt>
                <c:pt idx="10">
                  <c:v>製品開発（n=180）</c:v>
                </c:pt>
                <c:pt idx="11">
                  <c:v>ソフトウェア開発（n=378）</c:v>
                </c:pt>
                <c:pt idx="12">
                  <c:v>商品企画力・マーケティング力  　　</c:v>
                </c:pt>
                <c:pt idx="13">
                  <c:v>製品利用（n=149）</c:v>
                </c:pt>
                <c:pt idx="14">
                  <c:v>製品開発（n=180）</c:v>
                </c:pt>
                <c:pt idx="15">
                  <c:v>ソフトウェア開発（n=380）</c:v>
                </c:pt>
                <c:pt idx="16">
                  <c:v>生産自動化・省力化  　　　　　　　</c:v>
                </c:pt>
                <c:pt idx="17">
                  <c:v>製品利用（n=149）</c:v>
                </c:pt>
                <c:pt idx="18">
                  <c:v>製品開発（n=178）</c:v>
                </c:pt>
                <c:pt idx="19">
                  <c:v>ソフトウェア開発（n=379）</c:v>
                </c:pt>
              </c:strCache>
            </c:strRef>
          </c:cat>
          <c:val>
            <c:numRef>
              <c:f>[Q10.事業の優位性.xlsx]まとめ!$E$6:$E$26</c:f>
              <c:numCache>
                <c:formatCode>0.0%</c:formatCode>
                <c:ptCount val="21"/>
                <c:pt idx="1">
                  <c:v>0.2251655629139073</c:v>
                </c:pt>
                <c:pt idx="2">
                  <c:v>0.1404494382022472</c:v>
                </c:pt>
                <c:pt idx="3">
                  <c:v>9.9737532808398949E-2</c:v>
                </c:pt>
                <c:pt idx="5">
                  <c:v>3.9735099337748346E-2</c:v>
                </c:pt>
                <c:pt idx="6">
                  <c:v>0.12222222222222222</c:v>
                </c:pt>
                <c:pt idx="7">
                  <c:v>8.9709762532981532E-2</c:v>
                </c:pt>
                <c:pt idx="9">
                  <c:v>0.15789473684210525</c:v>
                </c:pt>
                <c:pt idx="10">
                  <c:v>0.20555555555555555</c:v>
                </c:pt>
                <c:pt idx="11">
                  <c:v>0.15873015873015872</c:v>
                </c:pt>
                <c:pt idx="13">
                  <c:v>0.34228187919463088</c:v>
                </c:pt>
                <c:pt idx="14">
                  <c:v>0.42222222222222222</c:v>
                </c:pt>
                <c:pt idx="15">
                  <c:v>0.55526315789473679</c:v>
                </c:pt>
                <c:pt idx="17">
                  <c:v>0.41610738255033558</c:v>
                </c:pt>
                <c:pt idx="18">
                  <c:v>0.449438202247191</c:v>
                </c:pt>
                <c:pt idx="19">
                  <c:v>0.48548812664907653</c:v>
                </c:pt>
              </c:numCache>
            </c:numRef>
          </c:val>
          <c:extLst>
            <c:ext xmlns:c16="http://schemas.microsoft.com/office/drawing/2014/chart" uri="{C3380CC4-5D6E-409C-BE32-E72D297353CC}">
              <c16:uniqueId val="{00000002-79AD-441F-8B0F-350132427E9E}"/>
            </c:ext>
          </c:extLst>
        </c:ser>
        <c:dLbls>
          <c:showLegendKey val="0"/>
          <c:showVal val="0"/>
          <c:showCatName val="0"/>
          <c:showSerName val="0"/>
          <c:showPercent val="0"/>
          <c:showBubbleSize val="0"/>
        </c:dLbls>
        <c:gapWidth val="40"/>
        <c:overlap val="100"/>
        <c:axId val="448467328"/>
        <c:axId val="448468864"/>
      </c:barChart>
      <c:catAx>
        <c:axId val="448467328"/>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48468864"/>
        <c:crosses val="autoZero"/>
        <c:auto val="1"/>
        <c:lblAlgn val="ctr"/>
        <c:lblOffset val="100"/>
        <c:noMultiLvlLbl val="0"/>
      </c:catAx>
      <c:valAx>
        <c:axId val="448468864"/>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48467328"/>
        <c:crosses val="autoZero"/>
        <c:crossBetween val="between"/>
      </c:valAx>
      <c:spPr>
        <a:noFill/>
        <a:ln>
          <a:solidFill>
            <a:schemeClr val="tx1">
              <a:lumMod val="50000"/>
              <a:lumOff val="50000"/>
            </a:schemeClr>
          </a:solidFill>
        </a:ln>
        <a:effectLst/>
      </c:spPr>
    </c:plotArea>
    <c:legend>
      <c:legendPos val="b"/>
      <c:layout>
        <c:manualLayout>
          <c:xMode val="edge"/>
          <c:yMode val="edge"/>
          <c:x val="0.31470939153439154"/>
          <c:y val="0.93930317460317447"/>
          <c:w val="0.56880873015873012"/>
          <c:h val="5.3137301587301587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700">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997949735449734"/>
          <c:y val="8.6520307683362066E-2"/>
          <c:w val="0.61619986772486768"/>
          <c:h val="0.80387008641463675"/>
        </c:manualLayout>
      </c:layout>
      <c:barChart>
        <c:barDir val="bar"/>
        <c:grouping val="stacked"/>
        <c:varyColors val="0"/>
        <c:ser>
          <c:idx val="0"/>
          <c:order val="0"/>
          <c:tx>
            <c:strRef>
              <c:f>'[「組込み／IoTに関する動向調査」 集計_データ編_3章_1（B-E）20200306★.xlsx]10-2'!$I$6</c:f>
              <c:strCache>
                <c:ptCount val="1"/>
                <c:pt idx="0">
                  <c:v> 優位（他社と比べて優れている）</c:v>
                </c:pt>
              </c:strCache>
            </c:strRef>
          </c:tx>
          <c:spPr>
            <a:solidFill>
              <a:srgbClr val="FF9966"/>
            </a:solidFill>
            <a:ln>
              <a:solidFill>
                <a:sysClr val="windowText" lastClr="000000"/>
              </a:solidFill>
            </a:ln>
            <a:effectLst/>
          </c:spPr>
          <c:invertIfNegative val="0"/>
          <c:dLbls>
            <c:dLbl>
              <c:idx val="0"/>
              <c:layout>
                <c:manualLayout>
                  <c:x val="-1.1204481792717087E-2"/>
                  <c:y val="2.9366945564548695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AE0-4E1C-917D-8618F45469AC}"/>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集計_データ編_3章_1（B-E）20200306★.xlsx]10-2'!$H$7:$H$24</c:f>
              <c:strCache>
                <c:ptCount val="18"/>
                <c:pt idx="0">
                  <c:v>技術開発力　　　　　　　　　　　　</c:v>
                </c:pt>
                <c:pt idx="1">
                  <c:v>100人以下（n=365）</c:v>
                </c:pt>
                <c:pt idx="2">
                  <c:v>101人以上（n=194）</c:v>
                </c:pt>
                <c:pt idx="3">
                  <c:v>製品の品質　　　　　　　　　　　　</c:v>
                </c:pt>
                <c:pt idx="4">
                  <c:v>100人以下（n=365）</c:v>
                </c:pt>
                <c:pt idx="5">
                  <c:v>101人以上（n=194）</c:v>
                </c:pt>
                <c:pt idx="6">
                  <c:v>現場の課題発見力・問題解決力</c:v>
                </c:pt>
                <c:pt idx="7">
                  <c:v>100人以下（n=365）</c:v>
                </c:pt>
                <c:pt idx="8">
                  <c:v>101人以上（n=193）</c:v>
                </c:pt>
                <c:pt idx="9">
                  <c:v>商品企画力・マーケティング力　　</c:v>
                </c:pt>
                <c:pt idx="10">
                  <c:v>100人以下（n=366）</c:v>
                </c:pt>
                <c:pt idx="11">
                  <c:v>101人以上（n=194）</c:v>
                </c:pt>
                <c:pt idx="12">
                  <c:v>生産自動化・省力化　　　　　　　</c:v>
                </c:pt>
                <c:pt idx="13">
                  <c:v>100人以下（n=364）</c:v>
                </c:pt>
                <c:pt idx="14">
                  <c:v>101人以上（n=193）</c:v>
                </c:pt>
                <c:pt idx="15">
                  <c:v>その他　　　　　　　　　　　　　　　　</c:v>
                </c:pt>
                <c:pt idx="16">
                  <c:v>100人以下（n=18）</c:v>
                </c:pt>
                <c:pt idx="17">
                  <c:v>101人以上（n=7）</c:v>
                </c:pt>
              </c:strCache>
            </c:strRef>
          </c:cat>
          <c:val>
            <c:numRef>
              <c:f>'[「組込み／IoTに関する動向調査」 集計_データ編_3章_1（B-E）20200306★.xlsx]10-2'!$I$7:$I$24</c:f>
              <c:numCache>
                <c:formatCode>0.0%</c:formatCode>
                <c:ptCount val="18"/>
                <c:pt idx="1">
                  <c:v>0.45205479452054792</c:v>
                </c:pt>
                <c:pt idx="2">
                  <c:v>0.31443298969072164</c:v>
                </c:pt>
                <c:pt idx="4">
                  <c:v>0.31506849315068491</c:v>
                </c:pt>
                <c:pt idx="5">
                  <c:v>0.31443298969072164</c:v>
                </c:pt>
                <c:pt idx="7">
                  <c:v>0.33972602739726027</c:v>
                </c:pt>
                <c:pt idx="8">
                  <c:v>0.22797927461139897</c:v>
                </c:pt>
                <c:pt idx="10">
                  <c:v>0.10655737704918032</c:v>
                </c:pt>
                <c:pt idx="11">
                  <c:v>8.247422680412371E-2</c:v>
                </c:pt>
                <c:pt idx="13">
                  <c:v>6.5934065934065936E-2</c:v>
                </c:pt>
                <c:pt idx="14">
                  <c:v>0.10362694300518134</c:v>
                </c:pt>
                <c:pt idx="16">
                  <c:v>0.5</c:v>
                </c:pt>
                <c:pt idx="17">
                  <c:v>0.42857142857142855</c:v>
                </c:pt>
              </c:numCache>
            </c:numRef>
          </c:val>
          <c:extLst>
            <c:ext xmlns:c16="http://schemas.microsoft.com/office/drawing/2014/chart" uri="{C3380CC4-5D6E-409C-BE32-E72D297353CC}">
              <c16:uniqueId val="{00000001-DAE0-4E1C-917D-8618F45469AC}"/>
            </c:ext>
          </c:extLst>
        </c:ser>
        <c:ser>
          <c:idx val="2"/>
          <c:order val="1"/>
          <c:tx>
            <c:strRef>
              <c:f>'[「組込み／IoTに関する動向調査」 集計_データ編_3章_1（B-E）20200306★.xlsx]10-2'!$J$6</c:f>
              <c:strCache>
                <c:ptCount val="1"/>
                <c:pt idx="0">
                  <c:v>同等（他社と同程度）</c:v>
                </c:pt>
              </c:strCache>
            </c:strRef>
          </c:tx>
          <c:spPr>
            <a:solidFill>
              <a:srgbClr val="FFFF99"/>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集計_データ編_3章_1（B-E）20200306★.xlsx]10-2'!$H$7:$H$24</c:f>
              <c:strCache>
                <c:ptCount val="18"/>
                <c:pt idx="0">
                  <c:v>技術開発力　　　　　　　　　　　　</c:v>
                </c:pt>
                <c:pt idx="1">
                  <c:v>100人以下（n=365）</c:v>
                </c:pt>
                <c:pt idx="2">
                  <c:v>101人以上（n=194）</c:v>
                </c:pt>
                <c:pt idx="3">
                  <c:v>製品の品質　　　　　　　　　　　　</c:v>
                </c:pt>
                <c:pt idx="4">
                  <c:v>100人以下（n=365）</c:v>
                </c:pt>
                <c:pt idx="5">
                  <c:v>101人以上（n=194）</c:v>
                </c:pt>
                <c:pt idx="6">
                  <c:v>現場の課題発見力・問題解決力</c:v>
                </c:pt>
                <c:pt idx="7">
                  <c:v>100人以下（n=365）</c:v>
                </c:pt>
                <c:pt idx="8">
                  <c:v>101人以上（n=193）</c:v>
                </c:pt>
                <c:pt idx="9">
                  <c:v>商品企画力・マーケティング力　　</c:v>
                </c:pt>
                <c:pt idx="10">
                  <c:v>100人以下（n=366）</c:v>
                </c:pt>
                <c:pt idx="11">
                  <c:v>101人以上（n=194）</c:v>
                </c:pt>
                <c:pt idx="12">
                  <c:v>生産自動化・省力化　　　　　　　</c:v>
                </c:pt>
                <c:pt idx="13">
                  <c:v>100人以下（n=364）</c:v>
                </c:pt>
                <c:pt idx="14">
                  <c:v>101人以上（n=193）</c:v>
                </c:pt>
                <c:pt idx="15">
                  <c:v>その他　　　　　　　　　　　　　　　　</c:v>
                </c:pt>
                <c:pt idx="16">
                  <c:v>100人以下（n=18）</c:v>
                </c:pt>
                <c:pt idx="17">
                  <c:v>101人以上（n=7）</c:v>
                </c:pt>
              </c:strCache>
            </c:strRef>
          </c:cat>
          <c:val>
            <c:numRef>
              <c:f>'[「組込み／IoTに関する動向調査」 集計_データ編_3章_1（B-E）20200306★.xlsx]10-2'!$J$7:$J$24</c:f>
              <c:numCache>
                <c:formatCode>0.0%</c:formatCode>
                <c:ptCount val="18"/>
                <c:pt idx="1">
                  <c:v>0.46027397260273972</c:v>
                </c:pt>
                <c:pt idx="2">
                  <c:v>0.52577319587628868</c:v>
                </c:pt>
                <c:pt idx="4">
                  <c:v>0.58082191780821912</c:v>
                </c:pt>
                <c:pt idx="5">
                  <c:v>0.59278350515463918</c:v>
                </c:pt>
                <c:pt idx="7">
                  <c:v>0.49315068493150682</c:v>
                </c:pt>
                <c:pt idx="8">
                  <c:v>0.58549222797927458</c:v>
                </c:pt>
                <c:pt idx="10">
                  <c:v>0.36338797814207652</c:v>
                </c:pt>
                <c:pt idx="11">
                  <c:v>0.43814432989690721</c:v>
                </c:pt>
                <c:pt idx="13">
                  <c:v>0.43956043956043955</c:v>
                </c:pt>
                <c:pt idx="14">
                  <c:v>0.46113989637305697</c:v>
                </c:pt>
                <c:pt idx="16">
                  <c:v>0.27777777777777779</c:v>
                </c:pt>
                <c:pt idx="17">
                  <c:v>0.14285714285714285</c:v>
                </c:pt>
              </c:numCache>
            </c:numRef>
          </c:val>
          <c:extLst>
            <c:ext xmlns:c16="http://schemas.microsoft.com/office/drawing/2014/chart" uri="{C3380CC4-5D6E-409C-BE32-E72D297353CC}">
              <c16:uniqueId val="{00000002-DAE0-4E1C-917D-8618F45469AC}"/>
            </c:ext>
          </c:extLst>
        </c:ser>
        <c:ser>
          <c:idx val="1"/>
          <c:order val="2"/>
          <c:tx>
            <c:strRef>
              <c:f>'[「組込み／IoTに関する動向調査」 集計_データ編_3章_1（B-E）20200306★.xlsx]10-2'!$K$6</c:f>
              <c:strCache>
                <c:ptCount val="1"/>
                <c:pt idx="0">
                  <c:v>劣位（他社と比べて劣っている）</c:v>
                </c:pt>
              </c:strCache>
            </c:strRef>
          </c:tx>
          <c:spPr>
            <a:solidFill>
              <a:srgbClr val="3366FF"/>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集計_データ編_3章_1（B-E）20200306★.xlsx]10-2'!$H$7:$H$24</c:f>
              <c:strCache>
                <c:ptCount val="18"/>
                <c:pt idx="0">
                  <c:v>技術開発力　　　　　　　　　　　　</c:v>
                </c:pt>
                <c:pt idx="1">
                  <c:v>100人以下（n=365）</c:v>
                </c:pt>
                <c:pt idx="2">
                  <c:v>101人以上（n=194）</c:v>
                </c:pt>
                <c:pt idx="3">
                  <c:v>製品の品質　　　　　　　　　　　　</c:v>
                </c:pt>
                <c:pt idx="4">
                  <c:v>100人以下（n=365）</c:v>
                </c:pt>
                <c:pt idx="5">
                  <c:v>101人以上（n=194）</c:v>
                </c:pt>
                <c:pt idx="6">
                  <c:v>現場の課題発見力・問題解決力</c:v>
                </c:pt>
                <c:pt idx="7">
                  <c:v>100人以下（n=365）</c:v>
                </c:pt>
                <c:pt idx="8">
                  <c:v>101人以上（n=193）</c:v>
                </c:pt>
                <c:pt idx="9">
                  <c:v>商品企画力・マーケティング力　　</c:v>
                </c:pt>
                <c:pt idx="10">
                  <c:v>100人以下（n=366）</c:v>
                </c:pt>
                <c:pt idx="11">
                  <c:v>101人以上（n=194）</c:v>
                </c:pt>
                <c:pt idx="12">
                  <c:v>生産自動化・省力化　　　　　　　</c:v>
                </c:pt>
                <c:pt idx="13">
                  <c:v>100人以下（n=364）</c:v>
                </c:pt>
                <c:pt idx="14">
                  <c:v>101人以上（n=193）</c:v>
                </c:pt>
                <c:pt idx="15">
                  <c:v>その他　　　　　　　　　　　　　　　　</c:v>
                </c:pt>
                <c:pt idx="16">
                  <c:v>100人以下（n=18）</c:v>
                </c:pt>
                <c:pt idx="17">
                  <c:v>101人以上（n=7）</c:v>
                </c:pt>
              </c:strCache>
            </c:strRef>
          </c:cat>
          <c:val>
            <c:numRef>
              <c:f>'[「組込み／IoTに関する動向調査」 集計_データ編_3章_1（B-E）20200306★.xlsx]10-2'!$K$7:$K$24</c:f>
              <c:numCache>
                <c:formatCode>0.0%</c:formatCode>
                <c:ptCount val="18"/>
                <c:pt idx="1">
                  <c:v>8.7671232876712329E-2</c:v>
                </c:pt>
                <c:pt idx="2">
                  <c:v>0.15979381443298968</c:v>
                </c:pt>
                <c:pt idx="4">
                  <c:v>0.10410958904109589</c:v>
                </c:pt>
                <c:pt idx="5">
                  <c:v>9.2783505154639179E-2</c:v>
                </c:pt>
                <c:pt idx="7">
                  <c:v>0.16712328767123288</c:v>
                </c:pt>
                <c:pt idx="8">
                  <c:v>0.18652849740932642</c:v>
                </c:pt>
                <c:pt idx="10">
                  <c:v>0.5300546448087432</c:v>
                </c:pt>
                <c:pt idx="11">
                  <c:v>0.47938144329896909</c:v>
                </c:pt>
                <c:pt idx="13">
                  <c:v>0.49450549450549453</c:v>
                </c:pt>
                <c:pt idx="14">
                  <c:v>0.43523316062176165</c:v>
                </c:pt>
                <c:pt idx="16">
                  <c:v>0.22222222222222221</c:v>
                </c:pt>
                <c:pt idx="17">
                  <c:v>0.42857142857142855</c:v>
                </c:pt>
              </c:numCache>
            </c:numRef>
          </c:val>
          <c:extLst>
            <c:ext xmlns:c16="http://schemas.microsoft.com/office/drawing/2014/chart" uri="{C3380CC4-5D6E-409C-BE32-E72D297353CC}">
              <c16:uniqueId val="{00000003-DAE0-4E1C-917D-8618F45469AC}"/>
            </c:ext>
          </c:extLst>
        </c:ser>
        <c:dLbls>
          <c:showLegendKey val="0"/>
          <c:showVal val="0"/>
          <c:showCatName val="0"/>
          <c:showSerName val="0"/>
          <c:showPercent val="0"/>
          <c:showBubbleSize val="0"/>
        </c:dLbls>
        <c:gapWidth val="40"/>
        <c:overlap val="100"/>
        <c:axId val="448544128"/>
        <c:axId val="448545920"/>
      </c:barChart>
      <c:catAx>
        <c:axId val="448544128"/>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48545920"/>
        <c:crosses val="autoZero"/>
        <c:auto val="1"/>
        <c:lblAlgn val="ctr"/>
        <c:lblOffset val="100"/>
        <c:noMultiLvlLbl val="0"/>
      </c:catAx>
      <c:valAx>
        <c:axId val="448545920"/>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48544128"/>
        <c:crosses val="autoZero"/>
        <c:crossBetween val="between"/>
      </c:valAx>
      <c:spPr>
        <a:noFill/>
        <a:ln>
          <a:solidFill>
            <a:schemeClr val="tx1">
              <a:lumMod val="50000"/>
              <a:lumOff val="50000"/>
            </a:schemeClr>
          </a:solidFill>
        </a:ln>
        <a:effectLst/>
      </c:spPr>
    </c:plotArea>
    <c:legend>
      <c:legendPos val="b"/>
      <c:layout>
        <c:manualLayout>
          <c:xMode val="edge"/>
          <c:yMode val="edge"/>
          <c:x val="7.5198412698412695E-2"/>
          <c:y val="0.91914444444444443"/>
          <c:w val="0.9"/>
          <c:h val="5.3137301587301587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525727513227519"/>
          <c:y val="8.6520307683362066E-2"/>
          <c:w val="0.58092208994708994"/>
          <c:h val="0.78861942257217843"/>
        </c:manualLayout>
      </c:layout>
      <c:barChart>
        <c:barDir val="bar"/>
        <c:grouping val="stacked"/>
        <c:varyColors val="0"/>
        <c:ser>
          <c:idx val="0"/>
          <c:order val="0"/>
          <c:tx>
            <c:strRef>
              <c:f>'[「組込み／IoTに関する動向調査」 集計_データ編_3章_1（B-E）20200306★.xlsx]10-3'!$I$6</c:f>
              <c:strCache>
                <c:ptCount val="1"/>
                <c:pt idx="0">
                  <c:v> 優位（他社と比べて優れている）</c:v>
                </c:pt>
              </c:strCache>
            </c:strRef>
          </c:tx>
          <c:spPr>
            <a:solidFill>
              <a:srgbClr val="FF9966"/>
            </a:solidFill>
            <a:ln>
              <a:solidFill>
                <a:sysClr val="windowText" lastClr="000000"/>
              </a:solidFill>
            </a:ln>
            <a:effectLst/>
          </c:spPr>
          <c:invertIfNegative val="0"/>
          <c:dLbls>
            <c:dLbl>
              <c:idx val="0"/>
              <c:layout>
                <c:manualLayout>
                  <c:x val="-1.1204481792717087E-2"/>
                  <c:y val="2.9366945564548695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1C1-48D8-8211-D8F87DA0587F}"/>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集計_データ編_3章_1（B-E）20200306★.xlsx]10-3'!$H$7:$H$24</c:f>
              <c:strCache>
                <c:ptCount val="18"/>
                <c:pt idx="0">
                  <c:v>技術開発力　　　　　　　　　　　　 </c:v>
                </c:pt>
                <c:pt idx="1">
                  <c:v>IoTあり（n=363）</c:v>
                </c:pt>
                <c:pt idx="2">
                  <c:v>IoTなし（n=196）</c:v>
                </c:pt>
                <c:pt idx="3">
                  <c:v>製品の品質　　　　　　　　　　　　 </c:v>
                </c:pt>
                <c:pt idx="4">
                  <c:v>IoTあり（n=363）</c:v>
                </c:pt>
                <c:pt idx="5">
                  <c:v>IoTなし（n=196）</c:v>
                </c:pt>
                <c:pt idx="6">
                  <c:v>現場の課題発見力・問題解決力</c:v>
                </c:pt>
                <c:pt idx="7">
                  <c:v>IoTあり（n=363）</c:v>
                </c:pt>
                <c:pt idx="8">
                  <c:v>IoTなし（n=195）</c:v>
                </c:pt>
                <c:pt idx="9">
                  <c:v>商品企画力・マーケティング力　　</c:v>
                </c:pt>
                <c:pt idx="10">
                  <c:v>IoTあり（n=364）</c:v>
                </c:pt>
                <c:pt idx="11">
                  <c:v>IoTなし（n=196）</c:v>
                </c:pt>
                <c:pt idx="12">
                  <c:v>生産自動化・省力化　　　　　　　</c:v>
                </c:pt>
                <c:pt idx="13">
                  <c:v>IoTあり（n=361）</c:v>
                </c:pt>
                <c:pt idx="14">
                  <c:v>IoTなし（n=196）</c:v>
                </c:pt>
                <c:pt idx="15">
                  <c:v>その他　　　　　　　　　　　　　　　　</c:v>
                </c:pt>
                <c:pt idx="16">
                  <c:v>IoTあり（n=19）</c:v>
                </c:pt>
                <c:pt idx="17">
                  <c:v>IoTなし（n=6）</c:v>
                </c:pt>
              </c:strCache>
            </c:strRef>
          </c:cat>
          <c:val>
            <c:numRef>
              <c:f>'[「組込み／IoTに関する動向調査」 集計_データ編_3章_1（B-E）20200306★.xlsx]10-3'!$I$7:$I$24</c:f>
              <c:numCache>
                <c:formatCode>0.0%</c:formatCode>
                <c:ptCount val="18"/>
                <c:pt idx="1">
                  <c:v>0.43801652892561982</c:v>
                </c:pt>
                <c:pt idx="2">
                  <c:v>0.34183673469387754</c:v>
                </c:pt>
                <c:pt idx="4">
                  <c:v>0.28925619834710742</c:v>
                </c:pt>
                <c:pt idx="5">
                  <c:v>0.36224489795918369</c:v>
                </c:pt>
                <c:pt idx="7">
                  <c:v>0.32506887052341599</c:v>
                </c:pt>
                <c:pt idx="8">
                  <c:v>0.25641025641025639</c:v>
                </c:pt>
                <c:pt idx="10">
                  <c:v>0.10714285714285714</c:v>
                </c:pt>
                <c:pt idx="11">
                  <c:v>8.1632653061224483E-2</c:v>
                </c:pt>
                <c:pt idx="13">
                  <c:v>8.3102493074792241E-2</c:v>
                </c:pt>
                <c:pt idx="14">
                  <c:v>7.1428571428571425E-2</c:v>
                </c:pt>
                <c:pt idx="16">
                  <c:v>0.52631578947368418</c:v>
                </c:pt>
                <c:pt idx="17">
                  <c:v>0.33333333333333331</c:v>
                </c:pt>
              </c:numCache>
            </c:numRef>
          </c:val>
          <c:extLst>
            <c:ext xmlns:c16="http://schemas.microsoft.com/office/drawing/2014/chart" uri="{C3380CC4-5D6E-409C-BE32-E72D297353CC}">
              <c16:uniqueId val="{00000001-51C1-48D8-8211-D8F87DA0587F}"/>
            </c:ext>
          </c:extLst>
        </c:ser>
        <c:ser>
          <c:idx val="2"/>
          <c:order val="1"/>
          <c:tx>
            <c:strRef>
              <c:f>'[「組込み／IoTに関する動向調査」 集計_データ編_3章_1（B-E）20200306★.xlsx]10-3'!$J$6</c:f>
              <c:strCache>
                <c:ptCount val="1"/>
                <c:pt idx="0">
                  <c:v>同等（他社と同程度）</c:v>
                </c:pt>
              </c:strCache>
            </c:strRef>
          </c:tx>
          <c:spPr>
            <a:solidFill>
              <a:srgbClr val="FFFF99"/>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集計_データ編_3章_1（B-E）20200306★.xlsx]10-3'!$H$7:$H$24</c:f>
              <c:strCache>
                <c:ptCount val="18"/>
                <c:pt idx="0">
                  <c:v>技術開発力　　　　　　　　　　　　 </c:v>
                </c:pt>
                <c:pt idx="1">
                  <c:v>IoTあり（n=363）</c:v>
                </c:pt>
                <c:pt idx="2">
                  <c:v>IoTなし（n=196）</c:v>
                </c:pt>
                <c:pt idx="3">
                  <c:v>製品の品質　　　　　　　　　　　　 </c:v>
                </c:pt>
                <c:pt idx="4">
                  <c:v>IoTあり（n=363）</c:v>
                </c:pt>
                <c:pt idx="5">
                  <c:v>IoTなし（n=196）</c:v>
                </c:pt>
                <c:pt idx="6">
                  <c:v>現場の課題発見力・問題解決力</c:v>
                </c:pt>
                <c:pt idx="7">
                  <c:v>IoTあり（n=363）</c:v>
                </c:pt>
                <c:pt idx="8">
                  <c:v>IoTなし（n=195）</c:v>
                </c:pt>
                <c:pt idx="9">
                  <c:v>商品企画力・マーケティング力　　</c:v>
                </c:pt>
                <c:pt idx="10">
                  <c:v>IoTあり（n=364）</c:v>
                </c:pt>
                <c:pt idx="11">
                  <c:v>IoTなし（n=196）</c:v>
                </c:pt>
                <c:pt idx="12">
                  <c:v>生産自動化・省力化　　　　　　　</c:v>
                </c:pt>
                <c:pt idx="13">
                  <c:v>IoTあり（n=361）</c:v>
                </c:pt>
                <c:pt idx="14">
                  <c:v>IoTなし（n=196）</c:v>
                </c:pt>
                <c:pt idx="15">
                  <c:v>その他　　　　　　　　　　　　　　　　</c:v>
                </c:pt>
                <c:pt idx="16">
                  <c:v>IoTあり（n=19）</c:v>
                </c:pt>
                <c:pt idx="17">
                  <c:v>IoTなし（n=6）</c:v>
                </c:pt>
              </c:strCache>
            </c:strRef>
          </c:cat>
          <c:val>
            <c:numRef>
              <c:f>'[「組込み／IoTに関する動向調査」 集計_データ編_3章_1（B-E）20200306★.xlsx]10-3'!$J$7:$J$24</c:f>
              <c:numCache>
                <c:formatCode>0.0%</c:formatCode>
                <c:ptCount val="18"/>
                <c:pt idx="1">
                  <c:v>0.45454545454545453</c:v>
                </c:pt>
                <c:pt idx="2">
                  <c:v>0.5357142857142857</c:v>
                </c:pt>
                <c:pt idx="4">
                  <c:v>0.60881542699724522</c:v>
                </c:pt>
                <c:pt idx="5">
                  <c:v>0.54081632653061229</c:v>
                </c:pt>
                <c:pt idx="7">
                  <c:v>0.51239669421487599</c:v>
                </c:pt>
                <c:pt idx="8">
                  <c:v>0.54871794871794877</c:v>
                </c:pt>
                <c:pt idx="10">
                  <c:v>0.37912087912087911</c:v>
                </c:pt>
                <c:pt idx="11">
                  <c:v>0.40816326530612246</c:v>
                </c:pt>
                <c:pt idx="13">
                  <c:v>0.45429362880886426</c:v>
                </c:pt>
                <c:pt idx="14">
                  <c:v>0.43367346938775508</c:v>
                </c:pt>
                <c:pt idx="16">
                  <c:v>0.21052631578947367</c:v>
                </c:pt>
                <c:pt idx="17">
                  <c:v>0.33333333333333331</c:v>
                </c:pt>
              </c:numCache>
            </c:numRef>
          </c:val>
          <c:extLst>
            <c:ext xmlns:c16="http://schemas.microsoft.com/office/drawing/2014/chart" uri="{C3380CC4-5D6E-409C-BE32-E72D297353CC}">
              <c16:uniqueId val="{00000002-51C1-48D8-8211-D8F87DA0587F}"/>
            </c:ext>
          </c:extLst>
        </c:ser>
        <c:ser>
          <c:idx val="1"/>
          <c:order val="2"/>
          <c:tx>
            <c:strRef>
              <c:f>'[「組込み／IoTに関する動向調査」 集計_データ編_3章_1（B-E）20200306★.xlsx]10-3'!$K$6</c:f>
              <c:strCache>
                <c:ptCount val="1"/>
                <c:pt idx="0">
                  <c:v>劣位（他社と比べて劣っている）</c:v>
                </c:pt>
              </c:strCache>
            </c:strRef>
          </c:tx>
          <c:spPr>
            <a:solidFill>
              <a:srgbClr val="3366FF"/>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集計_データ編_3章_1（B-E）20200306★.xlsx]10-3'!$H$7:$H$24</c:f>
              <c:strCache>
                <c:ptCount val="18"/>
                <c:pt idx="0">
                  <c:v>技術開発力　　　　　　　　　　　　 </c:v>
                </c:pt>
                <c:pt idx="1">
                  <c:v>IoTあり（n=363）</c:v>
                </c:pt>
                <c:pt idx="2">
                  <c:v>IoTなし（n=196）</c:v>
                </c:pt>
                <c:pt idx="3">
                  <c:v>製品の品質　　　　　　　　　　　　 </c:v>
                </c:pt>
                <c:pt idx="4">
                  <c:v>IoTあり（n=363）</c:v>
                </c:pt>
                <c:pt idx="5">
                  <c:v>IoTなし（n=196）</c:v>
                </c:pt>
                <c:pt idx="6">
                  <c:v>現場の課題発見力・問題解決力</c:v>
                </c:pt>
                <c:pt idx="7">
                  <c:v>IoTあり（n=363）</c:v>
                </c:pt>
                <c:pt idx="8">
                  <c:v>IoTなし（n=195）</c:v>
                </c:pt>
                <c:pt idx="9">
                  <c:v>商品企画力・マーケティング力　　</c:v>
                </c:pt>
                <c:pt idx="10">
                  <c:v>IoTあり（n=364）</c:v>
                </c:pt>
                <c:pt idx="11">
                  <c:v>IoTなし（n=196）</c:v>
                </c:pt>
                <c:pt idx="12">
                  <c:v>生産自動化・省力化　　　　　　　</c:v>
                </c:pt>
                <c:pt idx="13">
                  <c:v>IoTあり（n=361）</c:v>
                </c:pt>
                <c:pt idx="14">
                  <c:v>IoTなし（n=196）</c:v>
                </c:pt>
                <c:pt idx="15">
                  <c:v>その他　　　　　　　　　　　　　　　　</c:v>
                </c:pt>
                <c:pt idx="16">
                  <c:v>IoTあり（n=19）</c:v>
                </c:pt>
                <c:pt idx="17">
                  <c:v>IoTなし（n=6）</c:v>
                </c:pt>
              </c:strCache>
            </c:strRef>
          </c:cat>
          <c:val>
            <c:numRef>
              <c:f>'[「組込み／IoTに関する動向調査」 集計_データ編_3章_1（B-E）20200306★.xlsx]10-3'!$K$7:$K$24</c:f>
              <c:numCache>
                <c:formatCode>0.0%</c:formatCode>
                <c:ptCount val="18"/>
                <c:pt idx="1">
                  <c:v>0.10743801652892562</c:v>
                </c:pt>
                <c:pt idx="2">
                  <c:v>0.12244897959183673</c:v>
                </c:pt>
                <c:pt idx="4">
                  <c:v>0.10192837465564739</c:v>
                </c:pt>
                <c:pt idx="5">
                  <c:v>9.6938775510204078E-2</c:v>
                </c:pt>
                <c:pt idx="7">
                  <c:v>0.16253443526170799</c:v>
                </c:pt>
                <c:pt idx="8">
                  <c:v>0.19487179487179487</c:v>
                </c:pt>
                <c:pt idx="10">
                  <c:v>0.51373626373626369</c:v>
                </c:pt>
                <c:pt idx="11">
                  <c:v>0.51020408163265307</c:v>
                </c:pt>
                <c:pt idx="13">
                  <c:v>0.46260387811634351</c:v>
                </c:pt>
                <c:pt idx="14">
                  <c:v>0.49489795918367346</c:v>
                </c:pt>
                <c:pt idx="16">
                  <c:v>0.26315789473684209</c:v>
                </c:pt>
                <c:pt idx="17">
                  <c:v>0.33333333333333331</c:v>
                </c:pt>
              </c:numCache>
            </c:numRef>
          </c:val>
          <c:extLst>
            <c:ext xmlns:c16="http://schemas.microsoft.com/office/drawing/2014/chart" uri="{C3380CC4-5D6E-409C-BE32-E72D297353CC}">
              <c16:uniqueId val="{00000003-51C1-48D8-8211-D8F87DA0587F}"/>
            </c:ext>
          </c:extLst>
        </c:ser>
        <c:dLbls>
          <c:showLegendKey val="0"/>
          <c:showVal val="0"/>
          <c:showCatName val="0"/>
          <c:showSerName val="0"/>
          <c:showPercent val="0"/>
          <c:showBubbleSize val="0"/>
        </c:dLbls>
        <c:gapWidth val="40"/>
        <c:overlap val="100"/>
        <c:axId val="448696704"/>
        <c:axId val="448698240"/>
      </c:barChart>
      <c:catAx>
        <c:axId val="44869670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48698240"/>
        <c:crosses val="autoZero"/>
        <c:auto val="1"/>
        <c:lblAlgn val="ctr"/>
        <c:lblOffset val="100"/>
        <c:noMultiLvlLbl val="0"/>
      </c:catAx>
      <c:valAx>
        <c:axId val="448698240"/>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48696704"/>
        <c:crosses val="autoZero"/>
        <c:crossBetween val="between"/>
      </c:valAx>
      <c:spPr>
        <a:noFill/>
        <a:ln>
          <a:solidFill>
            <a:schemeClr val="tx1">
              <a:lumMod val="50000"/>
              <a:lumOff val="50000"/>
            </a:schemeClr>
          </a:solidFill>
        </a:ln>
        <a:effectLst/>
      </c:spPr>
    </c:plotArea>
    <c:legend>
      <c:legendPos val="b"/>
      <c:layout>
        <c:manualLayout>
          <c:xMode val="edge"/>
          <c:yMode val="edge"/>
          <c:x val="9.4404607217555531E-2"/>
          <c:y val="0.90965202168399795"/>
          <c:w val="0.9"/>
          <c:h val="5.3137301587301587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845833333333338"/>
          <c:y val="8.6520307683362066E-2"/>
          <c:w val="0.59772103174603175"/>
          <c:h val="0.77685471668982553"/>
        </c:manualLayout>
      </c:layout>
      <c:barChart>
        <c:barDir val="bar"/>
        <c:grouping val="stacked"/>
        <c:varyColors val="0"/>
        <c:ser>
          <c:idx val="0"/>
          <c:order val="0"/>
          <c:tx>
            <c:strRef>
              <c:f>'[「組込み／IoTに関する動向調査」 集計_データ編_3章_1（B-E）20200306★.xlsx]10-4'!$I$6</c:f>
              <c:strCache>
                <c:ptCount val="1"/>
                <c:pt idx="0">
                  <c:v> 優位（他社と比べて優れている）</c:v>
                </c:pt>
              </c:strCache>
            </c:strRef>
          </c:tx>
          <c:spPr>
            <a:solidFill>
              <a:srgbClr val="FF9966"/>
            </a:solidFill>
            <a:ln>
              <a:solidFill>
                <a:sysClr val="windowText" lastClr="000000"/>
              </a:solidFill>
            </a:ln>
            <a:effectLst/>
          </c:spPr>
          <c:invertIfNegative val="0"/>
          <c:dLbls>
            <c:dLbl>
              <c:idx val="0"/>
              <c:layout>
                <c:manualLayout>
                  <c:x val="-1.1204481792717087E-2"/>
                  <c:y val="2.9366945564548695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F7E-4129-ADE9-028558BE89F4}"/>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集計_データ編_3章_1（B-E）20200306★.xlsx]10-4'!$H$7:$H$24</c:f>
              <c:strCache>
                <c:ptCount val="18"/>
                <c:pt idx="0">
                  <c:v>技術開発力　　　　　　　　　　　　</c:v>
                </c:pt>
                <c:pt idx="1">
                  <c:v>AIあり（n=319）</c:v>
                </c:pt>
                <c:pt idx="2">
                  <c:v>AIなし（n=235）</c:v>
                </c:pt>
                <c:pt idx="3">
                  <c:v>製品の品質　　　　　　　　　　　　 </c:v>
                </c:pt>
                <c:pt idx="4">
                  <c:v>AIあり（n=318）</c:v>
                </c:pt>
                <c:pt idx="5">
                  <c:v>AIなし（n=236）</c:v>
                </c:pt>
                <c:pt idx="6">
                  <c:v>現場の課題発見力・問題解決力</c:v>
                </c:pt>
                <c:pt idx="7">
                  <c:v>AIあり（n=317）</c:v>
                </c:pt>
                <c:pt idx="8">
                  <c:v>AIなし（n=236）</c:v>
                </c:pt>
                <c:pt idx="9">
                  <c:v>商品企画力・マーケティング力　　</c:v>
                </c:pt>
                <c:pt idx="10">
                  <c:v>AIあり（n=319）</c:v>
                </c:pt>
                <c:pt idx="11">
                  <c:v>AIなし（n=236）</c:v>
                </c:pt>
                <c:pt idx="12">
                  <c:v>生産自動化・省力化　　　　　　　</c:v>
                </c:pt>
                <c:pt idx="13">
                  <c:v>AIあり（n=317）</c:v>
                </c:pt>
                <c:pt idx="14">
                  <c:v>AIなし（n=235）</c:v>
                </c:pt>
                <c:pt idx="15">
                  <c:v>その他　　　　　　　　　　　　　　　　</c:v>
                </c:pt>
                <c:pt idx="16">
                  <c:v>AIあり（n=18）</c:v>
                </c:pt>
                <c:pt idx="17">
                  <c:v>AIなし（n=7）</c:v>
                </c:pt>
              </c:strCache>
            </c:strRef>
          </c:cat>
          <c:val>
            <c:numRef>
              <c:f>'[「組込み／IoTに関する動向調査」 集計_データ編_3章_1（B-E）20200306★.xlsx]10-4'!$I$7:$I$24</c:f>
              <c:numCache>
                <c:formatCode>0.0%</c:formatCode>
                <c:ptCount val="18"/>
                <c:pt idx="1">
                  <c:v>0.46081504702194359</c:v>
                </c:pt>
                <c:pt idx="2">
                  <c:v>0.32340425531914896</c:v>
                </c:pt>
                <c:pt idx="4">
                  <c:v>0.34276729559748426</c:v>
                </c:pt>
                <c:pt idx="5">
                  <c:v>0.2711864406779661</c:v>
                </c:pt>
                <c:pt idx="7">
                  <c:v>0.35331230283911674</c:v>
                </c:pt>
                <c:pt idx="8">
                  <c:v>0.23728813559322035</c:v>
                </c:pt>
                <c:pt idx="10">
                  <c:v>0.11598746081504702</c:v>
                </c:pt>
                <c:pt idx="11">
                  <c:v>7.2033898305084748E-2</c:v>
                </c:pt>
                <c:pt idx="13">
                  <c:v>9.4637223974763401E-2</c:v>
                </c:pt>
                <c:pt idx="14">
                  <c:v>5.106382978723404E-2</c:v>
                </c:pt>
                <c:pt idx="16">
                  <c:v>0.55555555555555558</c:v>
                </c:pt>
                <c:pt idx="17">
                  <c:v>0.2857142857142857</c:v>
                </c:pt>
              </c:numCache>
            </c:numRef>
          </c:val>
          <c:extLst>
            <c:ext xmlns:c16="http://schemas.microsoft.com/office/drawing/2014/chart" uri="{C3380CC4-5D6E-409C-BE32-E72D297353CC}">
              <c16:uniqueId val="{00000001-3F7E-4129-ADE9-028558BE89F4}"/>
            </c:ext>
          </c:extLst>
        </c:ser>
        <c:ser>
          <c:idx val="2"/>
          <c:order val="1"/>
          <c:tx>
            <c:strRef>
              <c:f>'[「組込み／IoTに関する動向調査」 集計_データ編_3章_1（B-E）20200306★.xlsx]10-4'!$J$6</c:f>
              <c:strCache>
                <c:ptCount val="1"/>
                <c:pt idx="0">
                  <c:v>同等（他社と同程度）</c:v>
                </c:pt>
              </c:strCache>
            </c:strRef>
          </c:tx>
          <c:spPr>
            <a:solidFill>
              <a:srgbClr val="FFFF99"/>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集計_データ編_3章_1（B-E）20200306★.xlsx]10-4'!$H$7:$H$24</c:f>
              <c:strCache>
                <c:ptCount val="18"/>
                <c:pt idx="0">
                  <c:v>技術開発力　　　　　　　　　　　　</c:v>
                </c:pt>
                <c:pt idx="1">
                  <c:v>AIあり（n=319）</c:v>
                </c:pt>
                <c:pt idx="2">
                  <c:v>AIなし（n=235）</c:v>
                </c:pt>
                <c:pt idx="3">
                  <c:v>製品の品質　　　　　　　　　　　　 </c:v>
                </c:pt>
                <c:pt idx="4">
                  <c:v>AIあり（n=318）</c:v>
                </c:pt>
                <c:pt idx="5">
                  <c:v>AIなし（n=236）</c:v>
                </c:pt>
                <c:pt idx="6">
                  <c:v>現場の課題発見力・問題解決力</c:v>
                </c:pt>
                <c:pt idx="7">
                  <c:v>AIあり（n=317）</c:v>
                </c:pt>
                <c:pt idx="8">
                  <c:v>AIなし（n=236）</c:v>
                </c:pt>
                <c:pt idx="9">
                  <c:v>商品企画力・マーケティング力　　</c:v>
                </c:pt>
                <c:pt idx="10">
                  <c:v>AIあり（n=319）</c:v>
                </c:pt>
                <c:pt idx="11">
                  <c:v>AIなし（n=236）</c:v>
                </c:pt>
                <c:pt idx="12">
                  <c:v>生産自動化・省力化　　　　　　　</c:v>
                </c:pt>
                <c:pt idx="13">
                  <c:v>AIあり（n=317）</c:v>
                </c:pt>
                <c:pt idx="14">
                  <c:v>AIなし（n=235）</c:v>
                </c:pt>
                <c:pt idx="15">
                  <c:v>その他　　　　　　　　　　　　　　　　</c:v>
                </c:pt>
                <c:pt idx="16">
                  <c:v>AIあり（n=18）</c:v>
                </c:pt>
                <c:pt idx="17">
                  <c:v>AIなし（n=7）</c:v>
                </c:pt>
              </c:strCache>
            </c:strRef>
          </c:cat>
          <c:val>
            <c:numRef>
              <c:f>'[「組込み／IoTに関する動向調査」 集計_データ編_3章_1（B-E）20200306★.xlsx]10-4'!$J$7:$J$24</c:f>
              <c:numCache>
                <c:formatCode>0.0%</c:formatCode>
                <c:ptCount val="18"/>
                <c:pt idx="1">
                  <c:v>0.45141065830721006</c:v>
                </c:pt>
                <c:pt idx="2">
                  <c:v>0.52765957446808509</c:v>
                </c:pt>
                <c:pt idx="4">
                  <c:v>0.58176100628930816</c:v>
                </c:pt>
                <c:pt idx="5">
                  <c:v>0.59322033898305082</c:v>
                </c:pt>
                <c:pt idx="7">
                  <c:v>0.48264984227129337</c:v>
                </c:pt>
                <c:pt idx="8">
                  <c:v>0.57627118644067798</c:v>
                </c:pt>
                <c:pt idx="10">
                  <c:v>0.36677115987460818</c:v>
                </c:pt>
                <c:pt idx="11">
                  <c:v>0.41949152542372881</c:v>
                </c:pt>
                <c:pt idx="13">
                  <c:v>0.45741324921135645</c:v>
                </c:pt>
                <c:pt idx="14">
                  <c:v>0.43404255319148938</c:v>
                </c:pt>
                <c:pt idx="16">
                  <c:v>0.16666666666666666</c:v>
                </c:pt>
                <c:pt idx="17">
                  <c:v>0.42857142857142855</c:v>
                </c:pt>
              </c:numCache>
            </c:numRef>
          </c:val>
          <c:extLst>
            <c:ext xmlns:c16="http://schemas.microsoft.com/office/drawing/2014/chart" uri="{C3380CC4-5D6E-409C-BE32-E72D297353CC}">
              <c16:uniqueId val="{00000002-3F7E-4129-ADE9-028558BE89F4}"/>
            </c:ext>
          </c:extLst>
        </c:ser>
        <c:ser>
          <c:idx val="1"/>
          <c:order val="2"/>
          <c:tx>
            <c:strRef>
              <c:f>'[「組込み／IoTに関する動向調査」 集計_データ編_3章_1（B-E）20200306★.xlsx]10-4'!$K$6</c:f>
              <c:strCache>
                <c:ptCount val="1"/>
                <c:pt idx="0">
                  <c:v>劣位（他社と比べて劣っている）</c:v>
                </c:pt>
              </c:strCache>
            </c:strRef>
          </c:tx>
          <c:spPr>
            <a:solidFill>
              <a:srgbClr val="3366FF"/>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集計_データ編_3章_1（B-E）20200306★.xlsx]10-4'!$H$7:$H$24</c:f>
              <c:strCache>
                <c:ptCount val="18"/>
                <c:pt idx="0">
                  <c:v>技術開発力　　　　　　　　　　　　</c:v>
                </c:pt>
                <c:pt idx="1">
                  <c:v>AIあり（n=319）</c:v>
                </c:pt>
                <c:pt idx="2">
                  <c:v>AIなし（n=235）</c:v>
                </c:pt>
                <c:pt idx="3">
                  <c:v>製品の品質　　　　　　　　　　　　 </c:v>
                </c:pt>
                <c:pt idx="4">
                  <c:v>AIあり（n=318）</c:v>
                </c:pt>
                <c:pt idx="5">
                  <c:v>AIなし（n=236）</c:v>
                </c:pt>
                <c:pt idx="6">
                  <c:v>現場の課題発見力・問題解決力</c:v>
                </c:pt>
                <c:pt idx="7">
                  <c:v>AIあり（n=317）</c:v>
                </c:pt>
                <c:pt idx="8">
                  <c:v>AIなし（n=236）</c:v>
                </c:pt>
                <c:pt idx="9">
                  <c:v>商品企画力・マーケティング力　　</c:v>
                </c:pt>
                <c:pt idx="10">
                  <c:v>AIあり（n=319）</c:v>
                </c:pt>
                <c:pt idx="11">
                  <c:v>AIなし（n=236）</c:v>
                </c:pt>
                <c:pt idx="12">
                  <c:v>生産自動化・省力化　　　　　　　</c:v>
                </c:pt>
                <c:pt idx="13">
                  <c:v>AIあり（n=317）</c:v>
                </c:pt>
                <c:pt idx="14">
                  <c:v>AIなし（n=235）</c:v>
                </c:pt>
                <c:pt idx="15">
                  <c:v>その他　　　　　　　　　　　　　　　　</c:v>
                </c:pt>
                <c:pt idx="16">
                  <c:v>AIあり（n=18）</c:v>
                </c:pt>
                <c:pt idx="17">
                  <c:v>AIなし（n=7）</c:v>
                </c:pt>
              </c:strCache>
            </c:strRef>
          </c:cat>
          <c:val>
            <c:numRef>
              <c:f>'[「組込み／IoTに関する動向調査」 集計_データ編_3章_1（B-E）20200306★.xlsx]10-4'!$K$7:$K$24</c:f>
              <c:numCache>
                <c:formatCode>0.0%</c:formatCode>
                <c:ptCount val="18"/>
                <c:pt idx="1">
                  <c:v>8.7774294670846395E-2</c:v>
                </c:pt>
                <c:pt idx="2">
                  <c:v>0.14893617021276595</c:v>
                </c:pt>
                <c:pt idx="4">
                  <c:v>7.5471698113207544E-2</c:v>
                </c:pt>
                <c:pt idx="5">
                  <c:v>0.13559322033898305</c:v>
                </c:pt>
                <c:pt idx="7">
                  <c:v>0.16403785488958991</c:v>
                </c:pt>
                <c:pt idx="8">
                  <c:v>0.1864406779661017</c:v>
                </c:pt>
                <c:pt idx="10">
                  <c:v>0.51724137931034486</c:v>
                </c:pt>
                <c:pt idx="11">
                  <c:v>0.50847457627118642</c:v>
                </c:pt>
                <c:pt idx="13">
                  <c:v>0.44794952681388012</c:v>
                </c:pt>
                <c:pt idx="14">
                  <c:v>0.51489361702127656</c:v>
                </c:pt>
                <c:pt idx="16">
                  <c:v>0.27777777777777779</c:v>
                </c:pt>
                <c:pt idx="17">
                  <c:v>0.2857142857142857</c:v>
                </c:pt>
              </c:numCache>
            </c:numRef>
          </c:val>
          <c:extLst>
            <c:ext xmlns:c16="http://schemas.microsoft.com/office/drawing/2014/chart" uri="{C3380CC4-5D6E-409C-BE32-E72D297353CC}">
              <c16:uniqueId val="{00000003-3F7E-4129-ADE9-028558BE89F4}"/>
            </c:ext>
          </c:extLst>
        </c:ser>
        <c:dLbls>
          <c:showLegendKey val="0"/>
          <c:showVal val="0"/>
          <c:showCatName val="0"/>
          <c:showSerName val="0"/>
          <c:showPercent val="0"/>
          <c:showBubbleSize val="0"/>
        </c:dLbls>
        <c:gapWidth val="40"/>
        <c:overlap val="100"/>
        <c:axId val="448635648"/>
        <c:axId val="448637184"/>
      </c:barChart>
      <c:catAx>
        <c:axId val="448635648"/>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48637184"/>
        <c:crosses val="autoZero"/>
        <c:auto val="1"/>
        <c:lblAlgn val="ctr"/>
        <c:lblOffset val="100"/>
        <c:noMultiLvlLbl val="0"/>
      </c:catAx>
      <c:valAx>
        <c:axId val="448637184"/>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48635648"/>
        <c:crosses val="autoZero"/>
        <c:crossBetween val="between"/>
      </c:valAx>
      <c:spPr>
        <a:noFill/>
        <a:ln>
          <a:solidFill>
            <a:schemeClr val="tx1">
              <a:lumMod val="50000"/>
              <a:lumOff val="50000"/>
            </a:schemeClr>
          </a:solidFill>
        </a:ln>
        <a:effectLst/>
      </c:spPr>
    </c:plotArea>
    <c:legend>
      <c:legendPos val="b"/>
      <c:layout>
        <c:manualLayout>
          <c:xMode val="edge"/>
          <c:yMode val="edge"/>
          <c:x val="6.6798941798941802E-2"/>
          <c:y val="0.90906507936507941"/>
          <c:w val="0.9"/>
          <c:h val="5.3137301587301587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509854497354498"/>
          <c:y val="8.6520307683362066E-2"/>
          <c:w val="0.60108082010582009"/>
          <c:h val="0.79197203976445951"/>
        </c:manualLayout>
      </c:layout>
      <c:barChart>
        <c:barDir val="bar"/>
        <c:grouping val="stacked"/>
        <c:varyColors val="0"/>
        <c:ser>
          <c:idx val="0"/>
          <c:order val="0"/>
          <c:tx>
            <c:strRef>
              <c:f>'[「組込み／IoTに関する動向調査」 集計_データ編_3章_1（B-E）20200306★.xlsx]10-5'!$I$6</c:f>
              <c:strCache>
                <c:ptCount val="1"/>
                <c:pt idx="0">
                  <c:v> 優位（他社と比べて優れている）</c:v>
                </c:pt>
              </c:strCache>
            </c:strRef>
          </c:tx>
          <c:spPr>
            <a:solidFill>
              <a:srgbClr val="FF9966"/>
            </a:solidFill>
            <a:ln>
              <a:solidFill>
                <a:sysClr val="windowText" lastClr="000000"/>
              </a:solidFill>
            </a:ln>
            <a:effectLst/>
          </c:spPr>
          <c:invertIfNegative val="0"/>
          <c:dLbls>
            <c:dLbl>
              <c:idx val="0"/>
              <c:layout>
                <c:manualLayout>
                  <c:x val="-1.1204481792717087E-2"/>
                  <c:y val="2.9366945564548695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897-4B52-80B7-4BF8DA6432AC}"/>
                </c:ext>
              </c:extLst>
            </c:dLbl>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集計_データ編_3章_1（B-E）20200306★.xlsx]10-5'!$H$7:$H$24</c:f>
              <c:strCache>
                <c:ptCount val="18"/>
                <c:pt idx="0">
                  <c:v>技術開発力　　　　　　　　　　　　</c:v>
                </c:pt>
                <c:pt idx="1">
                  <c:v>DXあり（n=56）</c:v>
                </c:pt>
                <c:pt idx="2">
                  <c:v>DXなし（n=495）</c:v>
                </c:pt>
                <c:pt idx="3">
                  <c:v>製品の品質　　　　　　　　　　　　</c:v>
                </c:pt>
                <c:pt idx="4">
                  <c:v>DXあり（n=54）</c:v>
                </c:pt>
                <c:pt idx="5">
                  <c:v>DXなし（n=497）</c:v>
                </c:pt>
                <c:pt idx="6">
                  <c:v>現場の課題発見力・問題解決力</c:v>
                </c:pt>
                <c:pt idx="7">
                  <c:v>DXあり（n=54）</c:v>
                </c:pt>
                <c:pt idx="8">
                  <c:v>DXなし（n=496）</c:v>
                </c:pt>
                <c:pt idx="9">
                  <c:v>商品企画力・マーケティング力　　</c:v>
                </c:pt>
                <c:pt idx="10">
                  <c:v>DXあり（n=55）</c:v>
                </c:pt>
                <c:pt idx="11">
                  <c:v>DXなし（n=497）</c:v>
                </c:pt>
                <c:pt idx="12">
                  <c:v>生産自動化・省力化　　　　　　　</c:v>
                </c:pt>
                <c:pt idx="13">
                  <c:v>DXあり（n=53）</c:v>
                </c:pt>
                <c:pt idx="14">
                  <c:v>DXなし（n=496）</c:v>
                </c:pt>
                <c:pt idx="15">
                  <c:v>その他　　　　　　　　　　　　　　　　</c:v>
                </c:pt>
                <c:pt idx="16">
                  <c:v>DXあり（n=2）</c:v>
                </c:pt>
                <c:pt idx="17">
                  <c:v>DXなし（n=23）</c:v>
                </c:pt>
              </c:strCache>
            </c:strRef>
          </c:cat>
          <c:val>
            <c:numRef>
              <c:f>'[「組込み／IoTに関する動向調査」 集計_データ編_3章_1（B-E）20200306★.xlsx]10-5'!$I$7:$I$24</c:f>
              <c:numCache>
                <c:formatCode>0.0%</c:formatCode>
                <c:ptCount val="18"/>
                <c:pt idx="1">
                  <c:v>0.5357142857142857</c:v>
                </c:pt>
                <c:pt idx="2">
                  <c:v>0.38787878787878788</c:v>
                </c:pt>
                <c:pt idx="4">
                  <c:v>0.5</c:v>
                </c:pt>
                <c:pt idx="5">
                  <c:v>0.28973843058350102</c:v>
                </c:pt>
                <c:pt idx="7">
                  <c:v>0.48148148148148145</c:v>
                </c:pt>
                <c:pt idx="8">
                  <c:v>0.28024193548387094</c:v>
                </c:pt>
                <c:pt idx="10">
                  <c:v>0.18181818181818182</c:v>
                </c:pt>
                <c:pt idx="11">
                  <c:v>8.8531187122736416E-2</c:v>
                </c:pt>
                <c:pt idx="13">
                  <c:v>0.20754716981132076</c:v>
                </c:pt>
                <c:pt idx="14">
                  <c:v>6.4516129032258063E-2</c:v>
                </c:pt>
                <c:pt idx="16">
                  <c:v>1</c:v>
                </c:pt>
                <c:pt idx="17">
                  <c:v>0.43478260869565216</c:v>
                </c:pt>
              </c:numCache>
            </c:numRef>
          </c:val>
          <c:extLst>
            <c:ext xmlns:c16="http://schemas.microsoft.com/office/drawing/2014/chart" uri="{C3380CC4-5D6E-409C-BE32-E72D297353CC}">
              <c16:uniqueId val="{00000001-7897-4B52-80B7-4BF8DA6432AC}"/>
            </c:ext>
          </c:extLst>
        </c:ser>
        <c:ser>
          <c:idx val="2"/>
          <c:order val="1"/>
          <c:tx>
            <c:strRef>
              <c:f>'[「組込み／IoTに関する動向調査」 集計_データ編_3章_1（B-E）20200306★.xlsx]10-5'!$J$6</c:f>
              <c:strCache>
                <c:ptCount val="1"/>
                <c:pt idx="0">
                  <c:v>同等（他社と同程度）</c:v>
                </c:pt>
              </c:strCache>
            </c:strRef>
          </c:tx>
          <c:spPr>
            <a:solidFill>
              <a:srgbClr val="FFFF99"/>
            </a:solidFill>
            <a:ln>
              <a:solidFill>
                <a:sysClr val="windowText" lastClr="000000"/>
              </a:solidFill>
            </a:ln>
            <a:effectLst/>
          </c:spPr>
          <c:invertIfNegative val="0"/>
          <c:dLbls>
            <c:dLbl>
              <c:idx val="16"/>
              <c:delete val="1"/>
              <c:extLst>
                <c:ext xmlns:c15="http://schemas.microsoft.com/office/drawing/2012/chart" uri="{CE6537A1-D6FC-4f65-9D91-7224C49458BB}"/>
                <c:ext xmlns:c16="http://schemas.microsoft.com/office/drawing/2014/chart" uri="{C3380CC4-5D6E-409C-BE32-E72D297353CC}">
                  <c16:uniqueId val="{00000001-4F5D-4980-AB37-31986DEA67D5}"/>
                </c:ext>
              </c:extLst>
            </c:dLbl>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集計_データ編_3章_1（B-E）20200306★.xlsx]10-5'!$H$7:$H$24</c:f>
              <c:strCache>
                <c:ptCount val="18"/>
                <c:pt idx="0">
                  <c:v>技術開発力　　　　　　　　　　　　</c:v>
                </c:pt>
                <c:pt idx="1">
                  <c:v>DXあり（n=56）</c:v>
                </c:pt>
                <c:pt idx="2">
                  <c:v>DXなし（n=495）</c:v>
                </c:pt>
                <c:pt idx="3">
                  <c:v>製品の品質　　　　　　　　　　　　</c:v>
                </c:pt>
                <c:pt idx="4">
                  <c:v>DXあり（n=54）</c:v>
                </c:pt>
                <c:pt idx="5">
                  <c:v>DXなし（n=497）</c:v>
                </c:pt>
                <c:pt idx="6">
                  <c:v>現場の課題発見力・問題解決力</c:v>
                </c:pt>
                <c:pt idx="7">
                  <c:v>DXあり（n=54）</c:v>
                </c:pt>
                <c:pt idx="8">
                  <c:v>DXなし（n=496）</c:v>
                </c:pt>
                <c:pt idx="9">
                  <c:v>商品企画力・マーケティング力　　</c:v>
                </c:pt>
                <c:pt idx="10">
                  <c:v>DXあり（n=55）</c:v>
                </c:pt>
                <c:pt idx="11">
                  <c:v>DXなし（n=497）</c:v>
                </c:pt>
                <c:pt idx="12">
                  <c:v>生産自動化・省力化　　　　　　　</c:v>
                </c:pt>
                <c:pt idx="13">
                  <c:v>DXあり（n=53）</c:v>
                </c:pt>
                <c:pt idx="14">
                  <c:v>DXなし（n=496）</c:v>
                </c:pt>
                <c:pt idx="15">
                  <c:v>その他　　　　　　　　　　　　　　　　</c:v>
                </c:pt>
                <c:pt idx="16">
                  <c:v>DXあり（n=2）</c:v>
                </c:pt>
                <c:pt idx="17">
                  <c:v>DXなし（n=23）</c:v>
                </c:pt>
              </c:strCache>
            </c:strRef>
          </c:cat>
          <c:val>
            <c:numRef>
              <c:f>'[「組込み／IoTに関する動向調査」 集計_データ編_3章_1（B-E）20200306★.xlsx]10-5'!$J$7:$J$24</c:f>
              <c:numCache>
                <c:formatCode>0.0%</c:formatCode>
                <c:ptCount val="18"/>
                <c:pt idx="1">
                  <c:v>0.39285714285714285</c:v>
                </c:pt>
                <c:pt idx="2">
                  <c:v>0.49292929292929294</c:v>
                </c:pt>
                <c:pt idx="4">
                  <c:v>0.5</c:v>
                </c:pt>
                <c:pt idx="5">
                  <c:v>0.59758551307847085</c:v>
                </c:pt>
                <c:pt idx="7">
                  <c:v>0.40740740740740738</c:v>
                </c:pt>
                <c:pt idx="8">
                  <c:v>0.54233870967741937</c:v>
                </c:pt>
                <c:pt idx="10">
                  <c:v>0.41818181818181815</c:v>
                </c:pt>
                <c:pt idx="11">
                  <c:v>0.38430583501006038</c:v>
                </c:pt>
                <c:pt idx="13">
                  <c:v>0.39622641509433965</c:v>
                </c:pt>
                <c:pt idx="14">
                  <c:v>0.4536290322580645</c:v>
                </c:pt>
                <c:pt idx="16">
                  <c:v>0</c:v>
                </c:pt>
                <c:pt idx="17">
                  <c:v>0.2608695652173913</c:v>
                </c:pt>
              </c:numCache>
            </c:numRef>
          </c:val>
          <c:extLst>
            <c:ext xmlns:c16="http://schemas.microsoft.com/office/drawing/2014/chart" uri="{C3380CC4-5D6E-409C-BE32-E72D297353CC}">
              <c16:uniqueId val="{00000002-7897-4B52-80B7-4BF8DA6432AC}"/>
            </c:ext>
          </c:extLst>
        </c:ser>
        <c:ser>
          <c:idx val="1"/>
          <c:order val="2"/>
          <c:tx>
            <c:strRef>
              <c:f>'[「組込み／IoTに関する動向調査」 集計_データ編_3章_1（B-E）20200306★.xlsx]10-5'!$K$6</c:f>
              <c:strCache>
                <c:ptCount val="1"/>
                <c:pt idx="0">
                  <c:v>劣位（他社と比べて劣っている）</c:v>
                </c:pt>
              </c:strCache>
            </c:strRef>
          </c:tx>
          <c:spPr>
            <a:solidFill>
              <a:srgbClr val="3366FF"/>
            </a:solidFill>
            <a:ln>
              <a:solidFill>
                <a:sysClr val="windowText" lastClr="000000"/>
              </a:solidFill>
            </a:ln>
            <a:effectLst/>
          </c:spPr>
          <c:invertIfNegative val="0"/>
          <c:dLbls>
            <c:dLbl>
              <c:idx val="16"/>
              <c:delete val="1"/>
              <c:extLst>
                <c:ext xmlns:c15="http://schemas.microsoft.com/office/drawing/2012/chart" uri="{CE6537A1-D6FC-4f65-9D91-7224C49458BB}"/>
                <c:ext xmlns:c16="http://schemas.microsoft.com/office/drawing/2014/chart" uri="{C3380CC4-5D6E-409C-BE32-E72D297353CC}">
                  <c16:uniqueId val="{00000000-4F5D-4980-AB37-31986DEA67D5}"/>
                </c:ext>
              </c:extLst>
            </c:dLbl>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集計_データ編_3章_1（B-E）20200306★.xlsx]10-5'!$H$7:$H$24</c:f>
              <c:strCache>
                <c:ptCount val="18"/>
                <c:pt idx="0">
                  <c:v>技術開発力　　　　　　　　　　　　</c:v>
                </c:pt>
                <c:pt idx="1">
                  <c:v>DXあり（n=56）</c:v>
                </c:pt>
                <c:pt idx="2">
                  <c:v>DXなし（n=495）</c:v>
                </c:pt>
                <c:pt idx="3">
                  <c:v>製品の品質　　　　　　　　　　　　</c:v>
                </c:pt>
                <c:pt idx="4">
                  <c:v>DXあり（n=54）</c:v>
                </c:pt>
                <c:pt idx="5">
                  <c:v>DXなし（n=497）</c:v>
                </c:pt>
                <c:pt idx="6">
                  <c:v>現場の課題発見力・問題解決力</c:v>
                </c:pt>
                <c:pt idx="7">
                  <c:v>DXあり（n=54）</c:v>
                </c:pt>
                <c:pt idx="8">
                  <c:v>DXなし（n=496）</c:v>
                </c:pt>
                <c:pt idx="9">
                  <c:v>商品企画力・マーケティング力　　</c:v>
                </c:pt>
                <c:pt idx="10">
                  <c:v>DXあり（n=55）</c:v>
                </c:pt>
                <c:pt idx="11">
                  <c:v>DXなし（n=497）</c:v>
                </c:pt>
                <c:pt idx="12">
                  <c:v>生産自動化・省力化　　　　　　　</c:v>
                </c:pt>
                <c:pt idx="13">
                  <c:v>DXあり（n=53）</c:v>
                </c:pt>
                <c:pt idx="14">
                  <c:v>DXなし（n=496）</c:v>
                </c:pt>
                <c:pt idx="15">
                  <c:v>その他　　　　　　　　　　　　　　　　</c:v>
                </c:pt>
                <c:pt idx="16">
                  <c:v>DXあり（n=2）</c:v>
                </c:pt>
                <c:pt idx="17">
                  <c:v>DXなし（n=23）</c:v>
                </c:pt>
              </c:strCache>
            </c:strRef>
          </c:cat>
          <c:val>
            <c:numRef>
              <c:f>'[「組込み／IoTに関する動向調査」 集計_データ編_3章_1（B-E）20200306★.xlsx]10-5'!$K$7:$K$24</c:f>
              <c:numCache>
                <c:formatCode>0.0%</c:formatCode>
                <c:ptCount val="18"/>
                <c:pt idx="1">
                  <c:v>7.1428571428571425E-2</c:v>
                </c:pt>
                <c:pt idx="2">
                  <c:v>0.1191919191919192</c:v>
                </c:pt>
                <c:pt idx="4">
                  <c:v>0</c:v>
                </c:pt>
                <c:pt idx="5">
                  <c:v>0.11267605633802817</c:v>
                </c:pt>
                <c:pt idx="7">
                  <c:v>0.1111111111111111</c:v>
                </c:pt>
                <c:pt idx="8">
                  <c:v>0.17741935483870969</c:v>
                </c:pt>
                <c:pt idx="10">
                  <c:v>0.4</c:v>
                </c:pt>
                <c:pt idx="11">
                  <c:v>0.52716297786720323</c:v>
                </c:pt>
                <c:pt idx="13">
                  <c:v>0.39622641509433965</c:v>
                </c:pt>
                <c:pt idx="14">
                  <c:v>0.48185483870967744</c:v>
                </c:pt>
                <c:pt idx="16">
                  <c:v>0</c:v>
                </c:pt>
                <c:pt idx="17">
                  <c:v>0.30434782608695654</c:v>
                </c:pt>
              </c:numCache>
            </c:numRef>
          </c:val>
          <c:extLst>
            <c:ext xmlns:c16="http://schemas.microsoft.com/office/drawing/2014/chart" uri="{C3380CC4-5D6E-409C-BE32-E72D297353CC}">
              <c16:uniqueId val="{00000003-7897-4B52-80B7-4BF8DA6432AC}"/>
            </c:ext>
          </c:extLst>
        </c:ser>
        <c:dLbls>
          <c:showLegendKey val="0"/>
          <c:showVal val="0"/>
          <c:showCatName val="0"/>
          <c:showSerName val="0"/>
          <c:showPercent val="0"/>
          <c:showBubbleSize val="0"/>
        </c:dLbls>
        <c:gapWidth val="40"/>
        <c:overlap val="100"/>
        <c:axId val="449112320"/>
        <c:axId val="448933888"/>
      </c:barChart>
      <c:catAx>
        <c:axId val="449112320"/>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48933888"/>
        <c:crosses val="autoZero"/>
        <c:auto val="1"/>
        <c:lblAlgn val="ctr"/>
        <c:lblOffset val="100"/>
        <c:noMultiLvlLbl val="0"/>
      </c:catAx>
      <c:valAx>
        <c:axId val="448933888"/>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49112320"/>
        <c:crosses val="autoZero"/>
        <c:crossBetween val="between"/>
      </c:valAx>
      <c:spPr>
        <a:noFill/>
        <a:ln>
          <a:solidFill>
            <a:schemeClr val="tx1">
              <a:lumMod val="50000"/>
              <a:lumOff val="50000"/>
            </a:schemeClr>
          </a:solidFill>
        </a:ln>
        <a:effectLst/>
      </c:spPr>
    </c:plotArea>
    <c:legend>
      <c:legendPos val="b"/>
      <c:layout>
        <c:manualLayout>
          <c:xMode val="edge"/>
          <c:yMode val="edge"/>
          <c:x val="6.175925925925925E-2"/>
          <c:y val="0.91410476190476186"/>
          <c:w val="0.9"/>
          <c:h val="5.3137301587301587E-2"/>
        </c:manualLayou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1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8211300383926179"/>
          <c:y val="8.3135119047619041E-2"/>
          <c:w val="0.35887909372123306"/>
          <c:h val="0.80331547619047627"/>
        </c:manualLayout>
      </c:layout>
      <c:barChart>
        <c:barDir val="bar"/>
        <c:grouping val="clustered"/>
        <c:varyColors val="0"/>
        <c:ser>
          <c:idx val="1"/>
          <c:order val="0"/>
          <c:tx>
            <c:strRef>
              <c:f>'Q11'!$F$2</c:f>
              <c:strCache>
                <c:ptCount val="1"/>
                <c:pt idx="0">
                  <c:v>自社の弱みであり今後重点的に取り組むべき経営課題(n=791)</c:v>
                </c:pt>
              </c:strCache>
            </c:strRef>
          </c:tx>
          <c:spPr>
            <a:solidFill>
              <a:schemeClr val="accent2"/>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'Q11'!$B$3:$B$16</c:f>
              <c:strCache>
                <c:ptCount val="14"/>
                <c:pt idx="0">
                  <c:v>　　　　ニーズ対応力　　　　</c:v>
                </c:pt>
                <c:pt idx="1">
                  <c:v>　　　品質・安全・安心　　　</c:v>
                </c:pt>
                <c:pt idx="2">
                  <c:v>　　　熟練技術・ノウハウ　　　</c:v>
                </c:pt>
                <c:pt idx="3">
                  <c:v>　AI、ビッグデータの活用　</c:v>
                </c:pt>
                <c:pt idx="4">
                  <c:v>　　　　　試作開発　　　　　</c:v>
                </c:pt>
                <c:pt idx="5">
                  <c:v>　　　　コスト対応力　　　　</c:v>
                </c:pt>
                <c:pt idx="6">
                  <c:v>　　　　カイゼン活動　　　　</c:v>
                </c:pt>
                <c:pt idx="7">
                  <c:v>　　　　 短納期開発 　　　　</c:v>
                </c:pt>
                <c:pt idx="8">
                  <c:v>　　ロボット・自動化技術　</c:v>
                </c:pt>
                <c:pt idx="9">
                  <c:v> デジタル人材の育成・確保 </c:v>
                </c:pt>
                <c:pt idx="10">
                  <c:v>デジタル化に対応した組織改革</c:v>
                </c:pt>
                <c:pt idx="11">
                  <c:v> シェアリングエコノミーへの対応</c:v>
                </c:pt>
                <c:pt idx="12">
                  <c:v>　　　　　スマート工場　　　　　</c:v>
                </c:pt>
                <c:pt idx="13">
                  <c:v>　　　　　　その他　　　　　　</c:v>
                </c:pt>
              </c:strCache>
            </c:strRef>
          </c:cat>
          <c:val>
            <c:numRef>
              <c:f>'Q11'!$F$3:$F$16</c:f>
              <c:numCache>
                <c:formatCode>0.0%</c:formatCode>
                <c:ptCount val="14"/>
                <c:pt idx="0">
                  <c:v>9.9873577749683945E-2</c:v>
                </c:pt>
                <c:pt idx="1">
                  <c:v>5.4361567635903919E-2</c:v>
                </c:pt>
                <c:pt idx="2">
                  <c:v>8.5967130214917822E-2</c:v>
                </c:pt>
                <c:pt idx="3">
                  <c:v>0.13274336283185842</c:v>
                </c:pt>
                <c:pt idx="4">
                  <c:v>1.5170670037926675E-2</c:v>
                </c:pt>
                <c:pt idx="5">
                  <c:v>9.3552465233881166E-2</c:v>
                </c:pt>
                <c:pt idx="6">
                  <c:v>2.0227560050568902E-2</c:v>
                </c:pt>
                <c:pt idx="7">
                  <c:v>7.3324905183312264E-2</c:v>
                </c:pt>
                <c:pt idx="8">
                  <c:v>4.804045512010114E-2</c:v>
                </c:pt>
                <c:pt idx="9">
                  <c:v>0.22882427307206069</c:v>
                </c:pt>
                <c:pt idx="10">
                  <c:v>5.8154235145385591E-2</c:v>
                </c:pt>
                <c:pt idx="11">
                  <c:v>5.1833122629582805E-2</c:v>
                </c:pt>
                <c:pt idx="12">
                  <c:v>2.1491782553729456E-2</c:v>
                </c:pt>
                <c:pt idx="13">
                  <c:v>1.643489254108723E-2</c:v>
                </c:pt>
              </c:numCache>
            </c:numRef>
          </c:val>
          <c:extLst>
            <c:ext xmlns:c16="http://schemas.microsoft.com/office/drawing/2014/chart" uri="{C3380CC4-5D6E-409C-BE32-E72D297353CC}">
              <c16:uniqueId val="{00000000-39F3-4D87-BDA8-D45A2FD7D54C}"/>
            </c:ext>
          </c:extLst>
        </c:ser>
        <c:dLbls>
          <c:showLegendKey val="0"/>
          <c:showVal val="0"/>
          <c:showCatName val="0"/>
          <c:showSerName val="0"/>
          <c:showPercent val="0"/>
          <c:showBubbleSize val="0"/>
        </c:dLbls>
        <c:gapWidth val="182"/>
        <c:axId val="448983040"/>
        <c:axId val="448984576"/>
      </c:barChart>
      <c:catAx>
        <c:axId val="448983040"/>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spc="0" normalizeH="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48984576"/>
        <c:crosses val="autoZero"/>
        <c:auto val="1"/>
        <c:lblAlgn val="ctr"/>
        <c:lblOffset val="100"/>
        <c:noMultiLvlLbl val="0"/>
      </c:catAx>
      <c:valAx>
        <c:axId val="448984576"/>
        <c:scaling>
          <c:orientation val="minMax"/>
          <c:max val="0.4"/>
          <c:min val="0"/>
        </c:scaling>
        <c:delete val="0"/>
        <c:axPos val="t"/>
        <c:majorGridlines>
          <c:spPr>
            <a:ln w="9525" cap="flat" cmpd="sng" algn="ctr">
              <a:solidFill>
                <a:schemeClr val="tx1">
                  <a:lumMod val="50000"/>
                  <a:lumOff val="50000"/>
                </a:schemeClr>
              </a:solidFill>
              <a:round/>
            </a:ln>
            <a:effectLst/>
          </c:spPr>
        </c:majorGridlines>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48983040"/>
        <c:crosses val="autoZero"/>
        <c:crossBetween val="between"/>
        <c:majorUnit val="0.1"/>
      </c:valAx>
      <c:spPr>
        <a:solidFill>
          <a:schemeClr val="bg1"/>
        </a:solidFill>
        <a:ln>
          <a:solidFill>
            <a:schemeClr val="tx1">
              <a:lumMod val="50000"/>
              <a:lumOff val="50000"/>
            </a:schemeClr>
          </a:solidFill>
        </a:ln>
        <a:effectLst/>
      </c:spPr>
    </c:plotArea>
    <c:legend>
      <c:legendPos val="b"/>
      <c:layout>
        <c:manualLayout>
          <c:xMode val="edge"/>
          <c:yMode val="edge"/>
          <c:x val="0.47822473562812023"/>
          <c:y val="0.92193746733262683"/>
          <c:w val="0.51585241178175922"/>
          <c:h val="6.2527492343942018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916714169240235E-2"/>
          <c:y val="8.0583156954316684E-2"/>
          <c:w val="0.39887892301268535"/>
          <c:h val="0.81097152837768083"/>
        </c:manualLayout>
      </c:layout>
      <c:barChart>
        <c:barDir val="bar"/>
        <c:grouping val="clustered"/>
        <c:varyColors val="0"/>
        <c:ser>
          <c:idx val="0"/>
          <c:order val="0"/>
          <c:tx>
            <c:strRef>
              <c:f>'Q11'!$E$2</c:f>
              <c:strCache>
                <c:ptCount val="1"/>
                <c:pt idx="0">
                  <c:v>今後も強みとして活かしていくべきと考える項目(n=788)</c:v>
                </c:pt>
              </c:strCache>
            </c:strRef>
          </c:tx>
          <c:spPr>
            <a:solidFill>
              <a:schemeClr val="accent1"/>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'Q11'!$B$3:$B$16</c:f>
              <c:strCache>
                <c:ptCount val="14"/>
                <c:pt idx="0">
                  <c:v>　　　　ニーズ対応力　　　　</c:v>
                </c:pt>
                <c:pt idx="1">
                  <c:v>　　　品質・安全・安心　　　</c:v>
                </c:pt>
                <c:pt idx="2">
                  <c:v>　　　熟練技術・ノウハウ　　　</c:v>
                </c:pt>
                <c:pt idx="3">
                  <c:v>　AI、ビッグデータの活用　</c:v>
                </c:pt>
                <c:pt idx="4">
                  <c:v>　　　　　試作開発　　　　　</c:v>
                </c:pt>
                <c:pt idx="5">
                  <c:v>　　　　コスト対応力　　　　</c:v>
                </c:pt>
                <c:pt idx="6">
                  <c:v>　　　　カイゼン活動　　　　</c:v>
                </c:pt>
                <c:pt idx="7">
                  <c:v>　　　　 短納期開発 　　　　</c:v>
                </c:pt>
                <c:pt idx="8">
                  <c:v>　　ロボット・自動化技術　</c:v>
                </c:pt>
                <c:pt idx="9">
                  <c:v> デジタル人材の育成・確保 </c:v>
                </c:pt>
                <c:pt idx="10">
                  <c:v>デジタル化に対応した組織改革</c:v>
                </c:pt>
                <c:pt idx="11">
                  <c:v> シェアリングエコノミーへの対応</c:v>
                </c:pt>
                <c:pt idx="12">
                  <c:v>　　　　　スマート工場　　　　　</c:v>
                </c:pt>
                <c:pt idx="13">
                  <c:v>　　　　　　その他　　　　　　</c:v>
                </c:pt>
              </c:strCache>
            </c:strRef>
          </c:cat>
          <c:val>
            <c:numRef>
              <c:f>'Q11'!$E$3:$E$16</c:f>
              <c:numCache>
                <c:formatCode>0.0%</c:formatCode>
                <c:ptCount val="14"/>
                <c:pt idx="0">
                  <c:v>0.31979695431472083</c:v>
                </c:pt>
                <c:pt idx="1">
                  <c:v>0.20812182741116753</c:v>
                </c:pt>
                <c:pt idx="2">
                  <c:v>0.19035532994923857</c:v>
                </c:pt>
                <c:pt idx="3">
                  <c:v>5.3299492385786802E-2</c:v>
                </c:pt>
                <c:pt idx="4">
                  <c:v>4.3147208121827409E-2</c:v>
                </c:pt>
                <c:pt idx="5">
                  <c:v>3.4263959390862943E-2</c:v>
                </c:pt>
                <c:pt idx="6">
                  <c:v>2.7918781725888325E-2</c:v>
                </c:pt>
                <c:pt idx="7">
                  <c:v>2.7918781725888325E-2</c:v>
                </c:pt>
                <c:pt idx="8">
                  <c:v>2.6649746192893401E-2</c:v>
                </c:pt>
                <c:pt idx="9">
                  <c:v>2.2842639593908629E-2</c:v>
                </c:pt>
                <c:pt idx="10">
                  <c:v>1.6497461928934011E-2</c:v>
                </c:pt>
                <c:pt idx="11">
                  <c:v>1.1421319796954314E-2</c:v>
                </c:pt>
                <c:pt idx="12">
                  <c:v>1.015228426395939E-2</c:v>
                </c:pt>
                <c:pt idx="13">
                  <c:v>7.6142131979695434E-3</c:v>
                </c:pt>
              </c:numCache>
            </c:numRef>
          </c:val>
          <c:extLst>
            <c:ext xmlns:c16="http://schemas.microsoft.com/office/drawing/2014/chart" uri="{C3380CC4-5D6E-409C-BE32-E72D297353CC}">
              <c16:uniqueId val="{00000000-5ED8-414E-96CB-CF63AED8C7F3}"/>
            </c:ext>
          </c:extLst>
        </c:ser>
        <c:dLbls>
          <c:showLegendKey val="0"/>
          <c:showVal val="0"/>
          <c:showCatName val="0"/>
          <c:showSerName val="0"/>
          <c:showPercent val="0"/>
          <c:showBubbleSize val="0"/>
        </c:dLbls>
        <c:gapWidth val="182"/>
        <c:axId val="449026304"/>
        <c:axId val="449032192"/>
      </c:barChart>
      <c:catAx>
        <c:axId val="449026304"/>
        <c:scaling>
          <c:orientation val="maxMin"/>
        </c:scaling>
        <c:delete val="1"/>
        <c:axPos val="r"/>
        <c:numFmt formatCode="General" sourceLinked="1"/>
        <c:majorTickMark val="none"/>
        <c:minorTickMark val="none"/>
        <c:tickLblPos val="nextTo"/>
        <c:crossAx val="449032192"/>
        <c:crosses val="autoZero"/>
        <c:auto val="1"/>
        <c:lblAlgn val="ctr"/>
        <c:lblOffset val="100"/>
        <c:noMultiLvlLbl val="0"/>
      </c:catAx>
      <c:valAx>
        <c:axId val="449032192"/>
        <c:scaling>
          <c:orientation val="maxMin"/>
          <c:max val="0.4"/>
          <c:min val="0"/>
        </c:scaling>
        <c:delete val="0"/>
        <c:axPos val="t"/>
        <c:majorGridlines>
          <c:spPr>
            <a:ln w="9525" cap="flat" cmpd="sng" algn="ctr">
              <a:solidFill>
                <a:schemeClr val="bg1">
                  <a:lumMod val="50000"/>
                </a:schemeClr>
              </a:solidFill>
              <a:round/>
            </a:ln>
            <a:effectLst/>
          </c:spPr>
        </c:majorGridlines>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49026304"/>
        <c:crosses val="autoZero"/>
        <c:crossBetween val="between"/>
        <c:majorUnit val="0.1"/>
      </c:valAx>
      <c:spPr>
        <a:noFill/>
        <a:ln>
          <a:solidFill>
            <a:schemeClr val="tx1">
              <a:lumMod val="50000"/>
              <a:lumOff val="50000"/>
            </a:schemeClr>
          </a:solidFill>
        </a:ln>
        <a:effectLst/>
      </c:spPr>
    </c:plotArea>
    <c:legend>
      <c:legendPos val="b"/>
      <c:layout>
        <c:manualLayout>
          <c:xMode val="edge"/>
          <c:yMode val="edge"/>
          <c:x val="1.2933173334980926E-2"/>
          <c:y val="0.92883229756501506"/>
          <c:w val="0.47604948235448585"/>
          <c:h val="5.5480368829572746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8211300383926179"/>
          <c:y val="8.3135119047619041E-2"/>
          <c:w val="0.35887909372123306"/>
          <c:h val="0.80331547619047627"/>
        </c:manualLayout>
      </c:layout>
      <c:barChart>
        <c:barDir val="bar"/>
        <c:grouping val="clustered"/>
        <c:varyColors val="0"/>
        <c:ser>
          <c:idx val="1"/>
          <c:order val="0"/>
          <c:tx>
            <c:strRef>
              <c:f>'Q11'!$F$2</c:f>
              <c:strCache>
                <c:ptCount val="1"/>
                <c:pt idx="0">
                  <c:v>自社の弱みであり今後重点的に取り組むべき経営課題(n=157)</c:v>
                </c:pt>
              </c:strCache>
            </c:strRef>
          </c:tx>
          <c:spPr>
            <a:solidFill>
              <a:schemeClr val="accent2"/>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'Q11'!$B$3:$B$16</c:f>
              <c:strCache>
                <c:ptCount val="14"/>
                <c:pt idx="0">
                  <c:v>　　　　ニーズ対応力　　　　</c:v>
                </c:pt>
                <c:pt idx="1">
                  <c:v>　　　品質・安全・安心　　　</c:v>
                </c:pt>
                <c:pt idx="2">
                  <c:v>　　　熟練技術・ノウハウ　　　</c:v>
                </c:pt>
                <c:pt idx="3">
                  <c:v>　AI、ビッグデータの活用　</c:v>
                </c:pt>
                <c:pt idx="4">
                  <c:v>　　　　　試作開発　　　　　</c:v>
                </c:pt>
                <c:pt idx="5">
                  <c:v>　　　　コスト対応力　　　　</c:v>
                </c:pt>
                <c:pt idx="6">
                  <c:v>　　　　カイゼン活動　　　　</c:v>
                </c:pt>
                <c:pt idx="7">
                  <c:v>　　　　 短納期開発 　　　　</c:v>
                </c:pt>
                <c:pt idx="8">
                  <c:v>　　ロボット・自動化技術　</c:v>
                </c:pt>
                <c:pt idx="9">
                  <c:v> デジタル人材の育成・確保 </c:v>
                </c:pt>
                <c:pt idx="10">
                  <c:v>デジタル化に対応した組織改革</c:v>
                </c:pt>
                <c:pt idx="11">
                  <c:v> シェアリングエコノミーへの対応</c:v>
                </c:pt>
                <c:pt idx="12">
                  <c:v>　　　　　スマート工場　　　　　</c:v>
                </c:pt>
                <c:pt idx="13">
                  <c:v>　　　　　　その他　　　　　　</c:v>
                </c:pt>
              </c:strCache>
            </c:strRef>
          </c:cat>
          <c:val>
            <c:numRef>
              <c:f>'Q11'!$F$3:$F$16</c:f>
              <c:numCache>
                <c:formatCode>0.0%</c:formatCode>
                <c:ptCount val="14"/>
                <c:pt idx="0">
                  <c:v>6.3694267515923567E-2</c:v>
                </c:pt>
                <c:pt idx="1">
                  <c:v>3.1847133757961783E-2</c:v>
                </c:pt>
                <c:pt idx="2">
                  <c:v>0.11464968152866242</c:v>
                </c:pt>
                <c:pt idx="3">
                  <c:v>0.10191082802547771</c:v>
                </c:pt>
                <c:pt idx="4">
                  <c:v>6.369426751592357E-3</c:v>
                </c:pt>
                <c:pt idx="5">
                  <c:v>9.5541401273885357E-2</c:v>
                </c:pt>
                <c:pt idx="6">
                  <c:v>4.4585987261146494E-2</c:v>
                </c:pt>
                <c:pt idx="7">
                  <c:v>4.4585987261146494E-2</c:v>
                </c:pt>
                <c:pt idx="8">
                  <c:v>8.9171974522292988E-2</c:v>
                </c:pt>
                <c:pt idx="9">
                  <c:v>0.2356687898089172</c:v>
                </c:pt>
                <c:pt idx="10">
                  <c:v>0.10191082802547771</c:v>
                </c:pt>
                <c:pt idx="11">
                  <c:v>4.4585987261146494E-2</c:v>
                </c:pt>
                <c:pt idx="12">
                  <c:v>2.5477707006369428E-2</c:v>
                </c:pt>
                <c:pt idx="13">
                  <c:v>0</c:v>
                </c:pt>
              </c:numCache>
            </c:numRef>
          </c:val>
          <c:extLst>
            <c:ext xmlns:c16="http://schemas.microsoft.com/office/drawing/2014/chart" uri="{C3380CC4-5D6E-409C-BE32-E72D297353CC}">
              <c16:uniqueId val="{00000000-67B6-43D7-BEA6-9730442774E5}"/>
            </c:ext>
          </c:extLst>
        </c:ser>
        <c:dLbls>
          <c:showLegendKey val="0"/>
          <c:showVal val="0"/>
          <c:showCatName val="0"/>
          <c:showSerName val="0"/>
          <c:showPercent val="0"/>
          <c:showBubbleSize val="0"/>
        </c:dLbls>
        <c:gapWidth val="182"/>
        <c:axId val="449413888"/>
        <c:axId val="449415424"/>
      </c:barChart>
      <c:catAx>
        <c:axId val="449413888"/>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spc="0" normalizeH="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49415424"/>
        <c:crosses val="autoZero"/>
        <c:auto val="1"/>
        <c:lblAlgn val="ctr"/>
        <c:lblOffset val="100"/>
        <c:noMultiLvlLbl val="0"/>
      </c:catAx>
      <c:valAx>
        <c:axId val="449415424"/>
        <c:scaling>
          <c:orientation val="minMax"/>
          <c:max val="0.4"/>
          <c:min val="0"/>
        </c:scaling>
        <c:delete val="0"/>
        <c:axPos val="t"/>
        <c:majorGridlines>
          <c:spPr>
            <a:ln w="9525" cap="flat" cmpd="sng" algn="ctr">
              <a:solidFill>
                <a:schemeClr val="tx1">
                  <a:lumMod val="50000"/>
                  <a:lumOff val="50000"/>
                </a:schemeClr>
              </a:solidFill>
              <a:round/>
            </a:ln>
            <a:effectLst/>
          </c:spPr>
        </c:majorGridlines>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49413888"/>
        <c:crosses val="autoZero"/>
        <c:crossBetween val="between"/>
        <c:majorUnit val="0.1"/>
      </c:valAx>
      <c:spPr>
        <a:solidFill>
          <a:schemeClr val="bg1"/>
        </a:solidFill>
        <a:ln>
          <a:solidFill>
            <a:schemeClr val="tx1">
              <a:lumMod val="50000"/>
              <a:lumOff val="50000"/>
            </a:schemeClr>
          </a:solidFill>
        </a:ln>
        <a:effectLst/>
      </c:spPr>
    </c:plotArea>
    <c:legend>
      <c:legendPos val="b"/>
      <c:layout>
        <c:manualLayout>
          <c:xMode val="edge"/>
          <c:yMode val="edge"/>
          <c:x val="0.47822473562812023"/>
          <c:y val="0.92193746733262683"/>
          <c:w val="0.51585241178175922"/>
          <c:h val="6.2527492343942018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916714169240235E-2"/>
          <c:y val="8.0583156954316684E-2"/>
          <c:w val="0.39887892301268535"/>
          <c:h val="0.81097152837768083"/>
        </c:manualLayout>
      </c:layout>
      <c:barChart>
        <c:barDir val="bar"/>
        <c:grouping val="clustered"/>
        <c:varyColors val="0"/>
        <c:ser>
          <c:idx val="0"/>
          <c:order val="0"/>
          <c:tx>
            <c:strRef>
              <c:f>'Q11'!$E$2</c:f>
              <c:strCache>
                <c:ptCount val="1"/>
                <c:pt idx="0">
                  <c:v>今後も強みとして活かしていくべきと考える項目(n=154)</c:v>
                </c:pt>
              </c:strCache>
            </c:strRef>
          </c:tx>
          <c:spPr>
            <a:solidFill>
              <a:schemeClr val="accent1"/>
            </a:solidFill>
            <a:ln>
              <a:solidFill>
                <a:sysClr val="windowText" lastClr="000000"/>
              </a:solidFill>
            </a:ln>
            <a:effectLst/>
          </c:spPr>
          <c:invertIfNegative val="0"/>
          <c:dLbls>
            <c:dLbl>
              <c:idx val="9"/>
              <c:delete val="1"/>
              <c:extLst>
                <c:ext xmlns:c15="http://schemas.microsoft.com/office/drawing/2012/chart" uri="{CE6537A1-D6FC-4f65-9D91-7224C49458BB}"/>
                <c:ext xmlns:c16="http://schemas.microsoft.com/office/drawing/2014/chart" uri="{C3380CC4-5D6E-409C-BE32-E72D297353CC}">
                  <c16:uniqueId val="{00000000-B242-415E-ACEE-55CAFCAE433F}"/>
                </c:ext>
              </c:extLst>
            </c:dLbl>
            <c:dLbl>
              <c:idx val="12"/>
              <c:delete val="1"/>
              <c:extLst>
                <c:ext xmlns:c15="http://schemas.microsoft.com/office/drawing/2012/chart" uri="{CE6537A1-D6FC-4f65-9D91-7224C49458BB}"/>
                <c:ext xmlns:c16="http://schemas.microsoft.com/office/drawing/2014/chart" uri="{C3380CC4-5D6E-409C-BE32-E72D297353CC}">
                  <c16:uniqueId val="{00000001-B242-415E-ACEE-55CAFCAE433F}"/>
                </c:ext>
              </c:extLst>
            </c:dLbl>
            <c:dLbl>
              <c:idx val="13"/>
              <c:delete val="1"/>
              <c:extLst>
                <c:ext xmlns:c15="http://schemas.microsoft.com/office/drawing/2012/chart" uri="{CE6537A1-D6FC-4f65-9D91-7224C49458BB}"/>
                <c:ext xmlns:c16="http://schemas.microsoft.com/office/drawing/2014/chart" uri="{C3380CC4-5D6E-409C-BE32-E72D297353CC}">
                  <c16:uniqueId val="{00000002-B242-415E-ACEE-55CAFCAE433F}"/>
                </c:ext>
              </c:extLst>
            </c:dLbl>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'Q11'!$B$3:$B$16</c:f>
              <c:strCache>
                <c:ptCount val="14"/>
                <c:pt idx="0">
                  <c:v>　　　　ニーズ対応力　　　　</c:v>
                </c:pt>
                <c:pt idx="1">
                  <c:v>　　　品質・安全・安心　　　</c:v>
                </c:pt>
                <c:pt idx="2">
                  <c:v>　　　熟練技術・ノウハウ　　　</c:v>
                </c:pt>
                <c:pt idx="3">
                  <c:v>　AI、ビッグデータの活用　</c:v>
                </c:pt>
                <c:pt idx="4">
                  <c:v>　　　　　試作開発　　　　　</c:v>
                </c:pt>
                <c:pt idx="5">
                  <c:v>　　　　コスト対応力　　　　</c:v>
                </c:pt>
                <c:pt idx="6">
                  <c:v>　　　　カイゼン活動　　　　</c:v>
                </c:pt>
                <c:pt idx="7">
                  <c:v>　　　　 短納期開発 　　　　</c:v>
                </c:pt>
                <c:pt idx="8">
                  <c:v>　　ロボット・自動化技術　</c:v>
                </c:pt>
                <c:pt idx="9">
                  <c:v> デジタル人材の育成・確保 </c:v>
                </c:pt>
                <c:pt idx="10">
                  <c:v>デジタル化に対応した組織改革</c:v>
                </c:pt>
                <c:pt idx="11">
                  <c:v> シェアリングエコノミーへの対応</c:v>
                </c:pt>
                <c:pt idx="12">
                  <c:v>　　　　　スマート工場　　　　　</c:v>
                </c:pt>
                <c:pt idx="13">
                  <c:v>　　　　　　その他　　　　　　</c:v>
                </c:pt>
              </c:strCache>
            </c:strRef>
          </c:cat>
          <c:val>
            <c:numRef>
              <c:f>'Q11'!$E$3:$E$16</c:f>
              <c:numCache>
                <c:formatCode>0.0%</c:formatCode>
                <c:ptCount val="14"/>
                <c:pt idx="0">
                  <c:v>0.24025974025974026</c:v>
                </c:pt>
                <c:pt idx="1">
                  <c:v>0.35714285714285715</c:v>
                </c:pt>
                <c:pt idx="2">
                  <c:v>0.17532467532467533</c:v>
                </c:pt>
                <c:pt idx="3">
                  <c:v>1.2987012987012988E-2</c:v>
                </c:pt>
                <c:pt idx="4">
                  <c:v>1.948051948051948E-2</c:v>
                </c:pt>
                <c:pt idx="5">
                  <c:v>3.896103896103896E-2</c:v>
                </c:pt>
                <c:pt idx="6">
                  <c:v>9.0909090909090912E-2</c:v>
                </c:pt>
                <c:pt idx="7">
                  <c:v>6.4935064935064939E-3</c:v>
                </c:pt>
                <c:pt idx="8">
                  <c:v>3.2467532467532464E-2</c:v>
                </c:pt>
                <c:pt idx="9">
                  <c:v>0</c:v>
                </c:pt>
                <c:pt idx="10">
                  <c:v>1.948051948051948E-2</c:v>
                </c:pt>
                <c:pt idx="11">
                  <c:v>6.4935064935064939E-3</c:v>
                </c:pt>
                <c:pt idx="12">
                  <c:v>0</c:v>
                </c:pt>
                <c:pt idx="13">
                  <c:v>0</c:v>
                </c:pt>
              </c:numCache>
            </c:numRef>
          </c:val>
          <c:extLst>
            <c:ext xmlns:c16="http://schemas.microsoft.com/office/drawing/2014/chart" uri="{C3380CC4-5D6E-409C-BE32-E72D297353CC}">
              <c16:uniqueId val="{00000003-B242-415E-ACEE-55CAFCAE433F}"/>
            </c:ext>
          </c:extLst>
        </c:ser>
        <c:dLbls>
          <c:showLegendKey val="0"/>
          <c:showVal val="0"/>
          <c:showCatName val="0"/>
          <c:showSerName val="0"/>
          <c:showPercent val="0"/>
          <c:showBubbleSize val="0"/>
        </c:dLbls>
        <c:gapWidth val="182"/>
        <c:axId val="449134976"/>
        <c:axId val="449136512"/>
      </c:barChart>
      <c:catAx>
        <c:axId val="449134976"/>
        <c:scaling>
          <c:orientation val="maxMin"/>
        </c:scaling>
        <c:delete val="1"/>
        <c:axPos val="r"/>
        <c:numFmt formatCode="General" sourceLinked="1"/>
        <c:majorTickMark val="none"/>
        <c:minorTickMark val="none"/>
        <c:tickLblPos val="nextTo"/>
        <c:crossAx val="449136512"/>
        <c:crosses val="autoZero"/>
        <c:auto val="1"/>
        <c:lblAlgn val="ctr"/>
        <c:lblOffset val="100"/>
        <c:noMultiLvlLbl val="0"/>
      </c:catAx>
      <c:valAx>
        <c:axId val="449136512"/>
        <c:scaling>
          <c:orientation val="maxMin"/>
          <c:max val="0.4"/>
          <c:min val="0"/>
        </c:scaling>
        <c:delete val="0"/>
        <c:axPos val="t"/>
        <c:majorGridlines>
          <c:spPr>
            <a:ln w="9525" cap="flat" cmpd="sng" algn="ctr">
              <a:solidFill>
                <a:schemeClr val="bg1">
                  <a:lumMod val="50000"/>
                </a:schemeClr>
              </a:solidFill>
              <a:round/>
            </a:ln>
            <a:effectLst/>
          </c:spPr>
        </c:majorGridlines>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49134976"/>
        <c:crosses val="autoZero"/>
        <c:crossBetween val="between"/>
        <c:majorUnit val="0.1"/>
      </c:valAx>
      <c:spPr>
        <a:noFill/>
        <a:ln>
          <a:solidFill>
            <a:schemeClr val="tx1">
              <a:lumMod val="50000"/>
              <a:lumOff val="50000"/>
            </a:schemeClr>
          </a:solidFill>
        </a:ln>
        <a:effectLst/>
      </c:spPr>
    </c:plotArea>
    <c:legend>
      <c:legendPos val="b"/>
      <c:layout>
        <c:manualLayout>
          <c:xMode val="edge"/>
          <c:yMode val="edge"/>
          <c:x val="1.2933173334980926E-2"/>
          <c:y val="0.92883229756501506"/>
          <c:w val="0.47604948235448585"/>
          <c:h val="5.5480368829572746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594552730089068"/>
          <c:y val="8.6520307683362066E-2"/>
          <c:w val="0.67017031358581469"/>
          <c:h val="0.71009141098741957"/>
        </c:manualLayout>
      </c:layout>
      <c:barChart>
        <c:barDir val="bar"/>
        <c:grouping val="stacked"/>
        <c:varyColors val="0"/>
        <c:ser>
          <c:idx val="0"/>
          <c:order val="0"/>
          <c:tx>
            <c:strRef>
              <c:f>'[「組込み／IoTに関する動向調査」 集計_データ編_1章_1（A-F）20200306★.xlsx]3-8全開発費・経年比較'!$O$5</c:f>
              <c:strCache>
                <c:ptCount val="1"/>
                <c:pt idx="0">
                  <c:v>なし</c:v>
                </c:pt>
              </c:strCache>
            </c:strRef>
          </c:tx>
          <c:spPr>
            <a:solidFill>
              <a:schemeClr val="accent1"/>
            </a:solidFill>
            <a:ln>
              <a:solidFill>
                <a:schemeClr val="tx1"/>
              </a:solidFill>
            </a:ln>
            <a:effectLst/>
          </c:spPr>
          <c:invertIfNegative val="0"/>
          <c:dLbls>
            <c:dLbl>
              <c:idx val="0"/>
              <c:layout>
                <c:manualLayout>
                  <c:x val="-4.6579120326816761E-3"/>
                  <c:y val="5.171767322188175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A27-4923-A111-B5130A31C447}"/>
                </c:ext>
              </c:extLst>
            </c:dLbl>
            <c:spPr>
              <a:noFill/>
              <a:ln>
                <a:noFill/>
              </a:ln>
              <a:effectLst/>
            </c:spPr>
            <c:txPr>
              <a:bodyPr rot="0" spcFirstLastPara="1" vertOverflow="ellipsis" vert="horz" wrap="square" anchor="ctr" anchorCtr="1"/>
              <a:lstStyle/>
              <a:p>
                <a:pPr>
                  <a:defRPr sz="105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集計_データ編_1章_1（A-F）20200306★.xlsx]3-8全開発費・経年比較'!$N$6:$N$8</c:f>
              <c:strCache>
                <c:ptCount val="3"/>
                <c:pt idx="0">
                  <c:v>2019年度（B～E）（n=549）</c:v>
                </c:pt>
                <c:pt idx="1">
                  <c:v>2018年度（n=285）</c:v>
                </c:pt>
                <c:pt idx="2">
                  <c:v>2017年度（n=221）</c:v>
                </c:pt>
              </c:strCache>
            </c:strRef>
          </c:cat>
          <c:val>
            <c:numRef>
              <c:f>'[「組込み／IoTに関する動向調査」 集計_データ編_1章_1（A-F）20200306★.xlsx]3-8全開発費・経年比較'!$O$6:$O$8</c:f>
              <c:numCache>
                <c:formatCode>0.0%</c:formatCode>
                <c:ptCount val="3"/>
                <c:pt idx="0">
                  <c:v>0.151183970856102</c:v>
                </c:pt>
                <c:pt idx="1">
                  <c:v>0.11228070175438597</c:v>
                </c:pt>
                <c:pt idx="2">
                  <c:v>7.6923076923076927E-2</c:v>
                </c:pt>
              </c:numCache>
            </c:numRef>
          </c:val>
          <c:extLst>
            <c:ext xmlns:c16="http://schemas.microsoft.com/office/drawing/2014/chart" uri="{C3380CC4-5D6E-409C-BE32-E72D297353CC}">
              <c16:uniqueId val="{00000001-FA27-4923-A111-B5130A31C447}"/>
            </c:ext>
          </c:extLst>
        </c:ser>
        <c:ser>
          <c:idx val="2"/>
          <c:order val="1"/>
          <c:tx>
            <c:strRef>
              <c:f>'[「組込み／IoTに関する動向調査」 集計_データ編_1章_1（A-F）20200306★.xlsx]3-8全開発費・経年比較'!$P$5</c:f>
              <c:strCache>
                <c:ptCount val="1"/>
                <c:pt idx="0">
                  <c:v>1000万円未満</c:v>
                </c:pt>
              </c:strCache>
            </c:strRef>
          </c:tx>
          <c:spPr>
            <a:solidFill>
              <a:schemeClr val="accent5">
                <a:lumMod val="60000"/>
                <a:lumOff val="40000"/>
              </a:schemeClr>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集計_データ編_1章_1（A-F）20200306★.xlsx]3-8全開発費・経年比較'!$N$6:$N$8</c:f>
              <c:strCache>
                <c:ptCount val="3"/>
                <c:pt idx="0">
                  <c:v>2019年度（B～E）（n=549）</c:v>
                </c:pt>
                <c:pt idx="1">
                  <c:v>2018年度（n=285）</c:v>
                </c:pt>
                <c:pt idx="2">
                  <c:v>2017年度（n=221）</c:v>
                </c:pt>
              </c:strCache>
            </c:strRef>
          </c:cat>
          <c:val>
            <c:numRef>
              <c:f>'[「組込み／IoTに関する動向調査」 集計_データ編_1章_1（A-F）20200306★.xlsx]3-8全開発費・経年比較'!$P$6:$P$8</c:f>
              <c:numCache>
                <c:formatCode>0.0%</c:formatCode>
                <c:ptCount val="3"/>
                <c:pt idx="0">
                  <c:v>0.21311475409836064</c:v>
                </c:pt>
                <c:pt idx="1">
                  <c:v>0.27017543859649124</c:v>
                </c:pt>
                <c:pt idx="2">
                  <c:v>0.22624434389140272</c:v>
                </c:pt>
              </c:numCache>
            </c:numRef>
          </c:val>
          <c:extLst>
            <c:ext xmlns:c16="http://schemas.microsoft.com/office/drawing/2014/chart" uri="{C3380CC4-5D6E-409C-BE32-E72D297353CC}">
              <c16:uniqueId val="{00000002-FA27-4923-A111-B5130A31C447}"/>
            </c:ext>
          </c:extLst>
        </c:ser>
        <c:ser>
          <c:idx val="1"/>
          <c:order val="2"/>
          <c:tx>
            <c:strRef>
              <c:f>'[「組込み／IoTに関する動向調査」 集計_データ編_1章_1（A-F）20200306★.xlsx]3-8全開発費・経年比較'!$Q$5</c:f>
              <c:strCache>
                <c:ptCount val="1"/>
                <c:pt idx="0">
                  <c:v>1000万円以上2000万円未満</c:v>
                </c:pt>
              </c:strCache>
            </c:strRef>
          </c:tx>
          <c:spPr>
            <a:solidFill>
              <a:schemeClr val="accent5">
                <a:lumMod val="20000"/>
                <a:lumOff val="80000"/>
              </a:schemeClr>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集計_データ編_1章_1（A-F）20200306★.xlsx]3-8全開発費・経年比較'!$N$6:$N$8</c:f>
              <c:strCache>
                <c:ptCount val="3"/>
                <c:pt idx="0">
                  <c:v>2019年度（B～E）（n=549）</c:v>
                </c:pt>
                <c:pt idx="1">
                  <c:v>2018年度（n=285）</c:v>
                </c:pt>
                <c:pt idx="2">
                  <c:v>2017年度（n=221）</c:v>
                </c:pt>
              </c:strCache>
            </c:strRef>
          </c:cat>
          <c:val>
            <c:numRef>
              <c:f>'[「組込み／IoTに関する動向調査」 集計_データ編_1章_1（A-F）20200306★.xlsx]3-8全開発費・経年比較'!$Q$6:$Q$8</c:f>
              <c:numCache>
                <c:formatCode>0.0%</c:formatCode>
                <c:ptCount val="3"/>
                <c:pt idx="0">
                  <c:v>0.10382513661202186</c:v>
                </c:pt>
                <c:pt idx="1">
                  <c:v>0.12280701754385964</c:v>
                </c:pt>
                <c:pt idx="2">
                  <c:v>0.11312217194570136</c:v>
                </c:pt>
              </c:numCache>
            </c:numRef>
          </c:val>
          <c:extLst>
            <c:ext xmlns:c16="http://schemas.microsoft.com/office/drawing/2014/chart" uri="{C3380CC4-5D6E-409C-BE32-E72D297353CC}">
              <c16:uniqueId val="{00000003-FA27-4923-A111-B5130A31C447}"/>
            </c:ext>
          </c:extLst>
        </c:ser>
        <c:ser>
          <c:idx val="3"/>
          <c:order val="3"/>
          <c:tx>
            <c:strRef>
              <c:f>'[「組込み／IoTに関する動向調査」 集計_データ編_1章_1（A-F）20200306★.xlsx]3-8全開発費・経年比較'!$R$5</c:f>
              <c:strCache>
                <c:ptCount val="1"/>
                <c:pt idx="0">
                  <c:v>2000万円以上5000万円未満</c:v>
                </c:pt>
              </c:strCache>
            </c:strRef>
          </c:tx>
          <c:spPr>
            <a:solidFill>
              <a:schemeClr val="accent6"/>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集計_データ編_1章_1（A-F）20200306★.xlsx]3-8全開発費・経年比較'!$N$6:$N$8</c:f>
              <c:strCache>
                <c:ptCount val="3"/>
                <c:pt idx="0">
                  <c:v>2019年度（B～E）（n=549）</c:v>
                </c:pt>
                <c:pt idx="1">
                  <c:v>2018年度（n=285）</c:v>
                </c:pt>
                <c:pt idx="2">
                  <c:v>2017年度（n=221）</c:v>
                </c:pt>
              </c:strCache>
            </c:strRef>
          </c:cat>
          <c:val>
            <c:numRef>
              <c:f>'[「組込み／IoTに関する動向調査」 集計_データ編_1章_1（A-F）20200306★.xlsx]3-8全開発費・経年比較'!$R$6:$R$8</c:f>
              <c:numCache>
                <c:formatCode>0.0%</c:formatCode>
                <c:ptCount val="3"/>
                <c:pt idx="0">
                  <c:v>0.10018214936247723</c:v>
                </c:pt>
                <c:pt idx="1">
                  <c:v>0.13333333333333333</c:v>
                </c:pt>
                <c:pt idx="2">
                  <c:v>0.13122171945701358</c:v>
                </c:pt>
              </c:numCache>
            </c:numRef>
          </c:val>
          <c:extLst>
            <c:ext xmlns:c16="http://schemas.microsoft.com/office/drawing/2014/chart" uri="{C3380CC4-5D6E-409C-BE32-E72D297353CC}">
              <c16:uniqueId val="{00000004-FA27-4923-A111-B5130A31C447}"/>
            </c:ext>
          </c:extLst>
        </c:ser>
        <c:ser>
          <c:idx val="4"/>
          <c:order val="4"/>
          <c:tx>
            <c:strRef>
              <c:f>'[「組込み／IoTに関する動向調査」 集計_データ編_1章_1（A-F）20200306★.xlsx]3-8全開発費・経年比較'!$S$5</c:f>
              <c:strCache>
                <c:ptCount val="1"/>
                <c:pt idx="0">
                  <c:v>5000万円以上1億円未満</c:v>
                </c:pt>
              </c:strCache>
            </c:strRef>
          </c:tx>
          <c:spPr>
            <a:solidFill>
              <a:schemeClr val="accent6">
                <a:lumMod val="60000"/>
                <a:lumOff val="40000"/>
              </a:schemeClr>
            </a:solidFill>
            <a:ln>
              <a:solidFill>
                <a:schemeClr val="tx1"/>
              </a:solidFill>
            </a:ln>
            <a:effectLst/>
          </c:spPr>
          <c:invertIfNegative val="0"/>
          <c:dLbls>
            <c:dLbl>
              <c:idx val="5"/>
              <c:layout>
                <c:manualLayout>
                  <c:x val="0"/>
                  <c:y val="5.91135590809769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A27-4923-A111-B5130A31C447}"/>
                </c:ext>
              </c:extLst>
            </c:dLbl>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集計_データ編_1章_1（A-F）20200306★.xlsx]3-8全開発費・経年比較'!$N$6:$N$8</c:f>
              <c:strCache>
                <c:ptCount val="3"/>
                <c:pt idx="0">
                  <c:v>2019年度（B～E）（n=549）</c:v>
                </c:pt>
                <c:pt idx="1">
                  <c:v>2018年度（n=285）</c:v>
                </c:pt>
                <c:pt idx="2">
                  <c:v>2017年度（n=221）</c:v>
                </c:pt>
              </c:strCache>
            </c:strRef>
          </c:cat>
          <c:val>
            <c:numRef>
              <c:f>'[「組込み／IoTに関する動向調査」 集計_データ編_1章_1（A-F）20200306★.xlsx]3-8全開発費・経年比較'!$S$6:$S$8</c:f>
              <c:numCache>
                <c:formatCode>0.0%</c:formatCode>
                <c:ptCount val="3"/>
                <c:pt idx="0">
                  <c:v>9.2896174863387984E-2</c:v>
                </c:pt>
                <c:pt idx="1">
                  <c:v>7.0175438596491224E-2</c:v>
                </c:pt>
                <c:pt idx="2">
                  <c:v>0.10407239819004525</c:v>
                </c:pt>
              </c:numCache>
            </c:numRef>
          </c:val>
          <c:extLst>
            <c:ext xmlns:c16="http://schemas.microsoft.com/office/drawing/2014/chart" uri="{C3380CC4-5D6E-409C-BE32-E72D297353CC}">
              <c16:uniqueId val="{00000006-FA27-4923-A111-B5130A31C447}"/>
            </c:ext>
          </c:extLst>
        </c:ser>
        <c:ser>
          <c:idx val="5"/>
          <c:order val="5"/>
          <c:tx>
            <c:strRef>
              <c:f>'[「組込み／IoTに関する動向調査」 集計_データ編_1章_1（A-F）20200306★.xlsx]3-8全開発費・経年比較'!$T$5</c:f>
              <c:strCache>
                <c:ptCount val="1"/>
                <c:pt idx="0">
                  <c:v>1億円以上2億円未満</c:v>
                </c:pt>
              </c:strCache>
            </c:strRef>
          </c:tx>
          <c:spPr>
            <a:solidFill>
              <a:schemeClr val="accent6">
                <a:lumMod val="20000"/>
                <a:lumOff val="80000"/>
              </a:schemeClr>
            </a:solidFill>
            <a:ln>
              <a:solidFill>
                <a:schemeClr val="tx1"/>
              </a:solidFill>
            </a:ln>
            <a:effectLst/>
          </c:spPr>
          <c:invertIfNegative val="0"/>
          <c:dLbls>
            <c:dLbl>
              <c:idx val="2"/>
              <c:layout>
                <c:manualLayout>
                  <c:x val="4.364429896344709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A27-4923-A111-B5130A31C447}"/>
                </c:ext>
              </c:extLst>
            </c:dLbl>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集計_データ編_1章_1（A-F）20200306★.xlsx]3-8全開発費・経年比較'!$N$6:$N$8</c:f>
              <c:strCache>
                <c:ptCount val="3"/>
                <c:pt idx="0">
                  <c:v>2019年度（B～E）（n=549）</c:v>
                </c:pt>
                <c:pt idx="1">
                  <c:v>2018年度（n=285）</c:v>
                </c:pt>
                <c:pt idx="2">
                  <c:v>2017年度（n=221）</c:v>
                </c:pt>
              </c:strCache>
            </c:strRef>
          </c:cat>
          <c:val>
            <c:numRef>
              <c:f>'[「組込み／IoTに関する動向調査」 集計_データ編_1章_1（A-F）20200306★.xlsx]3-8全開発費・経年比較'!$T$6:$T$8</c:f>
              <c:numCache>
                <c:formatCode>0.0%</c:formatCode>
                <c:ptCount val="3"/>
                <c:pt idx="0">
                  <c:v>7.8324225865209471E-2</c:v>
                </c:pt>
                <c:pt idx="1">
                  <c:v>7.0175438596491224E-2</c:v>
                </c:pt>
                <c:pt idx="2">
                  <c:v>5.4298642533936653E-2</c:v>
                </c:pt>
              </c:numCache>
            </c:numRef>
          </c:val>
          <c:extLst>
            <c:ext xmlns:c16="http://schemas.microsoft.com/office/drawing/2014/chart" uri="{C3380CC4-5D6E-409C-BE32-E72D297353CC}">
              <c16:uniqueId val="{00000008-FA27-4923-A111-B5130A31C447}"/>
            </c:ext>
          </c:extLst>
        </c:ser>
        <c:ser>
          <c:idx val="6"/>
          <c:order val="6"/>
          <c:tx>
            <c:strRef>
              <c:f>'[「組込み／IoTに関する動向調査」 集計_データ編_1章_1（A-F）20200306★.xlsx]3-8全開発費・経年比較'!$U$5</c:f>
              <c:strCache>
                <c:ptCount val="1"/>
                <c:pt idx="0">
                  <c:v>2億円以上5億円未満</c:v>
                </c:pt>
              </c:strCache>
            </c:strRef>
          </c:tx>
          <c:spPr>
            <a:solidFill>
              <a:schemeClr val="accent4"/>
            </a:solidFill>
            <a:ln>
              <a:solidFill>
                <a:schemeClr val="tx1"/>
              </a:solidFill>
            </a:ln>
            <a:effectLst/>
          </c:spPr>
          <c:invertIfNegative val="0"/>
          <c:dLbls>
            <c:dLbl>
              <c:idx val="3"/>
              <c:layout>
                <c:manualLayout>
                  <c:x val="-2.1822149481723948E-3"/>
                  <c:y val="3.284848014687879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A27-4923-A111-B5130A31C447}"/>
                </c:ext>
              </c:extLst>
            </c:dLbl>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集計_データ編_1章_1（A-F）20200306★.xlsx]3-8全開発費・経年比較'!$N$6:$N$8</c:f>
              <c:strCache>
                <c:ptCount val="3"/>
                <c:pt idx="0">
                  <c:v>2019年度（B～E）（n=549）</c:v>
                </c:pt>
                <c:pt idx="1">
                  <c:v>2018年度（n=285）</c:v>
                </c:pt>
                <c:pt idx="2">
                  <c:v>2017年度（n=221）</c:v>
                </c:pt>
              </c:strCache>
            </c:strRef>
          </c:cat>
          <c:val>
            <c:numRef>
              <c:f>'[「組込み／IoTに関する動向調査」 集計_データ編_1章_1（A-F）20200306★.xlsx]3-8全開発費・経年比較'!$U$6:$U$8</c:f>
              <c:numCache>
                <c:formatCode>0.0%</c:formatCode>
                <c:ptCount val="3"/>
                <c:pt idx="0">
                  <c:v>0.10200364298724955</c:v>
                </c:pt>
                <c:pt idx="1">
                  <c:v>8.771929824561403E-2</c:v>
                </c:pt>
                <c:pt idx="2">
                  <c:v>0.11312217194570136</c:v>
                </c:pt>
              </c:numCache>
            </c:numRef>
          </c:val>
          <c:extLst>
            <c:ext xmlns:c16="http://schemas.microsoft.com/office/drawing/2014/chart" uri="{C3380CC4-5D6E-409C-BE32-E72D297353CC}">
              <c16:uniqueId val="{0000000A-FA27-4923-A111-B5130A31C447}"/>
            </c:ext>
          </c:extLst>
        </c:ser>
        <c:ser>
          <c:idx val="7"/>
          <c:order val="7"/>
          <c:tx>
            <c:strRef>
              <c:f>'[「組込み／IoTに関する動向調査」 集計_データ編_1章_1（A-F）20200306★.xlsx]3-8全開発費・経年比較'!$V$5</c:f>
              <c:strCache>
                <c:ptCount val="1"/>
                <c:pt idx="0">
                  <c:v>5億円以上10億円未満</c:v>
                </c:pt>
              </c:strCache>
            </c:strRef>
          </c:tx>
          <c:spPr>
            <a:solidFill>
              <a:schemeClr val="accent4">
                <a:lumMod val="60000"/>
                <a:lumOff val="40000"/>
              </a:schemeClr>
            </a:solidFill>
            <a:ln>
              <a:solidFill>
                <a:schemeClr val="tx1"/>
              </a:solidFill>
            </a:ln>
            <a:effectLst/>
          </c:spPr>
          <c:invertIfNegative val="0"/>
          <c:dLbls>
            <c:dLbl>
              <c:idx val="1"/>
              <c:layout>
                <c:manualLayout>
                  <c:x val="1.5011820330969267E-3"/>
                  <c:y val="4.03174523179658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A27-4923-A111-B5130A31C447}"/>
                </c:ext>
              </c:extLst>
            </c:dLbl>
            <c:dLbl>
              <c:idx val="4"/>
              <c:layout>
                <c:manualLayout>
                  <c:x val="-4.3644298963447896E-3"/>
                  <c:y val="5.91133004926108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A27-4923-A111-B5130A31C447}"/>
                </c:ext>
              </c:extLst>
            </c:dLbl>
            <c:dLbl>
              <c:idx val="5"/>
              <c:layout>
                <c:manualLayout>
                  <c:x val="0"/>
                  <c:y val="5.91133004926108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A27-4923-A111-B5130A31C447}"/>
                </c:ext>
              </c:extLst>
            </c:dLbl>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集計_データ編_1章_1（A-F）20200306★.xlsx]3-8全開発費・経年比較'!$N$6:$N$8</c:f>
              <c:strCache>
                <c:ptCount val="3"/>
                <c:pt idx="0">
                  <c:v>2019年度（B～E）（n=549）</c:v>
                </c:pt>
                <c:pt idx="1">
                  <c:v>2018年度（n=285）</c:v>
                </c:pt>
                <c:pt idx="2">
                  <c:v>2017年度（n=221）</c:v>
                </c:pt>
              </c:strCache>
            </c:strRef>
          </c:cat>
          <c:val>
            <c:numRef>
              <c:f>'[「組込み／IoTに関する動向調査」 集計_データ編_1章_1（A-F）20200306★.xlsx]3-8全開発費・経年比較'!$V$6:$V$8</c:f>
              <c:numCache>
                <c:formatCode>0.0%</c:formatCode>
                <c:ptCount val="3"/>
                <c:pt idx="0">
                  <c:v>6.0109289617486336E-2</c:v>
                </c:pt>
                <c:pt idx="1">
                  <c:v>4.2105263157894736E-2</c:v>
                </c:pt>
                <c:pt idx="2">
                  <c:v>4.9773755656108594E-2</c:v>
                </c:pt>
              </c:numCache>
            </c:numRef>
          </c:val>
          <c:extLst>
            <c:ext xmlns:c16="http://schemas.microsoft.com/office/drawing/2014/chart" uri="{C3380CC4-5D6E-409C-BE32-E72D297353CC}">
              <c16:uniqueId val="{0000000E-FA27-4923-A111-B5130A31C447}"/>
            </c:ext>
          </c:extLst>
        </c:ser>
        <c:ser>
          <c:idx val="8"/>
          <c:order val="8"/>
          <c:tx>
            <c:strRef>
              <c:f>'[「組込み／IoTに関する動向調査」 集計_データ編_1章_1（A-F）20200306★.xlsx]3-8全開発費・経年比較'!$W$5</c:f>
              <c:strCache>
                <c:ptCount val="1"/>
                <c:pt idx="0">
                  <c:v>10億円以上</c:v>
                </c:pt>
              </c:strCache>
            </c:strRef>
          </c:tx>
          <c:spPr>
            <a:solidFill>
              <a:schemeClr val="accent4">
                <a:lumMod val="20000"/>
                <a:lumOff val="80000"/>
              </a:schemeClr>
            </a:solidFill>
            <a:ln>
              <a:solidFill>
                <a:schemeClr val="tx1"/>
              </a:solidFill>
            </a:ln>
            <a:effectLst/>
          </c:spPr>
          <c:invertIfNegative val="0"/>
          <c:dLbls>
            <c:dLbl>
              <c:idx val="1"/>
              <c:layout>
                <c:manualLayout>
                  <c:x val="3.6775413711583925E-3"/>
                  <c:y val="1.0912696247480904E-6"/>
                </c:manualLayout>
              </c:layout>
              <c:showLegendKey val="0"/>
              <c:showVal val="1"/>
              <c:showCatName val="0"/>
              <c:showSerName val="0"/>
              <c:showPercent val="0"/>
              <c:showBubbleSize val="0"/>
              <c:extLst>
                <c:ext xmlns:c15="http://schemas.microsoft.com/office/drawing/2012/chart" uri="{CE6537A1-D6FC-4f65-9D91-7224C49458BB}">
                  <c15:layout>
                    <c:manualLayout>
                      <c:w val="6.3067021276595747E-2"/>
                      <c:h val="4.5927967077784307E-2"/>
                    </c:manualLayout>
                  </c15:layout>
                </c:ext>
                <c:ext xmlns:c16="http://schemas.microsoft.com/office/drawing/2014/chart" uri="{C3380CC4-5D6E-409C-BE32-E72D297353CC}">
                  <c16:uniqueId val="{0000000F-FA27-4923-A111-B5130A31C447}"/>
                </c:ext>
              </c:extLst>
            </c:dLbl>
            <c:dLbl>
              <c:idx val="3"/>
              <c:layout>
                <c:manualLayout>
                  <c:x val="-2.1822149481723948E-3"/>
                  <c:y val="7.757650983884335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FA27-4923-A111-B5130A31C447}"/>
                </c:ext>
              </c:extLst>
            </c:dLbl>
            <c:dLbl>
              <c:idx val="4"/>
              <c:layout>
                <c:manualLayout>
                  <c:x val="0"/>
                  <c:y val="2.5858836610940875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FA27-4923-A111-B5130A31C447}"/>
                </c:ext>
              </c:extLst>
            </c:dLbl>
            <c:dLbl>
              <c:idx val="5"/>
              <c:layout>
                <c:manualLayout>
                  <c:x val="2.1822149481722348E-3"/>
                  <c:y val="2.5858836610940875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FA27-4923-A111-B5130A31C447}"/>
                </c:ext>
              </c:extLst>
            </c:dLbl>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集計_データ編_1章_1（A-F）20200306★.xlsx]3-8全開発費・経年比較'!$N$6:$N$8</c:f>
              <c:strCache>
                <c:ptCount val="3"/>
                <c:pt idx="0">
                  <c:v>2019年度（B～E）（n=549）</c:v>
                </c:pt>
                <c:pt idx="1">
                  <c:v>2018年度（n=285）</c:v>
                </c:pt>
                <c:pt idx="2">
                  <c:v>2017年度（n=221）</c:v>
                </c:pt>
              </c:strCache>
            </c:strRef>
          </c:cat>
          <c:val>
            <c:numRef>
              <c:f>'[「組込み／IoTに関する動向調査」 集計_データ編_1章_1（A-F）20200306★.xlsx]3-8全開発費・経年比較'!$W$6:$W$8</c:f>
              <c:numCache>
                <c:formatCode>0.0%</c:formatCode>
                <c:ptCount val="3"/>
                <c:pt idx="0">
                  <c:v>9.8360655737704916E-2</c:v>
                </c:pt>
                <c:pt idx="1">
                  <c:v>9.1228070175438603E-2</c:v>
                </c:pt>
                <c:pt idx="2">
                  <c:v>0.13122171945701358</c:v>
                </c:pt>
              </c:numCache>
            </c:numRef>
          </c:val>
          <c:extLst>
            <c:ext xmlns:c16="http://schemas.microsoft.com/office/drawing/2014/chart" uri="{C3380CC4-5D6E-409C-BE32-E72D297353CC}">
              <c16:uniqueId val="{00000013-FA27-4923-A111-B5130A31C447}"/>
            </c:ext>
          </c:extLst>
        </c:ser>
        <c:dLbls>
          <c:showLegendKey val="0"/>
          <c:showVal val="0"/>
          <c:showCatName val="0"/>
          <c:showSerName val="0"/>
          <c:showPercent val="0"/>
          <c:showBubbleSize val="0"/>
        </c:dLbls>
        <c:gapWidth val="40"/>
        <c:overlap val="100"/>
        <c:axId val="437808128"/>
        <c:axId val="437822208"/>
      </c:barChart>
      <c:catAx>
        <c:axId val="437808128"/>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37822208"/>
        <c:crosses val="autoZero"/>
        <c:auto val="1"/>
        <c:lblAlgn val="ctr"/>
        <c:lblOffset val="100"/>
        <c:noMultiLvlLbl val="0"/>
      </c:catAx>
      <c:valAx>
        <c:axId val="437822208"/>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37808128"/>
        <c:crosses val="autoZero"/>
        <c:crossBetween val="between"/>
      </c:valAx>
      <c:spPr>
        <a:noFill/>
        <a:ln>
          <a:solidFill>
            <a:schemeClr val="tx1">
              <a:lumMod val="50000"/>
              <a:lumOff val="50000"/>
            </a:schemeClr>
          </a:solidFill>
        </a:ln>
        <a:effectLst/>
      </c:spPr>
    </c:plotArea>
    <c:legend>
      <c:legendPos val="b"/>
      <c:layout>
        <c:manualLayout>
          <c:xMode val="edge"/>
          <c:yMode val="edge"/>
          <c:x val="6.5507142857142861E-2"/>
          <c:y val="0.81534126984126964"/>
          <c:w val="0.9205972222222224"/>
          <c:h val="0.16126690304062868"/>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8211300383926179"/>
          <c:y val="8.3135119047619041E-2"/>
          <c:w val="0.35887909372123306"/>
          <c:h val="0.80331547619047627"/>
        </c:manualLayout>
      </c:layout>
      <c:barChart>
        <c:barDir val="bar"/>
        <c:grouping val="clustered"/>
        <c:varyColors val="0"/>
        <c:ser>
          <c:idx val="1"/>
          <c:order val="0"/>
          <c:tx>
            <c:strRef>
              <c:f>'Q11'!$F$2</c:f>
              <c:strCache>
                <c:ptCount val="1"/>
                <c:pt idx="0">
                  <c:v>自社の弱みであり今後重点的に取り組むべき経営課題(n=177)</c:v>
                </c:pt>
              </c:strCache>
            </c:strRef>
          </c:tx>
          <c:spPr>
            <a:solidFill>
              <a:schemeClr val="accent2"/>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'Q11'!$B$3:$B$16</c:f>
              <c:strCache>
                <c:ptCount val="14"/>
                <c:pt idx="0">
                  <c:v>　　　　ニーズ対応力　　　　</c:v>
                </c:pt>
                <c:pt idx="1">
                  <c:v>　　　品質・安全・安心　　　</c:v>
                </c:pt>
                <c:pt idx="2">
                  <c:v>　　　熟練技術・ノウハウ　　　</c:v>
                </c:pt>
                <c:pt idx="3">
                  <c:v>　AI、ビッグデータの活用　</c:v>
                </c:pt>
                <c:pt idx="4">
                  <c:v>　　　　　試作開発　　　　　</c:v>
                </c:pt>
                <c:pt idx="5">
                  <c:v>　　　　コスト対応力　　　　</c:v>
                </c:pt>
                <c:pt idx="6">
                  <c:v>　　　　カイゼン活動　　　　</c:v>
                </c:pt>
                <c:pt idx="7">
                  <c:v>　　　　 短納期開発 　　　　</c:v>
                </c:pt>
                <c:pt idx="8">
                  <c:v>　　ロボット・自動化技術　</c:v>
                </c:pt>
                <c:pt idx="9">
                  <c:v> デジタル人材の育成・確保 </c:v>
                </c:pt>
                <c:pt idx="10">
                  <c:v>デジタル化に対応した組織改革</c:v>
                </c:pt>
                <c:pt idx="11">
                  <c:v> シェアリングエコノミーへの対応</c:v>
                </c:pt>
                <c:pt idx="12">
                  <c:v>　　　　　スマート工場　　　　　</c:v>
                </c:pt>
                <c:pt idx="13">
                  <c:v>　　　　　　その他　　　　　　</c:v>
                </c:pt>
              </c:strCache>
            </c:strRef>
          </c:cat>
          <c:val>
            <c:numRef>
              <c:f>'Q11'!$F$3:$F$16</c:f>
              <c:numCache>
                <c:formatCode>0.0%</c:formatCode>
                <c:ptCount val="14"/>
                <c:pt idx="0">
                  <c:v>0.10169491525423729</c:v>
                </c:pt>
                <c:pt idx="1">
                  <c:v>5.0847457627118647E-2</c:v>
                </c:pt>
                <c:pt idx="2">
                  <c:v>6.2146892655367235E-2</c:v>
                </c:pt>
                <c:pt idx="3">
                  <c:v>0.11299435028248588</c:v>
                </c:pt>
                <c:pt idx="4">
                  <c:v>2.8248587570621469E-2</c:v>
                </c:pt>
                <c:pt idx="5">
                  <c:v>0.14689265536723164</c:v>
                </c:pt>
                <c:pt idx="6">
                  <c:v>5.6497175141242938E-3</c:v>
                </c:pt>
                <c:pt idx="7">
                  <c:v>0.12994350282485875</c:v>
                </c:pt>
                <c:pt idx="8">
                  <c:v>3.954802259887006E-2</c:v>
                </c:pt>
                <c:pt idx="9">
                  <c:v>0.1751412429378531</c:v>
                </c:pt>
                <c:pt idx="10">
                  <c:v>2.8248587570621469E-2</c:v>
                </c:pt>
                <c:pt idx="11">
                  <c:v>5.6497175141242938E-2</c:v>
                </c:pt>
                <c:pt idx="12">
                  <c:v>3.954802259887006E-2</c:v>
                </c:pt>
                <c:pt idx="13">
                  <c:v>2.2598870056497175E-2</c:v>
                </c:pt>
              </c:numCache>
            </c:numRef>
          </c:val>
          <c:extLst>
            <c:ext xmlns:c16="http://schemas.microsoft.com/office/drawing/2014/chart" uri="{C3380CC4-5D6E-409C-BE32-E72D297353CC}">
              <c16:uniqueId val="{00000000-C16A-43EC-9A7B-4BAAEE88C33D}"/>
            </c:ext>
          </c:extLst>
        </c:ser>
        <c:dLbls>
          <c:showLegendKey val="0"/>
          <c:showVal val="0"/>
          <c:showCatName val="0"/>
          <c:showSerName val="0"/>
          <c:showPercent val="0"/>
          <c:showBubbleSize val="0"/>
        </c:dLbls>
        <c:gapWidth val="182"/>
        <c:axId val="449208704"/>
        <c:axId val="449210240"/>
      </c:barChart>
      <c:catAx>
        <c:axId val="44920870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spc="0" normalizeH="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49210240"/>
        <c:crosses val="autoZero"/>
        <c:auto val="1"/>
        <c:lblAlgn val="ctr"/>
        <c:lblOffset val="100"/>
        <c:noMultiLvlLbl val="0"/>
      </c:catAx>
      <c:valAx>
        <c:axId val="449210240"/>
        <c:scaling>
          <c:orientation val="minMax"/>
          <c:max val="0.4"/>
          <c:min val="0"/>
        </c:scaling>
        <c:delete val="0"/>
        <c:axPos val="t"/>
        <c:majorGridlines>
          <c:spPr>
            <a:ln w="9525" cap="flat" cmpd="sng" algn="ctr">
              <a:solidFill>
                <a:schemeClr val="tx1">
                  <a:lumMod val="50000"/>
                  <a:lumOff val="50000"/>
                </a:schemeClr>
              </a:solidFill>
              <a:round/>
            </a:ln>
            <a:effectLst/>
          </c:spPr>
        </c:majorGridlines>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49208704"/>
        <c:crosses val="autoZero"/>
        <c:crossBetween val="between"/>
        <c:majorUnit val="0.1"/>
      </c:valAx>
      <c:spPr>
        <a:solidFill>
          <a:schemeClr val="bg1"/>
        </a:solidFill>
        <a:ln>
          <a:solidFill>
            <a:schemeClr val="tx1">
              <a:lumMod val="50000"/>
              <a:lumOff val="50000"/>
            </a:schemeClr>
          </a:solidFill>
        </a:ln>
        <a:effectLst/>
      </c:spPr>
    </c:plotArea>
    <c:legend>
      <c:legendPos val="b"/>
      <c:layout>
        <c:manualLayout>
          <c:xMode val="edge"/>
          <c:yMode val="edge"/>
          <c:x val="0.47822473562812023"/>
          <c:y val="0.92193746733262683"/>
          <c:w val="0.51585241178175922"/>
          <c:h val="6.2527492343942018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916714169240235E-2"/>
          <c:y val="8.0583156954316684E-2"/>
          <c:w val="0.39887892301268535"/>
          <c:h val="0.81097152837768083"/>
        </c:manualLayout>
      </c:layout>
      <c:barChart>
        <c:barDir val="bar"/>
        <c:grouping val="clustered"/>
        <c:varyColors val="0"/>
        <c:ser>
          <c:idx val="0"/>
          <c:order val="0"/>
          <c:tx>
            <c:strRef>
              <c:f>'Q11'!$E$2</c:f>
              <c:strCache>
                <c:ptCount val="1"/>
                <c:pt idx="0">
                  <c:v>今後も強みとして活かしていくべきと考える項目(n=179)</c:v>
                </c:pt>
              </c:strCache>
            </c:strRef>
          </c:tx>
          <c:spPr>
            <a:solidFill>
              <a:schemeClr val="accent1"/>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'Q11'!$B$3:$B$16</c:f>
              <c:strCache>
                <c:ptCount val="14"/>
                <c:pt idx="0">
                  <c:v>　　　　ニーズ対応力　　　　</c:v>
                </c:pt>
                <c:pt idx="1">
                  <c:v>　　　品質・安全・安心　　　</c:v>
                </c:pt>
                <c:pt idx="2">
                  <c:v>　　　熟練技術・ノウハウ　　　</c:v>
                </c:pt>
                <c:pt idx="3">
                  <c:v>　AI、ビッグデータの活用　</c:v>
                </c:pt>
                <c:pt idx="4">
                  <c:v>　　　　　試作開発　　　　　</c:v>
                </c:pt>
                <c:pt idx="5">
                  <c:v>　　　　コスト対応力　　　　</c:v>
                </c:pt>
                <c:pt idx="6">
                  <c:v>　　　　カイゼン活動　　　　</c:v>
                </c:pt>
                <c:pt idx="7">
                  <c:v>　　　　 短納期開発 　　　　</c:v>
                </c:pt>
                <c:pt idx="8">
                  <c:v>　　ロボット・自動化技術　</c:v>
                </c:pt>
                <c:pt idx="9">
                  <c:v> デジタル人材の育成・確保 </c:v>
                </c:pt>
                <c:pt idx="10">
                  <c:v>デジタル化に対応した組織改革</c:v>
                </c:pt>
                <c:pt idx="11">
                  <c:v> シェアリングエコノミーへの対応</c:v>
                </c:pt>
                <c:pt idx="12">
                  <c:v>　　　　　スマート工場　　　　　</c:v>
                </c:pt>
                <c:pt idx="13">
                  <c:v>　　　　　　その他　　　　　　</c:v>
                </c:pt>
              </c:strCache>
            </c:strRef>
          </c:cat>
          <c:val>
            <c:numRef>
              <c:f>'Q11'!$E$3:$E$16</c:f>
              <c:numCache>
                <c:formatCode>0.0%</c:formatCode>
                <c:ptCount val="14"/>
                <c:pt idx="0">
                  <c:v>0.36312849162011174</c:v>
                </c:pt>
                <c:pt idx="1">
                  <c:v>0.14525139664804471</c:v>
                </c:pt>
                <c:pt idx="2">
                  <c:v>0.15642458100558659</c:v>
                </c:pt>
                <c:pt idx="3">
                  <c:v>3.9106145251396648E-2</c:v>
                </c:pt>
                <c:pt idx="4">
                  <c:v>8.9385474860335198E-2</c:v>
                </c:pt>
                <c:pt idx="5">
                  <c:v>2.7932960893854747E-2</c:v>
                </c:pt>
                <c:pt idx="6">
                  <c:v>2.23463687150838E-2</c:v>
                </c:pt>
                <c:pt idx="7">
                  <c:v>2.7932960893854747E-2</c:v>
                </c:pt>
                <c:pt idx="8">
                  <c:v>5.5865921787709494E-2</c:v>
                </c:pt>
                <c:pt idx="9">
                  <c:v>1.6759776536312849E-2</c:v>
                </c:pt>
                <c:pt idx="10">
                  <c:v>5.5865921787709499E-3</c:v>
                </c:pt>
                <c:pt idx="11">
                  <c:v>2.23463687150838E-2</c:v>
                </c:pt>
                <c:pt idx="12">
                  <c:v>1.6759776536312849E-2</c:v>
                </c:pt>
                <c:pt idx="13">
                  <c:v>1.11731843575419E-2</c:v>
                </c:pt>
              </c:numCache>
            </c:numRef>
          </c:val>
          <c:extLst>
            <c:ext xmlns:c16="http://schemas.microsoft.com/office/drawing/2014/chart" uri="{C3380CC4-5D6E-409C-BE32-E72D297353CC}">
              <c16:uniqueId val="{00000000-0EEE-414D-93DD-AD9B3127380B}"/>
            </c:ext>
          </c:extLst>
        </c:ser>
        <c:dLbls>
          <c:showLegendKey val="0"/>
          <c:showVal val="0"/>
          <c:showCatName val="0"/>
          <c:showSerName val="0"/>
          <c:showPercent val="0"/>
          <c:showBubbleSize val="0"/>
        </c:dLbls>
        <c:gapWidth val="182"/>
        <c:axId val="449243776"/>
        <c:axId val="449245568"/>
      </c:barChart>
      <c:catAx>
        <c:axId val="449243776"/>
        <c:scaling>
          <c:orientation val="maxMin"/>
        </c:scaling>
        <c:delete val="1"/>
        <c:axPos val="r"/>
        <c:numFmt formatCode="General" sourceLinked="1"/>
        <c:majorTickMark val="none"/>
        <c:minorTickMark val="none"/>
        <c:tickLblPos val="nextTo"/>
        <c:crossAx val="449245568"/>
        <c:crosses val="autoZero"/>
        <c:auto val="1"/>
        <c:lblAlgn val="ctr"/>
        <c:lblOffset val="100"/>
        <c:noMultiLvlLbl val="0"/>
      </c:catAx>
      <c:valAx>
        <c:axId val="449245568"/>
        <c:scaling>
          <c:orientation val="maxMin"/>
          <c:max val="0.4"/>
          <c:min val="0"/>
        </c:scaling>
        <c:delete val="0"/>
        <c:axPos val="t"/>
        <c:majorGridlines>
          <c:spPr>
            <a:ln w="9525" cap="flat" cmpd="sng" algn="ctr">
              <a:solidFill>
                <a:schemeClr val="bg1">
                  <a:lumMod val="50000"/>
                </a:schemeClr>
              </a:solidFill>
              <a:round/>
            </a:ln>
            <a:effectLst/>
          </c:spPr>
        </c:majorGridlines>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49243776"/>
        <c:crosses val="autoZero"/>
        <c:crossBetween val="between"/>
        <c:majorUnit val="0.1"/>
      </c:valAx>
      <c:spPr>
        <a:noFill/>
        <a:ln>
          <a:solidFill>
            <a:schemeClr val="tx1">
              <a:lumMod val="50000"/>
              <a:lumOff val="50000"/>
            </a:schemeClr>
          </a:solidFill>
        </a:ln>
        <a:effectLst/>
      </c:spPr>
    </c:plotArea>
    <c:legend>
      <c:legendPos val="b"/>
      <c:layout>
        <c:manualLayout>
          <c:xMode val="edge"/>
          <c:yMode val="edge"/>
          <c:x val="1.2933173334980926E-2"/>
          <c:y val="0.92883229756501506"/>
          <c:w val="0.47604948235448585"/>
          <c:h val="5.5480368829572746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8211300383926179"/>
          <c:y val="8.3135119047619041E-2"/>
          <c:w val="0.35887909372123306"/>
          <c:h val="0.80331547619047627"/>
        </c:manualLayout>
      </c:layout>
      <c:barChart>
        <c:barDir val="bar"/>
        <c:grouping val="clustered"/>
        <c:varyColors val="0"/>
        <c:ser>
          <c:idx val="1"/>
          <c:order val="0"/>
          <c:tx>
            <c:strRef>
              <c:f>'Q11'!$F$2</c:f>
              <c:strCache>
                <c:ptCount val="1"/>
                <c:pt idx="0">
                  <c:v>自社の弱みであり今後重点的に取り組むべき経営課題(n=373)</c:v>
                </c:pt>
              </c:strCache>
            </c:strRef>
          </c:tx>
          <c:spPr>
            <a:solidFill>
              <a:schemeClr val="accent2"/>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'Q11'!$B$3:$B$16</c:f>
              <c:strCache>
                <c:ptCount val="14"/>
                <c:pt idx="0">
                  <c:v>　　　　ニーズ対応力　　　　</c:v>
                </c:pt>
                <c:pt idx="1">
                  <c:v>　　　品質・安全・安心　　　</c:v>
                </c:pt>
                <c:pt idx="2">
                  <c:v>　　　熟練技術・ノウハウ　　　</c:v>
                </c:pt>
                <c:pt idx="3">
                  <c:v>　AI、ビッグデータの活用　</c:v>
                </c:pt>
                <c:pt idx="4">
                  <c:v>　　　　　試作開発　　　　　</c:v>
                </c:pt>
                <c:pt idx="5">
                  <c:v>　　　　コスト対応力　　　　</c:v>
                </c:pt>
                <c:pt idx="6">
                  <c:v>　　　　カイゼン活動　　　　</c:v>
                </c:pt>
                <c:pt idx="7">
                  <c:v>　　　　 短納期開発 　　　　</c:v>
                </c:pt>
                <c:pt idx="8">
                  <c:v>　　ロボット・自動化技術　</c:v>
                </c:pt>
                <c:pt idx="9">
                  <c:v> デジタル人材の育成・確保 </c:v>
                </c:pt>
                <c:pt idx="10">
                  <c:v>デジタル化に対応した組織改革</c:v>
                </c:pt>
                <c:pt idx="11">
                  <c:v> シェアリングエコノミーへの対応</c:v>
                </c:pt>
                <c:pt idx="12">
                  <c:v>　　　　　スマート工場　　　　　</c:v>
                </c:pt>
                <c:pt idx="13">
                  <c:v>　　　　　　その他　　　　　　</c:v>
                </c:pt>
              </c:strCache>
            </c:strRef>
          </c:cat>
          <c:val>
            <c:numRef>
              <c:f>'Q11'!$F$3:$F$16</c:f>
              <c:numCache>
                <c:formatCode>0.0%</c:formatCode>
                <c:ptCount val="14"/>
                <c:pt idx="0">
                  <c:v>0.10723860589812333</c:v>
                </c:pt>
                <c:pt idx="1">
                  <c:v>6.4343163538873996E-2</c:v>
                </c:pt>
                <c:pt idx="2">
                  <c:v>8.5790884718498661E-2</c:v>
                </c:pt>
                <c:pt idx="3">
                  <c:v>0.16353887399463807</c:v>
                </c:pt>
                <c:pt idx="4">
                  <c:v>1.6085790884718499E-2</c:v>
                </c:pt>
                <c:pt idx="5">
                  <c:v>7.7747989276139406E-2</c:v>
                </c:pt>
                <c:pt idx="6">
                  <c:v>1.876675603217158E-2</c:v>
                </c:pt>
                <c:pt idx="7">
                  <c:v>5.0938337801608578E-2</c:v>
                </c:pt>
                <c:pt idx="8">
                  <c:v>3.4852546916890083E-2</c:v>
                </c:pt>
                <c:pt idx="9">
                  <c:v>0.2546916890080429</c:v>
                </c:pt>
                <c:pt idx="10">
                  <c:v>5.0938337801608578E-2</c:v>
                </c:pt>
                <c:pt idx="11">
                  <c:v>5.0938337801608578E-2</c:v>
                </c:pt>
                <c:pt idx="12">
                  <c:v>1.0723860589812333E-2</c:v>
                </c:pt>
                <c:pt idx="13">
                  <c:v>1.3404825737265416E-2</c:v>
                </c:pt>
              </c:numCache>
            </c:numRef>
          </c:val>
          <c:extLst>
            <c:ext xmlns:c16="http://schemas.microsoft.com/office/drawing/2014/chart" uri="{C3380CC4-5D6E-409C-BE32-E72D297353CC}">
              <c16:uniqueId val="{00000000-B742-4FF0-88D0-2075C90E0C6D}"/>
            </c:ext>
          </c:extLst>
        </c:ser>
        <c:dLbls>
          <c:showLegendKey val="0"/>
          <c:showVal val="0"/>
          <c:showCatName val="0"/>
          <c:showSerName val="0"/>
          <c:showPercent val="0"/>
          <c:showBubbleSize val="0"/>
        </c:dLbls>
        <c:gapWidth val="182"/>
        <c:axId val="449315200"/>
        <c:axId val="449316736"/>
      </c:barChart>
      <c:catAx>
        <c:axId val="449315200"/>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spc="0" normalizeH="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49316736"/>
        <c:crosses val="autoZero"/>
        <c:auto val="1"/>
        <c:lblAlgn val="ctr"/>
        <c:lblOffset val="100"/>
        <c:noMultiLvlLbl val="0"/>
      </c:catAx>
      <c:valAx>
        <c:axId val="449316736"/>
        <c:scaling>
          <c:orientation val="minMax"/>
          <c:max val="0.4"/>
          <c:min val="0"/>
        </c:scaling>
        <c:delete val="0"/>
        <c:axPos val="t"/>
        <c:majorGridlines>
          <c:spPr>
            <a:ln w="9525" cap="flat" cmpd="sng" algn="ctr">
              <a:solidFill>
                <a:schemeClr val="tx1">
                  <a:lumMod val="50000"/>
                  <a:lumOff val="50000"/>
                </a:schemeClr>
              </a:solidFill>
              <a:round/>
            </a:ln>
            <a:effectLst/>
          </c:spPr>
        </c:majorGridlines>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49315200"/>
        <c:crosses val="autoZero"/>
        <c:crossBetween val="between"/>
        <c:majorUnit val="0.1"/>
      </c:valAx>
      <c:spPr>
        <a:solidFill>
          <a:schemeClr val="bg1"/>
        </a:solidFill>
        <a:ln>
          <a:solidFill>
            <a:schemeClr val="tx1">
              <a:lumMod val="50000"/>
              <a:lumOff val="50000"/>
            </a:schemeClr>
          </a:solidFill>
        </a:ln>
        <a:effectLst/>
      </c:spPr>
    </c:plotArea>
    <c:legend>
      <c:legendPos val="b"/>
      <c:layout>
        <c:manualLayout>
          <c:xMode val="edge"/>
          <c:yMode val="edge"/>
          <c:x val="0.47822473562812023"/>
          <c:y val="0.92193746733262683"/>
          <c:w val="0.51585241178175922"/>
          <c:h val="6.2527492343942018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916714169240235E-2"/>
          <c:y val="8.0583156954316684E-2"/>
          <c:w val="0.39887892301268535"/>
          <c:h val="0.81097152837768083"/>
        </c:manualLayout>
      </c:layout>
      <c:barChart>
        <c:barDir val="bar"/>
        <c:grouping val="clustered"/>
        <c:varyColors val="0"/>
        <c:ser>
          <c:idx val="0"/>
          <c:order val="0"/>
          <c:tx>
            <c:strRef>
              <c:f>'Q11'!$E$2</c:f>
              <c:strCache>
                <c:ptCount val="1"/>
                <c:pt idx="0">
                  <c:v>今後も強みとして活かしていくべきと考える項目(n=373)</c:v>
                </c:pt>
              </c:strCache>
            </c:strRef>
          </c:tx>
          <c:spPr>
            <a:solidFill>
              <a:schemeClr val="accent1"/>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'Q11'!$B$3:$B$16</c:f>
              <c:strCache>
                <c:ptCount val="14"/>
                <c:pt idx="0">
                  <c:v>　　　　ニーズ対応力　　　　</c:v>
                </c:pt>
                <c:pt idx="1">
                  <c:v>　　　品質・安全・安心　　　</c:v>
                </c:pt>
                <c:pt idx="2">
                  <c:v>　　　熟練技術・ノウハウ　　　</c:v>
                </c:pt>
                <c:pt idx="3">
                  <c:v>　AI、ビッグデータの活用　</c:v>
                </c:pt>
                <c:pt idx="4">
                  <c:v>　　　　　試作開発　　　　　</c:v>
                </c:pt>
                <c:pt idx="5">
                  <c:v>　　　　コスト対応力　　　　</c:v>
                </c:pt>
                <c:pt idx="6">
                  <c:v>　　　　カイゼン活動　　　　</c:v>
                </c:pt>
                <c:pt idx="7">
                  <c:v>　　　　 短納期開発 　　　　</c:v>
                </c:pt>
                <c:pt idx="8">
                  <c:v>　　ロボット・自動化技術　</c:v>
                </c:pt>
                <c:pt idx="9">
                  <c:v> デジタル人材の育成・確保 </c:v>
                </c:pt>
                <c:pt idx="10">
                  <c:v>デジタル化に対応した組織改革</c:v>
                </c:pt>
                <c:pt idx="11">
                  <c:v> シェアリングエコノミーへの対応</c:v>
                </c:pt>
                <c:pt idx="12">
                  <c:v>　　　　　スマート工場　　　　　</c:v>
                </c:pt>
                <c:pt idx="13">
                  <c:v>　　　　　　その他　　　　　　</c:v>
                </c:pt>
              </c:strCache>
            </c:strRef>
          </c:cat>
          <c:val>
            <c:numRef>
              <c:f>'Q11'!$E$3:$E$16</c:f>
              <c:numCache>
                <c:formatCode>0.0%</c:formatCode>
                <c:ptCount val="14"/>
                <c:pt idx="0">
                  <c:v>0.31367292225201071</c:v>
                </c:pt>
                <c:pt idx="1">
                  <c:v>0.18498659517426275</c:v>
                </c:pt>
                <c:pt idx="2">
                  <c:v>0.21179624664879357</c:v>
                </c:pt>
                <c:pt idx="3">
                  <c:v>7.7747989276139406E-2</c:v>
                </c:pt>
                <c:pt idx="4">
                  <c:v>3.7533512064343161E-2</c:v>
                </c:pt>
                <c:pt idx="5">
                  <c:v>4.0214477211796246E-2</c:v>
                </c:pt>
                <c:pt idx="6">
                  <c:v>8.0428954423592495E-3</c:v>
                </c:pt>
                <c:pt idx="7">
                  <c:v>3.4852546916890083E-2</c:v>
                </c:pt>
                <c:pt idx="8">
                  <c:v>1.6085790884718499E-2</c:v>
                </c:pt>
                <c:pt idx="9">
                  <c:v>3.2171581769436998E-2</c:v>
                </c:pt>
                <c:pt idx="10">
                  <c:v>1.876675603217158E-2</c:v>
                </c:pt>
                <c:pt idx="11">
                  <c:v>1.0723860589812333E-2</c:v>
                </c:pt>
                <c:pt idx="12">
                  <c:v>8.0428954423592495E-3</c:v>
                </c:pt>
                <c:pt idx="13">
                  <c:v>5.3619302949061663E-3</c:v>
                </c:pt>
              </c:numCache>
            </c:numRef>
          </c:val>
          <c:extLst>
            <c:ext xmlns:c16="http://schemas.microsoft.com/office/drawing/2014/chart" uri="{C3380CC4-5D6E-409C-BE32-E72D297353CC}">
              <c16:uniqueId val="{00000000-9DE7-4207-8F02-C1435A604C32}"/>
            </c:ext>
          </c:extLst>
        </c:ser>
        <c:dLbls>
          <c:showLegendKey val="0"/>
          <c:showVal val="0"/>
          <c:showCatName val="0"/>
          <c:showSerName val="0"/>
          <c:showPercent val="0"/>
          <c:showBubbleSize val="0"/>
        </c:dLbls>
        <c:gapWidth val="182"/>
        <c:axId val="449337984"/>
        <c:axId val="449360256"/>
      </c:barChart>
      <c:catAx>
        <c:axId val="449337984"/>
        <c:scaling>
          <c:orientation val="maxMin"/>
        </c:scaling>
        <c:delete val="1"/>
        <c:axPos val="r"/>
        <c:numFmt formatCode="General" sourceLinked="1"/>
        <c:majorTickMark val="none"/>
        <c:minorTickMark val="none"/>
        <c:tickLblPos val="nextTo"/>
        <c:crossAx val="449360256"/>
        <c:crosses val="autoZero"/>
        <c:auto val="1"/>
        <c:lblAlgn val="ctr"/>
        <c:lblOffset val="100"/>
        <c:noMultiLvlLbl val="0"/>
      </c:catAx>
      <c:valAx>
        <c:axId val="449360256"/>
        <c:scaling>
          <c:orientation val="maxMin"/>
          <c:max val="0.4"/>
          <c:min val="0"/>
        </c:scaling>
        <c:delete val="0"/>
        <c:axPos val="t"/>
        <c:majorGridlines>
          <c:spPr>
            <a:ln w="9525" cap="flat" cmpd="sng" algn="ctr">
              <a:solidFill>
                <a:schemeClr val="bg1">
                  <a:lumMod val="50000"/>
                </a:schemeClr>
              </a:solidFill>
              <a:round/>
            </a:ln>
            <a:effectLst/>
          </c:spPr>
        </c:majorGridlines>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49337984"/>
        <c:crosses val="autoZero"/>
        <c:crossBetween val="between"/>
        <c:majorUnit val="0.1"/>
      </c:valAx>
      <c:spPr>
        <a:noFill/>
        <a:ln>
          <a:solidFill>
            <a:schemeClr val="tx1">
              <a:lumMod val="50000"/>
              <a:lumOff val="50000"/>
            </a:schemeClr>
          </a:solidFill>
        </a:ln>
        <a:effectLst/>
      </c:spPr>
    </c:plotArea>
    <c:legend>
      <c:legendPos val="b"/>
      <c:layout>
        <c:manualLayout>
          <c:xMode val="edge"/>
          <c:yMode val="edge"/>
          <c:x val="1.2933173334980926E-2"/>
          <c:y val="0.92883229756501506"/>
          <c:w val="0.47604948235448585"/>
          <c:h val="5.5480368829572746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r>
              <a:rPr lang="ja-JP" sz="1000" b="1" dirty="0"/>
              <a:t>今後強みとして生かしていくべき項目</a:t>
            </a:r>
          </a:p>
        </c:rich>
      </c:tx>
      <c:layout>
        <c:manualLayout>
          <c:xMode val="edge"/>
          <c:yMode val="edge"/>
          <c:x val="0.30067542939445591"/>
          <c:y val="1.2176558175983544E-2"/>
        </c:manualLayout>
      </c:layout>
      <c:overlay val="0"/>
      <c:spPr>
        <a:noFill/>
        <a:ln>
          <a:noFill/>
        </a:ln>
        <a:effectLst/>
      </c:spPr>
      <c:txPr>
        <a:bodyPr rot="0" spcFirstLastPara="1" vertOverflow="ellipsis" vert="horz" wrap="square" anchor="ctr" anchorCtr="1"/>
        <a:lstStyle/>
        <a:p>
          <a:pPr>
            <a:defRPr sz="1000" b="1"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39536767676767676"/>
          <c:y val="0.11238462962962963"/>
          <c:w val="0.55620555555555551"/>
          <c:h val="0.84724240740740742"/>
        </c:manualLayout>
      </c:layout>
      <c:barChart>
        <c:barDir val="bar"/>
        <c:grouping val="stacked"/>
        <c:varyColors val="0"/>
        <c:ser>
          <c:idx val="0"/>
          <c:order val="0"/>
          <c:spPr>
            <a:solidFill>
              <a:schemeClr val="accent6">
                <a:lumMod val="40000"/>
                <a:lumOff val="60000"/>
              </a:schemeClr>
            </a:solidFill>
            <a:ln>
              <a:solidFill>
                <a:schemeClr val="tx1"/>
              </a:solidFill>
            </a:ln>
            <a:effectLst/>
          </c:spPr>
          <c:invertIfNegative val="0"/>
          <c:dLbls>
            <c:dLbl>
              <c:idx val="0"/>
              <c:layout>
                <c:manualLayout>
                  <c:x val="-1.1204481792717087E-2"/>
                  <c:y val="2.9366945564548695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64C-4BA2-893E-31B5A95FB80D}"/>
                </c:ext>
              </c:extLst>
            </c:dLbl>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'11-2'!$F$11:$F$37</c:f>
              <c:strCache>
                <c:ptCount val="27"/>
                <c:pt idx="0">
                  <c:v>ニーズ対応力                   </c:v>
                </c:pt>
                <c:pt idx="1">
                  <c:v>100人以下（n=121）</c:v>
                </c:pt>
                <c:pt idx="2">
                  <c:v>101人以上（n=61）</c:v>
                </c:pt>
                <c:pt idx="3">
                  <c:v>熟練技術・ノウハウ             </c:v>
                </c:pt>
                <c:pt idx="4">
                  <c:v>100人以下（n=70）</c:v>
                </c:pt>
                <c:pt idx="5">
                  <c:v>101人以上（n=37）</c:v>
                </c:pt>
                <c:pt idx="6">
                  <c:v>品質・安全・安心              </c:v>
                </c:pt>
                <c:pt idx="7">
                  <c:v>100人以下（n=52）</c:v>
                </c:pt>
                <c:pt idx="8">
                  <c:v>101人以上（n=43）</c:v>
                </c:pt>
                <c:pt idx="9">
                  <c:v>AI、ビッグデータの活用        </c:v>
                </c:pt>
                <c:pt idx="10">
                  <c:v>100人以下（n=25）</c:v>
                </c:pt>
                <c:pt idx="11">
                  <c:v>101人以上（n=11）</c:v>
                </c:pt>
                <c:pt idx="12">
                  <c:v>試作開発                      </c:v>
                </c:pt>
                <c:pt idx="13">
                  <c:v>100人以下（n=24）</c:v>
                </c:pt>
                <c:pt idx="14">
                  <c:v>101人以上（n=6）</c:v>
                </c:pt>
                <c:pt idx="15">
                  <c:v>コスト対応力                   </c:v>
                </c:pt>
                <c:pt idx="16">
                  <c:v>100人以下（n=16）</c:v>
                </c:pt>
                <c:pt idx="17">
                  <c:v>101人以上（n=4）</c:v>
                </c:pt>
                <c:pt idx="18">
                  <c:v>短納期開発                   </c:v>
                </c:pt>
                <c:pt idx="19">
                  <c:v>100人以下（n=12）</c:v>
                </c:pt>
                <c:pt idx="20">
                  <c:v>101人以上（n=6）</c:v>
                </c:pt>
                <c:pt idx="21">
                  <c:v>ロボット・自動化技術         </c:v>
                </c:pt>
                <c:pt idx="22">
                  <c:v>100人以下（n=11）</c:v>
                </c:pt>
                <c:pt idx="23">
                  <c:v>101人以上（n=5）</c:v>
                </c:pt>
                <c:pt idx="24">
                  <c:v>デジタル人材の育成・確保   </c:v>
                </c:pt>
                <c:pt idx="25">
                  <c:v>100人以下（n=10）</c:v>
                </c:pt>
                <c:pt idx="26">
                  <c:v>101人以上（n=5）</c:v>
                </c:pt>
              </c:strCache>
            </c:strRef>
          </c:cat>
          <c:val>
            <c:numRef>
              <c:f>'11-2'!$G$11:$G$37</c:f>
              <c:numCache>
                <c:formatCode>0.0%</c:formatCode>
                <c:ptCount val="27"/>
                <c:pt idx="1">
                  <c:v>0.33518005540166207</c:v>
                </c:pt>
                <c:pt idx="2">
                  <c:v>0.3193717277486911</c:v>
                </c:pt>
                <c:pt idx="4">
                  <c:v>0.19390581717451524</c:v>
                </c:pt>
                <c:pt idx="5">
                  <c:v>0.193717277486911</c:v>
                </c:pt>
                <c:pt idx="7">
                  <c:v>0.1440443213296399</c:v>
                </c:pt>
                <c:pt idx="8">
                  <c:v>0.22513089005235601</c:v>
                </c:pt>
                <c:pt idx="10">
                  <c:v>6.9252077562326875E-2</c:v>
                </c:pt>
                <c:pt idx="11">
                  <c:v>5.7591623036649213E-2</c:v>
                </c:pt>
                <c:pt idx="13">
                  <c:v>6.6481994459833799E-2</c:v>
                </c:pt>
                <c:pt idx="14">
                  <c:v>3.1413612565445025E-2</c:v>
                </c:pt>
                <c:pt idx="16">
                  <c:v>4.4321329639889197E-2</c:v>
                </c:pt>
                <c:pt idx="17">
                  <c:v>2.0942408376963352E-2</c:v>
                </c:pt>
                <c:pt idx="19">
                  <c:v>3.3240997229916899E-2</c:v>
                </c:pt>
                <c:pt idx="20">
                  <c:v>3.1413612565445025E-2</c:v>
                </c:pt>
                <c:pt idx="22">
                  <c:v>3.0470914127423823E-2</c:v>
                </c:pt>
                <c:pt idx="23">
                  <c:v>2.6178010471204188E-2</c:v>
                </c:pt>
                <c:pt idx="25">
                  <c:v>2.7700831024930747E-2</c:v>
                </c:pt>
                <c:pt idx="26">
                  <c:v>2.6178010471204188E-2</c:v>
                </c:pt>
              </c:numCache>
            </c:numRef>
          </c:val>
          <c:extLst>
            <c:ext xmlns:c16="http://schemas.microsoft.com/office/drawing/2014/chart" uri="{C3380CC4-5D6E-409C-BE32-E72D297353CC}">
              <c16:uniqueId val="{00000001-564C-4BA2-893E-31B5A95FB80D}"/>
            </c:ext>
          </c:extLst>
        </c:ser>
        <c:dLbls>
          <c:showLegendKey val="0"/>
          <c:showVal val="0"/>
          <c:showCatName val="0"/>
          <c:showSerName val="0"/>
          <c:showPercent val="0"/>
          <c:showBubbleSize val="0"/>
        </c:dLbls>
        <c:gapWidth val="40"/>
        <c:overlap val="100"/>
        <c:axId val="449492480"/>
        <c:axId val="449494016"/>
      </c:barChart>
      <c:catAx>
        <c:axId val="449492480"/>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49494016"/>
        <c:crosses val="autoZero"/>
        <c:auto val="1"/>
        <c:lblAlgn val="ctr"/>
        <c:lblOffset val="100"/>
        <c:noMultiLvlLbl val="0"/>
      </c:catAx>
      <c:valAx>
        <c:axId val="449494016"/>
        <c:scaling>
          <c:orientation val="minMax"/>
          <c:max val="0.5"/>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49492480"/>
        <c:crosses val="autoZero"/>
        <c:crossBetween val="between"/>
        <c:majorUnit val="0.1"/>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8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r>
              <a:rPr lang="ja-JP" altLang="ja-JP" sz="1000" b="1" i="0" baseline="0" dirty="0">
                <a:effectLst/>
              </a:rPr>
              <a:t>今後重点的に取り組むべき経営課題</a:t>
            </a:r>
            <a:endParaRPr lang="ja-JP" altLang="ja-JP" sz="1000" dirty="0">
              <a:effectLst/>
            </a:endParaRPr>
          </a:p>
        </c:rich>
      </c:tx>
      <c:layout>
        <c:manualLayout>
          <c:xMode val="edge"/>
          <c:yMode val="edge"/>
          <c:x val="0.30067542939445591"/>
          <c:y val="1.2176558175983544E-2"/>
        </c:manualLayout>
      </c:layout>
      <c:overlay val="0"/>
      <c:spPr>
        <a:noFill/>
        <a:ln>
          <a:noFill/>
        </a:ln>
        <a:effectLst/>
      </c:spPr>
      <c:txPr>
        <a:bodyPr rot="0" spcFirstLastPara="1" vertOverflow="ellipsis" vert="horz" wrap="square" anchor="ctr" anchorCtr="1"/>
        <a:lstStyle/>
        <a:p>
          <a:pPr>
            <a:defRPr sz="1000" b="1"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39536767676767676"/>
          <c:y val="0.11238462962962963"/>
          <c:w val="0.55620555555555551"/>
          <c:h val="0.84724240740740742"/>
        </c:manualLayout>
      </c:layout>
      <c:barChart>
        <c:barDir val="bar"/>
        <c:grouping val="stacked"/>
        <c:varyColors val="0"/>
        <c:ser>
          <c:idx val="0"/>
          <c:order val="0"/>
          <c:spPr>
            <a:solidFill>
              <a:schemeClr val="accent6">
                <a:lumMod val="40000"/>
                <a:lumOff val="60000"/>
              </a:schemeClr>
            </a:solidFill>
            <a:ln>
              <a:solidFill>
                <a:schemeClr val="tx1"/>
              </a:solidFill>
            </a:ln>
            <a:effectLst/>
          </c:spPr>
          <c:invertIfNegative val="0"/>
          <c:dLbls>
            <c:dLbl>
              <c:idx val="0"/>
              <c:layout>
                <c:manualLayout>
                  <c:x val="-1.1204481792717087E-2"/>
                  <c:y val="2.9366945564548695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493-4F33-8E93-AC8529235E7E}"/>
                </c:ext>
              </c:extLst>
            </c:dLbl>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'11-2'!$O$11:$O$40</c:f>
              <c:strCache>
                <c:ptCount val="30"/>
                <c:pt idx="0">
                  <c:v>ニーズ対応力                   </c:v>
                </c:pt>
                <c:pt idx="1">
                  <c:v>100人以下（n=34）</c:v>
                </c:pt>
                <c:pt idx="2">
                  <c:v>101人以上（n=24）</c:v>
                </c:pt>
                <c:pt idx="3">
                  <c:v>熟練技術・ノウハウ             </c:v>
                </c:pt>
                <c:pt idx="4">
                  <c:v>100人以下（n=29）</c:v>
                </c:pt>
                <c:pt idx="5">
                  <c:v>101人以上（n=14）</c:v>
                </c:pt>
                <c:pt idx="6">
                  <c:v>品質・安全・安心              </c:v>
                </c:pt>
                <c:pt idx="7">
                  <c:v>100人以下（n=27）</c:v>
                </c:pt>
                <c:pt idx="8">
                  <c:v>101人以上（n=6）</c:v>
                </c:pt>
                <c:pt idx="9">
                  <c:v>AI、ビッグデータの活用        </c:v>
                </c:pt>
                <c:pt idx="10">
                  <c:v>100人以下（n=54）</c:v>
                </c:pt>
                <c:pt idx="11">
                  <c:v>101人以上（n=27）</c:v>
                </c:pt>
                <c:pt idx="12">
                  <c:v>試作開発                      </c:v>
                </c:pt>
                <c:pt idx="13">
                  <c:v>100人以下（n=8）</c:v>
                </c:pt>
                <c:pt idx="14">
                  <c:v>101人以上（n=3）</c:v>
                </c:pt>
                <c:pt idx="15">
                  <c:v>コスト対応力                   </c:v>
                </c:pt>
                <c:pt idx="16">
                  <c:v>100人以下（n=35）</c:v>
                </c:pt>
                <c:pt idx="17">
                  <c:v>101人以上（n=20）</c:v>
                </c:pt>
                <c:pt idx="18">
                  <c:v>短納期開発                   </c:v>
                </c:pt>
                <c:pt idx="19">
                  <c:v>100人以下（n=26）</c:v>
                </c:pt>
                <c:pt idx="20">
                  <c:v>101人以上（n=16）</c:v>
                </c:pt>
                <c:pt idx="21">
                  <c:v>ロボット・自動化技術         </c:v>
                </c:pt>
                <c:pt idx="22">
                  <c:v>100人以下（n=14）</c:v>
                </c:pt>
                <c:pt idx="23">
                  <c:v>101人以上（n=6）</c:v>
                </c:pt>
                <c:pt idx="24">
                  <c:v>デジタル人材の育成・確保   </c:v>
                </c:pt>
                <c:pt idx="25">
                  <c:v>100人以下（n=79）</c:v>
                </c:pt>
                <c:pt idx="26">
                  <c:v>101人以上（n=47）</c:v>
                </c:pt>
                <c:pt idx="27">
                  <c:v>デジタル化に対応した組織改革</c:v>
                </c:pt>
                <c:pt idx="28">
                  <c:v>100人以下（n=11）</c:v>
                </c:pt>
                <c:pt idx="29">
                  <c:v>101人以上（n=13）</c:v>
                </c:pt>
              </c:strCache>
            </c:strRef>
          </c:cat>
          <c:val>
            <c:numRef>
              <c:f>'11-2'!$P$11:$P$40</c:f>
              <c:numCache>
                <c:formatCode>0.0%</c:formatCode>
                <c:ptCount val="30"/>
                <c:pt idx="1">
                  <c:v>9.4182825484764546E-2</c:v>
                </c:pt>
                <c:pt idx="2">
                  <c:v>0.12698412698412698</c:v>
                </c:pt>
                <c:pt idx="4">
                  <c:v>8.0332409972299165E-2</c:v>
                </c:pt>
                <c:pt idx="5">
                  <c:v>7.407407407407407E-2</c:v>
                </c:pt>
                <c:pt idx="7">
                  <c:v>7.4792243767313013E-2</c:v>
                </c:pt>
                <c:pt idx="8">
                  <c:v>3.1746031746031744E-2</c:v>
                </c:pt>
                <c:pt idx="10">
                  <c:v>0.14958448753462603</c:v>
                </c:pt>
                <c:pt idx="11">
                  <c:v>0.14285714285714285</c:v>
                </c:pt>
                <c:pt idx="13">
                  <c:v>2.2160664819944598E-2</c:v>
                </c:pt>
                <c:pt idx="14">
                  <c:v>1.5873015873015872E-2</c:v>
                </c:pt>
                <c:pt idx="16">
                  <c:v>9.6952908587257622E-2</c:v>
                </c:pt>
                <c:pt idx="17">
                  <c:v>0.10582010582010581</c:v>
                </c:pt>
                <c:pt idx="19">
                  <c:v>7.2022160664819951E-2</c:v>
                </c:pt>
                <c:pt idx="20">
                  <c:v>8.4656084656084651E-2</c:v>
                </c:pt>
                <c:pt idx="22">
                  <c:v>3.8781163434903045E-2</c:v>
                </c:pt>
                <c:pt idx="23">
                  <c:v>3.1746031746031744E-2</c:v>
                </c:pt>
                <c:pt idx="25">
                  <c:v>0.2188365650969529</c:v>
                </c:pt>
                <c:pt idx="26">
                  <c:v>0.24867724867724866</c:v>
                </c:pt>
                <c:pt idx="28">
                  <c:v>3.0470914127423823E-2</c:v>
                </c:pt>
                <c:pt idx="29">
                  <c:v>6.8783068783068779E-2</c:v>
                </c:pt>
              </c:numCache>
            </c:numRef>
          </c:val>
          <c:extLst>
            <c:ext xmlns:c16="http://schemas.microsoft.com/office/drawing/2014/chart" uri="{C3380CC4-5D6E-409C-BE32-E72D297353CC}">
              <c16:uniqueId val="{00000001-0493-4F33-8E93-AC8529235E7E}"/>
            </c:ext>
          </c:extLst>
        </c:ser>
        <c:dLbls>
          <c:showLegendKey val="0"/>
          <c:showVal val="0"/>
          <c:showCatName val="0"/>
          <c:showSerName val="0"/>
          <c:showPercent val="0"/>
          <c:showBubbleSize val="0"/>
        </c:dLbls>
        <c:gapWidth val="40"/>
        <c:overlap val="100"/>
        <c:axId val="449593728"/>
        <c:axId val="449595264"/>
      </c:barChart>
      <c:catAx>
        <c:axId val="449593728"/>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49595264"/>
        <c:crosses val="autoZero"/>
        <c:auto val="1"/>
        <c:lblAlgn val="ctr"/>
        <c:lblOffset val="100"/>
        <c:noMultiLvlLbl val="0"/>
      </c:catAx>
      <c:valAx>
        <c:axId val="449595264"/>
        <c:scaling>
          <c:orientation val="minMax"/>
          <c:max val="0.5"/>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49593728"/>
        <c:crosses val="autoZero"/>
        <c:crossBetween val="between"/>
        <c:majorUnit val="0.1"/>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8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r>
              <a:rPr lang="ja-JP" sz="1000" b="1" dirty="0"/>
              <a:t>今後強みとして生かしていくべき項目</a:t>
            </a:r>
          </a:p>
        </c:rich>
      </c:tx>
      <c:layout>
        <c:manualLayout>
          <c:xMode val="edge"/>
          <c:yMode val="edge"/>
          <c:x val="0.30067542939445591"/>
          <c:y val="1.2176558175983544E-2"/>
        </c:manualLayout>
      </c:layout>
      <c:overlay val="0"/>
      <c:spPr>
        <a:noFill/>
        <a:ln>
          <a:noFill/>
        </a:ln>
        <a:effectLst/>
      </c:spPr>
      <c:txPr>
        <a:bodyPr rot="0" spcFirstLastPara="1" vertOverflow="ellipsis" vert="horz" wrap="square" anchor="ctr" anchorCtr="1"/>
        <a:lstStyle/>
        <a:p>
          <a:pPr>
            <a:defRPr sz="1000" b="1"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39536767676767676"/>
          <c:y val="0.11238462962962963"/>
          <c:w val="0.55620555555555551"/>
          <c:h val="0.84724240740740742"/>
        </c:manualLayout>
      </c:layout>
      <c:barChart>
        <c:barDir val="bar"/>
        <c:grouping val="stacked"/>
        <c:varyColors val="0"/>
        <c:ser>
          <c:idx val="0"/>
          <c:order val="0"/>
          <c:spPr>
            <a:solidFill>
              <a:schemeClr val="accent6">
                <a:lumMod val="40000"/>
                <a:lumOff val="60000"/>
              </a:schemeClr>
            </a:solidFill>
            <a:ln>
              <a:solidFill>
                <a:schemeClr val="tx1"/>
              </a:solidFill>
            </a:ln>
            <a:effectLst/>
          </c:spPr>
          <c:invertIfNegative val="0"/>
          <c:dLbls>
            <c:dLbl>
              <c:idx val="0"/>
              <c:layout>
                <c:manualLayout>
                  <c:x val="-1.1204481792717087E-2"/>
                  <c:y val="2.9366945564548695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474-449C-B063-8273F647A11C}"/>
                </c:ext>
              </c:extLst>
            </c:dLbl>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'11-3'!$F$11:$F$37</c:f>
              <c:strCache>
                <c:ptCount val="27"/>
                <c:pt idx="0">
                  <c:v>ニーズ対応力                   </c:v>
                </c:pt>
                <c:pt idx="1">
                  <c:v>IoTあり（n=119）</c:v>
                </c:pt>
                <c:pt idx="2">
                  <c:v>IoTなし（n=63）</c:v>
                </c:pt>
                <c:pt idx="3">
                  <c:v>熟練技術・ノウハウ             </c:v>
                </c:pt>
                <c:pt idx="4">
                  <c:v>IoTあり（n=71）</c:v>
                </c:pt>
                <c:pt idx="5">
                  <c:v>IoTなし（n=36）</c:v>
                </c:pt>
                <c:pt idx="6">
                  <c:v>品質・安全・安心              </c:v>
                </c:pt>
                <c:pt idx="7">
                  <c:v>IoTあり（n=46）</c:v>
                </c:pt>
                <c:pt idx="8">
                  <c:v>IoTなし（n=49）</c:v>
                </c:pt>
                <c:pt idx="9">
                  <c:v>AI、ビッグデータの活用        </c:v>
                </c:pt>
                <c:pt idx="10">
                  <c:v>IoTあり（n=29）</c:v>
                </c:pt>
                <c:pt idx="11">
                  <c:v>IoTなし（n=7）</c:v>
                </c:pt>
                <c:pt idx="12">
                  <c:v>試作開発                      </c:v>
                </c:pt>
                <c:pt idx="13">
                  <c:v>IoTあり（n=24）</c:v>
                </c:pt>
                <c:pt idx="14">
                  <c:v>IoTなし（n=6）</c:v>
                </c:pt>
                <c:pt idx="15">
                  <c:v>コスト対応力                   </c:v>
                </c:pt>
                <c:pt idx="16">
                  <c:v>IoTあり（n=10）</c:v>
                </c:pt>
                <c:pt idx="17">
                  <c:v>IoTなし（n=10）</c:v>
                </c:pt>
                <c:pt idx="18">
                  <c:v>短納期開発                   </c:v>
                </c:pt>
                <c:pt idx="19">
                  <c:v>IoTあり（n=11）</c:v>
                </c:pt>
                <c:pt idx="20">
                  <c:v>IoTなし（n=7）</c:v>
                </c:pt>
                <c:pt idx="21">
                  <c:v>ロボット・自動化技術         </c:v>
                </c:pt>
                <c:pt idx="22">
                  <c:v>IoTあり（n=14）</c:v>
                </c:pt>
                <c:pt idx="23">
                  <c:v>IoTなし（n=2）</c:v>
                </c:pt>
                <c:pt idx="24">
                  <c:v>デジタル人材の育成・確保   </c:v>
                </c:pt>
                <c:pt idx="25">
                  <c:v>IoTあり（n=10）</c:v>
                </c:pt>
                <c:pt idx="26">
                  <c:v>IoTなし（n=5）</c:v>
                </c:pt>
              </c:strCache>
            </c:strRef>
          </c:cat>
          <c:val>
            <c:numRef>
              <c:f>'11-3'!$G$11:$G$37</c:f>
              <c:numCache>
                <c:formatCode>0.0%</c:formatCode>
                <c:ptCount val="27"/>
                <c:pt idx="1">
                  <c:v>0.33147632311977715</c:v>
                </c:pt>
                <c:pt idx="2">
                  <c:v>0.32642487046632124</c:v>
                </c:pt>
                <c:pt idx="4">
                  <c:v>0.1977715877437326</c:v>
                </c:pt>
                <c:pt idx="5">
                  <c:v>0.18652849740932642</c:v>
                </c:pt>
                <c:pt idx="7">
                  <c:v>0.12813370473537605</c:v>
                </c:pt>
                <c:pt idx="8">
                  <c:v>0.25388601036269431</c:v>
                </c:pt>
                <c:pt idx="10">
                  <c:v>8.0779944289693595E-2</c:v>
                </c:pt>
                <c:pt idx="11">
                  <c:v>3.6269430051813469E-2</c:v>
                </c:pt>
                <c:pt idx="13">
                  <c:v>6.6852367688022288E-2</c:v>
                </c:pt>
                <c:pt idx="14">
                  <c:v>3.1088082901554404E-2</c:v>
                </c:pt>
                <c:pt idx="16">
                  <c:v>2.7855153203342618E-2</c:v>
                </c:pt>
                <c:pt idx="17">
                  <c:v>5.181347150259067E-2</c:v>
                </c:pt>
                <c:pt idx="19">
                  <c:v>3.0640668523676879E-2</c:v>
                </c:pt>
                <c:pt idx="20">
                  <c:v>3.6269430051813469E-2</c:v>
                </c:pt>
                <c:pt idx="22">
                  <c:v>3.8997214484679667E-2</c:v>
                </c:pt>
                <c:pt idx="23">
                  <c:v>1.0362694300518135E-2</c:v>
                </c:pt>
                <c:pt idx="25">
                  <c:v>2.7855153203342618E-2</c:v>
                </c:pt>
                <c:pt idx="26">
                  <c:v>2.5906735751295335E-2</c:v>
                </c:pt>
              </c:numCache>
            </c:numRef>
          </c:val>
          <c:extLst>
            <c:ext xmlns:c16="http://schemas.microsoft.com/office/drawing/2014/chart" uri="{C3380CC4-5D6E-409C-BE32-E72D297353CC}">
              <c16:uniqueId val="{00000001-B474-449C-B063-8273F647A11C}"/>
            </c:ext>
          </c:extLst>
        </c:ser>
        <c:dLbls>
          <c:showLegendKey val="0"/>
          <c:showVal val="0"/>
          <c:showCatName val="0"/>
          <c:showSerName val="0"/>
          <c:showPercent val="0"/>
          <c:showBubbleSize val="0"/>
        </c:dLbls>
        <c:gapWidth val="40"/>
        <c:overlap val="100"/>
        <c:axId val="444147584"/>
        <c:axId val="444149120"/>
      </c:barChart>
      <c:catAx>
        <c:axId val="4441475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44149120"/>
        <c:crosses val="autoZero"/>
        <c:auto val="1"/>
        <c:lblAlgn val="ctr"/>
        <c:lblOffset val="100"/>
        <c:noMultiLvlLbl val="0"/>
      </c:catAx>
      <c:valAx>
        <c:axId val="444149120"/>
        <c:scaling>
          <c:orientation val="minMax"/>
          <c:max val="0.5"/>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44147584"/>
        <c:crosses val="autoZero"/>
        <c:crossBetween val="between"/>
        <c:majorUnit val="0.1"/>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8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r>
              <a:rPr lang="ja-JP" altLang="ja-JP" sz="1000" b="1" i="0" baseline="0" dirty="0">
                <a:effectLst/>
              </a:rPr>
              <a:t>今後重点的に取り組むべき経営課題</a:t>
            </a:r>
            <a:endParaRPr lang="ja-JP" altLang="ja-JP" sz="1000" dirty="0">
              <a:effectLst/>
            </a:endParaRPr>
          </a:p>
        </c:rich>
      </c:tx>
      <c:layout>
        <c:manualLayout>
          <c:xMode val="edge"/>
          <c:yMode val="edge"/>
          <c:x val="0.30067542939445591"/>
          <c:y val="1.2176558175983544E-2"/>
        </c:manualLayout>
      </c:layout>
      <c:overlay val="0"/>
      <c:spPr>
        <a:noFill/>
        <a:ln>
          <a:noFill/>
        </a:ln>
        <a:effectLst/>
      </c:spPr>
      <c:txPr>
        <a:bodyPr rot="0" spcFirstLastPara="1" vertOverflow="ellipsis" vert="horz" wrap="square" anchor="ctr" anchorCtr="1"/>
        <a:lstStyle/>
        <a:p>
          <a:pPr>
            <a:defRPr sz="1000" b="1"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39536767676767676"/>
          <c:y val="9.7363466337430149E-2"/>
          <c:w val="0.55620555555555551"/>
          <c:h val="0.86226355063473026"/>
        </c:manualLayout>
      </c:layout>
      <c:barChart>
        <c:barDir val="bar"/>
        <c:grouping val="stacked"/>
        <c:varyColors val="0"/>
        <c:ser>
          <c:idx val="0"/>
          <c:order val="0"/>
          <c:spPr>
            <a:solidFill>
              <a:schemeClr val="accent6">
                <a:lumMod val="40000"/>
                <a:lumOff val="60000"/>
              </a:schemeClr>
            </a:solidFill>
            <a:ln>
              <a:solidFill>
                <a:schemeClr val="tx1"/>
              </a:solidFill>
            </a:ln>
            <a:effectLst/>
          </c:spPr>
          <c:invertIfNegative val="0"/>
          <c:dLbls>
            <c:dLbl>
              <c:idx val="0"/>
              <c:layout>
                <c:manualLayout>
                  <c:x val="-1.1204481792717087E-2"/>
                  <c:y val="2.9366945564548695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A0D-43F9-ABA1-91F03A49B250}"/>
                </c:ext>
              </c:extLst>
            </c:dLbl>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'11-3'!$O$11:$O$40</c:f>
              <c:strCache>
                <c:ptCount val="30"/>
                <c:pt idx="0">
                  <c:v>ニーズ対応力                   </c:v>
                </c:pt>
                <c:pt idx="1">
                  <c:v>IoTあり（n=40）</c:v>
                </c:pt>
                <c:pt idx="2">
                  <c:v>IoTなし（n=18）</c:v>
                </c:pt>
                <c:pt idx="3">
                  <c:v>熟練技術・ノウハウ             </c:v>
                </c:pt>
                <c:pt idx="4">
                  <c:v>IoTあり（n=23）</c:v>
                </c:pt>
                <c:pt idx="5">
                  <c:v>IoTなし（n=20）</c:v>
                </c:pt>
                <c:pt idx="6">
                  <c:v>品質・安全・安心              </c:v>
                </c:pt>
                <c:pt idx="7">
                  <c:v>IoTあり（n=23）</c:v>
                </c:pt>
                <c:pt idx="8">
                  <c:v>IoTなし（n=10）</c:v>
                </c:pt>
                <c:pt idx="9">
                  <c:v>AI、ビッグデータの活用        </c:v>
                </c:pt>
                <c:pt idx="10">
                  <c:v>IoTあり（n=51）</c:v>
                </c:pt>
                <c:pt idx="11">
                  <c:v>IoTなし（n=30）</c:v>
                </c:pt>
                <c:pt idx="12">
                  <c:v>試作開発                      </c:v>
                </c:pt>
                <c:pt idx="13">
                  <c:v>IoTあり（n=7）</c:v>
                </c:pt>
                <c:pt idx="14">
                  <c:v>IoTなし（n=4）</c:v>
                </c:pt>
                <c:pt idx="15">
                  <c:v>コスト対応力                   </c:v>
                </c:pt>
                <c:pt idx="16">
                  <c:v>IoTあり（n=38）</c:v>
                </c:pt>
                <c:pt idx="17">
                  <c:v>IoTなし（n=17）</c:v>
                </c:pt>
                <c:pt idx="18">
                  <c:v>短納期開発                   </c:v>
                </c:pt>
                <c:pt idx="19">
                  <c:v>IoTあり（n=25）</c:v>
                </c:pt>
                <c:pt idx="20">
                  <c:v>IoTなし（n=17）</c:v>
                </c:pt>
                <c:pt idx="21">
                  <c:v>ロボット・自動化技術         </c:v>
                </c:pt>
                <c:pt idx="22">
                  <c:v>IoTあり（n=10）</c:v>
                </c:pt>
                <c:pt idx="23">
                  <c:v>IoTなし（n=10）</c:v>
                </c:pt>
                <c:pt idx="24">
                  <c:v>デジタル人材の育成・確保   </c:v>
                </c:pt>
                <c:pt idx="25">
                  <c:v>IoTあり（n=84）</c:v>
                </c:pt>
                <c:pt idx="26">
                  <c:v>IoTなし（n=42）</c:v>
                </c:pt>
                <c:pt idx="27">
                  <c:v>デジタル化に対応した組織改革</c:v>
                </c:pt>
                <c:pt idx="28">
                  <c:v>IoTあり（n=16）</c:v>
                </c:pt>
                <c:pt idx="29">
                  <c:v>IoTなし（n=8）</c:v>
                </c:pt>
              </c:strCache>
            </c:strRef>
          </c:cat>
          <c:val>
            <c:numRef>
              <c:f>'11-3'!$P$11:$P$40</c:f>
              <c:numCache>
                <c:formatCode>0.0%</c:formatCode>
                <c:ptCount val="30"/>
                <c:pt idx="1">
                  <c:v>0.11142061281337047</c:v>
                </c:pt>
                <c:pt idx="2">
                  <c:v>9.4240837696335081E-2</c:v>
                </c:pt>
                <c:pt idx="4">
                  <c:v>6.4066852367688026E-2</c:v>
                </c:pt>
                <c:pt idx="5">
                  <c:v>0.10471204188481675</c:v>
                </c:pt>
                <c:pt idx="7">
                  <c:v>6.4066852367688026E-2</c:v>
                </c:pt>
                <c:pt idx="8">
                  <c:v>5.2356020942408377E-2</c:v>
                </c:pt>
                <c:pt idx="10">
                  <c:v>0.14206128133704735</c:v>
                </c:pt>
                <c:pt idx="11">
                  <c:v>0.15706806282722513</c:v>
                </c:pt>
                <c:pt idx="13">
                  <c:v>1.9498607242339833E-2</c:v>
                </c:pt>
                <c:pt idx="14">
                  <c:v>2.0942408376963352E-2</c:v>
                </c:pt>
                <c:pt idx="16">
                  <c:v>0.10584958217270195</c:v>
                </c:pt>
                <c:pt idx="17">
                  <c:v>8.9005235602094238E-2</c:v>
                </c:pt>
                <c:pt idx="19">
                  <c:v>6.9637883008356549E-2</c:v>
                </c:pt>
                <c:pt idx="20">
                  <c:v>8.9005235602094238E-2</c:v>
                </c:pt>
                <c:pt idx="22">
                  <c:v>2.7855153203342618E-2</c:v>
                </c:pt>
                <c:pt idx="23">
                  <c:v>5.2356020942408377E-2</c:v>
                </c:pt>
                <c:pt idx="25">
                  <c:v>0.23398328690807799</c:v>
                </c:pt>
                <c:pt idx="26">
                  <c:v>0.21989528795811519</c:v>
                </c:pt>
                <c:pt idx="28">
                  <c:v>4.456824512534819E-2</c:v>
                </c:pt>
                <c:pt idx="29">
                  <c:v>4.1884816753926704E-2</c:v>
                </c:pt>
              </c:numCache>
            </c:numRef>
          </c:val>
          <c:extLst>
            <c:ext xmlns:c16="http://schemas.microsoft.com/office/drawing/2014/chart" uri="{C3380CC4-5D6E-409C-BE32-E72D297353CC}">
              <c16:uniqueId val="{00000001-4A0D-43F9-ABA1-91F03A49B250}"/>
            </c:ext>
          </c:extLst>
        </c:ser>
        <c:dLbls>
          <c:showLegendKey val="0"/>
          <c:showVal val="0"/>
          <c:showCatName val="0"/>
          <c:showSerName val="0"/>
          <c:showPercent val="0"/>
          <c:showBubbleSize val="0"/>
        </c:dLbls>
        <c:gapWidth val="40"/>
        <c:overlap val="100"/>
        <c:axId val="444199680"/>
        <c:axId val="444201216"/>
      </c:barChart>
      <c:catAx>
        <c:axId val="444199680"/>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44201216"/>
        <c:crosses val="autoZero"/>
        <c:auto val="1"/>
        <c:lblAlgn val="ctr"/>
        <c:lblOffset val="100"/>
        <c:noMultiLvlLbl val="0"/>
      </c:catAx>
      <c:valAx>
        <c:axId val="444201216"/>
        <c:scaling>
          <c:orientation val="minMax"/>
          <c:max val="0.5"/>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44199680"/>
        <c:crosses val="autoZero"/>
        <c:crossBetween val="between"/>
        <c:majorUnit val="0.1"/>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8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r>
              <a:rPr lang="ja-JP" sz="1000" b="1" dirty="0"/>
              <a:t>今後強みとして生かしていくべき項目</a:t>
            </a:r>
          </a:p>
        </c:rich>
      </c:tx>
      <c:layout>
        <c:manualLayout>
          <c:xMode val="edge"/>
          <c:yMode val="edge"/>
          <c:x val="0.30067542939445591"/>
          <c:y val="1.2176558175983544E-2"/>
        </c:manualLayout>
      </c:layout>
      <c:overlay val="0"/>
      <c:spPr>
        <a:noFill/>
        <a:ln>
          <a:noFill/>
        </a:ln>
        <a:effectLst/>
      </c:spPr>
      <c:txPr>
        <a:bodyPr rot="0" spcFirstLastPara="1" vertOverflow="ellipsis" vert="horz" wrap="square" anchor="ctr" anchorCtr="1"/>
        <a:lstStyle/>
        <a:p>
          <a:pPr>
            <a:defRPr sz="1000" b="1"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39536767676767676"/>
          <c:y val="0.11238462962962963"/>
          <c:w val="0.55620555555555551"/>
          <c:h val="0.83548314814814817"/>
        </c:manualLayout>
      </c:layout>
      <c:barChart>
        <c:barDir val="bar"/>
        <c:grouping val="stacked"/>
        <c:varyColors val="0"/>
        <c:ser>
          <c:idx val="0"/>
          <c:order val="0"/>
          <c:spPr>
            <a:solidFill>
              <a:schemeClr val="accent6">
                <a:lumMod val="40000"/>
                <a:lumOff val="60000"/>
              </a:schemeClr>
            </a:solidFill>
            <a:ln>
              <a:solidFill>
                <a:schemeClr val="tx1"/>
              </a:solidFill>
            </a:ln>
            <a:effectLst/>
          </c:spPr>
          <c:invertIfNegative val="0"/>
          <c:dLbls>
            <c:dLbl>
              <c:idx val="0"/>
              <c:layout>
                <c:manualLayout>
                  <c:x val="-1.1204481792717087E-2"/>
                  <c:y val="2.9366945564548695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CD1-43E1-A5C4-726F04D6FACB}"/>
                </c:ext>
              </c:extLst>
            </c:dLbl>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'11-4'!$F$11:$F$37</c:f>
              <c:strCache>
                <c:ptCount val="27"/>
                <c:pt idx="0">
                  <c:v>ニーズ対応力                   </c:v>
                </c:pt>
                <c:pt idx="1">
                  <c:v>AIあり（n=101）</c:v>
                </c:pt>
                <c:pt idx="2">
                  <c:v>AIなし（n=80）</c:v>
                </c:pt>
                <c:pt idx="3">
                  <c:v>熟練技術・ノウハウ             </c:v>
                </c:pt>
                <c:pt idx="4">
                  <c:v>AIあり（n=59）</c:v>
                </c:pt>
                <c:pt idx="5">
                  <c:v>AIなし（n=46）</c:v>
                </c:pt>
                <c:pt idx="6">
                  <c:v>品質・安全・安心              </c:v>
                </c:pt>
                <c:pt idx="7">
                  <c:v>AIあり（n=44）</c:v>
                </c:pt>
                <c:pt idx="8">
                  <c:v>AIなし（n=49）</c:v>
                </c:pt>
                <c:pt idx="9">
                  <c:v>AI、ビッグデータの活用        </c:v>
                </c:pt>
                <c:pt idx="10">
                  <c:v>AIあり（n=29）</c:v>
                </c:pt>
                <c:pt idx="11">
                  <c:v>AIなし（n=7）</c:v>
                </c:pt>
                <c:pt idx="12">
                  <c:v>試作開発                      </c:v>
                </c:pt>
                <c:pt idx="13">
                  <c:v>AIあり（n=15）</c:v>
                </c:pt>
                <c:pt idx="14">
                  <c:v>AIなし（n=15）</c:v>
                </c:pt>
                <c:pt idx="15">
                  <c:v>コスト対応力                   </c:v>
                </c:pt>
                <c:pt idx="16">
                  <c:v>AIあり（n=13）</c:v>
                </c:pt>
                <c:pt idx="17">
                  <c:v>AIなし（n=7）</c:v>
                </c:pt>
                <c:pt idx="18">
                  <c:v>短納期開発                   </c:v>
                </c:pt>
                <c:pt idx="19">
                  <c:v>AIあり（n=10）</c:v>
                </c:pt>
                <c:pt idx="20">
                  <c:v>AIなし（n=8）</c:v>
                </c:pt>
                <c:pt idx="21">
                  <c:v>ロボット・自動化技術         </c:v>
                </c:pt>
                <c:pt idx="22">
                  <c:v>AIあり（n=8）</c:v>
                </c:pt>
                <c:pt idx="23">
                  <c:v>AIなし（n=8）</c:v>
                </c:pt>
                <c:pt idx="24">
                  <c:v>デジタル人材の育成・確保   </c:v>
                </c:pt>
                <c:pt idx="25">
                  <c:v>AIあり（n=10）</c:v>
                </c:pt>
                <c:pt idx="26">
                  <c:v>AIなし（n=5）</c:v>
                </c:pt>
              </c:strCache>
            </c:strRef>
          </c:cat>
          <c:val>
            <c:numRef>
              <c:f>'11-4'!$G$11:$G$37</c:f>
              <c:numCache>
                <c:formatCode>0.0%</c:formatCode>
                <c:ptCount val="27"/>
                <c:pt idx="1">
                  <c:v>0.321656050955414</c:v>
                </c:pt>
                <c:pt idx="2">
                  <c:v>0.34334763948497854</c:v>
                </c:pt>
                <c:pt idx="4">
                  <c:v>0.18789808917197454</c:v>
                </c:pt>
                <c:pt idx="5">
                  <c:v>0.19742489270386265</c:v>
                </c:pt>
                <c:pt idx="7">
                  <c:v>0.14012738853503184</c:v>
                </c:pt>
                <c:pt idx="8">
                  <c:v>0.21030042918454936</c:v>
                </c:pt>
                <c:pt idx="10">
                  <c:v>9.2356687898089165E-2</c:v>
                </c:pt>
                <c:pt idx="11">
                  <c:v>3.0042918454935622E-2</c:v>
                </c:pt>
                <c:pt idx="13">
                  <c:v>4.7770700636942678E-2</c:v>
                </c:pt>
                <c:pt idx="14">
                  <c:v>6.4377682403433473E-2</c:v>
                </c:pt>
                <c:pt idx="16">
                  <c:v>4.1401273885350316E-2</c:v>
                </c:pt>
                <c:pt idx="17">
                  <c:v>3.0042918454935622E-2</c:v>
                </c:pt>
                <c:pt idx="19">
                  <c:v>3.1847133757961783E-2</c:v>
                </c:pt>
                <c:pt idx="20">
                  <c:v>3.4334763948497854E-2</c:v>
                </c:pt>
                <c:pt idx="22">
                  <c:v>2.5477707006369428E-2</c:v>
                </c:pt>
                <c:pt idx="23">
                  <c:v>3.4334763948497854E-2</c:v>
                </c:pt>
                <c:pt idx="25">
                  <c:v>3.1847133757961783E-2</c:v>
                </c:pt>
                <c:pt idx="26">
                  <c:v>2.1459227467811159E-2</c:v>
                </c:pt>
              </c:numCache>
            </c:numRef>
          </c:val>
          <c:extLst>
            <c:ext xmlns:c16="http://schemas.microsoft.com/office/drawing/2014/chart" uri="{C3380CC4-5D6E-409C-BE32-E72D297353CC}">
              <c16:uniqueId val="{00000001-5CD1-43E1-A5C4-726F04D6FACB}"/>
            </c:ext>
          </c:extLst>
        </c:ser>
        <c:dLbls>
          <c:showLegendKey val="0"/>
          <c:showVal val="0"/>
          <c:showCatName val="0"/>
          <c:showSerName val="0"/>
          <c:showPercent val="0"/>
          <c:showBubbleSize val="0"/>
        </c:dLbls>
        <c:gapWidth val="40"/>
        <c:overlap val="100"/>
        <c:axId val="449702528"/>
        <c:axId val="447811968"/>
      </c:barChart>
      <c:catAx>
        <c:axId val="449702528"/>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47811968"/>
        <c:crosses val="autoZero"/>
        <c:auto val="1"/>
        <c:lblAlgn val="ctr"/>
        <c:lblOffset val="100"/>
        <c:noMultiLvlLbl val="0"/>
      </c:catAx>
      <c:valAx>
        <c:axId val="447811968"/>
        <c:scaling>
          <c:orientation val="minMax"/>
          <c:max val="0.5"/>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49702528"/>
        <c:crosses val="autoZero"/>
        <c:crossBetween val="between"/>
        <c:majorUnit val="0.1"/>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8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r>
              <a:rPr lang="ja-JP" altLang="ja-JP" sz="1000" b="1" i="0" baseline="0" dirty="0">
                <a:effectLst/>
              </a:rPr>
              <a:t>今後重点的に取り組むべき経営課題</a:t>
            </a:r>
            <a:endParaRPr lang="ja-JP" altLang="ja-JP" sz="1000" dirty="0">
              <a:effectLst/>
            </a:endParaRPr>
          </a:p>
        </c:rich>
      </c:tx>
      <c:layout>
        <c:manualLayout>
          <c:xMode val="edge"/>
          <c:yMode val="edge"/>
          <c:x val="0.30067542939445591"/>
          <c:y val="1.2176558175983544E-2"/>
        </c:manualLayout>
      </c:layout>
      <c:overlay val="0"/>
      <c:spPr>
        <a:noFill/>
        <a:ln>
          <a:noFill/>
        </a:ln>
        <a:effectLst/>
      </c:spPr>
      <c:txPr>
        <a:bodyPr rot="0" spcFirstLastPara="1" vertOverflow="ellipsis" vert="horz" wrap="square" anchor="ctr" anchorCtr="1"/>
        <a:lstStyle/>
        <a:p>
          <a:pPr>
            <a:defRPr sz="1000" b="1"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39536767676767676"/>
          <c:y val="0.11238462962962963"/>
          <c:w val="0.55620555555555551"/>
          <c:h val="0.84724240740740742"/>
        </c:manualLayout>
      </c:layout>
      <c:barChart>
        <c:barDir val="bar"/>
        <c:grouping val="stacked"/>
        <c:varyColors val="0"/>
        <c:ser>
          <c:idx val="0"/>
          <c:order val="0"/>
          <c:spPr>
            <a:solidFill>
              <a:schemeClr val="accent6">
                <a:lumMod val="40000"/>
                <a:lumOff val="60000"/>
              </a:schemeClr>
            </a:solidFill>
            <a:ln>
              <a:solidFill>
                <a:schemeClr val="tx1"/>
              </a:solidFill>
            </a:ln>
            <a:effectLst/>
          </c:spPr>
          <c:invertIfNegative val="0"/>
          <c:dLbls>
            <c:dLbl>
              <c:idx val="0"/>
              <c:layout>
                <c:manualLayout>
                  <c:x val="-1.1204481792717087E-2"/>
                  <c:y val="2.9366945564548695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237-4415-97BF-D3AD8B5E6987}"/>
                </c:ext>
              </c:extLst>
            </c:dLbl>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'11-4'!$O$11:$O$40</c:f>
              <c:strCache>
                <c:ptCount val="30"/>
                <c:pt idx="0">
                  <c:v>ニーズ対応力                   </c:v>
                </c:pt>
                <c:pt idx="1">
                  <c:v>AIあり（n=36）</c:v>
                </c:pt>
                <c:pt idx="2">
                  <c:v>AIなし（n=20）</c:v>
                </c:pt>
                <c:pt idx="3">
                  <c:v>熟練技術・ノウハウ             </c:v>
                </c:pt>
                <c:pt idx="4">
                  <c:v>AIあり（n=27）</c:v>
                </c:pt>
                <c:pt idx="5">
                  <c:v>AIなし（n=16）</c:v>
                </c:pt>
                <c:pt idx="6">
                  <c:v>品質・安全・安心              </c:v>
                </c:pt>
                <c:pt idx="7">
                  <c:v>AIあり（n=18）</c:v>
                </c:pt>
                <c:pt idx="8">
                  <c:v>AIなし（n=15）</c:v>
                </c:pt>
                <c:pt idx="9">
                  <c:v>AI、ビッグデータの活用        </c:v>
                </c:pt>
                <c:pt idx="10">
                  <c:v>AIあり（n=50）</c:v>
                </c:pt>
                <c:pt idx="11">
                  <c:v>AIなし（n=31）</c:v>
                </c:pt>
                <c:pt idx="12">
                  <c:v>試作開発                      </c:v>
                </c:pt>
                <c:pt idx="13">
                  <c:v>AIあり（n=8）</c:v>
                </c:pt>
                <c:pt idx="14">
                  <c:v>AIなし（n=3）</c:v>
                </c:pt>
                <c:pt idx="15">
                  <c:v>コスト対応力                   </c:v>
                </c:pt>
                <c:pt idx="16">
                  <c:v>AIあり（n=26）</c:v>
                </c:pt>
                <c:pt idx="17">
                  <c:v>AIなし（n=29）</c:v>
                </c:pt>
                <c:pt idx="18">
                  <c:v>短納期開発                   </c:v>
                </c:pt>
                <c:pt idx="19">
                  <c:v>AIあり（n=23）</c:v>
                </c:pt>
                <c:pt idx="20">
                  <c:v>AIなし（n=19）</c:v>
                </c:pt>
                <c:pt idx="21">
                  <c:v>ロボット・自動化技術         </c:v>
                </c:pt>
                <c:pt idx="22">
                  <c:v>AIあり（n=9）</c:v>
                </c:pt>
                <c:pt idx="23">
                  <c:v>AIなし（n=11）</c:v>
                </c:pt>
                <c:pt idx="24">
                  <c:v>デジタル人材の育成・確保   </c:v>
                </c:pt>
                <c:pt idx="25">
                  <c:v>AIあり（n=70）</c:v>
                </c:pt>
                <c:pt idx="26">
                  <c:v>AIなし（n=55）</c:v>
                </c:pt>
                <c:pt idx="27">
                  <c:v>デジタル化に対応した組織改革</c:v>
                </c:pt>
                <c:pt idx="28">
                  <c:v>AIあり（n=13）</c:v>
                </c:pt>
                <c:pt idx="29">
                  <c:v>AIなし（n=11）</c:v>
                </c:pt>
              </c:strCache>
            </c:strRef>
          </c:cat>
          <c:val>
            <c:numRef>
              <c:f>'11-4'!$P$11:$P$40</c:f>
              <c:numCache>
                <c:formatCode>0.0%</c:formatCode>
                <c:ptCount val="30"/>
                <c:pt idx="1">
                  <c:v>0.11392405063291139</c:v>
                </c:pt>
                <c:pt idx="2">
                  <c:v>8.6956521739130432E-2</c:v>
                </c:pt>
                <c:pt idx="4">
                  <c:v>8.5443037974683542E-2</c:v>
                </c:pt>
                <c:pt idx="5">
                  <c:v>6.9565217391304349E-2</c:v>
                </c:pt>
                <c:pt idx="7">
                  <c:v>5.6962025316455694E-2</c:v>
                </c:pt>
                <c:pt idx="8">
                  <c:v>6.5217391304347824E-2</c:v>
                </c:pt>
                <c:pt idx="10">
                  <c:v>0.15822784810126583</c:v>
                </c:pt>
                <c:pt idx="11">
                  <c:v>0.13478260869565217</c:v>
                </c:pt>
                <c:pt idx="13">
                  <c:v>2.5316455696202531E-2</c:v>
                </c:pt>
                <c:pt idx="14">
                  <c:v>1.3043478260869565E-2</c:v>
                </c:pt>
                <c:pt idx="16">
                  <c:v>8.2278481012658222E-2</c:v>
                </c:pt>
                <c:pt idx="17">
                  <c:v>0.12608695652173912</c:v>
                </c:pt>
                <c:pt idx="19">
                  <c:v>7.2784810126582278E-2</c:v>
                </c:pt>
                <c:pt idx="20">
                  <c:v>8.2608695652173908E-2</c:v>
                </c:pt>
                <c:pt idx="22">
                  <c:v>2.8481012658227847E-2</c:v>
                </c:pt>
                <c:pt idx="23">
                  <c:v>4.7826086956521741E-2</c:v>
                </c:pt>
                <c:pt idx="25">
                  <c:v>0.22151898734177214</c:v>
                </c:pt>
                <c:pt idx="26">
                  <c:v>0.2391304347826087</c:v>
                </c:pt>
                <c:pt idx="28">
                  <c:v>4.1139240506329111E-2</c:v>
                </c:pt>
                <c:pt idx="29">
                  <c:v>4.7826086956521741E-2</c:v>
                </c:pt>
              </c:numCache>
            </c:numRef>
          </c:val>
          <c:extLst>
            <c:ext xmlns:c16="http://schemas.microsoft.com/office/drawing/2014/chart" uri="{C3380CC4-5D6E-409C-BE32-E72D297353CC}">
              <c16:uniqueId val="{00000001-2237-4415-97BF-D3AD8B5E6987}"/>
            </c:ext>
          </c:extLst>
        </c:ser>
        <c:dLbls>
          <c:showLegendKey val="0"/>
          <c:showVal val="0"/>
          <c:showCatName val="0"/>
          <c:showSerName val="0"/>
          <c:showPercent val="0"/>
          <c:showBubbleSize val="0"/>
        </c:dLbls>
        <c:gapWidth val="40"/>
        <c:overlap val="100"/>
        <c:axId val="447841792"/>
        <c:axId val="447843328"/>
      </c:barChart>
      <c:catAx>
        <c:axId val="447841792"/>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47843328"/>
        <c:crosses val="autoZero"/>
        <c:auto val="1"/>
        <c:lblAlgn val="ctr"/>
        <c:lblOffset val="100"/>
        <c:noMultiLvlLbl val="0"/>
      </c:catAx>
      <c:valAx>
        <c:axId val="447843328"/>
        <c:scaling>
          <c:orientation val="minMax"/>
          <c:max val="0.5"/>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47841792"/>
        <c:crosses val="autoZero"/>
        <c:crossBetween val="between"/>
        <c:majorUnit val="0.1"/>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8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'[「組込み／IoTに関する動向調査」 集計_データ編_1章_1（A-F）20200306★.xlsx]3-9全開発費（クロス集計）'!$I$9</c:f>
              <c:strCache>
                <c:ptCount val="1"/>
                <c:pt idx="0">
                  <c:v>なし</c:v>
                </c:pt>
              </c:strCache>
            </c:strRef>
          </c:tx>
          <c:spPr>
            <a:solidFill>
              <a:schemeClr val="accent1"/>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集計_データ編_1章_1（A-F）20200306★.xlsx]3-9全開発費（クロス集計）'!$D$10:$D$18</c:f>
              <c:strCache>
                <c:ptCount val="9"/>
                <c:pt idx="0">
                  <c:v>IoT事業分野　　　　</c:v>
                </c:pt>
                <c:pt idx="1">
                  <c:v>あり (n=357)</c:v>
                </c:pt>
                <c:pt idx="2">
                  <c:v>なし (n=192)</c:v>
                </c:pt>
                <c:pt idx="3">
                  <c:v>AI取り組み　　　　　</c:v>
                </c:pt>
                <c:pt idx="4">
                  <c:v>あり (n=312)</c:v>
                </c:pt>
                <c:pt idx="5">
                  <c:v>なし (n=233)</c:v>
                </c:pt>
                <c:pt idx="6">
                  <c:v>DX取り組み　　 　　</c:v>
                </c:pt>
                <c:pt idx="7">
                  <c:v>あり (n=50)</c:v>
                </c:pt>
                <c:pt idx="8">
                  <c:v>なし (n=490)</c:v>
                </c:pt>
              </c:strCache>
            </c:strRef>
          </c:cat>
          <c:val>
            <c:numRef>
              <c:f>'[「組込み／IoTに関する動向調査」 集計_データ編_1章_1（A-F）20200306★.xlsx]3-9全開発費（クロス集計）'!$I$10:$I$18</c:f>
              <c:numCache>
                <c:formatCode>0.0%</c:formatCode>
                <c:ptCount val="9"/>
                <c:pt idx="1">
                  <c:v>0.11484593837535013</c:v>
                </c:pt>
                <c:pt idx="2">
                  <c:v>0.21875</c:v>
                </c:pt>
                <c:pt idx="4">
                  <c:v>9.2948717948717952E-2</c:v>
                </c:pt>
                <c:pt idx="5">
                  <c:v>0.21888412017167383</c:v>
                </c:pt>
                <c:pt idx="7">
                  <c:v>0.06</c:v>
                </c:pt>
                <c:pt idx="8">
                  <c:v>0.15918367346938775</c:v>
                </c:pt>
              </c:numCache>
            </c:numRef>
          </c:val>
          <c:extLst>
            <c:ext xmlns:c16="http://schemas.microsoft.com/office/drawing/2014/chart" uri="{C3380CC4-5D6E-409C-BE32-E72D297353CC}">
              <c16:uniqueId val="{00000000-C72E-4A73-9D7F-2BC324DC401A}"/>
            </c:ext>
          </c:extLst>
        </c:ser>
        <c:ser>
          <c:idx val="2"/>
          <c:order val="1"/>
          <c:tx>
            <c:strRef>
              <c:f>'[「組込み／IoTに関する動向調査」 集計_データ編_1章_1（A-F）20200306★.xlsx]3-9全開発費（クロス集計）'!$J$9</c:f>
              <c:strCache>
                <c:ptCount val="1"/>
                <c:pt idx="0">
                  <c:v>1000万円未満</c:v>
                </c:pt>
              </c:strCache>
            </c:strRef>
          </c:tx>
          <c:spPr>
            <a:solidFill>
              <a:schemeClr val="accent2"/>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集計_データ編_1章_1（A-F）20200306★.xlsx]3-9全開発費（クロス集計）'!$D$10:$D$18</c:f>
              <c:strCache>
                <c:ptCount val="9"/>
                <c:pt idx="0">
                  <c:v>IoT事業分野　　　　</c:v>
                </c:pt>
                <c:pt idx="1">
                  <c:v>あり (n=357)</c:v>
                </c:pt>
                <c:pt idx="2">
                  <c:v>なし (n=192)</c:v>
                </c:pt>
                <c:pt idx="3">
                  <c:v>AI取り組み　　　　　</c:v>
                </c:pt>
                <c:pt idx="4">
                  <c:v>あり (n=312)</c:v>
                </c:pt>
                <c:pt idx="5">
                  <c:v>なし (n=233)</c:v>
                </c:pt>
                <c:pt idx="6">
                  <c:v>DX取り組み　　 　　</c:v>
                </c:pt>
                <c:pt idx="7">
                  <c:v>あり (n=50)</c:v>
                </c:pt>
                <c:pt idx="8">
                  <c:v>なし (n=490)</c:v>
                </c:pt>
              </c:strCache>
            </c:strRef>
          </c:cat>
          <c:val>
            <c:numRef>
              <c:f>'[「組込み／IoTに関する動向調査」 集計_データ編_1章_1（A-F）20200306★.xlsx]3-9全開発費（クロス集計）'!$J$10:$J$18</c:f>
              <c:numCache>
                <c:formatCode>0.0%</c:formatCode>
                <c:ptCount val="9"/>
                <c:pt idx="1">
                  <c:v>0.22969187675070027</c:v>
                </c:pt>
                <c:pt idx="2">
                  <c:v>0.18229166666666666</c:v>
                </c:pt>
                <c:pt idx="4">
                  <c:v>0.20833333333333334</c:v>
                </c:pt>
                <c:pt idx="5">
                  <c:v>0.22317596566523606</c:v>
                </c:pt>
                <c:pt idx="7">
                  <c:v>0.14000000000000001</c:v>
                </c:pt>
                <c:pt idx="8">
                  <c:v>0.22448979591836735</c:v>
                </c:pt>
              </c:numCache>
            </c:numRef>
          </c:val>
          <c:extLst>
            <c:ext xmlns:c16="http://schemas.microsoft.com/office/drawing/2014/chart" uri="{C3380CC4-5D6E-409C-BE32-E72D297353CC}">
              <c16:uniqueId val="{00000001-C72E-4A73-9D7F-2BC324DC401A}"/>
            </c:ext>
          </c:extLst>
        </c:ser>
        <c:ser>
          <c:idx val="1"/>
          <c:order val="2"/>
          <c:tx>
            <c:strRef>
              <c:f>'[「組込み／IoTに関する動向調査」 集計_データ編_1章_1（A-F）20200306★.xlsx]3-9全開発費（クロス集計）'!$K$9</c:f>
              <c:strCache>
                <c:ptCount val="1"/>
                <c:pt idx="0">
                  <c:v>1000万円以上1億円未満</c:v>
                </c:pt>
              </c:strCache>
            </c:strRef>
          </c:tx>
          <c:spPr>
            <a:solidFill>
              <a:schemeClr val="accent3"/>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集計_データ編_1章_1（A-F）20200306★.xlsx]3-9全開発費（クロス集計）'!$D$10:$D$18</c:f>
              <c:strCache>
                <c:ptCount val="9"/>
                <c:pt idx="0">
                  <c:v>IoT事業分野　　　　</c:v>
                </c:pt>
                <c:pt idx="1">
                  <c:v>あり (n=357)</c:v>
                </c:pt>
                <c:pt idx="2">
                  <c:v>なし (n=192)</c:v>
                </c:pt>
                <c:pt idx="3">
                  <c:v>AI取り組み　　　　　</c:v>
                </c:pt>
                <c:pt idx="4">
                  <c:v>あり (n=312)</c:v>
                </c:pt>
                <c:pt idx="5">
                  <c:v>なし (n=233)</c:v>
                </c:pt>
                <c:pt idx="6">
                  <c:v>DX取り組み　　 　　</c:v>
                </c:pt>
                <c:pt idx="7">
                  <c:v>あり (n=50)</c:v>
                </c:pt>
                <c:pt idx="8">
                  <c:v>なし (n=490)</c:v>
                </c:pt>
              </c:strCache>
            </c:strRef>
          </c:cat>
          <c:val>
            <c:numRef>
              <c:f>'[「組込み／IoTに関する動向調査」 集計_データ編_1章_1（A-F）20200306★.xlsx]3-9全開発費（クロス集計）'!$K$10:$K$18</c:f>
              <c:numCache>
                <c:formatCode>0.0%</c:formatCode>
                <c:ptCount val="9"/>
                <c:pt idx="1">
                  <c:v>0.35294117647058826</c:v>
                </c:pt>
                <c:pt idx="2">
                  <c:v>0.19270833333333334</c:v>
                </c:pt>
                <c:pt idx="4">
                  <c:v>0.33653846153846156</c:v>
                </c:pt>
                <c:pt idx="5">
                  <c:v>0.24892703862660945</c:v>
                </c:pt>
                <c:pt idx="7">
                  <c:v>0.22</c:v>
                </c:pt>
                <c:pt idx="8">
                  <c:v>0.30816326530612242</c:v>
                </c:pt>
              </c:numCache>
            </c:numRef>
          </c:val>
          <c:extLst>
            <c:ext xmlns:c16="http://schemas.microsoft.com/office/drawing/2014/chart" uri="{C3380CC4-5D6E-409C-BE32-E72D297353CC}">
              <c16:uniqueId val="{00000002-C72E-4A73-9D7F-2BC324DC401A}"/>
            </c:ext>
          </c:extLst>
        </c:ser>
        <c:ser>
          <c:idx val="3"/>
          <c:order val="3"/>
          <c:tx>
            <c:strRef>
              <c:f>'[「組込み／IoTに関する動向調査」 集計_データ編_1章_1（A-F）20200306★.xlsx]3-9全開発費（クロス集計）'!$L$9</c:f>
              <c:strCache>
                <c:ptCount val="1"/>
                <c:pt idx="0">
                  <c:v>1億円以上</c:v>
                </c:pt>
              </c:strCache>
            </c:strRef>
          </c:tx>
          <c:spPr>
            <a:solidFill>
              <a:schemeClr val="accent4"/>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集計_データ編_1章_1（A-F）20200306★.xlsx]3-9全開発費（クロス集計）'!$D$10:$D$18</c:f>
              <c:strCache>
                <c:ptCount val="9"/>
                <c:pt idx="0">
                  <c:v>IoT事業分野　　　　</c:v>
                </c:pt>
                <c:pt idx="1">
                  <c:v>あり (n=357)</c:v>
                </c:pt>
                <c:pt idx="2">
                  <c:v>なし (n=192)</c:v>
                </c:pt>
                <c:pt idx="3">
                  <c:v>AI取り組み　　　　　</c:v>
                </c:pt>
                <c:pt idx="4">
                  <c:v>あり (n=312)</c:v>
                </c:pt>
                <c:pt idx="5">
                  <c:v>なし (n=233)</c:v>
                </c:pt>
                <c:pt idx="6">
                  <c:v>DX取り組み　　 　　</c:v>
                </c:pt>
                <c:pt idx="7">
                  <c:v>あり (n=50)</c:v>
                </c:pt>
                <c:pt idx="8">
                  <c:v>なし (n=490)</c:v>
                </c:pt>
              </c:strCache>
            </c:strRef>
          </c:cat>
          <c:val>
            <c:numRef>
              <c:f>'[「組込み／IoTに関する動向調査」 集計_データ編_1章_1（A-F）20200306★.xlsx]3-9全開発費（クロス集計）'!$L$10:$L$18</c:f>
              <c:numCache>
                <c:formatCode>0.0%</c:formatCode>
                <c:ptCount val="9"/>
                <c:pt idx="1">
                  <c:v>0.30252100840336132</c:v>
                </c:pt>
                <c:pt idx="2">
                  <c:v>0.40625</c:v>
                </c:pt>
                <c:pt idx="4">
                  <c:v>0.36217948717948717</c:v>
                </c:pt>
                <c:pt idx="5">
                  <c:v>0.30901287553648071</c:v>
                </c:pt>
                <c:pt idx="7">
                  <c:v>0.57999999999999996</c:v>
                </c:pt>
                <c:pt idx="8">
                  <c:v>0.30816326530612242</c:v>
                </c:pt>
              </c:numCache>
            </c:numRef>
          </c:val>
          <c:extLst>
            <c:ext xmlns:c16="http://schemas.microsoft.com/office/drawing/2014/chart" uri="{C3380CC4-5D6E-409C-BE32-E72D297353CC}">
              <c16:uniqueId val="{00000003-C72E-4A73-9D7F-2BC324DC401A}"/>
            </c:ext>
          </c:extLst>
        </c:ser>
        <c:dLbls>
          <c:showLegendKey val="0"/>
          <c:showVal val="0"/>
          <c:showCatName val="0"/>
          <c:showSerName val="0"/>
          <c:showPercent val="0"/>
          <c:showBubbleSize val="0"/>
        </c:dLbls>
        <c:gapWidth val="40"/>
        <c:overlap val="100"/>
        <c:axId val="438281344"/>
        <c:axId val="438282880"/>
      </c:barChart>
      <c:catAx>
        <c:axId val="43828134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38282880"/>
        <c:crosses val="autoZero"/>
        <c:auto val="1"/>
        <c:lblAlgn val="ctr"/>
        <c:lblOffset val="100"/>
        <c:noMultiLvlLbl val="0"/>
      </c:catAx>
      <c:valAx>
        <c:axId val="438282880"/>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38281344"/>
        <c:crosses val="autoZero"/>
        <c:crossBetween val="between"/>
      </c:valAx>
      <c:spPr>
        <a:noFill/>
        <a:ln>
          <a:solidFill>
            <a:schemeClr val="tx1">
              <a:lumMod val="50000"/>
              <a:lumOff val="50000"/>
            </a:schemeClr>
          </a:solidFill>
        </a:ln>
        <a:effectLst/>
      </c:spPr>
    </c:plotArea>
    <c:legend>
      <c:legendPos val="b"/>
      <c:layout>
        <c:manualLayout>
          <c:xMode val="edge"/>
          <c:yMode val="edge"/>
          <c:x val="0.21742592592592594"/>
          <c:y val="0.92922380952380956"/>
          <c:w val="0.68610039682539681"/>
          <c:h val="5.3137301587301587E-2"/>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r>
              <a:rPr lang="ja-JP" sz="1000" b="1" dirty="0"/>
              <a:t>今後強みとして生かしていくべき項目</a:t>
            </a:r>
          </a:p>
        </c:rich>
      </c:tx>
      <c:layout>
        <c:manualLayout>
          <c:xMode val="edge"/>
          <c:yMode val="edge"/>
          <c:x val="0.30067542939445591"/>
          <c:y val="1.2176558175983544E-2"/>
        </c:manualLayout>
      </c:layout>
      <c:overlay val="0"/>
      <c:spPr>
        <a:noFill/>
        <a:ln>
          <a:noFill/>
        </a:ln>
        <a:effectLst/>
      </c:spPr>
      <c:txPr>
        <a:bodyPr rot="0" spcFirstLastPara="1" vertOverflow="ellipsis" vert="horz" wrap="square" anchor="ctr" anchorCtr="1"/>
        <a:lstStyle/>
        <a:p>
          <a:pPr>
            <a:defRPr sz="1000" b="1"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39536767676767676"/>
          <c:y val="0.11238462962962963"/>
          <c:w val="0.55620555555555551"/>
          <c:h val="0.84724240740740742"/>
        </c:manualLayout>
      </c:layout>
      <c:barChart>
        <c:barDir val="bar"/>
        <c:grouping val="stacked"/>
        <c:varyColors val="0"/>
        <c:ser>
          <c:idx val="0"/>
          <c:order val="0"/>
          <c:spPr>
            <a:solidFill>
              <a:schemeClr val="accent6">
                <a:lumMod val="40000"/>
                <a:lumOff val="60000"/>
              </a:schemeClr>
            </a:solidFill>
            <a:ln>
              <a:solidFill>
                <a:schemeClr val="tx1"/>
              </a:solidFill>
            </a:ln>
            <a:effectLst/>
          </c:spPr>
          <c:invertIfNegative val="0"/>
          <c:dLbls>
            <c:dLbl>
              <c:idx val="0"/>
              <c:layout>
                <c:manualLayout>
                  <c:x val="-1.1204481792717087E-2"/>
                  <c:y val="2.9366945564548695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AC4-4F7A-AB47-5E29A56D1051}"/>
                </c:ext>
              </c:extLst>
            </c:dLbl>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'11-5'!$F$11:$F$37</c:f>
              <c:strCache>
                <c:ptCount val="27"/>
                <c:pt idx="0">
                  <c:v>ニーズ対応力                   </c:v>
                </c:pt>
                <c:pt idx="1">
                  <c:v>DXあり（n=16）</c:v>
                </c:pt>
                <c:pt idx="2">
                  <c:v>DXなし（n=166）</c:v>
                </c:pt>
                <c:pt idx="3">
                  <c:v>熟練技術・ノウハウ             </c:v>
                </c:pt>
                <c:pt idx="4">
                  <c:v>DXあり（n=5）</c:v>
                </c:pt>
                <c:pt idx="5">
                  <c:v>DXなし（n=100）</c:v>
                </c:pt>
                <c:pt idx="6">
                  <c:v>品質・安全・安心              </c:v>
                </c:pt>
                <c:pt idx="7">
                  <c:v>DXあり（n=10）</c:v>
                </c:pt>
                <c:pt idx="8">
                  <c:v>DXなし（n=84）</c:v>
                </c:pt>
                <c:pt idx="9">
                  <c:v>AI、ビッグデータの活用        </c:v>
                </c:pt>
                <c:pt idx="10">
                  <c:v>DXあり（n=6）</c:v>
                </c:pt>
                <c:pt idx="11">
                  <c:v>DXなし（n=27）</c:v>
                </c:pt>
                <c:pt idx="12">
                  <c:v>試作開発                      </c:v>
                </c:pt>
                <c:pt idx="13">
                  <c:v>DXあり（n=0）</c:v>
                </c:pt>
                <c:pt idx="14">
                  <c:v>DXなし（n=29）</c:v>
                </c:pt>
                <c:pt idx="15">
                  <c:v>コスト対応力                   </c:v>
                </c:pt>
                <c:pt idx="16">
                  <c:v>DXあり（n=3）</c:v>
                </c:pt>
                <c:pt idx="17">
                  <c:v>DXなし（n=17）</c:v>
                </c:pt>
                <c:pt idx="18">
                  <c:v>短納期開発                   </c:v>
                </c:pt>
                <c:pt idx="19">
                  <c:v>DXあり（n=3）</c:v>
                </c:pt>
                <c:pt idx="20">
                  <c:v>DXなし（n=15）</c:v>
                </c:pt>
                <c:pt idx="21">
                  <c:v>ロボット・自動化技術         </c:v>
                </c:pt>
                <c:pt idx="22">
                  <c:v>DXあり（n=2）</c:v>
                </c:pt>
                <c:pt idx="23">
                  <c:v>DXなし（n=14）</c:v>
                </c:pt>
                <c:pt idx="24">
                  <c:v>デジタル人材の育成・確保   </c:v>
                </c:pt>
                <c:pt idx="25">
                  <c:v>DXあり（n=0）</c:v>
                </c:pt>
                <c:pt idx="26">
                  <c:v>DXなし（n=15）</c:v>
                </c:pt>
              </c:strCache>
            </c:strRef>
          </c:cat>
          <c:val>
            <c:numRef>
              <c:f>'11-5'!$G$11:$G$37</c:f>
              <c:numCache>
                <c:formatCode>0.0%</c:formatCode>
                <c:ptCount val="27"/>
                <c:pt idx="1">
                  <c:v>0.2857142857142857</c:v>
                </c:pt>
                <c:pt idx="2">
                  <c:v>0.3401639344262295</c:v>
                </c:pt>
                <c:pt idx="4">
                  <c:v>8.9285714285714288E-2</c:v>
                </c:pt>
                <c:pt idx="5">
                  <c:v>0.20491803278688525</c:v>
                </c:pt>
                <c:pt idx="7">
                  <c:v>0.17857142857142858</c:v>
                </c:pt>
                <c:pt idx="8">
                  <c:v>0.1721311475409836</c:v>
                </c:pt>
                <c:pt idx="10">
                  <c:v>0.10714285714285714</c:v>
                </c:pt>
                <c:pt idx="11">
                  <c:v>5.5327868852459015E-2</c:v>
                </c:pt>
                <c:pt idx="13">
                  <c:v>0</c:v>
                </c:pt>
                <c:pt idx="14">
                  <c:v>5.9426229508196718E-2</c:v>
                </c:pt>
                <c:pt idx="16">
                  <c:v>5.3571428571428568E-2</c:v>
                </c:pt>
                <c:pt idx="17">
                  <c:v>3.4836065573770489E-2</c:v>
                </c:pt>
                <c:pt idx="19">
                  <c:v>5.3571428571428568E-2</c:v>
                </c:pt>
                <c:pt idx="20">
                  <c:v>3.0737704918032786E-2</c:v>
                </c:pt>
                <c:pt idx="22">
                  <c:v>3.5714285714285712E-2</c:v>
                </c:pt>
                <c:pt idx="23">
                  <c:v>2.8688524590163935E-2</c:v>
                </c:pt>
                <c:pt idx="25">
                  <c:v>0</c:v>
                </c:pt>
                <c:pt idx="26">
                  <c:v>3.0737704918032786E-2</c:v>
                </c:pt>
              </c:numCache>
            </c:numRef>
          </c:val>
          <c:extLst>
            <c:ext xmlns:c16="http://schemas.microsoft.com/office/drawing/2014/chart" uri="{C3380CC4-5D6E-409C-BE32-E72D297353CC}">
              <c16:uniqueId val="{00000001-EAC4-4F7A-AB47-5E29A56D1051}"/>
            </c:ext>
          </c:extLst>
        </c:ser>
        <c:dLbls>
          <c:showLegendKey val="0"/>
          <c:showVal val="0"/>
          <c:showCatName val="0"/>
          <c:showSerName val="0"/>
          <c:showPercent val="0"/>
          <c:showBubbleSize val="0"/>
        </c:dLbls>
        <c:gapWidth val="40"/>
        <c:overlap val="100"/>
        <c:axId val="447901056"/>
        <c:axId val="447906944"/>
      </c:barChart>
      <c:catAx>
        <c:axId val="447901056"/>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47906944"/>
        <c:crosses val="autoZero"/>
        <c:auto val="1"/>
        <c:lblAlgn val="ctr"/>
        <c:lblOffset val="100"/>
        <c:noMultiLvlLbl val="0"/>
      </c:catAx>
      <c:valAx>
        <c:axId val="447906944"/>
        <c:scaling>
          <c:orientation val="minMax"/>
          <c:max val="0.5"/>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47901056"/>
        <c:crosses val="autoZero"/>
        <c:crossBetween val="between"/>
        <c:majorUnit val="0.1"/>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8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r>
              <a:rPr lang="ja-JP" altLang="ja-JP" sz="1000" b="1" i="0" baseline="0" dirty="0">
                <a:effectLst/>
              </a:rPr>
              <a:t>今後重点的に取り組むべき経営課題</a:t>
            </a:r>
            <a:endParaRPr lang="ja-JP" altLang="ja-JP" sz="1000" dirty="0">
              <a:effectLst/>
            </a:endParaRPr>
          </a:p>
        </c:rich>
      </c:tx>
      <c:layout>
        <c:manualLayout>
          <c:xMode val="edge"/>
          <c:yMode val="edge"/>
          <c:x val="0.30067542939445591"/>
          <c:y val="1.2176558175983544E-2"/>
        </c:manualLayout>
      </c:layout>
      <c:overlay val="0"/>
      <c:spPr>
        <a:noFill/>
        <a:ln>
          <a:noFill/>
        </a:ln>
        <a:effectLst/>
      </c:spPr>
      <c:txPr>
        <a:bodyPr rot="0" spcFirstLastPara="1" vertOverflow="ellipsis" vert="horz" wrap="square" anchor="ctr" anchorCtr="1"/>
        <a:lstStyle/>
        <a:p>
          <a:pPr>
            <a:defRPr sz="1000" b="1"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39536767676767676"/>
          <c:y val="0.11238462962962963"/>
          <c:w val="0.55620555555555551"/>
          <c:h val="0.84724240740740742"/>
        </c:manualLayout>
      </c:layout>
      <c:barChart>
        <c:barDir val="bar"/>
        <c:grouping val="stacked"/>
        <c:varyColors val="0"/>
        <c:ser>
          <c:idx val="0"/>
          <c:order val="0"/>
          <c:spPr>
            <a:solidFill>
              <a:schemeClr val="accent6">
                <a:lumMod val="40000"/>
                <a:lumOff val="60000"/>
              </a:schemeClr>
            </a:solidFill>
            <a:ln>
              <a:solidFill>
                <a:schemeClr val="tx1"/>
              </a:solidFill>
            </a:ln>
            <a:effectLst/>
          </c:spPr>
          <c:invertIfNegative val="0"/>
          <c:dLbls>
            <c:dLbl>
              <c:idx val="0"/>
              <c:layout>
                <c:manualLayout>
                  <c:x val="-1.1204481792717087E-2"/>
                  <c:y val="2.9366945564548695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BBA-4115-B5D2-93CE5A1A7912}"/>
                </c:ext>
              </c:extLst>
            </c:dLbl>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'11-5'!$O$11:$O$40</c:f>
              <c:strCache>
                <c:ptCount val="30"/>
                <c:pt idx="0">
                  <c:v>ニーズ対応力                   </c:v>
                </c:pt>
                <c:pt idx="1">
                  <c:v>DXあり（n=1）</c:v>
                </c:pt>
                <c:pt idx="2">
                  <c:v>DXなし（n=55）</c:v>
                </c:pt>
                <c:pt idx="3">
                  <c:v>熟練技術・ノウハウ             </c:v>
                </c:pt>
                <c:pt idx="4">
                  <c:v>DXあり（n=3）</c:v>
                </c:pt>
                <c:pt idx="5">
                  <c:v>DXなし（n=40）</c:v>
                </c:pt>
                <c:pt idx="6">
                  <c:v>品質・安全・安心              </c:v>
                </c:pt>
                <c:pt idx="7">
                  <c:v>DXあり（n=1）</c:v>
                </c:pt>
                <c:pt idx="8">
                  <c:v>DXなし（n=32）</c:v>
                </c:pt>
                <c:pt idx="9">
                  <c:v>AI、ビッグデータの活用        </c:v>
                </c:pt>
                <c:pt idx="10">
                  <c:v>DXあり（n=10）</c:v>
                </c:pt>
                <c:pt idx="11">
                  <c:v>DXなし（n=71）</c:v>
                </c:pt>
                <c:pt idx="12">
                  <c:v>試作開発                      </c:v>
                </c:pt>
                <c:pt idx="13">
                  <c:v>DXあり（n=0）</c:v>
                </c:pt>
                <c:pt idx="14">
                  <c:v>DXなし（n=11）</c:v>
                </c:pt>
                <c:pt idx="15">
                  <c:v>コスト対応力                   </c:v>
                </c:pt>
                <c:pt idx="16">
                  <c:v>DXあり（n=4）</c:v>
                </c:pt>
                <c:pt idx="17">
                  <c:v>DXなし（n=49）</c:v>
                </c:pt>
                <c:pt idx="18">
                  <c:v>短納期開発                   </c:v>
                </c:pt>
                <c:pt idx="19">
                  <c:v>DXあり（n=4）</c:v>
                </c:pt>
                <c:pt idx="20">
                  <c:v>DXなし（n=38）</c:v>
                </c:pt>
                <c:pt idx="21">
                  <c:v>ロボット・自動化技術         </c:v>
                </c:pt>
                <c:pt idx="22">
                  <c:v>DXあり（n=0）</c:v>
                </c:pt>
                <c:pt idx="23">
                  <c:v>DXなし（n=20）</c:v>
                </c:pt>
                <c:pt idx="24">
                  <c:v>デジタル人材の育成・確保   </c:v>
                </c:pt>
                <c:pt idx="25">
                  <c:v>DXあり（n=17）</c:v>
                </c:pt>
                <c:pt idx="26">
                  <c:v>DXなし（n=107）</c:v>
                </c:pt>
                <c:pt idx="27">
                  <c:v>デジタル化に対応した組織改革</c:v>
                </c:pt>
                <c:pt idx="28">
                  <c:v>DXあり（n=6）</c:v>
                </c:pt>
                <c:pt idx="29">
                  <c:v>DXなし（n=18）</c:v>
                </c:pt>
              </c:strCache>
            </c:strRef>
          </c:cat>
          <c:val>
            <c:numRef>
              <c:f>'11-5'!$P$11:$P$40</c:f>
              <c:numCache>
                <c:formatCode>0.0%</c:formatCode>
                <c:ptCount val="30"/>
                <c:pt idx="1">
                  <c:v>1.7857142857142856E-2</c:v>
                </c:pt>
                <c:pt idx="2">
                  <c:v>0.11293634496919917</c:v>
                </c:pt>
                <c:pt idx="4">
                  <c:v>5.3571428571428568E-2</c:v>
                </c:pt>
                <c:pt idx="5">
                  <c:v>8.2135523613963035E-2</c:v>
                </c:pt>
                <c:pt idx="7">
                  <c:v>1.7857142857142856E-2</c:v>
                </c:pt>
                <c:pt idx="8">
                  <c:v>6.5708418891170434E-2</c:v>
                </c:pt>
                <c:pt idx="10">
                  <c:v>0.17857142857142858</c:v>
                </c:pt>
                <c:pt idx="11">
                  <c:v>0.14579055441478439</c:v>
                </c:pt>
                <c:pt idx="13">
                  <c:v>0</c:v>
                </c:pt>
                <c:pt idx="14">
                  <c:v>2.2587268993839837E-2</c:v>
                </c:pt>
                <c:pt idx="16">
                  <c:v>7.1428571428571425E-2</c:v>
                </c:pt>
                <c:pt idx="17">
                  <c:v>0.10061601642710473</c:v>
                </c:pt>
                <c:pt idx="19">
                  <c:v>7.1428571428571425E-2</c:v>
                </c:pt>
                <c:pt idx="20">
                  <c:v>7.8028747433264892E-2</c:v>
                </c:pt>
                <c:pt idx="22">
                  <c:v>0</c:v>
                </c:pt>
                <c:pt idx="23">
                  <c:v>4.1067761806981518E-2</c:v>
                </c:pt>
                <c:pt idx="25">
                  <c:v>0.30357142857142855</c:v>
                </c:pt>
                <c:pt idx="26">
                  <c:v>0.21971252566735114</c:v>
                </c:pt>
                <c:pt idx="28">
                  <c:v>0.10714285714285714</c:v>
                </c:pt>
                <c:pt idx="29">
                  <c:v>3.6960985626283367E-2</c:v>
                </c:pt>
              </c:numCache>
            </c:numRef>
          </c:val>
          <c:extLst>
            <c:ext xmlns:c16="http://schemas.microsoft.com/office/drawing/2014/chart" uri="{C3380CC4-5D6E-409C-BE32-E72D297353CC}">
              <c16:uniqueId val="{00000001-ABBA-4115-B5D2-93CE5A1A7912}"/>
            </c:ext>
          </c:extLst>
        </c:ser>
        <c:dLbls>
          <c:showLegendKey val="0"/>
          <c:showVal val="0"/>
          <c:showCatName val="0"/>
          <c:showSerName val="0"/>
          <c:showPercent val="0"/>
          <c:showBubbleSize val="0"/>
        </c:dLbls>
        <c:gapWidth val="40"/>
        <c:overlap val="100"/>
        <c:axId val="447949056"/>
        <c:axId val="447963136"/>
      </c:barChart>
      <c:catAx>
        <c:axId val="447949056"/>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47963136"/>
        <c:crosses val="autoZero"/>
        <c:auto val="1"/>
        <c:lblAlgn val="ctr"/>
        <c:lblOffset val="100"/>
        <c:noMultiLvlLbl val="0"/>
      </c:catAx>
      <c:valAx>
        <c:axId val="447963136"/>
        <c:scaling>
          <c:orientation val="minMax"/>
          <c:max val="0.5"/>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47949056"/>
        <c:crosses val="autoZero"/>
        <c:crossBetween val="between"/>
        <c:majorUnit val="0.1"/>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8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774382594797745"/>
          <c:y val="6.9083792277048583E-2"/>
          <c:w val="0.37687040078182377"/>
          <c:h val="0.64632104369355792"/>
        </c:manualLayout>
      </c:layout>
      <c:pieChart>
        <c:varyColors val="1"/>
        <c:ser>
          <c:idx val="0"/>
          <c:order val="0"/>
          <c:tx>
            <c:strRef>
              <c:f>'Q12-1'!$B$2</c:f>
              <c:strCache>
                <c:ptCount val="1"/>
                <c:pt idx="0">
                  <c:v>Q12-1.DX推進指標の自己診断 実施状況 (N=807)</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CC1-4DD7-AE27-CD2C07E5CB5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CC1-4DD7-AE27-CD2C07E5CB5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CC1-4DD7-AE27-CD2C07E5CB57}"/>
              </c:ext>
            </c:extLst>
          </c:dPt>
          <c:dLbls>
            <c:numFmt formatCode="0.0%" sourceLinked="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'Q12-1'!$E$3:$E$5</c:f>
              <c:strCache>
                <c:ptCount val="3"/>
                <c:pt idx="0">
                  <c:v>自己診断を実施した（n=10）</c:v>
                </c:pt>
                <c:pt idx="1">
                  <c:v>ＤＸ推進指標について知っていたが自己診断は実施していない（n=206）</c:v>
                </c:pt>
                <c:pt idx="2">
                  <c:v>ＤＸ推進指標について知らなかったので自己診断は実施していない（n=591）</c:v>
                </c:pt>
              </c:strCache>
            </c:strRef>
          </c:cat>
          <c:val>
            <c:numRef>
              <c:f>'Q12-1'!$C$3:$C$5</c:f>
              <c:numCache>
                <c:formatCode>General</c:formatCode>
                <c:ptCount val="3"/>
                <c:pt idx="0">
                  <c:v>10</c:v>
                </c:pt>
                <c:pt idx="1">
                  <c:v>206</c:v>
                </c:pt>
                <c:pt idx="2">
                  <c:v>591</c:v>
                </c:pt>
              </c:numCache>
            </c:numRef>
          </c:val>
          <c:extLst>
            <c:ext xmlns:c16="http://schemas.microsoft.com/office/drawing/2014/chart" uri="{C3380CC4-5D6E-409C-BE32-E72D297353CC}">
              <c16:uniqueId val="{00000006-BCC1-4DD7-AE27-CD2C07E5CB57}"/>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14826111782836618"/>
          <c:y val="0.74153129810973384"/>
          <c:w val="0.72527031250000007"/>
          <c:h val="0.2452880774032459"/>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426783625730996"/>
          <c:y val="0.18265638888888888"/>
          <c:w val="0.53341739766081875"/>
          <c:h val="0.77853805555555555"/>
        </c:manualLayout>
      </c:layout>
      <c:barChart>
        <c:barDir val="bar"/>
        <c:grouping val="clustered"/>
        <c:varyColors val="0"/>
        <c:ser>
          <c:idx val="0"/>
          <c:order val="0"/>
          <c:spPr>
            <a:solidFill>
              <a:schemeClr val="accent1"/>
            </a:solidFill>
            <a:ln>
              <a:solidFill>
                <a:schemeClr val="tx1"/>
              </a:solidFill>
            </a:ln>
            <a:effectLst/>
          </c:spPr>
          <c:invertIfNegative val="0"/>
          <c:cat>
            <c:strRef>
              <c:f>'Q12-2'!$B$3:$B$8</c:f>
              <c:strCache>
                <c:ptCount val="6"/>
                <c:pt idx="0">
                  <c:v>レベル0　未着手</c:v>
                </c:pt>
                <c:pt idx="1">
                  <c:v>レベル1　一部での散発式実施</c:v>
                </c:pt>
                <c:pt idx="2">
                  <c:v>レベル2　一部での戦略式実施</c:v>
                </c:pt>
                <c:pt idx="3">
                  <c:v>レベル3　全社戦略に基づく部門横断的推進</c:v>
                </c:pt>
                <c:pt idx="4">
                  <c:v>レベル4　全社戦略に基づく継続的実施</c:v>
                </c:pt>
                <c:pt idx="5">
                  <c:v>レベル5　グローバル市場におけるデジタル企業</c:v>
                </c:pt>
              </c:strCache>
            </c:strRef>
          </c:cat>
          <c:val>
            <c:numRef>
              <c:f>'Q12-2'!$C$3:$C$8</c:f>
              <c:numCache>
                <c:formatCode>General</c:formatCode>
                <c:ptCount val="6"/>
                <c:pt idx="0">
                  <c:v>0</c:v>
                </c:pt>
                <c:pt idx="1">
                  <c:v>5</c:v>
                </c:pt>
                <c:pt idx="2">
                  <c:v>1</c:v>
                </c:pt>
                <c:pt idx="3">
                  <c:v>2</c:v>
                </c:pt>
                <c:pt idx="4">
                  <c:v>2</c:v>
                </c:pt>
                <c:pt idx="5">
                  <c:v>0</c:v>
                </c:pt>
              </c:numCache>
            </c:numRef>
          </c:val>
          <c:extLst>
            <c:ext xmlns:c16="http://schemas.microsoft.com/office/drawing/2014/chart" uri="{C3380CC4-5D6E-409C-BE32-E72D297353CC}">
              <c16:uniqueId val="{00000000-7318-4515-BA29-3BA1CE44077E}"/>
            </c:ext>
          </c:extLst>
        </c:ser>
        <c:dLbls>
          <c:showLegendKey val="0"/>
          <c:showVal val="0"/>
          <c:showCatName val="0"/>
          <c:showSerName val="0"/>
          <c:showPercent val="0"/>
          <c:showBubbleSize val="0"/>
        </c:dLbls>
        <c:gapWidth val="50"/>
        <c:axId val="450141568"/>
        <c:axId val="450155648"/>
      </c:barChart>
      <c:catAx>
        <c:axId val="450141568"/>
        <c:scaling>
          <c:orientation val="maxMin"/>
        </c:scaling>
        <c:delete val="0"/>
        <c:axPos val="l"/>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50155648"/>
        <c:crosses val="autoZero"/>
        <c:auto val="1"/>
        <c:lblAlgn val="ctr"/>
        <c:lblOffset val="100"/>
        <c:noMultiLvlLbl val="0"/>
      </c:catAx>
      <c:valAx>
        <c:axId val="450155648"/>
        <c:scaling>
          <c:orientation val="minMax"/>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r>
                  <a:rPr lang="ja-JP" altLang="en-US" dirty="0"/>
                  <a:t>（件数）</a:t>
                </a:r>
              </a:p>
            </c:rich>
          </c:tx>
          <c:layout>
            <c:manualLayout>
              <c:xMode val="edge"/>
              <c:yMode val="edge"/>
              <c:x val="0.91459064327485384"/>
              <c:y val="0.10230555555555555"/>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50141568"/>
        <c:crosses val="autoZero"/>
        <c:crossBetween val="between"/>
      </c:valAx>
      <c:spPr>
        <a:noFill/>
        <a:ln>
          <a:solidFill>
            <a:schemeClr val="bg1">
              <a:lumMod val="50000"/>
            </a:schemeClr>
          </a:solidFill>
        </a:ln>
        <a:effectLst/>
      </c:spPr>
    </c:plotArea>
    <c:plotVisOnly val="1"/>
    <c:dispBlanksAs val="gap"/>
    <c:showDLblsOverMax val="0"/>
  </c:chart>
  <c:spPr>
    <a:noFill/>
    <a:ln>
      <a:noFill/>
    </a:ln>
    <a:effectLst/>
  </c:spPr>
  <c:txPr>
    <a:bodyPr/>
    <a:lstStyle/>
    <a:p>
      <a:pPr>
        <a:defRPr sz="10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269082845255386"/>
          <c:y val="5.2412140257438532E-2"/>
          <c:w val="0.47584506108299329"/>
          <c:h val="0.83185232457409042"/>
        </c:manualLayout>
      </c:layout>
      <c:barChart>
        <c:barDir val="bar"/>
        <c:grouping val="percentStacked"/>
        <c:varyColors val="0"/>
        <c:ser>
          <c:idx val="0"/>
          <c:order val="0"/>
          <c:tx>
            <c:strRef>
              <c:f>'Q13'!$K$2</c:f>
              <c:strCache>
                <c:ptCount val="1"/>
                <c:pt idx="0">
                  <c:v>1.非常に大きい／非常に活発</c:v>
                </c:pt>
              </c:strCache>
            </c:strRef>
          </c:tx>
          <c:spPr>
            <a:solidFill>
              <a:srgbClr val="FF9966"/>
            </a:solidFill>
            <a:ln>
              <a:solidFill>
                <a:schemeClr val="tx1"/>
              </a:solidFill>
            </a:ln>
            <a:effectLst/>
          </c:spPr>
          <c:invertIfNegative val="0"/>
          <c:dLbls>
            <c:dLbl>
              <c:idx val="0"/>
              <c:layout>
                <c:manualLayout>
                  <c:x val="1.1026122931442081E-2"/>
                  <c:y val="0.1128888888888889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654-4FB1-9AD0-6227BFE5E504}"/>
                </c:ext>
              </c:extLst>
            </c:dLbl>
            <c:dLbl>
              <c:idx val="1"/>
              <c:layout>
                <c:manualLayout>
                  <c:x val="1.7350118203309693E-2"/>
                  <c:y val="0.1128888888888889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654-4FB1-9AD0-6227BFE5E50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olidFill>
                      <a:round/>
                    </a:ln>
                    <a:effectLst/>
                  </c:spPr>
                </c15:leaderLines>
              </c:ext>
            </c:extLst>
          </c:dLbls>
          <c:cat>
            <c:strRef>
              <c:f>'Q13'!$B$3:$B$4</c:f>
              <c:strCache>
                <c:ptCount val="2"/>
                <c:pt idx="0">
                  <c:v>DXの動きによる事業への影響</c:v>
                </c:pt>
                <c:pt idx="1">
                  <c:v>DXの取り組み</c:v>
                </c:pt>
              </c:strCache>
            </c:strRef>
          </c:cat>
          <c:val>
            <c:numRef>
              <c:f>'Q13'!$K$3:$K$4</c:f>
              <c:numCache>
                <c:formatCode>0.0%</c:formatCode>
                <c:ptCount val="2"/>
                <c:pt idx="0">
                  <c:v>4.5112781954887216E-2</c:v>
                </c:pt>
                <c:pt idx="1">
                  <c:v>1.4906832298136646E-2</c:v>
                </c:pt>
              </c:numCache>
            </c:numRef>
          </c:val>
          <c:extLst>
            <c:ext xmlns:c16="http://schemas.microsoft.com/office/drawing/2014/chart" uri="{C3380CC4-5D6E-409C-BE32-E72D297353CC}">
              <c16:uniqueId val="{00000002-0654-4FB1-9AD0-6227BFE5E504}"/>
            </c:ext>
          </c:extLst>
        </c:ser>
        <c:ser>
          <c:idx val="1"/>
          <c:order val="1"/>
          <c:tx>
            <c:strRef>
              <c:f>'Q13'!$L$2</c:f>
              <c:strCache>
                <c:ptCount val="1"/>
                <c:pt idx="0">
                  <c:v>2.大きい／活発</c:v>
                </c:pt>
              </c:strCache>
            </c:strRef>
          </c:tx>
          <c:spPr>
            <a:solidFill>
              <a:srgbClr val="FFCC99"/>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'Q13'!$B$3:$B$4</c:f>
              <c:strCache>
                <c:ptCount val="2"/>
                <c:pt idx="0">
                  <c:v>DXの動きによる事業への影響</c:v>
                </c:pt>
                <c:pt idx="1">
                  <c:v>DXの取り組み</c:v>
                </c:pt>
              </c:strCache>
            </c:strRef>
          </c:cat>
          <c:val>
            <c:numRef>
              <c:f>'Q13'!$L$3:$L$4</c:f>
              <c:numCache>
                <c:formatCode>0.0%</c:formatCode>
                <c:ptCount val="2"/>
                <c:pt idx="0">
                  <c:v>0.11779448621553884</c:v>
                </c:pt>
                <c:pt idx="1">
                  <c:v>8.819875776397515E-2</c:v>
                </c:pt>
              </c:numCache>
            </c:numRef>
          </c:val>
          <c:extLst>
            <c:ext xmlns:c16="http://schemas.microsoft.com/office/drawing/2014/chart" uri="{C3380CC4-5D6E-409C-BE32-E72D297353CC}">
              <c16:uniqueId val="{00000003-0654-4FB1-9AD0-6227BFE5E504}"/>
            </c:ext>
          </c:extLst>
        </c:ser>
        <c:ser>
          <c:idx val="2"/>
          <c:order val="2"/>
          <c:tx>
            <c:strRef>
              <c:f>'Q13'!$M$2</c:f>
              <c:strCache>
                <c:ptCount val="1"/>
                <c:pt idx="0">
                  <c:v>3.少ない／あまり活発ではない</c:v>
                </c:pt>
              </c:strCache>
            </c:strRef>
          </c:tx>
          <c:spPr>
            <a:solidFill>
              <a:srgbClr val="2E75B6"/>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'Q13'!$B$3:$B$4</c:f>
              <c:strCache>
                <c:ptCount val="2"/>
                <c:pt idx="0">
                  <c:v>DXの動きによる事業への影響</c:v>
                </c:pt>
                <c:pt idx="1">
                  <c:v>DXの取り組み</c:v>
                </c:pt>
              </c:strCache>
            </c:strRef>
          </c:cat>
          <c:val>
            <c:numRef>
              <c:f>'Q13'!$M$3:$M$4</c:f>
              <c:numCache>
                <c:formatCode>0.0%</c:formatCode>
                <c:ptCount val="2"/>
                <c:pt idx="0">
                  <c:v>0.18796992481203006</c:v>
                </c:pt>
                <c:pt idx="1">
                  <c:v>0.20496894409937888</c:v>
                </c:pt>
              </c:numCache>
            </c:numRef>
          </c:val>
          <c:extLst>
            <c:ext xmlns:c16="http://schemas.microsoft.com/office/drawing/2014/chart" uri="{C3380CC4-5D6E-409C-BE32-E72D297353CC}">
              <c16:uniqueId val="{00000004-0654-4FB1-9AD0-6227BFE5E504}"/>
            </c:ext>
          </c:extLst>
        </c:ser>
        <c:ser>
          <c:idx val="3"/>
          <c:order val="3"/>
          <c:tx>
            <c:strRef>
              <c:f>'Q13'!$N$2</c:f>
              <c:strCache>
                <c:ptCount val="1"/>
                <c:pt idx="0">
                  <c:v>4.全くない</c:v>
                </c:pt>
              </c:strCache>
            </c:strRef>
          </c:tx>
          <c:spPr>
            <a:solidFill>
              <a:srgbClr val="9DC3E6"/>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'Q13'!$B$3:$B$4</c:f>
              <c:strCache>
                <c:ptCount val="2"/>
                <c:pt idx="0">
                  <c:v>DXの動きによる事業への影響</c:v>
                </c:pt>
                <c:pt idx="1">
                  <c:v>DXの取り組み</c:v>
                </c:pt>
              </c:strCache>
            </c:strRef>
          </c:cat>
          <c:val>
            <c:numRef>
              <c:f>'Q13'!$N$3:$N$4</c:f>
              <c:numCache>
                <c:formatCode>0.0%</c:formatCode>
                <c:ptCount val="2"/>
                <c:pt idx="0">
                  <c:v>0.12280701754385964</c:v>
                </c:pt>
                <c:pt idx="1">
                  <c:v>0.25838509316770186</c:v>
                </c:pt>
              </c:numCache>
            </c:numRef>
          </c:val>
          <c:extLst>
            <c:ext xmlns:c16="http://schemas.microsoft.com/office/drawing/2014/chart" uri="{C3380CC4-5D6E-409C-BE32-E72D297353CC}">
              <c16:uniqueId val="{00000005-0654-4FB1-9AD0-6227BFE5E504}"/>
            </c:ext>
          </c:extLst>
        </c:ser>
        <c:ser>
          <c:idx val="4"/>
          <c:order val="4"/>
          <c:tx>
            <c:strRef>
              <c:f>'Q13'!$O$2</c:f>
              <c:strCache>
                <c:ptCount val="1"/>
                <c:pt idx="0">
                  <c:v>5.わからない</c:v>
                </c:pt>
              </c:strCache>
            </c:strRef>
          </c:tx>
          <c:spPr>
            <a:solidFill>
              <a:schemeClr val="bg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'Q13'!$B$3:$B$4</c:f>
              <c:strCache>
                <c:ptCount val="2"/>
                <c:pt idx="0">
                  <c:v>DXの動きによる事業への影響</c:v>
                </c:pt>
                <c:pt idx="1">
                  <c:v>DXの取り組み</c:v>
                </c:pt>
              </c:strCache>
            </c:strRef>
          </c:cat>
          <c:val>
            <c:numRef>
              <c:f>'Q13'!$O$3:$O$4</c:f>
              <c:numCache>
                <c:formatCode>0.0%</c:formatCode>
                <c:ptCount val="2"/>
                <c:pt idx="0">
                  <c:v>0.52631578947368418</c:v>
                </c:pt>
                <c:pt idx="1">
                  <c:v>0.43354037267080747</c:v>
                </c:pt>
              </c:numCache>
            </c:numRef>
          </c:val>
          <c:extLst>
            <c:ext xmlns:c16="http://schemas.microsoft.com/office/drawing/2014/chart" uri="{C3380CC4-5D6E-409C-BE32-E72D297353CC}">
              <c16:uniqueId val="{00000006-0654-4FB1-9AD0-6227BFE5E504}"/>
            </c:ext>
          </c:extLst>
        </c:ser>
        <c:dLbls>
          <c:showLegendKey val="0"/>
          <c:showVal val="0"/>
          <c:showCatName val="0"/>
          <c:showSerName val="0"/>
          <c:showPercent val="0"/>
          <c:showBubbleSize val="0"/>
        </c:dLbls>
        <c:gapWidth val="150"/>
        <c:overlap val="100"/>
        <c:axId val="450265088"/>
        <c:axId val="450266624"/>
      </c:barChart>
      <c:catAx>
        <c:axId val="450265088"/>
        <c:scaling>
          <c:orientation val="maxMin"/>
        </c:scaling>
        <c:delete val="0"/>
        <c:axPos val="l"/>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50266624"/>
        <c:crosses val="autoZero"/>
        <c:auto val="1"/>
        <c:lblAlgn val="ctr"/>
        <c:lblOffset val="100"/>
        <c:noMultiLvlLbl val="0"/>
      </c:catAx>
      <c:valAx>
        <c:axId val="450266624"/>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50265088"/>
        <c:crosses val="autoZero"/>
        <c:crossBetween val="between"/>
      </c:valAx>
      <c:spPr>
        <a:noFill/>
        <a:ln>
          <a:solidFill>
            <a:schemeClr val="bg1">
              <a:lumMod val="50000"/>
            </a:schemeClr>
          </a:solidFill>
        </a:ln>
        <a:effectLst/>
      </c:spPr>
    </c:plotArea>
    <c:legend>
      <c:legendPos val="r"/>
      <c:layout>
        <c:manualLayout>
          <c:xMode val="edge"/>
          <c:yMode val="edge"/>
          <c:x val="0.74689921691633432"/>
          <c:y val="0.19386277777777775"/>
          <c:w val="0.21952080378250596"/>
          <c:h val="0.54934805555555566"/>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rtl="0">
              <a:defRPr sz="1100"/>
            </a:pPr>
            <a:r>
              <a:rPr lang="en-US" sz="1100" dirty="0"/>
              <a:t>Q13.DX</a:t>
            </a:r>
            <a:r>
              <a:rPr lang="ja-JP" sz="1100" dirty="0"/>
              <a:t>の動きによる事業への影響</a:t>
            </a:r>
          </a:p>
        </c:rich>
      </c:tx>
      <c:layout>
        <c:manualLayout>
          <c:xMode val="edge"/>
          <c:yMode val="edge"/>
          <c:x val="0.38650166934597957"/>
          <c:y val="1.245724078349395E-2"/>
        </c:manualLayout>
      </c:layout>
      <c:overlay val="0"/>
    </c:title>
    <c:autoTitleDeleted val="0"/>
    <c:plotArea>
      <c:layout>
        <c:manualLayout>
          <c:layoutTarget val="inner"/>
          <c:xMode val="edge"/>
          <c:yMode val="edge"/>
          <c:x val="0.25865127229335311"/>
          <c:y val="0.19840344468903456"/>
          <c:w val="0.69948761402692217"/>
          <c:h val="0.68214295682787907"/>
        </c:manualLayout>
      </c:layout>
      <c:barChart>
        <c:barDir val="bar"/>
        <c:grouping val="percentStacked"/>
        <c:varyColors val="0"/>
        <c:ser>
          <c:idx val="0"/>
          <c:order val="0"/>
          <c:tx>
            <c:strRef>
              <c:f>'Q13(1)'!$C$14</c:f>
              <c:strCache>
                <c:ptCount val="1"/>
                <c:pt idx="0">
                  <c:v>1.非常に大きい／非常に活発</c:v>
                </c:pt>
              </c:strCache>
            </c:strRef>
          </c:tx>
          <c:spPr>
            <a:solidFill>
              <a:srgbClr val="FF9966"/>
            </a:solidFill>
            <a:ln>
              <a:solidFill>
                <a:schemeClr val="tx1"/>
              </a:solidFill>
            </a:ln>
          </c:spPr>
          <c:invertIfNegative val="0"/>
          <c:dLbls>
            <c:dLbl>
              <c:idx val="1"/>
              <c:layout>
                <c:manualLayout>
                  <c:x val="1.6145464141613289E-2"/>
                  <c:y val="5.7609887414524219E-2"/>
                </c:manualLayout>
              </c:layout>
              <c:showLegendKey val="0"/>
              <c:showVal val="1"/>
              <c:showCatName val="0"/>
              <c:showSerName val="0"/>
              <c:showPercent val="0"/>
              <c:showBubbleSize val="0"/>
              <c:extLst>
                <c:ext xmlns:c15="http://schemas.microsoft.com/office/drawing/2012/chart" uri="{CE6537A1-D6FC-4f65-9D91-7224C49458BB}">
                  <c15:layout>
                    <c:manualLayout>
                      <c:w val="5.4376290616748701E-2"/>
                      <c:h val="7.1332156075376768E-2"/>
                    </c:manualLayout>
                  </c15:layout>
                </c:ext>
                <c:ext xmlns:c16="http://schemas.microsoft.com/office/drawing/2014/chart" uri="{C3380CC4-5D6E-409C-BE32-E72D297353CC}">
                  <c16:uniqueId val="{00000000-F439-4366-8CD6-88365C2D025D}"/>
                </c:ext>
              </c:extLst>
            </c:dLbl>
            <c:dLbl>
              <c:idx val="3"/>
              <c:layout>
                <c:manualLayout>
                  <c:x val="1.4445941600390864E-2"/>
                  <c:y val="3.745623976433967E-2"/>
                </c:manualLayout>
              </c:layout>
              <c:showLegendKey val="0"/>
              <c:showVal val="1"/>
              <c:showCatName val="0"/>
              <c:showSerName val="0"/>
              <c:showPercent val="0"/>
              <c:showBubbleSize val="0"/>
              <c:extLst>
                <c:ext xmlns:c15="http://schemas.microsoft.com/office/drawing/2012/chart" uri="{CE6537A1-D6FC-4f65-9D91-7224C49458BB}">
                  <c15:layout>
                    <c:manualLayout>
                      <c:w val="5.4376290616748701E-2"/>
                      <c:h val="8.0429544088558569E-2"/>
                    </c:manualLayout>
                  </c15:layout>
                </c:ext>
                <c:ext xmlns:c16="http://schemas.microsoft.com/office/drawing/2014/chart" uri="{C3380CC4-5D6E-409C-BE32-E72D297353CC}">
                  <c16:uniqueId val="{00000001-F439-4366-8CD6-88365C2D025D}"/>
                </c:ext>
              </c:extLst>
            </c:dLbl>
            <c:dLbl>
              <c:idx val="5"/>
              <c:layout>
                <c:manualLayout>
                  <c:x val="8.497612706112271E-3"/>
                  <c:y val="5.1769008770471775E-2"/>
                </c:manualLayout>
              </c:layout>
              <c:showLegendKey val="0"/>
              <c:showVal val="1"/>
              <c:showCatName val="0"/>
              <c:showSerName val="0"/>
              <c:showPercent val="0"/>
              <c:showBubbleSize val="0"/>
              <c:extLst>
                <c:ext xmlns:c15="http://schemas.microsoft.com/office/drawing/2012/chart" uri="{CE6537A1-D6FC-4f65-9D91-7224C49458BB}">
                  <c15:layout>
                    <c:manualLayout>
                      <c:w val="5.2676768075526244E-2"/>
                      <c:h val="7.9090893866287551E-2"/>
                    </c:manualLayout>
                  </c15:layout>
                </c:ext>
                <c:ext xmlns:c16="http://schemas.microsoft.com/office/drawing/2014/chart" uri="{C3380CC4-5D6E-409C-BE32-E72D297353CC}">
                  <c16:uniqueId val="{00000002-F439-4366-8CD6-88365C2D025D}"/>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'Q13(1)'!$D$13:$I$13</c:f>
              <c:strCache>
                <c:ptCount val="6"/>
                <c:pt idx="0">
                  <c:v>A.エンドユーザー（n=160）</c:v>
                </c:pt>
                <c:pt idx="1">
                  <c:v>B.メーカー（n=174）</c:v>
                </c:pt>
                <c:pt idx="2">
                  <c:v>C.系列ソフトウェア企業（n=20）</c:v>
                </c:pt>
                <c:pt idx="3">
                  <c:v>D.受託ソフトウェア企業（n=258）</c:v>
                </c:pt>
                <c:pt idx="4">
                  <c:v>E.独立系ソフトウェア企業（n=97）</c:v>
                </c:pt>
                <c:pt idx="5">
                  <c:v>F.その他（n=89）</c:v>
                </c:pt>
              </c:strCache>
            </c:strRef>
          </c:cat>
          <c:val>
            <c:numRef>
              <c:f>'Q13(1)'!$D$14:$I$14</c:f>
              <c:numCache>
                <c:formatCode>0.0%</c:formatCode>
                <c:ptCount val="6"/>
                <c:pt idx="0">
                  <c:v>0.05</c:v>
                </c:pt>
                <c:pt idx="1">
                  <c:v>2.8735632183908046E-2</c:v>
                </c:pt>
                <c:pt idx="2">
                  <c:v>0.05</c:v>
                </c:pt>
                <c:pt idx="3">
                  <c:v>3.4883720930232558E-2</c:v>
                </c:pt>
                <c:pt idx="4">
                  <c:v>9.2783505154639179E-2</c:v>
                </c:pt>
                <c:pt idx="5">
                  <c:v>4.49438202247191E-2</c:v>
                </c:pt>
              </c:numCache>
            </c:numRef>
          </c:val>
          <c:extLst>
            <c:ext xmlns:c16="http://schemas.microsoft.com/office/drawing/2014/chart" uri="{C3380CC4-5D6E-409C-BE32-E72D297353CC}">
              <c16:uniqueId val="{00000000-5C22-47A9-9655-10878897E86C}"/>
            </c:ext>
          </c:extLst>
        </c:ser>
        <c:ser>
          <c:idx val="1"/>
          <c:order val="1"/>
          <c:tx>
            <c:strRef>
              <c:f>'Q13(1)'!$C$15</c:f>
              <c:strCache>
                <c:ptCount val="1"/>
                <c:pt idx="0">
                  <c:v>2.大きい／活発</c:v>
                </c:pt>
              </c:strCache>
            </c:strRef>
          </c:tx>
          <c:spPr>
            <a:solidFill>
              <a:srgbClr val="FFCC99"/>
            </a:solidFill>
            <a:ln>
              <a:solidFill>
                <a:schemeClr val="tx1"/>
              </a:solidFill>
            </a:ln>
          </c:spPr>
          <c:invertIfNegative val="0"/>
          <c:dLbls>
            <c:dLbl>
              <c:idx val="5"/>
              <c:layout>
                <c:manualLayout>
                  <c:x val="6.7980901648898185E-3"/>
                  <c:y val="-3.49584489931062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439-4366-8CD6-88365C2D025D}"/>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'Q13(1)'!$D$13:$I$13</c:f>
              <c:strCache>
                <c:ptCount val="6"/>
                <c:pt idx="0">
                  <c:v>A.エンドユーザー（n=160）</c:v>
                </c:pt>
                <c:pt idx="1">
                  <c:v>B.メーカー（n=174）</c:v>
                </c:pt>
                <c:pt idx="2">
                  <c:v>C.系列ソフトウェア企業（n=20）</c:v>
                </c:pt>
                <c:pt idx="3">
                  <c:v>D.受託ソフトウェア企業（n=258）</c:v>
                </c:pt>
                <c:pt idx="4">
                  <c:v>E.独立系ソフトウェア企業（n=97）</c:v>
                </c:pt>
                <c:pt idx="5">
                  <c:v>F.その他（n=89）</c:v>
                </c:pt>
              </c:strCache>
            </c:strRef>
          </c:cat>
          <c:val>
            <c:numRef>
              <c:f>'Q13(1)'!$D$15:$I$15</c:f>
              <c:numCache>
                <c:formatCode>0.0%</c:formatCode>
                <c:ptCount val="6"/>
                <c:pt idx="0">
                  <c:v>0.11874999999999999</c:v>
                </c:pt>
                <c:pt idx="1">
                  <c:v>0.11494252873563218</c:v>
                </c:pt>
                <c:pt idx="2">
                  <c:v>0.3</c:v>
                </c:pt>
                <c:pt idx="3">
                  <c:v>0.1124031007751938</c:v>
                </c:pt>
                <c:pt idx="4">
                  <c:v>0.17525773195876287</c:v>
                </c:pt>
                <c:pt idx="5">
                  <c:v>3.3707865168539325E-2</c:v>
                </c:pt>
              </c:numCache>
            </c:numRef>
          </c:val>
          <c:extLst>
            <c:ext xmlns:c16="http://schemas.microsoft.com/office/drawing/2014/chart" uri="{C3380CC4-5D6E-409C-BE32-E72D297353CC}">
              <c16:uniqueId val="{00000001-5C22-47A9-9655-10878897E86C}"/>
            </c:ext>
          </c:extLst>
        </c:ser>
        <c:ser>
          <c:idx val="2"/>
          <c:order val="2"/>
          <c:tx>
            <c:strRef>
              <c:f>'Q13(1)'!$C$16</c:f>
              <c:strCache>
                <c:ptCount val="1"/>
                <c:pt idx="0">
                  <c:v>3.少ない／あまり活発ではない</c:v>
                </c:pt>
              </c:strCache>
            </c:strRef>
          </c:tx>
          <c:spPr>
            <a:solidFill>
              <a:srgbClr val="2E75B6"/>
            </a:solidFill>
            <a:ln>
              <a:solidFill>
                <a:schemeClr val="tx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'Q13(1)'!$D$13:$I$13</c:f>
              <c:strCache>
                <c:ptCount val="6"/>
                <c:pt idx="0">
                  <c:v>A.エンドユーザー（n=160）</c:v>
                </c:pt>
                <c:pt idx="1">
                  <c:v>B.メーカー（n=174）</c:v>
                </c:pt>
                <c:pt idx="2">
                  <c:v>C.系列ソフトウェア企業（n=20）</c:v>
                </c:pt>
                <c:pt idx="3">
                  <c:v>D.受託ソフトウェア企業（n=258）</c:v>
                </c:pt>
                <c:pt idx="4">
                  <c:v>E.独立系ソフトウェア企業（n=97）</c:v>
                </c:pt>
                <c:pt idx="5">
                  <c:v>F.その他（n=89）</c:v>
                </c:pt>
              </c:strCache>
            </c:strRef>
          </c:cat>
          <c:val>
            <c:numRef>
              <c:f>'Q13(1)'!$D$16:$I$16</c:f>
              <c:numCache>
                <c:formatCode>0.0%</c:formatCode>
                <c:ptCount val="6"/>
                <c:pt idx="0">
                  <c:v>0.16875000000000001</c:v>
                </c:pt>
                <c:pt idx="1">
                  <c:v>0.14942528735632185</c:v>
                </c:pt>
                <c:pt idx="2">
                  <c:v>0.25</c:v>
                </c:pt>
                <c:pt idx="3">
                  <c:v>0.22868217054263565</c:v>
                </c:pt>
                <c:pt idx="4">
                  <c:v>0.22680412371134021</c:v>
                </c:pt>
                <c:pt idx="5">
                  <c:v>0.12359550561797752</c:v>
                </c:pt>
              </c:numCache>
            </c:numRef>
          </c:val>
          <c:extLst>
            <c:ext xmlns:c16="http://schemas.microsoft.com/office/drawing/2014/chart" uri="{C3380CC4-5D6E-409C-BE32-E72D297353CC}">
              <c16:uniqueId val="{00000002-5C22-47A9-9655-10878897E86C}"/>
            </c:ext>
          </c:extLst>
        </c:ser>
        <c:ser>
          <c:idx val="3"/>
          <c:order val="3"/>
          <c:tx>
            <c:strRef>
              <c:f>'Q13(1)'!$C$17</c:f>
              <c:strCache>
                <c:ptCount val="1"/>
                <c:pt idx="0">
                  <c:v>4.全くない</c:v>
                </c:pt>
              </c:strCache>
            </c:strRef>
          </c:tx>
          <c:spPr>
            <a:solidFill>
              <a:srgbClr val="9DC3E6"/>
            </a:solidFill>
            <a:ln>
              <a:solidFill>
                <a:schemeClr val="tx1"/>
              </a:solid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'Q13(1)'!$D$13:$I$13</c:f>
              <c:strCache>
                <c:ptCount val="6"/>
                <c:pt idx="0">
                  <c:v>A.エンドユーザー（n=160）</c:v>
                </c:pt>
                <c:pt idx="1">
                  <c:v>B.メーカー（n=174）</c:v>
                </c:pt>
                <c:pt idx="2">
                  <c:v>C.系列ソフトウェア企業（n=20）</c:v>
                </c:pt>
                <c:pt idx="3">
                  <c:v>D.受託ソフトウェア企業（n=258）</c:v>
                </c:pt>
                <c:pt idx="4">
                  <c:v>E.独立系ソフトウェア企業（n=97）</c:v>
                </c:pt>
                <c:pt idx="5">
                  <c:v>F.その他（n=89）</c:v>
                </c:pt>
              </c:strCache>
            </c:strRef>
          </c:cat>
          <c:val>
            <c:numRef>
              <c:f>'Q13(1)'!$D$17:$I$17</c:f>
              <c:numCache>
                <c:formatCode>0.0%</c:formatCode>
                <c:ptCount val="6"/>
                <c:pt idx="0">
                  <c:v>9.375E-2</c:v>
                </c:pt>
                <c:pt idx="1">
                  <c:v>0.1206896551724138</c:v>
                </c:pt>
                <c:pt idx="2">
                  <c:v>0.15</c:v>
                </c:pt>
                <c:pt idx="3">
                  <c:v>0.12015503875968993</c:v>
                </c:pt>
                <c:pt idx="4">
                  <c:v>0.1134020618556701</c:v>
                </c:pt>
                <c:pt idx="5">
                  <c:v>0.19101123595505617</c:v>
                </c:pt>
              </c:numCache>
            </c:numRef>
          </c:val>
          <c:extLst>
            <c:ext xmlns:c16="http://schemas.microsoft.com/office/drawing/2014/chart" uri="{C3380CC4-5D6E-409C-BE32-E72D297353CC}">
              <c16:uniqueId val="{00000003-5C22-47A9-9655-10878897E86C}"/>
            </c:ext>
          </c:extLst>
        </c:ser>
        <c:ser>
          <c:idx val="4"/>
          <c:order val="4"/>
          <c:tx>
            <c:strRef>
              <c:f>'Q13(1)'!$C$18</c:f>
              <c:strCache>
                <c:ptCount val="1"/>
                <c:pt idx="0">
                  <c:v>5.わからない</c:v>
                </c:pt>
              </c:strCache>
            </c:strRef>
          </c:tx>
          <c:spPr>
            <a:solidFill>
              <a:schemeClr val="bg1"/>
            </a:solidFill>
            <a:ln>
              <a:solidFill>
                <a:schemeClr val="tx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'Q13(1)'!$D$13:$I$13</c:f>
              <c:strCache>
                <c:ptCount val="6"/>
                <c:pt idx="0">
                  <c:v>A.エンドユーザー（n=160）</c:v>
                </c:pt>
                <c:pt idx="1">
                  <c:v>B.メーカー（n=174）</c:v>
                </c:pt>
                <c:pt idx="2">
                  <c:v>C.系列ソフトウェア企業（n=20）</c:v>
                </c:pt>
                <c:pt idx="3">
                  <c:v>D.受託ソフトウェア企業（n=258）</c:v>
                </c:pt>
                <c:pt idx="4">
                  <c:v>E.独立系ソフトウェア企業（n=97）</c:v>
                </c:pt>
                <c:pt idx="5">
                  <c:v>F.その他（n=89）</c:v>
                </c:pt>
              </c:strCache>
            </c:strRef>
          </c:cat>
          <c:val>
            <c:numRef>
              <c:f>'Q13(1)'!$D$18:$I$18</c:f>
              <c:numCache>
                <c:formatCode>0.0%</c:formatCode>
                <c:ptCount val="6"/>
                <c:pt idx="0">
                  <c:v>0.56874999999999998</c:v>
                </c:pt>
                <c:pt idx="1">
                  <c:v>0.58620689655172409</c:v>
                </c:pt>
                <c:pt idx="2">
                  <c:v>0.25</c:v>
                </c:pt>
                <c:pt idx="3">
                  <c:v>0.50387596899224807</c:v>
                </c:pt>
                <c:pt idx="4">
                  <c:v>0.39175257731958762</c:v>
                </c:pt>
                <c:pt idx="5">
                  <c:v>0.6067415730337079</c:v>
                </c:pt>
              </c:numCache>
            </c:numRef>
          </c:val>
          <c:extLst>
            <c:ext xmlns:c16="http://schemas.microsoft.com/office/drawing/2014/chart" uri="{C3380CC4-5D6E-409C-BE32-E72D297353CC}">
              <c16:uniqueId val="{00000004-5C22-47A9-9655-10878897E86C}"/>
            </c:ext>
          </c:extLst>
        </c:ser>
        <c:dLbls>
          <c:showLegendKey val="0"/>
          <c:showVal val="0"/>
          <c:showCatName val="0"/>
          <c:showSerName val="0"/>
          <c:showPercent val="0"/>
          <c:showBubbleSize val="0"/>
        </c:dLbls>
        <c:gapWidth val="150"/>
        <c:overlap val="100"/>
        <c:axId val="450625920"/>
        <c:axId val="450627456"/>
      </c:barChart>
      <c:catAx>
        <c:axId val="450625920"/>
        <c:scaling>
          <c:orientation val="maxMin"/>
        </c:scaling>
        <c:delete val="0"/>
        <c:axPos val="l"/>
        <c:numFmt formatCode="General" sourceLinked="0"/>
        <c:majorTickMark val="none"/>
        <c:minorTickMark val="none"/>
        <c:tickLblPos val="nextTo"/>
        <c:spPr>
          <a:ln>
            <a:solidFill>
              <a:schemeClr val="tx1"/>
            </a:solidFill>
          </a:ln>
        </c:spPr>
        <c:crossAx val="450627456"/>
        <c:crosses val="autoZero"/>
        <c:auto val="1"/>
        <c:lblAlgn val="ctr"/>
        <c:lblOffset val="100"/>
        <c:noMultiLvlLbl val="0"/>
      </c:catAx>
      <c:valAx>
        <c:axId val="450627456"/>
        <c:scaling>
          <c:orientation val="minMax"/>
        </c:scaling>
        <c:delete val="0"/>
        <c:axPos val="t"/>
        <c:majorGridlines>
          <c:spPr>
            <a:ln>
              <a:solidFill>
                <a:schemeClr val="bg1">
                  <a:lumMod val="50000"/>
                </a:schemeClr>
              </a:solidFill>
            </a:ln>
          </c:spPr>
        </c:majorGridlines>
        <c:numFmt formatCode="0%" sourceLinked="1"/>
        <c:majorTickMark val="none"/>
        <c:minorTickMark val="none"/>
        <c:tickLblPos val="nextTo"/>
        <c:spPr>
          <a:ln>
            <a:solidFill>
              <a:schemeClr val="tx1"/>
            </a:solidFill>
          </a:ln>
        </c:spPr>
        <c:crossAx val="450625920"/>
        <c:crosses val="autoZero"/>
        <c:crossBetween val="between"/>
      </c:valAx>
      <c:spPr>
        <a:ln>
          <a:solidFill>
            <a:schemeClr val="tx1"/>
          </a:solidFill>
        </a:ln>
      </c:spPr>
    </c:plotArea>
    <c:legend>
      <c:legendPos val="b"/>
      <c:layout>
        <c:manualLayout>
          <c:xMode val="edge"/>
          <c:yMode val="edge"/>
          <c:x val="0.19318502788580103"/>
          <c:y val="0.91992381251595423"/>
          <c:w val="0.80681492207608696"/>
          <c:h val="5.1165267564694916E-2"/>
        </c:manualLayout>
      </c:layout>
      <c:overlay val="0"/>
    </c:legend>
    <c:plotVisOnly val="1"/>
    <c:dispBlanksAs val="gap"/>
    <c:showDLblsOverMax val="0"/>
  </c:chart>
  <c:spPr>
    <a:ln>
      <a:noFill/>
    </a:ln>
  </c:spPr>
  <c:txPr>
    <a:bodyPr/>
    <a:lstStyle/>
    <a:p>
      <a:pPr>
        <a:defRPr sz="9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lvl="0" indent="0" algn="ctr" defTabSz="914400" rtl="0" eaLnBrk="1" fontAlgn="auto" latinLnBrk="0" hangingPunct="1">
              <a:lnSpc>
                <a:spcPct val="100000"/>
              </a:lnSpc>
              <a:spcBef>
                <a:spcPts val="0"/>
              </a:spcBef>
              <a:spcAft>
                <a:spcPts val="0"/>
              </a:spcAft>
              <a:buClrTx/>
              <a:buSzTx/>
              <a:buFontTx/>
              <a:buNone/>
              <a:tabLst/>
              <a:defRPr sz="11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r>
              <a:rPr lang="en-US" altLang="ja-JP" sz="1100" b="1" i="0" baseline="0" dirty="0">
                <a:effectLst/>
              </a:rPr>
              <a:t>Q13.</a:t>
            </a:r>
            <a:r>
              <a:rPr lang="ja-JP" altLang="en-US" sz="1100" b="1" i="0" baseline="0" dirty="0">
                <a:effectLst/>
              </a:rPr>
              <a:t>自社</a:t>
            </a:r>
            <a:r>
              <a:rPr lang="en-US" altLang="ja-JP" sz="1100" b="1" i="0" baseline="0" dirty="0">
                <a:effectLst/>
              </a:rPr>
              <a:t>/</a:t>
            </a:r>
            <a:r>
              <a:rPr lang="ja-JP" altLang="en-US" sz="1100" b="1" i="0" baseline="0" dirty="0">
                <a:effectLst/>
              </a:rPr>
              <a:t>自部門での</a:t>
            </a:r>
            <a:r>
              <a:rPr lang="en-US" altLang="ja-JP" sz="1100" b="1" i="0" baseline="0" dirty="0">
                <a:effectLst/>
              </a:rPr>
              <a:t>DX</a:t>
            </a:r>
            <a:r>
              <a:rPr lang="ja-JP" altLang="ja-JP" sz="1100" b="1" i="0" baseline="0" dirty="0">
                <a:effectLst/>
              </a:rPr>
              <a:t>の取り組み</a:t>
            </a:r>
            <a:endParaRPr lang="ja-JP" altLang="en-US" sz="1100" dirty="0"/>
          </a:p>
        </c:rich>
      </c:tx>
      <c:layout>
        <c:manualLayout>
          <c:xMode val="edge"/>
          <c:yMode val="edge"/>
          <c:x val="0.37630453409864484"/>
          <c:y val="0"/>
        </c:manualLayout>
      </c:layout>
      <c:overlay val="0"/>
    </c:title>
    <c:autoTitleDeleted val="0"/>
    <c:plotArea>
      <c:layout>
        <c:manualLayout>
          <c:layoutTarget val="inner"/>
          <c:xMode val="edge"/>
          <c:yMode val="edge"/>
          <c:x val="0.26035079483457557"/>
          <c:y val="0.18468189119774445"/>
          <c:w val="0.69778809148569987"/>
          <c:h val="0.69586432843361179"/>
        </c:manualLayout>
      </c:layout>
      <c:barChart>
        <c:barDir val="bar"/>
        <c:grouping val="percentStacked"/>
        <c:varyColors val="0"/>
        <c:ser>
          <c:idx val="0"/>
          <c:order val="0"/>
          <c:tx>
            <c:strRef>
              <c:f>'Q13(2)'!$C$14</c:f>
              <c:strCache>
                <c:ptCount val="1"/>
                <c:pt idx="0">
                  <c:v>1.非常に大きい／非常に活発</c:v>
                </c:pt>
              </c:strCache>
            </c:strRef>
          </c:tx>
          <c:spPr>
            <a:solidFill>
              <a:srgbClr val="FF9966"/>
            </a:solidFill>
            <a:ln>
              <a:solidFill>
                <a:schemeClr val="tx1"/>
              </a:solidFill>
            </a:ln>
          </c:spPr>
          <c:invertIfNegative val="0"/>
          <c:dLbls>
            <c:dLbl>
              <c:idx val="0"/>
              <c:layout>
                <c:manualLayout>
                  <c:x val="1.529570287100206E-2"/>
                  <c:y val="3.745567768074088E-2"/>
                </c:manualLayout>
              </c:layout>
              <c:showLegendKey val="0"/>
              <c:showVal val="1"/>
              <c:showCatName val="0"/>
              <c:showSerName val="0"/>
              <c:showPercent val="0"/>
              <c:showBubbleSize val="0"/>
              <c:extLst>
                <c:ext xmlns:c15="http://schemas.microsoft.com/office/drawing/2012/chart" uri="{CE6537A1-D6FC-4f65-9D91-7224C49458BB}">
                  <c15:layout>
                    <c:manualLayout>
                      <c:w val="4.5878677910636427E-2"/>
                      <c:h val="4.0476889869875139E-2"/>
                    </c:manualLayout>
                  </c15:layout>
                </c:ext>
                <c:ext xmlns:c16="http://schemas.microsoft.com/office/drawing/2014/chart" uri="{C3380CC4-5D6E-409C-BE32-E72D297353CC}">
                  <c16:uniqueId val="{00000000-2640-4354-B7B9-7BF4E56B7AC2}"/>
                </c:ext>
              </c:extLst>
            </c:dLbl>
            <c:dLbl>
              <c:idx val="1"/>
              <c:delete val="1"/>
              <c:extLst>
                <c:ext xmlns:c15="http://schemas.microsoft.com/office/drawing/2012/chart" uri="{CE6537A1-D6FC-4f65-9D91-7224C49458BB}"/>
                <c:ext xmlns:c16="http://schemas.microsoft.com/office/drawing/2014/chart" uri="{C3380CC4-5D6E-409C-BE32-E72D297353CC}">
                  <c16:uniqueId val="{00000001-2640-4354-B7B9-7BF4E56B7AC2}"/>
                </c:ext>
              </c:extLst>
            </c:dLbl>
            <c:dLbl>
              <c:idx val="2"/>
              <c:delete val="1"/>
              <c:extLst>
                <c:ext xmlns:c15="http://schemas.microsoft.com/office/drawing/2012/chart" uri="{CE6537A1-D6FC-4f65-9D91-7224C49458BB}"/>
                <c:ext xmlns:c16="http://schemas.microsoft.com/office/drawing/2014/chart" uri="{C3380CC4-5D6E-409C-BE32-E72D297353CC}">
                  <c16:uniqueId val="{00000002-2640-4354-B7B9-7BF4E56B7AC2}"/>
                </c:ext>
              </c:extLst>
            </c:dLbl>
            <c:dLbl>
              <c:idx val="3"/>
              <c:delete val="1"/>
              <c:extLst>
                <c:ext xmlns:c15="http://schemas.microsoft.com/office/drawing/2012/chart" uri="{CE6537A1-D6FC-4f65-9D91-7224C49458BB}"/>
                <c:ext xmlns:c16="http://schemas.microsoft.com/office/drawing/2014/chart" uri="{C3380CC4-5D6E-409C-BE32-E72D297353CC}">
                  <c16:uniqueId val="{00000003-2640-4354-B7B9-7BF4E56B7AC2}"/>
                </c:ext>
              </c:extLst>
            </c:dLbl>
            <c:dLbl>
              <c:idx val="4"/>
              <c:layout>
                <c:manualLayout>
                  <c:x val="6.7980901648898185E-3"/>
                  <c:y val="4.49465772768508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640-4354-B7B9-7BF4E56B7AC2}"/>
                </c:ext>
              </c:extLst>
            </c:dLbl>
            <c:dLbl>
              <c:idx val="5"/>
              <c:layout>
                <c:manualLayout>
                  <c:x val="1.0197135247334727E-2"/>
                  <c:y val="4.74436093477871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640-4354-B7B9-7BF4E56B7AC2}"/>
                </c:ext>
              </c:extLst>
            </c:dLbl>
            <c:spPr>
              <a:noFill/>
              <a:ln>
                <a:noFill/>
              </a:ln>
              <a:effectLst/>
            </c:spPr>
            <c:txPr>
              <a:bodyPr wrap="square" lIns="38100" tIns="19050" rIns="38100" bIns="19050" anchor="ctr">
                <a:spAutoFit/>
              </a:bodyPr>
              <a:lstStyle/>
              <a:p>
                <a:pPr>
                  <a:defRPr sz="800">
                    <a:solidFill>
                      <a:sysClr val="windowText" lastClr="000000"/>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'Q13(2)'!$D$13:$I$13</c:f>
              <c:strCache>
                <c:ptCount val="6"/>
                <c:pt idx="0">
                  <c:v>A.エンドユーザー（n=161）</c:v>
                </c:pt>
                <c:pt idx="1">
                  <c:v>B.メーカー（n=178）</c:v>
                </c:pt>
                <c:pt idx="2">
                  <c:v>C.系列ソフトウェア企業（n=20）</c:v>
                </c:pt>
                <c:pt idx="3">
                  <c:v>D.受託ソフトウェア企業（n=260）</c:v>
                </c:pt>
                <c:pt idx="4">
                  <c:v>E.独立系ソフトウェア企業（n=97）</c:v>
                </c:pt>
                <c:pt idx="5">
                  <c:v>F.その他（n=89）</c:v>
                </c:pt>
              </c:strCache>
            </c:strRef>
          </c:cat>
          <c:val>
            <c:numRef>
              <c:f>'Q13(2)'!$D$14:$I$14</c:f>
              <c:numCache>
                <c:formatCode>0.0%</c:formatCode>
                <c:ptCount val="6"/>
                <c:pt idx="0">
                  <c:v>1.8633540372670808E-2</c:v>
                </c:pt>
                <c:pt idx="1">
                  <c:v>5.6179775280898875E-3</c:v>
                </c:pt>
                <c:pt idx="2">
                  <c:v>0</c:v>
                </c:pt>
                <c:pt idx="3">
                  <c:v>3.8461538461538464E-3</c:v>
                </c:pt>
                <c:pt idx="4">
                  <c:v>4.1237113402061855E-2</c:v>
                </c:pt>
                <c:pt idx="5">
                  <c:v>3.3707865168539325E-2</c:v>
                </c:pt>
              </c:numCache>
            </c:numRef>
          </c:val>
          <c:extLst>
            <c:ext xmlns:c16="http://schemas.microsoft.com/office/drawing/2014/chart" uri="{C3380CC4-5D6E-409C-BE32-E72D297353CC}">
              <c16:uniqueId val="{00000006-2640-4354-B7B9-7BF4E56B7AC2}"/>
            </c:ext>
          </c:extLst>
        </c:ser>
        <c:ser>
          <c:idx val="1"/>
          <c:order val="1"/>
          <c:tx>
            <c:strRef>
              <c:f>'Q13(2)'!$C$15</c:f>
              <c:strCache>
                <c:ptCount val="1"/>
                <c:pt idx="0">
                  <c:v>2.大きい／活発</c:v>
                </c:pt>
              </c:strCache>
            </c:strRef>
          </c:tx>
          <c:spPr>
            <a:solidFill>
              <a:srgbClr val="FFCC99"/>
            </a:solidFill>
            <a:ln>
              <a:solidFill>
                <a:schemeClr val="tx1"/>
              </a:solidFill>
            </a:ln>
          </c:spPr>
          <c:invertIfNegative val="0"/>
          <c:dLbls>
            <c:dLbl>
              <c:idx val="5"/>
              <c:layout>
                <c:manualLayout>
                  <c:x val="1.8694747953447E-2"/>
                  <c:y val="-3.49584489931062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640-4354-B7B9-7BF4E56B7AC2}"/>
                </c:ext>
              </c:extLst>
            </c:dLbl>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'Q13(2)'!$D$13:$I$13</c:f>
              <c:strCache>
                <c:ptCount val="6"/>
                <c:pt idx="0">
                  <c:v>A.エンドユーザー（n=161）</c:v>
                </c:pt>
                <c:pt idx="1">
                  <c:v>B.メーカー（n=178）</c:v>
                </c:pt>
                <c:pt idx="2">
                  <c:v>C.系列ソフトウェア企業（n=20）</c:v>
                </c:pt>
                <c:pt idx="3">
                  <c:v>D.受託ソフトウェア企業（n=260）</c:v>
                </c:pt>
                <c:pt idx="4">
                  <c:v>E.独立系ソフトウェア企業（n=97）</c:v>
                </c:pt>
                <c:pt idx="5">
                  <c:v>F.その他（n=89）</c:v>
                </c:pt>
              </c:strCache>
            </c:strRef>
          </c:cat>
          <c:val>
            <c:numRef>
              <c:f>'Q13(2)'!$D$15:$I$15</c:f>
              <c:numCache>
                <c:formatCode>0.0%</c:formatCode>
                <c:ptCount val="6"/>
                <c:pt idx="0">
                  <c:v>0.11801242236024845</c:v>
                </c:pt>
                <c:pt idx="1">
                  <c:v>0.10112359550561797</c:v>
                </c:pt>
                <c:pt idx="2">
                  <c:v>0.25</c:v>
                </c:pt>
                <c:pt idx="3">
                  <c:v>5.7692307692307696E-2</c:v>
                </c:pt>
                <c:pt idx="4">
                  <c:v>0.12371134020618557</c:v>
                </c:pt>
                <c:pt idx="5">
                  <c:v>2.247191011235955E-2</c:v>
                </c:pt>
              </c:numCache>
            </c:numRef>
          </c:val>
          <c:extLst>
            <c:ext xmlns:c16="http://schemas.microsoft.com/office/drawing/2014/chart" uri="{C3380CC4-5D6E-409C-BE32-E72D297353CC}">
              <c16:uniqueId val="{00000008-2640-4354-B7B9-7BF4E56B7AC2}"/>
            </c:ext>
          </c:extLst>
        </c:ser>
        <c:ser>
          <c:idx val="2"/>
          <c:order val="2"/>
          <c:tx>
            <c:strRef>
              <c:f>'Q13(2)'!$C$16</c:f>
              <c:strCache>
                <c:ptCount val="1"/>
                <c:pt idx="0">
                  <c:v>3.少ない／あまり活発ではない</c:v>
                </c:pt>
              </c:strCache>
            </c:strRef>
          </c:tx>
          <c:spPr>
            <a:solidFill>
              <a:srgbClr val="2E75B6"/>
            </a:solidFill>
            <a:ln>
              <a:solidFill>
                <a:schemeClr val="tx1"/>
              </a:solidFill>
            </a:ln>
          </c:spPr>
          <c:invertIfNegative val="0"/>
          <c:dLbls>
            <c:spPr>
              <a:noFill/>
              <a:ln>
                <a:noFill/>
              </a:ln>
              <a:effectLst/>
            </c:spPr>
            <c:txPr>
              <a:bodyPr wrap="square" lIns="38100" tIns="19050" rIns="38100" bIns="19050" anchor="ctr">
                <a:spAutoFit/>
              </a:bodyPr>
              <a:lstStyle/>
              <a:p>
                <a:pPr>
                  <a:defRPr sz="800">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'Q13(2)'!$D$13:$I$13</c:f>
              <c:strCache>
                <c:ptCount val="6"/>
                <c:pt idx="0">
                  <c:v>A.エンドユーザー（n=161）</c:v>
                </c:pt>
                <c:pt idx="1">
                  <c:v>B.メーカー（n=178）</c:v>
                </c:pt>
                <c:pt idx="2">
                  <c:v>C.系列ソフトウェア企業（n=20）</c:v>
                </c:pt>
                <c:pt idx="3">
                  <c:v>D.受託ソフトウェア企業（n=260）</c:v>
                </c:pt>
                <c:pt idx="4">
                  <c:v>E.独立系ソフトウェア企業（n=97）</c:v>
                </c:pt>
                <c:pt idx="5">
                  <c:v>F.その他（n=89）</c:v>
                </c:pt>
              </c:strCache>
            </c:strRef>
          </c:cat>
          <c:val>
            <c:numRef>
              <c:f>'Q13(2)'!$D$16:$I$16</c:f>
              <c:numCache>
                <c:formatCode>0.0%</c:formatCode>
                <c:ptCount val="6"/>
                <c:pt idx="0">
                  <c:v>0.18633540372670807</c:v>
                </c:pt>
                <c:pt idx="1">
                  <c:v>0.16292134831460675</c:v>
                </c:pt>
                <c:pt idx="2">
                  <c:v>0.3</c:v>
                </c:pt>
                <c:pt idx="3">
                  <c:v>0.23846153846153847</c:v>
                </c:pt>
                <c:pt idx="4">
                  <c:v>0.26804123711340205</c:v>
                </c:pt>
                <c:pt idx="5">
                  <c:v>0.1348314606741573</c:v>
                </c:pt>
              </c:numCache>
            </c:numRef>
          </c:val>
          <c:extLst>
            <c:ext xmlns:c16="http://schemas.microsoft.com/office/drawing/2014/chart" uri="{C3380CC4-5D6E-409C-BE32-E72D297353CC}">
              <c16:uniqueId val="{00000009-2640-4354-B7B9-7BF4E56B7AC2}"/>
            </c:ext>
          </c:extLst>
        </c:ser>
        <c:ser>
          <c:idx val="3"/>
          <c:order val="3"/>
          <c:tx>
            <c:strRef>
              <c:f>'Q13(2)'!$C$17</c:f>
              <c:strCache>
                <c:ptCount val="1"/>
                <c:pt idx="0">
                  <c:v>4.全くない</c:v>
                </c:pt>
              </c:strCache>
            </c:strRef>
          </c:tx>
          <c:spPr>
            <a:solidFill>
              <a:srgbClr val="9DC3E6"/>
            </a:solidFill>
            <a:ln>
              <a:solidFill>
                <a:schemeClr val="tx1"/>
              </a:solidFill>
            </a:ln>
          </c:spPr>
          <c:invertIfNegative val="0"/>
          <c:dLbls>
            <c:spPr>
              <a:noFill/>
              <a:ln>
                <a:noFill/>
              </a:ln>
              <a:effectLst/>
            </c:spPr>
            <c:txPr>
              <a:bodyPr wrap="square" lIns="38100" tIns="19050" rIns="38100" bIns="19050" anchor="ctr">
                <a:spAutoFit/>
              </a:bodyPr>
              <a:lstStyle/>
              <a:p>
                <a:pPr>
                  <a:defRPr sz="8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'Q13(2)'!$D$13:$I$13</c:f>
              <c:strCache>
                <c:ptCount val="6"/>
                <c:pt idx="0">
                  <c:v>A.エンドユーザー（n=161）</c:v>
                </c:pt>
                <c:pt idx="1">
                  <c:v>B.メーカー（n=178）</c:v>
                </c:pt>
                <c:pt idx="2">
                  <c:v>C.系列ソフトウェア企業（n=20）</c:v>
                </c:pt>
                <c:pt idx="3">
                  <c:v>D.受託ソフトウェア企業（n=260）</c:v>
                </c:pt>
                <c:pt idx="4">
                  <c:v>E.独立系ソフトウェア企業（n=97）</c:v>
                </c:pt>
                <c:pt idx="5">
                  <c:v>F.その他（n=89）</c:v>
                </c:pt>
              </c:strCache>
            </c:strRef>
          </c:cat>
          <c:val>
            <c:numRef>
              <c:f>'Q13(2)'!$D$17:$I$17</c:f>
              <c:numCache>
                <c:formatCode>0.0%</c:formatCode>
                <c:ptCount val="6"/>
                <c:pt idx="0">
                  <c:v>0.2360248447204969</c:v>
                </c:pt>
                <c:pt idx="1">
                  <c:v>0.2247191011235955</c:v>
                </c:pt>
                <c:pt idx="2">
                  <c:v>0.2</c:v>
                </c:pt>
                <c:pt idx="3">
                  <c:v>0.3</c:v>
                </c:pt>
                <c:pt idx="4">
                  <c:v>0.21649484536082475</c:v>
                </c:pt>
                <c:pt idx="5">
                  <c:v>0.30337078651685395</c:v>
                </c:pt>
              </c:numCache>
            </c:numRef>
          </c:val>
          <c:extLst>
            <c:ext xmlns:c16="http://schemas.microsoft.com/office/drawing/2014/chart" uri="{C3380CC4-5D6E-409C-BE32-E72D297353CC}">
              <c16:uniqueId val="{0000000A-2640-4354-B7B9-7BF4E56B7AC2}"/>
            </c:ext>
          </c:extLst>
        </c:ser>
        <c:ser>
          <c:idx val="4"/>
          <c:order val="4"/>
          <c:tx>
            <c:strRef>
              <c:f>'Q13(2)'!$C$18</c:f>
              <c:strCache>
                <c:ptCount val="1"/>
                <c:pt idx="0">
                  <c:v>5.わからない</c:v>
                </c:pt>
              </c:strCache>
            </c:strRef>
          </c:tx>
          <c:spPr>
            <a:solidFill>
              <a:schemeClr val="bg1"/>
            </a:solidFill>
            <a:ln>
              <a:solidFill>
                <a:schemeClr val="tx1"/>
              </a:solidFill>
            </a:ln>
          </c:spPr>
          <c:invertIfNegative val="0"/>
          <c:dLbls>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'Q13(2)'!$D$13:$I$13</c:f>
              <c:strCache>
                <c:ptCount val="6"/>
                <c:pt idx="0">
                  <c:v>A.エンドユーザー（n=161）</c:v>
                </c:pt>
                <c:pt idx="1">
                  <c:v>B.メーカー（n=178）</c:v>
                </c:pt>
                <c:pt idx="2">
                  <c:v>C.系列ソフトウェア企業（n=20）</c:v>
                </c:pt>
                <c:pt idx="3">
                  <c:v>D.受託ソフトウェア企業（n=260）</c:v>
                </c:pt>
                <c:pt idx="4">
                  <c:v>E.独立系ソフトウェア企業（n=97）</c:v>
                </c:pt>
                <c:pt idx="5">
                  <c:v>F.その他（n=89）</c:v>
                </c:pt>
              </c:strCache>
            </c:strRef>
          </c:cat>
          <c:val>
            <c:numRef>
              <c:f>'Q13(2)'!$D$18:$I$18</c:f>
              <c:numCache>
                <c:formatCode>0.0%</c:formatCode>
                <c:ptCount val="6"/>
                <c:pt idx="0">
                  <c:v>0.44099378881987578</c:v>
                </c:pt>
                <c:pt idx="1">
                  <c:v>0.5056179775280899</c:v>
                </c:pt>
                <c:pt idx="2">
                  <c:v>0.25</c:v>
                </c:pt>
                <c:pt idx="3">
                  <c:v>0.4</c:v>
                </c:pt>
                <c:pt idx="4">
                  <c:v>0.35051546391752575</c:v>
                </c:pt>
                <c:pt idx="5">
                  <c:v>0.5056179775280899</c:v>
                </c:pt>
              </c:numCache>
            </c:numRef>
          </c:val>
          <c:extLst>
            <c:ext xmlns:c16="http://schemas.microsoft.com/office/drawing/2014/chart" uri="{C3380CC4-5D6E-409C-BE32-E72D297353CC}">
              <c16:uniqueId val="{0000000B-2640-4354-B7B9-7BF4E56B7AC2}"/>
            </c:ext>
          </c:extLst>
        </c:ser>
        <c:dLbls>
          <c:showLegendKey val="0"/>
          <c:showVal val="0"/>
          <c:showCatName val="0"/>
          <c:showSerName val="0"/>
          <c:showPercent val="0"/>
          <c:showBubbleSize val="0"/>
        </c:dLbls>
        <c:gapWidth val="150"/>
        <c:overlap val="100"/>
        <c:axId val="450692992"/>
        <c:axId val="450694528"/>
      </c:barChart>
      <c:catAx>
        <c:axId val="450692992"/>
        <c:scaling>
          <c:orientation val="maxMin"/>
        </c:scaling>
        <c:delete val="0"/>
        <c:axPos val="l"/>
        <c:numFmt formatCode="General" sourceLinked="0"/>
        <c:majorTickMark val="none"/>
        <c:minorTickMark val="none"/>
        <c:tickLblPos val="nextTo"/>
        <c:spPr>
          <a:ln>
            <a:solidFill>
              <a:schemeClr val="tx1"/>
            </a:solidFill>
          </a:ln>
        </c:spPr>
        <c:txPr>
          <a:bodyPr/>
          <a:lstStyle/>
          <a:p>
            <a:pPr>
              <a:defRPr sz="900"/>
            </a:pPr>
            <a:endParaRPr lang="ja-JP"/>
          </a:p>
        </c:txPr>
        <c:crossAx val="450694528"/>
        <c:crosses val="autoZero"/>
        <c:auto val="1"/>
        <c:lblAlgn val="ctr"/>
        <c:lblOffset val="100"/>
        <c:noMultiLvlLbl val="0"/>
      </c:catAx>
      <c:valAx>
        <c:axId val="450694528"/>
        <c:scaling>
          <c:orientation val="minMax"/>
        </c:scaling>
        <c:delete val="0"/>
        <c:axPos val="t"/>
        <c:majorGridlines>
          <c:spPr>
            <a:ln>
              <a:solidFill>
                <a:schemeClr val="bg1">
                  <a:lumMod val="50000"/>
                </a:schemeClr>
              </a:solidFill>
            </a:ln>
          </c:spPr>
        </c:majorGridlines>
        <c:numFmt formatCode="0%" sourceLinked="1"/>
        <c:majorTickMark val="none"/>
        <c:minorTickMark val="none"/>
        <c:tickLblPos val="nextTo"/>
        <c:spPr>
          <a:ln>
            <a:solidFill>
              <a:schemeClr val="tx1"/>
            </a:solidFill>
          </a:ln>
        </c:spPr>
        <c:crossAx val="450692992"/>
        <c:crosses val="autoZero"/>
        <c:crossBetween val="between"/>
      </c:valAx>
      <c:spPr>
        <a:ln>
          <a:solidFill>
            <a:schemeClr val="tx1"/>
          </a:solidFill>
        </a:ln>
      </c:spPr>
    </c:plotArea>
    <c:legend>
      <c:legendPos val="b"/>
      <c:layout>
        <c:manualLayout>
          <c:xMode val="edge"/>
          <c:yMode val="edge"/>
          <c:x val="0.19318502788580103"/>
          <c:y val="0.91992381251595423"/>
          <c:w val="0.80681492207608696"/>
          <c:h val="5.1165267564694916E-2"/>
        </c:manualLayout>
      </c:layout>
      <c:overlay val="0"/>
      <c:txPr>
        <a:bodyPr/>
        <a:lstStyle/>
        <a:p>
          <a:pPr>
            <a:defRPr sz="900"/>
          </a:pPr>
          <a:endParaRPr lang="ja-JP"/>
        </a:p>
      </c:txPr>
    </c:legend>
    <c:plotVisOnly val="1"/>
    <c:dispBlanksAs val="gap"/>
    <c:showDLblsOverMax val="0"/>
  </c:chart>
  <c:spPr>
    <a:ln>
      <a:noFill/>
    </a:ln>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955685479391185"/>
          <c:y val="5.9940940905555948E-2"/>
          <c:w val="0.67742750805466057"/>
          <c:h val="0.80671781418226263"/>
        </c:manualLayout>
      </c:layout>
      <c:barChart>
        <c:barDir val="bar"/>
        <c:grouping val="stacked"/>
        <c:varyColors val="0"/>
        <c:ser>
          <c:idx val="0"/>
          <c:order val="0"/>
          <c:tx>
            <c:strRef>
              <c:f>[Q13.DXの取り組み.xlsx]まとめ!$C$5</c:f>
              <c:strCache>
                <c:ptCount val="1"/>
                <c:pt idx="0">
                  <c:v>非常に大きい／非常に活発</c:v>
                </c:pt>
              </c:strCache>
            </c:strRef>
          </c:tx>
          <c:spPr>
            <a:solidFill>
              <a:srgbClr val="FF9966"/>
            </a:solidFill>
            <a:ln>
              <a:solidFill>
                <a:schemeClr val="tx1"/>
              </a:solidFill>
            </a:ln>
            <a:effectLst/>
          </c:spPr>
          <c:invertIfNegative val="0"/>
          <c:dLbls>
            <c:dLbl>
              <c:idx val="6"/>
              <c:layout>
                <c:manualLayout>
                  <c:x val="0"/>
                  <c:y val="8.33252882408241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DF4-477B-AC1E-C7E98B2E5986}"/>
                </c:ext>
              </c:extLst>
            </c:dLbl>
            <c:dLbl>
              <c:idx val="7"/>
              <c:delete val="1"/>
              <c:extLst>
                <c:ext xmlns:c15="http://schemas.microsoft.com/office/drawing/2012/chart" uri="{CE6537A1-D6FC-4f65-9D91-7224C49458BB}"/>
                <c:ext xmlns:c16="http://schemas.microsoft.com/office/drawing/2014/chart" uri="{C3380CC4-5D6E-409C-BE32-E72D297353CC}">
                  <c16:uniqueId val="{00000001-1DF4-477B-AC1E-C7E98B2E5986}"/>
                </c:ext>
              </c:extLst>
            </c:dLbl>
            <c:dLbl>
              <c:idx val="8"/>
              <c:layout>
                <c:manualLayout>
                  <c:x val="0"/>
                  <c:y val="-7.14216756349920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DF4-477B-AC1E-C7E98B2E5986}"/>
                </c:ext>
              </c:extLst>
            </c:dLbl>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[Q13.DXの取り組み.xlsx]まとめ!$B$6:$B$15</c:f>
              <c:strCache>
                <c:ptCount val="9"/>
                <c:pt idx="0">
                  <c:v>DXの動きによる事業への影響　</c:v>
                </c:pt>
                <c:pt idx="1">
                  <c:v>製品利用（n=160）</c:v>
                </c:pt>
                <c:pt idx="2">
                  <c:v>製品開発（n=174）</c:v>
                </c:pt>
                <c:pt idx="3">
                  <c:v>ソフトウェア開発（n=375）</c:v>
                </c:pt>
                <c:pt idx="5">
                  <c:v>DXの取り組み 　　　　　　　　　　</c:v>
                </c:pt>
                <c:pt idx="6">
                  <c:v>製品利用（n=161）</c:v>
                </c:pt>
                <c:pt idx="7">
                  <c:v>製品開発（n=178）</c:v>
                </c:pt>
                <c:pt idx="8">
                  <c:v>ソフトウェア開発（n=377）</c:v>
                </c:pt>
              </c:strCache>
            </c:strRef>
          </c:cat>
          <c:val>
            <c:numRef>
              <c:f>[Q13.DXの取り組み.xlsx]まとめ!$C$6:$C$15</c:f>
              <c:numCache>
                <c:formatCode>0.0%</c:formatCode>
                <c:ptCount val="10"/>
                <c:pt idx="1">
                  <c:v>0.05</c:v>
                </c:pt>
                <c:pt idx="2">
                  <c:v>2.8735632183908046E-2</c:v>
                </c:pt>
                <c:pt idx="3">
                  <c:v>5.0666666666666665E-2</c:v>
                </c:pt>
                <c:pt idx="6">
                  <c:v>1.8633540372670808E-2</c:v>
                </c:pt>
                <c:pt idx="7">
                  <c:v>5.6179775280898875E-3</c:v>
                </c:pt>
                <c:pt idx="8">
                  <c:v>1.3262599469496022E-2</c:v>
                </c:pt>
              </c:numCache>
            </c:numRef>
          </c:val>
          <c:extLst>
            <c:ext xmlns:c16="http://schemas.microsoft.com/office/drawing/2014/chart" uri="{C3380CC4-5D6E-409C-BE32-E72D297353CC}">
              <c16:uniqueId val="{00000003-1DF4-477B-AC1E-C7E98B2E5986}"/>
            </c:ext>
          </c:extLst>
        </c:ser>
        <c:ser>
          <c:idx val="1"/>
          <c:order val="1"/>
          <c:tx>
            <c:strRef>
              <c:f>[Q13.DXの取り組み.xlsx]まとめ!$D$5</c:f>
              <c:strCache>
                <c:ptCount val="1"/>
                <c:pt idx="0">
                  <c:v>大きい／活発</c:v>
                </c:pt>
              </c:strCache>
            </c:strRef>
          </c:tx>
          <c:spPr>
            <a:solidFill>
              <a:srgbClr val="FFCC99"/>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[Q13.DXの取り組み.xlsx]まとめ!$B$6:$B$15</c:f>
              <c:strCache>
                <c:ptCount val="9"/>
                <c:pt idx="0">
                  <c:v>DXの動きによる事業への影響　</c:v>
                </c:pt>
                <c:pt idx="1">
                  <c:v>製品利用（n=160）</c:v>
                </c:pt>
                <c:pt idx="2">
                  <c:v>製品開発（n=174）</c:v>
                </c:pt>
                <c:pt idx="3">
                  <c:v>ソフトウェア開発（n=375）</c:v>
                </c:pt>
                <c:pt idx="5">
                  <c:v>DXの取り組み 　　　　　　　　　　</c:v>
                </c:pt>
                <c:pt idx="6">
                  <c:v>製品利用（n=161）</c:v>
                </c:pt>
                <c:pt idx="7">
                  <c:v>製品開発（n=178）</c:v>
                </c:pt>
                <c:pt idx="8">
                  <c:v>ソフトウェア開発（n=377）</c:v>
                </c:pt>
              </c:strCache>
            </c:strRef>
          </c:cat>
          <c:val>
            <c:numRef>
              <c:f>[Q13.DXの取り組み.xlsx]まとめ!$D$6:$D$15</c:f>
              <c:numCache>
                <c:formatCode>0.0%</c:formatCode>
                <c:ptCount val="10"/>
                <c:pt idx="1">
                  <c:v>0.11874999999999999</c:v>
                </c:pt>
                <c:pt idx="2">
                  <c:v>0.11494252873563218</c:v>
                </c:pt>
                <c:pt idx="3">
                  <c:v>0.13866666666666666</c:v>
                </c:pt>
                <c:pt idx="6">
                  <c:v>0.11801242236024845</c:v>
                </c:pt>
                <c:pt idx="7">
                  <c:v>0.10112359550561797</c:v>
                </c:pt>
                <c:pt idx="8">
                  <c:v>8.4880636604774531E-2</c:v>
                </c:pt>
              </c:numCache>
            </c:numRef>
          </c:val>
          <c:extLst>
            <c:ext xmlns:c16="http://schemas.microsoft.com/office/drawing/2014/chart" uri="{C3380CC4-5D6E-409C-BE32-E72D297353CC}">
              <c16:uniqueId val="{00000004-1DF4-477B-AC1E-C7E98B2E5986}"/>
            </c:ext>
          </c:extLst>
        </c:ser>
        <c:ser>
          <c:idx val="2"/>
          <c:order val="2"/>
          <c:tx>
            <c:strRef>
              <c:f>[Q13.DXの取り組み.xlsx]まとめ!$E$5</c:f>
              <c:strCache>
                <c:ptCount val="1"/>
                <c:pt idx="0">
                  <c:v>少ない／あまり活発ではない</c:v>
                </c:pt>
              </c:strCache>
            </c:strRef>
          </c:tx>
          <c:spPr>
            <a:solidFill>
              <a:srgbClr val="2E75B6"/>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[Q13.DXの取り組み.xlsx]まとめ!$B$6:$B$15</c:f>
              <c:strCache>
                <c:ptCount val="9"/>
                <c:pt idx="0">
                  <c:v>DXの動きによる事業への影響　</c:v>
                </c:pt>
                <c:pt idx="1">
                  <c:v>製品利用（n=160）</c:v>
                </c:pt>
                <c:pt idx="2">
                  <c:v>製品開発（n=174）</c:v>
                </c:pt>
                <c:pt idx="3">
                  <c:v>ソフトウェア開発（n=375）</c:v>
                </c:pt>
                <c:pt idx="5">
                  <c:v>DXの取り組み 　　　　　　　　　　</c:v>
                </c:pt>
                <c:pt idx="6">
                  <c:v>製品利用（n=161）</c:v>
                </c:pt>
                <c:pt idx="7">
                  <c:v>製品開発（n=178）</c:v>
                </c:pt>
                <c:pt idx="8">
                  <c:v>ソフトウェア開発（n=377）</c:v>
                </c:pt>
              </c:strCache>
            </c:strRef>
          </c:cat>
          <c:val>
            <c:numRef>
              <c:f>[Q13.DXの取り組み.xlsx]まとめ!$E$6:$E$15</c:f>
              <c:numCache>
                <c:formatCode>0.0%</c:formatCode>
                <c:ptCount val="10"/>
                <c:pt idx="1">
                  <c:v>0.16875000000000001</c:v>
                </c:pt>
                <c:pt idx="2">
                  <c:v>0.14942528735632185</c:v>
                </c:pt>
                <c:pt idx="3">
                  <c:v>0.22933333333333333</c:v>
                </c:pt>
                <c:pt idx="6">
                  <c:v>0.18633540372670807</c:v>
                </c:pt>
                <c:pt idx="7">
                  <c:v>0.16292134831460675</c:v>
                </c:pt>
                <c:pt idx="8">
                  <c:v>0.24933687002652519</c:v>
                </c:pt>
              </c:numCache>
            </c:numRef>
          </c:val>
          <c:extLst>
            <c:ext xmlns:c16="http://schemas.microsoft.com/office/drawing/2014/chart" uri="{C3380CC4-5D6E-409C-BE32-E72D297353CC}">
              <c16:uniqueId val="{00000005-1DF4-477B-AC1E-C7E98B2E5986}"/>
            </c:ext>
          </c:extLst>
        </c:ser>
        <c:ser>
          <c:idx val="3"/>
          <c:order val="3"/>
          <c:tx>
            <c:strRef>
              <c:f>[Q13.DXの取り組み.xlsx]まとめ!$F$5</c:f>
              <c:strCache>
                <c:ptCount val="1"/>
                <c:pt idx="0">
                  <c:v>全くない</c:v>
                </c:pt>
              </c:strCache>
            </c:strRef>
          </c:tx>
          <c:spPr>
            <a:solidFill>
              <a:srgbClr val="9DC3E6"/>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[Q13.DXの取り組み.xlsx]まとめ!$B$6:$B$15</c:f>
              <c:strCache>
                <c:ptCount val="9"/>
                <c:pt idx="0">
                  <c:v>DXの動きによる事業への影響　</c:v>
                </c:pt>
                <c:pt idx="1">
                  <c:v>製品利用（n=160）</c:v>
                </c:pt>
                <c:pt idx="2">
                  <c:v>製品開発（n=174）</c:v>
                </c:pt>
                <c:pt idx="3">
                  <c:v>ソフトウェア開発（n=375）</c:v>
                </c:pt>
                <c:pt idx="5">
                  <c:v>DXの取り組み 　　　　　　　　　　</c:v>
                </c:pt>
                <c:pt idx="6">
                  <c:v>製品利用（n=161）</c:v>
                </c:pt>
                <c:pt idx="7">
                  <c:v>製品開発（n=178）</c:v>
                </c:pt>
                <c:pt idx="8">
                  <c:v>ソフトウェア開発（n=377）</c:v>
                </c:pt>
              </c:strCache>
            </c:strRef>
          </c:cat>
          <c:val>
            <c:numRef>
              <c:f>[Q13.DXの取り組み.xlsx]まとめ!$F$6:$F$15</c:f>
              <c:numCache>
                <c:formatCode>0.0%</c:formatCode>
                <c:ptCount val="10"/>
                <c:pt idx="1">
                  <c:v>9.375E-2</c:v>
                </c:pt>
                <c:pt idx="2">
                  <c:v>0.1206896551724138</c:v>
                </c:pt>
                <c:pt idx="3">
                  <c:v>0.12</c:v>
                </c:pt>
                <c:pt idx="6">
                  <c:v>0.2360248447204969</c:v>
                </c:pt>
                <c:pt idx="7">
                  <c:v>0.2247191011235955</c:v>
                </c:pt>
                <c:pt idx="8">
                  <c:v>0.27320954907161804</c:v>
                </c:pt>
              </c:numCache>
            </c:numRef>
          </c:val>
          <c:extLst>
            <c:ext xmlns:c16="http://schemas.microsoft.com/office/drawing/2014/chart" uri="{C3380CC4-5D6E-409C-BE32-E72D297353CC}">
              <c16:uniqueId val="{00000006-1DF4-477B-AC1E-C7E98B2E5986}"/>
            </c:ext>
          </c:extLst>
        </c:ser>
        <c:ser>
          <c:idx val="4"/>
          <c:order val="4"/>
          <c:tx>
            <c:strRef>
              <c:f>[Q13.DXの取り組み.xlsx]まとめ!$G$5</c:f>
              <c:strCache>
                <c:ptCount val="1"/>
                <c:pt idx="0">
                  <c:v>わからない</c:v>
                </c:pt>
              </c:strCache>
            </c:strRef>
          </c:tx>
          <c:spPr>
            <a:solidFill>
              <a:schemeClr val="bg1"/>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[Q13.DXの取り組み.xlsx]まとめ!$B$6:$B$15</c:f>
              <c:strCache>
                <c:ptCount val="9"/>
                <c:pt idx="0">
                  <c:v>DXの動きによる事業への影響　</c:v>
                </c:pt>
                <c:pt idx="1">
                  <c:v>製品利用（n=160）</c:v>
                </c:pt>
                <c:pt idx="2">
                  <c:v>製品開発（n=174）</c:v>
                </c:pt>
                <c:pt idx="3">
                  <c:v>ソフトウェア開発（n=375）</c:v>
                </c:pt>
                <c:pt idx="5">
                  <c:v>DXの取り組み 　　　　　　　　　　</c:v>
                </c:pt>
                <c:pt idx="6">
                  <c:v>製品利用（n=161）</c:v>
                </c:pt>
                <c:pt idx="7">
                  <c:v>製品開発（n=178）</c:v>
                </c:pt>
                <c:pt idx="8">
                  <c:v>ソフトウェア開発（n=377）</c:v>
                </c:pt>
              </c:strCache>
            </c:strRef>
          </c:cat>
          <c:val>
            <c:numRef>
              <c:f>[Q13.DXの取り組み.xlsx]まとめ!$G$6:$G$15</c:f>
              <c:numCache>
                <c:formatCode>0.0%</c:formatCode>
                <c:ptCount val="10"/>
                <c:pt idx="1">
                  <c:v>0.56874999999999998</c:v>
                </c:pt>
                <c:pt idx="2">
                  <c:v>0.58620689655172409</c:v>
                </c:pt>
                <c:pt idx="3">
                  <c:v>0.46133333333333332</c:v>
                </c:pt>
                <c:pt idx="6">
                  <c:v>0.44099378881987578</c:v>
                </c:pt>
                <c:pt idx="7">
                  <c:v>0.5056179775280899</c:v>
                </c:pt>
                <c:pt idx="8">
                  <c:v>0.37931034482758619</c:v>
                </c:pt>
              </c:numCache>
            </c:numRef>
          </c:val>
          <c:extLst>
            <c:ext xmlns:c16="http://schemas.microsoft.com/office/drawing/2014/chart" uri="{C3380CC4-5D6E-409C-BE32-E72D297353CC}">
              <c16:uniqueId val="{00000007-1DF4-477B-AC1E-C7E98B2E5986}"/>
            </c:ext>
          </c:extLst>
        </c:ser>
        <c:dLbls>
          <c:showLegendKey val="0"/>
          <c:showVal val="0"/>
          <c:showCatName val="0"/>
          <c:showSerName val="0"/>
          <c:showPercent val="0"/>
          <c:showBubbleSize val="0"/>
        </c:dLbls>
        <c:gapWidth val="50"/>
        <c:overlap val="100"/>
        <c:axId val="450476672"/>
        <c:axId val="450498944"/>
      </c:barChart>
      <c:catAx>
        <c:axId val="450476672"/>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50498944"/>
        <c:crosses val="autoZero"/>
        <c:auto val="1"/>
        <c:lblAlgn val="ctr"/>
        <c:lblOffset val="100"/>
        <c:noMultiLvlLbl val="0"/>
      </c:catAx>
      <c:valAx>
        <c:axId val="450498944"/>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50476672"/>
        <c:crosses val="autoZero"/>
        <c:crossBetween val="between"/>
      </c:valAx>
      <c:spPr>
        <a:noFill/>
        <a:ln>
          <a:solidFill>
            <a:schemeClr val="tx1">
              <a:lumMod val="50000"/>
              <a:lumOff val="50000"/>
            </a:schemeClr>
          </a:solidFill>
        </a:ln>
        <a:effectLst/>
      </c:spPr>
    </c:plotArea>
    <c:legend>
      <c:legendPos val="b"/>
      <c:layout>
        <c:manualLayout>
          <c:xMode val="edge"/>
          <c:yMode val="edge"/>
          <c:x val="0.18795269360269359"/>
          <c:y val="0.90402546296296293"/>
          <c:w val="0.81204730639730638"/>
          <c:h val="9.5974537037037053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800">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Q13 DX</a:t>
            </a:r>
            <a:r>
              <a:rPr lang="ja-JP" dirty="0"/>
              <a:t>の動きによる事業への影響</a:t>
            </a:r>
          </a:p>
        </c:rich>
      </c:tx>
      <c:layout>
        <c:manualLayout>
          <c:xMode val="edge"/>
          <c:yMode val="edge"/>
          <c:x val="0.39124640634565433"/>
          <c:y val="2.1274709246945939E-2"/>
        </c:manualLayout>
      </c:layout>
      <c:overlay val="0"/>
    </c:title>
    <c:autoTitleDeleted val="0"/>
    <c:plotArea>
      <c:layout>
        <c:manualLayout>
          <c:layoutTarget val="inner"/>
          <c:xMode val="edge"/>
          <c:yMode val="edge"/>
          <c:x val="0.29984457671957671"/>
          <c:y val="0.24905175415471181"/>
          <c:w val="0.64961536380117435"/>
          <c:h val="0.60967581754983324"/>
        </c:manualLayout>
      </c:layout>
      <c:barChart>
        <c:barDir val="bar"/>
        <c:grouping val="stacked"/>
        <c:varyColors val="0"/>
        <c:ser>
          <c:idx val="0"/>
          <c:order val="0"/>
          <c:tx>
            <c:strRef>
              <c:f>'13-2'!$K$5</c:f>
              <c:strCache>
                <c:ptCount val="1"/>
                <c:pt idx="0">
                  <c:v>非常に大きい</c:v>
                </c:pt>
              </c:strCache>
            </c:strRef>
          </c:tx>
          <c:spPr>
            <a:solidFill>
              <a:srgbClr val="FF9966"/>
            </a:solidFill>
            <a:ln>
              <a:solidFill>
                <a:sysClr val="windowText" lastClr="000000"/>
              </a:solidFill>
            </a:ln>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'13-2'!$J$7:$J$8</c:f>
              <c:strCache>
                <c:ptCount val="2"/>
                <c:pt idx="0">
                  <c:v>2019年度（n=549）</c:v>
                </c:pt>
                <c:pt idx="1">
                  <c:v>2018年度（n=302）</c:v>
                </c:pt>
              </c:strCache>
            </c:strRef>
          </c:cat>
          <c:val>
            <c:numRef>
              <c:f>'13-2'!$K$7:$K$8</c:f>
              <c:numCache>
                <c:formatCode>0.0%</c:formatCode>
                <c:ptCount val="2"/>
                <c:pt idx="0">
                  <c:v>4.3715846994535519E-2</c:v>
                </c:pt>
                <c:pt idx="1">
                  <c:v>0.13576158940397351</c:v>
                </c:pt>
              </c:numCache>
            </c:numRef>
          </c:val>
          <c:extLst>
            <c:ext xmlns:c16="http://schemas.microsoft.com/office/drawing/2014/chart" uri="{C3380CC4-5D6E-409C-BE32-E72D297353CC}">
              <c16:uniqueId val="{00000000-9F49-4CEA-8547-342DC3E01433}"/>
            </c:ext>
          </c:extLst>
        </c:ser>
        <c:ser>
          <c:idx val="1"/>
          <c:order val="1"/>
          <c:tx>
            <c:strRef>
              <c:f>'13-2'!$L$5</c:f>
              <c:strCache>
                <c:ptCount val="1"/>
                <c:pt idx="0">
                  <c:v>大きい</c:v>
                </c:pt>
              </c:strCache>
            </c:strRef>
          </c:tx>
          <c:spPr>
            <a:solidFill>
              <a:srgbClr val="FFCC99"/>
            </a:solidFill>
            <a:ln>
              <a:solidFill>
                <a:sysClr val="windowText" lastClr="000000"/>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'13-2'!$J$7:$J$8</c:f>
              <c:strCache>
                <c:ptCount val="2"/>
                <c:pt idx="0">
                  <c:v>2019年度（n=549）</c:v>
                </c:pt>
                <c:pt idx="1">
                  <c:v>2018年度（n=302）</c:v>
                </c:pt>
              </c:strCache>
            </c:strRef>
          </c:cat>
          <c:val>
            <c:numRef>
              <c:f>'13-2'!$L$7:$L$8</c:f>
              <c:numCache>
                <c:formatCode>0.0%</c:formatCode>
                <c:ptCount val="2"/>
                <c:pt idx="0">
                  <c:v>0.13114754098360656</c:v>
                </c:pt>
                <c:pt idx="1">
                  <c:v>0.2251655629139073</c:v>
                </c:pt>
              </c:numCache>
            </c:numRef>
          </c:val>
          <c:extLst>
            <c:ext xmlns:c16="http://schemas.microsoft.com/office/drawing/2014/chart" uri="{C3380CC4-5D6E-409C-BE32-E72D297353CC}">
              <c16:uniqueId val="{00000001-9F49-4CEA-8547-342DC3E01433}"/>
            </c:ext>
          </c:extLst>
        </c:ser>
        <c:ser>
          <c:idx val="2"/>
          <c:order val="2"/>
          <c:tx>
            <c:strRef>
              <c:f>'13-2'!$M$5</c:f>
              <c:strCache>
                <c:ptCount val="1"/>
                <c:pt idx="0">
                  <c:v>少ない</c:v>
                </c:pt>
              </c:strCache>
            </c:strRef>
          </c:tx>
          <c:spPr>
            <a:solidFill>
              <a:srgbClr val="3366FF"/>
            </a:solidFill>
            <a:ln>
              <a:solidFill>
                <a:sysClr val="windowText" lastClr="000000"/>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'13-2'!$J$7:$J$8</c:f>
              <c:strCache>
                <c:ptCount val="2"/>
                <c:pt idx="0">
                  <c:v>2019年度（n=549）</c:v>
                </c:pt>
                <c:pt idx="1">
                  <c:v>2018年度（n=302）</c:v>
                </c:pt>
              </c:strCache>
            </c:strRef>
          </c:cat>
          <c:val>
            <c:numRef>
              <c:f>'13-2'!$M$7:$M$8</c:f>
              <c:numCache>
                <c:formatCode>0.0%</c:formatCode>
                <c:ptCount val="2"/>
                <c:pt idx="0">
                  <c:v>0.2040072859744991</c:v>
                </c:pt>
                <c:pt idx="1">
                  <c:v>0.23178807947019867</c:v>
                </c:pt>
              </c:numCache>
            </c:numRef>
          </c:val>
          <c:extLst>
            <c:ext xmlns:c16="http://schemas.microsoft.com/office/drawing/2014/chart" uri="{C3380CC4-5D6E-409C-BE32-E72D297353CC}">
              <c16:uniqueId val="{00000002-9F49-4CEA-8547-342DC3E01433}"/>
            </c:ext>
          </c:extLst>
        </c:ser>
        <c:ser>
          <c:idx val="3"/>
          <c:order val="3"/>
          <c:tx>
            <c:strRef>
              <c:f>'13-2'!$N$5</c:f>
              <c:strCache>
                <c:ptCount val="1"/>
                <c:pt idx="0">
                  <c:v>全くない</c:v>
                </c:pt>
              </c:strCache>
            </c:strRef>
          </c:tx>
          <c:spPr>
            <a:solidFill>
              <a:srgbClr val="9DC3E6"/>
            </a:solidFill>
            <a:ln>
              <a:solidFill>
                <a:sysClr val="windowText" lastClr="000000"/>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'13-2'!$J$7:$J$8</c:f>
              <c:strCache>
                <c:ptCount val="2"/>
                <c:pt idx="0">
                  <c:v>2019年度（n=549）</c:v>
                </c:pt>
                <c:pt idx="1">
                  <c:v>2018年度（n=302）</c:v>
                </c:pt>
              </c:strCache>
            </c:strRef>
          </c:cat>
          <c:val>
            <c:numRef>
              <c:f>'13-2'!$N$7:$N$8</c:f>
              <c:numCache>
                <c:formatCode>0.0%</c:formatCode>
                <c:ptCount val="2"/>
                <c:pt idx="0">
                  <c:v>0.12021857923497267</c:v>
                </c:pt>
                <c:pt idx="1">
                  <c:v>0.17880794701986755</c:v>
                </c:pt>
              </c:numCache>
            </c:numRef>
          </c:val>
          <c:extLst>
            <c:ext xmlns:c16="http://schemas.microsoft.com/office/drawing/2014/chart" uri="{C3380CC4-5D6E-409C-BE32-E72D297353CC}">
              <c16:uniqueId val="{00000003-9F49-4CEA-8547-342DC3E01433}"/>
            </c:ext>
          </c:extLst>
        </c:ser>
        <c:ser>
          <c:idx val="4"/>
          <c:order val="4"/>
          <c:tx>
            <c:strRef>
              <c:f>'13-2'!$O$5</c:f>
              <c:strCache>
                <c:ptCount val="1"/>
                <c:pt idx="0">
                  <c:v>わからない</c:v>
                </c:pt>
              </c:strCache>
            </c:strRef>
          </c:tx>
          <c:spPr>
            <a:solidFill>
              <a:schemeClr val="bg1"/>
            </a:solidFill>
            <a:ln>
              <a:solidFill>
                <a:sysClr val="windowText" lastClr="000000"/>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'13-2'!$J$7:$J$8</c:f>
              <c:strCache>
                <c:ptCount val="2"/>
                <c:pt idx="0">
                  <c:v>2019年度（n=549）</c:v>
                </c:pt>
                <c:pt idx="1">
                  <c:v>2018年度（n=302）</c:v>
                </c:pt>
              </c:strCache>
            </c:strRef>
          </c:cat>
          <c:val>
            <c:numRef>
              <c:f>'13-2'!$O$7:$O$8</c:f>
              <c:numCache>
                <c:formatCode>0.0%</c:formatCode>
                <c:ptCount val="2"/>
                <c:pt idx="0">
                  <c:v>0.50091074681238612</c:v>
                </c:pt>
                <c:pt idx="1">
                  <c:v>0.22847682119205298</c:v>
                </c:pt>
              </c:numCache>
            </c:numRef>
          </c:val>
          <c:extLst>
            <c:ext xmlns:c16="http://schemas.microsoft.com/office/drawing/2014/chart" uri="{C3380CC4-5D6E-409C-BE32-E72D297353CC}">
              <c16:uniqueId val="{00000004-9F49-4CEA-8547-342DC3E01433}"/>
            </c:ext>
          </c:extLst>
        </c:ser>
        <c:dLbls>
          <c:showLegendKey val="0"/>
          <c:showVal val="0"/>
          <c:showCatName val="0"/>
          <c:showSerName val="0"/>
          <c:showPercent val="0"/>
          <c:showBubbleSize val="0"/>
        </c:dLbls>
        <c:gapWidth val="40"/>
        <c:overlap val="100"/>
        <c:axId val="450572672"/>
        <c:axId val="450574208"/>
      </c:barChart>
      <c:catAx>
        <c:axId val="450572672"/>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450574208"/>
        <c:crosses val="autoZero"/>
        <c:auto val="1"/>
        <c:lblAlgn val="ctr"/>
        <c:lblOffset val="100"/>
        <c:noMultiLvlLbl val="0"/>
      </c:catAx>
      <c:valAx>
        <c:axId val="450574208"/>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50572672"/>
        <c:crosses val="autoZero"/>
        <c:crossBetween val="between"/>
      </c:valAx>
      <c:spPr>
        <a:noFill/>
        <a:ln>
          <a:solidFill>
            <a:schemeClr val="tx1">
              <a:lumMod val="50000"/>
              <a:lumOff val="50000"/>
            </a:schemeClr>
          </a:solidFill>
        </a:ln>
        <a:effectLst/>
      </c:spPr>
    </c:plotArea>
    <c:legend>
      <c:legendPos val="b"/>
      <c:layout>
        <c:manualLayout>
          <c:xMode val="edge"/>
          <c:yMode val="edge"/>
          <c:x val="0.32646865079365078"/>
          <c:y val="0.88207476607373225"/>
          <c:w val="0.56880873015873012"/>
          <c:h val="8.5787219430222841E-2"/>
        </c:manualLayout>
      </c:layout>
      <c:overlay val="0"/>
      <c:spPr>
        <a:noFill/>
        <a:ln>
          <a:noFill/>
        </a:ln>
        <a:effectLst/>
      </c:spPr>
      <c:txPr>
        <a:bodyPr rot="0" vert="horz"/>
        <a:lstStyle/>
        <a:p>
          <a:pPr>
            <a:defRPr/>
          </a:pPr>
          <a:endParaRPr lang="ja-JP"/>
        </a:p>
      </c:txPr>
    </c:legend>
    <c:plotVisOnly val="1"/>
    <c:dispBlanksAs val="gap"/>
    <c:showDLblsOverMax val="0"/>
  </c:chart>
  <c:spPr>
    <a:solidFill>
      <a:schemeClr val="bg1"/>
    </a:solidFill>
    <a:ln w="9525" cap="flat" cmpd="sng" algn="ctr">
      <a:noFill/>
      <a:round/>
    </a:ln>
    <a:effectLst/>
  </c:spPr>
  <c:txPr>
    <a:bodyPr/>
    <a:lstStyle/>
    <a:p>
      <a:pPr>
        <a:defRPr sz="9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Q13 </a:t>
            </a:r>
            <a:r>
              <a:rPr lang="ja-JP" dirty="0"/>
              <a:t>自社</a:t>
            </a:r>
            <a:r>
              <a:rPr lang="en-US" dirty="0"/>
              <a:t>/</a:t>
            </a:r>
            <a:r>
              <a:rPr lang="ja-JP" dirty="0"/>
              <a:t>自部門での</a:t>
            </a:r>
            <a:r>
              <a:rPr lang="en-US" dirty="0"/>
              <a:t>DX</a:t>
            </a:r>
            <a:r>
              <a:rPr lang="ja-JP" dirty="0"/>
              <a:t>の取り組み</a:t>
            </a:r>
          </a:p>
        </c:rich>
      </c:tx>
      <c:layout>
        <c:manualLayout>
          <c:xMode val="edge"/>
          <c:yMode val="edge"/>
          <c:x val="0.39303697432893864"/>
          <c:y val="0"/>
        </c:manualLayout>
      </c:layout>
      <c:overlay val="0"/>
    </c:title>
    <c:autoTitleDeleted val="0"/>
    <c:plotArea>
      <c:layout>
        <c:manualLayout>
          <c:layoutTarget val="inner"/>
          <c:xMode val="edge"/>
          <c:yMode val="edge"/>
          <c:x val="0.30047673621879961"/>
          <c:y val="0.23474879378115687"/>
          <c:w val="0.654022839980968"/>
          <c:h val="0.59736809121521206"/>
        </c:manualLayout>
      </c:layout>
      <c:barChart>
        <c:barDir val="bar"/>
        <c:grouping val="stacked"/>
        <c:varyColors val="0"/>
        <c:ser>
          <c:idx val="0"/>
          <c:order val="0"/>
          <c:tx>
            <c:strRef>
              <c:f>'13-2'!$Z$5</c:f>
              <c:strCache>
                <c:ptCount val="1"/>
                <c:pt idx="0">
                  <c:v>非常に活発</c:v>
                </c:pt>
              </c:strCache>
            </c:strRef>
          </c:tx>
          <c:spPr>
            <a:solidFill>
              <a:srgbClr val="FF9966"/>
            </a:solidFill>
            <a:ln>
              <a:solidFill>
                <a:sysClr val="windowText" lastClr="000000"/>
              </a:solidFill>
            </a:ln>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'13-2'!$Y$7:$Y$8</c:f>
              <c:strCache>
                <c:ptCount val="2"/>
                <c:pt idx="0">
                  <c:v>2019年度（n=555）</c:v>
                </c:pt>
                <c:pt idx="1">
                  <c:v>2018年度（n=302）</c:v>
                </c:pt>
              </c:strCache>
            </c:strRef>
          </c:cat>
          <c:val>
            <c:numRef>
              <c:f>'13-2'!$Z$7:$Z$8</c:f>
              <c:numCache>
                <c:formatCode>0.0%</c:formatCode>
                <c:ptCount val="2"/>
                <c:pt idx="0">
                  <c:v>1.0810810810810811E-2</c:v>
                </c:pt>
                <c:pt idx="1">
                  <c:v>5.6291390728476824E-2</c:v>
                </c:pt>
              </c:numCache>
            </c:numRef>
          </c:val>
          <c:extLst>
            <c:ext xmlns:c16="http://schemas.microsoft.com/office/drawing/2014/chart" uri="{C3380CC4-5D6E-409C-BE32-E72D297353CC}">
              <c16:uniqueId val="{00000000-FA38-41FD-94AD-3F9D504880F8}"/>
            </c:ext>
          </c:extLst>
        </c:ser>
        <c:ser>
          <c:idx val="1"/>
          <c:order val="1"/>
          <c:tx>
            <c:strRef>
              <c:f>'13-2'!$AA$5</c:f>
              <c:strCache>
                <c:ptCount val="1"/>
                <c:pt idx="0">
                  <c:v>活発</c:v>
                </c:pt>
              </c:strCache>
            </c:strRef>
          </c:tx>
          <c:spPr>
            <a:solidFill>
              <a:srgbClr val="FFCC99"/>
            </a:solidFill>
            <a:ln>
              <a:solidFill>
                <a:sysClr val="windowText" lastClr="000000"/>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'13-2'!$Y$7:$Y$8</c:f>
              <c:strCache>
                <c:ptCount val="2"/>
                <c:pt idx="0">
                  <c:v>2019年度（n=555）</c:v>
                </c:pt>
                <c:pt idx="1">
                  <c:v>2018年度（n=302）</c:v>
                </c:pt>
              </c:strCache>
            </c:strRef>
          </c:cat>
          <c:val>
            <c:numRef>
              <c:f>'13-2'!$AA$7:$AA$8</c:f>
              <c:numCache>
                <c:formatCode>0.0%</c:formatCode>
                <c:ptCount val="2"/>
                <c:pt idx="0">
                  <c:v>9.0090090090090086E-2</c:v>
                </c:pt>
                <c:pt idx="1">
                  <c:v>0.22847682119205298</c:v>
                </c:pt>
              </c:numCache>
            </c:numRef>
          </c:val>
          <c:extLst>
            <c:ext xmlns:c16="http://schemas.microsoft.com/office/drawing/2014/chart" uri="{C3380CC4-5D6E-409C-BE32-E72D297353CC}">
              <c16:uniqueId val="{00000001-FA38-41FD-94AD-3F9D504880F8}"/>
            </c:ext>
          </c:extLst>
        </c:ser>
        <c:ser>
          <c:idx val="2"/>
          <c:order val="2"/>
          <c:tx>
            <c:strRef>
              <c:f>'13-2'!$AB$5</c:f>
              <c:strCache>
                <c:ptCount val="1"/>
                <c:pt idx="0">
                  <c:v>あまり活発でない</c:v>
                </c:pt>
              </c:strCache>
            </c:strRef>
          </c:tx>
          <c:spPr>
            <a:solidFill>
              <a:srgbClr val="3366FF"/>
            </a:solidFill>
            <a:ln>
              <a:solidFill>
                <a:sysClr val="windowText" lastClr="000000"/>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'13-2'!$Y$7:$Y$8</c:f>
              <c:strCache>
                <c:ptCount val="2"/>
                <c:pt idx="0">
                  <c:v>2019年度（n=555）</c:v>
                </c:pt>
                <c:pt idx="1">
                  <c:v>2018年度（n=302）</c:v>
                </c:pt>
              </c:strCache>
            </c:strRef>
          </c:cat>
          <c:val>
            <c:numRef>
              <c:f>'13-2'!$AB$7:$AB$8</c:f>
              <c:numCache>
                <c:formatCode>0.0%</c:formatCode>
                <c:ptCount val="2"/>
                <c:pt idx="0">
                  <c:v>0.22162162162162163</c:v>
                </c:pt>
                <c:pt idx="1">
                  <c:v>0.29470198675496689</c:v>
                </c:pt>
              </c:numCache>
            </c:numRef>
          </c:val>
          <c:extLst>
            <c:ext xmlns:c16="http://schemas.microsoft.com/office/drawing/2014/chart" uri="{C3380CC4-5D6E-409C-BE32-E72D297353CC}">
              <c16:uniqueId val="{00000002-FA38-41FD-94AD-3F9D504880F8}"/>
            </c:ext>
          </c:extLst>
        </c:ser>
        <c:ser>
          <c:idx val="3"/>
          <c:order val="3"/>
          <c:tx>
            <c:strRef>
              <c:f>'13-2'!$AC$5</c:f>
              <c:strCache>
                <c:ptCount val="1"/>
                <c:pt idx="0">
                  <c:v>全くない</c:v>
                </c:pt>
              </c:strCache>
            </c:strRef>
          </c:tx>
          <c:spPr>
            <a:solidFill>
              <a:srgbClr val="9DC3E6"/>
            </a:solidFill>
            <a:ln>
              <a:solidFill>
                <a:sysClr val="windowText" lastClr="000000"/>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'13-2'!$Y$7:$Y$8</c:f>
              <c:strCache>
                <c:ptCount val="2"/>
                <c:pt idx="0">
                  <c:v>2019年度（n=555）</c:v>
                </c:pt>
                <c:pt idx="1">
                  <c:v>2018年度（n=302）</c:v>
                </c:pt>
              </c:strCache>
            </c:strRef>
          </c:cat>
          <c:val>
            <c:numRef>
              <c:f>'13-2'!$AC$7:$AC$8</c:f>
              <c:numCache>
                <c:formatCode>0.0%</c:formatCode>
                <c:ptCount val="2"/>
                <c:pt idx="0">
                  <c:v>0.25765765765765763</c:v>
                </c:pt>
                <c:pt idx="1">
                  <c:v>0.24834437086092714</c:v>
                </c:pt>
              </c:numCache>
            </c:numRef>
          </c:val>
          <c:extLst>
            <c:ext xmlns:c16="http://schemas.microsoft.com/office/drawing/2014/chart" uri="{C3380CC4-5D6E-409C-BE32-E72D297353CC}">
              <c16:uniqueId val="{00000003-FA38-41FD-94AD-3F9D504880F8}"/>
            </c:ext>
          </c:extLst>
        </c:ser>
        <c:ser>
          <c:idx val="4"/>
          <c:order val="4"/>
          <c:tx>
            <c:strRef>
              <c:f>'13-2'!$AD$5</c:f>
              <c:strCache>
                <c:ptCount val="1"/>
                <c:pt idx="0">
                  <c:v>わからない</c:v>
                </c:pt>
              </c:strCache>
            </c:strRef>
          </c:tx>
          <c:spPr>
            <a:solidFill>
              <a:schemeClr val="bg1"/>
            </a:solidFill>
            <a:ln>
              <a:solidFill>
                <a:sysClr val="windowText" lastClr="000000"/>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'13-2'!$Y$7:$Y$8</c:f>
              <c:strCache>
                <c:ptCount val="2"/>
                <c:pt idx="0">
                  <c:v>2019年度（n=555）</c:v>
                </c:pt>
                <c:pt idx="1">
                  <c:v>2018年度（n=302）</c:v>
                </c:pt>
              </c:strCache>
            </c:strRef>
          </c:cat>
          <c:val>
            <c:numRef>
              <c:f>'13-2'!$AD$7:$AD$8</c:f>
              <c:numCache>
                <c:formatCode>0.0%</c:formatCode>
                <c:ptCount val="2"/>
                <c:pt idx="0">
                  <c:v>0.41981981981981981</c:v>
                </c:pt>
                <c:pt idx="1">
                  <c:v>0.17218543046357615</c:v>
                </c:pt>
              </c:numCache>
            </c:numRef>
          </c:val>
          <c:extLst>
            <c:ext xmlns:c16="http://schemas.microsoft.com/office/drawing/2014/chart" uri="{C3380CC4-5D6E-409C-BE32-E72D297353CC}">
              <c16:uniqueId val="{00000004-FA38-41FD-94AD-3F9D504880F8}"/>
            </c:ext>
          </c:extLst>
        </c:ser>
        <c:dLbls>
          <c:showLegendKey val="0"/>
          <c:showVal val="0"/>
          <c:showCatName val="0"/>
          <c:showSerName val="0"/>
          <c:showPercent val="0"/>
          <c:showBubbleSize val="0"/>
        </c:dLbls>
        <c:gapWidth val="40"/>
        <c:overlap val="100"/>
        <c:axId val="450620800"/>
        <c:axId val="451019904"/>
      </c:barChart>
      <c:catAx>
        <c:axId val="450620800"/>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451019904"/>
        <c:crosses val="autoZero"/>
        <c:auto val="1"/>
        <c:lblAlgn val="ctr"/>
        <c:lblOffset val="100"/>
        <c:noMultiLvlLbl val="0"/>
      </c:catAx>
      <c:valAx>
        <c:axId val="451019904"/>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50620800"/>
        <c:crosses val="autoZero"/>
        <c:crossBetween val="between"/>
      </c:valAx>
      <c:spPr>
        <a:noFill/>
        <a:ln>
          <a:solidFill>
            <a:schemeClr val="tx1">
              <a:lumMod val="50000"/>
              <a:lumOff val="50000"/>
            </a:schemeClr>
          </a:solidFill>
        </a:ln>
        <a:effectLst/>
      </c:spPr>
    </c:plotArea>
    <c:legend>
      <c:legendPos val="b"/>
      <c:layout>
        <c:manualLayout>
          <c:xMode val="edge"/>
          <c:yMode val="edge"/>
          <c:x val="0.31353346560846562"/>
          <c:y val="0.86858126180698947"/>
          <c:w val="0.63835634920634921"/>
          <c:h val="8.6513090737117951E-2"/>
        </c:manualLayout>
      </c:layout>
      <c:overlay val="0"/>
      <c:spPr>
        <a:noFill/>
        <a:ln>
          <a:noFill/>
        </a:ln>
        <a:effectLst/>
      </c:spPr>
      <c:txPr>
        <a:bodyPr rot="0" vert="horz"/>
        <a:lstStyle/>
        <a:p>
          <a:pPr>
            <a:defRPr/>
          </a:pPr>
          <a:endParaRPr lang="ja-JP"/>
        </a:p>
      </c:txPr>
    </c:legend>
    <c:plotVisOnly val="1"/>
    <c:dispBlanksAs val="gap"/>
    <c:showDLblsOverMax val="0"/>
  </c:chart>
  <c:spPr>
    <a:solidFill>
      <a:schemeClr val="bg1"/>
    </a:solidFill>
    <a:ln w="9525" cap="flat" cmpd="sng" algn="ctr">
      <a:noFill/>
      <a:round/>
    </a:ln>
    <a:effectLst/>
  </c:spPr>
  <c:txPr>
    <a:bodyPr/>
    <a:lstStyle/>
    <a:p>
      <a:pPr>
        <a:defRPr sz="9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594552730089068"/>
          <c:y val="8.6520307683362066E-2"/>
          <c:w val="0.67017031358581469"/>
          <c:h val="0.64659939246724596"/>
        </c:manualLayout>
      </c:layout>
      <c:barChart>
        <c:barDir val="bar"/>
        <c:grouping val="stacked"/>
        <c:varyColors val="0"/>
        <c:ser>
          <c:idx val="0"/>
          <c:order val="0"/>
          <c:tx>
            <c:strRef>
              <c:f>'4-1全開発費の内訳・位置づけ'!$K$4</c:f>
              <c:strCache>
                <c:ptCount val="1"/>
                <c:pt idx="0">
                  <c:v>組込み/IoTに関連するソフトウェア開発費</c:v>
                </c:pt>
              </c:strCache>
            </c:strRef>
          </c:tx>
          <c:spPr>
            <a:solidFill>
              <a:schemeClr val="accent1"/>
            </a:solidFill>
            <a:ln>
              <a:solidFill>
                <a:schemeClr val="tx1"/>
              </a:solidFill>
            </a:ln>
            <a:effectLst/>
          </c:spPr>
          <c:invertIfNegative val="0"/>
          <c:dLbls>
            <c:dLbl>
              <c:idx val="0"/>
              <c:layout>
                <c:manualLayout>
                  <c:x val="-4.6579120326816761E-3"/>
                  <c:y val="5.171767322188175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377-4BE3-B9C8-AF56754F5DE6}"/>
                </c:ext>
              </c:extLst>
            </c:dLbl>
            <c:dLbl>
              <c:idx val="5"/>
              <c:layout>
                <c:manualLayout>
                  <c:x val="6.5040661509619757E-3"/>
                  <c:y val="-4.140569385348571E-3"/>
                </c:manualLayout>
              </c:layout>
              <c:showLegendKey val="0"/>
              <c:showVal val="1"/>
              <c:showCatName val="0"/>
              <c:showSerName val="0"/>
              <c:showPercent val="0"/>
              <c:showBubbleSize val="0"/>
              <c:extLst>
                <c:ext xmlns:c15="http://schemas.microsoft.com/office/drawing/2012/chart" uri="{CE6537A1-D6FC-4f65-9D91-7224C49458BB}">
                  <c15:layout>
                    <c:manualLayout>
                      <c:w val="5.2216896437171575E-2"/>
                      <c:h val="3.5845519310086241E-2"/>
                    </c:manualLayout>
                  </c15:layout>
                </c:ext>
                <c:ext xmlns:c16="http://schemas.microsoft.com/office/drawing/2014/chart" uri="{C3380CC4-5D6E-409C-BE32-E72D297353CC}">
                  <c16:uniqueId val="{00000001-9377-4BE3-B9C8-AF56754F5DE6}"/>
                </c:ext>
              </c:extLst>
            </c:dLbl>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'4-1全開発費の内訳・位置づけ'!$J$5:$J$10</c:f>
              <c:strCache>
                <c:ptCount val="6"/>
                <c:pt idx="0">
                  <c:v>A:エンドユーザー（n=101）</c:v>
                </c:pt>
                <c:pt idx="1">
                  <c:v>B:メーカー（n=152）</c:v>
                </c:pt>
                <c:pt idx="2">
                  <c:v>C:系列ソフトウェア企業（n=17）</c:v>
                </c:pt>
                <c:pt idx="3">
                  <c:v>D:受託ソフトウェア企業（n=198）</c:v>
                </c:pt>
                <c:pt idx="4">
                  <c:v>E:独立系ソフトウェア企業（n=87）</c:v>
                </c:pt>
                <c:pt idx="5">
                  <c:v>F:その他（n=52）</c:v>
                </c:pt>
              </c:strCache>
            </c:strRef>
          </c:cat>
          <c:val>
            <c:numRef>
              <c:f>'4-1全開発費の内訳・位置づけ'!$K$5:$K$10</c:f>
              <c:numCache>
                <c:formatCode>0.0%</c:formatCode>
                <c:ptCount val="6"/>
                <c:pt idx="0">
                  <c:v>7.4861386138613858E-2</c:v>
                </c:pt>
                <c:pt idx="1">
                  <c:v>0.21305263157894738</c:v>
                </c:pt>
                <c:pt idx="2">
                  <c:v>0.4594117647058823</c:v>
                </c:pt>
                <c:pt idx="3">
                  <c:v>0.27437878787878789</c:v>
                </c:pt>
                <c:pt idx="4">
                  <c:v>0.33949425287356322</c:v>
                </c:pt>
                <c:pt idx="5">
                  <c:v>3.5576923076923075E-2</c:v>
                </c:pt>
              </c:numCache>
            </c:numRef>
          </c:val>
          <c:extLst>
            <c:ext xmlns:c16="http://schemas.microsoft.com/office/drawing/2014/chart" uri="{C3380CC4-5D6E-409C-BE32-E72D297353CC}">
              <c16:uniqueId val="{00000002-9377-4BE3-B9C8-AF56754F5DE6}"/>
            </c:ext>
          </c:extLst>
        </c:ser>
        <c:ser>
          <c:idx val="2"/>
          <c:order val="1"/>
          <c:tx>
            <c:strRef>
              <c:f>'4-1全開発費の内訳・位置づけ'!$L$4</c:f>
              <c:strCache>
                <c:ptCount val="1"/>
                <c:pt idx="0">
                  <c:v>組込み/IoTに関連するハードウェア開発費（電子系）</c:v>
                </c:pt>
              </c:strCache>
            </c:strRef>
          </c:tx>
          <c:spPr>
            <a:solidFill>
              <a:schemeClr val="accent2"/>
            </a:solidFill>
            <a:ln>
              <a:solidFill>
                <a:schemeClr val="tx1"/>
              </a:solidFill>
            </a:ln>
            <a:effectLst/>
          </c:spPr>
          <c:invertIfNegative val="0"/>
          <c:dLbls>
            <c:dLbl>
              <c:idx val="0"/>
              <c:layout>
                <c:manualLayout>
                  <c:x val="0"/>
                  <c:y val="4.96894409937888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377-4BE3-B9C8-AF56754F5DE6}"/>
                </c:ext>
              </c:extLst>
            </c:dLbl>
            <c:dLbl>
              <c:idx val="5"/>
              <c:layout>
                <c:manualLayout>
                  <c:x val="0"/>
                  <c:y val="-4.96894409937888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377-4BE3-B9C8-AF56754F5DE6}"/>
                </c:ext>
              </c:extLst>
            </c:dLbl>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'4-1全開発費の内訳・位置づけ'!$J$5:$J$10</c:f>
              <c:strCache>
                <c:ptCount val="6"/>
                <c:pt idx="0">
                  <c:v>A:エンドユーザー（n=101）</c:v>
                </c:pt>
                <c:pt idx="1">
                  <c:v>B:メーカー（n=152）</c:v>
                </c:pt>
                <c:pt idx="2">
                  <c:v>C:系列ソフトウェア企業（n=17）</c:v>
                </c:pt>
                <c:pt idx="3">
                  <c:v>D:受託ソフトウェア企業（n=198）</c:v>
                </c:pt>
                <c:pt idx="4">
                  <c:v>E:独立系ソフトウェア企業（n=87）</c:v>
                </c:pt>
                <c:pt idx="5">
                  <c:v>F:その他（n=52）</c:v>
                </c:pt>
              </c:strCache>
            </c:strRef>
          </c:cat>
          <c:val>
            <c:numRef>
              <c:f>'4-1全開発費の内訳・位置づけ'!$L$5:$L$10</c:f>
              <c:numCache>
                <c:formatCode>0.0%</c:formatCode>
                <c:ptCount val="6"/>
                <c:pt idx="0">
                  <c:v>1.7881188118811883E-2</c:v>
                </c:pt>
                <c:pt idx="1">
                  <c:v>0.16703947368421052</c:v>
                </c:pt>
                <c:pt idx="2">
                  <c:v>4.2941176470588233E-2</c:v>
                </c:pt>
                <c:pt idx="3">
                  <c:v>5.2297979797979802E-2</c:v>
                </c:pt>
                <c:pt idx="4">
                  <c:v>7.6770114942528736E-2</c:v>
                </c:pt>
                <c:pt idx="5">
                  <c:v>2.1153846153846155E-2</c:v>
                </c:pt>
              </c:numCache>
            </c:numRef>
          </c:val>
          <c:extLst>
            <c:ext xmlns:c16="http://schemas.microsoft.com/office/drawing/2014/chart" uri="{C3380CC4-5D6E-409C-BE32-E72D297353CC}">
              <c16:uniqueId val="{00000005-9377-4BE3-B9C8-AF56754F5DE6}"/>
            </c:ext>
          </c:extLst>
        </c:ser>
        <c:ser>
          <c:idx val="1"/>
          <c:order val="2"/>
          <c:tx>
            <c:strRef>
              <c:f>'4-1全開発費の内訳・位置づけ'!$M$4</c:f>
              <c:strCache>
                <c:ptCount val="1"/>
                <c:pt idx="0">
                  <c:v>組込み/IoTに関連するハードウェア開発費（機構系）</c:v>
                </c:pt>
              </c:strCache>
            </c:strRef>
          </c:tx>
          <c:spPr>
            <a:solidFill>
              <a:schemeClr val="accent3"/>
            </a:solidFill>
            <a:ln>
              <a:solidFill>
                <a:schemeClr val="tx1"/>
              </a:solidFill>
            </a:ln>
            <a:effectLst/>
          </c:spPr>
          <c:invertIfNegative val="0"/>
          <c:dLbls>
            <c:dLbl>
              <c:idx val="0"/>
              <c:layout>
                <c:manualLayout>
                  <c:x val="2.16802205032068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377-4BE3-B9C8-AF56754F5DE6}"/>
                </c:ext>
              </c:extLst>
            </c:dLbl>
            <c:dLbl>
              <c:idx val="2"/>
              <c:layout>
                <c:manualLayout>
                  <c:x val="2.1680220503207249E-3"/>
                  <c:y val="4.96900930861903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377-4BE3-B9C8-AF56754F5DE6}"/>
                </c:ext>
              </c:extLst>
            </c:dLbl>
            <c:dLbl>
              <c:idx val="3"/>
              <c:layout>
                <c:manualLayout>
                  <c:x val="0"/>
                  <c:y val="4.96896583579226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377-4BE3-B9C8-AF56754F5DE6}"/>
                </c:ext>
              </c:extLst>
            </c:dLbl>
            <c:dLbl>
              <c:idx val="4"/>
              <c:layout>
                <c:manualLayout>
                  <c:x val="-7.9493223532588662E-17"/>
                  <c:y val="4.96894409937889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377-4BE3-B9C8-AF56754F5DE6}"/>
                </c:ext>
              </c:extLst>
            </c:dLbl>
            <c:dLbl>
              <c:idx val="5"/>
              <c:layout>
                <c:manualLayout>
                  <c:x val="3.9746611766294331E-17"/>
                  <c:y val="4.96894409937888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377-4BE3-B9C8-AF56754F5DE6}"/>
                </c:ext>
              </c:extLst>
            </c:dLbl>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'4-1全開発費の内訳・位置づけ'!$J$5:$J$10</c:f>
              <c:strCache>
                <c:ptCount val="6"/>
                <c:pt idx="0">
                  <c:v>A:エンドユーザー（n=101）</c:v>
                </c:pt>
                <c:pt idx="1">
                  <c:v>B:メーカー（n=152）</c:v>
                </c:pt>
                <c:pt idx="2">
                  <c:v>C:系列ソフトウェア企業（n=17）</c:v>
                </c:pt>
                <c:pt idx="3">
                  <c:v>D:受託ソフトウェア企業（n=198）</c:v>
                </c:pt>
                <c:pt idx="4">
                  <c:v>E:独立系ソフトウェア企業（n=87）</c:v>
                </c:pt>
                <c:pt idx="5">
                  <c:v>F:その他（n=52）</c:v>
                </c:pt>
              </c:strCache>
            </c:strRef>
          </c:cat>
          <c:val>
            <c:numRef>
              <c:f>'4-1全開発費の内訳・位置づけ'!$M$5:$M$10</c:f>
              <c:numCache>
                <c:formatCode>0.0%</c:formatCode>
                <c:ptCount val="6"/>
                <c:pt idx="0">
                  <c:v>2.510891089108911E-2</c:v>
                </c:pt>
                <c:pt idx="1">
                  <c:v>9.1756578947368425E-2</c:v>
                </c:pt>
                <c:pt idx="2">
                  <c:v>1.4705882352941178E-2</c:v>
                </c:pt>
                <c:pt idx="3">
                  <c:v>1.4040404040404041E-2</c:v>
                </c:pt>
                <c:pt idx="4">
                  <c:v>2.4609195402298847E-2</c:v>
                </c:pt>
                <c:pt idx="5">
                  <c:v>1.0576923076923078E-2</c:v>
                </c:pt>
              </c:numCache>
            </c:numRef>
          </c:val>
          <c:extLst>
            <c:ext xmlns:c16="http://schemas.microsoft.com/office/drawing/2014/chart" uri="{C3380CC4-5D6E-409C-BE32-E72D297353CC}">
              <c16:uniqueId val="{0000000B-9377-4BE3-B9C8-AF56754F5DE6}"/>
            </c:ext>
          </c:extLst>
        </c:ser>
        <c:ser>
          <c:idx val="3"/>
          <c:order val="3"/>
          <c:tx>
            <c:strRef>
              <c:f>'4-1全開発費の内訳・位置づけ'!$N$4</c:f>
              <c:strCache>
                <c:ptCount val="1"/>
                <c:pt idx="0">
                  <c:v>組込み/IoTに関連する上記以外の開発費</c:v>
                </c:pt>
              </c:strCache>
            </c:strRef>
          </c:tx>
          <c:spPr>
            <a:solidFill>
              <a:schemeClr val="accent4"/>
            </a:solidFill>
            <a:ln>
              <a:solidFill>
                <a:schemeClr val="tx1"/>
              </a:solidFill>
            </a:ln>
            <a:effectLst/>
          </c:spPr>
          <c:invertIfNegative val="0"/>
          <c:dLbls>
            <c:dLbl>
              <c:idx val="0"/>
              <c:layout>
                <c:manualLayout>
                  <c:x val="1.0840110251603148E-2"/>
                  <c:y val="4.96898757220564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377-4BE3-B9C8-AF56754F5DE6}"/>
                </c:ext>
              </c:extLst>
            </c:dLbl>
            <c:dLbl>
              <c:idx val="2"/>
              <c:layout>
                <c:manualLayout>
                  <c:x val="1.0840110251603306E-2"/>
                  <c:y val="2.1736413383109721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377-4BE3-B9C8-AF56754F5DE6}"/>
                </c:ext>
              </c:extLst>
            </c:dLbl>
            <c:dLbl>
              <c:idx val="3"/>
              <c:layout>
                <c:manualLayout>
                  <c:x val="8.6720882012825806E-3"/>
                  <c:y val="4.3472826766219441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377-4BE3-B9C8-AF56754F5DE6}"/>
                </c:ext>
              </c:extLst>
            </c:dLbl>
            <c:dLbl>
              <c:idx val="4"/>
              <c:layout>
                <c:manualLayout>
                  <c:x val="2.1680220503205658E-3"/>
                  <c:y val="4.3472826766219441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9377-4BE3-B9C8-AF56754F5DE6}"/>
                </c:ext>
              </c:extLst>
            </c:dLbl>
            <c:dLbl>
              <c:idx val="5"/>
              <c:layout>
                <c:manualLayout>
                  <c:x val="1.5176154352244517E-2"/>
                  <c:y val="-2.760089771387272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9377-4BE3-B9C8-AF56754F5DE6}"/>
                </c:ext>
              </c:extLst>
            </c:dLbl>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'4-1全開発費の内訳・位置づけ'!$J$5:$J$10</c:f>
              <c:strCache>
                <c:ptCount val="6"/>
                <c:pt idx="0">
                  <c:v>A:エンドユーザー（n=101）</c:v>
                </c:pt>
                <c:pt idx="1">
                  <c:v>B:メーカー（n=152）</c:v>
                </c:pt>
                <c:pt idx="2">
                  <c:v>C:系列ソフトウェア企業（n=17）</c:v>
                </c:pt>
                <c:pt idx="3">
                  <c:v>D:受託ソフトウェア企業（n=198）</c:v>
                </c:pt>
                <c:pt idx="4">
                  <c:v>E:独立系ソフトウェア企業（n=87）</c:v>
                </c:pt>
                <c:pt idx="5">
                  <c:v>F:その他（n=52）</c:v>
                </c:pt>
              </c:strCache>
            </c:strRef>
          </c:cat>
          <c:val>
            <c:numRef>
              <c:f>'4-1全開発費の内訳・位置づけ'!$N$5:$N$10</c:f>
              <c:numCache>
                <c:formatCode>0.0%</c:formatCode>
                <c:ptCount val="6"/>
                <c:pt idx="0">
                  <c:v>2.1940594059405939E-2</c:v>
                </c:pt>
                <c:pt idx="1">
                  <c:v>7.2782894736842102E-2</c:v>
                </c:pt>
                <c:pt idx="2">
                  <c:v>0.03</c:v>
                </c:pt>
                <c:pt idx="3">
                  <c:v>4.9848484848484843E-2</c:v>
                </c:pt>
                <c:pt idx="4">
                  <c:v>6.5275862068965518E-2</c:v>
                </c:pt>
                <c:pt idx="5">
                  <c:v>2.8846153846153844E-2</c:v>
                </c:pt>
              </c:numCache>
            </c:numRef>
          </c:val>
          <c:extLst>
            <c:ext xmlns:c16="http://schemas.microsoft.com/office/drawing/2014/chart" uri="{C3380CC4-5D6E-409C-BE32-E72D297353CC}">
              <c16:uniqueId val="{00000011-9377-4BE3-B9C8-AF56754F5DE6}"/>
            </c:ext>
          </c:extLst>
        </c:ser>
        <c:ser>
          <c:idx val="4"/>
          <c:order val="4"/>
          <c:tx>
            <c:strRef>
              <c:f>'4-1全開発費の内訳・位置づけ'!$O$4</c:f>
              <c:strCache>
                <c:ptCount val="1"/>
                <c:pt idx="0">
                  <c:v>組込み/IoTに関連しない開発費</c:v>
                </c:pt>
              </c:strCache>
            </c:strRef>
          </c:tx>
          <c:spPr>
            <a:solidFill>
              <a:schemeClr val="bg1"/>
            </a:solidFill>
            <a:ln>
              <a:solidFill>
                <a:schemeClr val="tx1"/>
              </a:solidFill>
            </a:ln>
            <a:effectLst/>
          </c:spPr>
          <c:invertIfNegative val="0"/>
          <c:dLbls>
            <c:dLbl>
              <c:idx val="5"/>
              <c:layout>
                <c:manualLayout>
                  <c:x val="7.9493223532588662E-17"/>
                  <c:y val="1.142900615683909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9377-4BE3-B9C8-AF56754F5DE6}"/>
                </c:ext>
              </c:extLst>
            </c:dLbl>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'4-1全開発費の内訳・位置づけ'!$J$5:$J$10</c:f>
              <c:strCache>
                <c:ptCount val="6"/>
                <c:pt idx="0">
                  <c:v>A:エンドユーザー（n=101）</c:v>
                </c:pt>
                <c:pt idx="1">
                  <c:v>B:メーカー（n=152）</c:v>
                </c:pt>
                <c:pt idx="2">
                  <c:v>C:系列ソフトウェア企業（n=17）</c:v>
                </c:pt>
                <c:pt idx="3">
                  <c:v>D:受託ソフトウェア企業（n=198）</c:v>
                </c:pt>
                <c:pt idx="4">
                  <c:v>E:独立系ソフトウェア企業（n=87）</c:v>
                </c:pt>
                <c:pt idx="5">
                  <c:v>F:その他（n=52）</c:v>
                </c:pt>
              </c:strCache>
            </c:strRef>
          </c:cat>
          <c:val>
            <c:numRef>
              <c:f>'4-1全開発費の内訳・位置づけ'!$O$5:$O$10</c:f>
              <c:numCache>
                <c:formatCode>0.0%</c:formatCode>
                <c:ptCount val="6"/>
                <c:pt idx="0">
                  <c:v>0.86020792079207919</c:v>
                </c:pt>
                <c:pt idx="1">
                  <c:v>0.45536842105263164</c:v>
                </c:pt>
                <c:pt idx="2">
                  <c:v>0.45294117647058824</c:v>
                </c:pt>
                <c:pt idx="3">
                  <c:v>0.60943434343434344</c:v>
                </c:pt>
                <c:pt idx="4">
                  <c:v>0.49385057471264365</c:v>
                </c:pt>
                <c:pt idx="5">
                  <c:v>0.90384615384615385</c:v>
                </c:pt>
              </c:numCache>
            </c:numRef>
          </c:val>
          <c:extLst>
            <c:ext xmlns:c16="http://schemas.microsoft.com/office/drawing/2014/chart" uri="{C3380CC4-5D6E-409C-BE32-E72D297353CC}">
              <c16:uniqueId val="{00000013-9377-4BE3-B9C8-AF56754F5DE6}"/>
            </c:ext>
          </c:extLst>
        </c:ser>
        <c:dLbls>
          <c:showLegendKey val="0"/>
          <c:showVal val="0"/>
          <c:showCatName val="0"/>
          <c:showSerName val="0"/>
          <c:showPercent val="0"/>
          <c:showBubbleSize val="0"/>
        </c:dLbls>
        <c:gapWidth val="40"/>
        <c:overlap val="100"/>
        <c:axId val="626653360"/>
        <c:axId val="626651392"/>
      </c:barChart>
      <c:catAx>
        <c:axId val="626653360"/>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6651392"/>
        <c:crosses val="autoZero"/>
        <c:auto val="1"/>
        <c:lblAlgn val="ctr"/>
        <c:lblOffset val="100"/>
        <c:noMultiLvlLbl val="0"/>
      </c:catAx>
      <c:valAx>
        <c:axId val="626651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6653360"/>
        <c:crosses val="autoZero"/>
        <c:crossBetween val="between"/>
      </c:valAx>
      <c:spPr>
        <a:noFill/>
        <a:ln>
          <a:solidFill>
            <a:schemeClr val="tx1">
              <a:lumMod val="50000"/>
              <a:lumOff val="50000"/>
            </a:schemeClr>
          </a:solidFill>
        </a:ln>
        <a:effectLst/>
      </c:spPr>
    </c:plotArea>
    <c:legend>
      <c:legendPos val="b"/>
      <c:layout>
        <c:manualLayout>
          <c:xMode val="edge"/>
          <c:yMode val="edge"/>
          <c:x val="1.8362037037037041E-2"/>
          <c:y val="0.79594444444444434"/>
          <c:w val="0.96323301611838397"/>
          <c:h val="0.16348262364010396"/>
        </c:manualLayout>
      </c:layout>
      <c:overlay val="1"/>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altLang="ja-JP" sz="1200" dirty="0"/>
              <a:t>Q13 DX</a:t>
            </a:r>
            <a:r>
              <a:rPr lang="ja-JP" altLang="en-US" sz="1200" dirty="0"/>
              <a:t>の動きによる事業への影響</a:t>
            </a:r>
          </a:p>
        </c:rich>
      </c:tx>
      <c:layout>
        <c:manualLayout>
          <c:xMode val="edge"/>
          <c:yMode val="edge"/>
          <c:x val="0.31498902116402117"/>
          <c:y val="7.8393126095651963E-3"/>
        </c:manualLayout>
      </c:layout>
      <c:overlay val="0"/>
    </c:title>
    <c:autoTitleDeleted val="0"/>
    <c:plotArea>
      <c:layout>
        <c:manualLayout>
          <c:layoutTarget val="inner"/>
          <c:xMode val="edge"/>
          <c:yMode val="edge"/>
          <c:x val="0.30656411505262871"/>
          <c:y val="0.20131200464186069"/>
          <c:w val="0.64961536380117435"/>
          <c:h val="0.65366348979037558"/>
        </c:manualLayout>
      </c:layout>
      <c:barChart>
        <c:barDir val="bar"/>
        <c:grouping val="stacked"/>
        <c:varyColors val="0"/>
        <c:ser>
          <c:idx val="0"/>
          <c:order val="0"/>
          <c:tx>
            <c:strRef>
              <c:f>'13-3'!$K$9</c:f>
              <c:strCache>
                <c:ptCount val="1"/>
                <c:pt idx="0">
                  <c:v>非常に大きい</c:v>
                </c:pt>
              </c:strCache>
            </c:strRef>
          </c:tx>
          <c:spPr>
            <a:solidFill>
              <a:srgbClr val="FF9966"/>
            </a:solidFill>
            <a:ln>
              <a:solidFill>
                <a:sysClr val="windowText" lastClr="000000"/>
              </a:solidFill>
            </a:ln>
            <a:effectLst/>
          </c:spPr>
          <c:invertIfNegative val="0"/>
          <c:dLbls>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'13-3'!$J$10:$J$19</c:f>
              <c:strCache>
                <c:ptCount val="10"/>
                <c:pt idx="0">
                  <c:v>全体（n=549）</c:v>
                </c:pt>
                <c:pt idx="1">
                  <c:v>従業員数　　　　　　</c:v>
                </c:pt>
                <c:pt idx="2">
                  <c:v>100人以下（n=361）</c:v>
                </c:pt>
                <c:pt idx="3">
                  <c:v>101人以上（n=188）</c:v>
                </c:pt>
                <c:pt idx="4">
                  <c:v>IoT事業分野　　　　</c:v>
                </c:pt>
                <c:pt idx="5">
                  <c:v>あり（n=356）</c:v>
                </c:pt>
                <c:pt idx="6">
                  <c:v>なし（n=193）</c:v>
                </c:pt>
                <c:pt idx="7">
                  <c:v>AI取り組み　　　　　</c:v>
                </c:pt>
                <c:pt idx="8">
                  <c:v>あり（n=314）</c:v>
                </c:pt>
                <c:pt idx="9">
                  <c:v>なし（n=232）</c:v>
                </c:pt>
              </c:strCache>
            </c:strRef>
          </c:cat>
          <c:val>
            <c:numRef>
              <c:f>'13-3'!$K$10:$K$19</c:f>
              <c:numCache>
                <c:formatCode>General</c:formatCode>
                <c:ptCount val="10"/>
                <c:pt idx="0" formatCode="0.0%">
                  <c:v>4.3715846994535519E-2</c:v>
                </c:pt>
                <c:pt idx="2" formatCode="0.0%">
                  <c:v>3.0470914127423823E-2</c:v>
                </c:pt>
                <c:pt idx="3" formatCode="0.0%">
                  <c:v>6.9148936170212769E-2</c:v>
                </c:pt>
                <c:pt idx="5" formatCode="0.0%">
                  <c:v>5.8988764044943819E-2</c:v>
                </c:pt>
                <c:pt idx="6" formatCode="0.0%">
                  <c:v>1.5544041450777202E-2</c:v>
                </c:pt>
                <c:pt idx="8" formatCode="0.0%">
                  <c:v>7.0063694267515922E-2</c:v>
                </c:pt>
                <c:pt idx="9" formatCode="0.0%">
                  <c:v>8.6206896551724137E-3</c:v>
                </c:pt>
              </c:numCache>
            </c:numRef>
          </c:val>
          <c:extLst>
            <c:ext xmlns:c16="http://schemas.microsoft.com/office/drawing/2014/chart" uri="{C3380CC4-5D6E-409C-BE32-E72D297353CC}">
              <c16:uniqueId val="{00000000-E982-4877-8DC3-3021F4D524E6}"/>
            </c:ext>
          </c:extLst>
        </c:ser>
        <c:ser>
          <c:idx val="2"/>
          <c:order val="1"/>
          <c:tx>
            <c:strRef>
              <c:f>'13-3'!$L$9</c:f>
              <c:strCache>
                <c:ptCount val="1"/>
                <c:pt idx="0">
                  <c:v>大きい</c:v>
                </c:pt>
              </c:strCache>
            </c:strRef>
          </c:tx>
          <c:spPr>
            <a:solidFill>
              <a:srgbClr val="FFCC99"/>
            </a:solidFill>
            <a:ln>
              <a:solidFill>
                <a:sysClr val="windowText" lastClr="000000"/>
              </a:solidFill>
            </a:ln>
            <a:effectLst/>
          </c:spPr>
          <c:invertIfNegative val="0"/>
          <c:dLbls>
            <c:spPr>
              <a:noFill/>
              <a:ln>
                <a:noFill/>
              </a:ln>
              <a:effectLst/>
            </c:spPr>
            <c:txPr>
              <a:bodyPr rot="0" vert="horz"/>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'13-3'!$J$10:$J$19</c:f>
              <c:strCache>
                <c:ptCount val="10"/>
                <c:pt idx="0">
                  <c:v>全体（n=549）</c:v>
                </c:pt>
                <c:pt idx="1">
                  <c:v>従業員数　　　　　　</c:v>
                </c:pt>
                <c:pt idx="2">
                  <c:v>100人以下（n=361）</c:v>
                </c:pt>
                <c:pt idx="3">
                  <c:v>101人以上（n=188）</c:v>
                </c:pt>
                <c:pt idx="4">
                  <c:v>IoT事業分野　　　　</c:v>
                </c:pt>
                <c:pt idx="5">
                  <c:v>あり（n=356）</c:v>
                </c:pt>
                <c:pt idx="6">
                  <c:v>なし（n=193）</c:v>
                </c:pt>
                <c:pt idx="7">
                  <c:v>AI取り組み　　　　　</c:v>
                </c:pt>
                <c:pt idx="8">
                  <c:v>あり（n=314）</c:v>
                </c:pt>
                <c:pt idx="9">
                  <c:v>なし（n=232）</c:v>
                </c:pt>
              </c:strCache>
            </c:strRef>
          </c:cat>
          <c:val>
            <c:numRef>
              <c:f>'13-3'!$L$10:$L$19</c:f>
              <c:numCache>
                <c:formatCode>General</c:formatCode>
                <c:ptCount val="10"/>
                <c:pt idx="0" formatCode="0.0%">
                  <c:v>0.13114754098360656</c:v>
                </c:pt>
                <c:pt idx="2" formatCode="0.0%">
                  <c:v>9.4182825484764546E-2</c:v>
                </c:pt>
                <c:pt idx="3" formatCode="0.0%">
                  <c:v>0.20212765957446807</c:v>
                </c:pt>
                <c:pt idx="5" formatCode="0.0%">
                  <c:v>0.13764044943820225</c:v>
                </c:pt>
                <c:pt idx="6" formatCode="0.0%">
                  <c:v>0.11917098445595854</c:v>
                </c:pt>
                <c:pt idx="8" formatCode="0.0%">
                  <c:v>0.18789808917197454</c:v>
                </c:pt>
                <c:pt idx="9" formatCode="0.0%">
                  <c:v>5.6034482758620691E-2</c:v>
                </c:pt>
              </c:numCache>
            </c:numRef>
          </c:val>
          <c:extLst>
            <c:ext xmlns:c16="http://schemas.microsoft.com/office/drawing/2014/chart" uri="{C3380CC4-5D6E-409C-BE32-E72D297353CC}">
              <c16:uniqueId val="{00000001-E982-4877-8DC3-3021F4D524E6}"/>
            </c:ext>
          </c:extLst>
        </c:ser>
        <c:ser>
          <c:idx val="1"/>
          <c:order val="2"/>
          <c:tx>
            <c:strRef>
              <c:f>'13-3'!$M$9</c:f>
              <c:strCache>
                <c:ptCount val="1"/>
                <c:pt idx="0">
                  <c:v>少ない</c:v>
                </c:pt>
              </c:strCache>
            </c:strRef>
          </c:tx>
          <c:spPr>
            <a:solidFill>
              <a:srgbClr val="3366FF"/>
            </a:solidFill>
            <a:ln>
              <a:solidFill>
                <a:sysClr val="windowText" lastClr="000000"/>
              </a:solidFill>
            </a:ln>
            <a:effectLst/>
          </c:spPr>
          <c:invertIfNegative val="0"/>
          <c:dLbls>
            <c:spPr>
              <a:noFill/>
              <a:ln>
                <a:noFill/>
              </a:ln>
              <a:effectLst/>
            </c:spPr>
            <c:txPr>
              <a:bodyPr rot="0" vert="horz"/>
              <a:lstStyle/>
              <a:p>
                <a:pPr>
                  <a:defRPr sz="800">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'13-3'!$J$10:$J$19</c:f>
              <c:strCache>
                <c:ptCount val="10"/>
                <c:pt idx="0">
                  <c:v>全体（n=549）</c:v>
                </c:pt>
                <c:pt idx="1">
                  <c:v>従業員数　　　　　　</c:v>
                </c:pt>
                <c:pt idx="2">
                  <c:v>100人以下（n=361）</c:v>
                </c:pt>
                <c:pt idx="3">
                  <c:v>101人以上（n=188）</c:v>
                </c:pt>
                <c:pt idx="4">
                  <c:v>IoT事業分野　　　　</c:v>
                </c:pt>
                <c:pt idx="5">
                  <c:v>あり（n=356）</c:v>
                </c:pt>
                <c:pt idx="6">
                  <c:v>なし（n=193）</c:v>
                </c:pt>
                <c:pt idx="7">
                  <c:v>AI取り組み　　　　　</c:v>
                </c:pt>
                <c:pt idx="8">
                  <c:v>あり（n=314）</c:v>
                </c:pt>
                <c:pt idx="9">
                  <c:v>なし（n=232）</c:v>
                </c:pt>
              </c:strCache>
            </c:strRef>
          </c:cat>
          <c:val>
            <c:numRef>
              <c:f>'13-3'!$M$10:$M$19</c:f>
              <c:numCache>
                <c:formatCode>General</c:formatCode>
                <c:ptCount val="10"/>
                <c:pt idx="0" formatCode="0.0%">
                  <c:v>0.2040072859744991</c:v>
                </c:pt>
                <c:pt idx="2" formatCode="0.0%">
                  <c:v>0.19390581717451524</c:v>
                </c:pt>
                <c:pt idx="3" formatCode="0.0%">
                  <c:v>0.22340425531914893</c:v>
                </c:pt>
                <c:pt idx="5" formatCode="0.0%">
                  <c:v>0.19101123595505617</c:v>
                </c:pt>
                <c:pt idx="6" formatCode="0.0%">
                  <c:v>0.22797927461139897</c:v>
                </c:pt>
                <c:pt idx="8" formatCode="0.0%">
                  <c:v>0.21974522292993631</c:v>
                </c:pt>
                <c:pt idx="9" formatCode="0.0%">
                  <c:v>0.18534482758620691</c:v>
                </c:pt>
              </c:numCache>
            </c:numRef>
          </c:val>
          <c:extLst>
            <c:ext xmlns:c16="http://schemas.microsoft.com/office/drawing/2014/chart" uri="{C3380CC4-5D6E-409C-BE32-E72D297353CC}">
              <c16:uniqueId val="{00000002-E982-4877-8DC3-3021F4D524E6}"/>
            </c:ext>
          </c:extLst>
        </c:ser>
        <c:ser>
          <c:idx val="3"/>
          <c:order val="3"/>
          <c:tx>
            <c:strRef>
              <c:f>'13-3'!$N$9</c:f>
              <c:strCache>
                <c:ptCount val="1"/>
                <c:pt idx="0">
                  <c:v>全くない</c:v>
                </c:pt>
              </c:strCache>
            </c:strRef>
          </c:tx>
          <c:spPr>
            <a:solidFill>
              <a:srgbClr val="9DC3E6"/>
            </a:solidFill>
            <a:ln>
              <a:solidFill>
                <a:sysClr val="windowText" lastClr="000000"/>
              </a:solidFill>
            </a:ln>
          </c:spPr>
          <c:invertIfNegative val="0"/>
          <c:dLbls>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'13-3'!$J$10:$J$19</c:f>
              <c:strCache>
                <c:ptCount val="10"/>
                <c:pt idx="0">
                  <c:v>全体（n=549）</c:v>
                </c:pt>
                <c:pt idx="1">
                  <c:v>従業員数　　　　　　</c:v>
                </c:pt>
                <c:pt idx="2">
                  <c:v>100人以下（n=361）</c:v>
                </c:pt>
                <c:pt idx="3">
                  <c:v>101人以上（n=188）</c:v>
                </c:pt>
                <c:pt idx="4">
                  <c:v>IoT事業分野　　　　</c:v>
                </c:pt>
                <c:pt idx="5">
                  <c:v>あり（n=356）</c:v>
                </c:pt>
                <c:pt idx="6">
                  <c:v>なし（n=193）</c:v>
                </c:pt>
                <c:pt idx="7">
                  <c:v>AI取り組み　　　　　</c:v>
                </c:pt>
                <c:pt idx="8">
                  <c:v>あり（n=314）</c:v>
                </c:pt>
                <c:pt idx="9">
                  <c:v>なし（n=232）</c:v>
                </c:pt>
              </c:strCache>
            </c:strRef>
          </c:cat>
          <c:val>
            <c:numRef>
              <c:f>'13-3'!$N$10:$N$19</c:f>
              <c:numCache>
                <c:formatCode>General</c:formatCode>
                <c:ptCount val="10"/>
                <c:pt idx="0" formatCode="0.0%">
                  <c:v>0.12021857923497267</c:v>
                </c:pt>
                <c:pt idx="2" formatCode="0.0%">
                  <c:v>0.13573407202216067</c:v>
                </c:pt>
                <c:pt idx="3" formatCode="0.0%">
                  <c:v>9.0425531914893623E-2</c:v>
                </c:pt>
                <c:pt idx="5" formatCode="0.0%">
                  <c:v>0.12078651685393259</c:v>
                </c:pt>
                <c:pt idx="6" formatCode="0.0%">
                  <c:v>0.11917098445595854</c:v>
                </c:pt>
                <c:pt idx="8" formatCode="0.0%">
                  <c:v>0.11464968152866242</c:v>
                </c:pt>
                <c:pt idx="9" formatCode="0.0%">
                  <c:v>0.12931034482758622</c:v>
                </c:pt>
              </c:numCache>
            </c:numRef>
          </c:val>
          <c:extLst>
            <c:ext xmlns:c16="http://schemas.microsoft.com/office/drawing/2014/chart" uri="{C3380CC4-5D6E-409C-BE32-E72D297353CC}">
              <c16:uniqueId val="{00000003-E982-4877-8DC3-3021F4D524E6}"/>
            </c:ext>
          </c:extLst>
        </c:ser>
        <c:ser>
          <c:idx val="4"/>
          <c:order val="4"/>
          <c:tx>
            <c:strRef>
              <c:f>'13-3'!$O$9</c:f>
              <c:strCache>
                <c:ptCount val="1"/>
                <c:pt idx="0">
                  <c:v>わからない</c:v>
                </c:pt>
              </c:strCache>
            </c:strRef>
          </c:tx>
          <c:spPr>
            <a:solidFill>
              <a:schemeClr val="bg1"/>
            </a:solidFill>
            <a:ln>
              <a:solidFill>
                <a:sysClr val="windowText" lastClr="000000"/>
              </a:solidFill>
            </a:ln>
          </c:spPr>
          <c:invertIfNegative val="0"/>
          <c:dLbls>
            <c:spPr>
              <a:noFill/>
              <a:ln>
                <a:noFill/>
              </a:ln>
              <a:effectLst/>
            </c:spPr>
            <c:txPr>
              <a:bodyPr wrap="square" lIns="38100" tIns="19050" rIns="38100" bIns="19050" anchor="ctr">
                <a:spAutoFit/>
              </a:bodyPr>
              <a:lstStyle/>
              <a:p>
                <a:pPr>
                  <a:defRPr sz="800" baseline="0">
                    <a:solidFill>
                      <a:sysClr val="windowText" lastClr="000000"/>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'13-3'!$J$10:$J$19</c:f>
              <c:strCache>
                <c:ptCount val="10"/>
                <c:pt idx="0">
                  <c:v>全体（n=549）</c:v>
                </c:pt>
                <c:pt idx="1">
                  <c:v>従業員数　　　　　　</c:v>
                </c:pt>
                <c:pt idx="2">
                  <c:v>100人以下（n=361）</c:v>
                </c:pt>
                <c:pt idx="3">
                  <c:v>101人以上（n=188）</c:v>
                </c:pt>
                <c:pt idx="4">
                  <c:v>IoT事業分野　　　　</c:v>
                </c:pt>
                <c:pt idx="5">
                  <c:v>あり（n=356）</c:v>
                </c:pt>
                <c:pt idx="6">
                  <c:v>なし（n=193）</c:v>
                </c:pt>
                <c:pt idx="7">
                  <c:v>AI取り組み　　　　　</c:v>
                </c:pt>
                <c:pt idx="8">
                  <c:v>あり（n=314）</c:v>
                </c:pt>
                <c:pt idx="9">
                  <c:v>なし（n=232）</c:v>
                </c:pt>
              </c:strCache>
            </c:strRef>
          </c:cat>
          <c:val>
            <c:numRef>
              <c:f>'13-3'!$O$10:$O$19</c:f>
              <c:numCache>
                <c:formatCode>General</c:formatCode>
                <c:ptCount val="10"/>
                <c:pt idx="0" formatCode="0.0%">
                  <c:v>0.50091074681238612</c:v>
                </c:pt>
                <c:pt idx="2" formatCode="0.0%">
                  <c:v>0.54570637119113574</c:v>
                </c:pt>
                <c:pt idx="3" formatCode="0.0%">
                  <c:v>0.41489361702127658</c:v>
                </c:pt>
                <c:pt idx="5" formatCode="0.0%">
                  <c:v>0.49157303370786515</c:v>
                </c:pt>
                <c:pt idx="6" formatCode="0.0%">
                  <c:v>0.51813471502590669</c:v>
                </c:pt>
                <c:pt idx="8" formatCode="0.0%">
                  <c:v>0.40764331210191085</c:v>
                </c:pt>
                <c:pt idx="9" formatCode="0.0%">
                  <c:v>0.62068965517241381</c:v>
                </c:pt>
              </c:numCache>
            </c:numRef>
          </c:val>
          <c:extLst>
            <c:ext xmlns:c16="http://schemas.microsoft.com/office/drawing/2014/chart" uri="{C3380CC4-5D6E-409C-BE32-E72D297353CC}">
              <c16:uniqueId val="{00000004-E982-4877-8DC3-3021F4D524E6}"/>
            </c:ext>
          </c:extLst>
        </c:ser>
        <c:dLbls>
          <c:showLegendKey val="0"/>
          <c:showVal val="0"/>
          <c:showCatName val="0"/>
          <c:showSerName val="0"/>
          <c:showPercent val="0"/>
          <c:showBubbleSize val="0"/>
        </c:dLbls>
        <c:gapWidth val="40"/>
        <c:overlap val="100"/>
        <c:axId val="450818816"/>
        <c:axId val="450820352"/>
      </c:barChart>
      <c:catAx>
        <c:axId val="450818816"/>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900"/>
            </a:pPr>
            <a:endParaRPr lang="ja-JP"/>
          </a:p>
        </c:txPr>
        <c:crossAx val="450820352"/>
        <c:crosses val="autoZero"/>
        <c:auto val="1"/>
        <c:lblAlgn val="ctr"/>
        <c:lblOffset val="100"/>
        <c:noMultiLvlLbl val="0"/>
      </c:catAx>
      <c:valAx>
        <c:axId val="45082035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sz="1100"/>
            </a:pPr>
            <a:endParaRPr lang="ja-JP"/>
          </a:p>
        </c:txPr>
        <c:crossAx val="450818816"/>
        <c:crosses val="autoZero"/>
        <c:crossBetween val="between"/>
      </c:valAx>
      <c:spPr>
        <a:noFill/>
        <a:ln>
          <a:solidFill>
            <a:schemeClr val="tx1">
              <a:lumMod val="50000"/>
              <a:lumOff val="50000"/>
            </a:schemeClr>
          </a:solidFill>
        </a:ln>
        <a:effectLst/>
      </c:spPr>
    </c:plotArea>
    <c:legend>
      <c:legendPos val="b"/>
      <c:layout>
        <c:manualLayout>
          <c:xMode val="edge"/>
          <c:yMode val="edge"/>
          <c:x val="0.29889140211640214"/>
          <c:y val="0.8744696428571429"/>
          <c:w val="0.576925959212509"/>
          <c:h val="0.10068570798836275"/>
        </c:manualLayout>
      </c:layout>
      <c:overlay val="0"/>
      <c:spPr>
        <a:noFill/>
        <a:ln>
          <a:noFill/>
        </a:ln>
        <a:effectLst/>
      </c:spPr>
      <c:txPr>
        <a:bodyPr rot="0" vert="horz"/>
        <a:lstStyle/>
        <a:p>
          <a:pPr>
            <a:defRPr sz="1100"/>
          </a:pPr>
          <a:endParaRPr lang="ja-JP"/>
        </a:p>
      </c:txPr>
    </c:legend>
    <c:plotVisOnly val="1"/>
    <c:dispBlanksAs val="gap"/>
    <c:showDLblsOverMax val="0"/>
  </c:chart>
  <c:spPr>
    <a:noFill/>
    <a:ln w="9525" cap="flat" cmpd="sng" algn="ctr">
      <a:noFill/>
      <a:round/>
    </a:ln>
    <a:effectLst/>
  </c:spPr>
  <c:txPr>
    <a:bodyPr/>
    <a:lstStyle/>
    <a:p>
      <a:pPr>
        <a:defRPr sz="12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altLang="ja-JP" sz="1200" dirty="0"/>
              <a:t>Q13 </a:t>
            </a:r>
            <a:r>
              <a:rPr lang="ja-JP" altLang="en-US" sz="1200" dirty="0"/>
              <a:t>自社</a:t>
            </a:r>
            <a:r>
              <a:rPr lang="en-US" altLang="ja-JP" sz="1200" dirty="0"/>
              <a:t>/</a:t>
            </a:r>
            <a:r>
              <a:rPr lang="ja-JP" altLang="en-US" sz="1200" dirty="0"/>
              <a:t>自部門での</a:t>
            </a:r>
            <a:r>
              <a:rPr lang="en-US" altLang="ja-JP" sz="1200" dirty="0"/>
              <a:t>DX</a:t>
            </a:r>
            <a:r>
              <a:rPr lang="ja-JP" altLang="en-US" sz="1200" dirty="0"/>
              <a:t>の取り組み</a:t>
            </a:r>
          </a:p>
        </c:rich>
      </c:tx>
      <c:layout>
        <c:manualLayout>
          <c:xMode val="edge"/>
          <c:yMode val="edge"/>
          <c:x val="0.34259207097357058"/>
          <c:y val="1.7104002774350056E-2"/>
        </c:manualLayout>
      </c:layout>
      <c:overlay val="0"/>
    </c:title>
    <c:autoTitleDeleted val="0"/>
    <c:plotArea>
      <c:layout>
        <c:manualLayout>
          <c:layoutTarget val="inner"/>
          <c:xMode val="edge"/>
          <c:yMode val="edge"/>
          <c:x val="0.30656411505262871"/>
          <c:y val="0.21945950677847118"/>
          <c:w val="0.64961536380117435"/>
          <c:h val="0.62391294466619418"/>
        </c:manualLayout>
      </c:layout>
      <c:barChart>
        <c:barDir val="bar"/>
        <c:grouping val="stacked"/>
        <c:varyColors val="0"/>
        <c:ser>
          <c:idx val="0"/>
          <c:order val="0"/>
          <c:tx>
            <c:strRef>
              <c:f>'13-3'!$Z$9</c:f>
              <c:strCache>
                <c:ptCount val="1"/>
                <c:pt idx="0">
                  <c:v>非常に活発</c:v>
                </c:pt>
              </c:strCache>
            </c:strRef>
          </c:tx>
          <c:spPr>
            <a:solidFill>
              <a:srgbClr val="FF9966"/>
            </a:solidFill>
            <a:ln>
              <a:solidFill>
                <a:sysClr val="windowText" lastClr="000000"/>
              </a:solidFill>
            </a:ln>
            <a:effectLst/>
          </c:spPr>
          <c:invertIfNegative val="0"/>
          <c:dLbls>
            <c:dLbl>
              <c:idx val="9"/>
              <c:delete val="1"/>
              <c:extLst>
                <c:ext xmlns:c15="http://schemas.microsoft.com/office/drawing/2012/chart" uri="{CE6537A1-D6FC-4f65-9D91-7224C49458BB}"/>
                <c:ext xmlns:c16="http://schemas.microsoft.com/office/drawing/2014/chart" uri="{C3380CC4-5D6E-409C-BE32-E72D297353CC}">
                  <c16:uniqueId val="{00000000-DAAC-44E7-8C09-B02762777376}"/>
                </c:ext>
              </c:extLst>
            </c:dLbl>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'13-3'!$Y$10:$Y$19</c:f>
              <c:strCache>
                <c:ptCount val="10"/>
                <c:pt idx="0">
                  <c:v>全体（n=555）</c:v>
                </c:pt>
                <c:pt idx="1">
                  <c:v>従業員数　　　　　　</c:v>
                </c:pt>
                <c:pt idx="2">
                  <c:v>100人以下（n=365）</c:v>
                </c:pt>
                <c:pt idx="3">
                  <c:v>101人以上（n=190）</c:v>
                </c:pt>
                <c:pt idx="4">
                  <c:v>IoT事業分野　　　　</c:v>
                </c:pt>
                <c:pt idx="5">
                  <c:v>あり（n=361）</c:v>
                </c:pt>
                <c:pt idx="6">
                  <c:v>なし（n=194）</c:v>
                </c:pt>
                <c:pt idx="7">
                  <c:v>AI取り組み　　　　　</c:v>
                </c:pt>
                <c:pt idx="8">
                  <c:v>あり（n=315）</c:v>
                </c:pt>
                <c:pt idx="9">
                  <c:v>なし（n=237）</c:v>
                </c:pt>
              </c:strCache>
            </c:strRef>
          </c:cat>
          <c:val>
            <c:numRef>
              <c:f>'13-3'!$Z$10:$Z$19</c:f>
              <c:numCache>
                <c:formatCode>General</c:formatCode>
                <c:ptCount val="10"/>
                <c:pt idx="0" formatCode="0.0%">
                  <c:v>1.0810810810810811E-2</c:v>
                </c:pt>
                <c:pt idx="2" formatCode="0.0%">
                  <c:v>1.0958904109589041E-2</c:v>
                </c:pt>
                <c:pt idx="3" formatCode="0.0%">
                  <c:v>1.0526315789473684E-2</c:v>
                </c:pt>
                <c:pt idx="5" formatCode="0.0%">
                  <c:v>1.1080332409972299E-2</c:v>
                </c:pt>
                <c:pt idx="6" formatCode="0.0%">
                  <c:v>1.0309278350515464E-2</c:v>
                </c:pt>
                <c:pt idx="8" formatCode="0.0%">
                  <c:v>1.9047619047619049E-2</c:v>
                </c:pt>
                <c:pt idx="9" formatCode="0.0%">
                  <c:v>0</c:v>
                </c:pt>
              </c:numCache>
            </c:numRef>
          </c:val>
          <c:extLst>
            <c:ext xmlns:c16="http://schemas.microsoft.com/office/drawing/2014/chart" uri="{C3380CC4-5D6E-409C-BE32-E72D297353CC}">
              <c16:uniqueId val="{00000001-DAAC-44E7-8C09-B02762777376}"/>
            </c:ext>
          </c:extLst>
        </c:ser>
        <c:ser>
          <c:idx val="2"/>
          <c:order val="1"/>
          <c:tx>
            <c:strRef>
              <c:f>'13-3'!$AA$9</c:f>
              <c:strCache>
                <c:ptCount val="1"/>
                <c:pt idx="0">
                  <c:v>活発</c:v>
                </c:pt>
              </c:strCache>
            </c:strRef>
          </c:tx>
          <c:spPr>
            <a:solidFill>
              <a:srgbClr val="FFCC99"/>
            </a:solidFill>
            <a:ln>
              <a:solidFill>
                <a:sysClr val="windowText" lastClr="000000"/>
              </a:solidFill>
            </a:ln>
            <a:effectLst/>
          </c:spPr>
          <c:invertIfNegative val="0"/>
          <c:dLbls>
            <c:spPr>
              <a:noFill/>
              <a:ln>
                <a:noFill/>
              </a:ln>
              <a:effectLst/>
            </c:spPr>
            <c:txPr>
              <a:bodyPr rot="0" vert="horz"/>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'13-3'!$Y$10:$Y$19</c:f>
              <c:strCache>
                <c:ptCount val="10"/>
                <c:pt idx="0">
                  <c:v>全体（n=555）</c:v>
                </c:pt>
                <c:pt idx="1">
                  <c:v>従業員数　　　　　　</c:v>
                </c:pt>
                <c:pt idx="2">
                  <c:v>100人以下（n=365）</c:v>
                </c:pt>
                <c:pt idx="3">
                  <c:v>101人以上（n=190）</c:v>
                </c:pt>
                <c:pt idx="4">
                  <c:v>IoT事業分野　　　　</c:v>
                </c:pt>
                <c:pt idx="5">
                  <c:v>あり（n=361）</c:v>
                </c:pt>
                <c:pt idx="6">
                  <c:v>なし（n=194）</c:v>
                </c:pt>
                <c:pt idx="7">
                  <c:v>AI取り組み　　　　　</c:v>
                </c:pt>
                <c:pt idx="8">
                  <c:v>あり（n=315）</c:v>
                </c:pt>
                <c:pt idx="9">
                  <c:v>なし（n=237）</c:v>
                </c:pt>
              </c:strCache>
            </c:strRef>
          </c:cat>
          <c:val>
            <c:numRef>
              <c:f>'13-3'!$AA$10:$AA$19</c:f>
              <c:numCache>
                <c:formatCode>General</c:formatCode>
                <c:ptCount val="10"/>
                <c:pt idx="0" formatCode="0.0%">
                  <c:v>9.0090090090090086E-2</c:v>
                </c:pt>
                <c:pt idx="2" formatCode="0.0%">
                  <c:v>4.3835616438356165E-2</c:v>
                </c:pt>
                <c:pt idx="3" formatCode="0.0%">
                  <c:v>0.17894736842105263</c:v>
                </c:pt>
                <c:pt idx="5" formatCode="0.0%">
                  <c:v>0.10249307479224377</c:v>
                </c:pt>
                <c:pt idx="6" formatCode="0.0%">
                  <c:v>6.7010309278350513E-2</c:v>
                </c:pt>
                <c:pt idx="8" formatCode="0.0%">
                  <c:v>0.13015873015873017</c:v>
                </c:pt>
                <c:pt idx="9" formatCode="0.0%">
                  <c:v>3.7974683544303799E-2</c:v>
                </c:pt>
              </c:numCache>
            </c:numRef>
          </c:val>
          <c:extLst>
            <c:ext xmlns:c16="http://schemas.microsoft.com/office/drawing/2014/chart" uri="{C3380CC4-5D6E-409C-BE32-E72D297353CC}">
              <c16:uniqueId val="{00000002-DAAC-44E7-8C09-B02762777376}"/>
            </c:ext>
          </c:extLst>
        </c:ser>
        <c:ser>
          <c:idx val="1"/>
          <c:order val="2"/>
          <c:tx>
            <c:strRef>
              <c:f>'13-3'!$AB$9</c:f>
              <c:strCache>
                <c:ptCount val="1"/>
                <c:pt idx="0">
                  <c:v>あまり活発でない</c:v>
                </c:pt>
              </c:strCache>
            </c:strRef>
          </c:tx>
          <c:spPr>
            <a:solidFill>
              <a:srgbClr val="3366FF"/>
            </a:solidFill>
            <a:ln>
              <a:solidFill>
                <a:sysClr val="windowText" lastClr="000000"/>
              </a:solidFill>
            </a:ln>
            <a:effectLst/>
          </c:spPr>
          <c:invertIfNegative val="0"/>
          <c:dLbls>
            <c:spPr>
              <a:noFill/>
              <a:ln>
                <a:noFill/>
              </a:ln>
              <a:effectLst/>
            </c:spPr>
            <c:txPr>
              <a:bodyPr rot="0" vert="horz"/>
              <a:lstStyle/>
              <a:p>
                <a:pPr>
                  <a:defRPr sz="800">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'13-3'!$Y$10:$Y$19</c:f>
              <c:strCache>
                <c:ptCount val="10"/>
                <c:pt idx="0">
                  <c:v>全体（n=555）</c:v>
                </c:pt>
                <c:pt idx="1">
                  <c:v>従業員数　　　　　　</c:v>
                </c:pt>
                <c:pt idx="2">
                  <c:v>100人以下（n=365）</c:v>
                </c:pt>
                <c:pt idx="3">
                  <c:v>101人以上（n=190）</c:v>
                </c:pt>
                <c:pt idx="4">
                  <c:v>IoT事業分野　　　　</c:v>
                </c:pt>
                <c:pt idx="5">
                  <c:v>あり（n=361）</c:v>
                </c:pt>
                <c:pt idx="6">
                  <c:v>なし（n=194）</c:v>
                </c:pt>
                <c:pt idx="7">
                  <c:v>AI取り組み　　　　　</c:v>
                </c:pt>
                <c:pt idx="8">
                  <c:v>あり（n=315）</c:v>
                </c:pt>
                <c:pt idx="9">
                  <c:v>なし（n=237）</c:v>
                </c:pt>
              </c:strCache>
            </c:strRef>
          </c:cat>
          <c:val>
            <c:numRef>
              <c:f>'13-3'!$AB$10:$AB$19</c:f>
              <c:numCache>
                <c:formatCode>General</c:formatCode>
                <c:ptCount val="10"/>
                <c:pt idx="0" formatCode="0.0%">
                  <c:v>0.22162162162162163</c:v>
                </c:pt>
                <c:pt idx="2" formatCode="0.0%">
                  <c:v>0.21095890410958903</c:v>
                </c:pt>
                <c:pt idx="3" formatCode="0.0%">
                  <c:v>0.24210526315789474</c:v>
                </c:pt>
                <c:pt idx="5" formatCode="0.0%">
                  <c:v>0.2188365650969529</c:v>
                </c:pt>
                <c:pt idx="6" formatCode="0.0%">
                  <c:v>0.22680412371134021</c:v>
                </c:pt>
                <c:pt idx="8" formatCode="0.0%">
                  <c:v>0.26666666666666666</c:v>
                </c:pt>
                <c:pt idx="9" formatCode="0.0%">
                  <c:v>0.16455696202531644</c:v>
                </c:pt>
              </c:numCache>
            </c:numRef>
          </c:val>
          <c:extLst>
            <c:ext xmlns:c16="http://schemas.microsoft.com/office/drawing/2014/chart" uri="{C3380CC4-5D6E-409C-BE32-E72D297353CC}">
              <c16:uniqueId val="{00000003-DAAC-44E7-8C09-B02762777376}"/>
            </c:ext>
          </c:extLst>
        </c:ser>
        <c:ser>
          <c:idx val="3"/>
          <c:order val="3"/>
          <c:tx>
            <c:strRef>
              <c:f>'13-3'!$AC$9</c:f>
              <c:strCache>
                <c:ptCount val="1"/>
                <c:pt idx="0">
                  <c:v>全くない</c:v>
                </c:pt>
              </c:strCache>
            </c:strRef>
          </c:tx>
          <c:spPr>
            <a:solidFill>
              <a:srgbClr val="9DC3E6"/>
            </a:solidFill>
            <a:ln>
              <a:solidFill>
                <a:sysClr val="windowText" lastClr="000000"/>
              </a:solidFill>
            </a:ln>
          </c:spPr>
          <c:invertIfNegative val="0"/>
          <c:dLbls>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'13-3'!$Y$10:$Y$19</c:f>
              <c:strCache>
                <c:ptCount val="10"/>
                <c:pt idx="0">
                  <c:v>全体（n=555）</c:v>
                </c:pt>
                <c:pt idx="1">
                  <c:v>従業員数　　　　　　</c:v>
                </c:pt>
                <c:pt idx="2">
                  <c:v>100人以下（n=365）</c:v>
                </c:pt>
                <c:pt idx="3">
                  <c:v>101人以上（n=190）</c:v>
                </c:pt>
                <c:pt idx="4">
                  <c:v>IoT事業分野　　　　</c:v>
                </c:pt>
                <c:pt idx="5">
                  <c:v>あり（n=361）</c:v>
                </c:pt>
                <c:pt idx="6">
                  <c:v>なし（n=194）</c:v>
                </c:pt>
                <c:pt idx="7">
                  <c:v>AI取り組み　　　　　</c:v>
                </c:pt>
                <c:pt idx="8">
                  <c:v>あり（n=315）</c:v>
                </c:pt>
                <c:pt idx="9">
                  <c:v>なし（n=237）</c:v>
                </c:pt>
              </c:strCache>
            </c:strRef>
          </c:cat>
          <c:val>
            <c:numRef>
              <c:f>'13-3'!$AC$10:$AC$19</c:f>
              <c:numCache>
                <c:formatCode>General</c:formatCode>
                <c:ptCount val="10"/>
                <c:pt idx="0" formatCode="0.0%">
                  <c:v>0.25765765765765763</c:v>
                </c:pt>
                <c:pt idx="2" formatCode="0.0%">
                  <c:v>0.28767123287671231</c:v>
                </c:pt>
                <c:pt idx="3" formatCode="0.0%">
                  <c:v>0.2</c:v>
                </c:pt>
                <c:pt idx="5" formatCode="0.0%">
                  <c:v>0.25761772853185594</c:v>
                </c:pt>
                <c:pt idx="6" formatCode="0.0%">
                  <c:v>0.25773195876288657</c:v>
                </c:pt>
                <c:pt idx="8" formatCode="0.0%">
                  <c:v>0.2253968253968254</c:v>
                </c:pt>
                <c:pt idx="9" formatCode="0.0%">
                  <c:v>0.30379746835443039</c:v>
                </c:pt>
              </c:numCache>
            </c:numRef>
          </c:val>
          <c:extLst>
            <c:ext xmlns:c16="http://schemas.microsoft.com/office/drawing/2014/chart" uri="{C3380CC4-5D6E-409C-BE32-E72D297353CC}">
              <c16:uniqueId val="{00000004-DAAC-44E7-8C09-B02762777376}"/>
            </c:ext>
          </c:extLst>
        </c:ser>
        <c:ser>
          <c:idx val="4"/>
          <c:order val="4"/>
          <c:tx>
            <c:strRef>
              <c:f>'13-3'!$AD$9</c:f>
              <c:strCache>
                <c:ptCount val="1"/>
                <c:pt idx="0">
                  <c:v>わからない</c:v>
                </c:pt>
              </c:strCache>
            </c:strRef>
          </c:tx>
          <c:spPr>
            <a:solidFill>
              <a:schemeClr val="bg1"/>
            </a:solidFill>
            <a:ln>
              <a:solidFill>
                <a:sysClr val="windowText" lastClr="000000"/>
              </a:solidFill>
            </a:ln>
          </c:spPr>
          <c:invertIfNegative val="0"/>
          <c:dLbls>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'13-3'!$Y$10:$Y$19</c:f>
              <c:strCache>
                <c:ptCount val="10"/>
                <c:pt idx="0">
                  <c:v>全体（n=555）</c:v>
                </c:pt>
                <c:pt idx="1">
                  <c:v>従業員数　　　　　　</c:v>
                </c:pt>
                <c:pt idx="2">
                  <c:v>100人以下（n=365）</c:v>
                </c:pt>
                <c:pt idx="3">
                  <c:v>101人以上（n=190）</c:v>
                </c:pt>
                <c:pt idx="4">
                  <c:v>IoT事業分野　　　　</c:v>
                </c:pt>
                <c:pt idx="5">
                  <c:v>あり（n=361）</c:v>
                </c:pt>
                <c:pt idx="6">
                  <c:v>なし（n=194）</c:v>
                </c:pt>
                <c:pt idx="7">
                  <c:v>AI取り組み　　　　　</c:v>
                </c:pt>
                <c:pt idx="8">
                  <c:v>あり（n=315）</c:v>
                </c:pt>
                <c:pt idx="9">
                  <c:v>なし（n=237）</c:v>
                </c:pt>
              </c:strCache>
            </c:strRef>
          </c:cat>
          <c:val>
            <c:numRef>
              <c:f>'13-3'!$AD$10:$AD$19</c:f>
              <c:numCache>
                <c:formatCode>General</c:formatCode>
                <c:ptCount val="10"/>
                <c:pt idx="0" formatCode="0.0%">
                  <c:v>0.41981981981981981</c:v>
                </c:pt>
                <c:pt idx="2" formatCode="0.0%">
                  <c:v>0.44657534246575342</c:v>
                </c:pt>
                <c:pt idx="3" formatCode="0.0%">
                  <c:v>0.36842105263157893</c:v>
                </c:pt>
                <c:pt idx="5" formatCode="0.0%">
                  <c:v>0.4099722991689751</c:v>
                </c:pt>
                <c:pt idx="6" formatCode="0.0%">
                  <c:v>0.43814432989690721</c:v>
                </c:pt>
                <c:pt idx="8" formatCode="0.0%">
                  <c:v>0.35873015873015873</c:v>
                </c:pt>
                <c:pt idx="9" formatCode="0.0%">
                  <c:v>0.49367088607594939</c:v>
                </c:pt>
              </c:numCache>
            </c:numRef>
          </c:val>
          <c:extLst>
            <c:ext xmlns:c16="http://schemas.microsoft.com/office/drawing/2014/chart" uri="{C3380CC4-5D6E-409C-BE32-E72D297353CC}">
              <c16:uniqueId val="{00000005-DAAC-44E7-8C09-B02762777376}"/>
            </c:ext>
          </c:extLst>
        </c:ser>
        <c:dLbls>
          <c:showLegendKey val="0"/>
          <c:showVal val="0"/>
          <c:showCatName val="0"/>
          <c:showSerName val="0"/>
          <c:showPercent val="0"/>
          <c:showBubbleSize val="0"/>
        </c:dLbls>
        <c:gapWidth val="40"/>
        <c:overlap val="100"/>
        <c:axId val="450870656"/>
        <c:axId val="450884736"/>
      </c:barChart>
      <c:catAx>
        <c:axId val="450870656"/>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800"/>
            </a:pPr>
            <a:endParaRPr lang="ja-JP"/>
          </a:p>
        </c:txPr>
        <c:crossAx val="450884736"/>
        <c:crosses val="autoZero"/>
        <c:auto val="1"/>
        <c:lblAlgn val="ctr"/>
        <c:lblOffset val="100"/>
        <c:noMultiLvlLbl val="0"/>
      </c:catAx>
      <c:valAx>
        <c:axId val="450884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sz="1100"/>
            </a:pPr>
            <a:endParaRPr lang="ja-JP"/>
          </a:p>
        </c:txPr>
        <c:crossAx val="450870656"/>
        <c:crosses val="autoZero"/>
        <c:crossBetween val="between"/>
      </c:valAx>
      <c:spPr>
        <a:noFill/>
        <a:ln>
          <a:solidFill>
            <a:schemeClr val="tx1">
              <a:lumMod val="50000"/>
              <a:lumOff val="50000"/>
            </a:schemeClr>
          </a:solidFill>
        </a:ln>
        <a:effectLst/>
      </c:spPr>
    </c:plotArea>
    <c:legend>
      <c:legendPos val="b"/>
      <c:layout>
        <c:manualLayout>
          <c:xMode val="edge"/>
          <c:yMode val="edge"/>
          <c:x val="0.30507751322751325"/>
          <c:y val="0.8751797619047621"/>
          <c:w val="0.65526835007693007"/>
          <c:h val="8.5604781330044594E-2"/>
        </c:manualLayout>
      </c:layout>
      <c:overlay val="0"/>
      <c:spPr>
        <a:noFill/>
        <a:ln>
          <a:noFill/>
        </a:ln>
        <a:effectLst/>
      </c:spPr>
      <c:txPr>
        <a:bodyPr rot="0" vert="horz"/>
        <a:lstStyle/>
        <a:p>
          <a:pPr>
            <a:defRPr sz="1100"/>
          </a:pPr>
          <a:endParaRPr lang="ja-JP"/>
        </a:p>
      </c:txPr>
    </c:legend>
    <c:plotVisOnly val="1"/>
    <c:dispBlanksAs val="gap"/>
    <c:showDLblsOverMax val="0"/>
  </c:chart>
  <c:spPr>
    <a:noFill/>
    <a:ln w="9525" cap="flat" cmpd="sng" algn="ctr">
      <a:noFill/>
      <a:round/>
    </a:ln>
    <a:effectLst/>
  </c:spPr>
  <c:txPr>
    <a:bodyPr/>
    <a:lstStyle/>
    <a:p>
      <a:pPr>
        <a:defRPr sz="12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087232813402656"/>
          <c:y val="5.791951766248353E-2"/>
          <c:w val="0.56515309069901787"/>
          <c:h val="0.91585097660316828"/>
        </c:manualLayout>
      </c:layout>
      <c:barChart>
        <c:barDir val="bar"/>
        <c:grouping val="stacked"/>
        <c:varyColors val="0"/>
        <c:ser>
          <c:idx val="0"/>
          <c:order val="0"/>
          <c:tx>
            <c:strRef>
              <c:f>'Q14'!$G$16</c:f>
              <c:strCache>
                <c:ptCount val="1"/>
                <c:pt idx="0">
                  <c:v>1番目(n=246)</c:v>
                </c:pt>
              </c:strCache>
            </c:strRef>
          </c:tx>
          <c:spPr>
            <a:solidFill>
              <a:srgbClr val="FF9966"/>
            </a:solidFill>
            <a:ln>
              <a:solidFill>
                <a:schemeClr val="tx1"/>
              </a:solidFill>
            </a:ln>
            <a:effectLst/>
          </c:spPr>
          <c:invertIfNegative val="0"/>
          <c:dLbls>
            <c:dLbl>
              <c:idx val="8"/>
              <c:delete val="1"/>
              <c:extLst>
                <c:ext xmlns:c15="http://schemas.microsoft.com/office/drawing/2012/chart" uri="{CE6537A1-D6FC-4f65-9D91-7224C49458BB}"/>
                <c:ext xmlns:c16="http://schemas.microsoft.com/office/drawing/2014/chart" uri="{C3380CC4-5D6E-409C-BE32-E72D297353CC}">
                  <c16:uniqueId val="{00000000-A577-4BEC-9B21-5330CA22E201}"/>
                </c:ext>
              </c:extLst>
            </c:dLbl>
            <c:dLbl>
              <c:idx val="9"/>
              <c:delete val="1"/>
              <c:extLst>
                <c:ext xmlns:c15="http://schemas.microsoft.com/office/drawing/2012/chart" uri="{CE6537A1-D6FC-4f65-9D91-7224C49458BB}"/>
                <c:ext xmlns:c16="http://schemas.microsoft.com/office/drawing/2014/chart" uri="{C3380CC4-5D6E-409C-BE32-E72D297353CC}">
                  <c16:uniqueId val="{00000001-A577-4BEC-9B21-5330CA22E201}"/>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'Q14'!$B$17:$B$26</c:f>
              <c:strCache>
                <c:ptCount val="10"/>
                <c:pt idx="0">
                  <c:v>1.業務効率化による生産性の向上（n=144）</c:v>
                </c:pt>
                <c:pt idx="1">
                  <c:v>2.新たな製品・サービスの創出（n=158）</c:v>
                </c:pt>
                <c:pt idx="2">
                  <c:v>3.既存の製品・サービスの高付加価値化（n=107）</c:v>
                </c:pt>
                <c:pt idx="3">
                  <c:v>4.ビジネスモデルの根本的改革（n=79）</c:v>
                </c:pt>
                <c:pt idx="4">
                  <c:v>5.AI・機械学習による最適なアクションの特定と実行（n=60）</c:v>
                </c:pt>
                <c:pt idx="5">
                  <c:v>6.企業文化や組織マインドの根本的変革（n=52）</c:v>
                </c:pt>
                <c:pt idx="6">
                  <c:v>7.顧客ごとに特化した製品・サービスの提供（n=51）</c:v>
                </c:pt>
                <c:pt idx="7">
                  <c:v>8.顧客中心主義の企業文化の定着（n=29）</c:v>
                </c:pt>
                <c:pt idx="8">
                  <c:v>9.外部エコシステムとの連携による収益・採算性の向上（n=19）</c:v>
                </c:pt>
                <c:pt idx="9">
                  <c:v>10.市場やエコシステムの活性化（n=12）</c:v>
                </c:pt>
              </c:strCache>
            </c:strRef>
          </c:cat>
          <c:val>
            <c:numRef>
              <c:f>'Q14'!$G$17:$G$26</c:f>
              <c:numCache>
                <c:formatCode>0.0%</c:formatCode>
                <c:ptCount val="10"/>
                <c:pt idx="0">
                  <c:v>0.33333333333333331</c:v>
                </c:pt>
                <c:pt idx="1">
                  <c:v>0.28455284552845528</c:v>
                </c:pt>
                <c:pt idx="2">
                  <c:v>8.5365853658536592E-2</c:v>
                </c:pt>
                <c:pt idx="3">
                  <c:v>7.3170731707317069E-2</c:v>
                </c:pt>
                <c:pt idx="4">
                  <c:v>6.097560975609756E-2</c:v>
                </c:pt>
                <c:pt idx="5">
                  <c:v>6.097560975609756E-2</c:v>
                </c:pt>
                <c:pt idx="6">
                  <c:v>5.6910569105691054E-2</c:v>
                </c:pt>
                <c:pt idx="7">
                  <c:v>2.032520325203252E-2</c:v>
                </c:pt>
                <c:pt idx="8">
                  <c:v>1.2195121951219513E-2</c:v>
                </c:pt>
                <c:pt idx="9">
                  <c:v>4.0650406504065045E-3</c:v>
                </c:pt>
              </c:numCache>
            </c:numRef>
          </c:val>
          <c:extLst>
            <c:ext xmlns:c16="http://schemas.microsoft.com/office/drawing/2014/chart" uri="{C3380CC4-5D6E-409C-BE32-E72D297353CC}">
              <c16:uniqueId val="{00000000-5701-465C-A49A-8DC780288D07}"/>
            </c:ext>
          </c:extLst>
        </c:ser>
        <c:ser>
          <c:idx val="1"/>
          <c:order val="1"/>
          <c:tx>
            <c:strRef>
              <c:f>'Q14'!$H$16</c:f>
              <c:strCache>
                <c:ptCount val="1"/>
                <c:pt idx="0">
                  <c:v>2番目(n=237)</c:v>
                </c:pt>
              </c:strCache>
            </c:strRef>
          </c:tx>
          <c:spPr>
            <a:solidFill>
              <a:srgbClr val="FFFF99"/>
            </a:solidFill>
            <a:ln>
              <a:solidFill>
                <a:schemeClr val="tx1"/>
              </a:solidFill>
            </a:ln>
            <a:effectLst/>
          </c:spPr>
          <c:invertIfNegative val="0"/>
          <c:dLbls>
            <c:dLbl>
              <c:idx val="8"/>
              <c:layout>
                <c:manualLayout>
                  <c:x val="-3.0023640661939084E-3"/>
                  <c:y val="8.466666666666667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577-4BEC-9B21-5330CA22E201}"/>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'Q14'!$B$17:$B$26</c:f>
              <c:strCache>
                <c:ptCount val="10"/>
                <c:pt idx="0">
                  <c:v>1.業務効率化による生産性の向上（n=144）</c:v>
                </c:pt>
                <c:pt idx="1">
                  <c:v>2.新たな製品・サービスの創出（n=158）</c:v>
                </c:pt>
                <c:pt idx="2">
                  <c:v>3.既存の製品・サービスの高付加価値化（n=107）</c:v>
                </c:pt>
                <c:pt idx="3">
                  <c:v>4.ビジネスモデルの根本的改革（n=79）</c:v>
                </c:pt>
                <c:pt idx="4">
                  <c:v>5.AI・機械学習による最適なアクションの特定と実行（n=60）</c:v>
                </c:pt>
                <c:pt idx="5">
                  <c:v>6.企業文化や組織マインドの根本的変革（n=52）</c:v>
                </c:pt>
                <c:pt idx="6">
                  <c:v>7.顧客ごとに特化した製品・サービスの提供（n=51）</c:v>
                </c:pt>
                <c:pt idx="7">
                  <c:v>8.顧客中心主義の企業文化の定着（n=29）</c:v>
                </c:pt>
                <c:pt idx="8">
                  <c:v>9.外部エコシステムとの連携による収益・採算性の向上（n=19）</c:v>
                </c:pt>
                <c:pt idx="9">
                  <c:v>10.市場やエコシステムの活性化（n=12）</c:v>
                </c:pt>
              </c:strCache>
            </c:strRef>
          </c:cat>
          <c:val>
            <c:numRef>
              <c:f>'Q14'!$H$17:$H$26</c:f>
              <c:numCache>
                <c:formatCode>0.0%</c:formatCode>
                <c:ptCount val="10"/>
                <c:pt idx="0">
                  <c:v>0.10126582278481013</c:v>
                </c:pt>
                <c:pt idx="1">
                  <c:v>0.2109704641350211</c:v>
                </c:pt>
                <c:pt idx="2">
                  <c:v>0.22784810126582278</c:v>
                </c:pt>
                <c:pt idx="3">
                  <c:v>0.10126582278481013</c:v>
                </c:pt>
                <c:pt idx="4">
                  <c:v>0.12236286919831224</c:v>
                </c:pt>
                <c:pt idx="5">
                  <c:v>5.4852320675105488E-2</c:v>
                </c:pt>
                <c:pt idx="6">
                  <c:v>5.9071729957805907E-2</c:v>
                </c:pt>
                <c:pt idx="7">
                  <c:v>6.3291139240506333E-2</c:v>
                </c:pt>
                <c:pt idx="8">
                  <c:v>2.9535864978902954E-2</c:v>
                </c:pt>
                <c:pt idx="9">
                  <c:v>2.5316455696202531E-2</c:v>
                </c:pt>
              </c:numCache>
            </c:numRef>
          </c:val>
          <c:extLst>
            <c:ext xmlns:c16="http://schemas.microsoft.com/office/drawing/2014/chart" uri="{C3380CC4-5D6E-409C-BE32-E72D297353CC}">
              <c16:uniqueId val="{00000001-5701-465C-A49A-8DC780288D07}"/>
            </c:ext>
          </c:extLst>
        </c:ser>
        <c:ser>
          <c:idx val="2"/>
          <c:order val="2"/>
          <c:tx>
            <c:strRef>
              <c:f>'Q14'!$I$16</c:f>
              <c:strCache>
                <c:ptCount val="1"/>
                <c:pt idx="0">
                  <c:v>3番目(n=231)</c:v>
                </c:pt>
              </c:strCache>
            </c:strRef>
          </c:tx>
          <c:spPr>
            <a:solidFill>
              <a:srgbClr val="2E75B6"/>
            </a:solidFill>
            <a:ln>
              <a:solidFill>
                <a:schemeClr val="tx1"/>
              </a:solidFill>
            </a:ln>
            <a:effectLst/>
          </c:spPr>
          <c:invertIfNegative val="0"/>
          <c:dLbls>
            <c:dLbl>
              <c:idx val="9"/>
              <c:layout>
                <c:manualLayout>
                  <c:x val="3.1524822695035516E-2"/>
                  <c:y val="1.034802860683865E-16"/>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577-4BEC-9B21-5330CA22E20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'Q14'!$B$17:$B$26</c:f>
              <c:strCache>
                <c:ptCount val="10"/>
                <c:pt idx="0">
                  <c:v>1.業務効率化による生産性の向上（n=144）</c:v>
                </c:pt>
                <c:pt idx="1">
                  <c:v>2.新たな製品・サービスの創出（n=158）</c:v>
                </c:pt>
                <c:pt idx="2">
                  <c:v>3.既存の製品・サービスの高付加価値化（n=107）</c:v>
                </c:pt>
                <c:pt idx="3">
                  <c:v>4.ビジネスモデルの根本的改革（n=79）</c:v>
                </c:pt>
                <c:pt idx="4">
                  <c:v>5.AI・機械学習による最適なアクションの特定と実行（n=60）</c:v>
                </c:pt>
                <c:pt idx="5">
                  <c:v>6.企業文化や組織マインドの根本的変革（n=52）</c:v>
                </c:pt>
                <c:pt idx="6">
                  <c:v>7.顧客ごとに特化した製品・サービスの提供（n=51）</c:v>
                </c:pt>
                <c:pt idx="7">
                  <c:v>8.顧客中心主義の企業文化の定着（n=29）</c:v>
                </c:pt>
                <c:pt idx="8">
                  <c:v>9.外部エコシステムとの連携による収益・採算性の向上（n=19）</c:v>
                </c:pt>
                <c:pt idx="9">
                  <c:v>10.市場やエコシステムの活性化（n=12）</c:v>
                </c:pt>
              </c:strCache>
            </c:strRef>
          </c:cat>
          <c:val>
            <c:numRef>
              <c:f>'Q14'!$I$17:$I$26</c:f>
              <c:numCache>
                <c:formatCode>0.0%</c:formatCode>
                <c:ptCount val="10"/>
                <c:pt idx="0">
                  <c:v>0.16450216450216451</c:v>
                </c:pt>
                <c:pt idx="1">
                  <c:v>0.16450216450216451</c:v>
                </c:pt>
                <c:pt idx="2">
                  <c:v>0.13852813852813853</c:v>
                </c:pt>
                <c:pt idx="3">
                  <c:v>0.16017316017316016</c:v>
                </c:pt>
                <c:pt idx="4">
                  <c:v>6.9264069264069264E-2</c:v>
                </c:pt>
                <c:pt idx="5">
                  <c:v>0.1038961038961039</c:v>
                </c:pt>
                <c:pt idx="6">
                  <c:v>9.9567099567099568E-2</c:v>
                </c:pt>
                <c:pt idx="7">
                  <c:v>3.896103896103896E-2</c:v>
                </c:pt>
                <c:pt idx="8">
                  <c:v>3.896103896103896E-2</c:v>
                </c:pt>
                <c:pt idx="9">
                  <c:v>2.1645021645021644E-2</c:v>
                </c:pt>
              </c:numCache>
            </c:numRef>
          </c:val>
          <c:extLst>
            <c:ext xmlns:c16="http://schemas.microsoft.com/office/drawing/2014/chart" uri="{C3380CC4-5D6E-409C-BE32-E72D297353CC}">
              <c16:uniqueId val="{00000002-5701-465C-A49A-8DC780288D07}"/>
            </c:ext>
          </c:extLst>
        </c:ser>
        <c:dLbls>
          <c:showLegendKey val="0"/>
          <c:showVal val="0"/>
          <c:showCatName val="0"/>
          <c:showSerName val="0"/>
          <c:showPercent val="0"/>
          <c:showBubbleSize val="0"/>
        </c:dLbls>
        <c:gapWidth val="40"/>
        <c:overlap val="100"/>
        <c:axId val="450951808"/>
        <c:axId val="450978176"/>
      </c:barChart>
      <c:catAx>
        <c:axId val="450951808"/>
        <c:scaling>
          <c:orientation val="maxMin"/>
        </c:scaling>
        <c:delete val="0"/>
        <c:axPos val="l"/>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50978176"/>
        <c:crosses val="autoZero"/>
        <c:auto val="1"/>
        <c:lblAlgn val="ctr"/>
        <c:lblOffset val="100"/>
        <c:noMultiLvlLbl val="0"/>
      </c:catAx>
      <c:valAx>
        <c:axId val="450978176"/>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50951808"/>
        <c:crosses val="autoZero"/>
        <c:crossBetween val="between"/>
      </c:valAx>
      <c:spPr>
        <a:solidFill>
          <a:schemeClr val="bg1"/>
        </a:solidFill>
        <a:ln>
          <a:solidFill>
            <a:schemeClr val="bg1">
              <a:lumMod val="50000"/>
            </a:schemeClr>
          </a:solidFill>
        </a:ln>
        <a:effectLst/>
      </c:spPr>
    </c:plotArea>
    <c:legend>
      <c:legendPos val="r"/>
      <c:layout>
        <c:manualLayout>
          <c:xMode val="edge"/>
          <c:yMode val="edge"/>
          <c:x val="0.74046654846335691"/>
          <c:y val="0.79281547619047632"/>
          <c:w val="0.12813628841607566"/>
          <c:h val="0.13089761904761904"/>
        </c:manualLayout>
      </c:layout>
      <c:overlay val="0"/>
      <c:spPr>
        <a:solidFill>
          <a:schemeClr val="bg1"/>
        </a:solid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18935563364667"/>
          <c:y val="6.2433188644293661E-2"/>
          <c:w val="0.60036631377521887"/>
          <c:h val="0.92265481866998489"/>
        </c:manualLayout>
      </c:layout>
      <c:barChart>
        <c:barDir val="bar"/>
        <c:grouping val="stacked"/>
        <c:varyColors val="0"/>
        <c:ser>
          <c:idx val="0"/>
          <c:order val="0"/>
          <c:tx>
            <c:strRef>
              <c:f>'[Q14.DXに取り組む目的（まとめ資料）.xlsx]まとめ'!$C$5</c:f>
              <c:strCache>
                <c:ptCount val="1"/>
                <c:pt idx="0">
                  <c:v>1番目</c:v>
                </c:pt>
              </c:strCache>
            </c:strRef>
          </c:tx>
          <c:spPr>
            <a:solidFill>
              <a:srgbClr val="FF9966"/>
            </a:solidFill>
            <a:ln>
              <a:solidFill>
                <a:schemeClr val="tx1"/>
              </a:solidFill>
            </a:ln>
            <a:effectLst/>
          </c:spPr>
          <c:invertIfNegative val="0"/>
          <c:dLbls>
            <c:dLbl>
              <c:idx val="17"/>
              <c:delete val="1"/>
              <c:extLst>
                <c:ext xmlns:c15="http://schemas.microsoft.com/office/drawing/2012/chart" uri="{CE6537A1-D6FC-4f65-9D91-7224C49458BB}"/>
                <c:ext xmlns:c16="http://schemas.microsoft.com/office/drawing/2014/chart" uri="{C3380CC4-5D6E-409C-BE32-E72D297353CC}">
                  <c16:uniqueId val="{00000000-45AF-48ED-9CC5-0E43F4CCB172}"/>
                </c:ext>
              </c:extLst>
            </c:dLbl>
            <c:dLbl>
              <c:idx val="29"/>
              <c:delete val="1"/>
              <c:extLst>
                <c:ext xmlns:c15="http://schemas.microsoft.com/office/drawing/2012/chart" uri="{CE6537A1-D6FC-4f65-9D91-7224C49458BB}"/>
                <c:ext xmlns:c16="http://schemas.microsoft.com/office/drawing/2014/chart" uri="{C3380CC4-5D6E-409C-BE32-E72D297353CC}">
                  <c16:uniqueId val="{00000001-45AF-48ED-9CC5-0E43F4CCB172}"/>
                </c:ext>
              </c:extLst>
            </c:dLbl>
            <c:dLbl>
              <c:idx val="30"/>
              <c:delete val="1"/>
              <c:extLst>
                <c:ext xmlns:c15="http://schemas.microsoft.com/office/drawing/2012/chart" uri="{CE6537A1-D6FC-4f65-9D91-7224C49458BB}"/>
                <c:ext xmlns:c16="http://schemas.microsoft.com/office/drawing/2014/chart" uri="{C3380CC4-5D6E-409C-BE32-E72D297353CC}">
                  <c16:uniqueId val="{00000002-45AF-48ED-9CC5-0E43F4CCB172}"/>
                </c:ext>
              </c:extLst>
            </c:dLbl>
            <c:dLbl>
              <c:idx val="33"/>
              <c:delete val="1"/>
              <c:extLst>
                <c:ext xmlns:c15="http://schemas.microsoft.com/office/drawing/2012/chart" uri="{CE6537A1-D6FC-4f65-9D91-7224C49458BB}"/>
                <c:ext xmlns:c16="http://schemas.microsoft.com/office/drawing/2014/chart" uri="{C3380CC4-5D6E-409C-BE32-E72D297353CC}">
                  <c16:uniqueId val="{00000003-45AF-48ED-9CC5-0E43F4CCB172}"/>
                </c:ext>
              </c:extLst>
            </c:dLbl>
            <c:dLbl>
              <c:idx val="34"/>
              <c:delete val="1"/>
              <c:extLst>
                <c:ext xmlns:c15="http://schemas.microsoft.com/office/drawing/2012/chart" uri="{CE6537A1-D6FC-4f65-9D91-7224C49458BB}"/>
                <c:ext xmlns:c16="http://schemas.microsoft.com/office/drawing/2014/chart" uri="{C3380CC4-5D6E-409C-BE32-E72D297353CC}">
                  <c16:uniqueId val="{00000004-45AF-48ED-9CC5-0E43F4CCB172}"/>
                </c:ext>
              </c:extLst>
            </c:dLbl>
            <c:dLbl>
              <c:idx val="37"/>
              <c:delete val="1"/>
              <c:extLst>
                <c:ext xmlns:c15="http://schemas.microsoft.com/office/drawing/2012/chart" uri="{CE6537A1-D6FC-4f65-9D91-7224C49458BB}"/>
                <c:ext xmlns:c16="http://schemas.microsoft.com/office/drawing/2014/chart" uri="{C3380CC4-5D6E-409C-BE32-E72D297353CC}">
                  <c16:uniqueId val="{00000005-45AF-48ED-9CC5-0E43F4CCB172}"/>
                </c:ext>
              </c:extLst>
            </c:dLbl>
            <c:dLbl>
              <c:idx val="39"/>
              <c:delete val="1"/>
              <c:extLst>
                <c:ext xmlns:c15="http://schemas.microsoft.com/office/drawing/2012/chart" uri="{CE6537A1-D6FC-4f65-9D91-7224C49458BB}"/>
                <c:ext xmlns:c16="http://schemas.microsoft.com/office/drawing/2014/chart" uri="{C3380CC4-5D6E-409C-BE32-E72D297353CC}">
                  <c16:uniqueId val="{00000006-45AF-48ED-9CC5-0E43F4CCB172}"/>
                </c:ext>
              </c:extLst>
            </c:dLbl>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'[Q14.DXに取り組む目的（まとめ資料）.xlsx]まとめ'!$B$6:$B$45</c:f>
              <c:strCache>
                <c:ptCount val="40"/>
                <c:pt idx="0">
                  <c:v>1.業務効率化による生産性の向上　　　　　　　　　　　</c:v>
                </c:pt>
                <c:pt idx="1">
                  <c:v>製品利用（n=40）</c:v>
                </c:pt>
                <c:pt idx="2">
                  <c:v>製品開発（n=25）</c:v>
                </c:pt>
                <c:pt idx="3">
                  <c:v>ソフトウェア開発（n=71）</c:v>
                </c:pt>
                <c:pt idx="4">
                  <c:v>2.新たな製品・サービスの創出　　　　　　　　　　　　　　</c:v>
                </c:pt>
                <c:pt idx="5">
                  <c:v>製品利用（n=28）</c:v>
                </c:pt>
                <c:pt idx="6">
                  <c:v>製品開発（n=32）</c:v>
                </c:pt>
                <c:pt idx="7">
                  <c:v>ソフトウェア開発（n=89）</c:v>
                </c:pt>
                <c:pt idx="8">
                  <c:v>3.既存の製品・サービスの高付加価値化　　　　　　　　</c:v>
                </c:pt>
                <c:pt idx="9">
                  <c:v>製品利用（n=26）</c:v>
                </c:pt>
                <c:pt idx="10">
                  <c:v>製品開発（n=25）</c:v>
                </c:pt>
                <c:pt idx="11">
                  <c:v>ソフトウェア開発（n=47）</c:v>
                </c:pt>
                <c:pt idx="12">
                  <c:v>4.ビジネスモデルの根本的改革　　　　　　　　　　　　　　</c:v>
                </c:pt>
                <c:pt idx="13">
                  <c:v>製品利用（n=14）</c:v>
                </c:pt>
                <c:pt idx="14">
                  <c:v>製品開発（n=16）</c:v>
                </c:pt>
                <c:pt idx="15">
                  <c:v>ソフトウェア開発（n=45）</c:v>
                </c:pt>
                <c:pt idx="16">
                  <c:v>5.AI・機械学習による最適なアクションの特定と実行　</c:v>
                </c:pt>
                <c:pt idx="17">
                  <c:v>製品利用（n=12）</c:v>
                </c:pt>
                <c:pt idx="18">
                  <c:v>製品開発（n=12）</c:v>
                </c:pt>
                <c:pt idx="19">
                  <c:v>ソフトウェア開発（n=32）</c:v>
                </c:pt>
                <c:pt idx="20">
                  <c:v>6.企業文化や組織マインドの根本的変革　　　　　　　 </c:v>
                </c:pt>
                <c:pt idx="21">
                  <c:v>製品利用（n=13）</c:v>
                </c:pt>
                <c:pt idx="22">
                  <c:v>製品開発（n=10）</c:v>
                </c:pt>
                <c:pt idx="23">
                  <c:v>ソフトウェア開発（n=25）</c:v>
                </c:pt>
                <c:pt idx="24">
                  <c:v>7.顧客ごとに特化した製品・サービスの提供　　　　　　　</c:v>
                </c:pt>
                <c:pt idx="25">
                  <c:v>製品利用（n=7）</c:v>
                </c:pt>
                <c:pt idx="26">
                  <c:v>製品開発（n=10）</c:v>
                </c:pt>
                <c:pt idx="27">
                  <c:v>ソフトウェア開発（n=31）</c:v>
                </c:pt>
                <c:pt idx="28">
                  <c:v>8.顧客中心主義の企業文化の定着　　　　　　　　　　 </c:v>
                </c:pt>
                <c:pt idx="29">
                  <c:v>製品利用（n=7）</c:v>
                </c:pt>
                <c:pt idx="30">
                  <c:v>製品開発（n=2）</c:v>
                </c:pt>
                <c:pt idx="31">
                  <c:v>ソフトウェア開発（n=18）</c:v>
                </c:pt>
                <c:pt idx="32">
                  <c:v>9.外部エコシステムとの連携による収益・採算性の向上</c:v>
                </c:pt>
                <c:pt idx="33">
                  <c:v>製品利用（n=4）</c:v>
                </c:pt>
                <c:pt idx="34">
                  <c:v>製品開発（n=3）</c:v>
                </c:pt>
                <c:pt idx="35">
                  <c:v>ソフトウェア開発（n=10）</c:v>
                </c:pt>
                <c:pt idx="36">
                  <c:v>10.市場やエコシステムの活性化　　　　　　　　　　　　　</c:v>
                </c:pt>
                <c:pt idx="37">
                  <c:v>製品利用（n=1）</c:v>
                </c:pt>
                <c:pt idx="38">
                  <c:v>製品開発（n=3）</c:v>
                </c:pt>
                <c:pt idx="39">
                  <c:v>ソフトウェア開発（n=8）</c:v>
                </c:pt>
              </c:strCache>
            </c:strRef>
          </c:cat>
          <c:val>
            <c:numRef>
              <c:f>'[Q14.DXに取り組む目的（まとめ資料）.xlsx]まとめ'!$C$6:$C$45</c:f>
              <c:numCache>
                <c:formatCode>0.0%</c:formatCode>
                <c:ptCount val="40"/>
                <c:pt idx="1">
                  <c:v>0.51923076923076927</c:v>
                </c:pt>
                <c:pt idx="2">
                  <c:v>0.27083333333333331</c:v>
                </c:pt>
                <c:pt idx="3">
                  <c:v>0.2846153846153846</c:v>
                </c:pt>
                <c:pt idx="5">
                  <c:v>0.19230769230769232</c:v>
                </c:pt>
                <c:pt idx="6">
                  <c:v>0.35416666666666669</c:v>
                </c:pt>
                <c:pt idx="7">
                  <c:v>0.2846153846153846</c:v>
                </c:pt>
                <c:pt idx="9">
                  <c:v>9.6153846153846159E-2</c:v>
                </c:pt>
                <c:pt idx="10">
                  <c:v>0.16666666666666666</c:v>
                </c:pt>
                <c:pt idx="11">
                  <c:v>5.3846153846153849E-2</c:v>
                </c:pt>
                <c:pt idx="13">
                  <c:v>7.6923076923076927E-2</c:v>
                </c:pt>
                <c:pt idx="14">
                  <c:v>4.1666666666666664E-2</c:v>
                </c:pt>
                <c:pt idx="15">
                  <c:v>8.461538461538462E-2</c:v>
                </c:pt>
                <c:pt idx="17">
                  <c:v>0</c:v>
                </c:pt>
                <c:pt idx="18">
                  <c:v>6.25E-2</c:v>
                </c:pt>
                <c:pt idx="19">
                  <c:v>9.2307692307692313E-2</c:v>
                </c:pt>
                <c:pt idx="21">
                  <c:v>5.7692307692307696E-2</c:v>
                </c:pt>
                <c:pt idx="22">
                  <c:v>6.25E-2</c:v>
                </c:pt>
                <c:pt idx="23">
                  <c:v>6.1538461538461542E-2</c:v>
                </c:pt>
                <c:pt idx="25">
                  <c:v>5.7692307692307696E-2</c:v>
                </c:pt>
                <c:pt idx="26">
                  <c:v>2.0833333333333332E-2</c:v>
                </c:pt>
                <c:pt idx="27">
                  <c:v>7.6923076923076927E-2</c:v>
                </c:pt>
                <c:pt idx="29">
                  <c:v>0</c:v>
                </c:pt>
                <c:pt idx="30">
                  <c:v>0</c:v>
                </c:pt>
                <c:pt idx="31">
                  <c:v>3.0769230769230771E-2</c:v>
                </c:pt>
                <c:pt idx="33">
                  <c:v>0</c:v>
                </c:pt>
                <c:pt idx="34">
                  <c:v>0</c:v>
                </c:pt>
                <c:pt idx="35">
                  <c:v>2.3076923076923078E-2</c:v>
                </c:pt>
                <c:pt idx="37">
                  <c:v>0</c:v>
                </c:pt>
                <c:pt idx="38">
                  <c:v>2.0833333333333332E-2</c:v>
                </c:pt>
                <c:pt idx="39">
                  <c:v>0</c:v>
                </c:pt>
              </c:numCache>
            </c:numRef>
          </c:val>
          <c:extLst>
            <c:ext xmlns:c16="http://schemas.microsoft.com/office/drawing/2014/chart" uri="{C3380CC4-5D6E-409C-BE32-E72D297353CC}">
              <c16:uniqueId val="{00000007-45AF-48ED-9CC5-0E43F4CCB172}"/>
            </c:ext>
          </c:extLst>
        </c:ser>
        <c:ser>
          <c:idx val="1"/>
          <c:order val="1"/>
          <c:tx>
            <c:strRef>
              <c:f>'[Q14.DXに取り組む目的（まとめ資料）.xlsx]まとめ'!$D$5</c:f>
              <c:strCache>
                <c:ptCount val="1"/>
                <c:pt idx="0">
                  <c:v>2番目</c:v>
                </c:pt>
              </c:strCache>
            </c:strRef>
          </c:tx>
          <c:spPr>
            <a:solidFill>
              <a:srgbClr val="FFFF99"/>
            </a:solidFill>
            <a:ln>
              <a:solidFill>
                <a:schemeClr val="tx1"/>
              </a:solidFill>
            </a:ln>
            <a:effectLst/>
          </c:spPr>
          <c:invertIfNegative val="0"/>
          <c:dLbls>
            <c:dLbl>
              <c:idx val="34"/>
              <c:delete val="1"/>
              <c:extLst>
                <c:ext xmlns:c15="http://schemas.microsoft.com/office/drawing/2012/chart" uri="{CE6537A1-D6FC-4f65-9D91-7224C49458BB}"/>
                <c:ext xmlns:c16="http://schemas.microsoft.com/office/drawing/2014/chart" uri="{C3380CC4-5D6E-409C-BE32-E72D297353CC}">
                  <c16:uniqueId val="{00000008-45AF-48ED-9CC5-0E43F4CCB172}"/>
                </c:ext>
              </c:extLst>
            </c:dLbl>
            <c:dLbl>
              <c:idx val="35"/>
              <c:layout>
                <c:manualLayout>
                  <c:x val="1.460076515235873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5AF-48ED-9CC5-0E43F4CCB172}"/>
                </c:ext>
              </c:extLst>
            </c:dLbl>
            <c:dLbl>
              <c:idx val="37"/>
              <c:delete val="1"/>
              <c:extLst>
                <c:ext xmlns:c15="http://schemas.microsoft.com/office/drawing/2012/chart" uri="{CE6537A1-D6FC-4f65-9D91-7224C49458BB}"/>
                <c:ext xmlns:c16="http://schemas.microsoft.com/office/drawing/2014/chart" uri="{C3380CC4-5D6E-409C-BE32-E72D297353CC}">
                  <c16:uniqueId val="{0000000A-45AF-48ED-9CC5-0E43F4CCB172}"/>
                </c:ext>
              </c:extLst>
            </c:dLbl>
            <c:dLbl>
              <c:idx val="38"/>
              <c:layout>
                <c:manualLayout>
                  <c:x val="2.0858235931941055E-2"/>
                  <c:y val="2.0766642146758328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5AF-48ED-9CC5-0E43F4CCB172}"/>
                </c:ext>
              </c:extLst>
            </c:dLbl>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'[Q14.DXに取り組む目的（まとめ資料）.xlsx]まとめ'!$B$6:$B$45</c:f>
              <c:strCache>
                <c:ptCount val="40"/>
                <c:pt idx="0">
                  <c:v>1.業務効率化による生産性の向上　　　　　　　　　　　</c:v>
                </c:pt>
                <c:pt idx="1">
                  <c:v>製品利用（n=40）</c:v>
                </c:pt>
                <c:pt idx="2">
                  <c:v>製品開発（n=25）</c:v>
                </c:pt>
                <c:pt idx="3">
                  <c:v>ソフトウェア開発（n=71）</c:v>
                </c:pt>
                <c:pt idx="4">
                  <c:v>2.新たな製品・サービスの創出　　　　　　　　　　　　　　</c:v>
                </c:pt>
                <c:pt idx="5">
                  <c:v>製品利用（n=28）</c:v>
                </c:pt>
                <c:pt idx="6">
                  <c:v>製品開発（n=32）</c:v>
                </c:pt>
                <c:pt idx="7">
                  <c:v>ソフトウェア開発（n=89）</c:v>
                </c:pt>
                <c:pt idx="8">
                  <c:v>3.既存の製品・サービスの高付加価値化　　　　　　　　</c:v>
                </c:pt>
                <c:pt idx="9">
                  <c:v>製品利用（n=26）</c:v>
                </c:pt>
                <c:pt idx="10">
                  <c:v>製品開発（n=25）</c:v>
                </c:pt>
                <c:pt idx="11">
                  <c:v>ソフトウェア開発（n=47）</c:v>
                </c:pt>
                <c:pt idx="12">
                  <c:v>4.ビジネスモデルの根本的改革　　　　　　　　　　　　　　</c:v>
                </c:pt>
                <c:pt idx="13">
                  <c:v>製品利用（n=14）</c:v>
                </c:pt>
                <c:pt idx="14">
                  <c:v>製品開発（n=16）</c:v>
                </c:pt>
                <c:pt idx="15">
                  <c:v>ソフトウェア開発（n=45）</c:v>
                </c:pt>
                <c:pt idx="16">
                  <c:v>5.AI・機械学習による最適なアクションの特定と実行　</c:v>
                </c:pt>
                <c:pt idx="17">
                  <c:v>製品利用（n=12）</c:v>
                </c:pt>
                <c:pt idx="18">
                  <c:v>製品開発（n=12）</c:v>
                </c:pt>
                <c:pt idx="19">
                  <c:v>ソフトウェア開発（n=32）</c:v>
                </c:pt>
                <c:pt idx="20">
                  <c:v>6.企業文化や組織マインドの根本的変革　　　　　　　 </c:v>
                </c:pt>
                <c:pt idx="21">
                  <c:v>製品利用（n=13）</c:v>
                </c:pt>
                <c:pt idx="22">
                  <c:v>製品開発（n=10）</c:v>
                </c:pt>
                <c:pt idx="23">
                  <c:v>ソフトウェア開発（n=25）</c:v>
                </c:pt>
                <c:pt idx="24">
                  <c:v>7.顧客ごとに特化した製品・サービスの提供　　　　　　　</c:v>
                </c:pt>
                <c:pt idx="25">
                  <c:v>製品利用（n=7）</c:v>
                </c:pt>
                <c:pt idx="26">
                  <c:v>製品開発（n=10）</c:v>
                </c:pt>
                <c:pt idx="27">
                  <c:v>ソフトウェア開発（n=31）</c:v>
                </c:pt>
                <c:pt idx="28">
                  <c:v>8.顧客中心主義の企業文化の定着　　　　　　　　　　 </c:v>
                </c:pt>
                <c:pt idx="29">
                  <c:v>製品利用（n=7）</c:v>
                </c:pt>
                <c:pt idx="30">
                  <c:v>製品開発（n=2）</c:v>
                </c:pt>
                <c:pt idx="31">
                  <c:v>ソフトウェア開発（n=18）</c:v>
                </c:pt>
                <c:pt idx="32">
                  <c:v>9.外部エコシステムとの連携による収益・採算性の向上</c:v>
                </c:pt>
                <c:pt idx="33">
                  <c:v>製品利用（n=4）</c:v>
                </c:pt>
                <c:pt idx="34">
                  <c:v>製品開発（n=3）</c:v>
                </c:pt>
                <c:pt idx="35">
                  <c:v>ソフトウェア開発（n=10）</c:v>
                </c:pt>
                <c:pt idx="36">
                  <c:v>10.市場やエコシステムの活性化　　　　　　　　　　　　　</c:v>
                </c:pt>
                <c:pt idx="37">
                  <c:v>製品利用（n=1）</c:v>
                </c:pt>
                <c:pt idx="38">
                  <c:v>製品開発（n=3）</c:v>
                </c:pt>
                <c:pt idx="39">
                  <c:v>ソフトウェア開発（n=8）</c:v>
                </c:pt>
              </c:strCache>
            </c:strRef>
          </c:cat>
          <c:val>
            <c:numRef>
              <c:f>'[Q14.DXに取り組む目的（まとめ資料）.xlsx]まとめ'!$D$6:$D$45</c:f>
              <c:numCache>
                <c:formatCode>0.0%</c:formatCode>
                <c:ptCount val="40"/>
                <c:pt idx="1">
                  <c:v>0.13725490196078433</c:v>
                </c:pt>
                <c:pt idx="2">
                  <c:v>0.15217391304347827</c:v>
                </c:pt>
                <c:pt idx="3">
                  <c:v>7.1999999999999995E-2</c:v>
                </c:pt>
                <c:pt idx="5">
                  <c:v>0.15686274509803921</c:v>
                </c:pt>
                <c:pt idx="6">
                  <c:v>0.19565217391304349</c:v>
                </c:pt>
                <c:pt idx="7">
                  <c:v>0.26400000000000001</c:v>
                </c:pt>
                <c:pt idx="9">
                  <c:v>0.19607843137254902</c:v>
                </c:pt>
                <c:pt idx="10">
                  <c:v>0.2391304347826087</c:v>
                </c:pt>
                <c:pt idx="11">
                  <c:v>0.216</c:v>
                </c:pt>
                <c:pt idx="13">
                  <c:v>9.8039215686274508E-2</c:v>
                </c:pt>
                <c:pt idx="14">
                  <c:v>8.6956521739130432E-2</c:v>
                </c:pt>
                <c:pt idx="15">
                  <c:v>0.112</c:v>
                </c:pt>
                <c:pt idx="17">
                  <c:v>0.15686274509803921</c:v>
                </c:pt>
                <c:pt idx="18">
                  <c:v>0.10869565217391304</c:v>
                </c:pt>
                <c:pt idx="19">
                  <c:v>0.104</c:v>
                </c:pt>
                <c:pt idx="21">
                  <c:v>0.11764705882352941</c:v>
                </c:pt>
                <c:pt idx="22">
                  <c:v>6.5217391304347824E-2</c:v>
                </c:pt>
                <c:pt idx="23">
                  <c:v>2.4E-2</c:v>
                </c:pt>
                <c:pt idx="25">
                  <c:v>3.9215686274509803E-2</c:v>
                </c:pt>
                <c:pt idx="26">
                  <c:v>8.6956521739130432E-2</c:v>
                </c:pt>
                <c:pt idx="27">
                  <c:v>6.4000000000000001E-2</c:v>
                </c:pt>
                <c:pt idx="29">
                  <c:v>5.8823529411764705E-2</c:v>
                </c:pt>
                <c:pt idx="30">
                  <c:v>4.3478260869565216E-2</c:v>
                </c:pt>
                <c:pt idx="31">
                  <c:v>7.1999999999999995E-2</c:v>
                </c:pt>
                <c:pt idx="33">
                  <c:v>3.9215686274509803E-2</c:v>
                </c:pt>
                <c:pt idx="34">
                  <c:v>0</c:v>
                </c:pt>
                <c:pt idx="35">
                  <c:v>2.4E-2</c:v>
                </c:pt>
                <c:pt idx="37">
                  <c:v>0</c:v>
                </c:pt>
                <c:pt idx="38">
                  <c:v>2.1739130434782608E-2</c:v>
                </c:pt>
                <c:pt idx="39">
                  <c:v>0.04</c:v>
                </c:pt>
              </c:numCache>
            </c:numRef>
          </c:val>
          <c:extLst>
            <c:ext xmlns:c16="http://schemas.microsoft.com/office/drawing/2014/chart" uri="{C3380CC4-5D6E-409C-BE32-E72D297353CC}">
              <c16:uniqueId val="{0000000C-45AF-48ED-9CC5-0E43F4CCB172}"/>
            </c:ext>
          </c:extLst>
        </c:ser>
        <c:ser>
          <c:idx val="2"/>
          <c:order val="2"/>
          <c:tx>
            <c:strRef>
              <c:f>'[Q14.DXに取り組む目的（まとめ資料）.xlsx]まとめ'!$E$5</c:f>
              <c:strCache>
                <c:ptCount val="1"/>
                <c:pt idx="0">
                  <c:v>3番目</c:v>
                </c:pt>
              </c:strCache>
            </c:strRef>
          </c:tx>
          <c:spPr>
            <a:solidFill>
              <a:srgbClr val="2E75B6"/>
            </a:solidFill>
            <a:ln>
              <a:solidFill>
                <a:schemeClr val="tx1"/>
              </a:solidFill>
            </a:ln>
            <a:effectLst/>
          </c:spPr>
          <c:invertIfNegative val="0"/>
          <c:dLbls>
            <c:dLbl>
              <c:idx val="30"/>
              <c:delete val="1"/>
              <c:extLst>
                <c:ext xmlns:c15="http://schemas.microsoft.com/office/drawing/2012/chart" uri="{CE6537A1-D6FC-4f65-9D91-7224C49458BB}"/>
                <c:ext xmlns:c16="http://schemas.microsoft.com/office/drawing/2014/chart" uri="{C3380CC4-5D6E-409C-BE32-E72D297353CC}">
                  <c16:uniqueId val="{0000000D-45AF-48ED-9CC5-0E43F4CCB172}"/>
                </c:ext>
              </c:extLst>
            </c:dLbl>
            <c:dLbl>
              <c:idx val="35"/>
              <c:layout>
                <c:manualLayout>
                  <c:x val="3.3373177491105688E-2"/>
                  <c:y val="-2.6369482173395232E-3"/>
                </c:manualLayout>
              </c:layout>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5AF-48ED-9CC5-0E43F4CCB172}"/>
                </c:ext>
              </c:extLst>
            </c:dLbl>
            <c:dLbl>
              <c:idx val="37"/>
              <c:layout>
                <c:manualLayout>
                  <c:x val="2.0858235931941055E-2"/>
                  <c:y val="0"/>
                </c:manualLayout>
              </c:layout>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5AF-48ED-9CC5-0E43F4CCB172}"/>
                </c:ext>
              </c:extLst>
            </c:dLbl>
            <c:dLbl>
              <c:idx val="38"/>
              <c:layout>
                <c:manualLayout>
                  <c:x val="4.3802295457076215E-2"/>
                  <c:y val="2.0766642146758328E-7"/>
                </c:manualLayout>
              </c:layout>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45AF-48ED-9CC5-0E43F4CCB172}"/>
                </c:ext>
              </c:extLst>
            </c:dLbl>
            <c:dLbl>
              <c:idx val="39"/>
              <c:layout>
                <c:manualLayout>
                  <c:x val="3.7544824677493822E-2"/>
                  <c:y val="0"/>
                </c:manualLayout>
              </c:layout>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5AF-48ED-9CC5-0E43F4CCB172}"/>
                </c:ext>
              </c:extLst>
            </c:dLbl>
            <c:spPr>
              <a:noFill/>
              <a:ln>
                <a:noFill/>
              </a:ln>
              <a:effectLst/>
            </c:spPr>
            <c:txPr>
              <a:bodyPr rot="0" spcFirstLastPara="1" vertOverflow="ellipsis" vert="horz" wrap="square" anchor="ctr" anchorCtr="1"/>
              <a:lstStyle/>
              <a:p>
                <a:pPr>
                  <a:defRPr sz="7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'[Q14.DXに取り組む目的（まとめ資料）.xlsx]まとめ'!$B$6:$B$45</c:f>
              <c:strCache>
                <c:ptCount val="40"/>
                <c:pt idx="0">
                  <c:v>1.業務効率化による生産性の向上　　　　　　　　　　　</c:v>
                </c:pt>
                <c:pt idx="1">
                  <c:v>製品利用（n=40）</c:v>
                </c:pt>
                <c:pt idx="2">
                  <c:v>製品開発（n=25）</c:v>
                </c:pt>
                <c:pt idx="3">
                  <c:v>ソフトウェア開発（n=71）</c:v>
                </c:pt>
                <c:pt idx="4">
                  <c:v>2.新たな製品・サービスの創出　　　　　　　　　　　　　　</c:v>
                </c:pt>
                <c:pt idx="5">
                  <c:v>製品利用（n=28）</c:v>
                </c:pt>
                <c:pt idx="6">
                  <c:v>製品開発（n=32）</c:v>
                </c:pt>
                <c:pt idx="7">
                  <c:v>ソフトウェア開発（n=89）</c:v>
                </c:pt>
                <c:pt idx="8">
                  <c:v>3.既存の製品・サービスの高付加価値化　　　　　　　　</c:v>
                </c:pt>
                <c:pt idx="9">
                  <c:v>製品利用（n=26）</c:v>
                </c:pt>
                <c:pt idx="10">
                  <c:v>製品開発（n=25）</c:v>
                </c:pt>
                <c:pt idx="11">
                  <c:v>ソフトウェア開発（n=47）</c:v>
                </c:pt>
                <c:pt idx="12">
                  <c:v>4.ビジネスモデルの根本的改革　　　　　　　　　　　　　　</c:v>
                </c:pt>
                <c:pt idx="13">
                  <c:v>製品利用（n=14）</c:v>
                </c:pt>
                <c:pt idx="14">
                  <c:v>製品開発（n=16）</c:v>
                </c:pt>
                <c:pt idx="15">
                  <c:v>ソフトウェア開発（n=45）</c:v>
                </c:pt>
                <c:pt idx="16">
                  <c:v>5.AI・機械学習による最適なアクションの特定と実行　</c:v>
                </c:pt>
                <c:pt idx="17">
                  <c:v>製品利用（n=12）</c:v>
                </c:pt>
                <c:pt idx="18">
                  <c:v>製品開発（n=12）</c:v>
                </c:pt>
                <c:pt idx="19">
                  <c:v>ソフトウェア開発（n=32）</c:v>
                </c:pt>
                <c:pt idx="20">
                  <c:v>6.企業文化や組織マインドの根本的変革　　　　　　　 </c:v>
                </c:pt>
                <c:pt idx="21">
                  <c:v>製品利用（n=13）</c:v>
                </c:pt>
                <c:pt idx="22">
                  <c:v>製品開発（n=10）</c:v>
                </c:pt>
                <c:pt idx="23">
                  <c:v>ソフトウェア開発（n=25）</c:v>
                </c:pt>
                <c:pt idx="24">
                  <c:v>7.顧客ごとに特化した製品・サービスの提供　　　　　　　</c:v>
                </c:pt>
                <c:pt idx="25">
                  <c:v>製品利用（n=7）</c:v>
                </c:pt>
                <c:pt idx="26">
                  <c:v>製品開発（n=10）</c:v>
                </c:pt>
                <c:pt idx="27">
                  <c:v>ソフトウェア開発（n=31）</c:v>
                </c:pt>
                <c:pt idx="28">
                  <c:v>8.顧客中心主義の企業文化の定着　　　　　　　　　　 </c:v>
                </c:pt>
                <c:pt idx="29">
                  <c:v>製品利用（n=7）</c:v>
                </c:pt>
                <c:pt idx="30">
                  <c:v>製品開発（n=2）</c:v>
                </c:pt>
                <c:pt idx="31">
                  <c:v>ソフトウェア開発（n=18）</c:v>
                </c:pt>
                <c:pt idx="32">
                  <c:v>9.外部エコシステムとの連携による収益・採算性の向上</c:v>
                </c:pt>
                <c:pt idx="33">
                  <c:v>製品利用（n=4）</c:v>
                </c:pt>
                <c:pt idx="34">
                  <c:v>製品開発（n=3）</c:v>
                </c:pt>
                <c:pt idx="35">
                  <c:v>ソフトウェア開発（n=10）</c:v>
                </c:pt>
                <c:pt idx="36">
                  <c:v>10.市場やエコシステムの活性化　　　　　　　　　　　　　</c:v>
                </c:pt>
                <c:pt idx="37">
                  <c:v>製品利用（n=1）</c:v>
                </c:pt>
                <c:pt idx="38">
                  <c:v>製品開発（n=3）</c:v>
                </c:pt>
                <c:pt idx="39">
                  <c:v>ソフトウェア開発（n=8）</c:v>
                </c:pt>
              </c:strCache>
            </c:strRef>
          </c:cat>
          <c:val>
            <c:numRef>
              <c:f>'[Q14.DXに取り組む目的（まとめ資料）.xlsx]まとめ'!$E$6:$E$45</c:f>
              <c:numCache>
                <c:formatCode>0.0%</c:formatCode>
                <c:ptCount val="40"/>
                <c:pt idx="1">
                  <c:v>0.12244897959183673</c:v>
                </c:pt>
                <c:pt idx="2">
                  <c:v>0.11363636363636363</c:v>
                </c:pt>
                <c:pt idx="3">
                  <c:v>0.2032520325203252</c:v>
                </c:pt>
                <c:pt idx="5">
                  <c:v>0.20408163265306123</c:v>
                </c:pt>
                <c:pt idx="6">
                  <c:v>0.13636363636363635</c:v>
                </c:pt>
                <c:pt idx="7">
                  <c:v>0.15447154471544716</c:v>
                </c:pt>
                <c:pt idx="9">
                  <c:v>0.22448979591836735</c:v>
                </c:pt>
                <c:pt idx="10">
                  <c:v>0.13636363636363635</c:v>
                </c:pt>
                <c:pt idx="11">
                  <c:v>0.10569105691056911</c:v>
                </c:pt>
                <c:pt idx="13">
                  <c:v>0.10204081632653061</c:v>
                </c:pt>
                <c:pt idx="14">
                  <c:v>0.22727272727272727</c:v>
                </c:pt>
                <c:pt idx="15">
                  <c:v>0.16260162601626016</c:v>
                </c:pt>
                <c:pt idx="17">
                  <c:v>8.1632653061224483E-2</c:v>
                </c:pt>
                <c:pt idx="18">
                  <c:v>9.0909090909090912E-2</c:v>
                </c:pt>
                <c:pt idx="19">
                  <c:v>5.6910569105691054E-2</c:v>
                </c:pt>
                <c:pt idx="21">
                  <c:v>8.1632653061224483E-2</c:v>
                </c:pt>
                <c:pt idx="22">
                  <c:v>9.0909090909090912E-2</c:v>
                </c:pt>
                <c:pt idx="23">
                  <c:v>0.11382113821138211</c:v>
                </c:pt>
                <c:pt idx="25">
                  <c:v>4.0816326530612242E-2</c:v>
                </c:pt>
                <c:pt idx="26">
                  <c:v>0.11363636363636363</c:v>
                </c:pt>
                <c:pt idx="27">
                  <c:v>0.10569105691056911</c:v>
                </c:pt>
                <c:pt idx="29">
                  <c:v>8.1632653061224483E-2</c:v>
                </c:pt>
                <c:pt idx="30">
                  <c:v>0</c:v>
                </c:pt>
                <c:pt idx="31">
                  <c:v>4.065040650406504E-2</c:v>
                </c:pt>
                <c:pt idx="33">
                  <c:v>4.0816326530612242E-2</c:v>
                </c:pt>
                <c:pt idx="34">
                  <c:v>6.8181818181818177E-2</c:v>
                </c:pt>
                <c:pt idx="35">
                  <c:v>3.2520325203252036E-2</c:v>
                </c:pt>
                <c:pt idx="37">
                  <c:v>2.0408163265306121E-2</c:v>
                </c:pt>
                <c:pt idx="38">
                  <c:v>2.2727272727272728E-2</c:v>
                </c:pt>
                <c:pt idx="39">
                  <c:v>2.4390243902439025E-2</c:v>
                </c:pt>
              </c:numCache>
            </c:numRef>
          </c:val>
          <c:extLst>
            <c:ext xmlns:c16="http://schemas.microsoft.com/office/drawing/2014/chart" uri="{C3380CC4-5D6E-409C-BE32-E72D297353CC}">
              <c16:uniqueId val="{00000012-45AF-48ED-9CC5-0E43F4CCB172}"/>
            </c:ext>
          </c:extLst>
        </c:ser>
        <c:dLbls>
          <c:showLegendKey val="0"/>
          <c:showVal val="0"/>
          <c:showCatName val="0"/>
          <c:showSerName val="0"/>
          <c:showPercent val="0"/>
          <c:showBubbleSize val="0"/>
        </c:dLbls>
        <c:gapWidth val="40"/>
        <c:overlap val="100"/>
        <c:axId val="451132032"/>
        <c:axId val="451166592"/>
      </c:barChart>
      <c:catAx>
        <c:axId val="451132032"/>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7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51166592"/>
        <c:crosses val="autoZero"/>
        <c:auto val="1"/>
        <c:lblAlgn val="ctr"/>
        <c:lblOffset val="100"/>
        <c:noMultiLvlLbl val="0"/>
      </c:catAx>
      <c:valAx>
        <c:axId val="451166592"/>
        <c:scaling>
          <c:orientation val="minMax"/>
          <c:max val="0.8"/>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51132032"/>
        <c:crosses val="autoZero"/>
        <c:crossBetween val="between"/>
      </c:valAx>
      <c:spPr>
        <a:noFill/>
        <a:ln>
          <a:solidFill>
            <a:schemeClr val="tx1">
              <a:lumMod val="50000"/>
              <a:lumOff val="50000"/>
            </a:schemeClr>
          </a:solidFill>
        </a:ln>
        <a:effectLst/>
      </c:spPr>
    </c:plotArea>
    <c:legend>
      <c:legendPos val="b"/>
      <c:layout>
        <c:manualLayout>
          <c:xMode val="edge"/>
          <c:yMode val="edge"/>
          <c:x val="0.82670974598623215"/>
          <c:y val="0.85989561140287485"/>
          <c:w val="7.3680609912786341E-2"/>
          <c:h val="9.4788360337555083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700">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'[「組込み／IoTに関する動向調査」 集計_データ編_3章_1（B-E）20200306★.xlsx]14-2'!$I$6:$I$9</c:f>
              <c:strCache>
                <c:ptCount val="4"/>
                <c:pt idx="0">
                  <c:v>1番目</c:v>
                </c:pt>
              </c:strCache>
            </c:strRef>
          </c:tx>
          <c:spPr>
            <a:solidFill>
              <a:srgbClr val="FF9966"/>
            </a:solidFill>
            <a:ln>
              <a:solidFill>
                <a:sysClr val="windowText" lastClr="000000"/>
              </a:solidFill>
            </a:ln>
            <a:effectLst/>
          </c:spPr>
          <c:invertIfNegative val="0"/>
          <c:dLbls>
            <c:dLbl>
              <c:idx val="29"/>
              <c:delete val="1"/>
              <c:extLst>
                <c:ext xmlns:c15="http://schemas.microsoft.com/office/drawing/2012/chart" uri="{CE6537A1-D6FC-4f65-9D91-7224C49458BB}"/>
                <c:ext xmlns:c16="http://schemas.microsoft.com/office/drawing/2014/chart" uri="{C3380CC4-5D6E-409C-BE32-E72D297353CC}">
                  <c16:uniqueId val="{00000000-3E44-4327-A743-AE570DB9989C}"/>
                </c:ext>
              </c:extLst>
            </c:dLbl>
            <c:spPr>
              <a:noFill/>
              <a:ln>
                <a:noFill/>
              </a:ln>
              <a:effectLst/>
            </c:spPr>
            <c:txPr>
              <a:bodyPr wrap="square" lIns="38100" tIns="19050" rIns="38100" bIns="19050" anchor="ctr">
                <a:spAutoFit/>
              </a:bodyPr>
              <a:lstStyle/>
              <a:p>
                <a:pPr>
                  <a:defRPr sz="700">
                    <a:solidFill>
                      <a:sysClr val="windowText" lastClr="000000"/>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集計_データ編_3章_1（B-E）20200306★.xlsx]14-2'!$D$10:$D$39</c:f>
              <c:strCache>
                <c:ptCount val="30"/>
                <c:pt idx="0">
                  <c:v>新たな製品・サービスの創出　　　　　　　　　　　　　　</c:v>
                </c:pt>
                <c:pt idx="1">
                  <c:v>100人以下</c:v>
                </c:pt>
                <c:pt idx="2">
                  <c:v>101人以上</c:v>
                </c:pt>
                <c:pt idx="3">
                  <c:v>業務効率化による生産性の向上　　　　　　　　　　 </c:v>
                </c:pt>
                <c:pt idx="4">
                  <c:v>100人以下</c:v>
                </c:pt>
                <c:pt idx="5">
                  <c:v>101人以上</c:v>
                </c:pt>
                <c:pt idx="6">
                  <c:v>AI・機械学習による最適なアクションの特定と実行 </c:v>
                </c:pt>
                <c:pt idx="7">
                  <c:v>100人以下</c:v>
                </c:pt>
                <c:pt idx="8">
                  <c:v>101人以上</c:v>
                </c:pt>
                <c:pt idx="9">
                  <c:v>ビジネスモデルの根本的改革　　　　　　　　　　　　　</c:v>
                </c:pt>
                <c:pt idx="10">
                  <c:v>100人以下</c:v>
                </c:pt>
                <c:pt idx="11">
                  <c:v>101人以上</c:v>
                </c:pt>
                <c:pt idx="12">
                  <c:v>顧客ごとに特化した製品・サービスの提供　　　　　　</c:v>
                </c:pt>
                <c:pt idx="13">
                  <c:v>100人以下</c:v>
                </c:pt>
                <c:pt idx="14">
                  <c:v>101人以上</c:v>
                </c:pt>
                <c:pt idx="15">
                  <c:v>企業文化や組織マインドの根本的変革　　　　　　　</c:v>
                </c:pt>
                <c:pt idx="16">
                  <c:v>100人以下</c:v>
                </c:pt>
                <c:pt idx="17">
                  <c:v>101人以上</c:v>
                </c:pt>
                <c:pt idx="18">
                  <c:v>既存の製品・サービスの高付加価値化　　　　　　　　</c:v>
                </c:pt>
                <c:pt idx="19">
                  <c:v>100人以下</c:v>
                </c:pt>
                <c:pt idx="20">
                  <c:v>101人以上</c:v>
                </c:pt>
                <c:pt idx="21">
                  <c:v>顧客中心主義の企業文化の定着　　　　　　　　　　</c:v>
                </c:pt>
                <c:pt idx="22">
                  <c:v>100人以下</c:v>
                </c:pt>
                <c:pt idx="23">
                  <c:v>101人以上</c:v>
                </c:pt>
                <c:pt idx="24">
                  <c:v>外部エコシステムとの連携による収益・採算性の向上</c:v>
                </c:pt>
                <c:pt idx="25">
                  <c:v>100人以下</c:v>
                </c:pt>
                <c:pt idx="26">
                  <c:v>101人以上</c:v>
                </c:pt>
                <c:pt idx="27">
                  <c:v>市場やエコシステムの活性化　　　　　　　　　　　　　　</c:v>
                </c:pt>
                <c:pt idx="28">
                  <c:v>100人以下</c:v>
                </c:pt>
                <c:pt idx="29">
                  <c:v>101人以上</c:v>
                </c:pt>
              </c:strCache>
            </c:strRef>
          </c:cat>
          <c:val>
            <c:numRef>
              <c:f>'[「組込み／IoTに関する動向調査」 集計_データ編_3章_1（B-E）20200306★.xlsx]14-2'!$I$10:$I$39</c:f>
              <c:numCache>
                <c:formatCode>0.0%</c:formatCode>
                <c:ptCount val="30"/>
                <c:pt idx="1">
                  <c:v>0.29896907216494845</c:v>
                </c:pt>
                <c:pt idx="2">
                  <c:v>0.30864197530864196</c:v>
                </c:pt>
                <c:pt idx="4">
                  <c:v>0.28865979381443296</c:v>
                </c:pt>
                <c:pt idx="5">
                  <c:v>0.27160493827160492</c:v>
                </c:pt>
                <c:pt idx="7">
                  <c:v>0.10309278350515463</c:v>
                </c:pt>
                <c:pt idx="8">
                  <c:v>6.1728395061728392E-2</c:v>
                </c:pt>
                <c:pt idx="10">
                  <c:v>5.1546391752577317E-2</c:v>
                </c:pt>
                <c:pt idx="11">
                  <c:v>9.8765432098765427E-2</c:v>
                </c:pt>
                <c:pt idx="13">
                  <c:v>8.247422680412371E-2</c:v>
                </c:pt>
                <c:pt idx="14">
                  <c:v>3.7037037037037035E-2</c:v>
                </c:pt>
                <c:pt idx="16">
                  <c:v>3.0927835051546393E-2</c:v>
                </c:pt>
                <c:pt idx="17">
                  <c:v>9.8765432098765427E-2</c:v>
                </c:pt>
                <c:pt idx="19">
                  <c:v>8.247422680412371E-2</c:v>
                </c:pt>
                <c:pt idx="20">
                  <c:v>8.6419753086419748E-2</c:v>
                </c:pt>
                <c:pt idx="22">
                  <c:v>2.0618556701030927E-2</c:v>
                </c:pt>
                <c:pt idx="23">
                  <c:v>2.4691358024691357E-2</c:v>
                </c:pt>
                <c:pt idx="25">
                  <c:v>2.0618556701030927E-2</c:v>
                </c:pt>
                <c:pt idx="26">
                  <c:v>1.2345679012345678E-2</c:v>
                </c:pt>
                <c:pt idx="28">
                  <c:v>1.0309278350515464E-2</c:v>
                </c:pt>
                <c:pt idx="29">
                  <c:v>0</c:v>
                </c:pt>
              </c:numCache>
            </c:numRef>
          </c:val>
          <c:extLst>
            <c:ext xmlns:c16="http://schemas.microsoft.com/office/drawing/2014/chart" uri="{C3380CC4-5D6E-409C-BE32-E72D297353CC}">
              <c16:uniqueId val="{00000000-8D3D-4369-B9F6-BB8B64A88524}"/>
            </c:ext>
          </c:extLst>
        </c:ser>
        <c:ser>
          <c:idx val="1"/>
          <c:order val="1"/>
          <c:tx>
            <c:strRef>
              <c:f>'[「組込み／IoTに関する動向調査」 集計_データ編_3章_1（B-E）20200306★.xlsx]14-2'!$J$6:$J$9</c:f>
              <c:strCache>
                <c:ptCount val="4"/>
                <c:pt idx="0">
                  <c:v>2番目</c:v>
                </c:pt>
              </c:strCache>
            </c:strRef>
          </c:tx>
          <c:spPr>
            <a:solidFill>
              <a:srgbClr val="FFFF99"/>
            </a:solidFill>
            <a:ln>
              <a:solidFill>
                <a:sysClr val="windowText" lastClr="000000"/>
              </a:solidFill>
            </a:ln>
            <a:effectLst/>
          </c:spPr>
          <c:invertIfNegative val="0"/>
          <c:dLbls>
            <c:dLbl>
              <c:idx val="26"/>
              <c:layout>
                <c:manualLayout>
                  <c:x val="-1.4691585446492321E-3"/>
                  <c:y val="-1.49199299887739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E44-4327-A743-AE570DB9989C}"/>
                </c:ext>
              </c:extLst>
            </c:dLbl>
            <c:dLbl>
              <c:idx val="28"/>
              <c:layout>
                <c:manualLayout>
                  <c:x val="1.4691585446492321E-3"/>
                  <c:y val="4.26300496788355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E44-4327-A743-AE570DB9989C}"/>
                </c:ext>
              </c:extLst>
            </c:dLbl>
            <c:spPr>
              <a:noFill/>
              <a:ln>
                <a:noFill/>
              </a:ln>
              <a:effectLst/>
            </c:spPr>
            <c:txPr>
              <a:bodyPr wrap="square" lIns="38100" tIns="19050" rIns="38100" bIns="19050" anchor="ctr">
                <a:spAutoFit/>
              </a:bodyPr>
              <a:lstStyle/>
              <a:p>
                <a:pPr>
                  <a:defRPr sz="7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集計_データ編_3章_1（B-E）20200306★.xlsx]14-2'!$D$10:$D$39</c:f>
              <c:strCache>
                <c:ptCount val="30"/>
                <c:pt idx="0">
                  <c:v>新たな製品・サービスの創出　　　　　　　　　　　　　　</c:v>
                </c:pt>
                <c:pt idx="1">
                  <c:v>100人以下</c:v>
                </c:pt>
                <c:pt idx="2">
                  <c:v>101人以上</c:v>
                </c:pt>
                <c:pt idx="3">
                  <c:v>業務効率化による生産性の向上　　　　　　　　　　 </c:v>
                </c:pt>
                <c:pt idx="4">
                  <c:v>100人以下</c:v>
                </c:pt>
                <c:pt idx="5">
                  <c:v>101人以上</c:v>
                </c:pt>
                <c:pt idx="6">
                  <c:v>AI・機械学習による最適なアクションの特定と実行 </c:v>
                </c:pt>
                <c:pt idx="7">
                  <c:v>100人以下</c:v>
                </c:pt>
                <c:pt idx="8">
                  <c:v>101人以上</c:v>
                </c:pt>
                <c:pt idx="9">
                  <c:v>ビジネスモデルの根本的改革　　　　　　　　　　　　　</c:v>
                </c:pt>
                <c:pt idx="10">
                  <c:v>100人以下</c:v>
                </c:pt>
                <c:pt idx="11">
                  <c:v>101人以上</c:v>
                </c:pt>
                <c:pt idx="12">
                  <c:v>顧客ごとに特化した製品・サービスの提供　　　　　　</c:v>
                </c:pt>
                <c:pt idx="13">
                  <c:v>100人以下</c:v>
                </c:pt>
                <c:pt idx="14">
                  <c:v>101人以上</c:v>
                </c:pt>
                <c:pt idx="15">
                  <c:v>企業文化や組織マインドの根本的変革　　　　　　　</c:v>
                </c:pt>
                <c:pt idx="16">
                  <c:v>100人以下</c:v>
                </c:pt>
                <c:pt idx="17">
                  <c:v>101人以上</c:v>
                </c:pt>
                <c:pt idx="18">
                  <c:v>既存の製品・サービスの高付加価値化　　　　　　　　</c:v>
                </c:pt>
                <c:pt idx="19">
                  <c:v>100人以下</c:v>
                </c:pt>
                <c:pt idx="20">
                  <c:v>101人以上</c:v>
                </c:pt>
                <c:pt idx="21">
                  <c:v>顧客中心主義の企業文化の定着　　　　　　　　　　</c:v>
                </c:pt>
                <c:pt idx="22">
                  <c:v>100人以下</c:v>
                </c:pt>
                <c:pt idx="23">
                  <c:v>101人以上</c:v>
                </c:pt>
                <c:pt idx="24">
                  <c:v>外部エコシステムとの連携による収益・採算性の向上</c:v>
                </c:pt>
                <c:pt idx="25">
                  <c:v>100人以下</c:v>
                </c:pt>
                <c:pt idx="26">
                  <c:v>101人以上</c:v>
                </c:pt>
                <c:pt idx="27">
                  <c:v>市場やエコシステムの活性化　　　　　　　　　　　　　　</c:v>
                </c:pt>
                <c:pt idx="28">
                  <c:v>100人以下</c:v>
                </c:pt>
                <c:pt idx="29">
                  <c:v>101人以上</c:v>
                </c:pt>
              </c:strCache>
            </c:strRef>
          </c:cat>
          <c:val>
            <c:numRef>
              <c:f>'[「組込み／IoTに関する動向調査」 集計_データ編_3章_1（B-E）20200306★.xlsx]14-2'!$J$10:$J$39</c:f>
              <c:numCache>
                <c:formatCode>0.0%</c:formatCode>
                <c:ptCount val="30"/>
                <c:pt idx="1">
                  <c:v>0.2608695652173913</c:v>
                </c:pt>
                <c:pt idx="2">
                  <c:v>0.22784810126582278</c:v>
                </c:pt>
                <c:pt idx="4">
                  <c:v>5.434782608695652E-2</c:v>
                </c:pt>
                <c:pt idx="5">
                  <c:v>0.13924050632911392</c:v>
                </c:pt>
                <c:pt idx="7">
                  <c:v>9.7826086956521743E-2</c:v>
                </c:pt>
                <c:pt idx="8">
                  <c:v>0.11392405063291139</c:v>
                </c:pt>
                <c:pt idx="10">
                  <c:v>8.6956521739130432E-2</c:v>
                </c:pt>
                <c:pt idx="11">
                  <c:v>0.12658227848101267</c:v>
                </c:pt>
                <c:pt idx="13">
                  <c:v>0.10869565217391304</c:v>
                </c:pt>
                <c:pt idx="14">
                  <c:v>2.5316455696202531E-2</c:v>
                </c:pt>
                <c:pt idx="16">
                  <c:v>2.1739130434782608E-2</c:v>
                </c:pt>
                <c:pt idx="17">
                  <c:v>5.0632911392405063E-2</c:v>
                </c:pt>
                <c:pt idx="19">
                  <c:v>0.22826086956521738</c:v>
                </c:pt>
                <c:pt idx="20">
                  <c:v>0.21518987341772153</c:v>
                </c:pt>
                <c:pt idx="22">
                  <c:v>6.5217391304347824E-2</c:v>
                </c:pt>
                <c:pt idx="23">
                  <c:v>6.3291139240506333E-2</c:v>
                </c:pt>
                <c:pt idx="25">
                  <c:v>2.1739130434782608E-2</c:v>
                </c:pt>
                <c:pt idx="26">
                  <c:v>1.2658227848101266E-2</c:v>
                </c:pt>
                <c:pt idx="28">
                  <c:v>4.3478260869565216E-2</c:v>
                </c:pt>
                <c:pt idx="29">
                  <c:v>2.5316455696202531E-2</c:v>
                </c:pt>
              </c:numCache>
            </c:numRef>
          </c:val>
          <c:extLst>
            <c:ext xmlns:c16="http://schemas.microsoft.com/office/drawing/2014/chart" uri="{C3380CC4-5D6E-409C-BE32-E72D297353CC}">
              <c16:uniqueId val="{00000001-8D3D-4369-B9F6-BB8B64A88524}"/>
            </c:ext>
          </c:extLst>
        </c:ser>
        <c:ser>
          <c:idx val="2"/>
          <c:order val="2"/>
          <c:tx>
            <c:strRef>
              <c:f>'[「組込み／IoTに関する動向調査」 集計_データ編_3章_1（B-E）20200306★.xlsx]14-2'!$K$6:$K$9</c:f>
              <c:strCache>
                <c:ptCount val="4"/>
                <c:pt idx="0">
                  <c:v>3番目</c:v>
                </c:pt>
              </c:strCache>
            </c:strRef>
          </c:tx>
          <c:spPr>
            <a:solidFill>
              <a:srgbClr val="3366FF"/>
            </a:solidFill>
            <a:ln>
              <a:solidFill>
                <a:sysClr val="windowText" lastClr="000000"/>
              </a:solidFill>
            </a:ln>
            <a:effectLst/>
          </c:spPr>
          <c:invertIfNegative val="0"/>
          <c:dLbls>
            <c:spPr>
              <a:noFill/>
              <a:ln>
                <a:noFill/>
              </a:ln>
              <a:effectLst/>
            </c:spPr>
            <c:txPr>
              <a:bodyPr wrap="square" lIns="38100" tIns="19050" rIns="38100" bIns="19050" anchor="ctr">
                <a:spAutoFit/>
              </a:bodyPr>
              <a:lstStyle/>
              <a:p>
                <a:pPr>
                  <a:defRPr sz="700" baseline="0">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集計_データ編_3章_1（B-E）20200306★.xlsx]14-2'!$D$10:$D$39</c:f>
              <c:strCache>
                <c:ptCount val="30"/>
                <c:pt idx="0">
                  <c:v>新たな製品・サービスの創出　　　　　　　　　　　　　　</c:v>
                </c:pt>
                <c:pt idx="1">
                  <c:v>100人以下</c:v>
                </c:pt>
                <c:pt idx="2">
                  <c:v>101人以上</c:v>
                </c:pt>
                <c:pt idx="3">
                  <c:v>業務効率化による生産性の向上　　　　　　　　　　 </c:v>
                </c:pt>
                <c:pt idx="4">
                  <c:v>100人以下</c:v>
                </c:pt>
                <c:pt idx="5">
                  <c:v>101人以上</c:v>
                </c:pt>
                <c:pt idx="6">
                  <c:v>AI・機械学習による最適なアクションの特定と実行 </c:v>
                </c:pt>
                <c:pt idx="7">
                  <c:v>100人以下</c:v>
                </c:pt>
                <c:pt idx="8">
                  <c:v>101人以上</c:v>
                </c:pt>
                <c:pt idx="9">
                  <c:v>ビジネスモデルの根本的改革　　　　　　　　　　　　　</c:v>
                </c:pt>
                <c:pt idx="10">
                  <c:v>100人以下</c:v>
                </c:pt>
                <c:pt idx="11">
                  <c:v>101人以上</c:v>
                </c:pt>
                <c:pt idx="12">
                  <c:v>顧客ごとに特化した製品・サービスの提供　　　　　　</c:v>
                </c:pt>
                <c:pt idx="13">
                  <c:v>100人以下</c:v>
                </c:pt>
                <c:pt idx="14">
                  <c:v>101人以上</c:v>
                </c:pt>
                <c:pt idx="15">
                  <c:v>企業文化や組織マインドの根本的変革　　　　　　　</c:v>
                </c:pt>
                <c:pt idx="16">
                  <c:v>100人以下</c:v>
                </c:pt>
                <c:pt idx="17">
                  <c:v>101人以上</c:v>
                </c:pt>
                <c:pt idx="18">
                  <c:v>既存の製品・サービスの高付加価値化　　　　　　　　</c:v>
                </c:pt>
                <c:pt idx="19">
                  <c:v>100人以下</c:v>
                </c:pt>
                <c:pt idx="20">
                  <c:v>101人以上</c:v>
                </c:pt>
                <c:pt idx="21">
                  <c:v>顧客中心主義の企業文化の定着　　　　　　　　　　</c:v>
                </c:pt>
                <c:pt idx="22">
                  <c:v>100人以下</c:v>
                </c:pt>
                <c:pt idx="23">
                  <c:v>101人以上</c:v>
                </c:pt>
                <c:pt idx="24">
                  <c:v>外部エコシステムとの連携による収益・採算性の向上</c:v>
                </c:pt>
                <c:pt idx="25">
                  <c:v>100人以下</c:v>
                </c:pt>
                <c:pt idx="26">
                  <c:v>101人以上</c:v>
                </c:pt>
                <c:pt idx="27">
                  <c:v>市場やエコシステムの活性化　　　　　　　　　　　　　　</c:v>
                </c:pt>
                <c:pt idx="28">
                  <c:v>100人以下</c:v>
                </c:pt>
                <c:pt idx="29">
                  <c:v>101人以上</c:v>
                </c:pt>
              </c:strCache>
            </c:strRef>
          </c:cat>
          <c:val>
            <c:numRef>
              <c:f>'[「組込み／IoTに関する動向調査」 集計_データ編_3章_1（B-E）20200306★.xlsx]14-2'!$K$10:$K$39</c:f>
              <c:numCache>
                <c:formatCode>0.0%</c:formatCode>
                <c:ptCount val="30"/>
                <c:pt idx="1">
                  <c:v>0.16666666666666666</c:v>
                </c:pt>
                <c:pt idx="2">
                  <c:v>0.12987012987012986</c:v>
                </c:pt>
                <c:pt idx="4">
                  <c:v>0.22222222222222221</c:v>
                </c:pt>
                <c:pt idx="5">
                  <c:v>0.12987012987012986</c:v>
                </c:pt>
                <c:pt idx="7">
                  <c:v>7.7777777777777779E-2</c:v>
                </c:pt>
                <c:pt idx="8">
                  <c:v>5.1948051948051951E-2</c:v>
                </c:pt>
                <c:pt idx="10">
                  <c:v>0.21111111111111111</c:v>
                </c:pt>
                <c:pt idx="11">
                  <c:v>0.14285714285714285</c:v>
                </c:pt>
                <c:pt idx="13">
                  <c:v>8.8888888888888892E-2</c:v>
                </c:pt>
                <c:pt idx="14">
                  <c:v>0.12987012987012986</c:v>
                </c:pt>
                <c:pt idx="16">
                  <c:v>5.5555555555555552E-2</c:v>
                </c:pt>
                <c:pt idx="17">
                  <c:v>0.16883116883116883</c:v>
                </c:pt>
                <c:pt idx="19">
                  <c:v>7.7777777777777779E-2</c:v>
                </c:pt>
                <c:pt idx="20">
                  <c:v>0.15584415584415584</c:v>
                </c:pt>
                <c:pt idx="22">
                  <c:v>2.2222222222222223E-2</c:v>
                </c:pt>
                <c:pt idx="23">
                  <c:v>3.896103896103896E-2</c:v>
                </c:pt>
                <c:pt idx="25">
                  <c:v>5.5555555555555552E-2</c:v>
                </c:pt>
                <c:pt idx="26">
                  <c:v>2.5974025974025976E-2</c:v>
                </c:pt>
                <c:pt idx="28">
                  <c:v>2.2222222222222223E-2</c:v>
                </c:pt>
                <c:pt idx="29">
                  <c:v>2.5974025974025976E-2</c:v>
                </c:pt>
              </c:numCache>
            </c:numRef>
          </c:val>
          <c:extLst>
            <c:ext xmlns:c16="http://schemas.microsoft.com/office/drawing/2014/chart" uri="{C3380CC4-5D6E-409C-BE32-E72D297353CC}">
              <c16:uniqueId val="{00000002-8D3D-4369-B9F6-BB8B64A88524}"/>
            </c:ext>
          </c:extLst>
        </c:ser>
        <c:dLbls>
          <c:showLegendKey val="0"/>
          <c:showVal val="0"/>
          <c:showCatName val="0"/>
          <c:showSerName val="0"/>
          <c:showPercent val="0"/>
          <c:showBubbleSize val="0"/>
        </c:dLbls>
        <c:gapWidth val="40"/>
        <c:overlap val="100"/>
        <c:axId val="451228416"/>
        <c:axId val="451229952"/>
      </c:barChart>
      <c:catAx>
        <c:axId val="451228416"/>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800"/>
            </a:pPr>
            <a:endParaRPr lang="ja-JP"/>
          </a:p>
        </c:txPr>
        <c:crossAx val="451229952"/>
        <c:crosses val="autoZero"/>
        <c:auto val="1"/>
        <c:lblAlgn val="ctr"/>
        <c:lblOffset val="100"/>
        <c:noMultiLvlLbl val="0"/>
      </c:catAx>
      <c:valAx>
        <c:axId val="451229952"/>
        <c:scaling>
          <c:orientation val="minMax"/>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51228416"/>
        <c:crosses val="autoZero"/>
        <c:crossBetween val="between"/>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837899981588853"/>
          <c:y val="5.4411785745673645E-2"/>
          <c:w val="0.64546851628556701"/>
          <c:h val="0.88129442966947957"/>
        </c:manualLayout>
      </c:layout>
      <c:barChart>
        <c:barDir val="bar"/>
        <c:grouping val="stacked"/>
        <c:varyColors val="0"/>
        <c:ser>
          <c:idx val="0"/>
          <c:order val="0"/>
          <c:tx>
            <c:strRef>
              <c:f>'[「組込み／IoTに関する動向調査」 集計_データ編_3章_1（B-E）20200306★.xlsx]14-3'!$I$6</c:f>
              <c:strCache>
                <c:ptCount val="1"/>
                <c:pt idx="0">
                  <c:v>1番目</c:v>
                </c:pt>
              </c:strCache>
            </c:strRef>
          </c:tx>
          <c:spPr>
            <a:solidFill>
              <a:srgbClr val="FF9966"/>
            </a:solidFill>
            <a:ln>
              <a:solidFill>
                <a:sysClr val="windowText" lastClr="000000"/>
              </a:solidFill>
            </a:ln>
            <a:effectLst/>
          </c:spPr>
          <c:invertIfNegative val="0"/>
          <c:dLbls>
            <c:dLbl>
              <c:idx val="25"/>
              <c:delete val="1"/>
              <c:extLst>
                <c:ext xmlns:c15="http://schemas.microsoft.com/office/drawing/2012/chart" uri="{CE6537A1-D6FC-4f65-9D91-7224C49458BB}"/>
                <c:ext xmlns:c16="http://schemas.microsoft.com/office/drawing/2014/chart" uri="{C3380CC4-5D6E-409C-BE32-E72D297353CC}">
                  <c16:uniqueId val="{00000000-8ADF-43E6-BEA0-CA03B7F32EF5}"/>
                </c:ext>
              </c:extLst>
            </c:dLbl>
            <c:dLbl>
              <c:idx val="28"/>
              <c:layout>
                <c:manualLayout>
                  <c:x val="-1.5056121991102187E-3"/>
                  <c:y val="3.16191441718448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ADF-43E6-BEA0-CA03B7F32EF5}"/>
                </c:ext>
              </c:extLst>
            </c:dLbl>
            <c:dLbl>
              <c:idx val="29"/>
              <c:delete val="1"/>
              <c:extLst>
                <c:ext xmlns:c15="http://schemas.microsoft.com/office/drawing/2012/chart" uri="{CE6537A1-D6FC-4f65-9D91-7224C49458BB}"/>
                <c:ext xmlns:c16="http://schemas.microsoft.com/office/drawing/2014/chart" uri="{C3380CC4-5D6E-409C-BE32-E72D297353CC}">
                  <c16:uniqueId val="{00000005-8ADF-43E6-BEA0-CA03B7F32EF5}"/>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集計_データ編_3章_1（B-E）20200306★.xlsx]14-3'!$D$10:$D$39</c:f>
              <c:strCache>
                <c:ptCount val="30"/>
                <c:pt idx="0">
                  <c:v>新たな製品・サービスの創出　　　　　　　　　　　　　　</c:v>
                </c:pt>
                <c:pt idx="1">
                  <c:v>IoTあり</c:v>
                </c:pt>
                <c:pt idx="2">
                  <c:v>IoTなし</c:v>
                </c:pt>
                <c:pt idx="3">
                  <c:v>業務効率化による生産性の向上　　　　　　　　　　　</c:v>
                </c:pt>
                <c:pt idx="4">
                  <c:v>IoTあり</c:v>
                </c:pt>
                <c:pt idx="5">
                  <c:v>IoTなし</c:v>
                </c:pt>
                <c:pt idx="6">
                  <c:v>AI・機械学習による最適なアクションの特定と実行　</c:v>
                </c:pt>
                <c:pt idx="7">
                  <c:v>IoTあり</c:v>
                </c:pt>
                <c:pt idx="8">
                  <c:v>IoTなし</c:v>
                </c:pt>
                <c:pt idx="9">
                  <c:v>ビジネスモデルの根本的改革　　　　　　　　　　　　　</c:v>
                </c:pt>
                <c:pt idx="10">
                  <c:v>IoTあり</c:v>
                </c:pt>
                <c:pt idx="11">
                  <c:v>IoTなし</c:v>
                </c:pt>
                <c:pt idx="12">
                  <c:v>顧客ごとに特化した製品・サービスの提供　　　　　　</c:v>
                </c:pt>
                <c:pt idx="13">
                  <c:v>IoTあり</c:v>
                </c:pt>
                <c:pt idx="14">
                  <c:v>IoTなし</c:v>
                </c:pt>
                <c:pt idx="15">
                  <c:v>企業文化や組織マインドの根本的変革　　　　　　　</c:v>
                </c:pt>
                <c:pt idx="16">
                  <c:v>IoTあり</c:v>
                </c:pt>
                <c:pt idx="17">
                  <c:v>IoTなし</c:v>
                </c:pt>
                <c:pt idx="18">
                  <c:v>既存の製品・サービスの高付加価値化　　　　　　　　</c:v>
                </c:pt>
                <c:pt idx="19">
                  <c:v>IoTあり</c:v>
                </c:pt>
                <c:pt idx="20">
                  <c:v>IoTなし</c:v>
                </c:pt>
                <c:pt idx="21">
                  <c:v>顧客中心主義の企業文化の定着　　　　　　　　　　</c:v>
                </c:pt>
                <c:pt idx="22">
                  <c:v>IoTあり</c:v>
                </c:pt>
                <c:pt idx="23">
                  <c:v>IoTなし</c:v>
                </c:pt>
                <c:pt idx="24">
                  <c:v>外部エコシステムとの連携による収益・採算性の向上</c:v>
                </c:pt>
                <c:pt idx="25">
                  <c:v>IoTあり</c:v>
                </c:pt>
                <c:pt idx="26">
                  <c:v>IoTなし</c:v>
                </c:pt>
                <c:pt idx="27">
                  <c:v>市場やエコシステムの活性化　　　　　　　　　　　　　 </c:v>
                </c:pt>
                <c:pt idx="28">
                  <c:v>IoTあり</c:v>
                </c:pt>
                <c:pt idx="29">
                  <c:v>IoTなし</c:v>
                </c:pt>
              </c:strCache>
            </c:strRef>
          </c:cat>
          <c:val>
            <c:numRef>
              <c:f>'[「組込み／IoTに関する動向調査」 集計_データ編_3章_1（B-E）20200306★.xlsx]14-3'!$I$10:$I$39</c:f>
              <c:numCache>
                <c:formatCode>0.0%</c:formatCode>
                <c:ptCount val="30"/>
                <c:pt idx="1">
                  <c:v>0.29411764705882354</c:v>
                </c:pt>
                <c:pt idx="2">
                  <c:v>0.32203389830508472</c:v>
                </c:pt>
                <c:pt idx="4">
                  <c:v>0.27731092436974791</c:v>
                </c:pt>
                <c:pt idx="5">
                  <c:v>0.28813559322033899</c:v>
                </c:pt>
                <c:pt idx="7">
                  <c:v>0.10084033613445378</c:v>
                </c:pt>
                <c:pt idx="8">
                  <c:v>5.0847457627118647E-2</c:v>
                </c:pt>
                <c:pt idx="10">
                  <c:v>7.5630252100840331E-2</c:v>
                </c:pt>
                <c:pt idx="11">
                  <c:v>6.7796610169491525E-2</c:v>
                </c:pt>
                <c:pt idx="13">
                  <c:v>7.5630252100840331E-2</c:v>
                </c:pt>
                <c:pt idx="14">
                  <c:v>3.3898305084745763E-2</c:v>
                </c:pt>
                <c:pt idx="16">
                  <c:v>5.8823529411764705E-2</c:v>
                </c:pt>
                <c:pt idx="17">
                  <c:v>6.7796610169491525E-2</c:v>
                </c:pt>
                <c:pt idx="19">
                  <c:v>8.4033613445378158E-2</c:v>
                </c:pt>
                <c:pt idx="20">
                  <c:v>8.4745762711864403E-2</c:v>
                </c:pt>
                <c:pt idx="22">
                  <c:v>2.5210084033613446E-2</c:v>
                </c:pt>
                <c:pt idx="23">
                  <c:v>1.6949152542372881E-2</c:v>
                </c:pt>
                <c:pt idx="25">
                  <c:v>0</c:v>
                </c:pt>
                <c:pt idx="26">
                  <c:v>5.0847457627118647E-2</c:v>
                </c:pt>
                <c:pt idx="28">
                  <c:v>8.4033613445378148E-3</c:v>
                </c:pt>
                <c:pt idx="29">
                  <c:v>0</c:v>
                </c:pt>
              </c:numCache>
            </c:numRef>
          </c:val>
          <c:extLst>
            <c:ext xmlns:c16="http://schemas.microsoft.com/office/drawing/2014/chart" uri="{C3380CC4-5D6E-409C-BE32-E72D297353CC}">
              <c16:uniqueId val="{00000000-ACB4-4E00-AAEF-E18EF3C253F1}"/>
            </c:ext>
          </c:extLst>
        </c:ser>
        <c:ser>
          <c:idx val="2"/>
          <c:order val="1"/>
          <c:tx>
            <c:strRef>
              <c:f>'[「組込み／IoTに関する動向調査」 集計_データ編_3章_1（B-E）20200306★.xlsx]14-3'!$J$6</c:f>
              <c:strCache>
                <c:ptCount val="1"/>
                <c:pt idx="0">
                  <c:v>2番目</c:v>
                </c:pt>
              </c:strCache>
            </c:strRef>
          </c:tx>
          <c:spPr>
            <a:solidFill>
              <a:srgbClr val="FFFF99"/>
            </a:solidFill>
            <a:ln>
              <a:solidFill>
                <a:sysClr val="windowText" lastClr="000000"/>
              </a:solidFill>
            </a:ln>
            <a:effectLst/>
          </c:spPr>
          <c:invertIfNegative val="0"/>
          <c:dLbls>
            <c:dLbl>
              <c:idx val="26"/>
              <c:layout>
                <c:manualLayout>
                  <c:x val="3.011224398220437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ADF-43E6-BEA0-CA03B7F32EF5}"/>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集計_データ編_3章_1（B-E）20200306★.xlsx]14-3'!$D$10:$D$39</c:f>
              <c:strCache>
                <c:ptCount val="30"/>
                <c:pt idx="0">
                  <c:v>新たな製品・サービスの創出　　　　　　　　　　　　　　</c:v>
                </c:pt>
                <c:pt idx="1">
                  <c:v>IoTあり</c:v>
                </c:pt>
                <c:pt idx="2">
                  <c:v>IoTなし</c:v>
                </c:pt>
                <c:pt idx="3">
                  <c:v>業務効率化による生産性の向上　　　　　　　　　　　</c:v>
                </c:pt>
                <c:pt idx="4">
                  <c:v>IoTあり</c:v>
                </c:pt>
                <c:pt idx="5">
                  <c:v>IoTなし</c:v>
                </c:pt>
                <c:pt idx="6">
                  <c:v>AI・機械学習による最適なアクションの特定と実行　</c:v>
                </c:pt>
                <c:pt idx="7">
                  <c:v>IoTあり</c:v>
                </c:pt>
                <c:pt idx="8">
                  <c:v>IoTなし</c:v>
                </c:pt>
                <c:pt idx="9">
                  <c:v>ビジネスモデルの根本的改革　　　　　　　　　　　　　</c:v>
                </c:pt>
                <c:pt idx="10">
                  <c:v>IoTあり</c:v>
                </c:pt>
                <c:pt idx="11">
                  <c:v>IoTなし</c:v>
                </c:pt>
                <c:pt idx="12">
                  <c:v>顧客ごとに特化した製品・サービスの提供　　　　　　</c:v>
                </c:pt>
                <c:pt idx="13">
                  <c:v>IoTあり</c:v>
                </c:pt>
                <c:pt idx="14">
                  <c:v>IoTなし</c:v>
                </c:pt>
                <c:pt idx="15">
                  <c:v>企業文化や組織マインドの根本的変革　　　　　　　</c:v>
                </c:pt>
                <c:pt idx="16">
                  <c:v>IoTあり</c:v>
                </c:pt>
                <c:pt idx="17">
                  <c:v>IoTなし</c:v>
                </c:pt>
                <c:pt idx="18">
                  <c:v>既存の製品・サービスの高付加価値化　　　　　　　　</c:v>
                </c:pt>
                <c:pt idx="19">
                  <c:v>IoTあり</c:v>
                </c:pt>
                <c:pt idx="20">
                  <c:v>IoTなし</c:v>
                </c:pt>
                <c:pt idx="21">
                  <c:v>顧客中心主義の企業文化の定着　　　　　　　　　　</c:v>
                </c:pt>
                <c:pt idx="22">
                  <c:v>IoTあり</c:v>
                </c:pt>
                <c:pt idx="23">
                  <c:v>IoTなし</c:v>
                </c:pt>
                <c:pt idx="24">
                  <c:v>外部エコシステムとの連携による収益・採算性の向上</c:v>
                </c:pt>
                <c:pt idx="25">
                  <c:v>IoTあり</c:v>
                </c:pt>
                <c:pt idx="26">
                  <c:v>IoTなし</c:v>
                </c:pt>
                <c:pt idx="27">
                  <c:v>市場やエコシステムの活性化　　　　　　　　　　　　　 </c:v>
                </c:pt>
                <c:pt idx="28">
                  <c:v>IoTあり</c:v>
                </c:pt>
                <c:pt idx="29">
                  <c:v>IoTなし</c:v>
                </c:pt>
              </c:strCache>
            </c:strRef>
          </c:cat>
          <c:val>
            <c:numRef>
              <c:f>'[「組込み／IoTに関する動向調査」 集計_データ編_3章_1（B-E）20200306★.xlsx]14-3'!$J$10:$J$39</c:f>
              <c:numCache>
                <c:formatCode>0.0%</c:formatCode>
                <c:ptCount val="30"/>
                <c:pt idx="1">
                  <c:v>0.27433628318584069</c:v>
                </c:pt>
                <c:pt idx="2">
                  <c:v>0.18965517241379309</c:v>
                </c:pt>
                <c:pt idx="4">
                  <c:v>7.0796460176991149E-2</c:v>
                </c:pt>
                <c:pt idx="5">
                  <c:v>0.13793103448275862</c:v>
                </c:pt>
                <c:pt idx="7">
                  <c:v>0.11504424778761062</c:v>
                </c:pt>
                <c:pt idx="8">
                  <c:v>8.6206896551724144E-2</c:v>
                </c:pt>
                <c:pt idx="10">
                  <c:v>9.7345132743362831E-2</c:v>
                </c:pt>
                <c:pt idx="11">
                  <c:v>0.1206896551724138</c:v>
                </c:pt>
                <c:pt idx="13">
                  <c:v>7.0796460176991149E-2</c:v>
                </c:pt>
                <c:pt idx="14">
                  <c:v>6.8965517241379309E-2</c:v>
                </c:pt>
                <c:pt idx="16">
                  <c:v>1.7699115044247787E-2</c:v>
                </c:pt>
                <c:pt idx="17">
                  <c:v>6.8965517241379309E-2</c:v>
                </c:pt>
                <c:pt idx="19">
                  <c:v>0.25663716814159293</c:v>
                </c:pt>
                <c:pt idx="20">
                  <c:v>0.15517241379310345</c:v>
                </c:pt>
                <c:pt idx="22">
                  <c:v>5.3097345132743362E-2</c:v>
                </c:pt>
                <c:pt idx="23">
                  <c:v>8.6206896551724144E-2</c:v>
                </c:pt>
                <c:pt idx="25">
                  <c:v>1.7699115044247787E-2</c:v>
                </c:pt>
                <c:pt idx="26">
                  <c:v>1.7241379310344827E-2</c:v>
                </c:pt>
                <c:pt idx="28">
                  <c:v>2.6548672566371681E-2</c:v>
                </c:pt>
                <c:pt idx="29">
                  <c:v>5.1724137931034482E-2</c:v>
                </c:pt>
              </c:numCache>
            </c:numRef>
          </c:val>
          <c:extLst>
            <c:ext xmlns:c16="http://schemas.microsoft.com/office/drawing/2014/chart" uri="{C3380CC4-5D6E-409C-BE32-E72D297353CC}">
              <c16:uniqueId val="{00000001-ACB4-4E00-AAEF-E18EF3C253F1}"/>
            </c:ext>
          </c:extLst>
        </c:ser>
        <c:ser>
          <c:idx val="3"/>
          <c:order val="2"/>
          <c:tx>
            <c:strRef>
              <c:f>'[「組込み／IoTに関する動向調査」 集計_データ編_3章_1（B-E）20200306★.xlsx]14-3'!$K$6</c:f>
              <c:strCache>
                <c:ptCount val="1"/>
                <c:pt idx="0">
                  <c:v>3番目</c:v>
                </c:pt>
              </c:strCache>
            </c:strRef>
          </c:tx>
          <c:spPr>
            <a:solidFill>
              <a:srgbClr val="3366FF"/>
            </a:solidFill>
            <a:ln>
              <a:solidFill>
                <a:sysClr val="windowText" lastClr="000000"/>
              </a:solidFill>
            </a:ln>
            <a:effectLst/>
          </c:spPr>
          <c:invertIfNegative val="0"/>
          <c:dLbls>
            <c:dLbl>
              <c:idx val="26"/>
              <c:layout>
                <c:manualLayout>
                  <c:x val="2.2584182986653226E-2"/>
                  <c:y val="0"/>
                </c:manualLayout>
              </c:layout>
              <c:spPr>
                <a:noFill/>
                <a:ln>
                  <a:noFill/>
                </a:ln>
                <a:effectLst/>
              </c:spPr>
              <c:txPr>
                <a:bodyPr wrap="square" lIns="38100" tIns="19050" rIns="38100" bIns="19050" anchor="ctr">
                  <a:spAutoFit/>
                </a:bodyPr>
                <a:lstStyle/>
                <a:p>
                  <a:pPr>
                    <a:defRPr>
                      <a:solidFill>
                        <a:schemeClr val="tx1"/>
                      </a:solidFill>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ADF-43E6-BEA0-CA03B7F32EF5}"/>
                </c:ext>
              </c:extLst>
            </c:dLbl>
            <c:dLbl>
              <c:idx val="28"/>
              <c:layout>
                <c:manualLayout>
                  <c:x val="4.0651529375975909E-2"/>
                  <c:y val="-2.1079429447896547E-3"/>
                </c:manualLayout>
              </c:layout>
              <c:spPr>
                <a:noFill/>
                <a:ln>
                  <a:noFill/>
                </a:ln>
                <a:effectLst/>
              </c:spPr>
              <c:txPr>
                <a:bodyPr wrap="square" lIns="38100" tIns="19050" rIns="38100" bIns="19050" anchor="ctr">
                  <a:spAutoFit/>
                </a:bodyPr>
                <a:lstStyle/>
                <a:p>
                  <a:pPr>
                    <a:defRPr>
                      <a:solidFill>
                        <a:schemeClr val="tx1"/>
                      </a:solidFill>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ADF-43E6-BEA0-CA03B7F32EF5}"/>
                </c:ext>
              </c:extLst>
            </c:dLbl>
            <c:spPr>
              <a:noFill/>
              <a:ln>
                <a:noFill/>
              </a:ln>
              <a:effectLst/>
            </c:spPr>
            <c:txPr>
              <a:bodyPr wrap="square" lIns="38100" tIns="19050" rIns="38100" bIns="19050" anchor="ctr">
                <a:spAutoFit/>
              </a:bodyPr>
              <a:lstStyle/>
              <a:p>
                <a:pPr>
                  <a:defRPr>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集計_データ編_3章_1（B-E）20200306★.xlsx]14-3'!$D$10:$D$39</c:f>
              <c:strCache>
                <c:ptCount val="30"/>
                <c:pt idx="0">
                  <c:v>新たな製品・サービスの創出　　　　　　　　　　　　　　</c:v>
                </c:pt>
                <c:pt idx="1">
                  <c:v>IoTあり</c:v>
                </c:pt>
                <c:pt idx="2">
                  <c:v>IoTなし</c:v>
                </c:pt>
                <c:pt idx="3">
                  <c:v>業務効率化による生産性の向上　　　　　　　　　　　</c:v>
                </c:pt>
                <c:pt idx="4">
                  <c:v>IoTあり</c:v>
                </c:pt>
                <c:pt idx="5">
                  <c:v>IoTなし</c:v>
                </c:pt>
                <c:pt idx="6">
                  <c:v>AI・機械学習による最適なアクションの特定と実行　</c:v>
                </c:pt>
                <c:pt idx="7">
                  <c:v>IoTあり</c:v>
                </c:pt>
                <c:pt idx="8">
                  <c:v>IoTなし</c:v>
                </c:pt>
                <c:pt idx="9">
                  <c:v>ビジネスモデルの根本的改革　　　　　　　　　　　　　</c:v>
                </c:pt>
                <c:pt idx="10">
                  <c:v>IoTあり</c:v>
                </c:pt>
                <c:pt idx="11">
                  <c:v>IoTなし</c:v>
                </c:pt>
                <c:pt idx="12">
                  <c:v>顧客ごとに特化した製品・サービスの提供　　　　　　</c:v>
                </c:pt>
                <c:pt idx="13">
                  <c:v>IoTあり</c:v>
                </c:pt>
                <c:pt idx="14">
                  <c:v>IoTなし</c:v>
                </c:pt>
                <c:pt idx="15">
                  <c:v>企業文化や組織マインドの根本的変革　　　　　　　</c:v>
                </c:pt>
                <c:pt idx="16">
                  <c:v>IoTあり</c:v>
                </c:pt>
                <c:pt idx="17">
                  <c:v>IoTなし</c:v>
                </c:pt>
                <c:pt idx="18">
                  <c:v>既存の製品・サービスの高付加価値化　　　　　　　　</c:v>
                </c:pt>
                <c:pt idx="19">
                  <c:v>IoTあり</c:v>
                </c:pt>
                <c:pt idx="20">
                  <c:v>IoTなし</c:v>
                </c:pt>
                <c:pt idx="21">
                  <c:v>顧客中心主義の企業文化の定着　　　　　　　　　　</c:v>
                </c:pt>
                <c:pt idx="22">
                  <c:v>IoTあり</c:v>
                </c:pt>
                <c:pt idx="23">
                  <c:v>IoTなし</c:v>
                </c:pt>
                <c:pt idx="24">
                  <c:v>外部エコシステムとの連携による収益・採算性の向上</c:v>
                </c:pt>
                <c:pt idx="25">
                  <c:v>IoTあり</c:v>
                </c:pt>
                <c:pt idx="26">
                  <c:v>IoTなし</c:v>
                </c:pt>
                <c:pt idx="27">
                  <c:v>市場やエコシステムの活性化　　　　　　　　　　　　　 </c:v>
                </c:pt>
                <c:pt idx="28">
                  <c:v>IoTあり</c:v>
                </c:pt>
                <c:pt idx="29">
                  <c:v>IoTなし</c:v>
                </c:pt>
              </c:strCache>
            </c:strRef>
          </c:cat>
          <c:val>
            <c:numRef>
              <c:f>'[「組込み／IoTに関する動向調査」 集計_データ編_3章_1（B-E）20200306★.xlsx]14-3'!$K$10:$K$39</c:f>
              <c:numCache>
                <c:formatCode>0.0%</c:formatCode>
                <c:ptCount val="30"/>
                <c:pt idx="1">
                  <c:v>0.16363636363636364</c:v>
                </c:pt>
                <c:pt idx="2">
                  <c:v>0.12280701754385964</c:v>
                </c:pt>
                <c:pt idx="4">
                  <c:v>0.17272727272727273</c:v>
                </c:pt>
                <c:pt idx="5">
                  <c:v>0.19298245614035087</c:v>
                </c:pt>
                <c:pt idx="7">
                  <c:v>6.363636363636363E-2</c:v>
                </c:pt>
                <c:pt idx="8">
                  <c:v>7.0175438596491224E-2</c:v>
                </c:pt>
                <c:pt idx="10">
                  <c:v>0.18181818181818182</c:v>
                </c:pt>
                <c:pt idx="11">
                  <c:v>0.17543859649122806</c:v>
                </c:pt>
                <c:pt idx="13">
                  <c:v>6.363636363636363E-2</c:v>
                </c:pt>
                <c:pt idx="14">
                  <c:v>0.19298245614035087</c:v>
                </c:pt>
                <c:pt idx="16">
                  <c:v>0.12727272727272726</c:v>
                </c:pt>
                <c:pt idx="17">
                  <c:v>7.0175438596491224E-2</c:v>
                </c:pt>
                <c:pt idx="19">
                  <c:v>0.11818181818181818</c:v>
                </c:pt>
                <c:pt idx="20">
                  <c:v>0.10526315789473684</c:v>
                </c:pt>
                <c:pt idx="22">
                  <c:v>3.6363636363636362E-2</c:v>
                </c:pt>
                <c:pt idx="23">
                  <c:v>1.7543859649122806E-2</c:v>
                </c:pt>
                <c:pt idx="25">
                  <c:v>5.4545454545454543E-2</c:v>
                </c:pt>
                <c:pt idx="26">
                  <c:v>1.7543859649122806E-2</c:v>
                </c:pt>
                <c:pt idx="28">
                  <c:v>1.8181818181818181E-2</c:v>
                </c:pt>
                <c:pt idx="29">
                  <c:v>3.5087719298245612E-2</c:v>
                </c:pt>
              </c:numCache>
            </c:numRef>
          </c:val>
          <c:extLst>
            <c:ext xmlns:c16="http://schemas.microsoft.com/office/drawing/2014/chart" uri="{C3380CC4-5D6E-409C-BE32-E72D297353CC}">
              <c16:uniqueId val="{00000002-ACB4-4E00-AAEF-E18EF3C253F1}"/>
            </c:ext>
          </c:extLst>
        </c:ser>
        <c:dLbls>
          <c:showLegendKey val="0"/>
          <c:showVal val="0"/>
          <c:showCatName val="0"/>
          <c:showSerName val="0"/>
          <c:showPercent val="0"/>
          <c:showBubbleSize val="0"/>
        </c:dLbls>
        <c:gapWidth val="40"/>
        <c:overlap val="100"/>
        <c:axId val="451373312"/>
        <c:axId val="451379200"/>
      </c:barChart>
      <c:catAx>
        <c:axId val="451373312"/>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451379200"/>
        <c:crosses val="autoZero"/>
        <c:auto val="1"/>
        <c:lblAlgn val="ctr"/>
        <c:lblOffset val="100"/>
        <c:noMultiLvlLbl val="0"/>
      </c:catAx>
      <c:valAx>
        <c:axId val="451379200"/>
        <c:scaling>
          <c:orientation val="minMax"/>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51373312"/>
        <c:crosses val="autoZero"/>
        <c:crossBetween val="between"/>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8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856515942673038"/>
          <c:y val="5.5093910973008815E-2"/>
          <c:w val="0.6347954092057404"/>
          <c:h val="0.87996858860368965"/>
        </c:manualLayout>
      </c:layout>
      <c:barChart>
        <c:barDir val="bar"/>
        <c:grouping val="stacked"/>
        <c:varyColors val="0"/>
        <c:ser>
          <c:idx val="0"/>
          <c:order val="0"/>
          <c:tx>
            <c:strRef>
              <c:f>'[「組込み／IoTに関する動向調査」 集計_データ編_3章_1（B-E）20200306★.xlsx]14-4'!$I$6</c:f>
              <c:strCache>
                <c:ptCount val="1"/>
                <c:pt idx="0">
                  <c:v>1番目</c:v>
                </c:pt>
              </c:strCache>
            </c:strRef>
          </c:tx>
          <c:spPr>
            <a:solidFill>
              <a:srgbClr val="FF9966"/>
            </a:solidFill>
            <a:ln>
              <a:solidFill>
                <a:sysClr val="windowText" lastClr="000000"/>
              </a:solidFill>
            </a:ln>
            <a:effectLst/>
          </c:spPr>
          <c:invertIfNegative val="0"/>
          <c:dLbls>
            <c:dLbl>
              <c:idx val="22"/>
              <c:layout>
                <c:manualLayout>
                  <c:x val="6.1345840800297547E-3"/>
                  <c:y val="3.367874488334184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F87-4B56-B9CB-48570062DD4B}"/>
                </c:ext>
              </c:extLst>
            </c:dLbl>
            <c:dLbl>
              <c:idx val="28"/>
              <c:layout>
                <c:manualLayout>
                  <c:x val="0"/>
                  <c:y val="3.157382332813306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F87-4B56-B9CB-48570062DD4B}"/>
                </c:ext>
              </c:extLst>
            </c:dLbl>
            <c:dLbl>
              <c:idx val="29"/>
              <c:delete val="1"/>
              <c:extLst>
                <c:ext xmlns:c15="http://schemas.microsoft.com/office/drawing/2012/chart" uri="{CE6537A1-D6FC-4f65-9D91-7224C49458BB}"/>
                <c:ext xmlns:c16="http://schemas.microsoft.com/office/drawing/2014/chart" uri="{C3380CC4-5D6E-409C-BE32-E72D297353CC}">
                  <c16:uniqueId val="{00000007-6F87-4B56-B9CB-48570062DD4B}"/>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集計_データ編_3章_1（B-E）20200306★.xlsx]14-4'!$D$10:$D$39</c:f>
              <c:strCache>
                <c:ptCount val="30"/>
                <c:pt idx="0">
                  <c:v>新たな製品・サービスの創出　　　　　　　　　　　　　　</c:v>
                </c:pt>
                <c:pt idx="1">
                  <c:v>AIあり</c:v>
                </c:pt>
                <c:pt idx="2">
                  <c:v>AIなし</c:v>
                </c:pt>
                <c:pt idx="3">
                  <c:v>業務効率化による生産性の向上　　　　　　　　　　　</c:v>
                </c:pt>
                <c:pt idx="4">
                  <c:v>AIあり</c:v>
                </c:pt>
                <c:pt idx="5">
                  <c:v>AIなし</c:v>
                </c:pt>
                <c:pt idx="6">
                  <c:v>AI・機械学習による最適なアクションの特定と実行　</c:v>
                </c:pt>
                <c:pt idx="7">
                  <c:v>AIあり</c:v>
                </c:pt>
                <c:pt idx="8">
                  <c:v>AIなし</c:v>
                </c:pt>
                <c:pt idx="9">
                  <c:v>ビジネスモデルの根本的改革　　　　　　　　　　　　　　</c:v>
                </c:pt>
                <c:pt idx="10">
                  <c:v>AIあり</c:v>
                </c:pt>
                <c:pt idx="11">
                  <c:v>AIなし</c:v>
                </c:pt>
                <c:pt idx="12">
                  <c:v>顧客ごとに特化した製品・サービスの提供　　　　　　　</c:v>
                </c:pt>
                <c:pt idx="13">
                  <c:v>AIあり</c:v>
                </c:pt>
                <c:pt idx="14">
                  <c:v>AIなし</c:v>
                </c:pt>
                <c:pt idx="15">
                  <c:v>企業文化や組織マインドの根本的変革　　　　　　　　</c:v>
                </c:pt>
                <c:pt idx="16">
                  <c:v>AIあり</c:v>
                </c:pt>
                <c:pt idx="17">
                  <c:v>AIなし</c:v>
                </c:pt>
                <c:pt idx="18">
                  <c:v>既存の製品・サービスの高付加価値化　　　　　　　　</c:v>
                </c:pt>
                <c:pt idx="19">
                  <c:v>AIあり</c:v>
                </c:pt>
                <c:pt idx="20">
                  <c:v>AIなし</c:v>
                </c:pt>
                <c:pt idx="21">
                  <c:v>顧客中心主義の企業文化の定着　　　　　　　　　　　</c:v>
                </c:pt>
                <c:pt idx="22">
                  <c:v>AIあり</c:v>
                </c:pt>
                <c:pt idx="23">
                  <c:v>AIなし</c:v>
                </c:pt>
                <c:pt idx="24">
                  <c:v>外部エコシステムとの連携による収益・採算性の向上</c:v>
                </c:pt>
                <c:pt idx="25">
                  <c:v>AIあり</c:v>
                </c:pt>
                <c:pt idx="26">
                  <c:v>AIなし</c:v>
                </c:pt>
                <c:pt idx="27">
                  <c:v>市場やエコシステムの活性化　　　　　　　　　　　　　　</c:v>
                </c:pt>
                <c:pt idx="28">
                  <c:v>AIあり</c:v>
                </c:pt>
                <c:pt idx="29">
                  <c:v>AIなし</c:v>
                </c:pt>
              </c:strCache>
            </c:strRef>
          </c:cat>
          <c:val>
            <c:numRef>
              <c:f>'[「組込み／IoTに関する動向調査」 集計_データ編_3章_1（B-E）20200306★.xlsx]14-4'!$I$10:$I$39</c:f>
              <c:numCache>
                <c:formatCode>0.0%</c:formatCode>
                <c:ptCount val="30"/>
                <c:pt idx="1">
                  <c:v>0.33846153846153848</c:v>
                </c:pt>
                <c:pt idx="2">
                  <c:v>0.20833333333333334</c:v>
                </c:pt>
                <c:pt idx="4">
                  <c:v>0.22307692307692309</c:v>
                </c:pt>
                <c:pt idx="5">
                  <c:v>0.4375</c:v>
                </c:pt>
                <c:pt idx="7">
                  <c:v>0.1</c:v>
                </c:pt>
                <c:pt idx="8">
                  <c:v>4.1666666666666664E-2</c:v>
                </c:pt>
                <c:pt idx="10">
                  <c:v>9.2307692307692313E-2</c:v>
                </c:pt>
                <c:pt idx="11">
                  <c:v>2.0833333333333332E-2</c:v>
                </c:pt>
                <c:pt idx="13">
                  <c:v>5.3846153846153849E-2</c:v>
                </c:pt>
                <c:pt idx="14">
                  <c:v>8.3333333333333329E-2</c:v>
                </c:pt>
                <c:pt idx="16">
                  <c:v>5.3846153846153849E-2</c:v>
                </c:pt>
                <c:pt idx="17">
                  <c:v>8.3333333333333329E-2</c:v>
                </c:pt>
                <c:pt idx="19">
                  <c:v>9.2307692307692313E-2</c:v>
                </c:pt>
                <c:pt idx="20">
                  <c:v>6.25E-2</c:v>
                </c:pt>
                <c:pt idx="22">
                  <c:v>1.5384615384615385E-2</c:v>
                </c:pt>
                <c:pt idx="23">
                  <c:v>4.1666666666666664E-2</c:v>
                </c:pt>
                <c:pt idx="25">
                  <c:v>1.5384615384615385E-2</c:v>
                </c:pt>
                <c:pt idx="26">
                  <c:v>2.0833333333333332E-2</c:v>
                </c:pt>
                <c:pt idx="28">
                  <c:v>7.6923076923076927E-3</c:v>
                </c:pt>
                <c:pt idx="29">
                  <c:v>0</c:v>
                </c:pt>
              </c:numCache>
            </c:numRef>
          </c:val>
          <c:extLst>
            <c:ext xmlns:c16="http://schemas.microsoft.com/office/drawing/2014/chart" uri="{C3380CC4-5D6E-409C-BE32-E72D297353CC}">
              <c16:uniqueId val="{00000000-AE10-4726-8F4F-31497DCEED85}"/>
            </c:ext>
          </c:extLst>
        </c:ser>
        <c:ser>
          <c:idx val="2"/>
          <c:order val="1"/>
          <c:tx>
            <c:strRef>
              <c:f>'[「組込み／IoTに関する動向調査」 集計_データ編_3章_1（B-E）20200306★.xlsx]14-4'!$J$6</c:f>
              <c:strCache>
                <c:ptCount val="1"/>
                <c:pt idx="0">
                  <c:v>2番目</c:v>
                </c:pt>
              </c:strCache>
            </c:strRef>
          </c:tx>
          <c:spPr>
            <a:solidFill>
              <a:srgbClr val="FFFF99"/>
            </a:solidFill>
            <a:ln>
              <a:solidFill>
                <a:sysClr val="windowText" lastClr="000000"/>
              </a:solidFill>
            </a:ln>
            <a:effectLst/>
          </c:spPr>
          <c:invertIfNegative val="0"/>
          <c:dLbls>
            <c:dLbl>
              <c:idx val="25"/>
              <c:layout>
                <c:manualLayout>
                  <c:x val="7.6682301000371381E-3"/>
                  <c:y val="2.736398021771518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F87-4B56-B9CB-48570062DD4B}"/>
                </c:ext>
              </c:extLst>
            </c:dLbl>
            <c:dLbl>
              <c:idx val="26"/>
              <c:delete val="1"/>
              <c:extLst>
                <c:ext xmlns:c15="http://schemas.microsoft.com/office/drawing/2012/chart" uri="{CE6537A1-D6FC-4f65-9D91-7224C49458BB}"/>
                <c:ext xmlns:c16="http://schemas.microsoft.com/office/drawing/2014/chart" uri="{C3380CC4-5D6E-409C-BE32-E72D297353CC}">
                  <c16:uniqueId val="{00000002-6F87-4B56-B9CB-48570062DD4B}"/>
                </c:ext>
              </c:extLst>
            </c:dLbl>
            <c:dLbl>
              <c:idx val="28"/>
              <c:layout>
                <c:manualLayout>
                  <c:x val="4.6009380600223167E-3"/>
                  <c:y val="-2.104921555208705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F87-4B56-B9CB-48570062DD4B}"/>
                </c:ext>
              </c:extLst>
            </c:dLbl>
            <c:dLbl>
              <c:idx val="29"/>
              <c:delete val="1"/>
              <c:extLst>
                <c:ext xmlns:c15="http://schemas.microsoft.com/office/drawing/2012/chart" uri="{CE6537A1-D6FC-4f65-9D91-7224C49458BB}"/>
                <c:ext xmlns:c16="http://schemas.microsoft.com/office/drawing/2014/chart" uri="{C3380CC4-5D6E-409C-BE32-E72D297353CC}">
                  <c16:uniqueId val="{00000006-6F87-4B56-B9CB-48570062DD4B}"/>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集計_データ編_3章_1（B-E）20200306★.xlsx]14-4'!$D$10:$D$39</c:f>
              <c:strCache>
                <c:ptCount val="30"/>
                <c:pt idx="0">
                  <c:v>新たな製品・サービスの創出　　　　　　　　　　　　　　</c:v>
                </c:pt>
                <c:pt idx="1">
                  <c:v>AIあり</c:v>
                </c:pt>
                <c:pt idx="2">
                  <c:v>AIなし</c:v>
                </c:pt>
                <c:pt idx="3">
                  <c:v>業務効率化による生産性の向上　　　　　　　　　　　</c:v>
                </c:pt>
                <c:pt idx="4">
                  <c:v>AIあり</c:v>
                </c:pt>
                <c:pt idx="5">
                  <c:v>AIなし</c:v>
                </c:pt>
                <c:pt idx="6">
                  <c:v>AI・機械学習による最適なアクションの特定と実行　</c:v>
                </c:pt>
                <c:pt idx="7">
                  <c:v>AIあり</c:v>
                </c:pt>
                <c:pt idx="8">
                  <c:v>AIなし</c:v>
                </c:pt>
                <c:pt idx="9">
                  <c:v>ビジネスモデルの根本的改革　　　　　　　　　　　　　　</c:v>
                </c:pt>
                <c:pt idx="10">
                  <c:v>AIあり</c:v>
                </c:pt>
                <c:pt idx="11">
                  <c:v>AIなし</c:v>
                </c:pt>
                <c:pt idx="12">
                  <c:v>顧客ごとに特化した製品・サービスの提供　　　　　　　</c:v>
                </c:pt>
                <c:pt idx="13">
                  <c:v>AIあり</c:v>
                </c:pt>
                <c:pt idx="14">
                  <c:v>AIなし</c:v>
                </c:pt>
                <c:pt idx="15">
                  <c:v>企業文化や組織マインドの根本的変革　　　　　　　　</c:v>
                </c:pt>
                <c:pt idx="16">
                  <c:v>AIあり</c:v>
                </c:pt>
                <c:pt idx="17">
                  <c:v>AIなし</c:v>
                </c:pt>
                <c:pt idx="18">
                  <c:v>既存の製品・サービスの高付加価値化　　　　　　　　</c:v>
                </c:pt>
                <c:pt idx="19">
                  <c:v>AIあり</c:v>
                </c:pt>
                <c:pt idx="20">
                  <c:v>AIなし</c:v>
                </c:pt>
                <c:pt idx="21">
                  <c:v>顧客中心主義の企業文化の定着　　　　　　　　　　　</c:v>
                </c:pt>
                <c:pt idx="22">
                  <c:v>AIあり</c:v>
                </c:pt>
                <c:pt idx="23">
                  <c:v>AIなし</c:v>
                </c:pt>
                <c:pt idx="24">
                  <c:v>外部エコシステムとの連携による収益・採算性の向上</c:v>
                </c:pt>
                <c:pt idx="25">
                  <c:v>AIあり</c:v>
                </c:pt>
                <c:pt idx="26">
                  <c:v>AIなし</c:v>
                </c:pt>
                <c:pt idx="27">
                  <c:v>市場やエコシステムの活性化　　　　　　　　　　　　　　</c:v>
                </c:pt>
                <c:pt idx="28">
                  <c:v>AIあり</c:v>
                </c:pt>
                <c:pt idx="29">
                  <c:v>AIなし</c:v>
                </c:pt>
              </c:strCache>
            </c:strRef>
          </c:cat>
          <c:val>
            <c:numRef>
              <c:f>'[「組込み／IoTに関する動向調査」 集計_データ編_3章_1（B-E）20200306★.xlsx]14-4'!$J$10:$J$39</c:f>
              <c:numCache>
                <c:formatCode>0.0%</c:formatCode>
                <c:ptCount val="30"/>
                <c:pt idx="1">
                  <c:v>0.25396825396825395</c:v>
                </c:pt>
                <c:pt idx="2">
                  <c:v>0.22222222222222221</c:v>
                </c:pt>
                <c:pt idx="4">
                  <c:v>7.9365079365079361E-2</c:v>
                </c:pt>
                <c:pt idx="5">
                  <c:v>0.13333333333333333</c:v>
                </c:pt>
                <c:pt idx="7">
                  <c:v>0.10317460317460317</c:v>
                </c:pt>
                <c:pt idx="8">
                  <c:v>0.1111111111111111</c:v>
                </c:pt>
                <c:pt idx="10">
                  <c:v>0.10317460317460317</c:v>
                </c:pt>
                <c:pt idx="11">
                  <c:v>0.1111111111111111</c:v>
                </c:pt>
                <c:pt idx="13">
                  <c:v>7.9365079365079361E-2</c:v>
                </c:pt>
                <c:pt idx="14">
                  <c:v>4.4444444444444446E-2</c:v>
                </c:pt>
                <c:pt idx="16">
                  <c:v>2.3809523809523808E-2</c:v>
                </c:pt>
                <c:pt idx="17">
                  <c:v>6.6666666666666666E-2</c:v>
                </c:pt>
                <c:pt idx="19">
                  <c:v>0.23015873015873015</c:v>
                </c:pt>
                <c:pt idx="20">
                  <c:v>0.2</c:v>
                </c:pt>
                <c:pt idx="22">
                  <c:v>5.5555555555555552E-2</c:v>
                </c:pt>
                <c:pt idx="23">
                  <c:v>8.8888888888888892E-2</c:v>
                </c:pt>
                <c:pt idx="25">
                  <c:v>2.3809523809523808E-2</c:v>
                </c:pt>
                <c:pt idx="26">
                  <c:v>0</c:v>
                </c:pt>
                <c:pt idx="28">
                  <c:v>4.7619047619047616E-2</c:v>
                </c:pt>
                <c:pt idx="29">
                  <c:v>0</c:v>
                </c:pt>
              </c:numCache>
            </c:numRef>
          </c:val>
          <c:extLst>
            <c:ext xmlns:c16="http://schemas.microsoft.com/office/drawing/2014/chart" uri="{C3380CC4-5D6E-409C-BE32-E72D297353CC}">
              <c16:uniqueId val="{00000001-AE10-4726-8F4F-31497DCEED85}"/>
            </c:ext>
          </c:extLst>
        </c:ser>
        <c:ser>
          <c:idx val="3"/>
          <c:order val="2"/>
          <c:tx>
            <c:strRef>
              <c:f>'[「組込み／IoTに関する動向調査」 集計_データ編_3章_1（B-E）20200306★.xlsx]14-4'!$K$6</c:f>
              <c:strCache>
                <c:ptCount val="1"/>
                <c:pt idx="0">
                  <c:v>3番目</c:v>
                </c:pt>
              </c:strCache>
            </c:strRef>
          </c:tx>
          <c:spPr>
            <a:solidFill>
              <a:srgbClr val="3366FF"/>
            </a:solidFill>
            <a:ln>
              <a:solidFill>
                <a:sysClr val="windowText" lastClr="000000"/>
              </a:solidFill>
            </a:ln>
            <a:effectLst/>
          </c:spPr>
          <c:invertIfNegative val="0"/>
          <c:dLbls>
            <c:dLbl>
              <c:idx val="23"/>
              <c:delete val="1"/>
              <c:extLst>
                <c:ext xmlns:c15="http://schemas.microsoft.com/office/drawing/2012/chart" uri="{CE6537A1-D6FC-4f65-9D91-7224C49458BB}"/>
                <c:ext xmlns:c16="http://schemas.microsoft.com/office/drawing/2014/chart" uri="{C3380CC4-5D6E-409C-BE32-E72D297353CC}">
                  <c16:uniqueId val="{00000001-6F87-4B56-B9CB-48570062DD4B}"/>
                </c:ext>
              </c:extLst>
            </c:dLbl>
            <c:dLbl>
              <c:idx val="29"/>
              <c:layout>
                <c:manualLayout>
                  <c:x val="4.6009380600222603E-3"/>
                  <c:y val="-2.104755813354119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F87-4B56-B9CB-48570062DD4B}"/>
                </c:ext>
              </c:extLst>
            </c:dLbl>
            <c:spPr>
              <a:noFill/>
              <a:ln>
                <a:noFill/>
              </a:ln>
              <a:effectLst/>
            </c:spPr>
            <c:txPr>
              <a:bodyPr wrap="square" lIns="38100" tIns="19050" rIns="38100" bIns="19050" anchor="ctr">
                <a:spAutoFit/>
              </a:bodyPr>
              <a:lstStyle/>
              <a:p>
                <a:pPr>
                  <a:defRPr>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集計_データ編_3章_1（B-E）20200306★.xlsx]14-4'!$D$10:$D$39</c:f>
              <c:strCache>
                <c:ptCount val="30"/>
                <c:pt idx="0">
                  <c:v>新たな製品・サービスの創出　　　　　　　　　　　　　　</c:v>
                </c:pt>
                <c:pt idx="1">
                  <c:v>AIあり</c:v>
                </c:pt>
                <c:pt idx="2">
                  <c:v>AIなし</c:v>
                </c:pt>
                <c:pt idx="3">
                  <c:v>業務効率化による生産性の向上　　　　　　　　　　　</c:v>
                </c:pt>
                <c:pt idx="4">
                  <c:v>AIあり</c:v>
                </c:pt>
                <c:pt idx="5">
                  <c:v>AIなし</c:v>
                </c:pt>
                <c:pt idx="6">
                  <c:v>AI・機械学習による最適なアクションの特定と実行　</c:v>
                </c:pt>
                <c:pt idx="7">
                  <c:v>AIあり</c:v>
                </c:pt>
                <c:pt idx="8">
                  <c:v>AIなし</c:v>
                </c:pt>
                <c:pt idx="9">
                  <c:v>ビジネスモデルの根本的改革　　　　　　　　　　　　　　</c:v>
                </c:pt>
                <c:pt idx="10">
                  <c:v>AIあり</c:v>
                </c:pt>
                <c:pt idx="11">
                  <c:v>AIなし</c:v>
                </c:pt>
                <c:pt idx="12">
                  <c:v>顧客ごとに特化した製品・サービスの提供　　　　　　　</c:v>
                </c:pt>
                <c:pt idx="13">
                  <c:v>AIあり</c:v>
                </c:pt>
                <c:pt idx="14">
                  <c:v>AIなし</c:v>
                </c:pt>
                <c:pt idx="15">
                  <c:v>企業文化や組織マインドの根本的変革　　　　　　　　</c:v>
                </c:pt>
                <c:pt idx="16">
                  <c:v>AIあり</c:v>
                </c:pt>
                <c:pt idx="17">
                  <c:v>AIなし</c:v>
                </c:pt>
                <c:pt idx="18">
                  <c:v>既存の製品・サービスの高付加価値化　　　　　　　　</c:v>
                </c:pt>
                <c:pt idx="19">
                  <c:v>AIあり</c:v>
                </c:pt>
                <c:pt idx="20">
                  <c:v>AIなし</c:v>
                </c:pt>
                <c:pt idx="21">
                  <c:v>顧客中心主義の企業文化の定着　　　　　　　　　　　</c:v>
                </c:pt>
                <c:pt idx="22">
                  <c:v>AIあり</c:v>
                </c:pt>
                <c:pt idx="23">
                  <c:v>AIなし</c:v>
                </c:pt>
                <c:pt idx="24">
                  <c:v>外部エコシステムとの連携による収益・採算性の向上</c:v>
                </c:pt>
                <c:pt idx="25">
                  <c:v>AIあり</c:v>
                </c:pt>
                <c:pt idx="26">
                  <c:v>AIなし</c:v>
                </c:pt>
                <c:pt idx="27">
                  <c:v>市場やエコシステムの活性化　　　　　　　　　　　　　　</c:v>
                </c:pt>
                <c:pt idx="28">
                  <c:v>AIあり</c:v>
                </c:pt>
                <c:pt idx="29">
                  <c:v>AIなし</c:v>
                </c:pt>
              </c:strCache>
            </c:strRef>
          </c:cat>
          <c:val>
            <c:numRef>
              <c:f>'[「組込み／IoTに関する動向調査」 集計_データ編_3章_1（B-E）20200306★.xlsx]14-4'!$K$10:$K$39</c:f>
              <c:numCache>
                <c:formatCode>0.0%</c:formatCode>
                <c:ptCount val="30"/>
                <c:pt idx="1">
                  <c:v>0.16393442622950818</c:v>
                </c:pt>
                <c:pt idx="2">
                  <c:v>0.1111111111111111</c:v>
                </c:pt>
                <c:pt idx="4">
                  <c:v>0.19672131147540983</c:v>
                </c:pt>
                <c:pt idx="5">
                  <c:v>0.13333333333333333</c:v>
                </c:pt>
                <c:pt idx="7">
                  <c:v>4.9180327868852458E-2</c:v>
                </c:pt>
                <c:pt idx="8">
                  <c:v>0.1111111111111111</c:v>
                </c:pt>
                <c:pt idx="10">
                  <c:v>0.19672131147540983</c:v>
                </c:pt>
                <c:pt idx="11">
                  <c:v>0.13333333333333333</c:v>
                </c:pt>
                <c:pt idx="13">
                  <c:v>9.8360655737704916E-2</c:v>
                </c:pt>
                <c:pt idx="14">
                  <c:v>0.13333333333333333</c:v>
                </c:pt>
                <c:pt idx="16">
                  <c:v>9.8360655737704916E-2</c:v>
                </c:pt>
                <c:pt idx="17">
                  <c:v>0.13333333333333333</c:v>
                </c:pt>
                <c:pt idx="19">
                  <c:v>9.0163934426229511E-2</c:v>
                </c:pt>
                <c:pt idx="20">
                  <c:v>0.17777777777777778</c:v>
                </c:pt>
                <c:pt idx="22">
                  <c:v>4.0983606557377046E-2</c:v>
                </c:pt>
                <c:pt idx="23">
                  <c:v>0</c:v>
                </c:pt>
                <c:pt idx="25">
                  <c:v>4.0983606557377046E-2</c:v>
                </c:pt>
                <c:pt idx="26">
                  <c:v>4.4444444444444446E-2</c:v>
                </c:pt>
                <c:pt idx="28">
                  <c:v>2.4590163934426229E-2</c:v>
                </c:pt>
                <c:pt idx="29">
                  <c:v>2.2222222222222223E-2</c:v>
                </c:pt>
              </c:numCache>
            </c:numRef>
          </c:val>
          <c:extLst>
            <c:ext xmlns:c16="http://schemas.microsoft.com/office/drawing/2014/chart" uri="{C3380CC4-5D6E-409C-BE32-E72D297353CC}">
              <c16:uniqueId val="{00000002-AE10-4726-8F4F-31497DCEED85}"/>
            </c:ext>
          </c:extLst>
        </c:ser>
        <c:dLbls>
          <c:dLblPos val="ctr"/>
          <c:showLegendKey val="0"/>
          <c:showVal val="1"/>
          <c:showCatName val="0"/>
          <c:showSerName val="0"/>
          <c:showPercent val="0"/>
          <c:showBubbleSize val="0"/>
        </c:dLbls>
        <c:gapWidth val="40"/>
        <c:overlap val="100"/>
        <c:axId val="451469312"/>
        <c:axId val="451470848"/>
      </c:barChart>
      <c:catAx>
        <c:axId val="451469312"/>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451470848"/>
        <c:crosses val="autoZero"/>
        <c:auto val="1"/>
        <c:lblAlgn val="ctr"/>
        <c:lblOffset val="100"/>
        <c:noMultiLvlLbl val="0"/>
      </c:catAx>
      <c:valAx>
        <c:axId val="451470848"/>
        <c:scaling>
          <c:orientation val="minMax"/>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51469312"/>
        <c:crosses val="autoZero"/>
        <c:crossBetween val="between"/>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8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'[「組込み／IoTに関する動向調査」 集計_データ編_3章_1（B-E）20200306★.xlsx]14-5'!$I$6</c:f>
              <c:strCache>
                <c:ptCount val="1"/>
                <c:pt idx="0">
                  <c:v>1番目</c:v>
                </c:pt>
              </c:strCache>
            </c:strRef>
          </c:tx>
          <c:spPr>
            <a:solidFill>
              <a:srgbClr val="FF9966"/>
            </a:solidFill>
            <a:ln>
              <a:solidFill>
                <a:sysClr val="windowText" lastClr="000000"/>
              </a:solidFill>
            </a:ln>
            <a:effectLst/>
          </c:spPr>
          <c:invertIfNegative val="0"/>
          <c:dLbls>
            <c:dLbl>
              <c:idx val="22"/>
              <c:delete val="1"/>
              <c:extLst>
                <c:ext xmlns:c15="http://schemas.microsoft.com/office/drawing/2012/chart" uri="{CE6537A1-D6FC-4f65-9D91-7224C49458BB}"/>
                <c:ext xmlns:c16="http://schemas.microsoft.com/office/drawing/2014/chart" uri="{C3380CC4-5D6E-409C-BE32-E72D297353CC}">
                  <c16:uniqueId val="{00000000-26CB-4E9A-824C-D3376DAF91B1}"/>
                </c:ext>
              </c:extLst>
            </c:dLbl>
            <c:dLbl>
              <c:idx val="28"/>
              <c:delete val="1"/>
              <c:extLst>
                <c:ext xmlns:c15="http://schemas.microsoft.com/office/drawing/2012/chart" uri="{CE6537A1-D6FC-4f65-9D91-7224C49458BB}"/>
                <c:ext xmlns:c16="http://schemas.microsoft.com/office/drawing/2014/chart" uri="{C3380CC4-5D6E-409C-BE32-E72D297353CC}">
                  <c16:uniqueId val="{00000001-BE0D-45E3-8910-93CF80033131}"/>
                </c:ext>
              </c:extLst>
            </c:dLbl>
            <c:dLbl>
              <c:idx val="29"/>
              <c:layout>
                <c:manualLayout>
                  <c:x val="0"/>
                  <c:y val="-3.39413436567281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E0D-45E3-8910-93CF80033131}"/>
                </c:ext>
              </c:extLst>
            </c:dLbl>
            <c:spPr>
              <a:noFill/>
              <a:ln>
                <a:noFill/>
              </a:ln>
              <a:effectLst/>
            </c:spPr>
            <c:txPr>
              <a:bodyPr wrap="square" lIns="38100" tIns="19050" rIns="38100" bIns="19050" anchor="ctr">
                <a:spAutoFit/>
              </a:bodyPr>
              <a:lstStyle/>
              <a:p>
                <a:pPr>
                  <a:defRPr sz="700">
                    <a:solidFill>
                      <a:sysClr val="windowText" lastClr="000000"/>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集計_データ編_3章_1（B-E）20200306★.xlsx]14-5'!$D$10:$D$39</c:f>
              <c:strCache>
                <c:ptCount val="30"/>
                <c:pt idx="0">
                  <c:v>新たな製品・サービスの創出　　　　　　　　　　　　　　</c:v>
                </c:pt>
                <c:pt idx="1">
                  <c:v>DX取り組み：活発</c:v>
                </c:pt>
                <c:pt idx="2">
                  <c:v>DX取り組み：活発でない</c:v>
                </c:pt>
                <c:pt idx="3">
                  <c:v>業務効率化による生産性の向上　　　　　　　　　　</c:v>
                </c:pt>
                <c:pt idx="4">
                  <c:v>DX取り組み：活発</c:v>
                </c:pt>
                <c:pt idx="5">
                  <c:v>DX取り組み：活発でない</c:v>
                </c:pt>
                <c:pt idx="6">
                  <c:v>AI・機械学習による最適なアクションの特定と実行　</c:v>
                </c:pt>
                <c:pt idx="7">
                  <c:v>DX取り組み：活発</c:v>
                </c:pt>
                <c:pt idx="8">
                  <c:v>DX取り組み：活発でない</c:v>
                </c:pt>
                <c:pt idx="9">
                  <c:v>ビジネスモデルの根本的改革　　　　　　　　　　　　　</c:v>
                </c:pt>
                <c:pt idx="10">
                  <c:v>DX取り組み：活発</c:v>
                </c:pt>
                <c:pt idx="11">
                  <c:v>DX取り組み：活発でない</c:v>
                </c:pt>
                <c:pt idx="12">
                  <c:v>顧客ごとに特化した製品・サービスの提供　　　　　　</c:v>
                </c:pt>
                <c:pt idx="13">
                  <c:v>DX取り組み：活発</c:v>
                </c:pt>
                <c:pt idx="14">
                  <c:v>DX取り組み：活発でない</c:v>
                </c:pt>
                <c:pt idx="15">
                  <c:v>企業文化や組織マインドの根本的変革　　　　　　 </c:v>
                </c:pt>
                <c:pt idx="16">
                  <c:v>DX取り組み：活発</c:v>
                </c:pt>
                <c:pt idx="17">
                  <c:v>DX取り組み：活発でない</c:v>
                </c:pt>
                <c:pt idx="18">
                  <c:v>既存の製品・サービスの高付加価値化　　　　　　　</c:v>
                </c:pt>
                <c:pt idx="19">
                  <c:v>DX取り組み：活発</c:v>
                </c:pt>
                <c:pt idx="20">
                  <c:v>DX取り組み：活発でない</c:v>
                </c:pt>
                <c:pt idx="21">
                  <c:v>顧客中心主義の企業文化の定着　　　　　　　　　 </c:v>
                </c:pt>
                <c:pt idx="22">
                  <c:v>DX取り組み：活発</c:v>
                </c:pt>
                <c:pt idx="23">
                  <c:v>DX取り組み：活発でない</c:v>
                </c:pt>
                <c:pt idx="24">
                  <c:v>外部エコシステムとの連携による収益・採算性の向上</c:v>
                </c:pt>
                <c:pt idx="25">
                  <c:v>DX取り組み：活発</c:v>
                </c:pt>
                <c:pt idx="26">
                  <c:v>DX取り組み：活発でない</c:v>
                </c:pt>
                <c:pt idx="27">
                  <c:v>市場やエコシステムの活性化　　　　　　　　　　　　</c:v>
                </c:pt>
                <c:pt idx="28">
                  <c:v>DX取り組み：活発</c:v>
                </c:pt>
                <c:pt idx="29">
                  <c:v>DX取り組み：活発でない</c:v>
                </c:pt>
              </c:strCache>
            </c:strRef>
          </c:cat>
          <c:val>
            <c:numRef>
              <c:f>'[「組込み／IoTに関する動向調査」 集計_データ編_3章_1（B-E）20200306★.xlsx]14-5'!$I$10:$I$39</c:f>
              <c:numCache>
                <c:formatCode>0.0%</c:formatCode>
                <c:ptCount val="30"/>
                <c:pt idx="1">
                  <c:v>0.4107142857142857</c:v>
                </c:pt>
                <c:pt idx="2">
                  <c:v>0.25409836065573771</c:v>
                </c:pt>
                <c:pt idx="4">
                  <c:v>0.2857142857142857</c:v>
                </c:pt>
                <c:pt idx="5">
                  <c:v>0.27868852459016391</c:v>
                </c:pt>
                <c:pt idx="7">
                  <c:v>5.3571428571428568E-2</c:v>
                </c:pt>
                <c:pt idx="8">
                  <c:v>9.8360655737704916E-2</c:v>
                </c:pt>
                <c:pt idx="10">
                  <c:v>7.1428571428571425E-2</c:v>
                </c:pt>
                <c:pt idx="11">
                  <c:v>7.3770491803278687E-2</c:v>
                </c:pt>
                <c:pt idx="13">
                  <c:v>1.7857142857142856E-2</c:v>
                </c:pt>
                <c:pt idx="14">
                  <c:v>8.1967213114754092E-2</c:v>
                </c:pt>
                <c:pt idx="16">
                  <c:v>5.3571428571428568E-2</c:v>
                </c:pt>
                <c:pt idx="17">
                  <c:v>6.5573770491803282E-2</c:v>
                </c:pt>
                <c:pt idx="19">
                  <c:v>8.9285714285714288E-2</c:v>
                </c:pt>
                <c:pt idx="20">
                  <c:v>8.1967213114754092E-2</c:v>
                </c:pt>
                <c:pt idx="22">
                  <c:v>0</c:v>
                </c:pt>
                <c:pt idx="23">
                  <c:v>3.2786885245901641E-2</c:v>
                </c:pt>
                <c:pt idx="25">
                  <c:v>1.7857142857142856E-2</c:v>
                </c:pt>
                <c:pt idx="26">
                  <c:v>1.6393442622950821E-2</c:v>
                </c:pt>
                <c:pt idx="28">
                  <c:v>0</c:v>
                </c:pt>
                <c:pt idx="29">
                  <c:v>8.1967213114754103E-3</c:v>
                </c:pt>
              </c:numCache>
            </c:numRef>
          </c:val>
          <c:extLst>
            <c:ext xmlns:c16="http://schemas.microsoft.com/office/drawing/2014/chart" uri="{C3380CC4-5D6E-409C-BE32-E72D297353CC}">
              <c16:uniqueId val="{00000000-0C89-4CE8-A547-4B73C10237BA}"/>
            </c:ext>
          </c:extLst>
        </c:ser>
        <c:ser>
          <c:idx val="2"/>
          <c:order val="1"/>
          <c:tx>
            <c:strRef>
              <c:f>'[「組込み／IoTに関する動向調査」 集計_データ編_3章_1（B-E）20200306★.xlsx]14-5'!$J$6</c:f>
              <c:strCache>
                <c:ptCount val="1"/>
                <c:pt idx="0">
                  <c:v>2番目</c:v>
                </c:pt>
              </c:strCache>
            </c:strRef>
          </c:tx>
          <c:spPr>
            <a:solidFill>
              <a:srgbClr val="FFFF99"/>
            </a:solidFill>
            <a:ln>
              <a:solidFill>
                <a:sysClr val="windowText" lastClr="000000"/>
              </a:solidFill>
            </a:ln>
            <a:effectLst/>
          </c:spPr>
          <c:invertIfNegative val="0"/>
          <c:dLbls>
            <c:dLbl>
              <c:idx val="13"/>
              <c:layout>
                <c:manualLayout>
                  <c:x val="0"/>
                  <c:y val="1.81020499502549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6CB-4E9A-824C-D3376DAF91B1}"/>
                </c:ext>
              </c:extLst>
            </c:dLbl>
            <c:dLbl>
              <c:idx val="2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6CB-4E9A-824C-D3376DAF91B1}"/>
                </c:ext>
              </c:extLst>
            </c:dLbl>
            <c:dLbl>
              <c:idx val="25"/>
              <c:delete val="1"/>
              <c:extLst>
                <c:ext xmlns:c15="http://schemas.microsoft.com/office/drawing/2012/chart" uri="{CE6537A1-D6FC-4f65-9D91-7224C49458BB}"/>
                <c:ext xmlns:c16="http://schemas.microsoft.com/office/drawing/2014/chart" uri="{C3380CC4-5D6E-409C-BE32-E72D297353CC}">
                  <c16:uniqueId val="{00000006-BE0D-45E3-8910-93CF80033131}"/>
                </c:ext>
              </c:extLst>
            </c:dLbl>
            <c:dLbl>
              <c:idx val="26"/>
              <c:layout>
                <c:manualLayout>
                  <c:x val="0"/>
                  <c:y val="-2.71530749253824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E0D-45E3-8910-93CF80033131}"/>
                </c:ext>
              </c:extLst>
            </c:dLbl>
            <c:spPr>
              <a:noFill/>
              <a:ln>
                <a:noFill/>
              </a:ln>
              <a:effectLst/>
            </c:spPr>
            <c:txPr>
              <a:bodyPr wrap="square" lIns="38100" tIns="19050" rIns="38100" bIns="19050" anchor="ctr">
                <a:spAutoFit/>
              </a:bodyPr>
              <a:lstStyle/>
              <a:p>
                <a:pPr>
                  <a:defRPr sz="7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集計_データ編_3章_1（B-E）20200306★.xlsx]14-5'!$D$10:$D$39</c:f>
              <c:strCache>
                <c:ptCount val="30"/>
                <c:pt idx="0">
                  <c:v>新たな製品・サービスの創出　　　　　　　　　　　　　　</c:v>
                </c:pt>
                <c:pt idx="1">
                  <c:v>DX取り組み：活発</c:v>
                </c:pt>
                <c:pt idx="2">
                  <c:v>DX取り組み：活発でない</c:v>
                </c:pt>
                <c:pt idx="3">
                  <c:v>業務効率化による生産性の向上　　　　　　　　　　</c:v>
                </c:pt>
                <c:pt idx="4">
                  <c:v>DX取り組み：活発</c:v>
                </c:pt>
                <c:pt idx="5">
                  <c:v>DX取り組み：活発でない</c:v>
                </c:pt>
                <c:pt idx="6">
                  <c:v>AI・機械学習による最適なアクションの特定と実行　</c:v>
                </c:pt>
                <c:pt idx="7">
                  <c:v>DX取り組み：活発</c:v>
                </c:pt>
                <c:pt idx="8">
                  <c:v>DX取り組み：活発でない</c:v>
                </c:pt>
                <c:pt idx="9">
                  <c:v>ビジネスモデルの根本的改革　　　　　　　　　　　　　</c:v>
                </c:pt>
                <c:pt idx="10">
                  <c:v>DX取り組み：活発</c:v>
                </c:pt>
                <c:pt idx="11">
                  <c:v>DX取り組み：活発でない</c:v>
                </c:pt>
                <c:pt idx="12">
                  <c:v>顧客ごとに特化した製品・サービスの提供　　　　　　</c:v>
                </c:pt>
                <c:pt idx="13">
                  <c:v>DX取り組み：活発</c:v>
                </c:pt>
                <c:pt idx="14">
                  <c:v>DX取り組み：活発でない</c:v>
                </c:pt>
                <c:pt idx="15">
                  <c:v>企業文化や組織マインドの根本的変革　　　　　　 </c:v>
                </c:pt>
                <c:pt idx="16">
                  <c:v>DX取り組み：活発</c:v>
                </c:pt>
                <c:pt idx="17">
                  <c:v>DX取り組み：活発でない</c:v>
                </c:pt>
                <c:pt idx="18">
                  <c:v>既存の製品・サービスの高付加価値化　　　　　　　</c:v>
                </c:pt>
                <c:pt idx="19">
                  <c:v>DX取り組み：活発</c:v>
                </c:pt>
                <c:pt idx="20">
                  <c:v>DX取り組み：活発でない</c:v>
                </c:pt>
                <c:pt idx="21">
                  <c:v>顧客中心主義の企業文化の定着　　　　　　　　　 </c:v>
                </c:pt>
                <c:pt idx="22">
                  <c:v>DX取り組み：活発</c:v>
                </c:pt>
                <c:pt idx="23">
                  <c:v>DX取り組み：活発でない</c:v>
                </c:pt>
                <c:pt idx="24">
                  <c:v>外部エコシステムとの連携による収益・採算性の向上</c:v>
                </c:pt>
                <c:pt idx="25">
                  <c:v>DX取り組み：活発</c:v>
                </c:pt>
                <c:pt idx="26">
                  <c:v>DX取り組み：活発でない</c:v>
                </c:pt>
                <c:pt idx="27">
                  <c:v>市場やエコシステムの活性化　　　　　　　　　　　　</c:v>
                </c:pt>
                <c:pt idx="28">
                  <c:v>DX取り組み：活発</c:v>
                </c:pt>
                <c:pt idx="29">
                  <c:v>DX取り組み：活発でない</c:v>
                </c:pt>
              </c:strCache>
            </c:strRef>
          </c:cat>
          <c:val>
            <c:numRef>
              <c:f>'[「組込み／IoTに関する動向調査」 集計_データ編_3章_1（B-E）20200306★.xlsx]14-5'!$J$10:$J$39</c:f>
              <c:numCache>
                <c:formatCode>0.0%</c:formatCode>
                <c:ptCount val="30"/>
                <c:pt idx="1">
                  <c:v>0.26415094339622641</c:v>
                </c:pt>
                <c:pt idx="2">
                  <c:v>0.23728813559322035</c:v>
                </c:pt>
                <c:pt idx="4">
                  <c:v>7.5471698113207544E-2</c:v>
                </c:pt>
                <c:pt idx="5">
                  <c:v>0.10169491525423729</c:v>
                </c:pt>
                <c:pt idx="7">
                  <c:v>9.4339622641509441E-2</c:v>
                </c:pt>
                <c:pt idx="8">
                  <c:v>0.11016949152542373</c:v>
                </c:pt>
                <c:pt idx="10">
                  <c:v>0.13207547169811321</c:v>
                </c:pt>
                <c:pt idx="11">
                  <c:v>9.3220338983050849E-2</c:v>
                </c:pt>
                <c:pt idx="13">
                  <c:v>1.8867924528301886E-2</c:v>
                </c:pt>
                <c:pt idx="14">
                  <c:v>9.3220338983050849E-2</c:v>
                </c:pt>
                <c:pt idx="16">
                  <c:v>5.6603773584905662E-2</c:v>
                </c:pt>
                <c:pt idx="17">
                  <c:v>2.5423728813559324E-2</c:v>
                </c:pt>
                <c:pt idx="19">
                  <c:v>0.30188679245283018</c:v>
                </c:pt>
                <c:pt idx="20">
                  <c:v>0.1864406779661017</c:v>
                </c:pt>
                <c:pt idx="22">
                  <c:v>3.7735849056603772E-2</c:v>
                </c:pt>
                <c:pt idx="23">
                  <c:v>7.6271186440677971E-2</c:v>
                </c:pt>
                <c:pt idx="25">
                  <c:v>0</c:v>
                </c:pt>
                <c:pt idx="26">
                  <c:v>2.5423728813559324E-2</c:v>
                </c:pt>
                <c:pt idx="28">
                  <c:v>1.8867924528301886E-2</c:v>
                </c:pt>
                <c:pt idx="29">
                  <c:v>4.2372881355932202E-2</c:v>
                </c:pt>
              </c:numCache>
            </c:numRef>
          </c:val>
          <c:extLst>
            <c:ext xmlns:c16="http://schemas.microsoft.com/office/drawing/2014/chart" uri="{C3380CC4-5D6E-409C-BE32-E72D297353CC}">
              <c16:uniqueId val="{00000001-0C89-4CE8-A547-4B73C10237BA}"/>
            </c:ext>
          </c:extLst>
        </c:ser>
        <c:ser>
          <c:idx val="3"/>
          <c:order val="2"/>
          <c:tx>
            <c:strRef>
              <c:f>'[「組込み／IoTに関する動向調査」 集計_データ編_3章_1（B-E）20200306★.xlsx]14-5'!$K$6</c:f>
              <c:strCache>
                <c:ptCount val="1"/>
                <c:pt idx="0">
                  <c:v>3番目</c:v>
                </c:pt>
              </c:strCache>
            </c:strRef>
          </c:tx>
          <c:spPr>
            <a:solidFill>
              <a:srgbClr val="3366FF"/>
            </a:solidFill>
            <a:ln>
              <a:solidFill>
                <a:sysClr val="windowText" lastClr="000000"/>
              </a:solidFill>
            </a:ln>
            <a:effectLst/>
          </c:spPr>
          <c:invertIfNegative val="0"/>
          <c:dLbls>
            <c:dLbl>
              <c:idx val="23"/>
              <c:layout>
                <c:manualLayout>
                  <c:x val="3.1631635253293627E-2"/>
                  <c:y val="1.1312890369996188E-3"/>
                </c:manualLayout>
              </c:layout>
              <c:spPr>
                <a:noFill/>
                <a:ln>
                  <a:noFill/>
                </a:ln>
                <a:effectLst/>
              </c:spPr>
              <c:txPr>
                <a:bodyPr wrap="square" lIns="38100" tIns="19050" rIns="38100" bIns="19050" anchor="ctr">
                  <a:noAutofit/>
                </a:bodyPr>
                <a:lstStyle/>
                <a:p>
                  <a:pPr>
                    <a:defRPr sz="700" baseline="0">
                      <a:solidFill>
                        <a:schemeClr val="tx1"/>
                      </a:solidFill>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4.7231025901891592E-2"/>
                      <c:h val="3.9733999640809717E-2"/>
                    </c:manualLayout>
                  </c15:layout>
                </c:ext>
                <c:ext xmlns:c16="http://schemas.microsoft.com/office/drawing/2014/chart" uri="{C3380CC4-5D6E-409C-BE32-E72D297353CC}">
                  <c16:uniqueId val="{00000004-BE0D-45E3-8910-93CF80033131}"/>
                </c:ext>
              </c:extLst>
            </c:dLbl>
            <c:dLbl>
              <c:idx val="25"/>
              <c:layout>
                <c:manualLayout>
                  <c:x val="3.6626103977497888E-2"/>
                  <c:y val="2.2627562437817087E-3"/>
                </c:manualLayout>
              </c:layout>
              <c:spPr>
                <a:noFill/>
                <a:ln>
                  <a:noFill/>
                </a:ln>
                <a:effectLst/>
              </c:spPr>
              <c:txPr>
                <a:bodyPr wrap="square" lIns="38100" tIns="19050" rIns="38100" bIns="19050" anchor="ctr">
                  <a:spAutoFit/>
                </a:bodyPr>
                <a:lstStyle/>
                <a:p>
                  <a:pPr>
                    <a:defRPr sz="700" baseline="0">
                      <a:solidFill>
                        <a:schemeClr val="tx1"/>
                      </a:solidFill>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E0D-45E3-8910-93CF80033131}"/>
                </c:ext>
              </c:extLst>
            </c:dLbl>
            <c:dLbl>
              <c:idx val="29"/>
              <c:layout>
                <c:manualLayout>
                  <c:x val="1.9977874896816968E-2"/>
                  <c:y val="2.2627562437818748E-3"/>
                </c:manualLayout>
              </c:layout>
              <c:spPr>
                <a:noFill/>
                <a:ln>
                  <a:noFill/>
                </a:ln>
                <a:effectLst/>
              </c:spPr>
              <c:txPr>
                <a:bodyPr wrap="square" lIns="38100" tIns="19050" rIns="38100" bIns="19050" anchor="ctr">
                  <a:spAutoFit/>
                </a:bodyPr>
                <a:lstStyle/>
                <a:p>
                  <a:pPr>
                    <a:defRPr sz="700" baseline="0">
                      <a:solidFill>
                        <a:schemeClr val="tx1"/>
                      </a:solidFill>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E0D-45E3-8910-93CF80033131}"/>
                </c:ext>
              </c:extLst>
            </c:dLbl>
            <c:spPr>
              <a:noFill/>
              <a:ln>
                <a:noFill/>
              </a:ln>
              <a:effectLst/>
            </c:spPr>
            <c:txPr>
              <a:bodyPr wrap="square" lIns="38100" tIns="19050" rIns="38100" bIns="19050" anchor="ctr">
                <a:spAutoFit/>
              </a:bodyPr>
              <a:lstStyle/>
              <a:p>
                <a:pPr>
                  <a:defRPr sz="700" baseline="0">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集計_データ編_3章_1（B-E）20200306★.xlsx]14-5'!$D$10:$D$39</c:f>
              <c:strCache>
                <c:ptCount val="30"/>
                <c:pt idx="0">
                  <c:v>新たな製品・サービスの創出　　　　　　　　　　　　　　</c:v>
                </c:pt>
                <c:pt idx="1">
                  <c:v>DX取り組み：活発</c:v>
                </c:pt>
                <c:pt idx="2">
                  <c:v>DX取り組み：活発でない</c:v>
                </c:pt>
                <c:pt idx="3">
                  <c:v>業務効率化による生産性の向上　　　　　　　　　　</c:v>
                </c:pt>
                <c:pt idx="4">
                  <c:v>DX取り組み：活発</c:v>
                </c:pt>
                <c:pt idx="5">
                  <c:v>DX取り組み：活発でない</c:v>
                </c:pt>
                <c:pt idx="6">
                  <c:v>AI・機械学習による最適なアクションの特定と実行　</c:v>
                </c:pt>
                <c:pt idx="7">
                  <c:v>DX取り組み：活発</c:v>
                </c:pt>
                <c:pt idx="8">
                  <c:v>DX取り組み：活発でない</c:v>
                </c:pt>
                <c:pt idx="9">
                  <c:v>ビジネスモデルの根本的改革　　　　　　　　　　　　　</c:v>
                </c:pt>
                <c:pt idx="10">
                  <c:v>DX取り組み：活発</c:v>
                </c:pt>
                <c:pt idx="11">
                  <c:v>DX取り組み：活発でない</c:v>
                </c:pt>
                <c:pt idx="12">
                  <c:v>顧客ごとに特化した製品・サービスの提供　　　　　　</c:v>
                </c:pt>
                <c:pt idx="13">
                  <c:v>DX取り組み：活発</c:v>
                </c:pt>
                <c:pt idx="14">
                  <c:v>DX取り組み：活発でない</c:v>
                </c:pt>
                <c:pt idx="15">
                  <c:v>企業文化や組織マインドの根本的変革　　　　　　 </c:v>
                </c:pt>
                <c:pt idx="16">
                  <c:v>DX取り組み：活発</c:v>
                </c:pt>
                <c:pt idx="17">
                  <c:v>DX取り組み：活発でない</c:v>
                </c:pt>
                <c:pt idx="18">
                  <c:v>既存の製品・サービスの高付加価値化　　　　　　　</c:v>
                </c:pt>
                <c:pt idx="19">
                  <c:v>DX取り組み：活発</c:v>
                </c:pt>
                <c:pt idx="20">
                  <c:v>DX取り組み：活発でない</c:v>
                </c:pt>
                <c:pt idx="21">
                  <c:v>顧客中心主義の企業文化の定着　　　　　　　　　 </c:v>
                </c:pt>
                <c:pt idx="22">
                  <c:v>DX取り組み：活発</c:v>
                </c:pt>
                <c:pt idx="23">
                  <c:v>DX取り組み：活発でない</c:v>
                </c:pt>
                <c:pt idx="24">
                  <c:v>外部エコシステムとの連携による収益・採算性の向上</c:v>
                </c:pt>
                <c:pt idx="25">
                  <c:v>DX取り組み：活発</c:v>
                </c:pt>
                <c:pt idx="26">
                  <c:v>DX取り組み：活発でない</c:v>
                </c:pt>
                <c:pt idx="27">
                  <c:v>市場やエコシステムの活性化　　　　　　　　　　　　</c:v>
                </c:pt>
                <c:pt idx="28">
                  <c:v>DX取り組み：活発</c:v>
                </c:pt>
                <c:pt idx="29">
                  <c:v>DX取り組み：活発でない</c:v>
                </c:pt>
              </c:strCache>
            </c:strRef>
          </c:cat>
          <c:val>
            <c:numRef>
              <c:f>'[「組込み／IoTに関する動向調査」 集計_データ編_3章_1（B-E）20200306★.xlsx]14-5'!$K$10:$K$39</c:f>
              <c:numCache>
                <c:formatCode>0.0%</c:formatCode>
                <c:ptCount val="30"/>
                <c:pt idx="1">
                  <c:v>7.5471698113207544E-2</c:v>
                </c:pt>
                <c:pt idx="2">
                  <c:v>0.18421052631578946</c:v>
                </c:pt>
                <c:pt idx="4">
                  <c:v>0.15094339622641509</c:v>
                </c:pt>
                <c:pt idx="5">
                  <c:v>0.19298245614035087</c:v>
                </c:pt>
                <c:pt idx="7">
                  <c:v>9.4339622641509441E-2</c:v>
                </c:pt>
                <c:pt idx="8">
                  <c:v>5.2631578947368418E-2</c:v>
                </c:pt>
                <c:pt idx="10">
                  <c:v>0.18867924528301888</c:v>
                </c:pt>
                <c:pt idx="11">
                  <c:v>0.17543859649122806</c:v>
                </c:pt>
                <c:pt idx="13">
                  <c:v>0.15094339622641509</c:v>
                </c:pt>
                <c:pt idx="14">
                  <c:v>8.771929824561403E-2</c:v>
                </c:pt>
                <c:pt idx="16">
                  <c:v>0.11320754716981132</c:v>
                </c:pt>
                <c:pt idx="17">
                  <c:v>0.10526315789473684</c:v>
                </c:pt>
                <c:pt idx="19">
                  <c:v>0.11320754716981132</c:v>
                </c:pt>
                <c:pt idx="20">
                  <c:v>0.11403508771929824</c:v>
                </c:pt>
                <c:pt idx="22">
                  <c:v>5.6603773584905662E-2</c:v>
                </c:pt>
                <c:pt idx="23">
                  <c:v>1.7543859649122806E-2</c:v>
                </c:pt>
                <c:pt idx="25">
                  <c:v>1.8867924528301886E-2</c:v>
                </c:pt>
                <c:pt idx="26">
                  <c:v>5.2631578947368418E-2</c:v>
                </c:pt>
                <c:pt idx="28">
                  <c:v>3.7735849056603772E-2</c:v>
                </c:pt>
                <c:pt idx="29">
                  <c:v>1.7543859649122806E-2</c:v>
                </c:pt>
              </c:numCache>
            </c:numRef>
          </c:val>
          <c:extLst>
            <c:ext xmlns:c16="http://schemas.microsoft.com/office/drawing/2014/chart" uri="{C3380CC4-5D6E-409C-BE32-E72D297353CC}">
              <c16:uniqueId val="{00000002-0C89-4CE8-A547-4B73C10237BA}"/>
            </c:ext>
          </c:extLst>
        </c:ser>
        <c:dLbls>
          <c:showLegendKey val="0"/>
          <c:showVal val="0"/>
          <c:showCatName val="0"/>
          <c:showSerName val="0"/>
          <c:showPercent val="0"/>
          <c:showBubbleSize val="0"/>
        </c:dLbls>
        <c:gapWidth val="40"/>
        <c:overlap val="100"/>
        <c:axId val="451802624"/>
        <c:axId val="451804160"/>
      </c:barChart>
      <c:catAx>
        <c:axId val="45180262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800"/>
            </a:pPr>
            <a:endParaRPr lang="ja-JP"/>
          </a:p>
        </c:txPr>
        <c:crossAx val="451804160"/>
        <c:crosses val="autoZero"/>
        <c:auto val="1"/>
        <c:lblAlgn val="ctr"/>
        <c:lblOffset val="100"/>
        <c:noMultiLvlLbl val="0"/>
      </c:catAx>
      <c:valAx>
        <c:axId val="451804160"/>
        <c:scaling>
          <c:orientation val="minMax"/>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51802624"/>
        <c:crosses val="autoZero"/>
        <c:crossBetween val="between"/>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788373936479418"/>
          <c:y val="6.0554672104389834E-2"/>
          <c:w val="0.46852560990197939"/>
          <c:h val="0.85389698150222726"/>
        </c:manualLayout>
      </c:layout>
      <c:barChart>
        <c:barDir val="bar"/>
        <c:grouping val="stacked"/>
        <c:varyColors val="0"/>
        <c:ser>
          <c:idx val="0"/>
          <c:order val="0"/>
          <c:tx>
            <c:strRef>
              <c:f>'Q15'!$G$17</c:f>
              <c:strCache>
                <c:ptCount val="1"/>
                <c:pt idx="0">
                  <c:v>1番目(n=244)</c:v>
                </c:pt>
              </c:strCache>
            </c:strRef>
          </c:tx>
          <c:spPr>
            <a:solidFill>
              <a:srgbClr val="FF9966"/>
            </a:solidFill>
            <a:ln>
              <a:solidFill>
                <a:schemeClr val="tx1"/>
              </a:solidFill>
            </a:ln>
            <a:effectLst/>
          </c:spPr>
          <c:invertIfNegative val="0"/>
          <c:dLbls>
            <c:dLbl>
              <c:idx val="10"/>
              <c:delete val="1"/>
              <c:extLst>
                <c:ext xmlns:c15="http://schemas.microsoft.com/office/drawing/2012/chart" uri="{CE6537A1-D6FC-4f65-9D91-7224C49458BB}"/>
                <c:ext xmlns:c16="http://schemas.microsoft.com/office/drawing/2014/chart" uri="{C3380CC4-5D6E-409C-BE32-E72D297353CC}">
                  <c16:uniqueId val="{00000000-EF5F-44FF-A737-03C0BA512929}"/>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'Q15'!$B$18:$B$28</c:f>
              <c:strCache>
                <c:ptCount val="11"/>
                <c:pt idx="0">
                  <c:v>1.デジタル技術やデータ活用に精通した人材の育成・確保（n=112）</c:v>
                </c:pt>
                <c:pt idx="1">
                  <c:v>2.事業部門におけるDXを担う人材の育成・確保（n=121）</c:v>
                </c:pt>
                <c:pt idx="2">
                  <c:v>3.経営・事業部門・IT部門が相互に協力する体制の構築（n=94）</c:v>
                </c:pt>
                <c:pt idx="3">
                  <c:v>4.社内外でのビジョン共有（n=65）</c:v>
                </c:pt>
                <c:pt idx="4">
                  <c:v>5.経営トップのコミットメント（n=46）</c:v>
                </c:pt>
                <c:pt idx="5">
                  <c:v>6.DXの取り組みの事業（現場レベル）までの落とし込み（n=76）</c:v>
                </c:pt>
                <c:pt idx="6">
                  <c:v>7.既存技術への依存からの脱却（n=45）</c:v>
                </c:pt>
                <c:pt idx="7">
                  <c:v>8.失敗から学び、継続的に挑戦する仕組みの構築（n=29）</c:v>
                </c:pt>
                <c:pt idx="8">
                  <c:v>9.「業務に精通した人材」と「技術に精通した人材」を融合する仕組み（n=70）</c:v>
                </c:pt>
                <c:pt idx="9">
                  <c:v>10.外部との連携に向けた取り組み（n=36）</c:v>
                </c:pt>
                <c:pt idx="10">
                  <c:v>11.技術的負債の対応（n=18）</c:v>
                </c:pt>
              </c:strCache>
            </c:strRef>
          </c:cat>
          <c:val>
            <c:numRef>
              <c:f>'Q15'!$G$18:$G$28</c:f>
              <c:numCache>
                <c:formatCode>0.0%</c:formatCode>
                <c:ptCount val="11"/>
                <c:pt idx="0">
                  <c:v>0.1721311475409836</c:v>
                </c:pt>
                <c:pt idx="1">
                  <c:v>0.16393442622950818</c:v>
                </c:pt>
                <c:pt idx="2">
                  <c:v>0.14754098360655737</c:v>
                </c:pt>
                <c:pt idx="3">
                  <c:v>0.13114754098360656</c:v>
                </c:pt>
                <c:pt idx="4">
                  <c:v>0.10655737704918032</c:v>
                </c:pt>
                <c:pt idx="5">
                  <c:v>7.3770491803278687E-2</c:v>
                </c:pt>
                <c:pt idx="6">
                  <c:v>6.5573770491803282E-2</c:v>
                </c:pt>
                <c:pt idx="7">
                  <c:v>5.737704918032787E-2</c:v>
                </c:pt>
                <c:pt idx="8">
                  <c:v>3.6885245901639344E-2</c:v>
                </c:pt>
                <c:pt idx="9">
                  <c:v>3.2786885245901641E-2</c:v>
                </c:pt>
                <c:pt idx="10">
                  <c:v>8.1967213114754103E-3</c:v>
                </c:pt>
              </c:numCache>
            </c:numRef>
          </c:val>
          <c:extLst>
            <c:ext xmlns:c16="http://schemas.microsoft.com/office/drawing/2014/chart" uri="{C3380CC4-5D6E-409C-BE32-E72D297353CC}">
              <c16:uniqueId val="{00000001-EF5F-44FF-A737-03C0BA512929}"/>
            </c:ext>
          </c:extLst>
        </c:ser>
        <c:ser>
          <c:idx val="1"/>
          <c:order val="1"/>
          <c:tx>
            <c:strRef>
              <c:f>'Q15'!$H$17</c:f>
              <c:strCache>
                <c:ptCount val="1"/>
                <c:pt idx="0">
                  <c:v>2番目(n=237)</c:v>
                </c:pt>
              </c:strCache>
            </c:strRef>
          </c:tx>
          <c:spPr>
            <a:solidFill>
              <a:srgbClr val="FFFF99"/>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'Q15'!$B$18:$B$28</c:f>
              <c:strCache>
                <c:ptCount val="11"/>
                <c:pt idx="0">
                  <c:v>1.デジタル技術やデータ活用に精通した人材の育成・確保（n=112）</c:v>
                </c:pt>
                <c:pt idx="1">
                  <c:v>2.事業部門におけるDXを担う人材の育成・確保（n=121）</c:v>
                </c:pt>
                <c:pt idx="2">
                  <c:v>3.経営・事業部門・IT部門が相互に協力する体制の構築（n=94）</c:v>
                </c:pt>
                <c:pt idx="3">
                  <c:v>4.社内外でのビジョン共有（n=65）</c:v>
                </c:pt>
                <c:pt idx="4">
                  <c:v>5.経営トップのコミットメント（n=46）</c:v>
                </c:pt>
                <c:pt idx="5">
                  <c:v>6.DXの取り組みの事業（現場レベル）までの落とし込み（n=76）</c:v>
                </c:pt>
                <c:pt idx="6">
                  <c:v>7.既存技術への依存からの脱却（n=45）</c:v>
                </c:pt>
                <c:pt idx="7">
                  <c:v>8.失敗から学び、継続的に挑戦する仕組みの構築（n=29）</c:v>
                </c:pt>
                <c:pt idx="8">
                  <c:v>9.「業務に精通した人材」と「技術に精通した人材」を融合する仕組み（n=70）</c:v>
                </c:pt>
                <c:pt idx="9">
                  <c:v>10.外部との連携に向けた取り組み（n=36）</c:v>
                </c:pt>
                <c:pt idx="10">
                  <c:v>11.技術的負債の対応（n=18）</c:v>
                </c:pt>
              </c:strCache>
            </c:strRef>
          </c:cat>
          <c:val>
            <c:numRef>
              <c:f>'Q15'!$H$18:$H$28</c:f>
              <c:numCache>
                <c:formatCode>0.0%</c:formatCode>
                <c:ptCount val="11"/>
                <c:pt idx="0">
                  <c:v>0.16033755274261605</c:v>
                </c:pt>
                <c:pt idx="1">
                  <c:v>0.19831223628691982</c:v>
                </c:pt>
                <c:pt idx="2">
                  <c:v>0.13502109704641349</c:v>
                </c:pt>
                <c:pt idx="3">
                  <c:v>6.7510548523206745E-2</c:v>
                </c:pt>
                <c:pt idx="4">
                  <c:v>5.0632911392405063E-2</c:v>
                </c:pt>
                <c:pt idx="5">
                  <c:v>0.10126582278481013</c:v>
                </c:pt>
                <c:pt idx="6">
                  <c:v>3.3755274261603373E-2</c:v>
                </c:pt>
                <c:pt idx="7">
                  <c:v>2.5316455696202531E-2</c:v>
                </c:pt>
                <c:pt idx="8">
                  <c:v>0.12658227848101267</c:v>
                </c:pt>
                <c:pt idx="9">
                  <c:v>6.3291139240506333E-2</c:v>
                </c:pt>
                <c:pt idx="10">
                  <c:v>3.3755274261603373E-2</c:v>
                </c:pt>
              </c:numCache>
            </c:numRef>
          </c:val>
          <c:extLst>
            <c:ext xmlns:c16="http://schemas.microsoft.com/office/drawing/2014/chart" uri="{C3380CC4-5D6E-409C-BE32-E72D297353CC}">
              <c16:uniqueId val="{00000002-EF5F-44FF-A737-03C0BA512929}"/>
            </c:ext>
          </c:extLst>
        </c:ser>
        <c:ser>
          <c:idx val="2"/>
          <c:order val="2"/>
          <c:tx>
            <c:strRef>
              <c:f>'Q15'!$I$17</c:f>
              <c:strCache>
                <c:ptCount val="1"/>
                <c:pt idx="0">
                  <c:v>3番目(n=233)</c:v>
                </c:pt>
              </c:strCache>
            </c:strRef>
          </c:tx>
          <c:spPr>
            <a:solidFill>
              <a:srgbClr val="2E75B6"/>
            </a:solidFill>
            <a:ln>
              <a:solidFill>
                <a:schemeClr val="tx1"/>
              </a:solidFill>
            </a:ln>
            <a:effectLst/>
          </c:spPr>
          <c:invertIfNegative val="0"/>
          <c:dLbls>
            <c:dLbl>
              <c:idx val="4"/>
              <c:layout>
                <c:manualLayout>
                  <c:x val="3.0023640661938533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F5F-44FF-A737-03C0BA512929}"/>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'Q15'!$B$18:$B$28</c:f>
              <c:strCache>
                <c:ptCount val="11"/>
                <c:pt idx="0">
                  <c:v>1.デジタル技術やデータ活用に精通した人材の育成・確保（n=112）</c:v>
                </c:pt>
                <c:pt idx="1">
                  <c:v>2.事業部門におけるDXを担う人材の育成・確保（n=121）</c:v>
                </c:pt>
                <c:pt idx="2">
                  <c:v>3.経営・事業部門・IT部門が相互に協力する体制の構築（n=94）</c:v>
                </c:pt>
                <c:pt idx="3">
                  <c:v>4.社内外でのビジョン共有（n=65）</c:v>
                </c:pt>
                <c:pt idx="4">
                  <c:v>5.経営トップのコミットメント（n=46）</c:v>
                </c:pt>
                <c:pt idx="5">
                  <c:v>6.DXの取り組みの事業（現場レベル）までの落とし込み（n=76）</c:v>
                </c:pt>
                <c:pt idx="6">
                  <c:v>7.既存技術への依存からの脱却（n=45）</c:v>
                </c:pt>
                <c:pt idx="7">
                  <c:v>8.失敗から学び、継続的に挑戦する仕組みの構築（n=29）</c:v>
                </c:pt>
                <c:pt idx="8">
                  <c:v>9.「業務に精通した人材」と「技術に精通した人材」を融合する仕組み（n=70）</c:v>
                </c:pt>
                <c:pt idx="9">
                  <c:v>10.外部との連携に向けた取り組み（n=36）</c:v>
                </c:pt>
                <c:pt idx="10">
                  <c:v>11.技術的負債の対応（n=18）</c:v>
                </c:pt>
              </c:strCache>
            </c:strRef>
          </c:cat>
          <c:val>
            <c:numRef>
              <c:f>'Q15'!$I$18:$I$28</c:f>
              <c:numCache>
                <c:formatCode>0.0%</c:formatCode>
                <c:ptCount val="11"/>
                <c:pt idx="0">
                  <c:v>0.13733905579399142</c:v>
                </c:pt>
                <c:pt idx="1">
                  <c:v>0.14592274678111589</c:v>
                </c:pt>
                <c:pt idx="2">
                  <c:v>0.11158798283261803</c:v>
                </c:pt>
                <c:pt idx="3">
                  <c:v>7.2961373390557943E-2</c:v>
                </c:pt>
                <c:pt idx="4">
                  <c:v>3.4334763948497854E-2</c:v>
                </c:pt>
                <c:pt idx="5">
                  <c:v>0.14592274678111589</c:v>
                </c:pt>
                <c:pt idx="6">
                  <c:v>9.012875536480687E-2</c:v>
                </c:pt>
                <c:pt idx="7">
                  <c:v>3.8626609442060089E-2</c:v>
                </c:pt>
                <c:pt idx="8">
                  <c:v>0.13304721030042918</c:v>
                </c:pt>
                <c:pt idx="9">
                  <c:v>5.5793991416309016E-2</c:v>
                </c:pt>
                <c:pt idx="10">
                  <c:v>3.4334763948497854E-2</c:v>
                </c:pt>
              </c:numCache>
            </c:numRef>
          </c:val>
          <c:extLst>
            <c:ext xmlns:c16="http://schemas.microsoft.com/office/drawing/2014/chart" uri="{C3380CC4-5D6E-409C-BE32-E72D297353CC}">
              <c16:uniqueId val="{00000004-EF5F-44FF-A737-03C0BA512929}"/>
            </c:ext>
          </c:extLst>
        </c:ser>
        <c:dLbls>
          <c:showLegendKey val="0"/>
          <c:showVal val="0"/>
          <c:showCatName val="0"/>
          <c:showSerName val="0"/>
          <c:showPercent val="0"/>
          <c:showBubbleSize val="0"/>
        </c:dLbls>
        <c:gapWidth val="40"/>
        <c:overlap val="100"/>
        <c:axId val="620137616"/>
        <c:axId val="620135648"/>
      </c:barChart>
      <c:catAx>
        <c:axId val="620137616"/>
        <c:scaling>
          <c:orientation val="maxMin"/>
        </c:scaling>
        <c:delete val="0"/>
        <c:axPos val="l"/>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0135648"/>
        <c:crosses val="autoZero"/>
        <c:auto val="1"/>
        <c:lblAlgn val="ctr"/>
        <c:lblOffset val="100"/>
        <c:noMultiLvlLbl val="0"/>
      </c:catAx>
      <c:valAx>
        <c:axId val="620135648"/>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20137616"/>
        <c:crosses val="autoZero"/>
        <c:crossBetween val="between"/>
      </c:valAx>
      <c:spPr>
        <a:noFill/>
        <a:ln>
          <a:solidFill>
            <a:schemeClr val="bg1">
              <a:lumMod val="50000"/>
            </a:schemeClr>
          </a:solidFill>
        </a:ln>
        <a:effectLst/>
      </c:spPr>
    </c:plotArea>
    <c:legend>
      <c:legendPos val="r"/>
      <c:layout>
        <c:manualLayout>
          <c:xMode val="edge"/>
          <c:yMode val="edge"/>
          <c:x val="0.76978333333333337"/>
          <c:y val="0.72433293650793651"/>
          <c:w val="0.12663510638297873"/>
          <c:h val="0.14097698412698412"/>
        </c:manualLayout>
      </c:layout>
      <c:overlay val="0"/>
      <c:spPr>
        <a:solidFill>
          <a:schemeClr val="bg1"/>
        </a:solid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18935563364667"/>
          <c:y val="6.2433188644293661E-2"/>
          <c:w val="0.60036631377521887"/>
          <c:h val="0.92265481866998489"/>
        </c:manualLayout>
      </c:layout>
      <c:barChart>
        <c:barDir val="bar"/>
        <c:grouping val="stacked"/>
        <c:varyColors val="0"/>
        <c:ser>
          <c:idx val="0"/>
          <c:order val="0"/>
          <c:tx>
            <c:strRef>
              <c:f>まとめ!$C$5</c:f>
              <c:strCache>
                <c:ptCount val="1"/>
                <c:pt idx="0">
                  <c:v>1番目</c:v>
                </c:pt>
              </c:strCache>
            </c:strRef>
          </c:tx>
          <c:spPr>
            <a:solidFill>
              <a:srgbClr val="FF9966"/>
            </a:solidFill>
            <a:ln>
              <a:solidFill>
                <a:schemeClr val="tx1"/>
              </a:solidFill>
            </a:ln>
            <a:effectLst/>
          </c:spPr>
          <c:invertIfNegative val="0"/>
          <c:dLbls>
            <c:dLbl>
              <c:idx val="26"/>
              <c:layout>
                <c:manualLayout>
                  <c:x val="-1.717884479370253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FDC-4F6E-A6E0-D6C4F22C3C8D}"/>
                </c:ext>
              </c:extLst>
            </c:dLbl>
            <c:dLbl>
              <c:idx val="31"/>
              <c:layout>
                <c:manualLayout>
                  <c:x val="-8.589422396851306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FDC-4F6E-A6E0-D6C4F22C3C8D}"/>
                </c:ext>
              </c:extLst>
            </c:dLbl>
            <c:dLbl>
              <c:idx val="38"/>
              <c:delete val="1"/>
              <c:extLst>
                <c:ext xmlns:c15="http://schemas.microsoft.com/office/drawing/2012/chart" uri="{CE6537A1-D6FC-4f65-9D91-7224C49458BB}"/>
                <c:ext xmlns:c16="http://schemas.microsoft.com/office/drawing/2014/chart" uri="{C3380CC4-5D6E-409C-BE32-E72D297353CC}">
                  <c16:uniqueId val="{00000002-EFDC-4F6E-A6E0-D6C4F22C3C8D}"/>
                </c:ext>
              </c:extLst>
            </c:dLbl>
            <c:dLbl>
              <c:idx val="41"/>
              <c:delete val="1"/>
              <c:extLst>
                <c:ext xmlns:c15="http://schemas.microsoft.com/office/drawing/2012/chart" uri="{CE6537A1-D6FC-4f65-9D91-7224C49458BB}"/>
                <c:ext xmlns:c16="http://schemas.microsoft.com/office/drawing/2014/chart" uri="{C3380CC4-5D6E-409C-BE32-E72D297353CC}">
                  <c16:uniqueId val="{00000003-EFDC-4F6E-A6E0-D6C4F22C3C8D}"/>
                </c:ext>
              </c:extLst>
            </c:dLbl>
            <c:dLbl>
              <c:idx val="43"/>
              <c:layout>
                <c:manualLayout>
                  <c:x val="-8.5894223968513064E-3"/>
                  <c:y val="2.0134140206046808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FDC-4F6E-A6E0-D6C4F22C3C8D}"/>
                </c:ext>
              </c:extLst>
            </c:dLbl>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まとめ!$B$6:$B$49</c:f>
              <c:strCache>
                <c:ptCount val="44"/>
                <c:pt idx="0">
                  <c:v>1.デジタル技術やデータ活用に精通した人材の育成・確保</c:v>
                </c:pt>
                <c:pt idx="1">
                  <c:v>製品利用（n=23）</c:v>
                </c:pt>
                <c:pt idx="2">
                  <c:v>製品開発（n=18）</c:v>
                </c:pt>
                <c:pt idx="3">
                  <c:v>ソフトウェア開発（n=62）</c:v>
                </c:pt>
                <c:pt idx="4">
                  <c:v>2.事業部門におけるDXを担う人材の育成・確保　　　　　</c:v>
                </c:pt>
                <c:pt idx="5">
                  <c:v>製品利用（n=32）</c:v>
                </c:pt>
                <c:pt idx="6">
                  <c:v>製品開発（n=21）</c:v>
                </c:pt>
                <c:pt idx="7">
                  <c:v>ソフトウェア開発（n=59）</c:v>
                </c:pt>
                <c:pt idx="8">
                  <c:v>3.経営・事業部門・IT部門が相互に協力する体制の構築</c:v>
                </c:pt>
                <c:pt idx="9">
                  <c:v>製品利用（n=33）</c:v>
                </c:pt>
                <c:pt idx="10">
                  <c:v>製品開発（n=19）</c:v>
                </c:pt>
                <c:pt idx="11">
                  <c:v>ソフトウェア開発（n=35）</c:v>
                </c:pt>
                <c:pt idx="12">
                  <c:v>4.社内外でのビジョン共有　　　　　　　　　　　　　　　　　　</c:v>
                </c:pt>
                <c:pt idx="13">
                  <c:v>製品利用（n=12）</c:v>
                </c:pt>
                <c:pt idx="14">
                  <c:v>製品開発（n=13）</c:v>
                </c:pt>
                <c:pt idx="15">
                  <c:v>ソフトウェア開発（n=37）</c:v>
                </c:pt>
                <c:pt idx="16">
                  <c:v>5.経営トップのコミットメント　　　　　　　　　　　　　　　　　　</c:v>
                </c:pt>
                <c:pt idx="17">
                  <c:v>製品利用（n=13）</c:v>
                </c:pt>
                <c:pt idx="18">
                  <c:v>製品開発（n=4）</c:v>
                </c:pt>
                <c:pt idx="19">
                  <c:v>ソフトウェア開発（n=27）</c:v>
                </c:pt>
                <c:pt idx="20">
                  <c:v>6.DXの取り組みの事業（現場レベル）までの落とし込み</c:v>
                </c:pt>
                <c:pt idx="21">
                  <c:v>製品利用（n=12）</c:v>
                </c:pt>
                <c:pt idx="22">
                  <c:v>製品開発（n=17）</c:v>
                </c:pt>
                <c:pt idx="23">
                  <c:v>ソフトウェア開発（n=39）</c:v>
                </c:pt>
                <c:pt idx="24">
                  <c:v>7.既存技術への依存からの脱却　　　　　　　　　　　　　　　</c:v>
                </c:pt>
                <c:pt idx="25">
                  <c:v>製品利用（n=6）</c:v>
                </c:pt>
                <c:pt idx="26">
                  <c:v>製品開発（n=7）</c:v>
                </c:pt>
                <c:pt idx="27">
                  <c:v>ソフトウェア開発（n=29）</c:v>
                </c:pt>
                <c:pt idx="28">
                  <c:v>8.失敗から学び、継続的に挑戦する仕組みの構築　　　　</c:v>
                </c:pt>
                <c:pt idx="29">
                  <c:v>製品利用（n=2）</c:v>
                </c:pt>
                <c:pt idx="30">
                  <c:v>製品開発（n=11）</c:v>
                </c:pt>
                <c:pt idx="31">
                  <c:v>ソフトウェア開発（n=15）</c:v>
                </c:pt>
                <c:pt idx="32">
                  <c:v>9.「業務」と「技術」に精通した人材を融合する仕組み　　 </c:v>
                </c:pt>
                <c:pt idx="33">
                  <c:v>製品利用（n=18）</c:v>
                </c:pt>
                <c:pt idx="34">
                  <c:v>製品開発（n=12）</c:v>
                </c:pt>
                <c:pt idx="35">
                  <c:v>ソフトウェア開発（n=36）</c:v>
                </c:pt>
                <c:pt idx="36">
                  <c:v>10.外部との連携に向けた取り組み　　　　　　　　　　　　　</c:v>
                </c:pt>
                <c:pt idx="37">
                  <c:v>製品利用（n=3）</c:v>
                </c:pt>
                <c:pt idx="38">
                  <c:v>製品開発（n=5）</c:v>
                </c:pt>
                <c:pt idx="39">
                  <c:v>ソフトウェア開発（n=26）</c:v>
                </c:pt>
                <c:pt idx="40">
                  <c:v>11.技術的負債の対応　　　　　　　　　　　　　　　　　　　　</c:v>
                </c:pt>
                <c:pt idx="41">
                  <c:v>製品利用（n=2）</c:v>
                </c:pt>
                <c:pt idx="42">
                  <c:v>製品開発（n=6）</c:v>
                </c:pt>
                <c:pt idx="43">
                  <c:v>ソフトウェア開発（n=10）</c:v>
                </c:pt>
              </c:strCache>
            </c:strRef>
          </c:cat>
          <c:val>
            <c:numRef>
              <c:f>まとめ!$C$6:$C$49</c:f>
              <c:numCache>
                <c:formatCode>0.0%</c:formatCode>
                <c:ptCount val="44"/>
                <c:pt idx="1">
                  <c:v>0.11538461538461539</c:v>
                </c:pt>
                <c:pt idx="2">
                  <c:v>0.1276595744680851</c:v>
                </c:pt>
                <c:pt idx="3">
                  <c:v>0.19379844961240311</c:v>
                </c:pt>
                <c:pt idx="5">
                  <c:v>0.19230769230769232</c:v>
                </c:pt>
                <c:pt idx="6">
                  <c:v>0.14893617021276595</c:v>
                </c:pt>
                <c:pt idx="7">
                  <c:v>0.16279069767441862</c:v>
                </c:pt>
                <c:pt idx="9">
                  <c:v>0.23076923076923078</c:v>
                </c:pt>
                <c:pt idx="10">
                  <c:v>0.21276595744680851</c:v>
                </c:pt>
                <c:pt idx="11">
                  <c:v>9.3023255813953487E-2</c:v>
                </c:pt>
                <c:pt idx="13">
                  <c:v>9.6153846153846159E-2</c:v>
                </c:pt>
                <c:pt idx="14">
                  <c:v>0.10638297872340426</c:v>
                </c:pt>
                <c:pt idx="15">
                  <c:v>0.15503875968992248</c:v>
                </c:pt>
                <c:pt idx="17">
                  <c:v>0.19230769230769232</c:v>
                </c:pt>
                <c:pt idx="18">
                  <c:v>4.2553191489361701E-2</c:v>
                </c:pt>
                <c:pt idx="19">
                  <c:v>0.10077519379844961</c:v>
                </c:pt>
                <c:pt idx="21">
                  <c:v>3.8461538461538464E-2</c:v>
                </c:pt>
                <c:pt idx="22">
                  <c:v>0.10638297872340426</c:v>
                </c:pt>
                <c:pt idx="23">
                  <c:v>6.9767441860465115E-2</c:v>
                </c:pt>
                <c:pt idx="25">
                  <c:v>3.8461538461538464E-2</c:v>
                </c:pt>
                <c:pt idx="26">
                  <c:v>6.3829787234042548E-2</c:v>
                </c:pt>
                <c:pt idx="27">
                  <c:v>8.5271317829457363E-2</c:v>
                </c:pt>
                <c:pt idx="29">
                  <c:v>3.8461538461538464E-2</c:v>
                </c:pt>
                <c:pt idx="30">
                  <c:v>0.1702127659574468</c:v>
                </c:pt>
                <c:pt idx="31">
                  <c:v>3.1007751937984496E-2</c:v>
                </c:pt>
                <c:pt idx="33">
                  <c:v>3.8461538461538464E-2</c:v>
                </c:pt>
                <c:pt idx="34">
                  <c:v>0</c:v>
                </c:pt>
                <c:pt idx="35">
                  <c:v>3.875968992248062E-2</c:v>
                </c:pt>
                <c:pt idx="37">
                  <c:v>1.9230769230769232E-2</c:v>
                </c:pt>
                <c:pt idx="38">
                  <c:v>0</c:v>
                </c:pt>
                <c:pt idx="39">
                  <c:v>5.4263565891472867E-2</c:v>
                </c:pt>
                <c:pt idx="41">
                  <c:v>0</c:v>
                </c:pt>
                <c:pt idx="42">
                  <c:v>2.1276595744680851E-2</c:v>
                </c:pt>
                <c:pt idx="43">
                  <c:v>7.7519379844961239E-3</c:v>
                </c:pt>
              </c:numCache>
            </c:numRef>
          </c:val>
          <c:extLst>
            <c:ext xmlns:c16="http://schemas.microsoft.com/office/drawing/2014/chart" uri="{C3380CC4-5D6E-409C-BE32-E72D297353CC}">
              <c16:uniqueId val="{00000005-EFDC-4F6E-A6E0-D6C4F22C3C8D}"/>
            </c:ext>
          </c:extLst>
        </c:ser>
        <c:ser>
          <c:idx val="1"/>
          <c:order val="1"/>
          <c:tx>
            <c:strRef>
              <c:f>まとめ!$D$5</c:f>
              <c:strCache>
                <c:ptCount val="1"/>
                <c:pt idx="0">
                  <c:v>2番目</c:v>
                </c:pt>
              </c:strCache>
            </c:strRef>
          </c:tx>
          <c:spPr>
            <a:solidFill>
              <a:srgbClr val="FFFF99"/>
            </a:solidFill>
            <a:ln>
              <a:solidFill>
                <a:schemeClr val="tx1"/>
              </a:solidFill>
            </a:ln>
            <a:effectLst/>
          </c:spPr>
          <c:invertIfNegative val="0"/>
          <c:dLbls>
            <c:dLbl>
              <c:idx val="17"/>
              <c:layout>
                <c:manualLayout>
                  <c:x val="-2.5768267190553799E-2"/>
                  <c:y val="2.1618868429512435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FDC-4F6E-A6E0-D6C4F22C3C8D}"/>
                </c:ext>
              </c:extLst>
            </c:dLbl>
            <c:dLbl>
              <c:idx val="18"/>
              <c:layout>
                <c:manualLayout>
                  <c:x val="1.2884133595276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FDC-4F6E-A6E0-D6C4F22C3C8D}"/>
                </c:ext>
              </c:extLst>
            </c:dLbl>
            <c:dLbl>
              <c:idx val="21"/>
              <c:layout>
                <c:manualLayout>
                  <c:x val="8.589422396851188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FDC-4F6E-A6E0-D6C4F22C3C8D}"/>
                </c:ext>
              </c:extLst>
            </c:dLbl>
            <c:dLbl>
              <c:idx val="25"/>
              <c:delete val="1"/>
              <c:extLst>
                <c:ext xmlns:c15="http://schemas.microsoft.com/office/drawing/2012/chart" uri="{CE6537A1-D6FC-4f65-9D91-7224C49458BB}"/>
                <c:ext xmlns:c16="http://schemas.microsoft.com/office/drawing/2014/chart" uri="{C3380CC4-5D6E-409C-BE32-E72D297353CC}">
                  <c16:uniqueId val="{00000009-EFDC-4F6E-A6E0-D6C4F22C3C8D}"/>
                </c:ext>
              </c:extLst>
            </c:dLbl>
            <c:dLbl>
              <c:idx val="29"/>
              <c:delete val="1"/>
              <c:extLst>
                <c:ext xmlns:c15="http://schemas.microsoft.com/office/drawing/2012/chart" uri="{CE6537A1-D6FC-4f65-9D91-7224C49458BB}"/>
                <c:ext xmlns:c16="http://schemas.microsoft.com/office/drawing/2014/chart" uri="{C3380CC4-5D6E-409C-BE32-E72D297353CC}">
                  <c16:uniqueId val="{0000000A-EFDC-4F6E-A6E0-D6C4F22C3C8D}"/>
                </c:ext>
              </c:extLst>
            </c:dLbl>
            <c:dLbl>
              <c:idx val="30"/>
              <c:delete val="1"/>
              <c:extLst>
                <c:ext xmlns:c15="http://schemas.microsoft.com/office/drawing/2012/chart" uri="{CE6537A1-D6FC-4f65-9D91-7224C49458BB}"/>
                <c:ext xmlns:c16="http://schemas.microsoft.com/office/drawing/2014/chart" uri="{C3380CC4-5D6E-409C-BE32-E72D297353CC}">
                  <c16:uniqueId val="{0000000B-EFDC-4F6E-A6E0-D6C4F22C3C8D}"/>
                </c:ext>
              </c:extLst>
            </c:dLbl>
            <c:dLbl>
              <c:idx val="31"/>
              <c:layout>
                <c:manualLayout>
                  <c:x val="8.589422396851188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FDC-4F6E-A6E0-D6C4F22C3C8D}"/>
                </c:ext>
              </c:extLst>
            </c:dLbl>
            <c:dLbl>
              <c:idx val="37"/>
              <c:layout>
                <c:manualLayout>
                  <c:x val="1.932620039291535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FDC-4F6E-A6E0-D6C4F22C3C8D}"/>
                </c:ext>
              </c:extLst>
            </c:dLbl>
            <c:dLbl>
              <c:idx val="41"/>
              <c:delete val="1"/>
              <c:extLst>
                <c:ext xmlns:c15="http://schemas.microsoft.com/office/drawing/2012/chart" uri="{CE6537A1-D6FC-4f65-9D91-7224C49458BB}"/>
                <c:ext xmlns:c16="http://schemas.microsoft.com/office/drawing/2014/chart" uri="{C3380CC4-5D6E-409C-BE32-E72D297353CC}">
                  <c16:uniqueId val="{0000000E-EFDC-4F6E-A6E0-D6C4F22C3C8D}"/>
                </c:ext>
              </c:extLst>
            </c:dLbl>
            <c:dLbl>
              <c:idx val="43"/>
              <c:layout>
                <c:manualLayout>
                  <c:x val="1.7178844793702533E-2"/>
                  <c:y val="2.0134140206046808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FDC-4F6E-A6E0-D6C4F22C3C8D}"/>
                </c:ext>
              </c:extLst>
            </c:dLbl>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まとめ!$B$6:$B$49</c:f>
              <c:strCache>
                <c:ptCount val="44"/>
                <c:pt idx="0">
                  <c:v>1.デジタル技術やデータ活用に精通した人材の育成・確保</c:v>
                </c:pt>
                <c:pt idx="1">
                  <c:v>製品利用（n=23）</c:v>
                </c:pt>
                <c:pt idx="2">
                  <c:v>製品開発（n=18）</c:v>
                </c:pt>
                <c:pt idx="3">
                  <c:v>ソフトウェア開発（n=62）</c:v>
                </c:pt>
                <c:pt idx="4">
                  <c:v>2.事業部門におけるDXを担う人材の育成・確保　　　　　</c:v>
                </c:pt>
                <c:pt idx="5">
                  <c:v>製品利用（n=32）</c:v>
                </c:pt>
                <c:pt idx="6">
                  <c:v>製品開発（n=21）</c:v>
                </c:pt>
                <c:pt idx="7">
                  <c:v>ソフトウェア開発（n=59）</c:v>
                </c:pt>
                <c:pt idx="8">
                  <c:v>3.経営・事業部門・IT部門が相互に協力する体制の構築</c:v>
                </c:pt>
                <c:pt idx="9">
                  <c:v>製品利用（n=33）</c:v>
                </c:pt>
                <c:pt idx="10">
                  <c:v>製品開発（n=19）</c:v>
                </c:pt>
                <c:pt idx="11">
                  <c:v>ソフトウェア開発（n=35）</c:v>
                </c:pt>
                <c:pt idx="12">
                  <c:v>4.社内外でのビジョン共有　　　　　　　　　　　　　　　　　　</c:v>
                </c:pt>
                <c:pt idx="13">
                  <c:v>製品利用（n=12）</c:v>
                </c:pt>
                <c:pt idx="14">
                  <c:v>製品開発（n=13）</c:v>
                </c:pt>
                <c:pt idx="15">
                  <c:v>ソフトウェア開発（n=37）</c:v>
                </c:pt>
                <c:pt idx="16">
                  <c:v>5.経営トップのコミットメント　　　　　　　　　　　　　　　　　　</c:v>
                </c:pt>
                <c:pt idx="17">
                  <c:v>製品利用（n=13）</c:v>
                </c:pt>
                <c:pt idx="18">
                  <c:v>製品開発（n=4）</c:v>
                </c:pt>
                <c:pt idx="19">
                  <c:v>ソフトウェア開発（n=27）</c:v>
                </c:pt>
                <c:pt idx="20">
                  <c:v>6.DXの取り組みの事業（現場レベル）までの落とし込み</c:v>
                </c:pt>
                <c:pt idx="21">
                  <c:v>製品利用（n=12）</c:v>
                </c:pt>
                <c:pt idx="22">
                  <c:v>製品開発（n=17）</c:v>
                </c:pt>
                <c:pt idx="23">
                  <c:v>ソフトウェア開発（n=39）</c:v>
                </c:pt>
                <c:pt idx="24">
                  <c:v>7.既存技術への依存からの脱却　　　　　　　　　　　　　　　</c:v>
                </c:pt>
                <c:pt idx="25">
                  <c:v>製品利用（n=6）</c:v>
                </c:pt>
                <c:pt idx="26">
                  <c:v>製品開発（n=7）</c:v>
                </c:pt>
                <c:pt idx="27">
                  <c:v>ソフトウェア開発（n=29）</c:v>
                </c:pt>
                <c:pt idx="28">
                  <c:v>8.失敗から学び、継続的に挑戦する仕組みの構築　　　　</c:v>
                </c:pt>
                <c:pt idx="29">
                  <c:v>製品利用（n=2）</c:v>
                </c:pt>
                <c:pt idx="30">
                  <c:v>製品開発（n=11）</c:v>
                </c:pt>
                <c:pt idx="31">
                  <c:v>ソフトウェア開発（n=15）</c:v>
                </c:pt>
                <c:pt idx="32">
                  <c:v>9.「業務」と「技術」に精通した人材を融合する仕組み　　 </c:v>
                </c:pt>
                <c:pt idx="33">
                  <c:v>製品利用（n=18）</c:v>
                </c:pt>
                <c:pt idx="34">
                  <c:v>製品開発（n=12）</c:v>
                </c:pt>
                <c:pt idx="35">
                  <c:v>ソフトウェア開発（n=36）</c:v>
                </c:pt>
                <c:pt idx="36">
                  <c:v>10.外部との連携に向けた取り組み　　　　　　　　　　　　　</c:v>
                </c:pt>
                <c:pt idx="37">
                  <c:v>製品利用（n=3）</c:v>
                </c:pt>
                <c:pt idx="38">
                  <c:v>製品開発（n=5）</c:v>
                </c:pt>
                <c:pt idx="39">
                  <c:v>ソフトウェア開発（n=26）</c:v>
                </c:pt>
                <c:pt idx="40">
                  <c:v>11.技術的負債の対応　　　　　　　　　　　　　　　　　　　　</c:v>
                </c:pt>
                <c:pt idx="41">
                  <c:v>製品利用（n=2）</c:v>
                </c:pt>
                <c:pt idx="42">
                  <c:v>製品開発（n=6）</c:v>
                </c:pt>
                <c:pt idx="43">
                  <c:v>ソフトウェア開発（n=10）</c:v>
                </c:pt>
              </c:strCache>
            </c:strRef>
          </c:cat>
          <c:val>
            <c:numRef>
              <c:f>まとめ!$D$6:$D$49</c:f>
              <c:numCache>
                <c:formatCode>0.0%</c:formatCode>
                <c:ptCount val="44"/>
                <c:pt idx="1">
                  <c:v>0.21153846153846154</c:v>
                </c:pt>
                <c:pt idx="2">
                  <c:v>0.11363636363636363</c:v>
                </c:pt>
                <c:pt idx="3">
                  <c:v>0.152</c:v>
                </c:pt>
                <c:pt idx="5">
                  <c:v>0.21153846153846154</c:v>
                </c:pt>
                <c:pt idx="6">
                  <c:v>0.15909090909090909</c:v>
                </c:pt>
                <c:pt idx="7">
                  <c:v>0.2</c:v>
                </c:pt>
                <c:pt idx="9">
                  <c:v>0.28846153846153844</c:v>
                </c:pt>
                <c:pt idx="10">
                  <c:v>6.8181818181818177E-2</c:v>
                </c:pt>
                <c:pt idx="11">
                  <c:v>8.7999999999999995E-2</c:v>
                </c:pt>
                <c:pt idx="13">
                  <c:v>7.6923076923076927E-2</c:v>
                </c:pt>
                <c:pt idx="14">
                  <c:v>9.0909090909090912E-2</c:v>
                </c:pt>
                <c:pt idx="15">
                  <c:v>6.4000000000000001E-2</c:v>
                </c:pt>
                <c:pt idx="17">
                  <c:v>1.9230769230769232E-2</c:v>
                </c:pt>
                <c:pt idx="18">
                  <c:v>4.5454545454545456E-2</c:v>
                </c:pt>
                <c:pt idx="19">
                  <c:v>7.1999999999999995E-2</c:v>
                </c:pt>
                <c:pt idx="21">
                  <c:v>5.7692307692307696E-2</c:v>
                </c:pt>
                <c:pt idx="22">
                  <c:v>0.15909090909090909</c:v>
                </c:pt>
                <c:pt idx="23">
                  <c:v>9.6000000000000002E-2</c:v>
                </c:pt>
                <c:pt idx="25">
                  <c:v>0</c:v>
                </c:pt>
                <c:pt idx="26">
                  <c:v>2.2727272727272728E-2</c:v>
                </c:pt>
                <c:pt idx="27">
                  <c:v>5.6000000000000001E-2</c:v>
                </c:pt>
                <c:pt idx="29">
                  <c:v>0</c:v>
                </c:pt>
                <c:pt idx="30">
                  <c:v>0</c:v>
                </c:pt>
                <c:pt idx="31">
                  <c:v>0.04</c:v>
                </c:pt>
                <c:pt idx="33">
                  <c:v>9.6153846153846159E-2</c:v>
                </c:pt>
                <c:pt idx="34">
                  <c:v>0.15909090909090909</c:v>
                </c:pt>
                <c:pt idx="35">
                  <c:v>0.13600000000000001</c:v>
                </c:pt>
                <c:pt idx="37">
                  <c:v>3.8461538461538464E-2</c:v>
                </c:pt>
                <c:pt idx="38">
                  <c:v>6.8181818181818177E-2</c:v>
                </c:pt>
                <c:pt idx="39">
                  <c:v>6.4000000000000001E-2</c:v>
                </c:pt>
                <c:pt idx="41">
                  <c:v>0</c:v>
                </c:pt>
                <c:pt idx="42">
                  <c:v>9.0909090909090912E-2</c:v>
                </c:pt>
                <c:pt idx="43">
                  <c:v>3.2000000000000001E-2</c:v>
                </c:pt>
              </c:numCache>
            </c:numRef>
          </c:val>
          <c:extLst>
            <c:ext xmlns:c16="http://schemas.microsoft.com/office/drawing/2014/chart" uri="{C3380CC4-5D6E-409C-BE32-E72D297353CC}">
              <c16:uniqueId val="{00000010-EFDC-4F6E-A6E0-D6C4F22C3C8D}"/>
            </c:ext>
          </c:extLst>
        </c:ser>
        <c:ser>
          <c:idx val="2"/>
          <c:order val="2"/>
          <c:tx>
            <c:strRef>
              <c:f>まとめ!$E$5</c:f>
              <c:strCache>
                <c:ptCount val="1"/>
                <c:pt idx="0">
                  <c:v>3番目</c:v>
                </c:pt>
              </c:strCache>
            </c:strRef>
          </c:tx>
          <c:spPr>
            <a:solidFill>
              <a:srgbClr val="2E75B6"/>
            </a:solidFill>
            <a:ln>
              <a:solidFill>
                <a:schemeClr val="tx1"/>
              </a:solidFill>
            </a:ln>
            <a:effectLst/>
          </c:spPr>
          <c:invertIfNegative val="0"/>
          <c:dLbls>
            <c:dLbl>
              <c:idx val="18"/>
              <c:delete val="1"/>
              <c:extLst>
                <c:ext xmlns:c15="http://schemas.microsoft.com/office/drawing/2012/chart" uri="{CE6537A1-D6FC-4f65-9D91-7224C49458BB}"/>
                <c:ext xmlns:c16="http://schemas.microsoft.com/office/drawing/2014/chart" uri="{C3380CC4-5D6E-409C-BE32-E72D297353CC}">
                  <c16:uniqueId val="{00000011-EFDC-4F6E-A6E0-D6C4F22C3C8D}"/>
                </c:ext>
              </c:extLst>
            </c:dLbl>
            <c:dLbl>
              <c:idx val="19"/>
              <c:layout>
                <c:manualLayout>
                  <c:x val="8.589422396851188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EFDC-4F6E-A6E0-D6C4F22C3C8D}"/>
                </c:ext>
              </c:extLst>
            </c:dLbl>
            <c:dLbl>
              <c:idx val="26"/>
              <c:layout>
                <c:manualLayout>
                  <c:x val="1.073677799606408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EFDC-4F6E-A6E0-D6C4F22C3C8D}"/>
                </c:ext>
              </c:extLst>
            </c:dLbl>
            <c:dLbl>
              <c:idx val="29"/>
              <c:delete val="1"/>
              <c:extLst>
                <c:ext xmlns:c15="http://schemas.microsoft.com/office/drawing/2012/chart" uri="{CE6537A1-D6FC-4f65-9D91-7224C49458BB}"/>
                <c:ext xmlns:c16="http://schemas.microsoft.com/office/drawing/2014/chart" uri="{C3380CC4-5D6E-409C-BE32-E72D297353CC}">
                  <c16:uniqueId val="{00000014-EFDC-4F6E-A6E0-D6C4F22C3C8D}"/>
                </c:ext>
              </c:extLst>
            </c:dLbl>
            <c:dLbl>
              <c:idx val="31"/>
              <c:layout>
                <c:manualLayout>
                  <c:x val="1.503148919448971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EFDC-4F6E-A6E0-D6C4F22C3C8D}"/>
                </c:ext>
              </c:extLst>
            </c:dLbl>
            <c:dLbl>
              <c:idx val="37"/>
              <c:delete val="1"/>
              <c:extLst>
                <c:ext xmlns:c15="http://schemas.microsoft.com/office/drawing/2012/chart" uri="{CE6537A1-D6FC-4f65-9D91-7224C49458BB}"/>
                <c:ext xmlns:c16="http://schemas.microsoft.com/office/drawing/2014/chart" uri="{C3380CC4-5D6E-409C-BE32-E72D297353CC}">
                  <c16:uniqueId val="{00000016-EFDC-4F6E-A6E0-D6C4F22C3C8D}"/>
                </c:ext>
              </c:extLst>
            </c:dLbl>
            <c:dLbl>
              <c:idx val="41"/>
              <c:layout>
                <c:manualLayout>
                  <c:x val="2.1473555992128166E-3"/>
                  <c:y val="2.746028667916669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EFDC-4F6E-A6E0-D6C4F22C3C8D}"/>
                </c:ext>
              </c:extLst>
            </c:dLbl>
            <c:dLbl>
              <c:idx val="42"/>
              <c:layout>
                <c:manualLayout>
                  <c:x val="2.1473555992128166E-2"/>
                  <c:y val="0"/>
                </c:manualLayout>
              </c:layout>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EFDC-4F6E-A6E0-D6C4F22C3C8D}"/>
                </c:ext>
              </c:extLst>
            </c:dLbl>
            <c:dLbl>
              <c:idx val="43"/>
              <c:layout>
                <c:manualLayout>
                  <c:x val="3.6505045186617881E-2"/>
                  <c:y val="2.0134140206046808E-16"/>
                </c:manualLayout>
              </c:layout>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EFDC-4F6E-A6E0-D6C4F22C3C8D}"/>
                </c:ext>
              </c:extLst>
            </c:dLbl>
            <c:spPr>
              <a:noFill/>
              <a:ln>
                <a:noFill/>
              </a:ln>
              <a:effectLst/>
            </c:spPr>
            <c:txPr>
              <a:bodyPr rot="0" spcFirstLastPara="1" vertOverflow="ellipsis" vert="horz" wrap="square" anchor="ctr" anchorCtr="1"/>
              <a:lstStyle/>
              <a:p>
                <a:pPr>
                  <a:defRPr sz="7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まとめ!$B$6:$B$49</c:f>
              <c:strCache>
                <c:ptCount val="44"/>
                <c:pt idx="0">
                  <c:v>1.デジタル技術やデータ活用に精通した人材の育成・確保</c:v>
                </c:pt>
                <c:pt idx="1">
                  <c:v>製品利用（n=23）</c:v>
                </c:pt>
                <c:pt idx="2">
                  <c:v>製品開発（n=18）</c:v>
                </c:pt>
                <c:pt idx="3">
                  <c:v>ソフトウェア開発（n=62）</c:v>
                </c:pt>
                <c:pt idx="4">
                  <c:v>2.事業部門におけるDXを担う人材の育成・確保　　　　　</c:v>
                </c:pt>
                <c:pt idx="5">
                  <c:v>製品利用（n=32）</c:v>
                </c:pt>
                <c:pt idx="6">
                  <c:v>製品開発（n=21）</c:v>
                </c:pt>
                <c:pt idx="7">
                  <c:v>ソフトウェア開発（n=59）</c:v>
                </c:pt>
                <c:pt idx="8">
                  <c:v>3.経営・事業部門・IT部門が相互に協力する体制の構築</c:v>
                </c:pt>
                <c:pt idx="9">
                  <c:v>製品利用（n=33）</c:v>
                </c:pt>
                <c:pt idx="10">
                  <c:v>製品開発（n=19）</c:v>
                </c:pt>
                <c:pt idx="11">
                  <c:v>ソフトウェア開発（n=35）</c:v>
                </c:pt>
                <c:pt idx="12">
                  <c:v>4.社内外でのビジョン共有　　　　　　　　　　　　　　　　　　</c:v>
                </c:pt>
                <c:pt idx="13">
                  <c:v>製品利用（n=12）</c:v>
                </c:pt>
                <c:pt idx="14">
                  <c:v>製品開発（n=13）</c:v>
                </c:pt>
                <c:pt idx="15">
                  <c:v>ソフトウェア開発（n=37）</c:v>
                </c:pt>
                <c:pt idx="16">
                  <c:v>5.経営トップのコミットメント　　　　　　　　　　　　　　　　　　</c:v>
                </c:pt>
                <c:pt idx="17">
                  <c:v>製品利用（n=13）</c:v>
                </c:pt>
                <c:pt idx="18">
                  <c:v>製品開発（n=4）</c:v>
                </c:pt>
                <c:pt idx="19">
                  <c:v>ソフトウェア開発（n=27）</c:v>
                </c:pt>
                <c:pt idx="20">
                  <c:v>6.DXの取り組みの事業（現場レベル）までの落とし込み</c:v>
                </c:pt>
                <c:pt idx="21">
                  <c:v>製品利用（n=12）</c:v>
                </c:pt>
                <c:pt idx="22">
                  <c:v>製品開発（n=17）</c:v>
                </c:pt>
                <c:pt idx="23">
                  <c:v>ソフトウェア開発（n=39）</c:v>
                </c:pt>
                <c:pt idx="24">
                  <c:v>7.既存技術への依存からの脱却　　　　　　　　　　　　　　　</c:v>
                </c:pt>
                <c:pt idx="25">
                  <c:v>製品利用（n=6）</c:v>
                </c:pt>
                <c:pt idx="26">
                  <c:v>製品開発（n=7）</c:v>
                </c:pt>
                <c:pt idx="27">
                  <c:v>ソフトウェア開発（n=29）</c:v>
                </c:pt>
                <c:pt idx="28">
                  <c:v>8.失敗から学び、継続的に挑戦する仕組みの構築　　　　</c:v>
                </c:pt>
                <c:pt idx="29">
                  <c:v>製品利用（n=2）</c:v>
                </c:pt>
                <c:pt idx="30">
                  <c:v>製品開発（n=11）</c:v>
                </c:pt>
                <c:pt idx="31">
                  <c:v>ソフトウェア開発（n=15）</c:v>
                </c:pt>
                <c:pt idx="32">
                  <c:v>9.「業務」と「技術」に精通した人材を融合する仕組み　　 </c:v>
                </c:pt>
                <c:pt idx="33">
                  <c:v>製品利用（n=18）</c:v>
                </c:pt>
                <c:pt idx="34">
                  <c:v>製品開発（n=12）</c:v>
                </c:pt>
                <c:pt idx="35">
                  <c:v>ソフトウェア開発（n=36）</c:v>
                </c:pt>
                <c:pt idx="36">
                  <c:v>10.外部との連携に向けた取り組み　　　　　　　　　　　　　</c:v>
                </c:pt>
                <c:pt idx="37">
                  <c:v>製品利用（n=3）</c:v>
                </c:pt>
                <c:pt idx="38">
                  <c:v>製品開発（n=5）</c:v>
                </c:pt>
                <c:pt idx="39">
                  <c:v>ソフトウェア開発（n=26）</c:v>
                </c:pt>
                <c:pt idx="40">
                  <c:v>11.技術的負債の対応　　　　　　　　　　　　　　　　　　　　</c:v>
                </c:pt>
                <c:pt idx="41">
                  <c:v>製品利用（n=2）</c:v>
                </c:pt>
                <c:pt idx="42">
                  <c:v>製品開発（n=6）</c:v>
                </c:pt>
                <c:pt idx="43">
                  <c:v>ソフトウェア開発（n=10）</c:v>
                </c:pt>
              </c:strCache>
            </c:strRef>
          </c:cat>
          <c:val>
            <c:numRef>
              <c:f>まとめ!$E$6:$E$49</c:f>
              <c:numCache>
                <c:formatCode>0.0%</c:formatCode>
                <c:ptCount val="44"/>
                <c:pt idx="1">
                  <c:v>0.11538461538461539</c:v>
                </c:pt>
                <c:pt idx="2">
                  <c:v>0.16279069767441862</c:v>
                </c:pt>
                <c:pt idx="3">
                  <c:v>0.14754098360655737</c:v>
                </c:pt>
                <c:pt idx="5">
                  <c:v>0.21153846153846154</c:v>
                </c:pt>
                <c:pt idx="6">
                  <c:v>0.16279069767441862</c:v>
                </c:pt>
                <c:pt idx="7">
                  <c:v>0.10655737704918032</c:v>
                </c:pt>
                <c:pt idx="9">
                  <c:v>0.11538461538461539</c:v>
                </c:pt>
                <c:pt idx="10">
                  <c:v>0.13953488372093023</c:v>
                </c:pt>
                <c:pt idx="11">
                  <c:v>9.8360655737704916E-2</c:v>
                </c:pt>
                <c:pt idx="13">
                  <c:v>5.7692307692307696E-2</c:v>
                </c:pt>
                <c:pt idx="14">
                  <c:v>9.3023255813953487E-2</c:v>
                </c:pt>
                <c:pt idx="15">
                  <c:v>7.3770491803278687E-2</c:v>
                </c:pt>
                <c:pt idx="17">
                  <c:v>3.8461538461538464E-2</c:v>
                </c:pt>
                <c:pt idx="18">
                  <c:v>0</c:v>
                </c:pt>
                <c:pt idx="19">
                  <c:v>4.0983606557377046E-2</c:v>
                </c:pt>
                <c:pt idx="21">
                  <c:v>0.13461538461538461</c:v>
                </c:pt>
                <c:pt idx="22">
                  <c:v>0.11627906976744186</c:v>
                </c:pt>
                <c:pt idx="23">
                  <c:v>0.14754098360655737</c:v>
                </c:pt>
                <c:pt idx="25">
                  <c:v>7.6923076923076927E-2</c:v>
                </c:pt>
                <c:pt idx="26">
                  <c:v>6.9767441860465115E-2</c:v>
                </c:pt>
                <c:pt idx="27">
                  <c:v>9.0163934426229511E-2</c:v>
                </c:pt>
                <c:pt idx="29">
                  <c:v>0</c:v>
                </c:pt>
                <c:pt idx="30">
                  <c:v>6.9767441860465115E-2</c:v>
                </c:pt>
                <c:pt idx="31">
                  <c:v>4.9180327868852458E-2</c:v>
                </c:pt>
                <c:pt idx="33">
                  <c:v>0.21153846153846154</c:v>
                </c:pt>
                <c:pt idx="34">
                  <c:v>0.11627906976744186</c:v>
                </c:pt>
                <c:pt idx="35">
                  <c:v>0.11475409836065574</c:v>
                </c:pt>
                <c:pt idx="37">
                  <c:v>0</c:v>
                </c:pt>
                <c:pt idx="38">
                  <c:v>4.6511627906976744E-2</c:v>
                </c:pt>
                <c:pt idx="39">
                  <c:v>9.0163934426229511E-2</c:v>
                </c:pt>
                <c:pt idx="41">
                  <c:v>3.8461538461538464E-2</c:v>
                </c:pt>
                <c:pt idx="42">
                  <c:v>2.3255813953488372E-2</c:v>
                </c:pt>
                <c:pt idx="43">
                  <c:v>4.0983606557377046E-2</c:v>
                </c:pt>
              </c:numCache>
            </c:numRef>
          </c:val>
          <c:extLst>
            <c:ext xmlns:c16="http://schemas.microsoft.com/office/drawing/2014/chart" uri="{C3380CC4-5D6E-409C-BE32-E72D297353CC}">
              <c16:uniqueId val="{0000001A-EFDC-4F6E-A6E0-D6C4F22C3C8D}"/>
            </c:ext>
          </c:extLst>
        </c:ser>
        <c:dLbls>
          <c:showLegendKey val="0"/>
          <c:showVal val="0"/>
          <c:showCatName val="0"/>
          <c:showSerName val="0"/>
          <c:showPercent val="0"/>
          <c:showBubbleSize val="0"/>
        </c:dLbls>
        <c:gapWidth val="40"/>
        <c:overlap val="100"/>
        <c:axId val="195156224"/>
        <c:axId val="195535616"/>
      </c:barChart>
      <c:catAx>
        <c:axId val="19515622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6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195535616"/>
        <c:crosses val="autoZero"/>
        <c:auto val="1"/>
        <c:lblAlgn val="ctr"/>
        <c:lblOffset val="100"/>
        <c:noMultiLvlLbl val="0"/>
      </c:catAx>
      <c:valAx>
        <c:axId val="195535616"/>
        <c:scaling>
          <c:orientation val="minMax"/>
          <c:max val="0.8"/>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195156224"/>
        <c:crosses val="autoZero"/>
        <c:crossBetween val="between"/>
      </c:valAx>
      <c:spPr>
        <a:noFill/>
        <a:ln>
          <a:solidFill>
            <a:schemeClr val="tx1">
              <a:lumMod val="50000"/>
              <a:lumOff val="50000"/>
            </a:schemeClr>
          </a:solidFill>
        </a:ln>
        <a:effectLst/>
      </c:spPr>
    </c:plotArea>
    <c:legend>
      <c:legendPos val="b"/>
      <c:layout>
        <c:manualLayout>
          <c:xMode val="edge"/>
          <c:yMode val="edge"/>
          <c:x val="0.8433452403536762"/>
          <c:y val="0.83050030780946382"/>
          <c:w val="6.4931121940977249E-2"/>
          <c:h val="0.11572606766895205"/>
        </c:manualLayout>
      </c:layout>
      <c:overlay val="0"/>
      <c:spPr>
        <a:solidFill>
          <a:schemeClr val="bg1"/>
        </a:solidFill>
        <a:ln>
          <a:noFill/>
        </a:ln>
        <a:effectLst/>
      </c:spPr>
      <c:txPr>
        <a:bodyPr rot="0" spcFirstLastPara="1" vertOverflow="ellipsis" vert="horz" wrap="square" anchor="ctr" anchorCtr="1"/>
        <a:lstStyle/>
        <a:p>
          <a:pPr>
            <a:defRPr sz="7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700">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594552730089068"/>
          <c:y val="8.6520307683362066E-2"/>
          <c:w val="0.67017031358581469"/>
          <c:h val="0.64659939246724596"/>
        </c:manualLayout>
      </c:layout>
      <c:barChart>
        <c:barDir val="bar"/>
        <c:grouping val="stacked"/>
        <c:varyColors val="0"/>
        <c:ser>
          <c:idx val="0"/>
          <c:order val="0"/>
          <c:tx>
            <c:strRef>
              <c:f>'[「組込み／IoTに関する動向調査」 集計_データ編_1章_1（A-F）20200306★.xlsx]4-2全開発費の内訳 (経年比較)'!$K$4</c:f>
              <c:strCache>
                <c:ptCount val="1"/>
                <c:pt idx="0">
                  <c:v>組込み/IoTに関連するソフトウェア開発費</c:v>
                </c:pt>
              </c:strCache>
            </c:strRef>
          </c:tx>
          <c:spPr>
            <a:solidFill>
              <a:schemeClr val="accent1"/>
            </a:solidFill>
            <a:ln>
              <a:solidFill>
                <a:schemeClr val="tx1"/>
              </a:solidFill>
            </a:ln>
            <a:effectLst/>
          </c:spPr>
          <c:invertIfNegative val="0"/>
          <c:dLbls>
            <c:dLbl>
              <c:idx val="0"/>
              <c:layout>
                <c:manualLayout>
                  <c:x val="-4.6579120326816761E-3"/>
                  <c:y val="5.171767322188175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F86-4237-989B-105A54E3BA63}"/>
                </c:ext>
              </c:extLst>
            </c:dLbl>
            <c:dLbl>
              <c:idx val="5"/>
              <c:layout>
                <c:manualLayout>
                  <c:x val="6.5040661509619757E-3"/>
                  <c:y val="-4.140569385348571E-3"/>
                </c:manualLayout>
              </c:layout>
              <c:showLegendKey val="0"/>
              <c:showVal val="1"/>
              <c:showCatName val="0"/>
              <c:showSerName val="0"/>
              <c:showPercent val="0"/>
              <c:showBubbleSize val="0"/>
              <c:extLst>
                <c:ext xmlns:c15="http://schemas.microsoft.com/office/drawing/2012/chart" uri="{CE6537A1-D6FC-4f65-9D91-7224C49458BB}">
                  <c15:layout>
                    <c:manualLayout>
                      <c:w val="5.2216896437171575E-2"/>
                      <c:h val="3.5845519310086241E-2"/>
                    </c:manualLayout>
                  </c15:layout>
                </c:ext>
                <c:ext xmlns:c16="http://schemas.microsoft.com/office/drawing/2014/chart" uri="{C3380CC4-5D6E-409C-BE32-E72D297353CC}">
                  <c16:uniqueId val="{00000001-4F86-4237-989B-105A54E3BA63}"/>
                </c:ext>
              </c:extLst>
            </c:dLbl>
            <c:spPr>
              <a:noFill/>
              <a:ln>
                <a:noFill/>
              </a:ln>
              <a:effectLst/>
            </c:spPr>
            <c:txPr>
              <a:bodyPr rot="0" spcFirstLastPara="1" vertOverflow="ellipsis" vert="horz" wrap="square" anchor="ctr" anchorCtr="1"/>
              <a:lstStyle/>
              <a:p>
                <a:pPr>
                  <a:defRPr sz="105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集計_データ編_1章_1（A-F）20200306★.xlsx]4-2全開発費の内訳 (経年比較)'!$J$5:$J$8</c:f>
              <c:strCache>
                <c:ptCount val="4"/>
                <c:pt idx="0">
                  <c:v>2019年度（B～E）（n=454）</c:v>
                </c:pt>
                <c:pt idx="1">
                  <c:v>2018年度（n=262）</c:v>
                </c:pt>
                <c:pt idx="2">
                  <c:v>2017年度（n=208）</c:v>
                </c:pt>
                <c:pt idx="3">
                  <c:v>2016年度（n=151）</c:v>
                </c:pt>
              </c:strCache>
            </c:strRef>
          </c:cat>
          <c:val>
            <c:numRef>
              <c:f>'[「組込み／IoTに関する動向調査」 集計_データ編_1章_1（A-F）20200306★.xlsx]4-2全開発費の内訳 (経年比較)'!$K$5:$K$8</c:f>
              <c:numCache>
                <c:formatCode>0.0%</c:formatCode>
                <c:ptCount val="4"/>
                <c:pt idx="0">
                  <c:v>0.27325330396475767</c:v>
                </c:pt>
                <c:pt idx="1">
                  <c:v>0.3779236641221374</c:v>
                </c:pt>
                <c:pt idx="2">
                  <c:v>0.42711057692307691</c:v>
                </c:pt>
                <c:pt idx="3">
                  <c:v>0.43</c:v>
                </c:pt>
              </c:numCache>
            </c:numRef>
          </c:val>
          <c:extLst>
            <c:ext xmlns:c16="http://schemas.microsoft.com/office/drawing/2014/chart" uri="{C3380CC4-5D6E-409C-BE32-E72D297353CC}">
              <c16:uniqueId val="{00000002-4F86-4237-989B-105A54E3BA63}"/>
            </c:ext>
          </c:extLst>
        </c:ser>
        <c:ser>
          <c:idx val="2"/>
          <c:order val="1"/>
          <c:tx>
            <c:strRef>
              <c:f>'[「組込み／IoTに関する動向調査」 集計_データ編_1章_1（A-F）20200306★.xlsx]4-2全開発費の内訳 (経年比較)'!$L$4</c:f>
              <c:strCache>
                <c:ptCount val="1"/>
                <c:pt idx="0">
                  <c:v>組込み/IoTに関連するハードウェア開発費（電子系）</c:v>
                </c:pt>
              </c:strCache>
            </c:strRef>
          </c:tx>
          <c:spPr>
            <a:solidFill>
              <a:schemeClr val="accent2"/>
            </a:solidFill>
            <a:ln>
              <a:solidFill>
                <a:schemeClr val="tx1"/>
              </a:solidFill>
            </a:ln>
            <a:effectLst/>
          </c:spPr>
          <c:invertIfNegative val="0"/>
          <c:dLbls>
            <c:dLbl>
              <c:idx val="0"/>
              <c:layout>
                <c:manualLayout>
                  <c:x val="-4.3010752688172832E-3"/>
                  <c:y val="2.1736413385640171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F86-4237-989B-105A54E3BA63}"/>
                </c:ext>
              </c:extLst>
            </c:dLbl>
            <c:dLbl>
              <c:idx val="5"/>
              <c:layout>
                <c:manualLayout>
                  <c:x val="0"/>
                  <c:y val="-4.96894409937888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F86-4237-989B-105A54E3BA63}"/>
                </c:ext>
              </c:extLst>
            </c:dLbl>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集計_データ編_1章_1（A-F）20200306★.xlsx]4-2全開発費の内訳 (経年比較)'!$J$5:$J$8</c:f>
              <c:strCache>
                <c:ptCount val="4"/>
                <c:pt idx="0">
                  <c:v>2019年度（B～E）（n=454）</c:v>
                </c:pt>
                <c:pt idx="1">
                  <c:v>2018年度（n=262）</c:v>
                </c:pt>
                <c:pt idx="2">
                  <c:v>2017年度（n=208）</c:v>
                </c:pt>
                <c:pt idx="3">
                  <c:v>2016年度（n=151）</c:v>
                </c:pt>
              </c:strCache>
            </c:strRef>
          </c:cat>
          <c:val>
            <c:numRef>
              <c:f>'[「組込み／IoTに関する動向調査」 集計_データ編_1章_1（A-F）20200306★.xlsx]4-2全開発費の内訳 (経年比較)'!$L$5:$L$8</c:f>
              <c:numCache>
                <c:formatCode>0.0%</c:formatCode>
                <c:ptCount val="4"/>
                <c:pt idx="0">
                  <c:v>9.5052863436123333E-2</c:v>
                </c:pt>
                <c:pt idx="1">
                  <c:v>0.15123282442748093</c:v>
                </c:pt>
                <c:pt idx="2">
                  <c:v>0.14197115384615386</c:v>
                </c:pt>
                <c:pt idx="3">
                  <c:v>0.16200000000000001</c:v>
                </c:pt>
              </c:numCache>
            </c:numRef>
          </c:val>
          <c:extLst>
            <c:ext xmlns:c16="http://schemas.microsoft.com/office/drawing/2014/chart" uri="{C3380CC4-5D6E-409C-BE32-E72D297353CC}">
              <c16:uniqueId val="{00000005-4F86-4237-989B-105A54E3BA63}"/>
            </c:ext>
          </c:extLst>
        </c:ser>
        <c:ser>
          <c:idx val="1"/>
          <c:order val="2"/>
          <c:tx>
            <c:strRef>
              <c:f>'[「組込み／IoTに関する動向調査」 集計_データ編_1章_1（A-F）20200306★.xlsx]4-2全開発費の内訳 (経年比較)'!$M$4</c:f>
              <c:strCache>
                <c:ptCount val="1"/>
                <c:pt idx="0">
                  <c:v>組込み/IoTに関連するハードウェア開発費（機構系）</c:v>
                </c:pt>
              </c:strCache>
            </c:strRef>
          </c:tx>
          <c:spPr>
            <a:solidFill>
              <a:schemeClr val="accent3"/>
            </a:solidFill>
            <a:ln>
              <a:solidFill>
                <a:schemeClr val="tx1"/>
              </a:solidFill>
            </a:ln>
            <a:effectLst/>
          </c:spPr>
          <c:invertIfNegative val="0"/>
          <c:dLbls>
            <c:dLbl>
              <c:idx val="0"/>
              <c:layout>
                <c:manualLayout>
                  <c:x val="-2.1330962661925326E-3"/>
                  <c:y val="6.90135472196410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F86-4237-989B-105A54E3BA63}"/>
                </c:ext>
              </c:extLst>
            </c:dLbl>
            <c:dLbl>
              <c:idx val="2"/>
              <c:layout>
                <c:manualLayout>
                  <c:x val="-2.133096266192611E-3"/>
                  <c:y val="8.6945653532438883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F86-4237-989B-105A54E3BA63}"/>
                </c:ext>
              </c:extLst>
            </c:dLbl>
            <c:dLbl>
              <c:idx val="3"/>
              <c:layout>
                <c:manualLayout>
                  <c:x val="-1.5770427137676378E-16"/>
                  <c:y val="4.3472826766219441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F86-4237-989B-105A54E3BA63}"/>
                </c:ext>
              </c:extLst>
            </c:dLbl>
            <c:dLbl>
              <c:idx val="4"/>
              <c:layout>
                <c:manualLayout>
                  <c:x val="-7.9493223532588662E-17"/>
                  <c:y val="4.96894409937889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F86-4237-989B-105A54E3BA63}"/>
                </c:ext>
              </c:extLst>
            </c:dLbl>
            <c:dLbl>
              <c:idx val="5"/>
              <c:layout>
                <c:manualLayout>
                  <c:x val="3.9746611766294331E-17"/>
                  <c:y val="4.96894409937888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F86-4237-989B-105A54E3BA63}"/>
                </c:ext>
              </c:extLst>
            </c:dLbl>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集計_データ編_1章_1（A-F）20200306★.xlsx]4-2全開発費の内訳 (経年比較)'!$J$5:$J$8</c:f>
              <c:strCache>
                <c:ptCount val="4"/>
                <c:pt idx="0">
                  <c:v>2019年度（B～E）（n=454）</c:v>
                </c:pt>
                <c:pt idx="1">
                  <c:v>2018年度（n=262）</c:v>
                </c:pt>
                <c:pt idx="2">
                  <c:v>2017年度（n=208）</c:v>
                </c:pt>
                <c:pt idx="3">
                  <c:v>2016年度（n=151）</c:v>
                </c:pt>
              </c:strCache>
            </c:strRef>
          </c:cat>
          <c:val>
            <c:numRef>
              <c:f>'[「組込み／IoTに関する動向調査」 集計_データ編_1章_1（A-F）20200306★.xlsx]4-2全開発費の内訳 (経年比較)'!$M$5:$M$8</c:f>
              <c:numCache>
                <c:formatCode>0.0%</c:formatCode>
                <c:ptCount val="4"/>
                <c:pt idx="0">
                  <c:v>4.2110132158590302E-2</c:v>
                </c:pt>
                <c:pt idx="1">
                  <c:v>5.7133587786259543E-2</c:v>
                </c:pt>
                <c:pt idx="2">
                  <c:v>7.8557692307692314E-2</c:v>
                </c:pt>
                <c:pt idx="3">
                  <c:v>8.4000000000000005E-2</c:v>
                </c:pt>
              </c:numCache>
            </c:numRef>
          </c:val>
          <c:extLst>
            <c:ext xmlns:c16="http://schemas.microsoft.com/office/drawing/2014/chart" uri="{C3380CC4-5D6E-409C-BE32-E72D297353CC}">
              <c16:uniqueId val="{0000000B-4F86-4237-989B-105A54E3BA63}"/>
            </c:ext>
          </c:extLst>
        </c:ser>
        <c:ser>
          <c:idx val="3"/>
          <c:order val="3"/>
          <c:tx>
            <c:strRef>
              <c:f>'[「組込み／IoTに関する動向調査」 集計_データ編_1章_1（A-F）20200306★.xlsx]4-2全開発費の内訳 (経年比較)'!$N$4</c:f>
              <c:strCache>
                <c:ptCount val="1"/>
                <c:pt idx="0">
                  <c:v>組込み/IoTに関連する上記以外の開発費</c:v>
                </c:pt>
              </c:strCache>
            </c:strRef>
          </c:tx>
          <c:spPr>
            <a:solidFill>
              <a:schemeClr val="accent4"/>
            </a:solidFill>
            <a:ln>
              <a:solidFill>
                <a:schemeClr val="tx1"/>
              </a:solidFill>
            </a:ln>
            <a:effectLst/>
          </c:spPr>
          <c:invertIfNegative val="0"/>
          <c:dLbls>
            <c:dLbl>
              <c:idx val="0"/>
              <c:layout>
                <c:manualLayout>
                  <c:x val="8.6895267123867585E-3"/>
                  <c:y val="-2.759872407253415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F86-4237-989B-105A54E3BA63}"/>
                </c:ext>
              </c:extLst>
            </c:dLbl>
            <c:dLbl>
              <c:idx val="2"/>
              <c:layout>
                <c:manualLayout>
                  <c:x val="1.0840110251603306E-2"/>
                  <c:y val="2.1736413383109721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F86-4237-989B-105A54E3BA63}"/>
                </c:ext>
              </c:extLst>
            </c:dLbl>
            <c:dLbl>
              <c:idx val="3"/>
              <c:layout>
                <c:manualLayout>
                  <c:x val="8.6720882012825806E-3"/>
                  <c:y val="4.3472826766219441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F86-4237-989B-105A54E3BA63}"/>
                </c:ext>
              </c:extLst>
            </c:dLbl>
            <c:dLbl>
              <c:idx val="4"/>
              <c:layout>
                <c:manualLayout>
                  <c:x val="2.1680220503205658E-3"/>
                  <c:y val="4.3472826766219441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F86-4237-989B-105A54E3BA63}"/>
                </c:ext>
              </c:extLst>
            </c:dLbl>
            <c:dLbl>
              <c:idx val="5"/>
              <c:layout>
                <c:manualLayout>
                  <c:x val="1.5176154352244517E-2"/>
                  <c:y val="-2.760089771387272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4F86-4237-989B-105A54E3BA63}"/>
                </c:ext>
              </c:extLst>
            </c:dLbl>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集計_データ編_1章_1（A-F）20200306★.xlsx]4-2全開発費の内訳 (経年比較)'!$J$5:$J$8</c:f>
              <c:strCache>
                <c:ptCount val="4"/>
                <c:pt idx="0">
                  <c:v>2019年度（B～E）（n=454）</c:v>
                </c:pt>
                <c:pt idx="1">
                  <c:v>2018年度（n=262）</c:v>
                </c:pt>
                <c:pt idx="2">
                  <c:v>2017年度（n=208）</c:v>
                </c:pt>
                <c:pt idx="3">
                  <c:v>2016年度（n=151）</c:v>
                </c:pt>
              </c:strCache>
            </c:strRef>
          </c:cat>
          <c:val>
            <c:numRef>
              <c:f>'[「組込み／IoTに関する動向調査」 集計_データ編_1章_1（A-F）20200306★.xlsx]4-2全開発費の内訳 (経年比較)'!$N$5:$N$8</c:f>
              <c:numCache>
                <c:formatCode>0.0%</c:formatCode>
                <c:ptCount val="4"/>
                <c:pt idx="0">
                  <c:v>5.9740088105726875E-2</c:v>
                </c:pt>
                <c:pt idx="1">
                  <c:v>6.3706106870228998E-2</c:v>
                </c:pt>
                <c:pt idx="2">
                  <c:v>4.8317307692307694E-2</c:v>
                </c:pt>
                <c:pt idx="3">
                  <c:v>6.2E-2</c:v>
                </c:pt>
              </c:numCache>
            </c:numRef>
          </c:val>
          <c:extLst>
            <c:ext xmlns:c16="http://schemas.microsoft.com/office/drawing/2014/chart" uri="{C3380CC4-5D6E-409C-BE32-E72D297353CC}">
              <c16:uniqueId val="{00000011-4F86-4237-989B-105A54E3BA63}"/>
            </c:ext>
          </c:extLst>
        </c:ser>
        <c:ser>
          <c:idx val="4"/>
          <c:order val="4"/>
          <c:tx>
            <c:strRef>
              <c:f>'[「組込み／IoTに関する動向調査」 集計_データ編_1章_1（A-F）20200306★.xlsx]4-2全開発費の内訳 (経年比較)'!$O$4</c:f>
              <c:strCache>
                <c:ptCount val="1"/>
                <c:pt idx="0">
                  <c:v>組込み/IoTに関連しない開発費</c:v>
                </c:pt>
              </c:strCache>
            </c:strRef>
          </c:tx>
          <c:spPr>
            <a:solidFill>
              <a:schemeClr val="bg1"/>
            </a:solidFill>
            <a:ln>
              <a:solidFill>
                <a:schemeClr val="tx1"/>
              </a:solidFill>
            </a:ln>
            <a:effectLst/>
          </c:spPr>
          <c:invertIfNegative val="0"/>
          <c:dLbls>
            <c:dLbl>
              <c:idx val="5"/>
              <c:layout>
                <c:manualLayout>
                  <c:x val="7.9493223532588662E-17"/>
                  <c:y val="1.142900615683909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4F86-4237-989B-105A54E3BA63}"/>
                </c:ext>
              </c:extLst>
            </c:dLbl>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集計_データ編_1章_1（A-F）20200306★.xlsx]4-2全開発費の内訳 (経年比較)'!$J$5:$J$8</c:f>
              <c:strCache>
                <c:ptCount val="4"/>
                <c:pt idx="0">
                  <c:v>2019年度（B～E）（n=454）</c:v>
                </c:pt>
                <c:pt idx="1">
                  <c:v>2018年度（n=262）</c:v>
                </c:pt>
                <c:pt idx="2">
                  <c:v>2017年度（n=208）</c:v>
                </c:pt>
                <c:pt idx="3">
                  <c:v>2016年度（n=151）</c:v>
                </c:pt>
              </c:strCache>
            </c:strRef>
          </c:cat>
          <c:val>
            <c:numRef>
              <c:f>'[「組込み／IoTに関する動向調査」 集計_データ編_1章_1（A-F）20200306★.xlsx]4-2全開発費の内訳 (経年比較)'!$O$5:$O$8</c:f>
              <c:numCache>
                <c:formatCode>0.0%</c:formatCode>
                <c:ptCount val="4"/>
                <c:pt idx="0">
                  <c:v>0.52984361233480182</c:v>
                </c:pt>
                <c:pt idx="1">
                  <c:v>0.35000381679389314</c:v>
                </c:pt>
                <c:pt idx="2">
                  <c:v>0.30404326923076924</c:v>
                </c:pt>
                <c:pt idx="3">
                  <c:v>0.26200000000000001</c:v>
                </c:pt>
              </c:numCache>
            </c:numRef>
          </c:val>
          <c:extLst>
            <c:ext xmlns:c16="http://schemas.microsoft.com/office/drawing/2014/chart" uri="{C3380CC4-5D6E-409C-BE32-E72D297353CC}">
              <c16:uniqueId val="{00000013-4F86-4237-989B-105A54E3BA63}"/>
            </c:ext>
          </c:extLst>
        </c:ser>
        <c:dLbls>
          <c:showLegendKey val="0"/>
          <c:showVal val="0"/>
          <c:showCatName val="0"/>
          <c:showSerName val="0"/>
          <c:showPercent val="0"/>
          <c:showBubbleSize val="0"/>
        </c:dLbls>
        <c:gapWidth val="40"/>
        <c:overlap val="100"/>
        <c:axId val="437322880"/>
        <c:axId val="437324416"/>
      </c:barChart>
      <c:catAx>
        <c:axId val="437322880"/>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37324416"/>
        <c:crosses val="autoZero"/>
        <c:auto val="1"/>
        <c:lblAlgn val="ctr"/>
        <c:lblOffset val="100"/>
        <c:noMultiLvlLbl val="0"/>
      </c:catAx>
      <c:valAx>
        <c:axId val="43732441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37322880"/>
        <c:crosses val="autoZero"/>
        <c:crossBetween val="between"/>
      </c:valAx>
      <c:spPr>
        <a:noFill/>
        <a:ln>
          <a:solidFill>
            <a:schemeClr val="tx1">
              <a:lumMod val="50000"/>
              <a:lumOff val="50000"/>
            </a:schemeClr>
          </a:solidFill>
        </a:ln>
        <a:effectLst/>
      </c:spPr>
    </c:plotArea>
    <c:legend>
      <c:legendPos val="b"/>
      <c:layout>
        <c:manualLayout>
          <c:xMode val="edge"/>
          <c:yMode val="edge"/>
          <c:x val="5.1360019642403387E-2"/>
          <c:y val="0.77348831937313489"/>
          <c:w val="0.90788741313177357"/>
          <c:h val="0.19891071428571427"/>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954368019311296"/>
          <c:y val="5.5368524029968641E-2"/>
          <c:w val="0.58290758789718566"/>
          <c:h val="0.88018535291695299"/>
        </c:manualLayout>
      </c:layout>
      <c:barChart>
        <c:barDir val="bar"/>
        <c:grouping val="stacked"/>
        <c:varyColors val="0"/>
        <c:ser>
          <c:idx val="0"/>
          <c:order val="0"/>
          <c:tx>
            <c:strRef>
              <c:f>'[「組込み／IoTに関する動向調査」 集計_データ編_3章_1（B-E）20200306★.xlsx]15-2'!$I$6</c:f>
              <c:strCache>
                <c:ptCount val="1"/>
                <c:pt idx="0">
                  <c:v>1番目</c:v>
                </c:pt>
              </c:strCache>
            </c:strRef>
          </c:tx>
          <c:spPr>
            <a:solidFill>
              <a:srgbClr val="FF9966"/>
            </a:solidFill>
            <a:ln>
              <a:solidFill>
                <a:sysClr val="windowText" lastClr="000000"/>
              </a:solidFill>
            </a:ln>
            <a:effectLst/>
          </c:spPr>
          <c:invertIfNegative val="0"/>
          <c:dLbls>
            <c:dLbl>
              <c:idx val="23"/>
              <c:delete val="1"/>
              <c:extLst>
                <c:ext xmlns:c15="http://schemas.microsoft.com/office/drawing/2012/chart" uri="{CE6537A1-D6FC-4f65-9D91-7224C49458BB}"/>
                <c:ext xmlns:c16="http://schemas.microsoft.com/office/drawing/2014/chart" uri="{C3380CC4-5D6E-409C-BE32-E72D297353CC}">
                  <c16:uniqueId val="{00000002-F32A-4D8F-892E-DCDFC9542F00}"/>
                </c:ext>
              </c:extLst>
            </c:dLbl>
            <c:dLbl>
              <c:idx val="32"/>
              <c:delete val="1"/>
              <c:extLst>
                <c:ext xmlns:c15="http://schemas.microsoft.com/office/drawing/2012/chart" uri="{CE6537A1-D6FC-4f65-9D91-7224C49458BB}"/>
                <c:ext xmlns:c16="http://schemas.microsoft.com/office/drawing/2014/chart" uri="{C3380CC4-5D6E-409C-BE32-E72D297353CC}">
                  <c16:uniqueId val="{00000000-F32A-4D8F-892E-DCDFC9542F00}"/>
                </c:ext>
              </c:extLst>
            </c:dLbl>
            <c:spPr>
              <a:noFill/>
              <a:ln>
                <a:noFill/>
              </a:ln>
              <a:effectLst/>
            </c:spPr>
            <c:txPr>
              <a:bodyPr wrap="square" lIns="38100" tIns="19050" rIns="38100" bIns="19050" anchor="ctr">
                <a:spAutoFit/>
              </a:bodyPr>
              <a:lstStyle/>
              <a:p>
                <a:pPr>
                  <a:defRPr sz="800">
                    <a:solidFill>
                      <a:sysClr val="windowText" lastClr="000000"/>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集計_データ編_3章_1（B-E）20200306★.xlsx]15-2'!$D$10:$D$42</c:f>
              <c:strCache>
                <c:ptCount val="33"/>
                <c:pt idx="0">
                  <c:v>デジタル技術やデータ活用に精通した人材の育成・確保           </c:v>
                </c:pt>
                <c:pt idx="1">
                  <c:v>100人以下</c:v>
                </c:pt>
                <c:pt idx="2">
                  <c:v>101人以上</c:v>
                </c:pt>
                <c:pt idx="3">
                  <c:v>事業部門におけるDXを担う人材の育成・確保                      </c:v>
                </c:pt>
                <c:pt idx="4">
                  <c:v>100人以下</c:v>
                </c:pt>
                <c:pt idx="5">
                  <c:v>101人以上</c:v>
                </c:pt>
                <c:pt idx="6">
                  <c:v>社内外でのビジョン共有                                                </c:v>
                </c:pt>
                <c:pt idx="7">
                  <c:v>100人以下</c:v>
                </c:pt>
                <c:pt idx="8">
                  <c:v>101人以上</c:v>
                </c:pt>
                <c:pt idx="9">
                  <c:v>経営トップのコミットメント                                               </c:v>
                </c:pt>
                <c:pt idx="10">
                  <c:v>100人以下</c:v>
                </c:pt>
                <c:pt idx="11">
                  <c:v>101人以上</c:v>
                </c:pt>
                <c:pt idx="12">
                  <c:v>経営・事業部門・IT部門が相互に協力する体制の構築           </c:v>
                </c:pt>
                <c:pt idx="13">
                  <c:v>100人以下</c:v>
                </c:pt>
                <c:pt idx="14">
                  <c:v>101人以上</c:v>
                </c:pt>
                <c:pt idx="15">
                  <c:v>既存技術への依存からの脱却                                         </c:v>
                </c:pt>
                <c:pt idx="16">
                  <c:v>100人以下</c:v>
                </c:pt>
                <c:pt idx="17">
                  <c:v>101人以上</c:v>
                </c:pt>
                <c:pt idx="18">
                  <c:v>DXの取り組みの事業（現場レベル）までの落とし込み             </c:v>
                </c:pt>
                <c:pt idx="19">
                  <c:v>100人以下</c:v>
                </c:pt>
                <c:pt idx="20">
                  <c:v>101人以上</c:v>
                </c:pt>
                <c:pt idx="21">
                  <c:v>外部との連携に向けた取り組み                                        </c:v>
                </c:pt>
                <c:pt idx="22">
                  <c:v>100人以下</c:v>
                </c:pt>
                <c:pt idx="23">
                  <c:v>101人以上</c:v>
                </c:pt>
                <c:pt idx="24">
                  <c:v>「業務に精通した人材」と「技術に精通した人材」を融合する仕組み</c:v>
                </c:pt>
                <c:pt idx="25">
                  <c:v>100人以下</c:v>
                </c:pt>
                <c:pt idx="26">
                  <c:v>101人以上</c:v>
                </c:pt>
                <c:pt idx="27">
                  <c:v>失敗から学び、継続的に挑戦する仕組みの構築                   </c:v>
                </c:pt>
                <c:pt idx="28">
                  <c:v>100人以下</c:v>
                </c:pt>
                <c:pt idx="29">
                  <c:v>101人以上</c:v>
                </c:pt>
                <c:pt idx="30">
                  <c:v>技術的負債の対応                                                    </c:v>
                </c:pt>
                <c:pt idx="31">
                  <c:v>100人以下</c:v>
                </c:pt>
                <c:pt idx="32">
                  <c:v>101人以上</c:v>
                </c:pt>
              </c:strCache>
            </c:strRef>
          </c:cat>
          <c:val>
            <c:numRef>
              <c:f>'[「組込み／IoTに関する動向調査」 集計_データ編_3章_1（B-E）20200306★.xlsx]15-2'!$I$10:$I$42</c:f>
              <c:numCache>
                <c:formatCode>0.0%</c:formatCode>
                <c:ptCount val="33"/>
                <c:pt idx="1">
                  <c:v>0.14583333333333334</c:v>
                </c:pt>
                <c:pt idx="2">
                  <c:v>0.21249999999999999</c:v>
                </c:pt>
                <c:pt idx="4">
                  <c:v>0.13541666666666666</c:v>
                </c:pt>
                <c:pt idx="5">
                  <c:v>0.1875</c:v>
                </c:pt>
                <c:pt idx="7">
                  <c:v>0.11458333333333333</c:v>
                </c:pt>
                <c:pt idx="8">
                  <c:v>0.17499999999999999</c:v>
                </c:pt>
                <c:pt idx="10">
                  <c:v>9.375E-2</c:v>
                </c:pt>
                <c:pt idx="11">
                  <c:v>7.4999999999999997E-2</c:v>
                </c:pt>
                <c:pt idx="13">
                  <c:v>0.11458333333333333</c:v>
                </c:pt>
                <c:pt idx="14">
                  <c:v>0.13750000000000001</c:v>
                </c:pt>
                <c:pt idx="16">
                  <c:v>8.3333333333333329E-2</c:v>
                </c:pt>
                <c:pt idx="17">
                  <c:v>7.4999999999999997E-2</c:v>
                </c:pt>
                <c:pt idx="19">
                  <c:v>7.2916666666666671E-2</c:v>
                </c:pt>
                <c:pt idx="20">
                  <c:v>8.7499999999999994E-2</c:v>
                </c:pt>
                <c:pt idx="22">
                  <c:v>7.2916666666666671E-2</c:v>
                </c:pt>
                <c:pt idx="23">
                  <c:v>0</c:v>
                </c:pt>
                <c:pt idx="25">
                  <c:v>5.2083333333333336E-2</c:v>
                </c:pt>
                <c:pt idx="26">
                  <c:v>0</c:v>
                </c:pt>
                <c:pt idx="28">
                  <c:v>8.3333333333333329E-2</c:v>
                </c:pt>
                <c:pt idx="29">
                  <c:v>0.05</c:v>
                </c:pt>
                <c:pt idx="31">
                  <c:v>2.0833333333333332E-2</c:v>
                </c:pt>
                <c:pt idx="32">
                  <c:v>0</c:v>
                </c:pt>
              </c:numCache>
            </c:numRef>
          </c:val>
          <c:extLst>
            <c:ext xmlns:c16="http://schemas.microsoft.com/office/drawing/2014/chart" uri="{C3380CC4-5D6E-409C-BE32-E72D297353CC}">
              <c16:uniqueId val="{00000000-9BE6-4820-B101-3EB924307C90}"/>
            </c:ext>
          </c:extLst>
        </c:ser>
        <c:ser>
          <c:idx val="1"/>
          <c:order val="1"/>
          <c:tx>
            <c:strRef>
              <c:f>'[「組込み／IoTに関する動向調査」 集計_データ編_3章_1（B-E）20200306★.xlsx]15-2'!$J$6</c:f>
              <c:strCache>
                <c:ptCount val="1"/>
                <c:pt idx="0">
                  <c:v>2番目</c:v>
                </c:pt>
              </c:strCache>
            </c:strRef>
          </c:tx>
          <c:spPr>
            <a:solidFill>
              <a:srgbClr val="FFFF99"/>
            </a:solidFill>
            <a:ln>
              <a:solidFill>
                <a:sysClr val="windowText" lastClr="000000"/>
              </a:solidFill>
            </a:ln>
            <a:effectLst/>
          </c:spPr>
          <c:invertIfNegative val="0"/>
          <c:dLbls>
            <c:dLbl>
              <c:idx val="23"/>
              <c:layout>
                <c:manualLayout>
                  <c:x val="-5.0355921202102898E-3"/>
                  <c:y val="2.108108924549164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32A-4D8F-892E-DCDFC9542F00}"/>
                </c:ext>
              </c:extLst>
            </c:dLbl>
            <c:spPr>
              <a:noFill/>
              <a:ln>
                <a:noFill/>
              </a:ln>
              <a:effectLst/>
            </c:spPr>
            <c:txPr>
              <a:bodyPr wrap="square" lIns="38100" tIns="19050" rIns="38100" bIns="19050" anchor="ctr">
                <a:spAutoFit/>
              </a:bodyPr>
              <a:lstStyle/>
              <a:p>
                <a:pPr>
                  <a:defRPr sz="800" baseline="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集計_データ編_3章_1（B-E）20200306★.xlsx]15-2'!$D$10:$D$42</c:f>
              <c:strCache>
                <c:ptCount val="33"/>
                <c:pt idx="0">
                  <c:v>デジタル技術やデータ活用に精通した人材の育成・確保           </c:v>
                </c:pt>
                <c:pt idx="1">
                  <c:v>100人以下</c:v>
                </c:pt>
                <c:pt idx="2">
                  <c:v>101人以上</c:v>
                </c:pt>
                <c:pt idx="3">
                  <c:v>事業部門におけるDXを担う人材の育成・確保                      </c:v>
                </c:pt>
                <c:pt idx="4">
                  <c:v>100人以下</c:v>
                </c:pt>
                <c:pt idx="5">
                  <c:v>101人以上</c:v>
                </c:pt>
                <c:pt idx="6">
                  <c:v>社内外でのビジョン共有                                                </c:v>
                </c:pt>
                <c:pt idx="7">
                  <c:v>100人以下</c:v>
                </c:pt>
                <c:pt idx="8">
                  <c:v>101人以上</c:v>
                </c:pt>
                <c:pt idx="9">
                  <c:v>経営トップのコミットメント                                               </c:v>
                </c:pt>
                <c:pt idx="10">
                  <c:v>100人以下</c:v>
                </c:pt>
                <c:pt idx="11">
                  <c:v>101人以上</c:v>
                </c:pt>
                <c:pt idx="12">
                  <c:v>経営・事業部門・IT部門が相互に協力する体制の構築           </c:v>
                </c:pt>
                <c:pt idx="13">
                  <c:v>100人以下</c:v>
                </c:pt>
                <c:pt idx="14">
                  <c:v>101人以上</c:v>
                </c:pt>
                <c:pt idx="15">
                  <c:v>既存技術への依存からの脱却                                         </c:v>
                </c:pt>
                <c:pt idx="16">
                  <c:v>100人以下</c:v>
                </c:pt>
                <c:pt idx="17">
                  <c:v>101人以上</c:v>
                </c:pt>
                <c:pt idx="18">
                  <c:v>DXの取り組みの事業（現場レベル）までの落とし込み             </c:v>
                </c:pt>
                <c:pt idx="19">
                  <c:v>100人以下</c:v>
                </c:pt>
                <c:pt idx="20">
                  <c:v>101人以上</c:v>
                </c:pt>
                <c:pt idx="21">
                  <c:v>外部との連携に向けた取り組み                                        </c:v>
                </c:pt>
                <c:pt idx="22">
                  <c:v>100人以下</c:v>
                </c:pt>
                <c:pt idx="23">
                  <c:v>101人以上</c:v>
                </c:pt>
                <c:pt idx="24">
                  <c:v>「業務に精通した人材」と「技術に精通した人材」を融合する仕組み</c:v>
                </c:pt>
                <c:pt idx="25">
                  <c:v>100人以下</c:v>
                </c:pt>
                <c:pt idx="26">
                  <c:v>101人以上</c:v>
                </c:pt>
                <c:pt idx="27">
                  <c:v>失敗から学び、継続的に挑戦する仕組みの構築                   </c:v>
                </c:pt>
                <c:pt idx="28">
                  <c:v>100人以下</c:v>
                </c:pt>
                <c:pt idx="29">
                  <c:v>101人以上</c:v>
                </c:pt>
                <c:pt idx="30">
                  <c:v>技術的負債の対応                                                    </c:v>
                </c:pt>
                <c:pt idx="31">
                  <c:v>100人以下</c:v>
                </c:pt>
                <c:pt idx="32">
                  <c:v>101人以上</c:v>
                </c:pt>
              </c:strCache>
            </c:strRef>
          </c:cat>
          <c:val>
            <c:numRef>
              <c:f>'[「組込み／IoTに関する動向調査」 集計_データ編_3章_1（B-E）20200306★.xlsx]15-2'!$J$10:$J$42</c:f>
              <c:numCache>
                <c:formatCode>0.0%</c:formatCode>
                <c:ptCount val="33"/>
                <c:pt idx="1">
                  <c:v>0.16483516483516483</c:v>
                </c:pt>
                <c:pt idx="2">
                  <c:v>0.11538461538461539</c:v>
                </c:pt>
                <c:pt idx="4">
                  <c:v>0.15384615384615385</c:v>
                </c:pt>
                <c:pt idx="5">
                  <c:v>0.23076923076923078</c:v>
                </c:pt>
                <c:pt idx="7">
                  <c:v>5.4945054945054944E-2</c:v>
                </c:pt>
                <c:pt idx="8">
                  <c:v>8.9743589743589744E-2</c:v>
                </c:pt>
                <c:pt idx="10">
                  <c:v>4.3956043956043959E-2</c:v>
                </c:pt>
                <c:pt idx="11">
                  <c:v>8.9743589743589744E-2</c:v>
                </c:pt>
                <c:pt idx="13">
                  <c:v>7.6923076923076927E-2</c:v>
                </c:pt>
                <c:pt idx="14">
                  <c:v>8.9743589743589744E-2</c:v>
                </c:pt>
                <c:pt idx="16">
                  <c:v>4.3956043956043959E-2</c:v>
                </c:pt>
                <c:pt idx="17">
                  <c:v>5.128205128205128E-2</c:v>
                </c:pt>
                <c:pt idx="19">
                  <c:v>0.13186813186813187</c:v>
                </c:pt>
                <c:pt idx="20">
                  <c:v>8.9743589743589744E-2</c:v>
                </c:pt>
                <c:pt idx="22">
                  <c:v>9.8901098901098897E-2</c:v>
                </c:pt>
                <c:pt idx="23">
                  <c:v>2.564102564102564E-2</c:v>
                </c:pt>
                <c:pt idx="25">
                  <c:v>0.13186813186813187</c:v>
                </c:pt>
                <c:pt idx="26">
                  <c:v>0.15384615384615385</c:v>
                </c:pt>
                <c:pt idx="28">
                  <c:v>4.3956043956043959E-2</c:v>
                </c:pt>
                <c:pt idx="29">
                  <c:v>1.282051282051282E-2</c:v>
                </c:pt>
                <c:pt idx="31">
                  <c:v>5.4945054945054944E-2</c:v>
                </c:pt>
                <c:pt idx="32">
                  <c:v>3.8461538461538464E-2</c:v>
                </c:pt>
              </c:numCache>
            </c:numRef>
          </c:val>
          <c:extLst>
            <c:ext xmlns:c16="http://schemas.microsoft.com/office/drawing/2014/chart" uri="{C3380CC4-5D6E-409C-BE32-E72D297353CC}">
              <c16:uniqueId val="{00000001-9BE6-4820-B101-3EB924307C90}"/>
            </c:ext>
          </c:extLst>
        </c:ser>
        <c:ser>
          <c:idx val="2"/>
          <c:order val="2"/>
          <c:tx>
            <c:strRef>
              <c:f>'[「組込み／IoTに関する動向調査」 集計_データ編_3章_1（B-E）20200306★.xlsx]15-2'!$K$6</c:f>
              <c:strCache>
                <c:ptCount val="1"/>
                <c:pt idx="0">
                  <c:v>3番目</c:v>
                </c:pt>
              </c:strCache>
            </c:strRef>
          </c:tx>
          <c:spPr>
            <a:solidFill>
              <a:srgbClr val="3366FF"/>
            </a:solidFill>
            <a:ln>
              <a:solidFill>
                <a:sysClr val="windowText" lastClr="000000"/>
              </a:solidFill>
            </a:ln>
            <a:effectLst/>
          </c:spPr>
          <c:invertIfNegative val="0"/>
          <c:dLbls>
            <c:dLbl>
              <c:idx val="23"/>
              <c:layout>
                <c:manualLayout>
                  <c:x val="2.8535022014524913E-2"/>
                  <c:y val="2.1081089245491643E-3"/>
                </c:manualLayout>
              </c:layout>
              <c:spPr>
                <a:noFill/>
                <a:ln>
                  <a:noFill/>
                </a:ln>
                <a:effectLst/>
              </c:spPr>
              <c:txPr>
                <a:bodyPr wrap="square" lIns="38100" tIns="19050" rIns="38100" bIns="19050" anchor="ctr">
                  <a:spAutoFit/>
                </a:bodyPr>
                <a:lstStyle/>
                <a:p>
                  <a:pPr>
                    <a:defRPr sz="800" baseline="0">
                      <a:solidFill>
                        <a:schemeClr val="tx1"/>
                      </a:solidFill>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32A-4D8F-892E-DCDFC9542F00}"/>
                </c:ext>
              </c:extLst>
            </c:dLbl>
            <c:spPr>
              <a:noFill/>
              <a:ln>
                <a:noFill/>
              </a:ln>
              <a:effectLst/>
            </c:spPr>
            <c:txPr>
              <a:bodyPr wrap="square" lIns="38100" tIns="19050" rIns="38100" bIns="19050" anchor="ctr">
                <a:spAutoFit/>
              </a:bodyPr>
              <a:lstStyle/>
              <a:p>
                <a:pPr>
                  <a:defRPr sz="800" baseline="0">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集計_データ編_3章_1（B-E）20200306★.xlsx]15-2'!$D$10:$D$42</c:f>
              <c:strCache>
                <c:ptCount val="33"/>
                <c:pt idx="0">
                  <c:v>デジタル技術やデータ活用に精通した人材の育成・確保           </c:v>
                </c:pt>
                <c:pt idx="1">
                  <c:v>100人以下</c:v>
                </c:pt>
                <c:pt idx="2">
                  <c:v>101人以上</c:v>
                </c:pt>
                <c:pt idx="3">
                  <c:v>事業部門におけるDXを担う人材の育成・確保                      </c:v>
                </c:pt>
                <c:pt idx="4">
                  <c:v>100人以下</c:v>
                </c:pt>
                <c:pt idx="5">
                  <c:v>101人以上</c:v>
                </c:pt>
                <c:pt idx="6">
                  <c:v>社内外でのビジョン共有                                                </c:v>
                </c:pt>
                <c:pt idx="7">
                  <c:v>100人以下</c:v>
                </c:pt>
                <c:pt idx="8">
                  <c:v>101人以上</c:v>
                </c:pt>
                <c:pt idx="9">
                  <c:v>経営トップのコミットメント                                               </c:v>
                </c:pt>
                <c:pt idx="10">
                  <c:v>100人以下</c:v>
                </c:pt>
                <c:pt idx="11">
                  <c:v>101人以上</c:v>
                </c:pt>
                <c:pt idx="12">
                  <c:v>経営・事業部門・IT部門が相互に協力する体制の構築           </c:v>
                </c:pt>
                <c:pt idx="13">
                  <c:v>100人以下</c:v>
                </c:pt>
                <c:pt idx="14">
                  <c:v>101人以上</c:v>
                </c:pt>
                <c:pt idx="15">
                  <c:v>既存技術への依存からの脱却                                         </c:v>
                </c:pt>
                <c:pt idx="16">
                  <c:v>100人以下</c:v>
                </c:pt>
                <c:pt idx="17">
                  <c:v>101人以上</c:v>
                </c:pt>
                <c:pt idx="18">
                  <c:v>DXの取り組みの事業（現場レベル）までの落とし込み             </c:v>
                </c:pt>
                <c:pt idx="19">
                  <c:v>100人以下</c:v>
                </c:pt>
                <c:pt idx="20">
                  <c:v>101人以上</c:v>
                </c:pt>
                <c:pt idx="21">
                  <c:v>外部との連携に向けた取り組み                                        </c:v>
                </c:pt>
                <c:pt idx="22">
                  <c:v>100人以下</c:v>
                </c:pt>
                <c:pt idx="23">
                  <c:v>101人以上</c:v>
                </c:pt>
                <c:pt idx="24">
                  <c:v>「業務に精通した人材」と「技術に精通した人材」を融合する仕組み</c:v>
                </c:pt>
                <c:pt idx="25">
                  <c:v>100人以下</c:v>
                </c:pt>
                <c:pt idx="26">
                  <c:v>101人以上</c:v>
                </c:pt>
                <c:pt idx="27">
                  <c:v>失敗から学び、継続的に挑戦する仕組みの構築                   </c:v>
                </c:pt>
                <c:pt idx="28">
                  <c:v>100人以下</c:v>
                </c:pt>
                <c:pt idx="29">
                  <c:v>101人以上</c:v>
                </c:pt>
                <c:pt idx="30">
                  <c:v>技術的負債の対応                                                    </c:v>
                </c:pt>
                <c:pt idx="31">
                  <c:v>100人以下</c:v>
                </c:pt>
                <c:pt idx="32">
                  <c:v>101人以上</c:v>
                </c:pt>
              </c:strCache>
            </c:strRef>
          </c:cat>
          <c:val>
            <c:numRef>
              <c:f>'[「組込み／IoTに関する動向調査」 集計_データ編_3章_1（B-E）20200306★.xlsx]15-2'!$K$10:$K$42</c:f>
              <c:numCache>
                <c:formatCode>0.0%</c:formatCode>
                <c:ptCount val="33"/>
                <c:pt idx="1">
                  <c:v>0.14606741573033707</c:v>
                </c:pt>
                <c:pt idx="2">
                  <c:v>0.15789473684210525</c:v>
                </c:pt>
                <c:pt idx="4">
                  <c:v>6.741573033707865E-2</c:v>
                </c:pt>
                <c:pt idx="5">
                  <c:v>0.18421052631578946</c:v>
                </c:pt>
                <c:pt idx="7">
                  <c:v>0.11235955056179775</c:v>
                </c:pt>
                <c:pt idx="8">
                  <c:v>3.9473684210526314E-2</c:v>
                </c:pt>
                <c:pt idx="10">
                  <c:v>1.1235955056179775E-2</c:v>
                </c:pt>
                <c:pt idx="11">
                  <c:v>5.2631578947368418E-2</c:v>
                </c:pt>
                <c:pt idx="13">
                  <c:v>0.10112359550561797</c:v>
                </c:pt>
                <c:pt idx="14">
                  <c:v>0.11842105263157894</c:v>
                </c:pt>
                <c:pt idx="16">
                  <c:v>7.8651685393258425E-2</c:v>
                </c:pt>
                <c:pt idx="17">
                  <c:v>9.2105263157894732E-2</c:v>
                </c:pt>
                <c:pt idx="19">
                  <c:v>0.11235955056179775</c:v>
                </c:pt>
                <c:pt idx="20">
                  <c:v>0.17105263157894737</c:v>
                </c:pt>
                <c:pt idx="22">
                  <c:v>0.12359550561797752</c:v>
                </c:pt>
                <c:pt idx="23">
                  <c:v>2.6315789473684209E-2</c:v>
                </c:pt>
                <c:pt idx="25">
                  <c:v>0.1348314606741573</c:v>
                </c:pt>
                <c:pt idx="26">
                  <c:v>9.2105263157894732E-2</c:v>
                </c:pt>
                <c:pt idx="28">
                  <c:v>4.49438202247191E-2</c:v>
                </c:pt>
                <c:pt idx="29">
                  <c:v>6.5789473684210523E-2</c:v>
                </c:pt>
                <c:pt idx="31">
                  <c:v>6.741573033707865E-2</c:v>
                </c:pt>
                <c:pt idx="32">
                  <c:v>0</c:v>
                </c:pt>
              </c:numCache>
            </c:numRef>
          </c:val>
          <c:extLst>
            <c:ext xmlns:c16="http://schemas.microsoft.com/office/drawing/2014/chart" uri="{C3380CC4-5D6E-409C-BE32-E72D297353CC}">
              <c16:uniqueId val="{00000002-9BE6-4820-B101-3EB924307C90}"/>
            </c:ext>
          </c:extLst>
        </c:ser>
        <c:dLbls>
          <c:showLegendKey val="0"/>
          <c:showVal val="0"/>
          <c:showCatName val="0"/>
          <c:showSerName val="0"/>
          <c:showPercent val="0"/>
          <c:showBubbleSize val="0"/>
        </c:dLbls>
        <c:gapWidth val="40"/>
        <c:overlap val="100"/>
        <c:axId val="451846912"/>
        <c:axId val="451848448"/>
      </c:barChart>
      <c:catAx>
        <c:axId val="451846912"/>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800"/>
            </a:pPr>
            <a:endParaRPr lang="ja-JP"/>
          </a:p>
        </c:txPr>
        <c:crossAx val="451848448"/>
        <c:crosses val="autoZero"/>
        <c:auto val="1"/>
        <c:lblAlgn val="ctr"/>
        <c:lblOffset val="100"/>
        <c:noMultiLvlLbl val="0"/>
      </c:catAx>
      <c:valAx>
        <c:axId val="451848448"/>
        <c:scaling>
          <c:orientation val="minMax"/>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51846912"/>
        <c:crosses val="autoZero"/>
        <c:crossBetween val="between"/>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420816878932649"/>
          <c:y val="4.7898178905868019E-2"/>
          <c:w val="0.53992473058549051"/>
          <c:h val="0.87648634370045997"/>
        </c:manualLayout>
      </c:layout>
      <c:barChart>
        <c:barDir val="bar"/>
        <c:grouping val="stacked"/>
        <c:varyColors val="0"/>
        <c:ser>
          <c:idx val="0"/>
          <c:order val="0"/>
          <c:tx>
            <c:strRef>
              <c:f>'[「組込み／IoTに関する動向調査」 集計_データ編_3章_1（B-E）20200306★.xlsx]15-3'!$I$6</c:f>
              <c:strCache>
                <c:ptCount val="1"/>
                <c:pt idx="0">
                  <c:v>1番目</c:v>
                </c:pt>
              </c:strCache>
            </c:strRef>
          </c:tx>
          <c:spPr>
            <a:solidFill>
              <a:srgbClr val="FF9966"/>
            </a:solidFill>
            <a:ln>
              <a:solidFill>
                <a:sysClr val="windowText" lastClr="000000"/>
              </a:solidFill>
            </a:ln>
            <a:effectLst/>
          </c:spPr>
          <c:invertIfNegative val="0"/>
          <c:dLbls>
            <c:dLbl>
              <c:idx val="32"/>
              <c:delete val="1"/>
              <c:extLst>
                <c:ext xmlns:c15="http://schemas.microsoft.com/office/drawing/2012/chart" uri="{CE6537A1-D6FC-4f65-9D91-7224C49458BB}"/>
                <c:ext xmlns:c16="http://schemas.microsoft.com/office/drawing/2014/chart" uri="{C3380CC4-5D6E-409C-BE32-E72D297353CC}">
                  <c16:uniqueId val="{00000000-EC07-42B5-8F54-5129C56E557E}"/>
                </c:ext>
              </c:extLst>
            </c:dLbl>
            <c:spPr>
              <a:noFill/>
              <a:ln>
                <a:noFill/>
              </a:ln>
              <a:effectLst/>
            </c:spPr>
            <c:txPr>
              <a:bodyPr wrap="square" lIns="38100" tIns="19050" rIns="38100" bIns="19050" anchor="ctr">
                <a:spAutoFit/>
              </a:bodyPr>
              <a:lstStyle/>
              <a:p>
                <a:pPr>
                  <a:defRPr sz="800">
                    <a:solidFill>
                      <a:sysClr val="windowText" lastClr="000000"/>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集計_データ編_3章_1（B-E）20200306★.xlsx]15-3'!$D$10:$D$42</c:f>
              <c:strCache>
                <c:ptCount val="33"/>
                <c:pt idx="0">
                  <c:v>デジタル技術やデータ活用に精通した人材の育成・確保            </c:v>
                </c:pt>
                <c:pt idx="1">
                  <c:v>IoTあり</c:v>
                </c:pt>
                <c:pt idx="2">
                  <c:v>IoTなし</c:v>
                </c:pt>
                <c:pt idx="3">
                  <c:v>事業部門におけるDXを担う人材の育成・確保                      </c:v>
                </c:pt>
                <c:pt idx="4">
                  <c:v>IoTあり</c:v>
                </c:pt>
                <c:pt idx="5">
                  <c:v>IoTなし</c:v>
                </c:pt>
                <c:pt idx="6">
                  <c:v>社内外でのビジョン共有                                                </c:v>
                </c:pt>
                <c:pt idx="7">
                  <c:v>IoTあり</c:v>
                </c:pt>
                <c:pt idx="8">
                  <c:v>IoTなし</c:v>
                </c:pt>
                <c:pt idx="9">
                  <c:v>経営トップのコミットメント                                               </c:v>
                </c:pt>
                <c:pt idx="10">
                  <c:v>IoTあり</c:v>
                </c:pt>
                <c:pt idx="11">
                  <c:v>IoTなし</c:v>
                </c:pt>
                <c:pt idx="12">
                  <c:v>経営・事業部門・IT部門が相互に協力する体制の構築          </c:v>
                </c:pt>
                <c:pt idx="13">
                  <c:v>IoTあり</c:v>
                </c:pt>
                <c:pt idx="14">
                  <c:v>IoTなし</c:v>
                </c:pt>
                <c:pt idx="15">
                  <c:v>既存技術への依存からの脱却                                       </c:v>
                </c:pt>
                <c:pt idx="16">
                  <c:v>IoTあり</c:v>
                </c:pt>
                <c:pt idx="17">
                  <c:v>IoTなし</c:v>
                </c:pt>
                <c:pt idx="18">
                  <c:v>DXの取り組みの事業（現場レベル）までの落とし込み            </c:v>
                </c:pt>
                <c:pt idx="19">
                  <c:v>IoTあり</c:v>
                </c:pt>
                <c:pt idx="20">
                  <c:v>IoTなし</c:v>
                </c:pt>
                <c:pt idx="21">
                  <c:v>外部との連携に向けた取り組み                                       </c:v>
                </c:pt>
                <c:pt idx="22">
                  <c:v>IoTあり</c:v>
                </c:pt>
                <c:pt idx="23">
                  <c:v>IoTなし</c:v>
                </c:pt>
                <c:pt idx="24">
                  <c:v>「業務に精通した人材」と「技術に精通した人材」を融合する仕組み</c:v>
                </c:pt>
                <c:pt idx="25">
                  <c:v>IoTあり</c:v>
                </c:pt>
                <c:pt idx="26">
                  <c:v>IoTなし</c:v>
                </c:pt>
                <c:pt idx="27">
                  <c:v>失敗から学び、継続的に挑戦する仕組みの構築                   </c:v>
                </c:pt>
                <c:pt idx="28">
                  <c:v>IoTあり</c:v>
                </c:pt>
                <c:pt idx="29">
                  <c:v>IoTなし</c:v>
                </c:pt>
                <c:pt idx="30">
                  <c:v>技術的負債の対応                                                    </c:v>
                </c:pt>
                <c:pt idx="31">
                  <c:v>IoTあり</c:v>
                </c:pt>
                <c:pt idx="32">
                  <c:v>IoTなし</c:v>
                </c:pt>
              </c:strCache>
            </c:strRef>
          </c:cat>
          <c:val>
            <c:numRef>
              <c:f>'[「組込み／IoTに関する動向調査」 集計_データ編_3章_1（B-E）20200306★.xlsx]15-3'!$I$10:$I$42</c:f>
              <c:numCache>
                <c:formatCode>0.0%</c:formatCode>
                <c:ptCount val="33"/>
                <c:pt idx="1">
                  <c:v>0.15384615384615385</c:v>
                </c:pt>
                <c:pt idx="2">
                  <c:v>0.22033898305084745</c:v>
                </c:pt>
                <c:pt idx="4">
                  <c:v>0.1623931623931624</c:v>
                </c:pt>
                <c:pt idx="5">
                  <c:v>0.15254237288135594</c:v>
                </c:pt>
                <c:pt idx="7">
                  <c:v>0.14529914529914531</c:v>
                </c:pt>
                <c:pt idx="8">
                  <c:v>0.13559322033898305</c:v>
                </c:pt>
                <c:pt idx="10">
                  <c:v>8.5470085470085472E-2</c:v>
                </c:pt>
                <c:pt idx="11">
                  <c:v>8.4745762711864403E-2</c:v>
                </c:pt>
                <c:pt idx="13">
                  <c:v>0.11965811965811966</c:v>
                </c:pt>
                <c:pt idx="14">
                  <c:v>0.13559322033898305</c:v>
                </c:pt>
                <c:pt idx="16">
                  <c:v>8.5470085470085472E-2</c:v>
                </c:pt>
                <c:pt idx="17">
                  <c:v>6.7796610169491525E-2</c:v>
                </c:pt>
                <c:pt idx="19">
                  <c:v>9.4017094017094016E-2</c:v>
                </c:pt>
                <c:pt idx="20">
                  <c:v>5.0847457627118647E-2</c:v>
                </c:pt>
                <c:pt idx="22">
                  <c:v>5.128205128205128E-2</c:v>
                </c:pt>
                <c:pt idx="23">
                  <c:v>1.6949152542372881E-2</c:v>
                </c:pt>
                <c:pt idx="25">
                  <c:v>3.4188034188034191E-2</c:v>
                </c:pt>
                <c:pt idx="26">
                  <c:v>1.6949152542372881E-2</c:v>
                </c:pt>
                <c:pt idx="28">
                  <c:v>5.128205128205128E-2</c:v>
                </c:pt>
                <c:pt idx="29">
                  <c:v>0.10169491525423729</c:v>
                </c:pt>
                <c:pt idx="31">
                  <c:v>1.7094017094017096E-2</c:v>
                </c:pt>
                <c:pt idx="32">
                  <c:v>0</c:v>
                </c:pt>
              </c:numCache>
            </c:numRef>
          </c:val>
          <c:extLst>
            <c:ext xmlns:c16="http://schemas.microsoft.com/office/drawing/2014/chart" uri="{C3380CC4-5D6E-409C-BE32-E72D297353CC}">
              <c16:uniqueId val="{00000000-6896-4AE4-BB51-141AA9D579F3}"/>
            </c:ext>
          </c:extLst>
        </c:ser>
        <c:ser>
          <c:idx val="1"/>
          <c:order val="1"/>
          <c:tx>
            <c:strRef>
              <c:f>'[「組込み／IoTに関する動向調査」 集計_データ編_3章_1（B-E）20200306★.xlsx]15-3'!$J$6</c:f>
              <c:strCache>
                <c:ptCount val="1"/>
                <c:pt idx="0">
                  <c:v>2番目</c:v>
                </c:pt>
              </c:strCache>
            </c:strRef>
          </c:tx>
          <c:spPr>
            <a:solidFill>
              <a:srgbClr val="FFFF99"/>
            </a:solidFill>
            <a:ln>
              <a:solidFill>
                <a:sysClr val="windowText" lastClr="000000"/>
              </a:solidFill>
            </a:ln>
            <a:effectLst/>
          </c:spPr>
          <c:invertIfNegative val="0"/>
          <c:dLbls>
            <c:spPr>
              <a:noFill/>
              <a:ln>
                <a:noFill/>
              </a:ln>
              <a:effectLst/>
            </c:spPr>
            <c:txPr>
              <a:bodyPr wrap="square" lIns="38100" tIns="19050" rIns="38100" bIns="19050" anchor="ctr">
                <a:spAutoFit/>
              </a:bodyPr>
              <a:lstStyle/>
              <a:p>
                <a:pPr>
                  <a:defRPr sz="800">
                    <a:solidFill>
                      <a:sysClr val="windowText" lastClr="000000"/>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集計_データ編_3章_1（B-E）20200306★.xlsx]15-3'!$D$10:$D$42</c:f>
              <c:strCache>
                <c:ptCount val="33"/>
                <c:pt idx="0">
                  <c:v>デジタル技術やデータ活用に精通した人材の育成・確保            </c:v>
                </c:pt>
                <c:pt idx="1">
                  <c:v>IoTあり</c:v>
                </c:pt>
                <c:pt idx="2">
                  <c:v>IoTなし</c:v>
                </c:pt>
                <c:pt idx="3">
                  <c:v>事業部門におけるDXを担う人材の育成・確保                      </c:v>
                </c:pt>
                <c:pt idx="4">
                  <c:v>IoTあり</c:v>
                </c:pt>
                <c:pt idx="5">
                  <c:v>IoTなし</c:v>
                </c:pt>
                <c:pt idx="6">
                  <c:v>社内外でのビジョン共有                                                </c:v>
                </c:pt>
                <c:pt idx="7">
                  <c:v>IoTあり</c:v>
                </c:pt>
                <c:pt idx="8">
                  <c:v>IoTなし</c:v>
                </c:pt>
                <c:pt idx="9">
                  <c:v>経営トップのコミットメント                                               </c:v>
                </c:pt>
                <c:pt idx="10">
                  <c:v>IoTあり</c:v>
                </c:pt>
                <c:pt idx="11">
                  <c:v>IoTなし</c:v>
                </c:pt>
                <c:pt idx="12">
                  <c:v>経営・事業部門・IT部門が相互に協力する体制の構築          </c:v>
                </c:pt>
                <c:pt idx="13">
                  <c:v>IoTあり</c:v>
                </c:pt>
                <c:pt idx="14">
                  <c:v>IoTなし</c:v>
                </c:pt>
                <c:pt idx="15">
                  <c:v>既存技術への依存からの脱却                                       </c:v>
                </c:pt>
                <c:pt idx="16">
                  <c:v>IoTあり</c:v>
                </c:pt>
                <c:pt idx="17">
                  <c:v>IoTなし</c:v>
                </c:pt>
                <c:pt idx="18">
                  <c:v>DXの取り組みの事業（現場レベル）までの落とし込み            </c:v>
                </c:pt>
                <c:pt idx="19">
                  <c:v>IoTあり</c:v>
                </c:pt>
                <c:pt idx="20">
                  <c:v>IoTなし</c:v>
                </c:pt>
                <c:pt idx="21">
                  <c:v>外部との連携に向けた取り組み                                       </c:v>
                </c:pt>
                <c:pt idx="22">
                  <c:v>IoTあり</c:v>
                </c:pt>
                <c:pt idx="23">
                  <c:v>IoTなし</c:v>
                </c:pt>
                <c:pt idx="24">
                  <c:v>「業務に精通した人材」と「技術に精通した人材」を融合する仕組み</c:v>
                </c:pt>
                <c:pt idx="25">
                  <c:v>IoTあり</c:v>
                </c:pt>
                <c:pt idx="26">
                  <c:v>IoTなし</c:v>
                </c:pt>
                <c:pt idx="27">
                  <c:v>失敗から学び、継続的に挑戦する仕組みの構築                   </c:v>
                </c:pt>
                <c:pt idx="28">
                  <c:v>IoTあり</c:v>
                </c:pt>
                <c:pt idx="29">
                  <c:v>IoTなし</c:v>
                </c:pt>
                <c:pt idx="30">
                  <c:v>技術的負債の対応                                                    </c:v>
                </c:pt>
                <c:pt idx="31">
                  <c:v>IoTあり</c:v>
                </c:pt>
                <c:pt idx="32">
                  <c:v>IoTなし</c:v>
                </c:pt>
              </c:strCache>
            </c:strRef>
          </c:cat>
          <c:val>
            <c:numRef>
              <c:f>'[「組込み／IoTに関する動向調査」 集計_データ編_3章_1（B-E）20200306★.xlsx]15-3'!$J$10:$J$42</c:f>
              <c:numCache>
                <c:formatCode>0.0%</c:formatCode>
                <c:ptCount val="33"/>
                <c:pt idx="1">
                  <c:v>0.1415929203539823</c:v>
                </c:pt>
                <c:pt idx="2">
                  <c:v>0.14285714285714285</c:v>
                </c:pt>
                <c:pt idx="4">
                  <c:v>0.16814159292035399</c:v>
                </c:pt>
                <c:pt idx="5">
                  <c:v>0.23214285714285715</c:v>
                </c:pt>
                <c:pt idx="7">
                  <c:v>7.0796460176991149E-2</c:v>
                </c:pt>
                <c:pt idx="8">
                  <c:v>7.1428571428571425E-2</c:v>
                </c:pt>
                <c:pt idx="10">
                  <c:v>7.0796460176991149E-2</c:v>
                </c:pt>
                <c:pt idx="11">
                  <c:v>5.3571428571428568E-2</c:v>
                </c:pt>
                <c:pt idx="13">
                  <c:v>8.8495575221238937E-2</c:v>
                </c:pt>
                <c:pt idx="14">
                  <c:v>7.1428571428571425E-2</c:v>
                </c:pt>
                <c:pt idx="16">
                  <c:v>5.3097345132743362E-2</c:v>
                </c:pt>
                <c:pt idx="17">
                  <c:v>3.5714285714285712E-2</c:v>
                </c:pt>
                <c:pt idx="19">
                  <c:v>7.9646017699115043E-2</c:v>
                </c:pt>
                <c:pt idx="20">
                  <c:v>0.17857142857142858</c:v>
                </c:pt>
                <c:pt idx="22">
                  <c:v>7.0796460176991149E-2</c:v>
                </c:pt>
                <c:pt idx="23">
                  <c:v>5.3571428571428568E-2</c:v>
                </c:pt>
                <c:pt idx="25">
                  <c:v>0.15929203539823009</c:v>
                </c:pt>
                <c:pt idx="26">
                  <c:v>0.10714285714285714</c:v>
                </c:pt>
                <c:pt idx="28">
                  <c:v>3.5398230088495575E-2</c:v>
                </c:pt>
                <c:pt idx="29">
                  <c:v>1.7857142857142856E-2</c:v>
                </c:pt>
                <c:pt idx="31">
                  <c:v>5.3097345132743362E-2</c:v>
                </c:pt>
                <c:pt idx="32">
                  <c:v>3.5714285714285712E-2</c:v>
                </c:pt>
              </c:numCache>
            </c:numRef>
          </c:val>
          <c:extLst>
            <c:ext xmlns:c16="http://schemas.microsoft.com/office/drawing/2014/chart" uri="{C3380CC4-5D6E-409C-BE32-E72D297353CC}">
              <c16:uniqueId val="{00000001-6896-4AE4-BB51-141AA9D579F3}"/>
            </c:ext>
          </c:extLst>
        </c:ser>
        <c:ser>
          <c:idx val="2"/>
          <c:order val="2"/>
          <c:tx>
            <c:strRef>
              <c:f>'[「組込み／IoTに関する動向調査」 集計_データ編_3章_1（B-E）20200306★.xlsx]15-3'!$K$6</c:f>
              <c:strCache>
                <c:ptCount val="1"/>
                <c:pt idx="0">
                  <c:v>3番目</c:v>
                </c:pt>
              </c:strCache>
            </c:strRef>
          </c:tx>
          <c:spPr>
            <a:solidFill>
              <a:srgbClr val="3366FF"/>
            </a:solidFill>
            <a:ln>
              <a:solidFill>
                <a:sysClr val="windowText" lastClr="000000"/>
              </a:solidFill>
            </a:ln>
            <a:effectLst/>
          </c:spPr>
          <c:invertIfNegative val="0"/>
          <c:dLbls>
            <c:spPr>
              <a:noFill/>
              <a:ln>
                <a:noFill/>
              </a:ln>
              <a:effectLst/>
            </c:spPr>
            <c:txPr>
              <a:bodyPr wrap="square" lIns="38100" tIns="19050" rIns="38100" bIns="19050" anchor="ctr">
                <a:spAutoFit/>
              </a:bodyPr>
              <a:lstStyle/>
              <a:p>
                <a:pPr>
                  <a:defRPr sz="800" baseline="0">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集計_データ編_3章_1（B-E）20200306★.xlsx]15-3'!$D$10:$D$42</c:f>
              <c:strCache>
                <c:ptCount val="33"/>
                <c:pt idx="0">
                  <c:v>デジタル技術やデータ活用に精通した人材の育成・確保            </c:v>
                </c:pt>
                <c:pt idx="1">
                  <c:v>IoTあり</c:v>
                </c:pt>
                <c:pt idx="2">
                  <c:v>IoTなし</c:v>
                </c:pt>
                <c:pt idx="3">
                  <c:v>事業部門におけるDXを担う人材の育成・確保                      </c:v>
                </c:pt>
                <c:pt idx="4">
                  <c:v>IoTあり</c:v>
                </c:pt>
                <c:pt idx="5">
                  <c:v>IoTなし</c:v>
                </c:pt>
                <c:pt idx="6">
                  <c:v>社内外でのビジョン共有                                                </c:v>
                </c:pt>
                <c:pt idx="7">
                  <c:v>IoTあり</c:v>
                </c:pt>
                <c:pt idx="8">
                  <c:v>IoTなし</c:v>
                </c:pt>
                <c:pt idx="9">
                  <c:v>経営トップのコミットメント                                               </c:v>
                </c:pt>
                <c:pt idx="10">
                  <c:v>IoTあり</c:v>
                </c:pt>
                <c:pt idx="11">
                  <c:v>IoTなし</c:v>
                </c:pt>
                <c:pt idx="12">
                  <c:v>経営・事業部門・IT部門が相互に協力する体制の構築          </c:v>
                </c:pt>
                <c:pt idx="13">
                  <c:v>IoTあり</c:v>
                </c:pt>
                <c:pt idx="14">
                  <c:v>IoTなし</c:v>
                </c:pt>
                <c:pt idx="15">
                  <c:v>既存技術への依存からの脱却                                       </c:v>
                </c:pt>
                <c:pt idx="16">
                  <c:v>IoTあり</c:v>
                </c:pt>
                <c:pt idx="17">
                  <c:v>IoTなし</c:v>
                </c:pt>
                <c:pt idx="18">
                  <c:v>DXの取り組みの事業（現場レベル）までの落とし込み            </c:v>
                </c:pt>
                <c:pt idx="19">
                  <c:v>IoTあり</c:v>
                </c:pt>
                <c:pt idx="20">
                  <c:v>IoTなし</c:v>
                </c:pt>
                <c:pt idx="21">
                  <c:v>外部との連携に向けた取り組み                                       </c:v>
                </c:pt>
                <c:pt idx="22">
                  <c:v>IoTあり</c:v>
                </c:pt>
                <c:pt idx="23">
                  <c:v>IoTなし</c:v>
                </c:pt>
                <c:pt idx="24">
                  <c:v>「業務に精通した人材」と「技術に精通した人材」を融合する仕組み</c:v>
                </c:pt>
                <c:pt idx="25">
                  <c:v>IoTあり</c:v>
                </c:pt>
                <c:pt idx="26">
                  <c:v>IoTなし</c:v>
                </c:pt>
                <c:pt idx="27">
                  <c:v>失敗から学び、継続的に挑戦する仕組みの構築                   </c:v>
                </c:pt>
                <c:pt idx="28">
                  <c:v>IoTあり</c:v>
                </c:pt>
                <c:pt idx="29">
                  <c:v>IoTなし</c:v>
                </c:pt>
                <c:pt idx="30">
                  <c:v>技術的負債の対応                                                    </c:v>
                </c:pt>
                <c:pt idx="31">
                  <c:v>IoTあり</c:v>
                </c:pt>
                <c:pt idx="32">
                  <c:v>IoTなし</c:v>
                </c:pt>
              </c:strCache>
            </c:strRef>
          </c:cat>
          <c:val>
            <c:numRef>
              <c:f>'[「組込み／IoTに関する動向調査」 集計_データ編_3章_1（B-E）20200306★.xlsx]15-3'!$K$10:$K$42</c:f>
              <c:numCache>
                <c:formatCode>0.0%</c:formatCode>
                <c:ptCount val="33"/>
                <c:pt idx="1">
                  <c:v>0.12844036697247707</c:v>
                </c:pt>
                <c:pt idx="2">
                  <c:v>0.19642857142857142</c:v>
                </c:pt>
                <c:pt idx="4">
                  <c:v>0.11926605504587157</c:v>
                </c:pt>
                <c:pt idx="5">
                  <c:v>0.125</c:v>
                </c:pt>
                <c:pt idx="7">
                  <c:v>0.10091743119266056</c:v>
                </c:pt>
                <c:pt idx="8">
                  <c:v>3.5714285714285712E-2</c:v>
                </c:pt>
                <c:pt idx="10">
                  <c:v>3.669724770642202E-2</c:v>
                </c:pt>
                <c:pt idx="11">
                  <c:v>1.7857142857142856E-2</c:v>
                </c:pt>
                <c:pt idx="13">
                  <c:v>0.11009174311926606</c:v>
                </c:pt>
                <c:pt idx="14">
                  <c:v>0.10714285714285714</c:v>
                </c:pt>
                <c:pt idx="16">
                  <c:v>7.3394495412844041E-2</c:v>
                </c:pt>
                <c:pt idx="17">
                  <c:v>0.10714285714285714</c:v>
                </c:pt>
                <c:pt idx="19">
                  <c:v>0.16513761467889909</c:v>
                </c:pt>
                <c:pt idx="20">
                  <c:v>8.9285714285714288E-2</c:v>
                </c:pt>
                <c:pt idx="22">
                  <c:v>7.3394495412844041E-2</c:v>
                </c:pt>
                <c:pt idx="23">
                  <c:v>8.9285714285714288E-2</c:v>
                </c:pt>
                <c:pt idx="25">
                  <c:v>9.1743119266055051E-2</c:v>
                </c:pt>
                <c:pt idx="26">
                  <c:v>0.16071428571428573</c:v>
                </c:pt>
                <c:pt idx="28">
                  <c:v>6.4220183486238536E-2</c:v>
                </c:pt>
                <c:pt idx="29">
                  <c:v>3.5714285714285712E-2</c:v>
                </c:pt>
                <c:pt idx="31">
                  <c:v>3.669724770642202E-2</c:v>
                </c:pt>
                <c:pt idx="32">
                  <c:v>3.5714285714285712E-2</c:v>
                </c:pt>
              </c:numCache>
            </c:numRef>
          </c:val>
          <c:extLst>
            <c:ext xmlns:c16="http://schemas.microsoft.com/office/drawing/2014/chart" uri="{C3380CC4-5D6E-409C-BE32-E72D297353CC}">
              <c16:uniqueId val="{00000002-6896-4AE4-BB51-141AA9D579F3}"/>
            </c:ext>
          </c:extLst>
        </c:ser>
        <c:dLbls>
          <c:showLegendKey val="0"/>
          <c:showVal val="0"/>
          <c:showCatName val="0"/>
          <c:showSerName val="0"/>
          <c:showPercent val="0"/>
          <c:showBubbleSize val="0"/>
        </c:dLbls>
        <c:gapWidth val="40"/>
        <c:overlap val="100"/>
        <c:axId val="451897600"/>
        <c:axId val="451915776"/>
      </c:barChart>
      <c:catAx>
        <c:axId val="451897600"/>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800"/>
            </a:pPr>
            <a:endParaRPr lang="ja-JP"/>
          </a:p>
        </c:txPr>
        <c:crossAx val="451915776"/>
        <c:crosses val="autoZero"/>
        <c:auto val="1"/>
        <c:lblAlgn val="ctr"/>
        <c:lblOffset val="100"/>
        <c:noMultiLvlLbl val="0"/>
      </c:catAx>
      <c:valAx>
        <c:axId val="451915776"/>
        <c:scaling>
          <c:orientation val="minMax"/>
          <c:max val="0.70000000000000007"/>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51897600"/>
        <c:crosses val="autoZero"/>
        <c:crossBetween val="between"/>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972887747674974"/>
          <c:y val="5.465398380032252E-2"/>
          <c:w val="0.56163995796936372"/>
          <c:h val="0.86839839978961808"/>
        </c:manualLayout>
      </c:layout>
      <c:barChart>
        <c:barDir val="bar"/>
        <c:grouping val="stacked"/>
        <c:varyColors val="0"/>
        <c:ser>
          <c:idx val="0"/>
          <c:order val="0"/>
          <c:tx>
            <c:strRef>
              <c:f>'[「組込み／IoTに関する動向調査」 集計_データ編_3章_1（B-E）20200306★.xlsx]15-4'!$I$6</c:f>
              <c:strCache>
                <c:ptCount val="1"/>
                <c:pt idx="0">
                  <c:v>1番目</c:v>
                </c:pt>
              </c:strCache>
            </c:strRef>
          </c:tx>
          <c:spPr>
            <a:solidFill>
              <a:srgbClr val="FF9966"/>
            </a:solidFill>
            <a:ln>
              <a:solidFill>
                <a:sysClr val="windowText" lastClr="000000"/>
              </a:solidFill>
            </a:ln>
            <a:effectLst/>
          </c:spPr>
          <c:invertIfNegative val="0"/>
          <c:dLbls>
            <c:dLbl>
              <c:idx val="31"/>
              <c:layout>
                <c:manualLayout>
                  <c:x val="0"/>
                  <c:y val="2.28830478057499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84C-42B9-982E-244C2AB58D1F}"/>
                </c:ext>
              </c:extLst>
            </c:dLbl>
            <c:dLbl>
              <c:idx val="32"/>
              <c:delete val="1"/>
              <c:extLst>
                <c:ext xmlns:c15="http://schemas.microsoft.com/office/drawing/2012/chart" uri="{CE6537A1-D6FC-4f65-9D91-7224C49458BB}"/>
                <c:ext xmlns:c16="http://schemas.microsoft.com/office/drawing/2014/chart" uri="{C3380CC4-5D6E-409C-BE32-E72D297353CC}">
                  <c16:uniqueId val="{00000000-984C-42B9-982E-244C2AB58D1F}"/>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集計_データ編_3章_1（B-E）20200306★.xlsx]15-4'!$D$10:$D$42</c:f>
              <c:strCache>
                <c:ptCount val="33"/>
                <c:pt idx="0">
                  <c:v>デジタル技術やデータ活用に精通した人材の育成・確保             </c:v>
                </c:pt>
                <c:pt idx="1">
                  <c:v>AIあり</c:v>
                </c:pt>
                <c:pt idx="2">
                  <c:v>AIなし</c:v>
                </c:pt>
                <c:pt idx="3">
                  <c:v>事業部門におけるDXを担う人材の育成・確保                      </c:v>
                </c:pt>
                <c:pt idx="4">
                  <c:v>AIあり</c:v>
                </c:pt>
                <c:pt idx="5">
                  <c:v>AIなし</c:v>
                </c:pt>
                <c:pt idx="6">
                  <c:v>社内外でのビジョン共有                                                </c:v>
                </c:pt>
                <c:pt idx="7">
                  <c:v>AIあり</c:v>
                </c:pt>
                <c:pt idx="8">
                  <c:v>AIなし</c:v>
                </c:pt>
                <c:pt idx="9">
                  <c:v>経営トップのコミットメント                                               </c:v>
                </c:pt>
                <c:pt idx="10">
                  <c:v>AIあり</c:v>
                </c:pt>
                <c:pt idx="11">
                  <c:v>AIなし</c:v>
                </c:pt>
                <c:pt idx="12">
                  <c:v>経営・事業部門・IT部門が相互に協力する体制の構築          </c:v>
                </c:pt>
                <c:pt idx="13">
                  <c:v>AIあり</c:v>
                </c:pt>
                <c:pt idx="14">
                  <c:v>AIなし</c:v>
                </c:pt>
                <c:pt idx="15">
                  <c:v>既存技術への依存からの脱却                                        </c:v>
                </c:pt>
                <c:pt idx="16">
                  <c:v>AIあり</c:v>
                </c:pt>
                <c:pt idx="17">
                  <c:v>AIなし</c:v>
                </c:pt>
                <c:pt idx="18">
                  <c:v>DXの取り組みの事業（現場レベル）までの落とし込み           </c:v>
                </c:pt>
                <c:pt idx="19">
                  <c:v>AIあり</c:v>
                </c:pt>
                <c:pt idx="20">
                  <c:v>AIなし</c:v>
                </c:pt>
                <c:pt idx="21">
                  <c:v>外部との連携に向けた取り組み                                       </c:v>
                </c:pt>
                <c:pt idx="22">
                  <c:v>AIあり</c:v>
                </c:pt>
                <c:pt idx="23">
                  <c:v>AIなし</c:v>
                </c:pt>
                <c:pt idx="24">
                  <c:v>「業務に精通した人材」と「技術に精通した人材」を融合する仕組み</c:v>
                </c:pt>
                <c:pt idx="25">
                  <c:v>AIあり</c:v>
                </c:pt>
                <c:pt idx="26">
                  <c:v>AIなし</c:v>
                </c:pt>
                <c:pt idx="27">
                  <c:v>失敗から学び、継続的に挑戦する仕組みの構築                    </c:v>
                </c:pt>
                <c:pt idx="28">
                  <c:v>AIあり</c:v>
                </c:pt>
                <c:pt idx="29">
                  <c:v>AIなし</c:v>
                </c:pt>
                <c:pt idx="30">
                  <c:v>技術的負債の対応                                                    </c:v>
                </c:pt>
                <c:pt idx="31">
                  <c:v>AIあり</c:v>
                </c:pt>
                <c:pt idx="32">
                  <c:v>AIなし</c:v>
                </c:pt>
              </c:strCache>
            </c:strRef>
          </c:cat>
          <c:val>
            <c:numRef>
              <c:f>'[「組込み／IoTに関する動向調査」 集計_データ編_3章_1（B-E）20200306★.xlsx]15-4'!$I$10:$I$42</c:f>
              <c:numCache>
                <c:formatCode>0.0%</c:formatCode>
                <c:ptCount val="33"/>
                <c:pt idx="1">
                  <c:v>0.1796875</c:v>
                </c:pt>
                <c:pt idx="2">
                  <c:v>0.16666666666666666</c:v>
                </c:pt>
                <c:pt idx="4">
                  <c:v>0.1640625</c:v>
                </c:pt>
                <c:pt idx="5">
                  <c:v>0.14583333333333334</c:v>
                </c:pt>
                <c:pt idx="7">
                  <c:v>0.140625</c:v>
                </c:pt>
                <c:pt idx="8">
                  <c:v>0.14583333333333334</c:v>
                </c:pt>
                <c:pt idx="10">
                  <c:v>7.03125E-2</c:v>
                </c:pt>
                <c:pt idx="11">
                  <c:v>0.125</c:v>
                </c:pt>
                <c:pt idx="13">
                  <c:v>0.1015625</c:v>
                </c:pt>
                <c:pt idx="14">
                  <c:v>0.1875</c:v>
                </c:pt>
                <c:pt idx="16">
                  <c:v>8.59375E-2</c:v>
                </c:pt>
                <c:pt idx="17">
                  <c:v>6.25E-2</c:v>
                </c:pt>
                <c:pt idx="19">
                  <c:v>8.59375E-2</c:v>
                </c:pt>
                <c:pt idx="20">
                  <c:v>6.25E-2</c:v>
                </c:pt>
                <c:pt idx="22">
                  <c:v>4.6875E-2</c:v>
                </c:pt>
                <c:pt idx="23">
                  <c:v>2.0833333333333332E-2</c:v>
                </c:pt>
                <c:pt idx="25">
                  <c:v>3.125E-2</c:v>
                </c:pt>
                <c:pt idx="26">
                  <c:v>2.0833333333333332E-2</c:v>
                </c:pt>
                <c:pt idx="28">
                  <c:v>7.03125E-2</c:v>
                </c:pt>
                <c:pt idx="29">
                  <c:v>6.25E-2</c:v>
                </c:pt>
                <c:pt idx="31">
                  <c:v>1.5625E-2</c:v>
                </c:pt>
                <c:pt idx="32">
                  <c:v>0</c:v>
                </c:pt>
              </c:numCache>
            </c:numRef>
          </c:val>
          <c:extLst>
            <c:ext xmlns:c16="http://schemas.microsoft.com/office/drawing/2014/chart" uri="{C3380CC4-5D6E-409C-BE32-E72D297353CC}">
              <c16:uniqueId val="{00000000-5A9A-49B5-BD44-0DCDD35F785B}"/>
            </c:ext>
          </c:extLst>
        </c:ser>
        <c:ser>
          <c:idx val="1"/>
          <c:order val="1"/>
          <c:tx>
            <c:strRef>
              <c:f>'[「組込み／IoTに関する動向調査」 集計_データ編_3章_1（B-E）20200306★.xlsx]15-4'!$J$6</c:f>
              <c:strCache>
                <c:ptCount val="1"/>
                <c:pt idx="0">
                  <c:v>2番目</c:v>
                </c:pt>
              </c:strCache>
            </c:strRef>
          </c:tx>
          <c:spPr>
            <a:solidFill>
              <a:srgbClr val="FFFF99"/>
            </a:solidFill>
            <a:ln>
              <a:solidFill>
                <a:sysClr val="windowText" lastClr="000000"/>
              </a:solidFill>
            </a:ln>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集計_データ編_3章_1（B-E）20200306★.xlsx]15-4'!$D$10:$D$42</c:f>
              <c:strCache>
                <c:ptCount val="33"/>
                <c:pt idx="0">
                  <c:v>デジタル技術やデータ活用に精通した人材の育成・確保             </c:v>
                </c:pt>
                <c:pt idx="1">
                  <c:v>AIあり</c:v>
                </c:pt>
                <c:pt idx="2">
                  <c:v>AIなし</c:v>
                </c:pt>
                <c:pt idx="3">
                  <c:v>事業部門におけるDXを担う人材の育成・確保                      </c:v>
                </c:pt>
                <c:pt idx="4">
                  <c:v>AIあり</c:v>
                </c:pt>
                <c:pt idx="5">
                  <c:v>AIなし</c:v>
                </c:pt>
                <c:pt idx="6">
                  <c:v>社内外でのビジョン共有                                                </c:v>
                </c:pt>
                <c:pt idx="7">
                  <c:v>AIあり</c:v>
                </c:pt>
                <c:pt idx="8">
                  <c:v>AIなし</c:v>
                </c:pt>
                <c:pt idx="9">
                  <c:v>経営トップのコミットメント                                               </c:v>
                </c:pt>
                <c:pt idx="10">
                  <c:v>AIあり</c:v>
                </c:pt>
                <c:pt idx="11">
                  <c:v>AIなし</c:v>
                </c:pt>
                <c:pt idx="12">
                  <c:v>経営・事業部門・IT部門が相互に協力する体制の構築          </c:v>
                </c:pt>
                <c:pt idx="13">
                  <c:v>AIあり</c:v>
                </c:pt>
                <c:pt idx="14">
                  <c:v>AIなし</c:v>
                </c:pt>
                <c:pt idx="15">
                  <c:v>既存技術への依存からの脱却                                        </c:v>
                </c:pt>
                <c:pt idx="16">
                  <c:v>AIあり</c:v>
                </c:pt>
                <c:pt idx="17">
                  <c:v>AIなし</c:v>
                </c:pt>
                <c:pt idx="18">
                  <c:v>DXの取り組みの事業（現場レベル）までの落とし込み           </c:v>
                </c:pt>
                <c:pt idx="19">
                  <c:v>AIあり</c:v>
                </c:pt>
                <c:pt idx="20">
                  <c:v>AIなし</c:v>
                </c:pt>
                <c:pt idx="21">
                  <c:v>外部との連携に向けた取り組み                                       </c:v>
                </c:pt>
                <c:pt idx="22">
                  <c:v>AIあり</c:v>
                </c:pt>
                <c:pt idx="23">
                  <c:v>AIなし</c:v>
                </c:pt>
                <c:pt idx="24">
                  <c:v>「業務に精通した人材」と「技術に精通した人材」を融合する仕組み</c:v>
                </c:pt>
                <c:pt idx="25">
                  <c:v>AIあり</c:v>
                </c:pt>
                <c:pt idx="26">
                  <c:v>AIなし</c:v>
                </c:pt>
                <c:pt idx="27">
                  <c:v>失敗から学び、継続的に挑戦する仕組みの構築                    </c:v>
                </c:pt>
                <c:pt idx="28">
                  <c:v>AIあり</c:v>
                </c:pt>
                <c:pt idx="29">
                  <c:v>AIなし</c:v>
                </c:pt>
                <c:pt idx="30">
                  <c:v>技術的負債の対応                                                    </c:v>
                </c:pt>
                <c:pt idx="31">
                  <c:v>AIあり</c:v>
                </c:pt>
                <c:pt idx="32">
                  <c:v>AIなし</c:v>
                </c:pt>
              </c:strCache>
            </c:strRef>
          </c:cat>
          <c:val>
            <c:numRef>
              <c:f>'[「組込み／IoTに関する動向調査」 集計_データ編_3章_1（B-E）20200306★.xlsx]15-4'!$J$10:$J$42</c:f>
              <c:numCache>
                <c:formatCode>0.0%</c:formatCode>
                <c:ptCount val="33"/>
                <c:pt idx="1">
                  <c:v>0.1487603305785124</c:v>
                </c:pt>
                <c:pt idx="2">
                  <c:v>0.125</c:v>
                </c:pt>
                <c:pt idx="4">
                  <c:v>0.1487603305785124</c:v>
                </c:pt>
                <c:pt idx="5">
                  <c:v>0.29166666666666669</c:v>
                </c:pt>
                <c:pt idx="7">
                  <c:v>7.43801652892562E-2</c:v>
                </c:pt>
                <c:pt idx="8">
                  <c:v>6.25E-2</c:v>
                </c:pt>
                <c:pt idx="10">
                  <c:v>5.7851239669421489E-2</c:v>
                </c:pt>
                <c:pt idx="11">
                  <c:v>8.3333333333333329E-2</c:v>
                </c:pt>
                <c:pt idx="13">
                  <c:v>9.0909090909090912E-2</c:v>
                </c:pt>
                <c:pt idx="14">
                  <c:v>6.25E-2</c:v>
                </c:pt>
                <c:pt idx="16">
                  <c:v>3.3057851239669422E-2</c:v>
                </c:pt>
                <c:pt idx="17">
                  <c:v>8.3333333333333329E-2</c:v>
                </c:pt>
                <c:pt idx="19">
                  <c:v>0.10743801652892562</c:v>
                </c:pt>
                <c:pt idx="20">
                  <c:v>0.125</c:v>
                </c:pt>
                <c:pt idx="22">
                  <c:v>7.43801652892562E-2</c:v>
                </c:pt>
                <c:pt idx="23">
                  <c:v>4.1666666666666664E-2</c:v>
                </c:pt>
                <c:pt idx="25">
                  <c:v>0.16528925619834711</c:v>
                </c:pt>
                <c:pt idx="26">
                  <c:v>8.3333333333333329E-2</c:v>
                </c:pt>
                <c:pt idx="28">
                  <c:v>4.1322314049586778E-2</c:v>
                </c:pt>
                <c:pt idx="29">
                  <c:v>0</c:v>
                </c:pt>
                <c:pt idx="31">
                  <c:v>4.9586776859504134E-2</c:v>
                </c:pt>
                <c:pt idx="32">
                  <c:v>4.1666666666666664E-2</c:v>
                </c:pt>
              </c:numCache>
            </c:numRef>
          </c:val>
          <c:extLst>
            <c:ext xmlns:c16="http://schemas.microsoft.com/office/drawing/2014/chart" uri="{C3380CC4-5D6E-409C-BE32-E72D297353CC}">
              <c16:uniqueId val="{00000001-5A9A-49B5-BD44-0DCDD35F785B}"/>
            </c:ext>
          </c:extLst>
        </c:ser>
        <c:ser>
          <c:idx val="2"/>
          <c:order val="2"/>
          <c:tx>
            <c:strRef>
              <c:f>'[「組込み／IoTに関する動向調査」 集計_データ編_3章_1（B-E）20200306★.xlsx]15-4'!$K$6</c:f>
              <c:strCache>
                <c:ptCount val="1"/>
                <c:pt idx="0">
                  <c:v>3番目</c:v>
                </c:pt>
              </c:strCache>
            </c:strRef>
          </c:tx>
          <c:spPr>
            <a:solidFill>
              <a:srgbClr val="3366FF"/>
            </a:solidFill>
            <a:ln>
              <a:solidFill>
                <a:sysClr val="windowText" lastClr="000000"/>
              </a:solidFill>
            </a:ln>
            <a:effectLst/>
          </c:spPr>
          <c:invertIfNegative val="0"/>
          <c:dLbls>
            <c:dLbl>
              <c:idx val="32"/>
              <c:delete val="1"/>
              <c:extLst>
                <c:ext xmlns:c15="http://schemas.microsoft.com/office/drawing/2012/chart" uri="{CE6537A1-D6FC-4f65-9D91-7224C49458BB}"/>
                <c:ext xmlns:c16="http://schemas.microsoft.com/office/drawing/2014/chart" uri="{C3380CC4-5D6E-409C-BE32-E72D297353CC}">
                  <c16:uniqueId val="{00000001-984C-42B9-982E-244C2AB58D1F}"/>
                </c:ext>
              </c:extLst>
            </c:dLbl>
            <c:spPr>
              <a:noFill/>
              <a:ln>
                <a:noFill/>
              </a:ln>
              <a:effectLst/>
            </c:spPr>
            <c:txPr>
              <a:bodyPr wrap="square" lIns="38100" tIns="19050" rIns="38100" bIns="19050" anchor="ctr">
                <a:spAutoFit/>
              </a:bodyPr>
              <a:lstStyle/>
              <a:p>
                <a:pPr>
                  <a:defRPr>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集計_データ編_3章_1（B-E）20200306★.xlsx]15-4'!$D$10:$D$42</c:f>
              <c:strCache>
                <c:ptCount val="33"/>
                <c:pt idx="0">
                  <c:v>デジタル技術やデータ活用に精通した人材の育成・確保             </c:v>
                </c:pt>
                <c:pt idx="1">
                  <c:v>AIあり</c:v>
                </c:pt>
                <c:pt idx="2">
                  <c:v>AIなし</c:v>
                </c:pt>
                <c:pt idx="3">
                  <c:v>事業部門におけるDXを担う人材の育成・確保                      </c:v>
                </c:pt>
                <c:pt idx="4">
                  <c:v>AIあり</c:v>
                </c:pt>
                <c:pt idx="5">
                  <c:v>AIなし</c:v>
                </c:pt>
                <c:pt idx="6">
                  <c:v>社内外でのビジョン共有                                                </c:v>
                </c:pt>
                <c:pt idx="7">
                  <c:v>AIあり</c:v>
                </c:pt>
                <c:pt idx="8">
                  <c:v>AIなし</c:v>
                </c:pt>
                <c:pt idx="9">
                  <c:v>経営トップのコミットメント                                               </c:v>
                </c:pt>
                <c:pt idx="10">
                  <c:v>AIあり</c:v>
                </c:pt>
                <c:pt idx="11">
                  <c:v>AIなし</c:v>
                </c:pt>
                <c:pt idx="12">
                  <c:v>経営・事業部門・IT部門が相互に協力する体制の構築          </c:v>
                </c:pt>
                <c:pt idx="13">
                  <c:v>AIあり</c:v>
                </c:pt>
                <c:pt idx="14">
                  <c:v>AIなし</c:v>
                </c:pt>
                <c:pt idx="15">
                  <c:v>既存技術への依存からの脱却                                        </c:v>
                </c:pt>
                <c:pt idx="16">
                  <c:v>AIあり</c:v>
                </c:pt>
                <c:pt idx="17">
                  <c:v>AIなし</c:v>
                </c:pt>
                <c:pt idx="18">
                  <c:v>DXの取り組みの事業（現場レベル）までの落とし込み           </c:v>
                </c:pt>
                <c:pt idx="19">
                  <c:v>AIあり</c:v>
                </c:pt>
                <c:pt idx="20">
                  <c:v>AIなし</c:v>
                </c:pt>
                <c:pt idx="21">
                  <c:v>外部との連携に向けた取り組み                                       </c:v>
                </c:pt>
                <c:pt idx="22">
                  <c:v>AIあり</c:v>
                </c:pt>
                <c:pt idx="23">
                  <c:v>AIなし</c:v>
                </c:pt>
                <c:pt idx="24">
                  <c:v>「業務に精通した人材」と「技術に精通した人材」を融合する仕組み</c:v>
                </c:pt>
                <c:pt idx="25">
                  <c:v>AIあり</c:v>
                </c:pt>
                <c:pt idx="26">
                  <c:v>AIなし</c:v>
                </c:pt>
                <c:pt idx="27">
                  <c:v>失敗から学び、継続的に挑戦する仕組みの構築                    </c:v>
                </c:pt>
                <c:pt idx="28">
                  <c:v>AIあり</c:v>
                </c:pt>
                <c:pt idx="29">
                  <c:v>AIなし</c:v>
                </c:pt>
                <c:pt idx="30">
                  <c:v>技術的負債の対応                                                    </c:v>
                </c:pt>
                <c:pt idx="31">
                  <c:v>AIあり</c:v>
                </c:pt>
                <c:pt idx="32">
                  <c:v>AIなし</c:v>
                </c:pt>
              </c:strCache>
            </c:strRef>
          </c:cat>
          <c:val>
            <c:numRef>
              <c:f>'[「組込み／IoTに関する動向調査」 集計_データ編_3章_1（B-E）20200306★.xlsx]15-4'!$K$10:$K$42</c:f>
              <c:numCache>
                <c:formatCode>0.0%</c:formatCode>
                <c:ptCount val="33"/>
                <c:pt idx="1">
                  <c:v>0.1440677966101695</c:v>
                </c:pt>
                <c:pt idx="2">
                  <c:v>0.1702127659574468</c:v>
                </c:pt>
                <c:pt idx="4">
                  <c:v>0.11016949152542373</c:v>
                </c:pt>
                <c:pt idx="5">
                  <c:v>0.14893617021276595</c:v>
                </c:pt>
                <c:pt idx="7">
                  <c:v>0.10169491525423729</c:v>
                </c:pt>
                <c:pt idx="8">
                  <c:v>2.1276595744680851E-2</c:v>
                </c:pt>
                <c:pt idx="10">
                  <c:v>2.5423728813559324E-2</c:v>
                </c:pt>
                <c:pt idx="11">
                  <c:v>4.2553191489361701E-2</c:v>
                </c:pt>
                <c:pt idx="13">
                  <c:v>0.11016949152542373</c:v>
                </c:pt>
                <c:pt idx="14">
                  <c:v>0.10638297872340426</c:v>
                </c:pt>
                <c:pt idx="16">
                  <c:v>6.7796610169491525E-2</c:v>
                </c:pt>
                <c:pt idx="17">
                  <c:v>0.1276595744680851</c:v>
                </c:pt>
                <c:pt idx="19">
                  <c:v>0.13559322033898305</c:v>
                </c:pt>
                <c:pt idx="20">
                  <c:v>0.14893617021276595</c:v>
                </c:pt>
                <c:pt idx="22">
                  <c:v>8.4745762711864403E-2</c:v>
                </c:pt>
                <c:pt idx="23">
                  <c:v>6.3829787234042548E-2</c:v>
                </c:pt>
                <c:pt idx="25">
                  <c:v>0.11864406779661017</c:v>
                </c:pt>
                <c:pt idx="26">
                  <c:v>0.10638297872340426</c:v>
                </c:pt>
                <c:pt idx="28">
                  <c:v>5.0847457627118647E-2</c:v>
                </c:pt>
                <c:pt idx="29">
                  <c:v>6.3829787234042548E-2</c:v>
                </c:pt>
                <c:pt idx="31">
                  <c:v>5.0847457627118647E-2</c:v>
                </c:pt>
                <c:pt idx="32">
                  <c:v>0</c:v>
                </c:pt>
              </c:numCache>
            </c:numRef>
          </c:val>
          <c:extLst>
            <c:ext xmlns:c16="http://schemas.microsoft.com/office/drawing/2014/chart" uri="{C3380CC4-5D6E-409C-BE32-E72D297353CC}">
              <c16:uniqueId val="{00000002-5A9A-49B5-BD44-0DCDD35F785B}"/>
            </c:ext>
          </c:extLst>
        </c:ser>
        <c:dLbls>
          <c:showLegendKey val="0"/>
          <c:showVal val="0"/>
          <c:showCatName val="0"/>
          <c:showSerName val="0"/>
          <c:showPercent val="0"/>
          <c:showBubbleSize val="0"/>
        </c:dLbls>
        <c:gapWidth val="40"/>
        <c:overlap val="100"/>
        <c:axId val="452259840"/>
        <c:axId val="452261376"/>
      </c:barChart>
      <c:catAx>
        <c:axId val="452259840"/>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452261376"/>
        <c:crosses val="autoZero"/>
        <c:auto val="1"/>
        <c:lblAlgn val="ctr"/>
        <c:lblOffset val="100"/>
        <c:noMultiLvlLbl val="0"/>
      </c:catAx>
      <c:valAx>
        <c:axId val="452261376"/>
        <c:scaling>
          <c:orientation val="minMax"/>
          <c:max val="0.70000000000000007"/>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52259840"/>
        <c:crosses val="autoZero"/>
        <c:crossBetween val="between"/>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8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264651335938399"/>
          <c:y val="5.4623824027926128E-2"/>
          <c:w val="0.55683803850241242"/>
          <c:h val="0.83604583550366784"/>
        </c:manualLayout>
      </c:layout>
      <c:barChart>
        <c:barDir val="bar"/>
        <c:grouping val="stacked"/>
        <c:varyColors val="0"/>
        <c:ser>
          <c:idx val="0"/>
          <c:order val="0"/>
          <c:tx>
            <c:strRef>
              <c:f>'15-5'!$I$6</c:f>
              <c:strCache>
                <c:ptCount val="1"/>
                <c:pt idx="0">
                  <c:v>1番目</c:v>
                </c:pt>
              </c:strCache>
            </c:strRef>
          </c:tx>
          <c:spPr>
            <a:solidFill>
              <a:srgbClr val="FF9966"/>
            </a:solidFill>
            <a:ln>
              <a:solidFill>
                <a:sysClr val="windowText" lastClr="000000"/>
              </a:solidFill>
            </a:ln>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'15-5'!$D$10:$D$42</c:f>
              <c:strCache>
                <c:ptCount val="33"/>
                <c:pt idx="0">
                  <c:v>デジタル技術やデータ活用に精通した人材の育成・確保             </c:v>
                </c:pt>
                <c:pt idx="1">
                  <c:v>DX取り組み：活発</c:v>
                </c:pt>
                <c:pt idx="2">
                  <c:v>DX取り組み：活発でない</c:v>
                </c:pt>
                <c:pt idx="3">
                  <c:v>事業部門におけるDXを担う人材の育成・確保                        </c:v>
                </c:pt>
                <c:pt idx="4">
                  <c:v>DX取り組み：活発</c:v>
                </c:pt>
                <c:pt idx="5">
                  <c:v>DX取り組み：活発でない</c:v>
                </c:pt>
                <c:pt idx="6">
                  <c:v>社内外でのビジョン共有                                                  </c:v>
                </c:pt>
                <c:pt idx="7">
                  <c:v>DX取り組み：活発</c:v>
                </c:pt>
                <c:pt idx="8">
                  <c:v>DX取り組み：活発でない</c:v>
                </c:pt>
                <c:pt idx="9">
                  <c:v>経営トップのコミットメント                                                 </c:v>
                </c:pt>
                <c:pt idx="10">
                  <c:v>DX取り組み：活発</c:v>
                </c:pt>
                <c:pt idx="11">
                  <c:v>DX取り組み：活発でない</c:v>
                </c:pt>
                <c:pt idx="12">
                  <c:v>経営・事業部門・IT部門が相互に協力する体制の構築            </c:v>
                </c:pt>
                <c:pt idx="13">
                  <c:v>DX取り組み：活発</c:v>
                </c:pt>
                <c:pt idx="14">
                  <c:v>DX取り組み：活発でない</c:v>
                </c:pt>
                <c:pt idx="15">
                  <c:v>既存技術への依存からの脱却                                         </c:v>
                </c:pt>
                <c:pt idx="16">
                  <c:v>DX取り組み：活発</c:v>
                </c:pt>
                <c:pt idx="17">
                  <c:v>DX取り組み：活発でない</c:v>
                </c:pt>
                <c:pt idx="18">
                  <c:v>DXの取り組みの事業（現場レベル）までの落とし込み             </c:v>
                </c:pt>
                <c:pt idx="19">
                  <c:v>DX取り組み：活発</c:v>
                </c:pt>
                <c:pt idx="20">
                  <c:v>DX取り組み：活発でない</c:v>
                </c:pt>
                <c:pt idx="21">
                  <c:v>外部との連携に向けた取り組み                                        </c:v>
                </c:pt>
                <c:pt idx="22">
                  <c:v>DX取り組み：活発</c:v>
                </c:pt>
                <c:pt idx="23">
                  <c:v>DX取り組み：活発でない</c:v>
                </c:pt>
                <c:pt idx="24">
                  <c:v>「業務に精通した人材」と「技術に精通した人材」を融合する仕組み</c:v>
                </c:pt>
                <c:pt idx="25">
                  <c:v>DX取り組み：活発</c:v>
                </c:pt>
                <c:pt idx="26">
                  <c:v>DX取り組み：活発でない</c:v>
                </c:pt>
                <c:pt idx="27">
                  <c:v>失敗から学び、継続的に挑戦する仕組みの構築                     </c:v>
                </c:pt>
                <c:pt idx="28">
                  <c:v>DX取り組み：活発</c:v>
                </c:pt>
                <c:pt idx="29">
                  <c:v>DX取り組み：活発でない</c:v>
                </c:pt>
                <c:pt idx="30">
                  <c:v>技術的負債の対応                                                      </c:v>
                </c:pt>
                <c:pt idx="31">
                  <c:v>DX取り組み：活発</c:v>
                </c:pt>
                <c:pt idx="32">
                  <c:v>DX取り組み：活発でない</c:v>
                </c:pt>
              </c:strCache>
            </c:strRef>
          </c:cat>
          <c:val>
            <c:numRef>
              <c:f>'15-5'!$I$10:$I$42</c:f>
              <c:numCache>
                <c:formatCode>0.0%</c:formatCode>
                <c:ptCount val="33"/>
                <c:pt idx="1">
                  <c:v>0.18518518518518517</c:v>
                </c:pt>
                <c:pt idx="2">
                  <c:v>0.1721311475409836</c:v>
                </c:pt>
                <c:pt idx="4">
                  <c:v>0.20370370370370369</c:v>
                </c:pt>
                <c:pt idx="5">
                  <c:v>0.13934426229508196</c:v>
                </c:pt>
                <c:pt idx="7">
                  <c:v>0.12962962962962962</c:v>
                </c:pt>
                <c:pt idx="8">
                  <c:v>0.14754098360655737</c:v>
                </c:pt>
                <c:pt idx="10">
                  <c:v>3.7037037037037035E-2</c:v>
                </c:pt>
                <c:pt idx="11">
                  <c:v>0.10655737704918032</c:v>
                </c:pt>
                <c:pt idx="13">
                  <c:v>0.18518518518518517</c:v>
                </c:pt>
                <c:pt idx="14">
                  <c:v>9.8360655737704916E-2</c:v>
                </c:pt>
                <c:pt idx="16">
                  <c:v>9.2592592592592587E-2</c:v>
                </c:pt>
                <c:pt idx="17">
                  <c:v>7.3770491803278687E-2</c:v>
                </c:pt>
                <c:pt idx="19">
                  <c:v>0.1111111111111111</c:v>
                </c:pt>
                <c:pt idx="20">
                  <c:v>6.5573770491803282E-2</c:v>
                </c:pt>
                <c:pt idx="22">
                  <c:v>0</c:v>
                </c:pt>
                <c:pt idx="23">
                  <c:v>5.737704918032787E-2</c:v>
                </c:pt>
                <c:pt idx="25">
                  <c:v>0</c:v>
                </c:pt>
                <c:pt idx="26">
                  <c:v>4.0983606557377046E-2</c:v>
                </c:pt>
                <c:pt idx="28">
                  <c:v>3.7037037037037035E-2</c:v>
                </c:pt>
                <c:pt idx="29">
                  <c:v>8.1967213114754092E-2</c:v>
                </c:pt>
                <c:pt idx="31">
                  <c:v>1.8518518518518517E-2</c:v>
                </c:pt>
                <c:pt idx="32">
                  <c:v>8.1967213114754103E-3</c:v>
                </c:pt>
              </c:numCache>
            </c:numRef>
          </c:val>
          <c:extLst>
            <c:ext xmlns:c16="http://schemas.microsoft.com/office/drawing/2014/chart" uri="{C3380CC4-5D6E-409C-BE32-E72D297353CC}">
              <c16:uniqueId val="{00000000-FFB9-4942-828C-683363F2A7B7}"/>
            </c:ext>
          </c:extLst>
        </c:ser>
        <c:ser>
          <c:idx val="1"/>
          <c:order val="1"/>
          <c:tx>
            <c:strRef>
              <c:f>'15-5'!$J$6</c:f>
              <c:strCache>
                <c:ptCount val="1"/>
                <c:pt idx="0">
                  <c:v>2番目</c:v>
                </c:pt>
              </c:strCache>
            </c:strRef>
          </c:tx>
          <c:spPr>
            <a:solidFill>
              <a:srgbClr val="FFFF99"/>
            </a:solidFill>
            <a:ln>
              <a:solidFill>
                <a:sysClr val="windowText" lastClr="000000"/>
              </a:solidFill>
            </a:ln>
            <a:effectLst/>
          </c:spPr>
          <c:invertIfNegative val="0"/>
          <c:dLbls>
            <c:dLbl>
              <c:idx val="28"/>
              <c:layout>
                <c:manualLayout>
                  <c:x val="1.533008448204352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D84-42B1-ACC9-D150579BADB4}"/>
                </c:ext>
              </c:extLst>
            </c:dLbl>
            <c:dLbl>
              <c:idx val="31"/>
              <c:layout>
                <c:manualLayout>
                  <c:x val="6.1320337928173528E-3"/>
                  <c:y val="2.70346877477190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D84-42B1-ACC9-D150579BADB4}"/>
                </c:ext>
              </c:extLst>
            </c:dLbl>
            <c:dLbl>
              <c:idx val="32"/>
              <c:layout>
                <c:manualLayout>
                  <c:x val="6.1320337928174092E-3"/>
                  <c:y val="-3.119059553110553E-3"/>
                </c:manualLayout>
              </c:layout>
              <c:spPr>
                <a:noFill/>
                <a:ln>
                  <a:noFill/>
                </a:ln>
                <a:effectLst/>
              </c:spPr>
              <c:txPr>
                <a:bodyPr wrap="square" lIns="38100" tIns="19050" rIns="38100" bIns="19050" anchor="ctr">
                  <a:noAutofit/>
                </a:bodyPr>
                <a:lstStyle/>
                <a:p>
                  <a:pPr>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4.13836234139398E-2"/>
                      <c:h val="2.3312219203994653E-2"/>
                    </c:manualLayout>
                  </c15:layout>
                </c:ext>
                <c:ext xmlns:c16="http://schemas.microsoft.com/office/drawing/2014/chart" uri="{C3380CC4-5D6E-409C-BE32-E72D297353CC}">
                  <c16:uniqueId val="{00000000-ED84-42B1-ACC9-D150579BADB4}"/>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'15-5'!$D$10:$D$42</c:f>
              <c:strCache>
                <c:ptCount val="33"/>
                <c:pt idx="0">
                  <c:v>デジタル技術やデータ活用に精通した人材の育成・確保             </c:v>
                </c:pt>
                <c:pt idx="1">
                  <c:v>DX取り組み：活発</c:v>
                </c:pt>
                <c:pt idx="2">
                  <c:v>DX取り組み：活発でない</c:v>
                </c:pt>
                <c:pt idx="3">
                  <c:v>事業部門におけるDXを担う人材の育成・確保                        </c:v>
                </c:pt>
                <c:pt idx="4">
                  <c:v>DX取り組み：活発</c:v>
                </c:pt>
                <c:pt idx="5">
                  <c:v>DX取り組み：活発でない</c:v>
                </c:pt>
                <c:pt idx="6">
                  <c:v>社内外でのビジョン共有                                                  </c:v>
                </c:pt>
                <c:pt idx="7">
                  <c:v>DX取り組み：活発</c:v>
                </c:pt>
                <c:pt idx="8">
                  <c:v>DX取り組み：活発でない</c:v>
                </c:pt>
                <c:pt idx="9">
                  <c:v>経営トップのコミットメント                                                 </c:v>
                </c:pt>
                <c:pt idx="10">
                  <c:v>DX取り組み：活発</c:v>
                </c:pt>
                <c:pt idx="11">
                  <c:v>DX取り組み：活発でない</c:v>
                </c:pt>
                <c:pt idx="12">
                  <c:v>経営・事業部門・IT部門が相互に協力する体制の構築            </c:v>
                </c:pt>
                <c:pt idx="13">
                  <c:v>DX取り組み：活発</c:v>
                </c:pt>
                <c:pt idx="14">
                  <c:v>DX取り組み：活発でない</c:v>
                </c:pt>
                <c:pt idx="15">
                  <c:v>既存技術への依存からの脱却                                         </c:v>
                </c:pt>
                <c:pt idx="16">
                  <c:v>DX取り組み：活発</c:v>
                </c:pt>
                <c:pt idx="17">
                  <c:v>DX取り組み：活発でない</c:v>
                </c:pt>
                <c:pt idx="18">
                  <c:v>DXの取り組みの事業（現場レベル）までの落とし込み             </c:v>
                </c:pt>
                <c:pt idx="19">
                  <c:v>DX取り組み：活発</c:v>
                </c:pt>
                <c:pt idx="20">
                  <c:v>DX取り組み：活発でない</c:v>
                </c:pt>
                <c:pt idx="21">
                  <c:v>外部との連携に向けた取り組み                                        </c:v>
                </c:pt>
                <c:pt idx="22">
                  <c:v>DX取り組み：活発</c:v>
                </c:pt>
                <c:pt idx="23">
                  <c:v>DX取り組み：活発でない</c:v>
                </c:pt>
                <c:pt idx="24">
                  <c:v>「業務に精通した人材」と「技術に精通した人材」を融合する仕組み</c:v>
                </c:pt>
                <c:pt idx="25">
                  <c:v>DX取り組み：活発</c:v>
                </c:pt>
                <c:pt idx="26">
                  <c:v>DX取り組み：活発でない</c:v>
                </c:pt>
                <c:pt idx="27">
                  <c:v>失敗から学び、継続的に挑戦する仕組みの構築                     </c:v>
                </c:pt>
                <c:pt idx="28">
                  <c:v>DX取り組み：活発</c:v>
                </c:pt>
                <c:pt idx="29">
                  <c:v>DX取り組み：活発でない</c:v>
                </c:pt>
                <c:pt idx="30">
                  <c:v>技術的負債の対応                                                      </c:v>
                </c:pt>
                <c:pt idx="31">
                  <c:v>DX取り組み：活発</c:v>
                </c:pt>
                <c:pt idx="32">
                  <c:v>DX取り組み：活発でない</c:v>
                </c:pt>
              </c:strCache>
            </c:strRef>
          </c:cat>
          <c:val>
            <c:numRef>
              <c:f>'15-5'!$J$10:$J$42</c:f>
              <c:numCache>
                <c:formatCode>0.0%</c:formatCode>
                <c:ptCount val="33"/>
                <c:pt idx="1">
                  <c:v>9.2592592592592587E-2</c:v>
                </c:pt>
                <c:pt idx="2">
                  <c:v>0.16521739130434782</c:v>
                </c:pt>
                <c:pt idx="4">
                  <c:v>0.16666666666666666</c:v>
                </c:pt>
                <c:pt idx="5">
                  <c:v>0.2</c:v>
                </c:pt>
                <c:pt idx="7">
                  <c:v>7.407407407407407E-2</c:v>
                </c:pt>
                <c:pt idx="8">
                  <c:v>6.9565217391304349E-2</c:v>
                </c:pt>
                <c:pt idx="10">
                  <c:v>3.7037037037037035E-2</c:v>
                </c:pt>
                <c:pt idx="11">
                  <c:v>7.8260869565217397E-2</c:v>
                </c:pt>
                <c:pt idx="13">
                  <c:v>7.407407407407407E-2</c:v>
                </c:pt>
                <c:pt idx="14">
                  <c:v>8.6956521739130432E-2</c:v>
                </c:pt>
                <c:pt idx="16">
                  <c:v>3.7037037037037035E-2</c:v>
                </c:pt>
                <c:pt idx="17">
                  <c:v>5.2173913043478258E-2</c:v>
                </c:pt>
                <c:pt idx="19">
                  <c:v>0.16666666666666666</c:v>
                </c:pt>
                <c:pt idx="20">
                  <c:v>8.6956521739130432E-2</c:v>
                </c:pt>
                <c:pt idx="22">
                  <c:v>5.5555555555555552E-2</c:v>
                </c:pt>
                <c:pt idx="23">
                  <c:v>6.9565217391304349E-2</c:v>
                </c:pt>
                <c:pt idx="25">
                  <c:v>0.24074074074074073</c:v>
                </c:pt>
                <c:pt idx="26">
                  <c:v>9.5652173913043481E-2</c:v>
                </c:pt>
                <c:pt idx="28">
                  <c:v>1.8518518518518517E-2</c:v>
                </c:pt>
                <c:pt idx="29">
                  <c:v>3.4782608695652174E-2</c:v>
                </c:pt>
                <c:pt idx="31">
                  <c:v>1.8518518518518517E-2</c:v>
                </c:pt>
                <c:pt idx="32">
                  <c:v>6.0869565217391307E-2</c:v>
                </c:pt>
              </c:numCache>
            </c:numRef>
          </c:val>
          <c:extLst>
            <c:ext xmlns:c16="http://schemas.microsoft.com/office/drawing/2014/chart" uri="{C3380CC4-5D6E-409C-BE32-E72D297353CC}">
              <c16:uniqueId val="{00000001-FFB9-4942-828C-683363F2A7B7}"/>
            </c:ext>
          </c:extLst>
        </c:ser>
        <c:ser>
          <c:idx val="2"/>
          <c:order val="2"/>
          <c:tx>
            <c:strRef>
              <c:f>'15-5'!$K$6</c:f>
              <c:strCache>
                <c:ptCount val="1"/>
                <c:pt idx="0">
                  <c:v>3番目</c:v>
                </c:pt>
              </c:strCache>
            </c:strRef>
          </c:tx>
          <c:spPr>
            <a:solidFill>
              <a:srgbClr val="3366FF"/>
            </a:solidFill>
            <a:ln>
              <a:solidFill>
                <a:sysClr val="windowText" lastClr="000000"/>
              </a:solidFill>
            </a:ln>
            <a:effectLst/>
          </c:spPr>
          <c:invertIfNegative val="0"/>
          <c:dLbls>
            <c:dLbl>
              <c:idx val="10"/>
              <c:layout>
                <c:manualLayout>
                  <c:x val="2.6061143619473932E-2"/>
                  <c:y val="2.0795913652091949E-3"/>
                </c:manualLayout>
              </c:layout>
              <c:spPr>
                <a:noFill/>
                <a:ln>
                  <a:noFill/>
                </a:ln>
                <a:effectLst/>
              </c:spPr>
              <c:txPr>
                <a:bodyPr wrap="square" lIns="38100" tIns="19050" rIns="38100" bIns="19050" anchor="ctr">
                  <a:spAutoFit/>
                </a:bodyPr>
                <a:lstStyle/>
                <a:p>
                  <a:pPr>
                    <a:defRPr>
                      <a:solidFill>
                        <a:schemeClr val="tx1"/>
                      </a:solidFill>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D84-42B1-ACC9-D150579BADB4}"/>
                </c:ext>
              </c:extLst>
            </c:dLbl>
            <c:dLbl>
              <c:idx val="28"/>
              <c:layout>
                <c:manualLayout>
                  <c:x val="3.2193177412291399E-2"/>
                  <c:y val="0"/>
                </c:manualLayout>
              </c:layout>
              <c:spPr>
                <a:noFill/>
                <a:ln>
                  <a:noFill/>
                </a:ln>
                <a:effectLst/>
              </c:spPr>
              <c:txPr>
                <a:bodyPr wrap="square" lIns="38100" tIns="19050" rIns="38100" bIns="19050" anchor="ctr">
                  <a:spAutoFit/>
                </a:bodyPr>
                <a:lstStyle/>
                <a:p>
                  <a:pPr>
                    <a:defRPr>
                      <a:solidFill>
                        <a:schemeClr val="tx1"/>
                      </a:solidFill>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D84-42B1-ACC9-D150579BADB4}"/>
                </c:ext>
              </c:extLst>
            </c:dLbl>
            <c:dLbl>
              <c:idx val="31"/>
              <c:layout>
                <c:manualLayout>
                  <c:x val="3.3726185860495694E-2"/>
                  <c:y val="2.0795913652091567E-3"/>
                </c:manualLayout>
              </c:layout>
              <c:spPr>
                <a:noFill/>
                <a:ln>
                  <a:noFill/>
                </a:ln>
                <a:effectLst/>
              </c:spPr>
              <c:txPr>
                <a:bodyPr wrap="square" lIns="38100" tIns="19050" rIns="38100" bIns="19050" anchor="ctr">
                  <a:spAutoFit/>
                </a:bodyPr>
                <a:lstStyle/>
                <a:p>
                  <a:pPr>
                    <a:defRPr>
                      <a:solidFill>
                        <a:schemeClr val="tx1"/>
                      </a:solidFill>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D84-42B1-ACC9-D150579BADB4}"/>
                </c:ext>
              </c:extLst>
            </c:dLbl>
            <c:spPr>
              <a:noFill/>
              <a:ln>
                <a:noFill/>
              </a:ln>
              <a:effectLst/>
            </c:spPr>
            <c:txPr>
              <a:bodyPr wrap="square" lIns="38100" tIns="19050" rIns="38100" bIns="19050" anchor="ctr">
                <a:spAutoFit/>
              </a:bodyPr>
              <a:lstStyle/>
              <a:p>
                <a:pPr>
                  <a:defRPr>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'15-5'!$D$10:$D$42</c:f>
              <c:strCache>
                <c:ptCount val="33"/>
                <c:pt idx="0">
                  <c:v>デジタル技術やデータ活用に精通した人材の育成・確保             </c:v>
                </c:pt>
                <c:pt idx="1">
                  <c:v>DX取り組み：活発</c:v>
                </c:pt>
                <c:pt idx="2">
                  <c:v>DX取り組み：活発でない</c:v>
                </c:pt>
                <c:pt idx="3">
                  <c:v>事業部門におけるDXを担う人材の育成・確保                        </c:v>
                </c:pt>
                <c:pt idx="4">
                  <c:v>DX取り組み：活発</c:v>
                </c:pt>
                <c:pt idx="5">
                  <c:v>DX取り組み：活発でない</c:v>
                </c:pt>
                <c:pt idx="6">
                  <c:v>社内外でのビジョン共有                                                  </c:v>
                </c:pt>
                <c:pt idx="7">
                  <c:v>DX取り組み：活発</c:v>
                </c:pt>
                <c:pt idx="8">
                  <c:v>DX取り組み：活発でない</c:v>
                </c:pt>
                <c:pt idx="9">
                  <c:v>経営トップのコミットメント                                                 </c:v>
                </c:pt>
                <c:pt idx="10">
                  <c:v>DX取り組み：活発</c:v>
                </c:pt>
                <c:pt idx="11">
                  <c:v>DX取り組み：活発でない</c:v>
                </c:pt>
                <c:pt idx="12">
                  <c:v>経営・事業部門・IT部門が相互に協力する体制の構築            </c:v>
                </c:pt>
                <c:pt idx="13">
                  <c:v>DX取り組み：活発</c:v>
                </c:pt>
                <c:pt idx="14">
                  <c:v>DX取り組み：活発でない</c:v>
                </c:pt>
                <c:pt idx="15">
                  <c:v>既存技術への依存からの脱却                                         </c:v>
                </c:pt>
                <c:pt idx="16">
                  <c:v>DX取り組み：活発</c:v>
                </c:pt>
                <c:pt idx="17">
                  <c:v>DX取り組み：活発でない</c:v>
                </c:pt>
                <c:pt idx="18">
                  <c:v>DXの取り組みの事業（現場レベル）までの落とし込み             </c:v>
                </c:pt>
                <c:pt idx="19">
                  <c:v>DX取り組み：活発</c:v>
                </c:pt>
                <c:pt idx="20">
                  <c:v>DX取り組み：活発でない</c:v>
                </c:pt>
                <c:pt idx="21">
                  <c:v>外部との連携に向けた取り組み                                        </c:v>
                </c:pt>
                <c:pt idx="22">
                  <c:v>DX取り組み：活発</c:v>
                </c:pt>
                <c:pt idx="23">
                  <c:v>DX取り組み：活発でない</c:v>
                </c:pt>
                <c:pt idx="24">
                  <c:v>「業務に精通した人材」と「技術に精通した人材」を融合する仕組み</c:v>
                </c:pt>
                <c:pt idx="25">
                  <c:v>DX取り組み：活発</c:v>
                </c:pt>
                <c:pt idx="26">
                  <c:v>DX取り組み：活発でない</c:v>
                </c:pt>
                <c:pt idx="27">
                  <c:v>失敗から学び、継続的に挑戦する仕組みの構築                     </c:v>
                </c:pt>
                <c:pt idx="28">
                  <c:v>DX取り組み：活発</c:v>
                </c:pt>
                <c:pt idx="29">
                  <c:v>DX取り組み：活発でない</c:v>
                </c:pt>
                <c:pt idx="30">
                  <c:v>技術的負債の対応                                                      </c:v>
                </c:pt>
                <c:pt idx="31">
                  <c:v>DX取り組み：活発</c:v>
                </c:pt>
                <c:pt idx="32">
                  <c:v>DX取り組み：活発でない</c:v>
                </c:pt>
              </c:strCache>
            </c:strRef>
          </c:cat>
          <c:val>
            <c:numRef>
              <c:f>'15-5'!$K$10:$K$42</c:f>
              <c:numCache>
                <c:formatCode>0.0%</c:formatCode>
                <c:ptCount val="33"/>
                <c:pt idx="1">
                  <c:v>0.15686274509803921</c:v>
                </c:pt>
                <c:pt idx="2">
                  <c:v>0.14912280701754385</c:v>
                </c:pt>
                <c:pt idx="4">
                  <c:v>0.17647058823529413</c:v>
                </c:pt>
                <c:pt idx="5">
                  <c:v>9.6491228070175433E-2</c:v>
                </c:pt>
                <c:pt idx="7">
                  <c:v>3.9215686274509803E-2</c:v>
                </c:pt>
                <c:pt idx="8">
                  <c:v>9.6491228070175433E-2</c:v>
                </c:pt>
                <c:pt idx="10">
                  <c:v>1.9607843137254902E-2</c:v>
                </c:pt>
                <c:pt idx="11">
                  <c:v>3.5087719298245612E-2</c:v>
                </c:pt>
                <c:pt idx="13">
                  <c:v>0.13725490196078433</c:v>
                </c:pt>
                <c:pt idx="14">
                  <c:v>9.6491228070175433E-2</c:v>
                </c:pt>
                <c:pt idx="16">
                  <c:v>9.8039215686274508E-2</c:v>
                </c:pt>
                <c:pt idx="17">
                  <c:v>7.8947368421052627E-2</c:v>
                </c:pt>
                <c:pt idx="19">
                  <c:v>0.13725490196078433</c:v>
                </c:pt>
                <c:pt idx="20">
                  <c:v>0.14035087719298245</c:v>
                </c:pt>
                <c:pt idx="22">
                  <c:v>9.8039215686274508E-2</c:v>
                </c:pt>
                <c:pt idx="23">
                  <c:v>7.0175438596491224E-2</c:v>
                </c:pt>
                <c:pt idx="25">
                  <c:v>7.8431372549019607E-2</c:v>
                </c:pt>
                <c:pt idx="26">
                  <c:v>0.13157894736842105</c:v>
                </c:pt>
                <c:pt idx="28">
                  <c:v>3.9215686274509803E-2</c:v>
                </c:pt>
                <c:pt idx="29">
                  <c:v>6.1403508771929821E-2</c:v>
                </c:pt>
                <c:pt idx="31">
                  <c:v>1.9607843137254902E-2</c:v>
                </c:pt>
                <c:pt idx="32">
                  <c:v>4.3859649122807015E-2</c:v>
                </c:pt>
              </c:numCache>
            </c:numRef>
          </c:val>
          <c:extLst>
            <c:ext xmlns:c16="http://schemas.microsoft.com/office/drawing/2014/chart" uri="{C3380CC4-5D6E-409C-BE32-E72D297353CC}">
              <c16:uniqueId val="{00000002-FFB9-4942-828C-683363F2A7B7}"/>
            </c:ext>
          </c:extLst>
        </c:ser>
        <c:dLbls>
          <c:showLegendKey val="0"/>
          <c:showVal val="0"/>
          <c:showCatName val="0"/>
          <c:showSerName val="0"/>
          <c:showPercent val="0"/>
          <c:showBubbleSize val="0"/>
        </c:dLbls>
        <c:gapWidth val="40"/>
        <c:overlap val="100"/>
        <c:axId val="452065152"/>
        <c:axId val="452066688"/>
      </c:barChart>
      <c:catAx>
        <c:axId val="452065152"/>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452066688"/>
        <c:crosses val="autoZero"/>
        <c:auto val="1"/>
        <c:lblAlgn val="ctr"/>
        <c:lblOffset val="100"/>
        <c:noMultiLvlLbl val="0"/>
      </c:catAx>
      <c:valAx>
        <c:axId val="452066688"/>
        <c:scaling>
          <c:orientation val="minMax"/>
          <c:max val="0.70000000000000007"/>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52065152"/>
        <c:crosses val="autoZero"/>
        <c:crossBetween val="between"/>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800">
          <a:latin typeface="Meiryo UI" panose="020B0604030504040204" pitchFamily="50" charset="-128"/>
          <a:ea typeface="Meiryo UI" panose="020B0604030504040204" pitchFamily="50" charset="-128"/>
        </a:defRPr>
      </a:pPr>
      <a:endParaRPr lang="ja-JP"/>
    </a:p>
  </c:txPr>
  <c:externalData r:id="rId1">
    <c:autoUpdate val="0"/>
  </c:externalData>
  <c:userShapes r:id="rId2"/>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805375009631517"/>
          <c:y val="6.6095238095238096E-2"/>
          <c:w val="0.54239259793661343"/>
          <c:h val="0.86501880122127595"/>
        </c:manualLayout>
      </c:layout>
      <c:barChart>
        <c:barDir val="bar"/>
        <c:grouping val="stacked"/>
        <c:varyColors val="0"/>
        <c:ser>
          <c:idx val="0"/>
          <c:order val="0"/>
          <c:tx>
            <c:strRef>
              <c:f>'Q16-1'!$G$17</c:f>
              <c:strCache>
                <c:ptCount val="1"/>
                <c:pt idx="0">
                  <c:v>1番目(n=799)</c:v>
                </c:pt>
              </c:strCache>
            </c:strRef>
          </c:tx>
          <c:spPr>
            <a:solidFill>
              <a:srgbClr val="FF9966"/>
            </a:solidFill>
            <a:ln>
              <a:solidFill>
                <a:sysClr val="windowText" lastClr="000000"/>
              </a:solidFill>
            </a:ln>
            <a:effectLst/>
          </c:spPr>
          <c:invertIfNegative val="0"/>
          <c:dLbls>
            <c:dLbl>
              <c:idx val="9"/>
              <c:delete val="1"/>
              <c:extLst>
                <c:ext xmlns:c15="http://schemas.microsoft.com/office/drawing/2012/chart" uri="{CE6537A1-D6FC-4f65-9D91-7224C49458BB}"/>
                <c:ext xmlns:c16="http://schemas.microsoft.com/office/drawing/2014/chart" uri="{C3380CC4-5D6E-409C-BE32-E72D297353CC}">
                  <c16:uniqueId val="{00000002-212B-4E37-8D20-BDB77E67CD50}"/>
                </c:ext>
              </c:extLst>
            </c:dLbl>
            <c:dLbl>
              <c:idx val="10"/>
              <c:delete val="1"/>
              <c:extLst>
                <c:ext xmlns:c15="http://schemas.microsoft.com/office/drawing/2012/chart" uri="{CE6537A1-D6FC-4f65-9D91-7224C49458BB}"/>
                <c:ext xmlns:c16="http://schemas.microsoft.com/office/drawing/2014/chart" uri="{C3380CC4-5D6E-409C-BE32-E72D297353CC}">
                  <c16:uniqueId val="{00000005-212B-4E37-8D20-BDB77E67CD50}"/>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'Q16-1'!$B$18:$B$28</c:f>
              <c:strCache>
                <c:ptCount val="11"/>
                <c:pt idx="0">
                  <c:v>1.新製品・新技術の開発（n=354）</c:v>
                </c:pt>
                <c:pt idx="1">
                  <c:v>2.生産性の向上（n=282）</c:v>
                </c:pt>
                <c:pt idx="2">
                  <c:v>3.設計品質の向上（n=275）</c:v>
                </c:pt>
                <c:pt idx="3">
                  <c:v>4.市場の拡大、新規市場の開拓（n=274）</c:v>
                </c:pt>
                <c:pt idx="4">
                  <c:v>5.開発能力（量）の向上（n=255）</c:v>
                </c:pt>
                <c:pt idx="5">
                  <c:v>6.技術トレンドへの対応（IoT、ビッグデータ、AI等）（n=306）</c:v>
                </c:pt>
                <c:pt idx="6">
                  <c:v>7.開発期間の短縮（n=206）</c:v>
                </c:pt>
                <c:pt idx="7">
                  <c:v>8.開発コストの削減（n=227）</c:v>
                </c:pt>
                <c:pt idx="8">
                  <c:v>9.セーフティ・セキュリティの確保（n=75）</c:v>
                </c:pt>
                <c:pt idx="9">
                  <c:v>10.規格及び国・地域等に応じた法令等への対応（n=44）</c:v>
                </c:pt>
                <c:pt idx="10">
                  <c:v>11.説明責任の遂行・能力向上（n=32）</c:v>
                </c:pt>
              </c:strCache>
            </c:strRef>
          </c:cat>
          <c:val>
            <c:numRef>
              <c:f>'Q16-1'!$G$18:$G$28</c:f>
              <c:numCache>
                <c:formatCode>0.0%</c:formatCode>
                <c:ptCount val="11"/>
                <c:pt idx="0">
                  <c:v>0.16645807259073842</c:v>
                </c:pt>
                <c:pt idx="1">
                  <c:v>0.13516896120150187</c:v>
                </c:pt>
                <c:pt idx="2">
                  <c:v>0.13391739674593242</c:v>
                </c:pt>
                <c:pt idx="3">
                  <c:v>0.13266583229036297</c:v>
                </c:pt>
                <c:pt idx="4">
                  <c:v>0.12390488110137672</c:v>
                </c:pt>
                <c:pt idx="5">
                  <c:v>9.8873591989987478E-2</c:v>
                </c:pt>
                <c:pt idx="6">
                  <c:v>8.5106382978723402E-2</c:v>
                </c:pt>
                <c:pt idx="7">
                  <c:v>6.7584480600750937E-2</c:v>
                </c:pt>
                <c:pt idx="8">
                  <c:v>1.5018773466833541E-2</c:v>
                </c:pt>
                <c:pt idx="9">
                  <c:v>1.1264080100125156E-2</c:v>
                </c:pt>
                <c:pt idx="10">
                  <c:v>1.1264080100125156E-2</c:v>
                </c:pt>
              </c:numCache>
            </c:numRef>
          </c:val>
          <c:extLst>
            <c:ext xmlns:c16="http://schemas.microsoft.com/office/drawing/2014/chart" uri="{C3380CC4-5D6E-409C-BE32-E72D297353CC}">
              <c16:uniqueId val="{00000000-79E7-409F-ADC2-0BBDBA433CB3}"/>
            </c:ext>
          </c:extLst>
        </c:ser>
        <c:ser>
          <c:idx val="1"/>
          <c:order val="1"/>
          <c:tx>
            <c:strRef>
              <c:f>'Q16-1'!$H$17</c:f>
              <c:strCache>
                <c:ptCount val="1"/>
                <c:pt idx="0">
                  <c:v>2番目(n=781)</c:v>
                </c:pt>
              </c:strCache>
            </c:strRef>
          </c:tx>
          <c:spPr>
            <a:solidFill>
              <a:srgbClr val="FFFF99"/>
            </a:solidFill>
            <a:ln>
              <a:solidFill>
                <a:schemeClr val="tx1"/>
              </a:solidFill>
            </a:ln>
            <a:effectLst/>
          </c:spPr>
          <c:invertIfNegative val="0"/>
          <c:dLbls>
            <c:dLbl>
              <c:idx val="8"/>
              <c:layout>
                <c:manualLayout>
                  <c:x val="6.0047281323877067E-3"/>
                  <c:y val="2.82266666666666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12B-4E37-8D20-BDB77E67CD50}"/>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'Q16-1'!$B$18:$B$28</c:f>
              <c:strCache>
                <c:ptCount val="11"/>
                <c:pt idx="0">
                  <c:v>1.新製品・新技術の開発（n=354）</c:v>
                </c:pt>
                <c:pt idx="1">
                  <c:v>2.生産性の向上（n=282）</c:v>
                </c:pt>
                <c:pt idx="2">
                  <c:v>3.設計品質の向上（n=275）</c:v>
                </c:pt>
                <c:pt idx="3">
                  <c:v>4.市場の拡大、新規市場の開拓（n=274）</c:v>
                </c:pt>
                <c:pt idx="4">
                  <c:v>5.開発能力（量）の向上（n=255）</c:v>
                </c:pt>
                <c:pt idx="5">
                  <c:v>6.技術トレンドへの対応（IoT、ビッグデータ、AI等）（n=306）</c:v>
                </c:pt>
                <c:pt idx="6">
                  <c:v>7.開発期間の短縮（n=206）</c:v>
                </c:pt>
                <c:pt idx="7">
                  <c:v>8.開発コストの削減（n=227）</c:v>
                </c:pt>
                <c:pt idx="8">
                  <c:v>9.セーフティ・セキュリティの確保（n=75）</c:v>
                </c:pt>
                <c:pt idx="9">
                  <c:v>10.規格及び国・地域等に応じた法令等への対応（n=44）</c:v>
                </c:pt>
                <c:pt idx="10">
                  <c:v>11.説明責任の遂行・能力向上（n=32）</c:v>
                </c:pt>
              </c:strCache>
            </c:strRef>
          </c:cat>
          <c:val>
            <c:numRef>
              <c:f>'Q16-1'!$H$18:$H$28</c:f>
              <c:numCache>
                <c:formatCode>0.0%</c:formatCode>
                <c:ptCount val="11"/>
                <c:pt idx="0">
                  <c:v>0.14980793854033292</c:v>
                </c:pt>
                <c:pt idx="1">
                  <c:v>0.117797695262484</c:v>
                </c:pt>
                <c:pt idx="2">
                  <c:v>0.10371318822023047</c:v>
                </c:pt>
                <c:pt idx="3">
                  <c:v>0.10115236875800256</c:v>
                </c:pt>
                <c:pt idx="4">
                  <c:v>0.1088348271446863</c:v>
                </c:pt>
                <c:pt idx="5">
                  <c:v>0.13188220230473752</c:v>
                </c:pt>
                <c:pt idx="6">
                  <c:v>0.10627400768245839</c:v>
                </c:pt>
                <c:pt idx="7">
                  <c:v>0.10115236875800256</c:v>
                </c:pt>
                <c:pt idx="8">
                  <c:v>4.7375160051216392E-2</c:v>
                </c:pt>
                <c:pt idx="9">
                  <c:v>1.6645326504481434E-2</c:v>
                </c:pt>
                <c:pt idx="10">
                  <c:v>1.4084507042253521E-2</c:v>
                </c:pt>
              </c:numCache>
            </c:numRef>
          </c:val>
          <c:extLst>
            <c:ext xmlns:c16="http://schemas.microsoft.com/office/drawing/2014/chart" uri="{C3380CC4-5D6E-409C-BE32-E72D297353CC}">
              <c16:uniqueId val="{00000001-79E7-409F-ADC2-0BBDBA433CB3}"/>
            </c:ext>
          </c:extLst>
        </c:ser>
        <c:ser>
          <c:idx val="2"/>
          <c:order val="2"/>
          <c:tx>
            <c:strRef>
              <c:f>'Q16-1'!$I$17</c:f>
              <c:strCache>
                <c:ptCount val="1"/>
                <c:pt idx="0">
                  <c:v>3番目(n=767)</c:v>
                </c:pt>
              </c:strCache>
            </c:strRef>
          </c:tx>
          <c:spPr>
            <a:solidFill>
              <a:srgbClr val="2E75B6"/>
            </a:solidFill>
            <a:ln>
              <a:solidFill>
                <a:schemeClr val="tx1"/>
              </a:solidFill>
            </a:ln>
            <a:effectLst/>
          </c:spPr>
          <c:invertIfNegative val="0"/>
          <c:dLbls>
            <c:dLbl>
              <c:idx val="8"/>
              <c:layout>
                <c:manualLayout>
                  <c:x val="4.2033096926713948E-2"/>
                  <c:y val="2.8222222222223257E-3"/>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12B-4E37-8D20-BDB77E67CD50}"/>
                </c:ext>
              </c:extLst>
            </c:dLbl>
            <c:dLbl>
              <c:idx val="10"/>
              <c:layout>
                <c:manualLayout>
                  <c:x val="3.4527186761229373E-2"/>
                  <c:y val="2.06960572136773E-16"/>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12B-4E37-8D20-BDB77E67CD50}"/>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'Q16-1'!$B$18:$B$28</c:f>
              <c:strCache>
                <c:ptCount val="11"/>
                <c:pt idx="0">
                  <c:v>1.新製品・新技術の開発（n=354）</c:v>
                </c:pt>
                <c:pt idx="1">
                  <c:v>2.生産性の向上（n=282）</c:v>
                </c:pt>
                <c:pt idx="2">
                  <c:v>3.設計品質の向上（n=275）</c:v>
                </c:pt>
                <c:pt idx="3">
                  <c:v>4.市場の拡大、新規市場の開拓（n=274）</c:v>
                </c:pt>
                <c:pt idx="4">
                  <c:v>5.開発能力（量）の向上（n=255）</c:v>
                </c:pt>
                <c:pt idx="5">
                  <c:v>6.技術トレンドへの対応（IoT、ビッグデータ、AI等）（n=306）</c:v>
                </c:pt>
                <c:pt idx="6">
                  <c:v>7.開発期間の短縮（n=206）</c:v>
                </c:pt>
                <c:pt idx="7">
                  <c:v>8.開発コストの削減（n=227）</c:v>
                </c:pt>
                <c:pt idx="8">
                  <c:v>9.セーフティ・セキュリティの確保（n=75）</c:v>
                </c:pt>
                <c:pt idx="9">
                  <c:v>10.規格及び国・地域等に応じた法令等への対応（n=44）</c:v>
                </c:pt>
                <c:pt idx="10">
                  <c:v>11.説明責任の遂行・能力向上（n=32）</c:v>
                </c:pt>
              </c:strCache>
            </c:strRef>
          </c:cat>
          <c:val>
            <c:numRef>
              <c:f>'Q16-1'!$I$18:$I$28</c:f>
              <c:numCache>
                <c:formatCode>0.0%</c:formatCode>
                <c:ptCount val="11"/>
                <c:pt idx="0">
                  <c:v>0.13559322033898305</c:v>
                </c:pt>
                <c:pt idx="1">
                  <c:v>0.10691003911342895</c:v>
                </c:pt>
                <c:pt idx="2">
                  <c:v>0.11342894393741851</c:v>
                </c:pt>
                <c:pt idx="3">
                  <c:v>0.11603650586701435</c:v>
                </c:pt>
                <c:pt idx="4">
                  <c:v>9.2568448500651893E-2</c:v>
                </c:pt>
                <c:pt idx="5">
                  <c:v>0.16166883963494133</c:v>
                </c:pt>
                <c:pt idx="6">
                  <c:v>7.1707953063885263E-2</c:v>
                </c:pt>
                <c:pt idx="7">
                  <c:v>0.12255541069100391</c:v>
                </c:pt>
                <c:pt idx="8">
                  <c:v>3.3898305084745763E-2</c:v>
                </c:pt>
                <c:pt idx="9">
                  <c:v>2.8683181225554105E-2</c:v>
                </c:pt>
                <c:pt idx="10">
                  <c:v>1.5645371577574969E-2</c:v>
                </c:pt>
              </c:numCache>
            </c:numRef>
          </c:val>
          <c:extLst>
            <c:ext xmlns:c16="http://schemas.microsoft.com/office/drawing/2014/chart" uri="{C3380CC4-5D6E-409C-BE32-E72D297353CC}">
              <c16:uniqueId val="{00000002-79E7-409F-ADC2-0BBDBA433CB3}"/>
            </c:ext>
          </c:extLst>
        </c:ser>
        <c:dLbls>
          <c:showLegendKey val="0"/>
          <c:showVal val="0"/>
          <c:showCatName val="0"/>
          <c:showSerName val="0"/>
          <c:showPercent val="0"/>
          <c:showBubbleSize val="0"/>
        </c:dLbls>
        <c:gapWidth val="40"/>
        <c:overlap val="100"/>
        <c:axId val="452299008"/>
        <c:axId val="452325376"/>
      </c:barChart>
      <c:catAx>
        <c:axId val="452299008"/>
        <c:scaling>
          <c:orientation val="maxMin"/>
        </c:scaling>
        <c:delete val="0"/>
        <c:axPos val="l"/>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52325376"/>
        <c:crosses val="autoZero"/>
        <c:auto val="1"/>
        <c:lblAlgn val="ctr"/>
        <c:lblOffset val="100"/>
        <c:noMultiLvlLbl val="0"/>
      </c:catAx>
      <c:valAx>
        <c:axId val="452325376"/>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52299008"/>
        <c:crosses val="autoZero"/>
        <c:crossBetween val="between"/>
      </c:valAx>
      <c:spPr>
        <a:noFill/>
        <a:ln>
          <a:solidFill>
            <a:schemeClr val="bg1">
              <a:lumMod val="50000"/>
            </a:schemeClr>
          </a:solidFill>
        </a:ln>
        <a:effectLst/>
      </c:spPr>
    </c:plotArea>
    <c:legend>
      <c:legendPos val="r"/>
      <c:layout>
        <c:manualLayout>
          <c:xMode val="edge"/>
          <c:yMode val="edge"/>
          <c:x val="0.76978333333333337"/>
          <c:y val="0.73441230158730164"/>
          <c:w val="0.14164692671394799"/>
          <c:h val="0.14853650793650794"/>
        </c:manualLayout>
      </c:layout>
      <c:overlay val="0"/>
      <c:spPr>
        <a:solidFill>
          <a:schemeClr val="bg1"/>
        </a:solid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289238190286094"/>
          <c:y val="4.5086805555555554E-2"/>
          <c:w val="0.66778809048569532"/>
          <c:h val="0.9573778313929886"/>
        </c:manualLayout>
      </c:layout>
      <c:barChart>
        <c:barDir val="bar"/>
        <c:grouping val="stacked"/>
        <c:varyColors val="0"/>
        <c:ser>
          <c:idx val="0"/>
          <c:order val="0"/>
          <c:tx>
            <c:strRef>
              <c:f>まとめ!$C$5</c:f>
              <c:strCache>
                <c:ptCount val="1"/>
                <c:pt idx="0">
                  <c:v>1番目</c:v>
                </c:pt>
              </c:strCache>
            </c:strRef>
          </c:tx>
          <c:spPr>
            <a:solidFill>
              <a:srgbClr val="FF9966"/>
            </a:solidFill>
            <a:ln>
              <a:solidFill>
                <a:schemeClr val="tx1"/>
              </a:solidFill>
            </a:ln>
            <a:effectLst/>
          </c:spPr>
          <c:invertIfNegative val="0"/>
          <c:dLbls>
            <c:dLbl>
              <c:idx val="33"/>
              <c:delete val="1"/>
              <c:extLst>
                <c:ext xmlns:c15="http://schemas.microsoft.com/office/drawing/2012/chart" uri="{CE6537A1-D6FC-4f65-9D91-7224C49458BB}"/>
                <c:ext xmlns:c16="http://schemas.microsoft.com/office/drawing/2014/chart" uri="{C3380CC4-5D6E-409C-BE32-E72D297353CC}">
                  <c16:uniqueId val="{00000000-940D-44DC-9C75-B9569AC35DC7}"/>
                </c:ext>
              </c:extLst>
            </c:dLbl>
            <c:dLbl>
              <c:idx val="34"/>
              <c:delete val="1"/>
              <c:extLst>
                <c:ext xmlns:c15="http://schemas.microsoft.com/office/drawing/2012/chart" uri="{CE6537A1-D6FC-4f65-9D91-7224C49458BB}"/>
                <c:ext xmlns:c16="http://schemas.microsoft.com/office/drawing/2014/chart" uri="{C3380CC4-5D6E-409C-BE32-E72D297353CC}">
                  <c16:uniqueId val="{00000001-940D-44DC-9C75-B9569AC35DC7}"/>
                </c:ext>
              </c:extLst>
            </c:dLbl>
            <c:dLbl>
              <c:idx val="35"/>
              <c:delete val="1"/>
              <c:extLst>
                <c:ext xmlns:c15="http://schemas.microsoft.com/office/drawing/2012/chart" uri="{CE6537A1-D6FC-4f65-9D91-7224C49458BB}"/>
                <c:ext xmlns:c16="http://schemas.microsoft.com/office/drawing/2014/chart" uri="{C3380CC4-5D6E-409C-BE32-E72D297353CC}">
                  <c16:uniqueId val="{00000002-940D-44DC-9C75-B9569AC35DC7}"/>
                </c:ext>
              </c:extLst>
            </c:dLbl>
            <c:dLbl>
              <c:idx val="37"/>
              <c:delete val="1"/>
              <c:extLst>
                <c:ext xmlns:c15="http://schemas.microsoft.com/office/drawing/2012/chart" uri="{CE6537A1-D6FC-4f65-9D91-7224C49458BB}"/>
                <c:ext xmlns:c16="http://schemas.microsoft.com/office/drawing/2014/chart" uri="{C3380CC4-5D6E-409C-BE32-E72D297353CC}">
                  <c16:uniqueId val="{00000003-940D-44DC-9C75-B9569AC35DC7}"/>
                </c:ext>
              </c:extLst>
            </c:dLbl>
            <c:dLbl>
              <c:idx val="38"/>
              <c:delete val="1"/>
              <c:extLst>
                <c:ext xmlns:c15="http://schemas.microsoft.com/office/drawing/2012/chart" uri="{CE6537A1-D6FC-4f65-9D91-7224C49458BB}"/>
                <c:ext xmlns:c16="http://schemas.microsoft.com/office/drawing/2014/chart" uri="{C3380CC4-5D6E-409C-BE32-E72D297353CC}">
                  <c16:uniqueId val="{00000004-940D-44DC-9C75-B9569AC35DC7}"/>
                </c:ext>
              </c:extLst>
            </c:dLbl>
            <c:dLbl>
              <c:idx val="39"/>
              <c:delete val="1"/>
              <c:extLst>
                <c:ext xmlns:c15="http://schemas.microsoft.com/office/drawing/2012/chart" uri="{CE6537A1-D6FC-4f65-9D91-7224C49458BB}"/>
                <c:ext xmlns:c16="http://schemas.microsoft.com/office/drawing/2014/chart" uri="{C3380CC4-5D6E-409C-BE32-E72D297353CC}">
                  <c16:uniqueId val="{00000005-940D-44DC-9C75-B9569AC35DC7}"/>
                </c:ext>
              </c:extLst>
            </c:dLbl>
            <c:dLbl>
              <c:idx val="41"/>
              <c:delete val="1"/>
              <c:extLst>
                <c:ext xmlns:c15="http://schemas.microsoft.com/office/drawing/2012/chart" uri="{CE6537A1-D6FC-4f65-9D91-7224C49458BB}"/>
                <c:ext xmlns:c16="http://schemas.microsoft.com/office/drawing/2014/chart" uri="{C3380CC4-5D6E-409C-BE32-E72D297353CC}">
                  <c16:uniqueId val="{00000006-940D-44DC-9C75-B9569AC35DC7}"/>
                </c:ext>
              </c:extLst>
            </c:dLbl>
            <c:dLbl>
              <c:idx val="42"/>
              <c:delete val="1"/>
              <c:extLst>
                <c:ext xmlns:c15="http://schemas.microsoft.com/office/drawing/2012/chart" uri="{CE6537A1-D6FC-4f65-9D91-7224C49458BB}"/>
                <c:ext xmlns:c16="http://schemas.microsoft.com/office/drawing/2014/chart" uri="{C3380CC4-5D6E-409C-BE32-E72D297353CC}">
                  <c16:uniqueId val="{00000007-940D-44DC-9C75-B9569AC35DC7}"/>
                </c:ext>
              </c:extLst>
            </c:dLbl>
            <c:dLbl>
              <c:idx val="43"/>
              <c:delete val="1"/>
              <c:extLst>
                <c:ext xmlns:c15="http://schemas.microsoft.com/office/drawing/2012/chart" uri="{CE6537A1-D6FC-4f65-9D91-7224C49458BB}"/>
                <c:ext xmlns:c16="http://schemas.microsoft.com/office/drawing/2014/chart" uri="{C3380CC4-5D6E-409C-BE32-E72D297353CC}">
                  <c16:uniqueId val="{00000008-940D-44DC-9C75-B9569AC35DC7}"/>
                </c:ext>
              </c:extLst>
            </c:dLbl>
            <c:spPr>
              <a:noFill/>
              <a:ln>
                <a:noFill/>
              </a:ln>
              <a:effectLst/>
            </c:spPr>
            <c:txPr>
              <a:bodyPr rot="0" spcFirstLastPara="1" vertOverflow="ellipsis" vert="horz" wrap="square" anchor="ctr" anchorCtr="1"/>
              <a:lstStyle/>
              <a:p>
                <a:pPr>
                  <a:defRPr sz="6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まとめ!$B$6:$B$49</c:f>
              <c:strCache>
                <c:ptCount val="44"/>
                <c:pt idx="0">
                  <c:v>1.新製品・新技術の開発                               </c:v>
                </c:pt>
                <c:pt idx="1">
                  <c:v>製品利用(n=69)</c:v>
                </c:pt>
                <c:pt idx="2">
                  <c:v>製品開発(n=94)</c:v>
                </c:pt>
                <c:pt idx="3">
                  <c:v>ソフトウェア開発(n=161)</c:v>
                </c:pt>
                <c:pt idx="4">
                  <c:v>2.生産性の向上                                         </c:v>
                </c:pt>
                <c:pt idx="5">
                  <c:v>製品利用(n=74)</c:v>
                </c:pt>
                <c:pt idx="6">
                  <c:v>製品開発(n=37)</c:v>
                </c:pt>
                <c:pt idx="7">
                  <c:v>ソフトウェア開発(n=135)</c:v>
                </c:pt>
                <c:pt idx="8">
                  <c:v>3.設計品質の向上                                      </c:v>
                </c:pt>
                <c:pt idx="9">
                  <c:v>製品利用(n=40)</c:v>
                </c:pt>
                <c:pt idx="10">
                  <c:v>製品開発(n=62)</c:v>
                </c:pt>
                <c:pt idx="11">
                  <c:v>ソフトウェア開発(n=140)</c:v>
                </c:pt>
                <c:pt idx="12">
                  <c:v>4.市場の拡大、新規市場の開拓                      </c:v>
                </c:pt>
                <c:pt idx="13">
                  <c:v>製品利用(n=39)</c:v>
                </c:pt>
                <c:pt idx="14">
                  <c:v>製品開発(n=61)</c:v>
                </c:pt>
                <c:pt idx="15">
                  <c:v>ソフトウェア開発(n=145)</c:v>
                </c:pt>
                <c:pt idx="16">
                  <c:v>5.開発能力（量）の向上                             </c:v>
                </c:pt>
                <c:pt idx="17">
                  <c:v>製品利用(n=33)</c:v>
                </c:pt>
                <c:pt idx="18">
                  <c:v>製品開発(n=55)</c:v>
                </c:pt>
                <c:pt idx="19">
                  <c:v>ソフトウェア開発(n=140)</c:v>
                </c:pt>
                <c:pt idx="20">
                  <c:v>6.技術トレンドへの対応（IoT、ビッグデータ、AI等）</c:v>
                </c:pt>
                <c:pt idx="21">
                  <c:v>製品利用(n=57)</c:v>
                </c:pt>
                <c:pt idx="22">
                  <c:v>製品開発(n=60)</c:v>
                </c:pt>
                <c:pt idx="23">
                  <c:v>ソフトウェア開発(n=160)</c:v>
                </c:pt>
                <c:pt idx="24">
                  <c:v>7.開発期間の短縮                                       </c:v>
                </c:pt>
                <c:pt idx="25">
                  <c:v>製品利用(n=46)</c:v>
                </c:pt>
                <c:pt idx="26">
                  <c:v>製品開発(n=77)</c:v>
                </c:pt>
                <c:pt idx="27">
                  <c:v>ソフトウェア開発(n=66)</c:v>
                </c:pt>
                <c:pt idx="28">
                  <c:v>8.開発コストの削減                                      </c:v>
                </c:pt>
                <c:pt idx="29">
                  <c:v>製品利用(n=58)</c:v>
                </c:pt>
                <c:pt idx="30">
                  <c:v>製品開発(n=48)</c:v>
                </c:pt>
                <c:pt idx="31">
                  <c:v>ソフトウェア開発(n=101)</c:v>
                </c:pt>
                <c:pt idx="32">
                  <c:v>9.セーフティ・セキュリティの確保                         </c:v>
                </c:pt>
                <c:pt idx="33">
                  <c:v>製品利用(n=20)</c:v>
                </c:pt>
                <c:pt idx="34">
                  <c:v>製品開発(n=11)</c:v>
                </c:pt>
                <c:pt idx="35">
                  <c:v>ソフトウェア開発(n=31)</c:v>
                </c:pt>
                <c:pt idx="36">
                  <c:v>10.規格及び国・地域等に応じた法令等への対応   </c:v>
                </c:pt>
                <c:pt idx="37">
                  <c:v>製品利用(n=11)</c:v>
                </c:pt>
                <c:pt idx="38">
                  <c:v>製品開発(n=12)</c:v>
                </c:pt>
                <c:pt idx="39">
                  <c:v>ソフトウェア開発(n=16)</c:v>
                </c:pt>
                <c:pt idx="40">
                  <c:v>11.説明責任の遂行・能力向上                       </c:v>
                </c:pt>
                <c:pt idx="41">
                  <c:v>製品利用(n=7)</c:v>
                </c:pt>
                <c:pt idx="42">
                  <c:v>製品開発(n=7)</c:v>
                </c:pt>
                <c:pt idx="43">
                  <c:v>ソフトウェア開発(n=14)</c:v>
                </c:pt>
              </c:strCache>
            </c:strRef>
          </c:cat>
          <c:val>
            <c:numRef>
              <c:f>まとめ!$C$6:$C$49</c:f>
              <c:numCache>
                <c:formatCode>0.0%</c:formatCode>
                <c:ptCount val="44"/>
                <c:pt idx="1">
                  <c:v>0.15923566878980891</c:v>
                </c:pt>
                <c:pt idx="2">
                  <c:v>0.23595505617977527</c:v>
                </c:pt>
                <c:pt idx="3">
                  <c:v>0.1368421052631579</c:v>
                </c:pt>
                <c:pt idx="5">
                  <c:v>0.26751592356687898</c:v>
                </c:pt>
                <c:pt idx="6">
                  <c:v>8.98876404494382E-2</c:v>
                </c:pt>
                <c:pt idx="7">
                  <c:v>0.11842105263157894</c:v>
                </c:pt>
                <c:pt idx="9">
                  <c:v>8.2802547770700632E-2</c:v>
                </c:pt>
                <c:pt idx="10">
                  <c:v>0.12359550561797752</c:v>
                </c:pt>
                <c:pt idx="11">
                  <c:v>0.14736842105263157</c:v>
                </c:pt>
                <c:pt idx="13">
                  <c:v>8.2802547770700632E-2</c:v>
                </c:pt>
                <c:pt idx="14">
                  <c:v>0.10112359550561797</c:v>
                </c:pt>
                <c:pt idx="15">
                  <c:v>0.16578947368421051</c:v>
                </c:pt>
                <c:pt idx="17">
                  <c:v>6.3694267515923567E-2</c:v>
                </c:pt>
                <c:pt idx="18">
                  <c:v>0.1404494382022472</c:v>
                </c:pt>
                <c:pt idx="19">
                  <c:v>0.13947368421052631</c:v>
                </c:pt>
                <c:pt idx="21">
                  <c:v>7.6433121019108277E-2</c:v>
                </c:pt>
                <c:pt idx="22">
                  <c:v>2.8089887640449437E-2</c:v>
                </c:pt>
                <c:pt idx="23">
                  <c:v>0.13157894736842105</c:v>
                </c:pt>
                <c:pt idx="25">
                  <c:v>0.11464968152866242</c:v>
                </c:pt>
                <c:pt idx="26">
                  <c:v>0.15730337078651685</c:v>
                </c:pt>
                <c:pt idx="27">
                  <c:v>0.05</c:v>
                </c:pt>
                <c:pt idx="29">
                  <c:v>7.0063694267515922E-2</c:v>
                </c:pt>
                <c:pt idx="30">
                  <c:v>7.3033707865168537E-2</c:v>
                </c:pt>
                <c:pt idx="31">
                  <c:v>6.5789473684210523E-2</c:v>
                </c:pt>
                <c:pt idx="33">
                  <c:v>1.9108280254777069E-2</c:v>
                </c:pt>
                <c:pt idx="34">
                  <c:v>1.1235955056179775E-2</c:v>
                </c:pt>
                <c:pt idx="35">
                  <c:v>1.3157894736842105E-2</c:v>
                </c:pt>
                <c:pt idx="37">
                  <c:v>1.2738853503184714E-2</c:v>
                </c:pt>
                <c:pt idx="38">
                  <c:v>1.6853932584269662E-2</c:v>
                </c:pt>
                <c:pt idx="39">
                  <c:v>7.8947368421052634E-3</c:v>
                </c:pt>
                <c:pt idx="41">
                  <c:v>2.5477707006369428E-2</c:v>
                </c:pt>
                <c:pt idx="42">
                  <c:v>1.1235955056179775E-2</c:v>
                </c:pt>
                <c:pt idx="43">
                  <c:v>5.263157894736842E-3</c:v>
                </c:pt>
              </c:numCache>
            </c:numRef>
          </c:val>
          <c:extLst>
            <c:ext xmlns:c16="http://schemas.microsoft.com/office/drawing/2014/chart" uri="{C3380CC4-5D6E-409C-BE32-E72D297353CC}">
              <c16:uniqueId val="{00000009-940D-44DC-9C75-B9569AC35DC7}"/>
            </c:ext>
          </c:extLst>
        </c:ser>
        <c:ser>
          <c:idx val="1"/>
          <c:order val="1"/>
          <c:tx>
            <c:strRef>
              <c:f>まとめ!$D$5</c:f>
              <c:strCache>
                <c:ptCount val="1"/>
                <c:pt idx="0">
                  <c:v>2番目</c:v>
                </c:pt>
              </c:strCache>
            </c:strRef>
          </c:tx>
          <c:spPr>
            <a:solidFill>
              <a:srgbClr val="FFFF99"/>
            </a:solidFill>
            <a:ln>
              <a:solidFill>
                <a:schemeClr val="tx1"/>
              </a:solidFill>
            </a:ln>
            <a:effectLst/>
          </c:spPr>
          <c:invertIfNegative val="0"/>
          <c:dLbls>
            <c:dLbl>
              <c:idx val="37"/>
              <c:delete val="1"/>
              <c:extLst>
                <c:ext xmlns:c15="http://schemas.microsoft.com/office/drawing/2012/chart" uri="{CE6537A1-D6FC-4f65-9D91-7224C49458BB}"/>
                <c:ext xmlns:c16="http://schemas.microsoft.com/office/drawing/2014/chart" uri="{C3380CC4-5D6E-409C-BE32-E72D297353CC}">
                  <c16:uniqueId val="{0000000A-940D-44DC-9C75-B9569AC35DC7}"/>
                </c:ext>
              </c:extLst>
            </c:dLbl>
            <c:dLbl>
              <c:idx val="38"/>
              <c:delete val="1"/>
              <c:extLst>
                <c:ext xmlns:c15="http://schemas.microsoft.com/office/drawing/2012/chart" uri="{CE6537A1-D6FC-4f65-9D91-7224C49458BB}"/>
                <c:ext xmlns:c16="http://schemas.microsoft.com/office/drawing/2014/chart" uri="{C3380CC4-5D6E-409C-BE32-E72D297353CC}">
                  <c16:uniqueId val="{0000000B-940D-44DC-9C75-B9569AC35DC7}"/>
                </c:ext>
              </c:extLst>
            </c:dLbl>
            <c:dLbl>
              <c:idx val="39"/>
              <c:delete val="1"/>
              <c:extLst>
                <c:ext xmlns:c15="http://schemas.microsoft.com/office/drawing/2012/chart" uri="{CE6537A1-D6FC-4f65-9D91-7224C49458BB}"/>
                <c:ext xmlns:c16="http://schemas.microsoft.com/office/drawing/2014/chart" uri="{C3380CC4-5D6E-409C-BE32-E72D297353CC}">
                  <c16:uniqueId val="{0000000C-940D-44DC-9C75-B9569AC35DC7}"/>
                </c:ext>
              </c:extLst>
            </c:dLbl>
            <c:dLbl>
              <c:idx val="41"/>
              <c:delete val="1"/>
              <c:extLst>
                <c:ext xmlns:c15="http://schemas.microsoft.com/office/drawing/2012/chart" uri="{CE6537A1-D6FC-4f65-9D91-7224C49458BB}"/>
                <c:ext xmlns:c16="http://schemas.microsoft.com/office/drawing/2014/chart" uri="{C3380CC4-5D6E-409C-BE32-E72D297353CC}">
                  <c16:uniqueId val="{0000000D-940D-44DC-9C75-B9569AC35DC7}"/>
                </c:ext>
              </c:extLst>
            </c:dLbl>
            <c:dLbl>
              <c:idx val="42"/>
              <c:delete val="1"/>
              <c:extLst>
                <c:ext xmlns:c15="http://schemas.microsoft.com/office/drawing/2012/chart" uri="{CE6537A1-D6FC-4f65-9D91-7224C49458BB}"/>
                <c:ext xmlns:c16="http://schemas.microsoft.com/office/drawing/2014/chart" uri="{C3380CC4-5D6E-409C-BE32-E72D297353CC}">
                  <c16:uniqueId val="{0000000E-940D-44DC-9C75-B9569AC35DC7}"/>
                </c:ext>
              </c:extLst>
            </c:dLbl>
            <c:dLbl>
              <c:idx val="43"/>
              <c:delete val="1"/>
              <c:extLst>
                <c:ext xmlns:c15="http://schemas.microsoft.com/office/drawing/2012/chart" uri="{CE6537A1-D6FC-4f65-9D91-7224C49458BB}"/>
                <c:ext xmlns:c16="http://schemas.microsoft.com/office/drawing/2014/chart" uri="{C3380CC4-5D6E-409C-BE32-E72D297353CC}">
                  <c16:uniqueId val="{0000000F-940D-44DC-9C75-B9569AC35DC7}"/>
                </c:ext>
              </c:extLst>
            </c:dLbl>
            <c:spPr>
              <a:noFill/>
              <a:ln>
                <a:noFill/>
              </a:ln>
              <a:effectLst/>
            </c:spPr>
            <c:txPr>
              <a:bodyPr rot="0" spcFirstLastPara="1" vertOverflow="ellipsis" vert="horz" wrap="square" anchor="ctr" anchorCtr="1"/>
              <a:lstStyle/>
              <a:p>
                <a:pPr>
                  <a:defRPr sz="6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まとめ!$B$6:$B$49</c:f>
              <c:strCache>
                <c:ptCount val="44"/>
                <c:pt idx="0">
                  <c:v>1.新製品・新技術の開発                               </c:v>
                </c:pt>
                <c:pt idx="1">
                  <c:v>製品利用(n=69)</c:v>
                </c:pt>
                <c:pt idx="2">
                  <c:v>製品開発(n=94)</c:v>
                </c:pt>
                <c:pt idx="3">
                  <c:v>ソフトウェア開発(n=161)</c:v>
                </c:pt>
                <c:pt idx="4">
                  <c:v>2.生産性の向上                                         </c:v>
                </c:pt>
                <c:pt idx="5">
                  <c:v>製品利用(n=74)</c:v>
                </c:pt>
                <c:pt idx="6">
                  <c:v>製品開発(n=37)</c:v>
                </c:pt>
                <c:pt idx="7">
                  <c:v>ソフトウェア開発(n=135)</c:v>
                </c:pt>
                <c:pt idx="8">
                  <c:v>3.設計品質の向上                                      </c:v>
                </c:pt>
                <c:pt idx="9">
                  <c:v>製品利用(n=40)</c:v>
                </c:pt>
                <c:pt idx="10">
                  <c:v>製品開発(n=62)</c:v>
                </c:pt>
                <c:pt idx="11">
                  <c:v>ソフトウェア開発(n=140)</c:v>
                </c:pt>
                <c:pt idx="12">
                  <c:v>4.市場の拡大、新規市場の開拓                      </c:v>
                </c:pt>
                <c:pt idx="13">
                  <c:v>製品利用(n=39)</c:v>
                </c:pt>
                <c:pt idx="14">
                  <c:v>製品開発(n=61)</c:v>
                </c:pt>
                <c:pt idx="15">
                  <c:v>ソフトウェア開発(n=145)</c:v>
                </c:pt>
                <c:pt idx="16">
                  <c:v>5.開発能力（量）の向上                             </c:v>
                </c:pt>
                <c:pt idx="17">
                  <c:v>製品利用(n=33)</c:v>
                </c:pt>
                <c:pt idx="18">
                  <c:v>製品開発(n=55)</c:v>
                </c:pt>
                <c:pt idx="19">
                  <c:v>ソフトウェア開発(n=140)</c:v>
                </c:pt>
                <c:pt idx="20">
                  <c:v>6.技術トレンドへの対応（IoT、ビッグデータ、AI等）</c:v>
                </c:pt>
                <c:pt idx="21">
                  <c:v>製品利用(n=57)</c:v>
                </c:pt>
                <c:pt idx="22">
                  <c:v>製品開発(n=60)</c:v>
                </c:pt>
                <c:pt idx="23">
                  <c:v>ソフトウェア開発(n=160)</c:v>
                </c:pt>
                <c:pt idx="24">
                  <c:v>7.開発期間の短縮                                       </c:v>
                </c:pt>
                <c:pt idx="25">
                  <c:v>製品利用(n=46)</c:v>
                </c:pt>
                <c:pt idx="26">
                  <c:v>製品開発(n=77)</c:v>
                </c:pt>
                <c:pt idx="27">
                  <c:v>ソフトウェア開発(n=66)</c:v>
                </c:pt>
                <c:pt idx="28">
                  <c:v>8.開発コストの削減                                      </c:v>
                </c:pt>
                <c:pt idx="29">
                  <c:v>製品利用(n=58)</c:v>
                </c:pt>
                <c:pt idx="30">
                  <c:v>製品開発(n=48)</c:v>
                </c:pt>
                <c:pt idx="31">
                  <c:v>ソフトウェア開発(n=101)</c:v>
                </c:pt>
                <c:pt idx="32">
                  <c:v>9.セーフティ・セキュリティの確保                         </c:v>
                </c:pt>
                <c:pt idx="33">
                  <c:v>製品利用(n=20)</c:v>
                </c:pt>
                <c:pt idx="34">
                  <c:v>製品開発(n=11)</c:v>
                </c:pt>
                <c:pt idx="35">
                  <c:v>ソフトウェア開発(n=31)</c:v>
                </c:pt>
                <c:pt idx="36">
                  <c:v>10.規格及び国・地域等に応じた法令等への対応   </c:v>
                </c:pt>
                <c:pt idx="37">
                  <c:v>製品利用(n=11)</c:v>
                </c:pt>
                <c:pt idx="38">
                  <c:v>製品開発(n=12)</c:v>
                </c:pt>
                <c:pt idx="39">
                  <c:v>ソフトウェア開発(n=16)</c:v>
                </c:pt>
                <c:pt idx="40">
                  <c:v>11.説明責任の遂行・能力向上                       </c:v>
                </c:pt>
                <c:pt idx="41">
                  <c:v>製品利用(n=7)</c:v>
                </c:pt>
                <c:pt idx="42">
                  <c:v>製品開発(n=7)</c:v>
                </c:pt>
                <c:pt idx="43">
                  <c:v>ソフトウェア開発(n=14)</c:v>
                </c:pt>
              </c:strCache>
            </c:strRef>
          </c:cat>
          <c:val>
            <c:numRef>
              <c:f>まとめ!$D$6:$D$49</c:f>
              <c:numCache>
                <c:formatCode>0.0%</c:formatCode>
                <c:ptCount val="44"/>
                <c:pt idx="1">
                  <c:v>0.17647058823529413</c:v>
                </c:pt>
                <c:pt idx="2">
                  <c:v>0.17045454545454544</c:v>
                </c:pt>
                <c:pt idx="3">
                  <c:v>0.13477088948787061</c:v>
                </c:pt>
                <c:pt idx="5">
                  <c:v>0.11764705882352941</c:v>
                </c:pt>
                <c:pt idx="6">
                  <c:v>7.9545454545454544E-2</c:v>
                </c:pt>
                <c:pt idx="7">
                  <c:v>0.11859838274932614</c:v>
                </c:pt>
                <c:pt idx="9">
                  <c:v>8.4967320261437912E-2</c:v>
                </c:pt>
                <c:pt idx="10">
                  <c:v>0.10795454545454546</c:v>
                </c:pt>
                <c:pt idx="11">
                  <c:v>0.11051212938005391</c:v>
                </c:pt>
                <c:pt idx="13">
                  <c:v>9.8039215686274508E-2</c:v>
                </c:pt>
                <c:pt idx="14">
                  <c:v>7.9545454545454544E-2</c:v>
                </c:pt>
                <c:pt idx="15">
                  <c:v>0.11590296495956873</c:v>
                </c:pt>
                <c:pt idx="17">
                  <c:v>5.8823529411764705E-2</c:v>
                </c:pt>
                <c:pt idx="18">
                  <c:v>0.11363636363636363</c:v>
                </c:pt>
                <c:pt idx="19">
                  <c:v>0.13207547169811321</c:v>
                </c:pt>
                <c:pt idx="21">
                  <c:v>0.12418300653594772</c:v>
                </c:pt>
                <c:pt idx="22">
                  <c:v>0.11931818181818182</c:v>
                </c:pt>
                <c:pt idx="23">
                  <c:v>0.14016172506738545</c:v>
                </c:pt>
                <c:pt idx="25">
                  <c:v>0.1111111111111111</c:v>
                </c:pt>
                <c:pt idx="26">
                  <c:v>0.17613636363636365</c:v>
                </c:pt>
                <c:pt idx="27">
                  <c:v>6.7385444743935305E-2</c:v>
                </c:pt>
                <c:pt idx="29">
                  <c:v>0.13071895424836602</c:v>
                </c:pt>
                <c:pt idx="30">
                  <c:v>7.9545454545454544E-2</c:v>
                </c:pt>
                <c:pt idx="31">
                  <c:v>0.11051212938005391</c:v>
                </c:pt>
                <c:pt idx="33">
                  <c:v>6.535947712418301E-2</c:v>
                </c:pt>
                <c:pt idx="34">
                  <c:v>4.5454545454545456E-2</c:v>
                </c:pt>
                <c:pt idx="35">
                  <c:v>3.7735849056603772E-2</c:v>
                </c:pt>
                <c:pt idx="37">
                  <c:v>2.6143790849673203E-2</c:v>
                </c:pt>
                <c:pt idx="38">
                  <c:v>5.681818181818182E-3</c:v>
                </c:pt>
                <c:pt idx="39">
                  <c:v>1.8867924528301886E-2</c:v>
                </c:pt>
                <c:pt idx="41">
                  <c:v>6.5359477124183009E-3</c:v>
                </c:pt>
                <c:pt idx="42">
                  <c:v>2.2727272727272728E-2</c:v>
                </c:pt>
                <c:pt idx="43">
                  <c:v>1.078167115902965E-2</c:v>
                </c:pt>
              </c:numCache>
            </c:numRef>
          </c:val>
          <c:extLst>
            <c:ext xmlns:c16="http://schemas.microsoft.com/office/drawing/2014/chart" uri="{C3380CC4-5D6E-409C-BE32-E72D297353CC}">
              <c16:uniqueId val="{00000010-940D-44DC-9C75-B9569AC35DC7}"/>
            </c:ext>
          </c:extLst>
        </c:ser>
        <c:ser>
          <c:idx val="2"/>
          <c:order val="2"/>
          <c:tx>
            <c:strRef>
              <c:f>まとめ!$E$5</c:f>
              <c:strCache>
                <c:ptCount val="1"/>
                <c:pt idx="0">
                  <c:v>3番目</c:v>
                </c:pt>
              </c:strCache>
            </c:strRef>
          </c:tx>
          <c:spPr>
            <a:solidFill>
              <a:srgbClr val="2E75B6"/>
            </a:solidFill>
            <a:ln>
              <a:solidFill>
                <a:schemeClr val="tx1"/>
              </a:solidFill>
            </a:ln>
            <a:effectLst/>
          </c:spPr>
          <c:invertIfNegative val="0"/>
          <c:dLbls>
            <c:dLbl>
              <c:idx val="34"/>
              <c:delete val="1"/>
              <c:extLst>
                <c:ext xmlns:c15="http://schemas.microsoft.com/office/drawing/2012/chart" uri="{CE6537A1-D6FC-4f65-9D91-7224C49458BB}"/>
                <c:ext xmlns:c16="http://schemas.microsoft.com/office/drawing/2014/chart" uri="{C3380CC4-5D6E-409C-BE32-E72D297353CC}">
                  <c16:uniqueId val="{00000011-940D-44DC-9C75-B9569AC35DC7}"/>
                </c:ext>
              </c:extLst>
            </c:dLbl>
            <c:dLbl>
              <c:idx val="39"/>
              <c:delete val="1"/>
              <c:extLst>
                <c:ext xmlns:c15="http://schemas.microsoft.com/office/drawing/2012/chart" uri="{CE6537A1-D6FC-4f65-9D91-7224C49458BB}"/>
                <c:ext xmlns:c16="http://schemas.microsoft.com/office/drawing/2014/chart" uri="{C3380CC4-5D6E-409C-BE32-E72D297353CC}">
                  <c16:uniqueId val="{00000012-940D-44DC-9C75-B9569AC35DC7}"/>
                </c:ext>
              </c:extLst>
            </c:dLbl>
            <c:dLbl>
              <c:idx val="41"/>
              <c:delete val="1"/>
              <c:extLst>
                <c:ext xmlns:c15="http://schemas.microsoft.com/office/drawing/2012/chart" uri="{CE6537A1-D6FC-4f65-9D91-7224C49458BB}"/>
                <c:ext xmlns:c16="http://schemas.microsoft.com/office/drawing/2014/chart" uri="{C3380CC4-5D6E-409C-BE32-E72D297353CC}">
                  <c16:uniqueId val="{00000013-940D-44DC-9C75-B9569AC35DC7}"/>
                </c:ext>
              </c:extLst>
            </c:dLbl>
            <c:dLbl>
              <c:idx val="42"/>
              <c:delete val="1"/>
              <c:extLst>
                <c:ext xmlns:c15="http://schemas.microsoft.com/office/drawing/2012/chart" uri="{CE6537A1-D6FC-4f65-9D91-7224C49458BB}"/>
                <c:ext xmlns:c16="http://schemas.microsoft.com/office/drawing/2014/chart" uri="{C3380CC4-5D6E-409C-BE32-E72D297353CC}">
                  <c16:uniqueId val="{00000014-940D-44DC-9C75-B9569AC35DC7}"/>
                </c:ext>
              </c:extLst>
            </c:dLbl>
            <c:dLbl>
              <c:idx val="43"/>
              <c:delete val="1"/>
              <c:extLst>
                <c:ext xmlns:c15="http://schemas.microsoft.com/office/drawing/2012/chart" uri="{CE6537A1-D6FC-4f65-9D91-7224C49458BB}"/>
                <c:ext xmlns:c16="http://schemas.microsoft.com/office/drawing/2014/chart" uri="{C3380CC4-5D6E-409C-BE32-E72D297353CC}">
                  <c16:uniqueId val="{00000015-940D-44DC-9C75-B9569AC35DC7}"/>
                </c:ext>
              </c:extLst>
            </c:dLbl>
            <c:spPr>
              <a:noFill/>
              <a:ln>
                <a:noFill/>
              </a:ln>
              <a:effectLst/>
            </c:spPr>
            <c:txPr>
              <a:bodyPr rot="0" spcFirstLastPara="1" vertOverflow="ellipsis" vert="horz" wrap="square" anchor="ctr" anchorCtr="1"/>
              <a:lstStyle/>
              <a:p>
                <a:pPr>
                  <a:defRPr sz="6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まとめ!$B$6:$B$49</c:f>
              <c:strCache>
                <c:ptCount val="44"/>
                <c:pt idx="0">
                  <c:v>1.新製品・新技術の開発                               </c:v>
                </c:pt>
                <c:pt idx="1">
                  <c:v>製品利用(n=69)</c:v>
                </c:pt>
                <c:pt idx="2">
                  <c:v>製品開発(n=94)</c:v>
                </c:pt>
                <c:pt idx="3">
                  <c:v>ソフトウェア開発(n=161)</c:v>
                </c:pt>
                <c:pt idx="4">
                  <c:v>2.生産性の向上                                         </c:v>
                </c:pt>
                <c:pt idx="5">
                  <c:v>製品利用(n=74)</c:v>
                </c:pt>
                <c:pt idx="6">
                  <c:v>製品開発(n=37)</c:v>
                </c:pt>
                <c:pt idx="7">
                  <c:v>ソフトウェア開発(n=135)</c:v>
                </c:pt>
                <c:pt idx="8">
                  <c:v>3.設計品質の向上                                      </c:v>
                </c:pt>
                <c:pt idx="9">
                  <c:v>製品利用(n=40)</c:v>
                </c:pt>
                <c:pt idx="10">
                  <c:v>製品開発(n=62)</c:v>
                </c:pt>
                <c:pt idx="11">
                  <c:v>ソフトウェア開発(n=140)</c:v>
                </c:pt>
                <c:pt idx="12">
                  <c:v>4.市場の拡大、新規市場の開拓                      </c:v>
                </c:pt>
                <c:pt idx="13">
                  <c:v>製品利用(n=39)</c:v>
                </c:pt>
                <c:pt idx="14">
                  <c:v>製品開発(n=61)</c:v>
                </c:pt>
                <c:pt idx="15">
                  <c:v>ソフトウェア開発(n=145)</c:v>
                </c:pt>
                <c:pt idx="16">
                  <c:v>5.開発能力（量）の向上                             </c:v>
                </c:pt>
                <c:pt idx="17">
                  <c:v>製品利用(n=33)</c:v>
                </c:pt>
                <c:pt idx="18">
                  <c:v>製品開発(n=55)</c:v>
                </c:pt>
                <c:pt idx="19">
                  <c:v>ソフトウェア開発(n=140)</c:v>
                </c:pt>
                <c:pt idx="20">
                  <c:v>6.技術トレンドへの対応（IoT、ビッグデータ、AI等）</c:v>
                </c:pt>
                <c:pt idx="21">
                  <c:v>製品利用(n=57)</c:v>
                </c:pt>
                <c:pt idx="22">
                  <c:v>製品開発(n=60)</c:v>
                </c:pt>
                <c:pt idx="23">
                  <c:v>ソフトウェア開発(n=160)</c:v>
                </c:pt>
                <c:pt idx="24">
                  <c:v>7.開発期間の短縮                                       </c:v>
                </c:pt>
                <c:pt idx="25">
                  <c:v>製品利用(n=46)</c:v>
                </c:pt>
                <c:pt idx="26">
                  <c:v>製品開発(n=77)</c:v>
                </c:pt>
                <c:pt idx="27">
                  <c:v>ソフトウェア開発(n=66)</c:v>
                </c:pt>
                <c:pt idx="28">
                  <c:v>8.開発コストの削減                                      </c:v>
                </c:pt>
                <c:pt idx="29">
                  <c:v>製品利用(n=58)</c:v>
                </c:pt>
                <c:pt idx="30">
                  <c:v>製品開発(n=48)</c:v>
                </c:pt>
                <c:pt idx="31">
                  <c:v>ソフトウェア開発(n=101)</c:v>
                </c:pt>
                <c:pt idx="32">
                  <c:v>9.セーフティ・セキュリティの確保                         </c:v>
                </c:pt>
                <c:pt idx="33">
                  <c:v>製品利用(n=20)</c:v>
                </c:pt>
                <c:pt idx="34">
                  <c:v>製品開発(n=11)</c:v>
                </c:pt>
                <c:pt idx="35">
                  <c:v>ソフトウェア開発(n=31)</c:v>
                </c:pt>
                <c:pt idx="36">
                  <c:v>10.規格及び国・地域等に応じた法令等への対応   </c:v>
                </c:pt>
                <c:pt idx="37">
                  <c:v>製品利用(n=11)</c:v>
                </c:pt>
                <c:pt idx="38">
                  <c:v>製品開発(n=12)</c:v>
                </c:pt>
                <c:pt idx="39">
                  <c:v>ソフトウェア開発(n=16)</c:v>
                </c:pt>
                <c:pt idx="40">
                  <c:v>11.説明責任の遂行・能力向上                       </c:v>
                </c:pt>
                <c:pt idx="41">
                  <c:v>製品利用(n=7)</c:v>
                </c:pt>
                <c:pt idx="42">
                  <c:v>製品開発(n=7)</c:v>
                </c:pt>
                <c:pt idx="43">
                  <c:v>ソフトウェア開発(n=14)</c:v>
                </c:pt>
              </c:strCache>
            </c:strRef>
          </c:cat>
          <c:val>
            <c:numRef>
              <c:f>まとめ!$E$6:$E$49</c:f>
              <c:numCache>
                <c:formatCode>0.0%</c:formatCode>
                <c:ptCount val="44"/>
                <c:pt idx="1">
                  <c:v>0.11486486486486487</c:v>
                </c:pt>
                <c:pt idx="2">
                  <c:v>0.12790697674418605</c:v>
                </c:pt>
                <c:pt idx="3">
                  <c:v>0.16076294277929154</c:v>
                </c:pt>
                <c:pt idx="5">
                  <c:v>9.45945945945946E-2</c:v>
                </c:pt>
                <c:pt idx="6">
                  <c:v>4.0697674418604654E-2</c:v>
                </c:pt>
                <c:pt idx="7">
                  <c:v>0.12534059945504086</c:v>
                </c:pt>
                <c:pt idx="9">
                  <c:v>9.45945945945946E-2</c:v>
                </c:pt>
                <c:pt idx="10">
                  <c:v>0.12209302325581395</c:v>
                </c:pt>
                <c:pt idx="11">
                  <c:v>0.11716621253405994</c:v>
                </c:pt>
                <c:pt idx="13">
                  <c:v>7.4324324324324328E-2</c:v>
                </c:pt>
                <c:pt idx="14">
                  <c:v>0.16860465116279069</c:v>
                </c:pt>
                <c:pt idx="15">
                  <c:v>0.10626702997275204</c:v>
                </c:pt>
                <c:pt idx="17">
                  <c:v>9.45945945945946E-2</c:v>
                </c:pt>
                <c:pt idx="18">
                  <c:v>5.8139534883720929E-2</c:v>
                </c:pt>
                <c:pt idx="19">
                  <c:v>0.10354223433242507</c:v>
                </c:pt>
                <c:pt idx="21">
                  <c:v>0.17567567567567569</c:v>
                </c:pt>
                <c:pt idx="22">
                  <c:v>0.19767441860465115</c:v>
                </c:pt>
                <c:pt idx="23">
                  <c:v>0.15803814713896458</c:v>
                </c:pt>
                <c:pt idx="25">
                  <c:v>7.4324324324324328E-2</c:v>
                </c:pt>
                <c:pt idx="26">
                  <c:v>0.10465116279069768</c:v>
                </c:pt>
                <c:pt idx="27">
                  <c:v>5.9945504087193457E-2</c:v>
                </c:pt>
                <c:pt idx="29">
                  <c:v>0.18243243243243243</c:v>
                </c:pt>
                <c:pt idx="30">
                  <c:v>0.12209302325581395</c:v>
                </c:pt>
                <c:pt idx="31">
                  <c:v>9.5367847411444148E-2</c:v>
                </c:pt>
                <c:pt idx="33">
                  <c:v>4.72972972972973E-2</c:v>
                </c:pt>
                <c:pt idx="34">
                  <c:v>5.8139534883720929E-3</c:v>
                </c:pt>
                <c:pt idx="35">
                  <c:v>3.2697547683923703E-2</c:v>
                </c:pt>
                <c:pt idx="37">
                  <c:v>3.3783783783783786E-2</c:v>
                </c:pt>
                <c:pt idx="38">
                  <c:v>4.6511627906976744E-2</c:v>
                </c:pt>
                <c:pt idx="39">
                  <c:v>1.6348773841961851E-2</c:v>
                </c:pt>
                <c:pt idx="41">
                  <c:v>1.3513513513513514E-2</c:v>
                </c:pt>
                <c:pt idx="42">
                  <c:v>5.8139534883720929E-3</c:v>
                </c:pt>
                <c:pt idx="43">
                  <c:v>2.1798365122615803E-2</c:v>
                </c:pt>
              </c:numCache>
            </c:numRef>
          </c:val>
          <c:extLst>
            <c:ext xmlns:c16="http://schemas.microsoft.com/office/drawing/2014/chart" uri="{C3380CC4-5D6E-409C-BE32-E72D297353CC}">
              <c16:uniqueId val="{00000016-940D-44DC-9C75-B9569AC35DC7}"/>
            </c:ext>
          </c:extLst>
        </c:ser>
        <c:dLbls>
          <c:showLegendKey val="0"/>
          <c:showVal val="0"/>
          <c:showCatName val="0"/>
          <c:showSerName val="0"/>
          <c:showPercent val="0"/>
          <c:showBubbleSize val="0"/>
        </c:dLbls>
        <c:gapWidth val="40"/>
        <c:overlap val="100"/>
        <c:axId val="195156224"/>
        <c:axId val="195535616"/>
      </c:barChart>
      <c:catAx>
        <c:axId val="19515622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6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195535616"/>
        <c:crosses val="autoZero"/>
        <c:auto val="1"/>
        <c:lblAlgn val="ctr"/>
        <c:lblOffset val="100"/>
        <c:noMultiLvlLbl val="0"/>
      </c:catAx>
      <c:valAx>
        <c:axId val="195535616"/>
        <c:scaling>
          <c:orientation val="minMax"/>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195156224"/>
        <c:crosses val="autoZero"/>
        <c:crossBetween val="between"/>
      </c:valAx>
      <c:spPr>
        <a:noFill/>
        <a:ln>
          <a:solidFill>
            <a:schemeClr val="tx1">
              <a:lumMod val="50000"/>
              <a:lumOff val="50000"/>
            </a:schemeClr>
          </a:solidFill>
        </a:ln>
        <a:effectLst/>
      </c:spPr>
    </c:plotArea>
    <c:legend>
      <c:legendPos val="b"/>
      <c:layout>
        <c:manualLayout>
          <c:xMode val="edge"/>
          <c:yMode val="edge"/>
          <c:x val="0.89035253326892161"/>
          <c:y val="0.80563071193978708"/>
          <c:w val="6.4865663381766983E-2"/>
          <c:h val="0.14611336845393194"/>
        </c:manualLayout>
      </c:layout>
      <c:overlay val="0"/>
      <c:spPr>
        <a:noFill/>
        <a:ln>
          <a:noFill/>
        </a:ln>
        <a:effectLst/>
      </c:spPr>
      <c:txPr>
        <a:bodyPr rot="0" spcFirstLastPara="1" vertOverflow="ellipsis" vert="horz" wrap="square" anchor="ctr" anchorCtr="1"/>
        <a:lstStyle/>
        <a:p>
          <a:pPr>
            <a:defRPr sz="6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600">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943739355051934"/>
          <c:y val="6.3698498680916316E-2"/>
          <c:w val="0.58906724537037036"/>
          <c:h val="0.93261726190476191"/>
        </c:manualLayout>
      </c:layout>
      <c:barChart>
        <c:barDir val="bar"/>
        <c:grouping val="clustered"/>
        <c:varyColors val="0"/>
        <c:ser>
          <c:idx val="0"/>
          <c:order val="0"/>
          <c:tx>
            <c:strRef>
              <c:f>'[「組込み／IoTに関する動向調査」 集計_データ編_4章_1（B-E）20200306★.xlsx]16-2 (経年)'!$N$5</c:f>
              <c:strCache>
                <c:ptCount val="1"/>
                <c:pt idx="0">
                  <c:v>2019年度（n=558）</c:v>
                </c:pt>
              </c:strCache>
            </c:strRef>
          </c:tx>
          <c:spPr>
            <a:solidFill>
              <a:schemeClr val="accent1"/>
            </a:solidFill>
            <a:ln>
              <a:solidFill>
                <a:schemeClr val="tx1"/>
              </a:solidFill>
            </a:ln>
            <a:effectLst/>
          </c:spPr>
          <c:invertIfNegative val="0"/>
          <c:dLbls>
            <c:spPr>
              <a:noFill/>
              <a:ln>
                <a:noFill/>
              </a:ln>
              <a:effectLst/>
            </c:spPr>
            <c:txPr>
              <a:bodyPr wrap="square" lIns="38100" tIns="19050" rIns="38100" bIns="19050" anchor="ctr">
                <a:spAutoFit/>
              </a:bodyPr>
              <a:lstStyle/>
              <a:p>
                <a:pPr>
                  <a:defRPr sz="800"/>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集計_データ編_4章_1（B-E）20200306★.xlsx]16-2 (経年)'!$J$7:$J$18</c:f>
              <c:strCache>
                <c:ptCount val="12"/>
                <c:pt idx="0">
                  <c:v>市場の拡大、新規市場の開拓</c:v>
                </c:pt>
                <c:pt idx="1">
                  <c:v>設計品質の向上</c:v>
                </c:pt>
                <c:pt idx="2">
                  <c:v>新製品・新技術の開発</c:v>
                </c:pt>
                <c:pt idx="3">
                  <c:v>開発能力（量）の向上</c:v>
                </c:pt>
                <c:pt idx="4">
                  <c:v>技術トレンドへの対応（IoT、ビッグデータ、AI等）</c:v>
                </c:pt>
                <c:pt idx="5">
                  <c:v>生産性の向上</c:v>
                </c:pt>
                <c:pt idx="6">
                  <c:v>開発コストの削減</c:v>
                </c:pt>
                <c:pt idx="7">
                  <c:v>開発期間の短縮</c:v>
                </c:pt>
                <c:pt idx="8">
                  <c:v>セーフティ・セキュリティの確保</c:v>
                </c:pt>
                <c:pt idx="9">
                  <c:v>規格及び国・地域等に応じた法令等への対応</c:v>
                </c:pt>
                <c:pt idx="10">
                  <c:v>説明責任の遂行・能力向上</c:v>
                </c:pt>
                <c:pt idx="11">
                  <c:v>その他</c:v>
                </c:pt>
              </c:strCache>
            </c:strRef>
          </c:cat>
          <c:val>
            <c:numRef>
              <c:f>'[「組込み／IoTに関する動向調査」 集計_データ編_4章_1（B-E）20200306★.xlsx]16-2 (経年)'!$N$7:$N$18</c:f>
              <c:numCache>
                <c:formatCode>0.0%</c:formatCode>
                <c:ptCount val="12"/>
                <c:pt idx="0">
                  <c:v>0.37552559825283272</c:v>
                </c:pt>
                <c:pt idx="1">
                  <c:v>0.36821256458321638</c:v>
                </c:pt>
                <c:pt idx="2">
                  <c:v>0.46498935968939931</c:v>
                </c:pt>
                <c:pt idx="3">
                  <c:v>0.35498134555413891</c:v>
                </c:pt>
                <c:pt idx="4">
                  <c:v>0.40270797488212973</c:v>
                </c:pt>
                <c:pt idx="5">
                  <c:v>0.31368214436732283</c:v>
                </c:pt>
                <c:pt idx="6">
                  <c:v>0.27254490838851281</c:v>
                </c:pt>
                <c:pt idx="7">
                  <c:v>0.26081749309830426</c:v>
                </c:pt>
                <c:pt idx="8">
                  <c:v>7.6882919699624144E-2</c:v>
                </c:pt>
                <c:pt idx="9">
                  <c:v>5.1351942665264598E-2</c:v>
                </c:pt>
                <c:pt idx="10">
                  <c:v>3.8491275426717174E-2</c:v>
                </c:pt>
                <c:pt idx="11">
                  <c:v>1.9812473392537253E-2</c:v>
                </c:pt>
              </c:numCache>
            </c:numRef>
          </c:val>
          <c:extLst>
            <c:ext xmlns:c16="http://schemas.microsoft.com/office/drawing/2014/chart" uri="{C3380CC4-5D6E-409C-BE32-E72D297353CC}">
              <c16:uniqueId val="{00000000-D9BF-459A-8A91-7BC839DB65B5}"/>
            </c:ext>
          </c:extLst>
        </c:ser>
        <c:ser>
          <c:idx val="1"/>
          <c:order val="1"/>
          <c:tx>
            <c:strRef>
              <c:f>'[「組込み／IoTに関する動向調査」 集計_データ編_4章_1（B-E）20200306★.xlsx]16-2 (経年)'!$O$5</c:f>
              <c:strCache>
                <c:ptCount val="1"/>
                <c:pt idx="0">
                  <c:v>2018年度（N=297）</c:v>
                </c:pt>
              </c:strCache>
            </c:strRef>
          </c:tx>
          <c:spPr>
            <a:ln>
              <a:solidFill>
                <a:schemeClr val="tx1"/>
              </a:solidFill>
            </a:ln>
          </c:spPr>
          <c:invertIfNegative val="0"/>
          <c:dLbls>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集計_データ編_4章_1（B-E）20200306★.xlsx]16-2 (経年)'!$J$7:$J$18</c:f>
              <c:strCache>
                <c:ptCount val="12"/>
                <c:pt idx="0">
                  <c:v>市場の拡大、新規市場の開拓</c:v>
                </c:pt>
                <c:pt idx="1">
                  <c:v>設計品質の向上</c:v>
                </c:pt>
                <c:pt idx="2">
                  <c:v>新製品・新技術の開発</c:v>
                </c:pt>
                <c:pt idx="3">
                  <c:v>開発能力（量）の向上</c:v>
                </c:pt>
                <c:pt idx="4">
                  <c:v>技術トレンドへの対応（IoT、ビッグデータ、AI等）</c:v>
                </c:pt>
                <c:pt idx="5">
                  <c:v>生産性の向上</c:v>
                </c:pt>
                <c:pt idx="6">
                  <c:v>開発コストの削減</c:v>
                </c:pt>
                <c:pt idx="7">
                  <c:v>開発期間の短縮</c:v>
                </c:pt>
                <c:pt idx="8">
                  <c:v>セーフティ・セキュリティの確保</c:v>
                </c:pt>
                <c:pt idx="9">
                  <c:v>規格及び国・地域等に応じた法令等への対応</c:v>
                </c:pt>
                <c:pt idx="10">
                  <c:v>説明責任の遂行・能力向上</c:v>
                </c:pt>
                <c:pt idx="11">
                  <c:v>その他</c:v>
                </c:pt>
              </c:strCache>
            </c:strRef>
          </c:cat>
          <c:val>
            <c:numRef>
              <c:f>'[「組込み／IoTに関する動向調査」 集計_データ編_4章_1（B-E）20200306★.xlsx]16-2 (経年)'!$O$7:$O$18</c:f>
              <c:numCache>
                <c:formatCode>0.0%</c:formatCode>
                <c:ptCount val="12"/>
                <c:pt idx="0">
                  <c:v>0.30521113811689349</c:v>
                </c:pt>
                <c:pt idx="1">
                  <c:v>0.43384271910580058</c:v>
                </c:pt>
                <c:pt idx="2">
                  <c:v>0.37231048402934752</c:v>
                </c:pt>
                <c:pt idx="3">
                  <c:v>0.40110154907579759</c:v>
                </c:pt>
                <c:pt idx="4">
                  <c:v>0.3872967782280915</c:v>
                </c:pt>
                <c:pt idx="5">
                  <c:v>0.28226991342340585</c:v>
                </c:pt>
                <c:pt idx="6">
                  <c:v>0.3023117650519751</c:v>
                </c:pt>
                <c:pt idx="7">
                  <c:v>0.33179113529082066</c:v>
                </c:pt>
                <c:pt idx="8">
                  <c:v>7.3051782161613232E-2</c:v>
                </c:pt>
                <c:pt idx="9">
                  <c:v>5.9468460359113344E-2</c:v>
                </c:pt>
                <c:pt idx="10">
                  <c:v>2.7608686050527381E-2</c:v>
                </c:pt>
                <c:pt idx="11">
                  <c:v>2.3735589106613844E-2</c:v>
                </c:pt>
              </c:numCache>
            </c:numRef>
          </c:val>
          <c:extLst>
            <c:ext xmlns:c16="http://schemas.microsoft.com/office/drawing/2014/chart" uri="{C3380CC4-5D6E-409C-BE32-E72D297353CC}">
              <c16:uniqueId val="{00000001-D9BF-459A-8A91-7BC839DB65B5}"/>
            </c:ext>
          </c:extLst>
        </c:ser>
        <c:ser>
          <c:idx val="2"/>
          <c:order val="2"/>
          <c:tx>
            <c:strRef>
              <c:f>'[「組込み／IoTに関する動向調査」 集計_データ編_4章_1（B-E）20200306★.xlsx]16-2 (経年)'!$P$5</c:f>
              <c:strCache>
                <c:ptCount val="1"/>
                <c:pt idx="0">
                  <c:v>2017年度（N=225）</c:v>
                </c:pt>
              </c:strCache>
            </c:strRef>
          </c:tx>
          <c:spPr>
            <a:ln>
              <a:solidFill>
                <a:schemeClr val="tx1"/>
              </a:solidFill>
            </a:ln>
          </c:spPr>
          <c:invertIfNegative val="0"/>
          <c:dLbls>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集計_データ編_4章_1（B-E）20200306★.xlsx]16-2 (経年)'!$J$7:$J$18</c:f>
              <c:strCache>
                <c:ptCount val="12"/>
                <c:pt idx="0">
                  <c:v>市場の拡大、新規市場の開拓</c:v>
                </c:pt>
                <c:pt idx="1">
                  <c:v>設計品質の向上</c:v>
                </c:pt>
                <c:pt idx="2">
                  <c:v>新製品・新技術の開発</c:v>
                </c:pt>
                <c:pt idx="3">
                  <c:v>開発能力（量）の向上</c:v>
                </c:pt>
                <c:pt idx="4">
                  <c:v>技術トレンドへの対応（IoT、ビッグデータ、AI等）</c:v>
                </c:pt>
                <c:pt idx="5">
                  <c:v>生産性の向上</c:v>
                </c:pt>
                <c:pt idx="6">
                  <c:v>開発コストの削減</c:v>
                </c:pt>
                <c:pt idx="7">
                  <c:v>開発期間の短縮</c:v>
                </c:pt>
                <c:pt idx="8">
                  <c:v>セーフティ・セキュリティの確保</c:v>
                </c:pt>
                <c:pt idx="9">
                  <c:v>規格及び国・地域等に応じた法令等への対応</c:v>
                </c:pt>
                <c:pt idx="10">
                  <c:v>説明責任の遂行・能力向上</c:v>
                </c:pt>
                <c:pt idx="11">
                  <c:v>その他</c:v>
                </c:pt>
              </c:strCache>
            </c:strRef>
          </c:cat>
          <c:val>
            <c:numRef>
              <c:f>'[「組込み／IoTに関する動向調査」 集計_データ編_4章_1（B-E）20200306★.xlsx]16-2 (経年)'!$P$7:$P$18</c:f>
              <c:numCache>
                <c:formatCode>0.0%</c:formatCode>
                <c:ptCount val="12"/>
                <c:pt idx="0">
                  <c:v>0.18325776502883934</c:v>
                </c:pt>
                <c:pt idx="1">
                  <c:v>0.55282646021611503</c:v>
                </c:pt>
                <c:pt idx="2">
                  <c:v>0.30944326208321765</c:v>
                </c:pt>
                <c:pt idx="3">
                  <c:v>0.42056609399257683</c:v>
                </c:pt>
                <c:pt idx="4">
                  <c:v>0.39350338772194976</c:v>
                </c:pt>
                <c:pt idx="5">
                  <c:v>0.32442490978069766</c:v>
                </c:pt>
                <c:pt idx="6">
                  <c:v>0.36157963459897391</c:v>
                </c:pt>
                <c:pt idx="7">
                  <c:v>0.33718289585967942</c:v>
                </c:pt>
                <c:pt idx="8">
                  <c:v>7.9684977843578753E-2</c:v>
                </c:pt>
                <c:pt idx="9">
                  <c:v>1.9524382344776534E-2</c:v>
                </c:pt>
                <c:pt idx="10">
                  <c:v>1.356178608515057E-2</c:v>
                </c:pt>
                <c:pt idx="11">
                  <c:v>4.4444444444444444E-3</c:v>
                </c:pt>
              </c:numCache>
            </c:numRef>
          </c:val>
          <c:extLst>
            <c:ext xmlns:c16="http://schemas.microsoft.com/office/drawing/2014/chart" uri="{C3380CC4-5D6E-409C-BE32-E72D297353CC}">
              <c16:uniqueId val="{00000002-D9BF-459A-8A91-7BC839DB65B5}"/>
            </c:ext>
          </c:extLst>
        </c:ser>
        <c:ser>
          <c:idx val="3"/>
          <c:order val="3"/>
          <c:tx>
            <c:strRef>
              <c:f>'[「組込み／IoTに関する動向調査」 集計_データ編_4章_1（B-E）20200306★.xlsx]16-2 (経年)'!$Q$5</c:f>
              <c:strCache>
                <c:ptCount val="1"/>
                <c:pt idx="0">
                  <c:v>2016年度（N=164）</c:v>
                </c:pt>
              </c:strCache>
            </c:strRef>
          </c:tx>
          <c:spPr>
            <a:ln>
              <a:solidFill>
                <a:schemeClr val="tx1"/>
              </a:solidFill>
            </a:ln>
          </c:spPr>
          <c:invertIfNegative val="0"/>
          <c:dLbls>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集計_データ編_4章_1（B-E）20200306★.xlsx]16-2 (経年)'!$J$7:$J$18</c:f>
              <c:strCache>
                <c:ptCount val="12"/>
                <c:pt idx="0">
                  <c:v>市場の拡大、新規市場の開拓</c:v>
                </c:pt>
                <c:pt idx="1">
                  <c:v>設計品質の向上</c:v>
                </c:pt>
                <c:pt idx="2">
                  <c:v>新製品・新技術の開発</c:v>
                </c:pt>
                <c:pt idx="3">
                  <c:v>開発能力（量）の向上</c:v>
                </c:pt>
                <c:pt idx="4">
                  <c:v>技術トレンドへの対応（IoT、ビッグデータ、AI等）</c:v>
                </c:pt>
                <c:pt idx="5">
                  <c:v>生産性の向上</c:v>
                </c:pt>
                <c:pt idx="6">
                  <c:v>開発コストの削減</c:v>
                </c:pt>
                <c:pt idx="7">
                  <c:v>開発期間の短縮</c:v>
                </c:pt>
                <c:pt idx="8">
                  <c:v>セーフティ・セキュリティの確保</c:v>
                </c:pt>
                <c:pt idx="9">
                  <c:v>規格及び国・地域等に応じた法令等への対応</c:v>
                </c:pt>
                <c:pt idx="10">
                  <c:v>説明責任の遂行・能力向上</c:v>
                </c:pt>
                <c:pt idx="11">
                  <c:v>その他</c:v>
                </c:pt>
              </c:strCache>
            </c:strRef>
          </c:cat>
          <c:val>
            <c:numRef>
              <c:f>'[「組込み／IoTに関する動向調査」 集計_データ編_4章_1（B-E）20200306★.xlsx]16-2 (経年)'!$Q$7:$Q$18</c:f>
              <c:numCache>
                <c:formatCode>0.0%</c:formatCode>
                <c:ptCount val="12"/>
                <c:pt idx="0">
                  <c:v>0.30961826712686719</c:v>
                </c:pt>
                <c:pt idx="1">
                  <c:v>0.50704256088946575</c:v>
                </c:pt>
                <c:pt idx="2">
                  <c:v>0.32692373956939474</c:v>
                </c:pt>
                <c:pt idx="3">
                  <c:v>0.36466027669459644</c:v>
                </c:pt>
                <c:pt idx="4">
                  <c:v>0.39843562457286924</c:v>
                </c:pt>
                <c:pt idx="5">
                  <c:v>0.25548679986446676</c:v>
                </c:pt>
                <c:pt idx="6">
                  <c:v>0.36082658059921779</c:v>
                </c:pt>
                <c:pt idx="7">
                  <c:v>0.30036898355797781</c:v>
                </c:pt>
                <c:pt idx="8">
                  <c:v>0.1235434481728853</c:v>
                </c:pt>
                <c:pt idx="9">
                  <c:v>0</c:v>
                </c:pt>
                <c:pt idx="10">
                  <c:v>4.0898597001039469E-2</c:v>
                </c:pt>
                <c:pt idx="11">
                  <c:v>1.2195121951219513E-2</c:v>
                </c:pt>
              </c:numCache>
            </c:numRef>
          </c:val>
          <c:extLst>
            <c:ext xmlns:c16="http://schemas.microsoft.com/office/drawing/2014/chart" uri="{C3380CC4-5D6E-409C-BE32-E72D297353CC}">
              <c16:uniqueId val="{00000003-D9BF-459A-8A91-7BC839DB65B5}"/>
            </c:ext>
          </c:extLst>
        </c:ser>
        <c:dLbls>
          <c:showLegendKey val="0"/>
          <c:showVal val="0"/>
          <c:showCatName val="0"/>
          <c:showSerName val="0"/>
          <c:showPercent val="0"/>
          <c:showBubbleSize val="0"/>
        </c:dLbls>
        <c:gapWidth val="40"/>
        <c:axId val="452608768"/>
        <c:axId val="452610304"/>
      </c:barChart>
      <c:catAx>
        <c:axId val="452608768"/>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452610304"/>
        <c:crosses val="autoZero"/>
        <c:auto val="1"/>
        <c:lblAlgn val="ctr"/>
        <c:lblOffset val="100"/>
        <c:noMultiLvlLbl val="0"/>
      </c:catAx>
      <c:valAx>
        <c:axId val="452610304"/>
        <c:scaling>
          <c:orientation val="minMax"/>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52608768"/>
        <c:crosses val="autoZero"/>
        <c:crossBetween val="between"/>
      </c:valAx>
      <c:spPr>
        <a:noFill/>
        <a:ln>
          <a:solidFill>
            <a:schemeClr val="tx1">
              <a:lumMod val="50000"/>
              <a:lumOff val="50000"/>
            </a:schemeClr>
          </a:solidFill>
        </a:ln>
        <a:effectLst/>
      </c:spPr>
    </c:plotArea>
    <c:legend>
      <c:legendPos val="r"/>
      <c:layout>
        <c:manualLayout>
          <c:xMode val="edge"/>
          <c:yMode val="edge"/>
          <c:x val="0.7487846335697399"/>
          <c:y val="0.76673531746031742"/>
          <c:w val="0.17465508274231678"/>
          <c:h val="0.18720396825396829"/>
        </c:manualLayout>
      </c:layout>
      <c:overlay val="0"/>
      <c:spPr>
        <a:solidFill>
          <a:schemeClr val="bg1"/>
        </a:solidFill>
        <a:ln>
          <a:noFill/>
        </a:ln>
        <a:effectLst/>
      </c:spPr>
      <c:txPr>
        <a:bodyPr rot="0" vert="horz"/>
        <a:lstStyle/>
        <a:p>
          <a:pPr>
            <a:defRPr/>
          </a:pPr>
          <a:endParaRPr lang="ja-JP"/>
        </a:p>
      </c:txPr>
    </c:legend>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794492327117579"/>
          <c:y val="7.0289271768001635E-2"/>
          <c:w val="0.65339970256496849"/>
          <c:h val="0.90697261904761906"/>
        </c:manualLayout>
      </c:layout>
      <c:barChart>
        <c:barDir val="bar"/>
        <c:grouping val="stacked"/>
        <c:varyColors val="0"/>
        <c:ser>
          <c:idx val="0"/>
          <c:order val="0"/>
          <c:tx>
            <c:strRef>
              <c:f>'16-3(ク)'!$I$6</c:f>
              <c:strCache>
                <c:ptCount val="1"/>
                <c:pt idx="0">
                  <c:v>1番目</c:v>
                </c:pt>
              </c:strCache>
            </c:strRef>
          </c:tx>
          <c:spPr>
            <a:solidFill>
              <a:srgbClr val="FF9966"/>
            </a:solidFill>
            <a:ln>
              <a:solidFill>
                <a:schemeClr val="tx1"/>
              </a:solidFill>
            </a:ln>
            <a:effectLst/>
          </c:spPr>
          <c:invertIfNegative val="0"/>
          <c:dLbls>
            <c:dLbl>
              <c:idx val="25"/>
              <c:delete val="1"/>
              <c:extLst>
                <c:ext xmlns:c15="http://schemas.microsoft.com/office/drawing/2012/chart" uri="{CE6537A1-D6FC-4f65-9D91-7224C49458BB}"/>
                <c:ext xmlns:c16="http://schemas.microsoft.com/office/drawing/2014/chart" uri="{C3380CC4-5D6E-409C-BE32-E72D297353CC}">
                  <c16:uniqueId val="{00000005-45DD-4FC0-8C07-FF1A433A1C95}"/>
                </c:ext>
              </c:extLst>
            </c:dLbl>
            <c:dLbl>
              <c:idx val="26"/>
              <c:delete val="1"/>
              <c:extLst>
                <c:ext xmlns:c15="http://schemas.microsoft.com/office/drawing/2012/chart" uri="{CE6537A1-D6FC-4f65-9D91-7224C49458BB}"/>
                <c:ext xmlns:c16="http://schemas.microsoft.com/office/drawing/2014/chart" uri="{C3380CC4-5D6E-409C-BE32-E72D297353CC}">
                  <c16:uniqueId val="{00000006-45DD-4FC0-8C07-FF1A433A1C95}"/>
                </c:ext>
              </c:extLst>
            </c:dLbl>
            <c:dLbl>
              <c:idx val="28"/>
              <c:delete val="1"/>
              <c:extLst>
                <c:ext xmlns:c15="http://schemas.microsoft.com/office/drawing/2012/chart" uri="{CE6537A1-D6FC-4f65-9D91-7224C49458BB}"/>
                <c:ext xmlns:c16="http://schemas.microsoft.com/office/drawing/2014/chart" uri="{C3380CC4-5D6E-409C-BE32-E72D297353CC}">
                  <c16:uniqueId val="{00000001-45DD-4FC0-8C07-FF1A433A1C95}"/>
                </c:ext>
              </c:extLst>
            </c:dLbl>
            <c:dLbl>
              <c:idx val="29"/>
              <c:delete val="1"/>
              <c:extLst>
                <c:ext xmlns:c15="http://schemas.microsoft.com/office/drawing/2012/chart" uri="{CE6537A1-D6FC-4f65-9D91-7224C49458BB}"/>
                <c:ext xmlns:c16="http://schemas.microsoft.com/office/drawing/2014/chart" uri="{C3380CC4-5D6E-409C-BE32-E72D297353CC}">
                  <c16:uniqueId val="{00000002-45DD-4FC0-8C07-FF1A433A1C95}"/>
                </c:ext>
              </c:extLst>
            </c:dLbl>
            <c:dLbl>
              <c:idx val="31"/>
              <c:delete val="1"/>
              <c:extLst>
                <c:ext xmlns:c15="http://schemas.microsoft.com/office/drawing/2012/chart" uri="{CE6537A1-D6FC-4f65-9D91-7224C49458BB}"/>
                <c:ext xmlns:c16="http://schemas.microsoft.com/office/drawing/2014/chart" uri="{C3380CC4-5D6E-409C-BE32-E72D297353CC}">
                  <c16:uniqueId val="{0000000B-45DD-4FC0-8C07-FF1A433A1C95}"/>
                </c:ext>
              </c:extLst>
            </c:dLbl>
            <c:dLbl>
              <c:idx val="32"/>
              <c:delete val="1"/>
              <c:extLst>
                <c:ext xmlns:c15="http://schemas.microsoft.com/office/drawing/2012/chart" uri="{CE6537A1-D6FC-4f65-9D91-7224C49458BB}"/>
                <c:ext xmlns:c16="http://schemas.microsoft.com/office/drawing/2014/chart" uri="{C3380CC4-5D6E-409C-BE32-E72D297353CC}">
                  <c16:uniqueId val="{0000000E-45DD-4FC0-8C07-FF1A433A1C95}"/>
                </c:ext>
              </c:extLst>
            </c:dLbl>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'16-3(ク)'!$H$10:$H$42</c:f>
              <c:strCache>
                <c:ptCount val="33"/>
                <c:pt idx="0">
                  <c:v>新製品・新技術の開発                              </c:v>
                </c:pt>
                <c:pt idx="1">
                  <c:v>100人以下</c:v>
                </c:pt>
                <c:pt idx="2">
                  <c:v>101人以上</c:v>
                </c:pt>
                <c:pt idx="3">
                  <c:v>市場の拡大、新規市場の開拓                      </c:v>
                </c:pt>
                <c:pt idx="4">
                  <c:v>100人以下</c:v>
                </c:pt>
                <c:pt idx="5">
                  <c:v>101人以上</c:v>
                </c:pt>
                <c:pt idx="6">
                  <c:v>開発能力（量）の向上                             </c:v>
                </c:pt>
                <c:pt idx="7">
                  <c:v>100人以下</c:v>
                </c:pt>
                <c:pt idx="8">
                  <c:v>101人以上</c:v>
                </c:pt>
                <c:pt idx="9">
                  <c:v>設計品質の向上                                      </c:v>
                </c:pt>
                <c:pt idx="10">
                  <c:v>100人以下</c:v>
                </c:pt>
                <c:pt idx="11">
                  <c:v>101人以上</c:v>
                </c:pt>
                <c:pt idx="12">
                  <c:v>生産性の向上                                         </c:v>
                </c:pt>
                <c:pt idx="13">
                  <c:v>100人以下</c:v>
                </c:pt>
                <c:pt idx="14">
                  <c:v>101人以上</c:v>
                </c:pt>
                <c:pt idx="15">
                  <c:v>技術トレンドへの対応（IoT、ビッグデータ、AI等）</c:v>
                </c:pt>
                <c:pt idx="16">
                  <c:v>100人以下</c:v>
                </c:pt>
                <c:pt idx="17">
                  <c:v>101人以上</c:v>
                </c:pt>
                <c:pt idx="18">
                  <c:v>開発期間の短縮                                      </c:v>
                </c:pt>
                <c:pt idx="19">
                  <c:v>100人以下</c:v>
                </c:pt>
                <c:pt idx="20">
                  <c:v>101人以上</c:v>
                </c:pt>
                <c:pt idx="21">
                  <c:v>開発コストの削減                                     </c:v>
                </c:pt>
                <c:pt idx="22">
                  <c:v>100人以下</c:v>
                </c:pt>
                <c:pt idx="23">
                  <c:v>101人以上</c:v>
                </c:pt>
                <c:pt idx="24">
                  <c:v>セーフティ・セキュリティの確保                        </c:v>
                </c:pt>
                <c:pt idx="25">
                  <c:v>100人以下</c:v>
                </c:pt>
                <c:pt idx="26">
                  <c:v>101人以上</c:v>
                </c:pt>
                <c:pt idx="27">
                  <c:v>規格及び国・地域等に応じた法令等への対応   </c:v>
                </c:pt>
                <c:pt idx="28">
                  <c:v>100人以下</c:v>
                </c:pt>
                <c:pt idx="29">
                  <c:v>101人以上</c:v>
                </c:pt>
                <c:pt idx="30">
                  <c:v>説明責任の遂行・能力向上                       </c:v>
                </c:pt>
                <c:pt idx="31">
                  <c:v>100人以下</c:v>
                </c:pt>
                <c:pt idx="32">
                  <c:v>101人以上</c:v>
                </c:pt>
              </c:strCache>
            </c:strRef>
          </c:cat>
          <c:val>
            <c:numRef>
              <c:f>'16-3(ク)'!$I$10:$I$42</c:f>
              <c:numCache>
                <c:formatCode>0.0%</c:formatCode>
                <c:ptCount val="33"/>
                <c:pt idx="1">
                  <c:v>0.15760869565217392</c:v>
                </c:pt>
                <c:pt idx="2">
                  <c:v>0.18947368421052632</c:v>
                </c:pt>
                <c:pt idx="4">
                  <c:v>0.16847826086956522</c:v>
                </c:pt>
                <c:pt idx="5">
                  <c:v>0.1</c:v>
                </c:pt>
                <c:pt idx="7">
                  <c:v>0.14673913043478262</c:v>
                </c:pt>
                <c:pt idx="8">
                  <c:v>0.12631578947368421</c:v>
                </c:pt>
                <c:pt idx="10">
                  <c:v>0.12771739130434784</c:v>
                </c:pt>
                <c:pt idx="11">
                  <c:v>0.16315789473684211</c:v>
                </c:pt>
                <c:pt idx="13">
                  <c:v>0.10869565217391304</c:v>
                </c:pt>
                <c:pt idx="14">
                  <c:v>0.11052631578947368</c:v>
                </c:pt>
                <c:pt idx="16">
                  <c:v>9.2391304347826081E-2</c:v>
                </c:pt>
                <c:pt idx="17">
                  <c:v>0.11052631578947368</c:v>
                </c:pt>
                <c:pt idx="19">
                  <c:v>7.880434782608696E-2</c:v>
                </c:pt>
                <c:pt idx="20">
                  <c:v>9.4736842105263161E-2</c:v>
                </c:pt>
                <c:pt idx="22">
                  <c:v>6.7934782608695649E-2</c:v>
                </c:pt>
                <c:pt idx="23">
                  <c:v>6.8421052631578952E-2</c:v>
                </c:pt>
                <c:pt idx="25">
                  <c:v>1.358695652173913E-2</c:v>
                </c:pt>
                <c:pt idx="26">
                  <c:v>1.0526315789473684E-2</c:v>
                </c:pt>
                <c:pt idx="28">
                  <c:v>8.152173913043478E-3</c:v>
                </c:pt>
                <c:pt idx="29">
                  <c:v>1.5789473684210527E-2</c:v>
                </c:pt>
                <c:pt idx="31">
                  <c:v>8.152173913043478E-3</c:v>
                </c:pt>
                <c:pt idx="32">
                  <c:v>5.263157894736842E-3</c:v>
                </c:pt>
              </c:numCache>
            </c:numRef>
          </c:val>
          <c:extLst>
            <c:ext xmlns:c16="http://schemas.microsoft.com/office/drawing/2014/chart" uri="{C3380CC4-5D6E-409C-BE32-E72D297353CC}">
              <c16:uniqueId val="{00000000-1945-4676-88E2-E3E1445D2861}"/>
            </c:ext>
          </c:extLst>
        </c:ser>
        <c:ser>
          <c:idx val="1"/>
          <c:order val="1"/>
          <c:tx>
            <c:strRef>
              <c:f>'16-3(ク)'!$J$6</c:f>
              <c:strCache>
                <c:ptCount val="1"/>
                <c:pt idx="0">
                  <c:v>2番目</c:v>
                </c:pt>
              </c:strCache>
            </c:strRef>
          </c:tx>
          <c:spPr>
            <a:solidFill>
              <a:srgbClr val="FFFF99"/>
            </a:solidFill>
            <a:ln>
              <a:solidFill>
                <a:schemeClr val="tx1"/>
              </a:solidFill>
            </a:ln>
          </c:spPr>
          <c:invertIfNegative val="0"/>
          <c:dLbls>
            <c:dLbl>
              <c:idx val="28"/>
              <c:delete val="1"/>
              <c:extLst>
                <c:ext xmlns:c15="http://schemas.microsoft.com/office/drawing/2012/chart" uri="{CE6537A1-D6FC-4f65-9D91-7224C49458BB}"/>
                <c:ext xmlns:c16="http://schemas.microsoft.com/office/drawing/2014/chart" uri="{C3380CC4-5D6E-409C-BE32-E72D297353CC}">
                  <c16:uniqueId val="{00000000-45DD-4FC0-8C07-FF1A433A1C95}"/>
                </c:ext>
              </c:extLst>
            </c:dLbl>
            <c:dLbl>
              <c:idx val="29"/>
              <c:delete val="1"/>
              <c:extLst>
                <c:ext xmlns:c15="http://schemas.microsoft.com/office/drawing/2012/chart" uri="{CE6537A1-D6FC-4f65-9D91-7224C49458BB}"/>
                <c:ext xmlns:c16="http://schemas.microsoft.com/office/drawing/2014/chart" uri="{C3380CC4-5D6E-409C-BE32-E72D297353CC}">
                  <c16:uniqueId val="{00000004-45DD-4FC0-8C07-FF1A433A1C95}"/>
                </c:ext>
              </c:extLst>
            </c:dLbl>
            <c:dLbl>
              <c:idx val="31"/>
              <c:delete val="1"/>
              <c:extLst>
                <c:ext xmlns:c15="http://schemas.microsoft.com/office/drawing/2012/chart" uri="{CE6537A1-D6FC-4f65-9D91-7224C49458BB}"/>
                <c:ext xmlns:c16="http://schemas.microsoft.com/office/drawing/2014/chart" uri="{C3380CC4-5D6E-409C-BE32-E72D297353CC}">
                  <c16:uniqueId val="{0000000A-45DD-4FC0-8C07-FF1A433A1C95}"/>
                </c:ext>
              </c:extLst>
            </c:dLbl>
            <c:dLbl>
              <c:idx val="32"/>
              <c:delete val="1"/>
              <c:extLst>
                <c:ext xmlns:c15="http://schemas.microsoft.com/office/drawing/2012/chart" uri="{CE6537A1-D6FC-4f65-9D91-7224C49458BB}"/>
                <c:ext xmlns:c16="http://schemas.microsoft.com/office/drawing/2014/chart" uri="{C3380CC4-5D6E-409C-BE32-E72D297353CC}">
                  <c16:uniqueId val="{0000000D-45DD-4FC0-8C07-FF1A433A1C95}"/>
                </c:ext>
              </c:extLst>
            </c:dLbl>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'16-3(ク)'!$H$10:$H$42</c:f>
              <c:strCache>
                <c:ptCount val="33"/>
                <c:pt idx="0">
                  <c:v>新製品・新技術の開発                              </c:v>
                </c:pt>
                <c:pt idx="1">
                  <c:v>100人以下</c:v>
                </c:pt>
                <c:pt idx="2">
                  <c:v>101人以上</c:v>
                </c:pt>
                <c:pt idx="3">
                  <c:v>市場の拡大、新規市場の開拓                      </c:v>
                </c:pt>
                <c:pt idx="4">
                  <c:v>100人以下</c:v>
                </c:pt>
                <c:pt idx="5">
                  <c:v>101人以上</c:v>
                </c:pt>
                <c:pt idx="6">
                  <c:v>開発能力（量）の向上                             </c:v>
                </c:pt>
                <c:pt idx="7">
                  <c:v>100人以下</c:v>
                </c:pt>
                <c:pt idx="8">
                  <c:v>101人以上</c:v>
                </c:pt>
                <c:pt idx="9">
                  <c:v>設計品質の向上                                      </c:v>
                </c:pt>
                <c:pt idx="10">
                  <c:v>100人以下</c:v>
                </c:pt>
                <c:pt idx="11">
                  <c:v>101人以上</c:v>
                </c:pt>
                <c:pt idx="12">
                  <c:v>生産性の向上                                         </c:v>
                </c:pt>
                <c:pt idx="13">
                  <c:v>100人以下</c:v>
                </c:pt>
                <c:pt idx="14">
                  <c:v>101人以上</c:v>
                </c:pt>
                <c:pt idx="15">
                  <c:v>技術トレンドへの対応（IoT、ビッグデータ、AI等）</c:v>
                </c:pt>
                <c:pt idx="16">
                  <c:v>100人以下</c:v>
                </c:pt>
                <c:pt idx="17">
                  <c:v>101人以上</c:v>
                </c:pt>
                <c:pt idx="18">
                  <c:v>開発期間の短縮                                      </c:v>
                </c:pt>
                <c:pt idx="19">
                  <c:v>100人以下</c:v>
                </c:pt>
                <c:pt idx="20">
                  <c:v>101人以上</c:v>
                </c:pt>
                <c:pt idx="21">
                  <c:v>開発コストの削減                                     </c:v>
                </c:pt>
                <c:pt idx="22">
                  <c:v>100人以下</c:v>
                </c:pt>
                <c:pt idx="23">
                  <c:v>101人以上</c:v>
                </c:pt>
                <c:pt idx="24">
                  <c:v>セーフティ・セキュリティの確保                        </c:v>
                </c:pt>
                <c:pt idx="25">
                  <c:v>100人以下</c:v>
                </c:pt>
                <c:pt idx="26">
                  <c:v>101人以上</c:v>
                </c:pt>
                <c:pt idx="27">
                  <c:v>規格及び国・地域等に応じた法令等への対応   </c:v>
                </c:pt>
                <c:pt idx="28">
                  <c:v>100人以下</c:v>
                </c:pt>
                <c:pt idx="29">
                  <c:v>101人以上</c:v>
                </c:pt>
                <c:pt idx="30">
                  <c:v>説明責任の遂行・能力向上                       </c:v>
                </c:pt>
                <c:pt idx="31">
                  <c:v>100人以下</c:v>
                </c:pt>
                <c:pt idx="32">
                  <c:v>101人以上</c:v>
                </c:pt>
              </c:strCache>
            </c:strRef>
          </c:cat>
          <c:val>
            <c:numRef>
              <c:f>'16-3(ク)'!$J$10:$J$42</c:f>
              <c:numCache>
                <c:formatCode>0.0%</c:formatCode>
                <c:ptCount val="33"/>
                <c:pt idx="1">
                  <c:v>0.15877437325905291</c:v>
                </c:pt>
                <c:pt idx="2">
                  <c:v>0.12234042553191489</c:v>
                </c:pt>
                <c:pt idx="4">
                  <c:v>0.10584958217270195</c:v>
                </c:pt>
                <c:pt idx="5">
                  <c:v>0.10106382978723404</c:v>
                </c:pt>
                <c:pt idx="7">
                  <c:v>0.13649025069637882</c:v>
                </c:pt>
                <c:pt idx="8">
                  <c:v>0.10638297872340426</c:v>
                </c:pt>
                <c:pt idx="10">
                  <c:v>0.10306406685236769</c:v>
                </c:pt>
                <c:pt idx="11">
                  <c:v>0.12234042553191489</c:v>
                </c:pt>
                <c:pt idx="13">
                  <c:v>8.6350974930362118E-2</c:v>
                </c:pt>
                <c:pt idx="14">
                  <c:v>0.14361702127659576</c:v>
                </c:pt>
                <c:pt idx="16">
                  <c:v>0.1309192200557103</c:v>
                </c:pt>
                <c:pt idx="17">
                  <c:v>0.13829787234042554</c:v>
                </c:pt>
                <c:pt idx="19">
                  <c:v>0.11142061281337047</c:v>
                </c:pt>
                <c:pt idx="20">
                  <c:v>8.5106382978723402E-2</c:v>
                </c:pt>
                <c:pt idx="22">
                  <c:v>9.7493036211699163E-2</c:v>
                </c:pt>
                <c:pt idx="23">
                  <c:v>0.10638297872340426</c:v>
                </c:pt>
                <c:pt idx="25">
                  <c:v>3.3426183844011144E-2</c:v>
                </c:pt>
                <c:pt idx="26">
                  <c:v>5.3191489361702128E-2</c:v>
                </c:pt>
                <c:pt idx="28">
                  <c:v>1.6713091922005572E-2</c:v>
                </c:pt>
                <c:pt idx="29">
                  <c:v>1.0638297872340425E-2</c:v>
                </c:pt>
                <c:pt idx="31">
                  <c:v>1.6713091922005572E-2</c:v>
                </c:pt>
                <c:pt idx="32">
                  <c:v>1.0638297872340425E-2</c:v>
                </c:pt>
              </c:numCache>
            </c:numRef>
          </c:val>
          <c:extLst>
            <c:ext xmlns:c16="http://schemas.microsoft.com/office/drawing/2014/chart" uri="{C3380CC4-5D6E-409C-BE32-E72D297353CC}">
              <c16:uniqueId val="{00000001-1945-4676-88E2-E3E1445D2861}"/>
            </c:ext>
          </c:extLst>
        </c:ser>
        <c:ser>
          <c:idx val="2"/>
          <c:order val="2"/>
          <c:tx>
            <c:strRef>
              <c:f>'16-3(ク)'!$K$6</c:f>
              <c:strCache>
                <c:ptCount val="1"/>
                <c:pt idx="0">
                  <c:v>3番目</c:v>
                </c:pt>
              </c:strCache>
            </c:strRef>
          </c:tx>
          <c:spPr>
            <a:solidFill>
              <a:srgbClr val="2E75B6"/>
            </a:solidFill>
            <a:ln>
              <a:solidFill>
                <a:schemeClr val="tx1"/>
              </a:solidFill>
            </a:ln>
          </c:spPr>
          <c:invertIfNegative val="0"/>
          <c:dLbls>
            <c:dLbl>
              <c:idx val="25"/>
              <c:layout>
                <c:manualLayout>
                  <c:x val="3.277653672410738E-2"/>
                  <c:y val="2.5206344205090437E-3"/>
                </c:manualLayout>
              </c:layout>
              <c:spPr>
                <a:noFill/>
                <a:ln>
                  <a:noFill/>
                </a:ln>
                <a:effectLst/>
              </c:spPr>
              <c:txPr>
                <a:bodyPr wrap="square" lIns="38100" tIns="19050" rIns="38100" bIns="19050" anchor="ctr">
                  <a:noAutofit/>
                </a:bodyPr>
                <a:lstStyle/>
                <a:p>
                  <a:pPr>
                    <a:defRPr sz="800">
                      <a:solidFill>
                        <a:schemeClr val="tx1"/>
                      </a:solidFill>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5.4619921117407932E-2"/>
                      <c:h val="5.59656634988763E-2"/>
                    </c:manualLayout>
                  </c15:layout>
                </c:ext>
                <c:ext xmlns:c16="http://schemas.microsoft.com/office/drawing/2014/chart" uri="{C3380CC4-5D6E-409C-BE32-E72D297353CC}">
                  <c16:uniqueId val="{00000008-45DD-4FC0-8C07-FF1A433A1C95}"/>
                </c:ext>
              </c:extLst>
            </c:dLbl>
            <c:dLbl>
              <c:idx val="26"/>
              <c:layout>
                <c:manualLayout>
                  <c:x val="3.121580778337895E-2"/>
                  <c:y val="1.9841265913750042E-7"/>
                </c:manualLayout>
              </c:layout>
              <c:spPr>
                <a:noFill/>
                <a:ln>
                  <a:noFill/>
                </a:ln>
                <a:effectLst/>
              </c:spPr>
              <c:txPr>
                <a:bodyPr wrap="square" lIns="38100" tIns="19050" rIns="38100" bIns="19050" anchor="ctr">
                  <a:spAutoFit/>
                </a:bodyPr>
                <a:lstStyle/>
                <a:p>
                  <a:pPr>
                    <a:defRPr sz="800">
                      <a:solidFill>
                        <a:schemeClr val="tx1"/>
                      </a:solidFill>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5DD-4FC0-8C07-FF1A433A1C95}"/>
                </c:ext>
              </c:extLst>
            </c:dLbl>
            <c:dLbl>
              <c:idx val="29"/>
              <c:delete val="1"/>
              <c:extLst>
                <c:ext xmlns:c15="http://schemas.microsoft.com/office/drawing/2012/chart" uri="{CE6537A1-D6FC-4f65-9D91-7224C49458BB}"/>
                <c:ext xmlns:c16="http://schemas.microsoft.com/office/drawing/2014/chart" uri="{C3380CC4-5D6E-409C-BE32-E72D297353CC}">
                  <c16:uniqueId val="{00000003-45DD-4FC0-8C07-FF1A433A1C95}"/>
                </c:ext>
              </c:extLst>
            </c:dLbl>
            <c:dLbl>
              <c:idx val="31"/>
              <c:delete val="1"/>
              <c:extLst>
                <c:ext xmlns:c15="http://schemas.microsoft.com/office/drawing/2012/chart" uri="{CE6537A1-D6FC-4f65-9D91-7224C49458BB}"/>
                <c:ext xmlns:c16="http://schemas.microsoft.com/office/drawing/2014/chart" uri="{C3380CC4-5D6E-409C-BE32-E72D297353CC}">
                  <c16:uniqueId val="{00000009-45DD-4FC0-8C07-FF1A433A1C95}"/>
                </c:ext>
              </c:extLst>
            </c:dLbl>
            <c:dLbl>
              <c:idx val="32"/>
              <c:delete val="1"/>
              <c:extLst>
                <c:ext xmlns:c15="http://schemas.microsoft.com/office/drawing/2012/chart" uri="{CE6537A1-D6FC-4f65-9D91-7224C49458BB}"/>
                <c:ext xmlns:c16="http://schemas.microsoft.com/office/drawing/2014/chart" uri="{C3380CC4-5D6E-409C-BE32-E72D297353CC}">
                  <c16:uniqueId val="{0000000C-45DD-4FC0-8C07-FF1A433A1C95}"/>
                </c:ext>
              </c:extLst>
            </c:dLbl>
            <c:spPr>
              <a:noFill/>
              <a:ln>
                <a:noFill/>
              </a:ln>
              <a:effectLst/>
            </c:spPr>
            <c:txPr>
              <a:bodyPr wrap="square" lIns="38100" tIns="19050" rIns="38100" bIns="19050" anchor="ctr">
                <a:spAutoFit/>
              </a:bodyPr>
              <a:lstStyle/>
              <a:p>
                <a:pPr>
                  <a:defRPr sz="800">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'16-3(ク)'!$H$10:$H$42</c:f>
              <c:strCache>
                <c:ptCount val="33"/>
                <c:pt idx="0">
                  <c:v>新製品・新技術の開発                              </c:v>
                </c:pt>
                <c:pt idx="1">
                  <c:v>100人以下</c:v>
                </c:pt>
                <c:pt idx="2">
                  <c:v>101人以上</c:v>
                </c:pt>
                <c:pt idx="3">
                  <c:v>市場の拡大、新規市場の開拓                      </c:v>
                </c:pt>
                <c:pt idx="4">
                  <c:v>100人以下</c:v>
                </c:pt>
                <c:pt idx="5">
                  <c:v>101人以上</c:v>
                </c:pt>
                <c:pt idx="6">
                  <c:v>開発能力（量）の向上                             </c:v>
                </c:pt>
                <c:pt idx="7">
                  <c:v>100人以下</c:v>
                </c:pt>
                <c:pt idx="8">
                  <c:v>101人以上</c:v>
                </c:pt>
                <c:pt idx="9">
                  <c:v>設計品質の向上                                      </c:v>
                </c:pt>
                <c:pt idx="10">
                  <c:v>100人以下</c:v>
                </c:pt>
                <c:pt idx="11">
                  <c:v>101人以上</c:v>
                </c:pt>
                <c:pt idx="12">
                  <c:v>生産性の向上                                         </c:v>
                </c:pt>
                <c:pt idx="13">
                  <c:v>100人以下</c:v>
                </c:pt>
                <c:pt idx="14">
                  <c:v>101人以上</c:v>
                </c:pt>
                <c:pt idx="15">
                  <c:v>技術トレンドへの対応（IoT、ビッグデータ、AI等）</c:v>
                </c:pt>
                <c:pt idx="16">
                  <c:v>100人以下</c:v>
                </c:pt>
                <c:pt idx="17">
                  <c:v>101人以上</c:v>
                </c:pt>
                <c:pt idx="18">
                  <c:v>開発期間の短縮                                      </c:v>
                </c:pt>
                <c:pt idx="19">
                  <c:v>100人以下</c:v>
                </c:pt>
                <c:pt idx="20">
                  <c:v>101人以上</c:v>
                </c:pt>
                <c:pt idx="21">
                  <c:v>開発コストの削減                                     </c:v>
                </c:pt>
                <c:pt idx="22">
                  <c:v>100人以下</c:v>
                </c:pt>
                <c:pt idx="23">
                  <c:v>101人以上</c:v>
                </c:pt>
                <c:pt idx="24">
                  <c:v>セーフティ・セキュリティの確保                        </c:v>
                </c:pt>
                <c:pt idx="25">
                  <c:v>100人以下</c:v>
                </c:pt>
                <c:pt idx="26">
                  <c:v>101人以上</c:v>
                </c:pt>
                <c:pt idx="27">
                  <c:v>規格及び国・地域等に応じた法令等への対応   </c:v>
                </c:pt>
                <c:pt idx="28">
                  <c:v>100人以下</c:v>
                </c:pt>
                <c:pt idx="29">
                  <c:v>101人以上</c:v>
                </c:pt>
                <c:pt idx="30">
                  <c:v>説明責任の遂行・能力向上                       </c:v>
                </c:pt>
                <c:pt idx="31">
                  <c:v>100人以下</c:v>
                </c:pt>
                <c:pt idx="32">
                  <c:v>101人以上</c:v>
                </c:pt>
              </c:strCache>
            </c:strRef>
          </c:cat>
          <c:val>
            <c:numRef>
              <c:f>'16-3(ク)'!$K$10:$K$42</c:f>
              <c:numCache>
                <c:formatCode>0.0%</c:formatCode>
                <c:ptCount val="33"/>
                <c:pt idx="1">
                  <c:v>0.15580736543909349</c:v>
                </c:pt>
                <c:pt idx="2">
                  <c:v>0.13978494623655913</c:v>
                </c:pt>
                <c:pt idx="4">
                  <c:v>0.12747875354107649</c:v>
                </c:pt>
                <c:pt idx="5">
                  <c:v>0.12365591397849462</c:v>
                </c:pt>
                <c:pt idx="7">
                  <c:v>9.3484419263456089E-2</c:v>
                </c:pt>
                <c:pt idx="8">
                  <c:v>8.0645161290322578E-2</c:v>
                </c:pt>
                <c:pt idx="10">
                  <c:v>0.10198300283286119</c:v>
                </c:pt>
                <c:pt idx="11">
                  <c:v>0.15053763440860216</c:v>
                </c:pt>
                <c:pt idx="13">
                  <c:v>7.6487252124645896E-2</c:v>
                </c:pt>
                <c:pt idx="14">
                  <c:v>0.13978494623655913</c:v>
                </c:pt>
                <c:pt idx="16">
                  <c:v>0.16997167138810199</c:v>
                </c:pt>
                <c:pt idx="17">
                  <c:v>0.17204301075268819</c:v>
                </c:pt>
                <c:pt idx="19">
                  <c:v>7.9320113314447591E-2</c:v>
                </c:pt>
                <c:pt idx="20">
                  <c:v>6.4516129032258063E-2</c:v>
                </c:pt>
                <c:pt idx="22">
                  <c:v>0.11331444759206799</c:v>
                </c:pt>
                <c:pt idx="23">
                  <c:v>8.6021505376344093E-2</c:v>
                </c:pt>
                <c:pt idx="25">
                  <c:v>2.5495750708215296E-2</c:v>
                </c:pt>
                <c:pt idx="26">
                  <c:v>2.1505376344086023E-2</c:v>
                </c:pt>
                <c:pt idx="28">
                  <c:v>3.6827195467422094E-2</c:v>
                </c:pt>
                <c:pt idx="29">
                  <c:v>5.3763440860215058E-3</c:v>
                </c:pt>
                <c:pt idx="31">
                  <c:v>1.69971671388102E-2</c:v>
                </c:pt>
                <c:pt idx="32">
                  <c:v>1.6129032258064516E-2</c:v>
                </c:pt>
              </c:numCache>
            </c:numRef>
          </c:val>
          <c:extLst>
            <c:ext xmlns:c16="http://schemas.microsoft.com/office/drawing/2014/chart" uri="{C3380CC4-5D6E-409C-BE32-E72D297353CC}">
              <c16:uniqueId val="{00000002-1945-4676-88E2-E3E1445D2861}"/>
            </c:ext>
          </c:extLst>
        </c:ser>
        <c:dLbls>
          <c:showLegendKey val="0"/>
          <c:showVal val="0"/>
          <c:showCatName val="0"/>
          <c:showSerName val="0"/>
          <c:showPercent val="0"/>
          <c:showBubbleSize val="0"/>
        </c:dLbls>
        <c:gapWidth val="40"/>
        <c:overlap val="100"/>
        <c:axId val="503980032"/>
        <c:axId val="503981568"/>
      </c:barChart>
      <c:catAx>
        <c:axId val="503980032"/>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800">
                <a:solidFill>
                  <a:sysClr val="windowText" lastClr="000000"/>
                </a:solidFill>
              </a:defRPr>
            </a:pPr>
            <a:endParaRPr lang="ja-JP"/>
          </a:p>
        </c:txPr>
        <c:crossAx val="503981568"/>
        <c:crosses val="autoZero"/>
        <c:auto val="1"/>
        <c:lblAlgn val="ctr"/>
        <c:lblOffset val="100"/>
        <c:noMultiLvlLbl val="0"/>
      </c:catAx>
      <c:valAx>
        <c:axId val="503981568"/>
        <c:scaling>
          <c:orientation val="minMax"/>
          <c:max val="0.70000000000000007"/>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503980032"/>
        <c:crosses val="autoZero"/>
        <c:crossBetween val="between"/>
        <c:majorUnit val="0.1"/>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965224354472297"/>
          <c:y val="7.3426256987514329E-2"/>
          <c:w val="0.59952505910165488"/>
          <c:h val="0.89852184553137981"/>
        </c:manualLayout>
      </c:layout>
      <c:barChart>
        <c:barDir val="bar"/>
        <c:grouping val="stacked"/>
        <c:varyColors val="0"/>
        <c:ser>
          <c:idx val="0"/>
          <c:order val="0"/>
          <c:tx>
            <c:strRef>
              <c:f>'[「組込み／IoTに関する動向調査」 集計_データ編_4章_1（B-E）20200306★.xlsx]16-4(ク)'!$I$6</c:f>
              <c:strCache>
                <c:ptCount val="1"/>
                <c:pt idx="0">
                  <c:v>1番目</c:v>
                </c:pt>
              </c:strCache>
            </c:strRef>
          </c:tx>
          <c:spPr>
            <a:solidFill>
              <a:srgbClr val="FF9966"/>
            </a:solidFill>
            <a:ln>
              <a:solidFill>
                <a:schemeClr val="tx1"/>
              </a:solidFill>
            </a:ln>
            <a:effectLst/>
          </c:spPr>
          <c:invertIfNegative val="0"/>
          <c:dLbls>
            <c:dLbl>
              <c:idx val="25"/>
              <c:delete val="1"/>
              <c:extLst>
                <c:ext xmlns:c15="http://schemas.microsoft.com/office/drawing/2012/chart" uri="{CE6537A1-D6FC-4f65-9D91-7224C49458BB}"/>
                <c:ext xmlns:c16="http://schemas.microsoft.com/office/drawing/2014/chart" uri="{C3380CC4-5D6E-409C-BE32-E72D297353CC}">
                  <c16:uniqueId val="{00000000-02A4-4468-90AE-4A1D1BB5FB86}"/>
                </c:ext>
              </c:extLst>
            </c:dLbl>
            <c:dLbl>
              <c:idx val="28"/>
              <c:delete val="1"/>
              <c:extLst>
                <c:ext xmlns:c15="http://schemas.microsoft.com/office/drawing/2012/chart" uri="{CE6537A1-D6FC-4f65-9D91-7224C49458BB}"/>
                <c:ext xmlns:c16="http://schemas.microsoft.com/office/drawing/2014/chart" uri="{C3380CC4-5D6E-409C-BE32-E72D297353CC}">
                  <c16:uniqueId val="{00000003-02A4-4468-90AE-4A1D1BB5FB86}"/>
                </c:ext>
              </c:extLst>
            </c:dLbl>
            <c:dLbl>
              <c:idx val="29"/>
              <c:delete val="1"/>
              <c:extLst>
                <c:ext xmlns:c15="http://schemas.microsoft.com/office/drawing/2012/chart" uri="{CE6537A1-D6FC-4f65-9D91-7224C49458BB}"/>
                <c:ext xmlns:c16="http://schemas.microsoft.com/office/drawing/2014/chart" uri="{C3380CC4-5D6E-409C-BE32-E72D297353CC}">
                  <c16:uniqueId val="{00000005-02A4-4468-90AE-4A1D1BB5FB86}"/>
                </c:ext>
              </c:extLst>
            </c:dLbl>
            <c:dLbl>
              <c:idx val="31"/>
              <c:delete val="1"/>
              <c:extLst>
                <c:ext xmlns:c15="http://schemas.microsoft.com/office/drawing/2012/chart" uri="{CE6537A1-D6FC-4f65-9D91-7224C49458BB}"/>
                <c:ext xmlns:c16="http://schemas.microsoft.com/office/drawing/2014/chart" uri="{C3380CC4-5D6E-409C-BE32-E72D297353CC}">
                  <c16:uniqueId val="{00000006-02A4-4468-90AE-4A1D1BB5FB86}"/>
                </c:ext>
              </c:extLst>
            </c:dLbl>
            <c:dLbl>
              <c:idx val="32"/>
              <c:delete val="1"/>
              <c:extLst>
                <c:ext xmlns:c15="http://schemas.microsoft.com/office/drawing/2012/chart" uri="{CE6537A1-D6FC-4f65-9D91-7224C49458BB}"/>
                <c:ext xmlns:c16="http://schemas.microsoft.com/office/drawing/2014/chart" uri="{C3380CC4-5D6E-409C-BE32-E72D297353CC}">
                  <c16:uniqueId val="{00000007-02A4-4468-90AE-4A1D1BB5FB86}"/>
                </c:ext>
              </c:extLst>
            </c:dLbl>
            <c:spPr>
              <a:noFill/>
              <a:ln>
                <a:noFill/>
              </a:ln>
              <a:effectLst/>
            </c:spPr>
            <c:txPr>
              <a:bodyPr wrap="square" lIns="38100" tIns="19050" rIns="38100" bIns="19050" anchor="ctr">
                <a:spAutoFit/>
              </a:bodyPr>
              <a:lstStyle/>
              <a:p>
                <a:pPr>
                  <a:defRPr sz="7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集計_データ編_4章_1（B-E）20200306★.xlsx]16-4(ク)'!$H$10:$H$42</c:f>
              <c:strCache>
                <c:ptCount val="33"/>
                <c:pt idx="0">
                  <c:v>新製品・新技術の開発     　　　　　　　　　　　　 　</c:v>
                </c:pt>
                <c:pt idx="1">
                  <c:v>IoTあり</c:v>
                </c:pt>
                <c:pt idx="2">
                  <c:v>IoTなし</c:v>
                </c:pt>
                <c:pt idx="3">
                  <c:v>市場の拡大、新規市場の開拓     　　　　　　　　　</c:v>
                </c:pt>
                <c:pt idx="4">
                  <c:v>IoTあり</c:v>
                </c:pt>
                <c:pt idx="5">
                  <c:v>IoTなし</c:v>
                </c:pt>
                <c:pt idx="6">
                  <c:v>開発能力（量）の向上        　　　　　　　　　　　</c:v>
                </c:pt>
                <c:pt idx="7">
                  <c:v>IoTあり</c:v>
                </c:pt>
                <c:pt idx="8">
                  <c:v>IoTなし</c:v>
                </c:pt>
                <c:pt idx="9">
                  <c:v>設計品質の向上     　　　　　　　　　　　　　　　　　</c:v>
                </c:pt>
                <c:pt idx="10">
                  <c:v>IoTあり</c:v>
                </c:pt>
                <c:pt idx="11">
                  <c:v>IoTなし</c:v>
                </c:pt>
                <c:pt idx="12">
                  <c:v>生産性の向上     　　　　　　　　　　　　　　　　　　　</c:v>
                </c:pt>
                <c:pt idx="13">
                  <c:v>IoTあり</c:v>
                </c:pt>
                <c:pt idx="14">
                  <c:v>IoTなし</c:v>
                </c:pt>
                <c:pt idx="15">
                  <c:v>技術トレンドへの対応（IoT、ビッグデータ、AI等）</c:v>
                </c:pt>
                <c:pt idx="16">
                  <c:v>IoTあり</c:v>
                </c:pt>
                <c:pt idx="17">
                  <c:v>IoTなし</c:v>
                </c:pt>
                <c:pt idx="18">
                  <c:v>開発期間の短縮             　　　　　　　　　　　　　</c:v>
                </c:pt>
                <c:pt idx="19">
                  <c:v>IoTあり</c:v>
                </c:pt>
                <c:pt idx="20">
                  <c:v>IoTなし</c:v>
                </c:pt>
                <c:pt idx="21">
                  <c:v>開発コストの削減  　   　　　　　　　　　　　　　　　　</c:v>
                </c:pt>
                <c:pt idx="22">
                  <c:v>IoTあり</c:v>
                </c:pt>
                <c:pt idx="23">
                  <c:v>IoTなし</c:v>
                </c:pt>
                <c:pt idx="24">
                  <c:v>セーフティ・セキュリティの確保     　　　　　　　　　　　</c:v>
                </c:pt>
                <c:pt idx="25">
                  <c:v>IoTあり</c:v>
                </c:pt>
                <c:pt idx="26">
                  <c:v>IoTなし</c:v>
                </c:pt>
                <c:pt idx="27">
                  <c:v>規格及び国・地域等に応じた法令等への対応　　　</c:v>
                </c:pt>
                <c:pt idx="28">
                  <c:v>IoTあり</c:v>
                </c:pt>
                <c:pt idx="29">
                  <c:v>IoTなし</c:v>
                </c:pt>
                <c:pt idx="30">
                  <c:v>説明責任の遂行・能力向上     　　　　　　　　　　　</c:v>
                </c:pt>
                <c:pt idx="31">
                  <c:v>IoTあり</c:v>
                </c:pt>
                <c:pt idx="32">
                  <c:v>IoTなし</c:v>
                </c:pt>
              </c:strCache>
            </c:strRef>
          </c:cat>
          <c:val>
            <c:numRef>
              <c:f>'[「組込み／IoTに関する動向調査」 集計_データ編_4章_1（B-E）20200306★.xlsx]16-4(ク)'!$I$10:$I$42</c:f>
              <c:numCache>
                <c:formatCode>0.0%</c:formatCode>
                <c:ptCount val="33"/>
                <c:pt idx="1">
                  <c:v>0.17355371900826447</c:v>
                </c:pt>
                <c:pt idx="2">
                  <c:v>0.15897435897435896</c:v>
                </c:pt>
                <c:pt idx="4">
                  <c:v>0.15977961432506887</c:v>
                </c:pt>
                <c:pt idx="5">
                  <c:v>0.11794871794871795</c:v>
                </c:pt>
                <c:pt idx="7">
                  <c:v>0.13223140495867769</c:v>
                </c:pt>
                <c:pt idx="8">
                  <c:v>0.15384615384615385</c:v>
                </c:pt>
                <c:pt idx="10">
                  <c:v>0.13498622589531681</c:v>
                </c:pt>
                <c:pt idx="11">
                  <c:v>0.14871794871794872</c:v>
                </c:pt>
                <c:pt idx="13">
                  <c:v>0.10192837465564739</c:v>
                </c:pt>
                <c:pt idx="14">
                  <c:v>0.12307692307692308</c:v>
                </c:pt>
                <c:pt idx="16">
                  <c:v>0.10743801652892562</c:v>
                </c:pt>
                <c:pt idx="17">
                  <c:v>8.2051282051282051E-2</c:v>
                </c:pt>
                <c:pt idx="19">
                  <c:v>8.8154269972451793E-2</c:v>
                </c:pt>
                <c:pt idx="20">
                  <c:v>7.6923076923076927E-2</c:v>
                </c:pt>
                <c:pt idx="22">
                  <c:v>6.8870523415977963E-2</c:v>
                </c:pt>
                <c:pt idx="23">
                  <c:v>6.6666666666666666E-2</c:v>
                </c:pt>
                <c:pt idx="25">
                  <c:v>5.5096418732782371E-3</c:v>
                </c:pt>
                <c:pt idx="26">
                  <c:v>2.564102564102564E-2</c:v>
                </c:pt>
                <c:pt idx="28">
                  <c:v>8.2644628099173556E-3</c:v>
                </c:pt>
                <c:pt idx="29">
                  <c:v>1.5384615384615385E-2</c:v>
                </c:pt>
                <c:pt idx="31">
                  <c:v>8.2644628099173556E-3</c:v>
                </c:pt>
                <c:pt idx="32">
                  <c:v>5.1282051282051282E-3</c:v>
                </c:pt>
              </c:numCache>
            </c:numRef>
          </c:val>
          <c:extLst>
            <c:ext xmlns:c16="http://schemas.microsoft.com/office/drawing/2014/chart" uri="{C3380CC4-5D6E-409C-BE32-E72D297353CC}">
              <c16:uniqueId val="{00000000-F5AE-424F-ACED-409F79406E56}"/>
            </c:ext>
          </c:extLst>
        </c:ser>
        <c:ser>
          <c:idx val="1"/>
          <c:order val="1"/>
          <c:tx>
            <c:strRef>
              <c:f>'[「組込み／IoTに関する動向調査」 集計_データ編_4章_1（B-E）20200306★.xlsx]16-4(ク)'!$J$6</c:f>
              <c:strCache>
                <c:ptCount val="1"/>
                <c:pt idx="0">
                  <c:v>2番目</c:v>
                </c:pt>
              </c:strCache>
            </c:strRef>
          </c:tx>
          <c:spPr>
            <a:solidFill>
              <a:srgbClr val="FFFF99"/>
            </a:solidFill>
            <a:ln>
              <a:solidFill>
                <a:schemeClr val="tx1"/>
              </a:solidFill>
            </a:ln>
          </c:spPr>
          <c:invertIfNegative val="0"/>
          <c:dLbls>
            <c:dLbl>
              <c:idx val="25"/>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CBA-4A69-8982-A374B0E07C4C}"/>
                </c:ext>
              </c:extLst>
            </c:dLbl>
            <c:dLbl>
              <c:idx val="28"/>
              <c:layout>
                <c:manualLayout>
                  <c:x val="4.497217037110657E-3"/>
                  <c:y val="1.89588661963199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CBA-4A69-8982-A374B0E07C4C}"/>
                </c:ext>
              </c:extLst>
            </c:dLbl>
            <c:dLbl>
              <c:idx val="29"/>
              <c:delete val="1"/>
              <c:extLst>
                <c:ext xmlns:c15="http://schemas.microsoft.com/office/drawing/2012/chart" uri="{CE6537A1-D6FC-4f65-9D91-7224C49458BB}"/>
                <c:ext xmlns:c16="http://schemas.microsoft.com/office/drawing/2014/chart" uri="{C3380CC4-5D6E-409C-BE32-E72D297353CC}">
                  <c16:uniqueId val="{00000003-6CBA-4A69-8982-A374B0E07C4C}"/>
                </c:ext>
              </c:extLst>
            </c:dLbl>
            <c:dLbl>
              <c:idx val="31"/>
              <c:layout>
                <c:manualLayout>
                  <c:x val="4.4972170371106023E-3"/>
                  <c:y val="2.36985360951053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CBA-4A69-8982-A374B0E07C4C}"/>
                </c:ext>
              </c:extLst>
            </c:dLbl>
            <c:dLbl>
              <c:idx val="32"/>
              <c:delete val="1"/>
              <c:extLst>
                <c:ext xmlns:c15="http://schemas.microsoft.com/office/drawing/2012/chart" uri="{CE6537A1-D6FC-4f65-9D91-7224C49458BB}"/>
                <c:ext xmlns:c16="http://schemas.microsoft.com/office/drawing/2014/chart" uri="{C3380CC4-5D6E-409C-BE32-E72D297353CC}">
                  <c16:uniqueId val="{00000007-6CBA-4A69-8982-A374B0E07C4C}"/>
                </c:ext>
              </c:extLst>
            </c:dLbl>
            <c:spPr>
              <a:noFill/>
              <a:ln>
                <a:noFill/>
              </a:ln>
              <a:effectLst/>
            </c:spPr>
            <c:txPr>
              <a:bodyPr wrap="square" lIns="38100" tIns="19050" rIns="38100" bIns="19050" anchor="ctr">
                <a:spAutoFit/>
              </a:bodyPr>
              <a:lstStyle/>
              <a:p>
                <a:pPr>
                  <a:defRPr sz="7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集計_データ編_4章_1（B-E）20200306★.xlsx]16-4(ク)'!$H$10:$H$42</c:f>
              <c:strCache>
                <c:ptCount val="33"/>
                <c:pt idx="0">
                  <c:v>新製品・新技術の開発     　　　　　　　　　　　　 　</c:v>
                </c:pt>
                <c:pt idx="1">
                  <c:v>IoTあり</c:v>
                </c:pt>
                <c:pt idx="2">
                  <c:v>IoTなし</c:v>
                </c:pt>
                <c:pt idx="3">
                  <c:v>市場の拡大、新規市場の開拓     　　　　　　　　　</c:v>
                </c:pt>
                <c:pt idx="4">
                  <c:v>IoTあり</c:v>
                </c:pt>
                <c:pt idx="5">
                  <c:v>IoTなし</c:v>
                </c:pt>
                <c:pt idx="6">
                  <c:v>開発能力（量）の向上        　　　　　　　　　　　</c:v>
                </c:pt>
                <c:pt idx="7">
                  <c:v>IoTあり</c:v>
                </c:pt>
                <c:pt idx="8">
                  <c:v>IoTなし</c:v>
                </c:pt>
                <c:pt idx="9">
                  <c:v>設計品質の向上     　　　　　　　　　　　　　　　　　</c:v>
                </c:pt>
                <c:pt idx="10">
                  <c:v>IoTあり</c:v>
                </c:pt>
                <c:pt idx="11">
                  <c:v>IoTなし</c:v>
                </c:pt>
                <c:pt idx="12">
                  <c:v>生産性の向上     　　　　　　　　　　　　　　　　　　　</c:v>
                </c:pt>
                <c:pt idx="13">
                  <c:v>IoTあり</c:v>
                </c:pt>
                <c:pt idx="14">
                  <c:v>IoTなし</c:v>
                </c:pt>
                <c:pt idx="15">
                  <c:v>技術トレンドへの対応（IoT、ビッグデータ、AI等）</c:v>
                </c:pt>
                <c:pt idx="16">
                  <c:v>IoTあり</c:v>
                </c:pt>
                <c:pt idx="17">
                  <c:v>IoTなし</c:v>
                </c:pt>
                <c:pt idx="18">
                  <c:v>開発期間の短縮             　　　　　　　　　　　　　</c:v>
                </c:pt>
                <c:pt idx="19">
                  <c:v>IoTあり</c:v>
                </c:pt>
                <c:pt idx="20">
                  <c:v>IoTなし</c:v>
                </c:pt>
                <c:pt idx="21">
                  <c:v>開発コストの削減  　   　　　　　　　　　　　　　　　　</c:v>
                </c:pt>
                <c:pt idx="22">
                  <c:v>IoTあり</c:v>
                </c:pt>
                <c:pt idx="23">
                  <c:v>IoTなし</c:v>
                </c:pt>
                <c:pt idx="24">
                  <c:v>セーフティ・セキュリティの確保     　　　　　　　　　　　</c:v>
                </c:pt>
                <c:pt idx="25">
                  <c:v>IoTあり</c:v>
                </c:pt>
                <c:pt idx="26">
                  <c:v>IoTなし</c:v>
                </c:pt>
                <c:pt idx="27">
                  <c:v>規格及び国・地域等に応じた法令等への対応　　　</c:v>
                </c:pt>
                <c:pt idx="28">
                  <c:v>IoTあり</c:v>
                </c:pt>
                <c:pt idx="29">
                  <c:v>IoTなし</c:v>
                </c:pt>
                <c:pt idx="30">
                  <c:v>説明責任の遂行・能力向上     　　　　　　　　　　　</c:v>
                </c:pt>
                <c:pt idx="31">
                  <c:v>IoTあり</c:v>
                </c:pt>
                <c:pt idx="32">
                  <c:v>IoTなし</c:v>
                </c:pt>
              </c:strCache>
            </c:strRef>
          </c:cat>
          <c:val>
            <c:numRef>
              <c:f>'[「組込み／IoTに関する動向調査」 集計_データ編_4章_1（B-E）20200306★.xlsx]16-4(ク)'!$J$10:$J$42</c:f>
              <c:numCache>
                <c:formatCode>0.0%</c:formatCode>
                <c:ptCount val="33"/>
                <c:pt idx="1">
                  <c:v>0.15536723163841809</c:v>
                </c:pt>
                <c:pt idx="2">
                  <c:v>0.12953367875647667</c:v>
                </c:pt>
                <c:pt idx="4">
                  <c:v>0.10734463276836158</c:v>
                </c:pt>
                <c:pt idx="5">
                  <c:v>9.8445595854922283E-2</c:v>
                </c:pt>
                <c:pt idx="7">
                  <c:v>0.1384180790960452</c:v>
                </c:pt>
                <c:pt idx="8">
                  <c:v>0.10362694300518134</c:v>
                </c:pt>
                <c:pt idx="10">
                  <c:v>0.11581920903954802</c:v>
                </c:pt>
                <c:pt idx="11">
                  <c:v>9.8445595854922283E-2</c:v>
                </c:pt>
                <c:pt idx="13">
                  <c:v>7.6271186440677971E-2</c:v>
                </c:pt>
                <c:pt idx="14">
                  <c:v>0.16062176165803108</c:v>
                </c:pt>
                <c:pt idx="16">
                  <c:v>0.12994350282485875</c:v>
                </c:pt>
                <c:pt idx="17">
                  <c:v>0.13989637305699482</c:v>
                </c:pt>
                <c:pt idx="19">
                  <c:v>8.7570621468926552E-2</c:v>
                </c:pt>
                <c:pt idx="20">
                  <c:v>0.12953367875647667</c:v>
                </c:pt>
                <c:pt idx="22">
                  <c:v>0.10451977401129943</c:v>
                </c:pt>
                <c:pt idx="23">
                  <c:v>9.3264248704663211E-2</c:v>
                </c:pt>
                <c:pt idx="25">
                  <c:v>4.2372881355932202E-2</c:v>
                </c:pt>
                <c:pt idx="26">
                  <c:v>3.6269430051813469E-2</c:v>
                </c:pt>
                <c:pt idx="28">
                  <c:v>1.977401129943503E-2</c:v>
                </c:pt>
                <c:pt idx="29">
                  <c:v>5.1813471502590676E-3</c:v>
                </c:pt>
                <c:pt idx="31">
                  <c:v>1.977401129943503E-2</c:v>
                </c:pt>
                <c:pt idx="32">
                  <c:v>5.1813471502590676E-3</c:v>
                </c:pt>
              </c:numCache>
            </c:numRef>
          </c:val>
          <c:extLst>
            <c:ext xmlns:c16="http://schemas.microsoft.com/office/drawing/2014/chart" uri="{C3380CC4-5D6E-409C-BE32-E72D297353CC}">
              <c16:uniqueId val="{00000001-F5AE-424F-ACED-409F79406E56}"/>
            </c:ext>
          </c:extLst>
        </c:ser>
        <c:ser>
          <c:idx val="2"/>
          <c:order val="2"/>
          <c:tx>
            <c:strRef>
              <c:f>'[「組込み／IoTに関する動向調査」 集計_データ編_4章_1（B-E）20200306★.xlsx]16-4(ク)'!$K$6</c:f>
              <c:strCache>
                <c:ptCount val="1"/>
                <c:pt idx="0">
                  <c:v>3番目</c:v>
                </c:pt>
              </c:strCache>
            </c:strRef>
          </c:tx>
          <c:spPr>
            <a:solidFill>
              <a:srgbClr val="2E75B6"/>
            </a:solidFill>
            <a:ln>
              <a:solidFill>
                <a:schemeClr val="tx1"/>
              </a:solidFill>
            </a:ln>
          </c:spPr>
          <c:invertIfNegative val="0"/>
          <c:dLbls>
            <c:dLbl>
              <c:idx val="25"/>
              <c:layout>
                <c:manualLayout>
                  <c:x val="2.6983302222663888E-2"/>
                  <c:y val="4.7396698987855687E-3"/>
                </c:manualLayout>
              </c:layout>
              <c:spPr>
                <a:noFill/>
                <a:ln>
                  <a:noFill/>
                </a:ln>
                <a:effectLst/>
              </c:spPr>
              <c:txPr>
                <a:bodyPr wrap="square" lIns="38100" tIns="19050" rIns="38100" bIns="19050" anchor="ctr">
                  <a:spAutoFit/>
                </a:bodyPr>
                <a:lstStyle/>
                <a:p>
                  <a:pPr>
                    <a:defRPr sz="700">
                      <a:solidFill>
                        <a:schemeClr val="tx1"/>
                      </a:solidFill>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2A4-4468-90AE-4A1D1BB5FB86}"/>
                </c:ext>
              </c:extLst>
            </c:dLbl>
            <c:dLbl>
              <c:idx val="26"/>
              <c:layout>
                <c:manualLayout>
                  <c:x val="2.548422987696039E-2"/>
                  <c:y val="-2.3698349493928277E-3"/>
                </c:manualLayout>
              </c:layout>
              <c:spPr>
                <a:noFill/>
                <a:ln>
                  <a:noFill/>
                </a:ln>
                <a:effectLst/>
              </c:spPr>
              <c:txPr>
                <a:bodyPr wrap="square" lIns="38100" tIns="19050" rIns="38100" bIns="19050" anchor="ctr">
                  <a:spAutoFit/>
                </a:bodyPr>
                <a:lstStyle/>
                <a:p>
                  <a:pPr>
                    <a:defRPr sz="700">
                      <a:solidFill>
                        <a:schemeClr val="tx1"/>
                      </a:solidFill>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2A4-4468-90AE-4A1D1BB5FB86}"/>
                </c:ext>
              </c:extLst>
            </c:dLbl>
            <c:dLbl>
              <c:idx val="28"/>
              <c:layout>
                <c:manualLayout>
                  <c:x val="2.8482374568367438E-2"/>
                  <c:y val="1.1851040758735325E-3"/>
                </c:manualLayout>
              </c:layout>
              <c:spPr>
                <a:noFill/>
                <a:ln>
                  <a:noFill/>
                </a:ln>
                <a:effectLst/>
              </c:spPr>
              <c:txPr>
                <a:bodyPr wrap="square" lIns="38100" tIns="19050" rIns="38100" bIns="19050" anchor="ctr">
                  <a:noAutofit/>
                </a:bodyPr>
                <a:lstStyle/>
                <a:p>
                  <a:pPr>
                    <a:defRPr sz="700">
                      <a:solidFill>
                        <a:schemeClr val="tx1"/>
                      </a:solidFill>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4.2528682447609781E-2"/>
                      <c:h val="4.6353971610123709E-2"/>
                    </c:manualLayout>
                  </c15:layout>
                </c:ext>
                <c:ext xmlns:c16="http://schemas.microsoft.com/office/drawing/2014/chart" uri="{C3380CC4-5D6E-409C-BE32-E72D297353CC}">
                  <c16:uniqueId val="{00000004-02A4-4468-90AE-4A1D1BB5FB86}"/>
                </c:ext>
              </c:extLst>
            </c:dLbl>
            <c:dLbl>
              <c:idx val="29"/>
              <c:layout>
                <c:manualLayout>
                  <c:x val="2.9981446914070994E-2"/>
                  <c:y val="-2.36918184527274E-3"/>
                </c:manualLayout>
              </c:layout>
              <c:spPr>
                <a:noFill/>
                <a:ln>
                  <a:noFill/>
                </a:ln>
                <a:effectLst/>
              </c:spPr>
              <c:txPr>
                <a:bodyPr wrap="square" lIns="38100" tIns="19050" rIns="38100" bIns="19050" anchor="ctr">
                  <a:noAutofit/>
                </a:bodyPr>
                <a:lstStyle/>
                <a:p>
                  <a:pPr>
                    <a:defRPr sz="700">
                      <a:solidFill>
                        <a:schemeClr val="tx1"/>
                      </a:solidFill>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4.2528682447609781E-2"/>
                      <c:h val="2.9765126964373917E-2"/>
                    </c:manualLayout>
                  </c15:layout>
                </c:ext>
                <c:ext xmlns:c16="http://schemas.microsoft.com/office/drawing/2014/chart" uri="{C3380CC4-5D6E-409C-BE32-E72D297353CC}">
                  <c16:uniqueId val="{00000002-6CBA-4A69-8982-A374B0E07C4C}"/>
                </c:ext>
              </c:extLst>
            </c:dLbl>
            <c:dLbl>
              <c:idx val="31"/>
              <c:layout>
                <c:manualLayout>
                  <c:x val="2.9981446914070994E-2"/>
                  <c:y val="-2.3696483482157104E-3"/>
                </c:manualLayout>
              </c:layout>
              <c:spPr>
                <a:noFill/>
                <a:ln>
                  <a:noFill/>
                </a:ln>
                <a:effectLst/>
              </c:spPr>
              <c:txPr>
                <a:bodyPr wrap="square" lIns="38100" tIns="19050" rIns="38100" bIns="19050" anchor="ctr">
                  <a:spAutoFit/>
                </a:bodyPr>
                <a:lstStyle/>
                <a:p>
                  <a:pPr>
                    <a:defRPr sz="700">
                      <a:solidFill>
                        <a:schemeClr val="tx1"/>
                      </a:solidFill>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CBA-4A69-8982-A374B0E07C4C}"/>
                </c:ext>
              </c:extLst>
            </c:dLbl>
            <c:dLbl>
              <c:idx val="32"/>
              <c:delete val="1"/>
              <c:extLst>
                <c:ext xmlns:c15="http://schemas.microsoft.com/office/drawing/2012/chart" uri="{CE6537A1-D6FC-4f65-9D91-7224C49458BB}"/>
                <c:ext xmlns:c16="http://schemas.microsoft.com/office/drawing/2014/chart" uri="{C3380CC4-5D6E-409C-BE32-E72D297353CC}">
                  <c16:uniqueId val="{00000006-6CBA-4A69-8982-A374B0E07C4C}"/>
                </c:ext>
              </c:extLst>
            </c:dLbl>
            <c:spPr>
              <a:noFill/>
              <a:ln>
                <a:noFill/>
              </a:ln>
              <a:effectLst/>
            </c:spPr>
            <c:txPr>
              <a:bodyPr wrap="square" lIns="38100" tIns="19050" rIns="38100" bIns="19050" anchor="ctr">
                <a:spAutoFit/>
              </a:bodyPr>
              <a:lstStyle/>
              <a:p>
                <a:pPr>
                  <a:defRPr sz="700">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集計_データ編_4章_1（B-E）20200306★.xlsx]16-4(ク)'!$H$10:$H$42</c:f>
              <c:strCache>
                <c:ptCount val="33"/>
                <c:pt idx="0">
                  <c:v>新製品・新技術の開発     　　　　　　　　　　　　 　</c:v>
                </c:pt>
                <c:pt idx="1">
                  <c:v>IoTあり</c:v>
                </c:pt>
                <c:pt idx="2">
                  <c:v>IoTなし</c:v>
                </c:pt>
                <c:pt idx="3">
                  <c:v>市場の拡大、新規市場の開拓     　　　　　　　　　</c:v>
                </c:pt>
                <c:pt idx="4">
                  <c:v>IoTあり</c:v>
                </c:pt>
                <c:pt idx="5">
                  <c:v>IoTなし</c:v>
                </c:pt>
                <c:pt idx="6">
                  <c:v>開発能力（量）の向上        　　　　　　　　　　　</c:v>
                </c:pt>
                <c:pt idx="7">
                  <c:v>IoTあり</c:v>
                </c:pt>
                <c:pt idx="8">
                  <c:v>IoTなし</c:v>
                </c:pt>
                <c:pt idx="9">
                  <c:v>設計品質の向上     　　　　　　　　　　　　　　　　　</c:v>
                </c:pt>
                <c:pt idx="10">
                  <c:v>IoTあり</c:v>
                </c:pt>
                <c:pt idx="11">
                  <c:v>IoTなし</c:v>
                </c:pt>
                <c:pt idx="12">
                  <c:v>生産性の向上     　　　　　　　　　　　　　　　　　　　</c:v>
                </c:pt>
                <c:pt idx="13">
                  <c:v>IoTあり</c:v>
                </c:pt>
                <c:pt idx="14">
                  <c:v>IoTなし</c:v>
                </c:pt>
                <c:pt idx="15">
                  <c:v>技術トレンドへの対応（IoT、ビッグデータ、AI等）</c:v>
                </c:pt>
                <c:pt idx="16">
                  <c:v>IoTあり</c:v>
                </c:pt>
                <c:pt idx="17">
                  <c:v>IoTなし</c:v>
                </c:pt>
                <c:pt idx="18">
                  <c:v>開発期間の短縮             　　　　　　　　　　　　　</c:v>
                </c:pt>
                <c:pt idx="19">
                  <c:v>IoTあり</c:v>
                </c:pt>
                <c:pt idx="20">
                  <c:v>IoTなし</c:v>
                </c:pt>
                <c:pt idx="21">
                  <c:v>開発コストの削減  　   　　　　　　　　　　　　　　　　</c:v>
                </c:pt>
                <c:pt idx="22">
                  <c:v>IoTあり</c:v>
                </c:pt>
                <c:pt idx="23">
                  <c:v>IoTなし</c:v>
                </c:pt>
                <c:pt idx="24">
                  <c:v>セーフティ・セキュリティの確保     　　　　　　　　　　　</c:v>
                </c:pt>
                <c:pt idx="25">
                  <c:v>IoTあり</c:v>
                </c:pt>
                <c:pt idx="26">
                  <c:v>IoTなし</c:v>
                </c:pt>
                <c:pt idx="27">
                  <c:v>規格及び国・地域等に応じた法令等への対応　　　</c:v>
                </c:pt>
                <c:pt idx="28">
                  <c:v>IoTあり</c:v>
                </c:pt>
                <c:pt idx="29">
                  <c:v>IoTなし</c:v>
                </c:pt>
                <c:pt idx="30">
                  <c:v>説明責任の遂行・能力向上     　　　　　　　　　　　</c:v>
                </c:pt>
                <c:pt idx="31">
                  <c:v>IoTあり</c:v>
                </c:pt>
                <c:pt idx="32">
                  <c:v>IoTなし</c:v>
                </c:pt>
              </c:strCache>
            </c:strRef>
          </c:cat>
          <c:val>
            <c:numRef>
              <c:f>'[「組込み／IoTに関する動向調査」 集計_データ編_4章_1（B-E）20200306★.xlsx]16-4(ク)'!$K$10:$K$42</c:f>
              <c:numCache>
                <c:formatCode>0.0%</c:formatCode>
                <c:ptCount val="33"/>
                <c:pt idx="1">
                  <c:v>0.14367816091954022</c:v>
                </c:pt>
                <c:pt idx="2">
                  <c:v>0.16230366492146597</c:v>
                </c:pt>
                <c:pt idx="4">
                  <c:v>0.1235632183908046</c:v>
                </c:pt>
                <c:pt idx="5">
                  <c:v>0.13089005235602094</c:v>
                </c:pt>
                <c:pt idx="7">
                  <c:v>8.3333333333333329E-2</c:v>
                </c:pt>
                <c:pt idx="8">
                  <c:v>9.947643979057591E-2</c:v>
                </c:pt>
                <c:pt idx="10">
                  <c:v>0.11494252873563218</c:v>
                </c:pt>
                <c:pt idx="11">
                  <c:v>0.1256544502617801</c:v>
                </c:pt>
                <c:pt idx="13">
                  <c:v>8.0459770114942528E-2</c:v>
                </c:pt>
                <c:pt idx="14">
                  <c:v>0.13089005235602094</c:v>
                </c:pt>
                <c:pt idx="16">
                  <c:v>0.18103448275862069</c:v>
                </c:pt>
                <c:pt idx="17">
                  <c:v>0.15183246073298429</c:v>
                </c:pt>
                <c:pt idx="19">
                  <c:v>8.3333333333333329E-2</c:v>
                </c:pt>
                <c:pt idx="20">
                  <c:v>5.7591623036649213E-2</c:v>
                </c:pt>
                <c:pt idx="22">
                  <c:v>0.11206896551724138</c:v>
                </c:pt>
                <c:pt idx="23">
                  <c:v>8.9005235602094238E-2</c:v>
                </c:pt>
                <c:pt idx="25">
                  <c:v>2.5862068965517241E-2</c:v>
                </c:pt>
                <c:pt idx="26">
                  <c:v>2.0942408376963352E-2</c:v>
                </c:pt>
                <c:pt idx="28">
                  <c:v>2.8735632183908046E-2</c:v>
                </c:pt>
                <c:pt idx="29">
                  <c:v>2.0942408376963352E-2</c:v>
                </c:pt>
                <c:pt idx="31">
                  <c:v>2.0114942528735632E-2</c:v>
                </c:pt>
                <c:pt idx="32">
                  <c:v>1.0471204188481676E-2</c:v>
                </c:pt>
              </c:numCache>
            </c:numRef>
          </c:val>
          <c:extLst>
            <c:ext xmlns:c16="http://schemas.microsoft.com/office/drawing/2014/chart" uri="{C3380CC4-5D6E-409C-BE32-E72D297353CC}">
              <c16:uniqueId val="{00000002-F5AE-424F-ACED-409F79406E56}"/>
            </c:ext>
          </c:extLst>
        </c:ser>
        <c:dLbls>
          <c:showLegendKey val="0"/>
          <c:showVal val="0"/>
          <c:showCatName val="0"/>
          <c:showSerName val="0"/>
          <c:showPercent val="0"/>
          <c:showBubbleSize val="0"/>
        </c:dLbls>
        <c:gapWidth val="40"/>
        <c:overlap val="100"/>
        <c:axId val="452841472"/>
        <c:axId val="452843008"/>
      </c:barChart>
      <c:catAx>
        <c:axId val="452841472"/>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800"/>
            </a:pPr>
            <a:endParaRPr lang="ja-JP"/>
          </a:p>
        </c:txPr>
        <c:crossAx val="452843008"/>
        <c:crosses val="autoZero"/>
        <c:auto val="1"/>
        <c:lblAlgn val="ctr"/>
        <c:lblOffset val="100"/>
        <c:noMultiLvlLbl val="0"/>
      </c:catAx>
      <c:valAx>
        <c:axId val="452843008"/>
        <c:scaling>
          <c:orientation val="minMax"/>
          <c:max val="0.70000000000000007"/>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52841472"/>
        <c:crosses val="autoZero"/>
        <c:crossBetween val="between"/>
        <c:majorUnit val="0.1"/>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917186761229316"/>
          <c:y val="8.2905654492303513E-2"/>
          <c:w val="0.57700732860520088"/>
          <c:h val="0.85833653396636345"/>
        </c:manualLayout>
      </c:layout>
      <c:barChart>
        <c:barDir val="bar"/>
        <c:grouping val="stacked"/>
        <c:varyColors val="0"/>
        <c:ser>
          <c:idx val="0"/>
          <c:order val="0"/>
          <c:tx>
            <c:strRef>
              <c:f>'[「組込み／IoTに関する動向調査」 集計_データ編_4章_1（B-E）20200306★.xlsx]16-5(ク)'!$I$6</c:f>
              <c:strCache>
                <c:ptCount val="1"/>
                <c:pt idx="0">
                  <c:v>1番目</c:v>
                </c:pt>
              </c:strCache>
            </c:strRef>
          </c:tx>
          <c:spPr>
            <a:solidFill>
              <a:srgbClr val="FF9966"/>
            </a:solidFill>
            <a:ln>
              <a:solidFill>
                <a:schemeClr val="tx1"/>
              </a:solidFill>
            </a:ln>
            <a:effectLst/>
          </c:spPr>
          <c:invertIfNegative val="0"/>
          <c:dLbls>
            <c:dLbl>
              <c:idx val="25"/>
              <c:delete val="1"/>
              <c:extLst>
                <c:ext xmlns:c15="http://schemas.microsoft.com/office/drawing/2012/chart" uri="{CE6537A1-D6FC-4f65-9D91-7224C49458BB}"/>
                <c:ext xmlns:c16="http://schemas.microsoft.com/office/drawing/2014/chart" uri="{C3380CC4-5D6E-409C-BE32-E72D297353CC}">
                  <c16:uniqueId val="{00000007-8F34-410C-8025-E5F9B2C2EFF0}"/>
                </c:ext>
              </c:extLst>
            </c:dLbl>
            <c:dLbl>
              <c:idx val="26"/>
              <c:delete val="1"/>
              <c:extLst>
                <c:ext xmlns:c15="http://schemas.microsoft.com/office/drawing/2012/chart" uri="{CE6537A1-D6FC-4f65-9D91-7224C49458BB}"/>
                <c:ext xmlns:c16="http://schemas.microsoft.com/office/drawing/2014/chart" uri="{C3380CC4-5D6E-409C-BE32-E72D297353CC}">
                  <c16:uniqueId val="{00000008-8F34-410C-8025-E5F9B2C2EFF0}"/>
                </c:ext>
              </c:extLst>
            </c:dLbl>
            <c:dLbl>
              <c:idx val="28"/>
              <c:delete val="1"/>
              <c:extLst>
                <c:ext xmlns:c15="http://schemas.microsoft.com/office/drawing/2012/chart" uri="{CE6537A1-D6FC-4f65-9D91-7224C49458BB}"/>
                <c:ext xmlns:c16="http://schemas.microsoft.com/office/drawing/2014/chart" uri="{C3380CC4-5D6E-409C-BE32-E72D297353CC}">
                  <c16:uniqueId val="{00000004-8F34-410C-8025-E5F9B2C2EFF0}"/>
                </c:ext>
              </c:extLst>
            </c:dLbl>
            <c:dLbl>
              <c:idx val="29"/>
              <c:delete val="1"/>
              <c:extLst>
                <c:ext xmlns:c15="http://schemas.microsoft.com/office/drawing/2012/chart" uri="{CE6537A1-D6FC-4f65-9D91-7224C49458BB}"/>
                <c:ext xmlns:c16="http://schemas.microsoft.com/office/drawing/2014/chart" uri="{C3380CC4-5D6E-409C-BE32-E72D297353CC}">
                  <c16:uniqueId val="{00000000-8F34-410C-8025-E5F9B2C2EFF0}"/>
                </c:ext>
              </c:extLst>
            </c:dLbl>
            <c:dLbl>
              <c:idx val="31"/>
              <c:delete val="1"/>
              <c:extLst>
                <c:ext xmlns:c15="http://schemas.microsoft.com/office/drawing/2012/chart" uri="{CE6537A1-D6FC-4f65-9D91-7224C49458BB}"/>
                <c:ext xmlns:c16="http://schemas.microsoft.com/office/drawing/2014/chart" uri="{C3380CC4-5D6E-409C-BE32-E72D297353CC}">
                  <c16:uniqueId val="{00000003-74D8-4073-81A1-A1E4E44A7C61}"/>
                </c:ext>
              </c:extLst>
            </c:dLbl>
            <c:dLbl>
              <c:idx val="32"/>
              <c:delete val="1"/>
              <c:extLst>
                <c:ext xmlns:c15="http://schemas.microsoft.com/office/drawing/2012/chart" uri="{CE6537A1-D6FC-4f65-9D91-7224C49458BB}"/>
                <c:ext xmlns:c16="http://schemas.microsoft.com/office/drawing/2014/chart" uri="{C3380CC4-5D6E-409C-BE32-E72D297353CC}">
                  <c16:uniqueId val="{00000002-8F34-410C-8025-E5F9B2C2EFF0}"/>
                </c:ext>
              </c:extLst>
            </c:dLbl>
            <c:spPr>
              <a:noFill/>
              <a:ln>
                <a:noFill/>
              </a:ln>
              <a:effectLst/>
            </c:spPr>
            <c:txPr>
              <a:bodyPr wrap="square" lIns="38100" tIns="19050" rIns="38100" bIns="19050" anchor="ctr">
                <a:spAutoFit/>
              </a:bodyPr>
              <a:lstStyle/>
              <a:p>
                <a:pPr>
                  <a:defRPr sz="7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集計_データ編_4章_1（B-E）20200306★.xlsx]16-5(ク)'!$H$10:$H$42</c:f>
              <c:strCache>
                <c:ptCount val="33"/>
                <c:pt idx="0">
                  <c:v>新製品・新技術の開発     　　　　　　　　　　　　 　</c:v>
                </c:pt>
                <c:pt idx="1">
                  <c:v>AIあり</c:v>
                </c:pt>
                <c:pt idx="2">
                  <c:v>AIなし</c:v>
                </c:pt>
                <c:pt idx="3">
                  <c:v>市場の拡大、新規市場の開拓     　　　　　　　　　</c:v>
                </c:pt>
                <c:pt idx="4">
                  <c:v>AIあり</c:v>
                </c:pt>
                <c:pt idx="5">
                  <c:v>AIなし</c:v>
                </c:pt>
                <c:pt idx="6">
                  <c:v>開発能力（量）の向上        　　　　　　　　　　　</c:v>
                </c:pt>
                <c:pt idx="7">
                  <c:v>AIあり</c:v>
                </c:pt>
                <c:pt idx="8">
                  <c:v>AIなし</c:v>
                </c:pt>
                <c:pt idx="9">
                  <c:v>設計品質の向上     　　　　　　　　　　　　　　　　　</c:v>
                </c:pt>
                <c:pt idx="10">
                  <c:v>AIあり</c:v>
                </c:pt>
                <c:pt idx="11">
                  <c:v>AIなし</c:v>
                </c:pt>
                <c:pt idx="12">
                  <c:v>生産性の向上     　　　　　　　　　　　　　　　　　　　</c:v>
                </c:pt>
                <c:pt idx="13">
                  <c:v>AIあり</c:v>
                </c:pt>
                <c:pt idx="14">
                  <c:v>AIなし</c:v>
                </c:pt>
                <c:pt idx="15">
                  <c:v>技術トレンドへの対応（IoT、ビッグデータ、AI等）</c:v>
                </c:pt>
                <c:pt idx="16">
                  <c:v>AIあり</c:v>
                </c:pt>
                <c:pt idx="17">
                  <c:v>AIなし</c:v>
                </c:pt>
                <c:pt idx="18">
                  <c:v>開発期間の短縮             　　　　　　　　　　　　　</c:v>
                </c:pt>
                <c:pt idx="19">
                  <c:v>AIあり</c:v>
                </c:pt>
                <c:pt idx="20">
                  <c:v>AIなし</c:v>
                </c:pt>
                <c:pt idx="21">
                  <c:v>開発コストの削減  　   　　　　　　　　　　　　　　　　</c:v>
                </c:pt>
                <c:pt idx="22">
                  <c:v>AIあり</c:v>
                </c:pt>
                <c:pt idx="23">
                  <c:v>AIなし</c:v>
                </c:pt>
                <c:pt idx="24">
                  <c:v>セーフティ・セキュリティの確保     　　　　　　　　　　　</c:v>
                </c:pt>
                <c:pt idx="25">
                  <c:v>AIあり</c:v>
                </c:pt>
                <c:pt idx="26">
                  <c:v>AIなし</c:v>
                </c:pt>
                <c:pt idx="27">
                  <c:v>規格及び国・地域等に応じた法令等への対応　　　</c:v>
                </c:pt>
                <c:pt idx="28">
                  <c:v>AIあり</c:v>
                </c:pt>
                <c:pt idx="29">
                  <c:v>AIなし</c:v>
                </c:pt>
                <c:pt idx="30">
                  <c:v>説明責任の遂行・能力向上     　　　　　　　　　　　</c:v>
                </c:pt>
                <c:pt idx="31">
                  <c:v>AIあり</c:v>
                </c:pt>
                <c:pt idx="32">
                  <c:v>AIなし</c:v>
                </c:pt>
              </c:strCache>
            </c:strRef>
          </c:cat>
          <c:val>
            <c:numRef>
              <c:f>'[「組込み／IoTに関する動向調査」 集計_データ編_4章_1（B-E）20200306★.xlsx]16-5(ク)'!$I$10:$I$42</c:f>
              <c:numCache>
                <c:formatCode>0.0%</c:formatCode>
                <c:ptCount val="33"/>
                <c:pt idx="1">
                  <c:v>0.16403785488958991</c:v>
                </c:pt>
                <c:pt idx="2">
                  <c:v>0.17647058823529413</c:v>
                </c:pt>
                <c:pt idx="4">
                  <c:v>0.15141955835962145</c:v>
                </c:pt>
                <c:pt idx="5">
                  <c:v>0.13445378151260504</c:v>
                </c:pt>
                <c:pt idx="7">
                  <c:v>0.14511041009463724</c:v>
                </c:pt>
                <c:pt idx="8">
                  <c:v>0.13445378151260504</c:v>
                </c:pt>
                <c:pt idx="10">
                  <c:v>0.12933753943217666</c:v>
                </c:pt>
                <c:pt idx="11">
                  <c:v>0.15546218487394958</c:v>
                </c:pt>
                <c:pt idx="13">
                  <c:v>8.5173501577287064E-2</c:v>
                </c:pt>
                <c:pt idx="14">
                  <c:v>0.14285714285714285</c:v>
                </c:pt>
                <c:pt idx="16">
                  <c:v>0.11041009463722397</c:v>
                </c:pt>
                <c:pt idx="17">
                  <c:v>8.4033613445378158E-2</c:v>
                </c:pt>
                <c:pt idx="19">
                  <c:v>8.5173501577287064E-2</c:v>
                </c:pt>
                <c:pt idx="20">
                  <c:v>7.9831932773109238E-2</c:v>
                </c:pt>
                <c:pt idx="22">
                  <c:v>7.5709779179810727E-2</c:v>
                </c:pt>
                <c:pt idx="23">
                  <c:v>5.4621848739495799E-2</c:v>
                </c:pt>
                <c:pt idx="25">
                  <c:v>9.4637223974763408E-3</c:v>
                </c:pt>
                <c:pt idx="26">
                  <c:v>1.680672268907563E-2</c:v>
                </c:pt>
                <c:pt idx="28">
                  <c:v>1.5772870662460567E-2</c:v>
                </c:pt>
                <c:pt idx="29">
                  <c:v>4.2016806722689074E-3</c:v>
                </c:pt>
                <c:pt idx="31">
                  <c:v>6.3091482649842269E-3</c:v>
                </c:pt>
                <c:pt idx="32">
                  <c:v>8.4033613445378148E-3</c:v>
                </c:pt>
              </c:numCache>
            </c:numRef>
          </c:val>
          <c:extLst>
            <c:ext xmlns:c16="http://schemas.microsoft.com/office/drawing/2014/chart" uri="{C3380CC4-5D6E-409C-BE32-E72D297353CC}">
              <c16:uniqueId val="{00000000-9421-4D7E-8AA8-DC6D27E7580E}"/>
            </c:ext>
          </c:extLst>
        </c:ser>
        <c:ser>
          <c:idx val="1"/>
          <c:order val="1"/>
          <c:tx>
            <c:strRef>
              <c:f>'[「組込み／IoTに関する動向調査」 集計_データ編_4章_1（B-E）20200306★.xlsx]16-5(ク)'!$J$6</c:f>
              <c:strCache>
                <c:ptCount val="1"/>
                <c:pt idx="0">
                  <c:v>2番目</c:v>
                </c:pt>
              </c:strCache>
            </c:strRef>
          </c:tx>
          <c:spPr>
            <a:solidFill>
              <a:srgbClr val="FFFF99"/>
            </a:solidFill>
            <a:ln>
              <a:solidFill>
                <a:schemeClr val="tx1"/>
              </a:solidFill>
            </a:ln>
          </c:spPr>
          <c:invertIfNegative val="0"/>
          <c:dLbls>
            <c:dLbl>
              <c:idx val="28"/>
              <c:delete val="1"/>
              <c:extLst>
                <c:ext xmlns:c15="http://schemas.microsoft.com/office/drawing/2012/chart" uri="{CE6537A1-D6FC-4f65-9D91-7224C49458BB}"/>
                <c:ext xmlns:c16="http://schemas.microsoft.com/office/drawing/2014/chart" uri="{C3380CC4-5D6E-409C-BE32-E72D297353CC}">
                  <c16:uniqueId val="{00000000-74D8-4073-81A1-A1E4E44A7C61}"/>
                </c:ext>
              </c:extLst>
            </c:dLbl>
            <c:dLbl>
              <c:idx val="29"/>
              <c:delete val="1"/>
              <c:extLst>
                <c:ext xmlns:c15="http://schemas.microsoft.com/office/drawing/2012/chart" uri="{CE6537A1-D6FC-4f65-9D91-7224C49458BB}"/>
                <c:ext xmlns:c16="http://schemas.microsoft.com/office/drawing/2014/chart" uri="{C3380CC4-5D6E-409C-BE32-E72D297353CC}">
                  <c16:uniqueId val="{00000001-74D8-4073-81A1-A1E4E44A7C61}"/>
                </c:ext>
              </c:extLst>
            </c:dLbl>
            <c:dLbl>
              <c:idx val="31"/>
              <c:delete val="1"/>
              <c:extLst>
                <c:ext xmlns:c15="http://schemas.microsoft.com/office/drawing/2012/chart" uri="{CE6537A1-D6FC-4f65-9D91-7224C49458BB}"/>
                <c:ext xmlns:c16="http://schemas.microsoft.com/office/drawing/2014/chart" uri="{C3380CC4-5D6E-409C-BE32-E72D297353CC}">
                  <c16:uniqueId val="{00000001-8F34-410C-8025-E5F9B2C2EFF0}"/>
                </c:ext>
              </c:extLst>
            </c:dLbl>
            <c:dLbl>
              <c:idx val="32"/>
              <c:delete val="1"/>
              <c:extLst>
                <c:ext xmlns:c15="http://schemas.microsoft.com/office/drawing/2012/chart" uri="{CE6537A1-D6FC-4f65-9D91-7224C49458BB}"/>
                <c:ext xmlns:c16="http://schemas.microsoft.com/office/drawing/2014/chart" uri="{C3380CC4-5D6E-409C-BE32-E72D297353CC}">
                  <c16:uniqueId val="{00000006-74D8-4073-81A1-A1E4E44A7C61}"/>
                </c:ext>
              </c:extLst>
            </c:dLbl>
            <c:spPr>
              <a:noFill/>
              <a:ln>
                <a:noFill/>
              </a:ln>
              <a:effectLst/>
            </c:spPr>
            <c:txPr>
              <a:bodyPr wrap="square" lIns="38100" tIns="19050" rIns="38100" bIns="19050" anchor="ctr">
                <a:spAutoFit/>
              </a:bodyPr>
              <a:lstStyle/>
              <a:p>
                <a:pPr>
                  <a:defRPr sz="7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集計_データ編_4章_1（B-E）20200306★.xlsx]16-5(ク)'!$H$10:$H$42</c:f>
              <c:strCache>
                <c:ptCount val="33"/>
                <c:pt idx="0">
                  <c:v>新製品・新技術の開発     　　　　　　　　　　　　 　</c:v>
                </c:pt>
                <c:pt idx="1">
                  <c:v>AIあり</c:v>
                </c:pt>
                <c:pt idx="2">
                  <c:v>AIなし</c:v>
                </c:pt>
                <c:pt idx="3">
                  <c:v>市場の拡大、新規市場の開拓     　　　　　　　　　</c:v>
                </c:pt>
                <c:pt idx="4">
                  <c:v>AIあり</c:v>
                </c:pt>
                <c:pt idx="5">
                  <c:v>AIなし</c:v>
                </c:pt>
                <c:pt idx="6">
                  <c:v>開発能力（量）の向上        　　　　　　　　　　　</c:v>
                </c:pt>
                <c:pt idx="7">
                  <c:v>AIあり</c:v>
                </c:pt>
                <c:pt idx="8">
                  <c:v>AIなし</c:v>
                </c:pt>
                <c:pt idx="9">
                  <c:v>設計品質の向上     　　　　　　　　　　　　　　　　　</c:v>
                </c:pt>
                <c:pt idx="10">
                  <c:v>AIあり</c:v>
                </c:pt>
                <c:pt idx="11">
                  <c:v>AIなし</c:v>
                </c:pt>
                <c:pt idx="12">
                  <c:v>生産性の向上     　　　　　　　　　　　　　　　　　　　</c:v>
                </c:pt>
                <c:pt idx="13">
                  <c:v>AIあり</c:v>
                </c:pt>
                <c:pt idx="14">
                  <c:v>AIなし</c:v>
                </c:pt>
                <c:pt idx="15">
                  <c:v>技術トレンドへの対応（IoT、ビッグデータ、AI等）</c:v>
                </c:pt>
                <c:pt idx="16">
                  <c:v>AIあり</c:v>
                </c:pt>
                <c:pt idx="17">
                  <c:v>AIなし</c:v>
                </c:pt>
                <c:pt idx="18">
                  <c:v>開発期間の短縮             　　　　　　　　　　　　　</c:v>
                </c:pt>
                <c:pt idx="19">
                  <c:v>AIあり</c:v>
                </c:pt>
                <c:pt idx="20">
                  <c:v>AIなし</c:v>
                </c:pt>
                <c:pt idx="21">
                  <c:v>開発コストの削減  　   　　　　　　　　　　　　　　　　</c:v>
                </c:pt>
                <c:pt idx="22">
                  <c:v>AIあり</c:v>
                </c:pt>
                <c:pt idx="23">
                  <c:v>AIなし</c:v>
                </c:pt>
                <c:pt idx="24">
                  <c:v>セーフティ・セキュリティの確保     　　　　　　　　　　　</c:v>
                </c:pt>
                <c:pt idx="25">
                  <c:v>AIあり</c:v>
                </c:pt>
                <c:pt idx="26">
                  <c:v>AIなし</c:v>
                </c:pt>
                <c:pt idx="27">
                  <c:v>規格及び国・地域等に応じた法令等への対応　　　</c:v>
                </c:pt>
                <c:pt idx="28">
                  <c:v>AIあり</c:v>
                </c:pt>
                <c:pt idx="29">
                  <c:v>AIなし</c:v>
                </c:pt>
                <c:pt idx="30">
                  <c:v>説明責任の遂行・能力向上     　　　　　　　　　　　</c:v>
                </c:pt>
                <c:pt idx="31">
                  <c:v>AIあり</c:v>
                </c:pt>
                <c:pt idx="32">
                  <c:v>AIなし</c:v>
                </c:pt>
              </c:strCache>
            </c:strRef>
          </c:cat>
          <c:val>
            <c:numRef>
              <c:f>'[「組込み／IoTに関する動向調査」 集計_データ編_4章_1（B-E）20200306★.xlsx]16-5(ク)'!$J$10:$J$42</c:f>
              <c:numCache>
                <c:formatCode>0.0%</c:formatCode>
                <c:ptCount val="33"/>
                <c:pt idx="1">
                  <c:v>0.15483870967741936</c:v>
                </c:pt>
                <c:pt idx="2">
                  <c:v>0.13675213675213677</c:v>
                </c:pt>
                <c:pt idx="4">
                  <c:v>0.10967741935483871</c:v>
                </c:pt>
                <c:pt idx="5">
                  <c:v>9.8290598290598288E-2</c:v>
                </c:pt>
                <c:pt idx="7">
                  <c:v>0.11612903225806452</c:v>
                </c:pt>
                <c:pt idx="8">
                  <c:v>0.14102564102564102</c:v>
                </c:pt>
                <c:pt idx="10">
                  <c:v>0.11612903225806452</c:v>
                </c:pt>
                <c:pt idx="11">
                  <c:v>9.8290598290598288E-2</c:v>
                </c:pt>
                <c:pt idx="13">
                  <c:v>9.0322580645161285E-2</c:v>
                </c:pt>
                <c:pt idx="14">
                  <c:v>0.12393162393162394</c:v>
                </c:pt>
                <c:pt idx="16">
                  <c:v>0.14516129032258066</c:v>
                </c:pt>
                <c:pt idx="17">
                  <c:v>0.11965811965811966</c:v>
                </c:pt>
                <c:pt idx="19">
                  <c:v>8.0645161290322578E-2</c:v>
                </c:pt>
                <c:pt idx="20">
                  <c:v>0.13247863247863248</c:v>
                </c:pt>
                <c:pt idx="22">
                  <c:v>0.10967741935483871</c:v>
                </c:pt>
                <c:pt idx="23">
                  <c:v>8.9743589743589744E-2</c:v>
                </c:pt>
                <c:pt idx="25">
                  <c:v>3.5483870967741936E-2</c:v>
                </c:pt>
                <c:pt idx="26">
                  <c:v>4.7008547008547008E-2</c:v>
                </c:pt>
                <c:pt idx="28">
                  <c:v>1.935483870967742E-2</c:v>
                </c:pt>
                <c:pt idx="29">
                  <c:v>4.2735042735042739E-3</c:v>
                </c:pt>
                <c:pt idx="31">
                  <c:v>1.935483870967742E-2</c:v>
                </c:pt>
                <c:pt idx="32">
                  <c:v>8.5470085470085479E-3</c:v>
                </c:pt>
              </c:numCache>
            </c:numRef>
          </c:val>
          <c:extLst>
            <c:ext xmlns:c16="http://schemas.microsoft.com/office/drawing/2014/chart" uri="{C3380CC4-5D6E-409C-BE32-E72D297353CC}">
              <c16:uniqueId val="{00000001-9421-4D7E-8AA8-DC6D27E7580E}"/>
            </c:ext>
          </c:extLst>
        </c:ser>
        <c:ser>
          <c:idx val="2"/>
          <c:order val="2"/>
          <c:tx>
            <c:strRef>
              <c:f>'[「組込み／IoTに関する動向調査」 集計_データ編_4章_1（B-E）20200306★.xlsx]16-5(ク)'!$K$6</c:f>
              <c:strCache>
                <c:ptCount val="1"/>
                <c:pt idx="0">
                  <c:v>3番目</c:v>
                </c:pt>
              </c:strCache>
            </c:strRef>
          </c:tx>
          <c:spPr>
            <a:solidFill>
              <a:srgbClr val="2E75B6"/>
            </a:solidFill>
            <a:ln>
              <a:solidFill>
                <a:schemeClr val="tx1"/>
              </a:solidFill>
            </a:ln>
          </c:spPr>
          <c:invertIfNegative val="0"/>
          <c:dLbls>
            <c:dLbl>
              <c:idx val="25"/>
              <c:layout>
                <c:manualLayout>
                  <c:x val="2.8522458628841552E-2"/>
                  <c:y val="0"/>
                </c:manualLayout>
              </c:layout>
              <c:spPr>
                <a:noFill/>
                <a:ln>
                  <a:noFill/>
                </a:ln>
                <a:effectLst/>
              </c:spPr>
              <c:txPr>
                <a:bodyPr wrap="square" lIns="38100" tIns="19050" rIns="38100" bIns="19050" anchor="ctr">
                  <a:spAutoFit/>
                </a:bodyPr>
                <a:lstStyle/>
                <a:p>
                  <a:pPr>
                    <a:defRPr sz="700">
                      <a:solidFill>
                        <a:schemeClr val="tx1"/>
                      </a:solidFill>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F34-410C-8025-E5F9B2C2EFF0}"/>
                </c:ext>
              </c:extLst>
            </c:dLbl>
            <c:dLbl>
              <c:idx val="26"/>
              <c:delete val="1"/>
              <c:extLst>
                <c:ext xmlns:c15="http://schemas.microsoft.com/office/drawing/2012/chart" uri="{CE6537A1-D6FC-4f65-9D91-7224C49458BB}"/>
                <c:ext xmlns:c16="http://schemas.microsoft.com/office/drawing/2014/chart" uri="{C3380CC4-5D6E-409C-BE32-E72D297353CC}">
                  <c16:uniqueId val="{00000005-8F34-410C-8025-E5F9B2C2EFF0}"/>
                </c:ext>
              </c:extLst>
            </c:dLbl>
            <c:dLbl>
              <c:idx val="28"/>
              <c:delete val="1"/>
              <c:extLst>
                <c:ext xmlns:c15="http://schemas.microsoft.com/office/drawing/2012/chart" uri="{CE6537A1-D6FC-4f65-9D91-7224C49458BB}"/>
                <c:ext xmlns:c16="http://schemas.microsoft.com/office/drawing/2014/chart" uri="{C3380CC4-5D6E-409C-BE32-E72D297353CC}">
                  <c16:uniqueId val="{00000003-8F34-410C-8025-E5F9B2C2EFF0}"/>
                </c:ext>
              </c:extLst>
            </c:dLbl>
            <c:dLbl>
              <c:idx val="29"/>
              <c:delete val="1"/>
              <c:extLst>
                <c:ext xmlns:c15="http://schemas.microsoft.com/office/drawing/2012/chart" uri="{CE6537A1-D6FC-4f65-9D91-7224C49458BB}"/>
                <c:ext xmlns:c16="http://schemas.microsoft.com/office/drawing/2014/chart" uri="{C3380CC4-5D6E-409C-BE32-E72D297353CC}">
                  <c16:uniqueId val="{00000002-74D8-4073-81A1-A1E4E44A7C61}"/>
                </c:ext>
              </c:extLst>
            </c:dLbl>
            <c:dLbl>
              <c:idx val="31"/>
              <c:delete val="1"/>
              <c:extLst>
                <c:ext xmlns:c15="http://schemas.microsoft.com/office/drawing/2012/chart" uri="{CE6537A1-D6FC-4f65-9D91-7224C49458BB}"/>
                <c:ext xmlns:c16="http://schemas.microsoft.com/office/drawing/2014/chart" uri="{C3380CC4-5D6E-409C-BE32-E72D297353CC}">
                  <c16:uniqueId val="{00000004-74D8-4073-81A1-A1E4E44A7C61}"/>
                </c:ext>
              </c:extLst>
            </c:dLbl>
            <c:dLbl>
              <c:idx val="32"/>
              <c:delete val="1"/>
              <c:extLst>
                <c:ext xmlns:c15="http://schemas.microsoft.com/office/drawing/2012/chart" uri="{CE6537A1-D6FC-4f65-9D91-7224C49458BB}"/>
                <c:ext xmlns:c16="http://schemas.microsoft.com/office/drawing/2014/chart" uri="{C3380CC4-5D6E-409C-BE32-E72D297353CC}">
                  <c16:uniqueId val="{00000005-74D8-4073-81A1-A1E4E44A7C61}"/>
                </c:ext>
              </c:extLst>
            </c:dLbl>
            <c:spPr>
              <a:noFill/>
              <a:ln>
                <a:noFill/>
              </a:ln>
              <a:effectLst/>
            </c:spPr>
            <c:txPr>
              <a:bodyPr wrap="square" lIns="38100" tIns="19050" rIns="38100" bIns="19050" anchor="ctr">
                <a:spAutoFit/>
              </a:bodyPr>
              <a:lstStyle/>
              <a:p>
                <a:pPr>
                  <a:defRPr sz="700">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集計_データ編_4章_1（B-E）20200306★.xlsx]16-5(ク)'!$H$10:$H$42</c:f>
              <c:strCache>
                <c:ptCount val="33"/>
                <c:pt idx="0">
                  <c:v>新製品・新技術の開発     　　　　　　　　　　　　 　</c:v>
                </c:pt>
                <c:pt idx="1">
                  <c:v>AIあり</c:v>
                </c:pt>
                <c:pt idx="2">
                  <c:v>AIなし</c:v>
                </c:pt>
                <c:pt idx="3">
                  <c:v>市場の拡大、新規市場の開拓     　　　　　　　　　</c:v>
                </c:pt>
                <c:pt idx="4">
                  <c:v>AIあり</c:v>
                </c:pt>
                <c:pt idx="5">
                  <c:v>AIなし</c:v>
                </c:pt>
                <c:pt idx="6">
                  <c:v>開発能力（量）の向上        　　　　　　　　　　　</c:v>
                </c:pt>
                <c:pt idx="7">
                  <c:v>AIあり</c:v>
                </c:pt>
                <c:pt idx="8">
                  <c:v>AIなし</c:v>
                </c:pt>
                <c:pt idx="9">
                  <c:v>設計品質の向上     　　　　　　　　　　　　　　　　　</c:v>
                </c:pt>
                <c:pt idx="10">
                  <c:v>AIあり</c:v>
                </c:pt>
                <c:pt idx="11">
                  <c:v>AIなし</c:v>
                </c:pt>
                <c:pt idx="12">
                  <c:v>生産性の向上     　　　　　　　　　　　　　　　　　　　</c:v>
                </c:pt>
                <c:pt idx="13">
                  <c:v>AIあり</c:v>
                </c:pt>
                <c:pt idx="14">
                  <c:v>AIなし</c:v>
                </c:pt>
                <c:pt idx="15">
                  <c:v>技術トレンドへの対応（IoT、ビッグデータ、AI等）</c:v>
                </c:pt>
                <c:pt idx="16">
                  <c:v>AIあり</c:v>
                </c:pt>
                <c:pt idx="17">
                  <c:v>AIなし</c:v>
                </c:pt>
                <c:pt idx="18">
                  <c:v>開発期間の短縮             　　　　　　　　　　　　　</c:v>
                </c:pt>
                <c:pt idx="19">
                  <c:v>AIあり</c:v>
                </c:pt>
                <c:pt idx="20">
                  <c:v>AIなし</c:v>
                </c:pt>
                <c:pt idx="21">
                  <c:v>開発コストの削減  　   　　　　　　　　　　　　　　　　</c:v>
                </c:pt>
                <c:pt idx="22">
                  <c:v>AIあり</c:v>
                </c:pt>
                <c:pt idx="23">
                  <c:v>AIなし</c:v>
                </c:pt>
                <c:pt idx="24">
                  <c:v>セーフティ・セキュリティの確保     　　　　　　　　　　　</c:v>
                </c:pt>
                <c:pt idx="25">
                  <c:v>AIあり</c:v>
                </c:pt>
                <c:pt idx="26">
                  <c:v>AIなし</c:v>
                </c:pt>
                <c:pt idx="27">
                  <c:v>規格及び国・地域等に応じた法令等への対応　　　</c:v>
                </c:pt>
                <c:pt idx="28">
                  <c:v>AIあり</c:v>
                </c:pt>
                <c:pt idx="29">
                  <c:v>AIなし</c:v>
                </c:pt>
                <c:pt idx="30">
                  <c:v>説明責任の遂行・能力向上     　　　　　　　　　　　</c:v>
                </c:pt>
                <c:pt idx="31">
                  <c:v>AIあり</c:v>
                </c:pt>
                <c:pt idx="32">
                  <c:v>AIなし</c:v>
                </c:pt>
              </c:strCache>
            </c:strRef>
          </c:cat>
          <c:val>
            <c:numRef>
              <c:f>'[「組込み／IoTに関する動向調査」 集計_データ編_4章_1（B-E）20200306★.xlsx]16-5(ク)'!$K$10:$K$42</c:f>
              <c:numCache>
                <c:formatCode>0.0%</c:formatCode>
                <c:ptCount val="33"/>
                <c:pt idx="1">
                  <c:v>0.16831683168316833</c:v>
                </c:pt>
                <c:pt idx="2">
                  <c:v>0.12875536480686695</c:v>
                </c:pt>
                <c:pt idx="4">
                  <c:v>0.12871287128712872</c:v>
                </c:pt>
                <c:pt idx="5">
                  <c:v>0.12446351931330472</c:v>
                </c:pt>
                <c:pt idx="7">
                  <c:v>7.9207920792079209E-2</c:v>
                </c:pt>
                <c:pt idx="8">
                  <c:v>0.10300429184549356</c:v>
                </c:pt>
                <c:pt idx="10">
                  <c:v>0.12211221122112212</c:v>
                </c:pt>
                <c:pt idx="11">
                  <c:v>0.11158798283261803</c:v>
                </c:pt>
                <c:pt idx="13">
                  <c:v>9.5709570957095716E-2</c:v>
                </c:pt>
                <c:pt idx="14">
                  <c:v>0.10300429184549356</c:v>
                </c:pt>
                <c:pt idx="16">
                  <c:v>0.1617161716171617</c:v>
                </c:pt>
                <c:pt idx="17">
                  <c:v>0.18454935622317598</c:v>
                </c:pt>
                <c:pt idx="19">
                  <c:v>5.9405940594059403E-2</c:v>
                </c:pt>
                <c:pt idx="20">
                  <c:v>9.4420600858369105E-2</c:v>
                </c:pt>
                <c:pt idx="22">
                  <c:v>0.11551155115511551</c:v>
                </c:pt>
                <c:pt idx="23">
                  <c:v>9.012875536480687E-2</c:v>
                </c:pt>
                <c:pt idx="25">
                  <c:v>2.6402640264026403E-2</c:v>
                </c:pt>
                <c:pt idx="26">
                  <c:v>1.7167381974248927E-2</c:v>
                </c:pt>
                <c:pt idx="28">
                  <c:v>2.3102310231023101E-2</c:v>
                </c:pt>
                <c:pt idx="29">
                  <c:v>3.0042918454935622E-2</c:v>
                </c:pt>
                <c:pt idx="31">
                  <c:v>1.65016501650165E-2</c:v>
                </c:pt>
                <c:pt idx="32">
                  <c:v>1.2875536480686695E-2</c:v>
                </c:pt>
              </c:numCache>
            </c:numRef>
          </c:val>
          <c:extLst>
            <c:ext xmlns:c16="http://schemas.microsoft.com/office/drawing/2014/chart" uri="{C3380CC4-5D6E-409C-BE32-E72D297353CC}">
              <c16:uniqueId val="{00000002-9421-4D7E-8AA8-DC6D27E7580E}"/>
            </c:ext>
          </c:extLst>
        </c:ser>
        <c:dLbls>
          <c:showLegendKey val="0"/>
          <c:showVal val="0"/>
          <c:showCatName val="0"/>
          <c:showSerName val="0"/>
          <c:showPercent val="0"/>
          <c:showBubbleSize val="0"/>
        </c:dLbls>
        <c:gapWidth val="40"/>
        <c:overlap val="100"/>
        <c:axId val="453240320"/>
        <c:axId val="453241856"/>
      </c:barChart>
      <c:catAx>
        <c:axId val="453240320"/>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900"/>
            </a:pPr>
            <a:endParaRPr lang="ja-JP"/>
          </a:p>
        </c:txPr>
        <c:crossAx val="453241856"/>
        <c:crosses val="autoZero"/>
        <c:auto val="1"/>
        <c:lblAlgn val="ctr"/>
        <c:lblOffset val="100"/>
        <c:noMultiLvlLbl val="0"/>
      </c:catAx>
      <c:valAx>
        <c:axId val="453241856"/>
        <c:scaling>
          <c:orientation val="minMax"/>
          <c:max val="0.70000000000000007"/>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53240320"/>
        <c:crosses val="autoZero"/>
        <c:crossBetween val="between"/>
        <c:majorUnit val="0.1"/>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842398786916151"/>
          <c:y val="8.6520307683362066E-2"/>
          <c:w val="0.7376918842342296"/>
          <c:h val="0.63658084494540101"/>
        </c:manualLayout>
      </c:layout>
      <c:barChart>
        <c:barDir val="bar"/>
        <c:grouping val="stacked"/>
        <c:varyColors val="0"/>
        <c:ser>
          <c:idx val="0"/>
          <c:order val="0"/>
          <c:tx>
            <c:strRef>
              <c:f>'[「組込み／IoTに関する動向調査」 集計_データ編_1章_1（A-F）20200306★.xlsx]4-3SW開発費の内訳・位置づけ'!$K$4</c:f>
              <c:strCache>
                <c:ptCount val="1"/>
                <c:pt idx="0">
                  <c:v>ソフトウェア購入費（ツール、ミドルウェア等）</c:v>
                </c:pt>
              </c:strCache>
            </c:strRef>
          </c:tx>
          <c:spPr>
            <a:solidFill>
              <a:schemeClr val="accent1"/>
            </a:solidFill>
            <a:ln>
              <a:solidFill>
                <a:schemeClr val="tx1"/>
              </a:solidFill>
            </a:ln>
            <a:effectLst/>
          </c:spPr>
          <c:invertIfNegative val="0"/>
          <c:dLbls>
            <c:dLbl>
              <c:idx val="0"/>
              <c:layout>
                <c:manualLayout>
                  <c:x val="-4.6579120326816761E-3"/>
                  <c:y val="5.171767322188175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B17-43C3-8909-C1E72911ECC0}"/>
                </c:ext>
              </c:extLst>
            </c:dLbl>
            <c:dLbl>
              <c:idx val="5"/>
              <c:layout>
                <c:manualLayout>
                  <c:x val="1.2976569585264233E-2"/>
                  <c:y val="2.1736413382926478E-7"/>
                </c:manualLayout>
              </c:layout>
              <c:showLegendKey val="0"/>
              <c:showVal val="1"/>
              <c:showCatName val="0"/>
              <c:showSerName val="0"/>
              <c:showPercent val="0"/>
              <c:showBubbleSize val="0"/>
              <c:extLst>
                <c:ext xmlns:c15="http://schemas.microsoft.com/office/drawing/2012/chart" uri="{CE6537A1-D6FC-4f65-9D91-7224C49458BB}">
                  <c15:layout>
                    <c:manualLayout>
                      <c:w val="6.5161903305776092E-2"/>
                      <c:h val="4.4127092809051041E-2"/>
                    </c:manualLayout>
                  </c15:layout>
                </c:ext>
                <c:ext xmlns:c16="http://schemas.microsoft.com/office/drawing/2014/chart" uri="{C3380CC4-5D6E-409C-BE32-E72D297353CC}">
                  <c16:uniqueId val="{00000001-FB17-43C3-8909-C1E72911ECC0}"/>
                </c:ext>
              </c:extLst>
            </c:dLbl>
            <c:spPr>
              <a:noFill/>
              <a:ln>
                <a:noFill/>
              </a:ln>
              <a:effectLst/>
            </c:spPr>
            <c:txPr>
              <a:bodyPr rot="0" spcFirstLastPara="1" vertOverflow="ellipsis" vert="horz" wrap="square" anchor="ctr" anchorCtr="1"/>
              <a:lstStyle/>
              <a:p>
                <a:pPr>
                  <a:defRPr sz="105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集計_データ編_1章_1（A-F）20200306★.xlsx]4-3SW開発費の内訳・位置づけ'!$J$5:$J$10</c:f>
              <c:strCache>
                <c:ptCount val="6"/>
                <c:pt idx="0">
                  <c:v>A:エンドユーザー</c:v>
                </c:pt>
                <c:pt idx="1">
                  <c:v>B:メーカー</c:v>
                </c:pt>
                <c:pt idx="2">
                  <c:v>C:系列ソフトウェア企業</c:v>
                </c:pt>
                <c:pt idx="3">
                  <c:v>D:受託ソフトウェア企業</c:v>
                </c:pt>
                <c:pt idx="4">
                  <c:v>E:独立系ソフトウェア企業</c:v>
                </c:pt>
                <c:pt idx="5">
                  <c:v>F:その他</c:v>
                </c:pt>
              </c:strCache>
            </c:strRef>
          </c:cat>
          <c:val>
            <c:numRef>
              <c:f>'[「組込み／IoTに関する動向調査」 集計_データ編_1章_1（A-F）20200306★.xlsx]4-3SW開発費の内訳・位置づけ'!$K$5:$K$10</c:f>
              <c:numCache>
                <c:formatCode>0.0%</c:formatCode>
                <c:ptCount val="6"/>
                <c:pt idx="0">
                  <c:v>0.18888888888888888</c:v>
                </c:pt>
                <c:pt idx="1">
                  <c:v>0.13592920353982302</c:v>
                </c:pt>
                <c:pt idx="2">
                  <c:v>9.7500000000000003E-2</c:v>
                </c:pt>
                <c:pt idx="3">
                  <c:v>8.6176056338028162E-2</c:v>
                </c:pt>
                <c:pt idx="4">
                  <c:v>9.3174603174603188E-2</c:v>
                </c:pt>
                <c:pt idx="5">
                  <c:v>0.26</c:v>
                </c:pt>
              </c:numCache>
            </c:numRef>
          </c:val>
          <c:extLst>
            <c:ext xmlns:c16="http://schemas.microsoft.com/office/drawing/2014/chart" uri="{C3380CC4-5D6E-409C-BE32-E72D297353CC}">
              <c16:uniqueId val="{00000002-FB17-43C3-8909-C1E72911ECC0}"/>
            </c:ext>
          </c:extLst>
        </c:ser>
        <c:ser>
          <c:idx val="2"/>
          <c:order val="1"/>
          <c:tx>
            <c:strRef>
              <c:f>'[「組込み／IoTに関する動向調査」 集計_データ編_1章_1（A-F）20200306★.xlsx]4-3SW開発費の内訳・位置づけ'!$L$4</c:f>
              <c:strCache>
                <c:ptCount val="1"/>
                <c:pt idx="0">
                  <c:v>ハードウェア購入費（ボード、PC／サーバ等）</c:v>
                </c:pt>
              </c:strCache>
            </c:strRef>
          </c:tx>
          <c:spPr>
            <a:solidFill>
              <a:schemeClr val="accent2"/>
            </a:solidFill>
            <a:ln>
              <a:solidFill>
                <a:schemeClr val="tx1"/>
              </a:solidFill>
            </a:ln>
            <a:effectLst/>
          </c:spPr>
          <c:invertIfNegative val="0"/>
          <c:dLbls>
            <c:dLbl>
              <c:idx val="0"/>
              <c:layout>
                <c:manualLayout>
                  <c:x val="0"/>
                  <c:y val="2.760741863788790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B17-43C3-8909-C1E72911ECC0}"/>
                </c:ext>
              </c:extLst>
            </c:dLbl>
            <c:dLbl>
              <c:idx val="5"/>
              <c:layout>
                <c:manualLayout>
                  <c:x val="0"/>
                  <c:y val="-2.7603071355210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B17-43C3-8909-C1E72911ECC0}"/>
                </c:ext>
              </c:extLst>
            </c:dLbl>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集計_データ編_1章_1（A-F）20200306★.xlsx]4-3SW開発費の内訳・位置づけ'!$J$5:$J$10</c:f>
              <c:strCache>
                <c:ptCount val="6"/>
                <c:pt idx="0">
                  <c:v>A:エンドユーザー</c:v>
                </c:pt>
                <c:pt idx="1">
                  <c:v>B:メーカー</c:v>
                </c:pt>
                <c:pt idx="2">
                  <c:v>C:系列ソフトウェア企業</c:v>
                </c:pt>
                <c:pt idx="3">
                  <c:v>D:受託ソフトウェア企業</c:v>
                </c:pt>
                <c:pt idx="4">
                  <c:v>E:独立系ソフトウェア企業</c:v>
                </c:pt>
                <c:pt idx="5">
                  <c:v>F:その他</c:v>
                </c:pt>
              </c:strCache>
            </c:strRef>
          </c:cat>
          <c:val>
            <c:numRef>
              <c:f>'[「組込み／IoTに関する動向調査」 集計_データ編_1章_1（A-F）20200306★.xlsx]4-3SW開発費の内訳・位置づけ'!$L$5:$L$10</c:f>
              <c:numCache>
                <c:formatCode>0.0%</c:formatCode>
                <c:ptCount val="6"/>
                <c:pt idx="0">
                  <c:v>0.16359259259259257</c:v>
                </c:pt>
                <c:pt idx="1">
                  <c:v>0.14973451327433629</c:v>
                </c:pt>
                <c:pt idx="2">
                  <c:v>1.7500000000000002E-2</c:v>
                </c:pt>
                <c:pt idx="3">
                  <c:v>8.7711267605633803E-2</c:v>
                </c:pt>
                <c:pt idx="4">
                  <c:v>0.15031746031746032</c:v>
                </c:pt>
                <c:pt idx="5">
                  <c:v>0.14000000000000001</c:v>
                </c:pt>
              </c:numCache>
            </c:numRef>
          </c:val>
          <c:extLst>
            <c:ext xmlns:c16="http://schemas.microsoft.com/office/drawing/2014/chart" uri="{C3380CC4-5D6E-409C-BE32-E72D297353CC}">
              <c16:uniqueId val="{00000005-FB17-43C3-8909-C1E72911ECC0}"/>
            </c:ext>
          </c:extLst>
        </c:ser>
        <c:ser>
          <c:idx val="1"/>
          <c:order val="2"/>
          <c:tx>
            <c:strRef>
              <c:f>'[「組込み／IoTに関する動向調査」 集計_データ編_1章_1（A-F）20200306★.xlsx]4-3SW開発費の内訳・位置づけ'!$M$4</c:f>
              <c:strCache>
                <c:ptCount val="1"/>
                <c:pt idx="0">
                  <c:v>開発委託費</c:v>
                </c:pt>
              </c:strCache>
            </c:strRef>
          </c:tx>
          <c:spPr>
            <a:solidFill>
              <a:schemeClr val="accent3"/>
            </a:solidFill>
            <a:ln>
              <a:solidFill>
                <a:schemeClr val="tx1"/>
              </a:solidFill>
            </a:ln>
            <a:effectLst/>
          </c:spPr>
          <c:invertIfNegative val="0"/>
          <c:dLbls>
            <c:dLbl>
              <c:idx val="0"/>
              <c:layout>
                <c:manualLayout>
                  <c:x val="2.16802205032068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B17-43C3-8909-C1E72911ECC0}"/>
                </c:ext>
              </c:extLst>
            </c:dLbl>
            <c:dLbl>
              <c:idx val="2"/>
              <c:layout>
                <c:manualLayout>
                  <c:x val="3.1874656444636667E-4"/>
                  <c:y val="8.6945653532438883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B17-43C3-8909-C1E72911ECC0}"/>
                </c:ext>
              </c:extLst>
            </c:dLbl>
            <c:dLbl>
              <c:idx val="3"/>
              <c:layout>
                <c:manualLayout>
                  <c:x val="0"/>
                  <c:y val="2.76095922792259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B17-43C3-8909-C1E72911ECC0}"/>
                </c:ext>
              </c:extLst>
            </c:dLbl>
            <c:dLbl>
              <c:idx val="4"/>
              <c:layout>
                <c:manualLayout>
                  <c:x val="-3.6985668053629217E-3"/>
                  <c:y val="2.760741863788765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B17-43C3-8909-C1E72911ECC0}"/>
                </c:ext>
              </c:extLst>
            </c:dLbl>
            <c:dLbl>
              <c:idx val="5"/>
              <c:layout>
                <c:manualLayout>
                  <c:x val="0"/>
                  <c:y val="2.1736413383109721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B17-43C3-8909-C1E72911ECC0}"/>
                </c:ext>
              </c:extLst>
            </c:dLbl>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集計_データ編_1章_1（A-F）20200306★.xlsx]4-3SW開発費の内訳・位置づけ'!$J$5:$J$10</c:f>
              <c:strCache>
                <c:ptCount val="6"/>
                <c:pt idx="0">
                  <c:v>A:エンドユーザー</c:v>
                </c:pt>
                <c:pt idx="1">
                  <c:v>B:メーカー</c:v>
                </c:pt>
                <c:pt idx="2">
                  <c:v>C:系列ソフトウェア企業</c:v>
                </c:pt>
                <c:pt idx="3">
                  <c:v>D:受託ソフトウェア企業</c:v>
                </c:pt>
                <c:pt idx="4">
                  <c:v>E:独立系ソフトウェア企業</c:v>
                </c:pt>
                <c:pt idx="5">
                  <c:v>F:その他</c:v>
                </c:pt>
              </c:strCache>
            </c:strRef>
          </c:cat>
          <c:val>
            <c:numRef>
              <c:f>'[「組込み／IoTに関する動向調査」 集計_データ編_1章_1（A-F）20200306★.xlsx]4-3SW開発費の内訳・位置づけ'!$M$5:$M$10</c:f>
              <c:numCache>
                <c:formatCode>0.0%</c:formatCode>
                <c:ptCount val="6"/>
                <c:pt idx="0">
                  <c:v>0.32592592592592595</c:v>
                </c:pt>
                <c:pt idx="1">
                  <c:v>0.26256637168141594</c:v>
                </c:pt>
                <c:pt idx="2">
                  <c:v>0.33937499999999998</c:v>
                </c:pt>
                <c:pt idx="3">
                  <c:v>0.19821126760563385</c:v>
                </c:pt>
                <c:pt idx="4">
                  <c:v>0.16380952380952379</c:v>
                </c:pt>
                <c:pt idx="5">
                  <c:v>0.34</c:v>
                </c:pt>
              </c:numCache>
            </c:numRef>
          </c:val>
          <c:extLst>
            <c:ext xmlns:c16="http://schemas.microsoft.com/office/drawing/2014/chart" uri="{C3380CC4-5D6E-409C-BE32-E72D297353CC}">
              <c16:uniqueId val="{0000000B-FB17-43C3-8909-C1E72911ECC0}"/>
            </c:ext>
          </c:extLst>
        </c:ser>
        <c:ser>
          <c:idx val="3"/>
          <c:order val="3"/>
          <c:tx>
            <c:strRef>
              <c:f>'[「組込み／IoTに関する動向調査」 集計_データ編_1章_1（A-F）20200306★.xlsx]4-3SW開発費の内訳・位置づけ'!$N$4</c:f>
              <c:strCache>
                <c:ptCount val="1"/>
                <c:pt idx="0">
                  <c:v>人材派遣費</c:v>
                </c:pt>
              </c:strCache>
            </c:strRef>
          </c:tx>
          <c:spPr>
            <a:solidFill>
              <a:schemeClr val="accent4"/>
            </a:solidFill>
            <a:ln>
              <a:solidFill>
                <a:schemeClr val="tx1"/>
              </a:solidFill>
            </a:ln>
            <a:effectLst/>
          </c:spPr>
          <c:invertIfNegative val="0"/>
          <c:dLbls>
            <c:dLbl>
              <c:idx val="0"/>
              <c:layout>
                <c:manualLayout>
                  <c:x val="5.2133142376744939E-3"/>
                  <c:y val="5.43683259193507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B17-43C3-8909-C1E72911ECC0}"/>
                </c:ext>
              </c:extLst>
            </c:dLbl>
            <c:dLbl>
              <c:idx val="2"/>
              <c:layout>
                <c:manualLayout>
                  <c:x val="5.2922996275950943E-3"/>
                  <c:y val="-2.760089771387221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B17-43C3-8909-C1E72911ECC0}"/>
                </c:ext>
              </c:extLst>
            </c:dLbl>
            <c:dLbl>
              <c:idx val="3"/>
              <c:layout>
                <c:manualLayout>
                  <c:x val="8.6720882012825806E-3"/>
                  <c:y val="4.3472826766219441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B17-43C3-8909-C1E72911ECC0}"/>
                </c:ext>
              </c:extLst>
            </c:dLbl>
            <c:dLbl>
              <c:idx val="4"/>
              <c:layout>
                <c:manualLayout>
                  <c:x val="2.1680220503205658E-3"/>
                  <c:y val="4.3472826766219441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B17-43C3-8909-C1E72911ECC0}"/>
                </c:ext>
              </c:extLst>
            </c:dLbl>
            <c:dLbl>
              <c:idx val="5"/>
              <c:layout>
                <c:manualLayout>
                  <c:x val="2.2312259511250414E-3"/>
                  <c:y val="-2.7598724072533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FB17-43C3-8909-C1E72911ECC0}"/>
                </c:ext>
              </c:extLst>
            </c:dLbl>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集計_データ編_1章_1（A-F）20200306★.xlsx]4-3SW開発費の内訳・位置づけ'!$J$5:$J$10</c:f>
              <c:strCache>
                <c:ptCount val="6"/>
                <c:pt idx="0">
                  <c:v>A:エンドユーザー</c:v>
                </c:pt>
                <c:pt idx="1">
                  <c:v>B:メーカー</c:v>
                </c:pt>
                <c:pt idx="2">
                  <c:v>C:系列ソフトウェア企業</c:v>
                </c:pt>
                <c:pt idx="3">
                  <c:v>D:受託ソフトウェア企業</c:v>
                </c:pt>
                <c:pt idx="4">
                  <c:v>E:独立系ソフトウェア企業</c:v>
                </c:pt>
                <c:pt idx="5">
                  <c:v>F:その他</c:v>
                </c:pt>
              </c:strCache>
            </c:strRef>
          </c:cat>
          <c:val>
            <c:numRef>
              <c:f>'[「組込み／IoTに関する動向調査」 集計_データ編_1章_1（A-F）20200306★.xlsx]4-3SW開発費の内訳・位置づけ'!$N$5:$N$10</c:f>
              <c:numCache>
                <c:formatCode>0.0%</c:formatCode>
                <c:ptCount val="6"/>
                <c:pt idx="0">
                  <c:v>2.0370370370370372E-2</c:v>
                </c:pt>
                <c:pt idx="1">
                  <c:v>3.2035398230088497E-2</c:v>
                </c:pt>
                <c:pt idx="2">
                  <c:v>3.125E-2</c:v>
                </c:pt>
                <c:pt idx="3">
                  <c:v>8.6063380281690124E-2</c:v>
                </c:pt>
                <c:pt idx="4">
                  <c:v>2.6666666666666665E-2</c:v>
                </c:pt>
                <c:pt idx="5">
                  <c:v>0.04</c:v>
                </c:pt>
              </c:numCache>
            </c:numRef>
          </c:val>
          <c:extLst>
            <c:ext xmlns:c16="http://schemas.microsoft.com/office/drawing/2014/chart" uri="{C3380CC4-5D6E-409C-BE32-E72D297353CC}">
              <c16:uniqueId val="{00000011-FB17-43C3-8909-C1E72911ECC0}"/>
            </c:ext>
          </c:extLst>
        </c:ser>
        <c:ser>
          <c:idx val="4"/>
          <c:order val="4"/>
          <c:tx>
            <c:strRef>
              <c:f>'[「組込み／IoTに関する動向調査」 集計_データ編_1章_1（A-F）20200306★.xlsx]4-3SW開発費の内訳・位置づけ'!$O$4</c:f>
              <c:strCache>
                <c:ptCount val="1"/>
                <c:pt idx="0">
                  <c:v>その他の外部委託費（調査／分析、コンサルティング等）</c:v>
                </c:pt>
              </c:strCache>
            </c:strRef>
          </c:tx>
          <c:spPr>
            <a:solidFill>
              <a:schemeClr val="accent5"/>
            </a:solidFill>
            <a:ln>
              <a:solidFill>
                <a:schemeClr val="tx1"/>
              </a:solidFill>
            </a:ln>
            <a:effectLst/>
          </c:spPr>
          <c:invertIfNegative val="0"/>
          <c:dLbls>
            <c:dLbl>
              <c:idx val="1"/>
              <c:layout>
                <c:manualLayout>
                  <c:x val="4.2200962979454448E-3"/>
                  <c:y val="5.43677734387589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FB17-43C3-8909-C1E72911ECC0}"/>
                </c:ext>
              </c:extLst>
            </c:dLbl>
            <c:dLbl>
              <c:idx val="2"/>
              <c:layout>
                <c:manualLayout>
                  <c:x val="7.5549692464635925E-3"/>
                  <c:y val="5.43674051183643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FB17-43C3-8909-C1E72911ECC0}"/>
                </c:ext>
              </c:extLst>
            </c:dLbl>
            <c:dLbl>
              <c:idx val="3"/>
              <c:layout>
                <c:manualLayout>
                  <c:x val="1.4066987659818147E-3"/>
                  <c:y val="5.39467832277941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FB17-43C3-8909-C1E72911ECC0}"/>
                </c:ext>
              </c:extLst>
            </c:dLbl>
            <c:dLbl>
              <c:idx val="4"/>
              <c:layout>
                <c:manualLayout>
                  <c:x val="4.2200962979454448E-3"/>
                  <c:y val="5.20285706130048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FB17-43C3-8909-C1E72911ECC0}"/>
                </c:ext>
              </c:extLst>
            </c:dLbl>
            <c:dLbl>
              <c:idx val="5"/>
              <c:layout>
                <c:manualLayout>
                  <c:x val="2.813286768281372E-3"/>
                  <c:y val="5.31723895982637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FB17-43C3-8909-C1E72911ECC0}"/>
                </c:ext>
              </c:extLst>
            </c:dLbl>
            <c:spPr>
              <a:noFill/>
              <a:ln>
                <a:noFill/>
              </a:ln>
              <a:effectLst/>
            </c:spPr>
            <c:txPr>
              <a:bodyPr rot="0" spcFirstLastPara="1" vertOverflow="ellipsis" vert="horz" wrap="square" anchor="ctr" anchorCtr="1"/>
              <a:lstStyle/>
              <a:p>
                <a:pPr>
                  <a:defRPr sz="105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集計_データ編_1章_1（A-F）20200306★.xlsx]4-3SW開発費の内訳・位置づけ'!$J$5:$J$10</c:f>
              <c:strCache>
                <c:ptCount val="6"/>
                <c:pt idx="0">
                  <c:v>A:エンドユーザー</c:v>
                </c:pt>
                <c:pt idx="1">
                  <c:v>B:メーカー</c:v>
                </c:pt>
                <c:pt idx="2">
                  <c:v>C:系列ソフトウェア企業</c:v>
                </c:pt>
                <c:pt idx="3">
                  <c:v>D:受託ソフトウェア企業</c:v>
                </c:pt>
                <c:pt idx="4">
                  <c:v>E:独立系ソフトウェア企業</c:v>
                </c:pt>
                <c:pt idx="5">
                  <c:v>F:その他</c:v>
                </c:pt>
              </c:strCache>
            </c:strRef>
          </c:cat>
          <c:val>
            <c:numRef>
              <c:f>'[「組込み／IoTに関する動向調査」 集計_データ編_1章_1（A-F）20200306★.xlsx]4-3SW開発費の内訳・位置づけ'!$O$5:$O$10</c:f>
              <c:numCache>
                <c:formatCode>0.0%</c:formatCode>
                <c:ptCount val="6"/>
                <c:pt idx="0">
                  <c:v>8.3333333333333343E-2</c:v>
                </c:pt>
                <c:pt idx="1">
                  <c:v>2.5840707964601771E-2</c:v>
                </c:pt>
                <c:pt idx="2">
                  <c:v>6.2500000000000003E-3</c:v>
                </c:pt>
                <c:pt idx="3">
                  <c:v>1.3978873239436619E-2</c:v>
                </c:pt>
                <c:pt idx="4">
                  <c:v>3.5714285714285719E-2</c:v>
                </c:pt>
                <c:pt idx="5">
                  <c:v>0.04</c:v>
                </c:pt>
              </c:numCache>
            </c:numRef>
          </c:val>
          <c:extLst>
            <c:ext xmlns:c16="http://schemas.microsoft.com/office/drawing/2014/chart" uri="{C3380CC4-5D6E-409C-BE32-E72D297353CC}">
              <c16:uniqueId val="{00000017-FB17-43C3-8909-C1E72911ECC0}"/>
            </c:ext>
          </c:extLst>
        </c:ser>
        <c:ser>
          <c:idx val="5"/>
          <c:order val="5"/>
          <c:tx>
            <c:strRef>
              <c:f>'[「組込み／IoTに関する動向調査」 集計_データ編_1章_1（A-F）20200306★.xlsx]4-3SW開発費の内訳・位置づけ'!$P$4</c:f>
              <c:strCache>
                <c:ptCount val="1"/>
                <c:pt idx="0">
                  <c:v>上記以外の経費（人件費、消耗品、備品等）</c:v>
                </c:pt>
              </c:strCache>
            </c:strRef>
          </c:tx>
          <c:spPr>
            <a:solidFill>
              <a:schemeClr val="accent6"/>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集計_データ編_1章_1（A-F）20200306★.xlsx]4-3SW開発費の内訳・位置づけ'!$J$5:$J$10</c:f>
              <c:strCache>
                <c:ptCount val="6"/>
                <c:pt idx="0">
                  <c:v>A:エンドユーザー</c:v>
                </c:pt>
                <c:pt idx="1">
                  <c:v>B:メーカー</c:v>
                </c:pt>
                <c:pt idx="2">
                  <c:v>C:系列ソフトウェア企業</c:v>
                </c:pt>
                <c:pt idx="3">
                  <c:v>D:受託ソフトウェア企業</c:v>
                </c:pt>
                <c:pt idx="4">
                  <c:v>E:独立系ソフトウェア企業</c:v>
                </c:pt>
                <c:pt idx="5">
                  <c:v>F:その他</c:v>
                </c:pt>
              </c:strCache>
            </c:strRef>
          </c:cat>
          <c:val>
            <c:numRef>
              <c:f>'[「組込み／IoTに関する動向調査」 集計_データ編_1章_1（A-F）20200306★.xlsx]4-3SW開発費の内訳・位置づけ'!$P$5:$P$10</c:f>
              <c:numCache>
                <c:formatCode>0.0%</c:formatCode>
                <c:ptCount val="6"/>
                <c:pt idx="0">
                  <c:v>0.21788888888888888</c:v>
                </c:pt>
                <c:pt idx="1">
                  <c:v>0.39389380530973456</c:v>
                </c:pt>
                <c:pt idx="2">
                  <c:v>0.50812500000000005</c:v>
                </c:pt>
                <c:pt idx="3">
                  <c:v>0.52785915492957747</c:v>
                </c:pt>
                <c:pt idx="4">
                  <c:v>0.5303174603174603</c:v>
                </c:pt>
                <c:pt idx="5">
                  <c:v>0.18</c:v>
                </c:pt>
              </c:numCache>
            </c:numRef>
          </c:val>
          <c:extLst>
            <c:ext xmlns:c16="http://schemas.microsoft.com/office/drawing/2014/chart" uri="{C3380CC4-5D6E-409C-BE32-E72D297353CC}">
              <c16:uniqueId val="{00000018-FB17-43C3-8909-C1E72911ECC0}"/>
            </c:ext>
          </c:extLst>
        </c:ser>
        <c:dLbls>
          <c:showLegendKey val="0"/>
          <c:showVal val="0"/>
          <c:showCatName val="0"/>
          <c:showSerName val="0"/>
          <c:showPercent val="0"/>
          <c:showBubbleSize val="0"/>
        </c:dLbls>
        <c:gapWidth val="40"/>
        <c:overlap val="100"/>
        <c:axId val="438437760"/>
        <c:axId val="438439296"/>
      </c:barChart>
      <c:catAx>
        <c:axId val="438437760"/>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38439296"/>
        <c:crosses val="autoZero"/>
        <c:auto val="1"/>
        <c:lblAlgn val="ctr"/>
        <c:lblOffset val="100"/>
        <c:noMultiLvlLbl val="0"/>
      </c:catAx>
      <c:valAx>
        <c:axId val="43843929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38437760"/>
        <c:crosses val="autoZero"/>
        <c:crossBetween val="between"/>
      </c:valAx>
      <c:spPr>
        <a:noFill/>
        <a:ln>
          <a:solidFill>
            <a:schemeClr val="tx1">
              <a:lumMod val="50000"/>
              <a:lumOff val="50000"/>
            </a:schemeClr>
          </a:solidFill>
        </a:ln>
        <a:effectLst/>
      </c:spPr>
    </c:plotArea>
    <c:legend>
      <c:legendPos val="b"/>
      <c:layout>
        <c:manualLayout>
          <c:xMode val="edge"/>
          <c:yMode val="edge"/>
          <c:x val="0.20148035661475169"/>
          <c:y val="0.73454623015873011"/>
          <c:w val="0.77184065979710315"/>
          <c:h val="0.26545384899416302"/>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367541371158392"/>
          <c:y val="7.8321754547055797E-2"/>
          <c:w val="0.53497423167848701"/>
          <c:h val="0.88158976591216864"/>
        </c:manualLayout>
      </c:layout>
      <c:barChart>
        <c:barDir val="bar"/>
        <c:grouping val="stacked"/>
        <c:varyColors val="0"/>
        <c:ser>
          <c:idx val="0"/>
          <c:order val="0"/>
          <c:tx>
            <c:strRef>
              <c:f>'[「組込み／IoTに関する動向調査」 集計_データ編_4章_1（B-E）20200306★.xlsx]16-6(ク)'!$I$6</c:f>
              <c:strCache>
                <c:ptCount val="1"/>
                <c:pt idx="0">
                  <c:v>1番目</c:v>
                </c:pt>
              </c:strCache>
            </c:strRef>
          </c:tx>
          <c:spPr>
            <a:solidFill>
              <a:srgbClr val="FF9966"/>
            </a:solidFill>
            <a:ln>
              <a:solidFill>
                <a:schemeClr val="tx1"/>
              </a:solidFill>
            </a:ln>
            <a:effectLst/>
          </c:spPr>
          <c:invertIfNegative val="0"/>
          <c:dLbls>
            <c:dLbl>
              <c:idx val="28"/>
              <c:delete val="1"/>
              <c:extLst>
                <c:ext xmlns:c15="http://schemas.microsoft.com/office/drawing/2012/chart" uri="{CE6537A1-D6FC-4f65-9D91-7224C49458BB}"/>
                <c:ext xmlns:c16="http://schemas.microsoft.com/office/drawing/2014/chart" uri="{C3380CC4-5D6E-409C-BE32-E72D297353CC}">
                  <c16:uniqueId val="{00000002-7CA1-4A51-A2EB-027E05537A3B}"/>
                </c:ext>
              </c:extLst>
            </c:dLbl>
            <c:dLbl>
              <c:idx val="29"/>
              <c:delete val="1"/>
              <c:extLst>
                <c:ext xmlns:c15="http://schemas.microsoft.com/office/drawing/2012/chart" uri="{CE6537A1-D6FC-4f65-9D91-7224C49458BB}"/>
                <c:ext xmlns:c16="http://schemas.microsoft.com/office/drawing/2014/chart" uri="{C3380CC4-5D6E-409C-BE32-E72D297353CC}">
                  <c16:uniqueId val="{00000000-1CC8-49FC-A2A4-1B8C67E4F628}"/>
                </c:ext>
              </c:extLst>
            </c:dLbl>
            <c:dLbl>
              <c:idx val="31"/>
              <c:delete val="1"/>
              <c:extLst>
                <c:ext xmlns:c15="http://schemas.microsoft.com/office/drawing/2012/chart" uri="{CE6537A1-D6FC-4f65-9D91-7224C49458BB}"/>
                <c:ext xmlns:c16="http://schemas.microsoft.com/office/drawing/2014/chart" uri="{C3380CC4-5D6E-409C-BE32-E72D297353CC}">
                  <c16:uniqueId val="{00000001-1CC8-49FC-A2A4-1B8C67E4F628}"/>
                </c:ext>
              </c:extLst>
            </c:dLbl>
            <c:dLbl>
              <c:idx val="32"/>
              <c:delete val="1"/>
              <c:extLst>
                <c:ext xmlns:c15="http://schemas.microsoft.com/office/drawing/2012/chart" uri="{CE6537A1-D6FC-4f65-9D91-7224C49458BB}"/>
                <c:ext xmlns:c16="http://schemas.microsoft.com/office/drawing/2014/chart" uri="{C3380CC4-5D6E-409C-BE32-E72D297353CC}">
                  <c16:uniqueId val="{00000002-1CC8-49FC-A2A4-1B8C67E4F628}"/>
                </c:ext>
              </c:extLst>
            </c:dLbl>
            <c:spPr>
              <a:noFill/>
              <a:ln>
                <a:noFill/>
              </a:ln>
              <a:effectLst/>
            </c:spPr>
            <c:txPr>
              <a:bodyPr wrap="square" lIns="38100" tIns="19050" rIns="38100" bIns="19050" anchor="ctr">
                <a:spAutoFit/>
              </a:bodyPr>
              <a:lstStyle/>
              <a:p>
                <a:pPr>
                  <a:defRPr sz="7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集計_データ編_4章_1（B-E）20200306★.xlsx]16-6(ク)'!$H$10:$H$42</c:f>
              <c:strCache>
                <c:ptCount val="33"/>
                <c:pt idx="0">
                  <c:v>新製品・新技術の開発     　　　　　　　　　　　　 　</c:v>
                </c:pt>
                <c:pt idx="1">
                  <c:v>DXあり</c:v>
                </c:pt>
                <c:pt idx="2">
                  <c:v>DXなし</c:v>
                </c:pt>
                <c:pt idx="3">
                  <c:v>市場の拡大、新規市場の開拓     　　　　　　　　　</c:v>
                </c:pt>
                <c:pt idx="4">
                  <c:v>DXあり</c:v>
                </c:pt>
                <c:pt idx="5">
                  <c:v>DXなし</c:v>
                </c:pt>
                <c:pt idx="6">
                  <c:v>開発能力（量）の向上        　　　　　　　　　　　</c:v>
                </c:pt>
                <c:pt idx="7">
                  <c:v>DXあり</c:v>
                </c:pt>
                <c:pt idx="8">
                  <c:v>DXなし</c:v>
                </c:pt>
                <c:pt idx="9">
                  <c:v>設計品質の向上     　　　　　　　　　　　　　　　　　</c:v>
                </c:pt>
                <c:pt idx="10">
                  <c:v>DXあり</c:v>
                </c:pt>
                <c:pt idx="11">
                  <c:v>DXなし</c:v>
                </c:pt>
                <c:pt idx="12">
                  <c:v>生産性の向上     　　　　　　　　　　　　　　　　　　　</c:v>
                </c:pt>
                <c:pt idx="13">
                  <c:v>DXあり</c:v>
                </c:pt>
                <c:pt idx="14">
                  <c:v>DXなし</c:v>
                </c:pt>
                <c:pt idx="15">
                  <c:v>技術トレンドへの対応（IoT、ビッグデータ、AI等）</c:v>
                </c:pt>
                <c:pt idx="16">
                  <c:v>DXあり</c:v>
                </c:pt>
                <c:pt idx="17">
                  <c:v>DXなし</c:v>
                </c:pt>
                <c:pt idx="18">
                  <c:v>開発期間の短縮             　　　　　　　　　　　　　</c:v>
                </c:pt>
                <c:pt idx="19">
                  <c:v>DXあり</c:v>
                </c:pt>
                <c:pt idx="20">
                  <c:v>DXなし</c:v>
                </c:pt>
                <c:pt idx="21">
                  <c:v>開発コストの削減  　   　　　　　　　　　　　　　　　　</c:v>
                </c:pt>
                <c:pt idx="22">
                  <c:v>DXあり</c:v>
                </c:pt>
                <c:pt idx="23">
                  <c:v>DXなし</c:v>
                </c:pt>
                <c:pt idx="24">
                  <c:v>セーフティ・セキュリティの確保     　　　　　　　　　　　</c:v>
                </c:pt>
                <c:pt idx="25">
                  <c:v>DXあり</c:v>
                </c:pt>
                <c:pt idx="26">
                  <c:v>DXなし</c:v>
                </c:pt>
                <c:pt idx="27">
                  <c:v>規格及び国・地域等に応じた法令等への対応　　　</c:v>
                </c:pt>
                <c:pt idx="28">
                  <c:v>DXあり</c:v>
                </c:pt>
                <c:pt idx="29">
                  <c:v>DXなし</c:v>
                </c:pt>
                <c:pt idx="30">
                  <c:v>説明責任の遂行・能力向上     　　　　　　　　　　　</c:v>
                </c:pt>
                <c:pt idx="31">
                  <c:v>DXあり</c:v>
                </c:pt>
                <c:pt idx="32">
                  <c:v>DXなし</c:v>
                </c:pt>
              </c:strCache>
            </c:strRef>
          </c:cat>
          <c:val>
            <c:numRef>
              <c:f>'[「組込み／IoTに関する動向調査」 集計_データ編_4章_1（B-E）20200306★.xlsx]16-6(ク)'!$I$10:$I$42</c:f>
              <c:numCache>
                <c:formatCode>0.0%</c:formatCode>
                <c:ptCount val="33"/>
                <c:pt idx="1">
                  <c:v>0.12727272727272726</c:v>
                </c:pt>
                <c:pt idx="2">
                  <c:v>0.17540322580645162</c:v>
                </c:pt>
                <c:pt idx="4">
                  <c:v>0.12727272727272726</c:v>
                </c:pt>
                <c:pt idx="5">
                  <c:v>0.14919354838709678</c:v>
                </c:pt>
                <c:pt idx="7">
                  <c:v>9.0909090909090912E-2</c:v>
                </c:pt>
                <c:pt idx="8">
                  <c:v>0.14516129032258066</c:v>
                </c:pt>
                <c:pt idx="10">
                  <c:v>0.14545454545454545</c:v>
                </c:pt>
                <c:pt idx="11">
                  <c:v>0.13911290322580644</c:v>
                </c:pt>
                <c:pt idx="13">
                  <c:v>0.10909090909090909</c:v>
                </c:pt>
                <c:pt idx="14">
                  <c:v>0.10887096774193548</c:v>
                </c:pt>
                <c:pt idx="16">
                  <c:v>0.10909090909090909</c:v>
                </c:pt>
                <c:pt idx="17">
                  <c:v>9.4758064516129031E-2</c:v>
                </c:pt>
                <c:pt idx="19">
                  <c:v>0.18181818181818182</c:v>
                </c:pt>
                <c:pt idx="20">
                  <c:v>7.459677419354839E-2</c:v>
                </c:pt>
                <c:pt idx="22">
                  <c:v>5.4545454545454543E-2</c:v>
                </c:pt>
                <c:pt idx="23">
                  <c:v>6.8548387096774188E-2</c:v>
                </c:pt>
                <c:pt idx="25">
                  <c:v>1.8181818181818181E-2</c:v>
                </c:pt>
                <c:pt idx="26">
                  <c:v>1.2096774193548387E-2</c:v>
                </c:pt>
                <c:pt idx="28">
                  <c:v>0</c:v>
                </c:pt>
                <c:pt idx="29">
                  <c:v>1.0080645161290322E-2</c:v>
                </c:pt>
                <c:pt idx="31">
                  <c:v>1.8181818181818181E-2</c:v>
                </c:pt>
                <c:pt idx="32">
                  <c:v>6.0483870967741934E-3</c:v>
                </c:pt>
              </c:numCache>
            </c:numRef>
          </c:val>
          <c:extLst>
            <c:ext xmlns:c16="http://schemas.microsoft.com/office/drawing/2014/chart" uri="{C3380CC4-5D6E-409C-BE32-E72D297353CC}">
              <c16:uniqueId val="{00000000-66A1-470A-B65A-11BB92FBD144}"/>
            </c:ext>
          </c:extLst>
        </c:ser>
        <c:ser>
          <c:idx val="1"/>
          <c:order val="1"/>
          <c:tx>
            <c:strRef>
              <c:f>'[「組込み／IoTに関する動向調査」 集計_データ編_4章_1（B-E）20200306★.xlsx]16-6(ク)'!$J$6</c:f>
              <c:strCache>
                <c:ptCount val="1"/>
                <c:pt idx="0">
                  <c:v>2番目</c:v>
                </c:pt>
              </c:strCache>
            </c:strRef>
          </c:tx>
          <c:spPr>
            <a:solidFill>
              <a:srgbClr val="FFFF99"/>
            </a:solidFill>
            <a:ln>
              <a:solidFill>
                <a:schemeClr val="tx1"/>
              </a:solidFill>
            </a:ln>
          </c:spPr>
          <c:invertIfNegative val="0"/>
          <c:dLbls>
            <c:dLbl>
              <c:idx val="29"/>
              <c:delete val="1"/>
              <c:extLst>
                <c:ext xmlns:c15="http://schemas.microsoft.com/office/drawing/2012/chart" uri="{CE6537A1-D6FC-4f65-9D91-7224C49458BB}"/>
                <c:ext xmlns:c16="http://schemas.microsoft.com/office/drawing/2014/chart" uri="{C3380CC4-5D6E-409C-BE32-E72D297353CC}">
                  <c16:uniqueId val="{00000003-7CA1-4A51-A2EB-027E05537A3B}"/>
                </c:ext>
              </c:extLst>
            </c:dLbl>
            <c:dLbl>
              <c:idx val="31"/>
              <c:delete val="1"/>
              <c:extLst>
                <c:ext xmlns:c15="http://schemas.microsoft.com/office/drawing/2012/chart" uri="{CE6537A1-D6FC-4f65-9D91-7224C49458BB}"/>
                <c:ext xmlns:c16="http://schemas.microsoft.com/office/drawing/2014/chart" uri="{C3380CC4-5D6E-409C-BE32-E72D297353CC}">
                  <c16:uniqueId val="{00000006-7CA1-4A51-A2EB-027E05537A3B}"/>
                </c:ext>
              </c:extLst>
            </c:dLbl>
            <c:dLbl>
              <c:idx val="32"/>
              <c:delete val="1"/>
              <c:extLst>
                <c:ext xmlns:c15="http://schemas.microsoft.com/office/drawing/2012/chart" uri="{CE6537A1-D6FC-4f65-9D91-7224C49458BB}"/>
                <c:ext xmlns:c16="http://schemas.microsoft.com/office/drawing/2014/chart" uri="{C3380CC4-5D6E-409C-BE32-E72D297353CC}">
                  <c16:uniqueId val="{00000008-7CA1-4A51-A2EB-027E05537A3B}"/>
                </c:ext>
              </c:extLst>
            </c:dLbl>
            <c:spPr>
              <a:noFill/>
              <a:ln>
                <a:noFill/>
              </a:ln>
              <a:effectLst/>
            </c:spPr>
            <c:txPr>
              <a:bodyPr wrap="square" lIns="38100" tIns="19050" rIns="38100" bIns="19050" anchor="ctr">
                <a:spAutoFit/>
              </a:bodyPr>
              <a:lstStyle/>
              <a:p>
                <a:pPr>
                  <a:defRPr sz="7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集計_データ編_4章_1（B-E）20200306★.xlsx]16-6(ク)'!$H$10:$H$42</c:f>
              <c:strCache>
                <c:ptCount val="33"/>
                <c:pt idx="0">
                  <c:v>新製品・新技術の開発     　　　　　　　　　　　　 　</c:v>
                </c:pt>
                <c:pt idx="1">
                  <c:v>DXあり</c:v>
                </c:pt>
                <c:pt idx="2">
                  <c:v>DXなし</c:v>
                </c:pt>
                <c:pt idx="3">
                  <c:v>市場の拡大、新規市場の開拓     　　　　　　　　　</c:v>
                </c:pt>
                <c:pt idx="4">
                  <c:v>DXあり</c:v>
                </c:pt>
                <c:pt idx="5">
                  <c:v>DXなし</c:v>
                </c:pt>
                <c:pt idx="6">
                  <c:v>開発能力（量）の向上        　　　　　　　　　　　</c:v>
                </c:pt>
                <c:pt idx="7">
                  <c:v>DXあり</c:v>
                </c:pt>
                <c:pt idx="8">
                  <c:v>DXなし</c:v>
                </c:pt>
                <c:pt idx="9">
                  <c:v>設計品質の向上     　　　　　　　　　　　　　　　　　</c:v>
                </c:pt>
                <c:pt idx="10">
                  <c:v>DXあり</c:v>
                </c:pt>
                <c:pt idx="11">
                  <c:v>DXなし</c:v>
                </c:pt>
                <c:pt idx="12">
                  <c:v>生産性の向上     　　　　　　　　　　　　　　　　　　　</c:v>
                </c:pt>
                <c:pt idx="13">
                  <c:v>DXあり</c:v>
                </c:pt>
                <c:pt idx="14">
                  <c:v>DXなし</c:v>
                </c:pt>
                <c:pt idx="15">
                  <c:v>技術トレンドへの対応（IoT、ビッグデータ、AI等）</c:v>
                </c:pt>
                <c:pt idx="16">
                  <c:v>DXあり</c:v>
                </c:pt>
                <c:pt idx="17">
                  <c:v>DXなし</c:v>
                </c:pt>
                <c:pt idx="18">
                  <c:v>開発期間の短縮             　　　　　　　　　　　　　</c:v>
                </c:pt>
                <c:pt idx="19">
                  <c:v>DXあり</c:v>
                </c:pt>
                <c:pt idx="20">
                  <c:v>DXなし</c:v>
                </c:pt>
                <c:pt idx="21">
                  <c:v>開発コストの削減  　   　　　　　　　　　　　　　　　　</c:v>
                </c:pt>
                <c:pt idx="22">
                  <c:v>DXあり</c:v>
                </c:pt>
                <c:pt idx="23">
                  <c:v>DXなし</c:v>
                </c:pt>
                <c:pt idx="24">
                  <c:v>セーフティ・セキュリティの確保     　　　　　　　　　　　</c:v>
                </c:pt>
                <c:pt idx="25">
                  <c:v>DXあり</c:v>
                </c:pt>
                <c:pt idx="26">
                  <c:v>DXなし</c:v>
                </c:pt>
                <c:pt idx="27">
                  <c:v>規格及び国・地域等に応じた法令等への対応　　　</c:v>
                </c:pt>
                <c:pt idx="28">
                  <c:v>DXあり</c:v>
                </c:pt>
                <c:pt idx="29">
                  <c:v>DXなし</c:v>
                </c:pt>
                <c:pt idx="30">
                  <c:v>説明責任の遂行・能力向上     　　　　　　　　　　　</c:v>
                </c:pt>
                <c:pt idx="31">
                  <c:v>DXあり</c:v>
                </c:pt>
                <c:pt idx="32">
                  <c:v>DXなし</c:v>
                </c:pt>
              </c:strCache>
            </c:strRef>
          </c:cat>
          <c:val>
            <c:numRef>
              <c:f>'[「組込み／IoTに関する動向調査」 集計_データ編_4章_1（B-E）20200306★.xlsx]16-6(ク)'!$J$10:$J$42</c:f>
              <c:numCache>
                <c:formatCode>0.0%</c:formatCode>
                <c:ptCount val="33"/>
                <c:pt idx="1">
                  <c:v>0.15686274509803921</c:v>
                </c:pt>
                <c:pt idx="2">
                  <c:v>0.14489795918367346</c:v>
                </c:pt>
                <c:pt idx="4">
                  <c:v>3.9215686274509803E-2</c:v>
                </c:pt>
                <c:pt idx="5">
                  <c:v>0.11224489795918367</c:v>
                </c:pt>
                <c:pt idx="7">
                  <c:v>7.8431372549019607E-2</c:v>
                </c:pt>
                <c:pt idx="8">
                  <c:v>0.1326530612244898</c:v>
                </c:pt>
                <c:pt idx="10">
                  <c:v>0.11764705882352941</c:v>
                </c:pt>
                <c:pt idx="11">
                  <c:v>0.10816326530612246</c:v>
                </c:pt>
                <c:pt idx="13">
                  <c:v>7.8431372549019607E-2</c:v>
                </c:pt>
                <c:pt idx="14">
                  <c:v>0.10612244897959183</c:v>
                </c:pt>
                <c:pt idx="16">
                  <c:v>0.19607843137254902</c:v>
                </c:pt>
                <c:pt idx="17">
                  <c:v>0.12653061224489795</c:v>
                </c:pt>
                <c:pt idx="19">
                  <c:v>7.8431372549019607E-2</c:v>
                </c:pt>
                <c:pt idx="20">
                  <c:v>0.10408163265306122</c:v>
                </c:pt>
                <c:pt idx="22">
                  <c:v>0.15686274509803921</c:v>
                </c:pt>
                <c:pt idx="23">
                  <c:v>9.5918367346938774E-2</c:v>
                </c:pt>
                <c:pt idx="25">
                  <c:v>7.8431372549019607E-2</c:v>
                </c:pt>
                <c:pt idx="26">
                  <c:v>3.6734693877551024E-2</c:v>
                </c:pt>
                <c:pt idx="28">
                  <c:v>1.9607843137254902E-2</c:v>
                </c:pt>
                <c:pt idx="29">
                  <c:v>1.4285714285714285E-2</c:v>
                </c:pt>
                <c:pt idx="31">
                  <c:v>0</c:v>
                </c:pt>
                <c:pt idx="32">
                  <c:v>1.6326530612244899E-2</c:v>
                </c:pt>
              </c:numCache>
            </c:numRef>
          </c:val>
          <c:extLst>
            <c:ext xmlns:c16="http://schemas.microsoft.com/office/drawing/2014/chart" uri="{C3380CC4-5D6E-409C-BE32-E72D297353CC}">
              <c16:uniqueId val="{00000001-66A1-470A-B65A-11BB92FBD144}"/>
            </c:ext>
          </c:extLst>
        </c:ser>
        <c:ser>
          <c:idx val="2"/>
          <c:order val="2"/>
          <c:tx>
            <c:strRef>
              <c:f>'[「組込み／IoTに関する動向調査」 集計_データ編_4章_1（B-E）20200306★.xlsx]16-6(ク)'!$K$6</c:f>
              <c:strCache>
                <c:ptCount val="1"/>
                <c:pt idx="0">
                  <c:v>3番目</c:v>
                </c:pt>
              </c:strCache>
            </c:strRef>
          </c:tx>
          <c:spPr>
            <a:solidFill>
              <a:srgbClr val="2E75B6"/>
            </a:solidFill>
            <a:ln>
              <a:solidFill>
                <a:schemeClr val="tx1"/>
              </a:solidFill>
            </a:ln>
          </c:spPr>
          <c:invertIfNegative val="0"/>
          <c:dLbls>
            <c:dLbl>
              <c:idx val="28"/>
              <c:delete val="1"/>
              <c:extLst>
                <c:ext xmlns:c15="http://schemas.microsoft.com/office/drawing/2012/chart" uri="{CE6537A1-D6FC-4f65-9D91-7224C49458BB}"/>
                <c:ext xmlns:c16="http://schemas.microsoft.com/office/drawing/2014/chart" uri="{C3380CC4-5D6E-409C-BE32-E72D297353CC}">
                  <c16:uniqueId val="{00000001-7CA1-4A51-A2EB-027E05537A3B}"/>
                </c:ext>
              </c:extLst>
            </c:dLbl>
            <c:dLbl>
              <c:idx val="29"/>
              <c:layout>
                <c:manualLayout>
                  <c:x val="3.9030732860520091E-2"/>
                  <c:y val="2.2921160304109171E-3"/>
                </c:manualLayout>
              </c:layout>
              <c:spPr>
                <a:noFill/>
                <a:ln>
                  <a:noFill/>
                </a:ln>
                <a:effectLst/>
              </c:spPr>
              <c:txPr>
                <a:bodyPr wrap="square" lIns="38100" tIns="19050" rIns="38100" bIns="19050" anchor="ctr">
                  <a:spAutoFit/>
                </a:bodyPr>
                <a:lstStyle/>
                <a:p>
                  <a:pPr>
                    <a:defRPr sz="700">
                      <a:solidFill>
                        <a:schemeClr val="tx1"/>
                      </a:solidFill>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CA1-4A51-A2EB-027E05537A3B}"/>
                </c:ext>
              </c:extLst>
            </c:dLbl>
            <c:dLbl>
              <c:idx val="31"/>
              <c:layout>
                <c:manualLayout>
                  <c:x val="3.3026004728132385E-2"/>
                  <c:y val="6.8761676238655823E-3"/>
                </c:manualLayout>
              </c:layout>
              <c:spPr>
                <a:noFill/>
                <a:ln>
                  <a:noFill/>
                </a:ln>
                <a:effectLst/>
              </c:spPr>
              <c:txPr>
                <a:bodyPr wrap="square" lIns="38100" tIns="19050" rIns="38100" bIns="19050" anchor="ctr">
                  <a:spAutoFit/>
                </a:bodyPr>
                <a:lstStyle/>
                <a:p>
                  <a:pPr>
                    <a:defRPr sz="700">
                      <a:solidFill>
                        <a:schemeClr val="tx1"/>
                      </a:solidFill>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CA1-4A51-A2EB-027E05537A3B}"/>
                </c:ext>
              </c:extLst>
            </c:dLbl>
            <c:dLbl>
              <c:idx val="32"/>
              <c:layout>
                <c:manualLayout>
                  <c:x val="3.0023640661938588E-2"/>
                  <c:y val="4.5838711260874961E-3"/>
                </c:manualLayout>
              </c:layout>
              <c:spPr>
                <a:noFill/>
                <a:ln>
                  <a:noFill/>
                </a:ln>
                <a:effectLst/>
              </c:spPr>
              <c:txPr>
                <a:bodyPr wrap="square" lIns="38100" tIns="19050" rIns="38100" bIns="19050" anchor="ctr">
                  <a:spAutoFit/>
                </a:bodyPr>
                <a:lstStyle/>
                <a:p>
                  <a:pPr>
                    <a:defRPr sz="700">
                      <a:solidFill>
                        <a:schemeClr val="tx1"/>
                      </a:solidFill>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CA1-4A51-A2EB-027E05537A3B}"/>
                </c:ext>
              </c:extLst>
            </c:dLbl>
            <c:spPr>
              <a:noFill/>
              <a:ln>
                <a:noFill/>
              </a:ln>
              <a:effectLst/>
            </c:spPr>
            <c:txPr>
              <a:bodyPr wrap="square" lIns="38100" tIns="19050" rIns="38100" bIns="19050" anchor="ctr">
                <a:spAutoFit/>
              </a:bodyPr>
              <a:lstStyle/>
              <a:p>
                <a:pPr>
                  <a:defRPr sz="700">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集計_データ編_4章_1（B-E）20200306★.xlsx]16-6(ク)'!$H$10:$H$42</c:f>
              <c:strCache>
                <c:ptCount val="33"/>
                <c:pt idx="0">
                  <c:v>新製品・新技術の開発     　　　　　　　　　　　　 　</c:v>
                </c:pt>
                <c:pt idx="1">
                  <c:v>DXあり</c:v>
                </c:pt>
                <c:pt idx="2">
                  <c:v>DXなし</c:v>
                </c:pt>
                <c:pt idx="3">
                  <c:v>市場の拡大、新規市場の開拓     　　　　　　　　　</c:v>
                </c:pt>
                <c:pt idx="4">
                  <c:v>DXあり</c:v>
                </c:pt>
                <c:pt idx="5">
                  <c:v>DXなし</c:v>
                </c:pt>
                <c:pt idx="6">
                  <c:v>開発能力（量）の向上        　　　　　　　　　　　</c:v>
                </c:pt>
                <c:pt idx="7">
                  <c:v>DXあり</c:v>
                </c:pt>
                <c:pt idx="8">
                  <c:v>DXなし</c:v>
                </c:pt>
                <c:pt idx="9">
                  <c:v>設計品質の向上     　　　　　　　　　　　　　　　　　</c:v>
                </c:pt>
                <c:pt idx="10">
                  <c:v>DXあり</c:v>
                </c:pt>
                <c:pt idx="11">
                  <c:v>DXなし</c:v>
                </c:pt>
                <c:pt idx="12">
                  <c:v>生産性の向上     　　　　　　　　　　　　　　　　　　　</c:v>
                </c:pt>
                <c:pt idx="13">
                  <c:v>DXあり</c:v>
                </c:pt>
                <c:pt idx="14">
                  <c:v>DXなし</c:v>
                </c:pt>
                <c:pt idx="15">
                  <c:v>技術トレンドへの対応（IoT、ビッグデータ、AI等）</c:v>
                </c:pt>
                <c:pt idx="16">
                  <c:v>DXあり</c:v>
                </c:pt>
                <c:pt idx="17">
                  <c:v>DXなし</c:v>
                </c:pt>
                <c:pt idx="18">
                  <c:v>開発期間の短縮             　　　　　　　　　　　　　</c:v>
                </c:pt>
                <c:pt idx="19">
                  <c:v>DXあり</c:v>
                </c:pt>
                <c:pt idx="20">
                  <c:v>DXなし</c:v>
                </c:pt>
                <c:pt idx="21">
                  <c:v>開発コストの削減  　   　　　　　　　　　　　　　　　　</c:v>
                </c:pt>
                <c:pt idx="22">
                  <c:v>DXあり</c:v>
                </c:pt>
                <c:pt idx="23">
                  <c:v>DXなし</c:v>
                </c:pt>
                <c:pt idx="24">
                  <c:v>セーフティ・セキュリティの確保     　　　　　　　　　　　</c:v>
                </c:pt>
                <c:pt idx="25">
                  <c:v>DXあり</c:v>
                </c:pt>
                <c:pt idx="26">
                  <c:v>DXなし</c:v>
                </c:pt>
                <c:pt idx="27">
                  <c:v>規格及び国・地域等に応じた法令等への対応　　　</c:v>
                </c:pt>
                <c:pt idx="28">
                  <c:v>DXあり</c:v>
                </c:pt>
                <c:pt idx="29">
                  <c:v>DXなし</c:v>
                </c:pt>
                <c:pt idx="30">
                  <c:v>説明責任の遂行・能力向上     　　　　　　　　　　　</c:v>
                </c:pt>
                <c:pt idx="31">
                  <c:v>DXあり</c:v>
                </c:pt>
                <c:pt idx="32">
                  <c:v>DXなし</c:v>
                </c:pt>
              </c:strCache>
            </c:strRef>
          </c:cat>
          <c:val>
            <c:numRef>
              <c:f>'[「組込み／IoTに関する動向調査」 集計_データ編_4章_1（B-E）20200306★.xlsx]16-6(ク)'!$K$10:$K$42</c:f>
              <c:numCache>
                <c:formatCode>0.0%</c:formatCode>
                <c:ptCount val="33"/>
                <c:pt idx="1">
                  <c:v>0.18</c:v>
                </c:pt>
                <c:pt idx="2">
                  <c:v>0.14699792960662525</c:v>
                </c:pt>
                <c:pt idx="4">
                  <c:v>0.12</c:v>
                </c:pt>
                <c:pt idx="5">
                  <c:v>0.12836438923395446</c:v>
                </c:pt>
                <c:pt idx="7">
                  <c:v>0.02</c:v>
                </c:pt>
                <c:pt idx="8">
                  <c:v>9.7308488612836433E-2</c:v>
                </c:pt>
                <c:pt idx="10">
                  <c:v>0.16</c:v>
                </c:pt>
                <c:pt idx="11">
                  <c:v>0.11387163561076605</c:v>
                </c:pt>
                <c:pt idx="13">
                  <c:v>0.08</c:v>
                </c:pt>
                <c:pt idx="14">
                  <c:v>0.10144927536231885</c:v>
                </c:pt>
                <c:pt idx="16">
                  <c:v>0.16</c:v>
                </c:pt>
                <c:pt idx="17">
                  <c:v>0.17391304347826086</c:v>
                </c:pt>
                <c:pt idx="19">
                  <c:v>0.04</c:v>
                </c:pt>
                <c:pt idx="20">
                  <c:v>7.8674948240165632E-2</c:v>
                </c:pt>
                <c:pt idx="22">
                  <c:v>0.2</c:v>
                </c:pt>
                <c:pt idx="23">
                  <c:v>9.3167701863354033E-2</c:v>
                </c:pt>
                <c:pt idx="25">
                  <c:v>0.02</c:v>
                </c:pt>
                <c:pt idx="26">
                  <c:v>2.0703933747412008E-2</c:v>
                </c:pt>
                <c:pt idx="28">
                  <c:v>0</c:v>
                </c:pt>
                <c:pt idx="29">
                  <c:v>2.6915113871635612E-2</c:v>
                </c:pt>
                <c:pt idx="31">
                  <c:v>0.02</c:v>
                </c:pt>
                <c:pt idx="32">
                  <c:v>1.6563146997929608E-2</c:v>
                </c:pt>
              </c:numCache>
            </c:numRef>
          </c:val>
          <c:extLst>
            <c:ext xmlns:c16="http://schemas.microsoft.com/office/drawing/2014/chart" uri="{C3380CC4-5D6E-409C-BE32-E72D297353CC}">
              <c16:uniqueId val="{00000002-66A1-470A-B65A-11BB92FBD144}"/>
            </c:ext>
          </c:extLst>
        </c:ser>
        <c:dLbls>
          <c:showLegendKey val="0"/>
          <c:showVal val="0"/>
          <c:showCatName val="0"/>
          <c:showSerName val="0"/>
          <c:showPercent val="0"/>
          <c:showBubbleSize val="0"/>
        </c:dLbls>
        <c:gapWidth val="40"/>
        <c:overlap val="100"/>
        <c:axId val="452983808"/>
        <c:axId val="453001984"/>
      </c:barChart>
      <c:catAx>
        <c:axId val="452983808"/>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900"/>
            </a:pPr>
            <a:endParaRPr lang="ja-JP"/>
          </a:p>
        </c:txPr>
        <c:crossAx val="453001984"/>
        <c:crosses val="autoZero"/>
        <c:auto val="1"/>
        <c:lblAlgn val="ctr"/>
        <c:lblOffset val="100"/>
        <c:noMultiLvlLbl val="0"/>
      </c:catAx>
      <c:valAx>
        <c:axId val="453001984"/>
        <c:scaling>
          <c:orientation val="minMax"/>
          <c:max val="0.70000000000000007"/>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52983808"/>
        <c:crosses val="autoZero"/>
        <c:crossBetween val="between"/>
        <c:majorUnit val="0.1"/>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67718676122933"/>
          <c:y val="6.1206944444444446E-2"/>
          <c:w val="0.66990236406619386"/>
          <c:h val="0.91107480158730159"/>
        </c:manualLayout>
      </c:layout>
      <c:barChart>
        <c:barDir val="bar"/>
        <c:grouping val="stacked"/>
        <c:varyColors val="0"/>
        <c:ser>
          <c:idx val="0"/>
          <c:order val="0"/>
          <c:tx>
            <c:strRef>
              <c:f>'Q16-4 (まとめ)'!$G$17</c:f>
              <c:strCache>
                <c:ptCount val="1"/>
                <c:pt idx="0">
                  <c:v>1番目(n=794)</c:v>
                </c:pt>
              </c:strCache>
            </c:strRef>
          </c:tx>
          <c:spPr>
            <a:solidFill>
              <a:srgbClr val="FF9966"/>
            </a:solidFill>
            <a:ln>
              <a:solidFill>
                <a:schemeClr val="tx1"/>
              </a:solidFill>
            </a:ln>
            <a:effectLst/>
          </c:spPr>
          <c:invertIfNegative val="0"/>
          <c:dLbls>
            <c:dLbl>
              <c:idx val="10"/>
              <c:layout>
                <c:manualLayout>
                  <c:x val="-1.050827423167848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738-4332-9CAF-EDFF48A92B5E}"/>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'Q16-4 (まとめ)'!$B$18:$B$28</c:f>
              <c:strCache>
                <c:ptCount val="11"/>
                <c:pt idx="0">
                  <c:v>1.技術者の確保</c:v>
                </c:pt>
                <c:pt idx="1">
                  <c:v>2.技術者の既存スキルの向上</c:v>
                </c:pt>
                <c:pt idx="2">
                  <c:v>3.プロジェクトマネージャのスキル向上</c:v>
                </c:pt>
                <c:pt idx="3">
                  <c:v>4.プロジェクトマネージャの確保</c:v>
                </c:pt>
                <c:pt idx="4">
                  <c:v>5.新たなパートナーの発掘・連携</c:v>
                </c:pt>
                <c:pt idx="5">
                  <c:v>6.開発手法・開発技術の向上</c:v>
                </c:pt>
                <c:pt idx="6">
                  <c:v>7.技術者のスキルシフト・Reスキル</c:v>
                </c:pt>
                <c:pt idx="7">
                  <c:v>8.管理手法・管理技術の向上開発</c:v>
                </c:pt>
                <c:pt idx="8">
                  <c:v>9.環境（ツール等）の整備・改善</c:v>
                </c:pt>
                <c:pt idx="9">
                  <c:v>10.自動化やAIの活用</c:v>
                </c:pt>
                <c:pt idx="10">
                  <c:v>11.第三者による検証・妥当性確認</c:v>
                </c:pt>
              </c:strCache>
            </c:strRef>
          </c:cat>
          <c:val>
            <c:numRef>
              <c:f>'Q16-4 (まとめ)'!$G$18:$G$28</c:f>
              <c:numCache>
                <c:formatCode>0.0%</c:formatCode>
                <c:ptCount val="11"/>
                <c:pt idx="0">
                  <c:v>0.70151133501259444</c:v>
                </c:pt>
                <c:pt idx="1">
                  <c:v>0.52392947103274556</c:v>
                </c:pt>
                <c:pt idx="2">
                  <c:v>0.29848866498740556</c:v>
                </c:pt>
                <c:pt idx="3">
                  <c:v>0.2871536523929471</c:v>
                </c:pt>
                <c:pt idx="4">
                  <c:v>0.2858942065491184</c:v>
                </c:pt>
                <c:pt idx="5">
                  <c:v>0.28211586901763225</c:v>
                </c:pt>
                <c:pt idx="6">
                  <c:v>0.16498740554156172</c:v>
                </c:pt>
                <c:pt idx="7">
                  <c:v>0.12090680100755667</c:v>
                </c:pt>
                <c:pt idx="8">
                  <c:v>0.10453400503778337</c:v>
                </c:pt>
                <c:pt idx="9">
                  <c:v>8.6901763224181361E-2</c:v>
                </c:pt>
                <c:pt idx="10">
                  <c:v>3.1486146095717885E-2</c:v>
                </c:pt>
              </c:numCache>
            </c:numRef>
          </c:val>
          <c:extLst>
            <c:ext xmlns:c16="http://schemas.microsoft.com/office/drawing/2014/chart" uri="{C3380CC4-5D6E-409C-BE32-E72D297353CC}">
              <c16:uniqueId val="{00000001-B738-4332-9CAF-EDFF48A92B5E}"/>
            </c:ext>
          </c:extLst>
        </c:ser>
        <c:ser>
          <c:idx val="1"/>
          <c:order val="1"/>
          <c:tx>
            <c:strRef>
              <c:f>'Q16-4 (まとめ)'!$H$17</c:f>
              <c:strCache>
                <c:ptCount val="1"/>
                <c:pt idx="0">
                  <c:v>2番目(n=794)</c:v>
                </c:pt>
              </c:strCache>
            </c:strRef>
          </c:tx>
          <c:spPr>
            <a:solidFill>
              <a:srgbClr val="FFFF99"/>
            </a:solidFill>
            <a:ln>
              <a:solidFill>
                <a:schemeClr val="tx1"/>
              </a:solidFill>
            </a:ln>
            <a:effectLst/>
          </c:spPr>
          <c:invertIfNegative val="0"/>
          <c:dLbls>
            <c:dLbl>
              <c:idx val="10"/>
              <c:layout>
                <c:manualLayout>
                  <c:x val="6.00472813238765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738-4332-9CAF-EDFF48A92B5E}"/>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'Q16-4 (まとめ)'!$B$18:$B$28</c:f>
              <c:strCache>
                <c:ptCount val="11"/>
                <c:pt idx="0">
                  <c:v>1.技術者の確保</c:v>
                </c:pt>
                <c:pt idx="1">
                  <c:v>2.技術者の既存スキルの向上</c:v>
                </c:pt>
                <c:pt idx="2">
                  <c:v>3.プロジェクトマネージャのスキル向上</c:v>
                </c:pt>
                <c:pt idx="3">
                  <c:v>4.プロジェクトマネージャの確保</c:v>
                </c:pt>
                <c:pt idx="4">
                  <c:v>5.新たなパートナーの発掘・連携</c:v>
                </c:pt>
                <c:pt idx="5">
                  <c:v>6.開発手法・開発技術の向上</c:v>
                </c:pt>
                <c:pt idx="6">
                  <c:v>7.技術者のスキルシフト・Reスキル</c:v>
                </c:pt>
                <c:pt idx="7">
                  <c:v>8.管理手法・管理技術の向上開発</c:v>
                </c:pt>
                <c:pt idx="8">
                  <c:v>9.環境（ツール等）の整備・改善</c:v>
                </c:pt>
                <c:pt idx="9">
                  <c:v>10.自動化やAIの活用</c:v>
                </c:pt>
                <c:pt idx="10">
                  <c:v>11.第三者による検証・妥当性確認</c:v>
                </c:pt>
              </c:strCache>
            </c:strRef>
          </c:cat>
          <c:val>
            <c:numRef>
              <c:f>'Q16-4 (まとめ)'!$H$18:$H$28</c:f>
              <c:numCache>
                <c:formatCode>0.0%</c:formatCode>
                <c:ptCount val="11"/>
                <c:pt idx="0">
                  <c:v>0.41813602015113349</c:v>
                </c:pt>
                <c:pt idx="1">
                  <c:v>0.60327455919395467</c:v>
                </c:pt>
                <c:pt idx="2">
                  <c:v>0.23551637279596976</c:v>
                </c:pt>
                <c:pt idx="3">
                  <c:v>0.13224181360201512</c:v>
                </c:pt>
                <c:pt idx="4">
                  <c:v>0.21536523929471033</c:v>
                </c:pt>
                <c:pt idx="5">
                  <c:v>0.39798488664987408</c:v>
                </c:pt>
                <c:pt idx="6">
                  <c:v>0.26322418136020154</c:v>
                </c:pt>
                <c:pt idx="7">
                  <c:v>0.2141057934508816</c:v>
                </c:pt>
                <c:pt idx="8">
                  <c:v>0.20906801007556675</c:v>
                </c:pt>
                <c:pt idx="9">
                  <c:v>0.10075566750629723</c:v>
                </c:pt>
                <c:pt idx="10">
                  <c:v>5.793450881612091E-2</c:v>
                </c:pt>
              </c:numCache>
            </c:numRef>
          </c:val>
          <c:extLst>
            <c:ext xmlns:c16="http://schemas.microsoft.com/office/drawing/2014/chart" uri="{C3380CC4-5D6E-409C-BE32-E72D297353CC}">
              <c16:uniqueId val="{00000003-B738-4332-9CAF-EDFF48A92B5E}"/>
            </c:ext>
          </c:extLst>
        </c:ser>
        <c:ser>
          <c:idx val="2"/>
          <c:order val="2"/>
          <c:tx>
            <c:strRef>
              <c:f>'Q16-4 (まとめ)'!$I$17</c:f>
              <c:strCache>
                <c:ptCount val="1"/>
                <c:pt idx="0">
                  <c:v>3番目(n=794)</c:v>
                </c:pt>
              </c:strCache>
            </c:strRef>
          </c:tx>
          <c:spPr>
            <a:solidFill>
              <a:srgbClr val="2E75B6"/>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'Q16-4 (まとめ)'!$B$18:$B$28</c:f>
              <c:strCache>
                <c:ptCount val="11"/>
                <c:pt idx="0">
                  <c:v>1.技術者の確保</c:v>
                </c:pt>
                <c:pt idx="1">
                  <c:v>2.技術者の既存スキルの向上</c:v>
                </c:pt>
                <c:pt idx="2">
                  <c:v>3.プロジェクトマネージャのスキル向上</c:v>
                </c:pt>
                <c:pt idx="3">
                  <c:v>4.プロジェクトマネージャの確保</c:v>
                </c:pt>
                <c:pt idx="4">
                  <c:v>5.新たなパートナーの発掘・連携</c:v>
                </c:pt>
                <c:pt idx="5">
                  <c:v>6.開発手法・開発技術の向上</c:v>
                </c:pt>
                <c:pt idx="6">
                  <c:v>7.技術者のスキルシフト・Reスキル</c:v>
                </c:pt>
                <c:pt idx="7">
                  <c:v>8.管理手法・管理技術の向上開発</c:v>
                </c:pt>
                <c:pt idx="8">
                  <c:v>9.環境（ツール等）の整備・改善</c:v>
                </c:pt>
                <c:pt idx="9">
                  <c:v>10.自動化やAIの活用</c:v>
                </c:pt>
                <c:pt idx="10">
                  <c:v>11.第三者による検証・妥当性確認</c:v>
                </c:pt>
              </c:strCache>
            </c:strRef>
          </c:cat>
          <c:val>
            <c:numRef>
              <c:f>'Q16-4 (まとめ)'!$I$18:$I$28</c:f>
              <c:numCache>
                <c:formatCode>0.0%</c:formatCode>
                <c:ptCount val="11"/>
                <c:pt idx="0">
                  <c:v>0.2858942065491184</c:v>
                </c:pt>
                <c:pt idx="1">
                  <c:v>0.30100755667506296</c:v>
                </c:pt>
                <c:pt idx="2">
                  <c:v>0.18891687657430731</c:v>
                </c:pt>
                <c:pt idx="3">
                  <c:v>0.12594458438287154</c:v>
                </c:pt>
                <c:pt idx="4">
                  <c:v>0.38664987405541562</c:v>
                </c:pt>
                <c:pt idx="5">
                  <c:v>0.39168765743073047</c:v>
                </c:pt>
                <c:pt idx="6">
                  <c:v>0.22040302267002518</c:v>
                </c:pt>
                <c:pt idx="7">
                  <c:v>0.25818639798488663</c:v>
                </c:pt>
                <c:pt idx="8">
                  <c:v>0.2871536523929471</c:v>
                </c:pt>
                <c:pt idx="9">
                  <c:v>0.20151133501259447</c:v>
                </c:pt>
                <c:pt idx="10">
                  <c:v>0.10831234256926953</c:v>
                </c:pt>
              </c:numCache>
            </c:numRef>
          </c:val>
          <c:extLst>
            <c:ext xmlns:c16="http://schemas.microsoft.com/office/drawing/2014/chart" uri="{C3380CC4-5D6E-409C-BE32-E72D297353CC}">
              <c16:uniqueId val="{00000004-B738-4332-9CAF-EDFF48A92B5E}"/>
            </c:ext>
          </c:extLst>
        </c:ser>
        <c:dLbls>
          <c:showLegendKey val="0"/>
          <c:showVal val="0"/>
          <c:showCatName val="0"/>
          <c:showSerName val="0"/>
          <c:showPercent val="0"/>
          <c:showBubbleSize val="0"/>
        </c:dLbls>
        <c:gapWidth val="40"/>
        <c:overlap val="100"/>
        <c:axId val="667371336"/>
        <c:axId val="667381176"/>
      </c:barChart>
      <c:catAx>
        <c:axId val="667371336"/>
        <c:scaling>
          <c:orientation val="maxMin"/>
        </c:scaling>
        <c:delete val="0"/>
        <c:axPos val="l"/>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67381176"/>
        <c:crosses val="autoZero"/>
        <c:auto val="1"/>
        <c:lblAlgn val="ctr"/>
        <c:lblOffset val="100"/>
        <c:noMultiLvlLbl val="0"/>
      </c:catAx>
      <c:valAx>
        <c:axId val="667381176"/>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67371336"/>
        <c:crosses val="autoZero"/>
        <c:crossBetween val="between"/>
      </c:valAx>
      <c:spPr>
        <a:noFill/>
        <a:ln>
          <a:solidFill>
            <a:schemeClr val="bg1">
              <a:lumMod val="50000"/>
            </a:schemeClr>
          </a:solidFill>
        </a:ln>
        <a:effectLst/>
      </c:spPr>
    </c:plotArea>
    <c:legend>
      <c:legendPos val="r"/>
      <c:layout>
        <c:manualLayout>
          <c:xMode val="edge"/>
          <c:yMode val="edge"/>
          <c:x val="0.75777387706855792"/>
          <c:y val="0.7671702380952381"/>
          <c:w val="0.12963747044917259"/>
          <c:h val="0.15609603174603173"/>
        </c:manualLayout>
      </c:layout>
      <c:overlay val="0"/>
      <c:spPr>
        <a:solidFill>
          <a:schemeClr val="bg1"/>
        </a:solid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ja-JP" altLang="en-US" sz="1000" dirty="0"/>
              <a:t>課題の</a:t>
            </a:r>
            <a:r>
              <a:rPr lang="en-US" altLang="ja-JP" sz="1000" dirty="0"/>
              <a:t>1</a:t>
            </a:r>
            <a:r>
              <a:rPr lang="ja-JP" altLang="en-US" sz="1000" dirty="0"/>
              <a:t>番目として選択された場合</a:t>
            </a:r>
          </a:p>
        </c:rich>
      </c:tx>
      <c:layout>
        <c:manualLayout>
          <c:xMode val="edge"/>
          <c:yMode val="edge"/>
          <c:x val="0.37935007238057206"/>
          <c:y val="3.5587178640070997E-3"/>
        </c:manualLayout>
      </c:layout>
      <c:overlay val="0"/>
    </c:title>
    <c:autoTitleDeleted val="0"/>
    <c:plotArea>
      <c:layout>
        <c:manualLayout>
          <c:layoutTarget val="inner"/>
          <c:xMode val="edge"/>
          <c:yMode val="edge"/>
          <c:x val="0.357689417989418"/>
          <c:y val="0.22042458286626312"/>
          <c:w val="0.5922170634920636"/>
          <c:h val="0.72398354211214655"/>
        </c:manualLayout>
      </c:layout>
      <c:barChart>
        <c:barDir val="bar"/>
        <c:grouping val="stacked"/>
        <c:varyColors val="0"/>
        <c:ser>
          <c:idx val="0"/>
          <c:order val="0"/>
          <c:tx>
            <c:strRef>
              <c:f>'16-8_生産性向上_解決策'!$K$5</c:f>
              <c:strCache>
                <c:ptCount val="1"/>
                <c:pt idx="0">
                  <c:v>解決策の1番目（n=61）</c:v>
                </c:pt>
              </c:strCache>
            </c:strRef>
          </c:tx>
          <c:spPr>
            <a:solidFill>
              <a:srgbClr val="FF9966"/>
            </a:solidFill>
            <a:ln>
              <a:solidFill>
                <a:schemeClr val="tx1"/>
              </a:solidFill>
            </a:ln>
            <a:effectLst/>
          </c:spPr>
          <c:invertIfNegative val="0"/>
          <c:cat>
            <c:strRef>
              <c:f>'16-8_生産性向上_解決策'!$J$7:$J$18</c:f>
              <c:strCache>
                <c:ptCount val="12"/>
                <c:pt idx="0">
                  <c:v>プロジェクトマネージャの確保            </c:v>
                </c:pt>
                <c:pt idx="1">
                  <c:v>プロジェクトマネージャのスキル向上     </c:v>
                </c:pt>
                <c:pt idx="2">
                  <c:v>技術者の確保                           </c:v>
                </c:pt>
                <c:pt idx="3">
                  <c:v>技術者の既存スキルの向上            </c:v>
                </c:pt>
                <c:pt idx="4">
                  <c:v>技術者のスキルシフト・Reスキル       </c:v>
                </c:pt>
                <c:pt idx="5">
                  <c:v>開発手法・開発技術の向上           </c:v>
                </c:pt>
                <c:pt idx="6">
                  <c:v>管理手法・管理技術の向上開発     </c:v>
                </c:pt>
                <c:pt idx="7">
                  <c:v>環境（ツール等）の整備・改善       </c:v>
                </c:pt>
                <c:pt idx="8">
                  <c:v>第三者による検証・妥当性確認      </c:v>
                </c:pt>
                <c:pt idx="9">
                  <c:v>新たなパートナーの発掘・連携         </c:v>
                </c:pt>
                <c:pt idx="10">
                  <c:v>自動化やAIの活用                     </c:v>
                </c:pt>
                <c:pt idx="11">
                  <c:v>その他                                    </c:v>
                </c:pt>
              </c:strCache>
            </c:strRef>
          </c:cat>
          <c:val>
            <c:numRef>
              <c:f>'16-8_生産性向上_解決策'!$K$7:$K$18</c:f>
              <c:numCache>
                <c:formatCode>0.0%</c:formatCode>
                <c:ptCount val="12"/>
                <c:pt idx="0">
                  <c:v>0.22950819672131148</c:v>
                </c:pt>
                <c:pt idx="1">
                  <c:v>0.14754098360655737</c:v>
                </c:pt>
                <c:pt idx="2">
                  <c:v>0.16393442622950818</c:v>
                </c:pt>
                <c:pt idx="3">
                  <c:v>0.14754098360655737</c:v>
                </c:pt>
                <c:pt idx="4">
                  <c:v>8.1967213114754092E-2</c:v>
                </c:pt>
                <c:pt idx="5">
                  <c:v>6.5573770491803282E-2</c:v>
                </c:pt>
                <c:pt idx="6">
                  <c:v>8.1967213114754092E-2</c:v>
                </c:pt>
                <c:pt idx="7">
                  <c:v>4.9180327868852458E-2</c:v>
                </c:pt>
                <c:pt idx="8">
                  <c:v>0</c:v>
                </c:pt>
                <c:pt idx="9">
                  <c:v>1.6393442622950821E-2</c:v>
                </c:pt>
                <c:pt idx="10">
                  <c:v>1.6393442622950821E-2</c:v>
                </c:pt>
                <c:pt idx="11">
                  <c:v>0</c:v>
                </c:pt>
              </c:numCache>
            </c:numRef>
          </c:val>
          <c:extLst>
            <c:ext xmlns:c16="http://schemas.microsoft.com/office/drawing/2014/chart" uri="{C3380CC4-5D6E-409C-BE32-E72D297353CC}">
              <c16:uniqueId val="{00000000-80F8-4713-A1BF-585C6A4EE584}"/>
            </c:ext>
          </c:extLst>
        </c:ser>
        <c:ser>
          <c:idx val="1"/>
          <c:order val="1"/>
          <c:tx>
            <c:strRef>
              <c:f>'16-8_生産性向上_解決策'!$L$5</c:f>
              <c:strCache>
                <c:ptCount val="1"/>
                <c:pt idx="0">
                  <c:v>解決策の2番目（n=61）</c:v>
                </c:pt>
              </c:strCache>
            </c:strRef>
          </c:tx>
          <c:spPr>
            <a:solidFill>
              <a:srgbClr val="FFFF99"/>
            </a:solidFill>
            <a:ln>
              <a:solidFill>
                <a:schemeClr val="tx1"/>
              </a:solidFill>
            </a:ln>
            <a:effectLst/>
          </c:spPr>
          <c:invertIfNegative val="0"/>
          <c:cat>
            <c:strRef>
              <c:f>'16-8_生産性向上_解決策'!$J$7:$J$18</c:f>
              <c:strCache>
                <c:ptCount val="12"/>
                <c:pt idx="0">
                  <c:v>プロジェクトマネージャの確保            </c:v>
                </c:pt>
                <c:pt idx="1">
                  <c:v>プロジェクトマネージャのスキル向上     </c:v>
                </c:pt>
                <c:pt idx="2">
                  <c:v>技術者の確保                           </c:v>
                </c:pt>
                <c:pt idx="3">
                  <c:v>技術者の既存スキルの向上            </c:v>
                </c:pt>
                <c:pt idx="4">
                  <c:v>技術者のスキルシフト・Reスキル       </c:v>
                </c:pt>
                <c:pt idx="5">
                  <c:v>開発手法・開発技術の向上           </c:v>
                </c:pt>
                <c:pt idx="6">
                  <c:v>管理手法・管理技術の向上開発     </c:v>
                </c:pt>
                <c:pt idx="7">
                  <c:v>環境（ツール等）の整備・改善       </c:v>
                </c:pt>
                <c:pt idx="8">
                  <c:v>第三者による検証・妥当性確認      </c:v>
                </c:pt>
                <c:pt idx="9">
                  <c:v>新たなパートナーの発掘・連携         </c:v>
                </c:pt>
                <c:pt idx="10">
                  <c:v>自動化やAIの活用                     </c:v>
                </c:pt>
                <c:pt idx="11">
                  <c:v>その他                                    </c:v>
                </c:pt>
              </c:strCache>
            </c:strRef>
          </c:cat>
          <c:val>
            <c:numRef>
              <c:f>'16-8_生産性向上_解決策'!$L$7:$L$18</c:f>
              <c:numCache>
                <c:formatCode>0.0%</c:formatCode>
                <c:ptCount val="12"/>
                <c:pt idx="0">
                  <c:v>4.9180327868852458E-2</c:v>
                </c:pt>
                <c:pt idx="1">
                  <c:v>0.13114754098360656</c:v>
                </c:pt>
                <c:pt idx="2">
                  <c:v>0.18032786885245902</c:v>
                </c:pt>
                <c:pt idx="3">
                  <c:v>0.16393442622950818</c:v>
                </c:pt>
                <c:pt idx="4">
                  <c:v>4.9180327868852458E-2</c:v>
                </c:pt>
                <c:pt idx="5">
                  <c:v>0.14754098360655737</c:v>
                </c:pt>
                <c:pt idx="6">
                  <c:v>0.13114754098360656</c:v>
                </c:pt>
                <c:pt idx="7">
                  <c:v>4.9180327868852458E-2</c:v>
                </c:pt>
                <c:pt idx="8">
                  <c:v>0</c:v>
                </c:pt>
                <c:pt idx="9">
                  <c:v>6.5573770491803282E-2</c:v>
                </c:pt>
                <c:pt idx="10">
                  <c:v>3.2786885245901641E-2</c:v>
                </c:pt>
                <c:pt idx="11">
                  <c:v>0</c:v>
                </c:pt>
              </c:numCache>
            </c:numRef>
          </c:val>
          <c:extLst>
            <c:ext xmlns:c16="http://schemas.microsoft.com/office/drawing/2014/chart" uri="{C3380CC4-5D6E-409C-BE32-E72D297353CC}">
              <c16:uniqueId val="{00000001-80F8-4713-A1BF-585C6A4EE584}"/>
            </c:ext>
          </c:extLst>
        </c:ser>
        <c:ser>
          <c:idx val="2"/>
          <c:order val="2"/>
          <c:tx>
            <c:strRef>
              <c:f>'16-8_生産性向上_解決策'!$M$5</c:f>
              <c:strCache>
                <c:ptCount val="1"/>
                <c:pt idx="0">
                  <c:v>解決策の3番目（n=59）</c:v>
                </c:pt>
              </c:strCache>
            </c:strRef>
          </c:tx>
          <c:spPr>
            <a:solidFill>
              <a:srgbClr val="2E75B6"/>
            </a:solidFill>
            <a:ln>
              <a:solidFill>
                <a:schemeClr val="tx1"/>
              </a:solidFill>
            </a:ln>
            <a:effectLst/>
          </c:spPr>
          <c:invertIfNegative val="0"/>
          <c:cat>
            <c:strRef>
              <c:f>'16-8_生産性向上_解決策'!$J$7:$J$18</c:f>
              <c:strCache>
                <c:ptCount val="12"/>
                <c:pt idx="0">
                  <c:v>プロジェクトマネージャの確保            </c:v>
                </c:pt>
                <c:pt idx="1">
                  <c:v>プロジェクトマネージャのスキル向上     </c:v>
                </c:pt>
                <c:pt idx="2">
                  <c:v>技術者の確保                           </c:v>
                </c:pt>
                <c:pt idx="3">
                  <c:v>技術者の既存スキルの向上            </c:v>
                </c:pt>
                <c:pt idx="4">
                  <c:v>技術者のスキルシフト・Reスキル       </c:v>
                </c:pt>
                <c:pt idx="5">
                  <c:v>開発手法・開発技術の向上           </c:v>
                </c:pt>
                <c:pt idx="6">
                  <c:v>管理手法・管理技術の向上開発     </c:v>
                </c:pt>
                <c:pt idx="7">
                  <c:v>環境（ツール等）の整備・改善       </c:v>
                </c:pt>
                <c:pt idx="8">
                  <c:v>第三者による検証・妥当性確認      </c:v>
                </c:pt>
                <c:pt idx="9">
                  <c:v>新たなパートナーの発掘・連携         </c:v>
                </c:pt>
                <c:pt idx="10">
                  <c:v>自動化やAIの活用                     </c:v>
                </c:pt>
                <c:pt idx="11">
                  <c:v>その他                                    </c:v>
                </c:pt>
              </c:strCache>
            </c:strRef>
          </c:cat>
          <c:val>
            <c:numRef>
              <c:f>'16-8_生産性向上_解決策'!$M$7:$M$18</c:f>
              <c:numCache>
                <c:formatCode>0.0%</c:formatCode>
                <c:ptCount val="12"/>
                <c:pt idx="0">
                  <c:v>5.0847457627118647E-2</c:v>
                </c:pt>
                <c:pt idx="1">
                  <c:v>0.10169491525423729</c:v>
                </c:pt>
                <c:pt idx="2">
                  <c:v>0.13559322033898305</c:v>
                </c:pt>
                <c:pt idx="3">
                  <c:v>0.22033898305084745</c:v>
                </c:pt>
                <c:pt idx="4">
                  <c:v>8.4745762711864403E-2</c:v>
                </c:pt>
                <c:pt idx="5">
                  <c:v>0.11864406779661017</c:v>
                </c:pt>
                <c:pt idx="6">
                  <c:v>5.0847457627118647E-2</c:v>
                </c:pt>
                <c:pt idx="7">
                  <c:v>8.4745762711864403E-2</c:v>
                </c:pt>
                <c:pt idx="8">
                  <c:v>0</c:v>
                </c:pt>
                <c:pt idx="9">
                  <c:v>6.7796610169491525E-2</c:v>
                </c:pt>
                <c:pt idx="10">
                  <c:v>6.7796610169491525E-2</c:v>
                </c:pt>
                <c:pt idx="11">
                  <c:v>1.6949152542372881E-2</c:v>
                </c:pt>
              </c:numCache>
            </c:numRef>
          </c:val>
          <c:extLst>
            <c:ext xmlns:c16="http://schemas.microsoft.com/office/drawing/2014/chart" uri="{C3380CC4-5D6E-409C-BE32-E72D297353CC}">
              <c16:uniqueId val="{00000002-80F8-4713-A1BF-585C6A4EE584}"/>
            </c:ext>
          </c:extLst>
        </c:ser>
        <c:dLbls>
          <c:showLegendKey val="0"/>
          <c:showVal val="0"/>
          <c:showCatName val="0"/>
          <c:showSerName val="0"/>
          <c:showPercent val="0"/>
          <c:showBubbleSize val="0"/>
        </c:dLbls>
        <c:gapWidth val="40"/>
        <c:overlap val="100"/>
        <c:axId val="87494016"/>
        <c:axId val="87508096"/>
      </c:barChart>
      <c:catAx>
        <c:axId val="87494016"/>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800"/>
            </a:pPr>
            <a:endParaRPr lang="ja-JP"/>
          </a:p>
        </c:txPr>
        <c:crossAx val="87508096"/>
        <c:crosses val="autoZero"/>
        <c:auto val="1"/>
        <c:lblAlgn val="ctr"/>
        <c:lblOffset val="100"/>
        <c:noMultiLvlLbl val="0"/>
      </c:catAx>
      <c:valAx>
        <c:axId val="8750809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sz="900"/>
            </a:pPr>
            <a:endParaRPr lang="ja-JP"/>
          </a:p>
        </c:txPr>
        <c:crossAx val="87494016"/>
        <c:crosses val="autoZero"/>
        <c:crossBetween val="between"/>
      </c:valAx>
      <c:spPr>
        <a:noFill/>
        <a:ln>
          <a:solidFill>
            <a:schemeClr val="tx1">
              <a:lumMod val="50000"/>
              <a:lumOff val="50000"/>
            </a:schemeClr>
          </a:solidFill>
        </a:ln>
        <a:effectLst/>
      </c:spPr>
    </c:plotArea>
    <c:legend>
      <c:legendPos val="r"/>
      <c:layout>
        <c:manualLayout>
          <c:xMode val="edge"/>
          <c:yMode val="edge"/>
          <c:x val="0.74868611111111116"/>
          <c:y val="0.57645821266617736"/>
          <c:w val="0.1925175925925926"/>
          <c:h val="0.34090639703354247"/>
        </c:manualLayout>
      </c:layout>
      <c:overlay val="0"/>
      <c:spPr>
        <a:solidFill>
          <a:schemeClr val="bg1"/>
        </a:solidFill>
        <a:ln>
          <a:noFill/>
        </a:ln>
        <a:effectLst/>
      </c:spPr>
      <c:txPr>
        <a:bodyPr rot="0" vert="horz"/>
        <a:lstStyle/>
        <a:p>
          <a:pPr>
            <a:defRPr sz="800"/>
          </a:pPr>
          <a:endParaRPr lang="ja-JP"/>
        </a:p>
      </c:txPr>
    </c:legend>
    <c:plotVisOnly val="1"/>
    <c:dispBlanksAs val="gap"/>
    <c:showDLblsOverMax val="0"/>
  </c:chart>
  <c:spPr>
    <a:solidFill>
      <a:schemeClr val="bg1"/>
    </a:solidFill>
    <a:ln w="9525" cap="flat" cmpd="sng" algn="ctr">
      <a:noFill/>
      <a:round/>
    </a:ln>
    <a:effectLst/>
  </c:spPr>
  <c:txPr>
    <a:bodyPr/>
    <a:lstStyle/>
    <a:p>
      <a:pPr>
        <a:defRPr sz="10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ja-JP" altLang="en-US" sz="1000" dirty="0"/>
              <a:t>課題の</a:t>
            </a:r>
            <a:r>
              <a:rPr lang="en-US" altLang="ja-JP" sz="1000" dirty="0"/>
              <a:t>2</a:t>
            </a:r>
            <a:r>
              <a:rPr lang="ja-JP" altLang="en-US" sz="1000" dirty="0"/>
              <a:t>番目として選択された場合</a:t>
            </a:r>
          </a:p>
        </c:rich>
      </c:tx>
      <c:layout>
        <c:manualLayout>
          <c:xMode val="edge"/>
          <c:yMode val="edge"/>
          <c:x val="0.37935007238057206"/>
          <c:y val="3.5587178640070997E-3"/>
        </c:manualLayout>
      </c:layout>
      <c:overlay val="0"/>
    </c:title>
    <c:autoTitleDeleted val="0"/>
    <c:plotArea>
      <c:layout>
        <c:manualLayout>
          <c:layoutTarget val="inner"/>
          <c:xMode val="edge"/>
          <c:yMode val="edge"/>
          <c:x val="0.357689417989418"/>
          <c:y val="0.23006607845751015"/>
          <c:w val="0.5922170634920636"/>
          <c:h val="0.7154800764729573"/>
        </c:manualLayout>
      </c:layout>
      <c:barChart>
        <c:barDir val="bar"/>
        <c:grouping val="stacked"/>
        <c:varyColors val="0"/>
        <c:ser>
          <c:idx val="3"/>
          <c:order val="0"/>
          <c:tx>
            <c:strRef>
              <c:f>'16-8_生産性向上_解決策'!$K$22</c:f>
              <c:strCache>
                <c:ptCount val="1"/>
                <c:pt idx="0">
                  <c:v>解決策の1番目（n=58）</c:v>
                </c:pt>
              </c:strCache>
            </c:strRef>
          </c:tx>
          <c:spPr>
            <a:solidFill>
              <a:srgbClr val="FF9966"/>
            </a:solidFill>
            <a:ln>
              <a:solidFill>
                <a:schemeClr val="tx1"/>
              </a:solidFill>
            </a:ln>
            <a:effectLst/>
          </c:spPr>
          <c:invertIfNegative val="0"/>
          <c:cat>
            <c:strRef>
              <c:f>'16-8_生産性向上_解決策'!$J$24:$J$35</c:f>
              <c:strCache>
                <c:ptCount val="12"/>
                <c:pt idx="0">
                  <c:v>プロジェクトマネージャの確保            </c:v>
                </c:pt>
                <c:pt idx="1">
                  <c:v>プロジェクトマネージャのスキル向上     </c:v>
                </c:pt>
                <c:pt idx="2">
                  <c:v>技術者の確保                           </c:v>
                </c:pt>
                <c:pt idx="3">
                  <c:v>技術者の既存スキルの向上            </c:v>
                </c:pt>
                <c:pt idx="4">
                  <c:v>技術者のスキルシフト・Reスキル       </c:v>
                </c:pt>
                <c:pt idx="5">
                  <c:v>開発手法・開発技術の向上           </c:v>
                </c:pt>
                <c:pt idx="6">
                  <c:v>管理手法・管理技術の向上開発     </c:v>
                </c:pt>
                <c:pt idx="7">
                  <c:v>環境（ツール等）の整備・改善       </c:v>
                </c:pt>
                <c:pt idx="8">
                  <c:v>第三者による検証・妥当性確認      </c:v>
                </c:pt>
                <c:pt idx="9">
                  <c:v>新たなパートナーの発掘・連携         </c:v>
                </c:pt>
                <c:pt idx="10">
                  <c:v>自動化やAIの活用                     </c:v>
                </c:pt>
                <c:pt idx="11">
                  <c:v>その他                                    </c:v>
                </c:pt>
              </c:strCache>
            </c:strRef>
          </c:cat>
          <c:val>
            <c:numRef>
              <c:f>'16-8_生産性向上_解決策'!$K$24:$K$35</c:f>
              <c:numCache>
                <c:formatCode>0.0%</c:formatCode>
                <c:ptCount val="12"/>
                <c:pt idx="0">
                  <c:v>5.1724137931034482E-2</c:v>
                </c:pt>
                <c:pt idx="1">
                  <c:v>0.17241379310344829</c:v>
                </c:pt>
                <c:pt idx="2">
                  <c:v>0.17241379310344829</c:v>
                </c:pt>
                <c:pt idx="3">
                  <c:v>0.2413793103448276</c:v>
                </c:pt>
                <c:pt idx="4">
                  <c:v>5.1724137931034482E-2</c:v>
                </c:pt>
                <c:pt idx="5">
                  <c:v>0.10344827586206896</c:v>
                </c:pt>
                <c:pt idx="6">
                  <c:v>5.1724137931034482E-2</c:v>
                </c:pt>
                <c:pt idx="7">
                  <c:v>8.6206896551724144E-2</c:v>
                </c:pt>
                <c:pt idx="8">
                  <c:v>0</c:v>
                </c:pt>
                <c:pt idx="9">
                  <c:v>1.7241379310344827E-2</c:v>
                </c:pt>
                <c:pt idx="10">
                  <c:v>5.1724137931034482E-2</c:v>
                </c:pt>
                <c:pt idx="11">
                  <c:v>0</c:v>
                </c:pt>
              </c:numCache>
            </c:numRef>
          </c:val>
          <c:extLst>
            <c:ext xmlns:c16="http://schemas.microsoft.com/office/drawing/2014/chart" uri="{C3380CC4-5D6E-409C-BE32-E72D297353CC}">
              <c16:uniqueId val="{00000000-E7F8-43E9-A9B8-15A229FEF3A2}"/>
            </c:ext>
          </c:extLst>
        </c:ser>
        <c:ser>
          <c:idx val="4"/>
          <c:order val="1"/>
          <c:tx>
            <c:strRef>
              <c:f>'16-8_生産性向上_解決策'!$L$22</c:f>
              <c:strCache>
                <c:ptCount val="1"/>
                <c:pt idx="0">
                  <c:v>解決策の2番目（n=58）</c:v>
                </c:pt>
              </c:strCache>
            </c:strRef>
          </c:tx>
          <c:spPr>
            <a:solidFill>
              <a:srgbClr val="FFFF99"/>
            </a:solidFill>
            <a:ln>
              <a:solidFill>
                <a:schemeClr val="tx1"/>
              </a:solidFill>
            </a:ln>
            <a:effectLst/>
          </c:spPr>
          <c:invertIfNegative val="0"/>
          <c:cat>
            <c:strRef>
              <c:f>'16-8_生産性向上_解決策'!$J$24:$J$35</c:f>
              <c:strCache>
                <c:ptCount val="12"/>
                <c:pt idx="0">
                  <c:v>プロジェクトマネージャの確保            </c:v>
                </c:pt>
                <c:pt idx="1">
                  <c:v>プロジェクトマネージャのスキル向上     </c:v>
                </c:pt>
                <c:pt idx="2">
                  <c:v>技術者の確保                           </c:v>
                </c:pt>
                <c:pt idx="3">
                  <c:v>技術者の既存スキルの向上            </c:v>
                </c:pt>
                <c:pt idx="4">
                  <c:v>技術者のスキルシフト・Reスキル       </c:v>
                </c:pt>
                <c:pt idx="5">
                  <c:v>開発手法・開発技術の向上           </c:v>
                </c:pt>
                <c:pt idx="6">
                  <c:v>管理手法・管理技術の向上開発     </c:v>
                </c:pt>
                <c:pt idx="7">
                  <c:v>環境（ツール等）の整備・改善       </c:v>
                </c:pt>
                <c:pt idx="8">
                  <c:v>第三者による検証・妥当性確認      </c:v>
                </c:pt>
                <c:pt idx="9">
                  <c:v>新たなパートナーの発掘・連携         </c:v>
                </c:pt>
                <c:pt idx="10">
                  <c:v>自動化やAIの活用                     </c:v>
                </c:pt>
                <c:pt idx="11">
                  <c:v>その他                                    </c:v>
                </c:pt>
              </c:strCache>
            </c:strRef>
          </c:cat>
          <c:val>
            <c:numRef>
              <c:f>'16-8_生産性向上_解決策'!$L$24:$L$35</c:f>
              <c:numCache>
                <c:formatCode>0.0%</c:formatCode>
                <c:ptCount val="12"/>
                <c:pt idx="0">
                  <c:v>0</c:v>
                </c:pt>
                <c:pt idx="1">
                  <c:v>8.6206896551724144E-2</c:v>
                </c:pt>
                <c:pt idx="2">
                  <c:v>0.13793103448275862</c:v>
                </c:pt>
                <c:pt idx="3">
                  <c:v>0.17241379310344829</c:v>
                </c:pt>
                <c:pt idx="4">
                  <c:v>1.7241379310344827E-2</c:v>
                </c:pt>
                <c:pt idx="5">
                  <c:v>0.17241379310344829</c:v>
                </c:pt>
                <c:pt idx="6">
                  <c:v>0.17241379310344829</c:v>
                </c:pt>
                <c:pt idx="7">
                  <c:v>0.1206896551724138</c:v>
                </c:pt>
                <c:pt idx="8">
                  <c:v>1.7241379310344827E-2</c:v>
                </c:pt>
                <c:pt idx="9">
                  <c:v>5.1724137931034482E-2</c:v>
                </c:pt>
                <c:pt idx="10">
                  <c:v>5.1724137931034482E-2</c:v>
                </c:pt>
                <c:pt idx="11">
                  <c:v>0</c:v>
                </c:pt>
              </c:numCache>
            </c:numRef>
          </c:val>
          <c:extLst>
            <c:ext xmlns:c16="http://schemas.microsoft.com/office/drawing/2014/chart" uri="{C3380CC4-5D6E-409C-BE32-E72D297353CC}">
              <c16:uniqueId val="{00000001-E7F8-43E9-A9B8-15A229FEF3A2}"/>
            </c:ext>
          </c:extLst>
        </c:ser>
        <c:ser>
          <c:idx val="5"/>
          <c:order val="2"/>
          <c:tx>
            <c:strRef>
              <c:f>'16-8_生産性向上_解決策'!$M$22</c:f>
              <c:strCache>
                <c:ptCount val="1"/>
                <c:pt idx="0">
                  <c:v>解決策の3番目（n=57）</c:v>
                </c:pt>
              </c:strCache>
            </c:strRef>
          </c:tx>
          <c:spPr>
            <a:solidFill>
              <a:srgbClr val="2E75B6"/>
            </a:solidFill>
            <a:ln>
              <a:solidFill>
                <a:schemeClr val="tx1"/>
              </a:solidFill>
            </a:ln>
            <a:effectLst/>
          </c:spPr>
          <c:invertIfNegative val="0"/>
          <c:cat>
            <c:strRef>
              <c:f>'16-8_生産性向上_解決策'!$J$24:$J$35</c:f>
              <c:strCache>
                <c:ptCount val="12"/>
                <c:pt idx="0">
                  <c:v>プロジェクトマネージャの確保            </c:v>
                </c:pt>
                <c:pt idx="1">
                  <c:v>プロジェクトマネージャのスキル向上     </c:v>
                </c:pt>
                <c:pt idx="2">
                  <c:v>技術者の確保                           </c:v>
                </c:pt>
                <c:pt idx="3">
                  <c:v>技術者の既存スキルの向上            </c:v>
                </c:pt>
                <c:pt idx="4">
                  <c:v>技術者のスキルシフト・Reスキル       </c:v>
                </c:pt>
                <c:pt idx="5">
                  <c:v>開発手法・開発技術の向上           </c:v>
                </c:pt>
                <c:pt idx="6">
                  <c:v>管理手法・管理技術の向上開発     </c:v>
                </c:pt>
                <c:pt idx="7">
                  <c:v>環境（ツール等）の整備・改善       </c:v>
                </c:pt>
                <c:pt idx="8">
                  <c:v>第三者による検証・妥当性確認      </c:v>
                </c:pt>
                <c:pt idx="9">
                  <c:v>新たなパートナーの発掘・連携         </c:v>
                </c:pt>
                <c:pt idx="10">
                  <c:v>自動化やAIの活用                     </c:v>
                </c:pt>
                <c:pt idx="11">
                  <c:v>その他                                    </c:v>
                </c:pt>
              </c:strCache>
            </c:strRef>
          </c:cat>
          <c:val>
            <c:numRef>
              <c:f>'16-8_生産性向上_解決策'!$M$24:$M$35</c:f>
              <c:numCache>
                <c:formatCode>0.0%</c:formatCode>
                <c:ptCount val="12"/>
                <c:pt idx="0">
                  <c:v>5.2631578947368418E-2</c:v>
                </c:pt>
                <c:pt idx="1">
                  <c:v>8.771929824561403E-2</c:v>
                </c:pt>
                <c:pt idx="2">
                  <c:v>0.14035087719298245</c:v>
                </c:pt>
                <c:pt idx="3">
                  <c:v>7.0175438596491224E-2</c:v>
                </c:pt>
                <c:pt idx="4">
                  <c:v>5.2631578947368418E-2</c:v>
                </c:pt>
                <c:pt idx="5">
                  <c:v>0.14035087719298245</c:v>
                </c:pt>
                <c:pt idx="6">
                  <c:v>8.771929824561403E-2</c:v>
                </c:pt>
                <c:pt idx="7">
                  <c:v>0.12280701754385964</c:v>
                </c:pt>
                <c:pt idx="8">
                  <c:v>1.7543859649122806E-2</c:v>
                </c:pt>
                <c:pt idx="9">
                  <c:v>0.10526315789473684</c:v>
                </c:pt>
                <c:pt idx="10">
                  <c:v>0.12280701754385964</c:v>
                </c:pt>
                <c:pt idx="11">
                  <c:v>0</c:v>
                </c:pt>
              </c:numCache>
            </c:numRef>
          </c:val>
          <c:extLst>
            <c:ext xmlns:c16="http://schemas.microsoft.com/office/drawing/2014/chart" uri="{C3380CC4-5D6E-409C-BE32-E72D297353CC}">
              <c16:uniqueId val="{00000002-E7F8-43E9-A9B8-15A229FEF3A2}"/>
            </c:ext>
          </c:extLst>
        </c:ser>
        <c:dLbls>
          <c:showLegendKey val="0"/>
          <c:showVal val="0"/>
          <c:showCatName val="0"/>
          <c:showSerName val="0"/>
          <c:showPercent val="0"/>
          <c:showBubbleSize val="0"/>
        </c:dLbls>
        <c:gapWidth val="40"/>
        <c:overlap val="100"/>
        <c:axId val="87494016"/>
        <c:axId val="87508096"/>
      </c:barChart>
      <c:catAx>
        <c:axId val="87494016"/>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800"/>
            </a:pPr>
            <a:endParaRPr lang="ja-JP"/>
          </a:p>
        </c:txPr>
        <c:crossAx val="87508096"/>
        <c:crosses val="autoZero"/>
        <c:auto val="1"/>
        <c:lblAlgn val="ctr"/>
        <c:lblOffset val="100"/>
        <c:noMultiLvlLbl val="0"/>
      </c:catAx>
      <c:valAx>
        <c:axId val="8750809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sz="900"/>
            </a:pPr>
            <a:endParaRPr lang="ja-JP"/>
          </a:p>
        </c:txPr>
        <c:crossAx val="87494016"/>
        <c:crosses val="autoZero"/>
        <c:crossBetween val="between"/>
      </c:valAx>
      <c:spPr>
        <a:noFill/>
        <a:ln>
          <a:solidFill>
            <a:schemeClr val="tx1">
              <a:lumMod val="50000"/>
              <a:lumOff val="50000"/>
            </a:schemeClr>
          </a:solidFill>
        </a:ln>
        <a:effectLst/>
      </c:spPr>
    </c:plotArea>
    <c:legend>
      <c:legendPos val="r"/>
      <c:layout>
        <c:manualLayout>
          <c:xMode val="edge"/>
          <c:yMode val="edge"/>
          <c:x val="0.73448632726983243"/>
          <c:y val="0.57613473648477975"/>
          <c:w val="0.1925175925925926"/>
          <c:h val="0.34123005879528651"/>
        </c:manualLayout>
      </c:layout>
      <c:overlay val="0"/>
      <c:spPr>
        <a:solidFill>
          <a:schemeClr val="bg1"/>
        </a:solidFill>
        <a:ln>
          <a:noFill/>
        </a:ln>
        <a:effectLst/>
      </c:spPr>
      <c:txPr>
        <a:bodyPr rot="0" vert="horz"/>
        <a:lstStyle/>
        <a:p>
          <a:pPr>
            <a:defRPr sz="800"/>
          </a:pPr>
          <a:endParaRPr lang="ja-JP"/>
        </a:p>
      </c:txPr>
    </c:legend>
    <c:plotVisOnly val="1"/>
    <c:dispBlanksAs val="gap"/>
    <c:showDLblsOverMax val="0"/>
  </c:chart>
  <c:spPr>
    <a:solidFill>
      <a:schemeClr val="bg1"/>
    </a:solidFill>
    <a:ln w="9525" cap="flat" cmpd="sng" algn="ctr">
      <a:noFill/>
      <a:round/>
    </a:ln>
    <a:effectLst/>
  </c:spPr>
  <c:txPr>
    <a:bodyPr/>
    <a:lstStyle/>
    <a:p>
      <a:pPr>
        <a:defRPr sz="10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ja-JP" altLang="en-US" sz="1000" dirty="0"/>
              <a:t>課題の</a:t>
            </a:r>
            <a:r>
              <a:rPr lang="en-US" altLang="ja-JP" sz="1000" dirty="0"/>
              <a:t>3</a:t>
            </a:r>
            <a:r>
              <a:rPr lang="ja-JP" altLang="en-US" sz="1000" dirty="0"/>
              <a:t>番目として選択された場合</a:t>
            </a:r>
          </a:p>
        </c:rich>
      </c:tx>
      <c:layout>
        <c:manualLayout>
          <c:xMode val="edge"/>
          <c:yMode val="edge"/>
          <c:x val="0.37935007238057206"/>
          <c:y val="3.5587178640070997E-3"/>
        </c:manualLayout>
      </c:layout>
      <c:overlay val="0"/>
    </c:title>
    <c:autoTitleDeleted val="0"/>
    <c:plotArea>
      <c:layout>
        <c:manualLayout>
          <c:layoutTarget val="inner"/>
          <c:xMode val="edge"/>
          <c:yMode val="edge"/>
          <c:x val="0.357689417989418"/>
          <c:y val="0.2097673417502626"/>
          <c:w val="0.5922170634920636"/>
          <c:h val="0.73226358524933299"/>
        </c:manualLayout>
      </c:layout>
      <c:barChart>
        <c:barDir val="bar"/>
        <c:grouping val="stacked"/>
        <c:varyColors val="0"/>
        <c:ser>
          <c:idx val="6"/>
          <c:order val="0"/>
          <c:tx>
            <c:strRef>
              <c:f>'16-8_生産性向上_解決策'!$K$39</c:f>
              <c:strCache>
                <c:ptCount val="1"/>
                <c:pt idx="0">
                  <c:v>解決策の1番目（n=53）</c:v>
                </c:pt>
              </c:strCache>
            </c:strRef>
          </c:tx>
          <c:spPr>
            <a:solidFill>
              <a:srgbClr val="FF9966"/>
            </a:solidFill>
            <a:ln>
              <a:solidFill>
                <a:schemeClr val="tx1"/>
              </a:solidFill>
            </a:ln>
            <a:effectLst/>
          </c:spPr>
          <c:invertIfNegative val="0"/>
          <c:cat>
            <c:strRef>
              <c:f>'16-8_生産性向上_解決策'!$J$41:$J$52</c:f>
              <c:strCache>
                <c:ptCount val="12"/>
                <c:pt idx="0">
                  <c:v>プロジェクトマネージャの確保            </c:v>
                </c:pt>
                <c:pt idx="1">
                  <c:v>プロジェクトマネージャのスキル向上     </c:v>
                </c:pt>
                <c:pt idx="2">
                  <c:v>技術者の確保                           </c:v>
                </c:pt>
                <c:pt idx="3">
                  <c:v>技術者の既存スキルの向上            </c:v>
                </c:pt>
                <c:pt idx="4">
                  <c:v>技術者のスキルシフト・Reスキル       </c:v>
                </c:pt>
                <c:pt idx="5">
                  <c:v>開発手法・開発技術の向上           </c:v>
                </c:pt>
                <c:pt idx="6">
                  <c:v>管理手法・管理技術の向上開発     </c:v>
                </c:pt>
                <c:pt idx="7">
                  <c:v>環境（ツール等）の整備・改善       </c:v>
                </c:pt>
                <c:pt idx="8">
                  <c:v>第三者による検証・妥当性確認      </c:v>
                </c:pt>
                <c:pt idx="9">
                  <c:v>新たなパートナーの発掘・連携         </c:v>
                </c:pt>
                <c:pt idx="10">
                  <c:v>自動化やAIの活用                     </c:v>
                </c:pt>
                <c:pt idx="11">
                  <c:v>その他                                    </c:v>
                </c:pt>
              </c:strCache>
            </c:strRef>
          </c:cat>
          <c:val>
            <c:numRef>
              <c:f>'16-8_生産性向上_解決策'!$K$41:$K$52</c:f>
              <c:numCache>
                <c:formatCode>0.0%</c:formatCode>
                <c:ptCount val="12"/>
                <c:pt idx="0">
                  <c:v>0</c:v>
                </c:pt>
                <c:pt idx="1">
                  <c:v>0.15094339622641509</c:v>
                </c:pt>
                <c:pt idx="2">
                  <c:v>0.16981132075471697</c:v>
                </c:pt>
                <c:pt idx="3">
                  <c:v>0.32075471698113206</c:v>
                </c:pt>
                <c:pt idx="4">
                  <c:v>1.8867924528301886E-2</c:v>
                </c:pt>
                <c:pt idx="5">
                  <c:v>0.15094339622641509</c:v>
                </c:pt>
                <c:pt idx="6">
                  <c:v>5.6603773584905662E-2</c:v>
                </c:pt>
                <c:pt idx="7">
                  <c:v>0.11320754716981132</c:v>
                </c:pt>
                <c:pt idx="8">
                  <c:v>0</c:v>
                </c:pt>
                <c:pt idx="9">
                  <c:v>0</c:v>
                </c:pt>
                <c:pt idx="10">
                  <c:v>1.8867924528301886E-2</c:v>
                </c:pt>
                <c:pt idx="11">
                  <c:v>0</c:v>
                </c:pt>
              </c:numCache>
            </c:numRef>
          </c:val>
          <c:extLst>
            <c:ext xmlns:c16="http://schemas.microsoft.com/office/drawing/2014/chart" uri="{C3380CC4-5D6E-409C-BE32-E72D297353CC}">
              <c16:uniqueId val="{00000000-A94B-4346-9C81-07E15375CEF1}"/>
            </c:ext>
          </c:extLst>
        </c:ser>
        <c:ser>
          <c:idx val="7"/>
          <c:order val="1"/>
          <c:tx>
            <c:strRef>
              <c:f>'16-8_生産性向上_解決策'!$L$39</c:f>
              <c:strCache>
                <c:ptCount val="1"/>
                <c:pt idx="0">
                  <c:v>解決策の2番目（n=51）</c:v>
                </c:pt>
              </c:strCache>
            </c:strRef>
          </c:tx>
          <c:spPr>
            <a:solidFill>
              <a:srgbClr val="FFFF99"/>
            </a:solidFill>
            <a:ln>
              <a:solidFill>
                <a:schemeClr val="tx1"/>
              </a:solidFill>
            </a:ln>
            <a:effectLst/>
          </c:spPr>
          <c:invertIfNegative val="0"/>
          <c:cat>
            <c:strRef>
              <c:f>'16-8_生産性向上_解決策'!$J$41:$J$52</c:f>
              <c:strCache>
                <c:ptCount val="12"/>
                <c:pt idx="0">
                  <c:v>プロジェクトマネージャの確保            </c:v>
                </c:pt>
                <c:pt idx="1">
                  <c:v>プロジェクトマネージャのスキル向上     </c:v>
                </c:pt>
                <c:pt idx="2">
                  <c:v>技術者の確保                           </c:v>
                </c:pt>
                <c:pt idx="3">
                  <c:v>技術者の既存スキルの向上            </c:v>
                </c:pt>
                <c:pt idx="4">
                  <c:v>技術者のスキルシフト・Reスキル       </c:v>
                </c:pt>
                <c:pt idx="5">
                  <c:v>開発手法・開発技術の向上           </c:v>
                </c:pt>
                <c:pt idx="6">
                  <c:v>管理手法・管理技術の向上開発     </c:v>
                </c:pt>
                <c:pt idx="7">
                  <c:v>環境（ツール等）の整備・改善       </c:v>
                </c:pt>
                <c:pt idx="8">
                  <c:v>第三者による検証・妥当性確認      </c:v>
                </c:pt>
                <c:pt idx="9">
                  <c:v>新たなパートナーの発掘・連携         </c:v>
                </c:pt>
                <c:pt idx="10">
                  <c:v>自動化やAIの活用                     </c:v>
                </c:pt>
                <c:pt idx="11">
                  <c:v>その他                                    </c:v>
                </c:pt>
              </c:strCache>
            </c:strRef>
          </c:cat>
          <c:val>
            <c:numRef>
              <c:f>'16-8_生産性向上_解決策'!$L$41:$L$52</c:f>
              <c:numCache>
                <c:formatCode>0.0%</c:formatCode>
                <c:ptCount val="12"/>
                <c:pt idx="0">
                  <c:v>5.8823529411764705E-2</c:v>
                </c:pt>
                <c:pt idx="1">
                  <c:v>9.8039215686274508E-2</c:v>
                </c:pt>
                <c:pt idx="2">
                  <c:v>9.8039215686274508E-2</c:v>
                </c:pt>
                <c:pt idx="3">
                  <c:v>0.23529411764705882</c:v>
                </c:pt>
                <c:pt idx="4">
                  <c:v>7.8431372549019607E-2</c:v>
                </c:pt>
                <c:pt idx="5">
                  <c:v>0.25490196078431371</c:v>
                </c:pt>
                <c:pt idx="6">
                  <c:v>1.9607843137254902E-2</c:v>
                </c:pt>
                <c:pt idx="7">
                  <c:v>0.11764705882352941</c:v>
                </c:pt>
                <c:pt idx="8">
                  <c:v>0</c:v>
                </c:pt>
                <c:pt idx="9">
                  <c:v>0</c:v>
                </c:pt>
                <c:pt idx="10">
                  <c:v>3.9215686274509803E-2</c:v>
                </c:pt>
                <c:pt idx="11">
                  <c:v>0</c:v>
                </c:pt>
              </c:numCache>
            </c:numRef>
          </c:val>
          <c:extLst>
            <c:ext xmlns:c16="http://schemas.microsoft.com/office/drawing/2014/chart" uri="{C3380CC4-5D6E-409C-BE32-E72D297353CC}">
              <c16:uniqueId val="{00000001-A94B-4346-9C81-07E15375CEF1}"/>
            </c:ext>
          </c:extLst>
        </c:ser>
        <c:ser>
          <c:idx val="8"/>
          <c:order val="2"/>
          <c:tx>
            <c:strRef>
              <c:f>'16-8_生産性向上_解決策'!$M$39</c:f>
              <c:strCache>
                <c:ptCount val="1"/>
                <c:pt idx="0">
                  <c:v>解決策の3番目（n=51）</c:v>
                </c:pt>
              </c:strCache>
            </c:strRef>
          </c:tx>
          <c:spPr>
            <a:solidFill>
              <a:srgbClr val="2E75B6"/>
            </a:solidFill>
            <a:ln>
              <a:solidFill>
                <a:schemeClr val="tx1"/>
              </a:solidFill>
            </a:ln>
            <a:effectLst/>
          </c:spPr>
          <c:invertIfNegative val="0"/>
          <c:cat>
            <c:strRef>
              <c:f>'16-8_生産性向上_解決策'!$J$41:$J$52</c:f>
              <c:strCache>
                <c:ptCount val="12"/>
                <c:pt idx="0">
                  <c:v>プロジェクトマネージャの確保            </c:v>
                </c:pt>
                <c:pt idx="1">
                  <c:v>プロジェクトマネージャのスキル向上     </c:v>
                </c:pt>
                <c:pt idx="2">
                  <c:v>技術者の確保                           </c:v>
                </c:pt>
                <c:pt idx="3">
                  <c:v>技術者の既存スキルの向上            </c:v>
                </c:pt>
                <c:pt idx="4">
                  <c:v>技術者のスキルシフト・Reスキル       </c:v>
                </c:pt>
                <c:pt idx="5">
                  <c:v>開発手法・開発技術の向上           </c:v>
                </c:pt>
                <c:pt idx="6">
                  <c:v>管理手法・管理技術の向上開発     </c:v>
                </c:pt>
                <c:pt idx="7">
                  <c:v>環境（ツール等）の整備・改善       </c:v>
                </c:pt>
                <c:pt idx="8">
                  <c:v>第三者による検証・妥当性確認      </c:v>
                </c:pt>
                <c:pt idx="9">
                  <c:v>新たなパートナーの発掘・連携         </c:v>
                </c:pt>
                <c:pt idx="10">
                  <c:v>自動化やAIの活用                     </c:v>
                </c:pt>
                <c:pt idx="11">
                  <c:v>その他                                    </c:v>
                </c:pt>
              </c:strCache>
            </c:strRef>
          </c:cat>
          <c:val>
            <c:numRef>
              <c:f>'16-8_生産性向上_解決策'!$M$41:$M$52</c:f>
              <c:numCache>
                <c:formatCode>0.0%</c:formatCode>
                <c:ptCount val="12"/>
                <c:pt idx="0">
                  <c:v>5.8823529411764705E-2</c:v>
                </c:pt>
                <c:pt idx="1">
                  <c:v>9.8039215686274508E-2</c:v>
                </c:pt>
                <c:pt idx="2">
                  <c:v>1.9607843137254902E-2</c:v>
                </c:pt>
                <c:pt idx="3">
                  <c:v>9.8039215686274508E-2</c:v>
                </c:pt>
                <c:pt idx="4">
                  <c:v>7.8431372549019607E-2</c:v>
                </c:pt>
                <c:pt idx="5">
                  <c:v>0.15686274509803921</c:v>
                </c:pt>
                <c:pt idx="6">
                  <c:v>9.8039215686274508E-2</c:v>
                </c:pt>
                <c:pt idx="7">
                  <c:v>0.17647058823529413</c:v>
                </c:pt>
                <c:pt idx="8">
                  <c:v>5.8823529411764705E-2</c:v>
                </c:pt>
                <c:pt idx="9">
                  <c:v>0.11764705882352941</c:v>
                </c:pt>
                <c:pt idx="10">
                  <c:v>3.9215686274509803E-2</c:v>
                </c:pt>
                <c:pt idx="11">
                  <c:v>0</c:v>
                </c:pt>
              </c:numCache>
            </c:numRef>
          </c:val>
          <c:extLst>
            <c:ext xmlns:c16="http://schemas.microsoft.com/office/drawing/2014/chart" uri="{C3380CC4-5D6E-409C-BE32-E72D297353CC}">
              <c16:uniqueId val="{00000002-A94B-4346-9C81-07E15375CEF1}"/>
            </c:ext>
          </c:extLst>
        </c:ser>
        <c:dLbls>
          <c:showLegendKey val="0"/>
          <c:showVal val="0"/>
          <c:showCatName val="0"/>
          <c:showSerName val="0"/>
          <c:showPercent val="0"/>
          <c:showBubbleSize val="0"/>
        </c:dLbls>
        <c:gapWidth val="40"/>
        <c:overlap val="100"/>
        <c:axId val="87494016"/>
        <c:axId val="87508096"/>
      </c:barChart>
      <c:catAx>
        <c:axId val="87494016"/>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800"/>
            </a:pPr>
            <a:endParaRPr lang="ja-JP"/>
          </a:p>
        </c:txPr>
        <c:crossAx val="87508096"/>
        <c:crosses val="autoZero"/>
        <c:auto val="1"/>
        <c:lblAlgn val="ctr"/>
        <c:lblOffset val="100"/>
        <c:noMultiLvlLbl val="0"/>
      </c:catAx>
      <c:valAx>
        <c:axId val="8750809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sz="900"/>
            </a:pPr>
            <a:endParaRPr lang="ja-JP"/>
          </a:p>
        </c:txPr>
        <c:crossAx val="87494016"/>
        <c:crosses val="autoZero"/>
        <c:crossBetween val="between"/>
      </c:valAx>
      <c:spPr>
        <a:noFill/>
        <a:ln>
          <a:solidFill>
            <a:schemeClr val="tx1">
              <a:lumMod val="50000"/>
              <a:lumOff val="50000"/>
            </a:schemeClr>
          </a:solidFill>
        </a:ln>
        <a:effectLst/>
      </c:spPr>
    </c:plotArea>
    <c:legend>
      <c:legendPos val="r"/>
      <c:layout>
        <c:manualLayout>
          <c:xMode val="edge"/>
          <c:yMode val="edge"/>
          <c:x val="0.74868611111111116"/>
          <c:y val="0.58713436625819881"/>
          <c:w val="0.1925175925925926"/>
          <c:h val="0.33023024344152113"/>
        </c:manualLayout>
      </c:layout>
      <c:overlay val="0"/>
      <c:spPr>
        <a:solidFill>
          <a:schemeClr val="bg1"/>
        </a:solidFill>
        <a:ln>
          <a:noFill/>
        </a:ln>
        <a:effectLst/>
      </c:spPr>
      <c:txPr>
        <a:bodyPr rot="0" vert="horz"/>
        <a:lstStyle/>
        <a:p>
          <a:pPr>
            <a:defRPr sz="800"/>
          </a:pPr>
          <a:endParaRPr lang="ja-JP"/>
        </a:p>
      </c:txPr>
    </c:legend>
    <c:plotVisOnly val="1"/>
    <c:dispBlanksAs val="gap"/>
    <c:showDLblsOverMax val="0"/>
  </c:chart>
  <c:spPr>
    <a:solidFill>
      <a:schemeClr val="bg1"/>
    </a:solidFill>
    <a:ln w="9525" cap="flat" cmpd="sng" algn="ctr">
      <a:noFill/>
      <a:round/>
    </a:ln>
    <a:effectLst/>
  </c:spPr>
  <c:txPr>
    <a:bodyPr/>
    <a:lstStyle/>
    <a:p>
      <a:pPr>
        <a:defRPr sz="10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ja-JP" altLang="en-US" sz="1000" dirty="0"/>
              <a:t>課題の</a:t>
            </a:r>
            <a:r>
              <a:rPr lang="en-US" altLang="ja-JP" sz="1000" dirty="0"/>
              <a:t>1</a:t>
            </a:r>
            <a:r>
              <a:rPr lang="ja-JP" altLang="en-US" sz="1000" dirty="0"/>
              <a:t>～</a:t>
            </a:r>
            <a:r>
              <a:rPr lang="en-US" altLang="ja-JP" sz="1000" dirty="0"/>
              <a:t>3</a:t>
            </a:r>
            <a:r>
              <a:rPr lang="ja-JP" altLang="en-US" sz="1000" dirty="0"/>
              <a:t>番目の合計</a:t>
            </a:r>
          </a:p>
        </c:rich>
      </c:tx>
      <c:layout>
        <c:manualLayout>
          <c:xMode val="edge"/>
          <c:yMode val="edge"/>
          <c:x val="0.37935007238057206"/>
          <c:y val="3.5587178640070997E-3"/>
        </c:manualLayout>
      </c:layout>
      <c:overlay val="0"/>
    </c:title>
    <c:autoTitleDeleted val="0"/>
    <c:plotArea>
      <c:layout>
        <c:manualLayout>
          <c:layoutTarget val="inner"/>
          <c:xMode val="edge"/>
          <c:yMode val="edge"/>
          <c:x val="0.357689417989418"/>
          <c:y val="0.20421478963158554"/>
          <c:w val="0.5922170634920636"/>
          <c:h val="0.73319462609758967"/>
        </c:manualLayout>
      </c:layout>
      <c:barChart>
        <c:barDir val="bar"/>
        <c:grouping val="stacked"/>
        <c:varyColors val="0"/>
        <c:ser>
          <c:idx val="9"/>
          <c:order val="0"/>
          <c:tx>
            <c:strRef>
              <c:f>'16-8_生産性向上_解決策'!$K$56</c:f>
              <c:strCache>
                <c:ptCount val="1"/>
                <c:pt idx="0">
                  <c:v>解決策の1番目（n=172）</c:v>
                </c:pt>
              </c:strCache>
            </c:strRef>
          </c:tx>
          <c:spPr>
            <a:solidFill>
              <a:srgbClr val="FF9966"/>
            </a:solidFill>
            <a:ln>
              <a:solidFill>
                <a:schemeClr val="tx1"/>
              </a:solidFill>
            </a:ln>
            <a:effectLst/>
          </c:spPr>
          <c:invertIfNegative val="0"/>
          <c:cat>
            <c:strRef>
              <c:f>'16-8_生産性向上_解決策'!$J$58:$J$69</c:f>
              <c:strCache>
                <c:ptCount val="12"/>
                <c:pt idx="0">
                  <c:v>プロジェクトマネージャの確保            </c:v>
                </c:pt>
                <c:pt idx="1">
                  <c:v>プロジェクトマネージャのスキル向上     </c:v>
                </c:pt>
                <c:pt idx="2">
                  <c:v>技術者の確保                           </c:v>
                </c:pt>
                <c:pt idx="3">
                  <c:v>技術者の既存スキルの向上            </c:v>
                </c:pt>
                <c:pt idx="4">
                  <c:v>技術者のスキルシフト・Reスキル       </c:v>
                </c:pt>
                <c:pt idx="5">
                  <c:v>開発手法・開発技術の向上           </c:v>
                </c:pt>
                <c:pt idx="6">
                  <c:v>管理手法・管理技術の向上開発     </c:v>
                </c:pt>
                <c:pt idx="7">
                  <c:v>環境（ツール等）の整備・改善       </c:v>
                </c:pt>
                <c:pt idx="8">
                  <c:v>第三者による検証・妥当性確認      </c:v>
                </c:pt>
                <c:pt idx="9">
                  <c:v>新たなパートナーの発掘・連携         </c:v>
                </c:pt>
                <c:pt idx="10">
                  <c:v>自動化やAIの活用                     </c:v>
                </c:pt>
                <c:pt idx="11">
                  <c:v>その他                                    </c:v>
                </c:pt>
              </c:strCache>
            </c:strRef>
          </c:cat>
          <c:val>
            <c:numRef>
              <c:f>'16-8_生産性向上_解決策'!$K$58:$K$69</c:f>
              <c:numCache>
                <c:formatCode>0.0%</c:formatCode>
                <c:ptCount val="12"/>
                <c:pt idx="0">
                  <c:v>9.8837209302325577E-2</c:v>
                </c:pt>
                <c:pt idx="1">
                  <c:v>0.15697674418604651</c:v>
                </c:pt>
                <c:pt idx="2">
                  <c:v>0.16860465116279069</c:v>
                </c:pt>
                <c:pt idx="3">
                  <c:v>0.23255813953488372</c:v>
                </c:pt>
                <c:pt idx="4">
                  <c:v>5.232558139534884E-2</c:v>
                </c:pt>
                <c:pt idx="5">
                  <c:v>0.10465116279069768</c:v>
                </c:pt>
                <c:pt idx="6">
                  <c:v>6.3953488372093026E-2</c:v>
                </c:pt>
                <c:pt idx="7">
                  <c:v>8.1395348837209308E-2</c:v>
                </c:pt>
                <c:pt idx="8">
                  <c:v>0</c:v>
                </c:pt>
                <c:pt idx="9">
                  <c:v>1.1627906976744186E-2</c:v>
                </c:pt>
                <c:pt idx="10">
                  <c:v>2.9069767441860465E-2</c:v>
                </c:pt>
                <c:pt idx="11">
                  <c:v>0</c:v>
                </c:pt>
              </c:numCache>
            </c:numRef>
          </c:val>
          <c:extLst>
            <c:ext xmlns:c16="http://schemas.microsoft.com/office/drawing/2014/chart" uri="{C3380CC4-5D6E-409C-BE32-E72D297353CC}">
              <c16:uniqueId val="{00000000-3942-427F-B3AB-7B9BC2123483}"/>
            </c:ext>
          </c:extLst>
        </c:ser>
        <c:ser>
          <c:idx val="10"/>
          <c:order val="1"/>
          <c:tx>
            <c:strRef>
              <c:f>'16-8_生産性向上_解決策'!$L$56</c:f>
              <c:strCache>
                <c:ptCount val="1"/>
                <c:pt idx="0">
                  <c:v>解決策の2番目（n=170）</c:v>
                </c:pt>
              </c:strCache>
            </c:strRef>
          </c:tx>
          <c:spPr>
            <a:solidFill>
              <a:srgbClr val="FFFF99"/>
            </a:solidFill>
            <a:ln>
              <a:solidFill>
                <a:schemeClr val="tx1"/>
              </a:solidFill>
            </a:ln>
            <a:effectLst/>
          </c:spPr>
          <c:invertIfNegative val="0"/>
          <c:cat>
            <c:strRef>
              <c:f>'16-8_生産性向上_解決策'!$J$58:$J$69</c:f>
              <c:strCache>
                <c:ptCount val="12"/>
                <c:pt idx="0">
                  <c:v>プロジェクトマネージャの確保            </c:v>
                </c:pt>
                <c:pt idx="1">
                  <c:v>プロジェクトマネージャのスキル向上     </c:v>
                </c:pt>
                <c:pt idx="2">
                  <c:v>技術者の確保                           </c:v>
                </c:pt>
                <c:pt idx="3">
                  <c:v>技術者の既存スキルの向上            </c:v>
                </c:pt>
                <c:pt idx="4">
                  <c:v>技術者のスキルシフト・Reスキル       </c:v>
                </c:pt>
                <c:pt idx="5">
                  <c:v>開発手法・開発技術の向上           </c:v>
                </c:pt>
                <c:pt idx="6">
                  <c:v>管理手法・管理技術の向上開発     </c:v>
                </c:pt>
                <c:pt idx="7">
                  <c:v>環境（ツール等）の整備・改善       </c:v>
                </c:pt>
                <c:pt idx="8">
                  <c:v>第三者による検証・妥当性確認      </c:v>
                </c:pt>
                <c:pt idx="9">
                  <c:v>新たなパートナーの発掘・連携         </c:v>
                </c:pt>
                <c:pt idx="10">
                  <c:v>自動化やAIの活用                     </c:v>
                </c:pt>
                <c:pt idx="11">
                  <c:v>その他                                    </c:v>
                </c:pt>
              </c:strCache>
            </c:strRef>
          </c:cat>
          <c:val>
            <c:numRef>
              <c:f>'16-8_生産性向上_解決策'!$L$58:$L$69</c:f>
              <c:numCache>
                <c:formatCode>0.0%</c:formatCode>
                <c:ptCount val="12"/>
                <c:pt idx="0">
                  <c:v>3.5294117647058823E-2</c:v>
                </c:pt>
                <c:pt idx="1">
                  <c:v>0.10588235294117647</c:v>
                </c:pt>
                <c:pt idx="2">
                  <c:v>0.14117647058823529</c:v>
                </c:pt>
                <c:pt idx="3">
                  <c:v>0.18823529411764706</c:v>
                </c:pt>
                <c:pt idx="4">
                  <c:v>4.7058823529411764E-2</c:v>
                </c:pt>
                <c:pt idx="5">
                  <c:v>0.18823529411764706</c:v>
                </c:pt>
                <c:pt idx="6">
                  <c:v>0.11176470588235295</c:v>
                </c:pt>
                <c:pt idx="7">
                  <c:v>9.4117647058823528E-2</c:v>
                </c:pt>
                <c:pt idx="8">
                  <c:v>5.8823529411764705E-3</c:v>
                </c:pt>
                <c:pt idx="9">
                  <c:v>4.1176470588235294E-2</c:v>
                </c:pt>
                <c:pt idx="10">
                  <c:v>4.1176470588235294E-2</c:v>
                </c:pt>
                <c:pt idx="11">
                  <c:v>0</c:v>
                </c:pt>
              </c:numCache>
            </c:numRef>
          </c:val>
          <c:extLst>
            <c:ext xmlns:c16="http://schemas.microsoft.com/office/drawing/2014/chart" uri="{C3380CC4-5D6E-409C-BE32-E72D297353CC}">
              <c16:uniqueId val="{00000001-3942-427F-B3AB-7B9BC2123483}"/>
            </c:ext>
          </c:extLst>
        </c:ser>
        <c:ser>
          <c:idx val="11"/>
          <c:order val="2"/>
          <c:tx>
            <c:strRef>
              <c:f>'16-8_生産性向上_解決策'!$M$56</c:f>
              <c:strCache>
                <c:ptCount val="1"/>
                <c:pt idx="0">
                  <c:v>解決策の3番目（n=167）</c:v>
                </c:pt>
              </c:strCache>
            </c:strRef>
          </c:tx>
          <c:spPr>
            <a:solidFill>
              <a:srgbClr val="2E75B6"/>
            </a:solidFill>
            <a:ln>
              <a:solidFill>
                <a:schemeClr val="tx1"/>
              </a:solidFill>
            </a:ln>
            <a:effectLst/>
          </c:spPr>
          <c:invertIfNegative val="0"/>
          <c:cat>
            <c:strRef>
              <c:f>'16-8_生産性向上_解決策'!$J$58:$J$69</c:f>
              <c:strCache>
                <c:ptCount val="12"/>
                <c:pt idx="0">
                  <c:v>プロジェクトマネージャの確保            </c:v>
                </c:pt>
                <c:pt idx="1">
                  <c:v>プロジェクトマネージャのスキル向上     </c:v>
                </c:pt>
                <c:pt idx="2">
                  <c:v>技術者の確保                           </c:v>
                </c:pt>
                <c:pt idx="3">
                  <c:v>技術者の既存スキルの向上            </c:v>
                </c:pt>
                <c:pt idx="4">
                  <c:v>技術者のスキルシフト・Reスキル       </c:v>
                </c:pt>
                <c:pt idx="5">
                  <c:v>開発手法・開発技術の向上           </c:v>
                </c:pt>
                <c:pt idx="6">
                  <c:v>管理手法・管理技術の向上開発     </c:v>
                </c:pt>
                <c:pt idx="7">
                  <c:v>環境（ツール等）の整備・改善       </c:v>
                </c:pt>
                <c:pt idx="8">
                  <c:v>第三者による検証・妥当性確認      </c:v>
                </c:pt>
                <c:pt idx="9">
                  <c:v>新たなパートナーの発掘・連携         </c:v>
                </c:pt>
                <c:pt idx="10">
                  <c:v>自動化やAIの活用                     </c:v>
                </c:pt>
                <c:pt idx="11">
                  <c:v>その他                                    </c:v>
                </c:pt>
              </c:strCache>
            </c:strRef>
          </c:cat>
          <c:val>
            <c:numRef>
              <c:f>'16-8_生産性向上_解決策'!$M$58:$M$69</c:f>
              <c:numCache>
                <c:formatCode>0.0%</c:formatCode>
                <c:ptCount val="12"/>
                <c:pt idx="0">
                  <c:v>5.3892215568862277E-2</c:v>
                </c:pt>
                <c:pt idx="1">
                  <c:v>9.580838323353294E-2</c:v>
                </c:pt>
                <c:pt idx="2">
                  <c:v>0.10179640718562874</c:v>
                </c:pt>
                <c:pt idx="3">
                  <c:v>0.1317365269461078</c:v>
                </c:pt>
                <c:pt idx="4">
                  <c:v>7.1856287425149698E-2</c:v>
                </c:pt>
                <c:pt idx="5">
                  <c:v>0.1377245508982036</c:v>
                </c:pt>
                <c:pt idx="6">
                  <c:v>7.7844311377245512E-2</c:v>
                </c:pt>
                <c:pt idx="7">
                  <c:v>0.12574850299401197</c:v>
                </c:pt>
                <c:pt idx="8">
                  <c:v>2.3952095808383235E-2</c:v>
                </c:pt>
                <c:pt idx="9">
                  <c:v>9.580838323353294E-2</c:v>
                </c:pt>
                <c:pt idx="10">
                  <c:v>7.7844311377245512E-2</c:v>
                </c:pt>
                <c:pt idx="11">
                  <c:v>5.9880239520958087E-3</c:v>
                </c:pt>
              </c:numCache>
            </c:numRef>
          </c:val>
          <c:extLst>
            <c:ext xmlns:c16="http://schemas.microsoft.com/office/drawing/2014/chart" uri="{C3380CC4-5D6E-409C-BE32-E72D297353CC}">
              <c16:uniqueId val="{00000002-3942-427F-B3AB-7B9BC2123483}"/>
            </c:ext>
          </c:extLst>
        </c:ser>
        <c:dLbls>
          <c:showLegendKey val="0"/>
          <c:showVal val="0"/>
          <c:showCatName val="0"/>
          <c:showSerName val="0"/>
          <c:showPercent val="0"/>
          <c:showBubbleSize val="0"/>
        </c:dLbls>
        <c:gapWidth val="40"/>
        <c:overlap val="100"/>
        <c:axId val="87494016"/>
        <c:axId val="87508096"/>
      </c:barChart>
      <c:catAx>
        <c:axId val="87494016"/>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800"/>
            </a:pPr>
            <a:endParaRPr lang="ja-JP"/>
          </a:p>
        </c:txPr>
        <c:crossAx val="87508096"/>
        <c:crosses val="autoZero"/>
        <c:auto val="1"/>
        <c:lblAlgn val="ctr"/>
        <c:lblOffset val="100"/>
        <c:noMultiLvlLbl val="0"/>
      </c:catAx>
      <c:valAx>
        <c:axId val="8750809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sz="900"/>
            </a:pPr>
            <a:endParaRPr lang="ja-JP"/>
          </a:p>
        </c:txPr>
        <c:crossAx val="87494016"/>
        <c:crosses val="autoZero"/>
        <c:crossBetween val="between"/>
      </c:valAx>
      <c:spPr>
        <a:noFill/>
        <a:ln>
          <a:solidFill>
            <a:schemeClr val="tx1">
              <a:lumMod val="50000"/>
              <a:lumOff val="50000"/>
            </a:schemeClr>
          </a:solidFill>
        </a:ln>
        <a:effectLst/>
      </c:spPr>
    </c:plotArea>
    <c:legend>
      <c:legendPos val="r"/>
      <c:layout>
        <c:manualLayout>
          <c:xMode val="edge"/>
          <c:yMode val="edge"/>
          <c:x val="0.74868611111111116"/>
          <c:y val="0.55866462334614198"/>
          <c:w val="0.1925175925925926"/>
          <c:h val="0.35869998635357797"/>
        </c:manualLayout>
      </c:layout>
      <c:overlay val="0"/>
      <c:spPr>
        <a:solidFill>
          <a:schemeClr val="bg1"/>
        </a:solidFill>
        <a:ln>
          <a:noFill/>
        </a:ln>
        <a:effectLst/>
      </c:spPr>
      <c:txPr>
        <a:bodyPr rot="0" vert="horz"/>
        <a:lstStyle/>
        <a:p>
          <a:pPr>
            <a:defRPr sz="800"/>
          </a:pPr>
          <a:endParaRPr lang="ja-JP"/>
        </a:p>
      </c:txPr>
    </c:legend>
    <c:plotVisOnly val="1"/>
    <c:dispBlanksAs val="gap"/>
    <c:showDLblsOverMax val="0"/>
  </c:chart>
  <c:spPr>
    <a:solidFill>
      <a:schemeClr val="bg1"/>
    </a:solidFill>
    <a:ln w="9525" cap="flat" cmpd="sng" algn="ctr">
      <a:noFill/>
      <a:round/>
    </a:ln>
    <a:effectLst/>
  </c:spPr>
  <c:txPr>
    <a:bodyPr/>
    <a:lstStyle/>
    <a:p>
      <a:pPr>
        <a:defRPr sz="10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7689417989418"/>
          <c:y val="0.11415358137316632"/>
          <c:w val="0.5922170634920636"/>
          <c:h val="0.83211089973634667"/>
        </c:manualLayout>
      </c:layout>
      <c:barChart>
        <c:barDir val="bar"/>
        <c:grouping val="stacked"/>
        <c:varyColors val="0"/>
        <c:ser>
          <c:idx val="9"/>
          <c:order val="0"/>
          <c:tx>
            <c:strRef>
              <c:f>'16-8_生産性向上_解決策'!$K$73</c:f>
              <c:strCache>
                <c:ptCount val="1"/>
                <c:pt idx="0">
                  <c:v>解決策の1番目（n=172）</c:v>
                </c:pt>
              </c:strCache>
            </c:strRef>
          </c:tx>
          <c:spPr>
            <a:solidFill>
              <a:srgbClr val="FF9966"/>
            </a:solidFill>
            <a:ln>
              <a:solidFill>
                <a:schemeClr val="tx1"/>
              </a:solidFill>
            </a:ln>
            <a:effectLst/>
          </c:spPr>
          <c:invertIfNegative val="0"/>
          <c:dLbls>
            <c:dLbl>
              <c:idx val="9"/>
              <c:delete val="1"/>
              <c:extLst>
                <c:ext xmlns:c15="http://schemas.microsoft.com/office/drawing/2012/chart" uri="{CE6537A1-D6FC-4f65-9D91-7224C49458BB}"/>
                <c:ext xmlns:c16="http://schemas.microsoft.com/office/drawing/2014/chart" uri="{C3380CC4-5D6E-409C-BE32-E72D297353CC}">
                  <c16:uniqueId val="{00000006-B974-41EC-A72A-B40CC44C6811}"/>
                </c:ext>
              </c:extLst>
            </c:dLbl>
            <c:dLbl>
              <c:idx val="10"/>
              <c:delete val="1"/>
              <c:extLst>
                <c:ext xmlns:c15="http://schemas.microsoft.com/office/drawing/2012/chart" uri="{CE6537A1-D6FC-4f65-9D91-7224C49458BB}"/>
                <c:ext xmlns:c16="http://schemas.microsoft.com/office/drawing/2014/chart" uri="{C3380CC4-5D6E-409C-BE32-E72D297353CC}">
                  <c16:uniqueId val="{00000004-B974-41EC-A72A-B40CC44C6811}"/>
                </c:ext>
              </c:extLst>
            </c:dLbl>
            <c:dLbl>
              <c:idx val="11"/>
              <c:delete val="1"/>
              <c:extLst>
                <c:ext xmlns:c15="http://schemas.microsoft.com/office/drawing/2012/chart" uri="{CE6537A1-D6FC-4f65-9D91-7224C49458BB}"/>
                <c:ext xmlns:c16="http://schemas.microsoft.com/office/drawing/2014/chart" uri="{C3380CC4-5D6E-409C-BE32-E72D297353CC}">
                  <c16:uniqueId val="{00000003-B974-41EC-A72A-B40CC44C6811}"/>
                </c:ext>
              </c:extLst>
            </c:dLbl>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'16-8_生産性向上_解決策'!$J$75:$J$86</c:f>
              <c:strCache>
                <c:ptCount val="12"/>
                <c:pt idx="0">
                  <c:v>技術者の既存スキルの向上            </c:v>
                </c:pt>
                <c:pt idx="1">
                  <c:v>技術者の確保                           </c:v>
                </c:pt>
                <c:pt idx="2">
                  <c:v>プロジェクトマネージャのスキル向上     </c:v>
                </c:pt>
                <c:pt idx="3">
                  <c:v>開発手法・開発技術の向上           </c:v>
                </c:pt>
                <c:pt idx="4">
                  <c:v>プロジェクトマネージャの確保            </c:v>
                </c:pt>
                <c:pt idx="5">
                  <c:v>環境（ツール等）の整備・改善       </c:v>
                </c:pt>
                <c:pt idx="6">
                  <c:v>管理手法・管理技術の向上開発     </c:v>
                </c:pt>
                <c:pt idx="7">
                  <c:v>技術者のスキルシフト・Reスキル       </c:v>
                </c:pt>
                <c:pt idx="8">
                  <c:v>自動化やAIの活用                     </c:v>
                </c:pt>
                <c:pt idx="9">
                  <c:v>新たなパートナーの発掘・連携         </c:v>
                </c:pt>
                <c:pt idx="10">
                  <c:v>第三者による検証・妥当性確認      </c:v>
                </c:pt>
                <c:pt idx="11">
                  <c:v>その他                                    </c:v>
                </c:pt>
              </c:strCache>
            </c:strRef>
          </c:cat>
          <c:val>
            <c:numRef>
              <c:f>'16-8_生産性向上_解決策'!$K$75:$K$86</c:f>
              <c:numCache>
                <c:formatCode>0.0%</c:formatCode>
                <c:ptCount val="12"/>
                <c:pt idx="0">
                  <c:v>0.23255813953488372</c:v>
                </c:pt>
                <c:pt idx="1">
                  <c:v>0.16860465116279069</c:v>
                </c:pt>
                <c:pt idx="2">
                  <c:v>0.15697674418604651</c:v>
                </c:pt>
                <c:pt idx="3">
                  <c:v>0.10465116279069768</c:v>
                </c:pt>
                <c:pt idx="4">
                  <c:v>9.8837209302325577E-2</c:v>
                </c:pt>
                <c:pt idx="5">
                  <c:v>8.1395348837209308E-2</c:v>
                </c:pt>
                <c:pt idx="6">
                  <c:v>6.3953488372093026E-2</c:v>
                </c:pt>
                <c:pt idx="7">
                  <c:v>5.232558139534884E-2</c:v>
                </c:pt>
                <c:pt idx="8">
                  <c:v>2.9069767441860465E-2</c:v>
                </c:pt>
                <c:pt idx="9">
                  <c:v>1.1627906976744186E-2</c:v>
                </c:pt>
                <c:pt idx="10">
                  <c:v>0</c:v>
                </c:pt>
                <c:pt idx="11">
                  <c:v>0</c:v>
                </c:pt>
              </c:numCache>
            </c:numRef>
          </c:val>
          <c:extLst>
            <c:ext xmlns:c16="http://schemas.microsoft.com/office/drawing/2014/chart" uri="{C3380CC4-5D6E-409C-BE32-E72D297353CC}">
              <c16:uniqueId val="{00000000-FC1A-4BC9-9936-D74837E37700}"/>
            </c:ext>
          </c:extLst>
        </c:ser>
        <c:ser>
          <c:idx val="10"/>
          <c:order val="1"/>
          <c:tx>
            <c:strRef>
              <c:f>'16-8_生産性向上_解決策'!$L$73</c:f>
              <c:strCache>
                <c:ptCount val="1"/>
                <c:pt idx="0">
                  <c:v>解決策の2番目（n=170）</c:v>
                </c:pt>
              </c:strCache>
            </c:strRef>
          </c:tx>
          <c:spPr>
            <a:solidFill>
              <a:srgbClr val="FFFF99"/>
            </a:solidFill>
            <a:ln>
              <a:solidFill>
                <a:schemeClr val="tx1"/>
              </a:solidFill>
            </a:ln>
            <a:effectLst/>
          </c:spPr>
          <c:invertIfNegative val="0"/>
          <c:dLbls>
            <c:dLbl>
              <c:idx val="10"/>
              <c:delete val="1"/>
              <c:extLst>
                <c:ext xmlns:c15="http://schemas.microsoft.com/office/drawing/2012/chart" uri="{CE6537A1-D6FC-4f65-9D91-7224C49458BB}"/>
                <c:ext xmlns:c16="http://schemas.microsoft.com/office/drawing/2014/chart" uri="{C3380CC4-5D6E-409C-BE32-E72D297353CC}">
                  <c16:uniqueId val="{00000000-B974-41EC-A72A-B40CC44C6811}"/>
                </c:ext>
              </c:extLst>
            </c:dLbl>
            <c:dLbl>
              <c:idx val="11"/>
              <c:delete val="1"/>
              <c:extLst>
                <c:ext xmlns:c15="http://schemas.microsoft.com/office/drawing/2012/chart" uri="{CE6537A1-D6FC-4f65-9D91-7224C49458BB}"/>
                <c:ext xmlns:c16="http://schemas.microsoft.com/office/drawing/2014/chart" uri="{C3380CC4-5D6E-409C-BE32-E72D297353CC}">
                  <c16:uniqueId val="{00000002-B974-41EC-A72A-B40CC44C6811}"/>
                </c:ext>
              </c:extLst>
            </c:dLbl>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'16-8_生産性向上_解決策'!$J$75:$J$86</c:f>
              <c:strCache>
                <c:ptCount val="12"/>
                <c:pt idx="0">
                  <c:v>技術者の既存スキルの向上            </c:v>
                </c:pt>
                <c:pt idx="1">
                  <c:v>技術者の確保                           </c:v>
                </c:pt>
                <c:pt idx="2">
                  <c:v>プロジェクトマネージャのスキル向上     </c:v>
                </c:pt>
                <c:pt idx="3">
                  <c:v>開発手法・開発技術の向上           </c:v>
                </c:pt>
                <c:pt idx="4">
                  <c:v>プロジェクトマネージャの確保            </c:v>
                </c:pt>
                <c:pt idx="5">
                  <c:v>環境（ツール等）の整備・改善       </c:v>
                </c:pt>
                <c:pt idx="6">
                  <c:v>管理手法・管理技術の向上開発     </c:v>
                </c:pt>
                <c:pt idx="7">
                  <c:v>技術者のスキルシフト・Reスキル       </c:v>
                </c:pt>
                <c:pt idx="8">
                  <c:v>自動化やAIの活用                     </c:v>
                </c:pt>
                <c:pt idx="9">
                  <c:v>新たなパートナーの発掘・連携         </c:v>
                </c:pt>
                <c:pt idx="10">
                  <c:v>第三者による検証・妥当性確認      </c:v>
                </c:pt>
                <c:pt idx="11">
                  <c:v>その他                                    </c:v>
                </c:pt>
              </c:strCache>
            </c:strRef>
          </c:cat>
          <c:val>
            <c:numRef>
              <c:f>'16-8_生産性向上_解決策'!$L$75:$L$86</c:f>
              <c:numCache>
                <c:formatCode>0.0%</c:formatCode>
                <c:ptCount val="12"/>
                <c:pt idx="0">
                  <c:v>0.18823529411764706</c:v>
                </c:pt>
                <c:pt idx="1">
                  <c:v>0.14117647058823529</c:v>
                </c:pt>
                <c:pt idx="2">
                  <c:v>0.10588235294117647</c:v>
                </c:pt>
                <c:pt idx="3">
                  <c:v>0.18823529411764706</c:v>
                </c:pt>
                <c:pt idx="4">
                  <c:v>3.5294117647058823E-2</c:v>
                </c:pt>
                <c:pt idx="5">
                  <c:v>9.4117647058823528E-2</c:v>
                </c:pt>
                <c:pt idx="6">
                  <c:v>0.11176470588235295</c:v>
                </c:pt>
                <c:pt idx="7">
                  <c:v>4.7058823529411764E-2</c:v>
                </c:pt>
                <c:pt idx="8">
                  <c:v>4.1176470588235294E-2</c:v>
                </c:pt>
                <c:pt idx="9">
                  <c:v>4.1176470588235294E-2</c:v>
                </c:pt>
                <c:pt idx="10">
                  <c:v>5.8823529411764705E-3</c:v>
                </c:pt>
                <c:pt idx="11">
                  <c:v>0</c:v>
                </c:pt>
              </c:numCache>
            </c:numRef>
          </c:val>
          <c:extLst>
            <c:ext xmlns:c16="http://schemas.microsoft.com/office/drawing/2014/chart" uri="{C3380CC4-5D6E-409C-BE32-E72D297353CC}">
              <c16:uniqueId val="{00000001-FC1A-4BC9-9936-D74837E37700}"/>
            </c:ext>
          </c:extLst>
        </c:ser>
        <c:ser>
          <c:idx val="11"/>
          <c:order val="2"/>
          <c:tx>
            <c:strRef>
              <c:f>'16-8_生産性向上_解決策'!$M$73</c:f>
              <c:strCache>
                <c:ptCount val="1"/>
                <c:pt idx="0">
                  <c:v>解決策の3番目（n=167）</c:v>
                </c:pt>
              </c:strCache>
            </c:strRef>
          </c:tx>
          <c:spPr>
            <a:solidFill>
              <a:srgbClr val="2E75B6"/>
            </a:solidFill>
            <a:ln>
              <a:solidFill>
                <a:schemeClr val="tx1"/>
              </a:solidFill>
            </a:ln>
            <a:effectLst/>
          </c:spPr>
          <c:invertIfNegative val="0"/>
          <c:dLbls>
            <c:dLbl>
              <c:idx val="10"/>
              <c:delete val="1"/>
              <c:extLst>
                <c:ext xmlns:c15="http://schemas.microsoft.com/office/drawing/2012/chart" uri="{CE6537A1-D6FC-4f65-9D91-7224C49458BB}"/>
                <c:ext xmlns:c16="http://schemas.microsoft.com/office/drawing/2014/chart" uri="{C3380CC4-5D6E-409C-BE32-E72D297353CC}">
                  <c16:uniqueId val="{00000005-B974-41EC-A72A-B40CC44C6811}"/>
                </c:ext>
              </c:extLst>
            </c:dLbl>
            <c:dLbl>
              <c:idx val="11"/>
              <c:delete val="1"/>
              <c:extLst>
                <c:ext xmlns:c15="http://schemas.microsoft.com/office/drawing/2012/chart" uri="{CE6537A1-D6FC-4f65-9D91-7224C49458BB}"/>
                <c:ext xmlns:c16="http://schemas.microsoft.com/office/drawing/2014/chart" uri="{C3380CC4-5D6E-409C-BE32-E72D297353CC}">
                  <c16:uniqueId val="{00000001-B974-41EC-A72A-B40CC44C6811}"/>
                </c:ext>
              </c:extLst>
            </c:dLbl>
            <c:spPr>
              <a:noFill/>
              <a:ln>
                <a:noFill/>
              </a:ln>
              <a:effectLst/>
            </c:spPr>
            <c:txPr>
              <a:bodyPr wrap="square" lIns="38100" tIns="19050" rIns="38100" bIns="19050" anchor="ctr">
                <a:spAutoFit/>
              </a:bodyPr>
              <a:lstStyle/>
              <a:p>
                <a:pPr>
                  <a:defRPr sz="800">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'16-8_生産性向上_解決策'!$J$75:$J$86</c:f>
              <c:strCache>
                <c:ptCount val="12"/>
                <c:pt idx="0">
                  <c:v>技術者の既存スキルの向上            </c:v>
                </c:pt>
                <c:pt idx="1">
                  <c:v>技術者の確保                           </c:v>
                </c:pt>
                <c:pt idx="2">
                  <c:v>プロジェクトマネージャのスキル向上     </c:v>
                </c:pt>
                <c:pt idx="3">
                  <c:v>開発手法・開発技術の向上           </c:v>
                </c:pt>
                <c:pt idx="4">
                  <c:v>プロジェクトマネージャの確保            </c:v>
                </c:pt>
                <c:pt idx="5">
                  <c:v>環境（ツール等）の整備・改善       </c:v>
                </c:pt>
                <c:pt idx="6">
                  <c:v>管理手法・管理技術の向上開発     </c:v>
                </c:pt>
                <c:pt idx="7">
                  <c:v>技術者のスキルシフト・Reスキル       </c:v>
                </c:pt>
                <c:pt idx="8">
                  <c:v>自動化やAIの活用                     </c:v>
                </c:pt>
                <c:pt idx="9">
                  <c:v>新たなパートナーの発掘・連携         </c:v>
                </c:pt>
                <c:pt idx="10">
                  <c:v>第三者による検証・妥当性確認      </c:v>
                </c:pt>
                <c:pt idx="11">
                  <c:v>その他                                    </c:v>
                </c:pt>
              </c:strCache>
            </c:strRef>
          </c:cat>
          <c:val>
            <c:numRef>
              <c:f>'16-8_生産性向上_解決策'!$M$75:$M$86</c:f>
              <c:numCache>
                <c:formatCode>0.0%</c:formatCode>
                <c:ptCount val="12"/>
                <c:pt idx="0">
                  <c:v>0.1317365269461078</c:v>
                </c:pt>
                <c:pt idx="1">
                  <c:v>0.10179640718562874</c:v>
                </c:pt>
                <c:pt idx="2">
                  <c:v>9.580838323353294E-2</c:v>
                </c:pt>
                <c:pt idx="3">
                  <c:v>0.1377245508982036</c:v>
                </c:pt>
                <c:pt idx="4">
                  <c:v>5.3892215568862277E-2</c:v>
                </c:pt>
                <c:pt idx="5">
                  <c:v>0.12574850299401197</c:v>
                </c:pt>
                <c:pt idx="6">
                  <c:v>7.7844311377245512E-2</c:v>
                </c:pt>
                <c:pt idx="7">
                  <c:v>7.1856287425149698E-2</c:v>
                </c:pt>
                <c:pt idx="8">
                  <c:v>7.7844311377245512E-2</c:v>
                </c:pt>
                <c:pt idx="9">
                  <c:v>9.580838323353294E-2</c:v>
                </c:pt>
                <c:pt idx="10">
                  <c:v>2.3952095808383235E-2</c:v>
                </c:pt>
                <c:pt idx="11">
                  <c:v>5.9880239520958087E-3</c:v>
                </c:pt>
              </c:numCache>
            </c:numRef>
          </c:val>
          <c:extLst>
            <c:ext xmlns:c16="http://schemas.microsoft.com/office/drawing/2014/chart" uri="{C3380CC4-5D6E-409C-BE32-E72D297353CC}">
              <c16:uniqueId val="{00000002-FC1A-4BC9-9936-D74837E37700}"/>
            </c:ext>
          </c:extLst>
        </c:ser>
        <c:dLbls>
          <c:showLegendKey val="0"/>
          <c:showVal val="0"/>
          <c:showCatName val="0"/>
          <c:showSerName val="0"/>
          <c:showPercent val="0"/>
          <c:showBubbleSize val="0"/>
        </c:dLbls>
        <c:gapWidth val="40"/>
        <c:overlap val="100"/>
        <c:axId val="87494016"/>
        <c:axId val="87508096"/>
      </c:barChart>
      <c:catAx>
        <c:axId val="87494016"/>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87508096"/>
        <c:crosses val="autoZero"/>
        <c:auto val="1"/>
        <c:lblAlgn val="ctr"/>
        <c:lblOffset val="100"/>
        <c:noMultiLvlLbl val="0"/>
      </c:catAx>
      <c:valAx>
        <c:axId val="8750809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87494016"/>
        <c:crosses val="autoZero"/>
        <c:crossBetween val="between"/>
      </c:valAx>
      <c:spPr>
        <a:noFill/>
        <a:ln>
          <a:solidFill>
            <a:schemeClr val="tx1">
              <a:lumMod val="50000"/>
              <a:lumOff val="50000"/>
            </a:schemeClr>
          </a:solidFill>
        </a:ln>
        <a:effectLst/>
      </c:spPr>
    </c:plotArea>
    <c:legend>
      <c:legendPos val="r"/>
      <c:layout>
        <c:manualLayout>
          <c:xMode val="edge"/>
          <c:yMode val="edge"/>
          <c:x val="0.74868611111111116"/>
          <c:y val="0.72094709567441229"/>
          <c:w val="0.1925175925925926"/>
          <c:h val="0.1964176795494369"/>
        </c:manualLayout>
      </c:layout>
      <c:overlay val="0"/>
      <c:spPr>
        <a:solidFill>
          <a:schemeClr val="bg1"/>
        </a:solidFill>
        <a:ln>
          <a:noFill/>
        </a:ln>
        <a:effectLst/>
      </c:spPr>
      <c:txPr>
        <a:bodyPr rot="0" vert="horz"/>
        <a:lstStyle/>
        <a:p>
          <a:pPr>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0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160575812915384"/>
          <c:y val="8.9242460317460331E-2"/>
          <c:w val="0.67957237827805728"/>
          <c:h val="0.85702202380952364"/>
        </c:manualLayout>
      </c:layout>
      <c:barChart>
        <c:barDir val="bar"/>
        <c:grouping val="stacked"/>
        <c:varyColors val="0"/>
        <c:ser>
          <c:idx val="0"/>
          <c:order val="0"/>
          <c:tx>
            <c:strRef>
              <c:f>'16-10_生産性向上_解決策 (ク・従)'!$K$177</c:f>
              <c:strCache>
                <c:ptCount val="1"/>
                <c:pt idx="0">
                  <c:v>1番目 100人以下(n=98) , 101人以上(n=74)</c:v>
                </c:pt>
              </c:strCache>
            </c:strRef>
          </c:tx>
          <c:spPr>
            <a:solidFill>
              <a:srgbClr val="FF9966"/>
            </a:solidFill>
            <a:ln>
              <a:solidFill>
                <a:schemeClr val="tx1"/>
              </a:solidFill>
            </a:ln>
            <a:effectLst/>
          </c:spPr>
          <c:invertIfNegative val="0"/>
          <c:dLbls>
            <c:spPr>
              <a:noFill/>
              <a:ln>
                <a:noFill/>
              </a:ln>
              <a:effectLst/>
            </c:spPr>
            <c:txPr>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'16-10_生産性向上_解決策 (ク・従)'!$J$181:$J$201</c:f>
              <c:strCache>
                <c:ptCount val="21"/>
                <c:pt idx="0">
                  <c:v>技術者の既存スキルの向上            </c:v>
                </c:pt>
                <c:pt idx="1">
                  <c:v>100人以下</c:v>
                </c:pt>
                <c:pt idx="2">
                  <c:v>101人以上</c:v>
                </c:pt>
                <c:pt idx="3">
                  <c:v>技術者の確保                           </c:v>
                </c:pt>
                <c:pt idx="4">
                  <c:v>100人以下</c:v>
                </c:pt>
                <c:pt idx="5">
                  <c:v>101人以上</c:v>
                </c:pt>
                <c:pt idx="6">
                  <c:v>プロジェクトマネージャのスキル向上     </c:v>
                </c:pt>
                <c:pt idx="7">
                  <c:v>100人以下</c:v>
                </c:pt>
                <c:pt idx="8">
                  <c:v>101人以上</c:v>
                </c:pt>
                <c:pt idx="9">
                  <c:v>開発手法・開発技術の向上           </c:v>
                </c:pt>
                <c:pt idx="10">
                  <c:v>100人以下</c:v>
                </c:pt>
                <c:pt idx="11">
                  <c:v>101人以上</c:v>
                </c:pt>
                <c:pt idx="12">
                  <c:v>プロジェクトマネージャの確保            </c:v>
                </c:pt>
                <c:pt idx="13">
                  <c:v>100人以下</c:v>
                </c:pt>
                <c:pt idx="14">
                  <c:v>101人以上</c:v>
                </c:pt>
                <c:pt idx="15">
                  <c:v>環境（ツール等）の整備・改善       </c:v>
                </c:pt>
                <c:pt idx="16">
                  <c:v>100人以下</c:v>
                </c:pt>
                <c:pt idx="17">
                  <c:v>101人以上</c:v>
                </c:pt>
                <c:pt idx="18">
                  <c:v>管理手法・管理技術の向上開発     </c:v>
                </c:pt>
                <c:pt idx="19">
                  <c:v>100人以下</c:v>
                </c:pt>
                <c:pt idx="20">
                  <c:v>101人以上</c:v>
                </c:pt>
              </c:strCache>
            </c:strRef>
          </c:cat>
          <c:val>
            <c:numRef>
              <c:f>'16-10_生産性向上_解決策 (ク・従)'!$K$181:$K$201</c:f>
              <c:numCache>
                <c:formatCode>0.0%</c:formatCode>
                <c:ptCount val="21"/>
                <c:pt idx="1">
                  <c:v>0.26530612244897961</c:v>
                </c:pt>
                <c:pt idx="2">
                  <c:v>0.1891891891891892</c:v>
                </c:pt>
                <c:pt idx="4">
                  <c:v>0.17346938775510204</c:v>
                </c:pt>
                <c:pt idx="5">
                  <c:v>0.16216216216216217</c:v>
                </c:pt>
                <c:pt idx="7">
                  <c:v>0.16326530612244897</c:v>
                </c:pt>
                <c:pt idx="8">
                  <c:v>0.14864864864864866</c:v>
                </c:pt>
                <c:pt idx="10">
                  <c:v>6.1224489795918366E-2</c:v>
                </c:pt>
                <c:pt idx="11">
                  <c:v>0.16216216216216217</c:v>
                </c:pt>
                <c:pt idx="13">
                  <c:v>0.1326530612244898</c:v>
                </c:pt>
                <c:pt idx="14">
                  <c:v>5.4054054054054057E-2</c:v>
                </c:pt>
                <c:pt idx="16">
                  <c:v>6.1224489795918366E-2</c:v>
                </c:pt>
                <c:pt idx="17">
                  <c:v>0.10810810810810811</c:v>
                </c:pt>
                <c:pt idx="19">
                  <c:v>5.1020408163265307E-2</c:v>
                </c:pt>
                <c:pt idx="20">
                  <c:v>8.1081081081081086E-2</c:v>
                </c:pt>
              </c:numCache>
            </c:numRef>
          </c:val>
          <c:extLst>
            <c:ext xmlns:c16="http://schemas.microsoft.com/office/drawing/2014/chart" uri="{C3380CC4-5D6E-409C-BE32-E72D297353CC}">
              <c16:uniqueId val="{00000000-4B23-4446-8A6B-B9C64F9CC17F}"/>
            </c:ext>
          </c:extLst>
        </c:ser>
        <c:ser>
          <c:idx val="1"/>
          <c:order val="1"/>
          <c:tx>
            <c:strRef>
              <c:f>'16-10_生産性向上_解決策 (ク・従)'!$L$177</c:f>
              <c:strCache>
                <c:ptCount val="1"/>
                <c:pt idx="0">
                  <c:v>2番目 100人以下(n=96) , 101人以上(n=74)</c:v>
                </c:pt>
              </c:strCache>
            </c:strRef>
          </c:tx>
          <c:spPr>
            <a:solidFill>
              <a:srgbClr val="FFFF99"/>
            </a:solidFill>
            <a:ln>
              <a:solidFill>
                <a:schemeClr val="tx1"/>
              </a:solidFill>
            </a:ln>
            <a:effectLst/>
          </c:spPr>
          <c:invertIfNegative val="0"/>
          <c:dLbls>
            <c:spPr>
              <a:noFill/>
              <a:ln>
                <a:noFill/>
              </a:ln>
              <a:effectLst/>
            </c:spPr>
            <c:txPr>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'16-10_生産性向上_解決策 (ク・従)'!$J$181:$J$201</c:f>
              <c:strCache>
                <c:ptCount val="21"/>
                <c:pt idx="0">
                  <c:v>技術者の既存スキルの向上            </c:v>
                </c:pt>
                <c:pt idx="1">
                  <c:v>100人以下</c:v>
                </c:pt>
                <c:pt idx="2">
                  <c:v>101人以上</c:v>
                </c:pt>
                <c:pt idx="3">
                  <c:v>技術者の確保                           </c:v>
                </c:pt>
                <c:pt idx="4">
                  <c:v>100人以下</c:v>
                </c:pt>
                <c:pt idx="5">
                  <c:v>101人以上</c:v>
                </c:pt>
                <c:pt idx="6">
                  <c:v>プロジェクトマネージャのスキル向上     </c:v>
                </c:pt>
                <c:pt idx="7">
                  <c:v>100人以下</c:v>
                </c:pt>
                <c:pt idx="8">
                  <c:v>101人以上</c:v>
                </c:pt>
                <c:pt idx="9">
                  <c:v>開発手法・開発技術の向上           </c:v>
                </c:pt>
                <c:pt idx="10">
                  <c:v>100人以下</c:v>
                </c:pt>
                <c:pt idx="11">
                  <c:v>101人以上</c:v>
                </c:pt>
                <c:pt idx="12">
                  <c:v>プロジェクトマネージャの確保            </c:v>
                </c:pt>
                <c:pt idx="13">
                  <c:v>100人以下</c:v>
                </c:pt>
                <c:pt idx="14">
                  <c:v>101人以上</c:v>
                </c:pt>
                <c:pt idx="15">
                  <c:v>環境（ツール等）の整備・改善       </c:v>
                </c:pt>
                <c:pt idx="16">
                  <c:v>100人以下</c:v>
                </c:pt>
                <c:pt idx="17">
                  <c:v>101人以上</c:v>
                </c:pt>
                <c:pt idx="18">
                  <c:v>管理手法・管理技術の向上開発     </c:v>
                </c:pt>
                <c:pt idx="19">
                  <c:v>100人以下</c:v>
                </c:pt>
                <c:pt idx="20">
                  <c:v>101人以上</c:v>
                </c:pt>
              </c:strCache>
            </c:strRef>
          </c:cat>
          <c:val>
            <c:numRef>
              <c:f>'16-10_生産性向上_解決策 (ク・従)'!$L$181:$L$201</c:f>
              <c:numCache>
                <c:formatCode>0.0%</c:formatCode>
                <c:ptCount val="21"/>
                <c:pt idx="1">
                  <c:v>0.16666666666666666</c:v>
                </c:pt>
                <c:pt idx="2">
                  <c:v>0.21621621621621623</c:v>
                </c:pt>
                <c:pt idx="4">
                  <c:v>0.15625</c:v>
                </c:pt>
                <c:pt idx="5">
                  <c:v>0.12162162162162163</c:v>
                </c:pt>
                <c:pt idx="7">
                  <c:v>0.13541666666666666</c:v>
                </c:pt>
                <c:pt idx="8">
                  <c:v>6.7567567567567571E-2</c:v>
                </c:pt>
                <c:pt idx="10">
                  <c:v>0.21875</c:v>
                </c:pt>
                <c:pt idx="11">
                  <c:v>0.14864864864864866</c:v>
                </c:pt>
                <c:pt idx="13">
                  <c:v>2.0833333333333332E-2</c:v>
                </c:pt>
                <c:pt idx="14">
                  <c:v>5.4054054054054057E-2</c:v>
                </c:pt>
                <c:pt idx="16">
                  <c:v>6.25E-2</c:v>
                </c:pt>
                <c:pt idx="17">
                  <c:v>0.13513513513513514</c:v>
                </c:pt>
                <c:pt idx="19">
                  <c:v>0.10416666666666667</c:v>
                </c:pt>
                <c:pt idx="20">
                  <c:v>0.12162162162162163</c:v>
                </c:pt>
              </c:numCache>
            </c:numRef>
          </c:val>
          <c:extLst>
            <c:ext xmlns:c16="http://schemas.microsoft.com/office/drawing/2014/chart" uri="{C3380CC4-5D6E-409C-BE32-E72D297353CC}">
              <c16:uniqueId val="{00000001-4B23-4446-8A6B-B9C64F9CC17F}"/>
            </c:ext>
          </c:extLst>
        </c:ser>
        <c:ser>
          <c:idx val="2"/>
          <c:order val="2"/>
          <c:tx>
            <c:strRef>
              <c:f>'16-10_生産性向上_解決策 (ク・従)'!$M$177</c:f>
              <c:strCache>
                <c:ptCount val="1"/>
                <c:pt idx="0">
                  <c:v>3番目 100人以下(n=94) , 101人以上(n=73)</c:v>
                </c:pt>
              </c:strCache>
            </c:strRef>
          </c:tx>
          <c:spPr>
            <a:solidFill>
              <a:srgbClr val="2E75B6"/>
            </a:solidFill>
            <a:ln>
              <a:solidFill>
                <a:schemeClr val="tx1"/>
              </a:solidFill>
            </a:ln>
            <a:effectLst/>
          </c:spPr>
          <c:invertIfNegative val="0"/>
          <c:dLbls>
            <c:spPr>
              <a:noFill/>
              <a:ln>
                <a:noFill/>
              </a:ln>
              <a:effectLst/>
            </c:spPr>
            <c:txPr>
              <a:bodyPr/>
              <a:lstStyle/>
              <a:p>
                <a:pPr>
                  <a:defRPr sz="800">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'16-10_生産性向上_解決策 (ク・従)'!$J$181:$J$201</c:f>
              <c:strCache>
                <c:ptCount val="21"/>
                <c:pt idx="0">
                  <c:v>技術者の既存スキルの向上            </c:v>
                </c:pt>
                <c:pt idx="1">
                  <c:v>100人以下</c:v>
                </c:pt>
                <c:pt idx="2">
                  <c:v>101人以上</c:v>
                </c:pt>
                <c:pt idx="3">
                  <c:v>技術者の確保                           </c:v>
                </c:pt>
                <c:pt idx="4">
                  <c:v>100人以下</c:v>
                </c:pt>
                <c:pt idx="5">
                  <c:v>101人以上</c:v>
                </c:pt>
                <c:pt idx="6">
                  <c:v>プロジェクトマネージャのスキル向上     </c:v>
                </c:pt>
                <c:pt idx="7">
                  <c:v>100人以下</c:v>
                </c:pt>
                <c:pt idx="8">
                  <c:v>101人以上</c:v>
                </c:pt>
                <c:pt idx="9">
                  <c:v>開発手法・開発技術の向上           </c:v>
                </c:pt>
                <c:pt idx="10">
                  <c:v>100人以下</c:v>
                </c:pt>
                <c:pt idx="11">
                  <c:v>101人以上</c:v>
                </c:pt>
                <c:pt idx="12">
                  <c:v>プロジェクトマネージャの確保            </c:v>
                </c:pt>
                <c:pt idx="13">
                  <c:v>100人以下</c:v>
                </c:pt>
                <c:pt idx="14">
                  <c:v>101人以上</c:v>
                </c:pt>
                <c:pt idx="15">
                  <c:v>環境（ツール等）の整備・改善       </c:v>
                </c:pt>
                <c:pt idx="16">
                  <c:v>100人以下</c:v>
                </c:pt>
                <c:pt idx="17">
                  <c:v>101人以上</c:v>
                </c:pt>
                <c:pt idx="18">
                  <c:v>管理手法・管理技術の向上開発     </c:v>
                </c:pt>
                <c:pt idx="19">
                  <c:v>100人以下</c:v>
                </c:pt>
                <c:pt idx="20">
                  <c:v>101人以上</c:v>
                </c:pt>
              </c:strCache>
            </c:strRef>
          </c:cat>
          <c:val>
            <c:numRef>
              <c:f>'16-10_生産性向上_解決策 (ク・従)'!$M$181:$M$201</c:f>
              <c:numCache>
                <c:formatCode>0.0%</c:formatCode>
                <c:ptCount val="21"/>
                <c:pt idx="1">
                  <c:v>0.1276595744680851</c:v>
                </c:pt>
                <c:pt idx="2">
                  <c:v>0.13698630136986301</c:v>
                </c:pt>
                <c:pt idx="4">
                  <c:v>0.11702127659574468</c:v>
                </c:pt>
                <c:pt idx="5">
                  <c:v>8.2191780821917804E-2</c:v>
                </c:pt>
                <c:pt idx="7">
                  <c:v>6.3829787234042548E-2</c:v>
                </c:pt>
                <c:pt idx="8">
                  <c:v>0.13698630136986301</c:v>
                </c:pt>
                <c:pt idx="10">
                  <c:v>0.15957446808510639</c:v>
                </c:pt>
                <c:pt idx="11">
                  <c:v>0.1095890410958904</c:v>
                </c:pt>
                <c:pt idx="13">
                  <c:v>6.3829787234042548E-2</c:v>
                </c:pt>
                <c:pt idx="14">
                  <c:v>4.1095890410958902E-2</c:v>
                </c:pt>
                <c:pt idx="16">
                  <c:v>0.13829787234042554</c:v>
                </c:pt>
                <c:pt idx="17">
                  <c:v>0.1095890410958904</c:v>
                </c:pt>
                <c:pt idx="19">
                  <c:v>7.4468085106382975E-2</c:v>
                </c:pt>
                <c:pt idx="20">
                  <c:v>8.2191780821917804E-2</c:v>
                </c:pt>
              </c:numCache>
            </c:numRef>
          </c:val>
          <c:extLst>
            <c:ext xmlns:c16="http://schemas.microsoft.com/office/drawing/2014/chart" uri="{C3380CC4-5D6E-409C-BE32-E72D297353CC}">
              <c16:uniqueId val="{00000002-4B23-4446-8A6B-B9C64F9CC17F}"/>
            </c:ext>
          </c:extLst>
        </c:ser>
        <c:dLbls>
          <c:showLegendKey val="0"/>
          <c:showVal val="0"/>
          <c:showCatName val="0"/>
          <c:showSerName val="0"/>
          <c:showPercent val="0"/>
          <c:showBubbleSize val="0"/>
        </c:dLbls>
        <c:gapWidth val="40"/>
        <c:overlap val="100"/>
        <c:axId val="87494016"/>
        <c:axId val="87508096"/>
      </c:barChart>
      <c:catAx>
        <c:axId val="87494016"/>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87508096"/>
        <c:crosses val="autoZero"/>
        <c:auto val="1"/>
        <c:lblAlgn val="ctr"/>
        <c:lblOffset val="100"/>
        <c:noMultiLvlLbl val="0"/>
      </c:catAx>
      <c:valAx>
        <c:axId val="8750809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87494016"/>
        <c:crosses val="autoZero"/>
        <c:crossBetween val="between"/>
      </c:valAx>
      <c:spPr>
        <a:noFill/>
        <a:ln>
          <a:solidFill>
            <a:schemeClr val="tx1">
              <a:lumMod val="50000"/>
              <a:lumOff val="50000"/>
            </a:schemeClr>
          </a:solidFill>
        </a:ln>
        <a:effectLst/>
      </c:spPr>
    </c:plotArea>
    <c:legend>
      <c:legendPos val="r"/>
      <c:layout>
        <c:manualLayout>
          <c:xMode val="edge"/>
          <c:yMode val="edge"/>
          <c:x val="0.56804412719618369"/>
          <c:y val="0.77945851815011657"/>
          <c:w val="0.36461661231088777"/>
          <c:h val="0.14093203870119847"/>
        </c:manualLayout>
      </c:layout>
      <c:overlay val="0"/>
      <c:spPr>
        <a:solidFill>
          <a:schemeClr val="bg1"/>
        </a:solidFill>
      </c:spPr>
    </c:legend>
    <c:plotVisOnly val="1"/>
    <c:dispBlanksAs val="gap"/>
    <c:showDLblsOverMax val="0"/>
  </c:chart>
  <c:spPr>
    <a:solidFill>
      <a:schemeClr val="bg1"/>
    </a:solidFill>
    <a:ln w="9525" cap="flat" cmpd="sng" algn="ctr">
      <a:noFill/>
      <a:round/>
    </a:ln>
    <a:effectLst/>
  </c:spPr>
  <c:txPr>
    <a:bodyPr/>
    <a:lstStyle/>
    <a:p>
      <a:pPr>
        <a:defRPr sz="10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172764761199037"/>
          <c:y val="8.9242460317460331E-2"/>
          <c:w val="0.6780257038201285"/>
          <c:h val="0.85702202380952364"/>
        </c:manualLayout>
      </c:layout>
      <c:barChart>
        <c:barDir val="bar"/>
        <c:grouping val="stacked"/>
        <c:varyColors val="0"/>
        <c:ser>
          <c:idx val="0"/>
          <c:order val="0"/>
          <c:tx>
            <c:strRef>
              <c:f>'16-11_生産性向上_解決策 (ク・IoT) '!$K$177</c:f>
              <c:strCache>
                <c:ptCount val="1"/>
                <c:pt idx="0">
                  <c:v>1番目 IoTあり(n=92) , IoTなし(n=80)</c:v>
                </c:pt>
              </c:strCache>
            </c:strRef>
          </c:tx>
          <c:spPr>
            <a:solidFill>
              <a:srgbClr val="FF9966"/>
            </a:solidFill>
            <a:ln>
              <a:solidFill>
                <a:schemeClr val="tx1"/>
              </a:solidFill>
            </a:ln>
            <a:effectLst/>
          </c:spPr>
          <c:invertIfNegative val="0"/>
          <c:dLbls>
            <c:spPr>
              <a:noFill/>
              <a:ln>
                <a:noFill/>
              </a:ln>
              <a:effectLst/>
            </c:spPr>
            <c:txPr>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'16-11_生産性向上_解決策 (ク・IoT) '!$J$181:$J$201</c:f>
              <c:strCache>
                <c:ptCount val="21"/>
                <c:pt idx="0">
                  <c:v>技術者の既存スキルの向上            </c:v>
                </c:pt>
                <c:pt idx="1">
                  <c:v>IoTあり</c:v>
                </c:pt>
                <c:pt idx="2">
                  <c:v>IoTなし</c:v>
                </c:pt>
                <c:pt idx="3">
                  <c:v>技術者の確保                           </c:v>
                </c:pt>
                <c:pt idx="4">
                  <c:v>IoTあり</c:v>
                </c:pt>
                <c:pt idx="5">
                  <c:v>IoTなし</c:v>
                </c:pt>
                <c:pt idx="6">
                  <c:v>プロジェクトマネージャのスキル向上     </c:v>
                </c:pt>
                <c:pt idx="7">
                  <c:v>IoTあり</c:v>
                </c:pt>
                <c:pt idx="8">
                  <c:v>IoTなし</c:v>
                </c:pt>
                <c:pt idx="9">
                  <c:v>開発手法・開発技術の向上           </c:v>
                </c:pt>
                <c:pt idx="10">
                  <c:v>IoTあり</c:v>
                </c:pt>
                <c:pt idx="11">
                  <c:v>IoTなし</c:v>
                </c:pt>
                <c:pt idx="12">
                  <c:v>プロジェクトマネージャの確保            </c:v>
                </c:pt>
                <c:pt idx="13">
                  <c:v>IoTあり</c:v>
                </c:pt>
                <c:pt idx="14">
                  <c:v>IoTなし</c:v>
                </c:pt>
                <c:pt idx="15">
                  <c:v>環境（ツール等）の整備・改善       </c:v>
                </c:pt>
                <c:pt idx="16">
                  <c:v>IoTあり</c:v>
                </c:pt>
                <c:pt idx="17">
                  <c:v>IoTなし</c:v>
                </c:pt>
                <c:pt idx="18">
                  <c:v>管理手法・管理技術の向上開発     </c:v>
                </c:pt>
                <c:pt idx="19">
                  <c:v>IoTあり</c:v>
                </c:pt>
                <c:pt idx="20">
                  <c:v>IoTなし</c:v>
                </c:pt>
              </c:strCache>
            </c:strRef>
          </c:cat>
          <c:val>
            <c:numRef>
              <c:f>'16-11_生産性向上_解決策 (ク・IoT) '!$K$181:$K$201</c:f>
              <c:numCache>
                <c:formatCode>0.0%</c:formatCode>
                <c:ptCount val="21"/>
                <c:pt idx="1">
                  <c:v>0.20652173913043478</c:v>
                </c:pt>
                <c:pt idx="2">
                  <c:v>0.26250000000000001</c:v>
                </c:pt>
                <c:pt idx="4">
                  <c:v>0.19565217391304349</c:v>
                </c:pt>
                <c:pt idx="5">
                  <c:v>0.13750000000000001</c:v>
                </c:pt>
                <c:pt idx="7">
                  <c:v>0.14130434782608695</c:v>
                </c:pt>
                <c:pt idx="8">
                  <c:v>0.17499999999999999</c:v>
                </c:pt>
                <c:pt idx="10">
                  <c:v>0.11956521739130435</c:v>
                </c:pt>
                <c:pt idx="11">
                  <c:v>8.7499999999999994E-2</c:v>
                </c:pt>
                <c:pt idx="13">
                  <c:v>8.6956521739130432E-2</c:v>
                </c:pt>
                <c:pt idx="14">
                  <c:v>0.1125</c:v>
                </c:pt>
                <c:pt idx="16">
                  <c:v>8.6956521739130432E-2</c:v>
                </c:pt>
                <c:pt idx="17">
                  <c:v>7.4999999999999997E-2</c:v>
                </c:pt>
                <c:pt idx="19">
                  <c:v>5.434782608695652E-2</c:v>
                </c:pt>
                <c:pt idx="20">
                  <c:v>7.4999999999999997E-2</c:v>
                </c:pt>
              </c:numCache>
            </c:numRef>
          </c:val>
          <c:extLst>
            <c:ext xmlns:c16="http://schemas.microsoft.com/office/drawing/2014/chart" uri="{C3380CC4-5D6E-409C-BE32-E72D297353CC}">
              <c16:uniqueId val="{00000000-F6BC-44F5-9301-5FB9166ADBAD}"/>
            </c:ext>
          </c:extLst>
        </c:ser>
        <c:ser>
          <c:idx val="1"/>
          <c:order val="1"/>
          <c:tx>
            <c:strRef>
              <c:f>'16-11_生産性向上_解決策 (ク・IoT) '!$L$177</c:f>
              <c:strCache>
                <c:ptCount val="1"/>
                <c:pt idx="0">
                  <c:v>2番目 IoTあり(n=92) , IoTなし(n=78)</c:v>
                </c:pt>
              </c:strCache>
            </c:strRef>
          </c:tx>
          <c:spPr>
            <a:solidFill>
              <a:srgbClr val="FFFF99"/>
            </a:solidFill>
            <a:ln>
              <a:solidFill>
                <a:schemeClr val="tx1"/>
              </a:solidFill>
            </a:ln>
            <a:effectLst/>
          </c:spPr>
          <c:invertIfNegative val="0"/>
          <c:dLbls>
            <c:spPr>
              <a:noFill/>
              <a:ln>
                <a:noFill/>
              </a:ln>
              <a:effectLst/>
            </c:spPr>
            <c:txPr>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'16-11_生産性向上_解決策 (ク・IoT) '!$J$181:$J$201</c:f>
              <c:strCache>
                <c:ptCount val="21"/>
                <c:pt idx="0">
                  <c:v>技術者の既存スキルの向上            </c:v>
                </c:pt>
                <c:pt idx="1">
                  <c:v>IoTあり</c:v>
                </c:pt>
                <c:pt idx="2">
                  <c:v>IoTなし</c:v>
                </c:pt>
                <c:pt idx="3">
                  <c:v>技術者の確保                           </c:v>
                </c:pt>
                <c:pt idx="4">
                  <c:v>IoTあり</c:v>
                </c:pt>
                <c:pt idx="5">
                  <c:v>IoTなし</c:v>
                </c:pt>
                <c:pt idx="6">
                  <c:v>プロジェクトマネージャのスキル向上     </c:v>
                </c:pt>
                <c:pt idx="7">
                  <c:v>IoTあり</c:v>
                </c:pt>
                <c:pt idx="8">
                  <c:v>IoTなし</c:v>
                </c:pt>
                <c:pt idx="9">
                  <c:v>開発手法・開発技術の向上           </c:v>
                </c:pt>
                <c:pt idx="10">
                  <c:v>IoTあり</c:v>
                </c:pt>
                <c:pt idx="11">
                  <c:v>IoTなし</c:v>
                </c:pt>
                <c:pt idx="12">
                  <c:v>プロジェクトマネージャの確保            </c:v>
                </c:pt>
                <c:pt idx="13">
                  <c:v>IoTあり</c:v>
                </c:pt>
                <c:pt idx="14">
                  <c:v>IoTなし</c:v>
                </c:pt>
                <c:pt idx="15">
                  <c:v>環境（ツール等）の整備・改善       </c:v>
                </c:pt>
                <c:pt idx="16">
                  <c:v>IoTあり</c:v>
                </c:pt>
                <c:pt idx="17">
                  <c:v>IoTなし</c:v>
                </c:pt>
                <c:pt idx="18">
                  <c:v>管理手法・管理技術の向上開発     </c:v>
                </c:pt>
                <c:pt idx="19">
                  <c:v>IoTあり</c:v>
                </c:pt>
                <c:pt idx="20">
                  <c:v>IoTなし</c:v>
                </c:pt>
              </c:strCache>
            </c:strRef>
          </c:cat>
          <c:val>
            <c:numRef>
              <c:f>'16-11_生産性向上_解決策 (ク・IoT) '!$L$181:$L$201</c:f>
              <c:numCache>
                <c:formatCode>0.0%</c:formatCode>
                <c:ptCount val="21"/>
                <c:pt idx="1">
                  <c:v>0.20652173913043478</c:v>
                </c:pt>
                <c:pt idx="2">
                  <c:v>0.16666666666666666</c:v>
                </c:pt>
                <c:pt idx="4">
                  <c:v>0.14130434782608695</c:v>
                </c:pt>
                <c:pt idx="5">
                  <c:v>0.14102564102564102</c:v>
                </c:pt>
                <c:pt idx="7">
                  <c:v>0.10869565217391304</c:v>
                </c:pt>
                <c:pt idx="8">
                  <c:v>0.10256410256410256</c:v>
                </c:pt>
                <c:pt idx="10">
                  <c:v>0.13043478260869565</c:v>
                </c:pt>
                <c:pt idx="11">
                  <c:v>0.25641025641025639</c:v>
                </c:pt>
                <c:pt idx="13">
                  <c:v>5.434782608695652E-2</c:v>
                </c:pt>
                <c:pt idx="14">
                  <c:v>1.282051282051282E-2</c:v>
                </c:pt>
                <c:pt idx="16">
                  <c:v>7.6086956521739135E-2</c:v>
                </c:pt>
                <c:pt idx="17">
                  <c:v>0.11538461538461539</c:v>
                </c:pt>
                <c:pt idx="19">
                  <c:v>0.14130434782608695</c:v>
                </c:pt>
                <c:pt idx="20">
                  <c:v>7.6923076923076927E-2</c:v>
                </c:pt>
              </c:numCache>
            </c:numRef>
          </c:val>
          <c:extLst>
            <c:ext xmlns:c16="http://schemas.microsoft.com/office/drawing/2014/chart" uri="{C3380CC4-5D6E-409C-BE32-E72D297353CC}">
              <c16:uniqueId val="{00000001-F6BC-44F5-9301-5FB9166ADBAD}"/>
            </c:ext>
          </c:extLst>
        </c:ser>
        <c:ser>
          <c:idx val="2"/>
          <c:order val="2"/>
          <c:tx>
            <c:strRef>
              <c:f>'16-11_生産性向上_解決策 (ク・IoT) '!$M$177</c:f>
              <c:strCache>
                <c:ptCount val="1"/>
                <c:pt idx="0">
                  <c:v>3番目 IoTあり(n=89) , IoTなし(n=78)</c:v>
                </c:pt>
              </c:strCache>
            </c:strRef>
          </c:tx>
          <c:spPr>
            <a:solidFill>
              <a:srgbClr val="2E75B6"/>
            </a:solidFill>
            <a:ln>
              <a:solidFill>
                <a:schemeClr val="tx1"/>
              </a:solidFill>
            </a:ln>
            <a:effectLst/>
          </c:spPr>
          <c:invertIfNegative val="0"/>
          <c:dLbls>
            <c:spPr>
              <a:noFill/>
              <a:ln>
                <a:noFill/>
              </a:ln>
              <a:effectLst/>
            </c:spPr>
            <c:txPr>
              <a:bodyPr/>
              <a:lstStyle/>
              <a:p>
                <a:pPr>
                  <a:defRPr sz="800">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'16-11_生産性向上_解決策 (ク・IoT) '!$J$181:$J$201</c:f>
              <c:strCache>
                <c:ptCount val="21"/>
                <c:pt idx="0">
                  <c:v>技術者の既存スキルの向上            </c:v>
                </c:pt>
                <c:pt idx="1">
                  <c:v>IoTあり</c:v>
                </c:pt>
                <c:pt idx="2">
                  <c:v>IoTなし</c:v>
                </c:pt>
                <c:pt idx="3">
                  <c:v>技術者の確保                           </c:v>
                </c:pt>
                <c:pt idx="4">
                  <c:v>IoTあり</c:v>
                </c:pt>
                <c:pt idx="5">
                  <c:v>IoTなし</c:v>
                </c:pt>
                <c:pt idx="6">
                  <c:v>プロジェクトマネージャのスキル向上     </c:v>
                </c:pt>
                <c:pt idx="7">
                  <c:v>IoTあり</c:v>
                </c:pt>
                <c:pt idx="8">
                  <c:v>IoTなし</c:v>
                </c:pt>
                <c:pt idx="9">
                  <c:v>開発手法・開発技術の向上           </c:v>
                </c:pt>
                <c:pt idx="10">
                  <c:v>IoTあり</c:v>
                </c:pt>
                <c:pt idx="11">
                  <c:v>IoTなし</c:v>
                </c:pt>
                <c:pt idx="12">
                  <c:v>プロジェクトマネージャの確保            </c:v>
                </c:pt>
                <c:pt idx="13">
                  <c:v>IoTあり</c:v>
                </c:pt>
                <c:pt idx="14">
                  <c:v>IoTなし</c:v>
                </c:pt>
                <c:pt idx="15">
                  <c:v>環境（ツール等）の整備・改善       </c:v>
                </c:pt>
                <c:pt idx="16">
                  <c:v>IoTあり</c:v>
                </c:pt>
                <c:pt idx="17">
                  <c:v>IoTなし</c:v>
                </c:pt>
                <c:pt idx="18">
                  <c:v>管理手法・管理技術の向上開発     </c:v>
                </c:pt>
                <c:pt idx="19">
                  <c:v>IoTあり</c:v>
                </c:pt>
                <c:pt idx="20">
                  <c:v>IoTなし</c:v>
                </c:pt>
              </c:strCache>
            </c:strRef>
          </c:cat>
          <c:val>
            <c:numRef>
              <c:f>'16-11_生産性向上_解決策 (ク・IoT) '!$M$181:$M$201</c:f>
              <c:numCache>
                <c:formatCode>0.0%</c:formatCode>
                <c:ptCount val="21"/>
                <c:pt idx="1">
                  <c:v>0.14606741573033707</c:v>
                </c:pt>
                <c:pt idx="2">
                  <c:v>0.11538461538461539</c:v>
                </c:pt>
                <c:pt idx="4">
                  <c:v>7.8651685393258425E-2</c:v>
                </c:pt>
                <c:pt idx="5">
                  <c:v>0.12820512820512819</c:v>
                </c:pt>
                <c:pt idx="7">
                  <c:v>8.98876404494382E-2</c:v>
                </c:pt>
                <c:pt idx="8">
                  <c:v>0.10256410256410256</c:v>
                </c:pt>
                <c:pt idx="10">
                  <c:v>0.1348314606741573</c:v>
                </c:pt>
                <c:pt idx="11">
                  <c:v>0.14102564102564102</c:v>
                </c:pt>
                <c:pt idx="13">
                  <c:v>6.741573033707865E-2</c:v>
                </c:pt>
                <c:pt idx="14">
                  <c:v>3.8461538461538464E-2</c:v>
                </c:pt>
                <c:pt idx="16">
                  <c:v>0.12359550561797752</c:v>
                </c:pt>
                <c:pt idx="17">
                  <c:v>0.12820512820512819</c:v>
                </c:pt>
                <c:pt idx="19">
                  <c:v>6.741573033707865E-2</c:v>
                </c:pt>
                <c:pt idx="20">
                  <c:v>8.9743589743589744E-2</c:v>
                </c:pt>
              </c:numCache>
            </c:numRef>
          </c:val>
          <c:extLst>
            <c:ext xmlns:c16="http://schemas.microsoft.com/office/drawing/2014/chart" uri="{C3380CC4-5D6E-409C-BE32-E72D297353CC}">
              <c16:uniqueId val="{00000002-F6BC-44F5-9301-5FB9166ADBAD}"/>
            </c:ext>
          </c:extLst>
        </c:ser>
        <c:dLbls>
          <c:showLegendKey val="0"/>
          <c:showVal val="0"/>
          <c:showCatName val="0"/>
          <c:showSerName val="0"/>
          <c:showPercent val="0"/>
          <c:showBubbleSize val="0"/>
        </c:dLbls>
        <c:gapWidth val="40"/>
        <c:overlap val="100"/>
        <c:axId val="87494016"/>
        <c:axId val="87508096"/>
      </c:barChart>
      <c:catAx>
        <c:axId val="87494016"/>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87508096"/>
        <c:crosses val="autoZero"/>
        <c:auto val="1"/>
        <c:lblAlgn val="ctr"/>
        <c:lblOffset val="100"/>
        <c:noMultiLvlLbl val="0"/>
      </c:catAx>
      <c:valAx>
        <c:axId val="8750809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87494016"/>
        <c:crosses val="autoZero"/>
        <c:crossBetween val="between"/>
      </c:valAx>
      <c:spPr>
        <a:noFill/>
        <a:ln>
          <a:solidFill>
            <a:schemeClr val="tx1">
              <a:lumMod val="50000"/>
              <a:lumOff val="50000"/>
            </a:schemeClr>
          </a:solidFill>
        </a:ln>
        <a:effectLst/>
      </c:spPr>
    </c:plotArea>
    <c:legend>
      <c:legendPos val="r"/>
      <c:layout>
        <c:manualLayout>
          <c:xMode val="edge"/>
          <c:yMode val="edge"/>
          <c:x val="0.66016381512108901"/>
          <c:y val="0.77945850183971299"/>
          <c:w val="0.26545219559131844"/>
          <c:h val="0.14093203870119847"/>
        </c:manualLayout>
      </c:layout>
      <c:overlay val="0"/>
      <c:spPr>
        <a:solidFill>
          <a:schemeClr val="bg1"/>
        </a:solidFill>
      </c:spPr>
    </c:legend>
    <c:plotVisOnly val="1"/>
    <c:dispBlanksAs val="gap"/>
    <c:showDLblsOverMax val="0"/>
  </c:chart>
  <c:spPr>
    <a:solidFill>
      <a:schemeClr val="bg1"/>
    </a:solidFill>
    <a:ln w="9525" cap="flat" cmpd="sng" algn="ctr">
      <a:noFill/>
      <a:round/>
    </a:ln>
    <a:effectLst/>
  </c:spPr>
  <c:txPr>
    <a:bodyPr/>
    <a:lstStyle/>
    <a:p>
      <a:pPr>
        <a:defRPr sz="10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172764761199037"/>
          <c:y val="8.9242460317460331E-2"/>
          <c:w val="0.68646589641601952"/>
          <c:h val="0.85702202380952364"/>
        </c:manualLayout>
      </c:layout>
      <c:barChart>
        <c:barDir val="bar"/>
        <c:grouping val="stacked"/>
        <c:varyColors val="0"/>
        <c:ser>
          <c:idx val="0"/>
          <c:order val="0"/>
          <c:tx>
            <c:strRef>
              <c:f>'16-12_生産性向上_解決策 (ク・AI) '!$K$177</c:f>
              <c:strCache>
                <c:ptCount val="1"/>
                <c:pt idx="0">
                  <c:v>1番目 AIあり(n=84) , AIなし(n=87)</c:v>
                </c:pt>
              </c:strCache>
            </c:strRef>
          </c:tx>
          <c:spPr>
            <a:solidFill>
              <a:srgbClr val="FF9966"/>
            </a:solidFill>
            <a:ln>
              <a:solidFill>
                <a:schemeClr val="tx1"/>
              </a:solidFill>
            </a:ln>
            <a:effectLst/>
          </c:spPr>
          <c:invertIfNegative val="0"/>
          <c:dLbls>
            <c:spPr>
              <a:noFill/>
              <a:ln>
                <a:noFill/>
              </a:ln>
              <a:effectLst/>
            </c:spPr>
            <c:txPr>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'16-12_生産性向上_解決策 (ク・AI) '!$J$181:$J$201</c:f>
              <c:strCache>
                <c:ptCount val="21"/>
                <c:pt idx="0">
                  <c:v>技術者の既存スキルの向上            </c:v>
                </c:pt>
                <c:pt idx="1">
                  <c:v>AIあり</c:v>
                </c:pt>
                <c:pt idx="2">
                  <c:v>AIなし</c:v>
                </c:pt>
                <c:pt idx="3">
                  <c:v>技術者の確保                           </c:v>
                </c:pt>
                <c:pt idx="4">
                  <c:v>AIあり</c:v>
                </c:pt>
                <c:pt idx="5">
                  <c:v>AIなし</c:v>
                </c:pt>
                <c:pt idx="6">
                  <c:v>プロジェクトマネージャのスキル向上     </c:v>
                </c:pt>
                <c:pt idx="7">
                  <c:v>AIあり</c:v>
                </c:pt>
                <c:pt idx="8">
                  <c:v>AIなし</c:v>
                </c:pt>
                <c:pt idx="9">
                  <c:v>開発手法・開発技術の向上           </c:v>
                </c:pt>
                <c:pt idx="10">
                  <c:v>AIあり</c:v>
                </c:pt>
                <c:pt idx="11">
                  <c:v>AIなし</c:v>
                </c:pt>
                <c:pt idx="12">
                  <c:v>プロジェクトマネージャの確保            </c:v>
                </c:pt>
                <c:pt idx="13">
                  <c:v>AIあり</c:v>
                </c:pt>
                <c:pt idx="14">
                  <c:v>AIなし</c:v>
                </c:pt>
                <c:pt idx="15">
                  <c:v>環境（ツール等）の整備・改善       </c:v>
                </c:pt>
                <c:pt idx="16">
                  <c:v>AIあり</c:v>
                </c:pt>
                <c:pt idx="17">
                  <c:v>AIなし</c:v>
                </c:pt>
                <c:pt idx="18">
                  <c:v>管理手法・管理技術の向上開発     </c:v>
                </c:pt>
                <c:pt idx="19">
                  <c:v>AIあり</c:v>
                </c:pt>
                <c:pt idx="20">
                  <c:v>AIなし</c:v>
                </c:pt>
              </c:strCache>
            </c:strRef>
          </c:cat>
          <c:val>
            <c:numRef>
              <c:f>'16-12_生産性向上_解決策 (ク・AI) '!$K$181:$K$201</c:f>
              <c:numCache>
                <c:formatCode>0.0%</c:formatCode>
                <c:ptCount val="21"/>
                <c:pt idx="1">
                  <c:v>0.23809523809523808</c:v>
                </c:pt>
                <c:pt idx="2">
                  <c:v>0.21839080459770116</c:v>
                </c:pt>
                <c:pt idx="4">
                  <c:v>0.10714285714285714</c:v>
                </c:pt>
                <c:pt idx="5">
                  <c:v>0.22988505747126436</c:v>
                </c:pt>
                <c:pt idx="7">
                  <c:v>0.11904761904761904</c:v>
                </c:pt>
                <c:pt idx="8">
                  <c:v>0.19540229885057472</c:v>
                </c:pt>
                <c:pt idx="10">
                  <c:v>0.15476190476190477</c:v>
                </c:pt>
                <c:pt idx="11">
                  <c:v>5.7471264367816091E-2</c:v>
                </c:pt>
                <c:pt idx="13">
                  <c:v>0.14285714285714285</c:v>
                </c:pt>
                <c:pt idx="14">
                  <c:v>5.7471264367816091E-2</c:v>
                </c:pt>
                <c:pt idx="16">
                  <c:v>9.5238095238095233E-2</c:v>
                </c:pt>
                <c:pt idx="17">
                  <c:v>6.8965517241379309E-2</c:v>
                </c:pt>
                <c:pt idx="19">
                  <c:v>7.1428571428571425E-2</c:v>
                </c:pt>
                <c:pt idx="20">
                  <c:v>5.7471264367816091E-2</c:v>
                </c:pt>
              </c:numCache>
            </c:numRef>
          </c:val>
          <c:extLst>
            <c:ext xmlns:c16="http://schemas.microsoft.com/office/drawing/2014/chart" uri="{C3380CC4-5D6E-409C-BE32-E72D297353CC}">
              <c16:uniqueId val="{00000000-0A38-46E2-89FF-BC6DC2DBFF26}"/>
            </c:ext>
          </c:extLst>
        </c:ser>
        <c:ser>
          <c:idx val="1"/>
          <c:order val="1"/>
          <c:tx>
            <c:strRef>
              <c:f>'16-12_生産性向上_解決策 (ク・AI) '!$L$177</c:f>
              <c:strCache>
                <c:ptCount val="1"/>
                <c:pt idx="0">
                  <c:v>2番目 AIあり(n=84) , AIなし(n=85)</c:v>
                </c:pt>
              </c:strCache>
            </c:strRef>
          </c:tx>
          <c:spPr>
            <a:solidFill>
              <a:srgbClr val="FFFF99"/>
            </a:solidFill>
            <a:ln>
              <a:solidFill>
                <a:schemeClr val="tx1"/>
              </a:solidFill>
            </a:ln>
            <a:effectLst/>
          </c:spPr>
          <c:invertIfNegative val="0"/>
          <c:dLbls>
            <c:spPr>
              <a:noFill/>
              <a:ln>
                <a:noFill/>
              </a:ln>
              <a:effectLst/>
            </c:spPr>
            <c:txPr>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'16-12_生産性向上_解決策 (ク・AI) '!$J$181:$J$201</c:f>
              <c:strCache>
                <c:ptCount val="21"/>
                <c:pt idx="0">
                  <c:v>技術者の既存スキルの向上            </c:v>
                </c:pt>
                <c:pt idx="1">
                  <c:v>AIあり</c:v>
                </c:pt>
                <c:pt idx="2">
                  <c:v>AIなし</c:v>
                </c:pt>
                <c:pt idx="3">
                  <c:v>技術者の確保                           </c:v>
                </c:pt>
                <c:pt idx="4">
                  <c:v>AIあり</c:v>
                </c:pt>
                <c:pt idx="5">
                  <c:v>AIなし</c:v>
                </c:pt>
                <c:pt idx="6">
                  <c:v>プロジェクトマネージャのスキル向上     </c:v>
                </c:pt>
                <c:pt idx="7">
                  <c:v>AIあり</c:v>
                </c:pt>
                <c:pt idx="8">
                  <c:v>AIなし</c:v>
                </c:pt>
                <c:pt idx="9">
                  <c:v>開発手法・開発技術の向上           </c:v>
                </c:pt>
                <c:pt idx="10">
                  <c:v>AIあり</c:v>
                </c:pt>
                <c:pt idx="11">
                  <c:v>AIなし</c:v>
                </c:pt>
                <c:pt idx="12">
                  <c:v>プロジェクトマネージャの確保            </c:v>
                </c:pt>
                <c:pt idx="13">
                  <c:v>AIあり</c:v>
                </c:pt>
                <c:pt idx="14">
                  <c:v>AIなし</c:v>
                </c:pt>
                <c:pt idx="15">
                  <c:v>環境（ツール等）の整備・改善       </c:v>
                </c:pt>
                <c:pt idx="16">
                  <c:v>AIあり</c:v>
                </c:pt>
                <c:pt idx="17">
                  <c:v>AIなし</c:v>
                </c:pt>
                <c:pt idx="18">
                  <c:v>管理手法・管理技術の向上開発     </c:v>
                </c:pt>
                <c:pt idx="19">
                  <c:v>AIあり</c:v>
                </c:pt>
                <c:pt idx="20">
                  <c:v>AIなし</c:v>
                </c:pt>
              </c:strCache>
            </c:strRef>
          </c:cat>
          <c:val>
            <c:numRef>
              <c:f>'16-12_生産性向上_解決策 (ク・AI) '!$L$181:$L$201</c:f>
              <c:numCache>
                <c:formatCode>0.0%</c:formatCode>
                <c:ptCount val="21"/>
                <c:pt idx="1">
                  <c:v>0.10714285714285714</c:v>
                </c:pt>
                <c:pt idx="2">
                  <c:v>0.27058823529411763</c:v>
                </c:pt>
                <c:pt idx="4">
                  <c:v>0.15476190476190477</c:v>
                </c:pt>
                <c:pt idx="5">
                  <c:v>0.11764705882352941</c:v>
                </c:pt>
                <c:pt idx="7">
                  <c:v>0.15476190476190477</c:v>
                </c:pt>
                <c:pt idx="8">
                  <c:v>5.8823529411764705E-2</c:v>
                </c:pt>
                <c:pt idx="10">
                  <c:v>0.20238095238095238</c:v>
                </c:pt>
                <c:pt idx="11">
                  <c:v>0.17647058823529413</c:v>
                </c:pt>
                <c:pt idx="13">
                  <c:v>3.5714285714285712E-2</c:v>
                </c:pt>
                <c:pt idx="14">
                  <c:v>3.5294117647058823E-2</c:v>
                </c:pt>
                <c:pt idx="16">
                  <c:v>0.11904761904761904</c:v>
                </c:pt>
                <c:pt idx="17">
                  <c:v>7.0588235294117646E-2</c:v>
                </c:pt>
                <c:pt idx="19">
                  <c:v>8.3333333333333329E-2</c:v>
                </c:pt>
                <c:pt idx="20">
                  <c:v>0.14117647058823529</c:v>
                </c:pt>
              </c:numCache>
            </c:numRef>
          </c:val>
          <c:extLst>
            <c:ext xmlns:c16="http://schemas.microsoft.com/office/drawing/2014/chart" uri="{C3380CC4-5D6E-409C-BE32-E72D297353CC}">
              <c16:uniqueId val="{00000001-0A38-46E2-89FF-BC6DC2DBFF26}"/>
            </c:ext>
          </c:extLst>
        </c:ser>
        <c:ser>
          <c:idx val="2"/>
          <c:order val="2"/>
          <c:tx>
            <c:strRef>
              <c:f>'16-12_生産性向上_解決策 (ク・AI) '!$M$177</c:f>
              <c:strCache>
                <c:ptCount val="1"/>
                <c:pt idx="0">
                  <c:v>3番目 AIあり(n=82) , AIなし(n=84)</c:v>
                </c:pt>
              </c:strCache>
            </c:strRef>
          </c:tx>
          <c:spPr>
            <a:solidFill>
              <a:srgbClr val="2E75B6"/>
            </a:solidFill>
            <a:ln>
              <a:solidFill>
                <a:schemeClr val="tx1"/>
              </a:solidFill>
            </a:ln>
            <a:effectLst/>
          </c:spPr>
          <c:invertIfNegative val="0"/>
          <c:dLbls>
            <c:spPr>
              <a:noFill/>
              <a:ln>
                <a:noFill/>
              </a:ln>
              <a:effectLst/>
            </c:spPr>
            <c:txPr>
              <a:bodyPr/>
              <a:lstStyle/>
              <a:p>
                <a:pPr>
                  <a:defRPr sz="800">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'16-12_生産性向上_解決策 (ク・AI) '!$J$181:$J$201</c:f>
              <c:strCache>
                <c:ptCount val="21"/>
                <c:pt idx="0">
                  <c:v>技術者の既存スキルの向上            </c:v>
                </c:pt>
                <c:pt idx="1">
                  <c:v>AIあり</c:v>
                </c:pt>
                <c:pt idx="2">
                  <c:v>AIなし</c:v>
                </c:pt>
                <c:pt idx="3">
                  <c:v>技術者の確保                           </c:v>
                </c:pt>
                <c:pt idx="4">
                  <c:v>AIあり</c:v>
                </c:pt>
                <c:pt idx="5">
                  <c:v>AIなし</c:v>
                </c:pt>
                <c:pt idx="6">
                  <c:v>プロジェクトマネージャのスキル向上     </c:v>
                </c:pt>
                <c:pt idx="7">
                  <c:v>AIあり</c:v>
                </c:pt>
                <c:pt idx="8">
                  <c:v>AIなし</c:v>
                </c:pt>
                <c:pt idx="9">
                  <c:v>開発手法・開発技術の向上           </c:v>
                </c:pt>
                <c:pt idx="10">
                  <c:v>AIあり</c:v>
                </c:pt>
                <c:pt idx="11">
                  <c:v>AIなし</c:v>
                </c:pt>
                <c:pt idx="12">
                  <c:v>プロジェクトマネージャの確保            </c:v>
                </c:pt>
                <c:pt idx="13">
                  <c:v>AIあり</c:v>
                </c:pt>
                <c:pt idx="14">
                  <c:v>AIなし</c:v>
                </c:pt>
                <c:pt idx="15">
                  <c:v>環境（ツール等）の整備・改善       </c:v>
                </c:pt>
                <c:pt idx="16">
                  <c:v>AIあり</c:v>
                </c:pt>
                <c:pt idx="17">
                  <c:v>AIなし</c:v>
                </c:pt>
                <c:pt idx="18">
                  <c:v>管理手法・管理技術の向上開発     </c:v>
                </c:pt>
                <c:pt idx="19">
                  <c:v>AIあり</c:v>
                </c:pt>
                <c:pt idx="20">
                  <c:v>AIなし</c:v>
                </c:pt>
              </c:strCache>
            </c:strRef>
          </c:cat>
          <c:val>
            <c:numRef>
              <c:f>'16-12_生産性向上_解決策 (ク・AI) '!$M$181:$M$201</c:f>
              <c:numCache>
                <c:formatCode>0.0%</c:formatCode>
                <c:ptCount val="21"/>
                <c:pt idx="1">
                  <c:v>0.17073170731707318</c:v>
                </c:pt>
                <c:pt idx="2">
                  <c:v>9.5238095238095233E-2</c:v>
                </c:pt>
                <c:pt idx="4">
                  <c:v>0.12195121951219512</c:v>
                </c:pt>
                <c:pt idx="5">
                  <c:v>8.3333333333333329E-2</c:v>
                </c:pt>
                <c:pt idx="7">
                  <c:v>8.5365853658536592E-2</c:v>
                </c:pt>
                <c:pt idx="8">
                  <c:v>9.5238095238095233E-2</c:v>
                </c:pt>
                <c:pt idx="10">
                  <c:v>0.12195121951219512</c:v>
                </c:pt>
                <c:pt idx="11">
                  <c:v>0.15476190476190477</c:v>
                </c:pt>
                <c:pt idx="13">
                  <c:v>3.6585365853658534E-2</c:v>
                </c:pt>
                <c:pt idx="14">
                  <c:v>7.1428571428571425E-2</c:v>
                </c:pt>
                <c:pt idx="16">
                  <c:v>0.13414634146341464</c:v>
                </c:pt>
                <c:pt idx="17">
                  <c:v>0.11904761904761904</c:v>
                </c:pt>
                <c:pt idx="19">
                  <c:v>8.5365853658536592E-2</c:v>
                </c:pt>
                <c:pt idx="20">
                  <c:v>7.1428571428571425E-2</c:v>
                </c:pt>
              </c:numCache>
            </c:numRef>
          </c:val>
          <c:extLst>
            <c:ext xmlns:c16="http://schemas.microsoft.com/office/drawing/2014/chart" uri="{C3380CC4-5D6E-409C-BE32-E72D297353CC}">
              <c16:uniqueId val="{00000002-0A38-46E2-89FF-BC6DC2DBFF26}"/>
            </c:ext>
          </c:extLst>
        </c:ser>
        <c:dLbls>
          <c:showLegendKey val="0"/>
          <c:showVal val="0"/>
          <c:showCatName val="0"/>
          <c:showSerName val="0"/>
          <c:showPercent val="0"/>
          <c:showBubbleSize val="0"/>
        </c:dLbls>
        <c:gapWidth val="40"/>
        <c:overlap val="100"/>
        <c:axId val="87494016"/>
        <c:axId val="87508096"/>
      </c:barChart>
      <c:catAx>
        <c:axId val="87494016"/>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87508096"/>
        <c:crosses val="autoZero"/>
        <c:auto val="1"/>
        <c:lblAlgn val="ctr"/>
        <c:lblOffset val="100"/>
        <c:noMultiLvlLbl val="0"/>
      </c:catAx>
      <c:valAx>
        <c:axId val="8750809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87494016"/>
        <c:crosses val="autoZero"/>
        <c:crossBetween val="between"/>
      </c:valAx>
      <c:spPr>
        <a:noFill/>
        <a:ln>
          <a:solidFill>
            <a:schemeClr val="tx1">
              <a:lumMod val="50000"/>
              <a:lumOff val="50000"/>
            </a:schemeClr>
          </a:solidFill>
        </a:ln>
        <a:effectLst/>
      </c:spPr>
    </c:plotArea>
    <c:legend>
      <c:legendPos val="r"/>
      <c:layout>
        <c:manualLayout>
          <c:xMode val="edge"/>
          <c:yMode val="edge"/>
          <c:x val="0.66016381512108901"/>
          <c:y val="0.77945850183971299"/>
          <c:w val="0.26545219559131844"/>
          <c:h val="0.14093203870119847"/>
        </c:manualLayout>
      </c:layout>
      <c:overlay val="0"/>
      <c:spPr>
        <a:solidFill>
          <a:schemeClr val="bg1"/>
        </a:solidFill>
      </c:spPr>
    </c:legend>
    <c:plotVisOnly val="1"/>
    <c:dispBlanksAs val="gap"/>
    <c:showDLblsOverMax val="0"/>
  </c:chart>
  <c:spPr>
    <a:solidFill>
      <a:schemeClr val="bg1"/>
    </a:solidFill>
    <a:ln w="9525" cap="flat" cmpd="sng" algn="ctr">
      <a:noFill/>
      <a:round/>
    </a:ln>
    <a:effectLst/>
  </c:spPr>
  <c:txPr>
    <a:bodyPr/>
    <a:lstStyle/>
    <a:p>
      <a:pPr>
        <a:defRPr sz="10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594552730089068"/>
          <c:y val="8.6520307683362066E-2"/>
          <c:w val="0.67017031358581469"/>
          <c:h val="0.61553140880535973"/>
        </c:manualLayout>
      </c:layout>
      <c:barChart>
        <c:barDir val="bar"/>
        <c:grouping val="stacked"/>
        <c:varyColors val="0"/>
        <c:ser>
          <c:idx val="0"/>
          <c:order val="0"/>
          <c:tx>
            <c:strRef>
              <c:f>'[「組込み／IoTに関する動向調査」 集計_データ編_1章_1（A-F）20200306★.xlsx]4-4SW開発費の内訳・位置づけ (経年比較)'!$L$4</c:f>
              <c:strCache>
                <c:ptCount val="1"/>
                <c:pt idx="0">
                  <c:v>ソフトウェア購入費（ツール、ミドルウェア等）</c:v>
                </c:pt>
              </c:strCache>
            </c:strRef>
          </c:tx>
          <c:spPr>
            <a:solidFill>
              <a:schemeClr val="accent1"/>
            </a:solidFill>
            <a:ln>
              <a:solidFill>
                <a:schemeClr val="tx1"/>
              </a:solidFill>
            </a:ln>
            <a:effectLst/>
          </c:spPr>
          <c:invertIfNegative val="0"/>
          <c:dLbls>
            <c:dLbl>
              <c:idx val="0"/>
              <c:layout>
                <c:manualLayout>
                  <c:x val="-4.6579120326816761E-3"/>
                  <c:y val="5.171767322188175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0A5-464C-8855-EEC9263B8F13}"/>
                </c:ext>
              </c:extLst>
            </c:dLbl>
            <c:dLbl>
              <c:idx val="5"/>
              <c:layout>
                <c:manualLayout>
                  <c:x val="1.2976569585264233E-2"/>
                  <c:y val="2.1736413382926478E-7"/>
                </c:manualLayout>
              </c:layout>
              <c:showLegendKey val="0"/>
              <c:showVal val="1"/>
              <c:showCatName val="0"/>
              <c:showSerName val="0"/>
              <c:showPercent val="0"/>
              <c:showBubbleSize val="0"/>
              <c:extLst>
                <c:ext xmlns:c15="http://schemas.microsoft.com/office/drawing/2012/chart" uri="{CE6537A1-D6FC-4f65-9D91-7224C49458BB}">
                  <c15:layout>
                    <c:manualLayout>
                      <c:w val="6.5161903305776092E-2"/>
                      <c:h val="4.4127092809051041E-2"/>
                    </c:manualLayout>
                  </c15:layout>
                </c:ext>
                <c:ext xmlns:c16="http://schemas.microsoft.com/office/drawing/2014/chart" uri="{C3380CC4-5D6E-409C-BE32-E72D297353CC}">
                  <c16:uniqueId val="{00000001-70A5-464C-8855-EEC9263B8F13}"/>
                </c:ext>
              </c:extLst>
            </c:dLbl>
            <c:spPr>
              <a:noFill/>
              <a:ln>
                <a:noFill/>
              </a:ln>
              <a:effectLst/>
            </c:spPr>
            <c:txPr>
              <a:bodyPr rot="0" spcFirstLastPara="1" vertOverflow="ellipsis" vert="horz" wrap="square" anchor="ctr" anchorCtr="1"/>
              <a:lstStyle/>
              <a:p>
                <a:pPr>
                  <a:defRPr sz="105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集計_データ編_1章_1（A-F）20200306★.xlsx]4-4SW開発費の内訳・位置づけ (経年比較)'!$K$5:$K$8</c:f>
              <c:strCache>
                <c:ptCount val="4"/>
                <c:pt idx="0">
                  <c:v>2019年度（B～E）（n=334）</c:v>
                </c:pt>
                <c:pt idx="1">
                  <c:v>2018年度（n=228）</c:v>
                </c:pt>
                <c:pt idx="2">
                  <c:v>2017年度（n=189）</c:v>
                </c:pt>
                <c:pt idx="3">
                  <c:v>2016年度（n=130）</c:v>
                </c:pt>
              </c:strCache>
            </c:strRef>
          </c:cat>
          <c:val>
            <c:numRef>
              <c:f>'[「組込み／IoTに関する動向調査」 集計_データ編_1章_1（A-F）20200306★.xlsx]4-4SW開発費の内訳・位置づけ (経年比較)'!$L$5:$L$8</c:f>
              <c:numCache>
                <c:formatCode>0.0%</c:formatCode>
                <c:ptCount val="4"/>
                <c:pt idx="0">
                  <c:v>0.10487125748502994</c:v>
                </c:pt>
                <c:pt idx="1">
                  <c:v>0.10750877192982455</c:v>
                </c:pt>
                <c:pt idx="2">
                  <c:v>0.11595767195767193</c:v>
                </c:pt>
                <c:pt idx="3">
                  <c:v>0.1048951048951049</c:v>
                </c:pt>
              </c:numCache>
            </c:numRef>
          </c:val>
          <c:extLst>
            <c:ext xmlns:c16="http://schemas.microsoft.com/office/drawing/2014/chart" uri="{C3380CC4-5D6E-409C-BE32-E72D297353CC}">
              <c16:uniqueId val="{00000002-70A5-464C-8855-EEC9263B8F13}"/>
            </c:ext>
          </c:extLst>
        </c:ser>
        <c:ser>
          <c:idx val="2"/>
          <c:order val="1"/>
          <c:tx>
            <c:strRef>
              <c:f>'[「組込み／IoTに関する動向調査」 集計_データ編_1章_1（A-F）20200306★.xlsx]4-4SW開発費の内訳・位置づけ (経年比較)'!$M$4</c:f>
              <c:strCache>
                <c:ptCount val="1"/>
                <c:pt idx="0">
                  <c:v>ハードウェア購入費（ボード、PC／サーバ等）</c:v>
                </c:pt>
              </c:strCache>
            </c:strRef>
          </c:tx>
          <c:spPr>
            <a:solidFill>
              <a:schemeClr val="accent2"/>
            </a:solidFill>
            <a:ln>
              <a:solidFill>
                <a:schemeClr val="tx1"/>
              </a:solidFill>
            </a:ln>
            <a:effectLst/>
          </c:spPr>
          <c:invertIfNegative val="0"/>
          <c:dLbls>
            <c:dLbl>
              <c:idx val="0"/>
              <c:layout>
                <c:manualLayout>
                  <c:x val="0"/>
                  <c:y val="2.760741863788790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0A5-464C-8855-EEC9263B8F13}"/>
                </c:ext>
              </c:extLst>
            </c:dLbl>
            <c:dLbl>
              <c:idx val="5"/>
              <c:layout>
                <c:manualLayout>
                  <c:x val="0"/>
                  <c:y val="-2.7603071355210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0A5-464C-8855-EEC9263B8F13}"/>
                </c:ext>
              </c:extLst>
            </c:dLbl>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集計_データ編_1章_1（A-F）20200306★.xlsx]4-4SW開発費の内訳・位置づけ (経年比較)'!$K$5:$K$8</c:f>
              <c:strCache>
                <c:ptCount val="4"/>
                <c:pt idx="0">
                  <c:v>2019年度（B～E）（n=334）</c:v>
                </c:pt>
                <c:pt idx="1">
                  <c:v>2018年度（n=228）</c:v>
                </c:pt>
                <c:pt idx="2">
                  <c:v>2017年度（n=189）</c:v>
                </c:pt>
                <c:pt idx="3">
                  <c:v>2016年度（n=130）</c:v>
                </c:pt>
              </c:strCache>
            </c:strRef>
          </c:cat>
          <c:val>
            <c:numRef>
              <c:f>'[「組込み／IoTに関する動向調査」 集計_データ編_1章_1（A-F）20200306★.xlsx]4-4SW開発費の内訳・位置づけ (経年比較)'!$M$5:$M$8</c:f>
              <c:numCache>
                <c:formatCode>0.0%</c:formatCode>
                <c:ptCount val="4"/>
                <c:pt idx="0">
                  <c:v>0.11714071856287425</c:v>
                </c:pt>
                <c:pt idx="1">
                  <c:v>0.13204605263157895</c:v>
                </c:pt>
                <c:pt idx="2">
                  <c:v>0.11401058201058202</c:v>
                </c:pt>
                <c:pt idx="3">
                  <c:v>8.1918081918081934E-2</c:v>
                </c:pt>
              </c:numCache>
            </c:numRef>
          </c:val>
          <c:extLst>
            <c:ext xmlns:c16="http://schemas.microsoft.com/office/drawing/2014/chart" uri="{C3380CC4-5D6E-409C-BE32-E72D297353CC}">
              <c16:uniqueId val="{00000005-70A5-464C-8855-EEC9263B8F13}"/>
            </c:ext>
          </c:extLst>
        </c:ser>
        <c:ser>
          <c:idx val="1"/>
          <c:order val="2"/>
          <c:tx>
            <c:strRef>
              <c:f>'[「組込み／IoTに関する動向調査」 集計_データ編_1章_1（A-F）20200306★.xlsx]4-4SW開発費の内訳・位置づけ (経年比較)'!$N$4</c:f>
              <c:strCache>
                <c:ptCount val="1"/>
                <c:pt idx="0">
                  <c:v>開発委託費</c:v>
                </c:pt>
              </c:strCache>
            </c:strRef>
          </c:tx>
          <c:spPr>
            <a:solidFill>
              <a:schemeClr val="accent3"/>
            </a:solidFill>
            <a:ln>
              <a:solidFill>
                <a:schemeClr val="tx1"/>
              </a:solidFill>
            </a:ln>
            <a:effectLst/>
          </c:spPr>
          <c:invertIfNegative val="0"/>
          <c:dLbls>
            <c:dLbl>
              <c:idx val="0"/>
              <c:layout>
                <c:manualLayout>
                  <c:x val="2.16802205032068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0A5-464C-8855-EEC9263B8F13}"/>
                </c:ext>
              </c:extLst>
            </c:dLbl>
            <c:dLbl>
              <c:idx val="2"/>
              <c:layout>
                <c:manualLayout>
                  <c:x val="3.1874656444636667E-4"/>
                  <c:y val="8.6945653532438883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0A5-464C-8855-EEC9263B8F13}"/>
                </c:ext>
              </c:extLst>
            </c:dLbl>
            <c:dLbl>
              <c:idx val="3"/>
              <c:layout>
                <c:manualLayout>
                  <c:x val="0"/>
                  <c:y val="2.76095922792259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0A5-464C-8855-EEC9263B8F13}"/>
                </c:ext>
              </c:extLst>
            </c:dLbl>
            <c:dLbl>
              <c:idx val="4"/>
              <c:layout>
                <c:manualLayout>
                  <c:x val="-3.6985668053629217E-3"/>
                  <c:y val="2.760741863788765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0A5-464C-8855-EEC9263B8F13}"/>
                </c:ext>
              </c:extLst>
            </c:dLbl>
            <c:dLbl>
              <c:idx val="5"/>
              <c:layout>
                <c:manualLayout>
                  <c:x val="0"/>
                  <c:y val="2.1736413383109721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0A5-464C-8855-EEC9263B8F13}"/>
                </c:ext>
              </c:extLst>
            </c:dLbl>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集計_データ編_1章_1（A-F）20200306★.xlsx]4-4SW開発費の内訳・位置づけ (経年比較)'!$K$5:$K$8</c:f>
              <c:strCache>
                <c:ptCount val="4"/>
                <c:pt idx="0">
                  <c:v>2019年度（B～E）（n=334）</c:v>
                </c:pt>
                <c:pt idx="1">
                  <c:v>2018年度（n=228）</c:v>
                </c:pt>
                <c:pt idx="2">
                  <c:v>2017年度（n=189）</c:v>
                </c:pt>
                <c:pt idx="3">
                  <c:v>2016年度（n=130）</c:v>
                </c:pt>
              </c:strCache>
            </c:strRef>
          </c:cat>
          <c:val>
            <c:numRef>
              <c:f>'[「組込み／IoTに関する動向調査」 集計_データ編_1章_1（A-F）20200306★.xlsx]4-4SW開発費の内訳・位置づけ (経年比較)'!$N$5:$N$8</c:f>
              <c:numCache>
                <c:formatCode>0.0%</c:formatCode>
                <c:ptCount val="4"/>
                <c:pt idx="0">
                  <c:v>0.22025748502994008</c:v>
                </c:pt>
                <c:pt idx="1">
                  <c:v>0.25298684210526318</c:v>
                </c:pt>
                <c:pt idx="2">
                  <c:v>0.2670899470899471</c:v>
                </c:pt>
                <c:pt idx="3">
                  <c:v>0.22277722277722281</c:v>
                </c:pt>
              </c:numCache>
            </c:numRef>
          </c:val>
          <c:extLst>
            <c:ext xmlns:c16="http://schemas.microsoft.com/office/drawing/2014/chart" uri="{C3380CC4-5D6E-409C-BE32-E72D297353CC}">
              <c16:uniqueId val="{0000000B-70A5-464C-8855-EEC9263B8F13}"/>
            </c:ext>
          </c:extLst>
        </c:ser>
        <c:ser>
          <c:idx val="3"/>
          <c:order val="3"/>
          <c:tx>
            <c:strRef>
              <c:f>'[「組込み／IoTに関する動向調査」 集計_データ編_1章_1（A-F）20200306★.xlsx]4-4SW開発費の内訳・位置づけ (経年比較)'!$O$4</c:f>
              <c:strCache>
                <c:ptCount val="1"/>
                <c:pt idx="0">
                  <c:v>人材派遣費</c:v>
                </c:pt>
              </c:strCache>
            </c:strRef>
          </c:tx>
          <c:spPr>
            <a:solidFill>
              <a:schemeClr val="accent4"/>
            </a:solidFill>
            <a:ln>
              <a:solidFill>
                <a:schemeClr val="tx1"/>
              </a:solidFill>
            </a:ln>
            <a:effectLst/>
          </c:spPr>
          <c:invertIfNegative val="0"/>
          <c:dLbls>
            <c:dLbl>
              <c:idx val="0"/>
              <c:layout>
                <c:manualLayout>
                  <c:x val="-5.8034007884936031E-3"/>
                  <c:y val="4.9924817180173678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0A5-464C-8855-EEC9263B8F13}"/>
                </c:ext>
              </c:extLst>
            </c:dLbl>
            <c:dLbl>
              <c:idx val="2"/>
              <c:layout>
                <c:manualLayout>
                  <c:x val="-2.5555058044928852E-4"/>
                  <c:y val="-2.759829215945838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0A5-464C-8855-EEC9263B8F13}"/>
                </c:ext>
              </c:extLst>
            </c:dLbl>
            <c:dLbl>
              <c:idx val="3"/>
              <c:layout>
                <c:manualLayout>
                  <c:x val="1.2749862577857379E-3"/>
                  <c:y val="6.1157391410274385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0A5-464C-8855-EEC9263B8F13}"/>
                </c:ext>
              </c:extLst>
            </c:dLbl>
            <c:dLbl>
              <c:idx val="4"/>
              <c:layout>
                <c:manualLayout>
                  <c:x val="2.1680220503205658E-3"/>
                  <c:y val="4.3472826766219441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0A5-464C-8855-EEC9263B8F13}"/>
                </c:ext>
              </c:extLst>
            </c:dLbl>
            <c:dLbl>
              <c:idx val="5"/>
              <c:layout>
                <c:manualLayout>
                  <c:x val="2.2312259511250414E-3"/>
                  <c:y val="-2.7598724072533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0A5-464C-8855-EEC9263B8F13}"/>
                </c:ext>
              </c:extLst>
            </c:dLbl>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集計_データ編_1章_1（A-F）20200306★.xlsx]4-4SW開発費の内訳・位置づけ (経年比較)'!$K$5:$K$8</c:f>
              <c:strCache>
                <c:ptCount val="4"/>
                <c:pt idx="0">
                  <c:v>2019年度（B～E）（n=334）</c:v>
                </c:pt>
                <c:pt idx="1">
                  <c:v>2018年度（n=228）</c:v>
                </c:pt>
                <c:pt idx="2">
                  <c:v>2017年度（n=189）</c:v>
                </c:pt>
                <c:pt idx="3">
                  <c:v>2016年度（n=130）</c:v>
                </c:pt>
              </c:strCache>
            </c:strRef>
          </c:cat>
          <c:val>
            <c:numRef>
              <c:f>'[「組込み／IoTに関する動向調査」 集計_データ編_1章_1（A-F）20200306★.xlsx]4-4SW開発費の内訳・位置づけ (経年比較)'!$O$5:$O$8</c:f>
              <c:numCache>
                <c:formatCode>0.0%</c:formatCode>
                <c:ptCount val="4"/>
                <c:pt idx="0">
                  <c:v>5.3955089820359278E-2</c:v>
                </c:pt>
                <c:pt idx="1">
                  <c:v>4.3267543859649121E-2</c:v>
                </c:pt>
                <c:pt idx="2">
                  <c:v>7.7619047619047615E-2</c:v>
                </c:pt>
                <c:pt idx="3">
                  <c:v>8.2917082917082927E-2</c:v>
                </c:pt>
              </c:numCache>
            </c:numRef>
          </c:val>
          <c:extLst>
            <c:ext xmlns:c16="http://schemas.microsoft.com/office/drawing/2014/chart" uri="{C3380CC4-5D6E-409C-BE32-E72D297353CC}">
              <c16:uniqueId val="{00000011-70A5-464C-8855-EEC9263B8F13}"/>
            </c:ext>
          </c:extLst>
        </c:ser>
        <c:ser>
          <c:idx val="4"/>
          <c:order val="4"/>
          <c:tx>
            <c:strRef>
              <c:f>'[「組込み／IoTに関する動向調査」 集計_データ編_1章_1（A-F）20200306★.xlsx]4-4SW開発費の内訳・位置づけ (経年比較)'!$P$4</c:f>
              <c:strCache>
                <c:ptCount val="1"/>
                <c:pt idx="0">
                  <c:v>その他の外部委託費（調査／分析、コンサルティング等）</c:v>
                </c:pt>
              </c:strCache>
            </c:strRef>
          </c:tx>
          <c:spPr>
            <a:solidFill>
              <a:schemeClr val="accent5"/>
            </a:solidFill>
            <a:ln>
              <a:solidFill>
                <a:schemeClr val="tx1"/>
              </a:solidFill>
            </a:ln>
            <a:effectLst/>
          </c:spPr>
          <c:invertIfNegative val="0"/>
          <c:dLbls>
            <c:dLbl>
              <c:idx val="0"/>
              <c:layout>
                <c:manualLayout>
                  <c:x val="8.8663139760705306E-3"/>
                  <c:y val="7.1112657266188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0A5-464C-8855-EEC9263B8F13}"/>
                </c:ext>
              </c:extLst>
            </c:dLbl>
            <c:dLbl>
              <c:idx val="1"/>
              <c:layout>
                <c:manualLayout>
                  <c:x val="0"/>
                  <c:y val="7.04017388269523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70A5-464C-8855-EEC9263B8F13}"/>
                </c:ext>
              </c:extLst>
            </c:dLbl>
            <c:dLbl>
              <c:idx val="2"/>
              <c:layout>
                <c:manualLayout>
                  <c:x val="-1.4691585446492321E-3"/>
                  <c:y val="7.01069339636443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70A5-464C-8855-EEC9263B8F13}"/>
                </c:ext>
              </c:extLst>
            </c:dLbl>
            <c:dLbl>
              <c:idx val="3"/>
              <c:layout>
                <c:manualLayout>
                  <c:x val="4.4074756339476965E-3"/>
                  <c:y val="6.76433814989539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70A5-464C-8855-EEC9263B8F13}"/>
                </c:ext>
              </c:extLst>
            </c:dLbl>
            <c:dLbl>
              <c:idx val="4"/>
              <c:layout>
                <c:manualLayout>
                  <c:x val="0"/>
                  <c:y val="4.96894409937889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70A5-464C-8855-EEC9263B8F13}"/>
                </c:ext>
              </c:extLst>
            </c:dLbl>
            <c:dLbl>
              <c:idx val="5"/>
              <c:layout>
                <c:manualLayout>
                  <c:x val="0"/>
                  <c:y val="5.0832558973606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70A5-464C-8855-EEC9263B8F13}"/>
                </c:ext>
              </c:extLst>
            </c:dLbl>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集計_データ編_1章_1（A-F）20200306★.xlsx]4-4SW開発費の内訳・位置づけ (経年比較)'!$K$5:$K$8</c:f>
              <c:strCache>
                <c:ptCount val="4"/>
                <c:pt idx="0">
                  <c:v>2019年度（B～E）（n=334）</c:v>
                </c:pt>
                <c:pt idx="1">
                  <c:v>2018年度（n=228）</c:v>
                </c:pt>
                <c:pt idx="2">
                  <c:v>2017年度（n=189）</c:v>
                </c:pt>
                <c:pt idx="3">
                  <c:v>2016年度（n=130）</c:v>
                </c:pt>
              </c:strCache>
            </c:strRef>
          </c:cat>
          <c:val>
            <c:numRef>
              <c:f>'[「組込み／IoTに関する動向調査」 集計_データ編_1章_1（A-F）20200306★.xlsx]4-4SW開発費の内訳・位置づけ (経年比較)'!$P$5:$P$8</c:f>
              <c:numCache>
                <c:formatCode>0.0%</c:formatCode>
                <c:ptCount val="4"/>
                <c:pt idx="0">
                  <c:v>2.1721556886227546E-2</c:v>
                </c:pt>
                <c:pt idx="1">
                  <c:v>2.1140350877192984E-2</c:v>
                </c:pt>
                <c:pt idx="2">
                  <c:v>2.5238095238095237E-2</c:v>
                </c:pt>
                <c:pt idx="3">
                  <c:v>1.9980019980019983E-2</c:v>
                </c:pt>
              </c:numCache>
            </c:numRef>
          </c:val>
          <c:extLst>
            <c:ext xmlns:c16="http://schemas.microsoft.com/office/drawing/2014/chart" uri="{C3380CC4-5D6E-409C-BE32-E72D297353CC}">
              <c16:uniqueId val="{00000018-70A5-464C-8855-EEC9263B8F13}"/>
            </c:ext>
          </c:extLst>
        </c:ser>
        <c:ser>
          <c:idx val="5"/>
          <c:order val="5"/>
          <c:tx>
            <c:strRef>
              <c:f>'[「組込み／IoTに関する動向調査」 集計_データ編_1章_1（A-F）20200306★.xlsx]4-4SW開発費の内訳・位置づけ (経年比較)'!$Q$4</c:f>
              <c:strCache>
                <c:ptCount val="1"/>
                <c:pt idx="0">
                  <c:v>上記以外の経費（人件費、消耗品、備品等）</c:v>
                </c:pt>
              </c:strCache>
            </c:strRef>
          </c:tx>
          <c:spPr>
            <a:solidFill>
              <a:schemeClr val="accent6"/>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集計_データ編_1章_1（A-F）20200306★.xlsx]4-4SW開発費の内訳・位置づけ (経年比較)'!$K$5:$K$8</c:f>
              <c:strCache>
                <c:ptCount val="4"/>
                <c:pt idx="0">
                  <c:v>2019年度（B～E）（n=334）</c:v>
                </c:pt>
                <c:pt idx="1">
                  <c:v>2018年度（n=228）</c:v>
                </c:pt>
                <c:pt idx="2">
                  <c:v>2017年度（n=189）</c:v>
                </c:pt>
                <c:pt idx="3">
                  <c:v>2016年度（n=130）</c:v>
                </c:pt>
              </c:strCache>
            </c:strRef>
          </c:cat>
          <c:val>
            <c:numRef>
              <c:f>'[「組込み／IoTに関する動向調査」 集計_データ編_1章_1（A-F）20200306★.xlsx]4-4SW開発費の内訳・位置づけ (経年比較)'!$Q$5:$Q$8</c:f>
              <c:numCache>
                <c:formatCode>0.0%</c:formatCode>
                <c:ptCount val="4"/>
                <c:pt idx="0">
                  <c:v>0.48205389221556882</c:v>
                </c:pt>
                <c:pt idx="1">
                  <c:v>0.44305043859649118</c:v>
                </c:pt>
                <c:pt idx="2">
                  <c:v>0.40008465608465604</c:v>
                </c:pt>
                <c:pt idx="3">
                  <c:v>0.48751248751248755</c:v>
                </c:pt>
              </c:numCache>
            </c:numRef>
          </c:val>
          <c:extLst>
            <c:ext xmlns:c16="http://schemas.microsoft.com/office/drawing/2014/chart" uri="{C3380CC4-5D6E-409C-BE32-E72D297353CC}">
              <c16:uniqueId val="{00000019-70A5-464C-8855-EEC9263B8F13}"/>
            </c:ext>
          </c:extLst>
        </c:ser>
        <c:dLbls>
          <c:showLegendKey val="0"/>
          <c:showVal val="0"/>
          <c:showCatName val="0"/>
          <c:showSerName val="0"/>
          <c:showPercent val="0"/>
          <c:showBubbleSize val="0"/>
        </c:dLbls>
        <c:gapWidth val="40"/>
        <c:overlap val="100"/>
        <c:axId val="438558080"/>
        <c:axId val="438592640"/>
      </c:barChart>
      <c:catAx>
        <c:axId val="438558080"/>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38592640"/>
        <c:crosses val="autoZero"/>
        <c:auto val="1"/>
        <c:lblAlgn val="ctr"/>
        <c:lblOffset val="100"/>
        <c:noMultiLvlLbl val="0"/>
      </c:catAx>
      <c:valAx>
        <c:axId val="438592640"/>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38558080"/>
        <c:crosses val="autoZero"/>
        <c:crossBetween val="between"/>
      </c:valAx>
      <c:spPr>
        <a:noFill/>
        <a:ln>
          <a:solidFill>
            <a:schemeClr val="tx1">
              <a:lumMod val="50000"/>
              <a:lumOff val="50000"/>
            </a:schemeClr>
          </a:solidFill>
        </a:ln>
        <a:effectLst/>
      </c:spPr>
    </c:plotArea>
    <c:legend>
      <c:legendPos val="b"/>
      <c:layout>
        <c:manualLayout>
          <c:xMode val="edge"/>
          <c:yMode val="edge"/>
          <c:x val="0.26712804232804238"/>
          <c:y val="0.72779325396825401"/>
          <c:w val="0.69588941798941795"/>
          <c:h val="0.2444884920634921"/>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172764761199037"/>
          <c:y val="8.9242460317460331E-2"/>
          <c:w val="0.68646589641601952"/>
          <c:h val="0.85702202380952364"/>
        </c:manualLayout>
      </c:layout>
      <c:barChart>
        <c:barDir val="bar"/>
        <c:grouping val="stacked"/>
        <c:varyColors val="0"/>
        <c:ser>
          <c:idx val="0"/>
          <c:order val="0"/>
          <c:tx>
            <c:strRef>
              <c:f>'16-13_生産性向上_解決策 (ク・DX)'!$K$177</c:f>
              <c:strCache>
                <c:ptCount val="1"/>
                <c:pt idx="0">
                  <c:v>1番目 DXあり(n=14) , DXなし(n=155)</c:v>
                </c:pt>
              </c:strCache>
            </c:strRef>
          </c:tx>
          <c:spPr>
            <a:solidFill>
              <a:srgbClr val="FF9966"/>
            </a:solidFill>
            <a:ln>
              <a:solidFill>
                <a:schemeClr val="tx1"/>
              </a:solidFill>
            </a:ln>
            <a:effectLst/>
          </c:spPr>
          <c:invertIfNegative val="0"/>
          <c:dLbls>
            <c:spPr>
              <a:noFill/>
              <a:ln>
                <a:noFill/>
              </a:ln>
              <a:effectLst/>
            </c:spPr>
            <c:txPr>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'16-13_生産性向上_解決策 (ク・DX)'!$J$181:$J$201</c:f>
              <c:strCache>
                <c:ptCount val="21"/>
                <c:pt idx="0">
                  <c:v>技術者の既存スキルの向上            </c:v>
                </c:pt>
                <c:pt idx="1">
                  <c:v>DXあり</c:v>
                </c:pt>
                <c:pt idx="2">
                  <c:v>DXなし</c:v>
                </c:pt>
                <c:pt idx="3">
                  <c:v>技術者の確保                           </c:v>
                </c:pt>
                <c:pt idx="4">
                  <c:v>DXあり</c:v>
                </c:pt>
                <c:pt idx="5">
                  <c:v>DXなし</c:v>
                </c:pt>
                <c:pt idx="6">
                  <c:v>プロジェクトマネージャのスキル向上     </c:v>
                </c:pt>
                <c:pt idx="7">
                  <c:v>DXあり</c:v>
                </c:pt>
                <c:pt idx="8">
                  <c:v>DXなし</c:v>
                </c:pt>
                <c:pt idx="9">
                  <c:v>開発手法・開発技術の向上           </c:v>
                </c:pt>
                <c:pt idx="10">
                  <c:v>DXあり</c:v>
                </c:pt>
                <c:pt idx="11">
                  <c:v>DXなし</c:v>
                </c:pt>
                <c:pt idx="12">
                  <c:v>プロジェクトマネージャの確保            </c:v>
                </c:pt>
                <c:pt idx="13">
                  <c:v>DXあり</c:v>
                </c:pt>
                <c:pt idx="14">
                  <c:v>DXなし</c:v>
                </c:pt>
                <c:pt idx="15">
                  <c:v>環境（ツール等）の整備・改善       </c:v>
                </c:pt>
                <c:pt idx="16">
                  <c:v>DXあり</c:v>
                </c:pt>
                <c:pt idx="17">
                  <c:v>DXなし</c:v>
                </c:pt>
                <c:pt idx="18">
                  <c:v>管理手法・管理技術の向上開発     </c:v>
                </c:pt>
                <c:pt idx="19">
                  <c:v>DXあり</c:v>
                </c:pt>
                <c:pt idx="20">
                  <c:v>DXなし</c:v>
                </c:pt>
              </c:strCache>
            </c:strRef>
          </c:cat>
          <c:val>
            <c:numRef>
              <c:f>'16-13_生産性向上_解決策 (ク・DX)'!$K$181:$K$201</c:f>
              <c:numCache>
                <c:formatCode>0.0%</c:formatCode>
                <c:ptCount val="21"/>
                <c:pt idx="1">
                  <c:v>7.1428571428571425E-2</c:v>
                </c:pt>
                <c:pt idx="2">
                  <c:v>0.24516129032258063</c:v>
                </c:pt>
                <c:pt idx="4">
                  <c:v>0</c:v>
                </c:pt>
                <c:pt idx="5">
                  <c:v>0.18709677419354839</c:v>
                </c:pt>
                <c:pt idx="7">
                  <c:v>0.21428571428571427</c:v>
                </c:pt>
                <c:pt idx="8">
                  <c:v>0.15483870967741936</c:v>
                </c:pt>
                <c:pt idx="10">
                  <c:v>0.21428571428571427</c:v>
                </c:pt>
                <c:pt idx="11">
                  <c:v>9.0322580645161285E-2</c:v>
                </c:pt>
                <c:pt idx="13">
                  <c:v>0.14285714285714285</c:v>
                </c:pt>
                <c:pt idx="14">
                  <c:v>9.0322580645161285E-2</c:v>
                </c:pt>
                <c:pt idx="16">
                  <c:v>0.21428571428571427</c:v>
                </c:pt>
                <c:pt idx="17">
                  <c:v>7.0967741935483872E-2</c:v>
                </c:pt>
                <c:pt idx="19">
                  <c:v>0.14285714285714285</c:v>
                </c:pt>
                <c:pt idx="20">
                  <c:v>5.8064516129032261E-2</c:v>
                </c:pt>
              </c:numCache>
            </c:numRef>
          </c:val>
          <c:extLst>
            <c:ext xmlns:c16="http://schemas.microsoft.com/office/drawing/2014/chart" uri="{C3380CC4-5D6E-409C-BE32-E72D297353CC}">
              <c16:uniqueId val="{00000000-89D4-4E2E-BBFC-D6EDAB56D9EE}"/>
            </c:ext>
          </c:extLst>
        </c:ser>
        <c:ser>
          <c:idx val="1"/>
          <c:order val="1"/>
          <c:tx>
            <c:strRef>
              <c:f>'16-13_生産性向上_解決策 (ク・DX)'!$L$177</c:f>
              <c:strCache>
                <c:ptCount val="1"/>
                <c:pt idx="0">
                  <c:v>2番目 DXあり(n=14) , DXなし(n=153)</c:v>
                </c:pt>
              </c:strCache>
            </c:strRef>
          </c:tx>
          <c:spPr>
            <a:solidFill>
              <a:srgbClr val="FFFF99"/>
            </a:solidFill>
            <a:ln>
              <a:solidFill>
                <a:schemeClr val="tx1"/>
              </a:solidFill>
            </a:ln>
            <a:effectLst/>
          </c:spPr>
          <c:invertIfNegative val="0"/>
          <c:dLbls>
            <c:spPr>
              <a:noFill/>
              <a:ln>
                <a:noFill/>
              </a:ln>
              <a:effectLst/>
            </c:spPr>
            <c:txPr>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'16-13_生産性向上_解決策 (ク・DX)'!$J$181:$J$201</c:f>
              <c:strCache>
                <c:ptCount val="21"/>
                <c:pt idx="0">
                  <c:v>技術者の既存スキルの向上            </c:v>
                </c:pt>
                <c:pt idx="1">
                  <c:v>DXあり</c:v>
                </c:pt>
                <c:pt idx="2">
                  <c:v>DXなし</c:v>
                </c:pt>
                <c:pt idx="3">
                  <c:v>技術者の確保                           </c:v>
                </c:pt>
                <c:pt idx="4">
                  <c:v>DXあり</c:v>
                </c:pt>
                <c:pt idx="5">
                  <c:v>DXなし</c:v>
                </c:pt>
                <c:pt idx="6">
                  <c:v>プロジェクトマネージャのスキル向上     </c:v>
                </c:pt>
                <c:pt idx="7">
                  <c:v>DXあり</c:v>
                </c:pt>
                <c:pt idx="8">
                  <c:v>DXなし</c:v>
                </c:pt>
                <c:pt idx="9">
                  <c:v>開発手法・開発技術の向上           </c:v>
                </c:pt>
                <c:pt idx="10">
                  <c:v>DXあり</c:v>
                </c:pt>
                <c:pt idx="11">
                  <c:v>DXなし</c:v>
                </c:pt>
                <c:pt idx="12">
                  <c:v>プロジェクトマネージャの確保            </c:v>
                </c:pt>
                <c:pt idx="13">
                  <c:v>DXあり</c:v>
                </c:pt>
                <c:pt idx="14">
                  <c:v>DXなし</c:v>
                </c:pt>
                <c:pt idx="15">
                  <c:v>環境（ツール等）の整備・改善       </c:v>
                </c:pt>
                <c:pt idx="16">
                  <c:v>DXあり</c:v>
                </c:pt>
                <c:pt idx="17">
                  <c:v>DXなし</c:v>
                </c:pt>
                <c:pt idx="18">
                  <c:v>管理手法・管理技術の向上開発     </c:v>
                </c:pt>
                <c:pt idx="19">
                  <c:v>DXあり</c:v>
                </c:pt>
                <c:pt idx="20">
                  <c:v>DXなし</c:v>
                </c:pt>
              </c:strCache>
            </c:strRef>
          </c:cat>
          <c:val>
            <c:numRef>
              <c:f>'16-13_生産性向上_解決策 (ク・DX)'!$L$181:$L$201</c:f>
              <c:numCache>
                <c:formatCode>0.0%</c:formatCode>
                <c:ptCount val="21"/>
                <c:pt idx="1">
                  <c:v>7.1428571428571425E-2</c:v>
                </c:pt>
                <c:pt idx="2">
                  <c:v>0.20261437908496732</c:v>
                </c:pt>
                <c:pt idx="4">
                  <c:v>0.21428571428571427</c:v>
                </c:pt>
                <c:pt idx="5">
                  <c:v>0.13725490196078433</c:v>
                </c:pt>
                <c:pt idx="7">
                  <c:v>0.14285714285714285</c:v>
                </c:pt>
                <c:pt idx="8">
                  <c:v>0.10457516339869281</c:v>
                </c:pt>
                <c:pt idx="10">
                  <c:v>0.14285714285714285</c:v>
                </c:pt>
                <c:pt idx="11">
                  <c:v>0.19607843137254902</c:v>
                </c:pt>
                <c:pt idx="13">
                  <c:v>0</c:v>
                </c:pt>
                <c:pt idx="14">
                  <c:v>3.9215686274509803E-2</c:v>
                </c:pt>
                <c:pt idx="16">
                  <c:v>0.14285714285714285</c:v>
                </c:pt>
                <c:pt idx="17">
                  <c:v>8.4967320261437912E-2</c:v>
                </c:pt>
                <c:pt idx="19">
                  <c:v>0.14285714285714285</c:v>
                </c:pt>
                <c:pt idx="20">
                  <c:v>0.10457516339869281</c:v>
                </c:pt>
              </c:numCache>
            </c:numRef>
          </c:val>
          <c:extLst>
            <c:ext xmlns:c16="http://schemas.microsoft.com/office/drawing/2014/chart" uri="{C3380CC4-5D6E-409C-BE32-E72D297353CC}">
              <c16:uniqueId val="{00000001-89D4-4E2E-BBFC-D6EDAB56D9EE}"/>
            </c:ext>
          </c:extLst>
        </c:ser>
        <c:ser>
          <c:idx val="2"/>
          <c:order val="2"/>
          <c:tx>
            <c:strRef>
              <c:f>'16-13_生産性向上_解決策 (ク・DX)'!$M$177</c:f>
              <c:strCache>
                <c:ptCount val="1"/>
                <c:pt idx="0">
                  <c:v>3番目 DXあり(n=14) , DXなし(n=150)</c:v>
                </c:pt>
              </c:strCache>
            </c:strRef>
          </c:tx>
          <c:spPr>
            <a:solidFill>
              <a:srgbClr val="2E75B6"/>
            </a:solidFill>
            <a:ln>
              <a:solidFill>
                <a:schemeClr val="tx1"/>
              </a:solidFill>
            </a:ln>
            <a:effectLst/>
          </c:spPr>
          <c:invertIfNegative val="0"/>
          <c:dLbls>
            <c:spPr>
              <a:noFill/>
              <a:ln>
                <a:noFill/>
              </a:ln>
              <a:effectLst/>
            </c:spPr>
            <c:txPr>
              <a:bodyPr/>
              <a:lstStyle/>
              <a:p>
                <a:pPr>
                  <a:defRPr sz="800">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'16-13_生産性向上_解決策 (ク・DX)'!$J$181:$J$201</c:f>
              <c:strCache>
                <c:ptCount val="21"/>
                <c:pt idx="0">
                  <c:v>技術者の既存スキルの向上            </c:v>
                </c:pt>
                <c:pt idx="1">
                  <c:v>DXあり</c:v>
                </c:pt>
                <c:pt idx="2">
                  <c:v>DXなし</c:v>
                </c:pt>
                <c:pt idx="3">
                  <c:v>技術者の確保                           </c:v>
                </c:pt>
                <c:pt idx="4">
                  <c:v>DXあり</c:v>
                </c:pt>
                <c:pt idx="5">
                  <c:v>DXなし</c:v>
                </c:pt>
                <c:pt idx="6">
                  <c:v>プロジェクトマネージャのスキル向上     </c:v>
                </c:pt>
                <c:pt idx="7">
                  <c:v>DXあり</c:v>
                </c:pt>
                <c:pt idx="8">
                  <c:v>DXなし</c:v>
                </c:pt>
                <c:pt idx="9">
                  <c:v>開発手法・開発技術の向上           </c:v>
                </c:pt>
                <c:pt idx="10">
                  <c:v>DXあり</c:v>
                </c:pt>
                <c:pt idx="11">
                  <c:v>DXなし</c:v>
                </c:pt>
                <c:pt idx="12">
                  <c:v>プロジェクトマネージャの確保            </c:v>
                </c:pt>
                <c:pt idx="13">
                  <c:v>DXあり</c:v>
                </c:pt>
                <c:pt idx="14">
                  <c:v>DXなし</c:v>
                </c:pt>
                <c:pt idx="15">
                  <c:v>環境（ツール等）の整備・改善       </c:v>
                </c:pt>
                <c:pt idx="16">
                  <c:v>DXあり</c:v>
                </c:pt>
                <c:pt idx="17">
                  <c:v>DXなし</c:v>
                </c:pt>
                <c:pt idx="18">
                  <c:v>管理手法・管理技術の向上開発     </c:v>
                </c:pt>
                <c:pt idx="19">
                  <c:v>DXあり</c:v>
                </c:pt>
                <c:pt idx="20">
                  <c:v>DXなし</c:v>
                </c:pt>
              </c:strCache>
            </c:strRef>
          </c:cat>
          <c:val>
            <c:numRef>
              <c:f>'16-13_生産性向上_解決策 (ク・DX)'!$M$181:$M$201</c:f>
              <c:numCache>
                <c:formatCode>0.0%</c:formatCode>
                <c:ptCount val="21"/>
                <c:pt idx="1">
                  <c:v>7.1428571428571425E-2</c:v>
                </c:pt>
                <c:pt idx="2">
                  <c:v>0.12666666666666668</c:v>
                </c:pt>
                <c:pt idx="4">
                  <c:v>7.1428571428571425E-2</c:v>
                </c:pt>
                <c:pt idx="5">
                  <c:v>0.10666666666666667</c:v>
                </c:pt>
                <c:pt idx="7">
                  <c:v>0.14285714285714285</c:v>
                </c:pt>
                <c:pt idx="8">
                  <c:v>9.3333333333333338E-2</c:v>
                </c:pt>
                <c:pt idx="10">
                  <c:v>0.14285714285714285</c:v>
                </c:pt>
                <c:pt idx="11">
                  <c:v>0.13333333333333333</c:v>
                </c:pt>
                <c:pt idx="13">
                  <c:v>7.1428571428571425E-2</c:v>
                </c:pt>
                <c:pt idx="14">
                  <c:v>5.3333333333333337E-2</c:v>
                </c:pt>
                <c:pt idx="16">
                  <c:v>0.14285714285714285</c:v>
                </c:pt>
                <c:pt idx="17">
                  <c:v>0.12666666666666668</c:v>
                </c:pt>
                <c:pt idx="19">
                  <c:v>0.14285714285714285</c:v>
                </c:pt>
                <c:pt idx="20">
                  <c:v>7.3333333333333334E-2</c:v>
                </c:pt>
              </c:numCache>
            </c:numRef>
          </c:val>
          <c:extLst>
            <c:ext xmlns:c16="http://schemas.microsoft.com/office/drawing/2014/chart" uri="{C3380CC4-5D6E-409C-BE32-E72D297353CC}">
              <c16:uniqueId val="{00000002-89D4-4E2E-BBFC-D6EDAB56D9EE}"/>
            </c:ext>
          </c:extLst>
        </c:ser>
        <c:dLbls>
          <c:showLegendKey val="0"/>
          <c:showVal val="0"/>
          <c:showCatName val="0"/>
          <c:showSerName val="0"/>
          <c:showPercent val="0"/>
          <c:showBubbleSize val="0"/>
        </c:dLbls>
        <c:gapWidth val="40"/>
        <c:overlap val="100"/>
        <c:axId val="87494016"/>
        <c:axId val="87508096"/>
      </c:barChart>
      <c:catAx>
        <c:axId val="87494016"/>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87508096"/>
        <c:crosses val="autoZero"/>
        <c:auto val="1"/>
        <c:lblAlgn val="ctr"/>
        <c:lblOffset val="100"/>
        <c:noMultiLvlLbl val="0"/>
      </c:catAx>
      <c:valAx>
        <c:axId val="8750809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87494016"/>
        <c:crosses val="autoZero"/>
        <c:crossBetween val="between"/>
      </c:valAx>
      <c:spPr>
        <a:noFill/>
        <a:ln>
          <a:solidFill>
            <a:schemeClr val="tx1">
              <a:lumMod val="50000"/>
              <a:lumOff val="50000"/>
            </a:schemeClr>
          </a:solidFill>
        </a:ln>
        <a:effectLst/>
      </c:spPr>
    </c:plotArea>
    <c:legend>
      <c:legendPos val="r"/>
      <c:layout>
        <c:manualLayout>
          <c:xMode val="edge"/>
          <c:yMode val="edge"/>
          <c:x val="0.64113884306635738"/>
          <c:y val="0.79324864619891255"/>
          <c:w val="0.29636777518025736"/>
          <c:h val="0.14093203870119847"/>
        </c:manualLayout>
      </c:layout>
      <c:overlay val="0"/>
      <c:spPr>
        <a:solidFill>
          <a:schemeClr val="bg1"/>
        </a:solidFill>
      </c:spPr>
    </c:legend>
    <c:plotVisOnly val="1"/>
    <c:dispBlanksAs val="gap"/>
    <c:showDLblsOverMax val="0"/>
  </c:chart>
  <c:spPr>
    <a:solidFill>
      <a:schemeClr val="bg1"/>
    </a:solidFill>
    <a:ln w="9525" cap="flat" cmpd="sng" algn="ctr">
      <a:noFill/>
      <a:round/>
    </a:ln>
    <a:effectLst/>
  </c:spPr>
  <c:txPr>
    <a:bodyPr/>
    <a:lstStyle/>
    <a:p>
      <a:pPr>
        <a:defRPr sz="10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ja-JP" altLang="en-US" sz="1000" dirty="0"/>
              <a:t>課題の</a:t>
            </a:r>
            <a:r>
              <a:rPr lang="en-US" altLang="ja-JP" sz="1000" dirty="0"/>
              <a:t>1</a:t>
            </a:r>
            <a:r>
              <a:rPr lang="ja-JP" altLang="en-US" sz="1000" dirty="0"/>
              <a:t>番目として選択された場合</a:t>
            </a:r>
          </a:p>
        </c:rich>
      </c:tx>
      <c:layout>
        <c:manualLayout>
          <c:xMode val="edge"/>
          <c:yMode val="edge"/>
          <c:x val="0.37935007238057206"/>
          <c:y val="3.5587178640070997E-3"/>
        </c:manualLayout>
      </c:layout>
      <c:overlay val="0"/>
    </c:title>
    <c:autoTitleDeleted val="0"/>
    <c:plotArea>
      <c:layout>
        <c:manualLayout>
          <c:layoutTarget val="inner"/>
          <c:xMode val="edge"/>
          <c:yMode val="edge"/>
          <c:x val="0.357689417989418"/>
          <c:y val="0.23180998699219069"/>
          <c:w val="0.5922170634920636"/>
          <c:h val="0.71413478483345694"/>
        </c:manualLayout>
      </c:layout>
      <c:barChart>
        <c:barDir val="bar"/>
        <c:grouping val="stacked"/>
        <c:varyColors val="0"/>
        <c:ser>
          <c:idx val="0"/>
          <c:order val="0"/>
          <c:tx>
            <c:strRef>
              <c:f>'16-14・15_新製品_解決策'!$K$5</c:f>
              <c:strCache>
                <c:ptCount val="1"/>
                <c:pt idx="0">
                  <c:v>解決策の1番目（n=93）</c:v>
                </c:pt>
              </c:strCache>
            </c:strRef>
          </c:tx>
          <c:spPr>
            <a:solidFill>
              <a:srgbClr val="FF9966"/>
            </a:solidFill>
            <a:ln>
              <a:solidFill>
                <a:schemeClr val="tx1"/>
              </a:solidFill>
            </a:ln>
            <a:effectLst/>
          </c:spPr>
          <c:invertIfNegative val="0"/>
          <c:cat>
            <c:strRef>
              <c:f>'16-14・15_新製品_解決策'!$J$7:$J$18</c:f>
              <c:strCache>
                <c:ptCount val="12"/>
                <c:pt idx="0">
                  <c:v>プロジェクトマネージャの確保            </c:v>
                </c:pt>
                <c:pt idx="1">
                  <c:v>プロジェクトマネージャのスキル向上     </c:v>
                </c:pt>
                <c:pt idx="2">
                  <c:v>技術者の確保                           </c:v>
                </c:pt>
                <c:pt idx="3">
                  <c:v>技術者の既存スキルの向上            </c:v>
                </c:pt>
                <c:pt idx="4">
                  <c:v>技術者のスキルシフト・Reスキル       </c:v>
                </c:pt>
                <c:pt idx="5">
                  <c:v>開発手法・開発技術の向上           </c:v>
                </c:pt>
                <c:pt idx="6">
                  <c:v>管理手法・管理技術の向上開発     </c:v>
                </c:pt>
                <c:pt idx="7">
                  <c:v>環境（ツール等）の整備・改善       </c:v>
                </c:pt>
                <c:pt idx="8">
                  <c:v>第三者による検証・妥当性確認      </c:v>
                </c:pt>
                <c:pt idx="9">
                  <c:v>新たなパートナーの発掘・連携         </c:v>
                </c:pt>
                <c:pt idx="10">
                  <c:v>自動化やAIの活用                     </c:v>
                </c:pt>
                <c:pt idx="11">
                  <c:v>その他                                    </c:v>
                </c:pt>
              </c:strCache>
            </c:strRef>
          </c:cat>
          <c:val>
            <c:numRef>
              <c:f>'16-14・15_新製品_解決策'!$K$7:$K$18</c:f>
              <c:numCache>
                <c:formatCode>0.0%</c:formatCode>
                <c:ptCount val="12"/>
                <c:pt idx="0">
                  <c:v>8.6021505376344093E-2</c:v>
                </c:pt>
                <c:pt idx="1">
                  <c:v>0.12903225806451613</c:v>
                </c:pt>
                <c:pt idx="2">
                  <c:v>0.24731182795698925</c:v>
                </c:pt>
                <c:pt idx="3">
                  <c:v>0.21505376344086022</c:v>
                </c:pt>
                <c:pt idx="4">
                  <c:v>6.4516129032258063E-2</c:v>
                </c:pt>
                <c:pt idx="5">
                  <c:v>9.6774193548387094E-2</c:v>
                </c:pt>
                <c:pt idx="6">
                  <c:v>0</c:v>
                </c:pt>
                <c:pt idx="7">
                  <c:v>0</c:v>
                </c:pt>
                <c:pt idx="8">
                  <c:v>1.0752688172043012E-2</c:v>
                </c:pt>
                <c:pt idx="9">
                  <c:v>0.11827956989247312</c:v>
                </c:pt>
                <c:pt idx="10">
                  <c:v>1.0752688172043012E-2</c:v>
                </c:pt>
                <c:pt idx="11">
                  <c:v>2.1505376344086023E-2</c:v>
                </c:pt>
              </c:numCache>
            </c:numRef>
          </c:val>
          <c:extLst>
            <c:ext xmlns:c16="http://schemas.microsoft.com/office/drawing/2014/chart" uri="{C3380CC4-5D6E-409C-BE32-E72D297353CC}">
              <c16:uniqueId val="{00000000-ADEE-4D1E-906A-40EBC07C2746}"/>
            </c:ext>
          </c:extLst>
        </c:ser>
        <c:ser>
          <c:idx val="1"/>
          <c:order val="1"/>
          <c:tx>
            <c:strRef>
              <c:f>'16-14・15_新製品_解決策'!$L$5</c:f>
              <c:strCache>
                <c:ptCount val="1"/>
                <c:pt idx="0">
                  <c:v>解決策の2番目（n=92）</c:v>
                </c:pt>
              </c:strCache>
            </c:strRef>
          </c:tx>
          <c:spPr>
            <a:solidFill>
              <a:srgbClr val="FFFF99"/>
            </a:solidFill>
            <a:ln>
              <a:solidFill>
                <a:schemeClr val="tx1"/>
              </a:solidFill>
            </a:ln>
            <a:effectLst/>
          </c:spPr>
          <c:invertIfNegative val="0"/>
          <c:cat>
            <c:strRef>
              <c:f>'16-14・15_新製品_解決策'!$J$7:$J$18</c:f>
              <c:strCache>
                <c:ptCount val="12"/>
                <c:pt idx="0">
                  <c:v>プロジェクトマネージャの確保            </c:v>
                </c:pt>
                <c:pt idx="1">
                  <c:v>プロジェクトマネージャのスキル向上     </c:v>
                </c:pt>
                <c:pt idx="2">
                  <c:v>技術者の確保                           </c:v>
                </c:pt>
                <c:pt idx="3">
                  <c:v>技術者の既存スキルの向上            </c:v>
                </c:pt>
                <c:pt idx="4">
                  <c:v>技術者のスキルシフト・Reスキル       </c:v>
                </c:pt>
                <c:pt idx="5">
                  <c:v>開発手法・開発技術の向上           </c:v>
                </c:pt>
                <c:pt idx="6">
                  <c:v>管理手法・管理技術の向上開発     </c:v>
                </c:pt>
                <c:pt idx="7">
                  <c:v>環境（ツール等）の整備・改善       </c:v>
                </c:pt>
                <c:pt idx="8">
                  <c:v>第三者による検証・妥当性確認      </c:v>
                </c:pt>
                <c:pt idx="9">
                  <c:v>新たなパートナーの発掘・連携         </c:v>
                </c:pt>
                <c:pt idx="10">
                  <c:v>自動化やAIの活用                     </c:v>
                </c:pt>
                <c:pt idx="11">
                  <c:v>その他                                    </c:v>
                </c:pt>
              </c:strCache>
            </c:strRef>
          </c:cat>
          <c:val>
            <c:numRef>
              <c:f>'16-14・15_新製品_解決策'!$L$7:$L$18</c:f>
              <c:numCache>
                <c:formatCode>0.0%</c:formatCode>
                <c:ptCount val="12"/>
                <c:pt idx="0">
                  <c:v>7.6086956521739135E-2</c:v>
                </c:pt>
                <c:pt idx="1">
                  <c:v>8.6956521739130432E-2</c:v>
                </c:pt>
                <c:pt idx="2">
                  <c:v>0.11956521739130435</c:v>
                </c:pt>
                <c:pt idx="3">
                  <c:v>0.25</c:v>
                </c:pt>
                <c:pt idx="4">
                  <c:v>8.6956521739130432E-2</c:v>
                </c:pt>
                <c:pt idx="5">
                  <c:v>0.13043478260869565</c:v>
                </c:pt>
                <c:pt idx="6">
                  <c:v>3.2608695652173912E-2</c:v>
                </c:pt>
                <c:pt idx="7">
                  <c:v>5.434782608695652E-2</c:v>
                </c:pt>
                <c:pt idx="8">
                  <c:v>1.0869565217391304E-2</c:v>
                </c:pt>
                <c:pt idx="9">
                  <c:v>0.11956521739130435</c:v>
                </c:pt>
                <c:pt idx="10">
                  <c:v>2.1739130434782608E-2</c:v>
                </c:pt>
                <c:pt idx="11">
                  <c:v>1.0869565217391304E-2</c:v>
                </c:pt>
              </c:numCache>
            </c:numRef>
          </c:val>
          <c:extLst>
            <c:ext xmlns:c16="http://schemas.microsoft.com/office/drawing/2014/chart" uri="{C3380CC4-5D6E-409C-BE32-E72D297353CC}">
              <c16:uniqueId val="{00000001-ADEE-4D1E-906A-40EBC07C2746}"/>
            </c:ext>
          </c:extLst>
        </c:ser>
        <c:ser>
          <c:idx val="2"/>
          <c:order val="2"/>
          <c:tx>
            <c:strRef>
              <c:f>'16-14・15_新製品_解決策'!$M$5</c:f>
              <c:strCache>
                <c:ptCount val="1"/>
                <c:pt idx="0">
                  <c:v>解決策の3番目（n=89）</c:v>
                </c:pt>
              </c:strCache>
            </c:strRef>
          </c:tx>
          <c:spPr>
            <a:solidFill>
              <a:srgbClr val="2E75B6"/>
            </a:solidFill>
            <a:ln>
              <a:solidFill>
                <a:schemeClr val="tx1"/>
              </a:solidFill>
            </a:ln>
            <a:effectLst/>
          </c:spPr>
          <c:invertIfNegative val="0"/>
          <c:cat>
            <c:strRef>
              <c:f>'16-14・15_新製品_解決策'!$J$7:$J$18</c:f>
              <c:strCache>
                <c:ptCount val="12"/>
                <c:pt idx="0">
                  <c:v>プロジェクトマネージャの確保            </c:v>
                </c:pt>
                <c:pt idx="1">
                  <c:v>プロジェクトマネージャのスキル向上     </c:v>
                </c:pt>
                <c:pt idx="2">
                  <c:v>技術者の確保                           </c:v>
                </c:pt>
                <c:pt idx="3">
                  <c:v>技術者の既存スキルの向上            </c:v>
                </c:pt>
                <c:pt idx="4">
                  <c:v>技術者のスキルシフト・Reスキル       </c:v>
                </c:pt>
                <c:pt idx="5">
                  <c:v>開発手法・開発技術の向上           </c:v>
                </c:pt>
                <c:pt idx="6">
                  <c:v>管理手法・管理技術の向上開発     </c:v>
                </c:pt>
                <c:pt idx="7">
                  <c:v>環境（ツール等）の整備・改善       </c:v>
                </c:pt>
                <c:pt idx="8">
                  <c:v>第三者による検証・妥当性確認      </c:v>
                </c:pt>
                <c:pt idx="9">
                  <c:v>新たなパートナーの発掘・連携         </c:v>
                </c:pt>
                <c:pt idx="10">
                  <c:v>自動化やAIの活用                     </c:v>
                </c:pt>
                <c:pt idx="11">
                  <c:v>その他                                    </c:v>
                </c:pt>
              </c:strCache>
            </c:strRef>
          </c:cat>
          <c:val>
            <c:numRef>
              <c:f>'16-14・15_新製品_解決策'!$M$7:$M$18</c:f>
              <c:numCache>
                <c:formatCode>0.0%</c:formatCode>
                <c:ptCount val="12"/>
                <c:pt idx="0">
                  <c:v>1.1235955056179775E-2</c:v>
                </c:pt>
                <c:pt idx="1">
                  <c:v>6.741573033707865E-2</c:v>
                </c:pt>
                <c:pt idx="2">
                  <c:v>0.1797752808988764</c:v>
                </c:pt>
                <c:pt idx="3">
                  <c:v>8.98876404494382E-2</c:v>
                </c:pt>
                <c:pt idx="4">
                  <c:v>0.15730337078651685</c:v>
                </c:pt>
                <c:pt idx="5">
                  <c:v>8.98876404494382E-2</c:v>
                </c:pt>
                <c:pt idx="6">
                  <c:v>1.1235955056179775E-2</c:v>
                </c:pt>
                <c:pt idx="7">
                  <c:v>8.98876404494382E-2</c:v>
                </c:pt>
                <c:pt idx="8">
                  <c:v>3.3707865168539325E-2</c:v>
                </c:pt>
                <c:pt idx="9">
                  <c:v>0.19101123595505617</c:v>
                </c:pt>
                <c:pt idx="10">
                  <c:v>7.8651685393258425E-2</c:v>
                </c:pt>
                <c:pt idx="11">
                  <c:v>0</c:v>
                </c:pt>
              </c:numCache>
            </c:numRef>
          </c:val>
          <c:extLst>
            <c:ext xmlns:c16="http://schemas.microsoft.com/office/drawing/2014/chart" uri="{C3380CC4-5D6E-409C-BE32-E72D297353CC}">
              <c16:uniqueId val="{00000002-ADEE-4D1E-906A-40EBC07C2746}"/>
            </c:ext>
          </c:extLst>
        </c:ser>
        <c:dLbls>
          <c:showLegendKey val="0"/>
          <c:showVal val="0"/>
          <c:showCatName val="0"/>
          <c:showSerName val="0"/>
          <c:showPercent val="0"/>
          <c:showBubbleSize val="0"/>
        </c:dLbls>
        <c:gapWidth val="40"/>
        <c:overlap val="100"/>
        <c:axId val="87494016"/>
        <c:axId val="87508096"/>
      </c:barChart>
      <c:catAx>
        <c:axId val="87494016"/>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800"/>
            </a:pPr>
            <a:endParaRPr lang="ja-JP"/>
          </a:p>
        </c:txPr>
        <c:crossAx val="87508096"/>
        <c:crosses val="autoZero"/>
        <c:auto val="1"/>
        <c:lblAlgn val="ctr"/>
        <c:lblOffset val="100"/>
        <c:noMultiLvlLbl val="0"/>
      </c:catAx>
      <c:valAx>
        <c:axId val="8750809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sz="900"/>
            </a:pPr>
            <a:endParaRPr lang="ja-JP"/>
          </a:p>
        </c:txPr>
        <c:crossAx val="87494016"/>
        <c:crosses val="autoZero"/>
        <c:crossBetween val="between"/>
      </c:valAx>
      <c:spPr>
        <a:noFill/>
        <a:ln>
          <a:solidFill>
            <a:schemeClr val="tx1">
              <a:lumMod val="50000"/>
              <a:lumOff val="50000"/>
            </a:schemeClr>
          </a:solidFill>
        </a:ln>
        <a:effectLst/>
      </c:spPr>
    </c:plotArea>
    <c:legend>
      <c:legendPos val="r"/>
      <c:layout>
        <c:manualLayout>
          <c:xMode val="edge"/>
          <c:yMode val="edge"/>
          <c:x val="0.73194743071438817"/>
          <c:y val="0.59906961937647263"/>
          <c:w val="0.1925175925925926"/>
          <c:h val="0.34090639703354247"/>
        </c:manualLayout>
      </c:layout>
      <c:overlay val="0"/>
      <c:spPr>
        <a:solidFill>
          <a:schemeClr val="bg1"/>
        </a:solidFill>
        <a:ln>
          <a:noFill/>
        </a:ln>
        <a:effectLst/>
      </c:spPr>
      <c:txPr>
        <a:bodyPr rot="0" vert="horz"/>
        <a:lstStyle/>
        <a:p>
          <a:pPr>
            <a:defRPr sz="800"/>
          </a:pPr>
          <a:endParaRPr lang="ja-JP"/>
        </a:p>
      </c:txPr>
    </c:legend>
    <c:plotVisOnly val="1"/>
    <c:dispBlanksAs val="gap"/>
    <c:showDLblsOverMax val="0"/>
  </c:chart>
  <c:spPr>
    <a:solidFill>
      <a:schemeClr val="bg1"/>
    </a:solidFill>
    <a:ln w="9525" cap="flat" cmpd="sng" algn="ctr">
      <a:noFill/>
      <a:round/>
    </a:ln>
    <a:effectLst/>
  </c:spPr>
  <c:txPr>
    <a:bodyPr/>
    <a:lstStyle/>
    <a:p>
      <a:pPr>
        <a:defRPr sz="10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ja-JP" altLang="en-US" sz="1000" dirty="0"/>
              <a:t>課題の</a:t>
            </a:r>
            <a:r>
              <a:rPr lang="en-US" altLang="ja-JP" sz="1000" dirty="0"/>
              <a:t>2</a:t>
            </a:r>
            <a:r>
              <a:rPr lang="ja-JP" altLang="en-US" sz="1000" dirty="0"/>
              <a:t>番目として選択された場合</a:t>
            </a:r>
          </a:p>
        </c:rich>
      </c:tx>
      <c:layout>
        <c:manualLayout>
          <c:xMode val="edge"/>
          <c:yMode val="edge"/>
          <c:x val="0.37935007238057206"/>
          <c:y val="3.5587178640070997E-3"/>
        </c:manualLayout>
      </c:layout>
      <c:overlay val="0"/>
    </c:title>
    <c:autoTitleDeleted val="0"/>
    <c:plotArea>
      <c:layout>
        <c:manualLayout>
          <c:layoutTarget val="inner"/>
          <c:xMode val="edge"/>
          <c:yMode val="edge"/>
          <c:x val="0.357689417989418"/>
          <c:y val="0.19359851998763103"/>
          <c:w val="0.5922170634920636"/>
          <c:h val="0.70730336254971582"/>
        </c:manualLayout>
      </c:layout>
      <c:barChart>
        <c:barDir val="bar"/>
        <c:grouping val="stacked"/>
        <c:varyColors val="0"/>
        <c:ser>
          <c:idx val="3"/>
          <c:order val="0"/>
          <c:tx>
            <c:strRef>
              <c:f>'16-14・15_新製品_解決策'!$K$22</c:f>
              <c:strCache>
                <c:ptCount val="1"/>
                <c:pt idx="0">
                  <c:v>解決策の1番目（n=79）</c:v>
                </c:pt>
              </c:strCache>
            </c:strRef>
          </c:tx>
          <c:spPr>
            <a:solidFill>
              <a:srgbClr val="FF9966"/>
            </a:solidFill>
            <a:ln>
              <a:solidFill>
                <a:schemeClr val="tx1"/>
              </a:solidFill>
            </a:ln>
            <a:effectLst/>
          </c:spPr>
          <c:invertIfNegative val="0"/>
          <c:cat>
            <c:strRef>
              <c:f>'16-14・15_新製品_解決策'!$J$24:$J$35</c:f>
              <c:strCache>
                <c:ptCount val="12"/>
                <c:pt idx="0">
                  <c:v>プロジェクトマネージャの確保            </c:v>
                </c:pt>
                <c:pt idx="1">
                  <c:v>プロジェクトマネージャのスキル向上     </c:v>
                </c:pt>
                <c:pt idx="2">
                  <c:v>技術者の確保                           </c:v>
                </c:pt>
                <c:pt idx="3">
                  <c:v>技術者の既存スキルの向上            </c:v>
                </c:pt>
                <c:pt idx="4">
                  <c:v>技術者のスキルシフト・Reスキル       </c:v>
                </c:pt>
                <c:pt idx="5">
                  <c:v>開発手法・開発技術の向上           </c:v>
                </c:pt>
                <c:pt idx="6">
                  <c:v>管理手法・管理技術の向上開発     </c:v>
                </c:pt>
                <c:pt idx="7">
                  <c:v>環境（ツール等）の整備・改善       </c:v>
                </c:pt>
                <c:pt idx="8">
                  <c:v>第三者による検証・妥当性確認      </c:v>
                </c:pt>
                <c:pt idx="9">
                  <c:v>新たなパートナーの発掘・連携         </c:v>
                </c:pt>
                <c:pt idx="10">
                  <c:v>自動化やAIの活用                     </c:v>
                </c:pt>
                <c:pt idx="11">
                  <c:v>その他                                    </c:v>
                </c:pt>
              </c:strCache>
            </c:strRef>
          </c:cat>
          <c:val>
            <c:numRef>
              <c:f>'16-14・15_新製品_解決策'!$K$24:$K$35</c:f>
              <c:numCache>
                <c:formatCode>0.0%</c:formatCode>
                <c:ptCount val="12"/>
                <c:pt idx="0">
                  <c:v>0.10126582278481013</c:v>
                </c:pt>
                <c:pt idx="1">
                  <c:v>2.5316455696202531E-2</c:v>
                </c:pt>
                <c:pt idx="2">
                  <c:v>0.31645569620253167</c:v>
                </c:pt>
                <c:pt idx="3">
                  <c:v>0.17721518987341772</c:v>
                </c:pt>
                <c:pt idx="4">
                  <c:v>0.12658227848101267</c:v>
                </c:pt>
                <c:pt idx="5">
                  <c:v>0.15189873417721519</c:v>
                </c:pt>
                <c:pt idx="6">
                  <c:v>0</c:v>
                </c:pt>
                <c:pt idx="7">
                  <c:v>0</c:v>
                </c:pt>
                <c:pt idx="8">
                  <c:v>0</c:v>
                </c:pt>
                <c:pt idx="9">
                  <c:v>7.5949367088607597E-2</c:v>
                </c:pt>
                <c:pt idx="10">
                  <c:v>1.2658227848101266E-2</c:v>
                </c:pt>
                <c:pt idx="11">
                  <c:v>1.2658227848101266E-2</c:v>
                </c:pt>
              </c:numCache>
            </c:numRef>
          </c:val>
          <c:extLst>
            <c:ext xmlns:c16="http://schemas.microsoft.com/office/drawing/2014/chart" uri="{C3380CC4-5D6E-409C-BE32-E72D297353CC}">
              <c16:uniqueId val="{00000000-6CD5-4B81-91F3-02AC6F5A964D}"/>
            </c:ext>
          </c:extLst>
        </c:ser>
        <c:ser>
          <c:idx val="4"/>
          <c:order val="1"/>
          <c:tx>
            <c:strRef>
              <c:f>'16-14・15_新製品_解決策'!$L$22</c:f>
              <c:strCache>
                <c:ptCount val="1"/>
                <c:pt idx="0">
                  <c:v>解決策の2番目（n=79）</c:v>
                </c:pt>
              </c:strCache>
            </c:strRef>
          </c:tx>
          <c:spPr>
            <a:solidFill>
              <a:srgbClr val="FFFF99"/>
            </a:solidFill>
            <a:ln>
              <a:solidFill>
                <a:schemeClr val="tx1"/>
              </a:solidFill>
            </a:ln>
            <a:effectLst/>
          </c:spPr>
          <c:invertIfNegative val="0"/>
          <c:cat>
            <c:strRef>
              <c:f>'16-14・15_新製品_解決策'!$J$24:$J$35</c:f>
              <c:strCache>
                <c:ptCount val="12"/>
                <c:pt idx="0">
                  <c:v>プロジェクトマネージャの確保            </c:v>
                </c:pt>
                <c:pt idx="1">
                  <c:v>プロジェクトマネージャのスキル向上     </c:v>
                </c:pt>
                <c:pt idx="2">
                  <c:v>技術者の確保                           </c:v>
                </c:pt>
                <c:pt idx="3">
                  <c:v>技術者の既存スキルの向上            </c:v>
                </c:pt>
                <c:pt idx="4">
                  <c:v>技術者のスキルシフト・Reスキル       </c:v>
                </c:pt>
                <c:pt idx="5">
                  <c:v>開発手法・開発技術の向上           </c:v>
                </c:pt>
                <c:pt idx="6">
                  <c:v>管理手法・管理技術の向上開発     </c:v>
                </c:pt>
                <c:pt idx="7">
                  <c:v>環境（ツール等）の整備・改善       </c:v>
                </c:pt>
                <c:pt idx="8">
                  <c:v>第三者による検証・妥当性確認      </c:v>
                </c:pt>
                <c:pt idx="9">
                  <c:v>新たなパートナーの発掘・連携         </c:v>
                </c:pt>
                <c:pt idx="10">
                  <c:v>自動化やAIの活用                     </c:v>
                </c:pt>
                <c:pt idx="11">
                  <c:v>その他                                    </c:v>
                </c:pt>
              </c:strCache>
            </c:strRef>
          </c:cat>
          <c:val>
            <c:numRef>
              <c:f>'16-14・15_新製品_解決策'!$L$24:$L$35</c:f>
              <c:numCache>
                <c:formatCode>0.0%</c:formatCode>
                <c:ptCount val="12"/>
                <c:pt idx="0">
                  <c:v>2.5316455696202531E-2</c:v>
                </c:pt>
                <c:pt idx="1">
                  <c:v>2.5316455696202531E-2</c:v>
                </c:pt>
                <c:pt idx="2">
                  <c:v>0.17721518987341772</c:v>
                </c:pt>
                <c:pt idx="3">
                  <c:v>0.22784810126582278</c:v>
                </c:pt>
                <c:pt idx="4">
                  <c:v>0.13924050632911392</c:v>
                </c:pt>
                <c:pt idx="5">
                  <c:v>0.11392405063291139</c:v>
                </c:pt>
                <c:pt idx="6">
                  <c:v>1.2658227848101266E-2</c:v>
                </c:pt>
                <c:pt idx="7">
                  <c:v>0.10126582278481013</c:v>
                </c:pt>
                <c:pt idx="8">
                  <c:v>2.5316455696202531E-2</c:v>
                </c:pt>
                <c:pt idx="9">
                  <c:v>8.8607594936708861E-2</c:v>
                </c:pt>
                <c:pt idx="10">
                  <c:v>6.3291139240506333E-2</c:v>
                </c:pt>
                <c:pt idx="11">
                  <c:v>0</c:v>
                </c:pt>
              </c:numCache>
            </c:numRef>
          </c:val>
          <c:extLst>
            <c:ext xmlns:c16="http://schemas.microsoft.com/office/drawing/2014/chart" uri="{C3380CC4-5D6E-409C-BE32-E72D297353CC}">
              <c16:uniqueId val="{00000001-6CD5-4B81-91F3-02AC6F5A964D}"/>
            </c:ext>
          </c:extLst>
        </c:ser>
        <c:ser>
          <c:idx val="5"/>
          <c:order val="2"/>
          <c:tx>
            <c:strRef>
              <c:f>'16-14・15_新製品_解決策'!$M$22</c:f>
              <c:strCache>
                <c:ptCount val="1"/>
                <c:pt idx="0">
                  <c:v>解決策の3番目（n=78）</c:v>
                </c:pt>
              </c:strCache>
            </c:strRef>
          </c:tx>
          <c:spPr>
            <a:solidFill>
              <a:srgbClr val="2E75B6"/>
            </a:solidFill>
            <a:ln>
              <a:solidFill>
                <a:schemeClr val="tx1"/>
              </a:solidFill>
            </a:ln>
            <a:effectLst/>
          </c:spPr>
          <c:invertIfNegative val="0"/>
          <c:cat>
            <c:strRef>
              <c:f>'16-14・15_新製品_解決策'!$J$24:$J$35</c:f>
              <c:strCache>
                <c:ptCount val="12"/>
                <c:pt idx="0">
                  <c:v>プロジェクトマネージャの確保            </c:v>
                </c:pt>
                <c:pt idx="1">
                  <c:v>プロジェクトマネージャのスキル向上     </c:v>
                </c:pt>
                <c:pt idx="2">
                  <c:v>技術者の確保                           </c:v>
                </c:pt>
                <c:pt idx="3">
                  <c:v>技術者の既存スキルの向上            </c:v>
                </c:pt>
                <c:pt idx="4">
                  <c:v>技術者のスキルシフト・Reスキル       </c:v>
                </c:pt>
                <c:pt idx="5">
                  <c:v>開発手法・開発技術の向上           </c:v>
                </c:pt>
                <c:pt idx="6">
                  <c:v>管理手法・管理技術の向上開発     </c:v>
                </c:pt>
                <c:pt idx="7">
                  <c:v>環境（ツール等）の整備・改善       </c:v>
                </c:pt>
                <c:pt idx="8">
                  <c:v>第三者による検証・妥当性確認      </c:v>
                </c:pt>
                <c:pt idx="9">
                  <c:v>新たなパートナーの発掘・連携         </c:v>
                </c:pt>
                <c:pt idx="10">
                  <c:v>自動化やAIの活用                     </c:v>
                </c:pt>
                <c:pt idx="11">
                  <c:v>その他                                    </c:v>
                </c:pt>
              </c:strCache>
            </c:strRef>
          </c:cat>
          <c:val>
            <c:numRef>
              <c:f>'16-14・15_新製品_解決策'!$M$24:$M$35</c:f>
              <c:numCache>
                <c:formatCode>0.0%</c:formatCode>
                <c:ptCount val="12"/>
                <c:pt idx="0">
                  <c:v>3.8461538461538464E-2</c:v>
                </c:pt>
                <c:pt idx="1">
                  <c:v>7.6923076923076927E-2</c:v>
                </c:pt>
                <c:pt idx="2">
                  <c:v>7.6923076923076927E-2</c:v>
                </c:pt>
                <c:pt idx="3">
                  <c:v>0.10256410256410256</c:v>
                </c:pt>
                <c:pt idx="4">
                  <c:v>0.10256410256410256</c:v>
                </c:pt>
                <c:pt idx="5">
                  <c:v>0.16666666666666666</c:v>
                </c:pt>
                <c:pt idx="6">
                  <c:v>6.4102564102564097E-2</c:v>
                </c:pt>
                <c:pt idx="7">
                  <c:v>6.4102564102564097E-2</c:v>
                </c:pt>
                <c:pt idx="8">
                  <c:v>3.8461538461538464E-2</c:v>
                </c:pt>
                <c:pt idx="9">
                  <c:v>0.21794871794871795</c:v>
                </c:pt>
                <c:pt idx="10">
                  <c:v>5.128205128205128E-2</c:v>
                </c:pt>
                <c:pt idx="11">
                  <c:v>0</c:v>
                </c:pt>
              </c:numCache>
            </c:numRef>
          </c:val>
          <c:extLst>
            <c:ext xmlns:c16="http://schemas.microsoft.com/office/drawing/2014/chart" uri="{C3380CC4-5D6E-409C-BE32-E72D297353CC}">
              <c16:uniqueId val="{00000002-6CD5-4B81-91F3-02AC6F5A964D}"/>
            </c:ext>
          </c:extLst>
        </c:ser>
        <c:dLbls>
          <c:showLegendKey val="0"/>
          <c:showVal val="0"/>
          <c:showCatName val="0"/>
          <c:showSerName val="0"/>
          <c:showPercent val="0"/>
          <c:showBubbleSize val="0"/>
        </c:dLbls>
        <c:gapWidth val="40"/>
        <c:overlap val="100"/>
        <c:axId val="87494016"/>
        <c:axId val="87508096"/>
      </c:barChart>
      <c:catAx>
        <c:axId val="87494016"/>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800"/>
            </a:pPr>
            <a:endParaRPr lang="ja-JP"/>
          </a:p>
        </c:txPr>
        <c:crossAx val="87508096"/>
        <c:crosses val="autoZero"/>
        <c:auto val="1"/>
        <c:lblAlgn val="ctr"/>
        <c:lblOffset val="100"/>
        <c:noMultiLvlLbl val="0"/>
      </c:catAx>
      <c:valAx>
        <c:axId val="8750809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sz="900"/>
            </a:pPr>
            <a:endParaRPr lang="ja-JP"/>
          </a:p>
        </c:txPr>
        <c:crossAx val="87494016"/>
        <c:crosses val="autoZero"/>
        <c:crossBetween val="between"/>
      </c:valAx>
      <c:spPr>
        <a:noFill/>
        <a:ln>
          <a:solidFill>
            <a:schemeClr val="tx1">
              <a:lumMod val="50000"/>
              <a:lumOff val="50000"/>
            </a:schemeClr>
          </a:solidFill>
        </a:ln>
        <a:effectLst/>
      </c:spPr>
    </c:plotArea>
    <c:legend>
      <c:legendPos val="r"/>
      <c:layout>
        <c:manualLayout>
          <c:xMode val="edge"/>
          <c:yMode val="edge"/>
          <c:x val="0.72941833307614012"/>
          <c:y val="0.54651162790697683"/>
          <c:w val="0.1925175925925926"/>
          <c:h val="0.34123005879528651"/>
        </c:manualLayout>
      </c:layout>
      <c:overlay val="0"/>
      <c:spPr>
        <a:solidFill>
          <a:schemeClr val="bg1"/>
        </a:solidFill>
        <a:ln>
          <a:noFill/>
        </a:ln>
        <a:effectLst/>
      </c:spPr>
      <c:txPr>
        <a:bodyPr rot="0" vert="horz"/>
        <a:lstStyle/>
        <a:p>
          <a:pPr>
            <a:defRPr sz="800"/>
          </a:pPr>
          <a:endParaRPr lang="ja-JP"/>
        </a:p>
      </c:txPr>
    </c:legend>
    <c:plotVisOnly val="1"/>
    <c:dispBlanksAs val="gap"/>
    <c:showDLblsOverMax val="0"/>
  </c:chart>
  <c:spPr>
    <a:solidFill>
      <a:schemeClr val="bg1"/>
    </a:solidFill>
    <a:ln w="9525" cap="flat" cmpd="sng" algn="ctr">
      <a:noFill/>
      <a:round/>
    </a:ln>
    <a:effectLst/>
  </c:spPr>
  <c:txPr>
    <a:bodyPr/>
    <a:lstStyle/>
    <a:p>
      <a:pPr>
        <a:defRPr sz="10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ja-JP" altLang="en-US" sz="1000" dirty="0"/>
              <a:t>課題の</a:t>
            </a:r>
            <a:r>
              <a:rPr lang="en-US" altLang="ja-JP" sz="1000" dirty="0"/>
              <a:t>3</a:t>
            </a:r>
            <a:r>
              <a:rPr lang="ja-JP" altLang="en-US" sz="1000" dirty="0"/>
              <a:t>番目として選択された場合</a:t>
            </a:r>
          </a:p>
        </c:rich>
      </c:tx>
      <c:layout>
        <c:manualLayout>
          <c:xMode val="edge"/>
          <c:yMode val="edge"/>
          <c:x val="0.37935007238057206"/>
          <c:y val="3.5587178640070997E-3"/>
        </c:manualLayout>
      </c:layout>
      <c:overlay val="0"/>
    </c:title>
    <c:autoTitleDeleted val="0"/>
    <c:plotArea>
      <c:layout>
        <c:manualLayout>
          <c:layoutTarget val="inner"/>
          <c:xMode val="edge"/>
          <c:yMode val="edge"/>
          <c:x val="0.357689417989418"/>
          <c:y val="0.18669066704059936"/>
          <c:w val="0.5922170634920636"/>
          <c:h val="0.77067027435403601"/>
        </c:manualLayout>
      </c:layout>
      <c:barChart>
        <c:barDir val="bar"/>
        <c:grouping val="stacked"/>
        <c:varyColors val="0"/>
        <c:ser>
          <c:idx val="6"/>
          <c:order val="0"/>
          <c:tx>
            <c:strRef>
              <c:f>'16-14・15_新製品_解決策'!$K$39</c:f>
              <c:strCache>
                <c:ptCount val="1"/>
                <c:pt idx="0">
                  <c:v>解決策の1番目（n=81）</c:v>
                </c:pt>
              </c:strCache>
            </c:strRef>
          </c:tx>
          <c:spPr>
            <a:solidFill>
              <a:srgbClr val="FF9966"/>
            </a:solidFill>
            <a:ln>
              <a:solidFill>
                <a:schemeClr val="tx1"/>
              </a:solidFill>
            </a:ln>
            <a:effectLst/>
          </c:spPr>
          <c:invertIfNegative val="0"/>
          <c:cat>
            <c:strRef>
              <c:f>'16-14・15_新製品_解決策'!$J$41:$J$52</c:f>
              <c:strCache>
                <c:ptCount val="12"/>
                <c:pt idx="0">
                  <c:v>プロジェクトマネージャの確保            </c:v>
                </c:pt>
                <c:pt idx="1">
                  <c:v>プロジェクトマネージャのスキル向上     </c:v>
                </c:pt>
                <c:pt idx="2">
                  <c:v>技術者の確保                           </c:v>
                </c:pt>
                <c:pt idx="3">
                  <c:v>技術者の既存スキルの向上            </c:v>
                </c:pt>
                <c:pt idx="4">
                  <c:v>技術者のスキルシフト・Reスキル       </c:v>
                </c:pt>
                <c:pt idx="5">
                  <c:v>開発手法・開発技術の向上           </c:v>
                </c:pt>
                <c:pt idx="6">
                  <c:v>管理手法・管理技術の向上開発     </c:v>
                </c:pt>
                <c:pt idx="7">
                  <c:v>環境（ツール等）の整備・改善       </c:v>
                </c:pt>
                <c:pt idx="8">
                  <c:v>第三者による検証・妥当性確認      </c:v>
                </c:pt>
                <c:pt idx="9">
                  <c:v>新たなパートナーの発掘・連携         </c:v>
                </c:pt>
                <c:pt idx="10">
                  <c:v>自動化やAIの活用                     </c:v>
                </c:pt>
                <c:pt idx="11">
                  <c:v>その他                                    </c:v>
                </c:pt>
              </c:strCache>
            </c:strRef>
          </c:cat>
          <c:val>
            <c:numRef>
              <c:f>'16-14・15_新製品_解決策'!$K$41:$K$52</c:f>
              <c:numCache>
                <c:formatCode>0.0%</c:formatCode>
                <c:ptCount val="12"/>
                <c:pt idx="0">
                  <c:v>6.1728395061728392E-2</c:v>
                </c:pt>
                <c:pt idx="1">
                  <c:v>7.407407407407407E-2</c:v>
                </c:pt>
                <c:pt idx="2">
                  <c:v>0.23456790123456789</c:v>
                </c:pt>
                <c:pt idx="3">
                  <c:v>0.16049382716049382</c:v>
                </c:pt>
                <c:pt idx="4">
                  <c:v>0.1111111111111111</c:v>
                </c:pt>
                <c:pt idx="5">
                  <c:v>0.1111111111111111</c:v>
                </c:pt>
                <c:pt idx="6">
                  <c:v>1.2345679012345678E-2</c:v>
                </c:pt>
                <c:pt idx="7">
                  <c:v>2.4691358024691357E-2</c:v>
                </c:pt>
                <c:pt idx="8">
                  <c:v>1.2345679012345678E-2</c:v>
                </c:pt>
                <c:pt idx="9">
                  <c:v>9.8765432098765427E-2</c:v>
                </c:pt>
                <c:pt idx="10">
                  <c:v>6.1728395061728392E-2</c:v>
                </c:pt>
                <c:pt idx="11">
                  <c:v>3.7037037037037035E-2</c:v>
                </c:pt>
              </c:numCache>
            </c:numRef>
          </c:val>
          <c:extLst>
            <c:ext xmlns:c16="http://schemas.microsoft.com/office/drawing/2014/chart" uri="{C3380CC4-5D6E-409C-BE32-E72D297353CC}">
              <c16:uniqueId val="{00000000-3041-4B66-A96B-D6C966B02BD8}"/>
            </c:ext>
          </c:extLst>
        </c:ser>
        <c:ser>
          <c:idx val="7"/>
          <c:order val="1"/>
          <c:tx>
            <c:strRef>
              <c:f>'16-14・15_新製品_解決策'!$L$39</c:f>
              <c:strCache>
                <c:ptCount val="1"/>
                <c:pt idx="0">
                  <c:v>解決策の2番目（n=80）</c:v>
                </c:pt>
              </c:strCache>
            </c:strRef>
          </c:tx>
          <c:spPr>
            <a:solidFill>
              <a:srgbClr val="FFFF99"/>
            </a:solidFill>
            <a:ln>
              <a:solidFill>
                <a:schemeClr val="tx1"/>
              </a:solidFill>
            </a:ln>
            <a:effectLst/>
          </c:spPr>
          <c:invertIfNegative val="0"/>
          <c:cat>
            <c:strRef>
              <c:f>'16-14・15_新製品_解決策'!$J$41:$J$52</c:f>
              <c:strCache>
                <c:ptCount val="12"/>
                <c:pt idx="0">
                  <c:v>プロジェクトマネージャの確保            </c:v>
                </c:pt>
                <c:pt idx="1">
                  <c:v>プロジェクトマネージャのスキル向上     </c:v>
                </c:pt>
                <c:pt idx="2">
                  <c:v>技術者の確保                           </c:v>
                </c:pt>
                <c:pt idx="3">
                  <c:v>技術者の既存スキルの向上            </c:v>
                </c:pt>
                <c:pt idx="4">
                  <c:v>技術者のスキルシフト・Reスキル       </c:v>
                </c:pt>
                <c:pt idx="5">
                  <c:v>開発手法・開発技術の向上           </c:v>
                </c:pt>
                <c:pt idx="6">
                  <c:v>管理手法・管理技術の向上開発     </c:v>
                </c:pt>
                <c:pt idx="7">
                  <c:v>環境（ツール等）の整備・改善       </c:v>
                </c:pt>
                <c:pt idx="8">
                  <c:v>第三者による検証・妥当性確認      </c:v>
                </c:pt>
                <c:pt idx="9">
                  <c:v>新たなパートナーの発掘・連携         </c:v>
                </c:pt>
                <c:pt idx="10">
                  <c:v>自動化やAIの活用                     </c:v>
                </c:pt>
                <c:pt idx="11">
                  <c:v>その他                                    </c:v>
                </c:pt>
              </c:strCache>
            </c:strRef>
          </c:cat>
          <c:val>
            <c:numRef>
              <c:f>'16-14・15_新製品_解決策'!$L$41:$L$52</c:f>
              <c:numCache>
                <c:formatCode>0.0%</c:formatCode>
                <c:ptCount val="12"/>
                <c:pt idx="0">
                  <c:v>7.4999999999999997E-2</c:v>
                </c:pt>
                <c:pt idx="1">
                  <c:v>0.05</c:v>
                </c:pt>
                <c:pt idx="2">
                  <c:v>0.1875</c:v>
                </c:pt>
                <c:pt idx="3">
                  <c:v>0.13750000000000001</c:v>
                </c:pt>
                <c:pt idx="4">
                  <c:v>0.13750000000000001</c:v>
                </c:pt>
                <c:pt idx="5">
                  <c:v>0.125</c:v>
                </c:pt>
                <c:pt idx="6">
                  <c:v>3.7499999999999999E-2</c:v>
                </c:pt>
                <c:pt idx="7">
                  <c:v>0.05</c:v>
                </c:pt>
                <c:pt idx="8">
                  <c:v>1.2500000000000001E-2</c:v>
                </c:pt>
                <c:pt idx="9">
                  <c:v>0.1125</c:v>
                </c:pt>
                <c:pt idx="10">
                  <c:v>7.4999999999999997E-2</c:v>
                </c:pt>
                <c:pt idx="11">
                  <c:v>0</c:v>
                </c:pt>
              </c:numCache>
            </c:numRef>
          </c:val>
          <c:extLst>
            <c:ext xmlns:c16="http://schemas.microsoft.com/office/drawing/2014/chart" uri="{C3380CC4-5D6E-409C-BE32-E72D297353CC}">
              <c16:uniqueId val="{00000001-3041-4B66-A96B-D6C966B02BD8}"/>
            </c:ext>
          </c:extLst>
        </c:ser>
        <c:ser>
          <c:idx val="8"/>
          <c:order val="2"/>
          <c:tx>
            <c:strRef>
              <c:f>'16-14・15_新製品_解決策'!$M$39</c:f>
              <c:strCache>
                <c:ptCount val="1"/>
                <c:pt idx="0">
                  <c:v>解決策の3番目（n=77）</c:v>
                </c:pt>
              </c:strCache>
            </c:strRef>
          </c:tx>
          <c:spPr>
            <a:solidFill>
              <a:srgbClr val="2E75B6"/>
            </a:solidFill>
            <a:ln>
              <a:solidFill>
                <a:schemeClr val="tx1"/>
              </a:solidFill>
            </a:ln>
            <a:effectLst/>
          </c:spPr>
          <c:invertIfNegative val="0"/>
          <c:cat>
            <c:strRef>
              <c:f>'16-14・15_新製品_解決策'!$J$41:$J$52</c:f>
              <c:strCache>
                <c:ptCount val="12"/>
                <c:pt idx="0">
                  <c:v>プロジェクトマネージャの確保            </c:v>
                </c:pt>
                <c:pt idx="1">
                  <c:v>プロジェクトマネージャのスキル向上     </c:v>
                </c:pt>
                <c:pt idx="2">
                  <c:v>技術者の確保                           </c:v>
                </c:pt>
                <c:pt idx="3">
                  <c:v>技術者の既存スキルの向上            </c:v>
                </c:pt>
                <c:pt idx="4">
                  <c:v>技術者のスキルシフト・Reスキル       </c:v>
                </c:pt>
                <c:pt idx="5">
                  <c:v>開発手法・開発技術の向上           </c:v>
                </c:pt>
                <c:pt idx="6">
                  <c:v>管理手法・管理技術の向上開発     </c:v>
                </c:pt>
                <c:pt idx="7">
                  <c:v>環境（ツール等）の整備・改善       </c:v>
                </c:pt>
                <c:pt idx="8">
                  <c:v>第三者による検証・妥当性確認      </c:v>
                </c:pt>
                <c:pt idx="9">
                  <c:v>新たなパートナーの発掘・連携         </c:v>
                </c:pt>
                <c:pt idx="10">
                  <c:v>自動化やAIの活用                     </c:v>
                </c:pt>
                <c:pt idx="11">
                  <c:v>その他                                    </c:v>
                </c:pt>
              </c:strCache>
            </c:strRef>
          </c:cat>
          <c:val>
            <c:numRef>
              <c:f>'16-14・15_新製品_解決策'!$M$41:$M$52</c:f>
              <c:numCache>
                <c:formatCode>0.0%</c:formatCode>
                <c:ptCount val="12"/>
                <c:pt idx="0">
                  <c:v>1.2987012987012988E-2</c:v>
                </c:pt>
                <c:pt idx="1">
                  <c:v>1.2987012987012988E-2</c:v>
                </c:pt>
                <c:pt idx="2">
                  <c:v>0.12987012987012986</c:v>
                </c:pt>
                <c:pt idx="3">
                  <c:v>0.1038961038961039</c:v>
                </c:pt>
                <c:pt idx="4">
                  <c:v>6.4935064935064929E-2</c:v>
                </c:pt>
                <c:pt idx="5">
                  <c:v>0.22077922077922077</c:v>
                </c:pt>
                <c:pt idx="6">
                  <c:v>9.0909090909090912E-2</c:v>
                </c:pt>
                <c:pt idx="7">
                  <c:v>9.0909090909090912E-2</c:v>
                </c:pt>
                <c:pt idx="8">
                  <c:v>3.896103896103896E-2</c:v>
                </c:pt>
                <c:pt idx="9">
                  <c:v>0.16883116883116883</c:v>
                </c:pt>
                <c:pt idx="10">
                  <c:v>5.1948051948051951E-2</c:v>
                </c:pt>
                <c:pt idx="11">
                  <c:v>1.2987012987012988E-2</c:v>
                </c:pt>
              </c:numCache>
            </c:numRef>
          </c:val>
          <c:extLst>
            <c:ext xmlns:c16="http://schemas.microsoft.com/office/drawing/2014/chart" uri="{C3380CC4-5D6E-409C-BE32-E72D297353CC}">
              <c16:uniqueId val="{00000002-3041-4B66-A96B-D6C966B02BD8}"/>
            </c:ext>
          </c:extLst>
        </c:ser>
        <c:dLbls>
          <c:showLegendKey val="0"/>
          <c:showVal val="0"/>
          <c:showCatName val="0"/>
          <c:showSerName val="0"/>
          <c:showPercent val="0"/>
          <c:showBubbleSize val="0"/>
        </c:dLbls>
        <c:gapWidth val="40"/>
        <c:overlap val="100"/>
        <c:axId val="87494016"/>
        <c:axId val="87508096"/>
      </c:barChart>
      <c:catAx>
        <c:axId val="87494016"/>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800"/>
            </a:pPr>
            <a:endParaRPr lang="ja-JP"/>
          </a:p>
        </c:txPr>
        <c:crossAx val="87508096"/>
        <c:crosses val="autoZero"/>
        <c:auto val="1"/>
        <c:lblAlgn val="ctr"/>
        <c:lblOffset val="100"/>
        <c:noMultiLvlLbl val="0"/>
      </c:catAx>
      <c:valAx>
        <c:axId val="8750809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sz="900"/>
            </a:pPr>
            <a:endParaRPr lang="ja-JP"/>
          </a:p>
        </c:txPr>
        <c:crossAx val="87494016"/>
        <c:crosses val="autoZero"/>
        <c:crossBetween val="between"/>
      </c:valAx>
      <c:spPr>
        <a:noFill/>
        <a:ln>
          <a:solidFill>
            <a:schemeClr val="tx1">
              <a:lumMod val="50000"/>
              <a:lumOff val="50000"/>
            </a:schemeClr>
          </a:solidFill>
        </a:ln>
        <a:effectLst/>
      </c:spPr>
    </c:plotArea>
    <c:legend>
      <c:legendPos val="r"/>
      <c:layout>
        <c:manualLayout>
          <c:xMode val="edge"/>
          <c:yMode val="edge"/>
          <c:x val="0.74868611111111116"/>
          <c:y val="0.58713436625819881"/>
          <c:w val="0.1925175925925926"/>
          <c:h val="0.33023024344152113"/>
        </c:manualLayout>
      </c:layout>
      <c:overlay val="0"/>
      <c:spPr>
        <a:solidFill>
          <a:schemeClr val="bg1"/>
        </a:solidFill>
        <a:ln>
          <a:noFill/>
        </a:ln>
        <a:effectLst/>
      </c:spPr>
      <c:txPr>
        <a:bodyPr rot="0" vert="horz"/>
        <a:lstStyle/>
        <a:p>
          <a:pPr>
            <a:defRPr sz="800"/>
          </a:pPr>
          <a:endParaRPr lang="ja-JP"/>
        </a:p>
      </c:txPr>
    </c:legend>
    <c:plotVisOnly val="1"/>
    <c:dispBlanksAs val="gap"/>
    <c:showDLblsOverMax val="0"/>
  </c:chart>
  <c:spPr>
    <a:solidFill>
      <a:schemeClr val="bg1"/>
    </a:solidFill>
    <a:ln w="9525" cap="flat" cmpd="sng" algn="ctr">
      <a:noFill/>
      <a:round/>
    </a:ln>
    <a:effectLst/>
  </c:spPr>
  <c:txPr>
    <a:bodyPr/>
    <a:lstStyle/>
    <a:p>
      <a:pPr>
        <a:defRPr sz="10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ja-JP" altLang="en-US" sz="1000" dirty="0"/>
              <a:t>課題の</a:t>
            </a:r>
            <a:r>
              <a:rPr lang="en-US" altLang="ja-JP" sz="1000" dirty="0"/>
              <a:t>1</a:t>
            </a:r>
            <a:r>
              <a:rPr lang="ja-JP" altLang="en-US" sz="1000" dirty="0"/>
              <a:t>～</a:t>
            </a:r>
            <a:r>
              <a:rPr lang="en-US" altLang="ja-JP" sz="1000" dirty="0"/>
              <a:t>3</a:t>
            </a:r>
            <a:r>
              <a:rPr lang="ja-JP" altLang="en-US" sz="1000" dirty="0"/>
              <a:t>番目の合計</a:t>
            </a:r>
          </a:p>
        </c:rich>
      </c:tx>
      <c:layout>
        <c:manualLayout>
          <c:xMode val="edge"/>
          <c:yMode val="edge"/>
          <c:x val="0.37935007238057206"/>
          <c:y val="3.5587178640070997E-3"/>
        </c:manualLayout>
      </c:layout>
      <c:overlay val="0"/>
    </c:title>
    <c:autoTitleDeleted val="0"/>
    <c:plotArea>
      <c:layout>
        <c:manualLayout>
          <c:layoutTarget val="inner"/>
          <c:xMode val="edge"/>
          <c:yMode val="edge"/>
          <c:x val="0.357689417989418"/>
          <c:y val="0.18144025798333629"/>
          <c:w val="0.5922170634920636"/>
          <c:h val="0.73952965484758737"/>
        </c:manualLayout>
      </c:layout>
      <c:barChart>
        <c:barDir val="bar"/>
        <c:grouping val="stacked"/>
        <c:varyColors val="0"/>
        <c:ser>
          <c:idx val="9"/>
          <c:order val="0"/>
          <c:tx>
            <c:strRef>
              <c:f>'16-14・15_新製品_解決策'!$K$56</c:f>
              <c:strCache>
                <c:ptCount val="1"/>
                <c:pt idx="0">
                  <c:v>解決策の1番目（n=253）</c:v>
                </c:pt>
              </c:strCache>
            </c:strRef>
          </c:tx>
          <c:spPr>
            <a:solidFill>
              <a:srgbClr val="FF9966"/>
            </a:solidFill>
            <a:ln>
              <a:solidFill>
                <a:schemeClr val="tx1"/>
              </a:solidFill>
            </a:ln>
            <a:effectLst/>
          </c:spPr>
          <c:invertIfNegative val="0"/>
          <c:cat>
            <c:strRef>
              <c:f>'16-14・15_新製品_解決策'!$J$58:$J$69</c:f>
              <c:strCache>
                <c:ptCount val="12"/>
                <c:pt idx="0">
                  <c:v>プロジェクトマネージャの確保            </c:v>
                </c:pt>
                <c:pt idx="1">
                  <c:v>プロジェクトマネージャのスキル向上     </c:v>
                </c:pt>
                <c:pt idx="2">
                  <c:v>技術者の確保                           </c:v>
                </c:pt>
                <c:pt idx="3">
                  <c:v>技術者の既存スキルの向上            </c:v>
                </c:pt>
                <c:pt idx="4">
                  <c:v>技術者のスキルシフト・Reスキル       </c:v>
                </c:pt>
                <c:pt idx="5">
                  <c:v>開発手法・開発技術の向上           </c:v>
                </c:pt>
                <c:pt idx="6">
                  <c:v>管理手法・管理技術の向上開発     </c:v>
                </c:pt>
                <c:pt idx="7">
                  <c:v>環境（ツール等）の整備・改善       </c:v>
                </c:pt>
                <c:pt idx="8">
                  <c:v>第三者による検証・妥当性確認      </c:v>
                </c:pt>
                <c:pt idx="9">
                  <c:v>新たなパートナーの発掘・連携         </c:v>
                </c:pt>
                <c:pt idx="10">
                  <c:v>自動化やAIの活用                     </c:v>
                </c:pt>
                <c:pt idx="11">
                  <c:v>その他                                    </c:v>
                </c:pt>
              </c:strCache>
            </c:strRef>
          </c:cat>
          <c:val>
            <c:numRef>
              <c:f>'16-14・15_新製品_解決策'!$K$58:$K$69</c:f>
              <c:numCache>
                <c:formatCode>0.0%</c:formatCode>
                <c:ptCount val="12"/>
                <c:pt idx="0">
                  <c:v>8.3003952569169967E-2</c:v>
                </c:pt>
                <c:pt idx="1">
                  <c:v>7.9051383399209488E-2</c:v>
                </c:pt>
                <c:pt idx="2">
                  <c:v>0.2648221343873518</c:v>
                </c:pt>
                <c:pt idx="3">
                  <c:v>0.1857707509881423</c:v>
                </c:pt>
                <c:pt idx="4">
                  <c:v>9.8814229249011856E-2</c:v>
                </c:pt>
                <c:pt idx="5">
                  <c:v>0.11857707509881422</c:v>
                </c:pt>
                <c:pt idx="6">
                  <c:v>3.952569169960474E-3</c:v>
                </c:pt>
                <c:pt idx="7">
                  <c:v>7.9051383399209481E-3</c:v>
                </c:pt>
                <c:pt idx="8">
                  <c:v>7.9051383399209481E-3</c:v>
                </c:pt>
                <c:pt idx="9">
                  <c:v>9.8814229249011856E-2</c:v>
                </c:pt>
                <c:pt idx="10">
                  <c:v>2.766798418972332E-2</c:v>
                </c:pt>
                <c:pt idx="11">
                  <c:v>2.3715415019762844E-2</c:v>
                </c:pt>
              </c:numCache>
            </c:numRef>
          </c:val>
          <c:extLst>
            <c:ext xmlns:c16="http://schemas.microsoft.com/office/drawing/2014/chart" uri="{C3380CC4-5D6E-409C-BE32-E72D297353CC}">
              <c16:uniqueId val="{00000000-DD8F-4550-8C5E-9AEA38BAA533}"/>
            </c:ext>
          </c:extLst>
        </c:ser>
        <c:ser>
          <c:idx val="10"/>
          <c:order val="1"/>
          <c:tx>
            <c:strRef>
              <c:f>'16-14・15_新製品_解決策'!$L$56</c:f>
              <c:strCache>
                <c:ptCount val="1"/>
                <c:pt idx="0">
                  <c:v>解決策の2番目（n=251）</c:v>
                </c:pt>
              </c:strCache>
            </c:strRef>
          </c:tx>
          <c:spPr>
            <a:solidFill>
              <a:srgbClr val="FFFF99"/>
            </a:solidFill>
            <a:ln>
              <a:solidFill>
                <a:schemeClr val="tx1"/>
              </a:solidFill>
            </a:ln>
            <a:effectLst/>
          </c:spPr>
          <c:invertIfNegative val="0"/>
          <c:cat>
            <c:strRef>
              <c:f>'16-14・15_新製品_解決策'!$J$58:$J$69</c:f>
              <c:strCache>
                <c:ptCount val="12"/>
                <c:pt idx="0">
                  <c:v>プロジェクトマネージャの確保            </c:v>
                </c:pt>
                <c:pt idx="1">
                  <c:v>プロジェクトマネージャのスキル向上     </c:v>
                </c:pt>
                <c:pt idx="2">
                  <c:v>技術者の確保                           </c:v>
                </c:pt>
                <c:pt idx="3">
                  <c:v>技術者の既存スキルの向上            </c:v>
                </c:pt>
                <c:pt idx="4">
                  <c:v>技術者のスキルシフト・Reスキル       </c:v>
                </c:pt>
                <c:pt idx="5">
                  <c:v>開発手法・開発技術の向上           </c:v>
                </c:pt>
                <c:pt idx="6">
                  <c:v>管理手法・管理技術の向上開発     </c:v>
                </c:pt>
                <c:pt idx="7">
                  <c:v>環境（ツール等）の整備・改善       </c:v>
                </c:pt>
                <c:pt idx="8">
                  <c:v>第三者による検証・妥当性確認      </c:v>
                </c:pt>
                <c:pt idx="9">
                  <c:v>新たなパートナーの発掘・連携         </c:v>
                </c:pt>
                <c:pt idx="10">
                  <c:v>自動化やAIの活用                     </c:v>
                </c:pt>
                <c:pt idx="11">
                  <c:v>その他                                    </c:v>
                </c:pt>
              </c:strCache>
            </c:strRef>
          </c:cat>
          <c:val>
            <c:numRef>
              <c:f>'16-14・15_新製品_解決策'!$L$58:$L$69</c:f>
              <c:numCache>
                <c:formatCode>0.0%</c:formatCode>
                <c:ptCount val="12"/>
                <c:pt idx="0">
                  <c:v>5.9760956175298807E-2</c:v>
                </c:pt>
                <c:pt idx="1">
                  <c:v>5.5776892430278883E-2</c:v>
                </c:pt>
                <c:pt idx="2">
                  <c:v>0.15936254980079681</c:v>
                </c:pt>
                <c:pt idx="3">
                  <c:v>0.20717131474103587</c:v>
                </c:pt>
                <c:pt idx="4">
                  <c:v>0.11952191235059761</c:v>
                </c:pt>
                <c:pt idx="5">
                  <c:v>0.12350597609561753</c:v>
                </c:pt>
                <c:pt idx="6">
                  <c:v>2.7888446215139442E-2</c:v>
                </c:pt>
                <c:pt idx="7">
                  <c:v>6.7729083665338641E-2</c:v>
                </c:pt>
                <c:pt idx="8">
                  <c:v>1.5936254980079681E-2</c:v>
                </c:pt>
                <c:pt idx="9">
                  <c:v>0.10756972111553785</c:v>
                </c:pt>
                <c:pt idx="10">
                  <c:v>5.1792828685258967E-2</c:v>
                </c:pt>
                <c:pt idx="11">
                  <c:v>3.9840637450199202E-3</c:v>
                </c:pt>
              </c:numCache>
            </c:numRef>
          </c:val>
          <c:extLst>
            <c:ext xmlns:c16="http://schemas.microsoft.com/office/drawing/2014/chart" uri="{C3380CC4-5D6E-409C-BE32-E72D297353CC}">
              <c16:uniqueId val="{00000001-DD8F-4550-8C5E-9AEA38BAA533}"/>
            </c:ext>
          </c:extLst>
        </c:ser>
        <c:ser>
          <c:idx val="11"/>
          <c:order val="2"/>
          <c:tx>
            <c:strRef>
              <c:f>'16-14・15_新製品_解決策'!$M$56</c:f>
              <c:strCache>
                <c:ptCount val="1"/>
                <c:pt idx="0">
                  <c:v>解決策の3番目（n=244）</c:v>
                </c:pt>
              </c:strCache>
            </c:strRef>
          </c:tx>
          <c:spPr>
            <a:solidFill>
              <a:srgbClr val="2E75B6"/>
            </a:solidFill>
            <a:ln>
              <a:solidFill>
                <a:schemeClr val="tx1"/>
              </a:solidFill>
            </a:ln>
            <a:effectLst/>
          </c:spPr>
          <c:invertIfNegative val="0"/>
          <c:cat>
            <c:strRef>
              <c:f>'16-14・15_新製品_解決策'!$J$58:$J$69</c:f>
              <c:strCache>
                <c:ptCount val="12"/>
                <c:pt idx="0">
                  <c:v>プロジェクトマネージャの確保            </c:v>
                </c:pt>
                <c:pt idx="1">
                  <c:v>プロジェクトマネージャのスキル向上     </c:v>
                </c:pt>
                <c:pt idx="2">
                  <c:v>技術者の確保                           </c:v>
                </c:pt>
                <c:pt idx="3">
                  <c:v>技術者の既存スキルの向上            </c:v>
                </c:pt>
                <c:pt idx="4">
                  <c:v>技術者のスキルシフト・Reスキル       </c:v>
                </c:pt>
                <c:pt idx="5">
                  <c:v>開発手法・開発技術の向上           </c:v>
                </c:pt>
                <c:pt idx="6">
                  <c:v>管理手法・管理技術の向上開発     </c:v>
                </c:pt>
                <c:pt idx="7">
                  <c:v>環境（ツール等）の整備・改善       </c:v>
                </c:pt>
                <c:pt idx="8">
                  <c:v>第三者による検証・妥当性確認      </c:v>
                </c:pt>
                <c:pt idx="9">
                  <c:v>新たなパートナーの発掘・連携         </c:v>
                </c:pt>
                <c:pt idx="10">
                  <c:v>自動化やAIの活用                     </c:v>
                </c:pt>
                <c:pt idx="11">
                  <c:v>その他                                    </c:v>
                </c:pt>
              </c:strCache>
            </c:strRef>
          </c:cat>
          <c:val>
            <c:numRef>
              <c:f>'16-14・15_新製品_解決策'!$M$58:$M$69</c:f>
              <c:numCache>
                <c:formatCode>0.0%</c:formatCode>
                <c:ptCount val="12"/>
                <c:pt idx="0">
                  <c:v>2.0491803278688523E-2</c:v>
                </c:pt>
                <c:pt idx="1">
                  <c:v>5.3278688524590161E-2</c:v>
                </c:pt>
                <c:pt idx="2">
                  <c:v>0.13114754098360656</c:v>
                </c:pt>
                <c:pt idx="3">
                  <c:v>9.8360655737704916E-2</c:v>
                </c:pt>
                <c:pt idx="4">
                  <c:v>0.11065573770491803</c:v>
                </c:pt>
                <c:pt idx="5">
                  <c:v>0.15573770491803279</c:v>
                </c:pt>
                <c:pt idx="6">
                  <c:v>5.3278688524590161E-2</c:v>
                </c:pt>
                <c:pt idx="7">
                  <c:v>8.1967213114754092E-2</c:v>
                </c:pt>
                <c:pt idx="8">
                  <c:v>3.6885245901639344E-2</c:v>
                </c:pt>
                <c:pt idx="9">
                  <c:v>0.19262295081967212</c:v>
                </c:pt>
                <c:pt idx="10">
                  <c:v>6.1475409836065573E-2</c:v>
                </c:pt>
                <c:pt idx="11">
                  <c:v>4.0983606557377051E-3</c:v>
                </c:pt>
              </c:numCache>
            </c:numRef>
          </c:val>
          <c:extLst>
            <c:ext xmlns:c16="http://schemas.microsoft.com/office/drawing/2014/chart" uri="{C3380CC4-5D6E-409C-BE32-E72D297353CC}">
              <c16:uniqueId val="{00000002-DD8F-4550-8C5E-9AEA38BAA533}"/>
            </c:ext>
          </c:extLst>
        </c:ser>
        <c:dLbls>
          <c:showLegendKey val="0"/>
          <c:showVal val="0"/>
          <c:showCatName val="0"/>
          <c:showSerName val="0"/>
          <c:showPercent val="0"/>
          <c:showBubbleSize val="0"/>
        </c:dLbls>
        <c:gapWidth val="40"/>
        <c:overlap val="100"/>
        <c:axId val="87494016"/>
        <c:axId val="87508096"/>
      </c:barChart>
      <c:catAx>
        <c:axId val="87494016"/>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800"/>
            </a:pPr>
            <a:endParaRPr lang="ja-JP"/>
          </a:p>
        </c:txPr>
        <c:crossAx val="87508096"/>
        <c:crosses val="autoZero"/>
        <c:auto val="1"/>
        <c:lblAlgn val="ctr"/>
        <c:lblOffset val="100"/>
        <c:noMultiLvlLbl val="0"/>
      </c:catAx>
      <c:valAx>
        <c:axId val="8750809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sz="900"/>
            </a:pPr>
            <a:endParaRPr lang="ja-JP"/>
          </a:p>
        </c:txPr>
        <c:crossAx val="87494016"/>
        <c:crosses val="autoZero"/>
        <c:crossBetween val="between"/>
      </c:valAx>
      <c:spPr>
        <a:noFill/>
        <a:ln>
          <a:solidFill>
            <a:schemeClr val="tx1">
              <a:lumMod val="50000"/>
              <a:lumOff val="50000"/>
            </a:schemeClr>
          </a:solidFill>
        </a:ln>
        <a:effectLst/>
      </c:spPr>
    </c:plotArea>
    <c:legend>
      <c:legendPos val="r"/>
      <c:layout>
        <c:manualLayout>
          <c:xMode val="edge"/>
          <c:yMode val="edge"/>
          <c:x val="0.74868611111111116"/>
          <c:y val="0.55866462334614198"/>
          <c:w val="0.1925175925925926"/>
          <c:h val="0.35869998635357797"/>
        </c:manualLayout>
      </c:layout>
      <c:overlay val="0"/>
      <c:spPr>
        <a:solidFill>
          <a:schemeClr val="bg1"/>
        </a:solidFill>
        <a:ln>
          <a:noFill/>
        </a:ln>
        <a:effectLst/>
      </c:spPr>
      <c:txPr>
        <a:bodyPr rot="0" vert="horz"/>
        <a:lstStyle/>
        <a:p>
          <a:pPr>
            <a:defRPr sz="800"/>
          </a:pPr>
          <a:endParaRPr lang="ja-JP"/>
        </a:p>
      </c:txPr>
    </c:legend>
    <c:plotVisOnly val="1"/>
    <c:dispBlanksAs val="gap"/>
    <c:showDLblsOverMax val="0"/>
  </c:chart>
  <c:spPr>
    <a:solidFill>
      <a:schemeClr val="bg1"/>
    </a:solidFill>
    <a:ln w="9525" cap="flat" cmpd="sng" algn="ctr">
      <a:noFill/>
      <a:round/>
    </a:ln>
    <a:effectLst/>
  </c:spPr>
  <c:txPr>
    <a:bodyPr/>
    <a:lstStyle/>
    <a:p>
      <a:pPr>
        <a:defRPr sz="10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7689417989418"/>
          <c:y val="0.11415358137316632"/>
          <c:w val="0.5922170634920636"/>
          <c:h val="0.83211089973634667"/>
        </c:manualLayout>
      </c:layout>
      <c:barChart>
        <c:barDir val="bar"/>
        <c:grouping val="stacked"/>
        <c:varyColors val="0"/>
        <c:ser>
          <c:idx val="9"/>
          <c:order val="0"/>
          <c:tx>
            <c:strRef>
              <c:f>'16-14・15_新製品_解決策'!$K$73</c:f>
              <c:strCache>
                <c:ptCount val="1"/>
                <c:pt idx="0">
                  <c:v>解決策の1番目（n=253）</c:v>
                </c:pt>
              </c:strCache>
            </c:strRef>
          </c:tx>
          <c:spPr>
            <a:solidFill>
              <a:srgbClr val="FF9966"/>
            </a:solidFill>
            <a:ln>
              <a:solidFill>
                <a:schemeClr val="tx1"/>
              </a:solidFill>
            </a:ln>
            <a:effectLst/>
          </c:spPr>
          <c:invertIfNegative val="0"/>
          <c:dLbls>
            <c:dLbl>
              <c:idx val="8"/>
              <c:delete val="1"/>
              <c:extLst>
                <c:ext xmlns:c15="http://schemas.microsoft.com/office/drawing/2012/chart" uri="{CE6537A1-D6FC-4f65-9D91-7224C49458BB}"/>
                <c:ext xmlns:c16="http://schemas.microsoft.com/office/drawing/2014/chart" uri="{C3380CC4-5D6E-409C-BE32-E72D297353CC}">
                  <c16:uniqueId val="{00000000-BDF6-4EC4-A894-7141C397D685}"/>
                </c:ext>
              </c:extLst>
            </c:dLbl>
            <c:dLbl>
              <c:idx val="9"/>
              <c:delete val="1"/>
              <c:extLst>
                <c:ext xmlns:c15="http://schemas.microsoft.com/office/drawing/2012/chart" uri="{CE6537A1-D6FC-4f65-9D91-7224C49458BB}"/>
                <c:ext xmlns:c16="http://schemas.microsoft.com/office/drawing/2014/chart" uri="{C3380CC4-5D6E-409C-BE32-E72D297353CC}">
                  <c16:uniqueId val="{00000002-BDF6-4EC4-A894-7141C397D685}"/>
                </c:ext>
              </c:extLst>
            </c:dLbl>
            <c:dLbl>
              <c:idx val="10"/>
              <c:delete val="1"/>
              <c:extLst>
                <c:ext xmlns:c15="http://schemas.microsoft.com/office/drawing/2012/chart" uri="{CE6537A1-D6FC-4f65-9D91-7224C49458BB}"/>
                <c:ext xmlns:c16="http://schemas.microsoft.com/office/drawing/2014/chart" uri="{C3380CC4-5D6E-409C-BE32-E72D297353CC}">
                  <c16:uniqueId val="{00000005-BDF6-4EC4-A894-7141C397D685}"/>
                </c:ext>
              </c:extLst>
            </c:dLbl>
            <c:dLbl>
              <c:idx val="11"/>
              <c:delete val="1"/>
              <c:extLst>
                <c:ext xmlns:c15="http://schemas.microsoft.com/office/drawing/2012/chart" uri="{CE6537A1-D6FC-4f65-9D91-7224C49458BB}"/>
                <c:ext xmlns:c16="http://schemas.microsoft.com/office/drawing/2014/chart" uri="{C3380CC4-5D6E-409C-BE32-E72D297353CC}">
                  <c16:uniqueId val="{00000009-BDF6-4EC4-A894-7141C397D685}"/>
                </c:ext>
              </c:extLst>
            </c:dLbl>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'16-14・15_新製品_解決策'!$J$75:$J$86</c:f>
              <c:strCache>
                <c:ptCount val="12"/>
                <c:pt idx="0">
                  <c:v>技術者の確保                           </c:v>
                </c:pt>
                <c:pt idx="1">
                  <c:v>技術者の既存スキルの向上            </c:v>
                </c:pt>
                <c:pt idx="2">
                  <c:v>開発手法・開発技術の向上           </c:v>
                </c:pt>
                <c:pt idx="3">
                  <c:v>技術者のスキルシフト・Reスキル       </c:v>
                </c:pt>
                <c:pt idx="4">
                  <c:v>新たなパートナーの発掘・連携         </c:v>
                </c:pt>
                <c:pt idx="5">
                  <c:v>プロジェクトマネージャの確保            </c:v>
                </c:pt>
                <c:pt idx="6">
                  <c:v>プロジェクトマネージャのスキル向上     </c:v>
                </c:pt>
                <c:pt idx="7">
                  <c:v>自動化やAIの活用                     </c:v>
                </c:pt>
                <c:pt idx="8">
                  <c:v>環境（ツール等）の整備・改善       </c:v>
                </c:pt>
                <c:pt idx="9">
                  <c:v>第三者による検証・妥当性確認      </c:v>
                </c:pt>
                <c:pt idx="10">
                  <c:v>管理手法・管理技術の向上開発     </c:v>
                </c:pt>
                <c:pt idx="11">
                  <c:v>その他                                    </c:v>
                </c:pt>
              </c:strCache>
            </c:strRef>
          </c:cat>
          <c:val>
            <c:numRef>
              <c:f>'16-14・15_新製品_解決策'!$K$75:$K$86</c:f>
              <c:numCache>
                <c:formatCode>0.0%</c:formatCode>
                <c:ptCount val="12"/>
                <c:pt idx="0">
                  <c:v>0.2648221343873518</c:v>
                </c:pt>
                <c:pt idx="1">
                  <c:v>0.1857707509881423</c:v>
                </c:pt>
                <c:pt idx="2">
                  <c:v>0.11857707509881422</c:v>
                </c:pt>
                <c:pt idx="3">
                  <c:v>9.8814229249011856E-2</c:v>
                </c:pt>
                <c:pt idx="4">
                  <c:v>9.8814229249011856E-2</c:v>
                </c:pt>
                <c:pt idx="5">
                  <c:v>8.3003952569169967E-2</c:v>
                </c:pt>
                <c:pt idx="6">
                  <c:v>7.9051383399209488E-2</c:v>
                </c:pt>
                <c:pt idx="7">
                  <c:v>2.766798418972332E-2</c:v>
                </c:pt>
                <c:pt idx="8">
                  <c:v>7.9051383399209481E-3</c:v>
                </c:pt>
                <c:pt idx="9">
                  <c:v>7.9051383399209481E-3</c:v>
                </c:pt>
                <c:pt idx="10">
                  <c:v>3.952569169960474E-3</c:v>
                </c:pt>
                <c:pt idx="11">
                  <c:v>2.3715415019762844E-2</c:v>
                </c:pt>
              </c:numCache>
            </c:numRef>
          </c:val>
          <c:extLst>
            <c:ext xmlns:c16="http://schemas.microsoft.com/office/drawing/2014/chart" uri="{C3380CC4-5D6E-409C-BE32-E72D297353CC}">
              <c16:uniqueId val="{00000000-2EEA-46D7-BF9B-8383110417EF}"/>
            </c:ext>
          </c:extLst>
        </c:ser>
        <c:ser>
          <c:idx val="10"/>
          <c:order val="1"/>
          <c:tx>
            <c:strRef>
              <c:f>'16-14・15_新製品_解決策'!$L$73</c:f>
              <c:strCache>
                <c:ptCount val="1"/>
                <c:pt idx="0">
                  <c:v>解決策の2番目（n=251）</c:v>
                </c:pt>
              </c:strCache>
            </c:strRef>
          </c:tx>
          <c:spPr>
            <a:solidFill>
              <a:srgbClr val="FFFF99"/>
            </a:solidFill>
            <a:ln>
              <a:solidFill>
                <a:schemeClr val="tx1"/>
              </a:solidFill>
            </a:ln>
            <a:effectLst/>
          </c:spPr>
          <c:invertIfNegative val="0"/>
          <c:dLbls>
            <c:dLbl>
              <c:idx val="9"/>
              <c:delete val="1"/>
              <c:extLst>
                <c:ext xmlns:c15="http://schemas.microsoft.com/office/drawing/2012/chart" uri="{CE6537A1-D6FC-4f65-9D91-7224C49458BB}"/>
                <c:ext xmlns:c16="http://schemas.microsoft.com/office/drawing/2014/chart" uri="{C3380CC4-5D6E-409C-BE32-E72D297353CC}">
                  <c16:uniqueId val="{00000001-BDF6-4EC4-A894-7141C397D685}"/>
                </c:ext>
              </c:extLst>
            </c:dLbl>
            <c:dLbl>
              <c:idx val="10"/>
              <c:delete val="1"/>
              <c:extLst>
                <c:ext xmlns:c15="http://schemas.microsoft.com/office/drawing/2012/chart" uri="{CE6537A1-D6FC-4f65-9D91-7224C49458BB}"/>
                <c:ext xmlns:c16="http://schemas.microsoft.com/office/drawing/2014/chart" uri="{C3380CC4-5D6E-409C-BE32-E72D297353CC}">
                  <c16:uniqueId val="{00000004-BDF6-4EC4-A894-7141C397D685}"/>
                </c:ext>
              </c:extLst>
            </c:dLbl>
            <c:dLbl>
              <c:idx val="11"/>
              <c:delete val="1"/>
              <c:extLst>
                <c:ext xmlns:c15="http://schemas.microsoft.com/office/drawing/2012/chart" uri="{CE6537A1-D6FC-4f65-9D91-7224C49458BB}"/>
                <c:ext xmlns:c16="http://schemas.microsoft.com/office/drawing/2014/chart" uri="{C3380CC4-5D6E-409C-BE32-E72D297353CC}">
                  <c16:uniqueId val="{00000008-BDF6-4EC4-A894-7141C397D685}"/>
                </c:ext>
              </c:extLst>
            </c:dLbl>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'16-14・15_新製品_解決策'!$J$75:$J$86</c:f>
              <c:strCache>
                <c:ptCount val="12"/>
                <c:pt idx="0">
                  <c:v>技術者の確保                           </c:v>
                </c:pt>
                <c:pt idx="1">
                  <c:v>技術者の既存スキルの向上            </c:v>
                </c:pt>
                <c:pt idx="2">
                  <c:v>開発手法・開発技術の向上           </c:v>
                </c:pt>
                <c:pt idx="3">
                  <c:v>技術者のスキルシフト・Reスキル       </c:v>
                </c:pt>
                <c:pt idx="4">
                  <c:v>新たなパートナーの発掘・連携         </c:v>
                </c:pt>
                <c:pt idx="5">
                  <c:v>プロジェクトマネージャの確保            </c:v>
                </c:pt>
                <c:pt idx="6">
                  <c:v>プロジェクトマネージャのスキル向上     </c:v>
                </c:pt>
                <c:pt idx="7">
                  <c:v>自動化やAIの活用                     </c:v>
                </c:pt>
                <c:pt idx="8">
                  <c:v>環境（ツール等）の整備・改善       </c:v>
                </c:pt>
                <c:pt idx="9">
                  <c:v>第三者による検証・妥当性確認      </c:v>
                </c:pt>
                <c:pt idx="10">
                  <c:v>管理手法・管理技術の向上開発     </c:v>
                </c:pt>
                <c:pt idx="11">
                  <c:v>その他                                    </c:v>
                </c:pt>
              </c:strCache>
            </c:strRef>
          </c:cat>
          <c:val>
            <c:numRef>
              <c:f>'16-14・15_新製品_解決策'!$L$75:$L$86</c:f>
              <c:numCache>
                <c:formatCode>0.0%</c:formatCode>
                <c:ptCount val="12"/>
                <c:pt idx="0">
                  <c:v>0.15936254980079681</c:v>
                </c:pt>
                <c:pt idx="1">
                  <c:v>0.20717131474103587</c:v>
                </c:pt>
                <c:pt idx="2">
                  <c:v>0.12350597609561753</c:v>
                </c:pt>
                <c:pt idx="3">
                  <c:v>0.11952191235059761</c:v>
                </c:pt>
                <c:pt idx="4">
                  <c:v>0.10756972111553785</c:v>
                </c:pt>
                <c:pt idx="5">
                  <c:v>5.9760956175298807E-2</c:v>
                </c:pt>
                <c:pt idx="6">
                  <c:v>5.5776892430278883E-2</c:v>
                </c:pt>
                <c:pt idx="7">
                  <c:v>5.1792828685258967E-2</c:v>
                </c:pt>
                <c:pt idx="8">
                  <c:v>6.7729083665338641E-2</c:v>
                </c:pt>
                <c:pt idx="9">
                  <c:v>1.5936254980079681E-2</c:v>
                </c:pt>
                <c:pt idx="10">
                  <c:v>2.7888446215139442E-2</c:v>
                </c:pt>
                <c:pt idx="11">
                  <c:v>3.9840637450199202E-3</c:v>
                </c:pt>
              </c:numCache>
            </c:numRef>
          </c:val>
          <c:extLst>
            <c:ext xmlns:c16="http://schemas.microsoft.com/office/drawing/2014/chart" uri="{C3380CC4-5D6E-409C-BE32-E72D297353CC}">
              <c16:uniqueId val="{00000001-2EEA-46D7-BF9B-8383110417EF}"/>
            </c:ext>
          </c:extLst>
        </c:ser>
        <c:ser>
          <c:idx val="11"/>
          <c:order val="2"/>
          <c:tx>
            <c:strRef>
              <c:f>'16-14・15_新製品_解決策'!$M$73</c:f>
              <c:strCache>
                <c:ptCount val="1"/>
                <c:pt idx="0">
                  <c:v>解決策の3番目（n=244）</c:v>
                </c:pt>
              </c:strCache>
            </c:strRef>
          </c:tx>
          <c:spPr>
            <a:solidFill>
              <a:srgbClr val="2E75B6"/>
            </a:solidFill>
            <a:ln>
              <a:solidFill>
                <a:schemeClr val="tx1"/>
              </a:solidFill>
            </a:ln>
            <a:effectLst/>
          </c:spPr>
          <c:invertIfNegative val="0"/>
          <c:dLbls>
            <c:dLbl>
              <c:idx val="9"/>
              <c:layout>
                <c:manualLayout>
                  <c:x val="2.7914012348335408E-2"/>
                  <c:y val="4.7098832449611267E-3"/>
                </c:manualLayout>
              </c:layout>
              <c:spPr>
                <a:noFill/>
                <a:ln>
                  <a:noFill/>
                </a:ln>
                <a:effectLst/>
              </c:spPr>
              <c:txPr>
                <a:bodyPr wrap="square" lIns="38100" tIns="19050" rIns="38100" bIns="19050" anchor="ctr">
                  <a:spAutoFit/>
                </a:bodyPr>
                <a:lstStyle/>
                <a:p>
                  <a:pPr>
                    <a:defRPr sz="800">
                      <a:solidFill>
                        <a:schemeClr val="tx1"/>
                      </a:solidFill>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DF6-4EC4-A894-7141C397D685}"/>
                </c:ext>
              </c:extLst>
            </c:dLbl>
            <c:dLbl>
              <c:idx val="10"/>
              <c:layout>
                <c:manualLayout>
                  <c:x val="3.5259805071581517E-2"/>
                  <c:y val="7.0648248674419923E-3"/>
                </c:manualLayout>
              </c:layout>
              <c:spPr>
                <a:noFill/>
                <a:ln>
                  <a:noFill/>
                </a:ln>
                <a:effectLst/>
              </c:spPr>
              <c:txPr>
                <a:bodyPr wrap="square" lIns="38100" tIns="19050" rIns="38100" bIns="19050" anchor="ctr">
                  <a:spAutoFit/>
                </a:bodyPr>
                <a:lstStyle/>
                <a:p>
                  <a:pPr>
                    <a:defRPr sz="800">
                      <a:solidFill>
                        <a:schemeClr val="tx1"/>
                      </a:solidFill>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DF6-4EC4-A894-7141C397D685}"/>
                </c:ext>
              </c:extLst>
            </c:dLbl>
            <c:dLbl>
              <c:idx val="11"/>
              <c:delete val="1"/>
              <c:extLst>
                <c:ext xmlns:c15="http://schemas.microsoft.com/office/drawing/2012/chart" uri="{CE6537A1-D6FC-4f65-9D91-7224C49458BB}"/>
                <c:ext xmlns:c16="http://schemas.microsoft.com/office/drawing/2014/chart" uri="{C3380CC4-5D6E-409C-BE32-E72D297353CC}">
                  <c16:uniqueId val="{00000007-BDF6-4EC4-A894-7141C397D685}"/>
                </c:ext>
              </c:extLst>
            </c:dLbl>
            <c:spPr>
              <a:noFill/>
              <a:ln>
                <a:noFill/>
              </a:ln>
              <a:effectLst/>
            </c:spPr>
            <c:txPr>
              <a:bodyPr wrap="square" lIns="38100" tIns="19050" rIns="38100" bIns="19050" anchor="ctr">
                <a:spAutoFit/>
              </a:bodyPr>
              <a:lstStyle/>
              <a:p>
                <a:pPr>
                  <a:defRPr sz="800">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'16-14・15_新製品_解決策'!$J$75:$J$86</c:f>
              <c:strCache>
                <c:ptCount val="12"/>
                <c:pt idx="0">
                  <c:v>技術者の確保                           </c:v>
                </c:pt>
                <c:pt idx="1">
                  <c:v>技術者の既存スキルの向上            </c:v>
                </c:pt>
                <c:pt idx="2">
                  <c:v>開発手法・開発技術の向上           </c:v>
                </c:pt>
                <c:pt idx="3">
                  <c:v>技術者のスキルシフト・Reスキル       </c:v>
                </c:pt>
                <c:pt idx="4">
                  <c:v>新たなパートナーの発掘・連携         </c:v>
                </c:pt>
                <c:pt idx="5">
                  <c:v>プロジェクトマネージャの確保            </c:v>
                </c:pt>
                <c:pt idx="6">
                  <c:v>プロジェクトマネージャのスキル向上     </c:v>
                </c:pt>
                <c:pt idx="7">
                  <c:v>自動化やAIの活用                     </c:v>
                </c:pt>
                <c:pt idx="8">
                  <c:v>環境（ツール等）の整備・改善       </c:v>
                </c:pt>
                <c:pt idx="9">
                  <c:v>第三者による検証・妥当性確認      </c:v>
                </c:pt>
                <c:pt idx="10">
                  <c:v>管理手法・管理技術の向上開発     </c:v>
                </c:pt>
                <c:pt idx="11">
                  <c:v>その他                                    </c:v>
                </c:pt>
              </c:strCache>
            </c:strRef>
          </c:cat>
          <c:val>
            <c:numRef>
              <c:f>'16-14・15_新製品_解決策'!$M$75:$M$86</c:f>
              <c:numCache>
                <c:formatCode>0.0%</c:formatCode>
                <c:ptCount val="12"/>
                <c:pt idx="0">
                  <c:v>0.13114754098360656</c:v>
                </c:pt>
                <c:pt idx="1">
                  <c:v>9.8360655737704916E-2</c:v>
                </c:pt>
                <c:pt idx="2">
                  <c:v>0.15573770491803279</c:v>
                </c:pt>
                <c:pt idx="3">
                  <c:v>0.11065573770491803</c:v>
                </c:pt>
                <c:pt idx="4">
                  <c:v>0.19262295081967212</c:v>
                </c:pt>
                <c:pt idx="5">
                  <c:v>2.0491803278688523E-2</c:v>
                </c:pt>
                <c:pt idx="6">
                  <c:v>5.3278688524590161E-2</c:v>
                </c:pt>
                <c:pt idx="7">
                  <c:v>6.1475409836065573E-2</c:v>
                </c:pt>
                <c:pt idx="8">
                  <c:v>8.1967213114754092E-2</c:v>
                </c:pt>
                <c:pt idx="9">
                  <c:v>3.6885245901639344E-2</c:v>
                </c:pt>
                <c:pt idx="10">
                  <c:v>5.3278688524590161E-2</c:v>
                </c:pt>
                <c:pt idx="11">
                  <c:v>4.0983606557377051E-3</c:v>
                </c:pt>
              </c:numCache>
            </c:numRef>
          </c:val>
          <c:extLst>
            <c:ext xmlns:c16="http://schemas.microsoft.com/office/drawing/2014/chart" uri="{C3380CC4-5D6E-409C-BE32-E72D297353CC}">
              <c16:uniqueId val="{00000002-2EEA-46D7-BF9B-8383110417EF}"/>
            </c:ext>
          </c:extLst>
        </c:ser>
        <c:dLbls>
          <c:showLegendKey val="0"/>
          <c:showVal val="0"/>
          <c:showCatName val="0"/>
          <c:showSerName val="0"/>
          <c:showPercent val="0"/>
          <c:showBubbleSize val="0"/>
        </c:dLbls>
        <c:gapWidth val="40"/>
        <c:overlap val="100"/>
        <c:axId val="87494016"/>
        <c:axId val="87508096"/>
      </c:barChart>
      <c:catAx>
        <c:axId val="87494016"/>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87508096"/>
        <c:crosses val="autoZero"/>
        <c:auto val="1"/>
        <c:lblAlgn val="ctr"/>
        <c:lblOffset val="100"/>
        <c:noMultiLvlLbl val="0"/>
      </c:catAx>
      <c:valAx>
        <c:axId val="8750809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87494016"/>
        <c:crosses val="autoZero"/>
        <c:crossBetween val="between"/>
      </c:valAx>
      <c:spPr>
        <a:noFill/>
        <a:ln>
          <a:solidFill>
            <a:schemeClr val="tx1">
              <a:lumMod val="50000"/>
              <a:lumOff val="50000"/>
            </a:schemeClr>
          </a:solidFill>
        </a:ln>
        <a:effectLst/>
      </c:spPr>
    </c:plotArea>
    <c:legend>
      <c:legendPos val="r"/>
      <c:layout>
        <c:manualLayout>
          <c:xMode val="edge"/>
          <c:yMode val="edge"/>
          <c:x val="0.74868611111111116"/>
          <c:y val="0.70692065422874284"/>
          <c:w val="0.1925175925925926"/>
          <c:h val="0.21044388795299021"/>
        </c:manualLayout>
      </c:layout>
      <c:overlay val="0"/>
      <c:spPr>
        <a:solidFill>
          <a:schemeClr val="bg1"/>
        </a:solidFill>
        <a:ln>
          <a:noFill/>
        </a:ln>
        <a:effectLst/>
      </c:spPr>
      <c:txPr>
        <a:bodyPr rot="0" vert="horz"/>
        <a:lstStyle/>
        <a:p>
          <a:pPr>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0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172764761199037"/>
          <c:y val="8.9242460317460331E-2"/>
          <c:w val="0.68646589641601952"/>
          <c:h val="0.85702202380952364"/>
        </c:manualLayout>
      </c:layout>
      <c:barChart>
        <c:barDir val="bar"/>
        <c:grouping val="stacked"/>
        <c:varyColors val="0"/>
        <c:ser>
          <c:idx val="0"/>
          <c:order val="0"/>
          <c:tx>
            <c:strRef>
              <c:f>'16-16_新製品_解決策 (ク・従)'!$K$177</c:f>
              <c:strCache>
                <c:ptCount val="1"/>
                <c:pt idx="0">
                  <c:v>1番目 100人以下(n=170) , 101人以上(n=83)</c:v>
                </c:pt>
              </c:strCache>
            </c:strRef>
          </c:tx>
          <c:spPr>
            <a:solidFill>
              <a:srgbClr val="FF9966"/>
            </a:solidFill>
            <a:ln>
              <a:solidFill>
                <a:schemeClr val="tx1"/>
              </a:solidFill>
            </a:ln>
            <a:effectLst/>
          </c:spPr>
          <c:invertIfNegative val="0"/>
          <c:dLbls>
            <c:spPr>
              <a:noFill/>
              <a:ln>
                <a:noFill/>
              </a:ln>
              <a:effectLst/>
            </c:spPr>
            <c:txPr>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'16-16_新製品_解決策 (ク・従)'!$J$181:$J$201</c:f>
              <c:strCache>
                <c:ptCount val="21"/>
                <c:pt idx="0">
                  <c:v>技術者の確保                           </c:v>
                </c:pt>
                <c:pt idx="1">
                  <c:v>100人以下</c:v>
                </c:pt>
                <c:pt idx="2">
                  <c:v>101人以上</c:v>
                </c:pt>
                <c:pt idx="3">
                  <c:v>技術者の既存スキルの向上            </c:v>
                </c:pt>
                <c:pt idx="4">
                  <c:v>100人以下</c:v>
                </c:pt>
                <c:pt idx="5">
                  <c:v>101人以上</c:v>
                </c:pt>
                <c:pt idx="6">
                  <c:v>開発手法・開発技術の向上           </c:v>
                </c:pt>
                <c:pt idx="7">
                  <c:v>100人以下</c:v>
                </c:pt>
                <c:pt idx="8">
                  <c:v>101人以上</c:v>
                </c:pt>
                <c:pt idx="9">
                  <c:v>技術者のスキルシフト・Reスキル       </c:v>
                </c:pt>
                <c:pt idx="10">
                  <c:v>100人以下</c:v>
                </c:pt>
                <c:pt idx="11">
                  <c:v>101人以上</c:v>
                </c:pt>
                <c:pt idx="12">
                  <c:v>新たなパートナーの発掘・連携         </c:v>
                </c:pt>
                <c:pt idx="13">
                  <c:v>100人以下</c:v>
                </c:pt>
                <c:pt idx="14">
                  <c:v>101人以上</c:v>
                </c:pt>
                <c:pt idx="15">
                  <c:v>プロジェクトマネージャの確保            </c:v>
                </c:pt>
                <c:pt idx="16">
                  <c:v>100人以下</c:v>
                </c:pt>
                <c:pt idx="17">
                  <c:v>101人以上</c:v>
                </c:pt>
                <c:pt idx="18">
                  <c:v>プロジェクトマネージャのスキル向上     </c:v>
                </c:pt>
                <c:pt idx="19">
                  <c:v>100人以下</c:v>
                </c:pt>
                <c:pt idx="20">
                  <c:v>101人以上</c:v>
                </c:pt>
              </c:strCache>
            </c:strRef>
          </c:cat>
          <c:val>
            <c:numRef>
              <c:f>'16-16_新製品_解決策 (ク・従)'!$K$181:$K$201</c:f>
              <c:numCache>
                <c:formatCode>0.0%</c:formatCode>
                <c:ptCount val="21"/>
                <c:pt idx="1">
                  <c:v>0.27647058823529413</c:v>
                </c:pt>
                <c:pt idx="2">
                  <c:v>0.24096385542168675</c:v>
                </c:pt>
                <c:pt idx="4">
                  <c:v>0.21176470588235294</c:v>
                </c:pt>
                <c:pt idx="5">
                  <c:v>0.13253012048192772</c:v>
                </c:pt>
                <c:pt idx="7">
                  <c:v>0.11176470588235295</c:v>
                </c:pt>
                <c:pt idx="8">
                  <c:v>0.13253012048192772</c:v>
                </c:pt>
                <c:pt idx="10">
                  <c:v>8.2352941176470587E-2</c:v>
                </c:pt>
                <c:pt idx="11">
                  <c:v>0.13253012048192772</c:v>
                </c:pt>
                <c:pt idx="13">
                  <c:v>9.4117647058823528E-2</c:v>
                </c:pt>
                <c:pt idx="14">
                  <c:v>0.10843373493975904</c:v>
                </c:pt>
                <c:pt idx="16">
                  <c:v>7.0588235294117646E-2</c:v>
                </c:pt>
                <c:pt idx="17">
                  <c:v>0.10843373493975904</c:v>
                </c:pt>
                <c:pt idx="19">
                  <c:v>7.6470588235294124E-2</c:v>
                </c:pt>
                <c:pt idx="20">
                  <c:v>8.4337349397590355E-2</c:v>
                </c:pt>
              </c:numCache>
            </c:numRef>
          </c:val>
          <c:extLst>
            <c:ext xmlns:c16="http://schemas.microsoft.com/office/drawing/2014/chart" uri="{C3380CC4-5D6E-409C-BE32-E72D297353CC}">
              <c16:uniqueId val="{00000000-5CCF-4C19-BBF4-A4F718B251F5}"/>
            </c:ext>
          </c:extLst>
        </c:ser>
        <c:ser>
          <c:idx val="1"/>
          <c:order val="1"/>
          <c:tx>
            <c:strRef>
              <c:f>'16-16_新製品_解決策 (ク・従)'!$L$177</c:f>
              <c:strCache>
                <c:ptCount val="1"/>
                <c:pt idx="0">
                  <c:v>2番目 100人以下(n=168) , 101人以上(n=83)</c:v>
                </c:pt>
              </c:strCache>
            </c:strRef>
          </c:tx>
          <c:spPr>
            <a:solidFill>
              <a:srgbClr val="FFFF99"/>
            </a:solidFill>
            <a:ln>
              <a:solidFill>
                <a:schemeClr val="tx1"/>
              </a:solidFill>
            </a:ln>
            <a:effectLst/>
          </c:spPr>
          <c:invertIfNegative val="0"/>
          <c:dLbls>
            <c:spPr>
              <a:noFill/>
              <a:ln>
                <a:noFill/>
              </a:ln>
              <a:effectLst/>
            </c:spPr>
            <c:txPr>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'16-16_新製品_解決策 (ク・従)'!$J$181:$J$201</c:f>
              <c:strCache>
                <c:ptCount val="21"/>
                <c:pt idx="0">
                  <c:v>技術者の確保                           </c:v>
                </c:pt>
                <c:pt idx="1">
                  <c:v>100人以下</c:v>
                </c:pt>
                <c:pt idx="2">
                  <c:v>101人以上</c:v>
                </c:pt>
                <c:pt idx="3">
                  <c:v>技術者の既存スキルの向上            </c:v>
                </c:pt>
                <c:pt idx="4">
                  <c:v>100人以下</c:v>
                </c:pt>
                <c:pt idx="5">
                  <c:v>101人以上</c:v>
                </c:pt>
                <c:pt idx="6">
                  <c:v>開発手法・開発技術の向上           </c:v>
                </c:pt>
                <c:pt idx="7">
                  <c:v>100人以下</c:v>
                </c:pt>
                <c:pt idx="8">
                  <c:v>101人以上</c:v>
                </c:pt>
                <c:pt idx="9">
                  <c:v>技術者のスキルシフト・Reスキル       </c:v>
                </c:pt>
                <c:pt idx="10">
                  <c:v>100人以下</c:v>
                </c:pt>
                <c:pt idx="11">
                  <c:v>101人以上</c:v>
                </c:pt>
                <c:pt idx="12">
                  <c:v>新たなパートナーの発掘・連携         </c:v>
                </c:pt>
                <c:pt idx="13">
                  <c:v>100人以下</c:v>
                </c:pt>
                <c:pt idx="14">
                  <c:v>101人以上</c:v>
                </c:pt>
                <c:pt idx="15">
                  <c:v>プロジェクトマネージャの確保            </c:v>
                </c:pt>
                <c:pt idx="16">
                  <c:v>100人以下</c:v>
                </c:pt>
                <c:pt idx="17">
                  <c:v>101人以上</c:v>
                </c:pt>
                <c:pt idx="18">
                  <c:v>プロジェクトマネージャのスキル向上     </c:v>
                </c:pt>
                <c:pt idx="19">
                  <c:v>100人以下</c:v>
                </c:pt>
                <c:pt idx="20">
                  <c:v>101人以上</c:v>
                </c:pt>
              </c:strCache>
            </c:strRef>
          </c:cat>
          <c:val>
            <c:numRef>
              <c:f>'16-16_新製品_解決策 (ク・従)'!$L$181:$L$201</c:f>
              <c:numCache>
                <c:formatCode>0.0%</c:formatCode>
                <c:ptCount val="21"/>
                <c:pt idx="1">
                  <c:v>0.13095238095238096</c:v>
                </c:pt>
                <c:pt idx="2">
                  <c:v>0.21686746987951808</c:v>
                </c:pt>
                <c:pt idx="4">
                  <c:v>0.18452380952380953</c:v>
                </c:pt>
                <c:pt idx="5">
                  <c:v>0.25301204819277107</c:v>
                </c:pt>
                <c:pt idx="7">
                  <c:v>0.15476190476190477</c:v>
                </c:pt>
                <c:pt idx="8">
                  <c:v>6.0240963855421686E-2</c:v>
                </c:pt>
                <c:pt idx="10">
                  <c:v>0.14285714285714285</c:v>
                </c:pt>
                <c:pt idx="11">
                  <c:v>7.2289156626506021E-2</c:v>
                </c:pt>
                <c:pt idx="13">
                  <c:v>0.10714285714285714</c:v>
                </c:pt>
                <c:pt idx="14">
                  <c:v>0.10843373493975904</c:v>
                </c:pt>
                <c:pt idx="16">
                  <c:v>6.5476190476190479E-2</c:v>
                </c:pt>
                <c:pt idx="17">
                  <c:v>4.8192771084337352E-2</c:v>
                </c:pt>
                <c:pt idx="19">
                  <c:v>5.3571428571428568E-2</c:v>
                </c:pt>
                <c:pt idx="20">
                  <c:v>6.0240963855421686E-2</c:v>
                </c:pt>
              </c:numCache>
            </c:numRef>
          </c:val>
          <c:extLst>
            <c:ext xmlns:c16="http://schemas.microsoft.com/office/drawing/2014/chart" uri="{C3380CC4-5D6E-409C-BE32-E72D297353CC}">
              <c16:uniqueId val="{00000001-5CCF-4C19-BBF4-A4F718B251F5}"/>
            </c:ext>
          </c:extLst>
        </c:ser>
        <c:ser>
          <c:idx val="2"/>
          <c:order val="2"/>
          <c:tx>
            <c:strRef>
              <c:f>'16-16_新製品_解決策 (ク・従)'!$M$177</c:f>
              <c:strCache>
                <c:ptCount val="1"/>
                <c:pt idx="0">
                  <c:v>3番目 100人以下(n=163) , 101人以上(n=81)</c:v>
                </c:pt>
              </c:strCache>
            </c:strRef>
          </c:tx>
          <c:spPr>
            <a:solidFill>
              <a:srgbClr val="2E75B6"/>
            </a:solidFill>
            <a:ln>
              <a:solidFill>
                <a:schemeClr val="tx1"/>
              </a:solidFill>
            </a:ln>
            <a:effectLst/>
          </c:spPr>
          <c:invertIfNegative val="0"/>
          <c:dLbls>
            <c:spPr>
              <a:noFill/>
              <a:ln>
                <a:noFill/>
              </a:ln>
              <a:effectLst/>
            </c:spPr>
            <c:txPr>
              <a:bodyPr/>
              <a:lstStyle/>
              <a:p>
                <a:pPr>
                  <a:defRPr sz="800">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'16-16_新製品_解決策 (ク・従)'!$J$181:$J$201</c:f>
              <c:strCache>
                <c:ptCount val="21"/>
                <c:pt idx="0">
                  <c:v>技術者の確保                           </c:v>
                </c:pt>
                <c:pt idx="1">
                  <c:v>100人以下</c:v>
                </c:pt>
                <c:pt idx="2">
                  <c:v>101人以上</c:v>
                </c:pt>
                <c:pt idx="3">
                  <c:v>技術者の既存スキルの向上            </c:v>
                </c:pt>
                <c:pt idx="4">
                  <c:v>100人以下</c:v>
                </c:pt>
                <c:pt idx="5">
                  <c:v>101人以上</c:v>
                </c:pt>
                <c:pt idx="6">
                  <c:v>開発手法・開発技術の向上           </c:v>
                </c:pt>
                <c:pt idx="7">
                  <c:v>100人以下</c:v>
                </c:pt>
                <c:pt idx="8">
                  <c:v>101人以上</c:v>
                </c:pt>
                <c:pt idx="9">
                  <c:v>技術者のスキルシフト・Reスキル       </c:v>
                </c:pt>
                <c:pt idx="10">
                  <c:v>100人以下</c:v>
                </c:pt>
                <c:pt idx="11">
                  <c:v>101人以上</c:v>
                </c:pt>
                <c:pt idx="12">
                  <c:v>新たなパートナーの発掘・連携         </c:v>
                </c:pt>
                <c:pt idx="13">
                  <c:v>100人以下</c:v>
                </c:pt>
                <c:pt idx="14">
                  <c:v>101人以上</c:v>
                </c:pt>
                <c:pt idx="15">
                  <c:v>プロジェクトマネージャの確保            </c:v>
                </c:pt>
                <c:pt idx="16">
                  <c:v>100人以下</c:v>
                </c:pt>
                <c:pt idx="17">
                  <c:v>101人以上</c:v>
                </c:pt>
                <c:pt idx="18">
                  <c:v>プロジェクトマネージャのスキル向上     </c:v>
                </c:pt>
                <c:pt idx="19">
                  <c:v>100人以下</c:v>
                </c:pt>
                <c:pt idx="20">
                  <c:v>101人以上</c:v>
                </c:pt>
              </c:strCache>
            </c:strRef>
          </c:cat>
          <c:val>
            <c:numRef>
              <c:f>'16-16_新製品_解決策 (ク・従)'!$M$181:$M$201</c:f>
              <c:numCache>
                <c:formatCode>0.0%</c:formatCode>
                <c:ptCount val="21"/>
                <c:pt idx="1">
                  <c:v>0.1165644171779141</c:v>
                </c:pt>
                <c:pt idx="2">
                  <c:v>0.16049382716049382</c:v>
                </c:pt>
                <c:pt idx="4">
                  <c:v>0.10429447852760736</c:v>
                </c:pt>
                <c:pt idx="5">
                  <c:v>8.6419753086419748E-2</c:v>
                </c:pt>
                <c:pt idx="7">
                  <c:v>0.17177914110429449</c:v>
                </c:pt>
                <c:pt idx="8">
                  <c:v>0.12345679012345678</c:v>
                </c:pt>
                <c:pt idx="10">
                  <c:v>8.5889570552147243E-2</c:v>
                </c:pt>
                <c:pt idx="11">
                  <c:v>0.16049382716049382</c:v>
                </c:pt>
                <c:pt idx="13">
                  <c:v>0.19018404907975461</c:v>
                </c:pt>
                <c:pt idx="14">
                  <c:v>0.19753086419753085</c:v>
                </c:pt>
                <c:pt idx="16">
                  <c:v>2.4539877300613498E-2</c:v>
                </c:pt>
                <c:pt idx="17">
                  <c:v>1.2345679012345678E-2</c:v>
                </c:pt>
                <c:pt idx="19">
                  <c:v>6.1349693251533742E-2</c:v>
                </c:pt>
                <c:pt idx="20">
                  <c:v>3.7037037037037035E-2</c:v>
                </c:pt>
              </c:numCache>
            </c:numRef>
          </c:val>
          <c:extLst>
            <c:ext xmlns:c16="http://schemas.microsoft.com/office/drawing/2014/chart" uri="{C3380CC4-5D6E-409C-BE32-E72D297353CC}">
              <c16:uniqueId val="{00000002-5CCF-4C19-BBF4-A4F718B251F5}"/>
            </c:ext>
          </c:extLst>
        </c:ser>
        <c:dLbls>
          <c:showLegendKey val="0"/>
          <c:showVal val="0"/>
          <c:showCatName val="0"/>
          <c:showSerName val="0"/>
          <c:showPercent val="0"/>
          <c:showBubbleSize val="0"/>
        </c:dLbls>
        <c:gapWidth val="40"/>
        <c:overlap val="100"/>
        <c:axId val="87494016"/>
        <c:axId val="87508096"/>
      </c:barChart>
      <c:catAx>
        <c:axId val="87494016"/>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87508096"/>
        <c:crosses val="autoZero"/>
        <c:auto val="1"/>
        <c:lblAlgn val="ctr"/>
        <c:lblOffset val="100"/>
        <c:noMultiLvlLbl val="0"/>
      </c:catAx>
      <c:valAx>
        <c:axId val="8750809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87494016"/>
        <c:crosses val="autoZero"/>
        <c:crossBetween val="between"/>
      </c:valAx>
      <c:spPr>
        <a:noFill/>
        <a:ln>
          <a:solidFill>
            <a:schemeClr val="tx1">
              <a:lumMod val="50000"/>
              <a:lumOff val="50000"/>
            </a:schemeClr>
          </a:solidFill>
        </a:ln>
        <a:effectLst/>
      </c:spPr>
    </c:plotArea>
    <c:legend>
      <c:legendPos val="r"/>
      <c:layout>
        <c:manualLayout>
          <c:xMode val="edge"/>
          <c:yMode val="edge"/>
          <c:x val="0.58381454615134976"/>
          <c:y val="0.77945850183971299"/>
          <c:w val="0.35024174173675238"/>
          <c:h val="0.14093203870119847"/>
        </c:manualLayout>
      </c:layout>
      <c:overlay val="0"/>
      <c:spPr>
        <a:solidFill>
          <a:schemeClr val="bg1"/>
        </a:solidFill>
      </c:spPr>
    </c:legend>
    <c:plotVisOnly val="1"/>
    <c:dispBlanksAs val="gap"/>
    <c:showDLblsOverMax val="0"/>
  </c:chart>
  <c:spPr>
    <a:solidFill>
      <a:schemeClr val="bg1"/>
    </a:solidFill>
    <a:ln w="9525" cap="flat" cmpd="sng" algn="ctr">
      <a:noFill/>
      <a:round/>
    </a:ln>
    <a:effectLst/>
  </c:spPr>
  <c:txPr>
    <a:bodyPr/>
    <a:lstStyle/>
    <a:p>
      <a:pPr>
        <a:defRPr sz="10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172764761199037"/>
          <c:y val="8.9242460317460331E-2"/>
          <c:w val="0.6780257038201285"/>
          <c:h val="0.85702202380952364"/>
        </c:manualLayout>
      </c:layout>
      <c:barChart>
        <c:barDir val="bar"/>
        <c:grouping val="stacked"/>
        <c:varyColors val="0"/>
        <c:ser>
          <c:idx val="0"/>
          <c:order val="0"/>
          <c:tx>
            <c:strRef>
              <c:f>'16-17_新製品_解決策 (ク・IoT)'!$K$177</c:f>
              <c:strCache>
                <c:ptCount val="1"/>
                <c:pt idx="0">
                  <c:v>1番目 IoTあり(n=167) , IoTなし(n=86)</c:v>
                </c:pt>
              </c:strCache>
            </c:strRef>
          </c:tx>
          <c:spPr>
            <a:solidFill>
              <a:srgbClr val="FF9966"/>
            </a:solidFill>
            <a:ln>
              <a:solidFill>
                <a:schemeClr val="tx1"/>
              </a:solidFill>
            </a:ln>
            <a:effectLst/>
          </c:spPr>
          <c:invertIfNegative val="0"/>
          <c:dLbls>
            <c:spPr>
              <a:noFill/>
              <a:ln>
                <a:noFill/>
              </a:ln>
              <a:effectLst/>
            </c:spPr>
            <c:txPr>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'16-17_新製品_解決策 (ク・IoT)'!$J$181:$J$201</c:f>
              <c:strCache>
                <c:ptCount val="21"/>
                <c:pt idx="0">
                  <c:v>技術者の確保                           </c:v>
                </c:pt>
                <c:pt idx="1">
                  <c:v>IoTあり</c:v>
                </c:pt>
                <c:pt idx="2">
                  <c:v>IoTなし</c:v>
                </c:pt>
                <c:pt idx="3">
                  <c:v>技術者の既存スキルの向上            </c:v>
                </c:pt>
                <c:pt idx="4">
                  <c:v>IoTあり</c:v>
                </c:pt>
                <c:pt idx="5">
                  <c:v>IoTなし</c:v>
                </c:pt>
                <c:pt idx="6">
                  <c:v>開発手法・開発技術の向上           </c:v>
                </c:pt>
                <c:pt idx="7">
                  <c:v>IoTあり</c:v>
                </c:pt>
                <c:pt idx="8">
                  <c:v>IoTなし</c:v>
                </c:pt>
                <c:pt idx="9">
                  <c:v>技術者のスキルシフト・Reスキル       </c:v>
                </c:pt>
                <c:pt idx="10">
                  <c:v>IoTあり</c:v>
                </c:pt>
                <c:pt idx="11">
                  <c:v>IoTなし</c:v>
                </c:pt>
                <c:pt idx="12">
                  <c:v>新たなパートナーの発掘・連携         </c:v>
                </c:pt>
                <c:pt idx="13">
                  <c:v>IoTあり</c:v>
                </c:pt>
                <c:pt idx="14">
                  <c:v>IoTなし</c:v>
                </c:pt>
                <c:pt idx="15">
                  <c:v>プロジェクトマネージャの確保            </c:v>
                </c:pt>
                <c:pt idx="16">
                  <c:v>IoTあり</c:v>
                </c:pt>
                <c:pt idx="17">
                  <c:v>IoTなし</c:v>
                </c:pt>
                <c:pt idx="18">
                  <c:v>プロジェクトマネージャのスキル向上     </c:v>
                </c:pt>
                <c:pt idx="19">
                  <c:v>IoTあり</c:v>
                </c:pt>
                <c:pt idx="20">
                  <c:v>IoTなし</c:v>
                </c:pt>
              </c:strCache>
            </c:strRef>
          </c:cat>
          <c:val>
            <c:numRef>
              <c:f>'16-17_新製品_解決策 (ク・IoT)'!$K$181:$K$201</c:f>
              <c:numCache>
                <c:formatCode>0.0%</c:formatCode>
                <c:ptCount val="21"/>
                <c:pt idx="1">
                  <c:v>0.26946107784431139</c:v>
                </c:pt>
                <c:pt idx="2">
                  <c:v>0.2558139534883721</c:v>
                </c:pt>
                <c:pt idx="4">
                  <c:v>0.19161676646706588</c:v>
                </c:pt>
                <c:pt idx="5">
                  <c:v>0.1744186046511628</c:v>
                </c:pt>
                <c:pt idx="7">
                  <c:v>0.11976047904191617</c:v>
                </c:pt>
                <c:pt idx="8">
                  <c:v>0.11627906976744186</c:v>
                </c:pt>
                <c:pt idx="10">
                  <c:v>9.580838323353294E-2</c:v>
                </c:pt>
                <c:pt idx="11">
                  <c:v>0.10465116279069768</c:v>
                </c:pt>
                <c:pt idx="13">
                  <c:v>0.10778443113772455</c:v>
                </c:pt>
                <c:pt idx="14">
                  <c:v>8.1395348837209308E-2</c:v>
                </c:pt>
                <c:pt idx="16">
                  <c:v>0.10179640718562874</c:v>
                </c:pt>
                <c:pt idx="17">
                  <c:v>4.6511627906976744E-2</c:v>
                </c:pt>
                <c:pt idx="19">
                  <c:v>7.1856287425149698E-2</c:v>
                </c:pt>
                <c:pt idx="20">
                  <c:v>9.3023255813953487E-2</c:v>
                </c:pt>
              </c:numCache>
            </c:numRef>
          </c:val>
          <c:extLst>
            <c:ext xmlns:c16="http://schemas.microsoft.com/office/drawing/2014/chart" uri="{C3380CC4-5D6E-409C-BE32-E72D297353CC}">
              <c16:uniqueId val="{00000000-BDB8-4C5C-B99E-08005F34F143}"/>
            </c:ext>
          </c:extLst>
        </c:ser>
        <c:ser>
          <c:idx val="1"/>
          <c:order val="1"/>
          <c:tx>
            <c:strRef>
              <c:f>'16-17_新製品_解決策 (ク・IoT)'!$L$177</c:f>
              <c:strCache>
                <c:ptCount val="1"/>
                <c:pt idx="0">
                  <c:v>2番目 IoTあり(n=166) , IoTなし(n=85)</c:v>
                </c:pt>
              </c:strCache>
            </c:strRef>
          </c:tx>
          <c:spPr>
            <a:solidFill>
              <a:srgbClr val="FFFF99"/>
            </a:solidFill>
            <a:ln>
              <a:solidFill>
                <a:schemeClr val="tx1"/>
              </a:solidFill>
            </a:ln>
            <a:effectLst/>
          </c:spPr>
          <c:invertIfNegative val="0"/>
          <c:dLbls>
            <c:spPr>
              <a:noFill/>
              <a:ln>
                <a:noFill/>
              </a:ln>
              <a:effectLst/>
            </c:spPr>
            <c:txPr>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'16-17_新製品_解決策 (ク・IoT)'!$J$181:$J$201</c:f>
              <c:strCache>
                <c:ptCount val="21"/>
                <c:pt idx="0">
                  <c:v>技術者の確保                           </c:v>
                </c:pt>
                <c:pt idx="1">
                  <c:v>IoTあり</c:v>
                </c:pt>
                <c:pt idx="2">
                  <c:v>IoTなし</c:v>
                </c:pt>
                <c:pt idx="3">
                  <c:v>技術者の既存スキルの向上            </c:v>
                </c:pt>
                <c:pt idx="4">
                  <c:v>IoTあり</c:v>
                </c:pt>
                <c:pt idx="5">
                  <c:v>IoTなし</c:v>
                </c:pt>
                <c:pt idx="6">
                  <c:v>開発手法・開発技術の向上           </c:v>
                </c:pt>
                <c:pt idx="7">
                  <c:v>IoTあり</c:v>
                </c:pt>
                <c:pt idx="8">
                  <c:v>IoTなし</c:v>
                </c:pt>
                <c:pt idx="9">
                  <c:v>技術者のスキルシフト・Reスキル       </c:v>
                </c:pt>
                <c:pt idx="10">
                  <c:v>IoTあり</c:v>
                </c:pt>
                <c:pt idx="11">
                  <c:v>IoTなし</c:v>
                </c:pt>
                <c:pt idx="12">
                  <c:v>新たなパートナーの発掘・連携         </c:v>
                </c:pt>
                <c:pt idx="13">
                  <c:v>IoTあり</c:v>
                </c:pt>
                <c:pt idx="14">
                  <c:v>IoTなし</c:v>
                </c:pt>
                <c:pt idx="15">
                  <c:v>プロジェクトマネージャの確保            </c:v>
                </c:pt>
                <c:pt idx="16">
                  <c:v>IoTあり</c:v>
                </c:pt>
                <c:pt idx="17">
                  <c:v>IoTなし</c:v>
                </c:pt>
                <c:pt idx="18">
                  <c:v>プロジェクトマネージャのスキル向上     </c:v>
                </c:pt>
                <c:pt idx="19">
                  <c:v>IoTあり</c:v>
                </c:pt>
                <c:pt idx="20">
                  <c:v>IoTなし</c:v>
                </c:pt>
              </c:strCache>
            </c:strRef>
          </c:cat>
          <c:val>
            <c:numRef>
              <c:f>'16-17_新製品_解決策 (ク・IoT)'!$L$181:$L$201</c:f>
              <c:numCache>
                <c:formatCode>0.0%</c:formatCode>
                <c:ptCount val="21"/>
                <c:pt idx="1">
                  <c:v>0.1746987951807229</c:v>
                </c:pt>
                <c:pt idx="2">
                  <c:v>0.12941176470588237</c:v>
                </c:pt>
                <c:pt idx="4">
                  <c:v>0.21084337349397592</c:v>
                </c:pt>
                <c:pt idx="5">
                  <c:v>0.2</c:v>
                </c:pt>
                <c:pt idx="7">
                  <c:v>0.12048192771084337</c:v>
                </c:pt>
                <c:pt idx="8">
                  <c:v>0.12941176470588237</c:v>
                </c:pt>
                <c:pt idx="10">
                  <c:v>0.10240963855421686</c:v>
                </c:pt>
                <c:pt idx="11">
                  <c:v>0.15294117647058825</c:v>
                </c:pt>
                <c:pt idx="13">
                  <c:v>0.10843373493975904</c:v>
                </c:pt>
                <c:pt idx="14">
                  <c:v>0.10588235294117647</c:v>
                </c:pt>
                <c:pt idx="16">
                  <c:v>6.0240963855421686E-2</c:v>
                </c:pt>
                <c:pt idx="17">
                  <c:v>5.8823529411764705E-2</c:v>
                </c:pt>
                <c:pt idx="19">
                  <c:v>6.0240963855421686E-2</c:v>
                </c:pt>
                <c:pt idx="20">
                  <c:v>4.7058823529411764E-2</c:v>
                </c:pt>
              </c:numCache>
            </c:numRef>
          </c:val>
          <c:extLst>
            <c:ext xmlns:c16="http://schemas.microsoft.com/office/drawing/2014/chart" uri="{C3380CC4-5D6E-409C-BE32-E72D297353CC}">
              <c16:uniqueId val="{00000001-BDB8-4C5C-B99E-08005F34F143}"/>
            </c:ext>
          </c:extLst>
        </c:ser>
        <c:ser>
          <c:idx val="2"/>
          <c:order val="2"/>
          <c:tx>
            <c:strRef>
              <c:f>'16-17_新製品_解決策 (ク・IoT)'!$M$177</c:f>
              <c:strCache>
                <c:ptCount val="1"/>
                <c:pt idx="0">
                  <c:v>3番目 IoTあり(n=162) , IoTなし(n=82)</c:v>
                </c:pt>
              </c:strCache>
            </c:strRef>
          </c:tx>
          <c:spPr>
            <a:solidFill>
              <a:srgbClr val="2E75B6"/>
            </a:solidFill>
            <a:ln>
              <a:solidFill>
                <a:schemeClr val="tx1"/>
              </a:solidFill>
            </a:ln>
            <a:effectLst/>
          </c:spPr>
          <c:invertIfNegative val="0"/>
          <c:dLbls>
            <c:spPr>
              <a:noFill/>
              <a:ln>
                <a:noFill/>
              </a:ln>
              <a:effectLst/>
            </c:spPr>
            <c:txPr>
              <a:bodyPr/>
              <a:lstStyle/>
              <a:p>
                <a:pPr>
                  <a:defRPr sz="800">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'16-17_新製品_解決策 (ク・IoT)'!$J$181:$J$201</c:f>
              <c:strCache>
                <c:ptCount val="21"/>
                <c:pt idx="0">
                  <c:v>技術者の確保                           </c:v>
                </c:pt>
                <c:pt idx="1">
                  <c:v>IoTあり</c:v>
                </c:pt>
                <c:pt idx="2">
                  <c:v>IoTなし</c:v>
                </c:pt>
                <c:pt idx="3">
                  <c:v>技術者の既存スキルの向上            </c:v>
                </c:pt>
                <c:pt idx="4">
                  <c:v>IoTあり</c:v>
                </c:pt>
                <c:pt idx="5">
                  <c:v>IoTなし</c:v>
                </c:pt>
                <c:pt idx="6">
                  <c:v>開発手法・開発技術の向上           </c:v>
                </c:pt>
                <c:pt idx="7">
                  <c:v>IoTあり</c:v>
                </c:pt>
                <c:pt idx="8">
                  <c:v>IoTなし</c:v>
                </c:pt>
                <c:pt idx="9">
                  <c:v>技術者のスキルシフト・Reスキル       </c:v>
                </c:pt>
                <c:pt idx="10">
                  <c:v>IoTあり</c:v>
                </c:pt>
                <c:pt idx="11">
                  <c:v>IoTなし</c:v>
                </c:pt>
                <c:pt idx="12">
                  <c:v>新たなパートナーの発掘・連携         </c:v>
                </c:pt>
                <c:pt idx="13">
                  <c:v>IoTあり</c:v>
                </c:pt>
                <c:pt idx="14">
                  <c:v>IoTなし</c:v>
                </c:pt>
                <c:pt idx="15">
                  <c:v>プロジェクトマネージャの確保            </c:v>
                </c:pt>
                <c:pt idx="16">
                  <c:v>IoTあり</c:v>
                </c:pt>
                <c:pt idx="17">
                  <c:v>IoTなし</c:v>
                </c:pt>
                <c:pt idx="18">
                  <c:v>プロジェクトマネージャのスキル向上     </c:v>
                </c:pt>
                <c:pt idx="19">
                  <c:v>IoTあり</c:v>
                </c:pt>
                <c:pt idx="20">
                  <c:v>IoTなし</c:v>
                </c:pt>
              </c:strCache>
            </c:strRef>
          </c:cat>
          <c:val>
            <c:numRef>
              <c:f>'16-17_新製品_解決策 (ク・IoT)'!$M$181:$M$201</c:f>
              <c:numCache>
                <c:formatCode>0.0%</c:formatCode>
                <c:ptCount val="21"/>
                <c:pt idx="1">
                  <c:v>0.12345679012345678</c:v>
                </c:pt>
                <c:pt idx="2">
                  <c:v>0.14634146341463414</c:v>
                </c:pt>
                <c:pt idx="4">
                  <c:v>0.11728395061728394</c:v>
                </c:pt>
                <c:pt idx="5">
                  <c:v>6.097560975609756E-2</c:v>
                </c:pt>
                <c:pt idx="7">
                  <c:v>0.12345679012345678</c:v>
                </c:pt>
                <c:pt idx="8">
                  <c:v>0.21951219512195122</c:v>
                </c:pt>
                <c:pt idx="10">
                  <c:v>0.12345679012345678</c:v>
                </c:pt>
                <c:pt idx="11">
                  <c:v>8.5365853658536592E-2</c:v>
                </c:pt>
                <c:pt idx="13">
                  <c:v>0.18518518518518517</c:v>
                </c:pt>
                <c:pt idx="14">
                  <c:v>0.2073170731707317</c:v>
                </c:pt>
                <c:pt idx="16">
                  <c:v>2.4691358024691357E-2</c:v>
                </c:pt>
                <c:pt idx="17">
                  <c:v>1.2195121951219513E-2</c:v>
                </c:pt>
                <c:pt idx="19">
                  <c:v>5.5555555555555552E-2</c:v>
                </c:pt>
                <c:pt idx="20">
                  <c:v>4.878048780487805E-2</c:v>
                </c:pt>
              </c:numCache>
            </c:numRef>
          </c:val>
          <c:extLst>
            <c:ext xmlns:c16="http://schemas.microsoft.com/office/drawing/2014/chart" uri="{C3380CC4-5D6E-409C-BE32-E72D297353CC}">
              <c16:uniqueId val="{00000002-BDB8-4C5C-B99E-08005F34F143}"/>
            </c:ext>
          </c:extLst>
        </c:ser>
        <c:dLbls>
          <c:showLegendKey val="0"/>
          <c:showVal val="0"/>
          <c:showCatName val="0"/>
          <c:showSerName val="0"/>
          <c:showPercent val="0"/>
          <c:showBubbleSize val="0"/>
        </c:dLbls>
        <c:gapWidth val="40"/>
        <c:overlap val="100"/>
        <c:axId val="87494016"/>
        <c:axId val="87508096"/>
      </c:barChart>
      <c:catAx>
        <c:axId val="87494016"/>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87508096"/>
        <c:crosses val="autoZero"/>
        <c:auto val="1"/>
        <c:lblAlgn val="ctr"/>
        <c:lblOffset val="100"/>
        <c:noMultiLvlLbl val="0"/>
      </c:catAx>
      <c:valAx>
        <c:axId val="8750809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87494016"/>
        <c:crosses val="autoZero"/>
        <c:crossBetween val="between"/>
      </c:valAx>
      <c:spPr>
        <a:noFill/>
        <a:ln>
          <a:solidFill>
            <a:schemeClr val="tx1">
              <a:lumMod val="50000"/>
              <a:lumOff val="50000"/>
            </a:schemeClr>
          </a:solidFill>
        </a:ln>
        <a:effectLst/>
      </c:spPr>
    </c:plotArea>
    <c:legend>
      <c:legendPos val="r"/>
      <c:layout>
        <c:manualLayout>
          <c:xMode val="edge"/>
          <c:yMode val="edge"/>
          <c:x val="0.64113884306635738"/>
          <c:y val="0.77945850183971299"/>
          <c:w val="0.28447716764605013"/>
          <c:h val="0.14093203870119847"/>
        </c:manualLayout>
      </c:layout>
      <c:overlay val="0"/>
      <c:spPr>
        <a:solidFill>
          <a:schemeClr val="bg1"/>
        </a:solidFill>
      </c:spPr>
    </c:legend>
    <c:plotVisOnly val="1"/>
    <c:dispBlanksAs val="gap"/>
    <c:showDLblsOverMax val="0"/>
  </c:chart>
  <c:spPr>
    <a:solidFill>
      <a:schemeClr val="bg1"/>
    </a:solidFill>
    <a:ln w="9525" cap="flat" cmpd="sng" algn="ctr">
      <a:noFill/>
      <a:round/>
    </a:ln>
    <a:effectLst/>
  </c:spPr>
  <c:txPr>
    <a:bodyPr/>
    <a:lstStyle/>
    <a:p>
      <a:pPr>
        <a:defRPr sz="10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172764761199037"/>
          <c:y val="8.9242460317460331E-2"/>
          <c:w val="0.6780257038201285"/>
          <c:h val="0.85702202380952364"/>
        </c:manualLayout>
      </c:layout>
      <c:barChart>
        <c:barDir val="bar"/>
        <c:grouping val="stacked"/>
        <c:varyColors val="0"/>
        <c:ser>
          <c:idx val="0"/>
          <c:order val="0"/>
          <c:tx>
            <c:strRef>
              <c:f>'16-18_新製品_解決策 (ク・AI)  '!$K$177</c:f>
              <c:strCache>
                <c:ptCount val="1"/>
                <c:pt idx="0">
                  <c:v>1番目 AIあり(n=149) , AIなし(n=104)</c:v>
                </c:pt>
              </c:strCache>
            </c:strRef>
          </c:tx>
          <c:spPr>
            <a:solidFill>
              <a:srgbClr val="FF9966"/>
            </a:solidFill>
            <a:ln>
              <a:solidFill>
                <a:schemeClr val="tx1"/>
              </a:solidFill>
            </a:ln>
            <a:effectLst/>
          </c:spPr>
          <c:invertIfNegative val="0"/>
          <c:dLbls>
            <c:spPr>
              <a:noFill/>
              <a:ln>
                <a:noFill/>
              </a:ln>
              <a:effectLst/>
            </c:spPr>
            <c:txPr>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'16-18_新製品_解決策 (ク・AI)  '!$J$181:$J$201</c:f>
              <c:strCache>
                <c:ptCount val="21"/>
                <c:pt idx="0">
                  <c:v>技術者の確保                           </c:v>
                </c:pt>
                <c:pt idx="1">
                  <c:v>AIあり</c:v>
                </c:pt>
                <c:pt idx="2">
                  <c:v>AIなし</c:v>
                </c:pt>
                <c:pt idx="3">
                  <c:v>技術者の既存スキルの向上            </c:v>
                </c:pt>
                <c:pt idx="4">
                  <c:v>AIあり</c:v>
                </c:pt>
                <c:pt idx="5">
                  <c:v>AIなし</c:v>
                </c:pt>
                <c:pt idx="6">
                  <c:v>開発手法・開発技術の向上           </c:v>
                </c:pt>
                <c:pt idx="7">
                  <c:v>AIあり</c:v>
                </c:pt>
                <c:pt idx="8">
                  <c:v>AIなし</c:v>
                </c:pt>
                <c:pt idx="9">
                  <c:v>技術者のスキルシフト・Reスキル       </c:v>
                </c:pt>
                <c:pt idx="10">
                  <c:v>AIあり</c:v>
                </c:pt>
                <c:pt idx="11">
                  <c:v>AIなし</c:v>
                </c:pt>
                <c:pt idx="12">
                  <c:v>新たなパートナーの発掘・連携         </c:v>
                </c:pt>
                <c:pt idx="13">
                  <c:v>AIあり</c:v>
                </c:pt>
                <c:pt idx="14">
                  <c:v>AIなし</c:v>
                </c:pt>
                <c:pt idx="15">
                  <c:v>プロジェクトマネージャの確保            </c:v>
                </c:pt>
                <c:pt idx="16">
                  <c:v>AIあり</c:v>
                </c:pt>
                <c:pt idx="17">
                  <c:v>AIなし</c:v>
                </c:pt>
                <c:pt idx="18">
                  <c:v>プロジェクトマネージャのスキル向上     </c:v>
                </c:pt>
                <c:pt idx="19">
                  <c:v>AIあり</c:v>
                </c:pt>
                <c:pt idx="20">
                  <c:v>AIなし</c:v>
                </c:pt>
              </c:strCache>
            </c:strRef>
          </c:cat>
          <c:val>
            <c:numRef>
              <c:f>'16-18_新製品_解決策 (ク・AI)  '!$K$181:$K$201</c:f>
              <c:numCache>
                <c:formatCode>0.0%</c:formatCode>
                <c:ptCount val="21"/>
                <c:pt idx="1">
                  <c:v>0.24832214765100671</c:v>
                </c:pt>
                <c:pt idx="2">
                  <c:v>0.28846153846153844</c:v>
                </c:pt>
                <c:pt idx="4">
                  <c:v>0.16778523489932887</c:v>
                </c:pt>
                <c:pt idx="5">
                  <c:v>0.21153846153846154</c:v>
                </c:pt>
                <c:pt idx="7">
                  <c:v>9.3959731543624164E-2</c:v>
                </c:pt>
                <c:pt idx="8">
                  <c:v>0.15384615384615385</c:v>
                </c:pt>
                <c:pt idx="10">
                  <c:v>0.12080536912751678</c:v>
                </c:pt>
                <c:pt idx="11">
                  <c:v>6.7307692307692304E-2</c:v>
                </c:pt>
                <c:pt idx="13">
                  <c:v>0.12080536912751678</c:v>
                </c:pt>
                <c:pt idx="14">
                  <c:v>6.7307692307692304E-2</c:v>
                </c:pt>
                <c:pt idx="16">
                  <c:v>0.10067114093959731</c:v>
                </c:pt>
                <c:pt idx="17">
                  <c:v>5.7692307692307696E-2</c:v>
                </c:pt>
                <c:pt idx="19">
                  <c:v>8.0536912751677847E-2</c:v>
                </c:pt>
                <c:pt idx="20">
                  <c:v>7.6923076923076927E-2</c:v>
                </c:pt>
              </c:numCache>
            </c:numRef>
          </c:val>
          <c:extLst>
            <c:ext xmlns:c16="http://schemas.microsoft.com/office/drawing/2014/chart" uri="{C3380CC4-5D6E-409C-BE32-E72D297353CC}">
              <c16:uniqueId val="{00000000-5D46-4EBA-A69C-7CFF64E92261}"/>
            </c:ext>
          </c:extLst>
        </c:ser>
        <c:ser>
          <c:idx val="1"/>
          <c:order val="1"/>
          <c:tx>
            <c:strRef>
              <c:f>'16-18_新製品_解決策 (ク・AI)  '!$L$177</c:f>
              <c:strCache>
                <c:ptCount val="1"/>
                <c:pt idx="0">
                  <c:v>2番目 AIあり(n=147) , AIなし(n=104)</c:v>
                </c:pt>
              </c:strCache>
            </c:strRef>
          </c:tx>
          <c:spPr>
            <a:solidFill>
              <a:srgbClr val="FFFF99"/>
            </a:solidFill>
            <a:ln>
              <a:solidFill>
                <a:schemeClr val="tx1"/>
              </a:solidFill>
            </a:ln>
            <a:effectLst/>
          </c:spPr>
          <c:invertIfNegative val="0"/>
          <c:dLbls>
            <c:spPr>
              <a:noFill/>
              <a:ln>
                <a:noFill/>
              </a:ln>
              <a:effectLst/>
            </c:spPr>
            <c:txPr>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'16-18_新製品_解決策 (ク・AI)  '!$J$181:$J$201</c:f>
              <c:strCache>
                <c:ptCount val="21"/>
                <c:pt idx="0">
                  <c:v>技術者の確保                           </c:v>
                </c:pt>
                <c:pt idx="1">
                  <c:v>AIあり</c:v>
                </c:pt>
                <c:pt idx="2">
                  <c:v>AIなし</c:v>
                </c:pt>
                <c:pt idx="3">
                  <c:v>技術者の既存スキルの向上            </c:v>
                </c:pt>
                <c:pt idx="4">
                  <c:v>AIあり</c:v>
                </c:pt>
                <c:pt idx="5">
                  <c:v>AIなし</c:v>
                </c:pt>
                <c:pt idx="6">
                  <c:v>開発手法・開発技術の向上           </c:v>
                </c:pt>
                <c:pt idx="7">
                  <c:v>AIあり</c:v>
                </c:pt>
                <c:pt idx="8">
                  <c:v>AIなし</c:v>
                </c:pt>
                <c:pt idx="9">
                  <c:v>技術者のスキルシフト・Reスキル       </c:v>
                </c:pt>
                <c:pt idx="10">
                  <c:v>AIあり</c:v>
                </c:pt>
                <c:pt idx="11">
                  <c:v>AIなし</c:v>
                </c:pt>
                <c:pt idx="12">
                  <c:v>新たなパートナーの発掘・連携         </c:v>
                </c:pt>
                <c:pt idx="13">
                  <c:v>AIあり</c:v>
                </c:pt>
                <c:pt idx="14">
                  <c:v>AIなし</c:v>
                </c:pt>
                <c:pt idx="15">
                  <c:v>プロジェクトマネージャの確保            </c:v>
                </c:pt>
                <c:pt idx="16">
                  <c:v>AIあり</c:v>
                </c:pt>
                <c:pt idx="17">
                  <c:v>AIなし</c:v>
                </c:pt>
                <c:pt idx="18">
                  <c:v>プロジェクトマネージャのスキル向上     </c:v>
                </c:pt>
                <c:pt idx="19">
                  <c:v>AIあり</c:v>
                </c:pt>
                <c:pt idx="20">
                  <c:v>AIなし</c:v>
                </c:pt>
              </c:strCache>
            </c:strRef>
          </c:cat>
          <c:val>
            <c:numRef>
              <c:f>'16-18_新製品_解決策 (ク・AI)  '!$L$181:$L$201</c:f>
              <c:numCache>
                <c:formatCode>0.0%</c:formatCode>
                <c:ptCount val="21"/>
                <c:pt idx="1">
                  <c:v>0.19047619047619047</c:v>
                </c:pt>
                <c:pt idx="2">
                  <c:v>0.11538461538461539</c:v>
                </c:pt>
                <c:pt idx="4">
                  <c:v>0.15646258503401361</c:v>
                </c:pt>
                <c:pt idx="5">
                  <c:v>0.27884615384615385</c:v>
                </c:pt>
                <c:pt idx="7">
                  <c:v>9.5238095238095233E-2</c:v>
                </c:pt>
                <c:pt idx="8">
                  <c:v>0.16346153846153846</c:v>
                </c:pt>
                <c:pt idx="10">
                  <c:v>9.5238095238095233E-2</c:v>
                </c:pt>
                <c:pt idx="11">
                  <c:v>0.15384615384615385</c:v>
                </c:pt>
                <c:pt idx="13">
                  <c:v>0.10884353741496598</c:v>
                </c:pt>
                <c:pt idx="14">
                  <c:v>0.10576923076923077</c:v>
                </c:pt>
                <c:pt idx="16">
                  <c:v>6.1224489795918366E-2</c:v>
                </c:pt>
                <c:pt idx="17">
                  <c:v>5.7692307692307696E-2</c:v>
                </c:pt>
                <c:pt idx="19">
                  <c:v>6.1224489795918366E-2</c:v>
                </c:pt>
                <c:pt idx="20">
                  <c:v>4.807692307692308E-2</c:v>
                </c:pt>
              </c:numCache>
            </c:numRef>
          </c:val>
          <c:extLst>
            <c:ext xmlns:c16="http://schemas.microsoft.com/office/drawing/2014/chart" uri="{C3380CC4-5D6E-409C-BE32-E72D297353CC}">
              <c16:uniqueId val="{00000001-5D46-4EBA-A69C-7CFF64E92261}"/>
            </c:ext>
          </c:extLst>
        </c:ser>
        <c:ser>
          <c:idx val="2"/>
          <c:order val="2"/>
          <c:tx>
            <c:strRef>
              <c:f>'16-18_新製品_解決策 (ク・AI)  '!$M$177</c:f>
              <c:strCache>
                <c:ptCount val="1"/>
                <c:pt idx="0">
                  <c:v>3番目 AIあり(n=144) , AIなし(n=100)</c:v>
                </c:pt>
              </c:strCache>
            </c:strRef>
          </c:tx>
          <c:spPr>
            <a:solidFill>
              <a:srgbClr val="2E75B6"/>
            </a:solidFill>
            <a:ln>
              <a:solidFill>
                <a:schemeClr val="tx1"/>
              </a:solidFill>
            </a:ln>
            <a:effectLst/>
          </c:spPr>
          <c:invertIfNegative val="0"/>
          <c:dLbls>
            <c:spPr>
              <a:noFill/>
              <a:ln>
                <a:noFill/>
              </a:ln>
              <a:effectLst/>
            </c:spPr>
            <c:txPr>
              <a:bodyPr/>
              <a:lstStyle/>
              <a:p>
                <a:pPr>
                  <a:defRPr sz="800">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'16-18_新製品_解決策 (ク・AI)  '!$J$181:$J$201</c:f>
              <c:strCache>
                <c:ptCount val="21"/>
                <c:pt idx="0">
                  <c:v>技術者の確保                           </c:v>
                </c:pt>
                <c:pt idx="1">
                  <c:v>AIあり</c:v>
                </c:pt>
                <c:pt idx="2">
                  <c:v>AIなし</c:v>
                </c:pt>
                <c:pt idx="3">
                  <c:v>技術者の既存スキルの向上            </c:v>
                </c:pt>
                <c:pt idx="4">
                  <c:v>AIあり</c:v>
                </c:pt>
                <c:pt idx="5">
                  <c:v>AIなし</c:v>
                </c:pt>
                <c:pt idx="6">
                  <c:v>開発手法・開発技術の向上           </c:v>
                </c:pt>
                <c:pt idx="7">
                  <c:v>AIあり</c:v>
                </c:pt>
                <c:pt idx="8">
                  <c:v>AIなし</c:v>
                </c:pt>
                <c:pt idx="9">
                  <c:v>技術者のスキルシフト・Reスキル       </c:v>
                </c:pt>
                <c:pt idx="10">
                  <c:v>AIあり</c:v>
                </c:pt>
                <c:pt idx="11">
                  <c:v>AIなし</c:v>
                </c:pt>
                <c:pt idx="12">
                  <c:v>新たなパートナーの発掘・連携         </c:v>
                </c:pt>
                <c:pt idx="13">
                  <c:v>AIあり</c:v>
                </c:pt>
                <c:pt idx="14">
                  <c:v>AIなし</c:v>
                </c:pt>
                <c:pt idx="15">
                  <c:v>プロジェクトマネージャの確保            </c:v>
                </c:pt>
                <c:pt idx="16">
                  <c:v>AIあり</c:v>
                </c:pt>
                <c:pt idx="17">
                  <c:v>AIなし</c:v>
                </c:pt>
                <c:pt idx="18">
                  <c:v>プロジェクトマネージャのスキル向上     </c:v>
                </c:pt>
                <c:pt idx="19">
                  <c:v>AIあり</c:v>
                </c:pt>
                <c:pt idx="20">
                  <c:v>AIなし</c:v>
                </c:pt>
              </c:strCache>
            </c:strRef>
          </c:cat>
          <c:val>
            <c:numRef>
              <c:f>'16-18_新製品_解決策 (ク・AI)  '!$M$181:$M$201</c:f>
              <c:numCache>
                <c:formatCode>0.0%</c:formatCode>
                <c:ptCount val="21"/>
                <c:pt idx="1">
                  <c:v>0.11805555555555555</c:v>
                </c:pt>
                <c:pt idx="2">
                  <c:v>0.15</c:v>
                </c:pt>
                <c:pt idx="4">
                  <c:v>0.1111111111111111</c:v>
                </c:pt>
                <c:pt idx="5">
                  <c:v>0.08</c:v>
                </c:pt>
                <c:pt idx="7">
                  <c:v>0.15972222222222221</c:v>
                </c:pt>
                <c:pt idx="8">
                  <c:v>0.15</c:v>
                </c:pt>
                <c:pt idx="10">
                  <c:v>0.13194444444444445</c:v>
                </c:pt>
                <c:pt idx="11">
                  <c:v>0.08</c:v>
                </c:pt>
                <c:pt idx="13">
                  <c:v>0.1875</c:v>
                </c:pt>
                <c:pt idx="14">
                  <c:v>0.2</c:v>
                </c:pt>
                <c:pt idx="16">
                  <c:v>2.0833333333333332E-2</c:v>
                </c:pt>
                <c:pt idx="17">
                  <c:v>0.02</c:v>
                </c:pt>
                <c:pt idx="19">
                  <c:v>4.1666666666666664E-2</c:v>
                </c:pt>
                <c:pt idx="20">
                  <c:v>7.0000000000000007E-2</c:v>
                </c:pt>
              </c:numCache>
            </c:numRef>
          </c:val>
          <c:extLst>
            <c:ext xmlns:c16="http://schemas.microsoft.com/office/drawing/2014/chart" uri="{C3380CC4-5D6E-409C-BE32-E72D297353CC}">
              <c16:uniqueId val="{00000002-5D46-4EBA-A69C-7CFF64E92261}"/>
            </c:ext>
          </c:extLst>
        </c:ser>
        <c:dLbls>
          <c:showLegendKey val="0"/>
          <c:showVal val="0"/>
          <c:showCatName val="0"/>
          <c:showSerName val="0"/>
          <c:showPercent val="0"/>
          <c:showBubbleSize val="0"/>
        </c:dLbls>
        <c:gapWidth val="40"/>
        <c:overlap val="100"/>
        <c:axId val="87494016"/>
        <c:axId val="87508096"/>
      </c:barChart>
      <c:catAx>
        <c:axId val="87494016"/>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87508096"/>
        <c:crosses val="autoZero"/>
        <c:auto val="1"/>
        <c:lblAlgn val="ctr"/>
        <c:lblOffset val="100"/>
        <c:noMultiLvlLbl val="0"/>
      </c:catAx>
      <c:valAx>
        <c:axId val="8750809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87494016"/>
        <c:crosses val="autoZero"/>
        <c:crossBetween val="between"/>
      </c:valAx>
      <c:spPr>
        <a:noFill/>
        <a:ln>
          <a:solidFill>
            <a:schemeClr val="tx1">
              <a:lumMod val="50000"/>
              <a:lumOff val="50000"/>
            </a:schemeClr>
          </a:solidFill>
        </a:ln>
        <a:effectLst/>
      </c:spPr>
    </c:plotArea>
    <c:legend>
      <c:legendPos val="r"/>
      <c:layout>
        <c:manualLayout>
          <c:xMode val="edge"/>
          <c:yMode val="edge"/>
          <c:x val="0.64470602532661958"/>
          <c:y val="0.77945850183971299"/>
          <c:w val="0.28090998538578793"/>
          <c:h val="0.14093203870119847"/>
        </c:manualLayout>
      </c:layout>
      <c:overlay val="0"/>
      <c:spPr>
        <a:solidFill>
          <a:schemeClr val="bg1"/>
        </a:solidFill>
      </c:spPr>
    </c:legend>
    <c:plotVisOnly val="1"/>
    <c:dispBlanksAs val="gap"/>
    <c:showDLblsOverMax val="0"/>
  </c:chart>
  <c:spPr>
    <a:solidFill>
      <a:schemeClr val="bg1"/>
    </a:solidFill>
    <a:ln w="9525" cap="flat" cmpd="sng" algn="ctr">
      <a:noFill/>
      <a:round/>
    </a:ln>
    <a:effectLst/>
  </c:spPr>
  <c:txPr>
    <a:bodyPr/>
    <a:lstStyle/>
    <a:p>
      <a:pPr>
        <a:defRPr sz="10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172764761199037"/>
          <c:y val="8.9242460317460331E-2"/>
          <c:w val="0.68646589641601952"/>
          <c:h val="0.85702202380952364"/>
        </c:manualLayout>
      </c:layout>
      <c:barChart>
        <c:barDir val="bar"/>
        <c:grouping val="stacked"/>
        <c:varyColors val="0"/>
        <c:ser>
          <c:idx val="0"/>
          <c:order val="0"/>
          <c:tx>
            <c:strRef>
              <c:f>'16-19_新製品_解決策 (ク・DX)'!$K$177</c:f>
              <c:strCache>
                <c:ptCount val="1"/>
                <c:pt idx="0">
                  <c:v>1番目 DXあり(n=24) , DXなし(n=227)</c:v>
                </c:pt>
              </c:strCache>
            </c:strRef>
          </c:tx>
          <c:spPr>
            <a:solidFill>
              <a:srgbClr val="FF9966"/>
            </a:solidFill>
            <a:ln>
              <a:solidFill>
                <a:schemeClr val="tx1"/>
              </a:solidFill>
            </a:ln>
            <a:effectLst/>
          </c:spPr>
          <c:invertIfNegative val="0"/>
          <c:dLbls>
            <c:spPr>
              <a:noFill/>
              <a:ln>
                <a:noFill/>
              </a:ln>
              <a:effectLst/>
            </c:spPr>
            <c:txPr>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'16-19_新製品_解決策 (ク・DX)'!$J$181:$J$201</c:f>
              <c:strCache>
                <c:ptCount val="21"/>
                <c:pt idx="0">
                  <c:v>技術者の確保                           </c:v>
                </c:pt>
                <c:pt idx="1">
                  <c:v>DXあり</c:v>
                </c:pt>
                <c:pt idx="2">
                  <c:v>DXなし</c:v>
                </c:pt>
                <c:pt idx="3">
                  <c:v>技術者の既存スキルの向上            </c:v>
                </c:pt>
                <c:pt idx="4">
                  <c:v>DXあり</c:v>
                </c:pt>
                <c:pt idx="5">
                  <c:v>DXなし</c:v>
                </c:pt>
                <c:pt idx="6">
                  <c:v>開発手法・開発技術の向上           </c:v>
                </c:pt>
                <c:pt idx="7">
                  <c:v>DXあり</c:v>
                </c:pt>
                <c:pt idx="8">
                  <c:v>DXなし</c:v>
                </c:pt>
                <c:pt idx="9">
                  <c:v>技術者のスキルシフト・Reスキル       </c:v>
                </c:pt>
                <c:pt idx="10">
                  <c:v>DXあり</c:v>
                </c:pt>
                <c:pt idx="11">
                  <c:v>DXなし</c:v>
                </c:pt>
                <c:pt idx="12">
                  <c:v>新たなパートナーの発掘・連携         </c:v>
                </c:pt>
                <c:pt idx="13">
                  <c:v>DXあり</c:v>
                </c:pt>
                <c:pt idx="14">
                  <c:v>DXなし</c:v>
                </c:pt>
                <c:pt idx="15">
                  <c:v>プロジェクトマネージャの確保            </c:v>
                </c:pt>
                <c:pt idx="16">
                  <c:v>DXあり</c:v>
                </c:pt>
                <c:pt idx="17">
                  <c:v>DXなし</c:v>
                </c:pt>
                <c:pt idx="18">
                  <c:v>プロジェクトマネージャのスキル向上     </c:v>
                </c:pt>
                <c:pt idx="19">
                  <c:v>DXあり</c:v>
                </c:pt>
                <c:pt idx="20">
                  <c:v>DXなし</c:v>
                </c:pt>
              </c:strCache>
            </c:strRef>
          </c:cat>
          <c:val>
            <c:numRef>
              <c:f>'16-19_新製品_解決策 (ク・DX)'!$K$181:$K$201</c:f>
              <c:numCache>
                <c:formatCode>0.0%</c:formatCode>
                <c:ptCount val="21"/>
                <c:pt idx="1">
                  <c:v>0.16666666666666666</c:v>
                </c:pt>
                <c:pt idx="2">
                  <c:v>0.27312775330396477</c:v>
                </c:pt>
                <c:pt idx="4">
                  <c:v>0.16666666666666666</c:v>
                </c:pt>
                <c:pt idx="5">
                  <c:v>0.18502202643171806</c:v>
                </c:pt>
                <c:pt idx="7">
                  <c:v>0.125</c:v>
                </c:pt>
                <c:pt idx="8">
                  <c:v>0.11894273127753303</c:v>
                </c:pt>
                <c:pt idx="10">
                  <c:v>0.20833333333333334</c:v>
                </c:pt>
                <c:pt idx="11">
                  <c:v>8.8105726872246701E-2</c:v>
                </c:pt>
                <c:pt idx="13">
                  <c:v>4.1666666666666664E-2</c:v>
                </c:pt>
                <c:pt idx="14">
                  <c:v>0.10572687224669604</c:v>
                </c:pt>
                <c:pt idx="16">
                  <c:v>4.1666666666666664E-2</c:v>
                </c:pt>
                <c:pt idx="17">
                  <c:v>8.8105726872246701E-2</c:v>
                </c:pt>
                <c:pt idx="19">
                  <c:v>4.1666666666666664E-2</c:v>
                </c:pt>
                <c:pt idx="20">
                  <c:v>8.3700440528634359E-2</c:v>
                </c:pt>
              </c:numCache>
            </c:numRef>
          </c:val>
          <c:extLst>
            <c:ext xmlns:c16="http://schemas.microsoft.com/office/drawing/2014/chart" uri="{C3380CC4-5D6E-409C-BE32-E72D297353CC}">
              <c16:uniqueId val="{00000000-6F4C-4158-9BBA-906580CC00FE}"/>
            </c:ext>
          </c:extLst>
        </c:ser>
        <c:ser>
          <c:idx val="1"/>
          <c:order val="1"/>
          <c:tx>
            <c:strRef>
              <c:f>'16-19_新製品_解決策 (ク・DX)'!$L$177</c:f>
              <c:strCache>
                <c:ptCount val="1"/>
                <c:pt idx="0">
                  <c:v>2番目 DXあり(n=24) , DXなし(n=225)</c:v>
                </c:pt>
              </c:strCache>
            </c:strRef>
          </c:tx>
          <c:spPr>
            <a:solidFill>
              <a:srgbClr val="FFFF99"/>
            </a:solidFill>
            <a:ln>
              <a:solidFill>
                <a:schemeClr val="tx1"/>
              </a:solidFill>
            </a:ln>
            <a:effectLst/>
          </c:spPr>
          <c:invertIfNegative val="0"/>
          <c:dLbls>
            <c:spPr>
              <a:noFill/>
              <a:ln>
                <a:noFill/>
              </a:ln>
              <a:effectLst/>
            </c:spPr>
            <c:txPr>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'16-19_新製品_解決策 (ク・DX)'!$J$181:$J$201</c:f>
              <c:strCache>
                <c:ptCount val="21"/>
                <c:pt idx="0">
                  <c:v>技術者の確保                           </c:v>
                </c:pt>
                <c:pt idx="1">
                  <c:v>DXあり</c:v>
                </c:pt>
                <c:pt idx="2">
                  <c:v>DXなし</c:v>
                </c:pt>
                <c:pt idx="3">
                  <c:v>技術者の既存スキルの向上            </c:v>
                </c:pt>
                <c:pt idx="4">
                  <c:v>DXあり</c:v>
                </c:pt>
                <c:pt idx="5">
                  <c:v>DXなし</c:v>
                </c:pt>
                <c:pt idx="6">
                  <c:v>開発手法・開発技術の向上           </c:v>
                </c:pt>
                <c:pt idx="7">
                  <c:v>DXあり</c:v>
                </c:pt>
                <c:pt idx="8">
                  <c:v>DXなし</c:v>
                </c:pt>
                <c:pt idx="9">
                  <c:v>技術者のスキルシフト・Reスキル       </c:v>
                </c:pt>
                <c:pt idx="10">
                  <c:v>DXあり</c:v>
                </c:pt>
                <c:pt idx="11">
                  <c:v>DXなし</c:v>
                </c:pt>
                <c:pt idx="12">
                  <c:v>新たなパートナーの発掘・連携         </c:v>
                </c:pt>
                <c:pt idx="13">
                  <c:v>DXあり</c:v>
                </c:pt>
                <c:pt idx="14">
                  <c:v>DXなし</c:v>
                </c:pt>
                <c:pt idx="15">
                  <c:v>プロジェクトマネージャの確保            </c:v>
                </c:pt>
                <c:pt idx="16">
                  <c:v>DXあり</c:v>
                </c:pt>
                <c:pt idx="17">
                  <c:v>DXなし</c:v>
                </c:pt>
                <c:pt idx="18">
                  <c:v>プロジェクトマネージャのスキル向上     </c:v>
                </c:pt>
                <c:pt idx="19">
                  <c:v>DXあり</c:v>
                </c:pt>
                <c:pt idx="20">
                  <c:v>DXなし</c:v>
                </c:pt>
              </c:strCache>
            </c:strRef>
          </c:cat>
          <c:val>
            <c:numRef>
              <c:f>'16-19_新製品_解決策 (ク・DX)'!$L$181:$L$201</c:f>
              <c:numCache>
                <c:formatCode>0.0%</c:formatCode>
                <c:ptCount val="21"/>
                <c:pt idx="1">
                  <c:v>0.16666666666666666</c:v>
                </c:pt>
                <c:pt idx="2">
                  <c:v>0.15555555555555556</c:v>
                </c:pt>
                <c:pt idx="4">
                  <c:v>0.20833333333333334</c:v>
                </c:pt>
                <c:pt idx="5">
                  <c:v>0.2088888888888889</c:v>
                </c:pt>
                <c:pt idx="7">
                  <c:v>0.125</c:v>
                </c:pt>
                <c:pt idx="8">
                  <c:v>0.12444444444444444</c:v>
                </c:pt>
                <c:pt idx="10">
                  <c:v>0</c:v>
                </c:pt>
                <c:pt idx="11">
                  <c:v>0.13333333333333333</c:v>
                </c:pt>
                <c:pt idx="13">
                  <c:v>0.16666666666666666</c:v>
                </c:pt>
                <c:pt idx="14">
                  <c:v>0.10222222222222223</c:v>
                </c:pt>
                <c:pt idx="16">
                  <c:v>8.3333333333333329E-2</c:v>
                </c:pt>
                <c:pt idx="17">
                  <c:v>5.7777777777777775E-2</c:v>
                </c:pt>
                <c:pt idx="19">
                  <c:v>8.3333333333333329E-2</c:v>
                </c:pt>
                <c:pt idx="20">
                  <c:v>5.3333333333333337E-2</c:v>
                </c:pt>
              </c:numCache>
            </c:numRef>
          </c:val>
          <c:extLst>
            <c:ext xmlns:c16="http://schemas.microsoft.com/office/drawing/2014/chart" uri="{C3380CC4-5D6E-409C-BE32-E72D297353CC}">
              <c16:uniqueId val="{00000001-6F4C-4158-9BBA-906580CC00FE}"/>
            </c:ext>
          </c:extLst>
        </c:ser>
        <c:ser>
          <c:idx val="2"/>
          <c:order val="2"/>
          <c:tx>
            <c:strRef>
              <c:f>'16-19_新製品_解決策 (ク・DX)'!$M$177</c:f>
              <c:strCache>
                <c:ptCount val="1"/>
                <c:pt idx="0">
                  <c:v>3番目 DXあり(n=22) , DXなし(n=220)</c:v>
                </c:pt>
              </c:strCache>
            </c:strRef>
          </c:tx>
          <c:spPr>
            <a:solidFill>
              <a:srgbClr val="2E75B6"/>
            </a:solidFill>
            <a:ln>
              <a:solidFill>
                <a:schemeClr val="tx1"/>
              </a:solidFill>
            </a:ln>
            <a:effectLst/>
          </c:spPr>
          <c:invertIfNegative val="0"/>
          <c:dLbls>
            <c:spPr>
              <a:noFill/>
              <a:ln>
                <a:noFill/>
              </a:ln>
              <a:effectLst/>
            </c:spPr>
            <c:txPr>
              <a:bodyPr/>
              <a:lstStyle/>
              <a:p>
                <a:pPr>
                  <a:defRPr sz="800">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'16-19_新製品_解決策 (ク・DX)'!$J$181:$J$201</c:f>
              <c:strCache>
                <c:ptCount val="21"/>
                <c:pt idx="0">
                  <c:v>技術者の確保                           </c:v>
                </c:pt>
                <c:pt idx="1">
                  <c:v>DXあり</c:v>
                </c:pt>
                <c:pt idx="2">
                  <c:v>DXなし</c:v>
                </c:pt>
                <c:pt idx="3">
                  <c:v>技術者の既存スキルの向上            </c:v>
                </c:pt>
                <c:pt idx="4">
                  <c:v>DXあり</c:v>
                </c:pt>
                <c:pt idx="5">
                  <c:v>DXなし</c:v>
                </c:pt>
                <c:pt idx="6">
                  <c:v>開発手法・開発技術の向上           </c:v>
                </c:pt>
                <c:pt idx="7">
                  <c:v>DXあり</c:v>
                </c:pt>
                <c:pt idx="8">
                  <c:v>DXなし</c:v>
                </c:pt>
                <c:pt idx="9">
                  <c:v>技術者のスキルシフト・Reスキル       </c:v>
                </c:pt>
                <c:pt idx="10">
                  <c:v>DXあり</c:v>
                </c:pt>
                <c:pt idx="11">
                  <c:v>DXなし</c:v>
                </c:pt>
                <c:pt idx="12">
                  <c:v>新たなパートナーの発掘・連携         </c:v>
                </c:pt>
                <c:pt idx="13">
                  <c:v>DXあり</c:v>
                </c:pt>
                <c:pt idx="14">
                  <c:v>DXなし</c:v>
                </c:pt>
                <c:pt idx="15">
                  <c:v>プロジェクトマネージャの確保            </c:v>
                </c:pt>
                <c:pt idx="16">
                  <c:v>DXあり</c:v>
                </c:pt>
                <c:pt idx="17">
                  <c:v>DXなし</c:v>
                </c:pt>
                <c:pt idx="18">
                  <c:v>プロジェクトマネージャのスキル向上     </c:v>
                </c:pt>
                <c:pt idx="19">
                  <c:v>DXあり</c:v>
                </c:pt>
                <c:pt idx="20">
                  <c:v>DXなし</c:v>
                </c:pt>
              </c:strCache>
            </c:strRef>
          </c:cat>
          <c:val>
            <c:numRef>
              <c:f>'16-19_新製品_解決策 (ク・DX)'!$M$181:$M$201</c:f>
              <c:numCache>
                <c:formatCode>0.0%</c:formatCode>
                <c:ptCount val="21"/>
                <c:pt idx="1">
                  <c:v>9.0909090909090912E-2</c:v>
                </c:pt>
                <c:pt idx="2">
                  <c:v>0.13636363636363635</c:v>
                </c:pt>
                <c:pt idx="4">
                  <c:v>0</c:v>
                </c:pt>
                <c:pt idx="5">
                  <c:v>0.10454545454545454</c:v>
                </c:pt>
                <c:pt idx="7">
                  <c:v>0.13636363636363635</c:v>
                </c:pt>
                <c:pt idx="8">
                  <c:v>0.15909090909090909</c:v>
                </c:pt>
                <c:pt idx="10">
                  <c:v>0.18181818181818182</c:v>
                </c:pt>
                <c:pt idx="11">
                  <c:v>0.1</c:v>
                </c:pt>
                <c:pt idx="13">
                  <c:v>0.31818181818181818</c:v>
                </c:pt>
                <c:pt idx="14">
                  <c:v>0.18181818181818182</c:v>
                </c:pt>
                <c:pt idx="16">
                  <c:v>0</c:v>
                </c:pt>
                <c:pt idx="17">
                  <c:v>2.2727272727272728E-2</c:v>
                </c:pt>
                <c:pt idx="19">
                  <c:v>4.5454545454545456E-2</c:v>
                </c:pt>
                <c:pt idx="20">
                  <c:v>5.4545454545454543E-2</c:v>
                </c:pt>
              </c:numCache>
            </c:numRef>
          </c:val>
          <c:extLst>
            <c:ext xmlns:c16="http://schemas.microsoft.com/office/drawing/2014/chart" uri="{C3380CC4-5D6E-409C-BE32-E72D297353CC}">
              <c16:uniqueId val="{00000002-6F4C-4158-9BBA-906580CC00FE}"/>
            </c:ext>
          </c:extLst>
        </c:ser>
        <c:dLbls>
          <c:showLegendKey val="0"/>
          <c:showVal val="0"/>
          <c:showCatName val="0"/>
          <c:showSerName val="0"/>
          <c:showPercent val="0"/>
          <c:showBubbleSize val="0"/>
        </c:dLbls>
        <c:gapWidth val="40"/>
        <c:overlap val="100"/>
        <c:axId val="87494016"/>
        <c:axId val="87508096"/>
      </c:barChart>
      <c:catAx>
        <c:axId val="87494016"/>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87508096"/>
        <c:crosses val="autoZero"/>
        <c:auto val="1"/>
        <c:lblAlgn val="ctr"/>
        <c:lblOffset val="100"/>
        <c:noMultiLvlLbl val="0"/>
      </c:catAx>
      <c:valAx>
        <c:axId val="8750809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87494016"/>
        <c:crosses val="autoZero"/>
        <c:crossBetween val="between"/>
      </c:valAx>
      <c:spPr>
        <a:noFill/>
        <a:ln>
          <a:solidFill>
            <a:schemeClr val="tx1">
              <a:lumMod val="50000"/>
              <a:lumOff val="50000"/>
            </a:schemeClr>
          </a:solidFill>
        </a:ln>
        <a:effectLst/>
      </c:spPr>
    </c:plotArea>
    <c:legend>
      <c:legendPos val="r"/>
      <c:layout>
        <c:manualLayout>
          <c:xMode val="edge"/>
          <c:yMode val="edge"/>
          <c:x val="0.62449199251846721"/>
          <c:y val="0.77945850183971299"/>
          <c:w val="0.3011240181939403"/>
          <c:h val="0.14093203870119847"/>
        </c:manualLayout>
      </c:layout>
      <c:overlay val="0"/>
      <c:spPr>
        <a:solidFill>
          <a:schemeClr val="bg1"/>
        </a:solidFill>
      </c:spPr>
    </c:legend>
    <c:plotVisOnly val="1"/>
    <c:dispBlanksAs val="gap"/>
    <c:showDLblsOverMax val="0"/>
  </c:chart>
  <c:spPr>
    <a:solidFill>
      <a:schemeClr val="bg1"/>
    </a:solidFill>
    <a:ln w="9525" cap="flat" cmpd="sng" algn="ctr">
      <a:noFill/>
      <a:round/>
    </a:ln>
    <a:effectLst/>
  </c:spPr>
  <c:txPr>
    <a:bodyPr/>
    <a:lstStyle/>
    <a:p>
      <a:pPr>
        <a:defRPr sz="10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dLbls>
          <c:showLegendKey val="0"/>
          <c:showVal val="0"/>
          <c:showCatName val="0"/>
          <c:showSerName val="0"/>
          <c:showPercent val="0"/>
          <c:showBubbleSize val="0"/>
        </c:dLbls>
        <c:gapWidth val="130"/>
        <c:axId val="438623616"/>
        <c:axId val="438715520"/>
      </c:barChart>
      <c:catAx>
        <c:axId val="438623616"/>
        <c:scaling>
          <c:orientation val="maxMin"/>
        </c:scaling>
        <c:delete val="0"/>
        <c:axPos val="l"/>
        <c:numFmt formatCode="General" sourceLinked="1"/>
        <c:majorTickMark val="none"/>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38715520"/>
        <c:crosses val="autoZero"/>
        <c:auto val="1"/>
        <c:lblAlgn val="ctr"/>
        <c:lblOffset val="100"/>
        <c:noMultiLvlLbl val="0"/>
      </c:catAx>
      <c:valAx>
        <c:axId val="438715520"/>
        <c:scaling>
          <c:orientation val="minMax"/>
          <c:max val="0.8"/>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38623616"/>
        <c:crosses val="autoZero"/>
        <c:crossBetween val="between"/>
      </c:valAx>
      <c:spPr>
        <a:noFill/>
        <a:ln>
          <a:solidFill>
            <a:schemeClr val="bg1">
              <a:lumMod val="65000"/>
            </a:schemeClr>
          </a:solidFill>
        </a:ln>
        <a:effectLst/>
      </c:spPr>
    </c:plotArea>
    <c:plotVisOnly val="1"/>
    <c:dispBlanksAs val="gap"/>
    <c:showDLblsOverMax val="0"/>
  </c:chart>
  <c:spPr>
    <a:noFill/>
    <a:ln w="9525" cap="flat" cmpd="sng" algn="ctr">
      <a:noFill/>
      <a:round/>
    </a:ln>
    <a:effectLst/>
  </c:spPr>
  <c:txPr>
    <a:bodyPr/>
    <a:lstStyle/>
    <a:p>
      <a:pPr>
        <a:defRPr sz="10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ja-JP" altLang="en-US" sz="1000" dirty="0"/>
              <a:t>課題の</a:t>
            </a:r>
            <a:r>
              <a:rPr lang="en-US" altLang="ja-JP" sz="1000" dirty="0"/>
              <a:t>1</a:t>
            </a:r>
            <a:r>
              <a:rPr lang="ja-JP" altLang="en-US" sz="1000" dirty="0"/>
              <a:t>番目として選択された場合</a:t>
            </a:r>
          </a:p>
        </c:rich>
      </c:tx>
      <c:layout>
        <c:manualLayout>
          <c:xMode val="edge"/>
          <c:yMode val="edge"/>
          <c:x val="0.37935007238057206"/>
          <c:y val="3.5587178640070997E-3"/>
        </c:manualLayout>
      </c:layout>
      <c:overlay val="0"/>
    </c:title>
    <c:autoTitleDeleted val="0"/>
    <c:plotArea>
      <c:layout>
        <c:manualLayout>
          <c:layoutTarget val="inner"/>
          <c:xMode val="edge"/>
          <c:yMode val="edge"/>
          <c:x val="0.357689417989418"/>
          <c:y val="0.22006347528900902"/>
          <c:w val="0.5922170634920636"/>
          <c:h val="0.73053046238056041"/>
        </c:manualLayout>
      </c:layout>
      <c:barChart>
        <c:barDir val="bar"/>
        <c:grouping val="stacked"/>
        <c:varyColors val="0"/>
        <c:ser>
          <c:idx val="0"/>
          <c:order val="0"/>
          <c:tx>
            <c:strRef>
              <c:f>'16-20・21_市場拡大_解決策'!$K$5</c:f>
              <c:strCache>
                <c:ptCount val="1"/>
                <c:pt idx="0">
                  <c:v>解決策の1番目（n=81）</c:v>
                </c:pt>
              </c:strCache>
            </c:strRef>
          </c:tx>
          <c:spPr>
            <a:solidFill>
              <a:srgbClr val="FF9966"/>
            </a:solidFill>
            <a:ln>
              <a:solidFill>
                <a:schemeClr val="tx1"/>
              </a:solidFill>
            </a:ln>
            <a:effectLst/>
          </c:spPr>
          <c:invertIfNegative val="0"/>
          <c:cat>
            <c:strRef>
              <c:f>'16-20・21_市場拡大_解決策'!$J$7:$J$18</c:f>
              <c:strCache>
                <c:ptCount val="12"/>
                <c:pt idx="0">
                  <c:v>プロジェクトマネージャの確保            </c:v>
                </c:pt>
                <c:pt idx="1">
                  <c:v>プロジェクトマネージャのスキル向上     </c:v>
                </c:pt>
                <c:pt idx="2">
                  <c:v>技術者の確保                           </c:v>
                </c:pt>
                <c:pt idx="3">
                  <c:v>技術者の既存スキルの向上            </c:v>
                </c:pt>
                <c:pt idx="4">
                  <c:v>技術者のスキルシフト・Reスキル       </c:v>
                </c:pt>
                <c:pt idx="5">
                  <c:v>開発手法・開発技術の向上           </c:v>
                </c:pt>
                <c:pt idx="6">
                  <c:v>管理手法・管理技術の向上開発     </c:v>
                </c:pt>
                <c:pt idx="7">
                  <c:v>環境（ツール等）の整備・改善       </c:v>
                </c:pt>
                <c:pt idx="8">
                  <c:v>第三者による検証・妥当性確認      </c:v>
                </c:pt>
                <c:pt idx="9">
                  <c:v>新たなパートナーの発掘・連携         </c:v>
                </c:pt>
                <c:pt idx="10">
                  <c:v>自動化やAIの活用                     </c:v>
                </c:pt>
                <c:pt idx="11">
                  <c:v>その他                                    </c:v>
                </c:pt>
              </c:strCache>
            </c:strRef>
          </c:cat>
          <c:val>
            <c:numRef>
              <c:f>'16-20・21_市場拡大_解決策'!$K$7:$K$18</c:f>
              <c:numCache>
                <c:formatCode>0.0%</c:formatCode>
                <c:ptCount val="12"/>
                <c:pt idx="0">
                  <c:v>0.1111111111111111</c:v>
                </c:pt>
                <c:pt idx="1">
                  <c:v>8.6419753086419748E-2</c:v>
                </c:pt>
                <c:pt idx="2">
                  <c:v>0.23456790123456789</c:v>
                </c:pt>
                <c:pt idx="3">
                  <c:v>3.7037037037037035E-2</c:v>
                </c:pt>
                <c:pt idx="4">
                  <c:v>1.2345679012345678E-2</c:v>
                </c:pt>
                <c:pt idx="5">
                  <c:v>6.1728395061728392E-2</c:v>
                </c:pt>
                <c:pt idx="6">
                  <c:v>0</c:v>
                </c:pt>
                <c:pt idx="7">
                  <c:v>0</c:v>
                </c:pt>
                <c:pt idx="8">
                  <c:v>0</c:v>
                </c:pt>
                <c:pt idx="9">
                  <c:v>0.38271604938271603</c:v>
                </c:pt>
                <c:pt idx="10">
                  <c:v>0</c:v>
                </c:pt>
                <c:pt idx="11">
                  <c:v>7.407407407407407E-2</c:v>
                </c:pt>
              </c:numCache>
            </c:numRef>
          </c:val>
          <c:extLst>
            <c:ext xmlns:c16="http://schemas.microsoft.com/office/drawing/2014/chart" uri="{C3380CC4-5D6E-409C-BE32-E72D297353CC}">
              <c16:uniqueId val="{00000000-43DC-4DE1-9266-9ECADD5B4CFB}"/>
            </c:ext>
          </c:extLst>
        </c:ser>
        <c:ser>
          <c:idx val="1"/>
          <c:order val="1"/>
          <c:tx>
            <c:strRef>
              <c:f>'16-20・21_市場拡大_解決策'!$L$5</c:f>
              <c:strCache>
                <c:ptCount val="1"/>
                <c:pt idx="0">
                  <c:v>解決策の2番目（n=73）</c:v>
                </c:pt>
              </c:strCache>
            </c:strRef>
          </c:tx>
          <c:spPr>
            <a:solidFill>
              <a:srgbClr val="FFFF99"/>
            </a:solidFill>
            <a:ln>
              <a:solidFill>
                <a:schemeClr val="tx1"/>
              </a:solidFill>
            </a:ln>
            <a:effectLst/>
          </c:spPr>
          <c:invertIfNegative val="0"/>
          <c:cat>
            <c:strRef>
              <c:f>'16-20・21_市場拡大_解決策'!$J$7:$J$18</c:f>
              <c:strCache>
                <c:ptCount val="12"/>
                <c:pt idx="0">
                  <c:v>プロジェクトマネージャの確保            </c:v>
                </c:pt>
                <c:pt idx="1">
                  <c:v>プロジェクトマネージャのスキル向上     </c:v>
                </c:pt>
                <c:pt idx="2">
                  <c:v>技術者の確保                           </c:v>
                </c:pt>
                <c:pt idx="3">
                  <c:v>技術者の既存スキルの向上            </c:v>
                </c:pt>
                <c:pt idx="4">
                  <c:v>技術者のスキルシフト・Reスキル       </c:v>
                </c:pt>
                <c:pt idx="5">
                  <c:v>開発手法・開発技術の向上           </c:v>
                </c:pt>
                <c:pt idx="6">
                  <c:v>管理手法・管理技術の向上開発     </c:v>
                </c:pt>
                <c:pt idx="7">
                  <c:v>環境（ツール等）の整備・改善       </c:v>
                </c:pt>
                <c:pt idx="8">
                  <c:v>第三者による検証・妥当性確認      </c:v>
                </c:pt>
                <c:pt idx="9">
                  <c:v>新たなパートナーの発掘・連携         </c:v>
                </c:pt>
                <c:pt idx="10">
                  <c:v>自動化やAIの活用                     </c:v>
                </c:pt>
                <c:pt idx="11">
                  <c:v>その他                                    </c:v>
                </c:pt>
              </c:strCache>
            </c:strRef>
          </c:cat>
          <c:val>
            <c:numRef>
              <c:f>'16-20・21_市場拡大_解決策'!$L$7:$L$18</c:f>
              <c:numCache>
                <c:formatCode>0.0%</c:formatCode>
                <c:ptCount val="12"/>
                <c:pt idx="0">
                  <c:v>0.15068493150684931</c:v>
                </c:pt>
                <c:pt idx="1">
                  <c:v>4.1095890410958902E-2</c:v>
                </c:pt>
                <c:pt idx="2">
                  <c:v>0.21917808219178081</c:v>
                </c:pt>
                <c:pt idx="3">
                  <c:v>9.5890410958904104E-2</c:v>
                </c:pt>
                <c:pt idx="4">
                  <c:v>9.5890410958904104E-2</c:v>
                </c:pt>
                <c:pt idx="5">
                  <c:v>1.3698630136986301E-2</c:v>
                </c:pt>
                <c:pt idx="6">
                  <c:v>9.5890410958904104E-2</c:v>
                </c:pt>
                <c:pt idx="7">
                  <c:v>2.7397260273972601E-2</c:v>
                </c:pt>
                <c:pt idx="8">
                  <c:v>2.7397260273972601E-2</c:v>
                </c:pt>
                <c:pt idx="9">
                  <c:v>0.16438356164383561</c:v>
                </c:pt>
                <c:pt idx="10">
                  <c:v>0</c:v>
                </c:pt>
                <c:pt idx="11">
                  <c:v>6.8493150684931503E-2</c:v>
                </c:pt>
              </c:numCache>
            </c:numRef>
          </c:val>
          <c:extLst>
            <c:ext xmlns:c16="http://schemas.microsoft.com/office/drawing/2014/chart" uri="{C3380CC4-5D6E-409C-BE32-E72D297353CC}">
              <c16:uniqueId val="{00000001-43DC-4DE1-9266-9ECADD5B4CFB}"/>
            </c:ext>
          </c:extLst>
        </c:ser>
        <c:ser>
          <c:idx val="2"/>
          <c:order val="2"/>
          <c:tx>
            <c:strRef>
              <c:f>'16-20・21_市場拡大_解決策'!$M$5</c:f>
              <c:strCache>
                <c:ptCount val="1"/>
                <c:pt idx="0">
                  <c:v>解決策の3番目（n=68）</c:v>
                </c:pt>
              </c:strCache>
            </c:strRef>
          </c:tx>
          <c:spPr>
            <a:solidFill>
              <a:srgbClr val="2E75B6"/>
            </a:solidFill>
            <a:ln>
              <a:solidFill>
                <a:schemeClr val="tx1"/>
              </a:solidFill>
            </a:ln>
            <a:effectLst/>
          </c:spPr>
          <c:invertIfNegative val="0"/>
          <c:cat>
            <c:strRef>
              <c:f>'16-20・21_市場拡大_解決策'!$J$7:$J$18</c:f>
              <c:strCache>
                <c:ptCount val="12"/>
                <c:pt idx="0">
                  <c:v>プロジェクトマネージャの確保            </c:v>
                </c:pt>
                <c:pt idx="1">
                  <c:v>プロジェクトマネージャのスキル向上     </c:v>
                </c:pt>
                <c:pt idx="2">
                  <c:v>技術者の確保                           </c:v>
                </c:pt>
                <c:pt idx="3">
                  <c:v>技術者の既存スキルの向上            </c:v>
                </c:pt>
                <c:pt idx="4">
                  <c:v>技術者のスキルシフト・Reスキル       </c:v>
                </c:pt>
                <c:pt idx="5">
                  <c:v>開発手法・開発技術の向上           </c:v>
                </c:pt>
                <c:pt idx="6">
                  <c:v>管理手法・管理技術の向上開発     </c:v>
                </c:pt>
                <c:pt idx="7">
                  <c:v>環境（ツール等）の整備・改善       </c:v>
                </c:pt>
                <c:pt idx="8">
                  <c:v>第三者による検証・妥当性確認      </c:v>
                </c:pt>
                <c:pt idx="9">
                  <c:v>新たなパートナーの発掘・連携         </c:v>
                </c:pt>
                <c:pt idx="10">
                  <c:v>自動化やAIの活用                     </c:v>
                </c:pt>
                <c:pt idx="11">
                  <c:v>その他                                    </c:v>
                </c:pt>
              </c:strCache>
            </c:strRef>
          </c:cat>
          <c:val>
            <c:numRef>
              <c:f>'16-20・21_市場拡大_解決策'!$M$7:$M$18</c:f>
              <c:numCache>
                <c:formatCode>0.0%</c:formatCode>
                <c:ptCount val="12"/>
                <c:pt idx="0">
                  <c:v>7.3529411764705885E-2</c:v>
                </c:pt>
                <c:pt idx="1">
                  <c:v>8.8235294117647065E-2</c:v>
                </c:pt>
                <c:pt idx="2">
                  <c:v>0.14705882352941177</c:v>
                </c:pt>
                <c:pt idx="3">
                  <c:v>7.3529411764705885E-2</c:v>
                </c:pt>
                <c:pt idx="4">
                  <c:v>0.11764705882352941</c:v>
                </c:pt>
                <c:pt idx="5">
                  <c:v>8.8235294117647065E-2</c:v>
                </c:pt>
                <c:pt idx="6">
                  <c:v>7.3529411764705885E-2</c:v>
                </c:pt>
                <c:pt idx="7">
                  <c:v>4.4117647058823532E-2</c:v>
                </c:pt>
                <c:pt idx="8">
                  <c:v>2.9411764705882353E-2</c:v>
                </c:pt>
                <c:pt idx="9">
                  <c:v>0.14705882352941177</c:v>
                </c:pt>
                <c:pt idx="10">
                  <c:v>8.8235294117647065E-2</c:v>
                </c:pt>
                <c:pt idx="11">
                  <c:v>2.9411764705882353E-2</c:v>
                </c:pt>
              </c:numCache>
            </c:numRef>
          </c:val>
          <c:extLst>
            <c:ext xmlns:c16="http://schemas.microsoft.com/office/drawing/2014/chart" uri="{C3380CC4-5D6E-409C-BE32-E72D297353CC}">
              <c16:uniqueId val="{00000002-43DC-4DE1-9266-9ECADD5B4CFB}"/>
            </c:ext>
          </c:extLst>
        </c:ser>
        <c:dLbls>
          <c:showLegendKey val="0"/>
          <c:showVal val="0"/>
          <c:showCatName val="0"/>
          <c:showSerName val="0"/>
          <c:showPercent val="0"/>
          <c:showBubbleSize val="0"/>
        </c:dLbls>
        <c:gapWidth val="40"/>
        <c:overlap val="100"/>
        <c:axId val="87494016"/>
        <c:axId val="87508096"/>
      </c:barChart>
      <c:catAx>
        <c:axId val="87494016"/>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800"/>
            </a:pPr>
            <a:endParaRPr lang="ja-JP"/>
          </a:p>
        </c:txPr>
        <c:crossAx val="87508096"/>
        <c:crosses val="autoZero"/>
        <c:auto val="1"/>
        <c:lblAlgn val="ctr"/>
        <c:lblOffset val="100"/>
        <c:noMultiLvlLbl val="0"/>
      </c:catAx>
      <c:valAx>
        <c:axId val="8750809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sz="900"/>
            </a:pPr>
            <a:endParaRPr lang="ja-JP"/>
          </a:p>
        </c:txPr>
        <c:crossAx val="87494016"/>
        <c:crosses val="autoZero"/>
        <c:crossBetween val="between"/>
      </c:valAx>
      <c:spPr>
        <a:noFill/>
        <a:ln>
          <a:solidFill>
            <a:schemeClr val="tx1">
              <a:lumMod val="50000"/>
              <a:lumOff val="50000"/>
            </a:schemeClr>
          </a:solidFill>
        </a:ln>
        <a:effectLst/>
      </c:spPr>
    </c:plotArea>
    <c:legend>
      <c:legendPos val="r"/>
      <c:layout>
        <c:manualLayout>
          <c:xMode val="edge"/>
          <c:yMode val="edge"/>
          <c:x val="0.74868611111111116"/>
          <c:y val="0.57645821266617736"/>
          <c:w val="0.1925175925925926"/>
          <c:h val="0.34090639703354247"/>
        </c:manualLayout>
      </c:layout>
      <c:overlay val="0"/>
      <c:spPr>
        <a:solidFill>
          <a:schemeClr val="bg1"/>
        </a:solidFill>
        <a:ln>
          <a:noFill/>
        </a:ln>
        <a:effectLst/>
      </c:spPr>
      <c:txPr>
        <a:bodyPr rot="0" vert="horz"/>
        <a:lstStyle/>
        <a:p>
          <a:pPr>
            <a:defRPr sz="800"/>
          </a:pPr>
          <a:endParaRPr lang="ja-JP"/>
        </a:p>
      </c:txPr>
    </c:legend>
    <c:plotVisOnly val="1"/>
    <c:dispBlanksAs val="gap"/>
    <c:showDLblsOverMax val="0"/>
  </c:chart>
  <c:spPr>
    <a:solidFill>
      <a:schemeClr val="bg1"/>
    </a:solidFill>
    <a:ln w="9525" cap="flat" cmpd="sng" algn="ctr">
      <a:noFill/>
      <a:round/>
    </a:ln>
    <a:effectLst/>
  </c:spPr>
  <c:txPr>
    <a:bodyPr/>
    <a:lstStyle/>
    <a:p>
      <a:pPr>
        <a:defRPr sz="10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ja-JP" altLang="en-US" sz="1000" dirty="0"/>
              <a:t>課題の</a:t>
            </a:r>
            <a:r>
              <a:rPr lang="en-US" altLang="ja-JP" sz="1000" dirty="0"/>
              <a:t>2</a:t>
            </a:r>
            <a:r>
              <a:rPr lang="ja-JP" altLang="en-US" sz="1000" dirty="0"/>
              <a:t>番目として選択された場合</a:t>
            </a:r>
          </a:p>
        </c:rich>
      </c:tx>
      <c:layout>
        <c:manualLayout>
          <c:xMode val="edge"/>
          <c:yMode val="edge"/>
          <c:x val="0.37935007238057206"/>
          <c:y val="3.5587178640070997E-3"/>
        </c:manualLayout>
      </c:layout>
      <c:overlay val="0"/>
    </c:title>
    <c:autoTitleDeleted val="0"/>
    <c:plotArea>
      <c:layout>
        <c:manualLayout>
          <c:layoutTarget val="inner"/>
          <c:xMode val="edge"/>
          <c:yMode val="edge"/>
          <c:x val="0.357689417989418"/>
          <c:y val="0.19851024942818912"/>
          <c:w val="0.5922170634920636"/>
          <c:h val="0.73588538832326245"/>
        </c:manualLayout>
      </c:layout>
      <c:barChart>
        <c:barDir val="bar"/>
        <c:grouping val="stacked"/>
        <c:varyColors val="0"/>
        <c:ser>
          <c:idx val="3"/>
          <c:order val="0"/>
          <c:tx>
            <c:strRef>
              <c:f>'16-20・21_市場拡大_解決策'!$K$22</c:f>
              <c:strCache>
                <c:ptCount val="1"/>
                <c:pt idx="0">
                  <c:v>解決策の1番目（n=57）</c:v>
                </c:pt>
              </c:strCache>
            </c:strRef>
          </c:tx>
          <c:spPr>
            <a:solidFill>
              <a:srgbClr val="FF9966"/>
            </a:solidFill>
            <a:ln>
              <a:solidFill>
                <a:schemeClr val="tx1"/>
              </a:solidFill>
            </a:ln>
            <a:effectLst/>
          </c:spPr>
          <c:invertIfNegative val="0"/>
          <c:cat>
            <c:strRef>
              <c:f>'16-20・21_市場拡大_解決策'!$J$24:$J$35</c:f>
              <c:strCache>
                <c:ptCount val="12"/>
                <c:pt idx="0">
                  <c:v>プロジェクトマネージャの確保            </c:v>
                </c:pt>
                <c:pt idx="1">
                  <c:v>プロジェクトマネージャのスキル向上     </c:v>
                </c:pt>
                <c:pt idx="2">
                  <c:v>技術者の確保                           </c:v>
                </c:pt>
                <c:pt idx="3">
                  <c:v>技術者の既存スキルの向上            </c:v>
                </c:pt>
                <c:pt idx="4">
                  <c:v>技術者のスキルシフト・Reスキル       </c:v>
                </c:pt>
                <c:pt idx="5">
                  <c:v>開発手法・開発技術の向上           </c:v>
                </c:pt>
                <c:pt idx="6">
                  <c:v>管理手法・管理技術の向上開発     </c:v>
                </c:pt>
                <c:pt idx="7">
                  <c:v>環境（ツール等）の整備・改善       </c:v>
                </c:pt>
                <c:pt idx="8">
                  <c:v>第三者による検証・妥当性確認      </c:v>
                </c:pt>
                <c:pt idx="9">
                  <c:v>新たなパートナーの発掘・連携         </c:v>
                </c:pt>
                <c:pt idx="10">
                  <c:v>自動化やAIの活用                     </c:v>
                </c:pt>
                <c:pt idx="11">
                  <c:v>その他                                    </c:v>
                </c:pt>
              </c:strCache>
            </c:strRef>
          </c:cat>
          <c:val>
            <c:numRef>
              <c:f>'16-20・21_市場拡大_解決策'!$K$24:$K$35</c:f>
              <c:numCache>
                <c:formatCode>0.0%</c:formatCode>
                <c:ptCount val="12"/>
                <c:pt idx="0">
                  <c:v>5.2631578947368418E-2</c:v>
                </c:pt>
                <c:pt idx="1">
                  <c:v>0.19298245614035087</c:v>
                </c:pt>
                <c:pt idx="2">
                  <c:v>0.17543859649122806</c:v>
                </c:pt>
                <c:pt idx="3">
                  <c:v>5.2631578947368418E-2</c:v>
                </c:pt>
                <c:pt idx="4">
                  <c:v>1.7543859649122806E-2</c:v>
                </c:pt>
                <c:pt idx="5">
                  <c:v>5.2631578947368418E-2</c:v>
                </c:pt>
                <c:pt idx="6">
                  <c:v>1.7543859649122806E-2</c:v>
                </c:pt>
                <c:pt idx="7">
                  <c:v>1.7543859649122806E-2</c:v>
                </c:pt>
                <c:pt idx="8">
                  <c:v>0</c:v>
                </c:pt>
                <c:pt idx="9">
                  <c:v>0.35087719298245612</c:v>
                </c:pt>
                <c:pt idx="10">
                  <c:v>5.2631578947368418E-2</c:v>
                </c:pt>
                <c:pt idx="11">
                  <c:v>1.7543859649122806E-2</c:v>
                </c:pt>
              </c:numCache>
            </c:numRef>
          </c:val>
          <c:extLst>
            <c:ext xmlns:c16="http://schemas.microsoft.com/office/drawing/2014/chart" uri="{C3380CC4-5D6E-409C-BE32-E72D297353CC}">
              <c16:uniqueId val="{00000000-07C6-4C8D-92BD-18E24CCBF33F}"/>
            </c:ext>
          </c:extLst>
        </c:ser>
        <c:ser>
          <c:idx val="4"/>
          <c:order val="1"/>
          <c:tx>
            <c:strRef>
              <c:f>'16-20・21_市場拡大_解決策'!$L$22</c:f>
              <c:strCache>
                <c:ptCount val="1"/>
                <c:pt idx="0">
                  <c:v>解決策の2番目（n=57）</c:v>
                </c:pt>
              </c:strCache>
            </c:strRef>
          </c:tx>
          <c:spPr>
            <a:solidFill>
              <a:srgbClr val="FFFF99"/>
            </a:solidFill>
            <a:ln>
              <a:solidFill>
                <a:schemeClr val="tx1"/>
              </a:solidFill>
            </a:ln>
            <a:effectLst/>
          </c:spPr>
          <c:invertIfNegative val="0"/>
          <c:cat>
            <c:strRef>
              <c:f>'16-20・21_市場拡大_解決策'!$J$24:$J$35</c:f>
              <c:strCache>
                <c:ptCount val="12"/>
                <c:pt idx="0">
                  <c:v>プロジェクトマネージャの確保            </c:v>
                </c:pt>
                <c:pt idx="1">
                  <c:v>プロジェクトマネージャのスキル向上     </c:v>
                </c:pt>
                <c:pt idx="2">
                  <c:v>技術者の確保                           </c:v>
                </c:pt>
                <c:pt idx="3">
                  <c:v>技術者の既存スキルの向上            </c:v>
                </c:pt>
                <c:pt idx="4">
                  <c:v>技術者のスキルシフト・Reスキル       </c:v>
                </c:pt>
                <c:pt idx="5">
                  <c:v>開発手法・開発技術の向上           </c:v>
                </c:pt>
                <c:pt idx="6">
                  <c:v>管理手法・管理技術の向上開発     </c:v>
                </c:pt>
                <c:pt idx="7">
                  <c:v>環境（ツール等）の整備・改善       </c:v>
                </c:pt>
                <c:pt idx="8">
                  <c:v>第三者による検証・妥当性確認      </c:v>
                </c:pt>
                <c:pt idx="9">
                  <c:v>新たなパートナーの発掘・連携         </c:v>
                </c:pt>
                <c:pt idx="10">
                  <c:v>自動化やAIの活用                     </c:v>
                </c:pt>
                <c:pt idx="11">
                  <c:v>その他                                    </c:v>
                </c:pt>
              </c:strCache>
            </c:strRef>
          </c:cat>
          <c:val>
            <c:numRef>
              <c:f>'16-20・21_市場拡大_解決策'!$L$24:$L$35</c:f>
              <c:numCache>
                <c:formatCode>0.0%</c:formatCode>
                <c:ptCount val="12"/>
                <c:pt idx="0">
                  <c:v>0.15789473684210525</c:v>
                </c:pt>
                <c:pt idx="1">
                  <c:v>8.771929824561403E-2</c:v>
                </c:pt>
                <c:pt idx="2">
                  <c:v>5.2631578947368418E-2</c:v>
                </c:pt>
                <c:pt idx="3">
                  <c:v>0.17543859649122806</c:v>
                </c:pt>
                <c:pt idx="4">
                  <c:v>0.14035087719298245</c:v>
                </c:pt>
                <c:pt idx="5">
                  <c:v>5.2631578947368418E-2</c:v>
                </c:pt>
                <c:pt idx="6">
                  <c:v>3.5087719298245612E-2</c:v>
                </c:pt>
                <c:pt idx="7">
                  <c:v>5.2631578947368418E-2</c:v>
                </c:pt>
                <c:pt idx="8">
                  <c:v>1.7543859649122806E-2</c:v>
                </c:pt>
                <c:pt idx="9">
                  <c:v>0.15789473684210525</c:v>
                </c:pt>
                <c:pt idx="10">
                  <c:v>7.0175438596491224E-2</c:v>
                </c:pt>
                <c:pt idx="11">
                  <c:v>0</c:v>
                </c:pt>
              </c:numCache>
            </c:numRef>
          </c:val>
          <c:extLst>
            <c:ext xmlns:c16="http://schemas.microsoft.com/office/drawing/2014/chart" uri="{C3380CC4-5D6E-409C-BE32-E72D297353CC}">
              <c16:uniqueId val="{00000001-07C6-4C8D-92BD-18E24CCBF33F}"/>
            </c:ext>
          </c:extLst>
        </c:ser>
        <c:ser>
          <c:idx val="5"/>
          <c:order val="2"/>
          <c:tx>
            <c:strRef>
              <c:f>'16-20・21_市場拡大_解決策'!$M$22</c:f>
              <c:strCache>
                <c:ptCount val="1"/>
                <c:pt idx="0">
                  <c:v>解決策の3番目（n=55）</c:v>
                </c:pt>
              </c:strCache>
            </c:strRef>
          </c:tx>
          <c:spPr>
            <a:solidFill>
              <a:srgbClr val="2E75B6"/>
            </a:solidFill>
            <a:ln>
              <a:solidFill>
                <a:schemeClr val="tx1"/>
              </a:solidFill>
            </a:ln>
            <a:effectLst/>
          </c:spPr>
          <c:invertIfNegative val="0"/>
          <c:cat>
            <c:strRef>
              <c:f>'16-20・21_市場拡大_解決策'!$J$24:$J$35</c:f>
              <c:strCache>
                <c:ptCount val="12"/>
                <c:pt idx="0">
                  <c:v>プロジェクトマネージャの確保            </c:v>
                </c:pt>
                <c:pt idx="1">
                  <c:v>プロジェクトマネージャのスキル向上     </c:v>
                </c:pt>
                <c:pt idx="2">
                  <c:v>技術者の確保                           </c:v>
                </c:pt>
                <c:pt idx="3">
                  <c:v>技術者の既存スキルの向上            </c:v>
                </c:pt>
                <c:pt idx="4">
                  <c:v>技術者のスキルシフト・Reスキル       </c:v>
                </c:pt>
                <c:pt idx="5">
                  <c:v>開発手法・開発技術の向上           </c:v>
                </c:pt>
                <c:pt idx="6">
                  <c:v>管理手法・管理技術の向上開発     </c:v>
                </c:pt>
                <c:pt idx="7">
                  <c:v>環境（ツール等）の整備・改善       </c:v>
                </c:pt>
                <c:pt idx="8">
                  <c:v>第三者による検証・妥当性確認      </c:v>
                </c:pt>
                <c:pt idx="9">
                  <c:v>新たなパートナーの発掘・連携         </c:v>
                </c:pt>
                <c:pt idx="10">
                  <c:v>自動化やAIの活用                     </c:v>
                </c:pt>
                <c:pt idx="11">
                  <c:v>その他                                    </c:v>
                </c:pt>
              </c:strCache>
            </c:strRef>
          </c:cat>
          <c:val>
            <c:numRef>
              <c:f>'16-20・21_市場拡大_解決策'!$M$24:$M$35</c:f>
              <c:numCache>
                <c:formatCode>0.0%</c:formatCode>
                <c:ptCount val="12"/>
                <c:pt idx="0">
                  <c:v>3.6363636363636362E-2</c:v>
                </c:pt>
                <c:pt idx="1">
                  <c:v>0.14545454545454545</c:v>
                </c:pt>
                <c:pt idx="2">
                  <c:v>7.2727272727272724E-2</c:v>
                </c:pt>
                <c:pt idx="3">
                  <c:v>5.4545454545454543E-2</c:v>
                </c:pt>
                <c:pt idx="4">
                  <c:v>5.4545454545454543E-2</c:v>
                </c:pt>
                <c:pt idx="5">
                  <c:v>0.12727272727272726</c:v>
                </c:pt>
                <c:pt idx="6">
                  <c:v>9.0909090909090912E-2</c:v>
                </c:pt>
                <c:pt idx="7">
                  <c:v>1.8181818181818181E-2</c:v>
                </c:pt>
                <c:pt idx="8">
                  <c:v>0.10909090909090909</c:v>
                </c:pt>
                <c:pt idx="9">
                  <c:v>0.23636363636363636</c:v>
                </c:pt>
                <c:pt idx="10">
                  <c:v>5.4545454545454543E-2</c:v>
                </c:pt>
                <c:pt idx="11">
                  <c:v>0</c:v>
                </c:pt>
              </c:numCache>
            </c:numRef>
          </c:val>
          <c:extLst>
            <c:ext xmlns:c16="http://schemas.microsoft.com/office/drawing/2014/chart" uri="{C3380CC4-5D6E-409C-BE32-E72D297353CC}">
              <c16:uniqueId val="{00000002-07C6-4C8D-92BD-18E24CCBF33F}"/>
            </c:ext>
          </c:extLst>
        </c:ser>
        <c:dLbls>
          <c:showLegendKey val="0"/>
          <c:showVal val="0"/>
          <c:showCatName val="0"/>
          <c:showSerName val="0"/>
          <c:showPercent val="0"/>
          <c:showBubbleSize val="0"/>
        </c:dLbls>
        <c:gapWidth val="40"/>
        <c:overlap val="100"/>
        <c:axId val="87494016"/>
        <c:axId val="87508096"/>
      </c:barChart>
      <c:catAx>
        <c:axId val="87494016"/>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800"/>
            </a:pPr>
            <a:endParaRPr lang="ja-JP"/>
          </a:p>
        </c:txPr>
        <c:crossAx val="87508096"/>
        <c:crosses val="autoZero"/>
        <c:auto val="1"/>
        <c:lblAlgn val="ctr"/>
        <c:lblOffset val="100"/>
        <c:noMultiLvlLbl val="0"/>
      </c:catAx>
      <c:valAx>
        <c:axId val="8750809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sz="900"/>
            </a:pPr>
            <a:endParaRPr lang="ja-JP"/>
          </a:p>
        </c:txPr>
        <c:crossAx val="87494016"/>
        <c:crosses val="autoZero"/>
        <c:crossBetween val="between"/>
      </c:valAx>
      <c:spPr>
        <a:noFill/>
        <a:ln>
          <a:solidFill>
            <a:schemeClr val="tx1">
              <a:lumMod val="50000"/>
              <a:lumOff val="50000"/>
            </a:schemeClr>
          </a:solidFill>
        </a:ln>
        <a:effectLst/>
      </c:spPr>
    </c:plotArea>
    <c:legend>
      <c:legendPos val="r"/>
      <c:layout>
        <c:manualLayout>
          <c:xMode val="edge"/>
          <c:yMode val="edge"/>
          <c:x val="0.74868611111111116"/>
          <c:y val="0.57613468646181332"/>
          <c:w val="0.1925175925925926"/>
          <c:h val="0.34123005879528651"/>
        </c:manualLayout>
      </c:layout>
      <c:overlay val="0"/>
      <c:spPr>
        <a:solidFill>
          <a:schemeClr val="bg1"/>
        </a:solidFill>
        <a:ln>
          <a:noFill/>
        </a:ln>
        <a:effectLst/>
      </c:spPr>
      <c:txPr>
        <a:bodyPr rot="0" vert="horz"/>
        <a:lstStyle/>
        <a:p>
          <a:pPr>
            <a:defRPr sz="800"/>
          </a:pPr>
          <a:endParaRPr lang="ja-JP"/>
        </a:p>
      </c:txPr>
    </c:legend>
    <c:plotVisOnly val="1"/>
    <c:dispBlanksAs val="gap"/>
    <c:showDLblsOverMax val="0"/>
  </c:chart>
  <c:spPr>
    <a:solidFill>
      <a:schemeClr val="bg1"/>
    </a:solidFill>
    <a:ln w="9525" cap="flat" cmpd="sng" algn="ctr">
      <a:noFill/>
      <a:round/>
    </a:ln>
    <a:effectLst/>
  </c:spPr>
  <c:txPr>
    <a:bodyPr/>
    <a:lstStyle/>
    <a:p>
      <a:pPr>
        <a:defRPr sz="10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ja-JP" altLang="en-US" sz="1000" dirty="0"/>
              <a:t>課題の</a:t>
            </a:r>
            <a:r>
              <a:rPr lang="en-US" altLang="ja-JP" sz="1000" dirty="0"/>
              <a:t>3</a:t>
            </a:r>
            <a:r>
              <a:rPr lang="ja-JP" altLang="en-US" sz="1000" dirty="0"/>
              <a:t>番目として選択された場合</a:t>
            </a:r>
          </a:p>
        </c:rich>
      </c:tx>
      <c:layout>
        <c:manualLayout>
          <c:xMode val="edge"/>
          <c:yMode val="edge"/>
          <c:x val="0.37935007238057206"/>
          <c:y val="3.5587178640070997E-3"/>
        </c:manualLayout>
      </c:layout>
      <c:overlay val="0"/>
    </c:title>
    <c:autoTitleDeleted val="0"/>
    <c:plotArea>
      <c:layout>
        <c:manualLayout>
          <c:layoutTarget val="inner"/>
          <c:xMode val="edge"/>
          <c:yMode val="edge"/>
          <c:x val="0.357689417989418"/>
          <c:y val="0.19607697282494282"/>
          <c:w val="0.5922170634920636"/>
          <c:h val="0.75018749948092356"/>
        </c:manualLayout>
      </c:layout>
      <c:barChart>
        <c:barDir val="bar"/>
        <c:grouping val="stacked"/>
        <c:varyColors val="0"/>
        <c:ser>
          <c:idx val="6"/>
          <c:order val="0"/>
          <c:tx>
            <c:strRef>
              <c:f>'16-20・21_市場拡大_解決策'!$K$39</c:f>
              <c:strCache>
                <c:ptCount val="1"/>
                <c:pt idx="0">
                  <c:v>解決策の1番目（n=67）</c:v>
                </c:pt>
              </c:strCache>
            </c:strRef>
          </c:tx>
          <c:spPr>
            <a:solidFill>
              <a:srgbClr val="FF9966"/>
            </a:solidFill>
            <a:ln>
              <a:solidFill>
                <a:schemeClr val="tx1"/>
              </a:solidFill>
            </a:ln>
            <a:effectLst/>
          </c:spPr>
          <c:invertIfNegative val="0"/>
          <c:cat>
            <c:strRef>
              <c:f>'16-20・21_市場拡大_解決策'!$J$41:$J$52</c:f>
              <c:strCache>
                <c:ptCount val="12"/>
                <c:pt idx="0">
                  <c:v>プロジェクトマネージャの確保            </c:v>
                </c:pt>
                <c:pt idx="1">
                  <c:v>プロジェクトマネージャのスキル向上     </c:v>
                </c:pt>
                <c:pt idx="2">
                  <c:v>技術者の確保                           </c:v>
                </c:pt>
                <c:pt idx="3">
                  <c:v>技術者の既存スキルの向上            </c:v>
                </c:pt>
                <c:pt idx="4">
                  <c:v>技術者のスキルシフト・Reスキル       </c:v>
                </c:pt>
                <c:pt idx="5">
                  <c:v>開発手法・開発技術の向上           </c:v>
                </c:pt>
                <c:pt idx="6">
                  <c:v>管理手法・管理技術の向上開発     </c:v>
                </c:pt>
                <c:pt idx="7">
                  <c:v>環境（ツール等）の整備・改善       </c:v>
                </c:pt>
                <c:pt idx="8">
                  <c:v>第三者による検証・妥当性確認      </c:v>
                </c:pt>
                <c:pt idx="9">
                  <c:v>新たなパートナーの発掘・連携         </c:v>
                </c:pt>
                <c:pt idx="10">
                  <c:v>自動化やAIの活用                     </c:v>
                </c:pt>
                <c:pt idx="11">
                  <c:v>その他                                    </c:v>
                </c:pt>
              </c:strCache>
            </c:strRef>
          </c:cat>
          <c:val>
            <c:numRef>
              <c:f>'16-20・21_市場拡大_解決策'!$K$41:$K$52</c:f>
              <c:numCache>
                <c:formatCode>0.0%</c:formatCode>
                <c:ptCount val="12"/>
                <c:pt idx="0">
                  <c:v>0.19402985074626866</c:v>
                </c:pt>
                <c:pt idx="1">
                  <c:v>7.4626865671641784E-2</c:v>
                </c:pt>
                <c:pt idx="2">
                  <c:v>5.9701492537313432E-2</c:v>
                </c:pt>
                <c:pt idx="3">
                  <c:v>2.9850746268656716E-2</c:v>
                </c:pt>
                <c:pt idx="4">
                  <c:v>1.4925373134328358E-2</c:v>
                </c:pt>
                <c:pt idx="5">
                  <c:v>4.4776119402985072E-2</c:v>
                </c:pt>
                <c:pt idx="6">
                  <c:v>0</c:v>
                </c:pt>
                <c:pt idx="7">
                  <c:v>5.9701492537313432E-2</c:v>
                </c:pt>
                <c:pt idx="8">
                  <c:v>0</c:v>
                </c:pt>
                <c:pt idx="9">
                  <c:v>0.44776119402985076</c:v>
                </c:pt>
                <c:pt idx="10">
                  <c:v>1.4925373134328358E-2</c:v>
                </c:pt>
                <c:pt idx="11">
                  <c:v>5.9701492537313432E-2</c:v>
                </c:pt>
              </c:numCache>
            </c:numRef>
          </c:val>
          <c:extLst>
            <c:ext xmlns:c16="http://schemas.microsoft.com/office/drawing/2014/chart" uri="{C3380CC4-5D6E-409C-BE32-E72D297353CC}">
              <c16:uniqueId val="{00000000-44BB-4917-9F49-9C69B3CDF5EE}"/>
            </c:ext>
          </c:extLst>
        </c:ser>
        <c:ser>
          <c:idx val="7"/>
          <c:order val="1"/>
          <c:tx>
            <c:strRef>
              <c:f>'16-20・21_市場拡大_解決策'!$L$39</c:f>
              <c:strCache>
                <c:ptCount val="1"/>
                <c:pt idx="0">
                  <c:v>解決策の2番目（n=60）</c:v>
                </c:pt>
              </c:strCache>
            </c:strRef>
          </c:tx>
          <c:spPr>
            <a:solidFill>
              <a:srgbClr val="FFFF99"/>
            </a:solidFill>
            <a:ln>
              <a:solidFill>
                <a:schemeClr val="tx1"/>
              </a:solidFill>
            </a:ln>
            <a:effectLst/>
          </c:spPr>
          <c:invertIfNegative val="0"/>
          <c:cat>
            <c:strRef>
              <c:f>'16-20・21_市場拡大_解決策'!$J$41:$J$52</c:f>
              <c:strCache>
                <c:ptCount val="12"/>
                <c:pt idx="0">
                  <c:v>プロジェクトマネージャの確保            </c:v>
                </c:pt>
                <c:pt idx="1">
                  <c:v>プロジェクトマネージャのスキル向上     </c:v>
                </c:pt>
                <c:pt idx="2">
                  <c:v>技術者の確保                           </c:v>
                </c:pt>
                <c:pt idx="3">
                  <c:v>技術者の既存スキルの向上            </c:v>
                </c:pt>
                <c:pt idx="4">
                  <c:v>技術者のスキルシフト・Reスキル       </c:v>
                </c:pt>
                <c:pt idx="5">
                  <c:v>開発手法・開発技術の向上           </c:v>
                </c:pt>
                <c:pt idx="6">
                  <c:v>管理手法・管理技術の向上開発     </c:v>
                </c:pt>
                <c:pt idx="7">
                  <c:v>環境（ツール等）の整備・改善       </c:v>
                </c:pt>
                <c:pt idx="8">
                  <c:v>第三者による検証・妥当性確認      </c:v>
                </c:pt>
                <c:pt idx="9">
                  <c:v>新たなパートナーの発掘・連携         </c:v>
                </c:pt>
                <c:pt idx="10">
                  <c:v>自動化やAIの活用                     </c:v>
                </c:pt>
                <c:pt idx="11">
                  <c:v>その他                                    </c:v>
                </c:pt>
              </c:strCache>
            </c:strRef>
          </c:cat>
          <c:val>
            <c:numRef>
              <c:f>'16-20・21_市場拡大_解決策'!$L$41:$L$52</c:f>
              <c:numCache>
                <c:formatCode>0.0%</c:formatCode>
                <c:ptCount val="12"/>
                <c:pt idx="0">
                  <c:v>8.3333333333333329E-2</c:v>
                </c:pt>
                <c:pt idx="1">
                  <c:v>8.3333333333333329E-2</c:v>
                </c:pt>
                <c:pt idx="2">
                  <c:v>0.15</c:v>
                </c:pt>
                <c:pt idx="3">
                  <c:v>8.3333333333333329E-2</c:v>
                </c:pt>
                <c:pt idx="4">
                  <c:v>0.1</c:v>
                </c:pt>
                <c:pt idx="5">
                  <c:v>8.3333333333333329E-2</c:v>
                </c:pt>
                <c:pt idx="6">
                  <c:v>0.05</c:v>
                </c:pt>
                <c:pt idx="7">
                  <c:v>0.11666666666666667</c:v>
                </c:pt>
                <c:pt idx="8">
                  <c:v>1.6666666666666666E-2</c:v>
                </c:pt>
                <c:pt idx="9">
                  <c:v>0.21666666666666667</c:v>
                </c:pt>
                <c:pt idx="10">
                  <c:v>1.6666666666666666E-2</c:v>
                </c:pt>
                <c:pt idx="11">
                  <c:v>0</c:v>
                </c:pt>
              </c:numCache>
            </c:numRef>
          </c:val>
          <c:extLst>
            <c:ext xmlns:c16="http://schemas.microsoft.com/office/drawing/2014/chart" uri="{C3380CC4-5D6E-409C-BE32-E72D297353CC}">
              <c16:uniqueId val="{00000001-44BB-4917-9F49-9C69B3CDF5EE}"/>
            </c:ext>
          </c:extLst>
        </c:ser>
        <c:ser>
          <c:idx val="8"/>
          <c:order val="2"/>
          <c:tx>
            <c:strRef>
              <c:f>'16-20・21_市場拡大_解決策'!$M$39</c:f>
              <c:strCache>
                <c:ptCount val="1"/>
                <c:pt idx="0">
                  <c:v>解決策の3番目（n=54）</c:v>
                </c:pt>
              </c:strCache>
            </c:strRef>
          </c:tx>
          <c:spPr>
            <a:solidFill>
              <a:srgbClr val="2E75B6"/>
            </a:solidFill>
            <a:ln>
              <a:solidFill>
                <a:schemeClr val="tx1"/>
              </a:solidFill>
            </a:ln>
            <a:effectLst/>
          </c:spPr>
          <c:invertIfNegative val="0"/>
          <c:cat>
            <c:strRef>
              <c:f>'16-20・21_市場拡大_解決策'!$J$41:$J$52</c:f>
              <c:strCache>
                <c:ptCount val="12"/>
                <c:pt idx="0">
                  <c:v>プロジェクトマネージャの確保            </c:v>
                </c:pt>
                <c:pt idx="1">
                  <c:v>プロジェクトマネージャのスキル向上     </c:v>
                </c:pt>
                <c:pt idx="2">
                  <c:v>技術者の確保                           </c:v>
                </c:pt>
                <c:pt idx="3">
                  <c:v>技術者の既存スキルの向上            </c:v>
                </c:pt>
                <c:pt idx="4">
                  <c:v>技術者のスキルシフト・Reスキル       </c:v>
                </c:pt>
                <c:pt idx="5">
                  <c:v>開発手法・開発技術の向上           </c:v>
                </c:pt>
                <c:pt idx="6">
                  <c:v>管理手法・管理技術の向上開発     </c:v>
                </c:pt>
                <c:pt idx="7">
                  <c:v>環境（ツール等）の整備・改善       </c:v>
                </c:pt>
                <c:pt idx="8">
                  <c:v>第三者による検証・妥当性確認      </c:v>
                </c:pt>
                <c:pt idx="9">
                  <c:v>新たなパートナーの発掘・連携         </c:v>
                </c:pt>
                <c:pt idx="10">
                  <c:v>自動化やAIの活用                     </c:v>
                </c:pt>
                <c:pt idx="11">
                  <c:v>その他                                    </c:v>
                </c:pt>
              </c:strCache>
            </c:strRef>
          </c:cat>
          <c:val>
            <c:numRef>
              <c:f>'16-20・21_市場拡大_解決策'!$M$41:$M$52</c:f>
              <c:numCache>
                <c:formatCode>0.0%</c:formatCode>
                <c:ptCount val="12"/>
                <c:pt idx="0">
                  <c:v>7.407407407407407E-2</c:v>
                </c:pt>
                <c:pt idx="1">
                  <c:v>5.5555555555555552E-2</c:v>
                </c:pt>
                <c:pt idx="2">
                  <c:v>0.1111111111111111</c:v>
                </c:pt>
                <c:pt idx="3">
                  <c:v>7.407407407407407E-2</c:v>
                </c:pt>
                <c:pt idx="4">
                  <c:v>5.5555555555555552E-2</c:v>
                </c:pt>
                <c:pt idx="5">
                  <c:v>9.2592592592592587E-2</c:v>
                </c:pt>
                <c:pt idx="6">
                  <c:v>3.7037037037037035E-2</c:v>
                </c:pt>
                <c:pt idx="7">
                  <c:v>5.5555555555555552E-2</c:v>
                </c:pt>
                <c:pt idx="8">
                  <c:v>0.12962962962962962</c:v>
                </c:pt>
                <c:pt idx="9">
                  <c:v>0.22222222222222221</c:v>
                </c:pt>
                <c:pt idx="10">
                  <c:v>9.2592592592592587E-2</c:v>
                </c:pt>
                <c:pt idx="11">
                  <c:v>0</c:v>
                </c:pt>
              </c:numCache>
            </c:numRef>
          </c:val>
          <c:extLst>
            <c:ext xmlns:c16="http://schemas.microsoft.com/office/drawing/2014/chart" uri="{C3380CC4-5D6E-409C-BE32-E72D297353CC}">
              <c16:uniqueId val="{00000002-44BB-4917-9F49-9C69B3CDF5EE}"/>
            </c:ext>
          </c:extLst>
        </c:ser>
        <c:dLbls>
          <c:showLegendKey val="0"/>
          <c:showVal val="0"/>
          <c:showCatName val="0"/>
          <c:showSerName val="0"/>
          <c:showPercent val="0"/>
          <c:showBubbleSize val="0"/>
        </c:dLbls>
        <c:gapWidth val="40"/>
        <c:overlap val="100"/>
        <c:axId val="87494016"/>
        <c:axId val="87508096"/>
      </c:barChart>
      <c:catAx>
        <c:axId val="87494016"/>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800"/>
            </a:pPr>
            <a:endParaRPr lang="ja-JP"/>
          </a:p>
        </c:txPr>
        <c:crossAx val="87508096"/>
        <c:crosses val="autoZero"/>
        <c:auto val="1"/>
        <c:lblAlgn val="ctr"/>
        <c:lblOffset val="100"/>
        <c:noMultiLvlLbl val="0"/>
      </c:catAx>
      <c:valAx>
        <c:axId val="8750809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sz="900"/>
            </a:pPr>
            <a:endParaRPr lang="ja-JP"/>
          </a:p>
        </c:txPr>
        <c:crossAx val="87494016"/>
        <c:crosses val="autoZero"/>
        <c:crossBetween val="between"/>
      </c:valAx>
      <c:spPr>
        <a:noFill/>
        <a:ln>
          <a:solidFill>
            <a:schemeClr val="tx1">
              <a:lumMod val="50000"/>
              <a:lumOff val="50000"/>
            </a:schemeClr>
          </a:solidFill>
        </a:ln>
        <a:effectLst/>
      </c:spPr>
    </c:plotArea>
    <c:legend>
      <c:legendPos val="r"/>
      <c:layout>
        <c:manualLayout>
          <c:xMode val="edge"/>
          <c:yMode val="edge"/>
          <c:x val="0.74868611111111116"/>
          <c:y val="0.58713436625819881"/>
          <c:w val="0.1925175925925926"/>
          <c:h val="0.33023024344152113"/>
        </c:manualLayout>
      </c:layout>
      <c:overlay val="0"/>
      <c:spPr>
        <a:solidFill>
          <a:schemeClr val="bg1"/>
        </a:solidFill>
        <a:ln>
          <a:noFill/>
        </a:ln>
        <a:effectLst/>
      </c:spPr>
      <c:txPr>
        <a:bodyPr rot="0" vert="horz"/>
        <a:lstStyle/>
        <a:p>
          <a:pPr>
            <a:defRPr sz="800"/>
          </a:pPr>
          <a:endParaRPr lang="ja-JP"/>
        </a:p>
      </c:txPr>
    </c:legend>
    <c:plotVisOnly val="1"/>
    <c:dispBlanksAs val="gap"/>
    <c:showDLblsOverMax val="0"/>
  </c:chart>
  <c:spPr>
    <a:solidFill>
      <a:schemeClr val="bg1"/>
    </a:solidFill>
    <a:ln w="9525" cap="flat" cmpd="sng" algn="ctr">
      <a:noFill/>
      <a:round/>
    </a:ln>
    <a:effectLst/>
  </c:spPr>
  <c:txPr>
    <a:bodyPr/>
    <a:lstStyle/>
    <a:p>
      <a:pPr>
        <a:defRPr sz="10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ja-JP" altLang="en-US" sz="1000" dirty="0"/>
              <a:t>課題の</a:t>
            </a:r>
            <a:r>
              <a:rPr lang="en-US" altLang="ja-JP" sz="1000" dirty="0"/>
              <a:t>1</a:t>
            </a:r>
            <a:r>
              <a:rPr lang="ja-JP" altLang="en-US" sz="1000" dirty="0"/>
              <a:t>～</a:t>
            </a:r>
            <a:r>
              <a:rPr lang="en-US" altLang="ja-JP" sz="1000" dirty="0"/>
              <a:t>3</a:t>
            </a:r>
            <a:r>
              <a:rPr lang="ja-JP" altLang="en-US" sz="1000" dirty="0"/>
              <a:t>番目の合計</a:t>
            </a:r>
          </a:p>
        </c:rich>
      </c:tx>
      <c:layout>
        <c:manualLayout>
          <c:xMode val="edge"/>
          <c:yMode val="edge"/>
          <c:x val="0.37935007238057206"/>
          <c:y val="3.5587178640070997E-3"/>
        </c:manualLayout>
      </c:layout>
      <c:overlay val="0"/>
    </c:title>
    <c:autoTitleDeleted val="0"/>
    <c:plotArea>
      <c:layout>
        <c:manualLayout>
          <c:layoutTarget val="inner"/>
          <c:xMode val="edge"/>
          <c:yMode val="edge"/>
          <c:x val="0.35864736012463178"/>
          <c:y val="0.19095271373980136"/>
          <c:w val="0.5922170634920636"/>
          <c:h val="0.73821206772153192"/>
        </c:manualLayout>
      </c:layout>
      <c:barChart>
        <c:barDir val="bar"/>
        <c:grouping val="stacked"/>
        <c:varyColors val="0"/>
        <c:ser>
          <c:idx val="9"/>
          <c:order val="0"/>
          <c:tx>
            <c:strRef>
              <c:f>'16-20・21_市場拡大_解決策'!$K$56</c:f>
              <c:strCache>
                <c:ptCount val="1"/>
                <c:pt idx="0">
                  <c:v>解決策の1番目（n=205）</c:v>
                </c:pt>
              </c:strCache>
            </c:strRef>
          </c:tx>
          <c:spPr>
            <a:solidFill>
              <a:srgbClr val="FF9966"/>
            </a:solidFill>
            <a:ln>
              <a:solidFill>
                <a:schemeClr val="tx1"/>
              </a:solidFill>
            </a:ln>
            <a:effectLst/>
          </c:spPr>
          <c:invertIfNegative val="0"/>
          <c:cat>
            <c:strRef>
              <c:f>'16-20・21_市場拡大_解決策'!$J$58:$J$69</c:f>
              <c:strCache>
                <c:ptCount val="12"/>
                <c:pt idx="0">
                  <c:v>プロジェクトマネージャの確保            </c:v>
                </c:pt>
                <c:pt idx="1">
                  <c:v>プロジェクトマネージャのスキル向上     </c:v>
                </c:pt>
                <c:pt idx="2">
                  <c:v>技術者の確保                           </c:v>
                </c:pt>
                <c:pt idx="3">
                  <c:v>技術者の既存スキルの向上            </c:v>
                </c:pt>
                <c:pt idx="4">
                  <c:v>技術者のスキルシフト・Reスキル       </c:v>
                </c:pt>
                <c:pt idx="5">
                  <c:v>開発手法・開発技術の向上           </c:v>
                </c:pt>
                <c:pt idx="6">
                  <c:v>管理手法・管理技術の向上開発     </c:v>
                </c:pt>
                <c:pt idx="7">
                  <c:v>環境（ツール等）の整備・改善       </c:v>
                </c:pt>
                <c:pt idx="8">
                  <c:v>第三者による検証・妥当性確認      </c:v>
                </c:pt>
                <c:pt idx="9">
                  <c:v>新たなパートナーの発掘・連携         </c:v>
                </c:pt>
                <c:pt idx="10">
                  <c:v>自動化やAIの活用                     </c:v>
                </c:pt>
                <c:pt idx="11">
                  <c:v>その他                                    </c:v>
                </c:pt>
              </c:strCache>
            </c:strRef>
          </c:cat>
          <c:val>
            <c:numRef>
              <c:f>'16-20・21_市場拡大_解決策'!$K$58:$K$69</c:f>
              <c:numCache>
                <c:formatCode>0.0%</c:formatCode>
                <c:ptCount val="12"/>
                <c:pt idx="0">
                  <c:v>0.12195121951219512</c:v>
                </c:pt>
                <c:pt idx="1">
                  <c:v>0.11219512195121951</c:v>
                </c:pt>
                <c:pt idx="2">
                  <c:v>0.16097560975609757</c:v>
                </c:pt>
                <c:pt idx="3">
                  <c:v>3.9024390243902439E-2</c:v>
                </c:pt>
                <c:pt idx="4">
                  <c:v>1.4634146341463415E-2</c:v>
                </c:pt>
                <c:pt idx="5">
                  <c:v>5.3658536585365853E-2</c:v>
                </c:pt>
                <c:pt idx="6">
                  <c:v>4.8780487804878049E-3</c:v>
                </c:pt>
                <c:pt idx="7">
                  <c:v>2.4390243902439025E-2</c:v>
                </c:pt>
                <c:pt idx="8">
                  <c:v>0</c:v>
                </c:pt>
                <c:pt idx="9">
                  <c:v>0.39512195121951221</c:v>
                </c:pt>
                <c:pt idx="10">
                  <c:v>1.9512195121951219E-2</c:v>
                </c:pt>
                <c:pt idx="11">
                  <c:v>5.3658536585365853E-2</c:v>
                </c:pt>
              </c:numCache>
            </c:numRef>
          </c:val>
          <c:extLst>
            <c:ext xmlns:c16="http://schemas.microsoft.com/office/drawing/2014/chart" uri="{C3380CC4-5D6E-409C-BE32-E72D297353CC}">
              <c16:uniqueId val="{00000000-5B6B-46F5-9AAC-CF7F1912C536}"/>
            </c:ext>
          </c:extLst>
        </c:ser>
        <c:ser>
          <c:idx val="10"/>
          <c:order val="1"/>
          <c:tx>
            <c:strRef>
              <c:f>'16-20・21_市場拡大_解決策'!$L$56</c:f>
              <c:strCache>
                <c:ptCount val="1"/>
                <c:pt idx="0">
                  <c:v>解決策の2番目（n=190）</c:v>
                </c:pt>
              </c:strCache>
            </c:strRef>
          </c:tx>
          <c:spPr>
            <a:solidFill>
              <a:srgbClr val="FFFF99"/>
            </a:solidFill>
            <a:ln>
              <a:solidFill>
                <a:schemeClr val="tx1"/>
              </a:solidFill>
            </a:ln>
            <a:effectLst/>
          </c:spPr>
          <c:invertIfNegative val="0"/>
          <c:cat>
            <c:strRef>
              <c:f>'16-20・21_市場拡大_解決策'!$J$58:$J$69</c:f>
              <c:strCache>
                <c:ptCount val="12"/>
                <c:pt idx="0">
                  <c:v>プロジェクトマネージャの確保            </c:v>
                </c:pt>
                <c:pt idx="1">
                  <c:v>プロジェクトマネージャのスキル向上     </c:v>
                </c:pt>
                <c:pt idx="2">
                  <c:v>技術者の確保                           </c:v>
                </c:pt>
                <c:pt idx="3">
                  <c:v>技術者の既存スキルの向上            </c:v>
                </c:pt>
                <c:pt idx="4">
                  <c:v>技術者のスキルシフト・Reスキル       </c:v>
                </c:pt>
                <c:pt idx="5">
                  <c:v>開発手法・開発技術の向上           </c:v>
                </c:pt>
                <c:pt idx="6">
                  <c:v>管理手法・管理技術の向上開発     </c:v>
                </c:pt>
                <c:pt idx="7">
                  <c:v>環境（ツール等）の整備・改善       </c:v>
                </c:pt>
                <c:pt idx="8">
                  <c:v>第三者による検証・妥当性確認      </c:v>
                </c:pt>
                <c:pt idx="9">
                  <c:v>新たなパートナーの発掘・連携         </c:v>
                </c:pt>
                <c:pt idx="10">
                  <c:v>自動化やAIの活用                     </c:v>
                </c:pt>
                <c:pt idx="11">
                  <c:v>その他                                    </c:v>
                </c:pt>
              </c:strCache>
            </c:strRef>
          </c:cat>
          <c:val>
            <c:numRef>
              <c:f>'16-20・21_市場拡大_解決策'!$L$58:$L$69</c:f>
              <c:numCache>
                <c:formatCode>0.0%</c:formatCode>
                <c:ptCount val="12"/>
                <c:pt idx="0">
                  <c:v>0.13157894736842105</c:v>
                </c:pt>
                <c:pt idx="1">
                  <c:v>6.8421052631578952E-2</c:v>
                </c:pt>
                <c:pt idx="2">
                  <c:v>0.14736842105263157</c:v>
                </c:pt>
                <c:pt idx="3">
                  <c:v>0.11578947368421053</c:v>
                </c:pt>
                <c:pt idx="4">
                  <c:v>0.11052631578947368</c:v>
                </c:pt>
                <c:pt idx="5">
                  <c:v>4.736842105263158E-2</c:v>
                </c:pt>
                <c:pt idx="6">
                  <c:v>6.3157894736842107E-2</c:v>
                </c:pt>
                <c:pt idx="7">
                  <c:v>6.3157894736842107E-2</c:v>
                </c:pt>
                <c:pt idx="8">
                  <c:v>2.1052631578947368E-2</c:v>
                </c:pt>
                <c:pt idx="9">
                  <c:v>0.17894736842105263</c:v>
                </c:pt>
                <c:pt idx="10">
                  <c:v>2.6315789473684209E-2</c:v>
                </c:pt>
                <c:pt idx="11">
                  <c:v>2.6315789473684209E-2</c:v>
                </c:pt>
              </c:numCache>
            </c:numRef>
          </c:val>
          <c:extLst>
            <c:ext xmlns:c16="http://schemas.microsoft.com/office/drawing/2014/chart" uri="{C3380CC4-5D6E-409C-BE32-E72D297353CC}">
              <c16:uniqueId val="{00000001-5B6B-46F5-9AAC-CF7F1912C536}"/>
            </c:ext>
          </c:extLst>
        </c:ser>
        <c:ser>
          <c:idx val="11"/>
          <c:order val="2"/>
          <c:tx>
            <c:strRef>
              <c:f>'16-20・21_市場拡大_解決策'!$M$56</c:f>
              <c:strCache>
                <c:ptCount val="1"/>
                <c:pt idx="0">
                  <c:v>解決策の3番目（n=177）</c:v>
                </c:pt>
              </c:strCache>
            </c:strRef>
          </c:tx>
          <c:spPr>
            <a:solidFill>
              <a:srgbClr val="2E75B6"/>
            </a:solidFill>
            <a:ln>
              <a:solidFill>
                <a:schemeClr val="tx1"/>
              </a:solidFill>
            </a:ln>
            <a:effectLst/>
          </c:spPr>
          <c:invertIfNegative val="0"/>
          <c:cat>
            <c:strRef>
              <c:f>'16-20・21_市場拡大_解決策'!$J$58:$J$69</c:f>
              <c:strCache>
                <c:ptCount val="12"/>
                <c:pt idx="0">
                  <c:v>プロジェクトマネージャの確保            </c:v>
                </c:pt>
                <c:pt idx="1">
                  <c:v>プロジェクトマネージャのスキル向上     </c:v>
                </c:pt>
                <c:pt idx="2">
                  <c:v>技術者の確保                           </c:v>
                </c:pt>
                <c:pt idx="3">
                  <c:v>技術者の既存スキルの向上            </c:v>
                </c:pt>
                <c:pt idx="4">
                  <c:v>技術者のスキルシフト・Reスキル       </c:v>
                </c:pt>
                <c:pt idx="5">
                  <c:v>開発手法・開発技術の向上           </c:v>
                </c:pt>
                <c:pt idx="6">
                  <c:v>管理手法・管理技術の向上開発     </c:v>
                </c:pt>
                <c:pt idx="7">
                  <c:v>環境（ツール等）の整備・改善       </c:v>
                </c:pt>
                <c:pt idx="8">
                  <c:v>第三者による検証・妥当性確認      </c:v>
                </c:pt>
                <c:pt idx="9">
                  <c:v>新たなパートナーの発掘・連携         </c:v>
                </c:pt>
                <c:pt idx="10">
                  <c:v>自動化やAIの活用                     </c:v>
                </c:pt>
                <c:pt idx="11">
                  <c:v>その他                                    </c:v>
                </c:pt>
              </c:strCache>
            </c:strRef>
          </c:cat>
          <c:val>
            <c:numRef>
              <c:f>'16-20・21_市場拡大_解決策'!$M$58:$M$69</c:f>
              <c:numCache>
                <c:formatCode>0.0%</c:formatCode>
                <c:ptCount val="12"/>
                <c:pt idx="0">
                  <c:v>6.2146892655367235E-2</c:v>
                </c:pt>
                <c:pt idx="1">
                  <c:v>9.6045197740112997E-2</c:v>
                </c:pt>
                <c:pt idx="2">
                  <c:v>0.11299435028248588</c:v>
                </c:pt>
                <c:pt idx="3">
                  <c:v>6.7796610169491525E-2</c:v>
                </c:pt>
                <c:pt idx="4">
                  <c:v>7.909604519774012E-2</c:v>
                </c:pt>
                <c:pt idx="5">
                  <c:v>0.10169491525423729</c:v>
                </c:pt>
                <c:pt idx="6">
                  <c:v>6.7796610169491525E-2</c:v>
                </c:pt>
                <c:pt idx="7">
                  <c:v>3.954802259887006E-2</c:v>
                </c:pt>
                <c:pt idx="8">
                  <c:v>8.4745762711864403E-2</c:v>
                </c:pt>
                <c:pt idx="9">
                  <c:v>0.19774011299435029</c:v>
                </c:pt>
                <c:pt idx="10">
                  <c:v>7.909604519774012E-2</c:v>
                </c:pt>
                <c:pt idx="11">
                  <c:v>1.1299435028248588E-2</c:v>
                </c:pt>
              </c:numCache>
            </c:numRef>
          </c:val>
          <c:extLst>
            <c:ext xmlns:c16="http://schemas.microsoft.com/office/drawing/2014/chart" uri="{C3380CC4-5D6E-409C-BE32-E72D297353CC}">
              <c16:uniqueId val="{00000002-5B6B-46F5-9AAC-CF7F1912C536}"/>
            </c:ext>
          </c:extLst>
        </c:ser>
        <c:dLbls>
          <c:showLegendKey val="0"/>
          <c:showVal val="0"/>
          <c:showCatName val="0"/>
          <c:showSerName val="0"/>
          <c:showPercent val="0"/>
          <c:showBubbleSize val="0"/>
        </c:dLbls>
        <c:gapWidth val="40"/>
        <c:overlap val="100"/>
        <c:axId val="87494016"/>
        <c:axId val="87508096"/>
      </c:barChart>
      <c:catAx>
        <c:axId val="87494016"/>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800"/>
            </a:pPr>
            <a:endParaRPr lang="ja-JP"/>
          </a:p>
        </c:txPr>
        <c:crossAx val="87508096"/>
        <c:crosses val="autoZero"/>
        <c:auto val="1"/>
        <c:lblAlgn val="ctr"/>
        <c:lblOffset val="100"/>
        <c:noMultiLvlLbl val="0"/>
      </c:catAx>
      <c:valAx>
        <c:axId val="8750809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sz="900"/>
            </a:pPr>
            <a:endParaRPr lang="ja-JP"/>
          </a:p>
        </c:txPr>
        <c:crossAx val="87494016"/>
        <c:crosses val="autoZero"/>
        <c:crossBetween val="between"/>
      </c:valAx>
      <c:spPr>
        <a:noFill/>
        <a:ln>
          <a:solidFill>
            <a:schemeClr val="tx1">
              <a:lumMod val="50000"/>
              <a:lumOff val="50000"/>
            </a:schemeClr>
          </a:solidFill>
        </a:ln>
        <a:effectLst/>
      </c:spPr>
    </c:plotArea>
    <c:legend>
      <c:legendPos val="r"/>
      <c:layout>
        <c:manualLayout>
          <c:xMode val="edge"/>
          <c:yMode val="edge"/>
          <c:x val="0.74067092000472079"/>
          <c:y val="0.31137538208598242"/>
          <c:w val="0.1925175925925926"/>
          <c:h val="0.35869998635357797"/>
        </c:manualLayout>
      </c:layout>
      <c:overlay val="0"/>
      <c:spPr>
        <a:solidFill>
          <a:schemeClr val="bg1"/>
        </a:solidFill>
        <a:ln>
          <a:noFill/>
        </a:ln>
        <a:effectLst/>
      </c:spPr>
      <c:txPr>
        <a:bodyPr rot="0" vert="horz"/>
        <a:lstStyle/>
        <a:p>
          <a:pPr>
            <a:defRPr sz="800"/>
          </a:pPr>
          <a:endParaRPr lang="ja-JP"/>
        </a:p>
      </c:txPr>
    </c:legend>
    <c:plotVisOnly val="1"/>
    <c:dispBlanksAs val="gap"/>
    <c:showDLblsOverMax val="0"/>
  </c:chart>
  <c:spPr>
    <a:solidFill>
      <a:schemeClr val="bg1"/>
    </a:solidFill>
    <a:ln w="9525" cap="flat" cmpd="sng" algn="ctr">
      <a:noFill/>
      <a:round/>
    </a:ln>
    <a:effectLst/>
  </c:spPr>
  <c:txPr>
    <a:bodyPr/>
    <a:lstStyle/>
    <a:p>
      <a:pPr>
        <a:defRPr sz="10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7689417989418"/>
          <c:y val="0.11415358137316632"/>
          <c:w val="0.5922170634920636"/>
          <c:h val="0.83211089973634667"/>
        </c:manualLayout>
      </c:layout>
      <c:barChart>
        <c:barDir val="bar"/>
        <c:grouping val="stacked"/>
        <c:varyColors val="0"/>
        <c:ser>
          <c:idx val="9"/>
          <c:order val="0"/>
          <c:tx>
            <c:strRef>
              <c:f>'16-20・21_市場拡大_解決策'!$K$73</c:f>
              <c:strCache>
                <c:ptCount val="1"/>
                <c:pt idx="0">
                  <c:v>解決策の1番目（n=205）</c:v>
                </c:pt>
              </c:strCache>
            </c:strRef>
          </c:tx>
          <c:spPr>
            <a:solidFill>
              <a:srgbClr val="FF9966"/>
            </a:solidFill>
            <a:ln>
              <a:solidFill>
                <a:schemeClr val="tx1"/>
              </a:solidFill>
            </a:ln>
            <a:effectLst/>
          </c:spPr>
          <c:invertIfNegative val="0"/>
          <c:dLbls>
            <c:dLbl>
              <c:idx val="9"/>
              <c:delete val="1"/>
              <c:extLst>
                <c:ext xmlns:c15="http://schemas.microsoft.com/office/drawing/2012/chart" uri="{CE6537A1-D6FC-4f65-9D91-7224C49458BB}"/>
                <c:ext xmlns:c16="http://schemas.microsoft.com/office/drawing/2014/chart" uri="{C3380CC4-5D6E-409C-BE32-E72D297353CC}">
                  <c16:uniqueId val="{00000000-97B9-4195-BE3B-1D66E7CF1A1E}"/>
                </c:ext>
              </c:extLst>
            </c:dLbl>
            <c:dLbl>
              <c:idx val="10"/>
              <c:delete val="1"/>
              <c:extLst>
                <c:ext xmlns:c15="http://schemas.microsoft.com/office/drawing/2012/chart" uri="{CE6537A1-D6FC-4f65-9D91-7224C49458BB}"/>
                <c:ext xmlns:c16="http://schemas.microsoft.com/office/drawing/2014/chart" uri="{C3380CC4-5D6E-409C-BE32-E72D297353CC}">
                  <c16:uniqueId val="{00000002-97B9-4195-BE3B-1D66E7CF1A1E}"/>
                </c:ext>
              </c:extLst>
            </c:dLbl>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'16-20・21_市場拡大_解決策'!$J$75:$J$86</c:f>
              <c:strCache>
                <c:ptCount val="12"/>
                <c:pt idx="0">
                  <c:v>新たなパートナーの発掘・連携         </c:v>
                </c:pt>
                <c:pt idx="1">
                  <c:v>技術者の確保                           </c:v>
                </c:pt>
                <c:pt idx="2">
                  <c:v>プロジェクトマネージャの確保            </c:v>
                </c:pt>
                <c:pt idx="3">
                  <c:v>プロジェクトマネージャのスキル向上     </c:v>
                </c:pt>
                <c:pt idx="4">
                  <c:v>開発手法・開発技術の向上           </c:v>
                </c:pt>
                <c:pt idx="5">
                  <c:v>技術者の既存スキルの向上            </c:v>
                </c:pt>
                <c:pt idx="6">
                  <c:v>環境（ツール等）の整備・改善       </c:v>
                </c:pt>
                <c:pt idx="7">
                  <c:v>自動化やAIの活用                     </c:v>
                </c:pt>
                <c:pt idx="8">
                  <c:v>技術者のスキルシフト・Reスキル       </c:v>
                </c:pt>
                <c:pt idx="9">
                  <c:v>管理手法・管理技術の向上開発     </c:v>
                </c:pt>
                <c:pt idx="10">
                  <c:v>第三者による検証・妥当性確認      </c:v>
                </c:pt>
                <c:pt idx="11">
                  <c:v>その他                                    </c:v>
                </c:pt>
              </c:strCache>
            </c:strRef>
          </c:cat>
          <c:val>
            <c:numRef>
              <c:f>'16-20・21_市場拡大_解決策'!$K$75:$K$86</c:f>
              <c:numCache>
                <c:formatCode>0.0%</c:formatCode>
                <c:ptCount val="12"/>
                <c:pt idx="0">
                  <c:v>0.39512195121951221</c:v>
                </c:pt>
                <c:pt idx="1">
                  <c:v>0.16097560975609757</c:v>
                </c:pt>
                <c:pt idx="2">
                  <c:v>0.12195121951219512</c:v>
                </c:pt>
                <c:pt idx="3">
                  <c:v>0.11219512195121951</c:v>
                </c:pt>
                <c:pt idx="4">
                  <c:v>5.3658536585365853E-2</c:v>
                </c:pt>
                <c:pt idx="5">
                  <c:v>3.9024390243902439E-2</c:v>
                </c:pt>
                <c:pt idx="6">
                  <c:v>2.4390243902439025E-2</c:v>
                </c:pt>
                <c:pt idx="7">
                  <c:v>1.9512195121951219E-2</c:v>
                </c:pt>
                <c:pt idx="8">
                  <c:v>1.4634146341463415E-2</c:v>
                </c:pt>
                <c:pt idx="9">
                  <c:v>4.8780487804878049E-3</c:v>
                </c:pt>
                <c:pt idx="10">
                  <c:v>0</c:v>
                </c:pt>
                <c:pt idx="11">
                  <c:v>5.3658536585365853E-2</c:v>
                </c:pt>
              </c:numCache>
            </c:numRef>
          </c:val>
          <c:extLst>
            <c:ext xmlns:c16="http://schemas.microsoft.com/office/drawing/2014/chart" uri="{C3380CC4-5D6E-409C-BE32-E72D297353CC}">
              <c16:uniqueId val="{00000000-1CE5-4210-85F8-16493F5348E1}"/>
            </c:ext>
          </c:extLst>
        </c:ser>
        <c:ser>
          <c:idx val="10"/>
          <c:order val="1"/>
          <c:tx>
            <c:strRef>
              <c:f>'16-20・21_市場拡大_解決策'!$L$73</c:f>
              <c:strCache>
                <c:ptCount val="1"/>
                <c:pt idx="0">
                  <c:v>解決策の2番目（n=190）</c:v>
                </c:pt>
              </c:strCache>
            </c:strRef>
          </c:tx>
          <c:spPr>
            <a:solidFill>
              <a:srgbClr val="FFFF99"/>
            </a:solidFill>
            <a:ln>
              <a:solidFill>
                <a:schemeClr val="tx1"/>
              </a:solidFill>
            </a:ln>
            <a:effectLst/>
          </c:spPr>
          <c:invertIfNegative val="0"/>
          <c:dLbls>
            <c:dLbl>
              <c:idx val="10"/>
              <c:delete val="1"/>
              <c:extLst>
                <c:ext xmlns:c15="http://schemas.microsoft.com/office/drawing/2012/chart" uri="{CE6537A1-D6FC-4f65-9D91-7224C49458BB}"/>
                <c:ext xmlns:c16="http://schemas.microsoft.com/office/drawing/2014/chart" uri="{C3380CC4-5D6E-409C-BE32-E72D297353CC}">
                  <c16:uniqueId val="{00000001-97B9-4195-BE3B-1D66E7CF1A1E}"/>
                </c:ext>
              </c:extLst>
            </c:dLbl>
            <c:dLbl>
              <c:idx val="11"/>
              <c:delete val="1"/>
              <c:extLst>
                <c:ext xmlns:c15="http://schemas.microsoft.com/office/drawing/2012/chart" uri="{CE6537A1-D6FC-4f65-9D91-7224C49458BB}"/>
                <c:ext xmlns:c16="http://schemas.microsoft.com/office/drawing/2014/chart" uri="{C3380CC4-5D6E-409C-BE32-E72D297353CC}">
                  <c16:uniqueId val="{00000004-97B9-4195-BE3B-1D66E7CF1A1E}"/>
                </c:ext>
              </c:extLst>
            </c:dLbl>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'16-20・21_市場拡大_解決策'!$J$75:$J$86</c:f>
              <c:strCache>
                <c:ptCount val="12"/>
                <c:pt idx="0">
                  <c:v>新たなパートナーの発掘・連携         </c:v>
                </c:pt>
                <c:pt idx="1">
                  <c:v>技術者の確保                           </c:v>
                </c:pt>
                <c:pt idx="2">
                  <c:v>プロジェクトマネージャの確保            </c:v>
                </c:pt>
                <c:pt idx="3">
                  <c:v>プロジェクトマネージャのスキル向上     </c:v>
                </c:pt>
                <c:pt idx="4">
                  <c:v>開発手法・開発技術の向上           </c:v>
                </c:pt>
                <c:pt idx="5">
                  <c:v>技術者の既存スキルの向上            </c:v>
                </c:pt>
                <c:pt idx="6">
                  <c:v>環境（ツール等）の整備・改善       </c:v>
                </c:pt>
                <c:pt idx="7">
                  <c:v>自動化やAIの活用                     </c:v>
                </c:pt>
                <c:pt idx="8">
                  <c:v>技術者のスキルシフト・Reスキル       </c:v>
                </c:pt>
                <c:pt idx="9">
                  <c:v>管理手法・管理技術の向上開発     </c:v>
                </c:pt>
                <c:pt idx="10">
                  <c:v>第三者による検証・妥当性確認      </c:v>
                </c:pt>
                <c:pt idx="11">
                  <c:v>その他                                    </c:v>
                </c:pt>
              </c:strCache>
            </c:strRef>
          </c:cat>
          <c:val>
            <c:numRef>
              <c:f>'16-20・21_市場拡大_解決策'!$L$75:$L$86</c:f>
              <c:numCache>
                <c:formatCode>0.0%</c:formatCode>
                <c:ptCount val="12"/>
                <c:pt idx="0">
                  <c:v>0.17894736842105263</c:v>
                </c:pt>
                <c:pt idx="1">
                  <c:v>0.14736842105263157</c:v>
                </c:pt>
                <c:pt idx="2">
                  <c:v>0.13157894736842105</c:v>
                </c:pt>
                <c:pt idx="3">
                  <c:v>6.8421052631578952E-2</c:v>
                </c:pt>
                <c:pt idx="4">
                  <c:v>4.736842105263158E-2</c:v>
                </c:pt>
                <c:pt idx="5">
                  <c:v>0.11578947368421053</c:v>
                </c:pt>
                <c:pt idx="6">
                  <c:v>6.3157894736842107E-2</c:v>
                </c:pt>
                <c:pt idx="7">
                  <c:v>2.6315789473684209E-2</c:v>
                </c:pt>
                <c:pt idx="8">
                  <c:v>0.11052631578947368</c:v>
                </c:pt>
                <c:pt idx="9">
                  <c:v>6.3157894736842107E-2</c:v>
                </c:pt>
                <c:pt idx="10">
                  <c:v>2.1052631578947368E-2</c:v>
                </c:pt>
                <c:pt idx="11">
                  <c:v>2.6315789473684209E-2</c:v>
                </c:pt>
              </c:numCache>
            </c:numRef>
          </c:val>
          <c:extLst>
            <c:ext xmlns:c16="http://schemas.microsoft.com/office/drawing/2014/chart" uri="{C3380CC4-5D6E-409C-BE32-E72D297353CC}">
              <c16:uniqueId val="{00000001-1CE5-4210-85F8-16493F5348E1}"/>
            </c:ext>
          </c:extLst>
        </c:ser>
        <c:ser>
          <c:idx val="11"/>
          <c:order val="2"/>
          <c:tx>
            <c:strRef>
              <c:f>'16-20・21_市場拡大_解決策'!$M$73</c:f>
              <c:strCache>
                <c:ptCount val="1"/>
                <c:pt idx="0">
                  <c:v>解決策の3番目（n=177）</c:v>
                </c:pt>
              </c:strCache>
            </c:strRef>
          </c:tx>
          <c:spPr>
            <a:solidFill>
              <a:srgbClr val="2E75B6"/>
            </a:solidFill>
            <a:ln>
              <a:solidFill>
                <a:schemeClr val="tx1"/>
              </a:solidFill>
            </a:ln>
            <a:effectLst/>
          </c:spPr>
          <c:invertIfNegative val="0"/>
          <c:dLbls>
            <c:dLbl>
              <c:idx val="11"/>
              <c:delete val="1"/>
              <c:extLst>
                <c:ext xmlns:c15="http://schemas.microsoft.com/office/drawing/2012/chart" uri="{CE6537A1-D6FC-4f65-9D91-7224C49458BB}"/>
                <c:ext xmlns:c16="http://schemas.microsoft.com/office/drawing/2014/chart" uri="{C3380CC4-5D6E-409C-BE32-E72D297353CC}">
                  <c16:uniqueId val="{00000003-97B9-4195-BE3B-1D66E7CF1A1E}"/>
                </c:ext>
              </c:extLst>
            </c:dLbl>
            <c:spPr>
              <a:noFill/>
              <a:ln>
                <a:noFill/>
              </a:ln>
              <a:effectLst/>
            </c:spPr>
            <c:txPr>
              <a:bodyPr wrap="square" lIns="38100" tIns="19050" rIns="38100" bIns="19050" anchor="ctr">
                <a:spAutoFit/>
              </a:bodyPr>
              <a:lstStyle/>
              <a:p>
                <a:pPr>
                  <a:defRPr sz="800">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'16-20・21_市場拡大_解決策'!$J$75:$J$86</c:f>
              <c:strCache>
                <c:ptCount val="12"/>
                <c:pt idx="0">
                  <c:v>新たなパートナーの発掘・連携         </c:v>
                </c:pt>
                <c:pt idx="1">
                  <c:v>技術者の確保                           </c:v>
                </c:pt>
                <c:pt idx="2">
                  <c:v>プロジェクトマネージャの確保            </c:v>
                </c:pt>
                <c:pt idx="3">
                  <c:v>プロジェクトマネージャのスキル向上     </c:v>
                </c:pt>
                <c:pt idx="4">
                  <c:v>開発手法・開発技術の向上           </c:v>
                </c:pt>
                <c:pt idx="5">
                  <c:v>技術者の既存スキルの向上            </c:v>
                </c:pt>
                <c:pt idx="6">
                  <c:v>環境（ツール等）の整備・改善       </c:v>
                </c:pt>
                <c:pt idx="7">
                  <c:v>自動化やAIの活用                     </c:v>
                </c:pt>
                <c:pt idx="8">
                  <c:v>技術者のスキルシフト・Reスキル       </c:v>
                </c:pt>
                <c:pt idx="9">
                  <c:v>管理手法・管理技術の向上開発     </c:v>
                </c:pt>
                <c:pt idx="10">
                  <c:v>第三者による検証・妥当性確認      </c:v>
                </c:pt>
                <c:pt idx="11">
                  <c:v>その他                                    </c:v>
                </c:pt>
              </c:strCache>
            </c:strRef>
          </c:cat>
          <c:val>
            <c:numRef>
              <c:f>'16-20・21_市場拡大_解決策'!$M$75:$M$86</c:f>
              <c:numCache>
                <c:formatCode>0.0%</c:formatCode>
                <c:ptCount val="12"/>
                <c:pt idx="0">
                  <c:v>0.19774011299435029</c:v>
                </c:pt>
                <c:pt idx="1">
                  <c:v>0.11299435028248588</c:v>
                </c:pt>
                <c:pt idx="2">
                  <c:v>6.2146892655367235E-2</c:v>
                </c:pt>
                <c:pt idx="3">
                  <c:v>9.6045197740112997E-2</c:v>
                </c:pt>
                <c:pt idx="4">
                  <c:v>0.10169491525423729</c:v>
                </c:pt>
                <c:pt idx="5">
                  <c:v>6.7796610169491525E-2</c:v>
                </c:pt>
                <c:pt idx="6">
                  <c:v>3.954802259887006E-2</c:v>
                </c:pt>
                <c:pt idx="7">
                  <c:v>7.909604519774012E-2</c:v>
                </c:pt>
                <c:pt idx="8">
                  <c:v>7.909604519774012E-2</c:v>
                </c:pt>
                <c:pt idx="9">
                  <c:v>6.7796610169491525E-2</c:v>
                </c:pt>
                <c:pt idx="10">
                  <c:v>8.4745762711864403E-2</c:v>
                </c:pt>
                <c:pt idx="11">
                  <c:v>1.1299435028248588E-2</c:v>
                </c:pt>
              </c:numCache>
            </c:numRef>
          </c:val>
          <c:extLst>
            <c:ext xmlns:c16="http://schemas.microsoft.com/office/drawing/2014/chart" uri="{C3380CC4-5D6E-409C-BE32-E72D297353CC}">
              <c16:uniqueId val="{00000002-1CE5-4210-85F8-16493F5348E1}"/>
            </c:ext>
          </c:extLst>
        </c:ser>
        <c:dLbls>
          <c:showLegendKey val="0"/>
          <c:showVal val="0"/>
          <c:showCatName val="0"/>
          <c:showSerName val="0"/>
          <c:showPercent val="0"/>
          <c:showBubbleSize val="0"/>
        </c:dLbls>
        <c:gapWidth val="40"/>
        <c:overlap val="100"/>
        <c:axId val="87494016"/>
        <c:axId val="87508096"/>
      </c:barChart>
      <c:catAx>
        <c:axId val="87494016"/>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87508096"/>
        <c:crosses val="autoZero"/>
        <c:auto val="1"/>
        <c:lblAlgn val="ctr"/>
        <c:lblOffset val="100"/>
        <c:noMultiLvlLbl val="0"/>
      </c:catAx>
      <c:valAx>
        <c:axId val="8750809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87494016"/>
        <c:crosses val="autoZero"/>
        <c:crossBetween val="between"/>
      </c:valAx>
      <c:spPr>
        <a:noFill/>
        <a:ln>
          <a:solidFill>
            <a:schemeClr val="tx1">
              <a:lumMod val="50000"/>
              <a:lumOff val="50000"/>
            </a:schemeClr>
          </a:solidFill>
        </a:ln>
        <a:effectLst/>
      </c:spPr>
    </c:plotArea>
    <c:legend>
      <c:legendPos val="r"/>
      <c:layout>
        <c:manualLayout>
          <c:xMode val="edge"/>
          <c:yMode val="edge"/>
          <c:x val="0.74868611111111116"/>
          <c:y val="0.72105030396362635"/>
          <c:w val="0.1925175925925926"/>
          <c:h val="0.19631423821810659"/>
        </c:manualLayout>
      </c:layout>
      <c:overlay val="0"/>
      <c:spPr>
        <a:solidFill>
          <a:schemeClr val="bg1"/>
        </a:solidFill>
        <a:ln>
          <a:noFill/>
        </a:ln>
        <a:effectLst/>
      </c:spPr>
      <c:txPr>
        <a:bodyPr rot="0" vert="horz"/>
        <a:lstStyle/>
        <a:p>
          <a:pPr>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0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172764761199037"/>
          <c:y val="8.9242460317460331E-2"/>
          <c:w val="0.68646589641601952"/>
          <c:h val="0.85702202380952364"/>
        </c:manualLayout>
      </c:layout>
      <c:barChart>
        <c:barDir val="bar"/>
        <c:grouping val="stacked"/>
        <c:varyColors val="0"/>
        <c:ser>
          <c:idx val="0"/>
          <c:order val="0"/>
          <c:tx>
            <c:strRef>
              <c:f>'16-22_市場拡大_解決策 (ク・従)'!$K$177</c:f>
              <c:strCache>
                <c:ptCount val="1"/>
                <c:pt idx="0">
                  <c:v>1番目 100人以下(n=144) , 101人以上(n=61)</c:v>
                </c:pt>
              </c:strCache>
            </c:strRef>
          </c:tx>
          <c:spPr>
            <a:solidFill>
              <a:srgbClr val="FF9966"/>
            </a:solidFill>
            <a:ln>
              <a:solidFill>
                <a:schemeClr val="tx1"/>
              </a:solidFill>
            </a:ln>
            <a:effectLst/>
          </c:spPr>
          <c:invertIfNegative val="0"/>
          <c:dLbls>
            <c:spPr>
              <a:noFill/>
              <a:ln>
                <a:noFill/>
              </a:ln>
              <a:effectLst/>
            </c:spPr>
            <c:txPr>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'16-22_市場拡大_解決策 (ク・従)'!$J$181:$J$201</c:f>
              <c:strCache>
                <c:ptCount val="21"/>
                <c:pt idx="0">
                  <c:v>新たなパートナーの発掘・連携         </c:v>
                </c:pt>
                <c:pt idx="1">
                  <c:v>100人以下</c:v>
                </c:pt>
                <c:pt idx="2">
                  <c:v>101人以上</c:v>
                </c:pt>
                <c:pt idx="3">
                  <c:v>技術者の確保                           </c:v>
                </c:pt>
                <c:pt idx="4">
                  <c:v>100人以下</c:v>
                </c:pt>
                <c:pt idx="5">
                  <c:v>101人以上</c:v>
                </c:pt>
                <c:pt idx="6">
                  <c:v>プロジェクトマネージャの確保            </c:v>
                </c:pt>
                <c:pt idx="7">
                  <c:v>100人以下</c:v>
                </c:pt>
                <c:pt idx="8">
                  <c:v>101人以上</c:v>
                </c:pt>
                <c:pt idx="9">
                  <c:v>プロジェクトマネージャのスキル向上     </c:v>
                </c:pt>
                <c:pt idx="10">
                  <c:v>100人以下</c:v>
                </c:pt>
                <c:pt idx="11">
                  <c:v>101人以上</c:v>
                </c:pt>
                <c:pt idx="12">
                  <c:v>開発手法・開発技術の向上           </c:v>
                </c:pt>
                <c:pt idx="13">
                  <c:v>100人以下</c:v>
                </c:pt>
                <c:pt idx="14">
                  <c:v>101人以上</c:v>
                </c:pt>
                <c:pt idx="15">
                  <c:v>技術者の既存スキルの向上            </c:v>
                </c:pt>
                <c:pt idx="16">
                  <c:v>100人以下</c:v>
                </c:pt>
                <c:pt idx="17">
                  <c:v>101人以上</c:v>
                </c:pt>
                <c:pt idx="18">
                  <c:v>環境（ツール等）の整備・改善       </c:v>
                </c:pt>
                <c:pt idx="19">
                  <c:v>100人以下</c:v>
                </c:pt>
                <c:pt idx="20">
                  <c:v>101人以上</c:v>
                </c:pt>
              </c:strCache>
            </c:strRef>
          </c:cat>
          <c:val>
            <c:numRef>
              <c:f>'16-22_市場拡大_解決策 (ク・従)'!$K$181:$K$201</c:f>
              <c:numCache>
                <c:formatCode>0.0%</c:formatCode>
                <c:ptCount val="21"/>
                <c:pt idx="1">
                  <c:v>0.40972222222222221</c:v>
                </c:pt>
                <c:pt idx="2">
                  <c:v>0.36065573770491804</c:v>
                </c:pt>
                <c:pt idx="4">
                  <c:v>0.18055555555555555</c:v>
                </c:pt>
                <c:pt idx="5">
                  <c:v>0.11475409836065574</c:v>
                </c:pt>
                <c:pt idx="7">
                  <c:v>9.7222222222222224E-2</c:v>
                </c:pt>
                <c:pt idx="8">
                  <c:v>0.18032786885245902</c:v>
                </c:pt>
                <c:pt idx="10">
                  <c:v>0.1111111111111111</c:v>
                </c:pt>
                <c:pt idx="11">
                  <c:v>0.11475409836065574</c:v>
                </c:pt>
                <c:pt idx="13">
                  <c:v>4.8611111111111112E-2</c:v>
                </c:pt>
                <c:pt idx="14">
                  <c:v>6.5573770491803282E-2</c:v>
                </c:pt>
                <c:pt idx="16">
                  <c:v>4.8611111111111112E-2</c:v>
                </c:pt>
                <c:pt idx="17">
                  <c:v>1.6393442622950821E-2</c:v>
                </c:pt>
                <c:pt idx="19">
                  <c:v>2.0833333333333332E-2</c:v>
                </c:pt>
                <c:pt idx="20">
                  <c:v>3.2786885245901641E-2</c:v>
                </c:pt>
              </c:numCache>
            </c:numRef>
          </c:val>
          <c:extLst>
            <c:ext xmlns:c16="http://schemas.microsoft.com/office/drawing/2014/chart" uri="{C3380CC4-5D6E-409C-BE32-E72D297353CC}">
              <c16:uniqueId val="{00000000-21DF-4979-B3D8-07A6BDE372C9}"/>
            </c:ext>
          </c:extLst>
        </c:ser>
        <c:ser>
          <c:idx val="1"/>
          <c:order val="1"/>
          <c:tx>
            <c:strRef>
              <c:f>'16-22_市場拡大_解決策 (ク・従)'!$L$177</c:f>
              <c:strCache>
                <c:ptCount val="1"/>
                <c:pt idx="0">
                  <c:v>2番目 100人以下(n=135) , 101人以上(n=55)</c:v>
                </c:pt>
              </c:strCache>
            </c:strRef>
          </c:tx>
          <c:spPr>
            <a:solidFill>
              <a:srgbClr val="FFFF99"/>
            </a:solidFill>
            <a:ln>
              <a:solidFill>
                <a:schemeClr val="tx1"/>
              </a:solidFill>
            </a:ln>
            <a:effectLst/>
          </c:spPr>
          <c:invertIfNegative val="0"/>
          <c:dLbls>
            <c:spPr>
              <a:noFill/>
              <a:ln>
                <a:noFill/>
              </a:ln>
              <a:effectLst/>
            </c:spPr>
            <c:txPr>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'16-22_市場拡大_解決策 (ク・従)'!$J$181:$J$201</c:f>
              <c:strCache>
                <c:ptCount val="21"/>
                <c:pt idx="0">
                  <c:v>新たなパートナーの発掘・連携         </c:v>
                </c:pt>
                <c:pt idx="1">
                  <c:v>100人以下</c:v>
                </c:pt>
                <c:pt idx="2">
                  <c:v>101人以上</c:v>
                </c:pt>
                <c:pt idx="3">
                  <c:v>技術者の確保                           </c:v>
                </c:pt>
                <c:pt idx="4">
                  <c:v>100人以下</c:v>
                </c:pt>
                <c:pt idx="5">
                  <c:v>101人以上</c:v>
                </c:pt>
                <c:pt idx="6">
                  <c:v>プロジェクトマネージャの確保            </c:v>
                </c:pt>
                <c:pt idx="7">
                  <c:v>100人以下</c:v>
                </c:pt>
                <c:pt idx="8">
                  <c:v>101人以上</c:v>
                </c:pt>
                <c:pt idx="9">
                  <c:v>プロジェクトマネージャのスキル向上     </c:v>
                </c:pt>
                <c:pt idx="10">
                  <c:v>100人以下</c:v>
                </c:pt>
                <c:pt idx="11">
                  <c:v>101人以上</c:v>
                </c:pt>
                <c:pt idx="12">
                  <c:v>開発手法・開発技術の向上           </c:v>
                </c:pt>
                <c:pt idx="13">
                  <c:v>100人以下</c:v>
                </c:pt>
                <c:pt idx="14">
                  <c:v>101人以上</c:v>
                </c:pt>
                <c:pt idx="15">
                  <c:v>技術者の既存スキルの向上            </c:v>
                </c:pt>
                <c:pt idx="16">
                  <c:v>100人以下</c:v>
                </c:pt>
                <c:pt idx="17">
                  <c:v>101人以上</c:v>
                </c:pt>
                <c:pt idx="18">
                  <c:v>環境（ツール等）の整備・改善       </c:v>
                </c:pt>
                <c:pt idx="19">
                  <c:v>100人以下</c:v>
                </c:pt>
                <c:pt idx="20">
                  <c:v>101人以上</c:v>
                </c:pt>
              </c:strCache>
            </c:strRef>
          </c:cat>
          <c:val>
            <c:numRef>
              <c:f>'16-22_市場拡大_解決策 (ク・従)'!$L$181:$L$201</c:f>
              <c:numCache>
                <c:formatCode>0.0%</c:formatCode>
                <c:ptCount val="21"/>
                <c:pt idx="1">
                  <c:v>0.17777777777777778</c:v>
                </c:pt>
                <c:pt idx="2">
                  <c:v>0.18181818181818182</c:v>
                </c:pt>
                <c:pt idx="4">
                  <c:v>0.12592592592592591</c:v>
                </c:pt>
                <c:pt idx="5">
                  <c:v>0.2</c:v>
                </c:pt>
                <c:pt idx="7">
                  <c:v>0.14074074074074075</c:v>
                </c:pt>
                <c:pt idx="8">
                  <c:v>0.10909090909090909</c:v>
                </c:pt>
                <c:pt idx="10">
                  <c:v>5.9259259259259262E-2</c:v>
                </c:pt>
                <c:pt idx="11">
                  <c:v>9.0909090909090912E-2</c:v>
                </c:pt>
                <c:pt idx="13">
                  <c:v>5.185185185185185E-2</c:v>
                </c:pt>
                <c:pt idx="14">
                  <c:v>3.6363636363636362E-2</c:v>
                </c:pt>
                <c:pt idx="16">
                  <c:v>0.13333333333333333</c:v>
                </c:pt>
                <c:pt idx="17">
                  <c:v>7.2727272727272724E-2</c:v>
                </c:pt>
                <c:pt idx="19">
                  <c:v>3.7037037037037035E-2</c:v>
                </c:pt>
                <c:pt idx="20">
                  <c:v>0.12727272727272726</c:v>
                </c:pt>
              </c:numCache>
            </c:numRef>
          </c:val>
          <c:extLst>
            <c:ext xmlns:c16="http://schemas.microsoft.com/office/drawing/2014/chart" uri="{C3380CC4-5D6E-409C-BE32-E72D297353CC}">
              <c16:uniqueId val="{00000001-21DF-4979-B3D8-07A6BDE372C9}"/>
            </c:ext>
          </c:extLst>
        </c:ser>
        <c:ser>
          <c:idx val="2"/>
          <c:order val="2"/>
          <c:tx>
            <c:strRef>
              <c:f>'16-22_市場拡大_解決策 (ク・従)'!$M$177</c:f>
              <c:strCache>
                <c:ptCount val="1"/>
                <c:pt idx="0">
                  <c:v>3番目 100人以下(n=127) , 101人以上(n=50)</c:v>
                </c:pt>
              </c:strCache>
            </c:strRef>
          </c:tx>
          <c:spPr>
            <a:solidFill>
              <a:srgbClr val="2E75B6"/>
            </a:solidFill>
            <a:ln>
              <a:solidFill>
                <a:schemeClr val="tx1"/>
              </a:solidFill>
            </a:ln>
            <a:effectLst/>
          </c:spPr>
          <c:invertIfNegative val="0"/>
          <c:dLbls>
            <c:spPr>
              <a:noFill/>
              <a:ln>
                <a:noFill/>
              </a:ln>
              <a:effectLst/>
            </c:spPr>
            <c:txPr>
              <a:bodyPr/>
              <a:lstStyle/>
              <a:p>
                <a:pPr>
                  <a:defRPr sz="800">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'16-22_市場拡大_解決策 (ク・従)'!$J$181:$J$201</c:f>
              <c:strCache>
                <c:ptCount val="21"/>
                <c:pt idx="0">
                  <c:v>新たなパートナーの発掘・連携         </c:v>
                </c:pt>
                <c:pt idx="1">
                  <c:v>100人以下</c:v>
                </c:pt>
                <c:pt idx="2">
                  <c:v>101人以上</c:v>
                </c:pt>
                <c:pt idx="3">
                  <c:v>技術者の確保                           </c:v>
                </c:pt>
                <c:pt idx="4">
                  <c:v>100人以下</c:v>
                </c:pt>
                <c:pt idx="5">
                  <c:v>101人以上</c:v>
                </c:pt>
                <c:pt idx="6">
                  <c:v>プロジェクトマネージャの確保            </c:v>
                </c:pt>
                <c:pt idx="7">
                  <c:v>100人以下</c:v>
                </c:pt>
                <c:pt idx="8">
                  <c:v>101人以上</c:v>
                </c:pt>
                <c:pt idx="9">
                  <c:v>プロジェクトマネージャのスキル向上     </c:v>
                </c:pt>
                <c:pt idx="10">
                  <c:v>100人以下</c:v>
                </c:pt>
                <c:pt idx="11">
                  <c:v>101人以上</c:v>
                </c:pt>
                <c:pt idx="12">
                  <c:v>開発手法・開発技術の向上           </c:v>
                </c:pt>
                <c:pt idx="13">
                  <c:v>100人以下</c:v>
                </c:pt>
                <c:pt idx="14">
                  <c:v>101人以上</c:v>
                </c:pt>
                <c:pt idx="15">
                  <c:v>技術者の既存スキルの向上            </c:v>
                </c:pt>
                <c:pt idx="16">
                  <c:v>100人以下</c:v>
                </c:pt>
                <c:pt idx="17">
                  <c:v>101人以上</c:v>
                </c:pt>
                <c:pt idx="18">
                  <c:v>環境（ツール等）の整備・改善       </c:v>
                </c:pt>
                <c:pt idx="19">
                  <c:v>100人以下</c:v>
                </c:pt>
                <c:pt idx="20">
                  <c:v>101人以上</c:v>
                </c:pt>
              </c:strCache>
            </c:strRef>
          </c:cat>
          <c:val>
            <c:numRef>
              <c:f>'16-22_市場拡大_解決策 (ク・従)'!$M$181:$M$201</c:f>
              <c:numCache>
                <c:formatCode>0.0%</c:formatCode>
                <c:ptCount val="21"/>
                <c:pt idx="1">
                  <c:v>0.16535433070866143</c:v>
                </c:pt>
                <c:pt idx="2">
                  <c:v>0.28000000000000003</c:v>
                </c:pt>
                <c:pt idx="4">
                  <c:v>0.12598425196850394</c:v>
                </c:pt>
                <c:pt idx="5">
                  <c:v>0.08</c:v>
                </c:pt>
                <c:pt idx="7">
                  <c:v>7.0866141732283464E-2</c:v>
                </c:pt>
                <c:pt idx="8">
                  <c:v>0.04</c:v>
                </c:pt>
                <c:pt idx="10">
                  <c:v>0.11023622047244094</c:v>
                </c:pt>
                <c:pt idx="11">
                  <c:v>0.06</c:v>
                </c:pt>
                <c:pt idx="13">
                  <c:v>0.11023622047244094</c:v>
                </c:pt>
                <c:pt idx="14">
                  <c:v>0.08</c:v>
                </c:pt>
                <c:pt idx="16">
                  <c:v>8.6614173228346455E-2</c:v>
                </c:pt>
                <c:pt idx="17">
                  <c:v>0.02</c:v>
                </c:pt>
                <c:pt idx="19">
                  <c:v>3.1496062992125984E-2</c:v>
                </c:pt>
                <c:pt idx="20">
                  <c:v>0.06</c:v>
                </c:pt>
              </c:numCache>
            </c:numRef>
          </c:val>
          <c:extLst>
            <c:ext xmlns:c16="http://schemas.microsoft.com/office/drawing/2014/chart" uri="{C3380CC4-5D6E-409C-BE32-E72D297353CC}">
              <c16:uniqueId val="{00000002-21DF-4979-B3D8-07A6BDE372C9}"/>
            </c:ext>
          </c:extLst>
        </c:ser>
        <c:dLbls>
          <c:showLegendKey val="0"/>
          <c:showVal val="0"/>
          <c:showCatName val="0"/>
          <c:showSerName val="0"/>
          <c:showPercent val="0"/>
          <c:showBubbleSize val="0"/>
        </c:dLbls>
        <c:gapWidth val="40"/>
        <c:overlap val="100"/>
        <c:axId val="87494016"/>
        <c:axId val="87508096"/>
      </c:barChart>
      <c:catAx>
        <c:axId val="87494016"/>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87508096"/>
        <c:crosses val="autoZero"/>
        <c:auto val="1"/>
        <c:lblAlgn val="ctr"/>
        <c:lblOffset val="100"/>
        <c:noMultiLvlLbl val="0"/>
      </c:catAx>
      <c:valAx>
        <c:axId val="8750809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87494016"/>
        <c:crosses val="autoZero"/>
        <c:crossBetween val="between"/>
      </c:valAx>
      <c:spPr>
        <a:noFill/>
        <a:ln>
          <a:solidFill>
            <a:schemeClr val="tx1">
              <a:lumMod val="50000"/>
              <a:lumOff val="50000"/>
            </a:schemeClr>
          </a:solidFill>
        </a:ln>
        <a:effectLst/>
      </c:spPr>
    </c:plotArea>
    <c:legend>
      <c:legendPos val="r"/>
      <c:layout>
        <c:manualLayout>
          <c:xMode val="edge"/>
          <c:yMode val="edge"/>
          <c:x val="0.61854668875136354"/>
          <c:y val="0.77945851756931617"/>
          <c:w val="0.32014899024867194"/>
          <c:h val="0.14093203870119847"/>
        </c:manualLayout>
      </c:layout>
      <c:overlay val="0"/>
      <c:spPr>
        <a:solidFill>
          <a:schemeClr val="bg1"/>
        </a:solidFill>
      </c:spPr>
    </c:legend>
    <c:plotVisOnly val="1"/>
    <c:dispBlanksAs val="gap"/>
    <c:showDLblsOverMax val="0"/>
  </c:chart>
  <c:spPr>
    <a:solidFill>
      <a:schemeClr val="bg1"/>
    </a:solidFill>
    <a:ln w="9525" cap="flat" cmpd="sng" algn="ctr">
      <a:noFill/>
      <a:round/>
    </a:ln>
    <a:effectLst/>
  </c:spPr>
  <c:txPr>
    <a:bodyPr/>
    <a:lstStyle/>
    <a:p>
      <a:pPr>
        <a:defRPr sz="10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172764761199037"/>
          <c:y val="8.9242460317460331E-2"/>
          <c:w val="0.6780257038201285"/>
          <c:h val="0.85702202380952364"/>
        </c:manualLayout>
      </c:layout>
      <c:barChart>
        <c:barDir val="bar"/>
        <c:grouping val="stacked"/>
        <c:varyColors val="0"/>
        <c:ser>
          <c:idx val="0"/>
          <c:order val="0"/>
          <c:tx>
            <c:strRef>
              <c:f>'16-23_市場拡大_解決策 (ク・IoT)'!$K$177</c:f>
              <c:strCache>
                <c:ptCount val="1"/>
                <c:pt idx="0">
                  <c:v>1番目 IoTあり(n=138) , IoTなし(n=67)</c:v>
                </c:pt>
              </c:strCache>
            </c:strRef>
          </c:tx>
          <c:spPr>
            <a:solidFill>
              <a:srgbClr val="FF9966"/>
            </a:solidFill>
            <a:ln>
              <a:solidFill>
                <a:schemeClr val="tx1"/>
              </a:solidFill>
            </a:ln>
            <a:effectLst/>
          </c:spPr>
          <c:invertIfNegative val="0"/>
          <c:dLbls>
            <c:spPr>
              <a:noFill/>
              <a:ln>
                <a:noFill/>
              </a:ln>
              <a:effectLst/>
            </c:spPr>
            <c:txPr>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'16-23_市場拡大_解決策 (ク・IoT)'!$J$181:$J$201</c:f>
              <c:strCache>
                <c:ptCount val="21"/>
                <c:pt idx="0">
                  <c:v>新たなパートナーの発掘・連携         </c:v>
                </c:pt>
                <c:pt idx="1">
                  <c:v>IoTあり</c:v>
                </c:pt>
                <c:pt idx="2">
                  <c:v>IoTなし</c:v>
                </c:pt>
                <c:pt idx="3">
                  <c:v>技術者の確保                           </c:v>
                </c:pt>
                <c:pt idx="4">
                  <c:v>IoTあり</c:v>
                </c:pt>
                <c:pt idx="5">
                  <c:v>IoTなし</c:v>
                </c:pt>
                <c:pt idx="6">
                  <c:v>プロジェクトマネージャの確保            </c:v>
                </c:pt>
                <c:pt idx="7">
                  <c:v>IoTあり</c:v>
                </c:pt>
                <c:pt idx="8">
                  <c:v>IoTなし</c:v>
                </c:pt>
                <c:pt idx="9">
                  <c:v>プロジェクトマネージャのスキル向上     </c:v>
                </c:pt>
                <c:pt idx="10">
                  <c:v>IoTあり</c:v>
                </c:pt>
                <c:pt idx="11">
                  <c:v>IoTなし</c:v>
                </c:pt>
                <c:pt idx="12">
                  <c:v>開発手法・開発技術の向上           </c:v>
                </c:pt>
                <c:pt idx="13">
                  <c:v>IoTあり</c:v>
                </c:pt>
                <c:pt idx="14">
                  <c:v>IoTなし</c:v>
                </c:pt>
                <c:pt idx="15">
                  <c:v>技術者の既存スキルの向上            </c:v>
                </c:pt>
                <c:pt idx="16">
                  <c:v>IoTあり</c:v>
                </c:pt>
                <c:pt idx="17">
                  <c:v>IoTなし</c:v>
                </c:pt>
                <c:pt idx="18">
                  <c:v>環境（ツール等）の整備・改善       </c:v>
                </c:pt>
                <c:pt idx="19">
                  <c:v>IoTあり</c:v>
                </c:pt>
                <c:pt idx="20">
                  <c:v>IoTなし</c:v>
                </c:pt>
              </c:strCache>
            </c:strRef>
          </c:cat>
          <c:val>
            <c:numRef>
              <c:f>'16-23_市場拡大_解決策 (ク・IoT)'!$K$181:$K$201</c:f>
              <c:numCache>
                <c:formatCode>0.0%</c:formatCode>
                <c:ptCount val="21"/>
                <c:pt idx="1">
                  <c:v>0.42028985507246375</c:v>
                </c:pt>
                <c:pt idx="2">
                  <c:v>0.34328358208955223</c:v>
                </c:pt>
                <c:pt idx="4">
                  <c:v>0.10869565217391304</c:v>
                </c:pt>
                <c:pt idx="5">
                  <c:v>0.26865671641791045</c:v>
                </c:pt>
                <c:pt idx="7">
                  <c:v>0.14492753623188406</c:v>
                </c:pt>
                <c:pt idx="8">
                  <c:v>7.4626865671641784E-2</c:v>
                </c:pt>
                <c:pt idx="10">
                  <c:v>0.13043478260869565</c:v>
                </c:pt>
                <c:pt idx="11">
                  <c:v>7.4626865671641784E-2</c:v>
                </c:pt>
                <c:pt idx="13">
                  <c:v>4.3478260869565216E-2</c:v>
                </c:pt>
                <c:pt idx="14">
                  <c:v>7.4626865671641784E-2</c:v>
                </c:pt>
                <c:pt idx="16">
                  <c:v>4.3478260869565216E-2</c:v>
                </c:pt>
                <c:pt idx="17">
                  <c:v>2.9850746268656716E-2</c:v>
                </c:pt>
                <c:pt idx="19">
                  <c:v>2.1739130434782608E-2</c:v>
                </c:pt>
                <c:pt idx="20">
                  <c:v>2.9850746268656716E-2</c:v>
                </c:pt>
              </c:numCache>
            </c:numRef>
          </c:val>
          <c:extLst>
            <c:ext xmlns:c16="http://schemas.microsoft.com/office/drawing/2014/chart" uri="{C3380CC4-5D6E-409C-BE32-E72D297353CC}">
              <c16:uniqueId val="{00000000-1CC1-4B2B-97D8-CA7A411C1863}"/>
            </c:ext>
          </c:extLst>
        </c:ser>
        <c:ser>
          <c:idx val="1"/>
          <c:order val="1"/>
          <c:tx>
            <c:strRef>
              <c:f>'16-23_市場拡大_解決策 (ク・IoT)'!$L$177</c:f>
              <c:strCache>
                <c:ptCount val="1"/>
                <c:pt idx="0">
                  <c:v>2番目 IoTあり(n=127) , IoTなし(n=63)</c:v>
                </c:pt>
              </c:strCache>
            </c:strRef>
          </c:tx>
          <c:spPr>
            <a:solidFill>
              <a:srgbClr val="FFFF99"/>
            </a:solidFill>
            <a:ln>
              <a:solidFill>
                <a:schemeClr val="tx1"/>
              </a:solidFill>
            </a:ln>
            <a:effectLst/>
          </c:spPr>
          <c:invertIfNegative val="0"/>
          <c:dLbls>
            <c:spPr>
              <a:noFill/>
              <a:ln>
                <a:noFill/>
              </a:ln>
              <a:effectLst/>
            </c:spPr>
            <c:txPr>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'16-23_市場拡大_解決策 (ク・IoT)'!$J$181:$J$201</c:f>
              <c:strCache>
                <c:ptCount val="21"/>
                <c:pt idx="0">
                  <c:v>新たなパートナーの発掘・連携         </c:v>
                </c:pt>
                <c:pt idx="1">
                  <c:v>IoTあり</c:v>
                </c:pt>
                <c:pt idx="2">
                  <c:v>IoTなし</c:v>
                </c:pt>
                <c:pt idx="3">
                  <c:v>技術者の確保                           </c:v>
                </c:pt>
                <c:pt idx="4">
                  <c:v>IoTあり</c:v>
                </c:pt>
                <c:pt idx="5">
                  <c:v>IoTなし</c:v>
                </c:pt>
                <c:pt idx="6">
                  <c:v>プロジェクトマネージャの確保            </c:v>
                </c:pt>
                <c:pt idx="7">
                  <c:v>IoTあり</c:v>
                </c:pt>
                <c:pt idx="8">
                  <c:v>IoTなし</c:v>
                </c:pt>
                <c:pt idx="9">
                  <c:v>プロジェクトマネージャのスキル向上     </c:v>
                </c:pt>
                <c:pt idx="10">
                  <c:v>IoTあり</c:v>
                </c:pt>
                <c:pt idx="11">
                  <c:v>IoTなし</c:v>
                </c:pt>
                <c:pt idx="12">
                  <c:v>開発手法・開発技術の向上           </c:v>
                </c:pt>
                <c:pt idx="13">
                  <c:v>IoTあり</c:v>
                </c:pt>
                <c:pt idx="14">
                  <c:v>IoTなし</c:v>
                </c:pt>
                <c:pt idx="15">
                  <c:v>技術者の既存スキルの向上            </c:v>
                </c:pt>
                <c:pt idx="16">
                  <c:v>IoTあり</c:v>
                </c:pt>
                <c:pt idx="17">
                  <c:v>IoTなし</c:v>
                </c:pt>
                <c:pt idx="18">
                  <c:v>環境（ツール等）の整備・改善       </c:v>
                </c:pt>
                <c:pt idx="19">
                  <c:v>IoTあり</c:v>
                </c:pt>
                <c:pt idx="20">
                  <c:v>IoTなし</c:v>
                </c:pt>
              </c:strCache>
            </c:strRef>
          </c:cat>
          <c:val>
            <c:numRef>
              <c:f>'16-23_市場拡大_解決策 (ク・IoT)'!$L$181:$L$201</c:f>
              <c:numCache>
                <c:formatCode>0.0%</c:formatCode>
                <c:ptCount val="21"/>
                <c:pt idx="1">
                  <c:v>0.16535433070866143</c:v>
                </c:pt>
                <c:pt idx="2">
                  <c:v>0.20634920634920634</c:v>
                </c:pt>
                <c:pt idx="4">
                  <c:v>0.18110236220472442</c:v>
                </c:pt>
                <c:pt idx="5">
                  <c:v>7.9365079365079361E-2</c:v>
                </c:pt>
                <c:pt idx="7">
                  <c:v>0.10236220472440945</c:v>
                </c:pt>
                <c:pt idx="8">
                  <c:v>0.19047619047619047</c:v>
                </c:pt>
                <c:pt idx="10">
                  <c:v>8.6614173228346455E-2</c:v>
                </c:pt>
                <c:pt idx="11">
                  <c:v>3.1746031746031744E-2</c:v>
                </c:pt>
                <c:pt idx="13">
                  <c:v>3.937007874015748E-2</c:v>
                </c:pt>
                <c:pt idx="14">
                  <c:v>6.3492063492063489E-2</c:v>
                </c:pt>
                <c:pt idx="16">
                  <c:v>0.11811023622047244</c:v>
                </c:pt>
                <c:pt idx="17">
                  <c:v>0.1111111111111111</c:v>
                </c:pt>
                <c:pt idx="19">
                  <c:v>7.0866141732283464E-2</c:v>
                </c:pt>
                <c:pt idx="20">
                  <c:v>4.7619047619047616E-2</c:v>
                </c:pt>
              </c:numCache>
            </c:numRef>
          </c:val>
          <c:extLst>
            <c:ext xmlns:c16="http://schemas.microsoft.com/office/drawing/2014/chart" uri="{C3380CC4-5D6E-409C-BE32-E72D297353CC}">
              <c16:uniqueId val="{00000001-1CC1-4B2B-97D8-CA7A411C1863}"/>
            </c:ext>
          </c:extLst>
        </c:ser>
        <c:ser>
          <c:idx val="2"/>
          <c:order val="2"/>
          <c:tx>
            <c:strRef>
              <c:f>'16-23_市場拡大_解決策 (ク・IoT)'!$M$177</c:f>
              <c:strCache>
                <c:ptCount val="1"/>
                <c:pt idx="0">
                  <c:v>3番目 IoTあり(n=120) , IoTなし(n=57)</c:v>
                </c:pt>
              </c:strCache>
            </c:strRef>
          </c:tx>
          <c:spPr>
            <a:solidFill>
              <a:srgbClr val="2E75B6"/>
            </a:solidFill>
            <a:ln>
              <a:solidFill>
                <a:schemeClr val="tx1"/>
              </a:solidFill>
            </a:ln>
            <a:effectLst/>
          </c:spPr>
          <c:invertIfNegative val="0"/>
          <c:dLbls>
            <c:spPr>
              <a:noFill/>
              <a:ln>
                <a:noFill/>
              </a:ln>
              <a:effectLst/>
            </c:spPr>
            <c:txPr>
              <a:bodyPr/>
              <a:lstStyle/>
              <a:p>
                <a:pPr>
                  <a:defRPr sz="800">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'16-23_市場拡大_解決策 (ク・IoT)'!$J$181:$J$201</c:f>
              <c:strCache>
                <c:ptCount val="21"/>
                <c:pt idx="0">
                  <c:v>新たなパートナーの発掘・連携         </c:v>
                </c:pt>
                <c:pt idx="1">
                  <c:v>IoTあり</c:v>
                </c:pt>
                <c:pt idx="2">
                  <c:v>IoTなし</c:v>
                </c:pt>
                <c:pt idx="3">
                  <c:v>技術者の確保                           </c:v>
                </c:pt>
                <c:pt idx="4">
                  <c:v>IoTあり</c:v>
                </c:pt>
                <c:pt idx="5">
                  <c:v>IoTなし</c:v>
                </c:pt>
                <c:pt idx="6">
                  <c:v>プロジェクトマネージャの確保            </c:v>
                </c:pt>
                <c:pt idx="7">
                  <c:v>IoTあり</c:v>
                </c:pt>
                <c:pt idx="8">
                  <c:v>IoTなし</c:v>
                </c:pt>
                <c:pt idx="9">
                  <c:v>プロジェクトマネージャのスキル向上     </c:v>
                </c:pt>
                <c:pt idx="10">
                  <c:v>IoTあり</c:v>
                </c:pt>
                <c:pt idx="11">
                  <c:v>IoTなし</c:v>
                </c:pt>
                <c:pt idx="12">
                  <c:v>開発手法・開発技術の向上           </c:v>
                </c:pt>
                <c:pt idx="13">
                  <c:v>IoTあり</c:v>
                </c:pt>
                <c:pt idx="14">
                  <c:v>IoTなし</c:v>
                </c:pt>
                <c:pt idx="15">
                  <c:v>技術者の既存スキルの向上            </c:v>
                </c:pt>
                <c:pt idx="16">
                  <c:v>IoTあり</c:v>
                </c:pt>
                <c:pt idx="17">
                  <c:v>IoTなし</c:v>
                </c:pt>
                <c:pt idx="18">
                  <c:v>環境（ツール等）の整備・改善       </c:v>
                </c:pt>
                <c:pt idx="19">
                  <c:v>IoTあり</c:v>
                </c:pt>
                <c:pt idx="20">
                  <c:v>IoTなし</c:v>
                </c:pt>
              </c:strCache>
            </c:strRef>
          </c:cat>
          <c:val>
            <c:numRef>
              <c:f>'16-23_市場拡大_解決策 (ク・IoT)'!$M$181:$M$201</c:f>
              <c:numCache>
                <c:formatCode>0.0%</c:formatCode>
                <c:ptCount val="21"/>
                <c:pt idx="1">
                  <c:v>0.2</c:v>
                </c:pt>
                <c:pt idx="2">
                  <c:v>0.19298245614035087</c:v>
                </c:pt>
                <c:pt idx="4">
                  <c:v>0.10833333333333334</c:v>
                </c:pt>
                <c:pt idx="5">
                  <c:v>0.12280701754385964</c:v>
                </c:pt>
                <c:pt idx="7">
                  <c:v>5.8333333333333334E-2</c:v>
                </c:pt>
                <c:pt idx="8">
                  <c:v>7.0175438596491224E-2</c:v>
                </c:pt>
                <c:pt idx="10">
                  <c:v>6.6666666666666666E-2</c:v>
                </c:pt>
                <c:pt idx="11">
                  <c:v>0.15789473684210525</c:v>
                </c:pt>
                <c:pt idx="13">
                  <c:v>0.1</c:v>
                </c:pt>
                <c:pt idx="14">
                  <c:v>0.10526315789473684</c:v>
                </c:pt>
                <c:pt idx="16">
                  <c:v>6.6666666666666666E-2</c:v>
                </c:pt>
                <c:pt idx="17">
                  <c:v>7.0175438596491224E-2</c:v>
                </c:pt>
                <c:pt idx="19">
                  <c:v>4.1666666666666664E-2</c:v>
                </c:pt>
                <c:pt idx="20">
                  <c:v>3.5087719298245612E-2</c:v>
                </c:pt>
              </c:numCache>
            </c:numRef>
          </c:val>
          <c:extLst>
            <c:ext xmlns:c16="http://schemas.microsoft.com/office/drawing/2014/chart" uri="{C3380CC4-5D6E-409C-BE32-E72D297353CC}">
              <c16:uniqueId val="{00000002-1CC1-4B2B-97D8-CA7A411C1863}"/>
            </c:ext>
          </c:extLst>
        </c:ser>
        <c:dLbls>
          <c:showLegendKey val="0"/>
          <c:showVal val="0"/>
          <c:showCatName val="0"/>
          <c:showSerName val="0"/>
          <c:showPercent val="0"/>
          <c:showBubbleSize val="0"/>
        </c:dLbls>
        <c:gapWidth val="40"/>
        <c:overlap val="100"/>
        <c:axId val="87494016"/>
        <c:axId val="87508096"/>
      </c:barChart>
      <c:catAx>
        <c:axId val="87494016"/>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87508096"/>
        <c:crosses val="autoZero"/>
        <c:auto val="1"/>
        <c:lblAlgn val="ctr"/>
        <c:lblOffset val="100"/>
        <c:noMultiLvlLbl val="0"/>
      </c:catAx>
      <c:valAx>
        <c:axId val="8750809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87494016"/>
        <c:crosses val="autoZero"/>
        <c:crossBetween val="between"/>
      </c:valAx>
      <c:spPr>
        <a:noFill/>
        <a:ln>
          <a:solidFill>
            <a:schemeClr val="tx1">
              <a:lumMod val="50000"/>
              <a:lumOff val="50000"/>
            </a:schemeClr>
          </a:solidFill>
        </a:ln>
        <a:effectLst/>
      </c:spPr>
    </c:plotArea>
    <c:legend>
      <c:legendPos val="r"/>
      <c:layout>
        <c:manualLayout>
          <c:xMode val="edge"/>
          <c:yMode val="edge"/>
          <c:x val="0.63211482206368252"/>
          <c:y val="0.77428721933321742"/>
          <c:w val="0.30182461013952905"/>
          <c:h val="0.14093203870119847"/>
        </c:manualLayout>
      </c:layout>
      <c:overlay val="0"/>
      <c:spPr>
        <a:solidFill>
          <a:schemeClr val="bg1"/>
        </a:solidFill>
      </c:spPr>
    </c:legend>
    <c:plotVisOnly val="1"/>
    <c:dispBlanksAs val="gap"/>
    <c:showDLblsOverMax val="0"/>
  </c:chart>
  <c:spPr>
    <a:solidFill>
      <a:schemeClr val="bg1"/>
    </a:solidFill>
    <a:ln w="9525" cap="flat" cmpd="sng" algn="ctr">
      <a:noFill/>
      <a:round/>
    </a:ln>
    <a:effectLst/>
  </c:spPr>
  <c:txPr>
    <a:bodyPr/>
    <a:lstStyle/>
    <a:p>
      <a:pPr>
        <a:defRPr sz="10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172764761199037"/>
          <c:y val="8.9242460317460331E-2"/>
          <c:w val="0.68646589641601952"/>
          <c:h val="0.85702202380952364"/>
        </c:manualLayout>
      </c:layout>
      <c:barChart>
        <c:barDir val="bar"/>
        <c:grouping val="stacked"/>
        <c:varyColors val="0"/>
        <c:ser>
          <c:idx val="0"/>
          <c:order val="0"/>
          <c:tx>
            <c:strRef>
              <c:f>'16-24_市場拡大_解決策 (ク・AI) '!$K$177</c:f>
              <c:strCache>
                <c:ptCount val="1"/>
                <c:pt idx="0">
                  <c:v>1番目 AIあり(n=121) , AIなし(n=83)</c:v>
                </c:pt>
              </c:strCache>
            </c:strRef>
          </c:tx>
          <c:spPr>
            <a:solidFill>
              <a:srgbClr val="FF9966"/>
            </a:solidFill>
            <a:ln>
              <a:solidFill>
                <a:schemeClr val="tx1"/>
              </a:solidFill>
            </a:ln>
            <a:effectLst/>
          </c:spPr>
          <c:invertIfNegative val="0"/>
          <c:dLbls>
            <c:dLbl>
              <c:idx val="20"/>
              <c:delete val="1"/>
              <c:extLst>
                <c:ext xmlns:c15="http://schemas.microsoft.com/office/drawing/2012/chart" uri="{CE6537A1-D6FC-4f65-9D91-7224C49458BB}"/>
                <c:ext xmlns:c16="http://schemas.microsoft.com/office/drawing/2014/chart" uri="{C3380CC4-5D6E-409C-BE32-E72D297353CC}">
                  <c16:uniqueId val="{00000000-A811-4BA2-AC18-546FC70B3A72}"/>
                </c:ext>
              </c:extLst>
            </c:dLbl>
            <c:spPr>
              <a:noFill/>
              <a:ln>
                <a:noFill/>
              </a:ln>
              <a:effectLst/>
            </c:spPr>
            <c:txPr>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'16-24_市場拡大_解決策 (ク・AI) '!$J$181:$J$201</c:f>
              <c:strCache>
                <c:ptCount val="21"/>
                <c:pt idx="0">
                  <c:v>新たなパートナーの発掘・連携         </c:v>
                </c:pt>
                <c:pt idx="1">
                  <c:v>AIあり</c:v>
                </c:pt>
                <c:pt idx="2">
                  <c:v>AIなし</c:v>
                </c:pt>
                <c:pt idx="3">
                  <c:v>技術者の確保                           </c:v>
                </c:pt>
                <c:pt idx="4">
                  <c:v>AIあり</c:v>
                </c:pt>
                <c:pt idx="5">
                  <c:v>AIなし</c:v>
                </c:pt>
                <c:pt idx="6">
                  <c:v>プロジェクトマネージャの確保            </c:v>
                </c:pt>
                <c:pt idx="7">
                  <c:v>AIあり</c:v>
                </c:pt>
                <c:pt idx="8">
                  <c:v>AIなし</c:v>
                </c:pt>
                <c:pt idx="9">
                  <c:v>プロジェクトマネージャのスキル向上     </c:v>
                </c:pt>
                <c:pt idx="10">
                  <c:v>AIあり</c:v>
                </c:pt>
                <c:pt idx="11">
                  <c:v>AIなし</c:v>
                </c:pt>
                <c:pt idx="12">
                  <c:v>開発手法・開発技術の向上           </c:v>
                </c:pt>
                <c:pt idx="13">
                  <c:v>AIあり</c:v>
                </c:pt>
                <c:pt idx="14">
                  <c:v>AIなし</c:v>
                </c:pt>
                <c:pt idx="15">
                  <c:v>技術者の既存スキルの向上            </c:v>
                </c:pt>
                <c:pt idx="16">
                  <c:v>AIあり</c:v>
                </c:pt>
                <c:pt idx="17">
                  <c:v>AIなし</c:v>
                </c:pt>
                <c:pt idx="18">
                  <c:v>環境（ツール等）の整備・改善       </c:v>
                </c:pt>
                <c:pt idx="19">
                  <c:v>AIあり</c:v>
                </c:pt>
                <c:pt idx="20">
                  <c:v>AIなし</c:v>
                </c:pt>
              </c:strCache>
            </c:strRef>
          </c:cat>
          <c:val>
            <c:numRef>
              <c:f>'16-24_市場拡大_解決策 (ク・AI) '!$K$181:$K$201</c:f>
              <c:numCache>
                <c:formatCode>0.0%</c:formatCode>
                <c:ptCount val="21"/>
                <c:pt idx="1">
                  <c:v>0.4049586776859504</c:v>
                </c:pt>
                <c:pt idx="2">
                  <c:v>0.38554216867469882</c:v>
                </c:pt>
                <c:pt idx="4">
                  <c:v>0.13223140495867769</c:v>
                </c:pt>
                <c:pt idx="5">
                  <c:v>0.19277108433734941</c:v>
                </c:pt>
                <c:pt idx="7">
                  <c:v>0.11570247933884298</c:v>
                </c:pt>
                <c:pt idx="8">
                  <c:v>0.13253012048192772</c:v>
                </c:pt>
                <c:pt idx="10">
                  <c:v>0.10743801652892562</c:v>
                </c:pt>
                <c:pt idx="11">
                  <c:v>0.12048192771084337</c:v>
                </c:pt>
                <c:pt idx="13">
                  <c:v>6.6115702479338845E-2</c:v>
                </c:pt>
                <c:pt idx="14">
                  <c:v>3.614457831325301E-2</c:v>
                </c:pt>
                <c:pt idx="16">
                  <c:v>3.3057851239669422E-2</c:v>
                </c:pt>
                <c:pt idx="17">
                  <c:v>4.8192771084337352E-2</c:v>
                </c:pt>
                <c:pt idx="19">
                  <c:v>3.3057851239669422E-2</c:v>
                </c:pt>
                <c:pt idx="20">
                  <c:v>1.2048192771084338E-2</c:v>
                </c:pt>
              </c:numCache>
            </c:numRef>
          </c:val>
          <c:extLst>
            <c:ext xmlns:c16="http://schemas.microsoft.com/office/drawing/2014/chart" uri="{C3380CC4-5D6E-409C-BE32-E72D297353CC}">
              <c16:uniqueId val="{00000000-86B5-44E0-8D11-AE4555613A39}"/>
            </c:ext>
          </c:extLst>
        </c:ser>
        <c:ser>
          <c:idx val="1"/>
          <c:order val="1"/>
          <c:tx>
            <c:strRef>
              <c:f>'16-24_市場拡大_解決策 (ク・AI) '!$L$177</c:f>
              <c:strCache>
                <c:ptCount val="1"/>
                <c:pt idx="0">
                  <c:v>2番目 AIあり(n=110) , AIなし(n=79)</c:v>
                </c:pt>
              </c:strCache>
            </c:strRef>
          </c:tx>
          <c:spPr>
            <a:solidFill>
              <a:srgbClr val="FFFF99"/>
            </a:solidFill>
            <a:ln>
              <a:solidFill>
                <a:schemeClr val="tx1"/>
              </a:solidFill>
            </a:ln>
            <a:effectLst/>
          </c:spPr>
          <c:invertIfNegative val="0"/>
          <c:dLbls>
            <c:spPr>
              <a:noFill/>
              <a:ln>
                <a:noFill/>
              </a:ln>
              <a:effectLst/>
            </c:spPr>
            <c:txPr>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'16-24_市場拡大_解決策 (ク・AI) '!$J$181:$J$201</c:f>
              <c:strCache>
                <c:ptCount val="21"/>
                <c:pt idx="0">
                  <c:v>新たなパートナーの発掘・連携         </c:v>
                </c:pt>
                <c:pt idx="1">
                  <c:v>AIあり</c:v>
                </c:pt>
                <c:pt idx="2">
                  <c:v>AIなし</c:v>
                </c:pt>
                <c:pt idx="3">
                  <c:v>技術者の確保                           </c:v>
                </c:pt>
                <c:pt idx="4">
                  <c:v>AIあり</c:v>
                </c:pt>
                <c:pt idx="5">
                  <c:v>AIなし</c:v>
                </c:pt>
                <c:pt idx="6">
                  <c:v>プロジェクトマネージャの確保            </c:v>
                </c:pt>
                <c:pt idx="7">
                  <c:v>AIあり</c:v>
                </c:pt>
                <c:pt idx="8">
                  <c:v>AIなし</c:v>
                </c:pt>
                <c:pt idx="9">
                  <c:v>プロジェクトマネージャのスキル向上     </c:v>
                </c:pt>
                <c:pt idx="10">
                  <c:v>AIあり</c:v>
                </c:pt>
                <c:pt idx="11">
                  <c:v>AIなし</c:v>
                </c:pt>
                <c:pt idx="12">
                  <c:v>開発手法・開発技術の向上           </c:v>
                </c:pt>
                <c:pt idx="13">
                  <c:v>AIあり</c:v>
                </c:pt>
                <c:pt idx="14">
                  <c:v>AIなし</c:v>
                </c:pt>
                <c:pt idx="15">
                  <c:v>技術者の既存スキルの向上            </c:v>
                </c:pt>
                <c:pt idx="16">
                  <c:v>AIあり</c:v>
                </c:pt>
                <c:pt idx="17">
                  <c:v>AIなし</c:v>
                </c:pt>
                <c:pt idx="18">
                  <c:v>環境（ツール等）の整備・改善       </c:v>
                </c:pt>
                <c:pt idx="19">
                  <c:v>AIあり</c:v>
                </c:pt>
                <c:pt idx="20">
                  <c:v>AIなし</c:v>
                </c:pt>
              </c:strCache>
            </c:strRef>
          </c:cat>
          <c:val>
            <c:numRef>
              <c:f>'16-24_市場拡大_解決策 (ク・AI) '!$L$181:$L$201</c:f>
              <c:numCache>
                <c:formatCode>0.0%</c:formatCode>
                <c:ptCount val="21"/>
                <c:pt idx="1">
                  <c:v>0.16363636363636364</c:v>
                </c:pt>
                <c:pt idx="2">
                  <c:v>0.20253164556962025</c:v>
                </c:pt>
                <c:pt idx="4">
                  <c:v>0.15454545454545454</c:v>
                </c:pt>
                <c:pt idx="5">
                  <c:v>0.13924050632911392</c:v>
                </c:pt>
                <c:pt idx="7">
                  <c:v>0.11818181818181818</c:v>
                </c:pt>
                <c:pt idx="8">
                  <c:v>0.13924050632911392</c:v>
                </c:pt>
                <c:pt idx="10">
                  <c:v>4.5454545454545456E-2</c:v>
                </c:pt>
                <c:pt idx="11">
                  <c:v>0.10126582278481013</c:v>
                </c:pt>
                <c:pt idx="13">
                  <c:v>4.5454545454545456E-2</c:v>
                </c:pt>
                <c:pt idx="14">
                  <c:v>5.0632911392405063E-2</c:v>
                </c:pt>
                <c:pt idx="16">
                  <c:v>0.14545454545454545</c:v>
                </c:pt>
                <c:pt idx="17">
                  <c:v>7.5949367088607597E-2</c:v>
                </c:pt>
                <c:pt idx="19">
                  <c:v>7.2727272727272724E-2</c:v>
                </c:pt>
                <c:pt idx="20">
                  <c:v>5.0632911392405063E-2</c:v>
                </c:pt>
              </c:numCache>
            </c:numRef>
          </c:val>
          <c:extLst>
            <c:ext xmlns:c16="http://schemas.microsoft.com/office/drawing/2014/chart" uri="{C3380CC4-5D6E-409C-BE32-E72D297353CC}">
              <c16:uniqueId val="{00000001-86B5-44E0-8D11-AE4555613A39}"/>
            </c:ext>
          </c:extLst>
        </c:ser>
        <c:ser>
          <c:idx val="2"/>
          <c:order val="2"/>
          <c:tx>
            <c:strRef>
              <c:f>'16-24_市場拡大_解決策 (ク・AI) '!$M$177</c:f>
              <c:strCache>
                <c:ptCount val="1"/>
                <c:pt idx="0">
                  <c:v>3番目 AIあり(n=103) , AIなし(n=73)</c:v>
                </c:pt>
              </c:strCache>
            </c:strRef>
          </c:tx>
          <c:spPr>
            <a:solidFill>
              <a:srgbClr val="2E75B6"/>
            </a:solidFill>
            <a:ln>
              <a:solidFill>
                <a:schemeClr val="tx1"/>
              </a:solidFill>
            </a:ln>
            <a:effectLst/>
          </c:spPr>
          <c:invertIfNegative val="0"/>
          <c:dLbls>
            <c:dLbl>
              <c:idx val="20"/>
              <c:layout>
                <c:manualLayout>
                  <c:x val="2.9540674085618113E-2"/>
                  <c:y val="6.7911723848828164E-3"/>
                </c:manualLayout>
              </c:layout>
              <c:spPr>
                <a:noFill/>
                <a:ln>
                  <a:noFill/>
                </a:ln>
                <a:effectLst/>
              </c:spPr>
              <c:txPr>
                <a:bodyPr/>
                <a:lstStyle/>
                <a:p>
                  <a:pPr>
                    <a:defRPr sz="800">
                      <a:solidFill>
                        <a:schemeClr val="tx1"/>
                      </a:solidFill>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811-4BA2-AC18-546FC70B3A72}"/>
                </c:ext>
              </c:extLst>
            </c:dLbl>
            <c:spPr>
              <a:noFill/>
              <a:ln>
                <a:noFill/>
              </a:ln>
              <a:effectLst/>
            </c:spPr>
            <c:txPr>
              <a:bodyPr/>
              <a:lstStyle/>
              <a:p>
                <a:pPr>
                  <a:defRPr sz="800">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'16-24_市場拡大_解決策 (ク・AI) '!$J$181:$J$201</c:f>
              <c:strCache>
                <c:ptCount val="21"/>
                <c:pt idx="0">
                  <c:v>新たなパートナーの発掘・連携         </c:v>
                </c:pt>
                <c:pt idx="1">
                  <c:v>AIあり</c:v>
                </c:pt>
                <c:pt idx="2">
                  <c:v>AIなし</c:v>
                </c:pt>
                <c:pt idx="3">
                  <c:v>技術者の確保                           </c:v>
                </c:pt>
                <c:pt idx="4">
                  <c:v>AIあり</c:v>
                </c:pt>
                <c:pt idx="5">
                  <c:v>AIなし</c:v>
                </c:pt>
                <c:pt idx="6">
                  <c:v>プロジェクトマネージャの確保            </c:v>
                </c:pt>
                <c:pt idx="7">
                  <c:v>AIあり</c:v>
                </c:pt>
                <c:pt idx="8">
                  <c:v>AIなし</c:v>
                </c:pt>
                <c:pt idx="9">
                  <c:v>プロジェクトマネージャのスキル向上     </c:v>
                </c:pt>
                <c:pt idx="10">
                  <c:v>AIあり</c:v>
                </c:pt>
                <c:pt idx="11">
                  <c:v>AIなし</c:v>
                </c:pt>
                <c:pt idx="12">
                  <c:v>開発手法・開発技術の向上           </c:v>
                </c:pt>
                <c:pt idx="13">
                  <c:v>AIあり</c:v>
                </c:pt>
                <c:pt idx="14">
                  <c:v>AIなし</c:v>
                </c:pt>
                <c:pt idx="15">
                  <c:v>技術者の既存スキルの向上            </c:v>
                </c:pt>
                <c:pt idx="16">
                  <c:v>AIあり</c:v>
                </c:pt>
                <c:pt idx="17">
                  <c:v>AIなし</c:v>
                </c:pt>
                <c:pt idx="18">
                  <c:v>環境（ツール等）の整備・改善       </c:v>
                </c:pt>
                <c:pt idx="19">
                  <c:v>AIあり</c:v>
                </c:pt>
                <c:pt idx="20">
                  <c:v>AIなし</c:v>
                </c:pt>
              </c:strCache>
            </c:strRef>
          </c:cat>
          <c:val>
            <c:numRef>
              <c:f>'16-24_市場拡大_解決策 (ク・AI) '!$M$181:$M$201</c:f>
              <c:numCache>
                <c:formatCode>0.0%</c:formatCode>
                <c:ptCount val="21"/>
                <c:pt idx="1">
                  <c:v>0.18446601941747573</c:v>
                </c:pt>
                <c:pt idx="2">
                  <c:v>0.21917808219178081</c:v>
                </c:pt>
                <c:pt idx="4">
                  <c:v>0.11650485436893204</c:v>
                </c:pt>
                <c:pt idx="5">
                  <c:v>0.1095890410958904</c:v>
                </c:pt>
                <c:pt idx="7">
                  <c:v>2.9126213592233011E-2</c:v>
                </c:pt>
                <c:pt idx="8">
                  <c:v>0.1095890410958904</c:v>
                </c:pt>
                <c:pt idx="10">
                  <c:v>8.7378640776699032E-2</c:v>
                </c:pt>
                <c:pt idx="11">
                  <c:v>0.1095890410958904</c:v>
                </c:pt>
                <c:pt idx="13">
                  <c:v>9.7087378640776698E-2</c:v>
                </c:pt>
                <c:pt idx="14">
                  <c:v>9.5890410958904104E-2</c:v>
                </c:pt>
                <c:pt idx="16">
                  <c:v>8.7378640776699032E-2</c:v>
                </c:pt>
                <c:pt idx="17">
                  <c:v>4.1095890410958902E-2</c:v>
                </c:pt>
                <c:pt idx="19">
                  <c:v>4.8543689320388349E-2</c:v>
                </c:pt>
                <c:pt idx="20">
                  <c:v>2.7397260273972601E-2</c:v>
                </c:pt>
              </c:numCache>
            </c:numRef>
          </c:val>
          <c:extLst>
            <c:ext xmlns:c16="http://schemas.microsoft.com/office/drawing/2014/chart" uri="{C3380CC4-5D6E-409C-BE32-E72D297353CC}">
              <c16:uniqueId val="{00000002-86B5-44E0-8D11-AE4555613A39}"/>
            </c:ext>
          </c:extLst>
        </c:ser>
        <c:dLbls>
          <c:showLegendKey val="0"/>
          <c:showVal val="0"/>
          <c:showCatName val="0"/>
          <c:showSerName val="0"/>
          <c:showPercent val="0"/>
          <c:showBubbleSize val="0"/>
        </c:dLbls>
        <c:gapWidth val="40"/>
        <c:overlap val="100"/>
        <c:axId val="87494016"/>
        <c:axId val="87508096"/>
      </c:barChart>
      <c:catAx>
        <c:axId val="87494016"/>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87508096"/>
        <c:crosses val="autoZero"/>
        <c:auto val="1"/>
        <c:lblAlgn val="ctr"/>
        <c:lblOffset val="100"/>
        <c:noMultiLvlLbl val="0"/>
      </c:catAx>
      <c:valAx>
        <c:axId val="8750809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87494016"/>
        <c:crosses val="autoZero"/>
        <c:crossBetween val="between"/>
      </c:valAx>
      <c:spPr>
        <a:noFill/>
        <a:ln>
          <a:solidFill>
            <a:schemeClr val="tx1">
              <a:lumMod val="50000"/>
              <a:lumOff val="50000"/>
            </a:schemeClr>
          </a:solidFill>
        </a:ln>
        <a:effectLst/>
      </c:spPr>
    </c:plotArea>
    <c:legend>
      <c:legendPos val="r"/>
      <c:layout>
        <c:manualLayout>
          <c:xMode val="edge"/>
          <c:yMode val="edge"/>
          <c:x val="0.66016381512108901"/>
          <c:y val="0.77945851756931617"/>
          <c:w val="0.27972092463236725"/>
          <c:h val="0.14093203870119847"/>
        </c:manualLayout>
      </c:layout>
      <c:overlay val="0"/>
      <c:spPr>
        <a:solidFill>
          <a:schemeClr val="bg1"/>
        </a:solidFill>
      </c:spPr>
    </c:legend>
    <c:plotVisOnly val="1"/>
    <c:dispBlanksAs val="gap"/>
    <c:showDLblsOverMax val="0"/>
  </c:chart>
  <c:spPr>
    <a:solidFill>
      <a:schemeClr val="bg1"/>
    </a:solidFill>
    <a:ln w="9525" cap="flat" cmpd="sng" algn="ctr">
      <a:noFill/>
      <a:round/>
    </a:ln>
    <a:effectLst/>
  </c:spPr>
  <c:txPr>
    <a:bodyPr/>
    <a:lstStyle/>
    <a:p>
      <a:pPr>
        <a:defRPr sz="10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172764761199037"/>
          <c:y val="8.9242460317460331E-2"/>
          <c:w val="0.68646589641601952"/>
          <c:h val="0.85702202380952364"/>
        </c:manualLayout>
      </c:layout>
      <c:barChart>
        <c:barDir val="bar"/>
        <c:grouping val="stacked"/>
        <c:varyColors val="0"/>
        <c:ser>
          <c:idx val="0"/>
          <c:order val="0"/>
          <c:tx>
            <c:strRef>
              <c:f>'16-25_市場拡大_解決策 (ク・DX) '!$K$177</c:f>
              <c:strCache>
                <c:ptCount val="1"/>
                <c:pt idx="0">
                  <c:v>1番目 DXあり(n=15) , DXなし(n=190)</c:v>
                </c:pt>
              </c:strCache>
            </c:strRef>
          </c:tx>
          <c:spPr>
            <a:solidFill>
              <a:srgbClr val="FF9966"/>
            </a:solidFill>
            <a:ln>
              <a:solidFill>
                <a:schemeClr val="tx1"/>
              </a:solidFill>
            </a:ln>
            <a:effectLst/>
          </c:spPr>
          <c:invertIfNegative val="0"/>
          <c:dLbls>
            <c:dLbl>
              <c:idx val="19"/>
              <c:delete val="1"/>
              <c:extLst>
                <c:ext xmlns:c15="http://schemas.microsoft.com/office/drawing/2012/chart" uri="{CE6537A1-D6FC-4f65-9D91-7224C49458BB}"/>
                <c:ext xmlns:c16="http://schemas.microsoft.com/office/drawing/2014/chart" uri="{C3380CC4-5D6E-409C-BE32-E72D297353CC}">
                  <c16:uniqueId val="{00000001-7858-43C0-BF40-E65BF3DFFD3A}"/>
                </c:ext>
              </c:extLst>
            </c:dLbl>
            <c:dLbl>
              <c:idx val="20"/>
              <c:delete val="1"/>
              <c:extLst>
                <c:ext xmlns:c15="http://schemas.microsoft.com/office/drawing/2012/chart" uri="{CE6537A1-D6FC-4f65-9D91-7224C49458BB}"/>
                <c:ext xmlns:c16="http://schemas.microsoft.com/office/drawing/2014/chart" uri="{C3380CC4-5D6E-409C-BE32-E72D297353CC}">
                  <c16:uniqueId val="{00000002-7858-43C0-BF40-E65BF3DFFD3A}"/>
                </c:ext>
              </c:extLst>
            </c:dLbl>
            <c:spPr>
              <a:noFill/>
              <a:ln>
                <a:noFill/>
              </a:ln>
              <a:effectLst/>
            </c:spPr>
            <c:txPr>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'16-25_市場拡大_解決策 (ク・DX) '!$J$181:$J$201</c:f>
              <c:strCache>
                <c:ptCount val="21"/>
                <c:pt idx="0">
                  <c:v>新たなパートナーの発掘・連携         </c:v>
                </c:pt>
                <c:pt idx="1">
                  <c:v>DXあり</c:v>
                </c:pt>
                <c:pt idx="2">
                  <c:v>DXなし</c:v>
                </c:pt>
                <c:pt idx="3">
                  <c:v>技術者の確保                           </c:v>
                </c:pt>
                <c:pt idx="4">
                  <c:v>DXあり</c:v>
                </c:pt>
                <c:pt idx="5">
                  <c:v>DXなし</c:v>
                </c:pt>
                <c:pt idx="6">
                  <c:v>プロジェクトマネージャの確保            </c:v>
                </c:pt>
                <c:pt idx="7">
                  <c:v>DXあり</c:v>
                </c:pt>
                <c:pt idx="8">
                  <c:v>DXなし</c:v>
                </c:pt>
                <c:pt idx="9">
                  <c:v>プロジェクトマネージャのスキル向上     </c:v>
                </c:pt>
                <c:pt idx="10">
                  <c:v>DXあり</c:v>
                </c:pt>
                <c:pt idx="11">
                  <c:v>DXなし</c:v>
                </c:pt>
                <c:pt idx="12">
                  <c:v>開発手法・開発技術の向上           </c:v>
                </c:pt>
                <c:pt idx="13">
                  <c:v>DXあり</c:v>
                </c:pt>
                <c:pt idx="14">
                  <c:v>DXなし</c:v>
                </c:pt>
                <c:pt idx="15">
                  <c:v>技術者の既存スキルの向上            </c:v>
                </c:pt>
                <c:pt idx="16">
                  <c:v>DXあり</c:v>
                </c:pt>
                <c:pt idx="17">
                  <c:v>DXなし</c:v>
                </c:pt>
                <c:pt idx="18">
                  <c:v>環境（ツール等）の整備・改善       </c:v>
                </c:pt>
                <c:pt idx="19">
                  <c:v>DXあり</c:v>
                </c:pt>
                <c:pt idx="20">
                  <c:v>DXなし</c:v>
                </c:pt>
              </c:strCache>
            </c:strRef>
          </c:cat>
          <c:val>
            <c:numRef>
              <c:f>'16-25_市場拡大_解決策 (ク・DX) '!$K$181:$K$201</c:f>
              <c:numCache>
                <c:formatCode>0.0%</c:formatCode>
                <c:ptCount val="21"/>
                <c:pt idx="1">
                  <c:v>6.6666666666666666E-2</c:v>
                </c:pt>
                <c:pt idx="2">
                  <c:v>0.12631578947368421</c:v>
                </c:pt>
                <c:pt idx="4">
                  <c:v>6.6666666666666666E-2</c:v>
                </c:pt>
                <c:pt idx="5">
                  <c:v>0.11578947368421053</c:v>
                </c:pt>
                <c:pt idx="7">
                  <c:v>0</c:v>
                </c:pt>
                <c:pt idx="8">
                  <c:v>0.1736842105263158</c:v>
                </c:pt>
                <c:pt idx="10">
                  <c:v>0</c:v>
                </c:pt>
                <c:pt idx="11">
                  <c:v>4.2105263157894736E-2</c:v>
                </c:pt>
                <c:pt idx="13">
                  <c:v>6.6666666666666666E-2</c:v>
                </c:pt>
                <c:pt idx="14">
                  <c:v>1.0526315789473684E-2</c:v>
                </c:pt>
                <c:pt idx="16">
                  <c:v>0.2</c:v>
                </c:pt>
                <c:pt idx="17">
                  <c:v>4.2105263157894736E-2</c:v>
                </c:pt>
                <c:pt idx="19">
                  <c:v>0</c:v>
                </c:pt>
                <c:pt idx="20">
                  <c:v>5.263157894736842E-3</c:v>
                </c:pt>
              </c:numCache>
            </c:numRef>
          </c:val>
          <c:extLst>
            <c:ext xmlns:c16="http://schemas.microsoft.com/office/drawing/2014/chart" uri="{C3380CC4-5D6E-409C-BE32-E72D297353CC}">
              <c16:uniqueId val="{00000000-6F28-4822-9279-2E941CCB01AF}"/>
            </c:ext>
          </c:extLst>
        </c:ser>
        <c:ser>
          <c:idx val="1"/>
          <c:order val="1"/>
          <c:tx>
            <c:strRef>
              <c:f>'16-25_市場拡大_解決策 (ク・DX) '!$L$177</c:f>
              <c:strCache>
                <c:ptCount val="1"/>
                <c:pt idx="0">
                  <c:v>2番目 DXあり(n=12) , DXなし(n=178)</c:v>
                </c:pt>
              </c:strCache>
            </c:strRef>
          </c:tx>
          <c:spPr>
            <a:solidFill>
              <a:srgbClr val="FFFF99"/>
            </a:solidFill>
            <a:ln>
              <a:solidFill>
                <a:schemeClr val="tx1"/>
              </a:solidFill>
            </a:ln>
            <a:effectLst/>
          </c:spPr>
          <c:invertIfNegative val="0"/>
          <c:dLbls>
            <c:dLbl>
              <c:idx val="19"/>
              <c:delete val="1"/>
              <c:extLst>
                <c:ext xmlns:c15="http://schemas.microsoft.com/office/drawing/2012/chart" uri="{CE6537A1-D6FC-4f65-9D91-7224C49458BB}"/>
                <c:ext xmlns:c16="http://schemas.microsoft.com/office/drawing/2014/chart" uri="{C3380CC4-5D6E-409C-BE32-E72D297353CC}">
                  <c16:uniqueId val="{00000000-7858-43C0-BF40-E65BF3DFFD3A}"/>
                </c:ext>
              </c:extLst>
            </c:dLbl>
            <c:spPr>
              <a:noFill/>
              <a:ln>
                <a:noFill/>
              </a:ln>
              <a:effectLst/>
            </c:spPr>
            <c:txPr>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'16-25_市場拡大_解決策 (ク・DX) '!$J$181:$J$201</c:f>
              <c:strCache>
                <c:ptCount val="21"/>
                <c:pt idx="0">
                  <c:v>新たなパートナーの発掘・連携         </c:v>
                </c:pt>
                <c:pt idx="1">
                  <c:v>DXあり</c:v>
                </c:pt>
                <c:pt idx="2">
                  <c:v>DXなし</c:v>
                </c:pt>
                <c:pt idx="3">
                  <c:v>技術者の確保                           </c:v>
                </c:pt>
                <c:pt idx="4">
                  <c:v>DXあり</c:v>
                </c:pt>
                <c:pt idx="5">
                  <c:v>DXなし</c:v>
                </c:pt>
                <c:pt idx="6">
                  <c:v>プロジェクトマネージャの確保            </c:v>
                </c:pt>
                <c:pt idx="7">
                  <c:v>DXあり</c:v>
                </c:pt>
                <c:pt idx="8">
                  <c:v>DXなし</c:v>
                </c:pt>
                <c:pt idx="9">
                  <c:v>プロジェクトマネージャのスキル向上     </c:v>
                </c:pt>
                <c:pt idx="10">
                  <c:v>DXあり</c:v>
                </c:pt>
                <c:pt idx="11">
                  <c:v>DXなし</c:v>
                </c:pt>
                <c:pt idx="12">
                  <c:v>開発手法・開発技術の向上           </c:v>
                </c:pt>
                <c:pt idx="13">
                  <c:v>DXあり</c:v>
                </c:pt>
                <c:pt idx="14">
                  <c:v>DXなし</c:v>
                </c:pt>
                <c:pt idx="15">
                  <c:v>技術者の既存スキルの向上            </c:v>
                </c:pt>
                <c:pt idx="16">
                  <c:v>DXあり</c:v>
                </c:pt>
                <c:pt idx="17">
                  <c:v>DXなし</c:v>
                </c:pt>
                <c:pt idx="18">
                  <c:v>環境（ツール等）の整備・改善       </c:v>
                </c:pt>
                <c:pt idx="19">
                  <c:v>DXあり</c:v>
                </c:pt>
                <c:pt idx="20">
                  <c:v>DXなし</c:v>
                </c:pt>
              </c:strCache>
            </c:strRef>
          </c:cat>
          <c:val>
            <c:numRef>
              <c:f>'16-25_市場拡大_解決策 (ク・DX) '!$L$181:$L$201</c:f>
              <c:numCache>
                <c:formatCode>0.0%</c:formatCode>
                <c:ptCount val="21"/>
                <c:pt idx="1">
                  <c:v>0.16666666666666666</c:v>
                </c:pt>
                <c:pt idx="2">
                  <c:v>0.12921348314606743</c:v>
                </c:pt>
                <c:pt idx="4">
                  <c:v>0</c:v>
                </c:pt>
                <c:pt idx="5">
                  <c:v>7.3033707865168537E-2</c:v>
                </c:pt>
                <c:pt idx="7">
                  <c:v>0.33333333333333331</c:v>
                </c:pt>
                <c:pt idx="8">
                  <c:v>0.1348314606741573</c:v>
                </c:pt>
                <c:pt idx="10">
                  <c:v>8.3333333333333329E-2</c:v>
                </c:pt>
                <c:pt idx="11">
                  <c:v>0.11797752808988764</c:v>
                </c:pt>
                <c:pt idx="13">
                  <c:v>0.25</c:v>
                </c:pt>
                <c:pt idx="14">
                  <c:v>0.10112359550561797</c:v>
                </c:pt>
                <c:pt idx="16">
                  <c:v>0</c:v>
                </c:pt>
                <c:pt idx="17">
                  <c:v>5.0561797752808987E-2</c:v>
                </c:pt>
                <c:pt idx="19">
                  <c:v>0</c:v>
                </c:pt>
                <c:pt idx="20">
                  <c:v>6.741573033707865E-2</c:v>
                </c:pt>
              </c:numCache>
            </c:numRef>
          </c:val>
          <c:extLst>
            <c:ext xmlns:c16="http://schemas.microsoft.com/office/drawing/2014/chart" uri="{C3380CC4-5D6E-409C-BE32-E72D297353CC}">
              <c16:uniqueId val="{00000001-6F28-4822-9279-2E941CCB01AF}"/>
            </c:ext>
          </c:extLst>
        </c:ser>
        <c:ser>
          <c:idx val="2"/>
          <c:order val="2"/>
          <c:tx>
            <c:strRef>
              <c:f>'16-25_市場拡大_解決策 (ク・DX) '!$M$177</c:f>
              <c:strCache>
                <c:ptCount val="1"/>
                <c:pt idx="0">
                  <c:v>3番目 DXあり(n=11) , DXなし(n=166)</c:v>
                </c:pt>
              </c:strCache>
            </c:strRef>
          </c:tx>
          <c:spPr>
            <a:solidFill>
              <a:srgbClr val="2E75B6"/>
            </a:solidFill>
            <a:ln>
              <a:solidFill>
                <a:schemeClr val="tx1"/>
              </a:solidFill>
            </a:ln>
            <a:effectLst/>
          </c:spPr>
          <c:invertIfNegative val="0"/>
          <c:dLbls>
            <c:spPr>
              <a:noFill/>
              <a:ln>
                <a:noFill/>
              </a:ln>
              <a:effectLst/>
            </c:spPr>
            <c:txPr>
              <a:bodyPr/>
              <a:lstStyle/>
              <a:p>
                <a:pPr>
                  <a:defRPr sz="800">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'16-25_市場拡大_解決策 (ク・DX) '!$J$181:$J$201</c:f>
              <c:strCache>
                <c:ptCount val="21"/>
                <c:pt idx="0">
                  <c:v>新たなパートナーの発掘・連携         </c:v>
                </c:pt>
                <c:pt idx="1">
                  <c:v>DXあり</c:v>
                </c:pt>
                <c:pt idx="2">
                  <c:v>DXなし</c:v>
                </c:pt>
                <c:pt idx="3">
                  <c:v>技術者の確保                           </c:v>
                </c:pt>
                <c:pt idx="4">
                  <c:v>DXあり</c:v>
                </c:pt>
                <c:pt idx="5">
                  <c:v>DXなし</c:v>
                </c:pt>
                <c:pt idx="6">
                  <c:v>プロジェクトマネージャの確保            </c:v>
                </c:pt>
                <c:pt idx="7">
                  <c:v>DXあり</c:v>
                </c:pt>
                <c:pt idx="8">
                  <c:v>DXなし</c:v>
                </c:pt>
                <c:pt idx="9">
                  <c:v>プロジェクトマネージャのスキル向上     </c:v>
                </c:pt>
                <c:pt idx="10">
                  <c:v>DXあり</c:v>
                </c:pt>
                <c:pt idx="11">
                  <c:v>DXなし</c:v>
                </c:pt>
                <c:pt idx="12">
                  <c:v>開発手法・開発技術の向上           </c:v>
                </c:pt>
                <c:pt idx="13">
                  <c:v>DXあり</c:v>
                </c:pt>
                <c:pt idx="14">
                  <c:v>DXなし</c:v>
                </c:pt>
                <c:pt idx="15">
                  <c:v>技術者の既存スキルの向上            </c:v>
                </c:pt>
                <c:pt idx="16">
                  <c:v>DXあり</c:v>
                </c:pt>
                <c:pt idx="17">
                  <c:v>DXなし</c:v>
                </c:pt>
                <c:pt idx="18">
                  <c:v>環境（ツール等）の整備・改善       </c:v>
                </c:pt>
                <c:pt idx="19">
                  <c:v>DXあり</c:v>
                </c:pt>
                <c:pt idx="20">
                  <c:v>DXなし</c:v>
                </c:pt>
              </c:strCache>
            </c:strRef>
          </c:cat>
          <c:val>
            <c:numRef>
              <c:f>'16-25_市場拡大_解決策 (ク・DX) '!$M$181:$M$201</c:f>
              <c:numCache>
                <c:formatCode>0.0%</c:formatCode>
                <c:ptCount val="21"/>
                <c:pt idx="1">
                  <c:v>0</c:v>
                </c:pt>
                <c:pt idx="2">
                  <c:v>6.6265060240963861E-2</c:v>
                </c:pt>
                <c:pt idx="4">
                  <c:v>9.0909090909090912E-2</c:v>
                </c:pt>
                <c:pt idx="5">
                  <c:v>9.6385542168674704E-2</c:v>
                </c:pt>
                <c:pt idx="7">
                  <c:v>0</c:v>
                </c:pt>
                <c:pt idx="8">
                  <c:v>0.12048192771084337</c:v>
                </c:pt>
                <c:pt idx="10">
                  <c:v>0</c:v>
                </c:pt>
                <c:pt idx="11">
                  <c:v>7.2289156626506021E-2</c:v>
                </c:pt>
                <c:pt idx="13">
                  <c:v>0.18181818181818182</c:v>
                </c:pt>
                <c:pt idx="14">
                  <c:v>7.2289156626506021E-2</c:v>
                </c:pt>
                <c:pt idx="16">
                  <c:v>9.0909090909090912E-2</c:v>
                </c:pt>
                <c:pt idx="17">
                  <c:v>0.10240963855421686</c:v>
                </c:pt>
                <c:pt idx="19">
                  <c:v>0.18181818181818182</c:v>
                </c:pt>
                <c:pt idx="20">
                  <c:v>6.0240963855421686E-2</c:v>
                </c:pt>
              </c:numCache>
            </c:numRef>
          </c:val>
          <c:extLst>
            <c:ext xmlns:c16="http://schemas.microsoft.com/office/drawing/2014/chart" uri="{C3380CC4-5D6E-409C-BE32-E72D297353CC}">
              <c16:uniqueId val="{00000002-6F28-4822-9279-2E941CCB01AF}"/>
            </c:ext>
          </c:extLst>
        </c:ser>
        <c:dLbls>
          <c:showLegendKey val="0"/>
          <c:showVal val="0"/>
          <c:showCatName val="0"/>
          <c:showSerName val="0"/>
          <c:showPercent val="0"/>
          <c:showBubbleSize val="0"/>
        </c:dLbls>
        <c:gapWidth val="40"/>
        <c:overlap val="100"/>
        <c:axId val="87494016"/>
        <c:axId val="87508096"/>
      </c:barChart>
      <c:catAx>
        <c:axId val="87494016"/>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87508096"/>
        <c:crosses val="autoZero"/>
        <c:auto val="1"/>
        <c:lblAlgn val="ctr"/>
        <c:lblOffset val="100"/>
        <c:noMultiLvlLbl val="0"/>
      </c:catAx>
      <c:valAx>
        <c:axId val="8750809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87494016"/>
        <c:crosses val="autoZero"/>
        <c:crossBetween val="between"/>
      </c:valAx>
      <c:spPr>
        <a:noFill/>
        <a:ln>
          <a:solidFill>
            <a:schemeClr val="tx1">
              <a:lumMod val="50000"/>
              <a:lumOff val="50000"/>
            </a:schemeClr>
          </a:solidFill>
        </a:ln>
        <a:effectLst/>
      </c:spPr>
    </c:plotArea>
    <c:legend>
      <c:legendPos val="r"/>
      <c:layout>
        <c:manualLayout>
          <c:xMode val="edge"/>
          <c:yMode val="edge"/>
          <c:x val="0.61141232423083924"/>
          <c:y val="0.76566838893971967"/>
          <c:w val="0.30350213970078171"/>
          <c:h val="0.14093203870119847"/>
        </c:manualLayout>
      </c:layout>
      <c:overlay val="0"/>
      <c:spPr>
        <a:solidFill>
          <a:schemeClr val="bg1"/>
        </a:solidFill>
      </c:spPr>
    </c:legend>
    <c:plotVisOnly val="1"/>
    <c:dispBlanksAs val="gap"/>
    <c:showDLblsOverMax val="0"/>
  </c:chart>
  <c:spPr>
    <a:solidFill>
      <a:schemeClr val="bg1"/>
    </a:solidFill>
    <a:ln w="9525" cap="flat" cmpd="sng" algn="ctr">
      <a:noFill/>
      <a:round/>
    </a:ln>
    <a:effectLst/>
  </c:spPr>
  <c:txPr>
    <a:bodyPr/>
    <a:lstStyle/>
    <a:p>
      <a:pPr>
        <a:defRPr sz="10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200" b="1"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14666875819316172"/>
          <c:y val="0.17167398066881456"/>
          <c:w val="0.40246036626700921"/>
          <c:h val="0.69020704048756476"/>
        </c:manualLayout>
      </c:layout>
      <c:pieChart>
        <c:varyColors val="1"/>
        <c:ser>
          <c:idx val="0"/>
          <c:order val="0"/>
          <c:tx>
            <c:strRef>
              <c:f>'Q17-1'!$D$2</c:f>
              <c:strCache>
                <c:ptCount val="1"/>
                <c:pt idx="0">
                  <c:v>委託開発／受託開発の状況(n=804)</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5DD-44E1-805D-382C32B4B4D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5DD-44E1-805D-382C32B4B4D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5DD-44E1-805D-382C32B4B4D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5DD-44E1-805D-382C32B4B4D8}"/>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1"/>
            <c:leaderLines>
              <c:spPr>
                <a:ln w="9525" cap="flat" cmpd="sng" algn="ctr">
                  <a:solidFill>
                    <a:schemeClr val="tx1">
                      <a:lumMod val="50000"/>
                      <a:lumOff val="50000"/>
                    </a:schemeClr>
                  </a:solidFill>
                  <a:round/>
                </a:ln>
                <a:effectLst/>
              </c:spPr>
            </c:leaderLines>
            <c:extLst>
              <c:ext xmlns:c15="http://schemas.microsoft.com/office/drawing/2012/chart" uri="{CE6537A1-D6FC-4f65-9D91-7224C49458BB}"/>
            </c:extLst>
          </c:dLbls>
          <c:cat>
            <c:strRef>
              <c:f>'Q17-1'!$F$3:$F$6</c:f>
              <c:strCache>
                <c:ptCount val="4"/>
                <c:pt idx="0">
                  <c:v>【A】委託開発のみ実施（n=107）</c:v>
                </c:pt>
                <c:pt idx="1">
                  <c:v>【B】受託開発のみ実施（n=232）</c:v>
                </c:pt>
                <c:pt idx="2">
                  <c:v>【C】委託開発・受託開発ともに実施（n=289）</c:v>
                </c:pt>
                <c:pt idx="3">
                  <c:v>【D】内製のみ（n=176）</c:v>
                </c:pt>
              </c:strCache>
            </c:strRef>
          </c:cat>
          <c:val>
            <c:numRef>
              <c:f>'Q17-1'!$D$3:$D$6</c:f>
              <c:numCache>
                <c:formatCode>0.0%</c:formatCode>
                <c:ptCount val="4"/>
                <c:pt idx="0">
                  <c:v>0.13308457711442787</c:v>
                </c:pt>
                <c:pt idx="1">
                  <c:v>0.28855721393034828</c:v>
                </c:pt>
                <c:pt idx="2">
                  <c:v>0.35945273631840796</c:v>
                </c:pt>
                <c:pt idx="3">
                  <c:v>0.21890547263681592</c:v>
                </c:pt>
              </c:numCache>
            </c:numRef>
          </c:val>
          <c:extLst>
            <c:ext xmlns:c16="http://schemas.microsoft.com/office/drawing/2014/chart" uri="{C3380CC4-5D6E-409C-BE32-E72D297353CC}">
              <c16:uniqueId val="{00000008-15DD-44E1-805D-382C32B4B4D8}"/>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59923946173732756"/>
          <c:y val="0.48511514593616584"/>
          <c:w val="0.38237847282473147"/>
          <c:h val="0.35881667909914772"/>
        </c:manualLayout>
      </c:layout>
      <c:overlay val="0"/>
      <c:spPr>
        <a:noFill/>
        <a:ln>
          <a:noFill/>
        </a:ln>
        <a:effectLst/>
      </c:spPr>
      <c:txPr>
        <a:bodyPr rot="0" spcFirstLastPara="1" vertOverflow="ellipsis" vert="horz" wrap="square" anchor="ctr" anchorCtr="1"/>
        <a:lstStyle/>
        <a:p>
          <a:pPr rtl="0">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r>
              <a:rPr lang="ja-JP" sz="1400" b="0" dirty="0"/>
              <a:t>回収率の推移</a:t>
            </a:r>
          </a:p>
        </c:rich>
      </c:tx>
      <c:layout>
        <c:manualLayout>
          <c:xMode val="edge"/>
          <c:yMode val="edge"/>
          <c:x val="0.43286129509936222"/>
          <c:y val="1.97542267582750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19676514050476893"/>
          <c:y val="0.2117675451995"/>
          <c:w val="0.728141192792503"/>
          <c:h val="0.67259437793509103"/>
        </c:manualLayout>
      </c:layout>
      <c:barChart>
        <c:barDir val="bar"/>
        <c:grouping val="clustered"/>
        <c:varyColors val="0"/>
        <c:ser>
          <c:idx val="0"/>
          <c:order val="0"/>
          <c:spPr>
            <a:solidFill>
              <a:schemeClr val="accent1"/>
            </a:solidFill>
            <a:ln>
              <a:solidFill>
                <a:schemeClr val="tx1"/>
              </a:solidFill>
            </a:ln>
            <a:effectLst/>
          </c:spPr>
          <c:invertIfNegative val="0"/>
          <c:dLbls>
            <c:dLbl>
              <c:idx val="3"/>
              <c:tx>
                <c:rich>
                  <a:bodyPr/>
                  <a:lstStyle/>
                  <a:p>
                    <a:r>
                      <a:rPr lang="en-US" altLang="ja-JP" dirty="0"/>
                      <a:t>14.2</a:t>
                    </a:r>
                    <a:r>
                      <a:rPr lang="ja-JP" altLang="en-US" dirty="0"/>
                      <a:t>％</a:t>
                    </a:r>
                    <a:endParaRPr lang="en-US" altLang="ja-JP"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FD2-4761-AD42-2CE4698A70B8}"/>
                </c:ext>
              </c:extLst>
            </c:dLbl>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回収率の推移!$D$4:$D$7</c:f>
              <c:strCache>
                <c:ptCount val="4"/>
                <c:pt idx="0">
                  <c:v>2016年度</c:v>
                </c:pt>
                <c:pt idx="1">
                  <c:v>2017年度</c:v>
                </c:pt>
                <c:pt idx="2">
                  <c:v>2018年度</c:v>
                </c:pt>
                <c:pt idx="3">
                  <c:v>2019年度</c:v>
                </c:pt>
              </c:strCache>
            </c:strRef>
          </c:cat>
          <c:val>
            <c:numRef>
              <c:f>回収率の推移!$E$4:$E$7</c:f>
              <c:numCache>
                <c:formatCode>0.0%</c:formatCode>
                <c:ptCount val="4"/>
                <c:pt idx="0">
                  <c:v>9.6000000000000002E-2</c:v>
                </c:pt>
                <c:pt idx="1">
                  <c:v>0.1</c:v>
                </c:pt>
                <c:pt idx="2">
                  <c:v>0.122</c:v>
                </c:pt>
                <c:pt idx="3">
                  <c:v>0.14041680901947387</c:v>
                </c:pt>
              </c:numCache>
            </c:numRef>
          </c:val>
          <c:extLst>
            <c:ext xmlns:c16="http://schemas.microsoft.com/office/drawing/2014/chart" uri="{C3380CC4-5D6E-409C-BE32-E72D297353CC}">
              <c16:uniqueId val="{00000001-BFD2-4761-AD42-2CE4698A70B8}"/>
            </c:ext>
          </c:extLst>
        </c:ser>
        <c:dLbls>
          <c:showLegendKey val="0"/>
          <c:showVal val="0"/>
          <c:showCatName val="0"/>
          <c:showSerName val="0"/>
          <c:showPercent val="0"/>
          <c:showBubbleSize val="0"/>
        </c:dLbls>
        <c:gapWidth val="100"/>
        <c:axId val="435886720"/>
        <c:axId val="435892608"/>
      </c:barChart>
      <c:catAx>
        <c:axId val="435886720"/>
        <c:scaling>
          <c:orientation val="minMax"/>
        </c:scaling>
        <c:delete val="0"/>
        <c:axPos val="l"/>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35892608"/>
        <c:crosses val="autoZero"/>
        <c:auto val="1"/>
        <c:lblAlgn val="ctr"/>
        <c:lblOffset val="100"/>
        <c:noMultiLvlLbl val="0"/>
      </c:catAx>
      <c:valAx>
        <c:axId val="435892608"/>
        <c:scaling>
          <c:orientation val="minMax"/>
          <c:max val="0.15000000000000002"/>
        </c:scaling>
        <c:delete val="0"/>
        <c:axPos val="b"/>
        <c:majorGridlines>
          <c:spPr>
            <a:ln w="3175" cap="flat" cmpd="sng" algn="ctr">
              <a:solidFill>
                <a:schemeClr val="tx1">
                  <a:lumMod val="65000"/>
                  <a:lumOff val="35000"/>
                </a:schemeClr>
              </a:solidFill>
              <a:round/>
            </a:ln>
            <a:effectLst/>
          </c:spPr>
        </c:majorGridlines>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35886720"/>
        <c:crosses val="autoZero"/>
        <c:crossBetween val="between"/>
        <c:majorUnit val="5.000000000000001E-2"/>
      </c:valAx>
      <c:spPr>
        <a:noFill/>
        <a:ln>
          <a:solidFill>
            <a:schemeClr val="bg1">
              <a:lumMod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10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4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barChart>
        <c:barDir val="bar"/>
        <c:grouping val="clustered"/>
        <c:varyColors val="0"/>
        <c:ser>
          <c:idx val="0"/>
          <c:order val="0"/>
          <c:tx>
            <c:strRef>
              <c:f>'[「組込み／IoTに関する動向調査」 集計_データ編_1章_1（A-F）20200306★.xlsx]5-1'!$B$4</c:f>
              <c:strCache>
                <c:ptCount val="1"/>
                <c:pt idx="0">
                  <c:v>組込み製品及び同部品事業（n=536）</c:v>
                </c:pt>
              </c:strCache>
            </c:strRef>
          </c:tx>
          <c:spPr>
            <a:solidFill>
              <a:schemeClr val="accent1"/>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集計_データ編_1章_1（A-F）20200306★.xlsx]5-1'!$B$5:$B$12</c:f>
              <c:strCache>
                <c:ptCount val="8"/>
                <c:pt idx="0">
                  <c:v>工業制御／FA機器／産業機器</c:v>
                </c:pt>
                <c:pt idx="1">
                  <c:v>運輸機器／建設機器</c:v>
                </c:pt>
                <c:pt idx="2">
                  <c:v>設備機器</c:v>
                </c:pt>
                <c:pt idx="3">
                  <c:v>業務用端末機器</c:v>
                </c:pt>
                <c:pt idx="4">
                  <c:v>医療機器</c:v>
                </c:pt>
                <c:pt idx="5">
                  <c:v>個人用情報機器</c:v>
                </c:pt>
                <c:pt idx="6">
                  <c:v>AV機器／家電機器</c:v>
                </c:pt>
                <c:pt idx="7">
                  <c:v>その他の製品</c:v>
                </c:pt>
              </c:strCache>
            </c:strRef>
          </c:cat>
          <c:val>
            <c:numRef>
              <c:f>'[「組込み／IoTに関する動向調査」 集計_データ編_1章_1（A-F）20200306★.xlsx]5-1'!$D$5:$D$12</c:f>
              <c:numCache>
                <c:formatCode>0.0%</c:formatCode>
                <c:ptCount val="8"/>
                <c:pt idx="0">
                  <c:v>0.33768656716417911</c:v>
                </c:pt>
                <c:pt idx="1">
                  <c:v>0.26679104477611942</c:v>
                </c:pt>
                <c:pt idx="2">
                  <c:v>0.15485074626865672</c:v>
                </c:pt>
                <c:pt idx="3">
                  <c:v>0.14738805970149255</c:v>
                </c:pt>
                <c:pt idx="4">
                  <c:v>0.13992537313432835</c:v>
                </c:pt>
                <c:pt idx="5">
                  <c:v>0.12686567164179105</c:v>
                </c:pt>
                <c:pt idx="6">
                  <c:v>0.11380597014925373</c:v>
                </c:pt>
                <c:pt idx="7">
                  <c:v>0.26492537313432835</c:v>
                </c:pt>
              </c:numCache>
            </c:numRef>
          </c:val>
          <c:extLst>
            <c:ext xmlns:c16="http://schemas.microsoft.com/office/drawing/2014/chart" uri="{C3380CC4-5D6E-409C-BE32-E72D297353CC}">
              <c16:uniqueId val="{00000000-74DE-4C8F-B3EB-674502992687}"/>
            </c:ext>
          </c:extLst>
        </c:ser>
        <c:dLbls>
          <c:showLegendKey val="0"/>
          <c:showVal val="0"/>
          <c:showCatName val="0"/>
          <c:showSerName val="0"/>
          <c:showPercent val="0"/>
          <c:showBubbleSize val="0"/>
        </c:dLbls>
        <c:gapWidth val="130"/>
        <c:axId val="438739712"/>
        <c:axId val="438741248"/>
      </c:barChart>
      <c:catAx>
        <c:axId val="438739712"/>
        <c:scaling>
          <c:orientation val="maxMin"/>
        </c:scaling>
        <c:delete val="0"/>
        <c:axPos val="l"/>
        <c:numFmt formatCode="General" sourceLinked="1"/>
        <c:majorTickMark val="none"/>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38741248"/>
        <c:crosses val="autoZero"/>
        <c:auto val="1"/>
        <c:lblAlgn val="ctr"/>
        <c:lblOffset val="100"/>
        <c:noMultiLvlLbl val="0"/>
      </c:catAx>
      <c:valAx>
        <c:axId val="438741248"/>
        <c:scaling>
          <c:orientation val="minMax"/>
          <c:max val="0.8"/>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38739712"/>
        <c:crosses val="autoZero"/>
        <c:crossBetween val="between"/>
      </c:valAx>
      <c:spPr>
        <a:noFill/>
        <a:ln>
          <a:solidFill>
            <a:schemeClr val="bg1">
              <a:lumMod val="65000"/>
            </a:schemeClr>
          </a:solidFill>
        </a:ln>
        <a:effectLst/>
      </c:spPr>
    </c:plotArea>
    <c:plotVisOnly val="1"/>
    <c:dispBlanksAs val="gap"/>
    <c:showDLblsOverMax val="0"/>
  </c:chart>
  <c:spPr>
    <a:noFill/>
    <a:ln w="9525" cap="flat" cmpd="sng" algn="ctr">
      <a:noFill/>
      <a:round/>
    </a:ln>
    <a:effectLst/>
  </c:spPr>
  <c:txPr>
    <a:bodyPr/>
    <a:lstStyle/>
    <a:p>
      <a:pPr>
        <a:defRPr sz="12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99565208762387"/>
          <c:y val="0.1889507777045111"/>
          <c:w val="0.71818233368977025"/>
          <c:h val="0.69159559973036144"/>
        </c:manualLayout>
      </c:layout>
      <c:barChart>
        <c:barDir val="bar"/>
        <c:grouping val="percentStacked"/>
        <c:varyColors val="0"/>
        <c:ser>
          <c:idx val="0"/>
          <c:order val="0"/>
          <c:tx>
            <c:strRef>
              <c:f>'[Q17.委託開発／受託開発の状況.xlsx]Q17-1'!$C$13</c:f>
              <c:strCache>
                <c:ptCount val="1"/>
                <c:pt idx="0">
                  <c:v>委託開発のみ実施</c:v>
                </c:pt>
              </c:strCache>
            </c:strRef>
          </c:tx>
          <c:spPr>
            <a:solidFill>
              <a:srgbClr val="FF9966"/>
            </a:solidFill>
            <a:ln>
              <a:solidFill>
                <a:schemeClr val="tx1"/>
              </a:solidFill>
            </a:ln>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0-EFEF-41C4-8280-750FDDAFF7F8}"/>
                </c:ext>
              </c:extLst>
            </c:dLbl>
            <c:spPr>
              <a:noFill/>
              <a:ln>
                <a:noFill/>
              </a:ln>
              <a:effectLst/>
            </c:spPr>
            <c:txPr>
              <a:bodyPr wrap="square" lIns="38100" tIns="19050" rIns="38100" bIns="19050" anchor="ctr">
                <a:spAutoFit/>
              </a:bodyPr>
              <a:lstStyle/>
              <a:p>
                <a:pPr>
                  <a:defRPr sz="800">
                    <a:solidFill>
                      <a:sysClr val="windowText" lastClr="000000"/>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'[Q17.委託開発／受託開発の状況.xlsx]Q17-1'!$D$12:$I$12</c:f>
              <c:strCache>
                <c:ptCount val="6"/>
                <c:pt idx="0">
                  <c:v>A.エンドユーザー（n=158）</c:v>
                </c:pt>
                <c:pt idx="1">
                  <c:v>B.メーカー（n=179）</c:v>
                </c:pt>
                <c:pt idx="2">
                  <c:v>C.系列ソフトウェア企業（n=21）</c:v>
                </c:pt>
                <c:pt idx="3">
                  <c:v>D.受託ソフトウェア企業（n=266）</c:v>
                </c:pt>
                <c:pt idx="4">
                  <c:v>E.独立系ソフトウェア企業（n=97）</c:v>
                </c:pt>
                <c:pt idx="5">
                  <c:v>F.その他（n=83）</c:v>
                </c:pt>
              </c:strCache>
            </c:strRef>
          </c:cat>
          <c:val>
            <c:numRef>
              <c:f>'[Q17.委託開発／受託開発の状況.xlsx]Q17-1'!$D$13:$I$13</c:f>
              <c:numCache>
                <c:formatCode>0.0%</c:formatCode>
                <c:ptCount val="6"/>
                <c:pt idx="0">
                  <c:v>0.34810126582278483</c:v>
                </c:pt>
                <c:pt idx="1">
                  <c:v>0.19553072625698323</c:v>
                </c:pt>
                <c:pt idx="2">
                  <c:v>4.7619047619047616E-2</c:v>
                </c:pt>
                <c:pt idx="3">
                  <c:v>0</c:v>
                </c:pt>
                <c:pt idx="4">
                  <c:v>5.1546391752577317E-2</c:v>
                </c:pt>
                <c:pt idx="5">
                  <c:v>0.13253012048192772</c:v>
                </c:pt>
              </c:numCache>
            </c:numRef>
          </c:val>
          <c:extLst>
            <c:ext xmlns:c16="http://schemas.microsoft.com/office/drawing/2014/chart" uri="{C3380CC4-5D6E-409C-BE32-E72D297353CC}">
              <c16:uniqueId val="{00000001-EFEF-41C4-8280-750FDDAFF7F8}"/>
            </c:ext>
          </c:extLst>
        </c:ser>
        <c:ser>
          <c:idx val="1"/>
          <c:order val="1"/>
          <c:tx>
            <c:strRef>
              <c:f>'[Q17.委託開発／受託開発の状況.xlsx]Q17-1'!$C$14</c:f>
              <c:strCache>
                <c:ptCount val="1"/>
                <c:pt idx="0">
                  <c:v>受託開発のみ実施</c:v>
                </c:pt>
              </c:strCache>
            </c:strRef>
          </c:tx>
          <c:spPr>
            <a:solidFill>
              <a:srgbClr val="FFCC99"/>
            </a:solidFill>
            <a:ln>
              <a:solidFill>
                <a:schemeClr val="tx1"/>
              </a:solidFill>
            </a:ln>
          </c:spPr>
          <c:invertIfNegative val="0"/>
          <c:dLbls>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'[Q17.委託開発／受託開発の状況.xlsx]Q17-1'!$D$12:$I$12</c:f>
              <c:strCache>
                <c:ptCount val="6"/>
                <c:pt idx="0">
                  <c:v>A.エンドユーザー（n=158）</c:v>
                </c:pt>
                <c:pt idx="1">
                  <c:v>B.メーカー（n=179）</c:v>
                </c:pt>
                <c:pt idx="2">
                  <c:v>C.系列ソフトウェア企業（n=21）</c:v>
                </c:pt>
                <c:pt idx="3">
                  <c:v>D.受託ソフトウェア企業（n=266）</c:v>
                </c:pt>
                <c:pt idx="4">
                  <c:v>E.独立系ソフトウェア企業（n=97）</c:v>
                </c:pt>
                <c:pt idx="5">
                  <c:v>F.その他（n=83）</c:v>
                </c:pt>
              </c:strCache>
            </c:strRef>
          </c:cat>
          <c:val>
            <c:numRef>
              <c:f>'[Q17.委託開発／受託開発の状況.xlsx]Q17-1'!$D$14:$I$14</c:f>
              <c:numCache>
                <c:formatCode>0.0%</c:formatCode>
                <c:ptCount val="6"/>
                <c:pt idx="0">
                  <c:v>0.12025316455696203</c:v>
                </c:pt>
                <c:pt idx="1">
                  <c:v>0.13966480446927373</c:v>
                </c:pt>
                <c:pt idx="2">
                  <c:v>0.19047619047619047</c:v>
                </c:pt>
                <c:pt idx="3">
                  <c:v>0.53007518796992481</c:v>
                </c:pt>
                <c:pt idx="4">
                  <c:v>0.24742268041237114</c:v>
                </c:pt>
                <c:pt idx="5">
                  <c:v>0.2289156626506024</c:v>
                </c:pt>
              </c:numCache>
            </c:numRef>
          </c:val>
          <c:extLst>
            <c:ext xmlns:c16="http://schemas.microsoft.com/office/drawing/2014/chart" uri="{C3380CC4-5D6E-409C-BE32-E72D297353CC}">
              <c16:uniqueId val="{00000002-EFEF-41C4-8280-750FDDAFF7F8}"/>
            </c:ext>
          </c:extLst>
        </c:ser>
        <c:ser>
          <c:idx val="2"/>
          <c:order val="2"/>
          <c:tx>
            <c:strRef>
              <c:f>'[Q17.委託開発／受託開発の状況.xlsx]Q17-1'!$C$15</c:f>
              <c:strCache>
                <c:ptCount val="1"/>
                <c:pt idx="0">
                  <c:v>委託開発・受託開発ともに実施</c:v>
                </c:pt>
              </c:strCache>
            </c:strRef>
          </c:tx>
          <c:spPr>
            <a:solidFill>
              <a:srgbClr val="2E75B6"/>
            </a:solidFill>
            <a:ln>
              <a:solidFill>
                <a:schemeClr val="tx1"/>
              </a:solidFill>
            </a:ln>
          </c:spPr>
          <c:invertIfNegative val="0"/>
          <c:dLbls>
            <c:spPr>
              <a:noFill/>
              <a:ln>
                <a:noFill/>
              </a:ln>
              <a:effectLst/>
            </c:spPr>
            <c:txPr>
              <a:bodyPr wrap="square" lIns="38100" tIns="19050" rIns="38100" bIns="19050" anchor="ctr">
                <a:spAutoFit/>
              </a:bodyPr>
              <a:lstStyle/>
              <a:p>
                <a:pPr>
                  <a:defRPr sz="800">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'[Q17.委託開発／受託開発の状況.xlsx]Q17-1'!$D$12:$I$12</c:f>
              <c:strCache>
                <c:ptCount val="6"/>
                <c:pt idx="0">
                  <c:v>A.エンドユーザー（n=158）</c:v>
                </c:pt>
                <c:pt idx="1">
                  <c:v>B.メーカー（n=179）</c:v>
                </c:pt>
                <c:pt idx="2">
                  <c:v>C.系列ソフトウェア企業（n=21）</c:v>
                </c:pt>
                <c:pt idx="3">
                  <c:v>D.受託ソフトウェア企業（n=266）</c:v>
                </c:pt>
                <c:pt idx="4">
                  <c:v>E.独立系ソフトウェア企業（n=97）</c:v>
                </c:pt>
                <c:pt idx="5">
                  <c:v>F.その他（n=83）</c:v>
                </c:pt>
              </c:strCache>
            </c:strRef>
          </c:cat>
          <c:val>
            <c:numRef>
              <c:f>'[Q17.委託開発／受託開発の状況.xlsx]Q17-1'!$D$15:$I$15</c:f>
              <c:numCache>
                <c:formatCode>0.0%</c:formatCode>
                <c:ptCount val="6"/>
                <c:pt idx="0">
                  <c:v>0.13924050632911392</c:v>
                </c:pt>
                <c:pt idx="1">
                  <c:v>0.32960893854748602</c:v>
                </c:pt>
                <c:pt idx="2">
                  <c:v>0.66666666666666663</c:v>
                </c:pt>
                <c:pt idx="3">
                  <c:v>0.43609022556390975</c:v>
                </c:pt>
                <c:pt idx="4">
                  <c:v>0.4845360824742268</c:v>
                </c:pt>
                <c:pt idx="5">
                  <c:v>0.37349397590361444</c:v>
                </c:pt>
              </c:numCache>
            </c:numRef>
          </c:val>
          <c:extLst>
            <c:ext xmlns:c16="http://schemas.microsoft.com/office/drawing/2014/chart" uri="{C3380CC4-5D6E-409C-BE32-E72D297353CC}">
              <c16:uniqueId val="{00000003-EFEF-41C4-8280-750FDDAFF7F8}"/>
            </c:ext>
          </c:extLst>
        </c:ser>
        <c:ser>
          <c:idx val="3"/>
          <c:order val="3"/>
          <c:tx>
            <c:strRef>
              <c:f>'[Q17.委託開発／受託開発の状況.xlsx]Q17-1'!$C$16</c:f>
              <c:strCache>
                <c:ptCount val="1"/>
                <c:pt idx="0">
                  <c:v>内製のみ</c:v>
                </c:pt>
              </c:strCache>
            </c:strRef>
          </c:tx>
          <c:spPr>
            <a:solidFill>
              <a:schemeClr val="accent1">
                <a:lumMod val="40000"/>
                <a:lumOff val="60000"/>
              </a:schemeClr>
            </a:solidFill>
            <a:ln>
              <a:solidFill>
                <a:schemeClr val="tx1"/>
              </a:solidFill>
            </a:ln>
          </c:spPr>
          <c:invertIfNegative val="0"/>
          <c:dLbls>
            <c:dLbl>
              <c:idx val="3"/>
              <c:layout>
                <c:manualLayout>
                  <c:x val="-1.2354284849971685E-16"/>
                  <c:y val="4.486587928291537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FEF-41C4-8280-750FDDAFF7F8}"/>
                </c:ext>
              </c:extLst>
            </c:dLbl>
            <c:spPr>
              <a:noFill/>
              <a:ln>
                <a:noFill/>
              </a:ln>
              <a:effectLst/>
            </c:spPr>
            <c:txPr>
              <a:bodyPr wrap="square" lIns="38100" tIns="19050" rIns="38100" bIns="19050" anchor="ctr">
                <a:spAutoFit/>
              </a:bodyPr>
              <a:lstStyle/>
              <a:p>
                <a:pPr>
                  <a:defRPr sz="8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'[Q17.委託開発／受託開発の状況.xlsx]Q17-1'!$D$12:$I$12</c:f>
              <c:strCache>
                <c:ptCount val="6"/>
                <c:pt idx="0">
                  <c:v>A.エンドユーザー（n=158）</c:v>
                </c:pt>
                <c:pt idx="1">
                  <c:v>B.メーカー（n=179）</c:v>
                </c:pt>
                <c:pt idx="2">
                  <c:v>C.系列ソフトウェア企業（n=21）</c:v>
                </c:pt>
                <c:pt idx="3">
                  <c:v>D.受託ソフトウェア企業（n=266）</c:v>
                </c:pt>
                <c:pt idx="4">
                  <c:v>E.独立系ソフトウェア企業（n=97）</c:v>
                </c:pt>
                <c:pt idx="5">
                  <c:v>F.その他（n=83）</c:v>
                </c:pt>
              </c:strCache>
            </c:strRef>
          </c:cat>
          <c:val>
            <c:numRef>
              <c:f>'[Q17.委託開発／受託開発の状況.xlsx]Q17-1'!$D$16:$I$16</c:f>
              <c:numCache>
                <c:formatCode>0.0%</c:formatCode>
                <c:ptCount val="6"/>
                <c:pt idx="0">
                  <c:v>0.39240506329113922</c:v>
                </c:pt>
                <c:pt idx="1">
                  <c:v>0.33519553072625696</c:v>
                </c:pt>
                <c:pt idx="2">
                  <c:v>9.5238095238095233E-2</c:v>
                </c:pt>
                <c:pt idx="3">
                  <c:v>3.3834586466165412E-2</c:v>
                </c:pt>
                <c:pt idx="4">
                  <c:v>0.21649484536082475</c:v>
                </c:pt>
                <c:pt idx="5">
                  <c:v>0.26506024096385544</c:v>
                </c:pt>
              </c:numCache>
            </c:numRef>
          </c:val>
          <c:extLst>
            <c:ext xmlns:c16="http://schemas.microsoft.com/office/drawing/2014/chart" uri="{C3380CC4-5D6E-409C-BE32-E72D297353CC}">
              <c16:uniqueId val="{00000005-EFEF-41C4-8280-750FDDAFF7F8}"/>
            </c:ext>
          </c:extLst>
        </c:ser>
        <c:dLbls>
          <c:showLegendKey val="0"/>
          <c:showVal val="0"/>
          <c:showCatName val="0"/>
          <c:showSerName val="0"/>
          <c:showPercent val="0"/>
          <c:showBubbleSize val="0"/>
        </c:dLbls>
        <c:gapWidth val="150"/>
        <c:overlap val="100"/>
        <c:axId val="456414720"/>
        <c:axId val="456416256"/>
      </c:barChart>
      <c:catAx>
        <c:axId val="456414720"/>
        <c:scaling>
          <c:orientation val="maxMin"/>
        </c:scaling>
        <c:delete val="0"/>
        <c:axPos val="l"/>
        <c:numFmt formatCode="General" sourceLinked="0"/>
        <c:majorTickMark val="none"/>
        <c:minorTickMark val="none"/>
        <c:tickLblPos val="nextTo"/>
        <c:spPr>
          <a:ln>
            <a:solidFill>
              <a:schemeClr val="tx1"/>
            </a:solidFill>
          </a:ln>
        </c:spPr>
        <c:crossAx val="456416256"/>
        <c:crosses val="autoZero"/>
        <c:auto val="1"/>
        <c:lblAlgn val="ctr"/>
        <c:lblOffset val="100"/>
        <c:noMultiLvlLbl val="0"/>
      </c:catAx>
      <c:valAx>
        <c:axId val="456416256"/>
        <c:scaling>
          <c:orientation val="minMax"/>
        </c:scaling>
        <c:delete val="0"/>
        <c:axPos val="t"/>
        <c:majorGridlines>
          <c:spPr>
            <a:ln>
              <a:solidFill>
                <a:schemeClr val="bg1">
                  <a:lumMod val="50000"/>
                </a:schemeClr>
              </a:solidFill>
            </a:ln>
          </c:spPr>
        </c:majorGridlines>
        <c:numFmt formatCode="0%" sourceLinked="1"/>
        <c:majorTickMark val="none"/>
        <c:minorTickMark val="none"/>
        <c:tickLblPos val="nextTo"/>
        <c:spPr>
          <a:ln>
            <a:solidFill>
              <a:schemeClr val="tx1"/>
            </a:solidFill>
          </a:ln>
        </c:spPr>
        <c:crossAx val="456414720"/>
        <c:crosses val="autoZero"/>
        <c:crossBetween val="between"/>
      </c:valAx>
      <c:spPr>
        <a:ln>
          <a:solidFill>
            <a:schemeClr val="tx1"/>
          </a:solidFill>
        </a:ln>
      </c:spPr>
    </c:plotArea>
    <c:legend>
      <c:legendPos val="b"/>
      <c:layout>
        <c:manualLayout>
          <c:xMode val="edge"/>
          <c:yMode val="edge"/>
          <c:x val="8.18836056315735E-2"/>
          <c:y val="0.94994131424189798"/>
          <c:w val="0.80681492207608696"/>
          <c:h val="4.7701351380664191E-2"/>
        </c:manualLayout>
      </c:layout>
      <c:overlay val="0"/>
      <c:txPr>
        <a:bodyPr/>
        <a:lstStyle/>
        <a:p>
          <a:pPr>
            <a:defRPr sz="900"/>
          </a:pPr>
          <a:endParaRPr lang="ja-JP"/>
        </a:p>
      </c:txPr>
    </c:legend>
    <c:plotVisOnly val="1"/>
    <c:dispBlanksAs val="gap"/>
    <c:showDLblsOverMax val="0"/>
  </c:chart>
  <c:spPr>
    <a:ln>
      <a:noFill/>
    </a:ln>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altLang="ja-JP" sz="1200" dirty="0"/>
              <a:t>Q17-1.</a:t>
            </a:r>
            <a:r>
              <a:rPr lang="ja-JP" altLang="en-US" sz="1200" dirty="0"/>
              <a:t>委託開発／受託開発の状況</a:t>
            </a:r>
          </a:p>
        </c:rich>
      </c:tx>
      <c:layout>
        <c:manualLayout>
          <c:xMode val="edge"/>
          <c:yMode val="edge"/>
          <c:x val="0.33504317780497617"/>
          <c:y val="2.5303214564535183E-2"/>
        </c:manualLayout>
      </c:layout>
      <c:overlay val="0"/>
    </c:title>
    <c:autoTitleDeleted val="0"/>
    <c:plotArea>
      <c:layout>
        <c:manualLayout>
          <c:layoutTarget val="inner"/>
          <c:xMode val="edge"/>
          <c:yMode val="edge"/>
          <c:x val="0.2399565208762387"/>
          <c:y val="0.1889507777045111"/>
          <c:w val="0.71818233368977025"/>
          <c:h val="0.69159559973036144"/>
        </c:manualLayout>
      </c:layout>
      <c:barChart>
        <c:barDir val="bar"/>
        <c:grouping val="percentStacked"/>
        <c:varyColors val="0"/>
        <c:ser>
          <c:idx val="0"/>
          <c:order val="0"/>
          <c:tx>
            <c:strRef>
              <c:f>'Q17-1'!$K$13</c:f>
              <c:strCache>
                <c:ptCount val="1"/>
                <c:pt idx="0">
                  <c:v>委託開発のみ実施</c:v>
                </c:pt>
              </c:strCache>
            </c:strRef>
          </c:tx>
          <c:spPr>
            <a:solidFill>
              <a:srgbClr val="FF9966"/>
            </a:solidFill>
            <a:ln>
              <a:solidFill>
                <a:schemeClr val="tx1"/>
              </a:solidFill>
            </a:ln>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0-ADF6-4395-B11F-428A898D66AF}"/>
                </c:ext>
              </c:extLst>
            </c:dLbl>
            <c:spPr>
              <a:noFill/>
              <a:ln>
                <a:noFill/>
              </a:ln>
              <a:effectLst/>
            </c:spPr>
            <c:txPr>
              <a:bodyPr wrap="square" lIns="38100" tIns="19050" rIns="38100" bIns="19050" anchor="ctr">
                <a:spAutoFit/>
              </a:bodyPr>
              <a:lstStyle/>
              <a:p>
                <a:pPr>
                  <a:defRPr sz="800">
                    <a:solidFill>
                      <a:sysClr val="windowText" lastClr="000000"/>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'Q17-1'!$L$12:$N$12</c:f>
              <c:strCache>
                <c:ptCount val="3"/>
                <c:pt idx="0">
                  <c:v>製品利用（n=158）</c:v>
                </c:pt>
                <c:pt idx="1">
                  <c:v>製品開発（n=179）</c:v>
                </c:pt>
                <c:pt idx="2">
                  <c:v>ソフトウェア開発（n=384）</c:v>
                </c:pt>
              </c:strCache>
            </c:strRef>
          </c:cat>
          <c:val>
            <c:numRef>
              <c:f>'Q17-1'!$L$13:$N$13</c:f>
              <c:numCache>
                <c:formatCode>0.0%</c:formatCode>
                <c:ptCount val="3"/>
                <c:pt idx="0">
                  <c:v>0.34810126582278483</c:v>
                </c:pt>
                <c:pt idx="1">
                  <c:v>0.19553072625698323</c:v>
                </c:pt>
                <c:pt idx="2">
                  <c:v>1.5625E-2</c:v>
                </c:pt>
              </c:numCache>
            </c:numRef>
          </c:val>
          <c:extLst>
            <c:ext xmlns:c16="http://schemas.microsoft.com/office/drawing/2014/chart" uri="{C3380CC4-5D6E-409C-BE32-E72D297353CC}">
              <c16:uniqueId val="{00000001-ADF6-4395-B11F-428A898D66AF}"/>
            </c:ext>
          </c:extLst>
        </c:ser>
        <c:ser>
          <c:idx val="1"/>
          <c:order val="1"/>
          <c:tx>
            <c:strRef>
              <c:f>'Q17-1'!$K$14</c:f>
              <c:strCache>
                <c:ptCount val="1"/>
                <c:pt idx="0">
                  <c:v>受託開発のみ実施</c:v>
                </c:pt>
              </c:strCache>
            </c:strRef>
          </c:tx>
          <c:spPr>
            <a:solidFill>
              <a:srgbClr val="FFCC99"/>
            </a:solidFill>
            <a:ln>
              <a:solidFill>
                <a:schemeClr val="tx1"/>
              </a:solidFill>
            </a:ln>
          </c:spPr>
          <c:invertIfNegative val="0"/>
          <c:dLbls>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'Q17-1'!$L$12:$N$12</c:f>
              <c:strCache>
                <c:ptCount val="3"/>
                <c:pt idx="0">
                  <c:v>製品利用（n=158）</c:v>
                </c:pt>
                <c:pt idx="1">
                  <c:v>製品開発（n=179）</c:v>
                </c:pt>
                <c:pt idx="2">
                  <c:v>ソフトウェア開発（n=384）</c:v>
                </c:pt>
              </c:strCache>
            </c:strRef>
          </c:cat>
          <c:val>
            <c:numRef>
              <c:f>'Q17-1'!$L$14:$N$14</c:f>
              <c:numCache>
                <c:formatCode>0.0%</c:formatCode>
                <c:ptCount val="3"/>
                <c:pt idx="0">
                  <c:v>0.12025316455696203</c:v>
                </c:pt>
                <c:pt idx="1">
                  <c:v>0.13966480446927373</c:v>
                </c:pt>
                <c:pt idx="2">
                  <c:v>0.44010416666666669</c:v>
                </c:pt>
              </c:numCache>
            </c:numRef>
          </c:val>
          <c:extLst>
            <c:ext xmlns:c16="http://schemas.microsoft.com/office/drawing/2014/chart" uri="{C3380CC4-5D6E-409C-BE32-E72D297353CC}">
              <c16:uniqueId val="{00000002-ADF6-4395-B11F-428A898D66AF}"/>
            </c:ext>
          </c:extLst>
        </c:ser>
        <c:ser>
          <c:idx val="2"/>
          <c:order val="2"/>
          <c:tx>
            <c:strRef>
              <c:f>'Q17-1'!$K$15</c:f>
              <c:strCache>
                <c:ptCount val="1"/>
                <c:pt idx="0">
                  <c:v>委託開発・受託開発ともに実施</c:v>
                </c:pt>
              </c:strCache>
            </c:strRef>
          </c:tx>
          <c:spPr>
            <a:solidFill>
              <a:srgbClr val="2E75B6"/>
            </a:solidFill>
            <a:ln>
              <a:solidFill>
                <a:schemeClr val="tx1"/>
              </a:solidFill>
            </a:ln>
          </c:spPr>
          <c:invertIfNegative val="0"/>
          <c:dLbls>
            <c:spPr>
              <a:noFill/>
              <a:ln>
                <a:noFill/>
              </a:ln>
              <a:effectLst/>
            </c:spPr>
            <c:txPr>
              <a:bodyPr wrap="square" lIns="38100" tIns="19050" rIns="38100" bIns="19050" anchor="ctr">
                <a:spAutoFit/>
              </a:bodyPr>
              <a:lstStyle/>
              <a:p>
                <a:pPr>
                  <a:defRPr sz="800">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'Q17-1'!$L$12:$N$12</c:f>
              <c:strCache>
                <c:ptCount val="3"/>
                <c:pt idx="0">
                  <c:v>製品利用（n=158）</c:v>
                </c:pt>
                <c:pt idx="1">
                  <c:v>製品開発（n=179）</c:v>
                </c:pt>
                <c:pt idx="2">
                  <c:v>ソフトウェア開発（n=384）</c:v>
                </c:pt>
              </c:strCache>
            </c:strRef>
          </c:cat>
          <c:val>
            <c:numRef>
              <c:f>'Q17-1'!$L$15:$N$15</c:f>
              <c:numCache>
                <c:formatCode>0.0%</c:formatCode>
                <c:ptCount val="3"/>
                <c:pt idx="0">
                  <c:v>0.13924050632911392</c:v>
                </c:pt>
                <c:pt idx="1">
                  <c:v>0.32960893854748602</c:v>
                </c:pt>
                <c:pt idx="2">
                  <c:v>0.4609375</c:v>
                </c:pt>
              </c:numCache>
            </c:numRef>
          </c:val>
          <c:extLst>
            <c:ext xmlns:c16="http://schemas.microsoft.com/office/drawing/2014/chart" uri="{C3380CC4-5D6E-409C-BE32-E72D297353CC}">
              <c16:uniqueId val="{00000003-ADF6-4395-B11F-428A898D66AF}"/>
            </c:ext>
          </c:extLst>
        </c:ser>
        <c:ser>
          <c:idx val="3"/>
          <c:order val="3"/>
          <c:tx>
            <c:strRef>
              <c:f>'Q17-1'!$K$16</c:f>
              <c:strCache>
                <c:ptCount val="1"/>
                <c:pt idx="0">
                  <c:v>内製のみ</c:v>
                </c:pt>
              </c:strCache>
            </c:strRef>
          </c:tx>
          <c:spPr>
            <a:solidFill>
              <a:srgbClr val="9DC3E6"/>
            </a:solidFill>
            <a:ln>
              <a:solidFill>
                <a:schemeClr val="tx1"/>
              </a:solidFill>
            </a:ln>
          </c:spPr>
          <c:invertIfNegative val="0"/>
          <c:dLbls>
            <c:dLbl>
              <c:idx val="3"/>
              <c:layout>
                <c:manualLayout>
                  <c:x val="-1.2354284849971685E-16"/>
                  <c:y val="4.486587928291537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DF6-4395-B11F-428A898D66AF}"/>
                </c:ext>
              </c:extLst>
            </c:dLbl>
            <c:spPr>
              <a:noFill/>
              <a:ln>
                <a:noFill/>
              </a:ln>
              <a:effectLst/>
            </c:spPr>
            <c:txPr>
              <a:bodyPr wrap="square" lIns="38100" tIns="19050" rIns="38100" bIns="19050" anchor="ctr">
                <a:spAutoFit/>
              </a:bodyPr>
              <a:lstStyle/>
              <a:p>
                <a:pPr>
                  <a:defRPr sz="8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'Q17-1'!$L$12:$N$12</c:f>
              <c:strCache>
                <c:ptCount val="3"/>
                <c:pt idx="0">
                  <c:v>製品利用（n=158）</c:v>
                </c:pt>
                <c:pt idx="1">
                  <c:v>製品開発（n=179）</c:v>
                </c:pt>
                <c:pt idx="2">
                  <c:v>ソフトウェア開発（n=384）</c:v>
                </c:pt>
              </c:strCache>
            </c:strRef>
          </c:cat>
          <c:val>
            <c:numRef>
              <c:f>'Q17-1'!$L$16:$N$16</c:f>
              <c:numCache>
                <c:formatCode>0.0%</c:formatCode>
                <c:ptCount val="3"/>
                <c:pt idx="0">
                  <c:v>0.39240506329113922</c:v>
                </c:pt>
                <c:pt idx="1">
                  <c:v>0.33519553072625696</c:v>
                </c:pt>
                <c:pt idx="2">
                  <c:v>8.3333333333333329E-2</c:v>
                </c:pt>
              </c:numCache>
            </c:numRef>
          </c:val>
          <c:extLst>
            <c:ext xmlns:c16="http://schemas.microsoft.com/office/drawing/2014/chart" uri="{C3380CC4-5D6E-409C-BE32-E72D297353CC}">
              <c16:uniqueId val="{00000005-ADF6-4395-B11F-428A898D66AF}"/>
            </c:ext>
          </c:extLst>
        </c:ser>
        <c:dLbls>
          <c:showLegendKey val="0"/>
          <c:showVal val="0"/>
          <c:showCatName val="0"/>
          <c:showSerName val="0"/>
          <c:showPercent val="0"/>
          <c:showBubbleSize val="0"/>
        </c:dLbls>
        <c:gapWidth val="150"/>
        <c:overlap val="100"/>
        <c:axId val="456524928"/>
        <c:axId val="456526464"/>
      </c:barChart>
      <c:catAx>
        <c:axId val="456524928"/>
        <c:scaling>
          <c:orientation val="maxMin"/>
        </c:scaling>
        <c:delete val="0"/>
        <c:axPos val="l"/>
        <c:numFmt formatCode="General" sourceLinked="0"/>
        <c:majorTickMark val="none"/>
        <c:minorTickMark val="none"/>
        <c:tickLblPos val="nextTo"/>
        <c:spPr>
          <a:ln>
            <a:solidFill>
              <a:schemeClr val="tx1"/>
            </a:solidFill>
          </a:ln>
        </c:spPr>
        <c:txPr>
          <a:bodyPr/>
          <a:lstStyle/>
          <a:p>
            <a:pPr>
              <a:defRPr sz="1100"/>
            </a:pPr>
            <a:endParaRPr lang="ja-JP"/>
          </a:p>
        </c:txPr>
        <c:crossAx val="456526464"/>
        <c:crosses val="autoZero"/>
        <c:auto val="1"/>
        <c:lblAlgn val="ctr"/>
        <c:lblOffset val="100"/>
        <c:noMultiLvlLbl val="0"/>
      </c:catAx>
      <c:valAx>
        <c:axId val="456526464"/>
        <c:scaling>
          <c:orientation val="minMax"/>
        </c:scaling>
        <c:delete val="0"/>
        <c:axPos val="t"/>
        <c:majorGridlines>
          <c:spPr>
            <a:ln>
              <a:solidFill>
                <a:schemeClr val="bg1">
                  <a:lumMod val="50000"/>
                </a:schemeClr>
              </a:solidFill>
            </a:ln>
          </c:spPr>
        </c:majorGridlines>
        <c:numFmt formatCode="0%" sourceLinked="1"/>
        <c:majorTickMark val="none"/>
        <c:minorTickMark val="none"/>
        <c:tickLblPos val="nextTo"/>
        <c:spPr>
          <a:ln>
            <a:solidFill>
              <a:schemeClr val="tx1"/>
            </a:solidFill>
          </a:ln>
        </c:spPr>
        <c:crossAx val="456524928"/>
        <c:crosses val="autoZero"/>
        <c:crossBetween val="between"/>
      </c:valAx>
      <c:spPr>
        <a:ln>
          <a:solidFill>
            <a:schemeClr val="tx1"/>
          </a:solidFill>
        </a:ln>
      </c:spPr>
    </c:plotArea>
    <c:legend>
      <c:legendPos val="b"/>
      <c:layout>
        <c:manualLayout>
          <c:xMode val="edge"/>
          <c:yMode val="edge"/>
          <c:x val="8.18836056315735E-2"/>
          <c:y val="0.94994131424189798"/>
          <c:w val="0.80681492207608696"/>
          <c:h val="4.7701351380664191E-2"/>
        </c:manualLayout>
      </c:layout>
      <c:overlay val="0"/>
      <c:txPr>
        <a:bodyPr/>
        <a:lstStyle/>
        <a:p>
          <a:pPr>
            <a:defRPr sz="1100"/>
          </a:pPr>
          <a:endParaRPr lang="ja-JP"/>
        </a:p>
      </c:txPr>
    </c:legend>
    <c:plotVisOnly val="1"/>
    <c:dispBlanksAs val="gap"/>
    <c:showDLblsOverMax val="0"/>
  </c:chart>
  <c:spPr>
    <a:ln>
      <a:noFill/>
    </a:ln>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826008817863282"/>
          <c:y val="0.11051263407841309"/>
          <c:w val="0.65819557038128851"/>
          <c:h val="0.80101173778352486"/>
        </c:manualLayout>
      </c:layout>
      <c:barChart>
        <c:barDir val="bar"/>
        <c:grouping val="stacked"/>
        <c:varyColors val="0"/>
        <c:ser>
          <c:idx val="0"/>
          <c:order val="0"/>
          <c:tx>
            <c:strRef>
              <c:f>'[「組込み／IoTに関する動向調査」 集計_データ編_4章_1（B-E）20200306★.xlsx]17-2(ク)'!$J$8</c:f>
              <c:strCache>
                <c:ptCount val="1"/>
                <c:pt idx="0">
                  <c:v>委託開発のみ</c:v>
                </c:pt>
              </c:strCache>
            </c:strRef>
          </c:tx>
          <c:spPr>
            <a:solidFill>
              <a:schemeClr val="accent1"/>
            </a:solidFill>
            <a:ln>
              <a:solidFill>
                <a:schemeClr val="tx1"/>
              </a:solidFill>
            </a:ln>
            <a:effectLst/>
          </c:spPr>
          <c:invertIfNegative val="0"/>
          <c:dLbls>
            <c:spPr>
              <a:noFill/>
              <a:ln>
                <a:noFill/>
              </a:ln>
              <a:effectLst/>
            </c:spPr>
            <c:txPr>
              <a:bodyPr rot="0" vert="horz"/>
              <a:lstStyle/>
              <a:p>
                <a:pPr>
                  <a:defRPr>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集計_データ編_4章_1（B-E）20200306★.xlsx]17-2(ク)'!$I$9:$I$20</c:f>
              <c:strCache>
                <c:ptCount val="12"/>
                <c:pt idx="0">
                  <c:v>従業員数</c:v>
                </c:pt>
                <c:pt idx="1">
                  <c:v>100人以下（n=370）</c:v>
                </c:pt>
                <c:pt idx="2">
                  <c:v>101人以上（n=193）</c:v>
                </c:pt>
                <c:pt idx="3">
                  <c:v>IoT事業分野</c:v>
                </c:pt>
                <c:pt idx="4">
                  <c:v>あり（n=366）</c:v>
                </c:pt>
                <c:pt idx="5">
                  <c:v>なし（n=197）</c:v>
                </c:pt>
                <c:pt idx="6">
                  <c:v>AI取り組み</c:v>
                </c:pt>
                <c:pt idx="7">
                  <c:v>あり（n=320）</c:v>
                </c:pt>
                <c:pt idx="8">
                  <c:v>なし（n=239）</c:v>
                </c:pt>
                <c:pt idx="9">
                  <c:v>DX取り組み</c:v>
                </c:pt>
                <c:pt idx="10">
                  <c:v>あり（n=56）</c:v>
                </c:pt>
                <c:pt idx="11">
                  <c:v>なし（n=499）</c:v>
                </c:pt>
              </c:strCache>
            </c:strRef>
          </c:cat>
          <c:val>
            <c:numRef>
              <c:f>'[「組込み／IoTに関する動向調査」 集計_データ編_4章_1（B-E）20200306★.xlsx]17-2(ク)'!$J$9:$J$20</c:f>
              <c:numCache>
                <c:formatCode>0.0%</c:formatCode>
                <c:ptCount val="12"/>
                <c:pt idx="1">
                  <c:v>5.1351351351351354E-2</c:v>
                </c:pt>
                <c:pt idx="2">
                  <c:v>0.11398963730569948</c:v>
                </c:pt>
                <c:pt idx="4">
                  <c:v>8.7431693989071038E-2</c:v>
                </c:pt>
                <c:pt idx="5">
                  <c:v>4.5685279187817257E-2</c:v>
                </c:pt>
                <c:pt idx="7">
                  <c:v>6.25E-2</c:v>
                </c:pt>
                <c:pt idx="8">
                  <c:v>8.7866108786610872E-2</c:v>
                </c:pt>
                <c:pt idx="10">
                  <c:v>0.10714285714285714</c:v>
                </c:pt>
                <c:pt idx="11">
                  <c:v>6.8136272545090179E-2</c:v>
                </c:pt>
              </c:numCache>
            </c:numRef>
          </c:val>
          <c:extLst>
            <c:ext xmlns:c16="http://schemas.microsoft.com/office/drawing/2014/chart" uri="{C3380CC4-5D6E-409C-BE32-E72D297353CC}">
              <c16:uniqueId val="{00000000-8BAF-441B-B62E-A3573FB960F9}"/>
            </c:ext>
          </c:extLst>
        </c:ser>
        <c:ser>
          <c:idx val="1"/>
          <c:order val="1"/>
          <c:tx>
            <c:strRef>
              <c:f>'[「組込み／IoTに関する動向調査」 集計_データ編_4章_1（B-E）20200306★.xlsx]17-2(ク)'!$K$8</c:f>
              <c:strCache>
                <c:ptCount val="1"/>
                <c:pt idx="0">
                  <c:v>受託開発のみ</c:v>
                </c:pt>
              </c:strCache>
            </c:strRef>
          </c:tx>
          <c:spPr>
            <a:solidFill>
              <a:schemeClr val="accent2"/>
            </a:solidFill>
            <a:ln>
              <a:solidFill>
                <a:schemeClr val="tx1"/>
              </a:solidFill>
            </a:ln>
            <a:effectLst/>
          </c:spPr>
          <c:invertIfNegative val="0"/>
          <c:dLbls>
            <c:numFmt formatCode="0%" sourceLinked="0"/>
            <c:spPr>
              <a:noFill/>
              <a:ln>
                <a:noFill/>
              </a:ln>
              <a:effectLst/>
            </c:spPr>
            <c:txPr>
              <a:bodyPr rot="0" vert="horz"/>
              <a:lstStyle/>
              <a:p>
                <a:pPr>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集計_データ編_4章_1（B-E）20200306★.xlsx]17-2(ク)'!$I$9:$I$20</c:f>
              <c:strCache>
                <c:ptCount val="12"/>
                <c:pt idx="0">
                  <c:v>従業員数</c:v>
                </c:pt>
                <c:pt idx="1">
                  <c:v>100人以下（n=370）</c:v>
                </c:pt>
                <c:pt idx="2">
                  <c:v>101人以上（n=193）</c:v>
                </c:pt>
                <c:pt idx="3">
                  <c:v>IoT事業分野</c:v>
                </c:pt>
                <c:pt idx="4">
                  <c:v>あり（n=366）</c:v>
                </c:pt>
                <c:pt idx="5">
                  <c:v>なし（n=197）</c:v>
                </c:pt>
                <c:pt idx="6">
                  <c:v>AI取り組み</c:v>
                </c:pt>
                <c:pt idx="7">
                  <c:v>あり（n=320）</c:v>
                </c:pt>
                <c:pt idx="8">
                  <c:v>なし（n=239）</c:v>
                </c:pt>
                <c:pt idx="9">
                  <c:v>DX取り組み</c:v>
                </c:pt>
                <c:pt idx="10">
                  <c:v>あり（n=56）</c:v>
                </c:pt>
                <c:pt idx="11">
                  <c:v>なし（n=499）</c:v>
                </c:pt>
              </c:strCache>
            </c:strRef>
          </c:cat>
          <c:val>
            <c:numRef>
              <c:f>'[「組込み／IoTに関する動向調査」 集計_データ編_4章_1（B-E）20200306★.xlsx]17-2(ク)'!$K$9:$K$20</c:f>
              <c:numCache>
                <c:formatCode>0.0%</c:formatCode>
                <c:ptCount val="12"/>
                <c:pt idx="1">
                  <c:v>0.40540540540540543</c:v>
                </c:pt>
                <c:pt idx="2">
                  <c:v>0.22797927461139897</c:v>
                </c:pt>
                <c:pt idx="4">
                  <c:v>0.30601092896174864</c:v>
                </c:pt>
                <c:pt idx="5">
                  <c:v>0.41624365482233505</c:v>
                </c:pt>
                <c:pt idx="7">
                  <c:v>0.30937500000000001</c:v>
                </c:pt>
                <c:pt idx="8">
                  <c:v>0.39330543933054396</c:v>
                </c:pt>
                <c:pt idx="10">
                  <c:v>0.19642857142857142</c:v>
                </c:pt>
                <c:pt idx="11">
                  <c:v>0.36072144288577157</c:v>
                </c:pt>
              </c:numCache>
            </c:numRef>
          </c:val>
          <c:extLst>
            <c:ext xmlns:c16="http://schemas.microsoft.com/office/drawing/2014/chart" uri="{C3380CC4-5D6E-409C-BE32-E72D297353CC}">
              <c16:uniqueId val="{00000001-8BAF-441B-B62E-A3573FB960F9}"/>
            </c:ext>
          </c:extLst>
        </c:ser>
        <c:ser>
          <c:idx val="2"/>
          <c:order val="2"/>
          <c:tx>
            <c:strRef>
              <c:f>'[「組込み／IoTに関する動向調査」 集計_データ編_4章_1（B-E）20200306★.xlsx]17-2(ク)'!$L$8</c:f>
              <c:strCache>
                <c:ptCount val="1"/>
                <c:pt idx="0">
                  <c:v>委託開発・受託開発</c:v>
                </c:pt>
              </c:strCache>
            </c:strRef>
          </c:tx>
          <c:spPr>
            <a:solidFill>
              <a:schemeClr val="accent3"/>
            </a:solidFill>
            <a:ln>
              <a:solidFill>
                <a:schemeClr val="tx1"/>
              </a:solidFill>
            </a:ln>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'[「組込み／IoTに関する動向調査」 集計_データ編_4章_1（B-E）20200306★.xlsx]17-2(ク)'!$I$9:$I$20</c:f>
              <c:strCache>
                <c:ptCount val="12"/>
                <c:pt idx="0">
                  <c:v>従業員数</c:v>
                </c:pt>
                <c:pt idx="1">
                  <c:v>100人以下（n=370）</c:v>
                </c:pt>
                <c:pt idx="2">
                  <c:v>101人以上（n=193）</c:v>
                </c:pt>
                <c:pt idx="3">
                  <c:v>IoT事業分野</c:v>
                </c:pt>
                <c:pt idx="4">
                  <c:v>あり（n=366）</c:v>
                </c:pt>
                <c:pt idx="5">
                  <c:v>なし（n=197）</c:v>
                </c:pt>
                <c:pt idx="6">
                  <c:v>AI取り組み</c:v>
                </c:pt>
                <c:pt idx="7">
                  <c:v>あり（n=320）</c:v>
                </c:pt>
                <c:pt idx="8">
                  <c:v>なし（n=239）</c:v>
                </c:pt>
                <c:pt idx="9">
                  <c:v>DX取り組み</c:v>
                </c:pt>
                <c:pt idx="10">
                  <c:v>あり（n=56）</c:v>
                </c:pt>
                <c:pt idx="11">
                  <c:v>なし（n=499）</c:v>
                </c:pt>
              </c:strCache>
            </c:strRef>
          </c:cat>
          <c:val>
            <c:numRef>
              <c:f>'[「組込み／IoTに関する動向調査」 集計_データ編_4章_1（B-E）20200306★.xlsx]17-2(ク)'!$L$9:$L$20</c:f>
              <c:numCache>
                <c:formatCode>0.0%</c:formatCode>
                <c:ptCount val="12"/>
                <c:pt idx="1">
                  <c:v>0.39189189189189189</c:v>
                </c:pt>
                <c:pt idx="2">
                  <c:v>0.47150259067357514</c:v>
                </c:pt>
                <c:pt idx="4">
                  <c:v>0.45081967213114754</c:v>
                </c:pt>
                <c:pt idx="5">
                  <c:v>0.3604060913705584</c:v>
                </c:pt>
                <c:pt idx="7">
                  <c:v>0.50312500000000004</c:v>
                </c:pt>
                <c:pt idx="8">
                  <c:v>0.30543933054393307</c:v>
                </c:pt>
                <c:pt idx="10">
                  <c:v>0.5535714285714286</c:v>
                </c:pt>
                <c:pt idx="11">
                  <c:v>0.4028056112224449</c:v>
                </c:pt>
              </c:numCache>
            </c:numRef>
          </c:val>
          <c:extLst>
            <c:ext xmlns:c16="http://schemas.microsoft.com/office/drawing/2014/chart" uri="{C3380CC4-5D6E-409C-BE32-E72D297353CC}">
              <c16:uniqueId val="{00000002-8BAF-441B-B62E-A3573FB960F9}"/>
            </c:ext>
          </c:extLst>
        </c:ser>
        <c:ser>
          <c:idx val="3"/>
          <c:order val="3"/>
          <c:tx>
            <c:strRef>
              <c:f>'[「組込み／IoTに関する動向調査」 集計_データ編_4章_1（B-E）20200306★.xlsx]17-2(ク)'!$M$8</c:f>
              <c:strCache>
                <c:ptCount val="1"/>
                <c:pt idx="0">
                  <c:v>内製のみ</c:v>
                </c:pt>
              </c:strCache>
            </c:strRef>
          </c:tx>
          <c:spPr>
            <a:solidFill>
              <a:schemeClr val="accent4"/>
            </a:solidFill>
            <a:ln>
              <a:solidFill>
                <a:schemeClr val="tx1"/>
              </a:solidFill>
            </a:ln>
            <a:effectLst/>
          </c:spPr>
          <c:invertIfNegative val="0"/>
          <c:dLbls>
            <c:dLbl>
              <c:idx val="4"/>
              <c:layout>
                <c:manualLayout>
                  <c:x val="-1.2929418293428977E-7"/>
                  <c:y val="2.8413215668524608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BAF-441B-B62E-A3573FB960F9}"/>
                </c:ext>
              </c:extLst>
            </c:dLbl>
            <c:dLbl>
              <c:idx val="5"/>
              <c:layout>
                <c:manualLayout>
                  <c:x val="0"/>
                  <c:y val="3.609046654215995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BAF-441B-B62E-A3573FB960F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'[「組込み／IoTに関する動向調査」 集計_データ編_4章_1（B-E）20200306★.xlsx]17-2(ク)'!$I$9:$I$20</c:f>
              <c:strCache>
                <c:ptCount val="12"/>
                <c:pt idx="0">
                  <c:v>従業員数</c:v>
                </c:pt>
                <c:pt idx="1">
                  <c:v>100人以下（n=370）</c:v>
                </c:pt>
                <c:pt idx="2">
                  <c:v>101人以上（n=193）</c:v>
                </c:pt>
                <c:pt idx="3">
                  <c:v>IoT事業分野</c:v>
                </c:pt>
                <c:pt idx="4">
                  <c:v>あり（n=366）</c:v>
                </c:pt>
                <c:pt idx="5">
                  <c:v>なし（n=197）</c:v>
                </c:pt>
                <c:pt idx="6">
                  <c:v>AI取り組み</c:v>
                </c:pt>
                <c:pt idx="7">
                  <c:v>あり（n=320）</c:v>
                </c:pt>
                <c:pt idx="8">
                  <c:v>なし（n=239）</c:v>
                </c:pt>
                <c:pt idx="9">
                  <c:v>DX取り組み</c:v>
                </c:pt>
                <c:pt idx="10">
                  <c:v>あり（n=56）</c:v>
                </c:pt>
                <c:pt idx="11">
                  <c:v>なし（n=499）</c:v>
                </c:pt>
              </c:strCache>
            </c:strRef>
          </c:cat>
          <c:val>
            <c:numRef>
              <c:f>'[「組込み／IoTに関する動向調査」 集計_データ編_4章_1（B-E）20200306★.xlsx]17-2(ク)'!$M$9:$M$20</c:f>
              <c:numCache>
                <c:formatCode>0.0%</c:formatCode>
                <c:ptCount val="12"/>
                <c:pt idx="1">
                  <c:v>0.15135135135135136</c:v>
                </c:pt>
                <c:pt idx="2">
                  <c:v>0.18652849740932642</c:v>
                </c:pt>
                <c:pt idx="4">
                  <c:v>0.15573770491803279</c:v>
                </c:pt>
                <c:pt idx="5">
                  <c:v>0.17766497461928935</c:v>
                </c:pt>
                <c:pt idx="7">
                  <c:v>0.125</c:v>
                </c:pt>
                <c:pt idx="8">
                  <c:v>0.21338912133891214</c:v>
                </c:pt>
                <c:pt idx="10">
                  <c:v>0.14285714285714285</c:v>
                </c:pt>
                <c:pt idx="11">
                  <c:v>0.16833667334669339</c:v>
                </c:pt>
              </c:numCache>
            </c:numRef>
          </c:val>
          <c:extLst>
            <c:ext xmlns:c16="http://schemas.microsoft.com/office/drawing/2014/chart" uri="{C3380CC4-5D6E-409C-BE32-E72D297353CC}">
              <c16:uniqueId val="{00000005-8BAF-441B-B62E-A3573FB960F9}"/>
            </c:ext>
          </c:extLst>
        </c:ser>
        <c:dLbls>
          <c:showLegendKey val="0"/>
          <c:showVal val="0"/>
          <c:showCatName val="0"/>
          <c:showSerName val="0"/>
          <c:showPercent val="0"/>
          <c:showBubbleSize val="0"/>
        </c:dLbls>
        <c:gapWidth val="40"/>
        <c:overlap val="100"/>
        <c:axId val="456606464"/>
        <c:axId val="456608000"/>
      </c:barChart>
      <c:catAx>
        <c:axId val="45660646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456608000"/>
        <c:crosses val="autoZero"/>
        <c:auto val="1"/>
        <c:lblAlgn val="ctr"/>
        <c:lblOffset val="100"/>
        <c:noMultiLvlLbl val="0"/>
      </c:catAx>
      <c:valAx>
        <c:axId val="456608000"/>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56606464"/>
        <c:crosses val="autoZero"/>
        <c:crossBetween val="between"/>
      </c:valAx>
      <c:spPr>
        <a:noFill/>
        <a:ln>
          <a:solidFill>
            <a:schemeClr val="tx1">
              <a:lumMod val="50000"/>
              <a:lumOff val="50000"/>
            </a:schemeClr>
          </a:solidFill>
        </a:ln>
        <a:effectLst/>
      </c:spPr>
    </c:plotArea>
    <c:legend>
      <c:legendPos val="b"/>
      <c:layout>
        <c:manualLayout>
          <c:xMode val="edge"/>
          <c:yMode val="edge"/>
          <c:x val="0.2389926690198208"/>
          <c:y val="0.92753124104095785"/>
          <c:w val="0.60277219657887593"/>
          <c:h val="6.5251802179236817E-2"/>
        </c:manualLayout>
      </c:layout>
      <c:overlay val="0"/>
      <c:spPr>
        <a:noFill/>
        <a:ln>
          <a:noFill/>
        </a:ln>
        <a:effectLst/>
      </c:spPr>
      <c:txPr>
        <a:bodyPr rot="0" vert="horz"/>
        <a:lstStyle/>
        <a:p>
          <a:pPr>
            <a:defRPr/>
          </a:pPr>
          <a:endParaRPr lang="ja-JP"/>
        </a:p>
      </c:txPr>
    </c:legend>
    <c:plotVisOnly val="1"/>
    <c:dispBlanksAs val="gap"/>
    <c:showDLblsOverMax val="0"/>
  </c:chart>
  <c:spPr>
    <a:solidFill>
      <a:schemeClr val="bg1"/>
    </a:solid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732129057187017"/>
          <c:y val="5.7321523271962785E-2"/>
          <c:w val="0.67410162287480679"/>
          <c:h val="0.90705496031746036"/>
        </c:manualLayout>
      </c:layout>
      <c:barChart>
        <c:barDir val="bar"/>
        <c:grouping val="stacked"/>
        <c:varyColors val="0"/>
        <c:ser>
          <c:idx val="0"/>
          <c:order val="0"/>
          <c:tx>
            <c:strRef>
              <c:f>'Q17-2'!$G$22</c:f>
              <c:strCache>
                <c:ptCount val="1"/>
                <c:pt idx="0">
                  <c:v>1番目(n=390)</c:v>
                </c:pt>
              </c:strCache>
            </c:strRef>
          </c:tx>
          <c:spPr>
            <a:solidFill>
              <a:srgbClr val="FF9966"/>
            </a:solidFill>
            <a:ln>
              <a:solidFill>
                <a:schemeClr val="tx1"/>
              </a:solidFill>
            </a:ln>
            <a:effectLst/>
          </c:spPr>
          <c:invertIfNegative val="0"/>
          <c:dLbls>
            <c:dLbl>
              <c:idx val="10"/>
              <c:layout>
                <c:manualLayout>
                  <c:x val="-1.200945626477546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59F-4C62-B8D1-AB73738FF7B1}"/>
                </c:ext>
              </c:extLst>
            </c:dLbl>
            <c:dLbl>
              <c:idx val="11"/>
              <c:layout>
                <c:manualLayout>
                  <c:x val="-1.2009456264775469E-2"/>
                  <c:y val="8.466666666666667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59F-4C62-B8D1-AB73738FF7B1}"/>
                </c:ext>
              </c:extLst>
            </c:dLbl>
            <c:dLbl>
              <c:idx val="12"/>
              <c:delete val="1"/>
              <c:extLst>
                <c:ext xmlns:c15="http://schemas.microsoft.com/office/drawing/2012/chart" uri="{CE6537A1-D6FC-4f65-9D91-7224C49458BB}"/>
                <c:ext xmlns:c16="http://schemas.microsoft.com/office/drawing/2014/chart" uri="{C3380CC4-5D6E-409C-BE32-E72D297353CC}">
                  <c16:uniqueId val="{00000001-059F-4C62-B8D1-AB73738FF7B1}"/>
                </c:ext>
              </c:extLst>
            </c:dLbl>
            <c:dLbl>
              <c:idx val="13"/>
              <c:delete val="1"/>
              <c:extLst>
                <c:ext xmlns:c15="http://schemas.microsoft.com/office/drawing/2012/chart" uri="{CE6537A1-D6FC-4f65-9D91-7224C49458BB}"/>
                <c:ext xmlns:c16="http://schemas.microsoft.com/office/drawing/2014/chart" uri="{C3380CC4-5D6E-409C-BE32-E72D297353CC}">
                  <c16:uniqueId val="{00000005-059F-4C62-B8D1-AB73738FF7B1}"/>
                </c:ext>
              </c:extLst>
            </c:dLbl>
            <c:dLbl>
              <c:idx val="14"/>
              <c:delete val="1"/>
              <c:extLst>
                <c:ext xmlns:c15="http://schemas.microsoft.com/office/drawing/2012/chart" uri="{CE6537A1-D6FC-4f65-9D91-7224C49458BB}"/>
                <c:ext xmlns:c16="http://schemas.microsoft.com/office/drawing/2014/chart" uri="{C3380CC4-5D6E-409C-BE32-E72D297353CC}">
                  <c16:uniqueId val="{00000007-059F-4C62-B8D1-AB73738FF7B1}"/>
                </c:ext>
              </c:extLst>
            </c:dLbl>
            <c:dLbl>
              <c:idx val="15"/>
              <c:delete val="1"/>
              <c:extLst>
                <c:ext xmlns:c15="http://schemas.microsoft.com/office/drawing/2012/chart" uri="{CE6537A1-D6FC-4f65-9D91-7224C49458BB}"/>
                <c:ext xmlns:c16="http://schemas.microsoft.com/office/drawing/2014/chart" uri="{C3380CC4-5D6E-409C-BE32-E72D297353CC}">
                  <c16:uniqueId val="{0000000A-059F-4C62-B8D1-AB73738FF7B1}"/>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'Q17-2'!$B$23:$B$38</c:f>
              <c:strCache>
                <c:ptCount val="16"/>
                <c:pt idx="0">
                  <c:v>1.品質管理（n=169）</c:v>
                </c:pt>
                <c:pt idx="1">
                  <c:v>2.委託先の人材の継続的な確保（n=150）</c:v>
                </c:pt>
                <c:pt idx="2">
                  <c:v>3.技術の蓄積（n=109）</c:v>
                </c:pt>
                <c:pt idx="3">
                  <c:v>4.コスト（n=147）</c:v>
                </c:pt>
                <c:pt idx="4">
                  <c:v>5.納期・開発工程の管理（n=117）</c:v>
                </c:pt>
                <c:pt idx="5">
                  <c:v>6.要求仕様や設計仕様の共有（n=77）</c:v>
                </c:pt>
                <c:pt idx="6">
                  <c:v>7.委託先の技術レベルの把握（n=83）</c:v>
                </c:pt>
                <c:pt idx="7">
                  <c:v>8.委託前の仕様や計画の確定（n=63）</c:v>
                </c:pt>
                <c:pt idx="8">
                  <c:v>9.コミュニケーション（n=74）</c:v>
                </c:pt>
                <c:pt idx="9">
                  <c:v>10.仕事の進め方の調整（n=44）</c:v>
                </c:pt>
                <c:pt idx="10">
                  <c:v>11.開発工数管理（n=29）</c:v>
                </c:pt>
                <c:pt idx="11">
                  <c:v>12.ノウハウの流出（n=30）</c:v>
                </c:pt>
                <c:pt idx="12">
                  <c:v>13.自社と他社との間での結合テスト（n=12）</c:v>
                </c:pt>
                <c:pt idx="13">
                  <c:v>14.保守・改良（n=24）</c:v>
                </c:pt>
                <c:pt idx="14">
                  <c:v>15.知的財産権の取り扱い（n=9）</c:v>
                </c:pt>
                <c:pt idx="15">
                  <c:v>16.検収判定（n=11）</c:v>
                </c:pt>
              </c:strCache>
            </c:strRef>
          </c:cat>
          <c:val>
            <c:numRef>
              <c:f>'Q17-2'!$G$23:$G$38</c:f>
              <c:numCache>
                <c:formatCode>0.0%</c:formatCode>
                <c:ptCount val="16"/>
                <c:pt idx="0">
                  <c:v>0.24871794871794872</c:v>
                </c:pt>
                <c:pt idx="1">
                  <c:v>0.21025641025641026</c:v>
                </c:pt>
                <c:pt idx="2">
                  <c:v>9.4871794871794868E-2</c:v>
                </c:pt>
                <c:pt idx="3">
                  <c:v>8.7179487179487175E-2</c:v>
                </c:pt>
                <c:pt idx="4">
                  <c:v>8.461538461538462E-2</c:v>
                </c:pt>
                <c:pt idx="5">
                  <c:v>6.1538461538461542E-2</c:v>
                </c:pt>
                <c:pt idx="6">
                  <c:v>5.8974358974358973E-2</c:v>
                </c:pt>
                <c:pt idx="7">
                  <c:v>5.6410256410256411E-2</c:v>
                </c:pt>
                <c:pt idx="8">
                  <c:v>3.5897435897435895E-2</c:v>
                </c:pt>
                <c:pt idx="9">
                  <c:v>2.564102564102564E-2</c:v>
                </c:pt>
                <c:pt idx="10">
                  <c:v>1.0256410256410256E-2</c:v>
                </c:pt>
                <c:pt idx="11">
                  <c:v>1.0256410256410256E-2</c:v>
                </c:pt>
                <c:pt idx="12">
                  <c:v>5.1282051282051282E-3</c:v>
                </c:pt>
                <c:pt idx="13">
                  <c:v>5.1282051282051282E-3</c:v>
                </c:pt>
                <c:pt idx="14">
                  <c:v>2.5641025641025641E-3</c:v>
                </c:pt>
                <c:pt idx="15">
                  <c:v>0</c:v>
                </c:pt>
              </c:numCache>
            </c:numRef>
          </c:val>
          <c:extLst>
            <c:ext xmlns:c16="http://schemas.microsoft.com/office/drawing/2014/chart" uri="{C3380CC4-5D6E-409C-BE32-E72D297353CC}">
              <c16:uniqueId val="{00000000-097A-45DF-9AFF-0B9156E4C9DE}"/>
            </c:ext>
          </c:extLst>
        </c:ser>
        <c:ser>
          <c:idx val="1"/>
          <c:order val="1"/>
          <c:tx>
            <c:strRef>
              <c:f>'Q17-2'!$H$22</c:f>
              <c:strCache>
                <c:ptCount val="1"/>
                <c:pt idx="0">
                  <c:v>2番目(n=382)</c:v>
                </c:pt>
              </c:strCache>
            </c:strRef>
          </c:tx>
          <c:spPr>
            <a:solidFill>
              <a:srgbClr val="FFFF99"/>
            </a:solidFill>
            <a:ln>
              <a:solidFill>
                <a:schemeClr val="tx1"/>
              </a:solidFill>
            </a:ln>
            <a:effectLst/>
          </c:spPr>
          <c:invertIfNegative val="0"/>
          <c:dLbls>
            <c:dLbl>
              <c:idx val="12"/>
              <c:delete val="1"/>
              <c:extLst>
                <c:ext xmlns:c15="http://schemas.microsoft.com/office/drawing/2012/chart" uri="{CE6537A1-D6FC-4f65-9D91-7224C49458BB}"/>
                <c:ext xmlns:c16="http://schemas.microsoft.com/office/drawing/2014/chart" uri="{C3380CC4-5D6E-409C-BE32-E72D297353CC}">
                  <c16:uniqueId val="{00000000-059F-4C62-B8D1-AB73738FF7B1}"/>
                </c:ext>
              </c:extLst>
            </c:dLbl>
            <c:dLbl>
              <c:idx val="13"/>
              <c:delete val="1"/>
              <c:extLst>
                <c:ext xmlns:c15="http://schemas.microsoft.com/office/drawing/2012/chart" uri="{CE6537A1-D6FC-4f65-9D91-7224C49458BB}"/>
                <c:ext xmlns:c16="http://schemas.microsoft.com/office/drawing/2014/chart" uri="{C3380CC4-5D6E-409C-BE32-E72D297353CC}">
                  <c16:uniqueId val="{00000004-059F-4C62-B8D1-AB73738FF7B1}"/>
                </c:ext>
              </c:extLst>
            </c:dLbl>
            <c:dLbl>
              <c:idx val="14"/>
              <c:delete val="1"/>
              <c:extLst>
                <c:ext xmlns:c15="http://schemas.microsoft.com/office/drawing/2012/chart" uri="{CE6537A1-D6FC-4f65-9D91-7224C49458BB}"/>
                <c:ext xmlns:c16="http://schemas.microsoft.com/office/drawing/2014/chart" uri="{C3380CC4-5D6E-409C-BE32-E72D297353CC}">
                  <c16:uniqueId val="{00000006-059F-4C62-B8D1-AB73738FF7B1}"/>
                </c:ext>
              </c:extLst>
            </c:dLbl>
            <c:dLbl>
              <c:idx val="15"/>
              <c:delete val="1"/>
              <c:extLst>
                <c:ext xmlns:c15="http://schemas.microsoft.com/office/drawing/2012/chart" uri="{CE6537A1-D6FC-4f65-9D91-7224C49458BB}"/>
                <c:ext xmlns:c16="http://schemas.microsoft.com/office/drawing/2014/chart" uri="{C3380CC4-5D6E-409C-BE32-E72D297353CC}">
                  <c16:uniqueId val="{00000009-059F-4C62-B8D1-AB73738FF7B1}"/>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'Q17-2'!$B$23:$B$38</c:f>
              <c:strCache>
                <c:ptCount val="16"/>
                <c:pt idx="0">
                  <c:v>1.品質管理（n=169）</c:v>
                </c:pt>
                <c:pt idx="1">
                  <c:v>2.委託先の人材の継続的な確保（n=150）</c:v>
                </c:pt>
                <c:pt idx="2">
                  <c:v>3.技術の蓄積（n=109）</c:v>
                </c:pt>
                <c:pt idx="3">
                  <c:v>4.コスト（n=147）</c:v>
                </c:pt>
                <c:pt idx="4">
                  <c:v>5.納期・開発工程の管理（n=117）</c:v>
                </c:pt>
                <c:pt idx="5">
                  <c:v>6.要求仕様や設計仕様の共有（n=77）</c:v>
                </c:pt>
                <c:pt idx="6">
                  <c:v>7.委託先の技術レベルの把握（n=83）</c:v>
                </c:pt>
                <c:pt idx="7">
                  <c:v>8.委託前の仕様や計画の確定（n=63）</c:v>
                </c:pt>
                <c:pt idx="8">
                  <c:v>9.コミュニケーション（n=74）</c:v>
                </c:pt>
                <c:pt idx="9">
                  <c:v>10.仕事の進め方の調整（n=44）</c:v>
                </c:pt>
                <c:pt idx="10">
                  <c:v>11.開発工数管理（n=29）</c:v>
                </c:pt>
                <c:pt idx="11">
                  <c:v>12.ノウハウの流出（n=30）</c:v>
                </c:pt>
                <c:pt idx="12">
                  <c:v>13.自社と他社との間での結合テスト（n=12）</c:v>
                </c:pt>
                <c:pt idx="13">
                  <c:v>14.保守・改良（n=24）</c:v>
                </c:pt>
                <c:pt idx="14">
                  <c:v>15.知的財産権の取り扱い（n=9）</c:v>
                </c:pt>
                <c:pt idx="15">
                  <c:v>16.検収判定（n=11）</c:v>
                </c:pt>
              </c:strCache>
            </c:strRef>
          </c:cat>
          <c:val>
            <c:numRef>
              <c:f>'Q17-2'!$H$23:$H$38</c:f>
              <c:numCache>
                <c:formatCode>0.0%</c:formatCode>
                <c:ptCount val="16"/>
                <c:pt idx="0">
                  <c:v>0.12303664921465969</c:v>
                </c:pt>
                <c:pt idx="1">
                  <c:v>0.11780104712041885</c:v>
                </c:pt>
                <c:pt idx="2">
                  <c:v>0.10471204188481675</c:v>
                </c:pt>
                <c:pt idx="3">
                  <c:v>0.13612565445026178</c:v>
                </c:pt>
                <c:pt idx="4">
                  <c:v>0.1256544502617801</c:v>
                </c:pt>
                <c:pt idx="5">
                  <c:v>7.3298429319371722E-2</c:v>
                </c:pt>
                <c:pt idx="6">
                  <c:v>7.5916230366492143E-2</c:v>
                </c:pt>
                <c:pt idx="7">
                  <c:v>6.2827225130890049E-2</c:v>
                </c:pt>
                <c:pt idx="8">
                  <c:v>4.4502617801047119E-2</c:v>
                </c:pt>
                <c:pt idx="9">
                  <c:v>3.1413612565445025E-2</c:v>
                </c:pt>
                <c:pt idx="10">
                  <c:v>2.6178010471204188E-2</c:v>
                </c:pt>
                <c:pt idx="11">
                  <c:v>2.356020942408377E-2</c:v>
                </c:pt>
                <c:pt idx="12">
                  <c:v>1.3089005235602094E-2</c:v>
                </c:pt>
                <c:pt idx="13">
                  <c:v>2.356020942408377E-2</c:v>
                </c:pt>
                <c:pt idx="14">
                  <c:v>1.3089005235602094E-2</c:v>
                </c:pt>
                <c:pt idx="15">
                  <c:v>5.235602094240838E-3</c:v>
                </c:pt>
              </c:numCache>
            </c:numRef>
          </c:val>
          <c:extLst>
            <c:ext xmlns:c16="http://schemas.microsoft.com/office/drawing/2014/chart" uri="{C3380CC4-5D6E-409C-BE32-E72D297353CC}">
              <c16:uniqueId val="{00000001-097A-45DF-9AFF-0B9156E4C9DE}"/>
            </c:ext>
          </c:extLst>
        </c:ser>
        <c:ser>
          <c:idx val="2"/>
          <c:order val="2"/>
          <c:tx>
            <c:strRef>
              <c:f>'Q17-2'!$I$22</c:f>
              <c:strCache>
                <c:ptCount val="1"/>
                <c:pt idx="0">
                  <c:v>3番目(n=378)</c:v>
                </c:pt>
              </c:strCache>
            </c:strRef>
          </c:tx>
          <c:spPr>
            <a:solidFill>
              <a:srgbClr val="2E75B6"/>
            </a:solidFill>
            <a:ln>
              <a:solidFill>
                <a:schemeClr val="tx1"/>
              </a:solidFill>
            </a:ln>
            <a:effectLst/>
          </c:spPr>
          <c:invertIfNegative val="0"/>
          <c:dLbls>
            <c:dLbl>
              <c:idx val="12"/>
              <c:delete val="1"/>
              <c:extLst>
                <c:ext xmlns:c15="http://schemas.microsoft.com/office/drawing/2012/chart" uri="{CE6537A1-D6FC-4f65-9D91-7224C49458BB}"/>
                <c:ext xmlns:c16="http://schemas.microsoft.com/office/drawing/2014/chart" uri="{C3380CC4-5D6E-409C-BE32-E72D297353CC}">
                  <c16:uniqueId val="{00000002-059F-4C62-B8D1-AB73738FF7B1}"/>
                </c:ext>
              </c:extLst>
            </c:dLbl>
            <c:dLbl>
              <c:idx val="13"/>
              <c:delete val="1"/>
              <c:extLst>
                <c:ext xmlns:c15="http://schemas.microsoft.com/office/drawing/2012/chart" uri="{CE6537A1-D6FC-4f65-9D91-7224C49458BB}"/>
                <c:ext xmlns:c16="http://schemas.microsoft.com/office/drawing/2014/chart" uri="{C3380CC4-5D6E-409C-BE32-E72D297353CC}">
                  <c16:uniqueId val="{00000003-059F-4C62-B8D1-AB73738FF7B1}"/>
                </c:ext>
              </c:extLst>
            </c:dLbl>
            <c:dLbl>
              <c:idx val="14"/>
              <c:delete val="1"/>
              <c:extLst>
                <c:ext xmlns:c15="http://schemas.microsoft.com/office/drawing/2012/chart" uri="{CE6537A1-D6FC-4f65-9D91-7224C49458BB}"/>
                <c:ext xmlns:c16="http://schemas.microsoft.com/office/drawing/2014/chart" uri="{C3380CC4-5D6E-409C-BE32-E72D297353CC}">
                  <c16:uniqueId val="{00000008-059F-4C62-B8D1-AB73738FF7B1}"/>
                </c:ext>
              </c:extLst>
            </c:dLbl>
            <c:dLbl>
              <c:idx val="15"/>
              <c:delete val="1"/>
              <c:extLst>
                <c:ext xmlns:c15="http://schemas.microsoft.com/office/drawing/2012/chart" uri="{CE6537A1-D6FC-4f65-9D91-7224C49458BB}"/>
                <c:ext xmlns:c16="http://schemas.microsoft.com/office/drawing/2014/chart" uri="{C3380CC4-5D6E-409C-BE32-E72D297353CC}">
                  <c16:uniqueId val="{0000000B-059F-4C62-B8D1-AB73738FF7B1}"/>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'Q17-2'!$B$23:$B$38</c:f>
              <c:strCache>
                <c:ptCount val="16"/>
                <c:pt idx="0">
                  <c:v>1.品質管理（n=169）</c:v>
                </c:pt>
                <c:pt idx="1">
                  <c:v>2.委託先の人材の継続的な確保（n=150）</c:v>
                </c:pt>
                <c:pt idx="2">
                  <c:v>3.技術の蓄積（n=109）</c:v>
                </c:pt>
                <c:pt idx="3">
                  <c:v>4.コスト（n=147）</c:v>
                </c:pt>
                <c:pt idx="4">
                  <c:v>5.納期・開発工程の管理（n=117）</c:v>
                </c:pt>
                <c:pt idx="5">
                  <c:v>6.要求仕様や設計仕様の共有（n=77）</c:v>
                </c:pt>
                <c:pt idx="6">
                  <c:v>7.委託先の技術レベルの把握（n=83）</c:v>
                </c:pt>
                <c:pt idx="7">
                  <c:v>8.委託前の仕様や計画の確定（n=63）</c:v>
                </c:pt>
                <c:pt idx="8">
                  <c:v>9.コミュニケーション（n=74）</c:v>
                </c:pt>
                <c:pt idx="9">
                  <c:v>10.仕事の進め方の調整（n=44）</c:v>
                </c:pt>
                <c:pt idx="10">
                  <c:v>11.開発工数管理（n=29）</c:v>
                </c:pt>
                <c:pt idx="11">
                  <c:v>12.ノウハウの流出（n=30）</c:v>
                </c:pt>
                <c:pt idx="12">
                  <c:v>13.自社と他社との間での結合テスト（n=12）</c:v>
                </c:pt>
                <c:pt idx="13">
                  <c:v>14.保守・改良（n=24）</c:v>
                </c:pt>
                <c:pt idx="14">
                  <c:v>15.知的財産権の取り扱い（n=9）</c:v>
                </c:pt>
                <c:pt idx="15">
                  <c:v>16.検収判定（n=11）</c:v>
                </c:pt>
              </c:strCache>
            </c:strRef>
          </c:cat>
          <c:val>
            <c:numRef>
              <c:f>'Q17-2'!$I$23:$I$38</c:f>
              <c:numCache>
                <c:formatCode>0.0%</c:formatCode>
                <c:ptCount val="16"/>
                <c:pt idx="0">
                  <c:v>6.6137566137566134E-2</c:v>
                </c:pt>
                <c:pt idx="1">
                  <c:v>6.0846560846560843E-2</c:v>
                </c:pt>
                <c:pt idx="2">
                  <c:v>8.4656084656084651E-2</c:v>
                </c:pt>
                <c:pt idx="3">
                  <c:v>0.16137566137566137</c:v>
                </c:pt>
                <c:pt idx="4">
                  <c:v>9.5238095238095233E-2</c:v>
                </c:pt>
                <c:pt idx="5">
                  <c:v>6.6137566137566134E-2</c:v>
                </c:pt>
                <c:pt idx="6">
                  <c:v>8.2010582010582006E-2</c:v>
                </c:pt>
                <c:pt idx="7">
                  <c:v>4.4973544973544971E-2</c:v>
                </c:pt>
                <c:pt idx="8">
                  <c:v>0.11375661375661375</c:v>
                </c:pt>
                <c:pt idx="9">
                  <c:v>5.8201058201058198E-2</c:v>
                </c:pt>
                <c:pt idx="10">
                  <c:v>3.968253968253968E-2</c:v>
                </c:pt>
                <c:pt idx="11">
                  <c:v>4.4973544973544971E-2</c:v>
                </c:pt>
                <c:pt idx="12">
                  <c:v>1.3227513227513227E-2</c:v>
                </c:pt>
                <c:pt idx="13">
                  <c:v>3.439153439153439E-2</c:v>
                </c:pt>
                <c:pt idx="14">
                  <c:v>7.9365079365079361E-3</c:v>
                </c:pt>
                <c:pt idx="15">
                  <c:v>2.3809523809523808E-2</c:v>
                </c:pt>
              </c:numCache>
            </c:numRef>
          </c:val>
          <c:extLst>
            <c:ext xmlns:c16="http://schemas.microsoft.com/office/drawing/2014/chart" uri="{C3380CC4-5D6E-409C-BE32-E72D297353CC}">
              <c16:uniqueId val="{00000002-097A-45DF-9AFF-0B9156E4C9DE}"/>
            </c:ext>
          </c:extLst>
        </c:ser>
        <c:dLbls>
          <c:showLegendKey val="0"/>
          <c:showVal val="0"/>
          <c:showCatName val="0"/>
          <c:showSerName val="0"/>
          <c:showPercent val="0"/>
          <c:showBubbleSize val="0"/>
        </c:dLbls>
        <c:gapWidth val="40"/>
        <c:overlap val="100"/>
        <c:axId val="456691072"/>
        <c:axId val="456701056"/>
      </c:barChart>
      <c:catAx>
        <c:axId val="456691072"/>
        <c:scaling>
          <c:orientation val="maxMin"/>
        </c:scaling>
        <c:delete val="0"/>
        <c:axPos val="l"/>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56701056"/>
        <c:crosses val="autoZero"/>
        <c:auto val="1"/>
        <c:lblAlgn val="ctr"/>
        <c:lblOffset val="100"/>
        <c:noMultiLvlLbl val="0"/>
      </c:catAx>
      <c:valAx>
        <c:axId val="456701056"/>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56691072"/>
        <c:crosses val="autoZero"/>
        <c:crossBetween val="between"/>
      </c:valAx>
      <c:spPr>
        <a:noFill/>
        <a:ln>
          <a:solidFill>
            <a:schemeClr val="bg1">
              <a:lumMod val="50000"/>
            </a:schemeClr>
          </a:solidFill>
        </a:ln>
        <a:effectLst/>
      </c:spPr>
    </c:plotArea>
    <c:legend>
      <c:legendPos val="r"/>
      <c:layout>
        <c:manualLayout>
          <c:xMode val="edge"/>
          <c:yMode val="edge"/>
          <c:x val="0.74276205673758866"/>
          <c:y val="0.75961071428571425"/>
          <c:w val="0.14915283687943262"/>
          <c:h val="0.15357619047619048"/>
        </c:manualLayout>
      </c:layout>
      <c:overlay val="0"/>
      <c:spPr>
        <a:solidFill>
          <a:schemeClr val="bg1"/>
        </a:solid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71050264550265"/>
          <c:y val="6.1513727610244581E-2"/>
          <c:w val="0.78515462962962967"/>
          <c:h val="0.92265481866998489"/>
        </c:manualLayout>
      </c:layout>
      <c:barChart>
        <c:barDir val="bar"/>
        <c:grouping val="stacked"/>
        <c:varyColors val="0"/>
        <c:ser>
          <c:idx val="0"/>
          <c:order val="0"/>
          <c:tx>
            <c:strRef>
              <c:f>'まとめ '!$C$5</c:f>
              <c:strCache>
                <c:ptCount val="1"/>
                <c:pt idx="0">
                  <c:v>1番目</c:v>
                </c:pt>
              </c:strCache>
            </c:strRef>
          </c:tx>
          <c:spPr>
            <a:solidFill>
              <a:srgbClr val="FF9966"/>
            </a:solidFill>
            <a:ln>
              <a:solidFill>
                <a:schemeClr val="tx1"/>
              </a:solidFill>
            </a:ln>
            <a:effectLst/>
          </c:spPr>
          <c:invertIfNegative val="0"/>
          <c:dLbls>
            <c:dLbl>
              <c:idx val="34"/>
              <c:delete val="1"/>
              <c:extLst>
                <c:ext xmlns:c15="http://schemas.microsoft.com/office/drawing/2012/chart" uri="{CE6537A1-D6FC-4f65-9D91-7224C49458BB}"/>
                <c:ext xmlns:c16="http://schemas.microsoft.com/office/drawing/2014/chart" uri="{C3380CC4-5D6E-409C-BE32-E72D297353CC}">
                  <c16:uniqueId val="{00000000-2992-43C4-BDB5-36475A86BC66}"/>
                </c:ext>
              </c:extLst>
            </c:dLbl>
            <c:dLbl>
              <c:idx val="37"/>
              <c:spPr>
                <a:noFill/>
                <a:ln>
                  <a:noFill/>
                </a:ln>
                <a:effectLst/>
              </c:spPr>
              <c:txPr>
                <a:bodyPr rot="0" spcFirstLastPara="1" vertOverflow="ellipsis" vert="horz" wrap="square" anchor="ctr" anchorCtr="1"/>
                <a:lstStyle/>
                <a:p>
                  <a:pPr>
                    <a:defRPr sz="6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6="http://schemas.microsoft.com/office/drawing/2014/chart" uri="{C3380CC4-5D6E-409C-BE32-E72D297353CC}">
                  <c16:uniqueId val="{00000001-2992-43C4-BDB5-36475A86BC66}"/>
                </c:ext>
              </c:extLst>
            </c:dLbl>
            <c:dLbl>
              <c:idx val="38"/>
              <c:delete val="1"/>
              <c:extLst>
                <c:ext xmlns:c15="http://schemas.microsoft.com/office/drawing/2012/chart" uri="{CE6537A1-D6FC-4f65-9D91-7224C49458BB}"/>
                <c:ext xmlns:c16="http://schemas.microsoft.com/office/drawing/2014/chart" uri="{C3380CC4-5D6E-409C-BE32-E72D297353CC}">
                  <c16:uniqueId val="{00000002-2992-43C4-BDB5-36475A86BC66}"/>
                </c:ext>
              </c:extLst>
            </c:dLbl>
            <c:dLbl>
              <c:idx val="39"/>
              <c:spPr>
                <a:noFill/>
                <a:ln>
                  <a:noFill/>
                </a:ln>
                <a:effectLst/>
              </c:spPr>
              <c:txPr>
                <a:bodyPr rot="0" spcFirstLastPara="1" vertOverflow="ellipsis" vert="horz" wrap="square" anchor="ctr" anchorCtr="1"/>
                <a:lstStyle/>
                <a:p>
                  <a:pPr>
                    <a:defRPr sz="6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6="http://schemas.microsoft.com/office/drawing/2014/chart" uri="{C3380CC4-5D6E-409C-BE32-E72D297353CC}">
                  <c16:uniqueId val="{00000003-2992-43C4-BDB5-36475A86BC66}"/>
                </c:ext>
              </c:extLst>
            </c:dLbl>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'まとめ '!$B$6:$B$45</c:f>
              <c:strCache>
                <c:ptCount val="40"/>
                <c:pt idx="0">
                  <c:v>1.品質管理   　                      </c:v>
                </c:pt>
                <c:pt idx="1">
                  <c:v>製品利用(n=30)</c:v>
                </c:pt>
                <c:pt idx="2">
                  <c:v>製品開発(n=35)</c:v>
                </c:pt>
                <c:pt idx="3">
                  <c:v>ソフトウェア開発(n=79)</c:v>
                </c:pt>
                <c:pt idx="4">
                  <c:v>2.委託先の人材の継続的な確保  </c:v>
                </c:pt>
                <c:pt idx="5">
                  <c:v>製品利用(n=20)</c:v>
                </c:pt>
                <c:pt idx="6">
                  <c:v>製品開発(n=27)</c:v>
                </c:pt>
                <c:pt idx="7">
                  <c:v>ソフトウェア開発(n=90)</c:v>
                </c:pt>
                <c:pt idx="8">
                  <c:v>3.技術の蓄積                        </c:v>
                </c:pt>
                <c:pt idx="9">
                  <c:v>製品利用(n=19)</c:v>
                </c:pt>
                <c:pt idx="10">
                  <c:v>製品開発(n=30)</c:v>
                </c:pt>
                <c:pt idx="11">
                  <c:v>ソフトウェア開発(n=52)</c:v>
                </c:pt>
                <c:pt idx="12">
                  <c:v>4.コスト                               </c:v>
                </c:pt>
                <c:pt idx="13">
                  <c:v>製品利用(n=40)</c:v>
                </c:pt>
                <c:pt idx="14">
                  <c:v>製品開発(n=36)</c:v>
                </c:pt>
                <c:pt idx="15">
                  <c:v>ソフトウェア開発(n=58)</c:v>
                </c:pt>
                <c:pt idx="16">
                  <c:v>5.納期・開発工程の管理           </c:v>
                </c:pt>
                <c:pt idx="17">
                  <c:v>製品利用(n=18)</c:v>
                </c:pt>
                <c:pt idx="18">
                  <c:v>製品開発(n=32)</c:v>
                </c:pt>
                <c:pt idx="19">
                  <c:v>ソフトウェア開発(n=51)</c:v>
                </c:pt>
                <c:pt idx="20">
                  <c:v>6.要求仕様や設計仕様の共有    </c:v>
                </c:pt>
                <c:pt idx="21">
                  <c:v>製品利用(n=12)</c:v>
                </c:pt>
                <c:pt idx="22">
                  <c:v>製品開発(n=29)</c:v>
                </c:pt>
                <c:pt idx="23">
                  <c:v>ソフトウェア開発(n=28)</c:v>
                </c:pt>
                <c:pt idx="24">
                  <c:v>7.委託先の技術レベルの把握      </c:v>
                </c:pt>
                <c:pt idx="25">
                  <c:v>製品利用(n=14)</c:v>
                </c:pt>
                <c:pt idx="26">
                  <c:v>製品開発(n=20)</c:v>
                </c:pt>
                <c:pt idx="27">
                  <c:v>ソフトウェア開発(n=43)</c:v>
                </c:pt>
                <c:pt idx="28">
                  <c:v>8.委託前の仕様や計画の確定    </c:v>
                </c:pt>
                <c:pt idx="29">
                  <c:v>製品利用(n=12)</c:v>
                </c:pt>
                <c:pt idx="30">
                  <c:v>製品開発(n=20)</c:v>
                </c:pt>
                <c:pt idx="31">
                  <c:v>ソフトウェア開発(n=25)</c:v>
                </c:pt>
                <c:pt idx="32">
                  <c:v>9.コミュニケーション                   </c:v>
                </c:pt>
                <c:pt idx="33">
                  <c:v>製品利用(n=15)</c:v>
                </c:pt>
                <c:pt idx="34">
                  <c:v>製品開発(n=10)</c:v>
                </c:pt>
                <c:pt idx="35">
                  <c:v>ソフトウェア開発(n=38)</c:v>
                </c:pt>
                <c:pt idx="36">
                  <c:v>10.仕事の進め方の調整           </c:v>
                </c:pt>
                <c:pt idx="37">
                  <c:v>製品利用(n=7)</c:v>
                </c:pt>
                <c:pt idx="38">
                  <c:v>製品開発(n=10)</c:v>
                </c:pt>
                <c:pt idx="39">
                  <c:v>ソフトウェア開発(n=22)</c:v>
                </c:pt>
              </c:strCache>
            </c:strRef>
          </c:cat>
          <c:val>
            <c:numRef>
              <c:f>'まとめ '!$C$6:$C$45</c:f>
              <c:numCache>
                <c:formatCode>0.0%</c:formatCode>
                <c:ptCount val="40"/>
                <c:pt idx="1">
                  <c:v>0.28000000000000003</c:v>
                </c:pt>
                <c:pt idx="2">
                  <c:v>0.21505376344086022</c:v>
                </c:pt>
                <c:pt idx="3">
                  <c:v>0.2388888888888889</c:v>
                </c:pt>
                <c:pt idx="5">
                  <c:v>9.3333333333333338E-2</c:v>
                </c:pt>
                <c:pt idx="6">
                  <c:v>0.20430107526881722</c:v>
                </c:pt>
                <c:pt idx="7">
                  <c:v>0.27777777777777779</c:v>
                </c:pt>
                <c:pt idx="9">
                  <c:v>0.08</c:v>
                </c:pt>
                <c:pt idx="10">
                  <c:v>9.6774193548387094E-2</c:v>
                </c:pt>
                <c:pt idx="11">
                  <c:v>0.11666666666666667</c:v>
                </c:pt>
                <c:pt idx="13">
                  <c:v>0.13333333333333333</c:v>
                </c:pt>
                <c:pt idx="14">
                  <c:v>0.10752688172043011</c:v>
                </c:pt>
                <c:pt idx="15">
                  <c:v>5.5555555555555552E-2</c:v>
                </c:pt>
                <c:pt idx="17">
                  <c:v>9.3333333333333338E-2</c:v>
                </c:pt>
                <c:pt idx="18">
                  <c:v>9.6774193548387094E-2</c:v>
                </c:pt>
                <c:pt idx="19">
                  <c:v>7.7777777777777779E-2</c:v>
                </c:pt>
                <c:pt idx="21">
                  <c:v>6.6666666666666666E-2</c:v>
                </c:pt>
                <c:pt idx="22">
                  <c:v>0.10752688172043011</c:v>
                </c:pt>
                <c:pt idx="23">
                  <c:v>4.4444444444444446E-2</c:v>
                </c:pt>
                <c:pt idx="25">
                  <c:v>2.6666666666666668E-2</c:v>
                </c:pt>
                <c:pt idx="26">
                  <c:v>5.3763440860215055E-2</c:v>
                </c:pt>
                <c:pt idx="27">
                  <c:v>7.2222222222222215E-2</c:v>
                </c:pt>
                <c:pt idx="29">
                  <c:v>6.6666666666666666E-2</c:v>
                </c:pt>
                <c:pt idx="30">
                  <c:v>6.4516129032258063E-2</c:v>
                </c:pt>
                <c:pt idx="31">
                  <c:v>3.3333333333333333E-2</c:v>
                </c:pt>
                <c:pt idx="33">
                  <c:v>6.6666666666666666E-2</c:v>
                </c:pt>
                <c:pt idx="34">
                  <c:v>0</c:v>
                </c:pt>
                <c:pt idx="35">
                  <c:v>3.3333333333333333E-2</c:v>
                </c:pt>
                <c:pt idx="37">
                  <c:v>2.6666666666666668E-2</c:v>
                </c:pt>
                <c:pt idx="38">
                  <c:v>1.0752688172043012E-2</c:v>
                </c:pt>
                <c:pt idx="39">
                  <c:v>2.7777777777777776E-2</c:v>
                </c:pt>
              </c:numCache>
            </c:numRef>
          </c:val>
          <c:extLst>
            <c:ext xmlns:c16="http://schemas.microsoft.com/office/drawing/2014/chart" uri="{C3380CC4-5D6E-409C-BE32-E72D297353CC}">
              <c16:uniqueId val="{00000004-2992-43C4-BDB5-36475A86BC66}"/>
            </c:ext>
          </c:extLst>
        </c:ser>
        <c:ser>
          <c:idx val="1"/>
          <c:order val="1"/>
          <c:tx>
            <c:strRef>
              <c:f>'まとめ '!$D$5</c:f>
              <c:strCache>
                <c:ptCount val="1"/>
                <c:pt idx="0">
                  <c:v>2番目</c:v>
                </c:pt>
              </c:strCache>
            </c:strRef>
          </c:tx>
          <c:spPr>
            <a:solidFill>
              <a:srgbClr val="FFFF99"/>
            </a:solidFill>
            <a:ln>
              <a:solidFill>
                <a:schemeClr val="tx1"/>
              </a:solidFill>
            </a:ln>
            <a:effectLst/>
          </c:spPr>
          <c:invertIfNegative val="0"/>
          <c:dLbls>
            <c:dLbl>
              <c:idx val="37"/>
              <c:spPr>
                <a:noFill/>
                <a:ln>
                  <a:noFill/>
                </a:ln>
                <a:effectLst/>
              </c:spPr>
              <c:txPr>
                <a:bodyPr rot="0" spcFirstLastPara="1" vertOverflow="ellipsis" vert="horz" wrap="square" anchor="ctr" anchorCtr="1"/>
                <a:lstStyle/>
                <a:p>
                  <a:pPr>
                    <a:defRPr sz="6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6="http://schemas.microsoft.com/office/drawing/2014/chart" uri="{C3380CC4-5D6E-409C-BE32-E72D297353CC}">
                  <c16:uniqueId val="{00000005-2992-43C4-BDB5-36475A86BC66}"/>
                </c:ext>
              </c:extLst>
            </c:dLbl>
            <c:dLbl>
              <c:idx val="38"/>
              <c:layout>
                <c:manualLayout>
                  <c:x val="3.7883132326526252E-3"/>
                  <c:y val="0"/>
                </c:manualLayout>
              </c:layout>
              <c:spPr>
                <a:noFill/>
                <a:ln>
                  <a:noFill/>
                </a:ln>
                <a:effectLst/>
              </c:spPr>
              <c:txPr>
                <a:bodyPr rot="0" spcFirstLastPara="1" vertOverflow="ellipsis" vert="horz" wrap="square" anchor="ctr" anchorCtr="1"/>
                <a:lstStyle/>
                <a:p>
                  <a:pPr>
                    <a:defRPr sz="6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992-43C4-BDB5-36475A86BC66}"/>
                </c:ext>
              </c:extLst>
            </c:dLbl>
            <c:dLbl>
              <c:idx val="39"/>
              <c:spPr>
                <a:noFill/>
                <a:ln>
                  <a:noFill/>
                </a:ln>
                <a:effectLst/>
              </c:spPr>
              <c:txPr>
                <a:bodyPr rot="0" spcFirstLastPara="1" vertOverflow="ellipsis" vert="horz" wrap="square" anchor="ctr" anchorCtr="1"/>
                <a:lstStyle/>
                <a:p>
                  <a:pPr>
                    <a:defRPr sz="6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6="http://schemas.microsoft.com/office/drawing/2014/chart" uri="{C3380CC4-5D6E-409C-BE32-E72D297353CC}">
                  <c16:uniqueId val="{00000007-2992-43C4-BDB5-36475A86BC66}"/>
                </c:ext>
              </c:extLst>
            </c:dLbl>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'まとめ '!$B$6:$B$45</c:f>
              <c:strCache>
                <c:ptCount val="40"/>
                <c:pt idx="0">
                  <c:v>1.品質管理   　                      </c:v>
                </c:pt>
                <c:pt idx="1">
                  <c:v>製品利用(n=30)</c:v>
                </c:pt>
                <c:pt idx="2">
                  <c:v>製品開発(n=35)</c:v>
                </c:pt>
                <c:pt idx="3">
                  <c:v>ソフトウェア開発(n=79)</c:v>
                </c:pt>
                <c:pt idx="4">
                  <c:v>2.委託先の人材の継続的な確保  </c:v>
                </c:pt>
                <c:pt idx="5">
                  <c:v>製品利用(n=20)</c:v>
                </c:pt>
                <c:pt idx="6">
                  <c:v>製品開発(n=27)</c:v>
                </c:pt>
                <c:pt idx="7">
                  <c:v>ソフトウェア開発(n=90)</c:v>
                </c:pt>
                <c:pt idx="8">
                  <c:v>3.技術の蓄積                        </c:v>
                </c:pt>
                <c:pt idx="9">
                  <c:v>製品利用(n=19)</c:v>
                </c:pt>
                <c:pt idx="10">
                  <c:v>製品開発(n=30)</c:v>
                </c:pt>
                <c:pt idx="11">
                  <c:v>ソフトウェア開発(n=52)</c:v>
                </c:pt>
                <c:pt idx="12">
                  <c:v>4.コスト                               </c:v>
                </c:pt>
                <c:pt idx="13">
                  <c:v>製品利用(n=40)</c:v>
                </c:pt>
                <c:pt idx="14">
                  <c:v>製品開発(n=36)</c:v>
                </c:pt>
                <c:pt idx="15">
                  <c:v>ソフトウェア開発(n=58)</c:v>
                </c:pt>
                <c:pt idx="16">
                  <c:v>5.納期・開発工程の管理           </c:v>
                </c:pt>
                <c:pt idx="17">
                  <c:v>製品利用(n=18)</c:v>
                </c:pt>
                <c:pt idx="18">
                  <c:v>製品開発(n=32)</c:v>
                </c:pt>
                <c:pt idx="19">
                  <c:v>ソフトウェア開発(n=51)</c:v>
                </c:pt>
                <c:pt idx="20">
                  <c:v>6.要求仕様や設計仕様の共有    </c:v>
                </c:pt>
                <c:pt idx="21">
                  <c:v>製品利用(n=12)</c:v>
                </c:pt>
                <c:pt idx="22">
                  <c:v>製品開発(n=29)</c:v>
                </c:pt>
                <c:pt idx="23">
                  <c:v>ソフトウェア開発(n=28)</c:v>
                </c:pt>
                <c:pt idx="24">
                  <c:v>7.委託先の技術レベルの把握      </c:v>
                </c:pt>
                <c:pt idx="25">
                  <c:v>製品利用(n=14)</c:v>
                </c:pt>
                <c:pt idx="26">
                  <c:v>製品開発(n=20)</c:v>
                </c:pt>
                <c:pt idx="27">
                  <c:v>ソフトウェア開発(n=43)</c:v>
                </c:pt>
                <c:pt idx="28">
                  <c:v>8.委託前の仕様や計画の確定    </c:v>
                </c:pt>
                <c:pt idx="29">
                  <c:v>製品利用(n=12)</c:v>
                </c:pt>
                <c:pt idx="30">
                  <c:v>製品開発(n=20)</c:v>
                </c:pt>
                <c:pt idx="31">
                  <c:v>ソフトウェア開発(n=25)</c:v>
                </c:pt>
                <c:pt idx="32">
                  <c:v>9.コミュニケーション                   </c:v>
                </c:pt>
                <c:pt idx="33">
                  <c:v>製品利用(n=15)</c:v>
                </c:pt>
                <c:pt idx="34">
                  <c:v>製品開発(n=10)</c:v>
                </c:pt>
                <c:pt idx="35">
                  <c:v>ソフトウェア開発(n=38)</c:v>
                </c:pt>
                <c:pt idx="36">
                  <c:v>10.仕事の進め方の調整           </c:v>
                </c:pt>
                <c:pt idx="37">
                  <c:v>製品利用(n=7)</c:v>
                </c:pt>
                <c:pt idx="38">
                  <c:v>製品開発(n=10)</c:v>
                </c:pt>
                <c:pt idx="39">
                  <c:v>ソフトウェア開発(n=22)</c:v>
                </c:pt>
              </c:strCache>
            </c:strRef>
          </c:cat>
          <c:val>
            <c:numRef>
              <c:f>'まとめ '!$D$6:$D$45</c:f>
              <c:numCache>
                <c:formatCode>0.0%</c:formatCode>
                <c:ptCount val="40"/>
                <c:pt idx="1">
                  <c:v>9.7222222222222224E-2</c:v>
                </c:pt>
                <c:pt idx="2">
                  <c:v>0.10989010989010989</c:v>
                </c:pt>
                <c:pt idx="3">
                  <c:v>0.14124293785310735</c:v>
                </c:pt>
                <c:pt idx="5">
                  <c:v>6.9444444444444448E-2</c:v>
                </c:pt>
                <c:pt idx="6">
                  <c:v>6.5934065934065936E-2</c:v>
                </c:pt>
                <c:pt idx="7">
                  <c:v>0.15819209039548024</c:v>
                </c:pt>
                <c:pt idx="9">
                  <c:v>8.3333333333333329E-2</c:v>
                </c:pt>
                <c:pt idx="10">
                  <c:v>0.13186813186813187</c:v>
                </c:pt>
                <c:pt idx="11">
                  <c:v>9.6045197740112997E-2</c:v>
                </c:pt>
                <c:pt idx="13">
                  <c:v>0.2361111111111111</c:v>
                </c:pt>
                <c:pt idx="14">
                  <c:v>0.13186813186813187</c:v>
                </c:pt>
                <c:pt idx="15">
                  <c:v>0.11299435028248588</c:v>
                </c:pt>
                <c:pt idx="17">
                  <c:v>9.7222222222222224E-2</c:v>
                </c:pt>
                <c:pt idx="18">
                  <c:v>0.12087912087912088</c:v>
                </c:pt>
                <c:pt idx="19">
                  <c:v>0.11864406779661017</c:v>
                </c:pt>
                <c:pt idx="21">
                  <c:v>4.1666666666666664E-2</c:v>
                </c:pt>
                <c:pt idx="22">
                  <c:v>0.10989010989010989</c:v>
                </c:pt>
                <c:pt idx="23">
                  <c:v>6.7796610169491525E-2</c:v>
                </c:pt>
                <c:pt idx="25">
                  <c:v>8.3333333333333329E-2</c:v>
                </c:pt>
                <c:pt idx="26">
                  <c:v>7.6923076923076927E-2</c:v>
                </c:pt>
                <c:pt idx="27">
                  <c:v>8.4745762711864403E-2</c:v>
                </c:pt>
                <c:pt idx="29">
                  <c:v>5.5555555555555552E-2</c:v>
                </c:pt>
                <c:pt idx="30">
                  <c:v>7.6923076923076927E-2</c:v>
                </c:pt>
                <c:pt idx="31">
                  <c:v>7.3446327683615822E-2</c:v>
                </c:pt>
                <c:pt idx="33">
                  <c:v>4.1666666666666664E-2</c:v>
                </c:pt>
                <c:pt idx="34">
                  <c:v>4.3956043956043959E-2</c:v>
                </c:pt>
                <c:pt idx="35">
                  <c:v>5.6497175141242938E-2</c:v>
                </c:pt>
                <c:pt idx="37">
                  <c:v>2.7777777777777776E-2</c:v>
                </c:pt>
                <c:pt idx="38">
                  <c:v>4.3956043956043959E-2</c:v>
                </c:pt>
                <c:pt idx="39">
                  <c:v>2.8248587570621469E-2</c:v>
                </c:pt>
              </c:numCache>
            </c:numRef>
          </c:val>
          <c:extLst>
            <c:ext xmlns:c16="http://schemas.microsoft.com/office/drawing/2014/chart" uri="{C3380CC4-5D6E-409C-BE32-E72D297353CC}">
              <c16:uniqueId val="{00000008-2992-43C4-BDB5-36475A86BC66}"/>
            </c:ext>
          </c:extLst>
        </c:ser>
        <c:ser>
          <c:idx val="2"/>
          <c:order val="2"/>
          <c:tx>
            <c:strRef>
              <c:f>'まとめ '!$E$5</c:f>
              <c:strCache>
                <c:ptCount val="1"/>
                <c:pt idx="0">
                  <c:v>3番目</c:v>
                </c:pt>
              </c:strCache>
            </c:strRef>
          </c:tx>
          <c:spPr>
            <a:solidFill>
              <a:srgbClr val="2E75B6"/>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'まとめ '!$B$6:$B$45</c:f>
              <c:strCache>
                <c:ptCount val="40"/>
                <c:pt idx="0">
                  <c:v>1.品質管理   　                      </c:v>
                </c:pt>
                <c:pt idx="1">
                  <c:v>製品利用(n=30)</c:v>
                </c:pt>
                <c:pt idx="2">
                  <c:v>製品開発(n=35)</c:v>
                </c:pt>
                <c:pt idx="3">
                  <c:v>ソフトウェア開発(n=79)</c:v>
                </c:pt>
                <c:pt idx="4">
                  <c:v>2.委託先の人材の継続的な確保  </c:v>
                </c:pt>
                <c:pt idx="5">
                  <c:v>製品利用(n=20)</c:v>
                </c:pt>
                <c:pt idx="6">
                  <c:v>製品開発(n=27)</c:v>
                </c:pt>
                <c:pt idx="7">
                  <c:v>ソフトウェア開発(n=90)</c:v>
                </c:pt>
                <c:pt idx="8">
                  <c:v>3.技術の蓄積                        </c:v>
                </c:pt>
                <c:pt idx="9">
                  <c:v>製品利用(n=19)</c:v>
                </c:pt>
                <c:pt idx="10">
                  <c:v>製品開発(n=30)</c:v>
                </c:pt>
                <c:pt idx="11">
                  <c:v>ソフトウェア開発(n=52)</c:v>
                </c:pt>
                <c:pt idx="12">
                  <c:v>4.コスト                               </c:v>
                </c:pt>
                <c:pt idx="13">
                  <c:v>製品利用(n=40)</c:v>
                </c:pt>
                <c:pt idx="14">
                  <c:v>製品開発(n=36)</c:v>
                </c:pt>
                <c:pt idx="15">
                  <c:v>ソフトウェア開発(n=58)</c:v>
                </c:pt>
                <c:pt idx="16">
                  <c:v>5.納期・開発工程の管理           </c:v>
                </c:pt>
                <c:pt idx="17">
                  <c:v>製品利用(n=18)</c:v>
                </c:pt>
                <c:pt idx="18">
                  <c:v>製品開発(n=32)</c:v>
                </c:pt>
                <c:pt idx="19">
                  <c:v>ソフトウェア開発(n=51)</c:v>
                </c:pt>
                <c:pt idx="20">
                  <c:v>6.要求仕様や設計仕様の共有    </c:v>
                </c:pt>
                <c:pt idx="21">
                  <c:v>製品利用(n=12)</c:v>
                </c:pt>
                <c:pt idx="22">
                  <c:v>製品開発(n=29)</c:v>
                </c:pt>
                <c:pt idx="23">
                  <c:v>ソフトウェア開発(n=28)</c:v>
                </c:pt>
                <c:pt idx="24">
                  <c:v>7.委託先の技術レベルの把握      </c:v>
                </c:pt>
                <c:pt idx="25">
                  <c:v>製品利用(n=14)</c:v>
                </c:pt>
                <c:pt idx="26">
                  <c:v>製品開発(n=20)</c:v>
                </c:pt>
                <c:pt idx="27">
                  <c:v>ソフトウェア開発(n=43)</c:v>
                </c:pt>
                <c:pt idx="28">
                  <c:v>8.委託前の仕様や計画の確定    </c:v>
                </c:pt>
                <c:pt idx="29">
                  <c:v>製品利用(n=12)</c:v>
                </c:pt>
                <c:pt idx="30">
                  <c:v>製品開発(n=20)</c:v>
                </c:pt>
                <c:pt idx="31">
                  <c:v>ソフトウェア開発(n=25)</c:v>
                </c:pt>
                <c:pt idx="32">
                  <c:v>9.コミュニケーション                   </c:v>
                </c:pt>
                <c:pt idx="33">
                  <c:v>製品利用(n=15)</c:v>
                </c:pt>
                <c:pt idx="34">
                  <c:v>製品開発(n=10)</c:v>
                </c:pt>
                <c:pt idx="35">
                  <c:v>ソフトウェア開発(n=38)</c:v>
                </c:pt>
                <c:pt idx="36">
                  <c:v>10.仕事の進め方の調整           </c:v>
                </c:pt>
                <c:pt idx="37">
                  <c:v>製品利用(n=7)</c:v>
                </c:pt>
                <c:pt idx="38">
                  <c:v>製品開発(n=10)</c:v>
                </c:pt>
                <c:pt idx="39">
                  <c:v>ソフトウェア開発(n=22)</c:v>
                </c:pt>
              </c:strCache>
            </c:strRef>
          </c:cat>
          <c:val>
            <c:numRef>
              <c:f>'まとめ '!$E$6:$E$45</c:f>
              <c:numCache>
                <c:formatCode>0.0%</c:formatCode>
                <c:ptCount val="40"/>
                <c:pt idx="1">
                  <c:v>2.8169014084507043E-2</c:v>
                </c:pt>
                <c:pt idx="2">
                  <c:v>5.4945054945054944E-2</c:v>
                </c:pt>
                <c:pt idx="3">
                  <c:v>6.2857142857142861E-2</c:v>
                </c:pt>
                <c:pt idx="5">
                  <c:v>0.11267605633802817</c:v>
                </c:pt>
                <c:pt idx="6">
                  <c:v>2.197802197802198E-2</c:v>
                </c:pt>
                <c:pt idx="7">
                  <c:v>6.8571428571428575E-2</c:v>
                </c:pt>
                <c:pt idx="9">
                  <c:v>9.8591549295774641E-2</c:v>
                </c:pt>
                <c:pt idx="10">
                  <c:v>9.8901098901098897E-2</c:v>
                </c:pt>
                <c:pt idx="11">
                  <c:v>0.08</c:v>
                </c:pt>
                <c:pt idx="13">
                  <c:v>0.18309859154929578</c:v>
                </c:pt>
                <c:pt idx="14">
                  <c:v>0.15384615384615385</c:v>
                </c:pt>
                <c:pt idx="15">
                  <c:v>0.16</c:v>
                </c:pt>
                <c:pt idx="17">
                  <c:v>5.6338028169014086E-2</c:v>
                </c:pt>
                <c:pt idx="18">
                  <c:v>0.13186813186813187</c:v>
                </c:pt>
                <c:pt idx="19">
                  <c:v>9.1428571428571428E-2</c:v>
                </c:pt>
                <c:pt idx="21">
                  <c:v>5.6338028169014086E-2</c:v>
                </c:pt>
                <c:pt idx="22">
                  <c:v>9.8901098901098897E-2</c:v>
                </c:pt>
                <c:pt idx="23">
                  <c:v>4.5714285714285714E-2</c:v>
                </c:pt>
                <c:pt idx="25">
                  <c:v>8.4507042253521125E-2</c:v>
                </c:pt>
                <c:pt idx="26">
                  <c:v>8.7912087912087919E-2</c:v>
                </c:pt>
                <c:pt idx="27">
                  <c:v>8.5714285714285715E-2</c:v>
                </c:pt>
                <c:pt idx="29">
                  <c:v>4.2253521126760563E-2</c:v>
                </c:pt>
                <c:pt idx="30">
                  <c:v>7.6923076923076927E-2</c:v>
                </c:pt>
                <c:pt idx="31">
                  <c:v>3.4285714285714287E-2</c:v>
                </c:pt>
                <c:pt idx="33">
                  <c:v>9.8591549295774641E-2</c:v>
                </c:pt>
                <c:pt idx="34">
                  <c:v>6.5934065934065936E-2</c:v>
                </c:pt>
                <c:pt idx="35">
                  <c:v>0.12571428571428572</c:v>
                </c:pt>
                <c:pt idx="37">
                  <c:v>4.2253521126760563E-2</c:v>
                </c:pt>
                <c:pt idx="38">
                  <c:v>5.4945054945054944E-2</c:v>
                </c:pt>
                <c:pt idx="39">
                  <c:v>6.8571428571428575E-2</c:v>
                </c:pt>
              </c:numCache>
            </c:numRef>
          </c:val>
          <c:extLst>
            <c:ext xmlns:c16="http://schemas.microsoft.com/office/drawing/2014/chart" uri="{C3380CC4-5D6E-409C-BE32-E72D297353CC}">
              <c16:uniqueId val="{00000009-2992-43C4-BDB5-36475A86BC66}"/>
            </c:ext>
          </c:extLst>
        </c:ser>
        <c:dLbls>
          <c:showLegendKey val="0"/>
          <c:showVal val="0"/>
          <c:showCatName val="0"/>
          <c:showSerName val="0"/>
          <c:showPercent val="0"/>
          <c:showBubbleSize val="0"/>
        </c:dLbls>
        <c:gapWidth val="40"/>
        <c:overlap val="100"/>
        <c:axId val="195156224"/>
        <c:axId val="195535616"/>
      </c:barChart>
      <c:catAx>
        <c:axId val="19515622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7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195535616"/>
        <c:crosses val="autoZero"/>
        <c:auto val="1"/>
        <c:lblAlgn val="ctr"/>
        <c:lblOffset val="100"/>
        <c:noMultiLvlLbl val="0"/>
      </c:catAx>
      <c:valAx>
        <c:axId val="195535616"/>
        <c:scaling>
          <c:orientation val="minMax"/>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195156224"/>
        <c:crosses val="autoZero"/>
        <c:crossBetween val="between"/>
      </c:valAx>
      <c:spPr>
        <a:noFill/>
        <a:ln>
          <a:solidFill>
            <a:schemeClr val="tx1">
              <a:lumMod val="50000"/>
              <a:lumOff val="50000"/>
            </a:schemeClr>
          </a:solidFill>
        </a:ln>
        <a:effectLst/>
      </c:spPr>
    </c:plotArea>
    <c:legend>
      <c:legendPos val="b"/>
      <c:layout>
        <c:manualLayout>
          <c:xMode val="edge"/>
          <c:yMode val="edge"/>
          <c:x val="0.88124224642901938"/>
          <c:y val="0.80848543720905885"/>
          <c:w val="6.9074513407749102E-2"/>
          <c:h val="0.14619847575508541"/>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700">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'17-4 委託(ク)'!$J$6</c:f>
              <c:strCache>
                <c:ptCount val="1"/>
                <c:pt idx="0">
                  <c:v>1番目</c:v>
                </c:pt>
              </c:strCache>
            </c:strRef>
          </c:tx>
          <c:spPr>
            <a:solidFill>
              <a:srgbClr val="FF9966"/>
            </a:solidFill>
            <a:ln>
              <a:solidFill>
                <a:schemeClr val="tx1"/>
              </a:solidFill>
            </a:ln>
            <a:effectLst/>
          </c:spPr>
          <c:invertIfNegative val="0"/>
          <c:dLbls>
            <c:spPr>
              <a:noFill/>
              <a:ln>
                <a:noFill/>
              </a:ln>
              <a:effectLst/>
            </c:spPr>
            <c:txPr>
              <a:bodyPr rot="0" vert="horz"/>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'17-4 委託(ク)'!$I$10:$I$30</c:f>
              <c:strCache>
                <c:ptCount val="21"/>
                <c:pt idx="0">
                  <c:v>委託先の人材の継続的な確保</c:v>
                </c:pt>
                <c:pt idx="1">
                  <c:v>100人以下</c:v>
                </c:pt>
                <c:pt idx="2">
                  <c:v>101人以上</c:v>
                </c:pt>
                <c:pt idx="3">
                  <c:v>品質管理                        </c:v>
                </c:pt>
                <c:pt idx="4">
                  <c:v>100人以下</c:v>
                </c:pt>
                <c:pt idx="5">
                  <c:v>101人以上</c:v>
                </c:pt>
                <c:pt idx="6">
                  <c:v>技術の蓄積                      </c:v>
                </c:pt>
                <c:pt idx="7">
                  <c:v>100人以下</c:v>
                </c:pt>
                <c:pt idx="8">
                  <c:v>101人以上</c:v>
                </c:pt>
                <c:pt idx="9">
                  <c:v>納期・開発工程の管理         </c:v>
                </c:pt>
                <c:pt idx="10">
                  <c:v>100人以下</c:v>
                </c:pt>
                <c:pt idx="11">
                  <c:v>101人以上</c:v>
                </c:pt>
                <c:pt idx="12">
                  <c:v>コスト                              </c:v>
                </c:pt>
                <c:pt idx="13">
                  <c:v>100人以下</c:v>
                </c:pt>
                <c:pt idx="14">
                  <c:v>101人以上</c:v>
                </c:pt>
                <c:pt idx="15">
                  <c:v>要求仕様や設計仕様の共有  </c:v>
                </c:pt>
                <c:pt idx="16">
                  <c:v>100人以下</c:v>
                </c:pt>
                <c:pt idx="17">
                  <c:v>101人以上</c:v>
                </c:pt>
                <c:pt idx="18">
                  <c:v>委託先の技術レベルの把握    </c:v>
                </c:pt>
                <c:pt idx="19">
                  <c:v>100人以下</c:v>
                </c:pt>
                <c:pt idx="20">
                  <c:v>101人以上</c:v>
                </c:pt>
              </c:strCache>
            </c:strRef>
          </c:cat>
          <c:val>
            <c:numRef>
              <c:f>'17-4 委託(ク)'!$J$10:$J$30</c:f>
              <c:numCache>
                <c:formatCode>0.0%</c:formatCode>
                <c:ptCount val="21"/>
                <c:pt idx="1">
                  <c:v>0.26380368098159507</c:v>
                </c:pt>
                <c:pt idx="2">
                  <c:v>0.23636363636363636</c:v>
                </c:pt>
                <c:pt idx="4">
                  <c:v>0.18404907975460122</c:v>
                </c:pt>
                <c:pt idx="5">
                  <c:v>0.3</c:v>
                </c:pt>
                <c:pt idx="7">
                  <c:v>0.1165644171779141</c:v>
                </c:pt>
                <c:pt idx="8">
                  <c:v>0.1</c:v>
                </c:pt>
                <c:pt idx="10">
                  <c:v>8.5889570552147243E-2</c:v>
                </c:pt>
                <c:pt idx="11">
                  <c:v>8.1818181818181818E-2</c:v>
                </c:pt>
                <c:pt idx="13">
                  <c:v>9.202453987730061E-2</c:v>
                </c:pt>
                <c:pt idx="14">
                  <c:v>4.5454545454545456E-2</c:v>
                </c:pt>
                <c:pt idx="16">
                  <c:v>7.9754601226993863E-2</c:v>
                </c:pt>
                <c:pt idx="17">
                  <c:v>4.5454545454545456E-2</c:v>
                </c:pt>
                <c:pt idx="19">
                  <c:v>4.9079754601226995E-2</c:v>
                </c:pt>
                <c:pt idx="20">
                  <c:v>9.0909090909090912E-2</c:v>
                </c:pt>
              </c:numCache>
            </c:numRef>
          </c:val>
          <c:extLst>
            <c:ext xmlns:c16="http://schemas.microsoft.com/office/drawing/2014/chart" uri="{C3380CC4-5D6E-409C-BE32-E72D297353CC}">
              <c16:uniqueId val="{00000000-E5BA-4724-BD12-270EA8D67B34}"/>
            </c:ext>
          </c:extLst>
        </c:ser>
        <c:ser>
          <c:idx val="1"/>
          <c:order val="1"/>
          <c:tx>
            <c:strRef>
              <c:f>'17-4 委託(ク)'!$K$6</c:f>
              <c:strCache>
                <c:ptCount val="1"/>
                <c:pt idx="0">
                  <c:v>２番目</c:v>
                </c:pt>
              </c:strCache>
            </c:strRef>
          </c:tx>
          <c:spPr>
            <a:solidFill>
              <a:srgbClr val="FFFF99"/>
            </a:solidFill>
            <a:ln>
              <a:solidFill>
                <a:schemeClr val="tx1"/>
              </a:solidFill>
            </a:ln>
            <a:effectLst/>
          </c:spPr>
          <c:invertIfNegative val="0"/>
          <c:dLbls>
            <c:numFmt formatCode="0.0%" sourceLinked="0"/>
            <c:spPr>
              <a:noFill/>
              <a:ln>
                <a:noFill/>
              </a:ln>
              <a:effectLst/>
            </c:spPr>
            <c:txPr>
              <a:bodyPr rot="0" vert="horz"/>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'17-4 委託(ク)'!$I$10:$I$30</c:f>
              <c:strCache>
                <c:ptCount val="21"/>
                <c:pt idx="0">
                  <c:v>委託先の人材の継続的な確保</c:v>
                </c:pt>
                <c:pt idx="1">
                  <c:v>100人以下</c:v>
                </c:pt>
                <c:pt idx="2">
                  <c:v>101人以上</c:v>
                </c:pt>
                <c:pt idx="3">
                  <c:v>品質管理                        </c:v>
                </c:pt>
                <c:pt idx="4">
                  <c:v>100人以下</c:v>
                </c:pt>
                <c:pt idx="5">
                  <c:v>101人以上</c:v>
                </c:pt>
                <c:pt idx="6">
                  <c:v>技術の蓄積                      </c:v>
                </c:pt>
                <c:pt idx="7">
                  <c:v>100人以下</c:v>
                </c:pt>
                <c:pt idx="8">
                  <c:v>101人以上</c:v>
                </c:pt>
                <c:pt idx="9">
                  <c:v>納期・開発工程の管理         </c:v>
                </c:pt>
                <c:pt idx="10">
                  <c:v>100人以下</c:v>
                </c:pt>
                <c:pt idx="11">
                  <c:v>101人以上</c:v>
                </c:pt>
                <c:pt idx="12">
                  <c:v>コスト                              </c:v>
                </c:pt>
                <c:pt idx="13">
                  <c:v>100人以下</c:v>
                </c:pt>
                <c:pt idx="14">
                  <c:v>101人以上</c:v>
                </c:pt>
                <c:pt idx="15">
                  <c:v>要求仕様や設計仕様の共有  </c:v>
                </c:pt>
                <c:pt idx="16">
                  <c:v>100人以下</c:v>
                </c:pt>
                <c:pt idx="17">
                  <c:v>101人以上</c:v>
                </c:pt>
                <c:pt idx="18">
                  <c:v>委託先の技術レベルの把握    </c:v>
                </c:pt>
                <c:pt idx="19">
                  <c:v>100人以下</c:v>
                </c:pt>
                <c:pt idx="20">
                  <c:v>101人以上</c:v>
                </c:pt>
              </c:strCache>
            </c:strRef>
          </c:cat>
          <c:val>
            <c:numRef>
              <c:f>'17-4 委託(ク)'!$K$10:$K$30</c:f>
              <c:numCache>
                <c:formatCode>0.0%</c:formatCode>
                <c:ptCount val="21"/>
                <c:pt idx="1">
                  <c:v>0.11392405063291139</c:v>
                </c:pt>
                <c:pt idx="2">
                  <c:v>0.14545454545454545</c:v>
                </c:pt>
                <c:pt idx="4">
                  <c:v>0.12025316455696203</c:v>
                </c:pt>
                <c:pt idx="5">
                  <c:v>0.14545454545454545</c:v>
                </c:pt>
                <c:pt idx="7">
                  <c:v>9.49367088607595E-2</c:v>
                </c:pt>
                <c:pt idx="8">
                  <c:v>0.12727272727272726</c:v>
                </c:pt>
                <c:pt idx="10">
                  <c:v>0.10759493670886076</c:v>
                </c:pt>
                <c:pt idx="11">
                  <c:v>0.13636363636363635</c:v>
                </c:pt>
                <c:pt idx="13">
                  <c:v>0.13924050632911392</c:v>
                </c:pt>
                <c:pt idx="14">
                  <c:v>9.0909090909090912E-2</c:v>
                </c:pt>
                <c:pt idx="16">
                  <c:v>6.3291139240506333E-2</c:v>
                </c:pt>
                <c:pt idx="17">
                  <c:v>0.10909090909090909</c:v>
                </c:pt>
                <c:pt idx="19">
                  <c:v>6.9620253164556958E-2</c:v>
                </c:pt>
                <c:pt idx="20">
                  <c:v>0.1</c:v>
                </c:pt>
              </c:numCache>
            </c:numRef>
          </c:val>
          <c:extLst>
            <c:ext xmlns:c16="http://schemas.microsoft.com/office/drawing/2014/chart" uri="{C3380CC4-5D6E-409C-BE32-E72D297353CC}">
              <c16:uniqueId val="{00000001-E5BA-4724-BD12-270EA8D67B34}"/>
            </c:ext>
          </c:extLst>
        </c:ser>
        <c:ser>
          <c:idx val="2"/>
          <c:order val="2"/>
          <c:tx>
            <c:strRef>
              <c:f>'17-4 委託(ク)'!$L$6</c:f>
              <c:strCache>
                <c:ptCount val="1"/>
                <c:pt idx="0">
                  <c:v>３番目</c:v>
                </c:pt>
              </c:strCache>
            </c:strRef>
          </c:tx>
          <c:spPr>
            <a:solidFill>
              <a:srgbClr val="2E75B6"/>
            </a:solidFill>
            <a:ln>
              <a:solidFill>
                <a:schemeClr val="tx1"/>
              </a:solidFill>
            </a:ln>
            <a:effectLst/>
          </c:spPr>
          <c:invertIfNegative val="0"/>
          <c:dLbls>
            <c:dLbl>
              <c:idx val="10"/>
              <c:layout>
                <c:manualLayout>
                  <c:x val="-8.536064874093043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5BA-4724-BD12-270EA8D67B34}"/>
                </c:ext>
              </c:extLst>
            </c:dLbl>
            <c:spPr>
              <a:noFill/>
              <a:ln>
                <a:noFill/>
              </a:ln>
              <a:effectLst/>
            </c:spPr>
            <c:txPr>
              <a:bodyPr wrap="square" lIns="38100" tIns="19050" rIns="38100" bIns="19050" anchor="ctr">
                <a:spAutoFit/>
              </a:bodyPr>
              <a:lstStyle/>
              <a:p>
                <a:pPr>
                  <a:defRPr sz="800">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'17-4 委託(ク)'!$I$10:$I$30</c:f>
              <c:strCache>
                <c:ptCount val="21"/>
                <c:pt idx="0">
                  <c:v>委託先の人材の継続的な確保</c:v>
                </c:pt>
                <c:pt idx="1">
                  <c:v>100人以下</c:v>
                </c:pt>
                <c:pt idx="2">
                  <c:v>101人以上</c:v>
                </c:pt>
                <c:pt idx="3">
                  <c:v>品質管理                        </c:v>
                </c:pt>
                <c:pt idx="4">
                  <c:v>100人以下</c:v>
                </c:pt>
                <c:pt idx="5">
                  <c:v>101人以上</c:v>
                </c:pt>
                <c:pt idx="6">
                  <c:v>技術の蓄積                      </c:v>
                </c:pt>
                <c:pt idx="7">
                  <c:v>100人以下</c:v>
                </c:pt>
                <c:pt idx="8">
                  <c:v>101人以上</c:v>
                </c:pt>
                <c:pt idx="9">
                  <c:v>納期・開発工程の管理         </c:v>
                </c:pt>
                <c:pt idx="10">
                  <c:v>100人以下</c:v>
                </c:pt>
                <c:pt idx="11">
                  <c:v>101人以上</c:v>
                </c:pt>
                <c:pt idx="12">
                  <c:v>コスト                              </c:v>
                </c:pt>
                <c:pt idx="13">
                  <c:v>100人以下</c:v>
                </c:pt>
                <c:pt idx="14">
                  <c:v>101人以上</c:v>
                </c:pt>
                <c:pt idx="15">
                  <c:v>要求仕様や設計仕様の共有  </c:v>
                </c:pt>
                <c:pt idx="16">
                  <c:v>100人以下</c:v>
                </c:pt>
                <c:pt idx="17">
                  <c:v>101人以上</c:v>
                </c:pt>
                <c:pt idx="18">
                  <c:v>委託先の技術レベルの把握    </c:v>
                </c:pt>
                <c:pt idx="19">
                  <c:v>100人以下</c:v>
                </c:pt>
                <c:pt idx="20">
                  <c:v>101人以上</c:v>
                </c:pt>
              </c:strCache>
            </c:strRef>
          </c:cat>
          <c:val>
            <c:numRef>
              <c:f>'17-4 委託(ク)'!$L$10:$L$30</c:f>
              <c:numCache>
                <c:formatCode>0.0%</c:formatCode>
                <c:ptCount val="21"/>
                <c:pt idx="1">
                  <c:v>1.9230769230769232E-2</c:v>
                </c:pt>
                <c:pt idx="2">
                  <c:v>0.1</c:v>
                </c:pt>
                <c:pt idx="4">
                  <c:v>4.4871794871794872E-2</c:v>
                </c:pt>
                <c:pt idx="5">
                  <c:v>8.1818181818181818E-2</c:v>
                </c:pt>
                <c:pt idx="7">
                  <c:v>9.6153846153846159E-2</c:v>
                </c:pt>
                <c:pt idx="8">
                  <c:v>7.2727272727272724E-2</c:v>
                </c:pt>
                <c:pt idx="10">
                  <c:v>0.13461538461538461</c:v>
                </c:pt>
                <c:pt idx="11">
                  <c:v>6.363636363636363E-2</c:v>
                </c:pt>
                <c:pt idx="13">
                  <c:v>0.16666666666666666</c:v>
                </c:pt>
                <c:pt idx="14">
                  <c:v>0.14545454545454545</c:v>
                </c:pt>
                <c:pt idx="16">
                  <c:v>6.4102564102564097E-2</c:v>
                </c:pt>
                <c:pt idx="17">
                  <c:v>6.363636363636363E-2</c:v>
                </c:pt>
                <c:pt idx="19">
                  <c:v>9.6153846153846159E-2</c:v>
                </c:pt>
                <c:pt idx="20">
                  <c:v>7.2727272727272724E-2</c:v>
                </c:pt>
              </c:numCache>
            </c:numRef>
          </c:val>
          <c:extLst>
            <c:ext xmlns:c16="http://schemas.microsoft.com/office/drawing/2014/chart" uri="{C3380CC4-5D6E-409C-BE32-E72D297353CC}">
              <c16:uniqueId val="{00000003-E5BA-4724-BD12-270EA8D67B34}"/>
            </c:ext>
          </c:extLst>
        </c:ser>
        <c:dLbls>
          <c:showLegendKey val="0"/>
          <c:showVal val="0"/>
          <c:showCatName val="0"/>
          <c:showSerName val="0"/>
          <c:showPercent val="0"/>
          <c:showBubbleSize val="0"/>
        </c:dLbls>
        <c:gapWidth val="40"/>
        <c:overlap val="100"/>
        <c:axId val="204471296"/>
        <c:axId val="204555392"/>
      </c:barChart>
      <c:catAx>
        <c:axId val="204471296"/>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204555392"/>
        <c:crosses val="autoZero"/>
        <c:auto val="1"/>
        <c:lblAlgn val="ctr"/>
        <c:lblOffset val="100"/>
        <c:noMultiLvlLbl val="0"/>
      </c:catAx>
      <c:valAx>
        <c:axId val="204555392"/>
        <c:scaling>
          <c:orientation val="minMax"/>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204471296"/>
        <c:crosses val="autoZero"/>
        <c:crossBetween val="between"/>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'17-5 委託(ク)'!$J$6</c:f>
              <c:strCache>
                <c:ptCount val="1"/>
                <c:pt idx="0">
                  <c:v>1番目</c:v>
                </c:pt>
              </c:strCache>
            </c:strRef>
          </c:tx>
          <c:spPr>
            <a:solidFill>
              <a:srgbClr val="FF9966"/>
            </a:solidFill>
            <a:ln>
              <a:solidFill>
                <a:schemeClr val="tx1"/>
              </a:solidFill>
            </a:ln>
            <a:effectLst/>
          </c:spPr>
          <c:invertIfNegative val="0"/>
          <c:dLbls>
            <c:spPr>
              <a:noFill/>
              <a:ln>
                <a:noFill/>
              </a:ln>
              <a:effectLst/>
            </c:spPr>
            <c:txPr>
              <a:bodyPr rot="0" vert="horz"/>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'17-5 委託(ク)'!$I$10:$I$30</c:f>
              <c:strCache>
                <c:ptCount val="21"/>
                <c:pt idx="0">
                  <c:v>委託先の人材の継続的な確保</c:v>
                </c:pt>
                <c:pt idx="1">
                  <c:v>IoTあり</c:v>
                </c:pt>
                <c:pt idx="2">
                  <c:v>IoTなし</c:v>
                </c:pt>
                <c:pt idx="3">
                  <c:v>品質管理                        </c:v>
                </c:pt>
                <c:pt idx="4">
                  <c:v>IoTあり</c:v>
                </c:pt>
                <c:pt idx="5">
                  <c:v>IoTなし</c:v>
                </c:pt>
                <c:pt idx="6">
                  <c:v>技術の蓄積                      </c:v>
                </c:pt>
                <c:pt idx="7">
                  <c:v>IoTあり</c:v>
                </c:pt>
                <c:pt idx="8">
                  <c:v>IoTなし</c:v>
                </c:pt>
                <c:pt idx="9">
                  <c:v>納期・開発工程の管理         </c:v>
                </c:pt>
                <c:pt idx="10">
                  <c:v>IoTあり</c:v>
                </c:pt>
                <c:pt idx="11">
                  <c:v>IoTなし</c:v>
                </c:pt>
                <c:pt idx="12">
                  <c:v>コスト                              </c:v>
                </c:pt>
                <c:pt idx="13">
                  <c:v>IoTあり</c:v>
                </c:pt>
                <c:pt idx="14">
                  <c:v>IoTなし</c:v>
                </c:pt>
                <c:pt idx="15">
                  <c:v>要求仕様や設計仕様の共有  </c:v>
                </c:pt>
                <c:pt idx="16">
                  <c:v>IoTあり</c:v>
                </c:pt>
                <c:pt idx="17">
                  <c:v>IoTなし</c:v>
                </c:pt>
                <c:pt idx="18">
                  <c:v>委託先の技術レベルの把握    </c:v>
                </c:pt>
                <c:pt idx="19">
                  <c:v>IoTあり</c:v>
                </c:pt>
                <c:pt idx="20">
                  <c:v>IoTなし</c:v>
                </c:pt>
              </c:strCache>
            </c:strRef>
          </c:cat>
          <c:val>
            <c:numRef>
              <c:f>'17-5 委託(ク)'!$J$10:$J$30</c:f>
              <c:numCache>
                <c:formatCode>0.0%</c:formatCode>
                <c:ptCount val="21"/>
                <c:pt idx="1">
                  <c:v>0.23195876288659795</c:v>
                </c:pt>
                <c:pt idx="2">
                  <c:v>0.30379746835443039</c:v>
                </c:pt>
                <c:pt idx="4">
                  <c:v>0.20103092783505155</c:v>
                </c:pt>
                <c:pt idx="5">
                  <c:v>0.30379746835443039</c:v>
                </c:pt>
                <c:pt idx="7">
                  <c:v>0.13402061855670103</c:v>
                </c:pt>
                <c:pt idx="8">
                  <c:v>5.0632911392405063E-2</c:v>
                </c:pt>
                <c:pt idx="10">
                  <c:v>9.2783505154639179E-2</c:v>
                </c:pt>
                <c:pt idx="11">
                  <c:v>6.3291139240506333E-2</c:v>
                </c:pt>
                <c:pt idx="13">
                  <c:v>7.7319587628865982E-2</c:v>
                </c:pt>
                <c:pt idx="14">
                  <c:v>6.3291139240506333E-2</c:v>
                </c:pt>
                <c:pt idx="16">
                  <c:v>7.7319587628865982E-2</c:v>
                </c:pt>
                <c:pt idx="17">
                  <c:v>3.7974683544303799E-2</c:v>
                </c:pt>
                <c:pt idx="19">
                  <c:v>6.1855670103092786E-2</c:v>
                </c:pt>
                <c:pt idx="20">
                  <c:v>7.5949367088607597E-2</c:v>
                </c:pt>
              </c:numCache>
            </c:numRef>
          </c:val>
          <c:extLst>
            <c:ext xmlns:c16="http://schemas.microsoft.com/office/drawing/2014/chart" uri="{C3380CC4-5D6E-409C-BE32-E72D297353CC}">
              <c16:uniqueId val="{00000000-E897-451D-A3E3-77C677F96F4E}"/>
            </c:ext>
          </c:extLst>
        </c:ser>
        <c:ser>
          <c:idx val="1"/>
          <c:order val="1"/>
          <c:tx>
            <c:strRef>
              <c:f>'17-5 委託(ク)'!$K$6</c:f>
              <c:strCache>
                <c:ptCount val="1"/>
                <c:pt idx="0">
                  <c:v>２番目</c:v>
                </c:pt>
              </c:strCache>
            </c:strRef>
          </c:tx>
          <c:spPr>
            <a:solidFill>
              <a:srgbClr val="FFFF99"/>
            </a:solidFill>
            <a:ln>
              <a:solidFill>
                <a:schemeClr val="tx1"/>
              </a:solidFill>
            </a:ln>
            <a:effectLst/>
          </c:spPr>
          <c:invertIfNegative val="0"/>
          <c:dLbls>
            <c:numFmt formatCode="0%" sourceLinked="0"/>
            <c:spPr>
              <a:noFill/>
              <a:ln>
                <a:noFill/>
              </a:ln>
              <a:effectLst/>
            </c:spPr>
            <c:txPr>
              <a:bodyPr rot="0" vert="horz"/>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'17-5 委託(ク)'!$I$10:$I$30</c:f>
              <c:strCache>
                <c:ptCount val="21"/>
                <c:pt idx="0">
                  <c:v>委託先の人材の継続的な確保</c:v>
                </c:pt>
                <c:pt idx="1">
                  <c:v>IoTあり</c:v>
                </c:pt>
                <c:pt idx="2">
                  <c:v>IoTなし</c:v>
                </c:pt>
                <c:pt idx="3">
                  <c:v>品質管理                        </c:v>
                </c:pt>
                <c:pt idx="4">
                  <c:v>IoTあり</c:v>
                </c:pt>
                <c:pt idx="5">
                  <c:v>IoTなし</c:v>
                </c:pt>
                <c:pt idx="6">
                  <c:v>技術の蓄積                      </c:v>
                </c:pt>
                <c:pt idx="7">
                  <c:v>IoTあり</c:v>
                </c:pt>
                <c:pt idx="8">
                  <c:v>IoTなし</c:v>
                </c:pt>
                <c:pt idx="9">
                  <c:v>納期・開発工程の管理         </c:v>
                </c:pt>
                <c:pt idx="10">
                  <c:v>IoTあり</c:v>
                </c:pt>
                <c:pt idx="11">
                  <c:v>IoTなし</c:v>
                </c:pt>
                <c:pt idx="12">
                  <c:v>コスト                              </c:v>
                </c:pt>
                <c:pt idx="13">
                  <c:v>IoTあり</c:v>
                </c:pt>
                <c:pt idx="14">
                  <c:v>IoTなし</c:v>
                </c:pt>
                <c:pt idx="15">
                  <c:v>要求仕様や設計仕様の共有  </c:v>
                </c:pt>
                <c:pt idx="16">
                  <c:v>IoTあり</c:v>
                </c:pt>
                <c:pt idx="17">
                  <c:v>IoTなし</c:v>
                </c:pt>
                <c:pt idx="18">
                  <c:v>委託先の技術レベルの把握    </c:v>
                </c:pt>
                <c:pt idx="19">
                  <c:v>IoTあり</c:v>
                </c:pt>
                <c:pt idx="20">
                  <c:v>IoTなし</c:v>
                </c:pt>
              </c:strCache>
            </c:strRef>
          </c:cat>
          <c:val>
            <c:numRef>
              <c:f>'17-5 委託(ク)'!$K$10:$K$30</c:f>
              <c:numCache>
                <c:formatCode>0.0%</c:formatCode>
                <c:ptCount val="21"/>
                <c:pt idx="1">
                  <c:v>0.1368421052631579</c:v>
                </c:pt>
                <c:pt idx="2">
                  <c:v>0.10256410256410256</c:v>
                </c:pt>
                <c:pt idx="4">
                  <c:v>0.11578947368421053</c:v>
                </c:pt>
                <c:pt idx="5">
                  <c:v>0.16666666666666666</c:v>
                </c:pt>
                <c:pt idx="7">
                  <c:v>8.9473684210526316E-2</c:v>
                </c:pt>
                <c:pt idx="8">
                  <c:v>0.15384615384615385</c:v>
                </c:pt>
                <c:pt idx="10">
                  <c:v>0.1368421052631579</c:v>
                </c:pt>
                <c:pt idx="11">
                  <c:v>7.6923076923076927E-2</c:v>
                </c:pt>
                <c:pt idx="13">
                  <c:v>0.10526315789473684</c:v>
                </c:pt>
                <c:pt idx="14">
                  <c:v>0.15384615384615385</c:v>
                </c:pt>
                <c:pt idx="16">
                  <c:v>7.8947368421052627E-2</c:v>
                </c:pt>
                <c:pt idx="17">
                  <c:v>8.9743589743589744E-2</c:v>
                </c:pt>
                <c:pt idx="19">
                  <c:v>7.3684210526315783E-2</c:v>
                </c:pt>
                <c:pt idx="20">
                  <c:v>0.10256410256410256</c:v>
                </c:pt>
              </c:numCache>
            </c:numRef>
          </c:val>
          <c:extLst>
            <c:ext xmlns:c16="http://schemas.microsoft.com/office/drawing/2014/chart" uri="{C3380CC4-5D6E-409C-BE32-E72D297353CC}">
              <c16:uniqueId val="{00000001-E897-451D-A3E3-77C677F96F4E}"/>
            </c:ext>
          </c:extLst>
        </c:ser>
        <c:ser>
          <c:idx val="2"/>
          <c:order val="2"/>
          <c:tx>
            <c:strRef>
              <c:f>'17-5 委託(ク)'!$L$6</c:f>
              <c:strCache>
                <c:ptCount val="1"/>
                <c:pt idx="0">
                  <c:v>３番目</c:v>
                </c:pt>
              </c:strCache>
            </c:strRef>
          </c:tx>
          <c:spPr>
            <a:solidFill>
              <a:srgbClr val="2E75B6"/>
            </a:solidFill>
            <a:ln>
              <a:solidFill>
                <a:schemeClr val="tx1"/>
              </a:solidFill>
            </a:ln>
            <a:effectLst/>
          </c:spPr>
          <c:invertIfNegative val="0"/>
          <c:dLbls>
            <c:dLbl>
              <c:idx val="10"/>
              <c:layout>
                <c:manualLayout>
                  <c:x val="-8.536064874093043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897-451D-A3E3-77C677F96F4E}"/>
                </c:ext>
              </c:extLst>
            </c:dLbl>
            <c:spPr>
              <a:noFill/>
              <a:ln>
                <a:noFill/>
              </a:ln>
              <a:effectLst/>
            </c:spPr>
            <c:txPr>
              <a:bodyPr wrap="square" lIns="38100" tIns="19050" rIns="38100" bIns="19050" anchor="ctr">
                <a:spAutoFit/>
              </a:bodyPr>
              <a:lstStyle/>
              <a:p>
                <a:pPr>
                  <a:defRPr sz="800">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'17-5 委託(ク)'!$I$10:$I$30</c:f>
              <c:strCache>
                <c:ptCount val="21"/>
                <c:pt idx="0">
                  <c:v>委託先の人材の継続的な確保</c:v>
                </c:pt>
                <c:pt idx="1">
                  <c:v>IoTあり</c:v>
                </c:pt>
                <c:pt idx="2">
                  <c:v>IoTなし</c:v>
                </c:pt>
                <c:pt idx="3">
                  <c:v>品質管理                        </c:v>
                </c:pt>
                <c:pt idx="4">
                  <c:v>IoTあり</c:v>
                </c:pt>
                <c:pt idx="5">
                  <c:v>IoTなし</c:v>
                </c:pt>
                <c:pt idx="6">
                  <c:v>技術の蓄積                      </c:v>
                </c:pt>
                <c:pt idx="7">
                  <c:v>IoTあり</c:v>
                </c:pt>
                <c:pt idx="8">
                  <c:v>IoTなし</c:v>
                </c:pt>
                <c:pt idx="9">
                  <c:v>納期・開発工程の管理         </c:v>
                </c:pt>
                <c:pt idx="10">
                  <c:v>IoTあり</c:v>
                </c:pt>
                <c:pt idx="11">
                  <c:v>IoTなし</c:v>
                </c:pt>
                <c:pt idx="12">
                  <c:v>コスト                              </c:v>
                </c:pt>
                <c:pt idx="13">
                  <c:v>IoTあり</c:v>
                </c:pt>
                <c:pt idx="14">
                  <c:v>IoTなし</c:v>
                </c:pt>
                <c:pt idx="15">
                  <c:v>要求仕様や設計仕様の共有  </c:v>
                </c:pt>
                <c:pt idx="16">
                  <c:v>IoTあり</c:v>
                </c:pt>
                <c:pt idx="17">
                  <c:v>IoTなし</c:v>
                </c:pt>
                <c:pt idx="18">
                  <c:v>委託先の技術レベルの把握    </c:v>
                </c:pt>
                <c:pt idx="19">
                  <c:v>IoTあり</c:v>
                </c:pt>
                <c:pt idx="20">
                  <c:v>IoTなし</c:v>
                </c:pt>
              </c:strCache>
            </c:strRef>
          </c:cat>
          <c:val>
            <c:numRef>
              <c:f>'17-5 委託(ク)'!$L$10:$L$30</c:f>
              <c:numCache>
                <c:formatCode>0.0%</c:formatCode>
                <c:ptCount val="21"/>
                <c:pt idx="1">
                  <c:v>4.7619047619047616E-2</c:v>
                </c:pt>
                <c:pt idx="2">
                  <c:v>6.4935064935064929E-2</c:v>
                </c:pt>
                <c:pt idx="4">
                  <c:v>5.8201058201058198E-2</c:v>
                </c:pt>
                <c:pt idx="5">
                  <c:v>6.4935064935064929E-2</c:v>
                </c:pt>
                <c:pt idx="7">
                  <c:v>8.4656084656084651E-2</c:v>
                </c:pt>
                <c:pt idx="8">
                  <c:v>9.0909090909090912E-2</c:v>
                </c:pt>
                <c:pt idx="10">
                  <c:v>0.12169312169312169</c:v>
                </c:pt>
                <c:pt idx="11">
                  <c:v>6.4935064935064929E-2</c:v>
                </c:pt>
                <c:pt idx="13">
                  <c:v>0.16402116402116401</c:v>
                </c:pt>
                <c:pt idx="14">
                  <c:v>0.14285714285714285</c:v>
                </c:pt>
                <c:pt idx="16">
                  <c:v>6.3492063492063489E-2</c:v>
                </c:pt>
                <c:pt idx="17">
                  <c:v>6.4935064935064929E-2</c:v>
                </c:pt>
                <c:pt idx="19">
                  <c:v>7.9365079365079361E-2</c:v>
                </c:pt>
                <c:pt idx="20">
                  <c:v>0.1038961038961039</c:v>
                </c:pt>
              </c:numCache>
            </c:numRef>
          </c:val>
          <c:extLst>
            <c:ext xmlns:c16="http://schemas.microsoft.com/office/drawing/2014/chart" uri="{C3380CC4-5D6E-409C-BE32-E72D297353CC}">
              <c16:uniqueId val="{00000003-E897-451D-A3E3-77C677F96F4E}"/>
            </c:ext>
          </c:extLst>
        </c:ser>
        <c:dLbls>
          <c:showLegendKey val="0"/>
          <c:showVal val="0"/>
          <c:showCatName val="0"/>
          <c:showSerName val="0"/>
          <c:showPercent val="0"/>
          <c:showBubbleSize val="0"/>
        </c:dLbls>
        <c:gapWidth val="40"/>
        <c:overlap val="100"/>
        <c:axId val="204471296"/>
        <c:axId val="204555392"/>
      </c:barChart>
      <c:catAx>
        <c:axId val="204471296"/>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204555392"/>
        <c:crosses val="autoZero"/>
        <c:auto val="1"/>
        <c:lblAlgn val="ctr"/>
        <c:lblOffset val="100"/>
        <c:noMultiLvlLbl val="0"/>
      </c:catAx>
      <c:valAx>
        <c:axId val="204555392"/>
        <c:scaling>
          <c:orientation val="minMax"/>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204471296"/>
        <c:crosses val="autoZero"/>
        <c:crossBetween val="between"/>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'17-6 委託(ク)'!$J$6</c:f>
              <c:strCache>
                <c:ptCount val="1"/>
                <c:pt idx="0">
                  <c:v>1番目</c:v>
                </c:pt>
              </c:strCache>
            </c:strRef>
          </c:tx>
          <c:spPr>
            <a:solidFill>
              <a:srgbClr val="FF9966"/>
            </a:solidFill>
            <a:ln>
              <a:solidFill>
                <a:schemeClr val="tx1"/>
              </a:solidFill>
            </a:ln>
            <a:effectLst/>
          </c:spPr>
          <c:invertIfNegative val="0"/>
          <c:dLbls>
            <c:spPr>
              <a:noFill/>
              <a:ln>
                <a:noFill/>
              </a:ln>
              <a:effectLst/>
            </c:spPr>
            <c:txPr>
              <a:bodyPr rot="0" vert="horz"/>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'17-6 委託(ク)'!$I$10:$I$30</c:f>
              <c:strCache>
                <c:ptCount val="21"/>
                <c:pt idx="0">
                  <c:v>委託先の人材の継続的な確保</c:v>
                </c:pt>
                <c:pt idx="1">
                  <c:v>AIあり</c:v>
                </c:pt>
                <c:pt idx="2">
                  <c:v>AIなし</c:v>
                </c:pt>
                <c:pt idx="3">
                  <c:v>品質管理                        </c:v>
                </c:pt>
                <c:pt idx="4">
                  <c:v>AIあり</c:v>
                </c:pt>
                <c:pt idx="5">
                  <c:v>AIなし</c:v>
                </c:pt>
                <c:pt idx="6">
                  <c:v>技術の蓄積                      </c:v>
                </c:pt>
                <c:pt idx="7">
                  <c:v>AIあり</c:v>
                </c:pt>
                <c:pt idx="8">
                  <c:v>AIなし</c:v>
                </c:pt>
                <c:pt idx="9">
                  <c:v>納期・開発工程の管理         </c:v>
                </c:pt>
                <c:pt idx="10">
                  <c:v>AIあり</c:v>
                </c:pt>
                <c:pt idx="11">
                  <c:v>AIなし</c:v>
                </c:pt>
                <c:pt idx="12">
                  <c:v>コスト                              </c:v>
                </c:pt>
                <c:pt idx="13">
                  <c:v>AIあり</c:v>
                </c:pt>
                <c:pt idx="14">
                  <c:v>AIなし</c:v>
                </c:pt>
                <c:pt idx="15">
                  <c:v>要求仕様や設計仕様の共有  </c:v>
                </c:pt>
                <c:pt idx="16">
                  <c:v>AIあり</c:v>
                </c:pt>
                <c:pt idx="17">
                  <c:v>AIなし</c:v>
                </c:pt>
                <c:pt idx="18">
                  <c:v>委託先の技術レベルの把握    </c:v>
                </c:pt>
                <c:pt idx="19">
                  <c:v>AIあり</c:v>
                </c:pt>
                <c:pt idx="20">
                  <c:v>AIなし</c:v>
                </c:pt>
              </c:strCache>
            </c:strRef>
          </c:cat>
          <c:val>
            <c:numRef>
              <c:f>'17-6 委託(ク)'!$J$10:$J$30</c:f>
              <c:numCache>
                <c:formatCode>0.0%</c:formatCode>
                <c:ptCount val="21"/>
                <c:pt idx="1">
                  <c:v>0.16544117647058823</c:v>
                </c:pt>
                <c:pt idx="2">
                  <c:v>8.8235294117647065E-2</c:v>
                </c:pt>
                <c:pt idx="4">
                  <c:v>0.15808823529411764</c:v>
                </c:pt>
                <c:pt idx="5">
                  <c:v>7.3529411764705885E-2</c:v>
                </c:pt>
                <c:pt idx="7">
                  <c:v>7.3529411764705885E-2</c:v>
                </c:pt>
                <c:pt idx="8">
                  <c:v>3.6764705882352942E-2</c:v>
                </c:pt>
                <c:pt idx="10">
                  <c:v>5.8823529411764705E-2</c:v>
                </c:pt>
                <c:pt idx="11">
                  <c:v>2.5735294117647058E-2</c:v>
                </c:pt>
                <c:pt idx="13">
                  <c:v>4.4117647058823532E-2</c:v>
                </c:pt>
                <c:pt idx="14">
                  <c:v>2.9411764705882353E-2</c:v>
                </c:pt>
                <c:pt idx="16">
                  <c:v>3.6764705882352942E-2</c:v>
                </c:pt>
                <c:pt idx="17">
                  <c:v>2.9411764705882353E-2</c:v>
                </c:pt>
                <c:pt idx="19">
                  <c:v>4.779411764705882E-2</c:v>
                </c:pt>
                <c:pt idx="20">
                  <c:v>1.4705882352941176E-2</c:v>
                </c:pt>
              </c:numCache>
            </c:numRef>
          </c:val>
          <c:extLst>
            <c:ext xmlns:c16="http://schemas.microsoft.com/office/drawing/2014/chart" uri="{C3380CC4-5D6E-409C-BE32-E72D297353CC}">
              <c16:uniqueId val="{00000000-63BC-4924-992C-5430214627D9}"/>
            </c:ext>
          </c:extLst>
        </c:ser>
        <c:ser>
          <c:idx val="1"/>
          <c:order val="1"/>
          <c:tx>
            <c:strRef>
              <c:f>'17-6 委託(ク)'!$K$6</c:f>
              <c:strCache>
                <c:ptCount val="1"/>
                <c:pt idx="0">
                  <c:v>２番目</c:v>
                </c:pt>
              </c:strCache>
            </c:strRef>
          </c:tx>
          <c:spPr>
            <a:solidFill>
              <a:srgbClr val="FFFF99"/>
            </a:solidFill>
            <a:ln>
              <a:solidFill>
                <a:schemeClr val="tx1"/>
              </a:solidFill>
            </a:ln>
            <a:effectLst/>
          </c:spPr>
          <c:invertIfNegative val="0"/>
          <c:dLbls>
            <c:numFmt formatCode="0%" sourceLinked="0"/>
            <c:spPr>
              <a:noFill/>
              <a:ln>
                <a:noFill/>
              </a:ln>
              <a:effectLst/>
            </c:spPr>
            <c:txPr>
              <a:bodyPr rot="0" vert="horz"/>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'17-6 委託(ク)'!$I$10:$I$30</c:f>
              <c:strCache>
                <c:ptCount val="21"/>
                <c:pt idx="0">
                  <c:v>委託先の人材の継続的な確保</c:v>
                </c:pt>
                <c:pt idx="1">
                  <c:v>AIあり</c:v>
                </c:pt>
                <c:pt idx="2">
                  <c:v>AIなし</c:v>
                </c:pt>
                <c:pt idx="3">
                  <c:v>品質管理                        </c:v>
                </c:pt>
                <c:pt idx="4">
                  <c:v>AIあり</c:v>
                </c:pt>
                <c:pt idx="5">
                  <c:v>AIなし</c:v>
                </c:pt>
                <c:pt idx="6">
                  <c:v>技術の蓄積                      </c:v>
                </c:pt>
                <c:pt idx="7">
                  <c:v>AIあり</c:v>
                </c:pt>
                <c:pt idx="8">
                  <c:v>AIなし</c:v>
                </c:pt>
                <c:pt idx="9">
                  <c:v>納期・開発工程の管理         </c:v>
                </c:pt>
                <c:pt idx="10">
                  <c:v>AIあり</c:v>
                </c:pt>
                <c:pt idx="11">
                  <c:v>AIなし</c:v>
                </c:pt>
                <c:pt idx="12">
                  <c:v>コスト                              </c:v>
                </c:pt>
                <c:pt idx="13">
                  <c:v>AIあり</c:v>
                </c:pt>
                <c:pt idx="14">
                  <c:v>AIなし</c:v>
                </c:pt>
                <c:pt idx="15">
                  <c:v>要求仕様や設計仕様の共有  </c:v>
                </c:pt>
                <c:pt idx="16">
                  <c:v>AIあり</c:v>
                </c:pt>
                <c:pt idx="17">
                  <c:v>AIなし</c:v>
                </c:pt>
                <c:pt idx="18">
                  <c:v>委託先の技術レベルの把握    </c:v>
                </c:pt>
                <c:pt idx="19">
                  <c:v>AIあり</c:v>
                </c:pt>
                <c:pt idx="20">
                  <c:v>AIなし</c:v>
                </c:pt>
              </c:strCache>
            </c:strRef>
          </c:cat>
          <c:val>
            <c:numRef>
              <c:f>'17-6 委託(ク)'!$K$10:$K$30</c:f>
              <c:numCache>
                <c:formatCode>0.0%</c:formatCode>
                <c:ptCount val="21"/>
                <c:pt idx="1">
                  <c:v>8.98876404494382E-2</c:v>
                </c:pt>
                <c:pt idx="2">
                  <c:v>3.7453183520599252E-2</c:v>
                </c:pt>
                <c:pt idx="4">
                  <c:v>8.98876404494382E-2</c:v>
                </c:pt>
                <c:pt idx="5">
                  <c:v>4.1198501872659173E-2</c:v>
                </c:pt>
                <c:pt idx="7">
                  <c:v>8.2397003745318345E-2</c:v>
                </c:pt>
                <c:pt idx="8">
                  <c:v>2.6217228464419477E-2</c:v>
                </c:pt>
                <c:pt idx="10">
                  <c:v>7.8651685393258425E-2</c:v>
                </c:pt>
                <c:pt idx="11">
                  <c:v>4.1198501872659173E-2</c:v>
                </c:pt>
                <c:pt idx="13">
                  <c:v>5.6179775280898875E-2</c:v>
                </c:pt>
                <c:pt idx="14">
                  <c:v>5.9925093632958802E-2</c:v>
                </c:pt>
                <c:pt idx="16">
                  <c:v>5.6179775280898875E-2</c:v>
                </c:pt>
                <c:pt idx="17">
                  <c:v>2.6217228464419477E-2</c:v>
                </c:pt>
                <c:pt idx="19">
                  <c:v>4.49438202247191E-2</c:v>
                </c:pt>
                <c:pt idx="20">
                  <c:v>3.7453183520599252E-2</c:v>
                </c:pt>
              </c:numCache>
            </c:numRef>
          </c:val>
          <c:extLst>
            <c:ext xmlns:c16="http://schemas.microsoft.com/office/drawing/2014/chart" uri="{C3380CC4-5D6E-409C-BE32-E72D297353CC}">
              <c16:uniqueId val="{00000001-63BC-4924-992C-5430214627D9}"/>
            </c:ext>
          </c:extLst>
        </c:ser>
        <c:ser>
          <c:idx val="2"/>
          <c:order val="2"/>
          <c:tx>
            <c:strRef>
              <c:f>'17-6 委託(ク)'!$L$6</c:f>
              <c:strCache>
                <c:ptCount val="1"/>
                <c:pt idx="0">
                  <c:v>３番目</c:v>
                </c:pt>
              </c:strCache>
            </c:strRef>
          </c:tx>
          <c:spPr>
            <a:solidFill>
              <a:srgbClr val="2E75B6"/>
            </a:solidFill>
            <a:ln>
              <a:solidFill>
                <a:schemeClr val="tx1"/>
              </a:solidFill>
            </a:ln>
            <a:effectLst/>
          </c:spPr>
          <c:invertIfNegative val="0"/>
          <c:dLbls>
            <c:dLbl>
              <c:idx val="10"/>
              <c:layout>
                <c:manualLayout>
                  <c:x val="-8.536064874093043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3BC-4924-992C-5430214627D9}"/>
                </c:ext>
              </c:extLst>
            </c:dLbl>
            <c:spPr>
              <a:noFill/>
              <a:ln>
                <a:noFill/>
              </a:ln>
              <a:effectLst/>
            </c:spPr>
            <c:txPr>
              <a:bodyPr wrap="square" lIns="38100" tIns="19050" rIns="38100" bIns="19050" anchor="ctr">
                <a:spAutoFit/>
              </a:bodyPr>
              <a:lstStyle/>
              <a:p>
                <a:pPr>
                  <a:defRPr sz="800">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'17-6 委託(ク)'!$I$10:$I$30</c:f>
              <c:strCache>
                <c:ptCount val="21"/>
                <c:pt idx="0">
                  <c:v>委託先の人材の継続的な確保</c:v>
                </c:pt>
                <c:pt idx="1">
                  <c:v>AIあり</c:v>
                </c:pt>
                <c:pt idx="2">
                  <c:v>AIなし</c:v>
                </c:pt>
                <c:pt idx="3">
                  <c:v>品質管理                        </c:v>
                </c:pt>
                <c:pt idx="4">
                  <c:v>AIあり</c:v>
                </c:pt>
                <c:pt idx="5">
                  <c:v>AIなし</c:v>
                </c:pt>
                <c:pt idx="6">
                  <c:v>技術の蓄積                      </c:v>
                </c:pt>
                <c:pt idx="7">
                  <c:v>AIあり</c:v>
                </c:pt>
                <c:pt idx="8">
                  <c:v>AIなし</c:v>
                </c:pt>
                <c:pt idx="9">
                  <c:v>納期・開発工程の管理         </c:v>
                </c:pt>
                <c:pt idx="10">
                  <c:v>AIあり</c:v>
                </c:pt>
                <c:pt idx="11">
                  <c:v>AIなし</c:v>
                </c:pt>
                <c:pt idx="12">
                  <c:v>コスト                              </c:v>
                </c:pt>
                <c:pt idx="13">
                  <c:v>AIあり</c:v>
                </c:pt>
                <c:pt idx="14">
                  <c:v>AIなし</c:v>
                </c:pt>
                <c:pt idx="15">
                  <c:v>要求仕様や設計仕様の共有  </c:v>
                </c:pt>
                <c:pt idx="16">
                  <c:v>AIあり</c:v>
                </c:pt>
                <c:pt idx="17">
                  <c:v>AIなし</c:v>
                </c:pt>
                <c:pt idx="18">
                  <c:v>委託先の技術レベルの把握    </c:v>
                </c:pt>
                <c:pt idx="19">
                  <c:v>AIあり</c:v>
                </c:pt>
                <c:pt idx="20">
                  <c:v>AIなし</c:v>
                </c:pt>
              </c:strCache>
            </c:strRef>
          </c:cat>
          <c:val>
            <c:numRef>
              <c:f>'17-6 委託(ク)'!$L$10:$L$30</c:f>
              <c:numCache>
                <c:formatCode>0.0%</c:formatCode>
                <c:ptCount val="21"/>
                <c:pt idx="1">
                  <c:v>4.1353383458646614E-2</c:v>
                </c:pt>
                <c:pt idx="2">
                  <c:v>1.1278195488721804E-2</c:v>
                </c:pt>
                <c:pt idx="4">
                  <c:v>3.3834586466165412E-2</c:v>
                </c:pt>
                <c:pt idx="5">
                  <c:v>2.6315789473684209E-2</c:v>
                </c:pt>
                <c:pt idx="7">
                  <c:v>6.3909774436090222E-2</c:v>
                </c:pt>
                <c:pt idx="8">
                  <c:v>2.2556390977443608E-2</c:v>
                </c:pt>
                <c:pt idx="10">
                  <c:v>7.8947368421052627E-2</c:v>
                </c:pt>
                <c:pt idx="11">
                  <c:v>2.6315789473684209E-2</c:v>
                </c:pt>
                <c:pt idx="13">
                  <c:v>9.0225563909774431E-2</c:v>
                </c:pt>
                <c:pt idx="14">
                  <c:v>6.7669172932330823E-2</c:v>
                </c:pt>
                <c:pt idx="16">
                  <c:v>3.3834586466165412E-2</c:v>
                </c:pt>
                <c:pt idx="17">
                  <c:v>3.007518796992481E-2</c:v>
                </c:pt>
                <c:pt idx="19">
                  <c:v>5.2631578947368418E-2</c:v>
                </c:pt>
                <c:pt idx="20">
                  <c:v>3.3834586466165412E-2</c:v>
                </c:pt>
              </c:numCache>
            </c:numRef>
          </c:val>
          <c:extLst>
            <c:ext xmlns:c16="http://schemas.microsoft.com/office/drawing/2014/chart" uri="{C3380CC4-5D6E-409C-BE32-E72D297353CC}">
              <c16:uniqueId val="{00000003-63BC-4924-992C-5430214627D9}"/>
            </c:ext>
          </c:extLst>
        </c:ser>
        <c:dLbls>
          <c:showLegendKey val="0"/>
          <c:showVal val="0"/>
          <c:showCatName val="0"/>
          <c:showSerName val="0"/>
          <c:showPercent val="0"/>
          <c:showBubbleSize val="0"/>
        </c:dLbls>
        <c:gapWidth val="40"/>
        <c:overlap val="100"/>
        <c:axId val="204471296"/>
        <c:axId val="204555392"/>
      </c:barChart>
      <c:catAx>
        <c:axId val="204471296"/>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204555392"/>
        <c:crosses val="autoZero"/>
        <c:auto val="1"/>
        <c:lblAlgn val="ctr"/>
        <c:lblOffset val="100"/>
        <c:noMultiLvlLbl val="0"/>
      </c:catAx>
      <c:valAx>
        <c:axId val="204555392"/>
        <c:scaling>
          <c:orientation val="minMax"/>
          <c:max val="0.60000000000000009"/>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204471296"/>
        <c:crosses val="autoZero"/>
        <c:crossBetween val="between"/>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'17-7 委託(ク)'!$J$6</c:f>
              <c:strCache>
                <c:ptCount val="1"/>
                <c:pt idx="0">
                  <c:v>1番目</c:v>
                </c:pt>
              </c:strCache>
            </c:strRef>
          </c:tx>
          <c:spPr>
            <a:solidFill>
              <a:srgbClr val="FF9966"/>
            </a:solidFill>
            <a:ln>
              <a:solidFill>
                <a:schemeClr val="tx1"/>
              </a:solidFill>
            </a:ln>
            <a:effectLst/>
          </c:spPr>
          <c:invertIfNegative val="0"/>
          <c:dLbls>
            <c:dLbl>
              <c:idx val="13"/>
              <c:delete val="1"/>
              <c:extLst>
                <c:ext xmlns:c15="http://schemas.microsoft.com/office/drawing/2012/chart" uri="{CE6537A1-D6FC-4f65-9D91-7224C49458BB}"/>
                <c:ext xmlns:c16="http://schemas.microsoft.com/office/drawing/2014/chart" uri="{C3380CC4-5D6E-409C-BE32-E72D297353CC}">
                  <c16:uniqueId val="{00000006-6499-4FDD-9A06-B9F62C640046}"/>
                </c:ext>
              </c:extLst>
            </c:dLbl>
            <c:dLbl>
              <c:idx val="16"/>
              <c:delete val="1"/>
              <c:extLst>
                <c:ext xmlns:c15="http://schemas.microsoft.com/office/drawing/2012/chart" uri="{CE6537A1-D6FC-4f65-9D91-7224C49458BB}"/>
                <c:ext xmlns:c16="http://schemas.microsoft.com/office/drawing/2014/chart" uri="{C3380CC4-5D6E-409C-BE32-E72D297353CC}">
                  <c16:uniqueId val="{00000009-6499-4FDD-9A06-B9F62C640046}"/>
                </c:ext>
              </c:extLst>
            </c:dLbl>
            <c:dLbl>
              <c:idx val="19"/>
              <c:delete val="1"/>
              <c:extLst>
                <c:ext xmlns:c15="http://schemas.microsoft.com/office/drawing/2012/chart" uri="{CE6537A1-D6FC-4f65-9D91-7224C49458BB}"/>
                <c:ext xmlns:c16="http://schemas.microsoft.com/office/drawing/2014/chart" uri="{C3380CC4-5D6E-409C-BE32-E72D297353CC}">
                  <c16:uniqueId val="{0000000C-6499-4FDD-9A06-B9F62C640046}"/>
                </c:ext>
              </c:extLst>
            </c:dLbl>
            <c:spPr>
              <a:noFill/>
              <a:ln>
                <a:noFill/>
              </a:ln>
              <a:effectLst/>
            </c:spPr>
            <c:txPr>
              <a:bodyPr rot="0" vert="horz"/>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'17-7 委託(ク)'!$I$10:$I$30</c:f>
              <c:strCache>
                <c:ptCount val="21"/>
                <c:pt idx="0">
                  <c:v>委託先の人材の継続的な確保</c:v>
                </c:pt>
                <c:pt idx="1">
                  <c:v>DXあり</c:v>
                </c:pt>
                <c:pt idx="2">
                  <c:v>DXなし</c:v>
                </c:pt>
                <c:pt idx="3">
                  <c:v>品質管理                        </c:v>
                </c:pt>
                <c:pt idx="4">
                  <c:v>DXあり</c:v>
                </c:pt>
                <c:pt idx="5">
                  <c:v>DXなし</c:v>
                </c:pt>
                <c:pt idx="6">
                  <c:v>技術の蓄積                      </c:v>
                </c:pt>
                <c:pt idx="7">
                  <c:v>DXあり</c:v>
                </c:pt>
                <c:pt idx="8">
                  <c:v>DXなし</c:v>
                </c:pt>
                <c:pt idx="9">
                  <c:v>納期・開発工程の管理         </c:v>
                </c:pt>
                <c:pt idx="10">
                  <c:v>DXあり</c:v>
                </c:pt>
                <c:pt idx="11">
                  <c:v>DXなし</c:v>
                </c:pt>
                <c:pt idx="12">
                  <c:v>コスト                              </c:v>
                </c:pt>
                <c:pt idx="13">
                  <c:v>DXあり</c:v>
                </c:pt>
                <c:pt idx="14">
                  <c:v>DXなし</c:v>
                </c:pt>
                <c:pt idx="15">
                  <c:v>要求仕様や設計仕様の共有  </c:v>
                </c:pt>
                <c:pt idx="16">
                  <c:v>DXあり</c:v>
                </c:pt>
                <c:pt idx="17">
                  <c:v>DXなし</c:v>
                </c:pt>
                <c:pt idx="18">
                  <c:v>委託先の技術レベルの把握    </c:v>
                </c:pt>
                <c:pt idx="19">
                  <c:v>DXあり</c:v>
                </c:pt>
                <c:pt idx="20">
                  <c:v>DXなし</c:v>
                </c:pt>
              </c:strCache>
            </c:strRef>
          </c:cat>
          <c:val>
            <c:numRef>
              <c:f>'17-7 委託(ク)'!$J$10:$J$30</c:f>
              <c:numCache>
                <c:formatCode>0.0%</c:formatCode>
                <c:ptCount val="21"/>
                <c:pt idx="1">
                  <c:v>3.3582089552238806E-2</c:v>
                </c:pt>
                <c:pt idx="2">
                  <c:v>0.22388059701492538</c:v>
                </c:pt>
                <c:pt idx="4">
                  <c:v>4.1044776119402986E-2</c:v>
                </c:pt>
                <c:pt idx="5">
                  <c:v>0.18283582089552239</c:v>
                </c:pt>
                <c:pt idx="7">
                  <c:v>1.4925373134328358E-2</c:v>
                </c:pt>
                <c:pt idx="8">
                  <c:v>9.7014925373134331E-2</c:v>
                </c:pt>
                <c:pt idx="10">
                  <c:v>1.8656716417910446E-2</c:v>
                </c:pt>
                <c:pt idx="11">
                  <c:v>6.7164179104477612E-2</c:v>
                </c:pt>
                <c:pt idx="13">
                  <c:v>0</c:v>
                </c:pt>
                <c:pt idx="14">
                  <c:v>7.4626865671641784E-2</c:v>
                </c:pt>
                <c:pt idx="16">
                  <c:v>7.462686567164179E-3</c:v>
                </c:pt>
                <c:pt idx="17">
                  <c:v>5.9701492537313432E-2</c:v>
                </c:pt>
                <c:pt idx="19">
                  <c:v>7.462686567164179E-3</c:v>
                </c:pt>
                <c:pt idx="20">
                  <c:v>5.5970149253731345E-2</c:v>
                </c:pt>
              </c:numCache>
            </c:numRef>
          </c:val>
          <c:extLst>
            <c:ext xmlns:c16="http://schemas.microsoft.com/office/drawing/2014/chart" uri="{C3380CC4-5D6E-409C-BE32-E72D297353CC}">
              <c16:uniqueId val="{00000000-A450-4D1B-BAFB-B13E5AB3A082}"/>
            </c:ext>
          </c:extLst>
        </c:ser>
        <c:ser>
          <c:idx val="1"/>
          <c:order val="1"/>
          <c:tx>
            <c:strRef>
              <c:f>'17-7 委託(ク)'!$K$6</c:f>
              <c:strCache>
                <c:ptCount val="1"/>
                <c:pt idx="0">
                  <c:v>２番目</c:v>
                </c:pt>
              </c:strCache>
            </c:strRef>
          </c:tx>
          <c:spPr>
            <a:solidFill>
              <a:srgbClr val="FFFF99"/>
            </a:solidFill>
            <a:ln>
              <a:solidFill>
                <a:schemeClr val="tx1"/>
              </a:solidFill>
            </a:ln>
            <a:effectLst/>
          </c:spPr>
          <c:invertIfNegative val="0"/>
          <c:dLbls>
            <c:dLbl>
              <c:idx val="7"/>
              <c:layout>
                <c:manualLayout>
                  <c:x val="1.0284109812544571E-2"/>
                  <c:y val="5.475462268305461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499-4FDD-9A06-B9F62C640046}"/>
                </c:ext>
              </c:extLst>
            </c:dLbl>
            <c:dLbl>
              <c:idx val="10"/>
              <c:delete val="1"/>
              <c:extLst>
                <c:ext xmlns:c15="http://schemas.microsoft.com/office/drawing/2012/chart" uri="{CE6537A1-D6FC-4f65-9D91-7224C49458BB}"/>
                <c:ext xmlns:c16="http://schemas.microsoft.com/office/drawing/2014/chart" uri="{C3380CC4-5D6E-409C-BE32-E72D297353CC}">
                  <c16:uniqueId val="{00000004-6499-4FDD-9A06-B9F62C640046}"/>
                </c:ext>
              </c:extLst>
            </c:dLbl>
            <c:dLbl>
              <c:idx val="13"/>
              <c:delete val="1"/>
              <c:extLst>
                <c:ext xmlns:c15="http://schemas.microsoft.com/office/drawing/2012/chart" uri="{CE6537A1-D6FC-4f65-9D91-7224C49458BB}"/>
                <c:ext xmlns:c16="http://schemas.microsoft.com/office/drawing/2014/chart" uri="{C3380CC4-5D6E-409C-BE32-E72D297353CC}">
                  <c16:uniqueId val="{00000005-6499-4FDD-9A06-B9F62C640046}"/>
                </c:ext>
              </c:extLst>
            </c:dLbl>
            <c:dLbl>
              <c:idx val="16"/>
              <c:delete val="1"/>
              <c:extLst>
                <c:ext xmlns:c15="http://schemas.microsoft.com/office/drawing/2012/chart" uri="{CE6537A1-D6FC-4f65-9D91-7224C49458BB}"/>
                <c:ext xmlns:c16="http://schemas.microsoft.com/office/drawing/2014/chart" uri="{C3380CC4-5D6E-409C-BE32-E72D297353CC}">
                  <c16:uniqueId val="{00000008-6499-4FDD-9A06-B9F62C640046}"/>
                </c:ext>
              </c:extLst>
            </c:dLbl>
            <c:dLbl>
              <c:idx val="19"/>
              <c:layout>
                <c:manualLayout>
                  <c:x val="2.9383170892984642E-3"/>
                  <c:y val="3.8325218144425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499-4FDD-9A06-B9F62C640046}"/>
                </c:ext>
              </c:extLst>
            </c:dLbl>
            <c:numFmt formatCode="0.0%" sourceLinked="0"/>
            <c:spPr>
              <a:noFill/>
              <a:ln>
                <a:noFill/>
              </a:ln>
              <a:effectLst/>
            </c:spPr>
            <c:txPr>
              <a:bodyPr rot="0" vert="horz"/>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'17-7 委託(ク)'!$I$10:$I$30</c:f>
              <c:strCache>
                <c:ptCount val="21"/>
                <c:pt idx="0">
                  <c:v>委託先の人材の継続的な確保</c:v>
                </c:pt>
                <c:pt idx="1">
                  <c:v>DXあり</c:v>
                </c:pt>
                <c:pt idx="2">
                  <c:v>DXなし</c:v>
                </c:pt>
                <c:pt idx="3">
                  <c:v>品質管理                        </c:v>
                </c:pt>
                <c:pt idx="4">
                  <c:v>DXあり</c:v>
                </c:pt>
                <c:pt idx="5">
                  <c:v>DXなし</c:v>
                </c:pt>
                <c:pt idx="6">
                  <c:v>技術の蓄積                      </c:v>
                </c:pt>
                <c:pt idx="7">
                  <c:v>DXあり</c:v>
                </c:pt>
                <c:pt idx="8">
                  <c:v>DXなし</c:v>
                </c:pt>
                <c:pt idx="9">
                  <c:v>納期・開発工程の管理         </c:v>
                </c:pt>
                <c:pt idx="10">
                  <c:v>DXあり</c:v>
                </c:pt>
                <c:pt idx="11">
                  <c:v>DXなし</c:v>
                </c:pt>
                <c:pt idx="12">
                  <c:v>コスト                              </c:v>
                </c:pt>
                <c:pt idx="13">
                  <c:v>DXあり</c:v>
                </c:pt>
                <c:pt idx="14">
                  <c:v>DXなし</c:v>
                </c:pt>
                <c:pt idx="15">
                  <c:v>要求仕様や設計仕様の共有  </c:v>
                </c:pt>
                <c:pt idx="16">
                  <c:v>DXあり</c:v>
                </c:pt>
                <c:pt idx="17">
                  <c:v>DXなし</c:v>
                </c:pt>
                <c:pt idx="18">
                  <c:v>委託先の技術レベルの把握    </c:v>
                </c:pt>
                <c:pt idx="19">
                  <c:v>DXあり</c:v>
                </c:pt>
                <c:pt idx="20">
                  <c:v>DXなし</c:v>
                </c:pt>
              </c:strCache>
            </c:strRef>
          </c:cat>
          <c:val>
            <c:numRef>
              <c:f>'17-7 委託(ク)'!$K$10:$K$30</c:f>
              <c:numCache>
                <c:formatCode>0.0%</c:formatCode>
                <c:ptCount val="21"/>
                <c:pt idx="1">
                  <c:v>3.4220532319391636E-2</c:v>
                </c:pt>
                <c:pt idx="2">
                  <c:v>9.5057034220532313E-2</c:v>
                </c:pt>
                <c:pt idx="4">
                  <c:v>1.1406844106463879E-2</c:v>
                </c:pt>
                <c:pt idx="5">
                  <c:v>0.12167300380228137</c:v>
                </c:pt>
                <c:pt idx="7">
                  <c:v>2.6615969581749048E-2</c:v>
                </c:pt>
                <c:pt idx="8">
                  <c:v>7.6045627376425853E-2</c:v>
                </c:pt>
                <c:pt idx="10">
                  <c:v>7.6045627376425855E-3</c:v>
                </c:pt>
                <c:pt idx="11">
                  <c:v>0.11026615969581749</c:v>
                </c:pt>
                <c:pt idx="13">
                  <c:v>7.6045627376425855E-3</c:v>
                </c:pt>
                <c:pt idx="14">
                  <c:v>0.11026615969581749</c:v>
                </c:pt>
                <c:pt idx="16">
                  <c:v>7.6045627376425855E-3</c:v>
                </c:pt>
                <c:pt idx="17">
                  <c:v>7.6045627376425853E-2</c:v>
                </c:pt>
                <c:pt idx="19">
                  <c:v>1.1406844106463879E-2</c:v>
                </c:pt>
                <c:pt idx="20">
                  <c:v>6.8441064638783272E-2</c:v>
                </c:pt>
              </c:numCache>
            </c:numRef>
          </c:val>
          <c:extLst>
            <c:ext xmlns:c16="http://schemas.microsoft.com/office/drawing/2014/chart" uri="{C3380CC4-5D6E-409C-BE32-E72D297353CC}">
              <c16:uniqueId val="{00000001-A450-4D1B-BAFB-B13E5AB3A082}"/>
            </c:ext>
          </c:extLst>
        </c:ser>
        <c:ser>
          <c:idx val="2"/>
          <c:order val="2"/>
          <c:tx>
            <c:strRef>
              <c:f>'17-7 委託(ク)'!$L$6</c:f>
              <c:strCache>
                <c:ptCount val="1"/>
                <c:pt idx="0">
                  <c:v>３番目</c:v>
                </c:pt>
              </c:strCache>
            </c:strRef>
          </c:tx>
          <c:spPr>
            <a:solidFill>
              <a:srgbClr val="2E75B6"/>
            </a:solidFill>
            <a:ln>
              <a:solidFill>
                <a:schemeClr val="tx1"/>
              </a:solidFill>
            </a:ln>
            <a:effectLst/>
          </c:spPr>
          <c:invertIfNegative val="0"/>
          <c:dLbls>
            <c:dLbl>
              <c:idx val="1"/>
              <c:layout>
                <c:manualLayout>
                  <c:x val="2.4975695259036892E-2"/>
                  <c:y val="2.1555240801139325E-7"/>
                </c:manualLayout>
              </c:layout>
              <c:spPr>
                <a:noFill/>
                <a:ln>
                  <a:noFill/>
                </a:ln>
                <a:effectLst/>
              </c:spPr>
              <c:txPr>
                <a:bodyPr wrap="square" lIns="38100" tIns="19050" rIns="38100" bIns="19050" anchor="ctr">
                  <a:spAutoFit/>
                </a:bodyPr>
                <a:lstStyle/>
                <a:p>
                  <a:pPr>
                    <a:defRPr sz="800">
                      <a:solidFill>
                        <a:schemeClr val="tx1"/>
                      </a:solidFill>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499-4FDD-9A06-B9F62C640046}"/>
                </c:ext>
              </c:extLst>
            </c:dLbl>
            <c:dLbl>
              <c:idx val="4"/>
              <c:delete val="1"/>
              <c:extLst>
                <c:ext xmlns:c15="http://schemas.microsoft.com/office/drawing/2012/chart" uri="{CE6537A1-D6FC-4f65-9D91-7224C49458BB}"/>
                <c:ext xmlns:c16="http://schemas.microsoft.com/office/drawing/2014/chart" uri="{C3380CC4-5D6E-409C-BE32-E72D297353CC}">
                  <c16:uniqueId val="{00000000-6499-4FDD-9A06-B9F62C640046}"/>
                </c:ext>
              </c:extLst>
            </c:dLbl>
            <c:dLbl>
              <c:idx val="7"/>
              <c:delete val="1"/>
              <c:extLst>
                <c:ext xmlns:c15="http://schemas.microsoft.com/office/drawing/2012/chart" uri="{CE6537A1-D6FC-4f65-9D91-7224C49458BB}"/>
                <c:ext xmlns:c16="http://schemas.microsoft.com/office/drawing/2014/chart" uri="{C3380CC4-5D6E-409C-BE32-E72D297353CC}">
                  <c16:uniqueId val="{00000002-6499-4FDD-9A06-B9F62C640046}"/>
                </c:ext>
              </c:extLst>
            </c:dLbl>
            <c:dLbl>
              <c:idx val="10"/>
              <c:layout>
                <c:manualLayout>
                  <c:x val="2.6723762563619139E-2"/>
                  <c:y val="8.2127622976420935E-3"/>
                </c:manualLayout>
              </c:layout>
              <c:spPr>
                <a:noFill/>
                <a:ln>
                  <a:noFill/>
                </a:ln>
                <a:effectLst/>
              </c:spPr>
              <c:txPr>
                <a:bodyPr wrap="square" lIns="38100" tIns="19050" rIns="38100" bIns="19050" anchor="ctr">
                  <a:spAutoFit/>
                </a:bodyPr>
                <a:lstStyle/>
                <a:p>
                  <a:pPr>
                    <a:defRPr sz="800">
                      <a:solidFill>
                        <a:schemeClr val="tx1"/>
                      </a:solidFill>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450-4D1B-BAFB-B13E5AB3A082}"/>
                </c:ext>
              </c:extLst>
            </c:dLbl>
            <c:dLbl>
              <c:idx val="16"/>
              <c:layout>
                <c:manualLayout>
                  <c:x val="2.4975695259036944E-2"/>
                  <c:y val="0"/>
                </c:manualLayout>
              </c:layout>
              <c:spPr>
                <a:noFill/>
                <a:ln>
                  <a:noFill/>
                </a:ln>
                <a:effectLst/>
              </c:spPr>
              <c:txPr>
                <a:bodyPr wrap="square" lIns="38100" tIns="19050" rIns="38100" bIns="19050" anchor="ctr">
                  <a:spAutoFit/>
                </a:bodyPr>
                <a:lstStyle/>
                <a:p>
                  <a:pPr>
                    <a:defRPr sz="800">
                      <a:solidFill>
                        <a:schemeClr val="tx1"/>
                      </a:solidFill>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499-4FDD-9A06-B9F62C640046}"/>
                </c:ext>
              </c:extLst>
            </c:dLbl>
            <c:dLbl>
              <c:idx val="19"/>
              <c:layout>
                <c:manualLayout>
                  <c:x val="2.4975695259036944E-2"/>
                  <c:y val="5.4750311634893878E-3"/>
                </c:manualLayout>
              </c:layout>
              <c:spPr>
                <a:noFill/>
                <a:ln>
                  <a:noFill/>
                </a:ln>
                <a:effectLst/>
              </c:spPr>
              <c:txPr>
                <a:bodyPr wrap="square" lIns="38100" tIns="19050" rIns="38100" bIns="19050" anchor="ctr">
                  <a:spAutoFit/>
                </a:bodyPr>
                <a:lstStyle/>
                <a:p>
                  <a:pPr>
                    <a:defRPr sz="800">
                      <a:solidFill>
                        <a:schemeClr val="tx1"/>
                      </a:solidFill>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499-4FDD-9A06-B9F62C640046}"/>
                </c:ext>
              </c:extLst>
            </c:dLbl>
            <c:spPr>
              <a:noFill/>
              <a:ln>
                <a:noFill/>
              </a:ln>
              <a:effectLst/>
            </c:spPr>
            <c:txPr>
              <a:bodyPr wrap="square" lIns="38100" tIns="19050" rIns="38100" bIns="19050" anchor="ctr">
                <a:spAutoFit/>
              </a:bodyPr>
              <a:lstStyle/>
              <a:p>
                <a:pPr>
                  <a:defRPr sz="800">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'17-7 委託(ク)'!$I$10:$I$30</c:f>
              <c:strCache>
                <c:ptCount val="21"/>
                <c:pt idx="0">
                  <c:v>委託先の人材の継続的な確保</c:v>
                </c:pt>
                <c:pt idx="1">
                  <c:v>DXあり</c:v>
                </c:pt>
                <c:pt idx="2">
                  <c:v>DXなし</c:v>
                </c:pt>
                <c:pt idx="3">
                  <c:v>品質管理                        </c:v>
                </c:pt>
                <c:pt idx="4">
                  <c:v>DXあり</c:v>
                </c:pt>
                <c:pt idx="5">
                  <c:v>DXなし</c:v>
                </c:pt>
                <c:pt idx="6">
                  <c:v>技術の蓄積                      </c:v>
                </c:pt>
                <c:pt idx="7">
                  <c:v>DXあり</c:v>
                </c:pt>
                <c:pt idx="8">
                  <c:v>DXなし</c:v>
                </c:pt>
                <c:pt idx="9">
                  <c:v>納期・開発工程の管理         </c:v>
                </c:pt>
                <c:pt idx="10">
                  <c:v>DXあり</c:v>
                </c:pt>
                <c:pt idx="11">
                  <c:v>DXなし</c:v>
                </c:pt>
                <c:pt idx="12">
                  <c:v>コスト                              </c:v>
                </c:pt>
                <c:pt idx="13">
                  <c:v>DXあり</c:v>
                </c:pt>
                <c:pt idx="14">
                  <c:v>DXなし</c:v>
                </c:pt>
                <c:pt idx="15">
                  <c:v>要求仕様や設計仕様の共有  </c:v>
                </c:pt>
                <c:pt idx="16">
                  <c:v>DXあり</c:v>
                </c:pt>
                <c:pt idx="17">
                  <c:v>DXなし</c:v>
                </c:pt>
                <c:pt idx="18">
                  <c:v>委託先の技術レベルの把握    </c:v>
                </c:pt>
                <c:pt idx="19">
                  <c:v>DXあり</c:v>
                </c:pt>
                <c:pt idx="20">
                  <c:v>DXなし</c:v>
                </c:pt>
              </c:strCache>
            </c:strRef>
          </c:cat>
          <c:val>
            <c:numRef>
              <c:f>'17-7 委託(ク)'!$L$10:$L$30</c:f>
              <c:numCache>
                <c:formatCode>0.0%</c:formatCode>
                <c:ptCount val="21"/>
                <c:pt idx="1">
                  <c:v>1.5267175572519083E-2</c:v>
                </c:pt>
                <c:pt idx="2">
                  <c:v>3.8167938931297711E-2</c:v>
                </c:pt>
                <c:pt idx="4">
                  <c:v>3.8167938931297708E-3</c:v>
                </c:pt>
                <c:pt idx="5">
                  <c:v>5.7251908396946563E-2</c:v>
                </c:pt>
                <c:pt idx="7">
                  <c:v>0</c:v>
                </c:pt>
                <c:pt idx="8">
                  <c:v>8.3969465648854963E-2</c:v>
                </c:pt>
                <c:pt idx="10">
                  <c:v>1.5267175572519083E-2</c:v>
                </c:pt>
                <c:pt idx="11">
                  <c:v>8.7786259541984726E-2</c:v>
                </c:pt>
                <c:pt idx="13">
                  <c:v>3.0534351145038167E-2</c:v>
                </c:pt>
                <c:pt idx="14">
                  <c:v>0.12595419847328243</c:v>
                </c:pt>
                <c:pt idx="16">
                  <c:v>1.5267175572519083E-2</c:v>
                </c:pt>
                <c:pt idx="17">
                  <c:v>4.9618320610687022E-2</c:v>
                </c:pt>
                <c:pt idx="19">
                  <c:v>7.6335877862595417E-3</c:v>
                </c:pt>
                <c:pt idx="20">
                  <c:v>8.0152671755725186E-2</c:v>
                </c:pt>
              </c:numCache>
            </c:numRef>
          </c:val>
          <c:extLst>
            <c:ext xmlns:c16="http://schemas.microsoft.com/office/drawing/2014/chart" uri="{C3380CC4-5D6E-409C-BE32-E72D297353CC}">
              <c16:uniqueId val="{00000003-A450-4D1B-BAFB-B13E5AB3A082}"/>
            </c:ext>
          </c:extLst>
        </c:ser>
        <c:dLbls>
          <c:showLegendKey val="0"/>
          <c:showVal val="0"/>
          <c:showCatName val="0"/>
          <c:showSerName val="0"/>
          <c:showPercent val="0"/>
          <c:showBubbleSize val="0"/>
        </c:dLbls>
        <c:gapWidth val="40"/>
        <c:overlap val="100"/>
        <c:axId val="204471296"/>
        <c:axId val="204555392"/>
      </c:barChart>
      <c:catAx>
        <c:axId val="204471296"/>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204555392"/>
        <c:crosses val="autoZero"/>
        <c:auto val="1"/>
        <c:lblAlgn val="ctr"/>
        <c:lblOffset val="100"/>
        <c:noMultiLvlLbl val="0"/>
      </c:catAx>
      <c:valAx>
        <c:axId val="204555392"/>
        <c:scaling>
          <c:orientation val="minMax"/>
          <c:max val="0.60000000000000009"/>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204471296"/>
        <c:crosses val="autoZero"/>
        <c:crossBetween val="between"/>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258072521197051"/>
          <c:y val="6.0492444444444446E-2"/>
          <c:w val="0.65305450085501937"/>
          <c:h val="0.91211289822534658"/>
        </c:manualLayout>
      </c:layout>
      <c:barChart>
        <c:barDir val="bar"/>
        <c:grouping val="stacked"/>
        <c:varyColors val="0"/>
        <c:ser>
          <c:idx val="0"/>
          <c:order val="0"/>
          <c:tx>
            <c:strRef>
              <c:f>'Q17-3'!$G$22</c:f>
              <c:strCache>
                <c:ptCount val="1"/>
                <c:pt idx="0">
                  <c:v>1番目(n=513)</c:v>
                </c:pt>
              </c:strCache>
            </c:strRef>
          </c:tx>
          <c:spPr>
            <a:solidFill>
              <a:srgbClr val="FF9966"/>
            </a:solidFill>
            <a:ln>
              <a:solidFill>
                <a:schemeClr val="tx1"/>
              </a:solidFill>
            </a:ln>
            <a:effectLst/>
          </c:spPr>
          <c:invertIfNegative val="0"/>
          <c:dLbls>
            <c:dLbl>
              <c:idx val="10"/>
              <c:delete val="1"/>
              <c:extLst>
                <c:ext xmlns:c15="http://schemas.microsoft.com/office/drawing/2012/chart" uri="{CE6537A1-D6FC-4f65-9D91-7224C49458BB}"/>
                <c:ext xmlns:c16="http://schemas.microsoft.com/office/drawing/2014/chart" uri="{C3380CC4-5D6E-409C-BE32-E72D297353CC}">
                  <c16:uniqueId val="{0000000D-3E1E-41F5-A965-9D746F6F485A}"/>
                </c:ext>
              </c:extLst>
            </c:dLbl>
            <c:dLbl>
              <c:idx val="11"/>
              <c:delete val="1"/>
              <c:extLst>
                <c:ext xmlns:c15="http://schemas.microsoft.com/office/drawing/2012/chart" uri="{CE6537A1-D6FC-4f65-9D91-7224C49458BB}"/>
                <c:ext xmlns:c16="http://schemas.microsoft.com/office/drawing/2014/chart" uri="{C3380CC4-5D6E-409C-BE32-E72D297353CC}">
                  <c16:uniqueId val="{0000000B-3E1E-41F5-A965-9D746F6F485A}"/>
                </c:ext>
              </c:extLst>
            </c:dLbl>
            <c:dLbl>
              <c:idx val="12"/>
              <c:delete val="1"/>
              <c:extLst>
                <c:ext xmlns:c15="http://schemas.microsoft.com/office/drawing/2012/chart" uri="{CE6537A1-D6FC-4f65-9D91-7224C49458BB}"/>
                <c:ext xmlns:c16="http://schemas.microsoft.com/office/drawing/2014/chart" uri="{C3380CC4-5D6E-409C-BE32-E72D297353CC}">
                  <c16:uniqueId val="{00000009-3E1E-41F5-A965-9D746F6F485A}"/>
                </c:ext>
              </c:extLst>
            </c:dLbl>
            <c:dLbl>
              <c:idx val="13"/>
              <c:delete val="1"/>
              <c:extLst>
                <c:ext xmlns:c15="http://schemas.microsoft.com/office/drawing/2012/chart" uri="{CE6537A1-D6FC-4f65-9D91-7224C49458BB}"/>
                <c:ext xmlns:c16="http://schemas.microsoft.com/office/drawing/2014/chart" uri="{C3380CC4-5D6E-409C-BE32-E72D297353CC}">
                  <c16:uniqueId val="{00000007-3E1E-41F5-A965-9D746F6F485A}"/>
                </c:ext>
              </c:extLst>
            </c:dLbl>
            <c:dLbl>
              <c:idx val="14"/>
              <c:delete val="1"/>
              <c:extLst>
                <c:ext xmlns:c15="http://schemas.microsoft.com/office/drawing/2012/chart" uri="{CE6537A1-D6FC-4f65-9D91-7224C49458BB}"/>
                <c:ext xmlns:c16="http://schemas.microsoft.com/office/drawing/2014/chart" uri="{C3380CC4-5D6E-409C-BE32-E72D297353CC}">
                  <c16:uniqueId val="{00000005-3E1E-41F5-A965-9D746F6F485A}"/>
                </c:ext>
              </c:extLst>
            </c:dLbl>
            <c:dLbl>
              <c:idx val="15"/>
              <c:delete val="1"/>
              <c:extLst>
                <c:ext xmlns:c15="http://schemas.microsoft.com/office/drawing/2012/chart" uri="{CE6537A1-D6FC-4f65-9D91-7224C49458BB}"/>
                <c:ext xmlns:c16="http://schemas.microsoft.com/office/drawing/2014/chart" uri="{C3380CC4-5D6E-409C-BE32-E72D297353CC}">
                  <c16:uniqueId val="{00000002-3E1E-41F5-A965-9D746F6F485A}"/>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'Q17-3'!$B$23:$B$38</c:f>
              <c:strCache>
                <c:ptCount val="16"/>
                <c:pt idx="0">
                  <c:v>1.人材の継続的な確保（n=253）</c:v>
                </c:pt>
                <c:pt idx="1">
                  <c:v>2.品質管理（n=189）</c:v>
                </c:pt>
                <c:pt idx="2">
                  <c:v>3.要求仕様や設計仕様の共有（n=120）</c:v>
                </c:pt>
                <c:pt idx="3">
                  <c:v>4.納期・開発工程の管理（n=193）</c:v>
                </c:pt>
                <c:pt idx="4">
                  <c:v>5.新技術の獲得（n=130）</c:v>
                </c:pt>
                <c:pt idx="5">
                  <c:v>6.仕様や計画の変更（n=112）</c:v>
                </c:pt>
                <c:pt idx="6">
                  <c:v>7.取引金額（n=100）</c:v>
                </c:pt>
                <c:pt idx="7">
                  <c:v>8.技術の確保・向上（n=145）</c:v>
                </c:pt>
                <c:pt idx="8">
                  <c:v>9.コミュニケーション（n=57）</c:v>
                </c:pt>
                <c:pt idx="9">
                  <c:v>10.開発工数管理（n=72）</c:v>
                </c:pt>
                <c:pt idx="10">
                  <c:v>11.仕事の進め方の調整（n=44）</c:v>
                </c:pt>
                <c:pt idx="11">
                  <c:v>12.成果物の定義（n=18）</c:v>
                </c:pt>
                <c:pt idx="12">
                  <c:v>13.知的財産権の確保（n=22）</c:v>
                </c:pt>
                <c:pt idx="13">
                  <c:v>14.納品後のサポート（n=39）</c:v>
                </c:pt>
                <c:pt idx="14">
                  <c:v>15.ノウハウの流出（n=13）</c:v>
                </c:pt>
                <c:pt idx="15">
                  <c:v>16.検収判定（n=10）</c:v>
                </c:pt>
              </c:strCache>
            </c:strRef>
          </c:cat>
          <c:val>
            <c:numRef>
              <c:f>'Q17-3'!$G$23:$G$38</c:f>
              <c:numCache>
                <c:formatCode>0.0%</c:formatCode>
                <c:ptCount val="16"/>
                <c:pt idx="0">
                  <c:v>0.29044834307992201</c:v>
                </c:pt>
                <c:pt idx="1">
                  <c:v>0.18323586744639375</c:v>
                </c:pt>
                <c:pt idx="2">
                  <c:v>9.7465886939571145E-2</c:v>
                </c:pt>
                <c:pt idx="3">
                  <c:v>9.1617933723196876E-2</c:v>
                </c:pt>
                <c:pt idx="4">
                  <c:v>7.2124756335282647E-2</c:v>
                </c:pt>
                <c:pt idx="5">
                  <c:v>7.2124756335282647E-2</c:v>
                </c:pt>
                <c:pt idx="6">
                  <c:v>6.4327485380116955E-2</c:v>
                </c:pt>
                <c:pt idx="7">
                  <c:v>4.6783625730994149E-2</c:v>
                </c:pt>
                <c:pt idx="8">
                  <c:v>2.5341130604288498E-2</c:v>
                </c:pt>
                <c:pt idx="9">
                  <c:v>2.3391812865497075E-2</c:v>
                </c:pt>
                <c:pt idx="10">
                  <c:v>9.7465886939571145E-3</c:v>
                </c:pt>
                <c:pt idx="11">
                  <c:v>7.7972709551656916E-3</c:v>
                </c:pt>
                <c:pt idx="12">
                  <c:v>5.8479532163742687E-3</c:v>
                </c:pt>
                <c:pt idx="13">
                  <c:v>3.8986354775828458E-3</c:v>
                </c:pt>
                <c:pt idx="14">
                  <c:v>1.9493177387914229E-3</c:v>
                </c:pt>
                <c:pt idx="15">
                  <c:v>1.9493177387914229E-3</c:v>
                </c:pt>
              </c:numCache>
            </c:numRef>
          </c:val>
          <c:extLst>
            <c:ext xmlns:c16="http://schemas.microsoft.com/office/drawing/2014/chart" uri="{C3380CC4-5D6E-409C-BE32-E72D297353CC}">
              <c16:uniqueId val="{00000000-0D56-46BD-B062-42C9442805CC}"/>
            </c:ext>
          </c:extLst>
        </c:ser>
        <c:ser>
          <c:idx val="1"/>
          <c:order val="1"/>
          <c:tx>
            <c:strRef>
              <c:f>'Q17-3'!$H$22</c:f>
              <c:strCache>
                <c:ptCount val="1"/>
                <c:pt idx="0">
                  <c:v>2番目(n=508)</c:v>
                </c:pt>
              </c:strCache>
            </c:strRef>
          </c:tx>
          <c:spPr>
            <a:solidFill>
              <a:srgbClr val="FFFF99"/>
            </a:solidFill>
            <a:ln>
              <a:solidFill>
                <a:schemeClr val="tx1"/>
              </a:solidFill>
            </a:ln>
            <a:effectLst/>
          </c:spPr>
          <c:invertIfNegative val="0"/>
          <c:dLbls>
            <c:dLbl>
              <c:idx val="10"/>
              <c:layout>
                <c:manualLayout>
                  <c:x val="3.0015193123542339E-3"/>
                  <c:y val="5.644666666666666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E1E-41F5-A965-9D746F6F485A}"/>
                </c:ext>
              </c:extLst>
            </c:dLbl>
            <c:dLbl>
              <c:idx val="11"/>
              <c:layout>
                <c:manualLayout>
                  <c:x val="6.0030386247085232E-3"/>
                  <c:y val="2.822888888888889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E1E-41F5-A965-9D746F6F485A}"/>
                </c:ext>
              </c:extLst>
            </c:dLbl>
            <c:dLbl>
              <c:idx val="12"/>
              <c:delete val="1"/>
              <c:extLst>
                <c:ext xmlns:c15="http://schemas.microsoft.com/office/drawing/2012/chart" uri="{CE6537A1-D6FC-4f65-9D91-7224C49458BB}"/>
                <c:ext xmlns:c16="http://schemas.microsoft.com/office/drawing/2014/chart" uri="{C3380CC4-5D6E-409C-BE32-E72D297353CC}">
                  <c16:uniqueId val="{00000008-3E1E-41F5-A965-9D746F6F485A}"/>
                </c:ext>
              </c:extLst>
            </c:dLbl>
            <c:dLbl>
              <c:idx val="13"/>
              <c:delete val="1"/>
              <c:extLst>
                <c:ext xmlns:c15="http://schemas.microsoft.com/office/drawing/2012/chart" uri="{CE6537A1-D6FC-4f65-9D91-7224C49458BB}"/>
                <c:ext xmlns:c16="http://schemas.microsoft.com/office/drawing/2014/chart" uri="{C3380CC4-5D6E-409C-BE32-E72D297353CC}">
                  <c16:uniqueId val="{00000006-3E1E-41F5-A965-9D746F6F485A}"/>
                </c:ext>
              </c:extLst>
            </c:dLbl>
            <c:dLbl>
              <c:idx val="14"/>
              <c:delete val="1"/>
              <c:extLst>
                <c:ext xmlns:c15="http://schemas.microsoft.com/office/drawing/2012/chart" uri="{CE6537A1-D6FC-4f65-9D91-7224C49458BB}"/>
                <c:ext xmlns:c16="http://schemas.microsoft.com/office/drawing/2014/chart" uri="{C3380CC4-5D6E-409C-BE32-E72D297353CC}">
                  <c16:uniqueId val="{00000003-3E1E-41F5-A965-9D746F6F485A}"/>
                </c:ext>
              </c:extLst>
            </c:dLbl>
            <c:dLbl>
              <c:idx val="15"/>
              <c:delete val="1"/>
              <c:extLst>
                <c:ext xmlns:c15="http://schemas.microsoft.com/office/drawing/2012/chart" uri="{CE6537A1-D6FC-4f65-9D91-7224C49458BB}"/>
                <c:ext xmlns:c16="http://schemas.microsoft.com/office/drawing/2014/chart" uri="{C3380CC4-5D6E-409C-BE32-E72D297353CC}">
                  <c16:uniqueId val="{00000001-3E1E-41F5-A965-9D746F6F485A}"/>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'Q17-3'!$B$23:$B$38</c:f>
              <c:strCache>
                <c:ptCount val="16"/>
                <c:pt idx="0">
                  <c:v>1.人材の継続的な確保（n=253）</c:v>
                </c:pt>
                <c:pt idx="1">
                  <c:v>2.品質管理（n=189）</c:v>
                </c:pt>
                <c:pt idx="2">
                  <c:v>3.要求仕様や設計仕様の共有（n=120）</c:v>
                </c:pt>
                <c:pt idx="3">
                  <c:v>4.納期・開発工程の管理（n=193）</c:v>
                </c:pt>
                <c:pt idx="4">
                  <c:v>5.新技術の獲得（n=130）</c:v>
                </c:pt>
                <c:pt idx="5">
                  <c:v>6.仕様や計画の変更（n=112）</c:v>
                </c:pt>
                <c:pt idx="6">
                  <c:v>7.取引金額（n=100）</c:v>
                </c:pt>
                <c:pt idx="7">
                  <c:v>8.技術の確保・向上（n=145）</c:v>
                </c:pt>
                <c:pt idx="8">
                  <c:v>9.コミュニケーション（n=57）</c:v>
                </c:pt>
                <c:pt idx="9">
                  <c:v>10.開発工数管理（n=72）</c:v>
                </c:pt>
                <c:pt idx="10">
                  <c:v>11.仕事の進め方の調整（n=44）</c:v>
                </c:pt>
                <c:pt idx="11">
                  <c:v>12.成果物の定義（n=18）</c:v>
                </c:pt>
                <c:pt idx="12">
                  <c:v>13.知的財産権の確保（n=22）</c:v>
                </c:pt>
                <c:pt idx="13">
                  <c:v>14.納品後のサポート（n=39）</c:v>
                </c:pt>
                <c:pt idx="14">
                  <c:v>15.ノウハウの流出（n=13）</c:v>
                </c:pt>
                <c:pt idx="15">
                  <c:v>16.検収判定（n=10）</c:v>
                </c:pt>
              </c:strCache>
            </c:strRef>
          </c:cat>
          <c:val>
            <c:numRef>
              <c:f>'Q17-3'!$H$23:$H$38</c:f>
              <c:numCache>
                <c:formatCode>0.0%</c:formatCode>
                <c:ptCount val="16"/>
                <c:pt idx="0">
                  <c:v>0.14566929133858267</c:v>
                </c:pt>
                <c:pt idx="1">
                  <c:v>0.10433070866141732</c:v>
                </c:pt>
                <c:pt idx="2">
                  <c:v>8.070866141732283E-2</c:v>
                </c:pt>
                <c:pt idx="3">
                  <c:v>0.15944881889763779</c:v>
                </c:pt>
                <c:pt idx="4">
                  <c:v>9.8425196850393706E-2</c:v>
                </c:pt>
                <c:pt idx="5">
                  <c:v>7.874015748031496E-2</c:v>
                </c:pt>
                <c:pt idx="6">
                  <c:v>5.5118110236220472E-2</c:v>
                </c:pt>
                <c:pt idx="7">
                  <c:v>0.12007874015748031</c:v>
                </c:pt>
                <c:pt idx="8">
                  <c:v>2.3622047244094488E-2</c:v>
                </c:pt>
                <c:pt idx="9">
                  <c:v>5.1181102362204724E-2</c:v>
                </c:pt>
                <c:pt idx="10">
                  <c:v>2.3622047244094488E-2</c:v>
                </c:pt>
                <c:pt idx="11">
                  <c:v>2.1653543307086614E-2</c:v>
                </c:pt>
                <c:pt idx="12">
                  <c:v>5.905511811023622E-3</c:v>
                </c:pt>
                <c:pt idx="13">
                  <c:v>1.5748031496062992E-2</c:v>
                </c:pt>
                <c:pt idx="14">
                  <c:v>5.905511811023622E-3</c:v>
                </c:pt>
                <c:pt idx="15">
                  <c:v>5.905511811023622E-3</c:v>
                </c:pt>
              </c:numCache>
            </c:numRef>
          </c:val>
          <c:extLst>
            <c:ext xmlns:c16="http://schemas.microsoft.com/office/drawing/2014/chart" uri="{C3380CC4-5D6E-409C-BE32-E72D297353CC}">
              <c16:uniqueId val="{00000001-0D56-46BD-B062-42C9442805CC}"/>
            </c:ext>
          </c:extLst>
        </c:ser>
        <c:ser>
          <c:idx val="2"/>
          <c:order val="2"/>
          <c:tx>
            <c:strRef>
              <c:f>'Q17-3'!$I$22</c:f>
              <c:strCache>
                <c:ptCount val="1"/>
                <c:pt idx="0">
                  <c:v>3番目(n=499)</c:v>
                </c:pt>
              </c:strCache>
            </c:strRef>
          </c:tx>
          <c:spPr>
            <a:solidFill>
              <a:srgbClr val="2E75B6"/>
            </a:solidFill>
            <a:ln>
              <a:solidFill>
                <a:schemeClr val="tx1"/>
              </a:solidFill>
            </a:ln>
            <a:effectLst/>
          </c:spPr>
          <c:invertIfNegative val="0"/>
          <c:dLbls>
            <c:dLbl>
              <c:idx val="11"/>
              <c:layout>
                <c:manualLayout>
                  <c:x val="2.5512914155011456E-2"/>
                  <c:y val="1.034802860683865E-16"/>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E1E-41F5-A965-9D746F6F485A}"/>
                </c:ext>
              </c:extLst>
            </c:dLbl>
            <c:dLbl>
              <c:idx val="14"/>
              <c:delete val="1"/>
              <c:extLst>
                <c:ext xmlns:c15="http://schemas.microsoft.com/office/drawing/2012/chart" uri="{CE6537A1-D6FC-4f65-9D91-7224C49458BB}"/>
                <c:ext xmlns:c16="http://schemas.microsoft.com/office/drawing/2014/chart" uri="{C3380CC4-5D6E-409C-BE32-E72D297353CC}">
                  <c16:uniqueId val="{00000004-3E1E-41F5-A965-9D746F6F485A}"/>
                </c:ext>
              </c:extLst>
            </c:dLbl>
            <c:dLbl>
              <c:idx val="15"/>
              <c:delete val="1"/>
              <c:extLst>
                <c:ext xmlns:c15="http://schemas.microsoft.com/office/drawing/2012/chart" uri="{CE6537A1-D6FC-4f65-9D91-7224C49458BB}"/>
                <c:ext xmlns:c16="http://schemas.microsoft.com/office/drawing/2014/chart" uri="{C3380CC4-5D6E-409C-BE32-E72D297353CC}">
                  <c16:uniqueId val="{00000000-3E1E-41F5-A965-9D746F6F485A}"/>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'Q17-3'!$B$23:$B$38</c:f>
              <c:strCache>
                <c:ptCount val="16"/>
                <c:pt idx="0">
                  <c:v>1.人材の継続的な確保（n=253）</c:v>
                </c:pt>
                <c:pt idx="1">
                  <c:v>2.品質管理（n=189）</c:v>
                </c:pt>
                <c:pt idx="2">
                  <c:v>3.要求仕様や設計仕様の共有（n=120）</c:v>
                </c:pt>
                <c:pt idx="3">
                  <c:v>4.納期・開発工程の管理（n=193）</c:v>
                </c:pt>
                <c:pt idx="4">
                  <c:v>5.新技術の獲得（n=130）</c:v>
                </c:pt>
                <c:pt idx="5">
                  <c:v>6.仕様や計画の変更（n=112）</c:v>
                </c:pt>
                <c:pt idx="6">
                  <c:v>7.取引金額（n=100）</c:v>
                </c:pt>
                <c:pt idx="7">
                  <c:v>8.技術の確保・向上（n=145）</c:v>
                </c:pt>
                <c:pt idx="8">
                  <c:v>9.コミュニケーション（n=57）</c:v>
                </c:pt>
                <c:pt idx="9">
                  <c:v>10.開発工数管理（n=72）</c:v>
                </c:pt>
                <c:pt idx="10">
                  <c:v>11.仕事の進め方の調整（n=44）</c:v>
                </c:pt>
                <c:pt idx="11">
                  <c:v>12.成果物の定義（n=18）</c:v>
                </c:pt>
                <c:pt idx="12">
                  <c:v>13.知的財産権の確保（n=22）</c:v>
                </c:pt>
                <c:pt idx="13">
                  <c:v>14.納品後のサポート（n=39）</c:v>
                </c:pt>
                <c:pt idx="14">
                  <c:v>15.ノウハウの流出（n=13）</c:v>
                </c:pt>
                <c:pt idx="15">
                  <c:v>16.検収判定（n=10）</c:v>
                </c:pt>
              </c:strCache>
            </c:strRef>
          </c:cat>
          <c:val>
            <c:numRef>
              <c:f>'Q17-3'!$I$23:$I$38</c:f>
              <c:numCache>
                <c:formatCode>0.0%</c:formatCode>
                <c:ptCount val="16"/>
                <c:pt idx="0">
                  <c:v>6.0120240480961921E-2</c:v>
                </c:pt>
                <c:pt idx="1">
                  <c:v>8.4168336673346694E-2</c:v>
                </c:pt>
                <c:pt idx="2">
                  <c:v>5.8116232464929862E-2</c:v>
                </c:pt>
                <c:pt idx="3">
                  <c:v>0.13026052104208416</c:v>
                </c:pt>
                <c:pt idx="4">
                  <c:v>8.617234468937876E-2</c:v>
                </c:pt>
                <c:pt idx="5">
                  <c:v>7.0140280561122245E-2</c:v>
                </c:pt>
                <c:pt idx="6">
                  <c:v>7.8156312625250496E-2</c:v>
                </c:pt>
                <c:pt idx="7">
                  <c:v>0.12024048096192384</c:v>
                </c:pt>
                <c:pt idx="8">
                  <c:v>6.4128256513026047E-2</c:v>
                </c:pt>
                <c:pt idx="9">
                  <c:v>6.8136272545090179E-2</c:v>
                </c:pt>
                <c:pt idx="10">
                  <c:v>5.410821643286573E-2</c:v>
                </c:pt>
                <c:pt idx="11">
                  <c:v>6.0120240480961923E-3</c:v>
                </c:pt>
                <c:pt idx="12">
                  <c:v>3.2064128256513023E-2</c:v>
                </c:pt>
                <c:pt idx="13">
                  <c:v>5.8116232464929862E-2</c:v>
                </c:pt>
                <c:pt idx="14">
                  <c:v>1.8036072144288578E-2</c:v>
                </c:pt>
                <c:pt idx="15">
                  <c:v>1.2024048096192385E-2</c:v>
                </c:pt>
              </c:numCache>
            </c:numRef>
          </c:val>
          <c:extLst>
            <c:ext xmlns:c16="http://schemas.microsoft.com/office/drawing/2014/chart" uri="{C3380CC4-5D6E-409C-BE32-E72D297353CC}">
              <c16:uniqueId val="{00000002-0D56-46BD-B062-42C9442805CC}"/>
            </c:ext>
          </c:extLst>
        </c:ser>
        <c:dLbls>
          <c:showLegendKey val="0"/>
          <c:showVal val="0"/>
          <c:showCatName val="0"/>
          <c:showSerName val="0"/>
          <c:showPercent val="0"/>
          <c:showBubbleSize val="0"/>
        </c:dLbls>
        <c:gapWidth val="40"/>
        <c:overlap val="100"/>
        <c:axId val="457024256"/>
        <c:axId val="457025792"/>
      </c:barChart>
      <c:catAx>
        <c:axId val="457024256"/>
        <c:scaling>
          <c:orientation val="maxMin"/>
        </c:scaling>
        <c:delete val="0"/>
        <c:axPos val="l"/>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57025792"/>
        <c:crosses val="autoZero"/>
        <c:auto val="1"/>
        <c:lblAlgn val="ctr"/>
        <c:lblOffset val="100"/>
        <c:noMultiLvlLbl val="0"/>
      </c:catAx>
      <c:valAx>
        <c:axId val="457025792"/>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57024256"/>
        <c:crosses val="autoZero"/>
        <c:crossBetween val="between"/>
      </c:valAx>
      <c:spPr>
        <a:noFill/>
        <a:ln>
          <a:solidFill>
            <a:schemeClr val="bg1">
              <a:lumMod val="50000"/>
            </a:schemeClr>
          </a:solidFill>
        </a:ln>
        <a:effectLst/>
      </c:spPr>
    </c:plotArea>
    <c:legend>
      <c:legendPos val="r"/>
      <c:layout>
        <c:manualLayout>
          <c:xMode val="edge"/>
          <c:yMode val="edge"/>
          <c:x val="0.78335494466628253"/>
          <c:y val="0.77152251844336284"/>
          <c:w val="0.13560403390015174"/>
          <c:h val="0.15178336988244606"/>
        </c:manualLayout>
      </c:layout>
      <c:overlay val="0"/>
      <c:spPr>
        <a:solidFill>
          <a:schemeClr val="bg1"/>
        </a:solid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2064933333333331"/>
          <c:y val="2.0158730158730157E-2"/>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barChart>
        <c:barDir val="bar"/>
        <c:grouping val="clustered"/>
        <c:varyColors val="0"/>
        <c:ser>
          <c:idx val="0"/>
          <c:order val="0"/>
          <c:tx>
            <c:strRef>
              <c:f>'[「組込み／IoTに関する動向調査」 集計_データ編_1章_1（A-F）20200306★.xlsx]5-1'!$B$15</c:f>
              <c:strCache>
                <c:ptCount val="1"/>
                <c:pt idx="0">
                  <c:v>IoTに関連した事業（n=453）</c:v>
                </c:pt>
              </c:strCache>
            </c:strRef>
          </c:tx>
          <c:spPr>
            <a:solidFill>
              <a:schemeClr val="accent2"/>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集計_データ編_1章_1（A-F）20200306★.xlsx]5-1'!$B$16:$B$26</c:f>
              <c:strCache>
                <c:ptCount val="11"/>
                <c:pt idx="0">
                  <c:v>工場／プラント</c:v>
                </c:pt>
                <c:pt idx="1">
                  <c:v>移動／交通</c:v>
                </c:pt>
                <c:pt idx="2">
                  <c:v>オフィス／店舗</c:v>
                </c:pt>
                <c:pt idx="3">
                  <c:v>防犯／防災</c:v>
                </c:pt>
                <c:pt idx="4">
                  <c:v>建築／土木</c:v>
                </c:pt>
                <c:pt idx="5">
                  <c:v>健康／介護／スポーツ</c:v>
                </c:pt>
                <c:pt idx="6">
                  <c:v>流通／物流</c:v>
                </c:pt>
                <c:pt idx="7">
                  <c:v>住宅／生活</c:v>
                </c:pt>
                <c:pt idx="8">
                  <c:v>病院／医療</c:v>
                </c:pt>
                <c:pt idx="9">
                  <c:v>農林水産</c:v>
                </c:pt>
                <c:pt idx="10">
                  <c:v>その他の事業</c:v>
                </c:pt>
              </c:strCache>
            </c:strRef>
          </c:cat>
          <c:val>
            <c:numRef>
              <c:f>'[「組込み／IoTに関する動向調査」 集計_データ編_1章_1（A-F）20200306★.xlsx]5-1'!$D$16:$D$26</c:f>
              <c:numCache>
                <c:formatCode>0.0%</c:formatCode>
                <c:ptCount val="11"/>
                <c:pt idx="0">
                  <c:v>0.46357615894039733</c:v>
                </c:pt>
                <c:pt idx="1">
                  <c:v>0.17660044150110377</c:v>
                </c:pt>
                <c:pt idx="2">
                  <c:v>0.16114790286975716</c:v>
                </c:pt>
                <c:pt idx="3">
                  <c:v>0.16335540838852097</c:v>
                </c:pt>
                <c:pt idx="4">
                  <c:v>0.13686534216335541</c:v>
                </c:pt>
                <c:pt idx="5">
                  <c:v>0.13686534216335541</c:v>
                </c:pt>
                <c:pt idx="6">
                  <c:v>0.13245033112582782</c:v>
                </c:pt>
                <c:pt idx="7">
                  <c:v>0.13465783664459161</c:v>
                </c:pt>
                <c:pt idx="8">
                  <c:v>9.4922737306843266E-2</c:v>
                </c:pt>
                <c:pt idx="9">
                  <c:v>7.7262693156732898E-2</c:v>
                </c:pt>
                <c:pt idx="10">
                  <c:v>9.0507726269315678E-2</c:v>
                </c:pt>
              </c:numCache>
            </c:numRef>
          </c:val>
          <c:extLst>
            <c:ext xmlns:c16="http://schemas.microsoft.com/office/drawing/2014/chart" uri="{C3380CC4-5D6E-409C-BE32-E72D297353CC}">
              <c16:uniqueId val="{00000000-8426-48AB-8080-7FE20F206A8A}"/>
            </c:ext>
          </c:extLst>
        </c:ser>
        <c:dLbls>
          <c:showLegendKey val="0"/>
          <c:showVal val="0"/>
          <c:showCatName val="0"/>
          <c:showSerName val="0"/>
          <c:showPercent val="0"/>
          <c:showBubbleSize val="0"/>
        </c:dLbls>
        <c:gapWidth val="130"/>
        <c:axId val="438639616"/>
        <c:axId val="438645504"/>
      </c:barChart>
      <c:catAx>
        <c:axId val="438639616"/>
        <c:scaling>
          <c:orientation val="maxMin"/>
        </c:scaling>
        <c:delete val="0"/>
        <c:axPos val="l"/>
        <c:numFmt formatCode="General" sourceLinked="1"/>
        <c:majorTickMark val="none"/>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38645504"/>
        <c:crosses val="autoZero"/>
        <c:auto val="1"/>
        <c:lblAlgn val="ctr"/>
        <c:lblOffset val="100"/>
        <c:noMultiLvlLbl val="0"/>
      </c:catAx>
      <c:valAx>
        <c:axId val="438645504"/>
        <c:scaling>
          <c:orientation val="minMax"/>
          <c:max val="0.8"/>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38639616"/>
        <c:crosses val="autoZero"/>
        <c:crossBetween val="between"/>
      </c:valAx>
      <c:spPr>
        <a:noFill/>
        <a:ln>
          <a:solidFill>
            <a:schemeClr val="bg1">
              <a:lumMod val="65000"/>
            </a:schemeClr>
          </a:solidFill>
        </a:ln>
        <a:effectLst/>
      </c:spPr>
    </c:plotArea>
    <c:plotVisOnly val="1"/>
    <c:dispBlanksAs val="gap"/>
    <c:showDLblsOverMax val="0"/>
  </c:chart>
  <c:spPr>
    <a:noFill/>
    <a:ln w="9525" cap="flat" cmpd="sng" algn="ctr">
      <a:noFill/>
      <a:round/>
    </a:ln>
    <a:effectLst/>
  </c:spPr>
  <c:txPr>
    <a:bodyPr/>
    <a:lstStyle/>
    <a:p>
      <a:pPr>
        <a:defRPr sz="12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030621693121692"/>
          <c:y val="6.2433188644293661E-2"/>
          <c:w val="0.80195357142857138"/>
          <c:h val="0.92265481866998489"/>
        </c:manualLayout>
      </c:layout>
      <c:barChart>
        <c:barDir val="bar"/>
        <c:grouping val="stacked"/>
        <c:varyColors val="0"/>
        <c:ser>
          <c:idx val="0"/>
          <c:order val="0"/>
          <c:tx>
            <c:strRef>
              <c:f>まとめ!$C$5</c:f>
              <c:strCache>
                <c:ptCount val="1"/>
                <c:pt idx="0">
                  <c:v>1番目</c:v>
                </c:pt>
              </c:strCache>
            </c:strRef>
          </c:tx>
          <c:spPr>
            <a:solidFill>
              <a:srgbClr val="FF9966"/>
            </a:solidFill>
            <a:ln>
              <a:solidFill>
                <a:schemeClr val="tx1"/>
              </a:solidFill>
            </a:ln>
            <a:effectLst/>
          </c:spPr>
          <c:invertIfNegative val="0"/>
          <c:dLbls>
            <c:dLbl>
              <c:idx val="34"/>
              <c:delete val="1"/>
              <c:extLst>
                <c:ext xmlns:c15="http://schemas.microsoft.com/office/drawing/2012/chart" uri="{CE6537A1-D6FC-4f65-9D91-7224C49458BB}"/>
                <c:ext xmlns:c16="http://schemas.microsoft.com/office/drawing/2014/chart" uri="{C3380CC4-5D6E-409C-BE32-E72D297353CC}">
                  <c16:uniqueId val="{00000000-8A6F-47F6-9DF0-6B9C37685343}"/>
                </c:ext>
              </c:extLst>
            </c:dLbl>
            <c:dLbl>
              <c:idx val="37"/>
              <c:delete val="1"/>
              <c:extLst>
                <c:ext xmlns:c15="http://schemas.microsoft.com/office/drawing/2012/chart" uri="{CE6537A1-D6FC-4f65-9D91-7224C49458BB}"/>
                <c:ext xmlns:c16="http://schemas.microsoft.com/office/drawing/2014/chart" uri="{C3380CC4-5D6E-409C-BE32-E72D297353CC}">
                  <c16:uniqueId val="{00000001-8A6F-47F6-9DF0-6B9C37685343}"/>
                </c:ext>
              </c:extLst>
            </c:dLbl>
            <c:spPr>
              <a:noFill/>
              <a:ln>
                <a:noFill/>
              </a:ln>
              <a:effectLst/>
            </c:spPr>
            <c:txPr>
              <a:bodyPr rot="0" spcFirstLastPara="1" vertOverflow="ellipsis" vert="horz" wrap="square" anchor="ctr" anchorCtr="1"/>
              <a:lstStyle/>
              <a:p>
                <a:pPr>
                  <a:defRPr sz="6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まとめ!$B$6:$B$45</c:f>
              <c:strCache>
                <c:ptCount val="40"/>
                <c:pt idx="0">
                  <c:v>1.人材の継続的な確保        </c:v>
                </c:pt>
                <c:pt idx="1">
                  <c:v>製品利用(n=18)</c:v>
                </c:pt>
                <c:pt idx="2">
                  <c:v>製品開発(n=32)</c:v>
                </c:pt>
                <c:pt idx="3">
                  <c:v>ソフトウェア開発(n=173)</c:v>
                </c:pt>
                <c:pt idx="4">
                  <c:v>2.品質管理                      </c:v>
                </c:pt>
                <c:pt idx="5">
                  <c:v>製品利用(n=15)</c:v>
                </c:pt>
                <c:pt idx="6">
                  <c:v>製品開発(n=35)</c:v>
                </c:pt>
                <c:pt idx="7">
                  <c:v>ソフトウェア開発(n=125)</c:v>
                </c:pt>
                <c:pt idx="8">
                  <c:v>3.要求仕様や設計仕様の共有</c:v>
                </c:pt>
                <c:pt idx="9">
                  <c:v>製品利用(n=10)</c:v>
                </c:pt>
                <c:pt idx="10">
                  <c:v>製品開発(n=26)</c:v>
                </c:pt>
                <c:pt idx="11">
                  <c:v>ソフトウェア開発(n=72)</c:v>
                </c:pt>
                <c:pt idx="12">
                  <c:v>4.納期・開発工程の管理       </c:v>
                </c:pt>
                <c:pt idx="13">
                  <c:v>製品利用(n=16)</c:v>
                </c:pt>
                <c:pt idx="14">
                  <c:v>製品開発(n=34)</c:v>
                </c:pt>
                <c:pt idx="15">
                  <c:v>ソフトウェア開発(n=122)</c:v>
                </c:pt>
                <c:pt idx="16">
                  <c:v>5.新技術の獲得                 </c:v>
                </c:pt>
                <c:pt idx="17">
                  <c:v>製品利用(n=6)</c:v>
                </c:pt>
                <c:pt idx="18">
                  <c:v>製品開発(n=23)</c:v>
                </c:pt>
                <c:pt idx="19">
                  <c:v>ソフトウェア開発(n=86)</c:v>
                </c:pt>
                <c:pt idx="20">
                  <c:v>6.仕様や計画の変更           </c:v>
                </c:pt>
                <c:pt idx="21">
                  <c:v>製品利用(n=9)</c:v>
                </c:pt>
                <c:pt idx="22">
                  <c:v>製品開発(n=17)</c:v>
                </c:pt>
                <c:pt idx="23">
                  <c:v>ソフトウェア開発(n=76)</c:v>
                </c:pt>
                <c:pt idx="24">
                  <c:v>7.取引金額                      </c:v>
                </c:pt>
                <c:pt idx="25">
                  <c:v>製品利用(n=5)</c:v>
                </c:pt>
                <c:pt idx="26">
                  <c:v>製品開発(n=11)</c:v>
                </c:pt>
                <c:pt idx="27">
                  <c:v>ソフトウェア開発(n=73)</c:v>
                </c:pt>
                <c:pt idx="28">
                  <c:v>8.技術の確保・向上            </c:v>
                </c:pt>
                <c:pt idx="29">
                  <c:v>製品利用(n=19)</c:v>
                </c:pt>
                <c:pt idx="30">
                  <c:v>製品開発(n=19)</c:v>
                </c:pt>
                <c:pt idx="31">
                  <c:v>ソフトウェア開発(n=96)</c:v>
                </c:pt>
                <c:pt idx="32">
                  <c:v>9.コミュニケーション               </c:v>
                </c:pt>
                <c:pt idx="33">
                  <c:v>製品利用(n=6)</c:v>
                </c:pt>
                <c:pt idx="34">
                  <c:v>製品開発(n=6)</c:v>
                </c:pt>
                <c:pt idx="35">
                  <c:v>ソフトウェア開発(n=39)</c:v>
                </c:pt>
                <c:pt idx="36">
                  <c:v>10.開発工数管理               </c:v>
                </c:pt>
                <c:pt idx="37">
                  <c:v>製品利用(n=3)</c:v>
                </c:pt>
                <c:pt idx="38">
                  <c:v>製品開発(n=13)</c:v>
                </c:pt>
                <c:pt idx="39">
                  <c:v>ソフトウェア開発(n=51)</c:v>
                </c:pt>
              </c:strCache>
            </c:strRef>
          </c:cat>
          <c:val>
            <c:numRef>
              <c:f>まとめ!$C$6:$C$45</c:f>
              <c:numCache>
                <c:formatCode>0.0%</c:formatCode>
                <c:ptCount val="40"/>
                <c:pt idx="1">
                  <c:v>0.24390243902439024</c:v>
                </c:pt>
                <c:pt idx="2">
                  <c:v>0.2289156626506024</c:v>
                </c:pt>
                <c:pt idx="3">
                  <c:v>0.30383480825958703</c:v>
                </c:pt>
                <c:pt idx="5">
                  <c:v>0.17073170731707318</c:v>
                </c:pt>
                <c:pt idx="6">
                  <c:v>0.21686746987951808</c:v>
                </c:pt>
                <c:pt idx="7">
                  <c:v>0.1887905604719764</c:v>
                </c:pt>
                <c:pt idx="9">
                  <c:v>0.12195121951219512</c:v>
                </c:pt>
                <c:pt idx="10">
                  <c:v>0.12048192771084337</c:v>
                </c:pt>
                <c:pt idx="11">
                  <c:v>9.7345132743362831E-2</c:v>
                </c:pt>
                <c:pt idx="13">
                  <c:v>9.7560975609756101E-2</c:v>
                </c:pt>
                <c:pt idx="14">
                  <c:v>0.12048192771084337</c:v>
                </c:pt>
                <c:pt idx="15">
                  <c:v>8.2595870206489674E-2</c:v>
                </c:pt>
                <c:pt idx="17">
                  <c:v>4.878048780487805E-2</c:v>
                </c:pt>
                <c:pt idx="18">
                  <c:v>8.4337349397590355E-2</c:v>
                </c:pt>
                <c:pt idx="19">
                  <c:v>6.1946902654867256E-2</c:v>
                </c:pt>
                <c:pt idx="21">
                  <c:v>0.12195121951219512</c:v>
                </c:pt>
                <c:pt idx="22">
                  <c:v>6.0240963855421686E-2</c:v>
                </c:pt>
                <c:pt idx="23">
                  <c:v>6.4896755162241887E-2</c:v>
                </c:pt>
                <c:pt idx="25">
                  <c:v>2.4390243902439025E-2</c:v>
                </c:pt>
                <c:pt idx="26">
                  <c:v>2.4096385542168676E-2</c:v>
                </c:pt>
                <c:pt idx="27">
                  <c:v>7.9646017699115043E-2</c:v>
                </c:pt>
                <c:pt idx="29">
                  <c:v>9.7560975609756101E-2</c:v>
                </c:pt>
                <c:pt idx="30">
                  <c:v>4.8192771084337352E-2</c:v>
                </c:pt>
                <c:pt idx="31">
                  <c:v>4.4247787610619468E-2</c:v>
                </c:pt>
                <c:pt idx="33">
                  <c:v>4.878048780487805E-2</c:v>
                </c:pt>
                <c:pt idx="34">
                  <c:v>1.2048192771084338E-2</c:v>
                </c:pt>
                <c:pt idx="35">
                  <c:v>2.359882005899705E-2</c:v>
                </c:pt>
                <c:pt idx="37">
                  <c:v>0</c:v>
                </c:pt>
                <c:pt idx="38">
                  <c:v>4.8192771084337352E-2</c:v>
                </c:pt>
                <c:pt idx="39">
                  <c:v>1.7699115044247787E-2</c:v>
                </c:pt>
              </c:numCache>
            </c:numRef>
          </c:val>
          <c:extLst>
            <c:ext xmlns:c16="http://schemas.microsoft.com/office/drawing/2014/chart" uri="{C3380CC4-5D6E-409C-BE32-E72D297353CC}">
              <c16:uniqueId val="{00000002-8A6F-47F6-9DF0-6B9C37685343}"/>
            </c:ext>
          </c:extLst>
        </c:ser>
        <c:ser>
          <c:idx val="1"/>
          <c:order val="1"/>
          <c:tx>
            <c:strRef>
              <c:f>まとめ!$D$5</c:f>
              <c:strCache>
                <c:ptCount val="1"/>
                <c:pt idx="0">
                  <c:v>2番目</c:v>
                </c:pt>
              </c:strCache>
            </c:strRef>
          </c:tx>
          <c:spPr>
            <a:solidFill>
              <a:srgbClr val="FFFF99"/>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まとめ!$B$6:$B$45</c:f>
              <c:strCache>
                <c:ptCount val="40"/>
                <c:pt idx="0">
                  <c:v>1.人材の継続的な確保        </c:v>
                </c:pt>
                <c:pt idx="1">
                  <c:v>製品利用(n=18)</c:v>
                </c:pt>
                <c:pt idx="2">
                  <c:v>製品開発(n=32)</c:v>
                </c:pt>
                <c:pt idx="3">
                  <c:v>ソフトウェア開発(n=173)</c:v>
                </c:pt>
                <c:pt idx="4">
                  <c:v>2.品質管理                      </c:v>
                </c:pt>
                <c:pt idx="5">
                  <c:v>製品利用(n=15)</c:v>
                </c:pt>
                <c:pt idx="6">
                  <c:v>製品開発(n=35)</c:v>
                </c:pt>
                <c:pt idx="7">
                  <c:v>ソフトウェア開発(n=125)</c:v>
                </c:pt>
                <c:pt idx="8">
                  <c:v>3.要求仕様や設計仕様の共有</c:v>
                </c:pt>
                <c:pt idx="9">
                  <c:v>製品利用(n=10)</c:v>
                </c:pt>
                <c:pt idx="10">
                  <c:v>製品開発(n=26)</c:v>
                </c:pt>
                <c:pt idx="11">
                  <c:v>ソフトウェア開発(n=72)</c:v>
                </c:pt>
                <c:pt idx="12">
                  <c:v>4.納期・開発工程の管理       </c:v>
                </c:pt>
                <c:pt idx="13">
                  <c:v>製品利用(n=16)</c:v>
                </c:pt>
                <c:pt idx="14">
                  <c:v>製品開発(n=34)</c:v>
                </c:pt>
                <c:pt idx="15">
                  <c:v>ソフトウェア開発(n=122)</c:v>
                </c:pt>
                <c:pt idx="16">
                  <c:v>5.新技術の獲得                 </c:v>
                </c:pt>
                <c:pt idx="17">
                  <c:v>製品利用(n=6)</c:v>
                </c:pt>
                <c:pt idx="18">
                  <c:v>製品開発(n=23)</c:v>
                </c:pt>
                <c:pt idx="19">
                  <c:v>ソフトウェア開発(n=86)</c:v>
                </c:pt>
                <c:pt idx="20">
                  <c:v>6.仕様や計画の変更           </c:v>
                </c:pt>
                <c:pt idx="21">
                  <c:v>製品利用(n=9)</c:v>
                </c:pt>
                <c:pt idx="22">
                  <c:v>製品開発(n=17)</c:v>
                </c:pt>
                <c:pt idx="23">
                  <c:v>ソフトウェア開発(n=76)</c:v>
                </c:pt>
                <c:pt idx="24">
                  <c:v>7.取引金額                      </c:v>
                </c:pt>
                <c:pt idx="25">
                  <c:v>製品利用(n=5)</c:v>
                </c:pt>
                <c:pt idx="26">
                  <c:v>製品開発(n=11)</c:v>
                </c:pt>
                <c:pt idx="27">
                  <c:v>ソフトウェア開発(n=73)</c:v>
                </c:pt>
                <c:pt idx="28">
                  <c:v>8.技術の確保・向上            </c:v>
                </c:pt>
                <c:pt idx="29">
                  <c:v>製品利用(n=19)</c:v>
                </c:pt>
                <c:pt idx="30">
                  <c:v>製品開発(n=19)</c:v>
                </c:pt>
                <c:pt idx="31">
                  <c:v>ソフトウェア開発(n=96)</c:v>
                </c:pt>
                <c:pt idx="32">
                  <c:v>9.コミュニケーション               </c:v>
                </c:pt>
                <c:pt idx="33">
                  <c:v>製品利用(n=6)</c:v>
                </c:pt>
                <c:pt idx="34">
                  <c:v>製品開発(n=6)</c:v>
                </c:pt>
                <c:pt idx="35">
                  <c:v>ソフトウェア開発(n=39)</c:v>
                </c:pt>
                <c:pt idx="36">
                  <c:v>10.開発工数管理               </c:v>
                </c:pt>
                <c:pt idx="37">
                  <c:v>製品利用(n=3)</c:v>
                </c:pt>
                <c:pt idx="38">
                  <c:v>製品開発(n=13)</c:v>
                </c:pt>
                <c:pt idx="39">
                  <c:v>ソフトウェア開発(n=51)</c:v>
                </c:pt>
              </c:strCache>
            </c:strRef>
          </c:cat>
          <c:val>
            <c:numRef>
              <c:f>まとめ!$D$6:$D$45</c:f>
              <c:numCache>
                <c:formatCode>0.0%</c:formatCode>
                <c:ptCount val="40"/>
                <c:pt idx="1">
                  <c:v>0.15</c:v>
                </c:pt>
                <c:pt idx="2">
                  <c:v>0.12048192771084337</c:v>
                </c:pt>
                <c:pt idx="3">
                  <c:v>0.14583333333333334</c:v>
                </c:pt>
                <c:pt idx="5">
                  <c:v>0.125</c:v>
                </c:pt>
                <c:pt idx="6">
                  <c:v>9.6385542168674704E-2</c:v>
                </c:pt>
                <c:pt idx="7">
                  <c:v>0.10416666666666667</c:v>
                </c:pt>
                <c:pt idx="9">
                  <c:v>0.05</c:v>
                </c:pt>
                <c:pt idx="10">
                  <c:v>0.12048192771084337</c:v>
                </c:pt>
                <c:pt idx="11">
                  <c:v>7.1428571428571425E-2</c:v>
                </c:pt>
                <c:pt idx="13">
                  <c:v>0.125</c:v>
                </c:pt>
                <c:pt idx="14">
                  <c:v>0.16867469879518071</c:v>
                </c:pt>
                <c:pt idx="15">
                  <c:v>0.16369047619047619</c:v>
                </c:pt>
                <c:pt idx="17">
                  <c:v>0.05</c:v>
                </c:pt>
                <c:pt idx="18">
                  <c:v>0.10843373493975904</c:v>
                </c:pt>
                <c:pt idx="19">
                  <c:v>0.10119047619047619</c:v>
                </c:pt>
                <c:pt idx="21">
                  <c:v>2.5000000000000001E-2</c:v>
                </c:pt>
                <c:pt idx="22">
                  <c:v>0.12048192771084337</c:v>
                </c:pt>
                <c:pt idx="23">
                  <c:v>7.7380952380952384E-2</c:v>
                </c:pt>
                <c:pt idx="25">
                  <c:v>0.05</c:v>
                </c:pt>
                <c:pt idx="26">
                  <c:v>3.614457831325301E-2</c:v>
                </c:pt>
                <c:pt idx="27">
                  <c:v>6.25E-2</c:v>
                </c:pt>
                <c:pt idx="29">
                  <c:v>0.17499999999999999</c:v>
                </c:pt>
                <c:pt idx="30">
                  <c:v>9.6385542168674704E-2</c:v>
                </c:pt>
                <c:pt idx="31">
                  <c:v>0.125</c:v>
                </c:pt>
                <c:pt idx="33">
                  <c:v>7.4999999999999997E-2</c:v>
                </c:pt>
                <c:pt idx="34">
                  <c:v>1.2048192771084338E-2</c:v>
                </c:pt>
                <c:pt idx="35">
                  <c:v>2.0833333333333332E-2</c:v>
                </c:pt>
                <c:pt idx="37">
                  <c:v>0.05</c:v>
                </c:pt>
                <c:pt idx="38">
                  <c:v>6.0240963855421686E-2</c:v>
                </c:pt>
                <c:pt idx="39">
                  <c:v>5.0595238095238096E-2</c:v>
                </c:pt>
              </c:numCache>
            </c:numRef>
          </c:val>
          <c:extLst>
            <c:ext xmlns:c16="http://schemas.microsoft.com/office/drawing/2014/chart" uri="{C3380CC4-5D6E-409C-BE32-E72D297353CC}">
              <c16:uniqueId val="{00000003-8A6F-47F6-9DF0-6B9C37685343}"/>
            </c:ext>
          </c:extLst>
        </c:ser>
        <c:ser>
          <c:idx val="2"/>
          <c:order val="2"/>
          <c:tx>
            <c:strRef>
              <c:f>まとめ!$E$5</c:f>
              <c:strCache>
                <c:ptCount val="1"/>
                <c:pt idx="0">
                  <c:v>3番目</c:v>
                </c:pt>
              </c:strCache>
            </c:strRef>
          </c:tx>
          <c:spPr>
            <a:solidFill>
              <a:srgbClr val="2E75B6"/>
            </a:solidFill>
            <a:ln>
              <a:solidFill>
                <a:schemeClr val="tx1"/>
              </a:solidFill>
            </a:ln>
            <a:effectLst/>
          </c:spPr>
          <c:invertIfNegative val="0"/>
          <c:dLbls>
            <c:dLbl>
              <c:idx val="2"/>
              <c:layout>
                <c:manualLayout>
                  <c:x val="5.6692910573852787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A6F-47F6-9DF0-6B9C37685343}"/>
                </c:ext>
              </c:extLst>
            </c:dLbl>
            <c:dLbl>
              <c:idx val="22"/>
              <c:layout>
                <c:manualLayout>
                  <c:x val="9.448818428975464E-3"/>
                  <c:y val="-9.15681125800315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A6F-47F6-9DF0-6B9C37685343}"/>
                </c:ext>
              </c:extLst>
            </c:dLbl>
            <c:dLbl>
              <c:idx val="34"/>
              <c:layout>
                <c:manualLayout>
                  <c:x val="7.5590547431803714E-3"/>
                  <c:y val="6.7149173512378929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A6F-47F6-9DF0-6B9C37685343}"/>
                </c:ext>
              </c:extLst>
            </c:dLbl>
            <c:dLbl>
              <c:idx val="37"/>
              <c:layout>
                <c:manualLayout>
                  <c:x val="5.6692910573852787E-3"/>
                  <c:y val="6.7149173512378929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A6F-47F6-9DF0-6B9C37685343}"/>
                </c:ext>
              </c:extLst>
            </c:dLbl>
            <c:spPr>
              <a:noFill/>
              <a:ln>
                <a:noFill/>
              </a:ln>
              <a:effectLst/>
            </c:spPr>
            <c:txPr>
              <a:bodyPr rot="0" spcFirstLastPara="1" vertOverflow="ellipsis" vert="horz" wrap="square" anchor="ctr" anchorCtr="1"/>
              <a:lstStyle/>
              <a:p>
                <a:pPr>
                  <a:defRPr sz="6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まとめ!$B$6:$B$45</c:f>
              <c:strCache>
                <c:ptCount val="40"/>
                <c:pt idx="0">
                  <c:v>1.人材の継続的な確保        </c:v>
                </c:pt>
                <c:pt idx="1">
                  <c:v>製品利用(n=18)</c:v>
                </c:pt>
                <c:pt idx="2">
                  <c:v>製品開発(n=32)</c:v>
                </c:pt>
                <c:pt idx="3">
                  <c:v>ソフトウェア開発(n=173)</c:v>
                </c:pt>
                <c:pt idx="4">
                  <c:v>2.品質管理                      </c:v>
                </c:pt>
                <c:pt idx="5">
                  <c:v>製品利用(n=15)</c:v>
                </c:pt>
                <c:pt idx="6">
                  <c:v>製品開発(n=35)</c:v>
                </c:pt>
                <c:pt idx="7">
                  <c:v>ソフトウェア開発(n=125)</c:v>
                </c:pt>
                <c:pt idx="8">
                  <c:v>3.要求仕様や設計仕様の共有</c:v>
                </c:pt>
                <c:pt idx="9">
                  <c:v>製品利用(n=10)</c:v>
                </c:pt>
                <c:pt idx="10">
                  <c:v>製品開発(n=26)</c:v>
                </c:pt>
                <c:pt idx="11">
                  <c:v>ソフトウェア開発(n=72)</c:v>
                </c:pt>
                <c:pt idx="12">
                  <c:v>4.納期・開発工程の管理       </c:v>
                </c:pt>
                <c:pt idx="13">
                  <c:v>製品利用(n=16)</c:v>
                </c:pt>
                <c:pt idx="14">
                  <c:v>製品開発(n=34)</c:v>
                </c:pt>
                <c:pt idx="15">
                  <c:v>ソフトウェア開発(n=122)</c:v>
                </c:pt>
                <c:pt idx="16">
                  <c:v>5.新技術の獲得                 </c:v>
                </c:pt>
                <c:pt idx="17">
                  <c:v>製品利用(n=6)</c:v>
                </c:pt>
                <c:pt idx="18">
                  <c:v>製品開発(n=23)</c:v>
                </c:pt>
                <c:pt idx="19">
                  <c:v>ソフトウェア開発(n=86)</c:v>
                </c:pt>
                <c:pt idx="20">
                  <c:v>6.仕様や計画の変更           </c:v>
                </c:pt>
                <c:pt idx="21">
                  <c:v>製品利用(n=9)</c:v>
                </c:pt>
                <c:pt idx="22">
                  <c:v>製品開発(n=17)</c:v>
                </c:pt>
                <c:pt idx="23">
                  <c:v>ソフトウェア開発(n=76)</c:v>
                </c:pt>
                <c:pt idx="24">
                  <c:v>7.取引金額                      </c:v>
                </c:pt>
                <c:pt idx="25">
                  <c:v>製品利用(n=5)</c:v>
                </c:pt>
                <c:pt idx="26">
                  <c:v>製品開発(n=11)</c:v>
                </c:pt>
                <c:pt idx="27">
                  <c:v>ソフトウェア開発(n=73)</c:v>
                </c:pt>
                <c:pt idx="28">
                  <c:v>8.技術の確保・向上            </c:v>
                </c:pt>
                <c:pt idx="29">
                  <c:v>製品利用(n=19)</c:v>
                </c:pt>
                <c:pt idx="30">
                  <c:v>製品開発(n=19)</c:v>
                </c:pt>
                <c:pt idx="31">
                  <c:v>ソフトウェア開発(n=96)</c:v>
                </c:pt>
                <c:pt idx="32">
                  <c:v>9.コミュニケーション               </c:v>
                </c:pt>
                <c:pt idx="33">
                  <c:v>製品利用(n=6)</c:v>
                </c:pt>
                <c:pt idx="34">
                  <c:v>製品開発(n=6)</c:v>
                </c:pt>
                <c:pt idx="35">
                  <c:v>ソフトウェア開発(n=39)</c:v>
                </c:pt>
                <c:pt idx="36">
                  <c:v>10.開発工数管理               </c:v>
                </c:pt>
                <c:pt idx="37">
                  <c:v>製品利用(n=3)</c:v>
                </c:pt>
                <c:pt idx="38">
                  <c:v>製品開発(n=13)</c:v>
                </c:pt>
                <c:pt idx="39">
                  <c:v>ソフトウェア開発(n=51)</c:v>
                </c:pt>
              </c:strCache>
            </c:strRef>
          </c:cat>
          <c:val>
            <c:numRef>
              <c:f>まとめ!$E$6:$E$45</c:f>
              <c:numCache>
                <c:formatCode>0.0%</c:formatCode>
                <c:ptCount val="40"/>
                <c:pt idx="1">
                  <c:v>0.05</c:v>
                </c:pt>
                <c:pt idx="2">
                  <c:v>3.7037037037037035E-2</c:v>
                </c:pt>
                <c:pt idx="3">
                  <c:v>6.3829787234042548E-2</c:v>
                </c:pt>
                <c:pt idx="5">
                  <c:v>7.4999999999999997E-2</c:v>
                </c:pt>
                <c:pt idx="6">
                  <c:v>0.1111111111111111</c:v>
                </c:pt>
                <c:pt idx="7">
                  <c:v>7.9027355623100301E-2</c:v>
                </c:pt>
                <c:pt idx="9">
                  <c:v>7.4999999999999997E-2</c:v>
                </c:pt>
                <c:pt idx="10">
                  <c:v>7.407407407407407E-2</c:v>
                </c:pt>
                <c:pt idx="11">
                  <c:v>4.5592705167173252E-2</c:v>
                </c:pt>
                <c:pt idx="13">
                  <c:v>0.17499999999999999</c:v>
                </c:pt>
                <c:pt idx="14">
                  <c:v>0.12345679012345678</c:v>
                </c:pt>
                <c:pt idx="15">
                  <c:v>0.11854103343465046</c:v>
                </c:pt>
                <c:pt idx="17">
                  <c:v>0.05</c:v>
                </c:pt>
                <c:pt idx="18">
                  <c:v>8.6419753086419748E-2</c:v>
                </c:pt>
                <c:pt idx="19">
                  <c:v>9.4224924012158054E-2</c:v>
                </c:pt>
                <c:pt idx="21">
                  <c:v>7.4999999999999997E-2</c:v>
                </c:pt>
                <c:pt idx="22">
                  <c:v>2.4691358024691357E-2</c:v>
                </c:pt>
                <c:pt idx="23">
                  <c:v>8.5106382978723402E-2</c:v>
                </c:pt>
                <c:pt idx="25">
                  <c:v>0.05</c:v>
                </c:pt>
                <c:pt idx="26">
                  <c:v>7.407407407407407E-2</c:v>
                </c:pt>
                <c:pt idx="27">
                  <c:v>7.598784194528875E-2</c:v>
                </c:pt>
                <c:pt idx="29">
                  <c:v>0.2</c:v>
                </c:pt>
                <c:pt idx="30">
                  <c:v>8.6419753086419748E-2</c:v>
                </c:pt>
                <c:pt idx="31">
                  <c:v>0.11854103343465046</c:v>
                </c:pt>
                <c:pt idx="33">
                  <c:v>2.5000000000000001E-2</c:v>
                </c:pt>
                <c:pt idx="34">
                  <c:v>4.9382716049382713E-2</c:v>
                </c:pt>
                <c:pt idx="35">
                  <c:v>7.29483282674772E-2</c:v>
                </c:pt>
                <c:pt idx="37">
                  <c:v>2.5000000000000001E-2</c:v>
                </c:pt>
                <c:pt idx="38">
                  <c:v>4.9382716049382713E-2</c:v>
                </c:pt>
                <c:pt idx="39">
                  <c:v>8.5106382978723402E-2</c:v>
                </c:pt>
              </c:numCache>
            </c:numRef>
          </c:val>
          <c:extLst>
            <c:ext xmlns:c16="http://schemas.microsoft.com/office/drawing/2014/chart" uri="{C3380CC4-5D6E-409C-BE32-E72D297353CC}">
              <c16:uniqueId val="{00000008-8A6F-47F6-9DF0-6B9C37685343}"/>
            </c:ext>
          </c:extLst>
        </c:ser>
        <c:dLbls>
          <c:showLegendKey val="0"/>
          <c:showVal val="0"/>
          <c:showCatName val="0"/>
          <c:showSerName val="0"/>
          <c:showPercent val="0"/>
          <c:showBubbleSize val="0"/>
        </c:dLbls>
        <c:gapWidth val="40"/>
        <c:overlap val="100"/>
        <c:axId val="195156224"/>
        <c:axId val="195535616"/>
      </c:barChart>
      <c:catAx>
        <c:axId val="19515622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7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195535616"/>
        <c:crosses val="autoZero"/>
        <c:auto val="1"/>
        <c:lblAlgn val="ctr"/>
        <c:lblOffset val="100"/>
        <c:noMultiLvlLbl val="0"/>
      </c:catAx>
      <c:valAx>
        <c:axId val="195535616"/>
        <c:scaling>
          <c:orientation val="minMax"/>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195156224"/>
        <c:crosses val="autoZero"/>
        <c:crossBetween val="between"/>
      </c:valAx>
      <c:spPr>
        <a:noFill/>
        <a:ln>
          <a:solidFill>
            <a:schemeClr val="tx1">
              <a:lumMod val="50000"/>
              <a:lumOff val="50000"/>
            </a:schemeClr>
          </a:solidFill>
        </a:ln>
        <a:effectLst/>
      </c:spPr>
    </c:plotArea>
    <c:legend>
      <c:legendPos val="b"/>
      <c:layout>
        <c:manualLayout>
          <c:xMode val="edge"/>
          <c:yMode val="edge"/>
          <c:x val="0.86490784846564883"/>
          <c:y val="0.83519526205385497"/>
          <c:w val="7.3680609912786341E-2"/>
          <c:h val="0.12173413977620079"/>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700">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473928571428569"/>
          <c:y val="6.6187698412698406E-2"/>
          <c:w val="0.68608095238095235"/>
          <c:h val="0.84417400793650799"/>
        </c:manualLayout>
      </c:layout>
      <c:barChart>
        <c:barDir val="bar"/>
        <c:grouping val="stacked"/>
        <c:varyColors val="0"/>
        <c:ser>
          <c:idx val="0"/>
          <c:order val="0"/>
          <c:tx>
            <c:strRef>
              <c:f>'17-9 受託(ク)'!$J$6</c:f>
              <c:strCache>
                <c:ptCount val="1"/>
                <c:pt idx="0">
                  <c:v>1番目</c:v>
                </c:pt>
              </c:strCache>
            </c:strRef>
          </c:tx>
          <c:spPr>
            <a:solidFill>
              <a:srgbClr val="FF9966"/>
            </a:solidFill>
            <a:ln>
              <a:solidFill>
                <a:schemeClr val="tx1"/>
              </a:solidFill>
            </a:ln>
            <a:effectLst/>
          </c:spPr>
          <c:invertIfNegative val="0"/>
          <c:dLbls>
            <c:spPr>
              <a:noFill/>
              <a:ln>
                <a:noFill/>
              </a:ln>
              <a:effectLst/>
            </c:spPr>
            <c:txPr>
              <a:bodyPr rot="0" vert="horz"/>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'17-9 受託(ク)'!$I$10:$I$30</c:f>
              <c:strCache>
                <c:ptCount val="21"/>
                <c:pt idx="0">
                  <c:v>人材の継続的な確保           </c:v>
                </c:pt>
                <c:pt idx="1">
                  <c:v>100人以下</c:v>
                </c:pt>
                <c:pt idx="2">
                  <c:v>101人以上</c:v>
                </c:pt>
                <c:pt idx="3">
                  <c:v>品質管理                        </c:v>
                </c:pt>
                <c:pt idx="4">
                  <c:v>100人以下</c:v>
                </c:pt>
                <c:pt idx="5">
                  <c:v>101人以上</c:v>
                </c:pt>
                <c:pt idx="6">
                  <c:v>要求仕様や設計仕様の共有  </c:v>
                </c:pt>
                <c:pt idx="7">
                  <c:v>100人以下</c:v>
                </c:pt>
                <c:pt idx="8">
                  <c:v>101人以上</c:v>
                </c:pt>
                <c:pt idx="9">
                  <c:v>納期・開発工程の管理         </c:v>
                </c:pt>
                <c:pt idx="10">
                  <c:v>100人以下</c:v>
                </c:pt>
                <c:pt idx="11">
                  <c:v>101人以上</c:v>
                </c:pt>
                <c:pt idx="12">
                  <c:v>取引金額                        </c:v>
                </c:pt>
                <c:pt idx="13">
                  <c:v>100人以下</c:v>
                </c:pt>
                <c:pt idx="14">
                  <c:v>101人以上</c:v>
                </c:pt>
                <c:pt idx="15">
                  <c:v>新技術の獲得                   </c:v>
                </c:pt>
                <c:pt idx="16">
                  <c:v>100人以下</c:v>
                </c:pt>
                <c:pt idx="17">
                  <c:v>101人以上</c:v>
                </c:pt>
                <c:pt idx="18">
                  <c:v>仕様や計画の変更              </c:v>
                </c:pt>
                <c:pt idx="19">
                  <c:v>100人以下</c:v>
                </c:pt>
                <c:pt idx="20">
                  <c:v>101人以上</c:v>
                </c:pt>
              </c:strCache>
            </c:strRef>
          </c:cat>
          <c:val>
            <c:numRef>
              <c:f>'17-9 受託(ク)'!$J$10:$J$30</c:f>
              <c:numCache>
                <c:formatCode>0.0%</c:formatCode>
                <c:ptCount val="21"/>
                <c:pt idx="1">
                  <c:v>0.2910958904109589</c:v>
                </c:pt>
                <c:pt idx="2">
                  <c:v>0.2846153846153846</c:v>
                </c:pt>
                <c:pt idx="4">
                  <c:v>0.1678082191780822</c:v>
                </c:pt>
                <c:pt idx="5">
                  <c:v>0.25384615384615383</c:v>
                </c:pt>
                <c:pt idx="7">
                  <c:v>0.1095890410958904</c:v>
                </c:pt>
                <c:pt idx="8">
                  <c:v>8.461538461538462E-2</c:v>
                </c:pt>
                <c:pt idx="10">
                  <c:v>9.2465753424657529E-2</c:v>
                </c:pt>
                <c:pt idx="11">
                  <c:v>8.461538461538462E-2</c:v>
                </c:pt>
                <c:pt idx="13">
                  <c:v>7.8767123287671229E-2</c:v>
                </c:pt>
                <c:pt idx="14">
                  <c:v>3.8461538461538464E-2</c:v>
                </c:pt>
                <c:pt idx="16">
                  <c:v>7.5342465753424653E-2</c:v>
                </c:pt>
                <c:pt idx="17">
                  <c:v>5.3846153846153849E-2</c:v>
                </c:pt>
                <c:pt idx="19">
                  <c:v>6.1643835616438353E-2</c:v>
                </c:pt>
                <c:pt idx="20">
                  <c:v>6.9230769230769235E-2</c:v>
                </c:pt>
              </c:numCache>
            </c:numRef>
          </c:val>
          <c:extLst>
            <c:ext xmlns:c16="http://schemas.microsoft.com/office/drawing/2014/chart" uri="{C3380CC4-5D6E-409C-BE32-E72D297353CC}">
              <c16:uniqueId val="{00000000-C1C4-4DA9-A7A2-C5DDEBACDD3B}"/>
            </c:ext>
          </c:extLst>
        </c:ser>
        <c:ser>
          <c:idx val="1"/>
          <c:order val="1"/>
          <c:tx>
            <c:strRef>
              <c:f>'17-9 受託(ク)'!$K$6</c:f>
              <c:strCache>
                <c:ptCount val="1"/>
                <c:pt idx="0">
                  <c:v>２番目</c:v>
                </c:pt>
              </c:strCache>
            </c:strRef>
          </c:tx>
          <c:spPr>
            <a:solidFill>
              <a:srgbClr val="FFFF99"/>
            </a:solidFill>
            <a:ln>
              <a:solidFill>
                <a:sysClr val="windowText" lastClr="000000"/>
              </a:solidFill>
            </a:ln>
            <a:effectLst/>
          </c:spPr>
          <c:invertIfNegative val="0"/>
          <c:dLbls>
            <c:numFmt formatCode="0.0%" sourceLinked="0"/>
            <c:spPr>
              <a:noFill/>
              <a:ln>
                <a:noFill/>
              </a:ln>
              <a:effectLst/>
            </c:spPr>
            <c:txPr>
              <a:bodyPr rot="0" vert="horz"/>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'17-9 受託(ク)'!$I$10:$I$30</c:f>
              <c:strCache>
                <c:ptCount val="21"/>
                <c:pt idx="0">
                  <c:v>人材の継続的な確保           </c:v>
                </c:pt>
                <c:pt idx="1">
                  <c:v>100人以下</c:v>
                </c:pt>
                <c:pt idx="2">
                  <c:v>101人以上</c:v>
                </c:pt>
                <c:pt idx="3">
                  <c:v>品質管理                        </c:v>
                </c:pt>
                <c:pt idx="4">
                  <c:v>100人以下</c:v>
                </c:pt>
                <c:pt idx="5">
                  <c:v>101人以上</c:v>
                </c:pt>
                <c:pt idx="6">
                  <c:v>要求仕様や設計仕様の共有  </c:v>
                </c:pt>
                <c:pt idx="7">
                  <c:v>100人以下</c:v>
                </c:pt>
                <c:pt idx="8">
                  <c:v>101人以上</c:v>
                </c:pt>
                <c:pt idx="9">
                  <c:v>納期・開発工程の管理         </c:v>
                </c:pt>
                <c:pt idx="10">
                  <c:v>100人以下</c:v>
                </c:pt>
                <c:pt idx="11">
                  <c:v>101人以上</c:v>
                </c:pt>
                <c:pt idx="12">
                  <c:v>取引金額                        </c:v>
                </c:pt>
                <c:pt idx="13">
                  <c:v>100人以下</c:v>
                </c:pt>
                <c:pt idx="14">
                  <c:v>101人以上</c:v>
                </c:pt>
                <c:pt idx="15">
                  <c:v>新技術の獲得                   </c:v>
                </c:pt>
                <c:pt idx="16">
                  <c:v>100人以下</c:v>
                </c:pt>
                <c:pt idx="17">
                  <c:v>101人以上</c:v>
                </c:pt>
                <c:pt idx="18">
                  <c:v>仕様や計画の変更              </c:v>
                </c:pt>
                <c:pt idx="19">
                  <c:v>100人以下</c:v>
                </c:pt>
                <c:pt idx="20">
                  <c:v>101人以上</c:v>
                </c:pt>
              </c:strCache>
            </c:strRef>
          </c:cat>
          <c:val>
            <c:numRef>
              <c:f>'17-9 受託(ク)'!$K$10:$K$30</c:f>
              <c:numCache>
                <c:formatCode>0.0%</c:formatCode>
                <c:ptCount val="21"/>
                <c:pt idx="1">
                  <c:v>0.1245674740484429</c:v>
                </c:pt>
                <c:pt idx="2">
                  <c:v>0.17692307692307693</c:v>
                </c:pt>
                <c:pt idx="4">
                  <c:v>8.9965397923875437E-2</c:v>
                </c:pt>
                <c:pt idx="5">
                  <c:v>0.13076923076923078</c:v>
                </c:pt>
                <c:pt idx="7">
                  <c:v>7.2664359861591699E-2</c:v>
                </c:pt>
                <c:pt idx="8">
                  <c:v>0.1</c:v>
                </c:pt>
                <c:pt idx="10">
                  <c:v>0.14878892733564014</c:v>
                </c:pt>
                <c:pt idx="11">
                  <c:v>0.2</c:v>
                </c:pt>
                <c:pt idx="13">
                  <c:v>0.10726643598615918</c:v>
                </c:pt>
                <c:pt idx="14">
                  <c:v>9.2307692307692313E-2</c:v>
                </c:pt>
                <c:pt idx="16">
                  <c:v>6.228373702422145E-2</c:v>
                </c:pt>
                <c:pt idx="17">
                  <c:v>4.6153846153846156E-2</c:v>
                </c:pt>
                <c:pt idx="19">
                  <c:v>7.2664359861591699E-2</c:v>
                </c:pt>
                <c:pt idx="20">
                  <c:v>0.11538461538461539</c:v>
                </c:pt>
              </c:numCache>
            </c:numRef>
          </c:val>
          <c:extLst>
            <c:ext xmlns:c16="http://schemas.microsoft.com/office/drawing/2014/chart" uri="{C3380CC4-5D6E-409C-BE32-E72D297353CC}">
              <c16:uniqueId val="{00000001-C1C4-4DA9-A7A2-C5DDEBACDD3B}"/>
            </c:ext>
          </c:extLst>
        </c:ser>
        <c:ser>
          <c:idx val="2"/>
          <c:order val="2"/>
          <c:tx>
            <c:strRef>
              <c:f>'17-9 受託(ク)'!$L$6</c:f>
              <c:strCache>
                <c:ptCount val="1"/>
                <c:pt idx="0">
                  <c:v>３番目</c:v>
                </c:pt>
              </c:strCache>
            </c:strRef>
          </c:tx>
          <c:spPr>
            <a:solidFill>
              <a:srgbClr val="2E75B6"/>
            </a:solidFill>
            <a:ln>
              <a:solidFill>
                <a:schemeClr val="tx1"/>
              </a:solidFill>
            </a:ln>
            <a:effectLst/>
          </c:spPr>
          <c:invertIfNegative val="0"/>
          <c:dLbls>
            <c:dLbl>
              <c:idx val="10"/>
              <c:layout>
                <c:manualLayout>
                  <c:x val="-8.536064874093043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1C4-4DA9-A7A2-C5DDEBACDD3B}"/>
                </c:ext>
              </c:extLst>
            </c:dLbl>
            <c:spPr>
              <a:noFill/>
              <a:ln>
                <a:noFill/>
              </a:ln>
              <a:effectLst/>
            </c:spPr>
            <c:txPr>
              <a:bodyPr/>
              <a:lstStyle/>
              <a:p>
                <a:pPr>
                  <a:defRPr sz="800">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'17-9 受託(ク)'!$I$10:$I$30</c:f>
              <c:strCache>
                <c:ptCount val="21"/>
                <c:pt idx="0">
                  <c:v>人材の継続的な確保           </c:v>
                </c:pt>
                <c:pt idx="1">
                  <c:v>100人以下</c:v>
                </c:pt>
                <c:pt idx="2">
                  <c:v>101人以上</c:v>
                </c:pt>
                <c:pt idx="3">
                  <c:v>品質管理                        </c:v>
                </c:pt>
                <c:pt idx="4">
                  <c:v>100人以下</c:v>
                </c:pt>
                <c:pt idx="5">
                  <c:v>101人以上</c:v>
                </c:pt>
                <c:pt idx="6">
                  <c:v>要求仕様や設計仕様の共有  </c:v>
                </c:pt>
                <c:pt idx="7">
                  <c:v>100人以下</c:v>
                </c:pt>
                <c:pt idx="8">
                  <c:v>101人以上</c:v>
                </c:pt>
                <c:pt idx="9">
                  <c:v>納期・開発工程の管理         </c:v>
                </c:pt>
                <c:pt idx="10">
                  <c:v>100人以下</c:v>
                </c:pt>
                <c:pt idx="11">
                  <c:v>101人以上</c:v>
                </c:pt>
                <c:pt idx="12">
                  <c:v>取引金額                        </c:v>
                </c:pt>
                <c:pt idx="13">
                  <c:v>100人以下</c:v>
                </c:pt>
                <c:pt idx="14">
                  <c:v>101人以上</c:v>
                </c:pt>
                <c:pt idx="15">
                  <c:v>新技術の獲得                   </c:v>
                </c:pt>
                <c:pt idx="16">
                  <c:v>100人以下</c:v>
                </c:pt>
                <c:pt idx="17">
                  <c:v>101人以上</c:v>
                </c:pt>
                <c:pt idx="18">
                  <c:v>仕様や計画の変更              </c:v>
                </c:pt>
                <c:pt idx="19">
                  <c:v>100人以下</c:v>
                </c:pt>
                <c:pt idx="20">
                  <c:v>101人以上</c:v>
                </c:pt>
              </c:strCache>
            </c:strRef>
          </c:cat>
          <c:val>
            <c:numRef>
              <c:f>'17-9 受託(ク)'!$L$10:$L$30</c:f>
              <c:numCache>
                <c:formatCode>0.0%</c:formatCode>
                <c:ptCount val="21"/>
                <c:pt idx="1">
                  <c:v>6.3604240282685506E-2</c:v>
                </c:pt>
                <c:pt idx="2">
                  <c:v>4.7244094488188976E-2</c:v>
                </c:pt>
                <c:pt idx="4">
                  <c:v>7.0671378091872794E-2</c:v>
                </c:pt>
                <c:pt idx="5">
                  <c:v>0.11811023622047244</c:v>
                </c:pt>
                <c:pt idx="7">
                  <c:v>5.3003533568904596E-2</c:v>
                </c:pt>
                <c:pt idx="8">
                  <c:v>4.7244094488188976E-2</c:v>
                </c:pt>
                <c:pt idx="10">
                  <c:v>0.1166077738515901</c:v>
                </c:pt>
                <c:pt idx="11">
                  <c:v>0.12598425196850394</c:v>
                </c:pt>
                <c:pt idx="13">
                  <c:v>0.10600706713780919</c:v>
                </c:pt>
                <c:pt idx="14">
                  <c:v>6.2992125984251968E-2</c:v>
                </c:pt>
                <c:pt idx="16">
                  <c:v>9.187279151943463E-2</c:v>
                </c:pt>
                <c:pt idx="17">
                  <c:v>3.937007874015748E-2</c:v>
                </c:pt>
                <c:pt idx="19">
                  <c:v>6.0070671378091869E-2</c:v>
                </c:pt>
                <c:pt idx="20">
                  <c:v>0.10236220472440945</c:v>
                </c:pt>
              </c:numCache>
            </c:numRef>
          </c:val>
          <c:extLst>
            <c:ext xmlns:c16="http://schemas.microsoft.com/office/drawing/2014/chart" uri="{C3380CC4-5D6E-409C-BE32-E72D297353CC}">
              <c16:uniqueId val="{00000003-C1C4-4DA9-A7A2-C5DDEBACDD3B}"/>
            </c:ext>
          </c:extLst>
        </c:ser>
        <c:dLbls>
          <c:showLegendKey val="0"/>
          <c:showVal val="0"/>
          <c:showCatName val="0"/>
          <c:showSerName val="0"/>
          <c:showPercent val="0"/>
          <c:showBubbleSize val="0"/>
        </c:dLbls>
        <c:gapWidth val="40"/>
        <c:overlap val="100"/>
        <c:axId val="204471296"/>
        <c:axId val="204555392"/>
      </c:barChart>
      <c:catAx>
        <c:axId val="204471296"/>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204555392"/>
        <c:crosses val="autoZero"/>
        <c:auto val="1"/>
        <c:lblAlgn val="ctr"/>
        <c:lblOffset val="100"/>
        <c:noMultiLvlLbl val="0"/>
      </c:catAx>
      <c:valAx>
        <c:axId val="204555392"/>
        <c:scaling>
          <c:orientation val="minMax"/>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204471296"/>
        <c:crosses val="autoZero"/>
        <c:crossBetween val="between"/>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'17-10 受託(ク)'!$J$6</c:f>
              <c:strCache>
                <c:ptCount val="1"/>
                <c:pt idx="0">
                  <c:v>1番目</c:v>
                </c:pt>
              </c:strCache>
            </c:strRef>
          </c:tx>
          <c:spPr>
            <a:solidFill>
              <a:srgbClr val="FF9966"/>
            </a:solidFill>
            <a:ln>
              <a:solidFill>
                <a:schemeClr val="tx1"/>
              </a:solidFill>
            </a:ln>
            <a:effectLst/>
          </c:spPr>
          <c:invertIfNegative val="0"/>
          <c:dLbls>
            <c:spPr>
              <a:noFill/>
              <a:ln>
                <a:noFill/>
              </a:ln>
              <a:effectLst/>
            </c:spPr>
            <c:txPr>
              <a:bodyPr rot="0" vert="horz"/>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'17-10 受託(ク)'!$I$10:$I$30</c:f>
              <c:strCache>
                <c:ptCount val="21"/>
                <c:pt idx="0">
                  <c:v>人材の継続的な確保           </c:v>
                </c:pt>
                <c:pt idx="1">
                  <c:v>IoTあり</c:v>
                </c:pt>
                <c:pt idx="2">
                  <c:v>IoTなし</c:v>
                </c:pt>
                <c:pt idx="3">
                  <c:v>品質管理                        </c:v>
                </c:pt>
                <c:pt idx="4">
                  <c:v>IoTあり</c:v>
                </c:pt>
                <c:pt idx="5">
                  <c:v>IoTなし</c:v>
                </c:pt>
                <c:pt idx="6">
                  <c:v>要求仕様や設計仕様の共有  </c:v>
                </c:pt>
                <c:pt idx="7">
                  <c:v>IoTあり</c:v>
                </c:pt>
                <c:pt idx="8">
                  <c:v>IoTなし</c:v>
                </c:pt>
                <c:pt idx="9">
                  <c:v>納期・開発工程の管理         </c:v>
                </c:pt>
                <c:pt idx="10">
                  <c:v>IoTあり</c:v>
                </c:pt>
                <c:pt idx="11">
                  <c:v>IoTなし</c:v>
                </c:pt>
                <c:pt idx="12">
                  <c:v>取引金額                        </c:v>
                </c:pt>
                <c:pt idx="13">
                  <c:v>IoTあり</c:v>
                </c:pt>
                <c:pt idx="14">
                  <c:v>IoTなし</c:v>
                </c:pt>
                <c:pt idx="15">
                  <c:v>新技術の獲得                   </c:v>
                </c:pt>
                <c:pt idx="16">
                  <c:v>IoTあり</c:v>
                </c:pt>
                <c:pt idx="17">
                  <c:v>IoTなし</c:v>
                </c:pt>
                <c:pt idx="18">
                  <c:v>仕様や計画の変更              </c:v>
                </c:pt>
                <c:pt idx="19">
                  <c:v>IoTあり</c:v>
                </c:pt>
                <c:pt idx="20">
                  <c:v>IoTなし</c:v>
                </c:pt>
              </c:strCache>
            </c:strRef>
          </c:cat>
          <c:val>
            <c:numRef>
              <c:f>'17-10 受託(ク)'!$J$10:$J$30</c:f>
              <c:numCache>
                <c:formatCode>0.0%</c:formatCode>
                <c:ptCount val="21"/>
                <c:pt idx="1">
                  <c:v>0.26277372262773724</c:v>
                </c:pt>
                <c:pt idx="2">
                  <c:v>0.33783783783783783</c:v>
                </c:pt>
                <c:pt idx="4">
                  <c:v>0.18613138686131386</c:v>
                </c:pt>
                <c:pt idx="5">
                  <c:v>0.20945945945945946</c:v>
                </c:pt>
                <c:pt idx="7">
                  <c:v>0.12408759124087591</c:v>
                </c:pt>
                <c:pt idx="8">
                  <c:v>6.0810810810810814E-2</c:v>
                </c:pt>
                <c:pt idx="10">
                  <c:v>9.4890510948905105E-2</c:v>
                </c:pt>
                <c:pt idx="11">
                  <c:v>8.1081081081081086E-2</c:v>
                </c:pt>
                <c:pt idx="13">
                  <c:v>6.2043795620437957E-2</c:v>
                </c:pt>
                <c:pt idx="14">
                  <c:v>7.4324324324324328E-2</c:v>
                </c:pt>
                <c:pt idx="16">
                  <c:v>5.8394160583941604E-2</c:v>
                </c:pt>
                <c:pt idx="17">
                  <c:v>8.7837837837837843E-2</c:v>
                </c:pt>
                <c:pt idx="19">
                  <c:v>6.9343065693430656E-2</c:v>
                </c:pt>
                <c:pt idx="20">
                  <c:v>5.4054054054054057E-2</c:v>
                </c:pt>
              </c:numCache>
            </c:numRef>
          </c:val>
          <c:extLst>
            <c:ext xmlns:c16="http://schemas.microsoft.com/office/drawing/2014/chart" uri="{C3380CC4-5D6E-409C-BE32-E72D297353CC}">
              <c16:uniqueId val="{00000000-33BA-4430-BC6E-E86081EE2155}"/>
            </c:ext>
          </c:extLst>
        </c:ser>
        <c:ser>
          <c:idx val="1"/>
          <c:order val="1"/>
          <c:tx>
            <c:strRef>
              <c:f>'17-10 受託(ク)'!$K$6</c:f>
              <c:strCache>
                <c:ptCount val="1"/>
                <c:pt idx="0">
                  <c:v>２番目</c:v>
                </c:pt>
              </c:strCache>
            </c:strRef>
          </c:tx>
          <c:spPr>
            <a:solidFill>
              <a:srgbClr val="FFFF99"/>
            </a:solidFill>
            <a:ln>
              <a:solidFill>
                <a:schemeClr val="tx1"/>
              </a:solidFill>
            </a:ln>
            <a:effectLst/>
          </c:spPr>
          <c:invertIfNegative val="0"/>
          <c:dLbls>
            <c:numFmt formatCode="0.0%" sourceLinked="0"/>
            <c:spPr>
              <a:noFill/>
              <a:ln>
                <a:noFill/>
              </a:ln>
              <a:effectLst/>
            </c:spPr>
            <c:txPr>
              <a:bodyPr rot="0" vert="horz"/>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'17-10 受託(ク)'!$I$10:$I$30</c:f>
              <c:strCache>
                <c:ptCount val="21"/>
                <c:pt idx="0">
                  <c:v>人材の継続的な確保           </c:v>
                </c:pt>
                <c:pt idx="1">
                  <c:v>IoTあり</c:v>
                </c:pt>
                <c:pt idx="2">
                  <c:v>IoTなし</c:v>
                </c:pt>
                <c:pt idx="3">
                  <c:v>品質管理                        </c:v>
                </c:pt>
                <c:pt idx="4">
                  <c:v>IoTあり</c:v>
                </c:pt>
                <c:pt idx="5">
                  <c:v>IoTなし</c:v>
                </c:pt>
                <c:pt idx="6">
                  <c:v>要求仕様や設計仕様の共有  </c:v>
                </c:pt>
                <c:pt idx="7">
                  <c:v>IoTあり</c:v>
                </c:pt>
                <c:pt idx="8">
                  <c:v>IoTなし</c:v>
                </c:pt>
                <c:pt idx="9">
                  <c:v>納期・開発工程の管理         </c:v>
                </c:pt>
                <c:pt idx="10">
                  <c:v>IoTあり</c:v>
                </c:pt>
                <c:pt idx="11">
                  <c:v>IoTなし</c:v>
                </c:pt>
                <c:pt idx="12">
                  <c:v>取引金額                        </c:v>
                </c:pt>
                <c:pt idx="13">
                  <c:v>IoTあり</c:v>
                </c:pt>
                <c:pt idx="14">
                  <c:v>IoTなし</c:v>
                </c:pt>
                <c:pt idx="15">
                  <c:v>新技術の獲得                   </c:v>
                </c:pt>
                <c:pt idx="16">
                  <c:v>IoTあり</c:v>
                </c:pt>
                <c:pt idx="17">
                  <c:v>IoTなし</c:v>
                </c:pt>
                <c:pt idx="18">
                  <c:v>仕様や計画の変更              </c:v>
                </c:pt>
                <c:pt idx="19">
                  <c:v>IoTあり</c:v>
                </c:pt>
                <c:pt idx="20">
                  <c:v>IoTなし</c:v>
                </c:pt>
              </c:strCache>
            </c:strRef>
          </c:cat>
          <c:val>
            <c:numRef>
              <c:f>'17-10 受託(ク)'!$K$10:$K$30</c:f>
              <c:numCache>
                <c:formatCode>0.0%</c:formatCode>
                <c:ptCount val="21"/>
                <c:pt idx="1">
                  <c:v>0.1391941391941392</c:v>
                </c:pt>
                <c:pt idx="2">
                  <c:v>0.14383561643835616</c:v>
                </c:pt>
                <c:pt idx="4">
                  <c:v>8.4249084249084255E-2</c:v>
                </c:pt>
                <c:pt idx="5">
                  <c:v>0.13698630136986301</c:v>
                </c:pt>
                <c:pt idx="7">
                  <c:v>7.3260073260073263E-2</c:v>
                </c:pt>
                <c:pt idx="8">
                  <c:v>9.5890410958904104E-2</c:v>
                </c:pt>
                <c:pt idx="10">
                  <c:v>0.1575091575091575</c:v>
                </c:pt>
                <c:pt idx="11">
                  <c:v>0.17808219178082191</c:v>
                </c:pt>
                <c:pt idx="13">
                  <c:v>0.10622710622710622</c:v>
                </c:pt>
                <c:pt idx="14">
                  <c:v>9.5890410958904104E-2</c:v>
                </c:pt>
                <c:pt idx="16">
                  <c:v>6.5934065934065936E-2</c:v>
                </c:pt>
                <c:pt idx="17">
                  <c:v>4.1095890410958902E-2</c:v>
                </c:pt>
                <c:pt idx="19">
                  <c:v>9.1575091575091569E-2</c:v>
                </c:pt>
                <c:pt idx="20">
                  <c:v>7.5342465753424653E-2</c:v>
                </c:pt>
              </c:numCache>
            </c:numRef>
          </c:val>
          <c:extLst>
            <c:ext xmlns:c16="http://schemas.microsoft.com/office/drawing/2014/chart" uri="{C3380CC4-5D6E-409C-BE32-E72D297353CC}">
              <c16:uniqueId val="{00000001-33BA-4430-BC6E-E86081EE2155}"/>
            </c:ext>
          </c:extLst>
        </c:ser>
        <c:ser>
          <c:idx val="2"/>
          <c:order val="2"/>
          <c:tx>
            <c:strRef>
              <c:f>'17-10 受託(ク)'!$L$6</c:f>
              <c:strCache>
                <c:ptCount val="1"/>
                <c:pt idx="0">
                  <c:v>３番目</c:v>
                </c:pt>
              </c:strCache>
            </c:strRef>
          </c:tx>
          <c:spPr>
            <a:solidFill>
              <a:srgbClr val="2E75B6"/>
            </a:solidFill>
            <a:ln>
              <a:solidFill>
                <a:sysClr val="windowText" lastClr="000000"/>
              </a:solidFill>
            </a:ln>
            <a:effectLst/>
          </c:spPr>
          <c:invertIfNegative val="0"/>
          <c:dLbls>
            <c:dLbl>
              <c:idx val="10"/>
              <c:layout>
                <c:manualLayout>
                  <c:x val="-8.536064874093043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3BA-4430-BC6E-E86081EE2155}"/>
                </c:ext>
              </c:extLst>
            </c:dLbl>
            <c:spPr>
              <a:noFill/>
              <a:ln>
                <a:noFill/>
              </a:ln>
              <a:effectLst/>
            </c:spPr>
            <c:txPr>
              <a:bodyPr wrap="square" lIns="38100" tIns="19050" rIns="38100" bIns="19050" anchor="ctr">
                <a:spAutoFit/>
              </a:bodyPr>
              <a:lstStyle/>
              <a:p>
                <a:pPr>
                  <a:defRPr sz="800">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'17-10 受託(ク)'!$I$10:$I$30</c:f>
              <c:strCache>
                <c:ptCount val="21"/>
                <c:pt idx="0">
                  <c:v>人材の継続的な確保           </c:v>
                </c:pt>
                <c:pt idx="1">
                  <c:v>IoTあり</c:v>
                </c:pt>
                <c:pt idx="2">
                  <c:v>IoTなし</c:v>
                </c:pt>
                <c:pt idx="3">
                  <c:v>品質管理                        </c:v>
                </c:pt>
                <c:pt idx="4">
                  <c:v>IoTあり</c:v>
                </c:pt>
                <c:pt idx="5">
                  <c:v>IoTなし</c:v>
                </c:pt>
                <c:pt idx="6">
                  <c:v>要求仕様や設計仕様の共有  </c:v>
                </c:pt>
                <c:pt idx="7">
                  <c:v>IoTあり</c:v>
                </c:pt>
                <c:pt idx="8">
                  <c:v>IoTなし</c:v>
                </c:pt>
                <c:pt idx="9">
                  <c:v>納期・開発工程の管理         </c:v>
                </c:pt>
                <c:pt idx="10">
                  <c:v>IoTあり</c:v>
                </c:pt>
                <c:pt idx="11">
                  <c:v>IoTなし</c:v>
                </c:pt>
                <c:pt idx="12">
                  <c:v>取引金額                        </c:v>
                </c:pt>
                <c:pt idx="13">
                  <c:v>IoTあり</c:v>
                </c:pt>
                <c:pt idx="14">
                  <c:v>IoTなし</c:v>
                </c:pt>
                <c:pt idx="15">
                  <c:v>新技術の獲得                   </c:v>
                </c:pt>
                <c:pt idx="16">
                  <c:v>IoTあり</c:v>
                </c:pt>
                <c:pt idx="17">
                  <c:v>IoTなし</c:v>
                </c:pt>
                <c:pt idx="18">
                  <c:v>仕様や計画の変更              </c:v>
                </c:pt>
                <c:pt idx="19">
                  <c:v>IoTあり</c:v>
                </c:pt>
                <c:pt idx="20">
                  <c:v>IoTなし</c:v>
                </c:pt>
              </c:strCache>
            </c:strRef>
          </c:cat>
          <c:val>
            <c:numRef>
              <c:f>'17-10 受託(ク)'!$L$10:$L$30</c:f>
              <c:numCache>
                <c:formatCode>0.0%</c:formatCode>
                <c:ptCount val="21"/>
                <c:pt idx="1">
                  <c:v>6.3197026022304828E-2</c:v>
                </c:pt>
                <c:pt idx="2">
                  <c:v>4.9645390070921988E-2</c:v>
                </c:pt>
                <c:pt idx="4">
                  <c:v>7.0631970260223054E-2</c:v>
                </c:pt>
                <c:pt idx="5">
                  <c:v>0.11347517730496454</c:v>
                </c:pt>
                <c:pt idx="7">
                  <c:v>5.204460966542751E-2</c:v>
                </c:pt>
                <c:pt idx="8">
                  <c:v>4.9645390070921988E-2</c:v>
                </c:pt>
                <c:pt idx="10">
                  <c:v>0.11895910780669144</c:v>
                </c:pt>
                <c:pt idx="11">
                  <c:v>0.12056737588652482</c:v>
                </c:pt>
                <c:pt idx="13">
                  <c:v>7.0631970260223054E-2</c:v>
                </c:pt>
                <c:pt idx="14">
                  <c:v>0.13475177304964539</c:v>
                </c:pt>
                <c:pt idx="16">
                  <c:v>5.9479553903345722E-2</c:v>
                </c:pt>
                <c:pt idx="17">
                  <c:v>0.10638297872340426</c:v>
                </c:pt>
                <c:pt idx="19">
                  <c:v>7.8066914498141265E-2</c:v>
                </c:pt>
                <c:pt idx="20">
                  <c:v>6.3829787234042548E-2</c:v>
                </c:pt>
              </c:numCache>
            </c:numRef>
          </c:val>
          <c:extLst>
            <c:ext xmlns:c16="http://schemas.microsoft.com/office/drawing/2014/chart" uri="{C3380CC4-5D6E-409C-BE32-E72D297353CC}">
              <c16:uniqueId val="{00000003-33BA-4430-BC6E-E86081EE2155}"/>
            </c:ext>
          </c:extLst>
        </c:ser>
        <c:dLbls>
          <c:showLegendKey val="0"/>
          <c:showVal val="0"/>
          <c:showCatName val="0"/>
          <c:showSerName val="0"/>
          <c:showPercent val="0"/>
          <c:showBubbleSize val="0"/>
        </c:dLbls>
        <c:gapWidth val="40"/>
        <c:overlap val="100"/>
        <c:axId val="204471296"/>
        <c:axId val="204555392"/>
      </c:barChart>
      <c:catAx>
        <c:axId val="204471296"/>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204555392"/>
        <c:crosses val="autoZero"/>
        <c:auto val="1"/>
        <c:lblAlgn val="ctr"/>
        <c:lblOffset val="100"/>
        <c:noMultiLvlLbl val="0"/>
      </c:catAx>
      <c:valAx>
        <c:axId val="204555392"/>
        <c:scaling>
          <c:orientation val="minMax"/>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204471296"/>
        <c:crosses val="autoZero"/>
        <c:crossBetween val="between"/>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'17-11 受託(ク)'!$J$6</c:f>
              <c:strCache>
                <c:ptCount val="1"/>
                <c:pt idx="0">
                  <c:v>1番目</c:v>
                </c:pt>
              </c:strCache>
            </c:strRef>
          </c:tx>
          <c:spPr>
            <a:solidFill>
              <a:srgbClr val="FF9966"/>
            </a:solidFill>
            <a:ln>
              <a:solidFill>
                <a:schemeClr val="tx1"/>
              </a:solidFill>
            </a:ln>
            <a:effectLst/>
          </c:spPr>
          <c:invertIfNegative val="0"/>
          <c:dLbls>
            <c:spPr>
              <a:noFill/>
              <a:ln>
                <a:noFill/>
              </a:ln>
              <a:effectLst/>
            </c:spPr>
            <c:txPr>
              <a:bodyPr rot="0" vert="horz"/>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'17-11 受託(ク)'!$I$10:$I$30</c:f>
              <c:strCache>
                <c:ptCount val="21"/>
                <c:pt idx="0">
                  <c:v>人材の継続的な確保           </c:v>
                </c:pt>
                <c:pt idx="1">
                  <c:v>AIあり</c:v>
                </c:pt>
                <c:pt idx="2">
                  <c:v>AIなし</c:v>
                </c:pt>
                <c:pt idx="3">
                  <c:v>品質管理                        </c:v>
                </c:pt>
                <c:pt idx="4">
                  <c:v>AIあり</c:v>
                </c:pt>
                <c:pt idx="5">
                  <c:v>AIなし</c:v>
                </c:pt>
                <c:pt idx="6">
                  <c:v>要求仕様や設計仕様の共有  </c:v>
                </c:pt>
                <c:pt idx="7">
                  <c:v>AIあり</c:v>
                </c:pt>
                <c:pt idx="8">
                  <c:v>AIなし</c:v>
                </c:pt>
                <c:pt idx="9">
                  <c:v>納期・開発工程の管理         </c:v>
                </c:pt>
                <c:pt idx="10">
                  <c:v>AIあり</c:v>
                </c:pt>
                <c:pt idx="11">
                  <c:v>AIなし</c:v>
                </c:pt>
                <c:pt idx="12">
                  <c:v>取引金額                        </c:v>
                </c:pt>
                <c:pt idx="13">
                  <c:v>AIあり</c:v>
                </c:pt>
                <c:pt idx="14">
                  <c:v>AIなし</c:v>
                </c:pt>
                <c:pt idx="15">
                  <c:v>新技術の獲得                   </c:v>
                </c:pt>
                <c:pt idx="16">
                  <c:v>AIあり</c:v>
                </c:pt>
                <c:pt idx="17">
                  <c:v>AIなし</c:v>
                </c:pt>
                <c:pt idx="18">
                  <c:v>仕様や計画の変更              </c:v>
                </c:pt>
                <c:pt idx="19">
                  <c:v>AIあり</c:v>
                </c:pt>
                <c:pt idx="20">
                  <c:v>AIなし</c:v>
                </c:pt>
              </c:strCache>
            </c:strRef>
          </c:cat>
          <c:val>
            <c:numRef>
              <c:f>'17-11 受託(ク)'!$J$10:$J$30</c:f>
              <c:numCache>
                <c:formatCode>0.0%</c:formatCode>
                <c:ptCount val="21"/>
                <c:pt idx="1">
                  <c:v>0.265625</c:v>
                </c:pt>
                <c:pt idx="2">
                  <c:v>0.32727272727272727</c:v>
                </c:pt>
                <c:pt idx="4">
                  <c:v>0.20703125</c:v>
                </c:pt>
                <c:pt idx="5">
                  <c:v>0.17575757575757575</c:v>
                </c:pt>
                <c:pt idx="7">
                  <c:v>0.109375</c:v>
                </c:pt>
                <c:pt idx="8">
                  <c:v>9.0909090909090912E-2</c:v>
                </c:pt>
                <c:pt idx="10">
                  <c:v>7.421875E-2</c:v>
                </c:pt>
                <c:pt idx="11">
                  <c:v>0.11515151515151516</c:v>
                </c:pt>
                <c:pt idx="13">
                  <c:v>7.03125E-2</c:v>
                </c:pt>
                <c:pt idx="14">
                  <c:v>6.0606060606060608E-2</c:v>
                </c:pt>
                <c:pt idx="16">
                  <c:v>6.25E-2</c:v>
                </c:pt>
                <c:pt idx="17">
                  <c:v>7.2727272727272724E-2</c:v>
                </c:pt>
                <c:pt idx="19">
                  <c:v>7.03125E-2</c:v>
                </c:pt>
                <c:pt idx="20">
                  <c:v>5.4545454545454543E-2</c:v>
                </c:pt>
              </c:numCache>
            </c:numRef>
          </c:val>
          <c:extLst>
            <c:ext xmlns:c16="http://schemas.microsoft.com/office/drawing/2014/chart" uri="{C3380CC4-5D6E-409C-BE32-E72D297353CC}">
              <c16:uniqueId val="{00000000-66E1-4979-9412-7575EBD9D9A4}"/>
            </c:ext>
          </c:extLst>
        </c:ser>
        <c:ser>
          <c:idx val="1"/>
          <c:order val="1"/>
          <c:tx>
            <c:strRef>
              <c:f>'17-11 受託(ク)'!$K$6</c:f>
              <c:strCache>
                <c:ptCount val="1"/>
                <c:pt idx="0">
                  <c:v>２番目</c:v>
                </c:pt>
              </c:strCache>
            </c:strRef>
          </c:tx>
          <c:spPr>
            <a:solidFill>
              <a:srgbClr val="FFFF99"/>
            </a:solidFill>
            <a:ln>
              <a:solidFill>
                <a:schemeClr val="tx1"/>
              </a:solidFill>
            </a:ln>
            <a:effectLst/>
          </c:spPr>
          <c:invertIfNegative val="0"/>
          <c:dLbls>
            <c:numFmt formatCode="0.0%" sourceLinked="0"/>
            <c:spPr>
              <a:noFill/>
              <a:ln>
                <a:noFill/>
              </a:ln>
              <a:effectLst/>
            </c:spPr>
            <c:txPr>
              <a:bodyPr rot="0" vert="horz"/>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'17-11 受託(ク)'!$I$10:$I$30</c:f>
              <c:strCache>
                <c:ptCount val="21"/>
                <c:pt idx="0">
                  <c:v>人材の継続的な確保           </c:v>
                </c:pt>
                <c:pt idx="1">
                  <c:v>AIあり</c:v>
                </c:pt>
                <c:pt idx="2">
                  <c:v>AIなし</c:v>
                </c:pt>
                <c:pt idx="3">
                  <c:v>品質管理                        </c:v>
                </c:pt>
                <c:pt idx="4">
                  <c:v>AIあり</c:v>
                </c:pt>
                <c:pt idx="5">
                  <c:v>AIなし</c:v>
                </c:pt>
                <c:pt idx="6">
                  <c:v>要求仕様や設計仕様の共有  </c:v>
                </c:pt>
                <c:pt idx="7">
                  <c:v>AIあり</c:v>
                </c:pt>
                <c:pt idx="8">
                  <c:v>AIなし</c:v>
                </c:pt>
                <c:pt idx="9">
                  <c:v>納期・開発工程の管理         </c:v>
                </c:pt>
                <c:pt idx="10">
                  <c:v>AIあり</c:v>
                </c:pt>
                <c:pt idx="11">
                  <c:v>AIなし</c:v>
                </c:pt>
                <c:pt idx="12">
                  <c:v>取引金額                        </c:v>
                </c:pt>
                <c:pt idx="13">
                  <c:v>AIあり</c:v>
                </c:pt>
                <c:pt idx="14">
                  <c:v>AIなし</c:v>
                </c:pt>
                <c:pt idx="15">
                  <c:v>新技術の獲得                   </c:v>
                </c:pt>
                <c:pt idx="16">
                  <c:v>AIあり</c:v>
                </c:pt>
                <c:pt idx="17">
                  <c:v>AIなし</c:v>
                </c:pt>
                <c:pt idx="18">
                  <c:v>仕様や計画の変更              </c:v>
                </c:pt>
                <c:pt idx="19">
                  <c:v>AIあり</c:v>
                </c:pt>
                <c:pt idx="20">
                  <c:v>AIなし</c:v>
                </c:pt>
              </c:strCache>
            </c:strRef>
          </c:cat>
          <c:val>
            <c:numRef>
              <c:f>'17-11 受託(ク)'!$K$10:$K$30</c:f>
              <c:numCache>
                <c:formatCode>0.0%</c:formatCode>
                <c:ptCount val="21"/>
                <c:pt idx="1">
                  <c:v>0.14960629921259844</c:v>
                </c:pt>
                <c:pt idx="2">
                  <c:v>0.12804878048780488</c:v>
                </c:pt>
                <c:pt idx="4">
                  <c:v>9.4488188976377951E-2</c:v>
                </c:pt>
                <c:pt idx="5">
                  <c:v>0.11585365853658537</c:v>
                </c:pt>
                <c:pt idx="7">
                  <c:v>7.874015748031496E-2</c:v>
                </c:pt>
                <c:pt idx="8">
                  <c:v>8.5365853658536592E-2</c:v>
                </c:pt>
                <c:pt idx="10">
                  <c:v>0.16929133858267717</c:v>
                </c:pt>
                <c:pt idx="11">
                  <c:v>0.15853658536585366</c:v>
                </c:pt>
                <c:pt idx="13">
                  <c:v>8.6614173228346455E-2</c:v>
                </c:pt>
                <c:pt idx="14">
                  <c:v>0.12804878048780488</c:v>
                </c:pt>
                <c:pt idx="16">
                  <c:v>5.905511811023622E-2</c:v>
                </c:pt>
                <c:pt idx="17">
                  <c:v>5.4878048780487805E-2</c:v>
                </c:pt>
                <c:pt idx="19">
                  <c:v>9.8425196850393706E-2</c:v>
                </c:pt>
                <c:pt idx="20">
                  <c:v>6.7073170731707321E-2</c:v>
                </c:pt>
              </c:numCache>
            </c:numRef>
          </c:val>
          <c:extLst>
            <c:ext xmlns:c16="http://schemas.microsoft.com/office/drawing/2014/chart" uri="{C3380CC4-5D6E-409C-BE32-E72D297353CC}">
              <c16:uniqueId val="{00000001-66E1-4979-9412-7575EBD9D9A4}"/>
            </c:ext>
          </c:extLst>
        </c:ser>
        <c:ser>
          <c:idx val="2"/>
          <c:order val="2"/>
          <c:tx>
            <c:strRef>
              <c:f>'17-11 受託(ク)'!$L$6</c:f>
              <c:strCache>
                <c:ptCount val="1"/>
                <c:pt idx="0">
                  <c:v>３番目</c:v>
                </c:pt>
              </c:strCache>
            </c:strRef>
          </c:tx>
          <c:spPr>
            <a:solidFill>
              <a:srgbClr val="2E75B6"/>
            </a:solidFill>
            <a:ln>
              <a:solidFill>
                <a:sysClr val="windowText" lastClr="000000"/>
              </a:solidFill>
            </a:ln>
            <a:effectLst/>
          </c:spPr>
          <c:invertIfNegative val="0"/>
          <c:dLbls>
            <c:dLbl>
              <c:idx val="10"/>
              <c:layout>
                <c:manualLayout>
                  <c:x val="-8.536064874093043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6E1-4979-9412-7575EBD9D9A4}"/>
                </c:ext>
              </c:extLst>
            </c:dLbl>
            <c:spPr>
              <a:noFill/>
              <a:ln>
                <a:noFill/>
              </a:ln>
              <a:effectLst/>
            </c:spPr>
            <c:txPr>
              <a:bodyPr wrap="square" lIns="38100" tIns="19050" rIns="38100" bIns="19050" anchor="ctr">
                <a:spAutoFit/>
              </a:bodyPr>
              <a:lstStyle/>
              <a:p>
                <a:pPr>
                  <a:defRPr sz="800">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'17-11 受託(ク)'!$I$10:$I$30</c:f>
              <c:strCache>
                <c:ptCount val="21"/>
                <c:pt idx="0">
                  <c:v>人材の継続的な確保           </c:v>
                </c:pt>
                <c:pt idx="1">
                  <c:v>AIあり</c:v>
                </c:pt>
                <c:pt idx="2">
                  <c:v>AIなし</c:v>
                </c:pt>
                <c:pt idx="3">
                  <c:v>品質管理                        </c:v>
                </c:pt>
                <c:pt idx="4">
                  <c:v>AIあり</c:v>
                </c:pt>
                <c:pt idx="5">
                  <c:v>AIなし</c:v>
                </c:pt>
                <c:pt idx="6">
                  <c:v>要求仕様や設計仕様の共有  </c:v>
                </c:pt>
                <c:pt idx="7">
                  <c:v>AIあり</c:v>
                </c:pt>
                <c:pt idx="8">
                  <c:v>AIなし</c:v>
                </c:pt>
                <c:pt idx="9">
                  <c:v>納期・開発工程の管理         </c:v>
                </c:pt>
                <c:pt idx="10">
                  <c:v>AIあり</c:v>
                </c:pt>
                <c:pt idx="11">
                  <c:v>AIなし</c:v>
                </c:pt>
                <c:pt idx="12">
                  <c:v>取引金額                        </c:v>
                </c:pt>
                <c:pt idx="13">
                  <c:v>AIあり</c:v>
                </c:pt>
                <c:pt idx="14">
                  <c:v>AIなし</c:v>
                </c:pt>
                <c:pt idx="15">
                  <c:v>新技術の獲得                   </c:v>
                </c:pt>
                <c:pt idx="16">
                  <c:v>AIあり</c:v>
                </c:pt>
                <c:pt idx="17">
                  <c:v>AIなし</c:v>
                </c:pt>
                <c:pt idx="18">
                  <c:v>仕様や計画の変更              </c:v>
                </c:pt>
                <c:pt idx="19">
                  <c:v>AIあり</c:v>
                </c:pt>
                <c:pt idx="20">
                  <c:v>AIなし</c:v>
                </c:pt>
              </c:strCache>
            </c:strRef>
          </c:cat>
          <c:val>
            <c:numRef>
              <c:f>'17-11 受託(ク)'!$L$10:$L$30</c:f>
              <c:numCache>
                <c:formatCode>0.0%</c:formatCode>
                <c:ptCount val="21"/>
                <c:pt idx="1">
                  <c:v>4.8192771084337352E-2</c:v>
                </c:pt>
                <c:pt idx="2">
                  <c:v>7.4999999999999997E-2</c:v>
                </c:pt>
                <c:pt idx="4">
                  <c:v>8.8353413654618476E-2</c:v>
                </c:pt>
                <c:pt idx="5">
                  <c:v>8.1250000000000003E-2</c:v>
                </c:pt>
                <c:pt idx="7">
                  <c:v>3.614457831325301E-2</c:v>
                </c:pt>
                <c:pt idx="8">
                  <c:v>6.8750000000000006E-2</c:v>
                </c:pt>
                <c:pt idx="10">
                  <c:v>0.13253012048192772</c:v>
                </c:pt>
                <c:pt idx="11">
                  <c:v>0.1</c:v>
                </c:pt>
                <c:pt idx="13">
                  <c:v>8.8353413654618476E-2</c:v>
                </c:pt>
                <c:pt idx="14">
                  <c:v>0.1</c:v>
                </c:pt>
                <c:pt idx="16">
                  <c:v>6.4257028112449793E-2</c:v>
                </c:pt>
                <c:pt idx="17">
                  <c:v>9.375E-2</c:v>
                </c:pt>
                <c:pt idx="19">
                  <c:v>6.4257028112449793E-2</c:v>
                </c:pt>
                <c:pt idx="20">
                  <c:v>8.7499999999999994E-2</c:v>
                </c:pt>
              </c:numCache>
            </c:numRef>
          </c:val>
          <c:extLst>
            <c:ext xmlns:c16="http://schemas.microsoft.com/office/drawing/2014/chart" uri="{C3380CC4-5D6E-409C-BE32-E72D297353CC}">
              <c16:uniqueId val="{00000003-66E1-4979-9412-7575EBD9D9A4}"/>
            </c:ext>
          </c:extLst>
        </c:ser>
        <c:dLbls>
          <c:showLegendKey val="0"/>
          <c:showVal val="0"/>
          <c:showCatName val="0"/>
          <c:showSerName val="0"/>
          <c:showPercent val="0"/>
          <c:showBubbleSize val="0"/>
        </c:dLbls>
        <c:gapWidth val="40"/>
        <c:overlap val="100"/>
        <c:axId val="204471296"/>
        <c:axId val="204555392"/>
      </c:barChart>
      <c:catAx>
        <c:axId val="204471296"/>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204555392"/>
        <c:crosses val="autoZero"/>
        <c:auto val="1"/>
        <c:lblAlgn val="ctr"/>
        <c:lblOffset val="100"/>
        <c:noMultiLvlLbl val="0"/>
      </c:catAx>
      <c:valAx>
        <c:axId val="204555392"/>
        <c:scaling>
          <c:orientation val="minMax"/>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204471296"/>
        <c:crosses val="autoZero"/>
        <c:crossBetween val="between"/>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039214345674235"/>
          <c:y val="6.1340534912474785E-2"/>
          <c:w val="0.66469407641410094"/>
          <c:h val="0.842148977245613"/>
        </c:manualLayout>
      </c:layout>
      <c:barChart>
        <c:barDir val="bar"/>
        <c:grouping val="stacked"/>
        <c:varyColors val="0"/>
        <c:ser>
          <c:idx val="0"/>
          <c:order val="0"/>
          <c:tx>
            <c:strRef>
              <c:f>'17-12 受託(ク)'!$J$6</c:f>
              <c:strCache>
                <c:ptCount val="1"/>
                <c:pt idx="0">
                  <c:v>1番目</c:v>
                </c:pt>
              </c:strCache>
            </c:strRef>
          </c:tx>
          <c:spPr>
            <a:solidFill>
              <a:srgbClr val="FF9966"/>
            </a:solidFill>
            <a:ln>
              <a:solidFill>
                <a:schemeClr val="tx1"/>
              </a:solid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D2D2-42A6-B4CE-D63CDB65C454}"/>
                </c:ext>
              </c:extLst>
            </c:dLbl>
            <c:dLbl>
              <c:idx val="4"/>
              <c:delete val="1"/>
              <c:extLst>
                <c:ext xmlns:c15="http://schemas.microsoft.com/office/drawing/2012/chart" uri="{CE6537A1-D6FC-4f65-9D91-7224C49458BB}"/>
                <c:ext xmlns:c16="http://schemas.microsoft.com/office/drawing/2014/chart" uri="{C3380CC4-5D6E-409C-BE32-E72D297353CC}">
                  <c16:uniqueId val="{00000001-D2D2-42A6-B4CE-D63CDB65C454}"/>
                </c:ext>
              </c:extLst>
            </c:dLbl>
            <c:dLbl>
              <c:idx val="7"/>
              <c:delete val="1"/>
              <c:extLst>
                <c:ext xmlns:c15="http://schemas.microsoft.com/office/drawing/2012/chart" uri="{CE6537A1-D6FC-4f65-9D91-7224C49458BB}"/>
                <c:ext xmlns:c16="http://schemas.microsoft.com/office/drawing/2014/chart" uri="{C3380CC4-5D6E-409C-BE32-E72D297353CC}">
                  <c16:uniqueId val="{00000002-D2D2-42A6-B4CE-D63CDB65C454}"/>
                </c:ext>
              </c:extLst>
            </c:dLbl>
            <c:dLbl>
              <c:idx val="10"/>
              <c:delete val="1"/>
              <c:extLst>
                <c:ext xmlns:c15="http://schemas.microsoft.com/office/drawing/2012/chart" uri="{CE6537A1-D6FC-4f65-9D91-7224C49458BB}"/>
                <c:ext xmlns:c16="http://schemas.microsoft.com/office/drawing/2014/chart" uri="{C3380CC4-5D6E-409C-BE32-E72D297353CC}">
                  <c16:uniqueId val="{00000003-D2D2-42A6-B4CE-D63CDB65C454}"/>
                </c:ext>
              </c:extLst>
            </c:dLbl>
            <c:dLbl>
              <c:idx val="13"/>
              <c:delete val="1"/>
              <c:extLst>
                <c:ext xmlns:c15="http://schemas.microsoft.com/office/drawing/2012/chart" uri="{CE6537A1-D6FC-4f65-9D91-7224C49458BB}"/>
                <c:ext xmlns:c16="http://schemas.microsoft.com/office/drawing/2014/chart" uri="{C3380CC4-5D6E-409C-BE32-E72D297353CC}">
                  <c16:uniqueId val="{00000004-D2D2-42A6-B4CE-D63CDB65C454}"/>
                </c:ext>
              </c:extLst>
            </c:dLbl>
            <c:dLbl>
              <c:idx val="16"/>
              <c:delete val="1"/>
              <c:extLst>
                <c:ext xmlns:c15="http://schemas.microsoft.com/office/drawing/2012/chart" uri="{CE6537A1-D6FC-4f65-9D91-7224C49458BB}"/>
                <c:ext xmlns:c16="http://schemas.microsoft.com/office/drawing/2014/chart" uri="{C3380CC4-5D6E-409C-BE32-E72D297353CC}">
                  <c16:uniqueId val="{00000005-D2D2-42A6-B4CE-D63CDB65C454}"/>
                </c:ext>
              </c:extLst>
            </c:dLbl>
            <c:dLbl>
              <c:idx val="19"/>
              <c:delete val="1"/>
              <c:extLst>
                <c:ext xmlns:c15="http://schemas.microsoft.com/office/drawing/2012/chart" uri="{CE6537A1-D6FC-4f65-9D91-7224C49458BB}"/>
                <c:ext xmlns:c16="http://schemas.microsoft.com/office/drawing/2014/chart" uri="{C3380CC4-5D6E-409C-BE32-E72D297353CC}">
                  <c16:uniqueId val="{00000006-D2D2-42A6-B4CE-D63CDB65C454}"/>
                </c:ext>
              </c:extLst>
            </c:dLbl>
            <c:spPr>
              <a:noFill/>
              <a:ln>
                <a:noFill/>
              </a:ln>
              <a:effectLst/>
            </c:spPr>
            <c:txPr>
              <a:bodyPr rot="0" vert="horz"/>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'17-12 受託(ク)'!$I$10:$I$30</c:f>
              <c:strCache>
                <c:ptCount val="21"/>
                <c:pt idx="0">
                  <c:v>人材の継続的な確保           </c:v>
                </c:pt>
                <c:pt idx="1">
                  <c:v>DXあり</c:v>
                </c:pt>
                <c:pt idx="2">
                  <c:v>DXなし</c:v>
                </c:pt>
                <c:pt idx="3">
                  <c:v>品質管理                        </c:v>
                </c:pt>
                <c:pt idx="4">
                  <c:v>DXあり</c:v>
                </c:pt>
                <c:pt idx="5">
                  <c:v>DXなし</c:v>
                </c:pt>
                <c:pt idx="6">
                  <c:v>要求仕様や設計仕様の共有  </c:v>
                </c:pt>
                <c:pt idx="7">
                  <c:v>DXあり</c:v>
                </c:pt>
                <c:pt idx="8">
                  <c:v>DXなし</c:v>
                </c:pt>
                <c:pt idx="9">
                  <c:v>納期・開発工程の管理         </c:v>
                </c:pt>
                <c:pt idx="10">
                  <c:v>DXあり</c:v>
                </c:pt>
                <c:pt idx="11">
                  <c:v>DXなし</c:v>
                </c:pt>
                <c:pt idx="12">
                  <c:v>取引金額                        </c:v>
                </c:pt>
                <c:pt idx="13">
                  <c:v>DXあり</c:v>
                </c:pt>
                <c:pt idx="14">
                  <c:v>DXなし</c:v>
                </c:pt>
                <c:pt idx="15">
                  <c:v>新技術の獲得                   </c:v>
                </c:pt>
                <c:pt idx="16">
                  <c:v>DXあり</c:v>
                </c:pt>
                <c:pt idx="17">
                  <c:v>DXなし</c:v>
                </c:pt>
                <c:pt idx="18">
                  <c:v>仕様や計画の変更              </c:v>
                </c:pt>
                <c:pt idx="19">
                  <c:v>DXあり</c:v>
                </c:pt>
                <c:pt idx="20">
                  <c:v>DXなし</c:v>
                </c:pt>
              </c:strCache>
            </c:strRef>
          </c:cat>
          <c:val>
            <c:numRef>
              <c:f>'17-12 受託(ク)'!$J$10:$J$30</c:f>
              <c:numCache>
                <c:formatCode>0.0%</c:formatCode>
                <c:ptCount val="21"/>
                <c:pt idx="1">
                  <c:v>9.7560975609756101E-2</c:v>
                </c:pt>
                <c:pt idx="2">
                  <c:v>0.30748663101604279</c:v>
                </c:pt>
                <c:pt idx="4">
                  <c:v>0.34146341463414637</c:v>
                </c:pt>
                <c:pt idx="5">
                  <c:v>0.18181818181818182</c:v>
                </c:pt>
                <c:pt idx="7">
                  <c:v>0.14634146341463414</c:v>
                </c:pt>
                <c:pt idx="8">
                  <c:v>9.6256684491978606E-2</c:v>
                </c:pt>
                <c:pt idx="10">
                  <c:v>4.878048780487805E-2</c:v>
                </c:pt>
                <c:pt idx="11">
                  <c:v>9.3582887700534759E-2</c:v>
                </c:pt>
                <c:pt idx="13">
                  <c:v>4.878048780487805E-2</c:v>
                </c:pt>
                <c:pt idx="14">
                  <c:v>6.9518716577540107E-2</c:v>
                </c:pt>
                <c:pt idx="16">
                  <c:v>4.878048780487805E-2</c:v>
                </c:pt>
                <c:pt idx="17">
                  <c:v>6.9518716577540107E-2</c:v>
                </c:pt>
                <c:pt idx="19">
                  <c:v>7.3170731707317069E-2</c:v>
                </c:pt>
                <c:pt idx="20">
                  <c:v>6.4171122994652413E-2</c:v>
                </c:pt>
              </c:numCache>
            </c:numRef>
          </c:val>
          <c:extLst>
            <c:ext xmlns:c16="http://schemas.microsoft.com/office/drawing/2014/chart" uri="{C3380CC4-5D6E-409C-BE32-E72D297353CC}">
              <c16:uniqueId val="{00000007-D2D2-42A6-B4CE-D63CDB65C454}"/>
            </c:ext>
          </c:extLst>
        </c:ser>
        <c:ser>
          <c:idx val="1"/>
          <c:order val="1"/>
          <c:tx>
            <c:strRef>
              <c:f>'17-12 受託(ク)'!$K$6</c:f>
              <c:strCache>
                <c:ptCount val="1"/>
                <c:pt idx="0">
                  <c:v>２番目</c:v>
                </c:pt>
              </c:strCache>
            </c:strRef>
          </c:tx>
          <c:spPr>
            <a:solidFill>
              <a:srgbClr val="FFFF99"/>
            </a:solidFill>
            <a:ln>
              <a:solidFill>
                <a:schemeClr val="tx1"/>
              </a:solid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8-D2D2-42A6-B4CE-D63CDB65C454}"/>
                </c:ext>
              </c:extLst>
            </c:dLbl>
            <c:dLbl>
              <c:idx val="4"/>
              <c:delete val="1"/>
              <c:extLst>
                <c:ext xmlns:c15="http://schemas.microsoft.com/office/drawing/2012/chart" uri="{CE6537A1-D6FC-4f65-9D91-7224C49458BB}"/>
                <c:ext xmlns:c16="http://schemas.microsoft.com/office/drawing/2014/chart" uri="{C3380CC4-5D6E-409C-BE32-E72D297353CC}">
                  <c16:uniqueId val="{00000009-D2D2-42A6-B4CE-D63CDB65C454}"/>
                </c:ext>
              </c:extLst>
            </c:dLbl>
            <c:dLbl>
              <c:idx val="7"/>
              <c:delete val="1"/>
              <c:extLst>
                <c:ext xmlns:c15="http://schemas.microsoft.com/office/drawing/2012/chart" uri="{CE6537A1-D6FC-4f65-9D91-7224C49458BB}"/>
                <c:ext xmlns:c16="http://schemas.microsoft.com/office/drawing/2014/chart" uri="{C3380CC4-5D6E-409C-BE32-E72D297353CC}">
                  <c16:uniqueId val="{0000000A-D2D2-42A6-B4CE-D63CDB65C454}"/>
                </c:ext>
              </c:extLst>
            </c:dLbl>
            <c:dLbl>
              <c:idx val="10"/>
              <c:delete val="1"/>
              <c:extLst>
                <c:ext xmlns:c15="http://schemas.microsoft.com/office/drawing/2012/chart" uri="{CE6537A1-D6FC-4f65-9D91-7224C49458BB}"/>
                <c:ext xmlns:c16="http://schemas.microsoft.com/office/drawing/2014/chart" uri="{C3380CC4-5D6E-409C-BE32-E72D297353CC}">
                  <c16:uniqueId val="{0000000B-D2D2-42A6-B4CE-D63CDB65C454}"/>
                </c:ext>
              </c:extLst>
            </c:dLbl>
            <c:dLbl>
              <c:idx val="13"/>
              <c:delete val="1"/>
              <c:extLst>
                <c:ext xmlns:c15="http://schemas.microsoft.com/office/drawing/2012/chart" uri="{CE6537A1-D6FC-4f65-9D91-7224C49458BB}"/>
                <c:ext xmlns:c16="http://schemas.microsoft.com/office/drawing/2014/chart" uri="{C3380CC4-5D6E-409C-BE32-E72D297353CC}">
                  <c16:uniqueId val="{0000000C-D2D2-42A6-B4CE-D63CDB65C454}"/>
                </c:ext>
              </c:extLst>
            </c:dLbl>
            <c:dLbl>
              <c:idx val="16"/>
              <c:delete val="1"/>
              <c:extLst>
                <c:ext xmlns:c15="http://schemas.microsoft.com/office/drawing/2012/chart" uri="{CE6537A1-D6FC-4f65-9D91-7224C49458BB}"/>
                <c:ext xmlns:c16="http://schemas.microsoft.com/office/drawing/2014/chart" uri="{C3380CC4-5D6E-409C-BE32-E72D297353CC}">
                  <c16:uniqueId val="{0000000D-D2D2-42A6-B4CE-D63CDB65C454}"/>
                </c:ext>
              </c:extLst>
            </c:dLbl>
            <c:dLbl>
              <c:idx val="19"/>
              <c:delete val="1"/>
              <c:extLst>
                <c:ext xmlns:c15="http://schemas.microsoft.com/office/drawing/2012/chart" uri="{CE6537A1-D6FC-4f65-9D91-7224C49458BB}"/>
                <c:ext xmlns:c16="http://schemas.microsoft.com/office/drawing/2014/chart" uri="{C3380CC4-5D6E-409C-BE32-E72D297353CC}">
                  <c16:uniqueId val="{0000000E-D2D2-42A6-B4CE-D63CDB65C454}"/>
                </c:ext>
              </c:extLst>
            </c:dLbl>
            <c:numFmt formatCode="0.0%" sourceLinked="0"/>
            <c:spPr>
              <a:noFill/>
              <a:ln>
                <a:noFill/>
              </a:ln>
              <a:effectLst/>
            </c:spPr>
            <c:txPr>
              <a:bodyPr rot="0" vert="horz"/>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'17-12 受託(ク)'!$I$10:$I$30</c:f>
              <c:strCache>
                <c:ptCount val="21"/>
                <c:pt idx="0">
                  <c:v>人材の継続的な確保           </c:v>
                </c:pt>
                <c:pt idx="1">
                  <c:v>DXあり</c:v>
                </c:pt>
                <c:pt idx="2">
                  <c:v>DXなし</c:v>
                </c:pt>
                <c:pt idx="3">
                  <c:v>品質管理                        </c:v>
                </c:pt>
                <c:pt idx="4">
                  <c:v>DXあり</c:v>
                </c:pt>
                <c:pt idx="5">
                  <c:v>DXなし</c:v>
                </c:pt>
                <c:pt idx="6">
                  <c:v>要求仕様や設計仕様の共有  </c:v>
                </c:pt>
                <c:pt idx="7">
                  <c:v>DXあり</c:v>
                </c:pt>
                <c:pt idx="8">
                  <c:v>DXなし</c:v>
                </c:pt>
                <c:pt idx="9">
                  <c:v>納期・開発工程の管理         </c:v>
                </c:pt>
                <c:pt idx="10">
                  <c:v>DXあり</c:v>
                </c:pt>
                <c:pt idx="11">
                  <c:v>DXなし</c:v>
                </c:pt>
                <c:pt idx="12">
                  <c:v>取引金額                        </c:v>
                </c:pt>
                <c:pt idx="13">
                  <c:v>DXあり</c:v>
                </c:pt>
                <c:pt idx="14">
                  <c:v>DXなし</c:v>
                </c:pt>
                <c:pt idx="15">
                  <c:v>新技術の獲得                   </c:v>
                </c:pt>
                <c:pt idx="16">
                  <c:v>DXあり</c:v>
                </c:pt>
                <c:pt idx="17">
                  <c:v>DXなし</c:v>
                </c:pt>
                <c:pt idx="18">
                  <c:v>仕様や計画の変更              </c:v>
                </c:pt>
                <c:pt idx="19">
                  <c:v>DXあり</c:v>
                </c:pt>
                <c:pt idx="20">
                  <c:v>DXなし</c:v>
                </c:pt>
              </c:strCache>
            </c:strRef>
          </c:cat>
          <c:val>
            <c:numRef>
              <c:f>'17-12 受託(ク)'!$K$10:$K$30</c:f>
              <c:numCache>
                <c:formatCode>0.0%</c:formatCode>
                <c:ptCount val="21"/>
                <c:pt idx="1">
                  <c:v>0.26829268292682928</c:v>
                </c:pt>
                <c:pt idx="2">
                  <c:v>0.1293800539083558</c:v>
                </c:pt>
                <c:pt idx="4">
                  <c:v>7.3170731707317069E-2</c:v>
                </c:pt>
                <c:pt idx="5">
                  <c:v>0.10512129380053908</c:v>
                </c:pt>
                <c:pt idx="7">
                  <c:v>4.878048780487805E-2</c:v>
                </c:pt>
                <c:pt idx="8">
                  <c:v>8.6253369272237201E-2</c:v>
                </c:pt>
                <c:pt idx="10">
                  <c:v>0.14634146341463414</c:v>
                </c:pt>
                <c:pt idx="11">
                  <c:v>0.16711590296495957</c:v>
                </c:pt>
                <c:pt idx="13">
                  <c:v>4.878048780487805E-2</c:v>
                </c:pt>
                <c:pt idx="14">
                  <c:v>0.10512129380053908</c:v>
                </c:pt>
                <c:pt idx="16">
                  <c:v>2.4390243902439025E-2</c:v>
                </c:pt>
                <c:pt idx="17">
                  <c:v>6.1994609164420483E-2</c:v>
                </c:pt>
                <c:pt idx="19">
                  <c:v>0.14634146341463414</c:v>
                </c:pt>
                <c:pt idx="20">
                  <c:v>7.5471698113207544E-2</c:v>
                </c:pt>
              </c:numCache>
            </c:numRef>
          </c:val>
          <c:extLst>
            <c:ext xmlns:c16="http://schemas.microsoft.com/office/drawing/2014/chart" uri="{C3380CC4-5D6E-409C-BE32-E72D297353CC}">
              <c16:uniqueId val="{0000000F-D2D2-42A6-B4CE-D63CDB65C454}"/>
            </c:ext>
          </c:extLst>
        </c:ser>
        <c:ser>
          <c:idx val="2"/>
          <c:order val="2"/>
          <c:tx>
            <c:strRef>
              <c:f>'17-12 受託(ク)'!$L$6</c:f>
              <c:strCache>
                <c:ptCount val="1"/>
                <c:pt idx="0">
                  <c:v>３番目</c:v>
                </c:pt>
              </c:strCache>
            </c:strRef>
          </c:tx>
          <c:spPr>
            <a:solidFill>
              <a:srgbClr val="2E75B6"/>
            </a:solidFill>
            <a:ln>
              <a:solidFill>
                <a:schemeClr val="tx1"/>
              </a:solid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10-D2D2-42A6-B4CE-D63CDB65C454}"/>
                </c:ext>
              </c:extLst>
            </c:dLbl>
            <c:dLbl>
              <c:idx val="4"/>
              <c:delete val="1"/>
              <c:extLst>
                <c:ext xmlns:c15="http://schemas.microsoft.com/office/drawing/2012/chart" uri="{CE6537A1-D6FC-4f65-9D91-7224C49458BB}"/>
                <c:ext xmlns:c16="http://schemas.microsoft.com/office/drawing/2014/chart" uri="{C3380CC4-5D6E-409C-BE32-E72D297353CC}">
                  <c16:uniqueId val="{00000011-D2D2-42A6-B4CE-D63CDB65C454}"/>
                </c:ext>
              </c:extLst>
            </c:dLbl>
            <c:dLbl>
              <c:idx val="7"/>
              <c:delete val="1"/>
              <c:extLst>
                <c:ext xmlns:c15="http://schemas.microsoft.com/office/drawing/2012/chart" uri="{CE6537A1-D6FC-4f65-9D91-7224C49458BB}"/>
                <c:ext xmlns:c16="http://schemas.microsoft.com/office/drawing/2014/chart" uri="{C3380CC4-5D6E-409C-BE32-E72D297353CC}">
                  <c16:uniqueId val="{00000012-D2D2-42A6-B4CE-D63CDB65C454}"/>
                </c:ext>
              </c:extLst>
            </c:dLbl>
            <c:dLbl>
              <c:idx val="10"/>
              <c:delete val="1"/>
              <c:extLst>
                <c:ext xmlns:c15="http://schemas.microsoft.com/office/drawing/2012/chart" uri="{CE6537A1-D6FC-4f65-9D91-7224C49458BB}"/>
                <c:ext xmlns:c16="http://schemas.microsoft.com/office/drawing/2014/chart" uri="{C3380CC4-5D6E-409C-BE32-E72D297353CC}">
                  <c16:uniqueId val="{00000013-D2D2-42A6-B4CE-D63CDB65C454}"/>
                </c:ext>
              </c:extLst>
            </c:dLbl>
            <c:dLbl>
              <c:idx val="13"/>
              <c:delete val="1"/>
              <c:extLst>
                <c:ext xmlns:c15="http://schemas.microsoft.com/office/drawing/2012/chart" uri="{CE6537A1-D6FC-4f65-9D91-7224C49458BB}"/>
                <c:ext xmlns:c16="http://schemas.microsoft.com/office/drawing/2014/chart" uri="{C3380CC4-5D6E-409C-BE32-E72D297353CC}">
                  <c16:uniqueId val="{00000014-D2D2-42A6-B4CE-D63CDB65C454}"/>
                </c:ext>
              </c:extLst>
            </c:dLbl>
            <c:dLbl>
              <c:idx val="16"/>
              <c:delete val="1"/>
              <c:extLst>
                <c:ext xmlns:c15="http://schemas.microsoft.com/office/drawing/2012/chart" uri="{CE6537A1-D6FC-4f65-9D91-7224C49458BB}"/>
                <c:ext xmlns:c16="http://schemas.microsoft.com/office/drawing/2014/chart" uri="{C3380CC4-5D6E-409C-BE32-E72D297353CC}">
                  <c16:uniqueId val="{00000015-D2D2-42A6-B4CE-D63CDB65C454}"/>
                </c:ext>
              </c:extLst>
            </c:dLbl>
            <c:dLbl>
              <c:idx val="19"/>
              <c:delete val="1"/>
              <c:extLst>
                <c:ext xmlns:c15="http://schemas.microsoft.com/office/drawing/2012/chart" uri="{CE6537A1-D6FC-4f65-9D91-7224C49458BB}"/>
                <c:ext xmlns:c16="http://schemas.microsoft.com/office/drawing/2014/chart" uri="{C3380CC4-5D6E-409C-BE32-E72D297353CC}">
                  <c16:uniqueId val="{00000016-D2D2-42A6-B4CE-D63CDB65C454}"/>
                </c:ext>
              </c:extLst>
            </c:dLbl>
            <c:spPr>
              <a:noFill/>
              <a:ln>
                <a:noFill/>
              </a:ln>
              <a:effectLst/>
            </c:spPr>
            <c:txPr>
              <a:bodyPr wrap="square" lIns="38100" tIns="19050" rIns="38100" bIns="19050" anchor="ctr">
                <a:spAutoFit/>
              </a:bodyPr>
              <a:lstStyle/>
              <a:p>
                <a:pPr>
                  <a:defRPr sz="800">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'17-12 受託(ク)'!$I$10:$I$30</c:f>
              <c:strCache>
                <c:ptCount val="21"/>
                <c:pt idx="0">
                  <c:v>人材の継続的な確保           </c:v>
                </c:pt>
                <c:pt idx="1">
                  <c:v>DXあり</c:v>
                </c:pt>
                <c:pt idx="2">
                  <c:v>DXなし</c:v>
                </c:pt>
                <c:pt idx="3">
                  <c:v>品質管理                        </c:v>
                </c:pt>
                <c:pt idx="4">
                  <c:v>DXあり</c:v>
                </c:pt>
                <c:pt idx="5">
                  <c:v>DXなし</c:v>
                </c:pt>
                <c:pt idx="6">
                  <c:v>要求仕様や設計仕様の共有  </c:v>
                </c:pt>
                <c:pt idx="7">
                  <c:v>DXあり</c:v>
                </c:pt>
                <c:pt idx="8">
                  <c:v>DXなし</c:v>
                </c:pt>
                <c:pt idx="9">
                  <c:v>納期・開発工程の管理         </c:v>
                </c:pt>
                <c:pt idx="10">
                  <c:v>DXあり</c:v>
                </c:pt>
                <c:pt idx="11">
                  <c:v>DXなし</c:v>
                </c:pt>
                <c:pt idx="12">
                  <c:v>取引金額                        </c:v>
                </c:pt>
                <c:pt idx="13">
                  <c:v>DXあり</c:v>
                </c:pt>
                <c:pt idx="14">
                  <c:v>DXなし</c:v>
                </c:pt>
                <c:pt idx="15">
                  <c:v>新技術の獲得                   </c:v>
                </c:pt>
                <c:pt idx="16">
                  <c:v>DXあり</c:v>
                </c:pt>
                <c:pt idx="17">
                  <c:v>DXなし</c:v>
                </c:pt>
                <c:pt idx="18">
                  <c:v>仕様や計画の変更              </c:v>
                </c:pt>
                <c:pt idx="19">
                  <c:v>DXあり</c:v>
                </c:pt>
                <c:pt idx="20">
                  <c:v>DXなし</c:v>
                </c:pt>
              </c:strCache>
            </c:strRef>
          </c:cat>
          <c:val>
            <c:numRef>
              <c:f>'17-12 受託(ク)'!$L$10:$L$30</c:f>
              <c:numCache>
                <c:formatCode>0.0%</c:formatCode>
                <c:ptCount val="21"/>
                <c:pt idx="1">
                  <c:v>0</c:v>
                </c:pt>
                <c:pt idx="2">
                  <c:v>6.5934065934065936E-2</c:v>
                </c:pt>
                <c:pt idx="4">
                  <c:v>7.6923076923076927E-2</c:v>
                </c:pt>
                <c:pt idx="5">
                  <c:v>8.5164835164835168E-2</c:v>
                </c:pt>
                <c:pt idx="7">
                  <c:v>0</c:v>
                </c:pt>
                <c:pt idx="8">
                  <c:v>4.9450549450549448E-2</c:v>
                </c:pt>
                <c:pt idx="10">
                  <c:v>0.15384615384615385</c:v>
                </c:pt>
                <c:pt idx="11">
                  <c:v>0.11813186813186813</c:v>
                </c:pt>
                <c:pt idx="13">
                  <c:v>7.6923076923076927E-2</c:v>
                </c:pt>
                <c:pt idx="14">
                  <c:v>9.6153846153846159E-2</c:v>
                </c:pt>
                <c:pt idx="16">
                  <c:v>2.564102564102564E-2</c:v>
                </c:pt>
                <c:pt idx="17">
                  <c:v>8.2417582417582416E-2</c:v>
                </c:pt>
                <c:pt idx="19">
                  <c:v>2.564102564102564E-2</c:v>
                </c:pt>
                <c:pt idx="20">
                  <c:v>7.9670329670329665E-2</c:v>
                </c:pt>
              </c:numCache>
            </c:numRef>
          </c:val>
          <c:extLst>
            <c:ext xmlns:c16="http://schemas.microsoft.com/office/drawing/2014/chart" uri="{C3380CC4-5D6E-409C-BE32-E72D297353CC}">
              <c16:uniqueId val="{00000017-D2D2-42A6-B4CE-D63CDB65C454}"/>
            </c:ext>
          </c:extLst>
        </c:ser>
        <c:dLbls>
          <c:showLegendKey val="0"/>
          <c:showVal val="0"/>
          <c:showCatName val="0"/>
          <c:showSerName val="0"/>
          <c:showPercent val="0"/>
          <c:showBubbleSize val="0"/>
        </c:dLbls>
        <c:gapWidth val="40"/>
        <c:overlap val="100"/>
        <c:axId val="204471296"/>
        <c:axId val="204555392"/>
      </c:barChart>
      <c:catAx>
        <c:axId val="204471296"/>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204555392"/>
        <c:crosses val="autoZero"/>
        <c:auto val="1"/>
        <c:lblAlgn val="ctr"/>
        <c:lblOffset val="100"/>
        <c:noMultiLvlLbl val="0"/>
      </c:catAx>
      <c:valAx>
        <c:axId val="204555392"/>
        <c:scaling>
          <c:orientation val="minMax"/>
        </c:scaling>
        <c:delete val="0"/>
        <c:axPos val="t"/>
        <c:majorGridlines>
          <c:spPr>
            <a:ln w="3175" cap="flat" cmpd="sng" algn="ctr">
              <a:solidFill>
                <a:schemeClr val="tx1">
                  <a:lumMod val="50000"/>
                  <a:lumOff val="50000"/>
                </a:schemeClr>
              </a:solidFill>
              <a:round/>
            </a:ln>
            <a:effectLst/>
          </c:spPr>
        </c:majorGridlines>
        <c:numFmt formatCode="0%" sourceLinked="0"/>
        <c:majorTickMark val="in"/>
        <c:minorTickMark val="in"/>
        <c:tickLblPos val="nextTo"/>
        <c:spPr>
          <a:noFill/>
          <a:ln>
            <a:noFill/>
          </a:ln>
          <a:effectLst/>
        </c:spPr>
        <c:txPr>
          <a:bodyPr rot="-60000000" vert="horz"/>
          <a:lstStyle/>
          <a:p>
            <a:pPr>
              <a:defRPr/>
            </a:pPr>
            <a:endParaRPr lang="ja-JP"/>
          </a:p>
        </c:txPr>
        <c:crossAx val="204471296"/>
        <c:crosses val="autoZero"/>
        <c:crossBetween val="between"/>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r>
              <a:rPr lang="ja-JP" sz="1000" b="1" dirty="0"/>
              <a:t>強化・獲得したい技術</a:t>
            </a:r>
          </a:p>
        </c:rich>
      </c:tx>
      <c:layout>
        <c:manualLayout>
          <c:xMode val="edge"/>
          <c:yMode val="edge"/>
          <c:x val="0.59216646090534975"/>
          <c:y val="4.4992592592592593E-3"/>
        </c:manualLayout>
      </c:layout>
      <c:overlay val="0"/>
      <c:spPr>
        <a:noFill/>
        <a:ln>
          <a:noFill/>
        </a:ln>
        <a:effectLst/>
      </c:spPr>
      <c:txPr>
        <a:bodyPr rot="0" spcFirstLastPara="1" vertOverflow="ellipsis" vert="horz" wrap="square" anchor="ctr" anchorCtr="1"/>
        <a:lstStyle/>
        <a:p>
          <a:pPr>
            <a:defRPr sz="1000" b="1"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47253420254892314"/>
          <c:y val="9.9665700483091771E-2"/>
          <c:w val="0.48942042154046367"/>
          <c:h val="0.87597222222222226"/>
        </c:manualLayout>
      </c:layout>
      <c:barChart>
        <c:barDir val="bar"/>
        <c:grouping val="stacked"/>
        <c:varyColors val="0"/>
        <c:ser>
          <c:idx val="0"/>
          <c:order val="0"/>
          <c:tx>
            <c:strRef>
              <c:f>'Q18-2'!$G$29</c:f>
              <c:strCache>
                <c:ptCount val="1"/>
                <c:pt idx="0">
                  <c:v>1番目(n=776)</c:v>
                </c:pt>
              </c:strCache>
            </c:strRef>
          </c:tx>
          <c:spPr>
            <a:solidFill>
              <a:srgbClr val="FF9966"/>
            </a:solidFill>
            <a:ln>
              <a:solidFill>
                <a:schemeClr val="tx1"/>
              </a:solidFill>
            </a:ln>
            <a:effectLst/>
          </c:spPr>
          <c:invertIfNegative val="0"/>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F12-451B-AB87-CECE9E839CBB}"/>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F12-451B-AB87-CECE9E839CBB}"/>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F12-451B-AB87-CECE9E839CBB}"/>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F12-451B-AB87-CECE9E839CBB}"/>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F12-451B-AB87-CECE9E839CBB}"/>
                </c:ext>
              </c:extLst>
            </c:dLbl>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'Q18-2'!$B$30:$B$52</c:f>
              <c:strCache>
                <c:ptCount val="23"/>
                <c:pt idx="0">
                  <c:v>1.設計・実装技術  　　　　　　　　　　　　</c:v>
                </c:pt>
                <c:pt idx="1">
                  <c:v>2.無線通信・ネットワーク技術　　　　　　　　</c:v>
                </c:pt>
                <c:pt idx="2">
                  <c:v>3.IoTシステム構築技術　　　　　　　　　</c:v>
                </c:pt>
                <c:pt idx="3">
                  <c:v>4.要求獲得・要件定義技術　　　　　　　　</c:v>
                </c:pt>
                <c:pt idx="4">
                  <c:v>5.センサ技術　　　　  　　　　　　　　　</c:v>
                </c:pt>
                <c:pt idx="5">
                  <c:v>6.AI技術　　 　　 　　　　　　　　　　</c:v>
                </c:pt>
                <c:pt idx="6">
                  <c:v>7.デバイス技術　　　　　　　  　　　　　</c:v>
                </c:pt>
                <c:pt idx="7">
                  <c:v>8.システムズエンジニアリング技術　  　　　　　</c:v>
                </c:pt>
                <c:pt idx="8">
                  <c:v>9.ビッグデータの収集・分析・解析技術 　　　</c:v>
                </c:pt>
                <c:pt idx="9">
                  <c:v>10.画像・音声認識技術／合成技術　　　　</c:v>
                </c:pt>
                <c:pt idx="10">
                  <c:v>11.リアルタイム制御技術（ロボット技術）   </c:v>
                </c:pt>
                <c:pt idx="11">
                  <c:v>12.モデリング技術　　　　　　　　　　　　　</c:v>
                </c:pt>
                <c:pt idx="12">
                  <c:v>13.アジャイル開発技術　 　　　　　　　　</c:v>
                </c:pt>
                <c:pt idx="13">
                  <c:v>14.運用・保守技術    　　　　　　　　　　　</c:v>
                </c:pt>
                <c:pt idx="14">
                  <c:v>15.サーバ／ストレージ技術     　　　　　　　</c:v>
                </c:pt>
                <c:pt idx="15">
                  <c:v>16.セーフティ及びセキュリティ技術　      　　</c:v>
                </c:pt>
                <c:pt idx="16">
                  <c:v>17.評価・検証技術　   　　　　　　　　　　</c:v>
                </c:pt>
                <c:pt idx="17">
                  <c:v>18.エッジ／フォグコンピューティング      　　　</c:v>
                </c:pt>
                <c:pt idx="18">
                  <c:v>19.ヒューマンインタフェース技術　     　　　　</c:v>
                </c:pt>
                <c:pt idx="19">
                  <c:v>20.アクチュエータ技術　　　 　　　　　　　</c:v>
                </c:pt>
                <c:pt idx="20">
                  <c:v>21.現実融合技術　　　　　　　　　　　　</c:v>
                </c:pt>
                <c:pt idx="21">
                  <c:v>22.他の製品・システムとの接続を想定した検証技術</c:v>
                </c:pt>
                <c:pt idx="22">
                  <c:v>23.ブロックチェーン技術　　 　　　　　　　</c:v>
                </c:pt>
              </c:strCache>
            </c:strRef>
          </c:cat>
          <c:val>
            <c:numRef>
              <c:f>'Q18-2'!$G$30:$G$52</c:f>
              <c:numCache>
                <c:formatCode>0.0%</c:formatCode>
                <c:ptCount val="23"/>
                <c:pt idx="0">
                  <c:v>3.4793814432989692E-2</c:v>
                </c:pt>
                <c:pt idx="1">
                  <c:v>6.1855670103092786E-2</c:v>
                </c:pt>
                <c:pt idx="2">
                  <c:v>9.6649484536082478E-2</c:v>
                </c:pt>
                <c:pt idx="3">
                  <c:v>4.1237113402061855E-2</c:v>
                </c:pt>
                <c:pt idx="4">
                  <c:v>5.1546391752577317E-2</c:v>
                </c:pt>
                <c:pt idx="5">
                  <c:v>0.25</c:v>
                </c:pt>
                <c:pt idx="6">
                  <c:v>3.4793814432989692E-2</c:v>
                </c:pt>
                <c:pt idx="7">
                  <c:v>5.5412371134020616E-2</c:v>
                </c:pt>
                <c:pt idx="8">
                  <c:v>6.7010309278350513E-2</c:v>
                </c:pt>
                <c:pt idx="9">
                  <c:v>6.056701030927835E-2</c:v>
                </c:pt>
                <c:pt idx="10">
                  <c:v>3.7371134020618556E-2</c:v>
                </c:pt>
                <c:pt idx="11">
                  <c:v>2.1907216494845359E-2</c:v>
                </c:pt>
                <c:pt idx="12">
                  <c:v>2.1907216494845359E-2</c:v>
                </c:pt>
                <c:pt idx="13">
                  <c:v>6.4432989690721646E-3</c:v>
                </c:pt>
                <c:pt idx="14">
                  <c:v>1.0309278350515464E-2</c:v>
                </c:pt>
                <c:pt idx="15">
                  <c:v>2.1907216494845359E-2</c:v>
                </c:pt>
                <c:pt idx="16">
                  <c:v>1.5463917525773196E-2</c:v>
                </c:pt>
                <c:pt idx="17">
                  <c:v>2.5773195876288658E-2</c:v>
                </c:pt>
                <c:pt idx="18">
                  <c:v>1.0309278350515464E-2</c:v>
                </c:pt>
                <c:pt idx="19">
                  <c:v>9.0206185567010301E-3</c:v>
                </c:pt>
                <c:pt idx="20">
                  <c:v>2.4484536082474227E-2</c:v>
                </c:pt>
                <c:pt idx="21">
                  <c:v>1.6752577319587628E-2</c:v>
                </c:pt>
                <c:pt idx="22">
                  <c:v>1.1597938144329897E-2</c:v>
                </c:pt>
              </c:numCache>
            </c:numRef>
          </c:val>
          <c:extLst>
            <c:ext xmlns:c16="http://schemas.microsoft.com/office/drawing/2014/chart" uri="{C3380CC4-5D6E-409C-BE32-E72D297353CC}">
              <c16:uniqueId val="{00000005-5F12-451B-AB87-CECE9E839CBB}"/>
            </c:ext>
          </c:extLst>
        </c:ser>
        <c:ser>
          <c:idx val="1"/>
          <c:order val="1"/>
          <c:tx>
            <c:strRef>
              <c:f>'Q18-2'!$H$29</c:f>
              <c:strCache>
                <c:ptCount val="1"/>
                <c:pt idx="0">
                  <c:v>2番目(n=748)</c:v>
                </c:pt>
              </c:strCache>
            </c:strRef>
          </c:tx>
          <c:spPr>
            <a:solidFill>
              <a:srgbClr val="FFFF99"/>
            </a:solidFill>
            <a:ln>
              <a:solidFill>
                <a:schemeClr val="tx1"/>
              </a:solidFill>
            </a:ln>
            <a:effectLst/>
          </c:spPr>
          <c:invertIfNegative val="0"/>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F12-451B-AB87-CECE9E839CBB}"/>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F12-451B-AB87-CECE9E839CBB}"/>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F12-451B-AB87-CECE9E839CBB}"/>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F12-451B-AB87-CECE9E839CBB}"/>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F12-451B-AB87-CECE9E839CBB}"/>
                </c:ext>
              </c:extLst>
            </c:dLbl>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'Q18-2'!$B$30:$B$52</c:f>
              <c:strCache>
                <c:ptCount val="23"/>
                <c:pt idx="0">
                  <c:v>1.設計・実装技術  　　　　　　　　　　　　</c:v>
                </c:pt>
                <c:pt idx="1">
                  <c:v>2.無線通信・ネットワーク技術　　　　　　　　</c:v>
                </c:pt>
                <c:pt idx="2">
                  <c:v>3.IoTシステム構築技術　　　　　　　　　</c:v>
                </c:pt>
                <c:pt idx="3">
                  <c:v>4.要求獲得・要件定義技術　　　　　　　　</c:v>
                </c:pt>
                <c:pt idx="4">
                  <c:v>5.センサ技術　　　　  　　　　　　　　　</c:v>
                </c:pt>
                <c:pt idx="5">
                  <c:v>6.AI技術　　 　　 　　　　　　　　　　</c:v>
                </c:pt>
                <c:pt idx="6">
                  <c:v>7.デバイス技術　　　　　　　  　　　　　</c:v>
                </c:pt>
                <c:pt idx="7">
                  <c:v>8.システムズエンジニアリング技術　  　　　　　</c:v>
                </c:pt>
                <c:pt idx="8">
                  <c:v>9.ビッグデータの収集・分析・解析技術 　　　</c:v>
                </c:pt>
                <c:pt idx="9">
                  <c:v>10.画像・音声認識技術／合成技術　　　　</c:v>
                </c:pt>
                <c:pt idx="10">
                  <c:v>11.リアルタイム制御技術（ロボット技術）   </c:v>
                </c:pt>
                <c:pt idx="11">
                  <c:v>12.モデリング技術　　　　　　　　　　　　　</c:v>
                </c:pt>
                <c:pt idx="12">
                  <c:v>13.アジャイル開発技術　 　　　　　　　　</c:v>
                </c:pt>
                <c:pt idx="13">
                  <c:v>14.運用・保守技術    　　　　　　　　　　　</c:v>
                </c:pt>
                <c:pt idx="14">
                  <c:v>15.サーバ／ストレージ技術     　　　　　　　</c:v>
                </c:pt>
                <c:pt idx="15">
                  <c:v>16.セーフティ及びセキュリティ技術　      　　</c:v>
                </c:pt>
                <c:pt idx="16">
                  <c:v>17.評価・検証技術　   　　　　　　　　　　</c:v>
                </c:pt>
                <c:pt idx="17">
                  <c:v>18.エッジ／フォグコンピューティング      　　　</c:v>
                </c:pt>
                <c:pt idx="18">
                  <c:v>19.ヒューマンインタフェース技術　     　　　　</c:v>
                </c:pt>
                <c:pt idx="19">
                  <c:v>20.アクチュエータ技術　　　 　　　　　　　</c:v>
                </c:pt>
                <c:pt idx="20">
                  <c:v>21.現実融合技術　　　　　　　　　　　　</c:v>
                </c:pt>
                <c:pt idx="21">
                  <c:v>22.他の製品・システムとの接続を想定した検証技術</c:v>
                </c:pt>
                <c:pt idx="22">
                  <c:v>23.ブロックチェーン技術　　 　　　　　　　</c:v>
                </c:pt>
              </c:strCache>
            </c:strRef>
          </c:cat>
          <c:val>
            <c:numRef>
              <c:f>'Q18-2'!$H$30:$H$52</c:f>
              <c:numCache>
                <c:formatCode>0.0%</c:formatCode>
                <c:ptCount val="23"/>
                <c:pt idx="0">
                  <c:v>4.2780748663101602E-2</c:v>
                </c:pt>
                <c:pt idx="1">
                  <c:v>5.4812834224598928E-2</c:v>
                </c:pt>
                <c:pt idx="2">
                  <c:v>9.0909090909090912E-2</c:v>
                </c:pt>
                <c:pt idx="3">
                  <c:v>2.1390374331550801E-2</c:v>
                </c:pt>
                <c:pt idx="4">
                  <c:v>4.2780748663101602E-2</c:v>
                </c:pt>
                <c:pt idx="5">
                  <c:v>0.17245989304812834</c:v>
                </c:pt>
                <c:pt idx="6">
                  <c:v>1.871657754010695E-2</c:v>
                </c:pt>
                <c:pt idx="7">
                  <c:v>5.0802139037433157E-2</c:v>
                </c:pt>
                <c:pt idx="8">
                  <c:v>0.1483957219251337</c:v>
                </c:pt>
                <c:pt idx="9">
                  <c:v>4.9465240641711233E-2</c:v>
                </c:pt>
                <c:pt idx="10">
                  <c:v>3.7433155080213901E-2</c:v>
                </c:pt>
                <c:pt idx="11">
                  <c:v>3.342245989304813E-2</c:v>
                </c:pt>
                <c:pt idx="12">
                  <c:v>2.4064171122994651E-2</c:v>
                </c:pt>
                <c:pt idx="13">
                  <c:v>1.06951871657754E-2</c:v>
                </c:pt>
                <c:pt idx="14">
                  <c:v>1.4705882352941176E-2</c:v>
                </c:pt>
                <c:pt idx="15">
                  <c:v>4.6791443850267379E-2</c:v>
                </c:pt>
                <c:pt idx="16">
                  <c:v>2.1390374331550801E-2</c:v>
                </c:pt>
                <c:pt idx="17">
                  <c:v>2.5401069518716578E-2</c:v>
                </c:pt>
                <c:pt idx="18">
                  <c:v>1.3368983957219251E-2</c:v>
                </c:pt>
                <c:pt idx="19">
                  <c:v>6.6844919786096255E-3</c:v>
                </c:pt>
                <c:pt idx="20">
                  <c:v>2.8074866310160429E-2</c:v>
                </c:pt>
                <c:pt idx="21">
                  <c:v>1.6042780748663103E-2</c:v>
                </c:pt>
                <c:pt idx="22">
                  <c:v>1.871657754010695E-2</c:v>
                </c:pt>
              </c:numCache>
            </c:numRef>
          </c:val>
          <c:extLst>
            <c:ext xmlns:c16="http://schemas.microsoft.com/office/drawing/2014/chart" uri="{C3380CC4-5D6E-409C-BE32-E72D297353CC}">
              <c16:uniqueId val="{0000000B-5F12-451B-AB87-CECE9E839CBB}"/>
            </c:ext>
          </c:extLst>
        </c:ser>
        <c:ser>
          <c:idx val="2"/>
          <c:order val="2"/>
          <c:tx>
            <c:strRef>
              <c:f>'Q18-2'!$I$29</c:f>
              <c:strCache>
                <c:ptCount val="1"/>
                <c:pt idx="0">
                  <c:v>3番目(n=717)</c:v>
                </c:pt>
              </c:strCache>
            </c:strRef>
          </c:tx>
          <c:spPr>
            <a:solidFill>
              <a:srgbClr val="2E75B6"/>
            </a:solidFill>
            <a:ln>
              <a:solidFill>
                <a:schemeClr val="tx1"/>
              </a:solidFill>
            </a:ln>
            <a:effectLst/>
          </c:spPr>
          <c:invertIfNegative val="0"/>
          <c:dLbls>
            <c:dLbl>
              <c:idx val="1"/>
              <c:layout>
                <c:manualLayout>
                  <c:x val="4.3354919759260716E-2"/>
                  <c:y val="2.455910270862344E-7"/>
                </c:manualLayout>
              </c:layout>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F12-451B-AB87-CECE9E839CBB}"/>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F12-451B-AB87-CECE9E839CBB}"/>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5F12-451B-AB87-CECE9E839CBB}"/>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5F12-451B-AB87-CECE9E839CBB}"/>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5F12-451B-AB87-CECE9E839CBB}"/>
                </c:ext>
              </c:extLst>
            </c:dLbl>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'Q18-2'!$B$30:$B$52</c:f>
              <c:strCache>
                <c:ptCount val="23"/>
                <c:pt idx="0">
                  <c:v>1.設計・実装技術  　　　　　　　　　　　　</c:v>
                </c:pt>
                <c:pt idx="1">
                  <c:v>2.無線通信・ネットワーク技術　　　　　　　　</c:v>
                </c:pt>
                <c:pt idx="2">
                  <c:v>3.IoTシステム構築技術　　　　　　　　　</c:v>
                </c:pt>
                <c:pt idx="3">
                  <c:v>4.要求獲得・要件定義技術　　　　　　　　</c:v>
                </c:pt>
                <c:pt idx="4">
                  <c:v>5.センサ技術　　　　  　　　　　　　　　</c:v>
                </c:pt>
                <c:pt idx="5">
                  <c:v>6.AI技術　　 　　 　　　　　　　　　　</c:v>
                </c:pt>
                <c:pt idx="6">
                  <c:v>7.デバイス技術　　　　　　　  　　　　　</c:v>
                </c:pt>
                <c:pt idx="7">
                  <c:v>8.システムズエンジニアリング技術　  　　　　　</c:v>
                </c:pt>
                <c:pt idx="8">
                  <c:v>9.ビッグデータの収集・分析・解析技術 　　　</c:v>
                </c:pt>
                <c:pt idx="9">
                  <c:v>10.画像・音声認識技術／合成技術　　　　</c:v>
                </c:pt>
                <c:pt idx="10">
                  <c:v>11.リアルタイム制御技術（ロボット技術）   </c:v>
                </c:pt>
                <c:pt idx="11">
                  <c:v>12.モデリング技術　　　　　　　　　　　　　</c:v>
                </c:pt>
                <c:pt idx="12">
                  <c:v>13.アジャイル開発技術　 　　　　　　　　</c:v>
                </c:pt>
                <c:pt idx="13">
                  <c:v>14.運用・保守技術    　　　　　　　　　　　</c:v>
                </c:pt>
                <c:pt idx="14">
                  <c:v>15.サーバ／ストレージ技術     　　　　　　　</c:v>
                </c:pt>
                <c:pt idx="15">
                  <c:v>16.セーフティ及びセキュリティ技術　      　　</c:v>
                </c:pt>
                <c:pt idx="16">
                  <c:v>17.評価・検証技術　   　　　　　　　　　　</c:v>
                </c:pt>
                <c:pt idx="17">
                  <c:v>18.エッジ／フォグコンピューティング      　　　</c:v>
                </c:pt>
                <c:pt idx="18">
                  <c:v>19.ヒューマンインタフェース技術　     　　　　</c:v>
                </c:pt>
                <c:pt idx="19">
                  <c:v>20.アクチュエータ技術　　　 　　　　　　　</c:v>
                </c:pt>
                <c:pt idx="20">
                  <c:v>21.現実融合技術　　　　　　　　　　　　</c:v>
                </c:pt>
                <c:pt idx="21">
                  <c:v>22.他の製品・システムとの接続を想定した検証技術</c:v>
                </c:pt>
                <c:pt idx="22">
                  <c:v>23.ブロックチェーン技術　　 　　　　　　　</c:v>
                </c:pt>
              </c:strCache>
            </c:strRef>
          </c:cat>
          <c:val>
            <c:numRef>
              <c:f>'Q18-2'!$I$30:$I$52</c:f>
              <c:numCache>
                <c:formatCode>0.0%</c:formatCode>
                <c:ptCount val="23"/>
                <c:pt idx="0">
                  <c:v>4.3235704323570434E-2</c:v>
                </c:pt>
                <c:pt idx="1">
                  <c:v>3.7656903765690378E-2</c:v>
                </c:pt>
                <c:pt idx="2">
                  <c:v>9.3444909344490928E-2</c:v>
                </c:pt>
                <c:pt idx="3">
                  <c:v>1.813110181311018E-2</c:v>
                </c:pt>
                <c:pt idx="4">
                  <c:v>3.7656903765690378E-2</c:v>
                </c:pt>
                <c:pt idx="5">
                  <c:v>0.12273361227336123</c:v>
                </c:pt>
                <c:pt idx="6">
                  <c:v>3.0683403068340307E-2</c:v>
                </c:pt>
                <c:pt idx="7">
                  <c:v>6.555090655509066E-2</c:v>
                </c:pt>
                <c:pt idx="8">
                  <c:v>8.5076708507670851E-2</c:v>
                </c:pt>
                <c:pt idx="9">
                  <c:v>4.1841004184100417E-2</c:v>
                </c:pt>
                <c:pt idx="10">
                  <c:v>4.8814504881450491E-2</c:v>
                </c:pt>
                <c:pt idx="11">
                  <c:v>3.2078103207810321E-2</c:v>
                </c:pt>
                <c:pt idx="12">
                  <c:v>3.9051603905160388E-2</c:v>
                </c:pt>
                <c:pt idx="13">
                  <c:v>4.3235704323570434E-2</c:v>
                </c:pt>
                <c:pt idx="14">
                  <c:v>1.813110181311018E-2</c:v>
                </c:pt>
                <c:pt idx="15">
                  <c:v>5.0209205020920501E-2</c:v>
                </c:pt>
                <c:pt idx="16">
                  <c:v>2.9288702928870293E-2</c:v>
                </c:pt>
                <c:pt idx="17">
                  <c:v>2.2315202231520222E-2</c:v>
                </c:pt>
                <c:pt idx="18">
                  <c:v>3.2078103207810321E-2</c:v>
                </c:pt>
                <c:pt idx="19">
                  <c:v>9.7629009762900971E-3</c:v>
                </c:pt>
                <c:pt idx="20">
                  <c:v>2.2315202231520222E-2</c:v>
                </c:pt>
                <c:pt idx="21">
                  <c:v>2.2315202231520222E-2</c:v>
                </c:pt>
                <c:pt idx="22">
                  <c:v>4.0446304044630406E-2</c:v>
                </c:pt>
              </c:numCache>
            </c:numRef>
          </c:val>
          <c:extLst>
            <c:ext xmlns:c16="http://schemas.microsoft.com/office/drawing/2014/chart" uri="{C3380CC4-5D6E-409C-BE32-E72D297353CC}">
              <c16:uniqueId val="{00000011-5F12-451B-AB87-CECE9E839CBB}"/>
            </c:ext>
          </c:extLst>
        </c:ser>
        <c:dLbls>
          <c:showLegendKey val="0"/>
          <c:showVal val="0"/>
          <c:showCatName val="0"/>
          <c:showSerName val="0"/>
          <c:showPercent val="0"/>
          <c:showBubbleSize val="0"/>
        </c:dLbls>
        <c:gapWidth val="40"/>
        <c:overlap val="100"/>
        <c:axId val="619562040"/>
        <c:axId val="619566960"/>
      </c:barChart>
      <c:catAx>
        <c:axId val="619562040"/>
        <c:scaling>
          <c:orientation val="maxMin"/>
        </c:scaling>
        <c:delete val="0"/>
        <c:axPos val="l"/>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19566960"/>
        <c:crosses val="autoZero"/>
        <c:auto val="1"/>
        <c:lblAlgn val="ctr"/>
        <c:lblOffset val="100"/>
        <c:noMultiLvlLbl val="0"/>
      </c:catAx>
      <c:valAx>
        <c:axId val="619566960"/>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19562040"/>
        <c:crosses val="autoZero"/>
        <c:crossBetween val="between"/>
      </c:valAx>
      <c:spPr>
        <a:noFill/>
        <a:ln>
          <a:solidFill>
            <a:schemeClr val="bg1">
              <a:lumMod val="50000"/>
            </a:schemeClr>
          </a:solidFill>
        </a:ln>
        <a:effectLst/>
      </c:spPr>
    </c:plotArea>
    <c:legend>
      <c:legendPos val="r"/>
      <c:layout>
        <c:manualLayout>
          <c:xMode val="edge"/>
          <c:yMode val="edge"/>
          <c:x val="0.76795772691923114"/>
          <c:y val="0.82852833333333331"/>
          <c:w val="0.15972160493827162"/>
          <c:h val="0.10286537037037037"/>
        </c:manualLayout>
      </c:layout>
      <c:overlay val="0"/>
      <c:spPr>
        <a:solidFill>
          <a:schemeClr val="bg1"/>
        </a:solid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8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r>
              <a:rPr lang="ja-JP" sz="1000" b="1" dirty="0"/>
              <a:t>現時点で重要な技術</a:t>
            </a:r>
          </a:p>
        </c:rich>
      </c:tx>
      <c:layout>
        <c:manualLayout>
          <c:xMode val="edge"/>
          <c:yMode val="edge"/>
          <c:x val="0.41804590643274853"/>
          <c:y val="2.3518514163238117E-3"/>
        </c:manualLayout>
      </c:layout>
      <c:overlay val="0"/>
      <c:spPr>
        <a:noFill/>
        <a:ln>
          <a:noFill/>
        </a:ln>
        <a:effectLst/>
      </c:spPr>
      <c:txPr>
        <a:bodyPr rot="0" spcFirstLastPara="1" vertOverflow="ellipsis" vert="horz" wrap="square" anchor="ctr" anchorCtr="1"/>
        <a:lstStyle/>
        <a:p>
          <a:pPr>
            <a:defRPr sz="1000" b="1"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23336900584795325"/>
          <c:y val="0.10070349986972224"/>
          <c:w val="0.71929298245614037"/>
          <c:h val="0.87425872698912466"/>
        </c:manualLayout>
      </c:layout>
      <c:barChart>
        <c:barDir val="bar"/>
        <c:grouping val="stacked"/>
        <c:varyColors val="0"/>
        <c:ser>
          <c:idx val="0"/>
          <c:order val="0"/>
          <c:tx>
            <c:strRef>
              <c:f>'Q18-1'!$G$29</c:f>
              <c:strCache>
                <c:ptCount val="1"/>
                <c:pt idx="0">
                  <c:v>1番目(n=772)</c:v>
                </c:pt>
              </c:strCache>
            </c:strRef>
          </c:tx>
          <c:spPr>
            <a:solidFill>
              <a:srgbClr val="FF9966"/>
            </a:solidFill>
            <a:ln>
              <a:solidFill>
                <a:schemeClr val="tx1"/>
              </a:solid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496-4EE3-B6A3-5DF9341CC36F}"/>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496-4EE3-B6A3-5DF9341CC36F}"/>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496-4EE3-B6A3-5DF9341CC36F}"/>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496-4EE3-B6A3-5DF9341CC36F}"/>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496-4EE3-B6A3-5DF9341CC36F}"/>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496-4EE3-B6A3-5DF9341CC36F}"/>
                </c:ext>
              </c:extLst>
            </c:dLbl>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'Q18-1'!$B$30:$B$52</c:f>
              <c:strCache>
                <c:ptCount val="23"/>
                <c:pt idx="0">
                  <c:v>1.設計・実装技術</c:v>
                </c:pt>
                <c:pt idx="1">
                  <c:v>2.無線通信・ネットワーク技術</c:v>
                </c:pt>
                <c:pt idx="2">
                  <c:v>3.IoTシステム構築技術</c:v>
                </c:pt>
                <c:pt idx="3">
                  <c:v>4.要求獲得・要件定義技術</c:v>
                </c:pt>
                <c:pt idx="4">
                  <c:v>5.センサ技術</c:v>
                </c:pt>
                <c:pt idx="5">
                  <c:v>6.AI技術</c:v>
                </c:pt>
                <c:pt idx="6">
                  <c:v>7.デバイス技術</c:v>
                </c:pt>
                <c:pt idx="7">
                  <c:v>8.システムズエンジニアリング技術</c:v>
                </c:pt>
                <c:pt idx="8">
                  <c:v>9.ビッグデータの収集・分析・解析技術</c:v>
                </c:pt>
                <c:pt idx="9">
                  <c:v>10.画像・音声認識技術／合成技術</c:v>
                </c:pt>
                <c:pt idx="10">
                  <c:v>11.リアルタイム制御技術（ロボット技術）</c:v>
                </c:pt>
                <c:pt idx="11">
                  <c:v>12.モデリング技術</c:v>
                </c:pt>
                <c:pt idx="12">
                  <c:v>13.アジャイル開発技術</c:v>
                </c:pt>
                <c:pt idx="13">
                  <c:v>14.運用・保守技術</c:v>
                </c:pt>
                <c:pt idx="14">
                  <c:v>15.サーバ／ストレージ技術</c:v>
                </c:pt>
                <c:pt idx="15">
                  <c:v>16.セーフティ及びセキュリティ技術</c:v>
                </c:pt>
                <c:pt idx="16">
                  <c:v>17.評価・検証技術</c:v>
                </c:pt>
                <c:pt idx="17">
                  <c:v>18.エッジ／フォグコンピューティング</c:v>
                </c:pt>
                <c:pt idx="18">
                  <c:v>19.ヒューマンインタフェース技術</c:v>
                </c:pt>
                <c:pt idx="19">
                  <c:v>20.アクチュエータ技術</c:v>
                </c:pt>
                <c:pt idx="20">
                  <c:v>21.現実融合技術</c:v>
                </c:pt>
                <c:pt idx="21">
                  <c:v>22.他の製品・システムとの接続を想定した検証技術</c:v>
                </c:pt>
                <c:pt idx="22">
                  <c:v>23.ブロックチェーン技術</c:v>
                </c:pt>
              </c:strCache>
            </c:strRef>
          </c:cat>
          <c:val>
            <c:numRef>
              <c:f>'Q18-1'!$G$30:$G$52</c:f>
              <c:numCache>
                <c:formatCode>0.0%</c:formatCode>
                <c:ptCount val="23"/>
                <c:pt idx="0">
                  <c:v>0.11787564766839378</c:v>
                </c:pt>
                <c:pt idx="1">
                  <c:v>0.10621761658031088</c:v>
                </c:pt>
                <c:pt idx="2">
                  <c:v>9.7150259067357511E-2</c:v>
                </c:pt>
                <c:pt idx="3">
                  <c:v>8.549222797927461E-2</c:v>
                </c:pt>
                <c:pt idx="4">
                  <c:v>8.0310880829015538E-2</c:v>
                </c:pt>
                <c:pt idx="5">
                  <c:v>7.901554404145078E-2</c:v>
                </c:pt>
                <c:pt idx="6">
                  <c:v>6.8652849740932637E-2</c:v>
                </c:pt>
                <c:pt idx="7">
                  <c:v>6.6062176165803108E-2</c:v>
                </c:pt>
                <c:pt idx="8">
                  <c:v>3.8860103626943004E-2</c:v>
                </c:pt>
                <c:pt idx="9">
                  <c:v>3.6269430051813469E-2</c:v>
                </c:pt>
                <c:pt idx="10">
                  <c:v>3.4974093264248704E-2</c:v>
                </c:pt>
                <c:pt idx="11">
                  <c:v>2.7202072538860103E-2</c:v>
                </c:pt>
                <c:pt idx="12">
                  <c:v>2.3316062176165803E-2</c:v>
                </c:pt>
                <c:pt idx="13">
                  <c:v>2.2020725388601035E-2</c:v>
                </c:pt>
                <c:pt idx="14">
                  <c:v>1.683937823834197E-2</c:v>
                </c:pt>
                <c:pt idx="15">
                  <c:v>1.683937823834197E-2</c:v>
                </c:pt>
                <c:pt idx="16">
                  <c:v>1.2953367875647668E-2</c:v>
                </c:pt>
                <c:pt idx="17">
                  <c:v>1.1658031088082901E-2</c:v>
                </c:pt>
                <c:pt idx="18">
                  <c:v>1.0362694300518135E-2</c:v>
                </c:pt>
                <c:pt idx="19">
                  <c:v>7.7720207253886009E-3</c:v>
                </c:pt>
                <c:pt idx="20">
                  <c:v>6.4766839378238338E-3</c:v>
                </c:pt>
                <c:pt idx="21">
                  <c:v>5.1813471502590676E-3</c:v>
                </c:pt>
                <c:pt idx="22">
                  <c:v>3.8860103626943004E-3</c:v>
                </c:pt>
              </c:numCache>
            </c:numRef>
          </c:val>
          <c:extLst>
            <c:ext xmlns:c16="http://schemas.microsoft.com/office/drawing/2014/chart" uri="{C3380CC4-5D6E-409C-BE32-E72D297353CC}">
              <c16:uniqueId val="{00000006-9496-4EE3-B6A3-5DF9341CC36F}"/>
            </c:ext>
          </c:extLst>
        </c:ser>
        <c:ser>
          <c:idx val="1"/>
          <c:order val="1"/>
          <c:tx>
            <c:strRef>
              <c:f>'Q18-1'!$H$29</c:f>
              <c:strCache>
                <c:ptCount val="1"/>
                <c:pt idx="0">
                  <c:v>2番目(n=739)</c:v>
                </c:pt>
              </c:strCache>
            </c:strRef>
          </c:tx>
          <c:spPr>
            <a:solidFill>
              <a:srgbClr val="FFFF99"/>
            </a:solidFill>
            <a:ln>
              <a:solidFill>
                <a:schemeClr val="tx1"/>
              </a:solid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496-4EE3-B6A3-5DF9341CC36F}"/>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496-4EE3-B6A3-5DF9341CC36F}"/>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496-4EE3-B6A3-5DF9341CC36F}"/>
                </c:ext>
              </c:extLst>
            </c:dLbl>
            <c:dLbl>
              <c:idx val="3"/>
              <c:layout>
                <c:manualLayout>
                  <c:x val="-8.141025641025640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496-4EE3-B6A3-5DF9341CC36F}"/>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496-4EE3-B6A3-5DF9341CC36F}"/>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496-4EE3-B6A3-5DF9341CC36F}"/>
                </c:ext>
              </c:extLst>
            </c:dLbl>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'Q18-1'!$B$30:$B$52</c:f>
              <c:strCache>
                <c:ptCount val="23"/>
                <c:pt idx="0">
                  <c:v>1.設計・実装技術</c:v>
                </c:pt>
                <c:pt idx="1">
                  <c:v>2.無線通信・ネットワーク技術</c:v>
                </c:pt>
                <c:pt idx="2">
                  <c:v>3.IoTシステム構築技術</c:v>
                </c:pt>
                <c:pt idx="3">
                  <c:v>4.要求獲得・要件定義技術</c:v>
                </c:pt>
                <c:pt idx="4">
                  <c:v>5.センサ技術</c:v>
                </c:pt>
                <c:pt idx="5">
                  <c:v>6.AI技術</c:v>
                </c:pt>
                <c:pt idx="6">
                  <c:v>7.デバイス技術</c:v>
                </c:pt>
                <c:pt idx="7">
                  <c:v>8.システムズエンジニアリング技術</c:v>
                </c:pt>
                <c:pt idx="8">
                  <c:v>9.ビッグデータの収集・分析・解析技術</c:v>
                </c:pt>
                <c:pt idx="9">
                  <c:v>10.画像・音声認識技術／合成技術</c:v>
                </c:pt>
                <c:pt idx="10">
                  <c:v>11.リアルタイム制御技術（ロボット技術）</c:v>
                </c:pt>
                <c:pt idx="11">
                  <c:v>12.モデリング技術</c:v>
                </c:pt>
                <c:pt idx="12">
                  <c:v>13.アジャイル開発技術</c:v>
                </c:pt>
                <c:pt idx="13">
                  <c:v>14.運用・保守技術</c:v>
                </c:pt>
                <c:pt idx="14">
                  <c:v>15.サーバ／ストレージ技術</c:v>
                </c:pt>
                <c:pt idx="15">
                  <c:v>16.セーフティ及びセキュリティ技術</c:v>
                </c:pt>
                <c:pt idx="16">
                  <c:v>17.評価・検証技術</c:v>
                </c:pt>
                <c:pt idx="17">
                  <c:v>18.エッジ／フォグコンピューティング</c:v>
                </c:pt>
                <c:pt idx="18">
                  <c:v>19.ヒューマンインタフェース技術</c:v>
                </c:pt>
                <c:pt idx="19">
                  <c:v>20.アクチュエータ技術</c:v>
                </c:pt>
                <c:pt idx="20">
                  <c:v>21.現実融合技術</c:v>
                </c:pt>
                <c:pt idx="21">
                  <c:v>22.他の製品・システムとの接続を想定した検証技術</c:v>
                </c:pt>
                <c:pt idx="22">
                  <c:v>23.ブロックチェーン技術</c:v>
                </c:pt>
              </c:strCache>
            </c:strRef>
          </c:cat>
          <c:val>
            <c:numRef>
              <c:f>'Q18-1'!$H$30:$H$52</c:f>
              <c:numCache>
                <c:formatCode>0.0%</c:formatCode>
                <c:ptCount val="23"/>
                <c:pt idx="0">
                  <c:v>0.12043301759133965</c:v>
                </c:pt>
                <c:pt idx="1">
                  <c:v>5.8186738836265225E-2</c:v>
                </c:pt>
                <c:pt idx="2">
                  <c:v>8.6603518267929641E-2</c:v>
                </c:pt>
                <c:pt idx="3">
                  <c:v>4.6008119079837616E-2</c:v>
                </c:pt>
                <c:pt idx="4">
                  <c:v>7.9837618403247629E-2</c:v>
                </c:pt>
                <c:pt idx="5">
                  <c:v>7.1718538565629222E-2</c:v>
                </c:pt>
                <c:pt idx="6">
                  <c:v>4.3301759133964821E-2</c:v>
                </c:pt>
                <c:pt idx="7">
                  <c:v>3.3829499323410013E-2</c:v>
                </c:pt>
                <c:pt idx="8">
                  <c:v>6.4952638700947224E-2</c:v>
                </c:pt>
                <c:pt idx="9">
                  <c:v>5.8186738836265225E-2</c:v>
                </c:pt>
                <c:pt idx="10">
                  <c:v>3.9242219215155617E-2</c:v>
                </c:pt>
                <c:pt idx="11">
                  <c:v>3.5182679296346414E-2</c:v>
                </c:pt>
                <c:pt idx="12">
                  <c:v>2.7063599458728011E-2</c:v>
                </c:pt>
                <c:pt idx="13">
                  <c:v>1.6238159675236806E-2</c:v>
                </c:pt>
                <c:pt idx="14">
                  <c:v>3.7889039242219216E-2</c:v>
                </c:pt>
                <c:pt idx="15">
                  <c:v>3.2476319350473612E-2</c:v>
                </c:pt>
                <c:pt idx="16">
                  <c:v>5.9539918809201627E-2</c:v>
                </c:pt>
                <c:pt idx="17">
                  <c:v>1.4884979702300407E-2</c:v>
                </c:pt>
                <c:pt idx="18">
                  <c:v>1.6238159675236806E-2</c:v>
                </c:pt>
                <c:pt idx="19">
                  <c:v>8.119079837618403E-3</c:v>
                </c:pt>
                <c:pt idx="20">
                  <c:v>9.4722598105548041E-3</c:v>
                </c:pt>
                <c:pt idx="21">
                  <c:v>2.0297699594046009E-2</c:v>
                </c:pt>
                <c:pt idx="22">
                  <c:v>8.119079837618403E-3</c:v>
                </c:pt>
              </c:numCache>
            </c:numRef>
          </c:val>
          <c:extLst>
            <c:ext xmlns:c16="http://schemas.microsoft.com/office/drawing/2014/chart" uri="{C3380CC4-5D6E-409C-BE32-E72D297353CC}">
              <c16:uniqueId val="{0000000D-9496-4EE3-B6A3-5DF9341CC36F}"/>
            </c:ext>
          </c:extLst>
        </c:ser>
        <c:ser>
          <c:idx val="2"/>
          <c:order val="2"/>
          <c:tx>
            <c:strRef>
              <c:f>'Q18-1'!$I$29</c:f>
              <c:strCache>
                <c:ptCount val="1"/>
                <c:pt idx="0">
                  <c:v>3番目(n=717)</c:v>
                </c:pt>
              </c:strCache>
            </c:strRef>
          </c:tx>
          <c:spPr>
            <a:solidFill>
              <a:srgbClr val="2E75B6"/>
            </a:solidFill>
            <a:ln>
              <a:solidFill>
                <a:schemeClr val="tx1"/>
              </a:solid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496-4EE3-B6A3-5DF9341CC36F}"/>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9496-4EE3-B6A3-5DF9341CC36F}"/>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9496-4EE3-B6A3-5DF9341CC36F}"/>
                </c:ext>
              </c:extLst>
            </c:dLbl>
            <c:dLbl>
              <c:idx val="3"/>
              <c:layout>
                <c:manualLayout>
                  <c:x val="4.7006189225357896E-2"/>
                  <c:y val="2.3427707028581425E-17"/>
                </c:manualLayout>
              </c:layout>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9496-4EE3-B6A3-5DF9341CC36F}"/>
                </c:ext>
              </c:extLst>
            </c:dLbl>
            <c:dLbl>
              <c:idx val="4"/>
              <c:layout>
                <c:manualLayout>
                  <c:x val="4.9944076051942655E-2"/>
                  <c:y val="0"/>
                </c:manualLayout>
              </c:layout>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9496-4EE3-B6A3-5DF9341CC36F}"/>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9496-4EE3-B6A3-5DF9341CC36F}"/>
                </c:ext>
              </c:extLst>
            </c:dLbl>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'Q18-1'!$B$30:$B$52</c:f>
              <c:strCache>
                <c:ptCount val="23"/>
                <c:pt idx="0">
                  <c:v>1.設計・実装技術</c:v>
                </c:pt>
                <c:pt idx="1">
                  <c:v>2.無線通信・ネットワーク技術</c:v>
                </c:pt>
                <c:pt idx="2">
                  <c:v>3.IoTシステム構築技術</c:v>
                </c:pt>
                <c:pt idx="3">
                  <c:v>4.要求獲得・要件定義技術</c:v>
                </c:pt>
                <c:pt idx="4">
                  <c:v>5.センサ技術</c:v>
                </c:pt>
                <c:pt idx="5">
                  <c:v>6.AI技術</c:v>
                </c:pt>
                <c:pt idx="6">
                  <c:v>7.デバイス技術</c:v>
                </c:pt>
                <c:pt idx="7">
                  <c:v>8.システムズエンジニアリング技術</c:v>
                </c:pt>
                <c:pt idx="8">
                  <c:v>9.ビッグデータの収集・分析・解析技術</c:v>
                </c:pt>
                <c:pt idx="9">
                  <c:v>10.画像・音声認識技術／合成技術</c:v>
                </c:pt>
                <c:pt idx="10">
                  <c:v>11.リアルタイム制御技術（ロボット技術）</c:v>
                </c:pt>
                <c:pt idx="11">
                  <c:v>12.モデリング技術</c:v>
                </c:pt>
                <c:pt idx="12">
                  <c:v>13.アジャイル開発技術</c:v>
                </c:pt>
                <c:pt idx="13">
                  <c:v>14.運用・保守技術</c:v>
                </c:pt>
                <c:pt idx="14">
                  <c:v>15.サーバ／ストレージ技術</c:v>
                </c:pt>
                <c:pt idx="15">
                  <c:v>16.セーフティ及びセキュリティ技術</c:v>
                </c:pt>
                <c:pt idx="16">
                  <c:v>17.評価・検証技術</c:v>
                </c:pt>
                <c:pt idx="17">
                  <c:v>18.エッジ／フォグコンピューティング</c:v>
                </c:pt>
                <c:pt idx="18">
                  <c:v>19.ヒューマンインタフェース技術</c:v>
                </c:pt>
                <c:pt idx="19">
                  <c:v>20.アクチュエータ技術</c:v>
                </c:pt>
                <c:pt idx="20">
                  <c:v>21.現実融合技術</c:v>
                </c:pt>
                <c:pt idx="21">
                  <c:v>22.他の製品・システムとの接続を想定した検証技術</c:v>
                </c:pt>
                <c:pt idx="22">
                  <c:v>23.ブロックチェーン技術</c:v>
                </c:pt>
              </c:strCache>
            </c:strRef>
          </c:cat>
          <c:val>
            <c:numRef>
              <c:f>'Q18-1'!$I$30:$I$52</c:f>
              <c:numCache>
                <c:formatCode>0.0%</c:formatCode>
                <c:ptCount val="23"/>
                <c:pt idx="0">
                  <c:v>6.6945606694560664E-2</c:v>
                </c:pt>
                <c:pt idx="1">
                  <c:v>7.3919107391910738E-2</c:v>
                </c:pt>
                <c:pt idx="2">
                  <c:v>6.1366806136680614E-2</c:v>
                </c:pt>
                <c:pt idx="3">
                  <c:v>3.4867503486750349E-2</c:v>
                </c:pt>
                <c:pt idx="4">
                  <c:v>4.1841004184100417E-2</c:v>
                </c:pt>
                <c:pt idx="5">
                  <c:v>8.6471408647140868E-2</c:v>
                </c:pt>
                <c:pt idx="6">
                  <c:v>3.0683403068340307E-2</c:v>
                </c:pt>
                <c:pt idx="7">
                  <c:v>6.4156206415620642E-2</c:v>
                </c:pt>
                <c:pt idx="8">
                  <c:v>5.4393305439330547E-2</c:v>
                </c:pt>
                <c:pt idx="9">
                  <c:v>3.0683403068340307E-2</c:v>
                </c:pt>
                <c:pt idx="10">
                  <c:v>3.626220362622036E-2</c:v>
                </c:pt>
                <c:pt idx="11">
                  <c:v>2.2315202231520222E-2</c:v>
                </c:pt>
                <c:pt idx="12">
                  <c:v>2.7894002789400279E-2</c:v>
                </c:pt>
                <c:pt idx="13">
                  <c:v>6.8340306834030681E-2</c:v>
                </c:pt>
                <c:pt idx="14">
                  <c:v>4.1841004184100417E-2</c:v>
                </c:pt>
                <c:pt idx="15">
                  <c:v>5.5788005578800558E-2</c:v>
                </c:pt>
                <c:pt idx="16">
                  <c:v>7.6708507670850773E-2</c:v>
                </c:pt>
                <c:pt idx="17">
                  <c:v>1.9525801952580194E-2</c:v>
                </c:pt>
                <c:pt idx="18">
                  <c:v>2.5104602510460251E-2</c:v>
                </c:pt>
                <c:pt idx="19">
                  <c:v>1.813110181311018E-2</c:v>
                </c:pt>
                <c:pt idx="20">
                  <c:v>1.3947001394700139E-2</c:v>
                </c:pt>
                <c:pt idx="21">
                  <c:v>2.0920502092050208E-2</c:v>
                </c:pt>
                <c:pt idx="22">
                  <c:v>1.3947001394700139E-2</c:v>
                </c:pt>
              </c:numCache>
            </c:numRef>
          </c:val>
          <c:extLst>
            <c:ext xmlns:c16="http://schemas.microsoft.com/office/drawing/2014/chart" uri="{C3380CC4-5D6E-409C-BE32-E72D297353CC}">
              <c16:uniqueId val="{00000014-9496-4EE3-B6A3-5DF9341CC36F}"/>
            </c:ext>
          </c:extLst>
        </c:ser>
        <c:dLbls>
          <c:showLegendKey val="0"/>
          <c:showVal val="0"/>
          <c:showCatName val="0"/>
          <c:showSerName val="0"/>
          <c:showPercent val="0"/>
          <c:showBubbleSize val="0"/>
        </c:dLbls>
        <c:gapWidth val="40"/>
        <c:overlap val="100"/>
        <c:axId val="558580344"/>
        <c:axId val="558580016"/>
      </c:barChart>
      <c:catAx>
        <c:axId val="558580344"/>
        <c:scaling>
          <c:orientation val="maxMin"/>
        </c:scaling>
        <c:delete val="1"/>
        <c:axPos val="r"/>
        <c:numFmt formatCode="General" sourceLinked="1"/>
        <c:majorTickMark val="none"/>
        <c:minorTickMark val="none"/>
        <c:tickLblPos val="nextTo"/>
        <c:crossAx val="558580016"/>
        <c:crosses val="autoZero"/>
        <c:auto val="1"/>
        <c:lblAlgn val="ctr"/>
        <c:lblOffset val="100"/>
        <c:noMultiLvlLbl val="0"/>
      </c:catAx>
      <c:valAx>
        <c:axId val="558580016"/>
        <c:scaling>
          <c:orientation val="maxMin"/>
          <c:max val="0.60000000000000009"/>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58580344"/>
        <c:crosses val="autoZero"/>
        <c:crossBetween val="between"/>
        <c:majorUnit val="0.2"/>
      </c:valAx>
      <c:spPr>
        <a:noFill/>
        <a:ln>
          <a:solidFill>
            <a:schemeClr val="bg1">
              <a:lumMod val="50000"/>
            </a:schemeClr>
          </a:solidFill>
        </a:ln>
        <a:effectLst/>
      </c:spPr>
    </c:plotArea>
    <c:legend>
      <c:legendPos val="r"/>
      <c:layout>
        <c:manualLayout>
          <c:xMode val="edge"/>
          <c:yMode val="edge"/>
          <c:x val="0.29183362573099414"/>
          <c:y val="0.81355484934169453"/>
          <c:w val="0.22092905752788697"/>
          <c:h val="0.10521720273755505"/>
        </c:manualLayout>
      </c:layout>
      <c:overlay val="0"/>
      <c:spPr>
        <a:solidFill>
          <a:schemeClr val="bg1"/>
        </a:solid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sz="8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18935563364667"/>
          <c:y val="6.2433188644293661E-2"/>
          <c:w val="0.60036631377521887"/>
          <c:h val="0.92265481866998489"/>
        </c:manualLayout>
      </c:layout>
      <c:barChart>
        <c:barDir val="bar"/>
        <c:grouping val="stacked"/>
        <c:varyColors val="0"/>
        <c:ser>
          <c:idx val="0"/>
          <c:order val="0"/>
          <c:tx>
            <c:strRef>
              <c:f>'まとめ (報告書グラフ用)'!$C$5</c:f>
              <c:strCache>
                <c:ptCount val="1"/>
                <c:pt idx="0">
                  <c:v>1番目</c:v>
                </c:pt>
              </c:strCache>
            </c:strRef>
          </c:tx>
          <c:spPr>
            <a:solidFill>
              <a:srgbClr val="FF9966"/>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5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'まとめ (報告書グラフ用)'!$B$6:$B$45</c:f>
              <c:strCache>
                <c:ptCount val="40"/>
                <c:pt idx="0">
                  <c:v>1.設計・実装技術　　　　　　　　　　　　</c:v>
                </c:pt>
                <c:pt idx="1">
                  <c:v>製品利用(n=16)</c:v>
                </c:pt>
                <c:pt idx="2">
                  <c:v>製品開発(n=18)</c:v>
                </c:pt>
                <c:pt idx="3">
                  <c:v>ソフトウェア開発(n=38)</c:v>
                </c:pt>
                <c:pt idx="4">
                  <c:v>2.無線通信・ネットワーク技術　　　　　</c:v>
                </c:pt>
                <c:pt idx="5">
                  <c:v>製品利用(n=31)</c:v>
                </c:pt>
                <c:pt idx="6">
                  <c:v>製品開発(n=31)</c:v>
                </c:pt>
                <c:pt idx="7">
                  <c:v>ソフトウェア開発(n=47)</c:v>
                </c:pt>
                <c:pt idx="8">
                  <c:v>3.IoTシステム構築技術　　　　　　　　</c:v>
                </c:pt>
                <c:pt idx="9">
                  <c:v>製品利用(n=51)</c:v>
                </c:pt>
                <c:pt idx="10">
                  <c:v>製品開発(n=52)</c:v>
                </c:pt>
                <c:pt idx="11">
                  <c:v>ソフトウェア開発(n=90)</c:v>
                </c:pt>
                <c:pt idx="12">
                  <c:v>4.要求獲得・要件定義技術 　　　　　</c:v>
                </c:pt>
                <c:pt idx="13">
                  <c:v>製品利用(n=8)</c:v>
                </c:pt>
                <c:pt idx="14">
                  <c:v>製品開発(n=7)</c:v>
                </c:pt>
                <c:pt idx="15">
                  <c:v>ソフトウェア開発(n=35)</c:v>
                </c:pt>
                <c:pt idx="16">
                  <c:v>5.センサ技術 　　　　 　　　　　　　　　　</c:v>
                </c:pt>
                <c:pt idx="17">
                  <c:v>製品利用(n=15)</c:v>
                </c:pt>
                <c:pt idx="18">
                  <c:v>製品開発(n=33)</c:v>
                </c:pt>
                <c:pt idx="19">
                  <c:v>ソフトウェア開発(n=45)</c:v>
                </c:pt>
                <c:pt idx="20">
                  <c:v>6.AI技術 　　　　　　　　　　　           </c:v>
                </c:pt>
                <c:pt idx="21">
                  <c:v>製品利用(n=73)</c:v>
                </c:pt>
                <c:pt idx="22">
                  <c:v>製品開発(n=86)</c:v>
                </c:pt>
                <c:pt idx="23">
                  <c:v>ソフトウェア開発(n=222)</c:v>
                </c:pt>
                <c:pt idx="24">
                  <c:v>7.デバイス技術　　　　　 　　　　　　　　</c:v>
                </c:pt>
                <c:pt idx="25">
                  <c:v>製品利用(n=9)</c:v>
                </c:pt>
                <c:pt idx="26">
                  <c:v>製品開発(n=22)</c:v>
                </c:pt>
                <c:pt idx="27">
                  <c:v>ソフトウェア開発(n=25)</c:v>
                </c:pt>
                <c:pt idx="28">
                  <c:v>8.システムズエンジニアリング技術　　　</c:v>
                </c:pt>
                <c:pt idx="29">
                  <c:v>製品利用(n=19)</c:v>
                </c:pt>
                <c:pt idx="30">
                  <c:v>製品開発(n=34)</c:v>
                </c:pt>
                <c:pt idx="31">
                  <c:v>ソフトウェア開発(n=58)</c:v>
                </c:pt>
                <c:pt idx="32">
                  <c:v>9.ビッグデータの収集・分析・解析技術</c:v>
                </c:pt>
                <c:pt idx="33">
                  <c:v>製品利用(n=42)</c:v>
                </c:pt>
                <c:pt idx="34">
                  <c:v>製品開発(n=46)</c:v>
                </c:pt>
                <c:pt idx="35">
                  <c:v>ソフトウェア開発(n=118)</c:v>
                </c:pt>
                <c:pt idx="36">
                  <c:v>10.画像・音声認識技術／合成技術 </c:v>
                </c:pt>
                <c:pt idx="37">
                  <c:v>製品利用(n=21)</c:v>
                </c:pt>
                <c:pt idx="38">
                  <c:v>製品開発(n=32)</c:v>
                </c:pt>
                <c:pt idx="39">
                  <c:v>ソフトウェア開発(n=58)</c:v>
                </c:pt>
              </c:strCache>
            </c:strRef>
          </c:cat>
          <c:val>
            <c:numRef>
              <c:f>'まとめ (報告書グラフ用)'!$C$6:$C$45</c:f>
              <c:numCache>
                <c:formatCode>0.0%</c:formatCode>
                <c:ptCount val="40"/>
                <c:pt idx="1">
                  <c:v>4.6979865771812082E-2</c:v>
                </c:pt>
                <c:pt idx="2">
                  <c:v>4.519774011299435E-2</c:v>
                </c:pt>
                <c:pt idx="3">
                  <c:v>2.1447721179624665E-2</c:v>
                </c:pt>
                <c:pt idx="5">
                  <c:v>8.7248322147651006E-2</c:v>
                </c:pt>
                <c:pt idx="6">
                  <c:v>7.3446327683615822E-2</c:v>
                </c:pt>
                <c:pt idx="7">
                  <c:v>4.8257372654155493E-2</c:v>
                </c:pt>
                <c:pt idx="9">
                  <c:v>0.1476510067114094</c:v>
                </c:pt>
                <c:pt idx="10">
                  <c:v>9.6045197740112997E-2</c:v>
                </c:pt>
                <c:pt idx="11">
                  <c:v>7.2386058981233251E-2</c:v>
                </c:pt>
                <c:pt idx="13">
                  <c:v>4.0268456375838924E-2</c:v>
                </c:pt>
                <c:pt idx="14">
                  <c:v>1.6949152542372881E-2</c:v>
                </c:pt>
                <c:pt idx="15">
                  <c:v>4.8257372654155493E-2</c:v>
                </c:pt>
                <c:pt idx="17">
                  <c:v>4.6979865771812082E-2</c:v>
                </c:pt>
                <c:pt idx="18">
                  <c:v>7.3446327683615822E-2</c:v>
                </c:pt>
                <c:pt idx="19">
                  <c:v>4.5576407506702415E-2</c:v>
                </c:pt>
                <c:pt idx="21">
                  <c:v>0.21476510067114093</c:v>
                </c:pt>
                <c:pt idx="22">
                  <c:v>0.15819209039548024</c:v>
                </c:pt>
                <c:pt idx="23">
                  <c:v>0.33243967828418231</c:v>
                </c:pt>
                <c:pt idx="25">
                  <c:v>2.0134228187919462E-2</c:v>
                </c:pt>
                <c:pt idx="26">
                  <c:v>6.7796610169491525E-2</c:v>
                </c:pt>
                <c:pt idx="27">
                  <c:v>2.6809651474530832E-2</c:v>
                </c:pt>
                <c:pt idx="29">
                  <c:v>4.0268456375838924E-2</c:v>
                </c:pt>
                <c:pt idx="30">
                  <c:v>7.909604519774012E-2</c:v>
                </c:pt>
                <c:pt idx="31">
                  <c:v>3.4852546916890083E-2</c:v>
                </c:pt>
                <c:pt idx="33">
                  <c:v>8.0536912751677847E-2</c:v>
                </c:pt>
                <c:pt idx="34">
                  <c:v>5.6497175141242938E-2</c:v>
                </c:pt>
                <c:pt idx="35">
                  <c:v>6.4343163538873996E-2</c:v>
                </c:pt>
                <c:pt idx="37">
                  <c:v>4.6979865771812082E-2</c:v>
                </c:pt>
                <c:pt idx="38">
                  <c:v>7.3446327683615822E-2</c:v>
                </c:pt>
                <c:pt idx="39">
                  <c:v>6.9705093833780166E-2</c:v>
                </c:pt>
              </c:numCache>
            </c:numRef>
          </c:val>
          <c:extLst>
            <c:ext xmlns:c16="http://schemas.microsoft.com/office/drawing/2014/chart" uri="{C3380CC4-5D6E-409C-BE32-E72D297353CC}">
              <c16:uniqueId val="{00000000-2326-4794-A169-4A09C6008869}"/>
            </c:ext>
          </c:extLst>
        </c:ser>
        <c:ser>
          <c:idx val="1"/>
          <c:order val="1"/>
          <c:tx>
            <c:strRef>
              <c:f>'まとめ (報告書グラフ用)'!$D$5</c:f>
              <c:strCache>
                <c:ptCount val="1"/>
                <c:pt idx="0">
                  <c:v>2番目</c:v>
                </c:pt>
              </c:strCache>
            </c:strRef>
          </c:tx>
          <c:spPr>
            <a:solidFill>
              <a:srgbClr val="FFFF99"/>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5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'まとめ (報告書グラフ用)'!$B$6:$B$45</c:f>
              <c:strCache>
                <c:ptCount val="40"/>
                <c:pt idx="0">
                  <c:v>1.設計・実装技術　　　　　　　　　　　　</c:v>
                </c:pt>
                <c:pt idx="1">
                  <c:v>製品利用(n=16)</c:v>
                </c:pt>
                <c:pt idx="2">
                  <c:v>製品開発(n=18)</c:v>
                </c:pt>
                <c:pt idx="3">
                  <c:v>ソフトウェア開発(n=38)</c:v>
                </c:pt>
                <c:pt idx="4">
                  <c:v>2.無線通信・ネットワーク技術　　　　　</c:v>
                </c:pt>
                <c:pt idx="5">
                  <c:v>製品利用(n=31)</c:v>
                </c:pt>
                <c:pt idx="6">
                  <c:v>製品開発(n=31)</c:v>
                </c:pt>
                <c:pt idx="7">
                  <c:v>ソフトウェア開発(n=47)</c:v>
                </c:pt>
                <c:pt idx="8">
                  <c:v>3.IoTシステム構築技術　　　　　　　　</c:v>
                </c:pt>
                <c:pt idx="9">
                  <c:v>製品利用(n=51)</c:v>
                </c:pt>
                <c:pt idx="10">
                  <c:v>製品開発(n=52)</c:v>
                </c:pt>
                <c:pt idx="11">
                  <c:v>ソフトウェア開発(n=90)</c:v>
                </c:pt>
                <c:pt idx="12">
                  <c:v>4.要求獲得・要件定義技術 　　　　　</c:v>
                </c:pt>
                <c:pt idx="13">
                  <c:v>製品利用(n=8)</c:v>
                </c:pt>
                <c:pt idx="14">
                  <c:v>製品開発(n=7)</c:v>
                </c:pt>
                <c:pt idx="15">
                  <c:v>ソフトウェア開発(n=35)</c:v>
                </c:pt>
                <c:pt idx="16">
                  <c:v>5.センサ技術 　　　　 　　　　　　　　　　</c:v>
                </c:pt>
                <c:pt idx="17">
                  <c:v>製品利用(n=15)</c:v>
                </c:pt>
                <c:pt idx="18">
                  <c:v>製品開発(n=33)</c:v>
                </c:pt>
                <c:pt idx="19">
                  <c:v>ソフトウェア開発(n=45)</c:v>
                </c:pt>
                <c:pt idx="20">
                  <c:v>6.AI技術 　　　　　　　　　　　           </c:v>
                </c:pt>
                <c:pt idx="21">
                  <c:v>製品利用(n=73)</c:v>
                </c:pt>
                <c:pt idx="22">
                  <c:v>製品開発(n=86)</c:v>
                </c:pt>
                <c:pt idx="23">
                  <c:v>ソフトウェア開発(n=222)</c:v>
                </c:pt>
                <c:pt idx="24">
                  <c:v>7.デバイス技術　　　　　 　　　　　　　　</c:v>
                </c:pt>
                <c:pt idx="25">
                  <c:v>製品利用(n=9)</c:v>
                </c:pt>
                <c:pt idx="26">
                  <c:v>製品開発(n=22)</c:v>
                </c:pt>
                <c:pt idx="27">
                  <c:v>ソフトウェア開発(n=25)</c:v>
                </c:pt>
                <c:pt idx="28">
                  <c:v>8.システムズエンジニアリング技術　　　</c:v>
                </c:pt>
                <c:pt idx="29">
                  <c:v>製品利用(n=19)</c:v>
                </c:pt>
                <c:pt idx="30">
                  <c:v>製品開発(n=34)</c:v>
                </c:pt>
                <c:pt idx="31">
                  <c:v>ソフトウェア開発(n=58)</c:v>
                </c:pt>
                <c:pt idx="32">
                  <c:v>9.ビッグデータの収集・分析・解析技術</c:v>
                </c:pt>
                <c:pt idx="33">
                  <c:v>製品利用(n=42)</c:v>
                </c:pt>
                <c:pt idx="34">
                  <c:v>製品開発(n=46)</c:v>
                </c:pt>
                <c:pt idx="35">
                  <c:v>ソフトウェア開発(n=118)</c:v>
                </c:pt>
                <c:pt idx="36">
                  <c:v>10.画像・音声認識技術／合成技術 </c:v>
                </c:pt>
                <c:pt idx="37">
                  <c:v>製品利用(n=21)</c:v>
                </c:pt>
                <c:pt idx="38">
                  <c:v>製品開発(n=32)</c:v>
                </c:pt>
                <c:pt idx="39">
                  <c:v>ソフトウェア開発(n=58)</c:v>
                </c:pt>
              </c:strCache>
            </c:strRef>
          </c:cat>
          <c:val>
            <c:numRef>
              <c:f>'まとめ (報告書グラフ用)'!$D$6:$D$45</c:f>
              <c:numCache>
                <c:formatCode>0.0%</c:formatCode>
                <c:ptCount val="40"/>
                <c:pt idx="1">
                  <c:v>2.1126760563380281E-2</c:v>
                </c:pt>
                <c:pt idx="2">
                  <c:v>3.4482758620689655E-2</c:v>
                </c:pt>
                <c:pt idx="3">
                  <c:v>4.4198895027624308E-2</c:v>
                </c:pt>
                <c:pt idx="5">
                  <c:v>6.3380281690140844E-2</c:v>
                </c:pt>
                <c:pt idx="6">
                  <c:v>5.7471264367816091E-2</c:v>
                </c:pt>
                <c:pt idx="7">
                  <c:v>5.2486187845303865E-2</c:v>
                </c:pt>
                <c:pt idx="9">
                  <c:v>0.10563380281690141</c:v>
                </c:pt>
                <c:pt idx="10">
                  <c:v>0.11494252873563218</c:v>
                </c:pt>
                <c:pt idx="11">
                  <c:v>7.4585635359116026E-2</c:v>
                </c:pt>
                <c:pt idx="13">
                  <c:v>1.4084507042253521E-2</c:v>
                </c:pt>
                <c:pt idx="14">
                  <c:v>1.1494252873563218E-2</c:v>
                </c:pt>
                <c:pt idx="15">
                  <c:v>2.7624309392265192E-2</c:v>
                </c:pt>
                <c:pt idx="17">
                  <c:v>3.5211267605633804E-2</c:v>
                </c:pt>
                <c:pt idx="18">
                  <c:v>6.8965517241379309E-2</c:v>
                </c:pt>
                <c:pt idx="19">
                  <c:v>3.591160220994475E-2</c:v>
                </c:pt>
                <c:pt idx="21">
                  <c:v>0.16901408450704225</c:v>
                </c:pt>
                <c:pt idx="22">
                  <c:v>0.16091954022988506</c:v>
                </c:pt>
                <c:pt idx="23">
                  <c:v>0.17955801104972377</c:v>
                </c:pt>
                <c:pt idx="25">
                  <c:v>7.0422535211267607E-3</c:v>
                </c:pt>
                <c:pt idx="26">
                  <c:v>3.4482758620689655E-2</c:v>
                </c:pt>
                <c:pt idx="27">
                  <c:v>1.3812154696132596E-2</c:v>
                </c:pt>
                <c:pt idx="29">
                  <c:v>2.8169014084507043E-2</c:v>
                </c:pt>
                <c:pt idx="30">
                  <c:v>4.5977011494252873E-2</c:v>
                </c:pt>
                <c:pt idx="31">
                  <c:v>6.6298342541436461E-2</c:v>
                </c:pt>
                <c:pt idx="33">
                  <c:v>0.13380281690140844</c:v>
                </c:pt>
                <c:pt idx="34">
                  <c:v>0.10919540229885058</c:v>
                </c:pt>
                <c:pt idx="35">
                  <c:v>0.17679558011049723</c:v>
                </c:pt>
                <c:pt idx="37">
                  <c:v>5.6338028169014086E-2</c:v>
                </c:pt>
                <c:pt idx="38">
                  <c:v>8.0459770114942528E-2</c:v>
                </c:pt>
                <c:pt idx="39">
                  <c:v>3.8674033149171269E-2</c:v>
                </c:pt>
              </c:numCache>
            </c:numRef>
          </c:val>
          <c:extLst>
            <c:ext xmlns:c16="http://schemas.microsoft.com/office/drawing/2014/chart" uri="{C3380CC4-5D6E-409C-BE32-E72D297353CC}">
              <c16:uniqueId val="{00000001-2326-4794-A169-4A09C6008869}"/>
            </c:ext>
          </c:extLst>
        </c:ser>
        <c:ser>
          <c:idx val="2"/>
          <c:order val="2"/>
          <c:tx>
            <c:strRef>
              <c:f>'まとめ (報告書グラフ用)'!$E$5</c:f>
              <c:strCache>
                <c:ptCount val="1"/>
                <c:pt idx="0">
                  <c:v>3番目</c:v>
                </c:pt>
              </c:strCache>
            </c:strRef>
          </c:tx>
          <c:spPr>
            <a:solidFill>
              <a:srgbClr val="2E75B6"/>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5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'まとめ (報告書グラフ用)'!$B$6:$B$45</c:f>
              <c:strCache>
                <c:ptCount val="40"/>
                <c:pt idx="0">
                  <c:v>1.設計・実装技術　　　　　　　　　　　　</c:v>
                </c:pt>
                <c:pt idx="1">
                  <c:v>製品利用(n=16)</c:v>
                </c:pt>
                <c:pt idx="2">
                  <c:v>製品開発(n=18)</c:v>
                </c:pt>
                <c:pt idx="3">
                  <c:v>ソフトウェア開発(n=38)</c:v>
                </c:pt>
                <c:pt idx="4">
                  <c:v>2.無線通信・ネットワーク技術　　　　　</c:v>
                </c:pt>
                <c:pt idx="5">
                  <c:v>製品利用(n=31)</c:v>
                </c:pt>
                <c:pt idx="6">
                  <c:v>製品開発(n=31)</c:v>
                </c:pt>
                <c:pt idx="7">
                  <c:v>ソフトウェア開発(n=47)</c:v>
                </c:pt>
                <c:pt idx="8">
                  <c:v>3.IoTシステム構築技術　　　　　　　　</c:v>
                </c:pt>
                <c:pt idx="9">
                  <c:v>製品利用(n=51)</c:v>
                </c:pt>
                <c:pt idx="10">
                  <c:v>製品開発(n=52)</c:v>
                </c:pt>
                <c:pt idx="11">
                  <c:v>ソフトウェア開発(n=90)</c:v>
                </c:pt>
                <c:pt idx="12">
                  <c:v>4.要求獲得・要件定義技術 　　　　　</c:v>
                </c:pt>
                <c:pt idx="13">
                  <c:v>製品利用(n=8)</c:v>
                </c:pt>
                <c:pt idx="14">
                  <c:v>製品開発(n=7)</c:v>
                </c:pt>
                <c:pt idx="15">
                  <c:v>ソフトウェア開発(n=35)</c:v>
                </c:pt>
                <c:pt idx="16">
                  <c:v>5.センサ技術 　　　　 　　　　　　　　　　</c:v>
                </c:pt>
                <c:pt idx="17">
                  <c:v>製品利用(n=15)</c:v>
                </c:pt>
                <c:pt idx="18">
                  <c:v>製品開発(n=33)</c:v>
                </c:pt>
                <c:pt idx="19">
                  <c:v>ソフトウェア開発(n=45)</c:v>
                </c:pt>
                <c:pt idx="20">
                  <c:v>6.AI技術 　　　　　　　　　　　           </c:v>
                </c:pt>
                <c:pt idx="21">
                  <c:v>製品利用(n=73)</c:v>
                </c:pt>
                <c:pt idx="22">
                  <c:v>製品開発(n=86)</c:v>
                </c:pt>
                <c:pt idx="23">
                  <c:v>ソフトウェア開発(n=222)</c:v>
                </c:pt>
                <c:pt idx="24">
                  <c:v>7.デバイス技術　　　　　 　　　　　　　　</c:v>
                </c:pt>
                <c:pt idx="25">
                  <c:v>製品利用(n=9)</c:v>
                </c:pt>
                <c:pt idx="26">
                  <c:v>製品開発(n=22)</c:v>
                </c:pt>
                <c:pt idx="27">
                  <c:v>ソフトウェア開発(n=25)</c:v>
                </c:pt>
                <c:pt idx="28">
                  <c:v>8.システムズエンジニアリング技術　　　</c:v>
                </c:pt>
                <c:pt idx="29">
                  <c:v>製品利用(n=19)</c:v>
                </c:pt>
                <c:pt idx="30">
                  <c:v>製品開発(n=34)</c:v>
                </c:pt>
                <c:pt idx="31">
                  <c:v>ソフトウェア開発(n=58)</c:v>
                </c:pt>
                <c:pt idx="32">
                  <c:v>9.ビッグデータの収集・分析・解析技術</c:v>
                </c:pt>
                <c:pt idx="33">
                  <c:v>製品利用(n=42)</c:v>
                </c:pt>
                <c:pt idx="34">
                  <c:v>製品開発(n=46)</c:v>
                </c:pt>
                <c:pt idx="35">
                  <c:v>ソフトウェア開発(n=118)</c:v>
                </c:pt>
                <c:pt idx="36">
                  <c:v>10.画像・音声認識技術／合成技術 </c:v>
                </c:pt>
                <c:pt idx="37">
                  <c:v>製品利用(n=21)</c:v>
                </c:pt>
                <c:pt idx="38">
                  <c:v>製品開発(n=32)</c:v>
                </c:pt>
                <c:pt idx="39">
                  <c:v>ソフトウェア開発(n=58)</c:v>
                </c:pt>
              </c:strCache>
            </c:strRef>
          </c:cat>
          <c:val>
            <c:numRef>
              <c:f>'まとめ (報告書グラフ用)'!$E$6:$E$45</c:f>
              <c:numCache>
                <c:formatCode>0.0%</c:formatCode>
                <c:ptCount val="40"/>
                <c:pt idx="1">
                  <c:v>4.4444444444444446E-2</c:v>
                </c:pt>
                <c:pt idx="2">
                  <c:v>2.3952095808383235E-2</c:v>
                </c:pt>
                <c:pt idx="3">
                  <c:v>4.0229885057471264E-2</c:v>
                </c:pt>
                <c:pt idx="5">
                  <c:v>6.6666666666666666E-2</c:v>
                </c:pt>
                <c:pt idx="6">
                  <c:v>4.790419161676647E-2</c:v>
                </c:pt>
                <c:pt idx="7">
                  <c:v>2.8735632183908046E-2</c:v>
                </c:pt>
                <c:pt idx="9">
                  <c:v>0.1037037037037037</c:v>
                </c:pt>
                <c:pt idx="10">
                  <c:v>8.9820359281437126E-2</c:v>
                </c:pt>
                <c:pt idx="11">
                  <c:v>0.10344827586206896</c:v>
                </c:pt>
                <c:pt idx="13">
                  <c:v>0</c:v>
                </c:pt>
                <c:pt idx="14">
                  <c:v>1.1976047904191617E-2</c:v>
                </c:pt>
                <c:pt idx="15">
                  <c:v>2.0114942528735632E-2</c:v>
                </c:pt>
                <c:pt idx="17">
                  <c:v>2.2222222222222223E-2</c:v>
                </c:pt>
                <c:pt idx="18">
                  <c:v>4.790419161676647E-2</c:v>
                </c:pt>
                <c:pt idx="19">
                  <c:v>4.3103448275862072E-2</c:v>
                </c:pt>
                <c:pt idx="21">
                  <c:v>0.12592592592592591</c:v>
                </c:pt>
                <c:pt idx="22">
                  <c:v>0.17964071856287425</c:v>
                </c:pt>
                <c:pt idx="23">
                  <c:v>9.4827586206896547E-2</c:v>
                </c:pt>
                <c:pt idx="25">
                  <c:v>3.7037037037037035E-2</c:v>
                </c:pt>
                <c:pt idx="26">
                  <c:v>2.3952095808383235E-2</c:v>
                </c:pt>
                <c:pt idx="27">
                  <c:v>2.8735632183908046E-2</c:v>
                </c:pt>
                <c:pt idx="29">
                  <c:v>6.6666666666666666E-2</c:v>
                </c:pt>
                <c:pt idx="30">
                  <c:v>7.1856287425149698E-2</c:v>
                </c:pt>
                <c:pt idx="31">
                  <c:v>6.0344827586206899E-2</c:v>
                </c:pt>
                <c:pt idx="33">
                  <c:v>8.1481481481481488E-2</c:v>
                </c:pt>
                <c:pt idx="34">
                  <c:v>0.10179640718562874</c:v>
                </c:pt>
                <c:pt idx="35">
                  <c:v>8.6206896551724144E-2</c:v>
                </c:pt>
                <c:pt idx="37">
                  <c:v>4.4444444444444446E-2</c:v>
                </c:pt>
                <c:pt idx="38">
                  <c:v>2.9940119760479042E-2</c:v>
                </c:pt>
                <c:pt idx="39">
                  <c:v>5.1724137931034482E-2</c:v>
                </c:pt>
              </c:numCache>
            </c:numRef>
          </c:val>
          <c:extLst>
            <c:ext xmlns:c16="http://schemas.microsoft.com/office/drawing/2014/chart" uri="{C3380CC4-5D6E-409C-BE32-E72D297353CC}">
              <c16:uniqueId val="{00000002-2326-4794-A169-4A09C6008869}"/>
            </c:ext>
          </c:extLst>
        </c:ser>
        <c:dLbls>
          <c:showLegendKey val="0"/>
          <c:showVal val="0"/>
          <c:showCatName val="0"/>
          <c:showSerName val="0"/>
          <c:showPercent val="0"/>
          <c:showBubbleSize val="0"/>
        </c:dLbls>
        <c:gapWidth val="40"/>
        <c:overlap val="100"/>
        <c:axId val="195156224"/>
        <c:axId val="195535616"/>
      </c:barChart>
      <c:catAx>
        <c:axId val="19515622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6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195535616"/>
        <c:crosses val="autoZero"/>
        <c:auto val="1"/>
        <c:lblAlgn val="ctr"/>
        <c:lblOffset val="100"/>
        <c:noMultiLvlLbl val="0"/>
      </c:catAx>
      <c:valAx>
        <c:axId val="195535616"/>
        <c:scaling>
          <c:orientation val="minMax"/>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195156224"/>
        <c:crosses val="autoZero"/>
        <c:crossBetween val="between"/>
      </c:valAx>
      <c:spPr>
        <a:noFill/>
        <a:ln>
          <a:solidFill>
            <a:schemeClr val="tx1">
              <a:lumMod val="50000"/>
              <a:lumOff val="50000"/>
            </a:schemeClr>
          </a:solidFill>
        </a:ln>
        <a:effectLst/>
      </c:spPr>
    </c:plotArea>
    <c:legend>
      <c:legendPos val="b"/>
      <c:layout>
        <c:manualLayout>
          <c:xMode val="edge"/>
          <c:yMode val="edge"/>
          <c:x val="0.80399579258218623"/>
          <c:y val="0.86997016274437355"/>
          <c:w val="0.10890792600105363"/>
          <c:h val="8.902677069925552E-2"/>
        </c:manualLayout>
      </c:layout>
      <c:overlay val="0"/>
      <c:spPr>
        <a:solidFill>
          <a:schemeClr val="bg1"/>
        </a:solidFill>
        <a:ln>
          <a:noFill/>
        </a:ln>
        <a:effectLst/>
      </c:spPr>
      <c:txPr>
        <a:bodyPr rot="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600">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86412262823366"/>
          <c:y val="6.622865386149894E-2"/>
          <c:w val="0.80310363082343328"/>
          <c:h val="0.92075707906853888"/>
        </c:manualLayout>
      </c:layout>
      <c:barChart>
        <c:barDir val="bar"/>
        <c:grouping val="stacked"/>
        <c:varyColors val="0"/>
        <c:ser>
          <c:idx val="0"/>
          <c:order val="0"/>
          <c:tx>
            <c:strRef>
              <c:f>'まとめ(PPT用)'!$C$5</c:f>
              <c:strCache>
                <c:ptCount val="1"/>
                <c:pt idx="0">
                  <c:v>1番目</c:v>
                </c:pt>
              </c:strCache>
            </c:strRef>
          </c:tx>
          <c:spPr>
            <a:solidFill>
              <a:srgbClr val="FF9966"/>
            </a:solidFill>
            <a:ln>
              <a:solidFill>
                <a:schemeClr val="tx1"/>
              </a:solidFill>
            </a:ln>
            <a:effectLst/>
          </c:spPr>
          <c:invertIfNegative val="0"/>
          <c:dLbls>
            <c:dLbl>
              <c:idx val="13"/>
              <c:delete val="1"/>
              <c:extLst>
                <c:ext xmlns:c15="http://schemas.microsoft.com/office/drawing/2012/chart" uri="{CE6537A1-D6FC-4f65-9D91-7224C49458BB}"/>
                <c:ext xmlns:c16="http://schemas.microsoft.com/office/drawing/2014/chart" uri="{C3380CC4-5D6E-409C-BE32-E72D297353CC}">
                  <c16:uniqueId val="{00000000-9ED0-4EEA-A3B2-F718CD54A78F}"/>
                </c:ext>
              </c:extLst>
            </c:dLbl>
            <c:dLbl>
              <c:idx val="14"/>
              <c:delete val="1"/>
              <c:extLst>
                <c:ext xmlns:c15="http://schemas.microsoft.com/office/drawing/2012/chart" uri="{CE6537A1-D6FC-4f65-9D91-7224C49458BB}"/>
                <c:ext xmlns:c16="http://schemas.microsoft.com/office/drawing/2014/chart" uri="{C3380CC4-5D6E-409C-BE32-E72D297353CC}">
                  <c16:uniqueId val="{00000001-9ED0-4EEA-A3B2-F718CD54A78F}"/>
                </c:ext>
              </c:extLst>
            </c:dLbl>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'まとめ(PPT用)'!$B$6:$B$45</c:f>
              <c:strCache>
                <c:ptCount val="40"/>
                <c:pt idx="1">
                  <c:v>製品利用(n=27)</c:v>
                </c:pt>
                <c:pt idx="2">
                  <c:v>製品開発(n=48)</c:v>
                </c:pt>
                <c:pt idx="3">
                  <c:v>ソフトウェア開発(n=123)</c:v>
                </c:pt>
                <c:pt idx="5">
                  <c:v>製品利用(n=35)</c:v>
                </c:pt>
                <c:pt idx="6">
                  <c:v>製品開発(n=58)</c:v>
                </c:pt>
                <c:pt idx="7">
                  <c:v>ソフトウェア開発(n=75)</c:v>
                </c:pt>
                <c:pt idx="9">
                  <c:v>製品利用(n=46)</c:v>
                </c:pt>
                <c:pt idx="10">
                  <c:v>製品開発(n=46)</c:v>
                </c:pt>
                <c:pt idx="11">
                  <c:v>ソフトウェア開発(n=83)</c:v>
                </c:pt>
                <c:pt idx="13">
                  <c:v>製品利用(n=12)</c:v>
                </c:pt>
                <c:pt idx="14">
                  <c:v>製品開発(n=14)</c:v>
                </c:pt>
                <c:pt idx="15">
                  <c:v>ソフトウェア開発(n=81)</c:v>
                </c:pt>
                <c:pt idx="17">
                  <c:v>製品利用(n=31)</c:v>
                </c:pt>
                <c:pt idx="18">
                  <c:v>製品開発(n=55)</c:v>
                </c:pt>
                <c:pt idx="19">
                  <c:v>ソフトウェア開発(n=61)</c:v>
                </c:pt>
                <c:pt idx="21">
                  <c:v>製品利用(n=30)</c:v>
                </c:pt>
                <c:pt idx="22">
                  <c:v>製品開発(n=36)</c:v>
                </c:pt>
                <c:pt idx="23">
                  <c:v>ソフトウェア開発(n=102)</c:v>
                </c:pt>
                <c:pt idx="25">
                  <c:v>製品利用(n=17)</c:v>
                </c:pt>
                <c:pt idx="26">
                  <c:v>製品開発(n=43)</c:v>
                </c:pt>
                <c:pt idx="27">
                  <c:v>ソフトウェア開発(n=44)</c:v>
                </c:pt>
                <c:pt idx="29">
                  <c:v>製品利用(n=16)</c:v>
                </c:pt>
                <c:pt idx="30">
                  <c:v>製品開発(n=28)</c:v>
                </c:pt>
                <c:pt idx="31">
                  <c:v>ソフトウェア開発(n=61)</c:v>
                </c:pt>
                <c:pt idx="33">
                  <c:v>製品利用(n=33)</c:v>
                </c:pt>
                <c:pt idx="34">
                  <c:v>製品開発(n=25)</c:v>
                </c:pt>
                <c:pt idx="35">
                  <c:v>ソフトウェア開発(n=51)</c:v>
                </c:pt>
                <c:pt idx="37">
                  <c:v>製品利用(n=19)</c:v>
                </c:pt>
                <c:pt idx="38">
                  <c:v>製品開発(n=25)</c:v>
                </c:pt>
                <c:pt idx="39">
                  <c:v>ソフトウェア開発(n=47)</c:v>
                </c:pt>
              </c:strCache>
            </c:strRef>
          </c:cat>
          <c:val>
            <c:numRef>
              <c:f>'まとめ(PPT用)'!$C$6:$C$45</c:f>
              <c:numCache>
                <c:formatCode>0.0%</c:formatCode>
                <c:ptCount val="40"/>
                <c:pt idx="1">
                  <c:v>8.1081081081081086E-2</c:v>
                </c:pt>
                <c:pt idx="2">
                  <c:v>9.6590909090909088E-2</c:v>
                </c:pt>
                <c:pt idx="3">
                  <c:v>0.13368983957219252</c:v>
                </c:pt>
                <c:pt idx="5">
                  <c:v>0.12837837837837837</c:v>
                </c:pt>
                <c:pt idx="6">
                  <c:v>0.125</c:v>
                </c:pt>
                <c:pt idx="7">
                  <c:v>9.0909090909090912E-2</c:v>
                </c:pt>
                <c:pt idx="9">
                  <c:v>0.16216216216216217</c:v>
                </c:pt>
                <c:pt idx="10">
                  <c:v>9.6590909090909088E-2</c:v>
                </c:pt>
                <c:pt idx="11">
                  <c:v>8.2887700534759357E-2</c:v>
                </c:pt>
                <c:pt idx="13">
                  <c:v>5.4054054054054057E-2</c:v>
                </c:pt>
                <c:pt idx="14">
                  <c:v>3.4090909090909088E-2</c:v>
                </c:pt>
                <c:pt idx="15">
                  <c:v>0.11497326203208556</c:v>
                </c:pt>
                <c:pt idx="17">
                  <c:v>8.7837837837837843E-2</c:v>
                </c:pt>
                <c:pt idx="18">
                  <c:v>0.10795454545454546</c:v>
                </c:pt>
                <c:pt idx="19">
                  <c:v>7.4866310160427801E-2</c:v>
                </c:pt>
                <c:pt idx="21">
                  <c:v>3.3783783783783786E-2</c:v>
                </c:pt>
                <c:pt idx="22">
                  <c:v>6.8181818181818177E-2</c:v>
                </c:pt>
                <c:pt idx="23">
                  <c:v>0.10962566844919786</c:v>
                </c:pt>
                <c:pt idx="25">
                  <c:v>4.0540540540540543E-2</c:v>
                </c:pt>
                <c:pt idx="26">
                  <c:v>0.15909090909090909</c:v>
                </c:pt>
                <c:pt idx="27">
                  <c:v>4.8128342245989303E-2</c:v>
                </c:pt>
                <c:pt idx="29">
                  <c:v>4.0540540540540543E-2</c:v>
                </c:pt>
                <c:pt idx="30">
                  <c:v>7.3863636363636367E-2</c:v>
                </c:pt>
                <c:pt idx="31">
                  <c:v>5.8823529411764705E-2</c:v>
                </c:pt>
                <c:pt idx="33">
                  <c:v>5.4054054054054057E-2</c:v>
                </c:pt>
                <c:pt idx="34">
                  <c:v>2.2727272727272728E-2</c:v>
                </c:pt>
                <c:pt idx="35">
                  <c:v>3.7433155080213901E-2</c:v>
                </c:pt>
                <c:pt idx="37">
                  <c:v>6.7567567567567571E-2</c:v>
                </c:pt>
                <c:pt idx="38">
                  <c:v>2.2727272727272728E-2</c:v>
                </c:pt>
                <c:pt idx="39">
                  <c:v>3.7433155080213901E-2</c:v>
                </c:pt>
              </c:numCache>
            </c:numRef>
          </c:val>
          <c:extLst>
            <c:ext xmlns:c16="http://schemas.microsoft.com/office/drawing/2014/chart" uri="{C3380CC4-5D6E-409C-BE32-E72D297353CC}">
              <c16:uniqueId val="{00000002-9ED0-4EEA-A3B2-F718CD54A78F}"/>
            </c:ext>
          </c:extLst>
        </c:ser>
        <c:ser>
          <c:idx val="1"/>
          <c:order val="1"/>
          <c:tx>
            <c:strRef>
              <c:f>'まとめ(PPT用)'!$D$5</c:f>
              <c:strCache>
                <c:ptCount val="1"/>
                <c:pt idx="0">
                  <c:v>2番目</c:v>
                </c:pt>
              </c:strCache>
            </c:strRef>
          </c:tx>
          <c:spPr>
            <a:solidFill>
              <a:srgbClr val="FFFF99"/>
            </a:solidFill>
            <a:ln>
              <a:solidFill>
                <a:schemeClr val="tx1"/>
              </a:solidFill>
            </a:ln>
            <a:effectLst/>
          </c:spPr>
          <c:invertIfNegative val="0"/>
          <c:dLbls>
            <c:dLbl>
              <c:idx val="13"/>
              <c:delete val="1"/>
              <c:extLst>
                <c:ext xmlns:c15="http://schemas.microsoft.com/office/drawing/2012/chart" uri="{CE6537A1-D6FC-4f65-9D91-7224C49458BB}"/>
                <c:ext xmlns:c16="http://schemas.microsoft.com/office/drawing/2014/chart" uri="{C3380CC4-5D6E-409C-BE32-E72D297353CC}">
                  <c16:uniqueId val="{00000003-9ED0-4EEA-A3B2-F718CD54A78F}"/>
                </c:ext>
              </c:extLst>
            </c:dLbl>
            <c:dLbl>
              <c:idx val="14"/>
              <c:delete val="1"/>
              <c:extLst>
                <c:ext xmlns:c15="http://schemas.microsoft.com/office/drawing/2012/chart" uri="{CE6537A1-D6FC-4f65-9D91-7224C49458BB}"/>
                <c:ext xmlns:c16="http://schemas.microsoft.com/office/drawing/2014/chart" uri="{C3380CC4-5D6E-409C-BE32-E72D297353CC}">
                  <c16:uniqueId val="{00000004-9ED0-4EEA-A3B2-F718CD54A78F}"/>
                </c:ext>
              </c:extLst>
            </c:dLbl>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'まとめ(PPT用)'!$B$6:$B$45</c:f>
              <c:strCache>
                <c:ptCount val="40"/>
                <c:pt idx="1">
                  <c:v>製品利用(n=27)</c:v>
                </c:pt>
                <c:pt idx="2">
                  <c:v>製品開発(n=48)</c:v>
                </c:pt>
                <c:pt idx="3">
                  <c:v>ソフトウェア開発(n=123)</c:v>
                </c:pt>
                <c:pt idx="5">
                  <c:v>製品利用(n=35)</c:v>
                </c:pt>
                <c:pt idx="6">
                  <c:v>製品開発(n=58)</c:v>
                </c:pt>
                <c:pt idx="7">
                  <c:v>ソフトウェア開発(n=75)</c:v>
                </c:pt>
                <c:pt idx="9">
                  <c:v>製品利用(n=46)</c:v>
                </c:pt>
                <c:pt idx="10">
                  <c:v>製品開発(n=46)</c:v>
                </c:pt>
                <c:pt idx="11">
                  <c:v>ソフトウェア開発(n=83)</c:v>
                </c:pt>
                <c:pt idx="13">
                  <c:v>製品利用(n=12)</c:v>
                </c:pt>
                <c:pt idx="14">
                  <c:v>製品開発(n=14)</c:v>
                </c:pt>
                <c:pt idx="15">
                  <c:v>ソフトウェア開発(n=81)</c:v>
                </c:pt>
                <c:pt idx="17">
                  <c:v>製品利用(n=31)</c:v>
                </c:pt>
                <c:pt idx="18">
                  <c:v>製品開発(n=55)</c:v>
                </c:pt>
                <c:pt idx="19">
                  <c:v>ソフトウェア開発(n=61)</c:v>
                </c:pt>
                <c:pt idx="21">
                  <c:v>製品利用(n=30)</c:v>
                </c:pt>
                <c:pt idx="22">
                  <c:v>製品開発(n=36)</c:v>
                </c:pt>
                <c:pt idx="23">
                  <c:v>ソフトウェア開発(n=102)</c:v>
                </c:pt>
                <c:pt idx="25">
                  <c:v>製品利用(n=17)</c:v>
                </c:pt>
                <c:pt idx="26">
                  <c:v>製品開発(n=43)</c:v>
                </c:pt>
                <c:pt idx="27">
                  <c:v>ソフトウェア開発(n=44)</c:v>
                </c:pt>
                <c:pt idx="29">
                  <c:v>製品利用(n=16)</c:v>
                </c:pt>
                <c:pt idx="30">
                  <c:v>製品開発(n=28)</c:v>
                </c:pt>
                <c:pt idx="31">
                  <c:v>ソフトウェア開発(n=61)</c:v>
                </c:pt>
                <c:pt idx="33">
                  <c:v>製品利用(n=33)</c:v>
                </c:pt>
                <c:pt idx="34">
                  <c:v>製品開発(n=25)</c:v>
                </c:pt>
                <c:pt idx="35">
                  <c:v>ソフトウェア開発(n=51)</c:v>
                </c:pt>
                <c:pt idx="37">
                  <c:v>製品利用(n=19)</c:v>
                </c:pt>
                <c:pt idx="38">
                  <c:v>製品開発(n=25)</c:v>
                </c:pt>
                <c:pt idx="39">
                  <c:v>ソフトウェア開発(n=47)</c:v>
                </c:pt>
              </c:strCache>
            </c:strRef>
          </c:cat>
          <c:val>
            <c:numRef>
              <c:f>'まとめ(PPT用)'!$D$6:$D$45</c:f>
              <c:numCache>
                <c:formatCode>0.0%</c:formatCode>
                <c:ptCount val="40"/>
                <c:pt idx="1">
                  <c:v>6.3829787234042548E-2</c:v>
                </c:pt>
                <c:pt idx="2">
                  <c:v>9.9415204678362568E-2</c:v>
                </c:pt>
                <c:pt idx="3">
                  <c:v>0.14127423822714683</c:v>
                </c:pt>
                <c:pt idx="5">
                  <c:v>4.9645390070921988E-2</c:v>
                </c:pt>
                <c:pt idx="6">
                  <c:v>9.9415204678362568E-2</c:v>
                </c:pt>
                <c:pt idx="7">
                  <c:v>4.9861495844875349E-2</c:v>
                </c:pt>
                <c:pt idx="9">
                  <c:v>0.11347517730496454</c:v>
                </c:pt>
                <c:pt idx="10">
                  <c:v>0.11695906432748537</c:v>
                </c:pt>
                <c:pt idx="11">
                  <c:v>7.4792243767313013E-2</c:v>
                </c:pt>
                <c:pt idx="13">
                  <c:v>7.0921985815602835E-3</c:v>
                </c:pt>
                <c:pt idx="14">
                  <c:v>2.9239766081871343E-2</c:v>
                </c:pt>
                <c:pt idx="15">
                  <c:v>6.6481994459833799E-2</c:v>
                </c:pt>
                <c:pt idx="17">
                  <c:v>8.5106382978723402E-2</c:v>
                </c:pt>
                <c:pt idx="18">
                  <c:v>0.15204678362573099</c:v>
                </c:pt>
                <c:pt idx="19">
                  <c:v>5.5401662049861494E-2</c:v>
                </c:pt>
                <c:pt idx="21">
                  <c:v>9.2198581560283682E-2</c:v>
                </c:pt>
                <c:pt idx="22">
                  <c:v>5.8479532163742687E-2</c:v>
                </c:pt>
                <c:pt idx="23">
                  <c:v>6.9252077562326875E-2</c:v>
                </c:pt>
                <c:pt idx="25">
                  <c:v>5.6737588652482268E-2</c:v>
                </c:pt>
                <c:pt idx="26">
                  <c:v>5.2631578947368418E-2</c:v>
                </c:pt>
                <c:pt idx="27">
                  <c:v>3.6011080332409975E-2</c:v>
                </c:pt>
                <c:pt idx="29">
                  <c:v>3.5460992907801421E-2</c:v>
                </c:pt>
                <c:pt idx="30">
                  <c:v>1.7543859649122806E-2</c:v>
                </c:pt>
                <c:pt idx="31">
                  <c:v>4.1551246537396121E-2</c:v>
                </c:pt>
                <c:pt idx="33">
                  <c:v>8.5106382978723402E-2</c:v>
                </c:pt>
                <c:pt idx="34">
                  <c:v>5.8479532163742687E-2</c:v>
                </c:pt>
                <c:pt idx="35">
                  <c:v>6.3711911357340723E-2</c:v>
                </c:pt>
                <c:pt idx="37">
                  <c:v>2.8368794326241134E-2</c:v>
                </c:pt>
                <c:pt idx="38">
                  <c:v>9.3567251461988299E-2</c:v>
                </c:pt>
                <c:pt idx="39">
                  <c:v>6.0941828254847646E-2</c:v>
                </c:pt>
              </c:numCache>
            </c:numRef>
          </c:val>
          <c:extLst>
            <c:ext xmlns:c16="http://schemas.microsoft.com/office/drawing/2014/chart" uri="{C3380CC4-5D6E-409C-BE32-E72D297353CC}">
              <c16:uniqueId val="{00000005-9ED0-4EEA-A3B2-F718CD54A78F}"/>
            </c:ext>
          </c:extLst>
        </c:ser>
        <c:ser>
          <c:idx val="2"/>
          <c:order val="2"/>
          <c:tx>
            <c:strRef>
              <c:f>'まとめ(PPT用)'!$E$5</c:f>
              <c:strCache>
                <c:ptCount val="1"/>
                <c:pt idx="0">
                  <c:v>3番目</c:v>
                </c:pt>
              </c:strCache>
            </c:strRef>
          </c:tx>
          <c:spPr>
            <a:solidFill>
              <a:srgbClr val="2E75B6"/>
            </a:solidFill>
            <a:ln>
              <a:solidFill>
                <a:schemeClr val="tx1"/>
              </a:solidFill>
            </a:ln>
            <a:effectLst/>
          </c:spPr>
          <c:invertIfNegative val="0"/>
          <c:dLbls>
            <c:dLbl>
              <c:idx val="9"/>
              <c:layout>
                <c:manualLayout>
                  <c:x val="6.0801394123304625E-2"/>
                  <c:y val="4.3073911366717321E-17"/>
                </c:manualLayout>
              </c:layout>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ED0-4EEA-A3B2-F718CD54A78F}"/>
                </c:ext>
              </c:extLst>
            </c:dLbl>
            <c:dLbl>
              <c:idx val="13"/>
              <c:delete val="1"/>
              <c:extLst>
                <c:ext xmlns:c15="http://schemas.microsoft.com/office/drawing/2012/chart" uri="{CE6537A1-D6FC-4f65-9D91-7224C49458BB}"/>
                <c:ext xmlns:c16="http://schemas.microsoft.com/office/drawing/2014/chart" uri="{C3380CC4-5D6E-409C-BE32-E72D297353CC}">
                  <c16:uniqueId val="{00000007-9ED0-4EEA-A3B2-F718CD54A78F}"/>
                </c:ext>
              </c:extLst>
            </c:dLbl>
            <c:dLbl>
              <c:idx val="14"/>
              <c:delete val="1"/>
              <c:extLst>
                <c:ext xmlns:c15="http://schemas.microsoft.com/office/drawing/2012/chart" uri="{CE6537A1-D6FC-4f65-9D91-7224C49458BB}"/>
                <c:ext xmlns:c16="http://schemas.microsoft.com/office/drawing/2014/chart" uri="{C3380CC4-5D6E-409C-BE32-E72D297353CC}">
                  <c16:uniqueId val="{00000008-9ED0-4EEA-A3B2-F718CD54A78F}"/>
                </c:ext>
              </c:extLst>
            </c:dLbl>
            <c:dLbl>
              <c:idx val="15"/>
              <c:layout>
                <c:manualLayout>
                  <c:x val="5.440124737348314E-2"/>
                  <c:y val="0"/>
                </c:manualLayout>
              </c:layout>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ED0-4EEA-A3B2-F718CD54A78F}"/>
                </c:ext>
              </c:extLst>
            </c:dLbl>
            <c:dLbl>
              <c:idx val="17"/>
              <c:layout>
                <c:manualLayout>
                  <c:x val="3.8400880498929355E-2"/>
                  <c:y val="0"/>
                </c:manualLayout>
              </c:layout>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ED0-4EEA-A3B2-F718CD54A78F}"/>
                </c:ext>
              </c:extLst>
            </c:dLbl>
            <c:dLbl>
              <c:idx val="25"/>
              <c:layout>
                <c:manualLayout>
                  <c:x val="3.8400880498929355E-2"/>
                  <c:y val="0"/>
                </c:manualLayout>
              </c:layout>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ED0-4EEA-A3B2-F718CD54A78F}"/>
                </c:ext>
              </c:extLst>
            </c:dLbl>
            <c:dLbl>
              <c:idx val="26"/>
              <c:layout>
                <c:manualLayout>
                  <c:x val="4.8001100623661544E-2"/>
                  <c:y val="0"/>
                </c:manualLayout>
              </c:layout>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ED0-4EEA-A3B2-F718CD54A78F}"/>
                </c:ext>
              </c:extLst>
            </c:dLbl>
            <c:dLbl>
              <c:idx val="27"/>
              <c:layout>
                <c:manualLayout>
                  <c:x val="3.2000733749107696E-2"/>
                  <c:y val="8.6147822733434643E-17"/>
                </c:manualLayout>
              </c:layout>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ED0-4EEA-A3B2-F718CD54A78F}"/>
                </c:ext>
              </c:extLst>
            </c:dLbl>
            <c:dLbl>
              <c:idx val="29"/>
              <c:layout>
                <c:manualLayout>
                  <c:x val="5.4401499347764684E-2"/>
                  <c:y val="1.1749416090467242E-3"/>
                </c:manualLayout>
              </c:layout>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7.7985788146575447E-2"/>
                      <c:h val="3.1859399209120551E-2"/>
                    </c:manualLayout>
                  </c15:layout>
                </c:ext>
                <c:ext xmlns:c16="http://schemas.microsoft.com/office/drawing/2014/chart" uri="{C3380CC4-5D6E-409C-BE32-E72D297353CC}">
                  <c16:uniqueId val="{0000000E-9ED0-4EEA-A3B2-F718CD54A78F}"/>
                </c:ext>
              </c:extLst>
            </c:dLbl>
            <c:dLbl>
              <c:idx val="35"/>
              <c:layout>
                <c:manualLayout>
                  <c:x val="4.1600953873840121E-2"/>
                  <c:y val="0"/>
                </c:manualLayout>
              </c:layout>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9ED0-4EEA-A3B2-F718CD54A78F}"/>
                </c:ext>
              </c:extLst>
            </c:dLbl>
            <c:dLbl>
              <c:idx val="37"/>
              <c:layout>
                <c:manualLayout>
                  <c:x val="4.8001100623661544E-2"/>
                  <c:y val="4.6990264320236801E-3"/>
                </c:manualLayout>
              </c:layout>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9ED0-4EEA-A3B2-F718CD54A78F}"/>
                </c:ext>
              </c:extLst>
            </c:dLbl>
            <c:dLbl>
              <c:idx val="38"/>
              <c:layout>
                <c:manualLayout>
                  <c:x val="4.1600953873840003E-2"/>
                  <c:y val="2.34951321601184E-3"/>
                </c:manualLayout>
              </c:layout>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9ED0-4EEA-A3B2-F718CD54A78F}"/>
                </c:ext>
              </c:extLst>
            </c:dLbl>
            <c:dLbl>
              <c:idx val="39"/>
              <c:layout>
                <c:manualLayout>
                  <c:x val="3.8400880498929237E-2"/>
                  <c:y val="0"/>
                </c:manualLayout>
              </c:layout>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9ED0-4EEA-A3B2-F718CD54A78F}"/>
                </c:ext>
              </c:extLst>
            </c:dLbl>
            <c:spPr>
              <a:noFill/>
              <a:ln>
                <a:noFill/>
              </a:ln>
              <a:effectLst/>
            </c:spPr>
            <c:txPr>
              <a:bodyPr rot="0" spcFirstLastPara="1" vertOverflow="ellipsis" vert="horz" wrap="square" anchor="ctr" anchorCtr="1"/>
              <a:lstStyle/>
              <a:p>
                <a:pPr>
                  <a:defRPr sz="7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'まとめ(PPT用)'!$B$6:$B$45</c:f>
              <c:strCache>
                <c:ptCount val="40"/>
                <c:pt idx="1">
                  <c:v>製品利用(n=27)</c:v>
                </c:pt>
                <c:pt idx="2">
                  <c:v>製品開発(n=48)</c:v>
                </c:pt>
                <c:pt idx="3">
                  <c:v>ソフトウェア開発(n=123)</c:v>
                </c:pt>
                <c:pt idx="5">
                  <c:v>製品利用(n=35)</c:v>
                </c:pt>
                <c:pt idx="6">
                  <c:v>製品開発(n=58)</c:v>
                </c:pt>
                <c:pt idx="7">
                  <c:v>ソフトウェア開発(n=75)</c:v>
                </c:pt>
                <c:pt idx="9">
                  <c:v>製品利用(n=46)</c:v>
                </c:pt>
                <c:pt idx="10">
                  <c:v>製品開発(n=46)</c:v>
                </c:pt>
                <c:pt idx="11">
                  <c:v>ソフトウェア開発(n=83)</c:v>
                </c:pt>
                <c:pt idx="13">
                  <c:v>製品利用(n=12)</c:v>
                </c:pt>
                <c:pt idx="14">
                  <c:v>製品開発(n=14)</c:v>
                </c:pt>
                <c:pt idx="15">
                  <c:v>ソフトウェア開発(n=81)</c:v>
                </c:pt>
                <c:pt idx="17">
                  <c:v>製品利用(n=31)</c:v>
                </c:pt>
                <c:pt idx="18">
                  <c:v>製品開発(n=55)</c:v>
                </c:pt>
                <c:pt idx="19">
                  <c:v>ソフトウェア開発(n=61)</c:v>
                </c:pt>
                <c:pt idx="21">
                  <c:v>製品利用(n=30)</c:v>
                </c:pt>
                <c:pt idx="22">
                  <c:v>製品開発(n=36)</c:v>
                </c:pt>
                <c:pt idx="23">
                  <c:v>ソフトウェア開発(n=102)</c:v>
                </c:pt>
                <c:pt idx="25">
                  <c:v>製品利用(n=17)</c:v>
                </c:pt>
                <c:pt idx="26">
                  <c:v>製品開発(n=43)</c:v>
                </c:pt>
                <c:pt idx="27">
                  <c:v>ソフトウェア開発(n=44)</c:v>
                </c:pt>
                <c:pt idx="29">
                  <c:v>製品利用(n=16)</c:v>
                </c:pt>
                <c:pt idx="30">
                  <c:v>製品開発(n=28)</c:v>
                </c:pt>
                <c:pt idx="31">
                  <c:v>ソフトウェア開発(n=61)</c:v>
                </c:pt>
                <c:pt idx="33">
                  <c:v>製品利用(n=33)</c:v>
                </c:pt>
                <c:pt idx="34">
                  <c:v>製品開発(n=25)</c:v>
                </c:pt>
                <c:pt idx="35">
                  <c:v>ソフトウェア開発(n=51)</c:v>
                </c:pt>
                <c:pt idx="37">
                  <c:v>製品利用(n=19)</c:v>
                </c:pt>
                <c:pt idx="38">
                  <c:v>製品開発(n=25)</c:v>
                </c:pt>
                <c:pt idx="39">
                  <c:v>ソフトウェア開発(n=47)</c:v>
                </c:pt>
              </c:strCache>
            </c:strRef>
          </c:cat>
          <c:val>
            <c:numRef>
              <c:f>'まとめ(PPT用)'!$E$6:$E$45</c:f>
              <c:numCache>
                <c:formatCode>0.0%</c:formatCode>
                <c:ptCount val="40"/>
                <c:pt idx="1">
                  <c:v>4.4444444444444446E-2</c:v>
                </c:pt>
                <c:pt idx="2">
                  <c:v>8.3333333333333329E-2</c:v>
                </c:pt>
                <c:pt idx="3">
                  <c:v>6.2857142857142861E-2</c:v>
                </c:pt>
                <c:pt idx="5">
                  <c:v>6.6666666666666666E-2</c:v>
                </c:pt>
                <c:pt idx="6">
                  <c:v>0.1130952380952381</c:v>
                </c:pt>
                <c:pt idx="7">
                  <c:v>6.5714285714285711E-2</c:v>
                </c:pt>
                <c:pt idx="9">
                  <c:v>4.4444444444444446E-2</c:v>
                </c:pt>
                <c:pt idx="10">
                  <c:v>5.3571428571428568E-2</c:v>
                </c:pt>
                <c:pt idx="11">
                  <c:v>7.1428571428571425E-2</c:v>
                </c:pt>
                <c:pt idx="13">
                  <c:v>2.2222222222222223E-2</c:v>
                </c:pt>
                <c:pt idx="14">
                  <c:v>1.7857142857142856E-2</c:v>
                </c:pt>
                <c:pt idx="15">
                  <c:v>0.04</c:v>
                </c:pt>
                <c:pt idx="17">
                  <c:v>4.4444444444444446E-2</c:v>
                </c:pt>
                <c:pt idx="18">
                  <c:v>5.9523809523809521E-2</c:v>
                </c:pt>
                <c:pt idx="19">
                  <c:v>3.7142857142857144E-2</c:v>
                </c:pt>
                <c:pt idx="21">
                  <c:v>8.8888888888888892E-2</c:v>
                </c:pt>
                <c:pt idx="22">
                  <c:v>8.3333333333333329E-2</c:v>
                </c:pt>
                <c:pt idx="23">
                  <c:v>0.10285714285714286</c:v>
                </c:pt>
                <c:pt idx="25">
                  <c:v>2.2222222222222223E-2</c:v>
                </c:pt>
                <c:pt idx="26">
                  <c:v>3.5714285714285712E-2</c:v>
                </c:pt>
                <c:pt idx="27">
                  <c:v>3.7142857142857144E-2</c:v>
                </c:pt>
                <c:pt idx="29">
                  <c:v>3.7037037037037035E-2</c:v>
                </c:pt>
                <c:pt idx="30">
                  <c:v>7.1428571428571425E-2</c:v>
                </c:pt>
                <c:pt idx="31">
                  <c:v>6.8571428571428575E-2</c:v>
                </c:pt>
                <c:pt idx="33">
                  <c:v>9.6296296296296297E-2</c:v>
                </c:pt>
                <c:pt idx="34">
                  <c:v>6.5476190476190479E-2</c:v>
                </c:pt>
                <c:pt idx="35">
                  <c:v>0.04</c:v>
                </c:pt>
                <c:pt idx="37">
                  <c:v>3.7037037037037035E-2</c:v>
                </c:pt>
                <c:pt idx="38">
                  <c:v>2.976190476190476E-2</c:v>
                </c:pt>
                <c:pt idx="39">
                  <c:v>3.1428571428571431E-2</c:v>
                </c:pt>
              </c:numCache>
            </c:numRef>
          </c:val>
          <c:extLst>
            <c:ext xmlns:c16="http://schemas.microsoft.com/office/drawing/2014/chart" uri="{C3380CC4-5D6E-409C-BE32-E72D297353CC}">
              <c16:uniqueId val="{00000013-9ED0-4EEA-A3B2-F718CD54A78F}"/>
            </c:ext>
          </c:extLst>
        </c:ser>
        <c:dLbls>
          <c:showLegendKey val="0"/>
          <c:showVal val="0"/>
          <c:showCatName val="0"/>
          <c:showSerName val="0"/>
          <c:showPercent val="0"/>
          <c:showBubbleSize val="0"/>
        </c:dLbls>
        <c:gapWidth val="40"/>
        <c:overlap val="100"/>
        <c:axId val="195156224"/>
        <c:axId val="195535616"/>
      </c:barChart>
      <c:catAx>
        <c:axId val="195156224"/>
        <c:scaling>
          <c:orientation val="maxMin"/>
        </c:scaling>
        <c:delete val="0"/>
        <c:axPos val="r"/>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7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195535616"/>
        <c:crosses val="autoZero"/>
        <c:auto val="1"/>
        <c:lblAlgn val="ctr"/>
        <c:lblOffset val="100"/>
        <c:noMultiLvlLbl val="0"/>
      </c:catAx>
      <c:valAx>
        <c:axId val="195535616"/>
        <c:scaling>
          <c:orientation val="maxMin"/>
          <c:max val="0.70000000000000007"/>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195156224"/>
        <c:crosses val="autoZero"/>
        <c:crossBetween val="between"/>
      </c:valAx>
      <c:spPr>
        <a:noFill/>
        <a:ln>
          <a:solidFill>
            <a:schemeClr val="tx1">
              <a:lumMod val="50000"/>
              <a:lumOff val="50000"/>
            </a:schemeClr>
          </a:solidFill>
        </a:ln>
        <a:effectLst/>
      </c:spPr>
    </c:plotArea>
    <c:legend>
      <c:legendPos val="b"/>
      <c:layout>
        <c:manualLayout>
          <c:xMode val="edge"/>
          <c:yMode val="edge"/>
          <c:x val="0.15309595959595959"/>
          <c:y val="0.87160703703703701"/>
          <c:w val="0.15611767676767679"/>
          <c:h val="8.307685185185186E-2"/>
        </c:manualLayout>
      </c:layout>
      <c:overlay val="0"/>
      <c:spPr>
        <a:solidFill>
          <a:schemeClr val="bg1"/>
        </a:solidFill>
        <a:ln>
          <a:noFill/>
        </a:ln>
        <a:effectLst/>
      </c:spPr>
      <c:txPr>
        <a:bodyPr rot="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sz="800">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1"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r>
              <a:rPr lang="ja-JP" b="1" dirty="0"/>
              <a:t>現時点で重要な技術</a:t>
            </a:r>
          </a:p>
        </c:rich>
      </c:tx>
      <c:layout>
        <c:manualLayout>
          <c:xMode val="edge"/>
          <c:yMode val="edge"/>
          <c:x val="0.4001788959337419"/>
          <c:y val="1.397471767293351E-3"/>
        </c:manualLayout>
      </c:layout>
      <c:overlay val="0"/>
      <c:spPr>
        <a:noFill/>
        <a:ln>
          <a:noFill/>
        </a:ln>
        <a:effectLst/>
      </c:spPr>
      <c:txPr>
        <a:bodyPr rot="0" spcFirstLastPara="1" vertOverflow="ellipsis" vert="horz" wrap="square" anchor="ctr" anchorCtr="1"/>
        <a:lstStyle/>
        <a:p>
          <a:pPr>
            <a:defRPr sz="1320" b="1"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39350396825396833"/>
          <c:y val="0.12752626305248371"/>
          <c:w val="0.57540542328042321"/>
          <c:h val="0.85167760700605544"/>
        </c:manualLayout>
      </c:layout>
      <c:barChart>
        <c:barDir val="bar"/>
        <c:grouping val="clustered"/>
        <c:varyColors val="0"/>
        <c:ser>
          <c:idx val="0"/>
          <c:order val="0"/>
          <c:tx>
            <c:strRef>
              <c:f>'18-2(経年)'!$N$37</c:f>
              <c:strCache>
                <c:ptCount val="1"/>
                <c:pt idx="0">
                  <c:v>2019年度（n=550）</c:v>
                </c:pt>
              </c:strCache>
            </c:strRef>
          </c:tx>
          <c:spPr>
            <a:solidFill>
              <a:schemeClr val="accent1"/>
            </a:solidFill>
            <a:ln>
              <a:solidFill>
                <a:schemeClr val="tx1"/>
              </a:solidFill>
            </a:ln>
            <a:effectLst/>
          </c:spPr>
          <c:invertIfNegative val="0"/>
          <c:cat>
            <c:strRef>
              <c:f>'18-2(経年)'!$J$38:$J$52</c:f>
              <c:strCache>
                <c:ptCount val="15"/>
                <c:pt idx="0">
                  <c:v>設計・実装技術</c:v>
                </c:pt>
                <c:pt idx="1">
                  <c:v>AI（機械学習、ディープラーニング等）技術</c:v>
                </c:pt>
                <c:pt idx="2">
                  <c:v>無線通信・ネットワーク技術</c:v>
                </c:pt>
                <c:pt idx="3">
                  <c:v>IoTシステム構築技術</c:v>
                </c:pt>
                <c:pt idx="4">
                  <c:v>センサ技術</c:v>
                </c:pt>
                <c:pt idx="5">
                  <c:v>要求獲得・要件定義技術</c:v>
                </c:pt>
                <c:pt idx="6">
                  <c:v>システムズエンジニアリング技術（システム思考・デザイン思考を含む）</c:v>
                </c:pt>
                <c:pt idx="7">
                  <c:v>デバイス技術</c:v>
                </c:pt>
                <c:pt idx="8">
                  <c:v>ビッグデータの収集・分析・解析技術</c:v>
                </c:pt>
                <c:pt idx="9">
                  <c:v>評価・検証技術</c:v>
                </c:pt>
                <c:pt idx="10">
                  <c:v>画像・音声認識技術／合成技術</c:v>
                </c:pt>
                <c:pt idx="11">
                  <c:v>リアルタイム制御技術（ロボット技術）</c:v>
                </c:pt>
                <c:pt idx="12">
                  <c:v>モデリング技術（制御、システム、ユーザ、データ等）</c:v>
                </c:pt>
                <c:pt idx="13">
                  <c:v>セーフティ及びセキュリティ技術</c:v>
                </c:pt>
                <c:pt idx="14">
                  <c:v>サーバ／ストレージ技術（管理・運用を含む）</c:v>
                </c:pt>
              </c:strCache>
            </c:strRef>
          </c:cat>
          <c:val>
            <c:numRef>
              <c:f>'18-2(経年)'!$N$38:$N$52</c:f>
              <c:numCache>
                <c:formatCode>0.0%</c:formatCode>
                <c:ptCount val="15"/>
                <c:pt idx="0">
                  <c:v>0.3191358001884318</c:v>
                </c:pt>
                <c:pt idx="1">
                  <c:v>0.25867820657294338</c:v>
                </c:pt>
                <c:pt idx="2">
                  <c:v>0.24868873658347343</c:v>
                </c:pt>
                <c:pt idx="3">
                  <c:v>0.24125565757144701</c:v>
                </c:pt>
                <c:pt idx="4">
                  <c:v>0.21632225526962368</c:v>
                </c:pt>
                <c:pt idx="5">
                  <c:v>0.17642072010493062</c:v>
                </c:pt>
                <c:pt idx="6">
                  <c:v>0.16696901960059854</c:v>
                </c:pt>
                <c:pt idx="7">
                  <c:v>0.16166928377454692</c:v>
                </c:pt>
                <c:pt idx="8">
                  <c:v>0.14301989617779093</c:v>
                </c:pt>
                <c:pt idx="9">
                  <c:v>0.13677670835565572</c:v>
                </c:pt>
                <c:pt idx="10">
                  <c:v>0.13504387504387505</c:v>
                </c:pt>
                <c:pt idx="11">
                  <c:v>0.1123938223938224</c:v>
                </c:pt>
                <c:pt idx="12">
                  <c:v>9.3538083538083544E-2</c:v>
                </c:pt>
                <c:pt idx="13">
                  <c:v>8.1401784559679294E-2</c:v>
                </c:pt>
                <c:pt idx="14">
                  <c:v>7.9308159834475617E-2</c:v>
                </c:pt>
              </c:numCache>
            </c:numRef>
          </c:val>
          <c:extLst>
            <c:ext xmlns:c16="http://schemas.microsoft.com/office/drawing/2014/chart" uri="{C3380CC4-5D6E-409C-BE32-E72D297353CC}">
              <c16:uniqueId val="{00000000-2DC4-4359-9AC0-B98E2E7F90BC}"/>
            </c:ext>
          </c:extLst>
        </c:ser>
        <c:ser>
          <c:idx val="1"/>
          <c:order val="1"/>
          <c:tx>
            <c:strRef>
              <c:f>'18-2(経年)'!$O$37</c:f>
              <c:strCache>
                <c:ptCount val="1"/>
                <c:pt idx="0">
                  <c:v>2018年度（n=296）</c:v>
                </c:pt>
              </c:strCache>
            </c:strRef>
          </c:tx>
          <c:spPr>
            <a:solidFill>
              <a:schemeClr val="accent2"/>
            </a:solidFill>
            <a:ln>
              <a:solidFill>
                <a:schemeClr val="tx1"/>
              </a:solidFill>
            </a:ln>
            <a:effectLst/>
          </c:spPr>
          <c:invertIfNegative val="0"/>
          <c:cat>
            <c:strRef>
              <c:f>'18-2(経年)'!$J$38:$J$52</c:f>
              <c:strCache>
                <c:ptCount val="15"/>
                <c:pt idx="0">
                  <c:v>設計・実装技術</c:v>
                </c:pt>
                <c:pt idx="1">
                  <c:v>AI（機械学習、ディープラーニング等）技術</c:v>
                </c:pt>
                <c:pt idx="2">
                  <c:v>無線通信・ネットワーク技術</c:v>
                </c:pt>
                <c:pt idx="3">
                  <c:v>IoTシステム構築技術</c:v>
                </c:pt>
                <c:pt idx="4">
                  <c:v>センサ技術</c:v>
                </c:pt>
                <c:pt idx="5">
                  <c:v>要求獲得・要件定義技術</c:v>
                </c:pt>
                <c:pt idx="6">
                  <c:v>システムズエンジニアリング技術（システム思考・デザイン思考を含む）</c:v>
                </c:pt>
                <c:pt idx="7">
                  <c:v>デバイス技術</c:v>
                </c:pt>
                <c:pt idx="8">
                  <c:v>ビッグデータの収集・分析・解析技術</c:v>
                </c:pt>
                <c:pt idx="9">
                  <c:v>評価・検証技術</c:v>
                </c:pt>
                <c:pt idx="10">
                  <c:v>画像・音声認識技術／合成技術</c:v>
                </c:pt>
                <c:pt idx="11">
                  <c:v>リアルタイム制御技術（ロボット技術）</c:v>
                </c:pt>
                <c:pt idx="12">
                  <c:v>モデリング技術（制御、システム、ユーザ、データ等）</c:v>
                </c:pt>
                <c:pt idx="13">
                  <c:v>セーフティ及びセキュリティ技術</c:v>
                </c:pt>
                <c:pt idx="14">
                  <c:v>サーバ／ストレージ技術（管理・運用を含む）</c:v>
                </c:pt>
              </c:strCache>
            </c:strRef>
          </c:cat>
          <c:val>
            <c:numRef>
              <c:f>'18-2(経年)'!$O$38:$O$52</c:f>
              <c:numCache>
                <c:formatCode>0.0%</c:formatCode>
                <c:ptCount val="15"/>
                <c:pt idx="0">
                  <c:v>0.26635804817405712</c:v>
                </c:pt>
                <c:pt idx="1">
                  <c:v>0.21427051287756657</c:v>
                </c:pt>
                <c:pt idx="2">
                  <c:v>0.27308394068897601</c:v>
                </c:pt>
                <c:pt idx="3">
                  <c:v>0.25781331870990343</c:v>
                </c:pt>
                <c:pt idx="4">
                  <c:v>0.27065948271530682</c:v>
                </c:pt>
                <c:pt idx="5">
                  <c:v>0.14439530490282071</c:v>
                </c:pt>
                <c:pt idx="6">
                  <c:v>0.16962843759465634</c:v>
                </c:pt>
                <c:pt idx="7">
                  <c:v>0.18617508064180396</c:v>
                </c:pt>
                <c:pt idx="8">
                  <c:v>0.10311797031003489</c:v>
                </c:pt>
                <c:pt idx="9">
                  <c:v>0.14221937585325273</c:v>
                </c:pt>
                <c:pt idx="10">
                  <c:v>0.18263179390151291</c:v>
                </c:pt>
                <c:pt idx="11">
                  <c:v>0.10223941607725535</c:v>
                </c:pt>
                <c:pt idx="12">
                  <c:v>0.14582259664455449</c:v>
                </c:pt>
                <c:pt idx="13">
                  <c:v>0.12552917819290582</c:v>
                </c:pt>
                <c:pt idx="14">
                  <c:v>5.6720580994230538E-2</c:v>
                </c:pt>
              </c:numCache>
            </c:numRef>
          </c:val>
          <c:extLst>
            <c:ext xmlns:c16="http://schemas.microsoft.com/office/drawing/2014/chart" uri="{C3380CC4-5D6E-409C-BE32-E72D297353CC}">
              <c16:uniqueId val="{00000001-2DC4-4359-9AC0-B98E2E7F90BC}"/>
            </c:ext>
          </c:extLst>
        </c:ser>
        <c:ser>
          <c:idx val="2"/>
          <c:order val="2"/>
          <c:tx>
            <c:strRef>
              <c:f>'18-2(経年)'!$P$37</c:f>
              <c:strCache>
                <c:ptCount val="1"/>
                <c:pt idx="0">
                  <c:v>2017年度（n=229）</c:v>
                </c:pt>
              </c:strCache>
            </c:strRef>
          </c:tx>
          <c:spPr>
            <a:solidFill>
              <a:schemeClr val="accent3"/>
            </a:solidFill>
            <a:ln>
              <a:solidFill>
                <a:schemeClr val="tx1"/>
              </a:solidFill>
            </a:ln>
            <a:effectLst/>
          </c:spPr>
          <c:invertIfNegative val="0"/>
          <c:cat>
            <c:strRef>
              <c:f>'18-2(経年)'!$J$38:$J$52</c:f>
              <c:strCache>
                <c:ptCount val="15"/>
                <c:pt idx="0">
                  <c:v>設計・実装技術</c:v>
                </c:pt>
                <c:pt idx="1">
                  <c:v>AI（機械学習、ディープラーニング等）技術</c:v>
                </c:pt>
                <c:pt idx="2">
                  <c:v>無線通信・ネットワーク技術</c:v>
                </c:pt>
                <c:pt idx="3">
                  <c:v>IoTシステム構築技術</c:v>
                </c:pt>
                <c:pt idx="4">
                  <c:v>センサ技術</c:v>
                </c:pt>
                <c:pt idx="5">
                  <c:v>要求獲得・要件定義技術</c:v>
                </c:pt>
                <c:pt idx="6">
                  <c:v>システムズエンジニアリング技術（システム思考・デザイン思考を含む）</c:v>
                </c:pt>
                <c:pt idx="7">
                  <c:v>デバイス技術</c:v>
                </c:pt>
                <c:pt idx="8">
                  <c:v>ビッグデータの収集・分析・解析技術</c:v>
                </c:pt>
                <c:pt idx="9">
                  <c:v>評価・検証技術</c:v>
                </c:pt>
                <c:pt idx="10">
                  <c:v>画像・音声認識技術／合成技術</c:v>
                </c:pt>
                <c:pt idx="11">
                  <c:v>リアルタイム制御技術（ロボット技術）</c:v>
                </c:pt>
                <c:pt idx="12">
                  <c:v>モデリング技術（制御、システム、ユーザ、データ等）</c:v>
                </c:pt>
                <c:pt idx="13">
                  <c:v>セーフティ及びセキュリティ技術</c:v>
                </c:pt>
                <c:pt idx="14">
                  <c:v>サーバ／ストレージ技術（管理・運用を含む）</c:v>
                </c:pt>
              </c:strCache>
            </c:strRef>
          </c:cat>
          <c:val>
            <c:numRef>
              <c:f>'18-2(経年)'!$P$38:$P$52</c:f>
              <c:numCache>
                <c:formatCode>0.0%</c:formatCode>
                <c:ptCount val="15"/>
                <c:pt idx="0">
                  <c:v>0.30399999999999999</c:v>
                </c:pt>
                <c:pt idx="1">
                  <c:v>0.15</c:v>
                </c:pt>
                <c:pt idx="2">
                  <c:v>0.33200000000000002</c:v>
                </c:pt>
                <c:pt idx="3">
                  <c:v>0.17499999999999999</c:v>
                </c:pt>
                <c:pt idx="4">
                  <c:v>0.26</c:v>
                </c:pt>
                <c:pt idx="5">
                  <c:v>0.189</c:v>
                </c:pt>
                <c:pt idx="6">
                  <c:v>0.182</c:v>
                </c:pt>
                <c:pt idx="7">
                  <c:v>0.184</c:v>
                </c:pt>
                <c:pt idx="8">
                  <c:v>4.1000000000000002E-2</c:v>
                </c:pt>
                <c:pt idx="9">
                  <c:v>0.20699999999999999</c:v>
                </c:pt>
                <c:pt idx="10">
                  <c:v>0.22500000000000001</c:v>
                </c:pt>
                <c:pt idx="11">
                  <c:v>0.13100000000000001</c:v>
                </c:pt>
                <c:pt idx="12">
                  <c:v>0.13600000000000001</c:v>
                </c:pt>
                <c:pt idx="13">
                  <c:v>0.13400000000000001</c:v>
                </c:pt>
                <c:pt idx="14">
                  <c:v>6.5000000000000002E-2</c:v>
                </c:pt>
              </c:numCache>
            </c:numRef>
          </c:val>
          <c:extLst>
            <c:ext xmlns:c16="http://schemas.microsoft.com/office/drawing/2014/chart" uri="{C3380CC4-5D6E-409C-BE32-E72D297353CC}">
              <c16:uniqueId val="{00000002-2DC4-4359-9AC0-B98E2E7F90BC}"/>
            </c:ext>
          </c:extLst>
        </c:ser>
        <c:dLbls>
          <c:showLegendKey val="0"/>
          <c:showVal val="0"/>
          <c:showCatName val="0"/>
          <c:showSerName val="0"/>
          <c:showPercent val="0"/>
          <c:showBubbleSize val="0"/>
        </c:dLbls>
        <c:gapWidth val="40"/>
        <c:axId val="86650880"/>
        <c:axId val="86652416"/>
      </c:barChart>
      <c:catAx>
        <c:axId val="86650880"/>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86652416"/>
        <c:crosses val="autoZero"/>
        <c:auto val="1"/>
        <c:lblAlgn val="ctr"/>
        <c:lblOffset val="100"/>
        <c:noMultiLvlLbl val="0"/>
      </c:catAx>
      <c:valAx>
        <c:axId val="86652416"/>
        <c:scaling>
          <c:orientation val="minMax"/>
          <c:max val="0.70000000000000007"/>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86650880"/>
        <c:crosses val="autoZero"/>
        <c:crossBetween val="between"/>
        <c:majorUnit val="0.1"/>
      </c:valAx>
      <c:spPr>
        <a:noFill/>
        <a:ln>
          <a:solidFill>
            <a:schemeClr val="tx1">
              <a:lumMod val="50000"/>
              <a:lumOff val="50000"/>
            </a:schemeClr>
          </a:solidFill>
        </a:ln>
        <a:effectLst/>
      </c:spPr>
    </c:plotArea>
    <c:legend>
      <c:legendPos val="r"/>
      <c:layout>
        <c:manualLayout>
          <c:xMode val="edge"/>
          <c:yMode val="edge"/>
          <c:x val="0.75624101654846332"/>
          <c:y val="0.78366006944444444"/>
          <c:w val="0.19121761229314421"/>
          <c:h val="0.13116875"/>
        </c:manualLayout>
      </c:layout>
      <c:overlay val="0"/>
      <c:spPr>
        <a:solidFill>
          <a:schemeClr val="bg1"/>
        </a:solid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sz="11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4542516164855191"/>
          <c:y val="8.6038930244784137E-3"/>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38522920725753185"/>
          <c:y val="0.34756564565779741"/>
          <c:w val="0.4876675041358064"/>
          <c:h val="0.57121097655816022"/>
        </c:manualLayout>
      </c:layout>
      <c:barChart>
        <c:barDir val="bar"/>
        <c:grouping val="clustered"/>
        <c:varyColors val="0"/>
        <c:ser>
          <c:idx val="0"/>
          <c:order val="0"/>
          <c:tx>
            <c:strRef>
              <c:f>'[「組込み／IoTに関する動向調査」 集計_データ編_1章_1（A-F）20200306★.xlsx]5-1'!$B$29</c:f>
              <c:strCache>
                <c:ptCount val="1"/>
                <c:pt idx="0">
                  <c:v>特定の組込み/IoT製品に特化していない事業（n=520）</c:v>
                </c:pt>
              </c:strCache>
            </c:strRef>
          </c:tx>
          <c:spPr>
            <a:solidFill>
              <a:srgbClr val="548235"/>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集計_データ編_1章_1（A-F）20200306★.xlsx]5-1'!$B$30:$B$33</c:f>
              <c:strCache>
                <c:ptCount val="4"/>
                <c:pt idx="0">
                  <c:v>受託開発・人材派遣</c:v>
                </c:pt>
                <c:pt idx="1">
                  <c:v>ソフトウェア製品開発</c:v>
                </c:pt>
                <c:pt idx="2">
                  <c:v>ハードウェア製品開発</c:v>
                </c:pt>
                <c:pt idx="3">
                  <c:v>その他の事業</c:v>
                </c:pt>
              </c:strCache>
            </c:strRef>
          </c:cat>
          <c:val>
            <c:numRef>
              <c:f>'[「組込み／IoTに関する動向調査」 集計_データ編_1章_1（A-F）20200306★.xlsx]5-1'!$D$30:$D$33</c:f>
              <c:numCache>
                <c:formatCode>0.0%</c:formatCode>
                <c:ptCount val="4"/>
                <c:pt idx="0">
                  <c:v>0.63269230769230766</c:v>
                </c:pt>
                <c:pt idx="1">
                  <c:v>0.45576923076923076</c:v>
                </c:pt>
                <c:pt idx="2">
                  <c:v>0.17499999999999999</c:v>
                </c:pt>
                <c:pt idx="3">
                  <c:v>0.34230769230769231</c:v>
                </c:pt>
              </c:numCache>
            </c:numRef>
          </c:val>
          <c:extLst>
            <c:ext xmlns:c16="http://schemas.microsoft.com/office/drawing/2014/chart" uri="{C3380CC4-5D6E-409C-BE32-E72D297353CC}">
              <c16:uniqueId val="{00000000-85E4-4C06-AB31-8AD11F535E36}"/>
            </c:ext>
          </c:extLst>
        </c:ser>
        <c:dLbls>
          <c:showLegendKey val="0"/>
          <c:showVal val="0"/>
          <c:showCatName val="0"/>
          <c:showSerName val="0"/>
          <c:showPercent val="0"/>
          <c:showBubbleSize val="0"/>
        </c:dLbls>
        <c:gapWidth val="130"/>
        <c:axId val="438674944"/>
        <c:axId val="438676480"/>
      </c:barChart>
      <c:catAx>
        <c:axId val="438674944"/>
        <c:scaling>
          <c:orientation val="maxMin"/>
        </c:scaling>
        <c:delete val="0"/>
        <c:axPos val="l"/>
        <c:numFmt formatCode="General" sourceLinked="1"/>
        <c:majorTickMark val="none"/>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38676480"/>
        <c:crosses val="autoZero"/>
        <c:auto val="1"/>
        <c:lblAlgn val="ctr"/>
        <c:lblOffset val="100"/>
        <c:noMultiLvlLbl val="0"/>
      </c:catAx>
      <c:valAx>
        <c:axId val="438676480"/>
        <c:scaling>
          <c:orientation val="minMax"/>
          <c:max val="0.8"/>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38674944"/>
        <c:crosses val="autoZero"/>
        <c:crossBetween val="between"/>
        <c:majorUnit val="0.2"/>
      </c:valAx>
      <c:spPr>
        <a:noFill/>
        <a:ln>
          <a:solidFill>
            <a:schemeClr val="bg1">
              <a:lumMod val="65000"/>
            </a:schemeClr>
          </a:solidFill>
        </a:ln>
        <a:effectLst/>
      </c:spPr>
    </c:plotArea>
    <c:plotVisOnly val="1"/>
    <c:dispBlanksAs val="gap"/>
    <c:showDLblsOverMax val="0"/>
  </c:chart>
  <c:spPr>
    <a:noFill/>
    <a:ln w="9525" cap="flat" cmpd="sng" algn="ctr">
      <a:noFill/>
      <a:round/>
    </a:ln>
    <a:effectLst/>
  </c:spPr>
  <c:txPr>
    <a:bodyPr/>
    <a:lstStyle/>
    <a:p>
      <a:pPr>
        <a:defRPr sz="12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1"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r>
              <a:rPr lang="ja-JP" altLang="en-US" b="1" dirty="0"/>
              <a:t>強化／新たに獲得したい技術</a:t>
            </a:r>
            <a:endParaRPr lang="ja-JP" b="1" dirty="0"/>
          </a:p>
        </c:rich>
      </c:tx>
      <c:layout>
        <c:manualLayout>
          <c:xMode val="edge"/>
          <c:yMode val="edge"/>
          <c:x val="0.37174916921295337"/>
          <c:y val="3.5723496007856199E-3"/>
        </c:manualLayout>
      </c:layout>
      <c:overlay val="0"/>
      <c:spPr>
        <a:noFill/>
        <a:ln>
          <a:noFill/>
        </a:ln>
        <a:effectLst/>
      </c:spPr>
      <c:txPr>
        <a:bodyPr rot="0" spcFirstLastPara="1" vertOverflow="ellipsis" vert="horz" wrap="square" anchor="ctr" anchorCtr="1"/>
        <a:lstStyle/>
        <a:p>
          <a:pPr>
            <a:defRPr sz="1320" b="1"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4211939411653125"/>
          <c:y val="0.1383433670637462"/>
          <c:w val="0.54771549773827044"/>
          <c:h val="0.84086059519234879"/>
        </c:manualLayout>
      </c:layout>
      <c:barChart>
        <c:barDir val="bar"/>
        <c:grouping val="clustered"/>
        <c:varyColors val="0"/>
        <c:ser>
          <c:idx val="0"/>
          <c:order val="0"/>
          <c:tx>
            <c:strRef>
              <c:f>'18-2(経年)'!$AD$37</c:f>
              <c:strCache>
                <c:ptCount val="1"/>
                <c:pt idx="0">
                  <c:v>2019年度（n=550）</c:v>
                </c:pt>
              </c:strCache>
            </c:strRef>
          </c:tx>
          <c:spPr>
            <a:solidFill>
              <a:schemeClr val="accent1"/>
            </a:solidFill>
            <a:ln>
              <a:solidFill>
                <a:sysClr val="windowText" lastClr="000000"/>
              </a:solidFill>
            </a:ln>
            <a:effectLst/>
          </c:spPr>
          <c:invertIfNegative val="0"/>
          <c:cat>
            <c:strRef>
              <c:f>'18-2(経年)'!$Z$38:$Z$52</c:f>
              <c:strCache>
                <c:ptCount val="15"/>
                <c:pt idx="0">
                  <c:v>AI（機械学習、ディープラーニング等）技術</c:v>
                </c:pt>
                <c:pt idx="1">
                  <c:v>ビッグデータの収集・分析・解析技術</c:v>
                </c:pt>
                <c:pt idx="2">
                  <c:v>IoTシステム構築技術</c:v>
                </c:pt>
                <c:pt idx="3">
                  <c:v>システムズエンジニアリング技術（システム思考・デザイン思考を含む）</c:v>
                </c:pt>
                <c:pt idx="4">
                  <c:v>画像・音声認識技術／合成技術</c:v>
                </c:pt>
                <c:pt idx="5">
                  <c:v>無線通信・ネットワーク技術</c:v>
                </c:pt>
                <c:pt idx="6">
                  <c:v>センサ技術</c:v>
                </c:pt>
                <c:pt idx="7">
                  <c:v>リアルタイム制御技術（ロボット技術）</c:v>
                </c:pt>
                <c:pt idx="8">
                  <c:v>セーフティ及びセキュリティ技術</c:v>
                </c:pt>
                <c:pt idx="9">
                  <c:v>設計・実装技術</c:v>
                </c:pt>
                <c:pt idx="10">
                  <c:v>エッジコンピューティング／フォグコンピューティング</c:v>
                </c:pt>
                <c:pt idx="11">
                  <c:v>デバイス技術</c:v>
                </c:pt>
                <c:pt idx="12">
                  <c:v>モデリング技術（制御、システム、ユーザ、データ等）</c:v>
                </c:pt>
                <c:pt idx="13">
                  <c:v>アジャイル開発技術</c:v>
                </c:pt>
                <c:pt idx="14">
                  <c:v>ブロックチェーン技術</c:v>
                </c:pt>
              </c:strCache>
            </c:strRef>
          </c:cat>
          <c:val>
            <c:numRef>
              <c:f>'18-2(経年)'!$AD$38:$AD$52</c:f>
              <c:numCache>
                <c:formatCode>0.0%</c:formatCode>
                <c:ptCount val="15"/>
                <c:pt idx="0">
                  <c:v>0.57220119613758214</c:v>
                </c:pt>
                <c:pt idx="1">
                  <c:v>0.30793106400916864</c:v>
                </c:pt>
                <c:pt idx="2">
                  <c:v>0.26671569337777135</c:v>
                </c:pt>
                <c:pt idx="3">
                  <c:v>0.17287007153113515</c:v>
                </c:pt>
                <c:pt idx="4">
                  <c:v>0.16780809105399744</c:v>
                </c:pt>
                <c:pt idx="5">
                  <c:v>0.14541957028625627</c:v>
                </c:pt>
                <c:pt idx="6">
                  <c:v>0.14584743976498793</c:v>
                </c:pt>
                <c:pt idx="7">
                  <c:v>0.12047865263268827</c:v>
                </c:pt>
                <c:pt idx="8">
                  <c:v>0.11153021301260686</c:v>
                </c:pt>
                <c:pt idx="9">
                  <c:v>0.10508714152099169</c:v>
                </c:pt>
                <c:pt idx="10">
                  <c:v>8.7744661511506894E-2</c:v>
                </c:pt>
                <c:pt idx="11">
                  <c:v>8.7706854079118962E-2</c:v>
                </c:pt>
                <c:pt idx="12">
                  <c:v>8.6496818642884443E-2</c:v>
                </c:pt>
                <c:pt idx="13">
                  <c:v>8.1128031510584758E-2</c:v>
                </c:pt>
                <c:pt idx="14">
                  <c:v>7.9756622887328585E-2</c:v>
                </c:pt>
              </c:numCache>
            </c:numRef>
          </c:val>
          <c:extLst>
            <c:ext xmlns:c16="http://schemas.microsoft.com/office/drawing/2014/chart" uri="{C3380CC4-5D6E-409C-BE32-E72D297353CC}">
              <c16:uniqueId val="{00000000-7F75-4B5E-B9EF-CA28E06ADC10}"/>
            </c:ext>
          </c:extLst>
        </c:ser>
        <c:ser>
          <c:idx val="1"/>
          <c:order val="1"/>
          <c:tx>
            <c:strRef>
              <c:f>'18-2(経年)'!$AE$37</c:f>
              <c:strCache>
                <c:ptCount val="1"/>
                <c:pt idx="0">
                  <c:v>2018年度（n=296）</c:v>
                </c:pt>
              </c:strCache>
            </c:strRef>
          </c:tx>
          <c:spPr>
            <a:solidFill>
              <a:schemeClr val="accent2"/>
            </a:solidFill>
            <a:ln>
              <a:solidFill>
                <a:sysClr val="windowText" lastClr="000000"/>
              </a:solidFill>
            </a:ln>
            <a:effectLst/>
          </c:spPr>
          <c:invertIfNegative val="0"/>
          <c:cat>
            <c:strRef>
              <c:f>'18-2(経年)'!$Z$38:$Z$52</c:f>
              <c:strCache>
                <c:ptCount val="15"/>
                <c:pt idx="0">
                  <c:v>AI（機械学習、ディープラーニング等）技術</c:v>
                </c:pt>
                <c:pt idx="1">
                  <c:v>ビッグデータの収集・分析・解析技術</c:v>
                </c:pt>
                <c:pt idx="2">
                  <c:v>IoTシステム構築技術</c:v>
                </c:pt>
                <c:pt idx="3">
                  <c:v>システムズエンジニアリング技術（システム思考・デザイン思考を含む）</c:v>
                </c:pt>
                <c:pt idx="4">
                  <c:v>画像・音声認識技術／合成技術</c:v>
                </c:pt>
                <c:pt idx="5">
                  <c:v>無線通信・ネットワーク技術</c:v>
                </c:pt>
                <c:pt idx="6">
                  <c:v>センサ技術</c:v>
                </c:pt>
                <c:pt idx="7">
                  <c:v>リアルタイム制御技術（ロボット技術）</c:v>
                </c:pt>
                <c:pt idx="8">
                  <c:v>セーフティ及びセキュリティ技術</c:v>
                </c:pt>
                <c:pt idx="9">
                  <c:v>設計・実装技術</c:v>
                </c:pt>
                <c:pt idx="10">
                  <c:v>エッジコンピューティング／フォグコンピューティング</c:v>
                </c:pt>
                <c:pt idx="11">
                  <c:v>デバイス技術</c:v>
                </c:pt>
                <c:pt idx="12">
                  <c:v>モデリング技術（制御、システム、ユーザ、データ等）</c:v>
                </c:pt>
                <c:pt idx="13">
                  <c:v>アジャイル開発技術</c:v>
                </c:pt>
                <c:pt idx="14">
                  <c:v>ブロックチェーン技術</c:v>
                </c:pt>
              </c:strCache>
            </c:strRef>
          </c:cat>
          <c:val>
            <c:numRef>
              <c:f>'18-2(経年)'!$AE$38:$AE$52</c:f>
              <c:numCache>
                <c:formatCode>0.0%</c:formatCode>
                <c:ptCount val="15"/>
                <c:pt idx="0">
                  <c:v>0.51561366561366562</c:v>
                </c:pt>
                <c:pt idx="1">
                  <c:v>0.23441850941850942</c:v>
                </c:pt>
                <c:pt idx="2">
                  <c:v>0.22086112086112086</c:v>
                </c:pt>
                <c:pt idx="3">
                  <c:v>0.18613548613548614</c:v>
                </c:pt>
                <c:pt idx="4">
                  <c:v>0.15482040482040482</c:v>
                </c:pt>
                <c:pt idx="5">
                  <c:v>0.15776588276588277</c:v>
                </c:pt>
                <c:pt idx="6">
                  <c:v>0.16994851994851995</c:v>
                </c:pt>
                <c:pt idx="7">
                  <c:v>0.10496665496665497</c:v>
                </c:pt>
                <c:pt idx="8">
                  <c:v>0.18292675792675792</c:v>
                </c:pt>
                <c:pt idx="9">
                  <c:v>0.10438457938457937</c:v>
                </c:pt>
                <c:pt idx="10">
                  <c:v>0.101006201006201</c:v>
                </c:pt>
                <c:pt idx="11">
                  <c:v>9.6662571662571667E-2</c:v>
                </c:pt>
                <c:pt idx="12">
                  <c:v>0.13982976482976484</c:v>
                </c:pt>
                <c:pt idx="13">
                  <c:v>0.11661401661401662</c:v>
                </c:pt>
                <c:pt idx="14">
                  <c:v>0</c:v>
                </c:pt>
              </c:numCache>
            </c:numRef>
          </c:val>
          <c:extLst>
            <c:ext xmlns:c16="http://schemas.microsoft.com/office/drawing/2014/chart" uri="{C3380CC4-5D6E-409C-BE32-E72D297353CC}">
              <c16:uniqueId val="{00000001-7F75-4B5E-B9EF-CA28E06ADC10}"/>
            </c:ext>
          </c:extLst>
        </c:ser>
        <c:ser>
          <c:idx val="2"/>
          <c:order val="2"/>
          <c:tx>
            <c:strRef>
              <c:f>'18-2(経年)'!$AF$37</c:f>
              <c:strCache>
                <c:ptCount val="1"/>
                <c:pt idx="0">
                  <c:v>2017年度（n=229）</c:v>
                </c:pt>
              </c:strCache>
            </c:strRef>
          </c:tx>
          <c:spPr>
            <a:solidFill>
              <a:schemeClr val="accent3"/>
            </a:solidFill>
            <a:ln>
              <a:solidFill>
                <a:sysClr val="windowText" lastClr="000000"/>
              </a:solidFill>
            </a:ln>
            <a:effectLst/>
          </c:spPr>
          <c:invertIfNegative val="0"/>
          <c:cat>
            <c:strRef>
              <c:f>'18-2(経年)'!$Z$38:$Z$52</c:f>
              <c:strCache>
                <c:ptCount val="15"/>
                <c:pt idx="0">
                  <c:v>AI（機械学習、ディープラーニング等）技術</c:v>
                </c:pt>
                <c:pt idx="1">
                  <c:v>ビッグデータの収集・分析・解析技術</c:v>
                </c:pt>
                <c:pt idx="2">
                  <c:v>IoTシステム構築技術</c:v>
                </c:pt>
                <c:pt idx="3">
                  <c:v>システムズエンジニアリング技術（システム思考・デザイン思考を含む）</c:v>
                </c:pt>
                <c:pt idx="4">
                  <c:v>画像・音声認識技術／合成技術</c:v>
                </c:pt>
                <c:pt idx="5">
                  <c:v>無線通信・ネットワーク技術</c:v>
                </c:pt>
                <c:pt idx="6">
                  <c:v>センサ技術</c:v>
                </c:pt>
                <c:pt idx="7">
                  <c:v>リアルタイム制御技術（ロボット技術）</c:v>
                </c:pt>
                <c:pt idx="8">
                  <c:v>セーフティ及びセキュリティ技術</c:v>
                </c:pt>
                <c:pt idx="9">
                  <c:v>設計・実装技術</c:v>
                </c:pt>
                <c:pt idx="10">
                  <c:v>エッジコンピューティング／フォグコンピューティング</c:v>
                </c:pt>
                <c:pt idx="11">
                  <c:v>デバイス技術</c:v>
                </c:pt>
                <c:pt idx="12">
                  <c:v>モデリング技術（制御、システム、ユーザ、データ等）</c:v>
                </c:pt>
                <c:pt idx="13">
                  <c:v>アジャイル開発技術</c:v>
                </c:pt>
                <c:pt idx="14">
                  <c:v>ブロックチェーン技術</c:v>
                </c:pt>
              </c:strCache>
            </c:strRef>
          </c:cat>
          <c:val>
            <c:numRef>
              <c:f>'18-2(経年)'!$AF$38:$AF$52</c:f>
              <c:numCache>
                <c:formatCode>0.0%</c:formatCode>
                <c:ptCount val="15"/>
                <c:pt idx="0">
                  <c:v>0.47699999999999998</c:v>
                </c:pt>
                <c:pt idx="1">
                  <c:v>0.224</c:v>
                </c:pt>
                <c:pt idx="2">
                  <c:v>0.33900000000000002</c:v>
                </c:pt>
                <c:pt idx="3">
                  <c:v>0.20599999999999999</c:v>
                </c:pt>
                <c:pt idx="4">
                  <c:v>0.192</c:v>
                </c:pt>
                <c:pt idx="5">
                  <c:v>0.13300000000000001</c:v>
                </c:pt>
                <c:pt idx="6">
                  <c:v>0.16400000000000001</c:v>
                </c:pt>
                <c:pt idx="7">
                  <c:v>0.127</c:v>
                </c:pt>
                <c:pt idx="8">
                  <c:v>0.19700000000000001</c:v>
                </c:pt>
                <c:pt idx="9">
                  <c:v>0.10100000000000001</c:v>
                </c:pt>
                <c:pt idx="10">
                  <c:v>7.6999999999999999E-2</c:v>
                </c:pt>
                <c:pt idx="11">
                  <c:v>8.8999999999999996E-2</c:v>
                </c:pt>
                <c:pt idx="12">
                  <c:v>0.129</c:v>
                </c:pt>
                <c:pt idx="13">
                  <c:v>8.8999999999999996E-2</c:v>
                </c:pt>
                <c:pt idx="14">
                  <c:v>0</c:v>
                </c:pt>
              </c:numCache>
            </c:numRef>
          </c:val>
          <c:extLst>
            <c:ext xmlns:c16="http://schemas.microsoft.com/office/drawing/2014/chart" uri="{C3380CC4-5D6E-409C-BE32-E72D297353CC}">
              <c16:uniqueId val="{00000002-7F75-4B5E-B9EF-CA28E06ADC10}"/>
            </c:ext>
          </c:extLst>
        </c:ser>
        <c:dLbls>
          <c:showLegendKey val="0"/>
          <c:showVal val="0"/>
          <c:showCatName val="0"/>
          <c:showSerName val="0"/>
          <c:showPercent val="0"/>
          <c:showBubbleSize val="0"/>
        </c:dLbls>
        <c:gapWidth val="40"/>
        <c:axId val="86650880"/>
        <c:axId val="86652416"/>
      </c:barChart>
      <c:catAx>
        <c:axId val="86650880"/>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86652416"/>
        <c:crosses val="autoZero"/>
        <c:auto val="1"/>
        <c:lblAlgn val="ctr"/>
        <c:lblOffset val="100"/>
        <c:noMultiLvlLbl val="0"/>
      </c:catAx>
      <c:valAx>
        <c:axId val="86652416"/>
        <c:scaling>
          <c:orientation val="minMax"/>
          <c:max val="0.70000000000000007"/>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86650880"/>
        <c:crosses val="autoZero"/>
        <c:crossBetween val="between"/>
        <c:majorUnit val="0.1"/>
      </c:valAx>
      <c:spPr>
        <a:noFill/>
        <a:ln>
          <a:solidFill>
            <a:schemeClr val="tx1">
              <a:lumMod val="50000"/>
              <a:lumOff val="50000"/>
            </a:schemeClr>
          </a:solidFill>
        </a:ln>
        <a:effectLst/>
      </c:spPr>
    </c:plotArea>
    <c:legend>
      <c:legendPos val="r"/>
      <c:layout>
        <c:manualLayout>
          <c:xMode val="edge"/>
          <c:yMode val="edge"/>
          <c:x val="0.74856363051927188"/>
          <c:y val="0.76381631944444439"/>
          <c:w val="0.18908868823237193"/>
          <c:h val="0.13116875"/>
        </c:manualLayout>
      </c:layout>
      <c:overlay val="0"/>
      <c:spPr>
        <a:solidFill>
          <a:schemeClr val="bg1"/>
        </a:solid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sz="11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54928344676465"/>
          <c:y val="0.1023988508025919"/>
          <c:w val="0.57774215188576339"/>
          <c:h val="0.85665911799030803"/>
        </c:manualLayout>
      </c:layout>
      <c:barChart>
        <c:barDir val="bar"/>
        <c:grouping val="stacked"/>
        <c:varyColors val="0"/>
        <c:ser>
          <c:idx val="3"/>
          <c:order val="0"/>
          <c:tx>
            <c:strRef>
              <c:f>'18-3(ク・従業員)'!$I$88</c:f>
              <c:strCache>
                <c:ptCount val="1"/>
                <c:pt idx="0">
                  <c:v>1番目（n=550）</c:v>
                </c:pt>
              </c:strCache>
            </c:strRef>
          </c:tx>
          <c:spPr>
            <a:solidFill>
              <a:srgbClr val="FF9966"/>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'18-3(ク・従業員)'!$H$89:$H$118</c:f>
              <c:strCache>
                <c:ptCount val="30"/>
                <c:pt idx="0">
                  <c:v>設計・実装技術                              </c:v>
                </c:pt>
                <c:pt idx="1">
                  <c:v>100人以下</c:v>
                </c:pt>
                <c:pt idx="2">
                  <c:v>101人以上</c:v>
                </c:pt>
                <c:pt idx="3">
                  <c:v>無線通信・ネットワーク技術                 </c:v>
                </c:pt>
                <c:pt idx="4">
                  <c:v>100人以下</c:v>
                </c:pt>
                <c:pt idx="5">
                  <c:v>101人以上</c:v>
                </c:pt>
                <c:pt idx="6">
                  <c:v>AI技術                                        </c:v>
                </c:pt>
                <c:pt idx="7">
                  <c:v>100人以下</c:v>
                </c:pt>
                <c:pt idx="8">
                  <c:v>101人以上</c:v>
                </c:pt>
                <c:pt idx="9">
                  <c:v>要求獲得・要件定義技術                  </c:v>
                </c:pt>
                <c:pt idx="10">
                  <c:v>100人以下</c:v>
                </c:pt>
                <c:pt idx="11">
                  <c:v>101人以上</c:v>
                </c:pt>
                <c:pt idx="12">
                  <c:v>IoTシステム構築技術                       </c:v>
                </c:pt>
                <c:pt idx="13">
                  <c:v>100人以下</c:v>
                </c:pt>
                <c:pt idx="14">
                  <c:v>101人以上</c:v>
                </c:pt>
                <c:pt idx="15">
                  <c:v>センサ技術                                    </c:v>
                </c:pt>
                <c:pt idx="16">
                  <c:v>100人以下</c:v>
                </c:pt>
                <c:pt idx="17">
                  <c:v>101人以上</c:v>
                </c:pt>
                <c:pt idx="18">
                  <c:v>デバイス技術                                  </c:v>
                </c:pt>
                <c:pt idx="19">
                  <c:v>100人以下</c:v>
                </c:pt>
                <c:pt idx="20">
                  <c:v>101人以上</c:v>
                </c:pt>
                <c:pt idx="21">
                  <c:v>システムズエンジニアリング技術              </c:v>
                </c:pt>
                <c:pt idx="22">
                  <c:v>100人以下</c:v>
                </c:pt>
                <c:pt idx="23">
                  <c:v>101人以上</c:v>
                </c:pt>
                <c:pt idx="24">
                  <c:v>リアルタイム制御技術                        </c:v>
                </c:pt>
                <c:pt idx="25">
                  <c:v>100人以下</c:v>
                </c:pt>
                <c:pt idx="26">
                  <c:v>101人以上</c:v>
                </c:pt>
                <c:pt idx="27">
                  <c:v>画像・音声認識技術／合成技術         </c:v>
                </c:pt>
                <c:pt idx="28">
                  <c:v>100人以下</c:v>
                </c:pt>
                <c:pt idx="29">
                  <c:v>101人以上</c:v>
                </c:pt>
              </c:strCache>
            </c:strRef>
          </c:cat>
          <c:val>
            <c:numRef>
              <c:f>'18-3(ク・従業員)'!$I$89:$I$118</c:f>
              <c:numCache>
                <c:formatCode>0.0%</c:formatCode>
                <c:ptCount val="30"/>
                <c:pt idx="1">
                  <c:v>0.11357340720221606</c:v>
                </c:pt>
                <c:pt idx="2">
                  <c:v>0.13903743315508021</c:v>
                </c:pt>
                <c:pt idx="4">
                  <c:v>0.12742382271468145</c:v>
                </c:pt>
                <c:pt idx="5">
                  <c:v>5.3475935828877004E-2</c:v>
                </c:pt>
                <c:pt idx="7">
                  <c:v>0.10249307479224377</c:v>
                </c:pt>
                <c:pt idx="8">
                  <c:v>8.0213903743315509E-2</c:v>
                </c:pt>
                <c:pt idx="10">
                  <c:v>5.5401662049861494E-2</c:v>
                </c:pt>
                <c:pt idx="11">
                  <c:v>0.15508021390374332</c:v>
                </c:pt>
                <c:pt idx="13">
                  <c:v>6.3711911357340723E-2</c:v>
                </c:pt>
                <c:pt idx="14">
                  <c:v>0.13368983957219252</c:v>
                </c:pt>
                <c:pt idx="16">
                  <c:v>7.7562326869806089E-2</c:v>
                </c:pt>
                <c:pt idx="17">
                  <c:v>9.6256684491978606E-2</c:v>
                </c:pt>
                <c:pt idx="19">
                  <c:v>8.3102493074792241E-2</c:v>
                </c:pt>
                <c:pt idx="20">
                  <c:v>8.5561497326203204E-2</c:v>
                </c:pt>
                <c:pt idx="22">
                  <c:v>6.6481994459833799E-2</c:v>
                </c:pt>
                <c:pt idx="23">
                  <c:v>5.8823529411764705E-2</c:v>
                </c:pt>
                <c:pt idx="25">
                  <c:v>4.1551246537396121E-2</c:v>
                </c:pt>
                <c:pt idx="26">
                  <c:v>3.7433155080213901E-2</c:v>
                </c:pt>
                <c:pt idx="28">
                  <c:v>3.8781163434903045E-2</c:v>
                </c:pt>
                <c:pt idx="29">
                  <c:v>2.1390374331550801E-2</c:v>
                </c:pt>
              </c:numCache>
            </c:numRef>
          </c:val>
          <c:extLst>
            <c:ext xmlns:c16="http://schemas.microsoft.com/office/drawing/2014/chart" uri="{C3380CC4-5D6E-409C-BE32-E72D297353CC}">
              <c16:uniqueId val="{00000000-EEA2-4443-B829-FBF86F80568B}"/>
            </c:ext>
          </c:extLst>
        </c:ser>
        <c:ser>
          <c:idx val="4"/>
          <c:order val="1"/>
          <c:tx>
            <c:strRef>
              <c:f>'18-3(ク・従業員)'!$J$88</c:f>
              <c:strCache>
                <c:ptCount val="1"/>
                <c:pt idx="0">
                  <c:v>2番目（n=532）</c:v>
                </c:pt>
              </c:strCache>
            </c:strRef>
          </c:tx>
          <c:spPr>
            <a:solidFill>
              <a:srgbClr val="FFFF99"/>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'18-3(ク・従業員)'!$H$89:$H$118</c:f>
              <c:strCache>
                <c:ptCount val="30"/>
                <c:pt idx="0">
                  <c:v>設計・実装技術                              </c:v>
                </c:pt>
                <c:pt idx="1">
                  <c:v>100人以下</c:v>
                </c:pt>
                <c:pt idx="2">
                  <c:v>101人以上</c:v>
                </c:pt>
                <c:pt idx="3">
                  <c:v>無線通信・ネットワーク技術                 </c:v>
                </c:pt>
                <c:pt idx="4">
                  <c:v>100人以下</c:v>
                </c:pt>
                <c:pt idx="5">
                  <c:v>101人以上</c:v>
                </c:pt>
                <c:pt idx="6">
                  <c:v>AI技術                                        </c:v>
                </c:pt>
                <c:pt idx="7">
                  <c:v>100人以下</c:v>
                </c:pt>
                <c:pt idx="8">
                  <c:v>101人以上</c:v>
                </c:pt>
                <c:pt idx="9">
                  <c:v>要求獲得・要件定義技術                  </c:v>
                </c:pt>
                <c:pt idx="10">
                  <c:v>100人以下</c:v>
                </c:pt>
                <c:pt idx="11">
                  <c:v>101人以上</c:v>
                </c:pt>
                <c:pt idx="12">
                  <c:v>IoTシステム構築技術                       </c:v>
                </c:pt>
                <c:pt idx="13">
                  <c:v>100人以下</c:v>
                </c:pt>
                <c:pt idx="14">
                  <c:v>101人以上</c:v>
                </c:pt>
                <c:pt idx="15">
                  <c:v>センサ技術                                    </c:v>
                </c:pt>
                <c:pt idx="16">
                  <c:v>100人以下</c:v>
                </c:pt>
                <c:pt idx="17">
                  <c:v>101人以上</c:v>
                </c:pt>
                <c:pt idx="18">
                  <c:v>デバイス技術                                  </c:v>
                </c:pt>
                <c:pt idx="19">
                  <c:v>100人以下</c:v>
                </c:pt>
                <c:pt idx="20">
                  <c:v>101人以上</c:v>
                </c:pt>
                <c:pt idx="21">
                  <c:v>システムズエンジニアリング技術              </c:v>
                </c:pt>
                <c:pt idx="22">
                  <c:v>100人以下</c:v>
                </c:pt>
                <c:pt idx="23">
                  <c:v>101人以上</c:v>
                </c:pt>
                <c:pt idx="24">
                  <c:v>リアルタイム制御技術                        </c:v>
                </c:pt>
                <c:pt idx="25">
                  <c:v>100人以下</c:v>
                </c:pt>
                <c:pt idx="26">
                  <c:v>101人以上</c:v>
                </c:pt>
                <c:pt idx="27">
                  <c:v>画像・音声認識技術／合成技術         </c:v>
                </c:pt>
                <c:pt idx="28">
                  <c:v>100人以下</c:v>
                </c:pt>
                <c:pt idx="29">
                  <c:v>101人以上</c:v>
                </c:pt>
              </c:strCache>
            </c:strRef>
          </c:cat>
          <c:val>
            <c:numRef>
              <c:f>'18-3(ク・従業員)'!$J$89:$J$118</c:f>
              <c:numCache>
                <c:formatCode>0.0%</c:formatCode>
                <c:ptCount val="30"/>
                <c:pt idx="1">
                  <c:v>0.11714285714285715</c:v>
                </c:pt>
                <c:pt idx="2">
                  <c:v>0.14917127071823205</c:v>
                </c:pt>
                <c:pt idx="4">
                  <c:v>7.4285714285714288E-2</c:v>
                </c:pt>
                <c:pt idx="5">
                  <c:v>4.9723756906077346E-2</c:v>
                </c:pt>
                <c:pt idx="7">
                  <c:v>6.2857142857142861E-2</c:v>
                </c:pt>
                <c:pt idx="8">
                  <c:v>7.18232044198895E-2</c:v>
                </c:pt>
                <c:pt idx="10">
                  <c:v>5.7142857142857141E-2</c:v>
                </c:pt>
                <c:pt idx="11">
                  <c:v>4.9723756906077346E-2</c:v>
                </c:pt>
                <c:pt idx="13">
                  <c:v>8.5714285714285715E-2</c:v>
                </c:pt>
                <c:pt idx="14">
                  <c:v>9.3922651933701654E-2</c:v>
                </c:pt>
                <c:pt idx="16">
                  <c:v>8.8571428571428565E-2</c:v>
                </c:pt>
                <c:pt idx="17">
                  <c:v>8.2872928176795577E-2</c:v>
                </c:pt>
                <c:pt idx="19">
                  <c:v>4.8571428571428571E-2</c:v>
                </c:pt>
                <c:pt idx="20">
                  <c:v>2.7624309392265192E-2</c:v>
                </c:pt>
                <c:pt idx="22">
                  <c:v>2.8571428571428571E-2</c:v>
                </c:pt>
                <c:pt idx="23">
                  <c:v>4.4198895027624308E-2</c:v>
                </c:pt>
                <c:pt idx="25">
                  <c:v>0.04</c:v>
                </c:pt>
                <c:pt idx="26">
                  <c:v>2.7624309392265192E-2</c:v>
                </c:pt>
                <c:pt idx="28">
                  <c:v>6.8571428571428575E-2</c:v>
                </c:pt>
                <c:pt idx="29">
                  <c:v>7.7348066298342538E-2</c:v>
                </c:pt>
              </c:numCache>
            </c:numRef>
          </c:val>
          <c:extLst>
            <c:ext xmlns:c16="http://schemas.microsoft.com/office/drawing/2014/chart" uri="{C3380CC4-5D6E-409C-BE32-E72D297353CC}">
              <c16:uniqueId val="{00000001-EEA2-4443-B829-FBF86F80568B}"/>
            </c:ext>
          </c:extLst>
        </c:ser>
        <c:ser>
          <c:idx val="5"/>
          <c:order val="2"/>
          <c:tx>
            <c:strRef>
              <c:f>'18-3(ク・従業員)'!$K$88</c:f>
              <c:strCache>
                <c:ptCount val="1"/>
                <c:pt idx="0">
                  <c:v>3番目（n=518）</c:v>
                </c:pt>
              </c:strCache>
            </c:strRef>
          </c:tx>
          <c:spPr>
            <a:solidFill>
              <a:srgbClr val="3366FF"/>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'18-3(ク・従業員)'!$H$89:$H$118</c:f>
              <c:strCache>
                <c:ptCount val="30"/>
                <c:pt idx="0">
                  <c:v>設計・実装技術                              </c:v>
                </c:pt>
                <c:pt idx="1">
                  <c:v>100人以下</c:v>
                </c:pt>
                <c:pt idx="2">
                  <c:v>101人以上</c:v>
                </c:pt>
                <c:pt idx="3">
                  <c:v>無線通信・ネットワーク技術                 </c:v>
                </c:pt>
                <c:pt idx="4">
                  <c:v>100人以下</c:v>
                </c:pt>
                <c:pt idx="5">
                  <c:v>101人以上</c:v>
                </c:pt>
                <c:pt idx="6">
                  <c:v>AI技術                                        </c:v>
                </c:pt>
                <c:pt idx="7">
                  <c:v>100人以下</c:v>
                </c:pt>
                <c:pt idx="8">
                  <c:v>101人以上</c:v>
                </c:pt>
                <c:pt idx="9">
                  <c:v>要求獲得・要件定義技術                  </c:v>
                </c:pt>
                <c:pt idx="10">
                  <c:v>100人以下</c:v>
                </c:pt>
                <c:pt idx="11">
                  <c:v>101人以上</c:v>
                </c:pt>
                <c:pt idx="12">
                  <c:v>IoTシステム構築技術                       </c:v>
                </c:pt>
                <c:pt idx="13">
                  <c:v>100人以下</c:v>
                </c:pt>
                <c:pt idx="14">
                  <c:v>101人以上</c:v>
                </c:pt>
                <c:pt idx="15">
                  <c:v>センサ技術                                    </c:v>
                </c:pt>
                <c:pt idx="16">
                  <c:v>100人以下</c:v>
                </c:pt>
                <c:pt idx="17">
                  <c:v>101人以上</c:v>
                </c:pt>
                <c:pt idx="18">
                  <c:v>デバイス技術                                  </c:v>
                </c:pt>
                <c:pt idx="19">
                  <c:v>100人以下</c:v>
                </c:pt>
                <c:pt idx="20">
                  <c:v>101人以上</c:v>
                </c:pt>
                <c:pt idx="21">
                  <c:v>システムズエンジニアリング技術              </c:v>
                </c:pt>
                <c:pt idx="22">
                  <c:v>100人以下</c:v>
                </c:pt>
                <c:pt idx="23">
                  <c:v>101人以上</c:v>
                </c:pt>
                <c:pt idx="24">
                  <c:v>リアルタイム制御技術                        </c:v>
                </c:pt>
                <c:pt idx="25">
                  <c:v>100人以下</c:v>
                </c:pt>
                <c:pt idx="26">
                  <c:v>101人以上</c:v>
                </c:pt>
                <c:pt idx="27">
                  <c:v>画像・音声認識技術／合成技術         </c:v>
                </c:pt>
                <c:pt idx="28">
                  <c:v>100人以下</c:v>
                </c:pt>
                <c:pt idx="29">
                  <c:v>101人以上</c:v>
                </c:pt>
              </c:strCache>
            </c:strRef>
          </c:cat>
          <c:val>
            <c:numRef>
              <c:f>'18-3(ク・従業員)'!$K$89:$K$118</c:f>
              <c:numCache>
                <c:formatCode>0.0%</c:formatCode>
                <c:ptCount val="30"/>
                <c:pt idx="1">
                  <c:v>6.7448680351906154E-2</c:v>
                </c:pt>
                <c:pt idx="2">
                  <c:v>7.3446327683615822E-2</c:v>
                </c:pt>
                <c:pt idx="4">
                  <c:v>8.2111436950146624E-2</c:v>
                </c:pt>
                <c:pt idx="5">
                  <c:v>7.909604519774012E-2</c:v>
                </c:pt>
                <c:pt idx="7">
                  <c:v>9.9706744868035185E-2</c:v>
                </c:pt>
                <c:pt idx="8">
                  <c:v>9.03954802259887E-2</c:v>
                </c:pt>
                <c:pt idx="10">
                  <c:v>3.519061583577713E-2</c:v>
                </c:pt>
                <c:pt idx="11">
                  <c:v>2.8248587570621469E-2</c:v>
                </c:pt>
                <c:pt idx="13">
                  <c:v>6.7448680351906154E-2</c:v>
                </c:pt>
                <c:pt idx="14">
                  <c:v>6.2146892655367235E-2</c:v>
                </c:pt>
                <c:pt idx="16">
                  <c:v>5.2785923753665691E-2</c:v>
                </c:pt>
                <c:pt idx="17">
                  <c:v>2.8248587570621469E-2</c:v>
                </c:pt>
                <c:pt idx="19">
                  <c:v>4.1055718475073312E-2</c:v>
                </c:pt>
                <c:pt idx="20">
                  <c:v>2.8248587570621469E-2</c:v>
                </c:pt>
                <c:pt idx="22">
                  <c:v>7.6246334310850442E-2</c:v>
                </c:pt>
                <c:pt idx="23">
                  <c:v>5.6497175141242938E-2</c:v>
                </c:pt>
                <c:pt idx="25">
                  <c:v>3.519061583577713E-2</c:v>
                </c:pt>
                <c:pt idx="26">
                  <c:v>3.954802259887006E-2</c:v>
                </c:pt>
                <c:pt idx="28">
                  <c:v>2.3460410557184751E-2</c:v>
                </c:pt>
                <c:pt idx="29">
                  <c:v>4.519774011299435E-2</c:v>
                </c:pt>
              </c:numCache>
            </c:numRef>
          </c:val>
          <c:extLst>
            <c:ext xmlns:c16="http://schemas.microsoft.com/office/drawing/2014/chart" uri="{C3380CC4-5D6E-409C-BE32-E72D297353CC}">
              <c16:uniqueId val="{00000002-EEA2-4443-B829-FBF86F80568B}"/>
            </c:ext>
          </c:extLst>
        </c:ser>
        <c:dLbls>
          <c:showLegendKey val="0"/>
          <c:showVal val="0"/>
          <c:showCatName val="0"/>
          <c:showSerName val="0"/>
          <c:showPercent val="0"/>
          <c:showBubbleSize val="0"/>
        </c:dLbls>
        <c:gapWidth val="40"/>
        <c:overlap val="100"/>
        <c:axId val="459789440"/>
        <c:axId val="459790976"/>
      </c:barChart>
      <c:catAx>
        <c:axId val="459789440"/>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59790976"/>
        <c:crosses val="autoZero"/>
        <c:auto val="1"/>
        <c:lblAlgn val="ctr"/>
        <c:lblOffset val="100"/>
        <c:noMultiLvlLbl val="0"/>
      </c:catAx>
      <c:valAx>
        <c:axId val="459790976"/>
        <c:scaling>
          <c:orientation val="minMax"/>
          <c:max val="0.70000000000000007"/>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59789440"/>
        <c:crosses val="autoZero"/>
        <c:crossBetween val="between"/>
        <c:majorUnit val="0.1"/>
      </c:valAx>
      <c:spPr>
        <a:noFill/>
        <a:ln>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105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248688978442009"/>
          <c:y val="0.12632302164943751"/>
          <c:w val="0.54141939687224239"/>
          <c:h val="0.83914611119683657"/>
        </c:manualLayout>
      </c:layout>
      <c:barChart>
        <c:barDir val="bar"/>
        <c:grouping val="stacked"/>
        <c:varyColors val="0"/>
        <c:ser>
          <c:idx val="3"/>
          <c:order val="0"/>
          <c:tx>
            <c:strRef>
              <c:f>'18-3(ク・従業員)'!$T$88</c:f>
              <c:strCache>
                <c:ptCount val="1"/>
                <c:pt idx="0">
                  <c:v>1番目（n=550）</c:v>
                </c:pt>
              </c:strCache>
            </c:strRef>
          </c:tx>
          <c:spPr>
            <a:solidFill>
              <a:srgbClr val="FF9966"/>
            </a:solidFill>
            <a:ln>
              <a:solidFill>
                <a:sysClr val="windowText" lastClr="000000"/>
              </a:solidFill>
            </a:ln>
            <a:effectLst/>
          </c:spPr>
          <c:invertIfNegative val="0"/>
          <c:dLbls>
            <c:dLbl>
              <c:idx val="29"/>
              <c:delete val="1"/>
              <c:extLst>
                <c:ext xmlns:c15="http://schemas.microsoft.com/office/drawing/2012/chart" uri="{CE6537A1-D6FC-4f65-9D91-7224C49458BB}"/>
                <c:ext xmlns:c16="http://schemas.microsoft.com/office/drawing/2014/chart" uri="{C3380CC4-5D6E-409C-BE32-E72D297353CC}">
                  <c16:uniqueId val="{00000005-DF38-4099-9B82-8ECEEE4114AF}"/>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'18-3(ク・従業員)'!$S$89:$S$118</c:f>
              <c:strCache>
                <c:ptCount val="30"/>
                <c:pt idx="0">
                  <c:v>AI技術                                        </c:v>
                </c:pt>
                <c:pt idx="1">
                  <c:v>100人以下</c:v>
                </c:pt>
                <c:pt idx="2">
                  <c:v>101人以上</c:v>
                </c:pt>
                <c:pt idx="3">
                  <c:v>IoTシステム構築技術                       </c:v>
                </c:pt>
                <c:pt idx="4">
                  <c:v>100人以下</c:v>
                </c:pt>
                <c:pt idx="5">
                  <c:v>101人以上</c:v>
                </c:pt>
                <c:pt idx="6">
                  <c:v>画像・音声認識技術／合成技術         </c:v>
                </c:pt>
                <c:pt idx="7">
                  <c:v>100人以下</c:v>
                </c:pt>
                <c:pt idx="8">
                  <c:v>101人以上</c:v>
                </c:pt>
                <c:pt idx="9">
                  <c:v>ビッグデータの収集・分析・解析技術       </c:v>
                </c:pt>
                <c:pt idx="10">
                  <c:v>100人以下</c:v>
                </c:pt>
                <c:pt idx="11">
                  <c:v>101人以上</c:v>
                </c:pt>
                <c:pt idx="12">
                  <c:v>無線通信・ネットワーク技術                 </c:v>
                </c:pt>
                <c:pt idx="13">
                  <c:v>100人以下</c:v>
                </c:pt>
                <c:pt idx="14">
                  <c:v>101人以上</c:v>
                </c:pt>
                <c:pt idx="15">
                  <c:v>センサ技術                                    </c:v>
                </c:pt>
                <c:pt idx="16">
                  <c:v>100人以下</c:v>
                </c:pt>
                <c:pt idx="17">
                  <c:v>101人以上</c:v>
                </c:pt>
                <c:pt idx="18">
                  <c:v>システムズエンジニアリング技術              </c:v>
                </c:pt>
                <c:pt idx="19">
                  <c:v>100人以下</c:v>
                </c:pt>
                <c:pt idx="20">
                  <c:v>101人以上</c:v>
                </c:pt>
                <c:pt idx="21">
                  <c:v>デバイス技術                                  </c:v>
                </c:pt>
                <c:pt idx="22">
                  <c:v>100人以下</c:v>
                </c:pt>
                <c:pt idx="23">
                  <c:v>101人以上</c:v>
                </c:pt>
                <c:pt idx="24">
                  <c:v>要求獲得・要件定義技術                  </c:v>
                </c:pt>
                <c:pt idx="25">
                  <c:v>100人以下</c:v>
                </c:pt>
                <c:pt idx="26">
                  <c:v>101人以上</c:v>
                </c:pt>
                <c:pt idx="27">
                  <c:v>リアルタイム制御技術                        </c:v>
                </c:pt>
                <c:pt idx="28">
                  <c:v>100人以下</c:v>
                </c:pt>
                <c:pt idx="29">
                  <c:v>101人以上</c:v>
                </c:pt>
              </c:strCache>
            </c:strRef>
          </c:cat>
          <c:val>
            <c:numRef>
              <c:f>'18-3(ク・従業員)'!$T$89:$T$118</c:f>
              <c:numCache>
                <c:formatCode>0.0%</c:formatCode>
                <c:ptCount val="30"/>
                <c:pt idx="1">
                  <c:v>0.31983805668016196</c:v>
                </c:pt>
                <c:pt idx="2">
                  <c:v>0.37037037037037035</c:v>
                </c:pt>
                <c:pt idx="4">
                  <c:v>4.4534412955465584E-2</c:v>
                </c:pt>
                <c:pt idx="5">
                  <c:v>0.14814814814814814</c:v>
                </c:pt>
                <c:pt idx="7">
                  <c:v>8.5020242914979755E-2</c:v>
                </c:pt>
                <c:pt idx="8">
                  <c:v>2.7777777777777776E-2</c:v>
                </c:pt>
                <c:pt idx="10">
                  <c:v>6.8825910931174086E-2</c:v>
                </c:pt>
                <c:pt idx="11">
                  <c:v>5.5555555555555552E-2</c:v>
                </c:pt>
                <c:pt idx="13">
                  <c:v>5.6680161943319839E-2</c:v>
                </c:pt>
                <c:pt idx="14">
                  <c:v>3.7037037037037035E-2</c:v>
                </c:pt>
                <c:pt idx="16">
                  <c:v>5.2631578947368418E-2</c:v>
                </c:pt>
                <c:pt idx="17">
                  <c:v>1.8518518518518517E-2</c:v>
                </c:pt>
                <c:pt idx="19">
                  <c:v>3.643724696356275E-2</c:v>
                </c:pt>
                <c:pt idx="20">
                  <c:v>3.7037037037037035E-2</c:v>
                </c:pt>
                <c:pt idx="22">
                  <c:v>3.2388663967611336E-2</c:v>
                </c:pt>
                <c:pt idx="23">
                  <c:v>1.8518518518518517E-2</c:v>
                </c:pt>
                <c:pt idx="25">
                  <c:v>2.8340080971659919E-2</c:v>
                </c:pt>
                <c:pt idx="26">
                  <c:v>9.2592592592592587E-2</c:v>
                </c:pt>
                <c:pt idx="28">
                  <c:v>2.4291497975708502E-2</c:v>
                </c:pt>
                <c:pt idx="29">
                  <c:v>0</c:v>
                </c:pt>
              </c:numCache>
            </c:numRef>
          </c:val>
          <c:extLst>
            <c:ext xmlns:c16="http://schemas.microsoft.com/office/drawing/2014/chart" uri="{C3380CC4-5D6E-409C-BE32-E72D297353CC}">
              <c16:uniqueId val="{00000000-1C55-450F-9D03-AEBE869C9587}"/>
            </c:ext>
          </c:extLst>
        </c:ser>
        <c:ser>
          <c:idx val="4"/>
          <c:order val="1"/>
          <c:tx>
            <c:strRef>
              <c:f>'18-3(ク・従業員)'!$U$88</c:f>
              <c:strCache>
                <c:ptCount val="1"/>
                <c:pt idx="0">
                  <c:v>2番目（n=536）</c:v>
                </c:pt>
              </c:strCache>
            </c:strRef>
          </c:tx>
          <c:spPr>
            <a:solidFill>
              <a:srgbClr val="FFFF99"/>
            </a:solidFill>
            <a:ln>
              <a:solidFill>
                <a:sysClr val="windowText" lastClr="000000"/>
              </a:solidFill>
            </a:ln>
            <a:effectLst/>
          </c:spPr>
          <c:invertIfNegative val="0"/>
          <c:dLbls>
            <c:dLbl>
              <c:idx val="17"/>
              <c:delete val="1"/>
              <c:extLst>
                <c:ext xmlns:c15="http://schemas.microsoft.com/office/drawing/2012/chart" uri="{CE6537A1-D6FC-4f65-9D91-7224C49458BB}"/>
                <c:ext xmlns:c16="http://schemas.microsoft.com/office/drawing/2014/chart" uri="{C3380CC4-5D6E-409C-BE32-E72D297353CC}">
                  <c16:uniqueId val="{00000001-DF38-4099-9B82-8ECEEE4114AF}"/>
                </c:ext>
              </c:extLst>
            </c:dLbl>
            <c:dLbl>
              <c:idx val="22"/>
              <c:layout>
                <c:manualLayout>
                  <c:x val="2.203737816973848E-2"/>
                  <c:y val="-4.274121991855116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137-4CF0-9A22-8DC841CEAA44}"/>
                </c:ext>
              </c:extLst>
            </c:dLbl>
            <c:dLbl>
              <c:idx val="23"/>
              <c:delete val="1"/>
              <c:extLst>
                <c:ext xmlns:c15="http://schemas.microsoft.com/office/drawing/2012/chart" uri="{CE6537A1-D6FC-4f65-9D91-7224C49458BB}"/>
                <c:ext xmlns:c16="http://schemas.microsoft.com/office/drawing/2014/chart" uri="{C3380CC4-5D6E-409C-BE32-E72D297353CC}">
                  <c16:uniqueId val="{00000003-A137-4CF0-9A22-8DC841CEAA44}"/>
                </c:ext>
              </c:extLst>
            </c:dLbl>
            <c:dLbl>
              <c:idx val="29"/>
              <c:delete val="1"/>
              <c:extLst>
                <c:ext xmlns:c15="http://schemas.microsoft.com/office/drawing/2012/chart" uri="{CE6537A1-D6FC-4f65-9D91-7224C49458BB}"/>
                <c:ext xmlns:c16="http://schemas.microsoft.com/office/drawing/2014/chart" uri="{C3380CC4-5D6E-409C-BE32-E72D297353CC}">
                  <c16:uniqueId val="{00000004-DF38-4099-9B82-8ECEEE4114AF}"/>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'18-3(ク・従業員)'!$S$89:$S$118</c:f>
              <c:strCache>
                <c:ptCount val="30"/>
                <c:pt idx="0">
                  <c:v>AI技術                                        </c:v>
                </c:pt>
                <c:pt idx="1">
                  <c:v>100人以下</c:v>
                </c:pt>
                <c:pt idx="2">
                  <c:v>101人以上</c:v>
                </c:pt>
                <c:pt idx="3">
                  <c:v>IoTシステム構築技術                       </c:v>
                </c:pt>
                <c:pt idx="4">
                  <c:v>100人以下</c:v>
                </c:pt>
                <c:pt idx="5">
                  <c:v>101人以上</c:v>
                </c:pt>
                <c:pt idx="6">
                  <c:v>画像・音声認識技術／合成技術         </c:v>
                </c:pt>
                <c:pt idx="7">
                  <c:v>100人以下</c:v>
                </c:pt>
                <c:pt idx="8">
                  <c:v>101人以上</c:v>
                </c:pt>
                <c:pt idx="9">
                  <c:v>ビッグデータの収集・分析・解析技術       </c:v>
                </c:pt>
                <c:pt idx="10">
                  <c:v>100人以下</c:v>
                </c:pt>
                <c:pt idx="11">
                  <c:v>101人以上</c:v>
                </c:pt>
                <c:pt idx="12">
                  <c:v>無線通信・ネットワーク技術                 </c:v>
                </c:pt>
                <c:pt idx="13">
                  <c:v>100人以下</c:v>
                </c:pt>
                <c:pt idx="14">
                  <c:v>101人以上</c:v>
                </c:pt>
                <c:pt idx="15">
                  <c:v>センサ技術                                    </c:v>
                </c:pt>
                <c:pt idx="16">
                  <c:v>100人以下</c:v>
                </c:pt>
                <c:pt idx="17">
                  <c:v>101人以上</c:v>
                </c:pt>
                <c:pt idx="18">
                  <c:v>システムズエンジニアリング技術              </c:v>
                </c:pt>
                <c:pt idx="19">
                  <c:v>100人以下</c:v>
                </c:pt>
                <c:pt idx="20">
                  <c:v>101人以上</c:v>
                </c:pt>
                <c:pt idx="21">
                  <c:v>デバイス技術                                  </c:v>
                </c:pt>
                <c:pt idx="22">
                  <c:v>100人以下</c:v>
                </c:pt>
                <c:pt idx="23">
                  <c:v>101人以上</c:v>
                </c:pt>
                <c:pt idx="24">
                  <c:v>要求獲得・要件定義技術                  </c:v>
                </c:pt>
                <c:pt idx="25">
                  <c:v>100人以下</c:v>
                </c:pt>
                <c:pt idx="26">
                  <c:v>101人以上</c:v>
                </c:pt>
                <c:pt idx="27">
                  <c:v>リアルタイム制御技術                        </c:v>
                </c:pt>
                <c:pt idx="28">
                  <c:v>100人以下</c:v>
                </c:pt>
                <c:pt idx="29">
                  <c:v>101人以上</c:v>
                </c:pt>
              </c:strCache>
            </c:strRef>
          </c:cat>
          <c:val>
            <c:numRef>
              <c:f>'18-3(ク・従業員)'!$U$89:$U$118</c:f>
              <c:numCache>
                <c:formatCode>0.0%</c:formatCode>
                <c:ptCount val="30"/>
                <c:pt idx="1">
                  <c:v>0.17154811715481172</c:v>
                </c:pt>
                <c:pt idx="2">
                  <c:v>0.20754716981132076</c:v>
                </c:pt>
                <c:pt idx="4">
                  <c:v>7.1129707112970716E-2</c:v>
                </c:pt>
                <c:pt idx="5">
                  <c:v>8.4905660377358486E-2</c:v>
                </c:pt>
                <c:pt idx="7">
                  <c:v>4.1841004184100417E-2</c:v>
                </c:pt>
                <c:pt idx="8">
                  <c:v>2.8301886792452831E-2</c:v>
                </c:pt>
                <c:pt idx="10">
                  <c:v>0.15062761506276151</c:v>
                </c:pt>
                <c:pt idx="11">
                  <c:v>0.22641509433962265</c:v>
                </c:pt>
                <c:pt idx="13">
                  <c:v>5.0209205020920501E-2</c:v>
                </c:pt>
                <c:pt idx="14">
                  <c:v>5.6603773584905662E-2</c:v>
                </c:pt>
                <c:pt idx="16">
                  <c:v>4.1841004184100417E-2</c:v>
                </c:pt>
                <c:pt idx="17">
                  <c:v>1.8867924528301886E-2</c:v>
                </c:pt>
                <c:pt idx="19">
                  <c:v>6.6945606694560664E-2</c:v>
                </c:pt>
                <c:pt idx="20">
                  <c:v>7.5471698113207544E-2</c:v>
                </c:pt>
                <c:pt idx="22">
                  <c:v>1.6736401673640166E-2</c:v>
                </c:pt>
                <c:pt idx="23">
                  <c:v>0</c:v>
                </c:pt>
                <c:pt idx="25">
                  <c:v>3.3472803347280332E-2</c:v>
                </c:pt>
                <c:pt idx="26">
                  <c:v>1.8867924528301886E-2</c:v>
                </c:pt>
                <c:pt idx="28">
                  <c:v>4.1841004184100417E-2</c:v>
                </c:pt>
                <c:pt idx="29">
                  <c:v>1.8867924528301886E-2</c:v>
                </c:pt>
              </c:numCache>
            </c:numRef>
          </c:val>
          <c:extLst>
            <c:ext xmlns:c16="http://schemas.microsoft.com/office/drawing/2014/chart" uri="{C3380CC4-5D6E-409C-BE32-E72D297353CC}">
              <c16:uniqueId val="{00000001-1C55-450F-9D03-AEBE869C9587}"/>
            </c:ext>
          </c:extLst>
        </c:ser>
        <c:ser>
          <c:idx val="5"/>
          <c:order val="2"/>
          <c:tx>
            <c:strRef>
              <c:f>'18-3(ク・従業員)'!$V$88</c:f>
              <c:strCache>
                <c:ptCount val="1"/>
                <c:pt idx="0">
                  <c:v>3番目（n=515）</c:v>
                </c:pt>
              </c:strCache>
            </c:strRef>
          </c:tx>
          <c:spPr>
            <a:solidFill>
              <a:srgbClr val="3366FF"/>
            </a:solidFill>
            <a:ln>
              <a:solidFill>
                <a:sysClr val="windowText" lastClr="000000"/>
              </a:solidFill>
            </a:ln>
            <a:effectLst/>
          </c:spPr>
          <c:invertIfNegative val="0"/>
          <c:dLbls>
            <c:dLbl>
              <c:idx val="17"/>
              <c:delete val="1"/>
              <c:extLst>
                <c:ext xmlns:c15="http://schemas.microsoft.com/office/drawing/2012/chart" uri="{CE6537A1-D6FC-4f65-9D91-7224C49458BB}"/>
                <c:ext xmlns:c16="http://schemas.microsoft.com/office/drawing/2014/chart" uri="{C3380CC4-5D6E-409C-BE32-E72D297353CC}">
                  <c16:uniqueId val="{00000000-DF38-4099-9B82-8ECEEE4114AF}"/>
                </c:ext>
              </c:extLst>
            </c:dLbl>
            <c:dLbl>
              <c:idx val="22"/>
              <c:delete val="1"/>
              <c:extLst>
                <c:ext xmlns:c15="http://schemas.microsoft.com/office/drawing/2012/chart" uri="{CE6537A1-D6FC-4f65-9D91-7224C49458BB}"/>
                <c:ext xmlns:c16="http://schemas.microsoft.com/office/drawing/2014/chart" uri="{C3380CC4-5D6E-409C-BE32-E72D297353CC}">
                  <c16:uniqueId val="{00000000-A137-4CF0-9A22-8DC841CEAA44}"/>
                </c:ext>
              </c:extLst>
            </c:dLbl>
            <c:dLbl>
              <c:idx val="23"/>
              <c:layout>
                <c:manualLayout>
                  <c:x val="5.876634178596928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137-4CF0-9A22-8DC841CEAA44}"/>
                </c:ext>
              </c:extLst>
            </c:dLbl>
            <c:dLbl>
              <c:idx val="25"/>
              <c:delete val="1"/>
              <c:extLst>
                <c:ext xmlns:c15="http://schemas.microsoft.com/office/drawing/2012/chart" uri="{CE6537A1-D6FC-4f65-9D91-7224C49458BB}"/>
                <c:ext xmlns:c16="http://schemas.microsoft.com/office/drawing/2014/chart" uri="{C3380CC4-5D6E-409C-BE32-E72D297353CC}">
                  <c16:uniqueId val="{00000002-DF38-4099-9B82-8ECEEE4114AF}"/>
                </c:ext>
              </c:extLst>
            </c:dLbl>
            <c:dLbl>
              <c:idx val="26"/>
              <c:delete val="1"/>
              <c:extLst>
                <c:ext xmlns:c15="http://schemas.microsoft.com/office/drawing/2012/chart" uri="{CE6537A1-D6FC-4f65-9D91-7224C49458BB}"/>
                <c:ext xmlns:c16="http://schemas.microsoft.com/office/drawing/2014/chart" uri="{C3380CC4-5D6E-409C-BE32-E72D297353CC}">
                  <c16:uniqueId val="{00000004-A137-4CF0-9A22-8DC841CEAA44}"/>
                </c:ext>
              </c:extLst>
            </c:dLbl>
            <c:dLbl>
              <c:idx val="29"/>
              <c:delete val="1"/>
              <c:extLst>
                <c:ext xmlns:c15="http://schemas.microsoft.com/office/drawing/2012/chart" uri="{CE6537A1-D6FC-4f65-9D91-7224C49458BB}"/>
                <c:ext xmlns:c16="http://schemas.microsoft.com/office/drawing/2014/chart" uri="{C3380CC4-5D6E-409C-BE32-E72D297353CC}">
                  <c16:uniqueId val="{00000003-DF38-4099-9B82-8ECEEE4114AF}"/>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'18-3(ク・従業員)'!$S$89:$S$118</c:f>
              <c:strCache>
                <c:ptCount val="30"/>
                <c:pt idx="0">
                  <c:v>AI技術                                        </c:v>
                </c:pt>
                <c:pt idx="1">
                  <c:v>100人以下</c:v>
                </c:pt>
                <c:pt idx="2">
                  <c:v>101人以上</c:v>
                </c:pt>
                <c:pt idx="3">
                  <c:v>IoTシステム構築技術                       </c:v>
                </c:pt>
                <c:pt idx="4">
                  <c:v>100人以下</c:v>
                </c:pt>
                <c:pt idx="5">
                  <c:v>101人以上</c:v>
                </c:pt>
                <c:pt idx="6">
                  <c:v>画像・音声認識技術／合成技術         </c:v>
                </c:pt>
                <c:pt idx="7">
                  <c:v>100人以下</c:v>
                </c:pt>
                <c:pt idx="8">
                  <c:v>101人以上</c:v>
                </c:pt>
                <c:pt idx="9">
                  <c:v>ビッグデータの収集・分析・解析技術       </c:v>
                </c:pt>
                <c:pt idx="10">
                  <c:v>100人以下</c:v>
                </c:pt>
                <c:pt idx="11">
                  <c:v>101人以上</c:v>
                </c:pt>
                <c:pt idx="12">
                  <c:v>無線通信・ネットワーク技術                 </c:v>
                </c:pt>
                <c:pt idx="13">
                  <c:v>100人以下</c:v>
                </c:pt>
                <c:pt idx="14">
                  <c:v>101人以上</c:v>
                </c:pt>
                <c:pt idx="15">
                  <c:v>センサ技術                                    </c:v>
                </c:pt>
                <c:pt idx="16">
                  <c:v>100人以下</c:v>
                </c:pt>
                <c:pt idx="17">
                  <c:v>101人以上</c:v>
                </c:pt>
                <c:pt idx="18">
                  <c:v>システムズエンジニアリング技術              </c:v>
                </c:pt>
                <c:pt idx="19">
                  <c:v>100人以下</c:v>
                </c:pt>
                <c:pt idx="20">
                  <c:v>101人以上</c:v>
                </c:pt>
                <c:pt idx="21">
                  <c:v>デバイス技術                                  </c:v>
                </c:pt>
                <c:pt idx="22">
                  <c:v>100人以下</c:v>
                </c:pt>
                <c:pt idx="23">
                  <c:v>101人以上</c:v>
                </c:pt>
                <c:pt idx="24">
                  <c:v>要求獲得・要件定義技術                  </c:v>
                </c:pt>
                <c:pt idx="25">
                  <c:v>100人以下</c:v>
                </c:pt>
                <c:pt idx="26">
                  <c:v>101人以上</c:v>
                </c:pt>
                <c:pt idx="27">
                  <c:v>リアルタイム制御技術                        </c:v>
                </c:pt>
                <c:pt idx="28">
                  <c:v>100人以下</c:v>
                </c:pt>
                <c:pt idx="29">
                  <c:v>101人以上</c:v>
                </c:pt>
              </c:strCache>
            </c:strRef>
          </c:cat>
          <c:val>
            <c:numRef>
              <c:f>'18-3(ク・従業員)'!$V$89:$V$118</c:f>
              <c:numCache>
                <c:formatCode>0.0%</c:formatCode>
                <c:ptCount val="30"/>
                <c:pt idx="1">
                  <c:v>0.10638297872340426</c:v>
                </c:pt>
                <c:pt idx="2">
                  <c:v>8.1632653061224483E-2</c:v>
                </c:pt>
                <c:pt idx="4">
                  <c:v>0.1148936170212766</c:v>
                </c:pt>
                <c:pt idx="5">
                  <c:v>7.1428571428571425E-2</c:v>
                </c:pt>
                <c:pt idx="7">
                  <c:v>4.2553191489361701E-2</c:v>
                </c:pt>
                <c:pt idx="8">
                  <c:v>7.1428571428571425E-2</c:v>
                </c:pt>
                <c:pt idx="10">
                  <c:v>6.8085106382978725E-2</c:v>
                </c:pt>
                <c:pt idx="11">
                  <c:v>0.1326530612244898</c:v>
                </c:pt>
                <c:pt idx="13">
                  <c:v>3.8297872340425532E-2</c:v>
                </c:pt>
                <c:pt idx="14">
                  <c:v>1.020408163265306E-2</c:v>
                </c:pt>
                <c:pt idx="16">
                  <c:v>5.106382978723404E-2</c:v>
                </c:pt>
                <c:pt idx="17">
                  <c:v>2.0408163265306121E-2</c:v>
                </c:pt>
                <c:pt idx="19">
                  <c:v>5.5319148936170209E-2</c:v>
                </c:pt>
                <c:pt idx="20">
                  <c:v>6.1224489795918366E-2</c:v>
                </c:pt>
                <c:pt idx="22">
                  <c:v>2.1276595744680851E-2</c:v>
                </c:pt>
                <c:pt idx="23">
                  <c:v>4.0816326530612242E-2</c:v>
                </c:pt>
                <c:pt idx="25">
                  <c:v>2.1276595744680851E-2</c:v>
                </c:pt>
                <c:pt idx="26">
                  <c:v>2.0408163265306121E-2</c:v>
                </c:pt>
                <c:pt idx="28">
                  <c:v>5.106382978723404E-2</c:v>
                </c:pt>
                <c:pt idx="29">
                  <c:v>3.0612244897959183E-2</c:v>
                </c:pt>
              </c:numCache>
            </c:numRef>
          </c:val>
          <c:extLst>
            <c:ext xmlns:c16="http://schemas.microsoft.com/office/drawing/2014/chart" uri="{C3380CC4-5D6E-409C-BE32-E72D297353CC}">
              <c16:uniqueId val="{00000002-1C55-450F-9D03-AEBE869C9587}"/>
            </c:ext>
          </c:extLst>
        </c:ser>
        <c:dLbls>
          <c:showLegendKey val="0"/>
          <c:showVal val="0"/>
          <c:showCatName val="0"/>
          <c:showSerName val="0"/>
          <c:showPercent val="0"/>
          <c:showBubbleSize val="0"/>
        </c:dLbls>
        <c:gapWidth val="40"/>
        <c:overlap val="100"/>
        <c:axId val="459155328"/>
        <c:axId val="459156864"/>
      </c:barChart>
      <c:catAx>
        <c:axId val="459155328"/>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59156864"/>
        <c:crosses val="autoZero"/>
        <c:auto val="1"/>
        <c:lblAlgn val="ctr"/>
        <c:lblOffset val="100"/>
        <c:noMultiLvlLbl val="0"/>
      </c:catAx>
      <c:valAx>
        <c:axId val="459156864"/>
        <c:scaling>
          <c:orientation val="minMax"/>
          <c:max val="0.70000000000000007"/>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59155328"/>
        <c:crosses val="autoZero"/>
        <c:crossBetween val="between"/>
        <c:majorUnit val="0.1"/>
      </c:valAx>
      <c:spPr>
        <a:noFill/>
        <a:ln>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105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309167410500479"/>
          <c:y val="9.058707578352905E-2"/>
          <c:w val="0.55568596747676302"/>
          <c:h val="0.84371261202958325"/>
        </c:manualLayout>
      </c:layout>
      <c:barChart>
        <c:barDir val="bar"/>
        <c:grouping val="stacked"/>
        <c:varyColors val="0"/>
        <c:ser>
          <c:idx val="0"/>
          <c:order val="0"/>
          <c:tx>
            <c:strRef>
              <c:f>'18-4(ク・IoT)'!$I$88</c:f>
              <c:strCache>
                <c:ptCount val="1"/>
                <c:pt idx="0">
                  <c:v>1番目（n=550）</c:v>
                </c:pt>
              </c:strCache>
            </c:strRef>
          </c:tx>
          <c:spPr>
            <a:solidFill>
              <a:srgbClr val="FF9966"/>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'18-4(ク・IoT)'!$H$89:$H$118</c:f>
              <c:strCache>
                <c:ptCount val="30"/>
                <c:pt idx="0">
                  <c:v>設計・実装技術                              </c:v>
                </c:pt>
                <c:pt idx="1">
                  <c:v>IoTあり</c:v>
                </c:pt>
                <c:pt idx="2">
                  <c:v>IoTなし</c:v>
                </c:pt>
                <c:pt idx="3">
                  <c:v>無線通信・ネットワーク技術                 </c:v>
                </c:pt>
                <c:pt idx="4">
                  <c:v>IoTあり</c:v>
                </c:pt>
                <c:pt idx="5">
                  <c:v>IoTなし</c:v>
                </c:pt>
                <c:pt idx="6">
                  <c:v>AI技術                                        </c:v>
                </c:pt>
                <c:pt idx="7">
                  <c:v>IoTあり</c:v>
                </c:pt>
                <c:pt idx="8">
                  <c:v>IoTなし</c:v>
                </c:pt>
                <c:pt idx="9">
                  <c:v>要求獲得・要件定義技術                  </c:v>
                </c:pt>
                <c:pt idx="10">
                  <c:v>IoTあり</c:v>
                </c:pt>
                <c:pt idx="11">
                  <c:v>IoTなし</c:v>
                </c:pt>
                <c:pt idx="12">
                  <c:v>IoTシステム構築技術                       </c:v>
                </c:pt>
                <c:pt idx="13">
                  <c:v>IoTあり</c:v>
                </c:pt>
                <c:pt idx="14">
                  <c:v>IoTなし</c:v>
                </c:pt>
                <c:pt idx="15">
                  <c:v>センサ技術                                    </c:v>
                </c:pt>
                <c:pt idx="16">
                  <c:v>IoTあり</c:v>
                </c:pt>
                <c:pt idx="17">
                  <c:v>IoTなし</c:v>
                </c:pt>
                <c:pt idx="18">
                  <c:v>デバイス技術                                  </c:v>
                </c:pt>
                <c:pt idx="19">
                  <c:v>IoTあり</c:v>
                </c:pt>
                <c:pt idx="20">
                  <c:v>IoTなし</c:v>
                </c:pt>
                <c:pt idx="21">
                  <c:v>システムズエンジニアリング技術              </c:v>
                </c:pt>
                <c:pt idx="22">
                  <c:v>IoTあり</c:v>
                </c:pt>
                <c:pt idx="23">
                  <c:v>IoTなし</c:v>
                </c:pt>
                <c:pt idx="24">
                  <c:v>リアルタイム制御技術                        </c:v>
                </c:pt>
                <c:pt idx="25">
                  <c:v>IoTあり</c:v>
                </c:pt>
                <c:pt idx="26">
                  <c:v>IoTなし</c:v>
                </c:pt>
                <c:pt idx="27">
                  <c:v>画像・音声認識技術／合成技術         </c:v>
                </c:pt>
                <c:pt idx="28">
                  <c:v>IoTあり</c:v>
                </c:pt>
                <c:pt idx="29">
                  <c:v>IoTなし</c:v>
                </c:pt>
              </c:strCache>
            </c:strRef>
          </c:cat>
          <c:val>
            <c:numRef>
              <c:f>'18-4(ク・IoT)'!$I$89:$I$118</c:f>
              <c:numCache>
                <c:formatCode>0.0%</c:formatCode>
                <c:ptCount val="30"/>
                <c:pt idx="1">
                  <c:v>0.12048192771084337</c:v>
                </c:pt>
                <c:pt idx="2">
                  <c:v>0.16666666666666666</c:v>
                </c:pt>
                <c:pt idx="4">
                  <c:v>6.4257028112449793E-2</c:v>
                </c:pt>
                <c:pt idx="5">
                  <c:v>0.22222222222222221</c:v>
                </c:pt>
                <c:pt idx="7">
                  <c:v>0.10843373493975904</c:v>
                </c:pt>
                <c:pt idx="8">
                  <c:v>0.1111111111111111</c:v>
                </c:pt>
                <c:pt idx="10">
                  <c:v>0.12048192771084337</c:v>
                </c:pt>
                <c:pt idx="11">
                  <c:v>3.7037037037037035E-2</c:v>
                </c:pt>
                <c:pt idx="13">
                  <c:v>7.2289156626506021E-2</c:v>
                </c:pt>
                <c:pt idx="14">
                  <c:v>9.2592592592592587E-2</c:v>
                </c:pt>
                <c:pt idx="16">
                  <c:v>8.4337349397590355E-2</c:v>
                </c:pt>
                <c:pt idx="17">
                  <c:v>4.6296296296296294E-2</c:v>
                </c:pt>
                <c:pt idx="19">
                  <c:v>6.4257028112449793E-2</c:v>
                </c:pt>
                <c:pt idx="20">
                  <c:v>4.6296296296296294E-2</c:v>
                </c:pt>
                <c:pt idx="22">
                  <c:v>4.4176706827309238E-2</c:v>
                </c:pt>
                <c:pt idx="23">
                  <c:v>5.5555555555555552E-2</c:v>
                </c:pt>
                <c:pt idx="25">
                  <c:v>3.2128514056224897E-2</c:v>
                </c:pt>
                <c:pt idx="26">
                  <c:v>5.5555555555555552E-2</c:v>
                </c:pt>
                <c:pt idx="28">
                  <c:v>4.4176706827309238E-2</c:v>
                </c:pt>
                <c:pt idx="29">
                  <c:v>2.7777777777777776E-2</c:v>
                </c:pt>
              </c:numCache>
            </c:numRef>
          </c:val>
          <c:extLst>
            <c:ext xmlns:c16="http://schemas.microsoft.com/office/drawing/2014/chart" uri="{C3380CC4-5D6E-409C-BE32-E72D297353CC}">
              <c16:uniqueId val="{00000000-8C24-4FBB-A138-B6FC9F82EE5A}"/>
            </c:ext>
          </c:extLst>
        </c:ser>
        <c:ser>
          <c:idx val="1"/>
          <c:order val="1"/>
          <c:tx>
            <c:strRef>
              <c:f>'18-4(ク・IoT)'!$J$88</c:f>
              <c:strCache>
                <c:ptCount val="1"/>
                <c:pt idx="0">
                  <c:v>2番目（n=532）</c:v>
                </c:pt>
              </c:strCache>
            </c:strRef>
          </c:tx>
          <c:spPr>
            <a:solidFill>
              <a:srgbClr val="FFFF99"/>
            </a:solidFill>
            <a:ln>
              <a:solidFill>
                <a:schemeClr val="tx1"/>
              </a:solidFill>
            </a:ln>
            <a:effectLst/>
          </c:spPr>
          <c:invertIfNegative val="0"/>
          <c:dLbls>
            <c:dLbl>
              <c:idx val="23"/>
              <c:layout>
                <c:manualLayout>
                  <c:x val="-2.9383170892984642E-3"/>
                  <c:y val="-2.16630612737129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72B-48AD-848F-5DEF88B89CD4}"/>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'18-4(ク・IoT)'!$H$89:$H$118</c:f>
              <c:strCache>
                <c:ptCount val="30"/>
                <c:pt idx="0">
                  <c:v>設計・実装技術                              </c:v>
                </c:pt>
                <c:pt idx="1">
                  <c:v>IoTあり</c:v>
                </c:pt>
                <c:pt idx="2">
                  <c:v>IoTなし</c:v>
                </c:pt>
                <c:pt idx="3">
                  <c:v>無線通信・ネットワーク技術                 </c:v>
                </c:pt>
                <c:pt idx="4">
                  <c:v>IoTあり</c:v>
                </c:pt>
                <c:pt idx="5">
                  <c:v>IoTなし</c:v>
                </c:pt>
                <c:pt idx="6">
                  <c:v>AI技術                                        </c:v>
                </c:pt>
                <c:pt idx="7">
                  <c:v>IoTあり</c:v>
                </c:pt>
                <c:pt idx="8">
                  <c:v>IoTなし</c:v>
                </c:pt>
                <c:pt idx="9">
                  <c:v>要求獲得・要件定義技術                  </c:v>
                </c:pt>
                <c:pt idx="10">
                  <c:v>IoTあり</c:v>
                </c:pt>
                <c:pt idx="11">
                  <c:v>IoTなし</c:v>
                </c:pt>
                <c:pt idx="12">
                  <c:v>IoTシステム構築技術                       </c:v>
                </c:pt>
                <c:pt idx="13">
                  <c:v>IoTあり</c:v>
                </c:pt>
                <c:pt idx="14">
                  <c:v>IoTなし</c:v>
                </c:pt>
                <c:pt idx="15">
                  <c:v>センサ技術                                    </c:v>
                </c:pt>
                <c:pt idx="16">
                  <c:v>IoTあり</c:v>
                </c:pt>
                <c:pt idx="17">
                  <c:v>IoTなし</c:v>
                </c:pt>
                <c:pt idx="18">
                  <c:v>デバイス技術                                  </c:v>
                </c:pt>
                <c:pt idx="19">
                  <c:v>IoTあり</c:v>
                </c:pt>
                <c:pt idx="20">
                  <c:v>IoTなし</c:v>
                </c:pt>
                <c:pt idx="21">
                  <c:v>システムズエンジニアリング技術              </c:v>
                </c:pt>
                <c:pt idx="22">
                  <c:v>IoTあり</c:v>
                </c:pt>
                <c:pt idx="23">
                  <c:v>IoTなし</c:v>
                </c:pt>
                <c:pt idx="24">
                  <c:v>リアルタイム制御技術                        </c:v>
                </c:pt>
                <c:pt idx="25">
                  <c:v>IoTあり</c:v>
                </c:pt>
                <c:pt idx="26">
                  <c:v>IoTなし</c:v>
                </c:pt>
                <c:pt idx="27">
                  <c:v>画像・音声認識技術／合成技術         </c:v>
                </c:pt>
                <c:pt idx="28">
                  <c:v>IoTあり</c:v>
                </c:pt>
                <c:pt idx="29">
                  <c:v>IoTなし</c:v>
                </c:pt>
              </c:strCache>
            </c:strRef>
          </c:cat>
          <c:val>
            <c:numRef>
              <c:f>'18-4(ク・IoT)'!$J$89:$J$118</c:f>
              <c:numCache>
                <c:formatCode>0.0%</c:formatCode>
                <c:ptCount val="30"/>
                <c:pt idx="1">
                  <c:v>0.12083333333333333</c:v>
                </c:pt>
                <c:pt idx="2">
                  <c:v>0.2</c:v>
                </c:pt>
                <c:pt idx="4">
                  <c:v>6.6666666666666666E-2</c:v>
                </c:pt>
                <c:pt idx="5">
                  <c:v>5.7142857142857141E-2</c:v>
                </c:pt>
                <c:pt idx="7">
                  <c:v>6.6666666666666666E-2</c:v>
                </c:pt>
                <c:pt idx="8">
                  <c:v>7.6190476190476197E-2</c:v>
                </c:pt>
                <c:pt idx="10">
                  <c:v>5.8333333333333334E-2</c:v>
                </c:pt>
                <c:pt idx="11">
                  <c:v>3.8095238095238099E-2</c:v>
                </c:pt>
                <c:pt idx="13">
                  <c:v>7.0833333333333331E-2</c:v>
                </c:pt>
                <c:pt idx="14">
                  <c:v>7.6190476190476197E-2</c:v>
                </c:pt>
                <c:pt idx="16">
                  <c:v>6.25E-2</c:v>
                </c:pt>
                <c:pt idx="17">
                  <c:v>2.8571428571428571E-2</c:v>
                </c:pt>
                <c:pt idx="19">
                  <c:v>3.7499999999999999E-2</c:v>
                </c:pt>
                <c:pt idx="20">
                  <c:v>4.7619047619047616E-2</c:v>
                </c:pt>
                <c:pt idx="22">
                  <c:v>4.583333333333333E-2</c:v>
                </c:pt>
                <c:pt idx="23">
                  <c:v>9.5238095238095247E-3</c:v>
                </c:pt>
                <c:pt idx="25">
                  <c:v>7.0833333333333331E-2</c:v>
                </c:pt>
                <c:pt idx="26">
                  <c:v>4.7619047619047616E-2</c:v>
                </c:pt>
                <c:pt idx="28">
                  <c:v>6.6666666666666666E-2</c:v>
                </c:pt>
                <c:pt idx="29">
                  <c:v>5.7142857142857141E-2</c:v>
                </c:pt>
              </c:numCache>
            </c:numRef>
          </c:val>
          <c:extLst>
            <c:ext xmlns:c16="http://schemas.microsoft.com/office/drawing/2014/chart" uri="{C3380CC4-5D6E-409C-BE32-E72D297353CC}">
              <c16:uniqueId val="{00000001-8C24-4FBB-A138-B6FC9F82EE5A}"/>
            </c:ext>
          </c:extLst>
        </c:ser>
        <c:ser>
          <c:idx val="2"/>
          <c:order val="2"/>
          <c:tx>
            <c:strRef>
              <c:f>'18-4(ク・IoT)'!$K$88</c:f>
              <c:strCache>
                <c:ptCount val="1"/>
                <c:pt idx="0">
                  <c:v>3番目（n=518）</c:v>
                </c:pt>
              </c:strCache>
            </c:strRef>
          </c:tx>
          <c:spPr>
            <a:solidFill>
              <a:srgbClr val="3366FF"/>
            </a:solidFill>
            <a:ln>
              <a:solidFill>
                <a:sysClr val="windowText" lastClr="000000"/>
              </a:solidFill>
            </a:ln>
            <a:effectLst/>
          </c:spPr>
          <c:invertIfNegative val="0"/>
          <c:dLbls>
            <c:dLbl>
              <c:idx val="23"/>
              <c:layout>
                <c:manualLayout>
                  <c:x val="3.5259805071581621E-2"/>
                  <c:y val="-4.3326122547424307E-3"/>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72B-48AD-848F-5DEF88B89CD4}"/>
                </c:ext>
              </c:extLst>
            </c:dLbl>
            <c:dLbl>
              <c:idx val="28"/>
              <c:layout>
                <c:manualLayout>
                  <c:x val="4.4074756339477503E-3"/>
                  <c:y val="2.16647670265707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91A-4574-ABFB-35CD68D0DD88}"/>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'18-4(ク・IoT)'!$H$89:$H$118</c:f>
              <c:strCache>
                <c:ptCount val="30"/>
                <c:pt idx="0">
                  <c:v>設計・実装技術                              </c:v>
                </c:pt>
                <c:pt idx="1">
                  <c:v>IoTあり</c:v>
                </c:pt>
                <c:pt idx="2">
                  <c:v>IoTなし</c:v>
                </c:pt>
                <c:pt idx="3">
                  <c:v>無線通信・ネットワーク技術                 </c:v>
                </c:pt>
                <c:pt idx="4">
                  <c:v>IoTあり</c:v>
                </c:pt>
                <c:pt idx="5">
                  <c:v>IoTなし</c:v>
                </c:pt>
                <c:pt idx="6">
                  <c:v>AI技術                                        </c:v>
                </c:pt>
                <c:pt idx="7">
                  <c:v>IoTあり</c:v>
                </c:pt>
                <c:pt idx="8">
                  <c:v>IoTなし</c:v>
                </c:pt>
                <c:pt idx="9">
                  <c:v>要求獲得・要件定義技術                  </c:v>
                </c:pt>
                <c:pt idx="10">
                  <c:v>IoTあり</c:v>
                </c:pt>
                <c:pt idx="11">
                  <c:v>IoTなし</c:v>
                </c:pt>
                <c:pt idx="12">
                  <c:v>IoTシステム構築技術                       </c:v>
                </c:pt>
                <c:pt idx="13">
                  <c:v>IoTあり</c:v>
                </c:pt>
                <c:pt idx="14">
                  <c:v>IoTなし</c:v>
                </c:pt>
                <c:pt idx="15">
                  <c:v>センサ技術                                    </c:v>
                </c:pt>
                <c:pt idx="16">
                  <c:v>IoTあり</c:v>
                </c:pt>
                <c:pt idx="17">
                  <c:v>IoTなし</c:v>
                </c:pt>
                <c:pt idx="18">
                  <c:v>デバイス技術                                  </c:v>
                </c:pt>
                <c:pt idx="19">
                  <c:v>IoTあり</c:v>
                </c:pt>
                <c:pt idx="20">
                  <c:v>IoTなし</c:v>
                </c:pt>
                <c:pt idx="21">
                  <c:v>システムズエンジニアリング技術              </c:v>
                </c:pt>
                <c:pt idx="22">
                  <c:v>IoTあり</c:v>
                </c:pt>
                <c:pt idx="23">
                  <c:v>IoTなし</c:v>
                </c:pt>
                <c:pt idx="24">
                  <c:v>リアルタイム制御技術                        </c:v>
                </c:pt>
                <c:pt idx="25">
                  <c:v>IoTあり</c:v>
                </c:pt>
                <c:pt idx="26">
                  <c:v>IoTなし</c:v>
                </c:pt>
                <c:pt idx="27">
                  <c:v>画像・音声認識技術／合成技術         </c:v>
                </c:pt>
                <c:pt idx="28">
                  <c:v>IoTあり</c:v>
                </c:pt>
                <c:pt idx="29">
                  <c:v>IoTなし</c:v>
                </c:pt>
              </c:strCache>
            </c:strRef>
          </c:cat>
          <c:val>
            <c:numRef>
              <c:f>'18-4(ク・IoT)'!$K$89:$K$118</c:f>
              <c:numCache>
                <c:formatCode>0.0%</c:formatCode>
                <c:ptCount val="30"/>
                <c:pt idx="1">
                  <c:v>6.0085836909871244E-2</c:v>
                </c:pt>
                <c:pt idx="2">
                  <c:v>5.8252427184466021E-2</c:v>
                </c:pt>
                <c:pt idx="4">
                  <c:v>3.8626609442060089E-2</c:v>
                </c:pt>
                <c:pt idx="5">
                  <c:v>3.8834951456310676E-2</c:v>
                </c:pt>
                <c:pt idx="7">
                  <c:v>0.12446351931330472</c:v>
                </c:pt>
                <c:pt idx="8">
                  <c:v>6.7961165048543687E-2</c:v>
                </c:pt>
                <c:pt idx="10">
                  <c:v>7.2961373390557943E-2</c:v>
                </c:pt>
                <c:pt idx="11">
                  <c:v>3.8834951456310676E-2</c:v>
                </c:pt>
                <c:pt idx="13">
                  <c:v>6.8669527896995708E-2</c:v>
                </c:pt>
                <c:pt idx="14">
                  <c:v>8.7378640776699032E-2</c:v>
                </c:pt>
                <c:pt idx="16">
                  <c:v>3.8626609442060089E-2</c:v>
                </c:pt>
                <c:pt idx="17">
                  <c:v>1.9417475728155338E-2</c:v>
                </c:pt>
                <c:pt idx="19">
                  <c:v>7.7253218884120178E-2</c:v>
                </c:pt>
                <c:pt idx="20">
                  <c:v>5.8252427184466021E-2</c:v>
                </c:pt>
                <c:pt idx="22">
                  <c:v>4.2918454935622317E-2</c:v>
                </c:pt>
                <c:pt idx="23">
                  <c:v>1.9417475728155338E-2</c:v>
                </c:pt>
                <c:pt idx="25">
                  <c:v>3.8626609442060089E-2</c:v>
                </c:pt>
                <c:pt idx="26">
                  <c:v>4.8543689320388349E-2</c:v>
                </c:pt>
                <c:pt idx="28">
                  <c:v>2.575107296137339E-2</c:v>
                </c:pt>
                <c:pt idx="29">
                  <c:v>4.8543689320388349E-2</c:v>
                </c:pt>
              </c:numCache>
            </c:numRef>
          </c:val>
          <c:extLst>
            <c:ext xmlns:c16="http://schemas.microsoft.com/office/drawing/2014/chart" uri="{C3380CC4-5D6E-409C-BE32-E72D297353CC}">
              <c16:uniqueId val="{00000002-8C24-4FBB-A138-B6FC9F82EE5A}"/>
            </c:ext>
          </c:extLst>
        </c:ser>
        <c:dLbls>
          <c:showLegendKey val="0"/>
          <c:showVal val="0"/>
          <c:showCatName val="0"/>
          <c:showSerName val="0"/>
          <c:showPercent val="0"/>
          <c:showBubbleSize val="0"/>
        </c:dLbls>
        <c:gapWidth val="40"/>
        <c:overlap val="100"/>
        <c:axId val="459221632"/>
        <c:axId val="459235712"/>
      </c:barChart>
      <c:catAx>
        <c:axId val="459221632"/>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59235712"/>
        <c:crosses val="autoZero"/>
        <c:auto val="1"/>
        <c:lblAlgn val="ctr"/>
        <c:lblOffset val="100"/>
        <c:noMultiLvlLbl val="0"/>
      </c:catAx>
      <c:valAx>
        <c:axId val="459235712"/>
        <c:scaling>
          <c:orientation val="minMax"/>
          <c:max val="0.70000000000000007"/>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59221632"/>
        <c:crosses val="autoZero"/>
        <c:crossBetween val="between"/>
        <c:majorUnit val="0.1"/>
      </c:valAx>
      <c:spPr>
        <a:noFill/>
        <a:ln>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105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190662537290017"/>
          <c:y val="0.11651662547147704"/>
          <c:w val="0.54141939687224239"/>
          <c:h val="0.80285032078496787"/>
        </c:manualLayout>
      </c:layout>
      <c:barChart>
        <c:barDir val="bar"/>
        <c:grouping val="stacked"/>
        <c:varyColors val="0"/>
        <c:ser>
          <c:idx val="0"/>
          <c:order val="0"/>
          <c:tx>
            <c:strRef>
              <c:f>'18-4(ク・IoT)'!$T$88</c:f>
              <c:strCache>
                <c:ptCount val="1"/>
                <c:pt idx="0">
                  <c:v>1番目（n=550）</c:v>
                </c:pt>
              </c:strCache>
            </c:strRef>
          </c:tx>
          <c:spPr>
            <a:solidFill>
              <a:srgbClr val="FF9966"/>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'18-4(ク・IoT)'!$S$89:$S$118</c:f>
              <c:strCache>
                <c:ptCount val="30"/>
                <c:pt idx="0">
                  <c:v>AI技術                                        </c:v>
                </c:pt>
                <c:pt idx="1">
                  <c:v>IoTあり</c:v>
                </c:pt>
                <c:pt idx="2">
                  <c:v>IoTなし</c:v>
                </c:pt>
                <c:pt idx="3">
                  <c:v>IoTシステム構築技術                       </c:v>
                </c:pt>
                <c:pt idx="4">
                  <c:v>IoTあり</c:v>
                </c:pt>
                <c:pt idx="5">
                  <c:v>IoTなし</c:v>
                </c:pt>
                <c:pt idx="6">
                  <c:v>画像・音声認識技術／合成技術         </c:v>
                </c:pt>
                <c:pt idx="7">
                  <c:v>IoTあり</c:v>
                </c:pt>
                <c:pt idx="8">
                  <c:v>IoTなし</c:v>
                </c:pt>
                <c:pt idx="9">
                  <c:v>ビッグデータの収集・分析・解析技術       </c:v>
                </c:pt>
                <c:pt idx="10">
                  <c:v>IoTあり</c:v>
                </c:pt>
                <c:pt idx="11">
                  <c:v>IoTなし</c:v>
                </c:pt>
                <c:pt idx="12">
                  <c:v>無線通信・ネットワーク技術                 </c:v>
                </c:pt>
                <c:pt idx="13">
                  <c:v>IoTあり</c:v>
                </c:pt>
                <c:pt idx="14">
                  <c:v>IoTなし</c:v>
                </c:pt>
                <c:pt idx="15">
                  <c:v>センサ技術                                    </c:v>
                </c:pt>
                <c:pt idx="16">
                  <c:v>IoTあり</c:v>
                </c:pt>
                <c:pt idx="17">
                  <c:v>IoTなし</c:v>
                </c:pt>
                <c:pt idx="18">
                  <c:v>システムズエンジニアリング技術              </c:v>
                </c:pt>
                <c:pt idx="19">
                  <c:v>IoTあり</c:v>
                </c:pt>
                <c:pt idx="20">
                  <c:v>IoTなし</c:v>
                </c:pt>
                <c:pt idx="21">
                  <c:v>デバイス技術                                  </c:v>
                </c:pt>
                <c:pt idx="22">
                  <c:v>IoTあり</c:v>
                </c:pt>
                <c:pt idx="23">
                  <c:v>IoTなし</c:v>
                </c:pt>
                <c:pt idx="24">
                  <c:v>要求獲得・要件定義技術                  </c:v>
                </c:pt>
                <c:pt idx="25">
                  <c:v>IoTあり</c:v>
                </c:pt>
                <c:pt idx="26">
                  <c:v>IoTなし</c:v>
                </c:pt>
                <c:pt idx="27">
                  <c:v>リアルタイム制御技術                        </c:v>
                </c:pt>
                <c:pt idx="28">
                  <c:v>IoTあり</c:v>
                </c:pt>
                <c:pt idx="29">
                  <c:v>IoTなし</c:v>
                </c:pt>
              </c:strCache>
            </c:strRef>
          </c:cat>
          <c:val>
            <c:numRef>
              <c:f>'18-4(ク・IoT)'!$T$89:$T$118</c:f>
              <c:numCache>
                <c:formatCode>0.0%</c:formatCode>
                <c:ptCount val="30"/>
                <c:pt idx="1">
                  <c:v>0.31983805668016196</c:v>
                </c:pt>
                <c:pt idx="2">
                  <c:v>0.37037037037037035</c:v>
                </c:pt>
                <c:pt idx="4">
                  <c:v>4.4534412955465584E-2</c:v>
                </c:pt>
                <c:pt idx="5">
                  <c:v>0.14814814814814814</c:v>
                </c:pt>
                <c:pt idx="7">
                  <c:v>8.5020242914979755E-2</c:v>
                </c:pt>
                <c:pt idx="8">
                  <c:v>2.7777777777777776E-2</c:v>
                </c:pt>
                <c:pt idx="10">
                  <c:v>6.8825910931174086E-2</c:v>
                </c:pt>
                <c:pt idx="11">
                  <c:v>5.5555555555555552E-2</c:v>
                </c:pt>
                <c:pt idx="13">
                  <c:v>5.6680161943319839E-2</c:v>
                </c:pt>
                <c:pt idx="14">
                  <c:v>3.7037037037037035E-2</c:v>
                </c:pt>
                <c:pt idx="16">
                  <c:v>2.8340080971659919E-2</c:v>
                </c:pt>
                <c:pt idx="17">
                  <c:v>9.2592592592592587E-2</c:v>
                </c:pt>
                <c:pt idx="19">
                  <c:v>5.2631578947368418E-2</c:v>
                </c:pt>
                <c:pt idx="20">
                  <c:v>1.8518518518518517E-2</c:v>
                </c:pt>
                <c:pt idx="22">
                  <c:v>3.643724696356275E-2</c:v>
                </c:pt>
                <c:pt idx="23">
                  <c:v>3.7037037037037035E-2</c:v>
                </c:pt>
                <c:pt idx="25">
                  <c:v>3.2388663967611336E-2</c:v>
                </c:pt>
                <c:pt idx="26">
                  <c:v>3.7037037037037035E-2</c:v>
                </c:pt>
                <c:pt idx="28">
                  <c:v>2.8340080971659919E-2</c:v>
                </c:pt>
                <c:pt idx="29">
                  <c:v>2.7777777777777776E-2</c:v>
                </c:pt>
              </c:numCache>
            </c:numRef>
          </c:val>
          <c:extLst>
            <c:ext xmlns:c16="http://schemas.microsoft.com/office/drawing/2014/chart" uri="{C3380CC4-5D6E-409C-BE32-E72D297353CC}">
              <c16:uniqueId val="{00000000-8430-4EF1-938A-AF72D6708B24}"/>
            </c:ext>
          </c:extLst>
        </c:ser>
        <c:ser>
          <c:idx val="1"/>
          <c:order val="1"/>
          <c:tx>
            <c:strRef>
              <c:f>'18-4(ク・IoT)'!$U$88</c:f>
              <c:strCache>
                <c:ptCount val="1"/>
                <c:pt idx="0">
                  <c:v>2番目（n=536）</c:v>
                </c:pt>
              </c:strCache>
            </c:strRef>
          </c:tx>
          <c:spPr>
            <a:solidFill>
              <a:srgbClr val="FFFF99"/>
            </a:solidFill>
            <a:ln>
              <a:solidFill>
                <a:schemeClr val="tx1"/>
              </a:solidFill>
            </a:ln>
            <a:effectLst/>
          </c:spPr>
          <c:invertIfNegative val="0"/>
          <c:dLbls>
            <c:dLbl>
              <c:idx val="8"/>
              <c:layout>
                <c:manualLayout>
                  <c:x val="2.93831708929841E-3"/>
                  <c:y val="-2.98654626417160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B90-47B3-9A2B-55E626495A37}"/>
                </c:ext>
              </c:extLst>
            </c:dLbl>
            <c:dLbl>
              <c:idx val="16"/>
              <c:layout>
                <c:manualLayout>
                  <c:x val="8.8149512678953931E-3"/>
                  <c:y val="2.55989679786138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B90-47B3-9A2B-55E626495A37}"/>
                </c:ext>
              </c:extLst>
            </c:dLbl>
            <c:dLbl>
              <c:idx val="20"/>
              <c:delete val="1"/>
              <c:extLst>
                <c:ext xmlns:c15="http://schemas.microsoft.com/office/drawing/2012/chart" uri="{CE6537A1-D6FC-4f65-9D91-7224C49458BB}"/>
                <c:ext xmlns:c16="http://schemas.microsoft.com/office/drawing/2014/chart" uri="{C3380CC4-5D6E-409C-BE32-E72D297353CC}">
                  <c16:uniqueId val="{00000001-6B90-47B3-9A2B-55E626495A37}"/>
                </c:ext>
              </c:extLst>
            </c:dLbl>
            <c:dLbl>
              <c:idx val="25"/>
              <c:delete val="1"/>
              <c:extLst>
                <c:ext xmlns:c15="http://schemas.microsoft.com/office/drawing/2012/chart" uri="{CE6537A1-D6FC-4f65-9D91-7224C49458BB}"/>
                <c:ext xmlns:c16="http://schemas.microsoft.com/office/drawing/2014/chart" uri="{C3380CC4-5D6E-409C-BE32-E72D297353CC}">
                  <c16:uniqueId val="{00000000-C655-4C8F-AC89-36D61AC4EF98}"/>
                </c:ext>
              </c:extLst>
            </c:dLbl>
            <c:dLbl>
              <c:idx val="28"/>
              <c:layout>
                <c:manualLayout>
                  <c:x val="0"/>
                  <c:y val="1.91993939561911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655-4C8F-AC89-36D61AC4EF98}"/>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'18-4(ク・IoT)'!$S$89:$S$118</c:f>
              <c:strCache>
                <c:ptCount val="30"/>
                <c:pt idx="0">
                  <c:v>AI技術                                        </c:v>
                </c:pt>
                <c:pt idx="1">
                  <c:v>IoTあり</c:v>
                </c:pt>
                <c:pt idx="2">
                  <c:v>IoTなし</c:v>
                </c:pt>
                <c:pt idx="3">
                  <c:v>IoTシステム構築技術                       </c:v>
                </c:pt>
                <c:pt idx="4">
                  <c:v>IoTあり</c:v>
                </c:pt>
                <c:pt idx="5">
                  <c:v>IoTなし</c:v>
                </c:pt>
                <c:pt idx="6">
                  <c:v>画像・音声認識技術／合成技術         </c:v>
                </c:pt>
                <c:pt idx="7">
                  <c:v>IoTあり</c:v>
                </c:pt>
                <c:pt idx="8">
                  <c:v>IoTなし</c:v>
                </c:pt>
                <c:pt idx="9">
                  <c:v>ビッグデータの収集・分析・解析技術       </c:v>
                </c:pt>
                <c:pt idx="10">
                  <c:v>IoTあり</c:v>
                </c:pt>
                <c:pt idx="11">
                  <c:v>IoTなし</c:v>
                </c:pt>
                <c:pt idx="12">
                  <c:v>無線通信・ネットワーク技術                 </c:v>
                </c:pt>
                <c:pt idx="13">
                  <c:v>IoTあり</c:v>
                </c:pt>
                <c:pt idx="14">
                  <c:v>IoTなし</c:v>
                </c:pt>
                <c:pt idx="15">
                  <c:v>センサ技術                                    </c:v>
                </c:pt>
                <c:pt idx="16">
                  <c:v>IoTあり</c:v>
                </c:pt>
                <c:pt idx="17">
                  <c:v>IoTなし</c:v>
                </c:pt>
                <c:pt idx="18">
                  <c:v>システムズエンジニアリング技術              </c:v>
                </c:pt>
                <c:pt idx="19">
                  <c:v>IoTあり</c:v>
                </c:pt>
                <c:pt idx="20">
                  <c:v>IoTなし</c:v>
                </c:pt>
                <c:pt idx="21">
                  <c:v>デバイス技術                                  </c:v>
                </c:pt>
                <c:pt idx="22">
                  <c:v>IoTあり</c:v>
                </c:pt>
                <c:pt idx="23">
                  <c:v>IoTなし</c:v>
                </c:pt>
                <c:pt idx="24">
                  <c:v>要求獲得・要件定義技術                  </c:v>
                </c:pt>
                <c:pt idx="25">
                  <c:v>IoTあり</c:v>
                </c:pt>
                <c:pt idx="26">
                  <c:v>IoTなし</c:v>
                </c:pt>
                <c:pt idx="27">
                  <c:v>リアルタイム制御技術                        </c:v>
                </c:pt>
                <c:pt idx="28">
                  <c:v>IoTあり</c:v>
                </c:pt>
                <c:pt idx="29">
                  <c:v>IoTなし</c:v>
                </c:pt>
              </c:strCache>
            </c:strRef>
          </c:cat>
          <c:val>
            <c:numRef>
              <c:f>'18-4(ク・IoT)'!$U$89:$U$118</c:f>
              <c:numCache>
                <c:formatCode>0.0%</c:formatCode>
                <c:ptCount val="30"/>
                <c:pt idx="1">
                  <c:v>0.17154811715481172</c:v>
                </c:pt>
                <c:pt idx="2">
                  <c:v>0.20754716981132076</c:v>
                </c:pt>
                <c:pt idx="4">
                  <c:v>7.1129707112970716E-2</c:v>
                </c:pt>
                <c:pt idx="5">
                  <c:v>8.4905660377358486E-2</c:v>
                </c:pt>
                <c:pt idx="7">
                  <c:v>4.1841004184100417E-2</c:v>
                </c:pt>
                <c:pt idx="8">
                  <c:v>2.8301886792452831E-2</c:v>
                </c:pt>
                <c:pt idx="10">
                  <c:v>0.15062761506276151</c:v>
                </c:pt>
                <c:pt idx="11">
                  <c:v>0.22641509433962265</c:v>
                </c:pt>
                <c:pt idx="13">
                  <c:v>5.0209205020920501E-2</c:v>
                </c:pt>
                <c:pt idx="14">
                  <c:v>5.6603773584905662E-2</c:v>
                </c:pt>
                <c:pt idx="16">
                  <c:v>3.3472803347280332E-2</c:v>
                </c:pt>
                <c:pt idx="17">
                  <c:v>1.8867924528301886E-2</c:v>
                </c:pt>
                <c:pt idx="19">
                  <c:v>4.1841004184100417E-2</c:v>
                </c:pt>
                <c:pt idx="20">
                  <c:v>1.8867924528301886E-2</c:v>
                </c:pt>
                <c:pt idx="22">
                  <c:v>6.6945606694560664E-2</c:v>
                </c:pt>
                <c:pt idx="23">
                  <c:v>7.5471698113207544E-2</c:v>
                </c:pt>
                <c:pt idx="25">
                  <c:v>1.6736401673640166E-2</c:v>
                </c:pt>
                <c:pt idx="26">
                  <c:v>3.7735849056603772E-2</c:v>
                </c:pt>
                <c:pt idx="28">
                  <c:v>3.7656903765690378E-2</c:v>
                </c:pt>
                <c:pt idx="29">
                  <c:v>4.716981132075472E-2</c:v>
                </c:pt>
              </c:numCache>
            </c:numRef>
          </c:val>
          <c:extLst>
            <c:ext xmlns:c16="http://schemas.microsoft.com/office/drawing/2014/chart" uri="{C3380CC4-5D6E-409C-BE32-E72D297353CC}">
              <c16:uniqueId val="{00000001-8430-4EF1-938A-AF72D6708B24}"/>
            </c:ext>
          </c:extLst>
        </c:ser>
        <c:ser>
          <c:idx val="2"/>
          <c:order val="2"/>
          <c:tx>
            <c:strRef>
              <c:f>'18-4(ク・IoT)'!$V$88</c:f>
              <c:strCache>
                <c:ptCount val="1"/>
                <c:pt idx="0">
                  <c:v>3番目（n=515）</c:v>
                </c:pt>
              </c:strCache>
            </c:strRef>
          </c:tx>
          <c:spPr>
            <a:solidFill>
              <a:srgbClr val="3366FF"/>
            </a:solidFill>
            <a:ln>
              <a:solidFill>
                <a:sysClr val="windowText" lastClr="000000"/>
              </a:solidFill>
            </a:ln>
            <a:effectLst/>
          </c:spPr>
          <c:invertIfNegative val="0"/>
          <c:dLbls>
            <c:dLbl>
              <c:idx val="14"/>
              <c:delete val="1"/>
              <c:extLst>
                <c:ext xmlns:c15="http://schemas.microsoft.com/office/drawing/2012/chart" uri="{CE6537A1-D6FC-4f65-9D91-7224C49458BB}"/>
                <c:ext xmlns:c16="http://schemas.microsoft.com/office/drawing/2014/chart" uri="{C3380CC4-5D6E-409C-BE32-E72D297353CC}">
                  <c16:uniqueId val="{00000002-6B90-47B3-9A2B-55E626495A37}"/>
                </c:ext>
              </c:extLst>
            </c:dLbl>
            <c:dLbl>
              <c:idx val="16"/>
              <c:layout>
                <c:manualLayout>
                  <c:x val="4.2605597794827678E-2"/>
                  <c:y val="4.2664106769868806E-3"/>
                </c:manualLayout>
              </c:layout>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4.8474828339813827E-2"/>
                      <c:h val="2.8180197249790661E-2"/>
                    </c:manualLayout>
                  </c15:layout>
                </c:ext>
                <c:ext xmlns:c16="http://schemas.microsoft.com/office/drawing/2014/chart" uri="{C3380CC4-5D6E-409C-BE32-E72D297353CC}">
                  <c16:uniqueId val="{00000003-6B90-47B3-9A2B-55E626495A37}"/>
                </c:ext>
              </c:extLst>
            </c:dLbl>
            <c:dLbl>
              <c:idx val="17"/>
              <c:delete val="1"/>
              <c:extLst>
                <c:ext xmlns:c15="http://schemas.microsoft.com/office/drawing/2012/chart" uri="{CE6537A1-D6FC-4f65-9D91-7224C49458BB}"/>
                <c:ext xmlns:c16="http://schemas.microsoft.com/office/drawing/2014/chart" uri="{C3380CC4-5D6E-409C-BE32-E72D297353CC}">
                  <c16:uniqueId val="{00000003-C655-4C8F-AC89-36D61AC4EF98}"/>
                </c:ext>
              </c:extLst>
            </c:dLbl>
            <c:dLbl>
              <c:idx val="20"/>
              <c:delete val="1"/>
              <c:extLst>
                <c:ext xmlns:c15="http://schemas.microsoft.com/office/drawing/2012/chart" uri="{CE6537A1-D6FC-4f65-9D91-7224C49458BB}"/>
                <c:ext xmlns:c16="http://schemas.microsoft.com/office/drawing/2014/chart" uri="{C3380CC4-5D6E-409C-BE32-E72D297353CC}">
                  <c16:uniqueId val="{00000000-6B90-47B3-9A2B-55E626495A37}"/>
                </c:ext>
              </c:extLst>
            </c:dLbl>
            <c:dLbl>
              <c:idx val="28"/>
              <c:delete val="1"/>
              <c:extLst>
                <c:ext xmlns:c15="http://schemas.microsoft.com/office/drawing/2012/chart" uri="{CE6537A1-D6FC-4f65-9D91-7224C49458BB}"/>
                <c:ext xmlns:c16="http://schemas.microsoft.com/office/drawing/2014/chart" uri="{C3380CC4-5D6E-409C-BE32-E72D297353CC}">
                  <c16:uniqueId val="{00000001-C655-4C8F-AC89-36D61AC4EF98}"/>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'18-4(ク・IoT)'!$S$89:$S$118</c:f>
              <c:strCache>
                <c:ptCount val="30"/>
                <c:pt idx="0">
                  <c:v>AI技術                                        </c:v>
                </c:pt>
                <c:pt idx="1">
                  <c:v>IoTあり</c:v>
                </c:pt>
                <c:pt idx="2">
                  <c:v>IoTなし</c:v>
                </c:pt>
                <c:pt idx="3">
                  <c:v>IoTシステム構築技術                       </c:v>
                </c:pt>
                <c:pt idx="4">
                  <c:v>IoTあり</c:v>
                </c:pt>
                <c:pt idx="5">
                  <c:v>IoTなし</c:v>
                </c:pt>
                <c:pt idx="6">
                  <c:v>画像・音声認識技術／合成技術         </c:v>
                </c:pt>
                <c:pt idx="7">
                  <c:v>IoTあり</c:v>
                </c:pt>
                <c:pt idx="8">
                  <c:v>IoTなし</c:v>
                </c:pt>
                <c:pt idx="9">
                  <c:v>ビッグデータの収集・分析・解析技術       </c:v>
                </c:pt>
                <c:pt idx="10">
                  <c:v>IoTあり</c:v>
                </c:pt>
                <c:pt idx="11">
                  <c:v>IoTなし</c:v>
                </c:pt>
                <c:pt idx="12">
                  <c:v>無線通信・ネットワーク技術                 </c:v>
                </c:pt>
                <c:pt idx="13">
                  <c:v>IoTあり</c:v>
                </c:pt>
                <c:pt idx="14">
                  <c:v>IoTなし</c:v>
                </c:pt>
                <c:pt idx="15">
                  <c:v>センサ技術                                    </c:v>
                </c:pt>
                <c:pt idx="16">
                  <c:v>IoTあり</c:v>
                </c:pt>
                <c:pt idx="17">
                  <c:v>IoTなし</c:v>
                </c:pt>
                <c:pt idx="18">
                  <c:v>システムズエンジニアリング技術              </c:v>
                </c:pt>
                <c:pt idx="19">
                  <c:v>IoTあり</c:v>
                </c:pt>
                <c:pt idx="20">
                  <c:v>IoTなし</c:v>
                </c:pt>
                <c:pt idx="21">
                  <c:v>デバイス技術                                  </c:v>
                </c:pt>
                <c:pt idx="22">
                  <c:v>IoTあり</c:v>
                </c:pt>
                <c:pt idx="23">
                  <c:v>IoTなし</c:v>
                </c:pt>
                <c:pt idx="24">
                  <c:v>要求獲得・要件定義技術                  </c:v>
                </c:pt>
                <c:pt idx="25">
                  <c:v>IoTあり</c:v>
                </c:pt>
                <c:pt idx="26">
                  <c:v>IoTなし</c:v>
                </c:pt>
                <c:pt idx="27">
                  <c:v>リアルタイム制御技術                        </c:v>
                </c:pt>
                <c:pt idx="28">
                  <c:v>IoTあり</c:v>
                </c:pt>
                <c:pt idx="29">
                  <c:v>IoTなし</c:v>
                </c:pt>
              </c:strCache>
            </c:strRef>
          </c:cat>
          <c:val>
            <c:numRef>
              <c:f>'18-4(ク・IoT)'!$V$89:$V$118</c:f>
              <c:numCache>
                <c:formatCode>0.0%</c:formatCode>
                <c:ptCount val="30"/>
                <c:pt idx="1">
                  <c:v>0.10638297872340426</c:v>
                </c:pt>
                <c:pt idx="2">
                  <c:v>8.1632653061224483E-2</c:v>
                </c:pt>
                <c:pt idx="4">
                  <c:v>0.1148936170212766</c:v>
                </c:pt>
                <c:pt idx="5">
                  <c:v>7.1428571428571425E-2</c:v>
                </c:pt>
                <c:pt idx="7">
                  <c:v>4.2553191489361701E-2</c:v>
                </c:pt>
                <c:pt idx="8">
                  <c:v>7.1428571428571425E-2</c:v>
                </c:pt>
                <c:pt idx="10">
                  <c:v>6.8085106382978725E-2</c:v>
                </c:pt>
                <c:pt idx="11">
                  <c:v>0.1326530612244898</c:v>
                </c:pt>
                <c:pt idx="13">
                  <c:v>3.8297872340425532E-2</c:v>
                </c:pt>
                <c:pt idx="14">
                  <c:v>1.020408163265306E-2</c:v>
                </c:pt>
                <c:pt idx="16">
                  <c:v>2.1276595744680851E-2</c:v>
                </c:pt>
                <c:pt idx="17">
                  <c:v>2.0408163265306121E-2</c:v>
                </c:pt>
                <c:pt idx="19">
                  <c:v>5.106382978723404E-2</c:v>
                </c:pt>
                <c:pt idx="20">
                  <c:v>2.0408163265306121E-2</c:v>
                </c:pt>
                <c:pt idx="22">
                  <c:v>5.5319148936170209E-2</c:v>
                </c:pt>
                <c:pt idx="23">
                  <c:v>6.1224489795918366E-2</c:v>
                </c:pt>
                <c:pt idx="25">
                  <c:v>4.6808510638297871E-2</c:v>
                </c:pt>
                <c:pt idx="26">
                  <c:v>5.1020408163265307E-2</c:v>
                </c:pt>
                <c:pt idx="28">
                  <c:v>2.1276595744680851E-2</c:v>
                </c:pt>
                <c:pt idx="29">
                  <c:v>1.020408163265306E-2</c:v>
                </c:pt>
              </c:numCache>
            </c:numRef>
          </c:val>
          <c:extLst>
            <c:ext xmlns:c16="http://schemas.microsoft.com/office/drawing/2014/chart" uri="{C3380CC4-5D6E-409C-BE32-E72D297353CC}">
              <c16:uniqueId val="{00000002-8430-4EF1-938A-AF72D6708B24}"/>
            </c:ext>
          </c:extLst>
        </c:ser>
        <c:dLbls>
          <c:showLegendKey val="0"/>
          <c:showVal val="0"/>
          <c:showCatName val="0"/>
          <c:showSerName val="0"/>
          <c:showPercent val="0"/>
          <c:showBubbleSize val="0"/>
        </c:dLbls>
        <c:gapWidth val="40"/>
        <c:overlap val="100"/>
        <c:axId val="458726784"/>
        <c:axId val="458732672"/>
      </c:barChart>
      <c:catAx>
        <c:axId val="458726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58732672"/>
        <c:crosses val="autoZero"/>
        <c:auto val="1"/>
        <c:lblAlgn val="ctr"/>
        <c:lblOffset val="100"/>
        <c:noMultiLvlLbl val="0"/>
      </c:catAx>
      <c:valAx>
        <c:axId val="458732672"/>
        <c:scaling>
          <c:orientation val="minMax"/>
          <c:max val="0.70000000000000007"/>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58726784"/>
        <c:crosses val="autoZero"/>
        <c:crossBetween val="between"/>
        <c:majorUnit val="0.1"/>
      </c:valAx>
      <c:spPr>
        <a:noFill/>
        <a:ln>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105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309167410500479"/>
          <c:y val="0.11906162751179614"/>
          <c:w val="0.55611098231873479"/>
          <c:h val="0.83340189435809808"/>
        </c:manualLayout>
      </c:layout>
      <c:barChart>
        <c:barDir val="bar"/>
        <c:grouping val="stacked"/>
        <c:varyColors val="0"/>
        <c:ser>
          <c:idx val="0"/>
          <c:order val="0"/>
          <c:tx>
            <c:strRef>
              <c:f>'18-5(ク・AI)'!$I$88</c:f>
              <c:strCache>
                <c:ptCount val="1"/>
                <c:pt idx="0">
                  <c:v>1番目（n=550）</c:v>
                </c:pt>
              </c:strCache>
            </c:strRef>
          </c:tx>
          <c:spPr>
            <a:solidFill>
              <a:srgbClr val="FF9966"/>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'18-5(ク・AI)'!$H$89:$H$118</c:f>
              <c:strCache>
                <c:ptCount val="30"/>
                <c:pt idx="0">
                  <c:v>設計・実装技術                              </c:v>
                </c:pt>
                <c:pt idx="1">
                  <c:v>AIあり</c:v>
                </c:pt>
                <c:pt idx="2">
                  <c:v>AIなし</c:v>
                </c:pt>
                <c:pt idx="3">
                  <c:v>無線通信・ネットワーク技術                 </c:v>
                </c:pt>
                <c:pt idx="4">
                  <c:v>AIあり</c:v>
                </c:pt>
                <c:pt idx="5">
                  <c:v>AIなし</c:v>
                </c:pt>
                <c:pt idx="6">
                  <c:v>AI技術                                        </c:v>
                </c:pt>
                <c:pt idx="7">
                  <c:v>AIあり</c:v>
                </c:pt>
                <c:pt idx="8">
                  <c:v>AIなし</c:v>
                </c:pt>
                <c:pt idx="9">
                  <c:v>要求獲得・要件定義技術                  </c:v>
                </c:pt>
                <c:pt idx="10">
                  <c:v>AIあり</c:v>
                </c:pt>
                <c:pt idx="11">
                  <c:v>AIなし</c:v>
                </c:pt>
                <c:pt idx="12">
                  <c:v>IoTシステム構築技術                       </c:v>
                </c:pt>
                <c:pt idx="13">
                  <c:v>AIあり</c:v>
                </c:pt>
                <c:pt idx="14">
                  <c:v>AIなし</c:v>
                </c:pt>
                <c:pt idx="15">
                  <c:v>センサ技術                                    </c:v>
                </c:pt>
                <c:pt idx="16">
                  <c:v>AIあり</c:v>
                </c:pt>
                <c:pt idx="17">
                  <c:v>AIなし</c:v>
                </c:pt>
                <c:pt idx="18">
                  <c:v>デバイス技術                                  </c:v>
                </c:pt>
                <c:pt idx="19">
                  <c:v>AIあり</c:v>
                </c:pt>
                <c:pt idx="20">
                  <c:v>AIなし</c:v>
                </c:pt>
                <c:pt idx="21">
                  <c:v>システムズエンジニアリング技術              </c:v>
                </c:pt>
                <c:pt idx="22">
                  <c:v>AIあり</c:v>
                </c:pt>
                <c:pt idx="23">
                  <c:v>AIなし</c:v>
                </c:pt>
                <c:pt idx="24">
                  <c:v>リアルタイム制御技術                        </c:v>
                </c:pt>
                <c:pt idx="25">
                  <c:v>AIあり</c:v>
                </c:pt>
                <c:pt idx="26">
                  <c:v>AIなし</c:v>
                </c:pt>
                <c:pt idx="27">
                  <c:v>画像・音声認識技術／合成技術         </c:v>
                </c:pt>
                <c:pt idx="28">
                  <c:v>AIあり</c:v>
                </c:pt>
                <c:pt idx="29">
                  <c:v>AIなし</c:v>
                </c:pt>
              </c:strCache>
            </c:strRef>
          </c:cat>
          <c:val>
            <c:numRef>
              <c:f>'18-5(ク・AI)'!$I$89:$I$118</c:f>
              <c:numCache>
                <c:formatCode>0.0%</c:formatCode>
                <c:ptCount val="30"/>
                <c:pt idx="1">
                  <c:v>8.4507042253521125E-2</c:v>
                </c:pt>
                <c:pt idx="2">
                  <c:v>0.20689655172413793</c:v>
                </c:pt>
                <c:pt idx="4">
                  <c:v>9.3896713615023469E-2</c:v>
                </c:pt>
                <c:pt idx="5">
                  <c:v>0.13793103448275862</c:v>
                </c:pt>
                <c:pt idx="7">
                  <c:v>0.15492957746478872</c:v>
                </c:pt>
                <c:pt idx="8">
                  <c:v>4.1379310344827586E-2</c:v>
                </c:pt>
                <c:pt idx="10">
                  <c:v>7.0422535211267609E-2</c:v>
                </c:pt>
                <c:pt idx="11">
                  <c:v>0.1310344827586207</c:v>
                </c:pt>
                <c:pt idx="13">
                  <c:v>7.9812206572769953E-2</c:v>
                </c:pt>
                <c:pt idx="14">
                  <c:v>8.2758620689655171E-2</c:v>
                </c:pt>
                <c:pt idx="16">
                  <c:v>7.9812206572769953E-2</c:v>
                </c:pt>
                <c:pt idx="17">
                  <c:v>6.2068965517241378E-2</c:v>
                </c:pt>
                <c:pt idx="19">
                  <c:v>5.1643192488262914E-2</c:v>
                </c:pt>
                <c:pt idx="20">
                  <c:v>6.8965517241379309E-2</c:v>
                </c:pt>
                <c:pt idx="22">
                  <c:v>3.2863849765258218E-2</c:v>
                </c:pt>
                <c:pt idx="23">
                  <c:v>6.8965517241379309E-2</c:v>
                </c:pt>
                <c:pt idx="25">
                  <c:v>3.7558685446009391E-2</c:v>
                </c:pt>
                <c:pt idx="26">
                  <c:v>4.1379310344827586E-2</c:v>
                </c:pt>
                <c:pt idx="28">
                  <c:v>5.6338028169014086E-2</c:v>
                </c:pt>
                <c:pt idx="29">
                  <c:v>1.3793103448275862E-2</c:v>
                </c:pt>
              </c:numCache>
            </c:numRef>
          </c:val>
          <c:extLst>
            <c:ext xmlns:c16="http://schemas.microsoft.com/office/drawing/2014/chart" uri="{C3380CC4-5D6E-409C-BE32-E72D297353CC}">
              <c16:uniqueId val="{00000000-B64F-4EF5-BCC6-DC1F0BA7AB87}"/>
            </c:ext>
          </c:extLst>
        </c:ser>
        <c:ser>
          <c:idx val="1"/>
          <c:order val="1"/>
          <c:tx>
            <c:strRef>
              <c:f>'18-5(ク・AI)'!$J$88</c:f>
              <c:strCache>
                <c:ptCount val="1"/>
                <c:pt idx="0">
                  <c:v>2番目（n=532）</c:v>
                </c:pt>
              </c:strCache>
            </c:strRef>
          </c:tx>
          <c:spPr>
            <a:solidFill>
              <a:srgbClr val="FFFF99"/>
            </a:solidFill>
            <a:ln>
              <a:solidFill>
                <a:schemeClr val="tx1"/>
              </a:solidFill>
            </a:ln>
            <a:effectLst/>
          </c:spPr>
          <c:invertIfNegative val="0"/>
          <c:dLbls>
            <c:dLbl>
              <c:idx val="8"/>
              <c:layout>
                <c:manualLayout>
                  <c:x val="2.9383170892984642E-3"/>
                  <c:y val="-2.72456327878664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45C-4DEA-A3D6-CB869D07D501}"/>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'18-5(ク・AI)'!$H$89:$H$118</c:f>
              <c:strCache>
                <c:ptCount val="30"/>
                <c:pt idx="0">
                  <c:v>設計・実装技術                              </c:v>
                </c:pt>
                <c:pt idx="1">
                  <c:v>AIあり</c:v>
                </c:pt>
                <c:pt idx="2">
                  <c:v>AIなし</c:v>
                </c:pt>
                <c:pt idx="3">
                  <c:v>無線通信・ネットワーク技術                 </c:v>
                </c:pt>
                <c:pt idx="4">
                  <c:v>AIあり</c:v>
                </c:pt>
                <c:pt idx="5">
                  <c:v>AIなし</c:v>
                </c:pt>
                <c:pt idx="6">
                  <c:v>AI技術                                        </c:v>
                </c:pt>
                <c:pt idx="7">
                  <c:v>AIあり</c:v>
                </c:pt>
                <c:pt idx="8">
                  <c:v>AIなし</c:v>
                </c:pt>
                <c:pt idx="9">
                  <c:v>要求獲得・要件定義技術                  </c:v>
                </c:pt>
                <c:pt idx="10">
                  <c:v>AIあり</c:v>
                </c:pt>
                <c:pt idx="11">
                  <c:v>AIなし</c:v>
                </c:pt>
                <c:pt idx="12">
                  <c:v>IoTシステム構築技術                       </c:v>
                </c:pt>
                <c:pt idx="13">
                  <c:v>AIあり</c:v>
                </c:pt>
                <c:pt idx="14">
                  <c:v>AIなし</c:v>
                </c:pt>
                <c:pt idx="15">
                  <c:v>センサ技術                                    </c:v>
                </c:pt>
                <c:pt idx="16">
                  <c:v>AIあり</c:v>
                </c:pt>
                <c:pt idx="17">
                  <c:v>AIなし</c:v>
                </c:pt>
                <c:pt idx="18">
                  <c:v>デバイス技術                                  </c:v>
                </c:pt>
                <c:pt idx="19">
                  <c:v>AIあり</c:v>
                </c:pt>
                <c:pt idx="20">
                  <c:v>AIなし</c:v>
                </c:pt>
                <c:pt idx="21">
                  <c:v>システムズエンジニアリング技術              </c:v>
                </c:pt>
                <c:pt idx="22">
                  <c:v>AIあり</c:v>
                </c:pt>
                <c:pt idx="23">
                  <c:v>AIなし</c:v>
                </c:pt>
                <c:pt idx="24">
                  <c:v>リアルタイム制御技術                        </c:v>
                </c:pt>
                <c:pt idx="25">
                  <c:v>AIあり</c:v>
                </c:pt>
                <c:pt idx="26">
                  <c:v>AIなし</c:v>
                </c:pt>
                <c:pt idx="27">
                  <c:v>画像・音声認識技術／合成技術         </c:v>
                </c:pt>
                <c:pt idx="28">
                  <c:v>AIあり</c:v>
                </c:pt>
                <c:pt idx="29">
                  <c:v>AIなし</c:v>
                </c:pt>
              </c:strCache>
            </c:strRef>
          </c:cat>
          <c:val>
            <c:numRef>
              <c:f>'18-5(ク・AI)'!$J$89:$J$118</c:f>
              <c:numCache>
                <c:formatCode>0.0%</c:formatCode>
                <c:ptCount val="30"/>
                <c:pt idx="1">
                  <c:v>0.12682926829268293</c:v>
                </c:pt>
                <c:pt idx="2">
                  <c:v>0.17142857142857143</c:v>
                </c:pt>
                <c:pt idx="4">
                  <c:v>3.4146341463414637E-2</c:v>
                </c:pt>
                <c:pt idx="5">
                  <c:v>0.10714285714285714</c:v>
                </c:pt>
                <c:pt idx="7">
                  <c:v>0.1024390243902439</c:v>
                </c:pt>
                <c:pt idx="8">
                  <c:v>2.1428571428571429E-2</c:v>
                </c:pt>
                <c:pt idx="10">
                  <c:v>5.3658536585365853E-2</c:v>
                </c:pt>
                <c:pt idx="11">
                  <c:v>0.05</c:v>
                </c:pt>
                <c:pt idx="13">
                  <c:v>7.8048780487804878E-2</c:v>
                </c:pt>
                <c:pt idx="14">
                  <c:v>6.4285714285714279E-2</c:v>
                </c:pt>
                <c:pt idx="16">
                  <c:v>3.4146341463414637E-2</c:v>
                </c:pt>
                <c:pt idx="17">
                  <c:v>7.857142857142857E-2</c:v>
                </c:pt>
                <c:pt idx="19">
                  <c:v>5.8536585365853662E-2</c:v>
                </c:pt>
                <c:pt idx="20">
                  <c:v>1.4285714285714285E-2</c:v>
                </c:pt>
                <c:pt idx="22">
                  <c:v>4.3902439024390241E-2</c:v>
                </c:pt>
                <c:pt idx="23">
                  <c:v>2.1428571428571429E-2</c:v>
                </c:pt>
                <c:pt idx="25">
                  <c:v>6.8292682926829273E-2</c:v>
                </c:pt>
                <c:pt idx="26">
                  <c:v>5.7142857142857141E-2</c:v>
                </c:pt>
                <c:pt idx="28">
                  <c:v>7.3170731707317069E-2</c:v>
                </c:pt>
                <c:pt idx="29">
                  <c:v>0.05</c:v>
                </c:pt>
              </c:numCache>
            </c:numRef>
          </c:val>
          <c:extLst>
            <c:ext xmlns:c16="http://schemas.microsoft.com/office/drawing/2014/chart" uri="{C3380CC4-5D6E-409C-BE32-E72D297353CC}">
              <c16:uniqueId val="{00000001-B64F-4EF5-BCC6-DC1F0BA7AB87}"/>
            </c:ext>
          </c:extLst>
        </c:ser>
        <c:ser>
          <c:idx val="2"/>
          <c:order val="2"/>
          <c:tx>
            <c:strRef>
              <c:f>'18-5(ク・AI)'!$K$88</c:f>
              <c:strCache>
                <c:ptCount val="1"/>
                <c:pt idx="0">
                  <c:v>3番目（n=518）</c:v>
                </c:pt>
              </c:strCache>
            </c:strRef>
          </c:tx>
          <c:spPr>
            <a:solidFill>
              <a:srgbClr val="3366FF"/>
            </a:solidFill>
            <a:ln>
              <a:solidFill>
                <a:sysClr val="windowText" lastClr="000000"/>
              </a:solidFill>
            </a:ln>
            <a:effectLst/>
          </c:spPr>
          <c:invertIfNegative val="0"/>
          <c:dLbls>
            <c:dLbl>
              <c:idx val="23"/>
              <c:layout>
                <c:manualLayout>
                  <c:x val="4.1136439250178444E-2"/>
                  <c:y val="0"/>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45C-4DEA-A3D6-CB869D07D501}"/>
                </c:ext>
              </c:extLst>
            </c:dLbl>
            <c:dLbl>
              <c:idx val="26"/>
              <c:layout>
                <c:manualLayout>
                  <c:x val="2.056821962508925E-2"/>
                  <c:y val="-4.5405812437416832E-3"/>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45C-4DEA-A3D6-CB869D07D501}"/>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'18-5(ク・AI)'!$H$89:$H$118</c:f>
              <c:strCache>
                <c:ptCount val="30"/>
                <c:pt idx="0">
                  <c:v>設計・実装技術                              </c:v>
                </c:pt>
                <c:pt idx="1">
                  <c:v>AIあり</c:v>
                </c:pt>
                <c:pt idx="2">
                  <c:v>AIなし</c:v>
                </c:pt>
                <c:pt idx="3">
                  <c:v>無線通信・ネットワーク技術                 </c:v>
                </c:pt>
                <c:pt idx="4">
                  <c:v>AIあり</c:v>
                </c:pt>
                <c:pt idx="5">
                  <c:v>AIなし</c:v>
                </c:pt>
                <c:pt idx="6">
                  <c:v>AI技術                                        </c:v>
                </c:pt>
                <c:pt idx="7">
                  <c:v>AIあり</c:v>
                </c:pt>
                <c:pt idx="8">
                  <c:v>AIなし</c:v>
                </c:pt>
                <c:pt idx="9">
                  <c:v>要求獲得・要件定義技術                  </c:v>
                </c:pt>
                <c:pt idx="10">
                  <c:v>AIあり</c:v>
                </c:pt>
                <c:pt idx="11">
                  <c:v>AIなし</c:v>
                </c:pt>
                <c:pt idx="12">
                  <c:v>IoTシステム構築技術                       </c:v>
                </c:pt>
                <c:pt idx="13">
                  <c:v>AIあり</c:v>
                </c:pt>
                <c:pt idx="14">
                  <c:v>AIなし</c:v>
                </c:pt>
                <c:pt idx="15">
                  <c:v>センサ技術                                    </c:v>
                </c:pt>
                <c:pt idx="16">
                  <c:v>AIあり</c:v>
                </c:pt>
                <c:pt idx="17">
                  <c:v>AIなし</c:v>
                </c:pt>
                <c:pt idx="18">
                  <c:v>デバイス技術                                  </c:v>
                </c:pt>
                <c:pt idx="19">
                  <c:v>AIあり</c:v>
                </c:pt>
                <c:pt idx="20">
                  <c:v>AIなし</c:v>
                </c:pt>
                <c:pt idx="21">
                  <c:v>システムズエンジニアリング技術              </c:v>
                </c:pt>
                <c:pt idx="22">
                  <c:v>AIあり</c:v>
                </c:pt>
                <c:pt idx="23">
                  <c:v>AIなし</c:v>
                </c:pt>
                <c:pt idx="24">
                  <c:v>リアルタイム制御技術                        </c:v>
                </c:pt>
                <c:pt idx="25">
                  <c:v>AIあり</c:v>
                </c:pt>
                <c:pt idx="26">
                  <c:v>AIなし</c:v>
                </c:pt>
                <c:pt idx="27">
                  <c:v>画像・音声認識技術／合成技術         </c:v>
                </c:pt>
                <c:pt idx="28">
                  <c:v>AIあり</c:v>
                </c:pt>
                <c:pt idx="29">
                  <c:v>AIなし</c:v>
                </c:pt>
              </c:strCache>
            </c:strRef>
          </c:cat>
          <c:val>
            <c:numRef>
              <c:f>'18-5(ク・AI)'!$K$89:$K$118</c:f>
              <c:numCache>
                <c:formatCode>0.0%</c:formatCode>
                <c:ptCount val="30"/>
                <c:pt idx="1">
                  <c:v>6.4676616915422883E-2</c:v>
                </c:pt>
                <c:pt idx="2">
                  <c:v>5.185185185185185E-2</c:v>
                </c:pt>
                <c:pt idx="4">
                  <c:v>4.4776119402985072E-2</c:v>
                </c:pt>
                <c:pt idx="5">
                  <c:v>3.7037037037037035E-2</c:v>
                </c:pt>
                <c:pt idx="7">
                  <c:v>0.11442786069651742</c:v>
                </c:pt>
                <c:pt idx="8">
                  <c:v>9.6296296296296297E-2</c:v>
                </c:pt>
                <c:pt idx="10">
                  <c:v>3.9800995024875621E-2</c:v>
                </c:pt>
                <c:pt idx="11">
                  <c:v>9.6296296296296297E-2</c:v>
                </c:pt>
                <c:pt idx="13">
                  <c:v>8.9552238805970144E-2</c:v>
                </c:pt>
                <c:pt idx="14">
                  <c:v>5.185185185185185E-2</c:v>
                </c:pt>
                <c:pt idx="16">
                  <c:v>2.9850746268656716E-2</c:v>
                </c:pt>
                <c:pt idx="17">
                  <c:v>3.7037037037037035E-2</c:v>
                </c:pt>
                <c:pt idx="19">
                  <c:v>6.4676616915422883E-2</c:v>
                </c:pt>
                <c:pt idx="20">
                  <c:v>8.1481481481481488E-2</c:v>
                </c:pt>
                <c:pt idx="22">
                  <c:v>4.4776119402985072E-2</c:v>
                </c:pt>
                <c:pt idx="23">
                  <c:v>2.2222222222222223E-2</c:v>
                </c:pt>
                <c:pt idx="25">
                  <c:v>5.9701492537313432E-2</c:v>
                </c:pt>
                <c:pt idx="26">
                  <c:v>1.4814814814814815E-2</c:v>
                </c:pt>
                <c:pt idx="28">
                  <c:v>2.9850746268656716E-2</c:v>
                </c:pt>
                <c:pt idx="29">
                  <c:v>3.7037037037037035E-2</c:v>
                </c:pt>
              </c:numCache>
            </c:numRef>
          </c:val>
          <c:extLst>
            <c:ext xmlns:c16="http://schemas.microsoft.com/office/drawing/2014/chart" uri="{C3380CC4-5D6E-409C-BE32-E72D297353CC}">
              <c16:uniqueId val="{00000002-B64F-4EF5-BCC6-DC1F0BA7AB87}"/>
            </c:ext>
          </c:extLst>
        </c:ser>
        <c:dLbls>
          <c:showLegendKey val="0"/>
          <c:showVal val="0"/>
          <c:showCatName val="0"/>
          <c:showSerName val="0"/>
          <c:showPercent val="0"/>
          <c:showBubbleSize val="0"/>
        </c:dLbls>
        <c:gapWidth val="40"/>
        <c:overlap val="100"/>
        <c:axId val="458826112"/>
        <c:axId val="458827648"/>
      </c:barChart>
      <c:catAx>
        <c:axId val="458826112"/>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58827648"/>
        <c:crosses val="autoZero"/>
        <c:auto val="1"/>
        <c:lblAlgn val="ctr"/>
        <c:lblOffset val="100"/>
        <c:noMultiLvlLbl val="0"/>
      </c:catAx>
      <c:valAx>
        <c:axId val="458827648"/>
        <c:scaling>
          <c:orientation val="minMax"/>
          <c:max val="0.70000000000000007"/>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58826112"/>
        <c:crosses val="autoZero"/>
        <c:crossBetween val="between"/>
        <c:majorUnit val="0.1"/>
      </c:valAx>
      <c:spPr>
        <a:noFill/>
        <a:ln>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105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156777131287088"/>
          <c:y val="0.10794610548919172"/>
          <c:w val="0.55407970333055312"/>
          <c:h val="0.82635369187769625"/>
        </c:manualLayout>
      </c:layout>
      <c:barChart>
        <c:barDir val="bar"/>
        <c:grouping val="stacked"/>
        <c:varyColors val="0"/>
        <c:ser>
          <c:idx val="0"/>
          <c:order val="0"/>
          <c:tx>
            <c:strRef>
              <c:f>'18-5(ク・AI)'!$T$88</c:f>
              <c:strCache>
                <c:ptCount val="1"/>
                <c:pt idx="0">
                  <c:v>1番目（n=550）</c:v>
                </c:pt>
              </c:strCache>
            </c:strRef>
          </c:tx>
          <c:spPr>
            <a:solidFill>
              <a:srgbClr val="FF9966"/>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'18-5(ク・AI)'!$S$89:$S$118</c:f>
              <c:strCache>
                <c:ptCount val="30"/>
                <c:pt idx="0">
                  <c:v>AI技術                                        </c:v>
                </c:pt>
                <c:pt idx="1">
                  <c:v>AIあり</c:v>
                </c:pt>
                <c:pt idx="2">
                  <c:v>AIなし</c:v>
                </c:pt>
                <c:pt idx="3">
                  <c:v>IoTシステム構築技術                       </c:v>
                </c:pt>
                <c:pt idx="4">
                  <c:v>AIあり</c:v>
                </c:pt>
                <c:pt idx="5">
                  <c:v>AIなし</c:v>
                </c:pt>
                <c:pt idx="6">
                  <c:v>画像・音声認識技術／合成技術         </c:v>
                </c:pt>
                <c:pt idx="7">
                  <c:v>AIあり</c:v>
                </c:pt>
                <c:pt idx="8">
                  <c:v>AIなし</c:v>
                </c:pt>
                <c:pt idx="9">
                  <c:v>ビッグデータの収集・分析・解析技術       </c:v>
                </c:pt>
                <c:pt idx="10">
                  <c:v>AIあり</c:v>
                </c:pt>
                <c:pt idx="11">
                  <c:v>AIなし</c:v>
                </c:pt>
                <c:pt idx="12">
                  <c:v>無線通信・ネットワーク技術                 </c:v>
                </c:pt>
                <c:pt idx="13">
                  <c:v>AIあり</c:v>
                </c:pt>
                <c:pt idx="14">
                  <c:v>AIなし</c:v>
                </c:pt>
                <c:pt idx="15">
                  <c:v>センサ技術                                    </c:v>
                </c:pt>
                <c:pt idx="16">
                  <c:v>AIあり</c:v>
                </c:pt>
                <c:pt idx="17">
                  <c:v>AIなし</c:v>
                </c:pt>
                <c:pt idx="18">
                  <c:v>システムズエンジニアリング技術              </c:v>
                </c:pt>
                <c:pt idx="19">
                  <c:v>AIあり</c:v>
                </c:pt>
                <c:pt idx="20">
                  <c:v>AIなし</c:v>
                </c:pt>
                <c:pt idx="21">
                  <c:v>デバイス技術                                  </c:v>
                </c:pt>
                <c:pt idx="22">
                  <c:v>AIあり</c:v>
                </c:pt>
                <c:pt idx="23">
                  <c:v>AIなし</c:v>
                </c:pt>
                <c:pt idx="24">
                  <c:v>要求獲得・要件定義技術                  </c:v>
                </c:pt>
                <c:pt idx="25">
                  <c:v>AIあり</c:v>
                </c:pt>
                <c:pt idx="26">
                  <c:v>AIなし</c:v>
                </c:pt>
                <c:pt idx="27">
                  <c:v>リアルタイム制御技術                        </c:v>
                </c:pt>
                <c:pt idx="28">
                  <c:v>AIあり</c:v>
                </c:pt>
                <c:pt idx="29">
                  <c:v>AIなし</c:v>
                </c:pt>
              </c:strCache>
            </c:strRef>
          </c:cat>
          <c:val>
            <c:numRef>
              <c:f>'18-5(ク・AI)'!$T$89:$T$118</c:f>
              <c:numCache>
                <c:formatCode>0.0%</c:formatCode>
                <c:ptCount val="30"/>
                <c:pt idx="1">
                  <c:v>0.38317757009345793</c:v>
                </c:pt>
                <c:pt idx="2">
                  <c:v>0.26950354609929078</c:v>
                </c:pt>
                <c:pt idx="4">
                  <c:v>6.0747663551401869E-2</c:v>
                </c:pt>
                <c:pt idx="5">
                  <c:v>9.9290780141843976E-2</c:v>
                </c:pt>
                <c:pt idx="7">
                  <c:v>7.9439252336448593E-2</c:v>
                </c:pt>
                <c:pt idx="8">
                  <c:v>4.9645390070921988E-2</c:v>
                </c:pt>
                <c:pt idx="10">
                  <c:v>6.5420560747663545E-2</c:v>
                </c:pt>
                <c:pt idx="11">
                  <c:v>6.3829787234042548E-2</c:v>
                </c:pt>
                <c:pt idx="13">
                  <c:v>4.2056074766355138E-2</c:v>
                </c:pt>
                <c:pt idx="14">
                  <c:v>6.3829787234042548E-2</c:v>
                </c:pt>
                <c:pt idx="16">
                  <c:v>5.1401869158878503E-2</c:v>
                </c:pt>
                <c:pt idx="17">
                  <c:v>4.2553191489361701E-2</c:v>
                </c:pt>
                <c:pt idx="19">
                  <c:v>3.2710280373831772E-2</c:v>
                </c:pt>
                <c:pt idx="20">
                  <c:v>5.6737588652482268E-2</c:v>
                </c:pt>
                <c:pt idx="22">
                  <c:v>1.8691588785046728E-2</c:v>
                </c:pt>
                <c:pt idx="23">
                  <c:v>6.3829787234042548E-2</c:v>
                </c:pt>
                <c:pt idx="25">
                  <c:v>3.2710280373831772E-2</c:v>
                </c:pt>
                <c:pt idx="26">
                  <c:v>3.5460992907801421E-2</c:v>
                </c:pt>
                <c:pt idx="28">
                  <c:v>2.8037383177570093E-2</c:v>
                </c:pt>
                <c:pt idx="29">
                  <c:v>2.1276595744680851E-2</c:v>
                </c:pt>
              </c:numCache>
            </c:numRef>
          </c:val>
          <c:extLst>
            <c:ext xmlns:c16="http://schemas.microsoft.com/office/drawing/2014/chart" uri="{C3380CC4-5D6E-409C-BE32-E72D297353CC}">
              <c16:uniqueId val="{00000000-BD26-417C-B4B0-DA6F66E920E0}"/>
            </c:ext>
          </c:extLst>
        </c:ser>
        <c:ser>
          <c:idx val="1"/>
          <c:order val="1"/>
          <c:tx>
            <c:strRef>
              <c:f>'18-5(ク・AI)'!$U$88</c:f>
              <c:strCache>
                <c:ptCount val="1"/>
                <c:pt idx="0">
                  <c:v>2番目（n=536）</c:v>
                </c:pt>
              </c:strCache>
            </c:strRef>
          </c:tx>
          <c:spPr>
            <a:solidFill>
              <a:srgbClr val="FFFF99"/>
            </a:solidFill>
            <a:ln>
              <a:solidFill>
                <a:schemeClr val="tx1"/>
              </a:solidFill>
            </a:ln>
            <a:effectLst/>
          </c:spPr>
          <c:invertIfNegative val="0"/>
          <c:dLbls>
            <c:dLbl>
              <c:idx val="8"/>
              <c:layout>
                <c:manualLayout>
                  <c:x val="0"/>
                  <c:y val="-2.58247920036683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2B2-4808-85A9-456234774C71}"/>
                </c:ext>
              </c:extLst>
            </c:dLbl>
            <c:dLbl>
              <c:idx val="25"/>
              <c:layout>
                <c:manualLayout>
                  <c:x val="0"/>
                  <c:y val="1.72165280024455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2B2-4808-85A9-456234774C71}"/>
                </c:ext>
              </c:extLst>
            </c:dLbl>
            <c:dLbl>
              <c:idx val="26"/>
              <c:layout>
                <c:manualLayout>
                  <c:x val="4.9951390518073888E-2"/>
                  <c:y val="-1.93685940027512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2B2-4808-85A9-456234774C71}"/>
                </c:ext>
              </c:extLst>
            </c:dLbl>
            <c:dLbl>
              <c:idx val="28"/>
              <c:layout>
                <c:manualLayout>
                  <c:x val="1.4691585446491781E-3"/>
                  <c:y val="2.36728954573784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2B2-4808-85A9-456234774C71}"/>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'18-5(ク・AI)'!$S$89:$S$118</c:f>
              <c:strCache>
                <c:ptCount val="30"/>
                <c:pt idx="0">
                  <c:v>AI技術                                        </c:v>
                </c:pt>
                <c:pt idx="1">
                  <c:v>AIあり</c:v>
                </c:pt>
                <c:pt idx="2">
                  <c:v>AIなし</c:v>
                </c:pt>
                <c:pt idx="3">
                  <c:v>IoTシステム構築技術                       </c:v>
                </c:pt>
                <c:pt idx="4">
                  <c:v>AIあり</c:v>
                </c:pt>
                <c:pt idx="5">
                  <c:v>AIなし</c:v>
                </c:pt>
                <c:pt idx="6">
                  <c:v>画像・音声認識技術／合成技術         </c:v>
                </c:pt>
                <c:pt idx="7">
                  <c:v>AIあり</c:v>
                </c:pt>
                <c:pt idx="8">
                  <c:v>AIなし</c:v>
                </c:pt>
                <c:pt idx="9">
                  <c:v>ビッグデータの収集・分析・解析技術       </c:v>
                </c:pt>
                <c:pt idx="10">
                  <c:v>AIあり</c:v>
                </c:pt>
                <c:pt idx="11">
                  <c:v>AIなし</c:v>
                </c:pt>
                <c:pt idx="12">
                  <c:v>無線通信・ネットワーク技術                 </c:v>
                </c:pt>
                <c:pt idx="13">
                  <c:v>AIあり</c:v>
                </c:pt>
                <c:pt idx="14">
                  <c:v>AIなし</c:v>
                </c:pt>
                <c:pt idx="15">
                  <c:v>センサ技術                                    </c:v>
                </c:pt>
                <c:pt idx="16">
                  <c:v>AIあり</c:v>
                </c:pt>
                <c:pt idx="17">
                  <c:v>AIなし</c:v>
                </c:pt>
                <c:pt idx="18">
                  <c:v>システムズエンジニアリング技術              </c:v>
                </c:pt>
                <c:pt idx="19">
                  <c:v>AIあり</c:v>
                </c:pt>
                <c:pt idx="20">
                  <c:v>AIなし</c:v>
                </c:pt>
                <c:pt idx="21">
                  <c:v>デバイス技術                                  </c:v>
                </c:pt>
                <c:pt idx="22">
                  <c:v>AIあり</c:v>
                </c:pt>
                <c:pt idx="23">
                  <c:v>AIなし</c:v>
                </c:pt>
                <c:pt idx="24">
                  <c:v>要求獲得・要件定義技術                  </c:v>
                </c:pt>
                <c:pt idx="25">
                  <c:v>AIあり</c:v>
                </c:pt>
                <c:pt idx="26">
                  <c:v>AIなし</c:v>
                </c:pt>
                <c:pt idx="27">
                  <c:v>リアルタイム制御技術                        </c:v>
                </c:pt>
                <c:pt idx="28">
                  <c:v>AIあり</c:v>
                </c:pt>
                <c:pt idx="29">
                  <c:v>AIなし</c:v>
                </c:pt>
              </c:strCache>
            </c:strRef>
          </c:cat>
          <c:val>
            <c:numRef>
              <c:f>'18-5(ク・AI)'!$U$89:$U$118</c:f>
              <c:numCache>
                <c:formatCode>0.0%</c:formatCode>
                <c:ptCount val="30"/>
                <c:pt idx="1">
                  <c:v>0.16346153846153846</c:v>
                </c:pt>
                <c:pt idx="2">
                  <c:v>0.20437956204379562</c:v>
                </c:pt>
                <c:pt idx="4">
                  <c:v>7.6923076923076927E-2</c:v>
                </c:pt>
                <c:pt idx="5">
                  <c:v>7.2992700729927001E-2</c:v>
                </c:pt>
                <c:pt idx="7">
                  <c:v>5.2884615384615384E-2</c:v>
                </c:pt>
                <c:pt idx="8">
                  <c:v>2.1897810218978103E-2</c:v>
                </c:pt>
                <c:pt idx="10">
                  <c:v>0.18269230769230768</c:v>
                </c:pt>
                <c:pt idx="11">
                  <c:v>0.16058394160583941</c:v>
                </c:pt>
                <c:pt idx="13">
                  <c:v>4.807692307692308E-2</c:v>
                </c:pt>
                <c:pt idx="14">
                  <c:v>5.8394160583941604E-2</c:v>
                </c:pt>
                <c:pt idx="16">
                  <c:v>2.403846153846154E-2</c:v>
                </c:pt>
                <c:pt idx="17">
                  <c:v>3.6496350364963501E-2</c:v>
                </c:pt>
                <c:pt idx="19">
                  <c:v>3.8461538461538464E-2</c:v>
                </c:pt>
                <c:pt idx="20">
                  <c:v>2.9197080291970802E-2</c:v>
                </c:pt>
                <c:pt idx="22">
                  <c:v>7.6923076923076927E-2</c:v>
                </c:pt>
                <c:pt idx="23">
                  <c:v>5.8394160583941604E-2</c:v>
                </c:pt>
                <c:pt idx="25">
                  <c:v>2.8846153846153848E-2</c:v>
                </c:pt>
                <c:pt idx="26">
                  <c:v>1.4598540145985401E-2</c:v>
                </c:pt>
                <c:pt idx="28">
                  <c:v>3.3653846153846152E-2</c:v>
                </c:pt>
                <c:pt idx="29">
                  <c:v>5.1094890510948905E-2</c:v>
                </c:pt>
              </c:numCache>
            </c:numRef>
          </c:val>
          <c:extLst>
            <c:ext xmlns:c16="http://schemas.microsoft.com/office/drawing/2014/chart" uri="{C3380CC4-5D6E-409C-BE32-E72D297353CC}">
              <c16:uniqueId val="{00000001-BD26-417C-B4B0-DA6F66E920E0}"/>
            </c:ext>
          </c:extLst>
        </c:ser>
        <c:ser>
          <c:idx val="2"/>
          <c:order val="2"/>
          <c:tx>
            <c:strRef>
              <c:f>'18-5(ク・AI)'!$V$88</c:f>
              <c:strCache>
                <c:ptCount val="1"/>
                <c:pt idx="0">
                  <c:v>3番目（n=515）</c:v>
                </c:pt>
              </c:strCache>
            </c:strRef>
          </c:tx>
          <c:spPr>
            <a:solidFill>
              <a:srgbClr val="3366FF"/>
            </a:solidFill>
            <a:ln>
              <a:solidFill>
                <a:sysClr val="windowText" lastClr="000000"/>
              </a:solidFill>
            </a:ln>
            <a:effectLst/>
          </c:spPr>
          <c:invertIfNegative val="0"/>
          <c:dLbls>
            <c:dLbl>
              <c:idx val="28"/>
              <c:delete val="1"/>
              <c:extLst>
                <c:ext xmlns:c15="http://schemas.microsoft.com/office/drawing/2012/chart" uri="{CE6537A1-D6FC-4f65-9D91-7224C49458BB}"/>
                <c:ext xmlns:c16="http://schemas.microsoft.com/office/drawing/2014/chart" uri="{C3380CC4-5D6E-409C-BE32-E72D297353CC}">
                  <c16:uniqueId val="{00000000-19CF-4FD3-BB83-2A23305AB55D}"/>
                </c:ext>
              </c:extLst>
            </c:dLbl>
            <c:dLbl>
              <c:idx val="29"/>
              <c:delete val="1"/>
              <c:extLst>
                <c:ext xmlns:c15="http://schemas.microsoft.com/office/drawing/2012/chart" uri="{CE6537A1-D6FC-4f65-9D91-7224C49458BB}"/>
                <c:ext xmlns:c16="http://schemas.microsoft.com/office/drawing/2014/chart" uri="{C3380CC4-5D6E-409C-BE32-E72D297353CC}">
                  <c16:uniqueId val="{00000001-19CF-4FD3-BB83-2A23305AB55D}"/>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'18-5(ク・AI)'!$S$89:$S$118</c:f>
              <c:strCache>
                <c:ptCount val="30"/>
                <c:pt idx="0">
                  <c:v>AI技術                                        </c:v>
                </c:pt>
                <c:pt idx="1">
                  <c:v>AIあり</c:v>
                </c:pt>
                <c:pt idx="2">
                  <c:v>AIなし</c:v>
                </c:pt>
                <c:pt idx="3">
                  <c:v>IoTシステム構築技術                       </c:v>
                </c:pt>
                <c:pt idx="4">
                  <c:v>AIあり</c:v>
                </c:pt>
                <c:pt idx="5">
                  <c:v>AIなし</c:v>
                </c:pt>
                <c:pt idx="6">
                  <c:v>画像・音声認識技術／合成技術         </c:v>
                </c:pt>
                <c:pt idx="7">
                  <c:v>AIあり</c:v>
                </c:pt>
                <c:pt idx="8">
                  <c:v>AIなし</c:v>
                </c:pt>
                <c:pt idx="9">
                  <c:v>ビッグデータの収集・分析・解析技術       </c:v>
                </c:pt>
                <c:pt idx="10">
                  <c:v>AIあり</c:v>
                </c:pt>
                <c:pt idx="11">
                  <c:v>AIなし</c:v>
                </c:pt>
                <c:pt idx="12">
                  <c:v>無線通信・ネットワーク技術                 </c:v>
                </c:pt>
                <c:pt idx="13">
                  <c:v>AIあり</c:v>
                </c:pt>
                <c:pt idx="14">
                  <c:v>AIなし</c:v>
                </c:pt>
                <c:pt idx="15">
                  <c:v>センサ技術                                    </c:v>
                </c:pt>
                <c:pt idx="16">
                  <c:v>AIあり</c:v>
                </c:pt>
                <c:pt idx="17">
                  <c:v>AIなし</c:v>
                </c:pt>
                <c:pt idx="18">
                  <c:v>システムズエンジニアリング技術              </c:v>
                </c:pt>
                <c:pt idx="19">
                  <c:v>AIあり</c:v>
                </c:pt>
                <c:pt idx="20">
                  <c:v>AIなし</c:v>
                </c:pt>
                <c:pt idx="21">
                  <c:v>デバイス技術                                  </c:v>
                </c:pt>
                <c:pt idx="22">
                  <c:v>AIあり</c:v>
                </c:pt>
                <c:pt idx="23">
                  <c:v>AIなし</c:v>
                </c:pt>
                <c:pt idx="24">
                  <c:v>要求獲得・要件定義技術                  </c:v>
                </c:pt>
                <c:pt idx="25">
                  <c:v>AIあり</c:v>
                </c:pt>
                <c:pt idx="26">
                  <c:v>AIなし</c:v>
                </c:pt>
                <c:pt idx="27">
                  <c:v>リアルタイム制御技術                        </c:v>
                </c:pt>
                <c:pt idx="28">
                  <c:v>AIあり</c:v>
                </c:pt>
                <c:pt idx="29">
                  <c:v>AIなし</c:v>
                </c:pt>
              </c:strCache>
            </c:strRef>
          </c:cat>
          <c:val>
            <c:numRef>
              <c:f>'18-5(ク・AI)'!$V$89:$V$118</c:f>
              <c:numCache>
                <c:formatCode>0.0%</c:formatCode>
                <c:ptCount val="30"/>
                <c:pt idx="1">
                  <c:v>7.9207920792079209E-2</c:v>
                </c:pt>
                <c:pt idx="2">
                  <c:v>0.12977099236641221</c:v>
                </c:pt>
                <c:pt idx="4">
                  <c:v>8.9108910891089105E-2</c:v>
                </c:pt>
                <c:pt idx="5">
                  <c:v>0.12213740458015267</c:v>
                </c:pt>
                <c:pt idx="7">
                  <c:v>5.4455445544554455E-2</c:v>
                </c:pt>
                <c:pt idx="8">
                  <c:v>4.5801526717557252E-2</c:v>
                </c:pt>
                <c:pt idx="10">
                  <c:v>9.405940594059406E-2</c:v>
                </c:pt>
                <c:pt idx="11">
                  <c:v>7.6335877862595422E-2</c:v>
                </c:pt>
                <c:pt idx="13">
                  <c:v>3.4653465346534656E-2</c:v>
                </c:pt>
                <c:pt idx="14">
                  <c:v>2.2900763358778626E-2</c:v>
                </c:pt>
                <c:pt idx="16">
                  <c:v>1.4851485148514851E-2</c:v>
                </c:pt>
                <c:pt idx="17">
                  <c:v>3.0534351145038167E-2</c:v>
                </c:pt>
                <c:pt idx="19">
                  <c:v>4.4554455445544552E-2</c:v>
                </c:pt>
                <c:pt idx="20">
                  <c:v>3.8167938931297711E-2</c:v>
                </c:pt>
                <c:pt idx="22">
                  <c:v>5.4455445544554455E-2</c:v>
                </c:pt>
                <c:pt idx="23">
                  <c:v>6.1068702290076333E-2</c:v>
                </c:pt>
                <c:pt idx="25">
                  <c:v>5.9405940594059403E-2</c:v>
                </c:pt>
                <c:pt idx="26">
                  <c:v>3.0534351145038167E-2</c:v>
                </c:pt>
                <c:pt idx="28">
                  <c:v>2.4752475247524754E-2</c:v>
                </c:pt>
                <c:pt idx="29">
                  <c:v>1.5267175572519083E-2</c:v>
                </c:pt>
              </c:numCache>
            </c:numRef>
          </c:val>
          <c:extLst>
            <c:ext xmlns:c16="http://schemas.microsoft.com/office/drawing/2014/chart" uri="{C3380CC4-5D6E-409C-BE32-E72D297353CC}">
              <c16:uniqueId val="{00000002-BD26-417C-B4B0-DA6F66E920E0}"/>
            </c:ext>
          </c:extLst>
        </c:ser>
        <c:dLbls>
          <c:showLegendKey val="0"/>
          <c:showVal val="0"/>
          <c:showCatName val="0"/>
          <c:showSerName val="0"/>
          <c:showPercent val="0"/>
          <c:showBubbleSize val="0"/>
        </c:dLbls>
        <c:gapWidth val="40"/>
        <c:overlap val="100"/>
        <c:axId val="458912896"/>
        <c:axId val="458914432"/>
      </c:barChart>
      <c:catAx>
        <c:axId val="458912896"/>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58914432"/>
        <c:crosses val="autoZero"/>
        <c:auto val="1"/>
        <c:lblAlgn val="ctr"/>
        <c:lblOffset val="100"/>
        <c:noMultiLvlLbl val="0"/>
      </c:catAx>
      <c:valAx>
        <c:axId val="458914432"/>
        <c:scaling>
          <c:orientation val="minMax"/>
          <c:max val="0.70000000000000007"/>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58912896"/>
        <c:crosses val="autoZero"/>
        <c:crossBetween val="between"/>
        <c:majorUnit val="0.1"/>
      </c:valAx>
      <c:spPr>
        <a:noFill/>
        <a:ln>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105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190662537290017"/>
          <c:y val="9.0619202660840281E-2"/>
          <c:w val="0.54729603105083935"/>
          <c:h val="0.83070202690135697"/>
        </c:manualLayout>
      </c:layout>
      <c:barChart>
        <c:barDir val="bar"/>
        <c:grouping val="stacked"/>
        <c:varyColors val="0"/>
        <c:ser>
          <c:idx val="0"/>
          <c:order val="0"/>
          <c:tx>
            <c:strRef>
              <c:f>'18-6(ク・DX)'!$I$88</c:f>
              <c:strCache>
                <c:ptCount val="1"/>
                <c:pt idx="0">
                  <c:v>1番目（n=550）</c:v>
                </c:pt>
              </c:strCache>
            </c:strRef>
          </c:tx>
          <c:spPr>
            <a:solidFill>
              <a:srgbClr val="FF9966"/>
            </a:solidFill>
            <a:ln>
              <a:solidFill>
                <a:sysClr val="windowText" lastClr="000000"/>
              </a:solidFill>
            </a:ln>
            <a:effectLst/>
          </c:spPr>
          <c:invertIfNegative val="0"/>
          <c:dLbls>
            <c:dLbl>
              <c:idx val="10"/>
              <c:delete val="1"/>
              <c:extLst>
                <c:ext xmlns:c15="http://schemas.microsoft.com/office/drawing/2012/chart" uri="{CE6537A1-D6FC-4f65-9D91-7224C49458BB}"/>
                <c:ext xmlns:c16="http://schemas.microsoft.com/office/drawing/2014/chart" uri="{C3380CC4-5D6E-409C-BE32-E72D297353CC}">
                  <c16:uniqueId val="{00000001-E9E2-4803-8C1D-E804F2D1BF5E}"/>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'18-6(ク・DX)'!$H$89:$H$118</c:f>
              <c:strCache>
                <c:ptCount val="30"/>
                <c:pt idx="0">
                  <c:v>設計・実装技術                              </c:v>
                </c:pt>
                <c:pt idx="1">
                  <c:v>DXあり</c:v>
                </c:pt>
                <c:pt idx="2">
                  <c:v>DXなし</c:v>
                </c:pt>
                <c:pt idx="3">
                  <c:v>無線通信・ネットワーク技術                 </c:v>
                </c:pt>
                <c:pt idx="4">
                  <c:v>DXあり</c:v>
                </c:pt>
                <c:pt idx="5">
                  <c:v>DXなし</c:v>
                </c:pt>
                <c:pt idx="6">
                  <c:v>AI技術                                        </c:v>
                </c:pt>
                <c:pt idx="7">
                  <c:v>DXあり</c:v>
                </c:pt>
                <c:pt idx="8">
                  <c:v>DXなし</c:v>
                </c:pt>
                <c:pt idx="9">
                  <c:v>要求獲得・要件定義技術                  </c:v>
                </c:pt>
                <c:pt idx="10">
                  <c:v>DXあり</c:v>
                </c:pt>
                <c:pt idx="11">
                  <c:v>DXなし</c:v>
                </c:pt>
                <c:pt idx="12">
                  <c:v>IoTシステム構築技術                       </c:v>
                </c:pt>
                <c:pt idx="13">
                  <c:v>DXあり</c:v>
                </c:pt>
                <c:pt idx="14">
                  <c:v>DXなし</c:v>
                </c:pt>
                <c:pt idx="15">
                  <c:v>センサ技術                                    </c:v>
                </c:pt>
                <c:pt idx="16">
                  <c:v>DXあり</c:v>
                </c:pt>
                <c:pt idx="17">
                  <c:v>DXなし</c:v>
                </c:pt>
                <c:pt idx="18">
                  <c:v>デバイス技術                                  </c:v>
                </c:pt>
                <c:pt idx="19">
                  <c:v>DXあり</c:v>
                </c:pt>
                <c:pt idx="20">
                  <c:v>DXなし</c:v>
                </c:pt>
                <c:pt idx="21">
                  <c:v>システムズエンジニアリング技術              </c:v>
                </c:pt>
                <c:pt idx="22">
                  <c:v>DXあり</c:v>
                </c:pt>
                <c:pt idx="23">
                  <c:v>DXなし</c:v>
                </c:pt>
                <c:pt idx="24">
                  <c:v>リアルタイム制御技術                        </c:v>
                </c:pt>
                <c:pt idx="25">
                  <c:v>DXあり</c:v>
                </c:pt>
                <c:pt idx="26">
                  <c:v>DXなし</c:v>
                </c:pt>
                <c:pt idx="27">
                  <c:v>画像・音声認識技術／合成技術         </c:v>
                </c:pt>
                <c:pt idx="28">
                  <c:v>DXあり</c:v>
                </c:pt>
                <c:pt idx="29">
                  <c:v>DXなし</c:v>
                </c:pt>
              </c:strCache>
            </c:strRef>
          </c:cat>
          <c:val>
            <c:numRef>
              <c:f>'18-6(ク・DX)'!$I$89:$I$118</c:f>
              <c:numCache>
                <c:formatCode>0.0%</c:formatCode>
                <c:ptCount val="30"/>
                <c:pt idx="1">
                  <c:v>2.7027027027027029E-2</c:v>
                </c:pt>
                <c:pt idx="2">
                  <c:v>0.14556962025316456</c:v>
                </c:pt>
                <c:pt idx="4">
                  <c:v>0.21621621621621623</c:v>
                </c:pt>
                <c:pt idx="5">
                  <c:v>0.10126582278481013</c:v>
                </c:pt>
                <c:pt idx="7">
                  <c:v>0.16216216216216217</c:v>
                </c:pt>
                <c:pt idx="8">
                  <c:v>9.49367088607595E-2</c:v>
                </c:pt>
                <c:pt idx="10">
                  <c:v>0</c:v>
                </c:pt>
                <c:pt idx="11">
                  <c:v>0.10759493670886076</c:v>
                </c:pt>
                <c:pt idx="13">
                  <c:v>0.1891891891891892</c:v>
                </c:pt>
                <c:pt idx="14">
                  <c:v>6.9620253164556958E-2</c:v>
                </c:pt>
                <c:pt idx="16">
                  <c:v>5.4054054054054057E-2</c:v>
                </c:pt>
                <c:pt idx="17">
                  <c:v>7.2784810126582278E-2</c:v>
                </c:pt>
                <c:pt idx="19">
                  <c:v>2.7027027027027029E-2</c:v>
                </c:pt>
                <c:pt idx="20">
                  <c:v>6.3291139240506333E-2</c:v>
                </c:pt>
                <c:pt idx="22">
                  <c:v>2.7027027027027029E-2</c:v>
                </c:pt>
                <c:pt idx="23">
                  <c:v>5.0632911392405063E-2</c:v>
                </c:pt>
                <c:pt idx="25">
                  <c:v>5.4054054054054057E-2</c:v>
                </c:pt>
                <c:pt idx="26">
                  <c:v>3.7974683544303799E-2</c:v>
                </c:pt>
                <c:pt idx="28">
                  <c:v>5.4054054054054057E-2</c:v>
                </c:pt>
                <c:pt idx="29">
                  <c:v>3.7974683544303799E-2</c:v>
                </c:pt>
              </c:numCache>
            </c:numRef>
          </c:val>
          <c:extLst>
            <c:ext xmlns:c16="http://schemas.microsoft.com/office/drawing/2014/chart" uri="{C3380CC4-5D6E-409C-BE32-E72D297353CC}">
              <c16:uniqueId val="{00000000-5A11-4D73-9067-87C63F284DF0}"/>
            </c:ext>
          </c:extLst>
        </c:ser>
        <c:ser>
          <c:idx val="1"/>
          <c:order val="1"/>
          <c:tx>
            <c:strRef>
              <c:f>'18-6(ク・DX)'!$J$88</c:f>
              <c:strCache>
                <c:ptCount val="1"/>
                <c:pt idx="0">
                  <c:v>2番目（n=532）</c:v>
                </c:pt>
              </c:strCache>
            </c:strRef>
          </c:tx>
          <c:spPr>
            <a:solidFill>
              <a:srgbClr val="FFFF99"/>
            </a:solidFill>
            <a:ln>
              <a:solidFill>
                <a:schemeClr val="tx1"/>
              </a:solid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3-E9E2-4803-8C1D-E804F2D1BF5E}"/>
                </c:ext>
              </c:extLst>
            </c:dLbl>
            <c:dLbl>
              <c:idx val="10"/>
              <c:delete val="1"/>
              <c:extLst>
                <c:ext xmlns:c15="http://schemas.microsoft.com/office/drawing/2012/chart" uri="{CE6537A1-D6FC-4f65-9D91-7224C49458BB}"/>
                <c:ext xmlns:c16="http://schemas.microsoft.com/office/drawing/2014/chart" uri="{C3380CC4-5D6E-409C-BE32-E72D297353CC}">
                  <c16:uniqueId val="{00000000-E9E2-4803-8C1D-E804F2D1BF5E}"/>
                </c:ext>
              </c:extLst>
            </c:dLbl>
            <c:dLbl>
              <c:idx val="22"/>
              <c:layout>
                <c:manualLayout>
                  <c:x val="4.4074756339476965E-3"/>
                  <c:y val="2.812018201303032E-2"/>
                </c:manualLayout>
              </c:layout>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3.9659877071918433E-2"/>
                      <c:h val="1.3432794638532173E-2"/>
                    </c:manualLayout>
                  </c15:layout>
                </c:ext>
                <c:ext xmlns:c16="http://schemas.microsoft.com/office/drawing/2014/chart" uri="{C3380CC4-5D6E-409C-BE32-E72D297353CC}">
                  <c16:uniqueId val="{00000002-E9E2-4803-8C1D-E804F2D1BF5E}"/>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'18-6(ク・DX)'!$H$89:$H$118</c:f>
              <c:strCache>
                <c:ptCount val="30"/>
                <c:pt idx="0">
                  <c:v>設計・実装技術                              </c:v>
                </c:pt>
                <c:pt idx="1">
                  <c:v>DXあり</c:v>
                </c:pt>
                <c:pt idx="2">
                  <c:v>DXなし</c:v>
                </c:pt>
                <c:pt idx="3">
                  <c:v>無線通信・ネットワーク技術                 </c:v>
                </c:pt>
                <c:pt idx="4">
                  <c:v>DXあり</c:v>
                </c:pt>
                <c:pt idx="5">
                  <c:v>DXなし</c:v>
                </c:pt>
                <c:pt idx="6">
                  <c:v>AI技術                                        </c:v>
                </c:pt>
                <c:pt idx="7">
                  <c:v>DXあり</c:v>
                </c:pt>
                <c:pt idx="8">
                  <c:v>DXなし</c:v>
                </c:pt>
                <c:pt idx="9">
                  <c:v>要求獲得・要件定義技術                  </c:v>
                </c:pt>
                <c:pt idx="10">
                  <c:v>DXあり</c:v>
                </c:pt>
                <c:pt idx="11">
                  <c:v>DXなし</c:v>
                </c:pt>
                <c:pt idx="12">
                  <c:v>IoTシステム構築技術                       </c:v>
                </c:pt>
                <c:pt idx="13">
                  <c:v>DXあり</c:v>
                </c:pt>
                <c:pt idx="14">
                  <c:v>DXなし</c:v>
                </c:pt>
                <c:pt idx="15">
                  <c:v>センサ技術                                    </c:v>
                </c:pt>
                <c:pt idx="16">
                  <c:v>DXあり</c:v>
                </c:pt>
                <c:pt idx="17">
                  <c:v>DXなし</c:v>
                </c:pt>
                <c:pt idx="18">
                  <c:v>デバイス技術                                  </c:v>
                </c:pt>
                <c:pt idx="19">
                  <c:v>DXあり</c:v>
                </c:pt>
                <c:pt idx="20">
                  <c:v>DXなし</c:v>
                </c:pt>
                <c:pt idx="21">
                  <c:v>システムズエンジニアリング技術              </c:v>
                </c:pt>
                <c:pt idx="22">
                  <c:v>DXあり</c:v>
                </c:pt>
                <c:pt idx="23">
                  <c:v>DXなし</c:v>
                </c:pt>
                <c:pt idx="24">
                  <c:v>リアルタイム制御技術                        </c:v>
                </c:pt>
                <c:pt idx="25">
                  <c:v>DXあり</c:v>
                </c:pt>
                <c:pt idx="26">
                  <c:v>DXなし</c:v>
                </c:pt>
                <c:pt idx="27">
                  <c:v>画像・音声認識技術／合成技術         </c:v>
                </c:pt>
                <c:pt idx="28">
                  <c:v>DXあり</c:v>
                </c:pt>
                <c:pt idx="29">
                  <c:v>DXなし</c:v>
                </c:pt>
              </c:strCache>
            </c:strRef>
          </c:cat>
          <c:val>
            <c:numRef>
              <c:f>'18-6(ク・DX)'!$J$89:$J$118</c:f>
              <c:numCache>
                <c:formatCode>0.0%</c:formatCode>
                <c:ptCount val="30"/>
                <c:pt idx="1">
                  <c:v>0.1891891891891892</c:v>
                </c:pt>
                <c:pt idx="2">
                  <c:v>0.14144736842105263</c:v>
                </c:pt>
                <c:pt idx="4">
                  <c:v>0</c:v>
                </c:pt>
                <c:pt idx="5">
                  <c:v>7.2368421052631582E-2</c:v>
                </c:pt>
                <c:pt idx="7">
                  <c:v>0.10810810810810811</c:v>
                </c:pt>
                <c:pt idx="8">
                  <c:v>6.5789473684210523E-2</c:v>
                </c:pt>
                <c:pt idx="10">
                  <c:v>0</c:v>
                </c:pt>
                <c:pt idx="11">
                  <c:v>5.921052631578947E-2</c:v>
                </c:pt>
                <c:pt idx="13">
                  <c:v>8.1081081081081086E-2</c:v>
                </c:pt>
                <c:pt idx="14">
                  <c:v>7.2368421052631582E-2</c:v>
                </c:pt>
                <c:pt idx="16">
                  <c:v>2.7027027027027029E-2</c:v>
                </c:pt>
                <c:pt idx="17">
                  <c:v>5.5921052631578948E-2</c:v>
                </c:pt>
                <c:pt idx="19">
                  <c:v>5.4054054054054057E-2</c:v>
                </c:pt>
                <c:pt idx="20">
                  <c:v>3.9473684210526314E-2</c:v>
                </c:pt>
                <c:pt idx="22">
                  <c:v>2.7027027027027029E-2</c:v>
                </c:pt>
                <c:pt idx="23">
                  <c:v>3.6184210526315791E-2</c:v>
                </c:pt>
                <c:pt idx="25">
                  <c:v>0.10810810810810811</c:v>
                </c:pt>
                <c:pt idx="26">
                  <c:v>5.921052631578947E-2</c:v>
                </c:pt>
                <c:pt idx="28">
                  <c:v>5.4054054054054057E-2</c:v>
                </c:pt>
                <c:pt idx="29">
                  <c:v>5.921052631578947E-2</c:v>
                </c:pt>
              </c:numCache>
            </c:numRef>
          </c:val>
          <c:extLst>
            <c:ext xmlns:c16="http://schemas.microsoft.com/office/drawing/2014/chart" uri="{C3380CC4-5D6E-409C-BE32-E72D297353CC}">
              <c16:uniqueId val="{00000001-5A11-4D73-9067-87C63F284DF0}"/>
            </c:ext>
          </c:extLst>
        </c:ser>
        <c:ser>
          <c:idx val="2"/>
          <c:order val="2"/>
          <c:tx>
            <c:strRef>
              <c:f>'18-6(ク・DX)'!$K$88</c:f>
              <c:strCache>
                <c:ptCount val="1"/>
                <c:pt idx="0">
                  <c:v>3番目（n=518）</c:v>
                </c:pt>
              </c:strCache>
            </c:strRef>
          </c:tx>
          <c:spPr>
            <a:solidFill>
              <a:srgbClr val="3366FF"/>
            </a:solidFill>
            <a:ln>
              <a:solidFill>
                <a:sysClr val="windowText" lastClr="000000"/>
              </a:solidFill>
            </a:ln>
            <a:effectLst/>
          </c:spPr>
          <c:invertIfNegative val="0"/>
          <c:dLbls>
            <c:dLbl>
              <c:idx val="28"/>
              <c:delete val="1"/>
              <c:extLst>
                <c:ext xmlns:c15="http://schemas.microsoft.com/office/drawing/2012/chart" uri="{CE6537A1-D6FC-4f65-9D91-7224C49458BB}"/>
                <c:ext xmlns:c16="http://schemas.microsoft.com/office/drawing/2014/chart" uri="{C3380CC4-5D6E-409C-BE32-E72D297353CC}">
                  <c16:uniqueId val="{00000000-48F1-4FA3-AD72-3B8818A94D32}"/>
                </c:ext>
              </c:extLst>
            </c:dLbl>
            <c:dLbl>
              <c:idx val="29"/>
              <c:delete val="1"/>
              <c:extLst>
                <c:ext xmlns:c15="http://schemas.microsoft.com/office/drawing/2012/chart" uri="{CE6537A1-D6FC-4f65-9D91-7224C49458BB}"/>
                <c:ext xmlns:c16="http://schemas.microsoft.com/office/drawing/2014/chart" uri="{C3380CC4-5D6E-409C-BE32-E72D297353CC}">
                  <c16:uniqueId val="{00000001-48F1-4FA3-AD72-3B8818A94D32}"/>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'18-6(ク・DX)'!$H$89:$H$118</c:f>
              <c:strCache>
                <c:ptCount val="30"/>
                <c:pt idx="0">
                  <c:v>設計・実装技術                              </c:v>
                </c:pt>
                <c:pt idx="1">
                  <c:v>DXあり</c:v>
                </c:pt>
                <c:pt idx="2">
                  <c:v>DXなし</c:v>
                </c:pt>
                <c:pt idx="3">
                  <c:v>無線通信・ネットワーク技術                 </c:v>
                </c:pt>
                <c:pt idx="4">
                  <c:v>DXあり</c:v>
                </c:pt>
                <c:pt idx="5">
                  <c:v>DXなし</c:v>
                </c:pt>
                <c:pt idx="6">
                  <c:v>AI技術                                        </c:v>
                </c:pt>
                <c:pt idx="7">
                  <c:v>DXあり</c:v>
                </c:pt>
                <c:pt idx="8">
                  <c:v>DXなし</c:v>
                </c:pt>
                <c:pt idx="9">
                  <c:v>要求獲得・要件定義技術                  </c:v>
                </c:pt>
                <c:pt idx="10">
                  <c:v>DXあり</c:v>
                </c:pt>
                <c:pt idx="11">
                  <c:v>DXなし</c:v>
                </c:pt>
                <c:pt idx="12">
                  <c:v>IoTシステム構築技術                       </c:v>
                </c:pt>
                <c:pt idx="13">
                  <c:v>DXあり</c:v>
                </c:pt>
                <c:pt idx="14">
                  <c:v>DXなし</c:v>
                </c:pt>
                <c:pt idx="15">
                  <c:v>センサ技術                                    </c:v>
                </c:pt>
                <c:pt idx="16">
                  <c:v>DXあり</c:v>
                </c:pt>
                <c:pt idx="17">
                  <c:v>DXなし</c:v>
                </c:pt>
                <c:pt idx="18">
                  <c:v>デバイス技術                                  </c:v>
                </c:pt>
                <c:pt idx="19">
                  <c:v>DXあり</c:v>
                </c:pt>
                <c:pt idx="20">
                  <c:v>DXなし</c:v>
                </c:pt>
                <c:pt idx="21">
                  <c:v>システムズエンジニアリング技術              </c:v>
                </c:pt>
                <c:pt idx="22">
                  <c:v>DXあり</c:v>
                </c:pt>
                <c:pt idx="23">
                  <c:v>DXなし</c:v>
                </c:pt>
                <c:pt idx="24">
                  <c:v>リアルタイム制御技術                        </c:v>
                </c:pt>
                <c:pt idx="25">
                  <c:v>DXあり</c:v>
                </c:pt>
                <c:pt idx="26">
                  <c:v>DXなし</c:v>
                </c:pt>
                <c:pt idx="27">
                  <c:v>画像・音声認識技術／合成技術         </c:v>
                </c:pt>
                <c:pt idx="28">
                  <c:v>DXあり</c:v>
                </c:pt>
                <c:pt idx="29">
                  <c:v>DXなし</c:v>
                </c:pt>
              </c:strCache>
            </c:strRef>
          </c:cat>
          <c:val>
            <c:numRef>
              <c:f>'18-6(ク・DX)'!$K$89:$K$118</c:f>
              <c:numCache>
                <c:formatCode>0.0%</c:formatCode>
                <c:ptCount val="30"/>
                <c:pt idx="1">
                  <c:v>2.7027027027027029E-2</c:v>
                </c:pt>
                <c:pt idx="2">
                  <c:v>6.4406779661016947E-2</c:v>
                </c:pt>
                <c:pt idx="4">
                  <c:v>2.7027027027027029E-2</c:v>
                </c:pt>
                <c:pt idx="5">
                  <c:v>4.4067796610169491E-2</c:v>
                </c:pt>
                <c:pt idx="7">
                  <c:v>5.4054054054054057E-2</c:v>
                </c:pt>
                <c:pt idx="8">
                  <c:v>0.11525423728813559</c:v>
                </c:pt>
                <c:pt idx="10">
                  <c:v>8.1081081081081086E-2</c:v>
                </c:pt>
                <c:pt idx="11">
                  <c:v>6.1016949152542375E-2</c:v>
                </c:pt>
                <c:pt idx="13">
                  <c:v>8.1081081081081086E-2</c:v>
                </c:pt>
                <c:pt idx="14">
                  <c:v>7.4576271186440682E-2</c:v>
                </c:pt>
                <c:pt idx="16">
                  <c:v>8.1081081081081086E-2</c:v>
                </c:pt>
                <c:pt idx="17">
                  <c:v>2.7118644067796609E-2</c:v>
                </c:pt>
                <c:pt idx="19">
                  <c:v>0.13513513513513514</c:v>
                </c:pt>
                <c:pt idx="20">
                  <c:v>6.4406779661016947E-2</c:v>
                </c:pt>
                <c:pt idx="22">
                  <c:v>2.7027027027027029E-2</c:v>
                </c:pt>
                <c:pt idx="23">
                  <c:v>3.7288135593220341E-2</c:v>
                </c:pt>
                <c:pt idx="25">
                  <c:v>5.4054054054054057E-2</c:v>
                </c:pt>
                <c:pt idx="26">
                  <c:v>3.7288135593220341E-2</c:v>
                </c:pt>
                <c:pt idx="28">
                  <c:v>2.7027027027027029E-2</c:v>
                </c:pt>
                <c:pt idx="29">
                  <c:v>3.0508474576271188E-2</c:v>
                </c:pt>
              </c:numCache>
            </c:numRef>
          </c:val>
          <c:extLst>
            <c:ext xmlns:c16="http://schemas.microsoft.com/office/drawing/2014/chart" uri="{C3380CC4-5D6E-409C-BE32-E72D297353CC}">
              <c16:uniqueId val="{00000002-5A11-4D73-9067-87C63F284DF0}"/>
            </c:ext>
          </c:extLst>
        </c:ser>
        <c:dLbls>
          <c:showLegendKey val="0"/>
          <c:showVal val="0"/>
          <c:showCatName val="0"/>
          <c:showSerName val="0"/>
          <c:showPercent val="0"/>
          <c:showBubbleSize val="0"/>
        </c:dLbls>
        <c:gapWidth val="40"/>
        <c:overlap val="100"/>
        <c:axId val="459315072"/>
        <c:axId val="459316608"/>
      </c:barChart>
      <c:catAx>
        <c:axId val="459315072"/>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59316608"/>
        <c:crosses val="autoZero"/>
        <c:auto val="1"/>
        <c:lblAlgn val="ctr"/>
        <c:lblOffset val="100"/>
        <c:noMultiLvlLbl val="0"/>
      </c:catAx>
      <c:valAx>
        <c:axId val="459316608"/>
        <c:scaling>
          <c:orientation val="minMax"/>
          <c:max val="0.70000000000000007"/>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59315072"/>
        <c:crosses val="autoZero"/>
        <c:crossBetween val="between"/>
        <c:majorUnit val="0.1"/>
      </c:valAx>
      <c:spPr>
        <a:noFill/>
        <a:ln>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105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190662537290017"/>
          <c:y val="9.0917657492863277E-2"/>
          <c:w val="0.54141939687224239"/>
          <c:h val="0.82844928876358159"/>
        </c:manualLayout>
      </c:layout>
      <c:barChart>
        <c:barDir val="bar"/>
        <c:grouping val="stacked"/>
        <c:varyColors val="0"/>
        <c:ser>
          <c:idx val="0"/>
          <c:order val="0"/>
          <c:tx>
            <c:strRef>
              <c:f>'18-6(ク・DX)'!$T$88</c:f>
              <c:strCache>
                <c:ptCount val="1"/>
                <c:pt idx="0">
                  <c:v>1番目（n=550）</c:v>
                </c:pt>
              </c:strCache>
            </c:strRef>
          </c:tx>
          <c:spPr>
            <a:solidFill>
              <a:srgbClr val="FF9966"/>
            </a:solidFill>
            <a:ln>
              <a:solidFill>
                <a:sysClr val="windowText" lastClr="000000"/>
              </a:solid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3-D5AC-4532-9FFE-704F48FFB3A5}"/>
                </c:ext>
              </c:extLst>
            </c:dLbl>
            <c:dLbl>
              <c:idx val="13"/>
              <c:delete val="1"/>
              <c:extLst>
                <c:ext xmlns:c15="http://schemas.microsoft.com/office/drawing/2012/chart" uri="{CE6537A1-D6FC-4f65-9D91-7224C49458BB}"/>
                <c:ext xmlns:c16="http://schemas.microsoft.com/office/drawing/2014/chart" uri="{C3380CC4-5D6E-409C-BE32-E72D297353CC}">
                  <c16:uniqueId val="{00000002-D5AC-4532-9FFE-704F48FFB3A5}"/>
                </c:ext>
              </c:extLst>
            </c:dLbl>
            <c:dLbl>
              <c:idx val="28"/>
              <c:delete val="1"/>
              <c:extLst>
                <c:ext xmlns:c15="http://schemas.microsoft.com/office/drawing/2012/chart" uri="{CE6537A1-D6FC-4f65-9D91-7224C49458BB}"/>
                <c:ext xmlns:c16="http://schemas.microsoft.com/office/drawing/2014/chart" uri="{C3380CC4-5D6E-409C-BE32-E72D297353CC}">
                  <c16:uniqueId val="{00000000-D5AC-4532-9FFE-704F48FFB3A5}"/>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'18-6(ク・DX)'!$S$89:$S$118</c:f>
              <c:strCache>
                <c:ptCount val="30"/>
                <c:pt idx="0">
                  <c:v>AI技術                                        </c:v>
                </c:pt>
                <c:pt idx="1">
                  <c:v>DXあり</c:v>
                </c:pt>
                <c:pt idx="2">
                  <c:v>DXなし</c:v>
                </c:pt>
                <c:pt idx="3">
                  <c:v>IoTシステム構築技術                       </c:v>
                </c:pt>
                <c:pt idx="4">
                  <c:v>DXあり</c:v>
                </c:pt>
                <c:pt idx="5">
                  <c:v>DXなし</c:v>
                </c:pt>
                <c:pt idx="6">
                  <c:v>画像・音声認識技術／合成技術         </c:v>
                </c:pt>
                <c:pt idx="7">
                  <c:v>DXあり</c:v>
                </c:pt>
                <c:pt idx="8">
                  <c:v>DXなし</c:v>
                </c:pt>
                <c:pt idx="9">
                  <c:v>ビッグデータの収集・分析・解析技術       </c:v>
                </c:pt>
                <c:pt idx="10">
                  <c:v>DXあり</c:v>
                </c:pt>
                <c:pt idx="11">
                  <c:v>DXなし</c:v>
                </c:pt>
                <c:pt idx="12">
                  <c:v>無線通信・ネットワーク技術                 </c:v>
                </c:pt>
                <c:pt idx="13">
                  <c:v>DXあり</c:v>
                </c:pt>
                <c:pt idx="14">
                  <c:v>DXなし</c:v>
                </c:pt>
                <c:pt idx="15">
                  <c:v>センサ技術                                    </c:v>
                </c:pt>
                <c:pt idx="16">
                  <c:v>DXあり</c:v>
                </c:pt>
                <c:pt idx="17">
                  <c:v>DXなし</c:v>
                </c:pt>
                <c:pt idx="18">
                  <c:v>システムズエンジニアリング技術              </c:v>
                </c:pt>
                <c:pt idx="19">
                  <c:v>DXあり</c:v>
                </c:pt>
                <c:pt idx="20">
                  <c:v>DXなし</c:v>
                </c:pt>
                <c:pt idx="21">
                  <c:v>デバイス技術                                  </c:v>
                </c:pt>
                <c:pt idx="22">
                  <c:v>DXあり</c:v>
                </c:pt>
                <c:pt idx="23">
                  <c:v>DXなし</c:v>
                </c:pt>
                <c:pt idx="24">
                  <c:v>要求獲得・要件定義技術                  </c:v>
                </c:pt>
                <c:pt idx="25">
                  <c:v>DXあり</c:v>
                </c:pt>
                <c:pt idx="26">
                  <c:v>DXなし</c:v>
                </c:pt>
                <c:pt idx="27">
                  <c:v>リアルタイム制御技術                        </c:v>
                </c:pt>
                <c:pt idx="28">
                  <c:v>DXあり</c:v>
                </c:pt>
                <c:pt idx="29">
                  <c:v>DXなし</c:v>
                </c:pt>
              </c:strCache>
            </c:strRef>
          </c:cat>
          <c:val>
            <c:numRef>
              <c:f>'18-6(ク・DX)'!$T$89:$T$118</c:f>
              <c:numCache>
                <c:formatCode>0.0%</c:formatCode>
                <c:ptCount val="30"/>
                <c:pt idx="1">
                  <c:v>0.45945945945945948</c:v>
                </c:pt>
                <c:pt idx="2">
                  <c:v>0.31847133757961782</c:v>
                </c:pt>
                <c:pt idx="4">
                  <c:v>0</c:v>
                </c:pt>
                <c:pt idx="5">
                  <c:v>8.2802547770700632E-2</c:v>
                </c:pt>
                <c:pt idx="7">
                  <c:v>0.10810810810810811</c:v>
                </c:pt>
                <c:pt idx="8">
                  <c:v>6.3694267515923567E-2</c:v>
                </c:pt>
                <c:pt idx="10">
                  <c:v>0.13513513513513514</c:v>
                </c:pt>
                <c:pt idx="11">
                  <c:v>5.7324840764331211E-2</c:v>
                </c:pt>
                <c:pt idx="13">
                  <c:v>0</c:v>
                </c:pt>
                <c:pt idx="14">
                  <c:v>5.7324840764331211E-2</c:v>
                </c:pt>
                <c:pt idx="16">
                  <c:v>5.4054054054054057E-2</c:v>
                </c:pt>
                <c:pt idx="17">
                  <c:v>4.7770700636942678E-2</c:v>
                </c:pt>
                <c:pt idx="19">
                  <c:v>2.7027027027027029E-2</c:v>
                </c:pt>
                <c:pt idx="20">
                  <c:v>4.1401273885350316E-2</c:v>
                </c:pt>
                <c:pt idx="22">
                  <c:v>0</c:v>
                </c:pt>
                <c:pt idx="23">
                  <c:v>4.1401273885350316E-2</c:v>
                </c:pt>
                <c:pt idx="25">
                  <c:v>5.4054054054054057E-2</c:v>
                </c:pt>
                <c:pt idx="26">
                  <c:v>3.1847133757961783E-2</c:v>
                </c:pt>
                <c:pt idx="28">
                  <c:v>0</c:v>
                </c:pt>
                <c:pt idx="29">
                  <c:v>3.1847133757961783E-2</c:v>
                </c:pt>
              </c:numCache>
            </c:numRef>
          </c:val>
          <c:extLst>
            <c:ext xmlns:c16="http://schemas.microsoft.com/office/drawing/2014/chart" uri="{C3380CC4-5D6E-409C-BE32-E72D297353CC}">
              <c16:uniqueId val="{00000000-9E15-4787-ABD3-0AA15D0796AF}"/>
            </c:ext>
          </c:extLst>
        </c:ser>
        <c:ser>
          <c:idx val="1"/>
          <c:order val="1"/>
          <c:tx>
            <c:strRef>
              <c:f>'18-6(ク・DX)'!$U$88</c:f>
              <c:strCache>
                <c:ptCount val="1"/>
                <c:pt idx="0">
                  <c:v>2番目（n=536）</c:v>
                </c:pt>
              </c:strCache>
            </c:strRef>
          </c:tx>
          <c:spPr>
            <a:solidFill>
              <a:srgbClr val="FFFF99"/>
            </a:solidFill>
            <a:ln>
              <a:solidFill>
                <a:schemeClr val="tx1"/>
              </a:solidFill>
            </a:ln>
            <a:effectLst/>
          </c:spPr>
          <c:invertIfNegative val="0"/>
          <c:dLbls>
            <c:dLbl>
              <c:idx val="29"/>
              <c:layout>
                <c:manualLayout>
                  <c:x val="1.3222426901843089E-2"/>
                  <c:y val="-4.266494663102296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EB9-4C79-A974-DA33CE982B1A}"/>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'18-6(ク・DX)'!$S$89:$S$118</c:f>
              <c:strCache>
                <c:ptCount val="30"/>
                <c:pt idx="0">
                  <c:v>AI技術                                        </c:v>
                </c:pt>
                <c:pt idx="1">
                  <c:v>DXあり</c:v>
                </c:pt>
                <c:pt idx="2">
                  <c:v>DXなし</c:v>
                </c:pt>
                <c:pt idx="3">
                  <c:v>IoTシステム構築技術                       </c:v>
                </c:pt>
                <c:pt idx="4">
                  <c:v>DXあり</c:v>
                </c:pt>
                <c:pt idx="5">
                  <c:v>DXなし</c:v>
                </c:pt>
                <c:pt idx="6">
                  <c:v>画像・音声認識技術／合成技術         </c:v>
                </c:pt>
                <c:pt idx="7">
                  <c:v>DXあり</c:v>
                </c:pt>
                <c:pt idx="8">
                  <c:v>DXなし</c:v>
                </c:pt>
                <c:pt idx="9">
                  <c:v>ビッグデータの収集・分析・解析技術       </c:v>
                </c:pt>
                <c:pt idx="10">
                  <c:v>DXあり</c:v>
                </c:pt>
                <c:pt idx="11">
                  <c:v>DXなし</c:v>
                </c:pt>
                <c:pt idx="12">
                  <c:v>無線通信・ネットワーク技術                 </c:v>
                </c:pt>
                <c:pt idx="13">
                  <c:v>DXあり</c:v>
                </c:pt>
                <c:pt idx="14">
                  <c:v>DXなし</c:v>
                </c:pt>
                <c:pt idx="15">
                  <c:v>センサ技術                                    </c:v>
                </c:pt>
                <c:pt idx="16">
                  <c:v>DXあり</c:v>
                </c:pt>
                <c:pt idx="17">
                  <c:v>DXなし</c:v>
                </c:pt>
                <c:pt idx="18">
                  <c:v>システムズエンジニアリング技術              </c:v>
                </c:pt>
                <c:pt idx="19">
                  <c:v>DXあり</c:v>
                </c:pt>
                <c:pt idx="20">
                  <c:v>DXなし</c:v>
                </c:pt>
                <c:pt idx="21">
                  <c:v>デバイス技術                                  </c:v>
                </c:pt>
                <c:pt idx="22">
                  <c:v>DXあり</c:v>
                </c:pt>
                <c:pt idx="23">
                  <c:v>DXなし</c:v>
                </c:pt>
                <c:pt idx="24">
                  <c:v>要求獲得・要件定義技術                  </c:v>
                </c:pt>
                <c:pt idx="25">
                  <c:v>DXあり</c:v>
                </c:pt>
                <c:pt idx="26">
                  <c:v>DXなし</c:v>
                </c:pt>
                <c:pt idx="27">
                  <c:v>リアルタイム制御技術                        </c:v>
                </c:pt>
                <c:pt idx="28">
                  <c:v>DXあり</c:v>
                </c:pt>
                <c:pt idx="29">
                  <c:v>DXなし</c:v>
                </c:pt>
              </c:strCache>
            </c:strRef>
          </c:cat>
          <c:val>
            <c:numRef>
              <c:f>'18-6(ク・DX)'!$U$89:$U$118</c:f>
              <c:numCache>
                <c:formatCode>0.0%</c:formatCode>
                <c:ptCount val="30"/>
                <c:pt idx="1">
                  <c:v>8.1081081081081086E-2</c:v>
                </c:pt>
                <c:pt idx="2">
                  <c:v>0.19407894736842105</c:v>
                </c:pt>
                <c:pt idx="4">
                  <c:v>5.4054054054054057E-2</c:v>
                </c:pt>
                <c:pt idx="5">
                  <c:v>7.8947368421052627E-2</c:v>
                </c:pt>
                <c:pt idx="7">
                  <c:v>5.4054054054054057E-2</c:v>
                </c:pt>
                <c:pt idx="8">
                  <c:v>2.9605263157894735E-2</c:v>
                </c:pt>
                <c:pt idx="10">
                  <c:v>0.1891891891891892</c:v>
                </c:pt>
                <c:pt idx="11">
                  <c:v>0.17105263157894737</c:v>
                </c:pt>
                <c:pt idx="13">
                  <c:v>2.7027027027027029E-2</c:v>
                </c:pt>
                <c:pt idx="14">
                  <c:v>5.5921052631578948E-2</c:v>
                </c:pt>
                <c:pt idx="16">
                  <c:v>0</c:v>
                </c:pt>
                <c:pt idx="17">
                  <c:v>3.2894736842105261E-2</c:v>
                </c:pt>
                <c:pt idx="19">
                  <c:v>0</c:v>
                </c:pt>
                <c:pt idx="20">
                  <c:v>3.9473684210526314E-2</c:v>
                </c:pt>
                <c:pt idx="22">
                  <c:v>0.16216216216216217</c:v>
                </c:pt>
                <c:pt idx="23">
                  <c:v>5.921052631578947E-2</c:v>
                </c:pt>
                <c:pt idx="25">
                  <c:v>5.4054054054054057E-2</c:v>
                </c:pt>
                <c:pt idx="26">
                  <c:v>1.9736842105263157E-2</c:v>
                </c:pt>
                <c:pt idx="28">
                  <c:v>8.1081081081081086E-2</c:v>
                </c:pt>
                <c:pt idx="29">
                  <c:v>3.6184210526315791E-2</c:v>
                </c:pt>
              </c:numCache>
            </c:numRef>
          </c:val>
          <c:extLst>
            <c:ext xmlns:c16="http://schemas.microsoft.com/office/drawing/2014/chart" uri="{C3380CC4-5D6E-409C-BE32-E72D297353CC}">
              <c16:uniqueId val="{00000001-9E15-4787-ABD3-0AA15D0796AF}"/>
            </c:ext>
          </c:extLst>
        </c:ser>
        <c:ser>
          <c:idx val="2"/>
          <c:order val="2"/>
          <c:tx>
            <c:strRef>
              <c:f>'18-6(ク・DX)'!$V$88</c:f>
              <c:strCache>
                <c:ptCount val="1"/>
                <c:pt idx="0">
                  <c:v>3番目（n=515）</c:v>
                </c:pt>
              </c:strCache>
            </c:strRef>
          </c:tx>
          <c:spPr>
            <a:solidFill>
              <a:srgbClr val="3366FF"/>
            </a:solidFill>
            <a:ln>
              <a:solidFill>
                <a:sysClr val="windowText" lastClr="000000"/>
              </a:solidFill>
            </a:ln>
            <a:effectLst/>
          </c:spPr>
          <c:invertIfNegative val="0"/>
          <c:dLbls>
            <c:dLbl>
              <c:idx val="29"/>
              <c:delete val="1"/>
              <c:extLst>
                <c:ext xmlns:c15="http://schemas.microsoft.com/office/drawing/2012/chart" uri="{CE6537A1-D6FC-4f65-9D91-7224C49458BB}"/>
                <c:ext xmlns:c16="http://schemas.microsoft.com/office/drawing/2014/chart" uri="{C3380CC4-5D6E-409C-BE32-E72D297353CC}">
                  <c16:uniqueId val="{00000000-FEB9-4C79-A974-DA33CE982B1A}"/>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'18-6(ク・DX)'!$S$89:$S$118</c:f>
              <c:strCache>
                <c:ptCount val="30"/>
                <c:pt idx="0">
                  <c:v>AI技術                                        </c:v>
                </c:pt>
                <c:pt idx="1">
                  <c:v>DXあり</c:v>
                </c:pt>
                <c:pt idx="2">
                  <c:v>DXなし</c:v>
                </c:pt>
                <c:pt idx="3">
                  <c:v>IoTシステム構築技術                       </c:v>
                </c:pt>
                <c:pt idx="4">
                  <c:v>DXあり</c:v>
                </c:pt>
                <c:pt idx="5">
                  <c:v>DXなし</c:v>
                </c:pt>
                <c:pt idx="6">
                  <c:v>画像・音声認識技術／合成技術         </c:v>
                </c:pt>
                <c:pt idx="7">
                  <c:v>DXあり</c:v>
                </c:pt>
                <c:pt idx="8">
                  <c:v>DXなし</c:v>
                </c:pt>
                <c:pt idx="9">
                  <c:v>ビッグデータの収集・分析・解析技術       </c:v>
                </c:pt>
                <c:pt idx="10">
                  <c:v>DXあり</c:v>
                </c:pt>
                <c:pt idx="11">
                  <c:v>DXなし</c:v>
                </c:pt>
                <c:pt idx="12">
                  <c:v>無線通信・ネットワーク技術                 </c:v>
                </c:pt>
                <c:pt idx="13">
                  <c:v>DXあり</c:v>
                </c:pt>
                <c:pt idx="14">
                  <c:v>DXなし</c:v>
                </c:pt>
                <c:pt idx="15">
                  <c:v>センサ技術                                    </c:v>
                </c:pt>
                <c:pt idx="16">
                  <c:v>DXあり</c:v>
                </c:pt>
                <c:pt idx="17">
                  <c:v>DXなし</c:v>
                </c:pt>
                <c:pt idx="18">
                  <c:v>システムズエンジニアリング技術              </c:v>
                </c:pt>
                <c:pt idx="19">
                  <c:v>DXあり</c:v>
                </c:pt>
                <c:pt idx="20">
                  <c:v>DXなし</c:v>
                </c:pt>
                <c:pt idx="21">
                  <c:v>デバイス技術                                  </c:v>
                </c:pt>
                <c:pt idx="22">
                  <c:v>DXあり</c:v>
                </c:pt>
                <c:pt idx="23">
                  <c:v>DXなし</c:v>
                </c:pt>
                <c:pt idx="24">
                  <c:v>要求獲得・要件定義技術                  </c:v>
                </c:pt>
                <c:pt idx="25">
                  <c:v>DXあり</c:v>
                </c:pt>
                <c:pt idx="26">
                  <c:v>DXなし</c:v>
                </c:pt>
                <c:pt idx="27">
                  <c:v>リアルタイム制御技術                        </c:v>
                </c:pt>
                <c:pt idx="28">
                  <c:v>DXあり</c:v>
                </c:pt>
                <c:pt idx="29">
                  <c:v>DXなし</c:v>
                </c:pt>
              </c:strCache>
            </c:strRef>
          </c:cat>
          <c:val>
            <c:numRef>
              <c:f>'18-6(ク・DX)'!$V$89:$V$118</c:f>
              <c:numCache>
                <c:formatCode>0.0%</c:formatCode>
                <c:ptCount val="30"/>
                <c:pt idx="1">
                  <c:v>2.7027027027027029E-2</c:v>
                </c:pt>
                <c:pt idx="2">
                  <c:v>0.10921501706484642</c:v>
                </c:pt>
                <c:pt idx="4">
                  <c:v>2.7027027027027029E-2</c:v>
                </c:pt>
                <c:pt idx="5">
                  <c:v>0.11262798634812286</c:v>
                </c:pt>
                <c:pt idx="7">
                  <c:v>0</c:v>
                </c:pt>
                <c:pt idx="8">
                  <c:v>5.8020477815699661E-2</c:v>
                </c:pt>
                <c:pt idx="10">
                  <c:v>0.10810810810810811</c:v>
                </c:pt>
                <c:pt idx="11">
                  <c:v>8.5324232081911269E-2</c:v>
                </c:pt>
                <c:pt idx="13">
                  <c:v>5.4054054054054057E-2</c:v>
                </c:pt>
                <c:pt idx="14">
                  <c:v>2.7303754266211604E-2</c:v>
                </c:pt>
                <c:pt idx="16">
                  <c:v>5.4054054054054057E-2</c:v>
                </c:pt>
                <c:pt idx="17">
                  <c:v>1.7064846416382253E-2</c:v>
                </c:pt>
                <c:pt idx="19">
                  <c:v>8.1081081081081086E-2</c:v>
                </c:pt>
                <c:pt idx="20">
                  <c:v>3.4129692832764506E-2</c:v>
                </c:pt>
                <c:pt idx="22">
                  <c:v>5.4054054054054057E-2</c:v>
                </c:pt>
                <c:pt idx="23">
                  <c:v>5.8020477815699661E-2</c:v>
                </c:pt>
                <c:pt idx="25">
                  <c:v>8.1081081081081086E-2</c:v>
                </c:pt>
                <c:pt idx="26">
                  <c:v>4.4368600682593858E-2</c:v>
                </c:pt>
                <c:pt idx="28">
                  <c:v>5.4054054054054057E-2</c:v>
                </c:pt>
                <c:pt idx="29">
                  <c:v>1.7064846416382253E-2</c:v>
                </c:pt>
              </c:numCache>
            </c:numRef>
          </c:val>
          <c:extLst>
            <c:ext xmlns:c16="http://schemas.microsoft.com/office/drawing/2014/chart" uri="{C3380CC4-5D6E-409C-BE32-E72D297353CC}">
              <c16:uniqueId val="{00000002-9E15-4787-ABD3-0AA15D0796AF}"/>
            </c:ext>
          </c:extLst>
        </c:ser>
        <c:dLbls>
          <c:showLegendKey val="0"/>
          <c:showVal val="0"/>
          <c:showCatName val="0"/>
          <c:showSerName val="0"/>
          <c:showPercent val="0"/>
          <c:showBubbleSize val="0"/>
        </c:dLbls>
        <c:gapWidth val="40"/>
        <c:overlap val="100"/>
        <c:axId val="460180096"/>
        <c:axId val="460202368"/>
      </c:barChart>
      <c:catAx>
        <c:axId val="460180096"/>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60202368"/>
        <c:crosses val="autoZero"/>
        <c:auto val="1"/>
        <c:lblAlgn val="ctr"/>
        <c:lblOffset val="100"/>
        <c:noMultiLvlLbl val="0"/>
      </c:catAx>
      <c:valAx>
        <c:axId val="460202368"/>
        <c:scaling>
          <c:orientation val="minMax"/>
          <c:max val="0.70000000000000007"/>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60180096"/>
        <c:crosses val="autoZero"/>
        <c:crossBetween val="between"/>
        <c:majorUnit val="0.1"/>
      </c:valAx>
      <c:spPr>
        <a:noFill/>
        <a:ln>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105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92199526024583"/>
          <c:y val="5.1187315466609914E-2"/>
          <c:w val="0.78626002462515798"/>
          <c:h val="0.8185483164983165"/>
        </c:manualLayout>
      </c:layout>
      <c:scatterChart>
        <c:scatterStyle val="lineMarker"/>
        <c:varyColors val="0"/>
        <c:ser>
          <c:idx val="1"/>
          <c:order val="0"/>
          <c:tx>
            <c:strRef>
              <c:f>'[「組込み／IoTに関する動向調査」 集計_データ編_5章_1（B-E）20200306★.xlsx]18-7'!$C$5:$C$27</c:f>
              <c:strCache>
                <c:ptCount val="23"/>
                <c:pt idx="0">
                  <c:v>デバイス</c:v>
                </c:pt>
                <c:pt idx="1">
                  <c:v>センサ</c:v>
                </c:pt>
                <c:pt idx="2">
                  <c:v>アクチュエータ</c:v>
                </c:pt>
                <c:pt idx="3">
                  <c:v>画像・音声</c:v>
                </c:pt>
                <c:pt idx="4">
                  <c:v>現実融合</c:v>
                </c:pt>
                <c:pt idx="5">
                  <c:v>無線通信・NW</c:v>
                </c:pt>
                <c:pt idx="6">
                  <c:v>RT制御</c:v>
                </c:pt>
                <c:pt idx="7">
                  <c:v>エッジ</c:v>
                </c:pt>
                <c:pt idx="8">
                  <c:v>IoTシステム構築</c:v>
                </c:pt>
                <c:pt idx="9">
                  <c:v>モデリング</c:v>
                </c:pt>
                <c:pt idx="10">
                  <c:v>AI</c:v>
                </c:pt>
                <c:pt idx="11">
                  <c:v>ビッグデータ</c:v>
                </c:pt>
                <c:pt idx="12">
                  <c:v>ブロックチェーン</c:v>
                </c:pt>
                <c:pt idx="13">
                  <c:v>サーバ／ストレージ</c:v>
                </c:pt>
                <c:pt idx="14">
                  <c:v>セーフティ・セキュリティ</c:v>
                </c:pt>
                <c:pt idx="15">
                  <c:v>システムズエンジニアリング</c:v>
                </c:pt>
                <c:pt idx="16">
                  <c:v>アジャイル</c:v>
                </c:pt>
                <c:pt idx="17">
                  <c:v>他の製品・システム</c:v>
                </c:pt>
                <c:pt idx="18">
                  <c:v>ヒューマンIF</c:v>
                </c:pt>
                <c:pt idx="19">
                  <c:v>要求・要件</c:v>
                </c:pt>
                <c:pt idx="20">
                  <c:v>設計・実装</c:v>
                </c:pt>
                <c:pt idx="21">
                  <c:v>評価・検証</c:v>
                </c:pt>
                <c:pt idx="22">
                  <c:v>運用・保守</c:v>
                </c:pt>
              </c:strCache>
            </c:strRef>
          </c:tx>
          <c:spPr>
            <a:ln w="19050" cap="rnd">
              <a:noFill/>
              <a:round/>
            </a:ln>
            <a:effectLst/>
          </c:spPr>
          <c:marker>
            <c:symbol val="circle"/>
            <c:size val="10"/>
            <c:spPr>
              <a:solidFill>
                <a:schemeClr val="accent2"/>
              </a:solidFill>
              <a:ln w="22225">
                <a:solidFill>
                  <a:schemeClr val="accent2"/>
                </a:solidFill>
              </a:ln>
              <a:effectLst/>
            </c:spPr>
          </c:marker>
          <c:dLbls>
            <c:dLbl>
              <c:idx val="0"/>
              <c:layout>
                <c:manualLayout>
                  <c:x val="9.0096278869975111E-3"/>
                  <c:y val="-2.3795151171600342E-2"/>
                </c:manualLayout>
              </c:layout>
              <c:tx>
                <c:rich>
                  <a:bodyPr/>
                  <a:lstStyle/>
                  <a:p>
                    <a:fld id="{8EAD6351-43A6-44FB-8012-785E6A9DD946}" type="CELLRANGE">
                      <a:rPr lang="ja-JP" altLang="en-US" dirty="0"/>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8040-43FF-BE2E-05654ABBCF48}"/>
                </c:ext>
              </c:extLst>
            </c:dLbl>
            <c:dLbl>
              <c:idx val="1"/>
              <c:layout>
                <c:manualLayout>
                  <c:x val="9.0070921985815049E-3"/>
                  <c:y val="-4.9175084175084177E-2"/>
                </c:manualLayout>
              </c:layout>
              <c:tx>
                <c:rich>
                  <a:bodyPr/>
                  <a:lstStyle/>
                  <a:p>
                    <a:fld id="{04974827-5D34-486C-B104-645001398730}" type="CELLRANGE">
                      <a:rPr lang="ja-JP" altLang="en-US" dirty="0"/>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8040-43FF-BE2E-05654ABBCF48}"/>
                </c:ext>
              </c:extLst>
            </c:dLbl>
            <c:dLbl>
              <c:idx val="2"/>
              <c:layout>
                <c:manualLayout>
                  <c:x val="2.752910052508509E-17"/>
                  <c:y val="1.7305564488436613E-2"/>
                </c:manualLayout>
              </c:layout>
              <c:tx>
                <c:rich>
                  <a:bodyPr/>
                  <a:lstStyle/>
                  <a:p>
                    <a:fld id="{D7EB532B-F213-4C25-B747-E5D0D4CAF556}" type="CELLRANGE">
                      <a:rPr lang="ja-JP" altLang="en-US" dirty="0"/>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8040-43FF-BE2E-05654ABBCF48}"/>
                </c:ext>
              </c:extLst>
            </c:dLbl>
            <c:dLbl>
              <c:idx val="3"/>
              <c:layout>
                <c:manualLayout>
                  <c:x val="-0.13810874704491727"/>
                  <c:y val="-8.5521885521885527E-2"/>
                </c:manualLayout>
              </c:layout>
              <c:tx>
                <c:rich>
                  <a:bodyPr/>
                  <a:lstStyle/>
                  <a:p>
                    <a:fld id="{25011E8F-F365-474D-BDC0-414EE5DC6EEA}" type="CELLRANGE">
                      <a:rPr lang="ja-JP" altLang="en-US" dirty="0"/>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8040-43FF-BE2E-05654ABBCF48}"/>
                </c:ext>
              </c:extLst>
            </c:dLbl>
            <c:dLbl>
              <c:idx val="4"/>
              <c:layout>
                <c:manualLayout>
                  <c:x val="-0.15917009267028936"/>
                  <c:y val="-2.1631955610545766E-3"/>
                </c:manualLayout>
              </c:layout>
              <c:tx>
                <c:rich>
                  <a:bodyPr/>
                  <a:lstStyle/>
                  <a:p>
                    <a:fld id="{D522BB15-A9D4-43C9-ACBD-BF3B4BAEBE35}" type="CELLRANGE">
                      <a:rPr lang="ja-JP" altLang="en-US" dirty="0"/>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8040-43FF-BE2E-05654ABBCF48}"/>
                </c:ext>
              </c:extLst>
            </c:dLbl>
            <c:dLbl>
              <c:idx val="5"/>
              <c:layout>
                <c:manualLayout>
                  <c:x val="1.8014184397163065E-2"/>
                  <c:y val="-2.3518518518518439E-2"/>
                </c:manualLayout>
              </c:layout>
              <c:tx>
                <c:rich>
                  <a:bodyPr/>
                  <a:lstStyle/>
                  <a:p>
                    <a:fld id="{2EE2D8BC-3CCA-4786-A136-8C0A5C95E143}" type="CELLRANGE">
                      <a:rPr lang="en-US" altLang="ja-JP"/>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8040-43FF-BE2E-05654ABBCF48}"/>
                </c:ext>
              </c:extLst>
            </c:dLbl>
            <c:dLbl>
              <c:idx val="6"/>
              <c:layout>
                <c:manualLayout>
                  <c:x val="1.0511232534830429E-2"/>
                  <c:y val="-4.3263911221091533E-3"/>
                </c:manualLayout>
              </c:layout>
              <c:tx>
                <c:rich>
                  <a:bodyPr/>
                  <a:lstStyle/>
                  <a:p>
                    <a:fld id="{567B8874-1F93-4821-A6A0-FFAA82C7661F}" type="CELLRANGE">
                      <a:rPr lang="ja-JP" altLang="en-US" dirty="0"/>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8040-43FF-BE2E-05654ABBCF48}"/>
                </c:ext>
              </c:extLst>
            </c:dLbl>
            <c:dLbl>
              <c:idx val="7"/>
              <c:layout>
                <c:manualLayout>
                  <c:x val="-9.6102697461306785E-2"/>
                  <c:y val="-4.9753497904255185E-2"/>
                </c:manualLayout>
              </c:layout>
              <c:tx>
                <c:rich>
                  <a:bodyPr/>
                  <a:lstStyle/>
                  <a:p>
                    <a:fld id="{7781EF5B-5CB0-49C3-A77A-C3978BA4518B}" type="CELLRANGE">
                      <a:rPr lang="ja-JP" altLang="en-US" dirty="0"/>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8040-43FF-BE2E-05654ABBCF48}"/>
                </c:ext>
              </c:extLst>
            </c:dLbl>
            <c:dLbl>
              <c:idx val="8"/>
              <c:layout>
                <c:manualLayout>
                  <c:x val="2.1016548463356974E-2"/>
                  <c:y val="-0.14324915824915824"/>
                </c:manualLayout>
              </c:layout>
              <c:tx>
                <c:rich>
                  <a:bodyPr/>
                  <a:lstStyle/>
                  <a:p>
                    <a:fld id="{FF394234-637C-4C67-8C63-1816CC807D3B}" type="CELLRANGE">
                      <a:rPr lang="ja-JP" altLang="en-US" dirty="0"/>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8040-43FF-BE2E-05654ABBCF48}"/>
                </c:ext>
              </c:extLst>
            </c:dLbl>
            <c:dLbl>
              <c:idx val="9"/>
              <c:layout>
                <c:manualLayout>
                  <c:x val="4.5048139434987E-3"/>
                  <c:y val="-6.4895866831637299E-3"/>
                </c:manualLayout>
              </c:layout>
              <c:tx>
                <c:rich>
                  <a:bodyPr/>
                  <a:lstStyle/>
                  <a:p>
                    <a:fld id="{193D5F0A-703D-4CC7-876F-CC6A623A592A}" type="CELLRANGE">
                      <a:rPr lang="ja-JP" altLang="en-US" dirty="0"/>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8040-43FF-BE2E-05654ABBCF48}"/>
                </c:ext>
              </c:extLst>
            </c:dLbl>
            <c:dLbl>
              <c:idx val="10"/>
              <c:layout>
                <c:manualLayout>
                  <c:x val="3.9030732860520091E-2"/>
                  <c:y val="-4.4898989898989897E-2"/>
                </c:manualLayout>
              </c:layout>
              <c:tx>
                <c:rich>
                  <a:bodyPr/>
                  <a:lstStyle/>
                  <a:p>
                    <a:fld id="{248985F4-F732-4FA8-9723-DDB0B8519494}" type="CELLRANGE">
                      <a:rPr lang="en-US" altLang="ja-JP"/>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8040-43FF-BE2E-05654ABBCF48}"/>
                </c:ext>
              </c:extLst>
            </c:dLbl>
            <c:dLbl>
              <c:idx val="11"/>
              <c:layout>
                <c:manualLayout>
                  <c:x val="1.8014184397163121E-2"/>
                  <c:y val="-5.3451178451178451E-2"/>
                </c:manualLayout>
              </c:layout>
              <c:tx>
                <c:rich>
                  <a:bodyPr/>
                  <a:lstStyle/>
                  <a:p>
                    <a:fld id="{EA08C96A-405D-40C1-828C-E9457B827525}" type="CELLRANGE">
                      <a:rPr lang="ja-JP" altLang="en-US" dirty="0"/>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040-43FF-BE2E-05654ABBCF48}"/>
                </c:ext>
              </c:extLst>
            </c:dLbl>
            <c:dLbl>
              <c:idx val="12"/>
              <c:layout>
                <c:manualLayout>
                  <c:x val="-0.16667811590945394"/>
                  <c:y val="-4.3263911221091612E-2"/>
                </c:manualLayout>
              </c:layout>
              <c:tx>
                <c:rich>
                  <a:bodyPr/>
                  <a:lstStyle/>
                  <a:p>
                    <a:fld id="{E950D465-84DA-4326-B17C-A0FFBB75C14E}" type="CELLRANGE">
                      <a:rPr lang="ja-JP" altLang="en-US" dirty="0"/>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8040-43FF-BE2E-05654ABBCF48}"/>
                </c:ext>
              </c:extLst>
            </c:dLbl>
            <c:dLbl>
              <c:idx val="13"/>
              <c:layout>
                <c:manualLayout>
                  <c:x val="3.003209295665837E-2"/>
                  <c:y val="1.7305564488436453E-2"/>
                </c:manualLayout>
              </c:layout>
              <c:tx>
                <c:rich>
                  <a:bodyPr/>
                  <a:lstStyle/>
                  <a:p>
                    <a:fld id="{EC2A2264-6413-406E-90DE-4770E140E0BE}" type="CELLRANGE">
                      <a:rPr lang="ja-JP" altLang="en-US" dirty="0"/>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8040-43FF-BE2E-05654ABBCF48}"/>
                </c:ext>
              </c:extLst>
            </c:dLbl>
            <c:dLbl>
              <c:idx val="14"/>
              <c:layout>
                <c:manualLayout>
                  <c:x val="-9.6102697461306785E-2"/>
                  <c:y val="-6.7059062392691868E-2"/>
                </c:manualLayout>
              </c:layout>
              <c:tx>
                <c:rich>
                  <a:bodyPr/>
                  <a:lstStyle/>
                  <a:p>
                    <a:fld id="{44EE29A7-9E1D-4101-9A76-DAE9CF26C2D1}" type="CELLRANGE">
                      <a:rPr lang="ja-JP" altLang="en-US" dirty="0"/>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8040-43FF-BE2E-05654ABBCF48}"/>
                </c:ext>
              </c:extLst>
            </c:dLbl>
            <c:dLbl>
              <c:idx val="15"/>
              <c:layout>
                <c:manualLayout>
                  <c:x val="-0.2117545138886015"/>
                  <c:y val="-0.12461028413829198"/>
                </c:manualLayout>
              </c:layout>
              <c:tx>
                <c:rich>
                  <a:bodyPr/>
                  <a:lstStyle/>
                  <a:p>
                    <a:fld id="{2BE7AF8D-2320-4EE7-A628-277B2D0B577E}" type="CELLRANGE">
                      <a:rPr lang="ja-JP" altLang="en-US" dirty="0"/>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8040-43FF-BE2E-05654ABBCF48}"/>
                </c:ext>
              </c:extLst>
            </c:dLbl>
            <c:dLbl>
              <c:idx val="16"/>
              <c:layout>
                <c:manualLayout>
                  <c:x val="-0.13814762760062849"/>
                  <c:y val="-8.6527822442182989E-2"/>
                </c:manualLayout>
              </c:layout>
              <c:tx>
                <c:rich>
                  <a:bodyPr/>
                  <a:lstStyle/>
                  <a:p>
                    <a:fld id="{35E93A0B-B7C8-495D-96D2-5F856FCF8E73}" type="CELLRANGE">
                      <a:rPr lang="ja-JP" altLang="en-US" dirty="0"/>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8040-43FF-BE2E-05654ABBCF48}"/>
                </c:ext>
              </c:extLst>
            </c:dLbl>
            <c:dLbl>
              <c:idx val="17"/>
              <c:layout>
                <c:manualLayout>
                  <c:x val="-0.18619897633128188"/>
                  <c:y val="2.1631955610545608E-2"/>
                </c:manualLayout>
              </c:layout>
              <c:tx>
                <c:rich>
                  <a:bodyPr/>
                  <a:lstStyle/>
                  <a:p>
                    <a:fld id="{632AA7DE-366D-4735-A3B0-E45E1092E9E9}" type="CELLRANGE">
                      <a:rPr lang="ja-JP" altLang="en-US" dirty="0"/>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1-8040-43FF-BE2E-05654ABBCF48}"/>
                </c:ext>
              </c:extLst>
            </c:dLbl>
            <c:dLbl>
              <c:idx val="18"/>
              <c:layout>
                <c:manualLayout>
                  <c:x val="-0.18619897633128188"/>
                  <c:y val="6.4895866831637299E-3"/>
                </c:manualLayout>
              </c:layout>
              <c:tx>
                <c:rich>
                  <a:bodyPr/>
                  <a:lstStyle/>
                  <a:p>
                    <a:fld id="{FAD4398F-656F-4FDF-9A60-006265EB0F6F}" type="CELLRANGE">
                      <a:rPr lang="en-US" altLang="ja-JP"/>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8040-43FF-BE2E-05654ABBCF48}"/>
                </c:ext>
              </c:extLst>
            </c:dLbl>
            <c:dLbl>
              <c:idx val="19"/>
              <c:layout>
                <c:manualLayout>
                  <c:x val="1.2012837182663293E-2"/>
                  <c:y val="-1.5863250860772622E-16"/>
                </c:manualLayout>
              </c:layout>
              <c:tx>
                <c:rich>
                  <a:bodyPr/>
                  <a:lstStyle/>
                  <a:p>
                    <a:fld id="{592C4686-5952-45E4-96F5-65C60CC65A51}" type="CELLRANGE">
                      <a:rPr lang="ja-JP" altLang="en-US" dirty="0"/>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8040-43FF-BE2E-05654ABBCF48}"/>
                </c:ext>
              </c:extLst>
            </c:dLbl>
            <c:dLbl>
              <c:idx val="20"/>
              <c:layout>
                <c:manualLayout>
                  <c:x val="2.5520094562647644E-2"/>
                  <c:y val="-1.7104377104377184E-2"/>
                </c:manualLayout>
              </c:layout>
              <c:tx>
                <c:rich>
                  <a:bodyPr/>
                  <a:lstStyle/>
                  <a:p>
                    <a:fld id="{3A845448-286F-441A-A5D6-00A8A037D70F}" type="CELLRANGE">
                      <a:rPr lang="ja-JP" altLang="en-US" dirty="0"/>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8040-43FF-BE2E-05654ABBCF48}"/>
                </c:ext>
              </c:extLst>
            </c:dLbl>
            <c:dLbl>
              <c:idx val="21"/>
              <c:layout>
                <c:manualLayout>
                  <c:x val="2.4025674365326696E-2"/>
                  <c:y val="1.0815977805272882E-2"/>
                </c:manualLayout>
              </c:layout>
              <c:tx>
                <c:rich>
                  <a:bodyPr/>
                  <a:lstStyle/>
                  <a:p>
                    <a:fld id="{8219375B-76DA-4892-BBC7-F85A3EE47E59}" type="CELLRANGE">
                      <a:rPr lang="ja-JP" altLang="en-US" dirty="0"/>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5-8040-43FF-BE2E-05654ABBCF48}"/>
                </c:ext>
              </c:extLst>
            </c:dLbl>
            <c:dLbl>
              <c:idx val="22"/>
              <c:layout>
                <c:manualLayout>
                  <c:x val="1.3514441830496266E-2"/>
                  <c:y val="-3.0284737854764071E-2"/>
                </c:manualLayout>
              </c:layout>
              <c:tx>
                <c:rich>
                  <a:bodyPr/>
                  <a:lstStyle/>
                  <a:p>
                    <a:fld id="{FEBA835D-2350-4FFD-A8B5-681072DE1959}" type="CELLRANGE">
                      <a:rPr lang="ja-JP" altLang="en-US" dirty="0"/>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6-8040-43FF-BE2E-05654ABBCF4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'[「組込み／IoTに関する動向調査」 集計_データ編_5章_1（B-E）20200306★.xlsx]18-7'!$D$5:$D$27</c:f>
              <c:numCache>
                <c:formatCode>General</c:formatCode>
                <c:ptCount val="23"/>
                <c:pt idx="0">
                  <c:v>87</c:v>
                </c:pt>
                <c:pt idx="1">
                  <c:v>116</c:v>
                </c:pt>
                <c:pt idx="2">
                  <c:v>20</c:v>
                </c:pt>
                <c:pt idx="3">
                  <c:v>72</c:v>
                </c:pt>
                <c:pt idx="4">
                  <c:v>16</c:v>
                </c:pt>
                <c:pt idx="5">
                  <c:v>133</c:v>
                </c:pt>
                <c:pt idx="6">
                  <c:v>60</c:v>
                </c:pt>
                <c:pt idx="7">
                  <c:v>27</c:v>
                </c:pt>
                <c:pt idx="8">
                  <c:v>129</c:v>
                </c:pt>
                <c:pt idx="9">
                  <c:v>50</c:v>
                </c:pt>
                <c:pt idx="10">
                  <c:v>138</c:v>
                </c:pt>
                <c:pt idx="11">
                  <c:v>76</c:v>
                </c:pt>
                <c:pt idx="12">
                  <c:v>15</c:v>
                </c:pt>
                <c:pt idx="13">
                  <c:v>42</c:v>
                </c:pt>
                <c:pt idx="14">
                  <c:v>43</c:v>
                </c:pt>
                <c:pt idx="15">
                  <c:v>89</c:v>
                </c:pt>
                <c:pt idx="16">
                  <c:v>39</c:v>
                </c:pt>
                <c:pt idx="17">
                  <c:v>25</c:v>
                </c:pt>
                <c:pt idx="18">
                  <c:v>30</c:v>
                </c:pt>
                <c:pt idx="19">
                  <c:v>95</c:v>
                </c:pt>
                <c:pt idx="20">
                  <c:v>171</c:v>
                </c:pt>
                <c:pt idx="21">
                  <c:v>72</c:v>
                </c:pt>
                <c:pt idx="22">
                  <c:v>41</c:v>
                </c:pt>
              </c:numCache>
            </c:numRef>
          </c:xVal>
          <c:yVal>
            <c:numRef>
              <c:f>'[「組込み／IoTに関する動向調査」 集計_データ編_5章_1（B-E）20200306★.xlsx]18-7'!$E$5:$E$27</c:f>
              <c:numCache>
                <c:formatCode>General</c:formatCode>
                <c:ptCount val="23"/>
                <c:pt idx="0">
                  <c:v>47</c:v>
                </c:pt>
                <c:pt idx="1">
                  <c:v>78</c:v>
                </c:pt>
                <c:pt idx="2">
                  <c:v>16</c:v>
                </c:pt>
                <c:pt idx="3">
                  <c:v>90</c:v>
                </c:pt>
                <c:pt idx="4">
                  <c:v>40</c:v>
                </c:pt>
                <c:pt idx="5">
                  <c:v>78</c:v>
                </c:pt>
                <c:pt idx="6">
                  <c:v>64</c:v>
                </c:pt>
                <c:pt idx="7">
                  <c:v>47</c:v>
                </c:pt>
                <c:pt idx="8">
                  <c:v>142</c:v>
                </c:pt>
                <c:pt idx="9">
                  <c:v>46</c:v>
                </c:pt>
                <c:pt idx="10">
                  <c:v>308</c:v>
                </c:pt>
                <c:pt idx="11">
                  <c:v>164</c:v>
                </c:pt>
                <c:pt idx="12">
                  <c:v>42</c:v>
                </c:pt>
                <c:pt idx="13">
                  <c:v>20</c:v>
                </c:pt>
                <c:pt idx="14">
                  <c:v>59</c:v>
                </c:pt>
                <c:pt idx="15">
                  <c:v>92</c:v>
                </c:pt>
                <c:pt idx="16">
                  <c:v>43</c:v>
                </c:pt>
                <c:pt idx="17">
                  <c:v>28</c:v>
                </c:pt>
                <c:pt idx="18">
                  <c:v>32</c:v>
                </c:pt>
                <c:pt idx="19">
                  <c:v>42</c:v>
                </c:pt>
                <c:pt idx="20">
                  <c:v>56</c:v>
                </c:pt>
                <c:pt idx="21">
                  <c:v>29</c:v>
                </c:pt>
                <c:pt idx="22">
                  <c:v>24</c:v>
                </c:pt>
              </c:numCache>
            </c:numRef>
          </c:yVal>
          <c:smooth val="0"/>
          <c:extLst>
            <c:ext xmlns:c15="http://schemas.microsoft.com/office/drawing/2012/chart" uri="{02D57815-91ED-43cb-92C2-25804820EDAC}">
              <c15:datalabelsRange>
                <c15:f>'[「組込み／IoTに関する動向調査」 集計_データ編_5章_1（B-E）20200306★.xlsx]18-7'!$C$5:$C$27</c15:f>
                <c15:dlblRangeCache>
                  <c:ptCount val="23"/>
                  <c:pt idx="0">
                    <c:v>デバイス</c:v>
                  </c:pt>
                  <c:pt idx="1">
                    <c:v>センサ</c:v>
                  </c:pt>
                  <c:pt idx="2">
                    <c:v>アクチュエータ</c:v>
                  </c:pt>
                  <c:pt idx="3">
                    <c:v>画像・音声</c:v>
                  </c:pt>
                  <c:pt idx="4">
                    <c:v>現実融合</c:v>
                  </c:pt>
                  <c:pt idx="5">
                    <c:v>無線通信・NW</c:v>
                  </c:pt>
                  <c:pt idx="6">
                    <c:v>RT制御</c:v>
                  </c:pt>
                  <c:pt idx="7">
                    <c:v>エッジ</c:v>
                  </c:pt>
                  <c:pt idx="8">
                    <c:v>IoTシステム構築</c:v>
                  </c:pt>
                  <c:pt idx="9">
                    <c:v>モデリング</c:v>
                  </c:pt>
                  <c:pt idx="10">
                    <c:v>AI</c:v>
                  </c:pt>
                  <c:pt idx="11">
                    <c:v>ビッグデータ</c:v>
                  </c:pt>
                  <c:pt idx="12">
                    <c:v>ブロックチェーン</c:v>
                  </c:pt>
                  <c:pt idx="13">
                    <c:v>サーバ／ストレージ</c:v>
                  </c:pt>
                  <c:pt idx="14">
                    <c:v>セーフティ・セキュリティ</c:v>
                  </c:pt>
                  <c:pt idx="15">
                    <c:v>システムズエンジニアリング</c:v>
                  </c:pt>
                  <c:pt idx="16">
                    <c:v>アジャイル</c:v>
                  </c:pt>
                  <c:pt idx="17">
                    <c:v>他の製品・システム</c:v>
                  </c:pt>
                  <c:pt idx="18">
                    <c:v>ヒューマンIF</c:v>
                  </c:pt>
                  <c:pt idx="19">
                    <c:v>要求・要件</c:v>
                  </c:pt>
                  <c:pt idx="20">
                    <c:v>設計・実装</c:v>
                  </c:pt>
                  <c:pt idx="21">
                    <c:v>評価・検証</c:v>
                  </c:pt>
                  <c:pt idx="22">
                    <c:v>運用・保守</c:v>
                  </c:pt>
                </c15:dlblRangeCache>
              </c15:datalabelsRange>
            </c:ext>
            <c:ext xmlns:c16="http://schemas.microsoft.com/office/drawing/2014/chart" uri="{C3380CC4-5D6E-409C-BE32-E72D297353CC}">
              <c16:uniqueId val="{00000017-8040-43FF-BE2E-05654ABBCF48}"/>
            </c:ext>
          </c:extLst>
        </c:ser>
        <c:ser>
          <c:idx val="2"/>
          <c:order val="1"/>
          <c:tx>
            <c:v>斜線</c:v>
          </c:tx>
          <c:spPr>
            <a:ln w="25400" cap="rnd">
              <a:noFill/>
              <a:round/>
            </a:ln>
            <a:effectLst/>
          </c:spPr>
          <c:marker>
            <c:symbol val="circle"/>
            <c:size val="5"/>
            <c:spPr>
              <a:noFill/>
              <a:ln w="9525">
                <a:noFill/>
              </a:ln>
              <a:effectLst/>
            </c:spPr>
          </c:marker>
          <c:dLbls>
            <c:delete val="1"/>
          </c:dLbls>
          <c:trendline>
            <c:spPr>
              <a:ln w="19050" cap="rnd">
                <a:solidFill>
                  <a:srgbClr val="00B0F0"/>
                </a:solidFill>
                <a:prstDash val="dash"/>
              </a:ln>
              <a:effectLst/>
            </c:spPr>
            <c:trendlineType val="linear"/>
            <c:dispRSqr val="0"/>
            <c:dispEq val="0"/>
          </c:trendline>
          <c:xVal>
            <c:numRef>
              <c:f>'[「組込み／IoTに関する動向調査」 集計_データ編_5章_1（B-E）20200306★.xlsx]18-7'!$F$5:$F$28</c:f>
              <c:numCache>
                <c:formatCode>General</c:formatCode>
                <c:ptCount val="24"/>
                <c:pt idx="0">
                  <c:v>400</c:v>
                </c:pt>
                <c:pt idx="1">
                  <c:v>360</c:v>
                </c:pt>
                <c:pt idx="2">
                  <c:v>324</c:v>
                </c:pt>
                <c:pt idx="3">
                  <c:v>292</c:v>
                </c:pt>
                <c:pt idx="4">
                  <c:v>263</c:v>
                </c:pt>
                <c:pt idx="5">
                  <c:v>237</c:v>
                </c:pt>
                <c:pt idx="6">
                  <c:v>213</c:v>
                </c:pt>
                <c:pt idx="7">
                  <c:v>192</c:v>
                </c:pt>
                <c:pt idx="8">
                  <c:v>173</c:v>
                </c:pt>
                <c:pt idx="9">
                  <c:v>156</c:v>
                </c:pt>
                <c:pt idx="10">
                  <c:v>140</c:v>
                </c:pt>
                <c:pt idx="11">
                  <c:v>126</c:v>
                </c:pt>
                <c:pt idx="12">
                  <c:v>113</c:v>
                </c:pt>
                <c:pt idx="13">
                  <c:v>102</c:v>
                </c:pt>
                <c:pt idx="14">
                  <c:v>92</c:v>
                </c:pt>
                <c:pt idx="15">
                  <c:v>83</c:v>
                </c:pt>
                <c:pt idx="16">
                  <c:v>75</c:v>
                </c:pt>
                <c:pt idx="17">
                  <c:v>68</c:v>
                </c:pt>
                <c:pt idx="18">
                  <c:v>61</c:v>
                </c:pt>
                <c:pt idx="19">
                  <c:v>55</c:v>
                </c:pt>
                <c:pt idx="20">
                  <c:v>50</c:v>
                </c:pt>
                <c:pt idx="21">
                  <c:v>45</c:v>
                </c:pt>
                <c:pt idx="22">
                  <c:v>41</c:v>
                </c:pt>
                <c:pt idx="23">
                  <c:v>0</c:v>
                </c:pt>
              </c:numCache>
            </c:numRef>
          </c:xVal>
          <c:yVal>
            <c:numRef>
              <c:f>'[「組込み／IoTに関する動向調査」 集計_データ編_5章_1（B-E）20200306★.xlsx]18-7'!$G$5:$G$28</c:f>
              <c:numCache>
                <c:formatCode>General</c:formatCode>
                <c:ptCount val="24"/>
                <c:pt idx="0">
                  <c:v>400</c:v>
                </c:pt>
                <c:pt idx="1">
                  <c:v>360</c:v>
                </c:pt>
                <c:pt idx="2">
                  <c:v>324</c:v>
                </c:pt>
                <c:pt idx="3">
                  <c:v>292</c:v>
                </c:pt>
                <c:pt idx="4">
                  <c:v>263</c:v>
                </c:pt>
                <c:pt idx="5">
                  <c:v>237</c:v>
                </c:pt>
                <c:pt idx="6">
                  <c:v>213</c:v>
                </c:pt>
                <c:pt idx="7">
                  <c:v>192</c:v>
                </c:pt>
                <c:pt idx="8">
                  <c:v>173</c:v>
                </c:pt>
                <c:pt idx="9">
                  <c:v>156</c:v>
                </c:pt>
                <c:pt idx="10">
                  <c:v>140</c:v>
                </c:pt>
                <c:pt idx="11">
                  <c:v>126</c:v>
                </c:pt>
                <c:pt idx="12">
                  <c:v>113</c:v>
                </c:pt>
                <c:pt idx="13">
                  <c:v>102</c:v>
                </c:pt>
                <c:pt idx="14">
                  <c:v>92</c:v>
                </c:pt>
                <c:pt idx="15">
                  <c:v>83</c:v>
                </c:pt>
                <c:pt idx="16">
                  <c:v>75</c:v>
                </c:pt>
                <c:pt idx="17">
                  <c:v>68</c:v>
                </c:pt>
                <c:pt idx="18">
                  <c:v>61</c:v>
                </c:pt>
                <c:pt idx="19">
                  <c:v>55</c:v>
                </c:pt>
                <c:pt idx="20">
                  <c:v>50</c:v>
                </c:pt>
                <c:pt idx="21">
                  <c:v>45</c:v>
                </c:pt>
                <c:pt idx="22">
                  <c:v>41</c:v>
                </c:pt>
                <c:pt idx="23">
                  <c:v>0</c:v>
                </c:pt>
              </c:numCache>
            </c:numRef>
          </c:yVal>
          <c:smooth val="0"/>
          <c:extLst>
            <c:ext xmlns:c16="http://schemas.microsoft.com/office/drawing/2014/chart" uri="{C3380CC4-5D6E-409C-BE32-E72D297353CC}">
              <c16:uniqueId val="{00000018-8040-43FF-BE2E-05654ABBCF48}"/>
            </c:ext>
          </c:extLst>
        </c:ser>
        <c:dLbls>
          <c:showLegendKey val="0"/>
          <c:showVal val="1"/>
          <c:showCatName val="0"/>
          <c:showSerName val="0"/>
          <c:showPercent val="0"/>
          <c:showBubbleSize val="0"/>
        </c:dLbls>
        <c:axId val="460303744"/>
        <c:axId val="460314112"/>
      </c:scatterChart>
      <c:valAx>
        <c:axId val="460303744"/>
        <c:scaling>
          <c:orientation val="minMax"/>
          <c:max val="350"/>
        </c:scaling>
        <c:delete val="0"/>
        <c:axPos val="b"/>
        <c:majorGridlines>
          <c:spPr>
            <a:ln w="12700"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r>
                  <a:rPr lang="ja-JP" altLang="en-US" sz="1200" b="1" dirty="0"/>
                  <a:t>現時点で重要な技術</a:t>
                </a:r>
              </a:p>
            </c:rich>
          </c:tx>
          <c:layout>
            <c:manualLayout>
              <c:xMode val="edge"/>
              <c:yMode val="edge"/>
              <c:x val="0.50352801418439719"/>
              <c:y val="0.95026144781144783"/>
            </c:manualLayout>
          </c:layout>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numFmt formatCode="General" sourceLinked="1"/>
        <c:majorTickMark val="none"/>
        <c:minorTickMark val="none"/>
        <c:tickLblPos val="nextTo"/>
        <c:spPr>
          <a:noFill/>
          <a:ln w="19050" cap="flat" cmpd="sng" algn="ctr">
            <a:solidFill>
              <a:schemeClr val="bg1">
                <a:lumMod val="50000"/>
              </a:schemeClr>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60314112"/>
        <c:crosses val="autoZero"/>
        <c:crossBetween val="midCat"/>
      </c:valAx>
      <c:valAx>
        <c:axId val="460314112"/>
        <c:scaling>
          <c:orientation val="minMax"/>
          <c:max val="350"/>
          <c:min val="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vert="eaVert" wrap="square" anchor="ctr" anchorCtr="0"/>
              <a:lstStyle/>
              <a:p>
                <a:pPr>
                  <a:defRPr sz="12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r>
                  <a:rPr lang="ja-JP" altLang="en-US" sz="1200" b="1" dirty="0"/>
                  <a:t>強化・獲得したい技術</a:t>
                </a:r>
              </a:p>
            </c:rich>
          </c:tx>
          <c:layout>
            <c:manualLayout>
              <c:xMode val="edge"/>
              <c:yMode val="edge"/>
              <c:x val="9.6891252955082739E-4"/>
              <c:y val="0.18993198653198654"/>
            </c:manualLayout>
          </c:layout>
          <c:overlay val="0"/>
          <c:spPr>
            <a:noFill/>
            <a:ln>
              <a:noFill/>
            </a:ln>
            <a:effectLst/>
          </c:spPr>
          <c:txPr>
            <a:bodyPr rot="0" spcFirstLastPara="1" vertOverflow="ellipsis" vert="eaVert" wrap="square" anchor="ctr" anchorCtr="0"/>
            <a:lstStyle/>
            <a:p>
              <a:pPr>
                <a:defRPr sz="12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numFmt formatCode="General" sourceLinked="1"/>
        <c:majorTickMark val="none"/>
        <c:minorTickMark val="none"/>
        <c:tickLblPos val="nextTo"/>
        <c:spPr>
          <a:noFill/>
          <a:ln w="19050" cap="flat" cmpd="sng" algn="ctr">
            <a:solidFill>
              <a:schemeClr val="bg1">
                <a:lumMod val="50000"/>
              </a:schemeClr>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60303744"/>
        <c:crosses val="autoZero"/>
        <c:crossBetween val="midCat"/>
      </c:valAx>
      <c:spPr>
        <a:noFill/>
        <a:ln w="19050">
          <a:solidFill>
            <a:schemeClr val="bg1">
              <a:lumMod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r>
              <a:rPr lang="ja-JP" dirty="0"/>
              <a:t>組込み製品及び同部品事業</a:t>
            </a:r>
            <a:endParaRPr lang="en-US" dirty="0"/>
          </a:p>
        </c:rich>
      </c:tx>
      <c:overlay val="0"/>
      <c:spPr>
        <a:noFill/>
        <a:ln>
          <a:noFill/>
        </a:ln>
        <a:effectLst/>
      </c:spPr>
      <c:txPr>
        <a:bodyPr rot="0" spcFirstLastPara="1" vertOverflow="ellipsis" vert="horz" wrap="square" anchor="ctr" anchorCtr="1"/>
        <a:lstStyle/>
        <a:p>
          <a:pPr>
            <a:defRPr sz="144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28024937325128735"/>
          <c:y val="0.144434375"/>
          <c:w val="0.66612707155191841"/>
          <c:h val="0.7317572916666667"/>
        </c:manualLayout>
      </c:layout>
      <c:barChart>
        <c:barDir val="bar"/>
        <c:grouping val="clustered"/>
        <c:varyColors val="0"/>
        <c:ser>
          <c:idx val="0"/>
          <c:order val="0"/>
          <c:tx>
            <c:strRef>
              <c:f>'[「組込み／IoTに関する動向調査」 集計_データ編_1章_1（A-F）20200306★.xlsx]5-2'!$D$4</c:f>
              <c:strCache>
                <c:ptCount val="1"/>
                <c:pt idx="0">
                  <c:v>2019年度（B～E）（n=424）</c:v>
                </c:pt>
              </c:strCache>
            </c:strRef>
          </c:tx>
          <c:spPr>
            <a:solidFill>
              <a:schemeClr val="accent5">
                <a:lumMod val="75000"/>
              </a:schemeClr>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集計_データ編_1章_1（A-F）20200306★.xlsx]5-2'!$B$6:$B$13</c:f>
              <c:strCache>
                <c:ptCount val="8"/>
                <c:pt idx="0">
                  <c:v>運輸機器／建設機器</c:v>
                </c:pt>
                <c:pt idx="1">
                  <c:v>工業制御／FA機器／産業機器</c:v>
                </c:pt>
                <c:pt idx="2">
                  <c:v>業務用端末機器</c:v>
                </c:pt>
                <c:pt idx="3">
                  <c:v>医療機器</c:v>
                </c:pt>
                <c:pt idx="4">
                  <c:v>個人用情報機器</c:v>
                </c:pt>
                <c:pt idx="5">
                  <c:v>AV機器／家電機器</c:v>
                </c:pt>
                <c:pt idx="6">
                  <c:v>設備機器</c:v>
                </c:pt>
                <c:pt idx="7">
                  <c:v>その他の製品</c:v>
                </c:pt>
              </c:strCache>
            </c:strRef>
          </c:cat>
          <c:val>
            <c:numRef>
              <c:f>'[「組込み／IoTに関する動向調査」 集計_データ編_1章_1（A-F）20200306★.xlsx]5-2'!$D$6:$D$13</c:f>
              <c:numCache>
                <c:formatCode>0.0%</c:formatCode>
                <c:ptCount val="8"/>
                <c:pt idx="0">
                  <c:v>0.2617924528301887</c:v>
                </c:pt>
                <c:pt idx="1">
                  <c:v>0.37028301886792453</c:v>
                </c:pt>
                <c:pt idx="2">
                  <c:v>0.16981132075471697</c:v>
                </c:pt>
                <c:pt idx="3">
                  <c:v>0.16273584905660377</c:v>
                </c:pt>
                <c:pt idx="4">
                  <c:v>0.14150943396226415</c:v>
                </c:pt>
                <c:pt idx="5">
                  <c:v>0.125</c:v>
                </c:pt>
                <c:pt idx="6">
                  <c:v>0.16273584905660377</c:v>
                </c:pt>
                <c:pt idx="7">
                  <c:v>0.22641509433962265</c:v>
                </c:pt>
              </c:numCache>
            </c:numRef>
          </c:val>
          <c:extLst>
            <c:ext xmlns:c16="http://schemas.microsoft.com/office/drawing/2014/chart" uri="{C3380CC4-5D6E-409C-BE32-E72D297353CC}">
              <c16:uniqueId val="{00000000-79D5-4492-916B-4C98D172633B}"/>
            </c:ext>
          </c:extLst>
        </c:ser>
        <c:ser>
          <c:idx val="1"/>
          <c:order val="1"/>
          <c:tx>
            <c:strRef>
              <c:f>'[「組込み／IoTに関する動向調査」 集計_データ編_1章_1（A-F）20200306★.xlsx]5-2'!$E$4</c:f>
              <c:strCache>
                <c:ptCount val="1"/>
                <c:pt idx="0">
                  <c:v>2018年度（n=246）</c:v>
                </c:pt>
              </c:strCache>
            </c:strRef>
          </c:tx>
          <c:spPr>
            <a:solidFill>
              <a:schemeClr val="accent5">
                <a:lumMod val="60000"/>
                <a:lumOff val="40000"/>
              </a:schemeClr>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集計_データ編_1章_1（A-F）20200306★.xlsx]5-2'!$B$6:$B$13</c:f>
              <c:strCache>
                <c:ptCount val="8"/>
                <c:pt idx="0">
                  <c:v>運輸機器／建設機器</c:v>
                </c:pt>
                <c:pt idx="1">
                  <c:v>工業制御／FA機器／産業機器</c:v>
                </c:pt>
                <c:pt idx="2">
                  <c:v>業務用端末機器</c:v>
                </c:pt>
                <c:pt idx="3">
                  <c:v>医療機器</c:v>
                </c:pt>
                <c:pt idx="4">
                  <c:v>個人用情報機器</c:v>
                </c:pt>
                <c:pt idx="5">
                  <c:v>AV機器／家電機器</c:v>
                </c:pt>
                <c:pt idx="6">
                  <c:v>設備機器</c:v>
                </c:pt>
                <c:pt idx="7">
                  <c:v>その他の製品</c:v>
                </c:pt>
              </c:strCache>
            </c:strRef>
          </c:cat>
          <c:val>
            <c:numRef>
              <c:f>'[「組込み／IoTに関する動向調査」 集計_データ編_1章_1（A-F）20200306★.xlsx]5-2'!$E$6:$E$13</c:f>
              <c:numCache>
                <c:formatCode>0.0%</c:formatCode>
                <c:ptCount val="8"/>
                <c:pt idx="0">
                  <c:v>0.37</c:v>
                </c:pt>
                <c:pt idx="1">
                  <c:v>0.443</c:v>
                </c:pt>
                <c:pt idx="2">
                  <c:v>0.252</c:v>
                </c:pt>
                <c:pt idx="3">
                  <c:v>0.191</c:v>
                </c:pt>
                <c:pt idx="4">
                  <c:v>0.183</c:v>
                </c:pt>
                <c:pt idx="5">
                  <c:v>0.17100000000000001</c:v>
                </c:pt>
                <c:pt idx="6">
                  <c:v>0.27600000000000002</c:v>
                </c:pt>
                <c:pt idx="7">
                  <c:v>0.13800000000000001</c:v>
                </c:pt>
              </c:numCache>
            </c:numRef>
          </c:val>
          <c:extLst>
            <c:ext xmlns:c16="http://schemas.microsoft.com/office/drawing/2014/chart" uri="{C3380CC4-5D6E-409C-BE32-E72D297353CC}">
              <c16:uniqueId val="{00000001-79D5-4492-916B-4C98D172633B}"/>
            </c:ext>
          </c:extLst>
        </c:ser>
        <c:ser>
          <c:idx val="2"/>
          <c:order val="2"/>
          <c:tx>
            <c:strRef>
              <c:f>'[「組込み／IoTに関する動向調査」 集計_データ編_1章_1（A-F）20200306★.xlsx]5-2'!$F$4</c:f>
              <c:strCache>
                <c:ptCount val="1"/>
                <c:pt idx="0">
                  <c:v>2017年度（n=195）</c:v>
                </c:pt>
              </c:strCache>
            </c:strRef>
          </c:tx>
          <c:spPr>
            <a:solidFill>
              <a:schemeClr val="accent5">
                <a:lumMod val="40000"/>
                <a:lumOff val="60000"/>
              </a:schemeClr>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集計_データ編_1章_1（A-F）20200306★.xlsx]5-2'!$B$6:$B$13</c:f>
              <c:strCache>
                <c:ptCount val="8"/>
                <c:pt idx="0">
                  <c:v>運輸機器／建設機器</c:v>
                </c:pt>
                <c:pt idx="1">
                  <c:v>工業制御／FA機器／産業機器</c:v>
                </c:pt>
                <c:pt idx="2">
                  <c:v>業務用端末機器</c:v>
                </c:pt>
                <c:pt idx="3">
                  <c:v>医療機器</c:v>
                </c:pt>
                <c:pt idx="4">
                  <c:v>個人用情報機器</c:v>
                </c:pt>
                <c:pt idx="5">
                  <c:v>AV機器／家電機器</c:v>
                </c:pt>
                <c:pt idx="6">
                  <c:v>設備機器</c:v>
                </c:pt>
                <c:pt idx="7">
                  <c:v>その他の製品</c:v>
                </c:pt>
              </c:strCache>
            </c:strRef>
          </c:cat>
          <c:val>
            <c:numRef>
              <c:f>'[「組込み／IoTに関する動向調査」 集計_データ編_1章_1（A-F）20200306★.xlsx]5-2'!$F$6:$F$13</c:f>
              <c:numCache>
                <c:formatCode>0.0%</c:formatCode>
                <c:ptCount val="8"/>
                <c:pt idx="0">
                  <c:v>0.42599999999999999</c:v>
                </c:pt>
                <c:pt idx="1">
                  <c:v>0.4</c:v>
                </c:pt>
                <c:pt idx="2">
                  <c:v>0.25600000000000001</c:v>
                </c:pt>
                <c:pt idx="3">
                  <c:v>0.246</c:v>
                </c:pt>
                <c:pt idx="4">
                  <c:v>0.28199999999999997</c:v>
                </c:pt>
                <c:pt idx="5">
                  <c:v>0.21</c:v>
                </c:pt>
                <c:pt idx="6">
                  <c:v>0.27700000000000002</c:v>
                </c:pt>
                <c:pt idx="7">
                  <c:v>0.13800000000000001</c:v>
                </c:pt>
              </c:numCache>
            </c:numRef>
          </c:val>
          <c:extLst>
            <c:ext xmlns:c16="http://schemas.microsoft.com/office/drawing/2014/chart" uri="{C3380CC4-5D6E-409C-BE32-E72D297353CC}">
              <c16:uniqueId val="{00000002-79D5-4492-916B-4C98D172633B}"/>
            </c:ext>
          </c:extLst>
        </c:ser>
        <c:dLbls>
          <c:showLegendKey val="0"/>
          <c:showVal val="0"/>
          <c:showCatName val="0"/>
          <c:showSerName val="0"/>
          <c:showPercent val="0"/>
          <c:showBubbleSize val="0"/>
        </c:dLbls>
        <c:gapWidth val="130"/>
        <c:axId val="438900608"/>
        <c:axId val="438902144"/>
      </c:barChart>
      <c:catAx>
        <c:axId val="438900608"/>
        <c:scaling>
          <c:orientation val="maxMin"/>
        </c:scaling>
        <c:delete val="0"/>
        <c:axPos val="l"/>
        <c:numFmt formatCode="General" sourceLinked="1"/>
        <c:majorTickMark val="none"/>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38902144"/>
        <c:crosses val="autoZero"/>
        <c:auto val="1"/>
        <c:lblAlgn val="ctr"/>
        <c:lblOffset val="100"/>
        <c:noMultiLvlLbl val="0"/>
      </c:catAx>
      <c:valAx>
        <c:axId val="438902144"/>
        <c:scaling>
          <c:orientation val="minMax"/>
          <c:max val="0.8"/>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38900608"/>
        <c:crosses val="autoZero"/>
        <c:crossBetween val="between"/>
      </c:valAx>
      <c:spPr>
        <a:noFill/>
        <a:ln>
          <a:solidFill>
            <a:schemeClr val="bg1">
              <a:lumMod val="65000"/>
            </a:schemeClr>
          </a:solidFill>
        </a:ln>
        <a:effectLst/>
      </c:spPr>
    </c:plotArea>
    <c:legend>
      <c:legendPos val="b"/>
      <c:layout>
        <c:manualLayout>
          <c:xMode val="edge"/>
          <c:yMode val="edge"/>
          <c:x val="5.016058201058201E-2"/>
          <c:y val="0.89010119047619063"/>
          <c:w val="0.92797258493158574"/>
          <c:h val="8.7206802139931094E-2"/>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92199526024583"/>
          <c:y val="5.1187315466609914E-2"/>
          <c:w val="0.78626002462515798"/>
          <c:h val="0.84206676546384085"/>
        </c:manualLayout>
      </c:layout>
      <c:scatterChart>
        <c:scatterStyle val="lineMarker"/>
        <c:varyColors val="0"/>
        <c:ser>
          <c:idx val="1"/>
          <c:order val="0"/>
          <c:tx>
            <c:strRef>
              <c:f>'[「組込み／IoTに関する動向調査」 集計_データ編_5章_1（B-E）20200306★.xlsx]18-8 (2019指標)'!$C$5:$C$27</c:f>
              <c:strCache>
                <c:ptCount val="23"/>
                <c:pt idx="0">
                  <c:v>デバイス</c:v>
                </c:pt>
                <c:pt idx="1">
                  <c:v>センサ</c:v>
                </c:pt>
                <c:pt idx="2">
                  <c:v>アクチュエータ</c:v>
                </c:pt>
                <c:pt idx="3">
                  <c:v>画像・音声</c:v>
                </c:pt>
                <c:pt idx="4">
                  <c:v>現実融合</c:v>
                </c:pt>
                <c:pt idx="5">
                  <c:v>無線通信・NW</c:v>
                </c:pt>
                <c:pt idx="6">
                  <c:v>RT制御</c:v>
                </c:pt>
                <c:pt idx="7">
                  <c:v>エッジ</c:v>
                </c:pt>
                <c:pt idx="8">
                  <c:v>IoTシステム構築</c:v>
                </c:pt>
                <c:pt idx="9">
                  <c:v>モデリング</c:v>
                </c:pt>
                <c:pt idx="10">
                  <c:v>AI</c:v>
                </c:pt>
                <c:pt idx="11">
                  <c:v>ビッグデータ</c:v>
                </c:pt>
                <c:pt idx="12">
                  <c:v>ブロックチェーン</c:v>
                </c:pt>
                <c:pt idx="13">
                  <c:v>サーバ／ストレージ</c:v>
                </c:pt>
                <c:pt idx="14">
                  <c:v>セーフティ・セキュリティ</c:v>
                </c:pt>
                <c:pt idx="15">
                  <c:v>システムズエンジニアリング</c:v>
                </c:pt>
                <c:pt idx="16">
                  <c:v>アジャイル</c:v>
                </c:pt>
                <c:pt idx="17">
                  <c:v>他の製品・システム</c:v>
                </c:pt>
                <c:pt idx="18">
                  <c:v>ヒューマンIF</c:v>
                </c:pt>
                <c:pt idx="19">
                  <c:v>要求・要件</c:v>
                </c:pt>
                <c:pt idx="20">
                  <c:v>設計・実装</c:v>
                </c:pt>
                <c:pt idx="21">
                  <c:v>評価・検証</c:v>
                </c:pt>
                <c:pt idx="22">
                  <c:v>運用・保守</c:v>
                </c:pt>
              </c:strCache>
            </c:strRef>
          </c:tx>
          <c:spPr>
            <a:ln w="19050" cap="rnd">
              <a:noFill/>
              <a:round/>
            </a:ln>
            <a:effectLst/>
          </c:spPr>
          <c:marker>
            <c:symbol val="circle"/>
            <c:size val="10"/>
            <c:spPr>
              <a:solidFill>
                <a:schemeClr val="accent2"/>
              </a:solidFill>
              <a:ln w="22225">
                <a:solidFill>
                  <a:schemeClr val="accent2"/>
                </a:solidFill>
              </a:ln>
              <a:effectLst/>
            </c:spPr>
          </c:marker>
          <c:dLbls>
            <c:dLbl>
              <c:idx val="0"/>
              <c:layout>
                <c:manualLayout>
                  <c:x val="8.7475064429445415E-2"/>
                  <c:y val="-1.7387579650674438E-2"/>
                </c:manualLayout>
              </c:layout>
              <c:tx>
                <c:rich>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en-US" altLang="ja-JP" dirty="0">
                      <a:solidFill>
                        <a:schemeClr val="tx1"/>
                      </a:solidFill>
                    </a:endParaRPr>
                  </a:p>
                </c:rich>
              </c:tx>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layout>
                    <c:manualLayout>
                      <c:w val="6.5606524875216801E-2"/>
                      <c:h val="3.3455615071355908E-2"/>
                    </c:manualLayout>
                  </c15:layout>
                </c:ext>
                <c:ext xmlns:c16="http://schemas.microsoft.com/office/drawing/2014/chart" uri="{C3380CC4-5D6E-409C-BE32-E72D297353CC}">
                  <c16:uniqueId val="{00000000-027C-42C1-9A5A-BBD6253815EF}"/>
                </c:ext>
              </c:extLst>
            </c:dLbl>
            <c:dLbl>
              <c:idx val="1"/>
              <c:layout>
                <c:manualLayout>
                  <c:x val="4.315784280489135E-2"/>
                  <c:y val="-8.260656409206113E-2"/>
                </c:manualLayout>
              </c:layout>
              <c:tx>
                <c:rich>
                  <a:bodyPr/>
                  <a:lstStyle/>
                  <a:p>
                    <a:fld id="{C6F9DCB0-CA0F-408A-8E8C-D72057984E0C}"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027C-42C1-9A5A-BBD6253815EF}"/>
                </c:ext>
              </c:extLst>
            </c:dLbl>
            <c:dLbl>
              <c:idx val="2"/>
              <c:layout>
                <c:manualLayout>
                  <c:x val="-0.12092626882667863"/>
                  <c:y val="-8.8436408746249036E-3"/>
                </c:manualLayout>
              </c:layout>
              <c:tx>
                <c:rich>
                  <a:bodyPr/>
                  <a:lstStyle/>
                  <a:p>
                    <a:fld id="{D85644FE-9217-48A6-B5FA-16C7E4248F5F}"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027C-42C1-9A5A-BBD6253815EF}"/>
                </c:ext>
              </c:extLst>
            </c:dLbl>
            <c:dLbl>
              <c:idx val="3"/>
              <c:layout>
                <c:manualLayout>
                  <c:x val="-7.4358244367509457E-2"/>
                  <c:y val="-8.7478047157010824E-2"/>
                </c:manualLayout>
              </c:layout>
              <c:tx>
                <c:rich>
                  <a:bodyPr/>
                  <a:lstStyle/>
                  <a:p>
                    <a:fld id="{A88E6C87-A783-4079-BAAE-40ED13B58FCC}"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027C-42C1-9A5A-BBD6253815EF}"/>
                </c:ext>
              </c:extLst>
            </c:dLbl>
            <c:dLbl>
              <c:idx val="4"/>
              <c:layout>
                <c:manualLayout>
                  <c:x val="-0.16102680766971164"/>
                  <c:y val="-7.1189320526698421E-2"/>
                </c:manualLayout>
              </c:layout>
              <c:tx>
                <c:rich>
                  <a:bodyPr/>
                  <a:lstStyle/>
                  <a:p>
                    <a:fld id="{3E13B666-46BE-4C20-8889-14406BC837AA}"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027C-42C1-9A5A-BBD6253815EF}"/>
                </c:ext>
              </c:extLst>
            </c:dLbl>
            <c:dLbl>
              <c:idx val="5"/>
              <c:layout>
                <c:manualLayout>
                  <c:x val="1.9109075939781901E-2"/>
                  <c:y val="-3.3013875732828261E-2"/>
                </c:manualLayout>
              </c:layout>
              <c:tx>
                <c:rich>
                  <a:bodyPr/>
                  <a:lstStyle/>
                  <a:p>
                    <a:fld id="{E4BF4D2C-27ED-4739-A985-63E883A20E5E}"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027C-42C1-9A5A-BBD6253815EF}"/>
                </c:ext>
              </c:extLst>
            </c:dLbl>
            <c:dLbl>
              <c:idx val="6"/>
              <c:layout>
                <c:manualLayout>
                  <c:x val="-8.2718807960787094E-2"/>
                  <c:y val="-6.6885968889536032E-2"/>
                </c:manualLayout>
              </c:layout>
              <c:tx>
                <c:rich>
                  <a:bodyPr/>
                  <a:lstStyle/>
                  <a:p>
                    <a:fld id="{E11F5C4F-3CB4-4609-AFAA-DD44C6807A08}"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027C-42C1-9A5A-BBD6253815EF}"/>
                </c:ext>
              </c:extLst>
            </c:dLbl>
            <c:dLbl>
              <c:idx val="7"/>
              <c:layout>
                <c:manualLayout>
                  <c:x val="-7.3046529754265066E-2"/>
                  <c:y val="-7.607717869888235E-2"/>
                </c:manualLayout>
              </c:layout>
              <c:tx>
                <c:rich>
                  <a:bodyPr/>
                  <a:lstStyle/>
                  <a:p>
                    <a:fld id="{C22E65D8-96FC-41B6-AE16-6046A8FDB7B5}"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027C-42C1-9A5A-BBD6253815EF}"/>
                </c:ext>
              </c:extLst>
            </c:dLbl>
            <c:dLbl>
              <c:idx val="8"/>
              <c:layout>
                <c:manualLayout>
                  <c:x val="1.2526019872642369E-2"/>
                  <c:y val="-0.10231036071785156"/>
                </c:manualLayout>
              </c:layout>
              <c:tx>
                <c:rich>
                  <a:bodyPr/>
                  <a:lstStyle/>
                  <a:p>
                    <a:fld id="{BC12B0CE-16EF-495A-AC48-8DCCA3A0FF05}"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027C-42C1-9A5A-BBD6253815EF}"/>
                </c:ext>
              </c:extLst>
            </c:dLbl>
            <c:dLbl>
              <c:idx val="9"/>
              <c:layout>
                <c:manualLayout>
                  <c:x val="5.1547453048902174E-2"/>
                  <c:y val="-3.7957364704614339E-2"/>
                </c:manualLayout>
              </c:layout>
              <c:tx>
                <c:rich>
                  <a:bodyPr rot="0" spcFirstLastPara="1" vertOverflow="ellipsis" vert="horz" wrap="square" lIns="38100" tIns="19050" rIns="38100" bIns="19050" anchor="ctr" anchorCtr="1">
                    <a:noAutofit/>
                  </a:bodyPr>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7CFBF56A-392E-4EC6-AAB7-F449333FB140}" type="CELLRANGE">
                      <a:rPr lang="en-US" altLang="ja-JP"/>
                      <a:pPr>
                        <a:defRPr sz="1050"/>
                      </a:pPr>
                      <a:t>[CELLRANGE]</a:t>
                    </a:fld>
                    <a:endParaRPr lang="ja-JP" altLang="en-US"/>
                  </a:p>
                </c:rich>
              </c:tx>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layout>
                    <c:manualLayout>
                      <c:w val="5.4151907862834581E-2"/>
                      <c:h val="3.0165174914098782E-2"/>
                    </c:manualLayout>
                  </c15:layout>
                  <c15:dlblFieldTable/>
                  <c15:showDataLabelsRange val="1"/>
                </c:ext>
                <c:ext xmlns:c16="http://schemas.microsoft.com/office/drawing/2014/chart" uri="{C3380CC4-5D6E-409C-BE32-E72D297353CC}">
                  <c16:uniqueId val="{00000009-027C-42C1-9A5A-BBD6253815EF}"/>
                </c:ext>
              </c:extLst>
            </c:dLbl>
            <c:dLbl>
              <c:idx val="10"/>
              <c:layout>
                <c:manualLayout>
                  <c:x val="2.9445601889046148E-2"/>
                  <c:y val="-3.8634827577378975E-2"/>
                </c:manualLayout>
              </c:layout>
              <c:tx>
                <c:rich>
                  <a:bodyPr/>
                  <a:lstStyle/>
                  <a:p>
                    <a:fld id="{3BB3E2A9-0FA7-4661-ABC5-68AD144CB72C}"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027C-42C1-9A5A-BBD6253815EF}"/>
                </c:ext>
              </c:extLst>
            </c:dLbl>
            <c:dLbl>
              <c:idx val="11"/>
              <c:layout>
                <c:manualLayout>
                  <c:x val="-3.4318948206238424E-2"/>
                  <c:y val="-9.8307858762908498E-2"/>
                </c:manualLayout>
              </c:layout>
              <c:tx>
                <c:rich>
                  <a:bodyPr rot="0" spcFirstLastPara="1" vertOverflow="ellipsis" vert="horz" wrap="square" lIns="38100" tIns="19050" rIns="38100" bIns="19050" anchor="ctr" anchorCtr="1">
                    <a:noAutofit/>
                  </a:bodyPr>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B6B4D79F-9620-45E7-93D5-8E2D7D2A69D7}" type="CELLRANGE">
                      <a:rPr lang="en-US" altLang="ja-JP"/>
                      <a:pPr>
                        <a:defRPr sz="1050"/>
                      </a:pPr>
                      <a:t>[CELLRANGE]</a:t>
                    </a:fld>
                    <a:endParaRPr lang="ja-JP" altLang="en-US"/>
                  </a:p>
                </c:rich>
              </c:tx>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layout>
                    <c:manualLayout>
                      <c:w val="9.1878130813004458E-2"/>
                      <c:h val="2.5577083612934384E-2"/>
                    </c:manualLayout>
                  </c15:layout>
                  <c15:dlblFieldTable/>
                  <c15:showDataLabelsRange val="1"/>
                </c:ext>
                <c:ext xmlns:c16="http://schemas.microsoft.com/office/drawing/2014/chart" uri="{C3380CC4-5D6E-409C-BE32-E72D297353CC}">
                  <c16:uniqueId val="{0000000B-027C-42C1-9A5A-BBD6253815EF}"/>
                </c:ext>
              </c:extLst>
            </c:dLbl>
            <c:dLbl>
              <c:idx val="12"/>
              <c:layout>
                <c:manualLayout>
                  <c:x val="-0.21107369979612114"/>
                  <c:y val="-0.10880363608684628"/>
                </c:manualLayout>
              </c:layout>
              <c:tx>
                <c:rich>
                  <a:bodyPr/>
                  <a:lstStyle/>
                  <a:p>
                    <a:fld id="{80187799-91EA-4BDD-971B-C3E257A78BC7}"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027C-42C1-9A5A-BBD6253815EF}"/>
                </c:ext>
              </c:extLst>
            </c:dLbl>
            <c:dLbl>
              <c:idx val="13"/>
              <c:layout>
                <c:manualLayout>
                  <c:x val="7.8574244950515806E-2"/>
                  <c:y val="5.5597556887046581E-2"/>
                </c:manualLayout>
              </c:layout>
              <c:tx>
                <c:rich>
                  <a:bodyPr/>
                  <a:lstStyle/>
                  <a:p>
                    <a:fld id="{425C7870-A6F6-4241-9039-EFB31A292B1D}"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027C-42C1-9A5A-BBD6253815EF}"/>
                </c:ext>
              </c:extLst>
            </c:dLbl>
            <c:dLbl>
              <c:idx val="14"/>
              <c:layout>
                <c:manualLayout>
                  <c:x val="-0.12133225204054143"/>
                  <c:y val="-0.1271641121278371"/>
                </c:manualLayout>
              </c:layout>
              <c:tx>
                <c:rich>
                  <a:bodyPr/>
                  <a:lstStyle/>
                  <a:p>
                    <a:fld id="{7A194EDF-EE00-4BCB-8AA2-1D7ECB601437}"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027C-42C1-9A5A-BBD6253815EF}"/>
                </c:ext>
              </c:extLst>
            </c:dLbl>
            <c:dLbl>
              <c:idx val="15"/>
              <c:layout>
                <c:manualLayout>
                  <c:x val="-7.7071326700066847E-2"/>
                  <c:y val="-0.11943268221499706"/>
                </c:manualLayout>
              </c:layout>
              <c:tx>
                <c:rich>
                  <a:bodyPr/>
                  <a:lstStyle/>
                  <a:p>
                    <a:fld id="{01456F4E-462B-41D2-8385-2AB1AF3FA022}"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027C-42C1-9A5A-BBD6253815EF}"/>
                </c:ext>
              </c:extLst>
            </c:dLbl>
            <c:dLbl>
              <c:idx val="16"/>
              <c:layout>
                <c:manualLayout>
                  <c:x val="2.9975244992292167E-2"/>
                  <c:y val="5.0258234779900646E-3"/>
                </c:manualLayout>
              </c:layout>
              <c:tx>
                <c:rich>
                  <a:bodyPr/>
                  <a:lstStyle/>
                  <a:p>
                    <a:fld id="{4A6E2C13-3A9B-405B-A315-D51453225AFE}"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027C-42C1-9A5A-BBD6253815EF}"/>
                </c:ext>
              </c:extLst>
            </c:dLbl>
            <c:dLbl>
              <c:idx val="17"/>
              <c:layout>
                <c:manualLayout>
                  <c:x val="-0.19145452457870407"/>
                  <c:y val="-1.9671909434650685E-2"/>
                </c:manualLayout>
              </c:layout>
              <c:tx>
                <c:rich>
                  <a:bodyPr/>
                  <a:lstStyle/>
                  <a:p>
                    <a:fld id="{11A61015-6A47-4EF2-9358-E7990E9F9E82}"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1-027C-42C1-9A5A-BBD6253815EF}"/>
                </c:ext>
              </c:extLst>
            </c:dLbl>
            <c:dLbl>
              <c:idx val="18"/>
              <c:layout>
                <c:manualLayout>
                  <c:x val="-0.24407151243982897"/>
                  <c:y val="-4.5868217612612075E-2"/>
                </c:manualLayout>
              </c:layout>
              <c:tx>
                <c:rich>
                  <a:bodyPr rot="0" spcFirstLastPara="1" vertOverflow="ellipsis" vert="horz" wrap="square" lIns="38100" tIns="19050" rIns="38100" bIns="19050" anchor="ctr" anchorCtr="1">
                    <a:noAutofit/>
                  </a:bodyPr>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3E6C3BA2-0A60-46F4-AC31-1F7B2336535D}" type="CELLRANGE">
                      <a:rPr lang="en-US" altLang="ja-JP"/>
                      <a:pPr>
                        <a:defRPr sz="1050"/>
                      </a:pPr>
                      <a:t>[CELLRANGE]</a:t>
                    </a:fld>
                    <a:endParaRPr lang="ja-JP" altLang="en-US"/>
                  </a:p>
                </c:rich>
              </c:tx>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layout>
                    <c:manualLayout>
                      <c:w val="8.7435916048108644E-2"/>
                      <c:h val="3.3175279933548657E-2"/>
                    </c:manualLayout>
                  </c15:layout>
                  <c15:dlblFieldTable/>
                  <c15:showDataLabelsRange val="1"/>
                </c:ext>
                <c:ext xmlns:c16="http://schemas.microsoft.com/office/drawing/2014/chart" uri="{C3380CC4-5D6E-409C-BE32-E72D297353CC}">
                  <c16:uniqueId val="{00000012-027C-42C1-9A5A-BBD6253815EF}"/>
                </c:ext>
              </c:extLst>
            </c:dLbl>
            <c:dLbl>
              <c:idx val="19"/>
              <c:layout>
                <c:manualLayout>
                  <c:x val="6.729242602752189E-2"/>
                  <c:y val="5.7218197178771665E-4"/>
                </c:manualLayout>
              </c:layout>
              <c:tx>
                <c:rich>
                  <a:bodyPr rot="0" spcFirstLastPara="1" vertOverflow="ellipsis" vert="horz" wrap="square" lIns="38100" tIns="19050" rIns="38100" bIns="19050" anchor="ctr" anchorCtr="1">
                    <a:noAutofit/>
                  </a:bodyPr>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32E98637-C986-4AA9-9DC3-0FD2B0C73771}" type="CELLRANGE">
                      <a:rPr lang="en-US" altLang="ja-JP"/>
                      <a:pPr>
                        <a:defRPr sz="1050"/>
                      </a:pPr>
                      <a:t>[CELLRANGE]</a:t>
                    </a:fld>
                    <a:endParaRPr lang="ja-JP" altLang="en-US"/>
                  </a:p>
                </c:rich>
              </c:tx>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layout>
                    <c:manualLayout>
                      <c:w val="6.8853526878522836E-2"/>
                      <c:h val="4.9705367366737654E-2"/>
                    </c:manualLayout>
                  </c15:layout>
                  <c15:dlblFieldTable/>
                  <c15:showDataLabelsRange val="1"/>
                </c:ext>
                <c:ext xmlns:c16="http://schemas.microsoft.com/office/drawing/2014/chart" uri="{C3380CC4-5D6E-409C-BE32-E72D297353CC}">
                  <c16:uniqueId val="{00000013-027C-42C1-9A5A-BBD6253815EF}"/>
                </c:ext>
              </c:extLst>
            </c:dLbl>
            <c:dLbl>
              <c:idx val="20"/>
              <c:layout>
                <c:manualLayout>
                  <c:x val="5.71387577177013E-2"/>
                  <c:y val="-5.1654591536315117E-2"/>
                </c:manualLayout>
              </c:layout>
              <c:tx>
                <c:rich>
                  <a:bodyPr/>
                  <a:lstStyle/>
                  <a:p>
                    <a:fld id="{2C35F402-6B36-403E-AC19-BC0C3AEDA8F8}"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027C-42C1-9A5A-BBD6253815EF}"/>
                </c:ext>
              </c:extLst>
            </c:dLbl>
            <c:dLbl>
              <c:idx val="21"/>
              <c:layout>
                <c:manualLayout>
                  <c:x val="3.2580696640008573E-2"/>
                  <c:y val="7.5358852294473153E-3"/>
                </c:manualLayout>
              </c:layout>
              <c:tx>
                <c:rich>
                  <a:bodyPr/>
                  <a:lstStyle/>
                  <a:p>
                    <a:fld id="{57DF4037-38E2-41A4-8633-5B44D5070B43}"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5-027C-42C1-9A5A-BBD6253815EF}"/>
                </c:ext>
              </c:extLst>
            </c:dLbl>
            <c:dLbl>
              <c:idx val="22"/>
              <c:layout>
                <c:manualLayout>
                  <c:x val="5.2894537976150117E-2"/>
                  <c:y val="2.3889890990567458E-2"/>
                </c:manualLayout>
              </c:layout>
              <c:tx>
                <c:rich>
                  <a:bodyPr/>
                  <a:lstStyle/>
                  <a:p>
                    <a:fld id="{C12E76B5-4A35-4BBF-BC8D-996F9F8E4703}"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6-027C-42C1-9A5A-BBD6253815EF}"/>
                </c:ext>
              </c:extLst>
            </c:dLbl>
            <c:dLbl>
              <c:idx val="23"/>
              <c:layout>
                <c:manualLayout>
                  <c:x val="-7.2562779913695502E-2"/>
                  <c:y val="7.5833366589499379E-2"/>
                </c:manualLayout>
              </c:layout>
              <c:tx>
                <c:rich>
                  <a:bodyPr/>
                  <a:lstStyle/>
                  <a:p>
                    <a:endParaRPr lang="en-US" altLang="ja-JP" dirty="0"/>
                  </a:p>
                </c:rich>
              </c:tx>
              <c:dLblPos val="r"/>
              <c:showLegendKey val="0"/>
              <c:showVal val="0"/>
              <c:showCatName val="0"/>
              <c:showSerName val="0"/>
              <c:showPercent val="0"/>
              <c:showBubbleSize val="0"/>
              <c:extLst>
                <c:ext xmlns:c15="http://schemas.microsoft.com/office/drawing/2012/chart" uri="{CE6537A1-D6FC-4f65-9D91-7224C49458BB}">
                  <c15:layout>
                    <c:manualLayout>
                      <c:w val="0.11192397621642464"/>
                      <c:h val="3.2927429605195964E-2"/>
                    </c:manualLayout>
                  </c15:layout>
                </c:ext>
                <c:ext xmlns:c16="http://schemas.microsoft.com/office/drawing/2014/chart" uri="{C3380CC4-5D6E-409C-BE32-E72D297353CC}">
                  <c16:uniqueId val="{00000017-027C-42C1-9A5A-BBD6253815EF}"/>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'[「組込み／IoTに関する動向調査」 集計_データ編_5章_1（B-E）20200306★.xlsx]18-8 (2019指標)'!$D$5:$D$27</c:f>
              <c:numCache>
                <c:formatCode>0.00</c:formatCode>
                <c:ptCount val="23"/>
                <c:pt idx="0">
                  <c:v>1.3049999999999999</c:v>
                </c:pt>
                <c:pt idx="1">
                  <c:v>1.7399999999999998</c:v>
                </c:pt>
                <c:pt idx="2">
                  <c:v>0.3</c:v>
                </c:pt>
                <c:pt idx="3">
                  <c:v>1.0799999999999998</c:v>
                </c:pt>
                <c:pt idx="4">
                  <c:v>0.24</c:v>
                </c:pt>
                <c:pt idx="5">
                  <c:v>1.9949999999999999</c:v>
                </c:pt>
                <c:pt idx="6">
                  <c:v>0.89999999999999991</c:v>
                </c:pt>
                <c:pt idx="7">
                  <c:v>0.40499999999999997</c:v>
                </c:pt>
                <c:pt idx="8">
                  <c:v>1.9349999999999998</c:v>
                </c:pt>
                <c:pt idx="9">
                  <c:v>0.75</c:v>
                </c:pt>
                <c:pt idx="10">
                  <c:v>2.0699999999999998</c:v>
                </c:pt>
                <c:pt idx="11">
                  <c:v>1.1399999999999999</c:v>
                </c:pt>
                <c:pt idx="12">
                  <c:v>0.22499999999999998</c:v>
                </c:pt>
                <c:pt idx="13">
                  <c:v>0.63</c:v>
                </c:pt>
                <c:pt idx="14">
                  <c:v>0.64499999999999991</c:v>
                </c:pt>
                <c:pt idx="15">
                  <c:v>1.335</c:v>
                </c:pt>
                <c:pt idx="16">
                  <c:v>0.58499999999999996</c:v>
                </c:pt>
                <c:pt idx="17">
                  <c:v>0.375</c:v>
                </c:pt>
                <c:pt idx="18">
                  <c:v>0.44999999999999996</c:v>
                </c:pt>
                <c:pt idx="19">
                  <c:v>1.4249999999999998</c:v>
                </c:pt>
                <c:pt idx="20">
                  <c:v>2.5649999999999999</c:v>
                </c:pt>
                <c:pt idx="21">
                  <c:v>1.0799999999999998</c:v>
                </c:pt>
                <c:pt idx="22">
                  <c:v>0.61499999999999999</c:v>
                </c:pt>
              </c:numCache>
            </c:numRef>
          </c:xVal>
          <c:yVal>
            <c:numRef>
              <c:f>'[「組込み／IoTに関する動向調査」 集計_データ編_5章_1（B-E）20200306★.xlsx]18-8 (2019指標)'!$E$5:$E$27</c:f>
              <c:numCache>
                <c:formatCode>0.00</c:formatCode>
                <c:ptCount val="23"/>
                <c:pt idx="0">
                  <c:v>0.70455965021861344</c:v>
                </c:pt>
                <c:pt idx="1">
                  <c:v>1.1692692067457839</c:v>
                </c:pt>
                <c:pt idx="2">
                  <c:v>0.23985009369144286</c:v>
                </c:pt>
                <c:pt idx="3">
                  <c:v>1.3491567770143662</c:v>
                </c:pt>
                <c:pt idx="4">
                  <c:v>0.59962523422860714</c:v>
                </c:pt>
                <c:pt idx="5">
                  <c:v>1.1692692067457839</c:v>
                </c:pt>
                <c:pt idx="6">
                  <c:v>0.95940037476577145</c:v>
                </c:pt>
                <c:pt idx="7">
                  <c:v>0.70455965021861344</c:v>
                </c:pt>
                <c:pt idx="8">
                  <c:v>2.1286695815115553</c:v>
                </c:pt>
                <c:pt idx="9">
                  <c:v>0.68956901936289827</c:v>
                </c:pt>
                <c:pt idx="10">
                  <c:v>4.6171143035602755</c:v>
                </c:pt>
                <c:pt idx="11">
                  <c:v>2.4584634603372892</c:v>
                </c:pt>
                <c:pt idx="12">
                  <c:v>0.62960649594003748</c:v>
                </c:pt>
                <c:pt idx="13">
                  <c:v>0.29981261711430357</c:v>
                </c:pt>
                <c:pt idx="14">
                  <c:v>0.8844472204871956</c:v>
                </c:pt>
                <c:pt idx="15">
                  <c:v>1.3791380387257965</c:v>
                </c:pt>
                <c:pt idx="16">
                  <c:v>0.64459712679575265</c:v>
                </c:pt>
                <c:pt idx="17">
                  <c:v>0.41973766396002499</c:v>
                </c:pt>
                <c:pt idx="18">
                  <c:v>0.47970018738288572</c:v>
                </c:pt>
                <c:pt idx="19">
                  <c:v>0.62960649594003748</c:v>
                </c:pt>
                <c:pt idx="20">
                  <c:v>0.83947532792004997</c:v>
                </c:pt>
                <c:pt idx="21">
                  <c:v>0.43472829481574021</c:v>
                </c:pt>
                <c:pt idx="22">
                  <c:v>0.35977514053716431</c:v>
                </c:pt>
              </c:numCache>
            </c:numRef>
          </c:yVal>
          <c:smooth val="0"/>
          <c:extLst>
            <c:ext xmlns:c15="http://schemas.microsoft.com/office/drawing/2012/chart" uri="{02D57815-91ED-43cb-92C2-25804820EDAC}">
              <c15:datalabelsRange>
                <c15:f>'[「組込み／IoTに関する動向調査」 集計_データ編_5章_1（B-E）20200306★.xlsx]18-7'!$C$5:$C$27</c15:f>
                <c15:dlblRangeCache>
                  <c:ptCount val="23"/>
                  <c:pt idx="0">
                    <c:v>デバイス</c:v>
                  </c:pt>
                  <c:pt idx="1">
                    <c:v>センサ</c:v>
                  </c:pt>
                  <c:pt idx="2">
                    <c:v>アクチュエータ</c:v>
                  </c:pt>
                  <c:pt idx="3">
                    <c:v>画像・音声</c:v>
                  </c:pt>
                  <c:pt idx="4">
                    <c:v>現実融合</c:v>
                  </c:pt>
                  <c:pt idx="5">
                    <c:v>無線通信・NW</c:v>
                  </c:pt>
                  <c:pt idx="6">
                    <c:v>RT制御</c:v>
                  </c:pt>
                  <c:pt idx="7">
                    <c:v>エッジ</c:v>
                  </c:pt>
                  <c:pt idx="8">
                    <c:v>IoTシステム構築</c:v>
                  </c:pt>
                  <c:pt idx="9">
                    <c:v>モデリング</c:v>
                  </c:pt>
                  <c:pt idx="10">
                    <c:v>AI</c:v>
                  </c:pt>
                  <c:pt idx="11">
                    <c:v>ビッグデータ</c:v>
                  </c:pt>
                  <c:pt idx="12">
                    <c:v>ブロックチェーン</c:v>
                  </c:pt>
                  <c:pt idx="13">
                    <c:v>サーバ／ストレージ</c:v>
                  </c:pt>
                  <c:pt idx="14">
                    <c:v>セーフティ・セキュリティ</c:v>
                  </c:pt>
                  <c:pt idx="15">
                    <c:v>システムズエンジニアリング</c:v>
                  </c:pt>
                  <c:pt idx="16">
                    <c:v>アジャイル</c:v>
                  </c:pt>
                  <c:pt idx="17">
                    <c:v>他の製品・システム</c:v>
                  </c:pt>
                  <c:pt idx="18">
                    <c:v>ヒューマンIF</c:v>
                  </c:pt>
                  <c:pt idx="19">
                    <c:v>要求・要件</c:v>
                  </c:pt>
                  <c:pt idx="20">
                    <c:v>設計・実装</c:v>
                  </c:pt>
                  <c:pt idx="21">
                    <c:v>評価・検証</c:v>
                  </c:pt>
                  <c:pt idx="22">
                    <c:v>運用・保守</c:v>
                  </c:pt>
                </c15:dlblRangeCache>
              </c15:datalabelsRange>
            </c:ext>
            <c:ext xmlns:c16="http://schemas.microsoft.com/office/drawing/2014/chart" uri="{C3380CC4-5D6E-409C-BE32-E72D297353CC}">
              <c16:uniqueId val="{00000018-027C-42C1-9A5A-BBD6253815EF}"/>
            </c:ext>
          </c:extLst>
        </c:ser>
        <c:ser>
          <c:idx val="2"/>
          <c:order val="1"/>
          <c:tx>
            <c:v>斜線</c:v>
          </c:tx>
          <c:spPr>
            <a:ln w="25400" cap="rnd">
              <a:noFill/>
              <a:round/>
            </a:ln>
            <a:effectLst/>
          </c:spPr>
          <c:marker>
            <c:symbol val="circle"/>
            <c:size val="5"/>
            <c:spPr>
              <a:noFill/>
              <a:ln w="9525">
                <a:noFill/>
              </a:ln>
              <a:effectLst/>
            </c:spPr>
          </c:marker>
          <c:dLbls>
            <c:delete val="1"/>
          </c:dLbls>
          <c:trendline>
            <c:spPr>
              <a:ln w="19050" cap="rnd">
                <a:solidFill>
                  <a:srgbClr val="00B0F0"/>
                </a:solidFill>
                <a:prstDash val="dash"/>
              </a:ln>
              <a:effectLst/>
            </c:spPr>
            <c:trendlineType val="linear"/>
            <c:dispRSqr val="0"/>
            <c:dispEq val="0"/>
          </c:trendline>
          <c:xVal>
            <c:numRef>
              <c:f>'[「組込み／IoTに関する動向調査」 集計_データ編_5章_1（B-E）20200306★.xlsx]18-8 (2019指標)'!$F$5:$F$28</c:f>
              <c:numCache>
                <c:formatCode>0</c:formatCode>
                <c:ptCount val="24"/>
                <c:pt idx="0">
                  <c:v>10</c:v>
                </c:pt>
                <c:pt idx="1">
                  <c:v>9</c:v>
                </c:pt>
                <c:pt idx="2">
                  <c:v>8.1</c:v>
                </c:pt>
                <c:pt idx="3">
                  <c:v>7.29</c:v>
                </c:pt>
                <c:pt idx="4">
                  <c:v>6.5609999999999999</c:v>
                </c:pt>
                <c:pt idx="5">
                  <c:v>5.9049000000000005</c:v>
                </c:pt>
                <c:pt idx="6">
                  <c:v>5.3144100000000005</c:v>
                </c:pt>
                <c:pt idx="7">
                  <c:v>4.7829690000000005</c:v>
                </c:pt>
                <c:pt idx="8">
                  <c:v>4.3046721000000003</c:v>
                </c:pt>
                <c:pt idx="9">
                  <c:v>3.8742048900000006</c:v>
                </c:pt>
                <c:pt idx="10">
                  <c:v>3.4867844010000004</c:v>
                </c:pt>
                <c:pt idx="11">
                  <c:v>3.1381059609000004</c:v>
                </c:pt>
                <c:pt idx="12">
                  <c:v>2.8242953648100002</c:v>
                </c:pt>
                <c:pt idx="13">
                  <c:v>2.5418658283290001</c:v>
                </c:pt>
                <c:pt idx="14">
                  <c:v>2.2876792454961001</c:v>
                </c:pt>
                <c:pt idx="15">
                  <c:v>2.05891132094649</c:v>
                </c:pt>
                <c:pt idx="16">
                  <c:v>1.8530201888518409</c:v>
                </c:pt>
                <c:pt idx="17">
                  <c:v>1.6677181699666568</c:v>
                </c:pt>
                <c:pt idx="18">
                  <c:v>1.5009463529699911</c:v>
                </c:pt>
                <c:pt idx="19">
                  <c:v>1.3508517176729919</c:v>
                </c:pt>
                <c:pt idx="20">
                  <c:v>1.2157665459056928</c:v>
                </c:pt>
                <c:pt idx="21">
                  <c:v>1.0941898913151236</c:v>
                </c:pt>
                <c:pt idx="22">
                  <c:v>0.98477090218361119</c:v>
                </c:pt>
                <c:pt idx="23" formatCode="General">
                  <c:v>0</c:v>
                </c:pt>
              </c:numCache>
            </c:numRef>
          </c:xVal>
          <c:yVal>
            <c:numRef>
              <c:f>'[「組込み／IoTに関する動向調査」 集計_データ編_5章_1（B-E）20200306★.xlsx]18-8 (2019指標)'!$G$5:$G$28</c:f>
              <c:numCache>
                <c:formatCode>0</c:formatCode>
                <c:ptCount val="24"/>
                <c:pt idx="0">
                  <c:v>10</c:v>
                </c:pt>
                <c:pt idx="1">
                  <c:v>9</c:v>
                </c:pt>
                <c:pt idx="2">
                  <c:v>8.1</c:v>
                </c:pt>
                <c:pt idx="3">
                  <c:v>7.29</c:v>
                </c:pt>
                <c:pt idx="4">
                  <c:v>6.5609999999999999</c:v>
                </c:pt>
                <c:pt idx="5">
                  <c:v>5.9049000000000005</c:v>
                </c:pt>
                <c:pt idx="6">
                  <c:v>5.3144100000000005</c:v>
                </c:pt>
                <c:pt idx="7">
                  <c:v>4.7829690000000005</c:v>
                </c:pt>
                <c:pt idx="8">
                  <c:v>4.3046721000000003</c:v>
                </c:pt>
                <c:pt idx="9">
                  <c:v>3.8742048900000006</c:v>
                </c:pt>
                <c:pt idx="10">
                  <c:v>3.4867844010000004</c:v>
                </c:pt>
                <c:pt idx="11">
                  <c:v>3.1381059609000004</c:v>
                </c:pt>
                <c:pt idx="12">
                  <c:v>2.8242953648100002</c:v>
                </c:pt>
                <c:pt idx="13">
                  <c:v>2.5418658283290001</c:v>
                </c:pt>
                <c:pt idx="14">
                  <c:v>2.2876792454961001</c:v>
                </c:pt>
                <c:pt idx="15">
                  <c:v>2.05891132094649</c:v>
                </c:pt>
                <c:pt idx="16">
                  <c:v>1.8530201888518409</c:v>
                </c:pt>
                <c:pt idx="17">
                  <c:v>1.6677181699666568</c:v>
                </c:pt>
                <c:pt idx="18">
                  <c:v>1.5009463529699911</c:v>
                </c:pt>
                <c:pt idx="19">
                  <c:v>1.3508517176729919</c:v>
                </c:pt>
                <c:pt idx="20">
                  <c:v>1.2157665459056928</c:v>
                </c:pt>
                <c:pt idx="21">
                  <c:v>1.0941898913151236</c:v>
                </c:pt>
                <c:pt idx="22">
                  <c:v>0.98477090218361119</c:v>
                </c:pt>
                <c:pt idx="23" formatCode="General">
                  <c:v>0</c:v>
                </c:pt>
              </c:numCache>
            </c:numRef>
          </c:yVal>
          <c:smooth val="0"/>
          <c:extLst>
            <c:ext xmlns:c16="http://schemas.microsoft.com/office/drawing/2014/chart" uri="{C3380CC4-5D6E-409C-BE32-E72D297353CC}">
              <c16:uniqueId val="{00000019-027C-42C1-9A5A-BBD6253815EF}"/>
            </c:ext>
          </c:extLst>
        </c:ser>
        <c:dLbls>
          <c:dLblPos val="t"/>
          <c:showLegendKey val="0"/>
          <c:showVal val="1"/>
          <c:showCatName val="0"/>
          <c:showSerName val="0"/>
          <c:showPercent val="0"/>
          <c:showBubbleSize val="0"/>
        </c:dLbls>
        <c:axId val="460802688"/>
        <c:axId val="460845824"/>
      </c:scatterChart>
      <c:valAx>
        <c:axId val="460802688"/>
        <c:scaling>
          <c:orientation val="minMax"/>
          <c:max val="5.5"/>
        </c:scaling>
        <c:delete val="0"/>
        <c:axPos val="b"/>
        <c:majorGridlines>
          <c:spPr>
            <a:ln w="12700"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r>
                  <a:rPr lang="ja-JP" altLang="en-US" sz="1200" b="1" dirty="0"/>
                  <a:t>現時点で重要な技術</a:t>
                </a:r>
              </a:p>
            </c:rich>
          </c:tx>
          <c:layout>
            <c:manualLayout>
              <c:xMode val="edge"/>
              <c:yMode val="edge"/>
              <c:x val="0.50142578948556038"/>
              <c:y val="0.95865432397518346"/>
            </c:manualLayout>
          </c:layout>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numFmt formatCode="General" sourceLinked="0"/>
        <c:majorTickMark val="none"/>
        <c:minorTickMark val="none"/>
        <c:tickLblPos val="nextTo"/>
        <c:spPr>
          <a:noFill/>
          <a:ln w="19050" cap="flat" cmpd="sng" algn="ctr">
            <a:solidFill>
              <a:schemeClr val="bg1">
                <a:lumMod val="50000"/>
              </a:schemeClr>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60845824"/>
        <c:crosses val="autoZero"/>
        <c:crossBetween val="midCat"/>
        <c:majorUnit val="0.5"/>
      </c:valAx>
      <c:valAx>
        <c:axId val="460845824"/>
        <c:scaling>
          <c:orientation val="minMax"/>
          <c:max val="5.5"/>
          <c:min val="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vert="eaVert" wrap="square" anchor="ctr" anchorCtr="0"/>
              <a:lstStyle/>
              <a:p>
                <a:pPr>
                  <a:defRPr sz="12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r>
                  <a:rPr lang="ja-JP" altLang="en-US" sz="1200" b="1" dirty="0"/>
                  <a:t>強化・新たに獲得したい技術</a:t>
                </a:r>
              </a:p>
            </c:rich>
          </c:tx>
          <c:layout>
            <c:manualLayout>
              <c:xMode val="edge"/>
              <c:yMode val="edge"/>
              <c:x val="7.6928381751815674E-4"/>
              <c:y val="0.25979838669978178"/>
            </c:manualLayout>
          </c:layout>
          <c:overlay val="0"/>
          <c:spPr>
            <a:noFill/>
            <a:ln>
              <a:noFill/>
            </a:ln>
            <a:effectLst/>
          </c:spPr>
          <c:txPr>
            <a:bodyPr rot="0" spcFirstLastPara="1" vertOverflow="ellipsis" vert="eaVert" wrap="square" anchor="ctr" anchorCtr="0"/>
            <a:lstStyle/>
            <a:p>
              <a:pPr>
                <a:defRPr sz="12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numFmt formatCode="General" sourceLinked="0"/>
        <c:majorTickMark val="none"/>
        <c:minorTickMark val="none"/>
        <c:tickLblPos val="nextTo"/>
        <c:spPr>
          <a:noFill/>
          <a:ln w="19050" cap="flat" cmpd="sng" algn="ctr">
            <a:solidFill>
              <a:schemeClr val="bg1">
                <a:lumMod val="50000"/>
              </a:schemeClr>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60802688"/>
        <c:crosses val="autoZero"/>
        <c:crossBetween val="midCat"/>
        <c:majorUnit val="0.5"/>
      </c:valAx>
      <c:spPr>
        <a:noFill/>
        <a:ln w="19050">
          <a:solidFill>
            <a:schemeClr val="bg1">
              <a:lumMod val="50000"/>
            </a:schemeClr>
          </a:solid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userShapes r:id="rId4"/>
</c:chartSpace>
</file>

<file path=ppt/charts/chart2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92199526024583"/>
          <c:y val="5.1187315466609914E-2"/>
          <c:w val="0.78626002462515798"/>
          <c:h val="0.84206676546384085"/>
        </c:manualLayout>
      </c:layout>
      <c:scatterChart>
        <c:scatterStyle val="lineMarker"/>
        <c:varyColors val="0"/>
        <c:ser>
          <c:idx val="1"/>
          <c:order val="0"/>
          <c:tx>
            <c:strRef>
              <c:f>'[「組込み／IoTに関する動向調査」 集計_データ編_5章_1（B-E）20200306★.xlsx]18-8 (2018指標)'!$C$5:$C$26</c:f>
              <c:strCache>
                <c:ptCount val="22"/>
                <c:pt idx="0">
                  <c:v>センサ</c:v>
                </c:pt>
                <c:pt idx="1">
                  <c:v>IoTシステム構築</c:v>
                </c:pt>
                <c:pt idx="2">
                  <c:v>無線通信・NW</c:v>
                </c:pt>
                <c:pt idx="3">
                  <c:v>設計・実装</c:v>
                </c:pt>
                <c:pt idx="4">
                  <c:v>デバイス</c:v>
                </c:pt>
                <c:pt idx="5">
                  <c:v>画像・音声</c:v>
                </c:pt>
                <c:pt idx="6">
                  <c:v>システムズエンジニアリング</c:v>
                </c:pt>
                <c:pt idx="7">
                  <c:v>要求・要件</c:v>
                </c:pt>
                <c:pt idx="8">
                  <c:v>AI</c:v>
                </c:pt>
                <c:pt idx="9">
                  <c:v>RT制御</c:v>
                </c:pt>
                <c:pt idx="10">
                  <c:v>モデリング</c:v>
                </c:pt>
                <c:pt idx="11">
                  <c:v>ビッグデータ</c:v>
                </c:pt>
                <c:pt idx="12">
                  <c:v>セーフティ・セキュリティ</c:v>
                </c:pt>
                <c:pt idx="13">
                  <c:v>エッジ</c:v>
                </c:pt>
                <c:pt idx="14">
                  <c:v>サーバ／ストレージ</c:v>
                </c:pt>
                <c:pt idx="15">
                  <c:v>ヒューマンIF</c:v>
                </c:pt>
                <c:pt idx="16">
                  <c:v>評価・検証</c:v>
                </c:pt>
                <c:pt idx="17">
                  <c:v>アジャイル</c:v>
                </c:pt>
                <c:pt idx="18">
                  <c:v>アクチュエータ</c:v>
                </c:pt>
                <c:pt idx="19">
                  <c:v>他製品・システム</c:v>
                </c:pt>
                <c:pt idx="20">
                  <c:v>運用・保守</c:v>
                </c:pt>
                <c:pt idx="21">
                  <c:v>その他</c:v>
                </c:pt>
              </c:strCache>
            </c:strRef>
          </c:tx>
          <c:spPr>
            <a:ln w="19050" cap="rnd">
              <a:noFill/>
              <a:round/>
            </a:ln>
            <a:effectLst/>
          </c:spPr>
          <c:marker>
            <c:symbol val="circle"/>
            <c:size val="10"/>
            <c:spPr>
              <a:solidFill>
                <a:schemeClr val="accent2"/>
              </a:solidFill>
              <a:ln w="22225">
                <a:solidFill>
                  <a:schemeClr val="accent2"/>
                </a:solidFill>
              </a:ln>
              <a:effectLst/>
            </c:spPr>
          </c:marker>
          <c:dLbls>
            <c:dLbl>
              <c:idx val="0"/>
              <c:layout>
                <c:manualLayout>
                  <c:x val="0.16933649640901197"/>
                  <c:y val="-2.5467338477432974E-2"/>
                </c:manualLayout>
              </c:layout>
              <c:tx>
                <c:rich>
                  <a:bodyPr/>
                  <a:lstStyle/>
                  <a:p>
                    <a:fld id="{CE77615A-8ABA-4017-9BF3-4CADFA953C32}" type="CELLRANGE">
                      <a:rPr lang="ja-JP" altLang="en-US" dirty="0"/>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7FFC-4B51-B8CE-1DAEE18E8790}"/>
                </c:ext>
              </c:extLst>
            </c:dLbl>
            <c:dLbl>
              <c:idx val="1"/>
              <c:layout>
                <c:manualLayout>
                  <c:x val="2.1150951560660974E-2"/>
                  <c:y val="-2.8950425889224387E-2"/>
                </c:manualLayout>
              </c:layout>
              <c:tx>
                <c:rich>
                  <a:bodyPr/>
                  <a:lstStyle/>
                  <a:p>
                    <a:fld id="{33AAD533-106E-4C18-B682-7A37D522134E}"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7FFC-4B51-B8CE-1DAEE18E8790}"/>
                </c:ext>
              </c:extLst>
            </c:dLbl>
            <c:dLbl>
              <c:idx val="2"/>
              <c:layout>
                <c:manualLayout>
                  <c:x val="0.17044253497180875"/>
                  <c:y val="-7.4650872649823456E-3"/>
                </c:manualLayout>
              </c:layout>
              <c:tx>
                <c:rich>
                  <a:bodyPr/>
                  <a:lstStyle/>
                  <a:p>
                    <a:fld id="{4A920D22-C194-4C0C-905F-791288E03FC8}"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7FFC-4B51-B8CE-1DAEE18E8790}"/>
                </c:ext>
              </c:extLst>
            </c:dLbl>
            <c:dLbl>
              <c:idx val="3"/>
              <c:layout>
                <c:manualLayout>
                  <c:x val="0.18576144176312703"/>
                  <c:y val="5.5003530571141488E-3"/>
                </c:manualLayout>
              </c:layout>
              <c:tx>
                <c:rich>
                  <a:bodyPr/>
                  <a:lstStyle/>
                  <a:p>
                    <a:fld id="{B1323BA8-BFFE-4871-B2B0-AE59C3F724AF}"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7FFC-4B51-B8CE-1DAEE18E8790}"/>
                </c:ext>
              </c:extLst>
            </c:dLbl>
            <c:dLbl>
              <c:idx val="4"/>
              <c:layout>
                <c:manualLayout>
                  <c:x val="0.10594366681948246"/>
                  <c:y val="1.6052570241231606E-2"/>
                </c:manualLayout>
              </c:layout>
              <c:tx>
                <c:rich>
                  <a:bodyPr/>
                  <a:lstStyle/>
                  <a:p>
                    <a:fld id="{12A18E7A-5812-48FB-B3D7-8234B483613B}"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7FFC-4B51-B8CE-1DAEE18E8790}"/>
                </c:ext>
              </c:extLst>
            </c:dLbl>
            <c:dLbl>
              <c:idx val="5"/>
              <c:layout>
                <c:manualLayout>
                  <c:x val="0.1017574938862062"/>
                  <c:y val="-6.3975014495470925E-2"/>
                </c:manualLayout>
              </c:layout>
              <c:tx>
                <c:rich>
                  <a:bodyPr/>
                  <a:lstStyle/>
                  <a:p>
                    <a:fld id="{E0E3567C-5B4E-4FCF-A275-A612C5AA2F91}"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7FFC-4B51-B8CE-1DAEE18E8790}"/>
                </c:ext>
              </c:extLst>
            </c:dLbl>
            <c:dLbl>
              <c:idx val="6"/>
              <c:layout>
                <c:manualLayout>
                  <c:x val="1.4138817838091133E-2"/>
                  <c:y val="-8.8068214367783171E-2"/>
                </c:manualLayout>
              </c:layout>
              <c:tx>
                <c:rich>
                  <a:bodyPr/>
                  <a:lstStyle/>
                  <a:p>
                    <a:fld id="{CB1F0F8D-15F0-47B4-B1EB-BCB8D39F562F}"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7FFC-4B51-B8CE-1DAEE18E8790}"/>
                </c:ext>
              </c:extLst>
            </c:dLbl>
            <c:dLbl>
              <c:idx val="7"/>
              <c:layout>
                <c:manualLayout>
                  <c:x val="0.15992893797791308"/>
                  <c:y val="-4.3525473215625288E-4"/>
                </c:manualLayout>
              </c:layout>
              <c:tx>
                <c:rich>
                  <a:bodyPr/>
                  <a:lstStyle/>
                  <a:p>
                    <a:fld id="{31E77AE2-8B49-41BA-84A9-E52992EBE0C3}"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7FFC-4B51-B8CE-1DAEE18E8790}"/>
                </c:ext>
              </c:extLst>
            </c:dLbl>
            <c:dLbl>
              <c:idx val="8"/>
              <c:layout>
                <c:manualLayout>
                  <c:x val="2.3481440380366574E-2"/>
                  <c:y val="-8.2135026960886107E-2"/>
                </c:manualLayout>
              </c:layout>
              <c:tx>
                <c:rich>
                  <a:bodyPr/>
                  <a:lstStyle/>
                  <a:p>
                    <a:fld id="{4C3A706A-4604-4A0D-A520-A6354C3C60E3}"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7FFC-4B51-B8CE-1DAEE18E8790}"/>
                </c:ext>
              </c:extLst>
            </c:dLbl>
            <c:dLbl>
              <c:idx val="9"/>
              <c:layout>
                <c:manualLayout>
                  <c:x val="-0.1967086039115252"/>
                  <c:y val="-0.1532517843979507"/>
                </c:manualLayout>
              </c:layout>
              <c:tx>
                <c:rich>
                  <a:bodyPr/>
                  <a:lstStyle/>
                  <a:p>
                    <a:fld id="{9C972C90-5610-41C7-A927-461EAF63CE65}"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7FFC-4B51-B8CE-1DAEE18E8790}"/>
                </c:ext>
              </c:extLst>
            </c:dLbl>
            <c:dLbl>
              <c:idx val="10"/>
              <c:layout>
                <c:manualLayout>
                  <c:x val="0.15786703090478776"/>
                  <c:y val="-8.719770490347091E-3"/>
                </c:manualLayout>
              </c:layout>
              <c:tx>
                <c:rich>
                  <a:bodyPr/>
                  <a:lstStyle/>
                  <a:p>
                    <a:fld id="{E89A42AF-F38F-477F-BEC0-ED6EA6B6722A}"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7FFC-4B51-B8CE-1DAEE18E8790}"/>
                </c:ext>
              </c:extLst>
            </c:dLbl>
            <c:dLbl>
              <c:idx val="11"/>
              <c:layout>
                <c:manualLayout>
                  <c:x val="-0.11420275660516009"/>
                  <c:y val="-0.17077974449864924"/>
                </c:manualLayout>
              </c:layout>
              <c:tx>
                <c:rich>
                  <a:bodyPr rot="0" spcFirstLastPara="1" vertOverflow="ellipsis" vert="horz" wrap="square" lIns="38100" tIns="19050" rIns="38100" bIns="19050" anchor="ctr" anchorCtr="1">
                    <a:noAutofit/>
                  </a:bodyPr>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60514300-D99C-432E-B71E-E2B157C212E8}" type="CELLRANGE">
                      <a:rPr lang="en-US" altLang="ja-JP"/>
                      <a:pPr>
                        <a:defRPr sz="1050"/>
                      </a:pPr>
                      <a:t>[CELLRANGE]</a:t>
                    </a:fld>
                    <a:endParaRPr lang="ja-JP" altLang="en-US"/>
                  </a:p>
                </c:rich>
              </c:tx>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layout>
                    <c:manualLayout>
                      <c:w val="0.10364206301550573"/>
                      <c:h val="6.8106101226012558E-2"/>
                    </c:manualLayout>
                  </c15:layout>
                  <c15:dlblFieldTable/>
                  <c15:showDataLabelsRange val="1"/>
                </c:ext>
                <c:ext xmlns:c16="http://schemas.microsoft.com/office/drawing/2014/chart" uri="{C3380CC4-5D6E-409C-BE32-E72D297353CC}">
                  <c16:uniqueId val="{0000000B-7FFC-4B51-B8CE-1DAEE18E8790}"/>
                </c:ext>
              </c:extLst>
            </c:dLbl>
            <c:dLbl>
              <c:idx val="12"/>
              <c:layout>
                <c:manualLayout>
                  <c:x val="-1.565429358691108E-3"/>
                  <c:y val="-0.17630922930361417"/>
                </c:manualLayout>
              </c:layout>
              <c:tx>
                <c:rich>
                  <a:bodyPr/>
                  <a:lstStyle/>
                  <a:p>
                    <a:fld id="{147EAF0A-E6A4-431D-B864-1633DB4895E2}"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7FFC-4B51-B8CE-1DAEE18E8790}"/>
                </c:ext>
              </c:extLst>
            </c:dLbl>
            <c:dLbl>
              <c:idx val="13"/>
              <c:layout>
                <c:manualLayout>
                  <c:x val="-0.22377993868588272"/>
                  <c:y val="-0.10171952515777684"/>
                </c:manualLayout>
              </c:layout>
              <c:tx>
                <c:rich>
                  <a:bodyPr/>
                  <a:lstStyle/>
                  <a:p>
                    <a:fld id="{72C94EF0-E543-4D58-B5B4-F560240ADB2C}"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7FFC-4B51-B8CE-1DAEE18E8790}"/>
                </c:ext>
              </c:extLst>
            </c:dLbl>
            <c:dLbl>
              <c:idx val="14"/>
              <c:layout>
                <c:manualLayout>
                  <c:x val="4.1062527274484666E-2"/>
                  <c:y val="1.4000024399906648E-2"/>
                </c:manualLayout>
              </c:layout>
              <c:tx>
                <c:rich>
                  <a:bodyPr/>
                  <a:lstStyle/>
                  <a:p>
                    <a:fld id="{198BE758-868E-4B69-8D60-343C90BEC289}"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7FFC-4B51-B8CE-1DAEE18E8790}"/>
                </c:ext>
              </c:extLst>
            </c:dLbl>
            <c:dLbl>
              <c:idx val="15"/>
              <c:layout>
                <c:manualLayout>
                  <c:x val="-0.20582453530399553"/>
                  <c:y val="-3.5898518288930176E-2"/>
                </c:manualLayout>
              </c:layout>
              <c:tx>
                <c:rich>
                  <a:bodyPr/>
                  <a:lstStyle/>
                  <a:p>
                    <a:fld id="{07C65FA6-BF80-4CFB-ACEA-1DC0972E78F4}"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7FFC-4B51-B8CE-1DAEE18E8790}"/>
                </c:ext>
              </c:extLst>
            </c:dLbl>
            <c:dLbl>
              <c:idx val="16"/>
              <c:layout>
                <c:manualLayout>
                  <c:x val="0.10266493666851913"/>
                  <c:y val="3.5959426807663765E-2"/>
                </c:manualLayout>
              </c:layout>
              <c:tx>
                <c:rich>
                  <a:bodyPr/>
                  <a:lstStyle/>
                  <a:p>
                    <a:fld id="{FB0F2E77-1145-4CF3-B9BB-256B875EFA91}"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7FFC-4B51-B8CE-1DAEE18E8790}"/>
                </c:ext>
              </c:extLst>
            </c:dLbl>
            <c:dLbl>
              <c:idx val="17"/>
              <c:layout>
                <c:manualLayout>
                  <c:x val="-0.19995419837848172"/>
                  <c:y val="-4.9676584235179282E-2"/>
                </c:manualLayout>
              </c:layout>
              <c:tx>
                <c:rich>
                  <a:bodyPr/>
                  <a:lstStyle/>
                  <a:p>
                    <a:fld id="{64316443-C669-4C93-9ECF-DFD4DB6FFBE8}"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1-7FFC-4B51-B8CE-1DAEE18E8790}"/>
                </c:ext>
              </c:extLst>
            </c:dLbl>
            <c:dLbl>
              <c:idx val="18"/>
              <c:layout>
                <c:manualLayout>
                  <c:x val="7.37445958118115E-3"/>
                  <c:y val="2.7545728459493053E-2"/>
                </c:manualLayout>
              </c:layout>
              <c:tx>
                <c:rich>
                  <a:bodyPr rot="0" spcFirstLastPara="1" vertOverflow="ellipsis" vert="horz" wrap="square" lIns="38100" tIns="19050" rIns="38100" bIns="19050" anchor="ctr" anchorCtr="1">
                    <a:noAutofit/>
                  </a:bodyPr>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26081149-A36E-40A1-90CB-A9DDC4335AEF}" type="CELLRANGE">
                      <a:rPr lang="en-US" altLang="ja-JP"/>
                      <a:pPr>
                        <a:defRPr sz="1050"/>
                      </a:pPr>
                      <a:t>[CELLRANGE]</a:t>
                    </a:fld>
                    <a:endParaRPr lang="ja-JP" altLang="en-US"/>
                  </a:p>
                </c:rich>
              </c:tx>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layout>
                    <c:manualLayout>
                      <c:w val="0.14296602663333705"/>
                      <c:h val="3.3198954925195014E-2"/>
                    </c:manualLayout>
                  </c15:layout>
                  <c15:dlblFieldTable/>
                  <c15:showDataLabelsRange val="1"/>
                </c:ext>
                <c:ext xmlns:c16="http://schemas.microsoft.com/office/drawing/2014/chart" uri="{C3380CC4-5D6E-409C-BE32-E72D297353CC}">
                  <c16:uniqueId val="{00000012-7FFC-4B51-B8CE-1DAEE18E8790}"/>
                </c:ext>
              </c:extLst>
            </c:dLbl>
            <c:dLbl>
              <c:idx val="19"/>
              <c:layout>
                <c:manualLayout>
                  <c:x val="-0.19945401353158954"/>
                  <c:y val="-2.1408401961585926E-2"/>
                </c:manualLayout>
              </c:layout>
              <c:tx>
                <c:rich>
                  <a:bodyPr/>
                  <a:lstStyle/>
                  <a:p>
                    <a:fld id="{B0D10D0B-F2B1-4A5D-B94C-C62501AEABAF}"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1171638286559671"/>
                      <c:h val="6.5897772425241682E-2"/>
                    </c:manualLayout>
                  </c15:layout>
                  <c15:dlblFieldTable/>
                  <c15:showDataLabelsRange val="1"/>
                </c:ext>
                <c:ext xmlns:c16="http://schemas.microsoft.com/office/drawing/2014/chart" uri="{C3380CC4-5D6E-409C-BE32-E72D297353CC}">
                  <c16:uniqueId val="{00000013-7FFC-4B51-B8CE-1DAEE18E8790}"/>
                </c:ext>
              </c:extLst>
            </c:dLbl>
            <c:dLbl>
              <c:idx val="20"/>
              <c:layout>
                <c:manualLayout>
                  <c:x val="-0.17248861006721866"/>
                  <c:y val="2.6260962931551842E-3"/>
                </c:manualLayout>
              </c:layout>
              <c:tx>
                <c:rich>
                  <a:bodyPr/>
                  <a:lstStyle/>
                  <a:p>
                    <a:fld id="{A4C1DB78-541A-4C5D-9E83-B2BB2B610DA5}"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7FFC-4B51-B8CE-1DAEE18E8790}"/>
                </c:ext>
              </c:extLst>
            </c:dLbl>
            <c:dLbl>
              <c:idx val="21"/>
              <c:layout>
                <c:manualLayout>
                  <c:x val="-9.931648818522984E-2"/>
                  <c:y val="-4.7333469363847079E-3"/>
                </c:manualLayout>
              </c:layout>
              <c:tx>
                <c:rich>
                  <a:bodyPr/>
                  <a:lstStyle/>
                  <a:p>
                    <a:fld id="{E2C6401B-839B-42FC-A83A-EEF024D8B238}"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5-7FFC-4B51-B8CE-1DAEE18E8790}"/>
                </c:ext>
              </c:extLst>
            </c:dLbl>
            <c:dLbl>
              <c:idx val="22"/>
              <c:layout>
                <c:manualLayout>
                  <c:x val="-0.13476816659408411"/>
                  <c:y val="7.2298193165032604E-3"/>
                </c:manualLayout>
              </c:layout>
              <c:tx>
                <c:rich>
                  <a:bodyPr/>
                  <a:lstStyle/>
                  <a:p>
                    <a:fld id="{43838A65-A073-48E8-B691-68B4099FC681}"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6-7FFC-4B51-B8CE-1DAEE18E8790}"/>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'[「組込み／IoTに関する動向調査」 集計_データ編_5章_1（B-E）20200306★.xlsx]18-8 (2018指標)'!$D$5:$D$26</c:f>
              <c:numCache>
                <c:formatCode>0.00</c:formatCode>
                <c:ptCount val="22"/>
                <c:pt idx="0">
                  <c:v>2.0047337278106512</c:v>
                </c:pt>
                <c:pt idx="1">
                  <c:v>1.9005917159763315</c:v>
                </c:pt>
                <c:pt idx="2">
                  <c:v>2.0047337278106512</c:v>
                </c:pt>
                <c:pt idx="3">
                  <c:v>1.9526627218934913</c:v>
                </c:pt>
                <c:pt idx="4">
                  <c:v>1.3798816568047338</c:v>
                </c:pt>
                <c:pt idx="5">
                  <c:v>1.3538461538461539</c:v>
                </c:pt>
                <c:pt idx="6">
                  <c:v>1.2497041420118344</c:v>
                </c:pt>
                <c:pt idx="7">
                  <c:v>1.0674556213017752</c:v>
                </c:pt>
                <c:pt idx="8">
                  <c:v>1.5621301775147931</c:v>
                </c:pt>
                <c:pt idx="9">
                  <c:v>0.75502958579881663</c:v>
                </c:pt>
                <c:pt idx="10">
                  <c:v>1.0674556213017752</c:v>
                </c:pt>
                <c:pt idx="11">
                  <c:v>0.75502958579881663</c:v>
                </c:pt>
                <c:pt idx="12">
                  <c:v>0.91124260355029596</c:v>
                </c:pt>
                <c:pt idx="13">
                  <c:v>0.75502958579881663</c:v>
                </c:pt>
                <c:pt idx="14">
                  <c:v>0.41656804733727815</c:v>
                </c:pt>
                <c:pt idx="15">
                  <c:v>0.31242603550295861</c:v>
                </c:pt>
                <c:pt idx="16">
                  <c:v>1.0153846153846156</c:v>
                </c:pt>
                <c:pt idx="17">
                  <c:v>0.54674556213017755</c:v>
                </c:pt>
                <c:pt idx="18">
                  <c:v>0.36449704142011835</c:v>
                </c:pt>
                <c:pt idx="19">
                  <c:v>0.31242603550295861</c:v>
                </c:pt>
                <c:pt idx="20">
                  <c:v>0.26035502958579881</c:v>
                </c:pt>
                <c:pt idx="21">
                  <c:v>5.2071005917159768E-2</c:v>
                </c:pt>
              </c:numCache>
            </c:numRef>
          </c:xVal>
          <c:yVal>
            <c:numRef>
              <c:f>'[「組込み／IoTに関する動向調査」 集計_データ編_5章_1（B-E）20200306★.xlsx]18-8 (2018指標)'!$E$5:$E$26</c:f>
              <c:numCache>
                <c:formatCode>0.00</c:formatCode>
                <c:ptCount val="22"/>
                <c:pt idx="0">
                  <c:v>1.2571428571428571</c:v>
                </c:pt>
                <c:pt idx="1">
                  <c:v>1.6238095238095238</c:v>
                </c:pt>
                <c:pt idx="2">
                  <c:v>1.1785714285714286</c:v>
                </c:pt>
                <c:pt idx="3">
                  <c:v>0.7595238095238096</c:v>
                </c:pt>
                <c:pt idx="4">
                  <c:v>0.70714285714285718</c:v>
                </c:pt>
                <c:pt idx="5">
                  <c:v>1.1523809523809525</c:v>
                </c:pt>
                <c:pt idx="6">
                  <c:v>1.361904761904762</c:v>
                </c:pt>
                <c:pt idx="7">
                  <c:v>0.89047619047619053</c:v>
                </c:pt>
                <c:pt idx="8">
                  <c:v>3.823809523809524</c:v>
                </c:pt>
                <c:pt idx="9">
                  <c:v>0.78571428571428581</c:v>
                </c:pt>
                <c:pt idx="10">
                  <c:v>1.0214285714285716</c:v>
                </c:pt>
                <c:pt idx="11">
                  <c:v>1.7023809523809526</c:v>
                </c:pt>
                <c:pt idx="12">
                  <c:v>1.3357142857142859</c:v>
                </c:pt>
                <c:pt idx="13">
                  <c:v>0.73333333333333339</c:v>
                </c:pt>
                <c:pt idx="14">
                  <c:v>0.41904761904761906</c:v>
                </c:pt>
                <c:pt idx="15">
                  <c:v>0.3666666666666667</c:v>
                </c:pt>
                <c:pt idx="16">
                  <c:v>0.65476190476190477</c:v>
                </c:pt>
                <c:pt idx="17">
                  <c:v>0.83809523809523812</c:v>
                </c:pt>
                <c:pt idx="18">
                  <c:v>0.28809523809523813</c:v>
                </c:pt>
                <c:pt idx="19">
                  <c:v>0.73333333333333339</c:v>
                </c:pt>
                <c:pt idx="20">
                  <c:v>0.28809523809523813</c:v>
                </c:pt>
                <c:pt idx="21">
                  <c:v>7.857142857142857E-2</c:v>
                </c:pt>
              </c:numCache>
            </c:numRef>
          </c:yVal>
          <c:smooth val="0"/>
          <c:extLst>
            <c:ext xmlns:c15="http://schemas.microsoft.com/office/drawing/2012/chart" uri="{02D57815-91ED-43cb-92C2-25804820EDAC}">
              <c15:datalabelsRange>
                <c15:f>'[「組込み／IoTに関する動向調査」 集計_データ編_5章_1（B-E）20200306★.xlsx]18-8 (2018指標)'!$C$5:$C$28</c15:f>
                <c15:dlblRangeCache>
                  <c:ptCount val="24"/>
                  <c:pt idx="0">
                    <c:v>センサ</c:v>
                  </c:pt>
                  <c:pt idx="1">
                    <c:v>IoTシステム構築</c:v>
                  </c:pt>
                  <c:pt idx="2">
                    <c:v>無線通信・NW</c:v>
                  </c:pt>
                  <c:pt idx="3">
                    <c:v>設計・実装</c:v>
                  </c:pt>
                  <c:pt idx="4">
                    <c:v>デバイス</c:v>
                  </c:pt>
                  <c:pt idx="5">
                    <c:v>画像・音声</c:v>
                  </c:pt>
                  <c:pt idx="6">
                    <c:v>システムズエンジニアリング</c:v>
                  </c:pt>
                  <c:pt idx="7">
                    <c:v>要求・要件</c:v>
                  </c:pt>
                  <c:pt idx="8">
                    <c:v>AI</c:v>
                  </c:pt>
                  <c:pt idx="9">
                    <c:v>RT制御</c:v>
                  </c:pt>
                  <c:pt idx="10">
                    <c:v>モデリング</c:v>
                  </c:pt>
                  <c:pt idx="11">
                    <c:v>ビッグデータ</c:v>
                  </c:pt>
                  <c:pt idx="12">
                    <c:v>セーフティ・セキュリティ</c:v>
                  </c:pt>
                  <c:pt idx="13">
                    <c:v>エッジ</c:v>
                  </c:pt>
                  <c:pt idx="14">
                    <c:v>サーバ／ストレージ</c:v>
                  </c:pt>
                  <c:pt idx="15">
                    <c:v>ヒューマンIF</c:v>
                  </c:pt>
                  <c:pt idx="16">
                    <c:v>評価・検証</c:v>
                  </c:pt>
                  <c:pt idx="17">
                    <c:v>アジャイル</c:v>
                  </c:pt>
                  <c:pt idx="18">
                    <c:v>アクチュエータ</c:v>
                  </c:pt>
                  <c:pt idx="19">
                    <c:v>他製品・システム</c:v>
                  </c:pt>
                  <c:pt idx="20">
                    <c:v>運用・保守</c:v>
                  </c:pt>
                  <c:pt idx="21">
                    <c:v>その他</c:v>
                  </c:pt>
                </c15:dlblRangeCache>
              </c15:datalabelsRange>
            </c:ext>
            <c:ext xmlns:c16="http://schemas.microsoft.com/office/drawing/2014/chart" uri="{C3380CC4-5D6E-409C-BE32-E72D297353CC}">
              <c16:uniqueId val="{00000017-7FFC-4B51-B8CE-1DAEE18E8790}"/>
            </c:ext>
          </c:extLst>
        </c:ser>
        <c:ser>
          <c:idx val="2"/>
          <c:order val="1"/>
          <c:tx>
            <c:v>斜線</c:v>
          </c:tx>
          <c:spPr>
            <a:ln w="25400" cap="rnd">
              <a:noFill/>
              <a:round/>
            </a:ln>
            <a:effectLst/>
          </c:spPr>
          <c:marker>
            <c:symbol val="circle"/>
            <c:size val="5"/>
            <c:spPr>
              <a:noFill/>
              <a:ln w="9525">
                <a:noFill/>
              </a:ln>
              <a:effectLst/>
            </c:spPr>
          </c:marker>
          <c:dLbls>
            <c:delete val="1"/>
          </c:dLbls>
          <c:trendline>
            <c:spPr>
              <a:ln w="19050" cap="rnd">
                <a:solidFill>
                  <a:srgbClr val="00B0F0"/>
                </a:solidFill>
                <a:prstDash val="dash"/>
              </a:ln>
              <a:effectLst/>
            </c:spPr>
            <c:trendlineType val="linear"/>
            <c:dispRSqr val="0"/>
            <c:dispEq val="0"/>
          </c:trendline>
          <c:xVal>
            <c:numRef>
              <c:f>'[「組込み／IoTに関する動向調査」 集計_データ編_5章_1（B-E）20200306★.xlsx]18-8 (2018指標)'!$F$5:$F$28</c:f>
              <c:numCache>
                <c:formatCode>0</c:formatCode>
                <c:ptCount val="24"/>
                <c:pt idx="0">
                  <c:v>10</c:v>
                </c:pt>
                <c:pt idx="1">
                  <c:v>9</c:v>
                </c:pt>
                <c:pt idx="2">
                  <c:v>8.1</c:v>
                </c:pt>
                <c:pt idx="3">
                  <c:v>7.29</c:v>
                </c:pt>
                <c:pt idx="4">
                  <c:v>6.5609999999999999</c:v>
                </c:pt>
                <c:pt idx="5">
                  <c:v>5.9049000000000005</c:v>
                </c:pt>
                <c:pt idx="6">
                  <c:v>5.3144100000000005</c:v>
                </c:pt>
                <c:pt idx="7">
                  <c:v>4.7829690000000005</c:v>
                </c:pt>
                <c:pt idx="8">
                  <c:v>4.3046721000000003</c:v>
                </c:pt>
                <c:pt idx="9">
                  <c:v>3.8742048900000006</c:v>
                </c:pt>
                <c:pt idx="10">
                  <c:v>3.4867844010000004</c:v>
                </c:pt>
                <c:pt idx="11">
                  <c:v>3.1381059609000004</c:v>
                </c:pt>
                <c:pt idx="12">
                  <c:v>2.8242953648100002</c:v>
                </c:pt>
                <c:pt idx="13">
                  <c:v>2.5418658283290001</c:v>
                </c:pt>
                <c:pt idx="14">
                  <c:v>2.2876792454961001</c:v>
                </c:pt>
                <c:pt idx="15">
                  <c:v>2.05891132094649</c:v>
                </c:pt>
                <c:pt idx="16">
                  <c:v>1.8530201888518409</c:v>
                </c:pt>
                <c:pt idx="17">
                  <c:v>1.6677181699666568</c:v>
                </c:pt>
                <c:pt idx="18">
                  <c:v>1.5009463529699911</c:v>
                </c:pt>
                <c:pt idx="19">
                  <c:v>1.3508517176729919</c:v>
                </c:pt>
                <c:pt idx="20">
                  <c:v>1.2157665459056928</c:v>
                </c:pt>
                <c:pt idx="21">
                  <c:v>1.0941898913151236</c:v>
                </c:pt>
                <c:pt idx="22">
                  <c:v>0.98477090218361119</c:v>
                </c:pt>
                <c:pt idx="23" formatCode="General">
                  <c:v>0</c:v>
                </c:pt>
              </c:numCache>
            </c:numRef>
          </c:xVal>
          <c:yVal>
            <c:numRef>
              <c:f>'[「組込み／IoTに関する動向調査」 集計_データ編_5章_1（B-E）20200306★.xlsx]18-8 (2018指標)'!$G$5:$G$28</c:f>
              <c:numCache>
                <c:formatCode>0</c:formatCode>
                <c:ptCount val="24"/>
                <c:pt idx="0">
                  <c:v>10</c:v>
                </c:pt>
                <c:pt idx="1">
                  <c:v>9</c:v>
                </c:pt>
                <c:pt idx="2">
                  <c:v>8.1</c:v>
                </c:pt>
                <c:pt idx="3">
                  <c:v>7.29</c:v>
                </c:pt>
                <c:pt idx="4">
                  <c:v>6.5609999999999999</c:v>
                </c:pt>
                <c:pt idx="5">
                  <c:v>5.9049000000000005</c:v>
                </c:pt>
                <c:pt idx="6">
                  <c:v>5.3144100000000005</c:v>
                </c:pt>
                <c:pt idx="7">
                  <c:v>4.7829690000000005</c:v>
                </c:pt>
                <c:pt idx="8">
                  <c:v>4.3046721000000003</c:v>
                </c:pt>
                <c:pt idx="9">
                  <c:v>3.8742048900000006</c:v>
                </c:pt>
                <c:pt idx="10">
                  <c:v>3.4867844010000004</c:v>
                </c:pt>
                <c:pt idx="11">
                  <c:v>3.1381059609000004</c:v>
                </c:pt>
                <c:pt idx="12">
                  <c:v>2.8242953648100002</c:v>
                </c:pt>
                <c:pt idx="13">
                  <c:v>2.5418658283290001</c:v>
                </c:pt>
                <c:pt idx="14">
                  <c:v>2.2876792454961001</c:v>
                </c:pt>
                <c:pt idx="15">
                  <c:v>2.05891132094649</c:v>
                </c:pt>
                <c:pt idx="16">
                  <c:v>1.8530201888518409</c:v>
                </c:pt>
                <c:pt idx="17">
                  <c:v>1.6677181699666568</c:v>
                </c:pt>
                <c:pt idx="18">
                  <c:v>1.5009463529699911</c:v>
                </c:pt>
                <c:pt idx="19">
                  <c:v>1.3508517176729919</c:v>
                </c:pt>
                <c:pt idx="20">
                  <c:v>1.2157665459056928</c:v>
                </c:pt>
                <c:pt idx="21">
                  <c:v>1.0941898913151236</c:v>
                </c:pt>
                <c:pt idx="22">
                  <c:v>0.98477090218361119</c:v>
                </c:pt>
                <c:pt idx="23" formatCode="General">
                  <c:v>0</c:v>
                </c:pt>
              </c:numCache>
            </c:numRef>
          </c:yVal>
          <c:smooth val="0"/>
          <c:extLst>
            <c:ext xmlns:c16="http://schemas.microsoft.com/office/drawing/2014/chart" uri="{C3380CC4-5D6E-409C-BE32-E72D297353CC}">
              <c16:uniqueId val="{00000018-7FFC-4B51-B8CE-1DAEE18E8790}"/>
            </c:ext>
          </c:extLst>
        </c:ser>
        <c:dLbls>
          <c:dLblPos val="t"/>
          <c:showLegendKey val="0"/>
          <c:showVal val="1"/>
          <c:showCatName val="0"/>
          <c:showSerName val="0"/>
          <c:showPercent val="0"/>
          <c:showBubbleSize val="0"/>
        </c:dLbls>
        <c:axId val="460616832"/>
        <c:axId val="460618752"/>
      </c:scatterChart>
      <c:valAx>
        <c:axId val="460616832"/>
        <c:scaling>
          <c:orientation val="minMax"/>
          <c:max val="5.5"/>
        </c:scaling>
        <c:delete val="0"/>
        <c:axPos val="b"/>
        <c:majorGridlines>
          <c:spPr>
            <a:ln w="12700"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r>
                  <a:rPr lang="ja-JP" altLang="en-US" sz="1200" b="1" dirty="0"/>
                  <a:t>現時点で重要な技術</a:t>
                </a:r>
              </a:p>
            </c:rich>
          </c:tx>
          <c:layout>
            <c:manualLayout>
              <c:xMode val="edge"/>
              <c:yMode val="edge"/>
              <c:x val="0.50597326309691903"/>
              <c:y val="0.95847875064004096"/>
            </c:manualLayout>
          </c:layout>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numFmt formatCode="General" sourceLinked="0"/>
        <c:majorTickMark val="none"/>
        <c:minorTickMark val="none"/>
        <c:tickLblPos val="nextTo"/>
        <c:spPr>
          <a:noFill/>
          <a:ln w="19050" cap="flat" cmpd="sng" algn="ctr">
            <a:solidFill>
              <a:schemeClr val="bg1">
                <a:lumMod val="50000"/>
              </a:schemeClr>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60618752"/>
        <c:crosses val="autoZero"/>
        <c:crossBetween val="midCat"/>
        <c:majorUnit val="0.5"/>
      </c:valAx>
      <c:valAx>
        <c:axId val="460618752"/>
        <c:scaling>
          <c:orientation val="minMax"/>
          <c:max val="5.5"/>
          <c:min val="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vert="eaVert" wrap="square" anchor="ctr" anchorCtr="0"/>
              <a:lstStyle/>
              <a:p>
                <a:pPr>
                  <a:defRPr sz="12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r>
                  <a:rPr lang="ja-JP" altLang="en-US" sz="1200" b="1" dirty="0"/>
                  <a:t>強化・新たに獲得したい技術</a:t>
                </a:r>
              </a:p>
            </c:rich>
          </c:tx>
          <c:layout>
            <c:manualLayout>
              <c:xMode val="edge"/>
              <c:yMode val="edge"/>
              <c:x val="8.2265305383585246E-4"/>
              <c:y val="0.25111763952892985"/>
            </c:manualLayout>
          </c:layout>
          <c:overlay val="0"/>
          <c:spPr>
            <a:noFill/>
            <a:ln>
              <a:noFill/>
            </a:ln>
            <a:effectLst/>
          </c:spPr>
          <c:txPr>
            <a:bodyPr rot="0" spcFirstLastPara="1" vertOverflow="ellipsis" vert="eaVert" wrap="square" anchor="ctr" anchorCtr="0"/>
            <a:lstStyle/>
            <a:p>
              <a:pPr>
                <a:defRPr sz="12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numFmt formatCode="General" sourceLinked="0"/>
        <c:majorTickMark val="none"/>
        <c:minorTickMark val="none"/>
        <c:tickLblPos val="nextTo"/>
        <c:spPr>
          <a:noFill/>
          <a:ln w="19050" cap="flat" cmpd="sng" algn="ctr">
            <a:solidFill>
              <a:schemeClr val="bg1">
                <a:lumMod val="50000"/>
              </a:schemeClr>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60616832"/>
        <c:crosses val="autoZero"/>
        <c:crossBetween val="midCat"/>
        <c:majorUnit val="0.5"/>
      </c:valAx>
      <c:spPr>
        <a:noFill/>
        <a:ln w="19050">
          <a:solidFill>
            <a:schemeClr val="bg1">
              <a:lumMod val="50000"/>
            </a:schemeClr>
          </a:solid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r>
              <a:rPr lang="ja-JP" dirty="0"/>
              <a:t>現時点と比べた将来の重要度</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36372716207540357"/>
          <c:y val="0.13590311015044687"/>
          <c:w val="0.59245211692309507"/>
          <c:h val="0.79660767550255052"/>
        </c:manualLayout>
      </c:layout>
      <c:barChart>
        <c:barDir val="bar"/>
        <c:grouping val="stacked"/>
        <c:varyColors val="0"/>
        <c:ser>
          <c:idx val="0"/>
          <c:order val="0"/>
          <c:tx>
            <c:v>技術名</c:v>
          </c:tx>
          <c:spPr>
            <a:solidFill>
              <a:schemeClr val="accent1"/>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集計_データ編_5章_1（B-E）20200306★.xlsx]18-9'!$E$5:$E$27</c:f>
              <c:strCache>
                <c:ptCount val="23"/>
                <c:pt idx="0">
                  <c:v>ブロックチェーン技術</c:v>
                </c:pt>
                <c:pt idx="1">
                  <c:v>現実融合技術</c:v>
                </c:pt>
                <c:pt idx="2">
                  <c:v>AI技術</c:v>
                </c:pt>
                <c:pt idx="3">
                  <c:v>ビッグデータ</c:v>
                </c:pt>
                <c:pt idx="4">
                  <c:v>エッジコンピューティング／フォグコンピューティング</c:v>
                </c:pt>
                <c:pt idx="5">
                  <c:v>セーフティ及びセキュリティ技術</c:v>
                </c:pt>
                <c:pt idx="6">
                  <c:v>画像・音声認識技術／合成技術</c:v>
                </c:pt>
                <c:pt idx="7">
                  <c:v>他の製品・システムとの接続を想定した検証技術</c:v>
                </c:pt>
                <c:pt idx="8">
                  <c:v>アジャイル開発技術</c:v>
                </c:pt>
                <c:pt idx="9">
                  <c:v>IoTシステム構築技術</c:v>
                </c:pt>
                <c:pt idx="10">
                  <c:v>ヒューマンインタフェース技術</c:v>
                </c:pt>
                <c:pt idx="11">
                  <c:v>リアルタイム制御技術</c:v>
                </c:pt>
                <c:pt idx="12">
                  <c:v>システムズエンジニアリング技術</c:v>
                </c:pt>
                <c:pt idx="13">
                  <c:v>モデリング技術</c:v>
                </c:pt>
                <c:pt idx="14">
                  <c:v>アクチュエータ技術</c:v>
                </c:pt>
                <c:pt idx="15">
                  <c:v>センサ技術</c:v>
                </c:pt>
                <c:pt idx="16">
                  <c:v>無線通信・ネットワーク技術</c:v>
                </c:pt>
                <c:pt idx="17">
                  <c:v>運用・保守技術</c:v>
                </c:pt>
                <c:pt idx="18">
                  <c:v>デバイス技術</c:v>
                </c:pt>
                <c:pt idx="19">
                  <c:v>サーバ／ストレージ技術</c:v>
                </c:pt>
                <c:pt idx="20">
                  <c:v>要求獲得・要件定義技術</c:v>
                </c:pt>
                <c:pt idx="21">
                  <c:v>評価・検証技術</c:v>
                </c:pt>
                <c:pt idx="22">
                  <c:v>設計・実装技術</c:v>
                </c:pt>
              </c:strCache>
            </c:strRef>
          </c:cat>
          <c:val>
            <c:numRef>
              <c:f>'[「組込み／IoTに関する動向調査」 集計_データ編_5章_1（B-E）20200306★.xlsx]18-9'!$J$5:$J$27</c:f>
              <c:numCache>
                <c:formatCode>0.00</c:formatCode>
                <c:ptCount val="23"/>
                <c:pt idx="0">
                  <c:v>2.8017554858934171</c:v>
                </c:pt>
                <c:pt idx="1">
                  <c:v>2.5015673981191227</c:v>
                </c:pt>
                <c:pt idx="2">
                  <c:v>2.2332833583208398</c:v>
                </c:pt>
                <c:pt idx="3">
                  <c:v>2.1592476489028214</c:v>
                </c:pt>
                <c:pt idx="4">
                  <c:v>1.7418321142459077</c:v>
                </c:pt>
                <c:pt idx="5">
                  <c:v>1.3729532696653788</c:v>
                </c:pt>
                <c:pt idx="6">
                  <c:v>1.2507836990595613</c:v>
                </c:pt>
                <c:pt idx="7">
                  <c:v>1.120702194357367</c:v>
                </c:pt>
                <c:pt idx="8">
                  <c:v>1.1032553653243309</c:v>
                </c:pt>
                <c:pt idx="9">
                  <c:v>1.1014653349857841</c:v>
                </c:pt>
                <c:pt idx="10">
                  <c:v>1.0673354231974923</c:v>
                </c:pt>
                <c:pt idx="11">
                  <c:v>1.0673354231974923</c:v>
                </c:pt>
                <c:pt idx="12">
                  <c:v>1.0343559578739743</c:v>
                </c:pt>
                <c:pt idx="13">
                  <c:v>0.92057680250783713</c:v>
                </c:pt>
                <c:pt idx="14">
                  <c:v>0.80050156739811928</c:v>
                </c:pt>
                <c:pt idx="15">
                  <c:v>0.67283536914928121</c:v>
                </c:pt>
                <c:pt idx="16">
                  <c:v>0.58683385579937308</c:v>
                </c:pt>
                <c:pt idx="17">
                  <c:v>0.58573285419374577</c:v>
                </c:pt>
                <c:pt idx="18">
                  <c:v>0.54056858717976441</c:v>
                </c:pt>
                <c:pt idx="19">
                  <c:v>0.47648902821316619</c:v>
                </c:pt>
                <c:pt idx="20">
                  <c:v>0.44238244514106584</c:v>
                </c:pt>
                <c:pt idx="21">
                  <c:v>0.40303030303030307</c:v>
                </c:pt>
                <c:pt idx="22">
                  <c:v>0.32769070010449319</c:v>
                </c:pt>
              </c:numCache>
            </c:numRef>
          </c:val>
          <c:extLst>
            <c:ext xmlns:c16="http://schemas.microsoft.com/office/drawing/2014/chart" uri="{C3380CC4-5D6E-409C-BE32-E72D297353CC}">
              <c16:uniqueId val="{00000000-5DDC-4B06-A22F-BFFA2334E955}"/>
            </c:ext>
          </c:extLst>
        </c:ser>
        <c:dLbls>
          <c:showLegendKey val="0"/>
          <c:showVal val="0"/>
          <c:showCatName val="0"/>
          <c:showSerName val="0"/>
          <c:showPercent val="0"/>
          <c:showBubbleSize val="0"/>
        </c:dLbls>
        <c:gapWidth val="40"/>
        <c:overlap val="100"/>
        <c:axId val="460703616"/>
        <c:axId val="460705152"/>
      </c:barChart>
      <c:catAx>
        <c:axId val="460703616"/>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60705152"/>
        <c:crosses val="autoZero"/>
        <c:auto val="1"/>
        <c:lblAlgn val="ctr"/>
        <c:lblOffset val="100"/>
        <c:noMultiLvlLbl val="0"/>
      </c:catAx>
      <c:valAx>
        <c:axId val="460705152"/>
        <c:scaling>
          <c:orientation val="minMax"/>
          <c:max val="3.5"/>
          <c:min val="0"/>
        </c:scaling>
        <c:delete val="0"/>
        <c:axPos val="t"/>
        <c:majorGridlines>
          <c:spPr>
            <a:ln w="3175" cap="flat" cmpd="sng" algn="ctr">
              <a:solidFill>
                <a:schemeClr val="tx1">
                  <a:lumMod val="50000"/>
                  <a:lumOff val="50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60703616"/>
        <c:crosses val="autoZero"/>
        <c:crossBetween val="between"/>
        <c:majorUnit val="0.5"/>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r>
              <a:rPr lang="ja-JP" dirty="0"/>
              <a:t>現時点と比べた将来の重要度（経年比較）</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36453703978035867"/>
          <c:y val="0.13590311015044687"/>
          <c:w val="0.59164222367069608"/>
          <c:h val="0.79660767550255052"/>
        </c:manualLayout>
      </c:layout>
      <c:barChart>
        <c:barDir val="bar"/>
        <c:grouping val="clustered"/>
        <c:varyColors val="0"/>
        <c:ser>
          <c:idx val="0"/>
          <c:order val="0"/>
          <c:tx>
            <c:strRef>
              <c:f>'18-10'!$J$4</c:f>
              <c:strCache>
                <c:ptCount val="1"/>
                <c:pt idx="0">
                  <c:v>現時点と比べた将来の重要度（2019）</c:v>
                </c:pt>
              </c:strCache>
            </c:strRef>
          </c:tx>
          <c:spPr>
            <a:solidFill>
              <a:schemeClr val="accent1"/>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'18-10'!$E$5:$E$23</c:f>
              <c:strCache>
                <c:ptCount val="19"/>
                <c:pt idx="0">
                  <c:v>ブロックチェーン技術</c:v>
                </c:pt>
                <c:pt idx="1">
                  <c:v>現実融合技術</c:v>
                </c:pt>
                <c:pt idx="2">
                  <c:v>AI技術</c:v>
                </c:pt>
                <c:pt idx="3">
                  <c:v>ビッグデータ</c:v>
                </c:pt>
                <c:pt idx="4">
                  <c:v>エッジコンピューティング／フォグコンピューティング</c:v>
                </c:pt>
                <c:pt idx="5">
                  <c:v>セーフティ及びセキュリティ技術</c:v>
                </c:pt>
                <c:pt idx="6">
                  <c:v>画像・音声認識技術／合成技術</c:v>
                </c:pt>
                <c:pt idx="7">
                  <c:v>他の製品・システムとの接続を想定した検証技術</c:v>
                </c:pt>
                <c:pt idx="8">
                  <c:v>アジャイル開発技術</c:v>
                </c:pt>
                <c:pt idx="9">
                  <c:v>IoTシステム構築技術</c:v>
                </c:pt>
                <c:pt idx="10">
                  <c:v>ヒューマンインタフェース技術</c:v>
                </c:pt>
                <c:pt idx="11">
                  <c:v>リアルタイム制御技術</c:v>
                </c:pt>
                <c:pt idx="12">
                  <c:v>システムズエンジニアリング技術</c:v>
                </c:pt>
                <c:pt idx="13">
                  <c:v>モデリング技術</c:v>
                </c:pt>
                <c:pt idx="14">
                  <c:v>アクチュエータ技術</c:v>
                </c:pt>
                <c:pt idx="15">
                  <c:v>センサ技術</c:v>
                </c:pt>
                <c:pt idx="16">
                  <c:v>無線通信・ネットワーク技術</c:v>
                </c:pt>
                <c:pt idx="17">
                  <c:v>運用・保守技術</c:v>
                </c:pt>
                <c:pt idx="18">
                  <c:v>デバイス技術</c:v>
                </c:pt>
              </c:strCache>
            </c:strRef>
          </c:cat>
          <c:val>
            <c:numRef>
              <c:f>'18-10'!$J$5:$J$23</c:f>
              <c:numCache>
                <c:formatCode>0.00</c:formatCode>
                <c:ptCount val="19"/>
                <c:pt idx="0">
                  <c:v>2.8017554858934171</c:v>
                </c:pt>
                <c:pt idx="1">
                  <c:v>2.5015673981191227</c:v>
                </c:pt>
                <c:pt idx="2">
                  <c:v>2.2332833583208398</c:v>
                </c:pt>
                <c:pt idx="3">
                  <c:v>2.1592476489028214</c:v>
                </c:pt>
                <c:pt idx="4">
                  <c:v>1.7418321142459077</c:v>
                </c:pt>
                <c:pt idx="5">
                  <c:v>1.3729532696653788</c:v>
                </c:pt>
                <c:pt idx="6">
                  <c:v>1.2507836990595613</c:v>
                </c:pt>
                <c:pt idx="7">
                  <c:v>1.120702194357367</c:v>
                </c:pt>
                <c:pt idx="8">
                  <c:v>1.1032553653243309</c:v>
                </c:pt>
                <c:pt idx="9">
                  <c:v>1.1014653349857841</c:v>
                </c:pt>
                <c:pt idx="10">
                  <c:v>1.0673354231974923</c:v>
                </c:pt>
                <c:pt idx="11">
                  <c:v>1.0673354231974923</c:v>
                </c:pt>
                <c:pt idx="12">
                  <c:v>1.0343559578739743</c:v>
                </c:pt>
                <c:pt idx="13">
                  <c:v>0.92057680250783713</c:v>
                </c:pt>
                <c:pt idx="14">
                  <c:v>0.80050156739811928</c:v>
                </c:pt>
                <c:pt idx="15">
                  <c:v>0.67283536914928121</c:v>
                </c:pt>
                <c:pt idx="16">
                  <c:v>0.58683385579937308</c:v>
                </c:pt>
                <c:pt idx="17">
                  <c:v>0.58573285419374577</c:v>
                </c:pt>
                <c:pt idx="18">
                  <c:v>0.54056858717976441</c:v>
                </c:pt>
              </c:numCache>
            </c:numRef>
          </c:val>
          <c:extLst>
            <c:ext xmlns:c16="http://schemas.microsoft.com/office/drawing/2014/chart" uri="{C3380CC4-5D6E-409C-BE32-E72D297353CC}">
              <c16:uniqueId val="{00000000-4666-4250-ABDE-82E51546F602}"/>
            </c:ext>
          </c:extLst>
        </c:ser>
        <c:ser>
          <c:idx val="1"/>
          <c:order val="1"/>
          <c:tx>
            <c:strRef>
              <c:f>'18-10'!$R$4</c:f>
              <c:strCache>
                <c:ptCount val="1"/>
                <c:pt idx="0">
                  <c:v>現時点と比べた将来の重要度（2018）</c:v>
                </c:pt>
              </c:strCache>
            </c:strRef>
          </c:tx>
          <c:spPr>
            <a:solidFill>
              <a:schemeClr val="accent2"/>
            </a:solidFill>
            <a:ln>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D84B-4D32-8406-EAAF9EE3EDEB}"/>
                </c:ext>
              </c:extLst>
            </c:dLbl>
            <c:dLbl>
              <c:idx val="1"/>
              <c:delete val="1"/>
              <c:extLst>
                <c:ext xmlns:c15="http://schemas.microsoft.com/office/drawing/2012/chart" uri="{CE6537A1-D6FC-4f65-9D91-7224C49458BB}"/>
                <c:ext xmlns:c16="http://schemas.microsoft.com/office/drawing/2014/chart" uri="{C3380CC4-5D6E-409C-BE32-E72D297353CC}">
                  <c16:uniqueId val="{00000001-D84B-4D32-8406-EAAF9EE3EDEB}"/>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'18-10'!$E$5:$E$23</c:f>
              <c:strCache>
                <c:ptCount val="19"/>
                <c:pt idx="0">
                  <c:v>ブロックチェーン技術</c:v>
                </c:pt>
                <c:pt idx="1">
                  <c:v>現実融合技術</c:v>
                </c:pt>
                <c:pt idx="2">
                  <c:v>AI技術</c:v>
                </c:pt>
                <c:pt idx="3">
                  <c:v>ビッグデータ</c:v>
                </c:pt>
                <c:pt idx="4">
                  <c:v>エッジコンピューティング／フォグコンピューティング</c:v>
                </c:pt>
                <c:pt idx="5">
                  <c:v>セーフティ及びセキュリティ技術</c:v>
                </c:pt>
                <c:pt idx="6">
                  <c:v>画像・音声認識技術／合成技術</c:v>
                </c:pt>
                <c:pt idx="7">
                  <c:v>他の製品・システムとの接続を想定した検証技術</c:v>
                </c:pt>
                <c:pt idx="8">
                  <c:v>アジャイル開発技術</c:v>
                </c:pt>
                <c:pt idx="9">
                  <c:v>IoTシステム構築技術</c:v>
                </c:pt>
                <c:pt idx="10">
                  <c:v>ヒューマンインタフェース技術</c:v>
                </c:pt>
                <c:pt idx="11">
                  <c:v>リアルタイム制御技術</c:v>
                </c:pt>
                <c:pt idx="12">
                  <c:v>システムズエンジニアリング技術</c:v>
                </c:pt>
                <c:pt idx="13">
                  <c:v>モデリング技術</c:v>
                </c:pt>
                <c:pt idx="14">
                  <c:v>アクチュエータ技術</c:v>
                </c:pt>
                <c:pt idx="15">
                  <c:v>センサ技術</c:v>
                </c:pt>
                <c:pt idx="16">
                  <c:v>無線通信・ネットワーク技術</c:v>
                </c:pt>
                <c:pt idx="17">
                  <c:v>運用・保守技術</c:v>
                </c:pt>
                <c:pt idx="18">
                  <c:v>デバイス技術</c:v>
                </c:pt>
              </c:strCache>
            </c:strRef>
          </c:cat>
          <c:val>
            <c:numRef>
              <c:f>'18-10'!$R$5:$R$23</c:f>
              <c:numCache>
                <c:formatCode>0.00</c:formatCode>
                <c:ptCount val="19"/>
                <c:pt idx="0">
                  <c:v>0</c:v>
                </c:pt>
                <c:pt idx="1">
                  <c:v>0</c:v>
                </c:pt>
                <c:pt idx="2">
                  <c:v>2.4478174603174603</c:v>
                </c:pt>
                <c:pt idx="3">
                  <c:v>2.2547208538587848</c:v>
                </c:pt>
                <c:pt idx="4">
                  <c:v>0.97126436781609193</c:v>
                </c:pt>
                <c:pt idx="5">
                  <c:v>1.4658163265306123</c:v>
                </c:pt>
                <c:pt idx="6">
                  <c:v>0.85119047619047628</c:v>
                </c:pt>
                <c:pt idx="7">
                  <c:v>2.3472222222222223</c:v>
                </c:pt>
                <c:pt idx="8">
                  <c:v>1.5328798185941042</c:v>
                </c:pt>
                <c:pt idx="9">
                  <c:v>0.85437051532941943</c:v>
                </c:pt>
                <c:pt idx="10">
                  <c:v>1.1736111111111112</c:v>
                </c:pt>
                <c:pt idx="11">
                  <c:v>1.0406403940886699</c:v>
                </c:pt>
                <c:pt idx="12">
                  <c:v>1.089781746031746</c:v>
                </c:pt>
                <c:pt idx="13">
                  <c:v>0.9568815331010454</c:v>
                </c:pt>
                <c:pt idx="14">
                  <c:v>0.79039115646258506</c:v>
                </c:pt>
                <c:pt idx="15">
                  <c:v>0.62708719851576988</c:v>
                </c:pt>
                <c:pt idx="16">
                  <c:v>0.58789424860853423</c:v>
                </c:pt>
                <c:pt idx="17">
                  <c:v>1.1065476190476191</c:v>
                </c:pt>
                <c:pt idx="18">
                  <c:v>0.51246630727762799</c:v>
                </c:pt>
              </c:numCache>
            </c:numRef>
          </c:val>
          <c:extLst>
            <c:ext xmlns:c16="http://schemas.microsoft.com/office/drawing/2014/chart" uri="{C3380CC4-5D6E-409C-BE32-E72D297353CC}">
              <c16:uniqueId val="{00000001-4666-4250-ABDE-82E51546F602}"/>
            </c:ext>
          </c:extLst>
        </c:ser>
        <c:dLbls>
          <c:showLegendKey val="0"/>
          <c:showVal val="0"/>
          <c:showCatName val="0"/>
          <c:showSerName val="0"/>
          <c:showPercent val="0"/>
          <c:showBubbleSize val="0"/>
        </c:dLbls>
        <c:gapWidth val="40"/>
        <c:axId val="461112832"/>
        <c:axId val="461114368"/>
      </c:barChart>
      <c:catAx>
        <c:axId val="461112832"/>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61114368"/>
        <c:crosses val="autoZero"/>
        <c:auto val="1"/>
        <c:lblAlgn val="ctr"/>
        <c:lblOffset val="100"/>
        <c:noMultiLvlLbl val="0"/>
      </c:catAx>
      <c:valAx>
        <c:axId val="461114368"/>
        <c:scaling>
          <c:orientation val="minMax"/>
          <c:max val="3.5"/>
          <c:min val="0"/>
        </c:scaling>
        <c:delete val="0"/>
        <c:axPos val="t"/>
        <c:majorGridlines>
          <c:spPr>
            <a:ln w="3175" cap="flat" cmpd="sng" algn="ctr">
              <a:solidFill>
                <a:schemeClr val="tx1">
                  <a:lumMod val="50000"/>
                  <a:lumOff val="50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61112832"/>
        <c:crosses val="autoZero"/>
        <c:crossBetween val="between"/>
        <c:majorUnit val="0.5"/>
      </c:valAx>
      <c:spPr>
        <a:noFill/>
        <a:ln>
          <a:solidFill>
            <a:schemeClr val="tx1">
              <a:lumMod val="50000"/>
              <a:lumOff val="50000"/>
            </a:schemeClr>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70533236061147"/>
          <c:y val="0.27086160339467652"/>
          <c:w val="0.37451737063218538"/>
          <c:h val="0.61203496409999647"/>
        </c:manualLayout>
      </c:layout>
      <c:barChart>
        <c:barDir val="bar"/>
        <c:grouping val="stacked"/>
        <c:varyColors val="0"/>
        <c:ser>
          <c:idx val="2"/>
          <c:order val="0"/>
          <c:tx>
            <c:strRef>
              <c:f>'[「組込み／IoTに関する動向調査」 集計_データ編_5章_1（B-E）20200306★.xlsx]18-13(ク)'!$L$6</c:f>
              <c:strCache>
                <c:ptCount val="1"/>
                <c:pt idx="0">
                  <c:v>AV機器／家電機器(n=51)</c:v>
                </c:pt>
              </c:strCache>
            </c:strRef>
          </c:tx>
          <c:spPr>
            <a:solidFill>
              <a:schemeClr val="accent1"/>
            </a:solidFill>
            <a:ln>
              <a:solidFill>
                <a:sysClr val="windowText" lastClr="000000"/>
              </a:solidFill>
            </a:ln>
            <a:effectLst/>
          </c:spPr>
          <c:invertIfNegative val="0"/>
          <c:cat>
            <c:strRef>
              <c:f>'[「組込み／IoTに関する動向調査」 集計_データ編_5章_1（B-E）20200306★.xlsx]18-13(ク)'!$D$7:$D$16</c:f>
              <c:strCache>
                <c:ptCount val="10"/>
                <c:pt idx="0">
                  <c:v>設計・実装技術</c:v>
                </c:pt>
                <c:pt idx="1">
                  <c:v>無線通信・NW技術</c:v>
                </c:pt>
                <c:pt idx="2">
                  <c:v>AI技術</c:v>
                </c:pt>
                <c:pt idx="3">
                  <c:v>要求獲得・要件定義技術</c:v>
                </c:pt>
                <c:pt idx="4">
                  <c:v>IoTシステム構築技術</c:v>
                </c:pt>
                <c:pt idx="5">
                  <c:v>センサ技術</c:v>
                </c:pt>
                <c:pt idx="6">
                  <c:v>デバイス技術</c:v>
                </c:pt>
                <c:pt idx="7">
                  <c:v>システムズエンジニアリング</c:v>
                </c:pt>
                <c:pt idx="8">
                  <c:v>リアルタイム制御技術</c:v>
                </c:pt>
                <c:pt idx="9">
                  <c:v>画像・音声認識技術</c:v>
                </c:pt>
              </c:strCache>
            </c:strRef>
          </c:cat>
          <c:val>
            <c:numRef>
              <c:f>'[「組込み／IoTに関する動向調査」 集計_データ編_5章_1（B-E）20200306★.xlsx]18-13(ク)'!$L$7:$L$16</c:f>
              <c:numCache>
                <c:formatCode>0.0%</c:formatCode>
                <c:ptCount val="10"/>
                <c:pt idx="0">
                  <c:v>0.27450980392156865</c:v>
                </c:pt>
                <c:pt idx="1">
                  <c:v>0.15686274509803921</c:v>
                </c:pt>
                <c:pt idx="2">
                  <c:v>0.27450980392156865</c:v>
                </c:pt>
                <c:pt idx="3">
                  <c:v>0.13725490196078433</c:v>
                </c:pt>
                <c:pt idx="4">
                  <c:v>0.21568627450980393</c:v>
                </c:pt>
                <c:pt idx="5">
                  <c:v>0.21568627450980393</c:v>
                </c:pt>
                <c:pt idx="6">
                  <c:v>0.25490196078431371</c:v>
                </c:pt>
                <c:pt idx="7">
                  <c:v>9.8039215686274508E-2</c:v>
                </c:pt>
                <c:pt idx="8">
                  <c:v>0.11764705882352941</c:v>
                </c:pt>
                <c:pt idx="9">
                  <c:v>0.21568627450980393</c:v>
                </c:pt>
              </c:numCache>
            </c:numRef>
          </c:val>
          <c:extLst>
            <c:ext xmlns:c16="http://schemas.microsoft.com/office/drawing/2014/chart" uri="{C3380CC4-5D6E-409C-BE32-E72D297353CC}">
              <c16:uniqueId val="{00000000-0009-4AC1-AEAC-CF101A187CEE}"/>
            </c:ext>
          </c:extLst>
        </c:ser>
        <c:dLbls>
          <c:showLegendKey val="0"/>
          <c:showVal val="0"/>
          <c:showCatName val="0"/>
          <c:showSerName val="0"/>
          <c:showPercent val="0"/>
          <c:showBubbleSize val="0"/>
        </c:dLbls>
        <c:gapWidth val="40"/>
        <c:overlap val="100"/>
        <c:axId val="461167616"/>
        <c:axId val="461173504"/>
      </c:barChart>
      <c:catAx>
        <c:axId val="461167616"/>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600" b="0" i="0" u="none" strike="noStrike" kern="1200" baseline="0">
                <a:solidFill>
                  <a:schemeClr val="tx1"/>
                </a:solidFill>
                <a:latin typeface="+mn-lt"/>
                <a:ea typeface="+mn-ea"/>
                <a:cs typeface="+mn-cs"/>
              </a:defRPr>
            </a:pPr>
            <a:endParaRPr lang="ja-JP"/>
          </a:p>
        </c:txPr>
        <c:crossAx val="461173504"/>
        <c:crosses val="autoZero"/>
        <c:auto val="1"/>
        <c:lblAlgn val="ctr"/>
        <c:lblOffset val="100"/>
        <c:noMultiLvlLbl val="0"/>
      </c:catAx>
      <c:valAx>
        <c:axId val="461173504"/>
        <c:scaling>
          <c:orientation val="minMax"/>
          <c:max val="1"/>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ja-JP"/>
          </a:p>
        </c:txPr>
        <c:crossAx val="461167616"/>
        <c:crosses val="autoZero"/>
        <c:crossBetween val="between"/>
        <c:majorUnit val="0.5"/>
      </c:valAx>
      <c:spPr>
        <a:noFill/>
        <a:ln>
          <a:solidFill>
            <a:schemeClr val="tx1">
              <a:lumMod val="50000"/>
              <a:lumOff val="50000"/>
            </a:schemeClr>
          </a:solidFill>
        </a:ln>
        <a:effectLst/>
      </c:spPr>
    </c:plotArea>
    <c:legend>
      <c:legendPos val="b"/>
      <c:layout>
        <c:manualLayout>
          <c:xMode val="edge"/>
          <c:yMode val="edge"/>
          <c:x val="0.18647169103862021"/>
          <c:y val="0.91837845611764279"/>
          <c:w val="0.62705661792275968"/>
          <c:h val="7.705533383669506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3">
    <c:autoUpdate val="0"/>
  </c:externalData>
</c:chartSpace>
</file>

<file path=ppt/charts/chart2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5042735042735"/>
          <c:y val="0.23245962777316728"/>
          <c:w val="0.73401709401709403"/>
          <c:h val="0.58906973457664702"/>
        </c:manualLayout>
      </c:layout>
      <c:barChart>
        <c:barDir val="bar"/>
        <c:grouping val="stacked"/>
        <c:varyColors val="0"/>
        <c:ser>
          <c:idx val="3"/>
          <c:order val="0"/>
          <c:tx>
            <c:strRef>
              <c:f>'[「組込み／IoTに関する動向調査」 集計_データ編_5章_1（B-E）20200306★.xlsx]18-13(ク)'!$M$6</c:f>
              <c:strCache>
                <c:ptCount val="1"/>
                <c:pt idx="0">
                  <c:v>個人用情報機器(n=59)</c:v>
                </c:pt>
              </c:strCache>
            </c:strRef>
          </c:tx>
          <c:spPr>
            <a:solidFill>
              <a:schemeClr val="accent1"/>
            </a:solidFill>
            <a:ln>
              <a:solidFill>
                <a:sysClr val="windowText" lastClr="000000"/>
              </a:solidFill>
            </a:ln>
            <a:effectLst/>
          </c:spPr>
          <c:invertIfNegative val="0"/>
          <c:cat>
            <c:strRef>
              <c:f>'[「組込み／IoTに関する動向調査」 集計_データ編_5章_1（B-E）20200306★.xlsx]18-13(ク)'!$D$7:$D$16</c:f>
              <c:strCache>
                <c:ptCount val="10"/>
                <c:pt idx="0">
                  <c:v>設計・実装技術</c:v>
                </c:pt>
                <c:pt idx="1">
                  <c:v>無線通信・NW技術</c:v>
                </c:pt>
                <c:pt idx="2">
                  <c:v>AI技術</c:v>
                </c:pt>
                <c:pt idx="3">
                  <c:v>要求獲得・要件定義技術</c:v>
                </c:pt>
                <c:pt idx="4">
                  <c:v>IoTシステム構築技術</c:v>
                </c:pt>
                <c:pt idx="5">
                  <c:v>センサ技術</c:v>
                </c:pt>
                <c:pt idx="6">
                  <c:v>デバイス技術</c:v>
                </c:pt>
                <c:pt idx="7">
                  <c:v>システムズエンジニアリング</c:v>
                </c:pt>
                <c:pt idx="8">
                  <c:v>リアルタイム制御技術</c:v>
                </c:pt>
                <c:pt idx="9">
                  <c:v>画像・音声認識技術</c:v>
                </c:pt>
              </c:strCache>
            </c:strRef>
          </c:cat>
          <c:val>
            <c:numRef>
              <c:f>'[「組込み／IoTに関する動向調査」 集計_データ編_5章_1（B-E）20200306★.xlsx]18-13(ク)'!$M$7:$M$16</c:f>
              <c:numCache>
                <c:formatCode>0.0%</c:formatCode>
                <c:ptCount val="10"/>
                <c:pt idx="0">
                  <c:v>0.38983050847457629</c:v>
                </c:pt>
                <c:pt idx="1">
                  <c:v>0.30508474576271188</c:v>
                </c:pt>
                <c:pt idx="2">
                  <c:v>0.20338983050847459</c:v>
                </c:pt>
                <c:pt idx="3">
                  <c:v>0.25423728813559321</c:v>
                </c:pt>
                <c:pt idx="4">
                  <c:v>0.22033898305084745</c:v>
                </c:pt>
                <c:pt idx="5">
                  <c:v>0.15254237288135594</c:v>
                </c:pt>
                <c:pt idx="6">
                  <c:v>0.22033898305084745</c:v>
                </c:pt>
                <c:pt idx="7">
                  <c:v>0.15254237288135594</c:v>
                </c:pt>
                <c:pt idx="8">
                  <c:v>8.4745762711864403E-2</c:v>
                </c:pt>
                <c:pt idx="9">
                  <c:v>6.7796610169491525E-2</c:v>
                </c:pt>
              </c:numCache>
            </c:numRef>
          </c:val>
          <c:extLst>
            <c:ext xmlns:c16="http://schemas.microsoft.com/office/drawing/2014/chart" uri="{C3380CC4-5D6E-409C-BE32-E72D297353CC}">
              <c16:uniqueId val="{00000000-0C13-42C8-8A8C-6956AE93D74D}"/>
            </c:ext>
          </c:extLst>
        </c:ser>
        <c:dLbls>
          <c:showLegendKey val="0"/>
          <c:showVal val="0"/>
          <c:showCatName val="0"/>
          <c:showSerName val="0"/>
          <c:showPercent val="0"/>
          <c:showBubbleSize val="0"/>
        </c:dLbls>
        <c:gapWidth val="40"/>
        <c:overlap val="100"/>
        <c:axId val="461206656"/>
        <c:axId val="461208192"/>
      </c:barChart>
      <c:catAx>
        <c:axId val="461206656"/>
        <c:scaling>
          <c:orientation val="maxMin"/>
        </c:scaling>
        <c:delete val="1"/>
        <c:axPos val="l"/>
        <c:numFmt formatCode="General" sourceLinked="1"/>
        <c:majorTickMark val="none"/>
        <c:minorTickMark val="none"/>
        <c:tickLblPos val="nextTo"/>
        <c:crossAx val="461208192"/>
        <c:crosses val="autoZero"/>
        <c:auto val="1"/>
        <c:lblAlgn val="ctr"/>
        <c:lblOffset val="100"/>
        <c:noMultiLvlLbl val="0"/>
      </c:catAx>
      <c:valAx>
        <c:axId val="4612081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ja-JP"/>
          </a:p>
        </c:txPr>
        <c:crossAx val="461206656"/>
        <c:crosses val="autoZero"/>
        <c:crossBetween val="between"/>
        <c:majorUnit val="0.5"/>
      </c:valAx>
      <c:spPr>
        <a:noFill/>
        <a:ln>
          <a:solidFill>
            <a:schemeClr val="tx1">
              <a:lumMod val="50000"/>
              <a:lumOff val="50000"/>
            </a:schemeClr>
          </a:solidFill>
        </a:ln>
        <a:effectLst/>
      </c:spPr>
    </c:plotArea>
    <c:legend>
      <c:legendPos val="b"/>
      <c:layout>
        <c:manualLayout>
          <c:xMode val="edge"/>
          <c:yMode val="edge"/>
          <c:x val="7.7883881536084561E-3"/>
          <c:y val="0.79792918043666372"/>
          <c:w val="0.89918207032631559"/>
          <c:h val="0.1975046289814404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3">
    <c:autoUpdate val="0"/>
  </c:externalData>
</c:chartSpace>
</file>

<file path=ppt/charts/chart2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5042735042735"/>
          <c:y val="0.23863834622133723"/>
          <c:w val="0.73401709401709403"/>
          <c:h val="0.62486608539678379"/>
        </c:manualLayout>
      </c:layout>
      <c:barChart>
        <c:barDir val="bar"/>
        <c:grouping val="stacked"/>
        <c:varyColors val="0"/>
        <c:ser>
          <c:idx val="3"/>
          <c:order val="0"/>
          <c:tx>
            <c:strRef>
              <c:f>'[「組込み／IoTに関する動向調査」 集計_データ編_5章_1（B-E）20200306★.xlsx]18-13(ク)'!$N$6</c:f>
              <c:strCache>
                <c:ptCount val="1"/>
                <c:pt idx="0">
                  <c:v>業務用端末機器(n=72)</c:v>
                </c:pt>
              </c:strCache>
            </c:strRef>
          </c:tx>
          <c:spPr>
            <a:solidFill>
              <a:schemeClr val="accent1"/>
            </a:solidFill>
            <a:ln>
              <a:solidFill>
                <a:sysClr val="windowText" lastClr="000000"/>
              </a:solidFill>
            </a:ln>
            <a:effectLst/>
          </c:spPr>
          <c:invertIfNegative val="0"/>
          <c:cat>
            <c:strRef>
              <c:f>'[「組込み／IoTに関する動向調査」 集計_データ編_5章_1（B-E）20200306★.xlsx]18-13(ク)'!$D$7:$D$16</c:f>
              <c:strCache>
                <c:ptCount val="10"/>
                <c:pt idx="0">
                  <c:v>設計・実装技術</c:v>
                </c:pt>
                <c:pt idx="1">
                  <c:v>無線通信・NW技術</c:v>
                </c:pt>
                <c:pt idx="2">
                  <c:v>AI技術</c:v>
                </c:pt>
                <c:pt idx="3">
                  <c:v>要求獲得・要件定義技術</c:v>
                </c:pt>
                <c:pt idx="4">
                  <c:v>IoTシステム構築技術</c:v>
                </c:pt>
                <c:pt idx="5">
                  <c:v>センサ技術</c:v>
                </c:pt>
                <c:pt idx="6">
                  <c:v>デバイス技術</c:v>
                </c:pt>
                <c:pt idx="7">
                  <c:v>システムズエンジニアリング</c:v>
                </c:pt>
                <c:pt idx="8">
                  <c:v>リアルタイム制御技術</c:v>
                </c:pt>
                <c:pt idx="9">
                  <c:v>画像・音声認識技術</c:v>
                </c:pt>
              </c:strCache>
            </c:strRef>
          </c:cat>
          <c:val>
            <c:numRef>
              <c:f>'[「組込み／IoTに関する動向調査」 集計_データ編_5章_1（B-E）20200306★.xlsx]18-13(ク)'!$N$7:$N$16</c:f>
              <c:numCache>
                <c:formatCode>0.0%</c:formatCode>
                <c:ptCount val="10"/>
                <c:pt idx="0">
                  <c:v>0.22222222222222221</c:v>
                </c:pt>
                <c:pt idx="1">
                  <c:v>0.27777777777777779</c:v>
                </c:pt>
                <c:pt idx="2">
                  <c:v>0.25</c:v>
                </c:pt>
                <c:pt idx="3">
                  <c:v>0.16666666666666666</c:v>
                </c:pt>
                <c:pt idx="4">
                  <c:v>0.25</c:v>
                </c:pt>
                <c:pt idx="5">
                  <c:v>0.19444444444444445</c:v>
                </c:pt>
                <c:pt idx="6">
                  <c:v>0.20833333333333334</c:v>
                </c:pt>
                <c:pt idx="7">
                  <c:v>0.18055555555555555</c:v>
                </c:pt>
                <c:pt idx="8">
                  <c:v>9.7222222222222224E-2</c:v>
                </c:pt>
                <c:pt idx="9">
                  <c:v>0.19444444444444445</c:v>
                </c:pt>
              </c:numCache>
            </c:numRef>
          </c:val>
          <c:extLst>
            <c:ext xmlns:c16="http://schemas.microsoft.com/office/drawing/2014/chart" uri="{C3380CC4-5D6E-409C-BE32-E72D297353CC}">
              <c16:uniqueId val="{00000000-9552-4C42-B3AF-94E95A3D0AB4}"/>
            </c:ext>
          </c:extLst>
        </c:ser>
        <c:dLbls>
          <c:showLegendKey val="0"/>
          <c:showVal val="0"/>
          <c:showCatName val="0"/>
          <c:showSerName val="0"/>
          <c:showPercent val="0"/>
          <c:showBubbleSize val="0"/>
        </c:dLbls>
        <c:gapWidth val="40"/>
        <c:overlap val="100"/>
        <c:axId val="461224960"/>
        <c:axId val="461234944"/>
      </c:barChart>
      <c:catAx>
        <c:axId val="461224960"/>
        <c:scaling>
          <c:orientation val="maxMin"/>
        </c:scaling>
        <c:delete val="1"/>
        <c:axPos val="l"/>
        <c:numFmt formatCode="General" sourceLinked="1"/>
        <c:majorTickMark val="none"/>
        <c:minorTickMark val="none"/>
        <c:tickLblPos val="nextTo"/>
        <c:crossAx val="461234944"/>
        <c:crosses val="autoZero"/>
        <c:auto val="1"/>
        <c:lblAlgn val="ctr"/>
        <c:lblOffset val="100"/>
        <c:noMultiLvlLbl val="0"/>
      </c:catAx>
      <c:valAx>
        <c:axId val="461234944"/>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ja-JP"/>
          </a:p>
        </c:txPr>
        <c:crossAx val="461224960"/>
        <c:crosses val="autoZero"/>
        <c:crossBetween val="between"/>
        <c:majorUnit val="0.5"/>
      </c:valAx>
      <c:spPr>
        <a:noFill/>
        <a:ln>
          <a:solidFill>
            <a:schemeClr val="tx1">
              <a:lumMod val="50000"/>
              <a:lumOff val="50000"/>
            </a:schemeClr>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3">
    <c:autoUpdate val="0"/>
  </c:externalData>
</c:chartSpace>
</file>

<file path=ppt/charts/chart2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50393700787402"/>
          <c:y val="0.23497085685210095"/>
          <c:w val="0.73401709401709403"/>
          <c:h val="0.60122981570114753"/>
        </c:manualLayout>
      </c:layout>
      <c:barChart>
        <c:barDir val="bar"/>
        <c:grouping val="stacked"/>
        <c:varyColors val="0"/>
        <c:ser>
          <c:idx val="1"/>
          <c:order val="0"/>
          <c:tx>
            <c:strRef>
              <c:f>'[「組込み／IoTに関する動向調査」 集計_データ編_5章_1（B-E）20200306★.xlsx]18-13(ク)'!$O$6</c:f>
              <c:strCache>
                <c:ptCount val="1"/>
                <c:pt idx="0">
                  <c:v>運輸機器／建設機器(n=109)</c:v>
                </c:pt>
              </c:strCache>
            </c:strRef>
          </c:tx>
          <c:spPr>
            <a:solidFill>
              <a:schemeClr val="accent1"/>
            </a:solidFill>
            <a:ln>
              <a:solidFill>
                <a:sysClr val="windowText" lastClr="000000"/>
              </a:solidFill>
            </a:ln>
            <a:effectLst/>
          </c:spPr>
          <c:invertIfNegative val="0"/>
          <c:cat>
            <c:strRef>
              <c:f>'[「組込み／IoTに関する動向調査」 集計_データ編_5章_1（B-E）20200306★.xlsx]18-13(ク)'!$D$7:$D$16</c:f>
              <c:strCache>
                <c:ptCount val="10"/>
                <c:pt idx="0">
                  <c:v>設計・実装技術</c:v>
                </c:pt>
                <c:pt idx="1">
                  <c:v>無線通信・NW技術</c:v>
                </c:pt>
                <c:pt idx="2">
                  <c:v>AI技術</c:v>
                </c:pt>
                <c:pt idx="3">
                  <c:v>要求獲得・要件定義技術</c:v>
                </c:pt>
                <c:pt idx="4">
                  <c:v>IoTシステム構築技術</c:v>
                </c:pt>
                <c:pt idx="5">
                  <c:v>センサ技術</c:v>
                </c:pt>
                <c:pt idx="6">
                  <c:v>デバイス技術</c:v>
                </c:pt>
                <c:pt idx="7">
                  <c:v>システムズエンジニアリング</c:v>
                </c:pt>
                <c:pt idx="8">
                  <c:v>リアルタイム制御技術</c:v>
                </c:pt>
                <c:pt idx="9">
                  <c:v>画像・音声認識技術</c:v>
                </c:pt>
              </c:strCache>
            </c:strRef>
          </c:cat>
          <c:val>
            <c:numRef>
              <c:f>'[「組込み／IoTに関する動向調査」 集計_データ編_5章_1（B-E）20200306★.xlsx]18-13(ク)'!$O$7:$O$16</c:f>
              <c:numCache>
                <c:formatCode>0.0%</c:formatCode>
                <c:ptCount val="10"/>
                <c:pt idx="0">
                  <c:v>0.31192660550458717</c:v>
                </c:pt>
                <c:pt idx="1">
                  <c:v>0.22935779816513763</c:v>
                </c:pt>
                <c:pt idx="2">
                  <c:v>0.22018348623853212</c:v>
                </c:pt>
                <c:pt idx="3">
                  <c:v>0.1743119266055046</c:v>
                </c:pt>
                <c:pt idx="4">
                  <c:v>0.26605504587155965</c:v>
                </c:pt>
                <c:pt idx="5">
                  <c:v>0.20183486238532111</c:v>
                </c:pt>
                <c:pt idx="6">
                  <c:v>0.22935779816513763</c:v>
                </c:pt>
                <c:pt idx="7">
                  <c:v>0.15596330275229359</c:v>
                </c:pt>
                <c:pt idx="8">
                  <c:v>0.16513761467889909</c:v>
                </c:pt>
                <c:pt idx="9">
                  <c:v>0.12844036697247707</c:v>
                </c:pt>
              </c:numCache>
            </c:numRef>
          </c:val>
          <c:extLst>
            <c:ext xmlns:c16="http://schemas.microsoft.com/office/drawing/2014/chart" uri="{C3380CC4-5D6E-409C-BE32-E72D297353CC}">
              <c16:uniqueId val="{00000000-0C41-4F1D-8F9F-056415E4D591}"/>
            </c:ext>
          </c:extLst>
        </c:ser>
        <c:dLbls>
          <c:showLegendKey val="0"/>
          <c:showVal val="0"/>
          <c:showCatName val="0"/>
          <c:showSerName val="0"/>
          <c:showPercent val="0"/>
          <c:showBubbleSize val="0"/>
        </c:dLbls>
        <c:gapWidth val="40"/>
        <c:overlap val="100"/>
        <c:axId val="461345920"/>
        <c:axId val="461347456"/>
      </c:barChart>
      <c:catAx>
        <c:axId val="461345920"/>
        <c:scaling>
          <c:orientation val="maxMin"/>
        </c:scaling>
        <c:delete val="1"/>
        <c:axPos val="l"/>
        <c:numFmt formatCode="General" sourceLinked="1"/>
        <c:majorTickMark val="none"/>
        <c:minorTickMark val="none"/>
        <c:tickLblPos val="nextTo"/>
        <c:crossAx val="461347456"/>
        <c:crosses val="autoZero"/>
        <c:auto val="1"/>
        <c:lblAlgn val="ctr"/>
        <c:lblOffset val="100"/>
        <c:noMultiLvlLbl val="0"/>
      </c:catAx>
      <c:valAx>
        <c:axId val="46134745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ja-JP"/>
          </a:p>
        </c:txPr>
        <c:crossAx val="461345920"/>
        <c:crosses val="autoZero"/>
        <c:crossBetween val="between"/>
        <c:majorUnit val="0.5"/>
      </c:valAx>
      <c:spPr>
        <a:noFill/>
        <a:ln>
          <a:solidFill>
            <a:schemeClr val="tx1">
              <a:lumMod val="50000"/>
              <a:lumOff val="50000"/>
            </a:schemeClr>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3">
    <c:autoUpdate val="0"/>
  </c:externalData>
</c:chartSpace>
</file>

<file path=ppt/charts/chart2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5042735042735"/>
          <c:y val="0.25461188041150029"/>
          <c:w val="0.73401709401709403"/>
          <c:h val="0.60506109150149334"/>
        </c:manualLayout>
      </c:layout>
      <c:barChart>
        <c:barDir val="bar"/>
        <c:grouping val="stacked"/>
        <c:varyColors val="0"/>
        <c:ser>
          <c:idx val="2"/>
          <c:order val="0"/>
          <c:tx>
            <c:strRef>
              <c:f>'[「組込み／IoTに関する動向調査」 集計_データ編_5章_1（B-E）20200306★.xlsx]18-13(ク)'!$P$6</c:f>
              <c:strCache>
                <c:ptCount val="1"/>
                <c:pt idx="0">
                  <c:v>工業制御／FA機器／産業機器(n=156)</c:v>
                </c:pt>
              </c:strCache>
            </c:strRef>
          </c:tx>
          <c:spPr>
            <a:solidFill>
              <a:schemeClr val="accent1"/>
            </a:solidFill>
            <a:ln>
              <a:solidFill>
                <a:sysClr val="windowText" lastClr="000000"/>
              </a:solidFill>
            </a:ln>
            <a:effectLst/>
          </c:spPr>
          <c:invertIfNegative val="0"/>
          <c:cat>
            <c:strRef>
              <c:f>'[「組込み／IoTに関する動向調査」 集計_データ編_5章_1（B-E）20200306★.xlsx]18-13(ク)'!$D$7:$D$16</c:f>
              <c:strCache>
                <c:ptCount val="10"/>
                <c:pt idx="0">
                  <c:v>設計・実装技術</c:v>
                </c:pt>
                <c:pt idx="1">
                  <c:v>無線通信・NW技術</c:v>
                </c:pt>
                <c:pt idx="2">
                  <c:v>AI技術</c:v>
                </c:pt>
                <c:pt idx="3">
                  <c:v>要求獲得・要件定義技術</c:v>
                </c:pt>
                <c:pt idx="4">
                  <c:v>IoTシステム構築技術</c:v>
                </c:pt>
                <c:pt idx="5">
                  <c:v>センサ技術</c:v>
                </c:pt>
                <c:pt idx="6">
                  <c:v>デバイス技術</c:v>
                </c:pt>
                <c:pt idx="7">
                  <c:v>システムズエンジニアリング</c:v>
                </c:pt>
                <c:pt idx="8">
                  <c:v>リアルタイム制御技術</c:v>
                </c:pt>
                <c:pt idx="9">
                  <c:v>画像・音声認識技術</c:v>
                </c:pt>
              </c:strCache>
            </c:strRef>
          </c:cat>
          <c:val>
            <c:numRef>
              <c:f>'[「組込み／IoTに関する動向調査」 集計_データ編_5章_1（B-E）20200306★.xlsx]18-13(ク)'!$P$7:$P$16</c:f>
              <c:numCache>
                <c:formatCode>0.0%</c:formatCode>
                <c:ptCount val="10"/>
                <c:pt idx="0">
                  <c:v>0.23076923076923078</c:v>
                </c:pt>
                <c:pt idx="1">
                  <c:v>0.23076923076923078</c:v>
                </c:pt>
                <c:pt idx="2">
                  <c:v>0.25</c:v>
                </c:pt>
                <c:pt idx="3">
                  <c:v>0.10897435897435898</c:v>
                </c:pt>
                <c:pt idx="4">
                  <c:v>0.3141025641025641</c:v>
                </c:pt>
                <c:pt idx="5">
                  <c:v>0.25641025641025639</c:v>
                </c:pt>
                <c:pt idx="6">
                  <c:v>0.17948717948717949</c:v>
                </c:pt>
                <c:pt idx="7">
                  <c:v>0.16666666666666666</c:v>
                </c:pt>
                <c:pt idx="8">
                  <c:v>0.19230769230769232</c:v>
                </c:pt>
                <c:pt idx="9">
                  <c:v>0.20512820512820512</c:v>
                </c:pt>
              </c:numCache>
            </c:numRef>
          </c:val>
          <c:extLst>
            <c:ext xmlns:c16="http://schemas.microsoft.com/office/drawing/2014/chart" uri="{C3380CC4-5D6E-409C-BE32-E72D297353CC}">
              <c16:uniqueId val="{00000000-B369-4533-ADE3-D2A6D8543A5E}"/>
            </c:ext>
          </c:extLst>
        </c:ser>
        <c:dLbls>
          <c:showLegendKey val="0"/>
          <c:showVal val="0"/>
          <c:showCatName val="0"/>
          <c:showSerName val="0"/>
          <c:showPercent val="0"/>
          <c:showBubbleSize val="0"/>
        </c:dLbls>
        <c:gapWidth val="40"/>
        <c:overlap val="100"/>
        <c:axId val="461364224"/>
        <c:axId val="461370112"/>
      </c:barChart>
      <c:catAx>
        <c:axId val="461364224"/>
        <c:scaling>
          <c:orientation val="maxMin"/>
        </c:scaling>
        <c:delete val="1"/>
        <c:axPos val="l"/>
        <c:numFmt formatCode="General" sourceLinked="1"/>
        <c:majorTickMark val="none"/>
        <c:minorTickMark val="none"/>
        <c:tickLblPos val="nextTo"/>
        <c:crossAx val="461370112"/>
        <c:crosses val="autoZero"/>
        <c:auto val="1"/>
        <c:lblAlgn val="ctr"/>
        <c:lblOffset val="100"/>
        <c:noMultiLvlLbl val="0"/>
      </c:catAx>
      <c:valAx>
        <c:axId val="46137011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ja-JP"/>
          </a:p>
        </c:txPr>
        <c:crossAx val="461364224"/>
        <c:crosses val="autoZero"/>
        <c:crossBetween val="between"/>
        <c:majorUnit val="0.5"/>
      </c:valAx>
      <c:spPr>
        <a:noFill/>
        <a:ln>
          <a:solidFill>
            <a:schemeClr val="tx1">
              <a:lumMod val="50000"/>
              <a:lumOff val="50000"/>
            </a:schemeClr>
          </a:solidFill>
        </a:ln>
        <a:effectLst/>
      </c:spPr>
    </c:plotArea>
    <c:legend>
      <c:legendPos val="b"/>
      <c:layout>
        <c:manualLayout>
          <c:xMode val="edge"/>
          <c:yMode val="edge"/>
          <c:x val="4.9999999999999989E-2"/>
          <c:y val="0.85958796246359637"/>
          <c:w val="0.9"/>
          <c:h val="0.1404120375364038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3">
    <c:autoUpdate val="0"/>
  </c:externalData>
</c:chartSpace>
</file>

<file path=ppt/charts/chart2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49698517415052"/>
          <c:y val="0.19008739292203861"/>
          <c:w val="0.69288572036603524"/>
          <c:h val="0.67086768000153829"/>
        </c:manualLayout>
      </c:layout>
      <c:barChart>
        <c:barDir val="bar"/>
        <c:grouping val="stacked"/>
        <c:varyColors val="0"/>
        <c:ser>
          <c:idx val="1"/>
          <c:order val="0"/>
          <c:tx>
            <c:strRef>
              <c:f>'[「組込み／IoTに関する動向調査」 集計_データ編_5章_1（B-E）20200306★.xlsx]18-13(ク)'!$R$6</c:f>
              <c:strCache>
                <c:ptCount val="1"/>
                <c:pt idx="0">
                  <c:v>医療機器(n=67)</c:v>
                </c:pt>
              </c:strCache>
            </c:strRef>
          </c:tx>
          <c:spPr>
            <a:solidFill>
              <a:schemeClr val="accent1"/>
            </a:solidFill>
            <a:ln>
              <a:solidFill>
                <a:sysClr val="windowText" lastClr="000000"/>
              </a:solidFill>
            </a:ln>
            <a:effectLst/>
          </c:spPr>
          <c:invertIfNegative val="0"/>
          <c:cat>
            <c:strRef>
              <c:f>'[「組込み／IoTに関する動向調査」 集計_データ編_5章_1（B-E）20200306★.xlsx]18-13(ク)'!$D$7:$D$16</c:f>
              <c:strCache>
                <c:ptCount val="10"/>
                <c:pt idx="0">
                  <c:v>設計・実装技術</c:v>
                </c:pt>
                <c:pt idx="1">
                  <c:v>無線通信・NW技術</c:v>
                </c:pt>
                <c:pt idx="2">
                  <c:v>AI技術</c:v>
                </c:pt>
                <c:pt idx="3">
                  <c:v>要求獲得・要件定義技術</c:v>
                </c:pt>
                <c:pt idx="4">
                  <c:v>IoTシステム構築技術</c:v>
                </c:pt>
                <c:pt idx="5">
                  <c:v>センサ技術</c:v>
                </c:pt>
                <c:pt idx="6">
                  <c:v>デバイス技術</c:v>
                </c:pt>
                <c:pt idx="7">
                  <c:v>システムズエンジニアリング</c:v>
                </c:pt>
                <c:pt idx="8">
                  <c:v>リアルタイム制御技術</c:v>
                </c:pt>
                <c:pt idx="9">
                  <c:v>画像・音声認識技術</c:v>
                </c:pt>
              </c:strCache>
            </c:strRef>
          </c:cat>
          <c:val>
            <c:numRef>
              <c:f>'[「組込み／IoTに関する動向調査」 集計_データ編_5章_1（B-E）20200306★.xlsx]18-13(ク)'!$R$7:$R$16</c:f>
              <c:numCache>
                <c:formatCode>0.0%</c:formatCode>
                <c:ptCount val="10"/>
                <c:pt idx="0">
                  <c:v>0.28358208955223879</c:v>
                </c:pt>
                <c:pt idx="1">
                  <c:v>0.23880597014925373</c:v>
                </c:pt>
                <c:pt idx="2">
                  <c:v>0.26865671641791045</c:v>
                </c:pt>
                <c:pt idx="3">
                  <c:v>0.20895522388059701</c:v>
                </c:pt>
                <c:pt idx="4">
                  <c:v>0.2537313432835821</c:v>
                </c:pt>
                <c:pt idx="5">
                  <c:v>0.23880597014925373</c:v>
                </c:pt>
                <c:pt idx="6">
                  <c:v>0.22388059701492538</c:v>
                </c:pt>
                <c:pt idx="7">
                  <c:v>0.19402985074626866</c:v>
                </c:pt>
                <c:pt idx="8">
                  <c:v>8.9552238805970144E-2</c:v>
                </c:pt>
                <c:pt idx="9">
                  <c:v>0.20895522388059701</c:v>
                </c:pt>
              </c:numCache>
            </c:numRef>
          </c:val>
          <c:extLst>
            <c:ext xmlns:c16="http://schemas.microsoft.com/office/drawing/2014/chart" uri="{C3380CC4-5D6E-409C-BE32-E72D297353CC}">
              <c16:uniqueId val="{00000000-55ED-4AA2-8BF1-CCC649F314C9}"/>
            </c:ext>
          </c:extLst>
        </c:ser>
        <c:dLbls>
          <c:showLegendKey val="0"/>
          <c:showVal val="0"/>
          <c:showCatName val="0"/>
          <c:showSerName val="0"/>
          <c:showPercent val="0"/>
          <c:showBubbleSize val="0"/>
        </c:dLbls>
        <c:gapWidth val="55"/>
        <c:overlap val="100"/>
        <c:axId val="461395072"/>
        <c:axId val="461396608"/>
      </c:barChart>
      <c:catAx>
        <c:axId val="461395072"/>
        <c:scaling>
          <c:orientation val="maxMin"/>
        </c:scaling>
        <c:delete val="1"/>
        <c:axPos val="l"/>
        <c:numFmt formatCode="General" sourceLinked="1"/>
        <c:majorTickMark val="none"/>
        <c:minorTickMark val="none"/>
        <c:tickLblPos val="nextTo"/>
        <c:crossAx val="461396608"/>
        <c:crosses val="autoZero"/>
        <c:auto val="1"/>
        <c:lblAlgn val="ctr"/>
        <c:lblOffset val="100"/>
        <c:noMultiLvlLbl val="0"/>
      </c:catAx>
      <c:valAx>
        <c:axId val="461396608"/>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ja-JP"/>
          </a:p>
        </c:txPr>
        <c:crossAx val="461395072"/>
        <c:crosses val="autoZero"/>
        <c:crossBetween val="between"/>
        <c:majorUnit val="0.5"/>
      </c:valAx>
      <c:spPr>
        <a:noFill/>
        <a:ln>
          <a:solidFill>
            <a:schemeClr val="tx1">
              <a:lumMod val="50000"/>
              <a:lumOff val="50000"/>
            </a:schemeClr>
          </a:solidFill>
        </a:ln>
        <a:effectLst/>
      </c:spPr>
    </c:plotArea>
    <c:legend>
      <c:legendPos val="r"/>
      <c:layout>
        <c:manualLayout>
          <c:xMode val="edge"/>
          <c:yMode val="edge"/>
          <c:x val="8.9387103639072152E-2"/>
          <c:y val="0.86659705998288672"/>
          <c:w val="0.82309640349010427"/>
          <c:h val="0.1262809384321840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r>
              <a:rPr lang="en-US" dirty="0"/>
              <a:t>IoT</a:t>
            </a:r>
            <a:r>
              <a:rPr lang="ja-JP" dirty="0"/>
              <a:t>に関連した事業</a:t>
            </a:r>
            <a:endParaRPr lang="en-US" dirty="0"/>
          </a:p>
        </c:rich>
      </c:tx>
      <c:overlay val="0"/>
      <c:spPr>
        <a:noFill/>
        <a:ln>
          <a:noFill/>
        </a:ln>
        <a:effectLst/>
      </c:spPr>
      <c:txPr>
        <a:bodyPr rot="0" spcFirstLastPara="1" vertOverflow="ellipsis" vert="horz" wrap="square" anchor="ctr" anchorCtr="1"/>
        <a:lstStyle/>
        <a:p>
          <a:pPr>
            <a:defRPr sz="144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25392123277196288"/>
          <c:y val="0.14008181856699503"/>
          <c:w val="0.70925421286651869"/>
          <c:h val="0.75966505020780295"/>
        </c:manualLayout>
      </c:layout>
      <c:barChart>
        <c:barDir val="bar"/>
        <c:grouping val="clustered"/>
        <c:varyColors val="0"/>
        <c:ser>
          <c:idx val="0"/>
          <c:order val="0"/>
          <c:tx>
            <c:strRef>
              <c:f>'[「組込み／IoTに関する動向調査」 集計_データ編_1章_1（A-F）20200306★.xlsx]5-3'!$D$4</c:f>
              <c:strCache>
                <c:ptCount val="1"/>
                <c:pt idx="0">
                  <c:v>2019年度（B～E）（n=367）</c:v>
                </c:pt>
              </c:strCache>
            </c:strRef>
          </c:tx>
          <c:spPr>
            <a:solidFill>
              <a:schemeClr val="accent2">
                <a:lumMod val="75000"/>
              </a:schemeClr>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集計_データ編_1章_1（A-F）20200306★.xlsx]5-3'!$B$6:$B$16</c:f>
              <c:strCache>
                <c:ptCount val="11"/>
                <c:pt idx="0">
                  <c:v>工場／プラント</c:v>
                </c:pt>
                <c:pt idx="1">
                  <c:v>移動／交通</c:v>
                </c:pt>
                <c:pt idx="2">
                  <c:v>オフィス／店舗</c:v>
                </c:pt>
                <c:pt idx="3">
                  <c:v>流通／物流</c:v>
                </c:pt>
                <c:pt idx="4">
                  <c:v>防犯／防災</c:v>
                </c:pt>
                <c:pt idx="5">
                  <c:v>健康／介護／スポーツ</c:v>
                </c:pt>
                <c:pt idx="6">
                  <c:v>住宅／生活</c:v>
                </c:pt>
                <c:pt idx="7">
                  <c:v>病院／医療</c:v>
                </c:pt>
                <c:pt idx="8">
                  <c:v>農林水産</c:v>
                </c:pt>
                <c:pt idx="9">
                  <c:v>建築／土木</c:v>
                </c:pt>
                <c:pt idx="10">
                  <c:v>その他の事業</c:v>
                </c:pt>
              </c:strCache>
            </c:strRef>
          </c:cat>
          <c:val>
            <c:numRef>
              <c:f>'[「組込み／IoTに関する動向調査」 集計_データ編_1章_1（A-F）20200306★.xlsx]5-3'!$D$6:$D$16</c:f>
              <c:numCache>
                <c:formatCode>0.0%</c:formatCode>
                <c:ptCount val="11"/>
                <c:pt idx="0">
                  <c:v>0.47138964577656678</c:v>
                </c:pt>
                <c:pt idx="1">
                  <c:v>0.20435967302452315</c:v>
                </c:pt>
                <c:pt idx="2">
                  <c:v>0.16348773841961853</c:v>
                </c:pt>
                <c:pt idx="3">
                  <c:v>0.14168937329700274</c:v>
                </c:pt>
                <c:pt idx="4">
                  <c:v>0.17438692098092642</c:v>
                </c:pt>
                <c:pt idx="5">
                  <c:v>0.15531335149863759</c:v>
                </c:pt>
                <c:pt idx="6">
                  <c:v>0.14168937329700274</c:v>
                </c:pt>
                <c:pt idx="7">
                  <c:v>0.10626702997275204</c:v>
                </c:pt>
                <c:pt idx="8">
                  <c:v>8.7193460490463212E-2</c:v>
                </c:pt>
                <c:pt idx="9">
                  <c:v>0.10899182561307902</c:v>
                </c:pt>
                <c:pt idx="10">
                  <c:v>8.7193460490463212E-2</c:v>
                </c:pt>
              </c:numCache>
            </c:numRef>
          </c:val>
          <c:extLst>
            <c:ext xmlns:c16="http://schemas.microsoft.com/office/drawing/2014/chart" uri="{C3380CC4-5D6E-409C-BE32-E72D297353CC}">
              <c16:uniqueId val="{00000000-B524-4794-84FB-2792A46A787F}"/>
            </c:ext>
          </c:extLst>
        </c:ser>
        <c:ser>
          <c:idx val="1"/>
          <c:order val="1"/>
          <c:tx>
            <c:strRef>
              <c:f>'[「組込み／IoTに関する動向調査」 集計_データ編_1章_1（A-F）20200306★.xlsx]5-3'!$E$4</c:f>
              <c:strCache>
                <c:ptCount val="1"/>
                <c:pt idx="0">
                  <c:v>2018年度（n=206）</c:v>
                </c:pt>
              </c:strCache>
            </c:strRef>
          </c:tx>
          <c:spPr>
            <a:solidFill>
              <a:schemeClr val="accent2">
                <a:lumMod val="60000"/>
                <a:lumOff val="40000"/>
              </a:schemeClr>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集計_データ編_1章_1（A-F）20200306★.xlsx]5-3'!$B$6:$B$16</c:f>
              <c:strCache>
                <c:ptCount val="11"/>
                <c:pt idx="0">
                  <c:v>工場／プラント</c:v>
                </c:pt>
                <c:pt idx="1">
                  <c:v>移動／交通</c:v>
                </c:pt>
                <c:pt idx="2">
                  <c:v>オフィス／店舗</c:v>
                </c:pt>
                <c:pt idx="3">
                  <c:v>流通／物流</c:v>
                </c:pt>
                <c:pt idx="4">
                  <c:v>防犯／防災</c:v>
                </c:pt>
                <c:pt idx="5">
                  <c:v>健康／介護／スポーツ</c:v>
                </c:pt>
                <c:pt idx="6">
                  <c:v>住宅／生活</c:v>
                </c:pt>
                <c:pt idx="7">
                  <c:v>病院／医療</c:v>
                </c:pt>
                <c:pt idx="8">
                  <c:v>農林水産</c:v>
                </c:pt>
                <c:pt idx="9">
                  <c:v>建築／土木</c:v>
                </c:pt>
                <c:pt idx="10">
                  <c:v>その他の事業</c:v>
                </c:pt>
              </c:strCache>
            </c:strRef>
          </c:cat>
          <c:val>
            <c:numRef>
              <c:f>'[「組込み／IoTに関する動向調査」 集計_データ編_1章_1（A-F）20200306★.xlsx]5-3'!$E$6:$E$16</c:f>
              <c:numCache>
                <c:formatCode>0.0%</c:formatCode>
                <c:ptCount val="11"/>
                <c:pt idx="0">
                  <c:v>0.44700000000000001</c:v>
                </c:pt>
                <c:pt idx="1">
                  <c:v>0.27200000000000002</c:v>
                </c:pt>
                <c:pt idx="2">
                  <c:v>0.18</c:v>
                </c:pt>
                <c:pt idx="3">
                  <c:v>0.20399999999999999</c:v>
                </c:pt>
                <c:pt idx="4">
                  <c:v>0.19400000000000001</c:v>
                </c:pt>
                <c:pt idx="5">
                  <c:v>0.23300000000000001</c:v>
                </c:pt>
                <c:pt idx="6">
                  <c:v>0.27700000000000002</c:v>
                </c:pt>
                <c:pt idx="7">
                  <c:v>0.126</c:v>
                </c:pt>
                <c:pt idx="8">
                  <c:v>0.107</c:v>
                </c:pt>
                <c:pt idx="10">
                  <c:v>7.8E-2</c:v>
                </c:pt>
              </c:numCache>
            </c:numRef>
          </c:val>
          <c:extLst>
            <c:ext xmlns:c16="http://schemas.microsoft.com/office/drawing/2014/chart" uri="{C3380CC4-5D6E-409C-BE32-E72D297353CC}">
              <c16:uniqueId val="{00000001-B524-4794-84FB-2792A46A787F}"/>
            </c:ext>
          </c:extLst>
        </c:ser>
        <c:dLbls>
          <c:showLegendKey val="0"/>
          <c:showVal val="0"/>
          <c:showCatName val="0"/>
          <c:showSerName val="0"/>
          <c:showPercent val="0"/>
          <c:showBubbleSize val="0"/>
        </c:dLbls>
        <c:gapWidth val="130"/>
        <c:axId val="438977664"/>
        <c:axId val="438979200"/>
      </c:barChart>
      <c:catAx>
        <c:axId val="438977664"/>
        <c:scaling>
          <c:orientation val="maxMin"/>
        </c:scaling>
        <c:delete val="0"/>
        <c:axPos val="l"/>
        <c:numFmt formatCode="General" sourceLinked="1"/>
        <c:majorTickMark val="none"/>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38979200"/>
        <c:crosses val="autoZero"/>
        <c:auto val="1"/>
        <c:lblAlgn val="ctr"/>
        <c:lblOffset val="100"/>
        <c:noMultiLvlLbl val="0"/>
      </c:catAx>
      <c:valAx>
        <c:axId val="438979200"/>
        <c:scaling>
          <c:orientation val="minMax"/>
          <c:max val="0.8"/>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38977664"/>
        <c:crosses val="autoZero"/>
        <c:crossBetween val="between"/>
      </c:valAx>
      <c:spPr>
        <a:noFill/>
        <a:ln>
          <a:solidFill>
            <a:schemeClr val="bg1">
              <a:lumMod val="65000"/>
            </a:schemeClr>
          </a:solidFill>
        </a:ln>
        <a:effectLst/>
      </c:spPr>
    </c:plotArea>
    <c:legend>
      <c:legendPos val="b"/>
      <c:layout>
        <c:manualLayout>
          <c:xMode val="edge"/>
          <c:yMode val="edge"/>
          <c:x val="0.19301825396825398"/>
          <c:y val="0.92922380952380956"/>
          <c:w val="0.78867248677248691"/>
          <c:h val="5.3137301587301587E-2"/>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5042735042735"/>
          <c:y val="0.25461188041150029"/>
          <c:w val="0.73401709401709403"/>
          <c:h val="0.60506109150149334"/>
        </c:manualLayout>
      </c:layout>
      <c:barChart>
        <c:barDir val="bar"/>
        <c:grouping val="stacked"/>
        <c:varyColors val="0"/>
        <c:ser>
          <c:idx val="2"/>
          <c:order val="0"/>
          <c:tx>
            <c:strRef>
              <c:f>'[「組込み／IoTに関する動向調査」 集計_データ編_5章_1（B-E）20200306★.xlsx]18-13(ク)'!$Q$6</c:f>
              <c:strCache>
                <c:ptCount val="1"/>
                <c:pt idx="0">
                  <c:v>設備機器(n=69)</c:v>
                </c:pt>
              </c:strCache>
            </c:strRef>
          </c:tx>
          <c:spPr>
            <a:solidFill>
              <a:schemeClr val="accent1"/>
            </a:solidFill>
            <a:ln>
              <a:solidFill>
                <a:sysClr val="windowText" lastClr="000000"/>
              </a:solidFill>
            </a:ln>
            <a:effectLst/>
          </c:spPr>
          <c:invertIfNegative val="0"/>
          <c:cat>
            <c:strRef>
              <c:f>'[「組込み／IoTに関する動向調査」 集計_データ編_5章_1（B-E）20200306★.xlsx]18-13(ク)'!$D$7:$D$13</c:f>
              <c:strCache>
                <c:ptCount val="7"/>
                <c:pt idx="0">
                  <c:v>設計・実装技術</c:v>
                </c:pt>
                <c:pt idx="1">
                  <c:v>無線通信・NW技術</c:v>
                </c:pt>
                <c:pt idx="2">
                  <c:v>AI技術</c:v>
                </c:pt>
                <c:pt idx="3">
                  <c:v>要求獲得・要件定義技術</c:v>
                </c:pt>
                <c:pt idx="4">
                  <c:v>IoTシステム構築技術</c:v>
                </c:pt>
                <c:pt idx="5">
                  <c:v>センサ技術</c:v>
                </c:pt>
                <c:pt idx="6">
                  <c:v>デバイス技術</c:v>
                </c:pt>
              </c:strCache>
            </c:strRef>
          </c:cat>
          <c:val>
            <c:numRef>
              <c:f>'[「組込み／IoTに関する動向調査」 集計_データ編_5章_1（B-E）20200306★.xlsx]18-13(ク)'!$Q$7:$Q$16</c:f>
              <c:numCache>
                <c:formatCode>0.0%</c:formatCode>
                <c:ptCount val="10"/>
                <c:pt idx="0">
                  <c:v>0.2318840579710145</c:v>
                </c:pt>
                <c:pt idx="1">
                  <c:v>0.40579710144927539</c:v>
                </c:pt>
                <c:pt idx="2">
                  <c:v>0.13043478260869565</c:v>
                </c:pt>
                <c:pt idx="3">
                  <c:v>0.14492753623188406</c:v>
                </c:pt>
                <c:pt idx="4">
                  <c:v>0.2318840579710145</c:v>
                </c:pt>
                <c:pt idx="5">
                  <c:v>0.33333333333333331</c:v>
                </c:pt>
                <c:pt idx="6">
                  <c:v>0.24637681159420291</c:v>
                </c:pt>
                <c:pt idx="7">
                  <c:v>0.10144927536231885</c:v>
                </c:pt>
                <c:pt idx="8">
                  <c:v>8.6956521739130432E-2</c:v>
                </c:pt>
                <c:pt idx="9">
                  <c:v>0.18840579710144928</c:v>
                </c:pt>
              </c:numCache>
            </c:numRef>
          </c:val>
          <c:extLst>
            <c:ext xmlns:c16="http://schemas.microsoft.com/office/drawing/2014/chart" uri="{C3380CC4-5D6E-409C-BE32-E72D297353CC}">
              <c16:uniqueId val="{00000000-BEA4-4166-8619-A9203BEF4586}"/>
            </c:ext>
          </c:extLst>
        </c:ser>
        <c:dLbls>
          <c:showLegendKey val="0"/>
          <c:showVal val="0"/>
          <c:showCatName val="0"/>
          <c:showSerName val="0"/>
          <c:showPercent val="0"/>
          <c:showBubbleSize val="0"/>
        </c:dLbls>
        <c:gapWidth val="40"/>
        <c:overlap val="100"/>
        <c:axId val="461417472"/>
        <c:axId val="461427456"/>
      </c:barChart>
      <c:catAx>
        <c:axId val="461417472"/>
        <c:scaling>
          <c:orientation val="maxMin"/>
        </c:scaling>
        <c:delete val="1"/>
        <c:axPos val="l"/>
        <c:numFmt formatCode="General" sourceLinked="1"/>
        <c:majorTickMark val="none"/>
        <c:minorTickMark val="none"/>
        <c:tickLblPos val="nextTo"/>
        <c:crossAx val="461427456"/>
        <c:crosses val="autoZero"/>
        <c:auto val="1"/>
        <c:lblAlgn val="ctr"/>
        <c:lblOffset val="100"/>
        <c:noMultiLvlLbl val="0"/>
      </c:catAx>
      <c:valAx>
        <c:axId val="46142745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ja-JP"/>
          </a:p>
        </c:txPr>
        <c:crossAx val="461417472"/>
        <c:crosses val="autoZero"/>
        <c:crossBetween val="between"/>
        <c:majorUnit val="0.5"/>
      </c:valAx>
      <c:spPr>
        <a:noFill/>
        <a:ln>
          <a:solidFill>
            <a:schemeClr val="tx1">
              <a:lumMod val="50000"/>
              <a:lumOff val="50000"/>
            </a:schemeClr>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legend>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2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70533236061147"/>
          <c:y val="0.27086160339467652"/>
          <c:w val="0.37451737063218538"/>
          <c:h val="0.6122598652113731"/>
        </c:manualLayout>
      </c:layout>
      <c:barChart>
        <c:barDir val="bar"/>
        <c:grouping val="stacked"/>
        <c:varyColors val="0"/>
        <c:ser>
          <c:idx val="3"/>
          <c:order val="0"/>
          <c:tx>
            <c:strRef>
              <c:f>'[「組込み／IoTに関する動向調査」 集計_データ編_5章_1（B-E）20200306★.xlsx]18-13(ク)'!$O$24</c:f>
              <c:strCache>
                <c:ptCount val="1"/>
                <c:pt idx="0">
                  <c:v>住宅／生活(n=51)</c:v>
                </c:pt>
              </c:strCache>
            </c:strRef>
          </c:tx>
          <c:spPr>
            <a:solidFill>
              <a:schemeClr val="accent4"/>
            </a:solidFill>
            <a:ln>
              <a:solidFill>
                <a:sysClr val="windowText" lastClr="000000"/>
              </a:solidFill>
            </a:ln>
            <a:effectLst/>
          </c:spPr>
          <c:invertIfNegative val="0"/>
          <c:cat>
            <c:strRef>
              <c:f>'[「組込み／IoTに関する動向調査」 集計_データ編_5章_1（B-E）20200306★.xlsx]18-13(ク)'!$D$25:$D$34</c:f>
              <c:strCache>
                <c:ptCount val="10"/>
                <c:pt idx="0">
                  <c:v>設計・実装技術</c:v>
                </c:pt>
                <c:pt idx="1">
                  <c:v>無線通信・NW技術</c:v>
                </c:pt>
                <c:pt idx="2">
                  <c:v>AI技術</c:v>
                </c:pt>
                <c:pt idx="3">
                  <c:v>要求獲得・要件定義技術</c:v>
                </c:pt>
                <c:pt idx="4">
                  <c:v>IoTシステム構築技術</c:v>
                </c:pt>
                <c:pt idx="5">
                  <c:v>センサ技術</c:v>
                </c:pt>
                <c:pt idx="6">
                  <c:v>デバイス技術</c:v>
                </c:pt>
                <c:pt idx="7">
                  <c:v>システムズエンジニアリング</c:v>
                </c:pt>
                <c:pt idx="8">
                  <c:v>リアルタイム制御技術</c:v>
                </c:pt>
                <c:pt idx="9">
                  <c:v>画像・音声認識技術</c:v>
                </c:pt>
              </c:strCache>
            </c:strRef>
          </c:cat>
          <c:val>
            <c:numRef>
              <c:f>'[「組込み／IoTに関する動向調査」 集計_データ編_5章_1（B-E）20200306★.xlsx]18-13(ク)'!$O$25:$O$34</c:f>
              <c:numCache>
                <c:formatCode>0.0%</c:formatCode>
                <c:ptCount val="10"/>
                <c:pt idx="0">
                  <c:v>0.15686274509803921</c:v>
                </c:pt>
                <c:pt idx="1">
                  <c:v>0.35294117647058826</c:v>
                </c:pt>
                <c:pt idx="2">
                  <c:v>0.29411764705882354</c:v>
                </c:pt>
                <c:pt idx="3">
                  <c:v>0.11764705882352941</c:v>
                </c:pt>
                <c:pt idx="4">
                  <c:v>0.21568627450980393</c:v>
                </c:pt>
                <c:pt idx="5">
                  <c:v>0.23529411764705882</c:v>
                </c:pt>
                <c:pt idx="6">
                  <c:v>0.23529411764705882</c:v>
                </c:pt>
                <c:pt idx="7">
                  <c:v>0.11764705882352941</c:v>
                </c:pt>
                <c:pt idx="8">
                  <c:v>0.11764705882352941</c:v>
                </c:pt>
                <c:pt idx="9">
                  <c:v>0.15686274509803921</c:v>
                </c:pt>
              </c:numCache>
            </c:numRef>
          </c:val>
          <c:extLst>
            <c:ext xmlns:c16="http://schemas.microsoft.com/office/drawing/2014/chart" uri="{C3380CC4-5D6E-409C-BE32-E72D297353CC}">
              <c16:uniqueId val="{00000000-490A-480B-BDE8-33DB259A252D}"/>
            </c:ext>
          </c:extLst>
        </c:ser>
        <c:dLbls>
          <c:showLegendKey val="0"/>
          <c:showVal val="0"/>
          <c:showCatName val="0"/>
          <c:showSerName val="0"/>
          <c:showPercent val="0"/>
          <c:showBubbleSize val="0"/>
        </c:dLbls>
        <c:gapWidth val="40"/>
        <c:overlap val="100"/>
        <c:axId val="461508992"/>
        <c:axId val="461510528"/>
      </c:barChart>
      <c:catAx>
        <c:axId val="461508992"/>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700" b="0" i="0" u="none" strike="noStrike" kern="1200" baseline="0">
                <a:solidFill>
                  <a:schemeClr val="tx1"/>
                </a:solidFill>
                <a:latin typeface="+mn-lt"/>
                <a:ea typeface="+mn-ea"/>
                <a:cs typeface="+mn-cs"/>
              </a:defRPr>
            </a:pPr>
            <a:endParaRPr lang="ja-JP"/>
          </a:p>
        </c:txPr>
        <c:crossAx val="461510528"/>
        <c:crosses val="autoZero"/>
        <c:auto val="1"/>
        <c:lblAlgn val="ctr"/>
        <c:lblOffset val="100"/>
        <c:noMultiLvlLbl val="0"/>
      </c:catAx>
      <c:valAx>
        <c:axId val="461510528"/>
        <c:scaling>
          <c:orientation val="minMax"/>
          <c:max val="1"/>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ja-JP"/>
          </a:p>
        </c:txPr>
        <c:crossAx val="461508992"/>
        <c:crosses val="autoZero"/>
        <c:crossBetween val="between"/>
        <c:majorUnit val="0.5"/>
      </c:valAx>
      <c:spPr>
        <a:noFill/>
        <a:ln>
          <a:solidFill>
            <a:schemeClr val="tx1">
              <a:lumMod val="50000"/>
              <a:lumOff val="50000"/>
            </a:schemeClr>
          </a:solidFill>
        </a:ln>
        <a:effectLst/>
      </c:spPr>
    </c:plotArea>
    <c:legend>
      <c:legendPos val="b"/>
      <c:layout>
        <c:manualLayout>
          <c:xMode val="edge"/>
          <c:yMode val="edge"/>
          <c:x val="0.25992126379808023"/>
          <c:y val="0.91728775758679149"/>
          <c:w val="0.48015711099650482"/>
          <c:h val="7.819629507413265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3">
    <c:autoUpdate val="0"/>
  </c:externalData>
</c:chartSpace>
</file>

<file path=ppt/charts/chart2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5042735042735"/>
          <c:y val="0.2699375509095846"/>
          <c:w val="0.73401709401709403"/>
          <c:h val="0.59739825625245124"/>
        </c:manualLayout>
      </c:layout>
      <c:barChart>
        <c:barDir val="bar"/>
        <c:grouping val="stacked"/>
        <c:varyColors val="0"/>
        <c:ser>
          <c:idx val="3"/>
          <c:order val="0"/>
          <c:tx>
            <c:strRef>
              <c:f>'[「組込み／IoTに関する動向調査」 集計_データ編_5章_1（B-E）20200306★.xlsx]18-13(ク)'!$P$24</c:f>
              <c:strCache>
                <c:ptCount val="1"/>
                <c:pt idx="0">
                  <c:v>病院／医療(n=38)</c:v>
                </c:pt>
              </c:strCache>
            </c:strRef>
          </c:tx>
          <c:spPr>
            <a:solidFill>
              <a:srgbClr val="FFC000"/>
            </a:solidFill>
            <a:ln>
              <a:solidFill>
                <a:sysClr val="windowText" lastClr="000000"/>
              </a:solidFill>
            </a:ln>
            <a:effectLst/>
          </c:spPr>
          <c:invertIfNegative val="0"/>
          <c:cat>
            <c:strRef>
              <c:f>'[「組込み／IoTに関する動向調査」 集計_データ編_5章_1（B-E）20200306★.xlsx]18-13(ク)'!$D$25:$D$34</c:f>
              <c:strCache>
                <c:ptCount val="10"/>
                <c:pt idx="0">
                  <c:v>設計・実装技術</c:v>
                </c:pt>
                <c:pt idx="1">
                  <c:v>無線通信・NW技術</c:v>
                </c:pt>
                <c:pt idx="2">
                  <c:v>AI技術</c:v>
                </c:pt>
                <c:pt idx="3">
                  <c:v>要求獲得・要件定義技術</c:v>
                </c:pt>
                <c:pt idx="4">
                  <c:v>IoTシステム構築技術</c:v>
                </c:pt>
                <c:pt idx="5">
                  <c:v>センサ技術</c:v>
                </c:pt>
                <c:pt idx="6">
                  <c:v>デバイス技術</c:v>
                </c:pt>
                <c:pt idx="7">
                  <c:v>システムズエンジニアリング</c:v>
                </c:pt>
                <c:pt idx="8">
                  <c:v>リアルタイム制御技術</c:v>
                </c:pt>
                <c:pt idx="9">
                  <c:v>画像・音声認識技術</c:v>
                </c:pt>
              </c:strCache>
            </c:strRef>
          </c:cat>
          <c:val>
            <c:numRef>
              <c:f>'[「組込み／IoTに関する動向調査」 集計_データ編_5章_1（B-E）20200306★.xlsx]18-13(ク)'!$O$25:$O$34</c:f>
              <c:numCache>
                <c:formatCode>0.0%</c:formatCode>
                <c:ptCount val="10"/>
                <c:pt idx="0">
                  <c:v>0.15686274509803921</c:v>
                </c:pt>
                <c:pt idx="1">
                  <c:v>0.35294117647058826</c:v>
                </c:pt>
                <c:pt idx="2">
                  <c:v>0.29411764705882354</c:v>
                </c:pt>
                <c:pt idx="3">
                  <c:v>0.11764705882352941</c:v>
                </c:pt>
                <c:pt idx="4">
                  <c:v>0.21568627450980393</c:v>
                </c:pt>
                <c:pt idx="5">
                  <c:v>0.23529411764705882</c:v>
                </c:pt>
                <c:pt idx="6">
                  <c:v>0.23529411764705882</c:v>
                </c:pt>
                <c:pt idx="7">
                  <c:v>0.11764705882352941</c:v>
                </c:pt>
                <c:pt idx="8">
                  <c:v>0.11764705882352941</c:v>
                </c:pt>
                <c:pt idx="9">
                  <c:v>0.15686274509803921</c:v>
                </c:pt>
              </c:numCache>
            </c:numRef>
          </c:val>
          <c:extLst>
            <c:ext xmlns:c16="http://schemas.microsoft.com/office/drawing/2014/chart" uri="{C3380CC4-5D6E-409C-BE32-E72D297353CC}">
              <c16:uniqueId val="{00000000-3E19-4A99-B747-8CD39EEC9478}"/>
            </c:ext>
          </c:extLst>
        </c:ser>
        <c:dLbls>
          <c:showLegendKey val="0"/>
          <c:showVal val="0"/>
          <c:showCatName val="0"/>
          <c:showSerName val="0"/>
          <c:showPercent val="0"/>
          <c:showBubbleSize val="0"/>
        </c:dLbls>
        <c:gapWidth val="40"/>
        <c:overlap val="100"/>
        <c:axId val="461527296"/>
        <c:axId val="461529088"/>
      </c:barChart>
      <c:catAx>
        <c:axId val="461527296"/>
        <c:scaling>
          <c:orientation val="maxMin"/>
        </c:scaling>
        <c:delete val="1"/>
        <c:axPos val="l"/>
        <c:numFmt formatCode="General" sourceLinked="1"/>
        <c:majorTickMark val="none"/>
        <c:minorTickMark val="none"/>
        <c:tickLblPos val="nextTo"/>
        <c:crossAx val="461529088"/>
        <c:crosses val="autoZero"/>
        <c:auto val="1"/>
        <c:lblAlgn val="ctr"/>
        <c:lblOffset val="100"/>
        <c:noMultiLvlLbl val="0"/>
      </c:catAx>
      <c:valAx>
        <c:axId val="461529088"/>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ja-JP"/>
          </a:p>
        </c:txPr>
        <c:crossAx val="461527296"/>
        <c:crosses val="autoZero"/>
        <c:crossBetween val="between"/>
        <c:majorUnit val="0.5"/>
      </c:valAx>
      <c:spPr>
        <a:noFill/>
        <a:ln>
          <a:solidFill>
            <a:schemeClr val="tx1">
              <a:lumMod val="50000"/>
              <a:lumOff val="50000"/>
            </a:schemeClr>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3">
    <c:autoUpdate val="0"/>
  </c:externalData>
</c:chartSpace>
</file>

<file path=ppt/charts/chart2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5042735042735"/>
          <c:y val="0.23672601760037862"/>
          <c:w val="0.73401709401709403"/>
          <c:h val="0.57139660868174302"/>
        </c:manualLayout>
      </c:layout>
      <c:barChart>
        <c:barDir val="bar"/>
        <c:grouping val="stacked"/>
        <c:varyColors val="0"/>
        <c:ser>
          <c:idx val="3"/>
          <c:order val="0"/>
          <c:tx>
            <c:strRef>
              <c:f>'[「組込み／IoTに関する動向調査」 集計_データ編_5章_1（B-E）20200306★.xlsx]18-13(ク)'!$Q$24</c:f>
              <c:strCache>
                <c:ptCount val="1"/>
                <c:pt idx="0">
                  <c:v>健康／介護／スポーツ(n=57)</c:v>
                </c:pt>
              </c:strCache>
            </c:strRef>
          </c:tx>
          <c:spPr>
            <a:solidFill>
              <a:srgbClr val="FFC000"/>
            </a:solidFill>
            <a:ln>
              <a:solidFill>
                <a:sysClr val="windowText" lastClr="000000"/>
              </a:solidFill>
            </a:ln>
            <a:effectLst/>
          </c:spPr>
          <c:invertIfNegative val="0"/>
          <c:cat>
            <c:strRef>
              <c:f>'[「組込み／IoTに関する動向調査」 集計_データ編_5章_1（B-E）20200306★.xlsx]18-13(ク)'!$D$25:$D$34</c:f>
              <c:strCache>
                <c:ptCount val="10"/>
                <c:pt idx="0">
                  <c:v>設計・実装技術</c:v>
                </c:pt>
                <c:pt idx="1">
                  <c:v>無線通信・NW技術</c:v>
                </c:pt>
                <c:pt idx="2">
                  <c:v>AI技術</c:v>
                </c:pt>
                <c:pt idx="3">
                  <c:v>要求獲得・要件定義技術</c:v>
                </c:pt>
                <c:pt idx="4">
                  <c:v>IoTシステム構築技術</c:v>
                </c:pt>
                <c:pt idx="5">
                  <c:v>センサ技術</c:v>
                </c:pt>
                <c:pt idx="6">
                  <c:v>デバイス技術</c:v>
                </c:pt>
                <c:pt idx="7">
                  <c:v>システムズエンジニアリング</c:v>
                </c:pt>
                <c:pt idx="8">
                  <c:v>リアルタイム制御技術</c:v>
                </c:pt>
                <c:pt idx="9">
                  <c:v>画像・音声認識技術</c:v>
                </c:pt>
              </c:strCache>
            </c:strRef>
          </c:cat>
          <c:val>
            <c:numRef>
              <c:f>'[「組込み／IoTに関する動向調査」 集計_データ編_5章_1（B-E）20200306★.xlsx]18-13(ク)'!$Q$25:$Q$34</c:f>
              <c:numCache>
                <c:formatCode>0.0%</c:formatCode>
                <c:ptCount val="10"/>
                <c:pt idx="0">
                  <c:v>0.1111111111111111</c:v>
                </c:pt>
                <c:pt idx="1">
                  <c:v>0.22222222222222221</c:v>
                </c:pt>
                <c:pt idx="2">
                  <c:v>0.2638888888888889</c:v>
                </c:pt>
                <c:pt idx="3">
                  <c:v>9.7222222222222224E-2</c:v>
                </c:pt>
                <c:pt idx="4">
                  <c:v>0.1388888888888889</c:v>
                </c:pt>
                <c:pt idx="5">
                  <c:v>0.22222222222222221</c:v>
                </c:pt>
                <c:pt idx="6">
                  <c:v>0.25</c:v>
                </c:pt>
                <c:pt idx="7">
                  <c:v>0.18055555555555555</c:v>
                </c:pt>
                <c:pt idx="8">
                  <c:v>9.7222222222222224E-2</c:v>
                </c:pt>
                <c:pt idx="9">
                  <c:v>0.15277777777777779</c:v>
                </c:pt>
              </c:numCache>
            </c:numRef>
          </c:val>
          <c:extLst>
            <c:ext xmlns:c16="http://schemas.microsoft.com/office/drawing/2014/chart" uri="{C3380CC4-5D6E-409C-BE32-E72D297353CC}">
              <c16:uniqueId val="{00000000-B08A-4DFF-BF6D-3BACB4CD773D}"/>
            </c:ext>
          </c:extLst>
        </c:ser>
        <c:dLbls>
          <c:showLegendKey val="0"/>
          <c:showVal val="0"/>
          <c:showCatName val="0"/>
          <c:showSerName val="0"/>
          <c:showPercent val="0"/>
          <c:showBubbleSize val="0"/>
        </c:dLbls>
        <c:gapWidth val="40"/>
        <c:overlap val="100"/>
        <c:axId val="461554048"/>
        <c:axId val="461555584"/>
      </c:barChart>
      <c:catAx>
        <c:axId val="461554048"/>
        <c:scaling>
          <c:orientation val="maxMin"/>
        </c:scaling>
        <c:delete val="1"/>
        <c:axPos val="l"/>
        <c:numFmt formatCode="General" sourceLinked="1"/>
        <c:majorTickMark val="none"/>
        <c:minorTickMark val="none"/>
        <c:tickLblPos val="nextTo"/>
        <c:crossAx val="461555584"/>
        <c:crosses val="autoZero"/>
        <c:auto val="1"/>
        <c:lblAlgn val="ctr"/>
        <c:lblOffset val="100"/>
        <c:noMultiLvlLbl val="0"/>
      </c:catAx>
      <c:valAx>
        <c:axId val="461555584"/>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ja-JP"/>
          </a:p>
        </c:txPr>
        <c:crossAx val="461554048"/>
        <c:crosses val="autoZero"/>
        <c:crossBetween val="between"/>
        <c:majorUnit val="0.5"/>
      </c:valAx>
      <c:spPr>
        <a:noFill/>
        <a:ln>
          <a:solidFill>
            <a:schemeClr val="tx1">
              <a:lumMod val="50000"/>
              <a:lumOff val="50000"/>
            </a:schemeClr>
          </a:solidFill>
        </a:ln>
        <a:effectLst/>
      </c:spPr>
    </c:plotArea>
    <c:legend>
      <c:legendPos val="b"/>
      <c:layout>
        <c:manualLayout>
          <c:xMode val="edge"/>
          <c:yMode val="edge"/>
          <c:x val="4.9999859077918644E-2"/>
          <c:y val="0.78577051559829258"/>
          <c:w val="0.8999995772337559"/>
          <c:h val="0.2136227115475880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3">
    <c:autoUpdate val="0"/>
  </c:externalData>
</c:chartSpace>
</file>

<file path=ppt/charts/chart2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5042735042735"/>
          <c:y val="0.26227471566054245"/>
          <c:w val="0.73401709401709403"/>
          <c:h val="0.60122967387697224"/>
        </c:manualLayout>
      </c:layout>
      <c:barChart>
        <c:barDir val="bar"/>
        <c:grouping val="stacked"/>
        <c:varyColors val="0"/>
        <c:ser>
          <c:idx val="1"/>
          <c:order val="0"/>
          <c:tx>
            <c:strRef>
              <c:f>'[「組込み／IoTに関する動向調査」 集計_データ編_5章_1（B-E）20200306★.xlsx]18-13(ク)'!$R$24</c:f>
              <c:strCache>
                <c:ptCount val="1"/>
                <c:pt idx="0">
                  <c:v>農林水産(n=32)</c:v>
                </c:pt>
              </c:strCache>
            </c:strRef>
          </c:tx>
          <c:spPr>
            <a:solidFill>
              <a:srgbClr val="FFC000"/>
            </a:solidFill>
            <a:ln>
              <a:solidFill>
                <a:sysClr val="windowText" lastClr="000000"/>
              </a:solidFill>
            </a:ln>
            <a:effectLst/>
          </c:spPr>
          <c:invertIfNegative val="0"/>
          <c:cat>
            <c:strRef>
              <c:f>'[「組込み／IoTに関する動向調査」 集計_データ編_5章_1（B-E）20200306★.xlsx]18-13(ク)'!$D$25:$D$34</c:f>
              <c:strCache>
                <c:ptCount val="10"/>
                <c:pt idx="0">
                  <c:v>設計・実装技術</c:v>
                </c:pt>
                <c:pt idx="1">
                  <c:v>無線通信・NW技術</c:v>
                </c:pt>
                <c:pt idx="2">
                  <c:v>AI技術</c:v>
                </c:pt>
                <c:pt idx="3">
                  <c:v>要求獲得・要件定義技術</c:v>
                </c:pt>
                <c:pt idx="4">
                  <c:v>IoTシステム構築技術</c:v>
                </c:pt>
                <c:pt idx="5">
                  <c:v>センサ技術</c:v>
                </c:pt>
                <c:pt idx="6">
                  <c:v>デバイス技術</c:v>
                </c:pt>
                <c:pt idx="7">
                  <c:v>システムズエンジニアリング</c:v>
                </c:pt>
                <c:pt idx="8">
                  <c:v>リアルタイム制御技術</c:v>
                </c:pt>
                <c:pt idx="9">
                  <c:v>画像・音声認識技術</c:v>
                </c:pt>
              </c:strCache>
            </c:strRef>
          </c:cat>
          <c:val>
            <c:numRef>
              <c:f>'[「組込み／IoTに関する動向調査」 集計_データ編_5章_1（B-E）20200306★.xlsx]18-13(ク)'!$R$25:$R$34</c:f>
              <c:numCache>
                <c:formatCode>0.0%</c:formatCode>
                <c:ptCount val="10"/>
                <c:pt idx="0">
                  <c:v>2.7522935779816515E-2</c:v>
                </c:pt>
                <c:pt idx="1">
                  <c:v>9.1743119266055051E-2</c:v>
                </c:pt>
                <c:pt idx="2">
                  <c:v>8.2568807339449546E-2</c:v>
                </c:pt>
                <c:pt idx="3">
                  <c:v>3.669724770642202E-2</c:v>
                </c:pt>
                <c:pt idx="4">
                  <c:v>8.2568807339449546E-2</c:v>
                </c:pt>
                <c:pt idx="5">
                  <c:v>8.2568807339449546E-2</c:v>
                </c:pt>
                <c:pt idx="6">
                  <c:v>6.4220183486238536E-2</c:v>
                </c:pt>
                <c:pt idx="7">
                  <c:v>2.7522935779816515E-2</c:v>
                </c:pt>
                <c:pt idx="8">
                  <c:v>4.5871559633027525E-2</c:v>
                </c:pt>
                <c:pt idx="9">
                  <c:v>4.5871559633027525E-2</c:v>
                </c:pt>
              </c:numCache>
            </c:numRef>
          </c:val>
          <c:extLst>
            <c:ext xmlns:c16="http://schemas.microsoft.com/office/drawing/2014/chart" uri="{C3380CC4-5D6E-409C-BE32-E72D297353CC}">
              <c16:uniqueId val="{00000000-6DA0-41AD-8A70-F343E5A85228}"/>
            </c:ext>
          </c:extLst>
        </c:ser>
        <c:dLbls>
          <c:showLegendKey val="0"/>
          <c:showVal val="0"/>
          <c:showCatName val="0"/>
          <c:showSerName val="0"/>
          <c:showPercent val="0"/>
          <c:showBubbleSize val="0"/>
        </c:dLbls>
        <c:gapWidth val="40"/>
        <c:overlap val="100"/>
        <c:axId val="461572352"/>
        <c:axId val="461590528"/>
      </c:barChart>
      <c:catAx>
        <c:axId val="461572352"/>
        <c:scaling>
          <c:orientation val="maxMin"/>
        </c:scaling>
        <c:delete val="1"/>
        <c:axPos val="l"/>
        <c:numFmt formatCode="General" sourceLinked="1"/>
        <c:majorTickMark val="none"/>
        <c:minorTickMark val="none"/>
        <c:tickLblPos val="nextTo"/>
        <c:crossAx val="461590528"/>
        <c:crosses val="autoZero"/>
        <c:auto val="1"/>
        <c:lblAlgn val="ctr"/>
        <c:lblOffset val="100"/>
        <c:noMultiLvlLbl val="0"/>
      </c:catAx>
      <c:valAx>
        <c:axId val="461590528"/>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ja-JP"/>
          </a:p>
        </c:txPr>
        <c:crossAx val="461572352"/>
        <c:crosses val="autoZero"/>
        <c:crossBetween val="between"/>
        <c:majorUnit val="0.5"/>
      </c:valAx>
      <c:spPr>
        <a:noFill/>
        <a:ln>
          <a:solidFill>
            <a:schemeClr val="tx1">
              <a:lumMod val="50000"/>
              <a:lumOff val="50000"/>
            </a:schemeClr>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3">
    <c:autoUpdate val="0"/>
  </c:externalData>
</c:chartSpace>
</file>

<file path=ppt/charts/chart2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5042735042735"/>
          <c:y val="0.25461188041150029"/>
          <c:w val="0.73401709401709403"/>
          <c:h val="0.60506109150149334"/>
        </c:manualLayout>
      </c:layout>
      <c:barChart>
        <c:barDir val="bar"/>
        <c:grouping val="stacked"/>
        <c:varyColors val="0"/>
        <c:ser>
          <c:idx val="2"/>
          <c:order val="0"/>
          <c:tx>
            <c:strRef>
              <c:f>'[「組込み／IoTに関する動向調査」 集計_データ編_5章_1（B-E）20200306★.xlsx]18-13(ク)'!$S$24</c:f>
              <c:strCache>
                <c:ptCount val="1"/>
                <c:pt idx="0">
                  <c:v>建築／土木(n=40)</c:v>
                </c:pt>
              </c:strCache>
            </c:strRef>
          </c:tx>
          <c:spPr>
            <a:solidFill>
              <a:srgbClr val="FFC000"/>
            </a:solidFill>
            <a:ln>
              <a:solidFill>
                <a:sysClr val="windowText" lastClr="000000"/>
              </a:solidFill>
            </a:ln>
            <a:effectLst/>
          </c:spPr>
          <c:invertIfNegative val="0"/>
          <c:cat>
            <c:strRef>
              <c:f>'[「組込み／IoTに関する動向調査」 集計_データ編_5章_1（B-E）20200306★.xlsx]18-13(ク)'!$D$25:$D$34</c:f>
              <c:strCache>
                <c:ptCount val="10"/>
                <c:pt idx="0">
                  <c:v>設計・実装技術</c:v>
                </c:pt>
                <c:pt idx="1">
                  <c:v>無線通信・NW技術</c:v>
                </c:pt>
                <c:pt idx="2">
                  <c:v>AI技術</c:v>
                </c:pt>
                <c:pt idx="3">
                  <c:v>要求獲得・要件定義技術</c:v>
                </c:pt>
                <c:pt idx="4">
                  <c:v>IoTシステム構築技術</c:v>
                </c:pt>
                <c:pt idx="5">
                  <c:v>センサ技術</c:v>
                </c:pt>
                <c:pt idx="6">
                  <c:v>デバイス技術</c:v>
                </c:pt>
                <c:pt idx="7">
                  <c:v>システムズエンジニアリング</c:v>
                </c:pt>
                <c:pt idx="8">
                  <c:v>リアルタイム制御技術</c:v>
                </c:pt>
                <c:pt idx="9">
                  <c:v>画像・音声認識技術</c:v>
                </c:pt>
              </c:strCache>
            </c:strRef>
          </c:cat>
          <c:val>
            <c:numRef>
              <c:f>'[「組込み／IoTに関する動向調査」 集計_データ編_5章_1（B-E）20200306★.xlsx]18-13(ク)'!$S$25:$S$34</c:f>
              <c:numCache>
                <c:formatCode>0.0%</c:formatCode>
                <c:ptCount val="10"/>
                <c:pt idx="0">
                  <c:v>5.128205128205128E-2</c:v>
                </c:pt>
                <c:pt idx="1">
                  <c:v>9.6153846153846159E-2</c:v>
                </c:pt>
                <c:pt idx="2">
                  <c:v>5.7692307692307696E-2</c:v>
                </c:pt>
                <c:pt idx="3">
                  <c:v>3.8461538461538464E-2</c:v>
                </c:pt>
                <c:pt idx="4">
                  <c:v>4.4871794871794872E-2</c:v>
                </c:pt>
                <c:pt idx="5">
                  <c:v>8.3333333333333329E-2</c:v>
                </c:pt>
                <c:pt idx="6">
                  <c:v>7.6923076923076927E-2</c:v>
                </c:pt>
                <c:pt idx="7">
                  <c:v>3.8461538461538464E-2</c:v>
                </c:pt>
                <c:pt idx="8">
                  <c:v>3.8461538461538464E-2</c:v>
                </c:pt>
                <c:pt idx="9">
                  <c:v>5.7692307692307696E-2</c:v>
                </c:pt>
              </c:numCache>
            </c:numRef>
          </c:val>
          <c:extLst>
            <c:ext xmlns:c16="http://schemas.microsoft.com/office/drawing/2014/chart" uri="{C3380CC4-5D6E-409C-BE32-E72D297353CC}">
              <c16:uniqueId val="{00000000-AAEF-4B10-BAF8-44621FDC1404}"/>
            </c:ext>
          </c:extLst>
        </c:ser>
        <c:dLbls>
          <c:showLegendKey val="0"/>
          <c:showVal val="0"/>
          <c:showCatName val="0"/>
          <c:showSerName val="0"/>
          <c:showPercent val="0"/>
          <c:showBubbleSize val="0"/>
        </c:dLbls>
        <c:gapWidth val="40"/>
        <c:overlap val="100"/>
        <c:axId val="461623680"/>
        <c:axId val="461625216"/>
      </c:barChart>
      <c:catAx>
        <c:axId val="461623680"/>
        <c:scaling>
          <c:orientation val="maxMin"/>
        </c:scaling>
        <c:delete val="1"/>
        <c:axPos val="l"/>
        <c:numFmt formatCode="General" sourceLinked="1"/>
        <c:majorTickMark val="none"/>
        <c:minorTickMark val="none"/>
        <c:tickLblPos val="nextTo"/>
        <c:crossAx val="461625216"/>
        <c:crosses val="autoZero"/>
        <c:auto val="1"/>
        <c:lblAlgn val="ctr"/>
        <c:lblOffset val="100"/>
        <c:noMultiLvlLbl val="0"/>
      </c:catAx>
      <c:valAx>
        <c:axId val="46162521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ja-JP"/>
          </a:p>
        </c:txPr>
        <c:crossAx val="461623680"/>
        <c:crosses val="autoZero"/>
        <c:crossBetween val="between"/>
        <c:majorUnit val="0.5"/>
      </c:valAx>
      <c:spPr>
        <a:noFill/>
        <a:ln>
          <a:solidFill>
            <a:schemeClr val="tx1">
              <a:lumMod val="50000"/>
              <a:lumOff val="50000"/>
            </a:schemeClr>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3">
    <c:autoUpdate val="0"/>
  </c:externalData>
</c:chartSpace>
</file>

<file path=ppt/charts/chart2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5042735042735"/>
          <c:y val="0.25461188041150029"/>
          <c:w val="0.73401709401709403"/>
          <c:h val="0.60122967387697224"/>
        </c:manualLayout>
      </c:layout>
      <c:barChart>
        <c:barDir val="bar"/>
        <c:grouping val="stacked"/>
        <c:varyColors val="0"/>
        <c:ser>
          <c:idx val="1"/>
          <c:order val="0"/>
          <c:tx>
            <c:strRef>
              <c:f>'[「組込み／IoTに関する動向調査」 集計_データ編_5章_1（B-E）20200306★.xlsx]18-13(ク)'!$U$24</c:f>
              <c:strCache>
                <c:ptCount val="1"/>
                <c:pt idx="0">
                  <c:v>オフィス／店舗(n=60)</c:v>
                </c:pt>
              </c:strCache>
            </c:strRef>
          </c:tx>
          <c:spPr>
            <a:solidFill>
              <a:srgbClr val="FFC000"/>
            </a:solidFill>
            <a:ln>
              <a:solidFill>
                <a:sysClr val="windowText" lastClr="000000"/>
              </a:solidFill>
            </a:ln>
            <a:effectLst/>
          </c:spPr>
          <c:invertIfNegative val="0"/>
          <c:cat>
            <c:strRef>
              <c:f>'[「組込み／IoTに関する動向調査」 集計_データ編_5章_1（B-E）20200306★.xlsx]18-13(ク)'!$D$25:$D$34</c:f>
              <c:strCache>
                <c:ptCount val="10"/>
                <c:pt idx="0">
                  <c:v>設計・実装技術</c:v>
                </c:pt>
                <c:pt idx="1">
                  <c:v>無線通信・NW技術</c:v>
                </c:pt>
                <c:pt idx="2">
                  <c:v>AI技術</c:v>
                </c:pt>
                <c:pt idx="3">
                  <c:v>要求獲得・要件定義技術</c:v>
                </c:pt>
                <c:pt idx="4">
                  <c:v>IoTシステム構築技術</c:v>
                </c:pt>
                <c:pt idx="5">
                  <c:v>センサ技術</c:v>
                </c:pt>
                <c:pt idx="6">
                  <c:v>デバイス技術</c:v>
                </c:pt>
                <c:pt idx="7">
                  <c:v>システムズエンジニアリング</c:v>
                </c:pt>
                <c:pt idx="8">
                  <c:v>リアルタイム制御技術</c:v>
                </c:pt>
                <c:pt idx="9">
                  <c:v>画像・音声認識技術</c:v>
                </c:pt>
              </c:strCache>
            </c:strRef>
          </c:cat>
          <c:val>
            <c:numRef>
              <c:f>'[「組込み／IoTに関する動向調査」 集計_データ編_5章_1（B-E）20200306★.xlsx]18-13(ク)'!$U$25:$U$34</c:f>
              <c:numCache>
                <c:formatCode>0.0%</c:formatCode>
                <c:ptCount val="10"/>
                <c:pt idx="0">
                  <c:v>0.13761467889908258</c:v>
                </c:pt>
                <c:pt idx="1">
                  <c:v>0.13761467889908258</c:v>
                </c:pt>
                <c:pt idx="2">
                  <c:v>0.20183486238532111</c:v>
                </c:pt>
                <c:pt idx="3">
                  <c:v>5.5045871559633031E-2</c:v>
                </c:pt>
                <c:pt idx="4">
                  <c:v>0.19266055045871561</c:v>
                </c:pt>
                <c:pt idx="5">
                  <c:v>7.3394495412844041E-2</c:v>
                </c:pt>
                <c:pt idx="6">
                  <c:v>6.4220183486238536E-2</c:v>
                </c:pt>
                <c:pt idx="7">
                  <c:v>0.11926605504587157</c:v>
                </c:pt>
                <c:pt idx="8">
                  <c:v>6.4220183486238536E-2</c:v>
                </c:pt>
                <c:pt idx="9">
                  <c:v>9.1743119266055051E-2</c:v>
                </c:pt>
              </c:numCache>
            </c:numRef>
          </c:val>
          <c:extLst>
            <c:ext xmlns:c16="http://schemas.microsoft.com/office/drawing/2014/chart" uri="{C3380CC4-5D6E-409C-BE32-E72D297353CC}">
              <c16:uniqueId val="{00000000-A710-4355-A548-190679E09D52}"/>
            </c:ext>
          </c:extLst>
        </c:ser>
        <c:dLbls>
          <c:showLegendKey val="0"/>
          <c:showVal val="0"/>
          <c:showCatName val="0"/>
          <c:showSerName val="0"/>
          <c:showPercent val="0"/>
          <c:showBubbleSize val="0"/>
        </c:dLbls>
        <c:gapWidth val="40"/>
        <c:overlap val="100"/>
        <c:axId val="461654272"/>
        <c:axId val="461656064"/>
      </c:barChart>
      <c:catAx>
        <c:axId val="461654272"/>
        <c:scaling>
          <c:orientation val="maxMin"/>
        </c:scaling>
        <c:delete val="1"/>
        <c:axPos val="l"/>
        <c:numFmt formatCode="General" sourceLinked="1"/>
        <c:majorTickMark val="none"/>
        <c:minorTickMark val="none"/>
        <c:tickLblPos val="nextTo"/>
        <c:crossAx val="461656064"/>
        <c:crosses val="autoZero"/>
        <c:auto val="1"/>
        <c:lblAlgn val="ctr"/>
        <c:lblOffset val="100"/>
        <c:noMultiLvlLbl val="0"/>
      </c:catAx>
      <c:valAx>
        <c:axId val="461656064"/>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ja-JP"/>
          </a:p>
        </c:txPr>
        <c:crossAx val="461654272"/>
        <c:crosses val="autoZero"/>
        <c:crossBetween val="between"/>
        <c:majorUnit val="0.5"/>
      </c:valAx>
      <c:spPr>
        <a:noFill/>
        <a:ln>
          <a:solidFill>
            <a:schemeClr val="tx1">
              <a:lumMod val="50000"/>
              <a:lumOff val="50000"/>
            </a:schemeClr>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3">
    <c:autoUpdate val="0"/>
  </c:externalData>
</c:chartSpace>
</file>

<file path=ppt/charts/chart2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5042735042735"/>
          <c:y val="0.25461188041150029"/>
          <c:w val="0.73401709401709403"/>
          <c:h val="0.60506109150149334"/>
        </c:manualLayout>
      </c:layout>
      <c:barChart>
        <c:barDir val="bar"/>
        <c:grouping val="stacked"/>
        <c:varyColors val="0"/>
        <c:ser>
          <c:idx val="2"/>
          <c:order val="0"/>
          <c:tx>
            <c:strRef>
              <c:f>'[「組込み／IoTに関する動向調査」 集計_データ編_5章_1（B-E）20200306★.xlsx]18-13(ク)'!$T$24</c:f>
              <c:strCache>
                <c:ptCount val="1"/>
                <c:pt idx="0">
                  <c:v>工場／プラント(n=172)</c:v>
                </c:pt>
              </c:strCache>
            </c:strRef>
          </c:tx>
          <c:spPr>
            <a:solidFill>
              <a:srgbClr val="FFC000"/>
            </a:solidFill>
            <a:ln>
              <a:solidFill>
                <a:sysClr val="windowText" lastClr="000000"/>
              </a:solidFill>
            </a:ln>
            <a:effectLst/>
          </c:spPr>
          <c:invertIfNegative val="0"/>
          <c:cat>
            <c:strRef>
              <c:f>'[「組込み／IoTに関する動向調査」 集計_データ編_5章_1（B-E）20200306★.xlsx]18-13(ク)'!$D$25:$D$34</c:f>
              <c:strCache>
                <c:ptCount val="10"/>
                <c:pt idx="0">
                  <c:v>設計・実装技術</c:v>
                </c:pt>
                <c:pt idx="1">
                  <c:v>無線通信・NW技術</c:v>
                </c:pt>
                <c:pt idx="2">
                  <c:v>AI技術</c:v>
                </c:pt>
                <c:pt idx="3">
                  <c:v>要求獲得・要件定義技術</c:v>
                </c:pt>
                <c:pt idx="4">
                  <c:v>IoTシステム構築技術</c:v>
                </c:pt>
                <c:pt idx="5">
                  <c:v>センサ技術</c:v>
                </c:pt>
                <c:pt idx="6">
                  <c:v>デバイス技術</c:v>
                </c:pt>
                <c:pt idx="7">
                  <c:v>システムズエンジニアリング</c:v>
                </c:pt>
                <c:pt idx="8">
                  <c:v>リアルタイム制御技術</c:v>
                </c:pt>
                <c:pt idx="9">
                  <c:v>画像・音声認識技術</c:v>
                </c:pt>
              </c:strCache>
            </c:strRef>
          </c:cat>
          <c:val>
            <c:numRef>
              <c:f>'[「組込み／IoTに関する動向調査」 集計_データ編_5章_1（B-E）20200306★.xlsx]18-13(ク)'!$T$25:$T$34</c:f>
              <c:numCache>
                <c:formatCode>0.0%</c:formatCode>
                <c:ptCount val="10"/>
                <c:pt idx="0">
                  <c:v>0.52173913043478259</c:v>
                </c:pt>
                <c:pt idx="1">
                  <c:v>0.71014492753623193</c:v>
                </c:pt>
                <c:pt idx="2">
                  <c:v>0.62318840579710144</c:v>
                </c:pt>
                <c:pt idx="3">
                  <c:v>0.30434782608695654</c:v>
                </c:pt>
                <c:pt idx="4">
                  <c:v>0.75362318840579712</c:v>
                </c:pt>
                <c:pt idx="5">
                  <c:v>0.60869565217391308</c:v>
                </c:pt>
                <c:pt idx="6">
                  <c:v>0.44927536231884058</c:v>
                </c:pt>
                <c:pt idx="7">
                  <c:v>0.50724637681159424</c:v>
                </c:pt>
                <c:pt idx="8">
                  <c:v>0.39130434782608697</c:v>
                </c:pt>
                <c:pt idx="9">
                  <c:v>0.53623188405797106</c:v>
                </c:pt>
              </c:numCache>
            </c:numRef>
          </c:val>
          <c:extLst>
            <c:ext xmlns:c16="http://schemas.microsoft.com/office/drawing/2014/chart" uri="{C3380CC4-5D6E-409C-BE32-E72D297353CC}">
              <c16:uniqueId val="{00000000-D2C2-4D0E-910C-F6DF6C742D83}"/>
            </c:ext>
          </c:extLst>
        </c:ser>
        <c:dLbls>
          <c:showLegendKey val="0"/>
          <c:showVal val="0"/>
          <c:showCatName val="0"/>
          <c:showSerName val="0"/>
          <c:showPercent val="0"/>
          <c:showBubbleSize val="0"/>
        </c:dLbls>
        <c:gapWidth val="40"/>
        <c:overlap val="100"/>
        <c:axId val="461672832"/>
        <c:axId val="461674368"/>
      </c:barChart>
      <c:catAx>
        <c:axId val="461672832"/>
        <c:scaling>
          <c:orientation val="maxMin"/>
        </c:scaling>
        <c:delete val="1"/>
        <c:axPos val="l"/>
        <c:numFmt formatCode="General" sourceLinked="1"/>
        <c:majorTickMark val="none"/>
        <c:minorTickMark val="none"/>
        <c:tickLblPos val="nextTo"/>
        <c:crossAx val="461674368"/>
        <c:crosses val="autoZero"/>
        <c:auto val="1"/>
        <c:lblAlgn val="ctr"/>
        <c:lblOffset val="100"/>
        <c:noMultiLvlLbl val="0"/>
      </c:catAx>
      <c:valAx>
        <c:axId val="461674368"/>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ja-JP"/>
          </a:p>
        </c:txPr>
        <c:crossAx val="461672832"/>
        <c:crosses val="autoZero"/>
        <c:crossBetween val="between"/>
        <c:majorUnit val="0.5"/>
      </c:valAx>
      <c:spPr>
        <a:noFill/>
        <a:ln>
          <a:solidFill>
            <a:schemeClr val="tx1">
              <a:lumMod val="50000"/>
              <a:lumOff val="50000"/>
            </a:schemeClr>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legend>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2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5042735042735"/>
          <c:y val="0.25461188041150029"/>
          <c:w val="0.73401709401709403"/>
          <c:h val="0.60122967387697224"/>
        </c:manualLayout>
      </c:layout>
      <c:barChart>
        <c:barDir val="bar"/>
        <c:grouping val="stacked"/>
        <c:varyColors val="0"/>
        <c:ser>
          <c:idx val="1"/>
          <c:order val="0"/>
          <c:tx>
            <c:strRef>
              <c:f>'[「組込み／IoTに関する動向調査」 集計_データ編_5章_1（B-E）20200306★.xlsx]18-13(ク)'!$V$24</c:f>
              <c:strCache>
                <c:ptCount val="1"/>
                <c:pt idx="0">
                  <c:v>移動／交通(n=74)</c:v>
                </c:pt>
              </c:strCache>
            </c:strRef>
          </c:tx>
          <c:spPr>
            <a:solidFill>
              <a:srgbClr val="FFC000"/>
            </a:solidFill>
            <a:ln>
              <a:solidFill>
                <a:sysClr val="windowText" lastClr="000000"/>
              </a:solidFill>
            </a:ln>
            <a:effectLst/>
          </c:spPr>
          <c:invertIfNegative val="0"/>
          <c:cat>
            <c:strRef>
              <c:f>'[「組込み／IoTに関する動向調査」 集計_データ編_5章_1（B-E）20200306★.xlsx]18-13(ク)'!$D$25:$D$34</c:f>
              <c:strCache>
                <c:ptCount val="10"/>
                <c:pt idx="0">
                  <c:v>設計・実装技術</c:v>
                </c:pt>
                <c:pt idx="1">
                  <c:v>無線通信・NW技術</c:v>
                </c:pt>
                <c:pt idx="2">
                  <c:v>AI技術</c:v>
                </c:pt>
                <c:pt idx="3">
                  <c:v>要求獲得・要件定義技術</c:v>
                </c:pt>
                <c:pt idx="4">
                  <c:v>IoTシステム構築技術</c:v>
                </c:pt>
                <c:pt idx="5">
                  <c:v>センサ技術</c:v>
                </c:pt>
                <c:pt idx="6">
                  <c:v>デバイス技術</c:v>
                </c:pt>
                <c:pt idx="7">
                  <c:v>システムズエンジニアリング</c:v>
                </c:pt>
                <c:pt idx="8">
                  <c:v>リアルタイム制御技術</c:v>
                </c:pt>
                <c:pt idx="9">
                  <c:v>画像・音声認識技術</c:v>
                </c:pt>
              </c:strCache>
            </c:strRef>
          </c:cat>
          <c:val>
            <c:numRef>
              <c:f>'[「組込み／IoTに関する動向調査」 集計_データ編_5章_1（B-E）20200306★.xlsx]18-13(ク)'!$V$25:$V$34</c:f>
              <c:numCache>
                <c:formatCode>0.0%</c:formatCode>
                <c:ptCount val="10"/>
                <c:pt idx="0">
                  <c:v>0.14743589743589744</c:v>
                </c:pt>
                <c:pt idx="1">
                  <c:v>0.11538461538461539</c:v>
                </c:pt>
                <c:pt idx="2">
                  <c:v>0.13461538461538461</c:v>
                </c:pt>
                <c:pt idx="3">
                  <c:v>0.10256410256410256</c:v>
                </c:pt>
                <c:pt idx="4">
                  <c:v>0.10256410256410256</c:v>
                </c:pt>
                <c:pt idx="5">
                  <c:v>5.7692307692307696E-2</c:v>
                </c:pt>
                <c:pt idx="6">
                  <c:v>7.6923076923076927E-2</c:v>
                </c:pt>
                <c:pt idx="7">
                  <c:v>8.3333333333333329E-2</c:v>
                </c:pt>
                <c:pt idx="8">
                  <c:v>6.4102564102564097E-2</c:v>
                </c:pt>
                <c:pt idx="9">
                  <c:v>6.4102564102564097E-2</c:v>
                </c:pt>
              </c:numCache>
            </c:numRef>
          </c:val>
          <c:extLst>
            <c:ext xmlns:c16="http://schemas.microsoft.com/office/drawing/2014/chart" uri="{C3380CC4-5D6E-409C-BE32-E72D297353CC}">
              <c16:uniqueId val="{00000000-602E-4564-AB99-12B9348A647D}"/>
            </c:ext>
          </c:extLst>
        </c:ser>
        <c:dLbls>
          <c:showLegendKey val="0"/>
          <c:showVal val="0"/>
          <c:showCatName val="0"/>
          <c:showSerName val="0"/>
          <c:showPercent val="0"/>
          <c:showBubbleSize val="0"/>
        </c:dLbls>
        <c:gapWidth val="40"/>
        <c:overlap val="100"/>
        <c:axId val="461695232"/>
        <c:axId val="461701120"/>
      </c:barChart>
      <c:catAx>
        <c:axId val="461695232"/>
        <c:scaling>
          <c:orientation val="maxMin"/>
        </c:scaling>
        <c:delete val="1"/>
        <c:axPos val="l"/>
        <c:numFmt formatCode="General" sourceLinked="1"/>
        <c:majorTickMark val="none"/>
        <c:minorTickMark val="none"/>
        <c:tickLblPos val="nextTo"/>
        <c:crossAx val="461701120"/>
        <c:crosses val="autoZero"/>
        <c:auto val="1"/>
        <c:lblAlgn val="ctr"/>
        <c:lblOffset val="100"/>
        <c:noMultiLvlLbl val="0"/>
      </c:catAx>
      <c:valAx>
        <c:axId val="461701120"/>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ja-JP"/>
          </a:p>
        </c:txPr>
        <c:crossAx val="461695232"/>
        <c:crosses val="autoZero"/>
        <c:crossBetween val="between"/>
        <c:majorUnit val="0.5"/>
      </c:valAx>
      <c:spPr>
        <a:noFill/>
        <a:ln>
          <a:solidFill>
            <a:schemeClr val="tx1">
              <a:lumMod val="50000"/>
              <a:lumOff val="50000"/>
            </a:schemeClr>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legend>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2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5042735042735"/>
          <c:y val="0.25461188041150029"/>
          <c:w val="0.73401709401709403"/>
          <c:h val="0.60122967387697224"/>
        </c:manualLayout>
      </c:layout>
      <c:barChart>
        <c:barDir val="bar"/>
        <c:grouping val="stacked"/>
        <c:varyColors val="0"/>
        <c:ser>
          <c:idx val="1"/>
          <c:order val="0"/>
          <c:tx>
            <c:strRef>
              <c:f>'[「組込み／IoTに関する動向調査」 集計_データ編_5章_1（B-E）20200306★.xlsx]18-13(ク)'!$W$24</c:f>
              <c:strCache>
                <c:ptCount val="1"/>
                <c:pt idx="0">
                  <c:v>流通／物流(n=52)</c:v>
                </c:pt>
              </c:strCache>
            </c:strRef>
          </c:tx>
          <c:spPr>
            <a:solidFill>
              <a:srgbClr val="FFC000"/>
            </a:solidFill>
            <a:ln>
              <a:solidFill>
                <a:sysClr val="windowText" lastClr="000000"/>
              </a:solidFill>
            </a:ln>
            <a:effectLst/>
          </c:spPr>
          <c:invertIfNegative val="0"/>
          <c:cat>
            <c:strRef>
              <c:f>'[「組込み／IoTに関する動向調査」 集計_データ編_5章_1（B-E）20200306★.xlsx]18-13(ク)'!$D$25:$D$34</c:f>
              <c:strCache>
                <c:ptCount val="10"/>
                <c:pt idx="0">
                  <c:v>設計・実装技術</c:v>
                </c:pt>
                <c:pt idx="1">
                  <c:v>無線通信・NW技術</c:v>
                </c:pt>
                <c:pt idx="2">
                  <c:v>AI技術</c:v>
                </c:pt>
                <c:pt idx="3">
                  <c:v>要求獲得・要件定義技術</c:v>
                </c:pt>
                <c:pt idx="4">
                  <c:v>IoTシステム構築技術</c:v>
                </c:pt>
                <c:pt idx="5">
                  <c:v>センサ技術</c:v>
                </c:pt>
                <c:pt idx="6">
                  <c:v>デバイス技術</c:v>
                </c:pt>
                <c:pt idx="7">
                  <c:v>システムズエンジニアリング</c:v>
                </c:pt>
                <c:pt idx="8">
                  <c:v>リアルタイム制御技術</c:v>
                </c:pt>
                <c:pt idx="9">
                  <c:v>画像・音声認識技術</c:v>
                </c:pt>
              </c:strCache>
            </c:strRef>
          </c:cat>
          <c:val>
            <c:numRef>
              <c:f>'[「組込み／IoTに関する動向調査」 集計_データ編_5章_1（B-E）20200306★.xlsx]18-13(ク)'!$W$25:$W$34</c:f>
              <c:numCache>
                <c:formatCode>0.0%</c:formatCode>
                <c:ptCount val="10"/>
                <c:pt idx="0">
                  <c:v>0.17391304347826086</c:v>
                </c:pt>
                <c:pt idx="1">
                  <c:v>0.11594202898550725</c:v>
                </c:pt>
                <c:pt idx="2">
                  <c:v>0.27536231884057971</c:v>
                </c:pt>
                <c:pt idx="3">
                  <c:v>0.10144927536231885</c:v>
                </c:pt>
                <c:pt idx="4">
                  <c:v>0.24637681159420291</c:v>
                </c:pt>
                <c:pt idx="5">
                  <c:v>0.15942028985507245</c:v>
                </c:pt>
                <c:pt idx="6">
                  <c:v>0.17391304347826086</c:v>
                </c:pt>
                <c:pt idx="7">
                  <c:v>0.13043478260869565</c:v>
                </c:pt>
                <c:pt idx="8">
                  <c:v>8.6956521739130432E-2</c:v>
                </c:pt>
                <c:pt idx="9">
                  <c:v>0.11594202898550725</c:v>
                </c:pt>
              </c:numCache>
            </c:numRef>
          </c:val>
          <c:extLst>
            <c:ext xmlns:c16="http://schemas.microsoft.com/office/drawing/2014/chart" uri="{C3380CC4-5D6E-409C-BE32-E72D297353CC}">
              <c16:uniqueId val="{00000000-5803-4E0D-958F-6B0318D8793A}"/>
            </c:ext>
          </c:extLst>
        </c:ser>
        <c:dLbls>
          <c:showLegendKey val="0"/>
          <c:showVal val="0"/>
          <c:showCatName val="0"/>
          <c:showSerName val="0"/>
          <c:showPercent val="0"/>
          <c:showBubbleSize val="0"/>
        </c:dLbls>
        <c:gapWidth val="40"/>
        <c:overlap val="100"/>
        <c:axId val="461734272"/>
        <c:axId val="461735808"/>
      </c:barChart>
      <c:catAx>
        <c:axId val="461734272"/>
        <c:scaling>
          <c:orientation val="maxMin"/>
        </c:scaling>
        <c:delete val="1"/>
        <c:axPos val="l"/>
        <c:numFmt formatCode="General" sourceLinked="1"/>
        <c:majorTickMark val="none"/>
        <c:minorTickMark val="none"/>
        <c:tickLblPos val="nextTo"/>
        <c:crossAx val="461735808"/>
        <c:crosses val="autoZero"/>
        <c:auto val="1"/>
        <c:lblAlgn val="ctr"/>
        <c:lblOffset val="100"/>
        <c:noMultiLvlLbl val="0"/>
      </c:catAx>
      <c:valAx>
        <c:axId val="461735808"/>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ja-JP"/>
          </a:p>
        </c:txPr>
        <c:crossAx val="461734272"/>
        <c:crosses val="autoZero"/>
        <c:crossBetween val="between"/>
        <c:majorUnit val="0.5"/>
      </c:valAx>
      <c:spPr>
        <a:noFill/>
        <a:ln>
          <a:solidFill>
            <a:schemeClr val="tx1">
              <a:lumMod val="50000"/>
              <a:lumOff val="50000"/>
            </a:schemeClr>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r>
              <a:rPr lang="ja-JP" dirty="0"/>
              <a:t>特定の組込み製品に特化していない事業</a:t>
            </a:r>
            <a:endParaRPr lang="en-US" dirty="0"/>
          </a:p>
        </c:rich>
      </c:tx>
      <c:overlay val="0"/>
      <c:spPr>
        <a:noFill/>
        <a:ln>
          <a:noFill/>
        </a:ln>
        <a:effectLst/>
      </c:spPr>
      <c:txPr>
        <a:bodyPr rot="0" spcFirstLastPara="1" vertOverflow="ellipsis" vert="horz" wrap="square" anchor="ctr" anchorCtr="1"/>
        <a:lstStyle/>
        <a:p>
          <a:pPr>
            <a:defRPr sz="144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24891586120060735"/>
          <c:y val="0.14440830677154212"/>
          <c:w val="0.71485864996481874"/>
          <c:h val="0.75224220021875121"/>
        </c:manualLayout>
      </c:layout>
      <c:barChart>
        <c:barDir val="bar"/>
        <c:grouping val="clustered"/>
        <c:varyColors val="0"/>
        <c:ser>
          <c:idx val="0"/>
          <c:order val="0"/>
          <c:tx>
            <c:strRef>
              <c:f>'[「組込み／IoTに関する動向調査」 集計_データ編_1章_1（A-F）20200306★.xlsx]5-4'!$D$4</c:f>
              <c:strCache>
                <c:ptCount val="1"/>
                <c:pt idx="0">
                  <c:v>2019年度（B～E）（n=414）</c:v>
                </c:pt>
              </c:strCache>
            </c:strRef>
          </c:tx>
          <c:spPr>
            <a:solidFill>
              <a:schemeClr val="accent6">
                <a:lumMod val="75000"/>
              </a:schemeClr>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集計_データ編_1章_1（A-F）20200306★.xlsx]5-4'!$B$6:$B$9</c:f>
              <c:strCache>
                <c:ptCount val="4"/>
                <c:pt idx="0">
                  <c:v>受託開発・人材派遣</c:v>
                </c:pt>
                <c:pt idx="1">
                  <c:v>ソフトウェア製品開発</c:v>
                </c:pt>
                <c:pt idx="2">
                  <c:v>ハードウェア製品開発</c:v>
                </c:pt>
                <c:pt idx="3">
                  <c:v>その他の事業</c:v>
                </c:pt>
              </c:strCache>
            </c:strRef>
          </c:cat>
          <c:val>
            <c:numRef>
              <c:f>'[「組込み／IoTに関する動向調査」 集計_データ編_1章_1（A-F）20200306★.xlsx]5-4'!$D$6:$D$9</c:f>
              <c:numCache>
                <c:formatCode>0.0%</c:formatCode>
                <c:ptCount val="4"/>
                <c:pt idx="0">
                  <c:v>0.69806763285024154</c:v>
                </c:pt>
                <c:pt idx="1">
                  <c:v>0.46618357487922707</c:v>
                </c:pt>
                <c:pt idx="2">
                  <c:v>0.19323671497584541</c:v>
                </c:pt>
                <c:pt idx="3">
                  <c:v>0.28743961352657005</c:v>
                </c:pt>
              </c:numCache>
            </c:numRef>
          </c:val>
          <c:extLst>
            <c:ext xmlns:c16="http://schemas.microsoft.com/office/drawing/2014/chart" uri="{C3380CC4-5D6E-409C-BE32-E72D297353CC}">
              <c16:uniqueId val="{00000000-75C4-489E-97F0-D64120208F3F}"/>
            </c:ext>
          </c:extLst>
        </c:ser>
        <c:ser>
          <c:idx val="1"/>
          <c:order val="1"/>
          <c:tx>
            <c:strRef>
              <c:f>'[「組込み／IoTに関する動向調査」 集計_データ編_1章_1（A-F）20200306★.xlsx]5-4'!$E$4</c:f>
              <c:strCache>
                <c:ptCount val="1"/>
                <c:pt idx="0">
                  <c:v>2018年度（n=225）</c:v>
                </c:pt>
              </c:strCache>
            </c:strRef>
          </c:tx>
          <c:spPr>
            <a:solidFill>
              <a:schemeClr val="accent6">
                <a:lumMod val="60000"/>
                <a:lumOff val="40000"/>
              </a:schemeClr>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集計_データ編_1章_1（A-F）20200306★.xlsx]5-4'!$B$6:$B$9</c:f>
              <c:strCache>
                <c:ptCount val="4"/>
                <c:pt idx="0">
                  <c:v>受託開発・人材派遣</c:v>
                </c:pt>
                <c:pt idx="1">
                  <c:v>ソフトウェア製品開発</c:v>
                </c:pt>
                <c:pt idx="2">
                  <c:v>ハードウェア製品開発</c:v>
                </c:pt>
                <c:pt idx="3">
                  <c:v>その他の事業</c:v>
                </c:pt>
              </c:strCache>
            </c:strRef>
          </c:cat>
          <c:val>
            <c:numRef>
              <c:f>'[「組込み／IoTに関する動向調査」 集計_データ編_1章_1（A-F）20200306★.xlsx]5-4'!$E$6:$E$9</c:f>
              <c:numCache>
                <c:formatCode>0.0%</c:formatCode>
                <c:ptCount val="4"/>
                <c:pt idx="0">
                  <c:v>0.6</c:v>
                </c:pt>
                <c:pt idx="1">
                  <c:v>0.57799999999999996</c:v>
                </c:pt>
                <c:pt idx="2">
                  <c:v>0.33800000000000002</c:v>
                </c:pt>
                <c:pt idx="3">
                  <c:v>0.29799999999999999</c:v>
                </c:pt>
              </c:numCache>
            </c:numRef>
          </c:val>
          <c:extLst>
            <c:ext xmlns:c16="http://schemas.microsoft.com/office/drawing/2014/chart" uri="{C3380CC4-5D6E-409C-BE32-E72D297353CC}">
              <c16:uniqueId val="{00000001-75C4-489E-97F0-D64120208F3F}"/>
            </c:ext>
          </c:extLst>
        </c:ser>
        <c:ser>
          <c:idx val="2"/>
          <c:order val="2"/>
          <c:tx>
            <c:strRef>
              <c:f>'[「組込み／IoTに関する動向調査」 集計_データ編_1章_1（A-F）20200306★.xlsx]5-4'!$F$4</c:f>
              <c:strCache>
                <c:ptCount val="1"/>
                <c:pt idx="0">
                  <c:v>2017年度（n=180）</c:v>
                </c:pt>
              </c:strCache>
            </c:strRef>
          </c:tx>
          <c:spPr>
            <a:solidFill>
              <a:schemeClr val="accent6">
                <a:lumMod val="20000"/>
                <a:lumOff val="80000"/>
              </a:schemeClr>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集計_データ編_1章_1（A-F）20200306★.xlsx]5-4'!$B$6:$B$9</c:f>
              <c:strCache>
                <c:ptCount val="4"/>
                <c:pt idx="0">
                  <c:v>受託開発・人材派遣</c:v>
                </c:pt>
                <c:pt idx="1">
                  <c:v>ソフトウェア製品開発</c:v>
                </c:pt>
                <c:pt idx="2">
                  <c:v>ハードウェア製品開発</c:v>
                </c:pt>
                <c:pt idx="3">
                  <c:v>その他の事業</c:v>
                </c:pt>
              </c:strCache>
            </c:strRef>
          </c:cat>
          <c:val>
            <c:numRef>
              <c:f>'[「組込み／IoTに関する動向調査」 集計_データ編_1章_1（A-F）20200306★.xlsx]5-4'!$F$6:$F$9</c:f>
              <c:numCache>
                <c:formatCode>0.0%</c:formatCode>
                <c:ptCount val="4"/>
                <c:pt idx="0">
                  <c:v>0.70599999999999996</c:v>
                </c:pt>
                <c:pt idx="1">
                  <c:v>0.46100000000000002</c:v>
                </c:pt>
                <c:pt idx="2">
                  <c:v>0.378</c:v>
                </c:pt>
                <c:pt idx="3">
                  <c:v>0.36699999999999999</c:v>
                </c:pt>
              </c:numCache>
            </c:numRef>
          </c:val>
          <c:extLst>
            <c:ext xmlns:c16="http://schemas.microsoft.com/office/drawing/2014/chart" uri="{C3380CC4-5D6E-409C-BE32-E72D297353CC}">
              <c16:uniqueId val="{00000002-75C4-489E-97F0-D64120208F3F}"/>
            </c:ext>
          </c:extLst>
        </c:ser>
        <c:dLbls>
          <c:showLegendKey val="0"/>
          <c:showVal val="0"/>
          <c:showCatName val="0"/>
          <c:showSerName val="0"/>
          <c:showPercent val="0"/>
          <c:showBubbleSize val="0"/>
        </c:dLbls>
        <c:gapWidth val="130"/>
        <c:axId val="439052160"/>
        <c:axId val="439053696"/>
      </c:barChart>
      <c:catAx>
        <c:axId val="439052160"/>
        <c:scaling>
          <c:orientation val="maxMin"/>
        </c:scaling>
        <c:delete val="0"/>
        <c:axPos val="l"/>
        <c:numFmt formatCode="General" sourceLinked="1"/>
        <c:majorTickMark val="none"/>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39053696"/>
        <c:crosses val="autoZero"/>
        <c:auto val="1"/>
        <c:lblAlgn val="ctr"/>
        <c:lblOffset val="100"/>
        <c:noMultiLvlLbl val="0"/>
      </c:catAx>
      <c:valAx>
        <c:axId val="439053696"/>
        <c:scaling>
          <c:orientation val="minMax"/>
          <c:max val="0.8"/>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39052160"/>
        <c:crosses val="autoZero"/>
        <c:crossBetween val="between"/>
      </c:valAx>
      <c:spPr>
        <a:noFill/>
        <a:ln>
          <a:solidFill>
            <a:schemeClr val="bg1">
              <a:lumMod val="65000"/>
            </a:schemeClr>
          </a:solidFill>
        </a:ln>
        <a:effectLst/>
      </c:spPr>
    </c:plotArea>
    <c:legend>
      <c:legendPos val="b"/>
      <c:layout>
        <c:manualLayout>
          <c:xMode val="edge"/>
          <c:yMode val="edge"/>
          <c:x val="7.6878306878306865E-2"/>
          <c:y val="0.93174365079365085"/>
          <c:w val="0.9"/>
          <c:h val="5.3137301587301587E-2"/>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5042735042735"/>
          <c:y val="0.25461188041150029"/>
          <c:w val="0.73401709401709403"/>
          <c:h val="0.60122967387697224"/>
        </c:manualLayout>
      </c:layout>
      <c:barChart>
        <c:barDir val="bar"/>
        <c:grouping val="stacked"/>
        <c:varyColors val="0"/>
        <c:ser>
          <c:idx val="1"/>
          <c:order val="0"/>
          <c:tx>
            <c:strRef>
              <c:f>'[「組込み／IoTに関する動向調査」 集計_データ編_5章_1（B-E）20200306★.xlsx]18-13(ク)'!$X$24</c:f>
              <c:strCache>
                <c:ptCount val="1"/>
                <c:pt idx="0">
                  <c:v>防犯／防災(n=64)</c:v>
                </c:pt>
              </c:strCache>
            </c:strRef>
          </c:tx>
          <c:spPr>
            <a:solidFill>
              <a:srgbClr val="FFC000"/>
            </a:solidFill>
            <a:ln>
              <a:solidFill>
                <a:sysClr val="windowText" lastClr="000000"/>
              </a:solidFill>
            </a:ln>
            <a:effectLst/>
          </c:spPr>
          <c:invertIfNegative val="0"/>
          <c:cat>
            <c:strRef>
              <c:f>'[「組込み／IoTに関する動向調査」 集計_データ編_5章_1（B-E）20200306★.xlsx]18-13(ク)'!$D$25:$D$34</c:f>
              <c:strCache>
                <c:ptCount val="10"/>
                <c:pt idx="0">
                  <c:v>設計・実装技術</c:v>
                </c:pt>
                <c:pt idx="1">
                  <c:v>無線通信・NW技術</c:v>
                </c:pt>
                <c:pt idx="2">
                  <c:v>AI技術</c:v>
                </c:pt>
                <c:pt idx="3">
                  <c:v>要求獲得・要件定義技術</c:v>
                </c:pt>
                <c:pt idx="4">
                  <c:v>IoTシステム構築技術</c:v>
                </c:pt>
                <c:pt idx="5">
                  <c:v>センサ技術</c:v>
                </c:pt>
                <c:pt idx="6">
                  <c:v>デバイス技術</c:v>
                </c:pt>
                <c:pt idx="7">
                  <c:v>システムズエンジニアリング</c:v>
                </c:pt>
                <c:pt idx="8">
                  <c:v>リアルタイム制御技術</c:v>
                </c:pt>
                <c:pt idx="9">
                  <c:v>画像・音声認識技術</c:v>
                </c:pt>
              </c:strCache>
            </c:strRef>
          </c:cat>
          <c:val>
            <c:numRef>
              <c:f>'[「組込み／IoTに関する動向調査」 集計_データ編_5章_1（B-E）20200306★.xlsx]18-13(ク)'!$X$25:$X$34</c:f>
              <c:numCache>
                <c:formatCode>0.0%</c:formatCode>
                <c:ptCount val="10"/>
                <c:pt idx="0">
                  <c:v>0.14925373134328357</c:v>
                </c:pt>
                <c:pt idx="1">
                  <c:v>0.35820895522388058</c:v>
                </c:pt>
                <c:pt idx="2">
                  <c:v>0.26865671641791045</c:v>
                </c:pt>
                <c:pt idx="3">
                  <c:v>0.16417910447761194</c:v>
                </c:pt>
                <c:pt idx="4">
                  <c:v>0.13432835820895522</c:v>
                </c:pt>
                <c:pt idx="5">
                  <c:v>0.23880597014925373</c:v>
                </c:pt>
                <c:pt idx="6">
                  <c:v>0.22388059701492538</c:v>
                </c:pt>
                <c:pt idx="7">
                  <c:v>0.19402985074626866</c:v>
                </c:pt>
                <c:pt idx="8">
                  <c:v>8.9552238805970144E-2</c:v>
                </c:pt>
                <c:pt idx="9">
                  <c:v>0.26865671641791045</c:v>
                </c:pt>
              </c:numCache>
            </c:numRef>
          </c:val>
          <c:extLst>
            <c:ext xmlns:c16="http://schemas.microsoft.com/office/drawing/2014/chart" uri="{C3380CC4-5D6E-409C-BE32-E72D297353CC}">
              <c16:uniqueId val="{00000000-91F2-4E59-B224-12B0D9051F12}"/>
            </c:ext>
          </c:extLst>
        </c:ser>
        <c:dLbls>
          <c:showLegendKey val="0"/>
          <c:showVal val="0"/>
          <c:showCatName val="0"/>
          <c:showSerName val="0"/>
          <c:showPercent val="0"/>
          <c:showBubbleSize val="0"/>
        </c:dLbls>
        <c:gapWidth val="40"/>
        <c:overlap val="100"/>
        <c:axId val="461764864"/>
        <c:axId val="461770752"/>
      </c:barChart>
      <c:catAx>
        <c:axId val="461764864"/>
        <c:scaling>
          <c:orientation val="maxMin"/>
        </c:scaling>
        <c:delete val="1"/>
        <c:axPos val="l"/>
        <c:numFmt formatCode="General" sourceLinked="1"/>
        <c:majorTickMark val="none"/>
        <c:minorTickMark val="none"/>
        <c:tickLblPos val="nextTo"/>
        <c:crossAx val="461770752"/>
        <c:crosses val="autoZero"/>
        <c:auto val="1"/>
        <c:lblAlgn val="ctr"/>
        <c:lblOffset val="100"/>
        <c:noMultiLvlLbl val="0"/>
      </c:catAx>
      <c:valAx>
        <c:axId val="46177075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ja-JP"/>
          </a:p>
        </c:txPr>
        <c:crossAx val="461764864"/>
        <c:crosses val="autoZero"/>
        <c:crossBetween val="between"/>
        <c:majorUnit val="0.5"/>
      </c:valAx>
      <c:spPr>
        <a:noFill/>
        <a:ln>
          <a:solidFill>
            <a:schemeClr val="tx1">
              <a:lumMod val="50000"/>
              <a:lumOff val="50000"/>
            </a:schemeClr>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3">
    <c:autoUpdate val="0"/>
  </c:externalData>
</c:chartSpace>
</file>

<file path=ppt/charts/chart2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70533236061147"/>
          <c:y val="0.27086160339467652"/>
          <c:w val="0.37451737063218538"/>
          <c:h val="0.6122598652113731"/>
        </c:manualLayout>
      </c:layout>
      <c:barChart>
        <c:barDir val="bar"/>
        <c:grouping val="stacked"/>
        <c:varyColors val="0"/>
        <c:ser>
          <c:idx val="2"/>
          <c:order val="0"/>
          <c:tx>
            <c:strRef>
              <c:f>'[「組込み／IoTに関する動向調査」 集計_データ編_5章_1（B-E）20200306★.xlsx]18-14(ク) '!$L$6</c:f>
              <c:strCache>
                <c:ptCount val="1"/>
                <c:pt idx="0">
                  <c:v>AV機器／家電機器(n=51)</c:v>
                </c:pt>
              </c:strCache>
            </c:strRef>
          </c:tx>
          <c:spPr>
            <a:solidFill>
              <a:schemeClr val="accent1"/>
            </a:solidFill>
            <a:ln>
              <a:solidFill>
                <a:sysClr val="windowText" lastClr="000000"/>
              </a:solidFill>
            </a:ln>
            <a:effectLst/>
          </c:spPr>
          <c:invertIfNegative val="0"/>
          <c:cat>
            <c:strRef>
              <c:f>'[「組込み／IoTに関する動向調査」 集計_データ編_5章_1（B-E）20200306★.xlsx]18-14(ク) '!$D$7:$D$16</c:f>
              <c:strCache>
                <c:ptCount val="10"/>
                <c:pt idx="0">
                  <c:v>AI技術</c:v>
                </c:pt>
                <c:pt idx="1">
                  <c:v>IoTシステム構築技術</c:v>
                </c:pt>
                <c:pt idx="2">
                  <c:v>画像・音声認識技術</c:v>
                </c:pt>
                <c:pt idx="3">
                  <c:v>ビッグデータ</c:v>
                </c:pt>
                <c:pt idx="4">
                  <c:v>無線通信・NW技術</c:v>
                </c:pt>
                <c:pt idx="5">
                  <c:v>センサ技術</c:v>
                </c:pt>
                <c:pt idx="6">
                  <c:v>システムズエンジニアリング技術</c:v>
                </c:pt>
                <c:pt idx="7">
                  <c:v>デバイス技術</c:v>
                </c:pt>
                <c:pt idx="8">
                  <c:v>要求獲得・要件定義技術</c:v>
                </c:pt>
                <c:pt idx="9">
                  <c:v>リアルタイム制御技術</c:v>
                </c:pt>
              </c:strCache>
            </c:strRef>
          </c:cat>
          <c:val>
            <c:numRef>
              <c:f>'[「組込み／IoTに関する動向調査」 集計_データ編_5章_1（B-E）20200306★.xlsx]18-14(ク) '!$L$7:$L$16</c:f>
              <c:numCache>
                <c:formatCode>0.0%</c:formatCode>
                <c:ptCount val="10"/>
                <c:pt idx="0">
                  <c:v>0.43137254901960786</c:v>
                </c:pt>
                <c:pt idx="1">
                  <c:v>0.17647058823529413</c:v>
                </c:pt>
                <c:pt idx="2">
                  <c:v>0.17647058823529413</c:v>
                </c:pt>
                <c:pt idx="3">
                  <c:v>0.19607843137254902</c:v>
                </c:pt>
                <c:pt idx="4">
                  <c:v>0.13725490196078433</c:v>
                </c:pt>
                <c:pt idx="5">
                  <c:v>0.15686274509803921</c:v>
                </c:pt>
                <c:pt idx="6">
                  <c:v>0.17647058823529413</c:v>
                </c:pt>
                <c:pt idx="7">
                  <c:v>0.11764705882352941</c:v>
                </c:pt>
                <c:pt idx="8">
                  <c:v>9.8039215686274508E-2</c:v>
                </c:pt>
                <c:pt idx="9">
                  <c:v>0.15686274509803921</c:v>
                </c:pt>
              </c:numCache>
            </c:numRef>
          </c:val>
          <c:extLst>
            <c:ext xmlns:c16="http://schemas.microsoft.com/office/drawing/2014/chart" uri="{C3380CC4-5D6E-409C-BE32-E72D297353CC}">
              <c16:uniqueId val="{00000000-7C2E-43EF-B97D-059DB0646EC3}"/>
            </c:ext>
          </c:extLst>
        </c:ser>
        <c:dLbls>
          <c:showLegendKey val="0"/>
          <c:showVal val="0"/>
          <c:showCatName val="0"/>
          <c:showSerName val="0"/>
          <c:showPercent val="0"/>
          <c:showBubbleSize val="0"/>
        </c:dLbls>
        <c:gapWidth val="40"/>
        <c:overlap val="100"/>
        <c:axId val="461828096"/>
        <c:axId val="461829632"/>
      </c:barChart>
      <c:catAx>
        <c:axId val="461828096"/>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700" b="0" i="0" u="none" strike="noStrike" kern="1200" baseline="0">
                <a:solidFill>
                  <a:schemeClr val="tx1"/>
                </a:solidFill>
                <a:latin typeface="+mn-lt"/>
                <a:ea typeface="+mn-ea"/>
                <a:cs typeface="+mn-cs"/>
              </a:defRPr>
            </a:pPr>
            <a:endParaRPr lang="ja-JP"/>
          </a:p>
        </c:txPr>
        <c:crossAx val="461829632"/>
        <c:crosses val="autoZero"/>
        <c:auto val="1"/>
        <c:lblAlgn val="ctr"/>
        <c:lblOffset val="100"/>
        <c:noMultiLvlLbl val="0"/>
      </c:catAx>
      <c:valAx>
        <c:axId val="461829632"/>
        <c:scaling>
          <c:orientation val="minMax"/>
          <c:max val="1"/>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ja-JP"/>
          </a:p>
        </c:txPr>
        <c:crossAx val="461828096"/>
        <c:crosses val="autoZero"/>
        <c:crossBetween val="between"/>
        <c:majorUnit val="0.5"/>
      </c:valAx>
      <c:spPr>
        <a:noFill/>
        <a:ln>
          <a:solidFill>
            <a:schemeClr val="tx1">
              <a:lumMod val="50000"/>
              <a:lumOff val="50000"/>
            </a:schemeClr>
          </a:solidFill>
        </a:ln>
        <a:effectLst/>
      </c:spPr>
    </c:plotArea>
    <c:legend>
      <c:legendPos val="b"/>
      <c:layout>
        <c:manualLayout>
          <c:xMode val="edge"/>
          <c:yMode val="edge"/>
          <c:x val="0.18032630536567545"/>
          <c:y val="0.9127718102477157"/>
          <c:w val="0.68818705354138421"/>
          <c:h val="7.819629507413265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3">
    <c:autoUpdate val="0"/>
  </c:externalData>
</c:chartSpace>
</file>

<file path=ppt/charts/chart2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5042735042735"/>
          <c:y val="0.2699375509095846"/>
          <c:w val="0.73401709401709403"/>
          <c:h val="0.59739825625245124"/>
        </c:manualLayout>
      </c:layout>
      <c:barChart>
        <c:barDir val="bar"/>
        <c:grouping val="stacked"/>
        <c:varyColors val="0"/>
        <c:ser>
          <c:idx val="3"/>
          <c:order val="0"/>
          <c:tx>
            <c:strRef>
              <c:f>'[「組込み／IoTに関する動向調査」 集計_データ編_5章_1（B-E）20200306★.xlsx]18-14(ク) '!$M$6</c:f>
              <c:strCache>
                <c:ptCount val="1"/>
                <c:pt idx="0">
                  <c:v>個人用情報機器(n=59)</c:v>
                </c:pt>
              </c:strCache>
            </c:strRef>
          </c:tx>
          <c:spPr>
            <a:solidFill>
              <a:schemeClr val="accent1"/>
            </a:solidFill>
            <a:ln>
              <a:solidFill>
                <a:sysClr val="windowText" lastClr="000000"/>
              </a:solidFill>
            </a:ln>
            <a:effectLst/>
          </c:spPr>
          <c:invertIfNegative val="0"/>
          <c:cat>
            <c:strRef>
              <c:f>'[「組込み／IoTに関する動向調査」 集計_データ編_5章_1（B-E）20200306★.xlsx]18-14(ク) '!$D$7:$D$16</c:f>
              <c:strCache>
                <c:ptCount val="10"/>
                <c:pt idx="0">
                  <c:v>AI技術</c:v>
                </c:pt>
                <c:pt idx="1">
                  <c:v>IoTシステム構築技術</c:v>
                </c:pt>
                <c:pt idx="2">
                  <c:v>画像・音声認識技術</c:v>
                </c:pt>
                <c:pt idx="3">
                  <c:v>ビッグデータ</c:v>
                </c:pt>
                <c:pt idx="4">
                  <c:v>無線通信・NW技術</c:v>
                </c:pt>
                <c:pt idx="5">
                  <c:v>センサ技術</c:v>
                </c:pt>
                <c:pt idx="6">
                  <c:v>システムズエンジニアリング技術</c:v>
                </c:pt>
                <c:pt idx="7">
                  <c:v>デバイス技術</c:v>
                </c:pt>
                <c:pt idx="8">
                  <c:v>要求獲得・要件定義技術</c:v>
                </c:pt>
                <c:pt idx="9">
                  <c:v>リアルタイム制御技術</c:v>
                </c:pt>
              </c:strCache>
            </c:strRef>
          </c:cat>
          <c:val>
            <c:numRef>
              <c:f>'[「組込み／IoTに関する動向調査」 集計_データ編_5章_1（B-E）20200306★.xlsx]18-14(ク) '!$M$7:$M$16</c:f>
              <c:numCache>
                <c:formatCode>0.0%</c:formatCode>
                <c:ptCount val="10"/>
                <c:pt idx="0">
                  <c:v>0.5423728813559322</c:v>
                </c:pt>
                <c:pt idx="1">
                  <c:v>0.2711864406779661</c:v>
                </c:pt>
                <c:pt idx="2">
                  <c:v>6.7796610169491525E-2</c:v>
                </c:pt>
                <c:pt idx="3">
                  <c:v>0.28813559322033899</c:v>
                </c:pt>
                <c:pt idx="4">
                  <c:v>0.11864406779661017</c:v>
                </c:pt>
                <c:pt idx="5">
                  <c:v>0.16949152542372881</c:v>
                </c:pt>
                <c:pt idx="6">
                  <c:v>0.20338983050847459</c:v>
                </c:pt>
                <c:pt idx="7">
                  <c:v>5.0847457627118647E-2</c:v>
                </c:pt>
                <c:pt idx="8">
                  <c:v>0.15254237288135594</c:v>
                </c:pt>
                <c:pt idx="9">
                  <c:v>6.7796610169491525E-2</c:v>
                </c:pt>
              </c:numCache>
            </c:numRef>
          </c:val>
          <c:extLst>
            <c:ext xmlns:c16="http://schemas.microsoft.com/office/drawing/2014/chart" uri="{C3380CC4-5D6E-409C-BE32-E72D297353CC}">
              <c16:uniqueId val="{00000000-E251-4899-8E90-B1A0E82785C9}"/>
            </c:ext>
          </c:extLst>
        </c:ser>
        <c:dLbls>
          <c:showLegendKey val="0"/>
          <c:showVal val="0"/>
          <c:showCatName val="0"/>
          <c:showSerName val="0"/>
          <c:showPercent val="0"/>
          <c:showBubbleSize val="0"/>
        </c:dLbls>
        <c:gapWidth val="40"/>
        <c:overlap val="100"/>
        <c:axId val="461854592"/>
        <c:axId val="461856128"/>
      </c:barChart>
      <c:catAx>
        <c:axId val="461854592"/>
        <c:scaling>
          <c:orientation val="maxMin"/>
        </c:scaling>
        <c:delete val="1"/>
        <c:axPos val="l"/>
        <c:numFmt formatCode="General" sourceLinked="1"/>
        <c:majorTickMark val="none"/>
        <c:minorTickMark val="none"/>
        <c:tickLblPos val="nextTo"/>
        <c:crossAx val="461856128"/>
        <c:crosses val="autoZero"/>
        <c:auto val="1"/>
        <c:lblAlgn val="ctr"/>
        <c:lblOffset val="100"/>
        <c:noMultiLvlLbl val="0"/>
      </c:catAx>
      <c:valAx>
        <c:axId val="461856128"/>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ja-JP"/>
          </a:p>
        </c:txPr>
        <c:crossAx val="461854592"/>
        <c:crosses val="autoZero"/>
        <c:crossBetween val="between"/>
        <c:majorUnit val="0.5"/>
      </c:valAx>
      <c:spPr>
        <a:noFill/>
        <a:ln>
          <a:solidFill>
            <a:schemeClr val="tx1">
              <a:lumMod val="50000"/>
              <a:lumOff val="50000"/>
            </a:schemeClr>
          </a:solidFill>
        </a:ln>
        <a:effectLst/>
      </c:spPr>
    </c:plotArea>
    <c:legend>
      <c:legendPos val="b"/>
      <c:layout>
        <c:manualLayout>
          <c:xMode val="edge"/>
          <c:yMode val="edge"/>
          <c:x val="8.4187561661175331E-2"/>
          <c:y val="0.86630017335006182"/>
          <c:w val="0.83162413208987174"/>
          <c:h val="0.1336998266499382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3">
    <c:autoUpdate val="0"/>
  </c:externalData>
</c:chartSpace>
</file>

<file path=ppt/charts/chart2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5042735042735"/>
          <c:y val="0.2661061332850635"/>
          <c:w val="0.73401709401709403"/>
          <c:h val="0.5842074723217211"/>
        </c:manualLayout>
      </c:layout>
      <c:barChart>
        <c:barDir val="bar"/>
        <c:grouping val="stacked"/>
        <c:varyColors val="0"/>
        <c:ser>
          <c:idx val="3"/>
          <c:order val="0"/>
          <c:tx>
            <c:strRef>
              <c:f>'[「組込み／IoTに関する動向調査」 集計_データ編_5章_1（B-E）20200306★.xlsx]18-14(ク) '!$N$6</c:f>
              <c:strCache>
                <c:ptCount val="1"/>
                <c:pt idx="0">
                  <c:v>業務用端末機器(n=72)</c:v>
                </c:pt>
              </c:strCache>
            </c:strRef>
          </c:tx>
          <c:spPr>
            <a:solidFill>
              <a:schemeClr val="accent1"/>
            </a:solidFill>
            <a:ln>
              <a:solidFill>
                <a:sysClr val="windowText" lastClr="000000"/>
              </a:solidFill>
            </a:ln>
            <a:effectLst/>
          </c:spPr>
          <c:invertIfNegative val="0"/>
          <c:cat>
            <c:strRef>
              <c:f>'[「組込み／IoTに関する動向調査」 集計_データ編_5章_1（B-E）20200306★.xlsx]18-14(ク) '!$D$7:$D$16</c:f>
              <c:strCache>
                <c:ptCount val="10"/>
                <c:pt idx="0">
                  <c:v>AI技術</c:v>
                </c:pt>
                <c:pt idx="1">
                  <c:v>IoTシステム構築技術</c:v>
                </c:pt>
                <c:pt idx="2">
                  <c:v>画像・音声認識技術</c:v>
                </c:pt>
                <c:pt idx="3">
                  <c:v>ビッグデータ</c:v>
                </c:pt>
                <c:pt idx="4">
                  <c:v>無線通信・NW技術</c:v>
                </c:pt>
                <c:pt idx="5">
                  <c:v>センサ技術</c:v>
                </c:pt>
                <c:pt idx="6">
                  <c:v>システムズエンジニアリング技術</c:v>
                </c:pt>
                <c:pt idx="7">
                  <c:v>デバイス技術</c:v>
                </c:pt>
                <c:pt idx="8">
                  <c:v>要求獲得・要件定義技術</c:v>
                </c:pt>
                <c:pt idx="9">
                  <c:v>リアルタイム制御技術</c:v>
                </c:pt>
              </c:strCache>
            </c:strRef>
          </c:cat>
          <c:val>
            <c:numRef>
              <c:f>'[「組込み／IoTに関する動向調査」 集計_データ編_5章_1（B-E）20200306★.xlsx]18-14(ク) '!$N$7:$N$16</c:f>
              <c:numCache>
                <c:formatCode>0.0%</c:formatCode>
                <c:ptCount val="10"/>
                <c:pt idx="0">
                  <c:v>0.52777777777777779</c:v>
                </c:pt>
                <c:pt idx="1">
                  <c:v>0.22222222222222221</c:v>
                </c:pt>
                <c:pt idx="2">
                  <c:v>9.7222222222222224E-2</c:v>
                </c:pt>
                <c:pt idx="3">
                  <c:v>0.29166666666666669</c:v>
                </c:pt>
                <c:pt idx="4">
                  <c:v>0.19444444444444445</c:v>
                </c:pt>
                <c:pt idx="5">
                  <c:v>0.1111111111111111</c:v>
                </c:pt>
                <c:pt idx="6">
                  <c:v>0.18055555555555555</c:v>
                </c:pt>
                <c:pt idx="7">
                  <c:v>9.7222222222222224E-2</c:v>
                </c:pt>
                <c:pt idx="8">
                  <c:v>9.7222222222222224E-2</c:v>
                </c:pt>
                <c:pt idx="9">
                  <c:v>0.15277777777777779</c:v>
                </c:pt>
              </c:numCache>
            </c:numRef>
          </c:val>
          <c:extLst>
            <c:ext xmlns:c16="http://schemas.microsoft.com/office/drawing/2014/chart" uri="{C3380CC4-5D6E-409C-BE32-E72D297353CC}">
              <c16:uniqueId val="{00000000-4459-47E1-89CD-0527322E35A2}"/>
            </c:ext>
          </c:extLst>
        </c:ser>
        <c:dLbls>
          <c:showLegendKey val="0"/>
          <c:showVal val="0"/>
          <c:showCatName val="0"/>
          <c:showSerName val="0"/>
          <c:showPercent val="0"/>
          <c:showBubbleSize val="0"/>
        </c:dLbls>
        <c:gapWidth val="40"/>
        <c:overlap val="100"/>
        <c:axId val="461885440"/>
        <c:axId val="461886976"/>
      </c:barChart>
      <c:catAx>
        <c:axId val="461885440"/>
        <c:scaling>
          <c:orientation val="maxMin"/>
        </c:scaling>
        <c:delete val="1"/>
        <c:axPos val="l"/>
        <c:numFmt formatCode="General" sourceLinked="1"/>
        <c:majorTickMark val="none"/>
        <c:minorTickMark val="none"/>
        <c:tickLblPos val="nextTo"/>
        <c:crossAx val="461886976"/>
        <c:crosses val="autoZero"/>
        <c:auto val="1"/>
        <c:lblAlgn val="ctr"/>
        <c:lblOffset val="100"/>
        <c:noMultiLvlLbl val="0"/>
      </c:catAx>
      <c:valAx>
        <c:axId val="46188697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ja-JP"/>
          </a:p>
        </c:txPr>
        <c:crossAx val="461885440"/>
        <c:crosses val="autoZero"/>
        <c:crossBetween val="between"/>
        <c:majorUnit val="0.5"/>
      </c:valAx>
      <c:spPr>
        <a:noFill/>
        <a:ln>
          <a:solidFill>
            <a:schemeClr val="tx1">
              <a:lumMod val="50000"/>
              <a:lumOff val="50000"/>
            </a:schemeClr>
          </a:solidFill>
        </a:ln>
        <a:effectLst/>
      </c:spPr>
    </c:plotArea>
    <c:legend>
      <c:legendPos val="b"/>
      <c:layout>
        <c:manualLayout>
          <c:xMode val="edge"/>
          <c:yMode val="edge"/>
          <c:x val="0.10651313675642464"/>
          <c:y val="0.82613250284129069"/>
          <c:w val="0.78697372648715069"/>
          <c:h val="0.1728298975960802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3">
    <c:autoUpdate val="0"/>
  </c:externalData>
</c:chartSpace>
</file>

<file path=ppt/charts/chart2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5042735042735"/>
          <c:y val="0.23076985776004588"/>
          <c:w val="0.73401709401709403"/>
          <c:h val="0.60122950718003987"/>
        </c:manualLayout>
      </c:layout>
      <c:barChart>
        <c:barDir val="bar"/>
        <c:grouping val="stacked"/>
        <c:varyColors val="0"/>
        <c:ser>
          <c:idx val="1"/>
          <c:order val="0"/>
          <c:tx>
            <c:strRef>
              <c:f>'[「組込み／IoTに関する動向調査」 集計_データ編_5章_1（B-E）20200306★.xlsx]18-14(ク) '!$O$6</c:f>
              <c:strCache>
                <c:ptCount val="1"/>
                <c:pt idx="0">
                  <c:v>運輸機器／建設機器(n=109)</c:v>
                </c:pt>
              </c:strCache>
            </c:strRef>
          </c:tx>
          <c:spPr>
            <a:solidFill>
              <a:schemeClr val="accent1"/>
            </a:solidFill>
            <a:ln>
              <a:solidFill>
                <a:sysClr val="windowText" lastClr="000000"/>
              </a:solidFill>
            </a:ln>
            <a:effectLst/>
          </c:spPr>
          <c:invertIfNegative val="0"/>
          <c:cat>
            <c:strRef>
              <c:f>'[「組込み／IoTに関する動向調査」 集計_データ編_5章_1（B-E）20200306★.xlsx]18-14(ク) '!$D$7:$D$16</c:f>
              <c:strCache>
                <c:ptCount val="10"/>
                <c:pt idx="0">
                  <c:v>AI技術</c:v>
                </c:pt>
                <c:pt idx="1">
                  <c:v>IoTシステム構築技術</c:v>
                </c:pt>
                <c:pt idx="2">
                  <c:v>画像・音声認識技術</c:v>
                </c:pt>
                <c:pt idx="3">
                  <c:v>ビッグデータ</c:v>
                </c:pt>
                <c:pt idx="4">
                  <c:v>無線通信・NW技術</c:v>
                </c:pt>
                <c:pt idx="5">
                  <c:v>センサ技術</c:v>
                </c:pt>
                <c:pt idx="6">
                  <c:v>システムズエンジニアリング技術</c:v>
                </c:pt>
                <c:pt idx="7">
                  <c:v>デバイス技術</c:v>
                </c:pt>
                <c:pt idx="8">
                  <c:v>要求獲得・要件定義技術</c:v>
                </c:pt>
                <c:pt idx="9">
                  <c:v>リアルタイム制御技術</c:v>
                </c:pt>
              </c:strCache>
            </c:strRef>
          </c:cat>
          <c:val>
            <c:numRef>
              <c:f>'[「組込み／IoTに関する動向調査」 集計_データ編_5章_1（B-E）20200306★.xlsx]18-14(ク) '!$O$7:$O$16</c:f>
              <c:numCache>
                <c:formatCode>0.0%</c:formatCode>
                <c:ptCount val="10"/>
                <c:pt idx="0">
                  <c:v>0.56880733944954132</c:v>
                </c:pt>
                <c:pt idx="1">
                  <c:v>0.22935779816513763</c:v>
                </c:pt>
                <c:pt idx="2">
                  <c:v>0.15596330275229359</c:v>
                </c:pt>
                <c:pt idx="3">
                  <c:v>0.26605504587155965</c:v>
                </c:pt>
                <c:pt idx="4">
                  <c:v>8.2568807339449546E-2</c:v>
                </c:pt>
                <c:pt idx="5">
                  <c:v>0.11009174311926606</c:v>
                </c:pt>
                <c:pt idx="6">
                  <c:v>0.22018348623853212</c:v>
                </c:pt>
                <c:pt idx="7">
                  <c:v>0.14678899082568808</c:v>
                </c:pt>
                <c:pt idx="8">
                  <c:v>8.2568807339449546E-2</c:v>
                </c:pt>
                <c:pt idx="9">
                  <c:v>0.13761467889908258</c:v>
                </c:pt>
              </c:numCache>
            </c:numRef>
          </c:val>
          <c:extLst>
            <c:ext xmlns:c16="http://schemas.microsoft.com/office/drawing/2014/chart" uri="{C3380CC4-5D6E-409C-BE32-E72D297353CC}">
              <c16:uniqueId val="{00000000-ED1A-4237-9A6A-4390C65C818E}"/>
            </c:ext>
          </c:extLst>
        </c:ser>
        <c:dLbls>
          <c:showLegendKey val="0"/>
          <c:showVal val="0"/>
          <c:showCatName val="0"/>
          <c:showSerName val="0"/>
          <c:showPercent val="0"/>
          <c:showBubbleSize val="0"/>
        </c:dLbls>
        <c:gapWidth val="40"/>
        <c:overlap val="100"/>
        <c:axId val="460867456"/>
        <c:axId val="460868992"/>
      </c:barChart>
      <c:catAx>
        <c:axId val="460867456"/>
        <c:scaling>
          <c:orientation val="maxMin"/>
        </c:scaling>
        <c:delete val="1"/>
        <c:axPos val="l"/>
        <c:numFmt formatCode="General" sourceLinked="1"/>
        <c:majorTickMark val="none"/>
        <c:minorTickMark val="none"/>
        <c:tickLblPos val="nextTo"/>
        <c:crossAx val="460868992"/>
        <c:crosses val="autoZero"/>
        <c:auto val="1"/>
        <c:lblAlgn val="ctr"/>
        <c:lblOffset val="100"/>
        <c:noMultiLvlLbl val="0"/>
      </c:catAx>
      <c:valAx>
        <c:axId val="4608689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ja-JP"/>
          </a:p>
        </c:txPr>
        <c:crossAx val="460867456"/>
        <c:crosses val="autoZero"/>
        <c:crossBetween val="between"/>
        <c:majorUnit val="0.5"/>
      </c:valAx>
      <c:spPr>
        <a:noFill/>
        <a:ln>
          <a:solidFill>
            <a:schemeClr val="tx1">
              <a:lumMod val="50000"/>
              <a:lumOff val="50000"/>
            </a:schemeClr>
          </a:solidFill>
        </a:ln>
        <a:effectLst/>
      </c:spPr>
    </c:plotArea>
    <c:legend>
      <c:legendPos val="b"/>
      <c:layout>
        <c:manualLayout>
          <c:xMode val="edge"/>
          <c:yMode val="edge"/>
          <c:x val="4.9999808418108319E-2"/>
          <c:y val="0.84413531737579917"/>
          <c:w val="0.95000019158189164"/>
          <c:h val="0.1558646826242008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3">
    <c:autoUpdate val="0"/>
  </c:externalData>
</c:chartSpace>
</file>

<file path=ppt/charts/chart2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13342360867312"/>
          <c:y val="0.22818558728210037"/>
          <c:w val="0.73401709401709403"/>
          <c:h val="0.59184808713037473"/>
        </c:manualLayout>
      </c:layout>
      <c:barChart>
        <c:barDir val="bar"/>
        <c:grouping val="stacked"/>
        <c:varyColors val="0"/>
        <c:ser>
          <c:idx val="2"/>
          <c:order val="0"/>
          <c:tx>
            <c:strRef>
              <c:f>'[「組込み／IoTに関する動向調査」 集計_データ編_5章_1（B-E）20200306★.xlsx]18-14(ク) '!$P$6</c:f>
              <c:strCache>
                <c:ptCount val="1"/>
                <c:pt idx="0">
                  <c:v>工業制御／FA機器／産業機器(n=156)</c:v>
                </c:pt>
              </c:strCache>
            </c:strRef>
          </c:tx>
          <c:spPr>
            <a:solidFill>
              <a:schemeClr val="accent1"/>
            </a:solidFill>
            <a:ln>
              <a:solidFill>
                <a:sysClr val="windowText" lastClr="000000"/>
              </a:solidFill>
            </a:ln>
            <a:effectLst/>
          </c:spPr>
          <c:invertIfNegative val="0"/>
          <c:cat>
            <c:strRef>
              <c:f>'[「組込み／IoTに関する動向調査」 集計_データ編_5章_1（B-E）20200306★.xlsx]18-14(ク) '!$D$7:$D$16</c:f>
              <c:strCache>
                <c:ptCount val="10"/>
                <c:pt idx="0">
                  <c:v>AI技術</c:v>
                </c:pt>
                <c:pt idx="1">
                  <c:v>IoTシステム構築技術</c:v>
                </c:pt>
                <c:pt idx="2">
                  <c:v>画像・音声認識技術</c:v>
                </c:pt>
                <c:pt idx="3">
                  <c:v>ビッグデータ</c:v>
                </c:pt>
                <c:pt idx="4">
                  <c:v>無線通信・NW技術</c:v>
                </c:pt>
                <c:pt idx="5">
                  <c:v>センサ技術</c:v>
                </c:pt>
                <c:pt idx="6">
                  <c:v>システムズエンジニアリング技術</c:v>
                </c:pt>
                <c:pt idx="7">
                  <c:v>デバイス技術</c:v>
                </c:pt>
                <c:pt idx="8">
                  <c:v>要求獲得・要件定義技術</c:v>
                </c:pt>
                <c:pt idx="9">
                  <c:v>リアルタイム制御技術</c:v>
                </c:pt>
              </c:strCache>
            </c:strRef>
          </c:cat>
          <c:val>
            <c:numRef>
              <c:f>'[「組込み／IoTに関する動向調査」 集計_データ編_5章_1（B-E）20200306★.xlsx]18-14(ク) '!$P$7:$P$16</c:f>
              <c:numCache>
                <c:formatCode>0.0%</c:formatCode>
                <c:ptCount val="10"/>
                <c:pt idx="0">
                  <c:v>0.57692307692307687</c:v>
                </c:pt>
                <c:pt idx="1">
                  <c:v>0.35256410256410259</c:v>
                </c:pt>
                <c:pt idx="2">
                  <c:v>0.22435897435897437</c:v>
                </c:pt>
                <c:pt idx="3">
                  <c:v>0.27564102564102566</c:v>
                </c:pt>
                <c:pt idx="4">
                  <c:v>0.11538461538461539</c:v>
                </c:pt>
                <c:pt idx="5">
                  <c:v>0.14743589743589744</c:v>
                </c:pt>
                <c:pt idx="6">
                  <c:v>0.17307692307692307</c:v>
                </c:pt>
                <c:pt idx="7">
                  <c:v>8.3333333333333329E-2</c:v>
                </c:pt>
                <c:pt idx="8">
                  <c:v>3.8461538461538464E-2</c:v>
                </c:pt>
                <c:pt idx="9">
                  <c:v>0.19871794871794871</c:v>
                </c:pt>
              </c:numCache>
            </c:numRef>
          </c:val>
          <c:extLst>
            <c:ext xmlns:c16="http://schemas.microsoft.com/office/drawing/2014/chart" uri="{C3380CC4-5D6E-409C-BE32-E72D297353CC}">
              <c16:uniqueId val="{00000000-801D-4571-9FFE-98C88B848D0B}"/>
            </c:ext>
          </c:extLst>
        </c:ser>
        <c:dLbls>
          <c:showLegendKey val="0"/>
          <c:showVal val="0"/>
          <c:showCatName val="0"/>
          <c:showSerName val="0"/>
          <c:showPercent val="0"/>
          <c:showBubbleSize val="0"/>
        </c:dLbls>
        <c:gapWidth val="40"/>
        <c:overlap val="100"/>
        <c:axId val="460890112"/>
        <c:axId val="460891648"/>
      </c:barChart>
      <c:catAx>
        <c:axId val="460890112"/>
        <c:scaling>
          <c:orientation val="maxMin"/>
        </c:scaling>
        <c:delete val="1"/>
        <c:axPos val="l"/>
        <c:numFmt formatCode="General" sourceLinked="1"/>
        <c:majorTickMark val="none"/>
        <c:minorTickMark val="none"/>
        <c:tickLblPos val="nextTo"/>
        <c:crossAx val="460891648"/>
        <c:crosses val="autoZero"/>
        <c:auto val="1"/>
        <c:lblAlgn val="ctr"/>
        <c:lblOffset val="100"/>
        <c:noMultiLvlLbl val="0"/>
      </c:catAx>
      <c:valAx>
        <c:axId val="460891648"/>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ja-JP"/>
          </a:p>
        </c:txPr>
        <c:crossAx val="460890112"/>
        <c:crosses val="autoZero"/>
        <c:crossBetween val="between"/>
        <c:majorUnit val="0.5"/>
      </c:valAx>
      <c:spPr>
        <a:noFill/>
        <a:ln>
          <a:solidFill>
            <a:schemeClr val="tx1">
              <a:lumMod val="50000"/>
              <a:lumOff val="50000"/>
            </a:schemeClr>
          </a:solidFill>
        </a:ln>
        <a:effectLst/>
      </c:spPr>
    </c:plotArea>
    <c:legend>
      <c:legendPos val="b"/>
      <c:layout>
        <c:manualLayout>
          <c:xMode val="edge"/>
          <c:yMode val="edge"/>
          <c:x val="4.9999832823444848E-2"/>
          <c:y val="0.8441707025675439"/>
          <c:w val="0.83205911362990437"/>
          <c:h val="0.146805179131574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legend>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2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5042735042735"/>
          <c:y val="0.25461188041150029"/>
          <c:w val="0.73401709401709403"/>
          <c:h val="0.60122967387697224"/>
        </c:manualLayout>
      </c:layout>
      <c:barChart>
        <c:barDir val="bar"/>
        <c:grouping val="stacked"/>
        <c:varyColors val="0"/>
        <c:ser>
          <c:idx val="1"/>
          <c:order val="0"/>
          <c:tx>
            <c:strRef>
              <c:f>'[「組込み／IoTに関する動向調査」 集計_データ編_5章_1（B-E）20200306★.xlsx]18-14(ク) '!$R$6</c:f>
              <c:strCache>
                <c:ptCount val="1"/>
                <c:pt idx="0">
                  <c:v>医療機器(n=67)</c:v>
                </c:pt>
              </c:strCache>
            </c:strRef>
          </c:tx>
          <c:spPr>
            <a:solidFill>
              <a:schemeClr val="accent1"/>
            </a:solidFill>
            <a:ln>
              <a:solidFill>
                <a:sysClr val="windowText" lastClr="000000"/>
              </a:solidFill>
            </a:ln>
            <a:effectLst/>
          </c:spPr>
          <c:invertIfNegative val="0"/>
          <c:cat>
            <c:strRef>
              <c:f>'[「組込み／IoTに関する動向調査」 集計_データ編_5章_1（B-E）20200306★.xlsx]18-14(ク) '!$D$7:$D$16</c:f>
              <c:strCache>
                <c:ptCount val="10"/>
                <c:pt idx="0">
                  <c:v>AI技術</c:v>
                </c:pt>
                <c:pt idx="1">
                  <c:v>IoTシステム構築技術</c:v>
                </c:pt>
                <c:pt idx="2">
                  <c:v>画像・音声認識技術</c:v>
                </c:pt>
                <c:pt idx="3">
                  <c:v>ビッグデータ</c:v>
                </c:pt>
                <c:pt idx="4">
                  <c:v>無線通信・NW技術</c:v>
                </c:pt>
                <c:pt idx="5">
                  <c:v>センサ技術</c:v>
                </c:pt>
                <c:pt idx="6">
                  <c:v>システムズエンジニアリング技術</c:v>
                </c:pt>
                <c:pt idx="7">
                  <c:v>デバイス技術</c:v>
                </c:pt>
                <c:pt idx="8">
                  <c:v>要求獲得・要件定義技術</c:v>
                </c:pt>
                <c:pt idx="9">
                  <c:v>リアルタイム制御技術</c:v>
                </c:pt>
              </c:strCache>
            </c:strRef>
          </c:cat>
          <c:val>
            <c:numRef>
              <c:f>'[「組込み／IoTに関する動向調査」 集計_データ編_5章_1（B-E）20200306★.xlsx]18-14(ク) '!$R$7:$R$16</c:f>
              <c:numCache>
                <c:formatCode>0.0%</c:formatCode>
                <c:ptCount val="10"/>
                <c:pt idx="0">
                  <c:v>0.55223880597014929</c:v>
                </c:pt>
                <c:pt idx="1">
                  <c:v>0.31343283582089554</c:v>
                </c:pt>
                <c:pt idx="2">
                  <c:v>0.11940298507462686</c:v>
                </c:pt>
                <c:pt idx="3">
                  <c:v>0.29850746268656714</c:v>
                </c:pt>
                <c:pt idx="4">
                  <c:v>0.17910447761194029</c:v>
                </c:pt>
                <c:pt idx="5">
                  <c:v>0.2537313432835821</c:v>
                </c:pt>
                <c:pt idx="6">
                  <c:v>0.17910447761194029</c:v>
                </c:pt>
                <c:pt idx="7">
                  <c:v>0.11940298507462686</c:v>
                </c:pt>
                <c:pt idx="8">
                  <c:v>0.1044776119402985</c:v>
                </c:pt>
                <c:pt idx="9">
                  <c:v>7.4626865671641784E-2</c:v>
                </c:pt>
              </c:numCache>
            </c:numRef>
          </c:val>
          <c:extLst>
            <c:ext xmlns:c16="http://schemas.microsoft.com/office/drawing/2014/chart" uri="{C3380CC4-5D6E-409C-BE32-E72D297353CC}">
              <c16:uniqueId val="{00000000-9B96-48BC-BFF0-4A7AA5A42935}"/>
            </c:ext>
          </c:extLst>
        </c:ser>
        <c:dLbls>
          <c:showLegendKey val="0"/>
          <c:showVal val="0"/>
          <c:showCatName val="0"/>
          <c:showSerName val="0"/>
          <c:showPercent val="0"/>
          <c:showBubbleSize val="0"/>
        </c:dLbls>
        <c:gapWidth val="40"/>
        <c:overlap val="100"/>
        <c:axId val="460924800"/>
        <c:axId val="460926336"/>
      </c:barChart>
      <c:catAx>
        <c:axId val="460924800"/>
        <c:scaling>
          <c:orientation val="maxMin"/>
        </c:scaling>
        <c:delete val="1"/>
        <c:axPos val="l"/>
        <c:numFmt formatCode="General" sourceLinked="1"/>
        <c:majorTickMark val="none"/>
        <c:minorTickMark val="none"/>
        <c:tickLblPos val="nextTo"/>
        <c:crossAx val="460926336"/>
        <c:crosses val="autoZero"/>
        <c:auto val="1"/>
        <c:lblAlgn val="ctr"/>
        <c:lblOffset val="100"/>
        <c:noMultiLvlLbl val="0"/>
      </c:catAx>
      <c:valAx>
        <c:axId val="4609263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ja-JP"/>
          </a:p>
        </c:txPr>
        <c:crossAx val="460924800"/>
        <c:crosses val="autoZero"/>
        <c:crossBetween val="between"/>
        <c:majorUnit val="0.5"/>
      </c:valAx>
      <c:spPr>
        <a:noFill/>
        <a:ln>
          <a:solidFill>
            <a:schemeClr val="tx1">
              <a:lumMod val="50000"/>
              <a:lumOff val="50000"/>
            </a:schemeClr>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legend>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2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5042735042735"/>
          <c:y val="0.25461188041150029"/>
          <c:w val="0.73401709401709403"/>
          <c:h val="0.60506109150149334"/>
        </c:manualLayout>
      </c:layout>
      <c:barChart>
        <c:barDir val="bar"/>
        <c:grouping val="stacked"/>
        <c:varyColors val="0"/>
        <c:ser>
          <c:idx val="2"/>
          <c:order val="0"/>
          <c:tx>
            <c:strRef>
              <c:f>'[「組込み／IoTに関する動向調査」 集計_データ編_5章_1（B-E）20200306★.xlsx]18-14(ク) '!$Q$6</c:f>
              <c:strCache>
                <c:ptCount val="1"/>
                <c:pt idx="0">
                  <c:v>設備機器(n=69)</c:v>
                </c:pt>
              </c:strCache>
            </c:strRef>
          </c:tx>
          <c:spPr>
            <a:solidFill>
              <a:schemeClr val="accent1"/>
            </a:solidFill>
            <a:ln>
              <a:solidFill>
                <a:sysClr val="windowText" lastClr="000000"/>
              </a:solidFill>
            </a:ln>
            <a:effectLst/>
          </c:spPr>
          <c:invertIfNegative val="0"/>
          <c:cat>
            <c:strRef>
              <c:f>'[「組込み／IoTに関する動向調査」 集計_データ編_5章_1（B-E）20200306★.xlsx]18-14(ク) '!$D$7:$D$13</c:f>
              <c:strCache>
                <c:ptCount val="7"/>
                <c:pt idx="0">
                  <c:v>AI技術</c:v>
                </c:pt>
                <c:pt idx="1">
                  <c:v>IoTシステム構築技術</c:v>
                </c:pt>
                <c:pt idx="2">
                  <c:v>画像・音声認識技術</c:v>
                </c:pt>
                <c:pt idx="3">
                  <c:v>ビッグデータ</c:v>
                </c:pt>
                <c:pt idx="4">
                  <c:v>無線通信・NW技術</c:v>
                </c:pt>
                <c:pt idx="5">
                  <c:v>センサ技術</c:v>
                </c:pt>
                <c:pt idx="6">
                  <c:v>システムズエンジニアリング技術</c:v>
                </c:pt>
              </c:strCache>
            </c:strRef>
          </c:cat>
          <c:val>
            <c:numRef>
              <c:f>'[「組込み／IoTに関する動向調査」 集計_データ編_5章_1（B-E）20200306★.xlsx]18-14(ク) '!$Q$7:$Q$16</c:f>
              <c:numCache>
                <c:formatCode>0.0%</c:formatCode>
                <c:ptCount val="10"/>
                <c:pt idx="0">
                  <c:v>0.44927536231884058</c:v>
                </c:pt>
                <c:pt idx="1">
                  <c:v>0.21739130434782608</c:v>
                </c:pt>
                <c:pt idx="2">
                  <c:v>0.18840579710144928</c:v>
                </c:pt>
                <c:pt idx="3">
                  <c:v>0.28985507246376813</c:v>
                </c:pt>
                <c:pt idx="4">
                  <c:v>0.24637681159420291</c:v>
                </c:pt>
                <c:pt idx="5">
                  <c:v>0.13043478260869565</c:v>
                </c:pt>
                <c:pt idx="6">
                  <c:v>0.15942028985507245</c:v>
                </c:pt>
                <c:pt idx="7">
                  <c:v>0.17391304347826086</c:v>
                </c:pt>
                <c:pt idx="8">
                  <c:v>2.8985507246376812E-2</c:v>
                </c:pt>
                <c:pt idx="9">
                  <c:v>0.13043478260869565</c:v>
                </c:pt>
              </c:numCache>
            </c:numRef>
          </c:val>
          <c:extLst>
            <c:ext xmlns:c16="http://schemas.microsoft.com/office/drawing/2014/chart" uri="{C3380CC4-5D6E-409C-BE32-E72D297353CC}">
              <c16:uniqueId val="{00000000-5728-48E1-B574-86CA6F3415EF}"/>
            </c:ext>
          </c:extLst>
        </c:ser>
        <c:dLbls>
          <c:showLegendKey val="0"/>
          <c:showVal val="0"/>
          <c:showCatName val="0"/>
          <c:showSerName val="0"/>
          <c:showPercent val="0"/>
          <c:showBubbleSize val="0"/>
        </c:dLbls>
        <c:gapWidth val="40"/>
        <c:overlap val="100"/>
        <c:axId val="460976128"/>
        <c:axId val="460977664"/>
      </c:barChart>
      <c:catAx>
        <c:axId val="460976128"/>
        <c:scaling>
          <c:orientation val="maxMin"/>
        </c:scaling>
        <c:delete val="1"/>
        <c:axPos val="l"/>
        <c:numFmt formatCode="General" sourceLinked="1"/>
        <c:majorTickMark val="none"/>
        <c:minorTickMark val="none"/>
        <c:tickLblPos val="nextTo"/>
        <c:crossAx val="460977664"/>
        <c:crosses val="autoZero"/>
        <c:auto val="1"/>
        <c:lblAlgn val="ctr"/>
        <c:lblOffset val="100"/>
        <c:noMultiLvlLbl val="0"/>
      </c:catAx>
      <c:valAx>
        <c:axId val="460977664"/>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ja-JP"/>
          </a:p>
        </c:txPr>
        <c:crossAx val="460976128"/>
        <c:crosses val="autoZero"/>
        <c:crossBetween val="between"/>
        <c:majorUnit val="0.5"/>
      </c:valAx>
      <c:spPr>
        <a:noFill/>
        <a:ln>
          <a:solidFill>
            <a:schemeClr val="tx1">
              <a:lumMod val="50000"/>
              <a:lumOff val="50000"/>
            </a:schemeClr>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legend>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2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54620976116303"/>
          <c:y val="0.25731360967365358"/>
          <c:w val="0.37451737063218538"/>
          <c:h val="0.61225983258286854"/>
        </c:manualLayout>
      </c:layout>
      <c:barChart>
        <c:barDir val="bar"/>
        <c:grouping val="stacked"/>
        <c:varyColors val="0"/>
        <c:ser>
          <c:idx val="3"/>
          <c:order val="0"/>
          <c:tx>
            <c:strRef>
              <c:f>'[「組込み／IoTに関する動向調査」 集計_データ編_5章_1（B-E）20200306★.xlsx]18-14(ク) '!$O$24</c:f>
              <c:strCache>
                <c:ptCount val="1"/>
                <c:pt idx="0">
                  <c:v>住宅／生活(n=51)</c:v>
                </c:pt>
              </c:strCache>
            </c:strRef>
          </c:tx>
          <c:spPr>
            <a:solidFill>
              <a:schemeClr val="accent4"/>
            </a:solidFill>
            <a:ln>
              <a:solidFill>
                <a:sysClr val="windowText" lastClr="000000"/>
              </a:solidFill>
            </a:ln>
            <a:effectLst/>
          </c:spPr>
          <c:invertIfNegative val="0"/>
          <c:cat>
            <c:strRef>
              <c:f>'[「組込み／IoTに関する動向調査」 集計_データ編_5章_1（B-E）20200306★.xlsx]18-14(ク) '!$D$25:$D$34</c:f>
              <c:strCache>
                <c:ptCount val="10"/>
                <c:pt idx="0">
                  <c:v>AI技術</c:v>
                </c:pt>
                <c:pt idx="1">
                  <c:v>IoTシステム構築技術</c:v>
                </c:pt>
                <c:pt idx="2">
                  <c:v>画像・音声認識技術</c:v>
                </c:pt>
                <c:pt idx="3">
                  <c:v>ビッグデータ</c:v>
                </c:pt>
                <c:pt idx="4">
                  <c:v>無線通信・NW技術</c:v>
                </c:pt>
                <c:pt idx="5">
                  <c:v>センサ技術</c:v>
                </c:pt>
                <c:pt idx="6">
                  <c:v>システムズエンジニアリング技術</c:v>
                </c:pt>
                <c:pt idx="7">
                  <c:v>デバイス技術</c:v>
                </c:pt>
                <c:pt idx="8">
                  <c:v>要求獲得・要件定義技術</c:v>
                </c:pt>
                <c:pt idx="9">
                  <c:v>リアルタイム制御技術</c:v>
                </c:pt>
              </c:strCache>
            </c:strRef>
          </c:cat>
          <c:val>
            <c:numRef>
              <c:f>'[「組込み／IoTに関する動向調査」 集計_データ編_5章_1（B-E）20200306★.xlsx]18-14(ク) '!$O$25:$O$34</c:f>
              <c:numCache>
                <c:formatCode>0.0%</c:formatCode>
                <c:ptCount val="10"/>
                <c:pt idx="0">
                  <c:v>0.49019607843137253</c:v>
                </c:pt>
                <c:pt idx="1">
                  <c:v>0.21568627450980393</c:v>
                </c:pt>
                <c:pt idx="2">
                  <c:v>0.19607843137254902</c:v>
                </c:pt>
                <c:pt idx="3">
                  <c:v>0.37254901960784315</c:v>
                </c:pt>
                <c:pt idx="4">
                  <c:v>0.17647058823529413</c:v>
                </c:pt>
                <c:pt idx="5">
                  <c:v>0.21568627450980393</c:v>
                </c:pt>
                <c:pt idx="6">
                  <c:v>0.11764705882352941</c:v>
                </c:pt>
                <c:pt idx="7">
                  <c:v>9.8039215686274508E-2</c:v>
                </c:pt>
                <c:pt idx="8">
                  <c:v>1.9607843137254902E-2</c:v>
                </c:pt>
                <c:pt idx="9">
                  <c:v>9.8039215686274508E-2</c:v>
                </c:pt>
              </c:numCache>
            </c:numRef>
          </c:val>
          <c:extLst>
            <c:ext xmlns:c16="http://schemas.microsoft.com/office/drawing/2014/chart" uri="{C3380CC4-5D6E-409C-BE32-E72D297353CC}">
              <c16:uniqueId val="{00000000-D2FC-4682-B8FB-337EF29AE4E3}"/>
            </c:ext>
          </c:extLst>
        </c:ser>
        <c:dLbls>
          <c:showLegendKey val="0"/>
          <c:showVal val="0"/>
          <c:showCatName val="0"/>
          <c:showSerName val="0"/>
          <c:showPercent val="0"/>
          <c:showBubbleSize val="0"/>
        </c:dLbls>
        <c:gapWidth val="40"/>
        <c:overlap val="100"/>
        <c:axId val="461014144"/>
        <c:axId val="461015680"/>
      </c:barChart>
      <c:catAx>
        <c:axId val="46101414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ja-JP"/>
          </a:p>
        </c:txPr>
        <c:crossAx val="461015680"/>
        <c:crosses val="autoZero"/>
        <c:auto val="1"/>
        <c:lblAlgn val="ctr"/>
        <c:lblOffset val="100"/>
        <c:noMultiLvlLbl val="0"/>
      </c:catAx>
      <c:valAx>
        <c:axId val="461015680"/>
        <c:scaling>
          <c:orientation val="minMax"/>
          <c:max val="1"/>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ja-JP"/>
          </a:p>
        </c:txPr>
        <c:crossAx val="461014144"/>
        <c:crosses val="autoZero"/>
        <c:crossBetween val="between"/>
        <c:majorUnit val="0.5"/>
      </c:valAx>
      <c:spPr>
        <a:noFill/>
        <a:ln>
          <a:solidFill>
            <a:schemeClr val="tx1">
              <a:lumMod val="50000"/>
              <a:lumOff val="50000"/>
            </a:schemeClr>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3">
    <c:autoUpdate val="0"/>
  </c:externalData>
</c:chartSpace>
</file>

<file path=ppt/charts/chart2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5042735042735"/>
          <c:y val="0.26091312630611824"/>
          <c:w val="0.73401709401709403"/>
          <c:h val="0.60642256659648597"/>
        </c:manualLayout>
      </c:layout>
      <c:barChart>
        <c:barDir val="bar"/>
        <c:grouping val="stacked"/>
        <c:varyColors val="0"/>
        <c:ser>
          <c:idx val="3"/>
          <c:order val="0"/>
          <c:tx>
            <c:strRef>
              <c:f>'[「組込み／IoTに関する動向調査」 集計_データ編_5章_1（B-E）20200306★.xlsx]18-14(ク) '!$P$24</c:f>
              <c:strCache>
                <c:ptCount val="1"/>
                <c:pt idx="0">
                  <c:v>病院／医療(n=38)</c:v>
                </c:pt>
              </c:strCache>
            </c:strRef>
          </c:tx>
          <c:spPr>
            <a:solidFill>
              <a:srgbClr val="FFC000"/>
            </a:solidFill>
            <a:ln>
              <a:solidFill>
                <a:sysClr val="windowText" lastClr="000000"/>
              </a:solidFill>
            </a:ln>
            <a:effectLst/>
          </c:spPr>
          <c:invertIfNegative val="0"/>
          <c:cat>
            <c:strRef>
              <c:f>'[「組込み／IoTに関する動向調査」 集計_データ編_5章_1（B-E）20200306★.xlsx]18-14(ク) '!$D$25:$D$34</c:f>
              <c:strCache>
                <c:ptCount val="10"/>
                <c:pt idx="0">
                  <c:v>AI技術</c:v>
                </c:pt>
                <c:pt idx="1">
                  <c:v>IoTシステム構築技術</c:v>
                </c:pt>
                <c:pt idx="2">
                  <c:v>画像・音声認識技術</c:v>
                </c:pt>
                <c:pt idx="3">
                  <c:v>ビッグデータ</c:v>
                </c:pt>
                <c:pt idx="4">
                  <c:v>無線通信・NW技術</c:v>
                </c:pt>
                <c:pt idx="5">
                  <c:v>センサ技術</c:v>
                </c:pt>
                <c:pt idx="6">
                  <c:v>システムズエンジニアリング技術</c:v>
                </c:pt>
                <c:pt idx="7">
                  <c:v>デバイス技術</c:v>
                </c:pt>
                <c:pt idx="8">
                  <c:v>要求獲得・要件定義技術</c:v>
                </c:pt>
                <c:pt idx="9">
                  <c:v>リアルタイム制御技術</c:v>
                </c:pt>
              </c:strCache>
            </c:strRef>
          </c:cat>
          <c:val>
            <c:numRef>
              <c:f>'[「組込み／IoTに関する動向調査」 集計_データ編_5章_1（B-E）20200306★.xlsx]18-14(ク) '!$O$25:$O$34</c:f>
              <c:numCache>
                <c:formatCode>0.0%</c:formatCode>
                <c:ptCount val="10"/>
                <c:pt idx="0">
                  <c:v>0.49019607843137253</c:v>
                </c:pt>
                <c:pt idx="1">
                  <c:v>0.21568627450980393</c:v>
                </c:pt>
                <c:pt idx="2">
                  <c:v>0.19607843137254902</c:v>
                </c:pt>
                <c:pt idx="3">
                  <c:v>0.37254901960784315</c:v>
                </c:pt>
                <c:pt idx="4">
                  <c:v>0.17647058823529413</c:v>
                </c:pt>
                <c:pt idx="5">
                  <c:v>0.21568627450980393</c:v>
                </c:pt>
                <c:pt idx="6">
                  <c:v>0.11764705882352941</c:v>
                </c:pt>
                <c:pt idx="7">
                  <c:v>9.8039215686274508E-2</c:v>
                </c:pt>
                <c:pt idx="8">
                  <c:v>1.9607843137254902E-2</c:v>
                </c:pt>
                <c:pt idx="9">
                  <c:v>9.8039215686274508E-2</c:v>
                </c:pt>
              </c:numCache>
            </c:numRef>
          </c:val>
          <c:extLst>
            <c:ext xmlns:c16="http://schemas.microsoft.com/office/drawing/2014/chart" uri="{C3380CC4-5D6E-409C-BE32-E72D297353CC}">
              <c16:uniqueId val="{00000000-F69B-4A51-99F6-08856C92C828}"/>
            </c:ext>
          </c:extLst>
        </c:ser>
        <c:dLbls>
          <c:showLegendKey val="0"/>
          <c:showVal val="0"/>
          <c:showCatName val="0"/>
          <c:showSerName val="0"/>
          <c:showPercent val="0"/>
          <c:showBubbleSize val="0"/>
        </c:dLbls>
        <c:gapWidth val="40"/>
        <c:overlap val="100"/>
        <c:axId val="461032448"/>
        <c:axId val="462226176"/>
      </c:barChart>
      <c:catAx>
        <c:axId val="461032448"/>
        <c:scaling>
          <c:orientation val="maxMin"/>
        </c:scaling>
        <c:delete val="1"/>
        <c:axPos val="l"/>
        <c:numFmt formatCode="General" sourceLinked="1"/>
        <c:majorTickMark val="none"/>
        <c:minorTickMark val="none"/>
        <c:tickLblPos val="nextTo"/>
        <c:crossAx val="462226176"/>
        <c:crosses val="autoZero"/>
        <c:auto val="1"/>
        <c:lblAlgn val="ctr"/>
        <c:lblOffset val="100"/>
        <c:noMultiLvlLbl val="0"/>
      </c:catAx>
      <c:valAx>
        <c:axId val="46222617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ja-JP"/>
          </a:p>
        </c:txPr>
        <c:crossAx val="461032448"/>
        <c:crosses val="autoZero"/>
        <c:crossBetween val="between"/>
        <c:majorUnit val="0.5"/>
      </c:valAx>
      <c:spPr>
        <a:noFill/>
        <a:ln>
          <a:solidFill>
            <a:schemeClr val="tx1">
              <a:lumMod val="50000"/>
              <a:lumOff val="50000"/>
            </a:schemeClr>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594552730089068"/>
          <c:y val="8.6520307683362066E-2"/>
          <c:w val="0.67017031358581469"/>
          <c:h val="0.72231663384318723"/>
        </c:manualLayout>
      </c:layout>
      <c:barChart>
        <c:barDir val="bar"/>
        <c:grouping val="stacked"/>
        <c:varyColors val="0"/>
        <c:ser>
          <c:idx val="0"/>
          <c:order val="0"/>
          <c:tx>
            <c:strRef>
              <c:f>'[「組込み／IoTに関する動向調査」 集計_データ編_1章_1（A-F）20200306★.xlsx]5-5'!$P$5</c:f>
              <c:strCache>
                <c:ptCount val="1"/>
                <c:pt idx="0">
                  <c:v>1分野</c:v>
                </c:pt>
              </c:strCache>
            </c:strRef>
          </c:tx>
          <c:spPr>
            <a:solidFill>
              <a:schemeClr val="accent1"/>
            </a:solidFill>
            <a:ln>
              <a:solidFill>
                <a:schemeClr val="tx1"/>
              </a:solidFill>
            </a:ln>
            <a:effectLst/>
          </c:spPr>
          <c:invertIfNegative val="0"/>
          <c:dLbls>
            <c:dLbl>
              <c:idx val="0"/>
              <c:layout>
                <c:manualLayout>
                  <c:x val="-4.6579120326816761E-3"/>
                  <c:y val="5.171767322188175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152-46EC-8DD4-C1FA32B80CF7}"/>
                </c:ext>
              </c:extLst>
            </c:dLbl>
            <c:dLbl>
              <c:idx val="5"/>
              <c:layout>
                <c:manualLayout>
                  <c:x val="1.2976569585264233E-2"/>
                  <c:y val="2.1736413382926478E-7"/>
                </c:manualLayout>
              </c:layout>
              <c:showLegendKey val="0"/>
              <c:showVal val="1"/>
              <c:showCatName val="0"/>
              <c:showSerName val="0"/>
              <c:showPercent val="0"/>
              <c:showBubbleSize val="0"/>
              <c:extLst>
                <c:ext xmlns:c15="http://schemas.microsoft.com/office/drawing/2012/chart" uri="{CE6537A1-D6FC-4f65-9D91-7224C49458BB}">
                  <c15:layout>
                    <c:manualLayout>
                      <c:w val="6.5161903305776092E-2"/>
                      <c:h val="4.4127092809051041E-2"/>
                    </c:manualLayout>
                  </c15:layout>
                </c:ext>
                <c:ext xmlns:c16="http://schemas.microsoft.com/office/drawing/2014/chart" uri="{C3380CC4-5D6E-409C-BE32-E72D297353CC}">
                  <c16:uniqueId val="{00000001-7152-46EC-8DD4-C1FA32B80CF7}"/>
                </c:ext>
              </c:extLst>
            </c:dLbl>
            <c:spPr>
              <a:noFill/>
              <a:ln>
                <a:noFill/>
              </a:ln>
              <a:effectLst/>
            </c:spPr>
            <c:txPr>
              <a:bodyPr rot="0" spcFirstLastPara="1" vertOverflow="ellipsis" vert="horz" wrap="square" anchor="ctr" anchorCtr="1"/>
              <a:lstStyle/>
              <a:p>
                <a:pPr>
                  <a:defRPr sz="1050" b="1"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集計_データ編_1章_1（A-F）20200306★.xlsx]5-5'!$O$6:$O$8</c:f>
              <c:strCache>
                <c:ptCount val="3"/>
                <c:pt idx="0">
                  <c:v>組込み製品及び同部品事業（n=536）</c:v>
                </c:pt>
                <c:pt idx="1">
                  <c:v>IoTに関連した事業（n=453）</c:v>
                </c:pt>
                <c:pt idx="2">
                  <c:v>特定の組込み製品に特化していない事業（n=520）</c:v>
                </c:pt>
              </c:strCache>
            </c:strRef>
          </c:cat>
          <c:val>
            <c:numRef>
              <c:f>'[「組込み／IoTに関する動向調査」 集計_データ編_1章_1（A-F）20200306★.xlsx]5-5'!$P$6:$P$8</c:f>
              <c:numCache>
                <c:formatCode>0.0%</c:formatCode>
                <c:ptCount val="3"/>
                <c:pt idx="0">
                  <c:v>0.69776119402985071</c:v>
                </c:pt>
                <c:pt idx="1">
                  <c:v>0.61589403973509937</c:v>
                </c:pt>
                <c:pt idx="2">
                  <c:v>0.56153846153846154</c:v>
                </c:pt>
              </c:numCache>
            </c:numRef>
          </c:val>
          <c:extLst>
            <c:ext xmlns:c16="http://schemas.microsoft.com/office/drawing/2014/chart" uri="{C3380CC4-5D6E-409C-BE32-E72D297353CC}">
              <c16:uniqueId val="{00000002-7152-46EC-8DD4-C1FA32B80CF7}"/>
            </c:ext>
          </c:extLst>
        </c:ser>
        <c:ser>
          <c:idx val="2"/>
          <c:order val="1"/>
          <c:tx>
            <c:strRef>
              <c:f>'[「組込み／IoTに関する動向調査」 集計_データ編_1章_1（A-F）20200306★.xlsx]5-5'!$Q$5</c:f>
              <c:strCache>
                <c:ptCount val="1"/>
                <c:pt idx="0">
                  <c:v>2分野</c:v>
                </c:pt>
              </c:strCache>
            </c:strRef>
          </c:tx>
          <c:spPr>
            <a:solidFill>
              <a:schemeClr val="accent2"/>
            </a:solidFill>
            <a:ln>
              <a:solidFill>
                <a:schemeClr val="tx1"/>
              </a:solidFill>
            </a:ln>
            <a:effectLst/>
          </c:spPr>
          <c:invertIfNegative val="0"/>
          <c:dLbls>
            <c:dLbl>
              <c:idx val="0"/>
              <c:layout>
                <c:manualLayout>
                  <c:x val="0"/>
                  <c:y val="2.760741863788790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152-46EC-8DD4-C1FA32B80CF7}"/>
                </c:ext>
              </c:extLst>
            </c:dLbl>
            <c:dLbl>
              <c:idx val="5"/>
              <c:layout>
                <c:manualLayout>
                  <c:x val="0"/>
                  <c:y val="-2.7603071355210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152-46EC-8DD4-C1FA32B80CF7}"/>
                </c:ext>
              </c:extLst>
            </c:dLbl>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集計_データ編_1章_1（A-F）20200306★.xlsx]5-5'!$O$6:$O$8</c:f>
              <c:strCache>
                <c:ptCount val="3"/>
                <c:pt idx="0">
                  <c:v>組込み製品及び同部品事業（n=536）</c:v>
                </c:pt>
                <c:pt idx="1">
                  <c:v>IoTに関連した事業（n=453）</c:v>
                </c:pt>
                <c:pt idx="2">
                  <c:v>特定の組込み製品に特化していない事業（n=520）</c:v>
                </c:pt>
              </c:strCache>
            </c:strRef>
          </c:cat>
          <c:val>
            <c:numRef>
              <c:f>'[「組込み／IoTに関する動向調査」 集計_データ編_1章_1（A-F）20200306★.xlsx]5-5'!$Q$6:$Q$8</c:f>
              <c:numCache>
                <c:formatCode>0.0%</c:formatCode>
                <c:ptCount val="3"/>
                <c:pt idx="0">
                  <c:v>0.16604477611940299</c:v>
                </c:pt>
                <c:pt idx="1">
                  <c:v>0.16997792494481237</c:v>
                </c:pt>
                <c:pt idx="2">
                  <c:v>0.29230769230769232</c:v>
                </c:pt>
              </c:numCache>
            </c:numRef>
          </c:val>
          <c:extLst>
            <c:ext xmlns:c16="http://schemas.microsoft.com/office/drawing/2014/chart" uri="{C3380CC4-5D6E-409C-BE32-E72D297353CC}">
              <c16:uniqueId val="{00000005-7152-46EC-8DD4-C1FA32B80CF7}"/>
            </c:ext>
          </c:extLst>
        </c:ser>
        <c:ser>
          <c:idx val="1"/>
          <c:order val="2"/>
          <c:tx>
            <c:strRef>
              <c:f>'[「組込み／IoTに関する動向調査」 集計_データ編_1章_1（A-F）20200306★.xlsx]5-5'!$R$5</c:f>
              <c:strCache>
                <c:ptCount val="1"/>
                <c:pt idx="0">
                  <c:v>3分野</c:v>
                </c:pt>
              </c:strCache>
            </c:strRef>
          </c:tx>
          <c:spPr>
            <a:solidFill>
              <a:schemeClr val="accent3"/>
            </a:solidFill>
            <a:ln>
              <a:solidFill>
                <a:schemeClr val="tx1"/>
              </a:solidFill>
            </a:ln>
            <a:effectLst/>
          </c:spPr>
          <c:invertIfNegative val="0"/>
          <c:dLbls>
            <c:dLbl>
              <c:idx val="0"/>
              <c:layout>
                <c:manualLayout>
                  <c:x val="-1.4749795619809819E-3"/>
                  <c:y val="2.0385797133593837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152-46EC-8DD4-C1FA32B80CF7}"/>
                </c:ext>
              </c:extLst>
            </c:dLbl>
            <c:dLbl>
              <c:idx val="2"/>
              <c:layout>
                <c:manualLayout>
                  <c:x val="3.1874656444636667E-4"/>
                  <c:y val="8.6945653532438883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152-46EC-8DD4-C1FA32B80CF7}"/>
                </c:ext>
              </c:extLst>
            </c:dLbl>
            <c:dLbl>
              <c:idx val="3"/>
              <c:layout>
                <c:manualLayout>
                  <c:x val="0"/>
                  <c:y val="2.76095922792259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152-46EC-8DD4-C1FA32B80CF7}"/>
                </c:ext>
              </c:extLst>
            </c:dLbl>
            <c:dLbl>
              <c:idx val="4"/>
              <c:layout>
                <c:manualLayout>
                  <c:x val="-3.6985668053629217E-3"/>
                  <c:y val="2.760741863788765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152-46EC-8DD4-C1FA32B80CF7}"/>
                </c:ext>
              </c:extLst>
            </c:dLbl>
            <c:dLbl>
              <c:idx val="5"/>
              <c:layout>
                <c:manualLayout>
                  <c:x val="0"/>
                  <c:y val="2.1736413383109721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152-46EC-8DD4-C1FA32B80CF7}"/>
                </c:ext>
              </c:extLst>
            </c:dLbl>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集計_データ編_1章_1（A-F）20200306★.xlsx]5-5'!$O$6:$O$8</c:f>
              <c:strCache>
                <c:ptCount val="3"/>
                <c:pt idx="0">
                  <c:v>組込み製品及び同部品事業（n=536）</c:v>
                </c:pt>
                <c:pt idx="1">
                  <c:v>IoTに関連した事業（n=453）</c:v>
                </c:pt>
                <c:pt idx="2">
                  <c:v>特定の組込み製品に特化していない事業（n=520）</c:v>
                </c:pt>
              </c:strCache>
            </c:strRef>
          </c:cat>
          <c:val>
            <c:numRef>
              <c:f>'[「組込み／IoTに関する動向調査」 集計_データ編_1章_1（A-F）20200306★.xlsx]5-5'!$R$6:$R$8</c:f>
              <c:numCache>
                <c:formatCode>0.0%</c:formatCode>
                <c:ptCount val="3"/>
                <c:pt idx="0">
                  <c:v>7.0895522388059698E-2</c:v>
                </c:pt>
                <c:pt idx="1">
                  <c:v>0.13024282560706402</c:v>
                </c:pt>
                <c:pt idx="2">
                  <c:v>0.125</c:v>
                </c:pt>
              </c:numCache>
            </c:numRef>
          </c:val>
          <c:extLst>
            <c:ext xmlns:c16="http://schemas.microsoft.com/office/drawing/2014/chart" uri="{C3380CC4-5D6E-409C-BE32-E72D297353CC}">
              <c16:uniqueId val="{0000000B-7152-46EC-8DD4-C1FA32B80CF7}"/>
            </c:ext>
          </c:extLst>
        </c:ser>
        <c:ser>
          <c:idx val="3"/>
          <c:order val="3"/>
          <c:tx>
            <c:strRef>
              <c:f>'[「組込み／IoTに関する動向調査」 集計_データ編_1章_1（A-F）20200306★.xlsx]5-5'!$S$5</c:f>
              <c:strCache>
                <c:ptCount val="1"/>
                <c:pt idx="0">
                  <c:v>4分野</c:v>
                </c:pt>
              </c:strCache>
            </c:strRef>
          </c:tx>
          <c:spPr>
            <a:solidFill>
              <a:schemeClr val="accent4"/>
            </a:solidFill>
            <a:ln>
              <a:solidFill>
                <a:schemeClr val="tx1"/>
              </a:solidFill>
            </a:ln>
            <a:effectLst/>
          </c:spPr>
          <c:invertIfNegative val="0"/>
          <c:dLbls>
            <c:dLbl>
              <c:idx val="0"/>
              <c:layout>
                <c:manualLayout>
                  <c:x val="-3.3895499293108288E-4"/>
                  <c:y val="3.75679650935288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152-46EC-8DD4-C1FA32B80CF7}"/>
                </c:ext>
              </c:extLst>
            </c:dLbl>
            <c:dLbl>
              <c:idx val="2"/>
              <c:layout>
                <c:manualLayout>
                  <c:x val="1.9128535025070982E-2"/>
                  <c:y val="-1.6870267641834295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152-46EC-8DD4-C1FA32B80CF7}"/>
                </c:ext>
              </c:extLst>
            </c:dLbl>
            <c:dLbl>
              <c:idx val="3"/>
              <c:layout>
                <c:manualLayout>
                  <c:x val="1.2749862577857379E-3"/>
                  <c:y val="6.1157391410274385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152-46EC-8DD4-C1FA32B80CF7}"/>
                </c:ext>
              </c:extLst>
            </c:dLbl>
            <c:dLbl>
              <c:idx val="4"/>
              <c:layout>
                <c:manualLayout>
                  <c:x val="2.1680220503205658E-3"/>
                  <c:y val="4.3472826766219441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152-46EC-8DD4-C1FA32B80CF7}"/>
                </c:ext>
              </c:extLst>
            </c:dLbl>
            <c:dLbl>
              <c:idx val="5"/>
              <c:layout>
                <c:manualLayout>
                  <c:x val="2.2312259511250414E-3"/>
                  <c:y val="-2.7598724072533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152-46EC-8DD4-C1FA32B80CF7}"/>
                </c:ext>
              </c:extLst>
            </c:dLbl>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集計_データ編_1章_1（A-F）20200306★.xlsx]5-5'!$O$6:$O$8</c:f>
              <c:strCache>
                <c:ptCount val="3"/>
                <c:pt idx="0">
                  <c:v>組込み製品及び同部品事業（n=536）</c:v>
                </c:pt>
                <c:pt idx="1">
                  <c:v>IoTに関連した事業（n=453）</c:v>
                </c:pt>
                <c:pt idx="2">
                  <c:v>特定の組込み製品に特化していない事業（n=520）</c:v>
                </c:pt>
              </c:strCache>
            </c:strRef>
          </c:cat>
          <c:val>
            <c:numRef>
              <c:f>'[「組込み／IoTに関する動向調査」 集計_データ編_1章_1（A-F）20200306★.xlsx]5-5'!$S$6:$S$8</c:f>
              <c:numCache>
                <c:formatCode>0.0%</c:formatCode>
                <c:ptCount val="3"/>
                <c:pt idx="0">
                  <c:v>3.5447761194029849E-2</c:v>
                </c:pt>
                <c:pt idx="1">
                  <c:v>4.856512141280353E-2</c:v>
                </c:pt>
                <c:pt idx="2">
                  <c:v>2.1153846153846155E-2</c:v>
                </c:pt>
              </c:numCache>
            </c:numRef>
          </c:val>
          <c:extLst>
            <c:ext xmlns:c16="http://schemas.microsoft.com/office/drawing/2014/chart" uri="{C3380CC4-5D6E-409C-BE32-E72D297353CC}">
              <c16:uniqueId val="{00000011-7152-46EC-8DD4-C1FA32B80CF7}"/>
            </c:ext>
          </c:extLst>
        </c:ser>
        <c:ser>
          <c:idx val="4"/>
          <c:order val="4"/>
          <c:tx>
            <c:strRef>
              <c:f>'[「組込み／IoTに関する動向調査」 集計_データ編_1章_1（A-F）20200306★.xlsx]5-5'!$T$5</c:f>
              <c:strCache>
                <c:ptCount val="1"/>
                <c:pt idx="0">
                  <c:v>5分野</c:v>
                </c:pt>
              </c:strCache>
            </c:strRef>
          </c:tx>
          <c:spPr>
            <a:solidFill>
              <a:schemeClr val="accent5"/>
            </a:solidFill>
            <a:ln>
              <a:solidFill>
                <a:schemeClr val="tx1"/>
              </a:solidFill>
            </a:ln>
            <a:effectLst/>
          </c:spPr>
          <c:invertIfNegative val="0"/>
          <c:dLbls>
            <c:dLbl>
              <c:idx val="0"/>
              <c:layout>
                <c:manualLayout>
                  <c:x val="3.7914775599163554E-4"/>
                  <c:y val="0.1081781103315503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152-46EC-8DD4-C1FA32B80CF7}"/>
                </c:ext>
              </c:extLst>
            </c:dLbl>
            <c:dLbl>
              <c:idx val="1"/>
              <c:layout>
                <c:manualLayout>
                  <c:x val="-1.8214936247724469E-3"/>
                  <c:y val="9.81784837421008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7152-46EC-8DD4-C1FA32B80CF7}"/>
                </c:ext>
              </c:extLst>
            </c:dLbl>
            <c:dLbl>
              <c:idx val="2"/>
              <c:layout>
                <c:manualLayout>
                  <c:x val="-1.3561254958889535E-16"/>
                  <c:y val="6.78125387330145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7152-46EC-8DD4-C1FA32B80CF7}"/>
                </c:ext>
              </c:extLst>
            </c:dLbl>
            <c:dLbl>
              <c:idx val="3"/>
              <c:layout>
                <c:manualLayout>
                  <c:x val="-1.3561254958889535E-16"/>
                  <c:y val="6.76412980370923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7152-46EC-8DD4-C1FA32B80CF7}"/>
                </c:ext>
              </c:extLst>
            </c:dLbl>
            <c:dLbl>
              <c:idx val="4"/>
              <c:layout>
                <c:manualLayout>
                  <c:x val="0"/>
                  <c:y val="4.96894409937889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7152-46EC-8DD4-C1FA32B80CF7}"/>
                </c:ext>
              </c:extLst>
            </c:dLbl>
            <c:dLbl>
              <c:idx val="5"/>
              <c:layout>
                <c:manualLayout>
                  <c:x val="0"/>
                  <c:y val="5.0832558973606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7152-46EC-8DD4-C1FA32B80CF7}"/>
                </c:ext>
              </c:extLst>
            </c:dLbl>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集計_データ編_1章_1（A-F）20200306★.xlsx]5-5'!$O$6:$O$8</c:f>
              <c:strCache>
                <c:ptCount val="3"/>
                <c:pt idx="0">
                  <c:v>組込み製品及び同部品事業（n=536）</c:v>
                </c:pt>
                <c:pt idx="1">
                  <c:v>IoTに関連した事業（n=453）</c:v>
                </c:pt>
                <c:pt idx="2">
                  <c:v>特定の組込み製品に特化していない事業（n=520）</c:v>
                </c:pt>
              </c:strCache>
            </c:strRef>
          </c:cat>
          <c:val>
            <c:numRef>
              <c:f>'[「組込み／IoTに関する動向調査」 集計_データ編_1章_1（A-F）20200306★.xlsx]5-5'!$T$6:$T$8</c:f>
              <c:numCache>
                <c:formatCode>0.0%</c:formatCode>
                <c:ptCount val="3"/>
                <c:pt idx="0">
                  <c:v>1.4925373134328358E-2</c:v>
                </c:pt>
                <c:pt idx="1">
                  <c:v>1.7660044150110375E-2</c:v>
                </c:pt>
              </c:numCache>
            </c:numRef>
          </c:val>
          <c:extLst>
            <c:ext xmlns:c16="http://schemas.microsoft.com/office/drawing/2014/chart" uri="{C3380CC4-5D6E-409C-BE32-E72D297353CC}">
              <c16:uniqueId val="{00000018-7152-46EC-8DD4-C1FA32B80CF7}"/>
            </c:ext>
          </c:extLst>
        </c:ser>
        <c:ser>
          <c:idx val="5"/>
          <c:order val="5"/>
          <c:tx>
            <c:strRef>
              <c:f>'[「組込み／IoTに関する動向調査」 集計_データ編_1章_1（A-F）20200306★.xlsx]5-5'!$U$5</c:f>
              <c:strCache>
                <c:ptCount val="1"/>
                <c:pt idx="0">
                  <c:v>6分野</c:v>
                </c:pt>
              </c:strCache>
            </c:strRef>
          </c:tx>
          <c:spPr>
            <a:solidFill>
              <a:schemeClr val="accent6"/>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9-7152-46EC-8DD4-C1FA32B80CF7}"/>
                </c:ext>
              </c:extLst>
            </c:dLbl>
            <c:dLbl>
              <c:idx val="1"/>
              <c:delete val="1"/>
              <c:extLst>
                <c:ext xmlns:c15="http://schemas.microsoft.com/office/drawing/2012/chart" uri="{CE6537A1-D6FC-4f65-9D91-7224C49458BB}"/>
                <c:ext xmlns:c16="http://schemas.microsoft.com/office/drawing/2014/chart" uri="{C3380CC4-5D6E-409C-BE32-E72D297353CC}">
                  <c16:uniqueId val="{0000001A-7152-46EC-8DD4-C1FA32B80CF7}"/>
                </c:ext>
              </c:extLst>
            </c:dLbl>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集計_データ編_1章_1（A-F）20200306★.xlsx]5-5'!$O$6:$O$8</c:f>
              <c:strCache>
                <c:ptCount val="3"/>
                <c:pt idx="0">
                  <c:v>組込み製品及び同部品事業（n=536）</c:v>
                </c:pt>
                <c:pt idx="1">
                  <c:v>IoTに関連した事業（n=453）</c:v>
                </c:pt>
                <c:pt idx="2">
                  <c:v>特定の組込み製品に特化していない事業（n=520）</c:v>
                </c:pt>
              </c:strCache>
            </c:strRef>
          </c:cat>
          <c:val>
            <c:numRef>
              <c:f>'[「組込み／IoTに関する動向調査」 集計_データ編_1章_1（A-F）20200306★.xlsx]5-5'!$U$6:$U$8</c:f>
              <c:numCache>
                <c:formatCode>0.0%</c:formatCode>
                <c:ptCount val="3"/>
                <c:pt idx="0">
                  <c:v>1.1194029850746268E-2</c:v>
                </c:pt>
                <c:pt idx="1">
                  <c:v>2.2075055187637969E-3</c:v>
                </c:pt>
              </c:numCache>
            </c:numRef>
          </c:val>
          <c:extLst>
            <c:ext xmlns:c16="http://schemas.microsoft.com/office/drawing/2014/chart" uri="{C3380CC4-5D6E-409C-BE32-E72D297353CC}">
              <c16:uniqueId val="{0000001B-7152-46EC-8DD4-C1FA32B80CF7}"/>
            </c:ext>
          </c:extLst>
        </c:ser>
        <c:ser>
          <c:idx val="6"/>
          <c:order val="6"/>
          <c:tx>
            <c:strRef>
              <c:f>'[「組込み／IoTに関する動向調査」 集計_データ編_1章_1（A-F）20200306★.xlsx]5-5'!$V$5</c:f>
              <c:strCache>
                <c:ptCount val="1"/>
                <c:pt idx="0">
                  <c:v>7分野以上</c:v>
                </c:pt>
              </c:strCache>
            </c:strRef>
          </c:tx>
          <c:spPr>
            <a:solidFill>
              <a:schemeClr val="accent1">
                <a:lumMod val="60000"/>
              </a:schemeClr>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C-7152-46EC-8DD4-C1FA32B80CF7}"/>
                </c:ext>
              </c:extLst>
            </c:dLbl>
            <c:dLbl>
              <c:idx val="1"/>
              <c:layout>
                <c:manualLayout>
                  <c:x val="5.4644808743169399E-3"/>
                  <c:y val="-0.1002674771014188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7152-46EC-8DD4-C1FA32B80CF7}"/>
                </c:ext>
              </c:extLst>
            </c:dLbl>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集計_データ編_1章_1（A-F）20200306★.xlsx]5-5'!$O$6:$O$8</c:f>
              <c:strCache>
                <c:ptCount val="3"/>
                <c:pt idx="0">
                  <c:v>組込み製品及び同部品事業（n=536）</c:v>
                </c:pt>
                <c:pt idx="1">
                  <c:v>IoTに関連した事業（n=453）</c:v>
                </c:pt>
                <c:pt idx="2">
                  <c:v>特定の組込み製品に特化していない事業（n=520）</c:v>
                </c:pt>
              </c:strCache>
            </c:strRef>
          </c:cat>
          <c:val>
            <c:numRef>
              <c:f>'[「組込み／IoTに関する動向調査」 集計_データ編_1章_1（A-F）20200306★.xlsx]5-5'!$V$6:$V$8</c:f>
              <c:numCache>
                <c:formatCode>0.0%</c:formatCode>
                <c:ptCount val="3"/>
                <c:pt idx="0">
                  <c:v>3.7313432835820895E-3</c:v>
                </c:pt>
                <c:pt idx="1">
                  <c:v>1.5452538631346579E-2</c:v>
                </c:pt>
              </c:numCache>
            </c:numRef>
          </c:val>
          <c:extLst>
            <c:ext xmlns:c16="http://schemas.microsoft.com/office/drawing/2014/chart" uri="{C3380CC4-5D6E-409C-BE32-E72D297353CC}">
              <c16:uniqueId val="{0000001E-7152-46EC-8DD4-C1FA32B80CF7}"/>
            </c:ext>
          </c:extLst>
        </c:ser>
        <c:dLbls>
          <c:showLegendKey val="0"/>
          <c:showVal val="0"/>
          <c:showCatName val="0"/>
          <c:showSerName val="0"/>
          <c:showPercent val="0"/>
          <c:showBubbleSize val="0"/>
        </c:dLbls>
        <c:gapWidth val="40"/>
        <c:overlap val="100"/>
        <c:axId val="439200384"/>
        <c:axId val="439230848"/>
      </c:barChart>
      <c:catAx>
        <c:axId val="4392003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39230848"/>
        <c:crosses val="autoZero"/>
        <c:auto val="1"/>
        <c:lblAlgn val="ctr"/>
        <c:lblOffset val="100"/>
        <c:noMultiLvlLbl val="0"/>
      </c:catAx>
      <c:valAx>
        <c:axId val="439230848"/>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39200384"/>
        <c:crosses val="autoZero"/>
        <c:crossBetween val="between"/>
      </c:valAx>
      <c:spPr>
        <a:noFill/>
        <a:ln>
          <a:solidFill>
            <a:schemeClr val="tx1">
              <a:lumMod val="50000"/>
              <a:lumOff val="50000"/>
            </a:schemeClr>
          </a:solidFill>
        </a:ln>
        <a:effectLst/>
      </c:spPr>
    </c:plotArea>
    <c:legend>
      <c:legendPos val="b"/>
      <c:layout>
        <c:manualLayout>
          <c:xMode val="edge"/>
          <c:yMode val="edge"/>
          <c:x val="0.34912923280423286"/>
          <c:y val="0.86503035714285714"/>
          <c:w val="0.53579392739841936"/>
          <c:h val="5.0055961852514833E-2"/>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5042735042735"/>
          <c:y val="0.25735001609857427"/>
          <c:w val="0.73401709401709403"/>
          <c:h val="0.59302011322089376"/>
        </c:manualLayout>
      </c:layout>
      <c:barChart>
        <c:barDir val="bar"/>
        <c:grouping val="stacked"/>
        <c:varyColors val="0"/>
        <c:ser>
          <c:idx val="3"/>
          <c:order val="0"/>
          <c:tx>
            <c:strRef>
              <c:f>'[「組込み／IoTに関する動向調査」 集計_データ編_5章_1（B-E）20200306★.xlsx]18-14(ク) '!$Q$24</c:f>
              <c:strCache>
                <c:ptCount val="1"/>
                <c:pt idx="0">
                  <c:v>健康／介護／スポーツ(n=57)</c:v>
                </c:pt>
              </c:strCache>
            </c:strRef>
          </c:tx>
          <c:spPr>
            <a:solidFill>
              <a:srgbClr val="FFC000"/>
            </a:solidFill>
            <a:ln>
              <a:solidFill>
                <a:sysClr val="windowText" lastClr="000000"/>
              </a:solidFill>
            </a:ln>
            <a:effectLst/>
          </c:spPr>
          <c:invertIfNegative val="0"/>
          <c:cat>
            <c:strRef>
              <c:f>'[「組込み／IoTに関する動向調査」 集計_データ編_5章_1（B-E）20200306★.xlsx]18-14(ク) '!$D$25:$D$34</c:f>
              <c:strCache>
                <c:ptCount val="10"/>
                <c:pt idx="0">
                  <c:v>AI技術</c:v>
                </c:pt>
                <c:pt idx="1">
                  <c:v>IoTシステム構築技術</c:v>
                </c:pt>
                <c:pt idx="2">
                  <c:v>画像・音声認識技術</c:v>
                </c:pt>
                <c:pt idx="3">
                  <c:v>ビッグデータ</c:v>
                </c:pt>
                <c:pt idx="4">
                  <c:v>無線通信・NW技術</c:v>
                </c:pt>
                <c:pt idx="5">
                  <c:v>センサ技術</c:v>
                </c:pt>
                <c:pt idx="6">
                  <c:v>システムズエンジニアリング技術</c:v>
                </c:pt>
                <c:pt idx="7">
                  <c:v>デバイス技術</c:v>
                </c:pt>
                <c:pt idx="8">
                  <c:v>要求獲得・要件定義技術</c:v>
                </c:pt>
                <c:pt idx="9">
                  <c:v>リアルタイム制御技術</c:v>
                </c:pt>
              </c:strCache>
            </c:strRef>
          </c:cat>
          <c:val>
            <c:numRef>
              <c:f>'[「組込み／IoTに関する動向調査」 集計_データ編_5章_1（B-E）20200306★.xlsx]18-14(ク) '!$Q$25:$Q$34</c:f>
              <c:numCache>
                <c:formatCode>0.0%</c:formatCode>
                <c:ptCount val="10"/>
                <c:pt idx="0">
                  <c:v>0.45833333333333331</c:v>
                </c:pt>
                <c:pt idx="1">
                  <c:v>0.1111111111111111</c:v>
                </c:pt>
                <c:pt idx="2">
                  <c:v>0.1388888888888889</c:v>
                </c:pt>
                <c:pt idx="3">
                  <c:v>0.29166666666666669</c:v>
                </c:pt>
                <c:pt idx="4">
                  <c:v>9.7222222222222224E-2</c:v>
                </c:pt>
                <c:pt idx="5">
                  <c:v>0.15277777777777779</c:v>
                </c:pt>
                <c:pt idx="6">
                  <c:v>0.125</c:v>
                </c:pt>
                <c:pt idx="7">
                  <c:v>6.9444444444444448E-2</c:v>
                </c:pt>
                <c:pt idx="8">
                  <c:v>0</c:v>
                </c:pt>
                <c:pt idx="9">
                  <c:v>9.7222222222222224E-2</c:v>
                </c:pt>
              </c:numCache>
            </c:numRef>
          </c:val>
          <c:extLst>
            <c:ext xmlns:c16="http://schemas.microsoft.com/office/drawing/2014/chart" uri="{C3380CC4-5D6E-409C-BE32-E72D297353CC}">
              <c16:uniqueId val="{00000000-2B1E-47EF-B68A-FFC8CCD88517}"/>
            </c:ext>
          </c:extLst>
        </c:ser>
        <c:dLbls>
          <c:showLegendKey val="0"/>
          <c:showVal val="0"/>
          <c:showCatName val="0"/>
          <c:showSerName val="0"/>
          <c:showPercent val="0"/>
          <c:showBubbleSize val="0"/>
        </c:dLbls>
        <c:gapWidth val="40"/>
        <c:overlap val="100"/>
        <c:axId val="462255232"/>
        <c:axId val="462256768"/>
      </c:barChart>
      <c:catAx>
        <c:axId val="462255232"/>
        <c:scaling>
          <c:orientation val="maxMin"/>
        </c:scaling>
        <c:delete val="1"/>
        <c:axPos val="l"/>
        <c:numFmt formatCode="General" sourceLinked="1"/>
        <c:majorTickMark val="none"/>
        <c:minorTickMark val="none"/>
        <c:tickLblPos val="nextTo"/>
        <c:crossAx val="462256768"/>
        <c:crosses val="autoZero"/>
        <c:auto val="1"/>
        <c:lblAlgn val="ctr"/>
        <c:lblOffset val="100"/>
        <c:noMultiLvlLbl val="0"/>
      </c:catAx>
      <c:valAx>
        <c:axId val="462256768"/>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ja-JP"/>
          </a:p>
        </c:txPr>
        <c:crossAx val="462255232"/>
        <c:crosses val="autoZero"/>
        <c:crossBetween val="between"/>
        <c:majorUnit val="0.5"/>
      </c:valAx>
      <c:spPr>
        <a:noFill/>
        <a:ln>
          <a:solidFill>
            <a:schemeClr val="tx1">
              <a:lumMod val="50000"/>
              <a:lumOff val="50000"/>
            </a:schemeClr>
          </a:solidFill>
        </a:ln>
        <a:effectLst/>
      </c:spPr>
    </c:plotArea>
    <c:legend>
      <c:legendPos val="b"/>
      <c:layout>
        <c:manualLayout>
          <c:xMode val="edge"/>
          <c:yMode val="edge"/>
          <c:x val="4.9999859077918644E-2"/>
          <c:y val="0.84413537261205851"/>
          <c:w val="0.8999995772337559"/>
          <c:h val="0.1558646273879413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3">
    <c:autoUpdate val="0"/>
  </c:externalData>
</c:chartSpace>
</file>

<file path=ppt/charts/chart2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5042735042735"/>
          <c:y val="0.26227471566054245"/>
          <c:w val="0.73401709401709403"/>
          <c:h val="0.60122967387697224"/>
        </c:manualLayout>
      </c:layout>
      <c:barChart>
        <c:barDir val="bar"/>
        <c:grouping val="stacked"/>
        <c:varyColors val="0"/>
        <c:ser>
          <c:idx val="1"/>
          <c:order val="0"/>
          <c:tx>
            <c:strRef>
              <c:f>'[「組込み／IoTに関する動向調査」 集計_データ編_5章_1（B-E）20200306★.xlsx]18-14(ク) '!$R$24</c:f>
              <c:strCache>
                <c:ptCount val="1"/>
                <c:pt idx="0">
                  <c:v>農林水産(n=32)</c:v>
                </c:pt>
              </c:strCache>
            </c:strRef>
          </c:tx>
          <c:spPr>
            <a:solidFill>
              <a:srgbClr val="FFC000"/>
            </a:solidFill>
            <a:ln>
              <a:solidFill>
                <a:sysClr val="windowText" lastClr="000000"/>
              </a:solidFill>
            </a:ln>
            <a:effectLst/>
          </c:spPr>
          <c:invertIfNegative val="0"/>
          <c:cat>
            <c:strRef>
              <c:f>'[「組込み／IoTに関する動向調査」 集計_データ編_5章_1（B-E）20200306★.xlsx]18-14(ク) '!$D$25:$D$34</c:f>
              <c:strCache>
                <c:ptCount val="10"/>
                <c:pt idx="0">
                  <c:v>AI技術</c:v>
                </c:pt>
                <c:pt idx="1">
                  <c:v>IoTシステム構築技術</c:v>
                </c:pt>
                <c:pt idx="2">
                  <c:v>画像・音声認識技術</c:v>
                </c:pt>
                <c:pt idx="3">
                  <c:v>ビッグデータ</c:v>
                </c:pt>
                <c:pt idx="4">
                  <c:v>無線通信・NW技術</c:v>
                </c:pt>
                <c:pt idx="5">
                  <c:v>センサ技術</c:v>
                </c:pt>
                <c:pt idx="6">
                  <c:v>システムズエンジニアリング技術</c:v>
                </c:pt>
                <c:pt idx="7">
                  <c:v>デバイス技術</c:v>
                </c:pt>
                <c:pt idx="8">
                  <c:v>要求獲得・要件定義技術</c:v>
                </c:pt>
                <c:pt idx="9">
                  <c:v>リアルタイム制御技術</c:v>
                </c:pt>
              </c:strCache>
            </c:strRef>
          </c:cat>
          <c:val>
            <c:numRef>
              <c:f>'[「組込み／IoTに関する動向調査」 集計_データ編_5章_1（B-E）20200306★.xlsx]18-14(ク) '!$R$25:$R$34</c:f>
              <c:numCache>
                <c:formatCode>0.0%</c:formatCode>
                <c:ptCount val="10"/>
                <c:pt idx="0">
                  <c:v>0.11009174311926606</c:v>
                </c:pt>
                <c:pt idx="1">
                  <c:v>9.1743119266055051E-2</c:v>
                </c:pt>
                <c:pt idx="2">
                  <c:v>2.7522935779816515E-2</c:v>
                </c:pt>
                <c:pt idx="3">
                  <c:v>6.4220183486238536E-2</c:v>
                </c:pt>
                <c:pt idx="4">
                  <c:v>5.5045871559633031E-2</c:v>
                </c:pt>
                <c:pt idx="5">
                  <c:v>7.3394495412844041E-2</c:v>
                </c:pt>
                <c:pt idx="6">
                  <c:v>5.5045871559633031E-2</c:v>
                </c:pt>
                <c:pt idx="7">
                  <c:v>2.7522935779816515E-2</c:v>
                </c:pt>
                <c:pt idx="8">
                  <c:v>0</c:v>
                </c:pt>
                <c:pt idx="9">
                  <c:v>2.7522935779816515E-2</c:v>
                </c:pt>
              </c:numCache>
            </c:numRef>
          </c:val>
          <c:extLst>
            <c:ext xmlns:c16="http://schemas.microsoft.com/office/drawing/2014/chart" uri="{C3380CC4-5D6E-409C-BE32-E72D297353CC}">
              <c16:uniqueId val="{00000000-752E-4BFF-91DE-16EC1FF61138}"/>
            </c:ext>
          </c:extLst>
        </c:ser>
        <c:dLbls>
          <c:showLegendKey val="0"/>
          <c:showVal val="0"/>
          <c:showCatName val="0"/>
          <c:showSerName val="0"/>
          <c:showPercent val="0"/>
          <c:showBubbleSize val="0"/>
        </c:dLbls>
        <c:gapWidth val="40"/>
        <c:overlap val="100"/>
        <c:axId val="462273536"/>
        <c:axId val="462312192"/>
      </c:barChart>
      <c:catAx>
        <c:axId val="462273536"/>
        <c:scaling>
          <c:orientation val="maxMin"/>
        </c:scaling>
        <c:delete val="1"/>
        <c:axPos val="l"/>
        <c:numFmt formatCode="General" sourceLinked="1"/>
        <c:majorTickMark val="none"/>
        <c:minorTickMark val="none"/>
        <c:tickLblPos val="nextTo"/>
        <c:crossAx val="462312192"/>
        <c:crosses val="autoZero"/>
        <c:auto val="1"/>
        <c:lblAlgn val="ctr"/>
        <c:lblOffset val="100"/>
        <c:noMultiLvlLbl val="0"/>
      </c:catAx>
      <c:valAx>
        <c:axId val="4623121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ja-JP"/>
          </a:p>
        </c:txPr>
        <c:crossAx val="462273536"/>
        <c:crosses val="autoZero"/>
        <c:crossBetween val="between"/>
        <c:majorUnit val="0.5"/>
      </c:valAx>
      <c:spPr>
        <a:noFill/>
        <a:ln>
          <a:solidFill>
            <a:schemeClr val="tx1">
              <a:lumMod val="50000"/>
              <a:lumOff val="50000"/>
            </a:schemeClr>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3">
    <c:autoUpdate val="0"/>
  </c:externalData>
</c:chartSpace>
</file>

<file path=ppt/charts/chart2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5042735042735"/>
          <c:y val="0.25461188041150029"/>
          <c:w val="0.73401709401709403"/>
          <c:h val="0.60506109150149334"/>
        </c:manualLayout>
      </c:layout>
      <c:barChart>
        <c:barDir val="bar"/>
        <c:grouping val="stacked"/>
        <c:varyColors val="0"/>
        <c:ser>
          <c:idx val="2"/>
          <c:order val="0"/>
          <c:tx>
            <c:strRef>
              <c:f>'[「組込み／IoTに関する動向調査」 集計_データ編_5章_1（B-E）20200306★.xlsx]18-14(ク) '!$S$24</c:f>
              <c:strCache>
                <c:ptCount val="1"/>
                <c:pt idx="0">
                  <c:v>建築／土木(n=40)</c:v>
                </c:pt>
              </c:strCache>
            </c:strRef>
          </c:tx>
          <c:spPr>
            <a:solidFill>
              <a:srgbClr val="FFC000"/>
            </a:solidFill>
            <a:ln>
              <a:solidFill>
                <a:sysClr val="windowText" lastClr="000000"/>
              </a:solidFill>
            </a:ln>
            <a:effectLst/>
          </c:spPr>
          <c:invertIfNegative val="0"/>
          <c:cat>
            <c:strRef>
              <c:f>'[「組込み／IoTに関する動向調査」 集計_データ編_5章_1（B-E）20200306★.xlsx]18-14(ク) '!$D$25:$D$34</c:f>
              <c:strCache>
                <c:ptCount val="10"/>
                <c:pt idx="0">
                  <c:v>AI技術</c:v>
                </c:pt>
                <c:pt idx="1">
                  <c:v>IoTシステム構築技術</c:v>
                </c:pt>
                <c:pt idx="2">
                  <c:v>画像・音声認識技術</c:v>
                </c:pt>
                <c:pt idx="3">
                  <c:v>ビッグデータ</c:v>
                </c:pt>
                <c:pt idx="4">
                  <c:v>無線通信・NW技術</c:v>
                </c:pt>
                <c:pt idx="5">
                  <c:v>センサ技術</c:v>
                </c:pt>
                <c:pt idx="6">
                  <c:v>システムズエンジニアリング技術</c:v>
                </c:pt>
                <c:pt idx="7">
                  <c:v>デバイス技術</c:v>
                </c:pt>
                <c:pt idx="8">
                  <c:v>要求獲得・要件定義技術</c:v>
                </c:pt>
                <c:pt idx="9">
                  <c:v>リアルタイム制御技術</c:v>
                </c:pt>
              </c:strCache>
            </c:strRef>
          </c:cat>
          <c:val>
            <c:numRef>
              <c:f>'[「組込み／IoTに関する動向調査」 集計_データ編_5章_1（B-E）20200306★.xlsx]18-14(ク) '!$S$25:$S$34</c:f>
              <c:numCache>
                <c:formatCode>0.0%</c:formatCode>
                <c:ptCount val="10"/>
                <c:pt idx="0">
                  <c:v>0.12820512820512819</c:v>
                </c:pt>
                <c:pt idx="1">
                  <c:v>5.7692307692307696E-2</c:v>
                </c:pt>
                <c:pt idx="2">
                  <c:v>8.3333333333333329E-2</c:v>
                </c:pt>
                <c:pt idx="3">
                  <c:v>7.0512820512820512E-2</c:v>
                </c:pt>
                <c:pt idx="4">
                  <c:v>4.4871794871794872E-2</c:v>
                </c:pt>
                <c:pt idx="5">
                  <c:v>3.8461538461538464E-2</c:v>
                </c:pt>
                <c:pt idx="6">
                  <c:v>3.2051282051282048E-2</c:v>
                </c:pt>
                <c:pt idx="7">
                  <c:v>2.564102564102564E-2</c:v>
                </c:pt>
                <c:pt idx="8">
                  <c:v>1.282051282051282E-2</c:v>
                </c:pt>
                <c:pt idx="9">
                  <c:v>2.564102564102564E-2</c:v>
                </c:pt>
              </c:numCache>
            </c:numRef>
          </c:val>
          <c:extLst>
            <c:ext xmlns:c16="http://schemas.microsoft.com/office/drawing/2014/chart" uri="{C3380CC4-5D6E-409C-BE32-E72D297353CC}">
              <c16:uniqueId val="{00000000-D556-4338-803D-A5CF460BBF28}"/>
            </c:ext>
          </c:extLst>
        </c:ser>
        <c:dLbls>
          <c:showLegendKey val="0"/>
          <c:showVal val="0"/>
          <c:showCatName val="0"/>
          <c:showSerName val="0"/>
          <c:showPercent val="0"/>
          <c:showBubbleSize val="0"/>
        </c:dLbls>
        <c:gapWidth val="40"/>
        <c:overlap val="100"/>
        <c:axId val="462341248"/>
        <c:axId val="462342784"/>
      </c:barChart>
      <c:catAx>
        <c:axId val="462341248"/>
        <c:scaling>
          <c:orientation val="maxMin"/>
        </c:scaling>
        <c:delete val="1"/>
        <c:axPos val="l"/>
        <c:numFmt formatCode="General" sourceLinked="1"/>
        <c:majorTickMark val="none"/>
        <c:minorTickMark val="none"/>
        <c:tickLblPos val="nextTo"/>
        <c:crossAx val="462342784"/>
        <c:crosses val="autoZero"/>
        <c:auto val="1"/>
        <c:lblAlgn val="ctr"/>
        <c:lblOffset val="100"/>
        <c:noMultiLvlLbl val="0"/>
      </c:catAx>
      <c:valAx>
        <c:axId val="462342784"/>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ja-JP"/>
          </a:p>
        </c:txPr>
        <c:crossAx val="462341248"/>
        <c:crosses val="autoZero"/>
        <c:crossBetween val="between"/>
        <c:majorUnit val="0.5"/>
      </c:valAx>
      <c:spPr>
        <a:noFill/>
        <a:ln>
          <a:solidFill>
            <a:schemeClr val="tx1">
              <a:lumMod val="50000"/>
              <a:lumOff val="50000"/>
            </a:schemeClr>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3">
    <c:autoUpdate val="0"/>
  </c:externalData>
</c:chartSpace>
</file>

<file path=ppt/charts/chart2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5042735042735"/>
          <c:y val="0.25461188041150029"/>
          <c:w val="0.73401709401709403"/>
          <c:h val="0.60122967387697224"/>
        </c:manualLayout>
      </c:layout>
      <c:barChart>
        <c:barDir val="bar"/>
        <c:grouping val="stacked"/>
        <c:varyColors val="0"/>
        <c:ser>
          <c:idx val="1"/>
          <c:order val="0"/>
          <c:tx>
            <c:strRef>
              <c:f>'[「組込み／IoTに関する動向調査」 集計_データ編_5章_1（B-E）20200306★.xlsx]18-14(ク) '!$U$24</c:f>
              <c:strCache>
                <c:ptCount val="1"/>
                <c:pt idx="0">
                  <c:v>オフィス／店舗(n=60)</c:v>
                </c:pt>
              </c:strCache>
            </c:strRef>
          </c:tx>
          <c:spPr>
            <a:solidFill>
              <a:srgbClr val="FFC000"/>
            </a:solidFill>
            <a:ln>
              <a:solidFill>
                <a:sysClr val="windowText" lastClr="000000"/>
              </a:solidFill>
            </a:ln>
            <a:effectLst/>
          </c:spPr>
          <c:invertIfNegative val="0"/>
          <c:cat>
            <c:strRef>
              <c:f>'[「組込み／IoTに関する動向調査」 集計_データ編_5章_1（B-E）20200306★.xlsx]18-14(ク) '!$D$25:$D$34</c:f>
              <c:strCache>
                <c:ptCount val="10"/>
                <c:pt idx="0">
                  <c:v>AI技術</c:v>
                </c:pt>
                <c:pt idx="1">
                  <c:v>IoTシステム構築技術</c:v>
                </c:pt>
                <c:pt idx="2">
                  <c:v>画像・音声認識技術</c:v>
                </c:pt>
                <c:pt idx="3">
                  <c:v>ビッグデータ</c:v>
                </c:pt>
                <c:pt idx="4">
                  <c:v>無線通信・NW技術</c:v>
                </c:pt>
                <c:pt idx="5">
                  <c:v>センサ技術</c:v>
                </c:pt>
                <c:pt idx="6">
                  <c:v>システムズエンジニアリング技術</c:v>
                </c:pt>
                <c:pt idx="7">
                  <c:v>デバイス技術</c:v>
                </c:pt>
                <c:pt idx="8">
                  <c:v>要求獲得・要件定義技術</c:v>
                </c:pt>
                <c:pt idx="9">
                  <c:v>リアルタイム制御技術</c:v>
                </c:pt>
              </c:strCache>
            </c:strRef>
          </c:cat>
          <c:val>
            <c:numRef>
              <c:f>'[「組込み／IoTに関する動向調査」 集計_データ編_5章_1（B-E）20200306★.xlsx]18-14(ク) '!$U$25:$U$34</c:f>
              <c:numCache>
                <c:formatCode>0.0%</c:formatCode>
                <c:ptCount val="10"/>
                <c:pt idx="0">
                  <c:v>0.32110091743119268</c:v>
                </c:pt>
                <c:pt idx="1">
                  <c:v>0.1743119266055046</c:v>
                </c:pt>
                <c:pt idx="2">
                  <c:v>6.4220183486238536E-2</c:v>
                </c:pt>
                <c:pt idx="3">
                  <c:v>0.1743119266055046</c:v>
                </c:pt>
                <c:pt idx="4">
                  <c:v>0.10091743119266056</c:v>
                </c:pt>
                <c:pt idx="5">
                  <c:v>6.4220183486238536E-2</c:v>
                </c:pt>
                <c:pt idx="6">
                  <c:v>9.1743119266055051E-2</c:v>
                </c:pt>
                <c:pt idx="7">
                  <c:v>1.834862385321101E-2</c:v>
                </c:pt>
                <c:pt idx="8">
                  <c:v>4.5871559633027525E-2</c:v>
                </c:pt>
                <c:pt idx="9">
                  <c:v>7.3394495412844041E-2</c:v>
                </c:pt>
              </c:numCache>
            </c:numRef>
          </c:val>
          <c:extLst>
            <c:ext xmlns:c16="http://schemas.microsoft.com/office/drawing/2014/chart" uri="{C3380CC4-5D6E-409C-BE32-E72D297353CC}">
              <c16:uniqueId val="{00000000-0668-42C4-B387-117F2165A0E6}"/>
            </c:ext>
          </c:extLst>
        </c:ser>
        <c:dLbls>
          <c:showLegendKey val="0"/>
          <c:showVal val="0"/>
          <c:showCatName val="0"/>
          <c:showSerName val="0"/>
          <c:showPercent val="0"/>
          <c:showBubbleSize val="0"/>
        </c:dLbls>
        <c:gapWidth val="40"/>
        <c:overlap val="100"/>
        <c:axId val="462371840"/>
        <c:axId val="462373632"/>
      </c:barChart>
      <c:catAx>
        <c:axId val="462371840"/>
        <c:scaling>
          <c:orientation val="maxMin"/>
        </c:scaling>
        <c:delete val="1"/>
        <c:axPos val="l"/>
        <c:numFmt formatCode="General" sourceLinked="1"/>
        <c:majorTickMark val="none"/>
        <c:minorTickMark val="none"/>
        <c:tickLblPos val="nextTo"/>
        <c:crossAx val="462373632"/>
        <c:crosses val="autoZero"/>
        <c:auto val="1"/>
        <c:lblAlgn val="ctr"/>
        <c:lblOffset val="100"/>
        <c:noMultiLvlLbl val="0"/>
      </c:catAx>
      <c:valAx>
        <c:axId val="46237363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ja-JP"/>
          </a:p>
        </c:txPr>
        <c:crossAx val="462371840"/>
        <c:crosses val="autoZero"/>
        <c:crossBetween val="between"/>
        <c:majorUnit val="0.5"/>
      </c:valAx>
      <c:spPr>
        <a:noFill/>
        <a:ln>
          <a:solidFill>
            <a:schemeClr val="tx1">
              <a:lumMod val="50000"/>
              <a:lumOff val="50000"/>
            </a:schemeClr>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3">
    <c:autoUpdate val="0"/>
  </c:externalData>
</c:chartSpace>
</file>

<file path=ppt/charts/chart2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644457917513904E-2"/>
          <c:y val="0.25461188041150029"/>
          <c:w val="0.82048281259515876"/>
          <c:h val="0.60506109150149334"/>
        </c:manualLayout>
      </c:layout>
      <c:barChart>
        <c:barDir val="bar"/>
        <c:grouping val="stacked"/>
        <c:varyColors val="0"/>
        <c:ser>
          <c:idx val="2"/>
          <c:order val="0"/>
          <c:tx>
            <c:strRef>
              <c:f>'[「組込み／IoTに関する動向調査」 集計_データ編_5章_1（B-E）20200306★.xlsx]18-14(ク) '!$T$24</c:f>
              <c:strCache>
                <c:ptCount val="1"/>
                <c:pt idx="0">
                  <c:v>工場／プラント(n=172)</c:v>
                </c:pt>
              </c:strCache>
            </c:strRef>
          </c:tx>
          <c:spPr>
            <a:solidFill>
              <a:srgbClr val="FFC000"/>
            </a:solidFill>
            <a:ln>
              <a:solidFill>
                <a:sysClr val="windowText" lastClr="000000"/>
              </a:solidFill>
            </a:ln>
            <a:effectLst/>
          </c:spPr>
          <c:invertIfNegative val="0"/>
          <c:cat>
            <c:strRef>
              <c:f>'[「組込み／IoTに関する動向調査」 集計_データ編_5章_1（B-E）20200306★.xlsx]18-14(ク) '!$D$25:$D$34</c:f>
              <c:strCache>
                <c:ptCount val="10"/>
                <c:pt idx="0">
                  <c:v>AI技術</c:v>
                </c:pt>
                <c:pt idx="1">
                  <c:v>IoTシステム構築技術</c:v>
                </c:pt>
                <c:pt idx="2">
                  <c:v>画像・音声認識技術</c:v>
                </c:pt>
                <c:pt idx="3">
                  <c:v>ビッグデータ</c:v>
                </c:pt>
                <c:pt idx="4">
                  <c:v>無線通信・NW技術</c:v>
                </c:pt>
                <c:pt idx="5">
                  <c:v>センサ技術</c:v>
                </c:pt>
                <c:pt idx="6">
                  <c:v>システムズエンジニアリング技術</c:v>
                </c:pt>
                <c:pt idx="7">
                  <c:v>デバイス技術</c:v>
                </c:pt>
                <c:pt idx="8">
                  <c:v>要求獲得・要件定義技術</c:v>
                </c:pt>
                <c:pt idx="9">
                  <c:v>リアルタイム制御技術</c:v>
                </c:pt>
              </c:strCache>
            </c:strRef>
          </c:cat>
          <c:val>
            <c:numRef>
              <c:f>'[「組込み／IoTに関する動向調査」 集計_データ編_5章_1（B-E）20200306★.xlsx]18-14(ク) '!$T$25:$T$34</c:f>
              <c:numCache>
                <c:formatCode>0.0%</c:formatCode>
                <c:ptCount val="10"/>
                <c:pt idx="0">
                  <c:v>1.3768115942028984</c:v>
                </c:pt>
                <c:pt idx="1">
                  <c:v>0.72463768115942029</c:v>
                </c:pt>
                <c:pt idx="2">
                  <c:v>0.47826086956521741</c:v>
                </c:pt>
                <c:pt idx="3">
                  <c:v>0.71014492753623193</c:v>
                </c:pt>
                <c:pt idx="4">
                  <c:v>0.33333333333333331</c:v>
                </c:pt>
                <c:pt idx="5">
                  <c:v>0.39130434782608697</c:v>
                </c:pt>
                <c:pt idx="6">
                  <c:v>0.47826086956521741</c:v>
                </c:pt>
                <c:pt idx="7">
                  <c:v>0.15942028985507245</c:v>
                </c:pt>
                <c:pt idx="8">
                  <c:v>0.21739130434782608</c:v>
                </c:pt>
                <c:pt idx="9">
                  <c:v>0.33333333333333331</c:v>
                </c:pt>
              </c:numCache>
            </c:numRef>
          </c:val>
          <c:extLst>
            <c:ext xmlns:c16="http://schemas.microsoft.com/office/drawing/2014/chart" uri="{C3380CC4-5D6E-409C-BE32-E72D297353CC}">
              <c16:uniqueId val="{00000000-7933-4F1A-A9B7-ED8E37939E1C}"/>
            </c:ext>
          </c:extLst>
        </c:ser>
        <c:dLbls>
          <c:showLegendKey val="0"/>
          <c:showVal val="0"/>
          <c:showCatName val="0"/>
          <c:showSerName val="0"/>
          <c:showPercent val="0"/>
          <c:showBubbleSize val="0"/>
        </c:dLbls>
        <c:gapWidth val="40"/>
        <c:overlap val="100"/>
        <c:axId val="462394496"/>
        <c:axId val="462396032"/>
      </c:barChart>
      <c:catAx>
        <c:axId val="462394496"/>
        <c:scaling>
          <c:orientation val="maxMin"/>
        </c:scaling>
        <c:delete val="1"/>
        <c:axPos val="l"/>
        <c:numFmt formatCode="General" sourceLinked="1"/>
        <c:majorTickMark val="none"/>
        <c:minorTickMark val="none"/>
        <c:tickLblPos val="nextTo"/>
        <c:crossAx val="462396032"/>
        <c:crosses val="autoZero"/>
        <c:auto val="1"/>
        <c:lblAlgn val="ctr"/>
        <c:lblOffset val="100"/>
        <c:noMultiLvlLbl val="0"/>
      </c:catAx>
      <c:valAx>
        <c:axId val="462396032"/>
        <c:scaling>
          <c:orientation val="minMax"/>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ja-JP"/>
          </a:p>
        </c:txPr>
        <c:crossAx val="462394496"/>
        <c:crosses val="autoZero"/>
        <c:crossBetween val="between"/>
        <c:majorUnit val="0.5"/>
      </c:valAx>
      <c:spPr>
        <a:noFill/>
        <a:ln>
          <a:solidFill>
            <a:schemeClr val="tx1">
              <a:lumMod val="50000"/>
              <a:lumOff val="50000"/>
            </a:schemeClr>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legend>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2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5042735042735"/>
          <c:y val="0.25461188041150029"/>
          <c:w val="0.73401709401709403"/>
          <c:h val="0.60122967387697224"/>
        </c:manualLayout>
      </c:layout>
      <c:barChart>
        <c:barDir val="bar"/>
        <c:grouping val="stacked"/>
        <c:varyColors val="0"/>
        <c:ser>
          <c:idx val="1"/>
          <c:order val="0"/>
          <c:tx>
            <c:strRef>
              <c:f>'[「組込み／IoTに関する動向調査」 集計_データ編_5章_1（B-E）20200306★.xlsx]18-14(ク) '!$V$24</c:f>
              <c:strCache>
                <c:ptCount val="1"/>
                <c:pt idx="0">
                  <c:v>移動／交通(n=74)</c:v>
                </c:pt>
              </c:strCache>
            </c:strRef>
          </c:tx>
          <c:spPr>
            <a:solidFill>
              <a:srgbClr val="FFC000"/>
            </a:solidFill>
            <a:ln>
              <a:solidFill>
                <a:sysClr val="windowText" lastClr="000000"/>
              </a:solidFill>
            </a:ln>
            <a:effectLst/>
          </c:spPr>
          <c:invertIfNegative val="0"/>
          <c:cat>
            <c:strRef>
              <c:f>'[「組込み／IoTに関する動向調査」 集計_データ編_5章_1（B-E）20200306★.xlsx]18-14(ク) '!$D$25:$D$34</c:f>
              <c:strCache>
                <c:ptCount val="10"/>
                <c:pt idx="0">
                  <c:v>AI技術</c:v>
                </c:pt>
                <c:pt idx="1">
                  <c:v>IoTシステム構築技術</c:v>
                </c:pt>
                <c:pt idx="2">
                  <c:v>画像・音声認識技術</c:v>
                </c:pt>
                <c:pt idx="3">
                  <c:v>ビッグデータ</c:v>
                </c:pt>
                <c:pt idx="4">
                  <c:v>無線通信・NW技術</c:v>
                </c:pt>
                <c:pt idx="5">
                  <c:v>センサ技術</c:v>
                </c:pt>
                <c:pt idx="6">
                  <c:v>システムズエンジニアリング技術</c:v>
                </c:pt>
                <c:pt idx="7">
                  <c:v>デバイス技術</c:v>
                </c:pt>
                <c:pt idx="8">
                  <c:v>要求獲得・要件定義技術</c:v>
                </c:pt>
                <c:pt idx="9">
                  <c:v>リアルタイム制御技術</c:v>
                </c:pt>
              </c:strCache>
            </c:strRef>
          </c:cat>
          <c:val>
            <c:numRef>
              <c:f>'[「組込み／IoTに関する動向調査」 集計_データ編_5章_1（B-E）20200306★.xlsx]18-14(ク) '!$V$25:$V$34</c:f>
              <c:numCache>
                <c:formatCode>0.0%</c:formatCode>
                <c:ptCount val="10"/>
                <c:pt idx="0">
                  <c:v>0.20512820512820512</c:v>
                </c:pt>
                <c:pt idx="1">
                  <c:v>6.4102564102564097E-2</c:v>
                </c:pt>
                <c:pt idx="2">
                  <c:v>8.9743589743589744E-2</c:v>
                </c:pt>
                <c:pt idx="3">
                  <c:v>0.10897435897435898</c:v>
                </c:pt>
                <c:pt idx="4">
                  <c:v>5.7692307692307696E-2</c:v>
                </c:pt>
                <c:pt idx="5">
                  <c:v>5.7692307692307696E-2</c:v>
                </c:pt>
                <c:pt idx="6">
                  <c:v>0.11538461538461539</c:v>
                </c:pt>
                <c:pt idx="7">
                  <c:v>5.7692307692307696E-2</c:v>
                </c:pt>
                <c:pt idx="8">
                  <c:v>5.128205128205128E-2</c:v>
                </c:pt>
                <c:pt idx="9">
                  <c:v>4.4871794871794872E-2</c:v>
                </c:pt>
              </c:numCache>
            </c:numRef>
          </c:val>
          <c:extLst>
            <c:ext xmlns:c16="http://schemas.microsoft.com/office/drawing/2014/chart" uri="{C3380CC4-5D6E-409C-BE32-E72D297353CC}">
              <c16:uniqueId val="{00000000-53F3-4191-9888-F96ED58A1954}"/>
            </c:ext>
          </c:extLst>
        </c:ser>
        <c:dLbls>
          <c:showLegendKey val="0"/>
          <c:showVal val="0"/>
          <c:showCatName val="0"/>
          <c:showSerName val="0"/>
          <c:showPercent val="0"/>
          <c:showBubbleSize val="0"/>
        </c:dLbls>
        <c:gapWidth val="40"/>
        <c:overlap val="100"/>
        <c:axId val="462101504"/>
        <c:axId val="462107392"/>
      </c:barChart>
      <c:catAx>
        <c:axId val="462101504"/>
        <c:scaling>
          <c:orientation val="maxMin"/>
        </c:scaling>
        <c:delete val="1"/>
        <c:axPos val="l"/>
        <c:numFmt formatCode="General" sourceLinked="1"/>
        <c:majorTickMark val="none"/>
        <c:minorTickMark val="none"/>
        <c:tickLblPos val="nextTo"/>
        <c:crossAx val="462107392"/>
        <c:crosses val="autoZero"/>
        <c:auto val="1"/>
        <c:lblAlgn val="ctr"/>
        <c:lblOffset val="100"/>
        <c:noMultiLvlLbl val="0"/>
      </c:catAx>
      <c:valAx>
        <c:axId val="462107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ja-JP"/>
          </a:p>
        </c:txPr>
        <c:crossAx val="462101504"/>
        <c:crosses val="autoZero"/>
        <c:crossBetween val="between"/>
        <c:majorUnit val="0.5"/>
      </c:valAx>
      <c:spPr>
        <a:noFill/>
        <a:ln>
          <a:solidFill>
            <a:schemeClr val="tx1">
              <a:lumMod val="50000"/>
              <a:lumOff val="50000"/>
            </a:schemeClr>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legend>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2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5042735042735"/>
          <c:y val="0.25461188041150029"/>
          <c:w val="0.73401709401709403"/>
          <c:h val="0.60122967387697224"/>
        </c:manualLayout>
      </c:layout>
      <c:barChart>
        <c:barDir val="bar"/>
        <c:grouping val="stacked"/>
        <c:varyColors val="0"/>
        <c:ser>
          <c:idx val="1"/>
          <c:order val="0"/>
          <c:tx>
            <c:strRef>
              <c:f>'[「組込み／IoTに関する動向調査」 集計_データ編_5章_1（B-E）20200306★.xlsx]18-14(ク) '!$W$24</c:f>
              <c:strCache>
                <c:ptCount val="1"/>
                <c:pt idx="0">
                  <c:v>流通／物流(n=52)</c:v>
                </c:pt>
              </c:strCache>
            </c:strRef>
          </c:tx>
          <c:spPr>
            <a:solidFill>
              <a:srgbClr val="FFC000"/>
            </a:solidFill>
            <a:ln>
              <a:solidFill>
                <a:sysClr val="windowText" lastClr="000000"/>
              </a:solidFill>
            </a:ln>
            <a:effectLst/>
          </c:spPr>
          <c:invertIfNegative val="0"/>
          <c:cat>
            <c:strRef>
              <c:f>'[「組込み／IoTに関する動向調査」 集計_データ編_5章_1（B-E）20200306★.xlsx]18-14(ク) '!$D$25:$D$34</c:f>
              <c:strCache>
                <c:ptCount val="10"/>
                <c:pt idx="0">
                  <c:v>AI技術</c:v>
                </c:pt>
                <c:pt idx="1">
                  <c:v>IoTシステム構築技術</c:v>
                </c:pt>
                <c:pt idx="2">
                  <c:v>画像・音声認識技術</c:v>
                </c:pt>
                <c:pt idx="3">
                  <c:v>ビッグデータ</c:v>
                </c:pt>
                <c:pt idx="4">
                  <c:v>無線通信・NW技術</c:v>
                </c:pt>
                <c:pt idx="5">
                  <c:v>センサ技術</c:v>
                </c:pt>
                <c:pt idx="6">
                  <c:v>システムズエンジニアリング技術</c:v>
                </c:pt>
                <c:pt idx="7">
                  <c:v>デバイス技術</c:v>
                </c:pt>
                <c:pt idx="8">
                  <c:v>要求獲得・要件定義技術</c:v>
                </c:pt>
                <c:pt idx="9">
                  <c:v>リアルタイム制御技術</c:v>
                </c:pt>
              </c:strCache>
            </c:strRef>
          </c:cat>
          <c:val>
            <c:numRef>
              <c:f>'[「組込み／IoTに関する動向調査」 集計_データ編_5章_1（B-E）20200306★.xlsx]18-14(ク) '!$W$25:$W$34</c:f>
              <c:numCache>
                <c:formatCode>0.0%</c:formatCode>
                <c:ptCount val="10"/>
                <c:pt idx="0">
                  <c:v>0.43478260869565216</c:v>
                </c:pt>
                <c:pt idx="1">
                  <c:v>0.20289855072463769</c:v>
                </c:pt>
                <c:pt idx="2">
                  <c:v>0.11594202898550725</c:v>
                </c:pt>
                <c:pt idx="3">
                  <c:v>0.24637681159420291</c:v>
                </c:pt>
                <c:pt idx="4">
                  <c:v>8.6956521739130432E-2</c:v>
                </c:pt>
                <c:pt idx="5">
                  <c:v>0.10144927536231885</c:v>
                </c:pt>
                <c:pt idx="6">
                  <c:v>0.11594202898550725</c:v>
                </c:pt>
                <c:pt idx="7">
                  <c:v>8.6956521739130432E-2</c:v>
                </c:pt>
                <c:pt idx="8">
                  <c:v>2.8985507246376812E-2</c:v>
                </c:pt>
                <c:pt idx="9">
                  <c:v>8.6956521739130432E-2</c:v>
                </c:pt>
              </c:numCache>
            </c:numRef>
          </c:val>
          <c:extLst>
            <c:ext xmlns:c16="http://schemas.microsoft.com/office/drawing/2014/chart" uri="{C3380CC4-5D6E-409C-BE32-E72D297353CC}">
              <c16:uniqueId val="{00000000-B4E0-492B-8278-926E9818FE46}"/>
            </c:ext>
          </c:extLst>
        </c:ser>
        <c:dLbls>
          <c:showLegendKey val="0"/>
          <c:showVal val="0"/>
          <c:showCatName val="0"/>
          <c:showSerName val="0"/>
          <c:showPercent val="0"/>
          <c:showBubbleSize val="0"/>
        </c:dLbls>
        <c:gapWidth val="40"/>
        <c:overlap val="100"/>
        <c:axId val="462132352"/>
        <c:axId val="462133888"/>
      </c:barChart>
      <c:catAx>
        <c:axId val="462132352"/>
        <c:scaling>
          <c:orientation val="maxMin"/>
        </c:scaling>
        <c:delete val="1"/>
        <c:axPos val="l"/>
        <c:numFmt formatCode="General" sourceLinked="1"/>
        <c:majorTickMark val="none"/>
        <c:minorTickMark val="none"/>
        <c:tickLblPos val="nextTo"/>
        <c:crossAx val="462133888"/>
        <c:crosses val="autoZero"/>
        <c:auto val="1"/>
        <c:lblAlgn val="ctr"/>
        <c:lblOffset val="100"/>
        <c:noMultiLvlLbl val="0"/>
      </c:catAx>
      <c:valAx>
        <c:axId val="462133888"/>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ja-JP"/>
          </a:p>
        </c:txPr>
        <c:crossAx val="462132352"/>
        <c:crosses val="autoZero"/>
        <c:crossBetween val="between"/>
        <c:majorUnit val="0.5"/>
      </c:valAx>
      <c:spPr>
        <a:noFill/>
        <a:ln>
          <a:solidFill>
            <a:schemeClr val="tx1">
              <a:lumMod val="50000"/>
              <a:lumOff val="50000"/>
            </a:schemeClr>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3">
    <c:autoUpdate val="0"/>
  </c:externalData>
</c:chartSpace>
</file>

<file path=ppt/charts/chart2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5042735042735"/>
          <c:y val="0.25461188041150029"/>
          <c:w val="0.73401709401709403"/>
          <c:h val="0.60122967387697224"/>
        </c:manualLayout>
      </c:layout>
      <c:barChart>
        <c:barDir val="bar"/>
        <c:grouping val="stacked"/>
        <c:varyColors val="0"/>
        <c:ser>
          <c:idx val="1"/>
          <c:order val="0"/>
          <c:tx>
            <c:strRef>
              <c:f>'[「組込み／IoTに関する動向調査」 集計_データ編_5章_1（B-E）20200306★.xlsx]18-14(ク) '!$X$24</c:f>
              <c:strCache>
                <c:ptCount val="1"/>
                <c:pt idx="0">
                  <c:v>防犯／防災(n=64)</c:v>
                </c:pt>
              </c:strCache>
            </c:strRef>
          </c:tx>
          <c:spPr>
            <a:solidFill>
              <a:srgbClr val="FFC000"/>
            </a:solidFill>
            <a:ln>
              <a:solidFill>
                <a:sysClr val="windowText" lastClr="000000"/>
              </a:solidFill>
            </a:ln>
            <a:effectLst/>
          </c:spPr>
          <c:invertIfNegative val="0"/>
          <c:cat>
            <c:strRef>
              <c:f>'[「組込み／IoTに関する動向調査」 集計_データ編_5章_1（B-E）20200306★.xlsx]18-14(ク) '!$D$25:$D$34</c:f>
              <c:strCache>
                <c:ptCount val="10"/>
                <c:pt idx="0">
                  <c:v>AI技術</c:v>
                </c:pt>
                <c:pt idx="1">
                  <c:v>IoTシステム構築技術</c:v>
                </c:pt>
                <c:pt idx="2">
                  <c:v>画像・音声認識技術</c:v>
                </c:pt>
                <c:pt idx="3">
                  <c:v>ビッグデータ</c:v>
                </c:pt>
                <c:pt idx="4">
                  <c:v>無線通信・NW技術</c:v>
                </c:pt>
                <c:pt idx="5">
                  <c:v>センサ技術</c:v>
                </c:pt>
                <c:pt idx="6">
                  <c:v>システムズエンジニアリング技術</c:v>
                </c:pt>
                <c:pt idx="7">
                  <c:v>デバイス技術</c:v>
                </c:pt>
                <c:pt idx="8">
                  <c:v>要求獲得・要件定義技術</c:v>
                </c:pt>
                <c:pt idx="9">
                  <c:v>リアルタイム制御技術</c:v>
                </c:pt>
              </c:strCache>
            </c:strRef>
          </c:cat>
          <c:val>
            <c:numRef>
              <c:f>'[「組込み／IoTに関する動向調査」 集計_データ編_5章_1（B-E）20200306★.xlsx]18-14(ク) '!$X$25:$X$34</c:f>
              <c:numCache>
                <c:formatCode>0.0%</c:formatCode>
                <c:ptCount val="10"/>
                <c:pt idx="0">
                  <c:v>0.52238805970149249</c:v>
                </c:pt>
                <c:pt idx="1">
                  <c:v>0.23880597014925373</c:v>
                </c:pt>
                <c:pt idx="2">
                  <c:v>0.19402985074626866</c:v>
                </c:pt>
                <c:pt idx="3">
                  <c:v>0.28358208955223879</c:v>
                </c:pt>
                <c:pt idx="4">
                  <c:v>0.14925373134328357</c:v>
                </c:pt>
                <c:pt idx="5">
                  <c:v>0.14925373134328357</c:v>
                </c:pt>
                <c:pt idx="6">
                  <c:v>0.13432835820895522</c:v>
                </c:pt>
                <c:pt idx="7">
                  <c:v>8.9552238805970144E-2</c:v>
                </c:pt>
                <c:pt idx="8">
                  <c:v>0</c:v>
                </c:pt>
                <c:pt idx="9">
                  <c:v>0.16417910447761194</c:v>
                </c:pt>
              </c:numCache>
            </c:numRef>
          </c:val>
          <c:extLst>
            <c:ext xmlns:c16="http://schemas.microsoft.com/office/drawing/2014/chart" uri="{C3380CC4-5D6E-409C-BE32-E72D297353CC}">
              <c16:uniqueId val="{00000000-C14A-41DA-9D0F-40E83EA361D7}"/>
            </c:ext>
          </c:extLst>
        </c:ser>
        <c:dLbls>
          <c:showLegendKey val="0"/>
          <c:showVal val="0"/>
          <c:showCatName val="0"/>
          <c:showSerName val="0"/>
          <c:showPercent val="0"/>
          <c:showBubbleSize val="0"/>
        </c:dLbls>
        <c:gapWidth val="40"/>
        <c:overlap val="100"/>
        <c:axId val="462146560"/>
        <c:axId val="462152448"/>
      </c:barChart>
      <c:catAx>
        <c:axId val="462146560"/>
        <c:scaling>
          <c:orientation val="maxMin"/>
        </c:scaling>
        <c:delete val="1"/>
        <c:axPos val="l"/>
        <c:numFmt formatCode="General" sourceLinked="1"/>
        <c:majorTickMark val="none"/>
        <c:minorTickMark val="none"/>
        <c:tickLblPos val="nextTo"/>
        <c:crossAx val="462152448"/>
        <c:crosses val="autoZero"/>
        <c:auto val="1"/>
        <c:lblAlgn val="ctr"/>
        <c:lblOffset val="100"/>
        <c:noMultiLvlLbl val="0"/>
      </c:catAx>
      <c:valAx>
        <c:axId val="462152448"/>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ja-JP"/>
          </a:p>
        </c:txPr>
        <c:crossAx val="462146560"/>
        <c:crosses val="autoZero"/>
        <c:crossBetween val="between"/>
        <c:majorUnit val="0.5"/>
      </c:valAx>
      <c:spPr>
        <a:noFill/>
        <a:ln>
          <a:solidFill>
            <a:schemeClr val="tx1">
              <a:lumMod val="50000"/>
              <a:lumOff val="50000"/>
            </a:schemeClr>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3">
    <c:autoUpdate val="0"/>
  </c:externalData>
</c:chartSpace>
</file>

<file path=ppt/charts/chart2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r>
              <a:rPr lang="ja-JP" sz="1200" b="1" dirty="0"/>
              <a:t>将来のハードウェア</a:t>
            </a:r>
          </a:p>
        </c:rich>
      </c:tx>
      <c:layout>
        <c:manualLayout>
          <c:xMode val="edge"/>
          <c:yMode val="edge"/>
          <c:x val="0.34073929849677881"/>
          <c:y val="0"/>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40460876068376073"/>
          <c:y val="0.14985999999999999"/>
          <c:w val="0.53776645299145298"/>
          <c:h val="0.75329377777777773"/>
        </c:manualLayout>
      </c:layout>
      <c:barChart>
        <c:barDir val="bar"/>
        <c:grouping val="stacked"/>
        <c:varyColors val="0"/>
        <c:ser>
          <c:idx val="0"/>
          <c:order val="0"/>
          <c:tx>
            <c:strRef>
              <c:f>'Q19-2'!$G$13</c:f>
              <c:strCache>
                <c:ptCount val="1"/>
                <c:pt idx="0">
                  <c:v>1番目(n=778)</c:v>
                </c:pt>
              </c:strCache>
            </c:strRef>
          </c:tx>
          <c:spPr>
            <a:solidFill>
              <a:srgbClr val="FF9966"/>
            </a:solidFill>
            <a:ln>
              <a:solidFill>
                <a:schemeClr val="tx1"/>
              </a:solidFill>
            </a:ln>
            <a:effectLst/>
          </c:spPr>
          <c:invertIfNegative val="0"/>
          <c:dLbls>
            <c:dLbl>
              <c:idx val="4"/>
              <c:layout>
                <c:manualLayout>
                  <c:x val="-1.628205128205133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013-4FF8-A777-8EB45B307CEF}"/>
                </c:ext>
              </c:extLst>
            </c:dLbl>
            <c:dLbl>
              <c:idx val="5"/>
              <c:layout>
                <c:manualLayout>
                  <c:x val="-1.628205128205128E-2"/>
                  <c:y val="8.466666666666769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013-4FF8-A777-8EB45B307CEF}"/>
                </c:ext>
              </c:extLst>
            </c:dLbl>
            <c:dLbl>
              <c:idx val="6"/>
              <c:layout>
                <c:manualLayout>
                  <c:x val="-1.3568376068376069E-2"/>
                  <c:y val="2.822222222222222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013-4FF8-A777-8EB45B307CEF}"/>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'Q19-2'!$B$14:$B$20</c:f>
              <c:strCache>
                <c:ptCount val="7"/>
                <c:pt idx="0">
                  <c:v>1.クラウド（n=480）</c:v>
                </c:pt>
                <c:pt idx="1">
                  <c:v>2.専用ハードウェア（n=314）</c:v>
                </c:pt>
                <c:pt idx="2">
                  <c:v>3.民生用PC（n=290）</c:v>
                </c:pt>
                <c:pt idx="3">
                  <c:v>4.産業用PC（n=214）</c:v>
                </c:pt>
                <c:pt idx="4">
                  <c:v>5.スマートフォン（n=310）</c:v>
                </c:pt>
                <c:pt idx="5">
                  <c:v>6.汎用シングルボード（n=162）</c:v>
                </c:pt>
                <c:pt idx="6">
                  <c:v>7.タブレット（n=296）</c:v>
                </c:pt>
              </c:strCache>
            </c:strRef>
          </c:cat>
          <c:val>
            <c:numRef>
              <c:f>'Q19-2'!$G$14:$G$20</c:f>
              <c:numCache>
                <c:formatCode>0.0%</c:formatCode>
                <c:ptCount val="7"/>
                <c:pt idx="0">
                  <c:v>0.33161953727506427</c:v>
                </c:pt>
                <c:pt idx="1">
                  <c:v>0.2352185089974293</c:v>
                </c:pt>
                <c:pt idx="2">
                  <c:v>0.16580976863753213</c:v>
                </c:pt>
                <c:pt idx="3">
                  <c:v>9.2544987146529561E-2</c:v>
                </c:pt>
                <c:pt idx="4">
                  <c:v>5.6555269922879174E-2</c:v>
                </c:pt>
                <c:pt idx="5">
                  <c:v>5.3984575835475578E-2</c:v>
                </c:pt>
                <c:pt idx="6">
                  <c:v>4.6272493573264781E-2</c:v>
                </c:pt>
              </c:numCache>
            </c:numRef>
          </c:val>
          <c:extLst>
            <c:ext xmlns:c16="http://schemas.microsoft.com/office/drawing/2014/chart" uri="{C3380CC4-5D6E-409C-BE32-E72D297353CC}">
              <c16:uniqueId val="{00000000-DAC3-417B-BDE0-A854DE1D6667}"/>
            </c:ext>
          </c:extLst>
        </c:ser>
        <c:ser>
          <c:idx val="1"/>
          <c:order val="1"/>
          <c:tx>
            <c:strRef>
              <c:f>'Q19-2'!$H$13</c:f>
              <c:strCache>
                <c:ptCount val="1"/>
                <c:pt idx="0">
                  <c:v>2番目(n=691)</c:v>
                </c:pt>
              </c:strCache>
            </c:strRef>
          </c:tx>
          <c:spPr>
            <a:solidFill>
              <a:srgbClr val="FFFF99"/>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'Q19-2'!$B$14:$B$20</c:f>
              <c:strCache>
                <c:ptCount val="7"/>
                <c:pt idx="0">
                  <c:v>1.クラウド（n=480）</c:v>
                </c:pt>
                <c:pt idx="1">
                  <c:v>2.専用ハードウェア（n=314）</c:v>
                </c:pt>
                <c:pt idx="2">
                  <c:v>3.民生用PC（n=290）</c:v>
                </c:pt>
                <c:pt idx="3">
                  <c:v>4.産業用PC（n=214）</c:v>
                </c:pt>
                <c:pt idx="4">
                  <c:v>5.スマートフォン（n=310）</c:v>
                </c:pt>
                <c:pt idx="5">
                  <c:v>6.汎用シングルボード（n=162）</c:v>
                </c:pt>
                <c:pt idx="6">
                  <c:v>7.タブレット（n=296）</c:v>
                </c:pt>
              </c:strCache>
            </c:strRef>
          </c:cat>
          <c:val>
            <c:numRef>
              <c:f>'Q19-2'!$H$14:$H$20</c:f>
              <c:numCache>
                <c:formatCode>0.0%</c:formatCode>
                <c:ptCount val="7"/>
                <c:pt idx="0">
                  <c:v>0.15050651230101303</c:v>
                </c:pt>
                <c:pt idx="1">
                  <c:v>9.6960926193921854E-2</c:v>
                </c:pt>
                <c:pt idx="2">
                  <c:v>0.13024602026049203</c:v>
                </c:pt>
                <c:pt idx="3">
                  <c:v>0.12445730824891461</c:v>
                </c:pt>
                <c:pt idx="4">
                  <c:v>0.20549927641099855</c:v>
                </c:pt>
                <c:pt idx="5">
                  <c:v>9.8408104196816212E-2</c:v>
                </c:pt>
                <c:pt idx="6">
                  <c:v>0.18523878437047755</c:v>
                </c:pt>
              </c:numCache>
            </c:numRef>
          </c:val>
          <c:extLst>
            <c:ext xmlns:c16="http://schemas.microsoft.com/office/drawing/2014/chart" uri="{C3380CC4-5D6E-409C-BE32-E72D297353CC}">
              <c16:uniqueId val="{00000001-DAC3-417B-BDE0-A854DE1D6667}"/>
            </c:ext>
          </c:extLst>
        </c:ser>
        <c:ser>
          <c:idx val="2"/>
          <c:order val="2"/>
          <c:tx>
            <c:strRef>
              <c:f>'Q19-2'!$I$13</c:f>
              <c:strCache>
                <c:ptCount val="1"/>
                <c:pt idx="0">
                  <c:v>3番目(n=628)</c:v>
                </c:pt>
              </c:strCache>
            </c:strRef>
          </c:tx>
          <c:spPr>
            <a:solidFill>
              <a:srgbClr val="2E75B6"/>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'Q19-2'!$B$14:$B$20</c:f>
              <c:strCache>
                <c:ptCount val="7"/>
                <c:pt idx="0">
                  <c:v>1.クラウド（n=480）</c:v>
                </c:pt>
                <c:pt idx="1">
                  <c:v>2.専用ハードウェア（n=314）</c:v>
                </c:pt>
                <c:pt idx="2">
                  <c:v>3.民生用PC（n=290）</c:v>
                </c:pt>
                <c:pt idx="3">
                  <c:v>4.産業用PC（n=214）</c:v>
                </c:pt>
                <c:pt idx="4">
                  <c:v>5.スマートフォン（n=310）</c:v>
                </c:pt>
                <c:pt idx="5">
                  <c:v>6.汎用シングルボード（n=162）</c:v>
                </c:pt>
                <c:pt idx="6">
                  <c:v>7.タブレット（n=296）</c:v>
                </c:pt>
              </c:strCache>
            </c:strRef>
          </c:cat>
          <c:val>
            <c:numRef>
              <c:f>'Q19-2'!$I$14:$I$20</c:f>
              <c:numCache>
                <c:formatCode>0.0%</c:formatCode>
                <c:ptCount val="7"/>
                <c:pt idx="0">
                  <c:v>0.18789808917197454</c:v>
                </c:pt>
                <c:pt idx="1">
                  <c:v>0.10191082802547771</c:v>
                </c:pt>
                <c:pt idx="2">
                  <c:v>0.11305732484076433</c:v>
                </c:pt>
                <c:pt idx="3">
                  <c:v>8.9171974522292988E-2</c:v>
                </c:pt>
                <c:pt idx="4">
                  <c:v>0.19745222929936307</c:v>
                </c:pt>
                <c:pt idx="5">
                  <c:v>8.2802547770700632E-2</c:v>
                </c:pt>
                <c:pt idx="6">
                  <c:v>0.21019108280254778</c:v>
                </c:pt>
              </c:numCache>
            </c:numRef>
          </c:val>
          <c:extLst>
            <c:ext xmlns:c16="http://schemas.microsoft.com/office/drawing/2014/chart" uri="{C3380CC4-5D6E-409C-BE32-E72D297353CC}">
              <c16:uniqueId val="{00000002-DAC3-417B-BDE0-A854DE1D6667}"/>
            </c:ext>
          </c:extLst>
        </c:ser>
        <c:dLbls>
          <c:showLegendKey val="0"/>
          <c:showVal val="0"/>
          <c:showCatName val="0"/>
          <c:showSerName val="0"/>
          <c:showPercent val="0"/>
          <c:showBubbleSize val="0"/>
        </c:dLbls>
        <c:gapWidth val="40"/>
        <c:overlap val="100"/>
        <c:axId val="462169984"/>
        <c:axId val="462171520"/>
      </c:barChart>
      <c:catAx>
        <c:axId val="462169984"/>
        <c:scaling>
          <c:orientation val="maxMin"/>
        </c:scaling>
        <c:delete val="0"/>
        <c:axPos val="l"/>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62171520"/>
        <c:crosses val="autoZero"/>
        <c:auto val="1"/>
        <c:lblAlgn val="ctr"/>
        <c:lblOffset val="100"/>
        <c:noMultiLvlLbl val="0"/>
      </c:catAx>
      <c:valAx>
        <c:axId val="462171520"/>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62169984"/>
        <c:crosses val="autoZero"/>
        <c:crossBetween val="between"/>
      </c:valAx>
      <c:spPr>
        <a:noFill/>
        <a:ln>
          <a:solidFill>
            <a:schemeClr val="bg1">
              <a:lumMod val="50000"/>
            </a:schemeClr>
          </a:solidFill>
        </a:ln>
        <a:effectLst/>
      </c:spPr>
    </c:plotArea>
    <c:legend>
      <c:legendPos val="b"/>
      <c:layout>
        <c:manualLayout>
          <c:xMode val="edge"/>
          <c:yMode val="edge"/>
          <c:x val="0.2437138888888889"/>
          <c:y val="0.92557685185185201"/>
          <c:w val="0.69710213675213673"/>
          <c:h val="5.0904629629629633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r>
              <a:rPr lang="ja-JP" altLang="en-US" sz="1200" b="1" dirty="0"/>
              <a:t>現在のハードウェア</a:t>
            </a:r>
          </a:p>
        </c:rich>
      </c:tx>
      <c:layout>
        <c:manualLayout>
          <c:xMode val="edge"/>
          <c:yMode val="edge"/>
          <c:x val="0.17838999082436288"/>
          <c:y val="0"/>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barChart>
        <c:barDir val="bar"/>
        <c:grouping val="stacked"/>
        <c:varyColors val="0"/>
        <c:ser>
          <c:idx val="0"/>
          <c:order val="0"/>
          <c:tx>
            <c:strRef>
              <c:f>'Q19-1'!$G$13</c:f>
              <c:strCache>
                <c:ptCount val="1"/>
                <c:pt idx="0">
                  <c:v>1番目(n=778)</c:v>
                </c:pt>
              </c:strCache>
            </c:strRef>
          </c:tx>
          <c:spPr>
            <a:solidFill>
              <a:srgbClr val="FF9966"/>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'Q19-1'!$B$14:$B$20</c:f>
              <c:strCache>
                <c:ptCount val="7"/>
                <c:pt idx="0">
                  <c:v>1.専用ハードウェア（n=387）</c:v>
                </c:pt>
                <c:pt idx="1">
                  <c:v>2.民生用PC（n=436）</c:v>
                </c:pt>
                <c:pt idx="2">
                  <c:v>3.産業用PC（n=280）</c:v>
                </c:pt>
                <c:pt idx="3">
                  <c:v>4.クラウド（n=324）</c:v>
                </c:pt>
                <c:pt idx="4">
                  <c:v>5.汎用シングルボード（n=147）</c:v>
                </c:pt>
                <c:pt idx="5">
                  <c:v>6.スマートフォン（n=178）</c:v>
                </c:pt>
                <c:pt idx="6">
                  <c:v>7.タブレット（n=241）</c:v>
                </c:pt>
              </c:strCache>
            </c:strRef>
          </c:cat>
          <c:val>
            <c:numRef>
              <c:f>'Q19-1'!$G$14:$G$20</c:f>
              <c:numCache>
                <c:formatCode>0.0%</c:formatCode>
                <c:ptCount val="7"/>
                <c:pt idx="0">
                  <c:v>0.32904884318766064</c:v>
                </c:pt>
                <c:pt idx="1">
                  <c:v>0.29691516709511567</c:v>
                </c:pt>
                <c:pt idx="2">
                  <c:v>0.13239074550128535</c:v>
                </c:pt>
                <c:pt idx="3">
                  <c:v>0.11953727506426735</c:v>
                </c:pt>
                <c:pt idx="4">
                  <c:v>5.3984575835475578E-2</c:v>
                </c:pt>
                <c:pt idx="5">
                  <c:v>2.6992287917737789E-2</c:v>
                </c:pt>
                <c:pt idx="6">
                  <c:v>1.6709511568123392E-2</c:v>
                </c:pt>
              </c:numCache>
            </c:numRef>
          </c:val>
          <c:extLst>
            <c:ext xmlns:c16="http://schemas.microsoft.com/office/drawing/2014/chart" uri="{C3380CC4-5D6E-409C-BE32-E72D297353CC}">
              <c16:uniqueId val="{00000000-05D0-4314-A180-85295F8F9871}"/>
            </c:ext>
          </c:extLst>
        </c:ser>
        <c:ser>
          <c:idx val="1"/>
          <c:order val="1"/>
          <c:tx>
            <c:strRef>
              <c:f>'Q19-1'!$H$13</c:f>
              <c:strCache>
                <c:ptCount val="1"/>
                <c:pt idx="0">
                  <c:v>2番目(n=674)</c:v>
                </c:pt>
              </c:strCache>
            </c:strRef>
          </c:tx>
          <c:spPr>
            <a:solidFill>
              <a:srgbClr val="FFFF99"/>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'Q19-1'!$B$14:$B$20</c:f>
              <c:strCache>
                <c:ptCount val="7"/>
                <c:pt idx="0">
                  <c:v>1.専用ハードウェア（n=387）</c:v>
                </c:pt>
                <c:pt idx="1">
                  <c:v>2.民生用PC（n=436）</c:v>
                </c:pt>
                <c:pt idx="2">
                  <c:v>3.産業用PC（n=280）</c:v>
                </c:pt>
                <c:pt idx="3">
                  <c:v>4.クラウド（n=324）</c:v>
                </c:pt>
                <c:pt idx="4">
                  <c:v>5.汎用シングルボード（n=147）</c:v>
                </c:pt>
                <c:pt idx="5">
                  <c:v>6.スマートフォン（n=178）</c:v>
                </c:pt>
                <c:pt idx="6">
                  <c:v>7.タブレット（n=241）</c:v>
                </c:pt>
              </c:strCache>
            </c:strRef>
          </c:cat>
          <c:val>
            <c:numRef>
              <c:f>'Q19-1'!$H$14:$H$20</c:f>
              <c:numCache>
                <c:formatCode>0.0%</c:formatCode>
                <c:ptCount val="7"/>
                <c:pt idx="0">
                  <c:v>0.11572700296735905</c:v>
                </c:pt>
                <c:pt idx="1">
                  <c:v>0.18842729970326411</c:v>
                </c:pt>
                <c:pt idx="2">
                  <c:v>0.16765578635014836</c:v>
                </c:pt>
                <c:pt idx="3">
                  <c:v>0.17210682492581603</c:v>
                </c:pt>
                <c:pt idx="4">
                  <c:v>8.7537091988130561E-2</c:v>
                </c:pt>
                <c:pt idx="5">
                  <c:v>8.9020771513353122E-2</c:v>
                </c:pt>
                <c:pt idx="6">
                  <c:v>0.16023738872403562</c:v>
                </c:pt>
              </c:numCache>
            </c:numRef>
          </c:val>
          <c:extLst>
            <c:ext xmlns:c16="http://schemas.microsoft.com/office/drawing/2014/chart" uri="{C3380CC4-5D6E-409C-BE32-E72D297353CC}">
              <c16:uniqueId val="{00000001-05D0-4314-A180-85295F8F9871}"/>
            </c:ext>
          </c:extLst>
        </c:ser>
        <c:ser>
          <c:idx val="2"/>
          <c:order val="2"/>
          <c:tx>
            <c:strRef>
              <c:f>'Q19-1'!$I$13</c:f>
              <c:strCache>
                <c:ptCount val="1"/>
                <c:pt idx="0">
                  <c:v>3番目(n=589)</c:v>
                </c:pt>
              </c:strCache>
            </c:strRef>
          </c:tx>
          <c:spPr>
            <a:solidFill>
              <a:srgbClr val="2E75B6"/>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'Q19-1'!$B$14:$B$20</c:f>
              <c:strCache>
                <c:ptCount val="7"/>
                <c:pt idx="0">
                  <c:v>1.専用ハードウェア（n=387）</c:v>
                </c:pt>
                <c:pt idx="1">
                  <c:v>2.民生用PC（n=436）</c:v>
                </c:pt>
                <c:pt idx="2">
                  <c:v>3.産業用PC（n=280）</c:v>
                </c:pt>
                <c:pt idx="3">
                  <c:v>4.クラウド（n=324）</c:v>
                </c:pt>
                <c:pt idx="4">
                  <c:v>5.汎用シングルボード（n=147）</c:v>
                </c:pt>
                <c:pt idx="5">
                  <c:v>6.スマートフォン（n=178）</c:v>
                </c:pt>
                <c:pt idx="6">
                  <c:v>7.タブレット（n=241）</c:v>
                </c:pt>
              </c:strCache>
            </c:strRef>
          </c:cat>
          <c:val>
            <c:numRef>
              <c:f>'Q19-1'!$I$14:$I$20</c:f>
              <c:numCache>
                <c:formatCode>0.0%</c:formatCode>
                <c:ptCount val="7"/>
                <c:pt idx="0">
                  <c:v>8.9983022071307303E-2</c:v>
                </c:pt>
                <c:pt idx="1">
                  <c:v>0.13242784380305603</c:v>
                </c:pt>
                <c:pt idx="2">
                  <c:v>0.10865874363327674</c:v>
                </c:pt>
                <c:pt idx="3">
                  <c:v>0.19524617996604415</c:v>
                </c:pt>
                <c:pt idx="4">
                  <c:v>7.8098471986417659E-2</c:v>
                </c:pt>
                <c:pt idx="5">
                  <c:v>0.16468590831918506</c:v>
                </c:pt>
                <c:pt idx="6">
                  <c:v>0.2037351443123939</c:v>
                </c:pt>
              </c:numCache>
            </c:numRef>
          </c:val>
          <c:extLst>
            <c:ext xmlns:c16="http://schemas.microsoft.com/office/drawing/2014/chart" uri="{C3380CC4-5D6E-409C-BE32-E72D297353CC}">
              <c16:uniqueId val="{00000002-05D0-4314-A180-85295F8F9871}"/>
            </c:ext>
          </c:extLst>
        </c:ser>
        <c:dLbls>
          <c:showLegendKey val="0"/>
          <c:showVal val="0"/>
          <c:showCatName val="0"/>
          <c:showSerName val="0"/>
          <c:showPercent val="0"/>
          <c:showBubbleSize val="0"/>
        </c:dLbls>
        <c:gapWidth val="40"/>
        <c:overlap val="100"/>
        <c:axId val="462696448"/>
        <c:axId val="462697984"/>
      </c:barChart>
      <c:catAx>
        <c:axId val="462696448"/>
        <c:scaling>
          <c:orientation val="maxMin"/>
        </c:scaling>
        <c:delete val="0"/>
        <c:axPos val="l"/>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62697984"/>
        <c:crosses val="autoZero"/>
        <c:auto val="1"/>
        <c:lblAlgn val="ctr"/>
        <c:lblOffset val="100"/>
        <c:noMultiLvlLbl val="0"/>
      </c:catAx>
      <c:valAx>
        <c:axId val="462697984"/>
        <c:scaling>
          <c:orientation val="minMax"/>
          <c:max val="0.8"/>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62696448"/>
        <c:crosses val="autoZero"/>
        <c:crossBetween val="between"/>
        <c:majorUnit val="0.2"/>
      </c:valAx>
      <c:spPr>
        <a:noFill/>
        <a:ln>
          <a:solidFill>
            <a:schemeClr val="bg1">
              <a:lumMod val="50000"/>
            </a:schemeClr>
          </a:solidFill>
        </a:ln>
        <a:effectLst/>
      </c:spPr>
    </c:plotArea>
    <c:legend>
      <c:legendPos val="b"/>
      <c:layout>
        <c:manualLayout>
          <c:xMode val="edge"/>
          <c:yMode val="edge"/>
          <c:x val="0.23285918803418798"/>
          <c:y val="0.93145648148148152"/>
          <c:w val="0.69710213675213673"/>
          <c:h val="5.0904629629629633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405930641648515"/>
          <c:y val="0.11503289653811259"/>
          <c:w val="0.50418514175089812"/>
          <c:h val="0.5335091255835831"/>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B23-4B25-90FD-FE328DC68D6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B23-4B25-90FD-FE328DC68D6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B23-4B25-90FD-FE328DC68D6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B23-4B25-90FD-FE328DC68D6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DB23-4B25-90FD-FE328DC68D6E}"/>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DB23-4B25-90FD-FE328DC68D6E}"/>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DB23-4B25-90FD-FE328DC68D6E}"/>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DB23-4B25-90FD-FE328DC68D6E}"/>
              </c:ext>
            </c:extLst>
          </c:dPt>
          <c:dLbls>
            <c:dLbl>
              <c:idx val="0"/>
              <c:layout>
                <c:manualLayout>
                  <c:x val="1.6796281894604304E-2"/>
                  <c:y val="-3.871711822611166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B23-4B25-90FD-FE328DC68D6E}"/>
                </c:ext>
              </c:extLst>
            </c:dLbl>
            <c:dLbl>
              <c:idx val="1"/>
              <c:layout>
                <c:manualLayout>
                  <c:x val="1.1026552605266082E-3"/>
                  <c:y val="-1.354226829743152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B23-4B25-90FD-FE328DC68D6E}"/>
                </c:ext>
              </c:extLst>
            </c:dLbl>
            <c:dLbl>
              <c:idx val="2"/>
              <c:layout>
                <c:manualLayout>
                  <c:x val="-1.1554139487146993E-2"/>
                  <c:y val="-1.024844709279372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DB23-4B25-90FD-FE328DC68D6E}"/>
                </c:ext>
              </c:extLst>
            </c:dLbl>
            <c:dLbl>
              <c:idx val="3"/>
              <c:layout>
                <c:manualLayout>
                  <c:x val="-1.2031335142656106E-2"/>
                  <c:y val="-1.4596081584472842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DB23-4B25-90FD-FE328DC68D6E}"/>
                </c:ext>
              </c:extLst>
            </c:dLbl>
            <c:dLbl>
              <c:idx val="4"/>
              <c:layout>
                <c:manualLayout>
                  <c:x val="-1.8369784309679907E-2"/>
                  <c:y val="1.385398753195302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DB23-4B25-90FD-FE328DC68D6E}"/>
                </c:ext>
              </c:extLst>
            </c:dLbl>
            <c:dLbl>
              <c:idx val="5"/>
              <c:layout>
                <c:manualLayout>
                  <c:x val="-1.9761031843022765E-2"/>
                  <c:y val="3.803769310428652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DB23-4B25-90FD-FE328DC68D6E}"/>
                </c:ext>
              </c:extLst>
            </c:dLbl>
            <c:dLbl>
              <c:idx val="6"/>
              <c:layout>
                <c:manualLayout>
                  <c:x val="-7.9675009655011883E-3"/>
                  <c:y val="1.151537086461813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DB23-4B25-90FD-FE328DC68D6E}"/>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'[「組込み／IoTに関する動向調査」 集計_データ編_1章_1（A-F）20200306★.xlsx]5-6'!$G$5:$G$11</c:f>
              <c:strCache>
                <c:ptCount val="7"/>
                <c:pt idx="0">
                  <c:v>ABC全て</c:v>
                </c:pt>
                <c:pt idx="1">
                  <c:v>AとB</c:v>
                </c:pt>
                <c:pt idx="2">
                  <c:v>AとC</c:v>
                </c:pt>
                <c:pt idx="3">
                  <c:v>BとC</c:v>
                </c:pt>
                <c:pt idx="4">
                  <c:v>「組込み製品及び同部品事業(A)」のみ</c:v>
                </c:pt>
                <c:pt idx="5">
                  <c:v>「IoTに関連した事業(B)」のみ</c:v>
                </c:pt>
                <c:pt idx="6">
                  <c:v>「特定の組込み製品に特化していない事業(C)」のみ</c:v>
                </c:pt>
              </c:strCache>
            </c:strRef>
          </c:cat>
          <c:val>
            <c:numRef>
              <c:f>'[「組込み／IoTに関する動向調査」 集計_データ編_1章_1（A-F）20200306★.xlsx]5-6'!$H$5:$H$11</c:f>
              <c:numCache>
                <c:formatCode>General</c:formatCode>
                <c:ptCount val="7"/>
                <c:pt idx="0">
                  <c:v>260</c:v>
                </c:pt>
                <c:pt idx="1">
                  <c:v>106</c:v>
                </c:pt>
                <c:pt idx="2">
                  <c:v>60</c:v>
                </c:pt>
                <c:pt idx="3">
                  <c:v>48</c:v>
                </c:pt>
                <c:pt idx="4">
                  <c:v>110</c:v>
                </c:pt>
                <c:pt idx="5">
                  <c:v>39</c:v>
                </c:pt>
                <c:pt idx="6">
                  <c:v>152</c:v>
                </c:pt>
              </c:numCache>
            </c:numRef>
          </c:val>
          <c:extLst>
            <c:ext xmlns:c16="http://schemas.microsoft.com/office/drawing/2014/chart" uri="{C3380CC4-5D6E-409C-BE32-E72D297353CC}">
              <c16:uniqueId val="{00000010-DB23-4B25-90FD-FE328DC68D6E}"/>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4.5946878918215438E-2"/>
          <c:y val="0.70212319447559834"/>
          <c:w val="0.83923796826807606"/>
          <c:h val="0.2841149250663802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748414867708359"/>
          <c:y val="6.2433188644293661E-2"/>
          <c:w val="0.76477575721863689"/>
          <c:h val="0.92265481866998489"/>
        </c:manualLayout>
      </c:layout>
      <c:barChart>
        <c:barDir val="bar"/>
        <c:grouping val="stacked"/>
        <c:varyColors val="0"/>
        <c:ser>
          <c:idx val="0"/>
          <c:order val="0"/>
          <c:tx>
            <c:strRef>
              <c:f>まとめ!$C$5</c:f>
              <c:strCache>
                <c:ptCount val="1"/>
                <c:pt idx="0">
                  <c:v>1番目</c:v>
                </c:pt>
              </c:strCache>
            </c:strRef>
          </c:tx>
          <c:spPr>
            <a:solidFill>
              <a:srgbClr val="FF9966"/>
            </a:solidFill>
            <a:ln>
              <a:solidFill>
                <a:schemeClr val="tx1"/>
              </a:solidFill>
            </a:ln>
            <a:effectLst/>
          </c:spPr>
          <c:invertIfNegative val="0"/>
          <c:dLbls>
            <c:dLbl>
              <c:idx val="17"/>
              <c:delete val="1"/>
              <c:extLst>
                <c:ext xmlns:c15="http://schemas.microsoft.com/office/drawing/2012/chart" uri="{CE6537A1-D6FC-4f65-9D91-7224C49458BB}"/>
                <c:ext xmlns:c16="http://schemas.microsoft.com/office/drawing/2014/chart" uri="{C3380CC4-5D6E-409C-BE32-E72D297353CC}">
                  <c16:uniqueId val="{00000000-FCC2-4A31-9CA6-766C47A8BD96}"/>
                </c:ext>
              </c:extLst>
            </c:dLbl>
            <c:spPr>
              <a:noFill/>
              <a:ln>
                <a:noFill/>
              </a:ln>
              <a:effectLst/>
            </c:spPr>
            <c:txPr>
              <a:bodyPr rot="0" spcFirstLastPara="1" vertOverflow="ellipsis" vert="horz" wrap="square" anchor="ctr" anchorCtr="1"/>
              <a:lstStyle/>
              <a:p>
                <a:pPr>
                  <a:defRPr sz="6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まとめ!$B$6:$B$33</c:f>
              <c:strCache>
                <c:ptCount val="28"/>
                <c:pt idx="0">
                  <c:v>1.クラウド                             </c:v>
                </c:pt>
                <c:pt idx="1">
                  <c:v>製品利用(n=95)</c:v>
                </c:pt>
                <c:pt idx="2">
                  <c:v>製品開発(n=79)</c:v>
                </c:pt>
                <c:pt idx="3">
                  <c:v>ソフトウェア開発(n=255)</c:v>
                </c:pt>
                <c:pt idx="4">
                  <c:v>2.専用ハードウェア                   </c:v>
                </c:pt>
                <c:pt idx="5">
                  <c:v>製品利用(n=47)</c:v>
                </c:pt>
                <c:pt idx="6">
                  <c:v>製品開発(n=95)</c:v>
                </c:pt>
                <c:pt idx="7">
                  <c:v>ソフトウェア開発(n=157)</c:v>
                </c:pt>
                <c:pt idx="8">
                  <c:v>3.民生用PC                         </c:v>
                </c:pt>
                <c:pt idx="9">
                  <c:v>製品利用(n=72)</c:v>
                </c:pt>
                <c:pt idx="10">
                  <c:v>製品開発(n=48)</c:v>
                </c:pt>
                <c:pt idx="11">
                  <c:v>ソフトウェア開発(n=140)</c:v>
                </c:pt>
                <c:pt idx="12">
                  <c:v>4.産業用PC                         </c:v>
                </c:pt>
                <c:pt idx="13">
                  <c:v>製品利用(n=32)</c:v>
                </c:pt>
                <c:pt idx="14">
                  <c:v>製品開発(n=62)</c:v>
                </c:pt>
                <c:pt idx="15">
                  <c:v>ソフトウェア開発(n=101)</c:v>
                </c:pt>
                <c:pt idx="16">
                  <c:v>5.スマートフォン                      </c:v>
                </c:pt>
                <c:pt idx="17">
                  <c:v>製品利用(n=48)</c:v>
                </c:pt>
                <c:pt idx="18">
                  <c:v>製品開発(n=55)</c:v>
                </c:pt>
                <c:pt idx="19">
                  <c:v>ソフトウェア開発(n=165)</c:v>
                </c:pt>
                <c:pt idx="20">
                  <c:v>6.汎用シングルボード               </c:v>
                </c:pt>
                <c:pt idx="21">
                  <c:v>製品利用(n=15)</c:v>
                </c:pt>
                <c:pt idx="22">
                  <c:v>製品開発(n=63)</c:v>
                </c:pt>
                <c:pt idx="23">
                  <c:v>ソフトウェア開発(n=78)</c:v>
                </c:pt>
                <c:pt idx="24">
                  <c:v>7.タブレット  　                      </c:v>
                </c:pt>
                <c:pt idx="25">
                  <c:v>製品利用(n=68)</c:v>
                </c:pt>
                <c:pt idx="26">
                  <c:v>製品開発(n=52)</c:v>
                </c:pt>
                <c:pt idx="27">
                  <c:v>ソフトウェア開発(n=138)</c:v>
                </c:pt>
              </c:strCache>
            </c:strRef>
          </c:cat>
          <c:val>
            <c:numRef>
              <c:f>まとめ!$C$6:$C$33</c:f>
              <c:numCache>
                <c:formatCode>0.0%</c:formatCode>
                <c:ptCount val="28"/>
                <c:pt idx="1">
                  <c:v>0.34640522875816993</c:v>
                </c:pt>
                <c:pt idx="2">
                  <c:v>0.16184971098265896</c:v>
                </c:pt>
                <c:pt idx="3">
                  <c:v>0.38235294117647056</c:v>
                </c:pt>
                <c:pt idx="5">
                  <c:v>0.17647058823529413</c:v>
                </c:pt>
                <c:pt idx="6">
                  <c:v>0.39306358381502893</c:v>
                </c:pt>
                <c:pt idx="7">
                  <c:v>0.21390374331550802</c:v>
                </c:pt>
                <c:pt idx="9">
                  <c:v>0.24183006535947713</c:v>
                </c:pt>
                <c:pt idx="10">
                  <c:v>8.6705202312138727E-2</c:v>
                </c:pt>
                <c:pt idx="11">
                  <c:v>0.16042780748663102</c:v>
                </c:pt>
                <c:pt idx="13">
                  <c:v>7.1895424836601302E-2</c:v>
                </c:pt>
                <c:pt idx="14">
                  <c:v>0.14450867052023122</c:v>
                </c:pt>
                <c:pt idx="15">
                  <c:v>8.2887700534759357E-2</c:v>
                </c:pt>
                <c:pt idx="17">
                  <c:v>1.3071895424836602E-2</c:v>
                </c:pt>
                <c:pt idx="18">
                  <c:v>5.2023121387283239E-2</c:v>
                </c:pt>
                <c:pt idx="19">
                  <c:v>7.2192513368983954E-2</c:v>
                </c:pt>
                <c:pt idx="21">
                  <c:v>3.2679738562091505E-2</c:v>
                </c:pt>
                <c:pt idx="22">
                  <c:v>9.2485549132947972E-2</c:v>
                </c:pt>
                <c:pt idx="23">
                  <c:v>5.0802139037433157E-2</c:v>
                </c:pt>
                <c:pt idx="25">
                  <c:v>7.8431372549019607E-2</c:v>
                </c:pt>
                <c:pt idx="26">
                  <c:v>5.2023121387283239E-2</c:v>
                </c:pt>
                <c:pt idx="27">
                  <c:v>3.4759358288770054E-2</c:v>
                </c:pt>
              </c:numCache>
            </c:numRef>
          </c:val>
          <c:extLst>
            <c:ext xmlns:c16="http://schemas.microsoft.com/office/drawing/2014/chart" uri="{C3380CC4-5D6E-409C-BE32-E72D297353CC}">
              <c16:uniqueId val="{00000001-FCC2-4A31-9CA6-766C47A8BD96}"/>
            </c:ext>
          </c:extLst>
        </c:ser>
        <c:ser>
          <c:idx val="1"/>
          <c:order val="1"/>
          <c:tx>
            <c:strRef>
              <c:f>まとめ!$D$5</c:f>
              <c:strCache>
                <c:ptCount val="1"/>
                <c:pt idx="0">
                  <c:v>2番目</c:v>
                </c:pt>
              </c:strCache>
            </c:strRef>
          </c:tx>
          <c:spPr>
            <a:solidFill>
              <a:srgbClr val="FFFF99"/>
            </a:solidFill>
            <a:ln>
              <a:solidFill>
                <a:schemeClr val="tx1"/>
              </a:solidFill>
            </a:ln>
            <a:effectLst/>
          </c:spPr>
          <c:invertIfNegative val="0"/>
          <c:dLbls>
            <c:dLbl>
              <c:idx val="21"/>
              <c:delete val="1"/>
              <c:extLst>
                <c:ext xmlns:c15="http://schemas.microsoft.com/office/drawing/2012/chart" uri="{CE6537A1-D6FC-4f65-9D91-7224C49458BB}"/>
                <c:ext xmlns:c16="http://schemas.microsoft.com/office/drawing/2014/chart" uri="{C3380CC4-5D6E-409C-BE32-E72D297353CC}">
                  <c16:uniqueId val="{00000002-FCC2-4A31-9CA6-766C47A8BD96}"/>
                </c:ext>
              </c:extLst>
            </c:dLbl>
            <c:dLbl>
              <c:idx val="26"/>
              <c:layout>
                <c:manualLayout>
                  <c:x val="2.0858235931941055E-2"/>
                  <c:y val="2.0766642146758328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CC2-4A31-9CA6-766C47A8BD96}"/>
                </c:ext>
              </c:extLst>
            </c:dLbl>
            <c:spPr>
              <a:noFill/>
              <a:ln>
                <a:noFill/>
              </a:ln>
              <a:effectLst/>
            </c:spPr>
            <c:txPr>
              <a:bodyPr rot="0" spcFirstLastPara="1" vertOverflow="ellipsis" vert="horz" wrap="square" anchor="ctr" anchorCtr="1"/>
              <a:lstStyle/>
              <a:p>
                <a:pPr>
                  <a:defRPr sz="6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まとめ!$B$6:$B$33</c:f>
              <c:strCache>
                <c:ptCount val="28"/>
                <c:pt idx="0">
                  <c:v>1.クラウド                             </c:v>
                </c:pt>
                <c:pt idx="1">
                  <c:v>製品利用(n=95)</c:v>
                </c:pt>
                <c:pt idx="2">
                  <c:v>製品開発(n=79)</c:v>
                </c:pt>
                <c:pt idx="3">
                  <c:v>ソフトウェア開発(n=255)</c:v>
                </c:pt>
                <c:pt idx="4">
                  <c:v>2.専用ハードウェア                   </c:v>
                </c:pt>
                <c:pt idx="5">
                  <c:v>製品利用(n=47)</c:v>
                </c:pt>
                <c:pt idx="6">
                  <c:v>製品開発(n=95)</c:v>
                </c:pt>
                <c:pt idx="7">
                  <c:v>ソフトウェア開発(n=157)</c:v>
                </c:pt>
                <c:pt idx="8">
                  <c:v>3.民生用PC                         </c:v>
                </c:pt>
                <c:pt idx="9">
                  <c:v>製品利用(n=72)</c:v>
                </c:pt>
                <c:pt idx="10">
                  <c:v>製品開発(n=48)</c:v>
                </c:pt>
                <c:pt idx="11">
                  <c:v>ソフトウェア開発(n=140)</c:v>
                </c:pt>
                <c:pt idx="12">
                  <c:v>4.産業用PC                         </c:v>
                </c:pt>
                <c:pt idx="13">
                  <c:v>製品利用(n=32)</c:v>
                </c:pt>
                <c:pt idx="14">
                  <c:v>製品開発(n=62)</c:v>
                </c:pt>
                <c:pt idx="15">
                  <c:v>ソフトウェア開発(n=101)</c:v>
                </c:pt>
                <c:pt idx="16">
                  <c:v>5.スマートフォン                      </c:v>
                </c:pt>
                <c:pt idx="17">
                  <c:v>製品利用(n=48)</c:v>
                </c:pt>
                <c:pt idx="18">
                  <c:v>製品開発(n=55)</c:v>
                </c:pt>
                <c:pt idx="19">
                  <c:v>ソフトウェア開発(n=165)</c:v>
                </c:pt>
                <c:pt idx="20">
                  <c:v>6.汎用シングルボード               </c:v>
                </c:pt>
                <c:pt idx="21">
                  <c:v>製品利用(n=15)</c:v>
                </c:pt>
                <c:pt idx="22">
                  <c:v>製品開発(n=63)</c:v>
                </c:pt>
                <c:pt idx="23">
                  <c:v>ソフトウェア開発(n=78)</c:v>
                </c:pt>
                <c:pt idx="24">
                  <c:v>7.タブレット  　                      </c:v>
                </c:pt>
                <c:pt idx="25">
                  <c:v>製品利用(n=68)</c:v>
                </c:pt>
                <c:pt idx="26">
                  <c:v>製品開発(n=52)</c:v>
                </c:pt>
                <c:pt idx="27">
                  <c:v>ソフトウェア開発(n=138)</c:v>
                </c:pt>
              </c:strCache>
            </c:strRef>
          </c:cat>
          <c:val>
            <c:numRef>
              <c:f>まとめ!$D$6:$D$33</c:f>
              <c:numCache>
                <c:formatCode>0.0%</c:formatCode>
                <c:ptCount val="28"/>
                <c:pt idx="1">
                  <c:v>0.16666666666666666</c:v>
                </c:pt>
                <c:pt idx="2">
                  <c:v>0.13245033112582782</c:v>
                </c:pt>
                <c:pt idx="3">
                  <c:v>0.15652173913043479</c:v>
                </c:pt>
                <c:pt idx="5">
                  <c:v>9.5238095238095233E-2</c:v>
                </c:pt>
                <c:pt idx="6">
                  <c:v>7.2847682119205295E-2</c:v>
                </c:pt>
                <c:pt idx="7">
                  <c:v>0.11594202898550725</c:v>
                </c:pt>
                <c:pt idx="9">
                  <c:v>0.15079365079365079</c:v>
                </c:pt>
                <c:pt idx="10">
                  <c:v>0.13245033112582782</c:v>
                </c:pt>
                <c:pt idx="11">
                  <c:v>0.1246376811594203</c:v>
                </c:pt>
                <c:pt idx="13">
                  <c:v>0.11904761904761904</c:v>
                </c:pt>
                <c:pt idx="14">
                  <c:v>0.15231788079470199</c:v>
                </c:pt>
                <c:pt idx="15">
                  <c:v>0.11304347826086956</c:v>
                </c:pt>
                <c:pt idx="17">
                  <c:v>0.17460317460317459</c:v>
                </c:pt>
                <c:pt idx="18">
                  <c:v>0.15231788079470199</c:v>
                </c:pt>
                <c:pt idx="19">
                  <c:v>0.2318840579710145</c:v>
                </c:pt>
                <c:pt idx="21">
                  <c:v>1.5873015873015872E-2</c:v>
                </c:pt>
                <c:pt idx="22">
                  <c:v>0.20529801324503311</c:v>
                </c:pt>
                <c:pt idx="23">
                  <c:v>9.2753623188405798E-2</c:v>
                </c:pt>
                <c:pt idx="25">
                  <c:v>0.26190476190476192</c:v>
                </c:pt>
                <c:pt idx="26">
                  <c:v>0.13907284768211919</c:v>
                </c:pt>
                <c:pt idx="27">
                  <c:v>0.16231884057971013</c:v>
                </c:pt>
              </c:numCache>
            </c:numRef>
          </c:val>
          <c:extLst>
            <c:ext xmlns:c16="http://schemas.microsoft.com/office/drawing/2014/chart" uri="{C3380CC4-5D6E-409C-BE32-E72D297353CC}">
              <c16:uniqueId val="{00000004-FCC2-4A31-9CA6-766C47A8BD96}"/>
            </c:ext>
          </c:extLst>
        </c:ser>
        <c:ser>
          <c:idx val="2"/>
          <c:order val="2"/>
          <c:tx>
            <c:strRef>
              <c:f>まとめ!$E$5</c:f>
              <c:strCache>
                <c:ptCount val="1"/>
                <c:pt idx="0">
                  <c:v>3番目</c:v>
                </c:pt>
              </c:strCache>
            </c:strRef>
          </c:tx>
          <c:spPr>
            <a:solidFill>
              <a:srgbClr val="2E75B6"/>
            </a:solidFill>
            <a:ln>
              <a:solidFill>
                <a:schemeClr val="tx1"/>
              </a:solidFill>
            </a:ln>
            <a:effectLst/>
          </c:spPr>
          <c:invertIfNegative val="0"/>
          <c:dLbls>
            <c:dLbl>
              <c:idx val="21"/>
              <c:layout>
                <c:manualLayout>
                  <c:x val="5.6692910573852093E-3"/>
                  <c:y val="1.3502992241810336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CC2-4A31-9CA6-766C47A8BD96}"/>
                </c:ext>
              </c:extLst>
            </c:dLbl>
            <c:dLbl>
              <c:idx val="27"/>
              <c:tx>
                <c:rich>
                  <a:bodyPr/>
                  <a:lstStyle/>
                  <a:p>
                    <a:fld id="{BB510C1D-043B-4229-A40B-BFD11EBE337F}" type="VALUE">
                      <a:rPr lang="en-US" altLang="ja-JP">
                        <a:solidFill>
                          <a:schemeClr val="bg1"/>
                        </a:solidFill>
                      </a:rPr>
                      <a:pPr/>
                      <a:t>[値]</a:t>
                    </a:fld>
                    <a:endParaRPr lang="ja-JP" alt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FCC2-4A31-9CA6-766C47A8BD96}"/>
                </c:ext>
              </c:extLst>
            </c:dLbl>
            <c:spPr>
              <a:noFill/>
              <a:ln>
                <a:noFill/>
              </a:ln>
              <a:effectLst/>
            </c:spPr>
            <c:txPr>
              <a:bodyPr rot="0" spcFirstLastPara="1" vertOverflow="ellipsis" vert="horz" wrap="square" anchor="ctr" anchorCtr="1"/>
              <a:lstStyle/>
              <a:p>
                <a:pPr>
                  <a:defRPr sz="6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まとめ!$B$6:$B$33</c:f>
              <c:strCache>
                <c:ptCount val="28"/>
                <c:pt idx="0">
                  <c:v>1.クラウド                             </c:v>
                </c:pt>
                <c:pt idx="1">
                  <c:v>製品利用(n=95)</c:v>
                </c:pt>
                <c:pt idx="2">
                  <c:v>製品開発(n=79)</c:v>
                </c:pt>
                <c:pt idx="3">
                  <c:v>ソフトウェア開発(n=255)</c:v>
                </c:pt>
                <c:pt idx="4">
                  <c:v>2.専用ハードウェア                   </c:v>
                </c:pt>
                <c:pt idx="5">
                  <c:v>製品利用(n=47)</c:v>
                </c:pt>
                <c:pt idx="6">
                  <c:v>製品開発(n=95)</c:v>
                </c:pt>
                <c:pt idx="7">
                  <c:v>ソフトウェア開発(n=157)</c:v>
                </c:pt>
                <c:pt idx="8">
                  <c:v>3.民生用PC                         </c:v>
                </c:pt>
                <c:pt idx="9">
                  <c:v>製品利用(n=72)</c:v>
                </c:pt>
                <c:pt idx="10">
                  <c:v>製品開発(n=48)</c:v>
                </c:pt>
                <c:pt idx="11">
                  <c:v>ソフトウェア開発(n=140)</c:v>
                </c:pt>
                <c:pt idx="12">
                  <c:v>4.産業用PC                         </c:v>
                </c:pt>
                <c:pt idx="13">
                  <c:v>製品利用(n=32)</c:v>
                </c:pt>
                <c:pt idx="14">
                  <c:v>製品開発(n=62)</c:v>
                </c:pt>
                <c:pt idx="15">
                  <c:v>ソフトウェア開発(n=101)</c:v>
                </c:pt>
                <c:pt idx="16">
                  <c:v>5.スマートフォン                      </c:v>
                </c:pt>
                <c:pt idx="17">
                  <c:v>製品利用(n=48)</c:v>
                </c:pt>
                <c:pt idx="18">
                  <c:v>製品開発(n=55)</c:v>
                </c:pt>
                <c:pt idx="19">
                  <c:v>ソフトウェア開発(n=165)</c:v>
                </c:pt>
                <c:pt idx="20">
                  <c:v>6.汎用シングルボード               </c:v>
                </c:pt>
                <c:pt idx="21">
                  <c:v>製品利用(n=15)</c:v>
                </c:pt>
                <c:pt idx="22">
                  <c:v>製品開発(n=63)</c:v>
                </c:pt>
                <c:pt idx="23">
                  <c:v>ソフトウェア開発(n=78)</c:v>
                </c:pt>
                <c:pt idx="24">
                  <c:v>7.タブレット  　                      </c:v>
                </c:pt>
                <c:pt idx="25">
                  <c:v>製品利用(n=68)</c:v>
                </c:pt>
                <c:pt idx="26">
                  <c:v>製品開発(n=52)</c:v>
                </c:pt>
                <c:pt idx="27">
                  <c:v>ソフトウェア開発(n=138)</c:v>
                </c:pt>
              </c:strCache>
            </c:strRef>
          </c:cat>
          <c:val>
            <c:numRef>
              <c:f>まとめ!$E$6:$E$33</c:f>
              <c:numCache>
                <c:formatCode>0.0%</c:formatCode>
                <c:ptCount val="28"/>
                <c:pt idx="1">
                  <c:v>0.19266055045871561</c:v>
                </c:pt>
                <c:pt idx="2">
                  <c:v>0.22627737226277372</c:v>
                </c:pt>
                <c:pt idx="3">
                  <c:v>0.18068535825545171</c:v>
                </c:pt>
                <c:pt idx="5">
                  <c:v>7.3394495412844041E-2</c:v>
                </c:pt>
                <c:pt idx="6">
                  <c:v>0.11678832116788321</c:v>
                </c:pt>
                <c:pt idx="7">
                  <c:v>0.11526479750778816</c:v>
                </c:pt>
                <c:pt idx="9">
                  <c:v>0.14678899082568808</c:v>
                </c:pt>
                <c:pt idx="10">
                  <c:v>9.4890510948905105E-2</c:v>
                </c:pt>
                <c:pt idx="11">
                  <c:v>0.11526479750778816</c:v>
                </c:pt>
                <c:pt idx="13">
                  <c:v>5.5045871559633031E-2</c:v>
                </c:pt>
                <c:pt idx="14">
                  <c:v>0.10218978102189781</c:v>
                </c:pt>
                <c:pt idx="15">
                  <c:v>9.657320872274143E-2</c:v>
                </c:pt>
                <c:pt idx="17">
                  <c:v>0.22018348623853212</c:v>
                </c:pt>
                <c:pt idx="18">
                  <c:v>0.16788321167883211</c:v>
                </c:pt>
                <c:pt idx="19">
                  <c:v>0.18068535825545171</c:v>
                </c:pt>
                <c:pt idx="21">
                  <c:v>7.3394495412844041E-2</c:v>
                </c:pt>
                <c:pt idx="22">
                  <c:v>0.11678832116788321</c:v>
                </c:pt>
                <c:pt idx="23">
                  <c:v>8.4112149532710276E-2</c:v>
                </c:pt>
                <c:pt idx="25">
                  <c:v>0.21100917431192662</c:v>
                </c:pt>
                <c:pt idx="26">
                  <c:v>0.16058394160583941</c:v>
                </c:pt>
                <c:pt idx="27">
                  <c:v>0.21495327102803738</c:v>
                </c:pt>
              </c:numCache>
            </c:numRef>
          </c:val>
          <c:extLst>
            <c:ext xmlns:c16="http://schemas.microsoft.com/office/drawing/2014/chart" uri="{C3380CC4-5D6E-409C-BE32-E72D297353CC}">
              <c16:uniqueId val="{00000007-FCC2-4A31-9CA6-766C47A8BD96}"/>
            </c:ext>
          </c:extLst>
        </c:ser>
        <c:dLbls>
          <c:showLegendKey val="0"/>
          <c:showVal val="0"/>
          <c:showCatName val="0"/>
          <c:showSerName val="0"/>
          <c:showPercent val="0"/>
          <c:showBubbleSize val="0"/>
        </c:dLbls>
        <c:gapWidth val="40"/>
        <c:overlap val="100"/>
        <c:axId val="195156224"/>
        <c:axId val="195535616"/>
      </c:barChart>
      <c:catAx>
        <c:axId val="19515622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7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195535616"/>
        <c:crosses val="autoZero"/>
        <c:auto val="1"/>
        <c:lblAlgn val="ctr"/>
        <c:lblOffset val="100"/>
        <c:noMultiLvlLbl val="0"/>
      </c:catAx>
      <c:valAx>
        <c:axId val="195535616"/>
        <c:scaling>
          <c:orientation val="minMax"/>
          <c:max val="0.8"/>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195156224"/>
        <c:crosses val="autoZero"/>
        <c:crossBetween val="between"/>
      </c:valAx>
      <c:spPr>
        <a:noFill/>
        <a:ln>
          <a:solidFill>
            <a:schemeClr val="tx1">
              <a:lumMod val="50000"/>
              <a:lumOff val="50000"/>
            </a:schemeClr>
          </a:solidFill>
        </a:ln>
        <a:effectLst/>
      </c:spPr>
    </c:plotArea>
    <c:legend>
      <c:legendPos val="b"/>
      <c:layout>
        <c:manualLayout>
          <c:xMode val="edge"/>
          <c:yMode val="edge"/>
          <c:x val="0.82670974598623215"/>
          <c:y val="0.85989561140287485"/>
          <c:w val="0.12365740740740741"/>
          <c:h val="9.4788360337555083E-2"/>
        </c:manualLayout>
      </c:layout>
      <c:overlay val="0"/>
      <c:spPr>
        <a:solidFill>
          <a:schemeClr val="bg1"/>
        </a:solidFill>
        <a:ln>
          <a:noFill/>
        </a:ln>
        <a:effectLst/>
      </c:spPr>
      <c:txPr>
        <a:bodyPr rot="0" spcFirstLastPara="1" vertOverflow="ellipsis" vert="horz" wrap="square" anchor="ctr" anchorCtr="1"/>
        <a:lstStyle/>
        <a:p>
          <a:pPr>
            <a:defRPr sz="7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700">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15343973446885"/>
          <c:y val="6.2433188644293661E-2"/>
          <c:w val="0.75910646616125144"/>
          <c:h val="0.92265481866998489"/>
        </c:manualLayout>
      </c:layout>
      <c:barChart>
        <c:barDir val="bar"/>
        <c:grouping val="stacked"/>
        <c:varyColors val="0"/>
        <c:ser>
          <c:idx val="0"/>
          <c:order val="0"/>
          <c:tx>
            <c:strRef>
              <c:f>まとめ!$C$5</c:f>
              <c:strCache>
                <c:ptCount val="1"/>
                <c:pt idx="0">
                  <c:v>1番目</c:v>
                </c:pt>
              </c:strCache>
            </c:strRef>
          </c:tx>
          <c:spPr>
            <a:solidFill>
              <a:srgbClr val="FF9966"/>
            </a:solidFill>
            <a:ln>
              <a:solidFill>
                <a:schemeClr val="tx1"/>
              </a:solidFill>
            </a:ln>
            <a:effectLst/>
          </c:spPr>
          <c:invertIfNegative val="0"/>
          <c:dLbls>
            <c:dLbl>
              <c:idx val="17"/>
              <c:delete val="1"/>
              <c:extLst>
                <c:ext xmlns:c15="http://schemas.microsoft.com/office/drawing/2012/chart" uri="{CE6537A1-D6FC-4f65-9D91-7224C49458BB}"/>
                <c:ext xmlns:c16="http://schemas.microsoft.com/office/drawing/2014/chart" uri="{C3380CC4-5D6E-409C-BE32-E72D297353CC}">
                  <c16:uniqueId val="{00000000-7388-4A22-B6C6-22B66CBBC1E7}"/>
                </c:ext>
              </c:extLst>
            </c:dLbl>
            <c:dLbl>
              <c:idx val="21"/>
              <c:delete val="1"/>
              <c:extLst>
                <c:ext xmlns:c15="http://schemas.microsoft.com/office/drawing/2012/chart" uri="{CE6537A1-D6FC-4f65-9D91-7224C49458BB}"/>
                <c:ext xmlns:c16="http://schemas.microsoft.com/office/drawing/2014/chart" uri="{C3380CC4-5D6E-409C-BE32-E72D297353CC}">
                  <c16:uniqueId val="{00000001-7388-4A22-B6C6-22B66CBBC1E7}"/>
                </c:ext>
              </c:extLst>
            </c:dLbl>
            <c:dLbl>
              <c:idx val="22"/>
              <c:delete val="1"/>
              <c:extLst>
                <c:ext xmlns:c15="http://schemas.microsoft.com/office/drawing/2012/chart" uri="{CE6537A1-D6FC-4f65-9D91-7224C49458BB}"/>
                <c:ext xmlns:c16="http://schemas.microsoft.com/office/drawing/2014/chart" uri="{C3380CC4-5D6E-409C-BE32-E72D297353CC}">
                  <c16:uniqueId val="{00000002-7388-4A22-B6C6-22B66CBBC1E7}"/>
                </c:ext>
              </c:extLst>
            </c:dLbl>
            <c:dLbl>
              <c:idx val="23"/>
              <c:delete val="1"/>
              <c:extLst>
                <c:ext xmlns:c15="http://schemas.microsoft.com/office/drawing/2012/chart" uri="{CE6537A1-D6FC-4f65-9D91-7224C49458BB}"/>
                <c:ext xmlns:c16="http://schemas.microsoft.com/office/drawing/2014/chart" uri="{C3380CC4-5D6E-409C-BE32-E72D297353CC}">
                  <c16:uniqueId val="{00000003-7388-4A22-B6C6-22B66CBBC1E7}"/>
                </c:ext>
              </c:extLst>
            </c:dLbl>
            <c:dLbl>
              <c:idx val="26"/>
              <c:delete val="1"/>
              <c:extLst>
                <c:ext xmlns:c15="http://schemas.microsoft.com/office/drawing/2012/chart" uri="{CE6537A1-D6FC-4f65-9D91-7224C49458BB}"/>
                <c:ext xmlns:c16="http://schemas.microsoft.com/office/drawing/2014/chart" uri="{C3380CC4-5D6E-409C-BE32-E72D297353CC}">
                  <c16:uniqueId val="{00000004-7388-4A22-B6C6-22B66CBBC1E7}"/>
                </c:ext>
              </c:extLst>
            </c:dLbl>
            <c:dLbl>
              <c:idx val="27"/>
              <c:delete val="1"/>
              <c:extLst>
                <c:ext xmlns:c15="http://schemas.microsoft.com/office/drawing/2012/chart" uri="{CE6537A1-D6FC-4f65-9D91-7224C49458BB}"/>
                <c:ext xmlns:c16="http://schemas.microsoft.com/office/drawing/2014/chart" uri="{C3380CC4-5D6E-409C-BE32-E72D297353CC}">
                  <c16:uniqueId val="{00000005-7388-4A22-B6C6-22B66CBBC1E7}"/>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まとめ!$B$6:$B$33</c:f>
              <c:strCache>
                <c:ptCount val="28"/>
                <c:pt idx="0">
                  <c:v>1.専用ハードウェア                  </c:v>
                </c:pt>
                <c:pt idx="1">
                  <c:v>製品利用(n=59)</c:v>
                </c:pt>
                <c:pt idx="2">
                  <c:v>製品開発(n=110)</c:v>
                </c:pt>
                <c:pt idx="3">
                  <c:v>ソフトウェア開発(n=196)</c:v>
                </c:pt>
                <c:pt idx="4">
                  <c:v>2.民生用PC                        </c:v>
                </c:pt>
                <c:pt idx="5">
                  <c:v>製品利用(n=93)</c:v>
                </c:pt>
                <c:pt idx="6">
                  <c:v>製品開発(n=81)</c:v>
                </c:pt>
                <c:pt idx="7">
                  <c:v>ソフトウェア開発(n=213)</c:v>
                </c:pt>
                <c:pt idx="8">
                  <c:v>3.産業用PC                        </c:v>
                </c:pt>
                <c:pt idx="9">
                  <c:v>製品利用(n=41)</c:v>
                </c:pt>
                <c:pt idx="10">
                  <c:v>製品開発(n=74)</c:v>
                </c:pt>
                <c:pt idx="11">
                  <c:v>ソフトウェア開発(n=142)</c:v>
                </c:pt>
                <c:pt idx="12">
                  <c:v>4.クラウド                            </c:v>
                </c:pt>
                <c:pt idx="13">
                  <c:v>製品利用(n=61)</c:v>
                </c:pt>
                <c:pt idx="14">
                  <c:v>製品開発(n=45)</c:v>
                </c:pt>
                <c:pt idx="15">
                  <c:v>ソフトウェア開発(n=181)</c:v>
                </c:pt>
                <c:pt idx="16">
                  <c:v>5.汎用シングルボード              </c:v>
                </c:pt>
                <c:pt idx="17">
                  <c:v>製品利用(n=10)</c:v>
                </c:pt>
                <c:pt idx="18">
                  <c:v>製品開発(n=59)</c:v>
                </c:pt>
                <c:pt idx="19">
                  <c:v>ソフトウェア開発(n=74)</c:v>
                </c:pt>
                <c:pt idx="20">
                  <c:v>6.スマートフォン 　                  </c:v>
                </c:pt>
                <c:pt idx="21">
                  <c:v>製品利用(n=31)</c:v>
                </c:pt>
                <c:pt idx="22">
                  <c:v>製品開発(n=30)</c:v>
                </c:pt>
                <c:pt idx="23">
                  <c:v>ソフトウェア開発(n=99)</c:v>
                </c:pt>
                <c:pt idx="24">
                  <c:v>7.タブレット 　                       </c:v>
                </c:pt>
                <c:pt idx="25">
                  <c:v>製品利用(n=58)</c:v>
                </c:pt>
                <c:pt idx="26">
                  <c:v>製品開発(n=36)</c:v>
                </c:pt>
                <c:pt idx="27">
                  <c:v>ソフトウェア開発(n=123)</c:v>
                </c:pt>
              </c:strCache>
            </c:strRef>
          </c:cat>
          <c:val>
            <c:numRef>
              <c:f>まとめ!$C$6:$C$33</c:f>
              <c:numCache>
                <c:formatCode>0.0%</c:formatCode>
                <c:ptCount val="28"/>
                <c:pt idx="1">
                  <c:v>0.25675675675675674</c:v>
                </c:pt>
                <c:pt idx="2">
                  <c:v>0.46590909090909088</c:v>
                </c:pt>
                <c:pt idx="3">
                  <c:v>0.32453825857519791</c:v>
                </c:pt>
                <c:pt idx="5">
                  <c:v>0.39189189189189189</c:v>
                </c:pt>
                <c:pt idx="6">
                  <c:v>0.16477272727272727</c:v>
                </c:pt>
                <c:pt idx="7">
                  <c:v>0.30343007915567283</c:v>
                </c:pt>
                <c:pt idx="9">
                  <c:v>0.10810810810810811</c:v>
                </c:pt>
                <c:pt idx="10">
                  <c:v>0.19886363636363635</c:v>
                </c:pt>
                <c:pt idx="11">
                  <c:v>0.11609498680738786</c:v>
                </c:pt>
                <c:pt idx="13">
                  <c:v>0.11486486486486487</c:v>
                </c:pt>
                <c:pt idx="14">
                  <c:v>4.5454545454545456E-2</c:v>
                </c:pt>
                <c:pt idx="15">
                  <c:v>0.14775725593667546</c:v>
                </c:pt>
                <c:pt idx="17">
                  <c:v>2.7027027027027029E-2</c:v>
                </c:pt>
                <c:pt idx="18">
                  <c:v>7.3863636363636367E-2</c:v>
                </c:pt>
                <c:pt idx="19">
                  <c:v>6.0686015831134567E-2</c:v>
                </c:pt>
                <c:pt idx="21">
                  <c:v>1.3513513513513514E-2</c:v>
                </c:pt>
                <c:pt idx="22">
                  <c:v>1.7045454545454544E-2</c:v>
                </c:pt>
                <c:pt idx="23">
                  <c:v>3.6939313984168866E-2</c:v>
                </c:pt>
                <c:pt idx="25">
                  <c:v>4.72972972972973E-2</c:v>
                </c:pt>
                <c:pt idx="26">
                  <c:v>5.681818181818182E-3</c:v>
                </c:pt>
                <c:pt idx="27">
                  <c:v>5.2770448548812663E-3</c:v>
                </c:pt>
              </c:numCache>
            </c:numRef>
          </c:val>
          <c:extLst>
            <c:ext xmlns:c16="http://schemas.microsoft.com/office/drawing/2014/chart" uri="{C3380CC4-5D6E-409C-BE32-E72D297353CC}">
              <c16:uniqueId val="{00000006-7388-4A22-B6C6-22B66CBBC1E7}"/>
            </c:ext>
          </c:extLst>
        </c:ser>
        <c:ser>
          <c:idx val="1"/>
          <c:order val="1"/>
          <c:tx>
            <c:strRef>
              <c:f>まとめ!$D$5</c:f>
              <c:strCache>
                <c:ptCount val="1"/>
                <c:pt idx="0">
                  <c:v>2番目</c:v>
                </c:pt>
              </c:strCache>
            </c:strRef>
          </c:tx>
          <c:spPr>
            <a:solidFill>
              <a:srgbClr val="FFFF99"/>
            </a:solidFill>
            <a:ln>
              <a:solidFill>
                <a:schemeClr val="tx1"/>
              </a:solidFill>
            </a:ln>
            <a:effectLst/>
          </c:spPr>
          <c:invertIfNegative val="0"/>
          <c:dLbls>
            <c:dLbl>
              <c:idx val="17"/>
              <c:delete val="1"/>
              <c:extLst>
                <c:ext xmlns:c15="http://schemas.microsoft.com/office/drawing/2012/chart" uri="{CE6537A1-D6FC-4f65-9D91-7224C49458BB}"/>
                <c:ext xmlns:c16="http://schemas.microsoft.com/office/drawing/2014/chart" uri="{C3380CC4-5D6E-409C-BE32-E72D297353CC}">
                  <c16:uniqueId val="{00000007-7388-4A22-B6C6-22B66CBBC1E7}"/>
                </c:ext>
              </c:extLst>
            </c:dLbl>
            <c:dLbl>
              <c:idx val="26"/>
              <c:layout>
                <c:manualLayout>
                  <c:x val="3.8503563097349465E-3"/>
                  <c:y val="2.8957464669721292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388-4A22-B6C6-22B66CBBC1E7}"/>
                </c:ext>
              </c:extLst>
            </c:dLbl>
            <c:spPr>
              <a:noFill/>
              <a:ln>
                <a:noFill/>
              </a:ln>
              <a:effectLst/>
            </c:spPr>
            <c:txPr>
              <a:bodyPr rot="0" spcFirstLastPara="1" vertOverflow="ellipsis" vert="horz" wrap="square" anchor="ctr" anchorCtr="1"/>
              <a:lstStyle/>
              <a:p>
                <a:pPr>
                  <a:defRPr sz="6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まとめ!$B$6:$B$33</c:f>
              <c:strCache>
                <c:ptCount val="28"/>
                <c:pt idx="0">
                  <c:v>1.専用ハードウェア                  </c:v>
                </c:pt>
                <c:pt idx="1">
                  <c:v>製品利用(n=59)</c:v>
                </c:pt>
                <c:pt idx="2">
                  <c:v>製品開発(n=110)</c:v>
                </c:pt>
                <c:pt idx="3">
                  <c:v>ソフトウェア開発(n=196)</c:v>
                </c:pt>
                <c:pt idx="4">
                  <c:v>2.民生用PC                        </c:v>
                </c:pt>
                <c:pt idx="5">
                  <c:v>製品利用(n=93)</c:v>
                </c:pt>
                <c:pt idx="6">
                  <c:v>製品開発(n=81)</c:v>
                </c:pt>
                <c:pt idx="7">
                  <c:v>ソフトウェア開発(n=213)</c:v>
                </c:pt>
                <c:pt idx="8">
                  <c:v>3.産業用PC                        </c:v>
                </c:pt>
                <c:pt idx="9">
                  <c:v>製品利用(n=41)</c:v>
                </c:pt>
                <c:pt idx="10">
                  <c:v>製品開発(n=74)</c:v>
                </c:pt>
                <c:pt idx="11">
                  <c:v>ソフトウェア開発(n=142)</c:v>
                </c:pt>
                <c:pt idx="12">
                  <c:v>4.クラウド                            </c:v>
                </c:pt>
                <c:pt idx="13">
                  <c:v>製品利用(n=61)</c:v>
                </c:pt>
                <c:pt idx="14">
                  <c:v>製品開発(n=45)</c:v>
                </c:pt>
                <c:pt idx="15">
                  <c:v>ソフトウェア開発(n=181)</c:v>
                </c:pt>
                <c:pt idx="16">
                  <c:v>5.汎用シングルボード              </c:v>
                </c:pt>
                <c:pt idx="17">
                  <c:v>製品利用(n=10)</c:v>
                </c:pt>
                <c:pt idx="18">
                  <c:v>製品開発(n=59)</c:v>
                </c:pt>
                <c:pt idx="19">
                  <c:v>ソフトウェア開発(n=74)</c:v>
                </c:pt>
                <c:pt idx="20">
                  <c:v>6.スマートフォン 　                  </c:v>
                </c:pt>
                <c:pt idx="21">
                  <c:v>製品利用(n=31)</c:v>
                </c:pt>
                <c:pt idx="22">
                  <c:v>製品開発(n=30)</c:v>
                </c:pt>
                <c:pt idx="23">
                  <c:v>ソフトウェア開発(n=99)</c:v>
                </c:pt>
                <c:pt idx="24">
                  <c:v>7.タブレット 　                       </c:v>
                </c:pt>
                <c:pt idx="25">
                  <c:v>製品利用(n=58)</c:v>
                </c:pt>
                <c:pt idx="26">
                  <c:v>製品開発(n=36)</c:v>
                </c:pt>
                <c:pt idx="27">
                  <c:v>ソフトウェア開発(n=123)</c:v>
                </c:pt>
              </c:strCache>
            </c:strRef>
          </c:cat>
          <c:val>
            <c:numRef>
              <c:f>まとめ!$D$6:$D$33</c:f>
              <c:numCache>
                <c:formatCode>0.0%</c:formatCode>
                <c:ptCount val="28"/>
                <c:pt idx="1">
                  <c:v>9.9173553719008267E-2</c:v>
                </c:pt>
                <c:pt idx="2">
                  <c:v>0.13013698630136986</c:v>
                </c:pt>
                <c:pt idx="3">
                  <c:v>0.11239193083573487</c:v>
                </c:pt>
                <c:pt idx="5">
                  <c:v>0.19834710743801653</c:v>
                </c:pt>
                <c:pt idx="6">
                  <c:v>0.21232876712328766</c:v>
                </c:pt>
                <c:pt idx="7">
                  <c:v>0.16426512968299711</c:v>
                </c:pt>
                <c:pt idx="9">
                  <c:v>0.14049586776859505</c:v>
                </c:pt>
                <c:pt idx="10">
                  <c:v>0.17808219178082191</c:v>
                </c:pt>
                <c:pt idx="11">
                  <c:v>0.17867435158501441</c:v>
                </c:pt>
                <c:pt idx="13">
                  <c:v>0.20661157024793389</c:v>
                </c:pt>
                <c:pt idx="14">
                  <c:v>9.5890410958904104E-2</c:v>
                </c:pt>
                <c:pt idx="15">
                  <c:v>0.17867435158501441</c:v>
                </c:pt>
                <c:pt idx="17">
                  <c:v>1.6528925619834711E-2</c:v>
                </c:pt>
                <c:pt idx="18">
                  <c:v>0.17808219178082191</c:v>
                </c:pt>
                <c:pt idx="19">
                  <c:v>8.645533141210375E-2</c:v>
                </c:pt>
                <c:pt idx="21">
                  <c:v>5.7851239669421489E-2</c:v>
                </c:pt>
                <c:pt idx="22">
                  <c:v>6.8493150684931503E-2</c:v>
                </c:pt>
                <c:pt idx="23">
                  <c:v>0.10951008645533142</c:v>
                </c:pt>
                <c:pt idx="25">
                  <c:v>0.256198347107438</c:v>
                </c:pt>
                <c:pt idx="26">
                  <c:v>0.10273972602739725</c:v>
                </c:pt>
                <c:pt idx="27">
                  <c:v>0.15850144092219021</c:v>
                </c:pt>
              </c:numCache>
            </c:numRef>
          </c:val>
          <c:extLst>
            <c:ext xmlns:c16="http://schemas.microsoft.com/office/drawing/2014/chart" uri="{C3380CC4-5D6E-409C-BE32-E72D297353CC}">
              <c16:uniqueId val="{00000009-7388-4A22-B6C6-22B66CBBC1E7}"/>
            </c:ext>
          </c:extLst>
        </c:ser>
        <c:ser>
          <c:idx val="2"/>
          <c:order val="2"/>
          <c:tx>
            <c:strRef>
              <c:f>まとめ!$E$5</c:f>
              <c:strCache>
                <c:ptCount val="1"/>
                <c:pt idx="0">
                  <c:v>3番目</c:v>
                </c:pt>
              </c:strCache>
            </c:strRef>
          </c:tx>
          <c:spPr>
            <a:solidFill>
              <a:srgbClr val="2E75B6"/>
            </a:solidFill>
            <a:ln>
              <a:solidFill>
                <a:schemeClr val="tx1"/>
              </a:solidFill>
            </a:ln>
            <a:effectLst/>
          </c:spPr>
          <c:invertIfNegative val="0"/>
          <c:dLbls>
            <c:dLbl>
              <c:idx val="17"/>
              <c:delete val="1"/>
              <c:extLst>
                <c:ext xmlns:c15="http://schemas.microsoft.com/office/drawing/2012/chart" uri="{CE6537A1-D6FC-4f65-9D91-7224C49458BB}"/>
                <c:ext xmlns:c16="http://schemas.microsoft.com/office/drawing/2014/chart" uri="{C3380CC4-5D6E-409C-BE32-E72D297353CC}">
                  <c16:uniqueId val="{0000000A-7388-4A22-B6C6-22B66CBBC1E7}"/>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まとめ!$B$6:$B$33</c:f>
              <c:strCache>
                <c:ptCount val="28"/>
                <c:pt idx="0">
                  <c:v>1.専用ハードウェア                  </c:v>
                </c:pt>
                <c:pt idx="1">
                  <c:v>製品利用(n=59)</c:v>
                </c:pt>
                <c:pt idx="2">
                  <c:v>製品開発(n=110)</c:v>
                </c:pt>
                <c:pt idx="3">
                  <c:v>ソフトウェア開発(n=196)</c:v>
                </c:pt>
                <c:pt idx="4">
                  <c:v>2.民生用PC                        </c:v>
                </c:pt>
                <c:pt idx="5">
                  <c:v>製品利用(n=93)</c:v>
                </c:pt>
                <c:pt idx="6">
                  <c:v>製品開発(n=81)</c:v>
                </c:pt>
                <c:pt idx="7">
                  <c:v>ソフトウェア開発(n=213)</c:v>
                </c:pt>
                <c:pt idx="8">
                  <c:v>3.産業用PC                        </c:v>
                </c:pt>
                <c:pt idx="9">
                  <c:v>製品利用(n=41)</c:v>
                </c:pt>
                <c:pt idx="10">
                  <c:v>製品開発(n=74)</c:v>
                </c:pt>
                <c:pt idx="11">
                  <c:v>ソフトウェア開発(n=142)</c:v>
                </c:pt>
                <c:pt idx="12">
                  <c:v>4.クラウド                            </c:v>
                </c:pt>
                <c:pt idx="13">
                  <c:v>製品利用(n=61)</c:v>
                </c:pt>
                <c:pt idx="14">
                  <c:v>製品開発(n=45)</c:v>
                </c:pt>
                <c:pt idx="15">
                  <c:v>ソフトウェア開発(n=181)</c:v>
                </c:pt>
                <c:pt idx="16">
                  <c:v>5.汎用シングルボード              </c:v>
                </c:pt>
                <c:pt idx="17">
                  <c:v>製品利用(n=10)</c:v>
                </c:pt>
                <c:pt idx="18">
                  <c:v>製品開発(n=59)</c:v>
                </c:pt>
                <c:pt idx="19">
                  <c:v>ソフトウェア開発(n=74)</c:v>
                </c:pt>
                <c:pt idx="20">
                  <c:v>6.スマートフォン 　                  </c:v>
                </c:pt>
                <c:pt idx="21">
                  <c:v>製品利用(n=31)</c:v>
                </c:pt>
                <c:pt idx="22">
                  <c:v>製品開発(n=30)</c:v>
                </c:pt>
                <c:pt idx="23">
                  <c:v>ソフトウェア開発(n=99)</c:v>
                </c:pt>
                <c:pt idx="24">
                  <c:v>7.タブレット 　                       </c:v>
                </c:pt>
                <c:pt idx="25">
                  <c:v>製品利用(n=58)</c:v>
                </c:pt>
                <c:pt idx="26">
                  <c:v>製品開発(n=36)</c:v>
                </c:pt>
                <c:pt idx="27">
                  <c:v>ソフトウェア開発(n=123)</c:v>
                </c:pt>
              </c:strCache>
            </c:strRef>
          </c:cat>
          <c:val>
            <c:numRef>
              <c:f>まとめ!$E$6:$E$33</c:f>
              <c:numCache>
                <c:formatCode>0.0%</c:formatCode>
                <c:ptCount val="28"/>
                <c:pt idx="1">
                  <c:v>9.2783505154639179E-2</c:v>
                </c:pt>
                <c:pt idx="2">
                  <c:v>7.03125E-2</c:v>
                </c:pt>
                <c:pt idx="3">
                  <c:v>0.10862619808306709</c:v>
                </c:pt>
                <c:pt idx="5">
                  <c:v>0.1134020618556701</c:v>
                </c:pt>
                <c:pt idx="6">
                  <c:v>0.1640625</c:v>
                </c:pt>
                <c:pt idx="7">
                  <c:v>0.13099041533546327</c:v>
                </c:pt>
                <c:pt idx="9">
                  <c:v>8.247422680412371E-2</c:v>
                </c:pt>
                <c:pt idx="10">
                  <c:v>0.1015625</c:v>
                </c:pt>
                <c:pt idx="11">
                  <c:v>0.11501597444089456</c:v>
                </c:pt>
                <c:pt idx="13">
                  <c:v>0.19587628865979381</c:v>
                </c:pt>
                <c:pt idx="14">
                  <c:v>0.1796875</c:v>
                </c:pt>
                <c:pt idx="15">
                  <c:v>0.2012779552715655</c:v>
                </c:pt>
                <c:pt idx="17">
                  <c:v>4.1237113402061855E-2</c:v>
                </c:pt>
                <c:pt idx="18">
                  <c:v>0.15625</c:v>
                </c:pt>
                <c:pt idx="19">
                  <c:v>6.7092651757188496E-2</c:v>
                </c:pt>
                <c:pt idx="21">
                  <c:v>0.22680412371134021</c:v>
                </c:pt>
                <c:pt idx="22">
                  <c:v>0.1328125</c:v>
                </c:pt>
                <c:pt idx="23">
                  <c:v>0.15015974440894569</c:v>
                </c:pt>
                <c:pt idx="25">
                  <c:v>0.20618556701030927</c:v>
                </c:pt>
                <c:pt idx="26">
                  <c:v>0.15625</c:v>
                </c:pt>
                <c:pt idx="27">
                  <c:v>0.2108626198083067</c:v>
                </c:pt>
              </c:numCache>
            </c:numRef>
          </c:val>
          <c:extLst>
            <c:ext xmlns:c16="http://schemas.microsoft.com/office/drawing/2014/chart" uri="{C3380CC4-5D6E-409C-BE32-E72D297353CC}">
              <c16:uniqueId val="{0000000B-7388-4A22-B6C6-22B66CBBC1E7}"/>
            </c:ext>
          </c:extLst>
        </c:ser>
        <c:dLbls>
          <c:showLegendKey val="0"/>
          <c:showVal val="0"/>
          <c:showCatName val="0"/>
          <c:showSerName val="0"/>
          <c:showPercent val="0"/>
          <c:showBubbleSize val="0"/>
        </c:dLbls>
        <c:gapWidth val="40"/>
        <c:overlap val="100"/>
        <c:axId val="195156224"/>
        <c:axId val="195535616"/>
      </c:barChart>
      <c:catAx>
        <c:axId val="19515622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7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195535616"/>
        <c:crosses val="autoZero"/>
        <c:auto val="1"/>
        <c:lblAlgn val="ctr"/>
        <c:lblOffset val="100"/>
        <c:noMultiLvlLbl val="0"/>
      </c:catAx>
      <c:valAx>
        <c:axId val="195535616"/>
        <c:scaling>
          <c:orientation val="minMax"/>
          <c:max val="0.8"/>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195156224"/>
        <c:crosses val="autoZero"/>
        <c:crossBetween val="between"/>
      </c:valAx>
      <c:spPr>
        <a:noFill/>
        <a:ln>
          <a:solidFill>
            <a:schemeClr val="tx1">
              <a:lumMod val="50000"/>
              <a:lumOff val="50000"/>
            </a:schemeClr>
          </a:solidFill>
        </a:ln>
        <a:effectLst/>
      </c:spPr>
    </c:plotArea>
    <c:legend>
      <c:legendPos val="b"/>
      <c:layout>
        <c:manualLayout>
          <c:xMode val="edge"/>
          <c:yMode val="edge"/>
          <c:x val="0.78542374841317408"/>
          <c:y val="0.85989561140287485"/>
          <c:w val="0.114966424423431"/>
          <c:h val="9.4788360337555083E-2"/>
        </c:manualLayout>
      </c:layout>
      <c:overlay val="0"/>
      <c:spPr>
        <a:solidFill>
          <a:schemeClr val="bg1"/>
        </a:solidFill>
        <a:ln>
          <a:noFill/>
        </a:ln>
        <a:effectLst/>
      </c:spPr>
      <c:txPr>
        <a:bodyPr rot="0" spcFirstLastPara="1" vertOverflow="ellipsis" vert="horz" wrap="square" anchor="ctr" anchorCtr="1"/>
        <a:lstStyle/>
        <a:p>
          <a:pPr>
            <a:defRPr sz="7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700">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400"/>
            </a:pPr>
            <a:r>
              <a:rPr lang="ja-JP" sz="1400" dirty="0"/>
              <a:t>現在のハードウェア</a:t>
            </a:r>
          </a:p>
        </c:rich>
      </c:tx>
      <c:overlay val="0"/>
      <c:spPr>
        <a:noFill/>
        <a:ln>
          <a:noFill/>
        </a:ln>
        <a:effectLst/>
      </c:spPr>
    </c:title>
    <c:autoTitleDeleted val="0"/>
    <c:plotArea>
      <c:layout>
        <c:manualLayout>
          <c:layoutTarget val="inner"/>
          <c:xMode val="edge"/>
          <c:yMode val="edge"/>
          <c:x val="0.31665094255017662"/>
          <c:y val="0.19507462454767119"/>
          <c:w val="0.63952839608033052"/>
          <c:h val="0.68220938359036476"/>
        </c:manualLayout>
      </c:layout>
      <c:barChart>
        <c:barDir val="bar"/>
        <c:grouping val="clustered"/>
        <c:varyColors val="0"/>
        <c:ser>
          <c:idx val="0"/>
          <c:order val="0"/>
          <c:tx>
            <c:strRef>
              <c:f>'[「組込み／IoTに関する動向調査」 集計_データ編_5章_1（B-E）20200306★.xlsx]19-2(経年)'!$N$22</c:f>
              <c:strCache>
                <c:ptCount val="1"/>
                <c:pt idx="0">
                  <c:v>2019年度（n=555）</c:v>
                </c:pt>
              </c:strCache>
            </c:strRef>
          </c:tx>
          <c:spPr>
            <a:solidFill>
              <a:schemeClr val="accent1"/>
            </a:solidFill>
            <a:ln>
              <a:solidFill>
                <a:sysClr val="windowText" lastClr="000000"/>
              </a:solidFill>
            </a:ln>
            <a:effectLst/>
          </c:spPr>
          <c:invertIfNegative val="0"/>
          <c:dLbls>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集計_データ編_5章_1（B-E）20200306★.xlsx]19-2(経年)'!$J$24:$J$30</c:f>
              <c:strCache>
                <c:ptCount val="7"/>
                <c:pt idx="0">
                  <c:v>専用ハードウェア</c:v>
                </c:pt>
                <c:pt idx="1">
                  <c:v>民生用PC</c:v>
                </c:pt>
                <c:pt idx="2">
                  <c:v>クラウド</c:v>
                </c:pt>
                <c:pt idx="3">
                  <c:v>産業用PC</c:v>
                </c:pt>
                <c:pt idx="4">
                  <c:v>タブレット</c:v>
                </c:pt>
                <c:pt idx="5">
                  <c:v>スマートフォン</c:v>
                </c:pt>
                <c:pt idx="6">
                  <c:v>汎用シングルボード</c:v>
                </c:pt>
              </c:strCache>
            </c:strRef>
          </c:cat>
          <c:val>
            <c:numRef>
              <c:f>'[「組込み／IoTに関する動向調査」 集計_データ編_5章_1（B-E）20200306★.xlsx]19-2(経年)'!$N$24:$N$30</c:f>
              <c:numCache>
                <c:formatCode>0.0%</c:formatCode>
                <c:ptCount val="7"/>
                <c:pt idx="0">
                  <c:v>0.58452209712713921</c:v>
                </c:pt>
                <c:pt idx="1">
                  <c:v>0.57854801442167425</c:v>
                </c:pt>
                <c:pt idx="2">
                  <c:v>0.46448486819393803</c:v>
                </c:pt>
                <c:pt idx="3">
                  <c:v>0.43195243925467047</c:v>
                </c:pt>
                <c:pt idx="4">
                  <c:v>0.34240457288849058</c:v>
                </c:pt>
                <c:pt idx="5">
                  <c:v>0.27311843034821881</c:v>
                </c:pt>
                <c:pt idx="6">
                  <c:v>0.27142565009849856</c:v>
                </c:pt>
              </c:numCache>
            </c:numRef>
          </c:val>
          <c:extLst>
            <c:ext xmlns:c16="http://schemas.microsoft.com/office/drawing/2014/chart" uri="{C3380CC4-5D6E-409C-BE32-E72D297353CC}">
              <c16:uniqueId val="{00000000-036B-4DDA-8051-90D35A2005F2}"/>
            </c:ext>
          </c:extLst>
        </c:ser>
        <c:ser>
          <c:idx val="1"/>
          <c:order val="1"/>
          <c:tx>
            <c:strRef>
              <c:f>'[「組込み／IoTに関する動向調査」 集計_データ編_5章_1（B-E）20200306★.xlsx]19-2(経年)'!$O$22</c:f>
              <c:strCache>
                <c:ptCount val="1"/>
                <c:pt idx="0">
                  <c:v>2018年度（N=291）</c:v>
                </c:pt>
              </c:strCache>
            </c:strRef>
          </c:tx>
          <c:spPr>
            <a:solidFill>
              <a:schemeClr val="accent2"/>
            </a:solidFill>
            <a:ln>
              <a:solidFill>
                <a:sysClr val="windowText" lastClr="000000"/>
              </a:solid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0-A42C-4580-ABB8-51CD558B4E73}"/>
                </c:ext>
              </c:extLst>
            </c:dLbl>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集計_データ編_5章_1（B-E）20200306★.xlsx]19-2(経年)'!$J$24:$J$30</c:f>
              <c:strCache>
                <c:ptCount val="7"/>
                <c:pt idx="0">
                  <c:v>専用ハードウェア</c:v>
                </c:pt>
                <c:pt idx="1">
                  <c:v>民生用PC</c:v>
                </c:pt>
                <c:pt idx="2">
                  <c:v>クラウド</c:v>
                </c:pt>
                <c:pt idx="3">
                  <c:v>産業用PC</c:v>
                </c:pt>
                <c:pt idx="4">
                  <c:v>タブレット</c:v>
                </c:pt>
                <c:pt idx="5">
                  <c:v>スマートフォン</c:v>
                </c:pt>
                <c:pt idx="6">
                  <c:v>汎用シングルボード</c:v>
                </c:pt>
              </c:strCache>
            </c:strRef>
          </c:cat>
          <c:val>
            <c:numRef>
              <c:f>'[「組込み／IoTに関する動向調査」 集計_データ編_5章_1（B-E）20200306★.xlsx]19-2(経年)'!$O$24:$O$30</c:f>
              <c:numCache>
                <c:formatCode>0.0%</c:formatCode>
                <c:ptCount val="7"/>
                <c:pt idx="0">
                  <c:v>0.74679754332090365</c:v>
                </c:pt>
                <c:pt idx="1">
                  <c:v>0.55342084934720615</c:v>
                </c:pt>
                <c:pt idx="2">
                  <c:v>0.44683378315229316</c:v>
                </c:pt>
                <c:pt idx="3">
                  <c:v>0.46097796681830172</c:v>
                </c:pt>
                <c:pt idx="4">
                  <c:v>0</c:v>
                </c:pt>
                <c:pt idx="5">
                  <c:v>0.39329642592610253</c:v>
                </c:pt>
              </c:numCache>
            </c:numRef>
          </c:val>
          <c:extLst>
            <c:ext xmlns:c16="http://schemas.microsoft.com/office/drawing/2014/chart" uri="{C3380CC4-5D6E-409C-BE32-E72D297353CC}">
              <c16:uniqueId val="{00000001-036B-4DDA-8051-90D35A2005F2}"/>
            </c:ext>
          </c:extLst>
        </c:ser>
        <c:dLbls>
          <c:showLegendKey val="0"/>
          <c:showVal val="0"/>
          <c:showCatName val="0"/>
          <c:showSerName val="0"/>
          <c:showPercent val="0"/>
          <c:showBubbleSize val="0"/>
        </c:dLbls>
        <c:gapWidth val="40"/>
        <c:axId val="462993280"/>
        <c:axId val="462994816"/>
      </c:barChart>
      <c:catAx>
        <c:axId val="462993280"/>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462994816"/>
        <c:crosses val="autoZero"/>
        <c:auto val="1"/>
        <c:lblAlgn val="ctr"/>
        <c:lblOffset val="100"/>
        <c:noMultiLvlLbl val="0"/>
      </c:catAx>
      <c:valAx>
        <c:axId val="462994816"/>
        <c:scaling>
          <c:orientation val="minMax"/>
          <c:max val="0.8"/>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62993280"/>
        <c:crosses val="autoZero"/>
        <c:crossBetween val="between"/>
        <c:majorUnit val="0.1"/>
      </c:valAx>
      <c:spPr>
        <a:noFill/>
        <a:ln>
          <a:solidFill>
            <a:schemeClr val="tx1">
              <a:lumMod val="50000"/>
              <a:lumOff val="50000"/>
            </a:schemeClr>
          </a:solidFill>
        </a:ln>
        <a:effectLst/>
      </c:spPr>
    </c:plotArea>
    <c:legend>
      <c:legendPos val="b"/>
      <c:overlay val="0"/>
    </c:legend>
    <c:plotVisOnly val="1"/>
    <c:dispBlanksAs val="gap"/>
    <c:showDLblsOverMax val="0"/>
  </c:chart>
  <c:spPr>
    <a:solidFill>
      <a:schemeClr val="bg1"/>
    </a:solid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400"/>
            </a:pPr>
            <a:r>
              <a:rPr lang="ja-JP" sz="1400" dirty="0"/>
              <a:t>将来のハードウェア</a:t>
            </a:r>
          </a:p>
        </c:rich>
      </c:tx>
      <c:overlay val="0"/>
      <c:spPr>
        <a:noFill/>
        <a:ln>
          <a:noFill/>
        </a:ln>
        <a:effectLst/>
      </c:spPr>
    </c:title>
    <c:autoTitleDeleted val="0"/>
    <c:plotArea>
      <c:layout>
        <c:manualLayout>
          <c:layoutTarget val="inner"/>
          <c:xMode val="edge"/>
          <c:yMode val="edge"/>
          <c:x val="0.3153454223689009"/>
          <c:y val="0.19051253562629825"/>
          <c:w val="0.63777542613551441"/>
          <c:h val="0.67901582119037018"/>
        </c:manualLayout>
      </c:layout>
      <c:barChart>
        <c:barDir val="bar"/>
        <c:grouping val="clustered"/>
        <c:varyColors val="0"/>
        <c:ser>
          <c:idx val="0"/>
          <c:order val="0"/>
          <c:tx>
            <c:strRef>
              <c:f>'[「組込み／IoTに関する動向調査」 集計_データ編_5章_1（B-E）20200306★.xlsx]19-2(経年)'!$AC$22</c:f>
              <c:strCache>
                <c:ptCount val="1"/>
                <c:pt idx="0">
                  <c:v>2019年度（n=547）</c:v>
                </c:pt>
              </c:strCache>
            </c:strRef>
          </c:tx>
          <c:spPr>
            <a:solidFill>
              <a:schemeClr val="accent1"/>
            </a:solidFill>
            <a:ln>
              <a:solidFill>
                <a:sysClr val="windowText" lastClr="000000"/>
              </a:solidFill>
            </a:ln>
            <a:effectLst/>
          </c:spPr>
          <c:invertIfNegative val="0"/>
          <c:dLbls>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集計_データ編_5章_1（B-E）20200306★.xlsx]19-2(経年)'!$Y$24:$Y$30</c:f>
              <c:strCache>
                <c:ptCount val="7"/>
                <c:pt idx="0">
                  <c:v>クラウド</c:v>
                </c:pt>
                <c:pt idx="1">
                  <c:v>専用ハードウェア</c:v>
                </c:pt>
                <c:pt idx="2">
                  <c:v>スマートフォン</c:v>
                </c:pt>
                <c:pt idx="3">
                  <c:v>タブレット</c:v>
                </c:pt>
                <c:pt idx="4">
                  <c:v>民生用PC</c:v>
                </c:pt>
                <c:pt idx="5">
                  <c:v>産業用PC</c:v>
                </c:pt>
                <c:pt idx="6">
                  <c:v>汎用シングルボード</c:v>
                </c:pt>
              </c:strCache>
            </c:strRef>
          </c:cat>
          <c:val>
            <c:numRef>
              <c:f>'[「組込み／IoTに関する動向調査」 集計_データ編_5章_1（B-E）20200306★.xlsx]19-2(経年)'!$AC$24:$AC$30</c:f>
              <c:numCache>
                <c:formatCode>0.0%</c:formatCode>
                <c:ptCount val="7"/>
                <c:pt idx="0">
                  <c:v>0.65613095208970651</c:v>
                </c:pt>
                <c:pt idx="1">
                  <c:v>0.4891098322677474</c:v>
                </c:pt>
                <c:pt idx="2">
                  <c:v>0.45033071385546741</c:v>
                </c:pt>
                <c:pt idx="3">
                  <c:v>0.39415127024353663</c:v>
                </c:pt>
                <c:pt idx="4">
                  <c:v>0.37329795207657279</c:v>
                </c:pt>
                <c:pt idx="5">
                  <c:v>0.3256298747435396</c:v>
                </c:pt>
                <c:pt idx="6">
                  <c:v>0.28488796668583494</c:v>
                </c:pt>
              </c:numCache>
            </c:numRef>
          </c:val>
          <c:extLst>
            <c:ext xmlns:c16="http://schemas.microsoft.com/office/drawing/2014/chart" uri="{C3380CC4-5D6E-409C-BE32-E72D297353CC}">
              <c16:uniqueId val="{00000000-3863-4DE8-9E2B-4E4B7AB81EFA}"/>
            </c:ext>
          </c:extLst>
        </c:ser>
        <c:ser>
          <c:idx val="1"/>
          <c:order val="1"/>
          <c:tx>
            <c:strRef>
              <c:f>'[「組込み／IoTに関する動向調査」 集計_データ編_5章_1（B-E）20200306★.xlsx]19-2(経年)'!$AD$22</c:f>
              <c:strCache>
                <c:ptCount val="1"/>
                <c:pt idx="0">
                  <c:v>2018年度（N=287）</c:v>
                </c:pt>
              </c:strCache>
            </c:strRef>
          </c:tx>
          <c:spPr>
            <a:solidFill>
              <a:schemeClr val="accent2"/>
            </a:solidFill>
            <a:ln>
              <a:solidFill>
                <a:sysClr val="windowText" lastClr="000000"/>
              </a:solid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0-A3D8-4922-AE96-7CDA3EA19AE1}"/>
                </c:ext>
              </c:extLst>
            </c:dLbl>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集計_データ編_5章_1（B-E）20200306★.xlsx]19-2(経年)'!$Y$24:$Y$30</c:f>
              <c:strCache>
                <c:ptCount val="7"/>
                <c:pt idx="0">
                  <c:v>クラウド</c:v>
                </c:pt>
                <c:pt idx="1">
                  <c:v>専用ハードウェア</c:v>
                </c:pt>
                <c:pt idx="2">
                  <c:v>スマートフォン</c:v>
                </c:pt>
                <c:pt idx="3">
                  <c:v>タブレット</c:v>
                </c:pt>
                <c:pt idx="4">
                  <c:v>民生用PC</c:v>
                </c:pt>
                <c:pt idx="5">
                  <c:v>産業用PC</c:v>
                </c:pt>
                <c:pt idx="6">
                  <c:v>汎用シングルボード</c:v>
                </c:pt>
              </c:strCache>
            </c:strRef>
          </c:cat>
          <c:val>
            <c:numRef>
              <c:f>'[「組込み／IoTに関する動向調査」 集計_データ編_5章_1（B-E）20200306★.xlsx]19-2(経年)'!$AD$24:$AD$30</c:f>
              <c:numCache>
                <c:formatCode>0.0%</c:formatCode>
                <c:ptCount val="7"/>
                <c:pt idx="0">
                  <c:v>0.65996411821845524</c:v>
                </c:pt>
                <c:pt idx="1">
                  <c:v>0.66817345033264974</c:v>
                </c:pt>
                <c:pt idx="2">
                  <c:v>0.49612112239515982</c:v>
                </c:pt>
                <c:pt idx="3">
                  <c:v>0</c:v>
                </c:pt>
                <c:pt idx="4">
                  <c:v>0.35686743086851425</c:v>
                </c:pt>
                <c:pt idx="5">
                  <c:v>0.36450096424651313</c:v>
                </c:pt>
              </c:numCache>
            </c:numRef>
          </c:val>
          <c:extLst>
            <c:ext xmlns:c16="http://schemas.microsoft.com/office/drawing/2014/chart" uri="{C3380CC4-5D6E-409C-BE32-E72D297353CC}">
              <c16:uniqueId val="{00000001-3863-4DE8-9E2B-4E4B7AB81EFA}"/>
            </c:ext>
          </c:extLst>
        </c:ser>
        <c:dLbls>
          <c:showLegendKey val="0"/>
          <c:showVal val="0"/>
          <c:showCatName val="0"/>
          <c:showSerName val="0"/>
          <c:showPercent val="0"/>
          <c:showBubbleSize val="0"/>
        </c:dLbls>
        <c:gapWidth val="40"/>
        <c:axId val="463052160"/>
        <c:axId val="463053952"/>
      </c:barChart>
      <c:catAx>
        <c:axId val="463052160"/>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463053952"/>
        <c:crosses val="autoZero"/>
        <c:auto val="1"/>
        <c:lblAlgn val="ctr"/>
        <c:lblOffset val="100"/>
        <c:noMultiLvlLbl val="0"/>
      </c:catAx>
      <c:valAx>
        <c:axId val="463053952"/>
        <c:scaling>
          <c:orientation val="minMax"/>
          <c:max val="0.8"/>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63052160"/>
        <c:crosses val="autoZero"/>
        <c:crossBetween val="between"/>
        <c:majorUnit val="0.1"/>
      </c:valAx>
      <c:spPr>
        <a:noFill/>
        <a:ln>
          <a:solidFill>
            <a:schemeClr val="tx1">
              <a:lumMod val="50000"/>
              <a:lumOff val="50000"/>
            </a:schemeClr>
          </a:solidFill>
        </a:ln>
        <a:effectLst/>
      </c:spPr>
    </c:plotArea>
    <c:legend>
      <c:legendPos val="b"/>
      <c:overlay val="0"/>
    </c:legend>
    <c:plotVisOnly val="1"/>
    <c:dispBlanksAs val="gap"/>
    <c:showDLblsOverMax val="0"/>
  </c:chart>
  <c:spPr>
    <a:solidFill>
      <a:schemeClr val="bg1"/>
    </a:solid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400"/>
            </a:pPr>
            <a:r>
              <a:rPr lang="ja-JP" sz="1400" dirty="0"/>
              <a:t>現在のハードウェア</a:t>
            </a:r>
          </a:p>
        </c:rich>
      </c:tx>
      <c:overlay val="0"/>
      <c:spPr>
        <a:noFill/>
        <a:ln>
          <a:noFill/>
        </a:ln>
        <a:effectLst/>
      </c:spPr>
    </c:title>
    <c:autoTitleDeleted val="0"/>
    <c:plotArea>
      <c:layout>
        <c:manualLayout>
          <c:layoutTarget val="inner"/>
          <c:xMode val="edge"/>
          <c:yMode val="edge"/>
          <c:x val="0.28615455301934317"/>
          <c:y val="0.18412555217198712"/>
          <c:w val="0.64693277169782692"/>
          <c:h val="0.76913826943492802"/>
        </c:manualLayout>
      </c:layout>
      <c:barChart>
        <c:barDir val="bar"/>
        <c:grouping val="stacked"/>
        <c:varyColors val="0"/>
        <c:ser>
          <c:idx val="0"/>
          <c:order val="0"/>
          <c:tx>
            <c:strRef>
              <c:f>'[「組込み／IoTに関する動向調査」 集計_データ編_5章_1（B-E）20200306★.xlsx]19-3(ク)'!$K$41</c:f>
              <c:strCache>
                <c:ptCount val="1"/>
                <c:pt idx="0">
                  <c:v>1番目（n=555）</c:v>
                </c:pt>
              </c:strCache>
            </c:strRef>
          </c:tx>
          <c:spPr>
            <a:solidFill>
              <a:srgbClr val="FF9966"/>
            </a:solidFill>
            <a:ln>
              <a:solidFill>
                <a:sysClr val="windowText" lastClr="000000"/>
              </a:solidFill>
            </a:ln>
            <a:effectLst/>
          </c:spPr>
          <c:invertIfNegative val="0"/>
          <c:dLbls>
            <c:dLbl>
              <c:idx val="17"/>
              <c:delete val="1"/>
              <c:extLst>
                <c:ext xmlns:c15="http://schemas.microsoft.com/office/drawing/2012/chart" uri="{CE6537A1-D6FC-4f65-9D91-7224C49458BB}"/>
                <c:ext xmlns:c16="http://schemas.microsoft.com/office/drawing/2014/chart" uri="{C3380CC4-5D6E-409C-BE32-E72D297353CC}">
                  <c16:uniqueId val="{00000005-927A-4634-BECC-DBCA21DF32D4}"/>
                </c:ext>
              </c:extLst>
            </c:dLbl>
            <c:dLbl>
              <c:idx val="19"/>
              <c:delete val="1"/>
              <c:extLst>
                <c:ext xmlns:c15="http://schemas.microsoft.com/office/drawing/2012/chart" uri="{CE6537A1-D6FC-4f65-9D91-7224C49458BB}"/>
                <c:ext xmlns:c16="http://schemas.microsoft.com/office/drawing/2014/chart" uri="{C3380CC4-5D6E-409C-BE32-E72D297353CC}">
                  <c16:uniqueId val="{00000004-927A-4634-BECC-DBCA21DF32D4}"/>
                </c:ext>
              </c:extLst>
            </c:dLbl>
            <c:dLbl>
              <c:idx val="20"/>
              <c:delete val="1"/>
              <c:extLst>
                <c:ext xmlns:c15="http://schemas.microsoft.com/office/drawing/2012/chart" uri="{CE6537A1-D6FC-4f65-9D91-7224C49458BB}"/>
                <c:ext xmlns:c16="http://schemas.microsoft.com/office/drawing/2014/chart" uri="{C3380CC4-5D6E-409C-BE32-E72D297353CC}">
                  <c16:uniqueId val="{00000003-927A-4634-BECC-DBCA21DF32D4}"/>
                </c:ext>
              </c:extLst>
            </c:dLbl>
            <c:spPr>
              <a:noFill/>
              <a:ln>
                <a:noFill/>
              </a:ln>
              <a:effectLst/>
            </c:spPr>
            <c:txPr>
              <a:bodyPr/>
              <a:lstStyle/>
              <a:p>
                <a:pPr>
                  <a:defRPr sz="800" strike="noStrike"/>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集計_データ編_5章_1（B-E）20200306★.xlsx]19-3(ク)'!$J$43:$J$63</c:f>
              <c:strCache>
                <c:ptCount val="21"/>
                <c:pt idx="0">
                  <c:v>専用ハードウェア  </c:v>
                </c:pt>
                <c:pt idx="1">
                  <c:v>100人以下</c:v>
                </c:pt>
                <c:pt idx="2">
                  <c:v>101人以上</c:v>
                </c:pt>
                <c:pt idx="3">
                  <c:v>民生用PC         </c:v>
                </c:pt>
                <c:pt idx="4">
                  <c:v>100人以下</c:v>
                </c:pt>
                <c:pt idx="5">
                  <c:v>101人以上</c:v>
                </c:pt>
                <c:pt idx="6">
                  <c:v>産業用PC         </c:v>
                </c:pt>
                <c:pt idx="7">
                  <c:v>100人以下</c:v>
                </c:pt>
                <c:pt idx="8">
                  <c:v>101人以上</c:v>
                </c:pt>
                <c:pt idx="9">
                  <c:v>クラウド              </c:v>
                </c:pt>
                <c:pt idx="10">
                  <c:v>100人以下</c:v>
                </c:pt>
                <c:pt idx="11">
                  <c:v>101人以上</c:v>
                </c:pt>
                <c:pt idx="12">
                  <c:v>汎用シングルボード</c:v>
                </c:pt>
                <c:pt idx="13">
                  <c:v>100人以下</c:v>
                </c:pt>
                <c:pt idx="14">
                  <c:v>101人以上</c:v>
                </c:pt>
                <c:pt idx="15">
                  <c:v>スマートフォン       </c:v>
                </c:pt>
                <c:pt idx="16">
                  <c:v>100人以下</c:v>
                </c:pt>
                <c:pt idx="17">
                  <c:v>101人以上</c:v>
                </c:pt>
                <c:pt idx="18">
                  <c:v>タブレット            </c:v>
                </c:pt>
                <c:pt idx="19">
                  <c:v>100人以下</c:v>
                </c:pt>
                <c:pt idx="20">
                  <c:v>101人以上</c:v>
                </c:pt>
              </c:strCache>
            </c:strRef>
          </c:cat>
          <c:val>
            <c:numRef>
              <c:f>'[「組込み／IoTに関する動向調査」 集計_データ編_5章_1（B-E）20200306★.xlsx]19-3(ク)'!$K$43:$K$63</c:f>
              <c:numCache>
                <c:formatCode>0.0%</c:formatCode>
                <c:ptCount val="21"/>
                <c:pt idx="1">
                  <c:v>0.36065573770491804</c:v>
                </c:pt>
                <c:pt idx="2">
                  <c:v>0.38624338624338622</c:v>
                </c:pt>
                <c:pt idx="4">
                  <c:v>0.26229508196721313</c:v>
                </c:pt>
                <c:pt idx="5">
                  <c:v>0.25396825396825395</c:v>
                </c:pt>
                <c:pt idx="7">
                  <c:v>0.13661202185792351</c:v>
                </c:pt>
                <c:pt idx="8">
                  <c:v>0.15343915343915343</c:v>
                </c:pt>
                <c:pt idx="10">
                  <c:v>0.11202185792349727</c:v>
                </c:pt>
                <c:pt idx="11">
                  <c:v>0.12169312169312169</c:v>
                </c:pt>
                <c:pt idx="13">
                  <c:v>7.1038251366120214E-2</c:v>
                </c:pt>
                <c:pt idx="14">
                  <c:v>5.2910052910052907E-2</c:v>
                </c:pt>
                <c:pt idx="16">
                  <c:v>4.6448087431693992E-2</c:v>
                </c:pt>
                <c:pt idx="17">
                  <c:v>0</c:v>
                </c:pt>
                <c:pt idx="19">
                  <c:v>5.4644808743169399E-3</c:v>
                </c:pt>
                <c:pt idx="20">
                  <c:v>5.2910052910052907E-3</c:v>
                </c:pt>
              </c:numCache>
            </c:numRef>
          </c:val>
          <c:extLst>
            <c:ext xmlns:c16="http://schemas.microsoft.com/office/drawing/2014/chart" uri="{C3380CC4-5D6E-409C-BE32-E72D297353CC}">
              <c16:uniqueId val="{00000000-927A-4634-BECC-DBCA21DF32D4}"/>
            </c:ext>
          </c:extLst>
        </c:ser>
        <c:ser>
          <c:idx val="1"/>
          <c:order val="1"/>
          <c:tx>
            <c:strRef>
              <c:f>'[「組込み／IoTに関する動向調査」 集計_データ編_5章_1（B-E）20200306★.xlsx]19-3(ク)'!$L$41</c:f>
              <c:strCache>
                <c:ptCount val="1"/>
                <c:pt idx="0">
                  <c:v>2番目（n=493）</c:v>
                </c:pt>
              </c:strCache>
            </c:strRef>
          </c:tx>
          <c:spPr>
            <a:solidFill>
              <a:srgbClr val="FFFF99"/>
            </a:solidFill>
            <a:ln>
              <a:solidFill>
                <a:sysClr val="windowText" lastClr="000000"/>
              </a:solidFill>
            </a:ln>
            <a:effectLst/>
          </c:spPr>
          <c:invertIfNegative val="0"/>
          <c:dLbls>
            <c:spPr>
              <a:noFill/>
              <a:ln>
                <a:noFill/>
              </a:ln>
              <a:effectLst/>
            </c:spPr>
            <c:txPr>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集計_データ編_5章_1（B-E）20200306★.xlsx]19-3(ク)'!$J$43:$J$63</c:f>
              <c:strCache>
                <c:ptCount val="21"/>
                <c:pt idx="0">
                  <c:v>専用ハードウェア  </c:v>
                </c:pt>
                <c:pt idx="1">
                  <c:v>100人以下</c:v>
                </c:pt>
                <c:pt idx="2">
                  <c:v>101人以上</c:v>
                </c:pt>
                <c:pt idx="3">
                  <c:v>民生用PC         </c:v>
                </c:pt>
                <c:pt idx="4">
                  <c:v>100人以下</c:v>
                </c:pt>
                <c:pt idx="5">
                  <c:v>101人以上</c:v>
                </c:pt>
                <c:pt idx="6">
                  <c:v>産業用PC         </c:v>
                </c:pt>
                <c:pt idx="7">
                  <c:v>100人以下</c:v>
                </c:pt>
                <c:pt idx="8">
                  <c:v>101人以上</c:v>
                </c:pt>
                <c:pt idx="9">
                  <c:v>クラウド              </c:v>
                </c:pt>
                <c:pt idx="10">
                  <c:v>100人以下</c:v>
                </c:pt>
                <c:pt idx="11">
                  <c:v>101人以上</c:v>
                </c:pt>
                <c:pt idx="12">
                  <c:v>汎用シングルボード</c:v>
                </c:pt>
                <c:pt idx="13">
                  <c:v>100人以下</c:v>
                </c:pt>
                <c:pt idx="14">
                  <c:v>101人以上</c:v>
                </c:pt>
                <c:pt idx="15">
                  <c:v>スマートフォン       </c:v>
                </c:pt>
                <c:pt idx="16">
                  <c:v>100人以下</c:v>
                </c:pt>
                <c:pt idx="17">
                  <c:v>101人以上</c:v>
                </c:pt>
                <c:pt idx="18">
                  <c:v>タブレット            </c:v>
                </c:pt>
                <c:pt idx="19">
                  <c:v>100人以下</c:v>
                </c:pt>
                <c:pt idx="20">
                  <c:v>101人以上</c:v>
                </c:pt>
              </c:strCache>
            </c:strRef>
          </c:cat>
          <c:val>
            <c:numRef>
              <c:f>'[「組込み／IoTに関する動向調査」 集計_データ編_5章_1（B-E）20200306★.xlsx]19-3(ク)'!$L$43:$L$63</c:f>
              <c:numCache>
                <c:formatCode>0.0%</c:formatCode>
                <c:ptCount val="21"/>
                <c:pt idx="1">
                  <c:v>0.11854103343465046</c:v>
                </c:pt>
                <c:pt idx="2">
                  <c:v>0.11585365853658537</c:v>
                </c:pt>
                <c:pt idx="4">
                  <c:v>0.17933130699088146</c:v>
                </c:pt>
                <c:pt idx="5">
                  <c:v>0.17682926829268292</c:v>
                </c:pt>
                <c:pt idx="7">
                  <c:v>0.17325227963525835</c:v>
                </c:pt>
                <c:pt idx="8">
                  <c:v>0.18902439024390244</c:v>
                </c:pt>
                <c:pt idx="10">
                  <c:v>0.14285714285714285</c:v>
                </c:pt>
                <c:pt idx="11">
                  <c:v>0.17682926829268292</c:v>
                </c:pt>
                <c:pt idx="13">
                  <c:v>0.12462006079027356</c:v>
                </c:pt>
                <c:pt idx="14">
                  <c:v>9.1463414634146339E-2</c:v>
                </c:pt>
                <c:pt idx="16">
                  <c:v>9.1185410334346503E-2</c:v>
                </c:pt>
                <c:pt idx="17">
                  <c:v>0.10975609756097561</c:v>
                </c:pt>
                <c:pt idx="19">
                  <c:v>0.1519756838905775</c:v>
                </c:pt>
                <c:pt idx="20">
                  <c:v>0.12195121951219512</c:v>
                </c:pt>
              </c:numCache>
            </c:numRef>
          </c:val>
          <c:extLst>
            <c:ext xmlns:c16="http://schemas.microsoft.com/office/drawing/2014/chart" uri="{C3380CC4-5D6E-409C-BE32-E72D297353CC}">
              <c16:uniqueId val="{00000001-927A-4634-BECC-DBCA21DF32D4}"/>
            </c:ext>
          </c:extLst>
        </c:ser>
        <c:ser>
          <c:idx val="2"/>
          <c:order val="2"/>
          <c:tx>
            <c:strRef>
              <c:f>'[「組込み／IoTに関する動向調査」 集計_データ編_5章_1（B-E）20200306★.xlsx]19-3(ク)'!$M$41</c:f>
              <c:strCache>
                <c:ptCount val="1"/>
                <c:pt idx="0">
                  <c:v>3番目（n=441）</c:v>
                </c:pt>
              </c:strCache>
            </c:strRef>
          </c:tx>
          <c:spPr>
            <a:solidFill>
              <a:srgbClr val="2E75B6"/>
            </a:solidFill>
            <a:ln>
              <a:solidFill>
                <a:sysClr val="windowText" lastClr="000000"/>
              </a:solidFill>
            </a:ln>
            <a:effectLst/>
          </c:spPr>
          <c:invertIfNegative val="0"/>
          <c:dLbls>
            <c:spPr>
              <a:noFill/>
              <a:ln>
                <a:noFill/>
              </a:ln>
              <a:effectLst/>
            </c:spPr>
            <c:txPr>
              <a:bodyPr wrap="square" lIns="38100" tIns="19050" rIns="38100" bIns="19050" anchor="ctr">
                <a:spAutoFit/>
              </a:bodyPr>
              <a:lstStyle/>
              <a:p>
                <a:pPr>
                  <a:defRPr sz="800">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集計_データ編_5章_1（B-E）20200306★.xlsx]19-3(ク)'!$J$43:$J$63</c:f>
              <c:strCache>
                <c:ptCount val="21"/>
                <c:pt idx="0">
                  <c:v>専用ハードウェア  </c:v>
                </c:pt>
                <c:pt idx="1">
                  <c:v>100人以下</c:v>
                </c:pt>
                <c:pt idx="2">
                  <c:v>101人以上</c:v>
                </c:pt>
                <c:pt idx="3">
                  <c:v>民生用PC         </c:v>
                </c:pt>
                <c:pt idx="4">
                  <c:v>100人以下</c:v>
                </c:pt>
                <c:pt idx="5">
                  <c:v>101人以上</c:v>
                </c:pt>
                <c:pt idx="6">
                  <c:v>産業用PC         </c:v>
                </c:pt>
                <c:pt idx="7">
                  <c:v>100人以下</c:v>
                </c:pt>
                <c:pt idx="8">
                  <c:v>101人以上</c:v>
                </c:pt>
                <c:pt idx="9">
                  <c:v>クラウド              </c:v>
                </c:pt>
                <c:pt idx="10">
                  <c:v>100人以下</c:v>
                </c:pt>
                <c:pt idx="11">
                  <c:v>101人以上</c:v>
                </c:pt>
                <c:pt idx="12">
                  <c:v>汎用シングルボード</c:v>
                </c:pt>
                <c:pt idx="13">
                  <c:v>100人以下</c:v>
                </c:pt>
                <c:pt idx="14">
                  <c:v>101人以上</c:v>
                </c:pt>
                <c:pt idx="15">
                  <c:v>スマートフォン       </c:v>
                </c:pt>
                <c:pt idx="16">
                  <c:v>100人以下</c:v>
                </c:pt>
                <c:pt idx="17">
                  <c:v>101人以上</c:v>
                </c:pt>
                <c:pt idx="18">
                  <c:v>タブレット            </c:v>
                </c:pt>
                <c:pt idx="19">
                  <c:v>100人以下</c:v>
                </c:pt>
                <c:pt idx="20">
                  <c:v>101人以上</c:v>
                </c:pt>
              </c:strCache>
            </c:strRef>
          </c:cat>
          <c:val>
            <c:numRef>
              <c:f>'[「組込み／IoTに関する動向調査」 集計_データ編_5章_1（B-E）20200306★.xlsx]19-3(ク)'!$M$43:$M$63</c:f>
              <c:numCache>
                <c:formatCode>0.0%</c:formatCode>
                <c:ptCount val="21"/>
                <c:pt idx="1">
                  <c:v>8.9655172413793102E-2</c:v>
                </c:pt>
                <c:pt idx="2">
                  <c:v>0.11258278145695365</c:v>
                </c:pt>
                <c:pt idx="4">
                  <c:v>0.12758620689655173</c:v>
                </c:pt>
                <c:pt idx="5">
                  <c:v>0.16556291390728478</c:v>
                </c:pt>
                <c:pt idx="7">
                  <c:v>0.11724137931034483</c:v>
                </c:pt>
                <c:pt idx="8">
                  <c:v>9.9337748344370855E-2</c:v>
                </c:pt>
                <c:pt idx="10">
                  <c:v>0.17241379310344829</c:v>
                </c:pt>
                <c:pt idx="11">
                  <c:v>0.12413793103448276</c:v>
                </c:pt>
                <c:pt idx="13">
                  <c:v>0.11379310344827587</c:v>
                </c:pt>
                <c:pt idx="14">
                  <c:v>5.2980132450331126E-2</c:v>
                </c:pt>
                <c:pt idx="16">
                  <c:v>0.15172413793103448</c:v>
                </c:pt>
                <c:pt idx="17">
                  <c:v>0.13245033112582782</c:v>
                </c:pt>
                <c:pt idx="19">
                  <c:v>0.20689655172413793</c:v>
                </c:pt>
                <c:pt idx="20">
                  <c:v>0.17218543046357615</c:v>
                </c:pt>
              </c:numCache>
            </c:numRef>
          </c:val>
          <c:extLst>
            <c:ext xmlns:c16="http://schemas.microsoft.com/office/drawing/2014/chart" uri="{C3380CC4-5D6E-409C-BE32-E72D297353CC}">
              <c16:uniqueId val="{00000002-927A-4634-BECC-DBCA21DF32D4}"/>
            </c:ext>
          </c:extLst>
        </c:ser>
        <c:dLbls>
          <c:showLegendKey val="0"/>
          <c:showVal val="0"/>
          <c:showCatName val="0"/>
          <c:showSerName val="0"/>
          <c:showPercent val="0"/>
          <c:showBubbleSize val="0"/>
        </c:dLbls>
        <c:gapWidth val="40"/>
        <c:overlap val="100"/>
        <c:axId val="463142912"/>
        <c:axId val="463144448"/>
      </c:barChart>
      <c:catAx>
        <c:axId val="463142912"/>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463144448"/>
        <c:crosses val="autoZero"/>
        <c:auto val="1"/>
        <c:lblAlgn val="ctr"/>
        <c:lblOffset val="100"/>
        <c:noMultiLvlLbl val="0"/>
      </c:catAx>
      <c:valAx>
        <c:axId val="463144448"/>
        <c:scaling>
          <c:orientation val="minMax"/>
          <c:max val="1"/>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63142912"/>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400"/>
            </a:pPr>
            <a:r>
              <a:rPr lang="ja-JP" sz="1400" dirty="0"/>
              <a:t>将来のハードウェア</a:t>
            </a:r>
          </a:p>
        </c:rich>
      </c:tx>
      <c:overlay val="0"/>
      <c:spPr>
        <a:noFill/>
        <a:ln>
          <a:noFill/>
        </a:ln>
        <a:effectLst/>
      </c:spPr>
    </c:title>
    <c:autoTitleDeleted val="0"/>
    <c:plotArea>
      <c:layout>
        <c:manualLayout>
          <c:layoutTarget val="inner"/>
          <c:xMode val="edge"/>
          <c:yMode val="edge"/>
          <c:x val="0.28216435624708164"/>
          <c:y val="0.17311172126504135"/>
          <c:w val="0.64611928671651186"/>
          <c:h val="0.78243523302289608"/>
        </c:manualLayout>
      </c:layout>
      <c:barChart>
        <c:barDir val="bar"/>
        <c:grouping val="stacked"/>
        <c:varyColors val="0"/>
        <c:ser>
          <c:idx val="0"/>
          <c:order val="0"/>
          <c:tx>
            <c:strRef>
              <c:f>'[「組込み／IoTに関する動向調査」 集計_データ編_5章_1（B-E）20200306★.xlsx]19-3(ク)'!$Y$41</c:f>
              <c:strCache>
                <c:ptCount val="1"/>
                <c:pt idx="0">
                  <c:v>1番目（n=547）</c:v>
                </c:pt>
              </c:strCache>
            </c:strRef>
          </c:tx>
          <c:spPr>
            <a:solidFill>
              <a:srgbClr val="FF9966"/>
            </a:solidFill>
            <a:ln>
              <a:solidFill>
                <a:sysClr val="windowText" lastClr="000000"/>
              </a:solidFill>
            </a:ln>
            <a:effectLst/>
          </c:spPr>
          <c:invertIfNegative val="0"/>
          <c:dLbls>
            <c:dLbl>
              <c:idx val="17"/>
              <c:delete val="1"/>
              <c:extLst>
                <c:ext xmlns:c15="http://schemas.microsoft.com/office/drawing/2012/chart" uri="{CE6537A1-D6FC-4f65-9D91-7224C49458BB}"/>
                <c:ext xmlns:c16="http://schemas.microsoft.com/office/drawing/2014/chart" uri="{C3380CC4-5D6E-409C-BE32-E72D297353CC}">
                  <c16:uniqueId val="{00000000-61AD-4E5C-80E6-987FE6F2F7AA}"/>
                </c:ext>
              </c:extLst>
            </c:dLbl>
            <c:dLbl>
              <c:idx val="20"/>
              <c:delete val="1"/>
              <c:extLst>
                <c:ext xmlns:c15="http://schemas.microsoft.com/office/drawing/2012/chart" uri="{CE6537A1-D6FC-4f65-9D91-7224C49458BB}"/>
                <c:ext xmlns:c16="http://schemas.microsoft.com/office/drawing/2014/chart" uri="{C3380CC4-5D6E-409C-BE32-E72D297353CC}">
                  <c16:uniqueId val="{00000001-61AD-4E5C-80E6-987FE6F2F7AA}"/>
                </c:ext>
              </c:extLst>
            </c:dLbl>
            <c:spPr>
              <a:noFill/>
              <a:ln>
                <a:noFill/>
              </a:ln>
              <a:effectLst/>
            </c:spPr>
            <c:txPr>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集計_データ編_5章_1（B-E）20200306★.xlsx]19-3(ク)'!$X$43:$X$63</c:f>
              <c:strCache>
                <c:ptCount val="21"/>
                <c:pt idx="0">
                  <c:v>クラウド             </c:v>
                </c:pt>
                <c:pt idx="1">
                  <c:v>100人以下</c:v>
                </c:pt>
                <c:pt idx="2">
                  <c:v>101人以上</c:v>
                </c:pt>
                <c:pt idx="3">
                  <c:v>専用ハードウェア   </c:v>
                </c:pt>
                <c:pt idx="4">
                  <c:v>100人以下</c:v>
                </c:pt>
                <c:pt idx="5">
                  <c:v>101人以上</c:v>
                </c:pt>
                <c:pt idx="6">
                  <c:v>民生用PC          </c:v>
                </c:pt>
                <c:pt idx="7">
                  <c:v>100人以下</c:v>
                </c:pt>
                <c:pt idx="8">
                  <c:v>101人以上</c:v>
                </c:pt>
                <c:pt idx="9">
                  <c:v>産業用PC         </c:v>
                </c:pt>
                <c:pt idx="10">
                  <c:v>100人以下</c:v>
                </c:pt>
                <c:pt idx="11">
                  <c:v>101人以上</c:v>
                </c:pt>
                <c:pt idx="12">
                  <c:v>スマートフォン       </c:v>
                </c:pt>
                <c:pt idx="13">
                  <c:v>100人以下</c:v>
                </c:pt>
                <c:pt idx="14">
                  <c:v>101人以上</c:v>
                </c:pt>
                <c:pt idx="15">
                  <c:v>汎用シングルボード</c:v>
                </c:pt>
                <c:pt idx="16">
                  <c:v>100人以下</c:v>
                </c:pt>
                <c:pt idx="17">
                  <c:v>101人以上</c:v>
                </c:pt>
                <c:pt idx="18">
                  <c:v>タブレット            </c:v>
                </c:pt>
                <c:pt idx="19">
                  <c:v>100人以下</c:v>
                </c:pt>
                <c:pt idx="20">
                  <c:v>101人以上</c:v>
                </c:pt>
              </c:strCache>
            </c:strRef>
          </c:cat>
          <c:val>
            <c:numRef>
              <c:f>'[「組込み／IoTに関する動向調査」 集計_データ編_5章_1（B-E）20200306★.xlsx]19-3(ク)'!$Y$43:$Y$63</c:f>
              <c:numCache>
                <c:formatCode>0.0%</c:formatCode>
                <c:ptCount val="21"/>
                <c:pt idx="1">
                  <c:v>0.28690807799442897</c:v>
                </c:pt>
                <c:pt idx="2">
                  <c:v>0.36170212765957449</c:v>
                </c:pt>
                <c:pt idx="4">
                  <c:v>0.25069637883008355</c:v>
                </c:pt>
                <c:pt idx="5">
                  <c:v>0.30851063829787234</c:v>
                </c:pt>
                <c:pt idx="7">
                  <c:v>0.14484679665738162</c:v>
                </c:pt>
                <c:pt idx="8">
                  <c:v>0.12234042553191489</c:v>
                </c:pt>
                <c:pt idx="10">
                  <c:v>0.10863509749303621</c:v>
                </c:pt>
                <c:pt idx="11">
                  <c:v>9.0425531914893623E-2</c:v>
                </c:pt>
                <c:pt idx="13">
                  <c:v>7.2423398328690811E-2</c:v>
                </c:pt>
                <c:pt idx="14">
                  <c:v>5.3191489361702128E-2</c:v>
                </c:pt>
                <c:pt idx="16">
                  <c:v>8.3565459610027856E-2</c:v>
                </c:pt>
                <c:pt idx="17">
                  <c:v>2.6595744680851064E-2</c:v>
                </c:pt>
                <c:pt idx="19">
                  <c:v>5.0139275766016712E-2</c:v>
                </c:pt>
                <c:pt idx="20">
                  <c:v>2.1276595744680851E-2</c:v>
                </c:pt>
              </c:numCache>
            </c:numRef>
          </c:val>
          <c:extLst>
            <c:ext xmlns:c16="http://schemas.microsoft.com/office/drawing/2014/chart" uri="{C3380CC4-5D6E-409C-BE32-E72D297353CC}">
              <c16:uniqueId val="{00000000-2E60-416C-822B-2F79EF974690}"/>
            </c:ext>
          </c:extLst>
        </c:ser>
        <c:ser>
          <c:idx val="1"/>
          <c:order val="1"/>
          <c:tx>
            <c:strRef>
              <c:f>'[「組込み／IoTに関する動向調査」 集計_データ編_5章_1（B-E）20200306★.xlsx]19-3(ク)'!$Z$41</c:f>
              <c:strCache>
                <c:ptCount val="1"/>
                <c:pt idx="0">
                  <c:v>2番目（n=496）</c:v>
                </c:pt>
              </c:strCache>
            </c:strRef>
          </c:tx>
          <c:spPr>
            <a:solidFill>
              <a:srgbClr val="FFFF99"/>
            </a:solidFill>
            <a:ln>
              <a:solidFill>
                <a:sysClr val="windowText" lastClr="000000"/>
              </a:solidFill>
            </a:ln>
            <a:effectLst/>
          </c:spPr>
          <c:invertIfNegative val="0"/>
          <c:dLbls>
            <c:spPr>
              <a:noFill/>
              <a:ln>
                <a:noFill/>
              </a:ln>
              <a:effectLst/>
            </c:spPr>
            <c:txPr>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集計_データ編_5章_1（B-E）20200306★.xlsx]19-3(ク)'!$X$43:$X$63</c:f>
              <c:strCache>
                <c:ptCount val="21"/>
                <c:pt idx="0">
                  <c:v>クラウド             </c:v>
                </c:pt>
                <c:pt idx="1">
                  <c:v>100人以下</c:v>
                </c:pt>
                <c:pt idx="2">
                  <c:v>101人以上</c:v>
                </c:pt>
                <c:pt idx="3">
                  <c:v>専用ハードウェア   </c:v>
                </c:pt>
                <c:pt idx="4">
                  <c:v>100人以下</c:v>
                </c:pt>
                <c:pt idx="5">
                  <c:v>101人以上</c:v>
                </c:pt>
                <c:pt idx="6">
                  <c:v>民生用PC          </c:v>
                </c:pt>
                <c:pt idx="7">
                  <c:v>100人以下</c:v>
                </c:pt>
                <c:pt idx="8">
                  <c:v>101人以上</c:v>
                </c:pt>
                <c:pt idx="9">
                  <c:v>産業用PC         </c:v>
                </c:pt>
                <c:pt idx="10">
                  <c:v>100人以下</c:v>
                </c:pt>
                <c:pt idx="11">
                  <c:v>101人以上</c:v>
                </c:pt>
                <c:pt idx="12">
                  <c:v>スマートフォン       </c:v>
                </c:pt>
                <c:pt idx="13">
                  <c:v>100人以下</c:v>
                </c:pt>
                <c:pt idx="14">
                  <c:v>101人以上</c:v>
                </c:pt>
                <c:pt idx="15">
                  <c:v>汎用シングルボード</c:v>
                </c:pt>
                <c:pt idx="16">
                  <c:v>100人以下</c:v>
                </c:pt>
                <c:pt idx="17">
                  <c:v>101人以上</c:v>
                </c:pt>
                <c:pt idx="18">
                  <c:v>タブレット            </c:v>
                </c:pt>
                <c:pt idx="19">
                  <c:v>100人以下</c:v>
                </c:pt>
                <c:pt idx="20">
                  <c:v>101人以上</c:v>
                </c:pt>
              </c:strCache>
            </c:strRef>
          </c:cat>
          <c:val>
            <c:numRef>
              <c:f>'[「組込み／IoTに関する動向調査」 集計_データ編_5章_1（B-E）20200306★.xlsx]19-3(ク)'!$Z$43:$Z$63</c:f>
              <c:numCache>
                <c:formatCode>0.0%</c:formatCode>
                <c:ptCount val="21"/>
                <c:pt idx="1">
                  <c:v>0.14329268292682926</c:v>
                </c:pt>
                <c:pt idx="2">
                  <c:v>0.16071428571428573</c:v>
                </c:pt>
                <c:pt idx="4">
                  <c:v>9.451219512195122E-2</c:v>
                </c:pt>
                <c:pt idx="5">
                  <c:v>0.11904761904761904</c:v>
                </c:pt>
                <c:pt idx="7">
                  <c:v>0.13109756097560976</c:v>
                </c:pt>
                <c:pt idx="8">
                  <c:v>0.11904761904761904</c:v>
                </c:pt>
                <c:pt idx="10">
                  <c:v>0.10975609756097561</c:v>
                </c:pt>
                <c:pt idx="11">
                  <c:v>0.15476190476190477</c:v>
                </c:pt>
                <c:pt idx="13">
                  <c:v>0.21646341463414634</c:v>
                </c:pt>
                <c:pt idx="14">
                  <c:v>0.19047619047619047</c:v>
                </c:pt>
                <c:pt idx="16">
                  <c:v>0.13414634146341464</c:v>
                </c:pt>
                <c:pt idx="17">
                  <c:v>0.1130952380952381</c:v>
                </c:pt>
                <c:pt idx="19">
                  <c:v>0.16463414634146342</c:v>
                </c:pt>
                <c:pt idx="20">
                  <c:v>0.13690476190476192</c:v>
                </c:pt>
              </c:numCache>
            </c:numRef>
          </c:val>
          <c:extLst>
            <c:ext xmlns:c16="http://schemas.microsoft.com/office/drawing/2014/chart" uri="{C3380CC4-5D6E-409C-BE32-E72D297353CC}">
              <c16:uniqueId val="{00000001-2E60-416C-822B-2F79EF974690}"/>
            </c:ext>
          </c:extLst>
        </c:ser>
        <c:ser>
          <c:idx val="2"/>
          <c:order val="2"/>
          <c:tx>
            <c:strRef>
              <c:f>'[「組込み／IoTに関する動向調査」 集計_データ編_5章_1（B-E）20200306★.xlsx]19-3(ク)'!$AA$41</c:f>
              <c:strCache>
                <c:ptCount val="1"/>
                <c:pt idx="0">
                  <c:v>3番目（n=458）</c:v>
                </c:pt>
              </c:strCache>
            </c:strRef>
          </c:tx>
          <c:spPr>
            <a:solidFill>
              <a:srgbClr val="2E75B6"/>
            </a:solidFill>
            <a:ln>
              <a:solidFill>
                <a:sysClr val="windowText" lastClr="000000"/>
              </a:solidFill>
            </a:ln>
            <a:effectLst/>
          </c:spPr>
          <c:invertIfNegative val="0"/>
          <c:dLbls>
            <c:spPr>
              <a:noFill/>
              <a:ln>
                <a:noFill/>
              </a:ln>
              <a:effectLst/>
            </c:spPr>
            <c:txPr>
              <a:bodyPr wrap="square" lIns="38100" tIns="19050" rIns="38100" bIns="19050" anchor="ctr">
                <a:spAutoFit/>
              </a:bodyPr>
              <a:lstStyle/>
              <a:p>
                <a:pPr>
                  <a:defRPr sz="800">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集計_データ編_5章_1（B-E）20200306★.xlsx]19-3(ク)'!$X$43:$X$63</c:f>
              <c:strCache>
                <c:ptCount val="21"/>
                <c:pt idx="0">
                  <c:v>クラウド             </c:v>
                </c:pt>
                <c:pt idx="1">
                  <c:v>100人以下</c:v>
                </c:pt>
                <c:pt idx="2">
                  <c:v>101人以上</c:v>
                </c:pt>
                <c:pt idx="3">
                  <c:v>専用ハードウェア   </c:v>
                </c:pt>
                <c:pt idx="4">
                  <c:v>100人以下</c:v>
                </c:pt>
                <c:pt idx="5">
                  <c:v>101人以上</c:v>
                </c:pt>
                <c:pt idx="6">
                  <c:v>民生用PC          </c:v>
                </c:pt>
                <c:pt idx="7">
                  <c:v>100人以下</c:v>
                </c:pt>
                <c:pt idx="8">
                  <c:v>101人以上</c:v>
                </c:pt>
                <c:pt idx="9">
                  <c:v>産業用PC         </c:v>
                </c:pt>
                <c:pt idx="10">
                  <c:v>100人以下</c:v>
                </c:pt>
                <c:pt idx="11">
                  <c:v>101人以上</c:v>
                </c:pt>
                <c:pt idx="12">
                  <c:v>スマートフォン       </c:v>
                </c:pt>
                <c:pt idx="13">
                  <c:v>100人以下</c:v>
                </c:pt>
                <c:pt idx="14">
                  <c:v>101人以上</c:v>
                </c:pt>
                <c:pt idx="15">
                  <c:v>汎用シングルボード</c:v>
                </c:pt>
                <c:pt idx="16">
                  <c:v>100人以下</c:v>
                </c:pt>
                <c:pt idx="17">
                  <c:v>101人以上</c:v>
                </c:pt>
                <c:pt idx="18">
                  <c:v>タブレット            </c:v>
                </c:pt>
                <c:pt idx="19">
                  <c:v>100人以下</c:v>
                </c:pt>
                <c:pt idx="20">
                  <c:v>101人以上</c:v>
                </c:pt>
              </c:strCache>
            </c:strRef>
          </c:cat>
          <c:val>
            <c:numRef>
              <c:f>'[「組込み／IoTに関する動向調査」 集計_データ編_5章_1（B-E）20200306★.xlsx]19-3(ク)'!$AA$43:$AA$63</c:f>
              <c:numCache>
                <c:formatCode>0.0%</c:formatCode>
                <c:ptCount val="21"/>
                <c:pt idx="1">
                  <c:v>0.19934640522875818</c:v>
                </c:pt>
                <c:pt idx="2">
                  <c:v>0.18421052631578946</c:v>
                </c:pt>
                <c:pt idx="4">
                  <c:v>0.12091503267973856</c:v>
                </c:pt>
                <c:pt idx="5">
                  <c:v>0.10526315789473684</c:v>
                </c:pt>
                <c:pt idx="7">
                  <c:v>9.4771241830065356E-2</c:v>
                </c:pt>
                <c:pt idx="8">
                  <c:v>0.13815789473684212</c:v>
                </c:pt>
                <c:pt idx="10">
                  <c:v>0.10130718954248366</c:v>
                </c:pt>
                <c:pt idx="11">
                  <c:v>9.2105263157894732E-2</c:v>
                </c:pt>
                <c:pt idx="13">
                  <c:v>0.17647058823529413</c:v>
                </c:pt>
                <c:pt idx="14">
                  <c:v>0.17763157894736842</c:v>
                </c:pt>
                <c:pt idx="16">
                  <c:v>0.10130718954248366</c:v>
                </c:pt>
                <c:pt idx="17">
                  <c:v>7.8947368421052627E-2</c:v>
                </c:pt>
                <c:pt idx="19">
                  <c:v>0.19281045751633988</c:v>
                </c:pt>
                <c:pt idx="20">
                  <c:v>0.21052631578947367</c:v>
                </c:pt>
              </c:numCache>
            </c:numRef>
          </c:val>
          <c:extLst>
            <c:ext xmlns:c16="http://schemas.microsoft.com/office/drawing/2014/chart" uri="{C3380CC4-5D6E-409C-BE32-E72D297353CC}">
              <c16:uniqueId val="{00000002-2E60-416C-822B-2F79EF974690}"/>
            </c:ext>
          </c:extLst>
        </c:ser>
        <c:dLbls>
          <c:showLegendKey val="0"/>
          <c:showVal val="0"/>
          <c:showCatName val="0"/>
          <c:showSerName val="0"/>
          <c:showPercent val="0"/>
          <c:showBubbleSize val="0"/>
        </c:dLbls>
        <c:gapWidth val="40"/>
        <c:overlap val="100"/>
        <c:axId val="463178368"/>
        <c:axId val="463188352"/>
      </c:barChart>
      <c:catAx>
        <c:axId val="463178368"/>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463188352"/>
        <c:crosses val="autoZero"/>
        <c:auto val="1"/>
        <c:lblAlgn val="ctr"/>
        <c:lblOffset val="100"/>
        <c:noMultiLvlLbl val="0"/>
      </c:catAx>
      <c:valAx>
        <c:axId val="463188352"/>
        <c:scaling>
          <c:orientation val="minMax"/>
          <c:max val="1"/>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63178368"/>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400"/>
            </a:pPr>
            <a:r>
              <a:rPr lang="ja-JP" sz="1400" dirty="0"/>
              <a:t>現在のハードウェア</a:t>
            </a:r>
          </a:p>
        </c:rich>
      </c:tx>
      <c:overlay val="0"/>
      <c:spPr>
        <a:noFill/>
        <a:ln>
          <a:noFill/>
        </a:ln>
        <a:effectLst/>
      </c:spPr>
    </c:title>
    <c:autoTitleDeleted val="0"/>
    <c:plotArea>
      <c:layout>
        <c:manualLayout>
          <c:layoutTarget val="inner"/>
          <c:xMode val="edge"/>
          <c:yMode val="edge"/>
          <c:x val="0.29641670597577652"/>
          <c:y val="0.16425353744087365"/>
          <c:w val="0.64395291005291"/>
          <c:h val="0.76277655501007235"/>
        </c:manualLayout>
      </c:layout>
      <c:barChart>
        <c:barDir val="bar"/>
        <c:grouping val="stacked"/>
        <c:varyColors val="0"/>
        <c:ser>
          <c:idx val="0"/>
          <c:order val="0"/>
          <c:tx>
            <c:strRef>
              <c:f>'[「組込み／IoTに関する動向調査」 集計_データ編_5章_1（B-E）20200306★.xlsx]19-4(ク)'!$K$41</c:f>
              <c:strCache>
                <c:ptCount val="1"/>
                <c:pt idx="0">
                  <c:v>1番目（n=555）</c:v>
                </c:pt>
              </c:strCache>
            </c:strRef>
          </c:tx>
          <c:spPr>
            <a:solidFill>
              <a:srgbClr val="FF9966"/>
            </a:solidFill>
            <a:ln>
              <a:solidFill>
                <a:sysClr val="windowText" lastClr="000000"/>
              </a:solidFill>
            </a:ln>
            <a:effectLst/>
          </c:spPr>
          <c:invertIfNegative val="0"/>
          <c:dLbls>
            <c:dLbl>
              <c:idx val="19"/>
              <c:delete val="1"/>
              <c:extLst>
                <c:ext xmlns:c15="http://schemas.microsoft.com/office/drawing/2012/chart" uri="{CE6537A1-D6FC-4f65-9D91-7224C49458BB}"/>
                <c:ext xmlns:c16="http://schemas.microsoft.com/office/drawing/2014/chart" uri="{C3380CC4-5D6E-409C-BE32-E72D297353CC}">
                  <c16:uniqueId val="{00000003-3C88-4F3C-8891-354D38BB14F6}"/>
                </c:ext>
              </c:extLst>
            </c:dLbl>
            <c:dLbl>
              <c:idx val="20"/>
              <c:delete val="1"/>
              <c:extLst>
                <c:ext xmlns:c15="http://schemas.microsoft.com/office/drawing/2012/chart" uri="{CE6537A1-D6FC-4f65-9D91-7224C49458BB}"/>
                <c:ext xmlns:c16="http://schemas.microsoft.com/office/drawing/2014/chart" uri="{C3380CC4-5D6E-409C-BE32-E72D297353CC}">
                  <c16:uniqueId val="{00000000-18DD-4958-BD57-DFF93CA11778}"/>
                </c:ext>
              </c:extLst>
            </c:dLbl>
            <c:spPr>
              <a:noFill/>
              <a:ln>
                <a:noFill/>
              </a:ln>
              <a:effectLst/>
            </c:spPr>
            <c:txPr>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集計_データ編_5章_1（B-E）20200306★.xlsx]19-4(ク)'!$J$43:$J$63</c:f>
              <c:strCache>
                <c:ptCount val="21"/>
                <c:pt idx="0">
                  <c:v>専用ハードウェア   </c:v>
                </c:pt>
                <c:pt idx="1">
                  <c:v>IoTあり</c:v>
                </c:pt>
                <c:pt idx="2">
                  <c:v>IoTなし</c:v>
                </c:pt>
                <c:pt idx="3">
                  <c:v>民生用PC          </c:v>
                </c:pt>
                <c:pt idx="4">
                  <c:v>IoTあり</c:v>
                </c:pt>
                <c:pt idx="5">
                  <c:v>IoTなし</c:v>
                </c:pt>
                <c:pt idx="6">
                  <c:v>産業用PC          </c:v>
                </c:pt>
                <c:pt idx="7">
                  <c:v>IoTあり</c:v>
                </c:pt>
                <c:pt idx="8">
                  <c:v>IoTなし</c:v>
                </c:pt>
                <c:pt idx="9">
                  <c:v>クラウド              </c:v>
                </c:pt>
                <c:pt idx="10">
                  <c:v>IoTあり</c:v>
                </c:pt>
                <c:pt idx="11">
                  <c:v>IoTなし</c:v>
                </c:pt>
                <c:pt idx="12">
                  <c:v>汎用シングルボード</c:v>
                </c:pt>
                <c:pt idx="13">
                  <c:v>IoTあり</c:v>
                </c:pt>
                <c:pt idx="14">
                  <c:v>IoTなし</c:v>
                </c:pt>
                <c:pt idx="15">
                  <c:v>スマートフォン       </c:v>
                </c:pt>
                <c:pt idx="16">
                  <c:v>IoTあり</c:v>
                </c:pt>
                <c:pt idx="17">
                  <c:v>IoTなし</c:v>
                </c:pt>
                <c:pt idx="18">
                  <c:v>タブレット            </c:v>
                </c:pt>
                <c:pt idx="19">
                  <c:v>IoTあり</c:v>
                </c:pt>
                <c:pt idx="20">
                  <c:v>IoTなし</c:v>
                </c:pt>
              </c:strCache>
            </c:strRef>
          </c:cat>
          <c:val>
            <c:numRef>
              <c:f>'[「組込み／IoTに関する動向調査」 集計_データ編_5章_1（B-E）20200306★.xlsx]19-4(ク)'!$K$43:$K$63</c:f>
              <c:numCache>
                <c:formatCode>0.0%</c:formatCode>
                <c:ptCount val="21"/>
                <c:pt idx="1">
                  <c:v>0.37260273972602742</c:v>
                </c:pt>
                <c:pt idx="2">
                  <c:v>0.36315789473684212</c:v>
                </c:pt>
                <c:pt idx="4">
                  <c:v>0.23561643835616439</c:v>
                </c:pt>
                <c:pt idx="5">
                  <c:v>0.30526315789473685</c:v>
                </c:pt>
                <c:pt idx="7">
                  <c:v>0.14794520547945206</c:v>
                </c:pt>
                <c:pt idx="8">
                  <c:v>0.13157894736842105</c:v>
                </c:pt>
                <c:pt idx="10">
                  <c:v>0.11780821917808219</c:v>
                </c:pt>
                <c:pt idx="11">
                  <c:v>0.11052631578947368</c:v>
                </c:pt>
                <c:pt idx="13">
                  <c:v>8.2191780821917804E-2</c:v>
                </c:pt>
                <c:pt idx="14">
                  <c:v>3.1578947368421054E-2</c:v>
                </c:pt>
                <c:pt idx="16">
                  <c:v>3.0136986301369864E-2</c:v>
                </c:pt>
                <c:pt idx="17">
                  <c:v>3.1578947368421054E-2</c:v>
                </c:pt>
                <c:pt idx="19">
                  <c:v>5.4794520547945206E-3</c:v>
                </c:pt>
                <c:pt idx="20">
                  <c:v>5.263157894736842E-3</c:v>
                </c:pt>
              </c:numCache>
            </c:numRef>
          </c:val>
          <c:extLst>
            <c:ext xmlns:c16="http://schemas.microsoft.com/office/drawing/2014/chart" uri="{C3380CC4-5D6E-409C-BE32-E72D297353CC}">
              <c16:uniqueId val="{00000000-3C88-4F3C-8891-354D38BB14F6}"/>
            </c:ext>
          </c:extLst>
        </c:ser>
        <c:ser>
          <c:idx val="1"/>
          <c:order val="1"/>
          <c:tx>
            <c:strRef>
              <c:f>'[「組込み／IoTに関する動向調査」 集計_データ編_5章_1（B-E）20200306★.xlsx]19-4(ク)'!$L$41</c:f>
              <c:strCache>
                <c:ptCount val="1"/>
                <c:pt idx="0">
                  <c:v>2番目（n=493）</c:v>
                </c:pt>
              </c:strCache>
            </c:strRef>
          </c:tx>
          <c:spPr>
            <a:solidFill>
              <a:srgbClr val="FFFF99"/>
            </a:solidFill>
            <a:ln>
              <a:solidFill>
                <a:sysClr val="windowText" lastClr="000000"/>
              </a:solidFill>
            </a:ln>
            <a:effectLst/>
          </c:spPr>
          <c:invertIfNegative val="0"/>
          <c:dLbls>
            <c:dLbl>
              <c:idx val="16"/>
              <c:layout>
                <c:manualLayout>
                  <c:x val="2.7706256475095153E-2"/>
                  <c:y val="6.604679075625750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C88-4F3C-8891-354D38BB14F6}"/>
                </c:ext>
              </c:extLst>
            </c:dLbl>
            <c:dLbl>
              <c:idx val="17"/>
              <c:layout>
                <c:manualLayout>
                  <c:x val="3.0784729416772336E-2"/>
                  <c:y val="-4.403003819345793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C88-4F3C-8891-354D38BB14F6}"/>
                </c:ext>
              </c:extLst>
            </c:dLbl>
            <c:spPr>
              <a:noFill/>
              <a:ln>
                <a:noFill/>
              </a:ln>
              <a:effectLst/>
            </c:spPr>
            <c:txPr>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集計_データ編_5章_1（B-E）20200306★.xlsx]19-4(ク)'!$J$43:$J$63</c:f>
              <c:strCache>
                <c:ptCount val="21"/>
                <c:pt idx="0">
                  <c:v>専用ハードウェア   </c:v>
                </c:pt>
                <c:pt idx="1">
                  <c:v>IoTあり</c:v>
                </c:pt>
                <c:pt idx="2">
                  <c:v>IoTなし</c:v>
                </c:pt>
                <c:pt idx="3">
                  <c:v>民生用PC          </c:v>
                </c:pt>
                <c:pt idx="4">
                  <c:v>IoTあり</c:v>
                </c:pt>
                <c:pt idx="5">
                  <c:v>IoTなし</c:v>
                </c:pt>
                <c:pt idx="6">
                  <c:v>産業用PC          </c:v>
                </c:pt>
                <c:pt idx="7">
                  <c:v>IoTあり</c:v>
                </c:pt>
                <c:pt idx="8">
                  <c:v>IoTなし</c:v>
                </c:pt>
                <c:pt idx="9">
                  <c:v>クラウド              </c:v>
                </c:pt>
                <c:pt idx="10">
                  <c:v>IoTあり</c:v>
                </c:pt>
                <c:pt idx="11">
                  <c:v>IoTなし</c:v>
                </c:pt>
                <c:pt idx="12">
                  <c:v>汎用シングルボード</c:v>
                </c:pt>
                <c:pt idx="13">
                  <c:v>IoTあり</c:v>
                </c:pt>
                <c:pt idx="14">
                  <c:v>IoTなし</c:v>
                </c:pt>
                <c:pt idx="15">
                  <c:v>スマートフォン       </c:v>
                </c:pt>
                <c:pt idx="16">
                  <c:v>IoTあり</c:v>
                </c:pt>
                <c:pt idx="17">
                  <c:v>IoTなし</c:v>
                </c:pt>
                <c:pt idx="18">
                  <c:v>タブレット            </c:v>
                </c:pt>
                <c:pt idx="19">
                  <c:v>IoTあり</c:v>
                </c:pt>
                <c:pt idx="20">
                  <c:v>IoTなし</c:v>
                </c:pt>
              </c:strCache>
            </c:strRef>
          </c:cat>
          <c:val>
            <c:numRef>
              <c:f>'[「組込み／IoTに関する動向調査」 集計_データ編_5章_1（B-E）20200306★.xlsx]19-4(ク)'!$L$43:$L$63</c:f>
              <c:numCache>
                <c:formatCode>0.0%</c:formatCode>
                <c:ptCount val="21"/>
                <c:pt idx="1">
                  <c:v>0.14156626506024098</c:v>
                </c:pt>
                <c:pt idx="2">
                  <c:v>6.8322981366459631E-2</c:v>
                </c:pt>
                <c:pt idx="4">
                  <c:v>0.16566265060240964</c:v>
                </c:pt>
                <c:pt idx="5">
                  <c:v>0.20496894409937888</c:v>
                </c:pt>
                <c:pt idx="7">
                  <c:v>0.18674698795180722</c:v>
                </c:pt>
                <c:pt idx="8">
                  <c:v>0.16149068322981366</c:v>
                </c:pt>
                <c:pt idx="10">
                  <c:v>0.14759036144578314</c:v>
                </c:pt>
                <c:pt idx="11">
                  <c:v>0.16770186335403728</c:v>
                </c:pt>
                <c:pt idx="13">
                  <c:v>0.13855421686746988</c:v>
                </c:pt>
                <c:pt idx="14">
                  <c:v>6.2111801242236024E-2</c:v>
                </c:pt>
                <c:pt idx="16">
                  <c:v>8.1325301204819275E-2</c:v>
                </c:pt>
                <c:pt idx="17">
                  <c:v>0.13043478260869565</c:v>
                </c:pt>
                <c:pt idx="19">
                  <c:v>0.12951807228915663</c:v>
                </c:pt>
                <c:pt idx="20">
                  <c:v>0.16770186335403728</c:v>
                </c:pt>
              </c:numCache>
            </c:numRef>
          </c:val>
          <c:extLst>
            <c:ext xmlns:c16="http://schemas.microsoft.com/office/drawing/2014/chart" uri="{C3380CC4-5D6E-409C-BE32-E72D297353CC}">
              <c16:uniqueId val="{00000001-3C88-4F3C-8891-354D38BB14F6}"/>
            </c:ext>
          </c:extLst>
        </c:ser>
        <c:ser>
          <c:idx val="2"/>
          <c:order val="2"/>
          <c:tx>
            <c:strRef>
              <c:f>'[「組込み／IoTに関する動向調査」 集計_データ編_5章_1（B-E）20200306★.xlsx]19-4(ク)'!$M$41</c:f>
              <c:strCache>
                <c:ptCount val="1"/>
                <c:pt idx="0">
                  <c:v>3番目（n=441）</c:v>
                </c:pt>
              </c:strCache>
            </c:strRef>
          </c:tx>
          <c:spPr>
            <a:solidFill>
              <a:srgbClr val="2E75B6"/>
            </a:solidFill>
            <a:ln>
              <a:solidFill>
                <a:sysClr val="windowText" lastClr="000000"/>
              </a:solidFill>
            </a:ln>
            <a:effectLst/>
          </c:spPr>
          <c:invertIfNegative val="0"/>
          <c:dLbls>
            <c:spPr>
              <a:noFill/>
              <a:ln>
                <a:noFill/>
              </a:ln>
              <a:effectLst/>
            </c:spPr>
            <c:txPr>
              <a:bodyPr wrap="square" lIns="38100" tIns="19050" rIns="38100" bIns="19050" anchor="ctr">
                <a:spAutoFit/>
              </a:bodyPr>
              <a:lstStyle/>
              <a:p>
                <a:pPr>
                  <a:defRPr sz="800">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集計_データ編_5章_1（B-E）20200306★.xlsx]19-4(ク)'!$J$43:$J$63</c:f>
              <c:strCache>
                <c:ptCount val="21"/>
                <c:pt idx="0">
                  <c:v>専用ハードウェア   </c:v>
                </c:pt>
                <c:pt idx="1">
                  <c:v>IoTあり</c:v>
                </c:pt>
                <c:pt idx="2">
                  <c:v>IoTなし</c:v>
                </c:pt>
                <c:pt idx="3">
                  <c:v>民生用PC          </c:v>
                </c:pt>
                <c:pt idx="4">
                  <c:v>IoTあり</c:v>
                </c:pt>
                <c:pt idx="5">
                  <c:v>IoTなし</c:v>
                </c:pt>
                <c:pt idx="6">
                  <c:v>産業用PC          </c:v>
                </c:pt>
                <c:pt idx="7">
                  <c:v>IoTあり</c:v>
                </c:pt>
                <c:pt idx="8">
                  <c:v>IoTなし</c:v>
                </c:pt>
                <c:pt idx="9">
                  <c:v>クラウド              </c:v>
                </c:pt>
                <c:pt idx="10">
                  <c:v>IoTあり</c:v>
                </c:pt>
                <c:pt idx="11">
                  <c:v>IoTなし</c:v>
                </c:pt>
                <c:pt idx="12">
                  <c:v>汎用シングルボード</c:v>
                </c:pt>
                <c:pt idx="13">
                  <c:v>IoTあり</c:v>
                </c:pt>
                <c:pt idx="14">
                  <c:v>IoTなし</c:v>
                </c:pt>
                <c:pt idx="15">
                  <c:v>スマートフォン       </c:v>
                </c:pt>
                <c:pt idx="16">
                  <c:v>IoTあり</c:v>
                </c:pt>
                <c:pt idx="17">
                  <c:v>IoTなし</c:v>
                </c:pt>
                <c:pt idx="18">
                  <c:v>タブレット            </c:v>
                </c:pt>
                <c:pt idx="19">
                  <c:v>IoTあり</c:v>
                </c:pt>
                <c:pt idx="20">
                  <c:v>IoTなし</c:v>
                </c:pt>
              </c:strCache>
            </c:strRef>
          </c:cat>
          <c:val>
            <c:numRef>
              <c:f>'[「組込み／IoTに関する動向調査」 集計_データ編_5章_1（B-E）20200306★.xlsx]19-4(ク)'!$M$43:$M$63</c:f>
              <c:numCache>
                <c:formatCode>0.0%</c:formatCode>
                <c:ptCount val="21"/>
                <c:pt idx="1">
                  <c:v>9.0909090909090912E-2</c:v>
                </c:pt>
                <c:pt idx="2">
                  <c:v>0.1111111111111111</c:v>
                </c:pt>
                <c:pt idx="4">
                  <c:v>0.11784511784511785</c:v>
                </c:pt>
                <c:pt idx="5">
                  <c:v>0.1875</c:v>
                </c:pt>
                <c:pt idx="7">
                  <c:v>0.12457912457912458</c:v>
                </c:pt>
                <c:pt idx="8">
                  <c:v>8.3333333333333329E-2</c:v>
                </c:pt>
                <c:pt idx="10">
                  <c:v>0.19865319865319866</c:v>
                </c:pt>
                <c:pt idx="11">
                  <c:v>0.1875</c:v>
                </c:pt>
                <c:pt idx="13">
                  <c:v>0.10774410774410774</c:v>
                </c:pt>
                <c:pt idx="14">
                  <c:v>6.25E-2</c:v>
                </c:pt>
                <c:pt idx="16">
                  <c:v>0.15824915824915825</c:v>
                </c:pt>
                <c:pt idx="17">
                  <c:v>0.11805555555555555</c:v>
                </c:pt>
                <c:pt idx="19">
                  <c:v>0.18855218855218855</c:v>
                </c:pt>
                <c:pt idx="20">
                  <c:v>0.20833333333333334</c:v>
                </c:pt>
              </c:numCache>
            </c:numRef>
          </c:val>
          <c:extLst>
            <c:ext xmlns:c16="http://schemas.microsoft.com/office/drawing/2014/chart" uri="{C3380CC4-5D6E-409C-BE32-E72D297353CC}">
              <c16:uniqueId val="{00000002-3C88-4F3C-8891-354D38BB14F6}"/>
            </c:ext>
          </c:extLst>
        </c:ser>
        <c:dLbls>
          <c:showLegendKey val="0"/>
          <c:showVal val="0"/>
          <c:showCatName val="0"/>
          <c:showSerName val="0"/>
          <c:showPercent val="0"/>
          <c:showBubbleSize val="0"/>
        </c:dLbls>
        <c:gapWidth val="40"/>
        <c:overlap val="100"/>
        <c:axId val="463656448"/>
        <c:axId val="463657984"/>
      </c:barChart>
      <c:catAx>
        <c:axId val="463656448"/>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463657984"/>
        <c:crosses val="autoZero"/>
        <c:auto val="1"/>
        <c:lblAlgn val="ctr"/>
        <c:lblOffset val="100"/>
        <c:noMultiLvlLbl val="0"/>
      </c:catAx>
      <c:valAx>
        <c:axId val="463657984"/>
        <c:scaling>
          <c:orientation val="minMax"/>
          <c:max val="1"/>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63656448"/>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400"/>
            </a:pPr>
            <a:r>
              <a:rPr lang="ja-JP" sz="1400" dirty="0"/>
              <a:t>将来のハードウェア</a:t>
            </a:r>
          </a:p>
        </c:rich>
      </c:tx>
      <c:overlay val="0"/>
      <c:spPr>
        <a:noFill/>
        <a:ln>
          <a:noFill/>
        </a:ln>
        <a:effectLst/>
      </c:spPr>
    </c:title>
    <c:autoTitleDeleted val="0"/>
    <c:plotArea>
      <c:layout>
        <c:manualLayout>
          <c:layoutTarget val="inner"/>
          <c:xMode val="edge"/>
          <c:yMode val="edge"/>
          <c:x val="0.16254264814881408"/>
          <c:y val="0.15775456349206349"/>
          <c:w val="0.79057833492825025"/>
          <c:h val="0.76894642857142859"/>
        </c:manualLayout>
      </c:layout>
      <c:barChart>
        <c:barDir val="bar"/>
        <c:grouping val="stacked"/>
        <c:varyColors val="0"/>
        <c:ser>
          <c:idx val="0"/>
          <c:order val="0"/>
          <c:tx>
            <c:strRef>
              <c:f>'[「組込み／IoTに関する動向調査」 集計_データ編_5章_1（B-E）20200306★.xlsx]19-4(ク)'!$Y$41</c:f>
              <c:strCache>
                <c:ptCount val="1"/>
                <c:pt idx="0">
                  <c:v>1番目（n=547）</c:v>
                </c:pt>
              </c:strCache>
            </c:strRef>
          </c:tx>
          <c:spPr>
            <a:solidFill>
              <a:srgbClr val="FF9966"/>
            </a:solidFill>
            <a:ln>
              <a:solidFill>
                <a:sysClr val="windowText" lastClr="000000"/>
              </a:solidFill>
            </a:ln>
            <a:effectLst/>
          </c:spPr>
          <c:invertIfNegative val="0"/>
          <c:dLbls>
            <c:dLbl>
              <c:idx val="17"/>
              <c:delete val="1"/>
              <c:extLst>
                <c:ext xmlns:c15="http://schemas.microsoft.com/office/drawing/2012/chart" uri="{CE6537A1-D6FC-4f65-9D91-7224C49458BB}"/>
                <c:ext xmlns:c16="http://schemas.microsoft.com/office/drawing/2014/chart" uri="{C3380CC4-5D6E-409C-BE32-E72D297353CC}">
                  <c16:uniqueId val="{00000000-4A41-4D32-8130-C4D061AC9CB0}"/>
                </c:ext>
              </c:extLst>
            </c:dLbl>
            <c:dLbl>
              <c:idx val="20"/>
              <c:delete val="1"/>
              <c:extLst>
                <c:ext xmlns:c15="http://schemas.microsoft.com/office/drawing/2012/chart" uri="{CE6537A1-D6FC-4f65-9D91-7224C49458BB}"/>
                <c:ext xmlns:c16="http://schemas.microsoft.com/office/drawing/2014/chart" uri="{C3380CC4-5D6E-409C-BE32-E72D297353CC}">
                  <c16:uniqueId val="{00000001-4A41-4D32-8130-C4D061AC9CB0}"/>
                </c:ext>
              </c:extLst>
            </c:dLbl>
            <c:spPr>
              <a:noFill/>
              <a:ln>
                <a:noFill/>
              </a:ln>
              <a:effectLst/>
            </c:spPr>
            <c:txPr>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集計_データ編_5章_1（B-E）20200306★.xlsx]19-4(ク)'!$X$43:$X$63</c:f>
              <c:strCache>
                <c:ptCount val="21"/>
                <c:pt idx="0">
                  <c:v>クラウド             </c:v>
                </c:pt>
                <c:pt idx="1">
                  <c:v>IoTあり</c:v>
                </c:pt>
                <c:pt idx="2">
                  <c:v>IoTなし</c:v>
                </c:pt>
                <c:pt idx="3">
                  <c:v>専用ハードウェア   </c:v>
                </c:pt>
                <c:pt idx="4">
                  <c:v>IoTあり</c:v>
                </c:pt>
                <c:pt idx="5">
                  <c:v>IoTなし</c:v>
                </c:pt>
                <c:pt idx="6">
                  <c:v>民生用PC         </c:v>
                </c:pt>
                <c:pt idx="7">
                  <c:v>IoTあり</c:v>
                </c:pt>
                <c:pt idx="8">
                  <c:v>IoTなし</c:v>
                </c:pt>
                <c:pt idx="9">
                  <c:v>産業用PC         </c:v>
                </c:pt>
                <c:pt idx="10">
                  <c:v>IoTあり</c:v>
                </c:pt>
                <c:pt idx="11">
                  <c:v>IoTなし</c:v>
                </c:pt>
                <c:pt idx="12">
                  <c:v>スマートフォン       </c:v>
                </c:pt>
                <c:pt idx="13">
                  <c:v>IoTあり</c:v>
                </c:pt>
                <c:pt idx="14">
                  <c:v>IoTなし</c:v>
                </c:pt>
                <c:pt idx="15">
                  <c:v>汎用シングルボード</c:v>
                </c:pt>
                <c:pt idx="16">
                  <c:v>IoTあり</c:v>
                </c:pt>
                <c:pt idx="17">
                  <c:v>IoTなし</c:v>
                </c:pt>
                <c:pt idx="18">
                  <c:v>タブレット            </c:v>
                </c:pt>
                <c:pt idx="19">
                  <c:v>IoTあり</c:v>
                </c:pt>
                <c:pt idx="20">
                  <c:v>IoTなし</c:v>
                </c:pt>
              </c:strCache>
            </c:strRef>
          </c:cat>
          <c:val>
            <c:numRef>
              <c:f>'[「組込み／IoTに関する動向調査」 集計_データ編_5章_1（B-E）20200306★.xlsx]19-4(ク)'!$Y$43:$Y$63</c:f>
              <c:numCache>
                <c:formatCode>0.0%</c:formatCode>
                <c:ptCount val="21"/>
                <c:pt idx="1">
                  <c:v>0.31024930747922436</c:v>
                </c:pt>
                <c:pt idx="2">
                  <c:v>0.31720430107526881</c:v>
                </c:pt>
                <c:pt idx="4">
                  <c:v>0.26315789473684209</c:v>
                </c:pt>
                <c:pt idx="5">
                  <c:v>0.28494623655913981</c:v>
                </c:pt>
                <c:pt idx="7">
                  <c:v>0.10526315789473684</c:v>
                </c:pt>
                <c:pt idx="8">
                  <c:v>0.19892473118279569</c:v>
                </c:pt>
                <c:pt idx="10">
                  <c:v>0.10803324099722991</c:v>
                </c:pt>
                <c:pt idx="11">
                  <c:v>9.1397849462365593E-2</c:v>
                </c:pt>
                <c:pt idx="13">
                  <c:v>6.6481994459833799E-2</c:v>
                </c:pt>
                <c:pt idx="14">
                  <c:v>6.4516129032258063E-2</c:v>
                </c:pt>
                <c:pt idx="16">
                  <c:v>8.5872576177285317E-2</c:v>
                </c:pt>
                <c:pt idx="17">
                  <c:v>2.1505376344086023E-2</c:v>
                </c:pt>
                <c:pt idx="19">
                  <c:v>5.2631578947368418E-2</c:v>
                </c:pt>
                <c:pt idx="20">
                  <c:v>1.6129032258064516E-2</c:v>
                </c:pt>
              </c:numCache>
            </c:numRef>
          </c:val>
          <c:extLst>
            <c:ext xmlns:c16="http://schemas.microsoft.com/office/drawing/2014/chart" uri="{C3380CC4-5D6E-409C-BE32-E72D297353CC}">
              <c16:uniqueId val="{00000000-F825-49E2-98D5-CE6D39728CFE}"/>
            </c:ext>
          </c:extLst>
        </c:ser>
        <c:ser>
          <c:idx val="1"/>
          <c:order val="1"/>
          <c:tx>
            <c:strRef>
              <c:f>'[「組込み／IoTに関する動向調査」 集計_データ編_5章_1（B-E）20200306★.xlsx]19-4(ク)'!$Z$41</c:f>
              <c:strCache>
                <c:ptCount val="1"/>
                <c:pt idx="0">
                  <c:v>2番目（n=496）</c:v>
                </c:pt>
              </c:strCache>
            </c:strRef>
          </c:tx>
          <c:spPr>
            <a:solidFill>
              <a:srgbClr val="FFFF99"/>
            </a:solidFill>
            <a:ln>
              <a:solidFill>
                <a:sysClr val="windowText" lastClr="000000"/>
              </a:solidFill>
            </a:ln>
            <a:effectLst/>
          </c:spPr>
          <c:invertIfNegative val="0"/>
          <c:dLbls>
            <c:spPr>
              <a:noFill/>
              <a:ln>
                <a:noFill/>
              </a:ln>
              <a:effectLst/>
            </c:spPr>
            <c:txPr>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集計_データ編_5章_1（B-E）20200306★.xlsx]19-4(ク)'!$X$43:$X$63</c:f>
              <c:strCache>
                <c:ptCount val="21"/>
                <c:pt idx="0">
                  <c:v>クラウド             </c:v>
                </c:pt>
                <c:pt idx="1">
                  <c:v>IoTあり</c:v>
                </c:pt>
                <c:pt idx="2">
                  <c:v>IoTなし</c:v>
                </c:pt>
                <c:pt idx="3">
                  <c:v>専用ハードウェア   </c:v>
                </c:pt>
                <c:pt idx="4">
                  <c:v>IoTあり</c:v>
                </c:pt>
                <c:pt idx="5">
                  <c:v>IoTなし</c:v>
                </c:pt>
                <c:pt idx="6">
                  <c:v>民生用PC         </c:v>
                </c:pt>
                <c:pt idx="7">
                  <c:v>IoTあり</c:v>
                </c:pt>
                <c:pt idx="8">
                  <c:v>IoTなし</c:v>
                </c:pt>
                <c:pt idx="9">
                  <c:v>産業用PC         </c:v>
                </c:pt>
                <c:pt idx="10">
                  <c:v>IoTあり</c:v>
                </c:pt>
                <c:pt idx="11">
                  <c:v>IoTなし</c:v>
                </c:pt>
                <c:pt idx="12">
                  <c:v>スマートフォン       </c:v>
                </c:pt>
                <c:pt idx="13">
                  <c:v>IoTあり</c:v>
                </c:pt>
                <c:pt idx="14">
                  <c:v>IoTなし</c:v>
                </c:pt>
                <c:pt idx="15">
                  <c:v>汎用シングルボード</c:v>
                </c:pt>
                <c:pt idx="16">
                  <c:v>IoTあり</c:v>
                </c:pt>
                <c:pt idx="17">
                  <c:v>IoTなし</c:v>
                </c:pt>
                <c:pt idx="18">
                  <c:v>タブレット            </c:v>
                </c:pt>
                <c:pt idx="19">
                  <c:v>IoTあり</c:v>
                </c:pt>
                <c:pt idx="20">
                  <c:v>IoTなし</c:v>
                </c:pt>
              </c:strCache>
            </c:strRef>
          </c:cat>
          <c:val>
            <c:numRef>
              <c:f>'[「組込み／IoTに関する動向調査」 集計_データ編_5章_1（B-E）20200306★.xlsx]19-4(ク)'!$Z$43:$Z$63</c:f>
              <c:numCache>
                <c:formatCode>0.0%</c:formatCode>
                <c:ptCount val="21"/>
                <c:pt idx="1">
                  <c:v>0.14759036144578314</c:v>
                </c:pt>
                <c:pt idx="2">
                  <c:v>0.1524390243902439</c:v>
                </c:pt>
                <c:pt idx="4">
                  <c:v>0.11144578313253012</c:v>
                </c:pt>
                <c:pt idx="5">
                  <c:v>8.5365853658536592E-2</c:v>
                </c:pt>
                <c:pt idx="7">
                  <c:v>0.12048192771084337</c:v>
                </c:pt>
                <c:pt idx="8">
                  <c:v>0.1402439024390244</c:v>
                </c:pt>
                <c:pt idx="10">
                  <c:v>0.13253012048192772</c:v>
                </c:pt>
                <c:pt idx="11">
                  <c:v>0.10975609756097561</c:v>
                </c:pt>
                <c:pt idx="13">
                  <c:v>0.20180722891566266</c:v>
                </c:pt>
                <c:pt idx="14">
                  <c:v>0.21951219512195122</c:v>
                </c:pt>
                <c:pt idx="16">
                  <c:v>0.14156626506024098</c:v>
                </c:pt>
                <c:pt idx="17">
                  <c:v>9.7560975609756101E-2</c:v>
                </c:pt>
                <c:pt idx="19">
                  <c:v>0.14156626506024098</c:v>
                </c:pt>
                <c:pt idx="20">
                  <c:v>0.18292682926829268</c:v>
                </c:pt>
              </c:numCache>
            </c:numRef>
          </c:val>
          <c:extLst>
            <c:ext xmlns:c16="http://schemas.microsoft.com/office/drawing/2014/chart" uri="{C3380CC4-5D6E-409C-BE32-E72D297353CC}">
              <c16:uniqueId val="{00000001-F825-49E2-98D5-CE6D39728CFE}"/>
            </c:ext>
          </c:extLst>
        </c:ser>
        <c:ser>
          <c:idx val="2"/>
          <c:order val="2"/>
          <c:tx>
            <c:strRef>
              <c:f>'[「組込み／IoTに関する動向調査」 集計_データ編_5章_1（B-E）20200306★.xlsx]19-4(ク)'!$AA$41</c:f>
              <c:strCache>
                <c:ptCount val="1"/>
                <c:pt idx="0">
                  <c:v>3番目（n=458）</c:v>
                </c:pt>
              </c:strCache>
            </c:strRef>
          </c:tx>
          <c:spPr>
            <a:solidFill>
              <a:srgbClr val="2E75B6"/>
            </a:solidFill>
            <a:ln>
              <a:solidFill>
                <a:sysClr val="windowText" lastClr="000000"/>
              </a:solidFill>
            </a:ln>
            <a:effectLst/>
          </c:spPr>
          <c:invertIfNegative val="0"/>
          <c:dLbls>
            <c:spPr>
              <a:noFill/>
              <a:ln>
                <a:noFill/>
              </a:ln>
              <a:effectLst/>
            </c:spPr>
            <c:txPr>
              <a:bodyPr wrap="square" lIns="38100" tIns="19050" rIns="38100" bIns="19050" anchor="ctr">
                <a:spAutoFit/>
              </a:bodyPr>
              <a:lstStyle/>
              <a:p>
                <a:pPr>
                  <a:defRPr sz="800">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集計_データ編_5章_1（B-E）20200306★.xlsx]19-4(ク)'!$X$43:$X$63</c:f>
              <c:strCache>
                <c:ptCount val="21"/>
                <c:pt idx="0">
                  <c:v>クラウド             </c:v>
                </c:pt>
                <c:pt idx="1">
                  <c:v>IoTあり</c:v>
                </c:pt>
                <c:pt idx="2">
                  <c:v>IoTなし</c:v>
                </c:pt>
                <c:pt idx="3">
                  <c:v>専用ハードウェア   </c:v>
                </c:pt>
                <c:pt idx="4">
                  <c:v>IoTあり</c:v>
                </c:pt>
                <c:pt idx="5">
                  <c:v>IoTなし</c:v>
                </c:pt>
                <c:pt idx="6">
                  <c:v>民生用PC         </c:v>
                </c:pt>
                <c:pt idx="7">
                  <c:v>IoTあり</c:v>
                </c:pt>
                <c:pt idx="8">
                  <c:v>IoTなし</c:v>
                </c:pt>
                <c:pt idx="9">
                  <c:v>産業用PC         </c:v>
                </c:pt>
                <c:pt idx="10">
                  <c:v>IoTあり</c:v>
                </c:pt>
                <c:pt idx="11">
                  <c:v>IoTなし</c:v>
                </c:pt>
                <c:pt idx="12">
                  <c:v>スマートフォン       </c:v>
                </c:pt>
                <c:pt idx="13">
                  <c:v>IoTあり</c:v>
                </c:pt>
                <c:pt idx="14">
                  <c:v>IoTなし</c:v>
                </c:pt>
                <c:pt idx="15">
                  <c:v>汎用シングルボード</c:v>
                </c:pt>
                <c:pt idx="16">
                  <c:v>IoTあり</c:v>
                </c:pt>
                <c:pt idx="17">
                  <c:v>IoTなし</c:v>
                </c:pt>
                <c:pt idx="18">
                  <c:v>タブレット            </c:v>
                </c:pt>
                <c:pt idx="19">
                  <c:v>IoTあり</c:v>
                </c:pt>
                <c:pt idx="20">
                  <c:v>IoTなし</c:v>
                </c:pt>
              </c:strCache>
            </c:strRef>
          </c:cat>
          <c:val>
            <c:numRef>
              <c:f>'[「組込み／IoTに関する動向調査」 集計_データ編_5章_1（B-E）20200306★.xlsx]19-4(ク)'!$AA$43:$AA$63</c:f>
              <c:numCache>
                <c:formatCode>0.0%</c:formatCode>
                <c:ptCount val="21"/>
                <c:pt idx="1">
                  <c:v>0.21035598705501618</c:v>
                </c:pt>
                <c:pt idx="2">
                  <c:v>0.16107382550335569</c:v>
                </c:pt>
                <c:pt idx="4">
                  <c:v>0.11003236245954692</c:v>
                </c:pt>
                <c:pt idx="5">
                  <c:v>0.12751677852348994</c:v>
                </c:pt>
                <c:pt idx="7">
                  <c:v>0.10679611650485436</c:v>
                </c:pt>
                <c:pt idx="8">
                  <c:v>0.11409395973154363</c:v>
                </c:pt>
                <c:pt idx="10">
                  <c:v>0.10679611650485436</c:v>
                </c:pt>
                <c:pt idx="11">
                  <c:v>8.0536912751677847E-2</c:v>
                </c:pt>
                <c:pt idx="13">
                  <c:v>0.15210355987055016</c:v>
                </c:pt>
                <c:pt idx="14">
                  <c:v>0.22818791946308725</c:v>
                </c:pt>
                <c:pt idx="16">
                  <c:v>0.10679611650485436</c:v>
                </c:pt>
                <c:pt idx="17">
                  <c:v>6.7114093959731544E-2</c:v>
                </c:pt>
                <c:pt idx="19">
                  <c:v>0.19741100323624594</c:v>
                </c:pt>
                <c:pt idx="20">
                  <c:v>0.20134228187919462</c:v>
                </c:pt>
              </c:numCache>
            </c:numRef>
          </c:val>
          <c:extLst>
            <c:ext xmlns:c16="http://schemas.microsoft.com/office/drawing/2014/chart" uri="{C3380CC4-5D6E-409C-BE32-E72D297353CC}">
              <c16:uniqueId val="{00000002-F825-49E2-98D5-CE6D39728CFE}"/>
            </c:ext>
          </c:extLst>
        </c:ser>
        <c:dLbls>
          <c:showLegendKey val="0"/>
          <c:showVal val="0"/>
          <c:showCatName val="0"/>
          <c:showSerName val="0"/>
          <c:showPercent val="0"/>
          <c:showBubbleSize val="0"/>
        </c:dLbls>
        <c:gapWidth val="40"/>
        <c:overlap val="100"/>
        <c:axId val="463724928"/>
        <c:axId val="463726464"/>
      </c:barChart>
      <c:catAx>
        <c:axId val="463724928"/>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463726464"/>
        <c:crosses val="autoZero"/>
        <c:auto val="1"/>
        <c:lblAlgn val="ctr"/>
        <c:lblOffset val="100"/>
        <c:noMultiLvlLbl val="0"/>
      </c:catAx>
      <c:valAx>
        <c:axId val="463726464"/>
        <c:scaling>
          <c:orientation val="minMax"/>
          <c:max val="1"/>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63724928"/>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400"/>
            </a:pPr>
            <a:r>
              <a:rPr lang="ja-JP" sz="1400" dirty="0"/>
              <a:t>現在のハードウェア</a:t>
            </a:r>
          </a:p>
        </c:rich>
      </c:tx>
      <c:layout>
        <c:manualLayout>
          <c:xMode val="edge"/>
          <c:yMode val="edge"/>
          <c:x val="0.33856464773959571"/>
          <c:y val="2.2540266766719421E-3"/>
        </c:manualLayout>
      </c:layout>
      <c:overlay val="0"/>
      <c:spPr>
        <a:noFill/>
        <a:ln>
          <a:noFill/>
        </a:ln>
        <a:effectLst/>
      </c:spPr>
    </c:title>
    <c:autoTitleDeleted val="0"/>
    <c:plotArea>
      <c:layout>
        <c:manualLayout>
          <c:layoutTarget val="inner"/>
          <c:xMode val="edge"/>
          <c:yMode val="edge"/>
          <c:x val="0.24610851362642441"/>
          <c:y val="0.18348870420637151"/>
          <c:w val="0.67431201223089354"/>
          <c:h val="0.74902226097599289"/>
        </c:manualLayout>
      </c:layout>
      <c:barChart>
        <c:barDir val="bar"/>
        <c:grouping val="stacked"/>
        <c:varyColors val="0"/>
        <c:ser>
          <c:idx val="0"/>
          <c:order val="0"/>
          <c:tx>
            <c:strRef>
              <c:f>'[「組込み／IoTに関する動向調査」 集計_データ編_5章_1（B-E）20200306★.xlsx]19-5(ク)'!$K$41</c:f>
              <c:strCache>
                <c:ptCount val="1"/>
                <c:pt idx="0">
                  <c:v>1番目（n=555）</c:v>
                </c:pt>
              </c:strCache>
            </c:strRef>
          </c:tx>
          <c:spPr>
            <a:solidFill>
              <a:srgbClr val="FF9966"/>
            </a:solidFill>
            <a:ln>
              <a:solidFill>
                <a:sysClr val="windowText" lastClr="000000"/>
              </a:solidFill>
            </a:ln>
            <a:effectLst/>
          </c:spPr>
          <c:invertIfNegative val="0"/>
          <c:dLbls>
            <c:dLbl>
              <c:idx val="17"/>
              <c:delete val="1"/>
              <c:extLst>
                <c:ext xmlns:c15="http://schemas.microsoft.com/office/drawing/2012/chart" uri="{CE6537A1-D6FC-4f65-9D91-7224C49458BB}"/>
                <c:ext xmlns:c16="http://schemas.microsoft.com/office/drawing/2014/chart" uri="{C3380CC4-5D6E-409C-BE32-E72D297353CC}">
                  <c16:uniqueId val="{00000001-6ED7-46AC-8474-76FB0F479390}"/>
                </c:ext>
              </c:extLst>
            </c:dLbl>
            <c:dLbl>
              <c:idx val="19"/>
              <c:delete val="1"/>
              <c:extLst>
                <c:ext xmlns:c15="http://schemas.microsoft.com/office/drawing/2012/chart" uri="{CE6537A1-D6FC-4f65-9D91-7224C49458BB}"/>
                <c:ext xmlns:c16="http://schemas.microsoft.com/office/drawing/2014/chart" uri="{C3380CC4-5D6E-409C-BE32-E72D297353CC}">
                  <c16:uniqueId val="{00000000-6ED7-46AC-8474-76FB0F479390}"/>
                </c:ext>
              </c:extLst>
            </c:dLbl>
            <c:dLbl>
              <c:idx val="20"/>
              <c:delete val="1"/>
              <c:extLst>
                <c:ext xmlns:c15="http://schemas.microsoft.com/office/drawing/2012/chart" uri="{CE6537A1-D6FC-4f65-9D91-7224C49458BB}"/>
                <c:ext xmlns:c16="http://schemas.microsoft.com/office/drawing/2014/chart" uri="{C3380CC4-5D6E-409C-BE32-E72D297353CC}">
                  <c16:uniqueId val="{00000002-6ED7-46AC-8474-76FB0F479390}"/>
                </c:ext>
              </c:extLst>
            </c:dLbl>
            <c:spPr>
              <a:noFill/>
              <a:ln>
                <a:noFill/>
              </a:ln>
              <a:effectLst/>
            </c:spPr>
            <c:txPr>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集計_データ編_5章_1（B-E）20200306★.xlsx]19-5(ク)'!$J$43:$J$63</c:f>
              <c:strCache>
                <c:ptCount val="21"/>
                <c:pt idx="0">
                  <c:v>専用ハードウェア  </c:v>
                </c:pt>
                <c:pt idx="1">
                  <c:v>AIあり</c:v>
                </c:pt>
                <c:pt idx="2">
                  <c:v>AIなし</c:v>
                </c:pt>
                <c:pt idx="3">
                  <c:v>民生用PC        </c:v>
                </c:pt>
                <c:pt idx="4">
                  <c:v>AIあり</c:v>
                </c:pt>
                <c:pt idx="5">
                  <c:v>AIなし</c:v>
                </c:pt>
                <c:pt idx="6">
                  <c:v>産業用PC         </c:v>
                </c:pt>
                <c:pt idx="7">
                  <c:v>AIあり</c:v>
                </c:pt>
                <c:pt idx="8">
                  <c:v>AIなし</c:v>
                </c:pt>
                <c:pt idx="9">
                  <c:v>クラウド             </c:v>
                </c:pt>
                <c:pt idx="10">
                  <c:v>AIあり</c:v>
                </c:pt>
                <c:pt idx="11">
                  <c:v>AIなし</c:v>
                </c:pt>
                <c:pt idx="12">
                  <c:v>汎用シングルボード</c:v>
                </c:pt>
                <c:pt idx="13">
                  <c:v>AIあり</c:v>
                </c:pt>
                <c:pt idx="14">
                  <c:v>AIなし</c:v>
                </c:pt>
                <c:pt idx="15">
                  <c:v>スマートフォン       </c:v>
                </c:pt>
                <c:pt idx="16">
                  <c:v>AIあり</c:v>
                </c:pt>
                <c:pt idx="17">
                  <c:v>AIなし</c:v>
                </c:pt>
                <c:pt idx="18">
                  <c:v>タブレット            </c:v>
                </c:pt>
                <c:pt idx="19">
                  <c:v>AIあり</c:v>
                </c:pt>
                <c:pt idx="20">
                  <c:v>AIなし</c:v>
                </c:pt>
              </c:strCache>
            </c:strRef>
          </c:cat>
          <c:val>
            <c:numRef>
              <c:f>'[「組込み／IoTに関する動向調査」 集計_データ編_5章_1（B-E）20200306★.xlsx]19-5(ク)'!$K$43:$K$63</c:f>
              <c:numCache>
                <c:formatCode>0.0%</c:formatCode>
                <c:ptCount val="21"/>
                <c:pt idx="1">
                  <c:v>0.34796238244514105</c:v>
                </c:pt>
                <c:pt idx="2">
                  <c:v>0.40170940170940173</c:v>
                </c:pt>
                <c:pt idx="4">
                  <c:v>0.23197492163009403</c:v>
                </c:pt>
                <c:pt idx="5">
                  <c:v>0.29914529914529914</c:v>
                </c:pt>
                <c:pt idx="7">
                  <c:v>0.13793103448275862</c:v>
                </c:pt>
                <c:pt idx="8">
                  <c:v>0.14529914529914531</c:v>
                </c:pt>
                <c:pt idx="10">
                  <c:v>0.14733542319749215</c:v>
                </c:pt>
                <c:pt idx="11">
                  <c:v>6.8376068376068383E-2</c:v>
                </c:pt>
                <c:pt idx="13">
                  <c:v>7.5235109717868343E-2</c:v>
                </c:pt>
                <c:pt idx="14">
                  <c:v>5.128205128205128E-2</c:v>
                </c:pt>
                <c:pt idx="16">
                  <c:v>4.7021943573667714E-2</c:v>
                </c:pt>
                <c:pt idx="17">
                  <c:v>8.5470085470085479E-3</c:v>
                </c:pt>
                <c:pt idx="19">
                  <c:v>3.134796238244514E-3</c:v>
                </c:pt>
                <c:pt idx="20">
                  <c:v>8.5470085470085479E-3</c:v>
                </c:pt>
              </c:numCache>
            </c:numRef>
          </c:val>
          <c:extLst>
            <c:ext xmlns:c16="http://schemas.microsoft.com/office/drawing/2014/chart" uri="{C3380CC4-5D6E-409C-BE32-E72D297353CC}">
              <c16:uniqueId val="{00000000-1CF6-4853-BB0C-7DEC5B431D07}"/>
            </c:ext>
          </c:extLst>
        </c:ser>
        <c:ser>
          <c:idx val="1"/>
          <c:order val="1"/>
          <c:tx>
            <c:strRef>
              <c:f>'[「組込み／IoTに関する動向調査」 集計_データ編_5章_1（B-E）20200306★.xlsx]19-5(ク)'!$L$41</c:f>
              <c:strCache>
                <c:ptCount val="1"/>
                <c:pt idx="0">
                  <c:v>2番目（n=493）</c:v>
                </c:pt>
              </c:strCache>
            </c:strRef>
          </c:tx>
          <c:spPr>
            <a:solidFill>
              <a:srgbClr val="FFFF99"/>
            </a:solidFill>
            <a:ln>
              <a:solidFill>
                <a:sysClr val="windowText" lastClr="000000"/>
              </a:solidFill>
            </a:ln>
            <a:effectLst/>
          </c:spPr>
          <c:invertIfNegative val="0"/>
          <c:dLbls>
            <c:spPr>
              <a:noFill/>
              <a:ln>
                <a:noFill/>
              </a:ln>
              <a:effectLst/>
            </c:spPr>
            <c:txPr>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集計_データ編_5章_1（B-E）20200306★.xlsx]19-5(ク)'!$J$43:$J$63</c:f>
              <c:strCache>
                <c:ptCount val="21"/>
                <c:pt idx="0">
                  <c:v>専用ハードウェア  </c:v>
                </c:pt>
                <c:pt idx="1">
                  <c:v>AIあり</c:v>
                </c:pt>
                <c:pt idx="2">
                  <c:v>AIなし</c:v>
                </c:pt>
                <c:pt idx="3">
                  <c:v>民生用PC        </c:v>
                </c:pt>
                <c:pt idx="4">
                  <c:v>AIあり</c:v>
                </c:pt>
                <c:pt idx="5">
                  <c:v>AIなし</c:v>
                </c:pt>
                <c:pt idx="6">
                  <c:v>産業用PC         </c:v>
                </c:pt>
                <c:pt idx="7">
                  <c:v>AIあり</c:v>
                </c:pt>
                <c:pt idx="8">
                  <c:v>AIなし</c:v>
                </c:pt>
                <c:pt idx="9">
                  <c:v>クラウド             </c:v>
                </c:pt>
                <c:pt idx="10">
                  <c:v>AIあり</c:v>
                </c:pt>
                <c:pt idx="11">
                  <c:v>AIなし</c:v>
                </c:pt>
                <c:pt idx="12">
                  <c:v>汎用シングルボード</c:v>
                </c:pt>
                <c:pt idx="13">
                  <c:v>AIあり</c:v>
                </c:pt>
                <c:pt idx="14">
                  <c:v>AIなし</c:v>
                </c:pt>
                <c:pt idx="15">
                  <c:v>スマートフォン       </c:v>
                </c:pt>
                <c:pt idx="16">
                  <c:v>AIあり</c:v>
                </c:pt>
                <c:pt idx="17">
                  <c:v>AIなし</c:v>
                </c:pt>
                <c:pt idx="18">
                  <c:v>タブレット            </c:v>
                </c:pt>
                <c:pt idx="19">
                  <c:v>AIあり</c:v>
                </c:pt>
                <c:pt idx="20">
                  <c:v>AIなし</c:v>
                </c:pt>
              </c:strCache>
            </c:strRef>
          </c:cat>
          <c:val>
            <c:numRef>
              <c:f>'[「組込み／IoTに関する動向調査」 集計_データ編_5章_1（B-E）20200306★.xlsx]19-5(ク)'!$L$43:$L$63</c:f>
              <c:numCache>
                <c:formatCode>0.0%</c:formatCode>
                <c:ptCount val="21"/>
                <c:pt idx="1">
                  <c:v>0.12203389830508475</c:v>
                </c:pt>
                <c:pt idx="2">
                  <c:v>0.11224489795918367</c:v>
                </c:pt>
                <c:pt idx="4">
                  <c:v>0.19661016949152543</c:v>
                </c:pt>
                <c:pt idx="5">
                  <c:v>0.14795918367346939</c:v>
                </c:pt>
                <c:pt idx="7">
                  <c:v>0.17627118644067796</c:v>
                </c:pt>
                <c:pt idx="8">
                  <c:v>0.18367346938775511</c:v>
                </c:pt>
                <c:pt idx="10">
                  <c:v>0.14237288135593221</c:v>
                </c:pt>
                <c:pt idx="11">
                  <c:v>0.1683673469387755</c:v>
                </c:pt>
                <c:pt idx="13">
                  <c:v>0.11864406779661017</c:v>
                </c:pt>
                <c:pt idx="14">
                  <c:v>0.10714285714285714</c:v>
                </c:pt>
                <c:pt idx="16">
                  <c:v>0.11525423728813559</c:v>
                </c:pt>
                <c:pt idx="17">
                  <c:v>7.1428571428571425E-2</c:v>
                </c:pt>
                <c:pt idx="19">
                  <c:v>0.11186440677966102</c:v>
                </c:pt>
                <c:pt idx="20">
                  <c:v>0.18877551020408162</c:v>
                </c:pt>
              </c:numCache>
            </c:numRef>
          </c:val>
          <c:extLst>
            <c:ext xmlns:c16="http://schemas.microsoft.com/office/drawing/2014/chart" uri="{C3380CC4-5D6E-409C-BE32-E72D297353CC}">
              <c16:uniqueId val="{00000001-1CF6-4853-BB0C-7DEC5B431D07}"/>
            </c:ext>
          </c:extLst>
        </c:ser>
        <c:ser>
          <c:idx val="2"/>
          <c:order val="2"/>
          <c:tx>
            <c:strRef>
              <c:f>'[「組込み／IoTに関する動向調査」 集計_データ編_5章_1（B-E）20200306★.xlsx]19-5(ク)'!$M$41</c:f>
              <c:strCache>
                <c:ptCount val="1"/>
                <c:pt idx="0">
                  <c:v>3番目（n=441）</c:v>
                </c:pt>
              </c:strCache>
            </c:strRef>
          </c:tx>
          <c:spPr>
            <a:solidFill>
              <a:srgbClr val="2E75B6"/>
            </a:solidFill>
            <a:ln>
              <a:solidFill>
                <a:sysClr val="windowText" lastClr="000000"/>
              </a:solidFill>
            </a:ln>
            <a:effectLst/>
          </c:spPr>
          <c:invertIfNegative val="0"/>
          <c:dLbls>
            <c:spPr>
              <a:noFill/>
              <a:ln>
                <a:noFill/>
              </a:ln>
              <a:effectLst/>
            </c:spPr>
            <c:txPr>
              <a:bodyPr wrap="square" lIns="38100" tIns="19050" rIns="38100" bIns="19050" anchor="ctr">
                <a:spAutoFit/>
              </a:bodyPr>
              <a:lstStyle/>
              <a:p>
                <a:pPr>
                  <a:defRPr sz="800">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集計_データ編_5章_1（B-E）20200306★.xlsx]19-5(ク)'!$J$43:$J$63</c:f>
              <c:strCache>
                <c:ptCount val="21"/>
                <c:pt idx="0">
                  <c:v>専用ハードウェア  </c:v>
                </c:pt>
                <c:pt idx="1">
                  <c:v>AIあり</c:v>
                </c:pt>
                <c:pt idx="2">
                  <c:v>AIなし</c:v>
                </c:pt>
                <c:pt idx="3">
                  <c:v>民生用PC        </c:v>
                </c:pt>
                <c:pt idx="4">
                  <c:v>AIあり</c:v>
                </c:pt>
                <c:pt idx="5">
                  <c:v>AIなし</c:v>
                </c:pt>
                <c:pt idx="6">
                  <c:v>産業用PC         </c:v>
                </c:pt>
                <c:pt idx="7">
                  <c:v>AIあり</c:v>
                </c:pt>
                <c:pt idx="8">
                  <c:v>AIなし</c:v>
                </c:pt>
                <c:pt idx="9">
                  <c:v>クラウド             </c:v>
                </c:pt>
                <c:pt idx="10">
                  <c:v>AIあり</c:v>
                </c:pt>
                <c:pt idx="11">
                  <c:v>AIなし</c:v>
                </c:pt>
                <c:pt idx="12">
                  <c:v>汎用シングルボード</c:v>
                </c:pt>
                <c:pt idx="13">
                  <c:v>AIあり</c:v>
                </c:pt>
                <c:pt idx="14">
                  <c:v>AIなし</c:v>
                </c:pt>
                <c:pt idx="15">
                  <c:v>スマートフォン       </c:v>
                </c:pt>
                <c:pt idx="16">
                  <c:v>AIあり</c:v>
                </c:pt>
                <c:pt idx="17">
                  <c:v>AIなし</c:v>
                </c:pt>
                <c:pt idx="18">
                  <c:v>タブレット            </c:v>
                </c:pt>
                <c:pt idx="19">
                  <c:v>AIあり</c:v>
                </c:pt>
                <c:pt idx="20">
                  <c:v>AIなし</c:v>
                </c:pt>
              </c:strCache>
            </c:strRef>
          </c:cat>
          <c:val>
            <c:numRef>
              <c:f>'[「組込み／IoTに関する動向調査」 集計_データ編_5章_1（B-E）20200306★.xlsx]19-5(ク)'!$M$43:$M$63</c:f>
              <c:numCache>
                <c:formatCode>0.0%</c:formatCode>
                <c:ptCount val="21"/>
                <c:pt idx="1">
                  <c:v>0.11524163568773234</c:v>
                </c:pt>
                <c:pt idx="2">
                  <c:v>7.0588235294117646E-2</c:v>
                </c:pt>
                <c:pt idx="4">
                  <c:v>0.13382899628252787</c:v>
                </c:pt>
                <c:pt idx="5">
                  <c:v>0.15294117647058825</c:v>
                </c:pt>
                <c:pt idx="7">
                  <c:v>0.11152416356877323</c:v>
                </c:pt>
                <c:pt idx="8">
                  <c:v>0.11176470588235295</c:v>
                </c:pt>
                <c:pt idx="10">
                  <c:v>0.19702602230483271</c:v>
                </c:pt>
                <c:pt idx="11">
                  <c:v>0.19411764705882353</c:v>
                </c:pt>
                <c:pt idx="13">
                  <c:v>0.11152416356877323</c:v>
                </c:pt>
                <c:pt idx="14">
                  <c:v>5.8823529411764705E-2</c:v>
                </c:pt>
                <c:pt idx="16">
                  <c:v>0.13382899628252787</c:v>
                </c:pt>
                <c:pt idx="17">
                  <c:v>0.1588235294117647</c:v>
                </c:pt>
                <c:pt idx="19">
                  <c:v>0.17843866171003717</c:v>
                </c:pt>
                <c:pt idx="20">
                  <c:v>0.22352941176470589</c:v>
                </c:pt>
              </c:numCache>
            </c:numRef>
          </c:val>
          <c:extLst>
            <c:ext xmlns:c16="http://schemas.microsoft.com/office/drawing/2014/chart" uri="{C3380CC4-5D6E-409C-BE32-E72D297353CC}">
              <c16:uniqueId val="{00000002-1CF6-4853-BB0C-7DEC5B431D07}"/>
            </c:ext>
          </c:extLst>
        </c:ser>
        <c:dLbls>
          <c:showLegendKey val="0"/>
          <c:showVal val="0"/>
          <c:showCatName val="0"/>
          <c:showSerName val="0"/>
          <c:showPercent val="0"/>
          <c:showBubbleSize val="0"/>
        </c:dLbls>
        <c:gapWidth val="40"/>
        <c:overlap val="100"/>
        <c:axId val="463792000"/>
        <c:axId val="463793536"/>
      </c:barChart>
      <c:catAx>
        <c:axId val="463792000"/>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463793536"/>
        <c:crosses val="autoZero"/>
        <c:auto val="1"/>
        <c:lblAlgn val="ctr"/>
        <c:lblOffset val="100"/>
        <c:noMultiLvlLbl val="0"/>
      </c:catAx>
      <c:valAx>
        <c:axId val="463793536"/>
        <c:scaling>
          <c:orientation val="minMax"/>
          <c:max val="1"/>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63792000"/>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400"/>
            </a:pPr>
            <a:r>
              <a:rPr lang="ja-JP" sz="1400" dirty="0"/>
              <a:t>将来のハードウェア</a:t>
            </a:r>
          </a:p>
        </c:rich>
      </c:tx>
      <c:overlay val="0"/>
      <c:spPr>
        <a:noFill/>
        <a:ln>
          <a:noFill/>
        </a:ln>
        <a:effectLst/>
      </c:spPr>
    </c:title>
    <c:autoTitleDeleted val="0"/>
    <c:plotArea>
      <c:layout>
        <c:manualLayout>
          <c:layoutTarget val="inner"/>
          <c:xMode val="edge"/>
          <c:yMode val="edge"/>
          <c:x val="0.33114669312169315"/>
          <c:y val="0.19051250000000003"/>
          <c:w val="0.61693452380952385"/>
          <c:h val="0.73618858992319214"/>
        </c:manualLayout>
      </c:layout>
      <c:barChart>
        <c:barDir val="bar"/>
        <c:grouping val="stacked"/>
        <c:varyColors val="0"/>
        <c:ser>
          <c:idx val="0"/>
          <c:order val="0"/>
          <c:tx>
            <c:strRef>
              <c:f>'[「組込み／IoTに関する動向調査」 集計_データ編_5章_1（B-E）20200306★.xlsx]19-5(ク)'!$Y$41</c:f>
              <c:strCache>
                <c:ptCount val="1"/>
                <c:pt idx="0">
                  <c:v>1番目（n=547）</c:v>
                </c:pt>
              </c:strCache>
            </c:strRef>
          </c:tx>
          <c:spPr>
            <a:solidFill>
              <a:srgbClr val="FF9966"/>
            </a:solidFill>
            <a:ln>
              <a:solidFill>
                <a:sysClr val="windowText" lastClr="000000"/>
              </a:solidFill>
            </a:ln>
            <a:effectLst/>
          </c:spPr>
          <c:invertIfNegative val="0"/>
          <c:dLbls>
            <c:spPr>
              <a:noFill/>
              <a:ln>
                <a:noFill/>
              </a:ln>
              <a:effectLst/>
            </c:spPr>
            <c:txPr>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集計_データ編_5章_1（B-E）20200306★.xlsx]19-5(ク)'!$X$43:$X$63</c:f>
              <c:strCache>
                <c:ptCount val="21"/>
                <c:pt idx="0">
                  <c:v>クラウド              </c:v>
                </c:pt>
                <c:pt idx="1">
                  <c:v>AIあり</c:v>
                </c:pt>
                <c:pt idx="2">
                  <c:v>AIなし</c:v>
                </c:pt>
                <c:pt idx="3">
                  <c:v>専用ハードウェア   </c:v>
                </c:pt>
                <c:pt idx="4">
                  <c:v>AIあり</c:v>
                </c:pt>
                <c:pt idx="5">
                  <c:v>AIなし</c:v>
                </c:pt>
                <c:pt idx="6">
                  <c:v>民生用PC          </c:v>
                </c:pt>
                <c:pt idx="7">
                  <c:v>AIあり</c:v>
                </c:pt>
                <c:pt idx="8">
                  <c:v>AIなし</c:v>
                </c:pt>
                <c:pt idx="9">
                  <c:v>産業用PC          </c:v>
                </c:pt>
                <c:pt idx="10">
                  <c:v>AIあり</c:v>
                </c:pt>
                <c:pt idx="11">
                  <c:v>AIなし</c:v>
                </c:pt>
                <c:pt idx="12">
                  <c:v>スマートフォン       </c:v>
                </c:pt>
                <c:pt idx="13">
                  <c:v>AIあり</c:v>
                </c:pt>
                <c:pt idx="14">
                  <c:v>AIなし</c:v>
                </c:pt>
                <c:pt idx="15">
                  <c:v>汎用シングルボード</c:v>
                </c:pt>
                <c:pt idx="16">
                  <c:v>AIあり</c:v>
                </c:pt>
                <c:pt idx="17">
                  <c:v>AIなし</c:v>
                </c:pt>
                <c:pt idx="18">
                  <c:v>タブレット           </c:v>
                </c:pt>
                <c:pt idx="19">
                  <c:v>AIあり</c:v>
                </c:pt>
                <c:pt idx="20">
                  <c:v>AIなし</c:v>
                </c:pt>
              </c:strCache>
            </c:strRef>
          </c:cat>
          <c:val>
            <c:numRef>
              <c:f>'[「組込み／IoTに関する動向調査」 集計_データ編_5章_1（B-E）20200306★.xlsx]19-5(ク)'!$Y$43:$Y$63</c:f>
              <c:numCache>
                <c:formatCode>0.0%</c:formatCode>
                <c:ptCount val="21"/>
                <c:pt idx="1">
                  <c:v>0.35873015873015873</c:v>
                </c:pt>
                <c:pt idx="2">
                  <c:v>0.24347826086956523</c:v>
                </c:pt>
                <c:pt idx="4">
                  <c:v>0.24444444444444444</c:v>
                </c:pt>
                <c:pt idx="5">
                  <c:v>0.30869565217391304</c:v>
                </c:pt>
                <c:pt idx="7">
                  <c:v>0.10793650793650794</c:v>
                </c:pt>
                <c:pt idx="8">
                  <c:v>0.17826086956521739</c:v>
                </c:pt>
                <c:pt idx="10">
                  <c:v>9.2063492063492069E-2</c:v>
                </c:pt>
                <c:pt idx="11">
                  <c:v>0.11739130434782609</c:v>
                </c:pt>
                <c:pt idx="13">
                  <c:v>6.6666666666666666E-2</c:v>
                </c:pt>
                <c:pt idx="14">
                  <c:v>6.5217391304347824E-2</c:v>
                </c:pt>
                <c:pt idx="16">
                  <c:v>7.9365079365079361E-2</c:v>
                </c:pt>
                <c:pt idx="17">
                  <c:v>4.3478260869565216E-2</c:v>
                </c:pt>
                <c:pt idx="19">
                  <c:v>4.1269841269841269E-2</c:v>
                </c:pt>
                <c:pt idx="20">
                  <c:v>3.9130434782608699E-2</c:v>
                </c:pt>
              </c:numCache>
            </c:numRef>
          </c:val>
          <c:extLst>
            <c:ext xmlns:c16="http://schemas.microsoft.com/office/drawing/2014/chart" uri="{C3380CC4-5D6E-409C-BE32-E72D297353CC}">
              <c16:uniqueId val="{00000000-1368-4C79-803A-27C8C0F108C9}"/>
            </c:ext>
          </c:extLst>
        </c:ser>
        <c:ser>
          <c:idx val="1"/>
          <c:order val="1"/>
          <c:tx>
            <c:strRef>
              <c:f>'[「組込み／IoTに関する動向調査」 集計_データ編_5章_1（B-E）20200306★.xlsx]19-5(ク)'!$Z$41</c:f>
              <c:strCache>
                <c:ptCount val="1"/>
                <c:pt idx="0">
                  <c:v>2番目（n=496）</c:v>
                </c:pt>
              </c:strCache>
            </c:strRef>
          </c:tx>
          <c:spPr>
            <a:solidFill>
              <a:srgbClr val="FFFF99"/>
            </a:solidFill>
            <a:ln>
              <a:solidFill>
                <a:sysClr val="windowText" lastClr="000000"/>
              </a:solidFill>
            </a:ln>
            <a:effectLst/>
          </c:spPr>
          <c:invertIfNegative val="0"/>
          <c:dLbls>
            <c:spPr>
              <a:noFill/>
              <a:ln>
                <a:noFill/>
              </a:ln>
              <a:effectLst/>
            </c:spPr>
            <c:txPr>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集計_データ編_5章_1（B-E）20200306★.xlsx]19-5(ク)'!$X$43:$X$63</c:f>
              <c:strCache>
                <c:ptCount val="21"/>
                <c:pt idx="0">
                  <c:v>クラウド              </c:v>
                </c:pt>
                <c:pt idx="1">
                  <c:v>AIあり</c:v>
                </c:pt>
                <c:pt idx="2">
                  <c:v>AIなし</c:v>
                </c:pt>
                <c:pt idx="3">
                  <c:v>専用ハードウェア   </c:v>
                </c:pt>
                <c:pt idx="4">
                  <c:v>AIあり</c:v>
                </c:pt>
                <c:pt idx="5">
                  <c:v>AIなし</c:v>
                </c:pt>
                <c:pt idx="6">
                  <c:v>民生用PC          </c:v>
                </c:pt>
                <c:pt idx="7">
                  <c:v>AIあり</c:v>
                </c:pt>
                <c:pt idx="8">
                  <c:v>AIなし</c:v>
                </c:pt>
                <c:pt idx="9">
                  <c:v>産業用PC          </c:v>
                </c:pt>
                <c:pt idx="10">
                  <c:v>AIあり</c:v>
                </c:pt>
                <c:pt idx="11">
                  <c:v>AIなし</c:v>
                </c:pt>
                <c:pt idx="12">
                  <c:v>スマートフォン       </c:v>
                </c:pt>
                <c:pt idx="13">
                  <c:v>AIあり</c:v>
                </c:pt>
                <c:pt idx="14">
                  <c:v>AIなし</c:v>
                </c:pt>
                <c:pt idx="15">
                  <c:v>汎用シングルボード</c:v>
                </c:pt>
                <c:pt idx="16">
                  <c:v>AIあり</c:v>
                </c:pt>
                <c:pt idx="17">
                  <c:v>AIなし</c:v>
                </c:pt>
                <c:pt idx="18">
                  <c:v>タブレット           </c:v>
                </c:pt>
                <c:pt idx="19">
                  <c:v>AIあり</c:v>
                </c:pt>
                <c:pt idx="20">
                  <c:v>AIなし</c:v>
                </c:pt>
              </c:strCache>
            </c:strRef>
          </c:cat>
          <c:val>
            <c:numRef>
              <c:f>'[「組込み／IoTに関する動向調査」 集計_データ編_5章_1（B-E）20200306★.xlsx]19-5(ク)'!$Z$43:$Z$63</c:f>
              <c:numCache>
                <c:formatCode>0.0%</c:formatCode>
                <c:ptCount val="21"/>
                <c:pt idx="1">
                  <c:v>0.15172413793103448</c:v>
                </c:pt>
                <c:pt idx="2">
                  <c:v>0.14705882352941177</c:v>
                </c:pt>
                <c:pt idx="4">
                  <c:v>0.1103448275862069</c:v>
                </c:pt>
                <c:pt idx="5">
                  <c:v>9.3137254901960786E-2</c:v>
                </c:pt>
                <c:pt idx="7">
                  <c:v>0.13793103448275862</c:v>
                </c:pt>
                <c:pt idx="8">
                  <c:v>0.11274509803921569</c:v>
                </c:pt>
                <c:pt idx="10">
                  <c:v>0.12413793103448276</c:v>
                </c:pt>
                <c:pt idx="11">
                  <c:v>0.12745098039215685</c:v>
                </c:pt>
                <c:pt idx="13">
                  <c:v>0.21724137931034482</c:v>
                </c:pt>
                <c:pt idx="14">
                  <c:v>0.19117647058823528</c:v>
                </c:pt>
                <c:pt idx="16">
                  <c:v>0.12413793103448276</c:v>
                </c:pt>
                <c:pt idx="17">
                  <c:v>0.12745098039215685</c:v>
                </c:pt>
                <c:pt idx="19">
                  <c:v>0.1310344827586207</c:v>
                </c:pt>
                <c:pt idx="20">
                  <c:v>0.19117647058823528</c:v>
                </c:pt>
              </c:numCache>
            </c:numRef>
          </c:val>
          <c:extLst>
            <c:ext xmlns:c16="http://schemas.microsoft.com/office/drawing/2014/chart" uri="{C3380CC4-5D6E-409C-BE32-E72D297353CC}">
              <c16:uniqueId val="{00000001-1368-4C79-803A-27C8C0F108C9}"/>
            </c:ext>
          </c:extLst>
        </c:ser>
        <c:ser>
          <c:idx val="2"/>
          <c:order val="2"/>
          <c:tx>
            <c:strRef>
              <c:f>'[「組込み／IoTに関する動向調査」 集計_データ編_5章_1（B-E）20200306★.xlsx]19-5(ク)'!$AA$41</c:f>
              <c:strCache>
                <c:ptCount val="1"/>
                <c:pt idx="0">
                  <c:v>3番目（n=458）</c:v>
                </c:pt>
              </c:strCache>
            </c:strRef>
          </c:tx>
          <c:spPr>
            <a:solidFill>
              <a:srgbClr val="2E75B6"/>
            </a:solidFill>
            <a:ln>
              <a:solidFill>
                <a:sysClr val="windowText" lastClr="000000"/>
              </a:solidFill>
            </a:ln>
            <a:effectLst/>
          </c:spPr>
          <c:invertIfNegative val="0"/>
          <c:dLbls>
            <c:spPr>
              <a:noFill/>
              <a:ln>
                <a:noFill/>
              </a:ln>
              <a:effectLst/>
            </c:spPr>
            <c:txPr>
              <a:bodyPr wrap="square" lIns="38100" tIns="19050" rIns="38100" bIns="19050" anchor="ctr">
                <a:spAutoFit/>
              </a:bodyPr>
              <a:lstStyle/>
              <a:p>
                <a:pPr>
                  <a:defRPr sz="800">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集計_データ編_5章_1（B-E）20200306★.xlsx]19-5(ク)'!$X$43:$X$63</c:f>
              <c:strCache>
                <c:ptCount val="21"/>
                <c:pt idx="0">
                  <c:v>クラウド              </c:v>
                </c:pt>
                <c:pt idx="1">
                  <c:v>AIあり</c:v>
                </c:pt>
                <c:pt idx="2">
                  <c:v>AIなし</c:v>
                </c:pt>
                <c:pt idx="3">
                  <c:v>専用ハードウェア   </c:v>
                </c:pt>
                <c:pt idx="4">
                  <c:v>AIあり</c:v>
                </c:pt>
                <c:pt idx="5">
                  <c:v>AIなし</c:v>
                </c:pt>
                <c:pt idx="6">
                  <c:v>民生用PC          </c:v>
                </c:pt>
                <c:pt idx="7">
                  <c:v>AIあり</c:v>
                </c:pt>
                <c:pt idx="8">
                  <c:v>AIなし</c:v>
                </c:pt>
                <c:pt idx="9">
                  <c:v>産業用PC          </c:v>
                </c:pt>
                <c:pt idx="10">
                  <c:v>AIあり</c:v>
                </c:pt>
                <c:pt idx="11">
                  <c:v>AIなし</c:v>
                </c:pt>
                <c:pt idx="12">
                  <c:v>スマートフォン       </c:v>
                </c:pt>
                <c:pt idx="13">
                  <c:v>AIあり</c:v>
                </c:pt>
                <c:pt idx="14">
                  <c:v>AIなし</c:v>
                </c:pt>
                <c:pt idx="15">
                  <c:v>汎用シングルボード</c:v>
                </c:pt>
                <c:pt idx="16">
                  <c:v>AIあり</c:v>
                </c:pt>
                <c:pt idx="17">
                  <c:v>AIなし</c:v>
                </c:pt>
                <c:pt idx="18">
                  <c:v>タブレット           </c:v>
                </c:pt>
                <c:pt idx="19">
                  <c:v>AIあり</c:v>
                </c:pt>
                <c:pt idx="20">
                  <c:v>AIなし</c:v>
                </c:pt>
              </c:strCache>
            </c:strRef>
          </c:cat>
          <c:val>
            <c:numRef>
              <c:f>'[「組込み／IoTに関する動向調査」 集計_データ編_5章_1（B-E）20200306★.xlsx]19-5(ク)'!$AA$43:$AA$63</c:f>
              <c:numCache>
                <c:formatCode>0.0%</c:formatCode>
                <c:ptCount val="21"/>
                <c:pt idx="1">
                  <c:v>0.18888888888888888</c:v>
                </c:pt>
                <c:pt idx="2">
                  <c:v>0.20430107526881722</c:v>
                </c:pt>
                <c:pt idx="4">
                  <c:v>0.12592592592592591</c:v>
                </c:pt>
                <c:pt idx="5">
                  <c:v>0.10215053763440861</c:v>
                </c:pt>
                <c:pt idx="7">
                  <c:v>9.6296296296296297E-2</c:v>
                </c:pt>
                <c:pt idx="8">
                  <c:v>0.12903225806451613</c:v>
                </c:pt>
                <c:pt idx="10">
                  <c:v>0.1</c:v>
                </c:pt>
                <c:pt idx="11">
                  <c:v>9.6774193548387094E-2</c:v>
                </c:pt>
                <c:pt idx="13">
                  <c:v>0.17777777777777778</c:v>
                </c:pt>
                <c:pt idx="14">
                  <c:v>0.17204301075268819</c:v>
                </c:pt>
                <c:pt idx="16">
                  <c:v>0.1037037037037037</c:v>
                </c:pt>
                <c:pt idx="17">
                  <c:v>8.0645161290322578E-2</c:v>
                </c:pt>
                <c:pt idx="19">
                  <c:v>0.1962962962962963</c:v>
                </c:pt>
                <c:pt idx="20">
                  <c:v>0.19892473118279569</c:v>
                </c:pt>
              </c:numCache>
            </c:numRef>
          </c:val>
          <c:extLst>
            <c:ext xmlns:c16="http://schemas.microsoft.com/office/drawing/2014/chart" uri="{C3380CC4-5D6E-409C-BE32-E72D297353CC}">
              <c16:uniqueId val="{00000002-1368-4C79-803A-27C8C0F108C9}"/>
            </c:ext>
          </c:extLst>
        </c:ser>
        <c:dLbls>
          <c:showLegendKey val="0"/>
          <c:showVal val="0"/>
          <c:showCatName val="0"/>
          <c:showSerName val="0"/>
          <c:showPercent val="0"/>
          <c:showBubbleSize val="0"/>
        </c:dLbls>
        <c:gapWidth val="40"/>
        <c:overlap val="100"/>
        <c:axId val="463852288"/>
        <c:axId val="463853824"/>
      </c:barChart>
      <c:catAx>
        <c:axId val="463852288"/>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463853824"/>
        <c:crosses val="autoZero"/>
        <c:auto val="1"/>
        <c:lblAlgn val="ctr"/>
        <c:lblOffset val="100"/>
        <c:noMultiLvlLbl val="0"/>
      </c:catAx>
      <c:valAx>
        <c:axId val="463853824"/>
        <c:scaling>
          <c:orientation val="minMax"/>
          <c:max val="1"/>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63852288"/>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5042735042735"/>
          <c:y val="0.3235774991539298"/>
          <c:w val="0.73401709401709403"/>
          <c:h val="0.52460132357502876"/>
        </c:manualLayout>
      </c:layout>
      <c:barChart>
        <c:barDir val="bar"/>
        <c:grouping val="stacked"/>
        <c:varyColors val="0"/>
        <c:ser>
          <c:idx val="2"/>
          <c:order val="0"/>
          <c:tx>
            <c:strRef>
              <c:f>'[「組込み／IoTに関する動向調査」 集計_データ編_1章_1（A-F）20200306★.xlsx]5-7'!$E$6</c:f>
              <c:strCache>
                <c:ptCount val="1"/>
                <c:pt idx="0">
                  <c:v>関東</c:v>
                </c:pt>
              </c:strCache>
            </c:strRef>
          </c:tx>
          <c:spPr>
            <a:solidFill>
              <a:schemeClr val="accent1"/>
            </a:solidFill>
            <a:ln>
              <a:solidFill>
                <a:schemeClr val="tx1"/>
              </a:solidFill>
            </a:ln>
            <a:effectLst/>
          </c:spPr>
          <c:invertIfNegative val="0"/>
          <c:cat>
            <c:strRef>
              <c:f>'[「組込み／IoTに関する動向調査」 集計_データ編_1章_1（A-F）20200306★.xlsx]5-7'!$C$7:$C$13</c:f>
              <c:strCache>
                <c:ptCount val="7"/>
                <c:pt idx="0">
                  <c:v>AV機器／家電機器</c:v>
                </c:pt>
                <c:pt idx="1">
                  <c:v>個人用情報機器</c:v>
                </c:pt>
                <c:pt idx="2">
                  <c:v>業務用端末機器</c:v>
                </c:pt>
                <c:pt idx="3">
                  <c:v>運輸機器／建設機器</c:v>
                </c:pt>
                <c:pt idx="4">
                  <c:v>工業制御／FA機器／産業機器</c:v>
                </c:pt>
                <c:pt idx="5">
                  <c:v>設備機器</c:v>
                </c:pt>
                <c:pt idx="6">
                  <c:v>医療機器</c:v>
                </c:pt>
              </c:strCache>
            </c:strRef>
          </c:cat>
          <c:val>
            <c:numRef>
              <c:f>'[「組込み／IoTに関する動向調査」 集計_データ編_1章_1（A-F）20200306★.xlsx]5-7'!$E$7:$E$13</c:f>
              <c:numCache>
                <c:formatCode>General</c:formatCode>
                <c:ptCount val="7"/>
                <c:pt idx="0">
                  <c:v>36</c:v>
                </c:pt>
                <c:pt idx="1">
                  <c:v>35</c:v>
                </c:pt>
                <c:pt idx="2">
                  <c:v>49</c:v>
                </c:pt>
                <c:pt idx="3">
                  <c:v>76</c:v>
                </c:pt>
                <c:pt idx="4">
                  <c:v>83</c:v>
                </c:pt>
                <c:pt idx="5">
                  <c:v>42</c:v>
                </c:pt>
                <c:pt idx="6">
                  <c:v>46</c:v>
                </c:pt>
              </c:numCache>
            </c:numRef>
          </c:val>
          <c:extLst>
            <c:ext xmlns:c16="http://schemas.microsoft.com/office/drawing/2014/chart" uri="{C3380CC4-5D6E-409C-BE32-E72D297353CC}">
              <c16:uniqueId val="{00000000-0B96-4775-BED6-35F3BFCA50D6}"/>
            </c:ext>
          </c:extLst>
        </c:ser>
        <c:dLbls>
          <c:showLegendKey val="0"/>
          <c:showVal val="0"/>
          <c:showCatName val="0"/>
          <c:showSerName val="0"/>
          <c:showPercent val="0"/>
          <c:showBubbleSize val="0"/>
        </c:dLbls>
        <c:gapWidth val="40"/>
        <c:overlap val="100"/>
        <c:axId val="439347840"/>
        <c:axId val="439349632"/>
      </c:barChart>
      <c:catAx>
        <c:axId val="439347840"/>
        <c:scaling>
          <c:orientation val="maxMin"/>
        </c:scaling>
        <c:delete val="1"/>
        <c:axPos val="l"/>
        <c:numFmt formatCode="General" sourceLinked="1"/>
        <c:majorTickMark val="none"/>
        <c:minorTickMark val="none"/>
        <c:tickLblPos val="nextTo"/>
        <c:crossAx val="439349632"/>
        <c:crosses val="autoZero"/>
        <c:auto val="1"/>
        <c:lblAlgn val="ctr"/>
        <c:lblOffset val="100"/>
        <c:noMultiLvlLbl val="0"/>
      </c:catAx>
      <c:valAx>
        <c:axId val="439349632"/>
        <c:scaling>
          <c:orientation val="minMax"/>
          <c:max val="100"/>
        </c:scaling>
        <c:delete val="0"/>
        <c:axPos val="t"/>
        <c:majorGridlines>
          <c:spPr>
            <a:ln w="3175" cap="flat" cmpd="sng" algn="ctr">
              <a:solidFill>
                <a:schemeClr val="tx1">
                  <a:lumMod val="50000"/>
                  <a:lumOff val="50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39347840"/>
        <c:crosses val="autoZero"/>
        <c:crossBetween val="between"/>
        <c:majorUnit val="20"/>
      </c:valAx>
      <c:spPr>
        <a:noFill/>
        <a:ln>
          <a:solidFill>
            <a:schemeClr val="tx1">
              <a:lumMod val="50000"/>
              <a:lumOff val="50000"/>
            </a:schemeClr>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400"/>
            </a:pPr>
            <a:r>
              <a:rPr lang="ja-JP" sz="1400" dirty="0"/>
              <a:t>現在のハードウェア</a:t>
            </a:r>
          </a:p>
        </c:rich>
      </c:tx>
      <c:overlay val="0"/>
      <c:spPr>
        <a:noFill/>
        <a:ln>
          <a:noFill/>
        </a:ln>
        <a:effectLst/>
      </c:spPr>
    </c:title>
    <c:autoTitleDeleted val="0"/>
    <c:plotArea>
      <c:layout>
        <c:manualLayout>
          <c:layoutTarget val="inner"/>
          <c:xMode val="edge"/>
          <c:yMode val="edge"/>
          <c:x val="0.2903876984126984"/>
          <c:y val="0.19507462454767119"/>
          <c:w val="0.66579153439153427"/>
          <c:h val="0.73743620804795851"/>
        </c:manualLayout>
      </c:layout>
      <c:barChart>
        <c:barDir val="bar"/>
        <c:grouping val="stacked"/>
        <c:varyColors val="0"/>
        <c:ser>
          <c:idx val="0"/>
          <c:order val="0"/>
          <c:tx>
            <c:strRef>
              <c:f>'[「組込み／IoTに関する動向調査」 集計_データ編_5章_1（B-E）20200306★.xlsx]×19-6(ク)'!$K$41</c:f>
              <c:strCache>
                <c:ptCount val="1"/>
                <c:pt idx="0">
                  <c:v>1番目（n=555）</c:v>
                </c:pt>
              </c:strCache>
            </c:strRef>
          </c:tx>
          <c:spPr>
            <a:solidFill>
              <a:srgbClr val="FF9966"/>
            </a:solidFill>
            <a:ln>
              <a:solidFill>
                <a:sysClr val="windowText" lastClr="000000"/>
              </a:solidFill>
            </a:ln>
            <a:effectLst/>
          </c:spPr>
          <c:invertIfNegative val="0"/>
          <c:dLbls>
            <c:dLbl>
              <c:idx val="19"/>
              <c:delete val="1"/>
              <c:extLst>
                <c:ext xmlns:c15="http://schemas.microsoft.com/office/drawing/2012/chart" uri="{CE6537A1-D6FC-4f65-9D91-7224C49458BB}"/>
                <c:ext xmlns:c16="http://schemas.microsoft.com/office/drawing/2014/chart" uri="{C3380CC4-5D6E-409C-BE32-E72D297353CC}">
                  <c16:uniqueId val="{00000002-ECDC-49E7-9C5D-487D3226082E}"/>
                </c:ext>
              </c:extLst>
            </c:dLbl>
            <c:dLbl>
              <c:idx val="20"/>
              <c:delete val="1"/>
              <c:extLst>
                <c:ext xmlns:c15="http://schemas.microsoft.com/office/drawing/2012/chart" uri="{CE6537A1-D6FC-4f65-9D91-7224C49458BB}"/>
                <c:ext xmlns:c16="http://schemas.microsoft.com/office/drawing/2014/chart" uri="{C3380CC4-5D6E-409C-BE32-E72D297353CC}">
                  <c16:uniqueId val="{00000000-ECDC-49E7-9C5D-487D3226082E}"/>
                </c:ext>
              </c:extLst>
            </c:dLbl>
            <c:spPr>
              <a:noFill/>
              <a:ln>
                <a:noFill/>
              </a:ln>
              <a:effectLst/>
            </c:spPr>
            <c:txPr>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集計_データ編_5章_1（B-E）20200306★.xlsx]×19-6(ク)'!$J$43:$J$63</c:f>
              <c:strCache>
                <c:ptCount val="21"/>
                <c:pt idx="0">
                  <c:v>専用ハードウェア  </c:v>
                </c:pt>
                <c:pt idx="1">
                  <c:v>DXあり</c:v>
                </c:pt>
                <c:pt idx="2">
                  <c:v>DXなし</c:v>
                </c:pt>
                <c:pt idx="3">
                  <c:v>民生用PC         </c:v>
                </c:pt>
                <c:pt idx="4">
                  <c:v>DXあり</c:v>
                </c:pt>
                <c:pt idx="5">
                  <c:v>DXなし</c:v>
                </c:pt>
                <c:pt idx="6">
                  <c:v>産業用PC         </c:v>
                </c:pt>
                <c:pt idx="7">
                  <c:v>DXあり</c:v>
                </c:pt>
                <c:pt idx="8">
                  <c:v>DXなし</c:v>
                </c:pt>
                <c:pt idx="9">
                  <c:v>クラウド              </c:v>
                </c:pt>
                <c:pt idx="10">
                  <c:v>DXあり</c:v>
                </c:pt>
                <c:pt idx="11">
                  <c:v>DXなし</c:v>
                </c:pt>
                <c:pt idx="12">
                  <c:v>汎用シングルボード</c:v>
                </c:pt>
                <c:pt idx="13">
                  <c:v>DXあり</c:v>
                </c:pt>
                <c:pt idx="14">
                  <c:v>DXなし</c:v>
                </c:pt>
                <c:pt idx="15">
                  <c:v>スマートフォン       </c:v>
                </c:pt>
                <c:pt idx="16">
                  <c:v>DXあり</c:v>
                </c:pt>
                <c:pt idx="17">
                  <c:v>DXなし</c:v>
                </c:pt>
                <c:pt idx="18">
                  <c:v>タブレット            </c:v>
                </c:pt>
                <c:pt idx="19">
                  <c:v>DXあり</c:v>
                </c:pt>
                <c:pt idx="20">
                  <c:v>DXなし</c:v>
                </c:pt>
              </c:strCache>
            </c:strRef>
          </c:cat>
          <c:val>
            <c:numRef>
              <c:f>'[「組込み／IoTに関する動向調査」 集計_データ編_5章_1（B-E）20200306★.xlsx]×19-6(ク)'!$K$43:$K$63</c:f>
              <c:numCache>
                <c:formatCode>0.0%</c:formatCode>
                <c:ptCount val="21"/>
                <c:pt idx="1">
                  <c:v>0.32727272727272727</c:v>
                </c:pt>
                <c:pt idx="2">
                  <c:v>0.37270875763747452</c:v>
                </c:pt>
                <c:pt idx="4">
                  <c:v>0.16363636363636364</c:v>
                </c:pt>
                <c:pt idx="5">
                  <c:v>0.26883910386965376</c:v>
                </c:pt>
                <c:pt idx="7">
                  <c:v>0.16363636363636364</c:v>
                </c:pt>
                <c:pt idx="8">
                  <c:v>0.14052953156822812</c:v>
                </c:pt>
                <c:pt idx="10">
                  <c:v>0.21818181818181817</c:v>
                </c:pt>
                <c:pt idx="11">
                  <c:v>0.10590631364562118</c:v>
                </c:pt>
                <c:pt idx="13">
                  <c:v>3.6363636363636362E-2</c:v>
                </c:pt>
                <c:pt idx="14">
                  <c:v>6.720977596741344E-2</c:v>
                </c:pt>
                <c:pt idx="16">
                  <c:v>5.4545454545454543E-2</c:v>
                </c:pt>
                <c:pt idx="17">
                  <c:v>2.8513238289205704E-2</c:v>
                </c:pt>
                <c:pt idx="19">
                  <c:v>0</c:v>
                </c:pt>
                <c:pt idx="20">
                  <c:v>6.1099796334012219E-3</c:v>
                </c:pt>
              </c:numCache>
            </c:numRef>
          </c:val>
          <c:extLst>
            <c:ext xmlns:c16="http://schemas.microsoft.com/office/drawing/2014/chart" uri="{C3380CC4-5D6E-409C-BE32-E72D297353CC}">
              <c16:uniqueId val="{00000000-21B8-4B3E-AD72-2252A0A0B779}"/>
            </c:ext>
          </c:extLst>
        </c:ser>
        <c:ser>
          <c:idx val="1"/>
          <c:order val="1"/>
          <c:tx>
            <c:strRef>
              <c:f>'[「組込み／IoTに関する動向調査」 集計_データ編_5章_1（B-E）20200306★.xlsx]×19-6(ク)'!$L$41</c:f>
              <c:strCache>
                <c:ptCount val="1"/>
                <c:pt idx="0">
                  <c:v>2番目（n=493）</c:v>
                </c:pt>
              </c:strCache>
            </c:strRef>
          </c:tx>
          <c:spPr>
            <a:solidFill>
              <a:srgbClr val="FFFF99"/>
            </a:solidFill>
            <a:ln>
              <a:solidFill>
                <a:sysClr val="windowText" lastClr="000000"/>
              </a:solidFill>
            </a:ln>
            <a:effectLst/>
          </c:spPr>
          <c:invertIfNegative val="0"/>
          <c:dLbls>
            <c:spPr>
              <a:noFill/>
              <a:ln>
                <a:noFill/>
              </a:ln>
              <a:effectLst/>
            </c:spPr>
            <c:txPr>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集計_データ編_5章_1（B-E）20200306★.xlsx]×19-6(ク)'!$J$43:$J$63</c:f>
              <c:strCache>
                <c:ptCount val="21"/>
                <c:pt idx="0">
                  <c:v>専用ハードウェア  </c:v>
                </c:pt>
                <c:pt idx="1">
                  <c:v>DXあり</c:v>
                </c:pt>
                <c:pt idx="2">
                  <c:v>DXなし</c:v>
                </c:pt>
                <c:pt idx="3">
                  <c:v>民生用PC         </c:v>
                </c:pt>
                <c:pt idx="4">
                  <c:v>DXあり</c:v>
                </c:pt>
                <c:pt idx="5">
                  <c:v>DXなし</c:v>
                </c:pt>
                <c:pt idx="6">
                  <c:v>産業用PC         </c:v>
                </c:pt>
                <c:pt idx="7">
                  <c:v>DXあり</c:v>
                </c:pt>
                <c:pt idx="8">
                  <c:v>DXなし</c:v>
                </c:pt>
                <c:pt idx="9">
                  <c:v>クラウド              </c:v>
                </c:pt>
                <c:pt idx="10">
                  <c:v>DXあり</c:v>
                </c:pt>
                <c:pt idx="11">
                  <c:v>DXなし</c:v>
                </c:pt>
                <c:pt idx="12">
                  <c:v>汎用シングルボード</c:v>
                </c:pt>
                <c:pt idx="13">
                  <c:v>DXあり</c:v>
                </c:pt>
                <c:pt idx="14">
                  <c:v>DXなし</c:v>
                </c:pt>
                <c:pt idx="15">
                  <c:v>スマートフォン       </c:v>
                </c:pt>
                <c:pt idx="16">
                  <c:v>DXあり</c:v>
                </c:pt>
                <c:pt idx="17">
                  <c:v>DXなし</c:v>
                </c:pt>
                <c:pt idx="18">
                  <c:v>タブレット            </c:v>
                </c:pt>
                <c:pt idx="19">
                  <c:v>DXあり</c:v>
                </c:pt>
                <c:pt idx="20">
                  <c:v>DXなし</c:v>
                </c:pt>
              </c:strCache>
            </c:strRef>
          </c:cat>
          <c:val>
            <c:numRef>
              <c:f>'[「組込み／IoTに関する動向調査」 集計_データ編_5章_1（B-E）20200306★.xlsx]×19-6(ク)'!$L$43:$L$63</c:f>
              <c:numCache>
                <c:formatCode>0.0%</c:formatCode>
                <c:ptCount val="21"/>
                <c:pt idx="1">
                  <c:v>9.4339622641509441E-2</c:v>
                </c:pt>
                <c:pt idx="2">
                  <c:v>0.11981566820276497</c:v>
                </c:pt>
                <c:pt idx="4">
                  <c:v>0.13207547169811321</c:v>
                </c:pt>
                <c:pt idx="5">
                  <c:v>0.18663594470046083</c:v>
                </c:pt>
                <c:pt idx="7">
                  <c:v>0.20754716981132076</c:v>
                </c:pt>
                <c:pt idx="8">
                  <c:v>0.17511520737327188</c:v>
                </c:pt>
                <c:pt idx="10">
                  <c:v>0.16981132075471697</c:v>
                </c:pt>
                <c:pt idx="11">
                  <c:v>0.14976958525345621</c:v>
                </c:pt>
                <c:pt idx="13">
                  <c:v>0.15094339622641509</c:v>
                </c:pt>
                <c:pt idx="14">
                  <c:v>0.10829493087557604</c:v>
                </c:pt>
                <c:pt idx="16">
                  <c:v>0.11320754716981132</c:v>
                </c:pt>
                <c:pt idx="17">
                  <c:v>9.6774193548387094E-2</c:v>
                </c:pt>
                <c:pt idx="19">
                  <c:v>0.11320754716981132</c:v>
                </c:pt>
                <c:pt idx="20">
                  <c:v>0.14516129032258066</c:v>
                </c:pt>
              </c:numCache>
            </c:numRef>
          </c:val>
          <c:extLst>
            <c:ext xmlns:c16="http://schemas.microsoft.com/office/drawing/2014/chart" uri="{C3380CC4-5D6E-409C-BE32-E72D297353CC}">
              <c16:uniqueId val="{00000001-21B8-4B3E-AD72-2252A0A0B779}"/>
            </c:ext>
          </c:extLst>
        </c:ser>
        <c:ser>
          <c:idx val="2"/>
          <c:order val="2"/>
          <c:tx>
            <c:strRef>
              <c:f>'[「組込み／IoTに関する動向調査」 集計_データ編_5章_1（B-E）20200306★.xlsx]×19-6(ク)'!$M$41</c:f>
              <c:strCache>
                <c:ptCount val="1"/>
                <c:pt idx="0">
                  <c:v>3番目（n=441）</c:v>
                </c:pt>
              </c:strCache>
            </c:strRef>
          </c:tx>
          <c:spPr>
            <a:solidFill>
              <a:srgbClr val="2E75B6"/>
            </a:solidFill>
            <a:ln>
              <a:solidFill>
                <a:sysClr val="windowText" lastClr="000000"/>
              </a:solidFill>
            </a:ln>
            <a:effectLst/>
          </c:spPr>
          <c:invertIfNegative val="0"/>
          <c:dLbls>
            <c:spPr>
              <a:noFill/>
              <a:ln>
                <a:noFill/>
              </a:ln>
              <a:effectLst/>
            </c:spPr>
            <c:txPr>
              <a:bodyPr wrap="square" lIns="38100" tIns="19050" rIns="38100" bIns="19050" anchor="ctr">
                <a:spAutoFit/>
              </a:bodyPr>
              <a:lstStyle/>
              <a:p>
                <a:pPr>
                  <a:defRPr sz="800">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集計_データ編_5章_1（B-E）20200306★.xlsx]×19-6(ク)'!$J$43:$J$63</c:f>
              <c:strCache>
                <c:ptCount val="21"/>
                <c:pt idx="0">
                  <c:v>専用ハードウェア  </c:v>
                </c:pt>
                <c:pt idx="1">
                  <c:v>DXあり</c:v>
                </c:pt>
                <c:pt idx="2">
                  <c:v>DXなし</c:v>
                </c:pt>
                <c:pt idx="3">
                  <c:v>民生用PC         </c:v>
                </c:pt>
                <c:pt idx="4">
                  <c:v>DXあり</c:v>
                </c:pt>
                <c:pt idx="5">
                  <c:v>DXなし</c:v>
                </c:pt>
                <c:pt idx="6">
                  <c:v>産業用PC         </c:v>
                </c:pt>
                <c:pt idx="7">
                  <c:v>DXあり</c:v>
                </c:pt>
                <c:pt idx="8">
                  <c:v>DXなし</c:v>
                </c:pt>
                <c:pt idx="9">
                  <c:v>クラウド              </c:v>
                </c:pt>
                <c:pt idx="10">
                  <c:v>DXあり</c:v>
                </c:pt>
                <c:pt idx="11">
                  <c:v>DXなし</c:v>
                </c:pt>
                <c:pt idx="12">
                  <c:v>汎用シングルボード</c:v>
                </c:pt>
                <c:pt idx="13">
                  <c:v>DXあり</c:v>
                </c:pt>
                <c:pt idx="14">
                  <c:v>DXなし</c:v>
                </c:pt>
                <c:pt idx="15">
                  <c:v>スマートフォン       </c:v>
                </c:pt>
                <c:pt idx="16">
                  <c:v>DXあり</c:v>
                </c:pt>
                <c:pt idx="17">
                  <c:v>DXなし</c:v>
                </c:pt>
                <c:pt idx="18">
                  <c:v>タブレット            </c:v>
                </c:pt>
                <c:pt idx="19">
                  <c:v>DXあり</c:v>
                </c:pt>
                <c:pt idx="20">
                  <c:v>DXなし</c:v>
                </c:pt>
              </c:strCache>
            </c:strRef>
          </c:cat>
          <c:val>
            <c:numRef>
              <c:f>'[「組込み／IoTに関する動向調査」 集計_データ編_5章_1（B-E）20200306★.xlsx]×19-6(ク)'!$M$43:$M$63</c:f>
              <c:numCache>
                <c:formatCode>0.0%</c:formatCode>
                <c:ptCount val="21"/>
                <c:pt idx="1">
                  <c:v>0.125</c:v>
                </c:pt>
                <c:pt idx="2">
                  <c:v>9.5607235142118857E-2</c:v>
                </c:pt>
                <c:pt idx="4">
                  <c:v>0.14583333333333334</c:v>
                </c:pt>
                <c:pt idx="5">
                  <c:v>0.1421188630490956</c:v>
                </c:pt>
                <c:pt idx="7">
                  <c:v>6.25E-2</c:v>
                </c:pt>
                <c:pt idx="8">
                  <c:v>0.11369509043927649</c:v>
                </c:pt>
                <c:pt idx="10">
                  <c:v>0.27083333333333331</c:v>
                </c:pt>
                <c:pt idx="11">
                  <c:v>0.18863049095607234</c:v>
                </c:pt>
                <c:pt idx="13">
                  <c:v>6.25E-2</c:v>
                </c:pt>
                <c:pt idx="14">
                  <c:v>9.3023255813953487E-2</c:v>
                </c:pt>
                <c:pt idx="16">
                  <c:v>0.16666666666666666</c:v>
                </c:pt>
                <c:pt idx="17">
                  <c:v>0.1421188630490956</c:v>
                </c:pt>
                <c:pt idx="19">
                  <c:v>0.16666666666666666</c:v>
                </c:pt>
                <c:pt idx="20">
                  <c:v>0.19896640826873385</c:v>
                </c:pt>
              </c:numCache>
            </c:numRef>
          </c:val>
          <c:extLst>
            <c:ext xmlns:c16="http://schemas.microsoft.com/office/drawing/2014/chart" uri="{C3380CC4-5D6E-409C-BE32-E72D297353CC}">
              <c16:uniqueId val="{00000002-21B8-4B3E-AD72-2252A0A0B779}"/>
            </c:ext>
          </c:extLst>
        </c:ser>
        <c:dLbls>
          <c:showLegendKey val="0"/>
          <c:showVal val="0"/>
          <c:showCatName val="0"/>
          <c:showSerName val="0"/>
          <c:showPercent val="0"/>
          <c:showBubbleSize val="0"/>
        </c:dLbls>
        <c:gapWidth val="40"/>
        <c:overlap val="100"/>
        <c:axId val="463939840"/>
        <c:axId val="463949824"/>
      </c:barChart>
      <c:catAx>
        <c:axId val="463939840"/>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463949824"/>
        <c:crosses val="autoZero"/>
        <c:auto val="1"/>
        <c:lblAlgn val="ctr"/>
        <c:lblOffset val="100"/>
        <c:noMultiLvlLbl val="0"/>
      </c:catAx>
      <c:valAx>
        <c:axId val="463949824"/>
        <c:scaling>
          <c:orientation val="minMax"/>
          <c:max val="1"/>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63939840"/>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400"/>
            </a:pPr>
            <a:r>
              <a:rPr lang="ja-JP" sz="1400" dirty="0"/>
              <a:t>将来のハードウェア</a:t>
            </a:r>
          </a:p>
        </c:rich>
      </c:tx>
      <c:overlay val="0"/>
      <c:spPr>
        <a:noFill/>
        <a:ln>
          <a:noFill/>
        </a:ln>
        <a:effectLst/>
      </c:spPr>
    </c:title>
    <c:autoTitleDeleted val="0"/>
    <c:plotArea>
      <c:layout>
        <c:manualLayout>
          <c:layoutTarget val="inner"/>
          <c:xMode val="edge"/>
          <c:yMode val="edge"/>
          <c:x val="0.32274722222222224"/>
          <c:y val="0.19051253562629825"/>
          <c:w val="0.63037367724867721"/>
          <c:h val="0.7506880202633065"/>
        </c:manualLayout>
      </c:layout>
      <c:barChart>
        <c:barDir val="bar"/>
        <c:grouping val="stacked"/>
        <c:varyColors val="0"/>
        <c:ser>
          <c:idx val="0"/>
          <c:order val="0"/>
          <c:tx>
            <c:strRef>
              <c:f>'[「組込み／IoTに関する動向調査」 集計_データ編_5章_1（B-E）20200306★.xlsx]×19-6(ク)'!$Y$41</c:f>
              <c:strCache>
                <c:ptCount val="1"/>
                <c:pt idx="0">
                  <c:v>1番目（n=547）</c:v>
                </c:pt>
              </c:strCache>
            </c:strRef>
          </c:tx>
          <c:spPr>
            <a:solidFill>
              <a:srgbClr val="FF9966"/>
            </a:solidFill>
            <a:ln>
              <a:solidFill>
                <a:sysClr val="windowText" lastClr="000000"/>
              </a:solidFill>
            </a:ln>
            <a:effectLst/>
          </c:spPr>
          <c:invertIfNegative val="0"/>
          <c:dLbls>
            <c:dLbl>
              <c:idx val="19"/>
              <c:delete val="1"/>
              <c:extLst>
                <c:ext xmlns:c15="http://schemas.microsoft.com/office/drawing/2012/chart" uri="{CE6537A1-D6FC-4f65-9D91-7224C49458BB}"/>
                <c:ext xmlns:c16="http://schemas.microsoft.com/office/drawing/2014/chart" uri="{C3380CC4-5D6E-409C-BE32-E72D297353CC}">
                  <c16:uniqueId val="{00000000-D018-41B0-AD92-84FF5E7D56A2}"/>
                </c:ext>
              </c:extLst>
            </c:dLbl>
            <c:dLbl>
              <c:idx val="20"/>
              <c:delete val="1"/>
              <c:extLst>
                <c:ext xmlns:c15="http://schemas.microsoft.com/office/drawing/2012/chart" uri="{CE6537A1-D6FC-4f65-9D91-7224C49458BB}"/>
                <c:ext xmlns:c16="http://schemas.microsoft.com/office/drawing/2014/chart" uri="{C3380CC4-5D6E-409C-BE32-E72D297353CC}">
                  <c16:uniqueId val="{00000001-D018-41B0-AD92-84FF5E7D56A2}"/>
                </c:ext>
              </c:extLst>
            </c:dLbl>
            <c:spPr>
              <a:noFill/>
              <a:ln>
                <a:noFill/>
              </a:ln>
              <a:effectLst/>
            </c:spPr>
            <c:txPr>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集計_データ編_5章_1（B-E）20200306★.xlsx]×19-6(ク)'!$X$43:$X$63</c:f>
              <c:strCache>
                <c:ptCount val="21"/>
                <c:pt idx="0">
                  <c:v>クラウド             </c:v>
                </c:pt>
                <c:pt idx="1">
                  <c:v>DXあり</c:v>
                </c:pt>
                <c:pt idx="2">
                  <c:v>DXなし</c:v>
                </c:pt>
                <c:pt idx="3">
                  <c:v>専用ハードウェア   </c:v>
                </c:pt>
                <c:pt idx="4">
                  <c:v>DXあり</c:v>
                </c:pt>
                <c:pt idx="5">
                  <c:v>DXなし</c:v>
                </c:pt>
                <c:pt idx="6">
                  <c:v>民生用PC          </c:v>
                </c:pt>
                <c:pt idx="7">
                  <c:v>DXあり</c:v>
                </c:pt>
                <c:pt idx="8">
                  <c:v>DXなし</c:v>
                </c:pt>
                <c:pt idx="9">
                  <c:v>産業用PC          </c:v>
                </c:pt>
                <c:pt idx="10">
                  <c:v>DXあり</c:v>
                </c:pt>
                <c:pt idx="11">
                  <c:v>DXなし</c:v>
                </c:pt>
                <c:pt idx="12">
                  <c:v>スマートフォン       </c:v>
                </c:pt>
                <c:pt idx="13">
                  <c:v>DXあり</c:v>
                </c:pt>
                <c:pt idx="14">
                  <c:v>DXなし</c:v>
                </c:pt>
                <c:pt idx="15">
                  <c:v>汎用シングルボード</c:v>
                </c:pt>
                <c:pt idx="16">
                  <c:v>DXあり</c:v>
                </c:pt>
                <c:pt idx="17">
                  <c:v>DXなし</c:v>
                </c:pt>
                <c:pt idx="18">
                  <c:v>タブレット            </c:v>
                </c:pt>
                <c:pt idx="19">
                  <c:v>DXあり</c:v>
                </c:pt>
                <c:pt idx="20">
                  <c:v>DXなし</c:v>
                </c:pt>
              </c:strCache>
            </c:strRef>
          </c:cat>
          <c:val>
            <c:numRef>
              <c:f>'[「組込み／IoTに関する動向調査」 集計_データ編_5章_1（B-E）20200306★.xlsx]×19-6(ク)'!$Y$43:$Y$63</c:f>
              <c:numCache>
                <c:formatCode>0.0%</c:formatCode>
                <c:ptCount val="21"/>
                <c:pt idx="1">
                  <c:v>0.5</c:v>
                </c:pt>
                <c:pt idx="2">
                  <c:v>0.29132231404958675</c:v>
                </c:pt>
                <c:pt idx="4">
                  <c:v>0.24074074074074073</c:v>
                </c:pt>
                <c:pt idx="5">
                  <c:v>0.27685950413223143</c:v>
                </c:pt>
                <c:pt idx="7">
                  <c:v>1.8518518518518517E-2</c:v>
                </c:pt>
                <c:pt idx="8">
                  <c:v>0.1487603305785124</c:v>
                </c:pt>
                <c:pt idx="10">
                  <c:v>9.2592592592592587E-2</c:v>
                </c:pt>
                <c:pt idx="11">
                  <c:v>0.10537190082644628</c:v>
                </c:pt>
                <c:pt idx="13">
                  <c:v>5.5555555555555552E-2</c:v>
                </c:pt>
                <c:pt idx="14">
                  <c:v>6.6115702479338845E-2</c:v>
                </c:pt>
                <c:pt idx="16">
                  <c:v>3.7037037037037035E-2</c:v>
                </c:pt>
                <c:pt idx="17">
                  <c:v>6.4049586776859499E-2</c:v>
                </c:pt>
                <c:pt idx="19">
                  <c:v>1.8518518518518517E-2</c:v>
                </c:pt>
                <c:pt idx="20">
                  <c:v>4.3388429752066117E-2</c:v>
                </c:pt>
              </c:numCache>
            </c:numRef>
          </c:val>
          <c:extLst>
            <c:ext xmlns:c16="http://schemas.microsoft.com/office/drawing/2014/chart" uri="{C3380CC4-5D6E-409C-BE32-E72D297353CC}">
              <c16:uniqueId val="{00000000-5AF6-4F06-A57A-CD398806BD2C}"/>
            </c:ext>
          </c:extLst>
        </c:ser>
        <c:ser>
          <c:idx val="1"/>
          <c:order val="1"/>
          <c:tx>
            <c:strRef>
              <c:f>'[「組込み／IoTに関する動向調査」 集計_データ編_5章_1（B-E）20200306★.xlsx]×19-6(ク)'!$Z$41</c:f>
              <c:strCache>
                <c:ptCount val="1"/>
                <c:pt idx="0">
                  <c:v>2番目（n=496）</c:v>
                </c:pt>
              </c:strCache>
            </c:strRef>
          </c:tx>
          <c:spPr>
            <a:solidFill>
              <a:srgbClr val="FFFF99"/>
            </a:solidFill>
            <a:ln>
              <a:solidFill>
                <a:sysClr val="windowText" lastClr="000000"/>
              </a:solidFill>
            </a:ln>
            <a:effectLst/>
          </c:spPr>
          <c:invertIfNegative val="0"/>
          <c:dLbls>
            <c:spPr>
              <a:noFill/>
              <a:ln>
                <a:noFill/>
              </a:ln>
              <a:effectLst/>
            </c:spPr>
            <c:txPr>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集計_データ編_5章_1（B-E）20200306★.xlsx]×19-6(ク)'!$X$43:$X$63</c:f>
              <c:strCache>
                <c:ptCount val="21"/>
                <c:pt idx="0">
                  <c:v>クラウド             </c:v>
                </c:pt>
                <c:pt idx="1">
                  <c:v>DXあり</c:v>
                </c:pt>
                <c:pt idx="2">
                  <c:v>DXなし</c:v>
                </c:pt>
                <c:pt idx="3">
                  <c:v>専用ハードウェア   </c:v>
                </c:pt>
                <c:pt idx="4">
                  <c:v>DXあり</c:v>
                </c:pt>
                <c:pt idx="5">
                  <c:v>DXなし</c:v>
                </c:pt>
                <c:pt idx="6">
                  <c:v>民生用PC          </c:v>
                </c:pt>
                <c:pt idx="7">
                  <c:v>DXあり</c:v>
                </c:pt>
                <c:pt idx="8">
                  <c:v>DXなし</c:v>
                </c:pt>
                <c:pt idx="9">
                  <c:v>産業用PC          </c:v>
                </c:pt>
                <c:pt idx="10">
                  <c:v>DXあり</c:v>
                </c:pt>
                <c:pt idx="11">
                  <c:v>DXなし</c:v>
                </c:pt>
                <c:pt idx="12">
                  <c:v>スマートフォン       </c:v>
                </c:pt>
                <c:pt idx="13">
                  <c:v>DXあり</c:v>
                </c:pt>
                <c:pt idx="14">
                  <c:v>DXなし</c:v>
                </c:pt>
                <c:pt idx="15">
                  <c:v>汎用シングルボード</c:v>
                </c:pt>
                <c:pt idx="16">
                  <c:v>DXあり</c:v>
                </c:pt>
                <c:pt idx="17">
                  <c:v>DXなし</c:v>
                </c:pt>
                <c:pt idx="18">
                  <c:v>タブレット            </c:v>
                </c:pt>
                <c:pt idx="19">
                  <c:v>DXあり</c:v>
                </c:pt>
                <c:pt idx="20">
                  <c:v>DXなし</c:v>
                </c:pt>
              </c:strCache>
            </c:strRef>
          </c:cat>
          <c:val>
            <c:numRef>
              <c:f>'[「組込み／IoTに関する動向調査」 集計_データ編_5章_1（B-E）20200306★.xlsx]×19-6(ク)'!$Z$43:$Z$63</c:f>
              <c:numCache>
                <c:formatCode>0.0%</c:formatCode>
                <c:ptCount val="21"/>
                <c:pt idx="1">
                  <c:v>0.17647058823529413</c:v>
                </c:pt>
                <c:pt idx="2">
                  <c:v>0.14611872146118721</c:v>
                </c:pt>
                <c:pt idx="4">
                  <c:v>5.8823529411764705E-2</c:v>
                </c:pt>
                <c:pt idx="5">
                  <c:v>0.1095890410958904</c:v>
                </c:pt>
                <c:pt idx="7">
                  <c:v>0.11764705882352941</c:v>
                </c:pt>
                <c:pt idx="8">
                  <c:v>0.13013698630136986</c:v>
                </c:pt>
                <c:pt idx="10">
                  <c:v>0.17647058823529413</c:v>
                </c:pt>
                <c:pt idx="11">
                  <c:v>0.11415525114155251</c:v>
                </c:pt>
                <c:pt idx="13">
                  <c:v>0.23529411764705882</c:v>
                </c:pt>
                <c:pt idx="14">
                  <c:v>0.20776255707762556</c:v>
                </c:pt>
                <c:pt idx="16">
                  <c:v>9.8039215686274508E-2</c:v>
                </c:pt>
                <c:pt idx="17">
                  <c:v>0.12785388127853881</c:v>
                </c:pt>
                <c:pt idx="19">
                  <c:v>0.13725490196078433</c:v>
                </c:pt>
                <c:pt idx="20">
                  <c:v>0.15753424657534246</c:v>
                </c:pt>
              </c:numCache>
            </c:numRef>
          </c:val>
          <c:extLst>
            <c:ext xmlns:c16="http://schemas.microsoft.com/office/drawing/2014/chart" uri="{C3380CC4-5D6E-409C-BE32-E72D297353CC}">
              <c16:uniqueId val="{00000001-5AF6-4F06-A57A-CD398806BD2C}"/>
            </c:ext>
          </c:extLst>
        </c:ser>
        <c:ser>
          <c:idx val="2"/>
          <c:order val="2"/>
          <c:tx>
            <c:strRef>
              <c:f>'[「組込み／IoTに関する動向調査」 集計_データ編_5章_1（B-E）20200306★.xlsx]×19-6(ク)'!$AA$41</c:f>
              <c:strCache>
                <c:ptCount val="1"/>
                <c:pt idx="0">
                  <c:v>3番目（n=458）</c:v>
                </c:pt>
              </c:strCache>
            </c:strRef>
          </c:tx>
          <c:spPr>
            <a:solidFill>
              <a:srgbClr val="2E75B6"/>
            </a:solidFill>
            <a:ln>
              <a:solidFill>
                <a:sysClr val="windowText" lastClr="000000"/>
              </a:solidFill>
            </a:ln>
            <a:effectLst/>
          </c:spPr>
          <c:invertIfNegative val="0"/>
          <c:dLbls>
            <c:spPr>
              <a:noFill/>
              <a:ln>
                <a:noFill/>
              </a:ln>
              <a:effectLst/>
            </c:spPr>
            <c:txPr>
              <a:bodyPr wrap="square" lIns="38100" tIns="19050" rIns="38100" bIns="19050" anchor="ctr">
                <a:spAutoFit/>
              </a:bodyPr>
              <a:lstStyle/>
              <a:p>
                <a:pPr>
                  <a:defRPr sz="800">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集計_データ編_5章_1（B-E）20200306★.xlsx]×19-6(ク)'!$X$43:$X$63</c:f>
              <c:strCache>
                <c:ptCount val="21"/>
                <c:pt idx="0">
                  <c:v>クラウド             </c:v>
                </c:pt>
                <c:pt idx="1">
                  <c:v>DXあり</c:v>
                </c:pt>
                <c:pt idx="2">
                  <c:v>DXなし</c:v>
                </c:pt>
                <c:pt idx="3">
                  <c:v>専用ハードウェア   </c:v>
                </c:pt>
                <c:pt idx="4">
                  <c:v>DXあり</c:v>
                </c:pt>
                <c:pt idx="5">
                  <c:v>DXなし</c:v>
                </c:pt>
                <c:pt idx="6">
                  <c:v>民生用PC          </c:v>
                </c:pt>
                <c:pt idx="7">
                  <c:v>DXあり</c:v>
                </c:pt>
                <c:pt idx="8">
                  <c:v>DXなし</c:v>
                </c:pt>
                <c:pt idx="9">
                  <c:v>産業用PC          </c:v>
                </c:pt>
                <c:pt idx="10">
                  <c:v>DXあり</c:v>
                </c:pt>
                <c:pt idx="11">
                  <c:v>DXなし</c:v>
                </c:pt>
                <c:pt idx="12">
                  <c:v>スマートフォン       </c:v>
                </c:pt>
                <c:pt idx="13">
                  <c:v>DXあり</c:v>
                </c:pt>
                <c:pt idx="14">
                  <c:v>DXなし</c:v>
                </c:pt>
                <c:pt idx="15">
                  <c:v>汎用シングルボード</c:v>
                </c:pt>
                <c:pt idx="16">
                  <c:v>DXあり</c:v>
                </c:pt>
                <c:pt idx="17">
                  <c:v>DXなし</c:v>
                </c:pt>
                <c:pt idx="18">
                  <c:v>タブレット            </c:v>
                </c:pt>
                <c:pt idx="19">
                  <c:v>DXあり</c:v>
                </c:pt>
                <c:pt idx="20">
                  <c:v>DXなし</c:v>
                </c:pt>
              </c:strCache>
            </c:strRef>
          </c:cat>
          <c:val>
            <c:numRef>
              <c:f>'[「組込み／IoTに関する動向調査」 集計_データ編_5章_1（B-E）20200306★.xlsx]×19-6(ク)'!$AA$43:$AA$63</c:f>
              <c:numCache>
                <c:formatCode>0.0%</c:formatCode>
                <c:ptCount val="21"/>
                <c:pt idx="1">
                  <c:v>0.2391304347826087</c:v>
                </c:pt>
                <c:pt idx="2">
                  <c:v>0.18965517241379309</c:v>
                </c:pt>
                <c:pt idx="4">
                  <c:v>0.15217391304347827</c:v>
                </c:pt>
                <c:pt idx="5">
                  <c:v>0.11330049261083744</c:v>
                </c:pt>
                <c:pt idx="7">
                  <c:v>4.3478260869565216E-2</c:v>
                </c:pt>
                <c:pt idx="8">
                  <c:v>0.11576354679802955</c:v>
                </c:pt>
                <c:pt idx="10">
                  <c:v>0</c:v>
                </c:pt>
                <c:pt idx="11">
                  <c:v>0.10837438423645321</c:v>
                </c:pt>
                <c:pt idx="13">
                  <c:v>0.30434782608695654</c:v>
                </c:pt>
                <c:pt idx="14">
                  <c:v>0.16009852216748768</c:v>
                </c:pt>
                <c:pt idx="16">
                  <c:v>0.13043478260869565</c:v>
                </c:pt>
                <c:pt idx="17">
                  <c:v>9.1133004926108374E-2</c:v>
                </c:pt>
                <c:pt idx="19">
                  <c:v>0.13043478260869565</c:v>
                </c:pt>
                <c:pt idx="20">
                  <c:v>0.20689655172413793</c:v>
                </c:pt>
              </c:numCache>
            </c:numRef>
          </c:val>
          <c:extLst>
            <c:ext xmlns:c16="http://schemas.microsoft.com/office/drawing/2014/chart" uri="{C3380CC4-5D6E-409C-BE32-E72D297353CC}">
              <c16:uniqueId val="{00000002-5AF6-4F06-A57A-CD398806BD2C}"/>
            </c:ext>
          </c:extLst>
        </c:ser>
        <c:dLbls>
          <c:showLegendKey val="0"/>
          <c:showVal val="0"/>
          <c:showCatName val="0"/>
          <c:showSerName val="0"/>
          <c:showPercent val="0"/>
          <c:showBubbleSize val="0"/>
        </c:dLbls>
        <c:gapWidth val="40"/>
        <c:overlap val="100"/>
        <c:axId val="463979648"/>
        <c:axId val="463981184"/>
      </c:barChart>
      <c:catAx>
        <c:axId val="463979648"/>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463981184"/>
        <c:crosses val="autoZero"/>
        <c:auto val="1"/>
        <c:lblAlgn val="ctr"/>
        <c:lblOffset val="100"/>
        <c:noMultiLvlLbl val="0"/>
      </c:catAx>
      <c:valAx>
        <c:axId val="463981184"/>
        <c:scaling>
          <c:orientation val="minMax"/>
          <c:max val="1"/>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63979648"/>
        <c:crosses val="autoZero"/>
        <c:crossBetween val="between"/>
        <c:majorUnit val="0.2"/>
      </c:valAx>
      <c:spPr>
        <a:noFill/>
        <a:ln>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594552730089068"/>
          <c:y val="8.6520307683362066E-2"/>
          <c:w val="0.67023392567732309"/>
          <c:h val="0.82898854771181285"/>
        </c:manualLayout>
      </c:layout>
      <c:barChart>
        <c:barDir val="bar"/>
        <c:grouping val="stacked"/>
        <c:varyColors val="0"/>
        <c:ser>
          <c:idx val="0"/>
          <c:order val="0"/>
          <c:tx>
            <c:strRef>
              <c:f>'Q20'!$J$4</c:f>
              <c:strCache>
                <c:ptCount val="1"/>
                <c:pt idx="0">
                  <c:v>提供中・実施中</c:v>
                </c:pt>
              </c:strCache>
            </c:strRef>
          </c:tx>
          <c:spPr>
            <a:solidFill>
              <a:schemeClr val="accent1"/>
            </a:solidFill>
            <a:ln>
              <a:solidFill>
                <a:sysClr val="windowText" lastClr="000000"/>
              </a:solidFill>
            </a:ln>
            <a:effectLst/>
          </c:spPr>
          <c:invertIfNegative val="0"/>
          <c:dLbls>
            <c:spPr>
              <a:noFill/>
              <a:ln>
                <a:noFill/>
              </a:ln>
              <a:effectLst/>
            </c:spPr>
            <c:txPr>
              <a:bodyPr rot="0" vert="horz"/>
              <a:lstStyle/>
              <a:p>
                <a:pPr>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'Q20'!$I$5:$I$7</c:f>
              <c:strCache>
                <c:ptCount val="3"/>
                <c:pt idx="0">
                  <c:v>製品・サービスの提供（n=800）</c:v>
                </c:pt>
                <c:pt idx="1">
                  <c:v>開発の受託（n=794）</c:v>
                </c:pt>
                <c:pt idx="2">
                  <c:v>製品・サービスの利用（n=797）</c:v>
                </c:pt>
              </c:strCache>
            </c:strRef>
          </c:cat>
          <c:val>
            <c:numRef>
              <c:f>'Q20'!$J$5:$J$7</c:f>
              <c:numCache>
                <c:formatCode>0.0%</c:formatCode>
                <c:ptCount val="3"/>
                <c:pt idx="0">
                  <c:v>0.14499999999999999</c:v>
                </c:pt>
                <c:pt idx="1">
                  <c:v>0.14357682619647355</c:v>
                </c:pt>
                <c:pt idx="2">
                  <c:v>8.7829360100376411E-2</c:v>
                </c:pt>
              </c:numCache>
            </c:numRef>
          </c:val>
          <c:extLst>
            <c:ext xmlns:c16="http://schemas.microsoft.com/office/drawing/2014/chart" uri="{C3380CC4-5D6E-409C-BE32-E72D297353CC}">
              <c16:uniqueId val="{00000000-F258-412A-9A34-9A51D026A3B0}"/>
            </c:ext>
          </c:extLst>
        </c:ser>
        <c:ser>
          <c:idx val="2"/>
          <c:order val="1"/>
          <c:tx>
            <c:strRef>
              <c:f>'Q20'!$K$4</c:f>
              <c:strCache>
                <c:ptCount val="1"/>
                <c:pt idx="0">
                  <c:v>開発中・準備中</c:v>
                </c:pt>
              </c:strCache>
            </c:strRef>
          </c:tx>
          <c:spPr>
            <a:solidFill>
              <a:schemeClr val="accent2"/>
            </a:solidFill>
            <a:ln>
              <a:solidFill>
                <a:sysClr val="windowText" lastClr="000000"/>
              </a:solidFill>
            </a:ln>
            <a:effectLst/>
          </c:spPr>
          <c:invertIfNegative val="0"/>
          <c:dLbls>
            <c:spPr>
              <a:noFill/>
              <a:ln>
                <a:noFill/>
              </a:ln>
              <a:effectLst/>
            </c:spPr>
            <c:txPr>
              <a:bodyPr rot="0" vert="horz"/>
              <a:lstStyle/>
              <a:p>
                <a:pPr>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'Q20'!$I$5:$I$7</c:f>
              <c:strCache>
                <c:ptCount val="3"/>
                <c:pt idx="0">
                  <c:v>製品・サービスの提供（n=800）</c:v>
                </c:pt>
                <c:pt idx="1">
                  <c:v>開発の受託（n=794）</c:v>
                </c:pt>
                <c:pt idx="2">
                  <c:v>製品・サービスの利用（n=797）</c:v>
                </c:pt>
              </c:strCache>
            </c:strRef>
          </c:cat>
          <c:val>
            <c:numRef>
              <c:f>'Q20'!$K$5:$K$7</c:f>
              <c:numCache>
                <c:formatCode>0.0%</c:formatCode>
                <c:ptCount val="3"/>
                <c:pt idx="0">
                  <c:v>0.10625</c:v>
                </c:pt>
                <c:pt idx="1">
                  <c:v>6.8010075566750636E-2</c:v>
                </c:pt>
                <c:pt idx="2">
                  <c:v>6.6499372647427848E-2</c:v>
                </c:pt>
              </c:numCache>
            </c:numRef>
          </c:val>
          <c:extLst>
            <c:ext xmlns:c16="http://schemas.microsoft.com/office/drawing/2014/chart" uri="{C3380CC4-5D6E-409C-BE32-E72D297353CC}">
              <c16:uniqueId val="{00000001-F258-412A-9A34-9A51D026A3B0}"/>
            </c:ext>
          </c:extLst>
        </c:ser>
        <c:ser>
          <c:idx val="1"/>
          <c:order val="2"/>
          <c:tx>
            <c:strRef>
              <c:f>'Q20'!$L$4</c:f>
              <c:strCache>
                <c:ptCount val="1"/>
                <c:pt idx="0">
                  <c:v>調査中・検討中</c:v>
                </c:pt>
              </c:strCache>
            </c:strRef>
          </c:tx>
          <c:spPr>
            <a:solidFill>
              <a:schemeClr val="accent3"/>
            </a:solidFill>
            <a:ln>
              <a:solidFill>
                <a:sysClr val="windowText" lastClr="000000"/>
              </a:solidFill>
            </a:ln>
            <a:effectLst/>
          </c:spPr>
          <c:invertIfNegative val="0"/>
          <c:dLbls>
            <c:spPr>
              <a:noFill/>
              <a:ln>
                <a:noFill/>
              </a:ln>
              <a:effectLst/>
            </c:spPr>
            <c:txPr>
              <a:bodyPr rot="0" vert="horz"/>
              <a:lstStyle/>
              <a:p>
                <a:pPr>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'Q20'!$I$5:$I$7</c:f>
              <c:strCache>
                <c:ptCount val="3"/>
                <c:pt idx="0">
                  <c:v>製品・サービスの提供（n=800）</c:v>
                </c:pt>
                <c:pt idx="1">
                  <c:v>開発の受託（n=794）</c:v>
                </c:pt>
                <c:pt idx="2">
                  <c:v>製品・サービスの利用（n=797）</c:v>
                </c:pt>
              </c:strCache>
            </c:strRef>
          </c:cat>
          <c:val>
            <c:numRef>
              <c:f>'Q20'!$L$5:$L$7</c:f>
              <c:numCache>
                <c:formatCode>0.0%</c:formatCode>
                <c:ptCount val="3"/>
                <c:pt idx="0">
                  <c:v>0.15875</c:v>
                </c:pt>
                <c:pt idx="1">
                  <c:v>0.11335012594458438</c:v>
                </c:pt>
                <c:pt idx="2">
                  <c:v>0.20451693851944794</c:v>
                </c:pt>
              </c:numCache>
            </c:numRef>
          </c:val>
          <c:extLst>
            <c:ext xmlns:c16="http://schemas.microsoft.com/office/drawing/2014/chart" uri="{C3380CC4-5D6E-409C-BE32-E72D297353CC}">
              <c16:uniqueId val="{00000002-F258-412A-9A34-9A51D026A3B0}"/>
            </c:ext>
          </c:extLst>
        </c:ser>
        <c:ser>
          <c:idx val="3"/>
          <c:order val="3"/>
          <c:tx>
            <c:strRef>
              <c:f>'Q20'!$M$4</c:f>
              <c:strCache>
                <c:ptCount val="1"/>
                <c:pt idx="0">
                  <c:v>していない</c:v>
                </c:pt>
              </c:strCache>
            </c:strRef>
          </c:tx>
          <c:spPr>
            <a:solidFill>
              <a:schemeClr val="bg1"/>
            </a:solidFill>
            <a:ln>
              <a:solidFill>
                <a:sysClr val="windowText" lastClr="000000"/>
              </a:solidFill>
            </a:ln>
            <a:effectLst/>
          </c:spPr>
          <c:invertIfNegative val="0"/>
          <c:dLbls>
            <c:spPr>
              <a:noFill/>
              <a:ln>
                <a:noFill/>
              </a:ln>
              <a:effectLst/>
            </c:spPr>
            <c:txPr>
              <a:bodyPr rot="0" vert="horz"/>
              <a:lstStyle/>
              <a:p>
                <a:pPr>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'Q20'!$I$5:$I$7</c:f>
              <c:strCache>
                <c:ptCount val="3"/>
                <c:pt idx="0">
                  <c:v>製品・サービスの提供（n=800）</c:v>
                </c:pt>
                <c:pt idx="1">
                  <c:v>開発の受託（n=794）</c:v>
                </c:pt>
                <c:pt idx="2">
                  <c:v>製品・サービスの利用（n=797）</c:v>
                </c:pt>
              </c:strCache>
            </c:strRef>
          </c:cat>
          <c:val>
            <c:numRef>
              <c:f>'Q20'!$M$5:$M$7</c:f>
              <c:numCache>
                <c:formatCode>0.0%</c:formatCode>
                <c:ptCount val="3"/>
                <c:pt idx="0">
                  <c:v>0.59</c:v>
                </c:pt>
                <c:pt idx="1">
                  <c:v>0.67506297229219148</c:v>
                </c:pt>
                <c:pt idx="2">
                  <c:v>0.6411543287327478</c:v>
                </c:pt>
              </c:numCache>
            </c:numRef>
          </c:val>
          <c:extLst>
            <c:ext xmlns:c16="http://schemas.microsoft.com/office/drawing/2014/chart" uri="{C3380CC4-5D6E-409C-BE32-E72D297353CC}">
              <c16:uniqueId val="{00000003-F258-412A-9A34-9A51D026A3B0}"/>
            </c:ext>
          </c:extLst>
        </c:ser>
        <c:dLbls>
          <c:showLegendKey val="0"/>
          <c:showVal val="0"/>
          <c:showCatName val="0"/>
          <c:showSerName val="0"/>
          <c:showPercent val="0"/>
          <c:showBubbleSize val="0"/>
        </c:dLbls>
        <c:gapWidth val="40"/>
        <c:overlap val="100"/>
        <c:axId val="464066816"/>
        <c:axId val="464080896"/>
      </c:barChart>
      <c:catAx>
        <c:axId val="464066816"/>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1100"/>
            </a:pPr>
            <a:endParaRPr lang="ja-JP"/>
          </a:p>
        </c:txPr>
        <c:crossAx val="464080896"/>
        <c:crosses val="autoZero"/>
        <c:auto val="1"/>
        <c:lblAlgn val="ctr"/>
        <c:lblOffset val="100"/>
        <c:noMultiLvlLbl val="0"/>
      </c:catAx>
      <c:valAx>
        <c:axId val="46408089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sz="1100"/>
            </a:pPr>
            <a:endParaRPr lang="ja-JP"/>
          </a:p>
        </c:txPr>
        <c:crossAx val="464066816"/>
        <c:crosses val="autoZero"/>
        <c:crossBetween val="between"/>
      </c:valAx>
      <c:spPr>
        <a:noFill/>
        <a:ln>
          <a:solidFill>
            <a:schemeClr val="tx1">
              <a:lumMod val="50000"/>
              <a:lumOff val="50000"/>
            </a:schemeClr>
          </a:solidFill>
        </a:ln>
        <a:effectLst/>
      </c:spPr>
    </c:plotArea>
    <c:legend>
      <c:legendPos val="b"/>
      <c:layout>
        <c:manualLayout>
          <c:xMode val="edge"/>
          <c:yMode val="edge"/>
          <c:x val="0.26580925925925925"/>
          <c:y val="0.93807996031746033"/>
          <c:w val="0.69516706349206348"/>
          <c:h val="4.6800992063492065E-2"/>
        </c:manualLayout>
      </c:layout>
      <c:overlay val="0"/>
      <c:spPr>
        <a:noFill/>
        <a:ln>
          <a:noFill/>
        </a:ln>
        <a:effectLst/>
      </c:spPr>
      <c:txPr>
        <a:bodyPr rot="0" vert="horz"/>
        <a:lstStyle/>
        <a:p>
          <a:pPr>
            <a:defRPr sz="1100"/>
          </a:pPr>
          <a:endParaRPr lang="ja-JP"/>
        </a:p>
      </c:txPr>
    </c:legend>
    <c:plotVisOnly val="1"/>
    <c:dispBlanksAs val="gap"/>
    <c:showDLblsOverMax val="0"/>
  </c:chart>
  <c:spPr>
    <a:solidFill>
      <a:schemeClr val="bg1"/>
    </a:solid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altLang="ja-JP" sz="1200" dirty="0"/>
              <a:t>Q20.AI</a:t>
            </a:r>
            <a:r>
              <a:rPr lang="ja-JP" altLang="en-US" sz="1200" dirty="0"/>
              <a:t>への取り組み状況</a:t>
            </a:r>
            <a:r>
              <a:rPr lang="en-US" altLang="ja-JP" sz="1200" dirty="0"/>
              <a:t>(</a:t>
            </a:r>
            <a:r>
              <a:rPr lang="ja-JP" altLang="en-US" sz="1200" dirty="0"/>
              <a:t>製品・サービスの提供</a:t>
            </a:r>
            <a:r>
              <a:rPr lang="en-US" altLang="ja-JP" sz="1200" dirty="0"/>
              <a:t>)</a:t>
            </a:r>
            <a:endParaRPr lang="ja-JP" sz="1200" dirty="0"/>
          </a:p>
        </c:rich>
      </c:tx>
      <c:layout>
        <c:manualLayout>
          <c:xMode val="edge"/>
          <c:yMode val="edge"/>
          <c:x val="0.29420092592592595"/>
          <c:y val="2.2803174603174603E-2"/>
        </c:manualLayout>
      </c:layout>
      <c:overlay val="0"/>
    </c:title>
    <c:autoTitleDeleted val="0"/>
    <c:plotArea>
      <c:layout>
        <c:manualLayout>
          <c:layoutTarget val="inner"/>
          <c:xMode val="edge"/>
          <c:yMode val="edge"/>
          <c:x val="0.2399565208762387"/>
          <c:y val="0.1889507777045111"/>
          <c:w val="0.71818233368977025"/>
          <c:h val="0.69159559973036144"/>
        </c:manualLayout>
      </c:layout>
      <c:barChart>
        <c:barDir val="bar"/>
        <c:grouping val="percentStacked"/>
        <c:varyColors val="0"/>
        <c:ser>
          <c:idx val="0"/>
          <c:order val="0"/>
          <c:tx>
            <c:strRef>
              <c:f>'Q20 (A)'!$C$13</c:f>
              <c:strCache>
                <c:ptCount val="1"/>
                <c:pt idx="0">
                  <c:v>1.提供中・実施中</c:v>
                </c:pt>
              </c:strCache>
            </c:strRef>
          </c:tx>
          <c:spPr>
            <a:solidFill>
              <a:srgbClr val="FF9966"/>
            </a:solidFill>
            <a:ln>
              <a:solidFill>
                <a:schemeClr val="tx1"/>
              </a:solidFill>
            </a:ln>
          </c:spPr>
          <c:invertIfNegative val="0"/>
          <c:dLbls>
            <c:spPr>
              <a:noFill/>
              <a:ln>
                <a:noFill/>
              </a:ln>
              <a:effectLst/>
            </c:spPr>
            <c:txPr>
              <a:bodyPr wrap="square" lIns="38100" tIns="19050" rIns="38100" bIns="19050" anchor="ctr">
                <a:spAutoFit/>
              </a:bodyPr>
              <a:lstStyle/>
              <a:p>
                <a:pPr>
                  <a:defRPr sz="800">
                    <a:solidFill>
                      <a:sysClr val="windowText" lastClr="000000"/>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'Q20 (A)'!$D$12:$I$12</c:f>
              <c:strCache>
                <c:ptCount val="6"/>
                <c:pt idx="0">
                  <c:v>A.エンドユーザー（n=160）</c:v>
                </c:pt>
                <c:pt idx="1">
                  <c:v>B.メーカー（n=178）</c:v>
                </c:pt>
                <c:pt idx="2">
                  <c:v>C.系列ソフトウェア企業（n=21）</c:v>
                </c:pt>
                <c:pt idx="3">
                  <c:v>D.受託ソフトウェア企業（n=263）</c:v>
                </c:pt>
                <c:pt idx="4">
                  <c:v>E.独立系ソフトウェア企業（n=96）</c:v>
                </c:pt>
                <c:pt idx="5">
                  <c:v>F.その他（n=82）</c:v>
                </c:pt>
              </c:strCache>
            </c:strRef>
          </c:cat>
          <c:val>
            <c:numRef>
              <c:f>'Q20 (A)'!$D$13:$I$13</c:f>
              <c:numCache>
                <c:formatCode>0.0%</c:formatCode>
                <c:ptCount val="6"/>
                <c:pt idx="0">
                  <c:v>6.8750000000000006E-2</c:v>
                </c:pt>
                <c:pt idx="1">
                  <c:v>0.19101123595505617</c:v>
                </c:pt>
                <c:pt idx="2">
                  <c:v>0.19047619047619047</c:v>
                </c:pt>
                <c:pt idx="3">
                  <c:v>0.11787072243346007</c:v>
                </c:pt>
                <c:pt idx="4">
                  <c:v>0.23958333333333334</c:v>
                </c:pt>
                <c:pt idx="5">
                  <c:v>0.15853658536585366</c:v>
                </c:pt>
              </c:numCache>
            </c:numRef>
          </c:val>
          <c:extLst>
            <c:ext xmlns:c16="http://schemas.microsoft.com/office/drawing/2014/chart" uri="{C3380CC4-5D6E-409C-BE32-E72D297353CC}">
              <c16:uniqueId val="{00000000-DA39-41BA-8FE8-A3C178FB6F83}"/>
            </c:ext>
          </c:extLst>
        </c:ser>
        <c:ser>
          <c:idx val="1"/>
          <c:order val="1"/>
          <c:tx>
            <c:strRef>
              <c:f>'Q20 (A)'!$C$14</c:f>
              <c:strCache>
                <c:ptCount val="1"/>
                <c:pt idx="0">
                  <c:v>2.開発中・準備中</c:v>
                </c:pt>
              </c:strCache>
            </c:strRef>
          </c:tx>
          <c:spPr>
            <a:solidFill>
              <a:srgbClr val="FFFF99"/>
            </a:solidFill>
            <a:ln>
              <a:solidFill>
                <a:schemeClr val="tx1"/>
              </a:solidFill>
            </a:ln>
          </c:spPr>
          <c:invertIfNegative val="0"/>
          <c:dLbls>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'Q20 (A)'!$D$12:$I$12</c:f>
              <c:strCache>
                <c:ptCount val="6"/>
                <c:pt idx="0">
                  <c:v>A.エンドユーザー（n=160）</c:v>
                </c:pt>
                <c:pt idx="1">
                  <c:v>B.メーカー（n=178）</c:v>
                </c:pt>
                <c:pt idx="2">
                  <c:v>C.系列ソフトウェア企業（n=21）</c:v>
                </c:pt>
                <c:pt idx="3">
                  <c:v>D.受託ソフトウェア企業（n=263）</c:v>
                </c:pt>
                <c:pt idx="4">
                  <c:v>E.独立系ソフトウェア企業（n=96）</c:v>
                </c:pt>
                <c:pt idx="5">
                  <c:v>F.その他（n=82）</c:v>
                </c:pt>
              </c:strCache>
            </c:strRef>
          </c:cat>
          <c:val>
            <c:numRef>
              <c:f>'Q20 (A)'!$D$14:$I$14</c:f>
              <c:numCache>
                <c:formatCode>0.0%</c:formatCode>
                <c:ptCount val="6"/>
                <c:pt idx="0">
                  <c:v>0.05</c:v>
                </c:pt>
                <c:pt idx="1">
                  <c:v>0.15730337078651685</c:v>
                </c:pt>
                <c:pt idx="2">
                  <c:v>0.19047619047619047</c:v>
                </c:pt>
                <c:pt idx="3">
                  <c:v>7.2243346007604556E-2</c:v>
                </c:pt>
                <c:pt idx="4">
                  <c:v>0.20833333333333334</c:v>
                </c:pt>
                <c:pt idx="5">
                  <c:v>7.3170731707317069E-2</c:v>
                </c:pt>
              </c:numCache>
            </c:numRef>
          </c:val>
          <c:extLst>
            <c:ext xmlns:c16="http://schemas.microsoft.com/office/drawing/2014/chart" uri="{C3380CC4-5D6E-409C-BE32-E72D297353CC}">
              <c16:uniqueId val="{00000001-DA39-41BA-8FE8-A3C178FB6F83}"/>
            </c:ext>
          </c:extLst>
        </c:ser>
        <c:ser>
          <c:idx val="2"/>
          <c:order val="2"/>
          <c:tx>
            <c:strRef>
              <c:f>'Q20 (A)'!$C$15</c:f>
              <c:strCache>
                <c:ptCount val="1"/>
                <c:pt idx="0">
                  <c:v>3.調査中・検討中</c:v>
                </c:pt>
              </c:strCache>
            </c:strRef>
          </c:tx>
          <c:spPr>
            <a:solidFill>
              <a:srgbClr val="2E75B6"/>
            </a:solidFill>
            <a:ln>
              <a:solidFill>
                <a:schemeClr val="tx1"/>
              </a:solidFill>
            </a:ln>
          </c:spPr>
          <c:invertIfNegative val="0"/>
          <c:dLbls>
            <c:spPr>
              <a:noFill/>
              <a:ln>
                <a:noFill/>
              </a:ln>
              <a:effectLst/>
            </c:spPr>
            <c:txPr>
              <a:bodyPr wrap="square" lIns="38100" tIns="19050" rIns="38100" bIns="19050" anchor="ctr">
                <a:spAutoFit/>
              </a:bodyPr>
              <a:lstStyle/>
              <a:p>
                <a:pPr>
                  <a:defRPr sz="800">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'Q20 (A)'!$D$12:$I$12</c:f>
              <c:strCache>
                <c:ptCount val="6"/>
                <c:pt idx="0">
                  <c:v>A.エンドユーザー（n=160）</c:v>
                </c:pt>
                <c:pt idx="1">
                  <c:v>B.メーカー（n=178）</c:v>
                </c:pt>
                <c:pt idx="2">
                  <c:v>C.系列ソフトウェア企業（n=21）</c:v>
                </c:pt>
                <c:pt idx="3">
                  <c:v>D.受託ソフトウェア企業（n=263）</c:v>
                </c:pt>
                <c:pt idx="4">
                  <c:v>E.独立系ソフトウェア企業（n=96）</c:v>
                </c:pt>
                <c:pt idx="5">
                  <c:v>F.その他（n=82）</c:v>
                </c:pt>
              </c:strCache>
            </c:strRef>
          </c:cat>
          <c:val>
            <c:numRef>
              <c:f>'Q20 (A)'!$D$15:$I$15</c:f>
              <c:numCache>
                <c:formatCode>0.0%</c:formatCode>
                <c:ptCount val="6"/>
                <c:pt idx="0">
                  <c:v>0.10625</c:v>
                </c:pt>
                <c:pt idx="1">
                  <c:v>0.11797752808988764</c:v>
                </c:pt>
                <c:pt idx="2">
                  <c:v>0.23809523809523808</c:v>
                </c:pt>
                <c:pt idx="3">
                  <c:v>0.22433460076045628</c:v>
                </c:pt>
                <c:pt idx="4">
                  <c:v>0.1875</c:v>
                </c:pt>
                <c:pt idx="5">
                  <c:v>8.5365853658536592E-2</c:v>
                </c:pt>
              </c:numCache>
            </c:numRef>
          </c:val>
          <c:extLst>
            <c:ext xmlns:c16="http://schemas.microsoft.com/office/drawing/2014/chart" uri="{C3380CC4-5D6E-409C-BE32-E72D297353CC}">
              <c16:uniqueId val="{00000002-DA39-41BA-8FE8-A3C178FB6F83}"/>
            </c:ext>
          </c:extLst>
        </c:ser>
        <c:ser>
          <c:idx val="3"/>
          <c:order val="3"/>
          <c:tx>
            <c:strRef>
              <c:f>'Q20 (A)'!$C$16</c:f>
              <c:strCache>
                <c:ptCount val="1"/>
                <c:pt idx="0">
                  <c:v>4.していない</c:v>
                </c:pt>
              </c:strCache>
            </c:strRef>
          </c:tx>
          <c:spPr>
            <a:solidFill>
              <a:schemeClr val="bg1"/>
            </a:solidFill>
            <a:ln>
              <a:solidFill>
                <a:schemeClr val="tx1"/>
              </a:solidFill>
            </a:ln>
          </c:spPr>
          <c:invertIfNegative val="0"/>
          <c:dLbls>
            <c:spPr>
              <a:noFill/>
              <a:ln>
                <a:noFill/>
              </a:ln>
              <a:effectLst/>
            </c:spPr>
            <c:txPr>
              <a:bodyPr wrap="square" lIns="38100" tIns="19050" rIns="38100" bIns="19050" anchor="ctr">
                <a:spAutoFit/>
              </a:bodyPr>
              <a:lstStyle/>
              <a:p>
                <a:pPr>
                  <a:defRPr sz="8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'Q20 (A)'!$D$12:$I$12</c:f>
              <c:strCache>
                <c:ptCount val="6"/>
                <c:pt idx="0">
                  <c:v>A.エンドユーザー（n=160）</c:v>
                </c:pt>
                <c:pt idx="1">
                  <c:v>B.メーカー（n=178）</c:v>
                </c:pt>
                <c:pt idx="2">
                  <c:v>C.系列ソフトウェア企業（n=21）</c:v>
                </c:pt>
                <c:pt idx="3">
                  <c:v>D.受託ソフトウェア企業（n=263）</c:v>
                </c:pt>
                <c:pt idx="4">
                  <c:v>E.独立系ソフトウェア企業（n=96）</c:v>
                </c:pt>
                <c:pt idx="5">
                  <c:v>F.その他（n=82）</c:v>
                </c:pt>
              </c:strCache>
            </c:strRef>
          </c:cat>
          <c:val>
            <c:numRef>
              <c:f>'Q20 (A)'!$D$16:$I$16</c:f>
              <c:numCache>
                <c:formatCode>0.0%</c:formatCode>
                <c:ptCount val="6"/>
                <c:pt idx="0">
                  <c:v>0.77500000000000002</c:v>
                </c:pt>
                <c:pt idx="1">
                  <c:v>0.5337078651685393</c:v>
                </c:pt>
                <c:pt idx="2">
                  <c:v>0.38095238095238093</c:v>
                </c:pt>
                <c:pt idx="3">
                  <c:v>0.5855513307984791</c:v>
                </c:pt>
                <c:pt idx="4">
                  <c:v>0.36458333333333331</c:v>
                </c:pt>
                <c:pt idx="5">
                  <c:v>0.68292682926829273</c:v>
                </c:pt>
              </c:numCache>
            </c:numRef>
          </c:val>
          <c:extLst>
            <c:ext xmlns:c16="http://schemas.microsoft.com/office/drawing/2014/chart" uri="{C3380CC4-5D6E-409C-BE32-E72D297353CC}">
              <c16:uniqueId val="{00000003-DA39-41BA-8FE8-A3C178FB6F83}"/>
            </c:ext>
          </c:extLst>
        </c:ser>
        <c:dLbls>
          <c:showLegendKey val="0"/>
          <c:showVal val="0"/>
          <c:showCatName val="0"/>
          <c:showSerName val="0"/>
          <c:showPercent val="0"/>
          <c:showBubbleSize val="0"/>
        </c:dLbls>
        <c:gapWidth val="150"/>
        <c:overlap val="100"/>
        <c:axId val="464148352"/>
        <c:axId val="464149888"/>
      </c:barChart>
      <c:catAx>
        <c:axId val="464148352"/>
        <c:scaling>
          <c:orientation val="maxMin"/>
        </c:scaling>
        <c:delete val="0"/>
        <c:axPos val="l"/>
        <c:numFmt formatCode="General" sourceLinked="0"/>
        <c:majorTickMark val="none"/>
        <c:minorTickMark val="none"/>
        <c:tickLblPos val="nextTo"/>
        <c:spPr>
          <a:ln>
            <a:solidFill>
              <a:schemeClr val="tx1"/>
            </a:solidFill>
          </a:ln>
        </c:spPr>
        <c:crossAx val="464149888"/>
        <c:crosses val="autoZero"/>
        <c:auto val="1"/>
        <c:lblAlgn val="ctr"/>
        <c:lblOffset val="100"/>
        <c:noMultiLvlLbl val="0"/>
      </c:catAx>
      <c:valAx>
        <c:axId val="464149888"/>
        <c:scaling>
          <c:orientation val="minMax"/>
        </c:scaling>
        <c:delete val="0"/>
        <c:axPos val="t"/>
        <c:majorGridlines>
          <c:spPr>
            <a:ln>
              <a:solidFill>
                <a:schemeClr val="bg1">
                  <a:lumMod val="50000"/>
                </a:schemeClr>
              </a:solidFill>
            </a:ln>
          </c:spPr>
        </c:majorGridlines>
        <c:numFmt formatCode="0%" sourceLinked="1"/>
        <c:majorTickMark val="none"/>
        <c:minorTickMark val="none"/>
        <c:tickLblPos val="nextTo"/>
        <c:spPr>
          <a:ln>
            <a:solidFill>
              <a:schemeClr val="tx1"/>
            </a:solidFill>
          </a:ln>
        </c:spPr>
        <c:crossAx val="464148352"/>
        <c:crosses val="autoZero"/>
        <c:crossBetween val="between"/>
      </c:valAx>
      <c:spPr>
        <a:ln>
          <a:solidFill>
            <a:schemeClr val="tx1"/>
          </a:solidFill>
        </a:ln>
      </c:spPr>
    </c:plotArea>
    <c:legend>
      <c:legendPos val="b"/>
      <c:layout>
        <c:manualLayout>
          <c:xMode val="edge"/>
          <c:yMode val="edge"/>
          <c:x val="0.19318502788580103"/>
          <c:y val="0.91992381251595423"/>
          <c:w val="0.80681492207608696"/>
          <c:h val="4.7701351380664191E-2"/>
        </c:manualLayout>
      </c:layout>
      <c:overlay val="0"/>
      <c:txPr>
        <a:bodyPr/>
        <a:lstStyle/>
        <a:p>
          <a:pPr>
            <a:defRPr sz="900"/>
          </a:pPr>
          <a:endParaRPr lang="ja-JP"/>
        </a:p>
      </c:txPr>
    </c:legend>
    <c:plotVisOnly val="1"/>
    <c:dispBlanksAs val="gap"/>
    <c:showDLblsOverMax val="0"/>
  </c:chart>
  <c:spPr>
    <a:ln>
      <a:noFill/>
    </a:ln>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altLang="ja-JP" sz="1200" dirty="0"/>
              <a:t>Q20.AI</a:t>
            </a:r>
            <a:r>
              <a:rPr lang="ja-JP" altLang="en-US" sz="1200" dirty="0"/>
              <a:t>への取り組み状況</a:t>
            </a:r>
            <a:r>
              <a:rPr lang="en-US" altLang="ja-JP" sz="1200" dirty="0"/>
              <a:t>(</a:t>
            </a:r>
            <a:r>
              <a:rPr lang="ja-JP" altLang="en-US" sz="1200" dirty="0"/>
              <a:t>開発の受託</a:t>
            </a:r>
            <a:r>
              <a:rPr lang="en-US" altLang="ja-JP" sz="1200" dirty="0"/>
              <a:t>)</a:t>
            </a:r>
            <a:endParaRPr lang="ja-JP" sz="1200" dirty="0"/>
          </a:p>
        </c:rich>
      </c:tx>
      <c:layout>
        <c:manualLayout>
          <c:xMode val="edge"/>
          <c:yMode val="edge"/>
          <c:x val="0.29420092592592595"/>
          <c:y val="2.2803174603174603E-2"/>
        </c:manualLayout>
      </c:layout>
      <c:overlay val="0"/>
    </c:title>
    <c:autoTitleDeleted val="0"/>
    <c:plotArea>
      <c:layout>
        <c:manualLayout>
          <c:layoutTarget val="inner"/>
          <c:xMode val="edge"/>
          <c:yMode val="edge"/>
          <c:x val="0.2399565208762387"/>
          <c:y val="0.1889507777045111"/>
          <c:w val="0.71818233368977025"/>
          <c:h val="0.69159559973036144"/>
        </c:manualLayout>
      </c:layout>
      <c:barChart>
        <c:barDir val="bar"/>
        <c:grouping val="percentStacked"/>
        <c:varyColors val="0"/>
        <c:ser>
          <c:idx val="0"/>
          <c:order val="0"/>
          <c:tx>
            <c:strRef>
              <c:f>'Q20 (B)'!$C$13</c:f>
              <c:strCache>
                <c:ptCount val="1"/>
                <c:pt idx="0">
                  <c:v>1.提供中・実施中</c:v>
                </c:pt>
              </c:strCache>
            </c:strRef>
          </c:tx>
          <c:spPr>
            <a:solidFill>
              <a:srgbClr val="FF9966"/>
            </a:solidFill>
            <a:ln>
              <a:solidFill>
                <a:schemeClr val="tx1"/>
              </a:solidFill>
            </a:ln>
          </c:spPr>
          <c:invertIfNegative val="0"/>
          <c:dLbls>
            <c:spPr>
              <a:noFill/>
              <a:ln>
                <a:noFill/>
              </a:ln>
              <a:effectLst/>
            </c:spPr>
            <c:txPr>
              <a:bodyPr wrap="square" lIns="38100" tIns="19050" rIns="38100" bIns="19050" anchor="ctr">
                <a:spAutoFit/>
              </a:bodyPr>
              <a:lstStyle/>
              <a:p>
                <a:pPr>
                  <a:defRPr sz="800">
                    <a:solidFill>
                      <a:sysClr val="windowText" lastClr="000000"/>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'Q20 (B)'!$D$12:$I$12</c:f>
              <c:strCache>
                <c:ptCount val="6"/>
                <c:pt idx="0">
                  <c:v>A.エンドユーザー（n=160）</c:v>
                </c:pt>
                <c:pt idx="1">
                  <c:v>B.メーカー（n=177）</c:v>
                </c:pt>
                <c:pt idx="2">
                  <c:v>C.系列ソフトウェア企業（n=21）</c:v>
                </c:pt>
                <c:pt idx="3">
                  <c:v>D.受託ソフトウェア企業（n=261）</c:v>
                </c:pt>
                <c:pt idx="4">
                  <c:v>E.独立系ソフトウェア企業（n=95）</c:v>
                </c:pt>
                <c:pt idx="5">
                  <c:v>F.その他（n=80）</c:v>
                </c:pt>
              </c:strCache>
            </c:strRef>
          </c:cat>
          <c:val>
            <c:numRef>
              <c:f>'Q20 (B)'!$D$13:$I$13</c:f>
              <c:numCache>
                <c:formatCode>0.0%</c:formatCode>
                <c:ptCount val="6"/>
                <c:pt idx="0">
                  <c:v>2.5000000000000001E-2</c:v>
                </c:pt>
                <c:pt idx="1">
                  <c:v>0.14124293785310735</c:v>
                </c:pt>
                <c:pt idx="2">
                  <c:v>0.38095238095238093</c:v>
                </c:pt>
                <c:pt idx="3">
                  <c:v>0.17241379310344829</c:v>
                </c:pt>
                <c:pt idx="4">
                  <c:v>0.27368421052631581</c:v>
                </c:pt>
                <c:pt idx="5">
                  <c:v>7.4999999999999997E-2</c:v>
                </c:pt>
              </c:numCache>
            </c:numRef>
          </c:val>
          <c:extLst>
            <c:ext xmlns:c16="http://schemas.microsoft.com/office/drawing/2014/chart" uri="{C3380CC4-5D6E-409C-BE32-E72D297353CC}">
              <c16:uniqueId val="{00000000-5251-4A54-9D5C-69B03600694A}"/>
            </c:ext>
          </c:extLst>
        </c:ser>
        <c:ser>
          <c:idx val="1"/>
          <c:order val="1"/>
          <c:tx>
            <c:strRef>
              <c:f>'Q20 (B)'!$C$14</c:f>
              <c:strCache>
                <c:ptCount val="1"/>
                <c:pt idx="0">
                  <c:v>2.開発中・準備中</c:v>
                </c:pt>
              </c:strCache>
            </c:strRef>
          </c:tx>
          <c:spPr>
            <a:solidFill>
              <a:srgbClr val="FFFF99"/>
            </a:solidFill>
            <a:ln>
              <a:solidFill>
                <a:schemeClr val="tx1"/>
              </a:solidFill>
            </a:ln>
          </c:spPr>
          <c:invertIfNegative val="0"/>
          <c:dLbls>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'Q20 (B)'!$D$12:$I$12</c:f>
              <c:strCache>
                <c:ptCount val="6"/>
                <c:pt idx="0">
                  <c:v>A.エンドユーザー（n=160）</c:v>
                </c:pt>
                <c:pt idx="1">
                  <c:v>B.メーカー（n=177）</c:v>
                </c:pt>
                <c:pt idx="2">
                  <c:v>C.系列ソフトウェア企業（n=21）</c:v>
                </c:pt>
                <c:pt idx="3">
                  <c:v>D.受託ソフトウェア企業（n=261）</c:v>
                </c:pt>
                <c:pt idx="4">
                  <c:v>E.独立系ソフトウェア企業（n=95）</c:v>
                </c:pt>
                <c:pt idx="5">
                  <c:v>F.その他（n=80）</c:v>
                </c:pt>
              </c:strCache>
            </c:strRef>
          </c:cat>
          <c:val>
            <c:numRef>
              <c:f>'Q20 (B)'!$D$14:$I$14</c:f>
              <c:numCache>
                <c:formatCode>0.0%</c:formatCode>
                <c:ptCount val="6"/>
                <c:pt idx="0">
                  <c:v>3.125E-2</c:v>
                </c:pt>
                <c:pt idx="1">
                  <c:v>7.3446327683615822E-2</c:v>
                </c:pt>
                <c:pt idx="2">
                  <c:v>0.14285714285714285</c:v>
                </c:pt>
                <c:pt idx="3">
                  <c:v>6.8965517241379309E-2</c:v>
                </c:pt>
                <c:pt idx="4">
                  <c:v>9.4736842105263161E-2</c:v>
                </c:pt>
                <c:pt idx="5">
                  <c:v>7.4999999999999997E-2</c:v>
                </c:pt>
              </c:numCache>
            </c:numRef>
          </c:val>
          <c:extLst>
            <c:ext xmlns:c16="http://schemas.microsoft.com/office/drawing/2014/chart" uri="{C3380CC4-5D6E-409C-BE32-E72D297353CC}">
              <c16:uniqueId val="{00000001-5251-4A54-9D5C-69B03600694A}"/>
            </c:ext>
          </c:extLst>
        </c:ser>
        <c:ser>
          <c:idx val="2"/>
          <c:order val="2"/>
          <c:tx>
            <c:strRef>
              <c:f>'Q20 (B)'!$C$15</c:f>
              <c:strCache>
                <c:ptCount val="1"/>
                <c:pt idx="0">
                  <c:v>3.調査中・検討中</c:v>
                </c:pt>
              </c:strCache>
            </c:strRef>
          </c:tx>
          <c:spPr>
            <a:solidFill>
              <a:srgbClr val="2E75B6"/>
            </a:solidFill>
            <a:ln>
              <a:solidFill>
                <a:schemeClr val="tx1"/>
              </a:solidFill>
            </a:ln>
          </c:spPr>
          <c:invertIfNegative val="0"/>
          <c:dLbls>
            <c:spPr>
              <a:noFill/>
              <a:ln>
                <a:noFill/>
              </a:ln>
              <a:effectLst/>
            </c:spPr>
            <c:txPr>
              <a:bodyPr wrap="square" lIns="38100" tIns="19050" rIns="38100" bIns="19050" anchor="ctr">
                <a:spAutoFit/>
              </a:bodyPr>
              <a:lstStyle/>
              <a:p>
                <a:pPr>
                  <a:defRPr sz="800">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'Q20 (B)'!$D$12:$I$12</c:f>
              <c:strCache>
                <c:ptCount val="6"/>
                <c:pt idx="0">
                  <c:v>A.エンドユーザー（n=160）</c:v>
                </c:pt>
                <c:pt idx="1">
                  <c:v>B.メーカー（n=177）</c:v>
                </c:pt>
                <c:pt idx="2">
                  <c:v>C.系列ソフトウェア企業（n=21）</c:v>
                </c:pt>
                <c:pt idx="3">
                  <c:v>D.受託ソフトウェア企業（n=261）</c:v>
                </c:pt>
                <c:pt idx="4">
                  <c:v>E.独立系ソフトウェア企業（n=95）</c:v>
                </c:pt>
                <c:pt idx="5">
                  <c:v>F.その他（n=80）</c:v>
                </c:pt>
              </c:strCache>
            </c:strRef>
          </c:cat>
          <c:val>
            <c:numRef>
              <c:f>'Q20 (B)'!$D$15:$I$15</c:f>
              <c:numCache>
                <c:formatCode>0.0%</c:formatCode>
                <c:ptCount val="6"/>
                <c:pt idx="0">
                  <c:v>6.8750000000000006E-2</c:v>
                </c:pt>
                <c:pt idx="1">
                  <c:v>9.6045197740112997E-2</c:v>
                </c:pt>
                <c:pt idx="2">
                  <c:v>9.5238095238095233E-2</c:v>
                </c:pt>
                <c:pt idx="3">
                  <c:v>0.17624521072796934</c:v>
                </c:pt>
                <c:pt idx="4">
                  <c:v>8.4210526315789472E-2</c:v>
                </c:pt>
                <c:pt idx="5">
                  <c:v>7.4999999999999997E-2</c:v>
                </c:pt>
              </c:numCache>
            </c:numRef>
          </c:val>
          <c:extLst>
            <c:ext xmlns:c16="http://schemas.microsoft.com/office/drawing/2014/chart" uri="{C3380CC4-5D6E-409C-BE32-E72D297353CC}">
              <c16:uniqueId val="{00000002-5251-4A54-9D5C-69B03600694A}"/>
            </c:ext>
          </c:extLst>
        </c:ser>
        <c:ser>
          <c:idx val="3"/>
          <c:order val="3"/>
          <c:tx>
            <c:strRef>
              <c:f>'Q20 (B)'!$C$16</c:f>
              <c:strCache>
                <c:ptCount val="1"/>
                <c:pt idx="0">
                  <c:v>4.していない</c:v>
                </c:pt>
              </c:strCache>
            </c:strRef>
          </c:tx>
          <c:spPr>
            <a:solidFill>
              <a:schemeClr val="bg1"/>
            </a:solidFill>
            <a:ln>
              <a:solidFill>
                <a:schemeClr val="tx1"/>
              </a:solidFill>
            </a:ln>
          </c:spPr>
          <c:invertIfNegative val="0"/>
          <c:dLbls>
            <c:spPr>
              <a:noFill/>
              <a:ln>
                <a:noFill/>
              </a:ln>
              <a:effectLst/>
            </c:spPr>
            <c:txPr>
              <a:bodyPr wrap="square" lIns="38100" tIns="19050" rIns="38100" bIns="19050" anchor="ctr">
                <a:spAutoFit/>
              </a:bodyPr>
              <a:lstStyle/>
              <a:p>
                <a:pPr>
                  <a:defRPr sz="8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'Q20 (B)'!$D$12:$I$12</c:f>
              <c:strCache>
                <c:ptCount val="6"/>
                <c:pt idx="0">
                  <c:v>A.エンドユーザー（n=160）</c:v>
                </c:pt>
                <c:pt idx="1">
                  <c:v>B.メーカー（n=177）</c:v>
                </c:pt>
                <c:pt idx="2">
                  <c:v>C.系列ソフトウェア企業（n=21）</c:v>
                </c:pt>
                <c:pt idx="3">
                  <c:v>D.受託ソフトウェア企業（n=261）</c:v>
                </c:pt>
                <c:pt idx="4">
                  <c:v>E.独立系ソフトウェア企業（n=95）</c:v>
                </c:pt>
                <c:pt idx="5">
                  <c:v>F.その他（n=80）</c:v>
                </c:pt>
              </c:strCache>
            </c:strRef>
          </c:cat>
          <c:val>
            <c:numRef>
              <c:f>'Q20 (B)'!$D$16:$I$16</c:f>
              <c:numCache>
                <c:formatCode>0.0%</c:formatCode>
                <c:ptCount val="6"/>
                <c:pt idx="0">
                  <c:v>0.875</c:v>
                </c:pt>
                <c:pt idx="1">
                  <c:v>0.68926553672316382</c:v>
                </c:pt>
                <c:pt idx="2">
                  <c:v>0.38095238095238093</c:v>
                </c:pt>
                <c:pt idx="3">
                  <c:v>0.58237547892720309</c:v>
                </c:pt>
                <c:pt idx="4">
                  <c:v>0.54736842105263162</c:v>
                </c:pt>
                <c:pt idx="5">
                  <c:v>0.77500000000000002</c:v>
                </c:pt>
              </c:numCache>
            </c:numRef>
          </c:val>
          <c:extLst>
            <c:ext xmlns:c16="http://schemas.microsoft.com/office/drawing/2014/chart" uri="{C3380CC4-5D6E-409C-BE32-E72D297353CC}">
              <c16:uniqueId val="{00000003-5251-4A54-9D5C-69B03600694A}"/>
            </c:ext>
          </c:extLst>
        </c:ser>
        <c:dLbls>
          <c:showLegendKey val="0"/>
          <c:showVal val="0"/>
          <c:showCatName val="0"/>
          <c:showSerName val="0"/>
          <c:showPercent val="0"/>
          <c:showBubbleSize val="0"/>
        </c:dLbls>
        <c:gapWidth val="150"/>
        <c:overlap val="100"/>
        <c:axId val="463452032"/>
        <c:axId val="463453568"/>
      </c:barChart>
      <c:catAx>
        <c:axId val="463452032"/>
        <c:scaling>
          <c:orientation val="maxMin"/>
        </c:scaling>
        <c:delete val="0"/>
        <c:axPos val="l"/>
        <c:numFmt formatCode="General" sourceLinked="0"/>
        <c:majorTickMark val="none"/>
        <c:minorTickMark val="none"/>
        <c:tickLblPos val="nextTo"/>
        <c:spPr>
          <a:ln>
            <a:solidFill>
              <a:schemeClr val="tx1"/>
            </a:solidFill>
          </a:ln>
        </c:spPr>
        <c:crossAx val="463453568"/>
        <c:crosses val="autoZero"/>
        <c:auto val="1"/>
        <c:lblAlgn val="ctr"/>
        <c:lblOffset val="100"/>
        <c:noMultiLvlLbl val="0"/>
      </c:catAx>
      <c:valAx>
        <c:axId val="463453568"/>
        <c:scaling>
          <c:orientation val="minMax"/>
        </c:scaling>
        <c:delete val="0"/>
        <c:axPos val="t"/>
        <c:majorGridlines>
          <c:spPr>
            <a:ln>
              <a:solidFill>
                <a:schemeClr val="bg1">
                  <a:lumMod val="50000"/>
                </a:schemeClr>
              </a:solidFill>
            </a:ln>
          </c:spPr>
        </c:majorGridlines>
        <c:numFmt formatCode="0%" sourceLinked="1"/>
        <c:majorTickMark val="none"/>
        <c:minorTickMark val="none"/>
        <c:tickLblPos val="nextTo"/>
        <c:spPr>
          <a:ln>
            <a:solidFill>
              <a:schemeClr val="tx1"/>
            </a:solidFill>
          </a:ln>
        </c:spPr>
        <c:crossAx val="463452032"/>
        <c:crosses val="autoZero"/>
        <c:crossBetween val="between"/>
      </c:valAx>
      <c:spPr>
        <a:ln>
          <a:solidFill>
            <a:schemeClr val="tx1"/>
          </a:solidFill>
        </a:ln>
      </c:spPr>
    </c:plotArea>
    <c:legend>
      <c:legendPos val="b"/>
      <c:layout>
        <c:manualLayout>
          <c:xMode val="edge"/>
          <c:yMode val="edge"/>
          <c:x val="0.19318502788580103"/>
          <c:y val="0.91992381251595423"/>
          <c:w val="0.80681492207608696"/>
          <c:h val="4.7701351380664191E-2"/>
        </c:manualLayout>
      </c:layout>
      <c:overlay val="0"/>
      <c:txPr>
        <a:bodyPr/>
        <a:lstStyle/>
        <a:p>
          <a:pPr>
            <a:defRPr sz="900"/>
          </a:pPr>
          <a:endParaRPr lang="ja-JP"/>
        </a:p>
      </c:txPr>
    </c:legend>
    <c:plotVisOnly val="1"/>
    <c:dispBlanksAs val="gap"/>
    <c:showDLblsOverMax val="0"/>
  </c:chart>
  <c:spPr>
    <a:ln>
      <a:noFill/>
    </a:ln>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altLang="ja-JP" sz="1200" dirty="0"/>
              <a:t>Q20.AI</a:t>
            </a:r>
            <a:r>
              <a:rPr lang="ja-JP" altLang="en-US" sz="1200" dirty="0"/>
              <a:t>への取り組み状況（製品・サービスの利用</a:t>
            </a:r>
            <a:r>
              <a:rPr lang="en-US" altLang="ja-JP" sz="1200" dirty="0"/>
              <a:t>)</a:t>
            </a:r>
            <a:endParaRPr lang="ja-JP" sz="1200" dirty="0"/>
          </a:p>
        </c:rich>
      </c:tx>
      <c:layout>
        <c:manualLayout>
          <c:xMode val="edge"/>
          <c:yMode val="edge"/>
          <c:x val="0.29420092592592595"/>
          <c:y val="2.2803174603174603E-2"/>
        </c:manualLayout>
      </c:layout>
      <c:overlay val="0"/>
    </c:title>
    <c:autoTitleDeleted val="0"/>
    <c:plotArea>
      <c:layout>
        <c:manualLayout>
          <c:layoutTarget val="inner"/>
          <c:xMode val="edge"/>
          <c:yMode val="edge"/>
          <c:x val="0.2399565208762387"/>
          <c:y val="0.1889507777045111"/>
          <c:w val="0.71818233368977025"/>
          <c:h val="0.69159559973036144"/>
        </c:manualLayout>
      </c:layout>
      <c:barChart>
        <c:barDir val="bar"/>
        <c:grouping val="percentStacked"/>
        <c:varyColors val="0"/>
        <c:ser>
          <c:idx val="0"/>
          <c:order val="0"/>
          <c:tx>
            <c:strRef>
              <c:f>'Q20 (C)'!$C$13</c:f>
              <c:strCache>
                <c:ptCount val="1"/>
                <c:pt idx="0">
                  <c:v>1.提供中・実施中</c:v>
                </c:pt>
              </c:strCache>
            </c:strRef>
          </c:tx>
          <c:spPr>
            <a:solidFill>
              <a:srgbClr val="FF9966"/>
            </a:solidFill>
            <a:ln>
              <a:solidFill>
                <a:schemeClr val="tx1"/>
              </a:solidFill>
            </a:ln>
          </c:spPr>
          <c:invertIfNegative val="0"/>
          <c:dLbls>
            <c:spPr>
              <a:noFill/>
              <a:ln>
                <a:noFill/>
              </a:ln>
              <a:effectLst/>
            </c:spPr>
            <c:txPr>
              <a:bodyPr wrap="square" lIns="38100" tIns="19050" rIns="38100" bIns="19050" anchor="ctr">
                <a:spAutoFit/>
              </a:bodyPr>
              <a:lstStyle/>
              <a:p>
                <a:pPr>
                  <a:defRPr sz="800">
                    <a:solidFill>
                      <a:sysClr val="windowText" lastClr="000000"/>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'Q20 (C)'!$D$12:$I$12</c:f>
              <c:strCache>
                <c:ptCount val="6"/>
                <c:pt idx="0">
                  <c:v>A.エンドユーザー（n=164）</c:v>
                </c:pt>
                <c:pt idx="1">
                  <c:v>B.メーカー（n=177）</c:v>
                </c:pt>
                <c:pt idx="2">
                  <c:v>C.系列ソフトウェア企業（n=21）</c:v>
                </c:pt>
                <c:pt idx="3">
                  <c:v>D.受託ソフトウェア企業（n=260）</c:v>
                </c:pt>
                <c:pt idx="4">
                  <c:v>E.独立系ソフトウェア企業（n=95）</c:v>
                </c:pt>
                <c:pt idx="5">
                  <c:v>F.その他（n=80）</c:v>
                </c:pt>
              </c:strCache>
            </c:strRef>
          </c:cat>
          <c:val>
            <c:numRef>
              <c:f>'Q20 (C)'!$D$13:$I$13</c:f>
              <c:numCache>
                <c:formatCode>0.0%</c:formatCode>
                <c:ptCount val="6"/>
                <c:pt idx="0">
                  <c:v>0.10975609756097561</c:v>
                </c:pt>
                <c:pt idx="1">
                  <c:v>7.909604519774012E-2</c:v>
                </c:pt>
                <c:pt idx="2">
                  <c:v>0.14285714285714285</c:v>
                </c:pt>
                <c:pt idx="3">
                  <c:v>0.05</c:v>
                </c:pt>
                <c:pt idx="4">
                  <c:v>0.17894736842105263</c:v>
                </c:pt>
                <c:pt idx="5">
                  <c:v>6.25E-2</c:v>
                </c:pt>
              </c:numCache>
            </c:numRef>
          </c:val>
          <c:extLst>
            <c:ext xmlns:c16="http://schemas.microsoft.com/office/drawing/2014/chart" uri="{C3380CC4-5D6E-409C-BE32-E72D297353CC}">
              <c16:uniqueId val="{00000000-6777-4536-ACE1-160CC8B8269D}"/>
            </c:ext>
          </c:extLst>
        </c:ser>
        <c:ser>
          <c:idx val="1"/>
          <c:order val="1"/>
          <c:tx>
            <c:strRef>
              <c:f>'Q20 (C)'!$C$14</c:f>
              <c:strCache>
                <c:ptCount val="1"/>
                <c:pt idx="0">
                  <c:v>2.開発中・準備中</c:v>
                </c:pt>
              </c:strCache>
            </c:strRef>
          </c:tx>
          <c:spPr>
            <a:solidFill>
              <a:srgbClr val="FFFF99"/>
            </a:solidFill>
            <a:ln>
              <a:solidFill>
                <a:schemeClr val="tx1"/>
              </a:solidFill>
            </a:ln>
          </c:spPr>
          <c:invertIfNegative val="0"/>
          <c:dLbls>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'Q20 (C)'!$D$12:$I$12</c:f>
              <c:strCache>
                <c:ptCount val="6"/>
                <c:pt idx="0">
                  <c:v>A.エンドユーザー（n=164）</c:v>
                </c:pt>
                <c:pt idx="1">
                  <c:v>B.メーカー（n=177）</c:v>
                </c:pt>
                <c:pt idx="2">
                  <c:v>C.系列ソフトウェア企業（n=21）</c:v>
                </c:pt>
                <c:pt idx="3">
                  <c:v>D.受託ソフトウェア企業（n=260）</c:v>
                </c:pt>
                <c:pt idx="4">
                  <c:v>E.独立系ソフトウェア企業（n=95）</c:v>
                </c:pt>
                <c:pt idx="5">
                  <c:v>F.その他（n=80）</c:v>
                </c:pt>
              </c:strCache>
            </c:strRef>
          </c:cat>
          <c:val>
            <c:numRef>
              <c:f>'Q20 (C)'!$D$14:$I$14</c:f>
              <c:numCache>
                <c:formatCode>0.0%</c:formatCode>
                <c:ptCount val="6"/>
                <c:pt idx="0">
                  <c:v>7.3170731707317069E-2</c:v>
                </c:pt>
                <c:pt idx="1">
                  <c:v>9.03954802259887E-2</c:v>
                </c:pt>
                <c:pt idx="2">
                  <c:v>9.5238095238095233E-2</c:v>
                </c:pt>
                <c:pt idx="3">
                  <c:v>4.230769230769231E-2</c:v>
                </c:pt>
                <c:pt idx="4">
                  <c:v>0.10526315789473684</c:v>
                </c:pt>
                <c:pt idx="5">
                  <c:v>2.5000000000000001E-2</c:v>
                </c:pt>
              </c:numCache>
            </c:numRef>
          </c:val>
          <c:extLst>
            <c:ext xmlns:c16="http://schemas.microsoft.com/office/drawing/2014/chart" uri="{C3380CC4-5D6E-409C-BE32-E72D297353CC}">
              <c16:uniqueId val="{00000001-6777-4536-ACE1-160CC8B8269D}"/>
            </c:ext>
          </c:extLst>
        </c:ser>
        <c:ser>
          <c:idx val="2"/>
          <c:order val="2"/>
          <c:tx>
            <c:strRef>
              <c:f>'Q20 (C)'!$C$15</c:f>
              <c:strCache>
                <c:ptCount val="1"/>
                <c:pt idx="0">
                  <c:v>3.調査中・検討中</c:v>
                </c:pt>
              </c:strCache>
            </c:strRef>
          </c:tx>
          <c:spPr>
            <a:solidFill>
              <a:schemeClr val="accent1">
                <a:lumMod val="75000"/>
              </a:schemeClr>
            </a:solidFill>
            <a:ln>
              <a:solidFill>
                <a:schemeClr val="tx1"/>
              </a:solidFill>
            </a:ln>
          </c:spPr>
          <c:invertIfNegative val="0"/>
          <c:dLbls>
            <c:spPr>
              <a:noFill/>
              <a:ln>
                <a:noFill/>
              </a:ln>
              <a:effectLst/>
            </c:spPr>
            <c:txPr>
              <a:bodyPr wrap="square" lIns="38100" tIns="19050" rIns="38100" bIns="19050" anchor="ctr">
                <a:spAutoFit/>
              </a:bodyPr>
              <a:lstStyle/>
              <a:p>
                <a:pPr>
                  <a:defRPr sz="800">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'Q20 (C)'!$D$12:$I$12</c:f>
              <c:strCache>
                <c:ptCount val="6"/>
                <c:pt idx="0">
                  <c:v>A.エンドユーザー（n=164）</c:v>
                </c:pt>
                <c:pt idx="1">
                  <c:v>B.メーカー（n=177）</c:v>
                </c:pt>
                <c:pt idx="2">
                  <c:v>C.系列ソフトウェア企業（n=21）</c:v>
                </c:pt>
                <c:pt idx="3">
                  <c:v>D.受託ソフトウェア企業（n=260）</c:v>
                </c:pt>
                <c:pt idx="4">
                  <c:v>E.独立系ソフトウェア企業（n=95）</c:v>
                </c:pt>
                <c:pt idx="5">
                  <c:v>F.その他（n=80）</c:v>
                </c:pt>
              </c:strCache>
            </c:strRef>
          </c:cat>
          <c:val>
            <c:numRef>
              <c:f>'Q20 (C)'!$D$15:$I$15</c:f>
              <c:numCache>
                <c:formatCode>0.0%</c:formatCode>
                <c:ptCount val="6"/>
                <c:pt idx="0">
                  <c:v>0.18292682926829268</c:v>
                </c:pt>
                <c:pt idx="1">
                  <c:v>0.19774011299435029</c:v>
                </c:pt>
                <c:pt idx="2">
                  <c:v>0.2857142857142857</c:v>
                </c:pt>
                <c:pt idx="3">
                  <c:v>0.24615384615384617</c:v>
                </c:pt>
                <c:pt idx="4">
                  <c:v>0.18947368421052632</c:v>
                </c:pt>
                <c:pt idx="5">
                  <c:v>0.125</c:v>
                </c:pt>
              </c:numCache>
            </c:numRef>
          </c:val>
          <c:extLst>
            <c:ext xmlns:c16="http://schemas.microsoft.com/office/drawing/2014/chart" uri="{C3380CC4-5D6E-409C-BE32-E72D297353CC}">
              <c16:uniqueId val="{00000002-6777-4536-ACE1-160CC8B8269D}"/>
            </c:ext>
          </c:extLst>
        </c:ser>
        <c:ser>
          <c:idx val="3"/>
          <c:order val="3"/>
          <c:tx>
            <c:strRef>
              <c:f>'Q20 (C)'!$C$16</c:f>
              <c:strCache>
                <c:ptCount val="1"/>
                <c:pt idx="0">
                  <c:v>4.していない</c:v>
                </c:pt>
              </c:strCache>
            </c:strRef>
          </c:tx>
          <c:spPr>
            <a:solidFill>
              <a:schemeClr val="bg1"/>
            </a:solidFill>
            <a:ln>
              <a:solidFill>
                <a:schemeClr val="tx1"/>
              </a:solidFill>
            </a:ln>
          </c:spPr>
          <c:invertIfNegative val="0"/>
          <c:dLbls>
            <c:spPr>
              <a:noFill/>
              <a:ln>
                <a:noFill/>
              </a:ln>
              <a:effectLst/>
            </c:spPr>
            <c:txPr>
              <a:bodyPr wrap="square" lIns="38100" tIns="19050" rIns="38100" bIns="19050" anchor="ctr">
                <a:spAutoFit/>
              </a:bodyPr>
              <a:lstStyle/>
              <a:p>
                <a:pPr>
                  <a:defRPr sz="8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'Q20 (C)'!$D$12:$I$12</c:f>
              <c:strCache>
                <c:ptCount val="6"/>
                <c:pt idx="0">
                  <c:v>A.エンドユーザー（n=164）</c:v>
                </c:pt>
                <c:pt idx="1">
                  <c:v>B.メーカー（n=177）</c:v>
                </c:pt>
                <c:pt idx="2">
                  <c:v>C.系列ソフトウェア企業（n=21）</c:v>
                </c:pt>
                <c:pt idx="3">
                  <c:v>D.受託ソフトウェア企業（n=260）</c:v>
                </c:pt>
                <c:pt idx="4">
                  <c:v>E.独立系ソフトウェア企業（n=95）</c:v>
                </c:pt>
                <c:pt idx="5">
                  <c:v>F.その他（n=80）</c:v>
                </c:pt>
              </c:strCache>
            </c:strRef>
          </c:cat>
          <c:val>
            <c:numRef>
              <c:f>'Q20 (C)'!$D$16:$I$16</c:f>
              <c:numCache>
                <c:formatCode>0.0%</c:formatCode>
                <c:ptCount val="6"/>
                <c:pt idx="0">
                  <c:v>0.63414634146341464</c:v>
                </c:pt>
                <c:pt idx="1">
                  <c:v>0.63276836158192096</c:v>
                </c:pt>
                <c:pt idx="2">
                  <c:v>0.47619047619047616</c:v>
                </c:pt>
                <c:pt idx="3">
                  <c:v>0.66153846153846152</c:v>
                </c:pt>
                <c:pt idx="4">
                  <c:v>0.52631578947368418</c:v>
                </c:pt>
                <c:pt idx="5">
                  <c:v>0.78749999999999998</c:v>
                </c:pt>
              </c:numCache>
            </c:numRef>
          </c:val>
          <c:extLst>
            <c:ext xmlns:c16="http://schemas.microsoft.com/office/drawing/2014/chart" uri="{C3380CC4-5D6E-409C-BE32-E72D297353CC}">
              <c16:uniqueId val="{00000003-6777-4536-ACE1-160CC8B8269D}"/>
            </c:ext>
          </c:extLst>
        </c:ser>
        <c:dLbls>
          <c:showLegendKey val="0"/>
          <c:showVal val="0"/>
          <c:showCatName val="0"/>
          <c:showSerName val="0"/>
          <c:showPercent val="0"/>
          <c:showBubbleSize val="0"/>
        </c:dLbls>
        <c:gapWidth val="150"/>
        <c:overlap val="100"/>
        <c:axId val="463525760"/>
        <c:axId val="463527296"/>
      </c:barChart>
      <c:catAx>
        <c:axId val="463525760"/>
        <c:scaling>
          <c:orientation val="maxMin"/>
        </c:scaling>
        <c:delete val="0"/>
        <c:axPos val="l"/>
        <c:numFmt formatCode="General" sourceLinked="0"/>
        <c:majorTickMark val="none"/>
        <c:minorTickMark val="none"/>
        <c:tickLblPos val="nextTo"/>
        <c:spPr>
          <a:ln>
            <a:solidFill>
              <a:schemeClr val="tx1"/>
            </a:solidFill>
          </a:ln>
        </c:spPr>
        <c:crossAx val="463527296"/>
        <c:crosses val="autoZero"/>
        <c:auto val="1"/>
        <c:lblAlgn val="ctr"/>
        <c:lblOffset val="100"/>
        <c:noMultiLvlLbl val="0"/>
      </c:catAx>
      <c:valAx>
        <c:axId val="463527296"/>
        <c:scaling>
          <c:orientation val="minMax"/>
        </c:scaling>
        <c:delete val="0"/>
        <c:axPos val="t"/>
        <c:majorGridlines>
          <c:spPr>
            <a:ln>
              <a:solidFill>
                <a:schemeClr val="bg1">
                  <a:lumMod val="50000"/>
                </a:schemeClr>
              </a:solidFill>
            </a:ln>
          </c:spPr>
        </c:majorGridlines>
        <c:numFmt formatCode="0%" sourceLinked="1"/>
        <c:majorTickMark val="none"/>
        <c:minorTickMark val="none"/>
        <c:tickLblPos val="nextTo"/>
        <c:spPr>
          <a:ln>
            <a:solidFill>
              <a:schemeClr val="tx1"/>
            </a:solidFill>
          </a:ln>
        </c:spPr>
        <c:crossAx val="463525760"/>
        <c:crosses val="autoZero"/>
        <c:crossBetween val="between"/>
      </c:valAx>
      <c:spPr>
        <a:ln>
          <a:solidFill>
            <a:schemeClr val="tx1"/>
          </a:solidFill>
        </a:ln>
      </c:spPr>
    </c:plotArea>
    <c:legend>
      <c:legendPos val="b"/>
      <c:layout>
        <c:manualLayout>
          <c:xMode val="edge"/>
          <c:yMode val="edge"/>
          <c:x val="0.19318502788580103"/>
          <c:y val="0.91992381251595423"/>
          <c:w val="0.80681492207608696"/>
          <c:h val="4.7701351380664191E-2"/>
        </c:manualLayout>
      </c:layout>
      <c:overlay val="0"/>
      <c:txPr>
        <a:bodyPr/>
        <a:lstStyle/>
        <a:p>
          <a:pPr>
            <a:defRPr sz="900"/>
          </a:pPr>
          <a:endParaRPr lang="ja-JP"/>
        </a:p>
      </c:txPr>
    </c:legend>
    <c:plotVisOnly val="1"/>
    <c:dispBlanksAs val="gap"/>
    <c:showDLblsOverMax val="0"/>
  </c:chart>
  <c:spPr>
    <a:ln>
      <a:noFill/>
    </a:ln>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78104377104377"/>
          <c:y val="6.2613194444444437E-2"/>
          <c:w val="0.70741026936026941"/>
          <c:h val="0.83635625000000002"/>
        </c:manualLayout>
      </c:layout>
      <c:barChart>
        <c:barDir val="bar"/>
        <c:grouping val="stacked"/>
        <c:varyColors val="0"/>
        <c:ser>
          <c:idx val="0"/>
          <c:order val="0"/>
          <c:tx>
            <c:strRef>
              <c:f>まとめ!$C$5</c:f>
              <c:strCache>
                <c:ptCount val="1"/>
                <c:pt idx="0">
                  <c:v>提供中・実施中</c:v>
                </c:pt>
              </c:strCache>
            </c:strRef>
          </c:tx>
          <c:spPr>
            <a:solidFill>
              <a:srgbClr val="FF9966"/>
            </a:solidFill>
            <a:ln>
              <a:solidFill>
                <a:schemeClr val="tx1"/>
              </a:solidFill>
            </a:ln>
            <a:effectLst/>
          </c:spPr>
          <c:invertIfNegative val="0"/>
          <c:dLbls>
            <c:dLbl>
              <c:idx val="6"/>
              <c:layout>
                <c:manualLayout>
                  <c:x val="-1.0690235690235691E-2"/>
                  <c:y val="5.29180555555555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B6A-402E-B9C5-5CA3A654C71F}"/>
                </c:ext>
              </c:extLst>
            </c:dLbl>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まとめ!$B$6:$B$20</c:f>
              <c:strCache>
                <c:ptCount val="14"/>
                <c:pt idx="0">
                  <c:v>商品・サービスの提供　　　　　　　　</c:v>
                </c:pt>
                <c:pt idx="1">
                  <c:v>製品利用（n=160）</c:v>
                </c:pt>
                <c:pt idx="2">
                  <c:v>製品開発（n=178）</c:v>
                </c:pt>
                <c:pt idx="3">
                  <c:v>ソフトウェア開発（n=380）</c:v>
                </c:pt>
                <c:pt idx="5">
                  <c:v>開発の受託　　　　　　　　　　　　　</c:v>
                </c:pt>
                <c:pt idx="6">
                  <c:v>製品利用（n=160）</c:v>
                </c:pt>
                <c:pt idx="7">
                  <c:v>製品開発（n=177）</c:v>
                </c:pt>
                <c:pt idx="8">
                  <c:v>ソフトウェア開発（n=377）</c:v>
                </c:pt>
                <c:pt idx="10">
                  <c:v>製品・サービスの利用　　　　　　　　　</c:v>
                </c:pt>
                <c:pt idx="11">
                  <c:v>製品利用（n=164）</c:v>
                </c:pt>
                <c:pt idx="12">
                  <c:v>製品開発（n=177）</c:v>
                </c:pt>
                <c:pt idx="13">
                  <c:v>ソフトウェア開発（n=376）</c:v>
                </c:pt>
              </c:strCache>
            </c:strRef>
          </c:cat>
          <c:val>
            <c:numRef>
              <c:f>まとめ!$C$6:$C$20</c:f>
              <c:numCache>
                <c:formatCode>0.0%</c:formatCode>
                <c:ptCount val="15"/>
                <c:pt idx="1">
                  <c:v>6.8750000000000006E-2</c:v>
                </c:pt>
                <c:pt idx="2">
                  <c:v>0.19101123595505617</c:v>
                </c:pt>
                <c:pt idx="3">
                  <c:v>0.15263157894736842</c:v>
                </c:pt>
                <c:pt idx="6">
                  <c:v>2.5000000000000001E-2</c:v>
                </c:pt>
                <c:pt idx="7">
                  <c:v>0.14124293785310735</c:v>
                </c:pt>
                <c:pt idx="8">
                  <c:v>0.20954907161803712</c:v>
                </c:pt>
                <c:pt idx="11">
                  <c:v>0.10975609756097561</c:v>
                </c:pt>
                <c:pt idx="12">
                  <c:v>7.909604519774012E-2</c:v>
                </c:pt>
                <c:pt idx="13">
                  <c:v>8.7765957446808512E-2</c:v>
                </c:pt>
              </c:numCache>
            </c:numRef>
          </c:val>
          <c:extLst>
            <c:ext xmlns:c16="http://schemas.microsoft.com/office/drawing/2014/chart" uri="{C3380CC4-5D6E-409C-BE32-E72D297353CC}">
              <c16:uniqueId val="{00000001-8B6A-402E-B9C5-5CA3A654C71F}"/>
            </c:ext>
          </c:extLst>
        </c:ser>
        <c:ser>
          <c:idx val="1"/>
          <c:order val="1"/>
          <c:tx>
            <c:strRef>
              <c:f>まとめ!$D$5</c:f>
              <c:strCache>
                <c:ptCount val="1"/>
                <c:pt idx="0">
                  <c:v>開発中・準備中</c:v>
                </c:pt>
              </c:strCache>
            </c:strRef>
          </c:tx>
          <c:spPr>
            <a:solidFill>
              <a:srgbClr val="FFFF66"/>
            </a:solidFill>
            <a:ln>
              <a:solidFill>
                <a:schemeClr val="tx1"/>
              </a:solidFill>
            </a:ln>
            <a:effectLst/>
          </c:spPr>
          <c:invertIfNegative val="0"/>
          <c:dLbls>
            <c:dLbl>
              <c:idx val="6"/>
              <c:layout>
                <c:manualLayout>
                  <c:x val="1.9242424242424241E-2"/>
                  <c:y val="5.29173611111111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B6A-402E-B9C5-5CA3A654C71F}"/>
                </c:ext>
              </c:extLst>
            </c:dLbl>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まとめ!$B$6:$B$20</c:f>
              <c:strCache>
                <c:ptCount val="14"/>
                <c:pt idx="0">
                  <c:v>商品・サービスの提供　　　　　　　　</c:v>
                </c:pt>
                <c:pt idx="1">
                  <c:v>製品利用（n=160）</c:v>
                </c:pt>
                <c:pt idx="2">
                  <c:v>製品開発（n=178）</c:v>
                </c:pt>
                <c:pt idx="3">
                  <c:v>ソフトウェア開発（n=380）</c:v>
                </c:pt>
                <c:pt idx="5">
                  <c:v>開発の受託　　　　　　　　　　　　　</c:v>
                </c:pt>
                <c:pt idx="6">
                  <c:v>製品利用（n=160）</c:v>
                </c:pt>
                <c:pt idx="7">
                  <c:v>製品開発（n=177）</c:v>
                </c:pt>
                <c:pt idx="8">
                  <c:v>ソフトウェア開発（n=377）</c:v>
                </c:pt>
                <c:pt idx="10">
                  <c:v>製品・サービスの利用　　　　　　　　　</c:v>
                </c:pt>
                <c:pt idx="11">
                  <c:v>製品利用（n=164）</c:v>
                </c:pt>
                <c:pt idx="12">
                  <c:v>製品開発（n=177）</c:v>
                </c:pt>
                <c:pt idx="13">
                  <c:v>ソフトウェア開発（n=376）</c:v>
                </c:pt>
              </c:strCache>
            </c:strRef>
          </c:cat>
          <c:val>
            <c:numRef>
              <c:f>まとめ!$D$6:$D$20</c:f>
              <c:numCache>
                <c:formatCode>0.0%</c:formatCode>
                <c:ptCount val="15"/>
                <c:pt idx="1">
                  <c:v>0.05</c:v>
                </c:pt>
                <c:pt idx="2">
                  <c:v>0.15730337078651685</c:v>
                </c:pt>
                <c:pt idx="3">
                  <c:v>0.11315789473684211</c:v>
                </c:pt>
                <c:pt idx="6">
                  <c:v>3.125E-2</c:v>
                </c:pt>
                <c:pt idx="7">
                  <c:v>7.3446327683615822E-2</c:v>
                </c:pt>
                <c:pt idx="8">
                  <c:v>7.9575596816976124E-2</c:v>
                </c:pt>
                <c:pt idx="11">
                  <c:v>7.3170731707317069E-2</c:v>
                </c:pt>
                <c:pt idx="12">
                  <c:v>9.03954802259887E-2</c:v>
                </c:pt>
                <c:pt idx="13">
                  <c:v>6.1170212765957445E-2</c:v>
                </c:pt>
              </c:numCache>
            </c:numRef>
          </c:val>
          <c:extLst>
            <c:ext xmlns:c16="http://schemas.microsoft.com/office/drawing/2014/chart" uri="{C3380CC4-5D6E-409C-BE32-E72D297353CC}">
              <c16:uniqueId val="{00000003-8B6A-402E-B9C5-5CA3A654C71F}"/>
            </c:ext>
          </c:extLst>
        </c:ser>
        <c:ser>
          <c:idx val="2"/>
          <c:order val="2"/>
          <c:tx>
            <c:strRef>
              <c:f>まとめ!$E$5</c:f>
              <c:strCache>
                <c:ptCount val="1"/>
                <c:pt idx="0">
                  <c:v>調査中・検討中</c:v>
                </c:pt>
              </c:strCache>
            </c:strRef>
          </c:tx>
          <c:spPr>
            <a:solidFill>
              <a:srgbClr val="2E75B6"/>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まとめ!$B$6:$B$20</c:f>
              <c:strCache>
                <c:ptCount val="14"/>
                <c:pt idx="0">
                  <c:v>商品・サービスの提供　　　　　　　　</c:v>
                </c:pt>
                <c:pt idx="1">
                  <c:v>製品利用（n=160）</c:v>
                </c:pt>
                <c:pt idx="2">
                  <c:v>製品開発（n=178）</c:v>
                </c:pt>
                <c:pt idx="3">
                  <c:v>ソフトウェア開発（n=380）</c:v>
                </c:pt>
                <c:pt idx="5">
                  <c:v>開発の受託　　　　　　　　　　　　　</c:v>
                </c:pt>
                <c:pt idx="6">
                  <c:v>製品利用（n=160）</c:v>
                </c:pt>
                <c:pt idx="7">
                  <c:v>製品開発（n=177）</c:v>
                </c:pt>
                <c:pt idx="8">
                  <c:v>ソフトウェア開発（n=377）</c:v>
                </c:pt>
                <c:pt idx="10">
                  <c:v>製品・サービスの利用　　　　　　　　　</c:v>
                </c:pt>
                <c:pt idx="11">
                  <c:v>製品利用（n=164）</c:v>
                </c:pt>
                <c:pt idx="12">
                  <c:v>製品開発（n=177）</c:v>
                </c:pt>
                <c:pt idx="13">
                  <c:v>ソフトウェア開発（n=376）</c:v>
                </c:pt>
              </c:strCache>
            </c:strRef>
          </c:cat>
          <c:val>
            <c:numRef>
              <c:f>まとめ!$E$6:$E$20</c:f>
              <c:numCache>
                <c:formatCode>0.0%</c:formatCode>
                <c:ptCount val="15"/>
                <c:pt idx="1">
                  <c:v>0.10625</c:v>
                </c:pt>
                <c:pt idx="2">
                  <c:v>0.11797752808988764</c:v>
                </c:pt>
                <c:pt idx="3">
                  <c:v>0.21578947368421053</c:v>
                </c:pt>
                <c:pt idx="6">
                  <c:v>6.8750000000000006E-2</c:v>
                </c:pt>
                <c:pt idx="7">
                  <c:v>9.6045197740112997E-2</c:v>
                </c:pt>
                <c:pt idx="8">
                  <c:v>0.14854111405835543</c:v>
                </c:pt>
                <c:pt idx="11">
                  <c:v>0.18292682926829268</c:v>
                </c:pt>
                <c:pt idx="12">
                  <c:v>0.19774011299435029</c:v>
                </c:pt>
                <c:pt idx="13">
                  <c:v>0.23404255319148937</c:v>
                </c:pt>
              </c:numCache>
            </c:numRef>
          </c:val>
          <c:extLst>
            <c:ext xmlns:c16="http://schemas.microsoft.com/office/drawing/2014/chart" uri="{C3380CC4-5D6E-409C-BE32-E72D297353CC}">
              <c16:uniqueId val="{00000004-8B6A-402E-B9C5-5CA3A654C71F}"/>
            </c:ext>
          </c:extLst>
        </c:ser>
        <c:ser>
          <c:idx val="3"/>
          <c:order val="3"/>
          <c:tx>
            <c:strRef>
              <c:f>まとめ!$F$5</c:f>
              <c:strCache>
                <c:ptCount val="1"/>
                <c:pt idx="0">
                  <c:v>していない</c:v>
                </c:pt>
              </c:strCache>
            </c:strRef>
          </c:tx>
          <c:spPr>
            <a:solidFill>
              <a:schemeClr val="bg1"/>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まとめ!$B$6:$B$20</c:f>
              <c:strCache>
                <c:ptCount val="14"/>
                <c:pt idx="0">
                  <c:v>商品・サービスの提供　　　　　　　　</c:v>
                </c:pt>
                <c:pt idx="1">
                  <c:v>製品利用（n=160）</c:v>
                </c:pt>
                <c:pt idx="2">
                  <c:v>製品開発（n=178）</c:v>
                </c:pt>
                <c:pt idx="3">
                  <c:v>ソフトウェア開発（n=380）</c:v>
                </c:pt>
                <c:pt idx="5">
                  <c:v>開発の受託　　　　　　　　　　　　　</c:v>
                </c:pt>
                <c:pt idx="6">
                  <c:v>製品利用（n=160）</c:v>
                </c:pt>
                <c:pt idx="7">
                  <c:v>製品開発（n=177）</c:v>
                </c:pt>
                <c:pt idx="8">
                  <c:v>ソフトウェア開発（n=377）</c:v>
                </c:pt>
                <c:pt idx="10">
                  <c:v>製品・サービスの利用　　　　　　　　　</c:v>
                </c:pt>
                <c:pt idx="11">
                  <c:v>製品利用（n=164）</c:v>
                </c:pt>
                <c:pt idx="12">
                  <c:v>製品開発（n=177）</c:v>
                </c:pt>
                <c:pt idx="13">
                  <c:v>ソフトウェア開発（n=376）</c:v>
                </c:pt>
              </c:strCache>
            </c:strRef>
          </c:cat>
          <c:val>
            <c:numRef>
              <c:f>まとめ!$F$6:$F$20</c:f>
              <c:numCache>
                <c:formatCode>0.0%</c:formatCode>
                <c:ptCount val="15"/>
                <c:pt idx="1">
                  <c:v>0.77500000000000002</c:v>
                </c:pt>
                <c:pt idx="2">
                  <c:v>0.5337078651685393</c:v>
                </c:pt>
                <c:pt idx="3">
                  <c:v>0.51842105263157889</c:v>
                </c:pt>
                <c:pt idx="6">
                  <c:v>0.875</c:v>
                </c:pt>
                <c:pt idx="7">
                  <c:v>0.68926553672316382</c:v>
                </c:pt>
                <c:pt idx="8">
                  <c:v>0.56233421750663126</c:v>
                </c:pt>
                <c:pt idx="11">
                  <c:v>0.63414634146341464</c:v>
                </c:pt>
                <c:pt idx="12">
                  <c:v>0.63276836158192096</c:v>
                </c:pt>
                <c:pt idx="13">
                  <c:v>0.61702127659574468</c:v>
                </c:pt>
              </c:numCache>
            </c:numRef>
          </c:val>
          <c:extLst>
            <c:ext xmlns:c16="http://schemas.microsoft.com/office/drawing/2014/chart" uri="{C3380CC4-5D6E-409C-BE32-E72D297353CC}">
              <c16:uniqueId val="{00000005-8B6A-402E-B9C5-5CA3A654C71F}"/>
            </c:ext>
          </c:extLst>
        </c:ser>
        <c:dLbls>
          <c:showLegendKey val="0"/>
          <c:showVal val="0"/>
          <c:showCatName val="0"/>
          <c:showSerName val="0"/>
          <c:showPercent val="0"/>
          <c:showBubbleSize val="0"/>
        </c:dLbls>
        <c:gapWidth val="40"/>
        <c:overlap val="100"/>
        <c:axId val="464487168"/>
        <c:axId val="464488704"/>
      </c:barChart>
      <c:catAx>
        <c:axId val="464487168"/>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64488704"/>
        <c:crosses val="autoZero"/>
        <c:auto val="1"/>
        <c:lblAlgn val="ctr"/>
        <c:lblOffset val="100"/>
        <c:noMultiLvlLbl val="0"/>
      </c:catAx>
      <c:valAx>
        <c:axId val="464488704"/>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64487168"/>
        <c:crosses val="autoZero"/>
        <c:crossBetween val="between"/>
      </c:valAx>
      <c:spPr>
        <a:noFill/>
        <a:ln>
          <a:solidFill>
            <a:schemeClr val="tx1">
              <a:lumMod val="50000"/>
              <a:lumOff val="50000"/>
            </a:schemeClr>
          </a:solidFill>
        </a:ln>
        <a:effectLst/>
      </c:spPr>
    </c:plotArea>
    <c:legend>
      <c:legendPos val="b"/>
      <c:layout>
        <c:manualLayout>
          <c:xMode val="edge"/>
          <c:yMode val="edge"/>
          <c:x val="0.2462919191919192"/>
          <c:y val="0.90843506944444441"/>
          <c:w val="0.69170471380471377"/>
          <c:h val="9.1564930555555549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700">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496723569554221"/>
          <c:y val="5.4967113184841779E-2"/>
          <c:w val="0.68121228909668841"/>
          <c:h val="0.87077184413727726"/>
        </c:manualLayout>
      </c:layout>
      <c:barChart>
        <c:barDir val="bar"/>
        <c:grouping val="stacked"/>
        <c:varyColors val="0"/>
        <c:ser>
          <c:idx val="0"/>
          <c:order val="0"/>
          <c:tx>
            <c:strRef>
              <c:f>'[「組込み／IoTに関する動向調査」 集計_データ編_5章_1（B-E）20200306★.xlsx]20-2(経年)'!$J$4</c:f>
              <c:strCache>
                <c:ptCount val="1"/>
                <c:pt idx="0">
                  <c:v>提供中・実施中</c:v>
                </c:pt>
              </c:strCache>
            </c:strRef>
          </c:tx>
          <c:spPr>
            <a:solidFill>
              <a:schemeClr val="accent1"/>
            </a:solidFill>
            <a:ln>
              <a:solidFill>
                <a:sysClr val="windowText" lastClr="000000"/>
              </a:solidFill>
            </a:ln>
            <a:effectLst/>
          </c:spPr>
          <c:invertIfNegative val="0"/>
          <c:dLbls>
            <c:dLbl>
              <c:idx val="0"/>
              <c:layout>
                <c:manualLayout>
                  <c:x val="-1.1204481792717087E-2"/>
                  <c:y val="2.9366945564548695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CEC-48B9-90EA-76B41D79C04D}"/>
                </c:ext>
              </c:extLst>
            </c:dLbl>
            <c:spPr>
              <a:noFill/>
              <a:ln>
                <a:noFill/>
              </a:ln>
              <a:effectLst/>
            </c:spPr>
            <c:txPr>
              <a:bodyPr rot="0" vert="horz"/>
              <a:lstStyle/>
              <a:p>
                <a:pPr>
                  <a:defRPr>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集計_データ編_5章_1（B-E）20200306★.xlsx]20-2(経年)'!$I$5:$I$16</c:f>
              <c:strCache>
                <c:ptCount val="12"/>
                <c:pt idx="0">
                  <c:v>製品・サービスの提供</c:v>
                </c:pt>
                <c:pt idx="1">
                  <c:v>2019年度（n=558）</c:v>
                </c:pt>
                <c:pt idx="2">
                  <c:v>2018年度（n=302）</c:v>
                </c:pt>
                <c:pt idx="3">
                  <c:v>2017年度（n=224）</c:v>
                </c:pt>
                <c:pt idx="4">
                  <c:v>開発の受託</c:v>
                </c:pt>
                <c:pt idx="5">
                  <c:v>2019年度（n=554）</c:v>
                </c:pt>
                <c:pt idx="6">
                  <c:v>2018年度（n=302）</c:v>
                </c:pt>
                <c:pt idx="7">
                  <c:v>2017年度（n=222）</c:v>
                </c:pt>
                <c:pt idx="8">
                  <c:v>製品・サービスの利用</c:v>
                </c:pt>
                <c:pt idx="9">
                  <c:v>2019年度（n=553）</c:v>
                </c:pt>
                <c:pt idx="10">
                  <c:v>2018年度（n=301）</c:v>
                </c:pt>
                <c:pt idx="11">
                  <c:v>2017年度（n=221）</c:v>
                </c:pt>
              </c:strCache>
            </c:strRef>
          </c:cat>
          <c:val>
            <c:numRef>
              <c:f>'[「組込み／IoTに関する動向調査」 集計_データ編_5章_1（B-E）20200306★.xlsx]20-2(経年)'!$J$5:$J$16</c:f>
              <c:numCache>
                <c:formatCode>0.0%</c:formatCode>
                <c:ptCount val="12"/>
                <c:pt idx="1">
                  <c:v>0.16487455197132617</c:v>
                </c:pt>
                <c:pt idx="2">
                  <c:v>0.12913907284768211</c:v>
                </c:pt>
                <c:pt idx="3">
                  <c:v>0.10267857142857142</c:v>
                </c:pt>
                <c:pt idx="5">
                  <c:v>0.18772563176895307</c:v>
                </c:pt>
                <c:pt idx="6">
                  <c:v>0.10596026490066225</c:v>
                </c:pt>
                <c:pt idx="7">
                  <c:v>0.11711711711711711</c:v>
                </c:pt>
                <c:pt idx="9">
                  <c:v>8.4990958408679929E-2</c:v>
                </c:pt>
                <c:pt idx="10">
                  <c:v>6.9767441860465115E-2</c:v>
                </c:pt>
                <c:pt idx="11">
                  <c:v>9.9547511312217188E-2</c:v>
                </c:pt>
              </c:numCache>
            </c:numRef>
          </c:val>
          <c:extLst>
            <c:ext xmlns:c16="http://schemas.microsoft.com/office/drawing/2014/chart" uri="{C3380CC4-5D6E-409C-BE32-E72D297353CC}">
              <c16:uniqueId val="{00000001-ECEC-48B9-90EA-76B41D79C04D}"/>
            </c:ext>
          </c:extLst>
        </c:ser>
        <c:ser>
          <c:idx val="2"/>
          <c:order val="1"/>
          <c:tx>
            <c:strRef>
              <c:f>'[「組込み／IoTに関する動向調査」 集計_データ編_5章_1（B-E）20200306★.xlsx]20-2(経年)'!$K$4</c:f>
              <c:strCache>
                <c:ptCount val="1"/>
                <c:pt idx="0">
                  <c:v>開発中・準備中</c:v>
                </c:pt>
              </c:strCache>
            </c:strRef>
          </c:tx>
          <c:spPr>
            <a:solidFill>
              <a:schemeClr val="accent2"/>
            </a:solidFill>
            <a:ln>
              <a:solidFill>
                <a:sysClr val="windowText" lastClr="000000"/>
              </a:solidFill>
            </a:ln>
            <a:effectLst/>
          </c:spPr>
          <c:invertIfNegative val="0"/>
          <c:dLbls>
            <c:spPr>
              <a:noFill/>
              <a:ln>
                <a:noFill/>
              </a:ln>
              <a:effectLst/>
            </c:spPr>
            <c:txPr>
              <a:bodyPr rot="0" vert="horz"/>
              <a:lstStyle/>
              <a:p>
                <a:pPr>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集計_データ編_5章_1（B-E）20200306★.xlsx]20-2(経年)'!$I$5:$I$16</c:f>
              <c:strCache>
                <c:ptCount val="12"/>
                <c:pt idx="0">
                  <c:v>製品・サービスの提供</c:v>
                </c:pt>
                <c:pt idx="1">
                  <c:v>2019年度（n=558）</c:v>
                </c:pt>
                <c:pt idx="2">
                  <c:v>2018年度（n=302）</c:v>
                </c:pt>
                <c:pt idx="3">
                  <c:v>2017年度（n=224）</c:v>
                </c:pt>
                <c:pt idx="4">
                  <c:v>開発の受託</c:v>
                </c:pt>
                <c:pt idx="5">
                  <c:v>2019年度（n=554）</c:v>
                </c:pt>
                <c:pt idx="6">
                  <c:v>2018年度（n=302）</c:v>
                </c:pt>
                <c:pt idx="7">
                  <c:v>2017年度（n=222）</c:v>
                </c:pt>
                <c:pt idx="8">
                  <c:v>製品・サービスの利用</c:v>
                </c:pt>
                <c:pt idx="9">
                  <c:v>2019年度（n=553）</c:v>
                </c:pt>
                <c:pt idx="10">
                  <c:v>2018年度（n=301）</c:v>
                </c:pt>
                <c:pt idx="11">
                  <c:v>2017年度（n=221）</c:v>
                </c:pt>
              </c:strCache>
            </c:strRef>
          </c:cat>
          <c:val>
            <c:numRef>
              <c:f>'[「組込み／IoTに関する動向調査」 集計_データ編_5章_1（B-E）20200306★.xlsx]20-2(経年)'!$K$5:$K$16</c:f>
              <c:numCache>
                <c:formatCode>0.0%</c:formatCode>
                <c:ptCount val="12"/>
                <c:pt idx="1">
                  <c:v>0.12724014336917563</c:v>
                </c:pt>
                <c:pt idx="2">
                  <c:v>0.18543046357615894</c:v>
                </c:pt>
                <c:pt idx="3">
                  <c:v>0.12053571428571429</c:v>
                </c:pt>
                <c:pt idx="5">
                  <c:v>7.7617328519855602E-2</c:v>
                </c:pt>
                <c:pt idx="6">
                  <c:v>0.13245033112582782</c:v>
                </c:pt>
                <c:pt idx="7">
                  <c:v>6.7567567567567571E-2</c:v>
                </c:pt>
                <c:pt idx="9">
                  <c:v>7.0524412296564198E-2</c:v>
                </c:pt>
                <c:pt idx="10">
                  <c:v>7.6411960132890366E-2</c:v>
                </c:pt>
                <c:pt idx="11">
                  <c:v>5.8823529411764705E-2</c:v>
                </c:pt>
              </c:numCache>
            </c:numRef>
          </c:val>
          <c:extLst>
            <c:ext xmlns:c16="http://schemas.microsoft.com/office/drawing/2014/chart" uri="{C3380CC4-5D6E-409C-BE32-E72D297353CC}">
              <c16:uniqueId val="{00000002-ECEC-48B9-90EA-76B41D79C04D}"/>
            </c:ext>
          </c:extLst>
        </c:ser>
        <c:ser>
          <c:idx val="1"/>
          <c:order val="2"/>
          <c:tx>
            <c:strRef>
              <c:f>'[「組込み／IoTに関する動向調査」 集計_データ編_5章_1（B-E）20200306★.xlsx]20-2(経年)'!$L$4</c:f>
              <c:strCache>
                <c:ptCount val="1"/>
                <c:pt idx="0">
                  <c:v>調査中・検討中</c:v>
                </c:pt>
              </c:strCache>
            </c:strRef>
          </c:tx>
          <c:spPr>
            <a:solidFill>
              <a:schemeClr val="accent3"/>
            </a:solidFill>
            <a:ln>
              <a:solidFill>
                <a:sysClr val="windowText" lastClr="000000"/>
              </a:solidFill>
            </a:ln>
            <a:effectLst/>
          </c:spPr>
          <c:invertIfNegative val="0"/>
          <c:dLbls>
            <c:spPr>
              <a:noFill/>
              <a:ln>
                <a:noFill/>
              </a:ln>
              <a:effectLst/>
            </c:spPr>
            <c:txPr>
              <a:bodyPr rot="0" vert="horz"/>
              <a:lstStyle/>
              <a:p>
                <a:pPr>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集計_データ編_5章_1（B-E）20200306★.xlsx]20-2(経年)'!$I$5:$I$16</c:f>
              <c:strCache>
                <c:ptCount val="12"/>
                <c:pt idx="0">
                  <c:v>製品・サービスの提供</c:v>
                </c:pt>
                <c:pt idx="1">
                  <c:v>2019年度（n=558）</c:v>
                </c:pt>
                <c:pt idx="2">
                  <c:v>2018年度（n=302）</c:v>
                </c:pt>
                <c:pt idx="3">
                  <c:v>2017年度（n=224）</c:v>
                </c:pt>
                <c:pt idx="4">
                  <c:v>開発の受託</c:v>
                </c:pt>
                <c:pt idx="5">
                  <c:v>2019年度（n=554）</c:v>
                </c:pt>
                <c:pt idx="6">
                  <c:v>2018年度（n=302）</c:v>
                </c:pt>
                <c:pt idx="7">
                  <c:v>2017年度（n=222）</c:v>
                </c:pt>
                <c:pt idx="8">
                  <c:v>製品・サービスの利用</c:v>
                </c:pt>
                <c:pt idx="9">
                  <c:v>2019年度（n=553）</c:v>
                </c:pt>
                <c:pt idx="10">
                  <c:v>2018年度（n=301）</c:v>
                </c:pt>
                <c:pt idx="11">
                  <c:v>2017年度（n=221）</c:v>
                </c:pt>
              </c:strCache>
            </c:strRef>
          </c:cat>
          <c:val>
            <c:numRef>
              <c:f>'[「組込み／IoTに関する動向調査」 集計_データ編_5章_1（B-E）20200306★.xlsx]20-2(経年)'!$L$5:$L$16</c:f>
              <c:numCache>
                <c:formatCode>0.0%</c:formatCode>
                <c:ptCount val="12"/>
                <c:pt idx="1">
                  <c:v>0.18458781362007168</c:v>
                </c:pt>
                <c:pt idx="2">
                  <c:v>0.21523178807947019</c:v>
                </c:pt>
                <c:pt idx="3">
                  <c:v>0.23660714285714285</c:v>
                </c:pt>
                <c:pt idx="5">
                  <c:v>0.13176895306859207</c:v>
                </c:pt>
                <c:pt idx="6">
                  <c:v>0.15562913907284767</c:v>
                </c:pt>
                <c:pt idx="7">
                  <c:v>0.1981981981981982</c:v>
                </c:pt>
                <c:pt idx="9">
                  <c:v>0.22242314647377939</c:v>
                </c:pt>
                <c:pt idx="10">
                  <c:v>0.24584717607973422</c:v>
                </c:pt>
                <c:pt idx="11">
                  <c:v>0.33031674208144796</c:v>
                </c:pt>
              </c:numCache>
            </c:numRef>
          </c:val>
          <c:extLst>
            <c:ext xmlns:c16="http://schemas.microsoft.com/office/drawing/2014/chart" uri="{C3380CC4-5D6E-409C-BE32-E72D297353CC}">
              <c16:uniqueId val="{00000003-ECEC-48B9-90EA-76B41D79C04D}"/>
            </c:ext>
          </c:extLst>
        </c:ser>
        <c:ser>
          <c:idx val="3"/>
          <c:order val="3"/>
          <c:tx>
            <c:strRef>
              <c:f>'[「組込み／IoTに関する動向調査」 集計_データ編_5章_1（B-E）20200306★.xlsx]20-2(経年)'!$M$4</c:f>
              <c:strCache>
                <c:ptCount val="1"/>
                <c:pt idx="0">
                  <c:v>していない</c:v>
                </c:pt>
              </c:strCache>
            </c:strRef>
          </c:tx>
          <c:spPr>
            <a:solidFill>
              <a:schemeClr val="accent4"/>
            </a:solidFill>
            <a:ln>
              <a:solidFill>
                <a:sysClr val="windowText" lastClr="000000"/>
              </a:solidFill>
            </a:ln>
            <a:effectLst/>
          </c:spPr>
          <c:invertIfNegative val="0"/>
          <c:dLbls>
            <c:spPr>
              <a:noFill/>
              <a:ln>
                <a:noFill/>
              </a:ln>
              <a:effectLst/>
            </c:spPr>
            <c:txPr>
              <a:bodyPr rot="0" vert="horz"/>
              <a:lstStyle/>
              <a:p>
                <a:pPr>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集計_データ編_5章_1（B-E）20200306★.xlsx]20-2(経年)'!$I$5:$I$16</c:f>
              <c:strCache>
                <c:ptCount val="12"/>
                <c:pt idx="0">
                  <c:v>製品・サービスの提供</c:v>
                </c:pt>
                <c:pt idx="1">
                  <c:v>2019年度（n=558）</c:v>
                </c:pt>
                <c:pt idx="2">
                  <c:v>2018年度（n=302）</c:v>
                </c:pt>
                <c:pt idx="3">
                  <c:v>2017年度（n=224）</c:v>
                </c:pt>
                <c:pt idx="4">
                  <c:v>開発の受託</c:v>
                </c:pt>
                <c:pt idx="5">
                  <c:v>2019年度（n=554）</c:v>
                </c:pt>
                <c:pt idx="6">
                  <c:v>2018年度（n=302）</c:v>
                </c:pt>
                <c:pt idx="7">
                  <c:v>2017年度（n=222）</c:v>
                </c:pt>
                <c:pt idx="8">
                  <c:v>製品・サービスの利用</c:v>
                </c:pt>
                <c:pt idx="9">
                  <c:v>2019年度（n=553）</c:v>
                </c:pt>
                <c:pt idx="10">
                  <c:v>2018年度（n=301）</c:v>
                </c:pt>
                <c:pt idx="11">
                  <c:v>2017年度（n=221）</c:v>
                </c:pt>
              </c:strCache>
            </c:strRef>
          </c:cat>
          <c:val>
            <c:numRef>
              <c:f>'[「組込み／IoTに関する動向調査」 集計_データ編_5章_1（B-E）20200306★.xlsx]20-2(経年)'!$M$5:$M$16</c:f>
              <c:numCache>
                <c:formatCode>0.0%</c:formatCode>
                <c:ptCount val="12"/>
                <c:pt idx="1">
                  <c:v>0.52329749103942658</c:v>
                </c:pt>
                <c:pt idx="2">
                  <c:v>0.47019867549668876</c:v>
                </c:pt>
                <c:pt idx="3">
                  <c:v>0.5401785714285714</c:v>
                </c:pt>
                <c:pt idx="5">
                  <c:v>0.6028880866425993</c:v>
                </c:pt>
                <c:pt idx="6">
                  <c:v>0.60596026490066224</c:v>
                </c:pt>
                <c:pt idx="7">
                  <c:v>0.61711711711711714</c:v>
                </c:pt>
                <c:pt idx="9">
                  <c:v>0.62206148282097651</c:v>
                </c:pt>
                <c:pt idx="10">
                  <c:v>0.60797342192691028</c:v>
                </c:pt>
                <c:pt idx="11">
                  <c:v>0.5113122171945701</c:v>
                </c:pt>
              </c:numCache>
            </c:numRef>
          </c:val>
          <c:extLst>
            <c:ext xmlns:c16="http://schemas.microsoft.com/office/drawing/2014/chart" uri="{C3380CC4-5D6E-409C-BE32-E72D297353CC}">
              <c16:uniqueId val="{00000004-ECEC-48B9-90EA-76B41D79C04D}"/>
            </c:ext>
          </c:extLst>
        </c:ser>
        <c:dLbls>
          <c:showLegendKey val="0"/>
          <c:showVal val="0"/>
          <c:showCatName val="0"/>
          <c:showSerName val="0"/>
          <c:showPercent val="0"/>
          <c:showBubbleSize val="0"/>
        </c:dLbls>
        <c:gapWidth val="40"/>
        <c:overlap val="100"/>
        <c:axId val="464566912"/>
        <c:axId val="464576896"/>
      </c:barChart>
      <c:catAx>
        <c:axId val="464566912"/>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464576896"/>
        <c:crosses val="autoZero"/>
        <c:auto val="1"/>
        <c:lblAlgn val="ctr"/>
        <c:lblOffset val="100"/>
        <c:noMultiLvlLbl val="0"/>
      </c:catAx>
      <c:valAx>
        <c:axId val="46457689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64566912"/>
        <c:crosses val="autoZero"/>
        <c:crossBetween val="between"/>
      </c:valAx>
      <c:spPr>
        <a:noFill/>
        <a:ln>
          <a:solidFill>
            <a:schemeClr val="tx1">
              <a:lumMod val="50000"/>
              <a:lumOff val="50000"/>
            </a:schemeClr>
          </a:solidFill>
        </a:ln>
        <a:effectLst/>
      </c:spPr>
    </c:plotArea>
    <c:legend>
      <c:legendPos val="b"/>
      <c:overlay val="0"/>
      <c:spPr>
        <a:noFill/>
        <a:ln>
          <a:noFill/>
        </a:ln>
        <a:effectLst/>
      </c:spPr>
      <c:txPr>
        <a:bodyPr rot="0" vert="horz"/>
        <a:lstStyle/>
        <a:p>
          <a:pPr>
            <a:defRPr/>
          </a:pPr>
          <a:endParaRPr lang="ja-JP"/>
        </a:p>
      </c:txPr>
    </c:legend>
    <c:plotVisOnly val="1"/>
    <c:dispBlanksAs val="gap"/>
    <c:showDLblsOverMax val="0"/>
  </c:chart>
  <c:spPr>
    <a:solidFill>
      <a:schemeClr val="bg1"/>
    </a:solid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30067247511221"/>
          <c:y val="8.6520307683362066E-2"/>
          <c:w val="0.60317274689776201"/>
          <c:h val="0.83921873640140532"/>
        </c:manualLayout>
      </c:layout>
      <c:barChart>
        <c:barDir val="bar"/>
        <c:grouping val="stacked"/>
        <c:varyColors val="0"/>
        <c:ser>
          <c:idx val="0"/>
          <c:order val="0"/>
          <c:tx>
            <c:strRef>
              <c:f>'[「組込み／IoTに関する動向調査」 集計_データ編_5章_1（B-E）20200306★.xlsx]20-3(ク)'!$J$6</c:f>
              <c:strCache>
                <c:ptCount val="1"/>
                <c:pt idx="0">
                  <c:v>提供中・実施中</c:v>
                </c:pt>
              </c:strCache>
            </c:strRef>
          </c:tx>
          <c:spPr>
            <a:solidFill>
              <a:schemeClr val="accent1"/>
            </a:solidFill>
            <a:ln>
              <a:solidFill>
                <a:sysClr val="windowText" lastClr="000000"/>
              </a:solidFill>
            </a:ln>
            <a:effectLst/>
          </c:spPr>
          <c:invertIfNegative val="0"/>
          <c:dLbls>
            <c:dLbl>
              <c:idx val="0"/>
              <c:layout>
                <c:manualLayout>
                  <c:x val="-1.1204481792717087E-2"/>
                  <c:y val="2.9366945564548695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94A-4E61-83E5-AA060A4B5231}"/>
                </c:ext>
              </c:extLst>
            </c:dLbl>
            <c:spPr>
              <a:noFill/>
              <a:ln>
                <a:noFill/>
              </a:ln>
              <a:effectLst/>
            </c:spPr>
            <c:txPr>
              <a:bodyPr rot="0" vert="horz"/>
              <a:lstStyle/>
              <a:p>
                <a:pPr>
                  <a:defRPr>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集計_データ編_5章_1（B-E）20200306★.xlsx]20-3(ク)'!$I$7:$I$15</c:f>
              <c:strCache>
                <c:ptCount val="9"/>
                <c:pt idx="0">
                  <c:v>製品・サービスの提供</c:v>
                </c:pt>
                <c:pt idx="1">
                  <c:v>100人以下（n=367）</c:v>
                </c:pt>
                <c:pt idx="2">
                  <c:v>101人以上（n=191）</c:v>
                </c:pt>
                <c:pt idx="3">
                  <c:v>開発の受託           </c:v>
                </c:pt>
                <c:pt idx="4">
                  <c:v>100人以下（n=363）</c:v>
                </c:pt>
                <c:pt idx="5">
                  <c:v>101人以上（n=191）</c:v>
                </c:pt>
                <c:pt idx="6">
                  <c:v>製品・サービスの利用</c:v>
                </c:pt>
                <c:pt idx="7">
                  <c:v>100人以下（n=363）</c:v>
                </c:pt>
                <c:pt idx="8">
                  <c:v>101人以上（n=190）</c:v>
                </c:pt>
              </c:strCache>
            </c:strRef>
          </c:cat>
          <c:val>
            <c:numRef>
              <c:f>'[「組込み／IoTに関する動向調査」 集計_データ編_5章_1（B-E）20200306★.xlsx]20-3(ク)'!$J$7:$J$15</c:f>
              <c:numCache>
                <c:formatCode>0.0%</c:formatCode>
                <c:ptCount val="9"/>
                <c:pt idx="1">
                  <c:v>0.15531335149863759</c:v>
                </c:pt>
                <c:pt idx="2">
                  <c:v>0.18324607329842932</c:v>
                </c:pt>
                <c:pt idx="4">
                  <c:v>0.17630853994490359</c:v>
                </c:pt>
                <c:pt idx="5">
                  <c:v>0.20942408376963351</c:v>
                </c:pt>
                <c:pt idx="7">
                  <c:v>6.6115702479338845E-2</c:v>
                </c:pt>
                <c:pt idx="8">
                  <c:v>0.12105263157894737</c:v>
                </c:pt>
              </c:numCache>
            </c:numRef>
          </c:val>
          <c:extLst>
            <c:ext xmlns:c16="http://schemas.microsoft.com/office/drawing/2014/chart" uri="{C3380CC4-5D6E-409C-BE32-E72D297353CC}">
              <c16:uniqueId val="{00000001-994A-4E61-83E5-AA060A4B5231}"/>
            </c:ext>
          </c:extLst>
        </c:ser>
        <c:ser>
          <c:idx val="2"/>
          <c:order val="1"/>
          <c:tx>
            <c:strRef>
              <c:f>'[「組込み／IoTに関する動向調査」 集計_データ編_5章_1（B-E）20200306★.xlsx]20-3(ク)'!$K$6</c:f>
              <c:strCache>
                <c:ptCount val="1"/>
                <c:pt idx="0">
                  <c:v>開発中・準備中</c:v>
                </c:pt>
              </c:strCache>
            </c:strRef>
          </c:tx>
          <c:spPr>
            <a:solidFill>
              <a:schemeClr val="accent2"/>
            </a:solidFill>
            <a:ln>
              <a:solidFill>
                <a:sysClr val="windowText" lastClr="000000"/>
              </a:solidFill>
            </a:ln>
            <a:effectLst/>
          </c:spPr>
          <c:invertIfNegative val="0"/>
          <c:dLbls>
            <c:spPr>
              <a:noFill/>
              <a:ln>
                <a:noFill/>
              </a:ln>
              <a:effectLst/>
            </c:spPr>
            <c:txPr>
              <a:bodyPr rot="0" vert="horz"/>
              <a:lstStyle/>
              <a:p>
                <a:pPr>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集計_データ編_5章_1（B-E）20200306★.xlsx]20-3(ク)'!$I$7:$I$15</c:f>
              <c:strCache>
                <c:ptCount val="9"/>
                <c:pt idx="0">
                  <c:v>製品・サービスの提供</c:v>
                </c:pt>
                <c:pt idx="1">
                  <c:v>100人以下（n=367）</c:v>
                </c:pt>
                <c:pt idx="2">
                  <c:v>101人以上（n=191）</c:v>
                </c:pt>
                <c:pt idx="3">
                  <c:v>開発の受託           </c:v>
                </c:pt>
                <c:pt idx="4">
                  <c:v>100人以下（n=363）</c:v>
                </c:pt>
                <c:pt idx="5">
                  <c:v>101人以上（n=191）</c:v>
                </c:pt>
                <c:pt idx="6">
                  <c:v>製品・サービスの利用</c:v>
                </c:pt>
                <c:pt idx="7">
                  <c:v>100人以下（n=363）</c:v>
                </c:pt>
                <c:pt idx="8">
                  <c:v>101人以上（n=190）</c:v>
                </c:pt>
              </c:strCache>
            </c:strRef>
          </c:cat>
          <c:val>
            <c:numRef>
              <c:f>'[「組込み／IoTに関する動向調査」 集計_データ編_5章_1（B-E）20200306★.xlsx]20-3(ク)'!$K$7:$K$15</c:f>
              <c:numCache>
                <c:formatCode>0.0%</c:formatCode>
                <c:ptCount val="9"/>
                <c:pt idx="1">
                  <c:v>0.11989100817438691</c:v>
                </c:pt>
                <c:pt idx="2">
                  <c:v>0.14136125654450263</c:v>
                </c:pt>
                <c:pt idx="4">
                  <c:v>6.8870523415977963E-2</c:v>
                </c:pt>
                <c:pt idx="5">
                  <c:v>9.4240837696335081E-2</c:v>
                </c:pt>
                <c:pt idx="7">
                  <c:v>7.9889807162534437E-2</c:v>
                </c:pt>
                <c:pt idx="8">
                  <c:v>5.2631578947368418E-2</c:v>
                </c:pt>
              </c:numCache>
            </c:numRef>
          </c:val>
          <c:extLst>
            <c:ext xmlns:c16="http://schemas.microsoft.com/office/drawing/2014/chart" uri="{C3380CC4-5D6E-409C-BE32-E72D297353CC}">
              <c16:uniqueId val="{00000002-994A-4E61-83E5-AA060A4B5231}"/>
            </c:ext>
          </c:extLst>
        </c:ser>
        <c:ser>
          <c:idx val="1"/>
          <c:order val="2"/>
          <c:tx>
            <c:strRef>
              <c:f>'[「組込み／IoTに関する動向調査」 集計_データ編_5章_1（B-E）20200306★.xlsx]20-3(ク)'!$L$6</c:f>
              <c:strCache>
                <c:ptCount val="1"/>
                <c:pt idx="0">
                  <c:v>調査中・検討中</c:v>
                </c:pt>
              </c:strCache>
            </c:strRef>
          </c:tx>
          <c:spPr>
            <a:solidFill>
              <a:schemeClr val="accent3"/>
            </a:solidFill>
            <a:ln>
              <a:solidFill>
                <a:sysClr val="windowText" lastClr="000000"/>
              </a:solidFill>
            </a:ln>
            <a:effectLst/>
          </c:spPr>
          <c:invertIfNegative val="0"/>
          <c:dLbls>
            <c:spPr>
              <a:noFill/>
              <a:ln>
                <a:noFill/>
              </a:ln>
              <a:effectLst/>
            </c:spPr>
            <c:txPr>
              <a:bodyPr rot="0" vert="horz"/>
              <a:lstStyle/>
              <a:p>
                <a:pPr>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集計_データ編_5章_1（B-E）20200306★.xlsx]20-3(ク)'!$I$7:$I$15</c:f>
              <c:strCache>
                <c:ptCount val="9"/>
                <c:pt idx="0">
                  <c:v>製品・サービスの提供</c:v>
                </c:pt>
                <c:pt idx="1">
                  <c:v>100人以下（n=367）</c:v>
                </c:pt>
                <c:pt idx="2">
                  <c:v>101人以上（n=191）</c:v>
                </c:pt>
                <c:pt idx="3">
                  <c:v>開発の受託           </c:v>
                </c:pt>
                <c:pt idx="4">
                  <c:v>100人以下（n=363）</c:v>
                </c:pt>
                <c:pt idx="5">
                  <c:v>101人以上（n=191）</c:v>
                </c:pt>
                <c:pt idx="6">
                  <c:v>製品・サービスの利用</c:v>
                </c:pt>
                <c:pt idx="7">
                  <c:v>100人以下（n=363）</c:v>
                </c:pt>
                <c:pt idx="8">
                  <c:v>101人以上（n=190）</c:v>
                </c:pt>
              </c:strCache>
            </c:strRef>
          </c:cat>
          <c:val>
            <c:numRef>
              <c:f>'[「組込み／IoTに関する動向調査」 集計_データ編_5章_1（B-E）20200306★.xlsx]20-3(ク)'!$L$7:$L$15</c:f>
              <c:numCache>
                <c:formatCode>0.0%</c:formatCode>
                <c:ptCount val="9"/>
                <c:pt idx="1">
                  <c:v>0.17711171662125341</c:v>
                </c:pt>
                <c:pt idx="2">
                  <c:v>0.19895287958115182</c:v>
                </c:pt>
                <c:pt idx="4">
                  <c:v>0.1487603305785124</c:v>
                </c:pt>
                <c:pt idx="5">
                  <c:v>9.947643979057591E-2</c:v>
                </c:pt>
                <c:pt idx="7">
                  <c:v>0.21763085399449036</c:v>
                </c:pt>
                <c:pt idx="8">
                  <c:v>0.23157894736842105</c:v>
                </c:pt>
              </c:numCache>
            </c:numRef>
          </c:val>
          <c:extLst>
            <c:ext xmlns:c16="http://schemas.microsoft.com/office/drawing/2014/chart" uri="{C3380CC4-5D6E-409C-BE32-E72D297353CC}">
              <c16:uniqueId val="{00000003-994A-4E61-83E5-AA060A4B5231}"/>
            </c:ext>
          </c:extLst>
        </c:ser>
        <c:ser>
          <c:idx val="3"/>
          <c:order val="3"/>
          <c:tx>
            <c:strRef>
              <c:f>'[「組込み／IoTに関する動向調査」 集計_データ編_5章_1（B-E）20200306★.xlsx]20-3(ク)'!$M$6</c:f>
              <c:strCache>
                <c:ptCount val="1"/>
                <c:pt idx="0">
                  <c:v>していない</c:v>
                </c:pt>
              </c:strCache>
            </c:strRef>
          </c:tx>
          <c:spPr>
            <a:solidFill>
              <a:schemeClr val="accent4"/>
            </a:solidFill>
            <a:ln>
              <a:solidFill>
                <a:sysClr val="windowText" lastClr="000000"/>
              </a:solidFill>
            </a:ln>
            <a:effectLst/>
          </c:spPr>
          <c:invertIfNegative val="0"/>
          <c:dLbls>
            <c:spPr>
              <a:noFill/>
              <a:ln>
                <a:noFill/>
              </a:ln>
              <a:effectLst/>
            </c:spPr>
            <c:txPr>
              <a:bodyPr rot="0" vert="horz"/>
              <a:lstStyle/>
              <a:p>
                <a:pPr>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集計_データ編_5章_1（B-E）20200306★.xlsx]20-3(ク)'!$I$7:$I$15</c:f>
              <c:strCache>
                <c:ptCount val="9"/>
                <c:pt idx="0">
                  <c:v>製品・サービスの提供</c:v>
                </c:pt>
                <c:pt idx="1">
                  <c:v>100人以下（n=367）</c:v>
                </c:pt>
                <c:pt idx="2">
                  <c:v>101人以上（n=191）</c:v>
                </c:pt>
                <c:pt idx="3">
                  <c:v>開発の受託           </c:v>
                </c:pt>
                <c:pt idx="4">
                  <c:v>100人以下（n=363）</c:v>
                </c:pt>
                <c:pt idx="5">
                  <c:v>101人以上（n=191）</c:v>
                </c:pt>
                <c:pt idx="6">
                  <c:v>製品・サービスの利用</c:v>
                </c:pt>
                <c:pt idx="7">
                  <c:v>100人以下（n=363）</c:v>
                </c:pt>
                <c:pt idx="8">
                  <c:v>101人以上（n=190）</c:v>
                </c:pt>
              </c:strCache>
            </c:strRef>
          </c:cat>
          <c:val>
            <c:numRef>
              <c:f>'[「組込み／IoTに関する動向調査」 集計_データ編_5章_1（B-E）20200306★.xlsx]20-3(ク)'!$M$7:$M$15</c:f>
              <c:numCache>
                <c:formatCode>0.0%</c:formatCode>
                <c:ptCount val="9"/>
                <c:pt idx="1">
                  <c:v>0.54768392370572205</c:v>
                </c:pt>
                <c:pt idx="2">
                  <c:v>0.47643979057591623</c:v>
                </c:pt>
                <c:pt idx="4">
                  <c:v>0.60606060606060608</c:v>
                </c:pt>
                <c:pt idx="5">
                  <c:v>0.59685863874345546</c:v>
                </c:pt>
                <c:pt idx="7">
                  <c:v>0.63636363636363635</c:v>
                </c:pt>
                <c:pt idx="8">
                  <c:v>0.59473684210526312</c:v>
                </c:pt>
              </c:numCache>
            </c:numRef>
          </c:val>
          <c:extLst>
            <c:ext xmlns:c16="http://schemas.microsoft.com/office/drawing/2014/chart" uri="{C3380CC4-5D6E-409C-BE32-E72D297353CC}">
              <c16:uniqueId val="{00000004-994A-4E61-83E5-AA060A4B5231}"/>
            </c:ext>
          </c:extLst>
        </c:ser>
        <c:dLbls>
          <c:showLegendKey val="0"/>
          <c:showVal val="0"/>
          <c:showCatName val="0"/>
          <c:showSerName val="0"/>
          <c:showPercent val="0"/>
          <c:showBubbleSize val="0"/>
        </c:dLbls>
        <c:gapWidth val="40"/>
        <c:overlap val="100"/>
        <c:axId val="459928704"/>
        <c:axId val="459930240"/>
      </c:barChart>
      <c:catAx>
        <c:axId val="45992870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459930240"/>
        <c:crosses val="autoZero"/>
        <c:auto val="1"/>
        <c:lblAlgn val="ctr"/>
        <c:lblOffset val="100"/>
        <c:noMultiLvlLbl val="0"/>
      </c:catAx>
      <c:valAx>
        <c:axId val="459930240"/>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59928704"/>
        <c:crosses val="autoZero"/>
        <c:crossBetween val="between"/>
      </c:valAx>
      <c:spPr>
        <a:noFill/>
        <a:ln>
          <a:solidFill>
            <a:schemeClr val="tx1">
              <a:lumMod val="50000"/>
              <a:lumOff val="50000"/>
            </a:schemeClr>
          </a:solidFill>
        </a:ln>
        <a:effectLst/>
      </c:spPr>
    </c:plotArea>
    <c:legend>
      <c:legendPos val="b"/>
      <c:overlay val="0"/>
      <c:spPr>
        <a:noFill/>
        <a:ln>
          <a:noFill/>
        </a:ln>
        <a:effectLst/>
      </c:spPr>
      <c:txPr>
        <a:bodyPr rot="0" vert="horz"/>
        <a:lstStyle/>
        <a:p>
          <a:pPr>
            <a:defRPr/>
          </a:pPr>
          <a:endParaRPr lang="ja-JP"/>
        </a:p>
      </c:txPr>
    </c:legend>
    <c:plotVisOnly val="1"/>
    <c:dispBlanksAs val="gap"/>
    <c:showDLblsOverMax val="0"/>
  </c:chart>
  <c:spPr>
    <a:solidFill>
      <a:schemeClr val="bg1"/>
    </a:solid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368273162346641"/>
          <c:y val="0.11171736669088651"/>
          <c:w val="0.61249670846870619"/>
          <c:h val="0.81402152980099751"/>
        </c:manualLayout>
      </c:layout>
      <c:barChart>
        <c:barDir val="bar"/>
        <c:grouping val="stacked"/>
        <c:varyColors val="0"/>
        <c:ser>
          <c:idx val="0"/>
          <c:order val="0"/>
          <c:tx>
            <c:strRef>
              <c:f>'[「組込み／IoTに関する動向調査」 集計_データ編_5章_1（B-E）20200306★.xlsx]20-4(ク)'!$J$6</c:f>
              <c:strCache>
                <c:ptCount val="1"/>
                <c:pt idx="0">
                  <c:v>提供中・実施中</c:v>
                </c:pt>
              </c:strCache>
            </c:strRef>
          </c:tx>
          <c:spPr>
            <a:solidFill>
              <a:schemeClr val="accent1"/>
            </a:solidFill>
            <a:ln>
              <a:solidFill>
                <a:sysClr val="windowText" lastClr="000000"/>
              </a:solidFill>
            </a:ln>
            <a:effectLst/>
          </c:spPr>
          <c:invertIfNegative val="0"/>
          <c:dLbls>
            <c:dLbl>
              <c:idx val="0"/>
              <c:layout>
                <c:manualLayout>
                  <c:x val="-1.1204481792717087E-2"/>
                  <c:y val="2.9366945564548695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914-4A6E-9AF5-8007C7743F0C}"/>
                </c:ext>
              </c:extLst>
            </c:dLbl>
            <c:spPr>
              <a:noFill/>
              <a:ln>
                <a:noFill/>
              </a:ln>
              <a:effectLst/>
            </c:spPr>
            <c:txPr>
              <a:bodyPr rot="0" vert="horz"/>
              <a:lstStyle/>
              <a:p>
                <a:pPr>
                  <a:defRPr>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集計_データ編_5章_1（B-E）20200306★.xlsx]20-4(ク)'!$I$7:$I$15</c:f>
              <c:strCache>
                <c:ptCount val="9"/>
                <c:pt idx="0">
                  <c:v>製品・サービスの提供　　　</c:v>
                </c:pt>
                <c:pt idx="1">
                  <c:v>IoTあり（n=364）</c:v>
                </c:pt>
                <c:pt idx="2">
                  <c:v>IoTなし（n=194）</c:v>
                </c:pt>
                <c:pt idx="3">
                  <c:v>開発の受託　　　　　　　　 </c:v>
                </c:pt>
                <c:pt idx="4">
                  <c:v>IoTあり（n=360）</c:v>
                </c:pt>
                <c:pt idx="5">
                  <c:v>IoTなし（n=194）</c:v>
                </c:pt>
                <c:pt idx="6">
                  <c:v>製品・サービスの利用　　　</c:v>
                </c:pt>
                <c:pt idx="7">
                  <c:v>IoTあり（n=359）</c:v>
                </c:pt>
                <c:pt idx="8">
                  <c:v>IoTなし（n=194）</c:v>
                </c:pt>
              </c:strCache>
            </c:strRef>
          </c:cat>
          <c:val>
            <c:numRef>
              <c:f>'[「組込み／IoTに関する動向調査」 集計_データ編_5章_1（B-E）20200306★.xlsx]20-4(ク)'!$J$7:$J$15</c:f>
              <c:numCache>
                <c:formatCode>0.0%</c:formatCode>
                <c:ptCount val="9"/>
                <c:pt idx="1">
                  <c:v>0.19230769230769232</c:v>
                </c:pt>
                <c:pt idx="2">
                  <c:v>0.1134020618556701</c:v>
                </c:pt>
                <c:pt idx="4">
                  <c:v>0.20833333333333334</c:v>
                </c:pt>
                <c:pt idx="5">
                  <c:v>0.14948453608247422</c:v>
                </c:pt>
                <c:pt idx="7">
                  <c:v>0.10306406685236769</c:v>
                </c:pt>
                <c:pt idx="8">
                  <c:v>5.1546391752577317E-2</c:v>
                </c:pt>
              </c:numCache>
            </c:numRef>
          </c:val>
          <c:extLst>
            <c:ext xmlns:c16="http://schemas.microsoft.com/office/drawing/2014/chart" uri="{C3380CC4-5D6E-409C-BE32-E72D297353CC}">
              <c16:uniqueId val="{00000001-A914-4A6E-9AF5-8007C7743F0C}"/>
            </c:ext>
          </c:extLst>
        </c:ser>
        <c:ser>
          <c:idx val="2"/>
          <c:order val="1"/>
          <c:tx>
            <c:strRef>
              <c:f>'[「組込み／IoTに関する動向調査」 集計_データ編_5章_1（B-E）20200306★.xlsx]20-4(ク)'!$K$6</c:f>
              <c:strCache>
                <c:ptCount val="1"/>
                <c:pt idx="0">
                  <c:v>開発中・準備中</c:v>
                </c:pt>
              </c:strCache>
            </c:strRef>
          </c:tx>
          <c:spPr>
            <a:solidFill>
              <a:schemeClr val="accent2"/>
            </a:solidFill>
            <a:ln>
              <a:solidFill>
                <a:sysClr val="windowText" lastClr="000000"/>
              </a:solidFill>
            </a:ln>
            <a:effectLst/>
          </c:spPr>
          <c:invertIfNegative val="0"/>
          <c:dLbls>
            <c:spPr>
              <a:noFill/>
              <a:ln>
                <a:noFill/>
              </a:ln>
              <a:effectLst/>
            </c:spPr>
            <c:txPr>
              <a:bodyPr rot="0" vert="horz"/>
              <a:lstStyle/>
              <a:p>
                <a:pPr>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集計_データ編_5章_1（B-E）20200306★.xlsx]20-4(ク)'!$I$7:$I$15</c:f>
              <c:strCache>
                <c:ptCount val="9"/>
                <c:pt idx="0">
                  <c:v>製品・サービスの提供　　　</c:v>
                </c:pt>
                <c:pt idx="1">
                  <c:v>IoTあり（n=364）</c:v>
                </c:pt>
                <c:pt idx="2">
                  <c:v>IoTなし（n=194）</c:v>
                </c:pt>
                <c:pt idx="3">
                  <c:v>開発の受託　　　　　　　　 </c:v>
                </c:pt>
                <c:pt idx="4">
                  <c:v>IoTあり（n=360）</c:v>
                </c:pt>
                <c:pt idx="5">
                  <c:v>IoTなし（n=194）</c:v>
                </c:pt>
                <c:pt idx="6">
                  <c:v>製品・サービスの利用　　　</c:v>
                </c:pt>
                <c:pt idx="7">
                  <c:v>IoTあり（n=359）</c:v>
                </c:pt>
                <c:pt idx="8">
                  <c:v>IoTなし（n=194）</c:v>
                </c:pt>
              </c:strCache>
            </c:strRef>
          </c:cat>
          <c:val>
            <c:numRef>
              <c:f>'[「組込み／IoTに関する動向調査」 集計_データ編_5章_1（B-E）20200306★.xlsx]20-4(ク)'!$K$7:$K$15</c:f>
              <c:numCache>
                <c:formatCode>0.0%</c:formatCode>
                <c:ptCount val="9"/>
                <c:pt idx="1">
                  <c:v>0.15109890109890109</c:v>
                </c:pt>
                <c:pt idx="2">
                  <c:v>8.247422680412371E-2</c:v>
                </c:pt>
                <c:pt idx="4">
                  <c:v>8.611111111111111E-2</c:v>
                </c:pt>
                <c:pt idx="5">
                  <c:v>6.1855670103092786E-2</c:v>
                </c:pt>
                <c:pt idx="7">
                  <c:v>8.9136490250696379E-2</c:v>
                </c:pt>
                <c:pt idx="8">
                  <c:v>3.608247422680412E-2</c:v>
                </c:pt>
              </c:numCache>
            </c:numRef>
          </c:val>
          <c:extLst>
            <c:ext xmlns:c16="http://schemas.microsoft.com/office/drawing/2014/chart" uri="{C3380CC4-5D6E-409C-BE32-E72D297353CC}">
              <c16:uniqueId val="{00000002-A914-4A6E-9AF5-8007C7743F0C}"/>
            </c:ext>
          </c:extLst>
        </c:ser>
        <c:ser>
          <c:idx val="1"/>
          <c:order val="2"/>
          <c:tx>
            <c:strRef>
              <c:f>'[「組込み／IoTに関する動向調査」 集計_データ編_5章_1（B-E）20200306★.xlsx]20-4(ク)'!$L$6</c:f>
              <c:strCache>
                <c:ptCount val="1"/>
                <c:pt idx="0">
                  <c:v>調査中・検討中</c:v>
                </c:pt>
              </c:strCache>
            </c:strRef>
          </c:tx>
          <c:spPr>
            <a:solidFill>
              <a:schemeClr val="accent3"/>
            </a:solidFill>
            <a:ln>
              <a:solidFill>
                <a:sysClr val="windowText" lastClr="000000"/>
              </a:solidFill>
            </a:ln>
            <a:effectLst/>
          </c:spPr>
          <c:invertIfNegative val="0"/>
          <c:dLbls>
            <c:spPr>
              <a:noFill/>
              <a:ln>
                <a:noFill/>
              </a:ln>
              <a:effectLst/>
            </c:spPr>
            <c:txPr>
              <a:bodyPr rot="0" vert="horz"/>
              <a:lstStyle/>
              <a:p>
                <a:pPr>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集計_データ編_5章_1（B-E）20200306★.xlsx]20-4(ク)'!$I$7:$I$15</c:f>
              <c:strCache>
                <c:ptCount val="9"/>
                <c:pt idx="0">
                  <c:v>製品・サービスの提供　　　</c:v>
                </c:pt>
                <c:pt idx="1">
                  <c:v>IoTあり（n=364）</c:v>
                </c:pt>
                <c:pt idx="2">
                  <c:v>IoTなし（n=194）</c:v>
                </c:pt>
                <c:pt idx="3">
                  <c:v>開発の受託　　　　　　　　 </c:v>
                </c:pt>
                <c:pt idx="4">
                  <c:v>IoTあり（n=360）</c:v>
                </c:pt>
                <c:pt idx="5">
                  <c:v>IoTなし（n=194）</c:v>
                </c:pt>
                <c:pt idx="6">
                  <c:v>製品・サービスの利用　　　</c:v>
                </c:pt>
                <c:pt idx="7">
                  <c:v>IoTあり（n=359）</c:v>
                </c:pt>
                <c:pt idx="8">
                  <c:v>IoTなし（n=194）</c:v>
                </c:pt>
              </c:strCache>
            </c:strRef>
          </c:cat>
          <c:val>
            <c:numRef>
              <c:f>'[「組込み／IoTに関する動向調査」 集計_データ編_5章_1（B-E）20200306★.xlsx]20-4(ク)'!$L$7:$L$15</c:f>
              <c:numCache>
                <c:formatCode>0.0%</c:formatCode>
                <c:ptCount val="9"/>
                <c:pt idx="1">
                  <c:v>0.19505494505494506</c:v>
                </c:pt>
                <c:pt idx="2">
                  <c:v>0.16494845360824742</c:v>
                </c:pt>
                <c:pt idx="4">
                  <c:v>0.12777777777777777</c:v>
                </c:pt>
                <c:pt idx="5">
                  <c:v>0.13917525773195877</c:v>
                </c:pt>
                <c:pt idx="7">
                  <c:v>0.22841225626740946</c:v>
                </c:pt>
                <c:pt idx="8">
                  <c:v>0.21134020618556701</c:v>
                </c:pt>
              </c:numCache>
            </c:numRef>
          </c:val>
          <c:extLst>
            <c:ext xmlns:c16="http://schemas.microsoft.com/office/drawing/2014/chart" uri="{C3380CC4-5D6E-409C-BE32-E72D297353CC}">
              <c16:uniqueId val="{00000003-A914-4A6E-9AF5-8007C7743F0C}"/>
            </c:ext>
          </c:extLst>
        </c:ser>
        <c:ser>
          <c:idx val="3"/>
          <c:order val="3"/>
          <c:tx>
            <c:strRef>
              <c:f>'[「組込み／IoTに関する動向調査」 集計_データ編_5章_1（B-E）20200306★.xlsx]20-4(ク)'!$M$6</c:f>
              <c:strCache>
                <c:ptCount val="1"/>
                <c:pt idx="0">
                  <c:v>していない</c:v>
                </c:pt>
              </c:strCache>
            </c:strRef>
          </c:tx>
          <c:spPr>
            <a:solidFill>
              <a:schemeClr val="accent4"/>
            </a:solidFill>
            <a:ln>
              <a:solidFill>
                <a:sysClr val="windowText" lastClr="000000"/>
              </a:solidFill>
            </a:ln>
            <a:effectLst/>
          </c:spPr>
          <c:invertIfNegative val="0"/>
          <c:dLbls>
            <c:spPr>
              <a:noFill/>
              <a:ln>
                <a:noFill/>
              </a:ln>
              <a:effectLst/>
            </c:spPr>
            <c:txPr>
              <a:bodyPr rot="0" vert="horz"/>
              <a:lstStyle/>
              <a:p>
                <a:pPr>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集計_データ編_5章_1（B-E）20200306★.xlsx]20-4(ク)'!$I$7:$I$15</c:f>
              <c:strCache>
                <c:ptCount val="9"/>
                <c:pt idx="0">
                  <c:v>製品・サービスの提供　　　</c:v>
                </c:pt>
                <c:pt idx="1">
                  <c:v>IoTあり（n=364）</c:v>
                </c:pt>
                <c:pt idx="2">
                  <c:v>IoTなし（n=194）</c:v>
                </c:pt>
                <c:pt idx="3">
                  <c:v>開発の受託　　　　　　　　 </c:v>
                </c:pt>
                <c:pt idx="4">
                  <c:v>IoTあり（n=360）</c:v>
                </c:pt>
                <c:pt idx="5">
                  <c:v>IoTなし（n=194）</c:v>
                </c:pt>
                <c:pt idx="6">
                  <c:v>製品・サービスの利用　　　</c:v>
                </c:pt>
                <c:pt idx="7">
                  <c:v>IoTあり（n=359）</c:v>
                </c:pt>
                <c:pt idx="8">
                  <c:v>IoTなし（n=194）</c:v>
                </c:pt>
              </c:strCache>
            </c:strRef>
          </c:cat>
          <c:val>
            <c:numRef>
              <c:f>'[「組込み／IoTに関する動向調査」 集計_データ編_5章_1（B-E）20200306★.xlsx]20-4(ク)'!$M$7:$M$15</c:f>
              <c:numCache>
                <c:formatCode>0.0%</c:formatCode>
                <c:ptCount val="9"/>
                <c:pt idx="1">
                  <c:v>0.46153846153846156</c:v>
                </c:pt>
                <c:pt idx="2">
                  <c:v>0.63917525773195871</c:v>
                </c:pt>
                <c:pt idx="4">
                  <c:v>0.57777777777777772</c:v>
                </c:pt>
                <c:pt idx="5">
                  <c:v>0.64948453608247425</c:v>
                </c:pt>
                <c:pt idx="7">
                  <c:v>0.57938718662952648</c:v>
                </c:pt>
                <c:pt idx="8">
                  <c:v>0.7010309278350515</c:v>
                </c:pt>
              </c:numCache>
            </c:numRef>
          </c:val>
          <c:extLst>
            <c:ext xmlns:c16="http://schemas.microsoft.com/office/drawing/2014/chart" uri="{C3380CC4-5D6E-409C-BE32-E72D297353CC}">
              <c16:uniqueId val="{00000004-A914-4A6E-9AF5-8007C7743F0C}"/>
            </c:ext>
          </c:extLst>
        </c:ser>
        <c:dLbls>
          <c:showLegendKey val="0"/>
          <c:showVal val="0"/>
          <c:showCatName val="0"/>
          <c:showSerName val="0"/>
          <c:showPercent val="0"/>
          <c:showBubbleSize val="0"/>
        </c:dLbls>
        <c:gapWidth val="40"/>
        <c:overlap val="100"/>
        <c:axId val="460008832"/>
        <c:axId val="460018816"/>
      </c:barChart>
      <c:catAx>
        <c:axId val="460008832"/>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460018816"/>
        <c:crosses val="autoZero"/>
        <c:auto val="1"/>
        <c:lblAlgn val="ctr"/>
        <c:lblOffset val="100"/>
        <c:noMultiLvlLbl val="0"/>
      </c:catAx>
      <c:valAx>
        <c:axId val="46001881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60008832"/>
        <c:crosses val="autoZero"/>
        <c:crossBetween val="between"/>
      </c:valAx>
      <c:spPr>
        <a:noFill/>
        <a:ln>
          <a:solidFill>
            <a:schemeClr val="tx1">
              <a:lumMod val="50000"/>
              <a:lumOff val="50000"/>
            </a:schemeClr>
          </a:solidFill>
        </a:ln>
        <a:effectLst/>
      </c:spPr>
    </c:plotArea>
    <c:legend>
      <c:legendPos val="b"/>
      <c:overlay val="0"/>
      <c:spPr>
        <a:noFill/>
        <a:ln>
          <a:noFill/>
        </a:ln>
        <a:effectLst/>
      </c:spPr>
      <c:txPr>
        <a:bodyPr rot="0" vert="horz"/>
        <a:lstStyle/>
        <a:p>
          <a:pPr>
            <a:defRPr/>
          </a:pPr>
          <a:endParaRPr lang="ja-JP"/>
        </a:p>
      </c:txPr>
    </c:legend>
    <c:plotVisOnly val="1"/>
    <c:dispBlanksAs val="gap"/>
    <c:showDLblsOverMax val="0"/>
  </c:chart>
  <c:spPr>
    <a:solidFill>
      <a:schemeClr val="bg1"/>
    </a:solid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5042735042735"/>
          <c:y val="0.3235774991539298"/>
          <c:w val="0.73401709401709403"/>
          <c:h val="0.52460132357502876"/>
        </c:manualLayout>
      </c:layout>
      <c:barChart>
        <c:barDir val="bar"/>
        <c:grouping val="stacked"/>
        <c:varyColors val="0"/>
        <c:ser>
          <c:idx val="1"/>
          <c:order val="0"/>
          <c:tx>
            <c:strRef>
              <c:f>'[「組込み／IoTに関する動向調査」 集計_データ編_1章_1（A-F）20200306★.xlsx]5-7'!$F$6</c:f>
              <c:strCache>
                <c:ptCount val="1"/>
                <c:pt idx="0">
                  <c:v>中部</c:v>
                </c:pt>
              </c:strCache>
            </c:strRef>
          </c:tx>
          <c:spPr>
            <a:solidFill>
              <a:schemeClr val="accent1"/>
            </a:solidFill>
            <a:ln>
              <a:solidFill>
                <a:schemeClr val="tx1"/>
              </a:solidFill>
            </a:ln>
            <a:effectLst/>
          </c:spPr>
          <c:invertIfNegative val="0"/>
          <c:cat>
            <c:strRef>
              <c:f>'[「組込み／IoTに関する動向調査」 集計_データ編_1章_1（A-F）20200306★.xlsx]5-7'!$C$7:$C$13</c:f>
              <c:strCache>
                <c:ptCount val="7"/>
                <c:pt idx="0">
                  <c:v>AV機器／家電機器</c:v>
                </c:pt>
                <c:pt idx="1">
                  <c:v>個人用情報機器</c:v>
                </c:pt>
                <c:pt idx="2">
                  <c:v>業務用端末機器</c:v>
                </c:pt>
                <c:pt idx="3">
                  <c:v>運輸機器／建設機器</c:v>
                </c:pt>
                <c:pt idx="4">
                  <c:v>工業制御／FA機器／産業機器</c:v>
                </c:pt>
                <c:pt idx="5">
                  <c:v>設備機器</c:v>
                </c:pt>
                <c:pt idx="6">
                  <c:v>医療機器</c:v>
                </c:pt>
              </c:strCache>
            </c:strRef>
          </c:cat>
          <c:val>
            <c:numRef>
              <c:f>'[「組込み／IoTに関する動向調査」 集計_データ編_1章_1（A-F）20200306★.xlsx]5-7'!$F$7:$F$13</c:f>
              <c:numCache>
                <c:formatCode>General</c:formatCode>
                <c:ptCount val="7"/>
                <c:pt idx="0">
                  <c:v>7</c:v>
                </c:pt>
                <c:pt idx="1">
                  <c:v>6</c:v>
                </c:pt>
                <c:pt idx="2">
                  <c:v>4</c:v>
                </c:pt>
                <c:pt idx="3">
                  <c:v>24</c:v>
                </c:pt>
                <c:pt idx="4">
                  <c:v>24</c:v>
                </c:pt>
                <c:pt idx="5">
                  <c:v>9</c:v>
                </c:pt>
                <c:pt idx="6">
                  <c:v>4</c:v>
                </c:pt>
              </c:numCache>
            </c:numRef>
          </c:val>
          <c:extLst>
            <c:ext xmlns:c16="http://schemas.microsoft.com/office/drawing/2014/chart" uri="{C3380CC4-5D6E-409C-BE32-E72D297353CC}">
              <c16:uniqueId val="{00000000-7A55-476A-9B16-7BDB5A039667}"/>
            </c:ext>
          </c:extLst>
        </c:ser>
        <c:dLbls>
          <c:showLegendKey val="0"/>
          <c:showVal val="0"/>
          <c:showCatName val="0"/>
          <c:showSerName val="0"/>
          <c:showPercent val="0"/>
          <c:showBubbleSize val="0"/>
        </c:dLbls>
        <c:gapWidth val="40"/>
        <c:overlap val="100"/>
        <c:axId val="439370496"/>
        <c:axId val="439372032"/>
      </c:barChart>
      <c:catAx>
        <c:axId val="439370496"/>
        <c:scaling>
          <c:orientation val="maxMin"/>
        </c:scaling>
        <c:delete val="1"/>
        <c:axPos val="l"/>
        <c:numFmt formatCode="General" sourceLinked="1"/>
        <c:majorTickMark val="none"/>
        <c:minorTickMark val="none"/>
        <c:tickLblPos val="nextTo"/>
        <c:crossAx val="439372032"/>
        <c:crosses val="autoZero"/>
        <c:auto val="1"/>
        <c:lblAlgn val="ctr"/>
        <c:lblOffset val="100"/>
        <c:noMultiLvlLbl val="0"/>
      </c:catAx>
      <c:valAx>
        <c:axId val="439372032"/>
        <c:scaling>
          <c:orientation val="minMax"/>
          <c:max val="100"/>
        </c:scaling>
        <c:delete val="0"/>
        <c:axPos val="t"/>
        <c:majorGridlines>
          <c:spPr>
            <a:ln w="3175" cap="flat" cmpd="sng" algn="ctr">
              <a:solidFill>
                <a:schemeClr val="tx1">
                  <a:lumMod val="50000"/>
                  <a:lumOff val="50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39370496"/>
        <c:crosses val="autoZero"/>
        <c:crossBetween val="between"/>
        <c:majorUnit val="20"/>
      </c:valAx>
      <c:spPr>
        <a:noFill/>
        <a:ln>
          <a:solidFill>
            <a:schemeClr val="tx1">
              <a:lumMod val="50000"/>
              <a:lumOff val="50000"/>
            </a:schemeClr>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30067247511221"/>
          <c:y val="8.6520307683362066E-2"/>
          <c:w val="0.60317274689776201"/>
          <c:h val="0.83921873640140532"/>
        </c:manualLayout>
      </c:layout>
      <c:barChart>
        <c:barDir val="bar"/>
        <c:grouping val="stacked"/>
        <c:varyColors val="0"/>
        <c:ser>
          <c:idx val="0"/>
          <c:order val="0"/>
          <c:tx>
            <c:strRef>
              <c:f>'[「組込み／IoTに関する動向調査」 集計_データ編_5章_1（B-E）20200306★.xlsx]20-4(ク)(2)'!$J$6</c:f>
              <c:strCache>
                <c:ptCount val="1"/>
                <c:pt idx="0">
                  <c:v>提供中・実施中</c:v>
                </c:pt>
              </c:strCache>
            </c:strRef>
          </c:tx>
          <c:spPr>
            <a:solidFill>
              <a:schemeClr val="accent1"/>
            </a:solidFill>
            <a:ln>
              <a:solidFill>
                <a:sysClr val="windowText" lastClr="000000"/>
              </a:solidFill>
            </a:ln>
            <a:effectLst/>
          </c:spPr>
          <c:invertIfNegative val="0"/>
          <c:dLbls>
            <c:dLbl>
              <c:idx val="0"/>
              <c:layout>
                <c:manualLayout>
                  <c:x val="-1.1204481792717087E-2"/>
                  <c:y val="2.9366945564548695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67A-4637-80FA-F15ED5DAC68A}"/>
                </c:ext>
              </c:extLst>
            </c:dLbl>
            <c:spPr>
              <a:noFill/>
              <a:ln>
                <a:noFill/>
              </a:ln>
              <a:effectLst/>
            </c:spPr>
            <c:txPr>
              <a:bodyPr rot="0" vert="horz"/>
              <a:lstStyle/>
              <a:p>
                <a:pPr>
                  <a:defRPr>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集計_データ編_5章_1（B-E）20200306★.xlsx]20-4(ク)(2)'!$I$7:$I$15</c:f>
              <c:strCache>
                <c:ptCount val="9"/>
                <c:pt idx="0">
                  <c:v>製品・サービスの提供　　　</c:v>
                </c:pt>
                <c:pt idx="1">
                  <c:v>DXあり（n=56）</c:v>
                </c:pt>
                <c:pt idx="2">
                  <c:v>DXなし（n=494）</c:v>
                </c:pt>
                <c:pt idx="3">
                  <c:v>開発の受託　　　　　　　　 </c:v>
                </c:pt>
                <c:pt idx="4">
                  <c:v>DXあり（n=56）</c:v>
                </c:pt>
                <c:pt idx="5">
                  <c:v>DXなし（n=491）</c:v>
                </c:pt>
                <c:pt idx="6">
                  <c:v>製品・サービスの利用　　　</c:v>
                </c:pt>
                <c:pt idx="7">
                  <c:v>DXあり（n=55）</c:v>
                </c:pt>
                <c:pt idx="8">
                  <c:v>DXなし（n=491）</c:v>
                </c:pt>
              </c:strCache>
            </c:strRef>
          </c:cat>
          <c:val>
            <c:numRef>
              <c:f>'[「組込み／IoTに関する動向調査」 集計_データ編_5章_1（B-E）20200306★.xlsx]20-4(ク)(2)'!$J$7:$J$15</c:f>
              <c:numCache>
                <c:formatCode>0.0%</c:formatCode>
                <c:ptCount val="9"/>
                <c:pt idx="1">
                  <c:v>0.375</c:v>
                </c:pt>
                <c:pt idx="2">
                  <c:v>0.1417004048582996</c:v>
                </c:pt>
                <c:pt idx="4">
                  <c:v>0.375</c:v>
                </c:pt>
                <c:pt idx="5">
                  <c:v>0.16293279022403259</c:v>
                </c:pt>
                <c:pt idx="7">
                  <c:v>0.29090909090909089</c:v>
                </c:pt>
                <c:pt idx="8">
                  <c:v>6.313645621181263E-2</c:v>
                </c:pt>
              </c:numCache>
            </c:numRef>
          </c:val>
          <c:extLst>
            <c:ext xmlns:c16="http://schemas.microsoft.com/office/drawing/2014/chart" uri="{C3380CC4-5D6E-409C-BE32-E72D297353CC}">
              <c16:uniqueId val="{00000001-A67A-4637-80FA-F15ED5DAC68A}"/>
            </c:ext>
          </c:extLst>
        </c:ser>
        <c:ser>
          <c:idx val="2"/>
          <c:order val="1"/>
          <c:tx>
            <c:strRef>
              <c:f>'[「組込み／IoTに関する動向調査」 集計_データ編_5章_1（B-E）20200306★.xlsx]20-4(ク)(2)'!$K$6</c:f>
              <c:strCache>
                <c:ptCount val="1"/>
                <c:pt idx="0">
                  <c:v>開発中・準備中</c:v>
                </c:pt>
              </c:strCache>
            </c:strRef>
          </c:tx>
          <c:spPr>
            <a:solidFill>
              <a:schemeClr val="accent2"/>
            </a:solidFill>
            <a:ln>
              <a:solidFill>
                <a:sysClr val="windowText" lastClr="000000"/>
              </a:solidFill>
            </a:ln>
            <a:effectLst/>
          </c:spPr>
          <c:invertIfNegative val="0"/>
          <c:dLbls>
            <c:spPr>
              <a:noFill/>
              <a:ln>
                <a:noFill/>
              </a:ln>
              <a:effectLst/>
            </c:spPr>
            <c:txPr>
              <a:bodyPr rot="0" vert="horz"/>
              <a:lstStyle/>
              <a:p>
                <a:pPr>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集計_データ編_5章_1（B-E）20200306★.xlsx]20-4(ク)(2)'!$I$7:$I$15</c:f>
              <c:strCache>
                <c:ptCount val="9"/>
                <c:pt idx="0">
                  <c:v>製品・サービスの提供　　　</c:v>
                </c:pt>
                <c:pt idx="1">
                  <c:v>DXあり（n=56）</c:v>
                </c:pt>
                <c:pt idx="2">
                  <c:v>DXなし（n=494）</c:v>
                </c:pt>
                <c:pt idx="3">
                  <c:v>開発の受託　　　　　　　　 </c:v>
                </c:pt>
                <c:pt idx="4">
                  <c:v>DXあり（n=56）</c:v>
                </c:pt>
                <c:pt idx="5">
                  <c:v>DXなし（n=491）</c:v>
                </c:pt>
                <c:pt idx="6">
                  <c:v>製品・サービスの利用　　　</c:v>
                </c:pt>
                <c:pt idx="7">
                  <c:v>DXあり（n=55）</c:v>
                </c:pt>
                <c:pt idx="8">
                  <c:v>DXなし（n=491）</c:v>
                </c:pt>
              </c:strCache>
            </c:strRef>
          </c:cat>
          <c:val>
            <c:numRef>
              <c:f>'[「組込み／IoTに関する動向調査」 集計_データ編_5章_1（B-E）20200306★.xlsx]20-4(ク)(2)'!$K$7:$K$15</c:f>
              <c:numCache>
                <c:formatCode>0.0%</c:formatCode>
                <c:ptCount val="9"/>
                <c:pt idx="1">
                  <c:v>0.21428571428571427</c:v>
                </c:pt>
                <c:pt idx="2">
                  <c:v>0.11740890688259109</c:v>
                </c:pt>
                <c:pt idx="4">
                  <c:v>0.125</c:v>
                </c:pt>
                <c:pt idx="5">
                  <c:v>7.3319755600814662E-2</c:v>
                </c:pt>
                <c:pt idx="7">
                  <c:v>0.12727272727272726</c:v>
                </c:pt>
                <c:pt idx="8">
                  <c:v>6.5173116089613028E-2</c:v>
                </c:pt>
              </c:numCache>
            </c:numRef>
          </c:val>
          <c:extLst>
            <c:ext xmlns:c16="http://schemas.microsoft.com/office/drawing/2014/chart" uri="{C3380CC4-5D6E-409C-BE32-E72D297353CC}">
              <c16:uniqueId val="{00000002-A67A-4637-80FA-F15ED5DAC68A}"/>
            </c:ext>
          </c:extLst>
        </c:ser>
        <c:ser>
          <c:idx val="1"/>
          <c:order val="2"/>
          <c:tx>
            <c:strRef>
              <c:f>'[「組込み／IoTに関する動向調査」 集計_データ編_5章_1（B-E）20200306★.xlsx]20-4(ク)(2)'!$L$6</c:f>
              <c:strCache>
                <c:ptCount val="1"/>
                <c:pt idx="0">
                  <c:v>調査中・検討中</c:v>
                </c:pt>
              </c:strCache>
            </c:strRef>
          </c:tx>
          <c:spPr>
            <a:solidFill>
              <a:schemeClr val="accent3"/>
            </a:solidFill>
            <a:ln>
              <a:solidFill>
                <a:sysClr val="windowText" lastClr="000000"/>
              </a:solidFill>
            </a:ln>
            <a:effectLst/>
          </c:spPr>
          <c:invertIfNegative val="0"/>
          <c:dLbls>
            <c:spPr>
              <a:noFill/>
              <a:ln>
                <a:noFill/>
              </a:ln>
              <a:effectLst/>
            </c:spPr>
            <c:txPr>
              <a:bodyPr rot="0" vert="horz"/>
              <a:lstStyle/>
              <a:p>
                <a:pPr>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集計_データ編_5章_1（B-E）20200306★.xlsx]20-4(ク)(2)'!$I$7:$I$15</c:f>
              <c:strCache>
                <c:ptCount val="9"/>
                <c:pt idx="0">
                  <c:v>製品・サービスの提供　　　</c:v>
                </c:pt>
                <c:pt idx="1">
                  <c:v>DXあり（n=56）</c:v>
                </c:pt>
                <c:pt idx="2">
                  <c:v>DXなし（n=494）</c:v>
                </c:pt>
                <c:pt idx="3">
                  <c:v>開発の受託　　　　　　　　 </c:v>
                </c:pt>
                <c:pt idx="4">
                  <c:v>DXあり（n=56）</c:v>
                </c:pt>
                <c:pt idx="5">
                  <c:v>DXなし（n=491）</c:v>
                </c:pt>
                <c:pt idx="6">
                  <c:v>製品・サービスの利用　　　</c:v>
                </c:pt>
                <c:pt idx="7">
                  <c:v>DXあり（n=55）</c:v>
                </c:pt>
                <c:pt idx="8">
                  <c:v>DXなし（n=491）</c:v>
                </c:pt>
              </c:strCache>
            </c:strRef>
          </c:cat>
          <c:val>
            <c:numRef>
              <c:f>'[「組込み／IoTに関する動向調査」 集計_データ編_5章_1（B-E）20200306★.xlsx]20-4(ク)(2)'!$L$7:$L$15</c:f>
              <c:numCache>
                <c:formatCode>0.0%</c:formatCode>
                <c:ptCount val="9"/>
                <c:pt idx="1">
                  <c:v>0.19642857142857142</c:v>
                </c:pt>
                <c:pt idx="2">
                  <c:v>0.18016194331983806</c:v>
                </c:pt>
                <c:pt idx="4">
                  <c:v>0.14285714285714285</c:v>
                </c:pt>
                <c:pt idx="5">
                  <c:v>0.13034623217922606</c:v>
                </c:pt>
                <c:pt idx="7">
                  <c:v>0.27272727272727271</c:v>
                </c:pt>
                <c:pt idx="8">
                  <c:v>0.21792260692464357</c:v>
                </c:pt>
              </c:numCache>
            </c:numRef>
          </c:val>
          <c:extLst>
            <c:ext xmlns:c16="http://schemas.microsoft.com/office/drawing/2014/chart" uri="{C3380CC4-5D6E-409C-BE32-E72D297353CC}">
              <c16:uniqueId val="{00000003-A67A-4637-80FA-F15ED5DAC68A}"/>
            </c:ext>
          </c:extLst>
        </c:ser>
        <c:ser>
          <c:idx val="3"/>
          <c:order val="3"/>
          <c:tx>
            <c:strRef>
              <c:f>'[「組込み／IoTに関する動向調査」 集計_データ編_5章_1（B-E）20200306★.xlsx]20-4(ク)(2)'!$M$6</c:f>
              <c:strCache>
                <c:ptCount val="1"/>
                <c:pt idx="0">
                  <c:v>していない</c:v>
                </c:pt>
              </c:strCache>
            </c:strRef>
          </c:tx>
          <c:spPr>
            <a:solidFill>
              <a:schemeClr val="accent4"/>
            </a:solidFill>
            <a:ln>
              <a:solidFill>
                <a:sysClr val="windowText" lastClr="000000"/>
              </a:solidFill>
            </a:ln>
            <a:effectLst/>
          </c:spPr>
          <c:invertIfNegative val="0"/>
          <c:dLbls>
            <c:spPr>
              <a:noFill/>
              <a:ln>
                <a:noFill/>
              </a:ln>
              <a:effectLst/>
            </c:spPr>
            <c:txPr>
              <a:bodyPr rot="0" vert="horz"/>
              <a:lstStyle/>
              <a:p>
                <a:pPr>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集計_データ編_5章_1（B-E）20200306★.xlsx]20-4(ク)(2)'!$I$7:$I$15</c:f>
              <c:strCache>
                <c:ptCount val="9"/>
                <c:pt idx="0">
                  <c:v>製品・サービスの提供　　　</c:v>
                </c:pt>
                <c:pt idx="1">
                  <c:v>DXあり（n=56）</c:v>
                </c:pt>
                <c:pt idx="2">
                  <c:v>DXなし（n=494）</c:v>
                </c:pt>
                <c:pt idx="3">
                  <c:v>開発の受託　　　　　　　　 </c:v>
                </c:pt>
                <c:pt idx="4">
                  <c:v>DXあり（n=56）</c:v>
                </c:pt>
                <c:pt idx="5">
                  <c:v>DXなし（n=491）</c:v>
                </c:pt>
                <c:pt idx="6">
                  <c:v>製品・サービスの利用　　　</c:v>
                </c:pt>
                <c:pt idx="7">
                  <c:v>DXあり（n=55）</c:v>
                </c:pt>
                <c:pt idx="8">
                  <c:v>DXなし（n=491）</c:v>
                </c:pt>
              </c:strCache>
            </c:strRef>
          </c:cat>
          <c:val>
            <c:numRef>
              <c:f>'[「組込み／IoTに関する動向調査」 集計_データ編_5章_1（B-E）20200306★.xlsx]20-4(ク)(2)'!$M$7:$M$15</c:f>
              <c:numCache>
                <c:formatCode>0.0%</c:formatCode>
                <c:ptCount val="9"/>
                <c:pt idx="1">
                  <c:v>0.21428571428571427</c:v>
                </c:pt>
                <c:pt idx="2">
                  <c:v>0.56072874493927127</c:v>
                </c:pt>
                <c:pt idx="4">
                  <c:v>0.35714285714285715</c:v>
                </c:pt>
                <c:pt idx="5">
                  <c:v>0.63340122199592663</c:v>
                </c:pt>
                <c:pt idx="7">
                  <c:v>0.30909090909090908</c:v>
                </c:pt>
                <c:pt idx="8">
                  <c:v>0.65376782077393081</c:v>
                </c:pt>
              </c:numCache>
            </c:numRef>
          </c:val>
          <c:extLst>
            <c:ext xmlns:c16="http://schemas.microsoft.com/office/drawing/2014/chart" uri="{C3380CC4-5D6E-409C-BE32-E72D297353CC}">
              <c16:uniqueId val="{00000004-A67A-4637-80FA-F15ED5DAC68A}"/>
            </c:ext>
          </c:extLst>
        </c:ser>
        <c:dLbls>
          <c:showLegendKey val="0"/>
          <c:showVal val="0"/>
          <c:showCatName val="0"/>
          <c:showSerName val="0"/>
          <c:showPercent val="0"/>
          <c:showBubbleSize val="0"/>
        </c:dLbls>
        <c:gapWidth val="40"/>
        <c:overlap val="100"/>
        <c:axId val="464881536"/>
        <c:axId val="464883072"/>
      </c:barChart>
      <c:catAx>
        <c:axId val="464881536"/>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464883072"/>
        <c:crosses val="autoZero"/>
        <c:auto val="1"/>
        <c:lblAlgn val="ctr"/>
        <c:lblOffset val="100"/>
        <c:noMultiLvlLbl val="0"/>
      </c:catAx>
      <c:valAx>
        <c:axId val="46488307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64881536"/>
        <c:crosses val="autoZero"/>
        <c:crossBetween val="between"/>
      </c:valAx>
      <c:spPr>
        <a:noFill/>
        <a:ln>
          <a:solidFill>
            <a:schemeClr val="tx1">
              <a:lumMod val="50000"/>
              <a:lumOff val="50000"/>
            </a:schemeClr>
          </a:solidFill>
        </a:ln>
        <a:effectLst/>
      </c:spPr>
    </c:plotArea>
    <c:legend>
      <c:legendPos val="b"/>
      <c:overlay val="0"/>
      <c:spPr>
        <a:noFill/>
        <a:ln>
          <a:noFill/>
        </a:ln>
        <a:effectLst/>
      </c:spPr>
      <c:txPr>
        <a:bodyPr rot="0" vert="horz"/>
        <a:lstStyle/>
        <a:p>
          <a:pPr>
            <a:defRPr/>
          </a:pPr>
          <a:endParaRPr lang="ja-JP"/>
        </a:p>
      </c:txPr>
    </c:legend>
    <c:plotVisOnly val="1"/>
    <c:dispBlanksAs val="gap"/>
    <c:showDLblsOverMax val="0"/>
  </c:chart>
  <c:spPr>
    <a:solidFill>
      <a:schemeClr val="bg1"/>
    </a:solid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557169312169313"/>
          <c:y val="0.11403373015873015"/>
          <c:w val="0.67023392567732309"/>
          <c:h val="0.62615479719677924"/>
        </c:manualLayout>
      </c:layout>
      <c:pieChart>
        <c:varyColors val="1"/>
        <c:ser>
          <c:idx val="0"/>
          <c:order val="0"/>
          <c:tx>
            <c:strRef>
              <c:f>'[「組込み／IoTに関する動向調査」 集計_データ編_5章_1（B-E）20200306★.xlsx]20-5'!$Q$5</c:f>
              <c:strCache>
                <c:ptCount val="1"/>
                <c:pt idx="0">
                  <c:v>AIの取り組み状況（分類の組み合せ）（n=560）</c:v>
                </c:pt>
              </c:strCache>
            </c:strRef>
          </c:tx>
          <c:spPr>
            <a:solidFill>
              <a:schemeClr val="accent1"/>
            </a:solidFill>
            <a:ln>
              <a:solidFill>
                <a:schemeClr val="bg1"/>
              </a:solidFill>
            </a:ln>
            <a:effectLst/>
          </c:spPr>
          <c:dPt>
            <c:idx val="1"/>
            <c:bubble3D val="0"/>
            <c:spPr>
              <a:solidFill>
                <a:schemeClr val="accent2"/>
              </a:solidFill>
              <a:ln>
                <a:solidFill>
                  <a:schemeClr val="bg1"/>
                </a:solidFill>
              </a:ln>
              <a:effectLst/>
            </c:spPr>
            <c:extLst>
              <c:ext xmlns:c16="http://schemas.microsoft.com/office/drawing/2014/chart" uri="{C3380CC4-5D6E-409C-BE32-E72D297353CC}">
                <c16:uniqueId val="{00000001-9968-4AC1-B687-504D5B7E1550}"/>
              </c:ext>
            </c:extLst>
          </c:dPt>
          <c:dPt>
            <c:idx val="2"/>
            <c:bubble3D val="0"/>
            <c:spPr>
              <a:solidFill>
                <a:schemeClr val="accent3"/>
              </a:solidFill>
              <a:ln>
                <a:solidFill>
                  <a:schemeClr val="bg1"/>
                </a:solidFill>
              </a:ln>
              <a:effectLst/>
            </c:spPr>
            <c:extLst>
              <c:ext xmlns:c16="http://schemas.microsoft.com/office/drawing/2014/chart" uri="{C3380CC4-5D6E-409C-BE32-E72D297353CC}">
                <c16:uniqueId val="{00000003-9968-4AC1-B687-504D5B7E1550}"/>
              </c:ext>
            </c:extLst>
          </c:dPt>
          <c:dPt>
            <c:idx val="3"/>
            <c:bubble3D val="0"/>
            <c:spPr>
              <a:solidFill>
                <a:srgbClr val="FFFF00"/>
              </a:solidFill>
              <a:ln>
                <a:solidFill>
                  <a:schemeClr val="bg1"/>
                </a:solidFill>
              </a:ln>
              <a:effectLst/>
            </c:spPr>
            <c:extLst>
              <c:ext xmlns:c16="http://schemas.microsoft.com/office/drawing/2014/chart" uri="{C3380CC4-5D6E-409C-BE32-E72D297353CC}">
                <c16:uniqueId val="{00000005-9968-4AC1-B687-504D5B7E1550}"/>
              </c:ext>
            </c:extLst>
          </c:dPt>
          <c:dPt>
            <c:idx val="4"/>
            <c:bubble3D val="0"/>
            <c:spPr>
              <a:solidFill>
                <a:schemeClr val="accent5"/>
              </a:solidFill>
              <a:ln>
                <a:solidFill>
                  <a:schemeClr val="bg1"/>
                </a:solidFill>
              </a:ln>
              <a:effectLst/>
            </c:spPr>
            <c:extLst>
              <c:ext xmlns:c16="http://schemas.microsoft.com/office/drawing/2014/chart" uri="{C3380CC4-5D6E-409C-BE32-E72D297353CC}">
                <c16:uniqueId val="{00000007-9968-4AC1-B687-504D5B7E1550}"/>
              </c:ext>
            </c:extLst>
          </c:dPt>
          <c:dPt>
            <c:idx val="5"/>
            <c:bubble3D val="0"/>
            <c:spPr>
              <a:solidFill>
                <a:srgbClr val="92D050"/>
              </a:solidFill>
              <a:ln>
                <a:solidFill>
                  <a:schemeClr val="bg1"/>
                </a:solidFill>
              </a:ln>
              <a:effectLst/>
            </c:spPr>
            <c:extLst>
              <c:ext xmlns:c16="http://schemas.microsoft.com/office/drawing/2014/chart" uri="{C3380CC4-5D6E-409C-BE32-E72D297353CC}">
                <c16:uniqueId val="{00000009-9968-4AC1-B687-504D5B7E1550}"/>
              </c:ext>
            </c:extLst>
          </c:dPt>
          <c:dPt>
            <c:idx val="6"/>
            <c:bubble3D val="0"/>
            <c:spPr>
              <a:solidFill>
                <a:schemeClr val="accent1">
                  <a:lumMod val="60000"/>
                  <a:lumOff val="40000"/>
                </a:schemeClr>
              </a:solidFill>
              <a:ln>
                <a:solidFill>
                  <a:schemeClr val="bg1"/>
                </a:solidFill>
              </a:ln>
              <a:effectLst/>
            </c:spPr>
            <c:extLst>
              <c:ext xmlns:c16="http://schemas.microsoft.com/office/drawing/2014/chart" uri="{C3380CC4-5D6E-409C-BE32-E72D297353CC}">
                <c16:uniqueId val="{0000000B-9968-4AC1-B687-504D5B7E1550}"/>
              </c:ext>
            </c:extLst>
          </c:dPt>
          <c:dPt>
            <c:idx val="7"/>
            <c:bubble3D val="0"/>
            <c:spPr>
              <a:solidFill>
                <a:srgbClr val="00B050"/>
              </a:solidFill>
              <a:ln>
                <a:solidFill>
                  <a:schemeClr val="bg1"/>
                </a:solidFill>
              </a:ln>
              <a:effectLst/>
            </c:spPr>
            <c:extLst>
              <c:ext xmlns:c16="http://schemas.microsoft.com/office/drawing/2014/chart" uri="{C3380CC4-5D6E-409C-BE32-E72D297353CC}">
                <c16:uniqueId val="{0000000D-9968-4AC1-B687-504D5B7E1550}"/>
              </c:ext>
            </c:extLst>
          </c:dPt>
          <c:dLbls>
            <c:dLbl>
              <c:idx val="0"/>
              <c:layout>
                <c:manualLayout>
                  <c:x val="5.4063591701387088E-2"/>
                  <c:y val="-5.3691052908231125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968-4AC1-B687-504D5B7E1550}"/>
                </c:ext>
              </c:extLst>
            </c:dLbl>
            <c:dLbl>
              <c:idx val="1"/>
              <c:layout>
                <c:manualLayout>
                  <c:x val="4.9321806802121761E-2"/>
                  <c:y val="3.4500058012896247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968-4AC1-B687-504D5B7E1550}"/>
                </c:ext>
              </c:extLst>
            </c:dLbl>
            <c:dLbl>
              <c:idx val="2"/>
              <c:layout>
                <c:manualLayout>
                  <c:x val="3.3214397151405027E-2"/>
                  <c:y val="3.0828569777770678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968-4AC1-B687-504D5B7E1550}"/>
                </c:ext>
              </c:extLst>
            </c:dLbl>
            <c:dLbl>
              <c:idx val="3"/>
              <c:layout>
                <c:manualLayout>
                  <c:x val="5.5308995466475785E-3"/>
                  <c:y val="4.7386671689753607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968-4AC1-B687-504D5B7E1550}"/>
                </c:ext>
              </c:extLst>
            </c:dLbl>
            <c:dLbl>
              <c:idx val="4"/>
              <c:layout>
                <c:manualLayout>
                  <c:x val="1.8739790393332561E-3"/>
                  <c:y val="0.11637293038405477"/>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968-4AC1-B687-504D5B7E1550}"/>
                </c:ext>
              </c:extLst>
            </c:dLbl>
            <c:dLbl>
              <c:idx val="5"/>
              <c:layout>
                <c:manualLayout>
                  <c:x val="-6.4362584047623475E-2"/>
                  <c:y val="0.12428382257542499"/>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968-4AC1-B687-504D5B7E1550}"/>
                </c:ext>
              </c:extLst>
            </c:dLbl>
            <c:dLbl>
              <c:idx val="6"/>
              <c:layout>
                <c:manualLayout>
                  <c:x val="-2.271154916824214E-2"/>
                  <c:y val="6.0934679357790194E-3"/>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968-4AC1-B687-504D5B7E1550}"/>
                </c:ext>
              </c:extLst>
            </c:dLbl>
            <c:dLbl>
              <c:idx val="7"/>
              <c:layout>
                <c:manualLayout>
                  <c:x val="-4.3522444309845885E-2"/>
                  <c:y val="-2.4243753749112813E-2"/>
                </c:manualLayout>
              </c:layout>
              <c:showLegendKey val="0"/>
              <c:showVal val="1"/>
              <c:showCatName val="1"/>
              <c:showSerName val="0"/>
              <c:showPercent val="0"/>
              <c:showBubbleSize val="0"/>
              <c:extLst>
                <c:ext xmlns:c15="http://schemas.microsoft.com/office/drawing/2012/chart" uri="{CE6537A1-D6FC-4f65-9D91-7224C49458BB}">
                  <c15:layout>
                    <c:manualLayout>
                      <c:w val="0.16429675311565076"/>
                      <c:h val="0.11051456734357773"/>
                    </c:manualLayout>
                  </c15:layout>
                </c:ext>
                <c:ext xmlns:c16="http://schemas.microsoft.com/office/drawing/2014/chart" uri="{C3380CC4-5D6E-409C-BE32-E72D297353CC}">
                  <c16:uniqueId val="{0000000D-9968-4AC1-B687-504D5B7E1550}"/>
                </c:ext>
              </c:extLst>
            </c:dLbl>
            <c:spPr>
              <a:noFill/>
              <a:ln>
                <a:noFill/>
              </a:ln>
              <a:effectLst/>
            </c:spPr>
            <c:txPr>
              <a:bodyPr rot="0" vert="horz"/>
              <a:lstStyle/>
              <a:p>
                <a:pPr>
                  <a:defRPr/>
                </a:pPr>
                <a:endParaRPr lang="ja-JP"/>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'[「組込み／IoTに関する動向調査」 集計_データ編_5章_1（B-E）20200306★.xlsx]20-5'!$R$4:$Y$4</c:f>
              <c:strCache>
                <c:ptCount val="8"/>
                <c:pt idx="0">
                  <c:v>ABC全て</c:v>
                </c:pt>
                <c:pt idx="1">
                  <c:v>AとB</c:v>
                </c:pt>
                <c:pt idx="2">
                  <c:v>AとC</c:v>
                </c:pt>
                <c:pt idx="3">
                  <c:v>BとC</c:v>
                </c:pt>
                <c:pt idx="4">
                  <c:v>「製品・サービスの提供(A)」のみ</c:v>
                </c:pt>
                <c:pt idx="5">
                  <c:v>「開発の受託(B)」のみ</c:v>
                </c:pt>
                <c:pt idx="6">
                  <c:v>「製品・サービスの利用(C)」のみ</c:v>
                </c:pt>
                <c:pt idx="7">
                  <c:v>AIに関する取り組みなし</c:v>
                </c:pt>
              </c:strCache>
            </c:strRef>
          </c:cat>
          <c:val>
            <c:numRef>
              <c:f>'[「組込み／IoTに関する動向調査」 集計_データ編_5章_1（B-E）20200306★.xlsx]20-5'!$R$5:$Y$5</c:f>
              <c:numCache>
                <c:formatCode>0.0%</c:formatCode>
                <c:ptCount val="8"/>
                <c:pt idx="0">
                  <c:v>0.24285714285714285</c:v>
                </c:pt>
                <c:pt idx="1">
                  <c:v>8.5714285714285715E-2</c:v>
                </c:pt>
                <c:pt idx="2">
                  <c:v>6.9642857142857145E-2</c:v>
                </c:pt>
                <c:pt idx="3">
                  <c:v>2.6785714285714284E-2</c:v>
                </c:pt>
                <c:pt idx="4">
                  <c:v>7.678571428571429E-2</c:v>
                </c:pt>
                <c:pt idx="5">
                  <c:v>3.7499999999999999E-2</c:v>
                </c:pt>
                <c:pt idx="6">
                  <c:v>3.3928571428571426E-2</c:v>
                </c:pt>
                <c:pt idx="7">
                  <c:v>0.42678571428571427</c:v>
                </c:pt>
              </c:numCache>
            </c:numRef>
          </c:val>
          <c:extLst>
            <c:ext xmlns:c16="http://schemas.microsoft.com/office/drawing/2014/chart" uri="{C3380CC4-5D6E-409C-BE32-E72D297353CC}">
              <c16:uniqueId val="{0000000F-9968-4AC1-B687-504D5B7E155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157270863384321"/>
          <c:y val="9.1352292667633575E-2"/>
          <c:w val="0.67023392567732309"/>
          <c:h val="0.62615479719677924"/>
        </c:manualLayout>
      </c:layout>
      <c:barChart>
        <c:barDir val="bar"/>
        <c:grouping val="stacked"/>
        <c:varyColors val="0"/>
        <c:ser>
          <c:idx val="0"/>
          <c:order val="0"/>
          <c:tx>
            <c:strRef>
              <c:f>'[「組込み／IoTに関する動向調査」 集計_データ編_5章_1（B-E）20200306★.xlsx]20-6'!$R$4</c:f>
              <c:strCache>
                <c:ptCount val="1"/>
                <c:pt idx="0">
                  <c:v>ABC全て</c:v>
                </c:pt>
              </c:strCache>
            </c:strRef>
          </c:tx>
          <c:spPr>
            <a:solidFill>
              <a:schemeClr val="accent1"/>
            </a:solidFill>
            <a:ln>
              <a:solidFill>
                <a:sysClr val="windowText" lastClr="000000"/>
              </a:solidFill>
            </a:ln>
            <a:effectLst/>
          </c:spPr>
          <c:invertIfNegative val="0"/>
          <c:dLbls>
            <c:dLbl>
              <c:idx val="0"/>
              <c:layout>
                <c:manualLayout>
                  <c:x val="-1.1204481792717087E-2"/>
                  <c:y val="2.9366945564548695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9ED-4172-8856-29AD26345BA1}"/>
                </c:ext>
              </c:extLst>
            </c:dLbl>
            <c:spPr>
              <a:noFill/>
              <a:ln>
                <a:noFill/>
              </a:ln>
              <a:effectLst/>
            </c:spPr>
            <c:txPr>
              <a:bodyPr rot="0" vert="horz"/>
              <a:lstStyle/>
              <a:p>
                <a:pPr>
                  <a:defRPr>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集計_データ編_5章_1（B-E）20200306★.xlsx]20-6'!$Q$5:$Q$7</c:f>
              <c:strCache>
                <c:ptCount val="3"/>
                <c:pt idx="0">
                  <c:v>2019年度（n=560）</c:v>
                </c:pt>
                <c:pt idx="1">
                  <c:v>2018年度（n=301）</c:v>
                </c:pt>
                <c:pt idx="2">
                  <c:v>2017年度（n=219）</c:v>
                </c:pt>
              </c:strCache>
            </c:strRef>
          </c:cat>
          <c:val>
            <c:numRef>
              <c:f>'[「組込み／IoTに関する動向調査」 集計_データ編_5章_1（B-E）20200306★.xlsx]20-6'!$R$5:$R$7</c:f>
              <c:numCache>
                <c:formatCode>0.0%</c:formatCode>
                <c:ptCount val="3"/>
                <c:pt idx="0">
                  <c:v>0.24285714285714285</c:v>
                </c:pt>
                <c:pt idx="1">
                  <c:v>0.23255813953488372</c:v>
                </c:pt>
                <c:pt idx="2">
                  <c:v>0.26027397260273971</c:v>
                </c:pt>
              </c:numCache>
            </c:numRef>
          </c:val>
          <c:extLst>
            <c:ext xmlns:c16="http://schemas.microsoft.com/office/drawing/2014/chart" uri="{C3380CC4-5D6E-409C-BE32-E72D297353CC}">
              <c16:uniqueId val="{00000001-69ED-4172-8856-29AD26345BA1}"/>
            </c:ext>
          </c:extLst>
        </c:ser>
        <c:ser>
          <c:idx val="2"/>
          <c:order val="1"/>
          <c:tx>
            <c:strRef>
              <c:f>'[「組込み／IoTに関する動向調査」 集計_データ編_5章_1（B-E）20200306★.xlsx]20-6'!$S$4</c:f>
              <c:strCache>
                <c:ptCount val="1"/>
                <c:pt idx="0">
                  <c:v>AとB</c:v>
                </c:pt>
              </c:strCache>
            </c:strRef>
          </c:tx>
          <c:spPr>
            <a:solidFill>
              <a:schemeClr val="accent2"/>
            </a:solidFill>
            <a:ln>
              <a:solidFill>
                <a:sysClr val="windowText" lastClr="000000"/>
              </a:solidFill>
            </a:ln>
            <a:effectLst/>
          </c:spPr>
          <c:invertIfNegative val="0"/>
          <c:dLbls>
            <c:spPr>
              <a:noFill/>
              <a:ln>
                <a:noFill/>
              </a:ln>
              <a:effectLst/>
            </c:spPr>
            <c:txPr>
              <a:bodyPr rot="0" vert="horz"/>
              <a:lstStyle/>
              <a:p>
                <a:pPr>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集計_データ編_5章_1（B-E）20200306★.xlsx]20-6'!$Q$5:$Q$7</c:f>
              <c:strCache>
                <c:ptCount val="3"/>
                <c:pt idx="0">
                  <c:v>2019年度（n=560）</c:v>
                </c:pt>
                <c:pt idx="1">
                  <c:v>2018年度（n=301）</c:v>
                </c:pt>
                <c:pt idx="2">
                  <c:v>2017年度（n=219）</c:v>
                </c:pt>
              </c:strCache>
            </c:strRef>
          </c:cat>
          <c:val>
            <c:numRef>
              <c:f>'[「組込み／IoTに関する動向調査」 集計_データ編_5章_1（B-E）20200306★.xlsx]20-6'!$S$5:$S$7</c:f>
              <c:numCache>
                <c:formatCode>0.0%</c:formatCode>
                <c:ptCount val="3"/>
                <c:pt idx="0">
                  <c:v>8.5714285714285715E-2</c:v>
                </c:pt>
                <c:pt idx="1">
                  <c:v>8.9700996677740868E-2</c:v>
                </c:pt>
                <c:pt idx="2">
                  <c:v>4.5662100456621002E-2</c:v>
                </c:pt>
              </c:numCache>
            </c:numRef>
          </c:val>
          <c:extLst>
            <c:ext xmlns:c16="http://schemas.microsoft.com/office/drawing/2014/chart" uri="{C3380CC4-5D6E-409C-BE32-E72D297353CC}">
              <c16:uniqueId val="{00000002-69ED-4172-8856-29AD26345BA1}"/>
            </c:ext>
          </c:extLst>
        </c:ser>
        <c:ser>
          <c:idx val="1"/>
          <c:order val="2"/>
          <c:tx>
            <c:strRef>
              <c:f>'[「組込み／IoTに関する動向調査」 集計_データ編_5章_1（B-E）20200306★.xlsx]20-6'!$T$4</c:f>
              <c:strCache>
                <c:ptCount val="1"/>
                <c:pt idx="0">
                  <c:v>AとC</c:v>
                </c:pt>
              </c:strCache>
            </c:strRef>
          </c:tx>
          <c:spPr>
            <a:solidFill>
              <a:schemeClr val="accent3"/>
            </a:solidFill>
            <a:ln>
              <a:solidFill>
                <a:sysClr val="windowText" lastClr="000000"/>
              </a:solidFill>
            </a:ln>
            <a:effectLst/>
          </c:spPr>
          <c:invertIfNegative val="0"/>
          <c:dLbls>
            <c:spPr>
              <a:noFill/>
              <a:ln>
                <a:noFill/>
              </a:ln>
              <a:effectLst/>
            </c:spPr>
            <c:txPr>
              <a:bodyPr rot="0" vert="horz"/>
              <a:lstStyle/>
              <a:p>
                <a:pPr>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集計_データ編_5章_1（B-E）20200306★.xlsx]20-6'!$Q$5:$Q$7</c:f>
              <c:strCache>
                <c:ptCount val="3"/>
                <c:pt idx="0">
                  <c:v>2019年度（n=560）</c:v>
                </c:pt>
                <c:pt idx="1">
                  <c:v>2018年度（n=301）</c:v>
                </c:pt>
                <c:pt idx="2">
                  <c:v>2017年度（n=219）</c:v>
                </c:pt>
              </c:strCache>
            </c:strRef>
          </c:cat>
          <c:val>
            <c:numRef>
              <c:f>'[「組込み／IoTに関する動向調査」 集計_データ編_5章_1（B-E）20200306★.xlsx]20-6'!$T$5:$T$7</c:f>
              <c:numCache>
                <c:formatCode>0.0%</c:formatCode>
                <c:ptCount val="3"/>
                <c:pt idx="0">
                  <c:v>6.9642857142857145E-2</c:v>
                </c:pt>
                <c:pt idx="1">
                  <c:v>9.3023255813953487E-2</c:v>
                </c:pt>
                <c:pt idx="2">
                  <c:v>9.5890410958904104E-2</c:v>
                </c:pt>
              </c:numCache>
            </c:numRef>
          </c:val>
          <c:extLst>
            <c:ext xmlns:c16="http://schemas.microsoft.com/office/drawing/2014/chart" uri="{C3380CC4-5D6E-409C-BE32-E72D297353CC}">
              <c16:uniqueId val="{00000003-69ED-4172-8856-29AD26345BA1}"/>
            </c:ext>
          </c:extLst>
        </c:ser>
        <c:ser>
          <c:idx val="3"/>
          <c:order val="3"/>
          <c:tx>
            <c:strRef>
              <c:f>'[「組込み／IoTに関する動向調査」 集計_データ編_5章_1（B-E）20200306★.xlsx]20-6'!$U$4</c:f>
              <c:strCache>
                <c:ptCount val="1"/>
                <c:pt idx="0">
                  <c:v>BとC</c:v>
                </c:pt>
              </c:strCache>
            </c:strRef>
          </c:tx>
          <c:spPr>
            <a:solidFill>
              <a:srgbClr val="FFFF00"/>
            </a:solidFill>
            <a:ln>
              <a:solidFill>
                <a:sysClr val="windowText" lastClr="000000"/>
              </a:solidFill>
            </a:ln>
          </c:spPr>
          <c:invertIfNegative val="0"/>
          <c:dLbls>
            <c:dLbl>
              <c:idx val="0"/>
              <c:layout>
                <c:manualLayout>
                  <c:x val="0"/>
                  <c:y val="4.17601253642246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9ED-4172-8856-29AD26345BA1}"/>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'[「組込み／IoTに関する動向調査」 集計_データ編_5章_1（B-E）20200306★.xlsx]20-6'!$Q$5:$Q$7</c:f>
              <c:strCache>
                <c:ptCount val="3"/>
                <c:pt idx="0">
                  <c:v>2019年度（n=560）</c:v>
                </c:pt>
                <c:pt idx="1">
                  <c:v>2018年度（n=301）</c:v>
                </c:pt>
                <c:pt idx="2">
                  <c:v>2017年度（n=219）</c:v>
                </c:pt>
              </c:strCache>
            </c:strRef>
          </c:cat>
          <c:val>
            <c:numRef>
              <c:f>'[「組込み／IoTに関する動向調査」 集計_データ編_5章_1（B-E）20200306★.xlsx]20-6'!$U$5:$U$7</c:f>
              <c:numCache>
                <c:formatCode>0.0%</c:formatCode>
                <c:ptCount val="3"/>
                <c:pt idx="0">
                  <c:v>2.6785714285714284E-2</c:v>
                </c:pt>
                <c:pt idx="1">
                  <c:v>2.6578073089700997E-2</c:v>
                </c:pt>
                <c:pt idx="2">
                  <c:v>5.4794520547945202E-2</c:v>
                </c:pt>
              </c:numCache>
            </c:numRef>
          </c:val>
          <c:extLst>
            <c:ext xmlns:c16="http://schemas.microsoft.com/office/drawing/2014/chart" uri="{C3380CC4-5D6E-409C-BE32-E72D297353CC}">
              <c16:uniqueId val="{00000005-69ED-4172-8856-29AD26345BA1}"/>
            </c:ext>
          </c:extLst>
        </c:ser>
        <c:ser>
          <c:idx val="4"/>
          <c:order val="4"/>
          <c:tx>
            <c:strRef>
              <c:f>'[「組込み／IoTに関する動向調査」 集計_データ編_5章_1（B-E）20200306★.xlsx]20-6'!$V$4</c:f>
              <c:strCache>
                <c:ptCount val="1"/>
                <c:pt idx="0">
                  <c:v>「製品・サービスの提供(A)」のみ</c:v>
                </c:pt>
              </c:strCache>
            </c:strRef>
          </c:tx>
          <c:spPr>
            <a:ln>
              <a:solidFill>
                <a:sysClr val="windowText" lastClr="000000"/>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'[「組込み／IoTに関する動向調査」 集計_データ編_5章_1（B-E）20200306★.xlsx]20-6'!$Q$5:$Q$7</c:f>
              <c:strCache>
                <c:ptCount val="3"/>
                <c:pt idx="0">
                  <c:v>2019年度（n=560）</c:v>
                </c:pt>
                <c:pt idx="1">
                  <c:v>2018年度（n=301）</c:v>
                </c:pt>
                <c:pt idx="2">
                  <c:v>2017年度（n=219）</c:v>
                </c:pt>
              </c:strCache>
            </c:strRef>
          </c:cat>
          <c:val>
            <c:numRef>
              <c:f>'[「組込み／IoTに関する動向調査」 集計_データ編_5章_1（B-E）20200306★.xlsx]20-6'!$V$5:$V$7</c:f>
              <c:numCache>
                <c:formatCode>0.0%</c:formatCode>
                <c:ptCount val="3"/>
                <c:pt idx="0">
                  <c:v>7.678571428571429E-2</c:v>
                </c:pt>
                <c:pt idx="1">
                  <c:v>0.11295681063122924</c:v>
                </c:pt>
                <c:pt idx="2">
                  <c:v>5.9360730593607303E-2</c:v>
                </c:pt>
              </c:numCache>
            </c:numRef>
          </c:val>
          <c:extLst>
            <c:ext xmlns:c16="http://schemas.microsoft.com/office/drawing/2014/chart" uri="{C3380CC4-5D6E-409C-BE32-E72D297353CC}">
              <c16:uniqueId val="{00000006-69ED-4172-8856-29AD26345BA1}"/>
            </c:ext>
          </c:extLst>
        </c:ser>
        <c:ser>
          <c:idx val="5"/>
          <c:order val="5"/>
          <c:tx>
            <c:strRef>
              <c:f>'[「組込み／IoTに関する動向調査」 集計_データ編_5章_1（B-E）20200306★.xlsx]20-6'!$W$4</c:f>
              <c:strCache>
                <c:ptCount val="1"/>
                <c:pt idx="0">
                  <c:v>「開発の受託(B)」のみ</c:v>
                </c:pt>
              </c:strCache>
            </c:strRef>
          </c:tx>
          <c:spPr>
            <a:solidFill>
              <a:srgbClr val="92D050"/>
            </a:solidFill>
            <a:ln>
              <a:solidFill>
                <a:sysClr val="windowText" lastClr="000000"/>
              </a:solidFill>
            </a:ln>
          </c:spPr>
          <c:invertIfNegative val="0"/>
          <c:dLbls>
            <c:dLbl>
              <c:idx val="0"/>
              <c:layout>
                <c:manualLayout>
                  <c:x val="0"/>
                  <c:y val="4.1760360234249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9ED-4172-8856-29AD26345BA1}"/>
                </c:ext>
              </c:extLst>
            </c:dLbl>
            <c:dLbl>
              <c:idx val="1"/>
              <c:layout>
                <c:manualLayout>
                  <c:x val="-1.1395879749836077E-16"/>
                  <c:y val="3.57941918521709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9ED-4172-8856-29AD26345BA1}"/>
                </c:ext>
              </c:extLst>
            </c:dLbl>
            <c:dLbl>
              <c:idx val="2"/>
              <c:layout>
                <c:manualLayout>
                  <c:x val="0"/>
                  <c:y val="3.28113425311566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9ED-4172-8856-29AD26345BA1}"/>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'[「組込み／IoTに関する動向調査」 集計_データ編_5章_1（B-E）20200306★.xlsx]20-6'!$Q$5:$Q$7</c:f>
              <c:strCache>
                <c:ptCount val="3"/>
                <c:pt idx="0">
                  <c:v>2019年度（n=560）</c:v>
                </c:pt>
                <c:pt idx="1">
                  <c:v>2018年度（n=301）</c:v>
                </c:pt>
                <c:pt idx="2">
                  <c:v>2017年度（n=219）</c:v>
                </c:pt>
              </c:strCache>
            </c:strRef>
          </c:cat>
          <c:val>
            <c:numRef>
              <c:f>'[「組込み／IoTに関する動向調査」 集計_データ編_5章_1（B-E）20200306★.xlsx]20-6'!$W$5:$W$7</c:f>
              <c:numCache>
                <c:formatCode>0.0%</c:formatCode>
                <c:ptCount val="3"/>
                <c:pt idx="0">
                  <c:v>3.7499999999999999E-2</c:v>
                </c:pt>
                <c:pt idx="1">
                  <c:v>4.3189368770764118E-2</c:v>
                </c:pt>
                <c:pt idx="2">
                  <c:v>2.2831050228310501E-2</c:v>
                </c:pt>
              </c:numCache>
            </c:numRef>
          </c:val>
          <c:extLst>
            <c:ext xmlns:c16="http://schemas.microsoft.com/office/drawing/2014/chart" uri="{C3380CC4-5D6E-409C-BE32-E72D297353CC}">
              <c16:uniqueId val="{0000000A-69ED-4172-8856-29AD26345BA1}"/>
            </c:ext>
          </c:extLst>
        </c:ser>
        <c:ser>
          <c:idx val="6"/>
          <c:order val="6"/>
          <c:tx>
            <c:strRef>
              <c:f>'[「組込み／IoTに関する動向調査」 集計_データ編_5章_1（B-E）20200306★.xlsx]20-6'!$X$4</c:f>
              <c:strCache>
                <c:ptCount val="1"/>
                <c:pt idx="0">
                  <c:v>「製品・サービスの利用(C)」のみ</c:v>
                </c:pt>
              </c:strCache>
            </c:strRef>
          </c:tx>
          <c:spPr>
            <a:ln>
              <a:solidFill>
                <a:sysClr val="windowText" lastClr="000000"/>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'[「組込み／IoTに関する動向調査」 集計_データ編_5章_1（B-E）20200306★.xlsx]20-6'!$Q$5:$Q$7</c:f>
              <c:strCache>
                <c:ptCount val="3"/>
                <c:pt idx="0">
                  <c:v>2019年度（n=560）</c:v>
                </c:pt>
                <c:pt idx="1">
                  <c:v>2018年度（n=301）</c:v>
                </c:pt>
                <c:pt idx="2">
                  <c:v>2017年度（n=219）</c:v>
                </c:pt>
              </c:strCache>
            </c:strRef>
          </c:cat>
          <c:val>
            <c:numRef>
              <c:f>'[「組込み／IoTに関する動向調査」 集計_データ編_5章_1（B-E）20200306★.xlsx]20-6'!$X$5:$X$7</c:f>
              <c:numCache>
                <c:formatCode>0.0%</c:formatCode>
                <c:ptCount val="3"/>
                <c:pt idx="0">
                  <c:v>3.3928571428571426E-2</c:v>
                </c:pt>
                <c:pt idx="1">
                  <c:v>3.9867109634551492E-2</c:v>
                </c:pt>
                <c:pt idx="2">
                  <c:v>7.3059360730593603E-2</c:v>
                </c:pt>
              </c:numCache>
            </c:numRef>
          </c:val>
          <c:extLst>
            <c:ext xmlns:c16="http://schemas.microsoft.com/office/drawing/2014/chart" uri="{C3380CC4-5D6E-409C-BE32-E72D297353CC}">
              <c16:uniqueId val="{0000000B-69ED-4172-8856-29AD26345BA1}"/>
            </c:ext>
          </c:extLst>
        </c:ser>
        <c:ser>
          <c:idx val="7"/>
          <c:order val="7"/>
          <c:tx>
            <c:strRef>
              <c:f>'[「組込み／IoTに関する動向調査」 集計_データ編_5章_1（B-E）20200306★.xlsx]20-6'!$Y$4</c:f>
              <c:strCache>
                <c:ptCount val="1"/>
                <c:pt idx="0">
                  <c:v>AIに関する取り組みなし</c:v>
                </c:pt>
              </c:strCache>
            </c:strRef>
          </c:tx>
          <c:spPr>
            <a:solidFill>
              <a:srgbClr val="00B050"/>
            </a:solidFill>
            <a:ln>
              <a:solidFill>
                <a:sysClr val="windowText" lastClr="000000"/>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'[「組込み／IoTに関する動向調査」 集計_データ編_5章_1（B-E）20200306★.xlsx]20-6'!$Q$5:$Q$7</c:f>
              <c:strCache>
                <c:ptCount val="3"/>
                <c:pt idx="0">
                  <c:v>2019年度（n=560）</c:v>
                </c:pt>
                <c:pt idx="1">
                  <c:v>2018年度（n=301）</c:v>
                </c:pt>
                <c:pt idx="2">
                  <c:v>2017年度（n=219）</c:v>
                </c:pt>
              </c:strCache>
            </c:strRef>
          </c:cat>
          <c:val>
            <c:numRef>
              <c:f>'[「組込み／IoTに関する動向調査」 集計_データ編_5章_1（B-E）20200306★.xlsx]20-6'!$Y$5:$Y$7</c:f>
              <c:numCache>
                <c:formatCode>0.0%</c:formatCode>
                <c:ptCount val="3"/>
                <c:pt idx="0">
                  <c:v>0.42678571428571427</c:v>
                </c:pt>
                <c:pt idx="1">
                  <c:v>0.36212624584717606</c:v>
                </c:pt>
                <c:pt idx="2">
                  <c:v>0.38812785388127852</c:v>
                </c:pt>
              </c:numCache>
            </c:numRef>
          </c:val>
          <c:extLst>
            <c:ext xmlns:c16="http://schemas.microsoft.com/office/drawing/2014/chart" uri="{C3380CC4-5D6E-409C-BE32-E72D297353CC}">
              <c16:uniqueId val="{0000000C-69ED-4172-8856-29AD26345BA1}"/>
            </c:ext>
          </c:extLst>
        </c:ser>
        <c:dLbls>
          <c:showLegendKey val="0"/>
          <c:showVal val="0"/>
          <c:showCatName val="0"/>
          <c:showSerName val="0"/>
          <c:showPercent val="0"/>
          <c:showBubbleSize val="0"/>
        </c:dLbls>
        <c:gapWidth val="40"/>
        <c:overlap val="100"/>
        <c:axId val="464765696"/>
        <c:axId val="464767232"/>
      </c:barChart>
      <c:catAx>
        <c:axId val="464765696"/>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464767232"/>
        <c:crosses val="autoZero"/>
        <c:auto val="1"/>
        <c:lblAlgn val="ctr"/>
        <c:lblOffset val="100"/>
        <c:noMultiLvlLbl val="0"/>
      </c:catAx>
      <c:valAx>
        <c:axId val="46476723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64765696"/>
        <c:crosses val="autoZero"/>
        <c:crossBetween val="between"/>
      </c:valAx>
      <c:spPr>
        <a:noFill/>
        <a:ln>
          <a:solidFill>
            <a:schemeClr val="tx1">
              <a:lumMod val="50000"/>
              <a:lumOff val="50000"/>
            </a:schemeClr>
          </a:solidFill>
        </a:ln>
        <a:effectLst/>
      </c:spPr>
    </c:plotArea>
    <c:legend>
      <c:legendPos val="b"/>
      <c:layout>
        <c:manualLayout>
          <c:xMode val="edge"/>
          <c:yMode val="edge"/>
          <c:x val="0.24067883597883599"/>
          <c:y val="0.78022202380952377"/>
          <c:w val="0.69671111111111106"/>
          <c:h val="0.13662321428571428"/>
        </c:manualLayout>
      </c:layout>
      <c:overlay val="0"/>
      <c:spPr>
        <a:noFill/>
        <a:ln>
          <a:noFill/>
        </a:ln>
        <a:effectLst/>
      </c:spPr>
      <c:txPr>
        <a:bodyPr rot="0" vert="horz"/>
        <a:lstStyle/>
        <a:p>
          <a:pPr>
            <a:defRPr/>
          </a:pPr>
          <a:endParaRPr lang="ja-JP"/>
        </a:p>
      </c:txPr>
    </c:legend>
    <c:plotVisOnly val="1"/>
    <c:dispBlanksAs val="gap"/>
    <c:showDLblsOverMax val="0"/>
  </c:chart>
  <c:spPr>
    <a:solidFill>
      <a:schemeClr val="bg1"/>
    </a:solid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594552730089068"/>
          <c:y val="0.18197142383376463"/>
          <c:w val="0.67023392567732309"/>
          <c:h val="0.53070361892432349"/>
        </c:manualLayout>
      </c:layout>
      <c:barChart>
        <c:barDir val="bar"/>
        <c:grouping val="stacked"/>
        <c:varyColors val="0"/>
        <c:ser>
          <c:idx val="0"/>
          <c:order val="0"/>
          <c:tx>
            <c:strRef>
              <c:f>'[「組込み／IoTに関する動向調査」 集計_データ編_5章_1（B-E）20200306★.xlsx]20-7(ク)'!$R$6</c:f>
              <c:strCache>
                <c:ptCount val="1"/>
                <c:pt idx="0">
                  <c:v>ABC全て</c:v>
                </c:pt>
              </c:strCache>
            </c:strRef>
          </c:tx>
          <c:spPr>
            <a:solidFill>
              <a:schemeClr val="accent1"/>
            </a:solidFill>
            <a:ln>
              <a:solidFill>
                <a:sysClr val="windowText" lastClr="000000"/>
              </a:solidFill>
            </a:ln>
            <a:effectLst/>
          </c:spPr>
          <c:invertIfNegative val="0"/>
          <c:dLbls>
            <c:spPr>
              <a:noFill/>
              <a:ln>
                <a:noFill/>
              </a:ln>
              <a:effectLst/>
            </c:spPr>
            <c:txPr>
              <a:bodyPr wrap="square" lIns="38100" tIns="19050" rIns="38100" bIns="19050" anchor="ctr">
                <a:spAutoFit/>
              </a:bodyPr>
              <a:lstStyle/>
              <a:p>
                <a:pPr>
                  <a:defRPr>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集計_データ編_5章_1（B-E）20200306★.xlsx]20-7(ク)'!$Q$8:$Q$9</c:f>
              <c:strCache>
                <c:ptCount val="2"/>
                <c:pt idx="0">
                  <c:v>従業員数100人以下（n=368）</c:v>
                </c:pt>
                <c:pt idx="1">
                  <c:v>従業員数101人以上（n=192）</c:v>
                </c:pt>
              </c:strCache>
            </c:strRef>
          </c:cat>
          <c:val>
            <c:numRef>
              <c:f>'[「組込み／IoTに関する動向調査」 集計_データ編_5章_1（B-E）20200306★.xlsx]20-7(ク)'!$R$8:$R$9</c:f>
              <c:numCache>
                <c:formatCode>0.0%</c:formatCode>
                <c:ptCount val="2"/>
                <c:pt idx="0">
                  <c:v>0.22826086956521738</c:v>
                </c:pt>
                <c:pt idx="1">
                  <c:v>0.27083333333333331</c:v>
                </c:pt>
              </c:numCache>
            </c:numRef>
          </c:val>
          <c:extLst>
            <c:ext xmlns:c16="http://schemas.microsoft.com/office/drawing/2014/chart" uri="{C3380CC4-5D6E-409C-BE32-E72D297353CC}">
              <c16:uniqueId val="{00000000-1751-40FA-ADE3-395314F2E1B9}"/>
            </c:ext>
          </c:extLst>
        </c:ser>
        <c:ser>
          <c:idx val="1"/>
          <c:order val="1"/>
          <c:tx>
            <c:strRef>
              <c:f>'[「組込み／IoTに関する動向調査」 集計_データ編_5章_1（B-E）20200306★.xlsx]20-7(ク)'!$S$6</c:f>
              <c:strCache>
                <c:ptCount val="1"/>
                <c:pt idx="0">
                  <c:v>AとB</c:v>
                </c:pt>
              </c:strCache>
            </c:strRef>
          </c:tx>
          <c:spPr>
            <a:ln>
              <a:solidFill>
                <a:sysClr val="windowText" lastClr="000000"/>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集計_データ編_5章_1（B-E）20200306★.xlsx]20-7(ク)'!$Q$8:$Q$9</c:f>
              <c:strCache>
                <c:ptCount val="2"/>
                <c:pt idx="0">
                  <c:v>従業員数100人以下（n=368）</c:v>
                </c:pt>
                <c:pt idx="1">
                  <c:v>従業員数101人以上（n=192）</c:v>
                </c:pt>
              </c:strCache>
            </c:strRef>
          </c:cat>
          <c:val>
            <c:numRef>
              <c:f>'[「組込み／IoTに関する動向調査」 集計_データ編_5章_1（B-E）20200306★.xlsx]20-7(ク)'!$S$8:$S$9</c:f>
              <c:numCache>
                <c:formatCode>0.0%</c:formatCode>
                <c:ptCount val="2"/>
                <c:pt idx="0">
                  <c:v>9.5108695652173919E-2</c:v>
                </c:pt>
                <c:pt idx="1">
                  <c:v>6.7708333333333329E-2</c:v>
                </c:pt>
              </c:numCache>
            </c:numRef>
          </c:val>
          <c:extLst>
            <c:ext xmlns:c16="http://schemas.microsoft.com/office/drawing/2014/chart" uri="{C3380CC4-5D6E-409C-BE32-E72D297353CC}">
              <c16:uniqueId val="{00000001-1751-40FA-ADE3-395314F2E1B9}"/>
            </c:ext>
          </c:extLst>
        </c:ser>
        <c:ser>
          <c:idx val="2"/>
          <c:order val="2"/>
          <c:tx>
            <c:strRef>
              <c:f>'[「組込み／IoTに関する動向調査」 集計_データ編_5章_1（B-E）20200306★.xlsx]20-7(ク)'!$T$6</c:f>
              <c:strCache>
                <c:ptCount val="1"/>
                <c:pt idx="0">
                  <c:v>AとC</c:v>
                </c:pt>
              </c:strCache>
            </c:strRef>
          </c:tx>
          <c:spPr>
            <a:ln>
              <a:solidFill>
                <a:sysClr val="windowText" lastClr="000000"/>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集計_データ編_5章_1（B-E）20200306★.xlsx]20-7(ク)'!$Q$8:$Q$9</c:f>
              <c:strCache>
                <c:ptCount val="2"/>
                <c:pt idx="0">
                  <c:v>従業員数100人以下（n=368）</c:v>
                </c:pt>
                <c:pt idx="1">
                  <c:v>従業員数101人以上（n=192）</c:v>
                </c:pt>
              </c:strCache>
            </c:strRef>
          </c:cat>
          <c:val>
            <c:numRef>
              <c:f>'[「組込み／IoTに関する動向調査」 集計_データ編_5章_1（B-E）20200306★.xlsx]20-7(ク)'!$T$8:$T$9</c:f>
              <c:numCache>
                <c:formatCode>0.0%</c:formatCode>
                <c:ptCount val="2"/>
                <c:pt idx="0">
                  <c:v>6.5217391304347824E-2</c:v>
                </c:pt>
                <c:pt idx="1">
                  <c:v>7.8125E-2</c:v>
                </c:pt>
              </c:numCache>
            </c:numRef>
          </c:val>
          <c:extLst>
            <c:ext xmlns:c16="http://schemas.microsoft.com/office/drawing/2014/chart" uri="{C3380CC4-5D6E-409C-BE32-E72D297353CC}">
              <c16:uniqueId val="{00000002-1751-40FA-ADE3-395314F2E1B9}"/>
            </c:ext>
          </c:extLst>
        </c:ser>
        <c:ser>
          <c:idx val="3"/>
          <c:order val="3"/>
          <c:tx>
            <c:strRef>
              <c:f>'[「組込み／IoTに関する動向調査」 集計_データ編_5章_1（B-E）20200306★.xlsx]20-7(ク)'!$U$6</c:f>
              <c:strCache>
                <c:ptCount val="1"/>
                <c:pt idx="0">
                  <c:v>BとC</c:v>
                </c:pt>
              </c:strCache>
            </c:strRef>
          </c:tx>
          <c:spPr>
            <a:solidFill>
              <a:srgbClr val="FFFF00"/>
            </a:solidFill>
            <a:ln>
              <a:solidFill>
                <a:sysClr val="windowText" lastClr="000000"/>
              </a:solidFill>
            </a:ln>
          </c:spPr>
          <c:invertIfNegative val="0"/>
          <c:dLbls>
            <c:dLbl>
              <c:idx val="0"/>
              <c:layout>
                <c:manualLayout>
                  <c:x val="-8.3994708994708997E-3"/>
                  <c:y val="4.5357142857142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CEC-4FE4-99CC-A2C011EEF394}"/>
                </c:ext>
              </c:extLst>
            </c:dLbl>
            <c:dLbl>
              <c:idx val="1"/>
              <c:layout>
                <c:manualLayout>
                  <c:x val="6.1595408374039585E-17"/>
                  <c:y val="4.03174603174603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CEC-4FE4-99CC-A2C011EEF394}"/>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集計_データ編_5章_1（B-E）20200306★.xlsx]20-7(ク)'!$Q$8:$Q$9</c:f>
              <c:strCache>
                <c:ptCount val="2"/>
                <c:pt idx="0">
                  <c:v>従業員数100人以下（n=368）</c:v>
                </c:pt>
                <c:pt idx="1">
                  <c:v>従業員数101人以上（n=192）</c:v>
                </c:pt>
              </c:strCache>
            </c:strRef>
          </c:cat>
          <c:val>
            <c:numRef>
              <c:f>'[「組込み／IoTに関する動向調査」 集計_データ編_5章_1（B-E）20200306★.xlsx]20-7(ク)'!$U$8:$U$9</c:f>
              <c:numCache>
                <c:formatCode>0.0%</c:formatCode>
                <c:ptCount val="2"/>
                <c:pt idx="0">
                  <c:v>2.9891304347826088E-2</c:v>
                </c:pt>
                <c:pt idx="1">
                  <c:v>2.0833333333333332E-2</c:v>
                </c:pt>
              </c:numCache>
            </c:numRef>
          </c:val>
          <c:extLst>
            <c:ext xmlns:c16="http://schemas.microsoft.com/office/drawing/2014/chart" uri="{C3380CC4-5D6E-409C-BE32-E72D297353CC}">
              <c16:uniqueId val="{00000003-1751-40FA-ADE3-395314F2E1B9}"/>
            </c:ext>
          </c:extLst>
        </c:ser>
        <c:ser>
          <c:idx val="4"/>
          <c:order val="4"/>
          <c:tx>
            <c:strRef>
              <c:f>'[「組込み／IoTに関する動向調査」 集計_データ編_5章_1（B-E）20200306★.xlsx]20-7(ク)'!$V$6</c:f>
              <c:strCache>
                <c:ptCount val="1"/>
                <c:pt idx="0">
                  <c:v>「製品・サービスの提供(A)」のみ</c:v>
                </c:pt>
              </c:strCache>
            </c:strRef>
          </c:tx>
          <c:spPr>
            <a:ln>
              <a:solidFill>
                <a:sysClr val="windowText" lastClr="000000"/>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集計_データ編_5章_1（B-E）20200306★.xlsx]20-7(ク)'!$Q$8:$Q$9</c:f>
              <c:strCache>
                <c:ptCount val="2"/>
                <c:pt idx="0">
                  <c:v>従業員数100人以下（n=368）</c:v>
                </c:pt>
                <c:pt idx="1">
                  <c:v>従業員数101人以上（n=192）</c:v>
                </c:pt>
              </c:strCache>
            </c:strRef>
          </c:cat>
          <c:val>
            <c:numRef>
              <c:f>'[「組込み／IoTに関する動向調査」 集計_データ編_5章_1（B-E）20200306★.xlsx]20-7(ク)'!$V$8:$V$9</c:f>
              <c:numCache>
                <c:formatCode>0.0%</c:formatCode>
                <c:ptCount val="2"/>
                <c:pt idx="0">
                  <c:v>6.25E-2</c:v>
                </c:pt>
                <c:pt idx="1">
                  <c:v>0.10416666666666667</c:v>
                </c:pt>
              </c:numCache>
            </c:numRef>
          </c:val>
          <c:extLst>
            <c:ext xmlns:c16="http://schemas.microsoft.com/office/drawing/2014/chart" uri="{C3380CC4-5D6E-409C-BE32-E72D297353CC}">
              <c16:uniqueId val="{00000004-1751-40FA-ADE3-395314F2E1B9}"/>
            </c:ext>
          </c:extLst>
        </c:ser>
        <c:ser>
          <c:idx val="5"/>
          <c:order val="5"/>
          <c:tx>
            <c:strRef>
              <c:f>'[「組込み／IoTに関する動向調査」 集計_データ編_5章_1（B-E）20200306★.xlsx]20-7(ク)'!$W$6</c:f>
              <c:strCache>
                <c:ptCount val="1"/>
                <c:pt idx="0">
                  <c:v>「開発の受託(B)」のみ</c:v>
                </c:pt>
              </c:strCache>
            </c:strRef>
          </c:tx>
          <c:spPr>
            <a:solidFill>
              <a:srgbClr val="92D050"/>
            </a:solidFill>
            <a:ln>
              <a:solidFill>
                <a:sysClr val="windowText" lastClr="000000"/>
              </a:solidFill>
            </a:ln>
          </c:spPr>
          <c:invertIfNegative val="0"/>
          <c:dLbls>
            <c:dLbl>
              <c:idx val="0"/>
              <c:layout>
                <c:manualLayout>
                  <c:x val="6.7195767195767199E-3"/>
                  <c:y val="4.5357142857142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CEC-4FE4-99CC-A2C011EEF394}"/>
                </c:ext>
              </c:extLst>
            </c:dLbl>
            <c:dLbl>
              <c:idx val="1"/>
              <c:layout>
                <c:manualLayout>
                  <c:x val="1.67989417989418E-3"/>
                  <c:y val="4.03174603174603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CEC-4FE4-99CC-A2C011EEF394}"/>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集計_データ編_5章_1（B-E）20200306★.xlsx]20-7(ク)'!$Q$8:$Q$9</c:f>
              <c:strCache>
                <c:ptCount val="2"/>
                <c:pt idx="0">
                  <c:v>従業員数100人以下（n=368）</c:v>
                </c:pt>
                <c:pt idx="1">
                  <c:v>従業員数101人以上（n=192）</c:v>
                </c:pt>
              </c:strCache>
            </c:strRef>
          </c:cat>
          <c:val>
            <c:numRef>
              <c:f>'[「組込み／IoTに関する動向調査」 集計_データ編_5章_1（B-E）20200306★.xlsx]20-7(ク)'!$W$8:$W$9</c:f>
              <c:numCache>
                <c:formatCode>0.0%</c:formatCode>
                <c:ptCount val="2"/>
                <c:pt idx="0">
                  <c:v>3.5326086956521736E-2</c:v>
                </c:pt>
                <c:pt idx="1">
                  <c:v>4.1666666666666664E-2</c:v>
                </c:pt>
              </c:numCache>
            </c:numRef>
          </c:val>
          <c:extLst>
            <c:ext xmlns:c16="http://schemas.microsoft.com/office/drawing/2014/chart" uri="{C3380CC4-5D6E-409C-BE32-E72D297353CC}">
              <c16:uniqueId val="{00000005-1751-40FA-ADE3-395314F2E1B9}"/>
            </c:ext>
          </c:extLst>
        </c:ser>
        <c:ser>
          <c:idx val="6"/>
          <c:order val="6"/>
          <c:tx>
            <c:strRef>
              <c:f>'[「組込み／IoTに関する動向調査」 集計_データ編_5章_1（B-E）20200306★.xlsx]20-7(ク)'!$X$6</c:f>
              <c:strCache>
                <c:ptCount val="1"/>
                <c:pt idx="0">
                  <c:v>「製品・サービスの利用(C)」のみ</c:v>
                </c:pt>
              </c:strCache>
            </c:strRef>
          </c:tx>
          <c:spPr>
            <a:ln>
              <a:solidFill>
                <a:sysClr val="windowText" lastClr="000000"/>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集計_データ編_5章_1（B-E）20200306★.xlsx]20-7(ク)'!$Q$8:$Q$9</c:f>
              <c:strCache>
                <c:ptCount val="2"/>
                <c:pt idx="0">
                  <c:v>従業員数100人以下（n=368）</c:v>
                </c:pt>
                <c:pt idx="1">
                  <c:v>従業員数101人以上（n=192）</c:v>
                </c:pt>
              </c:strCache>
            </c:strRef>
          </c:cat>
          <c:val>
            <c:numRef>
              <c:f>'[「組込み／IoTに関する動向調査」 集計_データ編_5章_1（B-E）20200306★.xlsx]20-7(ク)'!$X$8:$X$9</c:f>
              <c:numCache>
                <c:formatCode>0.0%</c:formatCode>
                <c:ptCount val="2"/>
                <c:pt idx="0">
                  <c:v>3.5326086956521736E-2</c:v>
                </c:pt>
                <c:pt idx="1">
                  <c:v>3.125E-2</c:v>
                </c:pt>
              </c:numCache>
            </c:numRef>
          </c:val>
          <c:extLst>
            <c:ext xmlns:c16="http://schemas.microsoft.com/office/drawing/2014/chart" uri="{C3380CC4-5D6E-409C-BE32-E72D297353CC}">
              <c16:uniqueId val="{00000006-1751-40FA-ADE3-395314F2E1B9}"/>
            </c:ext>
          </c:extLst>
        </c:ser>
        <c:ser>
          <c:idx val="7"/>
          <c:order val="7"/>
          <c:tx>
            <c:strRef>
              <c:f>'[「組込み／IoTに関する動向調査」 集計_データ編_5章_1（B-E）20200306★.xlsx]20-7(ク)'!$Y$6</c:f>
              <c:strCache>
                <c:ptCount val="1"/>
                <c:pt idx="0">
                  <c:v>AIに関する取り組みなし</c:v>
                </c:pt>
              </c:strCache>
            </c:strRef>
          </c:tx>
          <c:spPr>
            <a:solidFill>
              <a:srgbClr val="00B050"/>
            </a:solidFill>
            <a:ln>
              <a:solidFill>
                <a:sysClr val="windowText" lastClr="000000"/>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集計_データ編_5章_1（B-E）20200306★.xlsx]20-7(ク)'!$Q$8:$Q$9</c:f>
              <c:strCache>
                <c:ptCount val="2"/>
                <c:pt idx="0">
                  <c:v>従業員数100人以下（n=368）</c:v>
                </c:pt>
                <c:pt idx="1">
                  <c:v>従業員数101人以上（n=192）</c:v>
                </c:pt>
              </c:strCache>
            </c:strRef>
          </c:cat>
          <c:val>
            <c:numRef>
              <c:f>'[「組込み／IoTに関する動向調査」 集計_データ編_5章_1（B-E）20200306★.xlsx]20-7(ク)'!$Y$8:$Y$9</c:f>
              <c:numCache>
                <c:formatCode>0.0%</c:formatCode>
                <c:ptCount val="2"/>
                <c:pt idx="0">
                  <c:v>0.4483695652173913</c:v>
                </c:pt>
                <c:pt idx="1">
                  <c:v>0.38541666666666669</c:v>
                </c:pt>
              </c:numCache>
            </c:numRef>
          </c:val>
          <c:extLst>
            <c:ext xmlns:c16="http://schemas.microsoft.com/office/drawing/2014/chart" uri="{C3380CC4-5D6E-409C-BE32-E72D297353CC}">
              <c16:uniqueId val="{00000007-1751-40FA-ADE3-395314F2E1B9}"/>
            </c:ext>
          </c:extLst>
        </c:ser>
        <c:dLbls>
          <c:showLegendKey val="0"/>
          <c:showVal val="0"/>
          <c:showCatName val="0"/>
          <c:showSerName val="0"/>
          <c:showPercent val="0"/>
          <c:showBubbleSize val="0"/>
        </c:dLbls>
        <c:gapWidth val="40"/>
        <c:overlap val="100"/>
        <c:axId val="464300288"/>
        <c:axId val="464306176"/>
      </c:barChart>
      <c:catAx>
        <c:axId val="464300288"/>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464306176"/>
        <c:crosses val="autoZero"/>
        <c:auto val="1"/>
        <c:lblAlgn val="ctr"/>
        <c:lblOffset val="100"/>
        <c:noMultiLvlLbl val="0"/>
      </c:catAx>
      <c:valAx>
        <c:axId val="46430617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64300288"/>
        <c:crosses val="autoZero"/>
        <c:crossBetween val="between"/>
      </c:valAx>
      <c:spPr>
        <a:noFill/>
        <a:ln>
          <a:solidFill>
            <a:schemeClr val="tx1">
              <a:lumMod val="50000"/>
              <a:lumOff val="50000"/>
            </a:schemeClr>
          </a:solidFill>
        </a:ln>
        <a:effectLst/>
      </c:spPr>
    </c:plotArea>
    <c:legend>
      <c:legendPos val="b"/>
      <c:layout>
        <c:manualLayout>
          <c:xMode val="edge"/>
          <c:yMode val="edge"/>
          <c:x val="0.25411798941798941"/>
          <c:y val="0.7903013888888889"/>
          <c:w val="0.69671111111111106"/>
          <c:h val="0.13662321428571428"/>
        </c:manualLayout>
      </c:layout>
      <c:overlay val="0"/>
      <c:spPr>
        <a:noFill/>
        <a:ln>
          <a:noFill/>
        </a:ln>
        <a:effectLst/>
      </c:spPr>
      <c:txPr>
        <a:bodyPr rot="0" vert="horz"/>
        <a:lstStyle/>
        <a:p>
          <a:pPr>
            <a:defRPr/>
          </a:pPr>
          <a:endParaRPr lang="ja-JP"/>
        </a:p>
      </c:txPr>
    </c:legend>
    <c:plotVisOnly val="1"/>
    <c:dispBlanksAs val="gap"/>
    <c:showDLblsOverMax val="0"/>
  </c:chart>
  <c:spPr>
    <a:solidFill>
      <a:schemeClr val="bg1"/>
    </a:solid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594552730089068"/>
          <c:y val="0.18197142383376463"/>
          <c:w val="0.67023392567732309"/>
          <c:h val="0.53070361892432349"/>
        </c:manualLayout>
      </c:layout>
      <c:barChart>
        <c:barDir val="bar"/>
        <c:grouping val="stacked"/>
        <c:varyColors val="0"/>
        <c:ser>
          <c:idx val="0"/>
          <c:order val="0"/>
          <c:tx>
            <c:strRef>
              <c:f>'[「組込み／IoTに関する動向調査」 集計_データ編_5章_1（B-E）20200306★.xlsx]20-8(ク)'!$R$6</c:f>
              <c:strCache>
                <c:ptCount val="1"/>
                <c:pt idx="0">
                  <c:v>ABC全て</c:v>
                </c:pt>
              </c:strCache>
            </c:strRef>
          </c:tx>
          <c:spPr>
            <a:solidFill>
              <a:schemeClr val="accent1"/>
            </a:solidFill>
            <a:ln>
              <a:solidFill>
                <a:sysClr val="windowText" lastClr="000000"/>
              </a:solidFill>
            </a:ln>
            <a:effectLst/>
          </c:spPr>
          <c:invertIfNegative val="0"/>
          <c:dLbls>
            <c:spPr>
              <a:noFill/>
              <a:ln>
                <a:noFill/>
              </a:ln>
              <a:effectLst/>
            </c:spPr>
            <c:txPr>
              <a:bodyPr wrap="square" lIns="38100" tIns="19050" rIns="38100" bIns="19050" anchor="ctr">
                <a:spAutoFit/>
              </a:bodyPr>
              <a:lstStyle/>
              <a:p>
                <a:pPr>
                  <a:defRPr>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集計_データ編_5章_1（B-E）20200306★.xlsx]20-8(ク)'!$Q$8:$Q$9</c:f>
              <c:strCache>
                <c:ptCount val="2"/>
                <c:pt idx="0">
                  <c:v>IoT事業分野の有無：あり（n=366）</c:v>
                </c:pt>
                <c:pt idx="1">
                  <c:v>IoT事業分野の有無：なし（n=194）</c:v>
                </c:pt>
              </c:strCache>
            </c:strRef>
          </c:cat>
          <c:val>
            <c:numRef>
              <c:f>'[「組込み／IoTに関する動向調査」 集計_データ編_5章_1（B-E）20200306★.xlsx]20-8(ク)'!$R$8:$R$9</c:f>
              <c:numCache>
                <c:formatCode>0.0%</c:formatCode>
                <c:ptCount val="2"/>
                <c:pt idx="0">
                  <c:v>0.26775956284153007</c:v>
                </c:pt>
                <c:pt idx="1">
                  <c:v>0.19587628865979381</c:v>
                </c:pt>
              </c:numCache>
            </c:numRef>
          </c:val>
          <c:extLst>
            <c:ext xmlns:c16="http://schemas.microsoft.com/office/drawing/2014/chart" uri="{C3380CC4-5D6E-409C-BE32-E72D297353CC}">
              <c16:uniqueId val="{00000000-952E-4407-8C0A-848A91242DDE}"/>
            </c:ext>
          </c:extLst>
        </c:ser>
        <c:ser>
          <c:idx val="1"/>
          <c:order val="1"/>
          <c:tx>
            <c:strRef>
              <c:f>'[「組込み／IoTに関する動向調査」 集計_データ編_5章_1（B-E）20200306★.xlsx]20-8(ク)'!$S$6</c:f>
              <c:strCache>
                <c:ptCount val="1"/>
                <c:pt idx="0">
                  <c:v>AとB</c:v>
                </c:pt>
              </c:strCache>
            </c:strRef>
          </c:tx>
          <c:spPr>
            <a:ln>
              <a:solidFill>
                <a:sysClr val="windowText" lastClr="000000"/>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集計_データ編_5章_1（B-E）20200306★.xlsx]20-8(ク)'!$Q$8:$Q$9</c:f>
              <c:strCache>
                <c:ptCount val="2"/>
                <c:pt idx="0">
                  <c:v>IoT事業分野の有無：あり（n=366）</c:v>
                </c:pt>
                <c:pt idx="1">
                  <c:v>IoT事業分野の有無：なし（n=194）</c:v>
                </c:pt>
              </c:strCache>
            </c:strRef>
          </c:cat>
          <c:val>
            <c:numRef>
              <c:f>'[「組込み／IoTに関する動向調査」 集計_データ編_5章_1（B-E）20200306★.xlsx]20-8(ク)'!$S$8:$S$9</c:f>
              <c:numCache>
                <c:formatCode>0.0%</c:formatCode>
                <c:ptCount val="2"/>
                <c:pt idx="0">
                  <c:v>9.0163934426229511E-2</c:v>
                </c:pt>
                <c:pt idx="1">
                  <c:v>7.7319587628865982E-2</c:v>
                </c:pt>
              </c:numCache>
            </c:numRef>
          </c:val>
          <c:extLst>
            <c:ext xmlns:c16="http://schemas.microsoft.com/office/drawing/2014/chart" uri="{C3380CC4-5D6E-409C-BE32-E72D297353CC}">
              <c16:uniqueId val="{00000001-952E-4407-8C0A-848A91242DDE}"/>
            </c:ext>
          </c:extLst>
        </c:ser>
        <c:ser>
          <c:idx val="2"/>
          <c:order val="2"/>
          <c:tx>
            <c:strRef>
              <c:f>'[「組込み／IoTに関する動向調査」 集計_データ編_5章_1（B-E）20200306★.xlsx]20-8(ク)'!$T$6</c:f>
              <c:strCache>
                <c:ptCount val="1"/>
                <c:pt idx="0">
                  <c:v>AとC</c:v>
                </c:pt>
              </c:strCache>
            </c:strRef>
          </c:tx>
          <c:spPr>
            <a:ln>
              <a:solidFill>
                <a:sysClr val="windowText" lastClr="000000"/>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集計_データ編_5章_1（B-E）20200306★.xlsx]20-8(ク)'!$Q$8:$Q$9</c:f>
              <c:strCache>
                <c:ptCount val="2"/>
                <c:pt idx="0">
                  <c:v>IoT事業分野の有無：あり（n=366）</c:v>
                </c:pt>
                <c:pt idx="1">
                  <c:v>IoT事業分野の有無：なし（n=194）</c:v>
                </c:pt>
              </c:strCache>
            </c:strRef>
          </c:cat>
          <c:val>
            <c:numRef>
              <c:f>'[「組込み／IoTに関する動向調査」 集計_データ編_5章_1（B-E）20200306★.xlsx]20-8(ク)'!$T$8:$T$9</c:f>
              <c:numCache>
                <c:formatCode>0.0%</c:formatCode>
                <c:ptCount val="2"/>
                <c:pt idx="0">
                  <c:v>9.0163934426229511E-2</c:v>
                </c:pt>
                <c:pt idx="1">
                  <c:v>3.0927835051546393E-2</c:v>
                </c:pt>
              </c:numCache>
            </c:numRef>
          </c:val>
          <c:extLst>
            <c:ext xmlns:c16="http://schemas.microsoft.com/office/drawing/2014/chart" uri="{C3380CC4-5D6E-409C-BE32-E72D297353CC}">
              <c16:uniqueId val="{00000002-952E-4407-8C0A-848A91242DDE}"/>
            </c:ext>
          </c:extLst>
        </c:ser>
        <c:ser>
          <c:idx val="3"/>
          <c:order val="3"/>
          <c:tx>
            <c:strRef>
              <c:f>'[「組込み／IoTに関する動向調査」 集計_データ編_5章_1（B-E）20200306★.xlsx]20-8(ク)'!$U$6</c:f>
              <c:strCache>
                <c:ptCount val="1"/>
                <c:pt idx="0">
                  <c:v>BとC</c:v>
                </c:pt>
              </c:strCache>
            </c:strRef>
          </c:tx>
          <c:spPr>
            <a:solidFill>
              <a:srgbClr val="FFFF00"/>
            </a:solidFill>
            <a:ln>
              <a:solidFill>
                <a:sysClr val="windowText" lastClr="000000"/>
              </a:solidFill>
            </a:ln>
          </c:spPr>
          <c:invertIfNegative val="0"/>
          <c:dLbls>
            <c:dLbl>
              <c:idx val="0"/>
              <c:layout>
                <c:manualLayout>
                  <c:x val="-3.35978835978836E-3"/>
                  <c:y val="4.5357142857142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87C-4E1E-B153-01CBF6B63D0A}"/>
                </c:ext>
              </c:extLst>
            </c:dLbl>
            <c:dLbl>
              <c:idx val="1"/>
              <c:layout>
                <c:manualLayout>
                  <c:x val="6.7195767195766583E-3"/>
                  <c:y val="5.29166666666666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87C-4E1E-B153-01CBF6B63D0A}"/>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集計_データ編_5章_1（B-E）20200306★.xlsx]20-8(ク)'!$Q$8:$Q$9</c:f>
              <c:strCache>
                <c:ptCount val="2"/>
                <c:pt idx="0">
                  <c:v>IoT事業分野の有無：あり（n=366）</c:v>
                </c:pt>
                <c:pt idx="1">
                  <c:v>IoT事業分野の有無：なし（n=194）</c:v>
                </c:pt>
              </c:strCache>
            </c:strRef>
          </c:cat>
          <c:val>
            <c:numRef>
              <c:f>'[「組込み／IoTに関する動向調査」 集計_データ編_5章_1（B-E）20200306★.xlsx]20-8(ク)'!$U$8:$U$9</c:f>
              <c:numCache>
                <c:formatCode>0.0%</c:formatCode>
                <c:ptCount val="2"/>
                <c:pt idx="0">
                  <c:v>2.185792349726776E-2</c:v>
                </c:pt>
                <c:pt idx="1">
                  <c:v>3.608247422680412E-2</c:v>
                </c:pt>
              </c:numCache>
            </c:numRef>
          </c:val>
          <c:extLst>
            <c:ext xmlns:c16="http://schemas.microsoft.com/office/drawing/2014/chart" uri="{C3380CC4-5D6E-409C-BE32-E72D297353CC}">
              <c16:uniqueId val="{00000003-952E-4407-8C0A-848A91242DDE}"/>
            </c:ext>
          </c:extLst>
        </c:ser>
        <c:ser>
          <c:idx val="4"/>
          <c:order val="4"/>
          <c:tx>
            <c:strRef>
              <c:f>'[「組込み／IoTに関する動向調査」 集計_データ編_5章_1（B-E）20200306★.xlsx]20-8(ク)'!$V$6</c:f>
              <c:strCache>
                <c:ptCount val="1"/>
                <c:pt idx="0">
                  <c:v>「製品・サービスの提供(A)」のみ</c:v>
                </c:pt>
              </c:strCache>
            </c:strRef>
          </c:tx>
          <c:spPr>
            <a:ln>
              <a:solidFill>
                <a:sysClr val="windowText" lastClr="000000"/>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集計_データ編_5章_1（B-E）20200306★.xlsx]20-8(ク)'!$Q$8:$Q$9</c:f>
              <c:strCache>
                <c:ptCount val="2"/>
                <c:pt idx="0">
                  <c:v>IoT事業分野の有無：あり（n=366）</c:v>
                </c:pt>
                <c:pt idx="1">
                  <c:v>IoT事業分野の有無：なし（n=194）</c:v>
                </c:pt>
              </c:strCache>
            </c:strRef>
          </c:cat>
          <c:val>
            <c:numRef>
              <c:f>'[「組込み／IoTに関する動向調査」 集計_データ編_5章_1（B-E）20200306★.xlsx]20-8(ク)'!$V$8:$V$9</c:f>
              <c:numCache>
                <c:formatCode>0.0%</c:formatCode>
                <c:ptCount val="2"/>
                <c:pt idx="0">
                  <c:v>8.7431693989071038E-2</c:v>
                </c:pt>
                <c:pt idx="1">
                  <c:v>5.6701030927835051E-2</c:v>
                </c:pt>
              </c:numCache>
            </c:numRef>
          </c:val>
          <c:extLst>
            <c:ext xmlns:c16="http://schemas.microsoft.com/office/drawing/2014/chart" uri="{C3380CC4-5D6E-409C-BE32-E72D297353CC}">
              <c16:uniqueId val="{00000004-952E-4407-8C0A-848A91242DDE}"/>
            </c:ext>
          </c:extLst>
        </c:ser>
        <c:ser>
          <c:idx val="5"/>
          <c:order val="5"/>
          <c:tx>
            <c:strRef>
              <c:f>'[「組込み／IoTに関する動向調査」 集計_データ編_5章_1（B-E）20200306★.xlsx]20-8(ク)'!$W$6</c:f>
              <c:strCache>
                <c:ptCount val="1"/>
                <c:pt idx="0">
                  <c:v>「開発の受託(B)」のみ</c:v>
                </c:pt>
              </c:strCache>
            </c:strRef>
          </c:tx>
          <c:spPr>
            <a:solidFill>
              <a:srgbClr val="92D050"/>
            </a:solidFill>
            <a:ln>
              <a:solidFill>
                <a:sysClr val="windowText" lastClr="000000"/>
              </a:solidFill>
            </a:ln>
          </c:spPr>
          <c:invertIfNegative val="0"/>
          <c:dLbls>
            <c:dLbl>
              <c:idx val="0"/>
              <c:layout>
                <c:manualLayout>
                  <c:x val="1.67989417989418E-3"/>
                  <c:y val="4.5357142857142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87C-4E1E-B153-01CBF6B63D0A}"/>
                </c:ext>
              </c:extLst>
            </c:dLbl>
            <c:dLbl>
              <c:idx val="1"/>
              <c:layout>
                <c:manualLayout>
                  <c:x val="6.1595408374039585E-17"/>
                  <c:y val="4.03174603174603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87C-4E1E-B153-01CBF6B63D0A}"/>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集計_データ編_5章_1（B-E）20200306★.xlsx]20-8(ク)'!$Q$8:$Q$9</c:f>
              <c:strCache>
                <c:ptCount val="2"/>
                <c:pt idx="0">
                  <c:v>IoT事業分野の有無：あり（n=366）</c:v>
                </c:pt>
                <c:pt idx="1">
                  <c:v>IoT事業分野の有無：なし（n=194）</c:v>
                </c:pt>
              </c:strCache>
            </c:strRef>
          </c:cat>
          <c:val>
            <c:numRef>
              <c:f>'[「組込み／IoTに関する動向調査」 集計_データ編_5章_1（B-E）20200306★.xlsx]20-8(ク)'!$W$8:$W$9</c:f>
              <c:numCache>
                <c:formatCode>0.0%</c:formatCode>
                <c:ptCount val="2"/>
                <c:pt idx="0">
                  <c:v>3.5519125683060107E-2</c:v>
                </c:pt>
                <c:pt idx="1">
                  <c:v>4.1237113402061855E-2</c:v>
                </c:pt>
              </c:numCache>
            </c:numRef>
          </c:val>
          <c:extLst>
            <c:ext xmlns:c16="http://schemas.microsoft.com/office/drawing/2014/chart" uri="{C3380CC4-5D6E-409C-BE32-E72D297353CC}">
              <c16:uniqueId val="{00000005-952E-4407-8C0A-848A91242DDE}"/>
            </c:ext>
          </c:extLst>
        </c:ser>
        <c:ser>
          <c:idx val="6"/>
          <c:order val="6"/>
          <c:tx>
            <c:strRef>
              <c:f>'[「組込み／IoTに関する動向調査」 集計_データ編_5章_1（B-E）20200306★.xlsx]20-8(ク)'!$X$6</c:f>
              <c:strCache>
                <c:ptCount val="1"/>
                <c:pt idx="0">
                  <c:v>「製品・サービスの利用(C)」のみ</c:v>
                </c:pt>
              </c:strCache>
            </c:strRef>
          </c:tx>
          <c:spPr>
            <a:ln>
              <a:solidFill>
                <a:sysClr val="windowText" lastClr="000000"/>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集計_データ編_5章_1（B-E）20200306★.xlsx]20-8(ク)'!$Q$8:$Q$9</c:f>
              <c:strCache>
                <c:ptCount val="2"/>
                <c:pt idx="0">
                  <c:v>IoT事業分野の有無：あり（n=366）</c:v>
                </c:pt>
                <c:pt idx="1">
                  <c:v>IoT事業分野の有無：なし（n=194）</c:v>
                </c:pt>
              </c:strCache>
            </c:strRef>
          </c:cat>
          <c:val>
            <c:numRef>
              <c:f>'[「組込み／IoTに関する動向調査」 集計_データ編_5章_1（B-E）20200306★.xlsx]20-8(ク)'!$X$8:$X$9</c:f>
              <c:numCache>
                <c:formatCode>0.0%</c:formatCode>
                <c:ptCount val="2"/>
                <c:pt idx="0">
                  <c:v>3.2786885245901641E-2</c:v>
                </c:pt>
                <c:pt idx="1">
                  <c:v>3.608247422680412E-2</c:v>
                </c:pt>
              </c:numCache>
            </c:numRef>
          </c:val>
          <c:extLst>
            <c:ext xmlns:c16="http://schemas.microsoft.com/office/drawing/2014/chart" uri="{C3380CC4-5D6E-409C-BE32-E72D297353CC}">
              <c16:uniqueId val="{00000006-952E-4407-8C0A-848A91242DDE}"/>
            </c:ext>
          </c:extLst>
        </c:ser>
        <c:ser>
          <c:idx val="7"/>
          <c:order val="7"/>
          <c:tx>
            <c:strRef>
              <c:f>'[「組込み／IoTに関する動向調査」 集計_データ編_5章_1（B-E）20200306★.xlsx]20-8(ク)'!$Y$6</c:f>
              <c:strCache>
                <c:ptCount val="1"/>
                <c:pt idx="0">
                  <c:v>AIに関する取り組みなし</c:v>
                </c:pt>
              </c:strCache>
            </c:strRef>
          </c:tx>
          <c:spPr>
            <a:solidFill>
              <a:srgbClr val="00B050"/>
            </a:solidFill>
            <a:ln>
              <a:solidFill>
                <a:sysClr val="windowText" lastClr="000000"/>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集計_データ編_5章_1（B-E）20200306★.xlsx]20-8(ク)'!$Q$8:$Q$9</c:f>
              <c:strCache>
                <c:ptCount val="2"/>
                <c:pt idx="0">
                  <c:v>IoT事業分野の有無：あり（n=366）</c:v>
                </c:pt>
                <c:pt idx="1">
                  <c:v>IoT事業分野の有無：なし（n=194）</c:v>
                </c:pt>
              </c:strCache>
            </c:strRef>
          </c:cat>
          <c:val>
            <c:numRef>
              <c:f>'[「組込み／IoTに関する動向調査」 集計_データ編_5章_1（B-E）20200306★.xlsx]20-8(ク)'!$Y$8:$Y$9</c:f>
              <c:numCache>
                <c:formatCode>0.0%</c:formatCode>
                <c:ptCount val="2"/>
                <c:pt idx="0">
                  <c:v>0.37431693989071041</c:v>
                </c:pt>
                <c:pt idx="1">
                  <c:v>0.52577319587628868</c:v>
                </c:pt>
              </c:numCache>
            </c:numRef>
          </c:val>
          <c:extLst>
            <c:ext xmlns:c16="http://schemas.microsoft.com/office/drawing/2014/chart" uri="{C3380CC4-5D6E-409C-BE32-E72D297353CC}">
              <c16:uniqueId val="{00000007-952E-4407-8C0A-848A91242DDE}"/>
            </c:ext>
          </c:extLst>
        </c:ser>
        <c:dLbls>
          <c:showLegendKey val="0"/>
          <c:showVal val="0"/>
          <c:showCatName val="0"/>
          <c:showSerName val="0"/>
          <c:showPercent val="0"/>
          <c:showBubbleSize val="0"/>
        </c:dLbls>
        <c:gapWidth val="40"/>
        <c:overlap val="100"/>
        <c:axId val="465485824"/>
        <c:axId val="465487360"/>
      </c:barChart>
      <c:catAx>
        <c:axId val="46548582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465487360"/>
        <c:crosses val="autoZero"/>
        <c:auto val="1"/>
        <c:lblAlgn val="ctr"/>
        <c:lblOffset val="100"/>
        <c:noMultiLvlLbl val="0"/>
      </c:catAx>
      <c:valAx>
        <c:axId val="465487360"/>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65485824"/>
        <c:crosses val="autoZero"/>
        <c:crossBetween val="between"/>
      </c:valAx>
      <c:spPr>
        <a:noFill/>
        <a:ln>
          <a:solidFill>
            <a:schemeClr val="tx1">
              <a:lumMod val="50000"/>
              <a:lumOff val="50000"/>
            </a:schemeClr>
          </a:solidFill>
        </a:ln>
        <a:effectLst/>
      </c:spPr>
    </c:plotArea>
    <c:legend>
      <c:legendPos val="b"/>
      <c:layout>
        <c:manualLayout>
          <c:xMode val="edge"/>
          <c:yMode val="edge"/>
          <c:x val="0.26083756613756615"/>
          <c:y val="0.7903013888888889"/>
          <c:w val="0.69671111111111106"/>
          <c:h val="0.13662321428571428"/>
        </c:manualLayout>
      </c:layout>
      <c:overlay val="0"/>
      <c:spPr>
        <a:noFill/>
        <a:ln>
          <a:noFill/>
        </a:ln>
        <a:effectLst/>
      </c:spPr>
      <c:txPr>
        <a:bodyPr rot="0" vert="horz"/>
        <a:lstStyle/>
        <a:p>
          <a:pPr>
            <a:defRPr/>
          </a:pPr>
          <a:endParaRPr lang="ja-JP"/>
        </a:p>
      </c:txPr>
    </c:legend>
    <c:plotVisOnly val="1"/>
    <c:dispBlanksAs val="gap"/>
    <c:showDLblsOverMax val="0"/>
  </c:chart>
  <c:spPr>
    <a:solidFill>
      <a:schemeClr val="bg1"/>
    </a:solid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594552730089068"/>
          <c:y val="0.18793712247579311"/>
          <c:w val="0.67023392567732309"/>
          <c:h val="0.52473792028229493"/>
        </c:manualLayout>
      </c:layout>
      <c:barChart>
        <c:barDir val="bar"/>
        <c:grouping val="stacked"/>
        <c:varyColors val="0"/>
        <c:ser>
          <c:idx val="0"/>
          <c:order val="0"/>
          <c:tx>
            <c:strRef>
              <c:f>'[「組込み／IoTに関する動向調査」 集計_データ編_5章_1（B-E）20200306★.xlsx]20-8(ク) (2)'!$R$6</c:f>
              <c:strCache>
                <c:ptCount val="1"/>
                <c:pt idx="0">
                  <c:v>ABC全て</c:v>
                </c:pt>
              </c:strCache>
            </c:strRef>
          </c:tx>
          <c:spPr>
            <a:solidFill>
              <a:schemeClr val="accent1"/>
            </a:solidFill>
            <a:ln>
              <a:solidFill>
                <a:sysClr val="windowText" lastClr="000000"/>
              </a:solidFill>
            </a:ln>
            <a:effectLst/>
          </c:spPr>
          <c:invertIfNegative val="0"/>
          <c:dLbls>
            <c:dLbl>
              <c:idx val="0"/>
              <c:layout>
                <c:manualLayout>
                  <c:x val="-1.1204481792717087E-2"/>
                  <c:y val="2.9366945564548695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988-40EC-B485-3205648CAF75}"/>
                </c:ext>
              </c:extLst>
            </c:dLbl>
            <c:spPr>
              <a:noFill/>
              <a:ln>
                <a:noFill/>
              </a:ln>
              <a:effectLst/>
            </c:spPr>
            <c:txPr>
              <a:bodyPr rot="0" vert="horz"/>
              <a:lstStyle/>
              <a:p>
                <a:pPr>
                  <a:defRPr>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集計_データ編_5章_1（B-E）20200306★.xlsx]20-8(ク) (2)'!$Q$8:$Q$9</c:f>
              <c:strCache>
                <c:ptCount val="2"/>
                <c:pt idx="0">
                  <c:v>DX取り組みの有無：あり（n=56）</c:v>
                </c:pt>
                <c:pt idx="1">
                  <c:v>DX取り組みの有無：なし（n=496）</c:v>
                </c:pt>
              </c:strCache>
            </c:strRef>
          </c:cat>
          <c:val>
            <c:numRef>
              <c:f>'[「組込み／IoTに関する動向調査」 集計_データ編_5章_1（B-E）20200306★.xlsx]20-8(ク) (2)'!$R$8:$R$9</c:f>
              <c:numCache>
                <c:formatCode>0.0%</c:formatCode>
                <c:ptCount val="2"/>
                <c:pt idx="0">
                  <c:v>0.5357142857142857</c:v>
                </c:pt>
                <c:pt idx="1">
                  <c:v>0.21169354838709678</c:v>
                </c:pt>
              </c:numCache>
            </c:numRef>
          </c:val>
          <c:extLst>
            <c:ext xmlns:c16="http://schemas.microsoft.com/office/drawing/2014/chart" uri="{C3380CC4-5D6E-409C-BE32-E72D297353CC}">
              <c16:uniqueId val="{00000001-7988-40EC-B485-3205648CAF75}"/>
            </c:ext>
          </c:extLst>
        </c:ser>
        <c:ser>
          <c:idx val="1"/>
          <c:order val="1"/>
          <c:tx>
            <c:strRef>
              <c:f>'[「組込み／IoTに関する動向調査」 集計_データ編_5章_1（B-E）20200306★.xlsx]20-8(ク) (2)'!$S$6</c:f>
              <c:strCache>
                <c:ptCount val="1"/>
                <c:pt idx="0">
                  <c:v>AとB</c:v>
                </c:pt>
              </c:strCache>
            </c:strRef>
          </c:tx>
          <c:spPr>
            <a:ln>
              <a:solidFill>
                <a:sysClr val="windowText" lastClr="000000"/>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集計_データ編_5章_1（B-E）20200306★.xlsx]20-8(ク) (2)'!$Q$8:$Q$9</c:f>
              <c:strCache>
                <c:ptCount val="2"/>
                <c:pt idx="0">
                  <c:v>DX取り組みの有無：あり（n=56）</c:v>
                </c:pt>
                <c:pt idx="1">
                  <c:v>DX取り組みの有無：なし（n=496）</c:v>
                </c:pt>
              </c:strCache>
            </c:strRef>
          </c:cat>
          <c:val>
            <c:numRef>
              <c:f>'[「組込み／IoTに関する動向調査」 集計_データ編_5章_1（B-E）20200306★.xlsx]20-8(ク) (2)'!$S$8:$S$9</c:f>
              <c:numCache>
                <c:formatCode>0.0%</c:formatCode>
                <c:ptCount val="2"/>
                <c:pt idx="0">
                  <c:v>8.9285714285714288E-2</c:v>
                </c:pt>
                <c:pt idx="1">
                  <c:v>8.2661290322580641E-2</c:v>
                </c:pt>
              </c:numCache>
            </c:numRef>
          </c:val>
          <c:extLst>
            <c:ext xmlns:c16="http://schemas.microsoft.com/office/drawing/2014/chart" uri="{C3380CC4-5D6E-409C-BE32-E72D297353CC}">
              <c16:uniqueId val="{00000002-7988-40EC-B485-3205648CAF75}"/>
            </c:ext>
          </c:extLst>
        </c:ser>
        <c:ser>
          <c:idx val="2"/>
          <c:order val="2"/>
          <c:tx>
            <c:strRef>
              <c:f>'[「組込み／IoTに関する動向調査」 集計_データ編_5章_1（B-E）20200306★.xlsx]20-8(ク) (2)'!$T$6</c:f>
              <c:strCache>
                <c:ptCount val="1"/>
                <c:pt idx="0">
                  <c:v>AとC</c:v>
                </c:pt>
              </c:strCache>
            </c:strRef>
          </c:tx>
          <c:spPr>
            <a:ln>
              <a:solidFill>
                <a:sysClr val="windowText" lastClr="000000"/>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集計_データ編_5章_1（B-E）20200306★.xlsx]20-8(ク) (2)'!$Q$8:$Q$9</c:f>
              <c:strCache>
                <c:ptCount val="2"/>
                <c:pt idx="0">
                  <c:v>DX取り組みの有無：あり（n=56）</c:v>
                </c:pt>
                <c:pt idx="1">
                  <c:v>DX取り組みの有無：なし（n=496）</c:v>
                </c:pt>
              </c:strCache>
            </c:strRef>
          </c:cat>
          <c:val>
            <c:numRef>
              <c:f>'[「組込み／IoTに関する動向調査」 集計_データ編_5章_1（B-E）20200306★.xlsx]20-8(ク) (2)'!$T$8:$T$9</c:f>
              <c:numCache>
                <c:formatCode>0.0%</c:formatCode>
                <c:ptCount val="2"/>
                <c:pt idx="0">
                  <c:v>0.10714285714285714</c:v>
                </c:pt>
                <c:pt idx="1">
                  <c:v>6.6532258064516125E-2</c:v>
                </c:pt>
              </c:numCache>
            </c:numRef>
          </c:val>
          <c:extLst>
            <c:ext xmlns:c16="http://schemas.microsoft.com/office/drawing/2014/chart" uri="{C3380CC4-5D6E-409C-BE32-E72D297353CC}">
              <c16:uniqueId val="{00000003-7988-40EC-B485-3205648CAF75}"/>
            </c:ext>
          </c:extLst>
        </c:ser>
        <c:ser>
          <c:idx val="3"/>
          <c:order val="3"/>
          <c:tx>
            <c:strRef>
              <c:f>'[「組込み／IoTに関する動向調査」 集計_データ編_5章_1（B-E）20200306★.xlsx]20-8(ク) (2)'!$U$6</c:f>
              <c:strCache>
                <c:ptCount val="1"/>
                <c:pt idx="0">
                  <c:v>BとC</c:v>
                </c:pt>
              </c:strCache>
            </c:strRef>
          </c:tx>
          <c:spPr>
            <a:solidFill>
              <a:srgbClr val="FFFF00"/>
            </a:solidFill>
            <a:ln>
              <a:solidFill>
                <a:sysClr val="windowText" lastClr="000000"/>
              </a:solid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4-7988-40EC-B485-3205648CAF75}"/>
                </c:ext>
              </c:extLst>
            </c:dLbl>
            <c:dLbl>
              <c:idx val="1"/>
              <c:layout>
                <c:manualLayout>
                  <c:x val="1.5273004963726614E-3"/>
                  <c:y val="4.47429746852389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988-40EC-B485-3205648CAF75}"/>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集計_データ編_5章_1（B-E）20200306★.xlsx]20-8(ク) (2)'!$Q$8:$Q$9</c:f>
              <c:strCache>
                <c:ptCount val="2"/>
                <c:pt idx="0">
                  <c:v>DX取り組みの有無：あり（n=56）</c:v>
                </c:pt>
                <c:pt idx="1">
                  <c:v>DX取り組みの有無：なし（n=496）</c:v>
                </c:pt>
              </c:strCache>
            </c:strRef>
          </c:cat>
          <c:val>
            <c:numRef>
              <c:f>'[「組込み／IoTに関する動向調査」 集計_データ編_5章_1（B-E）20200306★.xlsx]20-8(ク) (2)'!$U$8:$U$9</c:f>
              <c:numCache>
                <c:formatCode>0.0%</c:formatCode>
                <c:ptCount val="2"/>
                <c:pt idx="0">
                  <c:v>0</c:v>
                </c:pt>
                <c:pt idx="1">
                  <c:v>3.0241935483870969E-2</c:v>
                </c:pt>
              </c:numCache>
            </c:numRef>
          </c:val>
          <c:extLst>
            <c:ext xmlns:c16="http://schemas.microsoft.com/office/drawing/2014/chart" uri="{C3380CC4-5D6E-409C-BE32-E72D297353CC}">
              <c16:uniqueId val="{00000006-7988-40EC-B485-3205648CAF75}"/>
            </c:ext>
          </c:extLst>
        </c:ser>
        <c:ser>
          <c:idx val="4"/>
          <c:order val="4"/>
          <c:tx>
            <c:strRef>
              <c:f>'[「組込み／IoTに関する動向調査」 集計_データ編_5章_1（B-E）20200306★.xlsx]20-8(ク) (2)'!$V$6</c:f>
              <c:strCache>
                <c:ptCount val="1"/>
                <c:pt idx="0">
                  <c:v>「製品・サービスの提供(A)」のみ</c:v>
                </c:pt>
              </c:strCache>
            </c:strRef>
          </c:tx>
          <c:spPr>
            <a:ln>
              <a:solidFill>
                <a:sysClr val="windowText" lastClr="000000"/>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集計_データ編_5章_1（B-E）20200306★.xlsx]20-8(ク) (2)'!$Q$8:$Q$9</c:f>
              <c:strCache>
                <c:ptCount val="2"/>
                <c:pt idx="0">
                  <c:v>DX取り組みの有無：あり（n=56）</c:v>
                </c:pt>
                <c:pt idx="1">
                  <c:v>DX取り組みの有無：なし（n=496）</c:v>
                </c:pt>
              </c:strCache>
            </c:strRef>
          </c:cat>
          <c:val>
            <c:numRef>
              <c:f>'[「組込み／IoTに関する動向調査」 集計_データ編_5章_1（B-E）20200306★.xlsx]20-8(ク) (2)'!$V$8:$V$9</c:f>
              <c:numCache>
                <c:formatCode>0.0%</c:formatCode>
                <c:ptCount val="2"/>
                <c:pt idx="0">
                  <c:v>5.3571428571428568E-2</c:v>
                </c:pt>
                <c:pt idx="1">
                  <c:v>7.6612903225806453E-2</c:v>
                </c:pt>
              </c:numCache>
            </c:numRef>
          </c:val>
          <c:extLst>
            <c:ext xmlns:c16="http://schemas.microsoft.com/office/drawing/2014/chart" uri="{C3380CC4-5D6E-409C-BE32-E72D297353CC}">
              <c16:uniqueId val="{00000007-7988-40EC-B485-3205648CAF75}"/>
            </c:ext>
          </c:extLst>
        </c:ser>
        <c:ser>
          <c:idx val="5"/>
          <c:order val="5"/>
          <c:tx>
            <c:strRef>
              <c:f>'[「組込み／IoTに関する動向調査」 集計_データ編_5章_1（B-E）20200306★.xlsx]20-8(ク) (2)'!$W$6</c:f>
              <c:strCache>
                <c:ptCount val="1"/>
                <c:pt idx="0">
                  <c:v>「開発の受託(B)」のみ</c:v>
                </c:pt>
              </c:strCache>
            </c:strRef>
          </c:tx>
          <c:spPr>
            <a:solidFill>
              <a:srgbClr val="92D050"/>
            </a:solidFill>
            <a:ln>
              <a:solidFill>
                <a:sysClr val="windowText" lastClr="000000"/>
              </a:solidFill>
            </a:ln>
          </c:spPr>
          <c:invertIfNegative val="0"/>
          <c:dLbls>
            <c:dLbl>
              <c:idx val="0"/>
              <c:layout>
                <c:manualLayout>
                  <c:x val="-1.1200074255852639E-16"/>
                  <c:y val="5.07084384572421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988-40EC-B485-3205648CAF75}"/>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集計_データ編_5章_1（B-E）20200306★.xlsx]20-8(ク) (2)'!$Q$8:$Q$9</c:f>
              <c:strCache>
                <c:ptCount val="2"/>
                <c:pt idx="0">
                  <c:v>DX取り組みの有無：あり（n=56）</c:v>
                </c:pt>
                <c:pt idx="1">
                  <c:v>DX取り組みの有無：なし（n=496）</c:v>
                </c:pt>
              </c:strCache>
            </c:strRef>
          </c:cat>
          <c:val>
            <c:numRef>
              <c:f>'[「組込み／IoTに関する動向調査」 集計_データ編_5章_1（B-E）20200306★.xlsx]20-8(ク) (2)'!$W$8:$W$9</c:f>
              <c:numCache>
                <c:formatCode>0.0%</c:formatCode>
                <c:ptCount val="2"/>
                <c:pt idx="0">
                  <c:v>1.7857142857142856E-2</c:v>
                </c:pt>
                <c:pt idx="1">
                  <c:v>3.8306451612903226E-2</c:v>
                </c:pt>
              </c:numCache>
            </c:numRef>
          </c:val>
          <c:extLst>
            <c:ext xmlns:c16="http://schemas.microsoft.com/office/drawing/2014/chart" uri="{C3380CC4-5D6E-409C-BE32-E72D297353CC}">
              <c16:uniqueId val="{00000009-7988-40EC-B485-3205648CAF75}"/>
            </c:ext>
          </c:extLst>
        </c:ser>
        <c:ser>
          <c:idx val="6"/>
          <c:order val="6"/>
          <c:tx>
            <c:strRef>
              <c:f>'[「組込み／IoTに関する動向調査」 集計_データ編_5章_1（B-E）20200306★.xlsx]20-8(ク) (2)'!$X$6</c:f>
              <c:strCache>
                <c:ptCount val="1"/>
                <c:pt idx="0">
                  <c:v>「製品・サービスの利用(C)」のみ</c:v>
                </c:pt>
              </c:strCache>
            </c:strRef>
          </c:tx>
          <c:spPr>
            <a:ln>
              <a:solidFill>
                <a:sysClr val="windowText" lastClr="000000"/>
              </a:solidFill>
            </a:ln>
          </c:spPr>
          <c:invertIfNegative val="0"/>
          <c:dLbls>
            <c:dLbl>
              <c:idx val="1"/>
              <c:layout>
                <c:manualLayout>
                  <c:x val="0"/>
                  <c:y val="4.77258240062531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988-40EC-B485-3205648CAF75}"/>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集計_データ編_5章_1（B-E）20200306★.xlsx]20-8(ク) (2)'!$Q$8:$Q$9</c:f>
              <c:strCache>
                <c:ptCount val="2"/>
                <c:pt idx="0">
                  <c:v>DX取り組みの有無：あり（n=56）</c:v>
                </c:pt>
                <c:pt idx="1">
                  <c:v>DX取り組みの有無：なし（n=496）</c:v>
                </c:pt>
              </c:strCache>
            </c:strRef>
          </c:cat>
          <c:val>
            <c:numRef>
              <c:f>'[「組込み／IoTに関する動向調査」 集計_データ編_5章_1（B-E）20200306★.xlsx]20-8(ク) (2)'!$X$8:$X$9</c:f>
              <c:numCache>
                <c:formatCode>0.0%</c:formatCode>
                <c:ptCount val="2"/>
                <c:pt idx="0">
                  <c:v>3.5714285714285712E-2</c:v>
                </c:pt>
                <c:pt idx="1">
                  <c:v>3.4274193548387094E-2</c:v>
                </c:pt>
              </c:numCache>
            </c:numRef>
          </c:val>
          <c:extLst>
            <c:ext xmlns:c16="http://schemas.microsoft.com/office/drawing/2014/chart" uri="{C3380CC4-5D6E-409C-BE32-E72D297353CC}">
              <c16:uniqueId val="{0000000B-7988-40EC-B485-3205648CAF75}"/>
            </c:ext>
          </c:extLst>
        </c:ser>
        <c:ser>
          <c:idx val="7"/>
          <c:order val="7"/>
          <c:tx>
            <c:strRef>
              <c:f>'[「組込み／IoTに関する動向調査」 集計_データ編_5章_1（B-E）20200306★.xlsx]20-8(ク) (2)'!$Y$6</c:f>
              <c:strCache>
                <c:ptCount val="1"/>
                <c:pt idx="0">
                  <c:v>AIに関する取り組みなし</c:v>
                </c:pt>
              </c:strCache>
            </c:strRef>
          </c:tx>
          <c:spPr>
            <a:solidFill>
              <a:srgbClr val="00B050"/>
            </a:solidFill>
            <a:ln>
              <a:solidFill>
                <a:sysClr val="windowText" lastClr="000000"/>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集計_データ編_5章_1（B-E）20200306★.xlsx]20-8(ク) (2)'!$Q$8:$Q$9</c:f>
              <c:strCache>
                <c:ptCount val="2"/>
                <c:pt idx="0">
                  <c:v>DX取り組みの有無：あり（n=56）</c:v>
                </c:pt>
                <c:pt idx="1">
                  <c:v>DX取り組みの有無：なし（n=496）</c:v>
                </c:pt>
              </c:strCache>
            </c:strRef>
          </c:cat>
          <c:val>
            <c:numRef>
              <c:f>'[「組込み／IoTに関する動向調査」 集計_データ編_5章_1（B-E）20200306★.xlsx]20-8(ク) (2)'!$Y$8:$Y$9</c:f>
              <c:numCache>
                <c:formatCode>0.0%</c:formatCode>
                <c:ptCount val="2"/>
                <c:pt idx="0">
                  <c:v>0.16071428571428573</c:v>
                </c:pt>
                <c:pt idx="1">
                  <c:v>0.45967741935483869</c:v>
                </c:pt>
              </c:numCache>
            </c:numRef>
          </c:val>
          <c:extLst>
            <c:ext xmlns:c16="http://schemas.microsoft.com/office/drawing/2014/chart" uri="{C3380CC4-5D6E-409C-BE32-E72D297353CC}">
              <c16:uniqueId val="{0000000C-7988-40EC-B485-3205648CAF75}"/>
            </c:ext>
          </c:extLst>
        </c:ser>
        <c:dLbls>
          <c:showLegendKey val="0"/>
          <c:showVal val="0"/>
          <c:showCatName val="0"/>
          <c:showSerName val="0"/>
          <c:showPercent val="0"/>
          <c:showBubbleSize val="0"/>
        </c:dLbls>
        <c:gapWidth val="40"/>
        <c:overlap val="100"/>
        <c:axId val="465269888"/>
        <c:axId val="465271424"/>
      </c:barChart>
      <c:catAx>
        <c:axId val="465269888"/>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465271424"/>
        <c:crosses val="autoZero"/>
        <c:auto val="1"/>
        <c:lblAlgn val="ctr"/>
        <c:lblOffset val="100"/>
        <c:noMultiLvlLbl val="0"/>
      </c:catAx>
      <c:valAx>
        <c:axId val="465271424"/>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65269888"/>
        <c:crosses val="autoZero"/>
        <c:crossBetween val="between"/>
      </c:valAx>
      <c:spPr>
        <a:noFill/>
        <a:ln>
          <a:solidFill>
            <a:schemeClr val="tx1">
              <a:lumMod val="50000"/>
              <a:lumOff val="50000"/>
            </a:schemeClr>
          </a:solidFill>
        </a:ln>
        <a:effectLst/>
      </c:spPr>
    </c:plotArea>
    <c:legend>
      <c:legendPos val="b"/>
      <c:layout>
        <c:manualLayout>
          <c:xMode val="edge"/>
          <c:yMode val="edge"/>
          <c:x val="0.25579788359788358"/>
          <c:y val="0.80038075396825392"/>
          <c:w val="0.69671111111111106"/>
          <c:h val="0.13662321428571428"/>
        </c:manualLayout>
      </c:layout>
      <c:overlay val="0"/>
      <c:spPr>
        <a:noFill/>
        <a:ln>
          <a:noFill/>
        </a:ln>
        <a:effectLst/>
      </c:spPr>
      <c:txPr>
        <a:bodyPr rot="0" vert="horz"/>
        <a:lstStyle/>
        <a:p>
          <a:pPr>
            <a:defRPr/>
          </a:pPr>
          <a:endParaRPr lang="ja-JP"/>
        </a:p>
      </c:txPr>
    </c:legend>
    <c:plotVisOnly val="1"/>
    <c:dispBlanksAs val="gap"/>
    <c:showDLblsOverMax val="0"/>
  </c:chart>
  <c:spPr>
    <a:no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100" b="1"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barChart>
        <c:barDir val="bar"/>
        <c:grouping val="clustered"/>
        <c:varyColors val="0"/>
        <c:ser>
          <c:idx val="0"/>
          <c:order val="0"/>
          <c:tx>
            <c:strRef>
              <c:f>'Q21'!$C$3</c:f>
              <c:strCache>
                <c:ptCount val="1"/>
                <c:pt idx="0">
                  <c:v>AI技術を活用する／している製品・サービスの分野(n=335)</c:v>
                </c:pt>
              </c:strCache>
            </c:strRef>
          </c:tx>
          <c:spPr>
            <a:solidFill>
              <a:schemeClr val="accent1"/>
            </a:solidFill>
            <a:ln>
              <a:solidFill>
                <a:sysClr val="windowText" lastClr="000000"/>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'Q21'!$E$4:$E$14</c:f>
              <c:strCache>
                <c:ptCount val="11"/>
                <c:pt idx="0">
                  <c:v>工場／プラント（n=134）</c:v>
                </c:pt>
                <c:pt idx="1">
                  <c:v>オフィス／店舗（n=70）</c:v>
                </c:pt>
                <c:pt idx="2">
                  <c:v>移動／交通（n=67）</c:v>
                </c:pt>
                <c:pt idx="3">
                  <c:v>建築／土木（n=60）</c:v>
                </c:pt>
                <c:pt idx="4">
                  <c:v>流通／物流（n=59）</c:v>
                </c:pt>
                <c:pt idx="5">
                  <c:v>防犯／防災（n=57）</c:v>
                </c:pt>
                <c:pt idx="6">
                  <c:v>健康／介護／スポーツ（n=52）</c:v>
                </c:pt>
                <c:pt idx="7">
                  <c:v>住宅／生活（n=44）</c:v>
                </c:pt>
                <c:pt idx="8">
                  <c:v>病院／医療（n=45）</c:v>
                </c:pt>
                <c:pt idx="9">
                  <c:v>農林水産（n=33）</c:v>
                </c:pt>
                <c:pt idx="10">
                  <c:v>その他の事業（n=36）</c:v>
                </c:pt>
              </c:strCache>
            </c:strRef>
          </c:cat>
          <c:val>
            <c:numRef>
              <c:f>'Q21'!$D$4:$D$14</c:f>
              <c:numCache>
                <c:formatCode>0.0%</c:formatCode>
                <c:ptCount val="11"/>
                <c:pt idx="0">
                  <c:v>0.4</c:v>
                </c:pt>
                <c:pt idx="1">
                  <c:v>0.20895522388059701</c:v>
                </c:pt>
                <c:pt idx="2">
                  <c:v>0.2</c:v>
                </c:pt>
                <c:pt idx="3">
                  <c:v>0.17910447761194029</c:v>
                </c:pt>
                <c:pt idx="4">
                  <c:v>0.17611940298507461</c:v>
                </c:pt>
                <c:pt idx="5">
                  <c:v>0.17014925373134329</c:v>
                </c:pt>
                <c:pt idx="6">
                  <c:v>0.15522388059701492</c:v>
                </c:pt>
                <c:pt idx="7">
                  <c:v>0.13134328358208955</c:v>
                </c:pt>
                <c:pt idx="8">
                  <c:v>0.13432835820895522</c:v>
                </c:pt>
                <c:pt idx="9">
                  <c:v>9.8507462686567168E-2</c:v>
                </c:pt>
                <c:pt idx="10">
                  <c:v>0.10746268656716418</c:v>
                </c:pt>
              </c:numCache>
            </c:numRef>
          </c:val>
          <c:extLst>
            <c:ext xmlns:c16="http://schemas.microsoft.com/office/drawing/2014/chart" uri="{C3380CC4-5D6E-409C-BE32-E72D297353CC}">
              <c16:uniqueId val="{00000000-14D7-4134-812A-1B619CC0413A}"/>
            </c:ext>
          </c:extLst>
        </c:ser>
        <c:dLbls>
          <c:dLblPos val="outEnd"/>
          <c:showLegendKey val="0"/>
          <c:showVal val="1"/>
          <c:showCatName val="0"/>
          <c:showSerName val="0"/>
          <c:showPercent val="0"/>
          <c:showBubbleSize val="0"/>
        </c:dLbls>
        <c:gapWidth val="182"/>
        <c:axId val="465307520"/>
        <c:axId val="465318656"/>
      </c:barChart>
      <c:catAx>
        <c:axId val="465307520"/>
        <c:scaling>
          <c:orientation val="maxMin"/>
        </c:scaling>
        <c:delete val="0"/>
        <c:axPos val="l"/>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65318656"/>
        <c:crosses val="autoZero"/>
        <c:auto val="1"/>
        <c:lblAlgn val="ctr"/>
        <c:lblOffset val="100"/>
        <c:noMultiLvlLbl val="0"/>
      </c:catAx>
      <c:valAx>
        <c:axId val="465318656"/>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65307520"/>
        <c:crosses val="autoZero"/>
        <c:crossBetween val="between"/>
      </c:valAx>
      <c:spPr>
        <a:noFill/>
        <a:ln>
          <a:solidFill>
            <a:schemeClr val="bg1">
              <a:lumMod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100" b="1"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barChart>
        <c:barDir val="bar"/>
        <c:grouping val="clustered"/>
        <c:varyColors val="0"/>
        <c:ser>
          <c:idx val="0"/>
          <c:order val="0"/>
          <c:tx>
            <c:strRef>
              <c:f>製品利用!$C$3</c:f>
              <c:strCache>
                <c:ptCount val="1"/>
                <c:pt idx="0">
                  <c:v>製品利用(n=50)</c:v>
                </c:pt>
              </c:strCache>
            </c:strRef>
          </c:tx>
          <c:spPr>
            <a:solidFill>
              <a:schemeClr val="accent1"/>
            </a:solidFill>
            <a:ln>
              <a:solidFill>
                <a:sysClr val="windowText" lastClr="000000"/>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製品利用!$B$4:$B$14</c:f>
              <c:strCache>
                <c:ptCount val="11"/>
                <c:pt idx="0">
                  <c:v>工場／プラント</c:v>
                </c:pt>
                <c:pt idx="1">
                  <c:v>オフィス／店舗</c:v>
                </c:pt>
                <c:pt idx="2">
                  <c:v>移動／交通</c:v>
                </c:pt>
                <c:pt idx="3">
                  <c:v>建築／土木</c:v>
                </c:pt>
                <c:pt idx="4">
                  <c:v>流通／物流</c:v>
                </c:pt>
                <c:pt idx="5">
                  <c:v>防犯／防災</c:v>
                </c:pt>
                <c:pt idx="6">
                  <c:v>健康／介護／スポーツ</c:v>
                </c:pt>
                <c:pt idx="7">
                  <c:v>住宅／生活</c:v>
                </c:pt>
                <c:pt idx="8">
                  <c:v>病院／医療</c:v>
                </c:pt>
                <c:pt idx="9">
                  <c:v>農林水産</c:v>
                </c:pt>
                <c:pt idx="10">
                  <c:v>その他の事業</c:v>
                </c:pt>
              </c:strCache>
            </c:strRef>
          </c:cat>
          <c:val>
            <c:numRef>
              <c:f>製品利用!$D$4:$D$14</c:f>
              <c:numCache>
                <c:formatCode>0.0%</c:formatCode>
                <c:ptCount val="11"/>
                <c:pt idx="0">
                  <c:v>0.42</c:v>
                </c:pt>
                <c:pt idx="1">
                  <c:v>0.24</c:v>
                </c:pt>
                <c:pt idx="2">
                  <c:v>0.1</c:v>
                </c:pt>
                <c:pt idx="3">
                  <c:v>0.26</c:v>
                </c:pt>
                <c:pt idx="4">
                  <c:v>0.18</c:v>
                </c:pt>
                <c:pt idx="5">
                  <c:v>0.12</c:v>
                </c:pt>
                <c:pt idx="6">
                  <c:v>0.04</c:v>
                </c:pt>
                <c:pt idx="7">
                  <c:v>0.14000000000000001</c:v>
                </c:pt>
                <c:pt idx="8">
                  <c:v>0.02</c:v>
                </c:pt>
                <c:pt idx="9">
                  <c:v>0.06</c:v>
                </c:pt>
                <c:pt idx="10">
                  <c:v>0.04</c:v>
                </c:pt>
              </c:numCache>
            </c:numRef>
          </c:val>
          <c:extLst>
            <c:ext xmlns:c16="http://schemas.microsoft.com/office/drawing/2014/chart" uri="{C3380CC4-5D6E-409C-BE32-E72D297353CC}">
              <c16:uniqueId val="{00000000-06F5-4A56-A071-EBB8CB7F459A}"/>
            </c:ext>
          </c:extLst>
        </c:ser>
        <c:dLbls>
          <c:dLblPos val="outEnd"/>
          <c:showLegendKey val="0"/>
          <c:showVal val="1"/>
          <c:showCatName val="0"/>
          <c:showSerName val="0"/>
          <c:showPercent val="0"/>
          <c:showBubbleSize val="0"/>
        </c:dLbls>
        <c:gapWidth val="182"/>
        <c:axId val="465357824"/>
        <c:axId val="465381248"/>
      </c:barChart>
      <c:catAx>
        <c:axId val="465357824"/>
        <c:scaling>
          <c:orientation val="maxMin"/>
        </c:scaling>
        <c:delete val="0"/>
        <c:axPos val="l"/>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65381248"/>
        <c:crosses val="autoZero"/>
        <c:auto val="1"/>
        <c:lblAlgn val="ctr"/>
        <c:lblOffset val="100"/>
        <c:noMultiLvlLbl val="0"/>
      </c:catAx>
      <c:valAx>
        <c:axId val="465381248"/>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65357824"/>
        <c:crosses val="autoZero"/>
        <c:crossBetween val="between"/>
      </c:valAx>
      <c:spPr>
        <a:noFill/>
        <a:ln>
          <a:solidFill>
            <a:schemeClr val="bg1">
              <a:lumMod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100" b="1"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barChart>
        <c:barDir val="bar"/>
        <c:grouping val="clustered"/>
        <c:varyColors val="0"/>
        <c:ser>
          <c:idx val="0"/>
          <c:order val="0"/>
          <c:tx>
            <c:strRef>
              <c:f>製品開発!$C$3</c:f>
              <c:strCache>
                <c:ptCount val="1"/>
                <c:pt idx="0">
                  <c:v>製品開発(n=85)</c:v>
                </c:pt>
              </c:strCache>
            </c:strRef>
          </c:tx>
          <c:spPr>
            <a:solidFill>
              <a:schemeClr val="accent1"/>
            </a:solidFill>
            <a:ln>
              <a:solidFill>
                <a:sysClr val="windowText" lastClr="000000"/>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製品開発!$E$4:$E$14</c:f>
              <c:strCache>
                <c:ptCount val="11"/>
                <c:pt idx="0">
                  <c:v>工場／プラント（n=42）</c:v>
                </c:pt>
                <c:pt idx="1">
                  <c:v>オフィス／店舗（n=18）</c:v>
                </c:pt>
                <c:pt idx="2">
                  <c:v>移動／交通（n=9）</c:v>
                </c:pt>
                <c:pt idx="3">
                  <c:v>建築／土木（n=17）</c:v>
                </c:pt>
                <c:pt idx="4">
                  <c:v>流通／物流（n=11）</c:v>
                </c:pt>
                <c:pt idx="5">
                  <c:v>防犯／防災（n=18）</c:v>
                </c:pt>
                <c:pt idx="6">
                  <c:v>健康／介護／スポーツ（n=18）</c:v>
                </c:pt>
                <c:pt idx="7">
                  <c:v>住宅／生活（n=18）</c:v>
                </c:pt>
                <c:pt idx="8">
                  <c:v>病院／医療（n=9）</c:v>
                </c:pt>
                <c:pt idx="9">
                  <c:v>農林水産（n=9）</c:v>
                </c:pt>
                <c:pt idx="10">
                  <c:v>その他の事業（n=9）</c:v>
                </c:pt>
              </c:strCache>
            </c:strRef>
          </c:cat>
          <c:val>
            <c:numRef>
              <c:f>製品開発!$D$4:$D$14</c:f>
              <c:numCache>
                <c:formatCode>0.0%</c:formatCode>
                <c:ptCount val="11"/>
                <c:pt idx="0">
                  <c:v>0.49411764705882355</c:v>
                </c:pt>
                <c:pt idx="1">
                  <c:v>0.21176470588235294</c:v>
                </c:pt>
                <c:pt idx="2">
                  <c:v>0.10588235294117647</c:v>
                </c:pt>
                <c:pt idx="3">
                  <c:v>0.2</c:v>
                </c:pt>
                <c:pt idx="4">
                  <c:v>0.12941176470588237</c:v>
                </c:pt>
                <c:pt idx="5">
                  <c:v>0.21176470588235294</c:v>
                </c:pt>
                <c:pt idx="6">
                  <c:v>0.21176470588235294</c:v>
                </c:pt>
                <c:pt idx="7">
                  <c:v>0.21176470588235294</c:v>
                </c:pt>
                <c:pt idx="8">
                  <c:v>0.10588235294117647</c:v>
                </c:pt>
                <c:pt idx="9">
                  <c:v>0.10588235294117647</c:v>
                </c:pt>
                <c:pt idx="10">
                  <c:v>0.10588235294117647</c:v>
                </c:pt>
              </c:numCache>
            </c:numRef>
          </c:val>
          <c:extLst>
            <c:ext xmlns:c16="http://schemas.microsoft.com/office/drawing/2014/chart" uri="{C3380CC4-5D6E-409C-BE32-E72D297353CC}">
              <c16:uniqueId val="{00000000-E38F-4871-AFB2-E1154C4D7A54}"/>
            </c:ext>
          </c:extLst>
        </c:ser>
        <c:dLbls>
          <c:dLblPos val="outEnd"/>
          <c:showLegendKey val="0"/>
          <c:showVal val="1"/>
          <c:showCatName val="0"/>
          <c:showSerName val="0"/>
          <c:showPercent val="0"/>
          <c:showBubbleSize val="0"/>
        </c:dLbls>
        <c:gapWidth val="182"/>
        <c:axId val="465409152"/>
        <c:axId val="465420288"/>
      </c:barChart>
      <c:catAx>
        <c:axId val="465409152"/>
        <c:scaling>
          <c:orientation val="maxMin"/>
        </c:scaling>
        <c:delete val="1"/>
        <c:axPos val="l"/>
        <c:numFmt formatCode="General" sourceLinked="1"/>
        <c:majorTickMark val="none"/>
        <c:minorTickMark val="none"/>
        <c:tickLblPos val="nextTo"/>
        <c:crossAx val="465420288"/>
        <c:crosses val="autoZero"/>
        <c:auto val="1"/>
        <c:lblAlgn val="ctr"/>
        <c:lblOffset val="100"/>
        <c:noMultiLvlLbl val="0"/>
      </c:catAx>
      <c:valAx>
        <c:axId val="465420288"/>
        <c:scaling>
          <c:orientation val="minMax"/>
          <c:max val="0.5"/>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65409152"/>
        <c:crosses val="autoZero"/>
        <c:crossBetween val="between"/>
        <c:majorUnit val="0.1"/>
      </c:valAx>
      <c:spPr>
        <a:noFill/>
        <a:ln>
          <a:solidFill>
            <a:schemeClr val="bg1">
              <a:lumMod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100" b="1"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barChart>
        <c:barDir val="bar"/>
        <c:grouping val="clustered"/>
        <c:varyColors val="0"/>
        <c:ser>
          <c:idx val="0"/>
          <c:order val="0"/>
          <c:tx>
            <c:strRef>
              <c:f>ソフトウェア開発!$C$3</c:f>
              <c:strCache>
                <c:ptCount val="1"/>
                <c:pt idx="0">
                  <c:v>ソフトウェア開発(n=177)</c:v>
                </c:pt>
              </c:strCache>
            </c:strRef>
          </c:tx>
          <c:spPr>
            <a:solidFill>
              <a:schemeClr val="accent1"/>
            </a:solidFill>
            <a:ln>
              <a:solidFill>
                <a:sysClr val="windowText" lastClr="000000"/>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ソフトウェア開発!$E$4:$E$14</c:f>
              <c:strCache>
                <c:ptCount val="11"/>
                <c:pt idx="0">
                  <c:v>工場／プラント（n=63）</c:v>
                </c:pt>
                <c:pt idx="1">
                  <c:v>オフィス／店舗（n=33）</c:v>
                </c:pt>
                <c:pt idx="2">
                  <c:v>移動／交通（n=53）</c:v>
                </c:pt>
                <c:pt idx="3">
                  <c:v>建築／土木（n=26）</c:v>
                </c:pt>
                <c:pt idx="4">
                  <c:v>流通／物流（n=37）</c:v>
                </c:pt>
                <c:pt idx="5">
                  <c:v>防犯／防災（n=31）</c:v>
                </c:pt>
                <c:pt idx="6">
                  <c:v>健康／介護／スポーツ（n=29）</c:v>
                </c:pt>
                <c:pt idx="7">
                  <c:v>住宅／生活（n=18）</c:v>
                </c:pt>
                <c:pt idx="8">
                  <c:v>病院／医療（n=32）</c:v>
                </c:pt>
                <c:pt idx="9">
                  <c:v>農林水産（n=19）</c:v>
                </c:pt>
                <c:pt idx="10">
                  <c:v>その他の事業（n=19）</c:v>
                </c:pt>
              </c:strCache>
            </c:strRef>
          </c:cat>
          <c:val>
            <c:numRef>
              <c:f>ソフトウェア開発!$D$4:$D$14</c:f>
              <c:numCache>
                <c:formatCode>0.0%</c:formatCode>
                <c:ptCount val="11"/>
                <c:pt idx="0">
                  <c:v>0.3559322033898305</c:v>
                </c:pt>
                <c:pt idx="1">
                  <c:v>0.1864406779661017</c:v>
                </c:pt>
                <c:pt idx="2">
                  <c:v>0.29943502824858759</c:v>
                </c:pt>
                <c:pt idx="3">
                  <c:v>0.14689265536723164</c:v>
                </c:pt>
                <c:pt idx="4">
                  <c:v>0.20903954802259886</c:v>
                </c:pt>
                <c:pt idx="5">
                  <c:v>0.1751412429378531</c:v>
                </c:pt>
                <c:pt idx="6">
                  <c:v>0.16384180790960451</c:v>
                </c:pt>
                <c:pt idx="7">
                  <c:v>0.10169491525423729</c:v>
                </c:pt>
                <c:pt idx="8">
                  <c:v>0.1807909604519774</c:v>
                </c:pt>
                <c:pt idx="9">
                  <c:v>0.10734463276836158</c:v>
                </c:pt>
                <c:pt idx="10">
                  <c:v>0.10734463276836158</c:v>
                </c:pt>
              </c:numCache>
            </c:numRef>
          </c:val>
          <c:extLst>
            <c:ext xmlns:c16="http://schemas.microsoft.com/office/drawing/2014/chart" uri="{C3380CC4-5D6E-409C-BE32-E72D297353CC}">
              <c16:uniqueId val="{00000000-3EAF-4B5C-A076-C9D61BA0B462}"/>
            </c:ext>
          </c:extLst>
        </c:ser>
        <c:dLbls>
          <c:dLblPos val="outEnd"/>
          <c:showLegendKey val="0"/>
          <c:showVal val="1"/>
          <c:showCatName val="0"/>
          <c:showSerName val="0"/>
          <c:showPercent val="0"/>
          <c:showBubbleSize val="0"/>
        </c:dLbls>
        <c:gapWidth val="182"/>
        <c:axId val="465428864"/>
        <c:axId val="465790848"/>
      </c:barChart>
      <c:catAx>
        <c:axId val="465428864"/>
        <c:scaling>
          <c:orientation val="maxMin"/>
        </c:scaling>
        <c:delete val="1"/>
        <c:axPos val="l"/>
        <c:numFmt formatCode="General" sourceLinked="1"/>
        <c:majorTickMark val="none"/>
        <c:minorTickMark val="none"/>
        <c:tickLblPos val="nextTo"/>
        <c:crossAx val="465790848"/>
        <c:crosses val="autoZero"/>
        <c:auto val="1"/>
        <c:lblAlgn val="ctr"/>
        <c:lblOffset val="100"/>
        <c:noMultiLvlLbl val="0"/>
      </c:catAx>
      <c:valAx>
        <c:axId val="465790848"/>
        <c:scaling>
          <c:orientation val="minMax"/>
          <c:max val="0.5"/>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65428864"/>
        <c:crosses val="autoZero"/>
        <c:crossBetween val="between"/>
        <c:majorUnit val="0.1"/>
      </c:valAx>
      <c:spPr>
        <a:noFill/>
        <a:ln>
          <a:solidFill>
            <a:schemeClr val="bg1">
              <a:lumMod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ja-JP" altLang="en-US" dirty="0"/>
              <a:t>組込み</a:t>
            </a:r>
            <a:r>
              <a:rPr lang="en-US" altLang="ja-JP" dirty="0"/>
              <a:t>/IoT</a:t>
            </a:r>
            <a:r>
              <a:rPr lang="ja-JP" altLang="en-US" dirty="0"/>
              <a:t>産業における主な位置づけ</a:t>
            </a:r>
            <a:r>
              <a:rPr lang="en-US" altLang="ja-JP" dirty="0"/>
              <a:t>(n=822)</a:t>
            </a:r>
          </a:p>
        </c:rich>
      </c:tx>
      <c:layout>
        <c:manualLayout>
          <c:xMode val="edge"/>
          <c:yMode val="edge"/>
          <c:x val="0.27832119478256612"/>
          <c:y val="6.0851936696736464E-3"/>
        </c:manualLayout>
      </c:layout>
      <c:overlay val="1"/>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ja-JP"/>
        </a:p>
      </c:txPr>
    </c:title>
    <c:autoTitleDeleted val="0"/>
    <c:plotArea>
      <c:layout>
        <c:manualLayout>
          <c:layoutTarget val="inner"/>
          <c:xMode val="edge"/>
          <c:yMode val="edge"/>
          <c:x val="0.37013440077539278"/>
          <c:y val="0.24837403910980976"/>
          <c:w val="0.34407611319048848"/>
          <c:h val="0.54675108397392691"/>
        </c:manualLayout>
      </c:layout>
      <c:pieChart>
        <c:varyColors val="1"/>
        <c:ser>
          <c:idx val="0"/>
          <c:order val="0"/>
          <c:tx>
            <c:strRef>
              <c:f>'Q2'!$B$2</c:f>
              <c:strCache>
                <c:ptCount val="1"/>
                <c:pt idx="0">
                  <c:v>組込み/IoT産業における主な位置づけ(n=822)</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74-4675-B5F9-986A03DE3B3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274-4675-B5F9-986A03DE3B3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274-4675-B5F9-986A03DE3B3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274-4675-B5F9-986A03DE3B3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274-4675-B5F9-986A03DE3B3A}"/>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1274-4675-B5F9-986A03DE3B3A}"/>
              </c:ext>
            </c:extLst>
          </c:dPt>
          <c:dLbls>
            <c:dLbl>
              <c:idx val="0"/>
              <c:layout>
                <c:manualLayout>
                  <c:x val="4.5612748008841929E-3"/>
                  <c:y val="4.832035405502889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274-4675-B5F9-986A03DE3B3A}"/>
                </c:ext>
              </c:extLst>
            </c:dLbl>
            <c:dLbl>
              <c:idx val="1"/>
              <c:layout>
                <c:manualLayout>
                  <c:x val="-3.0408498672561284E-3"/>
                  <c:y val="-2.416017702751444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274-4675-B5F9-986A03DE3B3A}"/>
                </c:ext>
              </c:extLst>
            </c:dLbl>
            <c:dLbl>
              <c:idx val="2"/>
              <c:layout>
                <c:manualLayout>
                  <c:x val="4.5612748008840819E-3"/>
                  <c:y val="-2.757703481957112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274-4675-B5F9-986A03DE3B3A}"/>
                </c:ext>
              </c:extLst>
            </c:dLbl>
            <c:dLbl>
              <c:idx val="3"/>
              <c:layout>
                <c:manualLayout>
                  <c:x val="-4.5612748008842206E-3"/>
                  <c:y val="-4.300511510897571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1274-4675-B5F9-986A03DE3B3A}"/>
                </c:ext>
              </c:extLst>
            </c:dLbl>
            <c:dLbl>
              <c:idx val="4"/>
              <c:layout>
                <c:manualLayout>
                  <c:x val="1.8245099203536772E-2"/>
                  <c:y val="7.2480531082543343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1274-4675-B5F9-986A03DE3B3A}"/>
                </c:ext>
              </c:extLst>
            </c:dLbl>
            <c:dLbl>
              <c:idx val="5"/>
              <c:layout>
                <c:manualLayout>
                  <c:x val="6.5378272146006708E-2"/>
                  <c:y val="-1.208008851375724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1274-4675-B5F9-986A03DE3B3A}"/>
                </c:ext>
              </c:extLst>
            </c:dLbl>
            <c:numFmt formatCode="0.0%" sourceLinked="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ja-JP"/>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'Q2'!$E$3:$E$8</c:f>
              <c:strCache>
                <c:ptCount val="6"/>
                <c:pt idx="0">
                  <c:v>A.エンドユーザー（n=166）</c:v>
                </c:pt>
                <c:pt idx="1">
                  <c:v>B.メーカー（n=181）</c:v>
                </c:pt>
                <c:pt idx="2">
                  <c:v>C.系列ソフトウェア企業（n=22）</c:v>
                </c:pt>
                <c:pt idx="3">
                  <c:v>D.受託ソフトウェア企業（n=266）</c:v>
                </c:pt>
                <c:pt idx="4">
                  <c:v>E.独立系ソフトウェア企業（n=97）</c:v>
                </c:pt>
                <c:pt idx="5">
                  <c:v>F.その他（n=90）</c:v>
                </c:pt>
              </c:strCache>
            </c:strRef>
          </c:cat>
          <c:val>
            <c:numRef>
              <c:f>'Q2'!$C$3:$C$8</c:f>
              <c:numCache>
                <c:formatCode>#,##0_);[Red]\(#,##0\)</c:formatCode>
                <c:ptCount val="6"/>
                <c:pt idx="0">
                  <c:v>166</c:v>
                </c:pt>
                <c:pt idx="1">
                  <c:v>181</c:v>
                </c:pt>
                <c:pt idx="2">
                  <c:v>22</c:v>
                </c:pt>
                <c:pt idx="3">
                  <c:v>266</c:v>
                </c:pt>
                <c:pt idx="4">
                  <c:v>97</c:v>
                </c:pt>
                <c:pt idx="5">
                  <c:v>90</c:v>
                </c:pt>
              </c:numCache>
            </c:numRef>
          </c:val>
          <c:extLst>
            <c:ext xmlns:c16="http://schemas.microsoft.com/office/drawing/2014/chart" uri="{C3380CC4-5D6E-409C-BE32-E72D297353CC}">
              <c16:uniqueId val="{0000000C-1274-4675-B5F9-986A03DE3B3A}"/>
            </c:ext>
          </c:extLst>
        </c:ser>
        <c:ser>
          <c:idx val="1"/>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E-1274-4675-B5F9-986A03DE3B3A}"/>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ja-JP"/>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'Q2'!$E$3:$E$8</c:f>
              <c:strCache>
                <c:ptCount val="6"/>
                <c:pt idx="0">
                  <c:v>A.エンドユーザー（n=166）</c:v>
                </c:pt>
                <c:pt idx="1">
                  <c:v>B.メーカー（n=181）</c:v>
                </c:pt>
                <c:pt idx="2">
                  <c:v>C.系列ソフトウェア企業（n=22）</c:v>
                </c:pt>
                <c:pt idx="3">
                  <c:v>D.受託ソフトウェア企業（n=266）</c:v>
                </c:pt>
                <c:pt idx="4">
                  <c:v>E.独立系ソフトウェア企業（n=97）</c:v>
                </c:pt>
                <c:pt idx="5">
                  <c:v>F.その他（n=90）</c:v>
                </c:pt>
              </c:strCache>
            </c:strRef>
          </c:cat>
          <c:val>
            <c:numRef>
              <c:f>'Q2'!$C$1</c:f>
              <c:numCache>
                <c:formatCode>General</c:formatCode>
                <c:ptCount val="1"/>
              </c:numCache>
            </c:numRef>
          </c:val>
          <c:extLst>
            <c:ext xmlns:c16="http://schemas.microsoft.com/office/drawing/2014/chart" uri="{C3380CC4-5D6E-409C-BE32-E72D297353CC}">
              <c16:uniqueId val="{0000000F-1274-4675-B5F9-986A03DE3B3A}"/>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ja-JP"/>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5042735042735"/>
          <c:y val="0.3235774991539298"/>
          <c:w val="0.73401709401709403"/>
          <c:h val="0.52460132357502876"/>
        </c:manualLayout>
      </c:layout>
      <c:barChart>
        <c:barDir val="bar"/>
        <c:grouping val="stacked"/>
        <c:varyColors val="0"/>
        <c:ser>
          <c:idx val="2"/>
          <c:order val="0"/>
          <c:tx>
            <c:strRef>
              <c:f>'[「組込み／IoTに関する動向調査」 集計_データ編_1章_1（A-F）20200306★.xlsx]5-7'!$G$6</c:f>
              <c:strCache>
                <c:ptCount val="1"/>
                <c:pt idx="0">
                  <c:v>近畿</c:v>
                </c:pt>
              </c:strCache>
            </c:strRef>
          </c:tx>
          <c:spPr>
            <a:solidFill>
              <a:schemeClr val="accent1"/>
            </a:solidFill>
            <a:ln>
              <a:solidFill>
                <a:schemeClr val="tx1"/>
              </a:solidFill>
            </a:ln>
            <a:effectLst/>
          </c:spPr>
          <c:invertIfNegative val="0"/>
          <c:cat>
            <c:strRef>
              <c:f>'[「組込み／IoTに関する動向調査」 集計_データ編_1章_1（A-F）20200306★.xlsx]5-7'!$C$7:$C$13</c:f>
              <c:strCache>
                <c:ptCount val="7"/>
                <c:pt idx="0">
                  <c:v>AV機器／家電機器</c:v>
                </c:pt>
                <c:pt idx="1">
                  <c:v>個人用情報機器</c:v>
                </c:pt>
                <c:pt idx="2">
                  <c:v>業務用端末機器</c:v>
                </c:pt>
                <c:pt idx="3">
                  <c:v>運輸機器／建設機器</c:v>
                </c:pt>
                <c:pt idx="4">
                  <c:v>工業制御／FA機器／産業機器</c:v>
                </c:pt>
                <c:pt idx="5">
                  <c:v>設備機器</c:v>
                </c:pt>
                <c:pt idx="6">
                  <c:v>医療機器</c:v>
                </c:pt>
              </c:strCache>
            </c:strRef>
          </c:cat>
          <c:val>
            <c:numRef>
              <c:f>'[「組込み／IoTに関する動向調査」 集計_データ編_1章_1（A-F）20200306★.xlsx]5-7'!$G$7:$G$13</c:f>
              <c:numCache>
                <c:formatCode>General</c:formatCode>
                <c:ptCount val="7"/>
                <c:pt idx="0">
                  <c:v>14</c:v>
                </c:pt>
                <c:pt idx="1">
                  <c:v>12</c:v>
                </c:pt>
                <c:pt idx="2">
                  <c:v>17</c:v>
                </c:pt>
                <c:pt idx="3">
                  <c:v>15</c:v>
                </c:pt>
                <c:pt idx="4">
                  <c:v>35</c:v>
                </c:pt>
                <c:pt idx="5">
                  <c:v>17</c:v>
                </c:pt>
                <c:pt idx="6">
                  <c:v>12</c:v>
                </c:pt>
              </c:numCache>
            </c:numRef>
          </c:val>
          <c:extLst>
            <c:ext xmlns:c16="http://schemas.microsoft.com/office/drawing/2014/chart" uri="{C3380CC4-5D6E-409C-BE32-E72D297353CC}">
              <c16:uniqueId val="{00000000-7B53-4112-8ED1-8BE0B5CAA1B2}"/>
            </c:ext>
          </c:extLst>
        </c:ser>
        <c:dLbls>
          <c:showLegendKey val="0"/>
          <c:showVal val="0"/>
          <c:showCatName val="0"/>
          <c:showSerName val="0"/>
          <c:showPercent val="0"/>
          <c:showBubbleSize val="0"/>
        </c:dLbls>
        <c:gapWidth val="40"/>
        <c:overlap val="100"/>
        <c:axId val="439388800"/>
        <c:axId val="439390592"/>
      </c:barChart>
      <c:catAx>
        <c:axId val="439388800"/>
        <c:scaling>
          <c:orientation val="maxMin"/>
        </c:scaling>
        <c:delete val="1"/>
        <c:axPos val="l"/>
        <c:numFmt formatCode="General" sourceLinked="1"/>
        <c:majorTickMark val="none"/>
        <c:minorTickMark val="none"/>
        <c:tickLblPos val="nextTo"/>
        <c:crossAx val="439390592"/>
        <c:crosses val="autoZero"/>
        <c:auto val="1"/>
        <c:lblAlgn val="ctr"/>
        <c:lblOffset val="100"/>
        <c:noMultiLvlLbl val="0"/>
      </c:catAx>
      <c:valAx>
        <c:axId val="439390592"/>
        <c:scaling>
          <c:orientation val="minMax"/>
          <c:max val="100"/>
        </c:scaling>
        <c:delete val="0"/>
        <c:axPos val="t"/>
        <c:majorGridlines>
          <c:spPr>
            <a:ln w="3175" cap="flat" cmpd="sng" algn="ctr">
              <a:solidFill>
                <a:schemeClr val="tx1">
                  <a:lumMod val="50000"/>
                  <a:lumOff val="50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39388800"/>
        <c:crosses val="autoZero"/>
        <c:crossBetween val="between"/>
        <c:majorUnit val="20"/>
      </c:valAx>
      <c:spPr>
        <a:noFill/>
        <a:ln>
          <a:solidFill>
            <a:schemeClr val="tx1">
              <a:lumMod val="50000"/>
              <a:lumOff val="50000"/>
            </a:schemeClr>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052593497144378"/>
          <c:y val="0.22605542222562205"/>
          <c:w val="0.36082396212096962"/>
          <c:h val="0.56107783861299132"/>
        </c:manualLayout>
      </c:layout>
      <c:pieChart>
        <c:varyColors val="1"/>
        <c:ser>
          <c:idx val="0"/>
          <c:order val="0"/>
          <c:tx>
            <c:strRef>
              <c:f>'[「組込み／IoTに関する動向調査」 集計_データ編_5章_1（B-E）20200306★.xlsx]21-2'!$O$6</c:f>
              <c:strCache>
                <c:ptCount val="1"/>
                <c:pt idx="0">
                  <c:v>AIを活用している（複数選択可）（n=262）</c:v>
                </c:pt>
              </c:strCache>
            </c:strRef>
          </c:tx>
          <c:spPr>
            <a:solidFill>
              <a:schemeClr val="accent1"/>
            </a:solidFill>
            <a:ln>
              <a:solidFill>
                <a:schemeClr val="bg1"/>
              </a:solidFill>
            </a:ln>
            <a:effectLst/>
          </c:spPr>
          <c:dPt>
            <c:idx val="1"/>
            <c:bubble3D val="0"/>
            <c:spPr>
              <a:solidFill>
                <a:schemeClr val="accent2"/>
              </a:solidFill>
              <a:ln>
                <a:solidFill>
                  <a:schemeClr val="bg1"/>
                </a:solidFill>
              </a:ln>
              <a:effectLst/>
            </c:spPr>
            <c:extLst>
              <c:ext xmlns:c16="http://schemas.microsoft.com/office/drawing/2014/chart" uri="{C3380CC4-5D6E-409C-BE32-E72D297353CC}">
                <c16:uniqueId val="{00000001-EB7B-4741-AE56-3B1FF293598D}"/>
              </c:ext>
            </c:extLst>
          </c:dPt>
          <c:dPt>
            <c:idx val="2"/>
            <c:bubble3D val="0"/>
            <c:spPr>
              <a:solidFill>
                <a:schemeClr val="accent3"/>
              </a:solidFill>
              <a:ln>
                <a:solidFill>
                  <a:schemeClr val="bg1"/>
                </a:solidFill>
              </a:ln>
              <a:effectLst/>
            </c:spPr>
            <c:extLst>
              <c:ext xmlns:c16="http://schemas.microsoft.com/office/drawing/2014/chart" uri="{C3380CC4-5D6E-409C-BE32-E72D297353CC}">
                <c16:uniqueId val="{00000003-EB7B-4741-AE56-3B1FF293598D}"/>
              </c:ext>
            </c:extLst>
          </c:dPt>
          <c:dPt>
            <c:idx val="3"/>
            <c:bubble3D val="0"/>
            <c:spPr>
              <a:solidFill>
                <a:srgbClr val="FFFF00"/>
              </a:solidFill>
              <a:ln>
                <a:solidFill>
                  <a:schemeClr val="bg1"/>
                </a:solidFill>
              </a:ln>
              <a:effectLst/>
            </c:spPr>
            <c:extLst>
              <c:ext xmlns:c16="http://schemas.microsoft.com/office/drawing/2014/chart" uri="{C3380CC4-5D6E-409C-BE32-E72D297353CC}">
                <c16:uniqueId val="{00000005-EB7B-4741-AE56-3B1FF293598D}"/>
              </c:ext>
            </c:extLst>
          </c:dPt>
          <c:dPt>
            <c:idx val="4"/>
            <c:bubble3D val="0"/>
            <c:spPr>
              <a:solidFill>
                <a:schemeClr val="accent5"/>
              </a:solidFill>
              <a:ln>
                <a:solidFill>
                  <a:schemeClr val="bg1"/>
                </a:solidFill>
              </a:ln>
              <a:effectLst/>
            </c:spPr>
            <c:extLst>
              <c:ext xmlns:c16="http://schemas.microsoft.com/office/drawing/2014/chart" uri="{C3380CC4-5D6E-409C-BE32-E72D297353CC}">
                <c16:uniqueId val="{00000007-EB7B-4741-AE56-3B1FF293598D}"/>
              </c:ext>
            </c:extLst>
          </c:dPt>
          <c:dPt>
            <c:idx val="5"/>
            <c:bubble3D val="0"/>
            <c:spPr>
              <a:solidFill>
                <a:schemeClr val="accent1">
                  <a:lumMod val="60000"/>
                  <a:lumOff val="40000"/>
                </a:schemeClr>
              </a:solidFill>
              <a:ln>
                <a:solidFill>
                  <a:schemeClr val="bg1"/>
                </a:solidFill>
              </a:ln>
              <a:effectLst/>
            </c:spPr>
            <c:extLst>
              <c:ext xmlns:c16="http://schemas.microsoft.com/office/drawing/2014/chart" uri="{C3380CC4-5D6E-409C-BE32-E72D297353CC}">
                <c16:uniqueId val="{00000009-EB7B-4741-AE56-3B1FF293598D}"/>
              </c:ext>
            </c:extLst>
          </c:dPt>
          <c:dPt>
            <c:idx val="7"/>
            <c:bubble3D val="0"/>
            <c:spPr>
              <a:solidFill>
                <a:srgbClr val="00B050"/>
              </a:solidFill>
              <a:ln>
                <a:solidFill>
                  <a:schemeClr val="bg1"/>
                </a:solidFill>
              </a:ln>
              <a:effectLst/>
            </c:spPr>
            <c:extLst>
              <c:ext xmlns:c16="http://schemas.microsoft.com/office/drawing/2014/chart" uri="{C3380CC4-5D6E-409C-BE32-E72D297353CC}">
                <c16:uniqueId val="{0000000B-EB7B-4741-AE56-3B1FF293598D}"/>
              </c:ext>
            </c:extLst>
          </c:dPt>
          <c:dPt>
            <c:idx val="9"/>
            <c:bubble3D val="0"/>
            <c:spPr>
              <a:solidFill>
                <a:srgbClr val="CC99FF"/>
              </a:solidFill>
              <a:ln>
                <a:solidFill>
                  <a:schemeClr val="bg1"/>
                </a:solidFill>
              </a:ln>
              <a:effectLst/>
            </c:spPr>
            <c:extLst>
              <c:ext xmlns:c16="http://schemas.microsoft.com/office/drawing/2014/chart" uri="{C3380CC4-5D6E-409C-BE32-E72D297353CC}">
                <c16:uniqueId val="{0000000D-EB7B-4741-AE56-3B1FF293598D}"/>
              </c:ext>
            </c:extLst>
          </c:dPt>
          <c:dLbls>
            <c:dLbl>
              <c:idx val="0"/>
              <c:layout>
                <c:manualLayout>
                  <c:x val="5.2681278425315212E-2"/>
                  <c:y val="2.0880180117124985E-2"/>
                </c:manualLayout>
              </c:layout>
              <c:showLegendKey val="0"/>
              <c:showVal val="1"/>
              <c:showCatName val="1"/>
              <c:showSerName val="0"/>
              <c:showPercent val="0"/>
              <c:showBubbleSize val="0"/>
              <c:extLst>
                <c:ext xmlns:c15="http://schemas.microsoft.com/office/drawing/2012/chart" uri="{CE6537A1-D6FC-4f65-9D91-7224C49458BB}">
                  <c15:layout>
                    <c:manualLayout>
                      <c:w val="6.9988726042841037E-2"/>
                      <c:h val="8.9679482271305885E-2"/>
                    </c:manualLayout>
                  </c15:layout>
                </c:ext>
                <c:ext xmlns:c16="http://schemas.microsoft.com/office/drawing/2014/chart" uri="{C3380CC4-5D6E-409C-BE32-E72D297353CC}">
                  <c16:uniqueId val="{0000000E-EB7B-4741-AE56-3B1FF293598D}"/>
                </c:ext>
              </c:extLst>
            </c:dLbl>
            <c:dLbl>
              <c:idx val="1"/>
              <c:layout>
                <c:manualLayout>
                  <c:x val="-3.1266263644891074E-2"/>
                  <c:y val="1.1736455163077305E-2"/>
                </c:manualLayout>
              </c:layout>
              <c:showLegendKey val="0"/>
              <c:showVal val="1"/>
              <c:showCatName val="1"/>
              <c:showSerName val="0"/>
              <c:showPercent val="0"/>
              <c:showBubbleSize val="0"/>
              <c:extLst>
                <c:ext xmlns:c15="http://schemas.microsoft.com/office/drawing/2012/chart" uri="{CE6537A1-D6FC-4f65-9D91-7224C49458BB}">
                  <c15:layout>
                    <c:manualLayout>
                      <c:w val="7.4498308906426142E-2"/>
                      <c:h val="8.9679482271305885E-2"/>
                    </c:manualLayout>
                  </c15:layout>
                </c:ext>
                <c:ext xmlns:c16="http://schemas.microsoft.com/office/drawing/2014/chart" uri="{C3380CC4-5D6E-409C-BE32-E72D297353CC}">
                  <c16:uniqueId val="{00000001-EB7B-4741-AE56-3B1FF293598D}"/>
                </c:ext>
              </c:extLst>
            </c:dLbl>
            <c:dLbl>
              <c:idx val="2"/>
              <c:layout>
                <c:manualLayout>
                  <c:x val="-4.4570775890894136E-2"/>
                  <c:y val="1.5005376174878581E-2"/>
                </c:manualLayout>
              </c:layout>
              <c:showLegendKey val="0"/>
              <c:showVal val="1"/>
              <c:showCatName val="1"/>
              <c:showSerName val="0"/>
              <c:showPercent val="0"/>
              <c:showBubbleSize val="0"/>
              <c:extLst>
                <c:ext xmlns:c15="http://schemas.microsoft.com/office/drawing/2012/chart" uri="{CE6537A1-D6FC-4f65-9D91-7224C49458BB}">
                  <c15:layout>
                    <c:manualLayout>
                      <c:w val="7.0650131529500185E-2"/>
                      <c:h val="9.2662331592320124E-2"/>
                    </c:manualLayout>
                  </c15:layout>
                </c:ext>
                <c:ext xmlns:c16="http://schemas.microsoft.com/office/drawing/2014/chart" uri="{C3380CC4-5D6E-409C-BE32-E72D297353CC}">
                  <c16:uniqueId val="{00000003-EB7B-4741-AE56-3B1FF293598D}"/>
                </c:ext>
              </c:extLst>
            </c:dLbl>
            <c:dLbl>
              <c:idx val="3"/>
              <c:layout>
                <c:manualLayout>
                  <c:x val="-0.10181046140371124"/>
                  <c:y val="2.917578940989844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B7B-4741-AE56-3B1FF293598D}"/>
                </c:ext>
              </c:extLst>
            </c:dLbl>
            <c:dLbl>
              <c:idx val="4"/>
              <c:layout>
                <c:manualLayout>
                  <c:x val="-0.14644828922878439"/>
                  <c:y val="2.2977334572820882E-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B7B-4741-AE56-3B1FF293598D}"/>
                </c:ext>
              </c:extLst>
            </c:dLbl>
            <c:dLbl>
              <c:idx val="5"/>
              <c:layout>
                <c:manualLayout>
                  <c:x val="-0.16405258812772411"/>
                  <c:y val="-4.9718696170726093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B7B-4741-AE56-3B1FF293598D}"/>
                </c:ext>
              </c:extLst>
            </c:dLbl>
            <c:dLbl>
              <c:idx val="6"/>
              <c:layout>
                <c:manualLayout>
                  <c:x val="-0.15279271601760039"/>
                  <c:y val="-9.5412659588310425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B7B-4741-AE56-3B1FF293598D}"/>
                </c:ext>
              </c:extLst>
            </c:dLbl>
            <c:dLbl>
              <c:idx val="7"/>
              <c:layout>
                <c:manualLayout>
                  <c:x val="-0.14433363811485234"/>
                  <c:y val="-0.13525272249589798"/>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B7B-4741-AE56-3B1FF293598D}"/>
                </c:ext>
              </c:extLst>
            </c:dLbl>
            <c:dLbl>
              <c:idx val="8"/>
              <c:layout>
                <c:manualLayout>
                  <c:x val="-6.402151816704986E-2"/>
                  <c:y val="-0.13963328333733396"/>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0-EB7B-4741-AE56-3B1FF293598D}"/>
                </c:ext>
              </c:extLst>
            </c:dLbl>
            <c:dLbl>
              <c:idx val="9"/>
              <c:layout>
                <c:manualLayout>
                  <c:x val="3.7463034144407152E-2"/>
                  <c:y val="-0.13798637472009365"/>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B7B-4741-AE56-3B1FF293598D}"/>
                </c:ext>
              </c:extLst>
            </c:dLbl>
            <c:spPr>
              <a:noFill/>
              <a:ln>
                <a:noFill/>
              </a:ln>
              <a:effectLst/>
            </c:spPr>
            <c:txPr>
              <a:bodyPr rot="0" vert="horz"/>
              <a:lstStyle/>
              <a:p>
                <a:pPr>
                  <a:defRPr sz="1050"/>
                </a:pPr>
                <a:endParaRPr lang="ja-JP"/>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'[「組込み／IoTに関する動向調査」 集計_データ編_5章_1（B-E）20200306★.xlsx]21-2'!$P$5:$Y$5</c:f>
              <c:strCache>
                <c:ptCount val="10"/>
                <c:pt idx="0">
                  <c:v>1分野</c:v>
                </c:pt>
                <c:pt idx="1">
                  <c:v>2分野</c:v>
                </c:pt>
                <c:pt idx="2">
                  <c:v>3分野</c:v>
                </c:pt>
                <c:pt idx="3">
                  <c:v>4分野</c:v>
                </c:pt>
                <c:pt idx="4">
                  <c:v>5分野</c:v>
                </c:pt>
                <c:pt idx="5">
                  <c:v>6分野</c:v>
                </c:pt>
                <c:pt idx="6">
                  <c:v>7分野</c:v>
                </c:pt>
                <c:pt idx="7">
                  <c:v>8分野</c:v>
                </c:pt>
                <c:pt idx="8">
                  <c:v>9分野</c:v>
                </c:pt>
                <c:pt idx="9">
                  <c:v>10分野</c:v>
                </c:pt>
              </c:strCache>
            </c:strRef>
          </c:cat>
          <c:val>
            <c:numRef>
              <c:f>'[「組込み／IoTに関する動向調査」 集計_データ編_5章_1（B-E）20200306★.xlsx]21-2'!$P$6:$Y$6</c:f>
              <c:numCache>
                <c:formatCode>0.0%</c:formatCode>
                <c:ptCount val="10"/>
                <c:pt idx="0">
                  <c:v>0.50763358778625955</c:v>
                </c:pt>
                <c:pt idx="1">
                  <c:v>0.26335877862595419</c:v>
                </c:pt>
                <c:pt idx="2">
                  <c:v>0.10305343511450382</c:v>
                </c:pt>
                <c:pt idx="3">
                  <c:v>6.8702290076335881E-2</c:v>
                </c:pt>
                <c:pt idx="4">
                  <c:v>1.5267175572519083E-2</c:v>
                </c:pt>
                <c:pt idx="5">
                  <c:v>3.8167938931297708E-3</c:v>
                </c:pt>
                <c:pt idx="6">
                  <c:v>0</c:v>
                </c:pt>
                <c:pt idx="7">
                  <c:v>2.2900763358778626E-2</c:v>
                </c:pt>
                <c:pt idx="8">
                  <c:v>0</c:v>
                </c:pt>
                <c:pt idx="9">
                  <c:v>1.5267175572519083E-2</c:v>
                </c:pt>
              </c:numCache>
            </c:numRef>
          </c:val>
          <c:extLst>
            <c:ext xmlns:c16="http://schemas.microsoft.com/office/drawing/2014/chart" uri="{C3380CC4-5D6E-409C-BE32-E72D297353CC}">
              <c16:uniqueId val="{00000011-EB7B-4741-AE56-3B1FF293598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3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594552730089068"/>
          <c:y val="8.6520307683362066E-2"/>
          <c:w val="0.67023392567732309"/>
          <c:h val="0.82898854771181285"/>
        </c:manualLayout>
      </c:layout>
      <c:barChart>
        <c:barDir val="bar"/>
        <c:grouping val="clustered"/>
        <c:varyColors val="0"/>
        <c:ser>
          <c:idx val="0"/>
          <c:order val="0"/>
          <c:tx>
            <c:strRef>
              <c:f>'[「組込み／IoTに関する動向調査」 集計_データ編_5章_1（B-E）20200306★.xlsx]21-3(経年)'!$I$5</c:f>
              <c:strCache>
                <c:ptCount val="1"/>
                <c:pt idx="0">
                  <c:v>2019年度</c:v>
                </c:pt>
              </c:strCache>
            </c:strRef>
          </c:tx>
          <c:spPr>
            <a:solidFill>
              <a:schemeClr val="accent1"/>
            </a:solidFill>
            <a:ln>
              <a:solidFill>
                <a:sysClr val="windowText" lastClr="000000"/>
              </a:solidFill>
            </a:ln>
            <a:effectLst/>
          </c:spPr>
          <c:invertIfNegative val="0"/>
          <c:dLbls>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集計_データ編_5章_1（B-E）20200306★.xlsx]21-3(経年)'!$H$7:$H$17</c:f>
              <c:strCache>
                <c:ptCount val="11"/>
                <c:pt idx="0">
                  <c:v>工場／プラント</c:v>
                </c:pt>
                <c:pt idx="1">
                  <c:v>移動／交通</c:v>
                </c:pt>
                <c:pt idx="2">
                  <c:v>オフィス／店舗</c:v>
                </c:pt>
                <c:pt idx="3">
                  <c:v>防犯／防災</c:v>
                </c:pt>
                <c:pt idx="4">
                  <c:v>流通／物流</c:v>
                </c:pt>
                <c:pt idx="5">
                  <c:v>健康／介護／スポーツ</c:v>
                </c:pt>
                <c:pt idx="6">
                  <c:v>建築／土木</c:v>
                </c:pt>
                <c:pt idx="7">
                  <c:v>病院／医療</c:v>
                </c:pt>
                <c:pt idx="8">
                  <c:v>住宅／生活</c:v>
                </c:pt>
                <c:pt idx="9">
                  <c:v>農林水産</c:v>
                </c:pt>
                <c:pt idx="10">
                  <c:v>その他の事業</c:v>
                </c:pt>
              </c:strCache>
            </c:strRef>
          </c:cat>
          <c:val>
            <c:numRef>
              <c:f>'[「組込み／IoTに関する動向調査」 集計_データ編_5章_1（B-E）20200306★.xlsx]21-3(経年)'!$I$7:$I$17</c:f>
              <c:numCache>
                <c:formatCode>0.0%</c:formatCode>
                <c:ptCount val="11"/>
                <c:pt idx="0">
                  <c:v>0.40076335877862596</c:v>
                </c:pt>
                <c:pt idx="1">
                  <c:v>0.23664122137404581</c:v>
                </c:pt>
                <c:pt idx="2">
                  <c:v>0.19465648854961831</c:v>
                </c:pt>
                <c:pt idx="3">
                  <c:v>0.18702290076335878</c:v>
                </c:pt>
                <c:pt idx="4">
                  <c:v>0.18320610687022901</c:v>
                </c:pt>
                <c:pt idx="5">
                  <c:v>0.17938931297709923</c:v>
                </c:pt>
                <c:pt idx="6">
                  <c:v>0.16412213740458015</c:v>
                </c:pt>
                <c:pt idx="7">
                  <c:v>0.15648854961832062</c:v>
                </c:pt>
                <c:pt idx="8">
                  <c:v>0.13740458015267176</c:v>
                </c:pt>
                <c:pt idx="9">
                  <c:v>0.10687022900763359</c:v>
                </c:pt>
                <c:pt idx="10">
                  <c:v>0.10687022900763359</c:v>
                </c:pt>
              </c:numCache>
            </c:numRef>
          </c:val>
          <c:extLst>
            <c:ext xmlns:c16="http://schemas.microsoft.com/office/drawing/2014/chart" uri="{C3380CC4-5D6E-409C-BE32-E72D297353CC}">
              <c16:uniqueId val="{00000000-8654-4BAF-9F9E-ACCCC8F1F4C7}"/>
            </c:ext>
          </c:extLst>
        </c:ser>
        <c:ser>
          <c:idx val="1"/>
          <c:order val="1"/>
          <c:tx>
            <c:strRef>
              <c:f>'[「組込み／IoTに関する動向調査」 集計_データ編_5章_1（B-E）20200306★.xlsx]21-3(経年)'!$J$5</c:f>
              <c:strCache>
                <c:ptCount val="1"/>
                <c:pt idx="0">
                  <c:v>2018年度</c:v>
                </c:pt>
              </c:strCache>
            </c:strRef>
          </c:tx>
          <c:spPr>
            <a:ln>
              <a:solidFill>
                <a:sysClr val="windowText" lastClr="000000"/>
              </a:solidFill>
            </a:ln>
          </c:spPr>
          <c:invertIfNegative val="0"/>
          <c:dLbls>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集計_データ編_5章_1（B-E）20200306★.xlsx]21-3(経年)'!$H$7:$H$17</c:f>
              <c:strCache>
                <c:ptCount val="11"/>
                <c:pt idx="0">
                  <c:v>工場／プラント</c:v>
                </c:pt>
                <c:pt idx="1">
                  <c:v>移動／交通</c:v>
                </c:pt>
                <c:pt idx="2">
                  <c:v>オフィス／店舗</c:v>
                </c:pt>
                <c:pt idx="3">
                  <c:v>防犯／防災</c:v>
                </c:pt>
                <c:pt idx="4">
                  <c:v>流通／物流</c:v>
                </c:pt>
                <c:pt idx="5">
                  <c:v>健康／介護／スポーツ</c:v>
                </c:pt>
                <c:pt idx="6">
                  <c:v>建築／土木</c:v>
                </c:pt>
                <c:pt idx="7">
                  <c:v>病院／医療</c:v>
                </c:pt>
                <c:pt idx="8">
                  <c:v>住宅／生活</c:v>
                </c:pt>
                <c:pt idx="9">
                  <c:v>農林水産</c:v>
                </c:pt>
                <c:pt idx="10">
                  <c:v>その他の事業</c:v>
                </c:pt>
              </c:strCache>
            </c:strRef>
          </c:cat>
          <c:val>
            <c:numRef>
              <c:f>'[「組込み／IoTに関する動向調査」 集計_データ編_5章_1（B-E）20200306★.xlsx]21-3(経年)'!$J$7:$J$17</c:f>
              <c:numCache>
                <c:formatCode>0.0%</c:formatCode>
                <c:ptCount val="11"/>
                <c:pt idx="0">
                  <c:v>0.51497005988023947</c:v>
                </c:pt>
                <c:pt idx="1">
                  <c:v>0.25748502994011974</c:v>
                </c:pt>
                <c:pt idx="2">
                  <c:v>0.15568862275449102</c:v>
                </c:pt>
                <c:pt idx="3">
                  <c:v>0.16167664670658682</c:v>
                </c:pt>
                <c:pt idx="4">
                  <c:v>0.16766467065868262</c:v>
                </c:pt>
                <c:pt idx="5">
                  <c:v>0.17964071856287425</c:v>
                </c:pt>
                <c:pt idx="7">
                  <c:v>0.17964071856287425</c:v>
                </c:pt>
                <c:pt idx="8">
                  <c:v>0.1497005988023952</c:v>
                </c:pt>
                <c:pt idx="9">
                  <c:v>0.12574850299401197</c:v>
                </c:pt>
                <c:pt idx="10">
                  <c:v>8.3832335329341312E-2</c:v>
                </c:pt>
              </c:numCache>
            </c:numRef>
          </c:val>
          <c:extLst>
            <c:ext xmlns:c16="http://schemas.microsoft.com/office/drawing/2014/chart" uri="{C3380CC4-5D6E-409C-BE32-E72D297353CC}">
              <c16:uniqueId val="{00000001-8654-4BAF-9F9E-ACCCC8F1F4C7}"/>
            </c:ext>
          </c:extLst>
        </c:ser>
        <c:dLbls>
          <c:showLegendKey val="0"/>
          <c:showVal val="0"/>
          <c:showCatName val="0"/>
          <c:showSerName val="0"/>
          <c:showPercent val="0"/>
          <c:showBubbleSize val="0"/>
        </c:dLbls>
        <c:gapWidth val="40"/>
        <c:axId val="465942784"/>
        <c:axId val="465948672"/>
      </c:barChart>
      <c:catAx>
        <c:axId val="465942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465948672"/>
        <c:crosses val="autoZero"/>
        <c:auto val="1"/>
        <c:lblAlgn val="ctr"/>
        <c:lblOffset val="100"/>
        <c:noMultiLvlLbl val="0"/>
      </c:catAx>
      <c:valAx>
        <c:axId val="465948672"/>
        <c:scaling>
          <c:orientation val="minMax"/>
          <c:max val="0.60000000000000009"/>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65942784"/>
        <c:crosses val="autoZero"/>
        <c:crossBetween val="between"/>
        <c:majorUnit val="0.1"/>
      </c:valAx>
      <c:spPr>
        <a:noFill/>
        <a:ln>
          <a:solidFill>
            <a:schemeClr val="tx1">
              <a:lumMod val="50000"/>
              <a:lumOff val="50000"/>
            </a:schemeClr>
          </a:solidFill>
        </a:ln>
        <a:effectLst/>
      </c:spPr>
    </c:plotArea>
    <c:legend>
      <c:legendPos val="b"/>
      <c:overlay val="0"/>
      <c:spPr>
        <a:noFill/>
        <a:ln>
          <a:noFill/>
        </a:ln>
        <a:effectLst/>
      </c:spPr>
      <c:txPr>
        <a:bodyPr rot="0" vert="horz"/>
        <a:lstStyle/>
        <a:p>
          <a:pPr>
            <a:defRPr/>
          </a:pPr>
          <a:endParaRPr lang="ja-JP"/>
        </a:p>
      </c:txPr>
    </c:legend>
    <c:plotVisOnly val="1"/>
    <c:dispBlanksAs val="gap"/>
    <c:showDLblsOverMax val="0"/>
  </c:chart>
  <c:spPr>
    <a:solidFill>
      <a:schemeClr val="bg1"/>
    </a:solid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3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434497354497352"/>
          <c:y val="8.9040079365079364E-2"/>
          <c:w val="0.67023392567732309"/>
          <c:h val="0.82898854771181285"/>
        </c:manualLayout>
      </c:layout>
      <c:barChart>
        <c:barDir val="bar"/>
        <c:grouping val="clustered"/>
        <c:varyColors val="0"/>
        <c:ser>
          <c:idx val="0"/>
          <c:order val="0"/>
          <c:tx>
            <c:strRef>
              <c:f>'[「組込み／IoTに関する動向調査」 集計_データ編_5章_1（B-E）20200306★.xlsx]21-4(ク)'!$K$7</c:f>
              <c:strCache>
                <c:ptCount val="1"/>
                <c:pt idx="0">
                  <c:v>従業員数100人以下（n=159）</c:v>
                </c:pt>
              </c:strCache>
            </c:strRef>
          </c:tx>
          <c:spPr>
            <a:solidFill>
              <a:schemeClr val="accent1"/>
            </a:solidFill>
            <a:ln>
              <a:solidFill>
                <a:sysClr val="windowText" lastClr="000000"/>
              </a:solidFill>
            </a:ln>
            <a:effectLst/>
          </c:spPr>
          <c:invertIfNegative val="0"/>
          <c:dLbls>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集計_データ編_5章_1（B-E）20200306★.xlsx]21-4(ク)'!$I$9:$I$19</c:f>
              <c:strCache>
                <c:ptCount val="11"/>
                <c:pt idx="0">
                  <c:v>工場／プラント</c:v>
                </c:pt>
                <c:pt idx="1">
                  <c:v>移動／交通</c:v>
                </c:pt>
                <c:pt idx="2">
                  <c:v>オフィス／店舗</c:v>
                </c:pt>
                <c:pt idx="3">
                  <c:v>防犯／防災</c:v>
                </c:pt>
                <c:pt idx="4">
                  <c:v>流通／物流</c:v>
                </c:pt>
                <c:pt idx="5">
                  <c:v>健康／介護／スポーツ</c:v>
                </c:pt>
                <c:pt idx="6">
                  <c:v>建築／土木</c:v>
                </c:pt>
                <c:pt idx="7">
                  <c:v>病院／医療</c:v>
                </c:pt>
                <c:pt idx="8">
                  <c:v>住宅／生活</c:v>
                </c:pt>
                <c:pt idx="9">
                  <c:v>農林水産</c:v>
                </c:pt>
                <c:pt idx="10">
                  <c:v>その他の事業</c:v>
                </c:pt>
              </c:strCache>
            </c:strRef>
          </c:cat>
          <c:val>
            <c:numRef>
              <c:f>'[「組込み／IoTに関する動向調査」 集計_データ編_5章_1（B-E）20200306★.xlsx]21-4(ク)'!$K$9:$K$19</c:f>
              <c:numCache>
                <c:formatCode>0.0%</c:formatCode>
                <c:ptCount val="11"/>
                <c:pt idx="0">
                  <c:v>0.3522012578616352</c:v>
                </c:pt>
                <c:pt idx="1">
                  <c:v>0.21383647798742139</c:v>
                </c:pt>
                <c:pt idx="2">
                  <c:v>0.22012578616352202</c:v>
                </c:pt>
                <c:pt idx="3">
                  <c:v>0.18238993710691823</c:v>
                </c:pt>
                <c:pt idx="4">
                  <c:v>0.15094339622641509</c:v>
                </c:pt>
                <c:pt idx="5">
                  <c:v>0.19496855345911951</c:v>
                </c:pt>
                <c:pt idx="6">
                  <c:v>0.18238993710691823</c:v>
                </c:pt>
                <c:pt idx="7">
                  <c:v>0.13836477987421383</c:v>
                </c:pt>
                <c:pt idx="8">
                  <c:v>0.16352201257861634</c:v>
                </c:pt>
                <c:pt idx="9">
                  <c:v>0.13207547169811321</c:v>
                </c:pt>
                <c:pt idx="10">
                  <c:v>0.12578616352201258</c:v>
                </c:pt>
              </c:numCache>
            </c:numRef>
          </c:val>
          <c:extLst>
            <c:ext xmlns:c16="http://schemas.microsoft.com/office/drawing/2014/chart" uri="{C3380CC4-5D6E-409C-BE32-E72D297353CC}">
              <c16:uniqueId val="{00000000-652D-4815-B4A0-C891A6D983ED}"/>
            </c:ext>
          </c:extLst>
        </c:ser>
        <c:ser>
          <c:idx val="1"/>
          <c:order val="1"/>
          <c:tx>
            <c:strRef>
              <c:f>'[「組込み／IoTに関する動向調査」 集計_データ編_5章_1（B-E）20200306★.xlsx]21-4(ク)'!$L$7</c:f>
              <c:strCache>
                <c:ptCount val="1"/>
                <c:pt idx="0">
                  <c:v>従業員数101人以上（n=103）</c:v>
                </c:pt>
              </c:strCache>
            </c:strRef>
          </c:tx>
          <c:spPr>
            <a:ln>
              <a:solidFill>
                <a:sysClr val="windowText" lastClr="000000"/>
              </a:solidFill>
            </a:ln>
          </c:spPr>
          <c:invertIfNegative val="0"/>
          <c:dLbls>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集計_データ編_5章_1（B-E）20200306★.xlsx]21-4(ク)'!$I$9:$I$19</c:f>
              <c:strCache>
                <c:ptCount val="11"/>
                <c:pt idx="0">
                  <c:v>工場／プラント</c:v>
                </c:pt>
                <c:pt idx="1">
                  <c:v>移動／交通</c:v>
                </c:pt>
                <c:pt idx="2">
                  <c:v>オフィス／店舗</c:v>
                </c:pt>
                <c:pt idx="3">
                  <c:v>防犯／防災</c:v>
                </c:pt>
                <c:pt idx="4">
                  <c:v>流通／物流</c:v>
                </c:pt>
                <c:pt idx="5">
                  <c:v>健康／介護／スポーツ</c:v>
                </c:pt>
                <c:pt idx="6">
                  <c:v>建築／土木</c:v>
                </c:pt>
                <c:pt idx="7">
                  <c:v>病院／医療</c:v>
                </c:pt>
                <c:pt idx="8">
                  <c:v>住宅／生活</c:v>
                </c:pt>
                <c:pt idx="9">
                  <c:v>農林水産</c:v>
                </c:pt>
                <c:pt idx="10">
                  <c:v>その他の事業</c:v>
                </c:pt>
              </c:strCache>
            </c:strRef>
          </c:cat>
          <c:val>
            <c:numRef>
              <c:f>'[「組込み／IoTに関する動向調査」 集計_データ編_5章_1（B-E）20200306★.xlsx]21-4(ク)'!$L$9:$L$19</c:f>
              <c:numCache>
                <c:formatCode>0.0%</c:formatCode>
                <c:ptCount val="11"/>
                <c:pt idx="0">
                  <c:v>0.47572815533980584</c:v>
                </c:pt>
                <c:pt idx="1">
                  <c:v>0.27184466019417475</c:v>
                </c:pt>
                <c:pt idx="2">
                  <c:v>0.1553398058252427</c:v>
                </c:pt>
                <c:pt idx="3">
                  <c:v>0.1941747572815534</c:v>
                </c:pt>
                <c:pt idx="4">
                  <c:v>0.23300970873786409</c:v>
                </c:pt>
                <c:pt idx="5">
                  <c:v>0.1553398058252427</c:v>
                </c:pt>
                <c:pt idx="6">
                  <c:v>0.13592233009708737</c:v>
                </c:pt>
                <c:pt idx="7">
                  <c:v>0.18446601941747573</c:v>
                </c:pt>
                <c:pt idx="8">
                  <c:v>9.7087378640776698E-2</c:v>
                </c:pt>
                <c:pt idx="9">
                  <c:v>6.7961165048543687E-2</c:v>
                </c:pt>
                <c:pt idx="10">
                  <c:v>7.7669902912621352E-2</c:v>
                </c:pt>
              </c:numCache>
            </c:numRef>
          </c:val>
          <c:extLst>
            <c:ext xmlns:c16="http://schemas.microsoft.com/office/drawing/2014/chart" uri="{C3380CC4-5D6E-409C-BE32-E72D297353CC}">
              <c16:uniqueId val="{00000001-652D-4815-B4A0-C891A6D983ED}"/>
            </c:ext>
          </c:extLst>
        </c:ser>
        <c:dLbls>
          <c:showLegendKey val="0"/>
          <c:showVal val="0"/>
          <c:showCatName val="0"/>
          <c:showSerName val="0"/>
          <c:showPercent val="0"/>
          <c:showBubbleSize val="0"/>
        </c:dLbls>
        <c:gapWidth val="40"/>
        <c:axId val="465999744"/>
        <c:axId val="466001280"/>
      </c:barChart>
      <c:catAx>
        <c:axId val="46599974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466001280"/>
        <c:crosses val="autoZero"/>
        <c:auto val="1"/>
        <c:lblAlgn val="ctr"/>
        <c:lblOffset val="100"/>
        <c:noMultiLvlLbl val="0"/>
      </c:catAx>
      <c:valAx>
        <c:axId val="466001280"/>
        <c:scaling>
          <c:orientation val="minMax"/>
          <c:max val="0.60000000000000009"/>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65999744"/>
        <c:crosses val="autoZero"/>
        <c:crossBetween val="between"/>
        <c:majorUnit val="0.1"/>
      </c:valAx>
      <c:spPr>
        <a:noFill/>
        <a:ln>
          <a:solidFill>
            <a:schemeClr val="tx1">
              <a:lumMod val="50000"/>
              <a:lumOff val="50000"/>
            </a:schemeClr>
          </a:solidFill>
        </a:ln>
        <a:effectLst/>
      </c:spPr>
    </c:plotArea>
    <c:legend>
      <c:legendPos val="b"/>
      <c:overlay val="0"/>
      <c:spPr>
        <a:noFill/>
        <a:ln>
          <a:noFill/>
        </a:ln>
        <a:effectLst/>
      </c:spPr>
      <c:txPr>
        <a:bodyPr rot="0" vert="horz"/>
        <a:lstStyle/>
        <a:p>
          <a:pPr>
            <a:defRPr/>
          </a:pPr>
          <a:endParaRPr lang="ja-JP"/>
        </a:p>
      </c:txPr>
    </c:legend>
    <c:plotVisOnly val="1"/>
    <c:dispBlanksAs val="gap"/>
    <c:showDLblsOverMax val="0"/>
  </c:chart>
  <c:spPr>
    <a:solidFill>
      <a:schemeClr val="bg1"/>
    </a:solid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3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602486772486775"/>
          <c:y val="8.6520398631076204E-2"/>
          <c:w val="0.67023392567732309"/>
          <c:h val="0.82898854771181285"/>
        </c:manualLayout>
      </c:layout>
      <c:barChart>
        <c:barDir val="bar"/>
        <c:grouping val="clustered"/>
        <c:varyColors val="0"/>
        <c:ser>
          <c:idx val="0"/>
          <c:order val="0"/>
          <c:tx>
            <c:strRef>
              <c:f>'[「組込み／IoTに関する動向調査」 集計_データ編_5章_1（B-E）20200306★.xlsx]21-5(ク)'!$K$7</c:f>
              <c:strCache>
                <c:ptCount val="1"/>
                <c:pt idx="0">
                  <c:v>IoT事業分野の有無：あり（n=196）</c:v>
                </c:pt>
              </c:strCache>
            </c:strRef>
          </c:tx>
          <c:spPr>
            <a:solidFill>
              <a:schemeClr val="accent1"/>
            </a:solidFill>
            <a:ln>
              <a:solidFill>
                <a:sysClr val="windowText" lastClr="000000"/>
              </a:solidFill>
            </a:ln>
            <a:effectLst/>
          </c:spPr>
          <c:invertIfNegative val="0"/>
          <c:dLbls>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集計_データ編_5章_1（B-E）20200306★.xlsx]21-5(ク)'!$I$9:$I$19</c:f>
              <c:strCache>
                <c:ptCount val="11"/>
                <c:pt idx="0">
                  <c:v>工場／プラント</c:v>
                </c:pt>
                <c:pt idx="1">
                  <c:v>移動／交通</c:v>
                </c:pt>
                <c:pt idx="2">
                  <c:v>オフィス／店舗</c:v>
                </c:pt>
                <c:pt idx="3">
                  <c:v>防犯／防災</c:v>
                </c:pt>
                <c:pt idx="4">
                  <c:v>流通／物流</c:v>
                </c:pt>
                <c:pt idx="5">
                  <c:v>健康／介護／スポーツ</c:v>
                </c:pt>
                <c:pt idx="6">
                  <c:v>建築／土木</c:v>
                </c:pt>
                <c:pt idx="7">
                  <c:v>病院／医療</c:v>
                </c:pt>
                <c:pt idx="8">
                  <c:v>住宅／生活</c:v>
                </c:pt>
                <c:pt idx="9">
                  <c:v>農林水産</c:v>
                </c:pt>
                <c:pt idx="10">
                  <c:v>その他の事業</c:v>
                </c:pt>
              </c:strCache>
            </c:strRef>
          </c:cat>
          <c:val>
            <c:numRef>
              <c:f>'[「組込み／IoTに関する動向調査」 集計_データ編_5章_1（B-E）20200306★.xlsx]21-5(ク)'!$K$9:$K$19</c:f>
              <c:numCache>
                <c:formatCode>0.0%</c:formatCode>
                <c:ptCount val="11"/>
                <c:pt idx="0">
                  <c:v>0.44897959183673469</c:v>
                </c:pt>
                <c:pt idx="1">
                  <c:v>0.23979591836734693</c:v>
                </c:pt>
                <c:pt idx="2">
                  <c:v>0.1683673469387755</c:v>
                </c:pt>
                <c:pt idx="3">
                  <c:v>0.20918367346938777</c:v>
                </c:pt>
                <c:pt idx="4">
                  <c:v>0.18877551020408162</c:v>
                </c:pt>
                <c:pt idx="5">
                  <c:v>0.18877551020408162</c:v>
                </c:pt>
                <c:pt idx="6">
                  <c:v>0.19387755102040816</c:v>
                </c:pt>
                <c:pt idx="7">
                  <c:v>0.16326530612244897</c:v>
                </c:pt>
                <c:pt idx="8">
                  <c:v>0.15306122448979592</c:v>
                </c:pt>
                <c:pt idx="9">
                  <c:v>0.11224489795918367</c:v>
                </c:pt>
                <c:pt idx="10">
                  <c:v>8.673469387755102E-2</c:v>
                </c:pt>
              </c:numCache>
            </c:numRef>
          </c:val>
          <c:extLst>
            <c:ext xmlns:c16="http://schemas.microsoft.com/office/drawing/2014/chart" uri="{C3380CC4-5D6E-409C-BE32-E72D297353CC}">
              <c16:uniqueId val="{00000000-AA96-483C-B25A-A916CF2DD6E3}"/>
            </c:ext>
          </c:extLst>
        </c:ser>
        <c:ser>
          <c:idx val="1"/>
          <c:order val="1"/>
          <c:tx>
            <c:strRef>
              <c:f>'[「組込み／IoTに関する動向調査」 集計_データ編_5章_1（B-E）20200306★.xlsx]21-5(ク)'!$L$7</c:f>
              <c:strCache>
                <c:ptCount val="1"/>
                <c:pt idx="0">
                  <c:v>IoT事業分野の有無：なし（n=66）</c:v>
                </c:pt>
              </c:strCache>
            </c:strRef>
          </c:tx>
          <c:spPr>
            <a:ln>
              <a:solidFill>
                <a:sysClr val="windowText" lastClr="000000"/>
              </a:solidFill>
            </a:ln>
          </c:spPr>
          <c:invertIfNegative val="0"/>
          <c:dLbls>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集計_データ編_5章_1（B-E）20200306★.xlsx]21-5(ク)'!$I$9:$I$19</c:f>
              <c:strCache>
                <c:ptCount val="11"/>
                <c:pt idx="0">
                  <c:v>工場／プラント</c:v>
                </c:pt>
                <c:pt idx="1">
                  <c:v>移動／交通</c:v>
                </c:pt>
                <c:pt idx="2">
                  <c:v>オフィス／店舗</c:v>
                </c:pt>
                <c:pt idx="3">
                  <c:v>防犯／防災</c:v>
                </c:pt>
                <c:pt idx="4">
                  <c:v>流通／物流</c:v>
                </c:pt>
                <c:pt idx="5">
                  <c:v>健康／介護／スポーツ</c:v>
                </c:pt>
                <c:pt idx="6">
                  <c:v>建築／土木</c:v>
                </c:pt>
                <c:pt idx="7">
                  <c:v>病院／医療</c:v>
                </c:pt>
                <c:pt idx="8">
                  <c:v>住宅／生活</c:v>
                </c:pt>
                <c:pt idx="9">
                  <c:v>農林水産</c:v>
                </c:pt>
                <c:pt idx="10">
                  <c:v>その他の事業</c:v>
                </c:pt>
              </c:strCache>
            </c:strRef>
          </c:cat>
          <c:val>
            <c:numRef>
              <c:f>'[「組込み／IoTに関する動向調査」 集計_データ編_5章_1（B-E）20200306★.xlsx]21-5(ク)'!$L$9:$L$19</c:f>
              <c:numCache>
                <c:formatCode>0.0%</c:formatCode>
                <c:ptCount val="11"/>
                <c:pt idx="0">
                  <c:v>0.25757575757575757</c:v>
                </c:pt>
                <c:pt idx="1">
                  <c:v>0.22727272727272727</c:v>
                </c:pt>
                <c:pt idx="2">
                  <c:v>0.27272727272727271</c:v>
                </c:pt>
                <c:pt idx="3">
                  <c:v>0.12121212121212122</c:v>
                </c:pt>
                <c:pt idx="4">
                  <c:v>0.16666666666666666</c:v>
                </c:pt>
                <c:pt idx="5">
                  <c:v>0.15151515151515152</c:v>
                </c:pt>
                <c:pt idx="6">
                  <c:v>7.575757575757576E-2</c:v>
                </c:pt>
                <c:pt idx="7">
                  <c:v>0.13636363636363635</c:v>
                </c:pt>
                <c:pt idx="8">
                  <c:v>9.0909090909090912E-2</c:v>
                </c:pt>
                <c:pt idx="9">
                  <c:v>9.0909090909090912E-2</c:v>
                </c:pt>
                <c:pt idx="10">
                  <c:v>0.16666666666666666</c:v>
                </c:pt>
              </c:numCache>
            </c:numRef>
          </c:val>
          <c:extLst>
            <c:ext xmlns:c16="http://schemas.microsoft.com/office/drawing/2014/chart" uri="{C3380CC4-5D6E-409C-BE32-E72D297353CC}">
              <c16:uniqueId val="{00000001-AA96-483C-B25A-A916CF2DD6E3}"/>
            </c:ext>
          </c:extLst>
        </c:ser>
        <c:dLbls>
          <c:showLegendKey val="0"/>
          <c:showVal val="0"/>
          <c:showCatName val="0"/>
          <c:showSerName val="0"/>
          <c:showPercent val="0"/>
          <c:showBubbleSize val="0"/>
        </c:dLbls>
        <c:gapWidth val="40"/>
        <c:axId val="466068992"/>
        <c:axId val="466070528"/>
      </c:barChart>
      <c:catAx>
        <c:axId val="466068992"/>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466070528"/>
        <c:crosses val="autoZero"/>
        <c:auto val="1"/>
        <c:lblAlgn val="ctr"/>
        <c:lblOffset val="100"/>
        <c:noMultiLvlLbl val="0"/>
      </c:catAx>
      <c:valAx>
        <c:axId val="466070528"/>
        <c:scaling>
          <c:orientation val="minMax"/>
          <c:max val="0.60000000000000009"/>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66068992"/>
        <c:crosses val="autoZero"/>
        <c:crossBetween val="between"/>
        <c:majorUnit val="0.1"/>
      </c:valAx>
      <c:spPr>
        <a:noFill/>
        <a:ln>
          <a:solidFill>
            <a:schemeClr val="tx1">
              <a:lumMod val="50000"/>
              <a:lumOff val="50000"/>
            </a:schemeClr>
          </a:solidFill>
        </a:ln>
        <a:effectLst/>
      </c:spPr>
    </c:plotArea>
    <c:legend>
      <c:legendPos val="b"/>
      <c:overlay val="0"/>
      <c:spPr>
        <a:noFill/>
        <a:ln>
          <a:noFill/>
        </a:ln>
        <a:effectLst/>
      </c:spPr>
      <c:txPr>
        <a:bodyPr rot="0" vert="horz"/>
        <a:lstStyle/>
        <a:p>
          <a:pPr>
            <a:defRPr/>
          </a:pPr>
          <a:endParaRPr lang="ja-JP"/>
        </a:p>
      </c:txPr>
    </c:legend>
    <c:plotVisOnly val="1"/>
    <c:dispBlanksAs val="gap"/>
    <c:showDLblsOverMax val="0"/>
  </c:chart>
  <c:spPr>
    <a:solidFill>
      <a:schemeClr val="bg1"/>
    </a:solid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3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754603174603176"/>
          <c:y val="9.0978923009327542E-2"/>
          <c:w val="0.67023392567732309"/>
          <c:h val="0.82898854771181285"/>
        </c:manualLayout>
      </c:layout>
      <c:barChart>
        <c:barDir val="bar"/>
        <c:grouping val="clustered"/>
        <c:varyColors val="0"/>
        <c:ser>
          <c:idx val="0"/>
          <c:order val="0"/>
          <c:tx>
            <c:strRef>
              <c:f>'[「組込み／IoTに関する動向調査」 集計_データ編_5章_1（B-E）20200306★.xlsx]21-6(ク)'!$K$7</c:f>
              <c:strCache>
                <c:ptCount val="1"/>
                <c:pt idx="0">
                  <c:v>DX取り組みの有無：あり（n=41）</c:v>
                </c:pt>
              </c:strCache>
            </c:strRef>
          </c:tx>
          <c:spPr>
            <a:solidFill>
              <a:schemeClr val="accent1"/>
            </a:solidFill>
            <a:ln>
              <a:solidFill>
                <a:sysClr val="windowText" lastClr="000000"/>
              </a:solidFill>
            </a:ln>
            <a:effectLst/>
          </c:spPr>
          <c:invertIfNegative val="0"/>
          <c:dLbls>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集計_データ編_5章_1（B-E）20200306★.xlsx]21-6(ク)'!$I$9:$I$19</c:f>
              <c:strCache>
                <c:ptCount val="11"/>
                <c:pt idx="0">
                  <c:v>工場／プラント</c:v>
                </c:pt>
                <c:pt idx="1">
                  <c:v>移動／交通</c:v>
                </c:pt>
                <c:pt idx="2">
                  <c:v>オフィス／店舗</c:v>
                </c:pt>
                <c:pt idx="3">
                  <c:v>防犯／防災</c:v>
                </c:pt>
                <c:pt idx="4">
                  <c:v>流通／物流</c:v>
                </c:pt>
                <c:pt idx="5">
                  <c:v>健康／介護／スポーツ</c:v>
                </c:pt>
                <c:pt idx="6">
                  <c:v>建築／土木</c:v>
                </c:pt>
                <c:pt idx="7">
                  <c:v>病院／医療</c:v>
                </c:pt>
                <c:pt idx="8">
                  <c:v>住宅／生活</c:v>
                </c:pt>
                <c:pt idx="9">
                  <c:v>農林水産</c:v>
                </c:pt>
                <c:pt idx="10">
                  <c:v>その他の事業</c:v>
                </c:pt>
              </c:strCache>
            </c:strRef>
          </c:cat>
          <c:val>
            <c:numRef>
              <c:f>'[「組込み／IoTに関する動向調査」 集計_データ編_5章_1（B-E）20200306★.xlsx]21-6(ク)'!$K$9:$K$19</c:f>
              <c:numCache>
                <c:formatCode>0.0%</c:formatCode>
                <c:ptCount val="11"/>
                <c:pt idx="0">
                  <c:v>0.46341463414634149</c:v>
                </c:pt>
                <c:pt idx="1">
                  <c:v>0.31707317073170732</c:v>
                </c:pt>
                <c:pt idx="2">
                  <c:v>0.21951219512195122</c:v>
                </c:pt>
                <c:pt idx="3">
                  <c:v>0.26829268292682928</c:v>
                </c:pt>
                <c:pt idx="4">
                  <c:v>0.36585365853658536</c:v>
                </c:pt>
                <c:pt idx="5">
                  <c:v>0.17073170731707318</c:v>
                </c:pt>
                <c:pt idx="6">
                  <c:v>0.29268292682926828</c:v>
                </c:pt>
                <c:pt idx="7">
                  <c:v>0.1951219512195122</c:v>
                </c:pt>
                <c:pt idx="8">
                  <c:v>0.1951219512195122</c:v>
                </c:pt>
                <c:pt idx="9">
                  <c:v>7.3170731707317069E-2</c:v>
                </c:pt>
                <c:pt idx="10">
                  <c:v>9.7560975609756101E-2</c:v>
                </c:pt>
              </c:numCache>
            </c:numRef>
          </c:val>
          <c:extLst>
            <c:ext xmlns:c16="http://schemas.microsoft.com/office/drawing/2014/chart" uri="{C3380CC4-5D6E-409C-BE32-E72D297353CC}">
              <c16:uniqueId val="{00000000-2B40-4144-AA81-917D0F00E665}"/>
            </c:ext>
          </c:extLst>
        </c:ser>
        <c:ser>
          <c:idx val="1"/>
          <c:order val="1"/>
          <c:tx>
            <c:strRef>
              <c:f>'[「組込み／IoTに関する動向調査」 集計_データ編_5章_1（B-E）20200306★.xlsx]21-6(ク)'!$L$7</c:f>
              <c:strCache>
                <c:ptCount val="1"/>
                <c:pt idx="0">
                  <c:v>DX取り組みの有無：なし（n=217）</c:v>
                </c:pt>
              </c:strCache>
            </c:strRef>
          </c:tx>
          <c:spPr>
            <a:ln>
              <a:solidFill>
                <a:sysClr val="windowText" lastClr="000000"/>
              </a:solidFill>
            </a:ln>
          </c:spPr>
          <c:invertIfNegative val="0"/>
          <c:dLbls>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集計_データ編_5章_1（B-E）20200306★.xlsx]21-6(ク)'!$I$9:$I$19</c:f>
              <c:strCache>
                <c:ptCount val="11"/>
                <c:pt idx="0">
                  <c:v>工場／プラント</c:v>
                </c:pt>
                <c:pt idx="1">
                  <c:v>移動／交通</c:v>
                </c:pt>
                <c:pt idx="2">
                  <c:v>オフィス／店舗</c:v>
                </c:pt>
                <c:pt idx="3">
                  <c:v>防犯／防災</c:v>
                </c:pt>
                <c:pt idx="4">
                  <c:v>流通／物流</c:v>
                </c:pt>
                <c:pt idx="5">
                  <c:v>健康／介護／スポーツ</c:v>
                </c:pt>
                <c:pt idx="6">
                  <c:v>建築／土木</c:v>
                </c:pt>
                <c:pt idx="7">
                  <c:v>病院／医療</c:v>
                </c:pt>
                <c:pt idx="8">
                  <c:v>住宅／生活</c:v>
                </c:pt>
                <c:pt idx="9">
                  <c:v>農林水産</c:v>
                </c:pt>
                <c:pt idx="10">
                  <c:v>その他の事業</c:v>
                </c:pt>
              </c:strCache>
            </c:strRef>
          </c:cat>
          <c:val>
            <c:numRef>
              <c:f>'[「組込み／IoTに関する動向調査」 集計_データ編_5章_1（B-E）20200306★.xlsx]21-6(ク)'!$L$9:$L$19</c:f>
              <c:numCache>
                <c:formatCode>0.0%</c:formatCode>
                <c:ptCount val="11"/>
                <c:pt idx="0">
                  <c:v>0.38709677419354838</c:v>
                </c:pt>
                <c:pt idx="1">
                  <c:v>0.22580645161290322</c:v>
                </c:pt>
                <c:pt idx="2">
                  <c:v>0.19354838709677419</c:v>
                </c:pt>
                <c:pt idx="3">
                  <c:v>0.17511520737327188</c:v>
                </c:pt>
                <c:pt idx="4">
                  <c:v>0.15207373271889402</c:v>
                </c:pt>
                <c:pt idx="5">
                  <c:v>0.17972350230414746</c:v>
                </c:pt>
                <c:pt idx="6">
                  <c:v>0.13824884792626729</c:v>
                </c:pt>
                <c:pt idx="7">
                  <c:v>0.15207373271889402</c:v>
                </c:pt>
                <c:pt idx="8">
                  <c:v>0.12442396313364056</c:v>
                </c:pt>
                <c:pt idx="9">
                  <c:v>0.11059907834101383</c:v>
                </c:pt>
                <c:pt idx="10">
                  <c:v>0.11059907834101383</c:v>
                </c:pt>
              </c:numCache>
            </c:numRef>
          </c:val>
          <c:extLst>
            <c:ext xmlns:c16="http://schemas.microsoft.com/office/drawing/2014/chart" uri="{C3380CC4-5D6E-409C-BE32-E72D297353CC}">
              <c16:uniqueId val="{00000001-2B40-4144-AA81-917D0F00E665}"/>
            </c:ext>
          </c:extLst>
        </c:ser>
        <c:dLbls>
          <c:showLegendKey val="0"/>
          <c:showVal val="0"/>
          <c:showCatName val="0"/>
          <c:showSerName val="0"/>
          <c:showPercent val="0"/>
          <c:showBubbleSize val="0"/>
        </c:dLbls>
        <c:gapWidth val="40"/>
        <c:axId val="466154624"/>
        <c:axId val="466156160"/>
      </c:barChart>
      <c:catAx>
        <c:axId val="46615462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466156160"/>
        <c:crosses val="autoZero"/>
        <c:auto val="1"/>
        <c:lblAlgn val="ctr"/>
        <c:lblOffset val="100"/>
        <c:noMultiLvlLbl val="0"/>
      </c:catAx>
      <c:valAx>
        <c:axId val="466156160"/>
        <c:scaling>
          <c:orientation val="minMax"/>
          <c:max val="0.60000000000000009"/>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66154624"/>
        <c:crosses val="autoZero"/>
        <c:crossBetween val="between"/>
        <c:majorUnit val="0.1"/>
      </c:valAx>
      <c:spPr>
        <a:noFill/>
        <a:ln>
          <a:solidFill>
            <a:schemeClr val="tx1">
              <a:lumMod val="50000"/>
              <a:lumOff val="50000"/>
            </a:schemeClr>
          </a:solidFill>
        </a:ln>
        <a:effectLst/>
      </c:spPr>
    </c:plotArea>
    <c:legend>
      <c:legendPos val="b"/>
      <c:overlay val="0"/>
      <c:spPr>
        <a:noFill/>
        <a:ln>
          <a:noFill/>
        </a:ln>
        <a:effectLst/>
      </c:spPr>
      <c:txPr>
        <a:bodyPr rot="0" vert="horz"/>
        <a:lstStyle/>
        <a:p>
          <a:pPr>
            <a:defRPr/>
          </a:pPr>
          <a:endParaRPr lang="ja-JP"/>
        </a:p>
      </c:txPr>
    </c:legend>
    <c:plotVisOnly val="1"/>
    <c:dispBlanksAs val="gap"/>
    <c:showDLblsOverMax val="0"/>
  </c:chart>
  <c:spPr>
    <a:solidFill>
      <a:schemeClr val="bg1"/>
    </a:solid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3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3729314420804"/>
          <c:y val="6.6851333333333332E-2"/>
          <c:w val="0.62519716312056739"/>
          <c:h val="0.91107480158730159"/>
        </c:manualLayout>
      </c:layout>
      <c:barChart>
        <c:barDir val="bar"/>
        <c:grouping val="stacked"/>
        <c:varyColors val="0"/>
        <c:ser>
          <c:idx val="0"/>
          <c:order val="0"/>
          <c:tx>
            <c:strRef>
              <c:f>'Q22'!$G$21</c:f>
              <c:strCache>
                <c:ptCount val="1"/>
                <c:pt idx="0">
                  <c:v>1番目(n=378)</c:v>
                </c:pt>
              </c:strCache>
            </c:strRef>
          </c:tx>
          <c:spPr>
            <a:solidFill>
              <a:srgbClr val="FF9966"/>
            </a:solidFill>
            <a:ln>
              <a:solidFill>
                <a:schemeClr val="tx1"/>
              </a:solidFill>
            </a:ln>
            <a:effectLst/>
          </c:spPr>
          <c:invertIfNegative val="0"/>
          <c:dLbls>
            <c:dLbl>
              <c:idx val="12"/>
              <c:layout>
                <c:manualLayout>
                  <c:x val="-1.200945626477546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C91-47E6-BE51-59BC394C4A6F}"/>
                </c:ext>
              </c:extLst>
            </c:dLbl>
            <c:dLbl>
              <c:idx val="13"/>
              <c:delete val="1"/>
              <c:extLst>
                <c:ext xmlns:c15="http://schemas.microsoft.com/office/drawing/2012/chart" uri="{CE6537A1-D6FC-4f65-9D91-7224C49458BB}"/>
                <c:ext xmlns:c16="http://schemas.microsoft.com/office/drawing/2014/chart" uri="{C3380CC4-5D6E-409C-BE32-E72D297353CC}">
                  <c16:uniqueId val="{00000004-AC91-47E6-BE51-59BC394C4A6F}"/>
                </c:ext>
              </c:extLst>
            </c:dLbl>
            <c:dLbl>
              <c:idx val="14"/>
              <c:delete val="1"/>
              <c:extLst>
                <c:ext xmlns:c15="http://schemas.microsoft.com/office/drawing/2012/chart" uri="{CE6537A1-D6FC-4f65-9D91-7224C49458BB}"/>
                <c:ext xmlns:c16="http://schemas.microsoft.com/office/drawing/2014/chart" uri="{C3380CC4-5D6E-409C-BE32-E72D297353CC}">
                  <c16:uniqueId val="{00000002-AC91-47E6-BE51-59BC394C4A6F}"/>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'Q22'!$B$22:$B$36</c:f>
              <c:strCache>
                <c:ptCount val="15"/>
                <c:pt idx="0">
                  <c:v>1.新サービスの創出（n=176）</c:v>
                </c:pt>
                <c:pt idx="1">
                  <c:v>2.既存サービスの高度化（n=110）</c:v>
                </c:pt>
                <c:pt idx="2">
                  <c:v>3.付加価値向上（n=157）</c:v>
                </c:pt>
                <c:pt idx="3">
                  <c:v>4.業務効率化による業務負担の軽減（n=91）</c:v>
                </c:pt>
                <c:pt idx="4">
                  <c:v>5.生産性向上（自動化、機械化の推進）（n=86）</c:v>
                </c:pt>
                <c:pt idx="5">
                  <c:v>6.新製品の創出（n=103）</c:v>
                </c:pt>
                <c:pt idx="6">
                  <c:v>7.品質向上（不良品低減、品質安定化）（n=58）</c:v>
                </c:pt>
                <c:pt idx="7">
                  <c:v>8.既存製品の高度化（n=52）</c:v>
                </c:pt>
                <c:pt idx="8">
                  <c:v>9.ヒューマンエラーの低減・撲滅（n=61）</c:v>
                </c:pt>
                <c:pt idx="9">
                  <c:v>10.労働力不足への対策（n=47）</c:v>
                </c:pt>
                <c:pt idx="10">
                  <c:v>11.人件費の削減（n=41）</c:v>
                </c:pt>
                <c:pt idx="11">
                  <c:v>12.熟練技術者のスキルの継承（n=36）</c:v>
                </c:pt>
                <c:pt idx="12">
                  <c:v>13.集客効果の向上（n=17）</c:v>
                </c:pt>
                <c:pt idx="13">
                  <c:v>14.セキュリティの強化（n=16）</c:v>
                </c:pt>
                <c:pt idx="14">
                  <c:v>15.廃棄ロス等の無駄の削減（n=6）</c:v>
                </c:pt>
              </c:strCache>
            </c:strRef>
          </c:cat>
          <c:val>
            <c:numRef>
              <c:f>'Q22'!$G$22:$G$36</c:f>
              <c:numCache>
                <c:formatCode>0.0%</c:formatCode>
                <c:ptCount val="15"/>
                <c:pt idx="0">
                  <c:v>0.31746031746031744</c:v>
                </c:pt>
                <c:pt idx="1">
                  <c:v>0.10846560846560846</c:v>
                </c:pt>
                <c:pt idx="2">
                  <c:v>0.10582010582010581</c:v>
                </c:pt>
                <c:pt idx="3">
                  <c:v>7.1428571428571425E-2</c:v>
                </c:pt>
                <c:pt idx="4">
                  <c:v>7.1428571428571425E-2</c:v>
                </c:pt>
                <c:pt idx="5">
                  <c:v>6.8783068783068779E-2</c:v>
                </c:pt>
                <c:pt idx="6">
                  <c:v>6.0846560846560843E-2</c:v>
                </c:pt>
                <c:pt idx="7">
                  <c:v>5.2910052910052907E-2</c:v>
                </c:pt>
                <c:pt idx="8">
                  <c:v>3.968253968253968E-2</c:v>
                </c:pt>
                <c:pt idx="9">
                  <c:v>3.1746031746031744E-2</c:v>
                </c:pt>
                <c:pt idx="10">
                  <c:v>2.3809523809523808E-2</c:v>
                </c:pt>
                <c:pt idx="11">
                  <c:v>1.3227513227513227E-2</c:v>
                </c:pt>
                <c:pt idx="12">
                  <c:v>1.3227513227513227E-2</c:v>
                </c:pt>
                <c:pt idx="13">
                  <c:v>5.2910052910052907E-3</c:v>
                </c:pt>
                <c:pt idx="14">
                  <c:v>0</c:v>
                </c:pt>
              </c:numCache>
            </c:numRef>
          </c:val>
          <c:extLst>
            <c:ext xmlns:c16="http://schemas.microsoft.com/office/drawing/2014/chart" uri="{C3380CC4-5D6E-409C-BE32-E72D297353CC}">
              <c16:uniqueId val="{00000000-376E-45EC-AA42-F132C9DCBA89}"/>
            </c:ext>
          </c:extLst>
        </c:ser>
        <c:ser>
          <c:idx val="1"/>
          <c:order val="1"/>
          <c:tx>
            <c:strRef>
              <c:f>'Q22'!$H$21</c:f>
              <c:strCache>
                <c:ptCount val="1"/>
                <c:pt idx="0">
                  <c:v>2番目(n=359)</c:v>
                </c:pt>
              </c:strCache>
            </c:strRef>
          </c:tx>
          <c:spPr>
            <a:solidFill>
              <a:srgbClr val="FFFF99"/>
            </a:solidFill>
            <a:ln>
              <a:solidFill>
                <a:schemeClr val="tx1"/>
              </a:solidFill>
            </a:ln>
            <a:effectLst/>
          </c:spPr>
          <c:invertIfNegative val="0"/>
          <c:dLbls>
            <c:dLbl>
              <c:idx val="12"/>
              <c:layout>
                <c:manualLayout>
                  <c:x val="1.050827423167843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C91-47E6-BE51-59BC394C4A6F}"/>
                </c:ext>
              </c:extLst>
            </c:dLbl>
            <c:dLbl>
              <c:idx val="13"/>
              <c:delete val="1"/>
              <c:extLst>
                <c:ext xmlns:c15="http://schemas.microsoft.com/office/drawing/2012/chart" uri="{CE6537A1-D6FC-4f65-9D91-7224C49458BB}"/>
                <c:ext xmlns:c16="http://schemas.microsoft.com/office/drawing/2014/chart" uri="{C3380CC4-5D6E-409C-BE32-E72D297353CC}">
                  <c16:uniqueId val="{00000003-AC91-47E6-BE51-59BC394C4A6F}"/>
                </c:ext>
              </c:extLst>
            </c:dLbl>
            <c:dLbl>
              <c:idx val="14"/>
              <c:delete val="1"/>
              <c:extLst>
                <c:ext xmlns:c15="http://schemas.microsoft.com/office/drawing/2012/chart" uri="{CE6537A1-D6FC-4f65-9D91-7224C49458BB}"/>
                <c:ext xmlns:c16="http://schemas.microsoft.com/office/drawing/2014/chart" uri="{C3380CC4-5D6E-409C-BE32-E72D297353CC}">
                  <c16:uniqueId val="{00000001-AC91-47E6-BE51-59BC394C4A6F}"/>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'Q22'!$B$22:$B$36</c:f>
              <c:strCache>
                <c:ptCount val="15"/>
                <c:pt idx="0">
                  <c:v>1.新サービスの創出（n=176）</c:v>
                </c:pt>
                <c:pt idx="1">
                  <c:v>2.既存サービスの高度化（n=110）</c:v>
                </c:pt>
                <c:pt idx="2">
                  <c:v>3.付加価値向上（n=157）</c:v>
                </c:pt>
                <c:pt idx="3">
                  <c:v>4.業務効率化による業務負担の軽減（n=91）</c:v>
                </c:pt>
                <c:pt idx="4">
                  <c:v>5.生産性向上（自動化、機械化の推進）（n=86）</c:v>
                </c:pt>
                <c:pt idx="5">
                  <c:v>6.新製品の創出（n=103）</c:v>
                </c:pt>
                <c:pt idx="6">
                  <c:v>7.品質向上（不良品低減、品質安定化）（n=58）</c:v>
                </c:pt>
                <c:pt idx="7">
                  <c:v>8.既存製品の高度化（n=52）</c:v>
                </c:pt>
                <c:pt idx="8">
                  <c:v>9.ヒューマンエラーの低減・撲滅（n=61）</c:v>
                </c:pt>
                <c:pt idx="9">
                  <c:v>10.労働力不足への対策（n=47）</c:v>
                </c:pt>
                <c:pt idx="10">
                  <c:v>11.人件費の削減（n=41）</c:v>
                </c:pt>
                <c:pt idx="11">
                  <c:v>12.熟練技術者のスキルの継承（n=36）</c:v>
                </c:pt>
                <c:pt idx="12">
                  <c:v>13.集客効果の向上（n=17）</c:v>
                </c:pt>
                <c:pt idx="13">
                  <c:v>14.セキュリティの強化（n=16）</c:v>
                </c:pt>
                <c:pt idx="14">
                  <c:v>15.廃棄ロス等の無駄の削減（n=6）</c:v>
                </c:pt>
              </c:strCache>
            </c:strRef>
          </c:cat>
          <c:val>
            <c:numRef>
              <c:f>'Q22'!$H$22:$H$36</c:f>
              <c:numCache>
                <c:formatCode>0.0%</c:formatCode>
                <c:ptCount val="15"/>
                <c:pt idx="0">
                  <c:v>7.2423398328690811E-2</c:v>
                </c:pt>
                <c:pt idx="1">
                  <c:v>9.1922005571030641E-2</c:v>
                </c:pt>
                <c:pt idx="2">
                  <c:v>0.16991643454038996</c:v>
                </c:pt>
                <c:pt idx="3">
                  <c:v>9.7493036211699163E-2</c:v>
                </c:pt>
                <c:pt idx="4">
                  <c:v>7.2423398328690811E-2</c:v>
                </c:pt>
                <c:pt idx="5">
                  <c:v>0.17827298050139276</c:v>
                </c:pt>
                <c:pt idx="6">
                  <c:v>3.6211699164345405E-2</c:v>
                </c:pt>
                <c:pt idx="7">
                  <c:v>4.7353760445682451E-2</c:v>
                </c:pt>
                <c:pt idx="8">
                  <c:v>6.4066852367688026E-2</c:v>
                </c:pt>
                <c:pt idx="9">
                  <c:v>3.8997214484679667E-2</c:v>
                </c:pt>
                <c:pt idx="10">
                  <c:v>4.1782729805013928E-2</c:v>
                </c:pt>
                <c:pt idx="11">
                  <c:v>4.1782729805013928E-2</c:v>
                </c:pt>
                <c:pt idx="12">
                  <c:v>2.2284122562674095E-2</c:v>
                </c:pt>
                <c:pt idx="13">
                  <c:v>8.356545961002786E-3</c:v>
                </c:pt>
                <c:pt idx="14">
                  <c:v>5.5710306406685237E-3</c:v>
                </c:pt>
              </c:numCache>
            </c:numRef>
          </c:val>
          <c:extLst>
            <c:ext xmlns:c16="http://schemas.microsoft.com/office/drawing/2014/chart" uri="{C3380CC4-5D6E-409C-BE32-E72D297353CC}">
              <c16:uniqueId val="{00000001-376E-45EC-AA42-F132C9DCBA89}"/>
            </c:ext>
          </c:extLst>
        </c:ser>
        <c:ser>
          <c:idx val="2"/>
          <c:order val="2"/>
          <c:tx>
            <c:strRef>
              <c:f>'Q22'!$I$21</c:f>
              <c:strCache>
                <c:ptCount val="1"/>
                <c:pt idx="0">
                  <c:v>3番目(n=334)</c:v>
                </c:pt>
              </c:strCache>
            </c:strRef>
          </c:tx>
          <c:spPr>
            <a:solidFill>
              <a:srgbClr val="2E75B6"/>
            </a:solidFill>
            <a:ln>
              <a:solidFill>
                <a:schemeClr val="tx1"/>
              </a:solidFill>
            </a:ln>
            <a:effectLst/>
          </c:spPr>
          <c:invertIfNegative val="0"/>
          <c:dLbls>
            <c:dLbl>
              <c:idx val="12"/>
              <c:layout>
                <c:manualLayout>
                  <c:x val="2.702127659574468E-2"/>
                  <c:y val="0"/>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C91-47E6-BE51-59BC394C4A6F}"/>
                </c:ext>
              </c:extLst>
            </c:dLbl>
            <c:dLbl>
              <c:idx val="13"/>
              <c:layout>
                <c:manualLayout>
                  <c:x val="3.9030732860520043E-2"/>
                  <c:y val="-2.8222222222222221E-3"/>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C91-47E6-BE51-59BC394C4A6F}"/>
                </c:ext>
              </c:extLst>
            </c:dLbl>
            <c:dLbl>
              <c:idx val="14"/>
              <c:delete val="1"/>
              <c:extLst>
                <c:ext xmlns:c15="http://schemas.microsoft.com/office/drawing/2012/chart" uri="{CE6537A1-D6FC-4f65-9D91-7224C49458BB}"/>
                <c:ext xmlns:c16="http://schemas.microsoft.com/office/drawing/2014/chart" uri="{C3380CC4-5D6E-409C-BE32-E72D297353CC}">
                  <c16:uniqueId val="{00000000-AC91-47E6-BE51-59BC394C4A6F}"/>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'Q22'!$B$22:$B$36</c:f>
              <c:strCache>
                <c:ptCount val="15"/>
                <c:pt idx="0">
                  <c:v>1.新サービスの創出（n=176）</c:v>
                </c:pt>
                <c:pt idx="1">
                  <c:v>2.既存サービスの高度化（n=110）</c:v>
                </c:pt>
                <c:pt idx="2">
                  <c:v>3.付加価値向上（n=157）</c:v>
                </c:pt>
                <c:pt idx="3">
                  <c:v>4.業務効率化による業務負担の軽減（n=91）</c:v>
                </c:pt>
                <c:pt idx="4">
                  <c:v>5.生産性向上（自動化、機械化の推進）（n=86）</c:v>
                </c:pt>
                <c:pt idx="5">
                  <c:v>6.新製品の創出（n=103）</c:v>
                </c:pt>
                <c:pt idx="6">
                  <c:v>7.品質向上（不良品低減、品質安定化）（n=58）</c:v>
                </c:pt>
                <c:pt idx="7">
                  <c:v>8.既存製品の高度化（n=52）</c:v>
                </c:pt>
                <c:pt idx="8">
                  <c:v>9.ヒューマンエラーの低減・撲滅（n=61）</c:v>
                </c:pt>
                <c:pt idx="9">
                  <c:v>10.労働力不足への対策（n=47）</c:v>
                </c:pt>
                <c:pt idx="10">
                  <c:v>11.人件費の削減（n=41）</c:v>
                </c:pt>
                <c:pt idx="11">
                  <c:v>12.熟練技術者のスキルの継承（n=36）</c:v>
                </c:pt>
                <c:pt idx="12">
                  <c:v>13.集客効果の向上（n=17）</c:v>
                </c:pt>
                <c:pt idx="13">
                  <c:v>14.セキュリティの強化（n=16）</c:v>
                </c:pt>
                <c:pt idx="14">
                  <c:v>15.廃棄ロス等の無駄の削減（n=6）</c:v>
                </c:pt>
              </c:strCache>
            </c:strRef>
          </c:cat>
          <c:val>
            <c:numRef>
              <c:f>'Q22'!$I$22:$I$36</c:f>
              <c:numCache>
                <c:formatCode>0.0%</c:formatCode>
                <c:ptCount val="15"/>
                <c:pt idx="0">
                  <c:v>8.9820359281437126E-2</c:v>
                </c:pt>
                <c:pt idx="1">
                  <c:v>0.10778443113772455</c:v>
                </c:pt>
                <c:pt idx="2">
                  <c:v>0.16766467065868262</c:v>
                </c:pt>
                <c:pt idx="3">
                  <c:v>8.6826347305389226E-2</c:v>
                </c:pt>
                <c:pt idx="4">
                  <c:v>9.880239520958084E-2</c:v>
                </c:pt>
                <c:pt idx="5">
                  <c:v>3.8922155688622756E-2</c:v>
                </c:pt>
                <c:pt idx="6">
                  <c:v>6.5868263473053898E-2</c:v>
                </c:pt>
                <c:pt idx="7">
                  <c:v>4.4910179640718563E-2</c:v>
                </c:pt>
                <c:pt idx="8">
                  <c:v>6.8862275449101798E-2</c:v>
                </c:pt>
                <c:pt idx="9">
                  <c:v>6.2874251497005984E-2</c:v>
                </c:pt>
                <c:pt idx="10">
                  <c:v>5.089820359281437E-2</c:v>
                </c:pt>
                <c:pt idx="11">
                  <c:v>4.790419161676647E-2</c:v>
                </c:pt>
                <c:pt idx="12">
                  <c:v>1.1976047904191617E-2</c:v>
                </c:pt>
                <c:pt idx="13">
                  <c:v>3.2934131736526949E-2</c:v>
                </c:pt>
                <c:pt idx="14">
                  <c:v>1.1976047904191617E-2</c:v>
                </c:pt>
              </c:numCache>
            </c:numRef>
          </c:val>
          <c:extLst>
            <c:ext xmlns:c16="http://schemas.microsoft.com/office/drawing/2014/chart" uri="{C3380CC4-5D6E-409C-BE32-E72D297353CC}">
              <c16:uniqueId val="{00000002-376E-45EC-AA42-F132C9DCBA89}"/>
            </c:ext>
          </c:extLst>
        </c:ser>
        <c:dLbls>
          <c:showLegendKey val="0"/>
          <c:showVal val="0"/>
          <c:showCatName val="0"/>
          <c:showSerName val="0"/>
          <c:showPercent val="0"/>
          <c:showBubbleSize val="0"/>
        </c:dLbls>
        <c:gapWidth val="40"/>
        <c:overlap val="100"/>
        <c:axId val="466249984"/>
        <c:axId val="466268160"/>
      </c:barChart>
      <c:catAx>
        <c:axId val="466249984"/>
        <c:scaling>
          <c:orientation val="maxMin"/>
        </c:scaling>
        <c:delete val="0"/>
        <c:axPos val="l"/>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66268160"/>
        <c:crosses val="autoZero"/>
        <c:auto val="1"/>
        <c:lblAlgn val="ctr"/>
        <c:lblOffset val="100"/>
        <c:noMultiLvlLbl val="0"/>
      </c:catAx>
      <c:valAx>
        <c:axId val="466268160"/>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66249984"/>
        <c:crosses val="autoZero"/>
        <c:crossBetween val="between"/>
      </c:valAx>
      <c:spPr>
        <a:noFill/>
        <a:ln>
          <a:solidFill>
            <a:schemeClr val="bg1">
              <a:lumMod val="50000"/>
            </a:schemeClr>
          </a:solidFill>
        </a:ln>
        <a:effectLst/>
      </c:spPr>
    </c:plotArea>
    <c:legend>
      <c:legendPos val="r"/>
      <c:layout>
        <c:manualLayout>
          <c:xMode val="edge"/>
          <c:yMode val="edge"/>
          <c:x val="0.78029160756501192"/>
          <c:y val="0.76465039682539671"/>
          <c:w val="0.14014574468085106"/>
          <c:h val="0.15105634920634922"/>
        </c:manualLayout>
      </c:layout>
      <c:overlay val="0"/>
      <c:spPr>
        <a:solidFill>
          <a:schemeClr val="bg1"/>
        </a:solid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6256613756613"/>
          <c:y val="6.4376694278073507E-2"/>
          <c:w val="0.73979735449735451"/>
          <c:h val="0.92265481866998489"/>
        </c:manualLayout>
      </c:layout>
      <c:barChart>
        <c:barDir val="bar"/>
        <c:grouping val="stacked"/>
        <c:varyColors val="0"/>
        <c:ser>
          <c:idx val="0"/>
          <c:order val="0"/>
          <c:tx>
            <c:strRef>
              <c:f>まとめ!$C$5</c:f>
              <c:strCache>
                <c:ptCount val="1"/>
                <c:pt idx="0">
                  <c:v>1番目</c:v>
                </c:pt>
              </c:strCache>
            </c:strRef>
          </c:tx>
          <c:spPr>
            <a:solidFill>
              <a:srgbClr val="FF9966"/>
            </a:solidFill>
            <a:ln>
              <a:solidFill>
                <a:schemeClr val="tx1"/>
              </a:solidFill>
            </a:ln>
            <a:effectLst/>
          </c:spPr>
          <c:invertIfNegative val="0"/>
          <c:dLbls>
            <c:dLbl>
              <c:idx val="14"/>
              <c:spPr>
                <a:noFill/>
                <a:ln>
                  <a:noFill/>
                </a:ln>
                <a:effectLst/>
              </c:spPr>
              <c:txPr>
                <a:bodyPr rot="0" spcFirstLastPara="1" vertOverflow="ellipsis" vert="horz" wrap="square" anchor="ctr" anchorCtr="1"/>
                <a:lstStyle/>
                <a:p>
                  <a:pPr>
                    <a:defRPr sz="6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6="http://schemas.microsoft.com/office/drawing/2014/chart" uri="{C3380CC4-5D6E-409C-BE32-E72D297353CC}">
                  <c16:uniqueId val="{00000000-3315-45DB-97A4-3EE1CF02A2A5}"/>
                </c:ext>
              </c:extLst>
            </c:dLbl>
            <c:dLbl>
              <c:idx val="26"/>
              <c:spPr>
                <a:noFill/>
                <a:ln>
                  <a:noFill/>
                </a:ln>
                <a:effectLst/>
              </c:spPr>
              <c:txPr>
                <a:bodyPr rot="0" spcFirstLastPara="1" vertOverflow="ellipsis" vert="horz" wrap="square" anchor="ctr" anchorCtr="1"/>
                <a:lstStyle/>
                <a:p>
                  <a:pPr>
                    <a:defRPr sz="5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6="http://schemas.microsoft.com/office/drawing/2014/chart" uri="{C3380CC4-5D6E-409C-BE32-E72D297353CC}">
                  <c16:uniqueId val="{00000001-3315-45DB-97A4-3EE1CF02A2A5}"/>
                </c:ext>
              </c:extLst>
            </c:dLbl>
            <c:dLbl>
              <c:idx val="27"/>
              <c:layout>
                <c:manualLayout>
                  <c:x val="-7.5590547431803714E-3"/>
                  <c:y val="7.6514858382091793E-8"/>
                </c:manualLayout>
              </c:layout>
              <c:spPr>
                <a:noFill/>
                <a:ln>
                  <a:noFill/>
                </a:ln>
                <a:effectLst/>
              </c:spPr>
              <c:txPr>
                <a:bodyPr rot="0" spcFirstLastPara="1" vertOverflow="ellipsis" vert="horz" wrap="square" anchor="ctr" anchorCtr="1"/>
                <a:lstStyle/>
                <a:p>
                  <a:pPr>
                    <a:defRPr sz="5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315-45DB-97A4-3EE1CF02A2A5}"/>
                </c:ext>
              </c:extLst>
            </c:dLbl>
            <c:dLbl>
              <c:idx val="29"/>
              <c:delete val="1"/>
              <c:extLst>
                <c:ext xmlns:c15="http://schemas.microsoft.com/office/drawing/2012/chart" uri="{CE6537A1-D6FC-4f65-9D91-7224C49458BB}"/>
                <c:ext xmlns:c16="http://schemas.microsoft.com/office/drawing/2014/chart" uri="{C3380CC4-5D6E-409C-BE32-E72D297353CC}">
                  <c16:uniqueId val="{00000003-3315-45DB-97A4-3EE1CF02A2A5}"/>
                </c:ext>
              </c:extLst>
            </c:dLbl>
            <c:dLbl>
              <c:idx val="35"/>
              <c:spPr>
                <a:noFill/>
                <a:ln>
                  <a:noFill/>
                </a:ln>
                <a:effectLst/>
              </c:spPr>
              <c:txPr>
                <a:bodyPr rot="0" spcFirstLastPara="1" vertOverflow="ellipsis" vert="horz" wrap="square" anchor="ctr" anchorCtr="1"/>
                <a:lstStyle/>
                <a:p>
                  <a:pPr>
                    <a:defRPr sz="6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6="http://schemas.microsoft.com/office/drawing/2014/chart" uri="{C3380CC4-5D6E-409C-BE32-E72D297353CC}">
                  <c16:uniqueId val="{00000004-3315-45DB-97A4-3EE1CF02A2A5}"/>
                </c:ext>
              </c:extLst>
            </c:dLbl>
            <c:dLbl>
              <c:idx val="37"/>
              <c:delete val="1"/>
              <c:extLst>
                <c:ext xmlns:c15="http://schemas.microsoft.com/office/drawing/2012/chart" uri="{CE6537A1-D6FC-4f65-9D91-7224C49458BB}"/>
                <c:ext xmlns:c16="http://schemas.microsoft.com/office/drawing/2014/chart" uri="{C3380CC4-5D6E-409C-BE32-E72D297353CC}">
                  <c16:uniqueId val="{00000005-3315-45DB-97A4-3EE1CF02A2A5}"/>
                </c:ext>
              </c:extLst>
            </c:dLbl>
            <c:dLbl>
              <c:idx val="39"/>
              <c:layout>
                <c:manualLayout>
                  <c:x val="-5.6692910573852787E-3"/>
                  <c:y val="0"/>
                </c:manualLayout>
              </c:layout>
              <c:spPr>
                <a:noFill/>
                <a:ln>
                  <a:noFill/>
                </a:ln>
                <a:effectLst/>
              </c:spPr>
              <c:txPr>
                <a:bodyPr rot="0" spcFirstLastPara="1" vertOverflow="ellipsis" vert="horz" wrap="square" anchor="ctr" anchorCtr="1"/>
                <a:lstStyle/>
                <a:p>
                  <a:pPr>
                    <a:defRPr sz="5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315-45DB-97A4-3EE1CF02A2A5}"/>
                </c:ext>
              </c:extLst>
            </c:dLbl>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まとめ!$B$6:$B$45</c:f>
              <c:strCache>
                <c:ptCount val="40"/>
                <c:pt idx="0">
                  <c:v>1.新サービスの創出                             </c:v>
                </c:pt>
                <c:pt idx="1">
                  <c:v>製品利用(n=12)</c:v>
                </c:pt>
                <c:pt idx="2">
                  <c:v>製品開発(n=44)</c:v>
                </c:pt>
                <c:pt idx="3">
                  <c:v>ソフトウェア開発(n=106)</c:v>
                </c:pt>
                <c:pt idx="4">
                  <c:v>2.既存サービスの高度化                       </c:v>
                </c:pt>
                <c:pt idx="5">
                  <c:v>製品利用(n=9)</c:v>
                </c:pt>
                <c:pt idx="6">
                  <c:v>製品開発(n=27)</c:v>
                </c:pt>
                <c:pt idx="7">
                  <c:v>ソフトウェア開発(n=66)</c:v>
                </c:pt>
                <c:pt idx="8">
                  <c:v>3.付加価値向上                                </c:v>
                </c:pt>
                <c:pt idx="9">
                  <c:v>製品利用(n=19)</c:v>
                </c:pt>
                <c:pt idx="10">
                  <c:v>製品開発(n=34)</c:v>
                </c:pt>
                <c:pt idx="11">
                  <c:v>ソフトウェア開発(n=91)</c:v>
                </c:pt>
                <c:pt idx="12">
                  <c:v>4.業務効率化による業務負担の軽減        </c:v>
                </c:pt>
                <c:pt idx="13">
                  <c:v>製品利用(n=33)</c:v>
                </c:pt>
                <c:pt idx="14">
                  <c:v>製品開発(n=11)</c:v>
                </c:pt>
                <c:pt idx="15">
                  <c:v>ソフトウェア開発(n=41)</c:v>
                </c:pt>
                <c:pt idx="16">
                  <c:v>5.生産性向上（自動化、機械化の推進） </c:v>
                </c:pt>
                <c:pt idx="17">
                  <c:v>製品利用(n=25)</c:v>
                </c:pt>
                <c:pt idx="18">
                  <c:v>製品開発(n=22)</c:v>
                </c:pt>
                <c:pt idx="19">
                  <c:v>ソフトウェア開発(n=34)</c:v>
                </c:pt>
                <c:pt idx="20">
                  <c:v>6.新製品の創出                                </c:v>
                </c:pt>
                <c:pt idx="21">
                  <c:v>製品利用(n=5)</c:v>
                </c:pt>
                <c:pt idx="22">
                  <c:v>製品開発(n=33)</c:v>
                </c:pt>
                <c:pt idx="23">
                  <c:v>ソフトウェア開発(n=62)</c:v>
                </c:pt>
                <c:pt idx="24">
                  <c:v>7.品質向上（不良品低減、品質安定化） </c:v>
                </c:pt>
                <c:pt idx="25">
                  <c:v>製品利用(n=19)</c:v>
                </c:pt>
                <c:pt idx="26">
                  <c:v>製品開発(n=11)</c:v>
                </c:pt>
                <c:pt idx="27">
                  <c:v>ソフトウェア開発(n=25)</c:v>
                </c:pt>
                <c:pt idx="28">
                  <c:v>8.既存製品の高度化                           </c:v>
                </c:pt>
                <c:pt idx="29">
                  <c:v>製品利用(n=1)</c:v>
                </c:pt>
                <c:pt idx="30">
                  <c:v>製品開発(n=21)</c:v>
                </c:pt>
                <c:pt idx="31">
                  <c:v>ソフトウェア開発(n=28)</c:v>
                </c:pt>
                <c:pt idx="32">
                  <c:v>9.ヒューマンエラーの低減・撲滅                 </c:v>
                </c:pt>
                <c:pt idx="33">
                  <c:v>製品利用(n=16)</c:v>
                </c:pt>
                <c:pt idx="34">
                  <c:v>製品開発(n=15)</c:v>
                </c:pt>
                <c:pt idx="35">
                  <c:v>ソフトウェア開発(n=24)</c:v>
                </c:pt>
                <c:pt idx="36">
                  <c:v>10.労働力不足への対策                       </c:v>
                </c:pt>
                <c:pt idx="37">
                  <c:v>製品利用(n=11)</c:v>
                </c:pt>
                <c:pt idx="38">
                  <c:v>製品開発(n=16)</c:v>
                </c:pt>
                <c:pt idx="39">
                  <c:v>ソフトウェア開発(n=17)</c:v>
                </c:pt>
              </c:strCache>
            </c:strRef>
          </c:cat>
          <c:val>
            <c:numRef>
              <c:f>まとめ!$C$6:$C$45</c:f>
              <c:numCache>
                <c:formatCode>0.0%</c:formatCode>
                <c:ptCount val="40"/>
                <c:pt idx="1">
                  <c:v>0.12307692307692308</c:v>
                </c:pt>
                <c:pt idx="2">
                  <c:v>0.28409090909090912</c:v>
                </c:pt>
                <c:pt idx="3">
                  <c:v>0.37688442211055279</c:v>
                </c:pt>
                <c:pt idx="5">
                  <c:v>4.6153846153846156E-2</c:v>
                </c:pt>
                <c:pt idx="6">
                  <c:v>0.14772727272727273</c:v>
                </c:pt>
                <c:pt idx="7">
                  <c:v>0.11055276381909548</c:v>
                </c:pt>
                <c:pt idx="9">
                  <c:v>9.2307692307692313E-2</c:v>
                </c:pt>
                <c:pt idx="10">
                  <c:v>9.0909090909090912E-2</c:v>
                </c:pt>
                <c:pt idx="11">
                  <c:v>0.11557788944723618</c:v>
                </c:pt>
                <c:pt idx="13">
                  <c:v>0.2153846153846154</c:v>
                </c:pt>
                <c:pt idx="14">
                  <c:v>2.2727272727272728E-2</c:v>
                </c:pt>
                <c:pt idx="15">
                  <c:v>4.5226130653266333E-2</c:v>
                </c:pt>
                <c:pt idx="17">
                  <c:v>0.2153846153846154</c:v>
                </c:pt>
                <c:pt idx="18">
                  <c:v>4.5454545454545456E-2</c:v>
                </c:pt>
                <c:pt idx="19">
                  <c:v>4.5226130653266333E-2</c:v>
                </c:pt>
                <c:pt idx="21">
                  <c:v>3.0769230769230771E-2</c:v>
                </c:pt>
                <c:pt idx="22">
                  <c:v>0.125</c:v>
                </c:pt>
                <c:pt idx="23">
                  <c:v>6.5326633165829151E-2</c:v>
                </c:pt>
                <c:pt idx="25">
                  <c:v>9.2307692307692313E-2</c:v>
                </c:pt>
                <c:pt idx="26">
                  <c:v>4.5454545454545456E-2</c:v>
                </c:pt>
                <c:pt idx="27">
                  <c:v>6.030150753768844E-2</c:v>
                </c:pt>
                <c:pt idx="29">
                  <c:v>0</c:v>
                </c:pt>
                <c:pt idx="30">
                  <c:v>0.10227272727272728</c:v>
                </c:pt>
                <c:pt idx="31">
                  <c:v>5.0251256281407038E-2</c:v>
                </c:pt>
                <c:pt idx="33">
                  <c:v>6.1538461538461542E-2</c:v>
                </c:pt>
                <c:pt idx="34">
                  <c:v>4.5454545454545456E-2</c:v>
                </c:pt>
                <c:pt idx="35">
                  <c:v>3.5175879396984924E-2</c:v>
                </c:pt>
                <c:pt idx="37">
                  <c:v>0</c:v>
                </c:pt>
                <c:pt idx="38">
                  <c:v>6.8181818181818177E-2</c:v>
                </c:pt>
                <c:pt idx="39">
                  <c:v>2.0100502512562814E-2</c:v>
                </c:pt>
              </c:numCache>
            </c:numRef>
          </c:val>
          <c:extLst>
            <c:ext xmlns:c16="http://schemas.microsoft.com/office/drawing/2014/chart" uri="{C3380CC4-5D6E-409C-BE32-E72D297353CC}">
              <c16:uniqueId val="{00000007-3315-45DB-97A4-3EE1CF02A2A5}"/>
            </c:ext>
          </c:extLst>
        </c:ser>
        <c:ser>
          <c:idx val="1"/>
          <c:order val="1"/>
          <c:tx>
            <c:strRef>
              <c:f>まとめ!$D$5</c:f>
              <c:strCache>
                <c:ptCount val="1"/>
                <c:pt idx="0">
                  <c:v>2番目</c:v>
                </c:pt>
              </c:strCache>
            </c:strRef>
          </c:tx>
          <c:spPr>
            <a:solidFill>
              <a:srgbClr val="FFFF99"/>
            </a:solidFill>
            <a:ln>
              <a:solidFill>
                <a:schemeClr val="tx1"/>
              </a:solidFill>
            </a:ln>
            <a:effectLst/>
          </c:spPr>
          <c:invertIfNegative val="0"/>
          <c:dLbls>
            <c:dLbl>
              <c:idx val="1"/>
              <c:spPr>
                <a:noFill/>
                <a:ln>
                  <a:noFill/>
                </a:ln>
                <a:effectLst/>
              </c:spPr>
              <c:txPr>
                <a:bodyPr rot="0" spcFirstLastPara="1" vertOverflow="ellipsis" vert="horz" wrap="square" anchor="ctr" anchorCtr="1"/>
                <a:lstStyle/>
                <a:p>
                  <a:pPr>
                    <a:defRPr sz="6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6="http://schemas.microsoft.com/office/drawing/2014/chart" uri="{C3380CC4-5D6E-409C-BE32-E72D297353CC}">
                  <c16:uniqueId val="{00000008-3315-45DB-97A4-3EE1CF02A2A5}"/>
                </c:ext>
              </c:extLst>
            </c:dLbl>
            <c:dLbl>
              <c:idx val="21"/>
              <c:layout>
                <c:manualLayout>
                  <c:x val="5.6692910573852787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315-45DB-97A4-3EE1CF02A2A5}"/>
                </c:ext>
              </c:extLst>
            </c:dLbl>
            <c:dLbl>
              <c:idx val="26"/>
              <c:spPr>
                <a:noFill/>
                <a:ln>
                  <a:noFill/>
                </a:ln>
                <a:effectLst/>
              </c:spPr>
              <c:txPr>
                <a:bodyPr rot="0" spcFirstLastPara="1" vertOverflow="ellipsis" vert="horz" wrap="square" anchor="ctr" anchorCtr="1"/>
                <a:lstStyle/>
                <a:p>
                  <a:pPr>
                    <a:defRPr sz="5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6="http://schemas.microsoft.com/office/drawing/2014/chart" uri="{C3380CC4-5D6E-409C-BE32-E72D297353CC}">
                  <c16:uniqueId val="{0000000A-3315-45DB-97A4-3EE1CF02A2A5}"/>
                </c:ext>
              </c:extLst>
            </c:dLbl>
            <c:dLbl>
              <c:idx val="27"/>
              <c:layout>
                <c:manualLayout>
                  <c:x val="-5.6692910573853473E-3"/>
                  <c:y val="0"/>
                </c:manualLayout>
              </c:layout>
              <c:spPr>
                <a:noFill/>
                <a:ln>
                  <a:noFill/>
                </a:ln>
                <a:effectLst/>
              </c:spPr>
              <c:txPr>
                <a:bodyPr rot="0" spcFirstLastPara="1" vertOverflow="ellipsis" vert="horz" wrap="square" anchor="ctr" anchorCtr="1"/>
                <a:lstStyle/>
                <a:p>
                  <a:pPr>
                    <a:defRPr sz="5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315-45DB-97A4-3EE1CF02A2A5}"/>
                </c:ext>
              </c:extLst>
            </c:dLbl>
            <c:dLbl>
              <c:idx val="29"/>
              <c:delete val="1"/>
              <c:extLst>
                <c:ext xmlns:c15="http://schemas.microsoft.com/office/drawing/2012/chart" uri="{CE6537A1-D6FC-4f65-9D91-7224C49458BB}"/>
                <c:ext xmlns:c16="http://schemas.microsoft.com/office/drawing/2014/chart" uri="{C3380CC4-5D6E-409C-BE32-E72D297353CC}">
                  <c16:uniqueId val="{0000000C-3315-45DB-97A4-3EE1CF02A2A5}"/>
                </c:ext>
              </c:extLst>
            </c:dLbl>
            <c:dLbl>
              <c:idx val="35"/>
              <c:spPr>
                <a:noFill/>
                <a:ln>
                  <a:noFill/>
                </a:ln>
                <a:effectLst/>
              </c:spPr>
              <c:txPr>
                <a:bodyPr rot="0" spcFirstLastPara="1" vertOverflow="ellipsis" vert="horz" wrap="square" anchor="ctr" anchorCtr="1"/>
                <a:lstStyle/>
                <a:p>
                  <a:pPr>
                    <a:defRPr sz="6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6="http://schemas.microsoft.com/office/drawing/2014/chart" uri="{C3380CC4-5D6E-409C-BE32-E72D297353CC}">
                  <c16:uniqueId val="{0000000D-3315-45DB-97A4-3EE1CF02A2A5}"/>
                </c:ext>
              </c:extLst>
            </c:dLbl>
            <c:dLbl>
              <c:idx val="38"/>
              <c:layout>
                <c:manualLayout>
                  <c:x val="5.6692910573852787E-3"/>
                  <c:y val="0"/>
                </c:manualLayout>
              </c:layout>
              <c:spPr>
                <a:noFill/>
                <a:ln>
                  <a:noFill/>
                </a:ln>
                <a:effectLst/>
              </c:spPr>
              <c:txPr>
                <a:bodyPr rot="0" spcFirstLastPara="1" vertOverflow="ellipsis" vert="horz" wrap="square" anchor="ctr" anchorCtr="1"/>
                <a:lstStyle/>
                <a:p>
                  <a:pPr>
                    <a:defRPr sz="6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315-45DB-97A4-3EE1CF02A2A5}"/>
                </c:ext>
              </c:extLst>
            </c:dLbl>
            <c:dLbl>
              <c:idx val="39"/>
              <c:layout>
                <c:manualLayout>
                  <c:x val="5.6692910573852787E-3"/>
                  <c:y val="0"/>
                </c:manualLayout>
              </c:layout>
              <c:spPr>
                <a:noFill/>
                <a:ln>
                  <a:noFill/>
                </a:ln>
                <a:effectLst/>
              </c:spPr>
              <c:txPr>
                <a:bodyPr rot="0" spcFirstLastPara="1" vertOverflow="ellipsis" vert="horz" wrap="square" anchor="ctr" anchorCtr="1"/>
                <a:lstStyle/>
                <a:p>
                  <a:pPr>
                    <a:defRPr sz="5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315-45DB-97A4-3EE1CF02A2A5}"/>
                </c:ext>
              </c:extLst>
            </c:dLbl>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まとめ!$B$6:$B$45</c:f>
              <c:strCache>
                <c:ptCount val="40"/>
                <c:pt idx="0">
                  <c:v>1.新サービスの創出                             </c:v>
                </c:pt>
                <c:pt idx="1">
                  <c:v>製品利用(n=12)</c:v>
                </c:pt>
                <c:pt idx="2">
                  <c:v>製品開発(n=44)</c:v>
                </c:pt>
                <c:pt idx="3">
                  <c:v>ソフトウェア開発(n=106)</c:v>
                </c:pt>
                <c:pt idx="4">
                  <c:v>2.既存サービスの高度化                       </c:v>
                </c:pt>
                <c:pt idx="5">
                  <c:v>製品利用(n=9)</c:v>
                </c:pt>
                <c:pt idx="6">
                  <c:v>製品開発(n=27)</c:v>
                </c:pt>
                <c:pt idx="7">
                  <c:v>ソフトウェア開発(n=66)</c:v>
                </c:pt>
                <c:pt idx="8">
                  <c:v>3.付加価値向上                                </c:v>
                </c:pt>
                <c:pt idx="9">
                  <c:v>製品利用(n=19)</c:v>
                </c:pt>
                <c:pt idx="10">
                  <c:v>製品開発(n=34)</c:v>
                </c:pt>
                <c:pt idx="11">
                  <c:v>ソフトウェア開発(n=91)</c:v>
                </c:pt>
                <c:pt idx="12">
                  <c:v>4.業務効率化による業務負担の軽減        </c:v>
                </c:pt>
                <c:pt idx="13">
                  <c:v>製品利用(n=33)</c:v>
                </c:pt>
                <c:pt idx="14">
                  <c:v>製品開発(n=11)</c:v>
                </c:pt>
                <c:pt idx="15">
                  <c:v>ソフトウェア開発(n=41)</c:v>
                </c:pt>
                <c:pt idx="16">
                  <c:v>5.生産性向上（自動化、機械化の推進） </c:v>
                </c:pt>
                <c:pt idx="17">
                  <c:v>製品利用(n=25)</c:v>
                </c:pt>
                <c:pt idx="18">
                  <c:v>製品開発(n=22)</c:v>
                </c:pt>
                <c:pt idx="19">
                  <c:v>ソフトウェア開発(n=34)</c:v>
                </c:pt>
                <c:pt idx="20">
                  <c:v>6.新製品の創出                                </c:v>
                </c:pt>
                <c:pt idx="21">
                  <c:v>製品利用(n=5)</c:v>
                </c:pt>
                <c:pt idx="22">
                  <c:v>製品開発(n=33)</c:v>
                </c:pt>
                <c:pt idx="23">
                  <c:v>ソフトウェア開発(n=62)</c:v>
                </c:pt>
                <c:pt idx="24">
                  <c:v>7.品質向上（不良品低減、品質安定化） </c:v>
                </c:pt>
                <c:pt idx="25">
                  <c:v>製品利用(n=19)</c:v>
                </c:pt>
                <c:pt idx="26">
                  <c:v>製品開発(n=11)</c:v>
                </c:pt>
                <c:pt idx="27">
                  <c:v>ソフトウェア開発(n=25)</c:v>
                </c:pt>
                <c:pt idx="28">
                  <c:v>8.既存製品の高度化                           </c:v>
                </c:pt>
                <c:pt idx="29">
                  <c:v>製品利用(n=1)</c:v>
                </c:pt>
                <c:pt idx="30">
                  <c:v>製品開発(n=21)</c:v>
                </c:pt>
                <c:pt idx="31">
                  <c:v>ソフトウェア開発(n=28)</c:v>
                </c:pt>
                <c:pt idx="32">
                  <c:v>9.ヒューマンエラーの低減・撲滅                 </c:v>
                </c:pt>
                <c:pt idx="33">
                  <c:v>製品利用(n=16)</c:v>
                </c:pt>
                <c:pt idx="34">
                  <c:v>製品開発(n=15)</c:v>
                </c:pt>
                <c:pt idx="35">
                  <c:v>ソフトウェア開発(n=24)</c:v>
                </c:pt>
                <c:pt idx="36">
                  <c:v>10.労働力不足への対策                       </c:v>
                </c:pt>
                <c:pt idx="37">
                  <c:v>製品利用(n=11)</c:v>
                </c:pt>
                <c:pt idx="38">
                  <c:v>製品開発(n=16)</c:v>
                </c:pt>
                <c:pt idx="39">
                  <c:v>ソフトウェア開発(n=17)</c:v>
                </c:pt>
              </c:strCache>
            </c:strRef>
          </c:cat>
          <c:val>
            <c:numRef>
              <c:f>まとめ!$D$6:$D$45</c:f>
              <c:numCache>
                <c:formatCode>0.0%</c:formatCode>
                <c:ptCount val="40"/>
                <c:pt idx="1">
                  <c:v>3.2786885245901641E-2</c:v>
                </c:pt>
                <c:pt idx="2">
                  <c:v>0.10843373493975904</c:v>
                </c:pt>
                <c:pt idx="3">
                  <c:v>7.3298429319371722E-2</c:v>
                </c:pt>
                <c:pt idx="5">
                  <c:v>4.9180327868852458E-2</c:v>
                </c:pt>
                <c:pt idx="6">
                  <c:v>7.2289156626506021E-2</c:v>
                </c:pt>
                <c:pt idx="7">
                  <c:v>0.10471204188481675</c:v>
                </c:pt>
                <c:pt idx="9">
                  <c:v>6.5573770491803282E-2</c:v>
                </c:pt>
                <c:pt idx="10">
                  <c:v>0.18072289156626506</c:v>
                </c:pt>
                <c:pt idx="11">
                  <c:v>0.193717277486911</c:v>
                </c:pt>
                <c:pt idx="13">
                  <c:v>0.16393442622950818</c:v>
                </c:pt>
                <c:pt idx="14">
                  <c:v>4.8192771084337352E-2</c:v>
                </c:pt>
                <c:pt idx="15">
                  <c:v>8.9005235602094238E-2</c:v>
                </c:pt>
                <c:pt idx="17">
                  <c:v>8.1967213114754092E-2</c:v>
                </c:pt>
                <c:pt idx="18">
                  <c:v>0.10843373493975904</c:v>
                </c:pt>
                <c:pt idx="19">
                  <c:v>5.7591623036649213E-2</c:v>
                </c:pt>
                <c:pt idx="21">
                  <c:v>4.9180327868852458E-2</c:v>
                </c:pt>
                <c:pt idx="22">
                  <c:v>0.21686746987951808</c:v>
                </c:pt>
                <c:pt idx="23">
                  <c:v>0.20942408376963351</c:v>
                </c:pt>
                <c:pt idx="25">
                  <c:v>0.11475409836065574</c:v>
                </c:pt>
                <c:pt idx="26">
                  <c:v>2.4096385542168676E-2</c:v>
                </c:pt>
                <c:pt idx="27">
                  <c:v>2.0942408376963352E-2</c:v>
                </c:pt>
                <c:pt idx="29">
                  <c:v>0</c:v>
                </c:pt>
                <c:pt idx="30">
                  <c:v>6.0240963855421686E-2</c:v>
                </c:pt>
                <c:pt idx="31">
                  <c:v>5.7591623036649213E-2</c:v>
                </c:pt>
                <c:pt idx="33">
                  <c:v>0.11475409836065574</c:v>
                </c:pt>
                <c:pt idx="34">
                  <c:v>9.6385542168674704E-2</c:v>
                </c:pt>
                <c:pt idx="35">
                  <c:v>3.6649214659685861E-2</c:v>
                </c:pt>
                <c:pt idx="37">
                  <c:v>0.11475409836065574</c:v>
                </c:pt>
                <c:pt idx="38">
                  <c:v>2.4096385542168676E-2</c:v>
                </c:pt>
                <c:pt idx="39">
                  <c:v>2.0942408376963352E-2</c:v>
                </c:pt>
              </c:numCache>
            </c:numRef>
          </c:val>
          <c:extLst>
            <c:ext xmlns:c16="http://schemas.microsoft.com/office/drawing/2014/chart" uri="{C3380CC4-5D6E-409C-BE32-E72D297353CC}">
              <c16:uniqueId val="{00000010-3315-45DB-97A4-3EE1CF02A2A5}"/>
            </c:ext>
          </c:extLst>
        </c:ser>
        <c:ser>
          <c:idx val="2"/>
          <c:order val="2"/>
          <c:tx>
            <c:strRef>
              <c:f>まとめ!$E$5</c:f>
              <c:strCache>
                <c:ptCount val="1"/>
                <c:pt idx="0">
                  <c:v>3番目</c:v>
                </c:pt>
              </c:strCache>
            </c:strRef>
          </c:tx>
          <c:spPr>
            <a:solidFill>
              <a:srgbClr val="2E75B6"/>
            </a:solidFill>
            <a:ln>
              <a:solidFill>
                <a:schemeClr val="tx1"/>
              </a:solidFill>
            </a:ln>
            <a:effectLst/>
          </c:spPr>
          <c:invertIfNegative val="0"/>
          <c:dLbls>
            <c:dLbl>
              <c:idx val="1"/>
              <c:spPr>
                <a:noFill/>
                <a:ln>
                  <a:noFill/>
                </a:ln>
                <a:effectLst/>
              </c:spPr>
              <c:txPr>
                <a:bodyPr rot="0" spcFirstLastPara="1" vertOverflow="ellipsis" vert="horz" wrap="square" anchor="ctr" anchorCtr="1"/>
                <a:lstStyle/>
                <a:p>
                  <a:pPr>
                    <a:defRPr sz="6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6="http://schemas.microsoft.com/office/drawing/2014/chart" uri="{C3380CC4-5D6E-409C-BE32-E72D297353CC}">
                  <c16:uniqueId val="{00000011-3315-45DB-97A4-3EE1CF02A2A5}"/>
                </c:ext>
              </c:extLst>
            </c:dLbl>
            <c:dLbl>
              <c:idx val="21"/>
              <c:delete val="1"/>
              <c:extLst>
                <c:ext xmlns:c15="http://schemas.microsoft.com/office/drawing/2012/chart" uri="{CE6537A1-D6FC-4f65-9D91-7224C49458BB}"/>
                <c:ext xmlns:c16="http://schemas.microsoft.com/office/drawing/2014/chart" uri="{C3380CC4-5D6E-409C-BE32-E72D297353CC}">
                  <c16:uniqueId val="{00000012-3315-45DB-97A4-3EE1CF02A2A5}"/>
                </c:ext>
              </c:extLst>
            </c:dLbl>
            <c:dLbl>
              <c:idx val="29"/>
              <c:layout>
                <c:manualLayout>
                  <c:x val="2.2677164229541115E-2"/>
                  <c:y val="7.6514858382091793E-8"/>
                </c:manualLayout>
              </c:layout>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3315-45DB-97A4-3EE1CF02A2A5}"/>
                </c:ext>
              </c:extLst>
            </c:dLbl>
            <c:dLbl>
              <c:idx val="39"/>
              <c:layout>
                <c:manualLayout>
                  <c:x val="7.559054743180371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3315-45DB-97A4-3EE1CF02A2A5}"/>
                </c:ext>
              </c:extLst>
            </c:dLbl>
            <c:spPr>
              <a:noFill/>
              <a:ln>
                <a:noFill/>
              </a:ln>
              <a:effectLst/>
            </c:spPr>
            <c:txPr>
              <a:bodyPr rot="0" spcFirstLastPara="1" vertOverflow="ellipsis" vert="horz" wrap="square" anchor="ctr" anchorCtr="1"/>
              <a:lstStyle/>
              <a:p>
                <a:pPr>
                  <a:defRPr sz="7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まとめ!$B$6:$B$45</c:f>
              <c:strCache>
                <c:ptCount val="40"/>
                <c:pt idx="0">
                  <c:v>1.新サービスの創出                             </c:v>
                </c:pt>
                <c:pt idx="1">
                  <c:v>製品利用(n=12)</c:v>
                </c:pt>
                <c:pt idx="2">
                  <c:v>製品開発(n=44)</c:v>
                </c:pt>
                <c:pt idx="3">
                  <c:v>ソフトウェア開発(n=106)</c:v>
                </c:pt>
                <c:pt idx="4">
                  <c:v>2.既存サービスの高度化                       </c:v>
                </c:pt>
                <c:pt idx="5">
                  <c:v>製品利用(n=9)</c:v>
                </c:pt>
                <c:pt idx="6">
                  <c:v>製品開発(n=27)</c:v>
                </c:pt>
                <c:pt idx="7">
                  <c:v>ソフトウェア開発(n=66)</c:v>
                </c:pt>
                <c:pt idx="8">
                  <c:v>3.付加価値向上                                </c:v>
                </c:pt>
                <c:pt idx="9">
                  <c:v>製品利用(n=19)</c:v>
                </c:pt>
                <c:pt idx="10">
                  <c:v>製品開発(n=34)</c:v>
                </c:pt>
                <c:pt idx="11">
                  <c:v>ソフトウェア開発(n=91)</c:v>
                </c:pt>
                <c:pt idx="12">
                  <c:v>4.業務効率化による業務負担の軽減        </c:v>
                </c:pt>
                <c:pt idx="13">
                  <c:v>製品利用(n=33)</c:v>
                </c:pt>
                <c:pt idx="14">
                  <c:v>製品開発(n=11)</c:v>
                </c:pt>
                <c:pt idx="15">
                  <c:v>ソフトウェア開発(n=41)</c:v>
                </c:pt>
                <c:pt idx="16">
                  <c:v>5.生産性向上（自動化、機械化の推進） </c:v>
                </c:pt>
                <c:pt idx="17">
                  <c:v>製品利用(n=25)</c:v>
                </c:pt>
                <c:pt idx="18">
                  <c:v>製品開発(n=22)</c:v>
                </c:pt>
                <c:pt idx="19">
                  <c:v>ソフトウェア開発(n=34)</c:v>
                </c:pt>
                <c:pt idx="20">
                  <c:v>6.新製品の創出                                </c:v>
                </c:pt>
                <c:pt idx="21">
                  <c:v>製品利用(n=5)</c:v>
                </c:pt>
                <c:pt idx="22">
                  <c:v>製品開発(n=33)</c:v>
                </c:pt>
                <c:pt idx="23">
                  <c:v>ソフトウェア開発(n=62)</c:v>
                </c:pt>
                <c:pt idx="24">
                  <c:v>7.品質向上（不良品低減、品質安定化） </c:v>
                </c:pt>
                <c:pt idx="25">
                  <c:v>製品利用(n=19)</c:v>
                </c:pt>
                <c:pt idx="26">
                  <c:v>製品開発(n=11)</c:v>
                </c:pt>
                <c:pt idx="27">
                  <c:v>ソフトウェア開発(n=25)</c:v>
                </c:pt>
                <c:pt idx="28">
                  <c:v>8.既存製品の高度化                           </c:v>
                </c:pt>
                <c:pt idx="29">
                  <c:v>製品利用(n=1)</c:v>
                </c:pt>
                <c:pt idx="30">
                  <c:v>製品開発(n=21)</c:v>
                </c:pt>
                <c:pt idx="31">
                  <c:v>ソフトウェア開発(n=28)</c:v>
                </c:pt>
                <c:pt idx="32">
                  <c:v>9.ヒューマンエラーの低減・撲滅                 </c:v>
                </c:pt>
                <c:pt idx="33">
                  <c:v>製品利用(n=16)</c:v>
                </c:pt>
                <c:pt idx="34">
                  <c:v>製品開発(n=15)</c:v>
                </c:pt>
                <c:pt idx="35">
                  <c:v>ソフトウェア開発(n=24)</c:v>
                </c:pt>
                <c:pt idx="36">
                  <c:v>10.労働力不足への対策                       </c:v>
                </c:pt>
                <c:pt idx="37">
                  <c:v>製品利用(n=11)</c:v>
                </c:pt>
                <c:pt idx="38">
                  <c:v>製品開発(n=16)</c:v>
                </c:pt>
                <c:pt idx="39">
                  <c:v>ソフトウェア開発(n=17)</c:v>
                </c:pt>
              </c:strCache>
            </c:strRef>
          </c:cat>
          <c:val>
            <c:numRef>
              <c:f>まとめ!$E$6:$E$45</c:f>
              <c:numCache>
                <c:formatCode>0.0%</c:formatCode>
                <c:ptCount val="40"/>
                <c:pt idx="1">
                  <c:v>3.3898305084745763E-2</c:v>
                </c:pt>
                <c:pt idx="2">
                  <c:v>0.12658227848101267</c:v>
                </c:pt>
                <c:pt idx="3">
                  <c:v>9.7142857142857142E-2</c:v>
                </c:pt>
                <c:pt idx="5">
                  <c:v>5.0847457627118647E-2</c:v>
                </c:pt>
                <c:pt idx="6">
                  <c:v>0.10126582278481013</c:v>
                </c:pt>
                <c:pt idx="7">
                  <c:v>0.13714285714285715</c:v>
                </c:pt>
                <c:pt idx="9">
                  <c:v>0.15254237288135594</c:v>
                </c:pt>
                <c:pt idx="10">
                  <c:v>0.13924050632911392</c:v>
                </c:pt>
                <c:pt idx="11">
                  <c:v>0.17714285714285713</c:v>
                </c:pt>
                <c:pt idx="13">
                  <c:v>0.15254237288135594</c:v>
                </c:pt>
                <c:pt idx="14">
                  <c:v>6.3291139240506333E-2</c:v>
                </c:pt>
                <c:pt idx="15">
                  <c:v>8.5714285714285715E-2</c:v>
                </c:pt>
                <c:pt idx="17">
                  <c:v>0.10169491525423729</c:v>
                </c:pt>
                <c:pt idx="18">
                  <c:v>0.11392405063291139</c:v>
                </c:pt>
                <c:pt idx="19">
                  <c:v>0.08</c:v>
                </c:pt>
                <c:pt idx="21">
                  <c:v>0</c:v>
                </c:pt>
                <c:pt idx="22">
                  <c:v>5.0632911392405063E-2</c:v>
                </c:pt>
                <c:pt idx="23">
                  <c:v>5.1428571428571428E-2</c:v>
                </c:pt>
                <c:pt idx="25">
                  <c:v>0.10169491525423729</c:v>
                </c:pt>
                <c:pt idx="26">
                  <c:v>6.3291139240506333E-2</c:v>
                </c:pt>
                <c:pt idx="27">
                  <c:v>5.1428571428571428E-2</c:v>
                </c:pt>
                <c:pt idx="29">
                  <c:v>1.6949152542372881E-2</c:v>
                </c:pt>
                <c:pt idx="30">
                  <c:v>8.8607594936708861E-2</c:v>
                </c:pt>
                <c:pt idx="31">
                  <c:v>0.04</c:v>
                </c:pt>
                <c:pt idx="33">
                  <c:v>8.4745762711864403E-2</c:v>
                </c:pt>
                <c:pt idx="34">
                  <c:v>3.7974683544303799E-2</c:v>
                </c:pt>
                <c:pt idx="35">
                  <c:v>5.7142857142857141E-2</c:v>
                </c:pt>
                <c:pt idx="37">
                  <c:v>6.7796610169491525E-2</c:v>
                </c:pt>
                <c:pt idx="38">
                  <c:v>0.10126582278481013</c:v>
                </c:pt>
                <c:pt idx="39">
                  <c:v>5.1428571428571428E-2</c:v>
                </c:pt>
              </c:numCache>
            </c:numRef>
          </c:val>
          <c:extLst>
            <c:ext xmlns:c16="http://schemas.microsoft.com/office/drawing/2014/chart" uri="{C3380CC4-5D6E-409C-BE32-E72D297353CC}">
              <c16:uniqueId val="{00000015-3315-45DB-97A4-3EE1CF02A2A5}"/>
            </c:ext>
          </c:extLst>
        </c:ser>
        <c:dLbls>
          <c:showLegendKey val="0"/>
          <c:showVal val="0"/>
          <c:showCatName val="0"/>
          <c:showSerName val="0"/>
          <c:showPercent val="0"/>
          <c:showBubbleSize val="0"/>
        </c:dLbls>
        <c:gapWidth val="40"/>
        <c:overlap val="100"/>
        <c:axId val="195156224"/>
        <c:axId val="195535616"/>
      </c:barChart>
      <c:catAx>
        <c:axId val="19515622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7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195535616"/>
        <c:crosses val="autoZero"/>
        <c:auto val="1"/>
        <c:lblAlgn val="ctr"/>
        <c:lblOffset val="100"/>
        <c:noMultiLvlLbl val="0"/>
      </c:catAx>
      <c:valAx>
        <c:axId val="195535616"/>
        <c:scaling>
          <c:orientation val="minMax"/>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195156224"/>
        <c:crosses val="autoZero"/>
        <c:crossBetween val="between"/>
      </c:valAx>
      <c:spPr>
        <a:noFill/>
        <a:ln>
          <a:solidFill>
            <a:schemeClr val="tx1">
              <a:lumMod val="50000"/>
              <a:lumOff val="50000"/>
            </a:schemeClr>
          </a:solidFill>
        </a:ln>
        <a:effectLst/>
      </c:spPr>
    </c:plotArea>
    <c:legend>
      <c:legendPos val="b"/>
      <c:layout>
        <c:manualLayout>
          <c:xMode val="edge"/>
          <c:yMode val="edge"/>
          <c:x val="0.86870714285714279"/>
          <c:y val="0.85989561140287485"/>
          <c:w val="6.6960978835978832E-2"/>
          <c:h val="9.4788360337555083E-2"/>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700">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013569468211939"/>
          <c:y val="8.5591973816353722E-2"/>
          <c:w val="0.63604378552196106"/>
          <c:h val="0.84116065393444883"/>
        </c:manualLayout>
      </c:layout>
      <c:barChart>
        <c:barDir val="bar"/>
        <c:grouping val="stacked"/>
        <c:varyColors val="0"/>
        <c:ser>
          <c:idx val="0"/>
          <c:order val="0"/>
          <c:tx>
            <c:strRef>
              <c:f>'22-2(ク)'!$L$6</c:f>
              <c:strCache>
                <c:ptCount val="1"/>
                <c:pt idx="0">
                  <c:v>1番目</c:v>
                </c:pt>
              </c:strCache>
            </c:strRef>
          </c:tx>
          <c:spPr>
            <a:solidFill>
              <a:srgbClr val="FF9966"/>
            </a:solidFill>
            <a:ln>
              <a:solidFill>
                <a:sysClr val="windowText" lastClr="000000"/>
              </a:solidFill>
            </a:ln>
            <a:effectLst/>
          </c:spPr>
          <c:invertIfNegative val="0"/>
          <c:dLbls>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'22-2(ク)'!$K$10:$K$39</c:f>
              <c:strCache>
                <c:ptCount val="30"/>
                <c:pt idx="0">
                  <c:v>新サービスの創出                           </c:v>
                </c:pt>
                <c:pt idx="1">
                  <c:v>100人以下</c:v>
                </c:pt>
                <c:pt idx="2">
                  <c:v>101人以上</c:v>
                </c:pt>
                <c:pt idx="3">
                  <c:v>既存サービスの高度化                     </c:v>
                </c:pt>
                <c:pt idx="4">
                  <c:v>100人以下</c:v>
                </c:pt>
                <c:pt idx="5">
                  <c:v>101人以上</c:v>
                </c:pt>
                <c:pt idx="6">
                  <c:v>付加価値向上                              </c:v>
                </c:pt>
                <c:pt idx="7">
                  <c:v>100人以下</c:v>
                </c:pt>
                <c:pt idx="8">
                  <c:v>101人以上</c:v>
                </c:pt>
                <c:pt idx="9">
                  <c:v>新製品の創出                               </c:v>
                </c:pt>
                <c:pt idx="10">
                  <c:v>100人以下</c:v>
                </c:pt>
                <c:pt idx="11">
                  <c:v>101人以上</c:v>
                </c:pt>
                <c:pt idx="12">
                  <c:v>既存製品の高度化                          </c:v>
                </c:pt>
                <c:pt idx="13">
                  <c:v>100人以下</c:v>
                </c:pt>
                <c:pt idx="14">
                  <c:v>101人以上</c:v>
                </c:pt>
                <c:pt idx="15">
                  <c:v>品質向上（不良品低減、品質安定化）</c:v>
                </c:pt>
                <c:pt idx="16">
                  <c:v>100人以下</c:v>
                </c:pt>
                <c:pt idx="17">
                  <c:v>101人以上</c:v>
                </c:pt>
                <c:pt idx="18">
                  <c:v>生産性向上（自動化、機械化の推進） </c:v>
                </c:pt>
                <c:pt idx="19">
                  <c:v>100人以下</c:v>
                </c:pt>
                <c:pt idx="20">
                  <c:v>101人以上</c:v>
                </c:pt>
                <c:pt idx="21">
                  <c:v>業務効率化による業務負担の軽減       </c:v>
                </c:pt>
                <c:pt idx="22">
                  <c:v>100人以下</c:v>
                </c:pt>
                <c:pt idx="23">
                  <c:v>101人以上</c:v>
                </c:pt>
                <c:pt idx="24">
                  <c:v>ヒューマンエラーの低減・撲滅               </c:v>
                </c:pt>
                <c:pt idx="25">
                  <c:v>100人以下</c:v>
                </c:pt>
                <c:pt idx="26">
                  <c:v>101人以上</c:v>
                </c:pt>
                <c:pt idx="27">
                  <c:v>労働力不足への対策                      </c:v>
                </c:pt>
                <c:pt idx="28">
                  <c:v>100人以下</c:v>
                </c:pt>
                <c:pt idx="29">
                  <c:v>101人以上</c:v>
                </c:pt>
              </c:strCache>
            </c:strRef>
          </c:cat>
          <c:val>
            <c:numRef>
              <c:f>'22-2(ク)'!$L$10:$L$39</c:f>
              <c:numCache>
                <c:formatCode>0.0%</c:formatCode>
                <c:ptCount val="30"/>
                <c:pt idx="1">
                  <c:v>0.33519553072625696</c:v>
                </c:pt>
                <c:pt idx="2">
                  <c:v>0.37037037037037035</c:v>
                </c:pt>
                <c:pt idx="4">
                  <c:v>0.12849162011173185</c:v>
                </c:pt>
                <c:pt idx="5">
                  <c:v>0.1111111111111111</c:v>
                </c:pt>
                <c:pt idx="7">
                  <c:v>0.11731843575418995</c:v>
                </c:pt>
                <c:pt idx="8">
                  <c:v>9.2592592592592587E-2</c:v>
                </c:pt>
                <c:pt idx="10">
                  <c:v>8.9385474860335198E-2</c:v>
                </c:pt>
                <c:pt idx="11">
                  <c:v>7.407407407407407E-2</c:v>
                </c:pt>
                <c:pt idx="13">
                  <c:v>6.7039106145251395E-2</c:v>
                </c:pt>
                <c:pt idx="14">
                  <c:v>6.4814814814814811E-2</c:v>
                </c:pt>
                <c:pt idx="16">
                  <c:v>5.027932960893855E-2</c:v>
                </c:pt>
                <c:pt idx="17">
                  <c:v>6.4814814814814811E-2</c:v>
                </c:pt>
                <c:pt idx="19">
                  <c:v>3.3519553072625698E-2</c:v>
                </c:pt>
                <c:pt idx="20">
                  <c:v>6.4814814814814811E-2</c:v>
                </c:pt>
                <c:pt idx="22">
                  <c:v>3.3519553072625698E-2</c:v>
                </c:pt>
                <c:pt idx="23">
                  <c:v>4.6296296296296294E-2</c:v>
                </c:pt>
                <c:pt idx="25">
                  <c:v>5.027932960893855E-2</c:v>
                </c:pt>
                <c:pt idx="26">
                  <c:v>1.8518518518518517E-2</c:v>
                </c:pt>
                <c:pt idx="28">
                  <c:v>3.3519553072625698E-2</c:v>
                </c:pt>
                <c:pt idx="29">
                  <c:v>3.7037037037037035E-2</c:v>
                </c:pt>
              </c:numCache>
            </c:numRef>
          </c:val>
          <c:extLst>
            <c:ext xmlns:c16="http://schemas.microsoft.com/office/drawing/2014/chart" uri="{C3380CC4-5D6E-409C-BE32-E72D297353CC}">
              <c16:uniqueId val="{00000000-882A-4103-B90D-D991D81D44C7}"/>
            </c:ext>
          </c:extLst>
        </c:ser>
        <c:ser>
          <c:idx val="2"/>
          <c:order val="1"/>
          <c:tx>
            <c:strRef>
              <c:f>'22-2(ク)'!$M$6</c:f>
              <c:strCache>
                <c:ptCount val="1"/>
                <c:pt idx="0">
                  <c:v>2番目</c:v>
                </c:pt>
              </c:strCache>
            </c:strRef>
          </c:tx>
          <c:spPr>
            <a:solidFill>
              <a:srgbClr val="FFFF99"/>
            </a:solidFill>
            <a:ln>
              <a:solidFill>
                <a:sysClr val="windowText" lastClr="000000"/>
              </a:solidFill>
            </a:ln>
            <a:effectLst/>
          </c:spPr>
          <c:invertIfNegative val="0"/>
          <c:dLbls>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'22-2(ク)'!$K$10:$K$39</c:f>
              <c:strCache>
                <c:ptCount val="30"/>
                <c:pt idx="0">
                  <c:v>新サービスの創出                           </c:v>
                </c:pt>
                <c:pt idx="1">
                  <c:v>100人以下</c:v>
                </c:pt>
                <c:pt idx="2">
                  <c:v>101人以上</c:v>
                </c:pt>
                <c:pt idx="3">
                  <c:v>既存サービスの高度化                     </c:v>
                </c:pt>
                <c:pt idx="4">
                  <c:v>100人以下</c:v>
                </c:pt>
                <c:pt idx="5">
                  <c:v>101人以上</c:v>
                </c:pt>
                <c:pt idx="6">
                  <c:v>付加価値向上                              </c:v>
                </c:pt>
                <c:pt idx="7">
                  <c:v>100人以下</c:v>
                </c:pt>
                <c:pt idx="8">
                  <c:v>101人以上</c:v>
                </c:pt>
                <c:pt idx="9">
                  <c:v>新製品の創出                               </c:v>
                </c:pt>
                <c:pt idx="10">
                  <c:v>100人以下</c:v>
                </c:pt>
                <c:pt idx="11">
                  <c:v>101人以上</c:v>
                </c:pt>
                <c:pt idx="12">
                  <c:v>既存製品の高度化                          </c:v>
                </c:pt>
                <c:pt idx="13">
                  <c:v>100人以下</c:v>
                </c:pt>
                <c:pt idx="14">
                  <c:v>101人以上</c:v>
                </c:pt>
                <c:pt idx="15">
                  <c:v>品質向上（不良品低減、品質安定化）</c:v>
                </c:pt>
                <c:pt idx="16">
                  <c:v>100人以下</c:v>
                </c:pt>
                <c:pt idx="17">
                  <c:v>101人以上</c:v>
                </c:pt>
                <c:pt idx="18">
                  <c:v>生産性向上（自動化、機械化の推進） </c:v>
                </c:pt>
                <c:pt idx="19">
                  <c:v>100人以下</c:v>
                </c:pt>
                <c:pt idx="20">
                  <c:v>101人以上</c:v>
                </c:pt>
                <c:pt idx="21">
                  <c:v>業務効率化による業務負担の軽減       </c:v>
                </c:pt>
                <c:pt idx="22">
                  <c:v>100人以下</c:v>
                </c:pt>
                <c:pt idx="23">
                  <c:v>101人以上</c:v>
                </c:pt>
                <c:pt idx="24">
                  <c:v>ヒューマンエラーの低減・撲滅               </c:v>
                </c:pt>
                <c:pt idx="25">
                  <c:v>100人以下</c:v>
                </c:pt>
                <c:pt idx="26">
                  <c:v>101人以上</c:v>
                </c:pt>
                <c:pt idx="27">
                  <c:v>労働力不足への対策                      </c:v>
                </c:pt>
                <c:pt idx="28">
                  <c:v>100人以下</c:v>
                </c:pt>
                <c:pt idx="29">
                  <c:v>101人以上</c:v>
                </c:pt>
              </c:strCache>
            </c:strRef>
          </c:cat>
          <c:val>
            <c:numRef>
              <c:f>'22-2(ク)'!$M$10:$M$39</c:f>
              <c:numCache>
                <c:formatCode>0.0%</c:formatCode>
                <c:ptCount val="30"/>
                <c:pt idx="1">
                  <c:v>8.2352941176470587E-2</c:v>
                </c:pt>
                <c:pt idx="2">
                  <c:v>8.6538461538461536E-2</c:v>
                </c:pt>
                <c:pt idx="4">
                  <c:v>7.6470588235294124E-2</c:v>
                </c:pt>
                <c:pt idx="5">
                  <c:v>0.125</c:v>
                </c:pt>
                <c:pt idx="7">
                  <c:v>0.16470588235294117</c:v>
                </c:pt>
                <c:pt idx="8">
                  <c:v>0.23076923076923078</c:v>
                </c:pt>
                <c:pt idx="10">
                  <c:v>0.25882352941176473</c:v>
                </c:pt>
                <c:pt idx="11">
                  <c:v>0.13461538461538461</c:v>
                </c:pt>
                <c:pt idx="13">
                  <c:v>4.7058823529411764E-2</c:v>
                </c:pt>
                <c:pt idx="14">
                  <c:v>7.6923076923076927E-2</c:v>
                </c:pt>
                <c:pt idx="16">
                  <c:v>2.3529411764705882E-2</c:v>
                </c:pt>
                <c:pt idx="17">
                  <c:v>1.9230769230769232E-2</c:v>
                </c:pt>
                <c:pt idx="19">
                  <c:v>7.6470588235294124E-2</c:v>
                </c:pt>
                <c:pt idx="20">
                  <c:v>6.7307692307692304E-2</c:v>
                </c:pt>
                <c:pt idx="22">
                  <c:v>4.7058823529411764E-2</c:v>
                </c:pt>
                <c:pt idx="23">
                  <c:v>0.125</c:v>
                </c:pt>
                <c:pt idx="25">
                  <c:v>5.8823529411764705E-2</c:v>
                </c:pt>
                <c:pt idx="26">
                  <c:v>4.807692307692308E-2</c:v>
                </c:pt>
                <c:pt idx="28">
                  <c:v>1.7647058823529412E-2</c:v>
                </c:pt>
                <c:pt idx="29">
                  <c:v>2.8846153846153848E-2</c:v>
                </c:pt>
              </c:numCache>
            </c:numRef>
          </c:val>
          <c:extLst>
            <c:ext xmlns:c16="http://schemas.microsoft.com/office/drawing/2014/chart" uri="{C3380CC4-5D6E-409C-BE32-E72D297353CC}">
              <c16:uniqueId val="{00000001-882A-4103-B90D-D991D81D44C7}"/>
            </c:ext>
          </c:extLst>
        </c:ser>
        <c:ser>
          <c:idx val="1"/>
          <c:order val="2"/>
          <c:tx>
            <c:strRef>
              <c:f>'22-2(ク)'!$N$6</c:f>
              <c:strCache>
                <c:ptCount val="1"/>
                <c:pt idx="0">
                  <c:v>3番目</c:v>
                </c:pt>
              </c:strCache>
            </c:strRef>
          </c:tx>
          <c:spPr>
            <a:solidFill>
              <a:srgbClr val="3366FF"/>
            </a:solidFill>
            <a:ln>
              <a:solidFill>
                <a:sysClr val="windowText" lastClr="000000"/>
              </a:solidFill>
            </a:ln>
            <a:effectLst/>
          </c:spPr>
          <c:invertIfNegative val="0"/>
          <c:dLbls>
            <c:spPr>
              <a:noFill/>
              <a:ln>
                <a:noFill/>
              </a:ln>
              <a:effectLst/>
            </c:spPr>
            <c:txPr>
              <a:bodyPr wrap="square" lIns="38100" tIns="19050" rIns="38100" bIns="19050" anchor="ctr">
                <a:spAutoFit/>
              </a:bodyPr>
              <a:lstStyle/>
              <a:p>
                <a:pPr>
                  <a:defRPr sz="800">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'22-2(ク)'!$K$10:$K$39</c:f>
              <c:strCache>
                <c:ptCount val="30"/>
                <c:pt idx="0">
                  <c:v>新サービスの創出                           </c:v>
                </c:pt>
                <c:pt idx="1">
                  <c:v>100人以下</c:v>
                </c:pt>
                <c:pt idx="2">
                  <c:v>101人以上</c:v>
                </c:pt>
                <c:pt idx="3">
                  <c:v>既存サービスの高度化                     </c:v>
                </c:pt>
                <c:pt idx="4">
                  <c:v>100人以下</c:v>
                </c:pt>
                <c:pt idx="5">
                  <c:v>101人以上</c:v>
                </c:pt>
                <c:pt idx="6">
                  <c:v>付加価値向上                              </c:v>
                </c:pt>
                <c:pt idx="7">
                  <c:v>100人以下</c:v>
                </c:pt>
                <c:pt idx="8">
                  <c:v>101人以上</c:v>
                </c:pt>
                <c:pt idx="9">
                  <c:v>新製品の創出                               </c:v>
                </c:pt>
                <c:pt idx="10">
                  <c:v>100人以下</c:v>
                </c:pt>
                <c:pt idx="11">
                  <c:v>101人以上</c:v>
                </c:pt>
                <c:pt idx="12">
                  <c:v>既存製品の高度化                          </c:v>
                </c:pt>
                <c:pt idx="13">
                  <c:v>100人以下</c:v>
                </c:pt>
                <c:pt idx="14">
                  <c:v>101人以上</c:v>
                </c:pt>
                <c:pt idx="15">
                  <c:v>品質向上（不良品低減、品質安定化）</c:v>
                </c:pt>
                <c:pt idx="16">
                  <c:v>100人以下</c:v>
                </c:pt>
                <c:pt idx="17">
                  <c:v>101人以上</c:v>
                </c:pt>
                <c:pt idx="18">
                  <c:v>生産性向上（自動化、機械化の推進） </c:v>
                </c:pt>
                <c:pt idx="19">
                  <c:v>100人以下</c:v>
                </c:pt>
                <c:pt idx="20">
                  <c:v>101人以上</c:v>
                </c:pt>
                <c:pt idx="21">
                  <c:v>業務効率化による業務負担の軽減       </c:v>
                </c:pt>
                <c:pt idx="22">
                  <c:v>100人以下</c:v>
                </c:pt>
                <c:pt idx="23">
                  <c:v>101人以上</c:v>
                </c:pt>
                <c:pt idx="24">
                  <c:v>ヒューマンエラーの低減・撲滅               </c:v>
                </c:pt>
                <c:pt idx="25">
                  <c:v>100人以下</c:v>
                </c:pt>
                <c:pt idx="26">
                  <c:v>101人以上</c:v>
                </c:pt>
                <c:pt idx="27">
                  <c:v>労働力不足への対策                      </c:v>
                </c:pt>
                <c:pt idx="28">
                  <c:v>100人以下</c:v>
                </c:pt>
                <c:pt idx="29">
                  <c:v>101人以上</c:v>
                </c:pt>
              </c:strCache>
            </c:strRef>
          </c:cat>
          <c:val>
            <c:numRef>
              <c:f>'22-2(ク)'!$N$10:$N$39</c:f>
              <c:numCache>
                <c:formatCode>0.0%</c:formatCode>
                <c:ptCount val="30"/>
                <c:pt idx="1">
                  <c:v>8.5526315789473686E-2</c:v>
                </c:pt>
                <c:pt idx="2">
                  <c:v>0.13725490196078433</c:v>
                </c:pt>
                <c:pt idx="4">
                  <c:v>0.125</c:v>
                </c:pt>
                <c:pt idx="5">
                  <c:v>0.12745098039215685</c:v>
                </c:pt>
                <c:pt idx="7">
                  <c:v>0.21710526315789475</c:v>
                </c:pt>
                <c:pt idx="8">
                  <c:v>8.8235294117647065E-2</c:v>
                </c:pt>
                <c:pt idx="10">
                  <c:v>2.6315789473684209E-2</c:v>
                </c:pt>
                <c:pt idx="11">
                  <c:v>8.8235294117647065E-2</c:v>
                </c:pt>
                <c:pt idx="13">
                  <c:v>7.2368421052631582E-2</c:v>
                </c:pt>
                <c:pt idx="14">
                  <c:v>2.9411764705882353E-2</c:v>
                </c:pt>
                <c:pt idx="16">
                  <c:v>5.2631578947368418E-2</c:v>
                </c:pt>
                <c:pt idx="17">
                  <c:v>5.8823529411764705E-2</c:v>
                </c:pt>
                <c:pt idx="19">
                  <c:v>8.5526315789473686E-2</c:v>
                </c:pt>
                <c:pt idx="20">
                  <c:v>9.8039215686274508E-2</c:v>
                </c:pt>
                <c:pt idx="22">
                  <c:v>7.8947368421052627E-2</c:v>
                </c:pt>
                <c:pt idx="23">
                  <c:v>7.8431372549019607E-2</c:v>
                </c:pt>
                <c:pt idx="25">
                  <c:v>5.2631578947368418E-2</c:v>
                </c:pt>
                <c:pt idx="26">
                  <c:v>4.9019607843137254E-2</c:v>
                </c:pt>
                <c:pt idx="28">
                  <c:v>7.2368421052631582E-2</c:v>
                </c:pt>
                <c:pt idx="29">
                  <c:v>5.8823529411764705E-2</c:v>
                </c:pt>
              </c:numCache>
            </c:numRef>
          </c:val>
          <c:extLst>
            <c:ext xmlns:c16="http://schemas.microsoft.com/office/drawing/2014/chart" uri="{C3380CC4-5D6E-409C-BE32-E72D297353CC}">
              <c16:uniqueId val="{00000002-882A-4103-B90D-D991D81D44C7}"/>
            </c:ext>
          </c:extLst>
        </c:ser>
        <c:dLbls>
          <c:showLegendKey val="0"/>
          <c:showVal val="0"/>
          <c:showCatName val="0"/>
          <c:showSerName val="0"/>
          <c:showPercent val="0"/>
          <c:showBubbleSize val="0"/>
        </c:dLbls>
        <c:gapWidth val="40"/>
        <c:overlap val="100"/>
        <c:axId val="717160832"/>
        <c:axId val="717162368"/>
      </c:barChart>
      <c:catAx>
        <c:axId val="717160832"/>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800"/>
            </a:pPr>
            <a:endParaRPr lang="ja-JP"/>
          </a:p>
        </c:txPr>
        <c:crossAx val="717162368"/>
        <c:crosses val="autoZero"/>
        <c:auto val="1"/>
        <c:lblAlgn val="ctr"/>
        <c:lblOffset val="100"/>
        <c:noMultiLvlLbl val="0"/>
      </c:catAx>
      <c:valAx>
        <c:axId val="717162368"/>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717160832"/>
        <c:crosses val="autoZero"/>
        <c:crossBetween val="between"/>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3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786349206349201"/>
          <c:y val="5.8299411458326789E-2"/>
          <c:w val="0.638315873015873"/>
          <c:h val="0.85720939637789439"/>
        </c:manualLayout>
      </c:layout>
      <c:barChart>
        <c:barDir val="bar"/>
        <c:grouping val="stacked"/>
        <c:varyColors val="0"/>
        <c:ser>
          <c:idx val="0"/>
          <c:order val="0"/>
          <c:tx>
            <c:strRef>
              <c:f>'22-3(ク)'!$L$6</c:f>
              <c:strCache>
                <c:ptCount val="1"/>
                <c:pt idx="0">
                  <c:v>1番目</c:v>
                </c:pt>
              </c:strCache>
            </c:strRef>
          </c:tx>
          <c:spPr>
            <a:solidFill>
              <a:srgbClr val="FF9966"/>
            </a:solidFill>
            <a:ln>
              <a:solidFill>
                <a:sysClr val="windowText" lastClr="000000"/>
              </a:solidFill>
            </a:ln>
            <a:effectLst/>
          </c:spPr>
          <c:invertIfNegative val="0"/>
          <c:dLbls>
            <c:dLbl>
              <c:idx val="29"/>
              <c:delete val="1"/>
              <c:extLst>
                <c:ext xmlns:c15="http://schemas.microsoft.com/office/drawing/2012/chart" uri="{CE6537A1-D6FC-4f65-9D91-7224C49458BB}"/>
                <c:ext xmlns:c16="http://schemas.microsoft.com/office/drawing/2014/chart" uri="{C3380CC4-5D6E-409C-BE32-E72D297353CC}">
                  <c16:uniqueId val="{00000001-2A0B-46A6-AA19-FA48E782DCF8}"/>
                </c:ext>
              </c:extLst>
            </c:dLbl>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'22-3(ク)'!$K$10:$K$39</c:f>
              <c:strCache>
                <c:ptCount val="30"/>
                <c:pt idx="0">
                  <c:v>新サービスの創出                           </c:v>
                </c:pt>
                <c:pt idx="1">
                  <c:v>IoTあり</c:v>
                </c:pt>
                <c:pt idx="2">
                  <c:v>IoTなし</c:v>
                </c:pt>
                <c:pt idx="3">
                  <c:v>既存サービスの高度化                      </c:v>
                </c:pt>
                <c:pt idx="4">
                  <c:v>IoTあり</c:v>
                </c:pt>
                <c:pt idx="5">
                  <c:v>IoTなし</c:v>
                </c:pt>
                <c:pt idx="6">
                  <c:v>付加価値向上                               </c:v>
                </c:pt>
                <c:pt idx="7">
                  <c:v>IoTあり</c:v>
                </c:pt>
                <c:pt idx="8">
                  <c:v>IoTなし</c:v>
                </c:pt>
                <c:pt idx="9">
                  <c:v>新製品の創出                               </c:v>
                </c:pt>
                <c:pt idx="10">
                  <c:v>IoTあり</c:v>
                </c:pt>
                <c:pt idx="11">
                  <c:v>IoTなし</c:v>
                </c:pt>
                <c:pt idx="12">
                  <c:v>既存製品の高度化                          </c:v>
                </c:pt>
                <c:pt idx="13">
                  <c:v>IoTあり</c:v>
                </c:pt>
                <c:pt idx="14">
                  <c:v>IoTなし</c:v>
                </c:pt>
                <c:pt idx="15">
                  <c:v>品質向上（不良品低減、品質安定化）</c:v>
                </c:pt>
                <c:pt idx="16">
                  <c:v>IoTあり</c:v>
                </c:pt>
                <c:pt idx="17">
                  <c:v>IoTなし</c:v>
                </c:pt>
                <c:pt idx="18">
                  <c:v>生産性向上（自動化、機械化の推進） </c:v>
                </c:pt>
                <c:pt idx="19">
                  <c:v>IoTあり</c:v>
                </c:pt>
                <c:pt idx="20">
                  <c:v>IoTなし</c:v>
                </c:pt>
                <c:pt idx="21">
                  <c:v>業務効率化による業務負担の軽減        </c:v>
                </c:pt>
                <c:pt idx="22">
                  <c:v>IoTあり</c:v>
                </c:pt>
                <c:pt idx="23">
                  <c:v>IoTなし</c:v>
                </c:pt>
                <c:pt idx="24">
                  <c:v>ヒューマンエラーの低減・撲滅                </c:v>
                </c:pt>
                <c:pt idx="25">
                  <c:v>IoTあり</c:v>
                </c:pt>
                <c:pt idx="26">
                  <c:v>IoTなし</c:v>
                </c:pt>
                <c:pt idx="27">
                  <c:v>労働力不足への対策                       </c:v>
                </c:pt>
                <c:pt idx="28">
                  <c:v>IoTあり</c:v>
                </c:pt>
                <c:pt idx="29">
                  <c:v>IoTなし</c:v>
                </c:pt>
              </c:strCache>
            </c:strRef>
          </c:cat>
          <c:val>
            <c:numRef>
              <c:f>'22-3(ク)'!$L$10:$L$39</c:f>
              <c:numCache>
                <c:formatCode>0.0%</c:formatCode>
                <c:ptCount val="30"/>
                <c:pt idx="1">
                  <c:v>0.34299516908212563</c:v>
                </c:pt>
                <c:pt idx="2">
                  <c:v>0.36249999999999999</c:v>
                </c:pt>
                <c:pt idx="4">
                  <c:v>0.13526570048309178</c:v>
                </c:pt>
                <c:pt idx="5">
                  <c:v>8.7499999999999994E-2</c:v>
                </c:pt>
                <c:pt idx="7">
                  <c:v>9.1787439613526575E-2</c:v>
                </c:pt>
                <c:pt idx="8">
                  <c:v>0.15</c:v>
                </c:pt>
                <c:pt idx="10">
                  <c:v>9.1787439613526575E-2</c:v>
                </c:pt>
                <c:pt idx="11">
                  <c:v>6.25E-2</c:v>
                </c:pt>
                <c:pt idx="13">
                  <c:v>6.7632850241545889E-2</c:v>
                </c:pt>
                <c:pt idx="14">
                  <c:v>6.25E-2</c:v>
                </c:pt>
                <c:pt idx="16">
                  <c:v>5.3140096618357488E-2</c:v>
                </c:pt>
                <c:pt idx="17">
                  <c:v>6.25E-2</c:v>
                </c:pt>
                <c:pt idx="19">
                  <c:v>5.7971014492753624E-2</c:v>
                </c:pt>
                <c:pt idx="20">
                  <c:v>1.2500000000000001E-2</c:v>
                </c:pt>
                <c:pt idx="22">
                  <c:v>3.3816425120772944E-2</c:v>
                </c:pt>
                <c:pt idx="23">
                  <c:v>0.05</c:v>
                </c:pt>
                <c:pt idx="25">
                  <c:v>3.3816425120772944E-2</c:v>
                </c:pt>
                <c:pt idx="26">
                  <c:v>0.05</c:v>
                </c:pt>
                <c:pt idx="28">
                  <c:v>3.864734299516908E-2</c:v>
                </c:pt>
                <c:pt idx="29">
                  <c:v>2.5000000000000001E-2</c:v>
                </c:pt>
              </c:numCache>
            </c:numRef>
          </c:val>
          <c:extLst>
            <c:ext xmlns:c16="http://schemas.microsoft.com/office/drawing/2014/chart" uri="{C3380CC4-5D6E-409C-BE32-E72D297353CC}">
              <c16:uniqueId val="{00000000-1A77-477F-8C53-E59BA72BC7DB}"/>
            </c:ext>
          </c:extLst>
        </c:ser>
        <c:ser>
          <c:idx val="2"/>
          <c:order val="1"/>
          <c:tx>
            <c:strRef>
              <c:f>'22-3(ク)'!$M$6</c:f>
              <c:strCache>
                <c:ptCount val="1"/>
                <c:pt idx="0">
                  <c:v>2番目</c:v>
                </c:pt>
              </c:strCache>
            </c:strRef>
          </c:tx>
          <c:spPr>
            <a:solidFill>
              <a:srgbClr val="FFFF99"/>
            </a:solidFill>
            <a:ln>
              <a:solidFill>
                <a:sysClr val="windowText" lastClr="000000"/>
              </a:solidFill>
            </a:ln>
            <a:effectLst/>
          </c:spPr>
          <c:invertIfNegative val="0"/>
          <c:dLbls>
            <c:dLbl>
              <c:idx val="28"/>
              <c:delete val="1"/>
              <c:extLst>
                <c:ext xmlns:c15="http://schemas.microsoft.com/office/drawing/2012/chart" uri="{CE6537A1-D6FC-4f65-9D91-7224C49458BB}"/>
                <c:ext xmlns:c16="http://schemas.microsoft.com/office/drawing/2014/chart" uri="{C3380CC4-5D6E-409C-BE32-E72D297353CC}">
                  <c16:uniqueId val="{00000000-2A0B-46A6-AA19-FA48E782DCF8}"/>
                </c:ext>
              </c:extLst>
            </c:dLbl>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'22-3(ク)'!$K$10:$K$39</c:f>
              <c:strCache>
                <c:ptCount val="30"/>
                <c:pt idx="0">
                  <c:v>新サービスの創出                           </c:v>
                </c:pt>
                <c:pt idx="1">
                  <c:v>IoTあり</c:v>
                </c:pt>
                <c:pt idx="2">
                  <c:v>IoTなし</c:v>
                </c:pt>
                <c:pt idx="3">
                  <c:v>既存サービスの高度化                      </c:v>
                </c:pt>
                <c:pt idx="4">
                  <c:v>IoTあり</c:v>
                </c:pt>
                <c:pt idx="5">
                  <c:v>IoTなし</c:v>
                </c:pt>
                <c:pt idx="6">
                  <c:v>付加価値向上                               </c:v>
                </c:pt>
                <c:pt idx="7">
                  <c:v>IoTあり</c:v>
                </c:pt>
                <c:pt idx="8">
                  <c:v>IoTなし</c:v>
                </c:pt>
                <c:pt idx="9">
                  <c:v>新製品の創出                               </c:v>
                </c:pt>
                <c:pt idx="10">
                  <c:v>IoTあり</c:v>
                </c:pt>
                <c:pt idx="11">
                  <c:v>IoTなし</c:v>
                </c:pt>
                <c:pt idx="12">
                  <c:v>既存製品の高度化                          </c:v>
                </c:pt>
                <c:pt idx="13">
                  <c:v>IoTあり</c:v>
                </c:pt>
                <c:pt idx="14">
                  <c:v>IoTなし</c:v>
                </c:pt>
                <c:pt idx="15">
                  <c:v>品質向上（不良品低減、品質安定化）</c:v>
                </c:pt>
                <c:pt idx="16">
                  <c:v>IoTあり</c:v>
                </c:pt>
                <c:pt idx="17">
                  <c:v>IoTなし</c:v>
                </c:pt>
                <c:pt idx="18">
                  <c:v>生産性向上（自動化、機械化の推進） </c:v>
                </c:pt>
                <c:pt idx="19">
                  <c:v>IoTあり</c:v>
                </c:pt>
                <c:pt idx="20">
                  <c:v>IoTなし</c:v>
                </c:pt>
                <c:pt idx="21">
                  <c:v>業務効率化による業務負担の軽減        </c:v>
                </c:pt>
                <c:pt idx="22">
                  <c:v>IoTあり</c:v>
                </c:pt>
                <c:pt idx="23">
                  <c:v>IoTなし</c:v>
                </c:pt>
                <c:pt idx="24">
                  <c:v>ヒューマンエラーの低減・撲滅                </c:v>
                </c:pt>
                <c:pt idx="25">
                  <c:v>IoTあり</c:v>
                </c:pt>
                <c:pt idx="26">
                  <c:v>IoTなし</c:v>
                </c:pt>
                <c:pt idx="27">
                  <c:v>労働力不足への対策                       </c:v>
                </c:pt>
                <c:pt idx="28">
                  <c:v>IoTあり</c:v>
                </c:pt>
                <c:pt idx="29">
                  <c:v>IoTなし</c:v>
                </c:pt>
              </c:strCache>
            </c:strRef>
          </c:cat>
          <c:val>
            <c:numRef>
              <c:f>'22-3(ク)'!$M$10:$M$39</c:f>
              <c:numCache>
                <c:formatCode>0.0%</c:formatCode>
                <c:ptCount val="30"/>
                <c:pt idx="1">
                  <c:v>8.0402010050251257E-2</c:v>
                </c:pt>
                <c:pt idx="2">
                  <c:v>9.3333333333333338E-2</c:v>
                </c:pt>
                <c:pt idx="4">
                  <c:v>9.0452261306532666E-2</c:v>
                </c:pt>
                <c:pt idx="5">
                  <c:v>0.10666666666666667</c:v>
                </c:pt>
                <c:pt idx="7">
                  <c:v>0.20100502512562815</c:v>
                </c:pt>
                <c:pt idx="8">
                  <c:v>0.16</c:v>
                </c:pt>
                <c:pt idx="10">
                  <c:v>0.21105527638190955</c:v>
                </c:pt>
                <c:pt idx="11">
                  <c:v>0.21333333333333335</c:v>
                </c:pt>
                <c:pt idx="13">
                  <c:v>7.0351758793969849E-2</c:v>
                </c:pt>
                <c:pt idx="14">
                  <c:v>2.6666666666666668E-2</c:v>
                </c:pt>
                <c:pt idx="16">
                  <c:v>2.0100502512562814E-2</c:v>
                </c:pt>
                <c:pt idx="17">
                  <c:v>2.6666666666666668E-2</c:v>
                </c:pt>
                <c:pt idx="19">
                  <c:v>7.0351758793969849E-2</c:v>
                </c:pt>
                <c:pt idx="20">
                  <c:v>0.08</c:v>
                </c:pt>
                <c:pt idx="22">
                  <c:v>7.5376884422110546E-2</c:v>
                </c:pt>
                <c:pt idx="23">
                  <c:v>0.08</c:v>
                </c:pt>
                <c:pt idx="25">
                  <c:v>4.5226130653266333E-2</c:v>
                </c:pt>
                <c:pt idx="26">
                  <c:v>0.08</c:v>
                </c:pt>
                <c:pt idx="28">
                  <c:v>1.507537688442211E-2</c:v>
                </c:pt>
                <c:pt idx="29">
                  <c:v>0.04</c:v>
                </c:pt>
              </c:numCache>
            </c:numRef>
          </c:val>
          <c:extLst>
            <c:ext xmlns:c16="http://schemas.microsoft.com/office/drawing/2014/chart" uri="{C3380CC4-5D6E-409C-BE32-E72D297353CC}">
              <c16:uniqueId val="{00000001-1A77-477F-8C53-E59BA72BC7DB}"/>
            </c:ext>
          </c:extLst>
        </c:ser>
        <c:ser>
          <c:idx val="1"/>
          <c:order val="2"/>
          <c:tx>
            <c:strRef>
              <c:f>'22-3(ク)'!$N$6</c:f>
              <c:strCache>
                <c:ptCount val="1"/>
                <c:pt idx="0">
                  <c:v>3番目</c:v>
                </c:pt>
              </c:strCache>
            </c:strRef>
          </c:tx>
          <c:spPr>
            <a:solidFill>
              <a:srgbClr val="3366FF"/>
            </a:solidFill>
            <a:ln>
              <a:solidFill>
                <a:sysClr val="windowText" lastClr="000000"/>
              </a:solidFill>
            </a:ln>
            <a:effectLst/>
          </c:spPr>
          <c:invertIfNegative val="0"/>
          <c:dLbls>
            <c:spPr>
              <a:noFill/>
              <a:ln>
                <a:noFill/>
              </a:ln>
              <a:effectLst/>
            </c:spPr>
            <c:txPr>
              <a:bodyPr wrap="square" lIns="38100" tIns="19050" rIns="38100" bIns="19050" anchor="ctr">
                <a:spAutoFit/>
              </a:bodyPr>
              <a:lstStyle/>
              <a:p>
                <a:pPr>
                  <a:defRPr sz="800">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'22-3(ク)'!$K$10:$K$39</c:f>
              <c:strCache>
                <c:ptCount val="30"/>
                <c:pt idx="0">
                  <c:v>新サービスの創出                           </c:v>
                </c:pt>
                <c:pt idx="1">
                  <c:v>IoTあり</c:v>
                </c:pt>
                <c:pt idx="2">
                  <c:v>IoTなし</c:v>
                </c:pt>
                <c:pt idx="3">
                  <c:v>既存サービスの高度化                      </c:v>
                </c:pt>
                <c:pt idx="4">
                  <c:v>IoTあり</c:v>
                </c:pt>
                <c:pt idx="5">
                  <c:v>IoTなし</c:v>
                </c:pt>
                <c:pt idx="6">
                  <c:v>付加価値向上                               </c:v>
                </c:pt>
                <c:pt idx="7">
                  <c:v>IoTあり</c:v>
                </c:pt>
                <c:pt idx="8">
                  <c:v>IoTなし</c:v>
                </c:pt>
                <c:pt idx="9">
                  <c:v>新製品の創出                               </c:v>
                </c:pt>
                <c:pt idx="10">
                  <c:v>IoTあり</c:v>
                </c:pt>
                <c:pt idx="11">
                  <c:v>IoTなし</c:v>
                </c:pt>
                <c:pt idx="12">
                  <c:v>既存製品の高度化                          </c:v>
                </c:pt>
                <c:pt idx="13">
                  <c:v>IoTあり</c:v>
                </c:pt>
                <c:pt idx="14">
                  <c:v>IoTなし</c:v>
                </c:pt>
                <c:pt idx="15">
                  <c:v>品質向上（不良品低減、品質安定化）</c:v>
                </c:pt>
                <c:pt idx="16">
                  <c:v>IoTあり</c:v>
                </c:pt>
                <c:pt idx="17">
                  <c:v>IoTなし</c:v>
                </c:pt>
                <c:pt idx="18">
                  <c:v>生産性向上（自動化、機械化の推進） </c:v>
                </c:pt>
                <c:pt idx="19">
                  <c:v>IoTあり</c:v>
                </c:pt>
                <c:pt idx="20">
                  <c:v>IoTなし</c:v>
                </c:pt>
                <c:pt idx="21">
                  <c:v>業務効率化による業務負担の軽減        </c:v>
                </c:pt>
                <c:pt idx="22">
                  <c:v>IoTあり</c:v>
                </c:pt>
                <c:pt idx="23">
                  <c:v>IoTなし</c:v>
                </c:pt>
                <c:pt idx="24">
                  <c:v>ヒューマンエラーの低減・撲滅                </c:v>
                </c:pt>
                <c:pt idx="25">
                  <c:v>IoTあり</c:v>
                </c:pt>
                <c:pt idx="26">
                  <c:v>IoTなし</c:v>
                </c:pt>
                <c:pt idx="27">
                  <c:v>労働力不足への対策                       </c:v>
                </c:pt>
                <c:pt idx="28">
                  <c:v>IoTあり</c:v>
                </c:pt>
                <c:pt idx="29">
                  <c:v>IoTなし</c:v>
                </c:pt>
              </c:strCache>
            </c:strRef>
          </c:cat>
          <c:val>
            <c:numRef>
              <c:f>'22-3(ク)'!$N$10:$N$39</c:f>
              <c:numCache>
                <c:formatCode>0.0%</c:formatCode>
                <c:ptCount val="30"/>
                <c:pt idx="1">
                  <c:v>0.10695187165775401</c:v>
                </c:pt>
                <c:pt idx="2">
                  <c:v>0.1044776119402985</c:v>
                </c:pt>
                <c:pt idx="4">
                  <c:v>0.13368983957219252</c:v>
                </c:pt>
                <c:pt idx="5">
                  <c:v>0.1044776119402985</c:v>
                </c:pt>
                <c:pt idx="7">
                  <c:v>0.18181818181818182</c:v>
                </c:pt>
                <c:pt idx="8">
                  <c:v>0.11940298507462686</c:v>
                </c:pt>
                <c:pt idx="10">
                  <c:v>5.3475935828877004E-2</c:v>
                </c:pt>
                <c:pt idx="11">
                  <c:v>4.4776119402985072E-2</c:v>
                </c:pt>
                <c:pt idx="13">
                  <c:v>5.3475935828877004E-2</c:v>
                </c:pt>
                <c:pt idx="14">
                  <c:v>5.9701492537313432E-2</c:v>
                </c:pt>
                <c:pt idx="16">
                  <c:v>5.3475935828877004E-2</c:v>
                </c:pt>
                <c:pt idx="17">
                  <c:v>5.9701492537313432E-2</c:v>
                </c:pt>
                <c:pt idx="19">
                  <c:v>9.0909090909090912E-2</c:v>
                </c:pt>
                <c:pt idx="20">
                  <c:v>8.9552238805970144E-2</c:v>
                </c:pt>
                <c:pt idx="22">
                  <c:v>7.4866310160427801E-2</c:v>
                </c:pt>
                <c:pt idx="23">
                  <c:v>8.9552238805970144E-2</c:v>
                </c:pt>
                <c:pt idx="25">
                  <c:v>5.8823529411764705E-2</c:v>
                </c:pt>
                <c:pt idx="26">
                  <c:v>2.9850746268656716E-2</c:v>
                </c:pt>
                <c:pt idx="28">
                  <c:v>7.4866310160427801E-2</c:v>
                </c:pt>
                <c:pt idx="29">
                  <c:v>4.4776119402985072E-2</c:v>
                </c:pt>
              </c:numCache>
            </c:numRef>
          </c:val>
          <c:extLst>
            <c:ext xmlns:c16="http://schemas.microsoft.com/office/drawing/2014/chart" uri="{C3380CC4-5D6E-409C-BE32-E72D297353CC}">
              <c16:uniqueId val="{00000002-1A77-477F-8C53-E59BA72BC7DB}"/>
            </c:ext>
          </c:extLst>
        </c:ser>
        <c:dLbls>
          <c:showLegendKey val="0"/>
          <c:showVal val="0"/>
          <c:showCatName val="0"/>
          <c:showSerName val="0"/>
          <c:showPercent val="0"/>
          <c:showBubbleSize val="0"/>
        </c:dLbls>
        <c:gapWidth val="40"/>
        <c:overlap val="100"/>
        <c:axId val="717160832"/>
        <c:axId val="717162368"/>
      </c:barChart>
      <c:catAx>
        <c:axId val="717160832"/>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800"/>
            </a:pPr>
            <a:endParaRPr lang="ja-JP"/>
          </a:p>
        </c:txPr>
        <c:crossAx val="717162368"/>
        <c:crosses val="autoZero"/>
        <c:auto val="1"/>
        <c:lblAlgn val="ctr"/>
        <c:lblOffset val="100"/>
        <c:noMultiLvlLbl val="0"/>
      </c:catAx>
      <c:valAx>
        <c:axId val="717162368"/>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717160832"/>
        <c:crosses val="autoZero"/>
        <c:crossBetween val="between"/>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3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954338624338618"/>
          <c:y val="5.8299411458326789E-2"/>
          <c:w val="0.63663597883597889"/>
          <c:h val="0.85720939637789439"/>
        </c:manualLayout>
      </c:layout>
      <c:barChart>
        <c:barDir val="bar"/>
        <c:grouping val="stacked"/>
        <c:varyColors val="0"/>
        <c:ser>
          <c:idx val="0"/>
          <c:order val="0"/>
          <c:tx>
            <c:strRef>
              <c:f>'22-4(ク)'!$L$6</c:f>
              <c:strCache>
                <c:ptCount val="1"/>
                <c:pt idx="0">
                  <c:v>1番目</c:v>
                </c:pt>
              </c:strCache>
            </c:strRef>
          </c:tx>
          <c:spPr>
            <a:solidFill>
              <a:srgbClr val="FF9966"/>
            </a:solidFill>
            <a:ln>
              <a:solidFill>
                <a:sysClr val="windowText" lastClr="000000"/>
              </a:solidFill>
            </a:ln>
            <a:effectLst/>
          </c:spPr>
          <c:invertIfNegative val="0"/>
          <c:dLbls>
            <c:dLbl>
              <c:idx val="28"/>
              <c:layout>
                <c:manualLayout>
                  <c:x val="-5.3868524343348511E-17"/>
                  <c:y val="2.02093997932028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4F8-4041-9D8C-7AE50769A964}"/>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'22-4(ク)'!$K$10:$K$39</c:f>
              <c:strCache>
                <c:ptCount val="30"/>
                <c:pt idx="0">
                  <c:v>新サービスの創出                           </c:v>
                </c:pt>
                <c:pt idx="1">
                  <c:v>DXあり</c:v>
                </c:pt>
                <c:pt idx="2">
                  <c:v>DXなし</c:v>
                </c:pt>
                <c:pt idx="3">
                  <c:v>既存サービスの高度化                      </c:v>
                </c:pt>
                <c:pt idx="4">
                  <c:v>DXあり</c:v>
                </c:pt>
                <c:pt idx="5">
                  <c:v>DXなし</c:v>
                </c:pt>
                <c:pt idx="6">
                  <c:v>付加価値向上                               </c:v>
                </c:pt>
                <c:pt idx="7">
                  <c:v>DXあり</c:v>
                </c:pt>
                <c:pt idx="8">
                  <c:v>DXなし</c:v>
                </c:pt>
                <c:pt idx="9">
                  <c:v>新製品の創出                               </c:v>
                </c:pt>
                <c:pt idx="10">
                  <c:v>DXあり</c:v>
                </c:pt>
                <c:pt idx="11">
                  <c:v>DXなし</c:v>
                </c:pt>
                <c:pt idx="12">
                  <c:v>既存製品の高度化                          </c:v>
                </c:pt>
                <c:pt idx="13">
                  <c:v>DXあり</c:v>
                </c:pt>
                <c:pt idx="14">
                  <c:v>DXなし</c:v>
                </c:pt>
                <c:pt idx="15">
                  <c:v>品質向上（不良品低減、品質安定化）</c:v>
                </c:pt>
                <c:pt idx="16">
                  <c:v>DXあり</c:v>
                </c:pt>
                <c:pt idx="17">
                  <c:v>DXなし</c:v>
                </c:pt>
                <c:pt idx="18">
                  <c:v>生産性向上（自動化、機械化の推進） </c:v>
                </c:pt>
                <c:pt idx="19">
                  <c:v>DXあり</c:v>
                </c:pt>
                <c:pt idx="20">
                  <c:v>DXなし</c:v>
                </c:pt>
                <c:pt idx="21">
                  <c:v>業務効率化による業務負担の軽減        </c:v>
                </c:pt>
                <c:pt idx="22">
                  <c:v>DXあり</c:v>
                </c:pt>
                <c:pt idx="23">
                  <c:v>DXなし</c:v>
                </c:pt>
                <c:pt idx="24">
                  <c:v>ヒューマンエラーの低減・撲滅                </c:v>
                </c:pt>
                <c:pt idx="25">
                  <c:v>DXあり</c:v>
                </c:pt>
                <c:pt idx="26">
                  <c:v>DXなし</c:v>
                </c:pt>
                <c:pt idx="27">
                  <c:v>労働力不足への対策                       </c:v>
                </c:pt>
                <c:pt idx="28">
                  <c:v>DXあり</c:v>
                </c:pt>
                <c:pt idx="29">
                  <c:v>DXなし</c:v>
                </c:pt>
              </c:strCache>
            </c:strRef>
          </c:cat>
          <c:val>
            <c:numRef>
              <c:f>'22-4(ク)'!$L$10:$L$39</c:f>
              <c:numCache>
                <c:formatCode>0.0%</c:formatCode>
                <c:ptCount val="30"/>
                <c:pt idx="1">
                  <c:v>0.45238095238095238</c:v>
                </c:pt>
                <c:pt idx="2">
                  <c:v>0.32780082987551867</c:v>
                </c:pt>
                <c:pt idx="4">
                  <c:v>0.11904761904761904</c:v>
                </c:pt>
                <c:pt idx="5">
                  <c:v>0.12448132780082988</c:v>
                </c:pt>
                <c:pt idx="7">
                  <c:v>9.5238095238095233E-2</c:v>
                </c:pt>
                <c:pt idx="8">
                  <c:v>0.11203319502074689</c:v>
                </c:pt>
                <c:pt idx="10">
                  <c:v>7.1428571428571425E-2</c:v>
                </c:pt>
                <c:pt idx="11">
                  <c:v>8.2987551867219914E-2</c:v>
                </c:pt>
                <c:pt idx="13">
                  <c:v>4.7619047619047616E-2</c:v>
                </c:pt>
                <c:pt idx="14">
                  <c:v>6.6390041493775934E-2</c:v>
                </c:pt>
                <c:pt idx="16">
                  <c:v>2.3809523809523808E-2</c:v>
                </c:pt>
                <c:pt idx="17">
                  <c:v>6.2240663900414939E-2</c:v>
                </c:pt>
                <c:pt idx="19">
                  <c:v>4.7619047619047616E-2</c:v>
                </c:pt>
                <c:pt idx="20">
                  <c:v>4.5643153526970952E-2</c:v>
                </c:pt>
                <c:pt idx="22">
                  <c:v>4.7619047619047616E-2</c:v>
                </c:pt>
                <c:pt idx="23">
                  <c:v>3.7344398340248962E-2</c:v>
                </c:pt>
                <c:pt idx="25">
                  <c:v>2.3809523809523808E-2</c:v>
                </c:pt>
                <c:pt idx="26">
                  <c:v>4.1493775933609957E-2</c:v>
                </c:pt>
                <c:pt idx="28">
                  <c:v>2.3809523809523808E-2</c:v>
                </c:pt>
                <c:pt idx="29">
                  <c:v>3.7344398340248962E-2</c:v>
                </c:pt>
              </c:numCache>
            </c:numRef>
          </c:val>
          <c:extLst>
            <c:ext xmlns:c16="http://schemas.microsoft.com/office/drawing/2014/chart" uri="{C3380CC4-5D6E-409C-BE32-E72D297353CC}">
              <c16:uniqueId val="{00000000-EFF3-40BB-B2A9-186F2BA04CC9}"/>
            </c:ext>
          </c:extLst>
        </c:ser>
        <c:ser>
          <c:idx val="2"/>
          <c:order val="1"/>
          <c:tx>
            <c:strRef>
              <c:f>'22-4(ク)'!$M$6</c:f>
              <c:strCache>
                <c:ptCount val="1"/>
                <c:pt idx="0">
                  <c:v>2番目</c:v>
                </c:pt>
              </c:strCache>
            </c:strRef>
          </c:tx>
          <c:spPr>
            <a:solidFill>
              <a:srgbClr val="FFFF99"/>
            </a:solidFill>
            <a:ln>
              <a:solidFill>
                <a:sysClr val="windowText" lastClr="000000"/>
              </a:solidFill>
            </a:ln>
            <a:effectLst/>
          </c:spPr>
          <c:invertIfNegative val="0"/>
          <c:dLbls>
            <c:dLbl>
              <c:idx val="16"/>
              <c:layout>
                <c:manualLayout>
                  <c:x val="1.9099061080440016E-2"/>
                  <c:y val="-2.2449584354706617E-3"/>
                </c:manualLayout>
              </c:layout>
              <c:showLegendKey val="0"/>
              <c:showVal val="1"/>
              <c:showCatName val="0"/>
              <c:showSerName val="0"/>
              <c:showPercent val="0"/>
              <c:showBubbleSize val="0"/>
              <c:extLst>
                <c:ext xmlns:c15="http://schemas.microsoft.com/office/drawing/2012/chart" uri="{CE6537A1-D6FC-4f65-9D91-7224C49458BB}">
                  <c15:layout>
                    <c:manualLayout>
                      <c:w val="3.9659877071918433E-2"/>
                      <c:h val="3.6399374516424249E-2"/>
                    </c:manualLayout>
                  </c15:layout>
                </c:ext>
                <c:ext xmlns:c16="http://schemas.microsoft.com/office/drawing/2014/chart" uri="{C3380CC4-5D6E-409C-BE32-E72D297353CC}">
                  <c16:uniqueId val="{00000001-04F8-4041-9D8C-7AE50769A964}"/>
                </c:ext>
              </c:extLst>
            </c:dLbl>
            <c:dLbl>
              <c:idx val="17"/>
              <c:delete val="1"/>
              <c:extLst>
                <c:ext xmlns:c15="http://schemas.microsoft.com/office/drawing/2012/chart" uri="{CE6537A1-D6FC-4f65-9D91-7224C49458BB}"/>
                <c:ext xmlns:c16="http://schemas.microsoft.com/office/drawing/2014/chart" uri="{C3380CC4-5D6E-409C-BE32-E72D297353CC}">
                  <c16:uniqueId val="{00000002-04F8-4041-9D8C-7AE50769A964}"/>
                </c:ext>
              </c:extLst>
            </c:dLbl>
            <c:dLbl>
              <c:idx val="25"/>
              <c:delete val="1"/>
              <c:extLst>
                <c:ext xmlns:c15="http://schemas.microsoft.com/office/drawing/2012/chart" uri="{CE6537A1-D6FC-4f65-9D91-7224C49458BB}"/>
                <c:ext xmlns:c16="http://schemas.microsoft.com/office/drawing/2014/chart" uri="{C3380CC4-5D6E-409C-BE32-E72D297353CC}">
                  <c16:uniqueId val="{00000003-04F8-4041-9D8C-7AE50769A964}"/>
                </c:ext>
              </c:extLst>
            </c:dLbl>
            <c:dLbl>
              <c:idx val="29"/>
              <c:delete val="1"/>
              <c:extLst>
                <c:ext xmlns:c15="http://schemas.microsoft.com/office/drawing/2012/chart" uri="{CE6537A1-D6FC-4f65-9D91-7224C49458BB}"/>
                <c:ext xmlns:c16="http://schemas.microsoft.com/office/drawing/2014/chart" uri="{C3380CC4-5D6E-409C-BE32-E72D297353CC}">
                  <c16:uniqueId val="{00000005-04F8-4041-9D8C-7AE50769A964}"/>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'22-4(ク)'!$K$10:$K$39</c:f>
              <c:strCache>
                <c:ptCount val="30"/>
                <c:pt idx="0">
                  <c:v>新サービスの創出                           </c:v>
                </c:pt>
                <c:pt idx="1">
                  <c:v>DXあり</c:v>
                </c:pt>
                <c:pt idx="2">
                  <c:v>DXなし</c:v>
                </c:pt>
                <c:pt idx="3">
                  <c:v>既存サービスの高度化                      </c:v>
                </c:pt>
                <c:pt idx="4">
                  <c:v>DXあり</c:v>
                </c:pt>
                <c:pt idx="5">
                  <c:v>DXなし</c:v>
                </c:pt>
                <c:pt idx="6">
                  <c:v>付加価値向上                               </c:v>
                </c:pt>
                <c:pt idx="7">
                  <c:v>DXあり</c:v>
                </c:pt>
                <c:pt idx="8">
                  <c:v>DXなし</c:v>
                </c:pt>
                <c:pt idx="9">
                  <c:v>新製品の創出                               </c:v>
                </c:pt>
                <c:pt idx="10">
                  <c:v>DXあり</c:v>
                </c:pt>
                <c:pt idx="11">
                  <c:v>DXなし</c:v>
                </c:pt>
                <c:pt idx="12">
                  <c:v>既存製品の高度化                          </c:v>
                </c:pt>
                <c:pt idx="13">
                  <c:v>DXあり</c:v>
                </c:pt>
                <c:pt idx="14">
                  <c:v>DXなし</c:v>
                </c:pt>
                <c:pt idx="15">
                  <c:v>品質向上（不良品低減、品質安定化）</c:v>
                </c:pt>
                <c:pt idx="16">
                  <c:v>DXあり</c:v>
                </c:pt>
                <c:pt idx="17">
                  <c:v>DXなし</c:v>
                </c:pt>
                <c:pt idx="18">
                  <c:v>生産性向上（自動化、機械化の推進） </c:v>
                </c:pt>
                <c:pt idx="19">
                  <c:v>DXあり</c:v>
                </c:pt>
                <c:pt idx="20">
                  <c:v>DXなし</c:v>
                </c:pt>
                <c:pt idx="21">
                  <c:v>業務効率化による業務負担の軽減        </c:v>
                </c:pt>
                <c:pt idx="22">
                  <c:v>DXあり</c:v>
                </c:pt>
                <c:pt idx="23">
                  <c:v>DXなし</c:v>
                </c:pt>
                <c:pt idx="24">
                  <c:v>ヒューマンエラーの低減・撲滅                </c:v>
                </c:pt>
                <c:pt idx="25">
                  <c:v>DXあり</c:v>
                </c:pt>
                <c:pt idx="26">
                  <c:v>DXなし</c:v>
                </c:pt>
                <c:pt idx="27">
                  <c:v>労働力不足への対策                       </c:v>
                </c:pt>
                <c:pt idx="28">
                  <c:v>DXあり</c:v>
                </c:pt>
                <c:pt idx="29">
                  <c:v>DXなし</c:v>
                </c:pt>
              </c:strCache>
            </c:strRef>
          </c:cat>
          <c:val>
            <c:numRef>
              <c:f>'22-4(ク)'!$M$10:$M$39</c:f>
              <c:numCache>
                <c:formatCode>0.0%</c:formatCode>
                <c:ptCount val="30"/>
                <c:pt idx="1">
                  <c:v>7.3170731707317069E-2</c:v>
                </c:pt>
                <c:pt idx="2">
                  <c:v>8.6956521739130432E-2</c:v>
                </c:pt>
                <c:pt idx="4">
                  <c:v>7.3170731707317069E-2</c:v>
                </c:pt>
                <c:pt idx="5">
                  <c:v>9.1304347826086957E-2</c:v>
                </c:pt>
                <c:pt idx="7">
                  <c:v>0.1951219512195122</c:v>
                </c:pt>
                <c:pt idx="8">
                  <c:v>0.19130434782608696</c:v>
                </c:pt>
                <c:pt idx="10">
                  <c:v>0.17073170731707318</c:v>
                </c:pt>
                <c:pt idx="11">
                  <c:v>0.22173913043478261</c:v>
                </c:pt>
                <c:pt idx="13">
                  <c:v>7.3170731707317069E-2</c:v>
                </c:pt>
                <c:pt idx="14">
                  <c:v>5.2173913043478258E-2</c:v>
                </c:pt>
                <c:pt idx="16">
                  <c:v>4.878048780487805E-2</c:v>
                </c:pt>
                <c:pt idx="17">
                  <c:v>1.7391304347826087E-2</c:v>
                </c:pt>
                <c:pt idx="19">
                  <c:v>9.7560975609756101E-2</c:v>
                </c:pt>
                <c:pt idx="20">
                  <c:v>6.9565217391304349E-2</c:v>
                </c:pt>
                <c:pt idx="22">
                  <c:v>0.12195121951219512</c:v>
                </c:pt>
                <c:pt idx="23">
                  <c:v>6.9565217391304349E-2</c:v>
                </c:pt>
                <c:pt idx="25">
                  <c:v>2.4390243902439025E-2</c:v>
                </c:pt>
                <c:pt idx="26">
                  <c:v>6.0869565217391307E-2</c:v>
                </c:pt>
                <c:pt idx="28">
                  <c:v>4.878048780487805E-2</c:v>
                </c:pt>
                <c:pt idx="29">
                  <c:v>1.7391304347826087E-2</c:v>
                </c:pt>
              </c:numCache>
            </c:numRef>
          </c:val>
          <c:extLst>
            <c:ext xmlns:c16="http://schemas.microsoft.com/office/drawing/2014/chart" uri="{C3380CC4-5D6E-409C-BE32-E72D297353CC}">
              <c16:uniqueId val="{00000001-EFF3-40BB-B2A9-186F2BA04CC9}"/>
            </c:ext>
          </c:extLst>
        </c:ser>
        <c:ser>
          <c:idx val="1"/>
          <c:order val="2"/>
          <c:tx>
            <c:strRef>
              <c:f>'22-4(ク)'!$N$6</c:f>
              <c:strCache>
                <c:ptCount val="1"/>
                <c:pt idx="0">
                  <c:v>3番目</c:v>
                </c:pt>
              </c:strCache>
            </c:strRef>
          </c:tx>
          <c:spPr>
            <a:solidFill>
              <a:srgbClr val="3366FF"/>
            </a:solidFill>
            <a:ln>
              <a:solidFill>
                <a:sysClr val="windowText" lastClr="000000"/>
              </a:solidFill>
            </a:ln>
            <a:effectLst/>
          </c:spPr>
          <c:invertIfNegative val="0"/>
          <c:dLbls>
            <c:dLbl>
              <c:idx val="16"/>
              <c:delete val="1"/>
              <c:extLst>
                <c:ext xmlns:c15="http://schemas.microsoft.com/office/drawing/2012/chart" uri="{CE6537A1-D6FC-4f65-9D91-7224C49458BB}"/>
                <c:ext xmlns:c16="http://schemas.microsoft.com/office/drawing/2014/chart" uri="{C3380CC4-5D6E-409C-BE32-E72D297353CC}">
                  <c16:uniqueId val="{00000000-04F8-4041-9D8C-7AE50769A964}"/>
                </c:ext>
              </c:extLst>
            </c:dLbl>
            <c:spPr>
              <a:noFill/>
              <a:ln>
                <a:noFill/>
              </a:ln>
              <a:effectLst/>
            </c:spPr>
            <c:txPr>
              <a:bodyPr wrap="square" lIns="38100" tIns="19050" rIns="38100" bIns="19050" anchor="ctr">
                <a:spAutoFit/>
              </a:bodyPr>
              <a:lstStyle/>
              <a:p>
                <a:pPr>
                  <a:defRPr>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'22-4(ク)'!$K$10:$K$39</c:f>
              <c:strCache>
                <c:ptCount val="30"/>
                <c:pt idx="0">
                  <c:v>新サービスの創出                           </c:v>
                </c:pt>
                <c:pt idx="1">
                  <c:v>DXあり</c:v>
                </c:pt>
                <c:pt idx="2">
                  <c:v>DXなし</c:v>
                </c:pt>
                <c:pt idx="3">
                  <c:v>既存サービスの高度化                      </c:v>
                </c:pt>
                <c:pt idx="4">
                  <c:v>DXあり</c:v>
                </c:pt>
                <c:pt idx="5">
                  <c:v>DXなし</c:v>
                </c:pt>
                <c:pt idx="6">
                  <c:v>付加価値向上                               </c:v>
                </c:pt>
                <c:pt idx="7">
                  <c:v>DXあり</c:v>
                </c:pt>
                <c:pt idx="8">
                  <c:v>DXなし</c:v>
                </c:pt>
                <c:pt idx="9">
                  <c:v>新製品の創出                               </c:v>
                </c:pt>
                <c:pt idx="10">
                  <c:v>DXあり</c:v>
                </c:pt>
                <c:pt idx="11">
                  <c:v>DXなし</c:v>
                </c:pt>
                <c:pt idx="12">
                  <c:v>既存製品の高度化                          </c:v>
                </c:pt>
                <c:pt idx="13">
                  <c:v>DXあり</c:v>
                </c:pt>
                <c:pt idx="14">
                  <c:v>DXなし</c:v>
                </c:pt>
                <c:pt idx="15">
                  <c:v>品質向上（不良品低減、品質安定化）</c:v>
                </c:pt>
                <c:pt idx="16">
                  <c:v>DXあり</c:v>
                </c:pt>
                <c:pt idx="17">
                  <c:v>DXなし</c:v>
                </c:pt>
                <c:pt idx="18">
                  <c:v>生産性向上（自動化、機械化の推進） </c:v>
                </c:pt>
                <c:pt idx="19">
                  <c:v>DXあり</c:v>
                </c:pt>
                <c:pt idx="20">
                  <c:v>DXなし</c:v>
                </c:pt>
                <c:pt idx="21">
                  <c:v>業務効率化による業務負担の軽減        </c:v>
                </c:pt>
                <c:pt idx="22">
                  <c:v>DXあり</c:v>
                </c:pt>
                <c:pt idx="23">
                  <c:v>DXなし</c:v>
                </c:pt>
                <c:pt idx="24">
                  <c:v>ヒューマンエラーの低減・撲滅                </c:v>
                </c:pt>
                <c:pt idx="25">
                  <c:v>DXあり</c:v>
                </c:pt>
                <c:pt idx="26">
                  <c:v>DXなし</c:v>
                </c:pt>
                <c:pt idx="27">
                  <c:v>労働力不足への対策                       </c:v>
                </c:pt>
                <c:pt idx="28">
                  <c:v>DXあり</c:v>
                </c:pt>
                <c:pt idx="29">
                  <c:v>DXなし</c:v>
                </c:pt>
              </c:strCache>
            </c:strRef>
          </c:cat>
          <c:val>
            <c:numRef>
              <c:f>'22-4(ク)'!$N$10:$N$39</c:f>
              <c:numCache>
                <c:formatCode>0.0%</c:formatCode>
                <c:ptCount val="30"/>
                <c:pt idx="1">
                  <c:v>0.17948717948717949</c:v>
                </c:pt>
                <c:pt idx="2">
                  <c:v>9.4339622641509441E-2</c:v>
                </c:pt>
                <c:pt idx="4">
                  <c:v>0.20512820512820512</c:v>
                </c:pt>
                <c:pt idx="5">
                  <c:v>0.10849056603773585</c:v>
                </c:pt>
                <c:pt idx="7">
                  <c:v>0.17948717948717949</c:v>
                </c:pt>
                <c:pt idx="8">
                  <c:v>0.1650943396226415</c:v>
                </c:pt>
                <c:pt idx="10">
                  <c:v>5.128205128205128E-2</c:v>
                </c:pt>
                <c:pt idx="11">
                  <c:v>4.716981132075472E-2</c:v>
                </c:pt>
                <c:pt idx="13">
                  <c:v>2.564102564102564E-2</c:v>
                </c:pt>
                <c:pt idx="14">
                  <c:v>5.6603773584905662E-2</c:v>
                </c:pt>
                <c:pt idx="16">
                  <c:v>0</c:v>
                </c:pt>
                <c:pt idx="17">
                  <c:v>6.6037735849056603E-2</c:v>
                </c:pt>
                <c:pt idx="19">
                  <c:v>0.10256410256410256</c:v>
                </c:pt>
                <c:pt idx="20">
                  <c:v>8.9622641509433956E-2</c:v>
                </c:pt>
                <c:pt idx="22">
                  <c:v>0.10256410256410256</c:v>
                </c:pt>
                <c:pt idx="23">
                  <c:v>7.5471698113207544E-2</c:v>
                </c:pt>
                <c:pt idx="25">
                  <c:v>5.128205128205128E-2</c:v>
                </c:pt>
                <c:pt idx="26">
                  <c:v>5.1886792452830191E-2</c:v>
                </c:pt>
                <c:pt idx="28">
                  <c:v>5.128205128205128E-2</c:v>
                </c:pt>
                <c:pt idx="29">
                  <c:v>7.0754716981132074E-2</c:v>
                </c:pt>
              </c:numCache>
            </c:numRef>
          </c:val>
          <c:extLst>
            <c:ext xmlns:c16="http://schemas.microsoft.com/office/drawing/2014/chart" uri="{C3380CC4-5D6E-409C-BE32-E72D297353CC}">
              <c16:uniqueId val="{00000002-EFF3-40BB-B2A9-186F2BA04CC9}"/>
            </c:ext>
          </c:extLst>
        </c:ser>
        <c:dLbls>
          <c:showLegendKey val="0"/>
          <c:showVal val="0"/>
          <c:showCatName val="0"/>
          <c:showSerName val="0"/>
          <c:showPercent val="0"/>
          <c:showBubbleSize val="0"/>
        </c:dLbls>
        <c:gapWidth val="40"/>
        <c:overlap val="100"/>
        <c:axId val="717160832"/>
        <c:axId val="717162368"/>
      </c:barChart>
      <c:catAx>
        <c:axId val="717160832"/>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717162368"/>
        <c:crosses val="autoZero"/>
        <c:auto val="1"/>
        <c:lblAlgn val="ctr"/>
        <c:lblOffset val="100"/>
        <c:noMultiLvlLbl val="0"/>
      </c:catAx>
      <c:valAx>
        <c:axId val="717162368"/>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717160832"/>
        <c:crosses val="autoZero"/>
        <c:crossBetween val="between"/>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8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5042735042735"/>
          <c:y val="0.3235774991539298"/>
          <c:w val="0.73401709401709403"/>
          <c:h val="0.52460132357502876"/>
        </c:manualLayout>
      </c:layout>
      <c:barChart>
        <c:barDir val="bar"/>
        <c:grouping val="stacked"/>
        <c:varyColors val="0"/>
        <c:ser>
          <c:idx val="1"/>
          <c:order val="0"/>
          <c:tx>
            <c:strRef>
              <c:f>'[「組込み／IoTに関する動向調査」 集計_データ編_1章_1（A-F）20200306★.xlsx]5-7'!$H$6</c:f>
              <c:strCache>
                <c:ptCount val="1"/>
                <c:pt idx="0">
                  <c:v>中国・四国</c:v>
                </c:pt>
              </c:strCache>
            </c:strRef>
          </c:tx>
          <c:spPr>
            <a:solidFill>
              <a:schemeClr val="accent1"/>
            </a:solidFill>
            <a:ln>
              <a:solidFill>
                <a:schemeClr val="tx1"/>
              </a:solidFill>
            </a:ln>
            <a:effectLst/>
          </c:spPr>
          <c:invertIfNegative val="0"/>
          <c:cat>
            <c:strRef>
              <c:f>'[「組込み／IoTに関する動向調査」 集計_データ編_1章_1（A-F）20200306★.xlsx]5-7'!$C$7:$C$13</c:f>
              <c:strCache>
                <c:ptCount val="7"/>
                <c:pt idx="0">
                  <c:v>AV機器／家電機器</c:v>
                </c:pt>
                <c:pt idx="1">
                  <c:v>個人用情報機器</c:v>
                </c:pt>
                <c:pt idx="2">
                  <c:v>業務用端末機器</c:v>
                </c:pt>
                <c:pt idx="3">
                  <c:v>運輸機器／建設機器</c:v>
                </c:pt>
                <c:pt idx="4">
                  <c:v>工業制御／FA機器／産業機器</c:v>
                </c:pt>
                <c:pt idx="5">
                  <c:v>設備機器</c:v>
                </c:pt>
                <c:pt idx="6">
                  <c:v>医療機器</c:v>
                </c:pt>
              </c:strCache>
            </c:strRef>
          </c:cat>
          <c:val>
            <c:numRef>
              <c:f>'[「組込み／IoTに関する動向調査」 集計_データ編_1章_1（A-F）20200306★.xlsx]5-7'!$H$7:$H$13</c:f>
              <c:numCache>
                <c:formatCode>General</c:formatCode>
                <c:ptCount val="7"/>
                <c:pt idx="0">
                  <c:v>0</c:v>
                </c:pt>
                <c:pt idx="1">
                  <c:v>3</c:v>
                </c:pt>
                <c:pt idx="2">
                  <c:v>2</c:v>
                </c:pt>
                <c:pt idx="3">
                  <c:v>10</c:v>
                </c:pt>
                <c:pt idx="4">
                  <c:v>17</c:v>
                </c:pt>
                <c:pt idx="5">
                  <c:v>7</c:v>
                </c:pt>
                <c:pt idx="6">
                  <c:v>6</c:v>
                </c:pt>
              </c:numCache>
            </c:numRef>
          </c:val>
          <c:extLst>
            <c:ext xmlns:c16="http://schemas.microsoft.com/office/drawing/2014/chart" uri="{C3380CC4-5D6E-409C-BE32-E72D297353CC}">
              <c16:uniqueId val="{00000000-E631-4E2C-AF9E-8ACD8429507F}"/>
            </c:ext>
          </c:extLst>
        </c:ser>
        <c:dLbls>
          <c:showLegendKey val="0"/>
          <c:showVal val="0"/>
          <c:showCatName val="0"/>
          <c:showSerName val="0"/>
          <c:showPercent val="0"/>
          <c:showBubbleSize val="0"/>
        </c:dLbls>
        <c:gapWidth val="40"/>
        <c:overlap val="100"/>
        <c:axId val="439440128"/>
        <c:axId val="439441664"/>
      </c:barChart>
      <c:catAx>
        <c:axId val="439440128"/>
        <c:scaling>
          <c:orientation val="maxMin"/>
        </c:scaling>
        <c:delete val="1"/>
        <c:axPos val="l"/>
        <c:numFmt formatCode="General" sourceLinked="1"/>
        <c:majorTickMark val="none"/>
        <c:minorTickMark val="none"/>
        <c:tickLblPos val="nextTo"/>
        <c:crossAx val="439441664"/>
        <c:crosses val="autoZero"/>
        <c:auto val="1"/>
        <c:lblAlgn val="ctr"/>
        <c:lblOffset val="100"/>
        <c:noMultiLvlLbl val="0"/>
      </c:catAx>
      <c:valAx>
        <c:axId val="439441664"/>
        <c:scaling>
          <c:orientation val="minMax"/>
          <c:max val="100"/>
        </c:scaling>
        <c:delete val="0"/>
        <c:axPos val="t"/>
        <c:majorGridlines>
          <c:spPr>
            <a:ln w="3175" cap="flat" cmpd="sng" algn="ctr">
              <a:solidFill>
                <a:schemeClr val="tx1">
                  <a:lumMod val="50000"/>
                  <a:lumOff val="50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39440128"/>
        <c:crosses val="autoZero"/>
        <c:crossBetween val="between"/>
        <c:majorUnit val="20"/>
      </c:valAx>
      <c:spPr>
        <a:noFill/>
        <a:ln>
          <a:solidFill>
            <a:schemeClr val="tx1">
              <a:lumMod val="50000"/>
              <a:lumOff val="50000"/>
            </a:schemeClr>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45614657210398"/>
          <c:y val="6.1206944444444446E-2"/>
          <c:w val="0.63912813238770683"/>
          <c:h val="0.91107480158730159"/>
        </c:manualLayout>
      </c:layout>
      <c:barChart>
        <c:barDir val="bar"/>
        <c:grouping val="stacked"/>
        <c:varyColors val="0"/>
        <c:ser>
          <c:idx val="0"/>
          <c:order val="0"/>
          <c:tx>
            <c:strRef>
              <c:f>'Q23'!$G$20</c:f>
              <c:strCache>
                <c:ptCount val="1"/>
                <c:pt idx="0">
                  <c:v>1番目(n=380)</c:v>
                </c:pt>
              </c:strCache>
            </c:strRef>
          </c:tx>
          <c:spPr>
            <a:solidFill>
              <a:srgbClr val="FF9966"/>
            </a:solidFill>
            <a:ln>
              <a:solidFill>
                <a:schemeClr val="tx1"/>
              </a:solidFill>
            </a:ln>
            <a:effectLst/>
          </c:spPr>
          <c:invertIfNegative val="0"/>
          <c:dLbls>
            <c:dLbl>
              <c:idx val="10"/>
              <c:layout>
                <c:manualLayout>
                  <c:x val="-1.351063829787239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1BA-4718-99DF-A8361701B5D3}"/>
                </c:ext>
              </c:extLst>
            </c:dLbl>
            <c:dLbl>
              <c:idx val="11"/>
              <c:delete val="1"/>
              <c:extLst>
                <c:ext xmlns:c15="http://schemas.microsoft.com/office/drawing/2012/chart" uri="{CE6537A1-D6FC-4f65-9D91-7224C49458BB}"/>
                <c:ext xmlns:c16="http://schemas.microsoft.com/office/drawing/2014/chart" uri="{C3380CC4-5D6E-409C-BE32-E72D297353CC}">
                  <c16:uniqueId val="{00000001-61BA-4718-99DF-A8361701B5D3}"/>
                </c:ext>
              </c:extLst>
            </c:dLbl>
            <c:dLbl>
              <c:idx val="13"/>
              <c:delete val="1"/>
              <c:extLst>
                <c:ext xmlns:c15="http://schemas.microsoft.com/office/drawing/2012/chart" uri="{CE6537A1-D6FC-4f65-9D91-7224C49458BB}"/>
                <c:ext xmlns:c16="http://schemas.microsoft.com/office/drawing/2014/chart" uri="{C3380CC4-5D6E-409C-BE32-E72D297353CC}">
                  <c16:uniqueId val="{00000006-61BA-4718-99DF-A8361701B5D3}"/>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'Q23'!$B$21:$B$34</c:f>
              <c:strCache>
                <c:ptCount val="14"/>
                <c:pt idx="0">
                  <c:v>1.AI人材の確保（n=221）</c:v>
                </c:pt>
                <c:pt idx="1">
                  <c:v>2.学習データの整備（n=127）</c:v>
                </c:pt>
                <c:pt idx="2">
                  <c:v>3.導入費用（n=111）</c:v>
                </c:pt>
                <c:pt idx="3">
                  <c:v>4.学習データの保有・蓄積（n=101）</c:v>
                </c:pt>
                <c:pt idx="4">
                  <c:v>5.自社内におけるAIについての理解（n=90）</c:v>
                </c:pt>
                <c:pt idx="5">
                  <c:v>6.AI技術に対する信頼性（n=65）</c:v>
                </c:pt>
                <c:pt idx="6">
                  <c:v>7.AI導入事例に関する情報の取得（n=55）</c:v>
                </c:pt>
                <c:pt idx="7">
                  <c:v>8.適用対象業務の選定（n=49）</c:v>
                </c:pt>
                <c:pt idx="8">
                  <c:v>9.導入効果の担保（n=67）</c:v>
                </c:pt>
                <c:pt idx="9">
                  <c:v>10.顧客・取引先におけるAIについての理解（n=41）</c:v>
                </c:pt>
                <c:pt idx="10">
                  <c:v>11.導入しやすい製品/サービスのラインナップ（n=31）</c:v>
                </c:pt>
                <c:pt idx="11">
                  <c:v>12.経営者の理解（n=13）</c:v>
                </c:pt>
                <c:pt idx="12">
                  <c:v>13.運用費用（n=62）</c:v>
                </c:pt>
                <c:pt idx="13">
                  <c:v>14.社内関係者の理解（n=29）</c:v>
                </c:pt>
              </c:strCache>
            </c:strRef>
          </c:cat>
          <c:val>
            <c:numRef>
              <c:f>'Q23'!$G$21:$G$34</c:f>
              <c:numCache>
                <c:formatCode>0.0%</c:formatCode>
                <c:ptCount val="14"/>
                <c:pt idx="0">
                  <c:v>0.32631578947368423</c:v>
                </c:pt>
                <c:pt idx="1">
                  <c:v>0.17105263157894737</c:v>
                </c:pt>
                <c:pt idx="2">
                  <c:v>0.10789473684210527</c:v>
                </c:pt>
                <c:pt idx="3">
                  <c:v>6.5789473684210523E-2</c:v>
                </c:pt>
                <c:pt idx="4">
                  <c:v>6.5789473684210523E-2</c:v>
                </c:pt>
                <c:pt idx="5">
                  <c:v>5.526315789473684E-2</c:v>
                </c:pt>
                <c:pt idx="6">
                  <c:v>3.4210526315789476E-2</c:v>
                </c:pt>
                <c:pt idx="7">
                  <c:v>3.1578947368421054E-2</c:v>
                </c:pt>
                <c:pt idx="8">
                  <c:v>3.1578947368421054E-2</c:v>
                </c:pt>
                <c:pt idx="9">
                  <c:v>2.8947368421052631E-2</c:v>
                </c:pt>
                <c:pt idx="10">
                  <c:v>2.8947368421052631E-2</c:v>
                </c:pt>
                <c:pt idx="11">
                  <c:v>1.5789473684210527E-2</c:v>
                </c:pt>
                <c:pt idx="12">
                  <c:v>1.0526315789473684E-2</c:v>
                </c:pt>
                <c:pt idx="13">
                  <c:v>1.0526315789473684E-2</c:v>
                </c:pt>
              </c:numCache>
            </c:numRef>
          </c:val>
          <c:extLst>
            <c:ext xmlns:c16="http://schemas.microsoft.com/office/drawing/2014/chart" uri="{C3380CC4-5D6E-409C-BE32-E72D297353CC}">
              <c16:uniqueId val="{00000000-70D4-4DEE-B0E6-71069074137D}"/>
            </c:ext>
          </c:extLst>
        </c:ser>
        <c:ser>
          <c:idx val="1"/>
          <c:order val="1"/>
          <c:tx>
            <c:strRef>
              <c:f>'Q23'!$H$20</c:f>
              <c:strCache>
                <c:ptCount val="1"/>
                <c:pt idx="0">
                  <c:v>2番目(n=360)</c:v>
                </c:pt>
              </c:strCache>
            </c:strRef>
          </c:tx>
          <c:spPr>
            <a:solidFill>
              <a:srgbClr val="FFFF99"/>
            </a:solidFill>
            <a:ln>
              <a:solidFill>
                <a:schemeClr val="tx1"/>
              </a:solidFill>
            </a:ln>
            <a:effectLst/>
          </c:spPr>
          <c:invertIfNegative val="0"/>
          <c:dLbls>
            <c:dLbl>
              <c:idx val="10"/>
              <c:layout>
                <c:manualLayout>
                  <c:x val="9.0070921985815604E-3"/>
                  <c:y val="4.4444444444444444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1BA-4718-99DF-A8361701B5D3}"/>
                </c:ext>
              </c:extLst>
            </c:dLbl>
            <c:dLbl>
              <c:idx val="11"/>
              <c:delete val="1"/>
              <c:extLst>
                <c:ext xmlns:c15="http://schemas.microsoft.com/office/drawing/2012/chart" uri="{CE6537A1-D6FC-4f65-9D91-7224C49458BB}"/>
                <c:ext xmlns:c16="http://schemas.microsoft.com/office/drawing/2014/chart" uri="{C3380CC4-5D6E-409C-BE32-E72D297353CC}">
                  <c16:uniqueId val="{00000000-61BA-4718-99DF-A8361701B5D3}"/>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'Q23'!$B$21:$B$34</c:f>
              <c:strCache>
                <c:ptCount val="14"/>
                <c:pt idx="0">
                  <c:v>1.AI人材の確保（n=221）</c:v>
                </c:pt>
                <c:pt idx="1">
                  <c:v>2.学習データの整備（n=127）</c:v>
                </c:pt>
                <c:pt idx="2">
                  <c:v>3.導入費用（n=111）</c:v>
                </c:pt>
                <c:pt idx="3">
                  <c:v>4.学習データの保有・蓄積（n=101）</c:v>
                </c:pt>
                <c:pt idx="4">
                  <c:v>5.自社内におけるAIについての理解（n=90）</c:v>
                </c:pt>
                <c:pt idx="5">
                  <c:v>6.AI技術に対する信頼性（n=65）</c:v>
                </c:pt>
                <c:pt idx="6">
                  <c:v>7.AI導入事例に関する情報の取得（n=55）</c:v>
                </c:pt>
                <c:pt idx="7">
                  <c:v>8.適用対象業務の選定（n=49）</c:v>
                </c:pt>
                <c:pt idx="8">
                  <c:v>9.導入効果の担保（n=67）</c:v>
                </c:pt>
                <c:pt idx="9">
                  <c:v>10.顧客・取引先におけるAIについての理解（n=41）</c:v>
                </c:pt>
                <c:pt idx="10">
                  <c:v>11.導入しやすい製品/サービスのラインナップ（n=31）</c:v>
                </c:pt>
                <c:pt idx="11">
                  <c:v>12.経営者の理解（n=13）</c:v>
                </c:pt>
                <c:pt idx="12">
                  <c:v>13.運用費用（n=62）</c:v>
                </c:pt>
                <c:pt idx="13">
                  <c:v>14.社内関係者の理解（n=29）</c:v>
                </c:pt>
              </c:strCache>
            </c:strRef>
          </c:cat>
          <c:val>
            <c:numRef>
              <c:f>'Q23'!$H$21:$H$34</c:f>
              <c:numCache>
                <c:formatCode>0.0%</c:formatCode>
                <c:ptCount val="14"/>
                <c:pt idx="0">
                  <c:v>0.10833333333333334</c:v>
                </c:pt>
                <c:pt idx="1">
                  <c:v>9.166666666666666E-2</c:v>
                </c:pt>
                <c:pt idx="2">
                  <c:v>0.11388888888888889</c:v>
                </c:pt>
                <c:pt idx="3">
                  <c:v>0.13333333333333333</c:v>
                </c:pt>
                <c:pt idx="4">
                  <c:v>0.11944444444444445</c:v>
                </c:pt>
                <c:pt idx="5">
                  <c:v>7.2222222222222215E-2</c:v>
                </c:pt>
                <c:pt idx="6">
                  <c:v>5.2777777777777778E-2</c:v>
                </c:pt>
                <c:pt idx="7">
                  <c:v>6.3888888888888884E-2</c:v>
                </c:pt>
                <c:pt idx="8">
                  <c:v>5.8333333333333334E-2</c:v>
                </c:pt>
                <c:pt idx="9">
                  <c:v>3.3333333333333333E-2</c:v>
                </c:pt>
                <c:pt idx="10">
                  <c:v>1.3888888888888888E-2</c:v>
                </c:pt>
                <c:pt idx="11">
                  <c:v>8.3333333333333332E-3</c:v>
                </c:pt>
                <c:pt idx="12">
                  <c:v>8.3333333333333329E-2</c:v>
                </c:pt>
                <c:pt idx="13">
                  <c:v>3.3333333333333333E-2</c:v>
                </c:pt>
              </c:numCache>
            </c:numRef>
          </c:val>
          <c:extLst>
            <c:ext xmlns:c16="http://schemas.microsoft.com/office/drawing/2014/chart" uri="{C3380CC4-5D6E-409C-BE32-E72D297353CC}">
              <c16:uniqueId val="{00000001-70D4-4DEE-B0E6-71069074137D}"/>
            </c:ext>
          </c:extLst>
        </c:ser>
        <c:ser>
          <c:idx val="2"/>
          <c:order val="2"/>
          <c:tx>
            <c:strRef>
              <c:f>'Q23'!$I$20</c:f>
              <c:strCache>
                <c:ptCount val="1"/>
                <c:pt idx="0">
                  <c:v>3番目(n=341)</c:v>
                </c:pt>
              </c:strCache>
            </c:strRef>
          </c:tx>
          <c:spPr>
            <a:solidFill>
              <a:srgbClr val="2E75B6"/>
            </a:solidFill>
            <a:ln>
              <a:solidFill>
                <a:schemeClr val="tx1"/>
              </a:solidFill>
            </a:ln>
            <a:effectLst/>
          </c:spPr>
          <c:invertIfNegative val="0"/>
          <c:dLbls>
            <c:dLbl>
              <c:idx val="10"/>
              <c:layout>
                <c:manualLayout>
                  <c:x val="4.0531914893617023E-2"/>
                  <c:y val="0"/>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1BA-4718-99DF-A8361701B5D3}"/>
                </c:ext>
              </c:extLst>
            </c:dLbl>
            <c:dLbl>
              <c:idx val="11"/>
              <c:delete val="1"/>
              <c:extLst>
                <c:ext xmlns:c15="http://schemas.microsoft.com/office/drawing/2012/chart" uri="{CE6537A1-D6FC-4f65-9D91-7224C49458BB}"/>
                <c:ext xmlns:c16="http://schemas.microsoft.com/office/drawing/2014/chart" uri="{C3380CC4-5D6E-409C-BE32-E72D297353CC}">
                  <c16:uniqueId val="{00000002-61BA-4718-99DF-A8361701B5D3}"/>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'Q23'!$B$21:$B$34</c:f>
              <c:strCache>
                <c:ptCount val="14"/>
                <c:pt idx="0">
                  <c:v>1.AI人材の確保（n=221）</c:v>
                </c:pt>
                <c:pt idx="1">
                  <c:v>2.学習データの整備（n=127）</c:v>
                </c:pt>
                <c:pt idx="2">
                  <c:v>3.導入費用（n=111）</c:v>
                </c:pt>
                <c:pt idx="3">
                  <c:v>4.学習データの保有・蓄積（n=101）</c:v>
                </c:pt>
                <c:pt idx="4">
                  <c:v>5.自社内におけるAIについての理解（n=90）</c:v>
                </c:pt>
                <c:pt idx="5">
                  <c:v>6.AI技術に対する信頼性（n=65）</c:v>
                </c:pt>
                <c:pt idx="6">
                  <c:v>7.AI導入事例に関する情報の取得（n=55）</c:v>
                </c:pt>
                <c:pt idx="7">
                  <c:v>8.適用対象業務の選定（n=49）</c:v>
                </c:pt>
                <c:pt idx="8">
                  <c:v>9.導入効果の担保（n=67）</c:v>
                </c:pt>
                <c:pt idx="9">
                  <c:v>10.顧客・取引先におけるAIについての理解（n=41）</c:v>
                </c:pt>
                <c:pt idx="10">
                  <c:v>11.導入しやすい製品/サービスのラインナップ（n=31）</c:v>
                </c:pt>
                <c:pt idx="11">
                  <c:v>12.経営者の理解（n=13）</c:v>
                </c:pt>
                <c:pt idx="12">
                  <c:v>13.運用費用（n=62）</c:v>
                </c:pt>
                <c:pt idx="13">
                  <c:v>14.社内関係者の理解（n=29）</c:v>
                </c:pt>
              </c:strCache>
            </c:strRef>
          </c:cat>
          <c:val>
            <c:numRef>
              <c:f>'Q23'!$I$21:$I$34</c:f>
              <c:numCache>
                <c:formatCode>0.0%</c:formatCode>
                <c:ptCount val="14"/>
                <c:pt idx="0">
                  <c:v>0.17008797653958943</c:v>
                </c:pt>
                <c:pt idx="1">
                  <c:v>8.5043988269794715E-2</c:v>
                </c:pt>
                <c:pt idx="2">
                  <c:v>8.5043988269794715E-2</c:v>
                </c:pt>
                <c:pt idx="3">
                  <c:v>8.2111436950146624E-2</c:v>
                </c:pt>
                <c:pt idx="4">
                  <c:v>6.4516129032258063E-2</c:v>
                </c:pt>
                <c:pt idx="5">
                  <c:v>5.2785923753665691E-2</c:v>
                </c:pt>
                <c:pt idx="6">
                  <c:v>6.7448680351906154E-2</c:v>
                </c:pt>
                <c:pt idx="7">
                  <c:v>4.1055718475073312E-2</c:v>
                </c:pt>
                <c:pt idx="8">
                  <c:v>9.9706744868035185E-2</c:v>
                </c:pt>
                <c:pt idx="9">
                  <c:v>5.2785923753665691E-2</c:v>
                </c:pt>
                <c:pt idx="10">
                  <c:v>4.398826979472141E-2</c:v>
                </c:pt>
                <c:pt idx="11">
                  <c:v>1.1730205278592375E-2</c:v>
                </c:pt>
                <c:pt idx="12">
                  <c:v>8.2111436950146624E-2</c:v>
                </c:pt>
                <c:pt idx="13">
                  <c:v>3.8123167155425221E-2</c:v>
                </c:pt>
              </c:numCache>
            </c:numRef>
          </c:val>
          <c:extLst>
            <c:ext xmlns:c16="http://schemas.microsoft.com/office/drawing/2014/chart" uri="{C3380CC4-5D6E-409C-BE32-E72D297353CC}">
              <c16:uniqueId val="{00000002-70D4-4DEE-B0E6-71069074137D}"/>
            </c:ext>
          </c:extLst>
        </c:ser>
        <c:dLbls>
          <c:showLegendKey val="0"/>
          <c:showVal val="0"/>
          <c:showCatName val="0"/>
          <c:showSerName val="0"/>
          <c:showPercent val="0"/>
          <c:showBubbleSize val="0"/>
        </c:dLbls>
        <c:gapWidth val="40"/>
        <c:overlap val="100"/>
        <c:axId val="466684544"/>
        <c:axId val="466710912"/>
      </c:barChart>
      <c:catAx>
        <c:axId val="466684544"/>
        <c:scaling>
          <c:orientation val="maxMin"/>
        </c:scaling>
        <c:delete val="0"/>
        <c:axPos val="l"/>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66710912"/>
        <c:crosses val="autoZero"/>
        <c:auto val="1"/>
        <c:lblAlgn val="ctr"/>
        <c:lblOffset val="100"/>
        <c:noMultiLvlLbl val="0"/>
      </c:catAx>
      <c:valAx>
        <c:axId val="466710912"/>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66684544"/>
        <c:crosses val="autoZero"/>
        <c:crossBetween val="between"/>
      </c:valAx>
      <c:spPr>
        <a:noFill/>
        <a:ln>
          <a:solidFill>
            <a:schemeClr val="bg1">
              <a:lumMod val="50000"/>
            </a:schemeClr>
          </a:solidFill>
        </a:ln>
        <a:effectLst/>
      </c:spPr>
    </c:plotArea>
    <c:legend>
      <c:legendPos val="r"/>
      <c:layout>
        <c:manualLayout>
          <c:xMode val="edge"/>
          <c:yMode val="edge"/>
          <c:x val="0.76077624113475173"/>
          <c:y val="0.75709087301587308"/>
          <c:w val="0.13414101654846336"/>
          <c:h val="0.14853650793650794"/>
        </c:manualLayout>
      </c:layout>
      <c:overlay val="0"/>
      <c:spPr>
        <a:solidFill>
          <a:schemeClr val="bg1"/>
        </a:solid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422169312169312"/>
          <c:y val="6.2433201945317471E-2"/>
          <c:w val="0.72803822751322744"/>
          <c:h val="0.92265481866998489"/>
        </c:manualLayout>
      </c:layout>
      <c:barChart>
        <c:barDir val="bar"/>
        <c:grouping val="stacked"/>
        <c:varyColors val="0"/>
        <c:ser>
          <c:idx val="0"/>
          <c:order val="0"/>
          <c:tx>
            <c:strRef>
              <c:f>まとめ!$C$5</c:f>
              <c:strCache>
                <c:ptCount val="1"/>
                <c:pt idx="0">
                  <c:v>1番目</c:v>
                </c:pt>
              </c:strCache>
            </c:strRef>
          </c:tx>
          <c:spPr>
            <a:solidFill>
              <a:srgbClr val="FF9966"/>
            </a:solidFill>
            <a:ln>
              <a:solidFill>
                <a:schemeClr val="tx1"/>
              </a:solidFill>
            </a:ln>
            <a:effectLst/>
          </c:spPr>
          <c:invertIfNegative val="0"/>
          <c:dLbls>
            <c:dLbl>
              <c:idx val="21"/>
              <c:layout>
                <c:manualLayout>
                  <c:x val="-7.5590547431803714E-3"/>
                  <c:y val="7.5907006806971156E-17"/>
                </c:manualLayout>
              </c:layout>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F6C-4B8E-BDA0-C064B9DBD811}"/>
                </c:ext>
              </c:extLst>
            </c:dLbl>
            <c:dLbl>
              <c:idx val="30"/>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6="http://schemas.microsoft.com/office/drawing/2014/chart" uri="{C3380CC4-5D6E-409C-BE32-E72D297353CC}">
                  <c16:uniqueId val="{00000001-9F6C-4B8E-BDA0-C064B9DBD811}"/>
                </c:ext>
              </c:extLst>
            </c:dLbl>
            <c:dLbl>
              <c:idx val="31"/>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6="http://schemas.microsoft.com/office/drawing/2014/chart" uri="{C3380CC4-5D6E-409C-BE32-E72D297353CC}">
                  <c16:uniqueId val="{00000002-9F6C-4B8E-BDA0-C064B9DBD811}"/>
                </c:ext>
              </c:extLst>
            </c:dLbl>
            <c:dLbl>
              <c:idx val="34"/>
              <c:delete val="1"/>
              <c:extLst>
                <c:ext xmlns:c15="http://schemas.microsoft.com/office/drawing/2012/chart" uri="{CE6537A1-D6FC-4f65-9D91-7224C49458BB}"/>
                <c:ext xmlns:c16="http://schemas.microsoft.com/office/drawing/2014/chart" uri="{C3380CC4-5D6E-409C-BE32-E72D297353CC}">
                  <c16:uniqueId val="{00000003-9F6C-4B8E-BDA0-C064B9DBD811}"/>
                </c:ext>
              </c:extLst>
            </c:dLbl>
            <c:dLbl>
              <c:idx val="35"/>
              <c:spPr>
                <a:noFill/>
                <a:ln>
                  <a:noFill/>
                </a:ln>
                <a:effectLst/>
              </c:spPr>
              <c:txPr>
                <a:bodyPr rot="0" spcFirstLastPara="1" vertOverflow="ellipsis" vert="horz" wrap="square" lIns="38100" tIns="19050" rIns="38100" bIns="19050" anchor="ctr" anchorCtr="1">
                  <a:spAutoFit/>
                </a:bodyPr>
                <a:lstStyle/>
                <a:p>
                  <a:pPr>
                    <a:defRPr sz="5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6="http://schemas.microsoft.com/office/drawing/2014/chart" uri="{C3380CC4-5D6E-409C-BE32-E72D297353CC}">
                  <c16:uniqueId val="{00000004-9F6C-4B8E-BDA0-C064B9DBD811}"/>
                </c:ext>
              </c:extLst>
            </c:dLbl>
            <c:dLbl>
              <c:idx val="37"/>
              <c:layout>
                <c:manualLayout>
                  <c:x val="1.322834580056558E-2"/>
                  <c:y val="2.4451358375398589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F6C-4B8E-BDA0-C064B9DBD811}"/>
                </c:ext>
              </c:extLst>
            </c:dLbl>
            <c:dLbl>
              <c:idx val="38"/>
              <c:spPr>
                <a:noFill/>
                <a:ln>
                  <a:noFill/>
                </a:ln>
                <a:effectLst/>
              </c:spPr>
              <c:txPr>
                <a:bodyPr rot="0" spcFirstLastPara="1" vertOverflow="ellipsis" vert="horz" wrap="square" lIns="38100" tIns="19050" rIns="38100" bIns="19050" anchor="ctr" anchorCtr="1">
                  <a:spAutoFit/>
                </a:bodyPr>
                <a:lstStyle/>
                <a:p>
                  <a:pPr>
                    <a:defRPr sz="5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6="http://schemas.microsoft.com/office/drawing/2014/chart" uri="{C3380CC4-5D6E-409C-BE32-E72D297353CC}">
                  <c16:uniqueId val="{00000006-9F6C-4B8E-BDA0-C064B9DBD811}"/>
                </c:ext>
              </c:extLst>
            </c:dLbl>
            <c:dLbl>
              <c:idx val="39"/>
              <c:spPr>
                <a:noFill/>
                <a:ln>
                  <a:noFill/>
                </a:ln>
                <a:effectLst/>
              </c:spPr>
              <c:txPr>
                <a:bodyPr rot="0" spcFirstLastPara="1" vertOverflow="ellipsis" vert="horz" wrap="square" lIns="38100" tIns="19050" rIns="38100" bIns="19050" anchor="ctr" anchorCtr="1">
                  <a:spAutoFit/>
                </a:bodyPr>
                <a:lstStyle/>
                <a:p>
                  <a:pPr>
                    <a:defRPr sz="5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6="http://schemas.microsoft.com/office/drawing/2014/chart" uri="{C3380CC4-5D6E-409C-BE32-E72D297353CC}">
                  <c16:uniqueId val="{00000007-9F6C-4B8E-BDA0-C064B9DBD811}"/>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まとめ!$B$6:$B$45</c:f>
              <c:strCache>
                <c:ptCount val="40"/>
                <c:pt idx="0">
                  <c:v>1.AI人材の確保 　                           </c:v>
                </c:pt>
                <c:pt idx="1">
                  <c:v>製品利用(n=28)</c:v>
                </c:pt>
                <c:pt idx="2">
                  <c:v>製品開発(n=53)</c:v>
                </c:pt>
                <c:pt idx="3">
                  <c:v>ソフトウェア開発(n=125)</c:v>
                </c:pt>
                <c:pt idx="4">
                  <c:v>2.学習データの整備　                        </c:v>
                </c:pt>
                <c:pt idx="5">
                  <c:v>製品利用(n=20)</c:v>
                </c:pt>
                <c:pt idx="6">
                  <c:v>製品開発(n=28)</c:v>
                </c:pt>
                <c:pt idx="7">
                  <c:v>ソフトウェア開発(n=67)</c:v>
                </c:pt>
                <c:pt idx="8">
                  <c:v>3.導入費用                                   </c:v>
                </c:pt>
                <c:pt idx="9">
                  <c:v>製品利用(n=23)</c:v>
                </c:pt>
                <c:pt idx="10">
                  <c:v>製品開発(n=25)</c:v>
                </c:pt>
                <c:pt idx="11">
                  <c:v>ソフトウェア開発(n=58)</c:v>
                </c:pt>
                <c:pt idx="12">
                  <c:v>4.学習データの保有・蓄積                  </c:v>
                </c:pt>
                <c:pt idx="13">
                  <c:v>製品利用(n=11)</c:v>
                </c:pt>
                <c:pt idx="14">
                  <c:v>製品開発(n=27)</c:v>
                </c:pt>
                <c:pt idx="15">
                  <c:v>ソフトウェア開発(n=55)</c:v>
                </c:pt>
                <c:pt idx="16">
                  <c:v>5.自社内におけるAIについての理解        </c:v>
                </c:pt>
                <c:pt idx="17">
                  <c:v>製品利用(n=20)</c:v>
                </c:pt>
                <c:pt idx="18">
                  <c:v>製品開発(n=14)</c:v>
                </c:pt>
                <c:pt idx="19">
                  <c:v>ソフトウェア開発(n=51)</c:v>
                </c:pt>
                <c:pt idx="20">
                  <c:v>6.AI技術に対する信頼性                   </c:v>
                </c:pt>
                <c:pt idx="21">
                  <c:v>製品利用(n=5)</c:v>
                </c:pt>
                <c:pt idx="22">
                  <c:v>製品開発(n=20)</c:v>
                </c:pt>
                <c:pt idx="23">
                  <c:v>ソフトウェア開発(n=35)</c:v>
                </c:pt>
                <c:pt idx="24">
                  <c:v>7.AI導入事例に関する情報の取得        </c:v>
                </c:pt>
                <c:pt idx="25">
                  <c:v>製品利用(n=7)</c:v>
                </c:pt>
                <c:pt idx="26">
                  <c:v>製品開発(n=14)</c:v>
                </c:pt>
                <c:pt idx="27">
                  <c:v>ソフトウェア開発(n=32)</c:v>
                </c:pt>
                <c:pt idx="28">
                  <c:v>8.適用対象業務の選定                     </c:v>
                </c:pt>
                <c:pt idx="29">
                  <c:v>製品利用(n=13)</c:v>
                </c:pt>
                <c:pt idx="30">
                  <c:v>製品開発(n=10)</c:v>
                </c:pt>
                <c:pt idx="31">
                  <c:v>ソフトウェア開発(n=25)</c:v>
                </c:pt>
                <c:pt idx="32">
                  <c:v>9.導入効果の担保                           </c:v>
                </c:pt>
                <c:pt idx="33">
                  <c:v>製品利用(n=18)</c:v>
                </c:pt>
                <c:pt idx="34">
                  <c:v>製品開発(n=13)</c:v>
                </c:pt>
                <c:pt idx="35">
                  <c:v>ソフトウェア開発(n=29)</c:v>
                </c:pt>
                <c:pt idx="36">
                  <c:v>10.顧客・取引先におけるAIについての理解</c:v>
                </c:pt>
                <c:pt idx="37">
                  <c:v>製品利用(n=1)</c:v>
                </c:pt>
                <c:pt idx="38">
                  <c:v>製品開発(n=10)</c:v>
                </c:pt>
                <c:pt idx="39">
                  <c:v>ソフトウェア開発(n=26)</c:v>
                </c:pt>
              </c:strCache>
            </c:strRef>
          </c:cat>
          <c:val>
            <c:numRef>
              <c:f>まとめ!$C$6:$C$45</c:f>
              <c:numCache>
                <c:formatCode>0.0%</c:formatCode>
                <c:ptCount val="40"/>
                <c:pt idx="1">
                  <c:v>0.2</c:v>
                </c:pt>
                <c:pt idx="2">
                  <c:v>0.32954545454545453</c:v>
                </c:pt>
                <c:pt idx="3">
                  <c:v>0.35820895522388058</c:v>
                </c:pt>
                <c:pt idx="5">
                  <c:v>0.18461538461538463</c:v>
                </c:pt>
                <c:pt idx="6">
                  <c:v>0.15909090909090909</c:v>
                </c:pt>
                <c:pt idx="7">
                  <c:v>0.17412935323383086</c:v>
                </c:pt>
                <c:pt idx="9">
                  <c:v>0.15384615384615385</c:v>
                </c:pt>
                <c:pt idx="10">
                  <c:v>0.11363636363636363</c:v>
                </c:pt>
                <c:pt idx="11">
                  <c:v>8.9552238805970144E-2</c:v>
                </c:pt>
                <c:pt idx="13">
                  <c:v>4.6153846153846156E-2</c:v>
                </c:pt>
                <c:pt idx="14">
                  <c:v>6.8181818181818177E-2</c:v>
                </c:pt>
                <c:pt idx="15">
                  <c:v>6.4676616915422883E-2</c:v>
                </c:pt>
                <c:pt idx="17">
                  <c:v>6.1538461538461542E-2</c:v>
                </c:pt>
                <c:pt idx="18">
                  <c:v>5.6818181818181816E-2</c:v>
                </c:pt>
                <c:pt idx="19">
                  <c:v>6.965174129353234E-2</c:v>
                </c:pt>
                <c:pt idx="21">
                  <c:v>4.6153846153846156E-2</c:v>
                </c:pt>
                <c:pt idx="22">
                  <c:v>7.9545454545454544E-2</c:v>
                </c:pt>
                <c:pt idx="23">
                  <c:v>4.4776119402985072E-2</c:v>
                </c:pt>
                <c:pt idx="25">
                  <c:v>4.6153846153846156E-2</c:v>
                </c:pt>
                <c:pt idx="26">
                  <c:v>3.4090909090909088E-2</c:v>
                </c:pt>
                <c:pt idx="27">
                  <c:v>3.482587064676617E-2</c:v>
                </c:pt>
                <c:pt idx="29">
                  <c:v>6.1538461538461542E-2</c:v>
                </c:pt>
                <c:pt idx="30">
                  <c:v>3.4090909090909088E-2</c:v>
                </c:pt>
                <c:pt idx="31">
                  <c:v>2.4875621890547265E-2</c:v>
                </c:pt>
                <c:pt idx="33">
                  <c:v>0.1076923076923077</c:v>
                </c:pt>
                <c:pt idx="34">
                  <c:v>0</c:v>
                </c:pt>
                <c:pt idx="35">
                  <c:v>2.4875621890547265E-2</c:v>
                </c:pt>
                <c:pt idx="37">
                  <c:v>1.5384615384615385E-2</c:v>
                </c:pt>
                <c:pt idx="38">
                  <c:v>1.1363636363636364E-2</c:v>
                </c:pt>
                <c:pt idx="39">
                  <c:v>3.9800995024875621E-2</c:v>
                </c:pt>
              </c:numCache>
            </c:numRef>
          </c:val>
          <c:extLst>
            <c:ext xmlns:c16="http://schemas.microsoft.com/office/drawing/2014/chart" uri="{C3380CC4-5D6E-409C-BE32-E72D297353CC}">
              <c16:uniqueId val="{00000008-9F6C-4B8E-BDA0-C064B9DBD811}"/>
            </c:ext>
          </c:extLst>
        </c:ser>
        <c:ser>
          <c:idx val="1"/>
          <c:order val="1"/>
          <c:tx>
            <c:strRef>
              <c:f>まとめ!$D$5</c:f>
              <c:strCache>
                <c:ptCount val="1"/>
                <c:pt idx="0">
                  <c:v>2番目</c:v>
                </c:pt>
              </c:strCache>
            </c:strRef>
          </c:tx>
          <c:spPr>
            <a:solidFill>
              <a:srgbClr val="FFFF99"/>
            </a:solidFill>
            <a:ln>
              <a:solidFill>
                <a:schemeClr val="tx1"/>
              </a:solidFill>
            </a:ln>
            <a:effectLst/>
          </c:spPr>
          <c:invertIfNegative val="0"/>
          <c:dLbls>
            <c:dLbl>
              <c:idx val="21"/>
              <c:spPr>
                <a:noFill/>
                <a:ln>
                  <a:noFill/>
                </a:ln>
                <a:effectLst/>
              </c:spPr>
              <c:txPr>
                <a:bodyPr rot="0" spcFirstLastPara="1" vertOverflow="ellipsis" vert="horz" wrap="square" anchor="ctr" anchorCtr="1"/>
                <a:lstStyle/>
                <a:p>
                  <a:pPr>
                    <a:defRPr sz="5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6="http://schemas.microsoft.com/office/drawing/2014/chart" uri="{C3380CC4-5D6E-409C-BE32-E72D297353CC}">
                  <c16:uniqueId val="{00000009-9F6C-4B8E-BDA0-C064B9DBD811}"/>
                </c:ext>
              </c:extLst>
            </c:dLbl>
            <c:dLbl>
              <c:idx val="35"/>
              <c:layout>
                <c:manualLayout>
                  <c:x val="5.6692910573852093E-3"/>
                  <c:y val="0"/>
                </c:manualLayout>
              </c:layout>
              <c:spPr>
                <a:noFill/>
                <a:ln>
                  <a:noFill/>
                </a:ln>
                <a:effectLst/>
              </c:spPr>
              <c:txPr>
                <a:bodyPr rot="0" spcFirstLastPara="1" vertOverflow="ellipsis" vert="horz" wrap="square" anchor="ctr" anchorCtr="1"/>
                <a:lstStyle/>
                <a:p>
                  <a:pPr>
                    <a:defRPr sz="5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F6C-4B8E-BDA0-C064B9DBD811}"/>
                </c:ext>
              </c:extLst>
            </c:dLbl>
            <c:dLbl>
              <c:idx val="37"/>
              <c:delete val="1"/>
              <c:extLst>
                <c:ext xmlns:c15="http://schemas.microsoft.com/office/drawing/2012/chart" uri="{CE6537A1-D6FC-4f65-9D91-7224C49458BB}"/>
                <c:ext xmlns:c16="http://schemas.microsoft.com/office/drawing/2014/chart" uri="{C3380CC4-5D6E-409C-BE32-E72D297353CC}">
                  <c16:uniqueId val="{0000000B-9F6C-4B8E-BDA0-C064B9DBD811}"/>
                </c:ext>
              </c:extLst>
            </c:dLbl>
            <c:dLbl>
              <c:idx val="38"/>
              <c:layout>
                <c:manualLayout>
                  <c:x val="5.6692910573852787E-3"/>
                  <c:y val="1.5181401361394231E-16"/>
                </c:manualLayout>
              </c:layout>
              <c:spPr>
                <a:noFill/>
                <a:ln>
                  <a:noFill/>
                </a:ln>
                <a:effectLst/>
              </c:spPr>
              <c:txPr>
                <a:bodyPr rot="0" spcFirstLastPara="1" vertOverflow="ellipsis" vert="horz" wrap="square" anchor="ctr" anchorCtr="1"/>
                <a:lstStyle/>
                <a:p>
                  <a:pPr>
                    <a:defRPr sz="5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F6C-4B8E-BDA0-C064B9DBD811}"/>
                </c:ext>
              </c:extLst>
            </c:dLbl>
            <c:dLbl>
              <c:idx val="39"/>
              <c:spPr>
                <a:noFill/>
                <a:ln>
                  <a:noFill/>
                </a:ln>
                <a:effectLst/>
              </c:spPr>
              <c:txPr>
                <a:bodyPr rot="0" spcFirstLastPara="1" vertOverflow="ellipsis" vert="horz" wrap="square" anchor="ctr" anchorCtr="1"/>
                <a:lstStyle/>
                <a:p>
                  <a:pPr>
                    <a:defRPr sz="5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6="http://schemas.microsoft.com/office/drawing/2014/chart" uri="{C3380CC4-5D6E-409C-BE32-E72D297353CC}">
                  <c16:uniqueId val="{0000000D-9F6C-4B8E-BDA0-C064B9DBD811}"/>
                </c:ext>
              </c:extLst>
            </c:dLbl>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まとめ!$B$6:$B$45</c:f>
              <c:strCache>
                <c:ptCount val="40"/>
                <c:pt idx="0">
                  <c:v>1.AI人材の確保 　                           </c:v>
                </c:pt>
                <c:pt idx="1">
                  <c:v>製品利用(n=28)</c:v>
                </c:pt>
                <c:pt idx="2">
                  <c:v>製品開発(n=53)</c:v>
                </c:pt>
                <c:pt idx="3">
                  <c:v>ソフトウェア開発(n=125)</c:v>
                </c:pt>
                <c:pt idx="4">
                  <c:v>2.学習データの整備　                        </c:v>
                </c:pt>
                <c:pt idx="5">
                  <c:v>製品利用(n=20)</c:v>
                </c:pt>
                <c:pt idx="6">
                  <c:v>製品開発(n=28)</c:v>
                </c:pt>
                <c:pt idx="7">
                  <c:v>ソフトウェア開発(n=67)</c:v>
                </c:pt>
                <c:pt idx="8">
                  <c:v>3.導入費用                                   </c:v>
                </c:pt>
                <c:pt idx="9">
                  <c:v>製品利用(n=23)</c:v>
                </c:pt>
                <c:pt idx="10">
                  <c:v>製品開発(n=25)</c:v>
                </c:pt>
                <c:pt idx="11">
                  <c:v>ソフトウェア開発(n=58)</c:v>
                </c:pt>
                <c:pt idx="12">
                  <c:v>4.学習データの保有・蓄積                  </c:v>
                </c:pt>
                <c:pt idx="13">
                  <c:v>製品利用(n=11)</c:v>
                </c:pt>
                <c:pt idx="14">
                  <c:v>製品開発(n=27)</c:v>
                </c:pt>
                <c:pt idx="15">
                  <c:v>ソフトウェア開発(n=55)</c:v>
                </c:pt>
                <c:pt idx="16">
                  <c:v>5.自社内におけるAIについての理解        </c:v>
                </c:pt>
                <c:pt idx="17">
                  <c:v>製品利用(n=20)</c:v>
                </c:pt>
                <c:pt idx="18">
                  <c:v>製品開発(n=14)</c:v>
                </c:pt>
                <c:pt idx="19">
                  <c:v>ソフトウェア開発(n=51)</c:v>
                </c:pt>
                <c:pt idx="20">
                  <c:v>6.AI技術に対する信頼性                   </c:v>
                </c:pt>
                <c:pt idx="21">
                  <c:v>製品利用(n=5)</c:v>
                </c:pt>
                <c:pt idx="22">
                  <c:v>製品開発(n=20)</c:v>
                </c:pt>
                <c:pt idx="23">
                  <c:v>ソフトウェア開発(n=35)</c:v>
                </c:pt>
                <c:pt idx="24">
                  <c:v>7.AI導入事例に関する情報の取得        </c:v>
                </c:pt>
                <c:pt idx="25">
                  <c:v>製品利用(n=7)</c:v>
                </c:pt>
                <c:pt idx="26">
                  <c:v>製品開発(n=14)</c:v>
                </c:pt>
                <c:pt idx="27">
                  <c:v>ソフトウェア開発(n=32)</c:v>
                </c:pt>
                <c:pt idx="28">
                  <c:v>8.適用対象業務の選定                     </c:v>
                </c:pt>
                <c:pt idx="29">
                  <c:v>製品利用(n=13)</c:v>
                </c:pt>
                <c:pt idx="30">
                  <c:v>製品開発(n=10)</c:v>
                </c:pt>
                <c:pt idx="31">
                  <c:v>ソフトウェア開発(n=25)</c:v>
                </c:pt>
                <c:pt idx="32">
                  <c:v>9.導入効果の担保                           </c:v>
                </c:pt>
                <c:pt idx="33">
                  <c:v>製品利用(n=18)</c:v>
                </c:pt>
                <c:pt idx="34">
                  <c:v>製品開発(n=13)</c:v>
                </c:pt>
                <c:pt idx="35">
                  <c:v>ソフトウェア開発(n=29)</c:v>
                </c:pt>
                <c:pt idx="36">
                  <c:v>10.顧客・取引先におけるAIについての理解</c:v>
                </c:pt>
                <c:pt idx="37">
                  <c:v>製品利用(n=1)</c:v>
                </c:pt>
                <c:pt idx="38">
                  <c:v>製品開発(n=10)</c:v>
                </c:pt>
                <c:pt idx="39">
                  <c:v>ソフトウェア開発(n=26)</c:v>
                </c:pt>
              </c:strCache>
            </c:strRef>
          </c:cat>
          <c:val>
            <c:numRef>
              <c:f>まとめ!$D$6:$D$45</c:f>
              <c:numCache>
                <c:formatCode>0.0%</c:formatCode>
                <c:ptCount val="40"/>
                <c:pt idx="1">
                  <c:v>9.6774193548387094E-2</c:v>
                </c:pt>
                <c:pt idx="2">
                  <c:v>0.14285714285714285</c:v>
                </c:pt>
                <c:pt idx="3">
                  <c:v>0.10526315789473684</c:v>
                </c:pt>
                <c:pt idx="5">
                  <c:v>4.8387096774193547E-2</c:v>
                </c:pt>
                <c:pt idx="6">
                  <c:v>7.1428571428571425E-2</c:v>
                </c:pt>
                <c:pt idx="7">
                  <c:v>9.4736842105263161E-2</c:v>
                </c:pt>
                <c:pt idx="9">
                  <c:v>0.11290322580645161</c:v>
                </c:pt>
                <c:pt idx="10">
                  <c:v>9.5238095238095233E-2</c:v>
                </c:pt>
                <c:pt idx="11">
                  <c:v>0.13157894736842105</c:v>
                </c:pt>
                <c:pt idx="13">
                  <c:v>9.6774193548387094E-2</c:v>
                </c:pt>
                <c:pt idx="14">
                  <c:v>0.17857142857142858</c:v>
                </c:pt>
                <c:pt idx="15">
                  <c:v>0.12631578947368421</c:v>
                </c:pt>
                <c:pt idx="17">
                  <c:v>0.12903225806451613</c:v>
                </c:pt>
                <c:pt idx="18">
                  <c:v>7.1428571428571425E-2</c:v>
                </c:pt>
                <c:pt idx="19">
                  <c:v>0.14210526315789473</c:v>
                </c:pt>
                <c:pt idx="21">
                  <c:v>1.6129032258064516E-2</c:v>
                </c:pt>
                <c:pt idx="22">
                  <c:v>5.9523809523809521E-2</c:v>
                </c:pt>
                <c:pt idx="23">
                  <c:v>9.4736842105263161E-2</c:v>
                </c:pt>
                <c:pt idx="25">
                  <c:v>3.2258064516129031E-2</c:v>
                </c:pt>
                <c:pt idx="26">
                  <c:v>8.3333333333333329E-2</c:v>
                </c:pt>
                <c:pt idx="27">
                  <c:v>4.736842105263158E-2</c:v>
                </c:pt>
                <c:pt idx="29">
                  <c:v>9.6774193548387094E-2</c:v>
                </c:pt>
                <c:pt idx="30">
                  <c:v>4.7619047619047616E-2</c:v>
                </c:pt>
                <c:pt idx="31">
                  <c:v>6.3157894736842107E-2</c:v>
                </c:pt>
                <c:pt idx="33">
                  <c:v>9.6774193548387094E-2</c:v>
                </c:pt>
                <c:pt idx="34">
                  <c:v>8.3333333333333329E-2</c:v>
                </c:pt>
                <c:pt idx="35">
                  <c:v>2.6315789473684209E-2</c:v>
                </c:pt>
                <c:pt idx="37">
                  <c:v>0</c:v>
                </c:pt>
                <c:pt idx="38">
                  <c:v>4.7619047619047616E-2</c:v>
                </c:pt>
                <c:pt idx="39">
                  <c:v>3.1578947368421054E-2</c:v>
                </c:pt>
              </c:numCache>
            </c:numRef>
          </c:val>
          <c:extLst>
            <c:ext xmlns:c16="http://schemas.microsoft.com/office/drawing/2014/chart" uri="{C3380CC4-5D6E-409C-BE32-E72D297353CC}">
              <c16:uniqueId val="{0000000E-9F6C-4B8E-BDA0-C064B9DBD811}"/>
            </c:ext>
          </c:extLst>
        </c:ser>
        <c:ser>
          <c:idx val="2"/>
          <c:order val="2"/>
          <c:tx>
            <c:strRef>
              <c:f>まとめ!$E$5</c:f>
              <c:strCache>
                <c:ptCount val="1"/>
                <c:pt idx="0">
                  <c:v>3番目</c:v>
                </c:pt>
              </c:strCache>
            </c:strRef>
          </c:tx>
          <c:spPr>
            <a:solidFill>
              <a:srgbClr val="2E75B6"/>
            </a:solidFill>
            <a:ln>
              <a:solidFill>
                <a:schemeClr val="tx1"/>
              </a:solidFill>
            </a:ln>
            <a:effectLst/>
          </c:spPr>
          <c:invertIfNegative val="0"/>
          <c:dLbls>
            <c:dLbl>
              <c:idx val="13"/>
              <c:layout>
                <c:manualLayout>
                  <c:x val="5.6692910573852787E-3"/>
                  <c:y val="3.7953503403485578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9F6C-4B8E-BDA0-C064B9DBD811}"/>
                </c:ext>
              </c:extLst>
            </c:dLbl>
            <c:dLbl>
              <c:idx val="21"/>
              <c:layout>
                <c:manualLayout>
                  <c:x val="3.0236218972721485E-2"/>
                  <c:y val="0"/>
                </c:manualLayout>
              </c:layout>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9F6C-4B8E-BDA0-C064B9DBD811}"/>
                </c:ext>
              </c:extLst>
            </c:dLbl>
            <c:dLbl>
              <c:idx val="37"/>
              <c:delete val="1"/>
              <c:extLst>
                <c:ext xmlns:c15="http://schemas.microsoft.com/office/drawing/2012/chart" uri="{CE6537A1-D6FC-4f65-9D91-7224C49458BB}"/>
                <c:ext xmlns:c16="http://schemas.microsoft.com/office/drawing/2014/chart" uri="{C3380CC4-5D6E-409C-BE32-E72D297353CC}">
                  <c16:uniqueId val="{00000011-9F6C-4B8E-BDA0-C064B9DBD811}"/>
                </c:ext>
              </c:extLst>
            </c:dLbl>
            <c:spPr>
              <a:noFill/>
              <a:ln>
                <a:noFill/>
              </a:ln>
              <a:effectLst/>
            </c:spPr>
            <c:txPr>
              <a:bodyPr rot="0" spcFirstLastPara="1" vertOverflow="ellipsis" vert="horz" wrap="square" anchor="ctr" anchorCtr="1"/>
              <a:lstStyle/>
              <a:p>
                <a:pPr>
                  <a:defRPr sz="7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まとめ!$B$6:$B$45</c:f>
              <c:strCache>
                <c:ptCount val="40"/>
                <c:pt idx="0">
                  <c:v>1.AI人材の確保 　                           </c:v>
                </c:pt>
                <c:pt idx="1">
                  <c:v>製品利用(n=28)</c:v>
                </c:pt>
                <c:pt idx="2">
                  <c:v>製品開発(n=53)</c:v>
                </c:pt>
                <c:pt idx="3">
                  <c:v>ソフトウェア開発(n=125)</c:v>
                </c:pt>
                <c:pt idx="4">
                  <c:v>2.学習データの整備　                        </c:v>
                </c:pt>
                <c:pt idx="5">
                  <c:v>製品利用(n=20)</c:v>
                </c:pt>
                <c:pt idx="6">
                  <c:v>製品開発(n=28)</c:v>
                </c:pt>
                <c:pt idx="7">
                  <c:v>ソフトウェア開発(n=67)</c:v>
                </c:pt>
                <c:pt idx="8">
                  <c:v>3.導入費用                                   </c:v>
                </c:pt>
                <c:pt idx="9">
                  <c:v>製品利用(n=23)</c:v>
                </c:pt>
                <c:pt idx="10">
                  <c:v>製品開発(n=25)</c:v>
                </c:pt>
                <c:pt idx="11">
                  <c:v>ソフトウェア開発(n=58)</c:v>
                </c:pt>
                <c:pt idx="12">
                  <c:v>4.学習データの保有・蓄積                  </c:v>
                </c:pt>
                <c:pt idx="13">
                  <c:v>製品利用(n=11)</c:v>
                </c:pt>
                <c:pt idx="14">
                  <c:v>製品開発(n=27)</c:v>
                </c:pt>
                <c:pt idx="15">
                  <c:v>ソフトウェア開発(n=55)</c:v>
                </c:pt>
                <c:pt idx="16">
                  <c:v>5.自社内におけるAIについての理解        </c:v>
                </c:pt>
                <c:pt idx="17">
                  <c:v>製品利用(n=20)</c:v>
                </c:pt>
                <c:pt idx="18">
                  <c:v>製品開発(n=14)</c:v>
                </c:pt>
                <c:pt idx="19">
                  <c:v>ソフトウェア開発(n=51)</c:v>
                </c:pt>
                <c:pt idx="20">
                  <c:v>6.AI技術に対する信頼性                   </c:v>
                </c:pt>
                <c:pt idx="21">
                  <c:v>製品利用(n=5)</c:v>
                </c:pt>
                <c:pt idx="22">
                  <c:v>製品開発(n=20)</c:v>
                </c:pt>
                <c:pt idx="23">
                  <c:v>ソフトウェア開発(n=35)</c:v>
                </c:pt>
                <c:pt idx="24">
                  <c:v>7.AI導入事例に関する情報の取得        </c:v>
                </c:pt>
                <c:pt idx="25">
                  <c:v>製品利用(n=7)</c:v>
                </c:pt>
                <c:pt idx="26">
                  <c:v>製品開発(n=14)</c:v>
                </c:pt>
                <c:pt idx="27">
                  <c:v>ソフトウェア開発(n=32)</c:v>
                </c:pt>
                <c:pt idx="28">
                  <c:v>8.適用対象業務の選定                     </c:v>
                </c:pt>
                <c:pt idx="29">
                  <c:v>製品利用(n=13)</c:v>
                </c:pt>
                <c:pt idx="30">
                  <c:v>製品開発(n=10)</c:v>
                </c:pt>
                <c:pt idx="31">
                  <c:v>ソフトウェア開発(n=25)</c:v>
                </c:pt>
                <c:pt idx="32">
                  <c:v>9.導入効果の担保                           </c:v>
                </c:pt>
                <c:pt idx="33">
                  <c:v>製品利用(n=18)</c:v>
                </c:pt>
                <c:pt idx="34">
                  <c:v>製品開発(n=13)</c:v>
                </c:pt>
                <c:pt idx="35">
                  <c:v>ソフトウェア開発(n=29)</c:v>
                </c:pt>
                <c:pt idx="36">
                  <c:v>10.顧客・取引先におけるAIについての理解</c:v>
                </c:pt>
                <c:pt idx="37">
                  <c:v>製品利用(n=1)</c:v>
                </c:pt>
                <c:pt idx="38">
                  <c:v>製品開発(n=10)</c:v>
                </c:pt>
                <c:pt idx="39">
                  <c:v>ソフトウェア開発(n=26)</c:v>
                </c:pt>
              </c:strCache>
            </c:strRef>
          </c:cat>
          <c:val>
            <c:numRef>
              <c:f>まとめ!$E$6:$E$45</c:f>
              <c:numCache>
                <c:formatCode>0.0%</c:formatCode>
                <c:ptCount val="40"/>
                <c:pt idx="1">
                  <c:v>0.15254237288135594</c:v>
                </c:pt>
                <c:pt idx="2">
                  <c:v>0.15</c:v>
                </c:pt>
                <c:pt idx="3">
                  <c:v>0.1853932584269663</c:v>
                </c:pt>
                <c:pt idx="5">
                  <c:v>8.4745762711864403E-2</c:v>
                </c:pt>
                <c:pt idx="6">
                  <c:v>0.1</c:v>
                </c:pt>
                <c:pt idx="7">
                  <c:v>7.8651685393258425E-2</c:v>
                </c:pt>
                <c:pt idx="9">
                  <c:v>0.10169491525423729</c:v>
                </c:pt>
                <c:pt idx="10">
                  <c:v>8.7499999999999994E-2</c:v>
                </c:pt>
                <c:pt idx="11">
                  <c:v>8.4269662921348312E-2</c:v>
                </c:pt>
                <c:pt idx="13">
                  <c:v>3.3898305084745763E-2</c:v>
                </c:pt>
                <c:pt idx="14">
                  <c:v>7.4999999999999997E-2</c:v>
                </c:pt>
                <c:pt idx="15">
                  <c:v>0.10112359550561797</c:v>
                </c:pt>
                <c:pt idx="17">
                  <c:v>0.13559322033898305</c:v>
                </c:pt>
                <c:pt idx="18">
                  <c:v>3.7499999999999999E-2</c:v>
                </c:pt>
                <c:pt idx="19">
                  <c:v>5.6179775280898875E-2</c:v>
                </c:pt>
                <c:pt idx="21">
                  <c:v>1.6949152542372881E-2</c:v>
                </c:pt>
                <c:pt idx="22">
                  <c:v>0.1</c:v>
                </c:pt>
                <c:pt idx="23">
                  <c:v>4.49438202247191E-2</c:v>
                </c:pt>
                <c:pt idx="25">
                  <c:v>3.3898305084745763E-2</c:v>
                </c:pt>
                <c:pt idx="26">
                  <c:v>0.05</c:v>
                </c:pt>
                <c:pt idx="27">
                  <c:v>8.98876404494382E-2</c:v>
                </c:pt>
                <c:pt idx="29">
                  <c:v>5.0847457627118647E-2</c:v>
                </c:pt>
                <c:pt idx="30">
                  <c:v>3.7499999999999999E-2</c:v>
                </c:pt>
                <c:pt idx="31">
                  <c:v>4.49438202247191E-2</c:v>
                </c:pt>
                <c:pt idx="33">
                  <c:v>8.4745762711864403E-2</c:v>
                </c:pt>
                <c:pt idx="34">
                  <c:v>7.4999999999999997E-2</c:v>
                </c:pt>
                <c:pt idx="35">
                  <c:v>0.10674157303370786</c:v>
                </c:pt>
                <c:pt idx="37">
                  <c:v>0</c:v>
                </c:pt>
                <c:pt idx="38">
                  <c:v>6.25E-2</c:v>
                </c:pt>
                <c:pt idx="39">
                  <c:v>6.741573033707865E-2</c:v>
                </c:pt>
              </c:numCache>
            </c:numRef>
          </c:val>
          <c:extLst>
            <c:ext xmlns:c16="http://schemas.microsoft.com/office/drawing/2014/chart" uri="{C3380CC4-5D6E-409C-BE32-E72D297353CC}">
              <c16:uniqueId val="{00000012-9F6C-4B8E-BDA0-C064B9DBD811}"/>
            </c:ext>
          </c:extLst>
        </c:ser>
        <c:dLbls>
          <c:showLegendKey val="0"/>
          <c:showVal val="0"/>
          <c:showCatName val="0"/>
          <c:showSerName val="0"/>
          <c:showPercent val="0"/>
          <c:showBubbleSize val="0"/>
        </c:dLbls>
        <c:gapWidth val="40"/>
        <c:overlap val="100"/>
        <c:axId val="195156224"/>
        <c:axId val="195535616"/>
      </c:barChart>
      <c:catAx>
        <c:axId val="19515622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7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195535616"/>
        <c:crosses val="autoZero"/>
        <c:auto val="1"/>
        <c:lblAlgn val="ctr"/>
        <c:lblOffset val="100"/>
        <c:noMultiLvlLbl val="0"/>
      </c:catAx>
      <c:valAx>
        <c:axId val="195535616"/>
        <c:scaling>
          <c:orientation val="minMax"/>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195156224"/>
        <c:crosses val="autoZero"/>
        <c:crossBetween val="between"/>
      </c:valAx>
      <c:spPr>
        <a:noFill/>
        <a:ln>
          <a:solidFill>
            <a:schemeClr val="tx1">
              <a:lumMod val="50000"/>
              <a:lumOff val="50000"/>
            </a:schemeClr>
          </a:solidFill>
        </a:ln>
        <a:effectLst/>
      </c:spPr>
    </c:plotArea>
    <c:legend>
      <c:legendPos val="b"/>
      <c:layout>
        <c:manualLayout>
          <c:xMode val="edge"/>
          <c:yMode val="edge"/>
          <c:x val="0.82670974598623215"/>
          <c:y val="0.85989561140287485"/>
          <c:w val="7.3680609912786341E-2"/>
          <c:h val="9.4788360337555083E-2"/>
        </c:manualLayout>
      </c:layout>
      <c:overlay val="0"/>
      <c:spPr>
        <a:solidFill>
          <a:schemeClr val="bg1"/>
        </a:solidFill>
        <a:ln>
          <a:noFill/>
        </a:ln>
        <a:effectLst/>
      </c:spPr>
      <c:txPr>
        <a:bodyPr rot="0" spcFirstLastPara="1" vertOverflow="ellipsis" vert="horz" wrap="square" anchor="ctr" anchorCtr="1"/>
        <a:lstStyle/>
        <a:p>
          <a:pPr>
            <a:defRPr sz="7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700">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610410052910053"/>
          <c:y val="5.8628174603174613E-2"/>
          <c:w val="0.64167566137566134"/>
          <c:h val="0.86323936172210858"/>
        </c:manualLayout>
      </c:layout>
      <c:barChart>
        <c:barDir val="bar"/>
        <c:grouping val="stacked"/>
        <c:varyColors val="0"/>
        <c:ser>
          <c:idx val="0"/>
          <c:order val="0"/>
          <c:tx>
            <c:strRef>
              <c:f>'23-2(ク)'!$L$6</c:f>
              <c:strCache>
                <c:ptCount val="1"/>
                <c:pt idx="0">
                  <c:v>1番目</c:v>
                </c:pt>
              </c:strCache>
            </c:strRef>
          </c:tx>
          <c:spPr>
            <a:solidFill>
              <a:srgbClr val="FF9966"/>
            </a:solidFill>
            <a:ln>
              <a:solidFill>
                <a:sysClr val="windowText" lastClr="000000"/>
              </a:solidFill>
            </a:ln>
            <a:effectLst/>
          </c:spPr>
          <c:invertIfNegative val="0"/>
          <c:dLbls>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'23-2(ク)'!$K$10:$K$39</c:f>
              <c:strCache>
                <c:ptCount val="30"/>
                <c:pt idx="0">
                  <c:v>AI人材の確保                          </c:v>
                </c:pt>
                <c:pt idx="1">
                  <c:v>100人以下</c:v>
                </c:pt>
                <c:pt idx="2">
                  <c:v>101人以上</c:v>
                </c:pt>
                <c:pt idx="3">
                  <c:v>学習データの整備                       </c:v>
                </c:pt>
                <c:pt idx="4">
                  <c:v>100人以下</c:v>
                </c:pt>
                <c:pt idx="5">
                  <c:v>101人以上</c:v>
                </c:pt>
                <c:pt idx="6">
                  <c:v>導入費用                                 </c:v>
                </c:pt>
                <c:pt idx="7">
                  <c:v>100人以下</c:v>
                </c:pt>
                <c:pt idx="8">
                  <c:v>101人以上</c:v>
                </c:pt>
                <c:pt idx="9">
                  <c:v>学習データの保有・蓄積                </c:v>
                </c:pt>
                <c:pt idx="10">
                  <c:v>100人以下</c:v>
                </c:pt>
                <c:pt idx="11">
                  <c:v>101人以上</c:v>
                </c:pt>
                <c:pt idx="12">
                  <c:v>自社内におけるAIについての理解      </c:v>
                </c:pt>
                <c:pt idx="13">
                  <c:v>100人以下</c:v>
                </c:pt>
                <c:pt idx="14">
                  <c:v>101人以上</c:v>
                </c:pt>
                <c:pt idx="15">
                  <c:v>AI技術に対する信頼性                 </c:v>
                </c:pt>
                <c:pt idx="16">
                  <c:v>100人以下</c:v>
                </c:pt>
                <c:pt idx="17">
                  <c:v>101人以上</c:v>
                </c:pt>
                <c:pt idx="18">
                  <c:v>AI導入事例に関する情報の取得       </c:v>
                </c:pt>
                <c:pt idx="19">
                  <c:v>100人以下</c:v>
                </c:pt>
                <c:pt idx="20">
                  <c:v>101人以上</c:v>
                </c:pt>
                <c:pt idx="21">
                  <c:v>導入しやすい製品/サービスのラインナップ</c:v>
                </c:pt>
                <c:pt idx="22">
                  <c:v>100人以下</c:v>
                </c:pt>
                <c:pt idx="23">
                  <c:v>101人以上</c:v>
                </c:pt>
                <c:pt idx="24">
                  <c:v>顧客・取引先におけるAIについての理解</c:v>
                </c:pt>
                <c:pt idx="25">
                  <c:v>100人以下</c:v>
                </c:pt>
                <c:pt idx="26">
                  <c:v>101人以上</c:v>
                </c:pt>
                <c:pt idx="27">
                  <c:v>適用対象業務の選定                    </c:v>
                </c:pt>
                <c:pt idx="28">
                  <c:v>100人以下</c:v>
                </c:pt>
                <c:pt idx="29">
                  <c:v>101人以上</c:v>
                </c:pt>
              </c:strCache>
            </c:strRef>
          </c:cat>
          <c:val>
            <c:numRef>
              <c:f>'23-2(ク)'!$L$10:$L$39</c:f>
              <c:numCache>
                <c:formatCode>0.0%</c:formatCode>
                <c:ptCount val="30"/>
                <c:pt idx="1">
                  <c:v>0.2857142857142857</c:v>
                </c:pt>
                <c:pt idx="2">
                  <c:v>0.45794392523364486</c:v>
                </c:pt>
                <c:pt idx="4">
                  <c:v>0.2032967032967033</c:v>
                </c:pt>
                <c:pt idx="5">
                  <c:v>0.11214953271028037</c:v>
                </c:pt>
                <c:pt idx="7">
                  <c:v>0.10989010989010989</c:v>
                </c:pt>
                <c:pt idx="8">
                  <c:v>7.476635514018691E-2</c:v>
                </c:pt>
                <c:pt idx="10">
                  <c:v>6.5934065934065936E-2</c:v>
                </c:pt>
                <c:pt idx="11">
                  <c:v>6.5420560747663545E-2</c:v>
                </c:pt>
                <c:pt idx="13">
                  <c:v>6.043956043956044E-2</c:v>
                </c:pt>
                <c:pt idx="14">
                  <c:v>7.476635514018691E-2</c:v>
                </c:pt>
                <c:pt idx="16">
                  <c:v>6.043956043956044E-2</c:v>
                </c:pt>
                <c:pt idx="17">
                  <c:v>4.6728971962616821E-2</c:v>
                </c:pt>
                <c:pt idx="19">
                  <c:v>4.3956043956043959E-2</c:v>
                </c:pt>
                <c:pt idx="20">
                  <c:v>1.8691588785046728E-2</c:v>
                </c:pt>
                <c:pt idx="22">
                  <c:v>3.2967032967032968E-2</c:v>
                </c:pt>
                <c:pt idx="23">
                  <c:v>3.7383177570093455E-2</c:v>
                </c:pt>
                <c:pt idx="25">
                  <c:v>2.7472527472527472E-2</c:v>
                </c:pt>
                <c:pt idx="26">
                  <c:v>3.7383177570093455E-2</c:v>
                </c:pt>
                <c:pt idx="28">
                  <c:v>2.7472527472527472E-2</c:v>
                </c:pt>
                <c:pt idx="29">
                  <c:v>2.8037383177570093E-2</c:v>
                </c:pt>
              </c:numCache>
            </c:numRef>
          </c:val>
          <c:extLst>
            <c:ext xmlns:c16="http://schemas.microsoft.com/office/drawing/2014/chart" uri="{C3380CC4-5D6E-409C-BE32-E72D297353CC}">
              <c16:uniqueId val="{00000000-5C90-4A47-B56B-F56FEEF21CB6}"/>
            </c:ext>
          </c:extLst>
        </c:ser>
        <c:ser>
          <c:idx val="2"/>
          <c:order val="1"/>
          <c:tx>
            <c:strRef>
              <c:f>'23-2(ク)'!$M$6</c:f>
              <c:strCache>
                <c:ptCount val="1"/>
                <c:pt idx="0">
                  <c:v>2番目</c:v>
                </c:pt>
              </c:strCache>
            </c:strRef>
          </c:tx>
          <c:spPr>
            <a:solidFill>
              <a:srgbClr val="FFFF99"/>
            </a:solidFill>
            <a:ln>
              <a:solidFill>
                <a:sysClr val="windowText" lastClr="000000"/>
              </a:solidFill>
            </a:ln>
            <a:effectLst/>
          </c:spPr>
          <c:invertIfNegative val="0"/>
          <c:dLbls>
            <c:dLbl>
              <c:idx val="20"/>
              <c:layout>
                <c:manualLayout>
                  <c:x val="-1.4691585446492859E-3"/>
                  <c:y val="-2.24548886591141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369-45D5-9B42-B9519220E784}"/>
                </c:ext>
              </c:extLst>
            </c:dLbl>
            <c:dLbl>
              <c:idx val="22"/>
              <c:delete val="1"/>
              <c:extLst>
                <c:ext xmlns:c15="http://schemas.microsoft.com/office/drawing/2012/chart" uri="{CE6537A1-D6FC-4f65-9D91-7224C49458BB}"/>
                <c:ext xmlns:c16="http://schemas.microsoft.com/office/drawing/2014/chart" uri="{C3380CC4-5D6E-409C-BE32-E72D297353CC}">
                  <c16:uniqueId val="{00000001-4369-45D5-9B42-B9519220E784}"/>
                </c:ext>
              </c:extLst>
            </c:dLbl>
            <c:dLbl>
              <c:idx val="23"/>
              <c:delete val="1"/>
              <c:extLst>
                <c:ext xmlns:c15="http://schemas.microsoft.com/office/drawing/2012/chart" uri="{CE6537A1-D6FC-4f65-9D91-7224C49458BB}"/>
                <c:ext xmlns:c16="http://schemas.microsoft.com/office/drawing/2014/chart" uri="{C3380CC4-5D6E-409C-BE32-E72D297353CC}">
                  <c16:uniqueId val="{00000003-4369-45D5-9B42-B9519220E784}"/>
                </c:ext>
              </c:extLst>
            </c:dLbl>
            <c:dLbl>
              <c:idx val="25"/>
              <c:layout>
                <c:manualLayout>
                  <c:x val="0"/>
                  <c:y val="2.69460432010840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369-45D5-9B42-B9519220E784}"/>
                </c:ext>
              </c:extLst>
            </c:dLbl>
            <c:dLbl>
              <c:idx val="26"/>
              <c:layout>
                <c:manualLayout>
                  <c:x val="4.4074756339476965E-3"/>
                  <c:y val="-1.79632036867037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369-45D5-9B42-B9519220E784}"/>
                </c:ext>
              </c:extLst>
            </c:dLbl>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'23-2(ク)'!$K$10:$K$39</c:f>
              <c:strCache>
                <c:ptCount val="30"/>
                <c:pt idx="0">
                  <c:v>AI人材の確保                          </c:v>
                </c:pt>
                <c:pt idx="1">
                  <c:v>100人以下</c:v>
                </c:pt>
                <c:pt idx="2">
                  <c:v>101人以上</c:v>
                </c:pt>
                <c:pt idx="3">
                  <c:v>学習データの整備                       </c:v>
                </c:pt>
                <c:pt idx="4">
                  <c:v>100人以下</c:v>
                </c:pt>
                <c:pt idx="5">
                  <c:v>101人以上</c:v>
                </c:pt>
                <c:pt idx="6">
                  <c:v>導入費用                                 </c:v>
                </c:pt>
                <c:pt idx="7">
                  <c:v>100人以下</c:v>
                </c:pt>
                <c:pt idx="8">
                  <c:v>101人以上</c:v>
                </c:pt>
                <c:pt idx="9">
                  <c:v>学習データの保有・蓄積                </c:v>
                </c:pt>
                <c:pt idx="10">
                  <c:v>100人以下</c:v>
                </c:pt>
                <c:pt idx="11">
                  <c:v>101人以上</c:v>
                </c:pt>
                <c:pt idx="12">
                  <c:v>自社内におけるAIについての理解      </c:v>
                </c:pt>
                <c:pt idx="13">
                  <c:v>100人以下</c:v>
                </c:pt>
                <c:pt idx="14">
                  <c:v>101人以上</c:v>
                </c:pt>
                <c:pt idx="15">
                  <c:v>AI技術に対する信頼性                 </c:v>
                </c:pt>
                <c:pt idx="16">
                  <c:v>100人以下</c:v>
                </c:pt>
                <c:pt idx="17">
                  <c:v>101人以上</c:v>
                </c:pt>
                <c:pt idx="18">
                  <c:v>AI導入事例に関する情報の取得       </c:v>
                </c:pt>
                <c:pt idx="19">
                  <c:v>100人以下</c:v>
                </c:pt>
                <c:pt idx="20">
                  <c:v>101人以上</c:v>
                </c:pt>
                <c:pt idx="21">
                  <c:v>導入しやすい製品/サービスのラインナップ</c:v>
                </c:pt>
                <c:pt idx="22">
                  <c:v>100人以下</c:v>
                </c:pt>
                <c:pt idx="23">
                  <c:v>101人以上</c:v>
                </c:pt>
                <c:pt idx="24">
                  <c:v>顧客・取引先におけるAIについての理解</c:v>
                </c:pt>
                <c:pt idx="25">
                  <c:v>100人以下</c:v>
                </c:pt>
                <c:pt idx="26">
                  <c:v>101人以上</c:v>
                </c:pt>
                <c:pt idx="27">
                  <c:v>適用対象業務の選定                    </c:v>
                </c:pt>
                <c:pt idx="28">
                  <c:v>100人以下</c:v>
                </c:pt>
                <c:pt idx="29">
                  <c:v>101人以上</c:v>
                </c:pt>
              </c:strCache>
            </c:strRef>
          </c:cat>
          <c:val>
            <c:numRef>
              <c:f>'23-2(ク)'!$M$10:$M$39</c:f>
              <c:numCache>
                <c:formatCode>0.0%</c:formatCode>
                <c:ptCount val="30"/>
                <c:pt idx="1">
                  <c:v>0.12865497076023391</c:v>
                </c:pt>
                <c:pt idx="2">
                  <c:v>9.7087378640776698E-2</c:v>
                </c:pt>
                <c:pt idx="4">
                  <c:v>5.8479532163742687E-2</c:v>
                </c:pt>
                <c:pt idx="5">
                  <c:v>0.13592233009708737</c:v>
                </c:pt>
                <c:pt idx="7">
                  <c:v>0.12280701754385964</c:v>
                </c:pt>
                <c:pt idx="8">
                  <c:v>0.11650485436893204</c:v>
                </c:pt>
                <c:pt idx="10">
                  <c:v>0.17543859649122806</c:v>
                </c:pt>
                <c:pt idx="11">
                  <c:v>8.7378640776699032E-2</c:v>
                </c:pt>
                <c:pt idx="13">
                  <c:v>9.3567251461988299E-2</c:v>
                </c:pt>
                <c:pt idx="14">
                  <c:v>0.1650485436893204</c:v>
                </c:pt>
                <c:pt idx="16">
                  <c:v>7.6023391812865493E-2</c:v>
                </c:pt>
                <c:pt idx="17">
                  <c:v>9.7087378640776698E-2</c:v>
                </c:pt>
                <c:pt idx="19">
                  <c:v>7.0175438596491224E-2</c:v>
                </c:pt>
                <c:pt idx="20">
                  <c:v>3.8834951456310676E-2</c:v>
                </c:pt>
                <c:pt idx="22">
                  <c:v>1.7543859649122806E-2</c:v>
                </c:pt>
                <c:pt idx="23">
                  <c:v>9.7087378640776691E-3</c:v>
                </c:pt>
                <c:pt idx="25">
                  <c:v>4.0935672514619881E-2</c:v>
                </c:pt>
                <c:pt idx="26">
                  <c:v>2.9126213592233011E-2</c:v>
                </c:pt>
                <c:pt idx="28">
                  <c:v>5.2631578947368418E-2</c:v>
                </c:pt>
                <c:pt idx="29">
                  <c:v>6.7961165048543687E-2</c:v>
                </c:pt>
              </c:numCache>
            </c:numRef>
          </c:val>
          <c:extLst>
            <c:ext xmlns:c16="http://schemas.microsoft.com/office/drawing/2014/chart" uri="{C3380CC4-5D6E-409C-BE32-E72D297353CC}">
              <c16:uniqueId val="{00000001-5C90-4A47-B56B-F56FEEF21CB6}"/>
            </c:ext>
          </c:extLst>
        </c:ser>
        <c:ser>
          <c:idx val="1"/>
          <c:order val="2"/>
          <c:tx>
            <c:strRef>
              <c:f>'23-2(ク)'!$N$6</c:f>
              <c:strCache>
                <c:ptCount val="1"/>
                <c:pt idx="0">
                  <c:v>3番目</c:v>
                </c:pt>
              </c:strCache>
            </c:strRef>
          </c:tx>
          <c:spPr>
            <a:solidFill>
              <a:srgbClr val="3366FF"/>
            </a:solidFill>
            <a:ln>
              <a:solidFill>
                <a:sysClr val="windowText" lastClr="000000"/>
              </a:solidFill>
            </a:ln>
            <a:effectLst/>
          </c:spPr>
          <c:invertIfNegative val="0"/>
          <c:dLbls>
            <c:dLbl>
              <c:idx val="23"/>
              <c:delete val="1"/>
              <c:extLst>
                <c:ext xmlns:c15="http://schemas.microsoft.com/office/drawing/2012/chart" uri="{CE6537A1-D6FC-4f65-9D91-7224C49458BB}"/>
                <c:ext xmlns:c16="http://schemas.microsoft.com/office/drawing/2014/chart" uri="{C3380CC4-5D6E-409C-BE32-E72D297353CC}">
                  <c16:uniqueId val="{00000002-4369-45D5-9B42-B9519220E784}"/>
                </c:ext>
              </c:extLst>
            </c:dLbl>
            <c:dLbl>
              <c:idx val="28"/>
              <c:layout>
                <c:manualLayout>
                  <c:x val="2.6444853803686122E-2"/>
                  <c:y val="1.6466728124968679E-16"/>
                </c:manualLayout>
              </c:layout>
              <c:spPr>
                <a:noFill/>
                <a:ln>
                  <a:noFill/>
                </a:ln>
                <a:effectLst/>
              </c:spPr>
              <c:txPr>
                <a:bodyPr wrap="square" lIns="38100" tIns="19050" rIns="38100" bIns="19050" anchor="ctr">
                  <a:spAutoFit/>
                </a:bodyPr>
                <a:lstStyle/>
                <a:p>
                  <a:pPr>
                    <a:defRPr sz="800">
                      <a:solidFill>
                        <a:schemeClr val="tx1"/>
                      </a:solidFill>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369-45D5-9B42-B9519220E784}"/>
                </c:ext>
              </c:extLst>
            </c:dLbl>
            <c:spPr>
              <a:noFill/>
              <a:ln>
                <a:noFill/>
              </a:ln>
              <a:effectLst/>
            </c:spPr>
            <c:txPr>
              <a:bodyPr wrap="square" lIns="38100" tIns="19050" rIns="38100" bIns="19050" anchor="ctr">
                <a:spAutoFit/>
              </a:bodyPr>
              <a:lstStyle/>
              <a:p>
                <a:pPr>
                  <a:defRPr sz="800">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'23-2(ク)'!$K$10:$K$39</c:f>
              <c:strCache>
                <c:ptCount val="30"/>
                <c:pt idx="0">
                  <c:v>AI人材の確保                          </c:v>
                </c:pt>
                <c:pt idx="1">
                  <c:v>100人以下</c:v>
                </c:pt>
                <c:pt idx="2">
                  <c:v>101人以上</c:v>
                </c:pt>
                <c:pt idx="3">
                  <c:v>学習データの整備                       </c:v>
                </c:pt>
                <c:pt idx="4">
                  <c:v>100人以下</c:v>
                </c:pt>
                <c:pt idx="5">
                  <c:v>101人以上</c:v>
                </c:pt>
                <c:pt idx="6">
                  <c:v>導入費用                                 </c:v>
                </c:pt>
                <c:pt idx="7">
                  <c:v>100人以下</c:v>
                </c:pt>
                <c:pt idx="8">
                  <c:v>101人以上</c:v>
                </c:pt>
                <c:pt idx="9">
                  <c:v>学習データの保有・蓄積                </c:v>
                </c:pt>
                <c:pt idx="10">
                  <c:v>100人以下</c:v>
                </c:pt>
                <c:pt idx="11">
                  <c:v>101人以上</c:v>
                </c:pt>
                <c:pt idx="12">
                  <c:v>自社内におけるAIについての理解      </c:v>
                </c:pt>
                <c:pt idx="13">
                  <c:v>100人以下</c:v>
                </c:pt>
                <c:pt idx="14">
                  <c:v>101人以上</c:v>
                </c:pt>
                <c:pt idx="15">
                  <c:v>AI技術に対する信頼性                 </c:v>
                </c:pt>
                <c:pt idx="16">
                  <c:v>100人以下</c:v>
                </c:pt>
                <c:pt idx="17">
                  <c:v>101人以上</c:v>
                </c:pt>
                <c:pt idx="18">
                  <c:v>AI導入事例に関する情報の取得       </c:v>
                </c:pt>
                <c:pt idx="19">
                  <c:v>100人以下</c:v>
                </c:pt>
                <c:pt idx="20">
                  <c:v>101人以上</c:v>
                </c:pt>
                <c:pt idx="21">
                  <c:v>導入しやすい製品/サービスのラインナップ</c:v>
                </c:pt>
                <c:pt idx="22">
                  <c:v>100人以下</c:v>
                </c:pt>
                <c:pt idx="23">
                  <c:v>101人以上</c:v>
                </c:pt>
                <c:pt idx="24">
                  <c:v>顧客・取引先におけるAIについての理解</c:v>
                </c:pt>
                <c:pt idx="25">
                  <c:v>100人以下</c:v>
                </c:pt>
                <c:pt idx="26">
                  <c:v>101人以上</c:v>
                </c:pt>
                <c:pt idx="27">
                  <c:v>適用対象業務の選定                    </c:v>
                </c:pt>
                <c:pt idx="28">
                  <c:v>100人以下</c:v>
                </c:pt>
                <c:pt idx="29">
                  <c:v>101人以上</c:v>
                </c:pt>
              </c:strCache>
            </c:strRef>
          </c:cat>
          <c:val>
            <c:numRef>
              <c:f>'23-2(ク)'!$N$10:$N$39</c:f>
              <c:numCache>
                <c:formatCode>0.0%</c:formatCode>
                <c:ptCount val="30"/>
                <c:pt idx="1">
                  <c:v>0.18238993710691823</c:v>
                </c:pt>
                <c:pt idx="2">
                  <c:v>0.16161616161616163</c:v>
                </c:pt>
                <c:pt idx="4">
                  <c:v>8.1761006289308172E-2</c:v>
                </c:pt>
                <c:pt idx="5">
                  <c:v>9.0909090909090912E-2</c:v>
                </c:pt>
                <c:pt idx="7">
                  <c:v>8.1761006289308172E-2</c:v>
                </c:pt>
                <c:pt idx="8">
                  <c:v>9.0909090909090912E-2</c:v>
                </c:pt>
                <c:pt idx="10">
                  <c:v>7.5471698113207544E-2</c:v>
                </c:pt>
                <c:pt idx="11">
                  <c:v>0.12121212121212122</c:v>
                </c:pt>
                <c:pt idx="13">
                  <c:v>5.6603773584905662E-2</c:v>
                </c:pt>
                <c:pt idx="14">
                  <c:v>4.0404040404040407E-2</c:v>
                </c:pt>
                <c:pt idx="16">
                  <c:v>7.5471698113207544E-2</c:v>
                </c:pt>
                <c:pt idx="17">
                  <c:v>4.0404040404040407E-2</c:v>
                </c:pt>
                <c:pt idx="19">
                  <c:v>7.5471698113207544E-2</c:v>
                </c:pt>
                <c:pt idx="20">
                  <c:v>8.0808080808080815E-2</c:v>
                </c:pt>
                <c:pt idx="22">
                  <c:v>5.0314465408805034E-2</c:v>
                </c:pt>
                <c:pt idx="23">
                  <c:v>1.0101010101010102E-2</c:v>
                </c:pt>
                <c:pt idx="25">
                  <c:v>5.6603773584905662E-2</c:v>
                </c:pt>
                <c:pt idx="26">
                  <c:v>8.0808080808080815E-2</c:v>
                </c:pt>
                <c:pt idx="28">
                  <c:v>3.1446540880503145E-2</c:v>
                </c:pt>
                <c:pt idx="29">
                  <c:v>6.0606060606060608E-2</c:v>
                </c:pt>
              </c:numCache>
            </c:numRef>
          </c:val>
          <c:extLst>
            <c:ext xmlns:c16="http://schemas.microsoft.com/office/drawing/2014/chart" uri="{C3380CC4-5D6E-409C-BE32-E72D297353CC}">
              <c16:uniqueId val="{00000002-5C90-4A47-B56B-F56FEEF21CB6}"/>
            </c:ext>
          </c:extLst>
        </c:ser>
        <c:dLbls>
          <c:showLegendKey val="0"/>
          <c:showVal val="0"/>
          <c:showCatName val="0"/>
          <c:showSerName val="0"/>
          <c:showPercent val="0"/>
          <c:showBubbleSize val="0"/>
        </c:dLbls>
        <c:gapWidth val="40"/>
        <c:overlap val="100"/>
        <c:axId val="717160832"/>
        <c:axId val="717162368"/>
      </c:barChart>
      <c:catAx>
        <c:axId val="717160832"/>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717162368"/>
        <c:crosses val="autoZero"/>
        <c:auto val="1"/>
        <c:lblAlgn val="ctr"/>
        <c:lblOffset val="100"/>
        <c:noMultiLvlLbl val="0"/>
      </c:catAx>
      <c:valAx>
        <c:axId val="717162368"/>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717160832"/>
        <c:crosses val="autoZero"/>
        <c:crossBetween val="between"/>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3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961477498911745"/>
          <c:y val="5.358849206349206E-2"/>
          <c:w val="0.62992458100868054"/>
          <c:h val="0.861985753155741"/>
        </c:manualLayout>
      </c:layout>
      <c:barChart>
        <c:barDir val="bar"/>
        <c:grouping val="stacked"/>
        <c:varyColors val="0"/>
        <c:ser>
          <c:idx val="0"/>
          <c:order val="0"/>
          <c:tx>
            <c:strRef>
              <c:f>'23-3(ク)'!$L$6</c:f>
              <c:strCache>
                <c:ptCount val="1"/>
                <c:pt idx="0">
                  <c:v>1番目</c:v>
                </c:pt>
              </c:strCache>
            </c:strRef>
          </c:tx>
          <c:spPr>
            <a:solidFill>
              <a:srgbClr val="FF9966"/>
            </a:solidFill>
            <a:ln>
              <a:solidFill>
                <a:sysClr val="windowText" lastClr="000000"/>
              </a:solidFill>
            </a:ln>
            <a:effectLst/>
          </c:spPr>
          <c:invertIfNegative val="0"/>
          <c:dLbls>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'23-3(ク)'!$K$10:$K$39</c:f>
              <c:strCache>
                <c:ptCount val="30"/>
                <c:pt idx="0">
                  <c:v>AI人材の確保                          </c:v>
                </c:pt>
                <c:pt idx="1">
                  <c:v>IoTあり</c:v>
                </c:pt>
                <c:pt idx="2">
                  <c:v>IoTなし</c:v>
                </c:pt>
                <c:pt idx="3">
                  <c:v>学習データの整備                       </c:v>
                </c:pt>
                <c:pt idx="4">
                  <c:v>IoTあり</c:v>
                </c:pt>
                <c:pt idx="5">
                  <c:v>IoTなし</c:v>
                </c:pt>
                <c:pt idx="6">
                  <c:v>導入費用                                 </c:v>
                </c:pt>
                <c:pt idx="7">
                  <c:v>IoTあり</c:v>
                </c:pt>
                <c:pt idx="8">
                  <c:v>IoTなし</c:v>
                </c:pt>
                <c:pt idx="9">
                  <c:v>学習データの保有・蓄積                 </c:v>
                </c:pt>
                <c:pt idx="10">
                  <c:v>IoTあり</c:v>
                </c:pt>
                <c:pt idx="11">
                  <c:v>IoTなし</c:v>
                </c:pt>
                <c:pt idx="12">
                  <c:v>自社内におけるAIについての理解       </c:v>
                </c:pt>
                <c:pt idx="13">
                  <c:v>IoTあり</c:v>
                </c:pt>
                <c:pt idx="14">
                  <c:v>IoTなし</c:v>
                </c:pt>
                <c:pt idx="15">
                  <c:v>AI技術に対する信頼性                  </c:v>
                </c:pt>
                <c:pt idx="16">
                  <c:v>IoTあり</c:v>
                </c:pt>
                <c:pt idx="17">
                  <c:v>IoTなし</c:v>
                </c:pt>
                <c:pt idx="18">
                  <c:v>AI導入事例に関する情報の取得       </c:v>
                </c:pt>
                <c:pt idx="19">
                  <c:v>IoTあり</c:v>
                </c:pt>
                <c:pt idx="20">
                  <c:v>IoTなし</c:v>
                </c:pt>
                <c:pt idx="21">
                  <c:v>導入しやすい製品/サービスのラインナップ</c:v>
                </c:pt>
                <c:pt idx="22">
                  <c:v>IoTあり</c:v>
                </c:pt>
                <c:pt idx="23">
                  <c:v>IoTなし</c:v>
                </c:pt>
                <c:pt idx="24">
                  <c:v>顧客・取引先におけるAIについての理解</c:v>
                </c:pt>
                <c:pt idx="25">
                  <c:v>IoTあり</c:v>
                </c:pt>
                <c:pt idx="26">
                  <c:v>IoTなし</c:v>
                </c:pt>
                <c:pt idx="27">
                  <c:v>適用対象業務の選定                     </c:v>
                </c:pt>
                <c:pt idx="28">
                  <c:v>IoTあり</c:v>
                </c:pt>
                <c:pt idx="29">
                  <c:v>IoTなし</c:v>
                </c:pt>
              </c:strCache>
            </c:strRef>
          </c:cat>
          <c:val>
            <c:numRef>
              <c:f>'23-3(ク)'!$L$10:$L$39</c:f>
              <c:numCache>
                <c:formatCode>0.0%</c:formatCode>
                <c:ptCount val="30"/>
                <c:pt idx="1">
                  <c:v>0.33653846153846156</c:v>
                </c:pt>
                <c:pt idx="2">
                  <c:v>0.38271604938271603</c:v>
                </c:pt>
                <c:pt idx="4">
                  <c:v>0.17788461538461539</c:v>
                </c:pt>
                <c:pt idx="5">
                  <c:v>0.14814814814814814</c:v>
                </c:pt>
                <c:pt idx="7">
                  <c:v>8.6538461538461536E-2</c:v>
                </c:pt>
                <c:pt idx="8">
                  <c:v>0.12345679012345678</c:v>
                </c:pt>
                <c:pt idx="10">
                  <c:v>8.6538461538461536E-2</c:v>
                </c:pt>
                <c:pt idx="11">
                  <c:v>1.2345679012345678E-2</c:v>
                </c:pt>
                <c:pt idx="13">
                  <c:v>6.25E-2</c:v>
                </c:pt>
                <c:pt idx="14">
                  <c:v>7.407407407407407E-2</c:v>
                </c:pt>
                <c:pt idx="16">
                  <c:v>6.25E-2</c:v>
                </c:pt>
                <c:pt idx="17">
                  <c:v>3.7037037037037035E-2</c:v>
                </c:pt>
                <c:pt idx="19">
                  <c:v>3.3653846153846152E-2</c:v>
                </c:pt>
                <c:pt idx="20">
                  <c:v>3.7037037037037035E-2</c:v>
                </c:pt>
                <c:pt idx="22">
                  <c:v>3.8461538461538464E-2</c:v>
                </c:pt>
                <c:pt idx="23">
                  <c:v>2.4691358024691357E-2</c:v>
                </c:pt>
                <c:pt idx="25">
                  <c:v>2.8846153846153848E-2</c:v>
                </c:pt>
                <c:pt idx="26">
                  <c:v>3.7037037037037035E-2</c:v>
                </c:pt>
                <c:pt idx="28">
                  <c:v>2.403846153846154E-2</c:v>
                </c:pt>
                <c:pt idx="29">
                  <c:v>3.7037037037037035E-2</c:v>
                </c:pt>
              </c:numCache>
            </c:numRef>
          </c:val>
          <c:extLst>
            <c:ext xmlns:c16="http://schemas.microsoft.com/office/drawing/2014/chart" uri="{C3380CC4-5D6E-409C-BE32-E72D297353CC}">
              <c16:uniqueId val="{00000000-FBBE-4D11-B18D-787176E5DA3F}"/>
            </c:ext>
          </c:extLst>
        </c:ser>
        <c:ser>
          <c:idx val="2"/>
          <c:order val="1"/>
          <c:tx>
            <c:strRef>
              <c:f>'23-3(ク)'!$M$6</c:f>
              <c:strCache>
                <c:ptCount val="1"/>
                <c:pt idx="0">
                  <c:v>2番目</c:v>
                </c:pt>
              </c:strCache>
            </c:strRef>
          </c:tx>
          <c:spPr>
            <a:solidFill>
              <a:srgbClr val="FFFF99"/>
            </a:solidFill>
            <a:ln>
              <a:solidFill>
                <a:sysClr val="windowText" lastClr="000000"/>
              </a:solidFill>
            </a:ln>
            <a:effectLst/>
          </c:spPr>
          <c:invertIfNegative val="0"/>
          <c:dLbls>
            <c:dLbl>
              <c:idx val="22"/>
              <c:delete val="1"/>
              <c:extLst>
                <c:ext xmlns:c15="http://schemas.microsoft.com/office/drawing/2012/chart" uri="{CE6537A1-D6FC-4f65-9D91-7224C49458BB}"/>
                <c:ext xmlns:c16="http://schemas.microsoft.com/office/drawing/2014/chart" uri="{C3380CC4-5D6E-409C-BE32-E72D297353CC}">
                  <c16:uniqueId val="{00000002-17B1-48CB-AD4D-9A195647742B}"/>
                </c:ext>
              </c:extLst>
            </c:dLbl>
            <c:dLbl>
              <c:idx val="23"/>
              <c:delete val="1"/>
              <c:extLst>
                <c:ext xmlns:c15="http://schemas.microsoft.com/office/drawing/2012/chart" uri="{CE6537A1-D6FC-4f65-9D91-7224C49458BB}"/>
                <c:ext xmlns:c16="http://schemas.microsoft.com/office/drawing/2014/chart" uri="{C3380CC4-5D6E-409C-BE32-E72D297353CC}">
                  <c16:uniqueId val="{00000003-17B1-48CB-AD4D-9A195647742B}"/>
                </c:ext>
              </c:extLst>
            </c:dLbl>
            <c:dLbl>
              <c:idx val="25"/>
              <c:delete val="1"/>
              <c:extLst>
                <c:ext xmlns:c15="http://schemas.microsoft.com/office/drawing/2012/chart" uri="{CE6537A1-D6FC-4f65-9D91-7224C49458BB}"/>
                <c:ext xmlns:c16="http://schemas.microsoft.com/office/drawing/2014/chart" uri="{C3380CC4-5D6E-409C-BE32-E72D297353CC}">
                  <c16:uniqueId val="{00000004-17B1-48CB-AD4D-9A195647742B}"/>
                </c:ext>
              </c:extLst>
            </c:dLbl>
            <c:dLbl>
              <c:idx val="26"/>
              <c:layout>
                <c:manualLayout>
                  <c:x val="-5.1578358915063004E-17"/>
                  <c:y val="-2.2496793321251197E-2"/>
                </c:manualLayout>
              </c:layout>
              <c:showLegendKey val="0"/>
              <c:showVal val="1"/>
              <c:showCatName val="0"/>
              <c:showSerName val="0"/>
              <c:showPercent val="0"/>
              <c:showBubbleSize val="0"/>
              <c:extLst>
                <c:ext xmlns:c15="http://schemas.microsoft.com/office/drawing/2012/chart" uri="{CE6537A1-D6FC-4f65-9D91-7224C49458BB}">
                  <c15:layout>
                    <c:manualLayout>
                      <c:w val="3.7973888569520269E-2"/>
                      <c:h val="3.6467301973748194E-2"/>
                    </c:manualLayout>
                  </c15:layout>
                </c:ext>
                <c:ext xmlns:c16="http://schemas.microsoft.com/office/drawing/2014/chart" uri="{C3380CC4-5D6E-409C-BE32-E72D297353CC}">
                  <c16:uniqueId val="{00000005-17B1-48CB-AD4D-9A195647742B}"/>
                </c:ext>
              </c:extLst>
            </c:dLbl>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'23-3(ク)'!$K$10:$K$39</c:f>
              <c:strCache>
                <c:ptCount val="30"/>
                <c:pt idx="0">
                  <c:v>AI人材の確保                          </c:v>
                </c:pt>
                <c:pt idx="1">
                  <c:v>IoTあり</c:v>
                </c:pt>
                <c:pt idx="2">
                  <c:v>IoTなし</c:v>
                </c:pt>
                <c:pt idx="3">
                  <c:v>学習データの整備                       </c:v>
                </c:pt>
                <c:pt idx="4">
                  <c:v>IoTあり</c:v>
                </c:pt>
                <c:pt idx="5">
                  <c:v>IoTなし</c:v>
                </c:pt>
                <c:pt idx="6">
                  <c:v>導入費用                                 </c:v>
                </c:pt>
                <c:pt idx="7">
                  <c:v>IoTあり</c:v>
                </c:pt>
                <c:pt idx="8">
                  <c:v>IoTなし</c:v>
                </c:pt>
                <c:pt idx="9">
                  <c:v>学習データの保有・蓄積                 </c:v>
                </c:pt>
                <c:pt idx="10">
                  <c:v>IoTあり</c:v>
                </c:pt>
                <c:pt idx="11">
                  <c:v>IoTなし</c:v>
                </c:pt>
                <c:pt idx="12">
                  <c:v>自社内におけるAIについての理解       </c:v>
                </c:pt>
                <c:pt idx="13">
                  <c:v>IoTあり</c:v>
                </c:pt>
                <c:pt idx="14">
                  <c:v>IoTなし</c:v>
                </c:pt>
                <c:pt idx="15">
                  <c:v>AI技術に対する信頼性                  </c:v>
                </c:pt>
                <c:pt idx="16">
                  <c:v>IoTあり</c:v>
                </c:pt>
                <c:pt idx="17">
                  <c:v>IoTなし</c:v>
                </c:pt>
                <c:pt idx="18">
                  <c:v>AI導入事例に関する情報の取得       </c:v>
                </c:pt>
                <c:pt idx="19">
                  <c:v>IoTあり</c:v>
                </c:pt>
                <c:pt idx="20">
                  <c:v>IoTなし</c:v>
                </c:pt>
                <c:pt idx="21">
                  <c:v>導入しやすい製品/サービスのラインナップ</c:v>
                </c:pt>
                <c:pt idx="22">
                  <c:v>IoTあり</c:v>
                </c:pt>
                <c:pt idx="23">
                  <c:v>IoTなし</c:v>
                </c:pt>
                <c:pt idx="24">
                  <c:v>顧客・取引先におけるAIについての理解</c:v>
                </c:pt>
                <c:pt idx="25">
                  <c:v>IoTあり</c:v>
                </c:pt>
                <c:pt idx="26">
                  <c:v>IoTなし</c:v>
                </c:pt>
                <c:pt idx="27">
                  <c:v>適用対象業務の選定                     </c:v>
                </c:pt>
                <c:pt idx="28">
                  <c:v>IoTあり</c:v>
                </c:pt>
                <c:pt idx="29">
                  <c:v>IoTなし</c:v>
                </c:pt>
              </c:strCache>
            </c:strRef>
          </c:cat>
          <c:val>
            <c:numRef>
              <c:f>'23-3(ク)'!$M$10:$M$39</c:f>
              <c:numCache>
                <c:formatCode>0.0%</c:formatCode>
                <c:ptCount val="30"/>
                <c:pt idx="1">
                  <c:v>0.12690355329949238</c:v>
                </c:pt>
                <c:pt idx="2">
                  <c:v>9.0909090909090912E-2</c:v>
                </c:pt>
                <c:pt idx="4">
                  <c:v>0.10152284263959391</c:v>
                </c:pt>
                <c:pt idx="5">
                  <c:v>5.1948051948051951E-2</c:v>
                </c:pt>
                <c:pt idx="7">
                  <c:v>0.1065989847715736</c:v>
                </c:pt>
                <c:pt idx="8">
                  <c:v>0.15584415584415584</c:v>
                </c:pt>
                <c:pt idx="10">
                  <c:v>0.15228426395939088</c:v>
                </c:pt>
                <c:pt idx="11">
                  <c:v>0.11688311688311688</c:v>
                </c:pt>
                <c:pt idx="13">
                  <c:v>0.12690355329949238</c:v>
                </c:pt>
                <c:pt idx="14">
                  <c:v>0.1038961038961039</c:v>
                </c:pt>
                <c:pt idx="16">
                  <c:v>7.6142131979695438E-2</c:v>
                </c:pt>
                <c:pt idx="17">
                  <c:v>0.1038961038961039</c:v>
                </c:pt>
                <c:pt idx="19">
                  <c:v>5.0761421319796954E-2</c:v>
                </c:pt>
                <c:pt idx="20">
                  <c:v>7.792207792207792E-2</c:v>
                </c:pt>
                <c:pt idx="22">
                  <c:v>1.5228426395939087E-2</c:v>
                </c:pt>
                <c:pt idx="23">
                  <c:v>1.2987012987012988E-2</c:v>
                </c:pt>
                <c:pt idx="25">
                  <c:v>3.553299492385787E-2</c:v>
                </c:pt>
                <c:pt idx="26">
                  <c:v>3.896103896103896E-2</c:v>
                </c:pt>
                <c:pt idx="28">
                  <c:v>6.5989847715736044E-2</c:v>
                </c:pt>
                <c:pt idx="29">
                  <c:v>3.896103896103896E-2</c:v>
                </c:pt>
              </c:numCache>
            </c:numRef>
          </c:val>
          <c:extLst>
            <c:ext xmlns:c16="http://schemas.microsoft.com/office/drawing/2014/chart" uri="{C3380CC4-5D6E-409C-BE32-E72D297353CC}">
              <c16:uniqueId val="{00000001-FBBE-4D11-B18D-787176E5DA3F}"/>
            </c:ext>
          </c:extLst>
        </c:ser>
        <c:ser>
          <c:idx val="1"/>
          <c:order val="2"/>
          <c:tx>
            <c:strRef>
              <c:f>'23-3(ク)'!$N$6</c:f>
              <c:strCache>
                <c:ptCount val="1"/>
                <c:pt idx="0">
                  <c:v>3番目</c:v>
                </c:pt>
              </c:strCache>
            </c:strRef>
          </c:tx>
          <c:spPr>
            <a:solidFill>
              <a:srgbClr val="3366FF"/>
            </a:solidFill>
            <a:ln>
              <a:solidFill>
                <a:sysClr val="windowText" lastClr="000000"/>
              </a:solidFill>
            </a:ln>
            <a:effectLst/>
          </c:spPr>
          <c:invertIfNegative val="0"/>
          <c:dLbls>
            <c:dLbl>
              <c:idx val="22"/>
              <c:layout>
                <c:manualLayout>
                  <c:x val="2.8133975319636347E-2"/>
                  <c:y val="8.2487289277716409E-17"/>
                </c:manualLayout>
              </c:layout>
              <c:spPr>
                <a:noFill/>
                <a:ln>
                  <a:noFill/>
                </a:ln>
                <a:effectLst/>
              </c:spPr>
              <c:txPr>
                <a:bodyPr wrap="square" lIns="38100" tIns="19050" rIns="38100" bIns="19050" anchor="ctr">
                  <a:spAutoFit/>
                </a:bodyPr>
                <a:lstStyle/>
                <a:p>
                  <a:pPr>
                    <a:defRPr sz="800">
                      <a:solidFill>
                        <a:schemeClr val="tx1"/>
                      </a:solidFill>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7B1-48CB-AD4D-9A195647742B}"/>
                </c:ext>
              </c:extLst>
            </c:dLbl>
            <c:dLbl>
              <c:idx val="23"/>
              <c:layout>
                <c:manualLayout>
                  <c:x val="2.5320577787672667E-2"/>
                  <c:y val="-4.4993586642502392E-3"/>
                </c:manualLayout>
              </c:layout>
              <c:spPr>
                <a:noFill/>
                <a:ln>
                  <a:noFill/>
                </a:ln>
                <a:effectLst/>
              </c:spPr>
              <c:txPr>
                <a:bodyPr wrap="square" lIns="38100" tIns="19050" rIns="38100" bIns="19050" anchor="ctr">
                  <a:spAutoFit/>
                </a:bodyPr>
                <a:lstStyle/>
                <a:p>
                  <a:pPr>
                    <a:defRPr sz="800">
                      <a:solidFill>
                        <a:schemeClr val="tx1"/>
                      </a:solidFill>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7B1-48CB-AD4D-9A195647742B}"/>
                </c:ext>
              </c:extLst>
            </c:dLbl>
            <c:spPr>
              <a:noFill/>
              <a:ln>
                <a:noFill/>
              </a:ln>
              <a:effectLst/>
            </c:spPr>
            <c:txPr>
              <a:bodyPr wrap="square" lIns="38100" tIns="19050" rIns="38100" bIns="19050" anchor="ctr">
                <a:spAutoFit/>
              </a:bodyPr>
              <a:lstStyle/>
              <a:p>
                <a:pPr>
                  <a:defRPr sz="800">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'23-3(ク)'!$K$10:$K$39</c:f>
              <c:strCache>
                <c:ptCount val="30"/>
                <c:pt idx="0">
                  <c:v>AI人材の確保                          </c:v>
                </c:pt>
                <c:pt idx="1">
                  <c:v>IoTあり</c:v>
                </c:pt>
                <c:pt idx="2">
                  <c:v>IoTなし</c:v>
                </c:pt>
                <c:pt idx="3">
                  <c:v>学習データの整備                       </c:v>
                </c:pt>
                <c:pt idx="4">
                  <c:v>IoTあり</c:v>
                </c:pt>
                <c:pt idx="5">
                  <c:v>IoTなし</c:v>
                </c:pt>
                <c:pt idx="6">
                  <c:v>導入費用                                 </c:v>
                </c:pt>
                <c:pt idx="7">
                  <c:v>IoTあり</c:v>
                </c:pt>
                <c:pt idx="8">
                  <c:v>IoTなし</c:v>
                </c:pt>
                <c:pt idx="9">
                  <c:v>学習データの保有・蓄積                 </c:v>
                </c:pt>
                <c:pt idx="10">
                  <c:v>IoTあり</c:v>
                </c:pt>
                <c:pt idx="11">
                  <c:v>IoTなし</c:v>
                </c:pt>
                <c:pt idx="12">
                  <c:v>自社内におけるAIについての理解       </c:v>
                </c:pt>
                <c:pt idx="13">
                  <c:v>IoTあり</c:v>
                </c:pt>
                <c:pt idx="14">
                  <c:v>IoTなし</c:v>
                </c:pt>
                <c:pt idx="15">
                  <c:v>AI技術に対する信頼性                  </c:v>
                </c:pt>
                <c:pt idx="16">
                  <c:v>IoTあり</c:v>
                </c:pt>
                <c:pt idx="17">
                  <c:v>IoTなし</c:v>
                </c:pt>
                <c:pt idx="18">
                  <c:v>AI導入事例に関する情報の取得       </c:v>
                </c:pt>
                <c:pt idx="19">
                  <c:v>IoTあり</c:v>
                </c:pt>
                <c:pt idx="20">
                  <c:v>IoTなし</c:v>
                </c:pt>
                <c:pt idx="21">
                  <c:v>導入しやすい製品/サービスのラインナップ</c:v>
                </c:pt>
                <c:pt idx="22">
                  <c:v>IoTあり</c:v>
                </c:pt>
                <c:pt idx="23">
                  <c:v>IoTなし</c:v>
                </c:pt>
                <c:pt idx="24">
                  <c:v>顧客・取引先におけるAIについての理解</c:v>
                </c:pt>
                <c:pt idx="25">
                  <c:v>IoTあり</c:v>
                </c:pt>
                <c:pt idx="26">
                  <c:v>IoTなし</c:v>
                </c:pt>
                <c:pt idx="27">
                  <c:v>適用対象業務の選定                     </c:v>
                </c:pt>
                <c:pt idx="28">
                  <c:v>IoTあり</c:v>
                </c:pt>
                <c:pt idx="29">
                  <c:v>IoTなし</c:v>
                </c:pt>
              </c:strCache>
            </c:strRef>
          </c:cat>
          <c:val>
            <c:numRef>
              <c:f>'23-3(ク)'!$N$10:$N$39</c:f>
              <c:numCache>
                <c:formatCode>0.0%</c:formatCode>
                <c:ptCount val="30"/>
                <c:pt idx="1">
                  <c:v>0.16577540106951871</c:v>
                </c:pt>
                <c:pt idx="2">
                  <c:v>0.19718309859154928</c:v>
                </c:pt>
                <c:pt idx="4">
                  <c:v>6.9518716577540107E-2</c:v>
                </c:pt>
                <c:pt idx="5">
                  <c:v>0.12676056338028169</c:v>
                </c:pt>
                <c:pt idx="7">
                  <c:v>0.10160427807486631</c:v>
                </c:pt>
                <c:pt idx="8">
                  <c:v>4.2253521126760563E-2</c:v>
                </c:pt>
                <c:pt idx="10">
                  <c:v>0.10695187165775401</c:v>
                </c:pt>
                <c:pt idx="11">
                  <c:v>5.6338028169014086E-2</c:v>
                </c:pt>
                <c:pt idx="13">
                  <c:v>5.8823529411764705E-2</c:v>
                </c:pt>
                <c:pt idx="14">
                  <c:v>2.8169014084507043E-2</c:v>
                </c:pt>
                <c:pt idx="16">
                  <c:v>6.4171122994652413E-2</c:v>
                </c:pt>
                <c:pt idx="17">
                  <c:v>5.6338028169014086E-2</c:v>
                </c:pt>
                <c:pt idx="19">
                  <c:v>8.5561497326203204E-2</c:v>
                </c:pt>
                <c:pt idx="20">
                  <c:v>5.6338028169014086E-2</c:v>
                </c:pt>
                <c:pt idx="22">
                  <c:v>3.7433155080213901E-2</c:v>
                </c:pt>
                <c:pt idx="23">
                  <c:v>2.8169014084507043E-2</c:v>
                </c:pt>
                <c:pt idx="25">
                  <c:v>5.3475935828877004E-2</c:v>
                </c:pt>
                <c:pt idx="26">
                  <c:v>9.8591549295774641E-2</c:v>
                </c:pt>
                <c:pt idx="28">
                  <c:v>3.7433155080213901E-2</c:v>
                </c:pt>
                <c:pt idx="29">
                  <c:v>5.6338028169014086E-2</c:v>
                </c:pt>
              </c:numCache>
            </c:numRef>
          </c:val>
          <c:extLst>
            <c:ext xmlns:c16="http://schemas.microsoft.com/office/drawing/2014/chart" uri="{C3380CC4-5D6E-409C-BE32-E72D297353CC}">
              <c16:uniqueId val="{00000002-FBBE-4D11-B18D-787176E5DA3F}"/>
            </c:ext>
          </c:extLst>
        </c:ser>
        <c:dLbls>
          <c:showLegendKey val="0"/>
          <c:showVal val="0"/>
          <c:showCatName val="0"/>
          <c:showSerName val="0"/>
          <c:showPercent val="0"/>
          <c:showBubbleSize val="0"/>
        </c:dLbls>
        <c:gapWidth val="40"/>
        <c:overlap val="100"/>
        <c:axId val="717160832"/>
        <c:axId val="717162368"/>
      </c:barChart>
      <c:catAx>
        <c:axId val="717160832"/>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717162368"/>
        <c:crosses val="autoZero"/>
        <c:auto val="1"/>
        <c:lblAlgn val="ctr"/>
        <c:lblOffset val="100"/>
        <c:noMultiLvlLbl val="0"/>
      </c:catAx>
      <c:valAx>
        <c:axId val="717162368"/>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717160832"/>
        <c:crosses val="autoZero"/>
        <c:crossBetween val="between"/>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3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925014094678579"/>
          <c:y val="4.3706811501053391E-2"/>
          <c:w val="0.62692942027396292"/>
          <c:h val="0.8718020536783504"/>
        </c:manualLayout>
      </c:layout>
      <c:barChart>
        <c:barDir val="bar"/>
        <c:grouping val="stacked"/>
        <c:varyColors val="0"/>
        <c:ser>
          <c:idx val="0"/>
          <c:order val="0"/>
          <c:tx>
            <c:strRef>
              <c:f>'23-4 (ク)'!$L$6</c:f>
              <c:strCache>
                <c:ptCount val="1"/>
                <c:pt idx="0">
                  <c:v>1番目</c:v>
                </c:pt>
              </c:strCache>
            </c:strRef>
          </c:tx>
          <c:spPr>
            <a:solidFill>
              <a:srgbClr val="FF9966"/>
            </a:solidFill>
            <a:ln>
              <a:solidFill>
                <a:sysClr val="windowText" lastClr="000000"/>
              </a:solidFill>
            </a:ln>
            <a:effectLst/>
          </c:spPr>
          <c:invertIfNegative val="0"/>
          <c:dLbls>
            <c:dLbl>
              <c:idx val="25"/>
              <c:delete val="1"/>
              <c:extLst>
                <c:ext xmlns:c15="http://schemas.microsoft.com/office/drawing/2012/chart" uri="{CE6537A1-D6FC-4f65-9D91-7224C49458BB}"/>
                <c:ext xmlns:c16="http://schemas.microsoft.com/office/drawing/2014/chart" uri="{C3380CC4-5D6E-409C-BE32-E72D297353CC}">
                  <c16:uniqueId val="{00000004-B7B3-4F81-8A89-C755BF776C47}"/>
                </c:ext>
              </c:extLst>
            </c:dLbl>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'23-4 (ク)'!$K$10:$K$39</c:f>
              <c:strCache>
                <c:ptCount val="30"/>
                <c:pt idx="0">
                  <c:v>AI人材の確保                           </c:v>
                </c:pt>
                <c:pt idx="1">
                  <c:v>DXあり</c:v>
                </c:pt>
                <c:pt idx="2">
                  <c:v>DXなし</c:v>
                </c:pt>
                <c:pt idx="3">
                  <c:v>学習データの整備                        </c:v>
                </c:pt>
                <c:pt idx="4">
                  <c:v>DXあり</c:v>
                </c:pt>
                <c:pt idx="5">
                  <c:v>DXなし</c:v>
                </c:pt>
                <c:pt idx="6">
                  <c:v>導入費用                                 </c:v>
                </c:pt>
                <c:pt idx="7">
                  <c:v>DXあり</c:v>
                </c:pt>
                <c:pt idx="8">
                  <c:v>DXなし</c:v>
                </c:pt>
                <c:pt idx="9">
                  <c:v>学習データの保有・蓄積                </c:v>
                </c:pt>
                <c:pt idx="10">
                  <c:v>DXあり</c:v>
                </c:pt>
                <c:pt idx="11">
                  <c:v>DXなし</c:v>
                </c:pt>
                <c:pt idx="12">
                  <c:v>自社内におけるAIについての理解      </c:v>
                </c:pt>
                <c:pt idx="13">
                  <c:v>DXあり</c:v>
                </c:pt>
                <c:pt idx="14">
                  <c:v>DXなし</c:v>
                </c:pt>
                <c:pt idx="15">
                  <c:v>AI技術に対する信頼性                  </c:v>
                </c:pt>
                <c:pt idx="16">
                  <c:v>DXあり</c:v>
                </c:pt>
                <c:pt idx="17">
                  <c:v>DXなし</c:v>
                </c:pt>
                <c:pt idx="18">
                  <c:v>AI導入事例に関する情報の取得       </c:v>
                </c:pt>
                <c:pt idx="19">
                  <c:v>DXあり</c:v>
                </c:pt>
                <c:pt idx="20">
                  <c:v>DXなし</c:v>
                </c:pt>
                <c:pt idx="21">
                  <c:v>導入しやすい製品/サービスのラインナップ</c:v>
                </c:pt>
                <c:pt idx="22">
                  <c:v>DXあり</c:v>
                </c:pt>
                <c:pt idx="23">
                  <c:v>DXなし</c:v>
                </c:pt>
                <c:pt idx="24">
                  <c:v>顧客・取引先におけるAIについての理解</c:v>
                </c:pt>
                <c:pt idx="25">
                  <c:v>DXあり</c:v>
                </c:pt>
                <c:pt idx="26">
                  <c:v>DXなし</c:v>
                </c:pt>
                <c:pt idx="27">
                  <c:v>適用対象業務の選定                    </c:v>
                </c:pt>
                <c:pt idx="28">
                  <c:v>DXあり</c:v>
                </c:pt>
                <c:pt idx="29">
                  <c:v>DXなし</c:v>
                </c:pt>
              </c:strCache>
            </c:strRef>
          </c:cat>
          <c:val>
            <c:numRef>
              <c:f>'23-4 (ク)'!$L$10:$L$39</c:f>
              <c:numCache>
                <c:formatCode>0.0%</c:formatCode>
                <c:ptCount val="30"/>
                <c:pt idx="1">
                  <c:v>0.45238095238095238</c:v>
                </c:pt>
                <c:pt idx="2">
                  <c:v>0.33333333333333331</c:v>
                </c:pt>
                <c:pt idx="4">
                  <c:v>0.19047619047619047</c:v>
                </c:pt>
                <c:pt idx="5">
                  <c:v>0.16460905349794239</c:v>
                </c:pt>
                <c:pt idx="7">
                  <c:v>9.5238095238095233E-2</c:v>
                </c:pt>
                <c:pt idx="8">
                  <c:v>9.8765432098765427E-2</c:v>
                </c:pt>
                <c:pt idx="10">
                  <c:v>7.1428571428571425E-2</c:v>
                </c:pt>
                <c:pt idx="11">
                  <c:v>6.1728395061728392E-2</c:v>
                </c:pt>
                <c:pt idx="13">
                  <c:v>2.3809523809523808E-2</c:v>
                </c:pt>
                <c:pt idx="14">
                  <c:v>6.9958847736625515E-2</c:v>
                </c:pt>
                <c:pt idx="16">
                  <c:v>0</c:v>
                </c:pt>
                <c:pt idx="17">
                  <c:v>6.584362139917696E-2</c:v>
                </c:pt>
                <c:pt idx="19">
                  <c:v>2.3809523809523808E-2</c:v>
                </c:pt>
                <c:pt idx="20">
                  <c:v>3.7037037037037035E-2</c:v>
                </c:pt>
                <c:pt idx="22">
                  <c:v>4.7619047619047616E-2</c:v>
                </c:pt>
                <c:pt idx="23">
                  <c:v>3.292181069958848E-2</c:v>
                </c:pt>
                <c:pt idx="25">
                  <c:v>0</c:v>
                </c:pt>
                <c:pt idx="26">
                  <c:v>3.7037037037037035E-2</c:v>
                </c:pt>
                <c:pt idx="28">
                  <c:v>4.7619047619047616E-2</c:v>
                </c:pt>
                <c:pt idx="29">
                  <c:v>2.4691358024691357E-2</c:v>
                </c:pt>
              </c:numCache>
            </c:numRef>
          </c:val>
          <c:extLst>
            <c:ext xmlns:c16="http://schemas.microsoft.com/office/drawing/2014/chart" uri="{C3380CC4-5D6E-409C-BE32-E72D297353CC}">
              <c16:uniqueId val="{00000000-6D2D-4943-BEC7-E3C6AC06CC7D}"/>
            </c:ext>
          </c:extLst>
        </c:ser>
        <c:ser>
          <c:idx val="2"/>
          <c:order val="1"/>
          <c:tx>
            <c:strRef>
              <c:f>'23-4 (ク)'!$M$6</c:f>
              <c:strCache>
                <c:ptCount val="1"/>
                <c:pt idx="0">
                  <c:v>2番目</c:v>
                </c:pt>
              </c:strCache>
            </c:strRef>
          </c:tx>
          <c:spPr>
            <a:solidFill>
              <a:srgbClr val="FFFF99"/>
            </a:solidFill>
            <a:ln>
              <a:solidFill>
                <a:sysClr val="windowText" lastClr="000000"/>
              </a:solidFill>
            </a:ln>
            <a:effectLst/>
          </c:spPr>
          <c:invertIfNegative val="0"/>
          <c:dLbls>
            <c:dLbl>
              <c:idx val="25"/>
              <c:delete val="1"/>
              <c:extLst>
                <c:ext xmlns:c15="http://schemas.microsoft.com/office/drawing/2012/chart" uri="{CE6537A1-D6FC-4f65-9D91-7224C49458BB}"/>
                <c:ext xmlns:c16="http://schemas.microsoft.com/office/drawing/2014/chart" uri="{C3380CC4-5D6E-409C-BE32-E72D297353CC}">
                  <c16:uniqueId val="{00000003-B7B3-4F81-8A89-C755BF776C47}"/>
                </c:ext>
              </c:extLst>
            </c:dLbl>
            <c:dLbl>
              <c:idx val="28"/>
              <c:layout>
                <c:manualLayout>
                  <c:x val="2.8133975319636273E-3"/>
                  <c:y val="2.7445786018317007E-2"/>
                </c:manualLayout>
              </c:layout>
              <c:spPr>
                <a:noFill/>
                <a:ln>
                  <a:noFill/>
                </a:ln>
                <a:effectLst/>
              </c:spPr>
              <c:txPr>
                <a:bodyPr wrap="square" lIns="38100" tIns="19050" rIns="38100" bIns="19050" anchor="ctr">
                  <a:noAutofit/>
                </a:bodyPr>
                <a:lstStyle/>
                <a:p>
                  <a:pPr>
                    <a:defRPr sz="800"/>
                  </a:pPr>
                  <a:endParaRPr lang="ja-JP"/>
                </a:p>
              </c:txPr>
              <c:showLegendKey val="0"/>
              <c:showVal val="1"/>
              <c:showCatName val="0"/>
              <c:showSerName val="0"/>
              <c:showPercent val="0"/>
              <c:showBubbleSize val="0"/>
              <c:extLst>
                <c:ext xmlns:c15="http://schemas.microsoft.com/office/drawing/2012/chart" uri="{CE6537A1-D6FC-4f65-9D91-7224C49458BB}">
                  <c15:layout>
                    <c:manualLayout>
                      <c:w val="4.6414081165411153E-2"/>
                      <c:h val="5.079757562223506E-2"/>
                    </c:manualLayout>
                  </c15:layout>
                </c:ext>
                <c:ext xmlns:c16="http://schemas.microsoft.com/office/drawing/2014/chart" uri="{C3380CC4-5D6E-409C-BE32-E72D297353CC}">
                  <c16:uniqueId val="{00000001-B7B3-4F81-8A89-C755BF776C47}"/>
                </c:ext>
              </c:extLst>
            </c:dLbl>
            <c:dLbl>
              <c:idx val="29"/>
              <c:layout>
                <c:manualLayout>
                  <c:x val="0"/>
                  <c:y val="-2.5158637183457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7B3-4F81-8A89-C755BF776C47}"/>
                </c:ext>
              </c:extLst>
            </c:dLbl>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'23-4 (ク)'!$K$10:$K$39</c:f>
              <c:strCache>
                <c:ptCount val="30"/>
                <c:pt idx="0">
                  <c:v>AI人材の確保                           </c:v>
                </c:pt>
                <c:pt idx="1">
                  <c:v>DXあり</c:v>
                </c:pt>
                <c:pt idx="2">
                  <c:v>DXなし</c:v>
                </c:pt>
                <c:pt idx="3">
                  <c:v>学習データの整備                        </c:v>
                </c:pt>
                <c:pt idx="4">
                  <c:v>DXあり</c:v>
                </c:pt>
                <c:pt idx="5">
                  <c:v>DXなし</c:v>
                </c:pt>
                <c:pt idx="6">
                  <c:v>導入費用                                 </c:v>
                </c:pt>
                <c:pt idx="7">
                  <c:v>DXあり</c:v>
                </c:pt>
                <c:pt idx="8">
                  <c:v>DXなし</c:v>
                </c:pt>
                <c:pt idx="9">
                  <c:v>学習データの保有・蓄積                </c:v>
                </c:pt>
                <c:pt idx="10">
                  <c:v>DXあり</c:v>
                </c:pt>
                <c:pt idx="11">
                  <c:v>DXなし</c:v>
                </c:pt>
                <c:pt idx="12">
                  <c:v>自社内におけるAIについての理解      </c:v>
                </c:pt>
                <c:pt idx="13">
                  <c:v>DXあり</c:v>
                </c:pt>
                <c:pt idx="14">
                  <c:v>DXなし</c:v>
                </c:pt>
                <c:pt idx="15">
                  <c:v>AI技術に対する信頼性                  </c:v>
                </c:pt>
                <c:pt idx="16">
                  <c:v>DXあり</c:v>
                </c:pt>
                <c:pt idx="17">
                  <c:v>DXなし</c:v>
                </c:pt>
                <c:pt idx="18">
                  <c:v>AI導入事例に関する情報の取得       </c:v>
                </c:pt>
                <c:pt idx="19">
                  <c:v>DXあり</c:v>
                </c:pt>
                <c:pt idx="20">
                  <c:v>DXなし</c:v>
                </c:pt>
                <c:pt idx="21">
                  <c:v>導入しやすい製品/サービスのラインナップ</c:v>
                </c:pt>
                <c:pt idx="22">
                  <c:v>DXあり</c:v>
                </c:pt>
                <c:pt idx="23">
                  <c:v>DXなし</c:v>
                </c:pt>
                <c:pt idx="24">
                  <c:v>顧客・取引先におけるAIについての理解</c:v>
                </c:pt>
                <c:pt idx="25">
                  <c:v>DXあり</c:v>
                </c:pt>
                <c:pt idx="26">
                  <c:v>DXなし</c:v>
                </c:pt>
                <c:pt idx="27">
                  <c:v>適用対象業務の選定                    </c:v>
                </c:pt>
                <c:pt idx="28">
                  <c:v>DXあり</c:v>
                </c:pt>
                <c:pt idx="29">
                  <c:v>DXなし</c:v>
                </c:pt>
              </c:strCache>
            </c:strRef>
          </c:cat>
          <c:val>
            <c:numRef>
              <c:f>'23-4 (ク)'!$M$10:$M$39</c:f>
              <c:numCache>
                <c:formatCode>0.0%</c:formatCode>
                <c:ptCount val="30"/>
                <c:pt idx="1">
                  <c:v>0.1</c:v>
                </c:pt>
                <c:pt idx="2">
                  <c:v>0.12121212121212122</c:v>
                </c:pt>
                <c:pt idx="4">
                  <c:v>7.4999999999999997E-2</c:v>
                </c:pt>
                <c:pt idx="5">
                  <c:v>9.0909090909090912E-2</c:v>
                </c:pt>
                <c:pt idx="7">
                  <c:v>0.125</c:v>
                </c:pt>
                <c:pt idx="8">
                  <c:v>0.12121212121212122</c:v>
                </c:pt>
                <c:pt idx="10">
                  <c:v>0.17499999999999999</c:v>
                </c:pt>
                <c:pt idx="11">
                  <c:v>0.13852813852813853</c:v>
                </c:pt>
                <c:pt idx="13">
                  <c:v>7.4999999999999997E-2</c:v>
                </c:pt>
                <c:pt idx="14">
                  <c:v>0.12987012987012986</c:v>
                </c:pt>
                <c:pt idx="16">
                  <c:v>0.1</c:v>
                </c:pt>
                <c:pt idx="17">
                  <c:v>7.792207792207792E-2</c:v>
                </c:pt>
                <c:pt idx="19">
                  <c:v>0.05</c:v>
                </c:pt>
                <c:pt idx="20">
                  <c:v>5.627705627705628E-2</c:v>
                </c:pt>
                <c:pt idx="22">
                  <c:v>2.5000000000000001E-2</c:v>
                </c:pt>
                <c:pt idx="23">
                  <c:v>1.2987012987012988E-2</c:v>
                </c:pt>
                <c:pt idx="25">
                  <c:v>2.5000000000000001E-2</c:v>
                </c:pt>
                <c:pt idx="26">
                  <c:v>3.4632034632034632E-2</c:v>
                </c:pt>
                <c:pt idx="28">
                  <c:v>0.05</c:v>
                </c:pt>
                <c:pt idx="29">
                  <c:v>6.0606060606060608E-2</c:v>
                </c:pt>
              </c:numCache>
            </c:numRef>
          </c:val>
          <c:extLst>
            <c:ext xmlns:c16="http://schemas.microsoft.com/office/drawing/2014/chart" uri="{C3380CC4-5D6E-409C-BE32-E72D297353CC}">
              <c16:uniqueId val="{00000001-6D2D-4943-BEC7-E3C6AC06CC7D}"/>
            </c:ext>
          </c:extLst>
        </c:ser>
        <c:ser>
          <c:idx val="1"/>
          <c:order val="2"/>
          <c:tx>
            <c:strRef>
              <c:f>'23-4 (ク)'!$N$6</c:f>
              <c:strCache>
                <c:ptCount val="1"/>
                <c:pt idx="0">
                  <c:v>3番目</c:v>
                </c:pt>
              </c:strCache>
            </c:strRef>
          </c:tx>
          <c:spPr>
            <a:solidFill>
              <a:srgbClr val="3366FF"/>
            </a:solidFill>
            <a:ln>
              <a:solidFill>
                <a:sysClr val="windowText" lastClr="000000"/>
              </a:solidFill>
            </a:ln>
            <a:effectLst/>
          </c:spPr>
          <c:invertIfNegative val="0"/>
          <c:dLbls>
            <c:dLbl>
              <c:idx val="28"/>
              <c:layout>
                <c:manualLayout>
                  <c:x val="2.2507180255708987E-2"/>
                  <c:y val="-4.5739374888006243E-3"/>
                </c:manualLayout>
              </c:layout>
              <c:spPr>
                <a:noFill/>
                <a:ln>
                  <a:noFill/>
                </a:ln>
                <a:effectLst/>
              </c:spPr>
              <c:txPr>
                <a:bodyPr wrap="square" lIns="38100" tIns="19050" rIns="38100" bIns="19050" anchor="ctr">
                  <a:spAutoFit/>
                </a:bodyPr>
                <a:lstStyle/>
                <a:p>
                  <a:pPr>
                    <a:defRPr sz="800">
                      <a:solidFill>
                        <a:schemeClr val="tx1"/>
                      </a:solidFill>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7B3-4F81-8A89-C755BF776C47}"/>
                </c:ext>
              </c:extLst>
            </c:dLbl>
            <c:spPr>
              <a:noFill/>
              <a:ln>
                <a:noFill/>
              </a:ln>
              <a:effectLst/>
            </c:spPr>
            <c:txPr>
              <a:bodyPr wrap="square" lIns="38100" tIns="19050" rIns="38100" bIns="19050" anchor="ctr">
                <a:spAutoFit/>
              </a:bodyPr>
              <a:lstStyle/>
              <a:p>
                <a:pPr>
                  <a:defRPr sz="800">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'23-4 (ク)'!$K$10:$K$39</c:f>
              <c:strCache>
                <c:ptCount val="30"/>
                <c:pt idx="0">
                  <c:v>AI人材の確保                           </c:v>
                </c:pt>
                <c:pt idx="1">
                  <c:v>DXあり</c:v>
                </c:pt>
                <c:pt idx="2">
                  <c:v>DXなし</c:v>
                </c:pt>
                <c:pt idx="3">
                  <c:v>学習データの整備                        </c:v>
                </c:pt>
                <c:pt idx="4">
                  <c:v>DXあり</c:v>
                </c:pt>
                <c:pt idx="5">
                  <c:v>DXなし</c:v>
                </c:pt>
                <c:pt idx="6">
                  <c:v>導入費用                                 </c:v>
                </c:pt>
                <c:pt idx="7">
                  <c:v>DXあり</c:v>
                </c:pt>
                <c:pt idx="8">
                  <c:v>DXなし</c:v>
                </c:pt>
                <c:pt idx="9">
                  <c:v>学習データの保有・蓄積                </c:v>
                </c:pt>
                <c:pt idx="10">
                  <c:v>DXあり</c:v>
                </c:pt>
                <c:pt idx="11">
                  <c:v>DXなし</c:v>
                </c:pt>
                <c:pt idx="12">
                  <c:v>自社内におけるAIについての理解      </c:v>
                </c:pt>
                <c:pt idx="13">
                  <c:v>DXあり</c:v>
                </c:pt>
                <c:pt idx="14">
                  <c:v>DXなし</c:v>
                </c:pt>
                <c:pt idx="15">
                  <c:v>AI技術に対する信頼性                  </c:v>
                </c:pt>
                <c:pt idx="16">
                  <c:v>DXあり</c:v>
                </c:pt>
                <c:pt idx="17">
                  <c:v>DXなし</c:v>
                </c:pt>
                <c:pt idx="18">
                  <c:v>AI導入事例に関する情報の取得       </c:v>
                </c:pt>
                <c:pt idx="19">
                  <c:v>DXあり</c:v>
                </c:pt>
                <c:pt idx="20">
                  <c:v>DXなし</c:v>
                </c:pt>
                <c:pt idx="21">
                  <c:v>導入しやすい製品/サービスのラインナップ</c:v>
                </c:pt>
                <c:pt idx="22">
                  <c:v>DXあり</c:v>
                </c:pt>
                <c:pt idx="23">
                  <c:v>DXなし</c:v>
                </c:pt>
                <c:pt idx="24">
                  <c:v>顧客・取引先におけるAIについての理解</c:v>
                </c:pt>
                <c:pt idx="25">
                  <c:v>DXあり</c:v>
                </c:pt>
                <c:pt idx="26">
                  <c:v>DXなし</c:v>
                </c:pt>
                <c:pt idx="27">
                  <c:v>適用対象業務の選定                    </c:v>
                </c:pt>
                <c:pt idx="28">
                  <c:v>DXあり</c:v>
                </c:pt>
                <c:pt idx="29">
                  <c:v>DXなし</c:v>
                </c:pt>
              </c:strCache>
            </c:strRef>
          </c:cat>
          <c:val>
            <c:numRef>
              <c:f>'23-4 (ク)'!$N$10:$N$39</c:f>
              <c:numCache>
                <c:formatCode>0.0%</c:formatCode>
                <c:ptCount val="30"/>
                <c:pt idx="1">
                  <c:v>0.23684210526315788</c:v>
                </c:pt>
                <c:pt idx="2">
                  <c:v>0.16055045871559634</c:v>
                </c:pt>
                <c:pt idx="4">
                  <c:v>7.8947368421052627E-2</c:v>
                </c:pt>
                <c:pt idx="5">
                  <c:v>8.7155963302752298E-2</c:v>
                </c:pt>
                <c:pt idx="7">
                  <c:v>2.6315789473684209E-2</c:v>
                </c:pt>
                <c:pt idx="8">
                  <c:v>9.6330275229357804E-2</c:v>
                </c:pt>
                <c:pt idx="10">
                  <c:v>0.13157894736842105</c:v>
                </c:pt>
                <c:pt idx="11">
                  <c:v>8.2568807339449546E-2</c:v>
                </c:pt>
                <c:pt idx="13">
                  <c:v>5.2631578947368418E-2</c:v>
                </c:pt>
                <c:pt idx="14">
                  <c:v>5.0458715596330278E-2</c:v>
                </c:pt>
                <c:pt idx="16">
                  <c:v>5.2631578947368418E-2</c:v>
                </c:pt>
                <c:pt idx="17">
                  <c:v>6.4220183486238536E-2</c:v>
                </c:pt>
                <c:pt idx="19">
                  <c:v>2.6315789473684209E-2</c:v>
                </c:pt>
                <c:pt idx="20">
                  <c:v>8.7155963302752298E-2</c:v>
                </c:pt>
                <c:pt idx="22">
                  <c:v>5.2631578947368418E-2</c:v>
                </c:pt>
                <c:pt idx="23">
                  <c:v>3.2110091743119268E-2</c:v>
                </c:pt>
                <c:pt idx="25">
                  <c:v>0.10526315789473684</c:v>
                </c:pt>
                <c:pt idx="26">
                  <c:v>5.9633027522935783E-2</c:v>
                </c:pt>
                <c:pt idx="28">
                  <c:v>2.6315789473684209E-2</c:v>
                </c:pt>
                <c:pt idx="29">
                  <c:v>4.5871559633027525E-2</c:v>
                </c:pt>
              </c:numCache>
            </c:numRef>
          </c:val>
          <c:extLst>
            <c:ext xmlns:c16="http://schemas.microsoft.com/office/drawing/2014/chart" uri="{C3380CC4-5D6E-409C-BE32-E72D297353CC}">
              <c16:uniqueId val="{00000002-6D2D-4943-BEC7-E3C6AC06CC7D}"/>
            </c:ext>
          </c:extLst>
        </c:ser>
        <c:dLbls>
          <c:showLegendKey val="0"/>
          <c:showVal val="0"/>
          <c:showCatName val="0"/>
          <c:showSerName val="0"/>
          <c:showPercent val="0"/>
          <c:showBubbleSize val="0"/>
        </c:dLbls>
        <c:gapWidth val="40"/>
        <c:overlap val="100"/>
        <c:axId val="717160832"/>
        <c:axId val="717162368"/>
      </c:barChart>
      <c:catAx>
        <c:axId val="717160832"/>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717162368"/>
        <c:crosses val="autoZero"/>
        <c:auto val="1"/>
        <c:lblAlgn val="ctr"/>
        <c:lblOffset val="100"/>
        <c:noMultiLvlLbl val="0"/>
      </c:catAx>
      <c:valAx>
        <c:axId val="717162368"/>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717160832"/>
        <c:crosses val="autoZero"/>
        <c:crossBetween val="between"/>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3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a:pPr>
            <a:r>
              <a:rPr lang="en-US" altLang="ja-JP" dirty="0"/>
              <a:t>Q24-A.</a:t>
            </a:r>
            <a:r>
              <a:rPr lang="ja-JP" altLang="en-US" dirty="0"/>
              <a:t>組込み</a:t>
            </a:r>
            <a:r>
              <a:rPr lang="en-US" altLang="ja-JP" dirty="0"/>
              <a:t>/IoT</a:t>
            </a:r>
            <a:r>
              <a:rPr lang="ja-JP" altLang="en-US" dirty="0"/>
              <a:t>システム技術者の人数</a:t>
            </a:r>
            <a:r>
              <a:rPr lang="en-US" altLang="ja-JP" dirty="0"/>
              <a:t>(n=785)</a:t>
            </a:r>
          </a:p>
        </c:rich>
      </c:tx>
      <c:layout>
        <c:manualLayout>
          <c:xMode val="edge"/>
          <c:yMode val="edge"/>
          <c:x val="0.15029010918454544"/>
          <c:y val="2.6744583958514308E-3"/>
        </c:manualLayout>
      </c:layout>
      <c:overlay val="0"/>
    </c:title>
    <c:autoTitleDeleted val="0"/>
    <c:plotArea>
      <c:layout>
        <c:manualLayout>
          <c:layoutTarget val="inner"/>
          <c:xMode val="edge"/>
          <c:yMode val="edge"/>
          <c:x val="0.26181453607431271"/>
          <c:y val="0.1162020584906157"/>
          <c:w val="0.46120267087354588"/>
          <c:h val="0.53806967592592603"/>
        </c:manualLayout>
      </c:layout>
      <c:pieChart>
        <c:varyColors val="1"/>
        <c:ser>
          <c:idx val="1"/>
          <c:order val="0"/>
          <c:tx>
            <c:strRef>
              <c:f>'Q24-A'!$D$4:$E$4</c:f>
              <c:strCache>
                <c:ptCount val="1"/>
                <c:pt idx="0">
                  <c:v>Q24-A.組込み/IoTシステム技術者の人数(n=785)</c:v>
                </c:pt>
              </c:strCache>
            </c:strRef>
          </c:tx>
          <c:spPr>
            <a:ln>
              <a:solidFill>
                <a:schemeClr val="bg1"/>
              </a:solidFill>
            </a:ln>
          </c:spPr>
          <c:dPt>
            <c:idx val="0"/>
            <c:bubble3D val="0"/>
            <c:extLst>
              <c:ext xmlns:c16="http://schemas.microsoft.com/office/drawing/2014/chart" uri="{C3380CC4-5D6E-409C-BE32-E72D297353CC}">
                <c16:uniqueId val="{00000000-4EE4-491D-82C2-C3253A404F1F}"/>
              </c:ext>
            </c:extLst>
          </c:dPt>
          <c:dPt>
            <c:idx val="1"/>
            <c:bubble3D val="0"/>
            <c:extLst>
              <c:ext xmlns:c16="http://schemas.microsoft.com/office/drawing/2014/chart" uri="{C3380CC4-5D6E-409C-BE32-E72D297353CC}">
                <c16:uniqueId val="{00000001-4EE4-491D-82C2-C3253A404F1F}"/>
              </c:ext>
            </c:extLst>
          </c:dPt>
          <c:dPt>
            <c:idx val="2"/>
            <c:bubble3D val="0"/>
            <c:extLst>
              <c:ext xmlns:c16="http://schemas.microsoft.com/office/drawing/2014/chart" uri="{C3380CC4-5D6E-409C-BE32-E72D297353CC}">
                <c16:uniqueId val="{00000002-4EE4-491D-82C2-C3253A404F1F}"/>
              </c:ext>
            </c:extLst>
          </c:dPt>
          <c:dPt>
            <c:idx val="3"/>
            <c:bubble3D val="0"/>
            <c:extLst>
              <c:ext xmlns:c16="http://schemas.microsoft.com/office/drawing/2014/chart" uri="{C3380CC4-5D6E-409C-BE32-E72D297353CC}">
                <c16:uniqueId val="{00000003-4EE4-491D-82C2-C3253A404F1F}"/>
              </c:ext>
            </c:extLst>
          </c:dPt>
          <c:dPt>
            <c:idx val="4"/>
            <c:bubble3D val="0"/>
            <c:extLst>
              <c:ext xmlns:c16="http://schemas.microsoft.com/office/drawing/2014/chart" uri="{C3380CC4-5D6E-409C-BE32-E72D297353CC}">
                <c16:uniqueId val="{00000004-4EE4-491D-82C2-C3253A404F1F}"/>
              </c:ext>
            </c:extLst>
          </c:dPt>
          <c:dPt>
            <c:idx val="5"/>
            <c:bubble3D val="0"/>
            <c:extLst>
              <c:ext xmlns:c16="http://schemas.microsoft.com/office/drawing/2014/chart" uri="{C3380CC4-5D6E-409C-BE32-E72D297353CC}">
                <c16:uniqueId val="{00000005-4EE4-491D-82C2-C3253A404F1F}"/>
              </c:ext>
            </c:extLst>
          </c:dPt>
          <c:dPt>
            <c:idx val="6"/>
            <c:bubble3D val="0"/>
            <c:extLst>
              <c:ext xmlns:c16="http://schemas.microsoft.com/office/drawing/2014/chart" uri="{C3380CC4-5D6E-409C-BE32-E72D297353CC}">
                <c16:uniqueId val="{00000006-4EE4-491D-82C2-C3253A404F1F}"/>
              </c:ext>
            </c:extLst>
          </c:dPt>
          <c:dPt>
            <c:idx val="7"/>
            <c:bubble3D val="0"/>
            <c:extLst>
              <c:ext xmlns:c16="http://schemas.microsoft.com/office/drawing/2014/chart" uri="{C3380CC4-5D6E-409C-BE32-E72D297353CC}">
                <c16:uniqueId val="{00000007-4EE4-491D-82C2-C3253A404F1F}"/>
              </c:ext>
            </c:extLst>
          </c:dPt>
          <c:dPt>
            <c:idx val="8"/>
            <c:bubble3D val="0"/>
            <c:extLst>
              <c:ext xmlns:c16="http://schemas.microsoft.com/office/drawing/2014/chart" uri="{C3380CC4-5D6E-409C-BE32-E72D297353CC}">
                <c16:uniqueId val="{00000008-4EE4-491D-82C2-C3253A404F1F}"/>
              </c:ext>
            </c:extLst>
          </c:dPt>
          <c:dPt>
            <c:idx val="9"/>
            <c:bubble3D val="0"/>
            <c:extLst>
              <c:ext xmlns:c16="http://schemas.microsoft.com/office/drawing/2014/chart" uri="{C3380CC4-5D6E-409C-BE32-E72D297353CC}">
                <c16:uniqueId val="{00000009-4EE4-491D-82C2-C3253A404F1F}"/>
              </c:ext>
            </c:extLst>
          </c:dPt>
          <c:dLbls>
            <c:dLbl>
              <c:idx val="4"/>
              <c:layout>
                <c:manualLayout>
                  <c:x val="-0.10583335433201475"/>
                  <c:y val="7.6435185185185134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EE4-491D-82C2-C3253A404F1F}"/>
                </c:ext>
              </c:extLst>
            </c:dLbl>
            <c:dLbl>
              <c:idx val="5"/>
              <c:layout>
                <c:manualLayout>
                  <c:x val="-0.14363098087916287"/>
                  <c:y val="3.527777777777772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EE4-491D-82C2-C3253A404F1F}"/>
                </c:ext>
              </c:extLst>
            </c:dLbl>
            <c:dLbl>
              <c:idx val="6"/>
              <c:layout>
                <c:manualLayout>
                  <c:x val="-0.141111139109353"/>
                  <c:y val="0"/>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EE4-491D-82C2-C3253A404F1F}"/>
                </c:ext>
              </c:extLst>
            </c:dLbl>
            <c:dLbl>
              <c:idx val="7"/>
              <c:layout>
                <c:manualLayout>
                  <c:x val="-0.141111139109353"/>
                  <c:y val="-5.2916666666666667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EE4-491D-82C2-C3253A404F1F}"/>
                </c:ext>
              </c:extLst>
            </c:dLbl>
            <c:dLbl>
              <c:idx val="8"/>
              <c:layout>
                <c:manualLayout>
                  <c:x val="-0.10583335433201475"/>
                  <c:y val="-0.12935185185185186"/>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EE4-491D-82C2-C3253A404F1F}"/>
                </c:ext>
              </c:extLst>
            </c:dLbl>
            <c:spPr>
              <a:noFill/>
              <a:ln>
                <a:noFill/>
              </a:ln>
              <a:effectLst/>
            </c:spPr>
            <c:dLblPos val="outEnd"/>
            <c:showLegendKey val="0"/>
            <c:showVal val="1"/>
            <c:showCatName val="0"/>
            <c:showSerName val="0"/>
            <c:showPercent val="0"/>
            <c:showBubbleSize val="0"/>
            <c:showLeaderLines val="1"/>
            <c:extLst>
              <c:ext xmlns:c15="http://schemas.microsoft.com/office/drawing/2012/chart" uri="{CE6537A1-D6FC-4f65-9D91-7224C49458BB}"/>
            </c:extLst>
          </c:dLbls>
          <c:cat>
            <c:strRef>
              <c:f>'Q24-A'!$D$5:$D$14</c:f>
              <c:strCache>
                <c:ptCount val="10"/>
                <c:pt idx="0">
                  <c:v>1～5人（n=348）</c:v>
                </c:pt>
                <c:pt idx="1">
                  <c:v>6～9人（n=83）</c:v>
                </c:pt>
                <c:pt idx="2">
                  <c:v>10～19人（n=64）</c:v>
                </c:pt>
                <c:pt idx="3">
                  <c:v>20～49人（n=55）</c:v>
                </c:pt>
                <c:pt idx="4">
                  <c:v>50～99人（n=26）</c:v>
                </c:pt>
                <c:pt idx="5">
                  <c:v>100～199人（n=13）</c:v>
                </c:pt>
                <c:pt idx="6">
                  <c:v>200～499人（n=6）</c:v>
                </c:pt>
                <c:pt idx="7">
                  <c:v>500～999人（n=3）</c:v>
                </c:pt>
                <c:pt idx="8">
                  <c:v>1000人以上（n=3）</c:v>
                </c:pt>
                <c:pt idx="9">
                  <c:v>いない／なし（n=184）</c:v>
                </c:pt>
              </c:strCache>
            </c:strRef>
          </c:cat>
          <c:val>
            <c:numRef>
              <c:f>'Q24-A'!$E$5:$E$14</c:f>
              <c:numCache>
                <c:formatCode>0.0%</c:formatCode>
                <c:ptCount val="10"/>
                <c:pt idx="0">
                  <c:v>0.44331210191082804</c:v>
                </c:pt>
                <c:pt idx="1">
                  <c:v>0.10573248407643313</c:v>
                </c:pt>
                <c:pt idx="2">
                  <c:v>8.1528662420382161E-2</c:v>
                </c:pt>
                <c:pt idx="3">
                  <c:v>7.0063694267515922E-2</c:v>
                </c:pt>
                <c:pt idx="4">
                  <c:v>3.3121019108280254E-2</c:v>
                </c:pt>
                <c:pt idx="5">
                  <c:v>1.6560509554140127E-2</c:v>
                </c:pt>
                <c:pt idx="6">
                  <c:v>7.6433121019108281E-3</c:v>
                </c:pt>
                <c:pt idx="7">
                  <c:v>3.821656050955414E-3</c:v>
                </c:pt>
                <c:pt idx="8">
                  <c:v>3.821656050955414E-3</c:v>
                </c:pt>
                <c:pt idx="9">
                  <c:v>0.23439490445859873</c:v>
                </c:pt>
              </c:numCache>
            </c:numRef>
          </c:val>
          <c:extLst>
            <c:ext xmlns:c16="http://schemas.microsoft.com/office/drawing/2014/chart" uri="{C3380CC4-5D6E-409C-BE32-E72D297353CC}">
              <c16:uniqueId val="{0000000A-4EE4-491D-82C2-C3253A404F1F}"/>
            </c:ext>
          </c:extLst>
        </c:ser>
        <c:dLbls>
          <c:showLegendKey val="0"/>
          <c:showVal val="0"/>
          <c:showCatName val="0"/>
          <c:showSerName val="0"/>
          <c:showPercent val="0"/>
          <c:showBubbleSize val="0"/>
          <c:showLeaderLines val="1"/>
        </c:dLbls>
        <c:firstSliceAng val="0"/>
      </c:pieChart>
    </c:plotArea>
    <c:legend>
      <c:legendPos val="b"/>
      <c:layout>
        <c:manualLayout>
          <c:xMode val="edge"/>
          <c:yMode val="edge"/>
          <c:x val="6.4098623829092025E-2"/>
          <c:y val="0.67135231481481483"/>
          <c:w val="0.87180255392907813"/>
          <c:h val="0.3110087962962963"/>
        </c:manualLayout>
      </c:layout>
      <c:overlay val="0"/>
    </c:legend>
    <c:plotVisOnly val="1"/>
    <c:dispBlanksAs val="gap"/>
    <c:showDLblsOverMax val="0"/>
  </c:chart>
  <c:spPr>
    <a:ln>
      <a:noFill/>
    </a:ln>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3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148925029548617"/>
          <c:y val="8.0033088745772273E-3"/>
        </c:manualLayout>
      </c:layout>
      <c:overlay val="0"/>
      <c:txPr>
        <a:bodyPr/>
        <a:lstStyle/>
        <a:p>
          <a:pPr>
            <a:defRPr sz="1200" b="0"/>
          </a:pPr>
          <a:endParaRPr lang="ja-JP"/>
        </a:p>
      </c:txPr>
    </c:title>
    <c:autoTitleDeleted val="0"/>
    <c:plotArea>
      <c:layout>
        <c:manualLayout>
          <c:layoutTarget val="inner"/>
          <c:xMode val="edge"/>
          <c:yMode val="edge"/>
          <c:x val="0.26181453607431271"/>
          <c:y val="0.12137469538587187"/>
          <c:w val="0.46120267087354588"/>
          <c:h val="0.53806967592592603"/>
        </c:manualLayout>
      </c:layout>
      <c:pieChart>
        <c:varyColors val="1"/>
        <c:ser>
          <c:idx val="1"/>
          <c:order val="0"/>
          <c:tx>
            <c:strRef>
              <c:f>'Q24-B'!$D$4:$E$4</c:f>
              <c:strCache>
                <c:ptCount val="1"/>
                <c:pt idx="0">
                  <c:v>Q24-B.不足している技術者の人数(n=763)</c:v>
                </c:pt>
              </c:strCache>
            </c:strRef>
          </c:tx>
          <c:spPr>
            <a:ln>
              <a:solidFill>
                <a:schemeClr val="bg1"/>
              </a:solidFill>
            </a:ln>
          </c:spPr>
          <c:dPt>
            <c:idx val="0"/>
            <c:bubble3D val="0"/>
            <c:extLst>
              <c:ext xmlns:c16="http://schemas.microsoft.com/office/drawing/2014/chart" uri="{C3380CC4-5D6E-409C-BE32-E72D297353CC}">
                <c16:uniqueId val="{00000000-423C-47C7-B8F7-E46EE2B47468}"/>
              </c:ext>
            </c:extLst>
          </c:dPt>
          <c:dPt>
            <c:idx val="1"/>
            <c:bubble3D val="0"/>
            <c:extLst>
              <c:ext xmlns:c16="http://schemas.microsoft.com/office/drawing/2014/chart" uri="{C3380CC4-5D6E-409C-BE32-E72D297353CC}">
                <c16:uniqueId val="{00000001-423C-47C7-B8F7-E46EE2B47468}"/>
              </c:ext>
            </c:extLst>
          </c:dPt>
          <c:dPt>
            <c:idx val="2"/>
            <c:bubble3D val="0"/>
            <c:extLst>
              <c:ext xmlns:c16="http://schemas.microsoft.com/office/drawing/2014/chart" uri="{C3380CC4-5D6E-409C-BE32-E72D297353CC}">
                <c16:uniqueId val="{00000002-423C-47C7-B8F7-E46EE2B47468}"/>
              </c:ext>
            </c:extLst>
          </c:dPt>
          <c:dPt>
            <c:idx val="3"/>
            <c:bubble3D val="0"/>
            <c:extLst>
              <c:ext xmlns:c16="http://schemas.microsoft.com/office/drawing/2014/chart" uri="{C3380CC4-5D6E-409C-BE32-E72D297353CC}">
                <c16:uniqueId val="{00000003-423C-47C7-B8F7-E46EE2B47468}"/>
              </c:ext>
            </c:extLst>
          </c:dPt>
          <c:dPt>
            <c:idx val="4"/>
            <c:bubble3D val="0"/>
            <c:extLst>
              <c:ext xmlns:c16="http://schemas.microsoft.com/office/drawing/2014/chart" uri="{C3380CC4-5D6E-409C-BE32-E72D297353CC}">
                <c16:uniqueId val="{00000004-423C-47C7-B8F7-E46EE2B47468}"/>
              </c:ext>
            </c:extLst>
          </c:dPt>
          <c:dPt>
            <c:idx val="5"/>
            <c:bubble3D val="0"/>
            <c:extLst>
              <c:ext xmlns:c16="http://schemas.microsoft.com/office/drawing/2014/chart" uri="{C3380CC4-5D6E-409C-BE32-E72D297353CC}">
                <c16:uniqueId val="{00000005-423C-47C7-B8F7-E46EE2B47468}"/>
              </c:ext>
            </c:extLst>
          </c:dPt>
          <c:dPt>
            <c:idx val="6"/>
            <c:bubble3D val="0"/>
            <c:extLst>
              <c:ext xmlns:c16="http://schemas.microsoft.com/office/drawing/2014/chart" uri="{C3380CC4-5D6E-409C-BE32-E72D297353CC}">
                <c16:uniqueId val="{00000006-423C-47C7-B8F7-E46EE2B47468}"/>
              </c:ext>
            </c:extLst>
          </c:dPt>
          <c:dPt>
            <c:idx val="7"/>
            <c:bubble3D val="0"/>
            <c:extLst>
              <c:ext xmlns:c16="http://schemas.microsoft.com/office/drawing/2014/chart" uri="{C3380CC4-5D6E-409C-BE32-E72D297353CC}">
                <c16:uniqueId val="{00000007-423C-47C7-B8F7-E46EE2B47468}"/>
              </c:ext>
            </c:extLst>
          </c:dPt>
          <c:dPt>
            <c:idx val="8"/>
            <c:bubble3D val="0"/>
            <c:extLst>
              <c:ext xmlns:c16="http://schemas.microsoft.com/office/drawing/2014/chart" uri="{C3380CC4-5D6E-409C-BE32-E72D297353CC}">
                <c16:uniqueId val="{00000008-423C-47C7-B8F7-E46EE2B47468}"/>
              </c:ext>
            </c:extLst>
          </c:dPt>
          <c:dPt>
            <c:idx val="9"/>
            <c:bubble3D val="0"/>
            <c:extLst>
              <c:ext xmlns:c16="http://schemas.microsoft.com/office/drawing/2014/chart" uri="{C3380CC4-5D6E-409C-BE32-E72D297353CC}">
                <c16:uniqueId val="{00000009-423C-47C7-B8F7-E46EE2B47468}"/>
              </c:ext>
            </c:extLst>
          </c:dPt>
          <c:dLbls>
            <c:dLbl>
              <c:idx val="4"/>
              <c:layout>
                <c:manualLayout>
                  <c:x val="-0.10583335433201475"/>
                  <c:y val="7.6435185185185134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23C-47C7-B8F7-E46EE2B47468}"/>
                </c:ext>
              </c:extLst>
            </c:dLbl>
            <c:dLbl>
              <c:idx val="5"/>
              <c:layout>
                <c:manualLayout>
                  <c:x val="-0.14363098087916287"/>
                  <c:y val="3.527777777777772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23C-47C7-B8F7-E46EE2B47468}"/>
                </c:ext>
              </c:extLst>
            </c:dLbl>
            <c:dLbl>
              <c:idx val="6"/>
              <c:layout>
                <c:manualLayout>
                  <c:x val="-0.141111139109353"/>
                  <c:y val="0"/>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23C-47C7-B8F7-E46EE2B47468}"/>
                </c:ext>
              </c:extLst>
            </c:dLbl>
            <c:dLbl>
              <c:idx val="7"/>
              <c:layout>
                <c:manualLayout>
                  <c:x val="-0.141111139109353"/>
                  <c:y val="-5.2916666666666667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23C-47C7-B8F7-E46EE2B47468}"/>
                </c:ext>
              </c:extLst>
            </c:dLbl>
            <c:dLbl>
              <c:idx val="8"/>
              <c:layout>
                <c:manualLayout>
                  <c:x val="-0.10583335433201475"/>
                  <c:y val="-0.12935185185185186"/>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23C-47C7-B8F7-E46EE2B47468}"/>
                </c:ext>
              </c:extLst>
            </c:dLbl>
            <c:spPr>
              <a:noFill/>
              <a:ln>
                <a:noFill/>
              </a:ln>
              <a:effectLst/>
            </c:spPr>
            <c:dLblPos val="outEnd"/>
            <c:showLegendKey val="0"/>
            <c:showVal val="1"/>
            <c:showCatName val="0"/>
            <c:showSerName val="0"/>
            <c:showPercent val="0"/>
            <c:showBubbleSize val="0"/>
            <c:showLeaderLines val="1"/>
            <c:extLst>
              <c:ext xmlns:c15="http://schemas.microsoft.com/office/drawing/2012/chart" uri="{CE6537A1-D6FC-4f65-9D91-7224C49458BB}"/>
            </c:extLst>
          </c:dLbls>
          <c:cat>
            <c:strRef>
              <c:f>'Q24-B'!$D$5:$D$14</c:f>
              <c:strCache>
                <c:ptCount val="10"/>
                <c:pt idx="0">
                  <c:v>1～5人（n=346）</c:v>
                </c:pt>
                <c:pt idx="1">
                  <c:v>6～9人（n=102）</c:v>
                </c:pt>
                <c:pt idx="2">
                  <c:v>10～19人（n=84）</c:v>
                </c:pt>
                <c:pt idx="3">
                  <c:v>20～49人（n=41）</c:v>
                </c:pt>
                <c:pt idx="4">
                  <c:v>50～99人（n=16）</c:v>
                </c:pt>
                <c:pt idx="5">
                  <c:v>100～199人（n=4）</c:v>
                </c:pt>
                <c:pt idx="6">
                  <c:v>200～499人（n=3）</c:v>
                </c:pt>
                <c:pt idx="7">
                  <c:v>500～999人（n=0）</c:v>
                </c:pt>
                <c:pt idx="8">
                  <c:v>1000人以上（n=3）</c:v>
                </c:pt>
                <c:pt idx="9">
                  <c:v>いない／なし（n=164）</c:v>
                </c:pt>
              </c:strCache>
            </c:strRef>
          </c:cat>
          <c:val>
            <c:numRef>
              <c:f>'Q24-B'!$E$5:$E$14</c:f>
              <c:numCache>
                <c:formatCode>0.0%</c:formatCode>
                <c:ptCount val="10"/>
                <c:pt idx="0">
                  <c:v>0.45347313237221493</c:v>
                </c:pt>
                <c:pt idx="1">
                  <c:v>0.13368283093053734</c:v>
                </c:pt>
                <c:pt idx="2">
                  <c:v>0.11009174311926606</c:v>
                </c:pt>
                <c:pt idx="3">
                  <c:v>5.3735255570117955E-2</c:v>
                </c:pt>
                <c:pt idx="4">
                  <c:v>2.0969855832241154E-2</c:v>
                </c:pt>
                <c:pt idx="5">
                  <c:v>5.2424639580602884E-3</c:v>
                </c:pt>
                <c:pt idx="6">
                  <c:v>3.9318479685452159E-3</c:v>
                </c:pt>
                <c:pt idx="7">
                  <c:v>0</c:v>
                </c:pt>
                <c:pt idx="8">
                  <c:v>3.9318479685452159E-3</c:v>
                </c:pt>
                <c:pt idx="9">
                  <c:v>0.21494102228047182</c:v>
                </c:pt>
              </c:numCache>
            </c:numRef>
          </c:val>
          <c:extLst>
            <c:ext xmlns:c16="http://schemas.microsoft.com/office/drawing/2014/chart" uri="{C3380CC4-5D6E-409C-BE32-E72D297353CC}">
              <c16:uniqueId val="{0000000A-423C-47C7-B8F7-E46EE2B47468}"/>
            </c:ext>
          </c:extLst>
        </c:ser>
        <c:dLbls>
          <c:showLegendKey val="0"/>
          <c:showVal val="0"/>
          <c:showCatName val="0"/>
          <c:showSerName val="0"/>
          <c:showPercent val="0"/>
          <c:showBubbleSize val="0"/>
          <c:showLeaderLines val="1"/>
        </c:dLbls>
        <c:firstSliceAng val="0"/>
      </c:pieChart>
    </c:plotArea>
    <c:legend>
      <c:legendPos val="b"/>
      <c:layout>
        <c:manualLayout>
          <c:xMode val="edge"/>
          <c:yMode val="edge"/>
          <c:x val="6.4098623829092025E-2"/>
          <c:y val="0.67135231481481483"/>
          <c:w val="0.87180255392907813"/>
          <c:h val="0.3110087962962963"/>
        </c:manualLayout>
      </c:layout>
      <c:overlay val="0"/>
    </c:legend>
    <c:plotVisOnly val="1"/>
    <c:dispBlanksAs val="gap"/>
    <c:showDLblsOverMax val="0"/>
  </c:chart>
  <c:spPr>
    <a:ln>
      <a:noFill/>
    </a:ln>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3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baseline="0">
                <a:solidFill>
                  <a:schemeClr val="tx1"/>
                </a:solidFill>
                <a:latin typeface="Meiryo UI" panose="020B0604030504040204" pitchFamily="50" charset="-128"/>
                <a:ea typeface="Meiryo UI" panose="020B0604030504040204" pitchFamily="50" charset="-128"/>
                <a:cs typeface="+mn-cs"/>
              </a:defRPr>
            </a:pPr>
            <a:r>
              <a:rPr lang="en-US" altLang="ja-JP" sz="1200" b="1" i="0" baseline="0" dirty="0">
                <a:effectLst/>
              </a:rPr>
              <a:t>Q24.</a:t>
            </a:r>
            <a:r>
              <a:rPr lang="ja-JP" altLang="en-US" sz="1200" b="1" i="0" baseline="0" dirty="0">
                <a:effectLst/>
              </a:rPr>
              <a:t>組込み</a:t>
            </a:r>
            <a:r>
              <a:rPr lang="en-US" altLang="ja-JP" sz="1200" b="1" i="0" baseline="0" dirty="0">
                <a:effectLst/>
              </a:rPr>
              <a:t>/IoT</a:t>
            </a:r>
            <a:r>
              <a:rPr lang="ja-JP" altLang="en-US" sz="1200" b="1" i="0" baseline="0" dirty="0">
                <a:effectLst/>
              </a:rPr>
              <a:t>システム技術者の人数</a:t>
            </a:r>
            <a:endParaRPr lang="ja-JP" altLang="ja-JP" sz="1000" dirty="0">
              <a:effectLst/>
            </a:endParaRPr>
          </a:p>
        </c:rich>
      </c:tx>
      <c:layout>
        <c:manualLayout>
          <c:xMode val="edge"/>
          <c:yMode val="edge"/>
          <c:x val="0.42007252759576391"/>
          <c:y val="5.2215177768758893E-3"/>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23008580547994417"/>
          <c:y val="0.19157258569782104"/>
          <c:w val="0.71818233368977025"/>
          <c:h val="0.64875833333333333"/>
        </c:manualLayout>
      </c:layout>
      <c:barChart>
        <c:barDir val="bar"/>
        <c:grouping val="percentStacked"/>
        <c:varyColors val="0"/>
        <c:ser>
          <c:idx val="0"/>
          <c:order val="0"/>
          <c:tx>
            <c:strRef>
              <c:f>'Q24 (A)'!$C$19</c:f>
              <c:strCache>
                <c:ptCount val="1"/>
                <c:pt idx="0">
                  <c:v>1.1～5人</c:v>
                </c:pt>
              </c:strCache>
            </c:strRef>
          </c:tx>
          <c:spPr>
            <a:solidFill>
              <a:schemeClr val="accent5"/>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'Q24 (A)'!$D$18:$I$18</c:f>
              <c:strCache>
                <c:ptCount val="6"/>
                <c:pt idx="0">
                  <c:v>A.エンドユーザー（n=155）</c:v>
                </c:pt>
                <c:pt idx="1">
                  <c:v>B.メーカー（n=172）</c:v>
                </c:pt>
                <c:pt idx="2">
                  <c:v>C.系列ソフトウェア企業（n=21）</c:v>
                </c:pt>
                <c:pt idx="3">
                  <c:v>D.受託ソフトウェア企業（n=261）</c:v>
                </c:pt>
                <c:pt idx="4">
                  <c:v>E.独立系ソフトウェア企業（n=93）</c:v>
                </c:pt>
                <c:pt idx="5">
                  <c:v>F.その他（n=83）</c:v>
                </c:pt>
              </c:strCache>
            </c:strRef>
          </c:cat>
          <c:val>
            <c:numRef>
              <c:f>'Q24 (A)'!$D$19:$I$19</c:f>
              <c:numCache>
                <c:formatCode>0.0%</c:formatCode>
                <c:ptCount val="6"/>
                <c:pt idx="0">
                  <c:v>0.40645161290322579</c:v>
                </c:pt>
                <c:pt idx="1">
                  <c:v>0.58720930232558144</c:v>
                </c:pt>
                <c:pt idx="2">
                  <c:v>0.2857142857142857</c:v>
                </c:pt>
                <c:pt idx="3">
                  <c:v>0.41379310344827586</c:v>
                </c:pt>
                <c:pt idx="4">
                  <c:v>0.5268817204301075</c:v>
                </c:pt>
                <c:pt idx="5">
                  <c:v>0.25301204819277107</c:v>
                </c:pt>
              </c:numCache>
            </c:numRef>
          </c:val>
          <c:extLst>
            <c:ext xmlns:c16="http://schemas.microsoft.com/office/drawing/2014/chart" uri="{C3380CC4-5D6E-409C-BE32-E72D297353CC}">
              <c16:uniqueId val="{00000000-EFA9-493C-B45F-FEFA8C6BA0A7}"/>
            </c:ext>
          </c:extLst>
        </c:ser>
        <c:ser>
          <c:idx val="1"/>
          <c:order val="1"/>
          <c:tx>
            <c:strRef>
              <c:f>'Q24 (A)'!$C$20</c:f>
              <c:strCache>
                <c:ptCount val="1"/>
                <c:pt idx="0">
                  <c:v>2.6～9人</c:v>
                </c:pt>
              </c:strCache>
            </c:strRef>
          </c:tx>
          <c:spPr>
            <a:solidFill>
              <a:schemeClr val="accent5">
                <a:lumMod val="60000"/>
                <a:lumOff val="40000"/>
              </a:schemeClr>
            </a:solidFill>
            <a:ln>
              <a:solidFill>
                <a:schemeClr val="tx1"/>
              </a:solidFill>
            </a:ln>
            <a:effectLst/>
          </c:spPr>
          <c:invertIfNegative val="0"/>
          <c:dLbls>
            <c:dLbl>
              <c:idx val="0"/>
              <c:layout>
                <c:manualLayout>
                  <c:x val="-7.5037982808857226E-3"/>
                  <c:y val="1.9813189362774149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FA9-493C-B45F-FEFA8C6BA0A7}"/>
                </c:ext>
              </c:extLst>
            </c:dLbl>
            <c:dLbl>
              <c:idx val="2"/>
              <c:delete val="1"/>
              <c:extLst>
                <c:ext xmlns:c15="http://schemas.microsoft.com/office/drawing/2012/chart" uri="{CE6537A1-D6FC-4f65-9D91-7224C49458BB}"/>
                <c:ext xmlns:c16="http://schemas.microsoft.com/office/drawing/2014/chart" uri="{C3380CC4-5D6E-409C-BE32-E72D297353CC}">
                  <c16:uniqueId val="{00000002-EFA9-493C-B45F-FEFA8C6BA0A7}"/>
                </c:ext>
              </c:extLst>
            </c:dLbl>
            <c:dLbl>
              <c:idx val="5"/>
              <c:layout>
                <c:manualLayout>
                  <c:x val="-6.0030580130251169E-3"/>
                  <c:y val="3.985960611956626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FA9-493C-B45F-FEFA8C6BA0A7}"/>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'Q24 (A)'!$D$18:$I$18</c:f>
              <c:strCache>
                <c:ptCount val="6"/>
                <c:pt idx="0">
                  <c:v>A.エンドユーザー（n=155）</c:v>
                </c:pt>
                <c:pt idx="1">
                  <c:v>B.メーカー（n=172）</c:v>
                </c:pt>
                <c:pt idx="2">
                  <c:v>C.系列ソフトウェア企業（n=21）</c:v>
                </c:pt>
                <c:pt idx="3">
                  <c:v>D.受託ソフトウェア企業（n=261）</c:v>
                </c:pt>
                <c:pt idx="4">
                  <c:v>E.独立系ソフトウェア企業（n=93）</c:v>
                </c:pt>
                <c:pt idx="5">
                  <c:v>F.その他（n=83）</c:v>
                </c:pt>
              </c:strCache>
            </c:strRef>
          </c:cat>
          <c:val>
            <c:numRef>
              <c:f>'Q24 (A)'!$D$20:$I$20</c:f>
              <c:numCache>
                <c:formatCode>0.0%</c:formatCode>
                <c:ptCount val="6"/>
                <c:pt idx="0">
                  <c:v>6.4516129032258063E-2</c:v>
                </c:pt>
                <c:pt idx="1">
                  <c:v>0.16279069767441862</c:v>
                </c:pt>
                <c:pt idx="2">
                  <c:v>0</c:v>
                </c:pt>
                <c:pt idx="3">
                  <c:v>0.12643678160919541</c:v>
                </c:pt>
                <c:pt idx="4">
                  <c:v>9.6774193548387094E-2</c:v>
                </c:pt>
                <c:pt idx="5">
                  <c:v>3.614457831325301E-2</c:v>
                </c:pt>
              </c:numCache>
            </c:numRef>
          </c:val>
          <c:extLst>
            <c:ext xmlns:c16="http://schemas.microsoft.com/office/drawing/2014/chart" uri="{C3380CC4-5D6E-409C-BE32-E72D297353CC}">
              <c16:uniqueId val="{00000004-EFA9-493C-B45F-FEFA8C6BA0A7}"/>
            </c:ext>
          </c:extLst>
        </c:ser>
        <c:ser>
          <c:idx val="2"/>
          <c:order val="2"/>
          <c:tx>
            <c:strRef>
              <c:f>'Q24 (A)'!$C$21</c:f>
              <c:strCache>
                <c:ptCount val="1"/>
                <c:pt idx="0">
                  <c:v>3.10～19人</c:v>
                </c:pt>
              </c:strCache>
            </c:strRef>
          </c:tx>
          <c:spPr>
            <a:solidFill>
              <a:schemeClr val="accent5">
                <a:lumMod val="20000"/>
                <a:lumOff val="80000"/>
              </a:schemeClr>
            </a:solidFill>
            <a:ln>
              <a:solidFill>
                <a:schemeClr val="tx1"/>
              </a:solidFill>
            </a:ln>
            <a:effectLst/>
          </c:spPr>
          <c:invertIfNegative val="0"/>
          <c:dLbls>
            <c:dLbl>
              <c:idx val="0"/>
              <c:layout>
                <c:manualLayout>
                  <c:x val="-3.0015193123543991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FA9-493C-B45F-FEFA8C6BA0A7}"/>
                </c:ext>
              </c:extLst>
            </c:dLbl>
            <c:dLbl>
              <c:idx val="5"/>
              <c:layout>
                <c:manualLayout>
                  <c:x val="1.4929178680050813E-3"/>
                  <c:y val="-2.989421419580397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C07-417F-8DF8-F0E87ADB6FAE}"/>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'Q24 (A)'!$D$18:$I$18</c:f>
              <c:strCache>
                <c:ptCount val="6"/>
                <c:pt idx="0">
                  <c:v>A.エンドユーザー（n=155）</c:v>
                </c:pt>
                <c:pt idx="1">
                  <c:v>B.メーカー（n=172）</c:v>
                </c:pt>
                <c:pt idx="2">
                  <c:v>C.系列ソフトウェア企業（n=21）</c:v>
                </c:pt>
                <c:pt idx="3">
                  <c:v>D.受託ソフトウェア企業（n=261）</c:v>
                </c:pt>
                <c:pt idx="4">
                  <c:v>E.独立系ソフトウェア企業（n=93）</c:v>
                </c:pt>
                <c:pt idx="5">
                  <c:v>F.その他（n=83）</c:v>
                </c:pt>
              </c:strCache>
            </c:strRef>
          </c:cat>
          <c:val>
            <c:numRef>
              <c:f>'Q24 (A)'!$D$21:$I$21</c:f>
              <c:numCache>
                <c:formatCode>0.0%</c:formatCode>
                <c:ptCount val="6"/>
                <c:pt idx="0">
                  <c:v>3.870967741935484E-2</c:v>
                </c:pt>
                <c:pt idx="1">
                  <c:v>5.8139534883720929E-2</c:v>
                </c:pt>
                <c:pt idx="2">
                  <c:v>0.23809523809523808</c:v>
                </c:pt>
                <c:pt idx="3">
                  <c:v>0.1111111111111111</c:v>
                </c:pt>
                <c:pt idx="4">
                  <c:v>0.10752688172043011</c:v>
                </c:pt>
                <c:pt idx="5">
                  <c:v>4.8192771084337352E-2</c:v>
                </c:pt>
              </c:numCache>
            </c:numRef>
          </c:val>
          <c:extLst>
            <c:ext xmlns:c16="http://schemas.microsoft.com/office/drawing/2014/chart" uri="{C3380CC4-5D6E-409C-BE32-E72D297353CC}">
              <c16:uniqueId val="{00000006-EFA9-493C-B45F-FEFA8C6BA0A7}"/>
            </c:ext>
          </c:extLst>
        </c:ser>
        <c:ser>
          <c:idx val="3"/>
          <c:order val="3"/>
          <c:tx>
            <c:strRef>
              <c:f>'Q24 (A)'!$C$22</c:f>
              <c:strCache>
                <c:ptCount val="1"/>
                <c:pt idx="0">
                  <c:v>4.20～49人</c:v>
                </c:pt>
              </c:strCache>
            </c:strRef>
          </c:tx>
          <c:spPr>
            <a:solidFill>
              <a:schemeClr val="accent6"/>
            </a:solidFill>
            <a:ln>
              <a:solidFill>
                <a:schemeClr val="tx1"/>
              </a:solidFill>
            </a:ln>
            <a:effectLst/>
          </c:spPr>
          <c:invertIfNegative val="0"/>
          <c:dLbls>
            <c:dLbl>
              <c:idx val="0"/>
              <c:layout>
                <c:manualLayout>
                  <c:x val="3.0642433122275497E-3"/>
                  <c:y val="3.487740055155579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FA9-493C-B45F-FEFA8C6BA0A7}"/>
                </c:ext>
              </c:extLst>
            </c:dLbl>
            <c:dLbl>
              <c:idx val="5"/>
              <c:layout>
                <c:manualLayout>
                  <c:x val="6.0030580130250623E-3"/>
                  <c:y val="3.985960611956626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FA9-493C-B45F-FEFA8C6BA0A7}"/>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'Q24 (A)'!$D$18:$I$18</c:f>
              <c:strCache>
                <c:ptCount val="6"/>
                <c:pt idx="0">
                  <c:v>A.エンドユーザー（n=155）</c:v>
                </c:pt>
                <c:pt idx="1">
                  <c:v>B.メーカー（n=172）</c:v>
                </c:pt>
                <c:pt idx="2">
                  <c:v>C.系列ソフトウェア企業（n=21）</c:v>
                </c:pt>
                <c:pt idx="3">
                  <c:v>D.受託ソフトウェア企業（n=261）</c:v>
                </c:pt>
                <c:pt idx="4">
                  <c:v>E.独立系ソフトウェア企業（n=93）</c:v>
                </c:pt>
                <c:pt idx="5">
                  <c:v>F.その他（n=83）</c:v>
                </c:pt>
              </c:strCache>
            </c:strRef>
          </c:cat>
          <c:val>
            <c:numRef>
              <c:f>'Q24 (A)'!$D$22:$I$22</c:f>
              <c:numCache>
                <c:formatCode>0.0%</c:formatCode>
                <c:ptCount val="6"/>
                <c:pt idx="0">
                  <c:v>1.935483870967742E-2</c:v>
                </c:pt>
                <c:pt idx="1">
                  <c:v>5.8139534883720929E-2</c:v>
                </c:pt>
                <c:pt idx="2">
                  <c:v>9.5238095238095233E-2</c:v>
                </c:pt>
                <c:pt idx="3">
                  <c:v>9.9616858237547887E-2</c:v>
                </c:pt>
                <c:pt idx="4">
                  <c:v>0.11827956989247312</c:v>
                </c:pt>
                <c:pt idx="5">
                  <c:v>3.614457831325301E-2</c:v>
                </c:pt>
              </c:numCache>
            </c:numRef>
          </c:val>
          <c:extLst>
            <c:ext xmlns:c16="http://schemas.microsoft.com/office/drawing/2014/chart" uri="{C3380CC4-5D6E-409C-BE32-E72D297353CC}">
              <c16:uniqueId val="{00000009-EFA9-493C-B45F-FEFA8C6BA0A7}"/>
            </c:ext>
          </c:extLst>
        </c:ser>
        <c:ser>
          <c:idx val="4"/>
          <c:order val="4"/>
          <c:tx>
            <c:strRef>
              <c:f>'Q24 (A)'!$C$23</c:f>
              <c:strCache>
                <c:ptCount val="1"/>
                <c:pt idx="0">
                  <c:v>5.50～99人</c:v>
                </c:pt>
              </c:strCache>
            </c:strRef>
          </c:tx>
          <c:spPr>
            <a:solidFill>
              <a:schemeClr val="accent6">
                <a:lumMod val="60000"/>
                <a:lumOff val="40000"/>
              </a:schemeClr>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A-EFA9-493C-B45F-FEFA8C6BA0A7}"/>
                </c:ext>
              </c:extLst>
            </c:dLbl>
            <c:dLbl>
              <c:idx val="1"/>
              <c:layout>
                <c:manualLayout>
                  <c:x val="6.0109340364230901E-3"/>
                  <c:y val="4.484200784512498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FA9-493C-B45F-FEFA8C6BA0A7}"/>
                </c:ext>
              </c:extLst>
            </c:dLbl>
            <c:dLbl>
              <c:idx val="2"/>
              <c:layout>
                <c:manualLayout>
                  <c:x val="1.5007596561771445E-3"/>
                  <c:y val="2.516869444753292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FA9-493C-B45F-FEFA8C6BA0A7}"/>
                </c:ext>
              </c:extLst>
            </c:dLbl>
            <c:dLbl>
              <c:idx val="5"/>
              <c:layout>
                <c:manualLayout>
                  <c:x val="6.0030386247085232E-3"/>
                  <c:y val="-3.271117937415277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FA9-493C-B45F-FEFA8C6BA0A7}"/>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'Q24 (A)'!$D$18:$I$18</c:f>
              <c:strCache>
                <c:ptCount val="6"/>
                <c:pt idx="0">
                  <c:v>A.エンドユーザー（n=155）</c:v>
                </c:pt>
                <c:pt idx="1">
                  <c:v>B.メーカー（n=172）</c:v>
                </c:pt>
                <c:pt idx="2">
                  <c:v>C.系列ソフトウェア企業（n=21）</c:v>
                </c:pt>
                <c:pt idx="3">
                  <c:v>D.受託ソフトウェア企業（n=261）</c:v>
                </c:pt>
                <c:pt idx="4">
                  <c:v>E.独立系ソフトウェア企業（n=93）</c:v>
                </c:pt>
                <c:pt idx="5">
                  <c:v>F.その他（n=83）</c:v>
                </c:pt>
              </c:strCache>
            </c:strRef>
          </c:cat>
          <c:val>
            <c:numRef>
              <c:f>'Q24 (A)'!$D$23:$I$23</c:f>
              <c:numCache>
                <c:formatCode>0.0%</c:formatCode>
                <c:ptCount val="6"/>
                <c:pt idx="0">
                  <c:v>0</c:v>
                </c:pt>
                <c:pt idx="1">
                  <c:v>2.9069767441860465E-2</c:v>
                </c:pt>
                <c:pt idx="2">
                  <c:v>4.7619047619047616E-2</c:v>
                </c:pt>
                <c:pt idx="3">
                  <c:v>6.1302681992337162E-2</c:v>
                </c:pt>
                <c:pt idx="4">
                  <c:v>3.2258064516129031E-2</c:v>
                </c:pt>
                <c:pt idx="5">
                  <c:v>1.2048192771084338E-2</c:v>
                </c:pt>
              </c:numCache>
            </c:numRef>
          </c:val>
          <c:extLst>
            <c:ext xmlns:c16="http://schemas.microsoft.com/office/drawing/2014/chart" uri="{C3380CC4-5D6E-409C-BE32-E72D297353CC}">
              <c16:uniqueId val="{0000000E-EFA9-493C-B45F-FEFA8C6BA0A7}"/>
            </c:ext>
          </c:extLst>
        </c:ser>
        <c:ser>
          <c:idx val="5"/>
          <c:order val="5"/>
          <c:tx>
            <c:strRef>
              <c:f>'Q24 (A)'!$C$24</c:f>
              <c:strCache>
                <c:ptCount val="1"/>
                <c:pt idx="0">
                  <c:v>6.100～199人</c:v>
                </c:pt>
              </c:strCache>
            </c:strRef>
          </c:tx>
          <c:spPr>
            <a:solidFill>
              <a:schemeClr val="accent6">
                <a:lumMod val="20000"/>
                <a:lumOff val="80000"/>
              </a:schemeClr>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F-EFA9-493C-B45F-FEFA8C6BA0A7}"/>
                </c:ext>
              </c:extLst>
            </c:dLbl>
            <c:dLbl>
              <c:idx val="1"/>
              <c:delete val="1"/>
              <c:extLst>
                <c:ext xmlns:c15="http://schemas.microsoft.com/office/drawing/2012/chart" uri="{CE6537A1-D6FC-4f65-9D91-7224C49458BB}"/>
                <c:ext xmlns:c16="http://schemas.microsoft.com/office/drawing/2014/chart" uri="{C3380CC4-5D6E-409C-BE32-E72D297353CC}">
                  <c16:uniqueId val="{00000010-EFA9-493C-B45F-FEFA8C6BA0A7}"/>
                </c:ext>
              </c:extLst>
            </c:dLbl>
            <c:dLbl>
              <c:idx val="3"/>
              <c:layout>
                <c:manualLayout>
                  <c:x val="1.5243044090095441E-3"/>
                  <c:y val="4.235061082479737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FA9-493C-B45F-FEFA8C6BA0A7}"/>
                </c:ext>
              </c:extLst>
            </c:dLbl>
            <c:dLbl>
              <c:idx val="4"/>
              <c:delete val="1"/>
              <c:extLst>
                <c:ext xmlns:c15="http://schemas.microsoft.com/office/drawing/2012/chart" uri="{CE6537A1-D6FC-4f65-9D91-7224C49458BB}"/>
                <c:ext xmlns:c16="http://schemas.microsoft.com/office/drawing/2014/chart" uri="{C3380CC4-5D6E-409C-BE32-E72D297353CC}">
                  <c16:uniqueId val="{00000012-EFA9-493C-B45F-FEFA8C6BA0A7}"/>
                </c:ext>
              </c:extLst>
            </c:dLbl>
            <c:dLbl>
              <c:idx val="5"/>
              <c:delete val="1"/>
              <c:extLst>
                <c:ext xmlns:c15="http://schemas.microsoft.com/office/drawing/2012/chart" uri="{CE6537A1-D6FC-4f65-9D91-7224C49458BB}"/>
                <c:ext xmlns:c16="http://schemas.microsoft.com/office/drawing/2014/chart" uri="{C3380CC4-5D6E-409C-BE32-E72D297353CC}">
                  <c16:uniqueId val="{00000013-EFA9-493C-B45F-FEFA8C6BA0A7}"/>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'Q24 (A)'!$D$18:$I$18</c:f>
              <c:strCache>
                <c:ptCount val="6"/>
                <c:pt idx="0">
                  <c:v>A.エンドユーザー（n=155）</c:v>
                </c:pt>
                <c:pt idx="1">
                  <c:v>B.メーカー（n=172）</c:v>
                </c:pt>
                <c:pt idx="2">
                  <c:v>C.系列ソフトウェア企業（n=21）</c:v>
                </c:pt>
                <c:pt idx="3">
                  <c:v>D.受託ソフトウェア企業（n=261）</c:v>
                </c:pt>
                <c:pt idx="4">
                  <c:v>E.独立系ソフトウェア企業（n=93）</c:v>
                </c:pt>
                <c:pt idx="5">
                  <c:v>F.その他（n=83）</c:v>
                </c:pt>
              </c:strCache>
            </c:strRef>
          </c:cat>
          <c:val>
            <c:numRef>
              <c:f>'Q24 (A)'!$D$24:$I$24</c:f>
              <c:numCache>
                <c:formatCode>0.0%</c:formatCode>
                <c:ptCount val="6"/>
                <c:pt idx="0">
                  <c:v>0</c:v>
                </c:pt>
                <c:pt idx="1">
                  <c:v>1.1627906976744186E-2</c:v>
                </c:pt>
                <c:pt idx="2">
                  <c:v>9.5238095238095233E-2</c:v>
                </c:pt>
                <c:pt idx="3">
                  <c:v>3.0651340996168581E-2</c:v>
                </c:pt>
                <c:pt idx="4">
                  <c:v>1.0752688172043012E-2</c:v>
                </c:pt>
                <c:pt idx="5">
                  <c:v>0</c:v>
                </c:pt>
              </c:numCache>
            </c:numRef>
          </c:val>
          <c:extLst>
            <c:ext xmlns:c16="http://schemas.microsoft.com/office/drawing/2014/chart" uri="{C3380CC4-5D6E-409C-BE32-E72D297353CC}">
              <c16:uniqueId val="{00000014-EFA9-493C-B45F-FEFA8C6BA0A7}"/>
            </c:ext>
          </c:extLst>
        </c:ser>
        <c:ser>
          <c:idx val="6"/>
          <c:order val="6"/>
          <c:tx>
            <c:strRef>
              <c:f>'Q24 (A)'!$C$25</c:f>
              <c:strCache>
                <c:ptCount val="1"/>
                <c:pt idx="0">
                  <c:v>7.200～499人</c:v>
                </c:pt>
              </c:strCache>
            </c:strRef>
          </c:tx>
          <c:spPr>
            <a:solidFill>
              <a:schemeClr val="accent4"/>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5-EFA9-493C-B45F-FEFA8C6BA0A7}"/>
                </c:ext>
              </c:extLst>
            </c:dLbl>
            <c:dLbl>
              <c:idx val="1"/>
              <c:delete val="1"/>
              <c:extLst>
                <c:ext xmlns:c15="http://schemas.microsoft.com/office/drawing/2012/chart" uri="{CE6537A1-D6FC-4f65-9D91-7224C49458BB}"/>
                <c:ext xmlns:c16="http://schemas.microsoft.com/office/drawing/2014/chart" uri="{C3380CC4-5D6E-409C-BE32-E72D297353CC}">
                  <c16:uniqueId val="{00000016-EFA9-493C-B45F-FEFA8C6BA0A7}"/>
                </c:ext>
              </c:extLst>
            </c:dLbl>
            <c:dLbl>
              <c:idx val="2"/>
              <c:layout>
                <c:manualLayout>
                  <c:x val="1.5007596561770343E-3"/>
                  <c:y val="2.517067576646827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EFA9-493C-B45F-FEFA8C6BA0A7}"/>
                </c:ext>
              </c:extLst>
            </c:dLbl>
            <c:dLbl>
              <c:idx val="3"/>
              <c:delete val="1"/>
              <c:extLst>
                <c:ext xmlns:c15="http://schemas.microsoft.com/office/drawing/2012/chart" uri="{CE6537A1-D6FC-4f65-9D91-7224C49458BB}"/>
                <c:ext xmlns:c16="http://schemas.microsoft.com/office/drawing/2014/chart" uri="{C3380CC4-5D6E-409C-BE32-E72D297353CC}">
                  <c16:uniqueId val="{00000018-EFA9-493C-B45F-FEFA8C6BA0A7}"/>
                </c:ext>
              </c:extLst>
            </c:dLbl>
            <c:dLbl>
              <c:idx val="4"/>
              <c:delete val="1"/>
              <c:extLst>
                <c:ext xmlns:c15="http://schemas.microsoft.com/office/drawing/2012/chart" uri="{CE6537A1-D6FC-4f65-9D91-7224C49458BB}"/>
                <c:ext xmlns:c16="http://schemas.microsoft.com/office/drawing/2014/chart" uri="{C3380CC4-5D6E-409C-BE32-E72D297353CC}">
                  <c16:uniqueId val="{00000019-EFA9-493C-B45F-FEFA8C6BA0A7}"/>
                </c:ext>
              </c:extLst>
            </c:dLbl>
            <c:dLbl>
              <c:idx val="5"/>
              <c:delete val="1"/>
              <c:extLst>
                <c:ext xmlns:c15="http://schemas.microsoft.com/office/drawing/2012/chart" uri="{CE6537A1-D6FC-4f65-9D91-7224C49458BB}"/>
                <c:ext xmlns:c16="http://schemas.microsoft.com/office/drawing/2014/chart" uri="{C3380CC4-5D6E-409C-BE32-E72D297353CC}">
                  <c16:uniqueId val="{0000001A-EFA9-493C-B45F-FEFA8C6BA0A7}"/>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'Q24 (A)'!$D$18:$I$18</c:f>
              <c:strCache>
                <c:ptCount val="6"/>
                <c:pt idx="0">
                  <c:v>A.エンドユーザー（n=155）</c:v>
                </c:pt>
                <c:pt idx="1">
                  <c:v>B.メーカー（n=172）</c:v>
                </c:pt>
                <c:pt idx="2">
                  <c:v>C.系列ソフトウェア企業（n=21）</c:v>
                </c:pt>
                <c:pt idx="3">
                  <c:v>D.受託ソフトウェア企業（n=261）</c:v>
                </c:pt>
                <c:pt idx="4">
                  <c:v>E.独立系ソフトウェア企業（n=93）</c:v>
                </c:pt>
                <c:pt idx="5">
                  <c:v>F.その他（n=83）</c:v>
                </c:pt>
              </c:strCache>
            </c:strRef>
          </c:cat>
          <c:val>
            <c:numRef>
              <c:f>'Q24 (A)'!$D$25:$I$25</c:f>
              <c:numCache>
                <c:formatCode>0.0%</c:formatCode>
                <c:ptCount val="6"/>
                <c:pt idx="0">
                  <c:v>0</c:v>
                </c:pt>
                <c:pt idx="1">
                  <c:v>0</c:v>
                </c:pt>
                <c:pt idx="2">
                  <c:v>4.7619047619047616E-2</c:v>
                </c:pt>
                <c:pt idx="3">
                  <c:v>1.9157088122605363E-2</c:v>
                </c:pt>
                <c:pt idx="4">
                  <c:v>0</c:v>
                </c:pt>
                <c:pt idx="5">
                  <c:v>0</c:v>
                </c:pt>
              </c:numCache>
            </c:numRef>
          </c:val>
          <c:extLst>
            <c:ext xmlns:c16="http://schemas.microsoft.com/office/drawing/2014/chart" uri="{C3380CC4-5D6E-409C-BE32-E72D297353CC}">
              <c16:uniqueId val="{0000001B-EFA9-493C-B45F-FEFA8C6BA0A7}"/>
            </c:ext>
          </c:extLst>
        </c:ser>
        <c:ser>
          <c:idx val="7"/>
          <c:order val="7"/>
          <c:tx>
            <c:strRef>
              <c:f>'Q24 (A)'!$C$26</c:f>
              <c:strCache>
                <c:ptCount val="1"/>
                <c:pt idx="0">
                  <c:v>8.500～999人</c:v>
                </c:pt>
              </c:strCache>
            </c:strRef>
          </c:tx>
          <c:spPr>
            <a:solidFill>
              <a:schemeClr val="accent4">
                <a:lumMod val="60000"/>
                <a:lumOff val="40000"/>
              </a:schemeClr>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C-EFA9-493C-B45F-FEFA8C6BA0A7}"/>
                </c:ext>
              </c:extLst>
            </c:dLbl>
            <c:dLbl>
              <c:idx val="1"/>
              <c:delete val="1"/>
              <c:extLst>
                <c:ext xmlns:c15="http://schemas.microsoft.com/office/drawing/2012/chart" uri="{CE6537A1-D6FC-4f65-9D91-7224C49458BB}"/>
                <c:ext xmlns:c16="http://schemas.microsoft.com/office/drawing/2014/chart" uri="{C3380CC4-5D6E-409C-BE32-E72D297353CC}">
                  <c16:uniqueId val="{0000001D-EFA9-493C-B45F-FEFA8C6BA0A7}"/>
                </c:ext>
              </c:extLst>
            </c:dLbl>
            <c:dLbl>
              <c:idx val="3"/>
              <c:delete val="1"/>
              <c:extLst>
                <c:ext xmlns:c15="http://schemas.microsoft.com/office/drawing/2012/chart" uri="{CE6537A1-D6FC-4f65-9D91-7224C49458BB}"/>
                <c:ext xmlns:c16="http://schemas.microsoft.com/office/drawing/2014/chart" uri="{C3380CC4-5D6E-409C-BE32-E72D297353CC}">
                  <c16:uniqueId val="{0000001E-EFA9-493C-B45F-FEFA8C6BA0A7}"/>
                </c:ext>
              </c:extLst>
            </c:dLbl>
            <c:dLbl>
              <c:idx val="4"/>
              <c:delete val="1"/>
              <c:extLst>
                <c:ext xmlns:c15="http://schemas.microsoft.com/office/drawing/2012/chart" uri="{CE6537A1-D6FC-4f65-9D91-7224C49458BB}"/>
                <c:ext xmlns:c16="http://schemas.microsoft.com/office/drawing/2014/chart" uri="{C3380CC4-5D6E-409C-BE32-E72D297353CC}">
                  <c16:uniqueId val="{0000001F-EFA9-493C-B45F-FEFA8C6BA0A7}"/>
                </c:ext>
              </c:extLst>
            </c:dLbl>
            <c:dLbl>
              <c:idx val="5"/>
              <c:delete val="1"/>
              <c:extLst>
                <c:ext xmlns:c15="http://schemas.microsoft.com/office/drawing/2012/chart" uri="{CE6537A1-D6FC-4f65-9D91-7224C49458BB}"/>
                <c:ext xmlns:c16="http://schemas.microsoft.com/office/drawing/2014/chart" uri="{C3380CC4-5D6E-409C-BE32-E72D297353CC}">
                  <c16:uniqueId val="{00000020-EFA9-493C-B45F-FEFA8C6BA0A7}"/>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'Q24 (A)'!$D$18:$I$18</c:f>
              <c:strCache>
                <c:ptCount val="6"/>
                <c:pt idx="0">
                  <c:v>A.エンドユーザー（n=155）</c:v>
                </c:pt>
                <c:pt idx="1">
                  <c:v>B.メーカー（n=172）</c:v>
                </c:pt>
                <c:pt idx="2">
                  <c:v>C.系列ソフトウェア企業（n=21）</c:v>
                </c:pt>
                <c:pt idx="3">
                  <c:v>D.受託ソフトウェア企業（n=261）</c:v>
                </c:pt>
                <c:pt idx="4">
                  <c:v>E.独立系ソフトウェア企業（n=93）</c:v>
                </c:pt>
                <c:pt idx="5">
                  <c:v>F.その他（n=83）</c:v>
                </c:pt>
              </c:strCache>
            </c:strRef>
          </c:cat>
          <c:val>
            <c:numRef>
              <c:f>'Q24 (A)'!$D$26:$I$26</c:f>
              <c:numCache>
                <c:formatCode>0.0%</c:formatCode>
                <c:ptCount val="6"/>
                <c:pt idx="0">
                  <c:v>0</c:v>
                </c:pt>
                <c:pt idx="1">
                  <c:v>0</c:v>
                </c:pt>
                <c:pt idx="2">
                  <c:v>9.5238095238095233E-2</c:v>
                </c:pt>
                <c:pt idx="3">
                  <c:v>3.8314176245210726E-3</c:v>
                </c:pt>
                <c:pt idx="4">
                  <c:v>0</c:v>
                </c:pt>
                <c:pt idx="5">
                  <c:v>0</c:v>
                </c:pt>
              </c:numCache>
            </c:numRef>
          </c:val>
          <c:extLst>
            <c:ext xmlns:c16="http://schemas.microsoft.com/office/drawing/2014/chart" uri="{C3380CC4-5D6E-409C-BE32-E72D297353CC}">
              <c16:uniqueId val="{00000021-EFA9-493C-B45F-FEFA8C6BA0A7}"/>
            </c:ext>
          </c:extLst>
        </c:ser>
        <c:ser>
          <c:idx val="8"/>
          <c:order val="8"/>
          <c:tx>
            <c:strRef>
              <c:f>'Q24 (A)'!$C$27</c:f>
              <c:strCache>
                <c:ptCount val="1"/>
                <c:pt idx="0">
                  <c:v>9.1000人以上</c:v>
                </c:pt>
              </c:strCache>
            </c:strRef>
          </c:tx>
          <c:spPr>
            <a:solidFill>
              <a:schemeClr val="accent4">
                <a:lumMod val="20000"/>
                <a:lumOff val="80000"/>
              </a:schemeClr>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22-EFA9-493C-B45F-FEFA8C6BA0A7}"/>
                </c:ext>
              </c:extLst>
            </c:dLbl>
            <c:dLbl>
              <c:idx val="1"/>
              <c:delete val="1"/>
              <c:extLst>
                <c:ext xmlns:c15="http://schemas.microsoft.com/office/drawing/2012/chart" uri="{CE6537A1-D6FC-4f65-9D91-7224C49458BB}"/>
                <c:ext xmlns:c16="http://schemas.microsoft.com/office/drawing/2014/chart" uri="{C3380CC4-5D6E-409C-BE32-E72D297353CC}">
                  <c16:uniqueId val="{00000023-EFA9-493C-B45F-FEFA8C6BA0A7}"/>
                </c:ext>
              </c:extLst>
            </c:dLbl>
            <c:dLbl>
              <c:idx val="2"/>
              <c:layout>
                <c:manualLayout>
                  <c:x val="-1.5007596561772546E-3"/>
                  <c:y val="2.516869444753292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EFA9-493C-B45F-FEFA8C6BA0A7}"/>
                </c:ext>
              </c:extLst>
            </c:dLbl>
            <c:dLbl>
              <c:idx val="3"/>
              <c:delete val="1"/>
              <c:extLst>
                <c:ext xmlns:c15="http://schemas.microsoft.com/office/drawing/2012/chart" uri="{CE6537A1-D6FC-4f65-9D91-7224C49458BB}"/>
                <c:ext xmlns:c16="http://schemas.microsoft.com/office/drawing/2014/chart" uri="{C3380CC4-5D6E-409C-BE32-E72D297353CC}">
                  <c16:uniqueId val="{00000025-EFA9-493C-B45F-FEFA8C6BA0A7}"/>
                </c:ext>
              </c:extLst>
            </c:dLbl>
            <c:dLbl>
              <c:idx val="4"/>
              <c:delete val="1"/>
              <c:extLst>
                <c:ext xmlns:c15="http://schemas.microsoft.com/office/drawing/2012/chart" uri="{CE6537A1-D6FC-4f65-9D91-7224C49458BB}"/>
                <c:ext xmlns:c16="http://schemas.microsoft.com/office/drawing/2014/chart" uri="{C3380CC4-5D6E-409C-BE32-E72D297353CC}">
                  <c16:uniqueId val="{00000026-EFA9-493C-B45F-FEFA8C6BA0A7}"/>
                </c:ext>
              </c:extLst>
            </c:dLbl>
            <c:dLbl>
              <c:idx val="5"/>
              <c:delete val="1"/>
              <c:extLst>
                <c:ext xmlns:c15="http://schemas.microsoft.com/office/drawing/2012/chart" uri="{CE6537A1-D6FC-4f65-9D91-7224C49458BB}"/>
                <c:ext xmlns:c16="http://schemas.microsoft.com/office/drawing/2014/chart" uri="{C3380CC4-5D6E-409C-BE32-E72D297353CC}">
                  <c16:uniqueId val="{00000027-EFA9-493C-B45F-FEFA8C6BA0A7}"/>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'Q24 (A)'!$D$18:$I$18</c:f>
              <c:strCache>
                <c:ptCount val="6"/>
                <c:pt idx="0">
                  <c:v>A.エンドユーザー（n=155）</c:v>
                </c:pt>
                <c:pt idx="1">
                  <c:v>B.メーカー（n=172）</c:v>
                </c:pt>
                <c:pt idx="2">
                  <c:v>C.系列ソフトウェア企業（n=21）</c:v>
                </c:pt>
                <c:pt idx="3">
                  <c:v>D.受託ソフトウェア企業（n=261）</c:v>
                </c:pt>
                <c:pt idx="4">
                  <c:v>E.独立系ソフトウェア企業（n=93）</c:v>
                </c:pt>
                <c:pt idx="5">
                  <c:v>F.その他（n=83）</c:v>
                </c:pt>
              </c:strCache>
            </c:strRef>
          </c:cat>
          <c:val>
            <c:numRef>
              <c:f>'Q24 (A)'!$D$27:$I$27</c:f>
              <c:numCache>
                <c:formatCode>0.0%</c:formatCode>
                <c:ptCount val="6"/>
                <c:pt idx="0">
                  <c:v>0</c:v>
                </c:pt>
                <c:pt idx="1">
                  <c:v>1.1627906976744186E-2</c:v>
                </c:pt>
                <c:pt idx="2">
                  <c:v>4.7619047619047616E-2</c:v>
                </c:pt>
                <c:pt idx="3">
                  <c:v>0</c:v>
                </c:pt>
                <c:pt idx="4">
                  <c:v>0</c:v>
                </c:pt>
                <c:pt idx="5">
                  <c:v>0</c:v>
                </c:pt>
              </c:numCache>
            </c:numRef>
          </c:val>
          <c:extLst>
            <c:ext xmlns:c16="http://schemas.microsoft.com/office/drawing/2014/chart" uri="{C3380CC4-5D6E-409C-BE32-E72D297353CC}">
              <c16:uniqueId val="{00000028-EFA9-493C-B45F-FEFA8C6BA0A7}"/>
            </c:ext>
          </c:extLst>
        </c:ser>
        <c:ser>
          <c:idx val="9"/>
          <c:order val="9"/>
          <c:tx>
            <c:strRef>
              <c:f>'Q24 (A)'!$C$28</c:f>
              <c:strCache>
                <c:ptCount val="1"/>
                <c:pt idx="0">
                  <c:v>10.いない／なし</c:v>
                </c:pt>
              </c:strCache>
            </c:strRef>
          </c:tx>
          <c:spPr>
            <a:solidFill>
              <a:schemeClr val="bg1"/>
            </a:solidFill>
            <a:ln>
              <a:solidFill>
                <a:schemeClr val="tx1"/>
              </a:solidFill>
            </a:ln>
            <a:effectLst/>
          </c:spPr>
          <c:invertIfNegative val="0"/>
          <c:dLbls>
            <c:dLbl>
              <c:idx val="1"/>
              <c:layout>
                <c:manualLayout>
                  <c:x val="1.5007596561770343E-3"/>
                  <c:y val="4.6131176321707081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EFA9-493C-B45F-FEFA8C6BA0A7}"/>
                </c:ext>
              </c:extLst>
            </c:dLbl>
            <c:dLbl>
              <c:idx val="2"/>
              <c:layout>
                <c:manualLayout>
                  <c:x val="4.5022789685314332E-3"/>
                  <c:y val="1.9813189372000384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EFA9-493C-B45F-FEFA8C6BA0A7}"/>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'Q24 (A)'!$D$18:$I$18</c:f>
              <c:strCache>
                <c:ptCount val="6"/>
                <c:pt idx="0">
                  <c:v>A.エンドユーザー（n=155）</c:v>
                </c:pt>
                <c:pt idx="1">
                  <c:v>B.メーカー（n=172）</c:v>
                </c:pt>
                <c:pt idx="2">
                  <c:v>C.系列ソフトウェア企業（n=21）</c:v>
                </c:pt>
                <c:pt idx="3">
                  <c:v>D.受託ソフトウェア企業（n=261）</c:v>
                </c:pt>
                <c:pt idx="4">
                  <c:v>E.独立系ソフトウェア企業（n=93）</c:v>
                </c:pt>
                <c:pt idx="5">
                  <c:v>F.その他（n=83）</c:v>
                </c:pt>
              </c:strCache>
            </c:strRef>
          </c:cat>
          <c:val>
            <c:numRef>
              <c:f>'Q24 (A)'!$D$28:$I$28</c:f>
              <c:numCache>
                <c:formatCode>0.0%</c:formatCode>
                <c:ptCount val="6"/>
                <c:pt idx="0">
                  <c:v>0.47096774193548385</c:v>
                </c:pt>
                <c:pt idx="1">
                  <c:v>8.1395348837209308E-2</c:v>
                </c:pt>
                <c:pt idx="2">
                  <c:v>4.7619047619047616E-2</c:v>
                </c:pt>
                <c:pt idx="3">
                  <c:v>0.13409961685823754</c:v>
                </c:pt>
                <c:pt idx="4">
                  <c:v>0.10752688172043011</c:v>
                </c:pt>
                <c:pt idx="5">
                  <c:v>0.61445783132530118</c:v>
                </c:pt>
              </c:numCache>
            </c:numRef>
          </c:val>
          <c:extLst>
            <c:ext xmlns:c16="http://schemas.microsoft.com/office/drawing/2014/chart" uri="{C3380CC4-5D6E-409C-BE32-E72D297353CC}">
              <c16:uniqueId val="{0000002B-EFA9-493C-B45F-FEFA8C6BA0A7}"/>
            </c:ext>
          </c:extLst>
        </c:ser>
        <c:dLbls>
          <c:dLblPos val="ctr"/>
          <c:showLegendKey val="0"/>
          <c:showVal val="1"/>
          <c:showCatName val="0"/>
          <c:showSerName val="0"/>
          <c:showPercent val="0"/>
          <c:showBubbleSize val="0"/>
        </c:dLbls>
        <c:gapWidth val="150"/>
        <c:overlap val="100"/>
        <c:axId val="468048896"/>
        <c:axId val="467518208"/>
      </c:barChart>
      <c:catAx>
        <c:axId val="468048896"/>
        <c:scaling>
          <c:orientation val="maxMin"/>
        </c:scaling>
        <c:delete val="0"/>
        <c:axPos val="l"/>
        <c:numFmt formatCode="General" sourceLinked="0"/>
        <c:majorTickMark val="none"/>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67518208"/>
        <c:crosses val="autoZero"/>
        <c:auto val="1"/>
        <c:lblAlgn val="ctr"/>
        <c:lblOffset val="100"/>
        <c:noMultiLvlLbl val="0"/>
      </c:catAx>
      <c:valAx>
        <c:axId val="467518208"/>
        <c:scaling>
          <c:orientation val="minMax"/>
        </c:scaling>
        <c:delete val="0"/>
        <c:axPos val="t"/>
        <c:majorGridlines>
          <c:spPr>
            <a:ln w="6350" cap="flat" cmpd="sng" algn="ctr">
              <a:solidFill>
                <a:schemeClr val="bg1">
                  <a:lumMod val="50000"/>
                </a:schemeClr>
              </a:solidFill>
              <a:prstDash val="solid"/>
              <a:round/>
            </a:ln>
            <a:effectLst/>
          </c:spPr>
        </c:majorGridlines>
        <c:numFmt formatCode="0%" sourceLinked="1"/>
        <c:majorTickMark val="none"/>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68048896"/>
        <c:crosses val="autoZero"/>
        <c:crossBetween val="between"/>
      </c:valAx>
      <c:spPr>
        <a:solidFill>
          <a:schemeClr val="bg1"/>
        </a:solidFill>
        <a:ln>
          <a:solidFill>
            <a:schemeClr val="tx1"/>
          </a:solidFill>
        </a:ln>
        <a:effectLst/>
      </c:spPr>
    </c:plotArea>
    <c:legend>
      <c:legendPos val="b"/>
      <c:layout>
        <c:manualLayout>
          <c:xMode val="edge"/>
          <c:yMode val="edge"/>
          <c:x val="0.21109385342789599"/>
          <c:y val="0.86081170634920634"/>
          <c:w val="0.74387068557919622"/>
          <c:h val="0.1274011904761904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6350" cap="flat" cmpd="sng" algn="ctr">
      <a:noFill/>
      <a:prstDash val="solid"/>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baseline="0">
                <a:solidFill>
                  <a:schemeClr val="tx1"/>
                </a:solidFill>
                <a:latin typeface="Meiryo UI" panose="020B0604030504040204" pitchFamily="50" charset="-128"/>
                <a:ea typeface="Meiryo UI" panose="020B0604030504040204" pitchFamily="50" charset="-128"/>
                <a:cs typeface="+mn-cs"/>
              </a:defRPr>
            </a:pPr>
            <a:r>
              <a:rPr lang="en-US" altLang="ja-JP" sz="1200" b="1" i="0" baseline="0" dirty="0">
                <a:effectLst/>
              </a:rPr>
              <a:t>Q24.</a:t>
            </a:r>
            <a:r>
              <a:rPr lang="ja-JP" altLang="en-US" sz="1200" b="1" i="0" baseline="0" dirty="0">
                <a:effectLst/>
              </a:rPr>
              <a:t>不足している</a:t>
            </a:r>
            <a:r>
              <a:rPr lang="ja-JP" altLang="ja-JP" sz="1200" b="1" i="0" baseline="0" dirty="0">
                <a:effectLst/>
              </a:rPr>
              <a:t>技術者の人数</a:t>
            </a:r>
            <a:endParaRPr lang="ja-JP" altLang="ja-JP" sz="1000" dirty="0">
              <a:effectLst/>
            </a:endParaRPr>
          </a:p>
        </c:rich>
      </c:tx>
      <c:layout>
        <c:manualLayout>
          <c:xMode val="edge"/>
          <c:yMode val="edge"/>
          <c:x val="0.3722991558195996"/>
          <c:y val="1.7677522090772693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23008580547994417"/>
          <c:y val="0.19157258569782104"/>
          <c:w val="0.71818233368977025"/>
          <c:h val="0.64875833333333333"/>
        </c:manualLayout>
      </c:layout>
      <c:barChart>
        <c:barDir val="bar"/>
        <c:grouping val="percentStacked"/>
        <c:varyColors val="0"/>
        <c:ser>
          <c:idx val="0"/>
          <c:order val="0"/>
          <c:tx>
            <c:strRef>
              <c:f>'Q24 (B)'!$C$19</c:f>
              <c:strCache>
                <c:ptCount val="1"/>
                <c:pt idx="0">
                  <c:v>1.1～5人</c:v>
                </c:pt>
              </c:strCache>
            </c:strRef>
          </c:tx>
          <c:spPr>
            <a:solidFill>
              <a:schemeClr val="accent5"/>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'Q24 (B)'!$D$18:$I$18</c:f>
              <c:strCache>
                <c:ptCount val="6"/>
                <c:pt idx="0">
                  <c:v>A.エンドユーザー（n=149）</c:v>
                </c:pt>
                <c:pt idx="1">
                  <c:v>B.メーカー（n=171）</c:v>
                </c:pt>
                <c:pt idx="2">
                  <c:v>C.系列ソフトウェア企業（n=20）</c:v>
                </c:pt>
                <c:pt idx="3">
                  <c:v>D.受託ソフトウェア企業（n=254）</c:v>
                </c:pt>
                <c:pt idx="4">
                  <c:v>E.独立系ソフトウェア企業（n=92）</c:v>
                </c:pt>
                <c:pt idx="5">
                  <c:v>F.その他（n=77）</c:v>
                </c:pt>
              </c:strCache>
            </c:strRef>
          </c:cat>
          <c:val>
            <c:numRef>
              <c:f>'Q24 (B)'!$D$19:$I$19</c:f>
              <c:numCache>
                <c:formatCode>0.0%</c:formatCode>
                <c:ptCount val="6"/>
                <c:pt idx="0">
                  <c:v>0.4563758389261745</c:v>
                </c:pt>
                <c:pt idx="1">
                  <c:v>0.61403508771929827</c:v>
                </c:pt>
                <c:pt idx="2">
                  <c:v>0.25</c:v>
                </c:pt>
                <c:pt idx="3">
                  <c:v>0.39763779527559057</c:v>
                </c:pt>
                <c:pt idx="4">
                  <c:v>0.46739130434782611</c:v>
                </c:pt>
                <c:pt idx="5">
                  <c:v>0.31168831168831168</c:v>
                </c:pt>
              </c:numCache>
            </c:numRef>
          </c:val>
          <c:extLst>
            <c:ext xmlns:c16="http://schemas.microsoft.com/office/drawing/2014/chart" uri="{C3380CC4-5D6E-409C-BE32-E72D297353CC}">
              <c16:uniqueId val="{00000000-7329-4C3F-B2FC-D1F3324367E2}"/>
            </c:ext>
          </c:extLst>
        </c:ser>
        <c:ser>
          <c:idx val="1"/>
          <c:order val="1"/>
          <c:tx>
            <c:strRef>
              <c:f>'Q24 (B)'!$C$20</c:f>
              <c:strCache>
                <c:ptCount val="1"/>
                <c:pt idx="0">
                  <c:v>2.6～9人</c:v>
                </c:pt>
              </c:strCache>
            </c:strRef>
          </c:tx>
          <c:spPr>
            <a:solidFill>
              <a:schemeClr val="accent5">
                <a:lumMod val="60000"/>
                <a:lumOff val="40000"/>
              </a:schemeClr>
            </a:solidFill>
            <a:ln>
              <a:solidFill>
                <a:schemeClr val="tx1"/>
              </a:solidFill>
            </a:ln>
            <a:effectLst/>
          </c:spPr>
          <c:invertIfNegative val="0"/>
          <c:dLbls>
            <c:dLbl>
              <c:idx val="0"/>
              <c:layout>
                <c:manualLayout>
                  <c:x val="-7.5037982808857226E-3"/>
                  <c:y val="1.9813189362774149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329-4C3F-B2FC-D1F3324367E2}"/>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329-4C3F-B2FC-D1F3324367E2}"/>
                </c:ext>
              </c:extLst>
            </c:dLbl>
            <c:dLbl>
              <c:idx val="5"/>
              <c:layout>
                <c:manualLayout>
                  <c:x val="-6.0030386247086325E-3"/>
                  <c:y val="1.9813189362774149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329-4C3F-B2FC-D1F3324367E2}"/>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'Q24 (B)'!$D$18:$I$18</c:f>
              <c:strCache>
                <c:ptCount val="6"/>
                <c:pt idx="0">
                  <c:v>A.エンドユーザー（n=149）</c:v>
                </c:pt>
                <c:pt idx="1">
                  <c:v>B.メーカー（n=171）</c:v>
                </c:pt>
                <c:pt idx="2">
                  <c:v>C.系列ソフトウェア企業（n=20）</c:v>
                </c:pt>
                <c:pt idx="3">
                  <c:v>D.受託ソフトウェア企業（n=254）</c:v>
                </c:pt>
                <c:pt idx="4">
                  <c:v>E.独立系ソフトウェア企業（n=92）</c:v>
                </c:pt>
                <c:pt idx="5">
                  <c:v>F.その他（n=77）</c:v>
                </c:pt>
              </c:strCache>
            </c:strRef>
          </c:cat>
          <c:val>
            <c:numRef>
              <c:f>'Q24 (B)'!$D$20:$I$20</c:f>
              <c:numCache>
                <c:formatCode>0.0%</c:formatCode>
                <c:ptCount val="6"/>
                <c:pt idx="0">
                  <c:v>0.12080536912751678</c:v>
                </c:pt>
                <c:pt idx="1">
                  <c:v>0.14035087719298245</c:v>
                </c:pt>
                <c:pt idx="2">
                  <c:v>0.15</c:v>
                </c:pt>
                <c:pt idx="3">
                  <c:v>0.15748031496062992</c:v>
                </c:pt>
                <c:pt idx="4">
                  <c:v>0.15217391304347827</c:v>
                </c:pt>
                <c:pt idx="5">
                  <c:v>3.896103896103896E-2</c:v>
                </c:pt>
              </c:numCache>
            </c:numRef>
          </c:val>
          <c:extLst>
            <c:ext xmlns:c16="http://schemas.microsoft.com/office/drawing/2014/chart" uri="{C3380CC4-5D6E-409C-BE32-E72D297353CC}">
              <c16:uniqueId val="{00000004-7329-4C3F-B2FC-D1F3324367E2}"/>
            </c:ext>
          </c:extLst>
        </c:ser>
        <c:ser>
          <c:idx val="2"/>
          <c:order val="2"/>
          <c:tx>
            <c:strRef>
              <c:f>'Q24 (B)'!$C$21</c:f>
              <c:strCache>
                <c:ptCount val="1"/>
                <c:pt idx="0">
                  <c:v>3.10～19人</c:v>
                </c:pt>
              </c:strCache>
            </c:strRef>
          </c:tx>
          <c:spPr>
            <a:solidFill>
              <a:schemeClr val="accent5">
                <a:lumMod val="20000"/>
                <a:lumOff val="80000"/>
              </a:schemeClr>
            </a:solidFill>
            <a:ln>
              <a:solidFill>
                <a:schemeClr val="tx1"/>
              </a:solidFill>
            </a:ln>
            <a:effectLst/>
          </c:spPr>
          <c:invertIfNegative val="0"/>
          <c:dLbls>
            <c:dLbl>
              <c:idx val="0"/>
              <c:layout>
                <c:manualLayout>
                  <c:x val="-3.0015193123543991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329-4C3F-B2FC-D1F3324367E2}"/>
                </c:ext>
              </c:extLst>
            </c:dLbl>
            <c:dLbl>
              <c:idx val="5"/>
              <c:layout>
                <c:manualLayout>
                  <c:x val="1.4918042973595339E-3"/>
                  <c:y val="3.500802241748358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329-4C3F-B2FC-D1F3324367E2}"/>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'Q24 (B)'!$D$18:$I$18</c:f>
              <c:strCache>
                <c:ptCount val="6"/>
                <c:pt idx="0">
                  <c:v>A.エンドユーザー（n=149）</c:v>
                </c:pt>
                <c:pt idx="1">
                  <c:v>B.メーカー（n=171）</c:v>
                </c:pt>
                <c:pt idx="2">
                  <c:v>C.系列ソフトウェア企業（n=20）</c:v>
                </c:pt>
                <c:pt idx="3">
                  <c:v>D.受託ソフトウェア企業（n=254）</c:v>
                </c:pt>
                <c:pt idx="4">
                  <c:v>E.独立系ソフトウェア企業（n=92）</c:v>
                </c:pt>
                <c:pt idx="5">
                  <c:v>F.その他（n=77）</c:v>
                </c:pt>
              </c:strCache>
            </c:strRef>
          </c:cat>
          <c:val>
            <c:numRef>
              <c:f>'Q24 (B)'!$D$21:$I$21</c:f>
              <c:numCache>
                <c:formatCode>0.0%</c:formatCode>
                <c:ptCount val="6"/>
                <c:pt idx="0">
                  <c:v>7.3825503355704702E-2</c:v>
                </c:pt>
                <c:pt idx="1">
                  <c:v>8.1871345029239762E-2</c:v>
                </c:pt>
                <c:pt idx="2">
                  <c:v>0.2</c:v>
                </c:pt>
                <c:pt idx="3">
                  <c:v>0.14960629921259844</c:v>
                </c:pt>
                <c:pt idx="4">
                  <c:v>0.16304347826086957</c:v>
                </c:pt>
                <c:pt idx="5">
                  <c:v>2.5974025974025976E-2</c:v>
                </c:pt>
              </c:numCache>
            </c:numRef>
          </c:val>
          <c:extLst>
            <c:ext xmlns:c16="http://schemas.microsoft.com/office/drawing/2014/chart" uri="{C3380CC4-5D6E-409C-BE32-E72D297353CC}">
              <c16:uniqueId val="{00000007-7329-4C3F-B2FC-D1F3324367E2}"/>
            </c:ext>
          </c:extLst>
        </c:ser>
        <c:ser>
          <c:idx val="3"/>
          <c:order val="3"/>
          <c:tx>
            <c:strRef>
              <c:f>'Q24 (B)'!$C$22</c:f>
              <c:strCache>
                <c:ptCount val="1"/>
                <c:pt idx="0">
                  <c:v>4.20～49人</c:v>
                </c:pt>
              </c:strCache>
            </c:strRef>
          </c:tx>
          <c:spPr>
            <a:solidFill>
              <a:schemeClr val="accent6"/>
            </a:solidFill>
            <a:ln>
              <a:solidFill>
                <a:schemeClr val="tx1"/>
              </a:solidFill>
            </a:ln>
            <a:effectLst/>
          </c:spPr>
          <c:invertIfNegative val="0"/>
          <c:dLbls>
            <c:dLbl>
              <c:idx val="0"/>
              <c:layout>
                <c:manualLayout>
                  <c:x val="1.5007596561771445E-2"/>
                  <c:y val="3.9626378725548298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329-4C3F-B2FC-D1F3324367E2}"/>
                </c:ext>
              </c:extLst>
            </c:dLbl>
            <c:dLbl>
              <c:idx val="1"/>
              <c:layout>
                <c:manualLayout>
                  <c:x val="2.9836085947191771E-3"/>
                  <c:y val="4.5842793627247048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329-4C3F-B2FC-D1F3324367E2}"/>
                </c:ext>
              </c:extLst>
            </c:dLbl>
            <c:dLbl>
              <c:idx val="5"/>
              <c:layout>
                <c:manualLayout>
                  <c:x val="6.0030386247085779E-3"/>
                  <c:y val="1.9813189362774149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329-4C3F-B2FC-D1F3324367E2}"/>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'Q24 (B)'!$D$18:$I$18</c:f>
              <c:strCache>
                <c:ptCount val="6"/>
                <c:pt idx="0">
                  <c:v>A.エンドユーザー（n=149）</c:v>
                </c:pt>
                <c:pt idx="1">
                  <c:v>B.メーカー（n=171）</c:v>
                </c:pt>
                <c:pt idx="2">
                  <c:v>C.系列ソフトウェア企業（n=20）</c:v>
                </c:pt>
                <c:pt idx="3">
                  <c:v>D.受託ソフトウェア企業（n=254）</c:v>
                </c:pt>
                <c:pt idx="4">
                  <c:v>E.独立系ソフトウェア企業（n=92）</c:v>
                </c:pt>
                <c:pt idx="5">
                  <c:v>F.その他（n=77）</c:v>
                </c:pt>
              </c:strCache>
            </c:strRef>
          </c:cat>
          <c:val>
            <c:numRef>
              <c:f>'Q24 (B)'!$D$22:$I$22</c:f>
              <c:numCache>
                <c:formatCode>0.0%</c:formatCode>
                <c:ptCount val="6"/>
                <c:pt idx="0">
                  <c:v>2.6845637583892617E-2</c:v>
                </c:pt>
                <c:pt idx="1">
                  <c:v>2.3391812865497075E-2</c:v>
                </c:pt>
                <c:pt idx="2">
                  <c:v>0.1</c:v>
                </c:pt>
                <c:pt idx="3">
                  <c:v>9.8425196850393706E-2</c:v>
                </c:pt>
                <c:pt idx="4">
                  <c:v>3.2608695652173912E-2</c:v>
                </c:pt>
                <c:pt idx="5">
                  <c:v>3.896103896103896E-2</c:v>
                </c:pt>
              </c:numCache>
            </c:numRef>
          </c:val>
          <c:extLst>
            <c:ext xmlns:c16="http://schemas.microsoft.com/office/drawing/2014/chart" uri="{C3380CC4-5D6E-409C-BE32-E72D297353CC}">
              <c16:uniqueId val="{0000000B-7329-4C3F-B2FC-D1F3324367E2}"/>
            </c:ext>
          </c:extLst>
        </c:ser>
        <c:ser>
          <c:idx val="4"/>
          <c:order val="4"/>
          <c:tx>
            <c:strRef>
              <c:f>'Q24 (B)'!$C$23</c:f>
              <c:strCache>
                <c:ptCount val="1"/>
                <c:pt idx="0">
                  <c:v>5.50～99人</c:v>
                </c:pt>
              </c:strCache>
            </c:strRef>
          </c:tx>
          <c:spPr>
            <a:solidFill>
              <a:schemeClr val="accent6">
                <a:lumMod val="60000"/>
                <a:lumOff val="40000"/>
              </a:schemeClr>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C-7329-4C3F-B2FC-D1F3324367E2}"/>
                </c:ext>
              </c:extLst>
            </c:dLbl>
            <c:dLbl>
              <c:idx val="1"/>
              <c:layout>
                <c:manualLayout>
                  <c:x val="3.0283627236398557E-3"/>
                  <c:y val="3.750915799958770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329-4C3F-B2FC-D1F3324367E2}"/>
                </c:ext>
              </c:extLst>
            </c:dLbl>
            <c:dLbl>
              <c:idx val="2"/>
              <c:layout>
                <c:manualLayout>
                  <c:x val="1.5007596561771445E-3"/>
                  <c:y val="2.516869444753292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329-4C3F-B2FC-D1F3324367E2}"/>
                </c:ext>
              </c:extLst>
            </c:dLbl>
            <c:dLbl>
              <c:idx val="3"/>
              <c:layout>
                <c:manualLayout>
                  <c:x val="4.4754128920786564E-3"/>
                  <c:y val="9.1685587254494096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329-4C3F-B2FC-D1F3324367E2}"/>
                </c:ext>
              </c:extLst>
            </c:dLbl>
            <c:dLbl>
              <c:idx val="4"/>
              <c:layout>
                <c:manualLayout>
                  <c:x val="4.4754128920786564E-3"/>
                  <c:y val="3.750817353309086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329-4C3F-B2FC-D1F3324367E2}"/>
                </c:ext>
              </c:extLst>
            </c:dLbl>
            <c:dLbl>
              <c:idx val="5"/>
              <c:layout>
                <c:manualLayout>
                  <c:x val="6.0030386247085232E-3"/>
                  <c:y val="-3.271117937415277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329-4C3F-B2FC-D1F3324367E2}"/>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'Q24 (B)'!$D$18:$I$18</c:f>
              <c:strCache>
                <c:ptCount val="6"/>
                <c:pt idx="0">
                  <c:v>A.エンドユーザー（n=149）</c:v>
                </c:pt>
                <c:pt idx="1">
                  <c:v>B.メーカー（n=171）</c:v>
                </c:pt>
                <c:pt idx="2">
                  <c:v>C.系列ソフトウェア企業（n=20）</c:v>
                </c:pt>
                <c:pt idx="3">
                  <c:v>D.受託ソフトウェア企業（n=254）</c:v>
                </c:pt>
                <c:pt idx="4">
                  <c:v>E.独立系ソフトウェア企業（n=92）</c:v>
                </c:pt>
                <c:pt idx="5">
                  <c:v>F.その他（n=77）</c:v>
                </c:pt>
              </c:strCache>
            </c:strRef>
          </c:cat>
          <c:val>
            <c:numRef>
              <c:f>'Q24 (B)'!$D$23:$I$23</c:f>
              <c:numCache>
                <c:formatCode>0.0%</c:formatCode>
                <c:ptCount val="6"/>
                <c:pt idx="0">
                  <c:v>0</c:v>
                </c:pt>
                <c:pt idx="1">
                  <c:v>1.1695906432748537E-2</c:v>
                </c:pt>
                <c:pt idx="2">
                  <c:v>0.15</c:v>
                </c:pt>
                <c:pt idx="3">
                  <c:v>3.1496062992125984E-2</c:v>
                </c:pt>
                <c:pt idx="4">
                  <c:v>2.1739130434782608E-2</c:v>
                </c:pt>
                <c:pt idx="5">
                  <c:v>1.2987012987012988E-2</c:v>
                </c:pt>
              </c:numCache>
            </c:numRef>
          </c:val>
          <c:extLst>
            <c:ext xmlns:c16="http://schemas.microsoft.com/office/drawing/2014/chart" uri="{C3380CC4-5D6E-409C-BE32-E72D297353CC}">
              <c16:uniqueId val="{00000012-7329-4C3F-B2FC-D1F3324367E2}"/>
            </c:ext>
          </c:extLst>
        </c:ser>
        <c:ser>
          <c:idx val="5"/>
          <c:order val="5"/>
          <c:tx>
            <c:strRef>
              <c:f>'Q24 (B)'!$C$24</c:f>
              <c:strCache>
                <c:ptCount val="1"/>
                <c:pt idx="0">
                  <c:v>6.100～199人</c:v>
                </c:pt>
              </c:strCache>
            </c:strRef>
          </c:tx>
          <c:spPr>
            <a:solidFill>
              <a:schemeClr val="accent6">
                <a:lumMod val="20000"/>
                <a:lumOff val="80000"/>
              </a:schemeClr>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3-7329-4C3F-B2FC-D1F3324367E2}"/>
                </c:ext>
              </c:extLst>
            </c:dLbl>
            <c:dLbl>
              <c:idx val="1"/>
              <c:delete val="1"/>
              <c:extLst>
                <c:ext xmlns:c15="http://schemas.microsoft.com/office/drawing/2012/chart" uri="{CE6537A1-D6FC-4f65-9D91-7224C49458BB}"/>
                <c:ext xmlns:c16="http://schemas.microsoft.com/office/drawing/2014/chart" uri="{C3380CC4-5D6E-409C-BE32-E72D297353CC}">
                  <c16:uniqueId val="{00000014-7329-4C3F-B2FC-D1F3324367E2}"/>
                </c:ext>
              </c:extLst>
            </c:dLbl>
            <c:dLbl>
              <c:idx val="2"/>
              <c:delete val="1"/>
              <c:extLst>
                <c:ext xmlns:c15="http://schemas.microsoft.com/office/drawing/2012/chart" uri="{CE6537A1-D6FC-4f65-9D91-7224C49458BB}"/>
                <c:ext xmlns:c16="http://schemas.microsoft.com/office/drawing/2014/chart" uri="{C3380CC4-5D6E-409C-BE32-E72D297353CC}">
                  <c16:uniqueId val="{00000015-7329-4C3F-B2FC-D1F3324367E2}"/>
                </c:ext>
              </c:extLst>
            </c:dLbl>
            <c:dLbl>
              <c:idx val="3"/>
              <c:layout>
                <c:manualLayout>
                  <c:x val="7.4948482829155245E-3"/>
                  <c:y val="3.500821931078287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7329-4C3F-B2FC-D1F3324367E2}"/>
                </c:ext>
              </c:extLst>
            </c:dLbl>
            <c:dLbl>
              <c:idx val="4"/>
              <c:delete val="1"/>
              <c:extLst>
                <c:ext xmlns:c15="http://schemas.microsoft.com/office/drawing/2012/chart" uri="{CE6537A1-D6FC-4f65-9D91-7224C49458BB}"/>
                <c:ext xmlns:c16="http://schemas.microsoft.com/office/drawing/2014/chart" uri="{C3380CC4-5D6E-409C-BE32-E72D297353CC}">
                  <c16:uniqueId val="{00000017-7329-4C3F-B2FC-D1F3324367E2}"/>
                </c:ext>
              </c:extLst>
            </c:dLbl>
            <c:dLbl>
              <c:idx val="5"/>
              <c:delete val="1"/>
              <c:extLst>
                <c:ext xmlns:c15="http://schemas.microsoft.com/office/drawing/2012/chart" uri="{CE6537A1-D6FC-4f65-9D91-7224C49458BB}"/>
                <c:ext xmlns:c16="http://schemas.microsoft.com/office/drawing/2014/chart" uri="{C3380CC4-5D6E-409C-BE32-E72D297353CC}">
                  <c16:uniqueId val="{00000018-7329-4C3F-B2FC-D1F3324367E2}"/>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'Q24 (B)'!$D$18:$I$18</c:f>
              <c:strCache>
                <c:ptCount val="6"/>
                <c:pt idx="0">
                  <c:v>A.エンドユーザー（n=149）</c:v>
                </c:pt>
                <c:pt idx="1">
                  <c:v>B.メーカー（n=171）</c:v>
                </c:pt>
                <c:pt idx="2">
                  <c:v>C.系列ソフトウェア企業（n=20）</c:v>
                </c:pt>
                <c:pt idx="3">
                  <c:v>D.受託ソフトウェア企業（n=254）</c:v>
                </c:pt>
                <c:pt idx="4">
                  <c:v>E.独立系ソフトウェア企業（n=92）</c:v>
                </c:pt>
                <c:pt idx="5">
                  <c:v>F.その他（n=77）</c:v>
                </c:pt>
              </c:strCache>
            </c:strRef>
          </c:cat>
          <c:val>
            <c:numRef>
              <c:f>'Q24 (B)'!$D$24:$I$24</c:f>
              <c:numCache>
                <c:formatCode>0.0%</c:formatCode>
                <c:ptCount val="6"/>
                <c:pt idx="0">
                  <c:v>0</c:v>
                </c:pt>
                <c:pt idx="1">
                  <c:v>5.8479532163742687E-3</c:v>
                </c:pt>
                <c:pt idx="2">
                  <c:v>0</c:v>
                </c:pt>
                <c:pt idx="3">
                  <c:v>1.1811023622047244E-2</c:v>
                </c:pt>
                <c:pt idx="4">
                  <c:v>0</c:v>
                </c:pt>
                <c:pt idx="5">
                  <c:v>0</c:v>
                </c:pt>
              </c:numCache>
            </c:numRef>
          </c:val>
          <c:extLst>
            <c:ext xmlns:c16="http://schemas.microsoft.com/office/drawing/2014/chart" uri="{C3380CC4-5D6E-409C-BE32-E72D297353CC}">
              <c16:uniqueId val="{00000019-7329-4C3F-B2FC-D1F3324367E2}"/>
            </c:ext>
          </c:extLst>
        </c:ser>
        <c:ser>
          <c:idx val="6"/>
          <c:order val="6"/>
          <c:tx>
            <c:strRef>
              <c:f>'Q24 (B)'!$C$25</c:f>
              <c:strCache>
                <c:ptCount val="1"/>
                <c:pt idx="0">
                  <c:v>7.200～499人</c:v>
                </c:pt>
              </c:strCache>
            </c:strRef>
          </c:tx>
          <c:spPr>
            <a:solidFill>
              <a:schemeClr val="accent4"/>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A-7329-4C3F-B2FC-D1F3324367E2}"/>
                </c:ext>
              </c:extLst>
            </c:dLbl>
            <c:dLbl>
              <c:idx val="1"/>
              <c:delete val="1"/>
              <c:extLst>
                <c:ext xmlns:c15="http://schemas.microsoft.com/office/drawing/2012/chart" uri="{CE6537A1-D6FC-4f65-9D91-7224C49458BB}"/>
                <c:ext xmlns:c16="http://schemas.microsoft.com/office/drawing/2014/chart" uri="{C3380CC4-5D6E-409C-BE32-E72D297353CC}">
                  <c16:uniqueId val="{0000001B-7329-4C3F-B2FC-D1F3324367E2}"/>
                </c:ext>
              </c:extLst>
            </c:dLbl>
            <c:dLbl>
              <c:idx val="2"/>
              <c:layout>
                <c:manualLayout>
                  <c:x val="-1.4828769645566012E-3"/>
                  <c:y val="2.517477725953273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7329-4C3F-B2FC-D1F3324367E2}"/>
                </c:ext>
              </c:extLst>
            </c:dLbl>
            <c:dLbl>
              <c:idx val="3"/>
              <c:delete val="1"/>
              <c:extLst>
                <c:ext xmlns:c15="http://schemas.microsoft.com/office/drawing/2012/chart" uri="{CE6537A1-D6FC-4f65-9D91-7224C49458BB}"/>
                <c:ext xmlns:c16="http://schemas.microsoft.com/office/drawing/2014/chart" uri="{C3380CC4-5D6E-409C-BE32-E72D297353CC}">
                  <c16:uniqueId val="{0000001D-7329-4C3F-B2FC-D1F3324367E2}"/>
                </c:ext>
              </c:extLst>
            </c:dLbl>
            <c:dLbl>
              <c:idx val="4"/>
              <c:delete val="1"/>
              <c:extLst>
                <c:ext xmlns:c15="http://schemas.microsoft.com/office/drawing/2012/chart" uri="{CE6537A1-D6FC-4f65-9D91-7224C49458BB}"/>
                <c:ext xmlns:c16="http://schemas.microsoft.com/office/drawing/2014/chart" uri="{C3380CC4-5D6E-409C-BE32-E72D297353CC}">
                  <c16:uniqueId val="{0000001E-7329-4C3F-B2FC-D1F3324367E2}"/>
                </c:ext>
              </c:extLst>
            </c:dLbl>
            <c:dLbl>
              <c:idx val="5"/>
              <c:delete val="1"/>
              <c:extLst>
                <c:ext xmlns:c15="http://schemas.microsoft.com/office/drawing/2012/chart" uri="{CE6537A1-D6FC-4f65-9D91-7224C49458BB}"/>
                <c:ext xmlns:c16="http://schemas.microsoft.com/office/drawing/2014/chart" uri="{C3380CC4-5D6E-409C-BE32-E72D297353CC}">
                  <c16:uniqueId val="{0000001F-7329-4C3F-B2FC-D1F3324367E2}"/>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'Q24 (B)'!$D$18:$I$18</c:f>
              <c:strCache>
                <c:ptCount val="6"/>
                <c:pt idx="0">
                  <c:v>A.エンドユーザー（n=149）</c:v>
                </c:pt>
                <c:pt idx="1">
                  <c:v>B.メーカー（n=171）</c:v>
                </c:pt>
                <c:pt idx="2">
                  <c:v>C.系列ソフトウェア企業（n=20）</c:v>
                </c:pt>
                <c:pt idx="3">
                  <c:v>D.受託ソフトウェア企業（n=254）</c:v>
                </c:pt>
                <c:pt idx="4">
                  <c:v>E.独立系ソフトウェア企業（n=92）</c:v>
                </c:pt>
                <c:pt idx="5">
                  <c:v>F.その他（n=77）</c:v>
                </c:pt>
              </c:strCache>
            </c:strRef>
          </c:cat>
          <c:val>
            <c:numRef>
              <c:f>'Q24 (B)'!$D$25:$I$25</c:f>
              <c:numCache>
                <c:formatCode>0.0%</c:formatCode>
                <c:ptCount val="6"/>
                <c:pt idx="0">
                  <c:v>0</c:v>
                </c:pt>
                <c:pt idx="1">
                  <c:v>5.8479532163742687E-3</c:v>
                </c:pt>
                <c:pt idx="2">
                  <c:v>0.05</c:v>
                </c:pt>
                <c:pt idx="3">
                  <c:v>3.937007874015748E-3</c:v>
                </c:pt>
                <c:pt idx="4">
                  <c:v>0</c:v>
                </c:pt>
                <c:pt idx="5">
                  <c:v>0</c:v>
                </c:pt>
              </c:numCache>
            </c:numRef>
          </c:val>
          <c:extLst>
            <c:ext xmlns:c16="http://schemas.microsoft.com/office/drawing/2014/chart" uri="{C3380CC4-5D6E-409C-BE32-E72D297353CC}">
              <c16:uniqueId val="{00000020-7329-4C3F-B2FC-D1F3324367E2}"/>
            </c:ext>
          </c:extLst>
        </c:ser>
        <c:ser>
          <c:idx val="7"/>
          <c:order val="7"/>
          <c:tx>
            <c:strRef>
              <c:f>'Q24 (B)'!$C$26</c:f>
              <c:strCache>
                <c:ptCount val="1"/>
                <c:pt idx="0">
                  <c:v>8.500～999人</c:v>
                </c:pt>
              </c:strCache>
            </c:strRef>
          </c:tx>
          <c:spPr>
            <a:solidFill>
              <a:schemeClr val="accent4">
                <a:lumMod val="60000"/>
                <a:lumOff val="40000"/>
              </a:schemeClr>
            </a:solidFill>
            <a:ln>
              <a:solidFill>
                <a:schemeClr val="tx1"/>
              </a:solidFill>
            </a:ln>
            <a:effectLst/>
          </c:spPr>
          <c:invertIfNegative val="0"/>
          <c:dLbls>
            <c:delete val="1"/>
          </c:dLbls>
          <c:cat>
            <c:strRef>
              <c:f>'Q24 (B)'!$D$18:$I$18</c:f>
              <c:strCache>
                <c:ptCount val="6"/>
                <c:pt idx="0">
                  <c:v>A.エンドユーザー（n=149）</c:v>
                </c:pt>
                <c:pt idx="1">
                  <c:v>B.メーカー（n=171）</c:v>
                </c:pt>
                <c:pt idx="2">
                  <c:v>C.系列ソフトウェア企業（n=20）</c:v>
                </c:pt>
                <c:pt idx="3">
                  <c:v>D.受託ソフトウェア企業（n=254）</c:v>
                </c:pt>
                <c:pt idx="4">
                  <c:v>E.独立系ソフトウェア企業（n=92）</c:v>
                </c:pt>
                <c:pt idx="5">
                  <c:v>F.その他（n=77）</c:v>
                </c:pt>
              </c:strCache>
            </c:strRef>
          </c:cat>
          <c:val>
            <c:numRef>
              <c:f>'Q24 (B)'!$D$26:$I$26</c:f>
              <c:numCache>
                <c:formatCode>0.0%</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21-7329-4C3F-B2FC-D1F3324367E2}"/>
            </c:ext>
          </c:extLst>
        </c:ser>
        <c:ser>
          <c:idx val="8"/>
          <c:order val="8"/>
          <c:tx>
            <c:strRef>
              <c:f>'Q24 (B)'!$C$27</c:f>
              <c:strCache>
                <c:ptCount val="1"/>
                <c:pt idx="0">
                  <c:v>9.1000人以上</c:v>
                </c:pt>
              </c:strCache>
            </c:strRef>
          </c:tx>
          <c:spPr>
            <a:solidFill>
              <a:schemeClr val="accent4">
                <a:lumMod val="20000"/>
                <a:lumOff val="80000"/>
              </a:schemeClr>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22-7329-4C3F-B2FC-D1F3324367E2}"/>
                </c:ext>
              </c:extLst>
            </c:dLbl>
            <c:dLbl>
              <c:idx val="1"/>
              <c:delete val="1"/>
              <c:extLst>
                <c:ext xmlns:c15="http://schemas.microsoft.com/office/drawing/2012/chart" uri="{CE6537A1-D6FC-4f65-9D91-7224C49458BB}"/>
                <c:ext xmlns:c16="http://schemas.microsoft.com/office/drawing/2014/chart" uri="{C3380CC4-5D6E-409C-BE32-E72D297353CC}">
                  <c16:uniqueId val="{00000023-7329-4C3F-B2FC-D1F3324367E2}"/>
                </c:ext>
              </c:extLst>
            </c:dLbl>
            <c:dLbl>
              <c:idx val="2"/>
              <c:layout>
                <c:manualLayout>
                  <c:x val="1.4828769645563824E-3"/>
                  <c:y val="2.517083939354409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7329-4C3F-B2FC-D1F3324367E2}"/>
                </c:ext>
              </c:extLst>
            </c:dLbl>
            <c:dLbl>
              <c:idx val="3"/>
              <c:delete val="1"/>
              <c:extLst>
                <c:ext xmlns:c15="http://schemas.microsoft.com/office/drawing/2012/chart" uri="{CE6537A1-D6FC-4f65-9D91-7224C49458BB}"/>
                <c:ext xmlns:c16="http://schemas.microsoft.com/office/drawing/2014/chart" uri="{C3380CC4-5D6E-409C-BE32-E72D297353CC}">
                  <c16:uniqueId val="{00000025-7329-4C3F-B2FC-D1F3324367E2}"/>
                </c:ext>
              </c:extLst>
            </c:dLbl>
            <c:dLbl>
              <c:idx val="4"/>
              <c:delete val="1"/>
              <c:extLst>
                <c:ext xmlns:c15="http://schemas.microsoft.com/office/drawing/2012/chart" uri="{CE6537A1-D6FC-4f65-9D91-7224C49458BB}"/>
                <c:ext xmlns:c16="http://schemas.microsoft.com/office/drawing/2014/chart" uri="{C3380CC4-5D6E-409C-BE32-E72D297353CC}">
                  <c16:uniqueId val="{00000026-7329-4C3F-B2FC-D1F3324367E2}"/>
                </c:ext>
              </c:extLst>
            </c:dLbl>
            <c:dLbl>
              <c:idx val="5"/>
              <c:delete val="1"/>
              <c:extLst>
                <c:ext xmlns:c15="http://schemas.microsoft.com/office/drawing/2012/chart" uri="{CE6537A1-D6FC-4f65-9D91-7224C49458BB}"/>
                <c:ext xmlns:c16="http://schemas.microsoft.com/office/drawing/2014/chart" uri="{C3380CC4-5D6E-409C-BE32-E72D297353CC}">
                  <c16:uniqueId val="{00000027-7329-4C3F-B2FC-D1F3324367E2}"/>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'Q24 (B)'!$D$18:$I$18</c:f>
              <c:strCache>
                <c:ptCount val="6"/>
                <c:pt idx="0">
                  <c:v>A.エンドユーザー（n=149）</c:v>
                </c:pt>
                <c:pt idx="1">
                  <c:v>B.メーカー（n=171）</c:v>
                </c:pt>
                <c:pt idx="2">
                  <c:v>C.系列ソフトウェア企業（n=20）</c:v>
                </c:pt>
                <c:pt idx="3">
                  <c:v>D.受託ソフトウェア企業（n=254）</c:v>
                </c:pt>
                <c:pt idx="4">
                  <c:v>E.独立系ソフトウェア企業（n=92）</c:v>
                </c:pt>
                <c:pt idx="5">
                  <c:v>F.その他（n=77）</c:v>
                </c:pt>
              </c:strCache>
            </c:strRef>
          </c:cat>
          <c:val>
            <c:numRef>
              <c:f>'Q24 (B)'!$D$27:$I$27</c:f>
              <c:numCache>
                <c:formatCode>0.0%</c:formatCode>
                <c:ptCount val="6"/>
                <c:pt idx="0">
                  <c:v>0</c:v>
                </c:pt>
                <c:pt idx="1">
                  <c:v>5.8479532163742687E-3</c:v>
                </c:pt>
                <c:pt idx="2">
                  <c:v>0.05</c:v>
                </c:pt>
                <c:pt idx="3">
                  <c:v>3.937007874015748E-3</c:v>
                </c:pt>
                <c:pt idx="4">
                  <c:v>0</c:v>
                </c:pt>
                <c:pt idx="5">
                  <c:v>0</c:v>
                </c:pt>
              </c:numCache>
            </c:numRef>
          </c:val>
          <c:extLst>
            <c:ext xmlns:c16="http://schemas.microsoft.com/office/drawing/2014/chart" uri="{C3380CC4-5D6E-409C-BE32-E72D297353CC}">
              <c16:uniqueId val="{00000028-7329-4C3F-B2FC-D1F3324367E2}"/>
            </c:ext>
          </c:extLst>
        </c:ser>
        <c:ser>
          <c:idx val="9"/>
          <c:order val="9"/>
          <c:tx>
            <c:strRef>
              <c:f>'Q24 (B)'!$C$28</c:f>
              <c:strCache>
                <c:ptCount val="1"/>
                <c:pt idx="0">
                  <c:v>10.いない／なし</c:v>
                </c:pt>
              </c:strCache>
            </c:strRef>
          </c:tx>
          <c:spPr>
            <a:solidFill>
              <a:schemeClr val="bg1"/>
            </a:solidFill>
            <a:ln>
              <a:solidFill>
                <a:schemeClr val="tx1"/>
              </a:solidFill>
            </a:ln>
            <a:effectLst/>
          </c:spPr>
          <c:invertIfNegative val="0"/>
          <c:dLbls>
            <c:dLbl>
              <c:idx val="1"/>
              <c:layout>
                <c:manualLayout>
                  <c:x val="1.5007596561770343E-3"/>
                  <c:y val="4.6131176321707081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7329-4C3F-B2FC-D1F3324367E2}"/>
                </c:ext>
              </c:extLst>
            </c:dLbl>
            <c:dLbl>
              <c:idx val="2"/>
              <c:layout>
                <c:manualLayout>
                  <c:x val="4.5022789685314332E-3"/>
                  <c:y val="1.9813189372000384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7329-4C3F-B2FC-D1F3324367E2}"/>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'Q24 (B)'!$D$18:$I$18</c:f>
              <c:strCache>
                <c:ptCount val="6"/>
                <c:pt idx="0">
                  <c:v>A.エンドユーザー（n=149）</c:v>
                </c:pt>
                <c:pt idx="1">
                  <c:v>B.メーカー（n=171）</c:v>
                </c:pt>
                <c:pt idx="2">
                  <c:v>C.系列ソフトウェア企業（n=20）</c:v>
                </c:pt>
                <c:pt idx="3">
                  <c:v>D.受託ソフトウェア企業（n=254）</c:v>
                </c:pt>
                <c:pt idx="4">
                  <c:v>E.独立系ソフトウェア企業（n=92）</c:v>
                </c:pt>
                <c:pt idx="5">
                  <c:v>F.その他（n=77）</c:v>
                </c:pt>
              </c:strCache>
            </c:strRef>
          </c:cat>
          <c:val>
            <c:numRef>
              <c:f>'Q24 (B)'!$D$28:$I$28</c:f>
              <c:numCache>
                <c:formatCode>0.0%</c:formatCode>
                <c:ptCount val="6"/>
                <c:pt idx="0">
                  <c:v>0.32214765100671139</c:v>
                </c:pt>
                <c:pt idx="1">
                  <c:v>0.1111111111111111</c:v>
                </c:pt>
                <c:pt idx="2">
                  <c:v>0.05</c:v>
                </c:pt>
                <c:pt idx="3">
                  <c:v>0.14566929133858267</c:v>
                </c:pt>
                <c:pt idx="4">
                  <c:v>0.16304347826086957</c:v>
                </c:pt>
                <c:pt idx="5">
                  <c:v>0.5714285714285714</c:v>
                </c:pt>
              </c:numCache>
            </c:numRef>
          </c:val>
          <c:extLst>
            <c:ext xmlns:c16="http://schemas.microsoft.com/office/drawing/2014/chart" uri="{C3380CC4-5D6E-409C-BE32-E72D297353CC}">
              <c16:uniqueId val="{0000002B-7329-4C3F-B2FC-D1F3324367E2}"/>
            </c:ext>
          </c:extLst>
        </c:ser>
        <c:dLbls>
          <c:dLblPos val="ctr"/>
          <c:showLegendKey val="0"/>
          <c:showVal val="1"/>
          <c:showCatName val="0"/>
          <c:showSerName val="0"/>
          <c:showPercent val="0"/>
          <c:showBubbleSize val="0"/>
        </c:dLbls>
        <c:gapWidth val="150"/>
        <c:overlap val="100"/>
        <c:axId val="467689856"/>
        <c:axId val="467691392"/>
      </c:barChart>
      <c:catAx>
        <c:axId val="467689856"/>
        <c:scaling>
          <c:orientation val="maxMin"/>
        </c:scaling>
        <c:delete val="0"/>
        <c:axPos val="l"/>
        <c:numFmt formatCode="General" sourceLinked="0"/>
        <c:majorTickMark val="none"/>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67691392"/>
        <c:crosses val="autoZero"/>
        <c:auto val="1"/>
        <c:lblAlgn val="ctr"/>
        <c:lblOffset val="100"/>
        <c:noMultiLvlLbl val="0"/>
      </c:catAx>
      <c:valAx>
        <c:axId val="467691392"/>
        <c:scaling>
          <c:orientation val="minMax"/>
        </c:scaling>
        <c:delete val="0"/>
        <c:axPos val="t"/>
        <c:majorGridlines>
          <c:spPr>
            <a:ln w="6350" cap="flat" cmpd="sng" algn="ctr">
              <a:solidFill>
                <a:schemeClr val="bg1">
                  <a:lumMod val="50000"/>
                </a:schemeClr>
              </a:solidFill>
              <a:prstDash val="solid"/>
              <a:round/>
            </a:ln>
            <a:effectLst/>
          </c:spPr>
        </c:majorGridlines>
        <c:numFmt formatCode="0%" sourceLinked="1"/>
        <c:majorTickMark val="none"/>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67689856"/>
        <c:crosses val="autoZero"/>
        <c:crossBetween val="between"/>
      </c:valAx>
      <c:spPr>
        <a:solidFill>
          <a:schemeClr val="bg1"/>
        </a:solidFill>
        <a:ln>
          <a:solidFill>
            <a:schemeClr val="tx1"/>
          </a:solidFill>
        </a:ln>
        <a:effectLst/>
      </c:spPr>
    </c:plotArea>
    <c:legend>
      <c:legendPos val="b"/>
      <c:layout>
        <c:manualLayout>
          <c:xMode val="edge"/>
          <c:yMode val="edge"/>
          <c:x val="0.21109385342789599"/>
          <c:y val="0.86081170634920634"/>
          <c:w val="0.74387068557919622"/>
          <c:h val="0.1274011904761904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6350" cap="flat" cmpd="sng" algn="ctr">
      <a:noFill/>
      <a:prstDash val="solid"/>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008580547994417"/>
          <c:y val="8.5739197530864203E-2"/>
          <c:w val="0.73518883749301067"/>
          <c:h val="0.75459166666666666"/>
        </c:manualLayout>
      </c:layout>
      <c:barChart>
        <c:barDir val="bar"/>
        <c:grouping val="percentStacked"/>
        <c:varyColors val="0"/>
        <c:ser>
          <c:idx val="0"/>
          <c:order val="0"/>
          <c:tx>
            <c:strRef>
              <c:f>まとめ!$C$5</c:f>
              <c:strCache>
                <c:ptCount val="1"/>
                <c:pt idx="0">
                  <c:v>1～5人</c:v>
                </c:pt>
              </c:strCache>
            </c:strRef>
          </c:tx>
          <c:spPr>
            <a:solidFill>
              <a:schemeClr val="accent5"/>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まとめ!$B$6:$B$15</c:f>
              <c:strCache>
                <c:ptCount val="9"/>
                <c:pt idx="0">
                  <c:v>技術者の人数　　　　　　　　　　</c:v>
                </c:pt>
                <c:pt idx="1">
                  <c:v>製品利用（n=155）</c:v>
                </c:pt>
                <c:pt idx="2">
                  <c:v>製品開発（n=172）</c:v>
                </c:pt>
                <c:pt idx="3">
                  <c:v>ソフトウェア開発（n=375）</c:v>
                </c:pt>
                <c:pt idx="5">
                  <c:v>不足している技術者の人数　　　</c:v>
                </c:pt>
                <c:pt idx="6">
                  <c:v>製品利用（n=149）</c:v>
                </c:pt>
                <c:pt idx="7">
                  <c:v>製品開発（n=171）</c:v>
                </c:pt>
                <c:pt idx="8">
                  <c:v>ソフトウェア開発（n=366）</c:v>
                </c:pt>
              </c:strCache>
            </c:strRef>
          </c:cat>
          <c:val>
            <c:numRef>
              <c:f>まとめ!$C$6:$C$15</c:f>
              <c:numCache>
                <c:formatCode>0.0%</c:formatCode>
                <c:ptCount val="10"/>
                <c:pt idx="1">
                  <c:v>0.40645161290322579</c:v>
                </c:pt>
                <c:pt idx="2">
                  <c:v>0.58720930232558144</c:v>
                </c:pt>
                <c:pt idx="3">
                  <c:v>0.43466666666666665</c:v>
                </c:pt>
                <c:pt idx="6">
                  <c:v>0.4563758389261745</c:v>
                </c:pt>
                <c:pt idx="7">
                  <c:v>0.61403508771929827</c:v>
                </c:pt>
                <c:pt idx="8">
                  <c:v>0.40710382513661203</c:v>
                </c:pt>
              </c:numCache>
            </c:numRef>
          </c:val>
          <c:extLst>
            <c:ext xmlns:c16="http://schemas.microsoft.com/office/drawing/2014/chart" uri="{C3380CC4-5D6E-409C-BE32-E72D297353CC}">
              <c16:uniqueId val="{00000000-C332-4BB2-A2D2-081A54A667E4}"/>
            </c:ext>
          </c:extLst>
        </c:ser>
        <c:ser>
          <c:idx val="1"/>
          <c:order val="1"/>
          <c:tx>
            <c:strRef>
              <c:f>まとめ!$D$5</c:f>
              <c:strCache>
                <c:ptCount val="1"/>
                <c:pt idx="0">
                  <c:v>6～9人</c:v>
                </c:pt>
              </c:strCache>
            </c:strRef>
          </c:tx>
          <c:spPr>
            <a:solidFill>
              <a:schemeClr val="accent5">
                <a:lumMod val="60000"/>
                <a:lumOff val="40000"/>
              </a:schemeClr>
            </a:solidFill>
            <a:ln>
              <a:solidFill>
                <a:schemeClr val="tx1"/>
              </a:solidFill>
            </a:ln>
            <a:effectLst/>
          </c:spPr>
          <c:invertIfNegative val="0"/>
          <c:dLbls>
            <c:dLbl>
              <c:idx val="0"/>
              <c:layout>
                <c:manualLayout>
                  <c:x val="-7.5037982808857226E-3"/>
                  <c:y val="1.9813189362774149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332-4BB2-A2D2-081A54A667E4}"/>
                </c:ext>
              </c:extLst>
            </c:dLbl>
            <c:dLbl>
              <c:idx val="2"/>
              <c:delete val="1"/>
              <c:extLst>
                <c:ext xmlns:c15="http://schemas.microsoft.com/office/drawing/2012/chart" uri="{CE6537A1-D6FC-4f65-9D91-7224C49458BB}"/>
                <c:ext xmlns:c16="http://schemas.microsoft.com/office/drawing/2014/chart" uri="{C3380CC4-5D6E-409C-BE32-E72D297353CC}">
                  <c16:uniqueId val="{00000002-C332-4BB2-A2D2-081A54A667E4}"/>
                </c:ext>
              </c:extLst>
            </c:dLbl>
            <c:dLbl>
              <c:idx val="5"/>
              <c:layout>
                <c:manualLayout>
                  <c:x val="-6.0030386247086325E-3"/>
                  <c:y val="1.9813189362774149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332-4BB2-A2D2-081A54A667E4}"/>
                </c:ext>
              </c:extLst>
            </c:dLbl>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まとめ!$B$6:$B$15</c:f>
              <c:strCache>
                <c:ptCount val="9"/>
                <c:pt idx="0">
                  <c:v>技術者の人数　　　　　　　　　　</c:v>
                </c:pt>
                <c:pt idx="1">
                  <c:v>製品利用（n=155）</c:v>
                </c:pt>
                <c:pt idx="2">
                  <c:v>製品開発（n=172）</c:v>
                </c:pt>
                <c:pt idx="3">
                  <c:v>ソフトウェア開発（n=375）</c:v>
                </c:pt>
                <c:pt idx="5">
                  <c:v>不足している技術者の人数　　　</c:v>
                </c:pt>
                <c:pt idx="6">
                  <c:v>製品利用（n=149）</c:v>
                </c:pt>
                <c:pt idx="7">
                  <c:v>製品開発（n=171）</c:v>
                </c:pt>
                <c:pt idx="8">
                  <c:v>ソフトウェア開発（n=366）</c:v>
                </c:pt>
              </c:strCache>
            </c:strRef>
          </c:cat>
          <c:val>
            <c:numRef>
              <c:f>まとめ!$D$6:$D$15</c:f>
              <c:numCache>
                <c:formatCode>0.0%</c:formatCode>
                <c:ptCount val="10"/>
                <c:pt idx="1">
                  <c:v>6.4516129032258063E-2</c:v>
                </c:pt>
                <c:pt idx="2">
                  <c:v>0.16279069767441862</c:v>
                </c:pt>
                <c:pt idx="3">
                  <c:v>0.112</c:v>
                </c:pt>
                <c:pt idx="6">
                  <c:v>0.12080536912751678</c:v>
                </c:pt>
                <c:pt idx="7">
                  <c:v>0.14035087719298245</c:v>
                </c:pt>
                <c:pt idx="8">
                  <c:v>0.15573770491803279</c:v>
                </c:pt>
              </c:numCache>
            </c:numRef>
          </c:val>
          <c:extLst>
            <c:ext xmlns:c16="http://schemas.microsoft.com/office/drawing/2014/chart" uri="{C3380CC4-5D6E-409C-BE32-E72D297353CC}">
              <c16:uniqueId val="{00000004-C332-4BB2-A2D2-081A54A667E4}"/>
            </c:ext>
          </c:extLst>
        </c:ser>
        <c:ser>
          <c:idx val="2"/>
          <c:order val="2"/>
          <c:tx>
            <c:strRef>
              <c:f>まとめ!$E$5</c:f>
              <c:strCache>
                <c:ptCount val="1"/>
                <c:pt idx="0">
                  <c:v>10～19人</c:v>
                </c:pt>
              </c:strCache>
            </c:strRef>
          </c:tx>
          <c:spPr>
            <a:solidFill>
              <a:schemeClr val="accent5">
                <a:lumMod val="20000"/>
                <a:lumOff val="80000"/>
              </a:schemeClr>
            </a:solidFill>
            <a:ln>
              <a:solidFill>
                <a:schemeClr val="tx1"/>
              </a:solidFill>
            </a:ln>
            <a:effectLst/>
          </c:spPr>
          <c:invertIfNegative val="0"/>
          <c:dLbls>
            <c:dLbl>
              <c:idx val="0"/>
              <c:layout>
                <c:manualLayout>
                  <c:x val="-3.0015193123543991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332-4BB2-A2D2-081A54A667E4}"/>
                </c:ext>
              </c:extLst>
            </c:dLbl>
            <c:dLbl>
              <c:idx val="1"/>
              <c:layout>
                <c:manualLayout>
                  <c:x val="-1.9366644639861819E-2"/>
                  <c:y val="4.36303444829632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332-4BB2-A2D2-081A54A667E4}"/>
                </c:ext>
              </c:extLst>
            </c:dLbl>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まとめ!$B$6:$B$15</c:f>
              <c:strCache>
                <c:ptCount val="9"/>
                <c:pt idx="0">
                  <c:v>技術者の人数　　　　　　　　　　</c:v>
                </c:pt>
                <c:pt idx="1">
                  <c:v>製品利用（n=155）</c:v>
                </c:pt>
                <c:pt idx="2">
                  <c:v>製品開発（n=172）</c:v>
                </c:pt>
                <c:pt idx="3">
                  <c:v>ソフトウェア開発（n=375）</c:v>
                </c:pt>
                <c:pt idx="5">
                  <c:v>不足している技術者の人数　　　</c:v>
                </c:pt>
                <c:pt idx="6">
                  <c:v>製品利用（n=149）</c:v>
                </c:pt>
                <c:pt idx="7">
                  <c:v>製品開発（n=171）</c:v>
                </c:pt>
                <c:pt idx="8">
                  <c:v>ソフトウェア開発（n=366）</c:v>
                </c:pt>
              </c:strCache>
            </c:strRef>
          </c:cat>
          <c:val>
            <c:numRef>
              <c:f>まとめ!$E$6:$E$15</c:f>
              <c:numCache>
                <c:formatCode>0.0%</c:formatCode>
                <c:ptCount val="10"/>
                <c:pt idx="1">
                  <c:v>3.870967741935484E-2</c:v>
                </c:pt>
                <c:pt idx="2">
                  <c:v>5.8139534883720929E-2</c:v>
                </c:pt>
                <c:pt idx="3">
                  <c:v>0.11733333333333333</c:v>
                </c:pt>
                <c:pt idx="6">
                  <c:v>7.3825503355704702E-2</c:v>
                </c:pt>
                <c:pt idx="7">
                  <c:v>8.1871345029239762E-2</c:v>
                </c:pt>
                <c:pt idx="8">
                  <c:v>0.15573770491803279</c:v>
                </c:pt>
              </c:numCache>
            </c:numRef>
          </c:val>
          <c:extLst>
            <c:ext xmlns:c16="http://schemas.microsoft.com/office/drawing/2014/chart" uri="{C3380CC4-5D6E-409C-BE32-E72D297353CC}">
              <c16:uniqueId val="{00000007-C332-4BB2-A2D2-081A54A667E4}"/>
            </c:ext>
          </c:extLst>
        </c:ser>
        <c:ser>
          <c:idx val="3"/>
          <c:order val="3"/>
          <c:tx>
            <c:strRef>
              <c:f>まとめ!$F$5</c:f>
              <c:strCache>
                <c:ptCount val="1"/>
                <c:pt idx="0">
                  <c:v>20～49人</c:v>
                </c:pt>
              </c:strCache>
            </c:strRef>
          </c:tx>
          <c:spPr>
            <a:solidFill>
              <a:schemeClr val="accent6"/>
            </a:solidFill>
            <a:ln>
              <a:solidFill>
                <a:schemeClr val="tx1"/>
              </a:solidFill>
            </a:ln>
            <a:effectLst/>
          </c:spPr>
          <c:invertIfNegative val="0"/>
          <c:dLbls>
            <c:dLbl>
              <c:idx val="0"/>
              <c:layout>
                <c:manualLayout>
                  <c:x val="1.5007596561771445E-2"/>
                  <c:y val="3.9626378725548298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332-4BB2-A2D2-081A54A667E4}"/>
                </c:ext>
              </c:extLst>
            </c:dLbl>
            <c:dLbl>
              <c:idx val="1"/>
              <c:layout>
                <c:manualLayout>
                  <c:x val="2.1518494044290822E-3"/>
                  <c:y val="4.759673943595986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332-4BB2-A2D2-081A54A667E4}"/>
                </c:ext>
              </c:extLst>
            </c:dLbl>
            <c:dLbl>
              <c:idx val="5"/>
              <c:layout>
                <c:manualLayout>
                  <c:x val="6.0030386247085779E-3"/>
                  <c:y val="1.9813189362774149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332-4BB2-A2D2-081A54A667E4}"/>
                </c:ext>
              </c:extLst>
            </c:dLbl>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まとめ!$B$6:$B$15</c:f>
              <c:strCache>
                <c:ptCount val="9"/>
                <c:pt idx="0">
                  <c:v>技術者の人数　　　　　　　　　　</c:v>
                </c:pt>
                <c:pt idx="1">
                  <c:v>製品利用（n=155）</c:v>
                </c:pt>
                <c:pt idx="2">
                  <c:v>製品開発（n=172）</c:v>
                </c:pt>
                <c:pt idx="3">
                  <c:v>ソフトウェア開発（n=375）</c:v>
                </c:pt>
                <c:pt idx="5">
                  <c:v>不足している技術者の人数　　　</c:v>
                </c:pt>
                <c:pt idx="6">
                  <c:v>製品利用（n=149）</c:v>
                </c:pt>
                <c:pt idx="7">
                  <c:v>製品開発（n=171）</c:v>
                </c:pt>
                <c:pt idx="8">
                  <c:v>ソフトウェア開発（n=366）</c:v>
                </c:pt>
              </c:strCache>
            </c:strRef>
          </c:cat>
          <c:val>
            <c:numRef>
              <c:f>まとめ!$F$6:$F$15</c:f>
              <c:numCache>
                <c:formatCode>0.0%</c:formatCode>
                <c:ptCount val="10"/>
                <c:pt idx="1">
                  <c:v>1.935483870967742E-2</c:v>
                </c:pt>
                <c:pt idx="2">
                  <c:v>5.8139534883720929E-2</c:v>
                </c:pt>
                <c:pt idx="3">
                  <c:v>0.104</c:v>
                </c:pt>
                <c:pt idx="6">
                  <c:v>2.6845637583892617E-2</c:v>
                </c:pt>
                <c:pt idx="7">
                  <c:v>2.3391812865497075E-2</c:v>
                </c:pt>
                <c:pt idx="8">
                  <c:v>8.1967213114754092E-2</c:v>
                </c:pt>
              </c:numCache>
            </c:numRef>
          </c:val>
          <c:extLst>
            <c:ext xmlns:c16="http://schemas.microsoft.com/office/drawing/2014/chart" uri="{C3380CC4-5D6E-409C-BE32-E72D297353CC}">
              <c16:uniqueId val="{0000000B-C332-4BB2-A2D2-081A54A667E4}"/>
            </c:ext>
          </c:extLst>
        </c:ser>
        <c:ser>
          <c:idx val="4"/>
          <c:order val="4"/>
          <c:tx>
            <c:strRef>
              <c:f>まとめ!$G$5</c:f>
              <c:strCache>
                <c:ptCount val="1"/>
                <c:pt idx="0">
                  <c:v>50～99人</c:v>
                </c:pt>
              </c:strCache>
            </c:strRef>
          </c:tx>
          <c:spPr>
            <a:solidFill>
              <a:schemeClr val="accent6">
                <a:lumMod val="60000"/>
                <a:lumOff val="40000"/>
              </a:schemeClr>
            </a:solidFill>
            <a:ln>
              <a:solidFill>
                <a:schemeClr val="tx1"/>
              </a:solidFill>
            </a:ln>
            <a:effectLst/>
          </c:spPr>
          <c:invertIfNegative val="0"/>
          <c:dLbls>
            <c:delete val="1"/>
          </c:dLbls>
          <c:cat>
            <c:strRef>
              <c:f>まとめ!$B$6:$B$15</c:f>
              <c:strCache>
                <c:ptCount val="9"/>
                <c:pt idx="0">
                  <c:v>技術者の人数　　　　　　　　　　</c:v>
                </c:pt>
                <c:pt idx="1">
                  <c:v>製品利用（n=155）</c:v>
                </c:pt>
                <c:pt idx="2">
                  <c:v>製品開発（n=172）</c:v>
                </c:pt>
                <c:pt idx="3">
                  <c:v>ソフトウェア開発（n=375）</c:v>
                </c:pt>
                <c:pt idx="5">
                  <c:v>不足している技術者の人数　　　</c:v>
                </c:pt>
                <c:pt idx="6">
                  <c:v>製品利用（n=149）</c:v>
                </c:pt>
                <c:pt idx="7">
                  <c:v>製品開発（n=171）</c:v>
                </c:pt>
                <c:pt idx="8">
                  <c:v>ソフトウェア開発（n=366）</c:v>
                </c:pt>
              </c:strCache>
            </c:strRef>
          </c:cat>
          <c:val>
            <c:numRef>
              <c:f>まとめ!$G$6:$G$15</c:f>
              <c:numCache>
                <c:formatCode>0.0%</c:formatCode>
                <c:ptCount val="10"/>
                <c:pt idx="1">
                  <c:v>0</c:v>
                </c:pt>
                <c:pt idx="2">
                  <c:v>2.9069767441860465E-2</c:v>
                </c:pt>
                <c:pt idx="3">
                  <c:v>5.3333333333333337E-2</c:v>
                </c:pt>
                <c:pt idx="6">
                  <c:v>0</c:v>
                </c:pt>
                <c:pt idx="7">
                  <c:v>1.1695906432748537E-2</c:v>
                </c:pt>
                <c:pt idx="8">
                  <c:v>3.5519125683060107E-2</c:v>
                </c:pt>
              </c:numCache>
            </c:numRef>
          </c:val>
          <c:extLst>
            <c:ext xmlns:c16="http://schemas.microsoft.com/office/drawing/2014/chart" uri="{C3380CC4-5D6E-409C-BE32-E72D297353CC}">
              <c16:uniqueId val="{0000000C-C332-4BB2-A2D2-081A54A667E4}"/>
            </c:ext>
          </c:extLst>
        </c:ser>
        <c:ser>
          <c:idx val="5"/>
          <c:order val="5"/>
          <c:tx>
            <c:strRef>
              <c:f>まとめ!$H$5</c:f>
              <c:strCache>
                <c:ptCount val="1"/>
                <c:pt idx="0">
                  <c:v>100～199人</c:v>
                </c:pt>
              </c:strCache>
            </c:strRef>
          </c:tx>
          <c:spPr>
            <a:solidFill>
              <a:schemeClr val="accent6">
                <a:lumMod val="20000"/>
                <a:lumOff val="80000"/>
              </a:schemeClr>
            </a:solidFill>
            <a:ln>
              <a:solidFill>
                <a:schemeClr val="tx1"/>
              </a:solidFill>
            </a:ln>
            <a:effectLst/>
          </c:spPr>
          <c:invertIfNegative val="0"/>
          <c:dLbls>
            <c:delete val="1"/>
          </c:dLbls>
          <c:cat>
            <c:strRef>
              <c:f>まとめ!$B$6:$B$15</c:f>
              <c:strCache>
                <c:ptCount val="9"/>
                <c:pt idx="0">
                  <c:v>技術者の人数　　　　　　　　　　</c:v>
                </c:pt>
                <c:pt idx="1">
                  <c:v>製品利用（n=155）</c:v>
                </c:pt>
                <c:pt idx="2">
                  <c:v>製品開発（n=172）</c:v>
                </c:pt>
                <c:pt idx="3">
                  <c:v>ソフトウェア開発（n=375）</c:v>
                </c:pt>
                <c:pt idx="5">
                  <c:v>不足している技術者の人数　　　</c:v>
                </c:pt>
                <c:pt idx="6">
                  <c:v>製品利用（n=149）</c:v>
                </c:pt>
                <c:pt idx="7">
                  <c:v>製品開発（n=171）</c:v>
                </c:pt>
                <c:pt idx="8">
                  <c:v>ソフトウェア開発（n=366）</c:v>
                </c:pt>
              </c:strCache>
            </c:strRef>
          </c:cat>
          <c:val>
            <c:numRef>
              <c:f>まとめ!$H$6:$H$15</c:f>
              <c:numCache>
                <c:formatCode>0.0%</c:formatCode>
                <c:ptCount val="10"/>
                <c:pt idx="1">
                  <c:v>0</c:v>
                </c:pt>
                <c:pt idx="2">
                  <c:v>1.1627906976744186E-2</c:v>
                </c:pt>
                <c:pt idx="3">
                  <c:v>2.9333333333333333E-2</c:v>
                </c:pt>
                <c:pt idx="6">
                  <c:v>0</c:v>
                </c:pt>
                <c:pt idx="7">
                  <c:v>5.8479532163742687E-3</c:v>
                </c:pt>
                <c:pt idx="8">
                  <c:v>8.1967213114754103E-3</c:v>
                </c:pt>
              </c:numCache>
            </c:numRef>
          </c:val>
          <c:extLst>
            <c:ext xmlns:c16="http://schemas.microsoft.com/office/drawing/2014/chart" uri="{C3380CC4-5D6E-409C-BE32-E72D297353CC}">
              <c16:uniqueId val="{0000000D-C332-4BB2-A2D2-081A54A667E4}"/>
            </c:ext>
          </c:extLst>
        </c:ser>
        <c:ser>
          <c:idx val="6"/>
          <c:order val="6"/>
          <c:tx>
            <c:strRef>
              <c:f>まとめ!$I$5</c:f>
              <c:strCache>
                <c:ptCount val="1"/>
                <c:pt idx="0">
                  <c:v>200～499人</c:v>
                </c:pt>
              </c:strCache>
            </c:strRef>
          </c:tx>
          <c:spPr>
            <a:solidFill>
              <a:schemeClr val="accent4"/>
            </a:solidFill>
            <a:ln>
              <a:solidFill>
                <a:schemeClr val="tx1"/>
              </a:solidFill>
            </a:ln>
            <a:effectLst/>
          </c:spPr>
          <c:invertIfNegative val="0"/>
          <c:dLbls>
            <c:delete val="1"/>
          </c:dLbls>
          <c:cat>
            <c:strRef>
              <c:f>まとめ!$B$6:$B$15</c:f>
              <c:strCache>
                <c:ptCount val="9"/>
                <c:pt idx="0">
                  <c:v>技術者の人数　　　　　　　　　　</c:v>
                </c:pt>
                <c:pt idx="1">
                  <c:v>製品利用（n=155）</c:v>
                </c:pt>
                <c:pt idx="2">
                  <c:v>製品開発（n=172）</c:v>
                </c:pt>
                <c:pt idx="3">
                  <c:v>ソフトウェア開発（n=375）</c:v>
                </c:pt>
                <c:pt idx="5">
                  <c:v>不足している技術者の人数　　　</c:v>
                </c:pt>
                <c:pt idx="6">
                  <c:v>製品利用（n=149）</c:v>
                </c:pt>
                <c:pt idx="7">
                  <c:v>製品開発（n=171）</c:v>
                </c:pt>
                <c:pt idx="8">
                  <c:v>ソフトウェア開発（n=366）</c:v>
                </c:pt>
              </c:strCache>
            </c:strRef>
          </c:cat>
          <c:val>
            <c:numRef>
              <c:f>まとめ!$I$6:$I$15</c:f>
              <c:numCache>
                <c:formatCode>0.0%</c:formatCode>
                <c:ptCount val="10"/>
                <c:pt idx="1">
                  <c:v>0</c:v>
                </c:pt>
                <c:pt idx="2">
                  <c:v>0</c:v>
                </c:pt>
                <c:pt idx="3">
                  <c:v>1.6E-2</c:v>
                </c:pt>
                <c:pt idx="6">
                  <c:v>0</c:v>
                </c:pt>
                <c:pt idx="7">
                  <c:v>5.8479532163742687E-3</c:v>
                </c:pt>
                <c:pt idx="8">
                  <c:v>5.4644808743169399E-3</c:v>
                </c:pt>
              </c:numCache>
            </c:numRef>
          </c:val>
          <c:extLst>
            <c:ext xmlns:c16="http://schemas.microsoft.com/office/drawing/2014/chart" uri="{C3380CC4-5D6E-409C-BE32-E72D297353CC}">
              <c16:uniqueId val="{0000000E-C332-4BB2-A2D2-081A54A667E4}"/>
            </c:ext>
          </c:extLst>
        </c:ser>
        <c:ser>
          <c:idx val="7"/>
          <c:order val="7"/>
          <c:tx>
            <c:strRef>
              <c:f>まとめ!$J$5</c:f>
              <c:strCache>
                <c:ptCount val="1"/>
                <c:pt idx="0">
                  <c:v>500～999人</c:v>
                </c:pt>
              </c:strCache>
            </c:strRef>
          </c:tx>
          <c:spPr>
            <a:solidFill>
              <a:schemeClr val="accent4">
                <a:lumMod val="60000"/>
                <a:lumOff val="40000"/>
              </a:schemeClr>
            </a:solidFill>
            <a:ln>
              <a:solidFill>
                <a:schemeClr val="tx1"/>
              </a:solidFill>
            </a:ln>
            <a:effectLst/>
          </c:spPr>
          <c:invertIfNegative val="0"/>
          <c:dLbls>
            <c:delete val="1"/>
          </c:dLbls>
          <c:cat>
            <c:strRef>
              <c:f>まとめ!$B$6:$B$15</c:f>
              <c:strCache>
                <c:ptCount val="9"/>
                <c:pt idx="0">
                  <c:v>技術者の人数　　　　　　　　　　</c:v>
                </c:pt>
                <c:pt idx="1">
                  <c:v>製品利用（n=155）</c:v>
                </c:pt>
                <c:pt idx="2">
                  <c:v>製品開発（n=172）</c:v>
                </c:pt>
                <c:pt idx="3">
                  <c:v>ソフトウェア開発（n=375）</c:v>
                </c:pt>
                <c:pt idx="5">
                  <c:v>不足している技術者の人数　　　</c:v>
                </c:pt>
                <c:pt idx="6">
                  <c:v>製品利用（n=149）</c:v>
                </c:pt>
                <c:pt idx="7">
                  <c:v>製品開発（n=171）</c:v>
                </c:pt>
                <c:pt idx="8">
                  <c:v>ソフトウェア開発（n=366）</c:v>
                </c:pt>
              </c:strCache>
            </c:strRef>
          </c:cat>
          <c:val>
            <c:numRef>
              <c:f>まとめ!$J$6:$J$15</c:f>
              <c:numCache>
                <c:formatCode>0.0%</c:formatCode>
                <c:ptCount val="10"/>
                <c:pt idx="1">
                  <c:v>0</c:v>
                </c:pt>
                <c:pt idx="2">
                  <c:v>0</c:v>
                </c:pt>
                <c:pt idx="3">
                  <c:v>8.0000000000000002E-3</c:v>
                </c:pt>
                <c:pt idx="6">
                  <c:v>0</c:v>
                </c:pt>
                <c:pt idx="7">
                  <c:v>0</c:v>
                </c:pt>
                <c:pt idx="8">
                  <c:v>0</c:v>
                </c:pt>
              </c:numCache>
            </c:numRef>
          </c:val>
          <c:extLst>
            <c:ext xmlns:c16="http://schemas.microsoft.com/office/drawing/2014/chart" uri="{C3380CC4-5D6E-409C-BE32-E72D297353CC}">
              <c16:uniqueId val="{0000000F-C332-4BB2-A2D2-081A54A667E4}"/>
            </c:ext>
          </c:extLst>
        </c:ser>
        <c:ser>
          <c:idx val="8"/>
          <c:order val="8"/>
          <c:tx>
            <c:strRef>
              <c:f>まとめ!$K$5</c:f>
              <c:strCache>
                <c:ptCount val="1"/>
                <c:pt idx="0">
                  <c:v>1000人以上</c:v>
                </c:pt>
              </c:strCache>
            </c:strRef>
          </c:tx>
          <c:spPr>
            <a:solidFill>
              <a:schemeClr val="accent4">
                <a:lumMod val="20000"/>
                <a:lumOff val="80000"/>
              </a:schemeClr>
            </a:solidFill>
            <a:ln>
              <a:solidFill>
                <a:schemeClr val="tx1"/>
              </a:solidFill>
            </a:ln>
            <a:effectLst/>
          </c:spPr>
          <c:invertIfNegative val="0"/>
          <c:dLbls>
            <c:delete val="1"/>
          </c:dLbls>
          <c:cat>
            <c:strRef>
              <c:f>まとめ!$B$6:$B$15</c:f>
              <c:strCache>
                <c:ptCount val="9"/>
                <c:pt idx="0">
                  <c:v>技術者の人数　　　　　　　　　　</c:v>
                </c:pt>
                <c:pt idx="1">
                  <c:v>製品利用（n=155）</c:v>
                </c:pt>
                <c:pt idx="2">
                  <c:v>製品開発（n=172）</c:v>
                </c:pt>
                <c:pt idx="3">
                  <c:v>ソフトウェア開発（n=375）</c:v>
                </c:pt>
                <c:pt idx="5">
                  <c:v>不足している技術者の人数　　　</c:v>
                </c:pt>
                <c:pt idx="6">
                  <c:v>製品利用（n=149）</c:v>
                </c:pt>
                <c:pt idx="7">
                  <c:v>製品開発（n=171）</c:v>
                </c:pt>
                <c:pt idx="8">
                  <c:v>ソフトウェア開発（n=366）</c:v>
                </c:pt>
              </c:strCache>
            </c:strRef>
          </c:cat>
          <c:val>
            <c:numRef>
              <c:f>まとめ!$K$6:$K$15</c:f>
              <c:numCache>
                <c:formatCode>0.0%</c:formatCode>
                <c:ptCount val="10"/>
                <c:pt idx="1">
                  <c:v>0</c:v>
                </c:pt>
                <c:pt idx="2">
                  <c:v>1.1627906976744186E-2</c:v>
                </c:pt>
                <c:pt idx="3">
                  <c:v>2.6666666666666666E-3</c:v>
                </c:pt>
                <c:pt idx="6">
                  <c:v>0</c:v>
                </c:pt>
                <c:pt idx="7">
                  <c:v>5.8479532163742687E-3</c:v>
                </c:pt>
                <c:pt idx="8">
                  <c:v>5.4644808743169399E-3</c:v>
                </c:pt>
              </c:numCache>
            </c:numRef>
          </c:val>
          <c:extLst>
            <c:ext xmlns:c16="http://schemas.microsoft.com/office/drawing/2014/chart" uri="{C3380CC4-5D6E-409C-BE32-E72D297353CC}">
              <c16:uniqueId val="{00000010-C332-4BB2-A2D2-081A54A667E4}"/>
            </c:ext>
          </c:extLst>
        </c:ser>
        <c:ser>
          <c:idx val="9"/>
          <c:order val="9"/>
          <c:tx>
            <c:strRef>
              <c:f>まとめ!$L$5</c:f>
              <c:strCache>
                <c:ptCount val="1"/>
                <c:pt idx="0">
                  <c:v>いない／なし</c:v>
                </c:pt>
              </c:strCache>
            </c:strRef>
          </c:tx>
          <c:spPr>
            <a:solidFill>
              <a:schemeClr val="bg1"/>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まとめ!$B$6:$B$15</c:f>
              <c:strCache>
                <c:ptCount val="9"/>
                <c:pt idx="0">
                  <c:v>技術者の人数　　　　　　　　　　</c:v>
                </c:pt>
                <c:pt idx="1">
                  <c:v>製品利用（n=155）</c:v>
                </c:pt>
                <c:pt idx="2">
                  <c:v>製品開発（n=172）</c:v>
                </c:pt>
                <c:pt idx="3">
                  <c:v>ソフトウェア開発（n=375）</c:v>
                </c:pt>
                <c:pt idx="5">
                  <c:v>不足している技術者の人数　　　</c:v>
                </c:pt>
                <c:pt idx="6">
                  <c:v>製品利用（n=149）</c:v>
                </c:pt>
                <c:pt idx="7">
                  <c:v>製品開発（n=171）</c:v>
                </c:pt>
                <c:pt idx="8">
                  <c:v>ソフトウェア開発（n=366）</c:v>
                </c:pt>
              </c:strCache>
            </c:strRef>
          </c:cat>
          <c:val>
            <c:numRef>
              <c:f>まとめ!$L$6:$L$15</c:f>
              <c:numCache>
                <c:formatCode>0.0%</c:formatCode>
                <c:ptCount val="10"/>
                <c:pt idx="1">
                  <c:v>0.47096774193548385</c:v>
                </c:pt>
                <c:pt idx="2">
                  <c:v>8.1395348837209308E-2</c:v>
                </c:pt>
                <c:pt idx="3">
                  <c:v>0.12266666666666666</c:v>
                </c:pt>
                <c:pt idx="6">
                  <c:v>0.32214765100671139</c:v>
                </c:pt>
                <c:pt idx="7">
                  <c:v>0.1111111111111111</c:v>
                </c:pt>
                <c:pt idx="8">
                  <c:v>0.1448087431693989</c:v>
                </c:pt>
              </c:numCache>
            </c:numRef>
          </c:val>
          <c:extLst>
            <c:ext xmlns:c16="http://schemas.microsoft.com/office/drawing/2014/chart" uri="{C3380CC4-5D6E-409C-BE32-E72D297353CC}">
              <c16:uniqueId val="{00000011-C332-4BB2-A2D2-081A54A667E4}"/>
            </c:ext>
          </c:extLst>
        </c:ser>
        <c:dLbls>
          <c:dLblPos val="ctr"/>
          <c:showLegendKey val="0"/>
          <c:showVal val="1"/>
          <c:showCatName val="0"/>
          <c:showSerName val="0"/>
          <c:showPercent val="0"/>
          <c:showBubbleSize val="0"/>
        </c:dLbls>
        <c:gapWidth val="50"/>
        <c:overlap val="100"/>
        <c:axId val="468341888"/>
        <c:axId val="468343424"/>
      </c:barChart>
      <c:catAx>
        <c:axId val="468341888"/>
        <c:scaling>
          <c:orientation val="maxMin"/>
        </c:scaling>
        <c:delete val="0"/>
        <c:axPos val="l"/>
        <c:numFmt formatCode="General" sourceLinked="0"/>
        <c:majorTickMark val="none"/>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68343424"/>
        <c:crosses val="autoZero"/>
        <c:auto val="1"/>
        <c:lblAlgn val="ctr"/>
        <c:lblOffset val="100"/>
        <c:noMultiLvlLbl val="0"/>
      </c:catAx>
      <c:valAx>
        <c:axId val="468343424"/>
        <c:scaling>
          <c:orientation val="minMax"/>
        </c:scaling>
        <c:delete val="0"/>
        <c:axPos val="t"/>
        <c:majorGridlines>
          <c:spPr>
            <a:ln w="6350" cap="flat" cmpd="sng" algn="ctr">
              <a:solidFill>
                <a:schemeClr val="bg1">
                  <a:lumMod val="50000"/>
                </a:schemeClr>
              </a:solidFill>
              <a:prstDash val="solid"/>
              <a:round/>
            </a:ln>
            <a:effectLst/>
          </c:spPr>
        </c:majorGridlines>
        <c:numFmt formatCode="0%" sourceLinked="1"/>
        <c:majorTickMark val="none"/>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68341888"/>
        <c:crosses val="autoZero"/>
        <c:crossBetween val="between"/>
      </c:valAx>
      <c:spPr>
        <a:solidFill>
          <a:schemeClr val="bg1"/>
        </a:solidFill>
        <a:ln>
          <a:solidFill>
            <a:schemeClr val="tx1"/>
          </a:solidFill>
        </a:ln>
        <a:effectLst/>
      </c:spPr>
    </c:plotArea>
    <c:legend>
      <c:legendPos val="b"/>
      <c:layout>
        <c:manualLayout>
          <c:xMode val="edge"/>
          <c:yMode val="edge"/>
          <c:x val="0.21109385342789599"/>
          <c:y val="0.86081170634920634"/>
          <c:w val="0.73437626262626265"/>
          <c:h val="0.11015308641975309"/>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6350" cap="flat" cmpd="sng" algn="ctr">
      <a:noFill/>
      <a:prstDash val="solid"/>
      <a:round/>
    </a:ln>
    <a:effectLst/>
  </c:spPr>
  <c:txPr>
    <a:bodyPr/>
    <a:lstStyle/>
    <a:p>
      <a:pPr>
        <a:defRPr sz="7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sz="1200" dirty="0"/>
              <a:t>組込み製品及び同部品事業と地域（回答数）</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barChart>
        <c:barDir val="bar"/>
        <c:grouping val="stacked"/>
        <c:varyColors val="0"/>
        <c:ser>
          <c:idx val="0"/>
          <c:order val="0"/>
          <c:tx>
            <c:strRef>
              <c:f>'[「組込み／IoTに関する動向調査」 集計_データ編_1章_1（A-F）20200306★.xlsx]5-7'!$D$6</c:f>
              <c:strCache>
                <c:ptCount val="1"/>
                <c:pt idx="0">
                  <c:v>北海道・東北</c:v>
                </c:pt>
              </c:strCache>
            </c:strRef>
          </c:tx>
          <c:spPr>
            <a:solidFill>
              <a:schemeClr val="accent1"/>
            </a:solidFill>
            <a:ln>
              <a:solidFill>
                <a:schemeClr val="tx1"/>
              </a:solidFill>
            </a:ln>
            <a:effectLst/>
          </c:spPr>
          <c:invertIfNegative val="0"/>
          <c:cat>
            <c:strRef>
              <c:f>'[「組込み／IoTに関する動向調査」 集計_データ編_1章_1（A-F）20200306★.xlsx]5-7'!$C$7:$C$13</c:f>
              <c:strCache>
                <c:ptCount val="7"/>
                <c:pt idx="0">
                  <c:v>AV機器／家電機器</c:v>
                </c:pt>
                <c:pt idx="1">
                  <c:v>個人用情報機器</c:v>
                </c:pt>
                <c:pt idx="2">
                  <c:v>業務用端末機器</c:v>
                </c:pt>
                <c:pt idx="3">
                  <c:v>運輸機器／建設機器</c:v>
                </c:pt>
                <c:pt idx="4">
                  <c:v>工業制御／FA機器／産業機器</c:v>
                </c:pt>
                <c:pt idx="5">
                  <c:v>設備機器</c:v>
                </c:pt>
                <c:pt idx="6">
                  <c:v>医療機器</c:v>
                </c:pt>
              </c:strCache>
            </c:strRef>
          </c:cat>
          <c:val>
            <c:numRef>
              <c:f>'[「組込み／IoTに関する動向調査」 集計_データ編_1章_1（A-F）20200306★.xlsx]5-7'!$D$7:$D$13</c:f>
              <c:numCache>
                <c:formatCode>General</c:formatCode>
                <c:ptCount val="7"/>
                <c:pt idx="0">
                  <c:v>1</c:v>
                </c:pt>
                <c:pt idx="1">
                  <c:v>8</c:v>
                </c:pt>
                <c:pt idx="2">
                  <c:v>5</c:v>
                </c:pt>
                <c:pt idx="3">
                  <c:v>8</c:v>
                </c:pt>
                <c:pt idx="4">
                  <c:v>13</c:v>
                </c:pt>
                <c:pt idx="5">
                  <c:v>4</c:v>
                </c:pt>
                <c:pt idx="6">
                  <c:v>3</c:v>
                </c:pt>
              </c:numCache>
            </c:numRef>
          </c:val>
          <c:extLst>
            <c:ext xmlns:c16="http://schemas.microsoft.com/office/drawing/2014/chart" uri="{C3380CC4-5D6E-409C-BE32-E72D297353CC}">
              <c16:uniqueId val="{00000000-6AF0-44F6-826C-0C0006FB7DA6}"/>
            </c:ext>
          </c:extLst>
        </c:ser>
        <c:dLbls>
          <c:showLegendKey val="0"/>
          <c:showVal val="0"/>
          <c:showCatName val="0"/>
          <c:showSerName val="0"/>
          <c:showPercent val="0"/>
          <c:showBubbleSize val="0"/>
        </c:dLbls>
        <c:gapWidth val="40"/>
        <c:overlap val="100"/>
        <c:axId val="439450240"/>
        <c:axId val="439464320"/>
      </c:barChart>
      <c:catAx>
        <c:axId val="439450240"/>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39464320"/>
        <c:crosses val="autoZero"/>
        <c:auto val="1"/>
        <c:lblAlgn val="ctr"/>
        <c:lblOffset val="100"/>
        <c:noMultiLvlLbl val="0"/>
      </c:catAx>
      <c:valAx>
        <c:axId val="439464320"/>
        <c:scaling>
          <c:orientation val="minMax"/>
          <c:max val="100"/>
        </c:scaling>
        <c:delete val="0"/>
        <c:axPos val="t"/>
        <c:majorGridlines>
          <c:spPr>
            <a:ln w="3175" cap="flat" cmpd="sng" algn="ctr">
              <a:solidFill>
                <a:schemeClr val="tx1">
                  <a:lumMod val="50000"/>
                  <a:lumOff val="50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39450240"/>
        <c:crosses val="autoZero"/>
        <c:crossBetween val="between"/>
        <c:majorUnit val="20"/>
      </c:valAx>
      <c:spPr>
        <a:noFill/>
        <a:ln>
          <a:solidFill>
            <a:schemeClr val="tx1">
              <a:lumMod val="50000"/>
              <a:lumOff val="50000"/>
            </a:schemeClr>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30656411505262871"/>
          <c:y val="8.6520307683362066E-2"/>
          <c:w val="0.64961536380117435"/>
          <c:h val="0.76314738896221523"/>
        </c:manualLayout>
      </c:layout>
      <c:barChart>
        <c:barDir val="bar"/>
        <c:grouping val="stacked"/>
        <c:varyColors val="0"/>
        <c:ser>
          <c:idx val="0"/>
          <c:order val="0"/>
          <c:tx>
            <c:strRef>
              <c:f>'24-1'!$M$4</c:f>
              <c:strCache>
                <c:ptCount val="1"/>
                <c:pt idx="0">
                  <c:v>1～5人</c:v>
                </c:pt>
              </c:strCache>
            </c:strRef>
          </c:tx>
          <c:spPr>
            <a:solidFill>
              <a:schemeClr val="accent5"/>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'24-1'!$L$5:$L$14</c:f>
              <c:strCache>
                <c:ptCount val="10"/>
                <c:pt idx="0">
                  <c:v>組込み/IoT技術者の人数　　</c:v>
                </c:pt>
                <c:pt idx="1">
                  <c:v>2019年度（n=547）</c:v>
                </c:pt>
                <c:pt idx="2">
                  <c:v>2018年度（n=287）</c:v>
                </c:pt>
                <c:pt idx="3">
                  <c:v>2017年度（n=211）</c:v>
                </c:pt>
                <c:pt idx="4">
                  <c:v>2016年度（n=158）</c:v>
                </c:pt>
                <c:pt idx="5">
                  <c:v>不足している技術者の人数　　</c:v>
                </c:pt>
                <c:pt idx="6">
                  <c:v>2019年度（n=537）</c:v>
                </c:pt>
                <c:pt idx="7">
                  <c:v>2018年度（n=279）</c:v>
                </c:pt>
                <c:pt idx="8">
                  <c:v>2017年度（n=211）</c:v>
                </c:pt>
                <c:pt idx="9">
                  <c:v>2016年度（n=157）</c:v>
                </c:pt>
              </c:strCache>
            </c:strRef>
          </c:cat>
          <c:val>
            <c:numRef>
              <c:f>'24-1'!$M$5:$M$14</c:f>
              <c:numCache>
                <c:formatCode>0.0%</c:formatCode>
                <c:ptCount val="10"/>
                <c:pt idx="1">
                  <c:v>0.48263254113345522</c:v>
                </c:pt>
                <c:pt idx="2">
                  <c:v>0.39721254355400698</c:v>
                </c:pt>
                <c:pt idx="3">
                  <c:v>0.43099999999999999</c:v>
                </c:pt>
                <c:pt idx="4">
                  <c:v>0.38600000000000001</c:v>
                </c:pt>
                <c:pt idx="6">
                  <c:v>0.47299813780260708</c:v>
                </c:pt>
                <c:pt idx="7">
                  <c:v>0.44444444444444442</c:v>
                </c:pt>
                <c:pt idx="8">
                  <c:v>0.51700000000000002</c:v>
                </c:pt>
                <c:pt idx="9">
                  <c:v>0.45900000000000002</c:v>
                </c:pt>
              </c:numCache>
            </c:numRef>
          </c:val>
          <c:extLst>
            <c:ext xmlns:c16="http://schemas.microsoft.com/office/drawing/2014/chart" uri="{C3380CC4-5D6E-409C-BE32-E72D297353CC}">
              <c16:uniqueId val="{00000000-83F2-4CBB-85AC-05E604D5B8C6}"/>
            </c:ext>
          </c:extLst>
        </c:ser>
        <c:ser>
          <c:idx val="2"/>
          <c:order val="1"/>
          <c:tx>
            <c:strRef>
              <c:f>'24-1'!$N$4</c:f>
              <c:strCache>
                <c:ptCount val="1"/>
                <c:pt idx="0">
                  <c:v>6～9人</c:v>
                </c:pt>
              </c:strCache>
            </c:strRef>
          </c:tx>
          <c:spPr>
            <a:solidFill>
              <a:schemeClr val="accent5">
                <a:lumMod val="60000"/>
                <a:lumOff val="40000"/>
              </a:schemeClr>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'24-1'!$L$5:$L$14</c:f>
              <c:strCache>
                <c:ptCount val="10"/>
                <c:pt idx="0">
                  <c:v>組込み/IoT技術者の人数　　</c:v>
                </c:pt>
                <c:pt idx="1">
                  <c:v>2019年度（n=547）</c:v>
                </c:pt>
                <c:pt idx="2">
                  <c:v>2018年度（n=287）</c:v>
                </c:pt>
                <c:pt idx="3">
                  <c:v>2017年度（n=211）</c:v>
                </c:pt>
                <c:pt idx="4">
                  <c:v>2016年度（n=158）</c:v>
                </c:pt>
                <c:pt idx="5">
                  <c:v>不足している技術者の人数　　</c:v>
                </c:pt>
                <c:pt idx="6">
                  <c:v>2019年度（n=537）</c:v>
                </c:pt>
                <c:pt idx="7">
                  <c:v>2018年度（n=279）</c:v>
                </c:pt>
                <c:pt idx="8">
                  <c:v>2017年度（n=211）</c:v>
                </c:pt>
                <c:pt idx="9">
                  <c:v>2016年度（n=157）</c:v>
                </c:pt>
              </c:strCache>
            </c:strRef>
          </c:cat>
          <c:val>
            <c:numRef>
              <c:f>'24-1'!$N$5:$N$14</c:f>
              <c:numCache>
                <c:formatCode>0.0%</c:formatCode>
                <c:ptCount val="10"/>
                <c:pt idx="1">
                  <c:v>0.12797074954296161</c:v>
                </c:pt>
                <c:pt idx="2">
                  <c:v>0.16027874564459929</c:v>
                </c:pt>
                <c:pt idx="3">
                  <c:v>0.11799999999999999</c:v>
                </c:pt>
                <c:pt idx="4">
                  <c:v>0.184</c:v>
                </c:pt>
                <c:pt idx="6">
                  <c:v>0.15083798882681565</c:v>
                </c:pt>
                <c:pt idx="7">
                  <c:v>0.17562724014336917</c:v>
                </c:pt>
                <c:pt idx="8">
                  <c:v>0.156</c:v>
                </c:pt>
                <c:pt idx="9">
                  <c:v>0.16600000000000001</c:v>
                </c:pt>
              </c:numCache>
            </c:numRef>
          </c:val>
          <c:extLst>
            <c:ext xmlns:c16="http://schemas.microsoft.com/office/drawing/2014/chart" uri="{C3380CC4-5D6E-409C-BE32-E72D297353CC}">
              <c16:uniqueId val="{00000001-83F2-4CBB-85AC-05E604D5B8C6}"/>
            </c:ext>
          </c:extLst>
        </c:ser>
        <c:ser>
          <c:idx val="1"/>
          <c:order val="2"/>
          <c:tx>
            <c:strRef>
              <c:f>'24-1'!$O$4</c:f>
              <c:strCache>
                <c:ptCount val="1"/>
                <c:pt idx="0">
                  <c:v>10～19人</c:v>
                </c:pt>
              </c:strCache>
            </c:strRef>
          </c:tx>
          <c:spPr>
            <a:solidFill>
              <a:schemeClr val="accent5">
                <a:lumMod val="20000"/>
                <a:lumOff val="80000"/>
              </a:schemeClr>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'24-1'!$L$5:$L$14</c:f>
              <c:strCache>
                <c:ptCount val="10"/>
                <c:pt idx="0">
                  <c:v>組込み/IoT技術者の人数　　</c:v>
                </c:pt>
                <c:pt idx="1">
                  <c:v>2019年度（n=547）</c:v>
                </c:pt>
                <c:pt idx="2">
                  <c:v>2018年度（n=287）</c:v>
                </c:pt>
                <c:pt idx="3">
                  <c:v>2017年度（n=211）</c:v>
                </c:pt>
                <c:pt idx="4">
                  <c:v>2016年度（n=158）</c:v>
                </c:pt>
                <c:pt idx="5">
                  <c:v>不足している技術者の人数　　</c:v>
                </c:pt>
                <c:pt idx="6">
                  <c:v>2019年度（n=537）</c:v>
                </c:pt>
                <c:pt idx="7">
                  <c:v>2018年度（n=279）</c:v>
                </c:pt>
                <c:pt idx="8">
                  <c:v>2017年度（n=211）</c:v>
                </c:pt>
                <c:pt idx="9">
                  <c:v>2016年度（n=157）</c:v>
                </c:pt>
              </c:strCache>
            </c:strRef>
          </c:cat>
          <c:val>
            <c:numRef>
              <c:f>'24-1'!$O$5:$O$14</c:f>
              <c:numCache>
                <c:formatCode>0.0%</c:formatCode>
                <c:ptCount val="10"/>
                <c:pt idx="1">
                  <c:v>9.8720292504570387E-2</c:v>
                </c:pt>
                <c:pt idx="2">
                  <c:v>0.13240418118466898</c:v>
                </c:pt>
                <c:pt idx="3">
                  <c:v>0.13700000000000001</c:v>
                </c:pt>
                <c:pt idx="4">
                  <c:v>0.114</c:v>
                </c:pt>
                <c:pt idx="6">
                  <c:v>0.13221601489757914</c:v>
                </c:pt>
                <c:pt idx="7">
                  <c:v>0.13261648745519714</c:v>
                </c:pt>
                <c:pt idx="8">
                  <c:v>0.13300000000000001</c:v>
                </c:pt>
                <c:pt idx="9">
                  <c:v>0.21</c:v>
                </c:pt>
              </c:numCache>
            </c:numRef>
          </c:val>
          <c:extLst>
            <c:ext xmlns:c16="http://schemas.microsoft.com/office/drawing/2014/chart" uri="{C3380CC4-5D6E-409C-BE32-E72D297353CC}">
              <c16:uniqueId val="{00000002-83F2-4CBB-85AC-05E604D5B8C6}"/>
            </c:ext>
          </c:extLst>
        </c:ser>
        <c:ser>
          <c:idx val="3"/>
          <c:order val="3"/>
          <c:tx>
            <c:strRef>
              <c:f>'24-1'!$P$4</c:f>
              <c:strCache>
                <c:ptCount val="1"/>
                <c:pt idx="0">
                  <c:v>20～49人</c:v>
                </c:pt>
              </c:strCache>
            </c:strRef>
          </c:tx>
          <c:spPr>
            <a:solidFill>
              <a:schemeClr val="accent6"/>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'24-1'!$L$5:$L$14</c:f>
              <c:strCache>
                <c:ptCount val="10"/>
                <c:pt idx="0">
                  <c:v>組込み/IoT技術者の人数　　</c:v>
                </c:pt>
                <c:pt idx="1">
                  <c:v>2019年度（n=547）</c:v>
                </c:pt>
                <c:pt idx="2">
                  <c:v>2018年度（n=287）</c:v>
                </c:pt>
                <c:pt idx="3">
                  <c:v>2017年度（n=211）</c:v>
                </c:pt>
                <c:pt idx="4">
                  <c:v>2016年度（n=158）</c:v>
                </c:pt>
                <c:pt idx="5">
                  <c:v>不足している技術者の人数　　</c:v>
                </c:pt>
                <c:pt idx="6">
                  <c:v>2019年度（n=537）</c:v>
                </c:pt>
                <c:pt idx="7">
                  <c:v>2018年度（n=279）</c:v>
                </c:pt>
                <c:pt idx="8">
                  <c:v>2017年度（n=211）</c:v>
                </c:pt>
                <c:pt idx="9">
                  <c:v>2016年度（n=157）</c:v>
                </c:pt>
              </c:strCache>
            </c:strRef>
          </c:cat>
          <c:val>
            <c:numRef>
              <c:f>'24-1'!$P$5:$P$14</c:f>
              <c:numCache>
                <c:formatCode>0.0%</c:formatCode>
                <c:ptCount val="10"/>
                <c:pt idx="1">
                  <c:v>8.957952468007313E-2</c:v>
                </c:pt>
                <c:pt idx="2">
                  <c:v>0.10452961672473868</c:v>
                </c:pt>
                <c:pt idx="3">
                  <c:v>0.13700000000000001</c:v>
                </c:pt>
                <c:pt idx="4">
                  <c:v>0.13300000000000001</c:v>
                </c:pt>
                <c:pt idx="6">
                  <c:v>6.3314711359404099E-2</c:v>
                </c:pt>
                <c:pt idx="7">
                  <c:v>9.3189964157706098E-2</c:v>
                </c:pt>
                <c:pt idx="8">
                  <c:v>9.5000000000000001E-2</c:v>
                </c:pt>
                <c:pt idx="9">
                  <c:v>4.4999999999999998E-2</c:v>
                </c:pt>
              </c:numCache>
            </c:numRef>
          </c:val>
          <c:extLst>
            <c:ext xmlns:c16="http://schemas.microsoft.com/office/drawing/2014/chart" uri="{C3380CC4-5D6E-409C-BE32-E72D297353CC}">
              <c16:uniqueId val="{00000003-83F2-4CBB-85AC-05E604D5B8C6}"/>
            </c:ext>
          </c:extLst>
        </c:ser>
        <c:ser>
          <c:idx val="4"/>
          <c:order val="4"/>
          <c:tx>
            <c:strRef>
              <c:f>'24-1'!$Q$4</c:f>
              <c:strCache>
                <c:ptCount val="1"/>
                <c:pt idx="0">
                  <c:v>50～99人</c:v>
                </c:pt>
              </c:strCache>
            </c:strRef>
          </c:tx>
          <c:spPr>
            <a:solidFill>
              <a:schemeClr val="accent6">
                <a:lumMod val="60000"/>
                <a:lumOff val="40000"/>
              </a:schemeClr>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'24-1'!$L$5:$L$14</c:f>
              <c:strCache>
                <c:ptCount val="10"/>
                <c:pt idx="0">
                  <c:v>組込み/IoT技術者の人数　　</c:v>
                </c:pt>
                <c:pt idx="1">
                  <c:v>2019年度（n=547）</c:v>
                </c:pt>
                <c:pt idx="2">
                  <c:v>2018年度（n=287）</c:v>
                </c:pt>
                <c:pt idx="3">
                  <c:v>2017年度（n=211）</c:v>
                </c:pt>
                <c:pt idx="4">
                  <c:v>2016年度（n=158）</c:v>
                </c:pt>
                <c:pt idx="5">
                  <c:v>不足している技術者の人数　　</c:v>
                </c:pt>
                <c:pt idx="6">
                  <c:v>2019年度（n=537）</c:v>
                </c:pt>
                <c:pt idx="7">
                  <c:v>2018年度（n=279）</c:v>
                </c:pt>
                <c:pt idx="8">
                  <c:v>2017年度（n=211）</c:v>
                </c:pt>
                <c:pt idx="9">
                  <c:v>2016年度（n=157）</c:v>
                </c:pt>
              </c:strCache>
            </c:strRef>
          </c:cat>
          <c:val>
            <c:numRef>
              <c:f>'24-1'!$Q$5:$Q$14</c:f>
              <c:numCache>
                <c:formatCode>0.0%</c:formatCode>
                <c:ptCount val="10"/>
                <c:pt idx="1">
                  <c:v>4.5703839122486288E-2</c:v>
                </c:pt>
                <c:pt idx="2">
                  <c:v>4.878048780487805E-2</c:v>
                </c:pt>
                <c:pt idx="3">
                  <c:v>7.5999999999999998E-2</c:v>
                </c:pt>
                <c:pt idx="4">
                  <c:v>5.7000000000000002E-2</c:v>
                </c:pt>
                <c:pt idx="6">
                  <c:v>2.7932960893854747E-2</c:v>
                </c:pt>
                <c:pt idx="7">
                  <c:v>2.1505376344086023E-2</c:v>
                </c:pt>
                <c:pt idx="8">
                  <c:v>6.2E-2</c:v>
                </c:pt>
                <c:pt idx="9">
                  <c:v>7.5999999999999998E-2</c:v>
                </c:pt>
              </c:numCache>
            </c:numRef>
          </c:val>
          <c:extLst>
            <c:ext xmlns:c16="http://schemas.microsoft.com/office/drawing/2014/chart" uri="{C3380CC4-5D6E-409C-BE32-E72D297353CC}">
              <c16:uniqueId val="{00000004-83F2-4CBB-85AC-05E604D5B8C6}"/>
            </c:ext>
          </c:extLst>
        </c:ser>
        <c:ser>
          <c:idx val="5"/>
          <c:order val="5"/>
          <c:tx>
            <c:strRef>
              <c:f>'24-1'!$R$4</c:f>
              <c:strCache>
                <c:ptCount val="1"/>
                <c:pt idx="0">
                  <c:v>100人以上</c:v>
                </c:pt>
              </c:strCache>
            </c:strRef>
          </c:tx>
          <c:spPr>
            <a:solidFill>
              <a:schemeClr val="accent6">
                <a:lumMod val="20000"/>
                <a:lumOff val="80000"/>
              </a:schemeClr>
            </a:solidFill>
            <a:ln>
              <a:solidFill>
                <a:sysClr val="windowText" lastClr="000000"/>
              </a:solidFill>
            </a:ln>
            <a:effectLst/>
          </c:spPr>
          <c:invertIfNegative val="0"/>
          <c:dLbls>
            <c:dLbl>
              <c:idx val="1"/>
              <c:layout>
                <c:manualLayout>
                  <c:x val="-5.3619302949061663E-3"/>
                  <c:y val="5.12820650870354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3F2-4CBB-85AC-05E604D5B8C6}"/>
                </c:ext>
              </c:extLst>
            </c:dLbl>
            <c:dLbl>
              <c:idx val="6"/>
              <c:layout>
                <c:manualLayout>
                  <c:x val="-1.7873100983020554E-3"/>
                  <c:y val="5.81199429624988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3F2-4CBB-85AC-05E604D5B8C6}"/>
                </c:ext>
              </c:extLst>
            </c:dLbl>
            <c:dLbl>
              <c:idx val="7"/>
              <c:layout>
                <c:manualLayout>
                  <c:x val="-1.7873100983020554E-3"/>
                  <c:y val="4.10261904640125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3F2-4CBB-85AC-05E604D5B8C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'24-1'!$L$5:$L$14</c:f>
              <c:strCache>
                <c:ptCount val="10"/>
                <c:pt idx="0">
                  <c:v>組込み/IoT技術者の人数　　</c:v>
                </c:pt>
                <c:pt idx="1">
                  <c:v>2019年度（n=547）</c:v>
                </c:pt>
                <c:pt idx="2">
                  <c:v>2018年度（n=287）</c:v>
                </c:pt>
                <c:pt idx="3">
                  <c:v>2017年度（n=211）</c:v>
                </c:pt>
                <c:pt idx="4">
                  <c:v>2016年度（n=158）</c:v>
                </c:pt>
                <c:pt idx="5">
                  <c:v>不足している技術者の人数　　</c:v>
                </c:pt>
                <c:pt idx="6">
                  <c:v>2019年度（n=537）</c:v>
                </c:pt>
                <c:pt idx="7">
                  <c:v>2018年度（n=279）</c:v>
                </c:pt>
                <c:pt idx="8">
                  <c:v>2017年度（n=211）</c:v>
                </c:pt>
                <c:pt idx="9">
                  <c:v>2016年度（n=157）</c:v>
                </c:pt>
              </c:strCache>
            </c:strRef>
          </c:cat>
          <c:val>
            <c:numRef>
              <c:f>'24-1'!$R$5:$R$14</c:f>
              <c:numCache>
                <c:formatCode>0.0%</c:formatCode>
                <c:ptCount val="10"/>
                <c:pt idx="1">
                  <c:v>4.5703839122486288E-2</c:v>
                </c:pt>
                <c:pt idx="2">
                  <c:v>8.7108013937282236E-2</c:v>
                </c:pt>
                <c:pt idx="3">
                  <c:v>0.1</c:v>
                </c:pt>
                <c:pt idx="4">
                  <c:v>0.127</c:v>
                </c:pt>
                <c:pt idx="6">
                  <c:v>1.86219739292365E-2</c:v>
                </c:pt>
                <c:pt idx="7">
                  <c:v>3.2258064516129031E-2</c:v>
                </c:pt>
                <c:pt idx="8">
                  <c:v>3.7999999999999999E-2</c:v>
                </c:pt>
                <c:pt idx="9">
                  <c:v>4.4999999999999998E-2</c:v>
                </c:pt>
              </c:numCache>
            </c:numRef>
          </c:val>
          <c:extLst>
            <c:ext xmlns:c16="http://schemas.microsoft.com/office/drawing/2014/chart" uri="{C3380CC4-5D6E-409C-BE32-E72D297353CC}">
              <c16:uniqueId val="{00000008-83F2-4CBB-85AC-05E604D5B8C6}"/>
            </c:ext>
          </c:extLst>
        </c:ser>
        <c:ser>
          <c:idx val="6"/>
          <c:order val="6"/>
          <c:tx>
            <c:strRef>
              <c:f>'24-1'!$S$4</c:f>
              <c:strCache>
                <c:ptCount val="1"/>
                <c:pt idx="0">
                  <c:v>いない/なし</c:v>
                </c:pt>
              </c:strCache>
            </c:strRef>
          </c:tx>
          <c:spPr>
            <a:solidFill>
              <a:schemeClr val="bg1"/>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'24-1'!$L$5:$L$14</c:f>
              <c:strCache>
                <c:ptCount val="10"/>
                <c:pt idx="0">
                  <c:v>組込み/IoT技術者の人数　　</c:v>
                </c:pt>
                <c:pt idx="1">
                  <c:v>2019年度（n=547）</c:v>
                </c:pt>
                <c:pt idx="2">
                  <c:v>2018年度（n=287）</c:v>
                </c:pt>
                <c:pt idx="3">
                  <c:v>2017年度（n=211）</c:v>
                </c:pt>
                <c:pt idx="4">
                  <c:v>2016年度（n=158）</c:v>
                </c:pt>
                <c:pt idx="5">
                  <c:v>不足している技術者の人数　　</c:v>
                </c:pt>
                <c:pt idx="6">
                  <c:v>2019年度（n=537）</c:v>
                </c:pt>
                <c:pt idx="7">
                  <c:v>2018年度（n=279）</c:v>
                </c:pt>
                <c:pt idx="8">
                  <c:v>2017年度（n=211）</c:v>
                </c:pt>
                <c:pt idx="9">
                  <c:v>2016年度（n=157）</c:v>
                </c:pt>
              </c:strCache>
            </c:strRef>
          </c:cat>
          <c:val>
            <c:numRef>
              <c:f>'24-1'!$S$5:$S$14</c:f>
              <c:numCache>
                <c:formatCode>0.0%</c:formatCode>
                <c:ptCount val="10"/>
                <c:pt idx="1">
                  <c:v>0.10968921389396709</c:v>
                </c:pt>
                <c:pt idx="2">
                  <c:v>6.968641114982578E-2</c:v>
                </c:pt>
                <c:pt idx="6">
                  <c:v>0.13407821229050279</c:v>
                </c:pt>
                <c:pt idx="7">
                  <c:v>0.1003584229390681</c:v>
                </c:pt>
              </c:numCache>
            </c:numRef>
          </c:val>
          <c:extLst>
            <c:ext xmlns:c16="http://schemas.microsoft.com/office/drawing/2014/chart" uri="{C3380CC4-5D6E-409C-BE32-E72D297353CC}">
              <c16:uniqueId val="{00000009-83F2-4CBB-85AC-05E604D5B8C6}"/>
            </c:ext>
          </c:extLst>
        </c:ser>
        <c:dLbls>
          <c:showLegendKey val="0"/>
          <c:showVal val="0"/>
          <c:showCatName val="0"/>
          <c:showSerName val="0"/>
          <c:showPercent val="0"/>
          <c:showBubbleSize val="0"/>
        </c:dLbls>
        <c:gapWidth val="40"/>
        <c:overlap val="100"/>
        <c:axId val="468576512"/>
        <c:axId val="468144128"/>
      </c:barChart>
      <c:catAx>
        <c:axId val="468576512"/>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68144128"/>
        <c:crosses val="autoZero"/>
        <c:auto val="1"/>
        <c:lblAlgn val="ctr"/>
        <c:lblOffset val="100"/>
        <c:noMultiLvlLbl val="0"/>
      </c:catAx>
      <c:valAx>
        <c:axId val="468144128"/>
        <c:scaling>
          <c:orientation val="minMax"/>
          <c:max val="1"/>
        </c:scaling>
        <c:delete val="0"/>
        <c:axPos val="t"/>
        <c:majorGridlines>
          <c:spPr>
            <a:ln w="3175" cap="flat" cmpd="sng" algn="ctr">
              <a:solidFill>
                <a:schemeClr val="tx1">
                  <a:lumMod val="50000"/>
                  <a:lumOff val="50000"/>
                </a:schemeClr>
              </a:solidFill>
              <a:prstDash val="solid"/>
              <a:round/>
            </a:ln>
            <a:effectLst/>
          </c:spPr>
        </c:majorGridlines>
        <c:numFmt formatCode="0%" sourceLinked="0"/>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68576512"/>
        <c:crosses val="autoZero"/>
        <c:crossBetween val="between"/>
      </c:valAx>
      <c:spPr>
        <a:noFill/>
        <a:ln>
          <a:solidFill>
            <a:schemeClr val="tx1">
              <a:lumMod val="50000"/>
              <a:lumOff val="50000"/>
            </a:schemeClr>
          </a:solid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prstDash val="solid"/>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altLang="ja-JP" sz="1200" dirty="0"/>
              <a:t>Q24A </a:t>
            </a:r>
            <a:r>
              <a:rPr lang="ja-JP" altLang="en-US" sz="1200" dirty="0"/>
              <a:t>組込み</a:t>
            </a:r>
            <a:r>
              <a:rPr lang="en-US" altLang="ja-JP" sz="1200" dirty="0"/>
              <a:t>/IoT</a:t>
            </a:r>
            <a:r>
              <a:rPr lang="ja-JP" altLang="en-US" sz="1200" dirty="0"/>
              <a:t>システム技術者の人数</a:t>
            </a:r>
          </a:p>
        </c:rich>
      </c:tx>
      <c:layout>
        <c:manualLayout>
          <c:xMode val="edge"/>
          <c:yMode val="edge"/>
          <c:x val="0.34035746201966038"/>
          <c:y val="1.0256413017407097E-2"/>
        </c:manualLayout>
      </c:layout>
      <c:overlay val="0"/>
    </c:title>
    <c:autoTitleDeleted val="0"/>
    <c:plotArea>
      <c:layout>
        <c:manualLayout>
          <c:layoutTarget val="inner"/>
          <c:xMode val="edge"/>
          <c:yMode val="edge"/>
          <c:x val="0.26188131979481122"/>
          <c:y val="0.17540915954213865"/>
          <c:w val="0.69608536868548265"/>
          <c:h val="0.67425847614468704"/>
        </c:manualLayout>
      </c:layout>
      <c:barChart>
        <c:barDir val="bar"/>
        <c:grouping val="stacked"/>
        <c:varyColors val="0"/>
        <c:ser>
          <c:idx val="0"/>
          <c:order val="0"/>
          <c:tx>
            <c:strRef>
              <c:f>'24-2'!$M$5</c:f>
              <c:strCache>
                <c:ptCount val="1"/>
                <c:pt idx="0">
                  <c:v>1～5人</c:v>
                </c:pt>
              </c:strCache>
            </c:strRef>
          </c:tx>
          <c:spPr>
            <a:solidFill>
              <a:schemeClr val="accent5"/>
            </a:solidFill>
            <a:ln>
              <a:solidFill>
                <a:sysClr val="windowText" lastClr="000000"/>
              </a:solidFill>
            </a:ln>
            <a:effectLst/>
          </c:spPr>
          <c:invertIfNegative val="0"/>
          <c:dLbls>
            <c:spPr>
              <a:noFill/>
              <a:ln>
                <a:noFill/>
              </a:ln>
              <a:effectLst/>
            </c:spPr>
            <c:txPr>
              <a:bodyPr/>
              <a:lstStyle/>
              <a:p>
                <a:pPr>
                  <a:defRPr>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'24-2'!$L$6:$L$17</c:f>
              <c:strCache>
                <c:ptCount val="12"/>
                <c:pt idx="0">
                  <c:v>従業員数　　  　　　　　　　</c:v>
                </c:pt>
                <c:pt idx="1">
                  <c:v>100人以下（n=360）</c:v>
                </c:pt>
                <c:pt idx="2">
                  <c:v>101人以上（n=187）</c:v>
                </c:pt>
                <c:pt idx="3">
                  <c:v>IoT事業分野　　　　  　　 </c:v>
                </c:pt>
                <c:pt idx="4">
                  <c:v>あり（n=357）</c:v>
                </c:pt>
                <c:pt idx="5">
                  <c:v>なし（n=190）</c:v>
                </c:pt>
                <c:pt idx="6">
                  <c:v>AI取り組み　　　　　　　　　</c:v>
                </c:pt>
                <c:pt idx="7">
                  <c:v>あり（n=314）</c:v>
                </c:pt>
                <c:pt idx="8">
                  <c:v>なし（n=232）</c:v>
                </c:pt>
                <c:pt idx="9">
                  <c:v>DX取り組み　　　　　　　　 </c:v>
                </c:pt>
                <c:pt idx="10">
                  <c:v>あり（n=52）</c:v>
                </c:pt>
                <c:pt idx="11">
                  <c:v>なし（n=489）</c:v>
                </c:pt>
              </c:strCache>
            </c:strRef>
          </c:cat>
          <c:val>
            <c:numRef>
              <c:f>'24-2'!$M$6:$M$17</c:f>
              <c:numCache>
                <c:formatCode>0.0%</c:formatCode>
                <c:ptCount val="12"/>
                <c:pt idx="1">
                  <c:v>0.54166666666666663</c:v>
                </c:pt>
                <c:pt idx="2">
                  <c:v>0.36898395721925131</c:v>
                </c:pt>
                <c:pt idx="4">
                  <c:v>0.51820728291316531</c:v>
                </c:pt>
                <c:pt idx="5">
                  <c:v>0.41578947368421054</c:v>
                </c:pt>
                <c:pt idx="7">
                  <c:v>0.48089171974522293</c:v>
                </c:pt>
                <c:pt idx="8">
                  <c:v>0.48275862068965519</c:v>
                </c:pt>
                <c:pt idx="10">
                  <c:v>0.28846153846153844</c:v>
                </c:pt>
                <c:pt idx="11">
                  <c:v>0.50511247443762786</c:v>
                </c:pt>
              </c:numCache>
            </c:numRef>
          </c:val>
          <c:extLst>
            <c:ext xmlns:c16="http://schemas.microsoft.com/office/drawing/2014/chart" uri="{C3380CC4-5D6E-409C-BE32-E72D297353CC}">
              <c16:uniqueId val="{00000000-B8B9-48E2-B23B-27BECBF0C717}"/>
            </c:ext>
          </c:extLst>
        </c:ser>
        <c:ser>
          <c:idx val="2"/>
          <c:order val="1"/>
          <c:tx>
            <c:strRef>
              <c:f>'24-2'!$N$5</c:f>
              <c:strCache>
                <c:ptCount val="1"/>
                <c:pt idx="0">
                  <c:v>6～9人</c:v>
                </c:pt>
              </c:strCache>
            </c:strRef>
          </c:tx>
          <c:spPr>
            <a:solidFill>
              <a:schemeClr val="accent5">
                <a:lumMod val="60000"/>
                <a:lumOff val="40000"/>
              </a:schemeClr>
            </a:solidFill>
            <a:ln>
              <a:solidFill>
                <a:sysClr val="windowText" lastClr="000000"/>
              </a:solidFill>
            </a:ln>
            <a:effectLst/>
          </c:spPr>
          <c:invertIfNegative val="0"/>
          <c:dLbls>
            <c:spPr>
              <a:noFill/>
              <a:ln>
                <a:noFill/>
              </a:ln>
              <a:effectLst/>
            </c:spPr>
            <c:txPr>
              <a:bodyPr rot="0" vert="horz"/>
              <a:lstStyle/>
              <a:p>
                <a:pPr>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'24-2'!$L$6:$L$17</c:f>
              <c:strCache>
                <c:ptCount val="12"/>
                <c:pt idx="0">
                  <c:v>従業員数　　  　　　　　　　</c:v>
                </c:pt>
                <c:pt idx="1">
                  <c:v>100人以下（n=360）</c:v>
                </c:pt>
                <c:pt idx="2">
                  <c:v>101人以上（n=187）</c:v>
                </c:pt>
                <c:pt idx="3">
                  <c:v>IoT事業分野　　　　  　　 </c:v>
                </c:pt>
                <c:pt idx="4">
                  <c:v>あり（n=357）</c:v>
                </c:pt>
                <c:pt idx="5">
                  <c:v>なし（n=190）</c:v>
                </c:pt>
                <c:pt idx="6">
                  <c:v>AI取り組み　　　　　　　　　</c:v>
                </c:pt>
                <c:pt idx="7">
                  <c:v>あり（n=314）</c:v>
                </c:pt>
                <c:pt idx="8">
                  <c:v>なし（n=232）</c:v>
                </c:pt>
                <c:pt idx="9">
                  <c:v>DX取り組み　　　　　　　　 </c:v>
                </c:pt>
                <c:pt idx="10">
                  <c:v>あり（n=52）</c:v>
                </c:pt>
                <c:pt idx="11">
                  <c:v>なし（n=489）</c:v>
                </c:pt>
              </c:strCache>
            </c:strRef>
          </c:cat>
          <c:val>
            <c:numRef>
              <c:f>'24-2'!$N$6:$N$17</c:f>
              <c:numCache>
                <c:formatCode>0.0%</c:formatCode>
                <c:ptCount val="12"/>
                <c:pt idx="1">
                  <c:v>0.1388888888888889</c:v>
                </c:pt>
                <c:pt idx="2">
                  <c:v>0.10695187165775401</c:v>
                </c:pt>
                <c:pt idx="4">
                  <c:v>0.1484593837535014</c:v>
                </c:pt>
                <c:pt idx="5">
                  <c:v>8.9473684210526316E-2</c:v>
                </c:pt>
                <c:pt idx="7">
                  <c:v>0.14331210191082802</c:v>
                </c:pt>
                <c:pt idx="8">
                  <c:v>0.10775862068965517</c:v>
                </c:pt>
                <c:pt idx="10">
                  <c:v>0.19230769230769232</c:v>
                </c:pt>
                <c:pt idx="11">
                  <c:v>0.12065439672801637</c:v>
                </c:pt>
              </c:numCache>
            </c:numRef>
          </c:val>
          <c:extLst>
            <c:ext xmlns:c16="http://schemas.microsoft.com/office/drawing/2014/chart" uri="{C3380CC4-5D6E-409C-BE32-E72D297353CC}">
              <c16:uniqueId val="{00000001-B8B9-48E2-B23B-27BECBF0C717}"/>
            </c:ext>
          </c:extLst>
        </c:ser>
        <c:ser>
          <c:idx val="1"/>
          <c:order val="2"/>
          <c:tx>
            <c:strRef>
              <c:f>'24-2'!$O$5</c:f>
              <c:strCache>
                <c:ptCount val="1"/>
                <c:pt idx="0">
                  <c:v>10～19人</c:v>
                </c:pt>
              </c:strCache>
            </c:strRef>
          </c:tx>
          <c:spPr>
            <a:solidFill>
              <a:schemeClr val="accent5">
                <a:lumMod val="20000"/>
                <a:lumOff val="80000"/>
              </a:schemeClr>
            </a:solidFill>
            <a:ln>
              <a:solidFill>
                <a:sysClr val="windowText" lastClr="000000"/>
              </a:solidFill>
            </a:ln>
            <a:effectLst/>
          </c:spPr>
          <c:invertIfNegative val="0"/>
          <c:dLbls>
            <c:spPr>
              <a:noFill/>
              <a:ln>
                <a:noFill/>
              </a:ln>
              <a:effectLst/>
            </c:spPr>
            <c:txPr>
              <a:bodyPr rot="0" vert="horz"/>
              <a:lstStyle/>
              <a:p>
                <a:pPr>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'24-2'!$L$6:$L$17</c:f>
              <c:strCache>
                <c:ptCount val="12"/>
                <c:pt idx="0">
                  <c:v>従業員数　　  　　　　　　　</c:v>
                </c:pt>
                <c:pt idx="1">
                  <c:v>100人以下（n=360）</c:v>
                </c:pt>
                <c:pt idx="2">
                  <c:v>101人以上（n=187）</c:v>
                </c:pt>
                <c:pt idx="3">
                  <c:v>IoT事業分野　　　　  　　 </c:v>
                </c:pt>
                <c:pt idx="4">
                  <c:v>あり（n=357）</c:v>
                </c:pt>
                <c:pt idx="5">
                  <c:v>なし（n=190）</c:v>
                </c:pt>
                <c:pt idx="6">
                  <c:v>AI取り組み　　　　　　　　　</c:v>
                </c:pt>
                <c:pt idx="7">
                  <c:v>あり（n=314）</c:v>
                </c:pt>
                <c:pt idx="8">
                  <c:v>なし（n=232）</c:v>
                </c:pt>
                <c:pt idx="9">
                  <c:v>DX取り組み　　　　　　　　 </c:v>
                </c:pt>
                <c:pt idx="10">
                  <c:v>あり（n=52）</c:v>
                </c:pt>
                <c:pt idx="11">
                  <c:v>なし（n=489）</c:v>
                </c:pt>
              </c:strCache>
            </c:strRef>
          </c:cat>
          <c:val>
            <c:numRef>
              <c:f>'24-2'!$O$6:$O$17</c:f>
              <c:numCache>
                <c:formatCode>0.0%</c:formatCode>
                <c:ptCount val="12"/>
                <c:pt idx="1">
                  <c:v>9.7222222222222224E-2</c:v>
                </c:pt>
                <c:pt idx="2">
                  <c:v>0.10160427807486631</c:v>
                </c:pt>
                <c:pt idx="4">
                  <c:v>0.11484593837535013</c:v>
                </c:pt>
                <c:pt idx="5">
                  <c:v>6.8421052631578952E-2</c:v>
                </c:pt>
                <c:pt idx="7">
                  <c:v>9.5541401273885357E-2</c:v>
                </c:pt>
                <c:pt idx="8">
                  <c:v>0.10344827586206896</c:v>
                </c:pt>
                <c:pt idx="10">
                  <c:v>0.13461538461538461</c:v>
                </c:pt>
                <c:pt idx="11">
                  <c:v>9.6114519427402859E-2</c:v>
                </c:pt>
              </c:numCache>
            </c:numRef>
          </c:val>
          <c:extLst>
            <c:ext xmlns:c16="http://schemas.microsoft.com/office/drawing/2014/chart" uri="{C3380CC4-5D6E-409C-BE32-E72D297353CC}">
              <c16:uniqueId val="{00000002-B8B9-48E2-B23B-27BECBF0C717}"/>
            </c:ext>
          </c:extLst>
        </c:ser>
        <c:ser>
          <c:idx val="3"/>
          <c:order val="3"/>
          <c:tx>
            <c:strRef>
              <c:f>'24-2'!$P$5</c:f>
              <c:strCache>
                <c:ptCount val="1"/>
                <c:pt idx="0">
                  <c:v>20～49人</c:v>
                </c:pt>
              </c:strCache>
            </c:strRef>
          </c:tx>
          <c:spPr>
            <a:solidFill>
              <a:schemeClr val="accent6"/>
            </a:solidFill>
            <a:ln>
              <a:solidFill>
                <a:sysClr val="windowText" lastClr="000000"/>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'24-2'!$L$6:$L$17</c:f>
              <c:strCache>
                <c:ptCount val="12"/>
                <c:pt idx="0">
                  <c:v>従業員数　　  　　　　　　　</c:v>
                </c:pt>
                <c:pt idx="1">
                  <c:v>100人以下（n=360）</c:v>
                </c:pt>
                <c:pt idx="2">
                  <c:v>101人以上（n=187）</c:v>
                </c:pt>
                <c:pt idx="3">
                  <c:v>IoT事業分野　　　　  　　 </c:v>
                </c:pt>
                <c:pt idx="4">
                  <c:v>あり（n=357）</c:v>
                </c:pt>
                <c:pt idx="5">
                  <c:v>なし（n=190）</c:v>
                </c:pt>
                <c:pt idx="6">
                  <c:v>AI取り組み　　　　　　　　　</c:v>
                </c:pt>
                <c:pt idx="7">
                  <c:v>あり（n=314）</c:v>
                </c:pt>
                <c:pt idx="8">
                  <c:v>なし（n=232）</c:v>
                </c:pt>
                <c:pt idx="9">
                  <c:v>DX取り組み　　　　　　　　 </c:v>
                </c:pt>
                <c:pt idx="10">
                  <c:v>あり（n=52）</c:v>
                </c:pt>
                <c:pt idx="11">
                  <c:v>なし（n=489）</c:v>
                </c:pt>
              </c:strCache>
            </c:strRef>
          </c:cat>
          <c:val>
            <c:numRef>
              <c:f>'24-2'!$P$6:$P$17</c:f>
              <c:numCache>
                <c:formatCode>0.0%</c:formatCode>
                <c:ptCount val="12"/>
                <c:pt idx="1">
                  <c:v>8.0555555555555561E-2</c:v>
                </c:pt>
                <c:pt idx="2">
                  <c:v>0.10695187165775401</c:v>
                </c:pt>
                <c:pt idx="4">
                  <c:v>8.4033613445378158E-2</c:v>
                </c:pt>
                <c:pt idx="5">
                  <c:v>0.1</c:v>
                </c:pt>
                <c:pt idx="7">
                  <c:v>9.2356687898089165E-2</c:v>
                </c:pt>
                <c:pt idx="8">
                  <c:v>8.6206896551724144E-2</c:v>
                </c:pt>
                <c:pt idx="10">
                  <c:v>0.15384615384615385</c:v>
                </c:pt>
                <c:pt idx="11">
                  <c:v>8.3844580777096112E-2</c:v>
                </c:pt>
              </c:numCache>
            </c:numRef>
          </c:val>
          <c:extLst>
            <c:ext xmlns:c16="http://schemas.microsoft.com/office/drawing/2014/chart" uri="{C3380CC4-5D6E-409C-BE32-E72D297353CC}">
              <c16:uniqueId val="{00000003-B8B9-48E2-B23B-27BECBF0C717}"/>
            </c:ext>
          </c:extLst>
        </c:ser>
        <c:ser>
          <c:idx val="4"/>
          <c:order val="4"/>
          <c:tx>
            <c:strRef>
              <c:f>'24-2'!$Q$5</c:f>
              <c:strCache>
                <c:ptCount val="1"/>
                <c:pt idx="0">
                  <c:v>50～99人</c:v>
                </c:pt>
              </c:strCache>
            </c:strRef>
          </c:tx>
          <c:spPr>
            <a:solidFill>
              <a:schemeClr val="accent6">
                <a:lumMod val="60000"/>
                <a:lumOff val="40000"/>
              </a:schemeClr>
            </a:solidFill>
            <a:ln>
              <a:solidFill>
                <a:sysClr val="windowText" lastClr="000000"/>
              </a:solidFill>
            </a:ln>
          </c:spPr>
          <c:invertIfNegative val="0"/>
          <c:dLbls>
            <c:spPr>
              <a:noFill/>
              <a:ln>
                <a:noFill/>
              </a:ln>
              <a:effectLst/>
            </c:spPr>
            <c:txPr>
              <a:bodyPr/>
              <a:lstStyle/>
              <a:p>
                <a:pPr>
                  <a:defRPr>
                    <a:solidFill>
                      <a:schemeClr val="tx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'24-2'!$L$6:$L$17</c:f>
              <c:strCache>
                <c:ptCount val="12"/>
                <c:pt idx="0">
                  <c:v>従業員数　　  　　　　　　　</c:v>
                </c:pt>
                <c:pt idx="1">
                  <c:v>100人以下（n=360）</c:v>
                </c:pt>
                <c:pt idx="2">
                  <c:v>101人以上（n=187）</c:v>
                </c:pt>
                <c:pt idx="3">
                  <c:v>IoT事業分野　　　　  　　 </c:v>
                </c:pt>
                <c:pt idx="4">
                  <c:v>あり（n=357）</c:v>
                </c:pt>
                <c:pt idx="5">
                  <c:v>なし（n=190）</c:v>
                </c:pt>
                <c:pt idx="6">
                  <c:v>AI取り組み　　　　　　　　　</c:v>
                </c:pt>
                <c:pt idx="7">
                  <c:v>あり（n=314）</c:v>
                </c:pt>
                <c:pt idx="8">
                  <c:v>なし（n=232）</c:v>
                </c:pt>
                <c:pt idx="9">
                  <c:v>DX取り組み　　　　　　　　 </c:v>
                </c:pt>
                <c:pt idx="10">
                  <c:v>あり（n=52）</c:v>
                </c:pt>
                <c:pt idx="11">
                  <c:v>なし（n=489）</c:v>
                </c:pt>
              </c:strCache>
            </c:strRef>
          </c:cat>
          <c:val>
            <c:numRef>
              <c:f>'24-2'!$Q$6:$Q$17</c:f>
              <c:numCache>
                <c:formatCode>0.0%</c:formatCode>
                <c:ptCount val="12"/>
                <c:pt idx="1">
                  <c:v>1.9444444444444445E-2</c:v>
                </c:pt>
                <c:pt idx="2">
                  <c:v>9.6256684491978606E-2</c:v>
                </c:pt>
                <c:pt idx="4">
                  <c:v>4.4817927170868348E-2</c:v>
                </c:pt>
                <c:pt idx="5">
                  <c:v>4.736842105263158E-2</c:v>
                </c:pt>
                <c:pt idx="7">
                  <c:v>5.0955414012738856E-2</c:v>
                </c:pt>
                <c:pt idx="8">
                  <c:v>3.8793103448275863E-2</c:v>
                </c:pt>
                <c:pt idx="10">
                  <c:v>9.6153846153846159E-2</c:v>
                </c:pt>
                <c:pt idx="11">
                  <c:v>3.8854805725971372E-2</c:v>
                </c:pt>
              </c:numCache>
            </c:numRef>
          </c:val>
          <c:extLst>
            <c:ext xmlns:c16="http://schemas.microsoft.com/office/drawing/2014/chart" uri="{C3380CC4-5D6E-409C-BE32-E72D297353CC}">
              <c16:uniqueId val="{00000004-B8B9-48E2-B23B-27BECBF0C717}"/>
            </c:ext>
          </c:extLst>
        </c:ser>
        <c:ser>
          <c:idx val="5"/>
          <c:order val="5"/>
          <c:tx>
            <c:strRef>
              <c:f>'24-2'!$R$5</c:f>
              <c:strCache>
                <c:ptCount val="1"/>
                <c:pt idx="0">
                  <c:v>100人以上</c:v>
                </c:pt>
              </c:strCache>
            </c:strRef>
          </c:tx>
          <c:spPr>
            <a:solidFill>
              <a:schemeClr val="accent6">
                <a:lumMod val="20000"/>
                <a:lumOff val="80000"/>
              </a:schemeClr>
            </a:solidFill>
            <a:ln>
              <a:solidFill>
                <a:sysClr val="windowText" lastClr="000000"/>
              </a:solidFill>
            </a:ln>
          </c:spPr>
          <c:invertIfNegative val="0"/>
          <c:dLbls>
            <c:dLbl>
              <c:idx val="1"/>
              <c:layout>
                <c:manualLayout>
                  <c:x val="-5.3619302949061663E-3"/>
                  <c:y val="5.12820650870354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8B9-48E2-B23B-27BECBF0C717}"/>
                </c:ext>
              </c:extLst>
            </c:dLbl>
            <c:dLbl>
              <c:idx val="4"/>
              <c:layout>
                <c:manualLayout>
                  <c:x val="3.5746201966041107E-2"/>
                  <c:y val="-3.418535141943641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8B9-48E2-B23B-27BECBF0C717}"/>
                </c:ext>
              </c:extLst>
            </c:dLbl>
            <c:dLbl>
              <c:idx val="6"/>
              <c:layout>
                <c:manualLayout>
                  <c:x val="-1.7873100983020554E-3"/>
                  <c:y val="5.81199429624988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8B9-48E2-B23B-27BECBF0C717}"/>
                </c:ext>
              </c:extLst>
            </c:dLbl>
            <c:dLbl>
              <c:idx val="7"/>
              <c:layout>
                <c:manualLayout>
                  <c:x val="-1.7873100983020554E-3"/>
                  <c:y val="4.10261904640125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8B9-48E2-B23B-27BECBF0C717}"/>
                </c:ext>
              </c:extLst>
            </c:dLbl>
            <c:dLbl>
              <c:idx val="8"/>
              <c:layout>
                <c:manualLayout>
                  <c:x val="3.5746201966041107E-3"/>
                  <c:y val="-3.76065785333006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8B9-48E2-B23B-27BECBF0C717}"/>
                </c:ext>
              </c:extLst>
            </c:dLbl>
            <c:dLbl>
              <c:idx val="11"/>
              <c:layout>
                <c:manualLayout>
                  <c:x val="-1.3106789310133182E-16"/>
                  <c:y val="-4.10256520696282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8B9-48E2-B23B-27BECBF0C717}"/>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'24-2'!$L$6:$L$17</c:f>
              <c:strCache>
                <c:ptCount val="12"/>
                <c:pt idx="0">
                  <c:v>従業員数　　  　　　　　　　</c:v>
                </c:pt>
                <c:pt idx="1">
                  <c:v>100人以下（n=360）</c:v>
                </c:pt>
                <c:pt idx="2">
                  <c:v>101人以上（n=187）</c:v>
                </c:pt>
                <c:pt idx="3">
                  <c:v>IoT事業分野　　　　  　　 </c:v>
                </c:pt>
                <c:pt idx="4">
                  <c:v>あり（n=357）</c:v>
                </c:pt>
                <c:pt idx="5">
                  <c:v>なし（n=190）</c:v>
                </c:pt>
                <c:pt idx="6">
                  <c:v>AI取り組み　　　　　　　　　</c:v>
                </c:pt>
                <c:pt idx="7">
                  <c:v>あり（n=314）</c:v>
                </c:pt>
                <c:pt idx="8">
                  <c:v>なし（n=232）</c:v>
                </c:pt>
                <c:pt idx="9">
                  <c:v>DX取り組み　　　　　　　　 </c:v>
                </c:pt>
                <c:pt idx="10">
                  <c:v>あり（n=52）</c:v>
                </c:pt>
                <c:pt idx="11">
                  <c:v>なし（n=489）</c:v>
                </c:pt>
              </c:strCache>
            </c:strRef>
          </c:cat>
          <c:val>
            <c:numRef>
              <c:f>'24-2'!$R$6:$R$17</c:f>
              <c:numCache>
                <c:formatCode>0.0%</c:formatCode>
                <c:ptCount val="12"/>
                <c:pt idx="1">
                  <c:v>2.7777777777777779E-3</c:v>
                </c:pt>
                <c:pt idx="2">
                  <c:v>0.12834224598930483</c:v>
                </c:pt>
                <c:pt idx="4">
                  <c:v>5.0420168067226892E-2</c:v>
                </c:pt>
                <c:pt idx="5">
                  <c:v>3.6842105263157891E-2</c:v>
                </c:pt>
                <c:pt idx="7">
                  <c:v>5.7324840764331211E-2</c:v>
                </c:pt>
                <c:pt idx="8">
                  <c:v>3.017241379310345E-2</c:v>
                </c:pt>
                <c:pt idx="10">
                  <c:v>9.6153846153846159E-2</c:v>
                </c:pt>
                <c:pt idx="11">
                  <c:v>3.8854805725971372E-2</c:v>
                </c:pt>
              </c:numCache>
            </c:numRef>
          </c:val>
          <c:extLst>
            <c:ext xmlns:c16="http://schemas.microsoft.com/office/drawing/2014/chart" uri="{C3380CC4-5D6E-409C-BE32-E72D297353CC}">
              <c16:uniqueId val="{0000000B-B8B9-48E2-B23B-27BECBF0C717}"/>
            </c:ext>
          </c:extLst>
        </c:ser>
        <c:ser>
          <c:idx val="6"/>
          <c:order val="6"/>
          <c:tx>
            <c:strRef>
              <c:f>'24-2'!$S$5</c:f>
              <c:strCache>
                <c:ptCount val="1"/>
                <c:pt idx="0">
                  <c:v>いない/なし</c:v>
                </c:pt>
              </c:strCache>
            </c:strRef>
          </c:tx>
          <c:spPr>
            <a:solidFill>
              <a:schemeClr val="bg1"/>
            </a:solidFill>
            <a:ln>
              <a:solidFill>
                <a:sysClr val="windowText" lastClr="000000"/>
              </a:solidFill>
            </a:ln>
          </c:spPr>
          <c:invertIfNegative val="0"/>
          <c:dLbls>
            <c:dLbl>
              <c:idx val="4"/>
              <c:layout>
                <c:manualLayout>
                  <c:x val="-2.1447721179624533E-2"/>
                  <c:y val="4.10256520696283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8B9-48E2-B23B-27BECBF0C717}"/>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'24-2'!$L$6:$L$17</c:f>
              <c:strCache>
                <c:ptCount val="12"/>
                <c:pt idx="0">
                  <c:v>従業員数　　  　　　　　　　</c:v>
                </c:pt>
                <c:pt idx="1">
                  <c:v>100人以下（n=360）</c:v>
                </c:pt>
                <c:pt idx="2">
                  <c:v>101人以上（n=187）</c:v>
                </c:pt>
                <c:pt idx="3">
                  <c:v>IoT事業分野　　　　  　　 </c:v>
                </c:pt>
                <c:pt idx="4">
                  <c:v>あり（n=357）</c:v>
                </c:pt>
                <c:pt idx="5">
                  <c:v>なし（n=190）</c:v>
                </c:pt>
                <c:pt idx="6">
                  <c:v>AI取り組み　　　　　　　　　</c:v>
                </c:pt>
                <c:pt idx="7">
                  <c:v>あり（n=314）</c:v>
                </c:pt>
                <c:pt idx="8">
                  <c:v>なし（n=232）</c:v>
                </c:pt>
                <c:pt idx="9">
                  <c:v>DX取り組み　　　　　　　　 </c:v>
                </c:pt>
                <c:pt idx="10">
                  <c:v>あり（n=52）</c:v>
                </c:pt>
                <c:pt idx="11">
                  <c:v>なし（n=489）</c:v>
                </c:pt>
              </c:strCache>
            </c:strRef>
          </c:cat>
          <c:val>
            <c:numRef>
              <c:f>'24-2'!$S$6:$S$17</c:f>
              <c:numCache>
                <c:formatCode>0.0%</c:formatCode>
                <c:ptCount val="12"/>
                <c:pt idx="1">
                  <c:v>0.11944444444444445</c:v>
                </c:pt>
                <c:pt idx="2">
                  <c:v>9.0909090909090912E-2</c:v>
                </c:pt>
                <c:pt idx="4">
                  <c:v>3.9215686274509803E-2</c:v>
                </c:pt>
                <c:pt idx="5">
                  <c:v>0.24210526315789474</c:v>
                </c:pt>
                <c:pt idx="7">
                  <c:v>7.9617834394904455E-2</c:v>
                </c:pt>
                <c:pt idx="8">
                  <c:v>0.15086206896551724</c:v>
                </c:pt>
                <c:pt idx="10">
                  <c:v>3.8461538461538464E-2</c:v>
                </c:pt>
                <c:pt idx="11">
                  <c:v>0.1165644171779141</c:v>
                </c:pt>
              </c:numCache>
            </c:numRef>
          </c:val>
          <c:extLst>
            <c:ext xmlns:c16="http://schemas.microsoft.com/office/drawing/2014/chart" uri="{C3380CC4-5D6E-409C-BE32-E72D297353CC}">
              <c16:uniqueId val="{0000000D-B8B9-48E2-B23B-27BECBF0C717}"/>
            </c:ext>
          </c:extLst>
        </c:ser>
        <c:dLbls>
          <c:showLegendKey val="0"/>
          <c:showVal val="0"/>
          <c:showCatName val="0"/>
          <c:showSerName val="0"/>
          <c:showPercent val="0"/>
          <c:showBubbleSize val="0"/>
        </c:dLbls>
        <c:gapWidth val="40"/>
        <c:overlap val="100"/>
        <c:axId val="468227968"/>
        <c:axId val="468229504"/>
      </c:barChart>
      <c:catAx>
        <c:axId val="468227968"/>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468229504"/>
        <c:crosses val="autoZero"/>
        <c:auto val="1"/>
        <c:lblAlgn val="ctr"/>
        <c:lblOffset val="100"/>
        <c:noMultiLvlLbl val="0"/>
      </c:catAx>
      <c:valAx>
        <c:axId val="468229504"/>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68227968"/>
        <c:crosses val="autoZero"/>
        <c:crossBetween val="between"/>
      </c:valAx>
      <c:spPr>
        <a:noFill/>
        <a:ln>
          <a:solidFill>
            <a:schemeClr val="tx1">
              <a:lumMod val="50000"/>
              <a:lumOff val="50000"/>
            </a:schemeClr>
          </a:solidFill>
        </a:ln>
        <a:effectLst/>
      </c:spPr>
    </c:plotArea>
    <c:legend>
      <c:legendPos val="b"/>
      <c:overlay val="0"/>
      <c:spPr>
        <a:noFill/>
        <a:ln>
          <a:noFill/>
        </a:ln>
        <a:effectLst/>
      </c:spPr>
      <c:txPr>
        <a:bodyPr rot="0" vert="horz"/>
        <a:lstStyle/>
        <a:p>
          <a:pPr>
            <a:defRPr/>
          </a:pPr>
          <a:endParaRPr lang="ja-JP"/>
        </a:p>
      </c:txPr>
    </c:legend>
    <c:plotVisOnly val="1"/>
    <c:dispBlanksAs val="gap"/>
    <c:showDLblsOverMax val="0"/>
  </c:chart>
  <c:spPr>
    <a:solidFill>
      <a:schemeClr val="bg1"/>
    </a:solid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3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baseline="0">
                <a:solidFill>
                  <a:schemeClr val="tx1"/>
                </a:solidFill>
                <a:latin typeface="Meiryo UI" panose="020B0604030504040204" pitchFamily="50" charset="-128"/>
                <a:ea typeface="Meiryo UI" panose="020B0604030504040204" pitchFamily="50" charset="-128"/>
                <a:cs typeface="+mn-cs"/>
              </a:defRPr>
            </a:pPr>
            <a:r>
              <a:rPr lang="en-US"/>
              <a:t>Q24B </a:t>
            </a:r>
            <a:r>
              <a:rPr lang="ja-JP"/>
              <a:t>不足している技術者の人数</a:t>
            </a:r>
          </a:p>
        </c:rich>
      </c:tx>
      <c:layout>
        <c:manualLayout>
          <c:xMode val="edge"/>
          <c:yMode val="edge"/>
          <c:x val="0.35672922252010725"/>
          <c:y val="6.8376086782713985E-3"/>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26188131979481122"/>
          <c:y val="0.1719903552030029"/>
          <c:w val="0.69429805858718074"/>
          <c:h val="0.6776772804838227"/>
        </c:manualLayout>
      </c:layout>
      <c:barChart>
        <c:barDir val="bar"/>
        <c:grouping val="stacked"/>
        <c:varyColors val="0"/>
        <c:ser>
          <c:idx val="0"/>
          <c:order val="0"/>
          <c:tx>
            <c:strRef>
              <c:f>'24-2'!$AF$5</c:f>
              <c:strCache>
                <c:ptCount val="1"/>
                <c:pt idx="0">
                  <c:v>1～5人</c:v>
                </c:pt>
              </c:strCache>
            </c:strRef>
          </c:tx>
          <c:spPr>
            <a:solidFill>
              <a:srgbClr val="4472C4"/>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'24-2'!$AE$6:$AE$17</c:f>
              <c:strCache>
                <c:ptCount val="12"/>
                <c:pt idx="0">
                  <c:v>従業員数　　  　　　　　　　</c:v>
                </c:pt>
                <c:pt idx="1">
                  <c:v>100人以下（n=354）</c:v>
                </c:pt>
                <c:pt idx="2">
                  <c:v>101人以上（n=183）</c:v>
                </c:pt>
                <c:pt idx="3">
                  <c:v>IoT事業分野　　　　  　　 </c:v>
                </c:pt>
                <c:pt idx="4">
                  <c:v>あり（n=352）</c:v>
                </c:pt>
                <c:pt idx="5">
                  <c:v>なし（n=185）</c:v>
                </c:pt>
                <c:pt idx="6">
                  <c:v>AI取り組み　　　　　　　　　</c:v>
                </c:pt>
                <c:pt idx="7">
                  <c:v>あり（n=307）</c:v>
                </c:pt>
                <c:pt idx="8">
                  <c:v>なし（n=230）</c:v>
                </c:pt>
                <c:pt idx="9">
                  <c:v>DX取り組み　　　　　　　　 </c:v>
                </c:pt>
                <c:pt idx="10">
                  <c:v>あり（n=51）</c:v>
                </c:pt>
                <c:pt idx="11">
                  <c:v>なし（n=479）</c:v>
                </c:pt>
              </c:strCache>
            </c:strRef>
          </c:cat>
          <c:val>
            <c:numRef>
              <c:f>'24-2'!$AF$6:$AF$17</c:f>
              <c:numCache>
                <c:formatCode>0.0%</c:formatCode>
                <c:ptCount val="12"/>
                <c:pt idx="1">
                  <c:v>0.58757062146892658</c:v>
                </c:pt>
                <c:pt idx="2">
                  <c:v>0.25136612021857924</c:v>
                </c:pt>
                <c:pt idx="4">
                  <c:v>0.51420454545454541</c:v>
                </c:pt>
                <c:pt idx="5">
                  <c:v>0.39459459459459462</c:v>
                </c:pt>
                <c:pt idx="7">
                  <c:v>0.46254071661237783</c:v>
                </c:pt>
                <c:pt idx="8">
                  <c:v>0.48695652173913045</c:v>
                </c:pt>
                <c:pt idx="10">
                  <c:v>0.25490196078431371</c:v>
                </c:pt>
                <c:pt idx="11">
                  <c:v>0.49686847599164929</c:v>
                </c:pt>
              </c:numCache>
            </c:numRef>
          </c:val>
          <c:extLst>
            <c:ext xmlns:c16="http://schemas.microsoft.com/office/drawing/2014/chart" uri="{C3380CC4-5D6E-409C-BE32-E72D297353CC}">
              <c16:uniqueId val="{00000000-9E16-4323-90CD-1B8513019376}"/>
            </c:ext>
          </c:extLst>
        </c:ser>
        <c:ser>
          <c:idx val="2"/>
          <c:order val="1"/>
          <c:tx>
            <c:strRef>
              <c:f>'24-2'!$AG$5</c:f>
              <c:strCache>
                <c:ptCount val="1"/>
                <c:pt idx="0">
                  <c:v>6～9人</c:v>
                </c:pt>
              </c:strCache>
            </c:strRef>
          </c:tx>
          <c:spPr>
            <a:solidFill>
              <a:srgbClr val="8FAADC"/>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'24-2'!$AE$6:$AE$17</c:f>
              <c:strCache>
                <c:ptCount val="12"/>
                <c:pt idx="0">
                  <c:v>従業員数　　  　　　　　　　</c:v>
                </c:pt>
                <c:pt idx="1">
                  <c:v>100人以下（n=354）</c:v>
                </c:pt>
                <c:pt idx="2">
                  <c:v>101人以上（n=183）</c:v>
                </c:pt>
                <c:pt idx="3">
                  <c:v>IoT事業分野　　　　  　　 </c:v>
                </c:pt>
                <c:pt idx="4">
                  <c:v>あり（n=352）</c:v>
                </c:pt>
                <c:pt idx="5">
                  <c:v>なし（n=185）</c:v>
                </c:pt>
                <c:pt idx="6">
                  <c:v>AI取り組み　　　　　　　　　</c:v>
                </c:pt>
                <c:pt idx="7">
                  <c:v>あり（n=307）</c:v>
                </c:pt>
                <c:pt idx="8">
                  <c:v>なし（n=230）</c:v>
                </c:pt>
                <c:pt idx="9">
                  <c:v>DX取り組み　　　　　　　　 </c:v>
                </c:pt>
                <c:pt idx="10">
                  <c:v>あり（n=51）</c:v>
                </c:pt>
                <c:pt idx="11">
                  <c:v>なし（n=479）</c:v>
                </c:pt>
              </c:strCache>
            </c:strRef>
          </c:cat>
          <c:val>
            <c:numRef>
              <c:f>'24-2'!$AG$6:$AG$17</c:f>
              <c:numCache>
                <c:formatCode>0.0%</c:formatCode>
                <c:ptCount val="12"/>
                <c:pt idx="1">
                  <c:v>0.15254237288135594</c:v>
                </c:pt>
                <c:pt idx="2">
                  <c:v>0.14754098360655737</c:v>
                </c:pt>
                <c:pt idx="4">
                  <c:v>0.16761363636363635</c:v>
                </c:pt>
                <c:pt idx="5">
                  <c:v>0.11891891891891893</c:v>
                </c:pt>
                <c:pt idx="7">
                  <c:v>0.13680781758957655</c:v>
                </c:pt>
                <c:pt idx="8">
                  <c:v>0.16956521739130434</c:v>
                </c:pt>
                <c:pt idx="10">
                  <c:v>0.17647058823529413</c:v>
                </c:pt>
                <c:pt idx="11">
                  <c:v>0.15031315240083507</c:v>
                </c:pt>
              </c:numCache>
            </c:numRef>
          </c:val>
          <c:extLst>
            <c:ext xmlns:c16="http://schemas.microsoft.com/office/drawing/2014/chart" uri="{C3380CC4-5D6E-409C-BE32-E72D297353CC}">
              <c16:uniqueId val="{00000001-9E16-4323-90CD-1B8513019376}"/>
            </c:ext>
          </c:extLst>
        </c:ser>
        <c:ser>
          <c:idx val="1"/>
          <c:order val="2"/>
          <c:tx>
            <c:strRef>
              <c:f>'24-2'!$AH$5</c:f>
              <c:strCache>
                <c:ptCount val="1"/>
                <c:pt idx="0">
                  <c:v>10～19人</c:v>
                </c:pt>
              </c:strCache>
            </c:strRef>
          </c:tx>
          <c:spPr>
            <a:solidFill>
              <a:schemeClr val="accent5">
                <a:lumMod val="20000"/>
                <a:lumOff val="80000"/>
              </a:schemeClr>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'24-2'!$AE$6:$AE$17</c:f>
              <c:strCache>
                <c:ptCount val="12"/>
                <c:pt idx="0">
                  <c:v>従業員数　　  　　　　　　　</c:v>
                </c:pt>
                <c:pt idx="1">
                  <c:v>100人以下（n=354）</c:v>
                </c:pt>
                <c:pt idx="2">
                  <c:v>101人以上（n=183）</c:v>
                </c:pt>
                <c:pt idx="3">
                  <c:v>IoT事業分野　　　　  　　 </c:v>
                </c:pt>
                <c:pt idx="4">
                  <c:v>あり（n=352）</c:v>
                </c:pt>
                <c:pt idx="5">
                  <c:v>なし（n=185）</c:v>
                </c:pt>
                <c:pt idx="6">
                  <c:v>AI取り組み　　　　　　　　　</c:v>
                </c:pt>
                <c:pt idx="7">
                  <c:v>あり（n=307）</c:v>
                </c:pt>
                <c:pt idx="8">
                  <c:v>なし（n=230）</c:v>
                </c:pt>
                <c:pt idx="9">
                  <c:v>DX取り組み　　　　　　　　 </c:v>
                </c:pt>
                <c:pt idx="10">
                  <c:v>あり（n=51）</c:v>
                </c:pt>
                <c:pt idx="11">
                  <c:v>なし（n=479）</c:v>
                </c:pt>
              </c:strCache>
            </c:strRef>
          </c:cat>
          <c:val>
            <c:numRef>
              <c:f>'24-2'!$AH$6:$AH$17</c:f>
              <c:numCache>
                <c:formatCode>0.0%</c:formatCode>
                <c:ptCount val="12"/>
                <c:pt idx="1">
                  <c:v>9.6045197740112997E-2</c:v>
                </c:pt>
                <c:pt idx="2">
                  <c:v>0.20218579234972678</c:v>
                </c:pt>
                <c:pt idx="4">
                  <c:v>0.13636363636363635</c:v>
                </c:pt>
                <c:pt idx="5">
                  <c:v>0.12432432432432433</c:v>
                </c:pt>
                <c:pt idx="7">
                  <c:v>0.15960912052117263</c:v>
                </c:pt>
                <c:pt idx="8">
                  <c:v>9.5652173913043481E-2</c:v>
                </c:pt>
                <c:pt idx="10">
                  <c:v>0.27450980392156865</c:v>
                </c:pt>
                <c:pt idx="11">
                  <c:v>0.11691022964509394</c:v>
                </c:pt>
              </c:numCache>
            </c:numRef>
          </c:val>
          <c:extLst>
            <c:ext xmlns:c16="http://schemas.microsoft.com/office/drawing/2014/chart" uri="{C3380CC4-5D6E-409C-BE32-E72D297353CC}">
              <c16:uniqueId val="{00000002-9E16-4323-90CD-1B8513019376}"/>
            </c:ext>
          </c:extLst>
        </c:ser>
        <c:ser>
          <c:idx val="3"/>
          <c:order val="3"/>
          <c:tx>
            <c:strRef>
              <c:f>'24-2'!$AI$5</c:f>
              <c:strCache>
                <c:ptCount val="1"/>
                <c:pt idx="0">
                  <c:v>20～49人</c:v>
                </c:pt>
              </c:strCache>
            </c:strRef>
          </c:tx>
          <c:spPr>
            <a:solidFill>
              <a:schemeClr val="accent6"/>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'24-2'!$AE$6:$AE$17</c:f>
              <c:strCache>
                <c:ptCount val="12"/>
                <c:pt idx="0">
                  <c:v>従業員数　　  　　　　　　　</c:v>
                </c:pt>
                <c:pt idx="1">
                  <c:v>100人以下（n=354）</c:v>
                </c:pt>
                <c:pt idx="2">
                  <c:v>101人以上（n=183）</c:v>
                </c:pt>
                <c:pt idx="3">
                  <c:v>IoT事業分野　　　　  　　 </c:v>
                </c:pt>
                <c:pt idx="4">
                  <c:v>あり（n=352）</c:v>
                </c:pt>
                <c:pt idx="5">
                  <c:v>なし（n=185）</c:v>
                </c:pt>
                <c:pt idx="6">
                  <c:v>AI取り組み　　　　　　　　　</c:v>
                </c:pt>
                <c:pt idx="7">
                  <c:v>あり（n=307）</c:v>
                </c:pt>
                <c:pt idx="8">
                  <c:v>なし（n=230）</c:v>
                </c:pt>
                <c:pt idx="9">
                  <c:v>DX取り組み　　　　　　　　 </c:v>
                </c:pt>
                <c:pt idx="10">
                  <c:v>あり（n=51）</c:v>
                </c:pt>
                <c:pt idx="11">
                  <c:v>なし（n=479）</c:v>
                </c:pt>
              </c:strCache>
            </c:strRef>
          </c:cat>
          <c:val>
            <c:numRef>
              <c:f>'24-2'!$AI$6:$AI$17</c:f>
              <c:numCache>
                <c:formatCode>0.0%</c:formatCode>
                <c:ptCount val="12"/>
                <c:pt idx="1">
                  <c:v>2.8248587570621469E-2</c:v>
                </c:pt>
                <c:pt idx="2">
                  <c:v>0.13114754098360656</c:v>
                </c:pt>
                <c:pt idx="4">
                  <c:v>5.3977272727272728E-2</c:v>
                </c:pt>
                <c:pt idx="5">
                  <c:v>8.1081081081081086E-2</c:v>
                </c:pt>
                <c:pt idx="7">
                  <c:v>8.143322475570032E-2</c:v>
                </c:pt>
                <c:pt idx="8">
                  <c:v>3.9130434782608699E-2</c:v>
                </c:pt>
                <c:pt idx="10">
                  <c:v>0.11764705882352941</c:v>
                </c:pt>
                <c:pt idx="11">
                  <c:v>5.845511482254697E-2</c:v>
                </c:pt>
              </c:numCache>
            </c:numRef>
          </c:val>
          <c:extLst>
            <c:ext xmlns:c16="http://schemas.microsoft.com/office/drawing/2014/chart" uri="{C3380CC4-5D6E-409C-BE32-E72D297353CC}">
              <c16:uniqueId val="{00000003-9E16-4323-90CD-1B8513019376}"/>
            </c:ext>
          </c:extLst>
        </c:ser>
        <c:ser>
          <c:idx val="4"/>
          <c:order val="4"/>
          <c:tx>
            <c:strRef>
              <c:f>'24-2'!$AJ$5</c:f>
              <c:strCache>
                <c:ptCount val="1"/>
                <c:pt idx="0">
                  <c:v>50～99人</c:v>
                </c:pt>
              </c:strCache>
            </c:strRef>
          </c:tx>
          <c:spPr>
            <a:solidFill>
              <a:schemeClr val="accent6">
                <a:lumMod val="60000"/>
                <a:lumOff val="40000"/>
              </a:schemeClr>
            </a:solidFill>
            <a:ln>
              <a:solidFill>
                <a:schemeClr val="tx1"/>
              </a:solidFill>
            </a:ln>
            <a:effectLst/>
          </c:spPr>
          <c:invertIfNegative val="0"/>
          <c:dLbls>
            <c:dLbl>
              <c:idx val="10"/>
              <c:layout>
                <c:manualLayout>
                  <c:x val="3.5746201966041107E-3"/>
                  <c:y val="2.6919719205792909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E16-4323-90CD-1B8513019376}"/>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'24-2'!$AE$6:$AE$17</c:f>
              <c:strCache>
                <c:ptCount val="12"/>
                <c:pt idx="0">
                  <c:v>従業員数　　  　　　　　　　</c:v>
                </c:pt>
                <c:pt idx="1">
                  <c:v>100人以下（n=354）</c:v>
                </c:pt>
                <c:pt idx="2">
                  <c:v>101人以上（n=183）</c:v>
                </c:pt>
                <c:pt idx="3">
                  <c:v>IoT事業分野　　　　  　　 </c:v>
                </c:pt>
                <c:pt idx="4">
                  <c:v>あり（n=352）</c:v>
                </c:pt>
                <c:pt idx="5">
                  <c:v>なし（n=185）</c:v>
                </c:pt>
                <c:pt idx="6">
                  <c:v>AI取り組み　　　　　　　　　</c:v>
                </c:pt>
                <c:pt idx="7">
                  <c:v>あり（n=307）</c:v>
                </c:pt>
                <c:pt idx="8">
                  <c:v>なし（n=230）</c:v>
                </c:pt>
                <c:pt idx="9">
                  <c:v>DX取り組み　　　　　　　　 </c:v>
                </c:pt>
                <c:pt idx="10">
                  <c:v>あり（n=51）</c:v>
                </c:pt>
                <c:pt idx="11">
                  <c:v>なし（n=479）</c:v>
                </c:pt>
              </c:strCache>
            </c:strRef>
          </c:cat>
          <c:val>
            <c:numRef>
              <c:f>'24-2'!$AJ$6:$AJ$17</c:f>
              <c:numCache>
                <c:formatCode>0.0%</c:formatCode>
                <c:ptCount val="12"/>
                <c:pt idx="1">
                  <c:v>8.4745762711864406E-3</c:v>
                </c:pt>
                <c:pt idx="2">
                  <c:v>6.5573770491803282E-2</c:v>
                </c:pt>
                <c:pt idx="4">
                  <c:v>2.8409090909090908E-2</c:v>
                </c:pt>
                <c:pt idx="5">
                  <c:v>2.7027027027027029E-2</c:v>
                </c:pt>
                <c:pt idx="7">
                  <c:v>3.2573289902280131E-2</c:v>
                </c:pt>
                <c:pt idx="8">
                  <c:v>2.1739130434782608E-2</c:v>
                </c:pt>
                <c:pt idx="10">
                  <c:v>5.8823529411764705E-2</c:v>
                </c:pt>
                <c:pt idx="11">
                  <c:v>2.5052192066805846E-2</c:v>
                </c:pt>
              </c:numCache>
            </c:numRef>
          </c:val>
          <c:extLst>
            <c:ext xmlns:c16="http://schemas.microsoft.com/office/drawing/2014/chart" uri="{C3380CC4-5D6E-409C-BE32-E72D297353CC}">
              <c16:uniqueId val="{00000005-9E16-4323-90CD-1B8513019376}"/>
            </c:ext>
          </c:extLst>
        </c:ser>
        <c:ser>
          <c:idx val="5"/>
          <c:order val="5"/>
          <c:tx>
            <c:strRef>
              <c:f>'24-2'!$AK$5</c:f>
              <c:strCache>
                <c:ptCount val="1"/>
                <c:pt idx="0">
                  <c:v>100人以上</c:v>
                </c:pt>
              </c:strCache>
            </c:strRef>
          </c:tx>
          <c:spPr>
            <a:solidFill>
              <a:schemeClr val="accent6">
                <a:lumMod val="20000"/>
                <a:lumOff val="80000"/>
              </a:schemeClr>
            </a:solidFill>
            <a:ln>
              <a:solidFill>
                <a:schemeClr val="tx1"/>
              </a:solidFill>
            </a:ln>
            <a:effectLst/>
          </c:spPr>
          <c:invertIfNegative val="0"/>
          <c:dLbls>
            <c:dLbl>
              <c:idx val="1"/>
              <c:layout>
                <c:manualLayout>
                  <c:x val="-5.3619302949061663E-3"/>
                  <c:y val="5.12820650870354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E16-4323-90CD-1B8513019376}"/>
                </c:ext>
              </c:extLst>
            </c:dLbl>
            <c:dLbl>
              <c:idx val="4"/>
              <c:layout>
                <c:manualLayout>
                  <c:x val="-1.7873100983021866E-3"/>
                  <c:y val="4.10256520696283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E16-4323-90CD-1B8513019376}"/>
                </c:ext>
              </c:extLst>
            </c:dLbl>
            <c:dLbl>
              <c:idx val="6"/>
              <c:layout>
                <c:manualLayout>
                  <c:x val="-1.7873100983020554E-3"/>
                  <c:y val="5.81199429624988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E16-4323-90CD-1B8513019376}"/>
                </c:ext>
              </c:extLst>
            </c:dLbl>
            <c:dLbl>
              <c:idx val="7"/>
              <c:layout>
                <c:manualLayout>
                  <c:x val="-1.7873100983020554E-3"/>
                  <c:y val="4.10261904640125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E16-4323-90CD-1B8513019376}"/>
                </c:ext>
              </c:extLst>
            </c:dLbl>
            <c:dLbl>
              <c:idx val="8"/>
              <c:layout>
                <c:manualLayout>
                  <c:x val="0"/>
                  <c:y val="-3.07692390522212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E16-4323-90CD-1B8513019376}"/>
                </c:ext>
              </c:extLst>
            </c:dLbl>
            <c:dLbl>
              <c:idx val="10"/>
              <c:layout>
                <c:manualLayout>
                  <c:x val="1.7873100983019244E-3"/>
                  <c:y val="3.419342733519815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E16-4323-90CD-1B8513019376}"/>
                </c:ext>
              </c:extLst>
            </c:dLbl>
            <c:dLbl>
              <c:idx val="11"/>
              <c:layout>
                <c:manualLayout>
                  <c:x val="-1.7873100983021866E-3"/>
                  <c:y val="-4.10253828724363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E16-4323-90CD-1B8513019376}"/>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'24-2'!$AE$6:$AE$17</c:f>
              <c:strCache>
                <c:ptCount val="12"/>
                <c:pt idx="0">
                  <c:v>従業員数　　  　　　　　　　</c:v>
                </c:pt>
                <c:pt idx="1">
                  <c:v>100人以下（n=354）</c:v>
                </c:pt>
                <c:pt idx="2">
                  <c:v>101人以上（n=183）</c:v>
                </c:pt>
                <c:pt idx="3">
                  <c:v>IoT事業分野　　　　  　　 </c:v>
                </c:pt>
                <c:pt idx="4">
                  <c:v>あり（n=352）</c:v>
                </c:pt>
                <c:pt idx="5">
                  <c:v>なし（n=185）</c:v>
                </c:pt>
                <c:pt idx="6">
                  <c:v>AI取り組み　　　　　　　　　</c:v>
                </c:pt>
                <c:pt idx="7">
                  <c:v>あり（n=307）</c:v>
                </c:pt>
                <c:pt idx="8">
                  <c:v>なし（n=230）</c:v>
                </c:pt>
                <c:pt idx="9">
                  <c:v>DX取り組み　　　　　　　　 </c:v>
                </c:pt>
                <c:pt idx="10">
                  <c:v>あり（n=51）</c:v>
                </c:pt>
                <c:pt idx="11">
                  <c:v>なし（n=479）</c:v>
                </c:pt>
              </c:strCache>
            </c:strRef>
          </c:cat>
          <c:val>
            <c:numRef>
              <c:f>'24-2'!$AK$6:$AK$17</c:f>
              <c:numCache>
                <c:formatCode>0.0%</c:formatCode>
                <c:ptCount val="12"/>
                <c:pt idx="1">
                  <c:v>2.8248587570621469E-3</c:v>
                </c:pt>
                <c:pt idx="2">
                  <c:v>4.9180327868852458E-2</c:v>
                </c:pt>
                <c:pt idx="4">
                  <c:v>1.9886363636363636E-2</c:v>
                </c:pt>
                <c:pt idx="5">
                  <c:v>1.6216216216216217E-2</c:v>
                </c:pt>
                <c:pt idx="7">
                  <c:v>2.9315960912052116E-2</c:v>
                </c:pt>
                <c:pt idx="8">
                  <c:v>4.3478260869565218E-3</c:v>
                </c:pt>
                <c:pt idx="10">
                  <c:v>7.8431372549019607E-2</c:v>
                </c:pt>
                <c:pt idx="11">
                  <c:v>1.0438413361169102E-2</c:v>
                </c:pt>
              </c:numCache>
            </c:numRef>
          </c:val>
          <c:extLst>
            <c:ext xmlns:c16="http://schemas.microsoft.com/office/drawing/2014/chart" uri="{C3380CC4-5D6E-409C-BE32-E72D297353CC}">
              <c16:uniqueId val="{0000000D-9E16-4323-90CD-1B8513019376}"/>
            </c:ext>
          </c:extLst>
        </c:ser>
        <c:ser>
          <c:idx val="6"/>
          <c:order val="6"/>
          <c:tx>
            <c:strRef>
              <c:f>'24-2'!$AL$5</c:f>
              <c:strCache>
                <c:ptCount val="1"/>
                <c:pt idx="0">
                  <c:v>いない/なし</c:v>
                </c:pt>
              </c:strCache>
            </c:strRef>
          </c:tx>
          <c:spPr>
            <a:solidFill>
              <a:schemeClr val="bg1"/>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'24-2'!$AE$6:$AE$17</c:f>
              <c:strCache>
                <c:ptCount val="12"/>
                <c:pt idx="0">
                  <c:v>従業員数　　  　　　　　　　</c:v>
                </c:pt>
                <c:pt idx="1">
                  <c:v>100人以下（n=354）</c:v>
                </c:pt>
                <c:pt idx="2">
                  <c:v>101人以上（n=183）</c:v>
                </c:pt>
                <c:pt idx="3">
                  <c:v>IoT事業分野　　　　  　　 </c:v>
                </c:pt>
                <c:pt idx="4">
                  <c:v>あり（n=352）</c:v>
                </c:pt>
                <c:pt idx="5">
                  <c:v>なし（n=185）</c:v>
                </c:pt>
                <c:pt idx="6">
                  <c:v>AI取り組み　　　　　　　　　</c:v>
                </c:pt>
                <c:pt idx="7">
                  <c:v>あり（n=307）</c:v>
                </c:pt>
                <c:pt idx="8">
                  <c:v>なし（n=230）</c:v>
                </c:pt>
                <c:pt idx="9">
                  <c:v>DX取り組み　　　　　　　　 </c:v>
                </c:pt>
                <c:pt idx="10">
                  <c:v>あり（n=51）</c:v>
                </c:pt>
                <c:pt idx="11">
                  <c:v>なし（n=479）</c:v>
                </c:pt>
              </c:strCache>
            </c:strRef>
          </c:cat>
          <c:val>
            <c:numRef>
              <c:f>'24-2'!$AL$6:$AL$17</c:f>
              <c:numCache>
                <c:formatCode>0.0%</c:formatCode>
                <c:ptCount val="12"/>
                <c:pt idx="1">
                  <c:v>0.12429378531073447</c:v>
                </c:pt>
                <c:pt idx="2">
                  <c:v>0.15300546448087432</c:v>
                </c:pt>
                <c:pt idx="4">
                  <c:v>7.9545454545454544E-2</c:v>
                </c:pt>
                <c:pt idx="5">
                  <c:v>0.23783783783783785</c:v>
                </c:pt>
                <c:pt idx="7">
                  <c:v>9.7719869706840393E-2</c:v>
                </c:pt>
                <c:pt idx="8">
                  <c:v>0.18260869565217391</c:v>
                </c:pt>
                <c:pt idx="10">
                  <c:v>3.9215686274509803E-2</c:v>
                </c:pt>
                <c:pt idx="11">
                  <c:v>0.14196242171189979</c:v>
                </c:pt>
              </c:numCache>
            </c:numRef>
          </c:val>
          <c:extLst>
            <c:ext xmlns:c16="http://schemas.microsoft.com/office/drawing/2014/chart" uri="{C3380CC4-5D6E-409C-BE32-E72D297353CC}">
              <c16:uniqueId val="{0000000E-9E16-4323-90CD-1B8513019376}"/>
            </c:ext>
          </c:extLst>
        </c:ser>
        <c:dLbls>
          <c:showLegendKey val="0"/>
          <c:showVal val="0"/>
          <c:showCatName val="0"/>
          <c:showSerName val="0"/>
          <c:showPercent val="0"/>
          <c:showBubbleSize val="0"/>
        </c:dLbls>
        <c:gapWidth val="40"/>
        <c:overlap val="100"/>
        <c:axId val="218423680"/>
        <c:axId val="218425216"/>
      </c:barChart>
      <c:catAx>
        <c:axId val="218423680"/>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218425216"/>
        <c:crosses val="autoZero"/>
        <c:auto val="1"/>
        <c:lblAlgn val="ctr"/>
        <c:lblOffset val="100"/>
        <c:noMultiLvlLbl val="0"/>
      </c:catAx>
      <c:valAx>
        <c:axId val="218425216"/>
        <c:scaling>
          <c:orientation val="minMax"/>
          <c:max val="1"/>
        </c:scaling>
        <c:delete val="0"/>
        <c:axPos val="t"/>
        <c:majorGridlines>
          <c:spPr>
            <a:ln w="3175" cap="flat" cmpd="sng" algn="ctr">
              <a:solidFill>
                <a:schemeClr val="tx1">
                  <a:lumMod val="50000"/>
                  <a:lumOff val="50000"/>
                </a:schemeClr>
              </a:solidFill>
              <a:prstDash val="solid"/>
              <a:round/>
            </a:ln>
            <a:effectLst/>
          </c:spPr>
        </c:majorGridlines>
        <c:numFmt formatCode="0%" sourceLinked="0"/>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218423680"/>
        <c:crosses val="autoZero"/>
        <c:crossBetween val="between"/>
      </c:valAx>
      <c:spPr>
        <a:noFill/>
        <a:ln>
          <a:solidFill>
            <a:schemeClr val="tx1">
              <a:lumMod val="50000"/>
              <a:lumOff val="50000"/>
            </a:schemeClr>
          </a:solid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prstDash val="solid"/>
      <a:round/>
    </a:ln>
    <a:effectLst/>
  </c:spPr>
  <c:txPr>
    <a:bodyPr/>
    <a:lstStyle/>
    <a:p>
      <a:pPr>
        <a:defRPr sz="10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kumimoji="1" lang="ja-JP" altLang="ja-JP" sz="1200" b="1" i="0" u="none" strike="noStrike" baseline="0" dirty="0">
                <a:effectLst/>
              </a:rPr>
              <a:t>不足している技術者の人数</a:t>
            </a:r>
            <a:endParaRPr lang="ja-JP" altLang="en-US" sz="1200" dirty="0"/>
          </a:p>
        </c:rich>
      </c:tx>
      <c:layout>
        <c:manualLayout>
          <c:xMode val="edge"/>
          <c:yMode val="edge"/>
          <c:x val="0.37885278889045937"/>
          <c:y val="0"/>
        </c:manualLayout>
      </c:layout>
      <c:overlay val="0"/>
    </c:title>
    <c:autoTitleDeleted val="0"/>
    <c:plotArea>
      <c:layout>
        <c:manualLayout>
          <c:layoutTarget val="inner"/>
          <c:xMode val="edge"/>
          <c:yMode val="edge"/>
          <c:x val="0.30656411505262871"/>
          <c:y val="0.27926165767400363"/>
          <c:w val="0.64961536380117435"/>
          <c:h val="0.57040591034736821"/>
        </c:manualLayout>
      </c:layout>
      <c:barChart>
        <c:barDir val="bar"/>
        <c:grouping val="stacked"/>
        <c:varyColors val="0"/>
        <c:ser>
          <c:idx val="0"/>
          <c:order val="0"/>
          <c:tx>
            <c:strRef>
              <c:f>'[「組込み／IoTに関する動向調査」 集計_データ編_6章_1（B-E）20200306★.xlsx]24-3'!$L$9</c:f>
              <c:strCache>
                <c:ptCount val="1"/>
                <c:pt idx="0">
                  <c:v>なし</c:v>
                </c:pt>
              </c:strCache>
            </c:strRef>
          </c:tx>
          <c:spPr>
            <a:solidFill>
              <a:schemeClr val="accent1"/>
            </a:solidFill>
            <a:ln>
              <a:noFill/>
            </a:ln>
            <a:effectLst/>
          </c:spPr>
          <c:invertIfNegative val="0"/>
          <c:dLbls>
            <c:spPr>
              <a:noFill/>
              <a:ln>
                <a:noFill/>
              </a:ln>
              <a:effectLst/>
            </c:spPr>
            <c:txPr>
              <a:bodyPr/>
              <a:lstStyle/>
              <a:p>
                <a:pPr>
                  <a:defRPr>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'[「組込み／IoTに関する動向調査」 集計_データ編_6章_1（B-E）20200306★.xlsx]24-3'!$K$10:$K$11</c:f>
              <c:strCache>
                <c:ptCount val="2"/>
                <c:pt idx="0">
                  <c:v>2017年度（n=209）</c:v>
                </c:pt>
                <c:pt idx="1">
                  <c:v>2016年度（n=152）</c:v>
                </c:pt>
              </c:strCache>
            </c:strRef>
          </c:cat>
          <c:val>
            <c:numRef>
              <c:f>'[「組込み／IoTに関する動向調査」 集計_データ編_6章_1（B-E）20200306★.xlsx]24-3'!$L$10:$L$11</c:f>
              <c:numCache>
                <c:formatCode>General</c:formatCode>
                <c:ptCount val="2"/>
              </c:numCache>
            </c:numRef>
          </c:val>
          <c:extLst>
            <c:ext xmlns:c16="http://schemas.microsoft.com/office/drawing/2014/chart" uri="{C3380CC4-5D6E-409C-BE32-E72D297353CC}">
              <c16:uniqueId val="{00000000-AA74-4524-8E05-B8B1AAF98F4B}"/>
            </c:ext>
          </c:extLst>
        </c:ser>
        <c:ser>
          <c:idx val="1"/>
          <c:order val="1"/>
          <c:tx>
            <c:strRef>
              <c:f>'[「組込み／IoTに関する動向調査」 集計_データ編_6章_1（B-E）20200306★.xlsx]24-3'!$M$9</c:f>
              <c:strCache>
                <c:ptCount val="1"/>
                <c:pt idx="0">
                  <c:v>10％以下</c:v>
                </c:pt>
              </c:strCache>
            </c:strRef>
          </c:tx>
          <c:spPr>
            <a:solidFill>
              <a:schemeClr val="accent5">
                <a:lumMod val="60000"/>
                <a:lumOff val="40000"/>
              </a:schemeClr>
            </a:solidFill>
            <a:ln>
              <a:solidFill>
                <a:sysClr val="windowText" lastClr="000000"/>
              </a:solidFill>
            </a:ln>
          </c:spPr>
          <c:invertIfNegative val="0"/>
          <c:dLbls>
            <c:spPr>
              <a:noFill/>
              <a:ln>
                <a:noFill/>
              </a:ln>
              <a:effectLst/>
            </c:spPr>
            <c:txPr>
              <a:bodyPr wrap="square" lIns="38100" tIns="19050" rIns="38100" bIns="19050" anchor="ctr">
                <a:spAutoFit/>
              </a:bodyPr>
              <a:lstStyle/>
              <a:p>
                <a:pPr>
                  <a:defRPr sz="6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集計_データ編_6章_1（B-E）20200306★.xlsx]24-3'!$K$10:$K$11</c:f>
              <c:strCache>
                <c:ptCount val="2"/>
                <c:pt idx="0">
                  <c:v>2017年度（n=209）</c:v>
                </c:pt>
                <c:pt idx="1">
                  <c:v>2016年度（n=152）</c:v>
                </c:pt>
              </c:strCache>
            </c:strRef>
          </c:cat>
          <c:val>
            <c:numRef>
              <c:f>'[「組込み／IoTに関する動向調査」 集計_データ編_6章_1（B-E）20200306★.xlsx]24-3'!$M$10:$M$11</c:f>
              <c:numCache>
                <c:formatCode>0.0%</c:formatCode>
                <c:ptCount val="2"/>
                <c:pt idx="0">
                  <c:v>0.1</c:v>
                </c:pt>
                <c:pt idx="1">
                  <c:v>8.5999999999999993E-2</c:v>
                </c:pt>
              </c:numCache>
            </c:numRef>
          </c:val>
          <c:extLst>
            <c:ext xmlns:c16="http://schemas.microsoft.com/office/drawing/2014/chart" uri="{C3380CC4-5D6E-409C-BE32-E72D297353CC}">
              <c16:uniqueId val="{00000001-AA74-4524-8E05-B8B1AAF98F4B}"/>
            </c:ext>
          </c:extLst>
        </c:ser>
        <c:ser>
          <c:idx val="2"/>
          <c:order val="2"/>
          <c:tx>
            <c:strRef>
              <c:f>'[「組込み／IoTに関する動向調査」 集計_データ編_6章_1（B-E）20200306★.xlsx]24-3'!$N$9</c:f>
              <c:strCache>
                <c:ptCount val="1"/>
                <c:pt idx="0">
                  <c:v>10％超20％以下</c:v>
                </c:pt>
              </c:strCache>
            </c:strRef>
          </c:tx>
          <c:spPr>
            <a:solidFill>
              <a:schemeClr val="accent5"/>
            </a:solidFill>
            <a:ln>
              <a:solidFill>
                <a:sysClr val="windowText" lastClr="000000"/>
              </a:solidFill>
            </a:ln>
          </c:spPr>
          <c:invertIfNegative val="0"/>
          <c:dLbls>
            <c:spPr>
              <a:noFill/>
              <a:ln>
                <a:noFill/>
              </a:ln>
              <a:effectLst/>
            </c:spPr>
            <c:txPr>
              <a:bodyPr wrap="square" lIns="38100" tIns="19050" rIns="38100" bIns="19050" anchor="ctr">
                <a:spAutoFit/>
              </a:bodyPr>
              <a:lstStyle/>
              <a:p>
                <a:pPr>
                  <a:defRPr sz="600" baseline="0">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集計_データ編_6章_1（B-E）20200306★.xlsx]24-3'!$K$10:$K$11</c:f>
              <c:strCache>
                <c:ptCount val="2"/>
                <c:pt idx="0">
                  <c:v>2017年度（n=209）</c:v>
                </c:pt>
                <c:pt idx="1">
                  <c:v>2016年度（n=152）</c:v>
                </c:pt>
              </c:strCache>
            </c:strRef>
          </c:cat>
          <c:val>
            <c:numRef>
              <c:f>'[「組込み／IoTに関する動向調査」 集計_データ編_6章_1（B-E）20200306★.xlsx]24-3'!$N$10:$N$11</c:f>
              <c:numCache>
                <c:formatCode>0.0%</c:formatCode>
                <c:ptCount val="2"/>
                <c:pt idx="0">
                  <c:v>0.129</c:v>
                </c:pt>
                <c:pt idx="1">
                  <c:v>0.16400000000000001</c:v>
                </c:pt>
              </c:numCache>
            </c:numRef>
          </c:val>
          <c:extLst>
            <c:ext xmlns:c16="http://schemas.microsoft.com/office/drawing/2014/chart" uri="{C3380CC4-5D6E-409C-BE32-E72D297353CC}">
              <c16:uniqueId val="{00000002-AA74-4524-8E05-B8B1AAF98F4B}"/>
            </c:ext>
          </c:extLst>
        </c:ser>
        <c:ser>
          <c:idx val="3"/>
          <c:order val="3"/>
          <c:tx>
            <c:strRef>
              <c:f>'[「組込み／IoTに関する動向調査」 集計_データ編_6章_1（B-E）20200306★.xlsx]24-3'!$O$9</c:f>
              <c:strCache>
                <c:ptCount val="1"/>
                <c:pt idx="0">
                  <c:v>20％超50％以下</c:v>
                </c:pt>
              </c:strCache>
            </c:strRef>
          </c:tx>
          <c:spPr>
            <a:solidFill>
              <a:srgbClr val="FFFF99"/>
            </a:solidFill>
            <a:ln>
              <a:solidFill>
                <a:sysClr val="windowText" lastClr="000000"/>
              </a:solidFill>
            </a:ln>
          </c:spPr>
          <c:invertIfNegative val="0"/>
          <c:dLbls>
            <c:spPr>
              <a:noFill/>
              <a:ln>
                <a:noFill/>
              </a:ln>
              <a:effectLst/>
            </c:spPr>
            <c:txPr>
              <a:bodyPr wrap="square" lIns="38100" tIns="19050" rIns="38100" bIns="19050" anchor="ctr">
                <a:spAutoFit/>
              </a:bodyPr>
              <a:lstStyle/>
              <a:p>
                <a:pPr>
                  <a:defRPr sz="6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集計_データ編_6章_1（B-E）20200306★.xlsx]24-3'!$K$10:$K$11</c:f>
              <c:strCache>
                <c:ptCount val="2"/>
                <c:pt idx="0">
                  <c:v>2017年度（n=209）</c:v>
                </c:pt>
                <c:pt idx="1">
                  <c:v>2016年度（n=152）</c:v>
                </c:pt>
              </c:strCache>
            </c:strRef>
          </c:cat>
          <c:val>
            <c:numRef>
              <c:f>'[「組込み／IoTに関する動向調査」 集計_データ編_6章_1（B-E）20200306★.xlsx]24-3'!$O$10:$O$11</c:f>
              <c:numCache>
                <c:formatCode>0.0%</c:formatCode>
                <c:ptCount val="2"/>
                <c:pt idx="0">
                  <c:v>0.153</c:v>
                </c:pt>
                <c:pt idx="1">
                  <c:v>0.14499999999999999</c:v>
                </c:pt>
              </c:numCache>
            </c:numRef>
          </c:val>
          <c:extLst>
            <c:ext xmlns:c16="http://schemas.microsoft.com/office/drawing/2014/chart" uri="{C3380CC4-5D6E-409C-BE32-E72D297353CC}">
              <c16:uniqueId val="{00000003-AA74-4524-8E05-B8B1AAF98F4B}"/>
            </c:ext>
          </c:extLst>
        </c:ser>
        <c:ser>
          <c:idx val="4"/>
          <c:order val="4"/>
          <c:tx>
            <c:strRef>
              <c:f>'[「組込み／IoTに関する動向調査」 集計_データ編_6章_1（B-E）20200306★.xlsx]24-3'!$P$9</c:f>
              <c:strCache>
                <c:ptCount val="1"/>
                <c:pt idx="0">
                  <c:v>50％超100％以下</c:v>
                </c:pt>
              </c:strCache>
            </c:strRef>
          </c:tx>
          <c:spPr>
            <a:solidFill>
              <a:schemeClr val="accent2">
                <a:lumMod val="60000"/>
                <a:lumOff val="40000"/>
              </a:schemeClr>
            </a:solidFill>
            <a:ln>
              <a:solidFill>
                <a:sysClr val="windowText" lastClr="000000"/>
              </a:solidFill>
            </a:ln>
          </c:spPr>
          <c:invertIfNegative val="0"/>
          <c:dPt>
            <c:idx val="0"/>
            <c:invertIfNegative val="0"/>
            <c:bubble3D val="0"/>
            <c:extLst>
              <c:ext xmlns:c16="http://schemas.microsoft.com/office/drawing/2014/chart" uri="{C3380CC4-5D6E-409C-BE32-E72D297353CC}">
                <c16:uniqueId val="{00000005-AA74-4524-8E05-B8B1AAF98F4B}"/>
              </c:ext>
            </c:extLst>
          </c:dPt>
          <c:dPt>
            <c:idx val="1"/>
            <c:invertIfNegative val="0"/>
            <c:bubble3D val="0"/>
            <c:extLst>
              <c:ext xmlns:c16="http://schemas.microsoft.com/office/drawing/2014/chart" uri="{C3380CC4-5D6E-409C-BE32-E72D297353CC}">
                <c16:uniqueId val="{00000007-AA74-4524-8E05-B8B1AAF98F4B}"/>
              </c:ext>
            </c:extLst>
          </c:dPt>
          <c:dLbls>
            <c:spPr>
              <a:noFill/>
              <a:ln>
                <a:noFill/>
              </a:ln>
              <a:effectLst/>
            </c:spPr>
            <c:txPr>
              <a:bodyPr wrap="square" lIns="38100" tIns="19050" rIns="38100" bIns="19050" anchor="ctr">
                <a:spAutoFit/>
              </a:bodyPr>
              <a:lstStyle/>
              <a:p>
                <a:pPr>
                  <a:defRPr sz="600" baseline="0">
                    <a:solidFill>
                      <a:sysClr val="windowText" lastClr="000000"/>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集計_データ編_6章_1（B-E）20200306★.xlsx]24-3'!$K$10:$K$11</c:f>
              <c:strCache>
                <c:ptCount val="2"/>
                <c:pt idx="0">
                  <c:v>2017年度（n=209）</c:v>
                </c:pt>
                <c:pt idx="1">
                  <c:v>2016年度（n=152）</c:v>
                </c:pt>
              </c:strCache>
            </c:strRef>
          </c:cat>
          <c:val>
            <c:numRef>
              <c:f>'[「組込み／IoTに関する動向調査」 集計_データ編_6章_1（B-E）20200306★.xlsx]24-3'!$P$10:$P$11</c:f>
              <c:numCache>
                <c:formatCode>0.0%</c:formatCode>
                <c:ptCount val="2"/>
                <c:pt idx="0">
                  <c:v>0.48799999999999999</c:v>
                </c:pt>
                <c:pt idx="1">
                  <c:v>0.46700000000000003</c:v>
                </c:pt>
              </c:numCache>
            </c:numRef>
          </c:val>
          <c:extLst>
            <c:ext xmlns:c16="http://schemas.microsoft.com/office/drawing/2014/chart" uri="{C3380CC4-5D6E-409C-BE32-E72D297353CC}">
              <c16:uniqueId val="{00000008-AA74-4524-8E05-B8B1AAF98F4B}"/>
            </c:ext>
          </c:extLst>
        </c:ser>
        <c:ser>
          <c:idx val="5"/>
          <c:order val="5"/>
          <c:tx>
            <c:strRef>
              <c:f>'[「組込み／IoTに関する動向調査」 集計_データ編_6章_1（B-E）20200306★.xlsx]24-3'!$Q$9</c:f>
              <c:strCache>
                <c:ptCount val="1"/>
                <c:pt idx="0">
                  <c:v>100％超</c:v>
                </c:pt>
              </c:strCache>
            </c:strRef>
          </c:tx>
          <c:spPr>
            <a:solidFill>
              <a:schemeClr val="accent2"/>
            </a:solidFill>
            <a:ln>
              <a:solidFill>
                <a:sysClr val="windowText" lastClr="000000"/>
              </a:solidFill>
            </a:ln>
          </c:spPr>
          <c:invertIfNegative val="0"/>
          <c:dLbls>
            <c:spPr>
              <a:noFill/>
              <a:ln>
                <a:noFill/>
              </a:ln>
              <a:effectLst/>
            </c:spPr>
            <c:txPr>
              <a:bodyPr wrap="square" lIns="38100" tIns="19050" rIns="38100" bIns="19050" anchor="ctr">
                <a:spAutoFit/>
              </a:bodyPr>
              <a:lstStyle/>
              <a:p>
                <a:pPr>
                  <a:defRPr sz="6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集計_データ編_6章_1（B-E）20200306★.xlsx]24-3'!$K$10:$K$11</c:f>
              <c:strCache>
                <c:ptCount val="2"/>
                <c:pt idx="0">
                  <c:v>2017年度（n=209）</c:v>
                </c:pt>
                <c:pt idx="1">
                  <c:v>2016年度（n=152）</c:v>
                </c:pt>
              </c:strCache>
            </c:strRef>
          </c:cat>
          <c:val>
            <c:numRef>
              <c:f>'[「組込み／IoTに関する動向調査」 集計_データ編_6章_1（B-E）20200306★.xlsx]24-3'!$Q$10:$Q$11</c:f>
              <c:numCache>
                <c:formatCode>0.0%</c:formatCode>
                <c:ptCount val="2"/>
                <c:pt idx="0">
                  <c:v>0.129</c:v>
                </c:pt>
                <c:pt idx="1">
                  <c:v>0.13800000000000001</c:v>
                </c:pt>
              </c:numCache>
            </c:numRef>
          </c:val>
          <c:extLst>
            <c:ext xmlns:c16="http://schemas.microsoft.com/office/drawing/2014/chart" uri="{C3380CC4-5D6E-409C-BE32-E72D297353CC}">
              <c16:uniqueId val="{00000009-AA74-4524-8E05-B8B1AAF98F4B}"/>
            </c:ext>
          </c:extLst>
        </c:ser>
        <c:dLbls>
          <c:dLblPos val="ctr"/>
          <c:showLegendKey val="0"/>
          <c:showVal val="1"/>
          <c:showCatName val="0"/>
          <c:showSerName val="0"/>
          <c:showPercent val="0"/>
          <c:showBubbleSize val="0"/>
        </c:dLbls>
        <c:gapWidth val="40"/>
        <c:overlap val="100"/>
        <c:axId val="449879424"/>
        <c:axId val="449889408"/>
      </c:barChart>
      <c:catAx>
        <c:axId val="44987942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449889408"/>
        <c:crosses val="autoZero"/>
        <c:auto val="1"/>
        <c:lblAlgn val="ctr"/>
        <c:lblOffset val="100"/>
        <c:noMultiLvlLbl val="0"/>
      </c:catAx>
      <c:valAx>
        <c:axId val="449889408"/>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49879424"/>
        <c:crosses val="autoZero"/>
        <c:crossBetween val="between"/>
      </c:valAx>
      <c:spPr>
        <a:noFill/>
        <a:ln>
          <a:solidFill>
            <a:schemeClr val="tx1">
              <a:lumMod val="50000"/>
              <a:lumOff val="50000"/>
            </a:schemeClr>
          </a:solidFill>
        </a:ln>
        <a:effectLst/>
      </c:spPr>
    </c:plotArea>
    <c:legend>
      <c:legendPos val="b"/>
      <c:legendEntry>
        <c:idx val="0"/>
        <c:delete val="1"/>
      </c:legendEntry>
      <c:layout>
        <c:manualLayout>
          <c:xMode val="edge"/>
          <c:yMode val="edge"/>
          <c:x val="5.1969434396771305E-2"/>
          <c:y val="0.89923813577356881"/>
          <c:w val="0.85471992970689414"/>
          <c:h val="9.7112484843993499E-2"/>
        </c:manualLayout>
      </c:layout>
      <c:overlay val="0"/>
      <c:spPr>
        <a:noFill/>
        <a:ln>
          <a:noFill/>
        </a:ln>
        <a:effectLst/>
      </c:spPr>
      <c:txPr>
        <a:bodyPr rot="0" vert="horz"/>
        <a:lstStyle/>
        <a:p>
          <a:pPr>
            <a:defRPr/>
          </a:pPr>
          <a:endParaRPr lang="ja-JP"/>
        </a:p>
      </c:txPr>
    </c:legend>
    <c:plotVisOnly val="1"/>
    <c:dispBlanksAs val="gap"/>
    <c:showDLblsOverMax val="0"/>
  </c:chart>
  <c:spPr>
    <a:solidFill>
      <a:schemeClr val="bg1"/>
    </a:solid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3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ja-JP" altLang="en-US" sz="1200" dirty="0"/>
              <a:t>組込み</a:t>
            </a:r>
            <a:r>
              <a:rPr lang="en-US" altLang="ja-JP" sz="1200" dirty="0"/>
              <a:t>/IoT</a:t>
            </a:r>
            <a:r>
              <a:rPr lang="ja-JP" altLang="en-US" sz="1200" dirty="0"/>
              <a:t>システム技術者の人数</a:t>
            </a:r>
          </a:p>
        </c:rich>
      </c:tx>
      <c:overlay val="0"/>
    </c:title>
    <c:autoTitleDeleted val="0"/>
    <c:plotArea>
      <c:layout>
        <c:manualLayout>
          <c:layoutTarget val="inner"/>
          <c:xMode val="edge"/>
          <c:yMode val="edge"/>
          <c:x val="0.30656411505262871"/>
          <c:y val="0.2947389786506871"/>
          <c:w val="0.64961536380117435"/>
          <c:h val="0.57398039073492413"/>
        </c:manualLayout>
      </c:layout>
      <c:barChart>
        <c:barDir val="bar"/>
        <c:grouping val="stacked"/>
        <c:varyColors val="0"/>
        <c:ser>
          <c:idx val="0"/>
          <c:order val="0"/>
          <c:tx>
            <c:strRef>
              <c:f>'24-3'!$L$5</c:f>
              <c:strCache>
                <c:ptCount val="1"/>
                <c:pt idx="0">
                  <c:v>なし</c:v>
                </c:pt>
              </c:strCache>
            </c:strRef>
          </c:tx>
          <c:spPr>
            <a:solidFill>
              <a:schemeClr val="bg1"/>
            </a:solidFill>
            <a:ln>
              <a:solidFill>
                <a:sysClr val="windowText" lastClr="000000"/>
              </a:solidFill>
            </a:ln>
            <a:effectLst/>
          </c:spPr>
          <c:invertIfNegative val="0"/>
          <c:dLbls>
            <c:spPr>
              <a:noFill/>
              <a:ln>
                <a:noFill/>
              </a:ln>
              <a:effectLst/>
            </c:spPr>
            <c:txPr>
              <a:bodyPr/>
              <a:lstStyle/>
              <a:p>
                <a:pPr>
                  <a:defRPr sz="800">
                    <a:solidFill>
                      <a:sysClr val="windowText" lastClr="000000"/>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'24-3'!$K$6:$K$7</c:f>
              <c:strCache>
                <c:ptCount val="2"/>
                <c:pt idx="0">
                  <c:v>2019年度（n=534）</c:v>
                </c:pt>
                <c:pt idx="1">
                  <c:v>2018年度（n=274）</c:v>
                </c:pt>
              </c:strCache>
            </c:strRef>
          </c:cat>
          <c:val>
            <c:numRef>
              <c:f>'24-3'!$L$6:$L$7</c:f>
              <c:numCache>
                <c:formatCode>0.0%</c:formatCode>
                <c:ptCount val="2"/>
                <c:pt idx="0">
                  <c:v>0.11235955056179775</c:v>
                </c:pt>
                <c:pt idx="1">
                  <c:v>0.11799999999999999</c:v>
                </c:pt>
              </c:numCache>
            </c:numRef>
          </c:val>
          <c:extLst>
            <c:ext xmlns:c16="http://schemas.microsoft.com/office/drawing/2014/chart" uri="{C3380CC4-5D6E-409C-BE32-E72D297353CC}">
              <c16:uniqueId val="{00000000-9D74-407C-8252-DEEEFEAE9E8D}"/>
            </c:ext>
          </c:extLst>
        </c:ser>
        <c:ser>
          <c:idx val="2"/>
          <c:order val="1"/>
          <c:tx>
            <c:strRef>
              <c:f>'24-3'!$M$5</c:f>
              <c:strCache>
                <c:ptCount val="1"/>
                <c:pt idx="0">
                  <c:v>10％以下</c:v>
                </c:pt>
              </c:strCache>
            </c:strRef>
          </c:tx>
          <c:spPr>
            <a:solidFill>
              <a:schemeClr val="accent5">
                <a:lumMod val="60000"/>
                <a:lumOff val="40000"/>
              </a:schemeClr>
            </a:solidFill>
            <a:ln>
              <a:solidFill>
                <a:sysClr val="windowText" lastClr="000000"/>
              </a:solidFill>
            </a:ln>
            <a:effectLst/>
          </c:spPr>
          <c:invertIfNegative val="0"/>
          <c:dLbls>
            <c:spPr>
              <a:noFill/>
              <a:ln>
                <a:noFill/>
              </a:ln>
              <a:effectLst/>
            </c:spPr>
            <c:txPr>
              <a:bodyPr rot="0" vert="horz"/>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'24-3'!$K$6:$K$7</c:f>
              <c:strCache>
                <c:ptCount val="2"/>
                <c:pt idx="0">
                  <c:v>2019年度（n=534）</c:v>
                </c:pt>
                <c:pt idx="1">
                  <c:v>2018年度（n=274）</c:v>
                </c:pt>
              </c:strCache>
            </c:strRef>
          </c:cat>
          <c:val>
            <c:numRef>
              <c:f>'24-3'!$M$6:$M$7</c:f>
              <c:numCache>
                <c:formatCode>0.0%</c:formatCode>
                <c:ptCount val="2"/>
                <c:pt idx="0">
                  <c:v>0.12546816479400749</c:v>
                </c:pt>
                <c:pt idx="1">
                  <c:v>9.2999999999999999E-2</c:v>
                </c:pt>
              </c:numCache>
            </c:numRef>
          </c:val>
          <c:extLst>
            <c:ext xmlns:c16="http://schemas.microsoft.com/office/drawing/2014/chart" uri="{C3380CC4-5D6E-409C-BE32-E72D297353CC}">
              <c16:uniqueId val="{00000001-9D74-407C-8252-DEEEFEAE9E8D}"/>
            </c:ext>
          </c:extLst>
        </c:ser>
        <c:ser>
          <c:idx val="1"/>
          <c:order val="2"/>
          <c:tx>
            <c:strRef>
              <c:f>'24-3'!$N$5</c:f>
              <c:strCache>
                <c:ptCount val="1"/>
                <c:pt idx="0">
                  <c:v>10％超20％以下</c:v>
                </c:pt>
              </c:strCache>
            </c:strRef>
          </c:tx>
          <c:spPr>
            <a:solidFill>
              <a:schemeClr val="accent5"/>
            </a:solidFill>
            <a:ln>
              <a:solidFill>
                <a:sysClr val="windowText" lastClr="000000"/>
              </a:solidFill>
            </a:ln>
            <a:effectLst/>
          </c:spPr>
          <c:invertIfNegative val="0"/>
          <c:dLbls>
            <c:spPr>
              <a:noFill/>
              <a:ln>
                <a:noFill/>
              </a:ln>
              <a:effectLst/>
            </c:spPr>
            <c:txPr>
              <a:bodyPr rot="0" vert="horz"/>
              <a:lstStyle/>
              <a:p>
                <a:pPr>
                  <a:defRPr sz="800" baseline="0">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'24-3'!$K$6:$K$7</c:f>
              <c:strCache>
                <c:ptCount val="2"/>
                <c:pt idx="0">
                  <c:v>2019年度（n=534）</c:v>
                </c:pt>
                <c:pt idx="1">
                  <c:v>2018年度（n=274）</c:v>
                </c:pt>
              </c:strCache>
            </c:strRef>
          </c:cat>
          <c:val>
            <c:numRef>
              <c:f>'24-3'!$N$6:$N$7</c:f>
              <c:numCache>
                <c:formatCode>0.0%</c:formatCode>
                <c:ptCount val="2"/>
                <c:pt idx="0">
                  <c:v>0.10674157303370786</c:v>
                </c:pt>
                <c:pt idx="1">
                  <c:v>0.129</c:v>
                </c:pt>
              </c:numCache>
            </c:numRef>
          </c:val>
          <c:extLst>
            <c:ext xmlns:c16="http://schemas.microsoft.com/office/drawing/2014/chart" uri="{C3380CC4-5D6E-409C-BE32-E72D297353CC}">
              <c16:uniqueId val="{00000002-9D74-407C-8252-DEEEFEAE9E8D}"/>
            </c:ext>
          </c:extLst>
        </c:ser>
        <c:ser>
          <c:idx val="3"/>
          <c:order val="3"/>
          <c:tx>
            <c:strRef>
              <c:f>'24-3'!$O$5</c:f>
              <c:strCache>
                <c:ptCount val="1"/>
                <c:pt idx="0">
                  <c:v>20％超50％以下</c:v>
                </c:pt>
              </c:strCache>
            </c:strRef>
          </c:tx>
          <c:spPr>
            <a:solidFill>
              <a:srgbClr val="FFFF99"/>
            </a:solidFill>
            <a:ln>
              <a:solidFill>
                <a:sysClr val="windowText" lastClr="000000"/>
              </a:solidFill>
            </a:ln>
          </c:spPr>
          <c:invertIfNegative val="0"/>
          <c:dLbls>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'24-3'!$K$6:$K$7</c:f>
              <c:strCache>
                <c:ptCount val="2"/>
                <c:pt idx="0">
                  <c:v>2019年度（n=534）</c:v>
                </c:pt>
                <c:pt idx="1">
                  <c:v>2018年度（n=274）</c:v>
                </c:pt>
              </c:strCache>
            </c:strRef>
          </c:cat>
          <c:val>
            <c:numRef>
              <c:f>'24-3'!$O$6:$O$7</c:f>
              <c:numCache>
                <c:formatCode>0.0%</c:formatCode>
                <c:ptCount val="2"/>
                <c:pt idx="0">
                  <c:v>6.741573033707865E-2</c:v>
                </c:pt>
                <c:pt idx="1">
                  <c:v>0.122</c:v>
                </c:pt>
              </c:numCache>
            </c:numRef>
          </c:val>
          <c:extLst>
            <c:ext xmlns:c16="http://schemas.microsoft.com/office/drawing/2014/chart" uri="{C3380CC4-5D6E-409C-BE32-E72D297353CC}">
              <c16:uniqueId val="{00000003-9D74-407C-8252-DEEEFEAE9E8D}"/>
            </c:ext>
          </c:extLst>
        </c:ser>
        <c:ser>
          <c:idx val="4"/>
          <c:order val="4"/>
          <c:tx>
            <c:strRef>
              <c:f>'24-3'!$P$5</c:f>
              <c:strCache>
                <c:ptCount val="1"/>
                <c:pt idx="0">
                  <c:v>50％超100％以下</c:v>
                </c:pt>
              </c:strCache>
            </c:strRef>
          </c:tx>
          <c:spPr>
            <a:solidFill>
              <a:schemeClr val="accent2">
                <a:lumMod val="60000"/>
                <a:lumOff val="40000"/>
              </a:schemeClr>
            </a:solidFill>
            <a:ln>
              <a:solidFill>
                <a:sysClr val="windowText" lastClr="000000"/>
              </a:solidFill>
            </a:ln>
          </c:spPr>
          <c:invertIfNegative val="0"/>
          <c:dLbls>
            <c:spPr>
              <a:noFill/>
              <a:ln>
                <a:noFill/>
              </a:ln>
              <a:effectLst/>
            </c:spPr>
            <c:txPr>
              <a:bodyPr/>
              <a:lstStyle/>
              <a:p>
                <a:pPr>
                  <a:defRPr sz="800">
                    <a:solidFill>
                      <a:sysClr val="windowText" lastClr="000000"/>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'24-3'!$K$6:$K$7</c:f>
              <c:strCache>
                <c:ptCount val="2"/>
                <c:pt idx="0">
                  <c:v>2019年度（n=534）</c:v>
                </c:pt>
                <c:pt idx="1">
                  <c:v>2018年度（n=274）</c:v>
                </c:pt>
              </c:strCache>
            </c:strRef>
          </c:cat>
          <c:val>
            <c:numRef>
              <c:f>'24-3'!$P$6:$P$7</c:f>
              <c:numCache>
                <c:formatCode>0.0%</c:formatCode>
                <c:ptCount val="2"/>
                <c:pt idx="0">
                  <c:v>0.43071161048689138</c:v>
                </c:pt>
                <c:pt idx="1">
                  <c:v>0.39100000000000001</c:v>
                </c:pt>
              </c:numCache>
            </c:numRef>
          </c:val>
          <c:extLst>
            <c:ext xmlns:c16="http://schemas.microsoft.com/office/drawing/2014/chart" uri="{C3380CC4-5D6E-409C-BE32-E72D297353CC}">
              <c16:uniqueId val="{00000004-9D74-407C-8252-DEEEFEAE9E8D}"/>
            </c:ext>
          </c:extLst>
        </c:ser>
        <c:ser>
          <c:idx val="5"/>
          <c:order val="5"/>
          <c:tx>
            <c:strRef>
              <c:f>'24-3'!$Q$5</c:f>
              <c:strCache>
                <c:ptCount val="1"/>
                <c:pt idx="0">
                  <c:v>100％超</c:v>
                </c:pt>
              </c:strCache>
            </c:strRef>
          </c:tx>
          <c:spPr>
            <a:solidFill>
              <a:schemeClr val="accent2"/>
            </a:solidFill>
            <a:ln>
              <a:solidFill>
                <a:sysClr val="windowText" lastClr="000000"/>
              </a:solidFill>
            </a:ln>
          </c:spPr>
          <c:invertIfNegative val="0"/>
          <c:dLbls>
            <c:dLbl>
              <c:idx val="1"/>
              <c:layout>
                <c:manualLayout>
                  <c:x val="-3.3924562974681307E-3"/>
                  <c:y val="2.6919719208926778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D74-407C-8252-DEEEFEAE9E8D}"/>
                </c:ext>
              </c:extLst>
            </c:dLbl>
            <c:dLbl>
              <c:idx val="6"/>
              <c:layout>
                <c:manualLayout>
                  <c:x val="-1.7873100983020554E-3"/>
                  <c:y val="5.81199429624988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D74-407C-8252-DEEEFEAE9E8D}"/>
                </c:ext>
              </c:extLst>
            </c:dLbl>
            <c:dLbl>
              <c:idx val="7"/>
              <c:layout>
                <c:manualLayout>
                  <c:x val="-1.7873100983020554E-3"/>
                  <c:y val="4.10261904640125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D74-407C-8252-DEEEFEAE9E8D}"/>
                </c:ext>
              </c:extLst>
            </c:dLbl>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'24-3'!$K$6:$K$7</c:f>
              <c:strCache>
                <c:ptCount val="2"/>
                <c:pt idx="0">
                  <c:v>2019年度（n=534）</c:v>
                </c:pt>
                <c:pt idx="1">
                  <c:v>2018年度（n=274）</c:v>
                </c:pt>
              </c:strCache>
            </c:strRef>
          </c:cat>
          <c:val>
            <c:numRef>
              <c:f>'24-3'!$Q$6:$Q$7</c:f>
              <c:numCache>
                <c:formatCode>0.0%</c:formatCode>
                <c:ptCount val="2"/>
                <c:pt idx="0">
                  <c:v>0.15730337078651685</c:v>
                </c:pt>
                <c:pt idx="1">
                  <c:v>0.14699999999999999</c:v>
                </c:pt>
              </c:numCache>
            </c:numRef>
          </c:val>
          <c:extLst>
            <c:ext xmlns:c16="http://schemas.microsoft.com/office/drawing/2014/chart" uri="{C3380CC4-5D6E-409C-BE32-E72D297353CC}">
              <c16:uniqueId val="{00000008-9D74-407C-8252-DEEEFEAE9E8D}"/>
            </c:ext>
          </c:extLst>
        </c:ser>
        <c:dLbls>
          <c:showLegendKey val="0"/>
          <c:showVal val="0"/>
          <c:showCatName val="0"/>
          <c:showSerName val="0"/>
          <c:showPercent val="0"/>
          <c:showBubbleSize val="0"/>
        </c:dLbls>
        <c:gapWidth val="40"/>
        <c:overlap val="100"/>
        <c:axId val="218640768"/>
        <c:axId val="218642304"/>
      </c:barChart>
      <c:catAx>
        <c:axId val="218640768"/>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218642304"/>
        <c:crosses val="autoZero"/>
        <c:auto val="1"/>
        <c:lblAlgn val="ctr"/>
        <c:lblOffset val="100"/>
        <c:noMultiLvlLbl val="0"/>
      </c:catAx>
      <c:valAx>
        <c:axId val="218642304"/>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218640768"/>
        <c:crosses val="autoZero"/>
        <c:crossBetween val="between"/>
      </c:valAx>
      <c:spPr>
        <a:noFill/>
        <a:ln>
          <a:solidFill>
            <a:schemeClr val="tx1">
              <a:lumMod val="50000"/>
              <a:lumOff val="50000"/>
            </a:schemeClr>
          </a:solidFill>
        </a:ln>
        <a:effectLst/>
      </c:spPr>
    </c:plotArea>
    <c:legend>
      <c:legendPos val="b"/>
      <c:layout>
        <c:manualLayout>
          <c:xMode val="edge"/>
          <c:yMode val="edge"/>
          <c:x val="4.999989757897174E-2"/>
          <c:y val="0.89542936885439262"/>
          <c:w val="0.89999992246168636"/>
          <c:h val="0.10233053512938982"/>
        </c:manualLayout>
      </c:layout>
      <c:overlay val="0"/>
      <c:spPr>
        <a:noFill/>
        <a:ln>
          <a:noFill/>
        </a:ln>
        <a:effectLst/>
      </c:spPr>
      <c:txPr>
        <a:bodyPr rot="0" vert="horz"/>
        <a:lstStyle/>
        <a:p>
          <a:pPr>
            <a:defRPr/>
          </a:pPr>
          <a:endParaRPr lang="ja-JP"/>
        </a:p>
      </c:txPr>
    </c:legend>
    <c:plotVisOnly val="1"/>
    <c:dispBlanksAs val="gap"/>
    <c:showDLblsOverMax val="0"/>
  </c:chart>
  <c:spPr>
    <a:solidFill>
      <a:schemeClr val="bg1"/>
    </a:solid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3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656411505262871"/>
          <c:y val="8.6520307683362066E-2"/>
          <c:w val="0.64961536380117435"/>
          <c:h val="0.76314738896221523"/>
        </c:manualLayout>
      </c:layout>
      <c:barChart>
        <c:barDir val="bar"/>
        <c:grouping val="stacked"/>
        <c:varyColors val="0"/>
        <c:ser>
          <c:idx val="0"/>
          <c:order val="0"/>
          <c:tx>
            <c:strRef>
              <c:f>'[「組込み／IoTに関する動向調査」 集計_データ編_6章_1（B-E）20200306★.xlsx]24-4'!$L$5</c:f>
              <c:strCache>
                <c:ptCount val="1"/>
                <c:pt idx="0">
                  <c:v>なし</c:v>
                </c:pt>
              </c:strCache>
            </c:strRef>
          </c:tx>
          <c:spPr>
            <a:solidFill>
              <a:schemeClr val="bg1"/>
            </a:solidFill>
            <a:ln>
              <a:solidFill>
                <a:sysClr val="windowText" lastClr="000000"/>
              </a:solidFill>
            </a:ln>
            <a:effectLst/>
          </c:spPr>
          <c:invertIfNegative val="0"/>
          <c:dLbls>
            <c:spPr>
              <a:noFill/>
              <a:ln>
                <a:noFill/>
              </a:ln>
              <a:effectLst/>
            </c:spPr>
            <c:txPr>
              <a:bodyPr/>
              <a:lstStyle/>
              <a:p>
                <a:pPr>
                  <a:defRPr sz="600">
                    <a:solidFill>
                      <a:schemeClr val="tx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'[「組込み／IoTに関する動向調査」 集計_データ編_6章_1（B-E）20200306★.xlsx]24-4'!$K$6:$K$17</c:f>
              <c:strCache>
                <c:ptCount val="12"/>
                <c:pt idx="0">
                  <c:v>従業員数</c:v>
                </c:pt>
                <c:pt idx="1">
                  <c:v>100人以下（n=352）</c:v>
                </c:pt>
                <c:pt idx="2">
                  <c:v>101人以上（n=182）</c:v>
                </c:pt>
                <c:pt idx="3">
                  <c:v>IoT事業分野</c:v>
                </c:pt>
                <c:pt idx="4">
                  <c:v>あり（n=348）</c:v>
                </c:pt>
                <c:pt idx="5">
                  <c:v>なし（n=186）</c:v>
                </c:pt>
                <c:pt idx="6">
                  <c:v>AI取り組み</c:v>
                </c:pt>
                <c:pt idx="7">
                  <c:v>あり（n=305）</c:v>
                </c:pt>
                <c:pt idx="8">
                  <c:v>なし（n=229）</c:v>
                </c:pt>
                <c:pt idx="9">
                  <c:v>DX取り組み</c:v>
                </c:pt>
                <c:pt idx="10">
                  <c:v>あり（n=50）</c:v>
                </c:pt>
                <c:pt idx="11">
                  <c:v>なし（n=478）</c:v>
                </c:pt>
              </c:strCache>
            </c:strRef>
          </c:cat>
          <c:val>
            <c:numRef>
              <c:f>'[「組込み／IoTに関する動向調査」 集計_データ編_6章_1（B-E）20200306★.xlsx]24-4'!$L$6:$L$17</c:f>
              <c:numCache>
                <c:formatCode>0.0%</c:formatCode>
                <c:ptCount val="12"/>
                <c:pt idx="1">
                  <c:v>0.12215909090909091</c:v>
                </c:pt>
                <c:pt idx="2">
                  <c:v>9.3406593406593408E-2</c:v>
                </c:pt>
                <c:pt idx="4">
                  <c:v>4.0229885057471264E-2</c:v>
                </c:pt>
                <c:pt idx="5">
                  <c:v>0.24731182795698925</c:v>
                </c:pt>
                <c:pt idx="7">
                  <c:v>8.1967213114754092E-2</c:v>
                </c:pt>
                <c:pt idx="8">
                  <c:v>0.15283842794759825</c:v>
                </c:pt>
                <c:pt idx="10">
                  <c:v>0.04</c:v>
                </c:pt>
                <c:pt idx="11">
                  <c:v>0.1192468619246862</c:v>
                </c:pt>
              </c:numCache>
            </c:numRef>
          </c:val>
          <c:extLst>
            <c:ext xmlns:c16="http://schemas.microsoft.com/office/drawing/2014/chart" uri="{C3380CC4-5D6E-409C-BE32-E72D297353CC}">
              <c16:uniqueId val="{00000000-618A-49E5-9FE9-AA06EFA32765}"/>
            </c:ext>
          </c:extLst>
        </c:ser>
        <c:ser>
          <c:idx val="2"/>
          <c:order val="1"/>
          <c:tx>
            <c:strRef>
              <c:f>'[「組込み／IoTに関する動向調査」 集計_データ編_6章_1（B-E）20200306★.xlsx]24-4'!$M$5</c:f>
              <c:strCache>
                <c:ptCount val="1"/>
                <c:pt idx="0">
                  <c:v>10％以下</c:v>
                </c:pt>
              </c:strCache>
            </c:strRef>
          </c:tx>
          <c:spPr>
            <a:solidFill>
              <a:schemeClr val="accent5">
                <a:lumMod val="60000"/>
                <a:lumOff val="40000"/>
              </a:schemeClr>
            </a:solidFill>
            <a:ln>
              <a:solidFill>
                <a:sysClr val="windowText" lastClr="000000"/>
              </a:solidFill>
            </a:ln>
            <a:effectLst/>
          </c:spPr>
          <c:invertIfNegative val="0"/>
          <c:dLbls>
            <c:spPr>
              <a:noFill/>
              <a:ln>
                <a:noFill/>
              </a:ln>
              <a:effectLst/>
            </c:spPr>
            <c:txPr>
              <a:bodyPr rot="0" vert="horz"/>
              <a:lstStyle/>
              <a:p>
                <a:pPr>
                  <a:defRPr sz="6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集計_データ編_6章_1（B-E）20200306★.xlsx]24-4'!$K$6:$K$17</c:f>
              <c:strCache>
                <c:ptCount val="12"/>
                <c:pt idx="0">
                  <c:v>従業員数</c:v>
                </c:pt>
                <c:pt idx="1">
                  <c:v>100人以下（n=352）</c:v>
                </c:pt>
                <c:pt idx="2">
                  <c:v>101人以上（n=182）</c:v>
                </c:pt>
                <c:pt idx="3">
                  <c:v>IoT事業分野</c:v>
                </c:pt>
                <c:pt idx="4">
                  <c:v>あり（n=348）</c:v>
                </c:pt>
                <c:pt idx="5">
                  <c:v>なし（n=186）</c:v>
                </c:pt>
                <c:pt idx="6">
                  <c:v>AI取り組み</c:v>
                </c:pt>
                <c:pt idx="7">
                  <c:v>あり（n=305）</c:v>
                </c:pt>
                <c:pt idx="8">
                  <c:v>なし（n=229）</c:v>
                </c:pt>
                <c:pt idx="9">
                  <c:v>DX取り組み</c:v>
                </c:pt>
                <c:pt idx="10">
                  <c:v>あり（n=50）</c:v>
                </c:pt>
                <c:pt idx="11">
                  <c:v>なし（n=478）</c:v>
                </c:pt>
              </c:strCache>
            </c:strRef>
          </c:cat>
          <c:val>
            <c:numRef>
              <c:f>'[「組込み／IoTに関する動向調査」 集計_データ編_6章_1（B-E）20200306★.xlsx]24-4'!$M$6:$M$17</c:f>
              <c:numCache>
                <c:formatCode>0.0%</c:formatCode>
                <c:ptCount val="12"/>
                <c:pt idx="1">
                  <c:v>0.11647727272727272</c:v>
                </c:pt>
                <c:pt idx="2">
                  <c:v>0.14285714285714285</c:v>
                </c:pt>
                <c:pt idx="4">
                  <c:v>0.12643678160919541</c:v>
                </c:pt>
                <c:pt idx="5">
                  <c:v>0.12365591397849462</c:v>
                </c:pt>
                <c:pt idx="7">
                  <c:v>0.12459016393442623</c:v>
                </c:pt>
                <c:pt idx="8">
                  <c:v>0.12663755458515283</c:v>
                </c:pt>
                <c:pt idx="10">
                  <c:v>0.08</c:v>
                </c:pt>
                <c:pt idx="11">
                  <c:v>0.1297071129707113</c:v>
                </c:pt>
              </c:numCache>
            </c:numRef>
          </c:val>
          <c:extLst>
            <c:ext xmlns:c16="http://schemas.microsoft.com/office/drawing/2014/chart" uri="{C3380CC4-5D6E-409C-BE32-E72D297353CC}">
              <c16:uniqueId val="{00000001-618A-49E5-9FE9-AA06EFA32765}"/>
            </c:ext>
          </c:extLst>
        </c:ser>
        <c:ser>
          <c:idx val="1"/>
          <c:order val="2"/>
          <c:tx>
            <c:strRef>
              <c:f>'[「組込み／IoTに関する動向調査」 集計_データ編_6章_1（B-E）20200306★.xlsx]24-4'!$N$5</c:f>
              <c:strCache>
                <c:ptCount val="1"/>
                <c:pt idx="0">
                  <c:v>10％超20％以下</c:v>
                </c:pt>
              </c:strCache>
            </c:strRef>
          </c:tx>
          <c:spPr>
            <a:solidFill>
              <a:schemeClr val="accent5"/>
            </a:solidFill>
            <a:ln>
              <a:solidFill>
                <a:sysClr val="windowText" lastClr="000000"/>
              </a:solidFill>
            </a:ln>
            <a:effectLst/>
          </c:spPr>
          <c:invertIfNegative val="0"/>
          <c:dLbls>
            <c:spPr>
              <a:noFill/>
              <a:ln>
                <a:noFill/>
              </a:ln>
              <a:effectLst/>
            </c:spPr>
            <c:txPr>
              <a:bodyPr rot="0" vert="horz"/>
              <a:lstStyle/>
              <a:p>
                <a:pPr>
                  <a:defRPr sz="600">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集計_データ編_6章_1（B-E）20200306★.xlsx]24-4'!$K$6:$K$17</c:f>
              <c:strCache>
                <c:ptCount val="12"/>
                <c:pt idx="0">
                  <c:v>従業員数</c:v>
                </c:pt>
                <c:pt idx="1">
                  <c:v>100人以下（n=352）</c:v>
                </c:pt>
                <c:pt idx="2">
                  <c:v>101人以上（n=182）</c:v>
                </c:pt>
                <c:pt idx="3">
                  <c:v>IoT事業分野</c:v>
                </c:pt>
                <c:pt idx="4">
                  <c:v>あり（n=348）</c:v>
                </c:pt>
                <c:pt idx="5">
                  <c:v>なし（n=186）</c:v>
                </c:pt>
                <c:pt idx="6">
                  <c:v>AI取り組み</c:v>
                </c:pt>
                <c:pt idx="7">
                  <c:v>あり（n=305）</c:v>
                </c:pt>
                <c:pt idx="8">
                  <c:v>なし（n=229）</c:v>
                </c:pt>
                <c:pt idx="9">
                  <c:v>DX取り組み</c:v>
                </c:pt>
                <c:pt idx="10">
                  <c:v>あり（n=50）</c:v>
                </c:pt>
                <c:pt idx="11">
                  <c:v>なし（n=478）</c:v>
                </c:pt>
              </c:strCache>
            </c:strRef>
          </c:cat>
          <c:val>
            <c:numRef>
              <c:f>'[「組込み／IoTに関する動向調査」 集計_データ編_6章_1（B-E）20200306★.xlsx]24-4'!$N$6:$N$17</c:f>
              <c:numCache>
                <c:formatCode>0.0%</c:formatCode>
                <c:ptCount val="12"/>
                <c:pt idx="1">
                  <c:v>9.9431818181818177E-2</c:v>
                </c:pt>
                <c:pt idx="2">
                  <c:v>0.12087912087912088</c:v>
                </c:pt>
                <c:pt idx="4">
                  <c:v>0.10632183908045977</c:v>
                </c:pt>
                <c:pt idx="5">
                  <c:v>0.10752688172043011</c:v>
                </c:pt>
                <c:pt idx="7">
                  <c:v>0.10163934426229508</c:v>
                </c:pt>
                <c:pt idx="8">
                  <c:v>0.11353711790393013</c:v>
                </c:pt>
                <c:pt idx="10">
                  <c:v>0.14000000000000001</c:v>
                </c:pt>
                <c:pt idx="11">
                  <c:v>0.100418410041841</c:v>
                </c:pt>
              </c:numCache>
            </c:numRef>
          </c:val>
          <c:extLst>
            <c:ext xmlns:c16="http://schemas.microsoft.com/office/drawing/2014/chart" uri="{C3380CC4-5D6E-409C-BE32-E72D297353CC}">
              <c16:uniqueId val="{00000002-618A-49E5-9FE9-AA06EFA32765}"/>
            </c:ext>
          </c:extLst>
        </c:ser>
        <c:ser>
          <c:idx val="3"/>
          <c:order val="3"/>
          <c:tx>
            <c:strRef>
              <c:f>'[「組込み／IoTに関する動向調査」 集計_データ編_6章_1（B-E）20200306★.xlsx]24-4'!$O$5</c:f>
              <c:strCache>
                <c:ptCount val="1"/>
                <c:pt idx="0">
                  <c:v>20％超50％以下</c:v>
                </c:pt>
              </c:strCache>
            </c:strRef>
          </c:tx>
          <c:spPr>
            <a:solidFill>
              <a:srgbClr val="FFFF99"/>
            </a:solidFill>
            <a:ln>
              <a:solidFill>
                <a:sysClr val="windowText" lastClr="000000"/>
              </a:solidFill>
            </a:ln>
          </c:spPr>
          <c:invertIfNegative val="0"/>
          <c:dLbls>
            <c:spPr>
              <a:noFill/>
              <a:ln>
                <a:noFill/>
              </a:ln>
              <a:effectLst/>
            </c:spPr>
            <c:txPr>
              <a:bodyPr wrap="square" lIns="38100" tIns="19050" rIns="38100" bIns="19050" anchor="ctr">
                <a:spAutoFit/>
              </a:bodyPr>
              <a:lstStyle/>
              <a:p>
                <a:pPr>
                  <a:defRPr sz="6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'[「組込み／IoTに関する動向調査」 集計_データ編_6章_1（B-E）20200306★.xlsx]24-4'!$K$6:$K$17</c:f>
              <c:strCache>
                <c:ptCount val="12"/>
                <c:pt idx="0">
                  <c:v>従業員数</c:v>
                </c:pt>
                <c:pt idx="1">
                  <c:v>100人以下（n=352）</c:v>
                </c:pt>
                <c:pt idx="2">
                  <c:v>101人以上（n=182）</c:v>
                </c:pt>
                <c:pt idx="3">
                  <c:v>IoT事業分野</c:v>
                </c:pt>
                <c:pt idx="4">
                  <c:v>あり（n=348）</c:v>
                </c:pt>
                <c:pt idx="5">
                  <c:v>なし（n=186）</c:v>
                </c:pt>
                <c:pt idx="6">
                  <c:v>AI取り組み</c:v>
                </c:pt>
                <c:pt idx="7">
                  <c:v>あり（n=305）</c:v>
                </c:pt>
                <c:pt idx="8">
                  <c:v>なし（n=229）</c:v>
                </c:pt>
                <c:pt idx="9">
                  <c:v>DX取り組み</c:v>
                </c:pt>
                <c:pt idx="10">
                  <c:v>あり（n=50）</c:v>
                </c:pt>
                <c:pt idx="11">
                  <c:v>なし（n=478）</c:v>
                </c:pt>
              </c:strCache>
            </c:strRef>
          </c:cat>
          <c:val>
            <c:numRef>
              <c:f>'[「組込み／IoTに関する動向調査」 集計_データ編_6章_1（B-E）20200306★.xlsx]24-4'!$O$6:$O$17</c:f>
              <c:numCache>
                <c:formatCode>0.0%</c:formatCode>
                <c:ptCount val="12"/>
                <c:pt idx="1">
                  <c:v>4.5454545454545456E-2</c:v>
                </c:pt>
                <c:pt idx="2">
                  <c:v>0.10989010989010989</c:v>
                </c:pt>
                <c:pt idx="4">
                  <c:v>6.8965517241379309E-2</c:v>
                </c:pt>
                <c:pt idx="5">
                  <c:v>6.4516129032258063E-2</c:v>
                </c:pt>
                <c:pt idx="7">
                  <c:v>7.2131147540983612E-2</c:v>
                </c:pt>
                <c:pt idx="8">
                  <c:v>6.1135371179039298E-2</c:v>
                </c:pt>
                <c:pt idx="10">
                  <c:v>0.16</c:v>
                </c:pt>
                <c:pt idx="11">
                  <c:v>5.8577405857740586E-2</c:v>
                </c:pt>
              </c:numCache>
            </c:numRef>
          </c:val>
          <c:extLst>
            <c:ext xmlns:c16="http://schemas.microsoft.com/office/drawing/2014/chart" uri="{C3380CC4-5D6E-409C-BE32-E72D297353CC}">
              <c16:uniqueId val="{00000003-618A-49E5-9FE9-AA06EFA32765}"/>
            </c:ext>
          </c:extLst>
        </c:ser>
        <c:ser>
          <c:idx val="4"/>
          <c:order val="4"/>
          <c:tx>
            <c:strRef>
              <c:f>'[「組込み／IoTに関する動向調査」 集計_データ編_6章_1（B-E）20200306★.xlsx]24-4'!$P$5</c:f>
              <c:strCache>
                <c:ptCount val="1"/>
                <c:pt idx="0">
                  <c:v>50％超100％以下</c:v>
                </c:pt>
              </c:strCache>
            </c:strRef>
          </c:tx>
          <c:spPr>
            <a:solidFill>
              <a:schemeClr val="accent2">
                <a:lumMod val="60000"/>
                <a:lumOff val="40000"/>
              </a:schemeClr>
            </a:solidFill>
            <a:ln>
              <a:solidFill>
                <a:sysClr val="windowText" lastClr="000000"/>
              </a:solidFill>
            </a:ln>
          </c:spPr>
          <c:invertIfNegative val="0"/>
          <c:dLbls>
            <c:spPr>
              <a:noFill/>
              <a:ln>
                <a:noFill/>
              </a:ln>
              <a:effectLst/>
            </c:spPr>
            <c:txPr>
              <a:bodyPr/>
              <a:lstStyle/>
              <a:p>
                <a:pPr>
                  <a:defRPr sz="600">
                    <a:solidFill>
                      <a:schemeClr val="tx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'[「組込み／IoTに関する動向調査」 集計_データ編_6章_1（B-E）20200306★.xlsx]24-4'!$K$6:$K$17</c:f>
              <c:strCache>
                <c:ptCount val="12"/>
                <c:pt idx="0">
                  <c:v>従業員数</c:v>
                </c:pt>
                <c:pt idx="1">
                  <c:v>100人以下（n=352）</c:v>
                </c:pt>
                <c:pt idx="2">
                  <c:v>101人以上（n=182）</c:v>
                </c:pt>
                <c:pt idx="3">
                  <c:v>IoT事業分野</c:v>
                </c:pt>
                <c:pt idx="4">
                  <c:v>あり（n=348）</c:v>
                </c:pt>
                <c:pt idx="5">
                  <c:v>なし（n=186）</c:v>
                </c:pt>
                <c:pt idx="6">
                  <c:v>AI取り組み</c:v>
                </c:pt>
                <c:pt idx="7">
                  <c:v>あり（n=305）</c:v>
                </c:pt>
                <c:pt idx="8">
                  <c:v>なし（n=229）</c:v>
                </c:pt>
                <c:pt idx="9">
                  <c:v>DX取り組み</c:v>
                </c:pt>
                <c:pt idx="10">
                  <c:v>あり（n=50）</c:v>
                </c:pt>
                <c:pt idx="11">
                  <c:v>なし（n=478）</c:v>
                </c:pt>
              </c:strCache>
            </c:strRef>
          </c:cat>
          <c:val>
            <c:numRef>
              <c:f>'[「組込み／IoTに関する動向調査」 集計_データ編_6章_1（B-E）20200306★.xlsx]24-4'!$P$6:$P$17</c:f>
              <c:numCache>
                <c:formatCode>0.0%</c:formatCode>
                <c:ptCount val="12"/>
                <c:pt idx="1">
                  <c:v>0.48863636363636365</c:v>
                </c:pt>
                <c:pt idx="2">
                  <c:v>0.31868131868131866</c:v>
                </c:pt>
                <c:pt idx="4">
                  <c:v>0.49712643678160917</c:v>
                </c:pt>
                <c:pt idx="5">
                  <c:v>0.30645161290322581</c:v>
                </c:pt>
                <c:pt idx="7">
                  <c:v>0.43606557377049182</c:v>
                </c:pt>
                <c:pt idx="8">
                  <c:v>0.42358078602620086</c:v>
                </c:pt>
                <c:pt idx="10">
                  <c:v>0.3</c:v>
                </c:pt>
                <c:pt idx="11">
                  <c:v>0.44560669456066948</c:v>
                </c:pt>
              </c:numCache>
            </c:numRef>
          </c:val>
          <c:extLst>
            <c:ext xmlns:c16="http://schemas.microsoft.com/office/drawing/2014/chart" uri="{C3380CC4-5D6E-409C-BE32-E72D297353CC}">
              <c16:uniqueId val="{00000004-618A-49E5-9FE9-AA06EFA32765}"/>
            </c:ext>
          </c:extLst>
        </c:ser>
        <c:ser>
          <c:idx val="5"/>
          <c:order val="5"/>
          <c:tx>
            <c:strRef>
              <c:f>'[「組込み／IoTに関する動向調査」 集計_データ編_6章_1（B-E）20200306★.xlsx]24-4'!$Q$5</c:f>
              <c:strCache>
                <c:ptCount val="1"/>
                <c:pt idx="0">
                  <c:v>100％超</c:v>
                </c:pt>
              </c:strCache>
            </c:strRef>
          </c:tx>
          <c:spPr>
            <a:solidFill>
              <a:schemeClr val="accent2"/>
            </a:solidFill>
            <a:ln>
              <a:solidFill>
                <a:sysClr val="windowText" lastClr="000000"/>
              </a:solidFill>
            </a:ln>
          </c:spPr>
          <c:invertIfNegative val="0"/>
          <c:dLbls>
            <c:dLbl>
              <c:idx val="1"/>
              <c:layout>
                <c:manualLayout>
                  <c:x val="-3.3924562974681307E-3"/>
                  <c:y val="2.6919719208926778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18A-49E5-9FE9-AA06EFA32765}"/>
                </c:ext>
              </c:extLst>
            </c:dLbl>
            <c:dLbl>
              <c:idx val="6"/>
              <c:layout>
                <c:manualLayout>
                  <c:x val="-1.7873100983020554E-3"/>
                  <c:y val="5.81199429624988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18A-49E5-9FE9-AA06EFA32765}"/>
                </c:ext>
              </c:extLst>
            </c:dLbl>
            <c:dLbl>
              <c:idx val="7"/>
              <c:layout>
                <c:manualLayout>
                  <c:x val="-1.787258128922954E-3"/>
                  <c:y val="4.1728286502270694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18A-49E5-9FE9-AA06EFA32765}"/>
                </c:ext>
              </c:extLst>
            </c:dLbl>
            <c:spPr>
              <a:noFill/>
              <a:ln>
                <a:noFill/>
              </a:ln>
              <a:effectLst/>
            </c:spPr>
            <c:txPr>
              <a:bodyPr wrap="square" lIns="38100" tIns="19050" rIns="38100" bIns="19050" anchor="ctr">
                <a:spAutoFit/>
              </a:bodyPr>
              <a:lstStyle/>
              <a:p>
                <a:pPr>
                  <a:defRPr sz="6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集計_データ編_6章_1（B-E）20200306★.xlsx]24-4'!$K$6:$K$17</c:f>
              <c:strCache>
                <c:ptCount val="12"/>
                <c:pt idx="0">
                  <c:v>従業員数</c:v>
                </c:pt>
                <c:pt idx="1">
                  <c:v>100人以下（n=352）</c:v>
                </c:pt>
                <c:pt idx="2">
                  <c:v>101人以上（n=182）</c:v>
                </c:pt>
                <c:pt idx="3">
                  <c:v>IoT事業分野</c:v>
                </c:pt>
                <c:pt idx="4">
                  <c:v>あり（n=348）</c:v>
                </c:pt>
                <c:pt idx="5">
                  <c:v>なし（n=186）</c:v>
                </c:pt>
                <c:pt idx="6">
                  <c:v>AI取り組み</c:v>
                </c:pt>
                <c:pt idx="7">
                  <c:v>あり（n=305）</c:v>
                </c:pt>
                <c:pt idx="8">
                  <c:v>なし（n=229）</c:v>
                </c:pt>
                <c:pt idx="9">
                  <c:v>DX取り組み</c:v>
                </c:pt>
                <c:pt idx="10">
                  <c:v>あり（n=50）</c:v>
                </c:pt>
                <c:pt idx="11">
                  <c:v>なし（n=478）</c:v>
                </c:pt>
              </c:strCache>
            </c:strRef>
          </c:cat>
          <c:val>
            <c:numRef>
              <c:f>'[「組込み／IoTに関する動向調査」 集計_データ編_6章_1（B-E）20200306★.xlsx]24-4'!$Q$6:$Q$17</c:f>
              <c:numCache>
                <c:formatCode>0.0%</c:formatCode>
                <c:ptCount val="12"/>
                <c:pt idx="1">
                  <c:v>0.12784090909090909</c:v>
                </c:pt>
                <c:pt idx="2">
                  <c:v>0.21428571428571427</c:v>
                </c:pt>
                <c:pt idx="4">
                  <c:v>0.16091954022988506</c:v>
                </c:pt>
                <c:pt idx="5">
                  <c:v>0.15053763440860216</c:v>
                </c:pt>
                <c:pt idx="7">
                  <c:v>0.18360655737704917</c:v>
                </c:pt>
                <c:pt idx="8">
                  <c:v>0.1222707423580786</c:v>
                </c:pt>
                <c:pt idx="10">
                  <c:v>0.28000000000000003</c:v>
                </c:pt>
                <c:pt idx="11">
                  <c:v>0.14644351464435146</c:v>
                </c:pt>
              </c:numCache>
            </c:numRef>
          </c:val>
          <c:extLst>
            <c:ext xmlns:c16="http://schemas.microsoft.com/office/drawing/2014/chart" uri="{C3380CC4-5D6E-409C-BE32-E72D297353CC}">
              <c16:uniqueId val="{00000008-618A-49E5-9FE9-AA06EFA32765}"/>
            </c:ext>
          </c:extLst>
        </c:ser>
        <c:dLbls>
          <c:showLegendKey val="0"/>
          <c:showVal val="0"/>
          <c:showCatName val="0"/>
          <c:showSerName val="0"/>
          <c:showPercent val="0"/>
          <c:showBubbleSize val="0"/>
        </c:dLbls>
        <c:gapWidth val="40"/>
        <c:overlap val="100"/>
        <c:axId val="469111168"/>
        <c:axId val="469112704"/>
      </c:barChart>
      <c:catAx>
        <c:axId val="469111168"/>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469112704"/>
        <c:crosses val="autoZero"/>
        <c:auto val="1"/>
        <c:lblAlgn val="ctr"/>
        <c:lblOffset val="100"/>
        <c:noMultiLvlLbl val="0"/>
      </c:catAx>
      <c:valAx>
        <c:axId val="469112704"/>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69111168"/>
        <c:crosses val="autoZero"/>
        <c:crossBetween val="between"/>
      </c:valAx>
      <c:spPr>
        <a:noFill/>
        <a:ln>
          <a:solidFill>
            <a:schemeClr val="tx1">
              <a:lumMod val="50000"/>
              <a:lumOff val="50000"/>
            </a:schemeClr>
          </a:solidFill>
        </a:ln>
        <a:effectLst/>
      </c:spPr>
    </c:plotArea>
    <c:legend>
      <c:legendPos val="b"/>
      <c:layout>
        <c:manualLayout>
          <c:xMode val="edge"/>
          <c:yMode val="edge"/>
          <c:x val="4.9999961230843187E-2"/>
          <c:y val="0.8811405392507754"/>
          <c:w val="0.89999992246168636"/>
          <c:h val="0.10233053512938982"/>
        </c:manualLayout>
      </c:layout>
      <c:overlay val="0"/>
      <c:spPr>
        <a:noFill/>
        <a:ln>
          <a:noFill/>
        </a:ln>
        <a:effectLst/>
      </c:spPr>
      <c:txPr>
        <a:bodyPr rot="0" vert="horz"/>
        <a:lstStyle/>
        <a:p>
          <a:pPr>
            <a:defRPr/>
          </a:pPr>
          <a:endParaRPr lang="ja-JP"/>
        </a:p>
      </c:txPr>
    </c:legend>
    <c:plotVisOnly val="1"/>
    <c:dispBlanksAs val="gap"/>
    <c:showDLblsOverMax val="0"/>
  </c:chart>
  <c:spPr>
    <a:solidFill>
      <a:schemeClr val="bg1"/>
    </a:solid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3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ja-JP" altLang="en-US" sz="1200" dirty="0"/>
              <a:t>組込み製品及び同部品事業</a:t>
            </a:r>
          </a:p>
        </c:rich>
      </c:tx>
      <c:layout>
        <c:manualLayout>
          <c:xMode val="edge"/>
          <c:yMode val="edge"/>
          <c:x val="0.4006082657482502"/>
          <c:y val="0"/>
        </c:manualLayout>
      </c:layout>
      <c:overlay val="0"/>
    </c:title>
    <c:autoTitleDeleted val="0"/>
    <c:plotArea>
      <c:layout>
        <c:manualLayout>
          <c:layoutTarget val="inner"/>
          <c:xMode val="edge"/>
          <c:yMode val="edge"/>
          <c:x val="0.27655085191019063"/>
          <c:y val="0.19681974698338708"/>
          <c:w val="0.68159813548386083"/>
          <c:h val="0.76790744719966331"/>
        </c:manualLayout>
      </c:layout>
      <c:barChart>
        <c:barDir val="bar"/>
        <c:grouping val="stacked"/>
        <c:varyColors val="0"/>
        <c:ser>
          <c:idx val="0"/>
          <c:order val="0"/>
          <c:tx>
            <c:strRef>
              <c:f>'[「組込み／IoTに関する動向調査」 集計_データ編_6章_1（B-E）20200306★.xlsx]24-5'!$L$6</c:f>
              <c:strCache>
                <c:ptCount val="1"/>
                <c:pt idx="0">
                  <c:v>なし</c:v>
                </c:pt>
              </c:strCache>
            </c:strRef>
          </c:tx>
          <c:spPr>
            <a:solidFill>
              <a:schemeClr val="bg1"/>
            </a:solidFill>
            <a:ln>
              <a:solidFill>
                <a:schemeClr val="tx1"/>
              </a:solidFill>
            </a:ln>
            <a:effectLst/>
          </c:spPr>
          <c:invertIfNegative val="0"/>
          <c:dLbls>
            <c:dLbl>
              <c:idx val="0"/>
              <c:layout>
                <c:manualLayout>
                  <c:x val="5.9084816121158183E-3"/>
                  <c:y val="1.935581282530516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F38-43FB-A2B7-AF4EC2659B31}"/>
                </c:ext>
              </c:extLst>
            </c:dLbl>
            <c:dLbl>
              <c:idx val="1"/>
              <c:layout>
                <c:manualLayout>
                  <c:x val="2.2906333356521569E-3"/>
                  <c:y val="9.758643010028154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F38-43FB-A2B7-AF4EC2659B31}"/>
                </c:ext>
              </c:extLst>
            </c:dLbl>
            <c:dLbl>
              <c:idx val="2"/>
              <c:layout>
                <c:manualLayout>
                  <c:x val="7.2355667646481648E-3"/>
                  <c:y val="1.935231773451010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F38-43FB-A2B7-AF4EC2659B31}"/>
                </c:ext>
              </c:extLst>
            </c:dLbl>
            <c:dLbl>
              <c:idx val="3"/>
              <c:layout>
                <c:manualLayout>
                  <c:x val="3.2122599046624197E-4"/>
                  <c:y val="1.08134614121005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F38-43FB-A2B7-AF4EC2659B31}"/>
                </c:ext>
              </c:extLst>
            </c:dLbl>
            <c:dLbl>
              <c:idx val="4"/>
              <c:layout>
                <c:manualLayout>
                  <c:x val="-3.2966871801367865E-3"/>
                  <c:y val="6.4854904800716916E-3"/>
                </c:manualLayout>
              </c:layout>
              <c:showLegendKey val="0"/>
              <c:showVal val="1"/>
              <c:showCatName val="0"/>
              <c:showSerName val="0"/>
              <c:showPercent val="0"/>
              <c:showBubbleSize val="0"/>
              <c:extLst>
                <c:ext xmlns:c15="http://schemas.microsoft.com/office/drawing/2012/chart" uri="{CE6537A1-D6FC-4f65-9D91-7224C49458BB}">
                  <c15:layout>
                    <c:manualLayout>
                      <c:w val="3.5834284248790628E-2"/>
                      <c:h val="9.7253347947472979E-2"/>
                    </c:manualLayout>
                  </c15:layout>
                </c:ext>
                <c:ext xmlns:c16="http://schemas.microsoft.com/office/drawing/2014/chart" uri="{C3380CC4-5D6E-409C-BE32-E72D297353CC}">
                  <c16:uniqueId val="{00000004-2F38-43FB-A2B7-AF4EC2659B31}"/>
                </c:ext>
              </c:extLst>
            </c:dLbl>
            <c:dLbl>
              <c:idx val="6"/>
              <c:layout>
                <c:manualLayout>
                  <c:x val="1.6483111429985886E-3"/>
                  <c:y val="5.319877699783048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F38-43FB-A2B7-AF4EC2659B31}"/>
                </c:ext>
              </c:extLst>
            </c:dLbl>
            <c:spPr>
              <a:noFill/>
              <a:ln>
                <a:noFill/>
              </a:ln>
              <a:effectLst/>
            </c:spPr>
            <c:txPr>
              <a:bodyPr/>
              <a:lstStyle/>
              <a:p>
                <a:pPr>
                  <a:defRPr sz="600">
                    <a:solidFill>
                      <a:sysClr val="windowText" lastClr="000000"/>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集計_データ編_6章_1（B-E）20200306★.xlsx]24-5'!$K$7:$K$13</c:f>
              <c:strCache>
                <c:ptCount val="7"/>
                <c:pt idx="0">
                  <c:v>AV機器／家電機器</c:v>
                </c:pt>
                <c:pt idx="1">
                  <c:v>個人用情報機器</c:v>
                </c:pt>
                <c:pt idx="2">
                  <c:v>業務用端末機器</c:v>
                </c:pt>
                <c:pt idx="3">
                  <c:v>運輸機器／建設機器</c:v>
                </c:pt>
                <c:pt idx="4">
                  <c:v>工業制御／FA機器／産業機器</c:v>
                </c:pt>
                <c:pt idx="5">
                  <c:v>設備機器</c:v>
                </c:pt>
                <c:pt idx="6">
                  <c:v>医療機器</c:v>
                </c:pt>
              </c:strCache>
            </c:strRef>
          </c:cat>
          <c:val>
            <c:numRef>
              <c:f>'[「組込み／IoTに関する動向調査」 集計_データ編_6章_1（B-E）20200306★.xlsx]24-5'!$L$7:$L$13</c:f>
              <c:numCache>
                <c:formatCode>0.0%</c:formatCode>
                <c:ptCount val="7"/>
                <c:pt idx="0">
                  <c:v>0.02</c:v>
                </c:pt>
                <c:pt idx="1">
                  <c:v>3.3898305084745763E-2</c:v>
                </c:pt>
                <c:pt idx="2">
                  <c:v>1.4084507042253521E-2</c:v>
                </c:pt>
                <c:pt idx="3">
                  <c:v>3.7383177570093455E-2</c:v>
                </c:pt>
                <c:pt idx="4">
                  <c:v>4.6979865771812082E-2</c:v>
                </c:pt>
                <c:pt idx="5">
                  <c:v>1.5151515151515152E-2</c:v>
                </c:pt>
                <c:pt idx="6">
                  <c:v>3.0769230769230771E-2</c:v>
                </c:pt>
              </c:numCache>
            </c:numRef>
          </c:val>
          <c:extLst>
            <c:ext xmlns:c16="http://schemas.microsoft.com/office/drawing/2014/chart" uri="{C3380CC4-5D6E-409C-BE32-E72D297353CC}">
              <c16:uniqueId val="{00000007-2F38-43FB-A2B7-AF4EC2659B31}"/>
            </c:ext>
          </c:extLst>
        </c:ser>
        <c:ser>
          <c:idx val="2"/>
          <c:order val="1"/>
          <c:tx>
            <c:strRef>
              <c:f>'[「組込み／IoTに関する動向調査」 集計_データ編_6章_1（B-E）20200306★.xlsx]24-5'!$M$6</c:f>
              <c:strCache>
                <c:ptCount val="1"/>
                <c:pt idx="0">
                  <c:v>10％以下</c:v>
                </c:pt>
              </c:strCache>
            </c:strRef>
          </c:tx>
          <c:spPr>
            <a:solidFill>
              <a:schemeClr val="accent5">
                <a:lumMod val="60000"/>
                <a:lumOff val="40000"/>
              </a:schemeClr>
            </a:solidFill>
            <a:ln>
              <a:solidFill>
                <a:schemeClr val="tx1"/>
              </a:solidFill>
            </a:ln>
            <a:effectLst/>
          </c:spPr>
          <c:invertIfNegative val="0"/>
          <c:dLbls>
            <c:spPr>
              <a:noFill/>
              <a:ln>
                <a:noFill/>
              </a:ln>
              <a:effectLst/>
            </c:spPr>
            <c:txPr>
              <a:bodyPr rot="0" vert="horz"/>
              <a:lstStyle/>
              <a:p>
                <a:pPr>
                  <a:defRPr sz="6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集計_データ編_6章_1（B-E）20200306★.xlsx]24-5'!$K$7:$K$13</c:f>
              <c:strCache>
                <c:ptCount val="7"/>
                <c:pt idx="0">
                  <c:v>AV機器／家電機器</c:v>
                </c:pt>
                <c:pt idx="1">
                  <c:v>個人用情報機器</c:v>
                </c:pt>
                <c:pt idx="2">
                  <c:v>業務用端末機器</c:v>
                </c:pt>
                <c:pt idx="3">
                  <c:v>運輸機器／建設機器</c:v>
                </c:pt>
                <c:pt idx="4">
                  <c:v>工業制御／FA機器／産業機器</c:v>
                </c:pt>
                <c:pt idx="5">
                  <c:v>設備機器</c:v>
                </c:pt>
                <c:pt idx="6">
                  <c:v>医療機器</c:v>
                </c:pt>
              </c:strCache>
            </c:strRef>
          </c:cat>
          <c:val>
            <c:numRef>
              <c:f>'[「組込み／IoTに関する動向調査」 集計_データ編_6章_1（B-E）20200306★.xlsx]24-5'!$M$7:$M$13</c:f>
              <c:numCache>
                <c:formatCode>0.0%</c:formatCode>
                <c:ptCount val="7"/>
                <c:pt idx="0">
                  <c:v>0.12</c:v>
                </c:pt>
                <c:pt idx="1">
                  <c:v>0.11864406779661017</c:v>
                </c:pt>
                <c:pt idx="2">
                  <c:v>0.16901408450704225</c:v>
                </c:pt>
                <c:pt idx="3">
                  <c:v>0.12149532710280374</c:v>
                </c:pt>
                <c:pt idx="4">
                  <c:v>0.11409395973154363</c:v>
                </c:pt>
                <c:pt idx="5">
                  <c:v>0.15151515151515152</c:v>
                </c:pt>
                <c:pt idx="6">
                  <c:v>0.18461538461538463</c:v>
                </c:pt>
              </c:numCache>
            </c:numRef>
          </c:val>
          <c:extLst>
            <c:ext xmlns:c16="http://schemas.microsoft.com/office/drawing/2014/chart" uri="{C3380CC4-5D6E-409C-BE32-E72D297353CC}">
              <c16:uniqueId val="{00000008-2F38-43FB-A2B7-AF4EC2659B31}"/>
            </c:ext>
          </c:extLst>
        </c:ser>
        <c:ser>
          <c:idx val="1"/>
          <c:order val="2"/>
          <c:tx>
            <c:strRef>
              <c:f>'[「組込み／IoTに関する動向調査」 集計_データ編_6章_1（B-E）20200306★.xlsx]24-5'!$N$6</c:f>
              <c:strCache>
                <c:ptCount val="1"/>
                <c:pt idx="0">
                  <c:v>10％超20％以下</c:v>
                </c:pt>
              </c:strCache>
            </c:strRef>
          </c:tx>
          <c:spPr>
            <a:solidFill>
              <a:schemeClr val="accent5"/>
            </a:solidFill>
            <a:ln>
              <a:solidFill>
                <a:schemeClr val="tx1"/>
              </a:solidFill>
            </a:ln>
            <a:effectLst/>
          </c:spPr>
          <c:invertIfNegative val="0"/>
          <c:dLbls>
            <c:spPr>
              <a:noFill/>
              <a:ln>
                <a:noFill/>
              </a:ln>
              <a:effectLst/>
            </c:spPr>
            <c:txPr>
              <a:bodyPr rot="0" vert="horz"/>
              <a:lstStyle/>
              <a:p>
                <a:pPr>
                  <a:defRPr sz="600">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集計_データ編_6章_1（B-E）20200306★.xlsx]24-5'!$K$7:$K$13</c:f>
              <c:strCache>
                <c:ptCount val="7"/>
                <c:pt idx="0">
                  <c:v>AV機器／家電機器</c:v>
                </c:pt>
                <c:pt idx="1">
                  <c:v>個人用情報機器</c:v>
                </c:pt>
                <c:pt idx="2">
                  <c:v>業務用端末機器</c:v>
                </c:pt>
                <c:pt idx="3">
                  <c:v>運輸機器／建設機器</c:v>
                </c:pt>
                <c:pt idx="4">
                  <c:v>工業制御／FA機器／産業機器</c:v>
                </c:pt>
                <c:pt idx="5">
                  <c:v>設備機器</c:v>
                </c:pt>
                <c:pt idx="6">
                  <c:v>医療機器</c:v>
                </c:pt>
              </c:strCache>
            </c:strRef>
          </c:cat>
          <c:val>
            <c:numRef>
              <c:f>'[「組込み／IoTに関する動向調査」 集計_データ編_6章_1（B-E）20200306★.xlsx]24-5'!$N$7:$N$13</c:f>
              <c:numCache>
                <c:formatCode>0.0%</c:formatCode>
                <c:ptCount val="7"/>
                <c:pt idx="0">
                  <c:v>0.06</c:v>
                </c:pt>
                <c:pt idx="1">
                  <c:v>0.10169491525423729</c:v>
                </c:pt>
                <c:pt idx="2">
                  <c:v>9.8591549295774641E-2</c:v>
                </c:pt>
                <c:pt idx="3">
                  <c:v>0.14953271028037382</c:v>
                </c:pt>
                <c:pt idx="4">
                  <c:v>0.14093959731543623</c:v>
                </c:pt>
                <c:pt idx="5">
                  <c:v>0.16666666666666666</c:v>
                </c:pt>
                <c:pt idx="6">
                  <c:v>7.6923076923076927E-2</c:v>
                </c:pt>
              </c:numCache>
            </c:numRef>
          </c:val>
          <c:extLst>
            <c:ext xmlns:c16="http://schemas.microsoft.com/office/drawing/2014/chart" uri="{C3380CC4-5D6E-409C-BE32-E72D297353CC}">
              <c16:uniqueId val="{00000009-2F38-43FB-A2B7-AF4EC2659B31}"/>
            </c:ext>
          </c:extLst>
        </c:ser>
        <c:ser>
          <c:idx val="3"/>
          <c:order val="3"/>
          <c:tx>
            <c:strRef>
              <c:f>'[「組込み／IoTに関する動向調査」 集計_データ編_6章_1（B-E）20200306★.xlsx]24-5'!$O$6</c:f>
              <c:strCache>
                <c:ptCount val="1"/>
                <c:pt idx="0">
                  <c:v>20％超50％以下</c:v>
                </c:pt>
              </c:strCache>
            </c:strRef>
          </c:tx>
          <c:spPr>
            <a:solidFill>
              <a:srgbClr val="FFFF99"/>
            </a:solidFill>
            <a:ln>
              <a:solidFill>
                <a:schemeClr val="tx1"/>
              </a:solidFill>
            </a:ln>
          </c:spPr>
          <c:invertIfNegative val="0"/>
          <c:dLbls>
            <c:dLbl>
              <c:idx val="6"/>
              <c:layout>
                <c:manualLayout>
                  <c:x val="5.9084194977843431E-3"/>
                  <c:y val="1.2408204093095626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F38-43FB-A2B7-AF4EC2659B31}"/>
                </c:ext>
              </c:extLst>
            </c:dLbl>
            <c:spPr>
              <a:noFill/>
              <a:ln>
                <a:noFill/>
              </a:ln>
              <a:effectLst/>
            </c:spPr>
            <c:txPr>
              <a:bodyPr wrap="square" lIns="38100" tIns="19050" rIns="38100" bIns="19050" anchor="ctr">
                <a:spAutoFit/>
              </a:bodyPr>
              <a:lstStyle/>
              <a:p>
                <a:pPr>
                  <a:defRPr sz="6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'[「組込み／IoTに関する動向調査」 集計_データ編_6章_1（B-E）20200306★.xlsx]24-5'!$K$7:$K$13</c:f>
              <c:strCache>
                <c:ptCount val="7"/>
                <c:pt idx="0">
                  <c:v>AV機器／家電機器</c:v>
                </c:pt>
                <c:pt idx="1">
                  <c:v>個人用情報機器</c:v>
                </c:pt>
                <c:pt idx="2">
                  <c:v>業務用端末機器</c:v>
                </c:pt>
                <c:pt idx="3">
                  <c:v>運輸機器／建設機器</c:v>
                </c:pt>
                <c:pt idx="4">
                  <c:v>工業制御／FA機器／産業機器</c:v>
                </c:pt>
                <c:pt idx="5">
                  <c:v>設備機器</c:v>
                </c:pt>
                <c:pt idx="6">
                  <c:v>医療機器</c:v>
                </c:pt>
              </c:strCache>
            </c:strRef>
          </c:cat>
          <c:val>
            <c:numRef>
              <c:f>'[「組込み／IoTに関する動向調査」 集計_データ編_6章_1（B-E）20200306★.xlsx]24-5'!$O$7:$O$13</c:f>
              <c:numCache>
                <c:formatCode>0.0%</c:formatCode>
                <c:ptCount val="7"/>
                <c:pt idx="0">
                  <c:v>0.18</c:v>
                </c:pt>
                <c:pt idx="1">
                  <c:v>0.13559322033898305</c:v>
                </c:pt>
                <c:pt idx="2">
                  <c:v>0.12676056338028169</c:v>
                </c:pt>
                <c:pt idx="3">
                  <c:v>0.13084112149532709</c:v>
                </c:pt>
                <c:pt idx="4">
                  <c:v>7.3825503355704702E-2</c:v>
                </c:pt>
                <c:pt idx="5">
                  <c:v>9.0909090909090912E-2</c:v>
                </c:pt>
                <c:pt idx="6">
                  <c:v>7.6923076923076927E-2</c:v>
                </c:pt>
              </c:numCache>
            </c:numRef>
          </c:val>
          <c:extLst>
            <c:ext xmlns:c16="http://schemas.microsoft.com/office/drawing/2014/chart" uri="{C3380CC4-5D6E-409C-BE32-E72D297353CC}">
              <c16:uniqueId val="{0000000B-2F38-43FB-A2B7-AF4EC2659B31}"/>
            </c:ext>
          </c:extLst>
        </c:ser>
        <c:ser>
          <c:idx val="4"/>
          <c:order val="4"/>
          <c:tx>
            <c:strRef>
              <c:f>'[「組込み／IoTに関する動向調査」 集計_データ編_6章_1（B-E）20200306★.xlsx]24-5'!$P$6</c:f>
              <c:strCache>
                <c:ptCount val="1"/>
                <c:pt idx="0">
                  <c:v>50％超100％以下</c:v>
                </c:pt>
              </c:strCache>
            </c:strRef>
          </c:tx>
          <c:spPr>
            <a:solidFill>
              <a:schemeClr val="accent2">
                <a:lumMod val="60000"/>
                <a:lumOff val="40000"/>
              </a:schemeClr>
            </a:solidFill>
            <a:ln>
              <a:solidFill>
                <a:schemeClr val="tx1"/>
              </a:solidFill>
            </a:ln>
          </c:spPr>
          <c:invertIfNegative val="0"/>
          <c:dLbls>
            <c:spPr>
              <a:noFill/>
              <a:ln>
                <a:noFill/>
              </a:ln>
              <a:effectLst/>
            </c:spPr>
            <c:txPr>
              <a:bodyPr/>
              <a:lstStyle/>
              <a:p>
                <a:pPr>
                  <a:defRPr sz="600">
                    <a:solidFill>
                      <a:schemeClr val="tx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'[「組込み／IoTに関する動向調査」 集計_データ編_6章_1（B-E）20200306★.xlsx]24-5'!$K$7:$K$13</c:f>
              <c:strCache>
                <c:ptCount val="7"/>
                <c:pt idx="0">
                  <c:v>AV機器／家電機器</c:v>
                </c:pt>
                <c:pt idx="1">
                  <c:v>個人用情報機器</c:v>
                </c:pt>
                <c:pt idx="2">
                  <c:v>業務用端末機器</c:v>
                </c:pt>
                <c:pt idx="3">
                  <c:v>運輸機器／建設機器</c:v>
                </c:pt>
                <c:pt idx="4">
                  <c:v>工業制御／FA機器／産業機器</c:v>
                </c:pt>
                <c:pt idx="5">
                  <c:v>設備機器</c:v>
                </c:pt>
                <c:pt idx="6">
                  <c:v>医療機器</c:v>
                </c:pt>
              </c:strCache>
            </c:strRef>
          </c:cat>
          <c:val>
            <c:numRef>
              <c:f>'[「組込み／IoTに関する動向調査」 集計_データ編_6章_1（B-E）20200306★.xlsx]24-5'!$P$7:$P$13</c:f>
              <c:numCache>
                <c:formatCode>0.0%</c:formatCode>
                <c:ptCount val="7"/>
                <c:pt idx="0">
                  <c:v>0.48</c:v>
                </c:pt>
                <c:pt idx="1">
                  <c:v>0.44067796610169491</c:v>
                </c:pt>
                <c:pt idx="2">
                  <c:v>0.46478873239436619</c:v>
                </c:pt>
                <c:pt idx="3">
                  <c:v>0.35514018691588783</c:v>
                </c:pt>
                <c:pt idx="4">
                  <c:v>0.46308724832214765</c:v>
                </c:pt>
                <c:pt idx="5">
                  <c:v>0.39393939393939392</c:v>
                </c:pt>
                <c:pt idx="6">
                  <c:v>0.46153846153846156</c:v>
                </c:pt>
              </c:numCache>
            </c:numRef>
          </c:val>
          <c:extLst>
            <c:ext xmlns:c16="http://schemas.microsoft.com/office/drawing/2014/chart" uri="{C3380CC4-5D6E-409C-BE32-E72D297353CC}">
              <c16:uniqueId val="{0000000C-2F38-43FB-A2B7-AF4EC2659B31}"/>
            </c:ext>
          </c:extLst>
        </c:ser>
        <c:ser>
          <c:idx val="5"/>
          <c:order val="5"/>
          <c:tx>
            <c:strRef>
              <c:f>'[「組込み／IoTに関する動向調査」 集計_データ編_6章_1（B-E）20200306★.xlsx]24-5'!$Q$6</c:f>
              <c:strCache>
                <c:ptCount val="1"/>
                <c:pt idx="0">
                  <c:v>100％超</c:v>
                </c:pt>
              </c:strCache>
            </c:strRef>
          </c:tx>
          <c:spPr>
            <a:solidFill>
              <a:schemeClr val="accent2"/>
            </a:solidFill>
            <a:ln>
              <a:solidFill>
                <a:schemeClr val="tx1"/>
              </a:solidFill>
            </a:ln>
          </c:spPr>
          <c:invertIfNegative val="0"/>
          <c:dLbls>
            <c:dLbl>
              <c:idx val="1"/>
              <c:layout>
                <c:manualLayout>
                  <c:x val="-3.3924562974681307E-3"/>
                  <c:y val="2.6919719208926778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F38-43FB-A2B7-AF4EC2659B31}"/>
                </c:ext>
              </c:extLst>
            </c:dLbl>
            <c:dLbl>
              <c:idx val="6"/>
              <c:layout>
                <c:manualLayout>
                  <c:x val="1.8221503700501575E-4"/>
                  <c:y val="3.974579319716890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F38-43FB-A2B7-AF4EC2659B31}"/>
                </c:ext>
              </c:extLst>
            </c:dLbl>
            <c:dLbl>
              <c:idx val="7"/>
              <c:layout>
                <c:manualLayout>
                  <c:x val="-1.787258128922954E-3"/>
                  <c:y val="4.1728286502270694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2F38-43FB-A2B7-AF4EC2659B31}"/>
                </c:ext>
              </c:extLst>
            </c:dLbl>
            <c:spPr>
              <a:noFill/>
              <a:ln>
                <a:noFill/>
              </a:ln>
              <a:effectLst/>
            </c:spPr>
            <c:txPr>
              <a:bodyPr wrap="square" lIns="38100" tIns="19050" rIns="38100" bIns="19050" anchor="ctr">
                <a:spAutoFit/>
              </a:bodyPr>
              <a:lstStyle/>
              <a:p>
                <a:pPr>
                  <a:defRPr sz="6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集計_データ編_6章_1（B-E）20200306★.xlsx]24-5'!$K$7:$K$13</c:f>
              <c:strCache>
                <c:ptCount val="7"/>
                <c:pt idx="0">
                  <c:v>AV機器／家電機器</c:v>
                </c:pt>
                <c:pt idx="1">
                  <c:v>個人用情報機器</c:v>
                </c:pt>
                <c:pt idx="2">
                  <c:v>業務用端末機器</c:v>
                </c:pt>
                <c:pt idx="3">
                  <c:v>運輸機器／建設機器</c:v>
                </c:pt>
                <c:pt idx="4">
                  <c:v>工業制御／FA機器／産業機器</c:v>
                </c:pt>
                <c:pt idx="5">
                  <c:v>設備機器</c:v>
                </c:pt>
                <c:pt idx="6">
                  <c:v>医療機器</c:v>
                </c:pt>
              </c:strCache>
            </c:strRef>
          </c:cat>
          <c:val>
            <c:numRef>
              <c:f>'[「組込み／IoTに関する動向調査」 集計_データ編_6章_1（B-E）20200306★.xlsx]24-5'!$Q$7:$Q$13</c:f>
              <c:numCache>
                <c:formatCode>0.0%</c:formatCode>
                <c:ptCount val="7"/>
                <c:pt idx="0">
                  <c:v>0.14000000000000001</c:v>
                </c:pt>
                <c:pt idx="1">
                  <c:v>0.16949152542372881</c:v>
                </c:pt>
                <c:pt idx="2">
                  <c:v>0.12676056338028169</c:v>
                </c:pt>
                <c:pt idx="3">
                  <c:v>0.20560747663551401</c:v>
                </c:pt>
                <c:pt idx="4">
                  <c:v>0.16107382550335569</c:v>
                </c:pt>
                <c:pt idx="5">
                  <c:v>0.18181818181818182</c:v>
                </c:pt>
                <c:pt idx="6">
                  <c:v>0.16923076923076924</c:v>
                </c:pt>
              </c:numCache>
            </c:numRef>
          </c:val>
          <c:extLst>
            <c:ext xmlns:c16="http://schemas.microsoft.com/office/drawing/2014/chart" uri="{C3380CC4-5D6E-409C-BE32-E72D297353CC}">
              <c16:uniqueId val="{00000010-2F38-43FB-A2B7-AF4EC2659B31}"/>
            </c:ext>
          </c:extLst>
        </c:ser>
        <c:dLbls>
          <c:showLegendKey val="0"/>
          <c:showVal val="0"/>
          <c:showCatName val="0"/>
          <c:showSerName val="0"/>
          <c:showPercent val="0"/>
          <c:showBubbleSize val="0"/>
        </c:dLbls>
        <c:gapWidth val="40"/>
        <c:overlap val="100"/>
        <c:axId val="469560320"/>
        <c:axId val="469181184"/>
      </c:barChart>
      <c:catAx>
        <c:axId val="469560320"/>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469181184"/>
        <c:crosses val="autoZero"/>
        <c:auto val="1"/>
        <c:lblAlgn val="ctr"/>
        <c:lblOffset val="100"/>
        <c:noMultiLvlLbl val="0"/>
      </c:catAx>
      <c:valAx>
        <c:axId val="469181184"/>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69560320"/>
        <c:crosses val="autoZero"/>
        <c:crossBetween val="between"/>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3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altLang="ja-JP" sz="1200" dirty="0"/>
              <a:t>IoT</a:t>
            </a:r>
            <a:r>
              <a:rPr lang="ja-JP" altLang="en-US" sz="1200" dirty="0"/>
              <a:t>に関連した事業</a:t>
            </a:r>
          </a:p>
        </c:rich>
      </c:tx>
      <c:layout>
        <c:manualLayout>
          <c:xMode val="edge"/>
          <c:yMode val="edge"/>
          <c:x val="0.4603656435293198"/>
          <c:y val="4.0639871907904378E-2"/>
        </c:manualLayout>
      </c:layout>
      <c:overlay val="0"/>
    </c:title>
    <c:autoTitleDeleted val="0"/>
    <c:plotArea>
      <c:layout>
        <c:manualLayout>
          <c:layoutTarget val="inner"/>
          <c:xMode val="edge"/>
          <c:yMode val="edge"/>
          <c:x val="0.28696747172124909"/>
          <c:y val="0.20152794026853216"/>
          <c:w val="0.67959591423998156"/>
          <c:h val="0.66451378095098534"/>
        </c:manualLayout>
      </c:layout>
      <c:barChart>
        <c:barDir val="bar"/>
        <c:grouping val="stacked"/>
        <c:varyColors val="0"/>
        <c:ser>
          <c:idx val="0"/>
          <c:order val="0"/>
          <c:tx>
            <c:strRef>
              <c:f>'[「組込み／IoTに関する動向調査」 集計_データ編_6章_1（B-E）20200306★.xlsx]24-5'!$L$17</c:f>
              <c:strCache>
                <c:ptCount val="1"/>
                <c:pt idx="0">
                  <c:v>なし</c:v>
                </c:pt>
              </c:strCache>
            </c:strRef>
          </c:tx>
          <c:spPr>
            <a:solidFill>
              <a:schemeClr val="bg1"/>
            </a:solidFill>
            <a:ln>
              <a:solidFill>
                <a:sysClr val="windowText" lastClr="000000"/>
              </a:solidFill>
            </a:ln>
            <a:effectLst/>
          </c:spPr>
          <c:invertIfNegative val="0"/>
          <c:dLbls>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955-4F5C-8A70-2746A1337744}"/>
                </c:ext>
              </c:extLst>
            </c:dLbl>
            <c:dLbl>
              <c:idx val="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955-4F5C-8A70-2746A1337744}"/>
                </c:ext>
              </c:extLst>
            </c:dLbl>
            <c:dLbl>
              <c:idx val="3"/>
              <c:delete val="1"/>
              <c:extLst>
                <c:ext xmlns:c15="http://schemas.microsoft.com/office/drawing/2012/chart" uri="{CE6537A1-D6FC-4f65-9D91-7224C49458BB}"/>
                <c:ext xmlns:c16="http://schemas.microsoft.com/office/drawing/2014/chart" uri="{C3380CC4-5D6E-409C-BE32-E72D297353CC}">
                  <c16:uniqueId val="{00000003-B955-4F5C-8A70-2746A1337744}"/>
                </c:ext>
              </c:extLst>
            </c:dLbl>
            <c:dLbl>
              <c:idx val="4"/>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955-4F5C-8A70-2746A1337744}"/>
                </c:ext>
              </c:extLst>
            </c:dLbl>
            <c:dLbl>
              <c:idx val="6"/>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955-4F5C-8A70-2746A1337744}"/>
                </c:ext>
              </c:extLst>
            </c:dLbl>
            <c:dLbl>
              <c:idx val="7"/>
              <c:delete val="1"/>
              <c:extLst>
                <c:ext xmlns:c15="http://schemas.microsoft.com/office/drawing/2012/chart" uri="{CE6537A1-D6FC-4f65-9D91-7224C49458BB}"/>
                <c:ext xmlns:c16="http://schemas.microsoft.com/office/drawing/2014/chart" uri="{C3380CC4-5D6E-409C-BE32-E72D297353CC}">
                  <c16:uniqueId val="{00000000-6A81-4451-A6B4-90533A08EFB2}"/>
                </c:ext>
              </c:extLst>
            </c:dLbl>
            <c:spPr>
              <a:noFill/>
              <a:ln>
                <a:noFill/>
              </a:ln>
              <a:effectLst/>
            </c:spPr>
            <c:txPr>
              <a:bodyPr/>
              <a:lstStyle/>
              <a:p>
                <a:pPr>
                  <a:defRPr sz="600">
                    <a:solidFill>
                      <a:sysClr val="windowText" lastClr="000000"/>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集計_データ編_6章_1（B-E）20200306★.xlsx]24-5'!$K$18:$K$27</c:f>
              <c:strCache>
                <c:ptCount val="10"/>
                <c:pt idx="0">
                  <c:v>住宅／生活</c:v>
                </c:pt>
                <c:pt idx="1">
                  <c:v>病院／医療</c:v>
                </c:pt>
                <c:pt idx="2">
                  <c:v>健康／介護／スポーツ</c:v>
                </c:pt>
                <c:pt idx="3">
                  <c:v>農林水産</c:v>
                </c:pt>
                <c:pt idx="4">
                  <c:v>建築／土木</c:v>
                </c:pt>
                <c:pt idx="5">
                  <c:v>工場／プラント</c:v>
                </c:pt>
                <c:pt idx="6">
                  <c:v>オフィス／店舗</c:v>
                </c:pt>
                <c:pt idx="7">
                  <c:v>移動／交通</c:v>
                </c:pt>
                <c:pt idx="8">
                  <c:v>流通／物流</c:v>
                </c:pt>
                <c:pt idx="9">
                  <c:v>防犯／防災</c:v>
                </c:pt>
              </c:strCache>
            </c:strRef>
          </c:cat>
          <c:val>
            <c:numRef>
              <c:f>'[「組込み／IoTに関する動向調査」 集計_データ編_6章_1（B-E）20200306★.xlsx]24-5'!$L$18:$L$27</c:f>
              <c:numCache>
                <c:formatCode>0.0%</c:formatCode>
                <c:ptCount val="10"/>
                <c:pt idx="0">
                  <c:v>2.0408163265306121E-2</c:v>
                </c:pt>
                <c:pt idx="1">
                  <c:v>5.4054054054054057E-2</c:v>
                </c:pt>
                <c:pt idx="2">
                  <c:v>7.407407407407407E-2</c:v>
                </c:pt>
                <c:pt idx="3">
                  <c:v>0</c:v>
                </c:pt>
                <c:pt idx="4">
                  <c:v>2.7027027027027029E-2</c:v>
                </c:pt>
                <c:pt idx="5">
                  <c:v>4.2682926829268296E-2</c:v>
                </c:pt>
                <c:pt idx="6">
                  <c:v>5.4545454545454543E-2</c:v>
                </c:pt>
                <c:pt idx="7">
                  <c:v>0</c:v>
                </c:pt>
                <c:pt idx="8">
                  <c:v>0.06</c:v>
                </c:pt>
                <c:pt idx="9">
                  <c:v>6.4516129032258063E-2</c:v>
                </c:pt>
              </c:numCache>
            </c:numRef>
          </c:val>
          <c:extLst>
            <c:ext xmlns:c16="http://schemas.microsoft.com/office/drawing/2014/chart" uri="{C3380CC4-5D6E-409C-BE32-E72D297353CC}">
              <c16:uniqueId val="{00000007-B955-4F5C-8A70-2746A1337744}"/>
            </c:ext>
          </c:extLst>
        </c:ser>
        <c:ser>
          <c:idx val="2"/>
          <c:order val="1"/>
          <c:tx>
            <c:strRef>
              <c:f>'[「組込み／IoTに関する動向調査」 集計_データ編_6章_1（B-E）20200306★.xlsx]24-5'!$M$17</c:f>
              <c:strCache>
                <c:ptCount val="1"/>
                <c:pt idx="0">
                  <c:v>10％以下</c:v>
                </c:pt>
              </c:strCache>
            </c:strRef>
          </c:tx>
          <c:spPr>
            <a:solidFill>
              <a:schemeClr val="accent5">
                <a:lumMod val="60000"/>
                <a:lumOff val="40000"/>
              </a:schemeClr>
            </a:solidFill>
            <a:ln>
              <a:solidFill>
                <a:sysClr val="windowText" lastClr="000000"/>
              </a:solidFill>
            </a:ln>
            <a:effectLst/>
          </c:spPr>
          <c:invertIfNegative val="0"/>
          <c:dLbls>
            <c:spPr>
              <a:noFill/>
              <a:ln>
                <a:noFill/>
              </a:ln>
              <a:effectLst/>
            </c:spPr>
            <c:txPr>
              <a:bodyPr rot="0" vert="horz"/>
              <a:lstStyle/>
              <a:p>
                <a:pPr>
                  <a:defRPr sz="6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集計_データ編_6章_1（B-E）20200306★.xlsx]24-5'!$K$18:$K$27</c:f>
              <c:strCache>
                <c:ptCount val="10"/>
                <c:pt idx="0">
                  <c:v>住宅／生活</c:v>
                </c:pt>
                <c:pt idx="1">
                  <c:v>病院／医療</c:v>
                </c:pt>
                <c:pt idx="2">
                  <c:v>健康／介護／スポーツ</c:v>
                </c:pt>
                <c:pt idx="3">
                  <c:v>農林水産</c:v>
                </c:pt>
                <c:pt idx="4">
                  <c:v>建築／土木</c:v>
                </c:pt>
                <c:pt idx="5">
                  <c:v>工場／プラント</c:v>
                </c:pt>
                <c:pt idx="6">
                  <c:v>オフィス／店舗</c:v>
                </c:pt>
                <c:pt idx="7">
                  <c:v>移動／交通</c:v>
                </c:pt>
                <c:pt idx="8">
                  <c:v>流通／物流</c:v>
                </c:pt>
                <c:pt idx="9">
                  <c:v>防犯／防災</c:v>
                </c:pt>
              </c:strCache>
            </c:strRef>
          </c:cat>
          <c:val>
            <c:numRef>
              <c:f>'[「組込み／IoTに関する動向調査」 集計_データ編_6章_1（B-E）20200306★.xlsx]24-5'!$M$18:$M$27</c:f>
              <c:numCache>
                <c:formatCode>0.0%</c:formatCode>
                <c:ptCount val="10"/>
                <c:pt idx="0">
                  <c:v>6.1224489795918366E-2</c:v>
                </c:pt>
                <c:pt idx="1">
                  <c:v>0.10810810810810811</c:v>
                </c:pt>
                <c:pt idx="2">
                  <c:v>0.14814814814814814</c:v>
                </c:pt>
                <c:pt idx="3">
                  <c:v>0.33333333333333331</c:v>
                </c:pt>
                <c:pt idx="4">
                  <c:v>0.13513513513513514</c:v>
                </c:pt>
                <c:pt idx="5">
                  <c:v>0.12804878048780488</c:v>
                </c:pt>
                <c:pt idx="6">
                  <c:v>0.14545454545454545</c:v>
                </c:pt>
                <c:pt idx="7">
                  <c:v>0.12328767123287671</c:v>
                </c:pt>
                <c:pt idx="8">
                  <c:v>0.12</c:v>
                </c:pt>
                <c:pt idx="9">
                  <c:v>0.14516129032258066</c:v>
                </c:pt>
              </c:numCache>
            </c:numRef>
          </c:val>
          <c:extLst>
            <c:ext xmlns:c16="http://schemas.microsoft.com/office/drawing/2014/chart" uri="{C3380CC4-5D6E-409C-BE32-E72D297353CC}">
              <c16:uniqueId val="{00000008-B955-4F5C-8A70-2746A1337744}"/>
            </c:ext>
          </c:extLst>
        </c:ser>
        <c:ser>
          <c:idx val="1"/>
          <c:order val="2"/>
          <c:tx>
            <c:strRef>
              <c:f>'[「組込み／IoTに関する動向調査」 集計_データ編_6章_1（B-E）20200306★.xlsx]24-5'!$N$17</c:f>
              <c:strCache>
                <c:ptCount val="1"/>
                <c:pt idx="0">
                  <c:v>10％超20％以下</c:v>
                </c:pt>
              </c:strCache>
            </c:strRef>
          </c:tx>
          <c:spPr>
            <a:solidFill>
              <a:schemeClr val="accent5"/>
            </a:solidFill>
            <a:ln>
              <a:solidFill>
                <a:sysClr val="windowText" lastClr="000000"/>
              </a:solidFill>
            </a:ln>
            <a:effectLst/>
          </c:spPr>
          <c:invertIfNegative val="0"/>
          <c:dLbls>
            <c:spPr>
              <a:noFill/>
              <a:ln>
                <a:noFill/>
              </a:ln>
              <a:effectLst/>
            </c:spPr>
            <c:txPr>
              <a:bodyPr rot="0" vert="horz"/>
              <a:lstStyle/>
              <a:p>
                <a:pPr>
                  <a:defRPr sz="600">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集計_データ編_6章_1（B-E）20200306★.xlsx]24-5'!$K$18:$K$27</c:f>
              <c:strCache>
                <c:ptCount val="10"/>
                <c:pt idx="0">
                  <c:v>住宅／生活</c:v>
                </c:pt>
                <c:pt idx="1">
                  <c:v>病院／医療</c:v>
                </c:pt>
                <c:pt idx="2">
                  <c:v>健康／介護／スポーツ</c:v>
                </c:pt>
                <c:pt idx="3">
                  <c:v>農林水産</c:v>
                </c:pt>
                <c:pt idx="4">
                  <c:v>建築／土木</c:v>
                </c:pt>
                <c:pt idx="5">
                  <c:v>工場／プラント</c:v>
                </c:pt>
                <c:pt idx="6">
                  <c:v>オフィス／店舗</c:v>
                </c:pt>
                <c:pt idx="7">
                  <c:v>移動／交通</c:v>
                </c:pt>
                <c:pt idx="8">
                  <c:v>流通／物流</c:v>
                </c:pt>
                <c:pt idx="9">
                  <c:v>防犯／防災</c:v>
                </c:pt>
              </c:strCache>
            </c:strRef>
          </c:cat>
          <c:val>
            <c:numRef>
              <c:f>'[「組込み／IoTに関する動向調査」 集計_データ編_6章_1（B-E）20200306★.xlsx]24-5'!$N$18:$N$27</c:f>
              <c:numCache>
                <c:formatCode>0.0%</c:formatCode>
                <c:ptCount val="10"/>
                <c:pt idx="0">
                  <c:v>4.0816326530612242E-2</c:v>
                </c:pt>
                <c:pt idx="1">
                  <c:v>5.4054054054054057E-2</c:v>
                </c:pt>
                <c:pt idx="2">
                  <c:v>0.1111111111111111</c:v>
                </c:pt>
                <c:pt idx="3">
                  <c:v>0.13333333333333333</c:v>
                </c:pt>
                <c:pt idx="4">
                  <c:v>0.13513513513513514</c:v>
                </c:pt>
                <c:pt idx="5">
                  <c:v>0.13414634146341464</c:v>
                </c:pt>
                <c:pt idx="6">
                  <c:v>0.10909090909090909</c:v>
                </c:pt>
                <c:pt idx="7">
                  <c:v>0.16438356164383561</c:v>
                </c:pt>
                <c:pt idx="8">
                  <c:v>0.1</c:v>
                </c:pt>
                <c:pt idx="9">
                  <c:v>6.4516129032258063E-2</c:v>
                </c:pt>
              </c:numCache>
            </c:numRef>
          </c:val>
          <c:extLst>
            <c:ext xmlns:c16="http://schemas.microsoft.com/office/drawing/2014/chart" uri="{C3380CC4-5D6E-409C-BE32-E72D297353CC}">
              <c16:uniqueId val="{00000009-B955-4F5C-8A70-2746A1337744}"/>
            </c:ext>
          </c:extLst>
        </c:ser>
        <c:ser>
          <c:idx val="3"/>
          <c:order val="3"/>
          <c:tx>
            <c:strRef>
              <c:f>'[「組込み／IoTに関する動向調査」 集計_データ編_6章_1（B-E）20200306★.xlsx]24-5'!$O$17</c:f>
              <c:strCache>
                <c:ptCount val="1"/>
                <c:pt idx="0">
                  <c:v>20％超50％以下</c:v>
                </c:pt>
              </c:strCache>
            </c:strRef>
          </c:tx>
          <c:spPr>
            <a:solidFill>
              <a:srgbClr val="FFFF99"/>
            </a:solidFill>
            <a:ln>
              <a:solidFill>
                <a:sysClr val="windowText" lastClr="000000"/>
              </a:solidFill>
            </a:ln>
          </c:spPr>
          <c:invertIfNegative val="0"/>
          <c:dLbls>
            <c:spPr>
              <a:noFill/>
              <a:ln>
                <a:noFill/>
              </a:ln>
              <a:effectLst/>
            </c:spPr>
            <c:txPr>
              <a:bodyPr wrap="square" lIns="38100" tIns="19050" rIns="38100" bIns="19050" anchor="ctr">
                <a:spAutoFit/>
              </a:bodyPr>
              <a:lstStyle/>
              <a:p>
                <a:pPr>
                  <a:defRPr sz="6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'[「組込み／IoTに関する動向調査」 集計_データ編_6章_1（B-E）20200306★.xlsx]24-5'!$K$18:$K$27</c:f>
              <c:strCache>
                <c:ptCount val="10"/>
                <c:pt idx="0">
                  <c:v>住宅／生活</c:v>
                </c:pt>
                <c:pt idx="1">
                  <c:v>病院／医療</c:v>
                </c:pt>
                <c:pt idx="2">
                  <c:v>健康／介護／スポーツ</c:v>
                </c:pt>
                <c:pt idx="3">
                  <c:v>農林水産</c:v>
                </c:pt>
                <c:pt idx="4">
                  <c:v>建築／土木</c:v>
                </c:pt>
                <c:pt idx="5">
                  <c:v>工場／プラント</c:v>
                </c:pt>
                <c:pt idx="6">
                  <c:v>オフィス／店舗</c:v>
                </c:pt>
                <c:pt idx="7">
                  <c:v>移動／交通</c:v>
                </c:pt>
                <c:pt idx="8">
                  <c:v>流通／物流</c:v>
                </c:pt>
                <c:pt idx="9">
                  <c:v>防犯／防災</c:v>
                </c:pt>
              </c:strCache>
            </c:strRef>
          </c:cat>
          <c:val>
            <c:numRef>
              <c:f>'[「組込み／IoTに関する動向調査」 集計_データ編_6章_1（B-E）20200306★.xlsx]24-5'!$O$18:$O$27</c:f>
              <c:numCache>
                <c:formatCode>0.0%</c:formatCode>
                <c:ptCount val="10"/>
                <c:pt idx="0">
                  <c:v>0.10204081632653061</c:v>
                </c:pt>
                <c:pt idx="1">
                  <c:v>5.4054054054054057E-2</c:v>
                </c:pt>
                <c:pt idx="2">
                  <c:v>7.407407407407407E-2</c:v>
                </c:pt>
                <c:pt idx="3">
                  <c:v>3.3333333333333333E-2</c:v>
                </c:pt>
                <c:pt idx="4">
                  <c:v>2.7027027027027029E-2</c:v>
                </c:pt>
                <c:pt idx="5">
                  <c:v>7.3170731707317069E-2</c:v>
                </c:pt>
                <c:pt idx="6">
                  <c:v>5.4545454545454543E-2</c:v>
                </c:pt>
                <c:pt idx="7">
                  <c:v>0.15068493150684931</c:v>
                </c:pt>
                <c:pt idx="8">
                  <c:v>0.1</c:v>
                </c:pt>
                <c:pt idx="9">
                  <c:v>8.0645161290322578E-2</c:v>
                </c:pt>
              </c:numCache>
            </c:numRef>
          </c:val>
          <c:extLst>
            <c:ext xmlns:c16="http://schemas.microsoft.com/office/drawing/2014/chart" uri="{C3380CC4-5D6E-409C-BE32-E72D297353CC}">
              <c16:uniqueId val="{0000000A-B955-4F5C-8A70-2746A1337744}"/>
            </c:ext>
          </c:extLst>
        </c:ser>
        <c:ser>
          <c:idx val="4"/>
          <c:order val="4"/>
          <c:tx>
            <c:strRef>
              <c:f>'[「組込み／IoTに関する動向調査」 集計_データ編_6章_1（B-E）20200306★.xlsx]24-5'!$P$17</c:f>
              <c:strCache>
                <c:ptCount val="1"/>
                <c:pt idx="0">
                  <c:v>50％超100％以下</c:v>
                </c:pt>
              </c:strCache>
            </c:strRef>
          </c:tx>
          <c:spPr>
            <a:solidFill>
              <a:schemeClr val="accent2">
                <a:lumMod val="60000"/>
                <a:lumOff val="40000"/>
              </a:schemeClr>
            </a:solidFill>
            <a:ln>
              <a:solidFill>
                <a:sysClr val="windowText" lastClr="000000"/>
              </a:solidFill>
            </a:ln>
          </c:spPr>
          <c:invertIfNegative val="0"/>
          <c:dLbls>
            <c:spPr>
              <a:noFill/>
              <a:ln>
                <a:noFill/>
              </a:ln>
              <a:effectLst/>
            </c:spPr>
            <c:txPr>
              <a:bodyPr/>
              <a:lstStyle/>
              <a:p>
                <a:pPr>
                  <a:defRPr sz="600">
                    <a:solidFill>
                      <a:schemeClr val="tx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'[「組込み／IoTに関する動向調査」 集計_データ編_6章_1（B-E）20200306★.xlsx]24-5'!$K$18:$K$27</c:f>
              <c:strCache>
                <c:ptCount val="10"/>
                <c:pt idx="0">
                  <c:v>住宅／生活</c:v>
                </c:pt>
                <c:pt idx="1">
                  <c:v>病院／医療</c:v>
                </c:pt>
                <c:pt idx="2">
                  <c:v>健康／介護／スポーツ</c:v>
                </c:pt>
                <c:pt idx="3">
                  <c:v>農林水産</c:v>
                </c:pt>
                <c:pt idx="4">
                  <c:v>建築／土木</c:v>
                </c:pt>
                <c:pt idx="5">
                  <c:v>工場／プラント</c:v>
                </c:pt>
                <c:pt idx="6">
                  <c:v>オフィス／店舗</c:v>
                </c:pt>
                <c:pt idx="7">
                  <c:v>移動／交通</c:v>
                </c:pt>
                <c:pt idx="8">
                  <c:v>流通／物流</c:v>
                </c:pt>
                <c:pt idx="9">
                  <c:v>防犯／防災</c:v>
                </c:pt>
              </c:strCache>
            </c:strRef>
          </c:cat>
          <c:val>
            <c:numRef>
              <c:f>'[「組込み／IoTに関する動向調査」 集計_データ編_6章_1（B-E）20200306★.xlsx]24-5'!$P$18:$P$27</c:f>
              <c:numCache>
                <c:formatCode>0.0%</c:formatCode>
                <c:ptCount val="10"/>
                <c:pt idx="0">
                  <c:v>0.59183673469387754</c:v>
                </c:pt>
                <c:pt idx="1">
                  <c:v>0.56756756756756754</c:v>
                </c:pt>
                <c:pt idx="2">
                  <c:v>0.51851851851851849</c:v>
                </c:pt>
                <c:pt idx="3">
                  <c:v>0.33333333333333331</c:v>
                </c:pt>
                <c:pt idx="4">
                  <c:v>0.51351351351351349</c:v>
                </c:pt>
                <c:pt idx="5">
                  <c:v>0.47560975609756095</c:v>
                </c:pt>
                <c:pt idx="6">
                  <c:v>0.41818181818181815</c:v>
                </c:pt>
                <c:pt idx="7">
                  <c:v>0.42465753424657532</c:v>
                </c:pt>
                <c:pt idx="8">
                  <c:v>0.44</c:v>
                </c:pt>
                <c:pt idx="9">
                  <c:v>0.532258064516129</c:v>
                </c:pt>
              </c:numCache>
            </c:numRef>
          </c:val>
          <c:extLst>
            <c:ext xmlns:c16="http://schemas.microsoft.com/office/drawing/2014/chart" uri="{C3380CC4-5D6E-409C-BE32-E72D297353CC}">
              <c16:uniqueId val="{0000000B-B955-4F5C-8A70-2746A1337744}"/>
            </c:ext>
          </c:extLst>
        </c:ser>
        <c:ser>
          <c:idx val="5"/>
          <c:order val="5"/>
          <c:tx>
            <c:strRef>
              <c:f>'[「組込み／IoTに関する動向調査」 集計_データ編_6章_1（B-E）20200306★.xlsx]24-5'!$Q$17</c:f>
              <c:strCache>
                <c:ptCount val="1"/>
                <c:pt idx="0">
                  <c:v>100％超</c:v>
                </c:pt>
              </c:strCache>
            </c:strRef>
          </c:tx>
          <c:spPr>
            <a:solidFill>
              <a:schemeClr val="accent2"/>
            </a:solidFill>
            <a:ln>
              <a:solidFill>
                <a:schemeClr val="tx1"/>
              </a:solidFill>
            </a:ln>
          </c:spPr>
          <c:invertIfNegative val="0"/>
          <c:dLbls>
            <c:dLbl>
              <c:idx val="1"/>
              <c:layout>
                <c:manualLayout>
                  <c:x val="-3.3924562974681307E-3"/>
                  <c:y val="2.6919719208926778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955-4F5C-8A70-2746A1337744}"/>
                </c:ext>
              </c:extLst>
            </c:dLbl>
            <c:dLbl>
              <c:idx val="6"/>
              <c:layout>
                <c:manualLayout>
                  <c:x val="-1.787258128922954E-3"/>
                  <c:y val="4.661021145941662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955-4F5C-8A70-2746A1337744}"/>
                </c:ext>
              </c:extLst>
            </c:dLbl>
            <c:dLbl>
              <c:idx val="7"/>
              <c:layout>
                <c:manualLayout>
                  <c:x val="-1.787258128922954E-3"/>
                  <c:y val="4.1728286502270694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B955-4F5C-8A70-2746A1337744}"/>
                </c:ext>
              </c:extLst>
            </c:dLbl>
            <c:spPr>
              <a:noFill/>
              <a:ln>
                <a:noFill/>
              </a:ln>
              <a:effectLst/>
            </c:spPr>
            <c:txPr>
              <a:bodyPr wrap="square" lIns="38100" tIns="19050" rIns="38100" bIns="19050" anchor="ctr">
                <a:spAutoFit/>
              </a:bodyPr>
              <a:lstStyle/>
              <a:p>
                <a:pPr>
                  <a:defRPr sz="6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集計_データ編_6章_1（B-E）20200306★.xlsx]24-5'!$K$18:$K$27</c:f>
              <c:strCache>
                <c:ptCount val="10"/>
                <c:pt idx="0">
                  <c:v>住宅／生活</c:v>
                </c:pt>
                <c:pt idx="1">
                  <c:v>病院／医療</c:v>
                </c:pt>
                <c:pt idx="2">
                  <c:v>健康／介護／スポーツ</c:v>
                </c:pt>
                <c:pt idx="3">
                  <c:v>農林水産</c:v>
                </c:pt>
                <c:pt idx="4">
                  <c:v>建築／土木</c:v>
                </c:pt>
                <c:pt idx="5">
                  <c:v>工場／プラント</c:v>
                </c:pt>
                <c:pt idx="6">
                  <c:v>オフィス／店舗</c:v>
                </c:pt>
                <c:pt idx="7">
                  <c:v>移動／交通</c:v>
                </c:pt>
                <c:pt idx="8">
                  <c:v>流通／物流</c:v>
                </c:pt>
                <c:pt idx="9">
                  <c:v>防犯／防災</c:v>
                </c:pt>
              </c:strCache>
            </c:strRef>
          </c:cat>
          <c:val>
            <c:numRef>
              <c:f>'[「組込み／IoTに関する動向調査」 集計_データ編_6章_1（B-E）20200306★.xlsx]24-5'!$Q$18:$Q$27</c:f>
              <c:numCache>
                <c:formatCode>0.0%</c:formatCode>
                <c:ptCount val="10"/>
                <c:pt idx="0">
                  <c:v>0.18367346938775511</c:v>
                </c:pt>
                <c:pt idx="1">
                  <c:v>0.16216216216216217</c:v>
                </c:pt>
                <c:pt idx="2">
                  <c:v>7.407407407407407E-2</c:v>
                </c:pt>
                <c:pt idx="3">
                  <c:v>0.16666666666666666</c:v>
                </c:pt>
                <c:pt idx="4">
                  <c:v>0.16216216216216217</c:v>
                </c:pt>
                <c:pt idx="5">
                  <c:v>0.14634146341463414</c:v>
                </c:pt>
                <c:pt idx="6">
                  <c:v>0.21818181818181817</c:v>
                </c:pt>
                <c:pt idx="7">
                  <c:v>0.13698630136986301</c:v>
                </c:pt>
                <c:pt idx="8">
                  <c:v>0.18</c:v>
                </c:pt>
                <c:pt idx="9">
                  <c:v>0.11290322580645161</c:v>
                </c:pt>
              </c:numCache>
            </c:numRef>
          </c:val>
          <c:extLst>
            <c:ext xmlns:c16="http://schemas.microsoft.com/office/drawing/2014/chart" uri="{C3380CC4-5D6E-409C-BE32-E72D297353CC}">
              <c16:uniqueId val="{0000000F-B955-4F5C-8A70-2746A1337744}"/>
            </c:ext>
          </c:extLst>
        </c:ser>
        <c:dLbls>
          <c:showLegendKey val="0"/>
          <c:showVal val="0"/>
          <c:showCatName val="0"/>
          <c:showSerName val="0"/>
          <c:showPercent val="0"/>
          <c:showBubbleSize val="0"/>
        </c:dLbls>
        <c:gapWidth val="40"/>
        <c:overlap val="100"/>
        <c:axId val="469588608"/>
        <c:axId val="469610880"/>
      </c:barChart>
      <c:catAx>
        <c:axId val="469588608"/>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469610880"/>
        <c:crosses val="autoZero"/>
        <c:auto val="1"/>
        <c:lblAlgn val="ctr"/>
        <c:lblOffset val="100"/>
        <c:noMultiLvlLbl val="0"/>
      </c:catAx>
      <c:valAx>
        <c:axId val="469610880"/>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69588608"/>
        <c:crosses val="autoZero"/>
        <c:crossBetween val="between"/>
      </c:valAx>
      <c:spPr>
        <a:noFill/>
        <a:ln>
          <a:solidFill>
            <a:schemeClr val="tx1">
              <a:lumMod val="50000"/>
              <a:lumOff val="50000"/>
            </a:schemeClr>
          </a:solidFill>
        </a:ln>
        <a:effectLst/>
      </c:spPr>
    </c:plotArea>
    <c:legend>
      <c:legendPos val="b"/>
      <c:layout>
        <c:manualLayout>
          <c:xMode val="edge"/>
          <c:yMode val="edge"/>
          <c:x val="4.9999961230843187E-2"/>
          <c:y val="0.8811405392507754"/>
          <c:w val="0.89999992246168636"/>
          <c:h val="0.10233053512938982"/>
        </c:manualLayout>
      </c:layout>
      <c:overlay val="0"/>
      <c:spPr>
        <a:noFill/>
        <a:ln>
          <a:noFill/>
        </a:ln>
        <a:effectLst/>
      </c:spPr>
      <c:txPr>
        <a:bodyPr rot="0" vert="horz"/>
        <a:lstStyle/>
        <a:p>
          <a:pPr>
            <a:defRPr/>
          </a:pPr>
          <a:endParaRPr lang="ja-JP"/>
        </a:p>
      </c:txPr>
    </c:legend>
    <c:plotVisOnly val="1"/>
    <c:dispBlanksAs val="gap"/>
    <c:showDLblsOverMax val="0"/>
  </c:chart>
  <c:spPr>
    <a:solidFill>
      <a:schemeClr val="bg1"/>
    </a:solid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3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656411505262871"/>
          <c:y val="8.6520307683362066E-2"/>
          <c:w val="0.64961536380117435"/>
          <c:h val="0.76314738896221523"/>
        </c:manualLayout>
      </c:layout>
      <c:barChart>
        <c:barDir val="bar"/>
        <c:grouping val="stacked"/>
        <c:varyColors val="0"/>
        <c:ser>
          <c:idx val="0"/>
          <c:order val="0"/>
          <c:tx>
            <c:strRef>
              <c:f>'[「組込み／IoTに関する動向調査」 集計_データ編_6章_1（B-E）20200306★.xlsx]24-6'!$L$5</c:f>
              <c:strCache>
                <c:ptCount val="1"/>
                <c:pt idx="0">
                  <c:v>なし</c:v>
                </c:pt>
              </c:strCache>
            </c:strRef>
          </c:tx>
          <c:spPr>
            <a:solidFill>
              <a:schemeClr val="bg1"/>
            </a:solidFill>
            <a:ln>
              <a:solidFill>
                <a:sysClr val="windowText" lastClr="000000"/>
              </a:solidFill>
            </a:ln>
            <a:effectLst/>
          </c:spPr>
          <c:invertIfNegative val="0"/>
          <c:dLbls>
            <c:spPr>
              <a:noFill/>
              <a:ln>
                <a:noFill/>
              </a:ln>
              <a:effectLst/>
            </c:spPr>
            <c:txPr>
              <a:bodyPr wrap="square" lIns="38100" tIns="19050" rIns="38100" bIns="19050" anchor="ctr">
                <a:spAutoFit/>
              </a:bodyPr>
              <a:lstStyle/>
              <a:p>
                <a:pPr>
                  <a:defRPr sz="600">
                    <a:solidFill>
                      <a:schemeClr val="tx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集計_データ編_6章_1（B-E）20200306★.xlsx]24-6'!$K$6:$K$11</c:f>
              <c:strCache>
                <c:ptCount val="6"/>
                <c:pt idx="0">
                  <c:v>北海道・東北（n=39）</c:v>
                </c:pt>
                <c:pt idx="1">
                  <c:v>関東（n=278）</c:v>
                </c:pt>
                <c:pt idx="2">
                  <c:v>中部（n=59）</c:v>
                </c:pt>
                <c:pt idx="3">
                  <c:v>近畿（n=73）</c:v>
                </c:pt>
                <c:pt idx="4">
                  <c:v>中国・四国（n=49）</c:v>
                </c:pt>
                <c:pt idx="5">
                  <c:v>九州・沖縄（n=36）</c:v>
                </c:pt>
              </c:strCache>
            </c:strRef>
          </c:cat>
          <c:val>
            <c:numRef>
              <c:f>'[「組込み／IoTに関する動向調査」 集計_データ編_6章_1（B-E）20200306★.xlsx]24-6'!$L$6:$L$11</c:f>
              <c:numCache>
                <c:formatCode>0.0%</c:formatCode>
                <c:ptCount val="6"/>
                <c:pt idx="0">
                  <c:v>0.12820512820512819</c:v>
                </c:pt>
                <c:pt idx="1">
                  <c:v>9.7122302158273388E-2</c:v>
                </c:pt>
                <c:pt idx="2">
                  <c:v>0.11864406779661017</c:v>
                </c:pt>
                <c:pt idx="3">
                  <c:v>8.2191780821917804E-2</c:v>
                </c:pt>
                <c:pt idx="4">
                  <c:v>0.16326530612244897</c:v>
                </c:pt>
                <c:pt idx="5">
                  <c:v>0.19444444444444445</c:v>
                </c:pt>
              </c:numCache>
            </c:numRef>
          </c:val>
          <c:extLst>
            <c:ext xmlns:c16="http://schemas.microsoft.com/office/drawing/2014/chart" uri="{C3380CC4-5D6E-409C-BE32-E72D297353CC}">
              <c16:uniqueId val="{00000000-D2DF-457A-B41B-95A108D0834F}"/>
            </c:ext>
          </c:extLst>
        </c:ser>
        <c:ser>
          <c:idx val="2"/>
          <c:order val="1"/>
          <c:tx>
            <c:strRef>
              <c:f>'[「組込み／IoTに関する動向調査」 集計_データ編_6章_1（B-E）20200306★.xlsx]24-6'!$M$5</c:f>
              <c:strCache>
                <c:ptCount val="1"/>
                <c:pt idx="0">
                  <c:v>10％以下</c:v>
                </c:pt>
              </c:strCache>
            </c:strRef>
          </c:tx>
          <c:spPr>
            <a:solidFill>
              <a:schemeClr val="accent5">
                <a:lumMod val="60000"/>
                <a:lumOff val="40000"/>
              </a:schemeClr>
            </a:solidFill>
            <a:ln>
              <a:solidFill>
                <a:sysClr val="windowText" lastClr="000000"/>
              </a:solidFill>
            </a:ln>
            <a:effectLst/>
          </c:spPr>
          <c:invertIfNegative val="0"/>
          <c:dLbls>
            <c:spPr>
              <a:noFill/>
              <a:ln>
                <a:noFill/>
              </a:ln>
              <a:effectLst/>
            </c:spPr>
            <c:txPr>
              <a:bodyPr rot="0" vert="horz"/>
              <a:lstStyle/>
              <a:p>
                <a:pPr>
                  <a:defRPr sz="6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集計_データ編_6章_1（B-E）20200306★.xlsx]24-6'!$K$6:$K$11</c:f>
              <c:strCache>
                <c:ptCount val="6"/>
                <c:pt idx="0">
                  <c:v>北海道・東北（n=39）</c:v>
                </c:pt>
                <c:pt idx="1">
                  <c:v>関東（n=278）</c:v>
                </c:pt>
                <c:pt idx="2">
                  <c:v>中部（n=59）</c:v>
                </c:pt>
                <c:pt idx="3">
                  <c:v>近畿（n=73）</c:v>
                </c:pt>
                <c:pt idx="4">
                  <c:v>中国・四国（n=49）</c:v>
                </c:pt>
                <c:pt idx="5">
                  <c:v>九州・沖縄（n=36）</c:v>
                </c:pt>
              </c:strCache>
            </c:strRef>
          </c:cat>
          <c:val>
            <c:numRef>
              <c:f>'[「組込み／IoTに関する動向調査」 集計_データ編_6章_1（B-E）20200306★.xlsx]24-6'!$M$6:$M$11</c:f>
              <c:numCache>
                <c:formatCode>0.0%</c:formatCode>
                <c:ptCount val="6"/>
                <c:pt idx="0">
                  <c:v>0.15384615384615385</c:v>
                </c:pt>
                <c:pt idx="1">
                  <c:v>0.13309352517985612</c:v>
                </c:pt>
                <c:pt idx="2">
                  <c:v>0.10169491525423729</c:v>
                </c:pt>
                <c:pt idx="3">
                  <c:v>9.5890410958904104E-2</c:v>
                </c:pt>
                <c:pt idx="4">
                  <c:v>0.18367346938775511</c:v>
                </c:pt>
                <c:pt idx="5">
                  <c:v>5.5555555555555552E-2</c:v>
                </c:pt>
              </c:numCache>
            </c:numRef>
          </c:val>
          <c:extLst>
            <c:ext xmlns:c16="http://schemas.microsoft.com/office/drawing/2014/chart" uri="{C3380CC4-5D6E-409C-BE32-E72D297353CC}">
              <c16:uniqueId val="{00000001-D2DF-457A-B41B-95A108D0834F}"/>
            </c:ext>
          </c:extLst>
        </c:ser>
        <c:ser>
          <c:idx val="1"/>
          <c:order val="2"/>
          <c:tx>
            <c:strRef>
              <c:f>'[「組込み／IoTに関する動向調査」 集計_データ編_6章_1（B-E）20200306★.xlsx]24-6'!$N$5</c:f>
              <c:strCache>
                <c:ptCount val="1"/>
                <c:pt idx="0">
                  <c:v>10％超20％以下</c:v>
                </c:pt>
              </c:strCache>
            </c:strRef>
          </c:tx>
          <c:spPr>
            <a:solidFill>
              <a:schemeClr val="accent5"/>
            </a:solidFill>
            <a:ln>
              <a:solidFill>
                <a:sysClr val="windowText" lastClr="000000"/>
              </a:solidFill>
            </a:ln>
            <a:effectLst/>
          </c:spPr>
          <c:invertIfNegative val="0"/>
          <c:dLbls>
            <c:spPr>
              <a:noFill/>
              <a:ln>
                <a:noFill/>
              </a:ln>
              <a:effectLst/>
            </c:spPr>
            <c:txPr>
              <a:bodyPr rot="0" vert="horz"/>
              <a:lstStyle/>
              <a:p>
                <a:pPr>
                  <a:defRPr sz="600">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集計_データ編_6章_1（B-E）20200306★.xlsx]24-6'!$K$6:$K$11</c:f>
              <c:strCache>
                <c:ptCount val="6"/>
                <c:pt idx="0">
                  <c:v>北海道・東北（n=39）</c:v>
                </c:pt>
                <c:pt idx="1">
                  <c:v>関東（n=278）</c:v>
                </c:pt>
                <c:pt idx="2">
                  <c:v>中部（n=59）</c:v>
                </c:pt>
                <c:pt idx="3">
                  <c:v>近畿（n=73）</c:v>
                </c:pt>
                <c:pt idx="4">
                  <c:v>中国・四国（n=49）</c:v>
                </c:pt>
                <c:pt idx="5">
                  <c:v>九州・沖縄（n=36）</c:v>
                </c:pt>
              </c:strCache>
            </c:strRef>
          </c:cat>
          <c:val>
            <c:numRef>
              <c:f>'[「組込み／IoTに関する動向調査」 集計_データ編_6章_1（B-E）20200306★.xlsx]24-6'!$N$6:$N$11</c:f>
              <c:numCache>
                <c:formatCode>0.0%</c:formatCode>
                <c:ptCount val="6"/>
                <c:pt idx="0">
                  <c:v>0.15384615384615385</c:v>
                </c:pt>
                <c:pt idx="1">
                  <c:v>8.9928057553956831E-2</c:v>
                </c:pt>
                <c:pt idx="2">
                  <c:v>0.11864406779661017</c:v>
                </c:pt>
                <c:pt idx="3">
                  <c:v>0.15068493150684931</c:v>
                </c:pt>
                <c:pt idx="4">
                  <c:v>0.12244897959183673</c:v>
                </c:pt>
                <c:pt idx="5">
                  <c:v>5.5555555555555552E-2</c:v>
                </c:pt>
              </c:numCache>
            </c:numRef>
          </c:val>
          <c:extLst>
            <c:ext xmlns:c16="http://schemas.microsoft.com/office/drawing/2014/chart" uri="{C3380CC4-5D6E-409C-BE32-E72D297353CC}">
              <c16:uniqueId val="{00000002-D2DF-457A-B41B-95A108D0834F}"/>
            </c:ext>
          </c:extLst>
        </c:ser>
        <c:ser>
          <c:idx val="3"/>
          <c:order val="3"/>
          <c:tx>
            <c:strRef>
              <c:f>'[「組込み／IoTに関する動向調査」 集計_データ編_6章_1（B-E）20200306★.xlsx]24-6'!$O$5</c:f>
              <c:strCache>
                <c:ptCount val="1"/>
                <c:pt idx="0">
                  <c:v>20％超50％以下</c:v>
                </c:pt>
              </c:strCache>
            </c:strRef>
          </c:tx>
          <c:spPr>
            <a:solidFill>
              <a:srgbClr val="FFFF99"/>
            </a:solidFill>
            <a:ln>
              <a:solidFill>
                <a:sysClr val="windowText" lastClr="000000"/>
              </a:solidFill>
            </a:ln>
          </c:spPr>
          <c:invertIfNegative val="0"/>
          <c:dLbls>
            <c:spPr>
              <a:noFill/>
              <a:ln>
                <a:noFill/>
              </a:ln>
              <a:effectLst/>
            </c:spPr>
            <c:txPr>
              <a:bodyPr wrap="square" lIns="38100" tIns="19050" rIns="38100" bIns="19050" anchor="ctr">
                <a:spAutoFit/>
              </a:bodyPr>
              <a:lstStyle/>
              <a:p>
                <a:pPr>
                  <a:defRPr sz="6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'[「組込み／IoTに関する動向調査」 集計_データ編_6章_1（B-E）20200306★.xlsx]24-6'!$K$6:$K$11</c:f>
              <c:strCache>
                <c:ptCount val="6"/>
                <c:pt idx="0">
                  <c:v>北海道・東北（n=39）</c:v>
                </c:pt>
                <c:pt idx="1">
                  <c:v>関東（n=278）</c:v>
                </c:pt>
                <c:pt idx="2">
                  <c:v>中部（n=59）</c:v>
                </c:pt>
                <c:pt idx="3">
                  <c:v>近畿（n=73）</c:v>
                </c:pt>
                <c:pt idx="4">
                  <c:v>中国・四国（n=49）</c:v>
                </c:pt>
                <c:pt idx="5">
                  <c:v>九州・沖縄（n=36）</c:v>
                </c:pt>
              </c:strCache>
            </c:strRef>
          </c:cat>
          <c:val>
            <c:numRef>
              <c:f>'[「組込み／IoTに関する動向調査」 集計_データ編_6章_1（B-E）20200306★.xlsx]24-6'!$O$6:$O$11</c:f>
              <c:numCache>
                <c:formatCode>0.0%</c:formatCode>
                <c:ptCount val="6"/>
                <c:pt idx="0">
                  <c:v>2.564102564102564E-2</c:v>
                </c:pt>
                <c:pt idx="1">
                  <c:v>7.9136690647482008E-2</c:v>
                </c:pt>
                <c:pt idx="2">
                  <c:v>6.7796610169491525E-2</c:v>
                </c:pt>
                <c:pt idx="3">
                  <c:v>6.8493150684931503E-2</c:v>
                </c:pt>
                <c:pt idx="4">
                  <c:v>6.1224489795918366E-2</c:v>
                </c:pt>
                <c:pt idx="5">
                  <c:v>2.7777777777777776E-2</c:v>
                </c:pt>
              </c:numCache>
            </c:numRef>
          </c:val>
          <c:extLst>
            <c:ext xmlns:c16="http://schemas.microsoft.com/office/drawing/2014/chart" uri="{C3380CC4-5D6E-409C-BE32-E72D297353CC}">
              <c16:uniqueId val="{00000003-D2DF-457A-B41B-95A108D0834F}"/>
            </c:ext>
          </c:extLst>
        </c:ser>
        <c:ser>
          <c:idx val="4"/>
          <c:order val="4"/>
          <c:tx>
            <c:strRef>
              <c:f>'[「組込み／IoTに関する動向調査」 集計_データ編_6章_1（B-E）20200306★.xlsx]24-6'!$P$5</c:f>
              <c:strCache>
                <c:ptCount val="1"/>
                <c:pt idx="0">
                  <c:v>50％超100％以下</c:v>
                </c:pt>
              </c:strCache>
            </c:strRef>
          </c:tx>
          <c:spPr>
            <a:solidFill>
              <a:schemeClr val="accent2">
                <a:lumMod val="60000"/>
                <a:lumOff val="40000"/>
              </a:schemeClr>
            </a:solidFill>
            <a:ln>
              <a:solidFill>
                <a:sysClr val="windowText" lastClr="000000"/>
              </a:solidFill>
            </a:ln>
          </c:spPr>
          <c:invertIfNegative val="0"/>
          <c:dLbls>
            <c:spPr>
              <a:noFill/>
              <a:ln>
                <a:noFill/>
              </a:ln>
              <a:effectLst/>
            </c:spPr>
            <c:txPr>
              <a:bodyPr/>
              <a:lstStyle/>
              <a:p>
                <a:pPr>
                  <a:defRPr sz="600">
                    <a:solidFill>
                      <a:schemeClr val="tx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'[「組込み／IoTに関する動向調査」 集計_データ編_6章_1（B-E）20200306★.xlsx]24-6'!$K$6:$K$11</c:f>
              <c:strCache>
                <c:ptCount val="6"/>
                <c:pt idx="0">
                  <c:v>北海道・東北（n=39）</c:v>
                </c:pt>
                <c:pt idx="1">
                  <c:v>関東（n=278）</c:v>
                </c:pt>
                <c:pt idx="2">
                  <c:v>中部（n=59）</c:v>
                </c:pt>
                <c:pt idx="3">
                  <c:v>近畿（n=73）</c:v>
                </c:pt>
                <c:pt idx="4">
                  <c:v>中国・四国（n=49）</c:v>
                </c:pt>
                <c:pt idx="5">
                  <c:v>九州・沖縄（n=36）</c:v>
                </c:pt>
              </c:strCache>
            </c:strRef>
          </c:cat>
          <c:val>
            <c:numRef>
              <c:f>'[「組込み／IoTに関する動向調査」 集計_データ編_6章_1（B-E）20200306★.xlsx]24-6'!$P$6:$P$11</c:f>
              <c:numCache>
                <c:formatCode>0.0%</c:formatCode>
                <c:ptCount val="6"/>
                <c:pt idx="0">
                  <c:v>0.38461538461538464</c:v>
                </c:pt>
                <c:pt idx="1">
                  <c:v>0.43165467625899279</c:v>
                </c:pt>
                <c:pt idx="2">
                  <c:v>0.42372881355932202</c:v>
                </c:pt>
                <c:pt idx="3">
                  <c:v>0.47945205479452052</c:v>
                </c:pt>
                <c:pt idx="4">
                  <c:v>0.32653061224489793</c:v>
                </c:pt>
                <c:pt idx="5">
                  <c:v>0.52777777777777779</c:v>
                </c:pt>
              </c:numCache>
            </c:numRef>
          </c:val>
          <c:extLst>
            <c:ext xmlns:c16="http://schemas.microsoft.com/office/drawing/2014/chart" uri="{C3380CC4-5D6E-409C-BE32-E72D297353CC}">
              <c16:uniqueId val="{00000004-D2DF-457A-B41B-95A108D0834F}"/>
            </c:ext>
          </c:extLst>
        </c:ser>
        <c:ser>
          <c:idx val="5"/>
          <c:order val="5"/>
          <c:tx>
            <c:strRef>
              <c:f>'[「組込み／IoTに関する動向調査」 集計_データ編_6章_1（B-E）20200306★.xlsx]24-6'!$Q$5</c:f>
              <c:strCache>
                <c:ptCount val="1"/>
                <c:pt idx="0">
                  <c:v>100％超</c:v>
                </c:pt>
              </c:strCache>
            </c:strRef>
          </c:tx>
          <c:spPr>
            <a:solidFill>
              <a:schemeClr val="accent2"/>
            </a:solidFill>
            <a:ln>
              <a:solidFill>
                <a:sysClr val="windowText" lastClr="000000"/>
              </a:solidFill>
            </a:ln>
          </c:spPr>
          <c:invertIfNegative val="0"/>
          <c:dLbls>
            <c:dLbl>
              <c:idx val="1"/>
              <c:layout>
                <c:manualLayout>
                  <c:x val="-3.3924562974681307E-3"/>
                  <c:y val="2.6919719208926778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2DF-457A-B41B-95A108D0834F}"/>
                </c:ext>
              </c:extLst>
            </c:dLbl>
            <c:dLbl>
              <c:idx val="6"/>
              <c:layout>
                <c:manualLayout>
                  <c:x val="-1.7873100983020554E-3"/>
                  <c:y val="5.81199429624988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2DF-457A-B41B-95A108D0834F}"/>
                </c:ext>
              </c:extLst>
            </c:dLbl>
            <c:dLbl>
              <c:idx val="7"/>
              <c:layout>
                <c:manualLayout>
                  <c:x val="-1.787258128922954E-3"/>
                  <c:y val="4.1728286502270694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2DF-457A-B41B-95A108D0834F}"/>
                </c:ext>
              </c:extLst>
            </c:dLbl>
            <c:spPr>
              <a:noFill/>
              <a:ln>
                <a:noFill/>
              </a:ln>
              <a:effectLst/>
            </c:spPr>
            <c:txPr>
              <a:bodyPr wrap="square" lIns="38100" tIns="19050" rIns="38100" bIns="19050" anchor="ctr">
                <a:spAutoFit/>
              </a:bodyPr>
              <a:lstStyle/>
              <a:p>
                <a:pPr>
                  <a:defRPr sz="6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集計_データ編_6章_1（B-E）20200306★.xlsx]24-6'!$K$6:$K$11</c:f>
              <c:strCache>
                <c:ptCount val="6"/>
                <c:pt idx="0">
                  <c:v>北海道・東北（n=39）</c:v>
                </c:pt>
                <c:pt idx="1">
                  <c:v>関東（n=278）</c:v>
                </c:pt>
                <c:pt idx="2">
                  <c:v>中部（n=59）</c:v>
                </c:pt>
                <c:pt idx="3">
                  <c:v>近畿（n=73）</c:v>
                </c:pt>
                <c:pt idx="4">
                  <c:v>中国・四国（n=49）</c:v>
                </c:pt>
                <c:pt idx="5">
                  <c:v>九州・沖縄（n=36）</c:v>
                </c:pt>
              </c:strCache>
            </c:strRef>
          </c:cat>
          <c:val>
            <c:numRef>
              <c:f>'[「組込み／IoTに関する動向調査」 集計_データ編_6章_1（B-E）20200306★.xlsx]24-6'!$Q$6:$Q$11</c:f>
              <c:numCache>
                <c:formatCode>0.0%</c:formatCode>
                <c:ptCount val="6"/>
                <c:pt idx="0">
                  <c:v>0.15384615384615385</c:v>
                </c:pt>
                <c:pt idx="1">
                  <c:v>0.16906474820143885</c:v>
                </c:pt>
                <c:pt idx="2">
                  <c:v>0.16949152542372881</c:v>
                </c:pt>
                <c:pt idx="3">
                  <c:v>0.12328767123287671</c:v>
                </c:pt>
                <c:pt idx="4">
                  <c:v>0.14285714285714285</c:v>
                </c:pt>
                <c:pt idx="5">
                  <c:v>0.1388888888888889</c:v>
                </c:pt>
              </c:numCache>
            </c:numRef>
          </c:val>
          <c:extLst>
            <c:ext xmlns:c16="http://schemas.microsoft.com/office/drawing/2014/chart" uri="{C3380CC4-5D6E-409C-BE32-E72D297353CC}">
              <c16:uniqueId val="{00000008-D2DF-457A-B41B-95A108D0834F}"/>
            </c:ext>
          </c:extLst>
        </c:ser>
        <c:dLbls>
          <c:showLegendKey val="0"/>
          <c:showVal val="0"/>
          <c:showCatName val="0"/>
          <c:showSerName val="0"/>
          <c:showPercent val="0"/>
          <c:showBubbleSize val="0"/>
        </c:dLbls>
        <c:gapWidth val="40"/>
        <c:overlap val="100"/>
        <c:axId val="469289984"/>
        <c:axId val="469304064"/>
      </c:barChart>
      <c:catAx>
        <c:axId val="4692899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469304064"/>
        <c:crosses val="autoZero"/>
        <c:auto val="1"/>
        <c:lblAlgn val="ctr"/>
        <c:lblOffset val="100"/>
        <c:noMultiLvlLbl val="0"/>
      </c:catAx>
      <c:valAx>
        <c:axId val="469304064"/>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69289984"/>
        <c:crosses val="autoZero"/>
        <c:crossBetween val="between"/>
      </c:valAx>
      <c:spPr>
        <a:noFill/>
        <a:ln>
          <a:solidFill>
            <a:schemeClr val="tx1">
              <a:lumMod val="50000"/>
              <a:lumOff val="50000"/>
            </a:schemeClr>
          </a:solidFill>
        </a:ln>
        <a:effectLst/>
      </c:spPr>
    </c:plotArea>
    <c:legend>
      <c:legendPos val="b"/>
      <c:layout>
        <c:manualLayout>
          <c:xMode val="edge"/>
          <c:yMode val="edge"/>
          <c:x val="4.9999961230843187E-2"/>
          <c:y val="0.8811405392507754"/>
          <c:w val="0.89999992246168636"/>
          <c:h val="0.10233053512938982"/>
        </c:manualLayout>
      </c:layout>
      <c:overlay val="0"/>
      <c:spPr>
        <a:noFill/>
        <a:ln>
          <a:noFill/>
        </a:ln>
        <a:effectLst/>
      </c:spPr>
      <c:txPr>
        <a:bodyPr rot="0" vert="horz"/>
        <a:lstStyle/>
        <a:p>
          <a:pPr>
            <a:defRPr sz="1000"/>
          </a:pPr>
          <a:endParaRPr lang="ja-JP"/>
        </a:p>
      </c:txPr>
    </c:legend>
    <c:plotVisOnly val="1"/>
    <c:dispBlanksAs val="gap"/>
    <c:showDLblsOverMax val="0"/>
  </c:chart>
  <c:spPr>
    <a:solidFill>
      <a:schemeClr val="bg1"/>
    </a:solid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3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624759405074365"/>
          <c:y val="9.6996074511476987E-2"/>
          <c:w val="0.70556155648329189"/>
          <c:h val="0.77579819830902241"/>
        </c:manualLayout>
      </c:layout>
      <c:barChart>
        <c:barDir val="bar"/>
        <c:grouping val="percentStacked"/>
        <c:varyColors val="0"/>
        <c:ser>
          <c:idx val="0"/>
          <c:order val="0"/>
          <c:tx>
            <c:strRef>
              <c:f>'Q25'!$B$13</c:f>
              <c:strCache>
                <c:ptCount val="1"/>
                <c:pt idx="0">
                  <c:v>ほとんどいない</c:v>
                </c:pt>
              </c:strCache>
            </c:strRef>
          </c:tx>
          <c:spPr>
            <a:solidFill>
              <a:schemeClr val="accent5"/>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'Q25'!$C$12:$D$12</c:f>
              <c:strCache>
                <c:ptCount val="2"/>
                <c:pt idx="0">
                  <c:v>今後必要とされる新しい技術をキャッチアップできる／できそうな技術者の割合(n=596)</c:v>
                </c:pt>
                <c:pt idx="1">
                  <c:v>レガシーな技術しか扱えない技術者の人数の割合(n=595)</c:v>
                </c:pt>
              </c:strCache>
            </c:strRef>
          </c:cat>
          <c:val>
            <c:numRef>
              <c:f>'Q25'!$C$13:$D$13</c:f>
              <c:numCache>
                <c:formatCode>0.0%</c:formatCode>
                <c:ptCount val="2"/>
                <c:pt idx="0">
                  <c:v>0.11409395973154363</c:v>
                </c:pt>
                <c:pt idx="1">
                  <c:v>0.18487394957983194</c:v>
                </c:pt>
              </c:numCache>
            </c:numRef>
          </c:val>
          <c:extLst>
            <c:ext xmlns:c16="http://schemas.microsoft.com/office/drawing/2014/chart" uri="{C3380CC4-5D6E-409C-BE32-E72D297353CC}">
              <c16:uniqueId val="{00000000-AB07-4D98-905D-0DFD3686EC53}"/>
            </c:ext>
          </c:extLst>
        </c:ser>
        <c:ser>
          <c:idx val="1"/>
          <c:order val="1"/>
          <c:tx>
            <c:strRef>
              <c:f>'Q25'!$B$14</c:f>
              <c:strCache>
                <c:ptCount val="1"/>
                <c:pt idx="0">
                  <c:v>1割程度</c:v>
                </c:pt>
              </c:strCache>
            </c:strRef>
          </c:tx>
          <c:spPr>
            <a:solidFill>
              <a:schemeClr val="accent5">
                <a:lumMod val="60000"/>
                <a:lumOff val="40000"/>
              </a:schemeClr>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'Q25'!$C$12:$D$12</c:f>
              <c:strCache>
                <c:ptCount val="2"/>
                <c:pt idx="0">
                  <c:v>今後必要とされる新しい技術をキャッチアップできる／できそうな技術者の割合(n=596)</c:v>
                </c:pt>
                <c:pt idx="1">
                  <c:v>レガシーな技術しか扱えない技術者の人数の割合(n=595)</c:v>
                </c:pt>
              </c:strCache>
            </c:strRef>
          </c:cat>
          <c:val>
            <c:numRef>
              <c:f>'Q25'!$C$14:$D$14</c:f>
              <c:numCache>
                <c:formatCode>0.0%</c:formatCode>
                <c:ptCount val="2"/>
                <c:pt idx="0">
                  <c:v>0.16946308724832215</c:v>
                </c:pt>
                <c:pt idx="1">
                  <c:v>0.11428571428571428</c:v>
                </c:pt>
              </c:numCache>
            </c:numRef>
          </c:val>
          <c:extLst>
            <c:ext xmlns:c16="http://schemas.microsoft.com/office/drawing/2014/chart" uri="{C3380CC4-5D6E-409C-BE32-E72D297353CC}">
              <c16:uniqueId val="{00000001-AB07-4D98-905D-0DFD3686EC53}"/>
            </c:ext>
          </c:extLst>
        </c:ser>
        <c:ser>
          <c:idx val="2"/>
          <c:order val="2"/>
          <c:tx>
            <c:strRef>
              <c:f>'Q25'!$B$15</c:f>
              <c:strCache>
                <c:ptCount val="1"/>
                <c:pt idx="0">
                  <c:v>2～3割程度</c:v>
                </c:pt>
              </c:strCache>
            </c:strRef>
          </c:tx>
          <c:spPr>
            <a:solidFill>
              <a:schemeClr val="accent5">
                <a:lumMod val="20000"/>
                <a:lumOff val="80000"/>
              </a:schemeClr>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'Q25'!$C$12:$D$12</c:f>
              <c:strCache>
                <c:ptCount val="2"/>
                <c:pt idx="0">
                  <c:v>今後必要とされる新しい技術をキャッチアップできる／できそうな技術者の割合(n=596)</c:v>
                </c:pt>
                <c:pt idx="1">
                  <c:v>レガシーな技術しか扱えない技術者の人数の割合(n=595)</c:v>
                </c:pt>
              </c:strCache>
            </c:strRef>
          </c:cat>
          <c:val>
            <c:numRef>
              <c:f>'Q25'!$C$15:$D$15</c:f>
              <c:numCache>
                <c:formatCode>0.0%</c:formatCode>
                <c:ptCount val="2"/>
                <c:pt idx="0">
                  <c:v>0.20134228187919462</c:v>
                </c:pt>
                <c:pt idx="1">
                  <c:v>0.13613445378151259</c:v>
                </c:pt>
              </c:numCache>
            </c:numRef>
          </c:val>
          <c:extLst>
            <c:ext xmlns:c16="http://schemas.microsoft.com/office/drawing/2014/chart" uri="{C3380CC4-5D6E-409C-BE32-E72D297353CC}">
              <c16:uniqueId val="{00000002-AB07-4D98-905D-0DFD3686EC53}"/>
            </c:ext>
          </c:extLst>
        </c:ser>
        <c:ser>
          <c:idx val="3"/>
          <c:order val="3"/>
          <c:tx>
            <c:strRef>
              <c:f>'Q25'!$B$16</c:f>
              <c:strCache>
                <c:ptCount val="1"/>
                <c:pt idx="0">
                  <c:v>半分程度</c:v>
                </c:pt>
              </c:strCache>
            </c:strRef>
          </c:tx>
          <c:spPr>
            <a:solidFill>
              <a:schemeClr val="accent6"/>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'Q25'!$C$12:$D$12</c:f>
              <c:strCache>
                <c:ptCount val="2"/>
                <c:pt idx="0">
                  <c:v>今後必要とされる新しい技術をキャッチアップできる／できそうな技術者の割合(n=596)</c:v>
                </c:pt>
                <c:pt idx="1">
                  <c:v>レガシーな技術しか扱えない技術者の人数の割合(n=595)</c:v>
                </c:pt>
              </c:strCache>
            </c:strRef>
          </c:cat>
          <c:val>
            <c:numRef>
              <c:f>'Q25'!$C$16:$D$16</c:f>
              <c:numCache>
                <c:formatCode>0.0%</c:formatCode>
                <c:ptCount val="2"/>
                <c:pt idx="0">
                  <c:v>0.19463087248322147</c:v>
                </c:pt>
                <c:pt idx="1">
                  <c:v>0.21680672268907564</c:v>
                </c:pt>
              </c:numCache>
            </c:numRef>
          </c:val>
          <c:extLst>
            <c:ext xmlns:c16="http://schemas.microsoft.com/office/drawing/2014/chart" uri="{C3380CC4-5D6E-409C-BE32-E72D297353CC}">
              <c16:uniqueId val="{00000003-AB07-4D98-905D-0DFD3686EC53}"/>
            </c:ext>
          </c:extLst>
        </c:ser>
        <c:ser>
          <c:idx val="4"/>
          <c:order val="4"/>
          <c:tx>
            <c:strRef>
              <c:f>'Q25'!$B$17</c:f>
              <c:strCache>
                <c:ptCount val="1"/>
                <c:pt idx="0">
                  <c:v>7～8割程度</c:v>
                </c:pt>
              </c:strCache>
            </c:strRef>
          </c:tx>
          <c:spPr>
            <a:solidFill>
              <a:schemeClr val="accent6">
                <a:lumMod val="60000"/>
                <a:lumOff val="40000"/>
              </a:schemeClr>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'Q25'!$C$12:$D$12</c:f>
              <c:strCache>
                <c:ptCount val="2"/>
                <c:pt idx="0">
                  <c:v>今後必要とされる新しい技術をキャッチアップできる／できそうな技術者の割合(n=596)</c:v>
                </c:pt>
                <c:pt idx="1">
                  <c:v>レガシーな技術しか扱えない技術者の人数の割合(n=595)</c:v>
                </c:pt>
              </c:strCache>
            </c:strRef>
          </c:cat>
          <c:val>
            <c:numRef>
              <c:f>'Q25'!$C$17:$D$17</c:f>
              <c:numCache>
                <c:formatCode>0.0%</c:formatCode>
                <c:ptCount val="2"/>
                <c:pt idx="0">
                  <c:v>0.10234899328859061</c:v>
                </c:pt>
                <c:pt idx="1">
                  <c:v>0.14117647058823529</c:v>
                </c:pt>
              </c:numCache>
            </c:numRef>
          </c:val>
          <c:extLst>
            <c:ext xmlns:c16="http://schemas.microsoft.com/office/drawing/2014/chart" uri="{C3380CC4-5D6E-409C-BE32-E72D297353CC}">
              <c16:uniqueId val="{00000004-AB07-4D98-905D-0DFD3686EC53}"/>
            </c:ext>
          </c:extLst>
        </c:ser>
        <c:ser>
          <c:idx val="5"/>
          <c:order val="5"/>
          <c:tx>
            <c:strRef>
              <c:f>'Q25'!$B$18</c:f>
              <c:strCache>
                <c:ptCount val="1"/>
                <c:pt idx="0">
                  <c:v>ほぼ全員</c:v>
                </c:pt>
              </c:strCache>
            </c:strRef>
          </c:tx>
          <c:spPr>
            <a:solidFill>
              <a:schemeClr val="accent6">
                <a:lumMod val="20000"/>
                <a:lumOff val="80000"/>
              </a:schemeClr>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'Q25'!$C$12:$D$12</c:f>
              <c:strCache>
                <c:ptCount val="2"/>
                <c:pt idx="0">
                  <c:v>今後必要とされる新しい技術をキャッチアップできる／できそうな技術者の割合(n=596)</c:v>
                </c:pt>
                <c:pt idx="1">
                  <c:v>レガシーな技術しか扱えない技術者の人数の割合(n=595)</c:v>
                </c:pt>
              </c:strCache>
            </c:strRef>
          </c:cat>
          <c:val>
            <c:numRef>
              <c:f>'Q25'!$C$18:$D$18</c:f>
              <c:numCache>
                <c:formatCode>0.0%</c:formatCode>
                <c:ptCount val="2"/>
                <c:pt idx="0">
                  <c:v>0.12248322147651007</c:v>
                </c:pt>
                <c:pt idx="1">
                  <c:v>6.7226890756302518E-2</c:v>
                </c:pt>
              </c:numCache>
            </c:numRef>
          </c:val>
          <c:extLst>
            <c:ext xmlns:c16="http://schemas.microsoft.com/office/drawing/2014/chart" uri="{C3380CC4-5D6E-409C-BE32-E72D297353CC}">
              <c16:uniqueId val="{00000005-AB07-4D98-905D-0DFD3686EC53}"/>
            </c:ext>
          </c:extLst>
        </c:ser>
        <c:ser>
          <c:idx val="6"/>
          <c:order val="6"/>
          <c:tx>
            <c:strRef>
              <c:f>'Q25'!$B$19</c:f>
              <c:strCache>
                <c:ptCount val="1"/>
                <c:pt idx="0">
                  <c:v>わからない</c:v>
                </c:pt>
              </c:strCache>
            </c:strRef>
          </c:tx>
          <c:spPr>
            <a:solidFill>
              <a:schemeClr val="bg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'Q25'!$C$12:$D$12</c:f>
              <c:strCache>
                <c:ptCount val="2"/>
                <c:pt idx="0">
                  <c:v>今後必要とされる新しい技術をキャッチアップできる／できそうな技術者の割合(n=596)</c:v>
                </c:pt>
                <c:pt idx="1">
                  <c:v>レガシーな技術しか扱えない技術者の人数の割合(n=595)</c:v>
                </c:pt>
              </c:strCache>
            </c:strRef>
          </c:cat>
          <c:val>
            <c:numRef>
              <c:f>'Q25'!$C$19:$D$19</c:f>
              <c:numCache>
                <c:formatCode>0.0%</c:formatCode>
                <c:ptCount val="2"/>
                <c:pt idx="0">
                  <c:v>9.563758389261745E-2</c:v>
                </c:pt>
                <c:pt idx="1">
                  <c:v>0.13949579831932774</c:v>
                </c:pt>
              </c:numCache>
            </c:numRef>
          </c:val>
          <c:extLst>
            <c:ext xmlns:c16="http://schemas.microsoft.com/office/drawing/2014/chart" uri="{C3380CC4-5D6E-409C-BE32-E72D297353CC}">
              <c16:uniqueId val="{00000006-AB07-4D98-905D-0DFD3686EC53}"/>
            </c:ext>
          </c:extLst>
        </c:ser>
        <c:dLbls>
          <c:showLegendKey val="0"/>
          <c:showVal val="0"/>
          <c:showCatName val="0"/>
          <c:showSerName val="0"/>
          <c:showPercent val="0"/>
          <c:showBubbleSize val="0"/>
        </c:dLbls>
        <c:gapWidth val="150"/>
        <c:overlap val="100"/>
        <c:axId val="469399808"/>
        <c:axId val="469422080"/>
      </c:barChart>
      <c:catAx>
        <c:axId val="469399808"/>
        <c:scaling>
          <c:orientation val="maxMin"/>
        </c:scaling>
        <c:delete val="0"/>
        <c:axPos val="l"/>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69422080"/>
        <c:crosses val="autoZero"/>
        <c:auto val="1"/>
        <c:lblAlgn val="ctr"/>
        <c:lblOffset val="100"/>
        <c:noMultiLvlLbl val="0"/>
      </c:catAx>
      <c:valAx>
        <c:axId val="469422080"/>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69399808"/>
        <c:crosses val="autoZero"/>
        <c:crossBetween val="between"/>
      </c:valAx>
      <c:spPr>
        <a:noFill/>
        <a:ln>
          <a:solidFill>
            <a:schemeClr val="bg1">
              <a:lumMod val="50000"/>
            </a:schemeClr>
          </a:solid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5042735042735"/>
          <c:y val="0.3235774991539298"/>
          <c:w val="0.73401709401709403"/>
          <c:h val="0.52460132357502876"/>
        </c:manualLayout>
      </c:layout>
      <c:barChart>
        <c:barDir val="bar"/>
        <c:grouping val="stacked"/>
        <c:varyColors val="0"/>
        <c:ser>
          <c:idx val="1"/>
          <c:order val="0"/>
          <c:tx>
            <c:strRef>
              <c:f>'[「組込み／IoTに関する動向調査」 集計_データ編_1章_1（A-F）20200306★.xlsx]5-7'!$I$6</c:f>
              <c:strCache>
                <c:ptCount val="1"/>
                <c:pt idx="0">
                  <c:v>九州・沖縄</c:v>
                </c:pt>
              </c:strCache>
            </c:strRef>
          </c:tx>
          <c:spPr>
            <a:solidFill>
              <a:schemeClr val="accent1"/>
            </a:solidFill>
            <a:ln>
              <a:solidFill>
                <a:schemeClr val="tx1"/>
              </a:solidFill>
            </a:ln>
            <a:effectLst/>
          </c:spPr>
          <c:invertIfNegative val="0"/>
          <c:cat>
            <c:strRef>
              <c:f>'[「組込み／IoTに関する動向調査」 集計_データ編_1章_1（A-F）20200306★.xlsx]5-7'!$C$7:$C$13</c:f>
              <c:strCache>
                <c:ptCount val="7"/>
                <c:pt idx="0">
                  <c:v>AV機器／家電機器</c:v>
                </c:pt>
                <c:pt idx="1">
                  <c:v>個人用情報機器</c:v>
                </c:pt>
                <c:pt idx="2">
                  <c:v>業務用端末機器</c:v>
                </c:pt>
                <c:pt idx="3">
                  <c:v>運輸機器／建設機器</c:v>
                </c:pt>
                <c:pt idx="4">
                  <c:v>工業制御／FA機器／産業機器</c:v>
                </c:pt>
                <c:pt idx="5">
                  <c:v>設備機器</c:v>
                </c:pt>
                <c:pt idx="6">
                  <c:v>医療機器</c:v>
                </c:pt>
              </c:strCache>
            </c:strRef>
          </c:cat>
          <c:val>
            <c:numRef>
              <c:f>'[「組込み／IoTに関する動向調査」 集計_データ編_1章_1（A-F）20200306★.xlsx]5-7'!$I$7:$I$13</c:f>
              <c:numCache>
                <c:formatCode>General</c:formatCode>
                <c:ptCount val="7"/>
                <c:pt idx="0">
                  <c:v>3</c:v>
                </c:pt>
                <c:pt idx="1">
                  <c:v>4</c:v>
                </c:pt>
                <c:pt idx="2">
                  <c:v>2</c:v>
                </c:pt>
                <c:pt idx="3">
                  <c:v>10</c:v>
                </c:pt>
                <c:pt idx="4">
                  <c:v>9</c:v>
                </c:pt>
                <c:pt idx="5">
                  <c:v>4</c:v>
                </c:pt>
                <c:pt idx="6">
                  <c:v>4</c:v>
                </c:pt>
              </c:numCache>
            </c:numRef>
          </c:val>
          <c:extLst>
            <c:ext xmlns:c16="http://schemas.microsoft.com/office/drawing/2014/chart" uri="{C3380CC4-5D6E-409C-BE32-E72D297353CC}">
              <c16:uniqueId val="{00000000-5223-4951-9157-5277C49D5A2F}"/>
            </c:ext>
          </c:extLst>
        </c:ser>
        <c:dLbls>
          <c:showLegendKey val="0"/>
          <c:showVal val="0"/>
          <c:showCatName val="0"/>
          <c:showSerName val="0"/>
          <c:showPercent val="0"/>
          <c:showBubbleSize val="0"/>
        </c:dLbls>
        <c:gapWidth val="40"/>
        <c:overlap val="100"/>
        <c:axId val="439813248"/>
        <c:axId val="439814784"/>
      </c:barChart>
      <c:catAx>
        <c:axId val="439813248"/>
        <c:scaling>
          <c:orientation val="maxMin"/>
        </c:scaling>
        <c:delete val="1"/>
        <c:axPos val="l"/>
        <c:numFmt formatCode="General" sourceLinked="1"/>
        <c:majorTickMark val="none"/>
        <c:minorTickMark val="none"/>
        <c:tickLblPos val="nextTo"/>
        <c:crossAx val="439814784"/>
        <c:crosses val="autoZero"/>
        <c:auto val="1"/>
        <c:lblAlgn val="ctr"/>
        <c:lblOffset val="100"/>
        <c:noMultiLvlLbl val="0"/>
      </c:catAx>
      <c:valAx>
        <c:axId val="439814784"/>
        <c:scaling>
          <c:orientation val="minMax"/>
          <c:max val="100"/>
        </c:scaling>
        <c:delete val="0"/>
        <c:axPos val="t"/>
        <c:majorGridlines>
          <c:spPr>
            <a:ln w="3175" cap="flat" cmpd="sng" algn="ctr">
              <a:solidFill>
                <a:schemeClr val="tx1">
                  <a:lumMod val="50000"/>
                  <a:lumOff val="50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39813248"/>
        <c:crosses val="autoZero"/>
        <c:crossBetween val="between"/>
        <c:majorUnit val="20"/>
      </c:valAx>
      <c:spPr>
        <a:noFill/>
        <a:ln>
          <a:solidFill>
            <a:schemeClr val="tx1">
              <a:lumMod val="50000"/>
              <a:lumOff val="50000"/>
            </a:schemeClr>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altLang="ja-JP" sz="1200" dirty="0"/>
              <a:t>Q25.</a:t>
            </a:r>
            <a:r>
              <a:rPr lang="ja-JP" altLang="en-US" sz="1200" dirty="0"/>
              <a:t>今後必要とされる新しい技術をキャッチアップできる／できそうな技術者の割合</a:t>
            </a:r>
            <a:endParaRPr lang="ja-JP" sz="1200" dirty="0"/>
          </a:p>
        </c:rich>
      </c:tx>
      <c:layout>
        <c:manualLayout>
          <c:xMode val="edge"/>
          <c:yMode val="edge"/>
          <c:x val="0.18877631708094303"/>
          <c:y val="2.8083178335149739E-3"/>
        </c:manualLayout>
      </c:layout>
      <c:overlay val="0"/>
    </c:title>
    <c:autoTitleDeleted val="0"/>
    <c:plotArea>
      <c:layout>
        <c:manualLayout>
          <c:layoutTarget val="inner"/>
          <c:xMode val="edge"/>
          <c:yMode val="edge"/>
          <c:x val="0.2399565208762387"/>
          <c:y val="0.1889507777045111"/>
          <c:w val="0.71818233368977025"/>
          <c:h val="0.69159559973036144"/>
        </c:manualLayout>
      </c:layout>
      <c:barChart>
        <c:barDir val="bar"/>
        <c:grouping val="percentStacked"/>
        <c:varyColors val="0"/>
        <c:ser>
          <c:idx val="0"/>
          <c:order val="0"/>
          <c:tx>
            <c:strRef>
              <c:f>'Q25 (A)'!$C$16</c:f>
              <c:strCache>
                <c:ptCount val="1"/>
                <c:pt idx="0">
                  <c:v>1.ほとんどいない</c:v>
                </c:pt>
              </c:strCache>
            </c:strRef>
          </c:tx>
          <c:spPr>
            <a:solidFill>
              <a:schemeClr val="accent5"/>
            </a:solidFill>
            <a:ln>
              <a:solidFill>
                <a:schemeClr val="tx1"/>
              </a:solidFill>
            </a:ln>
          </c:spPr>
          <c:invertIfNegative val="0"/>
          <c:dLbls>
            <c:spPr>
              <a:noFill/>
              <a:ln>
                <a:noFill/>
              </a:ln>
              <a:effectLst/>
            </c:spPr>
            <c:txPr>
              <a:bodyPr wrap="square" lIns="38100" tIns="19050" rIns="38100" bIns="19050" anchor="ctr">
                <a:spAutoFit/>
              </a:bodyPr>
              <a:lstStyle/>
              <a:p>
                <a:pPr>
                  <a:defRPr sz="600">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'Q25 (A)'!$D$15:$I$15</c:f>
              <c:strCache>
                <c:ptCount val="6"/>
                <c:pt idx="0">
                  <c:v>A.エンドユーザー（n=82）</c:v>
                </c:pt>
                <c:pt idx="1">
                  <c:v>B.メーカー（n=158）</c:v>
                </c:pt>
                <c:pt idx="2">
                  <c:v>C.系列ソフトウェア企業（n=20）</c:v>
                </c:pt>
                <c:pt idx="3">
                  <c:v>D.受託ソフトウェア企業（n=224）</c:v>
                </c:pt>
                <c:pt idx="4">
                  <c:v>E.独立系ソフトウェア企業（n=81）</c:v>
                </c:pt>
                <c:pt idx="5">
                  <c:v>F.その他（n=31）</c:v>
                </c:pt>
              </c:strCache>
            </c:strRef>
          </c:cat>
          <c:val>
            <c:numRef>
              <c:f>'Q25 (A)'!$D$16:$I$16</c:f>
              <c:numCache>
                <c:formatCode>0.0%</c:formatCode>
                <c:ptCount val="6"/>
                <c:pt idx="0">
                  <c:v>0.17073170731707318</c:v>
                </c:pt>
                <c:pt idx="1">
                  <c:v>0.15189873417721519</c:v>
                </c:pt>
                <c:pt idx="2">
                  <c:v>0.1</c:v>
                </c:pt>
                <c:pt idx="3">
                  <c:v>8.9285714285714288E-2</c:v>
                </c:pt>
                <c:pt idx="4">
                  <c:v>4.9382716049382713E-2</c:v>
                </c:pt>
                <c:pt idx="5">
                  <c:v>0.12903225806451613</c:v>
                </c:pt>
              </c:numCache>
            </c:numRef>
          </c:val>
          <c:extLst>
            <c:ext xmlns:c16="http://schemas.microsoft.com/office/drawing/2014/chart" uri="{C3380CC4-5D6E-409C-BE32-E72D297353CC}">
              <c16:uniqueId val="{00000000-1DA2-4508-8105-5F0FE0383135}"/>
            </c:ext>
          </c:extLst>
        </c:ser>
        <c:ser>
          <c:idx val="1"/>
          <c:order val="1"/>
          <c:tx>
            <c:strRef>
              <c:f>'Q25 (A)'!$C$17</c:f>
              <c:strCache>
                <c:ptCount val="1"/>
                <c:pt idx="0">
                  <c:v>2.1割程度</c:v>
                </c:pt>
              </c:strCache>
            </c:strRef>
          </c:tx>
          <c:spPr>
            <a:solidFill>
              <a:schemeClr val="accent5">
                <a:lumMod val="60000"/>
                <a:lumOff val="40000"/>
              </a:schemeClr>
            </a:solidFill>
            <a:ln>
              <a:solidFill>
                <a:schemeClr val="tx1"/>
              </a:solidFill>
            </a:ln>
          </c:spPr>
          <c:invertIfNegative val="0"/>
          <c:dLbls>
            <c:spPr>
              <a:noFill/>
              <a:ln>
                <a:noFill/>
              </a:ln>
              <a:effectLst/>
            </c:spPr>
            <c:txPr>
              <a:bodyPr wrap="square" lIns="38100" tIns="19050" rIns="38100" bIns="19050" anchor="ctr">
                <a:spAutoFit/>
              </a:bodyPr>
              <a:lstStyle/>
              <a:p>
                <a:pPr>
                  <a:defRPr sz="6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'Q25 (A)'!$D$15:$I$15</c:f>
              <c:strCache>
                <c:ptCount val="6"/>
                <c:pt idx="0">
                  <c:v>A.エンドユーザー（n=82）</c:v>
                </c:pt>
                <c:pt idx="1">
                  <c:v>B.メーカー（n=158）</c:v>
                </c:pt>
                <c:pt idx="2">
                  <c:v>C.系列ソフトウェア企業（n=20）</c:v>
                </c:pt>
                <c:pt idx="3">
                  <c:v>D.受託ソフトウェア企業（n=224）</c:v>
                </c:pt>
                <c:pt idx="4">
                  <c:v>E.独立系ソフトウェア企業（n=81）</c:v>
                </c:pt>
                <c:pt idx="5">
                  <c:v>F.その他（n=31）</c:v>
                </c:pt>
              </c:strCache>
            </c:strRef>
          </c:cat>
          <c:val>
            <c:numRef>
              <c:f>'Q25 (A)'!$D$17:$I$17</c:f>
              <c:numCache>
                <c:formatCode>0.0%</c:formatCode>
                <c:ptCount val="6"/>
                <c:pt idx="0">
                  <c:v>0.1951219512195122</c:v>
                </c:pt>
                <c:pt idx="1">
                  <c:v>0.10759493670886076</c:v>
                </c:pt>
                <c:pt idx="2">
                  <c:v>0.05</c:v>
                </c:pt>
                <c:pt idx="3">
                  <c:v>0.16517857142857142</c:v>
                </c:pt>
                <c:pt idx="4">
                  <c:v>0.20987654320987653</c:v>
                </c:pt>
                <c:pt idx="5">
                  <c:v>0.41935483870967744</c:v>
                </c:pt>
              </c:numCache>
            </c:numRef>
          </c:val>
          <c:extLst>
            <c:ext xmlns:c16="http://schemas.microsoft.com/office/drawing/2014/chart" uri="{C3380CC4-5D6E-409C-BE32-E72D297353CC}">
              <c16:uniqueId val="{00000001-1DA2-4508-8105-5F0FE0383135}"/>
            </c:ext>
          </c:extLst>
        </c:ser>
        <c:ser>
          <c:idx val="2"/>
          <c:order val="2"/>
          <c:tx>
            <c:strRef>
              <c:f>'Q25 (A)'!$C$18</c:f>
              <c:strCache>
                <c:ptCount val="1"/>
                <c:pt idx="0">
                  <c:v>3.2～3割程度</c:v>
                </c:pt>
              </c:strCache>
            </c:strRef>
          </c:tx>
          <c:spPr>
            <a:solidFill>
              <a:schemeClr val="accent5">
                <a:lumMod val="20000"/>
                <a:lumOff val="80000"/>
              </a:schemeClr>
            </a:solidFill>
            <a:ln>
              <a:solidFill>
                <a:schemeClr val="tx1"/>
              </a:solidFill>
            </a:ln>
          </c:spPr>
          <c:invertIfNegative val="0"/>
          <c:dLbls>
            <c:spPr>
              <a:noFill/>
              <a:ln>
                <a:noFill/>
              </a:ln>
              <a:effectLst/>
            </c:spPr>
            <c:txPr>
              <a:bodyPr wrap="square" lIns="38100" tIns="19050" rIns="38100" bIns="19050" anchor="ctr">
                <a:spAutoFit/>
              </a:bodyPr>
              <a:lstStyle/>
              <a:p>
                <a:pPr>
                  <a:defRPr sz="6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'Q25 (A)'!$D$15:$I$15</c:f>
              <c:strCache>
                <c:ptCount val="6"/>
                <c:pt idx="0">
                  <c:v>A.エンドユーザー（n=82）</c:v>
                </c:pt>
                <c:pt idx="1">
                  <c:v>B.メーカー（n=158）</c:v>
                </c:pt>
                <c:pt idx="2">
                  <c:v>C.系列ソフトウェア企業（n=20）</c:v>
                </c:pt>
                <c:pt idx="3">
                  <c:v>D.受託ソフトウェア企業（n=224）</c:v>
                </c:pt>
                <c:pt idx="4">
                  <c:v>E.独立系ソフトウェア企業（n=81）</c:v>
                </c:pt>
                <c:pt idx="5">
                  <c:v>F.その他（n=31）</c:v>
                </c:pt>
              </c:strCache>
            </c:strRef>
          </c:cat>
          <c:val>
            <c:numRef>
              <c:f>'Q25 (A)'!$D$18:$I$18</c:f>
              <c:numCache>
                <c:formatCode>0.0%</c:formatCode>
                <c:ptCount val="6"/>
                <c:pt idx="0">
                  <c:v>0.15853658536585366</c:v>
                </c:pt>
                <c:pt idx="1">
                  <c:v>0.19620253164556961</c:v>
                </c:pt>
                <c:pt idx="2">
                  <c:v>0.5</c:v>
                </c:pt>
                <c:pt idx="3">
                  <c:v>0.21428571428571427</c:v>
                </c:pt>
                <c:pt idx="4">
                  <c:v>0.19753086419753085</c:v>
                </c:pt>
                <c:pt idx="5">
                  <c:v>6.4516129032258063E-2</c:v>
                </c:pt>
              </c:numCache>
            </c:numRef>
          </c:val>
          <c:extLst>
            <c:ext xmlns:c16="http://schemas.microsoft.com/office/drawing/2014/chart" uri="{C3380CC4-5D6E-409C-BE32-E72D297353CC}">
              <c16:uniqueId val="{00000002-1DA2-4508-8105-5F0FE0383135}"/>
            </c:ext>
          </c:extLst>
        </c:ser>
        <c:ser>
          <c:idx val="3"/>
          <c:order val="3"/>
          <c:tx>
            <c:strRef>
              <c:f>'Q25 (A)'!$C$19</c:f>
              <c:strCache>
                <c:ptCount val="1"/>
                <c:pt idx="0">
                  <c:v>4.半分程度</c:v>
                </c:pt>
              </c:strCache>
            </c:strRef>
          </c:tx>
          <c:spPr>
            <a:solidFill>
              <a:schemeClr val="accent6"/>
            </a:solidFill>
            <a:ln>
              <a:solidFill>
                <a:schemeClr val="tx1"/>
              </a:solidFill>
            </a:ln>
          </c:spPr>
          <c:invertIfNegative val="0"/>
          <c:dLbls>
            <c:spPr>
              <a:noFill/>
              <a:ln>
                <a:noFill/>
              </a:ln>
              <a:effectLst/>
            </c:spPr>
            <c:txPr>
              <a:bodyPr wrap="square" lIns="38100" tIns="19050" rIns="38100" bIns="19050" anchor="ctr">
                <a:spAutoFit/>
              </a:bodyPr>
              <a:lstStyle/>
              <a:p>
                <a:pPr>
                  <a:defRPr sz="6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'Q25 (A)'!$D$15:$I$15</c:f>
              <c:strCache>
                <c:ptCount val="6"/>
                <c:pt idx="0">
                  <c:v>A.エンドユーザー（n=82）</c:v>
                </c:pt>
                <c:pt idx="1">
                  <c:v>B.メーカー（n=158）</c:v>
                </c:pt>
                <c:pt idx="2">
                  <c:v>C.系列ソフトウェア企業（n=20）</c:v>
                </c:pt>
                <c:pt idx="3">
                  <c:v>D.受託ソフトウェア企業（n=224）</c:v>
                </c:pt>
                <c:pt idx="4">
                  <c:v>E.独立系ソフトウェア企業（n=81）</c:v>
                </c:pt>
                <c:pt idx="5">
                  <c:v>F.その他（n=31）</c:v>
                </c:pt>
              </c:strCache>
            </c:strRef>
          </c:cat>
          <c:val>
            <c:numRef>
              <c:f>'Q25 (A)'!$D$19:$I$19</c:f>
              <c:numCache>
                <c:formatCode>0.0%</c:formatCode>
                <c:ptCount val="6"/>
                <c:pt idx="0">
                  <c:v>0.10975609756097561</c:v>
                </c:pt>
                <c:pt idx="1">
                  <c:v>0.23417721518987342</c:v>
                </c:pt>
                <c:pt idx="2">
                  <c:v>0.1</c:v>
                </c:pt>
                <c:pt idx="3">
                  <c:v>0.21875</c:v>
                </c:pt>
                <c:pt idx="4">
                  <c:v>0.19753086419753085</c:v>
                </c:pt>
                <c:pt idx="5">
                  <c:v>9.6774193548387094E-2</c:v>
                </c:pt>
              </c:numCache>
            </c:numRef>
          </c:val>
          <c:extLst>
            <c:ext xmlns:c16="http://schemas.microsoft.com/office/drawing/2014/chart" uri="{C3380CC4-5D6E-409C-BE32-E72D297353CC}">
              <c16:uniqueId val="{00000003-1DA2-4508-8105-5F0FE0383135}"/>
            </c:ext>
          </c:extLst>
        </c:ser>
        <c:ser>
          <c:idx val="4"/>
          <c:order val="4"/>
          <c:tx>
            <c:strRef>
              <c:f>'Q25 (A)'!$C$20</c:f>
              <c:strCache>
                <c:ptCount val="1"/>
                <c:pt idx="0">
                  <c:v>5.7～8割程度</c:v>
                </c:pt>
              </c:strCache>
            </c:strRef>
          </c:tx>
          <c:spPr>
            <a:solidFill>
              <a:schemeClr val="accent6">
                <a:lumMod val="60000"/>
                <a:lumOff val="40000"/>
              </a:schemeClr>
            </a:solidFill>
            <a:ln>
              <a:solidFill>
                <a:schemeClr val="tx1"/>
              </a:solidFill>
            </a:ln>
          </c:spPr>
          <c:invertIfNegative val="0"/>
          <c:dLbls>
            <c:spPr>
              <a:noFill/>
              <a:ln>
                <a:noFill/>
              </a:ln>
              <a:effectLst/>
            </c:spPr>
            <c:txPr>
              <a:bodyPr wrap="square" lIns="38100" tIns="19050" rIns="38100" bIns="19050" anchor="ctr">
                <a:spAutoFit/>
              </a:bodyPr>
              <a:lstStyle/>
              <a:p>
                <a:pPr>
                  <a:defRPr sz="6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'Q25 (A)'!$D$15:$I$15</c:f>
              <c:strCache>
                <c:ptCount val="6"/>
                <c:pt idx="0">
                  <c:v>A.エンドユーザー（n=82）</c:v>
                </c:pt>
                <c:pt idx="1">
                  <c:v>B.メーカー（n=158）</c:v>
                </c:pt>
                <c:pt idx="2">
                  <c:v>C.系列ソフトウェア企業（n=20）</c:v>
                </c:pt>
                <c:pt idx="3">
                  <c:v>D.受託ソフトウェア企業（n=224）</c:v>
                </c:pt>
                <c:pt idx="4">
                  <c:v>E.独立系ソフトウェア企業（n=81）</c:v>
                </c:pt>
                <c:pt idx="5">
                  <c:v>F.その他（n=31）</c:v>
                </c:pt>
              </c:strCache>
            </c:strRef>
          </c:cat>
          <c:val>
            <c:numRef>
              <c:f>'Q25 (A)'!$D$20:$I$20</c:f>
              <c:numCache>
                <c:formatCode>0.0%</c:formatCode>
                <c:ptCount val="6"/>
                <c:pt idx="0">
                  <c:v>9.7560975609756101E-2</c:v>
                </c:pt>
                <c:pt idx="1">
                  <c:v>6.3291139240506333E-2</c:v>
                </c:pt>
                <c:pt idx="2">
                  <c:v>0.1</c:v>
                </c:pt>
                <c:pt idx="3">
                  <c:v>0.125</c:v>
                </c:pt>
                <c:pt idx="4">
                  <c:v>0.12345679012345678</c:v>
                </c:pt>
                <c:pt idx="5">
                  <c:v>9.6774193548387094E-2</c:v>
                </c:pt>
              </c:numCache>
            </c:numRef>
          </c:val>
          <c:extLst>
            <c:ext xmlns:c16="http://schemas.microsoft.com/office/drawing/2014/chart" uri="{C3380CC4-5D6E-409C-BE32-E72D297353CC}">
              <c16:uniqueId val="{00000004-1DA2-4508-8105-5F0FE0383135}"/>
            </c:ext>
          </c:extLst>
        </c:ser>
        <c:ser>
          <c:idx val="5"/>
          <c:order val="5"/>
          <c:tx>
            <c:strRef>
              <c:f>'Q25 (A)'!$C$21</c:f>
              <c:strCache>
                <c:ptCount val="1"/>
                <c:pt idx="0">
                  <c:v>6.ほぼ全員</c:v>
                </c:pt>
              </c:strCache>
            </c:strRef>
          </c:tx>
          <c:spPr>
            <a:solidFill>
              <a:schemeClr val="accent6">
                <a:lumMod val="20000"/>
                <a:lumOff val="80000"/>
              </a:schemeClr>
            </a:solidFill>
            <a:ln>
              <a:solidFill>
                <a:schemeClr val="tx1"/>
              </a:solidFill>
            </a:ln>
          </c:spPr>
          <c:invertIfNegative val="0"/>
          <c:dLbls>
            <c:spPr>
              <a:noFill/>
              <a:ln>
                <a:noFill/>
              </a:ln>
              <a:effectLst/>
            </c:spPr>
            <c:txPr>
              <a:bodyPr wrap="square" lIns="38100" tIns="19050" rIns="38100" bIns="19050" anchor="ctr">
                <a:spAutoFit/>
              </a:bodyPr>
              <a:lstStyle/>
              <a:p>
                <a:pPr>
                  <a:defRPr sz="6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'Q25 (A)'!$D$15:$I$15</c:f>
              <c:strCache>
                <c:ptCount val="6"/>
                <c:pt idx="0">
                  <c:v>A.エンドユーザー（n=82）</c:v>
                </c:pt>
                <c:pt idx="1">
                  <c:v>B.メーカー（n=158）</c:v>
                </c:pt>
                <c:pt idx="2">
                  <c:v>C.系列ソフトウェア企業（n=20）</c:v>
                </c:pt>
                <c:pt idx="3">
                  <c:v>D.受託ソフトウェア企業（n=224）</c:v>
                </c:pt>
                <c:pt idx="4">
                  <c:v>E.独立系ソフトウェア企業（n=81）</c:v>
                </c:pt>
                <c:pt idx="5">
                  <c:v>F.その他（n=31）</c:v>
                </c:pt>
              </c:strCache>
            </c:strRef>
          </c:cat>
          <c:val>
            <c:numRef>
              <c:f>'Q25 (A)'!$D$21:$I$21</c:f>
              <c:numCache>
                <c:formatCode>0.0%</c:formatCode>
                <c:ptCount val="6"/>
                <c:pt idx="0">
                  <c:v>0.13414634146341464</c:v>
                </c:pt>
                <c:pt idx="1">
                  <c:v>0.14556962025316456</c:v>
                </c:pt>
                <c:pt idx="2">
                  <c:v>0.05</c:v>
                </c:pt>
                <c:pt idx="3">
                  <c:v>9.375E-2</c:v>
                </c:pt>
                <c:pt idx="4">
                  <c:v>0.1728395061728395</c:v>
                </c:pt>
                <c:pt idx="5">
                  <c:v>9.6774193548387094E-2</c:v>
                </c:pt>
              </c:numCache>
            </c:numRef>
          </c:val>
          <c:extLst>
            <c:ext xmlns:c16="http://schemas.microsoft.com/office/drawing/2014/chart" uri="{C3380CC4-5D6E-409C-BE32-E72D297353CC}">
              <c16:uniqueId val="{00000005-1DA2-4508-8105-5F0FE0383135}"/>
            </c:ext>
          </c:extLst>
        </c:ser>
        <c:ser>
          <c:idx val="6"/>
          <c:order val="6"/>
          <c:tx>
            <c:strRef>
              <c:f>'Q25 (A)'!$C$22</c:f>
              <c:strCache>
                <c:ptCount val="1"/>
                <c:pt idx="0">
                  <c:v>7.わからない</c:v>
                </c:pt>
              </c:strCache>
            </c:strRef>
          </c:tx>
          <c:spPr>
            <a:solidFill>
              <a:schemeClr val="bg1"/>
            </a:solidFill>
            <a:ln>
              <a:solidFill>
                <a:schemeClr val="tx1"/>
              </a:solidFill>
            </a:ln>
          </c:spPr>
          <c:invertIfNegative val="0"/>
          <c:dLbls>
            <c:spPr>
              <a:noFill/>
              <a:ln>
                <a:noFill/>
              </a:ln>
              <a:effectLst/>
            </c:spPr>
            <c:txPr>
              <a:bodyPr wrap="square" lIns="38100" tIns="19050" rIns="38100" bIns="19050" anchor="ctr">
                <a:spAutoFit/>
              </a:bodyPr>
              <a:lstStyle/>
              <a:p>
                <a:pPr>
                  <a:defRPr sz="6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'Q25 (A)'!$D$15:$I$15</c:f>
              <c:strCache>
                <c:ptCount val="6"/>
                <c:pt idx="0">
                  <c:v>A.エンドユーザー（n=82）</c:v>
                </c:pt>
                <c:pt idx="1">
                  <c:v>B.メーカー（n=158）</c:v>
                </c:pt>
                <c:pt idx="2">
                  <c:v>C.系列ソフトウェア企業（n=20）</c:v>
                </c:pt>
                <c:pt idx="3">
                  <c:v>D.受託ソフトウェア企業（n=224）</c:v>
                </c:pt>
                <c:pt idx="4">
                  <c:v>E.独立系ソフトウェア企業（n=81）</c:v>
                </c:pt>
                <c:pt idx="5">
                  <c:v>F.その他（n=31）</c:v>
                </c:pt>
              </c:strCache>
            </c:strRef>
          </c:cat>
          <c:val>
            <c:numRef>
              <c:f>'Q25 (A)'!$D$22:$I$22</c:f>
              <c:numCache>
                <c:formatCode>0.0%</c:formatCode>
                <c:ptCount val="6"/>
                <c:pt idx="0">
                  <c:v>0.13414634146341464</c:v>
                </c:pt>
                <c:pt idx="1">
                  <c:v>0.10126582278481013</c:v>
                </c:pt>
                <c:pt idx="2">
                  <c:v>0.1</c:v>
                </c:pt>
                <c:pt idx="3">
                  <c:v>9.375E-2</c:v>
                </c:pt>
                <c:pt idx="4">
                  <c:v>4.9382716049382713E-2</c:v>
                </c:pt>
                <c:pt idx="5">
                  <c:v>9.6774193548387094E-2</c:v>
                </c:pt>
              </c:numCache>
            </c:numRef>
          </c:val>
          <c:extLst>
            <c:ext xmlns:c16="http://schemas.microsoft.com/office/drawing/2014/chart" uri="{C3380CC4-5D6E-409C-BE32-E72D297353CC}">
              <c16:uniqueId val="{00000006-1DA2-4508-8105-5F0FE0383135}"/>
            </c:ext>
          </c:extLst>
        </c:ser>
        <c:dLbls>
          <c:dLblPos val="ctr"/>
          <c:showLegendKey val="0"/>
          <c:showVal val="1"/>
          <c:showCatName val="0"/>
          <c:showSerName val="0"/>
          <c:showPercent val="0"/>
          <c:showBubbleSize val="0"/>
        </c:dLbls>
        <c:gapWidth val="150"/>
        <c:overlap val="100"/>
        <c:axId val="464994304"/>
        <c:axId val="464995840"/>
      </c:barChart>
      <c:catAx>
        <c:axId val="464994304"/>
        <c:scaling>
          <c:orientation val="maxMin"/>
        </c:scaling>
        <c:delete val="0"/>
        <c:axPos val="l"/>
        <c:numFmt formatCode="General" sourceLinked="0"/>
        <c:majorTickMark val="none"/>
        <c:minorTickMark val="none"/>
        <c:tickLblPos val="nextTo"/>
        <c:spPr>
          <a:ln>
            <a:solidFill>
              <a:schemeClr val="tx1"/>
            </a:solidFill>
          </a:ln>
        </c:spPr>
        <c:crossAx val="464995840"/>
        <c:crosses val="autoZero"/>
        <c:auto val="1"/>
        <c:lblAlgn val="ctr"/>
        <c:lblOffset val="100"/>
        <c:noMultiLvlLbl val="0"/>
      </c:catAx>
      <c:valAx>
        <c:axId val="464995840"/>
        <c:scaling>
          <c:orientation val="minMax"/>
        </c:scaling>
        <c:delete val="0"/>
        <c:axPos val="t"/>
        <c:majorGridlines>
          <c:spPr>
            <a:ln>
              <a:solidFill>
                <a:schemeClr val="bg1">
                  <a:lumMod val="50000"/>
                </a:schemeClr>
              </a:solidFill>
            </a:ln>
          </c:spPr>
        </c:majorGridlines>
        <c:numFmt formatCode="0%" sourceLinked="1"/>
        <c:majorTickMark val="none"/>
        <c:minorTickMark val="none"/>
        <c:tickLblPos val="nextTo"/>
        <c:spPr>
          <a:ln>
            <a:solidFill>
              <a:schemeClr val="tx1"/>
            </a:solidFill>
          </a:ln>
        </c:spPr>
        <c:crossAx val="464994304"/>
        <c:crosses val="autoZero"/>
        <c:crossBetween val="between"/>
      </c:valAx>
      <c:spPr>
        <a:ln>
          <a:solidFill>
            <a:schemeClr val="tx1"/>
          </a:solidFill>
        </a:ln>
      </c:spPr>
    </c:plotArea>
    <c:legend>
      <c:legendPos val="b"/>
      <c:layout>
        <c:manualLayout>
          <c:xMode val="edge"/>
          <c:yMode val="edge"/>
          <c:x val="0.34183857041583454"/>
          <c:y val="0.90863706652921206"/>
          <c:w val="0.58416021803190776"/>
          <c:h val="7.4788219192691213E-2"/>
        </c:manualLayout>
      </c:layout>
      <c:overlay val="0"/>
      <c:txPr>
        <a:bodyPr/>
        <a:lstStyle/>
        <a:p>
          <a:pPr>
            <a:defRPr sz="900"/>
          </a:pPr>
          <a:endParaRPr lang="ja-JP"/>
        </a:p>
      </c:txPr>
    </c:legend>
    <c:plotVisOnly val="1"/>
    <c:dispBlanksAs val="gap"/>
    <c:showDLblsOverMax val="0"/>
  </c:chart>
  <c:spPr>
    <a:ln>
      <a:noFill/>
    </a:ln>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3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altLang="ja-JP" sz="1200" dirty="0"/>
              <a:t>Q25.</a:t>
            </a:r>
            <a:r>
              <a:rPr lang="ja-JP" altLang="en-US" sz="1200" dirty="0"/>
              <a:t>レガシーな技術しか扱えない技術者の人数の割合</a:t>
            </a:r>
            <a:endParaRPr lang="ja-JP" sz="1200" dirty="0"/>
          </a:p>
        </c:rich>
      </c:tx>
      <c:layout>
        <c:manualLayout>
          <c:xMode val="edge"/>
          <c:yMode val="edge"/>
          <c:x val="0.35332830687830685"/>
          <c:y val="1.246111111111111E-2"/>
        </c:manualLayout>
      </c:layout>
      <c:overlay val="0"/>
    </c:title>
    <c:autoTitleDeleted val="0"/>
    <c:plotArea>
      <c:layout>
        <c:manualLayout>
          <c:layoutTarget val="inner"/>
          <c:xMode val="edge"/>
          <c:yMode val="edge"/>
          <c:x val="0.2399565208762387"/>
          <c:y val="0.1889507777045111"/>
          <c:w val="0.71818233368977025"/>
          <c:h val="0.69159559973036144"/>
        </c:manualLayout>
      </c:layout>
      <c:barChart>
        <c:barDir val="bar"/>
        <c:grouping val="percentStacked"/>
        <c:varyColors val="0"/>
        <c:ser>
          <c:idx val="0"/>
          <c:order val="0"/>
          <c:tx>
            <c:strRef>
              <c:f>'Q25 (B)'!$C$16</c:f>
              <c:strCache>
                <c:ptCount val="1"/>
                <c:pt idx="0">
                  <c:v>1.ほとんどいない</c:v>
                </c:pt>
              </c:strCache>
            </c:strRef>
          </c:tx>
          <c:spPr>
            <a:solidFill>
              <a:schemeClr val="accent5"/>
            </a:solidFill>
            <a:ln>
              <a:solidFill>
                <a:schemeClr val="tx1"/>
              </a:solidFill>
            </a:ln>
          </c:spPr>
          <c:invertIfNegative val="0"/>
          <c:dLbls>
            <c:spPr>
              <a:noFill/>
              <a:ln>
                <a:noFill/>
              </a:ln>
              <a:effectLst/>
            </c:spPr>
            <c:txPr>
              <a:bodyPr wrap="square" lIns="38100" tIns="19050" rIns="38100" bIns="19050" anchor="ctr">
                <a:spAutoFit/>
              </a:bodyPr>
              <a:lstStyle/>
              <a:p>
                <a:pPr>
                  <a:defRPr sz="600">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'Q25 (B)'!$D$15:$I$15</c:f>
              <c:strCache>
                <c:ptCount val="6"/>
                <c:pt idx="0">
                  <c:v>A.エンドユーザー（n=81）</c:v>
                </c:pt>
                <c:pt idx="1">
                  <c:v>B.メーカー（n=157）</c:v>
                </c:pt>
                <c:pt idx="2">
                  <c:v>C.系列ソフトウェア企業（n=20）</c:v>
                </c:pt>
                <c:pt idx="3">
                  <c:v>D.受託ソフトウェア企業（n=224）</c:v>
                </c:pt>
                <c:pt idx="4">
                  <c:v>E.独立系ソフトウェア企業（n=82）</c:v>
                </c:pt>
                <c:pt idx="5">
                  <c:v>F.その他（n=31）</c:v>
                </c:pt>
              </c:strCache>
            </c:strRef>
          </c:cat>
          <c:val>
            <c:numRef>
              <c:f>'Q25 (B)'!$D$16:$I$16</c:f>
              <c:numCache>
                <c:formatCode>0.0%</c:formatCode>
                <c:ptCount val="6"/>
                <c:pt idx="0">
                  <c:v>0.1728395061728395</c:v>
                </c:pt>
                <c:pt idx="1">
                  <c:v>0.22292993630573249</c:v>
                </c:pt>
                <c:pt idx="2">
                  <c:v>0.1</c:v>
                </c:pt>
                <c:pt idx="3">
                  <c:v>0.15178571428571427</c:v>
                </c:pt>
                <c:pt idx="4">
                  <c:v>0.21951219512195122</c:v>
                </c:pt>
                <c:pt idx="5">
                  <c:v>0.22580645161290322</c:v>
                </c:pt>
              </c:numCache>
            </c:numRef>
          </c:val>
          <c:extLst>
            <c:ext xmlns:c16="http://schemas.microsoft.com/office/drawing/2014/chart" uri="{C3380CC4-5D6E-409C-BE32-E72D297353CC}">
              <c16:uniqueId val="{00000000-D7F4-4236-9E11-78FCD38BE993}"/>
            </c:ext>
          </c:extLst>
        </c:ser>
        <c:ser>
          <c:idx val="1"/>
          <c:order val="1"/>
          <c:tx>
            <c:strRef>
              <c:f>'Q25 (B)'!$C$17</c:f>
              <c:strCache>
                <c:ptCount val="1"/>
                <c:pt idx="0">
                  <c:v>2.1割程度</c:v>
                </c:pt>
              </c:strCache>
            </c:strRef>
          </c:tx>
          <c:spPr>
            <a:solidFill>
              <a:schemeClr val="accent5">
                <a:lumMod val="60000"/>
                <a:lumOff val="40000"/>
              </a:schemeClr>
            </a:solidFill>
            <a:ln>
              <a:solidFill>
                <a:schemeClr val="tx1"/>
              </a:solidFill>
            </a:ln>
          </c:spPr>
          <c:invertIfNegative val="0"/>
          <c:dLbls>
            <c:spPr>
              <a:noFill/>
              <a:ln>
                <a:noFill/>
              </a:ln>
              <a:effectLst/>
            </c:spPr>
            <c:txPr>
              <a:bodyPr wrap="square" lIns="38100" tIns="19050" rIns="38100" bIns="19050" anchor="ctr">
                <a:spAutoFit/>
              </a:bodyPr>
              <a:lstStyle/>
              <a:p>
                <a:pPr>
                  <a:defRPr sz="6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'Q25 (B)'!$D$15:$I$15</c:f>
              <c:strCache>
                <c:ptCount val="6"/>
                <c:pt idx="0">
                  <c:v>A.エンドユーザー（n=81）</c:v>
                </c:pt>
                <c:pt idx="1">
                  <c:v>B.メーカー（n=157）</c:v>
                </c:pt>
                <c:pt idx="2">
                  <c:v>C.系列ソフトウェア企業（n=20）</c:v>
                </c:pt>
                <c:pt idx="3">
                  <c:v>D.受託ソフトウェア企業（n=224）</c:v>
                </c:pt>
                <c:pt idx="4">
                  <c:v>E.独立系ソフトウェア企業（n=82）</c:v>
                </c:pt>
                <c:pt idx="5">
                  <c:v>F.その他（n=31）</c:v>
                </c:pt>
              </c:strCache>
            </c:strRef>
          </c:cat>
          <c:val>
            <c:numRef>
              <c:f>'Q25 (B)'!$D$17:$I$17</c:f>
              <c:numCache>
                <c:formatCode>0.0%</c:formatCode>
                <c:ptCount val="6"/>
                <c:pt idx="0">
                  <c:v>7.407407407407407E-2</c:v>
                </c:pt>
                <c:pt idx="1">
                  <c:v>8.9171974522292988E-2</c:v>
                </c:pt>
                <c:pt idx="2">
                  <c:v>0.2</c:v>
                </c:pt>
                <c:pt idx="3">
                  <c:v>0.12946428571428573</c:v>
                </c:pt>
                <c:pt idx="4">
                  <c:v>0.14634146341463414</c:v>
                </c:pt>
                <c:pt idx="5">
                  <c:v>9.6774193548387094E-2</c:v>
                </c:pt>
              </c:numCache>
            </c:numRef>
          </c:val>
          <c:extLst>
            <c:ext xmlns:c16="http://schemas.microsoft.com/office/drawing/2014/chart" uri="{C3380CC4-5D6E-409C-BE32-E72D297353CC}">
              <c16:uniqueId val="{00000001-D7F4-4236-9E11-78FCD38BE993}"/>
            </c:ext>
          </c:extLst>
        </c:ser>
        <c:ser>
          <c:idx val="2"/>
          <c:order val="2"/>
          <c:tx>
            <c:strRef>
              <c:f>'Q25 (B)'!$C$18</c:f>
              <c:strCache>
                <c:ptCount val="1"/>
                <c:pt idx="0">
                  <c:v>3.2～3割程度</c:v>
                </c:pt>
              </c:strCache>
            </c:strRef>
          </c:tx>
          <c:spPr>
            <a:solidFill>
              <a:schemeClr val="accent5">
                <a:lumMod val="20000"/>
                <a:lumOff val="80000"/>
              </a:schemeClr>
            </a:solidFill>
            <a:ln>
              <a:solidFill>
                <a:schemeClr val="tx1"/>
              </a:solidFill>
            </a:ln>
          </c:spPr>
          <c:invertIfNegative val="0"/>
          <c:dLbls>
            <c:spPr>
              <a:noFill/>
              <a:ln>
                <a:noFill/>
              </a:ln>
              <a:effectLst/>
            </c:spPr>
            <c:txPr>
              <a:bodyPr wrap="square" lIns="38100" tIns="19050" rIns="38100" bIns="19050" anchor="ctr">
                <a:spAutoFit/>
              </a:bodyPr>
              <a:lstStyle/>
              <a:p>
                <a:pPr>
                  <a:defRPr sz="6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'Q25 (B)'!$D$15:$I$15</c:f>
              <c:strCache>
                <c:ptCount val="6"/>
                <c:pt idx="0">
                  <c:v>A.エンドユーザー（n=81）</c:v>
                </c:pt>
                <c:pt idx="1">
                  <c:v>B.メーカー（n=157）</c:v>
                </c:pt>
                <c:pt idx="2">
                  <c:v>C.系列ソフトウェア企業（n=20）</c:v>
                </c:pt>
                <c:pt idx="3">
                  <c:v>D.受託ソフトウェア企業（n=224）</c:v>
                </c:pt>
                <c:pt idx="4">
                  <c:v>E.独立系ソフトウェア企業（n=82）</c:v>
                </c:pt>
                <c:pt idx="5">
                  <c:v>F.その他（n=31）</c:v>
                </c:pt>
              </c:strCache>
            </c:strRef>
          </c:cat>
          <c:val>
            <c:numRef>
              <c:f>'Q25 (B)'!$D$18:$I$18</c:f>
              <c:numCache>
                <c:formatCode>0.0%</c:formatCode>
                <c:ptCount val="6"/>
                <c:pt idx="0">
                  <c:v>7.407407407407407E-2</c:v>
                </c:pt>
                <c:pt idx="1">
                  <c:v>0.10191082802547771</c:v>
                </c:pt>
                <c:pt idx="2">
                  <c:v>0.25</c:v>
                </c:pt>
                <c:pt idx="3">
                  <c:v>0.17410714285714285</c:v>
                </c:pt>
                <c:pt idx="4">
                  <c:v>0.12195121951219512</c:v>
                </c:pt>
                <c:pt idx="5">
                  <c:v>0.16129032258064516</c:v>
                </c:pt>
              </c:numCache>
            </c:numRef>
          </c:val>
          <c:extLst>
            <c:ext xmlns:c16="http://schemas.microsoft.com/office/drawing/2014/chart" uri="{C3380CC4-5D6E-409C-BE32-E72D297353CC}">
              <c16:uniqueId val="{00000002-D7F4-4236-9E11-78FCD38BE993}"/>
            </c:ext>
          </c:extLst>
        </c:ser>
        <c:ser>
          <c:idx val="3"/>
          <c:order val="3"/>
          <c:tx>
            <c:strRef>
              <c:f>'Q25 (B)'!$C$19</c:f>
              <c:strCache>
                <c:ptCount val="1"/>
                <c:pt idx="0">
                  <c:v>4.半分程度</c:v>
                </c:pt>
              </c:strCache>
            </c:strRef>
          </c:tx>
          <c:spPr>
            <a:solidFill>
              <a:schemeClr val="accent6"/>
            </a:solidFill>
            <a:ln>
              <a:solidFill>
                <a:schemeClr val="tx1"/>
              </a:solidFill>
            </a:ln>
          </c:spPr>
          <c:invertIfNegative val="0"/>
          <c:dLbls>
            <c:spPr>
              <a:noFill/>
              <a:ln>
                <a:noFill/>
              </a:ln>
              <a:effectLst/>
            </c:spPr>
            <c:txPr>
              <a:bodyPr wrap="square" lIns="38100" tIns="19050" rIns="38100" bIns="19050" anchor="ctr">
                <a:spAutoFit/>
              </a:bodyPr>
              <a:lstStyle/>
              <a:p>
                <a:pPr>
                  <a:defRPr sz="6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'Q25 (B)'!$D$15:$I$15</c:f>
              <c:strCache>
                <c:ptCount val="6"/>
                <c:pt idx="0">
                  <c:v>A.エンドユーザー（n=81）</c:v>
                </c:pt>
                <c:pt idx="1">
                  <c:v>B.メーカー（n=157）</c:v>
                </c:pt>
                <c:pt idx="2">
                  <c:v>C.系列ソフトウェア企業（n=20）</c:v>
                </c:pt>
                <c:pt idx="3">
                  <c:v>D.受託ソフトウェア企業（n=224）</c:v>
                </c:pt>
                <c:pt idx="4">
                  <c:v>E.独立系ソフトウェア企業（n=82）</c:v>
                </c:pt>
                <c:pt idx="5">
                  <c:v>F.その他（n=31）</c:v>
                </c:pt>
              </c:strCache>
            </c:strRef>
          </c:cat>
          <c:val>
            <c:numRef>
              <c:f>'Q25 (B)'!$D$19:$I$19</c:f>
              <c:numCache>
                <c:formatCode>0.0%</c:formatCode>
                <c:ptCount val="6"/>
                <c:pt idx="0">
                  <c:v>0.19753086419753085</c:v>
                </c:pt>
                <c:pt idx="1">
                  <c:v>0.22292993630573249</c:v>
                </c:pt>
                <c:pt idx="2">
                  <c:v>0.1</c:v>
                </c:pt>
                <c:pt idx="3">
                  <c:v>0.23214285714285715</c:v>
                </c:pt>
                <c:pt idx="4">
                  <c:v>0.23170731707317074</c:v>
                </c:pt>
                <c:pt idx="5">
                  <c:v>0.16129032258064516</c:v>
                </c:pt>
              </c:numCache>
            </c:numRef>
          </c:val>
          <c:extLst>
            <c:ext xmlns:c16="http://schemas.microsoft.com/office/drawing/2014/chart" uri="{C3380CC4-5D6E-409C-BE32-E72D297353CC}">
              <c16:uniqueId val="{00000003-D7F4-4236-9E11-78FCD38BE993}"/>
            </c:ext>
          </c:extLst>
        </c:ser>
        <c:ser>
          <c:idx val="4"/>
          <c:order val="4"/>
          <c:tx>
            <c:strRef>
              <c:f>'Q25 (B)'!$C$20</c:f>
              <c:strCache>
                <c:ptCount val="1"/>
                <c:pt idx="0">
                  <c:v>5.7～8割程度</c:v>
                </c:pt>
              </c:strCache>
            </c:strRef>
          </c:tx>
          <c:spPr>
            <a:solidFill>
              <a:schemeClr val="accent6">
                <a:lumMod val="60000"/>
                <a:lumOff val="40000"/>
              </a:schemeClr>
            </a:solidFill>
            <a:ln>
              <a:solidFill>
                <a:schemeClr val="tx1"/>
              </a:solidFill>
            </a:ln>
          </c:spPr>
          <c:invertIfNegative val="0"/>
          <c:dLbls>
            <c:spPr>
              <a:noFill/>
              <a:ln>
                <a:noFill/>
              </a:ln>
              <a:effectLst/>
            </c:spPr>
            <c:txPr>
              <a:bodyPr wrap="square" lIns="38100" tIns="19050" rIns="38100" bIns="19050" anchor="ctr">
                <a:spAutoFit/>
              </a:bodyPr>
              <a:lstStyle/>
              <a:p>
                <a:pPr>
                  <a:defRPr sz="6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'Q25 (B)'!$D$15:$I$15</c:f>
              <c:strCache>
                <c:ptCount val="6"/>
                <c:pt idx="0">
                  <c:v>A.エンドユーザー（n=81）</c:v>
                </c:pt>
                <c:pt idx="1">
                  <c:v>B.メーカー（n=157）</c:v>
                </c:pt>
                <c:pt idx="2">
                  <c:v>C.系列ソフトウェア企業（n=20）</c:v>
                </c:pt>
                <c:pt idx="3">
                  <c:v>D.受託ソフトウェア企業（n=224）</c:v>
                </c:pt>
                <c:pt idx="4">
                  <c:v>E.独立系ソフトウェア企業（n=82）</c:v>
                </c:pt>
                <c:pt idx="5">
                  <c:v>F.その他（n=31）</c:v>
                </c:pt>
              </c:strCache>
            </c:strRef>
          </c:cat>
          <c:val>
            <c:numRef>
              <c:f>'Q25 (B)'!$D$20:$I$20</c:f>
              <c:numCache>
                <c:formatCode>0.0%</c:formatCode>
                <c:ptCount val="6"/>
                <c:pt idx="0">
                  <c:v>0.20987654320987653</c:v>
                </c:pt>
                <c:pt idx="1">
                  <c:v>0.11464968152866242</c:v>
                </c:pt>
                <c:pt idx="2">
                  <c:v>0.25</c:v>
                </c:pt>
                <c:pt idx="3">
                  <c:v>0.13392857142857142</c:v>
                </c:pt>
                <c:pt idx="4">
                  <c:v>0.10975609756097561</c:v>
                </c:pt>
                <c:pt idx="5">
                  <c:v>0.16129032258064516</c:v>
                </c:pt>
              </c:numCache>
            </c:numRef>
          </c:val>
          <c:extLst>
            <c:ext xmlns:c16="http://schemas.microsoft.com/office/drawing/2014/chart" uri="{C3380CC4-5D6E-409C-BE32-E72D297353CC}">
              <c16:uniqueId val="{00000004-D7F4-4236-9E11-78FCD38BE993}"/>
            </c:ext>
          </c:extLst>
        </c:ser>
        <c:ser>
          <c:idx val="5"/>
          <c:order val="5"/>
          <c:tx>
            <c:strRef>
              <c:f>'Q25 (B)'!$C$21</c:f>
              <c:strCache>
                <c:ptCount val="1"/>
                <c:pt idx="0">
                  <c:v>6.ほぼ全員</c:v>
                </c:pt>
              </c:strCache>
            </c:strRef>
          </c:tx>
          <c:spPr>
            <a:solidFill>
              <a:schemeClr val="accent6">
                <a:lumMod val="20000"/>
                <a:lumOff val="80000"/>
              </a:schemeClr>
            </a:solidFill>
            <a:ln>
              <a:solidFill>
                <a:schemeClr val="tx1"/>
              </a:solid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9002-487C-A8FE-078254457E04}"/>
                </c:ext>
              </c:extLst>
            </c:dLbl>
            <c:spPr>
              <a:noFill/>
              <a:ln>
                <a:noFill/>
              </a:ln>
              <a:effectLst/>
            </c:spPr>
            <c:txPr>
              <a:bodyPr wrap="square" lIns="38100" tIns="19050" rIns="38100" bIns="19050" anchor="ctr">
                <a:spAutoFit/>
              </a:bodyPr>
              <a:lstStyle/>
              <a:p>
                <a:pPr>
                  <a:defRPr sz="6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'Q25 (B)'!$D$15:$I$15</c:f>
              <c:strCache>
                <c:ptCount val="6"/>
                <c:pt idx="0">
                  <c:v>A.エンドユーザー（n=81）</c:v>
                </c:pt>
                <c:pt idx="1">
                  <c:v>B.メーカー（n=157）</c:v>
                </c:pt>
                <c:pt idx="2">
                  <c:v>C.系列ソフトウェア企業（n=20）</c:v>
                </c:pt>
                <c:pt idx="3">
                  <c:v>D.受託ソフトウェア企業（n=224）</c:v>
                </c:pt>
                <c:pt idx="4">
                  <c:v>E.独立系ソフトウェア企業（n=82）</c:v>
                </c:pt>
                <c:pt idx="5">
                  <c:v>F.その他（n=31）</c:v>
                </c:pt>
              </c:strCache>
            </c:strRef>
          </c:cat>
          <c:val>
            <c:numRef>
              <c:f>'Q25 (B)'!$D$21:$I$21</c:f>
              <c:numCache>
                <c:formatCode>0.0%</c:formatCode>
                <c:ptCount val="6"/>
                <c:pt idx="0">
                  <c:v>0.12345679012345678</c:v>
                </c:pt>
                <c:pt idx="1">
                  <c:v>9.5541401273885357E-2</c:v>
                </c:pt>
                <c:pt idx="2">
                  <c:v>0</c:v>
                </c:pt>
                <c:pt idx="3">
                  <c:v>4.9107142857142856E-2</c:v>
                </c:pt>
                <c:pt idx="4">
                  <c:v>3.6585365853658534E-2</c:v>
                </c:pt>
                <c:pt idx="5">
                  <c:v>3.2258064516129031E-2</c:v>
                </c:pt>
              </c:numCache>
            </c:numRef>
          </c:val>
          <c:extLst>
            <c:ext xmlns:c16="http://schemas.microsoft.com/office/drawing/2014/chart" uri="{C3380CC4-5D6E-409C-BE32-E72D297353CC}">
              <c16:uniqueId val="{00000005-D7F4-4236-9E11-78FCD38BE993}"/>
            </c:ext>
          </c:extLst>
        </c:ser>
        <c:ser>
          <c:idx val="6"/>
          <c:order val="6"/>
          <c:tx>
            <c:strRef>
              <c:f>'Q25 (B)'!$C$22</c:f>
              <c:strCache>
                <c:ptCount val="1"/>
                <c:pt idx="0">
                  <c:v>7.わからない</c:v>
                </c:pt>
              </c:strCache>
            </c:strRef>
          </c:tx>
          <c:spPr>
            <a:solidFill>
              <a:schemeClr val="bg1"/>
            </a:solidFill>
            <a:ln>
              <a:solidFill>
                <a:schemeClr val="tx1"/>
              </a:solidFill>
            </a:ln>
          </c:spPr>
          <c:invertIfNegative val="0"/>
          <c:dLbls>
            <c:spPr>
              <a:noFill/>
              <a:ln>
                <a:noFill/>
              </a:ln>
              <a:effectLst/>
            </c:spPr>
            <c:txPr>
              <a:bodyPr wrap="square" lIns="38100" tIns="19050" rIns="38100" bIns="19050" anchor="ctr">
                <a:spAutoFit/>
              </a:bodyPr>
              <a:lstStyle/>
              <a:p>
                <a:pPr>
                  <a:defRPr sz="6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'Q25 (B)'!$D$15:$I$15</c:f>
              <c:strCache>
                <c:ptCount val="6"/>
                <c:pt idx="0">
                  <c:v>A.エンドユーザー（n=81）</c:v>
                </c:pt>
                <c:pt idx="1">
                  <c:v>B.メーカー（n=157）</c:v>
                </c:pt>
                <c:pt idx="2">
                  <c:v>C.系列ソフトウェア企業（n=20）</c:v>
                </c:pt>
                <c:pt idx="3">
                  <c:v>D.受託ソフトウェア企業（n=224）</c:v>
                </c:pt>
                <c:pt idx="4">
                  <c:v>E.独立系ソフトウェア企業（n=82）</c:v>
                </c:pt>
                <c:pt idx="5">
                  <c:v>F.その他（n=31）</c:v>
                </c:pt>
              </c:strCache>
            </c:strRef>
          </c:cat>
          <c:val>
            <c:numRef>
              <c:f>'Q25 (B)'!$D$22:$I$22</c:f>
              <c:numCache>
                <c:formatCode>0.0%</c:formatCode>
                <c:ptCount val="6"/>
                <c:pt idx="0">
                  <c:v>0.14814814814814814</c:v>
                </c:pt>
                <c:pt idx="1">
                  <c:v>0.15286624203821655</c:v>
                </c:pt>
                <c:pt idx="2">
                  <c:v>0.1</c:v>
                </c:pt>
                <c:pt idx="3">
                  <c:v>0.12946428571428573</c:v>
                </c:pt>
                <c:pt idx="4">
                  <c:v>0.13414634146341464</c:v>
                </c:pt>
                <c:pt idx="5">
                  <c:v>0.16129032258064516</c:v>
                </c:pt>
              </c:numCache>
            </c:numRef>
          </c:val>
          <c:extLst>
            <c:ext xmlns:c16="http://schemas.microsoft.com/office/drawing/2014/chart" uri="{C3380CC4-5D6E-409C-BE32-E72D297353CC}">
              <c16:uniqueId val="{00000006-D7F4-4236-9E11-78FCD38BE993}"/>
            </c:ext>
          </c:extLst>
        </c:ser>
        <c:dLbls>
          <c:dLblPos val="ctr"/>
          <c:showLegendKey val="0"/>
          <c:showVal val="1"/>
          <c:showCatName val="0"/>
          <c:showSerName val="0"/>
          <c:showPercent val="0"/>
          <c:showBubbleSize val="0"/>
        </c:dLbls>
        <c:gapWidth val="150"/>
        <c:overlap val="100"/>
        <c:axId val="465115392"/>
        <c:axId val="465137664"/>
      </c:barChart>
      <c:catAx>
        <c:axId val="465115392"/>
        <c:scaling>
          <c:orientation val="maxMin"/>
        </c:scaling>
        <c:delete val="0"/>
        <c:axPos val="l"/>
        <c:numFmt formatCode="General" sourceLinked="0"/>
        <c:majorTickMark val="none"/>
        <c:minorTickMark val="none"/>
        <c:tickLblPos val="nextTo"/>
        <c:spPr>
          <a:ln>
            <a:solidFill>
              <a:schemeClr val="tx1"/>
            </a:solidFill>
          </a:ln>
        </c:spPr>
        <c:crossAx val="465137664"/>
        <c:crosses val="autoZero"/>
        <c:auto val="1"/>
        <c:lblAlgn val="ctr"/>
        <c:lblOffset val="100"/>
        <c:noMultiLvlLbl val="0"/>
      </c:catAx>
      <c:valAx>
        <c:axId val="465137664"/>
        <c:scaling>
          <c:orientation val="minMax"/>
        </c:scaling>
        <c:delete val="0"/>
        <c:axPos val="t"/>
        <c:majorGridlines>
          <c:spPr>
            <a:ln>
              <a:solidFill>
                <a:schemeClr val="bg1">
                  <a:lumMod val="50000"/>
                </a:schemeClr>
              </a:solidFill>
            </a:ln>
          </c:spPr>
        </c:majorGridlines>
        <c:numFmt formatCode="0%" sourceLinked="1"/>
        <c:majorTickMark val="none"/>
        <c:minorTickMark val="none"/>
        <c:tickLblPos val="nextTo"/>
        <c:spPr>
          <a:ln>
            <a:solidFill>
              <a:schemeClr val="tx1"/>
            </a:solidFill>
          </a:ln>
        </c:spPr>
        <c:crossAx val="465115392"/>
        <c:crosses val="autoZero"/>
        <c:crossBetween val="between"/>
      </c:valAx>
      <c:spPr>
        <a:ln>
          <a:solidFill>
            <a:schemeClr val="tx1"/>
          </a:solidFill>
        </a:ln>
      </c:spPr>
    </c:plotArea>
    <c:legend>
      <c:legendPos val="b"/>
      <c:layout>
        <c:manualLayout>
          <c:xMode val="edge"/>
          <c:yMode val="edge"/>
          <c:x val="0.34183857041583449"/>
          <c:y val="0.8928357121274062"/>
          <c:w val="0.58416021803190776"/>
          <c:h val="7.4788219192691213E-2"/>
        </c:manualLayout>
      </c:layout>
      <c:overlay val="0"/>
      <c:txPr>
        <a:bodyPr/>
        <a:lstStyle/>
        <a:p>
          <a:pPr>
            <a:defRPr sz="900"/>
          </a:pPr>
          <a:endParaRPr lang="ja-JP"/>
        </a:p>
      </c:txPr>
    </c:legend>
    <c:plotVisOnly val="1"/>
    <c:dispBlanksAs val="gap"/>
    <c:showDLblsOverMax val="0"/>
  </c:chart>
  <c:spPr>
    <a:ln>
      <a:noFill/>
    </a:ln>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3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609887508405129"/>
          <c:y val="8.5739197530864203E-2"/>
          <c:w val="0.68917574508163193"/>
          <c:h val="0.75459166666666666"/>
        </c:manualLayout>
      </c:layout>
      <c:barChart>
        <c:barDir val="bar"/>
        <c:grouping val="percentStacked"/>
        <c:varyColors val="0"/>
        <c:ser>
          <c:idx val="0"/>
          <c:order val="0"/>
          <c:tx>
            <c:strRef>
              <c:f>'[Q25.キャッチアップ人材／レガシー人材の割合.xlsx]まとめ'!$C$5</c:f>
              <c:strCache>
                <c:ptCount val="1"/>
                <c:pt idx="0">
                  <c:v>ほとんどいない</c:v>
                </c:pt>
              </c:strCache>
            </c:strRef>
          </c:tx>
          <c:spPr>
            <a:solidFill>
              <a:schemeClr val="accent5"/>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'[Q25.キャッチアップ人材／レガシー人材の割合.xlsx]まとめ'!$B$6:$B$15</c:f>
              <c:strCache>
                <c:ptCount val="9"/>
                <c:pt idx="0">
                  <c:v>今後必要とされる新しい技術をキャッチアップできる／できそうな技術者</c:v>
                </c:pt>
                <c:pt idx="1">
                  <c:v>製品利用（n=82）</c:v>
                </c:pt>
                <c:pt idx="2">
                  <c:v>製品開発（n=158）</c:v>
                </c:pt>
                <c:pt idx="3">
                  <c:v>ソフトウェア開発（n=325）</c:v>
                </c:pt>
                <c:pt idx="5">
                  <c:v>レガシーな技術しか扱えない技術者　　</c:v>
                </c:pt>
                <c:pt idx="6">
                  <c:v>製品利用（n=81）</c:v>
                </c:pt>
                <c:pt idx="7">
                  <c:v>製品開発（n=157）</c:v>
                </c:pt>
                <c:pt idx="8">
                  <c:v>ソフトウェア開発（n=326）</c:v>
                </c:pt>
              </c:strCache>
            </c:strRef>
          </c:cat>
          <c:val>
            <c:numRef>
              <c:f>'[Q25.キャッチアップ人材／レガシー人材の割合.xlsx]まとめ'!$C$6:$C$15</c:f>
              <c:numCache>
                <c:formatCode>0.0%</c:formatCode>
                <c:ptCount val="10"/>
                <c:pt idx="1">
                  <c:v>0.17073170731707318</c:v>
                </c:pt>
                <c:pt idx="2">
                  <c:v>0.15189873417721519</c:v>
                </c:pt>
                <c:pt idx="3">
                  <c:v>0.08</c:v>
                </c:pt>
                <c:pt idx="6">
                  <c:v>0.1728395061728395</c:v>
                </c:pt>
                <c:pt idx="7">
                  <c:v>0.22292993630573249</c:v>
                </c:pt>
                <c:pt idx="8">
                  <c:v>0.16564417177914109</c:v>
                </c:pt>
              </c:numCache>
            </c:numRef>
          </c:val>
          <c:extLst>
            <c:ext xmlns:c16="http://schemas.microsoft.com/office/drawing/2014/chart" uri="{C3380CC4-5D6E-409C-BE32-E72D297353CC}">
              <c16:uniqueId val="{00000000-BF3C-497F-8A66-D822E9F07C5F}"/>
            </c:ext>
          </c:extLst>
        </c:ser>
        <c:ser>
          <c:idx val="1"/>
          <c:order val="1"/>
          <c:tx>
            <c:strRef>
              <c:f>'[Q25.キャッチアップ人材／レガシー人材の割合.xlsx]まとめ'!$D$5</c:f>
              <c:strCache>
                <c:ptCount val="1"/>
                <c:pt idx="0">
                  <c:v>1割程度</c:v>
                </c:pt>
              </c:strCache>
            </c:strRef>
          </c:tx>
          <c:spPr>
            <a:solidFill>
              <a:schemeClr val="accent5">
                <a:lumMod val="60000"/>
                <a:lumOff val="40000"/>
              </a:schemeClr>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'[Q25.キャッチアップ人材／レガシー人材の割合.xlsx]まとめ'!$B$6:$B$15</c:f>
              <c:strCache>
                <c:ptCount val="9"/>
                <c:pt idx="0">
                  <c:v>今後必要とされる新しい技術をキャッチアップできる／できそうな技術者</c:v>
                </c:pt>
                <c:pt idx="1">
                  <c:v>製品利用（n=82）</c:v>
                </c:pt>
                <c:pt idx="2">
                  <c:v>製品開発（n=158）</c:v>
                </c:pt>
                <c:pt idx="3">
                  <c:v>ソフトウェア開発（n=325）</c:v>
                </c:pt>
                <c:pt idx="5">
                  <c:v>レガシーな技術しか扱えない技術者　　</c:v>
                </c:pt>
                <c:pt idx="6">
                  <c:v>製品利用（n=81）</c:v>
                </c:pt>
                <c:pt idx="7">
                  <c:v>製品開発（n=157）</c:v>
                </c:pt>
                <c:pt idx="8">
                  <c:v>ソフトウェア開発（n=326）</c:v>
                </c:pt>
              </c:strCache>
            </c:strRef>
          </c:cat>
          <c:val>
            <c:numRef>
              <c:f>'[Q25.キャッチアップ人材／レガシー人材の割合.xlsx]まとめ'!$D$6:$D$15</c:f>
              <c:numCache>
                <c:formatCode>0.0%</c:formatCode>
                <c:ptCount val="10"/>
                <c:pt idx="1">
                  <c:v>0.1951219512195122</c:v>
                </c:pt>
                <c:pt idx="2">
                  <c:v>0.10759493670886076</c:v>
                </c:pt>
                <c:pt idx="3">
                  <c:v>0.16923076923076924</c:v>
                </c:pt>
                <c:pt idx="6">
                  <c:v>7.407407407407407E-2</c:v>
                </c:pt>
                <c:pt idx="7">
                  <c:v>8.9171974522292988E-2</c:v>
                </c:pt>
                <c:pt idx="8">
                  <c:v>0.13803680981595093</c:v>
                </c:pt>
              </c:numCache>
            </c:numRef>
          </c:val>
          <c:extLst>
            <c:ext xmlns:c16="http://schemas.microsoft.com/office/drawing/2014/chart" uri="{C3380CC4-5D6E-409C-BE32-E72D297353CC}">
              <c16:uniqueId val="{00000001-BF3C-497F-8A66-D822E9F07C5F}"/>
            </c:ext>
          </c:extLst>
        </c:ser>
        <c:ser>
          <c:idx val="2"/>
          <c:order val="2"/>
          <c:tx>
            <c:strRef>
              <c:f>'[Q25.キャッチアップ人材／レガシー人材の割合.xlsx]まとめ'!$E$5</c:f>
              <c:strCache>
                <c:ptCount val="1"/>
                <c:pt idx="0">
                  <c:v>2～3割程度</c:v>
                </c:pt>
              </c:strCache>
            </c:strRef>
          </c:tx>
          <c:spPr>
            <a:solidFill>
              <a:schemeClr val="accent5">
                <a:lumMod val="20000"/>
                <a:lumOff val="80000"/>
              </a:schemeClr>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'[Q25.キャッチアップ人材／レガシー人材の割合.xlsx]まとめ'!$B$6:$B$15</c:f>
              <c:strCache>
                <c:ptCount val="9"/>
                <c:pt idx="0">
                  <c:v>今後必要とされる新しい技術をキャッチアップできる／できそうな技術者</c:v>
                </c:pt>
                <c:pt idx="1">
                  <c:v>製品利用（n=82）</c:v>
                </c:pt>
                <c:pt idx="2">
                  <c:v>製品開発（n=158）</c:v>
                </c:pt>
                <c:pt idx="3">
                  <c:v>ソフトウェア開発（n=325）</c:v>
                </c:pt>
                <c:pt idx="5">
                  <c:v>レガシーな技術しか扱えない技術者　　</c:v>
                </c:pt>
                <c:pt idx="6">
                  <c:v>製品利用（n=81）</c:v>
                </c:pt>
                <c:pt idx="7">
                  <c:v>製品開発（n=157）</c:v>
                </c:pt>
                <c:pt idx="8">
                  <c:v>ソフトウェア開発（n=326）</c:v>
                </c:pt>
              </c:strCache>
            </c:strRef>
          </c:cat>
          <c:val>
            <c:numRef>
              <c:f>'[Q25.キャッチアップ人材／レガシー人材の割合.xlsx]まとめ'!$E$6:$E$15</c:f>
              <c:numCache>
                <c:formatCode>0.0%</c:formatCode>
                <c:ptCount val="10"/>
                <c:pt idx="1">
                  <c:v>0.15853658536585366</c:v>
                </c:pt>
                <c:pt idx="2">
                  <c:v>0.19620253164556961</c:v>
                </c:pt>
                <c:pt idx="3">
                  <c:v>0.22769230769230769</c:v>
                </c:pt>
                <c:pt idx="6">
                  <c:v>7.407407407407407E-2</c:v>
                </c:pt>
                <c:pt idx="7">
                  <c:v>0.10191082802547771</c:v>
                </c:pt>
                <c:pt idx="8">
                  <c:v>0.16564417177914109</c:v>
                </c:pt>
              </c:numCache>
            </c:numRef>
          </c:val>
          <c:extLst>
            <c:ext xmlns:c16="http://schemas.microsoft.com/office/drawing/2014/chart" uri="{C3380CC4-5D6E-409C-BE32-E72D297353CC}">
              <c16:uniqueId val="{00000002-BF3C-497F-8A66-D822E9F07C5F}"/>
            </c:ext>
          </c:extLst>
        </c:ser>
        <c:ser>
          <c:idx val="3"/>
          <c:order val="3"/>
          <c:tx>
            <c:strRef>
              <c:f>'[Q25.キャッチアップ人材／レガシー人材の割合.xlsx]まとめ'!$F$5</c:f>
              <c:strCache>
                <c:ptCount val="1"/>
                <c:pt idx="0">
                  <c:v>半分程度</c:v>
                </c:pt>
              </c:strCache>
            </c:strRef>
          </c:tx>
          <c:spPr>
            <a:solidFill>
              <a:schemeClr val="accent6"/>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'[Q25.キャッチアップ人材／レガシー人材の割合.xlsx]まとめ'!$B$6:$B$15</c:f>
              <c:strCache>
                <c:ptCount val="9"/>
                <c:pt idx="0">
                  <c:v>今後必要とされる新しい技術をキャッチアップできる／できそうな技術者</c:v>
                </c:pt>
                <c:pt idx="1">
                  <c:v>製品利用（n=82）</c:v>
                </c:pt>
                <c:pt idx="2">
                  <c:v>製品開発（n=158）</c:v>
                </c:pt>
                <c:pt idx="3">
                  <c:v>ソフトウェア開発（n=325）</c:v>
                </c:pt>
                <c:pt idx="5">
                  <c:v>レガシーな技術しか扱えない技術者　　</c:v>
                </c:pt>
                <c:pt idx="6">
                  <c:v>製品利用（n=81）</c:v>
                </c:pt>
                <c:pt idx="7">
                  <c:v>製品開発（n=157）</c:v>
                </c:pt>
                <c:pt idx="8">
                  <c:v>ソフトウェア開発（n=326）</c:v>
                </c:pt>
              </c:strCache>
            </c:strRef>
          </c:cat>
          <c:val>
            <c:numRef>
              <c:f>'[Q25.キャッチアップ人材／レガシー人材の割合.xlsx]まとめ'!$F$6:$F$15</c:f>
              <c:numCache>
                <c:formatCode>0.0%</c:formatCode>
                <c:ptCount val="10"/>
                <c:pt idx="1">
                  <c:v>0.10975609756097561</c:v>
                </c:pt>
                <c:pt idx="2">
                  <c:v>0.23417721518987342</c:v>
                </c:pt>
                <c:pt idx="3">
                  <c:v>0.20615384615384616</c:v>
                </c:pt>
                <c:pt idx="6">
                  <c:v>0.19753086419753085</c:v>
                </c:pt>
                <c:pt idx="7">
                  <c:v>0.22292993630573249</c:v>
                </c:pt>
                <c:pt idx="8">
                  <c:v>0.22392638036809817</c:v>
                </c:pt>
              </c:numCache>
            </c:numRef>
          </c:val>
          <c:extLst>
            <c:ext xmlns:c16="http://schemas.microsoft.com/office/drawing/2014/chart" uri="{C3380CC4-5D6E-409C-BE32-E72D297353CC}">
              <c16:uniqueId val="{00000003-BF3C-497F-8A66-D822E9F07C5F}"/>
            </c:ext>
          </c:extLst>
        </c:ser>
        <c:ser>
          <c:idx val="4"/>
          <c:order val="4"/>
          <c:tx>
            <c:strRef>
              <c:f>'[Q25.キャッチアップ人材／レガシー人材の割合.xlsx]まとめ'!$G$5</c:f>
              <c:strCache>
                <c:ptCount val="1"/>
                <c:pt idx="0">
                  <c:v>7～8割程度</c:v>
                </c:pt>
              </c:strCache>
            </c:strRef>
          </c:tx>
          <c:spPr>
            <a:solidFill>
              <a:schemeClr val="accent6">
                <a:lumMod val="60000"/>
                <a:lumOff val="40000"/>
              </a:schemeClr>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'[Q25.キャッチアップ人材／レガシー人材の割合.xlsx]まとめ'!$B$6:$B$15</c:f>
              <c:strCache>
                <c:ptCount val="9"/>
                <c:pt idx="0">
                  <c:v>今後必要とされる新しい技術をキャッチアップできる／できそうな技術者</c:v>
                </c:pt>
                <c:pt idx="1">
                  <c:v>製品利用（n=82）</c:v>
                </c:pt>
                <c:pt idx="2">
                  <c:v>製品開発（n=158）</c:v>
                </c:pt>
                <c:pt idx="3">
                  <c:v>ソフトウェア開発（n=325）</c:v>
                </c:pt>
                <c:pt idx="5">
                  <c:v>レガシーな技術しか扱えない技術者　　</c:v>
                </c:pt>
                <c:pt idx="6">
                  <c:v>製品利用（n=81）</c:v>
                </c:pt>
                <c:pt idx="7">
                  <c:v>製品開発（n=157）</c:v>
                </c:pt>
                <c:pt idx="8">
                  <c:v>ソフトウェア開発（n=326）</c:v>
                </c:pt>
              </c:strCache>
            </c:strRef>
          </c:cat>
          <c:val>
            <c:numRef>
              <c:f>'[Q25.キャッチアップ人材／レガシー人材の割合.xlsx]まとめ'!$G$6:$G$15</c:f>
              <c:numCache>
                <c:formatCode>0.0%</c:formatCode>
                <c:ptCount val="10"/>
                <c:pt idx="1">
                  <c:v>9.7560975609756101E-2</c:v>
                </c:pt>
                <c:pt idx="2">
                  <c:v>6.3291139240506333E-2</c:v>
                </c:pt>
                <c:pt idx="3">
                  <c:v>0.12307692307692308</c:v>
                </c:pt>
                <c:pt idx="6">
                  <c:v>0.20987654320987653</c:v>
                </c:pt>
                <c:pt idx="7">
                  <c:v>0.11464968152866242</c:v>
                </c:pt>
                <c:pt idx="8">
                  <c:v>0.13496932515337423</c:v>
                </c:pt>
              </c:numCache>
            </c:numRef>
          </c:val>
          <c:extLst>
            <c:ext xmlns:c16="http://schemas.microsoft.com/office/drawing/2014/chart" uri="{C3380CC4-5D6E-409C-BE32-E72D297353CC}">
              <c16:uniqueId val="{00000004-BF3C-497F-8A66-D822E9F07C5F}"/>
            </c:ext>
          </c:extLst>
        </c:ser>
        <c:ser>
          <c:idx val="5"/>
          <c:order val="5"/>
          <c:tx>
            <c:strRef>
              <c:f>'[Q25.キャッチアップ人材／レガシー人材の割合.xlsx]まとめ'!$H$5</c:f>
              <c:strCache>
                <c:ptCount val="1"/>
                <c:pt idx="0">
                  <c:v>ほぼ全員</c:v>
                </c:pt>
              </c:strCache>
            </c:strRef>
          </c:tx>
          <c:spPr>
            <a:solidFill>
              <a:schemeClr val="accent6">
                <a:lumMod val="20000"/>
                <a:lumOff val="80000"/>
              </a:schemeClr>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'[Q25.キャッチアップ人材／レガシー人材の割合.xlsx]まとめ'!$B$6:$B$15</c:f>
              <c:strCache>
                <c:ptCount val="9"/>
                <c:pt idx="0">
                  <c:v>今後必要とされる新しい技術をキャッチアップできる／できそうな技術者</c:v>
                </c:pt>
                <c:pt idx="1">
                  <c:v>製品利用（n=82）</c:v>
                </c:pt>
                <c:pt idx="2">
                  <c:v>製品開発（n=158）</c:v>
                </c:pt>
                <c:pt idx="3">
                  <c:v>ソフトウェア開発（n=325）</c:v>
                </c:pt>
                <c:pt idx="5">
                  <c:v>レガシーな技術しか扱えない技術者　　</c:v>
                </c:pt>
                <c:pt idx="6">
                  <c:v>製品利用（n=81）</c:v>
                </c:pt>
                <c:pt idx="7">
                  <c:v>製品開発（n=157）</c:v>
                </c:pt>
                <c:pt idx="8">
                  <c:v>ソフトウェア開発（n=326）</c:v>
                </c:pt>
              </c:strCache>
            </c:strRef>
          </c:cat>
          <c:val>
            <c:numRef>
              <c:f>'[Q25.キャッチアップ人材／レガシー人材の割合.xlsx]まとめ'!$H$6:$H$15</c:f>
              <c:numCache>
                <c:formatCode>0.0%</c:formatCode>
                <c:ptCount val="10"/>
                <c:pt idx="1">
                  <c:v>0.13414634146341464</c:v>
                </c:pt>
                <c:pt idx="2">
                  <c:v>0.14556962025316456</c:v>
                </c:pt>
                <c:pt idx="3">
                  <c:v>0.11076923076923077</c:v>
                </c:pt>
                <c:pt idx="6">
                  <c:v>0.12345679012345678</c:v>
                </c:pt>
                <c:pt idx="7">
                  <c:v>9.5541401273885357E-2</c:v>
                </c:pt>
                <c:pt idx="8">
                  <c:v>4.2944785276073622E-2</c:v>
                </c:pt>
              </c:numCache>
            </c:numRef>
          </c:val>
          <c:extLst>
            <c:ext xmlns:c16="http://schemas.microsoft.com/office/drawing/2014/chart" uri="{C3380CC4-5D6E-409C-BE32-E72D297353CC}">
              <c16:uniqueId val="{00000005-BF3C-497F-8A66-D822E9F07C5F}"/>
            </c:ext>
          </c:extLst>
        </c:ser>
        <c:ser>
          <c:idx val="6"/>
          <c:order val="6"/>
          <c:tx>
            <c:strRef>
              <c:f>'[Q25.キャッチアップ人材／レガシー人材の割合.xlsx]まとめ'!$I$5</c:f>
              <c:strCache>
                <c:ptCount val="1"/>
                <c:pt idx="0">
                  <c:v>わからない</c:v>
                </c:pt>
              </c:strCache>
            </c:strRef>
          </c:tx>
          <c:spPr>
            <a:solidFill>
              <a:schemeClr val="bg1"/>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'[Q25.キャッチアップ人材／レガシー人材の割合.xlsx]まとめ'!$B$6:$B$15</c:f>
              <c:strCache>
                <c:ptCount val="9"/>
                <c:pt idx="0">
                  <c:v>今後必要とされる新しい技術をキャッチアップできる／できそうな技術者</c:v>
                </c:pt>
                <c:pt idx="1">
                  <c:v>製品利用（n=82）</c:v>
                </c:pt>
                <c:pt idx="2">
                  <c:v>製品開発（n=158）</c:v>
                </c:pt>
                <c:pt idx="3">
                  <c:v>ソフトウェア開発（n=325）</c:v>
                </c:pt>
                <c:pt idx="5">
                  <c:v>レガシーな技術しか扱えない技術者　　</c:v>
                </c:pt>
                <c:pt idx="6">
                  <c:v>製品利用（n=81）</c:v>
                </c:pt>
                <c:pt idx="7">
                  <c:v>製品開発（n=157）</c:v>
                </c:pt>
                <c:pt idx="8">
                  <c:v>ソフトウェア開発（n=326）</c:v>
                </c:pt>
              </c:strCache>
            </c:strRef>
          </c:cat>
          <c:val>
            <c:numRef>
              <c:f>'[Q25.キャッチアップ人材／レガシー人材の割合.xlsx]まとめ'!$I$6:$I$15</c:f>
              <c:numCache>
                <c:formatCode>0.0%</c:formatCode>
                <c:ptCount val="10"/>
                <c:pt idx="1">
                  <c:v>0.13414634146341464</c:v>
                </c:pt>
                <c:pt idx="2">
                  <c:v>0.10126582278481013</c:v>
                </c:pt>
                <c:pt idx="3">
                  <c:v>8.3076923076923076E-2</c:v>
                </c:pt>
                <c:pt idx="6">
                  <c:v>0.14814814814814814</c:v>
                </c:pt>
                <c:pt idx="7">
                  <c:v>0.15286624203821655</c:v>
                </c:pt>
                <c:pt idx="8">
                  <c:v>0.12883435582822086</c:v>
                </c:pt>
              </c:numCache>
            </c:numRef>
          </c:val>
          <c:extLst>
            <c:ext xmlns:c16="http://schemas.microsoft.com/office/drawing/2014/chart" uri="{C3380CC4-5D6E-409C-BE32-E72D297353CC}">
              <c16:uniqueId val="{00000006-BF3C-497F-8A66-D822E9F07C5F}"/>
            </c:ext>
          </c:extLst>
        </c:ser>
        <c:dLbls>
          <c:dLblPos val="ctr"/>
          <c:showLegendKey val="0"/>
          <c:showVal val="1"/>
          <c:showCatName val="0"/>
          <c:showSerName val="0"/>
          <c:showPercent val="0"/>
          <c:showBubbleSize val="0"/>
        </c:dLbls>
        <c:gapWidth val="50"/>
        <c:overlap val="100"/>
        <c:axId val="469935616"/>
        <c:axId val="469937152"/>
      </c:barChart>
      <c:catAx>
        <c:axId val="469935616"/>
        <c:scaling>
          <c:orientation val="maxMin"/>
        </c:scaling>
        <c:delete val="0"/>
        <c:axPos val="l"/>
        <c:numFmt formatCode="General" sourceLinked="0"/>
        <c:majorTickMark val="none"/>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7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69937152"/>
        <c:crosses val="autoZero"/>
        <c:auto val="1"/>
        <c:lblAlgn val="ctr"/>
        <c:lblOffset val="100"/>
        <c:noMultiLvlLbl val="0"/>
      </c:catAx>
      <c:valAx>
        <c:axId val="469937152"/>
        <c:scaling>
          <c:orientation val="minMax"/>
        </c:scaling>
        <c:delete val="0"/>
        <c:axPos val="t"/>
        <c:majorGridlines>
          <c:spPr>
            <a:ln w="6350" cap="flat" cmpd="sng" algn="ctr">
              <a:solidFill>
                <a:schemeClr val="bg1">
                  <a:lumMod val="50000"/>
                </a:schemeClr>
              </a:solidFill>
              <a:prstDash val="solid"/>
              <a:round/>
            </a:ln>
            <a:effectLst/>
          </c:spPr>
        </c:majorGridlines>
        <c:numFmt formatCode="0%" sourceLinked="1"/>
        <c:majorTickMark val="none"/>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7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69935616"/>
        <c:crosses val="autoZero"/>
        <c:crossBetween val="between"/>
      </c:valAx>
      <c:spPr>
        <a:solidFill>
          <a:schemeClr val="bg1"/>
        </a:solidFill>
        <a:ln>
          <a:solidFill>
            <a:schemeClr val="tx1"/>
          </a:solidFill>
        </a:ln>
        <a:effectLst/>
      </c:spPr>
    </c:plotArea>
    <c:legend>
      <c:legendPos val="b"/>
      <c:layout>
        <c:manualLayout>
          <c:xMode val="edge"/>
          <c:yMode val="edge"/>
          <c:x val="0.21109385342789599"/>
          <c:y val="0.86081170634920634"/>
          <c:w val="0.73437626262626265"/>
          <c:h val="0.11015308641975309"/>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6350" cap="flat" cmpd="sng" algn="ctr">
      <a:noFill/>
      <a:prstDash val="solid"/>
      <a:round/>
    </a:ln>
    <a:effectLst/>
  </c:spPr>
  <c:txPr>
    <a:bodyPr/>
    <a:lstStyle/>
    <a:p>
      <a:pPr>
        <a:defRPr sz="7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656411505262871"/>
          <c:y val="8.6520307683362066E-2"/>
          <c:w val="0.64961536380117435"/>
          <c:h val="0.76314738896221523"/>
        </c:manualLayout>
      </c:layout>
      <c:barChart>
        <c:barDir val="bar"/>
        <c:grouping val="stacked"/>
        <c:varyColors val="0"/>
        <c:ser>
          <c:idx val="0"/>
          <c:order val="0"/>
          <c:tx>
            <c:strRef>
              <c:f>'[「組込み／IoTに関する動向調査」 集計_データ編_6章_1（B-E）20200306★.xlsx]25-1'!$M$4</c:f>
              <c:strCache>
                <c:ptCount val="1"/>
                <c:pt idx="0">
                  <c:v>ほとんどいない</c:v>
                </c:pt>
              </c:strCache>
            </c:strRef>
          </c:tx>
          <c:spPr>
            <a:solidFill>
              <a:schemeClr val="accent5"/>
            </a:solidFill>
            <a:ln>
              <a:solidFill>
                <a:sysClr val="windowText" lastClr="000000"/>
              </a:solidFill>
            </a:ln>
            <a:effectLst/>
          </c:spPr>
          <c:invertIfNegative val="0"/>
          <c:dLbls>
            <c:spPr>
              <a:noFill/>
              <a:ln>
                <a:noFill/>
              </a:ln>
              <a:effectLst/>
            </c:spPr>
            <c:txPr>
              <a:bodyPr/>
              <a:lstStyle/>
              <a:p>
                <a:pPr>
                  <a:defRPr sz="600">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'[「組込み／IoTに関する動向調査」 集計_データ編_6章_1（B-E）20200306★.xlsx]25-1'!$L$5:$L$10</c:f>
              <c:strCache>
                <c:ptCount val="6"/>
                <c:pt idx="0">
                  <c:v>新技術をキャッチアップできる技術者の割合</c:v>
                </c:pt>
                <c:pt idx="1">
                  <c:v>2019年度（n=483）</c:v>
                </c:pt>
                <c:pt idx="2">
                  <c:v>2018年度（n=272）</c:v>
                </c:pt>
                <c:pt idx="3">
                  <c:v>レガシー技術しか扱えない技術者の割合  </c:v>
                </c:pt>
                <c:pt idx="4">
                  <c:v>2019年度（n=483）</c:v>
                </c:pt>
                <c:pt idx="5">
                  <c:v>2018年度（n=271）</c:v>
                </c:pt>
              </c:strCache>
            </c:strRef>
          </c:cat>
          <c:val>
            <c:numRef>
              <c:f>'[「組込み／IoTに関する動向調査」 集計_データ編_6章_1（B-E）20200306★.xlsx]25-1'!$M$5:$M$10</c:f>
              <c:numCache>
                <c:formatCode>0.0%</c:formatCode>
                <c:ptCount val="6"/>
                <c:pt idx="1">
                  <c:v>0.10351966873706005</c:v>
                </c:pt>
                <c:pt idx="2">
                  <c:v>9.5588235294117641E-2</c:v>
                </c:pt>
                <c:pt idx="4">
                  <c:v>0.18426501035196688</c:v>
                </c:pt>
                <c:pt idx="5">
                  <c:v>0.22140221402214022</c:v>
                </c:pt>
              </c:numCache>
            </c:numRef>
          </c:val>
          <c:extLst>
            <c:ext xmlns:c16="http://schemas.microsoft.com/office/drawing/2014/chart" uri="{C3380CC4-5D6E-409C-BE32-E72D297353CC}">
              <c16:uniqueId val="{00000000-4B37-41EA-BB14-B586AD0C30F2}"/>
            </c:ext>
          </c:extLst>
        </c:ser>
        <c:ser>
          <c:idx val="2"/>
          <c:order val="1"/>
          <c:tx>
            <c:strRef>
              <c:f>'[「組込み／IoTに関する動向調査」 集計_データ編_6章_1（B-E）20200306★.xlsx]25-1'!$N$4</c:f>
              <c:strCache>
                <c:ptCount val="1"/>
                <c:pt idx="0">
                  <c:v>1割程度</c:v>
                </c:pt>
              </c:strCache>
            </c:strRef>
          </c:tx>
          <c:spPr>
            <a:solidFill>
              <a:schemeClr val="accent5">
                <a:lumMod val="60000"/>
                <a:lumOff val="40000"/>
              </a:schemeClr>
            </a:solidFill>
            <a:ln>
              <a:solidFill>
                <a:sysClr val="windowText" lastClr="000000"/>
              </a:solidFill>
            </a:ln>
            <a:effectLst/>
          </c:spPr>
          <c:invertIfNegative val="0"/>
          <c:dLbls>
            <c:spPr>
              <a:noFill/>
              <a:ln>
                <a:noFill/>
              </a:ln>
              <a:effectLst/>
            </c:spPr>
            <c:txPr>
              <a:bodyPr rot="0" vert="horz"/>
              <a:lstStyle/>
              <a:p>
                <a:pPr>
                  <a:defRPr sz="6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集計_データ編_6章_1（B-E）20200306★.xlsx]25-1'!$L$5:$L$10</c:f>
              <c:strCache>
                <c:ptCount val="6"/>
                <c:pt idx="0">
                  <c:v>新技術をキャッチアップできる技術者の割合</c:v>
                </c:pt>
                <c:pt idx="1">
                  <c:v>2019年度（n=483）</c:v>
                </c:pt>
                <c:pt idx="2">
                  <c:v>2018年度（n=272）</c:v>
                </c:pt>
                <c:pt idx="3">
                  <c:v>レガシー技術しか扱えない技術者の割合  </c:v>
                </c:pt>
                <c:pt idx="4">
                  <c:v>2019年度（n=483）</c:v>
                </c:pt>
                <c:pt idx="5">
                  <c:v>2018年度（n=271）</c:v>
                </c:pt>
              </c:strCache>
            </c:strRef>
          </c:cat>
          <c:val>
            <c:numRef>
              <c:f>'[「組込み／IoTに関する動向調査」 集計_データ編_6章_1（B-E）20200306★.xlsx]25-1'!$N$5:$N$10</c:f>
              <c:numCache>
                <c:formatCode>0.0%</c:formatCode>
                <c:ptCount val="6"/>
                <c:pt idx="1">
                  <c:v>0.14906832298136646</c:v>
                </c:pt>
                <c:pt idx="2">
                  <c:v>0.20588235294117646</c:v>
                </c:pt>
                <c:pt idx="4">
                  <c:v>0.12215320910973085</c:v>
                </c:pt>
                <c:pt idx="5">
                  <c:v>0.12915129151291513</c:v>
                </c:pt>
              </c:numCache>
            </c:numRef>
          </c:val>
          <c:extLst>
            <c:ext xmlns:c16="http://schemas.microsoft.com/office/drawing/2014/chart" uri="{C3380CC4-5D6E-409C-BE32-E72D297353CC}">
              <c16:uniqueId val="{00000001-4B37-41EA-BB14-B586AD0C30F2}"/>
            </c:ext>
          </c:extLst>
        </c:ser>
        <c:ser>
          <c:idx val="1"/>
          <c:order val="2"/>
          <c:tx>
            <c:strRef>
              <c:f>'[「組込み／IoTに関する動向調査」 集計_データ編_6章_1（B-E）20200306★.xlsx]25-1'!$O$4</c:f>
              <c:strCache>
                <c:ptCount val="1"/>
                <c:pt idx="0">
                  <c:v>2～3割程度</c:v>
                </c:pt>
              </c:strCache>
            </c:strRef>
          </c:tx>
          <c:spPr>
            <a:solidFill>
              <a:schemeClr val="accent5">
                <a:lumMod val="20000"/>
                <a:lumOff val="80000"/>
              </a:schemeClr>
            </a:solidFill>
            <a:ln>
              <a:solidFill>
                <a:sysClr val="windowText" lastClr="000000"/>
              </a:solidFill>
            </a:ln>
            <a:effectLst/>
          </c:spPr>
          <c:invertIfNegative val="0"/>
          <c:dLbls>
            <c:spPr>
              <a:noFill/>
              <a:ln>
                <a:noFill/>
              </a:ln>
              <a:effectLst/>
            </c:spPr>
            <c:txPr>
              <a:bodyPr rot="0" vert="horz"/>
              <a:lstStyle/>
              <a:p>
                <a:pPr>
                  <a:defRPr sz="6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集計_データ編_6章_1（B-E）20200306★.xlsx]25-1'!$L$5:$L$10</c:f>
              <c:strCache>
                <c:ptCount val="6"/>
                <c:pt idx="0">
                  <c:v>新技術をキャッチアップできる技術者の割合</c:v>
                </c:pt>
                <c:pt idx="1">
                  <c:v>2019年度（n=483）</c:v>
                </c:pt>
                <c:pt idx="2">
                  <c:v>2018年度（n=272）</c:v>
                </c:pt>
                <c:pt idx="3">
                  <c:v>レガシー技術しか扱えない技術者の割合  </c:v>
                </c:pt>
                <c:pt idx="4">
                  <c:v>2019年度（n=483）</c:v>
                </c:pt>
                <c:pt idx="5">
                  <c:v>2018年度（n=271）</c:v>
                </c:pt>
              </c:strCache>
            </c:strRef>
          </c:cat>
          <c:val>
            <c:numRef>
              <c:f>'[「組込み／IoTに関する動向調査」 集計_データ編_6章_1（B-E）20200306★.xlsx]25-1'!$O$5:$O$10</c:f>
              <c:numCache>
                <c:formatCode>0.0%</c:formatCode>
                <c:ptCount val="6"/>
                <c:pt idx="1">
                  <c:v>0.21739130434782608</c:v>
                </c:pt>
                <c:pt idx="2">
                  <c:v>0.18382352941176472</c:v>
                </c:pt>
                <c:pt idx="4">
                  <c:v>0.14492753623188406</c:v>
                </c:pt>
                <c:pt idx="5">
                  <c:v>0.17712177121771217</c:v>
                </c:pt>
              </c:numCache>
            </c:numRef>
          </c:val>
          <c:extLst>
            <c:ext xmlns:c16="http://schemas.microsoft.com/office/drawing/2014/chart" uri="{C3380CC4-5D6E-409C-BE32-E72D297353CC}">
              <c16:uniqueId val="{00000002-4B37-41EA-BB14-B586AD0C30F2}"/>
            </c:ext>
          </c:extLst>
        </c:ser>
        <c:ser>
          <c:idx val="3"/>
          <c:order val="3"/>
          <c:tx>
            <c:strRef>
              <c:f>'[「組込み／IoTに関する動向調査」 集計_データ編_6章_1（B-E）20200306★.xlsx]25-1'!$P$4</c:f>
              <c:strCache>
                <c:ptCount val="1"/>
                <c:pt idx="0">
                  <c:v>半分程度</c:v>
                </c:pt>
              </c:strCache>
            </c:strRef>
          </c:tx>
          <c:spPr>
            <a:solidFill>
              <a:schemeClr val="accent6"/>
            </a:solidFill>
            <a:ln>
              <a:solidFill>
                <a:sysClr val="windowText" lastClr="000000"/>
              </a:solidFill>
            </a:ln>
          </c:spPr>
          <c:invertIfNegative val="0"/>
          <c:dLbls>
            <c:spPr>
              <a:noFill/>
              <a:ln>
                <a:noFill/>
              </a:ln>
              <a:effectLst/>
            </c:spPr>
            <c:txPr>
              <a:bodyPr wrap="square" lIns="38100" tIns="19050" rIns="38100" bIns="19050" anchor="ctr">
                <a:spAutoFit/>
              </a:bodyPr>
              <a:lstStyle/>
              <a:p>
                <a:pPr>
                  <a:defRPr sz="6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'[「組込み／IoTに関する動向調査」 集計_データ編_6章_1（B-E）20200306★.xlsx]25-1'!$L$5:$L$10</c:f>
              <c:strCache>
                <c:ptCount val="6"/>
                <c:pt idx="0">
                  <c:v>新技術をキャッチアップできる技術者の割合</c:v>
                </c:pt>
                <c:pt idx="1">
                  <c:v>2019年度（n=483）</c:v>
                </c:pt>
                <c:pt idx="2">
                  <c:v>2018年度（n=272）</c:v>
                </c:pt>
                <c:pt idx="3">
                  <c:v>レガシー技術しか扱えない技術者の割合  </c:v>
                </c:pt>
                <c:pt idx="4">
                  <c:v>2019年度（n=483）</c:v>
                </c:pt>
                <c:pt idx="5">
                  <c:v>2018年度（n=271）</c:v>
                </c:pt>
              </c:strCache>
            </c:strRef>
          </c:cat>
          <c:val>
            <c:numRef>
              <c:f>'[「組込み／IoTに関する動向調査」 集計_データ編_6章_1（B-E）20200306★.xlsx]25-1'!$P$5:$P$10</c:f>
              <c:numCache>
                <c:formatCode>0.0%</c:formatCode>
                <c:ptCount val="6"/>
                <c:pt idx="1">
                  <c:v>0.21532091097308489</c:v>
                </c:pt>
                <c:pt idx="2">
                  <c:v>0.20220588235294118</c:v>
                </c:pt>
                <c:pt idx="4">
                  <c:v>0.2236024844720497</c:v>
                </c:pt>
                <c:pt idx="5">
                  <c:v>0.18819188191881919</c:v>
                </c:pt>
              </c:numCache>
            </c:numRef>
          </c:val>
          <c:extLst>
            <c:ext xmlns:c16="http://schemas.microsoft.com/office/drawing/2014/chart" uri="{C3380CC4-5D6E-409C-BE32-E72D297353CC}">
              <c16:uniqueId val="{00000003-4B37-41EA-BB14-B586AD0C30F2}"/>
            </c:ext>
          </c:extLst>
        </c:ser>
        <c:ser>
          <c:idx val="4"/>
          <c:order val="4"/>
          <c:tx>
            <c:strRef>
              <c:f>'[「組込み／IoTに関する動向調査」 集計_データ編_6章_1（B-E）20200306★.xlsx]25-1'!$Q$4</c:f>
              <c:strCache>
                <c:ptCount val="1"/>
                <c:pt idx="0">
                  <c:v>7～8割程度</c:v>
                </c:pt>
              </c:strCache>
            </c:strRef>
          </c:tx>
          <c:spPr>
            <a:solidFill>
              <a:schemeClr val="accent6">
                <a:lumMod val="60000"/>
                <a:lumOff val="40000"/>
              </a:schemeClr>
            </a:solidFill>
            <a:ln>
              <a:solidFill>
                <a:sysClr val="windowText" lastClr="000000"/>
              </a:solidFill>
            </a:ln>
          </c:spPr>
          <c:invertIfNegative val="0"/>
          <c:dLbls>
            <c:spPr>
              <a:noFill/>
              <a:ln>
                <a:noFill/>
              </a:ln>
              <a:effectLst/>
            </c:spPr>
            <c:txPr>
              <a:bodyPr/>
              <a:lstStyle/>
              <a:p>
                <a:pPr>
                  <a:defRPr sz="600">
                    <a:solidFill>
                      <a:schemeClr val="tx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'[「組込み／IoTに関する動向調査」 集計_データ編_6章_1（B-E）20200306★.xlsx]25-1'!$L$5:$L$10</c:f>
              <c:strCache>
                <c:ptCount val="6"/>
                <c:pt idx="0">
                  <c:v>新技術をキャッチアップできる技術者の割合</c:v>
                </c:pt>
                <c:pt idx="1">
                  <c:v>2019年度（n=483）</c:v>
                </c:pt>
                <c:pt idx="2">
                  <c:v>2018年度（n=272）</c:v>
                </c:pt>
                <c:pt idx="3">
                  <c:v>レガシー技術しか扱えない技術者の割合  </c:v>
                </c:pt>
                <c:pt idx="4">
                  <c:v>2019年度（n=483）</c:v>
                </c:pt>
                <c:pt idx="5">
                  <c:v>2018年度（n=271）</c:v>
                </c:pt>
              </c:strCache>
            </c:strRef>
          </c:cat>
          <c:val>
            <c:numRef>
              <c:f>'[「組込み／IoTに関する動向調査」 集計_データ編_6章_1（B-E）20200306★.xlsx]25-1'!$Q$5:$Q$10</c:f>
              <c:numCache>
                <c:formatCode>0.0%</c:formatCode>
                <c:ptCount val="6"/>
                <c:pt idx="1">
                  <c:v>0.10351966873706005</c:v>
                </c:pt>
                <c:pt idx="2">
                  <c:v>0.12867647058823528</c:v>
                </c:pt>
                <c:pt idx="4">
                  <c:v>0.12836438923395446</c:v>
                </c:pt>
                <c:pt idx="5">
                  <c:v>0.14022140221402213</c:v>
                </c:pt>
              </c:numCache>
            </c:numRef>
          </c:val>
          <c:extLst>
            <c:ext xmlns:c16="http://schemas.microsoft.com/office/drawing/2014/chart" uri="{C3380CC4-5D6E-409C-BE32-E72D297353CC}">
              <c16:uniqueId val="{00000004-4B37-41EA-BB14-B586AD0C30F2}"/>
            </c:ext>
          </c:extLst>
        </c:ser>
        <c:ser>
          <c:idx val="5"/>
          <c:order val="5"/>
          <c:tx>
            <c:strRef>
              <c:f>'[「組込み／IoTに関する動向調査」 集計_データ編_6章_1（B-E）20200306★.xlsx]25-1'!$R$4</c:f>
              <c:strCache>
                <c:ptCount val="1"/>
                <c:pt idx="0">
                  <c:v>ほぼ全員</c:v>
                </c:pt>
              </c:strCache>
            </c:strRef>
          </c:tx>
          <c:spPr>
            <a:solidFill>
              <a:schemeClr val="accent6">
                <a:lumMod val="20000"/>
                <a:lumOff val="80000"/>
              </a:schemeClr>
            </a:solidFill>
            <a:ln>
              <a:solidFill>
                <a:sysClr val="windowText" lastClr="000000"/>
              </a:solidFill>
            </a:ln>
          </c:spPr>
          <c:invertIfNegative val="0"/>
          <c:dLbls>
            <c:dLbl>
              <c:idx val="1"/>
              <c:layout>
                <c:manualLayout>
                  <c:x val="-4.8383586198054782E-4"/>
                  <c:y val="2.6919719208926778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B37-41EA-BB14-B586AD0C30F2}"/>
                </c:ext>
              </c:extLst>
            </c:dLbl>
            <c:dLbl>
              <c:idx val="6"/>
              <c:layout>
                <c:manualLayout>
                  <c:x val="-1.7873100983020554E-3"/>
                  <c:y val="5.81199429624988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B37-41EA-BB14-B586AD0C30F2}"/>
                </c:ext>
              </c:extLst>
            </c:dLbl>
            <c:dLbl>
              <c:idx val="7"/>
              <c:layout>
                <c:manualLayout>
                  <c:x val="-1.7873100983020554E-3"/>
                  <c:y val="4.10261904640125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B37-41EA-BB14-B586AD0C30F2}"/>
                </c:ext>
              </c:extLst>
            </c:dLbl>
            <c:spPr>
              <a:noFill/>
              <a:ln>
                <a:noFill/>
              </a:ln>
              <a:effectLst/>
            </c:spPr>
            <c:txPr>
              <a:bodyPr wrap="square" lIns="38100" tIns="19050" rIns="38100" bIns="19050" anchor="ctr">
                <a:spAutoFit/>
              </a:bodyPr>
              <a:lstStyle/>
              <a:p>
                <a:pPr>
                  <a:defRPr sz="600">
                    <a:solidFill>
                      <a:schemeClr val="tx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集計_データ編_6章_1（B-E）20200306★.xlsx]25-1'!$L$5:$L$10</c:f>
              <c:strCache>
                <c:ptCount val="6"/>
                <c:pt idx="0">
                  <c:v>新技術をキャッチアップできる技術者の割合</c:v>
                </c:pt>
                <c:pt idx="1">
                  <c:v>2019年度（n=483）</c:v>
                </c:pt>
                <c:pt idx="2">
                  <c:v>2018年度（n=272）</c:v>
                </c:pt>
                <c:pt idx="3">
                  <c:v>レガシー技術しか扱えない技術者の割合  </c:v>
                </c:pt>
                <c:pt idx="4">
                  <c:v>2019年度（n=483）</c:v>
                </c:pt>
                <c:pt idx="5">
                  <c:v>2018年度（n=271）</c:v>
                </c:pt>
              </c:strCache>
            </c:strRef>
          </c:cat>
          <c:val>
            <c:numRef>
              <c:f>'[「組込み／IoTに関する動向調査」 集計_データ編_6章_1（B-E）20200306★.xlsx]25-1'!$R$5:$R$10</c:f>
              <c:numCache>
                <c:formatCode>0.0%</c:formatCode>
                <c:ptCount val="6"/>
                <c:pt idx="1">
                  <c:v>0.12215320910973085</c:v>
                </c:pt>
                <c:pt idx="2">
                  <c:v>0.14338235294117646</c:v>
                </c:pt>
                <c:pt idx="4">
                  <c:v>6.0041407867494824E-2</c:v>
                </c:pt>
                <c:pt idx="5">
                  <c:v>4.0590405904059039E-2</c:v>
                </c:pt>
              </c:numCache>
            </c:numRef>
          </c:val>
          <c:extLst>
            <c:ext xmlns:c16="http://schemas.microsoft.com/office/drawing/2014/chart" uri="{C3380CC4-5D6E-409C-BE32-E72D297353CC}">
              <c16:uniqueId val="{00000008-4B37-41EA-BB14-B586AD0C30F2}"/>
            </c:ext>
          </c:extLst>
        </c:ser>
        <c:ser>
          <c:idx val="6"/>
          <c:order val="6"/>
          <c:tx>
            <c:strRef>
              <c:f>'[「組込み／IoTに関する動向調査」 集計_データ編_6章_1（B-E）20200306★.xlsx]25-1'!$S$4</c:f>
              <c:strCache>
                <c:ptCount val="1"/>
                <c:pt idx="0">
                  <c:v>わからない</c:v>
                </c:pt>
              </c:strCache>
            </c:strRef>
          </c:tx>
          <c:spPr>
            <a:solidFill>
              <a:schemeClr val="bg1"/>
            </a:solidFill>
            <a:ln>
              <a:solidFill>
                <a:sysClr val="windowText" lastClr="000000"/>
              </a:solidFill>
            </a:ln>
          </c:spPr>
          <c:invertIfNegative val="0"/>
          <c:dLbls>
            <c:spPr>
              <a:noFill/>
              <a:ln>
                <a:noFill/>
              </a:ln>
              <a:effectLst/>
            </c:spPr>
            <c:txPr>
              <a:bodyPr wrap="square" lIns="38100" tIns="19050" rIns="38100" bIns="19050" anchor="ctr">
                <a:spAutoFit/>
              </a:bodyPr>
              <a:lstStyle/>
              <a:p>
                <a:pPr>
                  <a:defRPr sz="6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集計_データ編_6章_1（B-E）20200306★.xlsx]25-1'!$L$5:$L$10</c:f>
              <c:strCache>
                <c:ptCount val="6"/>
                <c:pt idx="0">
                  <c:v>新技術をキャッチアップできる技術者の割合</c:v>
                </c:pt>
                <c:pt idx="1">
                  <c:v>2019年度（n=483）</c:v>
                </c:pt>
                <c:pt idx="2">
                  <c:v>2018年度（n=272）</c:v>
                </c:pt>
                <c:pt idx="3">
                  <c:v>レガシー技術しか扱えない技術者の割合  </c:v>
                </c:pt>
                <c:pt idx="4">
                  <c:v>2019年度（n=483）</c:v>
                </c:pt>
                <c:pt idx="5">
                  <c:v>2018年度（n=271）</c:v>
                </c:pt>
              </c:strCache>
            </c:strRef>
          </c:cat>
          <c:val>
            <c:numRef>
              <c:f>'[「組込み／IoTに関する動向調査」 集計_データ編_6章_1（B-E）20200306★.xlsx]25-1'!$S$5:$S$10</c:f>
              <c:numCache>
                <c:formatCode>0.0%</c:formatCode>
                <c:ptCount val="6"/>
                <c:pt idx="1">
                  <c:v>8.9026915113871632E-2</c:v>
                </c:pt>
                <c:pt idx="2">
                  <c:v>4.0441176470588237E-2</c:v>
                </c:pt>
                <c:pt idx="4">
                  <c:v>0.13664596273291926</c:v>
                </c:pt>
                <c:pt idx="5">
                  <c:v>0.10332103321033211</c:v>
                </c:pt>
              </c:numCache>
            </c:numRef>
          </c:val>
          <c:extLst>
            <c:ext xmlns:c16="http://schemas.microsoft.com/office/drawing/2014/chart" uri="{C3380CC4-5D6E-409C-BE32-E72D297353CC}">
              <c16:uniqueId val="{00000009-4B37-41EA-BB14-B586AD0C30F2}"/>
            </c:ext>
          </c:extLst>
        </c:ser>
        <c:dLbls>
          <c:showLegendKey val="0"/>
          <c:showVal val="0"/>
          <c:showCatName val="0"/>
          <c:showSerName val="0"/>
          <c:showPercent val="0"/>
          <c:showBubbleSize val="0"/>
        </c:dLbls>
        <c:gapWidth val="40"/>
        <c:overlap val="100"/>
        <c:axId val="470309504"/>
        <c:axId val="470315392"/>
      </c:barChart>
      <c:catAx>
        <c:axId val="47030950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470315392"/>
        <c:crosses val="autoZero"/>
        <c:auto val="1"/>
        <c:lblAlgn val="ctr"/>
        <c:lblOffset val="100"/>
        <c:noMultiLvlLbl val="0"/>
      </c:catAx>
      <c:valAx>
        <c:axId val="4703153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70309504"/>
        <c:crosses val="autoZero"/>
        <c:crossBetween val="between"/>
      </c:valAx>
      <c:spPr>
        <a:noFill/>
        <a:ln>
          <a:solidFill>
            <a:schemeClr val="tx1">
              <a:lumMod val="50000"/>
              <a:lumOff val="50000"/>
            </a:schemeClr>
          </a:solidFill>
        </a:ln>
        <a:effectLst/>
      </c:spPr>
    </c:plotArea>
    <c:legend>
      <c:legendPos val="b"/>
      <c:overlay val="0"/>
      <c:spPr>
        <a:noFill/>
        <a:ln>
          <a:noFill/>
        </a:ln>
        <a:effectLst/>
      </c:spPr>
      <c:txPr>
        <a:bodyPr rot="0" vert="horz"/>
        <a:lstStyle/>
        <a:p>
          <a:pPr>
            <a:defRPr/>
          </a:pPr>
          <a:endParaRPr lang="ja-JP"/>
        </a:p>
      </c:txPr>
    </c:legend>
    <c:plotVisOnly val="1"/>
    <c:dispBlanksAs val="gap"/>
    <c:showDLblsOverMax val="0"/>
  </c:chart>
  <c:spPr>
    <a:solidFill>
      <a:schemeClr val="bg1"/>
    </a:solid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3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Q25A.</a:t>
            </a:r>
            <a:r>
              <a:rPr lang="ja-JP" dirty="0"/>
              <a:t>新技術をキャッチアップできる技術者の割合</a:t>
            </a:r>
          </a:p>
        </c:rich>
      </c:tx>
      <c:layout>
        <c:manualLayout>
          <c:xMode val="edge"/>
          <c:yMode val="edge"/>
          <c:x val="0.29799828240917975"/>
          <c:y val="3.4188043391356992E-3"/>
        </c:manualLayout>
      </c:layout>
      <c:overlay val="0"/>
    </c:title>
    <c:autoTitleDeleted val="0"/>
    <c:plotArea>
      <c:layout>
        <c:manualLayout>
          <c:layoutTarget val="inner"/>
          <c:xMode val="edge"/>
          <c:yMode val="edge"/>
          <c:x val="0.26101006756547024"/>
          <c:y val="0.17882796388127431"/>
          <c:w val="0.69516943102217343"/>
          <c:h val="0.69819010651863689"/>
        </c:manualLayout>
      </c:layout>
      <c:barChart>
        <c:barDir val="bar"/>
        <c:grouping val="stacked"/>
        <c:varyColors val="0"/>
        <c:ser>
          <c:idx val="0"/>
          <c:order val="0"/>
          <c:tx>
            <c:strRef>
              <c:f>'25-2'!$M$5</c:f>
              <c:strCache>
                <c:ptCount val="1"/>
                <c:pt idx="0">
                  <c:v>ほとんどいない</c:v>
                </c:pt>
              </c:strCache>
            </c:strRef>
          </c:tx>
          <c:spPr>
            <a:solidFill>
              <a:srgbClr val="4472C4"/>
            </a:solidFill>
            <a:ln>
              <a:solidFill>
                <a:sysClr val="windowText" lastClr="000000"/>
              </a:solidFill>
            </a:ln>
            <a:effectLst/>
          </c:spPr>
          <c:invertIfNegative val="0"/>
          <c:dLbls>
            <c:spPr>
              <a:noFill/>
              <a:ln>
                <a:noFill/>
              </a:ln>
              <a:effectLst/>
            </c:spPr>
            <c:txPr>
              <a:bodyPr/>
              <a:lstStyle/>
              <a:p>
                <a:pPr>
                  <a:defRPr>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'25-2'!$L$6:$L$18</c:f>
              <c:strCache>
                <c:ptCount val="12"/>
                <c:pt idx="0">
                  <c:v>従業員数　　　  　  　　　　　</c:v>
                </c:pt>
                <c:pt idx="1">
                  <c:v>100人以下（n=313）</c:v>
                </c:pt>
                <c:pt idx="2">
                  <c:v>101人以上（n=170）</c:v>
                </c:pt>
                <c:pt idx="3">
                  <c:v>IoT事業分野　　　　   　　　</c:v>
                </c:pt>
                <c:pt idx="4">
                  <c:v>あり（n=340）</c:v>
                </c:pt>
                <c:pt idx="5">
                  <c:v>なし（n=143）</c:v>
                </c:pt>
                <c:pt idx="6">
                  <c:v>AI取り組み　　　　　    　　　</c:v>
                </c:pt>
                <c:pt idx="7">
                  <c:v>あり（n=285）</c:v>
                </c:pt>
                <c:pt idx="8">
                  <c:v>なし（n=197）</c:v>
                </c:pt>
                <c:pt idx="9">
                  <c:v>DX取り組み 　　　    　　　　</c:v>
                </c:pt>
                <c:pt idx="10">
                  <c:v>あり（n=49）</c:v>
                </c:pt>
                <c:pt idx="11">
                  <c:v>なし（n=429）</c:v>
                </c:pt>
              </c:strCache>
            </c:strRef>
          </c:cat>
          <c:val>
            <c:numRef>
              <c:f>'25-2'!$M$6:$M$18</c:f>
              <c:numCache>
                <c:formatCode>0.0%</c:formatCode>
                <c:ptCount val="13"/>
                <c:pt idx="1">
                  <c:v>0.11182108626198083</c:v>
                </c:pt>
                <c:pt idx="2">
                  <c:v>8.8235294117647065E-2</c:v>
                </c:pt>
                <c:pt idx="4">
                  <c:v>0.10294117647058823</c:v>
                </c:pt>
                <c:pt idx="5">
                  <c:v>0.1048951048951049</c:v>
                </c:pt>
                <c:pt idx="7">
                  <c:v>0.10877192982456141</c:v>
                </c:pt>
                <c:pt idx="8">
                  <c:v>9.6446700507614211E-2</c:v>
                </c:pt>
                <c:pt idx="10">
                  <c:v>6.1224489795918366E-2</c:v>
                </c:pt>
                <c:pt idx="11">
                  <c:v>0.10955710955710955</c:v>
                </c:pt>
              </c:numCache>
            </c:numRef>
          </c:val>
          <c:extLst>
            <c:ext xmlns:c16="http://schemas.microsoft.com/office/drawing/2014/chart" uri="{C3380CC4-5D6E-409C-BE32-E72D297353CC}">
              <c16:uniqueId val="{00000000-5A14-402E-BC55-449715371FD4}"/>
            </c:ext>
          </c:extLst>
        </c:ser>
        <c:ser>
          <c:idx val="2"/>
          <c:order val="1"/>
          <c:tx>
            <c:strRef>
              <c:f>'25-2'!$N$5</c:f>
              <c:strCache>
                <c:ptCount val="1"/>
                <c:pt idx="0">
                  <c:v>1割程度</c:v>
                </c:pt>
              </c:strCache>
            </c:strRef>
          </c:tx>
          <c:spPr>
            <a:solidFill>
              <a:srgbClr val="8FAADC"/>
            </a:solidFill>
            <a:ln>
              <a:solidFill>
                <a:sysClr val="windowText" lastClr="000000"/>
              </a:solidFill>
            </a:ln>
            <a:effectLst/>
          </c:spPr>
          <c:invertIfNegative val="0"/>
          <c:dLbls>
            <c:spPr>
              <a:noFill/>
              <a:ln>
                <a:noFill/>
              </a:ln>
              <a:effectLst/>
            </c:spPr>
            <c:txPr>
              <a:bodyPr rot="0" vert="horz"/>
              <a:lstStyle/>
              <a:p>
                <a:pPr>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'25-2'!$L$6:$L$18</c:f>
              <c:strCache>
                <c:ptCount val="12"/>
                <c:pt idx="0">
                  <c:v>従業員数　　　  　  　　　　　</c:v>
                </c:pt>
                <c:pt idx="1">
                  <c:v>100人以下（n=313）</c:v>
                </c:pt>
                <c:pt idx="2">
                  <c:v>101人以上（n=170）</c:v>
                </c:pt>
                <c:pt idx="3">
                  <c:v>IoT事業分野　　　　   　　　</c:v>
                </c:pt>
                <c:pt idx="4">
                  <c:v>あり（n=340）</c:v>
                </c:pt>
                <c:pt idx="5">
                  <c:v>なし（n=143）</c:v>
                </c:pt>
                <c:pt idx="6">
                  <c:v>AI取り組み　　　　　    　　　</c:v>
                </c:pt>
                <c:pt idx="7">
                  <c:v>あり（n=285）</c:v>
                </c:pt>
                <c:pt idx="8">
                  <c:v>なし（n=197）</c:v>
                </c:pt>
                <c:pt idx="9">
                  <c:v>DX取り組み 　　　    　　　　</c:v>
                </c:pt>
                <c:pt idx="10">
                  <c:v>あり（n=49）</c:v>
                </c:pt>
                <c:pt idx="11">
                  <c:v>なし（n=429）</c:v>
                </c:pt>
              </c:strCache>
            </c:strRef>
          </c:cat>
          <c:val>
            <c:numRef>
              <c:f>'25-2'!$N$6:$N$18</c:f>
              <c:numCache>
                <c:formatCode>0.0%</c:formatCode>
                <c:ptCount val="13"/>
                <c:pt idx="1">
                  <c:v>0.14376996805111822</c:v>
                </c:pt>
                <c:pt idx="2">
                  <c:v>0.1588235294117647</c:v>
                </c:pt>
                <c:pt idx="4">
                  <c:v>0.13823529411764707</c:v>
                </c:pt>
                <c:pt idx="5">
                  <c:v>0.17482517482517482</c:v>
                </c:pt>
                <c:pt idx="7">
                  <c:v>0.15438596491228071</c:v>
                </c:pt>
                <c:pt idx="8">
                  <c:v>0.14213197969543148</c:v>
                </c:pt>
                <c:pt idx="10">
                  <c:v>0.10204081632653061</c:v>
                </c:pt>
                <c:pt idx="11">
                  <c:v>0.15384615384615385</c:v>
                </c:pt>
              </c:numCache>
            </c:numRef>
          </c:val>
          <c:extLst>
            <c:ext xmlns:c16="http://schemas.microsoft.com/office/drawing/2014/chart" uri="{C3380CC4-5D6E-409C-BE32-E72D297353CC}">
              <c16:uniqueId val="{00000001-5A14-402E-BC55-449715371FD4}"/>
            </c:ext>
          </c:extLst>
        </c:ser>
        <c:ser>
          <c:idx val="1"/>
          <c:order val="2"/>
          <c:tx>
            <c:strRef>
              <c:f>'25-2'!$O$5</c:f>
              <c:strCache>
                <c:ptCount val="1"/>
                <c:pt idx="0">
                  <c:v>2～3割程度</c:v>
                </c:pt>
              </c:strCache>
            </c:strRef>
          </c:tx>
          <c:spPr>
            <a:solidFill>
              <a:srgbClr val="DAE3F3"/>
            </a:solidFill>
            <a:ln>
              <a:solidFill>
                <a:sysClr val="windowText" lastClr="000000"/>
              </a:solidFill>
            </a:ln>
            <a:effectLst/>
          </c:spPr>
          <c:invertIfNegative val="0"/>
          <c:dLbls>
            <c:spPr>
              <a:noFill/>
              <a:ln>
                <a:noFill/>
              </a:ln>
              <a:effectLst/>
            </c:spPr>
            <c:txPr>
              <a:bodyPr rot="0" vert="horz"/>
              <a:lstStyle/>
              <a:p>
                <a:pPr>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'25-2'!$L$6:$L$18</c:f>
              <c:strCache>
                <c:ptCount val="12"/>
                <c:pt idx="0">
                  <c:v>従業員数　　　  　  　　　　　</c:v>
                </c:pt>
                <c:pt idx="1">
                  <c:v>100人以下（n=313）</c:v>
                </c:pt>
                <c:pt idx="2">
                  <c:v>101人以上（n=170）</c:v>
                </c:pt>
                <c:pt idx="3">
                  <c:v>IoT事業分野　　　　   　　　</c:v>
                </c:pt>
                <c:pt idx="4">
                  <c:v>あり（n=340）</c:v>
                </c:pt>
                <c:pt idx="5">
                  <c:v>なし（n=143）</c:v>
                </c:pt>
                <c:pt idx="6">
                  <c:v>AI取り組み　　　　　    　　　</c:v>
                </c:pt>
                <c:pt idx="7">
                  <c:v>あり（n=285）</c:v>
                </c:pt>
                <c:pt idx="8">
                  <c:v>なし（n=197）</c:v>
                </c:pt>
                <c:pt idx="9">
                  <c:v>DX取り組み 　　　    　　　　</c:v>
                </c:pt>
                <c:pt idx="10">
                  <c:v>あり（n=49）</c:v>
                </c:pt>
                <c:pt idx="11">
                  <c:v>なし（n=429）</c:v>
                </c:pt>
              </c:strCache>
            </c:strRef>
          </c:cat>
          <c:val>
            <c:numRef>
              <c:f>'25-2'!$O$6:$O$18</c:f>
              <c:numCache>
                <c:formatCode>0.0%</c:formatCode>
                <c:ptCount val="13"/>
                <c:pt idx="1">
                  <c:v>0.20447284345047922</c:v>
                </c:pt>
                <c:pt idx="2">
                  <c:v>0.2411764705882353</c:v>
                </c:pt>
                <c:pt idx="4">
                  <c:v>0.21470588235294116</c:v>
                </c:pt>
                <c:pt idx="5">
                  <c:v>0.22377622377622378</c:v>
                </c:pt>
                <c:pt idx="7">
                  <c:v>0.22807017543859648</c:v>
                </c:pt>
                <c:pt idx="8">
                  <c:v>0.20304568527918782</c:v>
                </c:pt>
                <c:pt idx="10">
                  <c:v>0.24489795918367346</c:v>
                </c:pt>
                <c:pt idx="11">
                  <c:v>0.21445221445221446</c:v>
                </c:pt>
              </c:numCache>
            </c:numRef>
          </c:val>
          <c:extLst>
            <c:ext xmlns:c16="http://schemas.microsoft.com/office/drawing/2014/chart" uri="{C3380CC4-5D6E-409C-BE32-E72D297353CC}">
              <c16:uniqueId val="{00000002-5A14-402E-BC55-449715371FD4}"/>
            </c:ext>
          </c:extLst>
        </c:ser>
        <c:ser>
          <c:idx val="3"/>
          <c:order val="3"/>
          <c:tx>
            <c:strRef>
              <c:f>'25-2'!$P$5</c:f>
              <c:strCache>
                <c:ptCount val="1"/>
                <c:pt idx="0">
                  <c:v>半分程度</c:v>
                </c:pt>
              </c:strCache>
            </c:strRef>
          </c:tx>
          <c:spPr>
            <a:solidFill>
              <a:srgbClr val="70AD47"/>
            </a:solidFill>
            <a:ln>
              <a:solidFill>
                <a:sysClr val="windowText" lastClr="000000"/>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'25-2'!$L$6:$L$18</c:f>
              <c:strCache>
                <c:ptCount val="12"/>
                <c:pt idx="0">
                  <c:v>従業員数　　　  　  　　　　　</c:v>
                </c:pt>
                <c:pt idx="1">
                  <c:v>100人以下（n=313）</c:v>
                </c:pt>
                <c:pt idx="2">
                  <c:v>101人以上（n=170）</c:v>
                </c:pt>
                <c:pt idx="3">
                  <c:v>IoT事業分野　　　　   　　　</c:v>
                </c:pt>
                <c:pt idx="4">
                  <c:v>あり（n=340）</c:v>
                </c:pt>
                <c:pt idx="5">
                  <c:v>なし（n=143）</c:v>
                </c:pt>
                <c:pt idx="6">
                  <c:v>AI取り組み　　　　　    　　　</c:v>
                </c:pt>
                <c:pt idx="7">
                  <c:v>あり（n=285）</c:v>
                </c:pt>
                <c:pt idx="8">
                  <c:v>なし（n=197）</c:v>
                </c:pt>
                <c:pt idx="9">
                  <c:v>DX取り組み 　　　    　　　　</c:v>
                </c:pt>
                <c:pt idx="10">
                  <c:v>あり（n=49）</c:v>
                </c:pt>
                <c:pt idx="11">
                  <c:v>なし（n=429）</c:v>
                </c:pt>
              </c:strCache>
            </c:strRef>
          </c:cat>
          <c:val>
            <c:numRef>
              <c:f>'25-2'!$P$6:$P$18</c:f>
              <c:numCache>
                <c:formatCode>0.0%</c:formatCode>
                <c:ptCount val="13"/>
                <c:pt idx="1">
                  <c:v>0.22044728434504793</c:v>
                </c:pt>
                <c:pt idx="2">
                  <c:v>0.20588235294117646</c:v>
                </c:pt>
                <c:pt idx="4">
                  <c:v>0.2411764705882353</c:v>
                </c:pt>
                <c:pt idx="5">
                  <c:v>0.15384615384615385</c:v>
                </c:pt>
                <c:pt idx="7">
                  <c:v>0.21754385964912282</c:v>
                </c:pt>
                <c:pt idx="8">
                  <c:v>0.21319796954314721</c:v>
                </c:pt>
                <c:pt idx="10">
                  <c:v>0.26530612244897961</c:v>
                </c:pt>
                <c:pt idx="11">
                  <c:v>0.20745920745920746</c:v>
                </c:pt>
              </c:numCache>
            </c:numRef>
          </c:val>
          <c:extLst>
            <c:ext xmlns:c16="http://schemas.microsoft.com/office/drawing/2014/chart" uri="{C3380CC4-5D6E-409C-BE32-E72D297353CC}">
              <c16:uniqueId val="{00000003-5A14-402E-BC55-449715371FD4}"/>
            </c:ext>
          </c:extLst>
        </c:ser>
        <c:ser>
          <c:idx val="4"/>
          <c:order val="4"/>
          <c:tx>
            <c:strRef>
              <c:f>'25-2'!$Q$5</c:f>
              <c:strCache>
                <c:ptCount val="1"/>
                <c:pt idx="0">
                  <c:v>7～8割程度</c:v>
                </c:pt>
              </c:strCache>
            </c:strRef>
          </c:tx>
          <c:spPr>
            <a:solidFill>
              <a:srgbClr val="A9D18E"/>
            </a:solidFill>
            <a:ln>
              <a:solidFill>
                <a:sysClr val="windowText" lastClr="000000"/>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'25-2'!$L$6:$L$18</c:f>
              <c:strCache>
                <c:ptCount val="12"/>
                <c:pt idx="0">
                  <c:v>従業員数　　　  　  　　　　　</c:v>
                </c:pt>
                <c:pt idx="1">
                  <c:v>100人以下（n=313）</c:v>
                </c:pt>
                <c:pt idx="2">
                  <c:v>101人以上（n=170）</c:v>
                </c:pt>
                <c:pt idx="3">
                  <c:v>IoT事業分野　　　　   　　　</c:v>
                </c:pt>
                <c:pt idx="4">
                  <c:v>あり（n=340）</c:v>
                </c:pt>
                <c:pt idx="5">
                  <c:v>なし（n=143）</c:v>
                </c:pt>
                <c:pt idx="6">
                  <c:v>AI取り組み　　　　　    　　　</c:v>
                </c:pt>
                <c:pt idx="7">
                  <c:v>あり（n=285）</c:v>
                </c:pt>
                <c:pt idx="8">
                  <c:v>なし（n=197）</c:v>
                </c:pt>
                <c:pt idx="9">
                  <c:v>DX取り組み 　　　    　　　　</c:v>
                </c:pt>
                <c:pt idx="10">
                  <c:v>あり（n=49）</c:v>
                </c:pt>
                <c:pt idx="11">
                  <c:v>なし（n=429）</c:v>
                </c:pt>
              </c:strCache>
            </c:strRef>
          </c:cat>
          <c:val>
            <c:numRef>
              <c:f>'25-2'!$Q$6:$Q$18</c:f>
              <c:numCache>
                <c:formatCode>0.0%</c:formatCode>
                <c:ptCount val="13"/>
                <c:pt idx="1">
                  <c:v>0.10543130990415335</c:v>
                </c:pt>
                <c:pt idx="2">
                  <c:v>0.1</c:v>
                </c:pt>
                <c:pt idx="4">
                  <c:v>0.1</c:v>
                </c:pt>
                <c:pt idx="5">
                  <c:v>0.11188811188811189</c:v>
                </c:pt>
                <c:pt idx="7">
                  <c:v>0.10877192982456141</c:v>
                </c:pt>
                <c:pt idx="8">
                  <c:v>9.6446700507614211E-2</c:v>
                </c:pt>
                <c:pt idx="10">
                  <c:v>0.14285714285714285</c:v>
                </c:pt>
                <c:pt idx="11">
                  <c:v>0.10023310023310024</c:v>
                </c:pt>
              </c:numCache>
            </c:numRef>
          </c:val>
          <c:extLst>
            <c:ext xmlns:c16="http://schemas.microsoft.com/office/drawing/2014/chart" uri="{C3380CC4-5D6E-409C-BE32-E72D297353CC}">
              <c16:uniqueId val="{00000004-5A14-402E-BC55-449715371FD4}"/>
            </c:ext>
          </c:extLst>
        </c:ser>
        <c:ser>
          <c:idx val="5"/>
          <c:order val="5"/>
          <c:tx>
            <c:strRef>
              <c:f>'25-2'!$R$5</c:f>
              <c:strCache>
                <c:ptCount val="1"/>
                <c:pt idx="0">
                  <c:v>ほぼ全員</c:v>
                </c:pt>
              </c:strCache>
            </c:strRef>
          </c:tx>
          <c:spPr>
            <a:solidFill>
              <a:srgbClr val="E2F0D9"/>
            </a:solidFill>
            <a:ln>
              <a:solidFill>
                <a:sysClr val="windowText" lastClr="000000"/>
              </a:solidFill>
            </a:ln>
          </c:spPr>
          <c:invertIfNegative val="0"/>
          <c:dLbls>
            <c:dLbl>
              <c:idx val="1"/>
              <c:layout>
                <c:manualLayout>
                  <c:x val="-4.8383586198054782E-4"/>
                  <c:y val="2.6919719208926778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A14-402E-BC55-449715371FD4}"/>
                </c:ext>
              </c:extLst>
            </c:dLbl>
            <c:dLbl>
              <c:idx val="6"/>
              <c:layout>
                <c:manualLayout>
                  <c:x val="-1.7873100983020554E-3"/>
                  <c:y val="5.81199429624988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A14-402E-BC55-449715371FD4}"/>
                </c:ext>
              </c:extLst>
            </c:dLbl>
            <c:dLbl>
              <c:idx val="7"/>
              <c:layout>
                <c:manualLayout>
                  <c:x val="-1.7873100983020554E-3"/>
                  <c:y val="4.10261904640125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A14-402E-BC55-449715371FD4}"/>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'25-2'!$L$6:$L$18</c:f>
              <c:strCache>
                <c:ptCount val="12"/>
                <c:pt idx="0">
                  <c:v>従業員数　　　  　  　　　　　</c:v>
                </c:pt>
                <c:pt idx="1">
                  <c:v>100人以下（n=313）</c:v>
                </c:pt>
                <c:pt idx="2">
                  <c:v>101人以上（n=170）</c:v>
                </c:pt>
                <c:pt idx="3">
                  <c:v>IoT事業分野　　　　   　　　</c:v>
                </c:pt>
                <c:pt idx="4">
                  <c:v>あり（n=340）</c:v>
                </c:pt>
                <c:pt idx="5">
                  <c:v>なし（n=143）</c:v>
                </c:pt>
                <c:pt idx="6">
                  <c:v>AI取り組み　　　　　    　　　</c:v>
                </c:pt>
                <c:pt idx="7">
                  <c:v>あり（n=285）</c:v>
                </c:pt>
                <c:pt idx="8">
                  <c:v>なし（n=197）</c:v>
                </c:pt>
                <c:pt idx="9">
                  <c:v>DX取り組み 　　　    　　　　</c:v>
                </c:pt>
                <c:pt idx="10">
                  <c:v>あり（n=49）</c:v>
                </c:pt>
                <c:pt idx="11">
                  <c:v>なし（n=429）</c:v>
                </c:pt>
              </c:strCache>
            </c:strRef>
          </c:cat>
          <c:val>
            <c:numRef>
              <c:f>'25-2'!$R$6:$R$18</c:f>
              <c:numCache>
                <c:formatCode>0.0%</c:formatCode>
                <c:ptCount val="13"/>
                <c:pt idx="1">
                  <c:v>0.13418530351437699</c:v>
                </c:pt>
                <c:pt idx="2">
                  <c:v>0.1</c:v>
                </c:pt>
                <c:pt idx="4">
                  <c:v>0.12941176470588237</c:v>
                </c:pt>
                <c:pt idx="5">
                  <c:v>0.1048951048951049</c:v>
                </c:pt>
                <c:pt idx="7">
                  <c:v>0.12982456140350876</c:v>
                </c:pt>
                <c:pt idx="8">
                  <c:v>0.1116751269035533</c:v>
                </c:pt>
                <c:pt idx="10">
                  <c:v>0.16326530612244897</c:v>
                </c:pt>
                <c:pt idx="11">
                  <c:v>0.11888111888111888</c:v>
                </c:pt>
              </c:numCache>
            </c:numRef>
          </c:val>
          <c:extLst>
            <c:ext xmlns:c16="http://schemas.microsoft.com/office/drawing/2014/chart" uri="{C3380CC4-5D6E-409C-BE32-E72D297353CC}">
              <c16:uniqueId val="{00000008-5A14-402E-BC55-449715371FD4}"/>
            </c:ext>
          </c:extLst>
        </c:ser>
        <c:ser>
          <c:idx val="6"/>
          <c:order val="6"/>
          <c:tx>
            <c:strRef>
              <c:f>'25-2'!$S$5</c:f>
              <c:strCache>
                <c:ptCount val="1"/>
                <c:pt idx="0">
                  <c:v>わからない</c:v>
                </c:pt>
              </c:strCache>
            </c:strRef>
          </c:tx>
          <c:spPr>
            <a:solidFill>
              <a:schemeClr val="bg1"/>
            </a:solidFill>
            <a:ln>
              <a:solidFill>
                <a:sysClr val="windowText" lastClr="000000"/>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'25-2'!$L$6:$L$18</c:f>
              <c:strCache>
                <c:ptCount val="12"/>
                <c:pt idx="0">
                  <c:v>従業員数　　　  　  　　　　　</c:v>
                </c:pt>
                <c:pt idx="1">
                  <c:v>100人以下（n=313）</c:v>
                </c:pt>
                <c:pt idx="2">
                  <c:v>101人以上（n=170）</c:v>
                </c:pt>
                <c:pt idx="3">
                  <c:v>IoT事業分野　　　　   　　　</c:v>
                </c:pt>
                <c:pt idx="4">
                  <c:v>あり（n=340）</c:v>
                </c:pt>
                <c:pt idx="5">
                  <c:v>なし（n=143）</c:v>
                </c:pt>
                <c:pt idx="6">
                  <c:v>AI取り組み　　　　　    　　　</c:v>
                </c:pt>
                <c:pt idx="7">
                  <c:v>あり（n=285）</c:v>
                </c:pt>
                <c:pt idx="8">
                  <c:v>なし（n=197）</c:v>
                </c:pt>
                <c:pt idx="9">
                  <c:v>DX取り組み 　　　    　　　　</c:v>
                </c:pt>
                <c:pt idx="10">
                  <c:v>あり（n=49）</c:v>
                </c:pt>
                <c:pt idx="11">
                  <c:v>なし（n=429）</c:v>
                </c:pt>
              </c:strCache>
            </c:strRef>
          </c:cat>
          <c:val>
            <c:numRef>
              <c:f>'25-2'!$S$6:$S$18</c:f>
              <c:numCache>
                <c:formatCode>0.0%</c:formatCode>
                <c:ptCount val="13"/>
                <c:pt idx="1">
                  <c:v>7.9872204472843447E-2</c:v>
                </c:pt>
                <c:pt idx="2">
                  <c:v>0.10588235294117647</c:v>
                </c:pt>
                <c:pt idx="4">
                  <c:v>7.3529411764705885E-2</c:v>
                </c:pt>
                <c:pt idx="5">
                  <c:v>0.12587412587412589</c:v>
                </c:pt>
                <c:pt idx="7">
                  <c:v>5.2631578947368418E-2</c:v>
                </c:pt>
                <c:pt idx="8">
                  <c:v>0.13705583756345177</c:v>
                </c:pt>
                <c:pt idx="10">
                  <c:v>2.0408163265306121E-2</c:v>
                </c:pt>
                <c:pt idx="11">
                  <c:v>9.5571095571095568E-2</c:v>
                </c:pt>
              </c:numCache>
            </c:numRef>
          </c:val>
          <c:extLst>
            <c:ext xmlns:c16="http://schemas.microsoft.com/office/drawing/2014/chart" uri="{C3380CC4-5D6E-409C-BE32-E72D297353CC}">
              <c16:uniqueId val="{00000009-5A14-402E-BC55-449715371FD4}"/>
            </c:ext>
          </c:extLst>
        </c:ser>
        <c:dLbls>
          <c:showLegendKey val="0"/>
          <c:showVal val="0"/>
          <c:showCatName val="0"/>
          <c:showSerName val="0"/>
          <c:showPercent val="0"/>
          <c:showBubbleSize val="0"/>
        </c:dLbls>
        <c:gapWidth val="40"/>
        <c:overlap val="100"/>
        <c:axId val="222108672"/>
        <c:axId val="222126848"/>
      </c:barChart>
      <c:catAx>
        <c:axId val="222108672"/>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222126848"/>
        <c:crosses val="autoZero"/>
        <c:auto val="1"/>
        <c:lblAlgn val="ctr"/>
        <c:lblOffset val="100"/>
        <c:noMultiLvlLbl val="0"/>
      </c:catAx>
      <c:valAx>
        <c:axId val="222126848"/>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222108672"/>
        <c:crosses val="autoZero"/>
        <c:crossBetween val="between"/>
      </c:valAx>
      <c:spPr>
        <a:noFill/>
        <a:ln>
          <a:solidFill>
            <a:schemeClr val="tx1">
              <a:lumMod val="50000"/>
              <a:lumOff val="50000"/>
            </a:schemeClr>
          </a:solidFill>
        </a:ln>
        <a:effectLst/>
      </c:spPr>
    </c:plotArea>
    <c:legend>
      <c:legendPos val="b"/>
      <c:layout>
        <c:manualLayout>
          <c:xMode val="edge"/>
          <c:yMode val="edge"/>
          <c:x val="0.24907699615487294"/>
          <c:y val="0.92604985761152703"/>
          <c:w val="0.70968396453745808"/>
          <c:h val="5.3835196825534261E-2"/>
        </c:manualLayout>
      </c:layout>
      <c:overlay val="0"/>
      <c:spPr>
        <a:noFill/>
        <a:ln>
          <a:noFill/>
        </a:ln>
        <a:effectLst/>
      </c:spPr>
      <c:txPr>
        <a:bodyPr rot="0" vert="horz"/>
        <a:lstStyle/>
        <a:p>
          <a:pPr>
            <a:defRPr/>
          </a:pPr>
          <a:endParaRPr lang="ja-JP"/>
        </a:p>
      </c:txPr>
    </c:legend>
    <c:plotVisOnly val="1"/>
    <c:dispBlanksAs val="gap"/>
    <c:showDLblsOverMax val="0"/>
  </c:chart>
  <c:spPr>
    <a:solidFill>
      <a:schemeClr val="bg1"/>
    </a:solidFill>
    <a:ln w="9525" cap="flat" cmpd="sng" algn="ctr">
      <a:noFill/>
      <a:round/>
    </a:ln>
    <a:effectLst/>
  </c:spPr>
  <c:txPr>
    <a:bodyPr/>
    <a:lstStyle/>
    <a:p>
      <a:pPr>
        <a:defRPr sz="8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3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Q25B.</a:t>
            </a:r>
            <a:r>
              <a:rPr lang="ja-JP" altLang="en-US" dirty="0"/>
              <a:t>レガシーな技術</a:t>
            </a:r>
            <a:r>
              <a:rPr lang="ja-JP" dirty="0"/>
              <a:t>しか扱えない技術者の割合</a:t>
            </a:r>
          </a:p>
        </c:rich>
      </c:tx>
      <c:layout>
        <c:manualLayout>
          <c:xMode val="edge"/>
          <c:yMode val="edge"/>
          <c:x val="0.39460809346243314"/>
          <c:y val="1.3251578310492399E-4"/>
        </c:manualLayout>
      </c:layout>
      <c:overlay val="0"/>
    </c:title>
    <c:autoTitleDeleted val="0"/>
    <c:plotArea>
      <c:layout>
        <c:manualLayout>
          <c:layoutTarget val="inner"/>
          <c:xMode val="edge"/>
          <c:yMode val="edge"/>
          <c:x val="0.30656411505262871"/>
          <c:y val="0.18224676822041005"/>
          <c:w val="0.64961536380117435"/>
          <c:h val="0.69477130217950123"/>
        </c:manualLayout>
      </c:layout>
      <c:barChart>
        <c:barDir val="bar"/>
        <c:grouping val="stacked"/>
        <c:varyColors val="0"/>
        <c:ser>
          <c:idx val="0"/>
          <c:order val="0"/>
          <c:tx>
            <c:strRef>
              <c:f>'25-2'!$AF$5</c:f>
              <c:strCache>
                <c:ptCount val="1"/>
                <c:pt idx="0">
                  <c:v>ほとんどいない</c:v>
                </c:pt>
              </c:strCache>
            </c:strRef>
          </c:tx>
          <c:spPr>
            <a:solidFill>
              <a:srgbClr val="4472C4"/>
            </a:solidFill>
            <a:ln>
              <a:solidFill>
                <a:sysClr val="windowText" lastClr="000000"/>
              </a:solidFill>
            </a:ln>
            <a:effectLst/>
          </c:spPr>
          <c:invertIfNegative val="0"/>
          <c:dLbls>
            <c:spPr>
              <a:noFill/>
              <a:ln>
                <a:noFill/>
              </a:ln>
              <a:effectLst/>
            </c:spPr>
            <c:txPr>
              <a:bodyPr/>
              <a:lstStyle/>
              <a:p>
                <a:pPr>
                  <a:defRPr>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'25-2'!$L$6:$L$18</c:f>
              <c:strCache>
                <c:ptCount val="12"/>
                <c:pt idx="0">
                  <c:v>従業員数　　　  　  　　　　　</c:v>
                </c:pt>
                <c:pt idx="1">
                  <c:v>100人以下（n=313）</c:v>
                </c:pt>
                <c:pt idx="2">
                  <c:v>101人以上（n=170）</c:v>
                </c:pt>
                <c:pt idx="3">
                  <c:v>IoT事業分野　　　　   　　　</c:v>
                </c:pt>
                <c:pt idx="4">
                  <c:v>あり（n=340）</c:v>
                </c:pt>
                <c:pt idx="5">
                  <c:v>なし（n=143）</c:v>
                </c:pt>
                <c:pt idx="6">
                  <c:v>AI取り組み　　　　　    　　　</c:v>
                </c:pt>
                <c:pt idx="7">
                  <c:v>あり（n=285）</c:v>
                </c:pt>
                <c:pt idx="8">
                  <c:v>なし（n=197）</c:v>
                </c:pt>
                <c:pt idx="9">
                  <c:v>DX取り組み 　　　    　　　　</c:v>
                </c:pt>
                <c:pt idx="10">
                  <c:v>あり（n=49）</c:v>
                </c:pt>
                <c:pt idx="11">
                  <c:v>なし（n=429）</c:v>
                </c:pt>
              </c:strCache>
            </c:strRef>
          </c:cat>
          <c:val>
            <c:numRef>
              <c:f>'25-2'!$AF$6:$AF$18</c:f>
              <c:numCache>
                <c:formatCode>0.0%</c:formatCode>
                <c:ptCount val="13"/>
                <c:pt idx="1">
                  <c:v>0.2070063694267516</c:v>
                </c:pt>
                <c:pt idx="2">
                  <c:v>0.14201183431952663</c:v>
                </c:pt>
                <c:pt idx="4">
                  <c:v>0.18529411764705883</c:v>
                </c:pt>
                <c:pt idx="5">
                  <c:v>0.18181818181818182</c:v>
                </c:pt>
                <c:pt idx="7">
                  <c:v>0.20905923344947736</c:v>
                </c:pt>
                <c:pt idx="8">
                  <c:v>0.14871794871794872</c:v>
                </c:pt>
                <c:pt idx="10">
                  <c:v>0.18367346938775511</c:v>
                </c:pt>
                <c:pt idx="11">
                  <c:v>0.18414918414918416</c:v>
                </c:pt>
              </c:numCache>
            </c:numRef>
          </c:val>
          <c:extLst>
            <c:ext xmlns:c16="http://schemas.microsoft.com/office/drawing/2014/chart" uri="{C3380CC4-5D6E-409C-BE32-E72D297353CC}">
              <c16:uniqueId val="{00000000-EB0B-433C-B22A-5055F0BE87EE}"/>
            </c:ext>
          </c:extLst>
        </c:ser>
        <c:ser>
          <c:idx val="2"/>
          <c:order val="1"/>
          <c:tx>
            <c:strRef>
              <c:f>'25-2'!$AG$5</c:f>
              <c:strCache>
                <c:ptCount val="1"/>
                <c:pt idx="0">
                  <c:v>1割程度</c:v>
                </c:pt>
              </c:strCache>
            </c:strRef>
          </c:tx>
          <c:spPr>
            <a:solidFill>
              <a:srgbClr val="8FAADC"/>
            </a:solidFill>
            <a:ln>
              <a:solidFill>
                <a:sysClr val="windowText" lastClr="000000"/>
              </a:solidFill>
            </a:ln>
            <a:effectLst/>
          </c:spPr>
          <c:invertIfNegative val="0"/>
          <c:dLbls>
            <c:spPr>
              <a:noFill/>
              <a:ln>
                <a:noFill/>
              </a:ln>
              <a:effectLst/>
            </c:spPr>
            <c:txPr>
              <a:bodyPr rot="0" vert="horz"/>
              <a:lstStyle/>
              <a:p>
                <a:pPr>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'25-2'!$L$6:$L$18</c:f>
              <c:strCache>
                <c:ptCount val="12"/>
                <c:pt idx="0">
                  <c:v>従業員数　　　  　  　　　　　</c:v>
                </c:pt>
                <c:pt idx="1">
                  <c:v>100人以下（n=313）</c:v>
                </c:pt>
                <c:pt idx="2">
                  <c:v>101人以上（n=170）</c:v>
                </c:pt>
                <c:pt idx="3">
                  <c:v>IoT事業分野　　　　   　　　</c:v>
                </c:pt>
                <c:pt idx="4">
                  <c:v>あり（n=340）</c:v>
                </c:pt>
                <c:pt idx="5">
                  <c:v>なし（n=143）</c:v>
                </c:pt>
                <c:pt idx="6">
                  <c:v>AI取り組み　　　　　    　　　</c:v>
                </c:pt>
                <c:pt idx="7">
                  <c:v>あり（n=285）</c:v>
                </c:pt>
                <c:pt idx="8">
                  <c:v>なし（n=197）</c:v>
                </c:pt>
                <c:pt idx="9">
                  <c:v>DX取り組み 　　　    　　　　</c:v>
                </c:pt>
                <c:pt idx="10">
                  <c:v>あり（n=49）</c:v>
                </c:pt>
                <c:pt idx="11">
                  <c:v>なし（n=429）</c:v>
                </c:pt>
              </c:strCache>
            </c:strRef>
          </c:cat>
          <c:val>
            <c:numRef>
              <c:f>'25-2'!$AG$6:$AG$18</c:f>
              <c:numCache>
                <c:formatCode>0.0%</c:formatCode>
                <c:ptCount val="13"/>
                <c:pt idx="1">
                  <c:v>0.14331210191082802</c:v>
                </c:pt>
                <c:pt idx="2">
                  <c:v>8.2840236686390539E-2</c:v>
                </c:pt>
                <c:pt idx="4">
                  <c:v>0.13529411764705881</c:v>
                </c:pt>
                <c:pt idx="5">
                  <c:v>9.0909090909090912E-2</c:v>
                </c:pt>
                <c:pt idx="7">
                  <c:v>0.11149825783972125</c:v>
                </c:pt>
                <c:pt idx="8">
                  <c:v>0.13846153846153847</c:v>
                </c:pt>
                <c:pt idx="10">
                  <c:v>8.1632653061224483E-2</c:v>
                </c:pt>
                <c:pt idx="11">
                  <c:v>0.12820512820512819</c:v>
                </c:pt>
              </c:numCache>
            </c:numRef>
          </c:val>
          <c:extLst>
            <c:ext xmlns:c16="http://schemas.microsoft.com/office/drawing/2014/chart" uri="{C3380CC4-5D6E-409C-BE32-E72D297353CC}">
              <c16:uniqueId val="{00000001-EB0B-433C-B22A-5055F0BE87EE}"/>
            </c:ext>
          </c:extLst>
        </c:ser>
        <c:ser>
          <c:idx val="1"/>
          <c:order val="2"/>
          <c:tx>
            <c:strRef>
              <c:f>'25-2'!$AH$5</c:f>
              <c:strCache>
                <c:ptCount val="1"/>
                <c:pt idx="0">
                  <c:v>2～3割程度</c:v>
                </c:pt>
              </c:strCache>
            </c:strRef>
          </c:tx>
          <c:spPr>
            <a:solidFill>
              <a:srgbClr val="DAE3F3"/>
            </a:solidFill>
            <a:ln>
              <a:solidFill>
                <a:sysClr val="windowText" lastClr="000000"/>
              </a:solidFill>
            </a:ln>
            <a:effectLst/>
          </c:spPr>
          <c:invertIfNegative val="0"/>
          <c:dLbls>
            <c:spPr>
              <a:noFill/>
              <a:ln>
                <a:noFill/>
              </a:ln>
              <a:effectLst/>
            </c:spPr>
            <c:txPr>
              <a:bodyPr rot="0" vert="horz"/>
              <a:lstStyle/>
              <a:p>
                <a:pPr>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'25-2'!$L$6:$L$18</c:f>
              <c:strCache>
                <c:ptCount val="12"/>
                <c:pt idx="0">
                  <c:v>従業員数　　　  　  　　　　　</c:v>
                </c:pt>
                <c:pt idx="1">
                  <c:v>100人以下（n=313）</c:v>
                </c:pt>
                <c:pt idx="2">
                  <c:v>101人以上（n=170）</c:v>
                </c:pt>
                <c:pt idx="3">
                  <c:v>IoT事業分野　　　　   　　　</c:v>
                </c:pt>
                <c:pt idx="4">
                  <c:v>あり（n=340）</c:v>
                </c:pt>
                <c:pt idx="5">
                  <c:v>なし（n=143）</c:v>
                </c:pt>
                <c:pt idx="6">
                  <c:v>AI取り組み　　　　　    　　　</c:v>
                </c:pt>
                <c:pt idx="7">
                  <c:v>あり（n=285）</c:v>
                </c:pt>
                <c:pt idx="8">
                  <c:v>なし（n=197）</c:v>
                </c:pt>
                <c:pt idx="9">
                  <c:v>DX取り組み 　　　    　　　　</c:v>
                </c:pt>
                <c:pt idx="10">
                  <c:v>あり（n=49）</c:v>
                </c:pt>
                <c:pt idx="11">
                  <c:v>なし（n=429）</c:v>
                </c:pt>
              </c:strCache>
            </c:strRef>
          </c:cat>
          <c:val>
            <c:numRef>
              <c:f>'25-2'!$AH$6:$AH$18</c:f>
              <c:numCache>
                <c:formatCode>0.0%</c:formatCode>
                <c:ptCount val="13"/>
                <c:pt idx="1">
                  <c:v>0.12101910828025478</c:v>
                </c:pt>
                <c:pt idx="2">
                  <c:v>0.1893491124260355</c:v>
                </c:pt>
                <c:pt idx="4">
                  <c:v>0.14411764705882352</c:v>
                </c:pt>
                <c:pt idx="5">
                  <c:v>0.14685314685314685</c:v>
                </c:pt>
                <c:pt idx="7">
                  <c:v>0.14982578397212543</c:v>
                </c:pt>
                <c:pt idx="8">
                  <c:v>0.13846153846153847</c:v>
                </c:pt>
                <c:pt idx="10">
                  <c:v>0.24489795918367346</c:v>
                </c:pt>
                <c:pt idx="11">
                  <c:v>0.13286713286713286</c:v>
                </c:pt>
              </c:numCache>
            </c:numRef>
          </c:val>
          <c:extLst>
            <c:ext xmlns:c16="http://schemas.microsoft.com/office/drawing/2014/chart" uri="{C3380CC4-5D6E-409C-BE32-E72D297353CC}">
              <c16:uniqueId val="{00000002-EB0B-433C-B22A-5055F0BE87EE}"/>
            </c:ext>
          </c:extLst>
        </c:ser>
        <c:ser>
          <c:idx val="3"/>
          <c:order val="3"/>
          <c:tx>
            <c:strRef>
              <c:f>'25-2'!$AI$5</c:f>
              <c:strCache>
                <c:ptCount val="1"/>
                <c:pt idx="0">
                  <c:v>半分程度</c:v>
                </c:pt>
              </c:strCache>
            </c:strRef>
          </c:tx>
          <c:spPr>
            <a:solidFill>
              <a:srgbClr val="70AD47"/>
            </a:solidFill>
            <a:ln>
              <a:solidFill>
                <a:sysClr val="windowText" lastClr="000000"/>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'25-2'!$L$6:$L$18</c:f>
              <c:strCache>
                <c:ptCount val="12"/>
                <c:pt idx="0">
                  <c:v>従業員数　　　  　  　　　　　</c:v>
                </c:pt>
                <c:pt idx="1">
                  <c:v>100人以下（n=313）</c:v>
                </c:pt>
                <c:pt idx="2">
                  <c:v>101人以上（n=170）</c:v>
                </c:pt>
                <c:pt idx="3">
                  <c:v>IoT事業分野　　　　   　　　</c:v>
                </c:pt>
                <c:pt idx="4">
                  <c:v>あり（n=340）</c:v>
                </c:pt>
                <c:pt idx="5">
                  <c:v>なし（n=143）</c:v>
                </c:pt>
                <c:pt idx="6">
                  <c:v>AI取り組み　　　　　    　　　</c:v>
                </c:pt>
                <c:pt idx="7">
                  <c:v>あり（n=285）</c:v>
                </c:pt>
                <c:pt idx="8">
                  <c:v>なし（n=197）</c:v>
                </c:pt>
                <c:pt idx="9">
                  <c:v>DX取り組み 　　　    　　　　</c:v>
                </c:pt>
                <c:pt idx="10">
                  <c:v>あり（n=49）</c:v>
                </c:pt>
                <c:pt idx="11">
                  <c:v>なし（n=429）</c:v>
                </c:pt>
              </c:strCache>
            </c:strRef>
          </c:cat>
          <c:val>
            <c:numRef>
              <c:f>'25-2'!$AI$6:$AI$18</c:f>
              <c:numCache>
                <c:formatCode>0.0%</c:formatCode>
                <c:ptCount val="13"/>
                <c:pt idx="1">
                  <c:v>0.19108280254777071</c:v>
                </c:pt>
                <c:pt idx="2">
                  <c:v>0.28402366863905326</c:v>
                </c:pt>
                <c:pt idx="4">
                  <c:v>0.22941176470588234</c:v>
                </c:pt>
                <c:pt idx="5">
                  <c:v>0.20979020979020979</c:v>
                </c:pt>
                <c:pt idx="7">
                  <c:v>0.24390243902439024</c:v>
                </c:pt>
                <c:pt idx="8">
                  <c:v>0.19487179487179487</c:v>
                </c:pt>
                <c:pt idx="10">
                  <c:v>0.24489795918367346</c:v>
                </c:pt>
                <c:pt idx="11">
                  <c:v>0.21911421911421911</c:v>
                </c:pt>
              </c:numCache>
            </c:numRef>
          </c:val>
          <c:extLst>
            <c:ext xmlns:c16="http://schemas.microsoft.com/office/drawing/2014/chart" uri="{C3380CC4-5D6E-409C-BE32-E72D297353CC}">
              <c16:uniqueId val="{00000003-EB0B-433C-B22A-5055F0BE87EE}"/>
            </c:ext>
          </c:extLst>
        </c:ser>
        <c:ser>
          <c:idx val="4"/>
          <c:order val="4"/>
          <c:tx>
            <c:strRef>
              <c:f>'25-2'!$AJ$5</c:f>
              <c:strCache>
                <c:ptCount val="1"/>
                <c:pt idx="0">
                  <c:v>7～8割程度</c:v>
                </c:pt>
              </c:strCache>
            </c:strRef>
          </c:tx>
          <c:spPr>
            <a:solidFill>
              <a:srgbClr val="A9D18E"/>
            </a:solidFill>
            <a:ln>
              <a:solidFill>
                <a:sysClr val="windowText" lastClr="000000"/>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'25-2'!$L$6:$L$18</c:f>
              <c:strCache>
                <c:ptCount val="12"/>
                <c:pt idx="0">
                  <c:v>従業員数　　　  　  　　　　　</c:v>
                </c:pt>
                <c:pt idx="1">
                  <c:v>100人以下（n=313）</c:v>
                </c:pt>
                <c:pt idx="2">
                  <c:v>101人以上（n=170）</c:v>
                </c:pt>
                <c:pt idx="3">
                  <c:v>IoT事業分野　　　　   　　　</c:v>
                </c:pt>
                <c:pt idx="4">
                  <c:v>あり（n=340）</c:v>
                </c:pt>
                <c:pt idx="5">
                  <c:v>なし（n=143）</c:v>
                </c:pt>
                <c:pt idx="6">
                  <c:v>AI取り組み　　　　　    　　　</c:v>
                </c:pt>
                <c:pt idx="7">
                  <c:v>あり（n=285）</c:v>
                </c:pt>
                <c:pt idx="8">
                  <c:v>なし（n=197）</c:v>
                </c:pt>
                <c:pt idx="9">
                  <c:v>DX取り組み 　　　    　　　　</c:v>
                </c:pt>
                <c:pt idx="10">
                  <c:v>あり（n=49）</c:v>
                </c:pt>
                <c:pt idx="11">
                  <c:v>なし（n=429）</c:v>
                </c:pt>
              </c:strCache>
            </c:strRef>
          </c:cat>
          <c:val>
            <c:numRef>
              <c:f>'25-2'!$AJ$6:$AJ$18</c:f>
              <c:numCache>
                <c:formatCode>0.0%</c:formatCode>
                <c:ptCount val="13"/>
                <c:pt idx="1">
                  <c:v>0.13694267515923567</c:v>
                </c:pt>
                <c:pt idx="2">
                  <c:v>0.11242603550295859</c:v>
                </c:pt>
                <c:pt idx="4">
                  <c:v>0.12941176470588237</c:v>
                </c:pt>
                <c:pt idx="5">
                  <c:v>0.12587412587412589</c:v>
                </c:pt>
                <c:pt idx="7">
                  <c:v>0.13937282229965156</c:v>
                </c:pt>
                <c:pt idx="8">
                  <c:v>0.11282051282051282</c:v>
                </c:pt>
                <c:pt idx="10">
                  <c:v>0.20408163265306123</c:v>
                </c:pt>
                <c:pt idx="11">
                  <c:v>0.12121212121212122</c:v>
                </c:pt>
              </c:numCache>
            </c:numRef>
          </c:val>
          <c:extLst>
            <c:ext xmlns:c16="http://schemas.microsoft.com/office/drawing/2014/chart" uri="{C3380CC4-5D6E-409C-BE32-E72D297353CC}">
              <c16:uniqueId val="{00000004-EB0B-433C-B22A-5055F0BE87EE}"/>
            </c:ext>
          </c:extLst>
        </c:ser>
        <c:ser>
          <c:idx val="5"/>
          <c:order val="5"/>
          <c:tx>
            <c:strRef>
              <c:f>'25-2'!$AK$5</c:f>
              <c:strCache>
                <c:ptCount val="1"/>
                <c:pt idx="0">
                  <c:v>ほぼ全員</c:v>
                </c:pt>
              </c:strCache>
            </c:strRef>
          </c:tx>
          <c:spPr>
            <a:solidFill>
              <a:srgbClr val="E2F0D9"/>
            </a:solidFill>
            <a:ln>
              <a:solidFill>
                <a:sysClr val="windowText" lastClr="000000"/>
              </a:solidFill>
            </a:ln>
          </c:spPr>
          <c:invertIfNegative val="0"/>
          <c:dLbls>
            <c:dLbl>
              <c:idx val="1"/>
              <c:layout>
                <c:manualLayout>
                  <c:x val="-4.8383586198054782E-4"/>
                  <c:y val="2.6919719208926778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B0B-433C-B22A-5055F0BE87EE}"/>
                </c:ext>
              </c:extLst>
            </c:dLbl>
            <c:dLbl>
              <c:idx val="6"/>
              <c:layout>
                <c:manualLayout>
                  <c:x val="-1.7873100983020554E-3"/>
                  <c:y val="5.81199429624988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B0B-433C-B22A-5055F0BE87EE}"/>
                </c:ext>
              </c:extLst>
            </c:dLbl>
            <c:dLbl>
              <c:idx val="7"/>
              <c:layout>
                <c:manualLayout>
                  <c:x val="-1.7873100983020554E-3"/>
                  <c:y val="4.10261904640125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B0B-433C-B22A-5055F0BE87E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'25-2'!$L$6:$L$18</c:f>
              <c:strCache>
                <c:ptCount val="12"/>
                <c:pt idx="0">
                  <c:v>従業員数　　　  　  　　　　　</c:v>
                </c:pt>
                <c:pt idx="1">
                  <c:v>100人以下（n=313）</c:v>
                </c:pt>
                <c:pt idx="2">
                  <c:v>101人以上（n=170）</c:v>
                </c:pt>
                <c:pt idx="3">
                  <c:v>IoT事業分野　　　　   　　　</c:v>
                </c:pt>
                <c:pt idx="4">
                  <c:v>あり（n=340）</c:v>
                </c:pt>
                <c:pt idx="5">
                  <c:v>なし（n=143）</c:v>
                </c:pt>
                <c:pt idx="6">
                  <c:v>AI取り組み　　　　　    　　　</c:v>
                </c:pt>
                <c:pt idx="7">
                  <c:v>あり（n=285）</c:v>
                </c:pt>
                <c:pt idx="8">
                  <c:v>なし（n=197）</c:v>
                </c:pt>
                <c:pt idx="9">
                  <c:v>DX取り組み 　　　    　　　　</c:v>
                </c:pt>
                <c:pt idx="10">
                  <c:v>あり（n=49）</c:v>
                </c:pt>
                <c:pt idx="11">
                  <c:v>なし（n=429）</c:v>
                </c:pt>
              </c:strCache>
            </c:strRef>
          </c:cat>
          <c:val>
            <c:numRef>
              <c:f>'25-2'!$AK$6:$AK$18</c:f>
              <c:numCache>
                <c:formatCode>0.0%</c:formatCode>
                <c:ptCount val="13"/>
                <c:pt idx="1">
                  <c:v>7.0063694267515922E-2</c:v>
                </c:pt>
                <c:pt idx="2">
                  <c:v>4.142011834319527E-2</c:v>
                </c:pt>
                <c:pt idx="4">
                  <c:v>5.5882352941176473E-2</c:v>
                </c:pt>
                <c:pt idx="5">
                  <c:v>6.9930069930069935E-2</c:v>
                </c:pt>
                <c:pt idx="7">
                  <c:v>4.1811846689895474E-2</c:v>
                </c:pt>
                <c:pt idx="8">
                  <c:v>8.7179487179487175E-2</c:v>
                </c:pt>
                <c:pt idx="10">
                  <c:v>2.0408163265306121E-2</c:v>
                </c:pt>
                <c:pt idx="11">
                  <c:v>6.5268065268065265E-2</c:v>
                </c:pt>
              </c:numCache>
            </c:numRef>
          </c:val>
          <c:extLst>
            <c:ext xmlns:c16="http://schemas.microsoft.com/office/drawing/2014/chart" uri="{C3380CC4-5D6E-409C-BE32-E72D297353CC}">
              <c16:uniqueId val="{00000008-EB0B-433C-B22A-5055F0BE87EE}"/>
            </c:ext>
          </c:extLst>
        </c:ser>
        <c:ser>
          <c:idx val="6"/>
          <c:order val="6"/>
          <c:tx>
            <c:strRef>
              <c:f>'25-2'!$AL$5</c:f>
              <c:strCache>
                <c:ptCount val="1"/>
                <c:pt idx="0">
                  <c:v>わからない</c:v>
                </c:pt>
              </c:strCache>
            </c:strRef>
          </c:tx>
          <c:spPr>
            <a:solidFill>
              <a:schemeClr val="bg1"/>
            </a:solidFill>
            <a:ln>
              <a:solidFill>
                <a:sysClr val="windowText" lastClr="000000"/>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'25-2'!$L$6:$L$18</c:f>
              <c:strCache>
                <c:ptCount val="12"/>
                <c:pt idx="0">
                  <c:v>従業員数　　　  　  　　　　　</c:v>
                </c:pt>
                <c:pt idx="1">
                  <c:v>100人以下（n=313）</c:v>
                </c:pt>
                <c:pt idx="2">
                  <c:v>101人以上（n=170）</c:v>
                </c:pt>
                <c:pt idx="3">
                  <c:v>IoT事業分野　　　　   　　　</c:v>
                </c:pt>
                <c:pt idx="4">
                  <c:v>あり（n=340）</c:v>
                </c:pt>
                <c:pt idx="5">
                  <c:v>なし（n=143）</c:v>
                </c:pt>
                <c:pt idx="6">
                  <c:v>AI取り組み　　　　　    　　　</c:v>
                </c:pt>
                <c:pt idx="7">
                  <c:v>あり（n=285）</c:v>
                </c:pt>
                <c:pt idx="8">
                  <c:v>なし（n=197）</c:v>
                </c:pt>
                <c:pt idx="9">
                  <c:v>DX取り組み 　　　    　　　　</c:v>
                </c:pt>
                <c:pt idx="10">
                  <c:v>あり（n=49）</c:v>
                </c:pt>
                <c:pt idx="11">
                  <c:v>なし（n=429）</c:v>
                </c:pt>
              </c:strCache>
            </c:strRef>
          </c:cat>
          <c:val>
            <c:numRef>
              <c:f>'25-2'!$AL$6:$AL$18</c:f>
              <c:numCache>
                <c:formatCode>0.0%</c:formatCode>
                <c:ptCount val="13"/>
                <c:pt idx="1">
                  <c:v>0.13057324840764331</c:v>
                </c:pt>
                <c:pt idx="2">
                  <c:v>0.14792899408284024</c:v>
                </c:pt>
                <c:pt idx="4">
                  <c:v>0.12058823529411765</c:v>
                </c:pt>
                <c:pt idx="5">
                  <c:v>0.17482517482517482</c:v>
                </c:pt>
                <c:pt idx="7">
                  <c:v>0.10452961672473868</c:v>
                </c:pt>
                <c:pt idx="8">
                  <c:v>0.17948717948717949</c:v>
                </c:pt>
                <c:pt idx="10">
                  <c:v>2.0408163265306121E-2</c:v>
                </c:pt>
                <c:pt idx="11">
                  <c:v>0.14918414918414918</c:v>
                </c:pt>
              </c:numCache>
            </c:numRef>
          </c:val>
          <c:extLst>
            <c:ext xmlns:c16="http://schemas.microsoft.com/office/drawing/2014/chart" uri="{C3380CC4-5D6E-409C-BE32-E72D297353CC}">
              <c16:uniqueId val="{00000009-EB0B-433C-B22A-5055F0BE87EE}"/>
            </c:ext>
          </c:extLst>
        </c:ser>
        <c:dLbls>
          <c:showLegendKey val="0"/>
          <c:showVal val="0"/>
          <c:showCatName val="0"/>
          <c:showSerName val="0"/>
          <c:showPercent val="0"/>
          <c:showBubbleSize val="0"/>
        </c:dLbls>
        <c:gapWidth val="40"/>
        <c:overlap val="100"/>
        <c:axId val="221880320"/>
        <c:axId val="221881856"/>
      </c:barChart>
      <c:catAx>
        <c:axId val="221880320"/>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221881856"/>
        <c:crosses val="autoZero"/>
        <c:auto val="1"/>
        <c:lblAlgn val="ctr"/>
        <c:lblOffset val="100"/>
        <c:noMultiLvlLbl val="0"/>
      </c:catAx>
      <c:valAx>
        <c:axId val="22188185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221880320"/>
        <c:crosses val="autoZero"/>
        <c:crossBetween val="between"/>
      </c:valAx>
      <c:spPr>
        <a:noFill/>
        <a:ln>
          <a:solidFill>
            <a:schemeClr val="tx1">
              <a:lumMod val="50000"/>
              <a:lumOff val="50000"/>
            </a:schemeClr>
          </a:solidFill>
        </a:ln>
        <a:effectLst/>
      </c:spPr>
    </c:plotArea>
    <c:legend>
      <c:legendPos val="b"/>
      <c:layout>
        <c:manualLayout>
          <c:xMode val="edge"/>
          <c:yMode val="edge"/>
          <c:x val="0.30222287361102707"/>
          <c:y val="0.92604985761152703"/>
          <c:w val="0.65284196387018278"/>
          <c:h val="5.3835196825534261E-2"/>
        </c:manualLayout>
      </c:layout>
      <c:overlay val="0"/>
      <c:spPr>
        <a:noFill/>
        <a:ln>
          <a:noFill/>
        </a:ln>
        <a:effectLst/>
      </c:spPr>
      <c:txPr>
        <a:bodyPr rot="0" vert="horz"/>
        <a:lstStyle/>
        <a:p>
          <a:pPr>
            <a:defRPr/>
          </a:pPr>
          <a:endParaRPr lang="ja-JP"/>
        </a:p>
      </c:txPr>
    </c:legend>
    <c:plotVisOnly val="1"/>
    <c:dispBlanksAs val="gap"/>
    <c:showDLblsOverMax val="0"/>
  </c:chart>
  <c:spPr>
    <a:solidFill>
      <a:schemeClr val="bg1"/>
    </a:solidFill>
    <a:ln w="9525" cap="flat" cmpd="sng" algn="ctr">
      <a:noFill/>
      <a:round/>
    </a:ln>
    <a:effectLst/>
  </c:spPr>
  <c:txPr>
    <a:bodyPr/>
    <a:lstStyle/>
    <a:p>
      <a:pPr>
        <a:defRPr sz="8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3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1"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r>
              <a:rPr lang="ja-JP" b="1" dirty="0"/>
              <a:t>将来不足が想定される人材</a:t>
            </a:r>
          </a:p>
        </c:rich>
      </c:tx>
      <c:layout>
        <c:manualLayout>
          <c:xMode val="edge"/>
          <c:yMode val="edge"/>
          <c:x val="0.522876282051282"/>
          <c:y val="4.7037037037037039E-3"/>
        </c:manualLayout>
      </c:layout>
      <c:overlay val="0"/>
      <c:spPr>
        <a:noFill/>
        <a:ln>
          <a:noFill/>
        </a:ln>
        <a:effectLst/>
      </c:spPr>
      <c:txPr>
        <a:bodyPr rot="0" spcFirstLastPara="1" vertOverflow="ellipsis" vert="horz" wrap="square" anchor="ctr" anchorCtr="1"/>
        <a:lstStyle/>
        <a:p>
          <a:pPr>
            <a:defRPr sz="960" b="1"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38562777777777779"/>
          <c:y val="0.13768931771292237"/>
          <c:w val="0.58725094562647751"/>
          <c:h val="0.82799826319014636"/>
        </c:manualLayout>
      </c:layout>
      <c:barChart>
        <c:barDir val="bar"/>
        <c:grouping val="stacked"/>
        <c:varyColors val="0"/>
        <c:ser>
          <c:idx val="0"/>
          <c:order val="0"/>
          <c:tx>
            <c:strRef>
              <c:f>'Q26-B'!$G$18</c:f>
              <c:strCache>
                <c:ptCount val="1"/>
                <c:pt idx="0">
                  <c:v>1番目(n=791)</c:v>
                </c:pt>
              </c:strCache>
            </c:strRef>
          </c:tx>
          <c:spPr>
            <a:solidFill>
              <a:srgbClr val="FF9966"/>
            </a:solidFill>
            <a:ln>
              <a:solidFill>
                <a:schemeClr val="tx1"/>
              </a:solidFill>
            </a:ln>
            <a:effectLst/>
          </c:spPr>
          <c:invertIfNegative val="0"/>
          <c:dLbls>
            <c:dLbl>
              <c:idx val="6"/>
              <c:delete val="1"/>
              <c:extLst>
                <c:ext xmlns:c15="http://schemas.microsoft.com/office/drawing/2012/chart" uri="{CE6537A1-D6FC-4f65-9D91-7224C49458BB}"/>
                <c:ext xmlns:c16="http://schemas.microsoft.com/office/drawing/2014/chart" uri="{C3380CC4-5D6E-409C-BE32-E72D297353CC}">
                  <c16:uniqueId val="{00000000-F2D5-4A00-A3C2-B07E3D4D8272}"/>
                </c:ext>
              </c:extLst>
            </c:dLbl>
            <c:dLbl>
              <c:idx val="7"/>
              <c:delete val="1"/>
              <c:extLst>
                <c:ext xmlns:c15="http://schemas.microsoft.com/office/drawing/2012/chart" uri="{CE6537A1-D6FC-4f65-9D91-7224C49458BB}"/>
                <c:ext xmlns:c16="http://schemas.microsoft.com/office/drawing/2014/chart" uri="{C3380CC4-5D6E-409C-BE32-E72D297353CC}">
                  <c16:uniqueId val="{00000001-F2D5-4A00-A3C2-B07E3D4D8272}"/>
                </c:ext>
              </c:extLst>
            </c:dLbl>
            <c:dLbl>
              <c:idx val="8"/>
              <c:delete val="1"/>
              <c:extLst>
                <c:ext xmlns:c15="http://schemas.microsoft.com/office/drawing/2012/chart" uri="{CE6537A1-D6FC-4f65-9D91-7224C49458BB}"/>
                <c:ext xmlns:c16="http://schemas.microsoft.com/office/drawing/2014/chart" uri="{C3380CC4-5D6E-409C-BE32-E72D297353CC}">
                  <c16:uniqueId val="{00000002-F2D5-4A00-A3C2-B07E3D4D8272}"/>
                </c:ext>
              </c:extLst>
            </c:dLbl>
            <c:dLbl>
              <c:idx val="9"/>
              <c:delete val="1"/>
              <c:extLst>
                <c:ext xmlns:c15="http://schemas.microsoft.com/office/drawing/2012/chart" uri="{CE6537A1-D6FC-4f65-9D91-7224C49458BB}"/>
                <c:ext xmlns:c16="http://schemas.microsoft.com/office/drawing/2014/chart" uri="{C3380CC4-5D6E-409C-BE32-E72D297353CC}">
                  <c16:uniqueId val="{00000003-F2D5-4A00-A3C2-B07E3D4D8272}"/>
                </c:ext>
              </c:extLst>
            </c:dLbl>
            <c:dLbl>
              <c:idx val="10"/>
              <c:delete val="1"/>
              <c:extLst>
                <c:ext xmlns:c15="http://schemas.microsoft.com/office/drawing/2012/chart" uri="{CE6537A1-D6FC-4f65-9D91-7224C49458BB}"/>
                <c:ext xmlns:c16="http://schemas.microsoft.com/office/drawing/2014/chart" uri="{C3380CC4-5D6E-409C-BE32-E72D297353CC}">
                  <c16:uniqueId val="{00000004-F2D5-4A00-A3C2-B07E3D4D8272}"/>
                </c:ext>
              </c:extLst>
            </c:dLbl>
            <c:dLbl>
              <c:idx val="11"/>
              <c:delete val="1"/>
              <c:extLst>
                <c:ext xmlns:c15="http://schemas.microsoft.com/office/drawing/2012/chart" uri="{CE6537A1-D6FC-4f65-9D91-7224C49458BB}"/>
                <c:ext xmlns:c16="http://schemas.microsoft.com/office/drawing/2014/chart" uri="{C3380CC4-5D6E-409C-BE32-E72D297353CC}">
                  <c16:uniqueId val="{00000005-F2D5-4A00-A3C2-B07E3D4D8272}"/>
                </c:ext>
              </c:extLst>
            </c:dLbl>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'Q26-B'!$B$19:$B$30</c:f>
              <c:strCache>
                <c:ptCount val="12"/>
                <c:pt idx="0">
                  <c:v>1.ビジネスをデザインできる人材　　　　　　　　</c:v>
                </c:pt>
                <c:pt idx="1">
                  <c:v>2.システム全体を俯瞰して思考できる人材　　　　</c:v>
                </c:pt>
                <c:pt idx="2">
                  <c:v>3.新技術の専門技術者　　　　　　　　　　</c:v>
                </c:pt>
                <c:pt idx="3">
                  <c:v>4.プロジェクトマネージャ　　　　　　　　　</c:v>
                </c:pt>
                <c:pt idx="4">
                  <c:v>5.設計技術者　　　　　　　　　　　　</c:v>
                </c:pt>
                <c:pt idx="5">
                  <c:v>6.複数の応用分野をまたいでとりまとめができる人材</c:v>
                </c:pt>
                <c:pt idx="6">
                  <c:v>7.不足していない　　　　　　　　　　　</c:v>
                </c:pt>
                <c:pt idx="7">
                  <c:v>8.実装・検証技術者　　　　　　　　　　</c:v>
                </c:pt>
                <c:pt idx="8">
                  <c:v>9.品質管理技術者　　　　　　　　　　　</c:v>
                </c:pt>
                <c:pt idx="9">
                  <c:v>10.運用技術者、顧客サポート技術者　　　　　</c:v>
                </c:pt>
                <c:pt idx="10">
                  <c:v>11.グローバル人材 　　　　　　　　　　</c:v>
                </c:pt>
                <c:pt idx="11">
                  <c:v>12.研究者　　　　　　　　　　　　　</c:v>
                </c:pt>
              </c:strCache>
            </c:strRef>
          </c:cat>
          <c:val>
            <c:numRef>
              <c:f>'Q26-B'!$G$19:$G$30</c:f>
              <c:numCache>
                <c:formatCode>0.0%</c:formatCode>
                <c:ptCount val="12"/>
                <c:pt idx="0">
                  <c:v>0.36788874841972186</c:v>
                </c:pt>
                <c:pt idx="1">
                  <c:v>0.12262958280657396</c:v>
                </c:pt>
                <c:pt idx="2">
                  <c:v>0.17699115044247787</c:v>
                </c:pt>
                <c:pt idx="3">
                  <c:v>9.1024020227560051E-2</c:v>
                </c:pt>
                <c:pt idx="4">
                  <c:v>6.0682680151706699E-2</c:v>
                </c:pt>
                <c:pt idx="5">
                  <c:v>7.4589127686472814E-2</c:v>
                </c:pt>
                <c:pt idx="6">
                  <c:v>3.4134007585335017E-2</c:v>
                </c:pt>
                <c:pt idx="7">
                  <c:v>1.7699115044247787E-2</c:v>
                </c:pt>
                <c:pt idx="8">
                  <c:v>7.5853350189633373E-3</c:v>
                </c:pt>
                <c:pt idx="9">
                  <c:v>1.1378002528445006E-2</c:v>
                </c:pt>
                <c:pt idx="10">
                  <c:v>2.1491782553729456E-2</c:v>
                </c:pt>
                <c:pt idx="11">
                  <c:v>6.321112515802781E-3</c:v>
                </c:pt>
              </c:numCache>
            </c:numRef>
          </c:val>
          <c:extLst>
            <c:ext xmlns:c16="http://schemas.microsoft.com/office/drawing/2014/chart" uri="{C3380CC4-5D6E-409C-BE32-E72D297353CC}">
              <c16:uniqueId val="{00000006-F2D5-4A00-A3C2-B07E3D4D8272}"/>
            </c:ext>
          </c:extLst>
        </c:ser>
        <c:ser>
          <c:idx val="1"/>
          <c:order val="1"/>
          <c:tx>
            <c:strRef>
              <c:f>'Q26-B'!$H$18</c:f>
              <c:strCache>
                <c:ptCount val="1"/>
                <c:pt idx="0">
                  <c:v>2番目(n=721)</c:v>
                </c:pt>
              </c:strCache>
            </c:strRef>
          </c:tx>
          <c:spPr>
            <a:solidFill>
              <a:srgbClr val="FFFF99"/>
            </a:solidFill>
            <a:ln>
              <a:solidFill>
                <a:schemeClr val="tx1"/>
              </a:solidFill>
            </a:ln>
            <a:effectLst/>
          </c:spPr>
          <c:invertIfNegative val="0"/>
          <c:dLbls>
            <c:dLbl>
              <c:idx val="6"/>
              <c:delete val="1"/>
              <c:extLst>
                <c:ext xmlns:c15="http://schemas.microsoft.com/office/drawing/2012/chart" uri="{CE6537A1-D6FC-4f65-9D91-7224C49458BB}"/>
                <c:ext xmlns:c16="http://schemas.microsoft.com/office/drawing/2014/chart" uri="{C3380CC4-5D6E-409C-BE32-E72D297353CC}">
                  <c16:uniqueId val="{00000007-F2D5-4A00-A3C2-B07E3D4D8272}"/>
                </c:ext>
              </c:extLst>
            </c:dLbl>
            <c:dLbl>
              <c:idx val="7"/>
              <c:delete val="1"/>
              <c:extLst>
                <c:ext xmlns:c15="http://schemas.microsoft.com/office/drawing/2012/chart" uri="{CE6537A1-D6FC-4f65-9D91-7224C49458BB}"/>
                <c:ext xmlns:c16="http://schemas.microsoft.com/office/drawing/2014/chart" uri="{C3380CC4-5D6E-409C-BE32-E72D297353CC}">
                  <c16:uniqueId val="{00000008-F2D5-4A00-A3C2-B07E3D4D8272}"/>
                </c:ext>
              </c:extLst>
            </c:dLbl>
            <c:dLbl>
              <c:idx val="8"/>
              <c:delete val="1"/>
              <c:extLst>
                <c:ext xmlns:c15="http://schemas.microsoft.com/office/drawing/2012/chart" uri="{CE6537A1-D6FC-4f65-9D91-7224C49458BB}"/>
                <c:ext xmlns:c16="http://schemas.microsoft.com/office/drawing/2014/chart" uri="{C3380CC4-5D6E-409C-BE32-E72D297353CC}">
                  <c16:uniqueId val="{00000009-F2D5-4A00-A3C2-B07E3D4D8272}"/>
                </c:ext>
              </c:extLst>
            </c:dLbl>
            <c:dLbl>
              <c:idx val="9"/>
              <c:delete val="1"/>
              <c:extLst>
                <c:ext xmlns:c15="http://schemas.microsoft.com/office/drawing/2012/chart" uri="{CE6537A1-D6FC-4f65-9D91-7224C49458BB}"/>
                <c:ext xmlns:c16="http://schemas.microsoft.com/office/drawing/2014/chart" uri="{C3380CC4-5D6E-409C-BE32-E72D297353CC}">
                  <c16:uniqueId val="{0000000A-F2D5-4A00-A3C2-B07E3D4D8272}"/>
                </c:ext>
              </c:extLst>
            </c:dLbl>
            <c:dLbl>
              <c:idx val="10"/>
              <c:delete val="1"/>
              <c:extLst>
                <c:ext xmlns:c15="http://schemas.microsoft.com/office/drawing/2012/chart" uri="{CE6537A1-D6FC-4f65-9D91-7224C49458BB}"/>
                <c:ext xmlns:c16="http://schemas.microsoft.com/office/drawing/2014/chart" uri="{C3380CC4-5D6E-409C-BE32-E72D297353CC}">
                  <c16:uniqueId val="{0000000B-F2D5-4A00-A3C2-B07E3D4D8272}"/>
                </c:ext>
              </c:extLst>
            </c:dLbl>
            <c:dLbl>
              <c:idx val="11"/>
              <c:delete val="1"/>
              <c:extLst>
                <c:ext xmlns:c15="http://schemas.microsoft.com/office/drawing/2012/chart" uri="{CE6537A1-D6FC-4f65-9D91-7224C49458BB}"/>
                <c:ext xmlns:c16="http://schemas.microsoft.com/office/drawing/2014/chart" uri="{C3380CC4-5D6E-409C-BE32-E72D297353CC}">
                  <c16:uniqueId val="{0000000C-F2D5-4A00-A3C2-B07E3D4D8272}"/>
                </c:ext>
              </c:extLst>
            </c:dLbl>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'Q26-B'!$B$19:$B$30</c:f>
              <c:strCache>
                <c:ptCount val="12"/>
                <c:pt idx="0">
                  <c:v>1.ビジネスをデザインできる人材　　　　　　　　</c:v>
                </c:pt>
                <c:pt idx="1">
                  <c:v>2.システム全体を俯瞰して思考できる人材　　　　</c:v>
                </c:pt>
                <c:pt idx="2">
                  <c:v>3.新技術の専門技術者　　　　　　　　　　</c:v>
                </c:pt>
                <c:pt idx="3">
                  <c:v>4.プロジェクトマネージャ　　　　　　　　　</c:v>
                </c:pt>
                <c:pt idx="4">
                  <c:v>5.設計技術者　　　　　　　　　　　　</c:v>
                </c:pt>
                <c:pt idx="5">
                  <c:v>6.複数の応用分野をまたいでとりまとめができる人材</c:v>
                </c:pt>
                <c:pt idx="6">
                  <c:v>7.不足していない　　　　　　　　　　　</c:v>
                </c:pt>
                <c:pt idx="7">
                  <c:v>8.実装・検証技術者　　　　　　　　　　</c:v>
                </c:pt>
                <c:pt idx="8">
                  <c:v>9.品質管理技術者　　　　　　　　　　　</c:v>
                </c:pt>
                <c:pt idx="9">
                  <c:v>10.運用技術者、顧客サポート技術者　　　　　</c:v>
                </c:pt>
                <c:pt idx="10">
                  <c:v>11.グローバル人材 　　　　　　　　　　</c:v>
                </c:pt>
                <c:pt idx="11">
                  <c:v>12.研究者　　　　　　　　　　　　　</c:v>
                </c:pt>
              </c:strCache>
            </c:strRef>
          </c:cat>
          <c:val>
            <c:numRef>
              <c:f>'Q26-B'!$H$19:$H$30</c:f>
              <c:numCache>
                <c:formatCode>0.0%</c:formatCode>
                <c:ptCount val="12"/>
                <c:pt idx="0">
                  <c:v>8.0443828016643557E-2</c:v>
                </c:pt>
                <c:pt idx="1">
                  <c:v>0.22468793342579751</c:v>
                </c:pt>
                <c:pt idx="2">
                  <c:v>0.16920943134535368</c:v>
                </c:pt>
                <c:pt idx="3">
                  <c:v>0.10263522884882108</c:v>
                </c:pt>
                <c:pt idx="4">
                  <c:v>8.1830790568654652E-2</c:v>
                </c:pt>
                <c:pt idx="5">
                  <c:v>0.20110957004160887</c:v>
                </c:pt>
                <c:pt idx="6">
                  <c:v>0</c:v>
                </c:pt>
                <c:pt idx="7">
                  <c:v>4.4382801664355064E-2</c:v>
                </c:pt>
                <c:pt idx="8">
                  <c:v>1.6643550624133148E-2</c:v>
                </c:pt>
                <c:pt idx="9">
                  <c:v>2.4965325936199722E-2</c:v>
                </c:pt>
                <c:pt idx="10">
                  <c:v>3.7447988904299581E-2</c:v>
                </c:pt>
                <c:pt idx="11">
                  <c:v>1.3869625520110958E-2</c:v>
                </c:pt>
              </c:numCache>
            </c:numRef>
          </c:val>
          <c:extLst>
            <c:ext xmlns:c16="http://schemas.microsoft.com/office/drawing/2014/chart" uri="{C3380CC4-5D6E-409C-BE32-E72D297353CC}">
              <c16:uniqueId val="{0000000D-F2D5-4A00-A3C2-B07E3D4D8272}"/>
            </c:ext>
          </c:extLst>
        </c:ser>
        <c:ser>
          <c:idx val="2"/>
          <c:order val="2"/>
          <c:tx>
            <c:strRef>
              <c:f>'Q26-B'!$I$18</c:f>
              <c:strCache>
                <c:ptCount val="1"/>
                <c:pt idx="0">
                  <c:v>3番目(n=681)</c:v>
                </c:pt>
              </c:strCache>
            </c:strRef>
          </c:tx>
          <c:spPr>
            <a:solidFill>
              <a:srgbClr val="2E75B6"/>
            </a:solidFill>
            <a:ln>
              <a:solidFill>
                <a:schemeClr val="tx1"/>
              </a:solidFill>
            </a:ln>
            <a:effectLst/>
          </c:spPr>
          <c:invertIfNegative val="0"/>
          <c:dLbls>
            <c:dLbl>
              <c:idx val="6"/>
              <c:delete val="1"/>
              <c:extLst>
                <c:ext xmlns:c15="http://schemas.microsoft.com/office/drawing/2012/chart" uri="{CE6537A1-D6FC-4f65-9D91-7224C49458BB}"/>
                <c:ext xmlns:c16="http://schemas.microsoft.com/office/drawing/2014/chart" uri="{C3380CC4-5D6E-409C-BE32-E72D297353CC}">
                  <c16:uniqueId val="{0000000E-F2D5-4A00-A3C2-B07E3D4D8272}"/>
                </c:ext>
              </c:extLst>
            </c:dLbl>
            <c:dLbl>
              <c:idx val="7"/>
              <c:delete val="1"/>
              <c:extLst>
                <c:ext xmlns:c15="http://schemas.microsoft.com/office/drawing/2012/chart" uri="{CE6537A1-D6FC-4f65-9D91-7224C49458BB}"/>
                <c:ext xmlns:c16="http://schemas.microsoft.com/office/drawing/2014/chart" uri="{C3380CC4-5D6E-409C-BE32-E72D297353CC}">
                  <c16:uniqueId val="{0000000F-F2D5-4A00-A3C2-B07E3D4D8272}"/>
                </c:ext>
              </c:extLst>
            </c:dLbl>
            <c:dLbl>
              <c:idx val="8"/>
              <c:delete val="1"/>
              <c:extLst>
                <c:ext xmlns:c15="http://schemas.microsoft.com/office/drawing/2012/chart" uri="{CE6537A1-D6FC-4f65-9D91-7224C49458BB}"/>
                <c:ext xmlns:c16="http://schemas.microsoft.com/office/drawing/2014/chart" uri="{C3380CC4-5D6E-409C-BE32-E72D297353CC}">
                  <c16:uniqueId val="{00000010-F2D5-4A00-A3C2-B07E3D4D8272}"/>
                </c:ext>
              </c:extLst>
            </c:dLbl>
            <c:dLbl>
              <c:idx val="9"/>
              <c:delete val="1"/>
              <c:extLst>
                <c:ext xmlns:c15="http://schemas.microsoft.com/office/drawing/2012/chart" uri="{CE6537A1-D6FC-4f65-9D91-7224C49458BB}"/>
                <c:ext xmlns:c16="http://schemas.microsoft.com/office/drawing/2014/chart" uri="{C3380CC4-5D6E-409C-BE32-E72D297353CC}">
                  <c16:uniqueId val="{00000011-F2D5-4A00-A3C2-B07E3D4D8272}"/>
                </c:ext>
              </c:extLst>
            </c:dLbl>
            <c:dLbl>
              <c:idx val="10"/>
              <c:delete val="1"/>
              <c:extLst>
                <c:ext xmlns:c15="http://schemas.microsoft.com/office/drawing/2012/chart" uri="{CE6537A1-D6FC-4f65-9D91-7224C49458BB}"/>
                <c:ext xmlns:c16="http://schemas.microsoft.com/office/drawing/2014/chart" uri="{C3380CC4-5D6E-409C-BE32-E72D297353CC}">
                  <c16:uniqueId val="{00000012-F2D5-4A00-A3C2-B07E3D4D8272}"/>
                </c:ext>
              </c:extLst>
            </c:dLbl>
            <c:dLbl>
              <c:idx val="11"/>
              <c:delete val="1"/>
              <c:extLst>
                <c:ext xmlns:c15="http://schemas.microsoft.com/office/drawing/2012/chart" uri="{CE6537A1-D6FC-4f65-9D91-7224C49458BB}"/>
                <c:ext xmlns:c16="http://schemas.microsoft.com/office/drawing/2014/chart" uri="{C3380CC4-5D6E-409C-BE32-E72D297353CC}">
                  <c16:uniqueId val="{00000013-F2D5-4A00-A3C2-B07E3D4D8272}"/>
                </c:ext>
              </c:extLst>
            </c:dLbl>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'Q26-B'!$B$19:$B$30</c:f>
              <c:strCache>
                <c:ptCount val="12"/>
                <c:pt idx="0">
                  <c:v>1.ビジネスをデザインできる人材　　　　　　　　</c:v>
                </c:pt>
                <c:pt idx="1">
                  <c:v>2.システム全体を俯瞰して思考できる人材　　　　</c:v>
                </c:pt>
                <c:pt idx="2">
                  <c:v>3.新技術の専門技術者　　　　　　　　　　</c:v>
                </c:pt>
                <c:pt idx="3">
                  <c:v>4.プロジェクトマネージャ　　　　　　　　　</c:v>
                </c:pt>
                <c:pt idx="4">
                  <c:v>5.設計技術者　　　　　　　　　　　　</c:v>
                </c:pt>
                <c:pt idx="5">
                  <c:v>6.複数の応用分野をまたいでとりまとめができる人材</c:v>
                </c:pt>
                <c:pt idx="6">
                  <c:v>7.不足していない　　　　　　　　　　　</c:v>
                </c:pt>
                <c:pt idx="7">
                  <c:v>8.実装・検証技術者　　　　　　　　　　</c:v>
                </c:pt>
                <c:pt idx="8">
                  <c:v>9.品質管理技術者　　　　　　　　　　　</c:v>
                </c:pt>
                <c:pt idx="9">
                  <c:v>10.運用技術者、顧客サポート技術者　　　　　</c:v>
                </c:pt>
                <c:pt idx="10">
                  <c:v>11.グローバル人材 　　　　　　　　　　</c:v>
                </c:pt>
                <c:pt idx="11">
                  <c:v>12.研究者　　　　　　　　　　　　　</c:v>
                </c:pt>
              </c:strCache>
            </c:strRef>
          </c:cat>
          <c:val>
            <c:numRef>
              <c:f>'Q26-B'!$I$19:$I$30</c:f>
              <c:numCache>
                <c:formatCode>0.0%</c:formatCode>
                <c:ptCount val="12"/>
                <c:pt idx="0">
                  <c:v>9.3979441997063137E-2</c:v>
                </c:pt>
                <c:pt idx="1">
                  <c:v>0.1894273127753304</c:v>
                </c:pt>
                <c:pt idx="2">
                  <c:v>0.16740088105726872</c:v>
                </c:pt>
                <c:pt idx="3">
                  <c:v>0.11453744493392071</c:v>
                </c:pt>
                <c:pt idx="4">
                  <c:v>0.1013215859030837</c:v>
                </c:pt>
                <c:pt idx="5">
                  <c:v>0.12628487518355361</c:v>
                </c:pt>
                <c:pt idx="6">
                  <c:v>0</c:v>
                </c:pt>
                <c:pt idx="7">
                  <c:v>4.8458149779735685E-2</c:v>
                </c:pt>
                <c:pt idx="8">
                  <c:v>3.3773861967694566E-2</c:v>
                </c:pt>
                <c:pt idx="9">
                  <c:v>4.2584434654919234E-2</c:v>
                </c:pt>
                <c:pt idx="10">
                  <c:v>5.8737151248164463E-2</c:v>
                </c:pt>
                <c:pt idx="11">
                  <c:v>1.908957415565345E-2</c:v>
                </c:pt>
              </c:numCache>
            </c:numRef>
          </c:val>
          <c:extLst>
            <c:ext xmlns:c16="http://schemas.microsoft.com/office/drawing/2014/chart" uri="{C3380CC4-5D6E-409C-BE32-E72D297353CC}">
              <c16:uniqueId val="{00000014-F2D5-4A00-A3C2-B07E3D4D8272}"/>
            </c:ext>
          </c:extLst>
        </c:ser>
        <c:dLbls>
          <c:showLegendKey val="0"/>
          <c:showVal val="0"/>
          <c:showCatName val="0"/>
          <c:showSerName val="0"/>
          <c:showPercent val="0"/>
          <c:showBubbleSize val="0"/>
        </c:dLbls>
        <c:gapWidth val="40"/>
        <c:overlap val="100"/>
        <c:axId val="470243768"/>
        <c:axId val="470249344"/>
      </c:barChart>
      <c:catAx>
        <c:axId val="470243768"/>
        <c:scaling>
          <c:orientation val="maxMin"/>
        </c:scaling>
        <c:delete val="0"/>
        <c:axPos val="l"/>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70249344"/>
        <c:crosses val="autoZero"/>
        <c:auto val="1"/>
        <c:lblAlgn val="ctr"/>
        <c:lblOffset val="100"/>
        <c:noMultiLvlLbl val="0"/>
      </c:catAx>
      <c:valAx>
        <c:axId val="470249344"/>
        <c:scaling>
          <c:orientation val="minMax"/>
          <c:max val="0.70000000000000007"/>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70243768"/>
        <c:crosses val="autoZero"/>
        <c:crossBetween val="between"/>
      </c:valAx>
      <c:spPr>
        <a:noFill/>
        <a:ln>
          <a:solidFill>
            <a:schemeClr val="bg1">
              <a:lumMod val="50000"/>
            </a:schemeClr>
          </a:solidFill>
        </a:ln>
        <a:effectLst/>
      </c:spPr>
    </c:plotArea>
    <c:legend>
      <c:legendPos val="r"/>
      <c:layout>
        <c:manualLayout>
          <c:xMode val="edge"/>
          <c:yMode val="edge"/>
          <c:x val="0.7084431623931623"/>
          <c:y val="0.75944259259259261"/>
          <c:w val="0.19772585470085471"/>
          <c:h val="0.13089761904761904"/>
        </c:manualLayout>
      </c:layout>
      <c:overlay val="0"/>
      <c:spPr>
        <a:solidFill>
          <a:schemeClr val="bg1"/>
        </a:solid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8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1"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r>
              <a:rPr lang="ja-JP" b="1" dirty="0"/>
              <a:t>現在不足している人材</a:t>
            </a:r>
          </a:p>
        </c:rich>
      </c:tx>
      <c:layout>
        <c:manualLayout>
          <c:xMode val="edge"/>
          <c:yMode val="edge"/>
          <c:x val="0.33409372955339234"/>
          <c:y val="1.0079629629629633E-3"/>
        </c:manualLayout>
      </c:layout>
      <c:overlay val="0"/>
      <c:spPr>
        <a:noFill/>
        <a:ln>
          <a:noFill/>
        </a:ln>
        <a:effectLst/>
      </c:spPr>
      <c:txPr>
        <a:bodyPr rot="0" spcFirstLastPara="1" vertOverflow="ellipsis" vert="horz" wrap="square" anchor="ctr" anchorCtr="1"/>
        <a:lstStyle/>
        <a:p>
          <a:pPr>
            <a:defRPr sz="960" b="1"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3.7814921757377495E-2"/>
          <c:y val="0.1379629833694038"/>
          <c:w val="0.92737425521297601"/>
          <c:h val="0.82491865079365079"/>
        </c:manualLayout>
      </c:layout>
      <c:barChart>
        <c:barDir val="bar"/>
        <c:grouping val="stacked"/>
        <c:varyColors val="0"/>
        <c:ser>
          <c:idx val="0"/>
          <c:order val="0"/>
          <c:tx>
            <c:strRef>
              <c:f>'Q26-A'!$G$18</c:f>
              <c:strCache>
                <c:ptCount val="1"/>
                <c:pt idx="0">
                  <c:v>1番目(n=799)</c:v>
                </c:pt>
              </c:strCache>
            </c:strRef>
          </c:tx>
          <c:spPr>
            <a:solidFill>
              <a:srgbClr val="FF9966"/>
            </a:solidFill>
            <a:ln>
              <a:solidFill>
                <a:schemeClr val="tx1"/>
              </a:solidFill>
            </a:ln>
            <a:effectLst/>
          </c:spPr>
          <c:invertIfNegative val="0"/>
          <c:dLbls>
            <c:dLbl>
              <c:idx val="6"/>
              <c:delete val="1"/>
              <c:extLst>
                <c:ext xmlns:c15="http://schemas.microsoft.com/office/drawing/2012/chart" uri="{CE6537A1-D6FC-4f65-9D91-7224C49458BB}"/>
                <c:ext xmlns:c16="http://schemas.microsoft.com/office/drawing/2014/chart" uri="{C3380CC4-5D6E-409C-BE32-E72D297353CC}">
                  <c16:uniqueId val="{00000000-301C-4299-ADFB-857A6A503457}"/>
                </c:ext>
              </c:extLst>
            </c:dLbl>
            <c:dLbl>
              <c:idx val="7"/>
              <c:delete val="1"/>
              <c:extLst>
                <c:ext xmlns:c15="http://schemas.microsoft.com/office/drawing/2012/chart" uri="{CE6537A1-D6FC-4f65-9D91-7224C49458BB}"/>
                <c:ext xmlns:c16="http://schemas.microsoft.com/office/drawing/2014/chart" uri="{C3380CC4-5D6E-409C-BE32-E72D297353CC}">
                  <c16:uniqueId val="{00000001-301C-4299-ADFB-857A6A503457}"/>
                </c:ext>
              </c:extLst>
            </c:dLbl>
            <c:dLbl>
              <c:idx val="8"/>
              <c:delete val="1"/>
              <c:extLst>
                <c:ext xmlns:c15="http://schemas.microsoft.com/office/drawing/2012/chart" uri="{CE6537A1-D6FC-4f65-9D91-7224C49458BB}"/>
                <c:ext xmlns:c16="http://schemas.microsoft.com/office/drawing/2014/chart" uri="{C3380CC4-5D6E-409C-BE32-E72D297353CC}">
                  <c16:uniqueId val="{00000002-301C-4299-ADFB-857A6A503457}"/>
                </c:ext>
              </c:extLst>
            </c:dLbl>
            <c:dLbl>
              <c:idx val="9"/>
              <c:delete val="1"/>
              <c:extLst>
                <c:ext xmlns:c15="http://schemas.microsoft.com/office/drawing/2012/chart" uri="{CE6537A1-D6FC-4f65-9D91-7224C49458BB}"/>
                <c:ext xmlns:c16="http://schemas.microsoft.com/office/drawing/2014/chart" uri="{C3380CC4-5D6E-409C-BE32-E72D297353CC}">
                  <c16:uniqueId val="{00000003-301C-4299-ADFB-857A6A503457}"/>
                </c:ext>
              </c:extLst>
            </c:dLbl>
            <c:dLbl>
              <c:idx val="10"/>
              <c:delete val="1"/>
              <c:extLst>
                <c:ext xmlns:c15="http://schemas.microsoft.com/office/drawing/2012/chart" uri="{CE6537A1-D6FC-4f65-9D91-7224C49458BB}"/>
                <c:ext xmlns:c16="http://schemas.microsoft.com/office/drawing/2014/chart" uri="{C3380CC4-5D6E-409C-BE32-E72D297353CC}">
                  <c16:uniqueId val="{00000004-301C-4299-ADFB-857A6A503457}"/>
                </c:ext>
              </c:extLst>
            </c:dLbl>
            <c:dLbl>
              <c:idx val="11"/>
              <c:delete val="1"/>
              <c:extLst>
                <c:ext xmlns:c15="http://schemas.microsoft.com/office/drawing/2012/chart" uri="{CE6537A1-D6FC-4f65-9D91-7224C49458BB}"/>
                <c:ext xmlns:c16="http://schemas.microsoft.com/office/drawing/2014/chart" uri="{C3380CC4-5D6E-409C-BE32-E72D297353CC}">
                  <c16:uniqueId val="{00000005-301C-4299-ADFB-857A6A503457}"/>
                </c:ext>
              </c:extLst>
            </c:dLbl>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'Q26-A'!$B$19:$B$30</c:f>
              <c:strCache>
                <c:ptCount val="12"/>
                <c:pt idx="0">
                  <c:v>1.ビジネスをデザインできる人材</c:v>
                </c:pt>
                <c:pt idx="1">
                  <c:v>2.システム全体を俯瞰して思考できる人材</c:v>
                </c:pt>
                <c:pt idx="2">
                  <c:v>3.新技術の専門技術者</c:v>
                </c:pt>
                <c:pt idx="3">
                  <c:v>4.プロジェクトマネージャ</c:v>
                </c:pt>
                <c:pt idx="4">
                  <c:v>5.設計技術者</c:v>
                </c:pt>
                <c:pt idx="5">
                  <c:v>6.複数の応用分野をまたいでとりまとめができる人材</c:v>
                </c:pt>
                <c:pt idx="6">
                  <c:v>7.不足していない</c:v>
                </c:pt>
                <c:pt idx="7">
                  <c:v>8.実装・検証技術者</c:v>
                </c:pt>
                <c:pt idx="8">
                  <c:v>9.品質管理技術者</c:v>
                </c:pt>
                <c:pt idx="9">
                  <c:v>10.運用技術者、顧客サポート技術者</c:v>
                </c:pt>
                <c:pt idx="10">
                  <c:v>11.グローバル人材</c:v>
                </c:pt>
                <c:pt idx="11">
                  <c:v>12.研究者</c:v>
                </c:pt>
              </c:strCache>
            </c:strRef>
          </c:cat>
          <c:val>
            <c:numRef>
              <c:f>'Q26-A'!$G$19:$G$30</c:f>
              <c:numCache>
                <c:formatCode>0.0%</c:formatCode>
                <c:ptCount val="12"/>
                <c:pt idx="0">
                  <c:v>0.311639549436796</c:v>
                </c:pt>
                <c:pt idx="1">
                  <c:v>0.15269086357947434</c:v>
                </c:pt>
                <c:pt idx="2">
                  <c:v>0.14267834793491865</c:v>
                </c:pt>
                <c:pt idx="3">
                  <c:v>0.12515644555694619</c:v>
                </c:pt>
                <c:pt idx="4">
                  <c:v>9.1364205256570713E-2</c:v>
                </c:pt>
                <c:pt idx="5">
                  <c:v>7.5093867334167716E-2</c:v>
                </c:pt>
                <c:pt idx="6">
                  <c:v>3.629536921151439E-2</c:v>
                </c:pt>
                <c:pt idx="7">
                  <c:v>2.6282853566958697E-2</c:v>
                </c:pt>
                <c:pt idx="8">
                  <c:v>1.3767209011264081E-2</c:v>
                </c:pt>
                <c:pt idx="9">
                  <c:v>1.2515644555694618E-2</c:v>
                </c:pt>
                <c:pt idx="10">
                  <c:v>3.7546933667083854E-3</c:v>
                </c:pt>
                <c:pt idx="11">
                  <c:v>3.7546933667083854E-3</c:v>
                </c:pt>
              </c:numCache>
            </c:numRef>
          </c:val>
          <c:extLst>
            <c:ext xmlns:c16="http://schemas.microsoft.com/office/drawing/2014/chart" uri="{C3380CC4-5D6E-409C-BE32-E72D297353CC}">
              <c16:uniqueId val="{00000006-301C-4299-ADFB-857A6A503457}"/>
            </c:ext>
          </c:extLst>
        </c:ser>
        <c:ser>
          <c:idx val="1"/>
          <c:order val="1"/>
          <c:tx>
            <c:strRef>
              <c:f>'Q26-A'!$H$18</c:f>
              <c:strCache>
                <c:ptCount val="1"/>
                <c:pt idx="0">
                  <c:v>2番目(n=733)</c:v>
                </c:pt>
              </c:strCache>
            </c:strRef>
          </c:tx>
          <c:spPr>
            <a:solidFill>
              <a:srgbClr val="FFFF99"/>
            </a:solidFill>
            <a:ln>
              <a:solidFill>
                <a:schemeClr val="tx1"/>
              </a:solidFill>
            </a:ln>
            <a:effectLst/>
          </c:spPr>
          <c:invertIfNegative val="0"/>
          <c:dLbls>
            <c:dLbl>
              <c:idx val="6"/>
              <c:delete val="1"/>
              <c:extLst>
                <c:ext xmlns:c15="http://schemas.microsoft.com/office/drawing/2012/chart" uri="{CE6537A1-D6FC-4f65-9D91-7224C49458BB}"/>
                <c:ext xmlns:c16="http://schemas.microsoft.com/office/drawing/2014/chart" uri="{C3380CC4-5D6E-409C-BE32-E72D297353CC}">
                  <c16:uniqueId val="{00000007-301C-4299-ADFB-857A6A503457}"/>
                </c:ext>
              </c:extLst>
            </c:dLbl>
            <c:dLbl>
              <c:idx val="7"/>
              <c:delete val="1"/>
              <c:extLst>
                <c:ext xmlns:c15="http://schemas.microsoft.com/office/drawing/2012/chart" uri="{CE6537A1-D6FC-4f65-9D91-7224C49458BB}"/>
                <c:ext xmlns:c16="http://schemas.microsoft.com/office/drawing/2014/chart" uri="{C3380CC4-5D6E-409C-BE32-E72D297353CC}">
                  <c16:uniqueId val="{00000008-301C-4299-ADFB-857A6A503457}"/>
                </c:ext>
              </c:extLst>
            </c:dLbl>
            <c:dLbl>
              <c:idx val="8"/>
              <c:delete val="1"/>
              <c:extLst>
                <c:ext xmlns:c15="http://schemas.microsoft.com/office/drawing/2012/chart" uri="{CE6537A1-D6FC-4f65-9D91-7224C49458BB}"/>
                <c:ext xmlns:c16="http://schemas.microsoft.com/office/drawing/2014/chart" uri="{C3380CC4-5D6E-409C-BE32-E72D297353CC}">
                  <c16:uniqueId val="{00000009-301C-4299-ADFB-857A6A503457}"/>
                </c:ext>
              </c:extLst>
            </c:dLbl>
            <c:dLbl>
              <c:idx val="9"/>
              <c:delete val="1"/>
              <c:extLst>
                <c:ext xmlns:c15="http://schemas.microsoft.com/office/drawing/2012/chart" uri="{CE6537A1-D6FC-4f65-9D91-7224C49458BB}"/>
                <c:ext xmlns:c16="http://schemas.microsoft.com/office/drawing/2014/chart" uri="{C3380CC4-5D6E-409C-BE32-E72D297353CC}">
                  <c16:uniqueId val="{0000000A-301C-4299-ADFB-857A6A503457}"/>
                </c:ext>
              </c:extLst>
            </c:dLbl>
            <c:dLbl>
              <c:idx val="10"/>
              <c:delete val="1"/>
              <c:extLst>
                <c:ext xmlns:c15="http://schemas.microsoft.com/office/drawing/2012/chart" uri="{CE6537A1-D6FC-4f65-9D91-7224C49458BB}"/>
                <c:ext xmlns:c16="http://schemas.microsoft.com/office/drawing/2014/chart" uri="{C3380CC4-5D6E-409C-BE32-E72D297353CC}">
                  <c16:uniqueId val="{0000000B-301C-4299-ADFB-857A6A503457}"/>
                </c:ext>
              </c:extLst>
            </c:dLbl>
            <c:dLbl>
              <c:idx val="11"/>
              <c:delete val="1"/>
              <c:extLst>
                <c:ext xmlns:c15="http://schemas.microsoft.com/office/drawing/2012/chart" uri="{CE6537A1-D6FC-4f65-9D91-7224C49458BB}"/>
                <c:ext xmlns:c16="http://schemas.microsoft.com/office/drawing/2014/chart" uri="{C3380CC4-5D6E-409C-BE32-E72D297353CC}">
                  <c16:uniqueId val="{0000000C-301C-4299-ADFB-857A6A503457}"/>
                </c:ext>
              </c:extLst>
            </c:dLbl>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'Q26-A'!$B$19:$B$30</c:f>
              <c:strCache>
                <c:ptCount val="12"/>
                <c:pt idx="0">
                  <c:v>1.ビジネスをデザインできる人材</c:v>
                </c:pt>
                <c:pt idx="1">
                  <c:v>2.システム全体を俯瞰して思考できる人材</c:v>
                </c:pt>
                <c:pt idx="2">
                  <c:v>3.新技術の専門技術者</c:v>
                </c:pt>
                <c:pt idx="3">
                  <c:v>4.プロジェクトマネージャ</c:v>
                </c:pt>
                <c:pt idx="4">
                  <c:v>5.設計技術者</c:v>
                </c:pt>
                <c:pt idx="5">
                  <c:v>6.複数の応用分野をまたいでとりまとめができる人材</c:v>
                </c:pt>
                <c:pt idx="6">
                  <c:v>7.不足していない</c:v>
                </c:pt>
                <c:pt idx="7">
                  <c:v>8.実装・検証技術者</c:v>
                </c:pt>
                <c:pt idx="8">
                  <c:v>9.品質管理技術者</c:v>
                </c:pt>
                <c:pt idx="9">
                  <c:v>10.運用技術者、顧客サポート技術者</c:v>
                </c:pt>
                <c:pt idx="10">
                  <c:v>11.グローバル人材</c:v>
                </c:pt>
                <c:pt idx="11">
                  <c:v>12.研究者</c:v>
                </c:pt>
              </c:strCache>
            </c:strRef>
          </c:cat>
          <c:val>
            <c:numRef>
              <c:f>'Q26-A'!$H$19:$H$30</c:f>
              <c:numCache>
                <c:formatCode>0.0%</c:formatCode>
                <c:ptCount val="12"/>
                <c:pt idx="0">
                  <c:v>8.8676671214188263E-2</c:v>
                </c:pt>
                <c:pt idx="1">
                  <c:v>0.23328785811732605</c:v>
                </c:pt>
                <c:pt idx="2">
                  <c:v>0.15825375170532061</c:v>
                </c:pt>
                <c:pt idx="3">
                  <c:v>0.13369713506139155</c:v>
                </c:pt>
                <c:pt idx="4">
                  <c:v>0.10368349249658936</c:v>
                </c:pt>
                <c:pt idx="5">
                  <c:v>0.14597544338335608</c:v>
                </c:pt>
                <c:pt idx="6">
                  <c:v>0</c:v>
                </c:pt>
                <c:pt idx="7">
                  <c:v>4.229195088676671E-2</c:v>
                </c:pt>
                <c:pt idx="8">
                  <c:v>2.7285129604365622E-2</c:v>
                </c:pt>
                <c:pt idx="9">
                  <c:v>2.5920873124147339E-2</c:v>
                </c:pt>
                <c:pt idx="10">
                  <c:v>2.7285129604365622E-2</c:v>
                </c:pt>
                <c:pt idx="11">
                  <c:v>9.5497953615279671E-3</c:v>
                </c:pt>
              </c:numCache>
            </c:numRef>
          </c:val>
          <c:extLst>
            <c:ext xmlns:c16="http://schemas.microsoft.com/office/drawing/2014/chart" uri="{C3380CC4-5D6E-409C-BE32-E72D297353CC}">
              <c16:uniqueId val="{0000000D-301C-4299-ADFB-857A6A503457}"/>
            </c:ext>
          </c:extLst>
        </c:ser>
        <c:ser>
          <c:idx val="2"/>
          <c:order val="2"/>
          <c:tx>
            <c:strRef>
              <c:f>'Q26-A'!$I$18</c:f>
              <c:strCache>
                <c:ptCount val="1"/>
                <c:pt idx="0">
                  <c:v>3番目(n=685)</c:v>
                </c:pt>
              </c:strCache>
            </c:strRef>
          </c:tx>
          <c:spPr>
            <a:solidFill>
              <a:srgbClr val="2E75B6"/>
            </a:solidFill>
            <a:ln>
              <a:solidFill>
                <a:schemeClr val="tx1"/>
              </a:solidFill>
            </a:ln>
            <a:effectLst/>
          </c:spPr>
          <c:invertIfNegative val="0"/>
          <c:dLbls>
            <c:dLbl>
              <c:idx val="6"/>
              <c:delete val="1"/>
              <c:extLst>
                <c:ext xmlns:c15="http://schemas.microsoft.com/office/drawing/2012/chart" uri="{CE6537A1-D6FC-4f65-9D91-7224C49458BB}"/>
                <c:ext xmlns:c16="http://schemas.microsoft.com/office/drawing/2014/chart" uri="{C3380CC4-5D6E-409C-BE32-E72D297353CC}">
                  <c16:uniqueId val="{0000000E-301C-4299-ADFB-857A6A503457}"/>
                </c:ext>
              </c:extLst>
            </c:dLbl>
            <c:dLbl>
              <c:idx val="7"/>
              <c:delete val="1"/>
              <c:extLst>
                <c:ext xmlns:c15="http://schemas.microsoft.com/office/drawing/2012/chart" uri="{CE6537A1-D6FC-4f65-9D91-7224C49458BB}"/>
                <c:ext xmlns:c16="http://schemas.microsoft.com/office/drawing/2014/chart" uri="{C3380CC4-5D6E-409C-BE32-E72D297353CC}">
                  <c16:uniqueId val="{0000000F-301C-4299-ADFB-857A6A503457}"/>
                </c:ext>
              </c:extLst>
            </c:dLbl>
            <c:dLbl>
              <c:idx val="8"/>
              <c:delete val="1"/>
              <c:extLst>
                <c:ext xmlns:c15="http://schemas.microsoft.com/office/drawing/2012/chart" uri="{CE6537A1-D6FC-4f65-9D91-7224C49458BB}"/>
                <c:ext xmlns:c16="http://schemas.microsoft.com/office/drawing/2014/chart" uri="{C3380CC4-5D6E-409C-BE32-E72D297353CC}">
                  <c16:uniqueId val="{00000010-301C-4299-ADFB-857A6A503457}"/>
                </c:ext>
              </c:extLst>
            </c:dLbl>
            <c:dLbl>
              <c:idx val="9"/>
              <c:delete val="1"/>
              <c:extLst>
                <c:ext xmlns:c15="http://schemas.microsoft.com/office/drawing/2012/chart" uri="{CE6537A1-D6FC-4f65-9D91-7224C49458BB}"/>
                <c:ext xmlns:c16="http://schemas.microsoft.com/office/drawing/2014/chart" uri="{C3380CC4-5D6E-409C-BE32-E72D297353CC}">
                  <c16:uniqueId val="{00000011-301C-4299-ADFB-857A6A503457}"/>
                </c:ext>
              </c:extLst>
            </c:dLbl>
            <c:dLbl>
              <c:idx val="10"/>
              <c:delete val="1"/>
              <c:extLst>
                <c:ext xmlns:c15="http://schemas.microsoft.com/office/drawing/2012/chart" uri="{CE6537A1-D6FC-4f65-9D91-7224C49458BB}"/>
                <c:ext xmlns:c16="http://schemas.microsoft.com/office/drawing/2014/chart" uri="{C3380CC4-5D6E-409C-BE32-E72D297353CC}">
                  <c16:uniqueId val="{00000012-301C-4299-ADFB-857A6A503457}"/>
                </c:ext>
              </c:extLst>
            </c:dLbl>
            <c:dLbl>
              <c:idx val="11"/>
              <c:delete val="1"/>
              <c:extLst>
                <c:ext xmlns:c15="http://schemas.microsoft.com/office/drawing/2012/chart" uri="{CE6537A1-D6FC-4f65-9D91-7224C49458BB}"/>
                <c:ext xmlns:c16="http://schemas.microsoft.com/office/drawing/2014/chart" uri="{C3380CC4-5D6E-409C-BE32-E72D297353CC}">
                  <c16:uniqueId val="{00000013-301C-4299-ADFB-857A6A503457}"/>
                </c:ext>
              </c:extLst>
            </c:dLbl>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'Q26-A'!$B$19:$B$30</c:f>
              <c:strCache>
                <c:ptCount val="12"/>
                <c:pt idx="0">
                  <c:v>1.ビジネスをデザインできる人材</c:v>
                </c:pt>
                <c:pt idx="1">
                  <c:v>2.システム全体を俯瞰して思考できる人材</c:v>
                </c:pt>
                <c:pt idx="2">
                  <c:v>3.新技術の専門技術者</c:v>
                </c:pt>
                <c:pt idx="3">
                  <c:v>4.プロジェクトマネージャ</c:v>
                </c:pt>
                <c:pt idx="4">
                  <c:v>5.設計技術者</c:v>
                </c:pt>
                <c:pt idx="5">
                  <c:v>6.複数の応用分野をまたいでとりまとめができる人材</c:v>
                </c:pt>
                <c:pt idx="6">
                  <c:v>7.不足していない</c:v>
                </c:pt>
                <c:pt idx="7">
                  <c:v>8.実装・検証技術者</c:v>
                </c:pt>
                <c:pt idx="8">
                  <c:v>9.品質管理技術者</c:v>
                </c:pt>
                <c:pt idx="9">
                  <c:v>10.運用技術者、顧客サポート技術者</c:v>
                </c:pt>
                <c:pt idx="10">
                  <c:v>11.グローバル人材</c:v>
                </c:pt>
                <c:pt idx="11">
                  <c:v>12.研究者</c:v>
                </c:pt>
              </c:strCache>
            </c:strRef>
          </c:cat>
          <c:val>
            <c:numRef>
              <c:f>'Q26-A'!$I$19:$I$30</c:f>
              <c:numCache>
                <c:formatCode>0.0%</c:formatCode>
                <c:ptCount val="12"/>
                <c:pt idx="0">
                  <c:v>0.10802919708029197</c:v>
                </c:pt>
                <c:pt idx="1">
                  <c:v>0.17518248175182483</c:v>
                </c:pt>
                <c:pt idx="2">
                  <c:v>0.18394160583941604</c:v>
                </c:pt>
                <c:pt idx="3">
                  <c:v>0.11970802919708029</c:v>
                </c:pt>
                <c:pt idx="4">
                  <c:v>9.6350364963503646E-2</c:v>
                </c:pt>
                <c:pt idx="5">
                  <c:v>0.10510948905109489</c:v>
                </c:pt>
                <c:pt idx="6">
                  <c:v>0</c:v>
                </c:pt>
                <c:pt idx="7">
                  <c:v>5.5474452554744529E-2</c:v>
                </c:pt>
                <c:pt idx="8">
                  <c:v>4.6715328467153282E-2</c:v>
                </c:pt>
                <c:pt idx="9">
                  <c:v>3.3576642335766425E-2</c:v>
                </c:pt>
                <c:pt idx="10">
                  <c:v>5.2554744525547446E-2</c:v>
                </c:pt>
                <c:pt idx="11">
                  <c:v>1.8978102189781021E-2</c:v>
                </c:pt>
              </c:numCache>
            </c:numRef>
          </c:val>
          <c:extLst>
            <c:ext xmlns:c16="http://schemas.microsoft.com/office/drawing/2014/chart" uri="{C3380CC4-5D6E-409C-BE32-E72D297353CC}">
              <c16:uniqueId val="{00000014-301C-4299-ADFB-857A6A503457}"/>
            </c:ext>
          </c:extLst>
        </c:ser>
        <c:dLbls>
          <c:showLegendKey val="0"/>
          <c:showVal val="0"/>
          <c:showCatName val="0"/>
          <c:showSerName val="0"/>
          <c:showPercent val="0"/>
          <c:showBubbleSize val="0"/>
        </c:dLbls>
        <c:gapWidth val="40"/>
        <c:overlap val="100"/>
        <c:axId val="469325608"/>
        <c:axId val="469326920"/>
        <c:extLst/>
      </c:barChart>
      <c:catAx>
        <c:axId val="469325608"/>
        <c:scaling>
          <c:orientation val="maxMin"/>
        </c:scaling>
        <c:delete val="1"/>
        <c:axPos val="r"/>
        <c:numFmt formatCode="General" sourceLinked="1"/>
        <c:majorTickMark val="none"/>
        <c:minorTickMark val="none"/>
        <c:tickLblPos val="nextTo"/>
        <c:crossAx val="469326920"/>
        <c:crosses val="autoZero"/>
        <c:auto val="1"/>
        <c:lblAlgn val="ctr"/>
        <c:lblOffset val="100"/>
        <c:noMultiLvlLbl val="0"/>
      </c:catAx>
      <c:valAx>
        <c:axId val="469326920"/>
        <c:scaling>
          <c:orientation val="maxMin"/>
          <c:max val="0.70000000000000007"/>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69325608"/>
        <c:crosses val="autoZero"/>
        <c:crossBetween val="between"/>
        <c:majorUnit val="0.1"/>
      </c:valAx>
      <c:spPr>
        <a:noFill/>
        <a:ln>
          <a:solidFill>
            <a:schemeClr val="bg1">
              <a:lumMod val="50000"/>
            </a:schemeClr>
          </a:solidFill>
        </a:ln>
        <a:effectLst/>
      </c:spPr>
    </c:plotArea>
    <c:legend>
      <c:legendPos val="r"/>
      <c:layout>
        <c:manualLayout>
          <c:xMode val="edge"/>
          <c:yMode val="edge"/>
          <c:x val="0.32956590987980083"/>
          <c:y val="0.75429186507936519"/>
          <c:w val="0.36194335310542697"/>
          <c:h val="0.13089761904761904"/>
        </c:manualLayout>
      </c:layout>
      <c:overlay val="0"/>
      <c:spPr>
        <a:solidFill>
          <a:schemeClr val="bg1"/>
        </a:solid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sz="8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305555555555573E-2"/>
          <c:y val="6.2433165367848348E-2"/>
          <c:w val="0.69506259780907664"/>
          <c:h val="0.92265481866998489"/>
        </c:manualLayout>
      </c:layout>
      <c:barChart>
        <c:barDir val="bar"/>
        <c:grouping val="stacked"/>
        <c:varyColors val="0"/>
        <c:ser>
          <c:idx val="0"/>
          <c:order val="0"/>
          <c:tx>
            <c:strRef>
              <c:f>'まとめ (報告書グラフ用)'!$C$5</c:f>
              <c:strCache>
                <c:ptCount val="1"/>
                <c:pt idx="0">
                  <c:v>1番目</c:v>
                </c:pt>
              </c:strCache>
            </c:strRef>
          </c:tx>
          <c:spPr>
            <a:solidFill>
              <a:srgbClr val="FF9966"/>
            </a:solidFill>
            <a:ln>
              <a:solidFill>
                <a:schemeClr val="tx1"/>
              </a:solidFill>
            </a:ln>
            <a:effectLst/>
          </c:spPr>
          <c:invertIfNegative val="0"/>
          <c:dLbls>
            <c:dLbl>
              <c:idx val="21"/>
              <c:layout>
                <c:manualLayout>
                  <c:x val="-4.8996913580246016E-3"/>
                  <c:y val="2.547839506172854E-2"/>
                </c:manualLayout>
              </c:layout>
              <c:showLegendKey val="0"/>
              <c:showVal val="1"/>
              <c:showCatName val="0"/>
              <c:showSerName val="0"/>
              <c:showPercent val="0"/>
              <c:showBubbleSize val="0"/>
              <c:extLst>
                <c:ext xmlns:c15="http://schemas.microsoft.com/office/drawing/2012/chart" uri="{CE6537A1-D6FC-4f65-9D91-7224C49458BB}">
                  <c15:layout>
                    <c:manualLayout>
                      <c:w val="9.365779320987655E-2"/>
                      <c:h val="3.2377160493827162E-2"/>
                    </c:manualLayout>
                  </c15:layout>
                </c:ext>
                <c:ext xmlns:c16="http://schemas.microsoft.com/office/drawing/2014/chart" uri="{C3380CC4-5D6E-409C-BE32-E72D297353CC}">
                  <c16:uniqueId val="{00000000-B7DA-494D-945B-8FE69842D13A}"/>
                </c:ext>
              </c:extLst>
            </c:dLbl>
            <c:dLbl>
              <c:idx val="23"/>
              <c:layout>
                <c:manualLayout>
                  <c:x val="8.9826637212141055E-17"/>
                  <c:y val="-2.5478395061728252E-2"/>
                </c:manualLayout>
              </c:layout>
              <c:showLegendKey val="0"/>
              <c:showVal val="1"/>
              <c:showCatName val="0"/>
              <c:showSerName val="0"/>
              <c:showPercent val="0"/>
              <c:showBubbleSize val="0"/>
              <c:extLst>
                <c:ext xmlns:c15="http://schemas.microsoft.com/office/drawing/2012/chart" uri="{CE6537A1-D6FC-4f65-9D91-7224C49458BB}">
                  <c15:layout>
                    <c:manualLayout>
                      <c:w val="9.365779320987655E-2"/>
                      <c:h val="3.2377160493827162E-2"/>
                    </c:manualLayout>
                  </c15:layout>
                </c:ext>
                <c:ext xmlns:c16="http://schemas.microsoft.com/office/drawing/2014/chart" uri="{C3380CC4-5D6E-409C-BE32-E72D297353CC}">
                  <c16:uniqueId val="{00000001-B7DA-494D-945B-8FE69842D13A}"/>
                </c:ext>
              </c:extLst>
            </c:dLbl>
            <c:spPr>
              <a:noFill/>
              <a:ln>
                <a:noFill/>
              </a:ln>
              <a:effectLst/>
            </c:spPr>
            <c:txPr>
              <a:bodyPr rot="0" spcFirstLastPara="1" vertOverflow="ellipsis" vert="horz" wrap="square" anchor="ctr" anchorCtr="1"/>
              <a:lstStyle/>
              <a:p>
                <a:pPr>
                  <a:defRPr sz="5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'まとめ (報告書グラフ用)'!$B$6:$B$29</c:f>
              <c:strCache>
                <c:ptCount val="24"/>
                <c:pt idx="1">
                  <c:v>製品利用(n=67)</c:v>
                </c:pt>
                <c:pt idx="2">
                  <c:v>製品開発(n=92)</c:v>
                </c:pt>
                <c:pt idx="3">
                  <c:v>ソフトウェア開発(n=188)</c:v>
                </c:pt>
                <c:pt idx="5">
                  <c:v>製品利用(n=88)</c:v>
                </c:pt>
                <c:pt idx="6">
                  <c:v>製品開発(n=86)</c:v>
                </c:pt>
                <c:pt idx="7">
                  <c:v>ソフトウェア開発(n=207)</c:v>
                </c:pt>
                <c:pt idx="9">
                  <c:v>製品利用(n=70)</c:v>
                </c:pt>
                <c:pt idx="10">
                  <c:v>製品開発(n=74)</c:v>
                </c:pt>
                <c:pt idx="11">
                  <c:v>ソフトウェア開発(n=188)</c:v>
                </c:pt>
                <c:pt idx="13">
                  <c:v>製品利用(n=38)</c:v>
                </c:pt>
                <c:pt idx="14">
                  <c:v>製品開発(n=47)</c:v>
                </c:pt>
                <c:pt idx="15">
                  <c:v>ソフトウェア開発(n=159)</c:v>
                </c:pt>
                <c:pt idx="17">
                  <c:v>製品利用(n=37)</c:v>
                </c:pt>
                <c:pt idx="18">
                  <c:v>製品開発(n=57)</c:v>
                </c:pt>
                <c:pt idx="19">
                  <c:v>ソフトウェア開発(n=99)</c:v>
                </c:pt>
                <c:pt idx="21">
                  <c:v>製品利用(n=49)</c:v>
                </c:pt>
                <c:pt idx="22">
                  <c:v>製品開発(n=61)</c:v>
                </c:pt>
                <c:pt idx="23">
                  <c:v>ソフトウェア開発(n=106)</c:v>
                </c:pt>
              </c:strCache>
            </c:strRef>
          </c:cat>
          <c:val>
            <c:numRef>
              <c:f>'まとめ (報告書グラフ用)'!$C$6:$C$29</c:f>
              <c:numCache>
                <c:formatCode>0.0%</c:formatCode>
                <c:ptCount val="24"/>
                <c:pt idx="1">
                  <c:v>0.23456790123456789</c:v>
                </c:pt>
                <c:pt idx="2">
                  <c:v>0.33333333333333331</c:v>
                </c:pt>
                <c:pt idx="3">
                  <c:v>0.32625994694960214</c:v>
                </c:pt>
                <c:pt idx="5">
                  <c:v>0.14814814814814814</c:v>
                </c:pt>
                <c:pt idx="6">
                  <c:v>0.15819209039548024</c:v>
                </c:pt>
                <c:pt idx="7">
                  <c:v>0.17241379310344829</c:v>
                </c:pt>
                <c:pt idx="9">
                  <c:v>0.19135802469135801</c:v>
                </c:pt>
                <c:pt idx="10">
                  <c:v>0.12429378531073447</c:v>
                </c:pt>
                <c:pt idx="11">
                  <c:v>0.15119363395225463</c:v>
                </c:pt>
                <c:pt idx="13">
                  <c:v>8.6419753086419748E-2</c:v>
                </c:pt>
                <c:pt idx="14">
                  <c:v>8.4745762711864403E-2</c:v>
                </c:pt>
                <c:pt idx="15">
                  <c:v>0.14854111405835543</c:v>
                </c:pt>
                <c:pt idx="17">
                  <c:v>9.2592592592592587E-2</c:v>
                </c:pt>
                <c:pt idx="18">
                  <c:v>0.10734463276836158</c:v>
                </c:pt>
                <c:pt idx="19">
                  <c:v>7.6923076923076927E-2</c:v>
                </c:pt>
                <c:pt idx="21">
                  <c:v>6.7901234567901231E-2</c:v>
                </c:pt>
                <c:pt idx="22">
                  <c:v>0.11864406779661017</c:v>
                </c:pt>
                <c:pt idx="23">
                  <c:v>4.7745358090185673E-2</c:v>
                </c:pt>
              </c:numCache>
            </c:numRef>
          </c:val>
          <c:extLst>
            <c:ext xmlns:c16="http://schemas.microsoft.com/office/drawing/2014/chart" uri="{C3380CC4-5D6E-409C-BE32-E72D297353CC}">
              <c16:uniqueId val="{00000002-B7DA-494D-945B-8FE69842D13A}"/>
            </c:ext>
          </c:extLst>
        </c:ser>
        <c:ser>
          <c:idx val="1"/>
          <c:order val="1"/>
          <c:tx>
            <c:strRef>
              <c:f>'まとめ (報告書グラフ用)'!$D$5</c:f>
              <c:strCache>
                <c:ptCount val="1"/>
                <c:pt idx="0">
                  <c:v>2番目</c:v>
                </c:pt>
              </c:strCache>
            </c:strRef>
          </c:tx>
          <c:spPr>
            <a:solidFill>
              <a:srgbClr val="FFFF99"/>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5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'まとめ (報告書グラフ用)'!$B$6:$B$29</c:f>
              <c:strCache>
                <c:ptCount val="24"/>
                <c:pt idx="1">
                  <c:v>製品利用(n=67)</c:v>
                </c:pt>
                <c:pt idx="2">
                  <c:v>製品開発(n=92)</c:v>
                </c:pt>
                <c:pt idx="3">
                  <c:v>ソフトウェア開発(n=188)</c:v>
                </c:pt>
                <c:pt idx="5">
                  <c:v>製品利用(n=88)</c:v>
                </c:pt>
                <c:pt idx="6">
                  <c:v>製品開発(n=86)</c:v>
                </c:pt>
                <c:pt idx="7">
                  <c:v>ソフトウェア開発(n=207)</c:v>
                </c:pt>
                <c:pt idx="9">
                  <c:v>製品利用(n=70)</c:v>
                </c:pt>
                <c:pt idx="10">
                  <c:v>製品開発(n=74)</c:v>
                </c:pt>
                <c:pt idx="11">
                  <c:v>ソフトウェア開発(n=188)</c:v>
                </c:pt>
                <c:pt idx="13">
                  <c:v>製品利用(n=38)</c:v>
                </c:pt>
                <c:pt idx="14">
                  <c:v>製品開発(n=47)</c:v>
                </c:pt>
                <c:pt idx="15">
                  <c:v>ソフトウェア開発(n=159)</c:v>
                </c:pt>
                <c:pt idx="17">
                  <c:v>製品利用(n=37)</c:v>
                </c:pt>
                <c:pt idx="18">
                  <c:v>製品開発(n=57)</c:v>
                </c:pt>
                <c:pt idx="19">
                  <c:v>ソフトウェア開発(n=99)</c:v>
                </c:pt>
                <c:pt idx="21">
                  <c:v>製品利用(n=49)</c:v>
                </c:pt>
                <c:pt idx="22">
                  <c:v>製品開発(n=61)</c:v>
                </c:pt>
                <c:pt idx="23">
                  <c:v>ソフトウェア開発(n=106)</c:v>
                </c:pt>
              </c:strCache>
            </c:strRef>
          </c:cat>
          <c:val>
            <c:numRef>
              <c:f>'まとめ (報告書グラフ用)'!$D$6:$D$29</c:f>
              <c:numCache>
                <c:formatCode>0.0%</c:formatCode>
                <c:ptCount val="24"/>
                <c:pt idx="1">
                  <c:v>0.1</c:v>
                </c:pt>
                <c:pt idx="2">
                  <c:v>0.10493827160493827</c:v>
                </c:pt>
                <c:pt idx="3">
                  <c:v>8.3102493074792241E-2</c:v>
                </c:pt>
                <c:pt idx="5">
                  <c:v>0.27142857142857141</c:v>
                </c:pt>
                <c:pt idx="6">
                  <c:v>0.23456790123456789</c:v>
                </c:pt>
                <c:pt idx="7">
                  <c:v>0.22991689750692521</c:v>
                </c:pt>
                <c:pt idx="9">
                  <c:v>0.1357142857142857</c:v>
                </c:pt>
                <c:pt idx="10">
                  <c:v>0.18518518518518517</c:v>
                </c:pt>
                <c:pt idx="11">
                  <c:v>0.15789473684210525</c:v>
                </c:pt>
                <c:pt idx="13">
                  <c:v>8.5714285714285715E-2</c:v>
                </c:pt>
                <c:pt idx="14">
                  <c:v>5.5555555555555552E-2</c:v>
                </c:pt>
                <c:pt idx="15">
                  <c:v>0.16897506925207756</c:v>
                </c:pt>
                <c:pt idx="17">
                  <c:v>9.285714285714286E-2</c:v>
                </c:pt>
                <c:pt idx="18">
                  <c:v>0.11728395061728394</c:v>
                </c:pt>
                <c:pt idx="19">
                  <c:v>9.4182825484764546E-2</c:v>
                </c:pt>
                <c:pt idx="21">
                  <c:v>0.14285714285714285</c:v>
                </c:pt>
                <c:pt idx="22">
                  <c:v>0.18518518518518517</c:v>
                </c:pt>
                <c:pt idx="23">
                  <c:v>0.13850415512465375</c:v>
                </c:pt>
              </c:numCache>
            </c:numRef>
          </c:val>
          <c:extLst>
            <c:ext xmlns:c16="http://schemas.microsoft.com/office/drawing/2014/chart" uri="{C3380CC4-5D6E-409C-BE32-E72D297353CC}">
              <c16:uniqueId val="{00000003-B7DA-494D-945B-8FE69842D13A}"/>
            </c:ext>
          </c:extLst>
        </c:ser>
        <c:ser>
          <c:idx val="2"/>
          <c:order val="2"/>
          <c:tx>
            <c:strRef>
              <c:f>'まとめ (報告書グラフ用)'!$E$5</c:f>
              <c:strCache>
                <c:ptCount val="1"/>
                <c:pt idx="0">
                  <c:v>3番目</c:v>
                </c:pt>
              </c:strCache>
            </c:strRef>
          </c:tx>
          <c:spPr>
            <a:solidFill>
              <a:srgbClr val="2E75B6"/>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5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'まとめ (報告書グラフ用)'!$B$6:$B$29</c:f>
              <c:strCache>
                <c:ptCount val="24"/>
                <c:pt idx="1">
                  <c:v>製品利用(n=67)</c:v>
                </c:pt>
                <c:pt idx="2">
                  <c:v>製品開発(n=92)</c:v>
                </c:pt>
                <c:pt idx="3">
                  <c:v>ソフトウェア開発(n=188)</c:v>
                </c:pt>
                <c:pt idx="5">
                  <c:v>製品利用(n=88)</c:v>
                </c:pt>
                <c:pt idx="6">
                  <c:v>製品開発(n=86)</c:v>
                </c:pt>
                <c:pt idx="7">
                  <c:v>ソフトウェア開発(n=207)</c:v>
                </c:pt>
                <c:pt idx="9">
                  <c:v>製品利用(n=70)</c:v>
                </c:pt>
                <c:pt idx="10">
                  <c:v>製品開発(n=74)</c:v>
                </c:pt>
                <c:pt idx="11">
                  <c:v>ソフトウェア開発(n=188)</c:v>
                </c:pt>
                <c:pt idx="13">
                  <c:v>製品利用(n=38)</c:v>
                </c:pt>
                <c:pt idx="14">
                  <c:v>製品開発(n=47)</c:v>
                </c:pt>
                <c:pt idx="15">
                  <c:v>ソフトウェア開発(n=159)</c:v>
                </c:pt>
                <c:pt idx="17">
                  <c:v>製品利用(n=37)</c:v>
                </c:pt>
                <c:pt idx="18">
                  <c:v>製品開発(n=57)</c:v>
                </c:pt>
                <c:pt idx="19">
                  <c:v>ソフトウェア開発(n=99)</c:v>
                </c:pt>
                <c:pt idx="21">
                  <c:v>製品利用(n=49)</c:v>
                </c:pt>
                <c:pt idx="22">
                  <c:v>製品開発(n=61)</c:v>
                </c:pt>
                <c:pt idx="23">
                  <c:v>ソフトウェア開発(n=106)</c:v>
                </c:pt>
              </c:strCache>
            </c:strRef>
          </c:cat>
          <c:val>
            <c:numRef>
              <c:f>'まとめ (報告書グラフ用)'!$E$6:$E$29</c:f>
              <c:numCache>
                <c:formatCode>0.0%</c:formatCode>
                <c:ptCount val="24"/>
                <c:pt idx="1">
                  <c:v>0.1171875</c:v>
                </c:pt>
                <c:pt idx="2">
                  <c:v>0.10666666666666667</c:v>
                </c:pt>
                <c:pt idx="3">
                  <c:v>0.1023391812865497</c:v>
                </c:pt>
                <c:pt idx="5">
                  <c:v>0.203125</c:v>
                </c:pt>
                <c:pt idx="6">
                  <c:v>0.13333333333333333</c:v>
                </c:pt>
                <c:pt idx="7">
                  <c:v>0.17251461988304093</c:v>
                </c:pt>
                <c:pt idx="9">
                  <c:v>0.15625</c:v>
                </c:pt>
                <c:pt idx="10">
                  <c:v>0.14666666666666667</c:v>
                </c:pt>
                <c:pt idx="11">
                  <c:v>0.21637426900584794</c:v>
                </c:pt>
                <c:pt idx="13">
                  <c:v>9.375E-2</c:v>
                </c:pt>
                <c:pt idx="14">
                  <c:v>0.15333333333333332</c:v>
                </c:pt>
                <c:pt idx="15">
                  <c:v>0.12280701754385964</c:v>
                </c:pt>
                <c:pt idx="17">
                  <c:v>7.03125E-2</c:v>
                </c:pt>
                <c:pt idx="18">
                  <c:v>0.12666666666666668</c:v>
                </c:pt>
                <c:pt idx="19">
                  <c:v>0.10526315789473684</c:v>
                </c:pt>
                <c:pt idx="21">
                  <c:v>0.140625</c:v>
                </c:pt>
                <c:pt idx="22">
                  <c:v>6.6666666666666666E-2</c:v>
                </c:pt>
                <c:pt idx="23">
                  <c:v>0.1111111111111111</c:v>
                </c:pt>
              </c:numCache>
            </c:numRef>
          </c:val>
          <c:extLst>
            <c:ext xmlns:c16="http://schemas.microsoft.com/office/drawing/2014/chart" uri="{C3380CC4-5D6E-409C-BE32-E72D297353CC}">
              <c16:uniqueId val="{00000004-B7DA-494D-945B-8FE69842D13A}"/>
            </c:ext>
          </c:extLst>
        </c:ser>
        <c:dLbls>
          <c:showLegendKey val="0"/>
          <c:showVal val="0"/>
          <c:showCatName val="0"/>
          <c:showSerName val="0"/>
          <c:showPercent val="0"/>
          <c:showBubbleSize val="0"/>
        </c:dLbls>
        <c:gapWidth val="40"/>
        <c:overlap val="100"/>
        <c:axId val="195156224"/>
        <c:axId val="195535616"/>
      </c:barChart>
      <c:catAx>
        <c:axId val="195156224"/>
        <c:scaling>
          <c:orientation val="maxMin"/>
        </c:scaling>
        <c:delete val="0"/>
        <c:axPos val="r"/>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6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195535616"/>
        <c:crosses val="autoZero"/>
        <c:auto val="1"/>
        <c:lblAlgn val="ctr"/>
        <c:lblOffset val="100"/>
        <c:noMultiLvlLbl val="0"/>
      </c:catAx>
      <c:valAx>
        <c:axId val="195535616"/>
        <c:scaling>
          <c:orientation val="maxMin"/>
          <c:max val="0.70000000000000007"/>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195156224"/>
        <c:crosses val="autoZero"/>
        <c:crossBetween val="between"/>
      </c:valAx>
      <c:spPr>
        <a:noFill/>
        <a:ln>
          <a:solidFill>
            <a:schemeClr val="tx1">
              <a:lumMod val="50000"/>
              <a:lumOff val="50000"/>
            </a:schemeClr>
          </a:solidFill>
        </a:ln>
        <a:effectLst/>
      </c:spPr>
    </c:plotArea>
    <c:legend>
      <c:legendPos val="b"/>
      <c:layout>
        <c:manualLayout>
          <c:xMode val="edge"/>
          <c:yMode val="edge"/>
          <c:x val="0.10127934272300464"/>
          <c:y val="0.85989559752779277"/>
          <c:w val="0.10694712191656844"/>
          <c:h val="9.4788374789984225E-2"/>
        </c:manualLayout>
      </c:layout>
      <c:overlay val="0"/>
      <c:spPr>
        <a:solidFill>
          <a:schemeClr val="bg1"/>
        </a:solidFill>
        <a:ln>
          <a:noFill/>
        </a:ln>
        <a:effectLst/>
      </c:spPr>
      <c:txPr>
        <a:bodyPr rot="0" spcFirstLastPara="1" vertOverflow="ellipsis" vert="horz" wrap="square" anchor="ctr" anchorCtr="1"/>
        <a:lstStyle/>
        <a:p>
          <a:pPr>
            <a:defRPr sz="6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sz="600">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18935563364667"/>
          <c:y val="6.2433188644293661E-2"/>
          <c:w val="0.60036631377521887"/>
          <c:h val="0.92265481866998489"/>
        </c:manualLayout>
      </c:layout>
      <c:barChart>
        <c:barDir val="bar"/>
        <c:grouping val="stacked"/>
        <c:varyColors val="0"/>
        <c:ser>
          <c:idx val="0"/>
          <c:order val="0"/>
          <c:tx>
            <c:strRef>
              <c:f>'まとめ (報告書グラフ用)'!$C$5</c:f>
              <c:strCache>
                <c:ptCount val="1"/>
                <c:pt idx="0">
                  <c:v>1番目</c:v>
                </c:pt>
              </c:strCache>
            </c:strRef>
          </c:tx>
          <c:spPr>
            <a:solidFill>
              <a:srgbClr val="FF9966"/>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'まとめ (報告書グラフ用)'!$B$6:$B$29</c:f>
              <c:strCache>
                <c:ptCount val="24"/>
                <c:pt idx="0">
                  <c:v>1.ビジネスをデザインできる人材                           </c:v>
                </c:pt>
                <c:pt idx="1">
                  <c:v>製品利用(n=72)</c:v>
                </c:pt>
                <c:pt idx="2">
                  <c:v>製品開発(n=99)</c:v>
                </c:pt>
                <c:pt idx="3">
                  <c:v>ソフトウェア開発(n=205)</c:v>
                </c:pt>
                <c:pt idx="4">
                  <c:v>2.システム全体を俯瞰して思考できる人材              </c:v>
                </c:pt>
                <c:pt idx="5">
                  <c:v>製品利用(n=83)</c:v>
                </c:pt>
                <c:pt idx="6">
                  <c:v>製品開発(n=87)</c:v>
                </c:pt>
                <c:pt idx="7">
                  <c:v>ソフトウェア開発(n=185)</c:v>
                </c:pt>
                <c:pt idx="8">
                  <c:v>3.新技術の専門技術者                                  </c:v>
                </c:pt>
                <c:pt idx="9">
                  <c:v>製品利用(n=72)</c:v>
                </c:pt>
                <c:pt idx="10">
                  <c:v>製品開発(n=76)</c:v>
                </c:pt>
                <c:pt idx="11">
                  <c:v>ソフトウェア開発(n=204)</c:v>
                </c:pt>
                <c:pt idx="12">
                  <c:v>4.プロジェクトマネージャ                                    </c:v>
                </c:pt>
                <c:pt idx="13">
                  <c:v>製品利用(n=36)</c:v>
                </c:pt>
                <c:pt idx="14">
                  <c:v>製品開発(n=41)</c:v>
                </c:pt>
                <c:pt idx="15">
                  <c:v>ソフトウェア開発(n=124)</c:v>
                </c:pt>
                <c:pt idx="16">
                  <c:v>5.設計技術者                                             </c:v>
                </c:pt>
                <c:pt idx="17">
                  <c:v>製品利用(n=33)</c:v>
                </c:pt>
                <c:pt idx="18">
                  <c:v>製品開発(n=50)</c:v>
                </c:pt>
                <c:pt idx="19">
                  <c:v>ソフトウェア開発(n=75)</c:v>
                </c:pt>
                <c:pt idx="20">
                  <c:v>6.複数の応用分野をまたいでとりまとめができる人材   </c:v>
                </c:pt>
                <c:pt idx="21">
                  <c:v>製品利用(n=62)</c:v>
                </c:pt>
                <c:pt idx="22">
                  <c:v>製品開発(n=64)</c:v>
                </c:pt>
                <c:pt idx="23">
                  <c:v>ソフトウェア開発(n=132)</c:v>
                </c:pt>
              </c:strCache>
            </c:strRef>
          </c:cat>
          <c:val>
            <c:numRef>
              <c:f>'まとめ (報告書グラフ用)'!$C$6:$C$29</c:f>
              <c:numCache>
                <c:formatCode>0.0%</c:formatCode>
                <c:ptCount val="24"/>
                <c:pt idx="1">
                  <c:v>0.2484472049689441</c:v>
                </c:pt>
                <c:pt idx="2">
                  <c:v>0.40804597701149425</c:v>
                </c:pt>
                <c:pt idx="3">
                  <c:v>0.40957446808510639</c:v>
                </c:pt>
                <c:pt idx="5">
                  <c:v>0.14906832298136646</c:v>
                </c:pt>
                <c:pt idx="6">
                  <c:v>0.14367816091954022</c:v>
                </c:pt>
                <c:pt idx="7">
                  <c:v>0.10638297872340426</c:v>
                </c:pt>
                <c:pt idx="9">
                  <c:v>0.19875776397515527</c:v>
                </c:pt>
                <c:pt idx="10">
                  <c:v>0.13793103448275862</c:v>
                </c:pt>
                <c:pt idx="11">
                  <c:v>0.18882978723404256</c:v>
                </c:pt>
                <c:pt idx="13">
                  <c:v>8.6956521739130432E-2</c:v>
                </c:pt>
                <c:pt idx="14">
                  <c:v>5.7471264367816091E-2</c:v>
                </c:pt>
                <c:pt idx="15">
                  <c:v>0.10904255319148937</c:v>
                </c:pt>
                <c:pt idx="17">
                  <c:v>6.8322981366459631E-2</c:v>
                </c:pt>
                <c:pt idx="18">
                  <c:v>9.7701149425287362E-2</c:v>
                </c:pt>
                <c:pt idx="19">
                  <c:v>4.5212765957446811E-2</c:v>
                </c:pt>
                <c:pt idx="21">
                  <c:v>7.4534161490683232E-2</c:v>
                </c:pt>
                <c:pt idx="22">
                  <c:v>5.7471264367816091E-2</c:v>
                </c:pt>
                <c:pt idx="23">
                  <c:v>7.4468085106382975E-2</c:v>
                </c:pt>
              </c:numCache>
            </c:numRef>
          </c:val>
          <c:extLst>
            <c:ext xmlns:c16="http://schemas.microsoft.com/office/drawing/2014/chart" uri="{C3380CC4-5D6E-409C-BE32-E72D297353CC}">
              <c16:uniqueId val="{00000000-6F20-4CAE-A097-C657EA191BE3}"/>
            </c:ext>
          </c:extLst>
        </c:ser>
        <c:ser>
          <c:idx val="1"/>
          <c:order val="1"/>
          <c:tx>
            <c:strRef>
              <c:f>'まとめ (報告書グラフ用)'!$D$5</c:f>
              <c:strCache>
                <c:ptCount val="1"/>
                <c:pt idx="0">
                  <c:v>2番目</c:v>
                </c:pt>
              </c:strCache>
            </c:strRef>
          </c:tx>
          <c:spPr>
            <a:solidFill>
              <a:srgbClr val="FFFF99"/>
            </a:solidFill>
            <a:ln>
              <a:solidFill>
                <a:schemeClr val="tx1"/>
              </a:solidFill>
            </a:ln>
            <a:effectLst/>
          </c:spPr>
          <c:invertIfNegative val="0"/>
          <c:dLbls>
            <c:dLbl>
              <c:idx val="3"/>
              <c:layout>
                <c:manualLayout>
                  <c:x val="0"/>
                  <c:y val="-2.35185185185185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F20-4CAE-A097-C657EA191BE3}"/>
                </c:ext>
              </c:extLst>
            </c:dLbl>
            <c:spPr>
              <a:noFill/>
              <a:ln>
                <a:noFill/>
              </a:ln>
              <a:effectLst/>
            </c:spPr>
            <c:txPr>
              <a:bodyPr rot="0" spcFirstLastPara="1" vertOverflow="ellipsis" vert="horz" wrap="square" anchor="ctr" anchorCtr="1"/>
              <a:lstStyle/>
              <a:p>
                <a:pPr>
                  <a:defRPr sz="6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'まとめ (報告書グラフ用)'!$B$6:$B$29</c:f>
              <c:strCache>
                <c:ptCount val="24"/>
                <c:pt idx="0">
                  <c:v>1.ビジネスをデザインできる人材                           </c:v>
                </c:pt>
                <c:pt idx="1">
                  <c:v>製品利用(n=72)</c:v>
                </c:pt>
                <c:pt idx="2">
                  <c:v>製品開発(n=99)</c:v>
                </c:pt>
                <c:pt idx="3">
                  <c:v>ソフトウェア開発(n=205)</c:v>
                </c:pt>
                <c:pt idx="4">
                  <c:v>2.システム全体を俯瞰して思考できる人材              </c:v>
                </c:pt>
                <c:pt idx="5">
                  <c:v>製品利用(n=83)</c:v>
                </c:pt>
                <c:pt idx="6">
                  <c:v>製品開発(n=87)</c:v>
                </c:pt>
                <c:pt idx="7">
                  <c:v>ソフトウェア開発(n=185)</c:v>
                </c:pt>
                <c:pt idx="8">
                  <c:v>3.新技術の専門技術者                                  </c:v>
                </c:pt>
                <c:pt idx="9">
                  <c:v>製品利用(n=72)</c:v>
                </c:pt>
                <c:pt idx="10">
                  <c:v>製品開発(n=76)</c:v>
                </c:pt>
                <c:pt idx="11">
                  <c:v>ソフトウェア開発(n=204)</c:v>
                </c:pt>
                <c:pt idx="12">
                  <c:v>4.プロジェクトマネージャ                                    </c:v>
                </c:pt>
                <c:pt idx="13">
                  <c:v>製品利用(n=36)</c:v>
                </c:pt>
                <c:pt idx="14">
                  <c:v>製品開発(n=41)</c:v>
                </c:pt>
                <c:pt idx="15">
                  <c:v>ソフトウェア開発(n=124)</c:v>
                </c:pt>
                <c:pt idx="16">
                  <c:v>5.設計技術者                                             </c:v>
                </c:pt>
                <c:pt idx="17">
                  <c:v>製品利用(n=33)</c:v>
                </c:pt>
                <c:pt idx="18">
                  <c:v>製品開発(n=50)</c:v>
                </c:pt>
                <c:pt idx="19">
                  <c:v>ソフトウェア開発(n=75)</c:v>
                </c:pt>
                <c:pt idx="20">
                  <c:v>6.複数の応用分野をまたいでとりまとめができる人材   </c:v>
                </c:pt>
                <c:pt idx="21">
                  <c:v>製品利用(n=62)</c:v>
                </c:pt>
                <c:pt idx="22">
                  <c:v>製品開発(n=64)</c:v>
                </c:pt>
                <c:pt idx="23">
                  <c:v>ソフトウェア開発(n=132)</c:v>
                </c:pt>
              </c:strCache>
            </c:strRef>
          </c:cat>
          <c:val>
            <c:numRef>
              <c:f>'まとめ (報告書グラフ用)'!$D$6:$D$29</c:f>
              <c:numCache>
                <c:formatCode>0.0%</c:formatCode>
                <c:ptCount val="24"/>
                <c:pt idx="1">
                  <c:v>0.1048951048951049</c:v>
                </c:pt>
                <c:pt idx="2">
                  <c:v>9.49367088607595E-2</c:v>
                </c:pt>
                <c:pt idx="3">
                  <c:v>6.79886685552408E-2</c:v>
                </c:pt>
                <c:pt idx="5">
                  <c:v>0.24475524475524477</c:v>
                </c:pt>
                <c:pt idx="6">
                  <c:v>0.23417721518987342</c:v>
                </c:pt>
                <c:pt idx="7">
                  <c:v>0.22096317280453256</c:v>
                </c:pt>
                <c:pt idx="9">
                  <c:v>0.15384615384615385</c:v>
                </c:pt>
                <c:pt idx="10">
                  <c:v>0.189873417721519</c:v>
                </c:pt>
                <c:pt idx="11">
                  <c:v>0.18130311614730879</c:v>
                </c:pt>
                <c:pt idx="13">
                  <c:v>7.6923076923076927E-2</c:v>
                </c:pt>
                <c:pt idx="14">
                  <c:v>5.6962025316455694E-2</c:v>
                </c:pt>
                <c:pt idx="15">
                  <c:v>0.13031161473087818</c:v>
                </c:pt>
                <c:pt idx="17">
                  <c:v>6.2937062937062943E-2</c:v>
                </c:pt>
                <c:pt idx="18">
                  <c:v>6.9620253164556958E-2</c:v>
                </c:pt>
                <c:pt idx="19">
                  <c:v>9.0651558073654395E-2</c:v>
                </c:pt>
                <c:pt idx="21">
                  <c:v>0.16083916083916083</c:v>
                </c:pt>
                <c:pt idx="22">
                  <c:v>0.23417721518987342</c:v>
                </c:pt>
                <c:pt idx="23">
                  <c:v>0.19546742209631729</c:v>
                </c:pt>
              </c:numCache>
            </c:numRef>
          </c:val>
          <c:extLst>
            <c:ext xmlns:c16="http://schemas.microsoft.com/office/drawing/2014/chart" uri="{C3380CC4-5D6E-409C-BE32-E72D297353CC}">
              <c16:uniqueId val="{00000002-6F20-4CAE-A097-C657EA191BE3}"/>
            </c:ext>
          </c:extLst>
        </c:ser>
        <c:ser>
          <c:idx val="2"/>
          <c:order val="2"/>
          <c:tx>
            <c:strRef>
              <c:f>'まとめ (報告書グラフ用)'!$E$5</c:f>
              <c:strCache>
                <c:ptCount val="1"/>
                <c:pt idx="0">
                  <c:v>3番目</c:v>
                </c:pt>
              </c:strCache>
            </c:strRef>
          </c:tx>
          <c:spPr>
            <a:solidFill>
              <a:srgbClr val="2E75B6"/>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'まとめ (報告書グラフ用)'!$B$6:$B$29</c:f>
              <c:strCache>
                <c:ptCount val="24"/>
                <c:pt idx="0">
                  <c:v>1.ビジネスをデザインできる人材                           </c:v>
                </c:pt>
                <c:pt idx="1">
                  <c:v>製品利用(n=72)</c:v>
                </c:pt>
                <c:pt idx="2">
                  <c:v>製品開発(n=99)</c:v>
                </c:pt>
                <c:pt idx="3">
                  <c:v>ソフトウェア開発(n=205)</c:v>
                </c:pt>
                <c:pt idx="4">
                  <c:v>2.システム全体を俯瞰して思考できる人材              </c:v>
                </c:pt>
                <c:pt idx="5">
                  <c:v>製品利用(n=83)</c:v>
                </c:pt>
                <c:pt idx="6">
                  <c:v>製品開発(n=87)</c:v>
                </c:pt>
                <c:pt idx="7">
                  <c:v>ソフトウェア開発(n=185)</c:v>
                </c:pt>
                <c:pt idx="8">
                  <c:v>3.新技術の専門技術者                                  </c:v>
                </c:pt>
                <c:pt idx="9">
                  <c:v>製品利用(n=72)</c:v>
                </c:pt>
                <c:pt idx="10">
                  <c:v>製品開発(n=76)</c:v>
                </c:pt>
                <c:pt idx="11">
                  <c:v>ソフトウェア開発(n=204)</c:v>
                </c:pt>
                <c:pt idx="12">
                  <c:v>4.プロジェクトマネージャ                                    </c:v>
                </c:pt>
                <c:pt idx="13">
                  <c:v>製品利用(n=36)</c:v>
                </c:pt>
                <c:pt idx="14">
                  <c:v>製品開発(n=41)</c:v>
                </c:pt>
                <c:pt idx="15">
                  <c:v>ソフトウェア開発(n=124)</c:v>
                </c:pt>
                <c:pt idx="16">
                  <c:v>5.設計技術者                                             </c:v>
                </c:pt>
                <c:pt idx="17">
                  <c:v>製品利用(n=33)</c:v>
                </c:pt>
                <c:pt idx="18">
                  <c:v>製品開発(n=50)</c:v>
                </c:pt>
                <c:pt idx="19">
                  <c:v>ソフトウェア開発(n=75)</c:v>
                </c:pt>
                <c:pt idx="20">
                  <c:v>6.複数の応用分野をまたいでとりまとめができる人材   </c:v>
                </c:pt>
                <c:pt idx="21">
                  <c:v>製品利用(n=62)</c:v>
                </c:pt>
                <c:pt idx="22">
                  <c:v>製品開発(n=64)</c:v>
                </c:pt>
                <c:pt idx="23">
                  <c:v>ソフトウェア開発(n=132)</c:v>
                </c:pt>
              </c:strCache>
            </c:strRef>
          </c:cat>
          <c:val>
            <c:numRef>
              <c:f>'まとめ (報告書グラフ用)'!$E$6:$E$29</c:f>
              <c:numCache>
                <c:formatCode>0.0%</c:formatCode>
                <c:ptCount val="24"/>
                <c:pt idx="1">
                  <c:v>0.12977099236641221</c:v>
                </c:pt>
                <c:pt idx="2">
                  <c:v>8.7248322147651006E-2</c:v>
                </c:pt>
                <c:pt idx="3">
                  <c:v>7.9881656804733733E-2</c:v>
                </c:pt>
                <c:pt idx="5">
                  <c:v>0.18320610687022901</c:v>
                </c:pt>
                <c:pt idx="6">
                  <c:v>0.16778523489932887</c:v>
                </c:pt>
                <c:pt idx="7">
                  <c:v>0.19822485207100593</c:v>
                </c:pt>
                <c:pt idx="9">
                  <c:v>0.13740458015267176</c:v>
                </c:pt>
                <c:pt idx="10">
                  <c:v>0.1476510067114094</c:v>
                </c:pt>
                <c:pt idx="11">
                  <c:v>0.20414201183431951</c:v>
                </c:pt>
                <c:pt idx="13">
                  <c:v>8.3969465648854963E-2</c:v>
                </c:pt>
                <c:pt idx="14">
                  <c:v>0.1476510067114094</c:v>
                </c:pt>
                <c:pt idx="15">
                  <c:v>0.10946745562130178</c:v>
                </c:pt>
                <c:pt idx="17">
                  <c:v>9.9236641221374045E-2</c:v>
                </c:pt>
                <c:pt idx="18">
                  <c:v>0.1476510067114094</c:v>
                </c:pt>
                <c:pt idx="19">
                  <c:v>7.6923076923076927E-2</c:v>
                </c:pt>
                <c:pt idx="21">
                  <c:v>0.20610687022900764</c:v>
                </c:pt>
                <c:pt idx="22">
                  <c:v>0.11409395973154363</c:v>
                </c:pt>
                <c:pt idx="23">
                  <c:v>0.10355029585798817</c:v>
                </c:pt>
              </c:numCache>
            </c:numRef>
          </c:val>
          <c:extLst>
            <c:ext xmlns:c16="http://schemas.microsoft.com/office/drawing/2014/chart" uri="{C3380CC4-5D6E-409C-BE32-E72D297353CC}">
              <c16:uniqueId val="{00000003-6F20-4CAE-A097-C657EA191BE3}"/>
            </c:ext>
          </c:extLst>
        </c:ser>
        <c:dLbls>
          <c:showLegendKey val="0"/>
          <c:showVal val="0"/>
          <c:showCatName val="0"/>
          <c:showSerName val="0"/>
          <c:showPercent val="0"/>
          <c:showBubbleSize val="0"/>
        </c:dLbls>
        <c:gapWidth val="40"/>
        <c:overlap val="100"/>
        <c:axId val="195156224"/>
        <c:axId val="195535616"/>
      </c:barChart>
      <c:catAx>
        <c:axId val="19515622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6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195535616"/>
        <c:crosses val="autoZero"/>
        <c:auto val="1"/>
        <c:lblAlgn val="ctr"/>
        <c:lblOffset val="100"/>
        <c:noMultiLvlLbl val="0"/>
      </c:catAx>
      <c:valAx>
        <c:axId val="195535616"/>
        <c:scaling>
          <c:orientation val="minMax"/>
          <c:max val="0.70000000000000007"/>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195156224"/>
        <c:crosses val="autoZero"/>
        <c:crossBetween val="between"/>
      </c:valAx>
      <c:spPr>
        <a:noFill/>
        <a:ln>
          <a:solidFill>
            <a:schemeClr val="tx1">
              <a:lumMod val="50000"/>
              <a:lumOff val="50000"/>
            </a:schemeClr>
          </a:solidFill>
        </a:ln>
        <a:effectLst/>
      </c:spPr>
    </c:plotArea>
    <c:legend>
      <c:legendPos val="b"/>
      <c:layout>
        <c:manualLayout>
          <c:xMode val="edge"/>
          <c:yMode val="edge"/>
          <c:x val="0.82670974598623215"/>
          <c:y val="0.85989561140287485"/>
          <c:w val="9.2658942037184971E-2"/>
          <c:h val="9.4788360337555083E-2"/>
        </c:manualLayout>
      </c:layout>
      <c:overlay val="0"/>
      <c:spPr>
        <a:solidFill>
          <a:schemeClr val="bg1"/>
        </a:solidFill>
        <a:ln>
          <a:noFill/>
        </a:ln>
        <a:effectLst/>
      </c:spPr>
      <c:txPr>
        <a:bodyPr rot="0" spcFirstLastPara="1" vertOverflow="ellipsis" vert="horz" wrap="square" anchor="ctr" anchorCtr="1"/>
        <a:lstStyle/>
        <a:p>
          <a:pPr>
            <a:defRPr sz="6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sz="600">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dirty="0">
                <a:solidFill>
                  <a:sysClr val="windowText" lastClr="000000"/>
                </a:solidFill>
                <a:latin typeface="Meiryo UI" panose="020B0604030504040204" pitchFamily="50" charset="-128"/>
                <a:ea typeface="Meiryo UI" panose="020B0604030504040204" pitchFamily="50" charset="-128"/>
                <a:cs typeface="+mn-cs"/>
              </a:defRPr>
            </a:pPr>
            <a:r>
              <a:rPr lang="en-US" dirty="0"/>
              <a:t>IoT</a:t>
            </a:r>
            <a:r>
              <a:rPr lang="ja-JP" dirty="0"/>
              <a:t>事業分野と地域</a:t>
            </a:r>
            <a:endParaRPr lang="en-US" dirty="0"/>
          </a:p>
          <a:p>
            <a:pPr>
              <a:defRPr/>
            </a:pPr>
            <a:r>
              <a:rPr lang="ja-JP" dirty="0"/>
              <a:t>（回答数）</a:t>
            </a:r>
          </a:p>
        </c:rich>
      </c:tx>
      <c:layout>
        <c:manualLayout>
          <c:xMode val="edge"/>
          <c:yMode val="edge"/>
          <c:x val="0.18230566256175471"/>
          <c:y val="9.5727587150266479E-3"/>
        </c:manualLayout>
      </c:layout>
      <c:overlay val="0"/>
      <c:spPr>
        <a:noFill/>
        <a:ln>
          <a:noFill/>
        </a:ln>
        <a:effectLst/>
      </c:spPr>
      <c:txPr>
        <a:bodyPr rot="0" spcFirstLastPara="1" vertOverflow="ellipsis" vert="horz" wrap="square" anchor="ctr" anchorCtr="1"/>
        <a:lstStyle/>
        <a:p>
          <a:pPr>
            <a:defRPr sz="1400" b="0" i="0" u="none" strike="noStrike" kern="1200" spc="0" baseline="0" dirty="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53452393719602254"/>
          <c:y val="0.32424976770563035"/>
          <c:w val="0.38021919303097862"/>
          <c:h val="0.52392905502332821"/>
        </c:manualLayout>
      </c:layout>
      <c:barChart>
        <c:barDir val="bar"/>
        <c:grouping val="stacked"/>
        <c:varyColors val="0"/>
        <c:ser>
          <c:idx val="0"/>
          <c:order val="0"/>
          <c:tx>
            <c:strRef>
              <c:f>'[「組込み／IoTに関する動向調査」 集計_データ編_1章_1（A-F）20200306★.xlsx]5-8'!$D$6</c:f>
              <c:strCache>
                <c:ptCount val="1"/>
                <c:pt idx="0">
                  <c:v>北海道・東北</c:v>
                </c:pt>
              </c:strCache>
            </c:strRef>
          </c:tx>
          <c:spPr>
            <a:solidFill>
              <a:schemeClr val="accent1"/>
            </a:solidFill>
            <a:ln>
              <a:solidFill>
                <a:schemeClr val="tx1"/>
              </a:solidFill>
            </a:ln>
            <a:effectLst/>
          </c:spPr>
          <c:invertIfNegative val="0"/>
          <c:cat>
            <c:strRef>
              <c:f>'[「組込み／IoTに関する動向調査」 集計_データ編_1章_1（A-F）20200306★.xlsx]5-8'!$C$7:$C$16</c:f>
              <c:strCache>
                <c:ptCount val="10"/>
                <c:pt idx="0">
                  <c:v>住宅／生活</c:v>
                </c:pt>
                <c:pt idx="1">
                  <c:v>病院／医療</c:v>
                </c:pt>
                <c:pt idx="2">
                  <c:v>健康／介護／スポーツ</c:v>
                </c:pt>
                <c:pt idx="3">
                  <c:v>農林水産</c:v>
                </c:pt>
                <c:pt idx="4">
                  <c:v>建築／土木</c:v>
                </c:pt>
                <c:pt idx="5">
                  <c:v>工場／プラント</c:v>
                </c:pt>
                <c:pt idx="6">
                  <c:v>オフィス／店舗</c:v>
                </c:pt>
                <c:pt idx="7">
                  <c:v>移動／交通</c:v>
                </c:pt>
                <c:pt idx="8">
                  <c:v>流通／物流</c:v>
                </c:pt>
                <c:pt idx="9">
                  <c:v>防犯／防災</c:v>
                </c:pt>
              </c:strCache>
            </c:strRef>
          </c:cat>
          <c:val>
            <c:numRef>
              <c:f>'[「組込み／IoTに関する動向調査」 集計_データ編_1章_1（A-F）20200306★.xlsx]5-8'!$D$7:$D$16</c:f>
              <c:numCache>
                <c:formatCode>General</c:formatCode>
                <c:ptCount val="10"/>
                <c:pt idx="0">
                  <c:v>1</c:v>
                </c:pt>
                <c:pt idx="1">
                  <c:v>1</c:v>
                </c:pt>
                <c:pt idx="2">
                  <c:v>1</c:v>
                </c:pt>
                <c:pt idx="3">
                  <c:v>2</c:v>
                </c:pt>
                <c:pt idx="4">
                  <c:v>5</c:v>
                </c:pt>
                <c:pt idx="5">
                  <c:v>11</c:v>
                </c:pt>
                <c:pt idx="6">
                  <c:v>5</c:v>
                </c:pt>
                <c:pt idx="7">
                  <c:v>7</c:v>
                </c:pt>
                <c:pt idx="8">
                  <c:v>3</c:v>
                </c:pt>
                <c:pt idx="9">
                  <c:v>1</c:v>
                </c:pt>
              </c:numCache>
            </c:numRef>
          </c:val>
          <c:extLst>
            <c:ext xmlns:c16="http://schemas.microsoft.com/office/drawing/2014/chart" uri="{C3380CC4-5D6E-409C-BE32-E72D297353CC}">
              <c16:uniqueId val="{00000000-95B4-4C0E-AB08-D83E2967E852}"/>
            </c:ext>
          </c:extLst>
        </c:ser>
        <c:dLbls>
          <c:showLegendKey val="0"/>
          <c:showVal val="0"/>
          <c:showCatName val="0"/>
          <c:showSerName val="0"/>
          <c:showPercent val="0"/>
          <c:showBubbleSize val="0"/>
        </c:dLbls>
        <c:gapWidth val="40"/>
        <c:overlap val="100"/>
        <c:axId val="439847936"/>
        <c:axId val="439866112"/>
      </c:barChart>
      <c:catAx>
        <c:axId val="439847936"/>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900" b="0" i="0" u="none" strike="noStrike" kern="1200" baseline="0" dirty="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39866112"/>
        <c:crosses val="autoZero"/>
        <c:auto val="1"/>
        <c:lblAlgn val="ctr"/>
        <c:lblOffset val="100"/>
        <c:noMultiLvlLbl val="0"/>
      </c:catAx>
      <c:valAx>
        <c:axId val="439866112"/>
        <c:scaling>
          <c:orientation val="minMax"/>
          <c:max val="100"/>
        </c:scaling>
        <c:delete val="0"/>
        <c:axPos val="t"/>
        <c:majorGridlines>
          <c:spPr>
            <a:ln w="3175" cap="flat" cmpd="sng" algn="ctr">
              <a:solidFill>
                <a:schemeClr val="tx1">
                  <a:lumMod val="50000"/>
                  <a:lumOff val="50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dirty="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39847936"/>
        <c:crosses val="autoZero"/>
        <c:crossBetween val="between"/>
        <c:majorUnit val="20"/>
      </c:valAx>
      <c:spPr>
        <a:noFill/>
        <a:ln>
          <a:solidFill>
            <a:schemeClr val="tx1">
              <a:lumMod val="50000"/>
              <a:lumOff val="50000"/>
            </a:schemeClr>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dirty="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dirty="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r>
              <a:rPr lang="ja-JP" altLang="en-US" sz="1100" b="1" dirty="0"/>
              <a:t>現在不足している人材</a:t>
            </a:r>
          </a:p>
        </c:rich>
      </c:tx>
      <c:layout>
        <c:manualLayout>
          <c:xMode val="edge"/>
          <c:yMode val="edge"/>
          <c:x val="0.10790745472725252"/>
          <c:y val="6.716753787605668E-3"/>
        </c:manualLayout>
      </c:layout>
      <c:overlay val="0"/>
      <c:spPr>
        <a:noFill/>
        <a:ln>
          <a:noFill/>
        </a:ln>
        <a:effectLst/>
      </c:spPr>
      <c:txPr>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53229241989034493"/>
          <c:y val="6.7342498218257066E-2"/>
          <c:w val="0.40343806404763405"/>
          <c:h val="0.86429894039486721"/>
        </c:manualLayout>
      </c:layout>
      <c:barChart>
        <c:barDir val="bar"/>
        <c:grouping val="clustered"/>
        <c:varyColors val="0"/>
        <c:ser>
          <c:idx val="0"/>
          <c:order val="0"/>
          <c:tx>
            <c:strRef>
              <c:f>'[「組込み／IoTに関する動向調査」 集計_データ編_6章_1（B-E）20200306★.xlsx]26-2(経年)'!$M$27</c:f>
              <c:strCache>
                <c:ptCount val="1"/>
                <c:pt idx="0">
                  <c:v>2019年度（n=554）</c:v>
                </c:pt>
              </c:strCache>
            </c:strRef>
          </c:tx>
          <c:spPr>
            <a:solidFill>
              <a:schemeClr val="accent1"/>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集計_データ編_6章_1（B-E）20200306★.xlsx]26-2(経年)'!$I$29:$I$41</c:f>
              <c:strCache>
                <c:ptCount val="13"/>
                <c:pt idx="0">
                  <c:v>ビジネスをデザインできる人材</c:v>
                </c:pt>
                <c:pt idx="1">
                  <c:v>システム全体を俯瞰して思考できる人材（システムアーキテクト人材等）</c:v>
                </c:pt>
                <c:pt idx="2">
                  <c:v>新技術の専門技術者（セーフティ、セキュリティ、センサネットワーク、AI、ビッグデータ等）</c:v>
                </c:pt>
                <c:pt idx="3">
                  <c:v>プロジェクトマネージャ</c:v>
                </c:pt>
                <c:pt idx="4">
                  <c:v>設計技術者</c:v>
                </c:pt>
                <c:pt idx="5">
                  <c:v>複数の応用分野をまたいでとりまとめができる人材</c:v>
                </c:pt>
                <c:pt idx="6">
                  <c:v>実装・検証技術者</c:v>
                </c:pt>
                <c:pt idx="7">
                  <c:v>品質管理技術者</c:v>
                </c:pt>
                <c:pt idx="8">
                  <c:v>運用技術者、顧客サポート技術者</c:v>
                </c:pt>
                <c:pt idx="9">
                  <c:v>研究者</c:v>
                </c:pt>
                <c:pt idx="10">
                  <c:v>グローバル人材</c:v>
                </c:pt>
                <c:pt idx="11">
                  <c:v>その他</c:v>
                </c:pt>
                <c:pt idx="12">
                  <c:v>不足していない</c:v>
                </c:pt>
              </c:strCache>
            </c:strRef>
          </c:cat>
          <c:val>
            <c:numRef>
              <c:f>'[「組込み／IoTに関する動向調査」 集計_データ編_6章_1（B-E）20200306★.xlsx]26-2(経年)'!$M$29:$M$41</c:f>
              <c:numCache>
                <c:formatCode>0.0%</c:formatCode>
                <c:ptCount val="13"/>
                <c:pt idx="0">
                  <c:v>0.5220445489687966</c:v>
                </c:pt>
                <c:pt idx="1">
                  <c:v>0.55979669437340185</c:v>
                </c:pt>
                <c:pt idx="2">
                  <c:v>0.50406922154966805</c:v>
                </c:pt>
                <c:pt idx="3">
                  <c:v>0.39411587814064797</c:v>
                </c:pt>
                <c:pt idx="4">
                  <c:v>0.29976964928652816</c:v>
                </c:pt>
                <c:pt idx="5">
                  <c:v>0.32092175865122058</c:v>
                </c:pt>
                <c:pt idx="6">
                  <c:v>0.13335163388701349</c:v>
                </c:pt>
                <c:pt idx="7">
                  <c:v>7.6698751280435462E-2</c:v>
                </c:pt>
                <c:pt idx="8">
                  <c:v>5.2883914161255763E-2</c:v>
                </c:pt>
                <c:pt idx="9">
                  <c:v>3.1690486849163757E-2</c:v>
                </c:pt>
                <c:pt idx="10">
                  <c:v>7.13770978644135E-2</c:v>
                </c:pt>
                <c:pt idx="11">
                  <c:v>9.8146610163356435E-3</c:v>
                </c:pt>
                <c:pt idx="12">
                  <c:v>2.3465703971119134E-2</c:v>
                </c:pt>
              </c:numCache>
            </c:numRef>
          </c:val>
          <c:extLst>
            <c:ext xmlns:c16="http://schemas.microsoft.com/office/drawing/2014/chart" uri="{C3380CC4-5D6E-409C-BE32-E72D297353CC}">
              <c16:uniqueId val="{00000000-8510-4182-8DF3-53178B35A275}"/>
            </c:ext>
          </c:extLst>
        </c:ser>
        <c:ser>
          <c:idx val="1"/>
          <c:order val="1"/>
          <c:tx>
            <c:strRef>
              <c:f>'[「組込み／IoTに関する動向調査」 集計_データ編_6章_1（B-E）20200306★.xlsx]26-2(経年)'!$N$27</c:f>
              <c:strCache>
                <c:ptCount val="1"/>
                <c:pt idx="0">
                  <c:v>2018年度（N=283）</c:v>
                </c:pt>
              </c:strCache>
            </c:strRef>
          </c:tx>
          <c:spPr>
            <a:solidFill>
              <a:schemeClr val="accent2"/>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集計_データ編_6章_1（B-E）20200306★.xlsx]26-2(経年)'!$I$29:$I$41</c:f>
              <c:strCache>
                <c:ptCount val="13"/>
                <c:pt idx="0">
                  <c:v>ビジネスをデザインできる人材</c:v>
                </c:pt>
                <c:pt idx="1">
                  <c:v>システム全体を俯瞰して思考できる人材（システムアーキテクト人材等）</c:v>
                </c:pt>
                <c:pt idx="2">
                  <c:v>新技術の専門技術者（セーフティ、セキュリティ、センサネットワーク、AI、ビッグデータ等）</c:v>
                </c:pt>
                <c:pt idx="3">
                  <c:v>プロジェクトマネージャ</c:v>
                </c:pt>
                <c:pt idx="4">
                  <c:v>設計技術者</c:v>
                </c:pt>
                <c:pt idx="5">
                  <c:v>複数の応用分野をまたいでとりまとめができる人材</c:v>
                </c:pt>
                <c:pt idx="6">
                  <c:v>実装・検証技術者</c:v>
                </c:pt>
                <c:pt idx="7">
                  <c:v>品質管理技術者</c:v>
                </c:pt>
                <c:pt idx="8">
                  <c:v>運用技術者、顧客サポート技術者</c:v>
                </c:pt>
                <c:pt idx="9">
                  <c:v>研究者</c:v>
                </c:pt>
                <c:pt idx="10">
                  <c:v>グローバル人材</c:v>
                </c:pt>
                <c:pt idx="11">
                  <c:v>その他</c:v>
                </c:pt>
                <c:pt idx="12">
                  <c:v>不足していない</c:v>
                </c:pt>
              </c:strCache>
            </c:strRef>
          </c:cat>
          <c:val>
            <c:numRef>
              <c:f>'[「組込み／IoTに関する動向調査」 集計_データ編_6章_1（B-E）20200306★.xlsx]26-2(経年)'!$N$29:$N$41</c:f>
              <c:numCache>
                <c:formatCode>0.0%</c:formatCode>
                <c:ptCount val="13"/>
                <c:pt idx="0">
                  <c:v>0.5182006465384944</c:v>
                </c:pt>
                <c:pt idx="1">
                  <c:v>0.52042890454176438</c:v>
                </c:pt>
                <c:pt idx="2">
                  <c:v>0.45350724221676764</c:v>
                </c:pt>
                <c:pt idx="3">
                  <c:v>0.39859750946939404</c:v>
                </c:pt>
                <c:pt idx="4">
                  <c:v>0.38988484559765041</c:v>
                </c:pt>
                <c:pt idx="5">
                  <c:v>0.34324294647944315</c:v>
                </c:pt>
                <c:pt idx="6">
                  <c:v>0.15015095696861808</c:v>
                </c:pt>
                <c:pt idx="7">
                  <c:v>7.8437751000543815E-2</c:v>
                </c:pt>
                <c:pt idx="8">
                  <c:v>4.7147466629085935E-2</c:v>
                </c:pt>
                <c:pt idx="9">
                  <c:v>2.7389698094708641E-2</c:v>
                </c:pt>
                <c:pt idx="10">
                  <c:v>5.8877756845154977E-2</c:v>
                </c:pt>
                <c:pt idx="11">
                  <c:v>1.0600706713780919E-2</c:v>
                </c:pt>
                <c:pt idx="12">
                  <c:v>3.5335689045936395E-3</c:v>
                </c:pt>
              </c:numCache>
            </c:numRef>
          </c:val>
          <c:extLst>
            <c:ext xmlns:c16="http://schemas.microsoft.com/office/drawing/2014/chart" uri="{C3380CC4-5D6E-409C-BE32-E72D297353CC}">
              <c16:uniqueId val="{00000001-8510-4182-8DF3-53178B35A275}"/>
            </c:ext>
          </c:extLst>
        </c:ser>
        <c:ser>
          <c:idx val="2"/>
          <c:order val="2"/>
          <c:tx>
            <c:strRef>
              <c:f>'[「組込み／IoTに関する動向調査」 集計_データ編_6章_1（B-E）20200306★.xlsx]26-2(経年)'!$O$27</c:f>
              <c:strCache>
                <c:ptCount val="1"/>
                <c:pt idx="0">
                  <c:v>2017年度（N=199）</c:v>
                </c:pt>
              </c:strCache>
            </c:strRef>
          </c:tx>
          <c:spPr>
            <a:solidFill>
              <a:schemeClr val="accent3"/>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集計_データ編_6章_1（B-E）20200306★.xlsx]26-2(経年)'!$I$29:$I$41</c:f>
              <c:strCache>
                <c:ptCount val="13"/>
                <c:pt idx="0">
                  <c:v>ビジネスをデザインできる人材</c:v>
                </c:pt>
                <c:pt idx="1">
                  <c:v>システム全体を俯瞰して思考できる人材（システムアーキテクト人材等）</c:v>
                </c:pt>
                <c:pt idx="2">
                  <c:v>新技術の専門技術者（セーフティ、セキュリティ、センサネットワーク、AI、ビッグデータ等）</c:v>
                </c:pt>
                <c:pt idx="3">
                  <c:v>プロジェクトマネージャ</c:v>
                </c:pt>
                <c:pt idx="4">
                  <c:v>設計技術者</c:v>
                </c:pt>
                <c:pt idx="5">
                  <c:v>複数の応用分野をまたいでとりまとめができる人材</c:v>
                </c:pt>
                <c:pt idx="6">
                  <c:v>実装・検証技術者</c:v>
                </c:pt>
                <c:pt idx="7">
                  <c:v>品質管理技術者</c:v>
                </c:pt>
                <c:pt idx="8">
                  <c:v>運用技術者、顧客サポート技術者</c:v>
                </c:pt>
                <c:pt idx="9">
                  <c:v>研究者</c:v>
                </c:pt>
                <c:pt idx="10">
                  <c:v>グローバル人材</c:v>
                </c:pt>
                <c:pt idx="11">
                  <c:v>その他</c:v>
                </c:pt>
                <c:pt idx="12">
                  <c:v>不足していない</c:v>
                </c:pt>
              </c:strCache>
            </c:strRef>
          </c:cat>
          <c:val>
            <c:numRef>
              <c:f>'[「組込み／IoTに関する動向調査」 集計_データ編_6章_1（B-E）20200306★.xlsx]26-2(経年)'!$O$29:$O$41</c:f>
              <c:numCache>
                <c:formatCode>0.0%</c:formatCode>
                <c:ptCount val="13"/>
                <c:pt idx="0">
                  <c:v>0.43099999999999999</c:v>
                </c:pt>
                <c:pt idx="1">
                  <c:v>0.52400000000000002</c:v>
                </c:pt>
                <c:pt idx="2">
                  <c:v>0.35699999999999998</c:v>
                </c:pt>
                <c:pt idx="3">
                  <c:v>0.42300000000000004</c:v>
                </c:pt>
                <c:pt idx="4">
                  <c:v>0.432</c:v>
                </c:pt>
                <c:pt idx="5">
                  <c:v>0.30299999999999999</c:v>
                </c:pt>
                <c:pt idx="6">
                  <c:v>0.22800000000000001</c:v>
                </c:pt>
                <c:pt idx="7">
                  <c:v>0.14699999999999999</c:v>
                </c:pt>
                <c:pt idx="8">
                  <c:v>3.2000000000000001E-2</c:v>
                </c:pt>
                <c:pt idx="9">
                  <c:v>3.1E-2</c:v>
                </c:pt>
                <c:pt idx="10">
                  <c:v>6.8000000000000005E-2</c:v>
                </c:pt>
                <c:pt idx="11">
                  <c:v>5.0000000000000001E-3</c:v>
                </c:pt>
                <c:pt idx="12">
                  <c:v>1.9E-2</c:v>
                </c:pt>
              </c:numCache>
            </c:numRef>
          </c:val>
          <c:extLst>
            <c:ext xmlns:c16="http://schemas.microsoft.com/office/drawing/2014/chart" uri="{C3380CC4-5D6E-409C-BE32-E72D297353CC}">
              <c16:uniqueId val="{00000002-8510-4182-8DF3-53178B35A275}"/>
            </c:ext>
          </c:extLst>
        </c:ser>
        <c:dLbls>
          <c:showLegendKey val="0"/>
          <c:showVal val="0"/>
          <c:showCatName val="0"/>
          <c:showSerName val="0"/>
          <c:showPercent val="0"/>
          <c:showBubbleSize val="0"/>
        </c:dLbls>
        <c:gapWidth val="40"/>
        <c:axId val="471385600"/>
        <c:axId val="471387136"/>
      </c:barChart>
      <c:catAx>
        <c:axId val="471385600"/>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71387136"/>
        <c:crosses val="autoZero"/>
        <c:auto val="1"/>
        <c:lblAlgn val="ctr"/>
        <c:lblOffset val="100"/>
        <c:noMultiLvlLbl val="0"/>
      </c:catAx>
      <c:valAx>
        <c:axId val="471387136"/>
        <c:scaling>
          <c:orientation val="minMax"/>
          <c:max val="0.70000000000000007"/>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crossAx val="471385600"/>
        <c:crosses val="autoZero"/>
        <c:crossBetween val="between"/>
        <c:majorUnit val="0.1"/>
      </c:valAx>
      <c:spPr>
        <a:noFill/>
        <a:ln>
          <a:solidFill>
            <a:schemeClr val="tx1">
              <a:lumMod val="50000"/>
              <a:lumOff val="50000"/>
            </a:schemeClr>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3">
    <c:autoUpdate val="0"/>
  </c:externalData>
</c:chartSpace>
</file>

<file path=ppt/charts/chart3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ja-JP" altLang="en-US" sz="1100" b="1" dirty="0"/>
              <a:t>将来不足が想定される人材</a:t>
            </a:r>
          </a:p>
        </c:rich>
      </c:tx>
      <c:layout>
        <c:manualLayout>
          <c:xMode val="edge"/>
          <c:yMode val="edge"/>
          <c:x val="0.13121798270792343"/>
          <c:y val="8.6708329905395756E-3"/>
        </c:manualLayout>
      </c:layout>
      <c:overlay val="0"/>
      <c:spPr>
        <a:noFill/>
        <a:ln>
          <a:noFill/>
        </a:ln>
        <a:effectLst/>
      </c:spPr>
    </c:title>
    <c:autoTitleDeleted val="0"/>
    <c:plotArea>
      <c:layout>
        <c:manualLayout>
          <c:layoutTarget val="inner"/>
          <c:xMode val="edge"/>
          <c:yMode val="edge"/>
          <c:x val="0.55110530065855623"/>
          <c:y val="6.7417711957516918E-2"/>
          <c:w val="0.38938671011288256"/>
          <c:h val="0.85351789655014243"/>
        </c:manualLayout>
      </c:layout>
      <c:barChart>
        <c:barDir val="bar"/>
        <c:grouping val="clustered"/>
        <c:varyColors val="0"/>
        <c:ser>
          <c:idx val="0"/>
          <c:order val="0"/>
          <c:tx>
            <c:strRef>
              <c:f>'[「組込み／IoTに関する動向調査」 集計_データ編_6章_1（B-E）20200306★.xlsx]26-2(経年)'!$AC$27</c:f>
              <c:strCache>
                <c:ptCount val="1"/>
                <c:pt idx="0">
                  <c:v>2019年度（n=550）</c:v>
                </c:pt>
              </c:strCache>
            </c:strRef>
          </c:tx>
          <c:spPr>
            <a:solidFill>
              <a:schemeClr val="accent1"/>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集計_データ編_6章_1（B-E）20200306★.xlsx]26-2(経年)'!$Y$29:$Y$41</c:f>
              <c:strCache>
                <c:ptCount val="13"/>
                <c:pt idx="0">
                  <c:v>ビジネスをデザインできる人材</c:v>
                </c:pt>
                <c:pt idx="1">
                  <c:v>新技術の専門技術者（セーフティ、セキュリティ、センサネットワーク、AI、ビッグデータ等）</c:v>
                </c:pt>
                <c:pt idx="2">
                  <c:v>プロジェクトマネージャ</c:v>
                </c:pt>
                <c:pt idx="3">
                  <c:v>システム全体を俯瞰して思考できる人材（システムアーキテクト人材等）</c:v>
                </c:pt>
                <c:pt idx="4">
                  <c:v>複数の応用分野をまたいでとりまとめができる人材</c:v>
                </c:pt>
                <c:pt idx="5">
                  <c:v>設計技術者</c:v>
                </c:pt>
                <c:pt idx="6">
                  <c:v>実装・検証技術者</c:v>
                </c:pt>
                <c:pt idx="7">
                  <c:v>グローバル人材</c:v>
                </c:pt>
                <c:pt idx="8">
                  <c:v>運用技術者、顧客サポート技術者</c:v>
                </c:pt>
                <c:pt idx="9">
                  <c:v>品質管理技術者</c:v>
                </c:pt>
                <c:pt idx="10">
                  <c:v>研究者</c:v>
                </c:pt>
                <c:pt idx="11">
                  <c:v>その他</c:v>
                </c:pt>
                <c:pt idx="12">
                  <c:v>不足していない</c:v>
                </c:pt>
              </c:strCache>
            </c:strRef>
          </c:cat>
          <c:val>
            <c:numRef>
              <c:f>'[「組込み／IoTに関する動向調査」 集計_データ編_6章_1（B-E）20200306★.xlsx]26-2(経年)'!$AC$29:$AC$41</c:f>
              <c:numCache>
                <c:formatCode>0.0%</c:formatCode>
                <c:ptCount val="13"/>
                <c:pt idx="0">
                  <c:v>0.56754737203951011</c:v>
                </c:pt>
                <c:pt idx="1">
                  <c:v>0.54353862221714033</c:v>
                </c:pt>
                <c:pt idx="2">
                  <c:v>0.32150926399133201</c:v>
                </c:pt>
                <c:pt idx="3">
                  <c:v>0.53214244617299378</c:v>
                </c:pt>
                <c:pt idx="4">
                  <c:v>0.38330348900628219</c:v>
                </c:pt>
                <c:pt idx="5">
                  <c:v>0.24452953813928191</c:v>
                </c:pt>
                <c:pt idx="6">
                  <c:v>0.11476151144852448</c:v>
                </c:pt>
                <c:pt idx="7">
                  <c:v>0.10917999274501201</c:v>
                </c:pt>
                <c:pt idx="8">
                  <c:v>5.7739461180152017E-2</c:v>
                </c:pt>
                <c:pt idx="9">
                  <c:v>5.248958967672928E-2</c:v>
                </c:pt>
                <c:pt idx="10">
                  <c:v>4.1879209929616384E-2</c:v>
                </c:pt>
                <c:pt idx="11">
                  <c:v>7.7431398170617885E-3</c:v>
                </c:pt>
                <c:pt idx="12">
                  <c:v>2.3636363636363636E-2</c:v>
                </c:pt>
              </c:numCache>
            </c:numRef>
          </c:val>
          <c:extLst>
            <c:ext xmlns:c16="http://schemas.microsoft.com/office/drawing/2014/chart" uri="{C3380CC4-5D6E-409C-BE32-E72D297353CC}">
              <c16:uniqueId val="{00000000-BBD6-4F2F-BE5F-E9EFAA9DAA53}"/>
            </c:ext>
          </c:extLst>
        </c:ser>
        <c:ser>
          <c:idx val="1"/>
          <c:order val="1"/>
          <c:tx>
            <c:strRef>
              <c:f>'[「組込み／IoTに関する動向調査」 集計_データ編_6章_1（B-E）20200306★.xlsx]26-2(経年)'!$AD$27</c:f>
              <c:strCache>
                <c:ptCount val="1"/>
                <c:pt idx="0">
                  <c:v>2018年度（N=275）</c:v>
                </c:pt>
              </c:strCache>
            </c:strRef>
          </c:tx>
          <c:spPr>
            <a:solidFill>
              <a:schemeClr val="accent2"/>
            </a:solidFill>
            <a:ln>
              <a:solidFill>
                <a:sysClr val="windowText" lastClr="000000"/>
              </a:solidFill>
            </a:ln>
            <a:effectLst/>
          </c:spPr>
          <c:invertIfNegative val="0"/>
          <c:dLbls>
            <c:dLbl>
              <c:idx val="12"/>
              <c:delete val="1"/>
              <c:extLst>
                <c:ext xmlns:c15="http://schemas.microsoft.com/office/drawing/2012/chart" uri="{CE6537A1-D6FC-4f65-9D91-7224C49458BB}"/>
                <c:ext xmlns:c16="http://schemas.microsoft.com/office/drawing/2014/chart" uri="{C3380CC4-5D6E-409C-BE32-E72D297353CC}">
                  <c16:uniqueId val="{00000002-2DD7-4595-98B7-B6D9945354CF}"/>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集計_データ編_6章_1（B-E）20200306★.xlsx]26-2(経年)'!$Y$29:$Y$41</c:f>
              <c:strCache>
                <c:ptCount val="13"/>
                <c:pt idx="0">
                  <c:v>ビジネスをデザインできる人材</c:v>
                </c:pt>
                <c:pt idx="1">
                  <c:v>新技術の専門技術者（セーフティ、セキュリティ、センサネットワーク、AI、ビッグデータ等）</c:v>
                </c:pt>
                <c:pt idx="2">
                  <c:v>プロジェクトマネージャ</c:v>
                </c:pt>
                <c:pt idx="3">
                  <c:v>システム全体を俯瞰して思考できる人材（システムアーキテクト人材等）</c:v>
                </c:pt>
                <c:pt idx="4">
                  <c:v>複数の応用分野をまたいでとりまとめができる人材</c:v>
                </c:pt>
                <c:pt idx="5">
                  <c:v>設計技術者</c:v>
                </c:pt>
                <c:pt idx="6">
                  <c:v>実装・検証技術者</c:v>
                </c:pt>
                <c:pt idx="7">
                  <c:v>グローバル人材</c:v>
                </c:pt>
                <c:pt idx="8">
                  <c:v>運用技術者、顧客サポート技術者</c:v>
                </c:pt>
                <c:pt idx="9">
                  <c:v>品質管理技術者</c:v>
                </c:pt>
                <c:pt idx="10">
                  <c:v>研究者</c:v>
                </c:pt>
                <c:pt idx="11">
                  <c:v>その他</c:v>
                </c:pt>
                <c:pt idx="12">
                  <c:v>不足していない</c:v>
                </c:pt>
              </c:strCache>
            </c:strRef>
          </c:cat>
          <c:val>
            <c:numRef>
              <c:f>'[「組込み／IoTに関する動向調査」 集計_データ編_6章_1（B-E）20200306★.xlsx]26-2(経年)'!$AD$29:$AD$41</c:f>
              <c:numCache>
                <c:formatCode>0.0%</c:formatCode>
                <c:ptCount val="13"/>
                <c:pt idx="0">
                  <c:v>0.54962749668632027</c:v>
                </c:pt>
                <c:pt idx="1">
                  <c:v>0.51893870835047307</c:v>
                </c:pt>
                <c:pt idx="2">
                  <c:v>0.3051218062982769</c:v>
                </c:pt>
                <c:pt idx="3">
                  <c:v>0.45521093285799169</c:v>
                </c:pt>
                <c:pt idx="4">
                  <c:v>0.40234014351661418</c:v>
                </c:pt>
                <c:pt idx="5">
                  <c:v>0.25787650258238493</c:v>
                </c:pt>
                <c:pt idx="6">
                  <c:v>0.10775721011015128</c:v>
                </c:pt>
                <c:pt idx="7">
                  <c:v>0.14822889528771882</c:v>
                </c:pt>
                <c:pt idx="8">
                  <c:v>0.1010548928195987</c:v>
                </c:pt>
                <c:pt idx="9">
                  <c:v>7.3318707436354491E-2</c:v>
                </c:pt>
                <c:pt idx="10">
                  <c:v>6.9615613145024902E-2</c:v>
                </c:pt>
                <c:pt idx="11">
                  <c:v>1.090909090909091E-2</c:v>
                </c:pt>
                <c:pt idx="12">
                  <c:v>0</c:v>
                </c:pt>
              </c:numCache>
            </c:numRef>
          </c:val>
          <c:extLst>
            <c:ext xmlns:c16="http://schemas.microsoft.com/office/drawing/2014/chart" uri="{C3380CC4-5D6E-409C-BE32-E72D297353CC}">
              <c16:uniqueId val="{00000001-BBD6-4F2F-BE5F-E9EFAA9DAA53}"/>
            </c:ext>
          </c:extLst>
        </c:ser>
        <c:ser>
          <c:idx val="2"/>
          <c:order val="2"/>
          <c:tx>
            <c:strRef>
              <c:f>'[「組込み／IoTに関する動向調査」 集計_データ編_6章_1（B-E）20200306★.xlsx]26-2(経年)'!$AE$27</c:f>
              <c:strCache>
                <c:ptCount val="1"/>
                <c:pt idx="0">
                  <c:v>2017年度（N=198）</c:v>
                </c:pt>
              </c:strCache>
            </c:strRef>
          </c:tx>
          <c:spPr>
            <a:solidFill>
              <a:schemeClr val="accent3"/>
            </a:solidFill>
            <a:ln>
              <a:solidFill>
                <a:sysClr val="windowText" lastClr="000000"/>
              </a:solidFill>
            </a:ln>
            <a:effectLst/>
          </c:spPr>
          <c:invertIfNegative val="0"/>
          <c:dLbls>
            <c:dLbl>
              <c:idx val="11"/>
              <c:delete val="1"/>
              <c:extLst>
                <c:ext xmlns:c15="http://schemas.microsoft.com/office/drawing/2012/chart" uri="{CE6537A1-D6FC-4f65-9D91-7224C49458BB}"/>
                <c:ext xmlns:c16="http://schemas.microsoft.com/office/drawing/2014/chart" uri="{C3380CC4-5D6E-409C-BE32-E72D297353CC}">
                  <c16:uniqueId val="{00000000-2DD7-4595-98B7-B6D9945354CF}"/>
                </c:ext>
              </c:extLst>
            </c:dLbl>
            <c:dLbl>
              <c:idx val="12"/>
              <c:spPr>
                <a:noFill/>
                <a:ln>
                  <a:noFill/>
                </a:ln>
                <a:effectLst/>
              </c:spPr>
              <c:txPr>
                <a:bodyPr rot="0" spcFirstLastPara="1" vertOverflow="ellipsis" vert="horz" wrap="square" lIns="38100" tIns="19050" rIns="38100" bIns="19050" anchor="ctr" anchorCtr="1">
                  <a:noAutofit/>
                </a:bodyPr>
                <a:lstStyle/>
                <a:p>
                  <a:pPr>
                    <a:defRPr sz="6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5CE-433A-969F-2A78F78B98F9}"/>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集計_データ編_6章_1（B-E）20200306★.xlsx]26-2(経年)'!$Y$29:$Y$41</c:f>
              <c:strCache>
                <c:ptCount val="13"/>
                <c:pt idx="0">
                  <c:v>ビジネスをデザインできる人材</c:v>
                </c:pt>
                <c:pt idx="1">
                  <c:v>新技術の専門技術者（セーフティ、セキュリティ、センサネットワーク、AI、ビッグデータ等）</c:v>
                </c:pt>
                <c:pt idx="2">
                  <c:v>プロジェクトマネージャ</c:v>
                </c:pt>
                <c:pt idx="3">
                  <c:v>システム全体を俯瞰して思考できる人材（システムアーキテクト人材等）</c:v>
                </c:pt>
                <c:pt idx="4">
                  <c:v>複数の応用分野をまたいでとりまとめができる人材</c:v>
                </c:pt>
                <c:pt idx="5">
                  <c:v>設計技術者</c:v>
                </c:pt>
                <c:pt idx="6">
                  <c:v>実装・検証技術者</c:v>
                </c:pt>
                <c:pt idx="7">
                  <c:v>グローバル人材</c:v>
                </c:pt>
                <c:pt idx="8">
                  <c:v>運用技術者、顧客サポート技術者</c:v>
                </c:pt>
                <c:pt idx="9">
                  <c:v>品質管理技術者</c:v>
                </c:pt>
                <c:pt idx="10">
                  <c:v>研究者</c:v>
                </c:pt>
                <c:pt idx="11">
                  <c:v>その他</c:v>
                </c:pt>
                <c:pt idx="12">
                  <c:v>不足していない</c:v>
                </c:pt>
              </c:strCache>
            </c:strRef>
          </c:cat>
          <c:val>
            <c:numRef>
              <c:f>'[「組込み／IoTに関する動向調査」 集計_データ編_6章_1（B-E）20200306★.xlsx]26-2(経年)'!$AE$29:$AE$41</c:f>
              <c:numCache>
                <c:formatCode>0.0%</c:formatCode>
                <c:ptCount val="13"/>
                <c:pt idx="0">
                  <c:v>0.42100000000000004</c:v>
                </c:pt>
                <c:pt idx="1">
                  <c:v>0.39300000000000002</c:v>
                </c:pt>
                <c:pt idx="2">
                  <c:v>0.4</c:v>
                </c:pt>
                <c:pt idx="3">
                  <c:v>0.501</c:v>
                </c:pt>
                <c:pt idx="4">
                  <c:v>0.308</c:v>
                </c:pt>
                <c:pt idx="5">
                  <c:v>0.35099999999999998</c:v>
                </c:pt>
                <c:pt idx="6">
                  <c:v>0.14100000000000001</c:v>
                </c:pt>
                <c:pt idx="7">
                  <c:v>0.157</c:v>
                </c:pt>
                <c:pt idx="8">
                  <c:v>9.6000000000000002E-2</c:v>
                </c:pt>
                <c:pt idx="9">
                  <c:v>0.154</c:v>
                </c:pt>
                <c:pt idx="10">
                  <c:v>6.0999999999999992E-2</c:v>
                </c:pt>
                <c:pt idx="11">
                  <c:v>0</c:v>
                </c:pt>
                <c:pt idx="12">
                  <c:v>1.9E-2</c:v>
                </c:pt>
              </c:numCache>
            </c:numRef>
          </c:val>
          <c:extLst>
            <c:ext xmlns:c16="http://schemas.microsoft.com/office/drawing/2014/chart" uri="{C3380CC4-5D6E-409C-BE32-E72D297353CC}">
              <c16:uniqueId val="{00000002-BBD6-4F2F-BE5F-E9EFAA9DAA53}"/>
            </c:ext>
          </c:extLst>
        </c:ser>
        <c:dLbls>
          <c:showLegendKey val="0"/>
          <c:showVal val="0"/>
          <c:showCatName val="0"/>
          <c:showSerName val="0"/>
          <c:showPercent val="0"/>
          <c:showBubbleSize val="0"/>
        </c:dLbls>
        <c:gapWidth val="40"/>
        <c:axId val="471696896"/>
        <c:axId val="471698432"/>
      </c:barChart>
      <c:catAx>
        <c:axId val="471696896"/>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71698432"/>
        <c:crosses val="autoZero"/>
        <c:auto val="1"/>
        <c:lblAlgn val="ctr"/>
        <c:lblOffset val="100"/>
        <c:noMultiLvlLbl val="0"/>
      </c:catAx>
      <c:valAx>
        <c:axId val="471698432"/>
        <c:scaling>
          <c:orientation val="minMax"/>
          <c:max val="0.70000000000000007"/>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crossAx val="471696896"/>
        <c:crosses val="autoZero"/>
        <c:crossBetween val="between"/>
        <c:majorUnit val="0.1"/>
      </c:valAx>
      <c:spPr>
        <a:noFill/>
        <a:ln>
          <a:solidFill>
            <a:schemeClr val="tx1">
              <a:lumMod val="50000"/>
              <a:lumOff val="50000"/>
            </a:schemeClr>
          </a:solidFill>
        </a:ln>
        <a:effectLst/>
      </c:spPr>
    </c:plotArea>
    <c:legend>
      <c:legendPos val="b"/>
      <c:layout>
        <c:manualLayout>
          <c:xMode val="edge"/>
          <c:yMode val="edge"/>
          <c:x val="9.7515505939953021E-3"/>
          <c:y val="0.93283319147924093"/>
          <c:w val="0.95716567890923998"/>
          <c:h val="6.285172594808649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1">
    <c:autoUpdate val="0"/>
  </c:externalData>
</c:chartSpace>
</file>

<file path=ppt/charts/chart3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sz="1000" b="1" dirty="0"/>
              <a:t>現在不足している人材</a:t>
            </a:r>
          </a:p>
        </c:rich>
      </c:tx>
      <c:layout>
        <c:manualLayout>
          <c:xMode val="edge"/>
          <c:yMode val="edge"/>
          <c:x val="0.35964902753761951"/>
          <c:y val="5.0890585241730284E-3"/>
        </c:manualLayout>
      </c:layout>
      <c:overlay val="0"/>
      <c:spPr>
        <a:noFill/>
        <a:ln>
          <a:noFill/>
        </a:ln>
        <a:effectLst/>
      </c:spPr>
      <c:txPr>
        <a:bodyPr rot="0" spcFirstLastPara="1" vertOverflow="ellipsis" vert="horz" wrap="square" anchor="ctr" anchorCtr="1"/>
        <a:lstStyle/>
        <a:p>
          <a:pPr>
            <a:defRPr sz="10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48706414298474077"/>
          <c:y val="9.0197701506651365E-2"/>
          <c:w val="0.48711077957828319"/>
          <c:h val="0.86777869198648472"/>
        </c:manualLayout>
      </c:layout>
      <c:barChart>
        <c:barDir val="bar"/>
        <c:grouping val="stacked"/>
        <c:varyColors val="0"/>
        <c:ser>
          <c:idx val="0"/>
          <c:order val="0"/>
          <c:tx>
            <c:strRef>
              <c:f>'[「組込み／IoTに関する動向調査」 集計_データ編_6章_1（B-E）20200306★.xlsx]26-3(ク・従)'!$I$55</c:f>
              <c:strCache>
                <c:ptCount val="1"/>
                <c:pt idx="0">
                  <c:v>1番目（n=554）</c:v>
                </c:pt>
              </c:strCache>
            </c:strRef>
          </c:tx>
          <c:spPr>
            <a:solidFill>
              <a:srgbClr val="FF9966"/>
            </a:solidFill>
            <a:ln>
              <a:solidFill>
                <a:sysClr val="windowText" lastClr="000000"/>
              </a:solidFill>
            </a:ln>
            <a:effectLst/>
          </c:spPr>
          <c:invertIfNegative val="0"/>
          <c:dLbls>
            <c:dLbl>
              <c:idx val="19"/>
              <c:delete val="1"/>
              <c:extLst>
                <c:ext xmlns:c15="http://schemas.microsoft.com/office/drawing/2012/chart" uri="{CE6537A1-D6FC-4f65-9D91-7224C49458BB}"/>
                <c:ext xmlns:c16="http://schemas.microsoft.com/office/drawing/2014/chart" uri="{C3380CC4-5D6E-409C-BE32-E72D297353CC}">
                  <c16:uniqueId val="{00000029-4CFE-4F9C-903B-4C3047547BA6}"/>
                </c:ext>
              </c:extLst>
            </c:dLbl>
            <c:dLbl>
              <c:idx val="20"/>
              <c:delete val="1"/>
              <c:extLst>
                <c:ext xmlns:c15="http://schemas.microsoft.com/office/drawing/2012/chart" uri="{CE6537A1-D6FC-4f65-9D91-7224C49458BB}"/>
                <c:ext xmlns:c16="http://schemas.microsoft.com/office/drawing/2014/chart" uri="{C3380CC4-5D6E-409C-BE32-E72D297353CC}">
                  <c16:uniqueId val="{00000024-4CFE-4F9C-903B-4C3047547BA6}"/>
                </c:ext>
              </c:extLst>
            </c:dLbl>
            <c:dLbl>
              <c:idx val="22"/>
              <c:delete val="1"/>
              <c:extLst>
                <c:ext xmlns:c15="http://schemas.microsoft.com/office/drawing/2012/chart" uri="{CE6537A1-D6FC-4f65-9D91-7224C49458BB}"/>
                <c:ext xmlns:c16="http://schemas.microsoft.com/office/drawing/2014/chart" uri="{C3380CC4-5D6E-409C-BE32-E72D297353CC}">
                  <c16:uniqueId val="{00000023-4CFE-4F9C-903B-4C3047547BA6}"/>
                </c:ext>
              </c:extLst>
            </c:dLbl>
            <c:dLbl>
              <c:idx val="23"/>
              <c:delete val="1"/>
              <c:extLst>
                <c:ext xmlns:c15="http://schemas.microsoft.com/office/drawing/2012/chart" uri="{CE6537A1-D6FC-4f65-9D91-7224C49458BB}"/>
                <c:ext xmlns:c16="http://schemas.microsoft.com/office/drawing/2014/chart" uri="{C3380CC4-5D6E-409C-BE32-E72D297353CC}">
                  <c16:uniqueId val="{00000022-4CFE-4F9C-903B-4C3047547BA6}"/>
                </c:ext>
              </c:extLst>
            </c:dLbl>
            <c:dLbl>
              <c:idx val="25"/>
              <c:delete val="1"/>
              <c:extLst>
                <c:ext xmlns:c15="http://schemas.microsoft.com/office/drawing/2012/chart" uri="{CE6537A1-D6FC-4f65-9D91-7224C49458BB}"/>
                <c:ext xmlns:c16="http://schemas.microsoft.com/office/drawing/2014/chart" uri="{C3380CC4-5D6E-409C-BE32-E72D297353CC}">
                  <c16:uniqueId val="{0000001D-4CFE-4F9C-903B-4C3047547BA6}"/>
                </c:ext>
              </c:extLst>
            </c:dLbl>
            <c:dLbl>
              <c:idx val="26"/>
              <c:delete val="1"/>
              <c:extLst>
                <c:ext xmlns:c15="http://schemas.microsoft.com/office/drawing/2012/chart" uri="{CE6537A1-D6FC-4f65-9D91-7224C49458BB}"/>
                <c:ext xmlns:c16="http://schemas.microsoft.com/office/drawing/2014/chart" uri="{C3380CC4-5D6E-409C-BE32-E72D297353CC}">
                  <c16:uniqueId val="{0000001A-4CFE-4F9C-903B-4C3047547BA6}"/>
                </c:ext>
              </c:extLst>
            </c:dLbl>
            <c:dLbl>
              <c:idx val="28"/>
              <c:delete val="1"/>
              <c:extLst>
                <c:ext xmlns:c15="http://schemas.microsoft.com/office/drawing/2012/chart" uri="{CE6537A1-D6FC-4f65-9D91-7224C49458BB}"/>
                <c:ext xmlns:c16="http://schemas.microsoft.com/office/drawing/2014/chart" uri="{C3380CC4-5D6E-409C-BE32-E72D297353CC}">
                  <c16:uniqueId val="{00000017-4CFE-4F9C-903B-4C3047547BA6}"/>
                </c:ext>
              </c:extLst>
            </c:dLbl>
            <c:dLbl>
              <c:idx val="29"/>
              <c:delete val="1"/>
              <c:extLst>
                <c:ext xmlns:c15="http://schemas.microsoft.com/office/drawing/2012/chart" uri="{CE6537A1-D6FC-4f65-9D91-7224C49458BB}"/>
                <c:ext xmlns:c16="http://schemas.microsoft.com/office/drawing/2014/chart" uri="{C3380CC4-5D6E-409C-BE32-E72D297353CC}">
                  <c16:uniqueId val="{00000014-4CFE-4F9C-903B-4C3047547BA6}"/>
                </c:ext>
              </c:extLst>
            </c:dLbl>
            <c:dLbl>
              <c:idx val="31"/>
              <c:delete val="1"/>
              <c:extLst>
                <c:ext xmlns:c15="http://schemas.microsoft.com/office/drawing/2012/chart" uri="{CE6537A1-D6FC-4f65-9D91-7224C49458BB}"/>
                <c:ext xmlns:c16="http://schemas.microsoft.com/office/drawing/2014/chart" uri="{C3380CC4-5D6E-409C-BE32-E72D297353CC}">
                  <c16:uniqueId val="{00000011-4CFE-4F9C-903B-4C3047547BA6}"/>
                </c:ext>
              </c:extLst>
            </c:dLbl>
            <c:dLbl>
              <c:idx val="32"/>
              <c:delete val="1"/>
              <c:extLst>
                <c:ext xmlns:c15="http://schemas.microsoft.com/office/drawing/2012/chart" uri="{CE6537A1-D6FC-4f65-9D91-7224C49458BB}"/>
                <c:ext xmlns:c16="http://schemas.microsoft.com/office/drawing/2014/chart" uri="{C3380CC4-5D6E-409C-BE32-E72D297353CC}">
                  <c16:uniqueId val="{0000000E-4CFE-4F9C-903B-4C3047547BA6}"/>
                </c:ext>
              </c:extLst>
            </c:dLbl>
            <c:dLbl>
              <c:idx val="34"/>
              <c:delete val="1"/>
              <c:extLst>
                <c:ext xmlns:c15="http://schemas.microsoft.com/office/drawing/2012/chart" uri="{CE6537A1-D6FC-4f65-9D91-7224C49458BB}"/>
                <c:ext xmlns:c16="http://schemas.microsoft.com/office/drawing/2014/chart" uri="{C3380CC4-5D6E-409C-BE32-E72D297353CC}">
                  <c16:uniqueId val="{0000000B-4CFE-4F9C-903B-4C3047547BA6}"/>
                </c:ext>
              </c:extLst>
            </c:dLbl>
            <c:dLbl>
              <c:idx val="35"/>
              <c:delete val="1"/>
              <c:extLst>
                <c:ext xmlns:c15="http://schemas.microsoft.com/office/drawing/2012/chart" uri="{CE6537A1-D6FC-4f65-9D91-7224C49458BB}"/>
                <c:ext xmlns:c16="http://schemas.microsoft.com/office/drawing/2014/chart" uri="{C3380CC4-5D6E-409C-BE32-E72D297353CC}">
                  <c16:uniqueId val="{00000008-4CFE-4F9C-903B-4C3047547BA6}"/>
                </c:ext>
              </c:extLst>
            </c:dLbl>
            <c:dLbl>
              <c:idx val="37"/>
              <c:delete val="1"/>
              <c:extLst>
                <c:ext xmlns:c15="http://schemas.microsoft.com/office/drawing/2012/chart" uri="{CE6537A1-D6FC-4f65-9D91-7224C49458BB}"/>
                <c:ext xmlns:c16="http://schemas.microsoft.com/office/drawing/2014/chart" uri="{C3380CC4-5D6E-409C-BE32-E72D297353CC}">
                  <c16:uniqueId val="{00000005-4CFE-4F9C-903B-4C3047547BA6}"/>
                </c:ext>
              </c:extLst>
            </c:dLbl>
            <c:dLbl>
              <c:idx val="38"/>
              <c:delete val="1"/>
              <c:extLst>
                <c:ext xmlns:c15="http://schemas.microsoft.com/office/drawing/2012/chart" uri="{CE6537A1-D6FC-4f65-9D91-7224C49458BB}"/>
                <c:ext xmlns:c16="http://schemas.microsoft.com/office/drawing/2014/chart" uri="{C3380CC4-5D6E-409C-BE32-E72D297353CC}">
                  <c16:uniqueId val="{00000002-4CFE-4F9C-903B-4C3047547BA6}"/>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集計_データ編_6章_1（B-E）20200306★.xlsx]26-3(ク・従)'!$H$56:$H$94</c:f>
              <c:strCache>
                <c:ptCount val="39"/>
                <c:pt idx="0">
                  <c:v>ビジネスをデザインできる人材                         </c:v>
                </c:pt>
                <c:pt idx="1">
                  <c:v>100人以下</c:v>
                </c:pt>
                <c:pt idx="2">
                  <c:v>101人以上</c:v>
                </c:pt>
                <c:pt idx="3">
                  <c:v>システム全体を俯瞰して思考できる人材            </c:v>
                </c:pt>
                <c:pt idx="4">
                  <c:v>100人以下</c:v>
                </c:pt>
                <c:pt idx="5">
                  <c:v>101人以上</c:v>
                </c:pt>
                <c:pt idx="6">
                  <c:v>新技術の専門技術者                                </c:v>
                </c:pt>
                <c:pt idx="7">
                  <c:v>100人以下</c:v>
                </c:pt>
                <c:pt idx="8">
                  <c:v>101人以上</c:v>
                </c:pt>
                <c:pt idx="9">
                  <c:v>プロジェクトマネージャ                                  </c:v>
                </c:pt>
                <c:pt idx="10">
                  <c:v>100人以下</c:v>
                </c:pt>
                <c:pt idx="11">
                  <c:v>101人以上</c:v>
                </c:pt>
                <c:pt idx="12">
                  <c:v>設計技術者                                           </c:v>
                </c:pt>
                <c:pt idx="13">
                  <c:v>100人以下</c:v>
                </c:pt>
                <c:pt idx="14">
                  <c:v>101人以上</c:v>
                </c:pt>
                <c:pt idx="15">
                  <c:v>複数の応用分野をまたいでとりまとめができる人材 </c:v>
                </c:pt>
                <c:pt idx="16">
                  <c:v>100人以下</c:v>
                </c:pt>
                <c:pt idx="17">
                  <c:v>101人以上</c:v>
                </c:pt>
                <c:pt idx="18">
                  <c:v>実装・検証技術者                                    </c:v>
                </c:pt>
                <c:pt idx="19">
                  <c:v>100人以下</c:v>
                </c:pt>
                <c:pt idx="20">
                  <c:v>101人以上</c:v>
                </c:pt>
                <c:pt idx="21">
                  <c:v>品質管理技術者                                     </c:v>
                </c:pt>
                <c:pt idx="22">
                  <c:v>100人以下</c:v>
                </c:pt>
                <c:pt idx="23">
                  <c:v>101人以上</c:v>
                </c:pt>
                <c:pt idx="24">
                  <c:v>運用技術者、顧客サポート技術者                 </c:v>
                </c:pt>
                <c:pt idx="25">
                  <c:v>100人以下</c:v>
                </c:pt>
                <c:pt idx="26">
                  <c:v>101人以上</c:v>
                </c:pt>
                <c:pt idx="27">
                  <c:v>研究者                                                 </c:v>
                </c:pt>
                <c:pt idx="28">
                  <c:v>100人以下</c:v>
                </c:pt>
                <c:pt idx="29">
                  <c:v>101人以上</c:v>
                </c:pt>
                <c:pt idx="30">
                  <c:v>グローバル人材                                        </c:v>
                </c:pt>
                <c:pt idx="31">
                  <c:v>100人以下</c:v>
                </c:pt>
                <c:pt idx="32">
                  <c:v>101人以上</c:v>
                </c:pt>
                <c:pt idx="33">
                  <c:v>その他                                                  </c:v>
                </c:pt>
                <c:pt idx="34">
                  <c:v>100人以下</c:v>
                </c:pt>
                <c:pt idx="35">
                  <c:v>101人以上</c:v>
                </c:pt>
                <c:pt idx="36">
                  <c:v>不足していない                                        </c:v>
                </c:pt>
                <c:pt idx="37">
                  <c:v>100人以下</c:v>
                </c:pt>
                <c:pt idx="38">
                  <c:v>101人以上</c:v>
                </c:pt>
              </c:strCache>
            </c:strRef>
          </c:cat>
          <c:val>
            <c:numRef>
              <c:f>'[「組込み／IoTに関する動向調査」 集計_データ編_6章_1（B-E）20200306★.xlsx]26-3(ク・従)'!$I$56:$I$94</c:f>
              <c:numCache>
                <c:formatCode>0.0%</c:formatCode>
                <c:ptCount val="39"/>
                <c:pt idx="1">
                  <c:v>0.32</c:v>
                </c:pt>
                <c:pt idx="2">
                  <c:v>0.32407407407407407</c:v>
                </c:pt>
                <c:pt idx="4">
                  <c:v>0.18</c:v>
                </c:pt>
                <c:pt idx="5">
                  <c:v>0.18518518518518517</c:v>
                </c:pt>
                <c:pt idx="7">
                  <c:v>0.14799999999999999</c:v>
                </c:pt>
                <c:pt idx="8">
                  <c:v>0.1388888888888889</c:v>
                </c:pt>
                <c:pt idx="10">
                  <c:v>0.124</c:v>
                </c:pt>
                <c:pt idx="11">
                  <c:v>0.20370370370370369</c:v>
                </c:pt>
                <c:pt idx="13">
                  <c:v>8.7999999999999995E-2</c:v>
                </c:pt>
                <c:pt idx="14">
                  <c:v>5.5555555555555552E-2</c:v>
                </c:pt>
                <c:pt idx="16">
                  <c:v>4.3999999999999997E-2</c:v>
                </c:pt>
                <c:pt idx="17">
                  <c:v>6.4814814814814811E-2</c:v>
                </c:pt>
                <c:pt idx="19">
                  <c:v>3.5999999999999997E-2</c:v>
                </c:pt>
                <c:pt idx="20">
                  <c:v>1.8518518518518517E-2</c:v>
                </c:pt>
                <c:pt idx="22">
                  <c:v>1.6E-2</c:v>
                </c:pt>
                <c:pt idx="23">
                  <c:v>0</c:v>
                </c:pt>
                <c:pt idx="25">
                  <c:v>4.0000000000000001E-3</c:v>
                </c:pt>
                <c:pt idx="26">
                  <c:v>9.2592592592592587E-3</c:v>
                </c:pt>
                <c:pt idx="28">
                  <c:v>4.0000000000000001E-3</c:v>
                </c:pt>
                <c:pt idx="29">
                  <c:v>0</c:v>
                </c:pt>
                <c:pt idx="31">
                  <c:v>0</c:v>
                </c:pt>
                <c:pt idx="32">
                  <c:v>0</c:v>
                </c:pt>
                <c:pt idx="34">
                  <c:v>4.0000000000000001E-3</c:v>
                </c:pt>
                <c:pt idx="35">
                  <c:v>0</c:v>
                </c:pt>
                <c:pt idx="37">
                  <c:v>3.2000000000000001E-2</c:v>
                </c:pt>
                <c:pt idx="38">
                  <c:v>0</c:v>
                </c:pt>
              </c:numCache>
            </c:numRef>
          </c:val>
          <c:extLst>
            <c:ext xmlns:c16="http://schemas.microsoft.com/office/drawing/2014/chart" uri="{C3380CC4-5D6E-409C-BE32-E72D297353CC}">
              <c16:uniqueId val="{00000000-C763-4678-B0C1-7FADE4EE6022}"/>
            </c:ext>
          </c:extLst>
        </c:ser>
        <c:ser>
          <c:idx val="1"/>
          <c:order val="1"/>
          <c:tx>
            <c:strRef>
              <c:f>'[「組込み／IoTに関する動向調査」 集計_データ編_6章_1（B-E）20200306★.xlsx]26-3(ク・従)'!$J$55</c:f>
              <c:strCache>
                <c:ptCount val="1"/>
                <c:pt idx="0">
                  <c:v>2番目（n=523）</c:v>
                </c:pt>
              </c:strCache>
            </c:strRef>
          </c:tx>
          <c:spPr>
            <a:solidFill>
              <a:srgbClr val="FFFF99"/>
            </a:solidFill>
            <a:ln>
              <a:solidFill>
                <a:sysClr val="windowText" lastClr="000000"/>
              </a:solidFill>
            </a:ln>
            <a:effectLst/>
          </c:spPr>
          <c:invertIfNegative val="0"/>
          <c:dLbls>
            <c:dLbl>
              <c:idx val="19"/>
              <c:delete val="1"/>
              <c:extLst>
                <c:ext xmlns:c15="http://schemas.microsoft.com/office/drawing/2012/chart" uri="{CE6537A1-D6FC-4f65-9D91-7224C49458BB}"/>
                <c:ext xmlns:c16="http://schemas.microsoft.com/office/drawing/2014/chart" uri="{C3380CC4-5D6E-409C-BE32-E72D297353CC}">
                  <c16:uniqueId val="{00000028-4CFE-4F9C-903B-4C3047547BA6}"/>
                </c:ext>
              </c:extLst>
            </c:dLbl>
            <c:dLbl>
              <c:idx val="20"/>
              <c:delete val="1"/>
              <c:extLst>
                <c:ext xmlns:c15="http://schemas.microsoft.com/office/drawing/2012/chart" uri="{CE6537A1-D6FC-4f65-9D91-7224C49458BB}"/>
                <c:ext xmlns:c16="http://schemas.microsoft.com/office/drawing/2014/chart" uri="{C3380CC4-5D6E-409C-BE32-E72D297353CC}">
                  <c16:uniqueId val="{00000025-4CFE-4F9C-903B-4C3047547BA6}"/>
                </c:ext>
              </c:extLst>
            </c:dLbl>
            <c:dLbl>
              <c:idx val="22"/>
              <c:delete val="1"/>
              <c:extLst>
                <c:ext xmlns:c15="http://schemas.microsoft.com/office/drawing/2012/chart" uri="{CE6537A1-D6FC-4f65-9D91-7224C49458BB}"/>
                <c:ext xmlns:c16="http://schemas.microsoft.com/office/drawing/2014/chart" uri="{C3380CC4-5D6E-409C-BE32-E72D297353CC}">
                  <c16:uniqueId val="{00000021-4CFE-4F9C-903B-4C3047547BA6}"/>
                </c:ext>
              </c:extLst>
            </c:dLbl>
            <c:dLbl>
              <c:idx val="23"/>
              <c:delete val="1"/>
              <c:extLst>
                <c:ext xmlns:c15="http://schemas.microsoft.com/office/drawing/2012/chart" uri="{CE6537A1-D6FC-4f65-9D91-7224C49458BB}"/>
                <c:ext xmlns:c16="http://schemas.microsoft.com/office/drawing/2014/chart" uri="{C3380CC4-5D6E-409C-BE32-E72D297353CC}">
                  <c16:uniqueId val="{0000001F-4CFE-4F9C-903B-4C3047547BA6}"/>
                </c:ext>
              </c:extLst>
            </c:dLbl>
            <c:dLbl>
              <c:idx val="25"/>
              <c:delete val="1"/>
              <c:extLst>
                <c:ext xmlns:c15="http://schemas.microsoft.com/office/drawing/2012/chart" uri="{CE6537A1-D6FC-4f65-9D91-7224C49458BB}"/>
                <c:ext xmlns:c16="http://schemas.microsoft.com/office/drawing/2014/chart" uri="{C3380CC4-5D6E-409C-BE32-E72D297353CC}">
                  <c16:uniqueId val="{0000001C-4CFE-4F9C-903B-4C3047547BA6}"/>
                </c:ext>
              </c:extLst>
            </c:dLbl>
            <c:dLbl>
              <c:idx val="26"/>
              <c:delete val="1"/>
              <c:extLst>
                <c:ext xmlns:c15="http://schemas.microsoft.com/office/drawing/2012/chart" uri="{CE6537A1-D6FC-4f65-9D91-7224C49458BB}"/>
                <c:ext xmlns:c16="http://schemas.microsoft.com/office/drawing/2014/chart" uri="{C3380CC4-5D6E-409C-BE32-E72D297353CC}">
                  <c16:uniqueId val="{00000019-4CFE-4F9C-903B-4C3047547BA6}"/>
                </c:ext>
              </c:extLst>
            </c:dLbl>
            <c:dLbl>
              <c:idx val="28"/>
              <c:delete val="1"/>
              <c:extLst>
                <c:ext xmlns:c15="http://schemas.microsoft.com/office/drawing/2012/chart" uri="{CE6537A1-D6FC-4f65-9D91-7224C49458BB}"/>
                <c:ext xmlns:c16="http://schemas.microsoft.com/office/drawing/2014/chart" uri="{C3380CC4-5D6E-409C-BE32-E72D297353CC}">
                  <c16:uniqueId val="{00000016-4CFE-4F9C-903B-4C3047547BA6}"/>
                </c:ext>
              </c:extLst>
            </c:dLbl>
            <c:dLbl>
              <c:idx val="29"/>
              <c:delete val="1"/>
              <c:extLst>
                <c:ext xmlns:c15="http://schemas.microsoft.com/office/drawing/2012/chart" uri="{CE6537A1-D6FC-4f65-9D91-7224C49458BB}"/>
                <c:ext xmlns:c16="http://schemas.microsoft.com/office/drawing/2014/chart" uri="{C3380CC4-5D6E-409C-BE32-E72D297353CC}">
                  <c16:uniqueId val="{00000013-4CFE-4F9C-903B-4C3047547BA6}"/>
                </c:ext>
              </c:extLst>
            </c:dLbl>
            <c:dLbl>
              <c:idx val="31"/>
              <c:delete val="1"/>
              <c:extLst>
                <c:ext xmlns:c15="http://schemas.microsoft.com/office/drawing/2012/chart" uri="{CE6537A1-D6FC-4f65-9D91-7224C49458BB}"/>
                <c:ext xmlns:c16="http://schemas.microsoft.com/office/drawing/2014/chart" uri="{C3380CC4-5D6E-409C-BE32-E72D297353CC}">
                  <c16:uniqueId val="{00000010-4CFE-4F9C-903B-4C3047547BA6}"/>
                </c:ext>
              </c:extLst>
            </c:dLbl>
            <c:dLbl>
              <c:idx val="32"/>
              <c:delete val="1"/>
              <c:extLst>
                <c:ext xmlns:c15="http://schemas.microsoft.com/office/drawing/2012/chart" uri="{CE6537A1-D6FC-4f65-9D91-7224C49458BB}"/>
                <c:ext xmlns:c16="http://schemas.microsoft.com/office/drawing/2014/chart" uri="{C3380CC4-5D6E-409C-BE32-E72D297353CC}">
                  <c16:uniqueId val="{0000000D-4CFE-4F9C-903B-4C3047547BA6}"/>
                </c:ext>
              </c:extLst>
            </c:dLbl>
            <c:dLbl>
              <c:idx val="34"/>
              <c:delete val="1"/>
              <c:extLst>
                <c:ext xmlns:c15="http://schemas.microsoft.com/office/drawing/2012/chart" uri="{CE6537A1-D6FC-4f65-9D91-7224C49458BB}"/>
                <c:ext xmlns:c16="http://schemas.microsoft.com/office/drawing/2014/chart" uri="{C3380CC4-5D6E-409C-BE32-E72D297353CC}">
                  <c16:uniqueId val="{0000000A-4CFE-4F9C-903B-4C3047547BA6}"/>
                </c:ext>
              </c:extLst>
            </c:dLbl>
            <c:dLbl>
              <c:idx val="35"/>
              <c:delete val="1"/>
              <c:extLst>
                <c:ext xmlns:c15="http://schemas.microsoft.com/office/drawing/2012/chart" uri="{CE6537A1-D6FC-4f65-9D91-7224C49458BB}"/>
                <c:ext xmlns:c16="http://schemas.microsoft.com/office/drawing/2014/chart" uri="{C3380CC4-5D6E-409C-BE32-E72D297353CC}">
                  <c16:uniqueId val="{00000007-4CFE-4F9C-903B-4C3047547BA6}"/>
                </c:ext>
              </c:extLst>
            </c:dLbl>
            <c:dLbl>
              <c:idx val="37"/>
              <c:delete val="1"/>
              <c:extLst>
                <c:ext xmlns:c15="http://schemas.microsoft.com/office/drawing/2012/chart" uri="{CE6537A1-D6FC-4f65-9D91-7224C49458BB}"/>
                <c:ext xmlns:c16="http://schemas.microsoft.com/office/drawing/2014/chart" uri="{C3380CC4-5D6E-409C-BE32-E72D297353CC}">
                  <c16:uniqueId val="{00000003-4CFE-4F9C-903B-4C3047547BA6}"/>
                </c:ext>
              </c:extLst>
            </c:dLbl>
            <c:dLbl>
              <c:idx val="38"/>
              <c:delete val="1"/>
              <c:extLst>
                <c:ext xmlns:c15="http://schemas.microsoft.com/office/drawing/2012/chart" uri="{CE6537A1-D6FC-4f65-9D91-7224C49458BB}"/>
                <c:ext xmlns:c16="http://schemas.microsoft.com/office/drawing/2014/chart" uri="{C3380CC4-5D6E-409C-BE32-E72D297353CC}">
                  <c16:uniqueId val="{00000001-4CFE-4F9C-903B-4C3047547BA6}"/>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集計_データ編_6章_1（B-E）20200306★.xlsx]26-3(ク・従)'!$H$56:$H$94</c:f>
              <c:strCache>
                <c:ptCount val="39"/>
                <c:pt idx="0">
                  <c:v>ビジネスをデザインできる人材                         </c:v>
                </c:pt>
                <c:pt idx="1">
                  <c:v>100人以下</c:v>
                </c:pt>
                <c:pt idx="2">
                  <c:v>101人以上</c:v>
                </c:pt>
                <c:pt idx="3">
                  <c:v>システム全体を俯瞰して思考できる人材            </c:v>
                </c:pt>
                <c:pt idx="4">
                  <c:v>100人以下</c:v>
                </c:pt>
                <c:pt idx="5">
                  <c:v>101人以上</c:v>
                </c:pt>
                <c:pt idx="6">
                  <c:v>新技術の専門技術者                                </c:v>
                </c:pt>
                <c:pt idx="7">
                  <c:v>100人以下</c:v>
                </c:pt>
                <c:pt idx="8">
                  <c:v>101人以上</c:v>
                </c:pt>
                <c:pt idx="9">
                  <c:v>プロジェクトマネージャ                                  </c:v>
                </c:pt>
                <c:pt idx="10">
                  <c:v>100人以下</c:v>
                </c:pt>
                <c:pt idx="11">
                  <c:v>101人以上</c:v>
                </c:pt>
                <c:pt idx="12">
                  <c:v>設計技術者                                           </c:v>
                </c:pt>
                <c:pt idx="13">
                  <c:v>100人以下</c:v>
                </c:pt>
                <c:pt idx="14">
                  <c:v>101人以上</c:v>
                </c:pt>
                <c:pt idx="15">
                  <c:v>複数の応用分野をまたいでとりまとめができる人材 </c:v>
                </c:pt>
                <c:pt idx="16">
                  <c:v>100人以下</c:v>
                </c:pt>
                <c:pt idx="17">
                  <c:v>101人以上</c:v>
                </c:pt>
                <c:pt idx="18">
                  <c:v>実装・検証技術者                                    </c:v>
                </c:pt>
                <c:pt idx="19">
                  <c:v>100人以下</c:v>
                </c:pt>
                <c:pt idx="20">
                  <c:v>101人以上</c:v>
                </c:pt>
                <c:pt idx="21">
                  <c:v>品質管理技術者                                     </c:v>
                </c:pt>
                <c:pt idx="22">
                  <c:v>100人以下</c:v>
                </c:pt>
                <c:pt idx="23">
                  <c:v>101人以上</c:v>
                </c:pt>
                <c:pt idx="24">
                  <c:v>運用技術者、顧客サポート技術者                 </c:v>
                </c:pt>
                <c:pt idx="25">
                  <c:v>100人以下</c:v>
                </c:pt>
                <c:pt idx="26">
                  <c:v>101人以上</c:v>
                </c:pt>
                <c:pt idx="27">
                  <c:v>研究者                                                 </c:v>
                </c:pt>
                <c:pt idx="28">
                  <c:v>100人以下</c:v>
                </c:pt>
                <c:pt idx="29">
                  <c:v>101人以上</c:v>
                </c:pt>
                <c:pt idx="30">
                  <c:v>グローバル人材                                        </c:v>
                </c:pt>
                <c:pt idx="31">
                  <c:v>100人以下</c:v>
                </c:pt>
                <c:pt idx="32">
                  <c:v>101人以上</c:v>
                </c:pt>
                <c:pt idx="33">
                  <c:v>その他                                                  </c:v>
                </c:pt>
                <c:pt idx="34">
                  <c:v>100人以下</c:v>
                </c:pt>
                <c:pt idx="35">
                  <c:v>101人以上</c:v>
                </c:pt>
                <c:pt idx="36">
                  <c:v>不足していない                                        </c:v>
                </c:pt>
                <c:pt idx="37">
                  <c:v>100人以下</c:v>
                </c:pt>
                <c:pt idx="38">
                  <c:v>101人以上</c:v>
                </c:pt>
              </c:strCache>
            </c:strRef>
          </c:cat>
          <c:val>
            <c:numRef>
              <c:f>'[「組込み／IoTに関する動向調査」 集計_データ編_6章_1（B-E）20200306★.xlsx]26-3(ク・従)'!$J$56:$J$94</c:f>
              <c:numCache>
                <c:formatCode>0.0%</c:formatCode>
                <c:ptCount val="39"/>
                <c:pt idx="1">
                  <c:v>6.1475409836065573E-2</c:v>
                </c:pt>
                <c:pt idx="2">
                  <c:v>0.11320754716981132</c:v>
                </c:pt>
                <c:pt idx="4">
                  <c:v>0.23360655737704919</c:v>
                </c:pt>
                <c:pt idx="5">
                  <c:v>0.19811320754716982</c:v>
                </c:pt>
                <c:pt idx="7">
                  <c:v>0.14344262295081966</c:v>
                </c:pt>
                <c:pt idx="8">
                  <c:v>0.16037735849056603</c:v>
                </c:pt>
                <c:pt idx="10">
                  <c:v>0.1721311475409836</c:v>
                </c:pt>
                <c:pt idx="11">
                  <c:v>0.17924528301886791</c:v>
                </c:pt>
                <c:pt idx="13">
                  <c:v>9.4262295081967207E-2</c:v>
                </c:pt>
                <c:pt idx="14">
                  <c:v>8.4905660377358486E-2</c:v>
                </c:pt>
                <c:pt idx="16">
                  <c:v>0.13934426229508196</c:v>
                </c:pt>
                <c:pt idx="17">
                  <c:v>0.13207547169811321</c:v>
                </c:pt>
                <c:pt idx="19">
                  <c:v>6.9672131147540978E-2</c:v>
                </c:pt>
                <c:pt idx="20">
                  <c:v>6.6037735849056603E-2</c:v>
                </c:pt>
                <c:pt idx="22">
                  <c:v>1.6393442622950821E-2</c:v>
                </c:pt>
                <c:pt idx="23">
                  <c:v>9.433962264150943E-3</c:v>
                </c:pt>
                <c:pt idx="25">
                  <c:v>1.6393442622950821E-2</c:v>
                </c:pt>
                <c:pt idx="26">
                  <c:v>1.8867924528301886E-2</c:v>
                </c:pt>
                <c:pt idx="28">
                  <c:v>8.1967213114754103E-3</c:v>
                </c:pt>
                <c:pt idx="29">
                  <c:v>0</c:v>
                </c:pt>
                <c:pt idx="31">
                  <c:v>1.2295081967213115E-2</c:v>
                </c:pt>
                <c:pt idx="32">
                  <c:v>3.7735849056603772E-2</c:v>
                </c:pt>
                <c:pt idx="34">
                  <c:v>4.0983606557377051E-3</c:v>
                </c:pt>
                <c:pt idx="35">
                  <c:v>0</c:v>
                </c:pt>
                <c:pt idx="37">
                  <c:v>2.8688524590163935E-2</c:v>
                </c:pt>
                <c:pt idx="38">
                  <c:v>0</c:v>
                </c:pt>
              </c:numCache>
            </c:numRef>
          </c:val>
          <c:extLst>
            <c:ext xmlns:c16="http://schemas.microsoft.com/office/drawing/2014/chart" uri="{C3380CC4-5D6E-409C-BE32-E72D297353CC}">
              <c16:uniqueId val="{00000001-C763-4678-B0C1-7FADE4EE6022}"/>
            </c:ext>
          </c:extLst>
        </c:ser>
        <c:ser>
          <c:idx val="2"/>
          <c:order val="2"/>
          <c:tx>
            <c:strRef>
              <c:f>'[「組込み／IoTに関する動向調査」 集計_データ編_6章_1（B-E）20200306★.xlsx]26-3(ク・従)'!$K$55</c:f>
              <c:strCache>
                <c:ptCount val="1"/>
                <c:pt idx="0">
                  <c:v>3番目（n=492）</c:v>
                </c:pt>
              </c:strCache>
            </c:strRef>
          </c:tx>
          <c:spPr>
            <a:solidFill>
              <a:srgbClr val="3366FF"/>
            </a:solidFill>
            <a:ln>
              <a:solidFill>
                <a:sysClr val="windowText" lastClr="000000"/>
              </a:solidFill>
            </a:ln>
            <a:effectLst/>
          </c:spPr>
          <c:invertIfNegative val="0"/>
          <c:dLbls>
            <c:dLbl>
              <c:idx val="19"/>
              <c:delete val="1"/>
              <c:extLst>
                <c:ext xmlns:c15="http://schemas.microsoft.com/office/drawing/2012/chart" uri="{CE6537A1-D6FC-4f65-9D91-7224C49458BB}"/>
                <c:ext xmlns:c16="http://schemas.microsoft.com/office/drawing/2014/chart" uri="{C3380CC4-5D6E-409C-BE32-E72D297353CC}">
                  <c16:uniqueId val="{00000027-4CFE-4F9C-903B-4C3047547BA6}"/>
                </c:ext>
              </c:extLst>
            </c:dLbl>
            <c:dLbl>
              <c:idx val="20"/>
              <c:delete val="1"/>
              <c:extLst>
                <c:ext xmlns:c15="http://schemas.microsoft.com/office/drawing/2012/chart" uri="{CE6537A1-D6FC-4f65-9D91-7224C49458BB}"/>
                <c:ext xmlns:c16="http://schemas.microsoft.com/office/drawing/2014/chart" uri="{C3380CC4-5D6E-409C-BE32-E72D297353CC}">
                  <c16:uniqueId val="{00000026-4CFE-4F9C-903B-4C3047547BA6}"/>
                </c:ext>
              </c:extLst>
            </c:dLbl>
            <c:dLbl>
              <c:idx val="22"/>
              <c:delete val="1"/>
              <c:extLst>
                <c:ext xmlns:c15="http://schemas.microsoft.com/office/drawing/2012/chart" uri="{CE6537A1-D6FC-4f65-9D91-7224C49458BB}"/>
                <c:ext xmlns:c16="http://schemas.microsoft.com/office/drawing/2014/chart" uri="{C3380CC4-5D6E-409C-BE32-E72D297353CC}">
                  <c16:uniqueId val="{00000020-4CFE-4F9C-903B-4C3047547BA6}"/>
                </c:ext>
              </c:extLst>
            </c:dLbl>
            <c:dLbl>
              <c:idx val="23"/>
              <c:delete val="1"/>
              <c:extLst>
                <c:ext xmlns:c15="http://schemas.microsoft.com/office/drawing/2012/chart" uri="{CE6537A1-D6FC-4f65-9D91-7224C49458BB}"/>
                <c:ext xmlns:c16="http://schemas.microsoft.com/office/drawing/2014/chart" uri="{C3380CC4-5D6E-409C-BE32-E72D297353CC}">
                  <c16:uniqueId val="{0000001E-4CFE-4F9C-903B-4C3047547BA6}"/>
                </c:ext>
              </c:extLst>
            </c:dLbl>
            <c:dLbl>
              <c:idx val="25"/>
              <c:delete val="1"/>
              <c:extLst>
                <c:ext xmlns:c15="http://schemas.microsoft.com/office/drawing/2012/chart" uri="{CE6537A1-D6FC-4f65-9D91-7224C49458BB}"/>
                <c:ext xmlns:c16="http://schemas.microsoft.com/office/drawing/2014/chart" uri="{C3380CC4-5D6E-409C-BE32-E72D297353CC}">
                  <c16:uniqueId val="{0000001B-4CFE-4F9C-903B-4C3047547BA6}"/>
                </c:ext>
              </c:extLst>
            </c:dLbl>
            <c:dLbl>
              <c:idx val="26"/>
              <c:delete val="1"/>
              <c:extLst>
                <c:ext xmlns:c15="http://schemas.microsoft.com/office/drawing/2012/chart" uri="{CE6537A1-D6FC-4f65-9D91-7224C49458BB}"/>
                <c:ext xmlns:c16="http://schemas.microsoft.com/office/drawing/2014/chart" uri="{C3380CC4-5D6E-409C-BE32-E72D297353CC}">
                  <c16:uniqueId val="{00000018-4CFE-4F9C-903B-4C3047547BA6}"/>
                </c:ext>
              </c:extLst>
            </c:dLbl>
            <c:dLbl>
              <c:idx val="28"/>
              <c:delete val="1"/>
              <c:extLst>
                <c:ext xmlns:c15="http://schemas.microsoft.com/office/drawing/2012/chart" uri="{CE6537A1-D6FC-4f65-9D91-7224C49458BB}"/>
                <c:ext xmlns:c16="http://schemas.microsoft.com/office/drawing/2014/chart" uri="{C3380CC4-5D6E-409C-BE32-E72D297353CC}">
                  <c16:uniqueId val="{00000015-4CFE-4F9C-903B-4C3047547BA6}"/>
                </c:ext>
              </c:extLst>
            </c:dLbl>
            <c:dLbl>
              <c:idx val="29"/>
              <c:delete val="1"/>
              <c:extLst>
                <c:ext xmlns:c15="http://schemas.microsoft.com/office/drawing/2012/chart" uri="{CE6537A1-D6FC-4f65-9D91-7224C49458BB}"/>
                <c:ext xmlns:c16="http://schemas.microsoft.com/office/drawing/2014/chart" uri="{C3380CC4-5D6E-409C-BE32-E72D297353CC}">
                  <c16:uniqueId val="{00000012-4CFE-4F9C-903B-4C3047547BA6}"/>
                </c:ext>
              </c:extLst>
            </c:dLbl>
            <c:dLbl>
              <c:idx val="31"/>
              <c:delete val="1"/>
              <c:extLst>
                <c:ext xmlns:c15="http://schemas.microsoft.com/office/drawing/2012/chart" uri="{CE6537A1-D6FC-4f65-9D91-7224C49458BB}"/>
                <c:ext xmlns:c16="http://schemas.microsoft.com/office/drawing/2014/chart" uri="{C3380CC4-5D6E-409C-BE32-E72D297353CC}">
                  <c16:uniqueId val="{0000000F-4CFE-4F9C-903B-4C3047547BA6}"/>
                </c:ext>
              </c:extLst>
            </c:dLbl>
            <c:dLbl>
              <c:idx val="32"/>
              <c:delete val="1"/>
              <c:extLst>
                <c:ext xmlns:c15="http://schemas.microsoft.com/office/drawing/2012/chart" uri="{CE6537A1-D6FC-4f65-9D91-7224C49458BB}"/>
                <c:ext xmlns:c16="http://schemas.microsoft.com/office/drawing/2014/chart" uri="{C3380CC4-5D6E-409C-BE32-E72D297353CC}">
                  <c16:uniqueId val="{0000000C-4CFE-4F9C-903B-4C3047547BA6}"/>
                </c:ext>
              </c:extLst>
            </c:dLbl>
            <c:dLbl>
              <c:idx val="34"/>
              <c:delete val="1"/>
              <c:extLst>
                <c:ext xmlns:c15="http://schemas.microsoft.com/office/drawing/2012/chart" uri="{CE6537A1-D6FC-4f65-9D91-7224C49458BB}"/>
                <c:ext xmlns:c16="http://schemas.microsoft.com/office/drawing/2014/chart" uri="{C3380CC4-5D6E-409C-BE32-E72D297353CC}">
                  <c16:uniqueId val="{00000009-4CFE-4F9C-903B-4C3047547BA6}"/>
                </c:ext>
              </c:extLst>
            </c:dLbl>
            <c:dLbl>
              <c:idx val="35"/>
              <c:delete val="1"/>
              <c:extLst>
                <c:ext xmlns:c15="http://schemas.microsoft.com/office/drawing/2012/chart" uri="{CE6537A1-D6FC-4f65-9D91-7224C49458BB}"/>
                <c:ext xmlns:c16="http://schemas.microsoft.com/office/drawing/2014/chart" uri="{C3380CC4-5D6E-409C-BE32-E72D297353CC}">
                  <c16:uniqueId val="{00000006-4CFE-4F9C-903B-4C3047547BA6}"/>
                </c:ext>
              </c:extLst>
            </c:dLbl>
            <c:dLbl>
              <c:idx val="37"/>
              <c:delete val="1"/>
              <c:extLst>
                <c:ext xmlns:c15="http://schemas.microsoft.com/office/drawing/2012/chart" uri="{CE6537A1-D6FC-4f65-9D91-7224C49458BB}"/>
                <c:ext xmlns:c16="http://schemas.microsoft.com/office/drawing/2014/chart" uri="{C3380CC4-5D6E-409C-BE32-E72D297353CC}">
                  <c16:uniqueId val="{00000004-4CFE-4F9C-903B-4C3047547BA6}"/>
                </c:ext>
              </c:extLst>
            </c:dLbl>
            <c:dLbl>
              <c:idx val="38"/>
              <c:delete val="1"/>
              <c:extLst>
                <c:ext xmlns:c15="http://schemas.microsoft.com/office/drawing/2012/chart" uri="{CE6537A1-D6FC-4f65-9D91-7224C49458BB}"/>
                <c:ext xmlns:c16="http://schemas.microsoft.com/office/drawing/2014/chart" uri="{C3380CC4-5D6E-409C-BE32-E72D297353CC}">
                  <c16:uniqueId val="{00000000-4CFE-4F9C-903B-4C3047547BA6}"/>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集計_データ編_6章_1（B-E）20200306★.xlsx]26-3(ク・従)'!$H$56:$H$94</c:f>
              <c:strCache>
                <c:ptCount val="39"/>
                <c:pt idx="0">
                  <c:v>ビジネスをデザインできる人材                         </c:v>
                </c:pt>
                <c:pt idx="1">
                  <c:v>100人以下</c:v>
                </c:pt>
                <c:pt idx="2">
                  <c:v>101人以上</c:v>
                </c:pt>
                <c:pt idx="3">
                  <c:v>システム全体を俯瞰して思考できる人材            </c:v>
                </c:pt>
                <c:pt idx="4">
                  <c:v>100人以下</c:v>
                </c:pt>
                <c:pt idx="5">
                  <c:v>101人以上</c:v>
                </c:pt>
                <c:pt idx="6">
                  <c:v>新技術の専門技術者                                </c:v>
                </c:pt>
                <c:pt idx="7">
                  <c:v>100人以下</c:v>
                </c:pt>
                <c:pt idx="8">
                  <c:v>101人以上</c:v>
                </c:pt>
                <c:pt idx="9">
                  <c:v>プロジェクトマネージャ                                  </c:v>
                </c:pt>
                <c:pt idx="10">
                  <c:v>100人以下</c:v>
                </c:pt>
                <c:pt idx="11">
                  <c:v>101人以上</c:v>
                </c:pt>
                <c:pt idx="12">
                  <c:v>設計技術者                                           </c:v>
                </c:pt>
                <c:pt idx="13">
                  <c:v>100人以下</c:v>
                </c:pt>
                <c:pt idx="14">
                  <c:v>101人以上</c:v>
                </c:pt>
                <c:pt idx="15">
                  <c:v>複数の応用分野をまたいでとりまとめができる人材 </c:v>
                </c:pt>
                <c:pt idx="16">
                  <c:v>100人以下</c:v>
                </c:pt>
                <c:pt idx="17">
                  <c:v>101人以上</c:v>
                </c:pt>
                <c:pt idx="18">
                  <c:v>実装・検証技術者                                    </c:v>
                </c:pt>
                <c:pt idx="19">
                  <c:v>100人以下</c:v>
                </c:pt>
                <c:pt idx="20">
                  <c:v>101人以上</c:v>
                </c:pt>
                <c:pt idx="21">
                  <c:v>品質管理技術者                                     </c:v>
                </c:pt>
                <c:pt idx="22">
                  <c:v>100人以下</c:v>
                </c:pt>
                <c:pt idx="23">
                  <c:v>101人以上</c:v>
                </c:pt>
                <c:pt idx="24">
                  <c:v>運用技術者、顧客サポート技術者                 </c:v>
                </c:pt>
                <c:pt idx="25">
                  <c:v>100人以下</c:v>
                </c:pt>
                <c:pt idx="26">
                  <c:v>101人以上</c:v>
                </c:pt>
                <c:pt idx="27">
                  <c:v>研究者                                                 </c:v>
                </c:pt>
                <c:pt idx="28">
                  <c:v>100人以下</c:v>
                </c:pt>
                <c:pt idx="29">
                  <c:v>101人以上</c:v>
                </c:pt>
                <c:pt idx="30">
                  <c:v>グローバル人材                                        </c:v>
                </c:pt>
                <c:pt idx="31">
                  <c:v>100人以下</c:v>
                </c:pt>
                <c:pt idx="32">
                  <c:v>101人以上</c:v>
                </c:pt>
                <c:pt idx="33">
                  <c:v>その他                                                  </c:v>
                </c:pt>
                <c:pt idx="34">
                  <c:v>100人以下</c:v>
                </c:pt>
                <c:pt idx="35">
                  <c:v>101人以上</c:v>
                </c:pt>
                <c:pt idx="36">
                  <c:v>不足していない                                        </c:v>
                </c:pt>
                <c:pt idx="37">
                  <c:v>100人以下</c:v>
                </c:pt>
                <c:pt idx="38">
                  <c:v>101人以上</c:v>
                </c:pt>
              </c:strCache>
            </c:strRef>
          </c:cat>
          <c:val>
            <c:numRef>
              <c:f>'[「組込み／IoTに関する動向調査」 集計_データ編_6章_1（B-E）20200306★.xlsx]26-3(ク・従)'!$K$56:$K$94</c:f>
              <c:numCache>
                <c:formatCode>0.0%</c:formatCode>
                <c:ptCount val="39"/>
                <c:pt idx="1">
                  <c:v>8.1896551724137928E-2</c:v>
                </c:pt>
                <c:pt idx="2">
                  <c:v>0.12871287128712872</c:v>
                </c:pt>
                <c:pt idx="4">
                  <c:v>0.16810344827586207</c:v>
                </c:pt>
                <c:pt idx="5">
                  <c:v>0.15841584158415842</c:v>
                </c:pt>
                <c:pt idx="7">
                  <c:v>0.19827586206896552</c:v>
                </c:pt>
                <c:pt idx="8">
                  <c:v>0.24752475247524752</c:v>
                </c:pt>
                <c:pt idx="10">
                  <c:v>0.1336206896551724</c:v>
                </c:pt>
                <c:pt idx="11">
                  <c:v>9.9009900990099015E-2</c:v>
                </c:pt>
                <c:pt idx="13">
                  <c:v>0.11206896551724138</c:v>
                </c:pt>
                <c:pt idx="14">
                  <c:v>8.9108910891089105E-2</c:v>
                </c:pt>
                <c:pt idx="16">
                  <c:v>0.1206896551724138</c:v>
                </c:pt>
                <c:pt idx="17">
                  <c:v>5.9405940594059403E-2</c:v>
                </c:pt>
                <c:pt idx="19">
                  <c:v>4.7413793103448273E-2</c:v>
                </c:pt>
                <c:pt idx="20">
                  <c:v>6.9306930693069313E-2</c:v>
                </c:pt>
                <c:pt idx="22">
                  <c:v>1.7241379310344827E-2</c:v>
                </c:pt>
                <c:pt idx="23">
                  <c:v>5.9405940594059403E-2</c:v>
                </c:pt>
                <c:pt idx="25">
                  <c:v>2.5862068965517241E-2</c:v>
                </c:pt>
                <c:pt idx="26">
                  <c:v>1.9801980198019802E-2</c:v>
                </c:pt>
                <c:pt idx="28">
                  <c:v>8.6206896551724137E-3</c:v>
                </c:pt>
                <c:pt idx="29">
                  <c:v>9.9009900990099011E-3</c:v>
                </c:pt>
                <c:pt idx="31">
                  <c:v>3.4482758620689655E-2</c:v>
                </c:pt>
                <c:pt idx="32">
                  <c:v>5.9405940594059403E-2</c:v>
                </c:pt>
                <c:pt idx="34">
                  <c:v>1.2931034482758621E-2</c:v>
                </c:pt>
                <c:pt idx="35">
                  <c:v>0</c:v>
                </c:pt>
                <c:pt idx="37">
                  <c:v>3.8793103448275863E-2</c:v>
                </c:pt>
                <c:pt idx="38">
                  <c:v>0</c:v>
                </c:pt>
              </c:numCache>
            </c:numRef>
          </c:val>
          <c:extLst>
            <c:ext xmlns:c16="http://schemas.microsoft.com/office/drawing/2014/chart" uri="{C3380CC4-5D6E-409C-BE32-E72D297353CC}">
              <c16:uniqueId val="{00000002-C763-4678-B0C1-7FADE4EE6022}"/>
            </c:ext>
          </c:extLst>
        </c:ser>
        <c:dLbls>
          <c:showLegendKey val="0"/>
          <c:showVal val="0"/>
          <c:showCatName val="0"/>
          <c:showSerName val="0"/>
          <c:showPercent val="0"/>
          <c:showBubbleSize val="0"/>
        </c:dLbls>
        <c:gapWidth val="40"/>
        <c:overlap val="100"/>
        <c:axId val="471481344"/>
        <c:axId val="471511808"/>
      </c:barChart>
      <c:catAx>
        <c:axId val="47148134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71511808"/>
        <c:crosses val="autoZero"/>
        <c:auto val="1"/>
        <c:lblAlgn val="ctr"/>
        <c:lblOffset val="100"/>
        <c:noMultiLvlLbl val="0"/>
      </c:catAx>
      <c:valAx>
        <c:axId val="471511808"/>
        <c:scaling>
          <c:orientation val="minMax"/>
          <c:max val="0.70000000000000007"/>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71481344"/>
        <c:crosses val="autoZero"/>
        <c:crossBetween val="between"/>
        <c:majorUnit val="0.1"/>
      </c:valAx>
      <c:spPr>
        <a:noFill/>
        <a:ln>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sz="8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en-US" sz="1000" b="1" dirty="0">
                <a:latin typeface="Meiryo UI" panose="020B0604030504040204" pitchFamily="50" charset="-128"/>
                <a:ea typeface="Meiryo UI" panose="020B0604030504040204" pitchFamily="50" charset="-128"/>
              </a:rPr>
              <a:t>将来不足が想定される人材</a:t>
            </a:r>
          </a:p>
        </c:rich>
      </c:tx>
      <c:layout>
        <c:manualLayout>
          <c:xMode val="edge"/>
          <c:yMode val="edge"/>
          <c:x val="0.33787044314560499"/>
          <c:y val="0"/>
        </c:manualLayout>
      </c:layout>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5461731711848179"/>
          <c:y val="8.3582906060073278E-2"/>
          <c:w val="0.40694780666028363"/>
          <c:h val="0.8684344505220174"/>
        </c:manualLayout>
      </c:layout>
      <c:barChart>
        <c:barDir val="bar"/>
        <c:grouping val="stacked"/>
        <c:varyColors val="0"/>
        <c:ser>
          <c:idx val="0"/>
          <c:order val="0"/>
          <c:tx>
            <c:strRef>
              <c:f>'26-3(ク・従)'!$T$55</c:f>
              <c:strCache>
                <c:ptCount val="1"/>
                <c:pt idx="0">
                  <c:v>1番目（n=550）</c:v>
                </c:pt>
              </c:strCache>
            </c:strRef>
          </c:tx>
          <c:spPr>
            <a:solidFill>
              <a:srgbClr val="FF9966"/>
            </a:solidFill>
            <a:ln>
              <a:solidFill>
                <a:sysClr val="windowText" lastClr="000000"/>
              </a:solidFill>
            </a:ln>
            <a:effectLst/>
          </c:spPr>
          <c:invertIfNegative val="0"/>
          <c:dLbls>
            <c:dLbl>
              <c:idx val="19"/>
              <c:delete val="1"/>
              <c:extLst>
                <c:ext xmlns:c15="http://schemas.microsoft.com/office/drawing/2012/chart" uri="{CE6537A1-D6FC-4f65-9D91-7224C49458BB}"/>
                <c:ext xmlns:c16="http://schemas.microsoft.com/office/drawing/2014/chart" uri="{C3380CC4-5D6E-409C-BE32-E72D297353CC}">
                  <c16:uniqueId val="{00000004-A4E6-4A16-9286-80970923844C}"/>
                </c:ext>
              </c:extLst>
            </c:dLbl>
            <c:dLbl>
              <c:idx val="20"/>
              <c:delete val="1"/>
              <c:extLst>
                <c:ext xmlns:c15="http://schemas.microsoft.com/office/drawing/2012/chart" uri="{CE6537A1-D6FC-4f65-9D91-7224C49458BB}"/>
                <c:ext xmlns:c16="http://schemas.microsoft.com/office/drawing/2014/chart" uri="{C3380CC4-5D6E-409C-BE32-E72D297353CC}">
                  <c16:uniqueId val="{00000001-A4E6-4A16-9286-80970923844C}"/>
                </c:ext>
              </c:extLst>
            </c:dLbl>
            <c:dLbl>
              <c:idx val="22"/>
              <c:delete val="1"/>
              <c:extLst>
                <c:ext xmlns:c15="http://schemas.microsoft.com/office/drawing/2012/chart" uri="{CE6537A1-D6FC-4f65-9D91-7224C49458BB}"/>
                <c:ext xmlns:c16="http://schemas.microsoft.com/office/drawing/2014/chart" uri="{C3380CC4-5D6E-409C-BE32-E72D297353CC}">
                  <c16:uniqueId val="{00000007-A4E6-4A16-9286-80970923844C}"/>
                </c:ext>
              </c:extLst>
            </c:dLbl>
            <c:dLbl>
              <c:idx val="23"/>
              <c:delete val="1"/>
              <c:extLst>
                <c:ext xmlns:c15="http://schemas.microsoft.com/office/drawing/2012/chart" uri="{CE6537A1-D6FC-4f65-9D91-7224C49458BB}"/>
                <c:ext xmlns:c16="http://schemas.microsoft.com/office/drawing/2014/chart" uri="{C3380CC4-5D6E-409C-BE32-E72D297353CC}">
                  <c16:uniqueId val="{0000000A-A4E6-4A16-9286-80970923844C}"/>
                </c:ext>
              </c:extLst>
            </c:dLbl>
            <c:dLbl>
              <c:idx val="25"/>
              <c:delete val="1"/>
              <c:extLst>
                <c:ext xmlns:c15="http://schemas.microsoft.com/office/drawing/2012/chart" uri="{CE6537A1-D6FC-4f65-9D91-7224C49458BB}"/>
                <c:ext xmlns:c16="http://schemas.microsoft.com/office/drawing/2014/chart" uri="{C3380CC4-5D6E-409C-BE32-E72D297353CC}">
                  <c16:uniqueId val="{00000010-A4E6-4A16-9286-80970923844C}"/>
                </c:ext>
              </c:extLst>
            </c:dLbl>
            <c:dLbl>
              <c:idx val="26"/>
              <c:delete val="1"/>
              <c:extLst>
                <c:ext xmlns:c15="http://schemas.microsoft.com/office/drawing/2012/chart" uri="{CE6537A1-D6FC-4f65-9D91-7224C49458BB}"/>
                <c:ext xmlns:c16="http://schemas.microsoft.com/office/drawing/2014/chart" uri="{C3380CC4-5D6E-409C-BE32-E72D297353CC}">
                  <c16:uniqueId val="{0000000E-A4E6-4A16-9286-80970923844C}"/>
                </c:ext>
              </c:extLst>
            </c:dLbl>
            <c:dLbl>
              <c:idx val="28"/>
              <c:delete val="1"/>
              <c:extLst>
                <c:ext xmlns:c15="http://schemas.microsoft.com/office/drawing/2012/chart" uri="{CE6537A1-D6FC-4f65-9D91-7224C49458BB}"/>
                <c:ext xmlns:c16="http://schemas.microsoft.com/office/drawing/2014/chart" uri="{C3380CC4-5D6E-409C-BE32-E72D297353CC}">
                  <c16:uniqueId val="{00000017-A4E6-4A16-9286-80970923844C}"/>
                </c:ext>
              </c:extLst>
            </c:dLbl>
            <c:dLbl>
              <c:idx val="29"/>
              <c:delete val="1"/>
              <c:extLst>
                <c:ext xmlns:c15="http://schemas.microsoft.com/office/drawing/2012/chart" uri="{CE6537A1-D6FC-4f65-9D91-7224C49458BB}"/>
                <c:ext xmlns:c16="http://schemas.microsoft.com/office/drawing/2014/chart" uri="{C3380CC4-5D6E-409C-BE32-E72D297353CC}">
                  <c16:uniqueId val="{00000014-A4E6-4A16-9286-80970923844C}"/>
                </c:ext>
              </c:extLst>
            </c:dLbl>
            <c:dLbl>
              <c:idx val="31"/>
              <c:delete val="1"/>
              <c:extLst>
                <c:ext xmlns:c15="http://schemas.microsoft.com/office/drawing/2012/chart" uri="{CE6537A1-D6FC-4f65-9D91-7224C49458BB}"/>
                <c:ext xmlns:c16="http://schemas.microsoft.com/office/drawing/2014/chart" uri="{C3380CC4-5D6E-409C-BE32-E72D297353CC}">
                  <c16:uniqueId val="{0000001A-A4E6-4A16-9286-80970923844C}"/>
                </c:ext>
              </c:extLst>
            </c:dLbl>
            <c:dLbl>
              <c:idx val="32"/>
              <c:delete val="1"/>
              <c:extLst>
                <c:ext xmlns:c15="http://schemas.microsoft.com/office/drawing/2012/chart" uri="{CE6537A1-D6FC-4f65-9D91-7224C49458BB}"/>
                <c:ext xmlns:c16="http://schemas.microsoft.com/office/drawing/2014/chart" uri="{C3380CC4-5D6E-409C-BE32-E72D297353CC}">
                  <c16:uniqueId val="{0000001D-A4E6-4A16-9286-80970923844C}"/>
                </c:ext>
              </c:extLst>
            </c:dLbl>
            <c:dLbl>
              <c:idx val="34"/>
              <c:delete val="1"/>
              <c:extLst>
                <c:ext xmlns:c15="http://schemas.microsoft.com/office/drawing/2012/chart" uri="{CE6537A1-D6FC-4f65-9D91-7224C49458BB}"/>
                <c:ext xmlns:c16="http://schemas.microsoft.com/office/drawing/2014/chart" uri="{C3380CC4-5D6E-409C-BE32-E72D297353CC}">
                  <c16:uniqueId val="{00000022-A4E6-4A16-9286-80970923844C}"/>
                </c:ext>
              </c:extLst>
            </c:dLbl>
            <c:dLbl>
              <c:idx val="35"/>
              <c:delete val="1"/>
              <c:extLst>
                <c:ext xmlns:c15="http://schemas.microsoft.com/office/drawing/2012/chart" uri="{CE6537A1-D6FC-4f65-9D91-7224C49458BB}"/>
                <c:ext xmlns:c16="http://schemas.microsoft.com/office/drawing/2014/chart" uri="{C3380CC4-5D6E-409C-BE32-E72D297353CC}">
                  <c16:uniqueId val="{00000023-A4E6-4A16-9286-80970923844C}"/>
                </c:ext>
              </c:extLst>
            </c:dLbl>
            <c:dLbl>
              <c:idx val="37"/>
              <c:delete val="1"/>
              <c:extLst>
                <c:ext xmlns:c15="http://schemas.microsoft.com/office/drawing/2012/chart" uri="{CE6537A1-D6FC-4f65-9D91-7224C49458BB}"/>
                <c:ext xmlns:c16="http://schemas.microsoft.com/office/drawing/2014/chart" uri="{C3380CC4-5D6E-409C-BE32-E72D297353CC}">
                  <c16:uniqueId val="{00000024-A4E6-4A16-9286-80970923844C}"/>
                </c:ext>
              </c:extLst>
            </c:dLbl>
            <c:dLbl>
              <c:idx val="38"/>
              <c:delete val="1"/>
              <c:extLst>
                <c:ext xmlns:c15="http://schemas.microsoft.com/office/drawing/2012/chart" uri="{CE6537A1-D6FC-4f65-9D91-7224C49458BB}"/>
                <c:ext xmlns:c16="http://schemas.microsoft.com/office/drawing/2014/chart" uri="{C3380CC4-5D6E-409C-BE32-E72D297353CC}">
                  <c16:uniqueId val="{00000026-A4E6-4A16-9286-80970923844C}"/>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'26-3(ク・従)'!$S$56:$S$94</c:f>
              <c:strCache>
                <c:ptCount val="39"/>
                <c:pt idx="0">
                  <c:v>ビジネスをデザインできる人材                         </c:v>
                </c:pt>
                <c:pt idx="1">
                  <c:v>100人以下</c:v>
                </c:pt>
                <c:pt idx="2">
                  <c:v>101人以上</c:v>
                </c:pt>
                <c:pt idx="3">
                  <c:v>新技術の専門技術者                                </c:v>
                </c:pt>
                <c:pt idx="4">
                  <c:v>100人以下</c:v>
                </c:pt>
                <c:pt idx="5">
                  <c:v>101人以上</c:v>
                </c:pt>
                <c:pt idx="6">
                  <c:v>プロジェクトマネージャ                                  </c:v>
                </c:pt>
                <c:pt idx="7">
                  <c:v>100人以下</c:v>
                </c:pt>
                <c:pt idx="8">
                  <c:v>101人以上</c:v>
                </c:pt>
                <c:pt idx="9">
                  <c:v>システム全体を俯瞰して思考できる人材            </c:v>
                </c:pt>
                <c:pt idx="10">
                  <c:v>100人以下</c:v>
                </c:pt>
                <c:pt idx="11">
                  <c:v>101人以上</c:v>
                </c:pt>
                <c:pt idx="12">
                  <c:v>複数の応用分野をまたいでとりまとめができる人材 </c:v>
                </c:pt>
                <c:pt idx="13">
                  <c:v>100人以下</c:v>
                </c:pt>
                <c:pt idx="14">
                  <c:v>101人以上</c:v>
                </c:pt>
                <c:pt idx="15">
                  <c:v>設計技術者                                           </c:v>
                </c:pt>
                <c:pt idx="16">
                  <c:v>100人以下</c:v>
                </c:pt>
                <c:pt idx="17">
                  <c:v>101人以上</c:v>
                </c:pt>
                <c:pt idx="18">
                  <c:v>実装・検証技術者                                    </c:v>
                </c:pt>
                <c:pt idx="19">
                  <c:v>100人以下</c:v>
                </c:pt>
                <c:pt idx="20">
                  <c:v>101人以上</c:v>
                </c:pt>
                <c:pt idx="21">
                  <c:v>グローバル人材                                        </c:v>
                </c:pt>
                <c:pt idx="22">
                  <c:v>100人以下</c:v>
                </c:pt>
                <c:pt idx="23">
                  <c:v>101人以上</c:v>
                </c:pt>
                <c:pt idx="24">
                  <c:v>運用技術者、顧客サポート技術者                 </c:v>
                </c:pt>
                <c:pt idx="25">
                  <c:v>100人以下</c:v>
                </c:pt>
                <c:pt idx="26">
                  <c:v>101人以上</c:v>
                </c:pt>
                <c:pt idx="27">
                  <c:v>品質管理技術者                                     </c:v>
                </c:pt>
                <c:pt idx="28">
                  <c:v>100人以下</c:v>
                </c:pt>
                <c:pt idx="29">
                  <c:v>101人以上</c:v>
                </c:pt>
                <c:pt idx="30">
                  <c:v>研究者                                                 </c:v>
                </c:pt>
                <c:pt idx="31">
                  <c:v>100人以下</c:v>
                </c:pt>
                <c:pt idx="32">
                  <c:v>101人以上</c:v>
                </c:pt>
                <c:pt idx="33">
                  <c:v>その他                                                  </c:v>
                </c:pt>
                <c:pt idx="34">
                  <c:v>100人以下</c:v>
                </c:pt>
                <c:pt idx="35">
                  <c:v>101人以上</c:v>
                </c:pt>
                <c:pt idx="36">
                  <c:v>不足していない                                        </c:v>
                </c:pt>
                <c:pt idx="37">
                  <c:v>100人以下</c:v>
                </c:pt>
                <c:pt idx="38">
                  <c:v>101人以上</c:v>
                </c:pt>
              </c:strCache>
            </c:strRef>
          </c:cat>
          <c:val>
            <c:numRef>
              <c:f>'26-3(ク・従)'!$T$56:$T$94</c:f>
              <c:numCache>
                <c:formatCode>0.0%</c:formatCode>
                <c:ptCount val="39"/>
                <c:pt idx="1">
                  <c:v>0.39759036144578314</c:v>
                </c:pt>
                <c:pt idx="2">
                  <c:v>0.42592592592592593</c:v>
                </c:pt>
                <c:pt idx="4">
                  <c:v>0.20481927710843373</c:v>
                </c:pt>
                <c:pt idx="5">
                  <c:v>0.17592592592592593</c:v>
                </c:pt>
                <c:pt idx="7">
                  <c:v>0.10040160642570281</c:v>
                </c:pt>
                <c:pt idx="8">
                  <c:v>0.1388888888888889</c:v>
                </c:pt>
                <c:pt idx="10">
                  <c:v>0.11244979919678715</c:v>
                </c:pt>
                <c:pt idx="11">
                  <c:v>0.10185185185185185</c:v>
                </c:pt>
                <c:pt idx="13">
                  <c:v>7.2289156626506021E-2</c:v>
                </c:pt>
                <c:pt idx="14">
                  <c:v>7.407407407407407E-2</c:v>
                </c:pt>
                <c:pt idx="16">
                  <c:v>4.0160642570281124E-2</c:v>
                </c:pt>
                <c:pt idx="17">
                  <c:v>5.5555555555555552E-2</c:v>
                </c:pt>
                <c:pt idx="19">
                  <c:v>2.4096385542168676E-2</c:v>
                </c:pt>
                <c:pt idx="20">
                  <c:v>9.2592592592592587E-3</c:v>
                </c:pt>
                <c:pt idx="22">
                  <c:v>4.0160642570281121E-3</c:v>
                </c:pt>
                <c:pt idx="23">
                  <c:v>1.8518518518518517E-2</c:v>
                </c:pt>
                <c:pt idx="25">
                  <c:v>4.0160642570281121E-3</c:v>
                </c:pt>
                <c:pt idx="26">
                  <c:v>0</c:v>
                </c:pt>
                <c:pt idx="28">
                  <c:v>4.0160642570281121E-3</c:v>
                </c:pt>
                <c:pt idx="29">
                  <c:v>0</c:v>
                </c:pt>
                <c:pt idx="31">
                  <c:v>0</c:v>
                </c:pt>
                <c:pt idx="32">
                  <c:v>0</c:v>
                </c:pt>
                <c:pt idx="34">
                  <c:v>0</c:v>
                </c:pt>
                <c:pt idx="35">
                  <c:v>0</c:v>
                </c:pt>
                <c:pt idx="37">
                  <c:v>3.614457831325301E-2</c:v>
                </c:pt>
                <c:pt idx="38">
                  <c:v>0</c:v>
                </c:pt>
              </c:numCache>
            </c:numRef>
          </c:val>
          <c:extLst>
            <c:ext xmlns:c16="http://schemas.microsoft.com/office/drawing/2014/chart" uri="{C3380CC4-5D6E-409C-BE32-E72D297353CC}">
              <c16:uniqueId val="{00000000-3154-47DB-8E54-778B5EC81DE3}"/>
            </c:ext>
          </c:extLst>
        </c:ser>
        <c:ser>
          <c:idx val="1"/>
          <c:order val="1"/>
          <c:tx>
            <c:strRef>
              <c:f>'26-3(ク・従)'!$U$55</c:f>
              <c:strCache>
                <c:ptCount val="1"/>
                <c:pt idx="0">
                  <c:v>2番目（n=511）</c:v>
                </c:pt>
              </c:strCache>
            </c:strRef>
          </c:tx>
          <c:spPr>
            <a:solidFill>
              <a:srgbClr val="FFFF99"/>
            </a:solidFill>
            <a:ln>
              <a:solidFill>
                <a:sysClr val="windowText" lastClr="000000"/>
              </a:solidFill>
            </a:ln>
            <a:effectLst/>
          </c:spPr>
          <c:invertIfNegative val="0"/>
          <c:dLbls>
            <c:dLbl>
              <c:idx val="19"/>
              <c:delete val="1"/>
              <c:extLst>
                <c:ext xmlns:c15="http://schemas.microsoft.com/office/drawing/2012/chart" uri="{CE6537A1-D6FC-4f65-9D91-7224C49458BB}"/>
                <c:ext xmlns:c16="http://schemas.microsoft.com/office/drawing/2014/chart" uri="{C3380CC4-5D6E-409C-BE32-E72D297353CC}">
                  <c16:uniqueId val="{00000002-A4E6-4A16-9286-80970923844C}"/>
                </c:ext>
              </c:extLst>
            </c:dLbl>
            <c:dLbl>
              <c:idx val="20"/>
              <c:delete val="1"/>
              <c:extLst>
                <c:ext xmlns:c15="http://schemas.microsoft.com/office/drawing/2012/chart" uri="{CE6537A1-D6FC-4f65-9D91-7224C49458BB}"/>
                <c:ext xmlns:c16="http://schemas.microsoft.com/office/drawing/2014/chart" uri="{C3380CC4-5D6E-409C-BE32-E72D297353CC}">
                  <c16:uniqueId val="{00000005-A4E6-4A16-9286-80970923844C}"/>
                </c:ext>
              </c:extLst>
            </c:dLbl>
            <c:dLbl>
              <c:idx val="22"/>
              <c:delete val="1"/>
              <c:extLst>
                <c:ext xmlns:c15="http://schemas.microsoft.com/office/drawing/2012/chart" uri="{CE6537A1-D6FC-4f65-9D91-7224C49458BB}"/>
                <c:ext xmlns:c16="http://schemas.microsoft.com/office/drawing/2014/chart" uri="{C3380CC4-5D6E-409C-BE32-E72D297353CC}">
                  <c16:uniqueId val="{00000006-A4E6-4A16-9286-80970923844C}"/>
                </c:ext>
              </c:extLst>
            </c:dLbl>
            <c:dLbl>
              <c:idx val="23"/>
              <c:delete val="1"/>
              <c:extLst>
                <c:ext xmlns:c15="http://schemas.microsoft.com/office/drawing/2012/chart" uri="{CE6537A1-D6FC-4f65-9D91-7224C49458BB}"/>
                <c:ext xmlns:c16="http://schemas.microsoft.com/office/drawing/2014/chart" uri="{C3380CC4-5D6E-409C-BE32-E72D297353CC}">
                  <c16:uniqueId val="{00000009-A4E6-4A16-9286-80970923844C}"/>
                </c:ext>
              </c:extLst>
            </c:dLbl>
            <c:dLbl>
              <c:idx val="25"/>
              <c:delete val="1"/>
              <c:extLst>
                <c:ext xmlns:c15="http://schemas.microsoft.com/office/drawing/2012/chart" uri="{CE6537A1-D6FC-4f65-9D91-7224C49458BB}"/>
                <c:ext xmlns:c16="http://schemas.microsoft.com/office/drawing/2014/chart" uri="{C3380CC4-5D6E-409C-BE32-E72D297353CC}">
                  <c16:uniqueId val="{0000000F-A4E6-4A16-9286-80970923844C}"/>
                </c:ext>
              </c:extLst>
            </c:dLbl>
            <c:dLbl>
              <c:idx val="26"/>
              <c:delete val="1"/>
              <c:extLst>
                <c:ext xmlns:c15="http://schemas.microsoft.com/office/drawing/2012/chart" uri="{CE6537A1-D6FC-4f65-9D91-7224C49458BB}"/>
                <c:ext xmlns:c16="http://schemas.microsoft.com/office/drawing/2014/chart" uri="{C3380CC4-5D6E-409C-BE32-E72D297353CC}">
                  <c16:uniqueId val="{0000000D-A4E6-4A16-9286-80970923844C}"/>
                </c:ext>
              </c:extLst>
            </c:dLbl>
            <c:dLbl>
              <c:idx val="28"/>
              <c:delete val="1"/>
              <c:extLst>
                <c:ext xmlns:c15="http://schemas.microsoft.com/office/drawing/2012/chart" uri="{CE6537A1-D6FC-4f65-9D91-7224C49458BB}"/>
                <c:ext xmlns:c16="http://schemas.microsoft.com/office/drawing/2014/chart" uri="{C3380CC4-5D6E-409C-BE32-E72D297353CC}">
                  <c16:uniqueId val="{00000016-A4E6-4A16-9286-80970923844C}"/>
                </c:ext>
              </c:extLst>
            </c:dLbl>
            <c:dLbl>
              <c:idx val="29"/>
              <c:delete val="1"/>
              <c:extLst>
                <c:ext xmlns:c15="http://schemas.microsoft.com/office/drawing/2012/chart" uri="{CE6537A1-D6FC-4f65-9D91-7224C49458BB}"/>
                <c:ext xmlns:c16="http://schemas.microsoft.com/office/drawing/2014/chart" uri="{C3380CC4-5D6E-409C-BE32-E72D297353CC}">
                  <c16:uniqueId val="{00000013-A4E6-4A16-9286-80970923844C}"/>
                </c:ext>
              </c:extLst>
            </c:dLbl>
            <c:dLbl>
              <c:idx val="31"/>
              <c:delete val="1"/>
              <c:extLst>
                <c:ext xmlns:c15="http://schemas.microsoft.com/office/drawing/2012/chart" uri="{CE6537A1-D6FC-4f65-9D91-7224C49458BB}"/>
                <c:ext xmlns:c16="http://schemas.microsoft.com/office/drawing/2014/chart" uri="{C3380CC4-5D6E-409C-BE32-E72D297353CC}">
                  <c16:uniqueId val="{00000019-A4E6-4A16-9286-80970923844C}"/>
                </c:ext>
              </c:extLst>
            </c:dLbl>
            <c:dLbl>
              <c:idx val="32"/>
              <c:delete val="1"/>
              <c:extLst>
                <c:ext xmlns:c15="http://schemas.microsoft.com/office/drawing/2012/chart" uri="{CE6537A1-D6FC-4f65-9D91-7224C49458BB}"/>
                <c:ext xmlns:c16="http://schemas.microsoft.com/office/drawing/2014/chart" uri="{C3380CC4-5D6E-409C-BE32-E72D297353CC}">
                  <c16:uniqueId val="{0000001B-A4E6-4A16-9286-80970923844C}"/>
                </c:ext>
              </c:extLst>
            </c:dLbl>
            <c:dLbl>
              <c:idx val="34"/>
              <c:delete val="1"/>
              <c:extLst>
                <c:ext xmlns:c15="http://schemas.microsoft.com/office/drawing/2012/chart" uri="{CE6537A1-D6FC-4f65-9D91-7224C49458BB}"/>
                <c:ext xmlns:c16="http://schemas.microsoft.com/office/drawing/2014/chart" uri="{C3380CC4-5D6E-409C-BE32-E72D297353CC}">
                  <c16:uniqueId val="{0000001F-A4E6-4A16-9286-80970923844C}"/>
                </c:ext>
              </c:extLst>
            </c:dLbl>
            <c:dLbl>
              <c:idx val="35"/>
              <c:delete val="1"/>
              <c:extLst>
                <c:ext xmlns:c15="http://schemas.microsoft.com/office/drawing/2012/chart" uri="{CE6537A1-D6FC-4f65-9D91-7224C49458BB}"/>
                <c:ext xmlns:c16="http://schemas.microsoft.com/office/drawing/2014/chart" uri="{C3380CC4-5D6E-409C-BE32-E72D297353CC}">
                  <c16:uniqueId val="{00000025-A4E6-4A16-9286-80970923844C}"/>
                </c:ext>
              </c:extLst>
            </c:dLbl>
            <c:dLbl>
              <c:idx val="37"/>
              <c:delete val="1"/>
              <c:extLst>
                <c:ext xmlns:c15="http://schemas.microsoft.com/office/drawing/2012/chart" uri="{CE6537A1-D6FC-4f65-9D91-7224C49458BB}"/>
                <c:ext xmlns:c16="http://schemas.microsoft.com/office/drawing/2014/chart" uri="{C3380CC4-5D6E-409C-BE32-E72D297353CC}">
                  <c16:uniqueId val="{00000029-A4E6-4A16-9286-80970923844C}"/>
                </c:ext>
              </c:extLst>
            </c:dLbl>
            <c:dLbl>
              <c:idx val="38"/>
              <c:delete val="1"/>
              <c:extLst>
                <c:ext xmlns:c15="http://schemas.microsoft.com/office/drawing/2012/chart" uri="{CE6537A1-D6FC-4f65-9D91-7224C49458BB}"/>
                <c:ext xmlns:c16="http://schemas.microsoft.com/office/drawing/2014/chart" uri="{C3380CC4-5D6E-409C-BE32-E72D297353CC}">
                  <c16:uniqueId val="{00000028-A4E6-4A16-9286-80970923844C}"/>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'26-3(ク・従)'!$S$56:$S$94</c:f>
              <c:strCache>
                <c:ptCount val="39"/>
                <c:pt idx="0">
                  <c:v>ビジネスをデザインできる人材                         </c:v>
                </c:pt>
                <c:pt idx="1">
                  <c:v>100人以下</c:v>
                </c:pt>
                <c:pt idx="2">
                  <c:v>101人以上</c:v>
                </c:pt>
                <c:pt idx="3">
                  <c:v>新技術の専門技術者                                </c:v>
                </c:pt>
                <c:pt idx="4">
                  <c:v>100人以下</c:v>
                </c:pt>
                <c:pt idx="5">
                  <c:v>101人以上</c:v>
                </c:pt>
                <c:pt idx="6">
                  <c:v>プロジェクトマネージャ                                  </c:v>
                </c:pt>
                <c:pt idx="7">
                  <c:v>100人以下</c:v>
                </c:pt>
                <c:pt idx="8">
                  <c:v>101人以上</c:v>
                </c:pt>
                <c:pt idx="9">
                  <c:v>システム全体を俯瞰して思考できる人材            </c:v>
                </c:pt>
                <c:pt idx="10">
                  <c:v>100人以下</c:v>
                </c:pt>
                <c:pt idx="11">
                  <c:v>101人以上</c:v>
                </c:pt>
                <c:pt idx="12">
                  <c:v>複数の応用分野をまたいでとりまとめができる人材 </c:v>
                </c:pt>
                <c:pt idx="13">
                  <c:v>100人以下</c:v>
                </c:pt>
                <c:pt idx="14">
                  <c:v>101人以上</c:v>
                </c:pt>
                <c:pt idx="15">
                  <c:v>設計技術者                                           </c:v>
                </c:pt>
                <c:pt idx="16">
                  <c:v>100人以下</c:v>
                </c:pt>
                <c:pt idx="17">
                  <c:v>101人以上</c:v>
                </c:pt>
                <c:pt idx="18">
                  <c:v>実装・検証技術者                                    </c:v>
                </c:pt>
                <c:pt idx="19">
                  <c:v>100人以下</c:v>
                </c:pt>
                <c:pt idx="20">
                  <c:v>101人以上</c:v>
                </c:pt>
                <c:pt idx="21">
                  <c:v>グローバル人材                                        </c:v>
                </c:pt>
                <c:pt idx="22">
                  <c:v>100人以下</c:v>
                </c:pt>
                <c:pt idx="23">
                  <c:v>101人以上</c:v>
                </c:pt>
                <c:pt idx="24">
                  <c:v>運用技術者、顧客サポート技術者                 </c:v>
                </c:pt>
                <c:pt idx="25">
                  <c:v>100人以下</c:v>
                </c:pt>
                <c:pt idx="26">
                  <c:v>101人以上</c:v>
                </c:pt>
                <c:pt idx="27">
                  <c:v>品質管理技術者                                     </c:v>
                </c:pt>
                <c:pt idx="28">
                  <c:v>100人以下</c:v>
                </c:pt>
                <c:pt idx="29">
                  <c:v>101人以上</c:v>
                </c:pt>
                <c:pt idx="30">
                  <c:v>研究者                                                 </c:v>
                </c:pt>
                <c:pt idx="31">
                  <c:v>100人以下</c:v>
                </c:pt>
                <c:pt idx="32">
                  <c:v>101人以上</c:v>
                </c:pt>
                <c:pt idx="33">
                  <c:v>その他                                                  </c:v>
                </c:pt>
                <c:pt idx="34">
                  <c:v>100人以下</c:v>
                </c:pt>
                <c:pt idx="35">
                  <c:v>101人以上</c:v>
                </c:pt>
                <c:pt idx="36">
                  <c:v>不足していない                                        </c:v>
                </c:pt>
                <c:pt idx="37">
                  <c:v>100人以下</c:v>
                </c:pt>
                <c:pt idx="38">
                  <c:v>101人以上</c:v>
                </c:pt>
              </c:strCache>
            </c:strRef>
          </c:cat>
          <c:val>
            <c:numRef>
              <c:f>'26-3(ク・従)'!$U$56:$U$94</c:f>
              <c:numCache>
                <c:formatCode>0.0%</c:formatCode>
                <c:ptCount val="39"/>
                <c:pt idx="1">
                  <c:v>6.6390041493775934E-2</c:v>
                </c:pt>
                <c:pt idx="2">
                  <c:v>6.7307692307692304E-2</c:v>
                </c:pt>
                <c:pt idx="4">
                  <c:v>0.14522821576763487</c:v>
                </c:pt>
                <c:pt idx="5">
                  <c:v>0.21153846153846154</c:v>
                </c:pt>
                <c:pt idx="7">
                  <c:v>0.13278008298755187</c:v>
                </c:pt>
                <c:pt idx="8">
                  <c:v>0.11538461538461539</c:v>
                </c:pt>
                <c:pt idx="10">
                  <c:v>0.21576763485477179</c:v>
                </c:pt>
                <c:pt idx="11">
                  <c:v>0.23076923076923078</c:v>
                </c:pt>
                <c:pt idx="13">
                  <c:v>0.19502074688796681</c:v>
                </c:pt>
                <c:pt idx="14">
                  <c:v>0.17307692307692307</c:v>
                </c:pt>
                <c:pt idx="16">
                  <c:v>9.9585062240663894E-2</c:v>
                </c:pt>
                <c:pt idx="17">
                  <c:v>7.6923076923076927E-2</c:v>
                </c:pt>
                <c:pt idx="19">
                  <c:v>4.5643153526970952E-2</c:v>
                </c:pt>
                <c:pt idx="20">
                  <c:v>4.807692307692308E-2</c:v>
                </c:pt>
                <c:pt idx="22">
                  <c:v>3.7344398340248962E-2</c:v>
                </c:pt>
                <c:pt idx="23">
                  <c:v>3.8461538461538464E-2</c:v>
                </c:pt>
                <c:pt idx="25">
                  <c:v>8.2987551867219917E-3</c:v>
                </c:pt>
                <c:pt idx="26">
                  <c:v>1.9230769230769232E-2</c:v>
                </c:pt>
                <c:pt idx="28">
                  <c:v>4.1493775933609959E-3</c:v>
                </c:pt>
                <c:pt idx="29">
                  <c:v>0</c:v>
                </c:pt>
                <c:pt idx="31">
                  <c:v>1.2448132780082987E-2</c:v>
                </c:pt>
                <c:pt idx="32">
                  <c:v>1.9230769230769232E-2</c:v>
                </c:pt>
                <c:pt idx="34">
                  <c:v>0</c:v>
                </c:pt>
                <c:pt idx="35">
                  <c:v>0</c:v>
                </c:pt>
                <c:pt idx="37">
                  <c:v>3.7344398340248962E-2</c:v>
                </c:pt>
                <c:pt idx="38">
                  <c:v>0</c:v>
                </c:pt>
              </c:numCache>
            </c:numRef>
          </c:val>
          <c:extLst>
            <c:ext xmlns:c16="http://schemas.microsoft.com/office/drawing/2014/chart" uri="{C3380CC4-5D6E-409C-BE32-E72D297353CC}">
              <c16:uniqueId val="{00000001-3154-47DB-8E54-778B5EC81DE3}"/>
            </c:ext>
          </c:extLst>
        </c:ser>
        <c:ser>
          <c:idx val="2"/>
          <c:order val="2"/>
          <c:tx>
            <c:strRef>
              <c:f>'26-3(ク・従)'!$V$55</c:f>
              <c:strCache>
                <c:ptCount val="1"/>
                <c:pt idx="0">
                  <c:v>3番目（n=487）</c:v>
                </c:pt>
              </c:strCache>
            </c:strRef>
          </c:tx>
          <c:spPr>
            <a:solidFill>
              <a:srgbClr val="3366FF"/>
            </a:solidFill>
            <a:ln>
              <a:solidFill>
                <a:sysClr val="windowText" lastClr="000000"/>
              </a:solidFill>
            </a:ln>
            <a:effectLst/>
          </c:spPr>
          <c:invertIfNegative val="0"/>
          <c:dLbls>
            <c:dLbl>
              <c:idx val="19"/>
              <c:delete val="1"/>
              <c:extLst>
                <c:ext xmlns:c15="http://schemas.microsoft.com/office/drawing/2012/chart" uri="{CE6537A1-D6FC-4f65-9D91-7224C49458BB}"/>
                <c:ext xmlns:c16="http://schemas.microsoft.com/office/drawing/2014/chart" uri="{C3380CC4-5D6E-409C-BE32-E72D297353CC}">
                  <c16:uniqueId val="{00000003-A4E6-4A16-9286-80970923844C}"/>
                </c:ext>
              </c:extLst>
            </c:dLbl>
            <c:dLbl>
              <c:idx val="20"/>
              <c:delete val="1"/>
              <c:extLst>
                <c:ext xmlns:c15="http://schemas.microsoft.com/office/drawing/2012/chart" uri="{CE6537A1-D6FC-4f65-9D91-7224C49458BB}"/>
                <c:ext xmlns:c16="http://schemas.microsoft.com/office/drawing/2014/chart" uri="{C3380CC4-5D6E-409C-BE32-E72D297353CC}">
                  <c16:uniqueId val="{00000000-A4E6-4A16-9286-80970923844C}"/>
                </c:ext>
              </c:extLst>
            </c:dLbl>
            <c:dLbl>
              <c:idx val="22"/>
              <c:delete val="1"/>
              <c:extLst>
                <c:ext xmlns:c15="http://schemas.microsoft.com/office/drawing/2012/chart" uri="{CE6537A1-D6FC-4f65-9D91-7224C49458BB}"/>
                <c:ext xmlns:c16="http://schemas.microsoft.com/office/drawing/2014/chart" uri="{C3380CC4-5D6E-409C-BE32-E72D297353CC}">
                  <c16:uniqueId val="{00000008-A4E6-4A16-9286-80970923844C}"/>
                </c:ext>
              </c:extLst>
            </c:dLbl>
            <c:dLbl>
              <c:idx val="23"/>
              <c:delete val="1"/>
              <c:extLst>
                <c:ext xmlns:c15="http://schemas.microsoft.com/office/drawing/2012/chart" uri="{CE6537A1-D6FC-4f65-9D91-7224C49458BB}"/>
                <c:ext xmlns:c16="http://schemas.microsoft.com/office/drawing/2014/chart" uri="{C3380CC4-5D6E-409C-BE32-E72D297353CC}">
                  <c16:uniqueId val="{0000000B-A4E6-4A16-9286-80970923844C}"/>
                </c:ext>
              </c:extLst>
            </c:dLbl>
            <c:dLbl>
              <c:idx val="25"/>
              <c:delete val="1"/>
              <c:extLst>
                <c:ext xmlns:c15="http://schemas.microsoft.com/office/drawing/2012/chart" uri="{CE6537A1-D6FC-4f65-9D91-7224C49458BB}"/>
                <c:ext xmlns:c16="http://schemas.microsoft.com/office/drawing/2014/chart" uri="{C3380CC4-5D6E-409C-BE32-E72D297353CC}">
                  <c16:uniqueId val="{00000011-A4E6-4A16-9286-80970923844C}"/>
                </c:ext>
              </c:extLst>
            </c:dLbl>
            <c:dLbl>
              <c:idx val="26"/>
              <c:delete val="1"/>
              <c:extLst>
                <c:ext xmlns:c15="http://schemas.microsoft.com/office/drawing/2012/chart" uri="{CE6537A1-D6FC-4f65-9D91-7224C49458BB}"/>
                <c:ext xmlns:c16="http://schemas.microsoft.com/office/drawing/2014/chart" uri="{C3380CC4-5D6E-409C-BE32-E72D297353CC}">
                  <c16:uniqueId val="{0000000C-A4E6-4A16-9286-80970923844C}"/>
                </c:ext>
              </c:extLst>
            </c:dLbl>
            <c:dLbl>
              <c:idx val="28"/>
              <c:delete val="1"/>
              <c:extLst>
                <c:ext xmlns:c15="http://schemas.microsoft.com/office/drawing/2012/chart" uri="{CE6537A1-D6FC-4f65-9D91-7224C49458BB}"/>
                <c:ext xmlns:c16="http://schemas.microsoft.com/office/drawing/2014/chart" uri="{C3380CC4-5D6E-409C-BE32-E72D297353CC}">
                  <c16:uniqueId val="{00000015-A4E6-4A16-9286-80970923844C}"/>
                </c:ext>
              </c:extLst>
            </c:dLbl>
            <c:dLbl>
              <c:idx val="29"/>
              <c:delete val="1"/>
              <c:extLst>
                <c:ext xmlns:c15="http://schemas.microsoft.com/office/drawing/2012/chart" uri="{CE6537A1-D6FC-4f65-9D91-7224C49458BB}"/>
                <c:ext xmlns:c16="http://schemas.microsoft.com/office/drawing/2014/chart" uri="{C3380CC4-5D6E-409C-BE32-E72D297353CC}">
                  <c16:uniqueId val="{00000012-A4E6-4A16-9286-80970923844C}"/>
                </c:ext>
              </c:extLst>
            </c:dLbl>
            <c:dLbl>
              <c:idx val="31"/>
              <c:delete val="1"/>
              <c:extLst>
                <c:ext xmlns:c15="http://schemas.microsoft.com/office/drawing/2012/chart" uri="{CE6537A1-D6FC-4f65-9D91-7224C49458BB}"/>
                <c:ext xmlns:c16="http://schemas.microsoft.com/office/drawing/2014/chart" uri="{C3380CC4-5D6E-409C-BE32-E72D297353CC}">
                  <c16:uniqueId val="{00000018-A4E6-4A16-9286-80970923844C}"/>
                </c:ext>
              </c:extLst>
            </c:dLbl>
            <c:dLbl>
              <c:idx val="32"/>
              <c:delete val="1"/>
              <c:extLst>
                <c:ext xmlns:c15="http://schemas.microsoft.com/office/drawing/2012/chart" uri="{CE6537A1-D6FC-4f65-9D91-7224C49458BB}"/>
                <c:ext xmlns:c16="http://schemas.microsoft.com/office/drawing/2014/chart" uri="{C3380CC4-5D6E-409C-BE32-E72D297353CC}">
                  <c16:uniqueId val="{0000001C-A4E6-4A16-9286-80970923844C}"/>
                </c:ext>
              </c:extLst>
            </c:dLbl>
            <c:dLbl>
              <c:idx val="34"/>
              <c:delete val="1"/>
              <c:extLst>
                <c:ext xmlns:c15="http://schemas.microsoft.com/office/drawing/2012/chart" uri="{CE6537A1-D6FC-4f65-9D91-7224C49458BB}"/>
                <c:ext xmlns:c16="http://schemas.microsoft.com/office/drawing/2014/chart" uri="{C3380CC4-5D6E-409C-BE32-E72D297353CC}">
                  <c16:uniqueId val="{0000001E-A4E6-4A16-9286-80970923844C}"/>
                </c:ext>
              </c:extLst>
            </c:dLbl>
            <c:dLbl>
              <c:idx val="35"/>
              <c:delete val="1"/>
              <c:extLst>
                <c:ext xmlns:c15="http://schemas.microsoft.com/office/drawing/2012/chart" uri="{CE6537A1-D6FC-4f65-9D91-7224C49458BB}"/>
                <c:ext xmlns:c16="http://schemas.microsoft.com/office/drawing/2014/chart" uri="{C3380CC4-5D6E-409C-BE32-E72D297353CC}">
                  <c16:uniqueId val="{00000020-A4E6-4A16-9286-80970923844C}"/>
                </c:ext>
              </c:extLst>
            </c:dLbl>
            <c:dLbl>
              <c:idx val="37"/>
              <c:delete val="1"/>
              <c:extLst>
                <c:ext xmlns:c15="http://schemas.microsoft.com/office/drawing/2012/chart" uri="{CE6537A1-D6FC-4f65-9D91-7224C49458BB}"/>
                <c:ext xmlns:c16="http://schemas.microsoft.com/office/drawing/2014/chart" uri="{C3380CC4-5D6E-409C-BE32-E72D297353CC}">
                  <c16:uniqueId val="{0000002A-A4E6-4A16-9286-80970923844C}"/>
                </c:ext>
              </c:extLst>
            </c:dLbl>
            <c:dLbl>
              <c:idx val="38"/>
              <c:delete val="1"/>
              <c:extLst>
                <c:ext xmlns:c15="http://schemas.microsoft.com/office/drawing/2012/chart" uri="{CE6537A1-D6FC-4f65-9D91-7224C49458BB}"/>
                <c:ext xmlns:c16="http://schemas.microsoft.com/office/drawing/2014/chart" uri="{C3380CC4-5D6E-409C-BE32-E72D297353CC}">
                  <c16:uniqueId val="{00000027-A4E6-4A16-9286-80970923844C}"/>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bg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'26-3(ク・従)'!$S$56:$S$94</c:f>
              <c:strCache>
                <c:ptCount val="39"/>
                <c:pt idx="0">
                  <c:v>ビジネスをデザインできる人材                         </c:v>
                </c:pt>
                <c:pt idx="1">
                  <c:v>100人以下</c:v>
                </c:pt>
                <c:pt idx="2">
                  <c:v>101人以上</c:v>
                </c:pt>
                <c:pt idx="3">
                  <c:v>新技術の専門技術者                                </c:v>
                </c:pt>
                <c:pt idx="4">
                  <c:v>100人以下</c:v>
                </c:pt>
                <c:pt idx="5">
                  <c:v>101人以上</c:v>
                </c:pt>
                <c:pt idx="6">
                  <c:v>プロジェクトマネージャ                                  </c:v>
                </c:pt>
                <c:pt idx="7">
                  <c:v>100人以下</c:v>
                </c:pt>
                <c:pt idx="8">
                  <c:v>101人以上</c:v>
                </c:pt>
                <c:pt idx="9">
                  <c:v>システム全体を俯瞰して思考できる人材            </c:v>
                </c:pt>
                <c:pt idx="10">
                  <c:v>100人以下</c:v>
                </c:pt>
                <c:pt idx="11">
                  <c:v>101人以上</c:v>
                </c:pt>
                <c:pt idx="12">
                  <c:v>複数の応用分野をまたいでとりまとめができる人材 </c:v>
                </c:pt>
                <c:pt idx="13">
                  <c:v>100人以下</c:v>
                </c:pt>
                <c:pt idx="14">
                  <c:v>101人以上</c:v>
                </c:pt>
                <c:pt idx="15">
                  <c:v>設計技術者                                           </c:v>
                </c:pt>
                <c:pt idx="16">
                  <c:v>100人以下</c:v>
                </c:pt>
                <c:pt idx="17">
                  <c:v>101人以上</c:v>
                </c:pt>
                <c:pt idx="18">
                  <c:v>実装・検証技術者                                    </c:v>
                </c:pt>
                <c:pt idx="19">
                  <c:v>100人以下</c:v>
                </c:pt>
                <c:pt idx="20">
                  <c:v>101人以上</c:v>
                </c:pt>
                <c:pt idx="21">
                  <c:v>グローバル人材                                        </c:v>
                </c:pt>
                <c:pt idx="22">
                  <c:v>100人以下</c:v>
                </c:pt>
                <c:pt idx="23">
                  <c:v>101人以上</c:v>
                </c:pt>
                <c:pt idx="24">
                  <c:v>運用技術者、顧客サポート技術者                 </c:v>
                </c:pt>
                <c:pt idx="25">
                  <c:v>100人以下</c:v>
                </c:pt>
                <c:pt idx="26">
                  <c:v>101人以上</c:v>
                </c:pt>
                <c:pt idx="27">
                  <c:v>品質管理技術者                                     </c:v>
                </c:pt>
                <c:pt idx="28">
                  <c:v>100人以下</c:v>
                </c:pt>
                <c:pt idx="29">
                  <c:v>101人以上</c:v>
                </c:pt>
                <c:pt idx="30">
                  <c:v>研究者                                                 </c:v>
                </c:pt>
                <c:pt idx="31">
                  <c:v>100人以下</c:v>
                </c:pt>
                <c:pt idx="32">
                  <c:v>101人以上</c:v>
                </c:pt>
                <c:pt idx="33">
                  <c:v>その他                                                  </c:v>
                </c:pt>
                <c:pt idx="34">
                  <c:v>100人以下</c:v>
                </c:pt>
                <c:pt idx="35">
                  <c:v>101人以上</c:v>
                </c:pt>
                <c:pt idx="36">
                  <c:v>不足していない                                        </c:v>
                </c:pt>
                <c:pt idx="37">
                  <c:v>100人以下</c:v>
                </c:pt>
                <c:pt idx="38">
                  <c:v>101人以上</c:v>
                </c:pt>
              </c:strCache>
            </c:strRef>
          </c:cat>
          <c:val>
            <c:numRef>
              <c:f>'26-3(ク・従)'!$V$56:$V$94</c:f>
              <c:numCache>
                <c:formatCode>0.0%</c:formatCode>
                <c:ptCount val="39"/>
                <c:pt idx="1">
                  <c:v>5.701754385964912E-2</c:v>
                </c:pt>
                <c:pt idx="2">
                  <c:v>0.10679611650485436</c:v>
                </c:pt>
                <c:pt idx="4">
                  <c:v>0.20175438596491227</c:v>
                </c:pt>
                <c:pt idx="5">
                  <c:v>0.20388349514563106</c:v>
                </c:pt>
                <c:pt idx="7">
                  <c:v>0.11842105263157894</c:v>
                </c:pt>
                <c:pt idx="8">
                  <c:v>8.7378640776699032E-2</c:v>
                </c:pt>
                <c:pt idx="10">
                  <c:v>0.18421052631578946</c:v>
                </c:pt>
                <c:pt idx="11">
                  <c:v>0.18446601941747573</c:v>
                </c:pt>
                <c:pt idx="13">
                  <c:v>0.10526315789473684</c:v>
                </c:pt>
                <c:pt idx="14">
                  <c:v>9.7087378640776698E-2</c:v>
                </c:pt>
                <c:pt idx="16">
                  <c:v>8.3333333333333329E-2</c:v>
                </c:pt>
                <c:pt idx="17">
                  <c:v>4.8543689320388349E-2</c:v>
                </c:pt>
                <c:pt idx="19">
                  <c:v>5.2631578947368418E-2</c:v>
                </c:pt>
                <c:pt idx="20">
                  <c:v>6.7961165048543687E-2</c:v>
                </c:pt>
                <c:pt idx="22">
                  <c:v>6.1403508771929821E-2</c:v>
                </c:pt>
                <c:pt idx="23">
                  <c:v>8.7378640776699032E-2</c:v>
                </c:pt>
                <c:pt idx="25">
                  <c:v>3.5087719298245612E-2</c:v>
                </c:pt>
                <c:pt idx="26">
                  <c:v>2.9126213592233011E-2</c:v>
                </c:pt>
                <c:pt idx="28">
                  <c:v>2.6315789473684209E-2</c:v>
                </c:pt>
                <c:pt idx="29">
                  <c:v>7.7669902912621352E-2</c:v>
                </c:pt>
                <c:pt idx="31">
                  <c:v>2.1929824561403508E-2</c:v>
                </c:pt>
                <c:pt idx="32">
                  <c:v>9.7087378640776691E-3</c:v>
                </c:pt>
                <c:pt idx="34">
                  <c:v>8.771929824561403E-3</c:v>
                </c:pt>
                <c:pt idx="35">
                  <c:v>0</c:v>
                </c:pt>
                <c:pt idx="37">
                  <c:v>4.3859649122807015E-2</c:v>
                </c:pt>
                <c:pt idx="38">
                  <c:v>0</c:v>
                </c:pt>
              </c:numCache>
            </c:numRef>
          </c:val>
          <c:extLst>
            <c:ext xmlns:c16="http://schemas.microsoft.com/office/drawing/2014/chart" uri="{C3380CC4-5D6E-409C-BE32-E72D297353CC}">
              <c16:uniqueId val="{00000002-3154-47DB-8E54-778B5EC81DE3}"/>
            </c:ext>
          </c:extLst>
        </c:ser>
        <c:dLbls>
          <c:showLegendKey val="0"/>
          <c:showVal val="0"/>
          <c:showCatName val="0"/>
          <c:showSerName val="0"/>
          <c:showPercent val="0"/>
          <c:showBubbleSize val="0"/>
        </c:dLbls>
        <c:gapWidth val="40"/>
        <c:overlap val="100"/>
        <c:axId val="223173632"/>
        <c:axId val="223179520"/>
      </c:barChart>
      <c:catAx>
        <c:axId val="223173632"/>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223179520"/>
        <c:crosses val="autoZero"/>
        <c:auto val="1"/>
        <c:lblAlgn val="ctr"/>
        <c:lblOffset val="100"/>
        <c:noMultiLvlLbl val="0"/>
      </c:catAx>
      <c:valAx>
        <c:axId val="223179520"/>
        <c:scaling>
          <c:orientation val="minMax"/>
          <c:max val="0.70000000000000007"/>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crossAx val="223173632"/>
        <c:crosses val="autoZero"/>
        <c:crossBetween val="between"/>
        <c:majorUnit val="0.1"/>
      </c:valAx>
      <c:spPr>
        <a:noFill/>
        <a:ln>
          <a:solidFill>
            <a:schemeClr val="tx1">
              <a:lumMod val="50000"/>
              <a:lumOff val="50000"/>
            </a:schemeClr>
          </a:solid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3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b="1" dirty="0"/>
              <a:t>現在不足している人材</a:t>
            </a:r>
          </a:p>
        </c:rich>
      </c:tx>
      <c:layout>
        <c:manualLayout>
          <c:xMode val="edge"/>
          <c:yMode val="edge"/>
          <c:x val="0.35964902753761951"/>
          <c:y val="0"/>
        </c:manualLayout>
      </c:layout>
      <c:overlay val="0"/>
      <c:spPr>
        <a:noFill/>
        <a:ln>
          <a:noFill/>
        </a:ln>
        <a:effectLst/>
      </c:spPr>
      <c:txPr>
        <a:bodyPr rot="0" spcFirstLastPara="1" vertOverflow="ellipsis" vert="horz" wrap="square" anchor="ctr" anchorCtr="1"/>
        <a:lstStyle/>
        <a:p>
          <a:pPr>
            <a:defRPr sz="96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47061647678113439"/>
          <c:y val="9.0316025793609631E-2"/>
          <c:w val="0.48711089263651203"/>
          <c:h val="0.86874182227855967"/>
        </c:manualLayout>
      </c:layout>
      <c:barChart>
        <c:barDir val="bar"/>
        <c:grouping val="stacked"/>
        <c:varyColors val="0"/>
        <c:ser>
          <c:idx val="0"/>
          <c:order val="0"/>
          <c:tx>
            <c:strRef>
              <c:f>'[「組込み／IoTに関する動向調査」 集計_データ編_6章_1（B-E）20200306★.xlsx]26-4(ク・IoT)'!$I$55</c:f>
              <c:strCache>
                <c:ptCount val="1"/>
                <c:pt idx="0">
                  <c:v>1番目（n=554）</c:v>
                </c:pt>
              </c:strCache>
            </c:strRef>
          </c:tx>
          <c:spPr>
            <a:solidFill>
              <a:srgbClr val="FF9966"/>
            </a:solidFill>
            <a:ln>
              <a:solidFill>
                <a:sysClr val="windowText" lastClr="000000"/>
              </a:solidFill>
            </a:ln>
            <a:effectLst/>
          </c:spPr>
          <c:invertIfNegative val="0"/>
          <c:dLbls>
            <c:dLbl>
              <c:idx val="20"/>
              <c:layout>
                <c:manualLayout>
                  <c:x val="5.5990239181925808E-3"/>
                  <c:y val="-2.07415360532039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9D5B-4A3D-A4E4-7EEC60D99AD5}"/>
                </c:ext>
              </c:extLst>
            </c:dLbl>
            <c:dLbl>
              <c:idx val="22"/>
              <c:delete val="1"/>
              <c:extLst>
                <c:ext xmlns:c15="http://schemas.microsoft.com/office/drawing/2012/chart" uri="{CE6537A1-D6FC-4f65-9D91-7224C49458BB}"/>
                <c:ext xmlns:c16="http://schemas.microsoft.com/office/drawing/2014/chart" uri="{C3380CC4-5D6E-409C-BE32-E72D297353CC}">
                  <c16:uniqueId val="{00000023-9D5B-4A3D-A4E4-7EEC60D99AD5}"/>
                </c:ext>
              </c:extLst>
            </c:dLbl>
            <c:dLbl>
              <c:idx val="23"/>
              <c:delete val="1"/>
              <c:extLst>
                <c:ext xmlns:c15="http://schemas.microsoft.com/office/drawing/2012/chart" uri="{CE6537A1-D6FC-4f65-9D91-7224C49458BB}"/>
                <c:ext xmlns:c16="http://schemas.microsoft.com/office/drawing/2014/chart" uri="{C3380CC4-5D6E-409C-BE32-E72D297353CC}">
                  <c16:uniqueId val="{00000020-9D5B-4A3D-A4E4-7EEC60D99AD5}"/>
                </c:ext>
              </c:extLst>
            </c:dLbl>
            <c:dLbl>
              <c:idx val="25"/>
              <c:delete val="1"/>
              <c:extLst>
                <c:ext xmlns:c15="http://schemas.microsoft.com/office/drawing/2012/chart" uri="{CE6537A1-D6FC-4f65-9D91-7224C49458BB}"/>
                <c:ext xmlns:c16="http://schemas.microsoft.com/office/drawing/2014/chart" uri="{C3380CC4-5D6E-409C-BE32-E72D297353CC}">
                  <c16:uniqueId val="{0000001D-9D5B-4A3D-A4E4-7EEC60D99AD5}"/>
                </c:ext>
              </c:extLst>
            </c:dLbl>
            <c:dLbl>
              <c:idx val="26"/>
              <c:delete val="1"/>
              <c:extLst>
                <c:ext xmlns:c15="http://schemas.microsoft.com/office/drawing/2012/chart" uri="{CE6537A1-D6FC-4f65-9D91-7224C49458BB}"/>
                <c:ext xmlns:c16="http://schemas.microsoft.com/office/drawing/2014/chart" uri="{C3380CC4-5D6E-409C-BE32-E72D297353CC}">
                  <c16:uniqueId val="{0000001A-9D5B-4A3D-A4E4-7EEC60D99AD5}"/>
                </c:ext>
              </c:extLst>
            </c:dLbl>
            <c:dLbl>
              <c:idx val="28"/>
              <c:delete val="1"/>
              <c:extLst>
                <c:ext xmlns:c15="http://schemas.microsoft.com/office/drawing/2012/chart" uri="{CE6537A1-D6FC-4f65-9D91-7224C49458BB}"/>
                <c:ext xmlns:c16="http://schemas.microsoft.com/office/drawing/2014/chart" uri="{C3380CC4-5D6E-409C-BE32-E72D297353CC}">
                  <c16:uniqueId val="{00000017-9D5B-4A3D-A4E4-7EEC60D99AD5}"/>
                </c:ext>
              </c:extLst>
            </c:dLbl>
            <c:dLbl>
              <c:idx val="29"/>
              <c:delete val="1"/>
              <c:extLst>
                <c:ext xmlns:c15="http://schemas.microsoft.com/office/drawing/2012/chart" uri="{CE6537A1-D6FC-4f65-9D91-7224C49458BB}"/>
                <c:ext xmlns:c16="http://schemas.microsoft.com/office/drawing/2014/chart" uri="{C3380CC4-5D6E-409C-BE32-E72D297353CC}">
                  <c16:uniqueId val="{00000014-9D5B-4A3D-A4E4-7EEC60D99AD5}"/>
                </c:ext>
              </c:extLst>
            </c:dLbl>
            <c:dLbl>
              <c:idx val="31"/>
              <c:delete val="1"/>
              <c:extLst>
                <c:ext xmlns:c15="http://schemas.microsoft.com/office/drawing/2012/chart" uri="{CE6537A1-D6FC-4f65-9D91-7224C49458BB}"/>
                <c:ext xmlns:c16="http://schemas.microsoft.com/office/drawing/2014/chart" uri="{C3380CC4-5D6E-409C-BE32-E72D297353CC}">
                  <c16:uniqueId val="{00000011-9D5B-4A3D-A4E4-7EEC60D99AD5}"/>
                </c:ext>
              </c:extLst>
            </c:dLbl>
            <c:dLbl>
              <c:idx val="32"/>
              <c:delete val="1"/>
              <c:extLst>
                <c:ext xmlns:c15="http://schemas.microsoft.com/office/drawing/2012/chart" uri="{CE6537A1-D6FC-4f65-9D91-7224C49458BB}"/>
                <c:ext xmlns:c16="http://schemas.microsoft.com/office/drawing/2014/chart" uri="{C3380CC4-5D6E-409C-BE32-E72D297353CC}">
                  <c16:uniqueId val="{0000000E-9D5B-4A3D-A4E4-7EEC60D99AD5}"/>
                </c:ext>
              </c:extLst>
            </c:dLbl>
            <c:dLbl>
              <c:idx val="34"/>
              <c:delete val="1"/>
              <c:extLst>
                <c:ext xmlns:c15="http://schemas.microsoft.com/office/drawing/2012/chart" uri="{CE6537A1-D6FC-4f65-9D91-7224C49458BB}"/>
                <c:ext xmlns:c16="http://schemas.microsoft.com/office/drawing/2014/chart" uri="{C3380CC4-5D6E-409C-BE32-E72D297353CC}">
                  <c16:uniqueId val="{0000000B-9D5B-4A3D-A4E4-7EEC60D99AD5}"/>
                </c:ext>
              </c:extLst>
            </c:dLbl>
            <c:dLbl>
              <c:idx val="35"/>
              <c:delete val="1"/>
              <c:extLst>
                <c:ext xmlns:c15="http://schemas.microsoft.com/office/drawing/2012/chart" uri="{CE6537A1-D6FC-4f65-9D91-7224C49458BB}"/>
                <c:ext xmlns:c16="http://schemas.microsoft.com/office/drawing/2014/chart" uri="{C3380CC4-5D6E-409C-BE32-E72D297353CC}">
                  <c16:uniqueId val="{00000008-9D5B-4A3D-A4E4-7EEC60D99AD5}"/>
                </c:ext>
              </c:extLst>
            </c:dLbl>
            <c:dLbl>
              <c:idx val="37"/>
              <c:delete val="1"/>
              <c:extLst>
                <c:ext xmlns:c15="http://schemas.microsoft.com/office/drawing/2012/chart" uri="{CE6537A1-D6FC-4f65-9D91-7224C49458BB}"/>
                <c:ext xmlns:c16="http://schemas.microsoft.com/office/drawing/2014/chart" uri="{C3380CC4-5D6E-409C-BE32-E72D297353CC}">
                  <c16:uniqueId val="{00000005-9D5B-4A3D-A4E4-7EEC60D99AD5}"/>
                </c:ext>
              </c:extLst>
            </c:dLbl>
            <c:dLbl>
              <c:idx val="38"/>
              <c:delete val="1"/>
              <c:extLst>
                <c:ext xmlns:c15="http://schemas.microsoft.com/office/drawing/2012/chart" uri="{CE6537A1-D6FC-4f65-9D91-7224C49458BB}"/>
                <c:ext xmlns:c16="http://schemas.microsoft.com/office/drawing/2014/chart" uri="{C3380CC4-5D6E-409C-BE32-E72D297353CC}">
                  <c16:uniqueId val="{00000002-9D5B-4A3D-A4E4-7EEC60D99AD5}"/>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集計_データ編_6章_1（B-E）20200306★.xlsx]26-4(ク・IoT)'!$H$56:$H$94</c:f>
              <c:strCache>
                <c:ptCount val="39"/>
                <c:pt idx="0">
                  <c:v>ビジネスをデザインできる人材                         </c:v>
                </c:pt>
                <c:pt idx="1">
                  <c:v>IoTあり</c:v>
                </c:pt>
                <c:pt idx="2">
                  <c:v>IoTなし</c:v>
                </c:pt>
                <c:pt idx="3">
                  <c:v>システム全体を俯瞰して思考できる人材            </c:v>
                </c:pt>
                <c:pt idx="4">
                  <c:v>IoTあり</c:v>
                </c:pt>
                <c:pt idx="5">
                  <c:v>IoTなし</c:v>
                </c:pt>
                <c:pt idx="6">
                  <c:v>新技術の専門技術者                                </c:v>
                </c:pt>
                <c:pt idx="7">
                  <c:v>IoTあり</c:v>
                </c:pt>
                <c:pt idx="8">
                  <c:v>IoTなし</c:v>
                </c:pt>
                <c:pt idx="9">
                  <c:v>プロジェクトマネージャ                                  </c:v>
                </c:pt>
                <c:pt idx="10">
                  <c:v>IoTあり</c:v>
                </c:pt>
                <c:pt idx="11">
                  <c:v>IoTなし</c:v>
                </c:pt>
                <c:pt idx="12">
                  <c:v>設計技術者                                           </c:v>
                </c:pt>
                <c:pt idx="13">
                  <c:v>IoTあり</c:v>
                </c:pt>
                <c:pt idx="14">
                  <c:v>IoTなし</c:v>
                </c:pt>
                <c:pt idx="15">
                  <c:v>複数の応用分野をまたいでとりまとめができる人材 </c:v>
                </c:pt>
                <c:pt idx="16">
                  <c:v>IoTあり</c:v>
                </c:pt>
                <c:pt idx="17">
                  <c:v>IoTなし</c:v>
                </c:pt>
                <c:pt idx="18">
                  <c:v>実装・検証技術者                                    </c:v>
                </c:pt>
                <c:pt idx="19">
                  <c:v>IoTあり</c:v>
                </c:pt>
                <c:pt idx="20">
                  <c:v>IoTなし</c:v>
                </c:pt>
                <c:pt idx="21">
                  <c:v>品質管理技術者                                     </c:v>
                </c:pt>
                <c:pt idx="22">
                  <c:v>IoTあり</c:v>
                </c:pt>
                <c:pt idx="23">
                  <c:v>IoTなし</c:v>
                </c:pt>
                <c:pt idx="24">
                  <c:v>運用技術者、顧客サポート技術者                 </c:v>
                </c:pt>
                <c:pt idx="25">
                  <c:v>IoTあり</c:v>
                </c:pt>
                <c:pt idx="26">
                  <c:v>IoTなし</c:v>
                </c:pt>
                <c:pt idx="27">
                  <c:v>研究者                                                 </c:v>
                </c:pt>
                <c:pt idx="28">
                  <c:v>IoTあり</c:v>
                </c:pt>
                <c:pt idx="29">
                  <c:v>IoTなし</c:v>
                </c:pt>
                <c:pt idx="30">
                  <c:v>グローバル人材                                        </c:v>
                </c:pt>
                <c:pt idx="31">
                  <c:v>IoTあり</c:v>
                </c:pt>
                <c:pt idx="32">
                  <c:v>IoTなし</c:v>
                </c:pt>
                <c:pt idx="33">
                  <c:v>その他                                                  </c:v>
                </c:pt>
                <c:pt idx="34">
                  <c:v>IoTあり</c:v>
                </c:pt>
                <c:pt idx="35">
                  <c:v>IoTなし</c:v>
                </c:pt>
                <c:pt idx="36">
                  <c:v>不足していない                                        </c:v>
                </c:pt>
                <c:pt idx="37">
                  <c:v>IoTあり</c:v>
                </c:pt>
                <c:pt idx="38">
                  <c:v>IoTなし</c:v>
                </c:pt>
              </c:strCache>
            </c:strRef>
          </c:cat>
          <c:val>
            <c:numRef>
              <c:f>'[「組込み／IoTに関する動向調査」 集計_データ編_6章_1（B-E）20200306★.xlsx]26-4(ク・IoT)'!$I$56:$I$94</c:f>
              <c:numCache>
                <c:formatCode>0.0%</c:formatCode>
                <c:ptCount val="39"/>
                <c:pt idx="1">
                  <c:v>0.36936936936936937</c:v>
                </c:pt>
                <c:pt idx="2">
                  <c:v>0.24637681159420291</c:v>
                </c:pt>
                <c:pt idx="4">
                  <c:v>0.1891891891891892</c:v>
                </c:pt>
                <c:pt idx="5">
                  <c:v>0.16666666666666666</c:v>
                </c:pt>
                <c:pt idx="7">
                  <c:v>0.12612612612612611</c:v>
                </c:pt>
                <c:pt idx="8">
                  <c:v>0.18115942028985507</c:v>
                </c:pt>
                <c:pt idx="10">
                  <c:v>0.13063063063063063</c:v>
                </c:pt>
                <c:pt idx="11">
                  <c:v>0.17391304347826086</c:v>
                </c:pt>
                <c:pt idx="13">
                  <c:v>7.2072072072072071E-2</c:v>
                </c:pt>
                <c:pt idx="14">
                  <c:v>8.6956521739130432E-2</c:v>
                </c:pt>
                <c:pt idx="16">
                  <c:v>4.954954954954955E-2</c:v>
                </c:pt>
                <c:pt idx="17">
                  <c:v>5.0724637681159424E-2</c:v>
                </c:pt>
                <c:pt idx="19">
                  <c:v>2.2522522522522521E-2</c:v>
                </c:pt>
                <c:pt idx="20">
                  <c:v>4.3478260869565216E-2</c:v>
                </c:pt>
                <c:pt idx="22">
                  <c:v>9.0090090090090089E-3</c:v>
                </c:pt>
                <c:pt idx="23">
                  <c:v>1.4492753623188406E-2</c:v>
                </c:pt>
                <c:pt idx="25">
                  <c:v>4.5045045045045045E-3</c:v>
                </c:pt>
                <c:pt idx="26">
                  <c:v>7.246376811594203E-3</c:v>
                </c:pt>
                <c:pt idx="28">
                  <c:v>4.5045045045045045E-3</c:v>
                </c:pt>
                <c:pt idx="29">
                  <c:v>0</c:v>
                </c:pt>
                <c:pt idx="31">
                  <c:v>0</c:v>
                </c:pt>
                <c:pt idx="32">
                  <c:v>0</c:v>
                </c:pt>
                <c:pt idx="34">
                  <c:v>0</c:v>
                </c:pt>
                <c:pt idx="35">
                  <c:v>7.246376811594203E-3</c:v>
                </c:pt>
                <c:pt idx="37">
                  <c:v>2.2522522522522521E-2</c:v>
                </c:pt>
                <c:pt idx="38">
                  <c:v>2.1739130434782608E-2</c:v>
                </c:pt>
              </c:numCache>
            </c:numRef>
          </c:val>
          <c:extLst>
            <c:ext xmlns:c16="http://schemas.microsoft.com/office/drawing/2014/chart" uri="{C3380CC4-5D6E-409C-BE32-E72D297353CC}">
              <c16:uniqueId val="{00000000-DDAD-4CD7-8BD9-92D8CE96FE8F}"/>
            </c:ext>
          </c:extLst>
        </c:ser>
        <c:ser>
          <c:idx val="1"/>
          <c:order val="1"/>
          <c:tx>
            <c:strRef>
              <c:f>'[「組込み／IoTに関する動向調査」 集計_データ編_6章_1（B-E）20200306★.xlsx]26-4(ク・IoT)'!$J$55</c:f>
              <c:strCache>
                <c:ptCount val="1"/>
                <c:pt idx="0">
                  <c:v>2番目（n=523）</c:v>
                </c:pt>
              </c:strCache>
            </c:strRef>
          </c:tx>
          <c:spPr>
            <a:solidFill>
              <a:srgbClr val="FFFF99"/>
            </a:solidFill>
            <a:ln>
              <a:solidFill>
                <a:sysClr val="windowText" lastClr="000000"/>
              </a:solidFill>
            </a:ln>
            <a:effectLst/>
          </c:spPr>
          <c:invertIfNegative val="0"/>
          <c:dLbls>
            <c:dLbl>
              <c:idx val="22"/>
              <c:delete val="1"/>
              <c:extLst>
                <c:ext xmlns:c15="http://schemas.microsoft.com/office/drawing/2012/chart" uri="{CE6537A1-D6FC-4f65-9D91-7224C49458BB}"/>
                <c:ext xmlns:c16="http://schemas.microsoft.com/office/drawing/2014/chart" uri="{C3380CC4-5D6E-409C-BE32-E72D297353CC}">
                  <c16:uniqueId val="{00000022-9D5B-4A3D-A4E4-7EEC60D99AD5}"/>
                </c:ext>
              </c:extLst>
            </c:dLbl>
            <c:dLbl>
              <c:idx val="23"/>
              <c:delete val="1"/>
              <c:extLst>
                <c:ext xmlns:c15="http://schemas.microsoft.com/office/drawing/2012/chart" uri="{CE6537A1-D6FC-4f65-9D91-7224C49458BB}"/>
                <c:ext xmlns:c16="http://schemas.microsoft.com/office/drawing/2014/chart" uri="{C3380CC4-5D6E-409C-BE32-E72D297353CC}">
                  <c16:uniqueId val="{0000001F-9D5B-4A3D-A4E4-7EEC60D99AD5}"/>
                </c:ext>
              </c:extLst>
            </c:dLbl>
            <c:dLbl>
              <c:idx val="25"/>
              <c:delete val="1"/>
              <c:extLst>
                <c:ext xmlns:c15="http://schemas.microsoft.com/office/drawing/2012/chart" uri="{CE6537A1-D6FC-4f65-9D91-7224C49458BB}"/>
                <c:ext xmlns:c16="http://schemas.microsoft.com/office/drawing/2014/chart" uri="{C3380CC4-5D6E-409C-BE32-E72D297353CC}">
                  <c16:uniqueId val="{0000001C-9D5B-4A3D-A4E4-7EEC60D99AD5}"/>
                </c:ext>
              </c:extLst>
            </c:dLbl>
            <c:dLbl>
              <c:idx val="26"/>
              <c:delete val="1"/>
              <c:extLst>
                <c:ext xmlns:c15="http://schemas.microsoft.com/office/drawing/2012/chart" uri="{CE6537A1-D6FC-4f65-9D91-7224C49458BB}"/>
                <c:ext xmlns:c16="http://schemas.microsoft.com/office/drawing/2014/chart" uri="{C3380CC4-5D6E-409C-BE32-E72D297353CC}">
                  <c16:uniqueId val="{00000019-9D5B-4A3D-A4E4-7EEC60D99AD5}"/>
                </c:ext>
              </c:extLst>
            </c:dLbl>
            <c:dLbl>
              <c:idx val="28"/>
              <c:delete val="1"/>
              <c:extLst>
                <c:ext xmlns:c15="http://schemas.microsoft.com/office/drawing/2012/chart" uri="{CE6537A1-D6FC-4f65-9D91-7224C49458BB}"/>
                <c:ext xmlns:c16="http://schemas.microsoft.com/office/drawing/2014/chart" uri="{C3380CC4-5D6E-409C-BE32-E72D297353CC}">
                  <c16:uniqueId val="{00000016-9D5B-4A3D-A4E4-7EEC60D99AD5}"/>
                </c:ext>
              </c:extLst>
            </c:dLbl>
            <c:dLbl>
              <c:idx val="29"/>
              <c:delete val="1"/>
              <c:extLst>
                <c:ext xmlns:c15="http://schemas.microsoft.com/office/drawing/2012/chart" uri="{CE6537A1-D6FC-4f65-9D91-7224C49458BB}"/>
                <c:ext xmlns:c16="http://schemas.microsoft.com/office/drawing/2014/chart" uri="{C3380CC4-5D6E-409C-BE32-E72D297353CC}">
                  <c16:uniqueId val="{00000013-9D5B-4A3D-A4E4-7EEC60D99AD5}"/>
                </c:ext>
              </c:extLst>
            </c:dLbl>
            <c:dLbl>
              <c:idx val="31"/>
              <c:delete val="1"/>
              <c:extLst>
                <c:ext xmlns:c15="http://schemas.microsoft.com/office/drawing/2012/chart" uri="{CE6537A1-D6FC-4f65-9D91-7224C49458BB}"/>
                <c:ext xmlns:c16="http://schemas.microsoft.com/office/drawing/2014/chart" uri="{C3380CC4-5D6E-409C-BE32-E72D297353CC}">
                  <c16:uniqueId val="{00000010-9D5B-4A3D-A4E4-7EEC60D99AD5}"/>
                </c:ext>
              </c:extLst>
            </c:dLbl>
            <c:dLbl>
              <c:idx val="32"/>
              <c:delete val="1"/>
              <c:extLst>
                <c:ext xmlns:c15="http://schemas.microsoft.com/office/drawing/2012/chart" uri="{CE6537A1-D6FC-4f65-9D91-7224C49458BB}"/>
                <c:ext xmlns:c16="http://schemas.microsoft.com/office/drawing/2014/chart" uri="{C3380CC4-5D6E-409C-BE32-E72D297353CC}">
                  <c16:uniqueId val="{0000000D-9D5B-4A3D-A4E4-7EEC60D99AD5}"/>
                </c:ext>
              </c:extLst>
            </c:dLbl>
            <c:dLbl>
              <c:idx val="34"/>
              <c:delete val="1"/>
              <c:extLst>
                <c:ext xmlns:c15="http://schemas.microsoft.com/office/drawing/2012/chart" uri="{CE6537A1-D6FC-4f65-9D91-7224C49458BB}"/>
                <c:ext xmlns:c16="http://schemas.microsoft.com/office/drawing/2014/chart" uri="{C3380CC4-5D6E-409C-BE32-E72D297353CC}">
                  <c16:uniqueId val="{0000000A-9D5B-4A3D-A4E4-7EEC60D99AD5}"/>
                </c:ext>
              </c:extLst>
            </c:dLbl>
            <c:dLbl>
              <c:idx val="35"/>
              <c:delete val="1"/>
              <c:extLst>
                <c:ext xmlns:c15="http://schemas.microsoft.com/office/drawing/2012/chart" uri="{CE6537A1-D6FC-4f65-9D91-7224C49458BB}"/>
                <c:ext xmlns:c16="http://schemas.microsoft.com/office/drawing/2014/chart" uri="{C3380CC4-5D6E-409C-BE32-E72D297353CC}">
                  <c16:uniqueId val="{00000007-9D5B-4A3D-A4E4-7EEC60D99AD5}"/>
                </c:ext>
              </c:extLst>
            </c:dLbl>
            <c:dLbl>
              <c:idx val="37"/>
              <c:delete val="1"/>
              <c:extLst>
                <c:ext xmlns:c15="http://schemas.microsoft.com/office/drawing/2012/chart" uri="{CE6537A1-D6FC-4f65-9D91-7224C49458BB}"/>
                <c:ext xmlns:c16="http://schemas.microsoft.com/office/drawing/2014/chart" uri="{C3380CC4-5D6E-409C-BE32-E72D297353CC}">
                  <c16:uniqueId val="{00000004-9D5B-4A3D-A4E4-7EEC60D99AD5}"/>
                </c:ext>
              </c:extLst>
            </c:dLbl>
            <c:dLbl>
              <c:idx val="38"/>
              <c:delete val="1"/>
              <c:extLst>
                <c:ext xmlns:c15="http://schemas.microsoft.com/office/drawing/2012/chart" uri="{CE6537A1-D6FC-4f65-9D91-7224C49458BB}"/>
                <c:ext xmlns:c16="http://schemas.microsoft.com/office/drawing/2014/chart" uri="{C3380CC4-5D6E-409C-BE32-E72D297353CC}">
                  <c16:uniqueId val="{00000001-9D5B-4A3D-A4E4-7EEC60D99AD5}"/>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集計_データ編_6章_1（B-E）20200306★.xlsx]26-4(ク・IoT)'!$H$56:$H$94</c:f>
              <c:strCache>
                <c:ptCount val="39"/>
                <c:pt idx="0">
                  <c:v>ビジネスをデザインできる人材                         </c:v>
                </c:pt>
                <c:pt idx="1">
                  <c:v>IoTあり</c:v>
                </c:pt>
                <c:pt idx="2">
                  <c:v>IoTなし</c:v>
                </c:pt>
                <c:pt idx="3">
                  <c:v>システム全体を俯瞰して思考できる人材            </c:v>
                </c:pt>
                <c:pt idx="4">
                  <c:v>IoTあり</c:v>
                </c:pt>
                <c:pt idx="5">
                  <c:v>IoTなし</c:v>
                </c:pt>
                <c:pt idx="6">
                  <c:v>新技術の専門技術者                                </c:v>
                </c:pt>
                <c:pt idx="7">
                  <c:v>IoTあり</c:v>
                </c:pt>
                <c:pt idx="8">
                  <c:v>IoTなし</c:v>
                </c:pt>
                <c:pt idx="9">
                  <c:v>プロジェクトマネージャ                                  </c:v>
                </c:pt>
                <c:pt idx="10">
                  <c:v>IoTあり</c:v>
                </c:pt>
                <c:pt idx="11">
                  <c:v>IoTなし</c:v>
                </c:pt>
                <c:pt idx="12">
                  <c:v>設計技術者                                           </c:v>
                </c:pt>
                <c:pt idx="13">
                  <c:v>IoTあり</c:v>
                </c:pt>
                <c:pt idx="14">
                  <c:v>IoTなし</c:v>
                </c:pt>
                <c:pt idx="15">
                  <c:v>複数の応用分野をまたいでとりまとめができる人材 </c:v>
                </c:pt>
                <c:pt idx="16">
                  <c:v>IoTあり</c:v>
                </c:pt>
                <c:pt idx="17">
                  <c:v>IoTなし</c:v>
                </c:pt>
                <c:pt idx="18">
                  <c:v>実装・検証技術者                                    </c:v>
                </c:pt>
                <c:pt idx="19">
                  <c:v>IoTあり</c:v>
                </c:pt>
                <c:pt idx="20">
                  <c:v>IoTなし</c:v>
                </c:pt>
                <c:pt idx="21">
                  <c:v>品質管理技術者                                     </c:v>
                </c:pt>
                <c:pt idx="22">
                  <c:v>IoTあり</c:v>
                </c:pt>
                <c:pt idx="23">
                  <c:v>IoTなし</c:v>
                </c:pt>
                <c:pt idx="24">
                  <c:v>運用技術者、顧客サポート技術者                 </c:v>
                </c:pt>
                <c:pt idx="25">
                  <c:v>IoTあり</c:v>
                </c:pt>
                <c:pt idx="26">
                  <c:v>IoTなし</c:v>
                </c:pt>
                <c:pt idx="27">
                  <c:v>研究者                                                 </c:v>
                </c:pt>
                <c:pt idx="28">
                  <c:v>IoTあり</c:v>
                </c:pt>
                <c:pt idx="29">
                  <c:v>IoTなし</c:v>
                </c:pt>
                <c:pt idx="30">
                  <c:v>グローバル人材                                        </c:v>
                </c:pt>
                <c:pt idx="31">
                  <c:v>IoTあり</c:v>
                </c:pt>
                <c:pt idx="32">
                  <c:v>IoTなし</c:v>
                </c:pt>
                <c:pt idx="33">
                  <c:v>その他                                                  </c:v>
                </c:pt>
                <c:pt idx="34">
                  <c:v>IoTあり</c:v>
                </c:pt>
                <c:pt idx="35">
                  <c:v>IoTなし</c:v>
                </c:pt>
                <c:pt idx="36">
                  <c:v>不足していない                                        </c:v>
                </c:pt>
                <c:pt idx="37">
                  <c:v>IoTあり</c:v>
                </c:pt>
                <c:pt idx="38">
                  <c:v>IoTなし</c:v>
                </c:pt>
              </c:strCache>
            </c:strRef>
          </c:cat>
          <c:val>
            <c:numRef>
              <c:f>'[「組込み／IoTに関する動向調査」 集計_データ編_6章_1（B-E）20200306★.xlsx]26-4(ク・IoT)'!$J$56:$J$94</c:f>
              <c:numCache>
                <c:formatCode>0.0%</c:formatCode>
                <c:ptCount val="39"/>
                <c:pt idx="1">
                  <c:v>9.7674418604651161E-2</c:v>
                </c:pt>
                <c:pt idx="2">
                  <c:v>4.4117647058823532E-2</c:v>
                </c:pt>
                <c:pt idx="4">
                  <c:v>0.21860465116279071</c:v>
                </c:pt>
                <c:pt idx="5">
                  <c:v>0.22794117647058823</c:v>
                </c:pt>
                <c:pt idx="7">
                  <c:v>0.18139534883720931</c:v>
                </c:pt>
                <c:pt idx="8">
                  <c:v>0.10294117647058823</c:v>
                </c:pt>
                <c:pt idx="10">
                  <c:v>0.13953488372093023</c:v>
                </c:pt>
                <c:pt idx="11">
                  <c:v>0.22794117647058823</c:v>
                </c:pt>
                <c:pt idx="13">
                  <c:v>5.5813953488372092E-2</c:v>
                </c:pt>
                <c:pt idx="14">
                  <c:v>0.14705882352941177</c:v>
                </c:pt>
                <c:pt idx="16">
                  <c:v>0.16744186046511628</c:v>
                </c:pt>
                <c:pt idx="17">
                  <c:v>8.8235294117647065E-2</c:v>
                </c:pt>
                <c:pt idx="19">
                  <c:v>6.0465116279069767E-2</c:v>
                </c:pt>
                <c:pt idx="20">
                  <c:v>8.0882352941176475E-2</c:v>
                </c:pt>
                <c:pt idx="22">
                  <c:v>2.3255813953488372E-2</c:v>
                </c:pt>
                <c:pt idx="23">
                  <c:v>0</c:v>
                </c:pt>
                <c:pt idx="25">
                  <c:v>1.3953488372093023E-2</c:v>
                </c:pt>
                <c:pt idx="26">
                  <c:v>2.2058823529411766E-2</c:v>
                </c:pt>
                <c:pt idx="28">
                  <c:v>4.6511627906976744E-3</c:v>
                </c:pt>
                <c:pt idx="29">
                  <c:v>7.3529411764705881E-3</c:v>
                </c:pt>
                <c:pt idx="31">
                  <c:v>1.3953488372093023E-2</c:v>
                </c:pt>
                <c:pt idx="32">
                  <c:v>2.9411764705882353E-2</c:v>
                </c:pt>
                <c:pt idx="34">
                  <c:v>4.6511627906976744E-3</c:v>
                </c:pt>
                <c:pt idx="35">
                  <c:v>0</c:v>
                </c:pt>
                <c:pt idx="37">
                  <c:v>1.8604651162790697E-2</c:v>
                </c:pt>
                <c:pt idx="38">
                  <c:v>2.2058823529411766E-2</c:v>
                </c:pt>
              </c:numCache>
            </c:numRef>
          </c:val>
          <c:extLst>
            <c:ext xmlns:c16="http://schemas.microsoft.com/office/drawing/2014/chart" uri="{C3380CC4-5D6E-409C-BE32-E72D297353CC}">
              <c16:uniqueId val="{00000001-DDAD-4CD7-8BD9-92D8CE96FE8F}"/>
            </c:ext>
          </c:extLst>
        </c:ser>
        <c:ser>
          <c:idx val="2"/>
          <c:order val="2"/>
          <c:tx>
            <c:strRef>
              <c:f>'[「組込み／IoTに関する動向調査」 集計_データ編_6章_1（B-E）20200306★.xlsx]26-4(ク・IoT)'!$K$55</c:f>
              <c:strCache>
                <c:ptCount val="1"/>
                <c:pt idx="0">
                  <c:v>3番目（n=492）</c:v>
                </c:pt>
              </c:strCache>
            </c:strRef>
          </c:tx>
          <c:spPr>
            <a:solidFill>
              <a:srgbClr val="3366FF"/>
            </a:solidFill>
            <a:ln>
              <a:solidFill>
                <a:sysClr val="windowText" lastClr="000000"/>
              </a:solidFill>
            </a:ln>
            <a:effectLst/>
          </c:spPr>
          <c:invertIfNegative val="0"/>
          <c:dLbls>
            <c:dLbl>
              <c:idx val="22"/>
              <c:delete val="1"/>
              <c:extLst>
                <c:ext xmlns:c15="http://schemas.microsoft.com/office/drawing/2012/chart" uri="{CE6537A1-D6FC-4f65-9D91-7224C49458BB}"/>
                <c:ext xmlns:c16="http://schemas.microsoft.com/office/drawing/2014/chart" uri="{C3380CC4-5D6E-409C-BE32-E72D297353CC}">
                  <c16:uniqueId val="{00000021-9D5B-4A3D-A4E4-7EEC60D99AD5}"/>
                </c:ext>
              </c:extLst>
            </c:dLbl>
            <c:dLbl>
              <c:idx val="23"/>
              <c:delete val="1"/>
              <c:extLst>
                <c:ext xmlns:c15="http://schemas.microsoft.com/office/drawing/2012/chart" uri="{CE6537A1-D6FC-4f65-9D91-7224C49458BB}"/>
                <c:ext xmlns:c16="http://schemas.microsoft.com/office/drawing/2014/chart" uri="{C3380CC4-5D6E-409C-BE32-E72D297353CC}">
                  <c16:uniqueId val="{0000001E-9D5B-4A3D-A4E4-7EEC60D99AD5}"/>
                </c:ext>
              </c:extLst>
            </c:dLbl>
            <c:dLbl>
              <c:idx val="25"/>
              <c:delete val="1"/>
              <c:extLst>
                <c:ext xmlns:c15="http://schemas.microsoft.com/office/drawing/2012/chart" uri="{CE6537A1-D6FC-4f65-9D91-7224C49458BB}"/>
                <c:ext xmlns:c16="http://schemas.microsoft.com/office/drawing/2014/chart" uri="{C3380CC4-5D6E-409C-BE32-E72D297353CC}">
                  <c16:uniqueId val="{0000001B-9D5B-4A3D-A4E4-7EEC60D99AD5}"/>
                </c:ext>
              </c:extLst>
            </c:dLbl>
            <c:dLbl>
              <c:idx val="26"/>
              <c:delete val="1"/>
              <c:extLst>
                <c:ext xmlns:c15="http://schemas.microsoft.com/office/drawing/2012/chart" uri="{CE6537A1-D6FC-4f65-9D91-7224C49458BB}"/>
                <c:ext xmlns:c16="http://schemas.microsoft.com/office/drawing/2014/chart" uri="{C3380CC4-5D6E-409C-BE32-E72D297353CC}">
                  <c16:uniqueId val="{00000018-9D5B-4A3D-A4E4-7EEC60D99AD5}"/>
                </c:ext>
              </c:extLst>
            </c:dLbl>
            <c:dLbl>
              <c:idx val="28"/>
              <c:delete val="1"/>
              <c:extLst>
                <c:ext xmlns:c15="http://schemas.microsoft.com/office/drawing/2012/chart" uri="{CE6537A1-D6FC-4f65-9D91-7224C49458BB}"/>
                <c:ext xmlns:c16="http://schemas.microsoft.com/office/drawing/2014/chart" uri="{C3380CC4-5D6E-409C-BE32-E72D297353CC}">
                  <c16:uniqueId val="{00000015-9D5B-4A3D-A4E4-7EEC60D99AD5}"/>
                </c:ext>
              </c:extLst>
            </c:dLbl>
            <c:dLbl>
              <c:idx val="29"/>
              <c:delete val="1"/>
              <c:extLst>
                <c:ext xmlns:c15="http://schemas.microsoft.com/office/drawing/2012/chart" uri="{CE6537A1-D6FC-4f65-9D91-7224C49458BB}"/>
                <c:ext xmlns:c16="http://schemas.microsoft.com/office/drawing/2014/chart" uri="{C3380CC4-5D6E-409C-BE32-E72D297353CC}">
                  <c16:uniqueId val="{00000012-9D5B-4A3D-A4E4-7EEC60D99AD5}"/>
                </c:ext>
              </c:extLst>
            </c:dLbl>
            <c:dLbl>
              <c:idx val="31"/>
              <c:delete val="1"/>
              <c:extLst>
                <c:ext xmlns:c15="http://schemas.microsoft.com/office/drawing/2012/chart" uri="{CE6537A1-D6FC-4f65-9D91-7224C49458BB}"/>
                <c:ext xmlns:c16="http://schemas.microsoft.com/office/drawing/2014/chart" uri="{C3380CC4-5D6E-409C-BE32-E72D297353CC}">
                  <c16:uniqueId val="{0000000F-9D5B-4A3D-A4E4-7EEC60D99AD5}"/>
                </c:ext>
              </c:extLst>
            </c:dLbl>
            <c:dLbl>
              <c:idx val="32"/>
              <c:delete val="1"/>
              <c:extLst>
                <c:ext xmlns:c15="http://schemas.microsoft.com/office/drawing/2012/chart" uri="{CE6537A1-D6FC-4f65-9D91-7224C49458BB}"/>
                <c:ext xmlns:c16="http://schemas.microsoft.com/office/drawing/2014/chart" uri="{C3380CC4-5D6E-409C-BE32-E72D297353CC}">
                  <c16:uniqueId val="{0000000C-9D5B-4A3D-A4E4-7EEC60D99AD5}"/>
                </c:ext>
              </c:extLst>
            </c:dLbl>
            <c:dLbl>
              <c:idx val="34"/>
              <c:delete val="1"/>
              <c:extLst>
                <c:ext xmlns:c15="http://schemas.microsoft.com/office/drawing/2012/chart" uri="{CE6537A1-D6FC-4f65-9D91-7224C49458BB}"/>
                <c:ext xmlns:c16="http://schemas.microsoft.com/office/drawing/2014/chart" uri="{C3380CC4-5D6E-409C-BE32-E72D297353CC}">
                  <c16:uniqueId val="{00000009-9D5B-4A3D-A4E4-7EEC60D99AD5}"/>
                </c:ext>
              </c:extLst>
            </c:dLbl>
            <c:dLbl>
              <c:idx val="35"/>
              <c:delete val="1"/>
              <c:extLst>
                <c:ext xmlns:c15="http://schemas.microsoft.com/office/drawing/2012/chart" uri="{CE6537A1-D6FC-4f65-9D91-7224C49458BB}"/>
                <c:ext xmlns:c16="http://schemas.microsoft.com/office/drawing/2014/chart" uri="{C3380CC4-5D6E-409C-BE32-E72D297353CC}">
                  <c16:uniqueId val="{00000006-9D5B-4A3D-A4E4-7EEC60D99AD5}"/>
                </c:ext>
              </c:extLst>
            </c:dLbl>
            <c:dLbl>
              <c:idx val="37"/>
              <c:delete val="1"/>
              <c:extLst>
                <c:ext xmlns:c15="http://schemas.microsoft.com/office/drawing/2012/chart" uri="{CE6537A1-D6FC-4f65-9D91-7224C49458BB}"/>
                <c:ext xmlns:c16="http://schemas.microsoft.com/office/drawing/2014/chart" uri="{C3380CC4-5D6E-409C-BE32-E72D297353CC}">
                  <c16:uniqueId val="{00000003-9D5B-4A3D-A4E4-7EEC60D99AD5}"/>
                </c:ext>
              </c:extLst>
            </c:dLbl>
            <c:dLbl>
              <c:idx val="38"/>
              <c:delete val="1"/>
              <c:extLst>
                <c:ext xmlns:c15="http://schemas.microsoft.com/office/drawing/2012/chart" uri="{CE6537A1-D6FC-4f65-9D91-7224C49458BB}"/>
                <c:ext xmlns:c16="http://schemas.microsoft.com/office/drawing/2014/chart" uri="{C3380CC4-5D6E-409C-BE32-E72D297353CC}">
                  <c16:uniqueId val="{00000000-9D5B-4A3D-A4E4-7EEC60D99AD5}"/>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集計_データ編_6章_1（B-E）20200306★.xlsx]26-4(ク・IoT)'!$H$56:$H$94</c:f>
              <c:strCache>
                <c:ptCount val="39"/>
                <c:pt idx="0">
                  <c:v>ビジネスをデザインできる人材                         </c:v>
                </c:pt>
                <c:pt idx="1">
                  <c:v>IoTあり</c:v>
                </c:pt>
                <c:pt idx="2">
                  <c:v>IoTなし</c:v>
                </c:pt>
                <c:pt idx="3">
                  <c:v>システム全体を俯瞰して思考できる人材            </c:v>
                </c:pt>
                <c:pt idx="4">
                  <c:v>IoTあり</c:v>
                </c:pt>
                <c:pt idx="5">
                  <c:v>IoTなし</c:v>
                </c:pt>
                <c:pt idx="6">
                  <c:v>新技術の専門技術者                                </c:v>
                </c:pt>
                <c:pt idx="7">
                  <c:v>IoTあり</c:v>
                </c:pt>
                <c:pt idx="8">
                  <c:v>IoTなし</c:v>
                </c:pt>
                <c:pt idx="9">
                  <c:v>プロジェクトマネージャ                                  </c:v>
                </c:pt>
                <c:pt idx="10">
                  <c:v>IoTあり</c:v>
                </c:pt>
                <c:pt idx="11">
                  <c:v>IoTなし</c:v>
                </c:pt>
                <c:pt idx="12">
                  <c:v>設計技術者                                           </c:v>
                </c:pt>
                <c:pt idx="13">
                  <c:v>IoTあり</c:v>
                </c:pt>
                <c:pt idx="14">
                  <c:v>IoTなし</c:v>
                </c:pt>
                <c:pt idx="15">
                  <c:v>複数の応用分野をまたいでとりまとめができる人材 </c:v>
                </c:pt>
                <c:pt idx="16">
                  <c:v>IoTあり</c:v>
                </c:pt>
                <c:pt idx="17">
                  <c:v>IoTなし</c:v>
                </c:pt>
                <c:pt idx="18">
                  <c:v>実装・検証技術者                                    </c:v>
                </c:pt>
                <c:pt idx="19">
                  <c:v>IoTあり</c:v>
                </c:pt>
                <c:pt idx="20">
                  <c:v>IoTなし</c:v>
                </c:pt>
                <c:pt idx="21">
                  <c:v>品質管理技術者                                     </c:v>
                </c:pt>
                <c:pt idx="22">
                  <c:v>IoTあり</c:v>
                </c:pt>
                <c:pt idx="23">
                  <c:v>IoTなし</c:v>
                </c:pt>
                <c:pt idx="24">
                  <c:v>運用技術者、顧客サポート技術者                 </c:v>
                </c:pt>
                <c:pt idx="25">
                  <c:v>IoTあり</c:v>
                </c:pt>
                <c:pt idx="26">
                  <c:v>IoTなし</c:v>
                </c:pt>
                <c:pt idx="27">
                  <c:v>研究者                                                 </c:v>
                </c:pt>
                <c:pt idx="28">
                  <c:v>IoTあり</c:v>
                </c:pt>
                <c:pt idx="29">
                  <c:v>IoTなし</c:v>
                </c:pt>
                <c:pt idx="30">
                  <c:v>グローバル人材                                        </c:v>
                </c:pt>
                <c:pt idx="31">
                  <c:v>IoTあり</c:v>
                </c:pt>
                <c:pt idx="32">
                  <c:v>IoTなし</c:v>
                </c:pt>
                <c:pt idx="33">
                  <c:v>その他                                                  </c:v>
                </c:pt>
                <c:pt idx="34">
                  <c:v>IoTあり</c:v>
                </c:pt>
                <c:pt idx="35">
                  <c:v>IoTなし</c:v>
                </c:pt>
                <c:pt idx="36">
                  <c:v>不足していない                                        </c:v>
                </c:pt>
                <c:pt idx="37">
                  <c:v>IoTあり</c:v>
                </c:pt>
                <c:pt idx="38">
                  <c:v>IoTなし</c:v>
                </c:pt>
              </c:strCache>
            </c:strRef>
          </c:cat>
          <c:val>
            <c:numRef>
              <c:f>'[「組込み／IoTに関する動向調査」 集計_データ編_6章_1（B-E）20200306★.xlsx]26-4(ク・IoT)'!$K$56:$K$94</c:f>
              <c:numCache>
                <c:formatCode>0.0%</c:formatCode>
                <c:ptCount val="39"/>
                <c:pt idx="1">
                  <c:v>9.8039215686274508E-2</c:v>
                </c:pt>
                <c:pt idx="2">
                  <c:v>9.2307692307692313E-2</c:v>
                </c:pt>
                <c:pt idx="4">
                  <c:v>0.16666666666666666</c:v>
                </c:pt>
                <c:pt idx="5">
                  <c:v>0.16923076923076924</c:v>
                </c:pt>
                <c:pt idx="7">
                  <c:v>0.20588235294117646</c:v>
                </c:pt>
                <c:pt idx="8">
                  <c:v>0.22307692307692309</c:v>
                </c:pt>
                <c:pt idx="10">
                  <c:v>0.14705882352941177</c:v>
                </c:pt>
                <c:pt idx="11">
                  <c:v>8.461538461538462E-2</c:v>
                </c:pt>
                <c:pt idx="13">
                  <c:v>0.11274509803921569</c:v>
                </c:pt>
                <c:pt idx="14">
                  <c:v>9.2307692307692313E-2</c:v>
                </c:pt>
                <c:pt idx="16">
                  <c:v>9.3137254901960786E-2</c:v>
                </c:pt>
                <c:pt idx="17">
                  <c:v>0.11538461538461539</c:v>
                </c:pt>
                <c:pt idx="19">
                  <c:v>3.4313725490196081E-2</c:v>
                </c:pt>
                <c:pt idx="20">
                  <c:v>8.461538461538462E-2</c:v>
                </c:pt>
                <c:pt idx="22">
                  <c:v>3.9215686274509803E-2</c:v>
                </c:pt>
                <c:pt idx="23">
                  <c:v>1.5384615384615385E-2</c:v>
                </c:pt>
                <c:pt idx="25">
                  <c:v>2.9411764705882353E-2</c:v>
                </c:pt>
                <c:pt idx="26">
                  <c:v>1.5384615384615385E-2</c:v>
                </c:pt>
                <c:pt idx="28">
                  <c:v>9.8039215686274508E-3</c:v>
                </c:pt>
                <c:pt idx="29">
                  <c:v>7.6923076923076927E-3</c:v>
                </c:pt>
                <c:pt idx="31">
                  <c:v>3.4313725490196081E-2</c:v>
                </c:pt>
                <c:pt idx="32">
                  <c:v>5.3846153846153849E-2</c:v>
                </c:pt>
                <c:pt idx="34">
                  <c:v>9.8039215686274508E-3</c:v>
                </c:pt>
                <c:pt idx="35">
                  <c:v>7.6923076923076927E-3</c:v>
                </c:pt>
                <c:pt idx="37">
                  <c:v>1.9607843137254902E-2</c:v>
                </c:pt>
                <c:pt idx="38">
                  <c:v>3.8461538461538464E-2</c:v>
                </c:pt>
              </c:numCache>
            </c:numRef>
          </c:val>
          <c:extLst>
            <c:ext xmlns:c16="http://schemas.microsoft.com/office/drawing/2014/chart" uri="{C3380CC4-5D6E-409C-BE32-E72D297353CC}">
              <c16:uniqueId val="{00000002-DDAD-4CD7-8BD9-92D8CE96FE8F}"/>
            </c:ext>
          </c:extLst>
        </c:ser>
        <c:dLbls>
          <c:showLegendKey val="0"/>
          <c:showVal val="0"/>
          <c:showCatName val="0"/>
          <c:showSerName val="0"/>
          <c:showPercent val="0"/>
          <c:showBubbleSize val="0"/>
        </c:dLbls>
        <c:gapWidth val="40"/>
        <c:overlap val="100"/>
        <c:axId val="471913984"/>
        <c:axId val="471915520"/>
      </c:barChart>
      <c:catAx>
        <c:axId val="4719139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71915520"/>
        <c:crosses val="autoZero"/>
        <c:auto val="1"/>
        <c:lblAlgn val="ctr"/>
        <c:lblOffset val="100"/>
        <c:noMultiLvlLbl val="0"/>
      </c:catAx>
      <c:valAx>
        <c:axId val="471915520"/>
        <c:scaling>
          <c:orientation val="minMax"/>
          <c:max val="0.70000000000000007"/>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71913984"/>
        <c:crosses val="autoZero"/>
        <c:crossBetween val="between"/>
        <c:majorUnit val="0.1"/>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8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b="1" dirty="0"/>
              <a:t>将来不足が想定される人材</a:t>
            </a:r>
          </a:p>
        </c:rich>
      </c:tx>
      <c:layout>
        <c:manualLayout>
          <c:xMode val="edge"/>
          <c:yMode val="edge"/>
          <c:x val="0.34029028585582882"/>
          <c:y val="3.3755269775704207E-3"/>
        </c:manualLayout>
      </c:layout>
      <c:overlay val="0"/>
      <c:spPr>
        <a:noFill/>
        <a:ln>
          <a:noFill/>
        </a:ln>
        <a:effectLst/>
      </c:spPr>
      <c:txPr>
        <a:bodyPr rot="0" spcFirstLastPara="1" vertOverflow="ellipsis" vert="horz" wrap="square" anchor="ctr" anchorCtr="1"/>
        <a:lstStyle/>
        <a:p>
          <a:pPr>
            <a:defRPr sz="96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47762956400541845"/>
          <c:y val="9.6526092380474049E-2"/>
          <c:w val="0.4694548753382351"/>
          <c:h val="0.85549126075133708"/>
        </c:manualLayout>
      </c:layout>
      <c:barChart>
        <c:barDir val="bar"/>
        <c:grouping val="stacked"/>
        <c:varyColors val="0"/>
        <c:ser>
          <c:idx val="0"/>
          <c:order val="0"/>
          <c:tx>
            <c:strRef>
              <c:f>'[「組込み／IoTに関する動向調査」 集計_データ編_6章_1（B-E）20200306★.xlsx]26-4(ク・IoT)'!$T$55</c:f>
              <c:strCache>
                <c:ptCount val="1"/>
                <c:pt idx="0">
                  <c:v>1番目（n=550）</c:v>
                </c:pt>
              </c:strCache>
            </c:strRef>
          </c:tx>
          <c:spPr>
            <a:solidFill>
              <a:srgbClr val="FF9966"/>
            </a:solidFill>
            <a:ln>
              <a:solidFill>
                <a:sysClr val="windowText" lastClr="000000"/>
              </a:solidFill>
            </a:ln>
            <a:effectLst/>
          </c:spPr>
          <c:invertIfNegative val="0"/>
          <c:dLbls>
            <c:dLbl>
              <c:idx val="19"/>
              <c:delete val="1"/>
              <c:extLst>
                <c:ext xmlns:c15="http://schemas.microsoft.com/office/drawing/2012/chart" uri="{CE6537A1-D6FC-4f65-9D91-7224C49458BB}"/>
                <c:ext xmlns:c16="http://schemas.microsoft.com/office/drawing/2014/chart" uri="{C3380CC4-5D6E-409C-BE32-E72D297353CC}">
                  <c16:uniqueId val="{00000025-5D3D-41E5-A0C1-2449E92B6632}"/>
                </c:ext>
              </c:extLst>
            </c:dLbl>
            <c:dLbl>
              <c:idx val="20"/>
              <c:delete val="1"/>
              <c:extLst>
                <c:ext xmlns:c15="http://schemas.microsoft.com/office/drawing/2012/chart" uri="{CE6537A1-D6FC-4f65-9D91-7224C49458BB}"/>
                <c:ext xmlns:c16="http://schemas.microsoft.com/office/drawing/2014/chart" uri="{C3380CC4-5D6E-409C-BE32-E72D297353CC}">
                  <c16:uniqueId val="{00000023-5D3D-41E5-A0C1-2449E92B6632}"/>
                </c:ext>
              </c:extLst>
            </c:dLbl>
            <c:dLbl>
              <c:idx val="22"/>
              <c:delete val="1"/>
              <c:extLst>
                <c:ext xmlns:c15="http://schemas.microsoft.com/office/drawing/2012/chart" uri="{CE6537A1-D6FC-4f65-9D91-7224C49458BB}"/>
                <c:ext xmlns:c16="http://schemas.microsoft.com/office/drawing/2014/chart" uri="{C3380CC4-5D6E-409C-BE32-E72D297353CC}">
                  <c16:uniqueId val="{00000020-5D3D-41E5-A0C1-2449E92B6632}"/>
                </c:ext>
              </c:extLst>
            </c:dLbl>
            <c:dLbl>
              <c:idx val="23"/>
              <c:delete val="1"/>
              <c:extLst>
                <c:ext xmlns:c15="http://schemas.microsoft.com/office/drawing/2012/chart" uri="{CE6537A1-D6FC-4f65-9D91-7224C49458BB}"/>
                <c:ext xmlns:c16="http://schemas.microsoft.com/office/drawing/2014/chart" uri="{C3380CC4-5D6E-409C-BE32-E72D297353CC}">
                  <c16:uniqueId val="{0000001F-5D3D-41E5-A0C1-2449E92B6632}"/>
                </c:ext>
              </c:extLst>
            </c:dLbl>
            <c:dLbl>
              <c:idx val="25"/>
              <c:delete val="1"/>
              <c:extLst>
                <c:ext xmlns:c15="http://schemas.microsoft.com/office/drawing/2012/chart" uri="{CE6537A1-D6FC-4f65-9D91-7224C49458BB}"/>
                <c:ext xmlns:c16="http://schemas.microsoft.com/office/drawing/2014/chart" uri="{C3380CC4-5D6E-409C-BE32-E72D297353CC}">
                  <c16:uniqueId val="{0000001D-5D3D-41E5-A0C1-2449E92B6632}"/>
                </c:ext>
              </c:extLst>
            </c:dLbl>
            <c:dLbl>
              <c:idx val="26"/>
              <c:delete val="1"/>
              <c:extLst>
                <c:ext xmlns:c15="http://schemas.microsoft.com/office/drawing/2012/chart" uri="{CE6537A1-D6FC-4f65-9D91-7224C49458BB}"/>
                <c:ext xmlns:c16="http://schemas.microsoft.com/office/drawing/2014/chart" uri="{C3380CC4-5D6E-409C-BE32-E72D297353CC}">
                  <c16:uniqueId val="{0000001A-5D3D-41E5-A0C1-2449E92B6632}"/>
                </c:ext>
              </c:extLst>
            </c:dLbl>
            <c:dLbl>
              <c:idx val="28"/>
              <c:delete val="1"/>
              <c:extLst>
                <c:ext xmlns:c15="http://schemas.microsoft.com/office/drawing/2012/chart" uri="{CE6537A1-D6FC-4f65-9D91-7224C49458BB}"/>
                <c:ext xmlns:c16="http://schemas.microsoft.com/office/drawing/2014/chart" uri="{C3380CC4-5D6E-409C-BE32-E72D297353CC}">
                  <c16:uniqueId val="{00000017-5D3D-41E5-A0C1-2449E92B6632}"/>
                </c:ext>
              </c:extLst>
            </c:dLbl>
            <c:dLbl>
              <c:idx val="29"/>
              <c:delete val="1"/>
              <c:extLst>
                <c:ext xmlns:c15="http://schemas.microsoft.com/office/drawing/2012/chart" uri="{CE6537A1-D6FC-4f65-9D91-7224C49458BB}"/>
                <c:ext xmlns:c16="http://schemas.microsoft.com/office/drawing/2014/chart" uri="{C3380CC4-5D6E-409C-BE32-E72D297353CC}">
                  <c16:uniqueId val="{00000014-5D3D-41E5-A0C1-2449E92B6632}"/>
                </c:ext>
              </c:extLst>
            </c:dLbl>
            <c:dLbl>
              <c:idx val="31"/>
              <c:delete val="1"/>
              <c:extLst>
                <c:ext xmlns:c15="http://schemas.microsoft.com/office/drawing/2012/chart" uri="{CE6537A1-D6FC-4f65-9D91-7224C49458BB}"/>
                <c:ext xmlns:c16="http://schemas.microsoft.com/office/drawing/2014/chart" uri="{C3380CC4-5D6E-409C-BE32-E72D297353CC}">
                  <c16:uniqueId val="{00000011-5D3D-41E5-A0C1-2449E92B6632}"/>
                </c:ext>
              </c:extLst>
            </c:dLbl>
            <c:dLbl>
              <c:idx val="32"/>
              <c:delete val="1"/>
              <c:extLst>
                <c:ext xmlns:c15="http://schemas.microsoft.com/office/drawing/2012/chart" uri="{CE6537A1-D6FC-4f65-9D91-7224C49458BB}"/>
                <c:ext xmlns:c16="http://schemas.microsoft.com/office/drawing/2014/chart" uri="{C3380CC4-5D6E-409C-BE32-E72D297353CC}">
                  <c16:uniqueId val="{0000000E-5D3D-41E5-A0C1-2449E92B6632}"/>
                </c:ext>
              </c:extLst>
            </c:dLbl>
            <c:dLbl>
              <c:idx val="34"/>
              <c:delete val="1"/>
              <c:extLst>
                <c:ext xmlns:c15="http://schemas.microsoft.com/office/drawing/2012/chart" uri="{CE6537A1-D6FC-4f65-9D91-7224C49458BB}"/>
                <c:ext xmlns:c16="http://schemas.microsoft.com/office/drawing/2014/chart" uri="{C3380CC4-5D6E-409C-BE32-E72D297353CC}">
                  <c16:uniqueId val="{0000000B-5D3D-41E5-A0C1-2449E92B6632}"/>
                </c:ext>
              </c:extLst>
            </c:dLbl>
            <c:dLbl>
              <c:idx val="35"/>
              <c:delete val="1"/>
              <c:extLst>
                <c:ext xmlns:c15="http://schemas.microsoft.com/office/drawing/2012/chart" uri="{CE6537A1-D6FC-4f65-9D91-7224C49458BB}"/>
                <c:ext xmlns:c16="http://schemas.microsoft.com/office/drawing/2014/chart" uri="{C3380CC4-5D6E-409C-BE32-E72D297353CC}">
                  <c16:uniqueId val="{00000008-5D3D-41E5-A0C1-2449E92B6632}"/>
                </c:ext>
              </c:extLst>
            </c:dLbl>
            <c:dLbl>
              <c:idx val="37"/>
              <c:delete val="1"/>
              <c:extLst>
                <c:ext xmlns:c15="http://schemas.microsoft.com/office/drawing/2012/chart" uri="{CE6537A1-D6FC-4f65-9D91-7224C49458BB}"/>
                <c:ext xmlns:c16="http://schemas.microsoft.com/office/drawing/2014/chart" uri="{C3380CC4-5D6E-409C-BE32-E72D297353CC}">
                  <c16:uniqueId val="{00000003-5D3D-41E5-A0C1-2449E92B6632}"/>
                </c:ext>
              </c:extLst>
            </c:dLbl>
            <c:dLbl>
              <c:idx val="38"/>
              <c:delete val="1"/>
              <c:extLst>
                <c:ext xmlns:c15="http://schemas.microsoft.com/office/drawing/2012/chart" uri="{CE6537A1-D6FC-4f65-9D91-7224C49458BB}"/>
                <c:ext xmlns:c16="http://schemas.microsoft.com/office/drawing/2014/chart" uri="{C3380CC4-5D6E-409C-BE32-E72D297353CC}">
                  <c16:uniqueId val="{00000005-5D3D-41E5-A0C1-2449E92B6632}"/>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集計_データ編_6章_1（B-E）20200306★.xlsx]26-4(ク・IoT)'!$S$56:$S$94</c:f>
              <c:strCache>
                <c:ptCount val="39"/>
                <c:pt idx="0">
                  <c:v>ビジネスをデザインできる人材                         </c:v>
                </c:pt>
                <c:pt idx="1">
                  <c:v>IoTあり</c:v>
                </c:pt>
                <c:pt idx="2">
                  <c:v>IoTなし</c:v>
                </c:pt>
                <c:pt idx="3">
                  <c:v>新技術の専門技術者                                </c:v>
                </c:pt>
                <c:pt idx="4">
                  <c:v>IoTあり</c:v>
                </c:pt>
                <c:pt idx="5">
                  <c:v>IoTなし</c:v>
                </c:pt>
                <c:pt idx="6">
                  <c:v>プロジェクトマネージャ                                  </c:v>
                </c:pt>
                <c:pt idx="7">
                  <c:v>IoTあり</c:v>
                </c:pt>
                <c:pt idx="8">
                  <c:v>IoTなし</c:v>
                </c:pt>
                <c:pt idx="9">
                  <c:v>システム全体を俯瞰して思考できる人材            </c:v>
                </c:pt>
                <c:pt idx="10">
                  <c:v>IoTあり</c:v>
                </c:pt>
                <c:pt idx="11">
                  <c:v>IoTなし</c:v>
                </c:pt>
                <c:pt idx="12">
                  <c:v>複数の応用分野をまたいでとりまとめができる人材 </c:v>
                </c:pt>
                <c:pt idx="13">
                  <c:v>IoTあり</c:v>
                </c:pt>
                <c:pt idx="14">
                  <c:v>IoTなし</c:v>
                </c:pt>
                <c:pt idx="15">
                  <c:v>設計技術者                                           </c:v>
                </c:pt>
                <c:pt idx="16">
                  <c:v>IoTあり</c:v>
                </c:pt>
                <c:pt idx="17">
                  <c:v>IoTなし</c:v>
                </c:pt>
                <c:pt idx="18">
                  <c:v>実装・検証技術者                                    </c:v>
                </c:pt>
                <c:pt idx="19">
                  <c:v>IoTあり</c:v>
                </c:pt>
                <c:pt idx="20">
                  <c:v>IoTなし</c:v>
                </c:pt>
                <c:pt idx="21">
                  <c:v>グローバル人材                                        </c:v>
                </c:pt>
                <c:pt idx="22">
                  <c:v>IoTあり</c:v>
                </c:pt>
                <c:pt idx="23">
                  <c:v>IoTなし</c:v>
                </c:pt>
                <c:pt idx="24">
                  <c:v>運用技術者、顧客サポート技術者                 </c:v>
                </c:pt>
                <c:pt idx="25">
                  <c:v>IoTあり</c:v>
                </c:pt>
                <c:pt idx="26">
                  <c:v>IoTなし</c:v>
                </c:pt>
                <c:pt idx="27">
                  <c:v>品質管理技術者                                     </c:v>
                </c:pt>
                <c:pt idx="28">
                  <c:v>IoTあり</c:v>
                </c:pt>
                <c:pt idx="29">
                  <c:v>IoTなし</c:v>
                </c:pt>
                <c:pt idx="30">
                  <c:v>研究者                                                 </c:v>
                </c:pt>
                <c:pt idx="31">
                  <c:v>IoTあり</c:v>
                </c:pt>
                <c:pt idx="32">
                  <c:v>IoTなし</c:v>
                </c:pt>
                <c:pt idx="33">
                  <c:v>その他                                                  </c:v>
                </c:pt>
                <c:pt idx="34">
                  <c:v>IoTあり</c:v>
                </c:pt>
                <c:pt idx="35">
                  <c:v>IoTなし</c:v>
                </c:pt>
                <c:pt idx="36">
                  <c:v>不足していない                                        </c:v>
                </c:pt>
                <c:pt idx="37">
                  <c:v>IoTあり</c:v>
                </c:pt>
                <c:pt idx="38">
                  <c:v>IoTなし</c:v>
                </c:pt>
              </c:strCache>
            </c:strRef>
          </c:cat>
          <c:val>
            <c:numRef>
              <c:f>'[「組込み／IoTに関する動向調査」 集計_データ編_6章_1（B-E）20200306★.xlsx]26-4(ク・IoT)'!$T$56:$T$94</c:f>
              <c:numCache>
                <c:formatCode>0.0%</c:formatCode>
                <c:ptCount val="39"/>
                <c:pt idx="1">
                  <c:v>0.44594594594594594</c:v>
                </c:pt>
                <c:pt idx="2">
                  <c:v>0.34558823529411764</c:v>
                </c:pt>
                <c:pt idx="4">
                  <c:v>0.15765765765765766</c:v>
                </c:pt>
                <c:pt idx="5">
                  <c:v>0.25735294117647056</c:v>
                </c:pt>
                <c:pt idx="7">
                  <c:v>0.11261261261261261</c:v>
                </c:pt>
                <c:pt idx="8">
                  <c:v>0.11029411764705882</c:v>
                </c:pt>
                <c:pt idx="10">
                  <c:v>9.90990990990991E-2</c:v>
                </c:pt>
                <c:pt idx="11">
                  <c:v>0.125</c:v>
                </c:pt>
                <c:pt idx="13">
                  <c:v>8.1081081081081086E-2</c:v>
                </c:pt>
                <c:pt idx="14">
                  <c:v>5.8823529411764705E-2</c:v>
                </c:pt>
                <c:pt idx="16">
                  <c:v>4.0540540540540543E-2</c:v>
                </c:pt>
                <c:pt idx="17">
                  <c:v>5.1470588235294115E-2</c:v>
                </c:pt>
                <c:pt idx="19">
                  <c:v>1.8018018018018018E-2</c:v>
                </c:pt>
                <c:pt idx="20">
                  <c:v>2.2058823529411766E-2</c:v>
                </c:pt>
                <c:pt idx="22">
                  <c:v>1.3513513513513514E-2</c:v>
                </c:pt>
                <c:pt idx="23">
                  <c:v>0</c:v>
                </c:pt>
                <c:pt idx="25">
                  <c:v>4.5045045045045045E-3</c:v>
                </c:pt>
                <c:pt idx="26">
                  <c:v>0</c:v>
                </c:pt>
                <c:pt idx="28">
                  <c:v>4.5045045045045045E-3</c:v>
                </c:pt>
                <c:pt idx="29">
                  <c:v>0</c:v>
                </c:pt>
                <c:pt idx="31">
                  <c:v>0</c:v>
                </c:pt>
                <c:pt idx="32">
                  <c:v>0</c:v>
                </c:pt>
                <c:pt idx="34">
                  <c:v>0</c:v>
                </c:pt>
                <c:pt idx="35">
                  <c:v>0</c:v>
                </c:pt>
                <c:pt idx="37">
                  <c:v>2.2522522522522521E-2</c:v>
                </c:pt>
                <c:pt idx="38">
                  <c:v>2.9411764705882353E-2</c:v>
                </c:pt>
              </c:numCache>
            </c:numRef>
          </c:val>
          <c:extLst>
            <c:ext xmlns:c16="http://schemas.microsoft.com/office/drawing/2014/chart" uri="{C3380CC4-5D6E-409C-BE32-E72D297353CC}">
              <c16:uniqueId val="{00000000-67AF-4734-AAE8-72C916573835}"/>
            </c:ext>
          </c:extLst>
        </c:ser>
        <c:ser>
          <c:idx val="1"/>
          <c:order val="1"/>
          <c:tx>
            <c:strRef>
              <c:f>'[「組込み／IoTに関する動向調査」 集計_データ編_6章_1（B-E）20200306★.xlsx]26-4(ク・IoT)'!$U$55</c:f>
              <c:strCache>
                <c:ptCount val="1"/>
                <c:pt idx="0">
                  <c:v>2番目（n=511）</c:v>
                </c:pt>
              </c:strCache>
            </c:strRef>
          </c:tx>
          <c:spPr>
            <a:solidFill>
              <a:srgbClr val="FFFF99"/>
            </a:solidFill>
            <a:ln>
              <a:solidFill>
                <a:sysClr val="windowText" lastClr="000000"/>
              </a:solidFill>
            </a:ln>
            <a:effectLst/>
          </c:spPr>
          <c:invertIfNegative val="0"/>
          <c:dLbls>
            <c:dLbl>
              <c:idx val="2"/>
              <c:layout>
                <c:manualLayout>
                  <c:x val="-5.6824601025304766E-3"/>
                  <c:y val="-1.02875751340666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5D3D-41E5-A0C1-2449E92B6632}"/>
                </c:ext>
              </c:extLst>
            </c:dLbl>
            <c:dLbl>
              <c:idx val="19"/>
              <c:delete val="1"/>
              <c:extLst>
                <c:ext xmlns:c15="http://schemas.microsoft.com/office/drawing/2012/chart" uri="{CE6537A1-D6FC-4f65-9D91-7224C49458BB}"/>
                <c:ext xmlns:c16="http://schemas.microsoft.com/office/drawing/2014/chart" uri="{C3380CC4-5D6E-409C-BE32-E72D297353CC}">
                  <c16:uniqueId val="{00000024-5D3D-41E5-A0C1-2449E92B6632}"/>
                </c:ext>
              </c:extLst>
            </c:dLbl>
            <c:dLbl>
              <c:idx val="20"/>
              <c:delete val="1"/>
              <c:extLst>
                <c:ext xmlns:c15="http://schemas.microsoft.com/office/drawing/2012/chart" uri="{CE6537A1-D6FC-4f65-9D91-7224C49458BB}"/>
                <c:ext xmlns:c16="http://schemas.microsoft.com/office/drawing/2014/chart" uri="{C3380CC4-5D6E-409C-BE32-E72D297353CC}">
                  <c16:uniqueId val="{00000022-5D3D-41E5-A0C1-2449E92B6632}"/>
                </c:ext>
              </c:extLst>
            </c:dLbl>
            <c:dLbl>
              <c:idx val="22"/>
              <c:delete val="1"/>
              <c:extLst>
                <c:ext xmlns:c15="http://schemas.microsoft.com/office/drawing/2012/chart" uri="{CE6537A1-D6FC-4f65-9D91-7224C49458BB}"/>
                <c:ext xmlns:c16="http://schemas.microsoft.com/office/drawing/2014/chart" uri="{C3380CC4-5D6E-409C-BE32-E72D297353CC}">
                  <c16:uniqueId val="{00000021-5D3D-41E5-A0C1-2449E92B6632}"/>
                </c:ext>
              </c:extLst>
            </c:dLbl>
            <c:dLbl>
              <c:idx val="23"/>
              <c:delete val="1"/>
              <c:extLst>
                <c:ext xmlns:c15="http://schemas.microsoft.com/office/drawing/2012/chart" uri="{CE6537A1-D6FC-4f65-9D91-7224C49458BB}"/>
                <c:ext xmlns:c16="http://schemas.microsoft.com/office/drawing/2014/chart" uri="{C3380CC4-5D6E-409C-BE32-E72D297353CC}">
                  <c16:uniqueId val="{0000001E-5D3D-41E5-A0C1-2449E92B6632}"/>
                </c:ext>
              </c:extLst>
            </c:dLbl>
            <c:dLbl>
              <c:idx val="25"/>
              <c:delete val="1"/>
              <c:extLst>
                <c:ext xmlns:c15="http://schemas.microsoft.com/office/drawing/2012/chart" uri="{CE6537A1-D6FC-4f65-9D91-7224C49458BB}"/>
                <c:ext xmlns:c16="http://schemas.microsoft.com/office/drawing/2014/chart" uri="{C3380CC4-5D6E-409C-BE32-E72D297353CC}">
                  <c16:uniqueId val="{0000001C-5D3D-41E5-A0C1-2449E92B6632}"/>
                </c:ext>
              </c:extLst>
            </c:dLbl>
            <c:dLbl>
              <c:idx val="26"/>
              <c:delete val="1"/>
              <c:extLst>
                <c:ext xmlns:c15="http://schemas.microsoft.com/office/drawing/2012/chart" uri="{CE6537A1-D6FC-4f65-9D91-7224C49458BB}"/>
                <c:ext xmlns:c16="http://schemas.microsoft.com/office/drawing/2014/chart" uri="{C3380CC4-5D6E-409C-BE32-E72D297353CC}">
                  <c16:uniqueId val="{00000019-5D3D-41E5-A0C1-2449E92B6632}"/>
                </c:ext>
              </c:extLst>
            </c:dLbl>
            <c:dLbl>
              <c:idx val="28"/>
              <c:delete val="1"/>
              <c:extLst>
                <c:ext xmlns:c15="http://schemas.microsoft.com/office/drawing/2012/chart" uri="{CE6537A1-D6FC-4f65-9D91-7224C49458BB}"/>
                <c:ext xmlns:c16="http://schemas.microsoft.com/office/drawing/2014/chart" uri="{C3380CC4-5D6E-409C-BE32-E72D297353CC}">
                  <c16:uniqueId val="{00000016-5D3D-41E5-A0C1-2449E92B6632}"/>
                </c:ext>
              </c:extLst>
            </c:dLbl>
            <c:dLbl>
              <c:idx val="29"/>
              <c:delete val="1"/>
              <c:extLst>
                <c:ext xmlns:c15="http://schemas.microsoft.com/office/drawing/2012/chart" uri="{CE6537A1-D6FC-4f65-9D91-7224C49458BB}"/>
                <c:ext xmlns:c16="http://schemas.microsoft.com/office/drawing/2014/chart" uri="{C3380CC4-5D6E-409C-BE32-E72D297353CC}">
                  <c16:uniqueId val="{00000013-5D3D-41E5-A0C1-2449E92B6632}"/>
                </c:ext>
              </c:extLst>
            </c:dLbl>
            <c:dLbl>
              <c:idx val="31"/>
              <c:delete val="1"/>
              <c:extLst>
                <c:ext xmlns:c15="http://schemas.microsoft.com/office/drawing/2012/chart" uri="{CE6537A1-D6FC-4f65-9D91-7224C49458BB}"/>
                <c:ext xmlns:c16="http://schemas.microsoft.com/office/drawing/2014/chart" uri="{C3380CC4-5D6E-409C-BE32-E72D297353CC}">
                  <c16:uniqueId val="{00000010-5D3D-41E5-A0C1-2449E92B6632}"/>
                </c:ext>
              </c:extLst>
            </c:dLbl>
            <c:dLbl>
              <c:idx val="32"/>
              <c:delete val="1"/>
              <c:extLst>
                <c:ext xmlns:c15="http://schemas.microsoft.com/office/drawing/2012/chart" uri="{CE6537A1-D6FC-4f65-9D91-7224C49458BB}"/>
                <c:ext xmlns:c16="http://schemas.microsoft.com/office/drawing/2014/chart" uri="{C3380CC4-5D6E-409C-BE32-E72D297353CC}">
                  <c16:uniqueId val="{0000000D-5D3D-41E5-A0C1-2449E92B6632}"/>
                </c:ext>
              </c:extLst>
            </c:dLbl>
            <c:dLbl>
              <c:idx val="34"/>
              <c:delete val="1"/>
              <c:extLst>
                <c:ext xmlns:c15="http://schemas.microsoft.com/office/drawing/2012/chart" uri="{CE6537A1-D6FC-4f65-9D91-7224C49458BB}"/>
                <c:ext xmlns:c16="http://schemas.microsoft.com/office/drawing/2014/chart" uri="{C3380CC4-5D6E-409C-BE32-E72D297353CC}">
                  <c16:uniqueId val="{0000000A-5D3D-41E5-A0C1-2449E92B6632}"/>
                </c:ext>
              </c:extLst>
            </c:dLbl>
            <c:dLbl>
              <c:idx val="35"/>
              <c:delete val="1"/>
              <c:extLst>
                <c:ext xmlns:c15="http://schemas.microsoft.com/office/drawing/2012/chart" uri="{CE6537A1-D6FC-4f65-9D91-7224C49458BB}"/>
                <c:ext xmlns:c16="http://schemas.microsoft.com/office/drawing/2014/chart" uri="{C3380CC4-5D6E-409C-BE32-E72D297353CC}">
                  <c16:uniqueId val="{00000007-5D3D-41E5-A0C1-2449E92B6632}"/>
                </c:ext>
              </c:extLst>
            </c:dLbl>
            <c:dLbl>
              <c:idx val="37"/>
              <c:delete val="1"/>
              <c:extLst>
                <c:ext xmlns:c15="http://schemas.microsoft.com/office/drawing/2012/chart" uri="{CE6537A1-D6FC-4f65-9D91-7224C49458BB}"/>
                <c:ext xmlns:c16="http://schemas.microsoft.com/office/drawing/2014/chart" uri="{C3380CC4-5D6E-409C-BE32-E72D297353CC}">
                  <c16:uniqueId val="{00000004-5D3D-41E5-A0C1-2449E92B6632}"/>
                </c:ext>
              </c:extLst>
            </c:dLbl>
            <c:dLbl>
              <c:idx val="38"/>
              <c:delete val="1"/>
              <c:extLst>
                <c:ext xmlns:c15="http://schemas.microsoft.com/office/drawing/2012/chart" uri="{CE6537A1-D6FC-4f65-9D91-7224C49458BB}"/>
                <c:ext xmlns:c16="http://schemas.microsoft.com/office/drawing/2014/chart" uri="{C3380CC4-5D6E-409C-BE32-E72D297353CC}">
                  <c16:uniqueId val="{00000002-5D3D-41E5-A0C1-2449E92B6632}"/>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集計_データ編_6章_1（B-E）20200306★.xlsx]26-4(ク・IoT)'!$S$56:$S$94</c:f>
              <c:strCache>
                <c:ptCount val="39"/>
                <c:pt idx="0">
                  <c:v>ビジネスをデザインできる人材                         </c:v>
                </c:pt>
                <c:pt idx="1">
                  <c:v>IoTあり</c:v>
                </c:pt>
                <c:pt idx="2">
                  <c:v>IoTなし</c:v>
                </c:pt>
                <c:pt idx="3">
                  <c:v>新技術の専門技術者                                </c:v>
                </c:pt>
                <c:pt idx="4">
                  <c:v>IoTあり</c:v>
                </c:pt>
                <c:pt idx="5">
                  <c:v>IoTなし</c:v>
                </c:pt>
                <c:pt idx="6">
                  <c:v>プロジェクトマネージャ                                  </c:v>
                </c:pt>
                <c:pt idx="7">
                  <c:v>IoTあり</c:v>
                </c:pt>
                <c:pt idx="8">
                  <c:v>IoTなし</c:v>
                </c:pt>
                <c:pt idx="9">
                  <c:v>システム全体を俯瞰して思考できる人材            </c:v>
                </c:pt>
                <c:pt idx="10">
                  <c:v>IoTあり</c:v>
                </c:pt>
                <c:pt idx="11">
                  <c:v>IoTなし</c:v>
                </c:pt>
                <c:pt idx="12">
                  <c:v>複数の応用分野をまたいでとりまとめができる人材 </c:v>
                </c:pt>
                <c:pt idx="13">
                  <c:v>IoTあり</c:v>
                </c:pt>
                <c:pt idx="14">
                  <c:v>IoTなし</c:v>
                </c:pt>
                <c:pt idx="15">
                  <c:v>設計技術者                                           </c:v>
                </c:pt>
                <c:pt idx="16">
                  <c:v>IoTあり</c:v>
                </c:pt>
                <c:pt idx="17">
                  <c:v>IoTなし</c:v>
                </c:pt>
                <c:pt idx="18">
                  <c:v>実装・検証技術者                                    </c:v>
                </c:pt>
                <c:pt idx="19">
                  <c:v>IoTあり</c:v>
                </c:pt>
                <c:pt idx="20">
                  <c:v>IoTなし</c:v>
                </c:pt>
                <c:pt idx="21">
                  <c:v>グローバル人材                                        </c:v>
                </c:pt>
                <c:pt idx="22">
                  <c:v>IoTあり</c:v>
                </c:pt>
                <c:pt idx="23">
                  <c:v>IoTなし</c:v>
                </c:pt>
                <c:pt idx="24">
                  <c:v>運用技術者、顧客サポート技術者                 </c:v>
                </c:pt>
                <c:pt idx="25">
                  <c:v>IoTあり</c:v>
                </c:pt>
                <c:pt idx="26">
                  <c:v>IoTなし</c:v>
                </c:pt>
                <c:pt idx="27">
                  <c:v>品質管理技術者                                     </c:v>
                </c:pt>
                <c:pt idx="28">
                  <c:v>IoTあり</c:v>
                </c:pt>
                <c:pt idx="29">
                  <c:v>IoTなし</c:v>
                </c:pt>
                <c:pt idx="30">
                  <c:v>研究者                                                 </c:v>
                </c:pt>
                <c:pt idx="31">
                  <c:v>IoTあり</c:v>
                </c:pt>
                <c:pt idx="32">
                  <c:v>IoTなし</c:v>
                </c:pt>
                <c:pt idx="33">
                  <c:v>その他                                                  </c:v>
                </c:pt>
                <c:pt idx="34">
                  <c:v>IoTあり</c:v>
                </c:pt>
                <c:pt idx="35">
                  <c:v>IoTなし</c:v>
                </c:pt>
                <c:pt idx="36">
                  <c:v>不足していない                                        </c:v>
                </c:pt>
                <c:pt idx="37">
                  <c:v>IoTあり</c:v>
                </c:pt>
                <c:pt idx="38">
                  <c:v>IoTなし</c:v>
                </c:pt>
              </c:strCache>
            </c:strRef>
          </c:cat>
          <c:val>
            <c:numRef>
              <c:f>'[「組込み／IoTに関する動向調査」 集計_データ編_6章_1（B-E）20200306★.xlsx]26-4(ク・IoT)'!$U$56:$U$94</c:f>
              <c:numCache>
                <c:formatCode>0.0%</c:formatCode>
                <c:ptCount val="39"/>
                <c:pt idx="1">
                  <c:v>8.4112149532710276E-2</c:v>
                </c:pt>
                <c:pt idx="2">
                  <c:v>3.787878787878788E-2</c:v>
                </c:pt>
                <c:pt idx="4">
                  <c:v>0.16355140186915887</c:v>
                </c:pt>
                <c:pt idx="5">
                  <c:v>0.17424242424242425</c:v>
                </c:pt>
                <c:pt idx="7">
                  <c:v>9.8130841121495324E-2</c:v>
                </c:pt>
                <c:pt idx="8">
                  <c:v>0.17424242424242425</c:v>
                </c:pt>
                <c:pt idx="10">
                  <c:v>0.19626168224299065</c:v>
                </c:pt>
                <c:pt idx="11">
                  <c:v>0.25757575757575757</c:v>
                </c:pt>
                <c:pt idx="13">
                  <c:v>0.2102803738317757</c:v>
                </c:pt>
                <c:pt idx="14">
                  <c:v>0.15151515151515152</c:v>
                </c:pt>
                <c:pt idx="16">
                  <c:v>8.8785046728971959E-2</c:v>
                </c:pt>
                <c:pt idx="17">
                  <c:v>9.8484848484848481E-2</c:v>
                </c:pt>
                <c:pt idx="19">
                  <c:v>5.1401869158878503E-2</c:v>
                </c:pt>
                <c:pt idx="20">
                  <c:v>3.787878787878788E-2</c:v>
                </c:pt>
                <c:pt idx="22">
                  <c:v>4.6728971962616821E-2</c:v>
                </c:pt>
                <c:pt idx="23">
                  <c:v>2.2727272727272728E-2</c:v>
                </c:pt>
                <c:pt idx="25">
                  <c:v>1.4018691588785047E-2</c:v>
                </c:pt>
                <c:pt idx="26">
                  <c:v>7.575757575757576E-3</c:v>
                </c:pt>
                <c:pt idx="28">
                  <c:v>0</c:v>
                </c:pt>
                <c:pt idx="29">
                  <c:v>7.575757575757576E-3</c:v>
                </c:pt>
                <c:pt idx="31">
                  <c:v>1.8691588785046728E-2</c:v>
                </c:pt>
                <c:pt idx="32">
                  <c:v>7.575757575757576E-3</c:v>
                </c:pt>
                <c:pt idx="34">
                  <c:v>0</c:v>
                </c:pt>
                <c:pt idx="35">
                  <c:v>0</c:v>
                </c:pt>
                <c:pt idx="37">
                  <c:v>2.8037383177570093E-2</c:v>
                </c:pt>
                <c:pt idx="38">
                  <c:v>2.2727272727272728E-2</c:v>
                </c:pt>
              </c:numCache>
            </c:numRef>
          </c:val>
          <c:extLst>
            <c:ext xmlns:c16="http://schemas.microsoft.com/office/drawing/2014/chart" uri="{C3380CC4-5D6E-409C-BE32-E72D297353CC}">
              <c16:uniqueId val="{00000001-67AF-4734-AAE8-72C916573835}"/>
            </c:ext>
          </c:extLst>
        </c:ser>
        <c:ser>
          <c:idx val="2"/>
          <c:order val="2"/>
          <c:tx>
            <c:strRef>
              <c:f>'[「組込み／IoTに関する動向調査」 集計_データ編_6章_1（B-E）20200306★.xlsx]26-4(ク・IoT)'!$V$55</c:f>
              <c:strCache>
                <c:ptCount val="1"/>
                <c:pt idx="0">
                  <c:v>3番目（n=487）</c:v>
                </c:pt>
              </c:strCache>
            </c:strRef>
          </c:tx>
          <c:spPr>
            <a:solidFill>
              <a:srgbClr val="3366FF"/>
            </a:solidFill>
            <a:ln>
              <a:solidFill>
                <a:sysClr val="windowText" lastClr="000000"/>
              </a:solidFill>
            </a:ln>
            <a:effectLst/>
          </c:spPr>
          <c:invertIfNegative val="0"/>
          <c:dLbls>
            <c:dLbl>
              <c:idx val="20"/>
              <c:layout>
                <c:manualLayout>
                  <c:x val="4.8300910871508063E-2"/>
                  <c:y val="7.5443722325184979E-17"/>
                </c:manualLayout>
              </c:layout>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5D3D-41E5-A0C1-2449E92B6632}"/>
                </c:ext>
              </c:extLst>
            </c:dLbl>
            <c:dLbl>
              <c:idx val="25"/>
              <c:delete val="1"/>
              <c:extLst>
                <c:ext xmlns:c15="http://schemas.microsoft.com/office/drawing/2012/chart" uri="{CE6537A1-D6FC-4f65-9D91-7224C49458BB}"/>
                <c:ext xmlns:c16="http://schemas.microsoft.com/office/drawing/2014/chart" uri="{C3380CC4-5D6E-409C-BE32-E72D297353CC}">
                  <c16:uniqueId val="{0000001B-5D3D-41E5-A0C1-2449E92B6632}"/>
                </c:ext>
              </c:extLst>
            </c:dLbl>
            <c:dLbl>
              <c:idx val="26"/>
              <c:delete val="1"/>
              <c:extLst>
                <c:ext xmlns:c15="http://schemas.microsoft.com/office/drawing/2012/chart" uri="{CE6537A1-D6FC-4f65-9D91-7224C49458BB}"/>
                <c:ext xmlns:c16="http://schemas.microsoft.com/office/drawing/2014/chart" uri="{C3380CC4-5D6E-409C-BE32-E72D297353CC}">
                  <c16:uniqueId val="{00000018-5D3D-41E5-A0C1-2449E92B6632}"/>
                </c:ext>
              </c:extLst>
            </c:dLbl>
            <c:dLbl>
              <c:idx val="28"/>
              <c:delete val="1"/>
              <c:extLst>
                <c:ext xmlns:c15="http://schemas.microsoft.com/office/drawing/2012/chart" uri="{CE6537A1-D6FC-4f65-9D91-7224C49458BB}"/>
                <c:ext xmlns:c16="http://schemas.microsoft.com/office/drawing/2014/chart" uri="{C3380CC4-5D6E-409C-BE32-E72D297353CC}">
                  <c16:uniqueId val="{00000015-5D3D-41E5-A0C1-2449E92B6632}"/>
                </c:ext>
              </c:extLst>
            </c:dLbl>
            <c:dLbl>
              <c:idx val="29"/>
              <c:delete val="1"/>
              <c:extLst>
                <c:ext xmlns:c15="http://schemas.microsoft.com/office/drawing/2012/chart" uri="{CE6537A1-D6FC-4f65-9D91-7224C49458BB}"/>
                <c:ext xmlns:c16="http://schemas.microsoft.com/office/drawing/2014/chart" uri="{C3380CC4-5D6E-409C-BE32-E72D297353CC}">
                  <c16:uniqueId val="{00000012-5D3D-41E5-A0C1-2449E92B6632}"/>
                </c:ext>
              </c:extLst>
            </c:dLbl>
            <c:dLbl>
              <c:idx val="31"/>
              <c:delete val="1"/>
              <c:extLst>
                <c:ext xmlns:c15="http://schemas.microsoft.com/office/drawing/2012/chart" uri="{CE6537A1-D6FC-4f65-9D91-7224C49458BB}"/>
                <c:ext xmlns:c16="http://schemas.microsoft.com/office/drawing/2014/chart" uri="{C3380CC4-5D6E-409C-BE32-E72D297353CC}">
                  <c16:uniqueId val="{0000000F-5D3D-41E5-A0C1-2449E92B6632}"/>
                </c:ext>
              </c:extLst>
            </c:dLbl>
            <c:dLbl>
              <c:idx val="32"/>
              <c:delete val="1"/>
              <c:extLst>
                <c:ext xmlns:c15="http://schemas.microsoft.com/office/drawing/2012/chart" uri="{CE6537A1-D6FC-4f65-9D91-7224C49458BB}"/>
                <c:ext xmlns:c16="http://schemas.microsoft.com/office/drawing/2014/chart" uri="{C3380CC4-5D6E-409C-BE32-E72D297353CC}">
                  <c16:uniqueId val="{0000000C-5D3D-41E5-A0C1-2449E92B6632}"/>
                </c:ext>
              </c:extLst>
            </c:dLbl>
            <c:dLbl>
              <c:idx val="34"/>
              <c:delete val="1"/>
              <c:extLst>
                <c:ext xmlns:c15="http://schemas.microsoft.com/office/drawing/2012/chart" uri="{CE6537A1-D6FC-4f65-9D91-7224C49458BB}"/>
                <c:ext xmlns:c16="http://schemas.microsoft.com/office/drawing/2014/chart" uri="{C3380CC4-5D6E-409C-BE32-E72D297353CC}">
                  <c16:uniqueId val="{00000009-5D3D-41E5-A0C1-2449E92B6632}"/>
                </c:ext>
              </c:extLst>
            </c:dLbl>
            <c:dLbl>
              <c:idx val="35"/>
              <c:delete val="1"/>
              <c:extLst>
                <c:ext xmlns:c15="http://schemas.microsoft.com/office/drawing/2012/chart" uri="{CE6537A1-D6FC-4f65-9D91-7224C49458BB}"/>
                <c:ext xmlns:c16="http://schemas.microsoft.com/office/drawing/2014/chart" uri="{C3380CC4-5D6E-409C-BE32-E72D297353CC}">
                  <c16:uniqueId val="{00000006-5D3D-41E5-A0C1-2449E92B6632}"/>
                </c:ext>
              </c:extLst>
            </c:dLbl>
            <c:dLbl>
              <c:idx val="37"/>
              <c:delete val="1"/>
              <c:extLst>
                <c:ext xmlns:c15="http://schemas.microsoft.com/office/drawing/2012/chart" uri="{CE6537A1-D6FC-4f65-9D91-7224C49458BB}"/>
                <c:ext xmlns:c16="http://schemas.microsoft.com/office/drawing/2014/chart" uri="{C3380CC4-5D6E-409C-BE32-E72D297353CC}">
                  <c16:uniqueId val="{00000000-5D3D-41E5-A0C1-2449E92B6632}"/>
                </c:ext>
              </c:extLst>
            </c:dLbl>
            <c:dLbl>
              <c:idx val="38"/>
              <c:delete val="1"/>
              <c:extLst>
                <c:ext xmlns:c15="http://schemas.microsoft.com/office/drawing/2012/chart" uri="{CE6537A1-D6FC-4f65-9D91-7224C49458BB}"/>
                <c:ext xmlns:c16="http://schemas.microsoft.com/office/drawing/2014/chart" uri="{C3380CC4-5D6E-409C-BE32-E72D297353CC}">
                  <c16:uniqueId val="{00000001-5D3D-41E5-A0C1-2449E92B6632}"/>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集計_データ編_6章_1（B-E）20200306★.xlsx]26-4(ク・IoT)'!$S$56:$S$94</c:f>
              <c:strCache>
                <c:ptCount val="39"/>
                <c:pt idx="0">
                  <c:v>ビジネスをデザインできる人材                         </c:v>
                </c:pt>
                <c:pt idx="1">
                  <c:v>IoTあり</c:v>
                </c:pt>
                <c:pt idx="2">
                  <c:v>IoTなし</c:v>
                </c:pt>
                <c:pt idx="3">
                  <c:v>新技術の専門技術者                                </c:v>
                </c:pt>
                <c:pt idx="4">
                  <c:v>IoTあり</c:v>
                </c:pt>
                <c:pt idx="5">
                  <c:v>IoTなし</c:v>
                </c:pt>
                <c:pt idx="6">
                  <c:v>プロジェクトマネージャ                                  </c:v>
                </c:pt>
                <c:pt idx="7">
                  <c:v>IoTあり</c:v>
                </c:pt>
                <c:pt idx="8">
                  <c:v>IoTなし</c:v>
                </c:pt>
                <c:pt idx="9">
                  <c:v>システム全体を俯瞰して思考できる人材            </c:v>
                </c:pt>
                <c:pt idx="10">
                  <c:v>IoTあり</c:v>
                </c:pt>
                <c:pt idx="11">
                  <c:v>IoTなし</c:v>
                </c:pt>
                <c:pt idx="12">
                  <c:v>複数の応用分野をまたいでとりまとめができる人材 </c:v>
                </c:pt>
                <c:pt idx="13">
                  <c:v>IoTあり</c:v>
                </c:pt>
                <c:pt idx="14">
                  <c:v>IoTなし</c:v>
                </c:pt>
                <c:pt idx="15">
                  <c:v>設計技術者                                           </c:v>
                </c:pt>
                <c:pt idx="16">
                  <c:v>IoTあり</c:v>
                </c:pt>
                <c:pt idx="17">
                  <c:v>IoTなし</c:v>
                </c:pt>
                <c:pt idx="18">
                  <c:v>実装・検証技術者                                    </c:v>
                </c:pt>
                <c:pt idx="19">
                  <c:v>IoTあり</c:v>
                </c:pt>
                <c:pt idx="20">
                  <c:v>IoTなし</c:v>
                </c:pt>
                <c:pt idx="21">
                  <c:v>グローバル人材                                        </c:v>
                </c:pt>
                <c:pt idx="22">
                  <c:v>IoTあり</c:v>
                </c:pt>
                <c:pt idx="23">
                  <c:v>IoTなし</c:v>
                </c:pt>
                <c:pt idx="24">
                  <c:v>運用技術者、顧客サポート技術者                 </c:v>
                </c:pt>
                <c:pt idx="25">
                  <c:v>IoTあり</c:v>
                </c:pt>
                <c:pt idx="26">
                  <c:v>IoTなし</c:v>
                </c:pt>
                <c:pt idx="27">
                  <c:v>品質管理技術者                                     </c:v>
                </c:pt>
                <c:pt idx="28">
                  <c:v>IoTあり</c:v>
                </c:pt>
                <c:pt idx="29">
                  <c:v>IoTなし</c:v>
                </c:pt>
                <c:pt idx="30">
                  <c:v>研究者                                                 </c:v>
                </c:pt>
                <c:pt idx="31">
                  <c:v>IoTあり</c:v>
                </c:pt>
                <c:pt idx="32">
                  <c:v>IoTなし</c:v>
                </c:pt>
                <c:pt idx="33">
                  <c:v>その他                                                  </c:v>
                </c:pt>
                <c:pt idx="34">
                  <c:v>IoTあり</c:v>
                </c:pt>
                <c:pt idx="35">
                  <c:v>IoTなし</c:v>
                </c:pt>
                <c:pt idx="36">
                  <c:v>不足していない                                        </c:v>
                </c:pt>
                <c:pt idx="37">
                  <c:v>IoTあり</c:v>
                </c:pt>
                <c:pt idx="38">
                  <c:v>IoTなし</c:v>
                </c:pt>
              </c:strCache>
            </c:strRef>
          </c:cat>
          <c:val>
            <c:numRef>
              <c:f>'[「組込み／IoTに関する動向調査」 集計_データ編_6章_1（B-E）20200306★.xlsx]26-4(ク・IoT)'!$V$56:$V$94</c:f>
              <c:numCache>
                <c:formatCode>0.0%</c:formatCode>
                <c:ptCount val="39"/>
                <c:pt idx="1">
                  <c:v>5.8823529411764705E-2</c:v>
                </c:pt>
                <c:pt idx="2">
                  <c:v>9.375E-2</c:v>
                </c:pt>
                <c:pt idx="4">
                  <c:v>0.18137254901960784</c:v>
                </c:pt>
                <c:pt idx="5">
                  <c:v>0.234375</c:v>
                </c:pt>
                <c:pt idx="7">
                  <c:v>0.10294117647058823</c:v>
                </c:pt>
                <c:pt idx="8">
                  <c:v>0.1171875</c:v>
                </c:pt>
                <c:pt idx="10">
                  <c:v>0.23039215686274508</c:v>
                </c:pt>
                <c:pt idx="11">
                  <c:v>0.1171875</c:v>
                </c:pt>
                <c:pt idx="13">
                  <c:v>9.3137254901960786E-2</c:v>
                </c:pt>
                <c:pt idx="14">
                  <c:v>0.1171875</c:v>
                </c:pt>
                <c:pt idx="16">
                  <c:v>7.8431372549019607E-2</c:v>
                </c:pt>
                <c:pt idx="17">
                  <c:v>6.25E-2</c:v>
                </c:pt>
                <c:pt idx="19">
                  <c:v>6.8627450980392163E-2</c:v>
                </c:pt>
                <c:pt idx="20">
                  <c:v>3.90625E-2</c:v>
                </c:pt>
                <c:pt idx="22">
                  <c:v>5.8823529411764705E-2</c:v>
                </c:pt>
                <c:pt idx="23">
                  <c:v>8.59375E-2</c:v>
                </c:pt>
                <c:pt idx="25">
                  <c:v>3.4313725490196081E-2</c:v>
                </c:pt>
                <c:pt idx="26">
                  <c:v>3.125E-2</c:v>
                </c:pt>
                <c:pt idx="28">
                  <c:v>3.4313725490196081E-2</c:v>
                </c:pt>
                <c:pt idx="29">
                  <c:v>5.46875E-2</c:v>
                </c:pt>
                <c:pt idx="31">
                  <c:v>2.4509803921568627E-2</c:v>
                </c:pt>
                <c:pt idx="32">
                  <c:v>7.8125E-3</c:v>
                </c:pt>
                <c:pt idx="34">
                  <c:v>4.9019607843137254E-3</c:v>
                </c:pt>
                <c:pt idx="35">
                  <c:v>7.8125E-3</c:v>
                </c:pt>
                <c:pt idx="37">
                  <c:v>2.9411764705882353E-2</c:v>
                </c:pt>
                <c:pt idx="38">
                  <c:v>3.125E-2</c:v>
                </c:pt>
              </c:numCache>
            </c:numRef>
          </c:val>
          <c:extLst>
            <c:ext xmlns:c16="http://schemas.microsoft.com/office/drawing/2014/chart" uri="{C3380CC4-5D6E-409C-BE32-E72D297353CC}">
              <c16:uniqueId val="{00000002-67AF-4734-AAE8-72C916573835}"/>
            </c:ext>
          </c:extLst>
        </c:ser>
        <c:dLbls>
          <c:showLegendKey val="0"/>
          <c:showVal val="0"/>
          <c:showCatName val="0"/>
          <c:showSerName val="0"/>
          <c:showPercent val="0"/>
          <c:showBubbleSize val="0"/>
        </c:dLbls>
        <c:gapWidth val="40"/>
        <c:overlap val="100"/>
        <c:axId val="472030592"/>
        <c:axId val="472151168"/>
      </c:barChart>
      <c:catAx>
        <c:axId val="472030592"/>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72151168"/>
        <c:crosses val="autoZero"/>
        <c:auto val="1"/>
        <c:lblAlgn val="ctr"/>
        <c:lblOffset val="100"/>
        <c:noMultiLvlLbl val="0"/>
      </c:catAx>
      <c:valAx>
        <c:axId val="472151168"/>
        <c:scaling>
          <c:orientation val="minMax"/>
          <c:max val="0.70000000000000007"/>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72030592"/>
        <c:crosses val="autoZero"/>
        <c:crossBetween val="between"/>
        <c:majorUnit val="0.1"/>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8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b="1" dirty="0"/>
              <a:t>現在不足している人材</a:t>
            </a:r>
          </a:p>
        </c:rich>
      </c:tx>
      <c:layout>
        <c:manualLayout>
          <c:xMode val="edge"/>
          <c:yMode val="edge"/>
          <c:x val="0.35964902753761951"/>
          <c:y val="0"/>
        </c:manualLayout>
      </c:layout>
      <c:overlay val="0"/>
      <c:spPr>
        <a:noFill/>
        <a:ln>
          <a:noFill/>
        </a:ln>
        <a:effectLst/>
      </c:spPr>
      <c:txPr>
        <a:bodyPr rot="0" spcFirstLastPara="1" vertOverflow="ellipsis" vert="horz" wrap="square" anchor="ctr" anchorCtr="1"/>
        <a:lstStyle/>
        <a:p>
          <a:pPr>
            <a:defRPr sz="96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50917904442936412"/>
          <c:y val="8.8307539248818762E-2"/>
          <c:w val="0.4470001380888996"/>
          <c:h val="0.87075039947178601"/>
        </c:manualLayout>
      </c:layout>
      <c:barChart>
        <c:barDir val="bar"/>
        <c:grouping val="stacked"/>
        <c:varyColors val="0"/>
        <c:ser>
          <c:idx val="0"/>
          <c:order val="0"/>
          <c:tx>
            <c:strRef>
              <c:f>'[「組込み／IoTに関する動向調査」 集計_データ編_6章_1（B-E）20200306★.xlsx]26-5(ク・AI)'!$I$55</c:f>
              <c:strCache>
                <c:ptCount val="1"/>
                <c:pt idx="0">
                  <c:v>1番目（n=554）</c:v>
                </c:pt>
              </c:strCache>
            </c:strRef>
          </c:tx>
          <c:spPr>
            <a:solidFill>
              <a:srgbClr val="FF9966"/>
            </a:solidFill>
            <a:ln>
              <a:solidFill>
                <a:sysClr val="windowText" lastClr="000000"/>
              </a:solidFill>
            </a:ln>
            <a:effectLst/>
          </c:spPr>
          <c:invertIfNegative val="0"/>
          <c:dLbls>
            <c:dLbl>
              <c:idx val="22"/>
              <c:delete val="1"/>
              <c:extLst>
                <c:ext xmlns:c15="http://schemas.microsoft.com/office/drawing/2012/chart" uri="{CE6537A1-D6FC-4f65-9D91-7224C49458BB}"/>
                <c:ext xmlns:c16="http://schemas.microsoft.com/office/drawing/2014/chart" uri="{C3380CC4-5D6E-409C-BE32-E72D297353CC}">
                  <c16:uniqueId val="{00000023-53C5-40C5-B551-9CF9F620576E}"/>
                </c:ext>
              </c:extLst>
            </c:dLbl>
            <c:dLbl>
              <c:idx val="23"/>
              <c:delete val="1"/>
              <c:extLst>
                <c:ext xmlns:c15="http://schemas.microsoft.com/office/drawing/2012/chart" uri="{CE6537A1-D6FC-4f65-9D91-7224C49458BB}"/>
                <c:ext xmlns:c16="http://schemas.microsoft.com/office/drawing/2014/chart" uri="{C3380CC4-5D6E-409C-BE32-E72D297353CC}">
                  <c16:uniqueId val="{00000020-53C5-40C5-B551-9CF9F620576E}"/>
                </c:ext>
              </c:extLst>
            </c:dLbl>
            <c:dLbl>
              <c:idx val="25"/>
              <c:delete val="1"/>
              <c:extLst>
                <c:ext xmlns:c15="http://schemas.microsoft.com/office/drawing/2012/chart" uri="{CE6537A1-D6FC-4f65-9D91-7224C49458BB}"/>
                <c:ext xmlns:c16="http://schemas.microsoft.com/office/drawing/2014/chart" uri="{C3380CC4-5D6E-409C-BE32-E72D297353CC}">
                  <c16:uniqueId val="{0000001D-53C5-40C5-B551-9CF9F620576E}"/>
                </c:ext>
              </c:extLst>
            </c:dLbl>
            <c:dLbl>
              <c:idx val="26"/>
              <c:delete val="1"/>
              <c:extLst>
                <c:ext xmlns:c15="http://schemas.microsoft.com/office/drawing/2012/chart" uri="{CE6537A1-D6FC-4f65-9D91-7224C49458BB}"/>
                <c:ext xmlns:c16="http://schemas.microsoft.com/office/drawing/2014/chart" uri="{C3380CC4-5D6E-409C-BE32-E72D297353CC}">
                  <c16:uniqueId val="{0000001A-53C5-40C5-B551-9CF9F620576E}"/>
                </c:ext>
              </c:extLst>
            </c:dLbl>
            <c:dLbl>
              <c:idx val="28"/>
              <c:delete val="1"/>
              <c:extLst>
                <c:ext xmlns:c15="http://schemas.microsoft.com/office/drawing/2012/chart" uri="{CE6537A1-D6FC-4f65-9D91-7224C49458BB}"/>
                <c:ext xmlns:c16="http://schemas.microsoft.com/office/drawing/2014/chart" uri="{C3380CC4-5D6E-409C-BE32-E72D297353CC}">
                  <c16:uniqueId val="{00000017-53C5-40C5-B551-9CF9F620576E}"/>
                </c:ext>
              </c:extLst>
            </c:dLbl>
            <c:dLbl>
              <c:idx val="29"/>
              <c:delete val="1"/>
              <c:extLst>
                <c:ext xmlns:c15="http://schemas.microsoft.com/office/drawing/2012/chart" uri="{CE6537A1-D6FC-4f65-9D91-7224C49458BB}"/>
                <c:ext xmlns:c16="http://schemas.microsoft.com/office/drawing/2014/chart" uri="{C3380CC4-5D6E-409C-BE32-E72D297353CC}">
                  <c16:uniqueId val="{00000014-53C5-40C5-B551-9CF9F620576E}"/>
                </c:ext>
              </c:extLst>
            </c:dLbl>
            <c:dLbl>
              <c:idx val="31"/>
              <c:delete val="1"/>
              <c:extLst>
                <c:ext xmlns:c15="http://schemas.microsoft.com/office/drawing/2012/chart" uri="{CE6537A1-D6FC-4f65-9D91-7224C49458BB}"/>
                <c:ext xmlns:c16="http://schemas.microsoft.com/office/drawing/2014/chart" uri="{C3380CC4-5D6E-409C-BE32-E72D297353CC}">
                  <c16:uniqueId val="{00000011-53C5-40C5-B551-9CF9F620576E}"/>
                </c:ext>
              </c:extLst>
            </c:dLbl>
            <c:dLbl>
              <c:idx val="32"/>
              <c:delete val="1"/>
              <c:extLst>
                <c:ext xmlns:c15="http://schemas.microsoft.com/office/drawing/2012/chart" uri="{CE6537A1-D6FC-4f65-9D91-7224C49458BB}"/>
                <c:ext xmlns:c16="http://schemas.microsoft.com/office/drawing/2014/chart" uri="{C3380CC4-5D6E-409C-BE32-E72D297353CC}">
                  <c16:uniqueId val="{0000000E-53C5-40C5-B551-9CF9F620576E}"/>
                </c:ext>
              </c:extLst>
            </c:dLbl>
            <c:dLbl>
              <c:idx val="34"/>
              <c:delete val="1"/>
              <c:extLst>
                <c:ext xmlns:c15="http://schemas.microsoft.com/office/drawing/2012/chart" uri="{CE6537A1-D6FC-4f65-9D91-7224C49458BB}"/>
                <c:ext xmlns:c16="http://schemas.microsoft.com/office/drawing/2014/chart" uri="{C3380CC4-5D6E-409C-BE32-E72D297353CC}">
                  <c16:uniqueId val="{0000000B-53C5-40C5-B551-9CF9F620576E}"/>
                </c:ext>
              </c:extLst>
            </c:dLbl>
            <c:dLbl>
              <c:idx val="35"/>
              <c:delete val="1"/>
              <c:extLst>
                <c:ext xmlns:c15="http://schemas.microsoft.com/office/drawing/2012/chart" uri="{CE6537A1-D6FC-4f65-9D91-7224C49458BB}"/>
                <c:ext xmlns:c16="http://schemas.microsoft.com/office/drawing/2014/chart" uri="{C3380CC4-5D6E-409C-BE32-E72D297353CC}">
                  <c16:uniqueId val="{00000008-53C5-40C5-B551-9CF9F620576E}"/>
                </c:ext>
              </c:extLst>
            </c:dLbl>
            <c:dLbl>
              <c:idx val="37"/>
              <c:delete val="1"/>
              <c:extLst>
                <c:ext xmlns:c15="http://schemas.microsoft.com/office/drawing/2012/chart" uri="{CE6537A1-D6FC-4f65-9D91-7224C49458BB}"/>
                <c:ext xmlns:c16="http://schemas.microsoft.com/office/drawing/2014/chart" uri="{C3380CC4-5D6E-409C-BE32-E72D297353CC}">
                  <c16:uniqueId val="{00000004-53C5-40C5-B551-9CF9F620576E}"/>
                </c:ext>
              </c:extLst>
            </c:dLbl>
            <c:dLbl>
              <c:idx val="38"/>
              <c:delete val="1"/>
              <c:extLst>
                <c:ext xmlns:c15="http://schemas.microsoft.com/office/drawing/2012/chart" uri="{CE6537A1-D6FC-4f65-9D91-7224C49458BB}"/>
                <c:ext xmlns:c16="http://schemas.microsoft.com/office/drawing/2014/chart" uri="{C3380CC4-5D6E-409C-BE32-E72D297353CC}">
                  <c16:uniqueId val="{00000005-53C5-40C5-B551-9CF9F620576E}"/>
                </c:ext>
              </c:extLst>
            </c:dLbl>
            <c:spPr>
              <a:noFill/>
              <a:ln>
                <a:noFill/>
              </a:ln>
              <a:effectLst/>
            </c:spPr>
            <c:txPr>
              <a:bodyPr rot="0" spcFirstLastPara="1" vertOverflow="ellipsis" vert="horz" wrap="square" anchor="ctr" anchorCtr="1"/>
              <a:lstStyle/>
              <a:p>
                <a:pPr>
                  <a:defRPr sz="6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集計_データ編_6章_1（B-E）20200306★.xlsx]26-5(ク・AI)'!$H$56:$H$94</c:f>
              <c:strCache>
                <c:ptCount val="39"/>
                <c:pt idx="0">
                  <c:v>ビジネスをデザインできる人材                         </c:v>
                </c:pt>
                <c:pt idx="1">
                  <c:v>AIあり</c:v>
                </c:pt>
                <c:pt idx="2">
                  <c:v>AIなし</c:v>
                </c:pt>
                <c:pt idx="3">
                  <c:v>システム全体を俯瞰して思考できる人材            </c:v>
                </c:pt>
                <c:pt idx="4">
                  <c:v>AIあり</c:v>
                </c:pt>
                <c:pt idx="5">
                  <c:v>AIなし</c:v>
                </c:pt>
                <c:pt idx="6">
                  <c:v>新技術の専門技術者                                </c:v>
                </c:pt>
                <c:pt idx="7">
                  <c:v>AIあり</c:v>
                </c:pt>
                <c:pt idx="8">
                  <c:v>AIなし</c:v>
                </c:pt>
                <c:pt idx="9">
                  <c:v>プロジェクトマネージャ                                  </c:v>
                </c:pt>
                <c:pt idx="10">
                  <c:v>AIあり</c:v>
                </c:pt>
                <c:pt idx="11">
                  <c:v>AIなし</c:v>
                </c:pt>
                <c:pt idx="12">
                  <c:v>設計技術者                                           </c:v>
                </c:pt>
                <c:pt idx="13">
                  <c:v>AIあり</c:v>
                </c:pt>
                <c:pt idx="14">
                  <c:v>AIなし</c:v>
                </c:pt>
                <c:pt idx="15">
                  <c:v>複数の応用分野をまたいでとりまとめができる人材 </c:v>
                </c:pt>
                <c:pt idx="16">
                  <c:v>AIあり</c:v>
                </c:pt>
                <c:pt idx="17">
                  <c:v>AIなし</c:v>
                </c:pt>
                <c:pt idx="18">
                  <c:v>実装・検証技術者                                    </c:v>
                </c:pt>
                <c:pt idx="19">
                  <c:v>AIあり</c:v>
                </c:pt>
                <c:pt idx="20">
                  <c:v>AIなし</c:v>
                </c:pt>
                <c:pt idx="21">
                  <c:v>品質管理技術者                                     </c:v>
                </c:pt>
                <c:pt idx="22">
                  <c:v>AIあり</c:v>
                </c:pt>
                <c:pt idx="23">
                  <c:v>AIなし</c:v>
                </c:pt>
                <c:pt idx="24">
                  <c:v>運用技術者、顧客サポート技術者                 </c:v>
                </c:pt>
                <c:pt idx="25">
                  <c:v>AIあり</c:v>
                </c:pt>
                <c:pt idx="26">
                  <c:v>AIなし</c:v>
                </c:pt>
                <c:pt idx="27">
                  <c:v>研究者                                                 </c:v>
                </c:pt>
                <c:pt idx="28">
                  <c:v>AIあり</c:v>
                </c:pt>
                <c:pt idx="29">
                  <c:v>AIなし</c:v>
                </c:pt>
                <c:pt idx="30">
                  <c:v>グローバル人材                                        </c:v>
                </c:pt>
                <c:pt idx="31">
                  <c:v>AIあり</c:v>
                </c:pt>
                <c:pt idx="32">
                  <c:v>AIなし</c:v>
                </c:pt>
                <c:pt idx="33">
                  <c:v>その他                                                  </c:v>
                </c:pt>
                <c:pt idx="34">
                  <c:v>AIあり</c:v>
                </c:pt>
                <c:pt idx="35">
                  <c:v>AIなし</c:v>
                </c:pt>
                <c:pt idx="36">
                  <c:v>不足していない                                        </c:v>
                </c:pt>
                <c:pt idx="37">
                  <c:v>AIあり</c:v>
                </c:pt>
                <c:pt idx="38">
                  <c:v>AIなし</c:v>
                </c:pt>
              </c:strCache>
            </c:strRef>
          </c:cat>
          <c:val>
            <c:numRef>
              <c:f>'[「組込み／IoTに関する動向調査」 集計_データ編_6章_1（B-E）20200306★.xlsx]26-5(ク・AI)'!$I$56:$I$94</c:f>
              <c:numCache>
                <c:formatCode>0.0%</c:formatCode>
                <c:ptCount val="39"/>
                <c:pt idx="1">
                  <c:v>0.37089201877934275</c:v>
                </c:pt>
                <c:pt idx="2">
                  <c:v>0.24827586206896551</c:v>
                </c:pt>
                <c:pt idx="4">
                  <c:v>0.17370892018779344</c:v>
                </c:pt>
                <c:pt idx="5">
                  <c:v>0.19310344827586207</c:v>
                </c:pt>
                <c:pt idx="7">
                  <c:v>0.15023474178403756</c:v>
                </c:pt>
                <c:pt idx="8">
                  <c:v>0.13793103448275862</c:v>
                </c:pt>
                <c:pt idx="10">
                  <c:v>0.11737089201877934</c:v>
                </c:pt>
                <c:pt idx="11">
                  <c:v>0.19310344827586207</c:v>
                </c:pt>
                <c:pt idx="13">
                  <c:v>5.1643192488262914E-2</c:v>
                </c:pt>
                <c:pt idx="14">
                  <c:v>0.11724137931034483</c:v>
                </c:pt>
                <c:pt idx="16">
                  <c:v>7.0422535211267609E-2</c:v>
                </c:pt>
                <c:pt idx="17">
                  <c:v>2.0689655172413793E-2</c:v>
                </c:pt>
                <c:pt idx="19">
                  <c:v>2.8169014084507043E-2</c:v>
                </c:pt>
                <c:pt idx="20">
                  <c:v>3.4482758620689655E-2</c:v>
                </c:pt>
                <c:pt idx="22">
                  <c:v>9.3896713615023476E-3</c:v>
                </c:pt>
                <c:pt idx="23">
                  <c:v>1.3793103448275862E-2</c:v>
                </c:pt>
                <c:pt idx="25">
                  <c:v>4.6948356807511738E-3</c:v>
                </c:pt>
                <c:pt idx="26">
                  <c:v>6.8965517241379309E-3</c:v>
                </c:pt>
                <c:pt idx="28">
                  <c:v>4.6948356807511738E-3</c:v>
                </c:pt>
                <c:pt idx="29">
                  <c:v>0</c:v>
                </c:pt>
                <c:pt idx="31">
                  <c:v>0</c:v>
                </c:pt>
                <c:pt idx="32">
                  <c:v>0</c:v>
                </c:pt>
                <c:pt idx="34">
                  <c:v>0</c:v>
                </c:pt>
                <c:pt idx="35">
                  <c:v>6.8965517241379309E-3</c:v>
                </c:pt>
                <c:pt idx="37">
                  <c:v>1.8779342723004695E-2</c:v>
                </c:pt>
                <c:pt idx="38">
                  <c:v>2.7586206896551724E-2</c:v>
                </c:pt>
              </c:numCache>
            </c:numRef>
          </c:val>
          <c:extLst>
            <c:ext xmlns:c16="http://schemas.microsoft.com/office/drawing/2014/chart" uri="{C3380CC4-5D6E-409C-BE32-E72D297353CC}">
              <c16:uniqueId val="{00000000-DC18-4E17-985E-D96183D60675}"/>
            </c:ext>
          </c:extLst>
        </c:ser>
        <c:ser>
          <c:idx val="1"/>
          <c:order val="1"/>
          <c:tx>
            <c:strRef>
              <c:f>'[「組込み／IoTに関する動向調査」 集計_データ編_6章_1（B-E）20200306★.xlsx]26-5(ク・AI)'!$J$55</c:f>
              <c:strCache>
                <c:ptCount val="1"/>
                <c:pt idx="0">
                  <c:v>2番目（n=523）</c:v>
                </c:pt>
              </c:strCache>
            </c:strRef>
          </c:tx>
          <c:spPr>
            <a:solidFill>
              <a:srgbClr val="FFFF99"/>
            </a:solidFill>
            <a:ln>
              <a:solidFill>
                <a:sysClr val="windowText" lastClr="000000"/>
              </a:solidFill>
            </a:ln>
            <a:effectLst/>
          </c:spPr>
          <c:invertIfNegative val="0"/>
          <c:dLbls>
            <c:dLbl>
              <c:idx val="22"/>
              <c:delete val="1"/>
              <c:extLst>
                <c:ext xmlns:c15="http://schemas.microsoft.com/office/drawing/2012/chart" uri="{CE6537A1-D6FC-4f65-9D91-7224C49458BB}"/>
                <c:ext xmlns:c16="http://schemas.microsoft.com/office/drawing/2014/chart" uri="{C3380CC4-5D6E-409C-BE32-E72D297353CC}">
                  <c16:uniqueId val="{00000022-53C5-40C5-B551-9CF9F620576E}"/>
                </c:ext>
              </c:extLst>
            </c:dLbl>
            <c:dLbl>
              <c:idx val="23"/>
              <c:delete val="1"/>
              <c:extLst>
                <c:ext xmlns:c15="http://schemas.microsoft.com/office/drawing/2012/chart" uri="{CE6537A1-D6FC-4f65-9D91-7224C49458BB}"/>
                <c:ext xmlns:c16="http://schemas.microsoft.com/office/drawing/2014/chart" uri="{C3380CC4-5D6E-409C-BE32-E72D297353CC}">
                  <c16:uniqueId val="{0000001F-53C5-40C5-B551-9CF9F620576E}"/>
                </c:ext>
              </c:extLst>
            </c:dLbl>
            <c:dLbl>
              <c:idx val="25"/>
              <c:delete val="1"/>
              <c:extLst>
                <c:ext xmlns:c15="http://schemas.microsoft.com/office/drawing/2012/chart" uri="{CE6537A1-D6FC-4f65-9D91-7224C49458BB}"/>
                <c:ext xmlns:c16="http://schemas.microsoft.com/office/drawing/2014/chart" uri="{C3380CC4-5D6E-409C-BE32-E72D297353CC}">
                  <c16:uniqueId val="{0000001C-53C5-40C5-B551-9CF9F620576E}"/>
                </c:ext>
              </c:extLst>
            </c:dLbl>
            <c:dLbl>
              <c:idx val="26"/>
              <c:delete val="1"/>
              <c:extLst>
                <c:ext xmlns:c15="http://schemas.microsoft.com/office/drawing/2012/chart" uri="{CE6537A1-D6FC-4f65-9D91-7224C49458BB}"/>
                <c:ext xmlns:c16="http://schemas.microsoft.com/office/drawing/2014/chart" uri="{C3380CC4-5D6E-409C-BE32-E72D297353CC}">
                  <c16:uniqueId val="{00000019-53C5-40C5-B551-9CF9F620576E}"/>
                </c:ext>
              </c:extLst>
            </c:dLbl>
            <c:dLbl>
              <c:idx val="28"/>
              <c:delete val="1"/>
              <c:extLst>
                <c:ext xmlns:c15="http://schemas.microsoft.com/office/drawing/2012/chart" uri="{CE6537A1-D6FC-4f65-9D91-7224C49458BB}"/>
                <c:ext xmlns:c16="http://schemas.microsoft.com/office/drawing/2014/chart" uri="{C3380CC4-5D6E-409C-BE32-E72D297353CC}">
                  <c16:uniqueId val="{00000016-53C5-40C5-B551-9CF9F620576E}"/>
                </c:ext>
              </c:extLst>
            </c:dLbl>
            <c:dLbl>
              <c:idx val="29"/>
              <c:delete val="1"/>
              <c:extLst>
                <c:ext xmlns:c15="http://schemas.microsoft.com/office/drawing/2012/chart" uri="{CE6537A1-D6FC-4f65-9D91-7224C49458BB}"/>
                <c:ext xmlns:c16="http://schemas.microsoft.com/office/drawing/2014/chart" uri="{C3380CC4-5D6E-409C-BE32-E72D297353CC}">
                  <c16:uniqueId val="{00000013-53C5-40C5-B551-9CF9F620576E}"/>
                </c:ext>
              </c:extLst>
            </c:dLbl>
            <c:dLbl>
              <c:idx val="31"/>
              <c:delete val="1"/>
              <c:extLst>
                <c:ext xmlns:c15="http://schemas.microsoft.com/office/drawing/2012/chart" uri="{CE6537A1-D6FC-4f65-9D91-7224C49458BB}"/>
                <c:ext xmlns:c16="http://schemas.microsoft.com/office/drawing/2014/chart" uri="{C3380CC4-5D6E-409C-BE32-E72D297353CC}">
                  <c16:uniqueId val="{0000000F-53C5-40C5-B551-9CF9F620576E}"/>
                </c:ext>
              </c:extLst>
            </c:dLbl>
            <c:dLbl>
              <c:idx val="32"/>
              <c:delete val="1"/>
              <c:extLst>
                <c:ext xmlns:c15="http://schemas.microsoft.com/office/drawing/2012/chart" uri="{CE6537A1-D6FC-4f65-9D91-7224C49458BB}"/>
                <c:ext xmlns:c16="http://schemas.microsoft.com/office/drawing/2014/chart" uri="{C3380CC4-5D6E-409C-BE32-E72D297353CC}">
                  <c16:uniqueId val="{0000000D-53C5-40C5-B551-9CF9F620576E}"/>
                </c:ext>
              </c:extLst>
            </c:dLbl>
            <c:dLbl>
              <c:idx val="34"/>
              <c:delete val="1"/>
              <c:extLst>
                <c:ext xmlns:c15="http://schemas.microsoft.com/office/drawing/2012/chart" uri="{CE6537A1-D6FC-4f65-9D91-7224C49458BB}"/>
                <c:ext xmlns:c16="http://schemas.microsoft.com/office/drawing/2014/chart" uri="{C3380CC4-5D6E-409C-BE32-E72D297353CC}">
                  <c16:uniqueId val="{0000000A-53C5-40C5-B551-9CF9F620576E}"/>
                </c:ext>
              </c:extLst>
            </c:dLbl>
            <c:dLbl>
              <c:idx val="35"/>
              <c:delete val="1"/>
              <c:extLst>
                <c:ext xmlns:c15="http://schemas.microsoft.com/office/drawing/2012/chart" uri="{CE6537A1-D6FC-4f65-9D91-7224C49458BB}"/>
                <c:ext xmlns:c16="http://schemas.microsoft.com/office/drawing/2014/chart" uri="{C3380CC4-5D6E-409C-BE32-E72D297353CC}">
                  <c16:uniqueId val="{00000007-53C5-40C5-B551-9CF9F620576E}"/>
                </c:ext>
              </c:extLst>
            </c:dLbl>
            <c:dLbl>
              <c:idx val="37"/>
              <c:delete val="1"/>
              <c:extLst>
                <c:ext xmlns:c15="http://schemas.microsoft.com/office/drawing/2012/chart" uri="{CE6537A1-D6FC-4f65-9D91-7224C49458BB}"/>
                <c:ext xmlns:c16="http://schemas.microsoft.com/office/drawing/2014/chart" uri="{C3380CC4-5D6E-409C-BE32-E72D297353CC}">
                  <c16:uniqueId val="{00000002-53C5-40C5-B551-9CF9F620576E}"/>
                </c:ext>
              </c:extLst>
            </c:dLbl>
            <c:dLbl>
              <c:idx val="38"/>
              <c:delete val="1"/>
              <c:extLst>
                <c:ext xmlns:c15="http://schemas.microsoft.com/office/drawing/2012/chart" uri="{CE6537A1-D6FC-4f65-9D91-7224C49458BB}"/>
                <c:ext xmlns:c16="http://schemas.microsoft.com/office/drawing/2014/chart" uri="{C3380CC4-5D6E-409C-BE32-E72D297353CC}">
                  <c16:uniqueId val="{00000003-53C5-40C5-B551-9CF9F620576E}"/>
                </c:ext>
              </c:extLst>
            </c:dLbl>
            <c:spPr>
              <a:noFill/>
              <a:ln>
                <a:noFill/>
              </a:ln>
              <a:effectLst/>
            </c:spPr>
            <c:txPr>
              <a:bodyPr rot="0" spcFirstLastPara="1" vertOverflow="ellipsis" vert="horz" wrap="square" anchor="ctr" anchorCtr="1"/>
              <a:lstStyle/>
              <a:p>
                <a:pPr>
                  <a:defRPr sz="6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集計_データ編_6章_1（B-E）20200306★.xlsx]26-5(ク・AI)'!$H$56:$H$94</c:f>
              <c:strCache>
                <c:ptCount val="39"/>
                <c:pt idx="0">
                  <c:v>ビジネスをデザインできる人材                         </c:v>
                </c:pt>
                <c:pt idx="1">
                  <c:v>AIあり</c:v>
                </c:pt>
                <c:pt idx="2">
                  <c:v>AIなし</c:v>
                </c:pt>
                <c:pt idx="3">
                  <c:v>システム全体を俯瞰して思考できる人材            </c:v>
                </c:pt>
                <c:pt idx="4">
                  <c:v>AIあり</c:v>
                </c:pt>
                <c:pt idx="5">
                  <c:v>AIなし</c:v>
                </c:pt>
                <c:pt idx="6">
                  <c:v>新技術の専門技術者                                </c:v>
                </c:pt>
                <c:pt idx="7">
                  <c:v>AIあり</c:v>
                </c:pt>
                <c:pt idx="8">
                  <c:v>AIなし</c:v>
                </c:pt>
                <c:pt idx="9">
                  <c:v>プロジェクトマネージャ                                  </c:v>
                </c:pt>
                <c:pt idx="10">
                  <c:v>AIあり</c:v>
                </c:pt>
                <c:pt idx="11">
                  <c:v>AIなし</c:v>
                </c:pt>
                <c:pt idx="12">
                  <c:v>設計技術者                                           </c:v>
                </c:pt>
                <c:pt idx="13">
                  <c:v>AIあり</c:v>
                </c:pt>
                <c:pt idx="14">
                  <c:v>AIなし</c:v>
                </c:pt>
                <c:pt idx="15">
                  <c:v>複数の応用分野をまたいでとりまとめができる人材 </c:v>
                </c:pt>
                <c:pt idx="16">
                  <c:v>AIあり</c:v>
                </c:pt>
                <c:pt idx="17">
                  <c:v>AIなし</c:v>
                </c:pt>
                <c:pt idx="18">
                  <c:v>実装・検証技術者                                    </c:v>
                </c:pt>
                <c:pt idx="19">
                  <c:v>AIあり</c:v>
                </c:pt>
                <c:pt idx="20">
                  <c:v>AIなし</c:v>
                </c:pt>
                <c:pt idx="21">
                  <c:v>品質管理技術者                                     </c:v>
                </c:pt>
                <c:pt idx="22">
                  <c:v>AIあり</c:v>
                </c:pt>
                <c:pt idx="23">
                  <c:v>AIなし</c:v>
                </c:pt>
                <c:pt idx="24">
                  <c:v>運用技術者、顧客サポート技術者                 </c:v>
                </c:pt>
                <c:pt idx="25">
                  <c:v>AIあり</c:v>
                </c:pt>
                <c:pt idx="26">
                  <c:v>AIなし</c:v>
                </c:pt>
                <c:pt idx="27">
                  <c:v>研究者                                                 </c:v>
                </c:pt>
                <c:pt idx="28">
                  <c:v>AIあり</c:v>
                </c:pt>
                <c:pt idx="29">
                  <c:v>AIなし</c:v>
                </c:pt>
                <c:pt idx="30">
                  <c:v>グローバル人材                                        </c:v>
                </c:pt>
                <c:pt idx="31">
                  <c:v>AIあり</c:v>
                </c:pt>
                <c:pt idx="32">
                  <c:v>AIなし</c:v>
                </c:pt>
                <c:pt idx="33">
                  <c:v>その他                                                  </c:v>
                </c:pt>
                <c:pt idx="34">
                  <c:v>AIあり</c:v>
                </c:pt>
                <c:pt idx="35">
                  <c:v>AIなし</c:v>
                </c:pt>
                <c:pt idx="36">
                  <c:v>不足していない                                        </c:v>
                </c:pt>
                <c:pt idx="37">
                  <c:v>AIあり</c:v>
                </c:pt>
                <c:pt idx="38">
                  <c:v>AIなし</c:v>
                </c:pt>
              </c:strCache>
            </c:strRef>
          </c:cat>
          <c:val>
            <c:numRef>
              <c:f>'[「組込み／IoTに関する動向調査」 集計_データ編_6章_1（B-E）20200306★.xlsx]26-5(ク・AI)'!$J$56:$J$94</c:f>
              <c:numCache>
                <c:formatCode>0.0%</c:formatCode>
                <c:ptCount val="39"/>
                <c:pt idx="1">
                  <c:v>9.7087378640776698E-2</c:v>
                </c:pt>
                <c:pt idx="2">
                  <c:v>4.8951048951048952E-2</c:v>
                </c:pt>
                <c:pt idx="4">
                  <c:v>0.20388349514563106</c:v>
                </c:pt>
                <c:pt idx="5">
                  <c:v>0.24475524475524477</c:v>
                </c:pt>
                <c:pt idx="7">
                  <c:v>0.16019417475728157</c:v>
                </c:pt>
                <c:pt idx="8">
                  <c:v>0.13986013986013987</c:v>
                </c:pt>
                <c:pt idx="10">
                  <c:v>0.16019417475728157</c:v>
                </c:pt>
                <c:pt idx="11">
                  <c:v>0.19580419580419581</c:v>
                </c:pt>
                <c:pt idx="13">
                  <c:v>6.3106796116504854E-2</c:v>
                </c:pt>
                <c:pt idx="14">
                  <c:v>0.13286713286713286</c:v>
                </c:pt>
                <c:pt idx="16">
                  <c:v>0.17475728155339806</c:v>
                </c:pt>
                <c:pt idx="17">
                  <c:v>8.3916083916083919E-2</c:v>
                </c:pt>
                <c:pt idx="19">
                  <c:v>4.8543689320388349E-2</c:v>
                </c:pt>
                <c:pt idx="20">
                  <c:v>9.7902097902097904E-2</c:v>
                </c:pt>
                <c:pt idx="22">
                  <c:v>1.4563106796116505E-2</c:v>
                </c:pt>
                <c:pt idx="23">
                  <c:v>6.993006993006993E-3</c:v>
                </c:pt>
                <c:pt idx="25">
                  <c:v>1.4563106796116505E-2</c:v>
                </c:pt>
                <c:pt idx="26">
                  <c:v>2.097902097902098E-2</c:v>
                </c:pt>
                <c:pt idx="28">
                  <c:v>9.7087378640776691E-3</c:v>
                </c:pt>
                <c:pt idx="29">
                  <c:v>0</c:v>
                </c:pt>
                <c:pt idx="31">
                  <c:v>2.4271844660194174E-2</c:v>
                </c:pt>
                <c:pt idx="32">
                  <c:v>1.3986013986013986E-2</c:v>
                </c:pt>
                <c:pt idx="34">
                  <c:v>4.8543689320388345E-3</c:v>
                </c:pt>
                <c:pt idx="35">
                  <c:v>0</c:v>
                </c:pt>
                <c:pt idx="37">
                  <c:v>2.4271844660194174E-2</c:v>
                </c:pt>
                <c:pt idx="38">
                  <c:v>1.3986013986013986E-2</c:v>
                </c:pt>
              </c:numCache>
            </c:numRef>
          </c:val>
          <c:extLst>
            <c:ext xmlns:c16="http://schemas.microsoft.com/office/drawing/2014/chart" uri="{C3380CC4-5D6E-409C-BE32-E72D297353CC}">
              <c16:uniqueId val="{00000001-DC18-4E17-985E-D96183D60675}"/>
            </c:ext>
          </c:extLst>
        </c:ser>
        <c:ser>
          <c:idx val="2"/>
          <c:order val="2"/>
          <c:tx>
            <c:strRef>
              <c:f>'[「組込み／IoTに関する動向調査」 集計_データ編_6章_1（B-E）20200306★.xlsx]26-5(ク・AI)'!$K$55</c:f>
              <c:strCache>
                <c:ptCount val="1"/>
                <c:pt idx="0">
                  <c:v>3番目（n=492）</c:v>
                </c:pt>
              </c:strCache>
            </c:strRef>
          </c:tx>
          <c:spPr>
            <a:solidFill>
              <a:srgbClr val="3366FF"/>
            </a:solidFill>
            <a:ln>
              <a:solidFill>
                <a:sysClr val="windowText" lastClr="000000"/>
              </a:solidFill>
            </a:ln>
            <a:effectLst/>
          </c:spPr>
          <c:invertIfNegative val="0"/>
          <c:dLbls>
            <c:dLbl>
              <c:idx val="22"/>
              <c:delete val="1"/>
              <c:extLst>
                <c:ext xmlns:c15="http://schemas.microsoft.com/office/drawing/2012/chart" uri="{CE6537A1-D6FC-4f65-9D91-7224C49458BB}"/>
                <c:ext xmlns:c16="http://schemas.microsoft.com/office/drawing/2014/chart" uri="{C3380CC4-5D6E-409C-BE32-E72D297353CC}">
                  <c16:uniqueId val="{00000021-53C5-40C5-B551-9CF9F620576E}"/>
                </c:ext>
              </c:extLst>
            </c:dLbl>
            <c:dLbl>
              <c:idx val="23"/>
              <c:delete val="1"/>
              <c:extLst>
                <c:ext xmlns:c15="http://schemas.microsoft.com/office/drawing/2012/chart" uri="{CE6537A1-D6FC-4f65-9D91-7224C49458BB}"/>
                <c:ext xmlns:c16="http://schemas.microsoft.com/office/drawing/2014/chart" uri="{C3380CC4-5D6E-409C-BE32-E72D297353CC}">
                  <c16:uniqueId val="{0000001E-53C5-40C5-B551-9CF9F620576E}"/>
                </c:ext>
              </c:extLst>
            </c:dLbl>
            <c:dLbl>
              <c:idx val="25"/>
              <c:delete val="1"/>
              <c:extLst>
                <c:ext xmlns:c15="http://schemas.microsoft.com/office/drawing/2012/chart" uri="{CE6537A1-D6FC-4f65-9D91-7224C49458BB}"/>
                <c:ext xmlns:c16="http://schemas.microsoft.com/office/drawing/2014/chart" uri="{C3380CC4-5D6E-409C-BE32-E72D297353CC}">
                  <c16:uniqueId val="{0000001B-53C5-40C5-B551-9CF9F620576E}"/>
                </c:ext>
              </c:extLst>
            </c:dLbl>
            <c:dLbl>
              <c:idx val="26"/>
              <c:delete val="1"/>
              <c:extLst>
                <c:ext xmlns:c15="http://schemas.microsoft.com/office/drawing/2012/chart" uri="{CE6537A1-D6FC-4f65-9D91-7224C49458BB}"/>
                <c:ext xmlns:c16="http://schemas.microsoft.com/office/drawing/2014/chart" uri="{C3380CC4-5D6E-409C-BE32-E72D297353CC}">
                  <c16:uniqueId val="{00000018-53C5-40C5-B551-9CF9F620576E}"/>
                </c:ext>
              </c:extLst>
            </c:dLbl>
            <c:dLbl>
              <c:idx val="28"/>
              <c:delete val="1"/>
              <c:extLst>
                <c:ext xmlns:c15="http://schemas.microsoft.com/office/drawing/2012/chart" uri="{CE6537A1-D6FC-4f65-9D91-7224C49458BB}"/>
                <c:ext xmlns:c16="http://schemas.microsoft.com/office/drawing/2014/chart" uri="{C3380CC4-5D6E-409C-BE32-E72D297353CC}">
                  <c16:uniqueId val="{00000015-53C5-40C5-B551-9CF9F620576E}"/>
                </c:ext>
              </c:extLst>
            </c:dLbl>
            <c:dLbl>
              <c:idx val="29"/>
              <c:delete val="1"/>
              <c:extLst>
                <c:ext xmlns:c15="http://schemas.microsoft.com/office/drawing/2012/chart" uri="{CE6537A1-D6FC-4f65-9D91-7224C49458BB}"/>
                <c:ext xmlns:c16="http://schemas.microsoft.com/office/drawing/2014/chart" uri="{C3380CC4-5D6E-409C-BE32-E72D297353CC}">
                  <c16:uniqueId val="{00000012-53C5-40C5-B551-9CF9F620576E}"/>
                </c:ext>
              </c:extLst>
            </c:dLbl>
            <c:dLbl>
              <c:idx val="31"/>
              <c:delete val="1"/>
              <c:extLst>
                <c:ext xmlns:c15="http://schemas.microsoft.com/office/drawing/2012/chart" uri="{CE6537A1-D6FC-4f65-9D91-7224C49458BB}"/>
                <c:ext xmlns:c16="http://schemas.microsoft.com/office/drawing/2014/chart" uri="{C3380CC4-5D6E-409C-BE32-E72D297353CC}">
                  <c16:uniqueId val="{00000010-53C5-40C5-B551-9CF9F620576E}"/>
                </c:ext>
              </c:extLst>
            </c:dLbl>
            <c:dLbl>
              <c:idx val="32"/>
              <c:delete val="1"/>
              <c:extLst>
                <c:ext xmlns:c15="http://schemas.microsoft.com/office/drawing/2012/chart" uri="{CE6537A1-D6FC-4f65-9D91-7224C49458BB}"/>
                <c:ext xmlns:c16="http://schemas.microsoft.com/office/drawing/2014/chart" uri="{C3380CC4-5D6E-409C-BE32-E72D297353CC}">
                  <c16:uniqueId val="{0000000C-53C5-40C5-B551-9CF9F620576E}"/>
                </c:ext>
              </c:extLst>
            </c:dLbl>
            <c:dLbl>
              <c:idx val="34"/>
              <c:delete val="1"/>
              <c:extLst>
                <c:ext xmlns:c15="http://schemas.microsoft.com/office/drawing/2012/chart" uri="{CE6537A1-D6FC-4f65-9D91-7224C49458BB}"/>
                <c:ext xmlns:c16="http://schemas.microsoft.com/office/drawing/2014/chart" uri="{C3380CC4-5D6E-409C-BE32-E72D297353CC}">
                  <c16:uniqueId val="{00000009-53C5-40C5-B551-9CF9F620576E}"/>
                </c:ext>
              </c:extLst>
            </c:dLbl>
            <c:dLbl>
              <c:idx val="35"/>
              <c:delete val="1"/>
              <c:extLst>
                <c:ext xmlns:c15="http://schemas.microsoft.com/office/drawing/2012/chart" uri="{CE6537A1-D6FC-4f65-9D91-7224C49458BB}"/>
                <c:ext xmlns:c16="http://schemas.microsoft.com/office/drawing/2014/chart" uri="{C3380CC4-5D6E-409C-BE32-E72D297353CC}">
                  <c16:uniqueId val="{00000006-53C5-40C5-B551-9CF9F620576E}"/>
                </c:ext>
              </c:extLst>
            </c:dLbl>
            <c:dLbl>
              <c:idx val="37"/>
              <c:delete val="1"/>
              <c:extLst>
                <c:ext xmlns:c15="http://schemas.microsoft.com/office/drawing/2012/chart" uri="{CE6537A1-D6FC-4f65-9D91-7224C49458BB}"/>
                <c:ext xmlns:c16="http://schemas.microsoft.com/office/drawing/2014/chart" uri="{C3380CC4-5D6E-409C-BE32-E72D297353CC}">
                  <c16:uniqueId val="{00000001-53C5-40C5-B551-9CF9F620576E}"/>
                </c:ext>
              </c:extLst>
            </c:dLbl>
            <c:dLbl>
              <c:idx val="38"/>
              <c:delete val="1"/>
              <c:extLst>
                <c:ext xmlns:c15="http://schemas.microsoft.com/office/drawing/2012/chart" uri="{CE6537A1-D6FC-4f65-9D91-7224C49458BB}"/>
                <c:ext xmlns:c16="http://schemas.microsoft.com/office/drawing/2014/chart" uri="{C3380CC4-5D6E-409C-BE32-E72D297353CC}">
                  <c16:uniqueId val="{00000000-53C5-40C5-B551-9CF9F620576E}"/>
                </c:ext>
              </c:extLst>
            </c:dLbl>
            <c:spPr>
              <a:noFill/>
              <a:ln>
                <a:noFill/>
              </a:ln>
              <a:effectLst/>
            </c:spPr>
            <c:txPr>
              <a:bodyPr rot="0" spcFirstLastPara="1" vertOverflow="ellipsis" vert="horz" wrap="square" anchor="ctr" anchorCtr="1"/>
              <a:lstStyle/>
              <a:p>
                <a:pPr>
                  <a:defRPr sz="6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集計_データ編_6章_1（B-E）20200306★.xlsx]26-5(ク・AI)'!$H$56:$H$94</c:f>
              <c:strCache>
                <c:ptCount val="39"/>
                <c:pt idx="0">
                  <c:v>ビジネスをデザインできる人材                         </c:v>
                </c:pt>
                <c:pt idx="1">
                  <c:v>AIあり</c:v>
                </c:pt>
                <c:pt idx="2">
                  <c:v>AIなし</c:v>
                </c:pt>
                <c:pt idx="3">
                  <c:v>システム全体を俯瞰して思考できる人材            </c:v>
                </c:pt>
                <c:pt idx="4">
                  <c:v>AIあり</c:v>
                </c:pt>
                <c:pt idx="5">
                  <c:v>AIなし</c:v>
                </c:pt>
                <c:pt idx="6">
                  <c:v>新技術の専門技術者                                </c:v>
                </c:pt>
                <c:pt idx="7">
                  <c:v>AIあり</c:v>
                </c:pt>
                <c:pt idx="8">
                  <c:v>AIなし</c:v>
                </c:pt>
                <c:pt idx="9">
                  <c:v>プロジェクトマネージャ                                  </c:v>
                </c:pt>
                <c:pt idx="10">
                  <c:v>AIあり</c:v>
                </c:pt>
                <c:pt idx="11">
                  <c:v>AIなし</c:v>
                </c:pt>
                <c:pt idx="12">
                  <c:v>設計技術者                                           </c:v>
                </c:pt>
                <c:pt idx="13">
                  <c:v>AIあり</c:v>
                </c:pt>
                <c:pt idx="14">
                  <c:v>AIなし</c:v>
                </c:pt>
                <c:pt idx="15">
                  <c:v>複数の応用分野をまたいでとりまとめができる人材 </c:v>
                </c:pt>
                <c:pt idx="16">
                  <c:v>AIあり</c:v>
                </c:pt>
                <c:pt idx="17">
                  <c:v>AIなし</c:v>
                </c:pt>
                <c:pt idx="18">
                  <c:v>実装・検証技術者                                    </c:v>
                </c:pt>
                <c:pt idx="19">
                  <c:v>AIあり</c:v>
                </c:pt>
                <c:pt idx="20">
                  <c:v>AIなし</c:v>
                </c:pt>
                <c:pt idx="21">
                  <c:v>品質管理技術者                                     </c:v>
                </c:pt>
                <c:pt idx="22">
                  <c:v>AIあり</c:v>
                </c:pt>
                <c:pt idx="23">
                  <c:v>AIなし</c:v>
                </c:pt>
                <c:pt idx="24">
                  <c:v>運用技術者、顧客サポート技術者                 </c:v>
                </c:pt>
                <c:pt idx="25">
                  <c:v>AIあり</c:v>
                </c:pt>
                <c:pt idx="26">
                  <c:v>AIなし</c:v>
                </c:pt>
                <c:pt idx="27">
                  <c:v>研究者                                                 </c:v>
                </c:pt>
                <c:pt idx="28">
                  <c:v>AIあり</c:v>
                </c:pt>
                <c:pt idx="29">
                  <c:v>AIなし</c:v>
                </c:pt>
                <c:pt idx="30">
                  <c:v>グローバル人材                                        </c:v>
                </c:pt>
                <c:pt idx="31">
                  <c:v>AIあり</c:v>
                </c:pt>
                <c:pt idx="32">
                  <c:v>AIなし</c:v>
                </c:pt>
                <c:pt idx="33">
                  <c:v>その他                                                  </c:v>
                </c:pt>
                <c:pt idx="34">
                  <c:v>AIあり</c:v>
                </c:pt>
                <c:pt idx="35">
                  <c:v>AIなし</c:v>
                </c:pt>
                <c:pt idx="36">
                  <c:v>不足していない                                        </c:v>
                </c:pt>
                <c:pt idx="37">
                  <c:v>AIあり</c:v>
                </c:pt>
                <c:pt idx="38">
                  <c:v>AIなし</c:v>
                </c:pt>
              </c:strCache>
            </c:strRef>
          </c:cat>
          <c:val>
            <c:numRef>
              <c:f>'[「組込み／IoTに関する動向調査」 集計_データ編_6章_1（B-E）20200306★.xlsx]26-5(ク・AI)'!$K$56:$K$94</c:f>
              <c:numCache>
                <c:formatCode>0.0%</c:formatCode>
                <c:ptCount val="39"/>
                <c:pt idx="1">
                  <c:v>0.10552763819095477</c:v>
                </c:pt>
                <c:pt idx="2">
                  <c:v>8.2706766917293228E-2</c:v>
                </c:pt>
                <c:pt idx="4">
                  <c:v>0.18592964824120603</c:v>
                </c:pt>
                <c:pt idx="5">
                  <c:v>0.14285714285714285</c:v>
                </c:pt>
                <c:pt idx="7">
                  <c:v>0.21105527638190955</c:v>
                </c:pt>
                <c:pt idx="8">
                  <c:v>0.21052631578947367</c:v>
                </c:pt>
                <c:pt idx="10">
                  <c:v>0.11557788944723618</c:v>
                </c:pt>
                <c:pt idx="11">
                  <c:v>0.12781954887218044</c:v>
                </c:pt>
                <c:pt idx="13">
                  <c:v>8.5427135678391955E-2</c:v>
                </c:pt>
                <c:pt idx="14">
                  <c:v>0.13533834586466165</c:v>
                </c:pt>
                <c:pt idx="16">
                  <c:v>9.5477386934673364E-2</c:v>
                </c:pt>
                <c:pt idx="17">
                  <c:v>0.11278195488721804</c:v>
                </c:pt>
                <c:pt idx="19">
                  <c:v>4.0201005025125629E-2</c:v>
                </c:pt>
                <c:pt idx="20">
                  <c:v>7.5187969924812026E-2</c:v>
                </c:pt>
                <c:pt idx="22">
                  <c:v>3.015075376884422E-2</c:v>
                </c:pt>
                <c:pt idx="23">
                  <c:v>3.007518796992481E-2</c:v>
                </c:pt>
                <c:pt idx="25">
                  <c:v>3.015075376884422E-2</c:v>
                </c:pt>
                <c:pt idx="26">
                  <c:v>1.5037593984962405E-2</c:v>
                </c:pt>
                <c:pt idx="28">
                  <c:v>1.507537688442211E-2</c:v>
                </c:pt>
                <c:pt idx="29">
                  <c:v>0</c:v>
                </c:pt>
                <c:pt idx="31">
                  <c:v>4.5226130653266333E-2</c:v>
                </c:pt>
                <c:pt idx="32">
                  <c:v>3.7593984962406013E-2</c:v>
                </c:pt>
                <c:pt idx="34">
                  <c:v>1.0050251256281407E-2</c:v>
                </c:pt>
                <c:pt idx="35">
                  <c:v>7.5187969924812026E-3</c:v>
                </c:pt>
                <c:pt idx="37">
                  <c:v>3.015075376884422E-2</c:v>
                </c:pt>
                <c:pt idx="38">
                  <c:v>2.2556390977443608E-2</c:v>
                </c:pt>
              </c:numCache>
            </c:numRef>
          </c:val>
          <c:extLst>
            <c:ext xmlns:c16="http://schemas.microsoft.com/office/drawing/2014/chart" uri="{C3380CC4-5D6E-409C-BE32-E72D297353CC}">
              <c16:uniqueId val="{00000002-DC18-4E17-985E-D96183D60675}"/>
            </c:ext>
          </c:extLst>
        </c:ser>
        <c:dLbls>
          <c:showLegendKey val="0"/>
          <c:showVal val="0"/>
          <c:showCatName val="0"/>
          <c:showSerName val="0"/>
          <c:showPercent val="0"/>
          <c:showBubbleSize val="0"/>
        </c:dLbls>
        <c:gapWidth val="40"/>
        <c:overlap val="100"/>
        <c:axId val="469694720"/>
        <c:axId val="469757952"/>
      </c:barChart>
      <c:catAx>
        <c:axId val="469694720"/>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69757952"/>
        <c:crosses val="autoZero"/>
        <c:auto val="1"/>
        <c:lblAlgn val="ctr"/>
        <c:lblOffset val="100"/>
        <c:noMultiLvlLbl val="0"/>
      </c:catAx>
      <c:valAx>
        <c:axId val="469757952"/>
        <c:scaling>
          <c:orientation val="minMax"/>
          <c:max val="0.70000000000000007"/>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69694720"/>
        <c:crosses val="autoZero"/>
        <c:crossBetween val="between"/>
        <c:majorUnit val="0.1"/>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8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b="1" dirty="0"/>
              <a:t>将来不足が想定される人材</a:t>
            </a:r>
          </a:p>
        </c:rich>
      </c:tx>
      <c:layout>
        <c:manualLayout>
          <c:xMode val="edge"/>
          <c:yMode val="edge"/>
          <c:x val="0.33303075772515728"/>
          <c:y val="0"/>
        </c:manualLayout>
      </c:layout>
      <c:overlay val="0"/>
      <c:spPr>
        <a:noFill/>
        <a:ln>
          <a:noFill/>
        </a:ln>
        <a:effectLst/>
      </c:spPr>
      <c:txPr>
        <a:bodyPr rot="0" spcFirstLastPara="1" vertOverflow="ellipsis" vert="horz" wrap="square" anchor="ctr" anchorCtr="1"/>
        <a:lstStyle/>
        <a:p>
          <a:pPr>
            <a:defRPr sz="96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55059596420716772"/>
          <c:y val="8.5662462016754953E-2"/>
          <c:w val="0.40694780666028363"/>
          <c:h val="0.8684344505220174"/>
        </c:manualLayout>
      </c:layout>
      <c:barChart>
        <c:barDir val="bar"/>
        <c:grouping val="stacked"/>
        <c:varyColors val="0"/>
        <c:ser>
          <c:idx val="0"/>
          <c:order val="0"/>
          <c:tx>
            <c:strRef>
              <c:f>'[「組込み／IoTに関する動向調査」 集計_データ編_6章_1（B-E）20200306★.xlsx]26-5(ク・AI)'!$T$55</c:f>
              <c:strCache>
                <c:ptCount val="1"/>
                <c:pt idx="0">
                  <c:v>1番目（n=550）</c:v>
                </c:pt>
              </c:strCache>
            </c:strRef>
          </c:tx>
          <c:spPr>
            <a:solidFill>
              <a:srgbClr val="FF9966"/>
            </a:solidFill>
            <a:ln>
              <a:solidFill>
                <a:sysClr val="windowText" lastClr="000000"/>
              </a:solidFill>
            </a:ln>
            <a:effectLst/>
          </c:spPr>
          <c:invertIfNegative val="0"/>
          <c:dLbls>
            <c:dLbl>
              <c:idx val="19"/>
              <c:delete val="1"/>
              <c:extLst>
                <c:ext xmlns:c15="http://schemas.microsoft.com/office/drawing/2012/chart" uri="{CE6537A1-D6FC-4f65-9D91-7224C49458BB}"/>
                <c:ext xmlns:c16="http://schemas.microsoft.com/office/drawing/2014/chart" uri="{C3380CC4-5D6E-409C-BE32-E72D297353CC}">
                  <c16:uniqueId val="{00000029-BBC1-4E7F-A542-6F5E800325E5}"/>
                </c:ext>
              </c:extLst>
            </c:dLbl>
            <c:dLbl>
              <c:idx val="20"/>
              <c:delete val="1"/>
              <c:extLst>
                <c:ext xmlns:c15="http://schemas.microsoft.com/office/drawing/2012/chart" uri="{CE6537A1-D6FC-4f65-9D91-7224C49458BB}"/>
                <c:ext xmlns:c16="http://schemas.microsoft.com/office/drawing/2014/chart" uri="{C3380CC4-5D6E-409C-BE32-E72D297353CC}">
                  <c16:uniqueId val="{00000026-BBC1-4E7F-A542-6F5E800325E5}"/>
                </c:ext>
              </c:extLst>
            </c:dLbl>
            <c:dLbl>
              <c:idx val="22"/>
              <c:delete val="1"/>
              <c:extLst>
                <c:ext xmlns:c15="http://schemas.microsoft.com/office/drawing/2012/chart" uri="{CE6537A1-D6FC-4f65-9D91-7224C49458BB}"/>
                <c:ext xmlns:c16="http://schemas.microsoft.com/office/drawing/2014/chart" uri="{C3380CC4-5D6E-409C-BE32-E72D297353CC}">
                  <c16:uniqueId val="{00000022-BBC1-4E7F-A542-6F5E800325E5}"/>
                </c:ext>
              </c:extLst>
            </c:dLbl>
            <c:dLbl>
              <c:idx val="23"/>
              <c:delete val="1"/>
              <c:extLst>
                <c:ext xmlns:c15="http://schemas.microsoft.com/office/drawing/2012/chart" uri="{CE6537A1-D6FC-4f65-9D91-7224C49458BB}"/>
                <c:ext xmlns:c16="http://schemas.microsoft.com/office/drawing/2014/chart" uri="{C3380CC4-5D6E-409C-BE32-E72D297353CC}">
                  <c16:uniqueId val="{0000001F-BBC1-4E7F-A542-6F5E800325E5}"/>
                </c:ext>
              </c:extLst>
            </c:dLbl>
            <c:dLbl>
              <c:idx val="25"/>
              <c:delete val="1"/>
              <c:extLst>
                <c:ext xmlns:c15="http://schemas.microsoft.com/office/drawing/2012/chart" uri="{CE6537A1-D6FC-4f65-9D91-7224C49458BB}"/>
                <c:ext xmlns:c16="http://schemas.microsoft.com/office/drawing/2014/chart" uri="{C3380CC4-5D6E-409C-BE32-E72D297353CC}">
                  <c16:uniqueId val="{0000001D-BBC1-4E7F-A542-6F5E800325E5}"/>
                </c:ext>
              </c:extLst>
            </c:dLbl>
            <c:dLbl>
              <c:idx val="26"/>
              <c:delete val="1"/>
              <c:extLst>
                <c:ext xmlns:c15="http://schemas.microsoft.com/office/drawing/2012/chart" uri="{CE6537A1-D6FC-4f65-9D91-7224C49458BB}"/>
                <c:ext xmlns:c16="http://schemas.microsoft.com/office/drawing/2014/chart" uri="{C3380CC4-5D6E-409C-BE32-E72D297353CC}">
                  <c16:uniqueId val="{0000001A-BBC1-4E7F-A542-6F5E800325E5}"/>
                </c:ext>
              </c:extLst>
            </c:dLbl>
            <c:dLbl>
              <c:idx val="28"/>
              <c:delete val="1"/>
              <c:extLst>
                <c:ext xmlns:c15="http://schemas.microsoft.com/office/drawing/2012/chart" uri="{CE6537A1-D6FC-4f65-9D91-7224C49458BB}"/>
                <c:ext xmlns:c16="http://schemas.microsoft.com/office/drawing/2014/chart" uri="{C3380CC4-5D6E-409C-BE32-E72D297353CC}">
                  <c16:uniqueId val="{00000017-BBC1-4E7F-A542-6F5E800325E5}"/>
                </c:ext>
              </c:extLst>
            </c:dLbl>
            <c:dLbl>
              <c:idx val="29"/>
              <c:delete val="1"/>
              <c:extLst>
                <c:ext xmlns:c15="http://schemas.microsoft.com/office/drawing/2012/chart" uri="{CE6537A1-D6FC-4f65-9D91-7224C49458BB}"/>
                <c:ext xmlns:c16="http://schemas.microsoft.com/office/drawing/2014/chart" uri="{C3380CC4-5D6E-409C-BE32-E72D297353CC}">
                  <c16:uniqueId val="{00000014-BBC1-4E7F-A542-6F5E800325E5}"/>
                </c:ext>
              </c:extLst>
            </c:dLbl>
            <c:dLbl>
              <c:idx val="31"/>
              <c:delete val="1"/>
              <c:extLst>
                <c:ext xmlns:c15="http://schemas.microsoft.com/office/drawing/2012/chart" uri="{CE6537A1-D6FC-4f65-9D91-7224C49458BB}"/>
                <c:ext xmlns:c16="http://schemas.microsoft.com/office/drawing/2014/chart" uri="{C3380CC4-5D6E-409C-BE32-E72D297353CC}">
                  <c16:uniqueId val="{00000011-BBC1-4E7F-A542-6F5E800325E5}"/>
                </c:ext>
              </c:extLst>
            </c:dLbl>
            <c:dLbl>
              <c:idx val="32"/>
              <c:delete val="1"/>
              <c:extLst>
                <c:ext xmlns:c15="http://schemas.microsoft.com/office/drawing/2012/chart" uri="{CE6537A1-D6FC-4f65-9D91-7224C49458BB}"/>
                <c:ext xmlns:c16="http://schemas.microsoft.com/office/drawing/2014/chart" uri="{C3380CC4-5D6E-409C-BE32-E72D297353CC}">
                  <c16:uniqueId val="{0000000E-BBC1-4E7F-A542-6F5E800325E5}"/>
                </c:ext>
              </c:extLst>
            </c:dLbl>
            <c:dLbl>
              <c:idx val="34"/>
              <c:delete val="1"/>
              <c:extLst>
                <c:ext xmlns:c15="http://schemas.microsoft.com/office/drawing/2012/chart" uri="{CE6537A1-D6FC-4f65-9D91-7224C49458BB}"/>
                <c:ext xmlns:c16="http://schemas.microsoft.com/office/drawing/2014/chart" uri="{C3380CC4-5D6E-409C-BE32-E72D297353CC}">
                  <c16:uniqueId val="{00000008-BBC1-4E7F-A542-6F5E800325E5}"/>
                </c:ext>
              </c:extLst>
            </c:dLbl>
            <c:dLbl>
              <c:idx val="35"/>
              <c:delete val="1"/>
              <c:extLst>
                <c:ext xmlns:c15="http://schemas.microsoft.com/office/drawing/2012/chart" uri="{CE6537A1-D6FC-4f65-9D91-7224C49458BB}"/>
                <c:ext xmlns:c16="http://schemas.microsoft.com/office/drawing/2014/chart" uri="{C3380CC4-5D6E-409C-BE32-E72D297353CC}">
                  <c16:uniqueId val="{0000000B-BBC1-4E7F-A542-6F5E800325E5}"/>
                </c:ext>
              </c:extLst>
            </c:dLbl>
            <c:dLbl>
              <c:idx val="37"/>
              <c:delete val="1"/>
              <c:extLst>
                <c:ext xmlns:c15="http://schemas.microsoft.com/office/drawing/2012/chart" uri="{CE6537A1-D6FC-4f65-9D91-7224C49458BB}"/>
                <c:ext xmlns:c16="http://schemas.microsoft.com/office/drawing/2014/chart" uri="{C3380CC4-5D6E-409C-BE32-E72D297353CC}">
                  <c16:uniqueId val="{00000004-BBC1-4E7F-A542-6F5E800325E5}"/>
                </c:ext>
              </c:extLst>
            </c:dLbl>
            <c:dLbl>
              <c:idx val="38"/>
              <c:delete val="1"/>
              <c:extLst>
                <c:ext xmlns:c15="http://schemas.microsoft.com/office/drawing/2012/chart" uri="{CE6537A1-D6FC-4f65-9D91-7224C49458BB}"/>
                <c:ext xmlns:c16="http://schemas.microsoft.com/office/drawing/2014/chart" uri="{C3380CC4-5D6E-409C-BE32-E72D297353CC}">
                  <c16:uniqueId val="{00000005-BBC1-4E7F-A542-6F5E800325E5}"/>
                </c:ext>
              </c:extLst>
            </c:dLbl>
            <c:spPr>
              <a:noFill/>
              <a:ln>
                <a:noFill/>
              </a:ln>
              <a:effectLst/>
            </c:spPr>
            <c:txPr>
              <a:bodyPr rot="0" spcFirstLastPara="1" vertOverflow="ellipsis" vert="horz" wrap="square" anchor="ctr" anchorCtr="1"/>
              <a:lstStyle/>
              <a:p>
                <a:pPr>
                  <a:defRPr sz="6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集計_データ編_6章_1（B-E）20200306★.xlsx]26-5(ク・AI)'!$S$56:$S$94</c:f>
              <c:strCache>
                <c:ptCount val="39"/>
                <c:pt idx="0">
                  <c:v>ビジネスをデザインできる人材                         </c:v>
                </c:pt>
                <c:pt idx="1">
                  <c:v>AIあり</c:v>
                </c:pt>
                <c:pt idx="2">
                  <c:v>AIなし</c:v>
                </c:pt>
                <c:pt idx="3">
                  <c:v>新技術の専門技術者                                </c:v>
                </c:pt>
                <c:pt idx="4">
                  <c:v>AIあり</c:v>
                </c:pt>
                <c:pt idx="5">
                  <c:v>AIなし</c:v>
                </c:pt>
                <c:pt idx="6">
                  <c:v>プロジェクトマネージャ                                  </c:v>
                </c:pt>
                <c:pt idx="7">
                  <c:v>AIあり</c:v>
                </c:pt>
                <c:pt idx="8">
                  <c:v>AIなし</c:v>
                </c:pt>
                <c:pt idx="9">
                  <c:v>システム全体を俯瞰して思考できる人材            </c:v>
                </c:pt>
                <c:pt idx="10">
                  <c:v>AIあり</c:v>
                </c:pt>
                <c:pt idx="11">
                  <c:v>AIなし</c:v>
                </c:pt>
                <c:pt idx="12">
                  <c:v>複数の応用分野をまたいでとりまとめができる人材 </c:v>
                </c:pt>
                <c:pt idx="13">
                  <c:v>AIあり</c:v>
                </c:pt>
                <c:pt idx="14">
                  <c:v>AIなし</c:v>
                </c:pt>
                <c:pt idx="15">
                  <c:v>設計技術者                                           </c:v>
                </c:pt>
                <c:pt idx="16">
                  <c:v>AIあり</c:v>
                </c:pt>
                <c:pt idx="17">
                  <c:v>AIなし</c:v>
                </c:pt>
                <c:pt idx="18">
                  <c:v>実装・検証技術者                                    </c:v>
                </c:pt>
                <c:pt idx="19">
                  <c:v>AIあり</c:v>
                </c:pt>
                <c:pt idx="20">
                  <c:v>AIなし</c:v>
                </c:pt>
                <c:pt idx="21">
                  <c:v>グローバル人材                                        </c:v>
                </c:pt>
                <c:pt idx="22">
                  <c:v>AIあり</c:v>
                </c:pt>
                <c:pt idx="23">
                  <c:v>AIなし</c:v>
                </c:pt>
                <c:pt idx="24">
                  <c:v>運用技術者、顧客サポート技術者                 </c:v>
                </c:pt>
                <c:pt idx="25">
                  <c:v>AIあり</c:v>
                </c:pt>
                <c:pt idx="26">
                  <c:v>AIなし</c:v>
                </c:pt>
                <c:pt idx="27">
                  <c:v>品質管理技術者                                     </c:v>
                </c:pt>
                <c:pt idx="28">
                  <c:v>AIあり</c:v>
                </c:pt>
                <c:pt idx="29">
                  <c:v>AIなし</c:v>
                </c:pt>
                <c:pt idx="30">
                  <c:v>研究者                                                 </c:v>
                </c:pt>
                <c:pt idx="31">
                  <c:v>AIあり</c:v>
                </c:pt>
                <c:pt idx="32">
                  <c:v>AIなし</c:v>
                </c:pt>
                <c:pt idx="33">
                  <c:v>その他                                                  </c:v>
                </c:pt>
                <c:pt idx="34">
                  <c:v>AIあり</c:v>
                </c:pt>
                <c:pt idx="35">
                  <c:v>AIなし</c:v>
                </c:pt>
                <c:pt idx="36">
                  <c:v>不足していない                                        </c:v>
                </c:pt>
                <c:pt idx="37">
                  <c:v>AIあり</c:v>
                </c:pt>
                <c:pt idx="38">
                  <c:v>AIなし</c:v>
                </c:pt>
              </c:strCache>
            </c:strRef>
          </c:cat>
          <c:val>
            <c:numRef>
              <c:f>'[「組込み／IoTに関する動向調査」 集計_データ編_6章_1（B-E）20200306★.xlsx]26-5(ク・AI)'!$T$56:$T$94</c:f>
              <c:numCache>
                <c:formatCode>0.0%</c:formatCode>
                <c:ptCount val="39"/>
                <c:pt idx="1">
                  <c:v>0.46698113207547171</c:v>
                </c:pt>
                <c:pt idx="2">
                  <c:v>0.31724137931034485</c:v>
                </c:pt>
                <c:pt idx="4">
                  <c:v>0.1650943396226415</c:v>
                </c:pt>
                <c:pt idx="5">
                  <c:v>0.2413793103448276</c:v>
                </c:pt>
                <c:pt idx="7">
                  <c:v>9.4339622641509441E-2</c:v>
                </c:pt>
                <c:pt idx="8">
                  <c:v>0.13793103448275862</c:v>
                </c:pt>
                <c:pt idx="10">
                  <c:v>0.10849056603773585</c:v>
                </c:pt>
                <c:pt idx="11">
                  <c:v>0.1103448275862069</c:v>
                </c:pt>
                <c:pt idx="13">
                  <c:v>8.0188679245283015E-2</c:v>
                </c:pt>
                <c:pt idx="14">
                  <c:v>6.2068965517241378E-2</c:v>
                </c:pt>
                <c:pt idx="16">
                  <c:v>3.3018867924528301E-2</c:v>
                </c:pt>
                <c:pt idx="17">
                  <c:v>6.2068965517241378E-2</c:v>
                </c:pt>
                <c:pt idx="19">
                  <c:v>1.4150943396226415E-2</c:v>
                </c:pt>
                <c:pt idx="20">
                  <c:v>2.7586206896551724E-2</c:v>
                </c:pt>
                <c:pt idx="22">
                  <c:v>1.4150943396226415E-2</c:v>
                </c:pt>
                <c:pt idx="23">
                  <c:v>0</c:v>
                </c:pt>
                <c:pt idx="25">
                  <c:v>0</c:v>
                </c:pt>
                <c:pt idx="26">
                  <c:v>6.8965517241379309E-3</c:v>
                </c:pt>
                <c:pt idx="28">
                  <c:v>4.7169811320754715E-3</c:v>
                </c:pt>
                <c:pt idx="29">
                  <c:v>0</c:v>
                </c:pt>
                <c:pt idx="31">
                  <c:v>0</c:v>
                </c:pt>
                <c:pt idx="32">
                  <c:v>0</c:v>
                </c:pt>
                <c:pt idx="34">
                  <c:v>0</c:v>
                </c:pt>
                <c:pt idx="35">
                  <c:v>0</c:v>
                </c:pt>
                <c:pt idx="37">
                  <c:v>1.8867924528301886E-2</c:v>
                </c:pt>
                <c:pt idx="38">
                  <c:v>3.4482758620689655E-2</c:v>
                </c:pt>
              </c:numCache>
            </c:numRef>
          </c:val>
          <c:extLst>
            <c:ext xmlns:c16="http://schemas.microsoft.com/office/drawing/2014/chart" uri="{C3380CC4-5D6E-409C-BE32-E72D297353CC}">
              <c16:uniqueId val="{00000000-5526-4792-A82F-787AEB5559C8}"/>
            </c:ext>
          </c:extLst>
        </c:ser>
        <c:ser>
          <c:idx val="1"/>
          <c:order val="1"/>
          <c:tx>
            <c:strRef>
              <c:f>'[「組込み／IoTに関する動向調査」 集計_データ編_6章_1（B-E）20200306★.xlsx]26-5(ク・AI)'!$U$55</c:f>
              <c:strCache>
                <c:ptCount val="1"/>
                <c:pt idx="0">
                  <c:v>2番目（n=511）</c:v>
                </c:pt>
              </c:strCache>
            </c:strRef>
          </c:tx>
          <c:spPr>
            <a:solidFill>
              <a:srgbClr val="FFFF99"/>
            </a:solidFill>
            <a:ln>
              <a:solidFill>
                <a:sysClr val="windowText" lastClr="000000"/>
              </a:solidFill>
            </a:ln>
            <a:effectLst/>
          </c:spPr>
          <c:invertIfNegative val="0"/>
          <c:dLbls>
            <c:dLbl>
              <c:idx val="16"/>
              <c:layout>
                <c:manualLayout>
                  <c:x val="2.2493392565933756E-2"/>
                  <c:y val="-2.079591365209156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BBC1-4E7F-A542-6F5E800325E5}"/>
                </c:ext>
              </c:extLst>
            </c:dLbl>
            <c:dLbl>
              <c:idx val="19"/>
              <c:delete val="1"/>
              <c:extLst>
                <c:ext xmlns:c15="http://schemas.microsoft.com/office/drawing/2012/chart" uri="{CE6537A1-D6FC-4f65-9D91-7224C49458BB}"/>
                <c:ext xmlns:c16="http://schemas.microsoft.com/office/drawing/2014/chart" uri="{C3380CC4-5D6E-409C-BE32-E72D297353CC}">
                  <c16:uniqueId val="{00000028-BBC1-4E7F-A542-6F5E800325E5}"/>
                </c:ext>
              </c:extLst>
            </c:dLbl>
            <c:dLbl>
              <c:idx val="20"/>
              <c:delete val="1"/>
              <c:extLst>
                <c:ext xmlns:c15="http://schemas.microsoft.com/office/drawing/2012/chart" uri="{CE6537A1-D6FC-4f65-9D91-7224C49458BB}"/>
                <c:ext xmlns:c16="http://schemas.microsoft.com/office/drawing/2014/chart" uri="{C3380CC4-5D6E-409C-BE32-E72D297353CC}">
                  <c16:uniqueId val="{00000025-BBC1-4E7F-A542-6F5E800325E5}"/>
                </c:ext>
              </c:extLst>
            </c:dLbl>
            <c:dLbl>
              <c:idx val="22"/>
              <c:delete val="1"/>
              <c:extLst>
                <c:ext xmlns:c15="http://schemas.microsoft.com/office/drawing/2012/chart" uri="{CE6537A1-D6FC-4f65-9D91-7224C49458BB}"/>
                <c:ext xmlns:c16="http://schemas.microsoft.com/office/drawing/2014/chart" uri="{C3380CC4-5D6E-409C-BE32-E72D297353CC}">
                  <c16:uniqueId val="{00000021-BBC1-4E7F-A542-6F5E800325E5}"/>
                </c:ext>
              </c:extLst>
            </c:dLbl>
            <c:dLbl>
              <c:idx val="23"/>
              <c:delete val="1"/>
              <c:extLst>
                <c:ext xmlns:c15="http://schemas.microsoft.com/office/drawing/2012/chart" uri="{CE6537A1-D6FC-4f65-9D91-7224C49458BB}"/>
                <c:ext xmlns:c16="http://schemas.microsoft.com/office/drawing/2014/chart" uri="{C3380CC4-5D6E-409C-BE32-E72D297353CC}">
                  <c16:uniqueId val="{0000001E-BBC1-4E7F-A542-6F5E800325E5}"/>
                </c:ext>
              </c:extLst>
            </c:dLbl>
            <c:dLbl>
              <c:idx val="25"/>
              <c:delete val="1"/>
              <c:extLst>
                <c:ext xmlns:c15="http://schemas.microsoft.com/office/drawing/2012/chart" uri="{CE6537A1-D6FC-4f65-9D91-7224C49458BB}"/>
                <c:ext xmlns:c16="http://schemas.microsoft.com/office/drawing/2014/chart" uri="{C3380CC4-5D6E-409C-BE32-E72D297353CC}">
                  <c16:uniqueId val="{0000001C-BBC1-4E7F-A542-6F5E800325E5}"/>
                </c:ext>
              </c:extLst>
            </c:dLbl>
            <c:dLbl>
              <c:idx val="26"/>
              <c:delete val="1"/>
              <c:extLst>
                <c:ext xmlns:c15="http://schemas.microsoft.com/office/drawing/2012/chart" uri="{CE6537A1-D6FC-4f65-9D91-7224C49458BB}"/>
                <c:ext xmlns:c16="http://schemas.microsoft.com/office/drawing/2014/chart" uri="{C3380CC4-5D6E-409C-BE32-E72D297353CC}">
                  <c16:uniqueId val="{00000019-BBC1-4E7F-A542-6F5E800325E5}"/>
                </c:ext>
              </c:extLst>
            </c:dLbl>
            <c:dLbl>
              <c:idx val="28"/>
              <c:delete val="1"/>
              <c:extLst>
                <c:ext xmlns:c15="http://schemas.microsoft.com/office/drawing/2012/chart" uri="{CE6537A1-D6FC-4f65-9D91-7224C49458BB}"/>
                <c:ext xmlns:c16="http://schemas.microsoft.com/office/drawing/2014/chart" uri="{C3380CC4-5D6E-409C-BE32-E72D297353CC}">
                  <c16:uniqueId val="{00000016-BBC1-4E7F-A542-6F5E800325E5}"/>
                </c:ext>
              </c:extLst>
            </c:dLbl>
            <c:dLbl>
              <c:idx val="29"/>
              <c:delete val="1"/>
              <c:extLst>
                <c:ext xmlns:c15="http://schemas.microsoft.com/office/drawing/2012/chart" uri="{CE6537A1-D6FC-4f65-9D91-7224C49458BB}"/>
                <c:ext xmlns:c16="http://schemas.microsoft.com/office/drawing/2014/chart" uri="{C3380CC4-5D6E-409C-BE32-E72D297353CC}">
                  <c16:uniqueId val="{00000013-BBC1-4E7F-A542-6F5E800325E5}"/>
                </c:ext>
              </c:extLst>
            </c:dLbl>
            <c:dLbl>
              <c:idx val="31"/>
              <c:delete val="1"/>
              <c:extLst>
                <c:ext xmlns:c15="http://schemas.microsoft.com/office/drawing/2012/chart" uri="{CE6537A1-D6FC-4f65-9D91-7224C49458BB}"/>
                <c:ext xmlns:c16="http://schemas.microsoft.com/office/drawing/2014/chart" uri="{C3380CC4-5D6E-409C-BE32-E72D297353CC}">
                  <c16:uniqueId val="{00000010-BBC1-4E7F-A542-6F5E800325E5}"/>
                </c:ext>
              </c:extLst>
            </c:dLbl>
            <c:dLbl>
              <c:idx val="32"/>
              <c:delete val="1"/>
              <c:extLst>
                <c:ext xmlns:c15="http://schemas.microsoft.com/office/drawing/2012/chart" uri="{CE6537A1-D6FC-4f65-9D91-7224C49458BB}"/>
                <c:ext xmlns:c16="http://schemas.microsoft.com/office/drawing/2014/chart" uri="{C3380CC4-5D6E-409C-BE32-E72D297353CC}">
                  <c16:uniqueId val="{0000000D-BBC1-4E7F-A542-6F5E800325E5}"/>
                </c:ext>
              </c:extLst>
            </c:dLbl>
            <c:dLbl>
              <c:idx val="34"/>
              <c:delete val="1"/>
              <c:extLst>
                <c:ext xmlns:c15="http://schemas.microsoft.com/office/drawing/2012/chart" uri="{CE6537A1-D6FC-4f65-9D91-7224C49458BB}"/>
                <c:ext xmlns:c16="http://schemas.microsoft.com/office/drawing/2014/chart" uri="{C3380CC4-5D6E-409C-BE32-E72D297353CC}">
                  <c16:uniqueId val="{00000007-BBC1-4E7F-A542-6F5E800325E5}"/>
                </c:ext>
              </c:extLst>
            </c:dLbl>
            <c:dLbl>
              <c:idx val="35"/>
              <c:delete val="1"/>
              <c:extLst>
                <c:ext xmlns:c15="http://schemas.microsoft.com/office/drawing/2012/chart" uri="{CE6537A1-D6FC-4f65-9D91-7224C49458BB}"/>
                <c:ext xmlns:c16="http://schemas.microsoft.com/office/drawing/2014/chart" uri="{C3380CC4-5D6E-409C-BE32-E72D297353CC}">
                  <c16:uniqueId val="{0000000A-BBC1-4E7F-A542-6F5E800325E5}"/>
                </c:ext>
              </c:extLst>
            </c:dLbl>
            <c:dLbl>
              <c:idx val="37"/>
              <c:delete val="1"/>
              <c:extLst>
                <c:ext xmlns:c15="http://schemas.microsoft.com/office/drawing/2012/chart" uri="{CE6537A1-D6FC-4f65-9D91-7224C49458BB}"/>
                <c:ext xmlns:c16="http://schemas.microsoft.com/office/drawing/2014/chart" uri="{C3380CC4-5D6E-409C-BE32-E72D297353CC}">
                  <c16:uniqueId val="{00000001-BBC1-4E7F-A542-6F5E800325E5}"/>
                </c:ext>
              </c:extLst>
            </c:dLbl>
            <c:dLbl>
              <c:idx val="38"/>
              <c:delete val="1"/>
              <c:extLst>
                <c:ext xmlns:c15="http://schemas.microsoft.com/office/drawing/2012/chart" uri="{CE6537A1-D6FC-4f65-9D91-7224C49458BB}"/>
                <c:ext xmlns:c16="http://schemas.microsoft.com/office/drawing/2014/chart" uri="{C3380CC4-5D6E-409C-BE32-E72D297353CC}">
                  <c16:uniqueId val="{00000002-BBC1-4E7F-A542-6F5E800325E5}"/>
                </c:ext>
              </c:extLst>
            </c:dLbl>
            <c:spPr>
              <a:noFill/>
              <a:ln>
                <a:noFill/>
              </a:ln>
              <a:effectLst/>
            </c:spPr>
            <c:txPr>
              <a:bodyPr rot="0" spcFirstLastPara="1" vertOverflow="ellipsis" vert="horz" wrap="square" anchor="ctr" anchorCtr="1"/>
              <a:lstStyle/>
              <a:p>
                <a:pPr>
                  <a:defRPr sz="6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集計_データ編_6章_1（B-E）20200306★.xlsx]26-5(ク・AI)'!$S$56:$S$94</c:f>
              <c:strCache>
                <c:ptCount val="39"/>
                <c:pt idx="0">
                  <c:v>ビジネスをデザインできる人材                         </c:v>
                </c:pt>
                <c:pt idx="1">
                  <c:v>AIあり</c:v>
                </c:pt>
                <c:pt idx="2">
                  <c:v>AIなし</c:v>
                </c:pt>
                <c:pt idx="3">
                  <c:v>新技術の専門技術者                                </c:v>
                </c:pt>
                <c:pt idx="4">
                  <c:v>AIあり</c:v>
                </c:pt>
                <c:pt idx="5">
                  <c:v>AIなし</c:v>
                </c:pt>
                <c:pt idx="6">
                  <c:v>プロジェクトマネージャ                                  </c:v>
                </c:pt>
                <c:pt idx="7">
                  <c:v>AIあり</c:v>
                </c:pt>
                <c:pt idx="8">
                  <c:v>AIなし</c:v>
                </c:pt>
                <c:pt idx="9">
                  <c:v>システム全体を俯瞰して思考できる人材            </c:v>
                </c:pt>
                <c:pt idx="10">
                  <c:v>AIあり</c:v>
                </c:pt>
                <c:pt idx="11">
                  <c:v>AIなし</c:v>
                </c:pt>
                <c:pt idx="12">
                  <c:v>複数の応用分野をまたいでとりまとめができる人材 </c:v>
                </c:pt>
                <c:pt idx="13">
                  <c:v>AIあり</c:v>
                </c:pt>
                <c:pt idx="14">
                  <c:v>AIなし</c:v>
                </c:pt>
                <c:pt idx="15">
                  <c:v>設計技術者                                           </c:v>
                </c:pt>
                <c:pt idx="16">
                  <c:v>AIあり</c:v>
                </c:pt>
                <c:pt idx="17">
                  <c:v>AIなし</c:v>
                </c:pt>
                <c:pt idx="18">
                  <c:v>実装・検証技術者                                    </c:v>
                </c:pt>
                <c:pt idx="19">
                  <c:v>AIあり</c:v>
                </c:pt>
                <c:pt idx="20">
                  <c:v>AIなし</c:v>
                </c:pt>
                <c:pt idx="21">
                  <c:v>グローバル人材                                        </c:v>
                </c:pt>
                <c:pt idx="22">
                  <c:v>AIあり</c:v>
                </c:pt>
                <c:pt idx="23">
                  <c:v>AIなし</c:v>
                </c:pt>
                <c:pt idx="24">
                  <c:v>運用技術者、顧客サポート技術者                 </c:v>
                </c:pt>
                <c:pt idx="25">
                  <c:v>AIあり</c:v>
                </c:pt>
                <c:pt idx="26">
                  <c:v>AIなし</c:v>
                </c:pt>
                <c:pt idx="27">
                  <c:v>品質管理技術者                                     </c:v>
                </c:pt>
                <c:pt idx="28">
                  <c:v>AIあり</c:v>
                </c:pt>
                <c:pt idx="29">
                  <c:v>AIなし</c:v>
                </c:pt>
                <c:pt idx="30">
                  <c:v>研究者                                                 </c:v>
                </c:pt>
                <c:pt idx="31">
                  <c:v>AIあり</c:v>
                </c:pt>
                <c:pt idx="32">
                  <c:v>AIなし</c:v>
                </c:pt>
                <c:pt idx="33">
                  <c:v>その他                                                  </c:v>
                </c:pt>
                <c:pt idx="34">
                  <c:v>AIあり</c:v>
                </c:pt>
                <c:pt idx="35">
                  <c:v>AIなし</c:v>
                </c:pt>
                <c:pt idx="36">
                  <c:v>不足していない                                        </c:v>
                </c:pt>
                <c:pt idx="37">
                  <c:v>AIあり</c:v>
                </c:pt>
                <c:pt idx="38">
                  <c:v>AIなし</c:v>
                </c:pt>
              </c:strCache>
            </c:strRef>
          </c:cat>
          <c:val>
            <c:numRef>
              <c:f>'[「組込み／IoTに関する動向調査」 集計_データ編_6章_1（B-E）20200306★.xlsx]26-5(ク・AI)'!$U$56:$U$94</c:f>
              <c:numCache>
                <c:formatCode>0.0%</c:formatCode>
                <c:ptCount val="39"/>
                <c:pt idx="1">
                  <c:v>6.3725490196078427E-2</c:v>
                </c:pt>
                <c:pt idx="2">
                  <c:v>7.0921985815602842E-2</c:v>
                </c:pt>
                <c:pt idx="4">
                  <c:v>0.19117647058823528</c:v>
                </c:pt>
                <c:pt idx="5">
                  <c:v>0.13475177304964539</c:v>
                </c:pt>
                <c:pt idx="7">
                  <c:v>0.10784313725490197</c:v>
                </c:pt>
                <c:pt idx="8">
                  <c:v>0.15602836879432624</c:v>
                </c:pt>
                <c:pt idx="10">
                  <c:v>0.21568627450980393</c:v>
                </c:pt>
                <c:pt idx="11">
                  <c:v>0.21985815602836881</c:v>
                </c:pt>
                <c:pt idx="13">
                  <c:v>0.21568627450980393</c:v>
                </c:pt>
                <c:pt idx="14">
                  <c:v>0.14893617021276595</c:v>
                </c:pt>
                <c:pt idx="16">
                  <c:v>6.8627450980392163E-2</c:v>
                </c:pt>
                <c:pt idx="17">
                  <c:v>0.1276595744680851</c:v>
                </c:pt>
                <c:pt idx="19">
                  <c:v>3.4313725490196081E-2</c:v>
                </c:pt>
                <c:pt idx="20">
                  <c:v>6.3829787234042548E-2</c:v>
                </c:pt>
                <c:pt idx="22">
                  <c:v>3.4313725490196081E-2</c:v>
                </c:pt>
                <c:pt idx="23">
                  <c:v>4.2553191489361701E-2</c:v>
                </c:pt>
                <c:pt idx="25">
                  <c:v>1.4705882352941176E-2</c:v>
                </c:pt>
                <c:pt idx="26">
                  <c:v>7.0921985815602835E-3</c:v>
                </c:pt>
                <c:pt idx="28">
                  <c:v>0</c:v>
                </c:pt>
                <c:pt idx="29">
                  <c:v>7.0921985815602835E-3</c:v>
                </c:pt>
                <c:pt idx="31">
                  <c:v>2.4509803921568627E-2</c:v>
                </c:pt>
                <c:pt idx="32">
                  <c:v>0</c:v>
                </c:pt>
                <c:pt idx="34">
                  <c:v>0</c:v>
                </c:pt>
                <c:pt idx="35">
                  <c:v>0</c:v>
                </c:pt>
                <c:pt idx="37">
                  <c:v>2.9411764705882353E-2</c:v>
                </c:pt>
                <c:pt idx="38">
                  <c:v>2.1276595744680851E-2</c:v>
                </c:pt>
              </c:numCache>
            </c:numRef>
          </c:val>
          <c:extLst>
            <c:ext xmlns:c16="http://schemas.microsoft.com/office/drawing/2014/chart" uri="{C3380CC4-5D6E-409C-BE32-E72D297353CC}">
              <c16:uniqueId val="{00000001-5526-4792-A82F-787AEB5559C8}"/>
            </c:ext>
          </c:extLst>
        </c:ser>
        <c:ser>
          <c:idx val="2"/>
          <c:order val="2"/>
          <c:tx>
            <c:strRef>
              <c:f>'[「組込み／IoTに関する動向調査」 集計_データ編_6章_1（B-E）20200306★.xlsx]26-5(ク・AI)'!$V$55</c:f>
              <c:strCache>
                <c:ptCount val="1"/>
                <c:pt idx="0">
                  <c:v>3番目（n=487）</c:v>
                </c:pt>
              </c:strCache>
            </c:strRef>
          </c:tx>
          <c:spPr>
            <a:solidFill>
              <a:srgbClr val="3366FF"/>
            </a:solidFill>
            <a:ln>
              <a:solidFill>
                <a:sysClr val="windowText" lastClr="000000"/>
              </a:solidFill>
            </a:ln>
            <a:effectLst/>
          </c:spPr>
          <c:invertIfNegative val="0"/>
          <c:dLbls>
            <c:dLbl>
              <c:idx val="2"/>
              <c:layout>
                <c:manualLayout>
                  <c:x val="4.4986785131867414E-2"/>
                  <c:y val="2.0800826072639115E-3"/>
                </c:manualLayout>
              </c:layout>
              <c:spPr>
                <a:noFill/>
                <a:ln>
                  <a:noFill/>
                </a:ln>
                <a:effectLst/>
              </c:spPr>
              <c:txPr>
                <a:bodyPr rot="0" spcFirstLastPara="1" vertOverflow="ellipsis" vert="horz" wrap="square" anchor="ctr" anchorCtr="1"/>
                <a:lstStyle/>
                <a:p>
                  <a:pPr>
                    <a:defRPr sz="6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D-BBC1-4E7F-A542-6F5E800325E5}"/>
                </c:ext>
              </c:extLst>
            </c:dLbl>
            <c:dLbl>
              <c:idx val="16"/>
              <c:layout>
                <c:manualLayout>
                  <c:x val="4.2175000365296138E-2"/>
                  <c:y val="2.0800826072639306E-3"/>
                </c:manualLayout>
              </c:layout>
              <c:spPr>
                <a:noFill/>
                <a:ln>
                  <a:noFill/>
                </a:ln>
                <a:effectLst/>
              </c:spPr>
              <c:txPr>
                <a:bodyPr rot="0" spcFirstLastPara="1" vertOverflow="ellipsis" vert="horz" wrap="square" anchor="ctr" anchorCtr="1"/>
                <a:lstStyle/>
                <a:p>
                  <a:pPr>
                    <a:defRPr sz="6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6.1125794297924974E-2"/>
                      <c:h val="1.8529159064013589E-2"/>
                    </c:manualLayout>
                  </c15:layout>
                </c:ext>
                <c:ext xmlns:c16="http://schemas.microsoft.com/office/drawing/2014/chart" uri="{C3380CC4-5D6E-409C-BE32-E72D297353CC}">
                  <c16:uniqueId val="{0000002A-BBC1-4E7F-A542-6F5E800325E5}"/>
                </c:ext>
              </c:extLst>
            </c:dLbl>
            <c:dLbl>
              <c:idx val="19"/>
              <c:delete val="1"/>
              <c:extLst>
                <c:ext xmlns:c15="http://schemas.microsoft.com/office/drawing/2012/chart" uri="{CE6537A1-D6FC-4f65-9D91-7224C49458BB}"/>
                <c:ext xmlns:c16="http://schemas.microsoft.com/office/drawing/2014/chart" uri="{C3380CC4-5D6E-409C-BE32-E72D297353CC}">
                  <c16:uniqueId val="{00000027-BBC1-4E7F-A542-6F5E800325E5}"/>
                </c:ext>
              </c:extLst>
            </c:dLbl>
            <c:dLbl>
              <c:idx val="20"/>
              <c:delete val="1"/>
              <c:extLst>
                <c:ext xmlns:c15="http://schemas.microsoft.com/office/drawing/2012/chart" uri="{CE6537A1-D6FC-4f65-9D91-7224C49458BB}"/>
                <c:ext xmlns:c16="http://schemas.microsoft.com/office/drawing/2014/chart" uri="{C3380CC4-5D6E-409C-BE32-E72D297353CC}">
                  <c16:uniqueId val="{00000024-BBC1-4E7F-A542-6F5E800325E5}"/>
                </c:ext>
              </c:extLst>
            </c:dLbl>
            <c:dLbl>
              <c:idx val="22"/>
              <c:delete val="1"/>
              <c:extLst>
                <c:ext xmlns:c15="http://schemas.microsoft.com/office/drawing/2012/chart" uri="{CE6537A1-D6FC-4f65-9D91-7224C49458BB}"/>
                <c:ext xmlns:c16="http://schemas.microsoft.com/office/drawing/2014/chart" uri="{C3380CC4-5D6E-409C-BE32-E72D297353CC}">
                  <c16:uniqueId val="{00000023-BBC1-4E7F-A542-6F5E800325E5}"/>
                </c:ext>
              </c:extLst>
            </c:dLbl>
            <c:dLbl>
              <c:idx val="23"/>
              <c:delete val="1"/>
              <c:extLst>
                <c:ext xmlns:c15="http://schemas.microsoft.com/office/drawing/2012/chart" uri="{CE6537A1-D6FC-4f65-9D91-7224C49458BB}"/>
                <c:ext xmlns:c16="http://schemas.microsoft.com/office/drawing/2014/chart" uri="{C3380CC4-5D6E-409C-BE32-E72D297353CC}">
                  <c16:uniqueId val="{00000020-BBC1-4E7F-A542-6F5E800325E5}"/>
                </c:ext>
              </c:extLst>
            </c:dLbl>
            <c:dLbl>
              <c:idx val="25"/>
              <c:delete val="1"/>
              <c:extLst>
                <c:ext xmlns:c15="http://schemas.microsoft.com/office/drawing/2012/chart" uri="{CE6537A1-D6FC-4f65-9D91-7224C49458BB}"/>
                <c:ext xmlns:c16="http://schemas.microsoft.com/office/drawing/2014/chart" uri="{C3380CC4-5D6E-409C-BE32-E72D297353CC}">
                  <c16:uniqueId val="{0000001B-BBC1-4E7F-A542-6F5E800325E5}"/>
                </c:ext>
              </c:extLst>
            </c:dLbl>
            <c:dLbl>
              <c:idx val="26"/>
              <c:delete val="1"/>
              <c:extLst>
                <c:ext xmlns:c15="http://schemas.microsoft.com/office/drawing/2012/chart" uri="{CE6537A1-D6FC-4f65-9D91-7224C49458BB}"/>
                <c:ext xmlns:c16="http://schemas.microsoft.com/office/drawing/2014/chart" uri="{C3380CC4-5D6E-409C-BE32-E72D297353CC}">
                  <c16:uniqueId val="{00000018-BBC1-4E7F-A542-6F5E800325E5}"/>
                </c:ext>
              </c:extLst>
            </c:dLbl>
            <c:dLbl>
              <c:idx val="28"/>
              <c:delete val="1"/>
              <c:extLst>
                <c:ext xmlns:c15="http://schemas.microsoft.com/office/drawing/2012/chart" uri="{CE6537A1-D6FC-4f65-9D91-7224C49458BB}"/>
                <c:ext xmlns:c16="http://schemas.microsoft.com/office/drawing/2014/chart" uri="{C3380CC4-5D6E-409C-BE32-E72D297353CC}">
                  <c16:uniqueId val="{00000015-BBC1-4E7F-A542-6F5E800325E5}"/>
                </c:ext>
              </c:extLst>
            </c:dLbl>
            <c:dLbl>
              <c:idx val="29"/>
              <c:delete val="1"/>
              <c:extLst>
                <c:ext xmlns:c15="http://schemas.microsoft.com/office/drawing/2012/chart" uri="{CE6537A1-D6FC-4f65-9D91-7224C49458BB}"/>
                <c:ext xmlns:c16="http://schemas.microsoft.com/office/drawing/2014/chart" uri="{C3380CC4-5D6E-409C-BE32-E72D297353CC}">
                  <c16:uniqueId val="{00000012-BBC1-4E7F-A542-6F5E800325E5}"/>
                </c:ext>
              </c:extLst>
            </c:dLbl>
            <c:dLbl>
              <c:idx val="31"/>
              <c:delete val="1"/>
              <c:extLst>
                <c:ext xmlns:c15="http://schemas.microsoft.com/office/drawing/2012/chart" uri="{CE6537A1-D6FC-4f65-9D91-7224C49458BB}"/>
                <c:ext xmlns:c16="http://schemas.microsoft.com/office/drawing/2014/chart" uri="{C3380CC4-5D6E-409C-BE32-E72D297353CC}">
                  <c16:uniqueId val="{0000000F-BBC1-4E7F-A542-6F5E800325E5}"/>
                </c:ext>
              </c:extLst>
            </c:dLbl>
            <c:dLbl>
              <c:idx val="32"/>
              <c:delete val="1"/>
              <c:extLst>
                <c:ext xmlns:c15="http://schemas.microsoft.com/office/drawing/2012/chart" uri="{CE6537A1-D6FC-4f65-9D91-7224C49458BB}"/>
                <c:ext xmlns:c16="http://schemas.microsoft.com/office/drawing/2014/chart" uri="{C3380CC4-5D6E-409C-BE32-E72D297353CC}">
                  <c16:uniqueId val="{0000000C-BBC1-4E7F-A542-6F5E800325E5}"/>
                </c:ext>
              </c:extLst>
            </c:dLbl>
            <c:dLbl>
              <c:idx val="34"/>
              <c:delete val="1"/>
              <c:extLst>
                <c:ext xmlns:c15="http://schemas.microsoft.com/office/drawing/2012/chart" uri="{CE6537A1-D6FC-4f65-9D91-7224C49458BB}"/>
                <c:ext xmlns:c16="http://schemas.microsoft.com/office/drawing/2014/chart" uri="{C3380CC4-5D6E-409C-BE32-E72D297353CC}">
                  <c16:uniqueId val="{00000006-BBC1-4E7F-A542-6F5E800325E5}"/>
                </c:ext>
              </c:extLst>
            </c:dLbl>
            <c:dLbl>
              <c:idx val="35"/>
              <c:delete val="1"/>
              <c:extLst>
                <c:ext xmlns:c15="http://schemas.microsoft.com/office/drawing/2012/chart" uri="{CE6537A1-D6FC-4f65-9D91-7224C49458BB}"/>
                <c:ext xmlns:c16="http://schemas.microsoft.com/office/drawing/2014/chart" uri="{C3380CC4-5D6E-409C-BE32-E72D297353CC}">
                  <c16:uniqueId val="{00000009-BBC1-4E7F-A542-6F5E800325E5}"/>
                </c:ext>
              </c:extLst>
            </c:dLbl>
            <c:dLbl>
              <c:idx val="37"/>
              <c:delete val="1"/>
              <c:extLst>
                <c:ext xmlns:c15="http://schemas.microsoft.com/office/drawing/2012/chart" uri="{CE6537A1-D6FC-4f65-9D91-7224C49458BB}"/>
                <c:ext xmlns:c16="http://schemas.microsoft.com/office/drawing/2014/chart" uri="{C3380CC4-5D6E-409C-BE32-E72D297353CC}">
                  <c16:uniqueId val="{00000003-BBC1-4E7F-A542-6F5E800325E5}"/>
                </c:ext>
              </c:extLst>
            </c:dLbl>
            <c:dLbl>
              <c:idx val="38"/>
              <c:delete val="1"/>
              <c:extLst>
                <c:ext xmlns:c15="http://schemas.microsoft.com/office/drawing/2012/chart" uri="{CE6537A1-D6FC-4f65-9D91-7224C49458BB}"/>
                <c:ext xmlns:c16="http://schemas.microsoft.com/office/drawing/2014/chart" uri="{C3380CC4-5D6E-409C-BE32-E72D297353CC}">
                  <c16:uniqueId val="{00000000-BBC1-4E7F-A542-6F5E800325E5}"/>
                </c:ext>
              </c:extLst>
            </c:dLbl>
            <c:spPr>
              <a:noFill/>
              <a:ln>
                <a:noFill/>
              </a:ln>
              <a:effectLst/>
            </c:spPr>
            <c:txPr>
              <a:bodyPr rot="0" spcFirstLastPara="1" vertOverflow="ellipsis" vert="horz" wrap="square" anchor="ctr" anchorCtr="1"/>
              <a:lstStyle/>
              <a:p>
                <a:pPr>
                  <a:defRPr sz="6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集計_データ編_6章_1（B-E）20200306★.xlsx]26-5(ク・AI)'!$S$56:$S$94</c:f>
              <c:strCache>
                <c:ptCount val="39"/>
                <c:pt idx="0">
                  <c:v>ビジネスをデザインできる人材                         </c:v>
                </c:pt>
                <c:pt idx="1">
                  <c:v>AIあり</c:v>
                </c:pt>
                <c:pt idx="2">
                  <c:v>AIなし</c:v>
                </c:pt>
                <c:pt idx="3">
                  <c:v>新技術の専門技術者                                </c:v>
                </c:pt>
                <c:pt idx="4">
                  <c:v>AIあり</c:v>
                </c:pt>
                <c:pt idx="5">
                  <c:v>AIなし</c:v>
                </c:pt>
                <c:pt idx="6">
                  <c:v>プロジェクトマネージャ                                  </c:v>
                </c:pt>
                <c:pt idx="7">
                  <c:v>AIあり</c:v>
                </c:pt>
                <c:pt idx="8">
                  <c:v>AIなし</c:v>
                </c:pt>
                <c:pt idx="9">
                  <c:v>システム全体を俯瞰して思考できる人材            </c:v>
                </c:pt>
                <c:pt idx="10">
                  <c:v>AIあり</c:v>
                </c:pt>
                <c:pt idx="11">
                  <c:v>AIなし</c:v>
                </c:pt>
                <c:pt idx="12">
                  <c:v>複数の応用分野をまたいでとりまとめができる人材 </c:v>
                </c:pt>
                <c:pt idx="13">
                  <c:v>AIあり</c:v>
                </c:pt>
                <c:pt idx="14">
                  <c:v>AIなし</c:v>
                </c:pt>
                <c:pt idx="15">
                  <c:v>設計技術者                                           </c:v>
                </c:pt>
                <c:pt idx="16">
                  <c:v>AIあり</c:v>
                </c:pt>
                <c:pt idx="17">
                  <c:v>AIなし</c:v>
                </c:pt>
                <c:pt idx="18">
                  <c:v>実装・検証技術者                                    </c:v>
                </c:pt>
                <c:pt idx="19">
                  <c:v>AIあり</c:v>
                </c:pt>
                <c:pt idx="20">
                  <c:v>AIなし</c:v>
                </c:pt>
                <c:pt idx="21">
                  <c:v>グローバル人材                                        </c:v>
                </c:pt>
                <c:pt idx="22">
                  <c:v>AIあり</c:v>
                </c:pt>
                <c:pt idx="23">
                  <c:v>AIなし</c:v>
                </c:pt>
                <c:pt idx="24">
                  <c:v>運用技術者、顧客サポート技術者                 </c:v>
                </c:pt>
                <c:pt idx="25">
                  <c:v>AIあり</c:v>
                </c:pt>
                <c:pt idx="26">
                  <c:v>AIなし</c:v>
                </c:pt>
                <c:pt idx="27">
                  <c:v>品質管理技術者                                     </c:v>
                </c:pt>
                <c:pt idx="28">
                  <c:v>AIあり</c:v>
                </c:pt>
                <c:pt idx="29">
                  <c:v>AIなし</c:v>
                </c:pt>
                <c:pt idx="30">
                  <c:v>研究者                                                 </c:v>
                </c:pt>
                <c:pt idx="31">
                  <c:v>AIあり</c:v>
                </c:pt>
                <c:pt idx="32">
                  <c:v>AIなし</c:v>
                </c:pt>
                <c:pt idx="33">
                  <c:v>その他                                                  </c:v>
                </c:pt>
                <c:pt idx="34">
                  <c:v>AIあり</c:v>
                </c:pt>
                <c:pt idx="35">
                  <c:v>AIなし</c:v>
                </c:pt>
                <c:pt idx="36">
                  <c:v>不足していない                                        </c:v>
                </c:pt>
                <c:pt idx="37">
                  <c:v>AIあり</c:v>
                </c:pt>
                <c:pt idx="38">
                  <c:v>AIなし</c:v>
                </c:pt>
              </c:strCache>
            </c:strRef>
          </c:cat>
          <c:val>
            <c:numRef>
              <c:f>'[「組込み／IoTに関する動向調査」 集計_データ編_6章_1（B-E）20200306★.xlsx]26-5(ク・AI)'!$V$56:$V$94</c:f>
              <c:numCache>
                <c:formatCode>0.0%</c:formatCode>
                <c:ptCount val="39"/>
                <c:pt idx="1">
                  <c:v>8.5427135678391955E-2</c:v>
                </c:pt>
                <c:pt idx="2">
                  <c:v>5.3030303030303032E-2</c:v>
                </c:pt>
                <c:pt idx="4">
                  <c:v>0.21105527638190955</c:v>
                </c:pt>
                <c:pt idx="5">
                  <c:v>0.18939393939393939</c:v>
                </c:pt>
                <c:pt idx="7">
                  <c:v>9.0452261306532666E-2</c:v>
                </c:pt>
                <c:pt idx="8">
                  <c:v>0.13636363636363635</c:v>
                </c:pt>
                <c:pt idx="10">
                  <c:v>0.21105527638190955</c:v>
                </c:pt>
                <c:pt idx="11">
                  <c:v>0.15151515151515152</c:v>
                </c:pt>
                <c:pt idx="13">
                  <c:v>0.10050251256281408</c:v>
                </c:pt>
                <c:pt idx="14">
                  <c:v>9.8484848484848481E-2</c:v>
                </c:pt>
                <c:pt idx="16">
                  <c:v>4.5226130653266333E-2</c:v>
                </c:pt>
                <c:pt idx="17">
                  <c:v>0.11363636363636363</c:v>
                </c:pt>
                <c:pt idx="19">
                  <c:v>5.5276381909547742E-2</c:v>
                </c:pt>
                <c:pt idx="20">
                  <c:v>6.0606060606060608E-2</c:v>
                </c:pt>
                <c:pt idx="22">
                  <c:v>7.5376884422110546E-2</c:v>
                </c:pt>
                <c:pt idx="23">
                  <c:v>6.0606060606060608E-2</c:v>
                </c:pt>
                <c:pt idx="25">
                  <c:v>3.5175879396984924E-2</c:v>
                </c:pt>
                <c:pt idx="26">
                  <c:v>3.0303030303030304E-2</c:v>
                </c:pt>
                <c:pt idx="28">
                  <c:v>3.5175879396984924E-2</c:v>
                </c:pt>
                <c:pt idx="29">
                  <c:v>5.3030303030303032E-2</c:v>
                </c:pt>
                <c:pt idx="31">
                  <c:v>1.507537688442211E-2</c:v>
                </c:pt>
                <c:pt idx="32">
                  <c:v>2.2727272727272728E-2</c:v>
                </c:pt>
                <c:pt idx="34">
                  <c:v>5.0251256281407036E-3</c:v>
                </c:pt>
                <c:pt idx="35">
                  <c:v>7.575757575757576E-3</c:v>
                </c:pt>
                <c:pt idx="37">
                  <c:v>3.5175879396984924E-2</c:v>
                </c:pt>
                <c:pt idx="38">
                  <c:v>2.2727272727272728E-2</c:v>
                </c:pt>
              </c:numCache>
            </c:numRef>
          </c:val>
          <c:extLst>
            <c:ext xmlns:c16="http://schemas.microsoft.com/office/drawing/2014/chart" uri="{C3380CC4-5D6E-409C-BE32-E72D297353CC}">
              <c16:uniqueId val="{00000002-5526-4792-A82F-787AEB5559C8}"/>
            </c:ext>
          </c:extLst>
        </c:ser>
        <c:dLbls>
          <c:showLegendKey val="0"/>
          <c:showVal val="0"/>
          <c:showCatName val="0"/>
          <c:showSerName val="0"/>
          <c:showPercent val="0"/>
          <c:showBubbleSize val="0"/>
        </c:dLbls>
        <c:gapWidth val="40"/>
        <c:overlap val="100"/>
        <c:axId val="469846656"/>
        <c:axId val="472453504"/>
      </c:barChart>
      <c:catAx>
        <c:axId val="469846656"/>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72453504"/>
        <c:crosses val="autoZero"/>
        <c:auto val="1"/>
        <c:lblAlgn val="ctr"/>
        <c:lblOffset val="100"/>
        <c:noMultiLvlLbl val="0"/>
      </c:catAx>
      <c:valAx>
        <c:axId val="472453504"/>
        <c:scaling>
          <c:orientation val="minMax"/>
          <c:max val="0.70000000000000007"/>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69846656"/>
        <c:crosses val="autoZero"/>
        <c:crossBetween val="between"/>
        <c:majorUnit val="0.1"/>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8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b="1" dirty="0"/>
              <a:t>現在不足している人材</a:t>
            </a:r>
          </a:p>
        </c:rich>
      </c:tx>
      <c:layout>
        <c:manualLayout>
          <c:xMode val="edge"/>
          <c:yMode val="edge"/>
          <c:x val="0.35964902753761951"/>
          <c:y val="0"/>
        </c:manualLayout>
      </c:layout>
      <c:overlay val="0"/>
      <c:spPr>
        <a:noFill/>
        <a:ln>
          <a:noFill/>
        </a:ln>
        <a:effectLst/>
      </c:spPr>
      <c:txPr>
        <a:bodyPr rot="0" spcFirstLastPara="1" vertOverflow="ellipsis" vert="horz" wrap="square" anchor="ctr" anchorCtr="1"/>
        <a:lstStyle/>
        <a:p>
          <a:pPr>
            <a:defRPr sz="96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52956233712829026"/>
          <c:y val="9.2317911658890819E-2"/>
          <c:w val="0.42388672165522273"/>
          <c:h val="0.87496628423630463"/>
        </c:manualLayout>
      </c:layout>
      <c:barChart>
        <c:barDir val="bar"/>
        <c:grouping val="stacked"/>
        <c:varyColors val="0"/>
        <c:ser>
          <c:idx val="0"/>
          <c:order val="0"/>
          <c:tx>
            <c:strRef>
              <c:f>'[「組込み／IoTに関する動向調査」 集計_データ編_6章_1（B-E）20200306★.xlsx]26-6(ク・DX)'!$I$55</c:f>
              <c:strCache>
                <c:ptCount val="1"/>
                <c:pt idx="0">
                  <c:v>1番目（n=554）</c:v>
                </c:pt>
              </c:strCache>
            </c:strRef>
          </c:tx>
          <c:spPr>
            <a:solidFill>
              <a:srgbClr val="FF9966"/>
            </a:solidFill>
            <a:ln>
              <a:solidFill>
                <a:sysClr val="windowText" lastClr="000000"/>
              </a:solidFill>
            </a:ln>
            <a:effectLst/>
          </c:spPr>
          <c:invertIfNegative val="0"/>
          <c:dLbls>
            <c:dLbl>
              <c:idx val="13"/>
              <c:delete val="1"/>
              <c:extLst>
                <c:ext xmlns:c15="http://schemas.microsoft.com/office/drawing/2012/chart" uri="{CE6537A1-D6FC-4f65-9D91-7224C49458BB}"/>
                <c:ext xmlns:c16="http://schemas.microsoft.com/office/drawing/2014/chart" uri="{C3380CC4-5D6E-409C-BE32-E72D297353CC}">
                  <c16:uniqueId val="{00000010-157E-4573-90EF-613504EC1624}"/>
                </c:ext>
              </c:extLst>
            </c:dLbl>
            <c:dLbl>
              <c:idx val="16"/>
              <c:delete val="1"/>
              <c:extLst>
                <c:ext xmlns:c15="http://schemas.microsoft.com/office/drawing/2012/chart" uri="{CE6537A1-D6FC-4f65-9D91-7224C49458BB}"/>
                <c:ext xmlns:c16="http://schemas.microsoft.com/office/drawing/2014/chart" uri="{C3380CC4-5D6E-409C-BE32-E72D297353CC}">
                  <c16:uniqueId val="{00000004-1B7C-449D-AFD0-67EE6120E91B}"/>
                </c:ext>
              </c:extLst>
            </c:dLbl>
            <c:dLbl>
              <c:idx val="19"/>
              <c:delete val="1"/>
              <c:extLst>
                <c:ext xmlns:c15="http://schemas.microsoft.com/office/drawing/2012/chart" uri="{CE6537A1-D6FC-4f65-9D91-7224C49458BB}"/>
                <c:ext xmlns:c16="http://schemas.microsoft.com/office/drawing/2014/chart" uri="{C3380CC4-5D6E-409C-BE32-E72D297353CC}">
                  <c16:uniqueId val="{0000000C-157E-4573-90EF-613504EC1624}"/>
                </c:ext>
              </c:extLst>
            </c:dLbl>
            <c:dLbl>
              <c:idx val="20"/>
              <c:delete val="1"/>
              <c:extLst>
                <c:ext xmlns:c15="http://schemas.microsoft.com/office/drawing/2012/chart" uri="{CE6537A1-D6FC-4f65-9D91-7224C49458BB}"/>
                <c:ext xmlns:c16="http://schemas.microsoft.com/office/drawing/2014/chart" uri="{C3380CC4-5D6E-409C-BE32-E72D297353CC}">
                  <c16:uniqueId val="{0000000B-157E-4573-90EF-613504EC1624}"/>
                </c:ext>
              </c:extLst>
            </c:dLbl>
            <c:dLbl>
              <c:idx val="22"/>
              <c:delete val="1"/>
              <c:extLst>
                <c:ext xmlns:c15="http://schemas.microsoft.com/office/drawing/2012/chart" uri="{CE6537A1-D6FC-4f65-9D91-7224C49458BB}"/>
                <c:ext xmlns:c16="http://schemas.microsoft.com/office/drawing/2014/chart" uri="{C3380CC4-5D6E-409C-BE32-E72D297353CC}">
                  <c16:uniqueId val="{0000000A-157E-4573-90EF-613504EC1624}"/>
                </c:ext>
              </c:extLst>
            </c:dLbl>
            <c:dLbl>
              <c:idx val="23"/>
              <c:delete val="1"/>
              <c:extLst>
                <c:ext xmlns:c15="http://schemas.microsoft.com/office/drawing/2012/chart" uri="{CE6537A1-D6FC-4f65-9D91-7224C49458BB}"/>
                <c:ext xmlns:c16="http://schemas.microsoft.com/office/drawing/2014/chart" uri="{C3380CC4-5D6E-409C-BE32-E72D297353CC}">
                  <c16:uniqueId val="{00000007-1B7C-449D-AFD0-67EE6120E91B}"/>
                </c:ext>
              </c:extLst>
            </c:dLbl>
            <c:dLbl>
              <c:idx val="25"/>
              <c:delete val="1"/>
              <c:extLst>
                <c:ext xmlns:c15="http://schemas.microsoft.com/office/drawing/2012/chart" uri="{CE6537A1-D6FC-4f65-9D91-7224C49458BB}"/>
                <c:ext xmlns:c16="http://schemas.microsoft.com/office/drawing/2014/chart" uri="{C3380CC4-5D6E-409C-BE32-E72D297353CC}">
                  <c16:uniqueId val="{00000009-1B7C-449D-AFD0-67EE6120E91B}"/>
                </c:ext>
              </c:extLst>
            </c:dLbl>
            <c:dLbl>
              <c:idx val="26"/>
              <c:delete val="1"/>
              <c:extLst>
                <c:ext xmlns:c15="http://schemas.microsoft.com/office/drawing/2012/chart" uri="{CE6537A1-D6FC-4f65-9D91-7224C49458BB}"/>
                <c:ext xmlns:c16="http://schemas.microsoft.com/office/drawing/2014/chart" uri="{C3380CC4-5D6E-409C-BE32-E72D297353CC}">
                  <c16:uniqueId val="{0000000C-1B7C-449D-AFD0-67EE6120E91B}"/>
                </c:ext>
              </c:extLst>
            </c:dLbl>
            <c:dLbl>
              <c:idx val="28"/>
              <c:delete val="1"/>
              <c:extLst>
                <c:ext xmlns:c15="http://schemas.microsoft.com/office/drawing/2012/chart" uri="{CE6537A1-D6FC-4f65-9D91-7224C49458BB}"/>
                <c:ext xmlns:c16="http://schemas.microsoft.com/office/drawing/2014/chart" uri="{C3380CC4-5D6E-409C-BE32-E72D297353CC}">
                  <c16:uniqueId val="{00000002-157E-4573-90EF-613504EC1624}"/>
                </c:ext>
              </c:extLst>
            </c:dLbl>
            <c:dLbl>
              <c:idx val="29"/>
              <c:delete val="1"/>
              <c:extLst>
                <c:ext xmlns:c15="http://schemas.microsoft.com/office/drawing/2012/chart" uri="{CE6537A1-D6FC-4f65-9D91-7224C49458BB}"/>
                <c:ext xmlns:c16="http://schemas.microsoft.com/office/drawing/2014/chart" uri="{C3380CC4-5D6E-409C-BE32-E72D297353CC}">
                  <c16:uniqueId val="{00000010-1B7C-449D-AFD0-67EE6120E91B}"/>
                </c:ext>
              </c:extLst>
            </c:dLbl>
            <c:dLbl>
              <c:idx val="31"/>
              <c:delete val="1"/>
              <c:extLst>
                <c:ext xmlns:c15="http://schemas.microsoft.com/office/drawing/2012/chart" uri="{CE6537A1-D6FC-4f65-9D91-7224C49458BB}"/>
                <c:ext xmlns:c16="http://schemas.microsoft.com/office/drawing/2014/chart" uri="{C3380CC4-5D6E-409C-BE32-E72D297353CC}">
                  <c16:uniqueId val="{00000016-1B7C-449D-AFD0-67EE6120E91B}"/>
                </c:ext>
              </c:extLst>
            </c:dLbl>
            <c:dLbl>
              <c:idx val="32"/>
              <c:delete val="1"/>
              <c:extLst>
                <c:ext xmlns:c15="http://schemas.microsoft.com/office/drawing/2012/chart" uri="{CE6537A1-D6FC-4f65-9D91-7224C49458BB}"/>
                <c:ext xmlns:c16="http://schemas.microsoft.com/office/drawing/2014/chart" uri="{C3380CC4-5D6E-409C-BE32-E72D297353CC}">
                  <c16:uniqueId val="{00000013-1B7C-449D-AFD0-67EE6120E91B}"/>
                </c:ext>
              </c:extLst>
            </c:dLbl>
            <c:dLbl>
              <c:idx val="34"/>
              <c:delete val="1"/>
              <c:extLst>
                <c:ext xmlns:c15="http://schemas.microsoft.com/office/drawing/2012/chart" uri="{CE6537A1-D6FC-4f65-9D91-7224C49458BB}"/>
                <c:ext xmlns:c16="http://schemas.microsoft.com/office/drawing/2014/chart" uri="{C3380CC4-5D6E-409C-BE32-E72D297353CC}">
                  <c16:uniqueId val="{00000007-157E-4573-90EF-613504EC1624}"/>
                </c:ext>
              </c:extLst>
            </c:dLbl>
            <c:dLbl>
              <c:idx val="35"/>
              <c:delete val="1"/>
              <c:extLst>
                <c:ext xmlns:c15="http://schemas.microsoft.com/office/drawing/2012/chart" uri="{CE6537A1-D6FC-4f65-9D91-7224C49458BB}"/>
                <c:ext xmlns:c16="http://schemas.microsoft.com/office/drawing/2014/chart" uri="{C3380CC4-5D6E-409C-BE32-E72D297353CC}">
                  <c16:uniqueId val="{00000019-1B7C-449D-AFD0-67EE6120E91B}"/>
                </c:ext>
              </c:extLst>
            </c:dLbl>
            <c:dLbl>
              <c:idx val="37"/>
              <c:delete val="1"/>
              <c:extLst>
                <c:ext xmlns:c15="http://schemas.microsoft.com/office/drawing/2012/chart" uri="{CE6537A1-D6FC-4f65-9D91-7224C49458BB}"/>
                <c:ext xmlns:c16="http://schemas.microsoft.com/office/drawing/2014/chart" uri="{C3380CC4-5D6E-409C-BE32-E72D297353CC}">
                  <c16:uniqueId val="{0000001B-1B7C-449D-AFD0-67EE6120E91B}"/>
                </c:ext>
              </c:extLst>
            </c:dLbl>
            <c:dLbl>
              <c:idx val="38"/>
              <c:delete val="1"/>
              <c:extLst>
                <c:ext xmlns:c15="http://schemas.microsoft.com/office/drawing/2012/chart" uri="{CE6537A1-D6FC-4f65-9D91-7224C49458BB}"/>
                <c:ext xmlns:c16="http://schemas.microsoft.com/office/drawing/2014/chart" uri="{C3380CC4-5D6E-409C-BE32-E72D297353CC}">
                  <c16:uniqueId val="{0000001D-1B7C-449D-AFD0-67EE6120E91B}"/>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集計_データ編_6章_1（B-E）20200306★.xlsx]26-6(ク・DX)'!$H$56:$H$94</c:f>
              <c:strCache>
                <c:ptCount val="39"/>
                <c:pt idx="0">
                  <c:v>ビジネスをデザインできる人材                         </c:v>
                </c:pt>
                <c:pt idx="1">
                  <c:v>DXあり</c:v>
                </c:pt>
                <c:pt idx="2">
                  <c:v>DXなし</c:v>
                </c:pt>
                <c:pt idx="3">
                  <c:v>システム全体を俯瞰して思考できる人材            </c:v>
                </c:pt>
                <c:pt idx="4">
                  <c:v>DXあり</c:v>
                </c:pt>
                <c:pt idx="5">
                  <c:v>DXなし</c:v>
                </c:pt>
                <c:pt idx="6">
                  <c:v>新技術の専門技術者                                </c:v>
                </c:pt>
                <c:pt idx="7">
                  <c:v>DXあり</c:v>
                </c:pt>
                <c:pt idx="8">
                  <c:v>DXなし</c:v>
                </c:pt>
                <c:pt idx="9">
                  <c:v>プロジェクトマネージャ                                  </c:v>
                </c:pt>
                <c:pt idx="10">
                  <c:v>DXあり</c:v>
                </c:pt>
                <c:pt idx="11">
                  <c:v>DXなし</c:v>
                </c:pt>
                <c:pt idx="12">
                  <c:v>設計技術者                                           </c:v>
                </c:pt>
                <c:pt idx="13">
                  <c:v>DXあり</c:v>
                </c:pt>
                <c:pt idx="14">
                  <c:v>DXなし</c:v>
                </c:pt>
                <c:pt idx="15">
                  <c:v>複数の応用分野をまたいでとりまとめができる人材 </c:v>
                </c:pt>
                <c:pt idx="16">
                  <c:v>DXあり</c:v>
                </c:pt>
                <c:pt idx="17">
                  <c:v>DXなし</c:v>
                </c:pt>
                <c:pt idx="18">
                  <c:v>実装・検証技術者                                    </c:v>
                </c:pt>
                <c:pt idx="19">
                  <c:v>DXあり</c:v>
                </c:pt>
                <c:pt idx="20">
                  <c:v>DXなし</c:v>
                </c:pt>
                <c:pt idx="21">
                  <c:v>品質管理技術者                                     </c:v>
                </c:pt>
                <c:pt idx="22">
                  <c:v>DXあり</c:v>
                </c:pt>
                <c:pt idx="23">
                  <c:v>DXなし</c:v>
                </c:pt>
                <c:pt idx="24">
                  <c:v>運用技術者、顧客サポート技術者                 </c:v>
                </c:pt>
                <c:pt idx="25">
                  <c:v>DXあり</c:v>
                </c:pt>
                <c:pt idx="26">
                  <c:v>DXなし</c:v>
                </c:pt>
                <c:pt idx="27">
                  <c:v>研究者                                                 </c:v>
                </c:pt>
                <c:pt idx="28">
                  <c:v>DXあり</c:v>
                </c:pt>
                <c:pt idx="29">
                  <c:v>DXなし</c:v>
                </c:pt>
                <c:pt idx="30">
                  <c:v>グローバル人材                                        </c:v>
                </c:pt>
                <c:pt idx="31">
                  <c:v>DXあり</c:v>
                </c:pt>
                <c:pt idx="32">
                  <c:v>DXなし</c:v>
                </c:pt>
                <c:pt idx="33">
                  <c:v>その他                                                  </c:v>
                </c:pt>
                <c:pt idx="34">
                  <c:v>DXあり</c:v>
                </c:pt>
                <c:pt idx="35">
                  <c:v>DXなし</c:v>
                </c:pt>
                <c:pt idx="36">
                  <c:v>不足していない                                        </c:v>
                </c:pt>
                <c:pt idx="37">
                  <c:v>DXあり</c:v>
                </c:pt>
                <c:pt idx="38">
                  <c:v>DXなし</c:v>
                </c:pt>
              </c:strCache>
            </c:strRef>
          </c:cat>
          <c:val>
            <c:numRef>
              <c:f>'[「組込み／IoTに関する動向調査」 集計_データ編_6章_1（B-E）20200306★.xlsx]26-6(ク・DX)'!$I$56:$I$94</c:f>
              <c:numCache>
                <c:formatCode>0.0%</c:formatCode>
                <c:ptCount val="39"/>
                <c:pt idx="1">
                  <c:v>0.44444444444444442</c:v>
                </c:pt>
                <c:pt idx="2">
                  <c:v>0.305993690851735</c:v>
                </c:pt>
                <c:pt idx="4">
                  <c:v>0.16666666666666666</c:v>
                </c:pt>
                <c:pt idx="5">
                  <c:v>0.18611987381703471</c:v>
                </c:pt>
                <c:pt idx="7">
                  <c:v>0.19444444444444445</c:v>
                </c:pt>
                <c:pt idx="8">
                  <c:v>0.14195583596214512</c:v>
                </c:pt>
                <c:pt idx="10">
                  <c:v>8.3333333333333329E-2</c:v>
                </c:pt>
                <c:pt idx="11">
                  <c:v>0.15141955835962145</c:v>
                </c:pt>
                <c:pt idx="13">
                  <c:v>2.7777777777777776E-2</c:v>
                </c:pt>
                <c:pt idx="14">
                  <c:v>8.2018927444794956E-2</c:v>
                </c:pt>
                <c:pt idx="16">
                  <c:v>0</c:v>
                </c:pt>
                <c:pt idx="17">
                  <c:v>5.6782334384858045E-2</c:v>
                </c:pt>
                <c:pt idx="19">
                  <c:v>5.5555555555555552E-2</c:v>
                </c:pt>
                <c:pt idx="20">
                  <c:v>2.8391167192429023E-2</c:v>
                </c:pt>
                <c:pt idx="22">
                  <c:v>0</c:v>
                </c:pt>
                <c:pt idx="23">
                  <c:v>1.2618296529968454E-2</c:v>
                </c:pt>
                <c:pt idx="25">
                  <c:v>2.7777777777777776E-2</c:v>
                </c:pt>
                <c:pt idx="26">
                  <c:v>3.1545741324921135E-3</c:v>
                </c:pt>
                <c:pt idx="28">
                  <c:v>0</c:v>
                </c:pt>
                <c:pt idx="29">
                  <c:v>3.1545741324921135E-3</c:v>
                </c:pt>
                <c:pt idx="31">
                  <c:v>0</c:v>
                </c:pt>
                <c:pt idx="32">
                  <c:v>0</c:v>
                </c:pt>
                <c:pt idx="34">
                  <c:v>0</c:v>
                </c:pt>
                <c:pt idx="35">
                  <c:v>3.1545741324921135E-3</c:v>
                </c:pt>
                <c:pt idx="37">
                  <c:v>0</c:v>
                </c:pt>
                <c:pt idx="38">
                  <c:v>2.5236593059936908E-2</c:v>
                </c:pt>
              </c:numCache>
            </c:numRef>
          </c:val>
          <c:extLst>
            <c:ext xmlns:c16="http://schemas.microsoft.com/office/drawing/2014/chart" uri="{C3380CC4-5D6E-409C-BE32-E72D297353CC}">
              <c16:uniqueId val="{00000000-1B7C-449D-AFD0-67EE6120E91B}"/>
            </c:ext>
          </c:extLst>
        </c:ser>
        <c:ser>
          <c:idx val="1"/>
          <c:order val="1"/>
          <c:tx>
            <c:strRef>
              <c:f>'[「組込み／IoTに関する動向調査」 集計_データ編_6章_1（B-E）20200306★.xlsx]26-6(ク・DX)'!$J$55</c:f>
              <c:strCache>
                <c:ptCount val="1"/>
                <c:pt idx="0">
                  <c:v>2番目（n=523）</c:v>
                </c:pt>
              </c:strCache>
            </c:strRef>
          </c:tx>
          <c:spPr>
            <a:solidFill>
              <a:srgbClr val="FFFF99"/>
            </a:solidFill>
            <a:ln>
              <a:solidFill>
                <a:sysClr val="windowText" lastClr="000000"/>
              </a:solidFill>
            </a:ln>
            <a:effectLst/>
          </c:spPr>
          <c:invertIfNegative val="0"/>
          <c:dLbls>
            <c:dLbl>
              <c:idx val="13"/>
              <c:delete val="1"/>
              <c:extLst>
                <c:ext xmlns:c15="http://schemas.microsoft.com/office/drawing/2012/chart" uri="{CE6537A1-D6FC-4f65-9D91-7224C49458BB}"/>
                <c:ext xmlns:c16="http://schemas.microsoft.com/office/drawing/2014/chart" uri="{C3380CC4-5D6E-409C-BE32-E72D297353CC}">
                  <c16:uniqueId val="{0000000F-157E-4573-90EF-613504EC1624}"/>
                </c:ext>
              </c:extLst>
            </c:dLbl>
            <c:dLbl>
              <c:idx val="19"/>
              <c:delete val="1"/>
              <c:extLst>
                <c:ext xmlns:c15="http://schemas.microsoft.com/office/drawing/2012/chart" uri="{CE6537A1-D6FC-4f65-9D91-7224C49458BB}"/>
                <c:ext xmlns:c16="http://schemas.microsoft.com/office/drawing/2014/chart" uri="{C3380CC4-5D6E-409C-BE32-E72D297353CC}">
                  <c16:uniqueId val="{0000000D-1B7C-449D-AFD0-67EE6120E91B}"/>
                </c:ext>
              </c:extLst>
            </c:dLbl>
            <c:dLbl>
              <c:idx val="20"/>
              <c:delete val="1"/>
              <c:extLst>
                <c:ext xmlns:c15="http://schemas.microsoft.com/office/drawing/2012/chart" uri="{CE6537A1-D6FC-4f65-9D91-7224C49458BB}"/>
                <c:ext xmlns:c16="http://schemas.microsoft.com/office/drawing/2014/chart" uri="{C3380CC4-5D6E-409C-BE32-E72D297353CC}">
                  <c16:uniqueId val="{0000000E-157E-4573-90EF-613504EC1624}"/>
                </c:ext>
              </c:extLst>
            </c:dLbl>
            <c:dLbl>
              <c:idx val="22"/>
              <c:delete val="1"/>
              <c:extLst>
                <c:ext xmlns:c15="http://schemas.microsoft.com/office/drawing/2012/chart" uri="{CE6537A1-D6FC-4f65-9D91-7224C49458BB}"/>
                <c:ext xmlns:c16="http://schemas.microsoft.com/office/drawing/2014/chart" uri="{C3380CC4-5D6E-409C-BE32-E72D297353CC}">
                  <c16:uniqueId val="{00000005-157E-4573-90EF-613504EC1624}"/>
                </c:ext>
              </c:extLst>
            </c:dLbl>
            <c:dLbl>
              <c:idx val="23"/>
              <c:delete val="1"/>
              <c:extLst>
                <c:ext xmlns:c15="http://schemas.microsoft.com/office/drawing/2012/chart" uri="{CE6537A1-D6FC-4f65-9D91-7224C49458BB}"/>
                <c:ext xmlns:c16="http://schemas.microsoft.com/office/drawing/2014/chart" uri="{C3380CC4-5D6E-409C-BE32-E72D297353CC}">
                  <c16:uniqueId val="{00000006-1B7C-449D-AFD0-67EE6120E91B}"/>
                </c:ext>
              </c:extLst>
            </c:dLbl>
            <c:dLbl>
              <c:idx val="25"/>
              <c:delete val="1"/>
              <c:extLst>
                <c:ext xmlns:c15="http://schemas.microsoft.com/office/drawing/2012/chart" uri="{CE6537A1-D6FC-4f65-9D91-7224C49458BB}"/>
                <c:ext xmlns:c16="http://schemas.microsoft.com/office/drawing/2014/chart" uri="{C3380CC4-5D6E-409C-BE32-E72D297353CC}">
                  <c16:uniqueId val="{00000008-1B7C-449D-AFD0-67EE6120E91B}"/>
                </c:ext>
              </c:extLst>
            </c:dLbl>
            <c:dLbl>
              <c:idx val="26"/>
              <c:delete val="1"/>
              <c:extLst>
                <c:ext xmlns:c15="http://schemas.microsoft.com/office/drawing/2012/chart" uri="{CE6537A1-D6FC-4f65-9D91-7224C49458BB}"/>
                <c:ext xmlns:c16="http://schemas.microsoft.com/office/drawing/2014/chart" uri="{C3380CC4-5D6E-409C-BE32-E72D297353CC}">
                  <c16:uniqueId val="{0000000B-1B7C-449D-AFD0-67EE6120E91B}"/>
                </c:ext>
              </c:extLst>
            </c:dLbl>
            <c:dLbl>
              <c:idx val="28"/>
              <c:delete val="1"/>
              <c:extLst>
                <c:ext xmlns:c15="http://schemas.microsoft.com/office/drawing/2012/chart" uri="{CE6537A1-D6FC-4f65-9D91-7224C49458BB}"/>
                <c:ext xmlns:c16="http://schemas.microsoft.com/office/drawing/2014/chart" uri="{C3380CC4-5D6E-409C-BE32-E72D297353CC}">
                  <c16:uniqueId val="{00000001-157E-4573-90EF-613504EC1624}"/>
                </c:ext>
              </c:extLst>
            </c:dLbl>
            <c:dLbl>
              <c:idx val="29"/>
              <c:delete val="1"/>
              <c:extLst>
                <c:ext xmlns:c15="http://schemas.microsoft.com/office/drawing/2012/chart" uri="{CE6537A1-D6FC-4f65-9D91-7224C49458BB}"/>
                <c:ext xmlns:c16="http://schemas.microsoft.com/office/drawing/2014/chart" uri="{C3380CC4-5D6E-409C-BE32-E72D297353CC}">
                  <c16:uniqueId val="{0000000F-1B7C-449D-AFD0-67EE6120E91B}"/>
                </c:ext>
              </c:extLst>
            </c:dLbl>
            <c:dLbl>
              <c:idx val="31"/>
              <c:delete val="1"/>
              <c:extLst>
                <c:ext xmlns:c15="http://schemas.microsoft.com/office/drawing/2012/chart" uri="{CE6537A1-D6FC-4f65-9D91-7224C49458BB}"/>
                <c:ext xmlns:c16="http://schemas.microsoft.com/office/drawing/2014/chart" uri="{C3380CC4-5D6E-409C-BE32-E72D297353CC}">
                  <c16:uniqueId val="{00000015-1B7C-449D-AFD0-67EE6120E91B}"/>
                </c:ext>
              </c:extLst>
            </c:dLbl>
            <c:dLbl>
              <c:idx val="32"/>
              <c:delete val="1"/>
              <c:extLst>
                <c:ext xmlns:c15="http://schemas.microsoft.com/office/drawing/2012/chart" uri="{CE6537A1-D6FC-4f65-9D91-7224C49458BB}"/>
                <c:ext xmlns:c16="http://schemas.microsoft.com/office/drawing/2014/chart" uri="{C3380CC4-5D6E-409C-BE32-E72D297353CC}">
                  <c16:uniqueId val="{00000012-1B7C-449D-AFD0-67EE6120E91B}"/>
                </c:ext>
              </c:extLst>
            </c:dLbl>
            <c:dLbl>
              <c:idx val="34"/>
              <c:delete val="1"/>
              <c:extLst>
                <c:ext xmlns:c15="http://schemas.microsoft.com/office/drawing/2012/chart" uri="{CE6537A1-D6FC-4f65-9D91-7224C49458BB}"/>
                <c:ext xmlns:c16="http://schemas.microsoft.com/office/drawing/2014/chart" uri="{C3380CC4-5D6E-409C-BE32-E72D297353CC}">
                  <c16:uniqueId val="{00000006-157E-4573-90EF-613504EC1624}"/>
                </c:ext>
              </c:extLst>
            </c:dLbl>
            <c:dLbl>
              <c:idx val="35"/>
              <c:delete val="1"/>
              <c:extLst>
                <c:ext xmlns:c15="http://schemas.microsoft.com/office/drawing/2012/chart" uri="{CE6537A1-D6FC-4f65-9D91-7224C49458BB}"/>
                <c:ext xmlns:c16="http://schemas.microsoft.com/office/drawing/2014/chart" uri="{C3380CC4-5D6E-409C-BE32-E72D297353CC}">
                  <c16:uniqueId val="{00000018-1B7C-449D-AFD0-67EE6120E91B}"/>
                </c:ext>
              </c:extLst>
            </c:dLbl>
            <c:dLbl>
              <c:idx val="37"/>
              <c:delete val="1"/>
              <c:extLst>
                <c:ext xmlns:c15="http://schemas.microsoft.com/office/drawing/2012/chart" uri="{CE6537A1-D6FC-4f65-9D91-7224C49458BB}"/>
                <c:ext xmlns:c16="http://schemas.microsoft.com/office/drawing/2014/chart" uri="{C3380CC4-5D6E-409C-BE32-E72D297353CC}">
                  <c16:uniqueId val="{00000009-157E-4573-90EF-613504EC1624}"/>
                </c:ext>
              </c:extLst>
            </c:dLbl>
            <c:dLbl>
              <c:idx val="38"/>
              <c:delete val="1"/>
              <c:extLst>
                <c:ext xmlns:c15="http://schemas.microsoft.com/office/drawing/2012/chart" uri="{CE6537A1-D6FC-4f65-9D91-7224C49458BB}"/>
                <c:ext xmlns:c16="http://schemas.microsoft.com/office/drawing/2014/chart" uri="{C3380CC4-5D6E-409C-BE32-E72D297353CC}">
                  <c16:uniqueId val="{0000001A-1B7C-449D-AFD0-67EE6120E91B}"/>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集計_データ編_6章_1（B-E）20200306★.xlsx]26-6(ク・DX)'!$H$56:$H$94</c:f>
              <c:strCache>
                <c:ptCount val="39"/>
                <c:pt idx="0">
                  <c:v>ビジネスをデザインできる人材                         </c:v>
                </c:pt>
                <c:pt idx="1">
                  <c:v>DXあり</c:v>
                </c:pt>
                <c:pt idx="2">
                  <c:v>DXなし</c:v>
                </c:pt>
                <c:pt idx="3">
                  <c:v>システム全体を俯瞰して思考できる人材            </c:v>
                </c:pt>
                <c:pt idx="4">
                  <c:v>DXあり</c:v>
                </c:pt>
                <c:pt idx="5">
                  <c:v>DXなし</c:v>
                </c:pt>
                <c:pt idx="6">
                  <c:v>新技術の専門技術者                                </c:v>
                </c:pt>
                <c:pt idx="7">
                  <c:v>DXあり</c:v>
                </c:pt>
                <c:pt idx="8">
                  <c:v>DXなし</c:v>
                </c:pt>
                <c:pt idx="9">
                  <c:v>プロジェクトマネージャ                                  </c:v>
                </c:pt>
                <c:pt idx="10">
                  <c:v>DXあり</c:v>
                </c:pt>
                <c:pt idx="11">
                  <c:v>DXなし</c:v>
                </c:pt>
                <c:pt idx="12">
                  <c:v>設計技術者                                           </c:v>
                </c:pt>
                <c:pt idx="13">
                  <c:v>DXあり</c:v>
                </c:pt>
                <c:pt idx="14">
                  <c:v>DXなし</c:v>
                </c:pt>
                <c:pt idx="15">
                  <c:v>複数の応用分野をまたいでとりまとめができる人材 </c:v>
                </c:pt>
                <c:pt idx="16">
                  <c:v>DXあり</c:v>
                </c:pt>
                <c:pt idx="17">
                  <c:v>DXなし</c:v>
                </c:pt>
                <c:pt idx="18">
                  <c:v>実装・検証技術者                                    </c:v>
                </c:pt>
                <c:pt idx="19">
                  <c:v>DXあり</c:v>
                </c:pt>
                <c:pt idx="20">
                  <c:v>DXなし</c:v>
                </c:pt>
                <c:pt idx="21">
                  <c:v>品質管理技術者                                     </c:v>
                </c:pt>
                <c:pt idx="22">
                  <c:v>DXあり</c:v>
                </c:pt>
                <c:pt idx="23">
                  <c:v>DXなし</c:v>
                </c:pt>
                <c:pt idx="24">
                  <c:v>運用技術者、顧客サポート技術者                 </c:v>
                </c:pt>
                <c:pt idx="25">
                  <c:v>DXあり</c:v>
                </c:pt>
                <c:pt idx="26">
                  <c:v>DXなし</c:v>
                </c:pt>
                <c:pt idx="27">
                  <c:v>研究者                                                 </c:v>
                </c:pt>
                <c:pt idx="28">
                  <c:v>DXあり</c:v>
                </c:pt>
                <c:pt idx="29">
                  <c:v>DXなし</c:v>
                </c:pt>
                <c:pt idx="30">
                  <c:v>グローバル人材                                        </c:v>
                </c:pt>
                <c:pt idx="31">
                  <c:v>DXあり</c:v>
                </c:pt>
                <c:pt idx="32">
                  <c:v>DXなし</c:v>
                </c:pt>
                <c:pt idx="33">
                  <c:v>その他                                                  </c:v>
                </c:pt>
                <c:pt idx="34">
                  <c:v>DXあり</c:v>
                </c:pt>
                <c:pt idx="35">
                  <c:v>DXなし</c:v>
                </c:pt>
                <c:pt idx="36">
                  <c:v>不足していない                                        </c:v>
                </c:pt>
                <c:pt idx="37">
                  <c:v>DXあり</c:v>
                </c:pt>
                <c:pt idx="38">
                  <c:v>DXなし</c:v>
                </c:pt>
              </c:strCache>
            </c:strRef>
          </c:cat>
          <c:val>
            <c:numRef>
              <c:f>'[「組込み／IoTに関する動向調査」 集計_データ編_6章_1（B-E）20200306★.xlsx]26-6(ク・DX)'!$J$56:$J$94</c:f>
              <c:numCache>
                <c:formatCode>0.0%</c:formatCode>
                <c:ptCount val="39"/>
                <c:pt idx="1">
                  <c:v>0.1388888888888889</c:v>
                </c:pt>
                <c:pt idx="2">
                  <c:v>7.0967741935483872E-2</c:v>
                </c:pt>
                <c:pt idx="4">
                  <c:v>0.16666666666666666</c:v>
                </c:pt>
                <c:pt idx="5">
                  <c:v>0.23225806451612904</c:v>
                </c:pt>
                <c:pt idx="7">
                  <c:v>0.16666666666666666</c:v>
                </c:pt>
                <c:pt idx="8">
                  <c:v>0.14193548387096774</c:v>
                </c:pt>
                <c:pt idx="10">
                  <c:v>0.25</c:v>
                </c:pt>
                <c:pt idx="11">
                  <c:v>0.16774193548387098</c:v>
                </c:pt>
                <c:pt idx="13">
                  <c:v>2.7777777777777776E-2</c:v>
                </c:pt>
                <c:pt idx="14">
                  <c:v>0.1</c:v>
                </c:pt>
                <c:pt idx="16">
                  <c:v>0.19444444444444445</c:v>
                </c:pt>
                <c:pt idx="17">
                  <c:v>0.12580645161290321</c:v>
                </c:pt>
                <c:pt idx="19">
                  <c:v>2.7777777777777776E-2</c:v>
                </c:pt>
                <c:pt idx="20">
                  <c:v>7.4193548387096769E-2</c:v>
                </c:pt>
                <c:pt idx="22">
                  <c:v>0</c:v>
                </c:pt>
                <c:pt idx="23">
                  <c:v>1.6129032258064516E-2</c:v>
                </c:pt>
                <c:pt idx="25">
                  <c:v>0</c:v>
                </c:pt>
                <c:pt idx="26">
                  <c:v>1.935483870967742E-2</c:v>
                </c:pt>
                <c:pt idx="28">
                  <c:v>0</c:v>
                </c:pt>
                <c:pt idx="29">
                  <c:v>6.4516129032258064E-3</c:v>
                </c:pt>
                <c:pt idx="31">
                  <c:v>2.7777777777777776E-2</c:v>
                </c:pt>
                <c:pt idx="32">
                  <c:v>1.935483870967742E-2</c:v>
                </c:pt>
                <c:pt idx="34">
                  <c:v>0</c:v>
                </c:pt>
                <c:pt idx="35">
                  <c:v>3.2258064516129032E-3</c:v>
                </c:pt>
                <c:pt idx="37">
                  <c:v>0</c:v>
                </c:pt>
                <c:pt idx="38">
                  <c:v>2.2580645161290321E-2</c:v>
                </c:pt>
              </c:numCache>
            </c:numRef>
          </c:val>
          <c:extLst>
            <c:ext xmlns:c16="http://schemas.microsoft.com/office/drawing/2014/chart" uri="{C3380CC4-5D6E-409C-BE32-E72D297353CC}">
              <c16:uniqueId val="{00000001-1B7C-449D-AFD0-67EE6120E91B}"/>
            </c:ext>
          </c:extLst>
        </c:ser>
        <c:ser>
          <c:idx val="2"/>
          <c:order val="2"/>
          <c:tx>
            <c:strRef>
              <c:f>'[「組込み／IoTに関する動向調査」 集計_データ編_6章_1（B-E）20200306★.xlsx]26-6(ク・DX)'!$K$55</c:f>
              <c:strCache>
                <c:ptCount val="1"/>
                <c:pt idx="0">
                  <c:v>3番目（n=492）</c:v>
                </c:pt>
              </c:strCache>
            </c:strRef>
          </c:tx>
          <c:spPr>
            <a:solidFill>
              <a:srgbClr val="3366FF"/>
            </a:solidFill>
            <a:ln>
              <a:solidFill>
                <a:sysClr val="windowText" lastClr="000000"/>
              </a:solidFill>
            </a:ln>
            <a:effectLst/>
          </c:spPr>
          <c:invertIfNegative val="0"/>
          <c:dLbls>
            <c:dLbl>
              <c:idx val="19"/>
              <c:delete val="1"/>
              <c:extLst>
                <c:ext xmlns:c15="http://schemas.microsoft.com/office/drawing/2012/chart" uri="{CE6537A1-D6FC-4f65-9D91-7224C49458BB}"/>
                <c:ext xmlns:c16="http://schemas.microsoft.com/office/drawing/2014/chart" uri="{C3380CC4-5D6E-409C-BE32-E72D297353CC}">
                  <c16:uniqueId val="{0000000E-1B7C-449D-AFD0-67EE6120E91B}"/>
                </c:ext>
              </c:extLst>
            </c:dLbl>
            <c:dLbl>
              <c:idx val="20"/>
              <c:delete val="1"/>
              <c:extLst>
                <c:ext xmlns:c15="http://schemas.microsoft.com/office/drawing/2012/chart" uri="{CE6537A1-D6FC-4f65-9D91-7224C49458BB}"/>
                <c:ext xmlns:c16="http://schemas.microsoft.com/office/drawing/2014/chart" uri="{C3380CC4-5D6E-409C-BE32-E72D297353CC}">
                  <c16:uniqueId val="{0000000D-157E-4573-90EF-613504EC1624}"/>
                </c:ext>
              </c:extLst>
            </c:dLbl>
            <c:dLbl>
              <c:idx val="22"/>
              <c:delete val="1"/>
              <c:extLst>
                <c:ext xmlns:c15="http://schemas.microsoft.com/office/drawing/2012/chart" uri="{CE6537A1-D6FC-4f65-9D91-7224C49458BB}"/>
                <c:ext xmlns:c16="http://schemas.microsoft.com/office/drawing/2014/chart" uri="{C3380CC4-5D6E-409C-BE32-E72D297353CC}">
                  <c16:uniqueId val="{00000004-157E-4573-90EF-613504EC1624}"/>
                </c:ext>
              </c:extLst>
            </c:dLbl>
            <c:dLbl>
              <c:idx val="23"/>
              <c:delete val="1"/>
              <c:extLst>
                <c:ext xmlns:c15="http://schemas.microsoft.com/office/drawing/2012/chart" uri="{CE6537A1-D6FC-4f65-9D91-7224C49458BB}"/>
                <c:ext xmlns:c16="http://schemas.microsoft.com/office/drawing/2014/chart" uri="{C3380CC4-5D6E-409C-BE32-E72D297353CC}">
                  <c16:uniqueId val="{00000005-1B7C-449D-AFD0-67EE6120E91B}"/>
                </c:ext>
              </c:extLst>
            </c:dLbl>
            <c:dLbl>
              <c:idx val="26"/>
              <c:delete val="1"/>
              <c:extLst>
                <c:ext xmlns:c15="http://schemas.microsoft.com/office/drawing/2012/chart" uri="{CE6537A1-D6FC-4f65-9D91-7224C49458BB}"/>
                <c:ext xmlns:c16="http://schemas.microsoft.com/office/drawing/2014/chart" uri="{C3380CC4-5D6E-409C-BE32-E72D297353CC}">
                  <c16:uniqueId val="{0000000A-1B7C-449D-AFD0-67EE6120E91B}"/>
                </c:ext>
              </c:extLst>
            </c:dLbl>
            <c:dLbl>
              <c:idx val="28"/>
              <c:delete val="1"/>
              <c:extLst>
                <c:ext xmlns:c15="http://schemas.microsoft.com/office/drawing/2012/chart" uri="{CE6537A1-D6FC-4f65-9D91-7224C49458BB}"/>
                <c:ext xmlns:c16="http://schemas.microsoft.com/office/drawing/2014/chart" uri="{C3380CC4-5D6E-409C-BE32-E72D297353CC}">
                  <c16:uniqueId val="{00000000-157E-4573-90EF-613504EC1624}"/>
                </c:ext>
              </c:extLst>
            </c:dLbl>
            <c:dLbl>
              <c:idx val="29"/>
              <c:delete val="1"/>
              <c:extLst>
                <c:ext xmlns:c15="http://schemas.microsoft.com/office/drawing/2012/chart" uri="{CE6537A1-D6FC-4f65-9D91-7224C49458BB}"/>
                <c:ext xmlns:c16="http://schemas.microsoft.com/office/drawing/2014/chart" uri="{C3380CC4-5D6E-409C-BE32-E72D297353CC}">
                  <c16:uniqueId val="{00000003-1B7C-449D-AFD0-67EE6120E91B}"/>
                </c:ext>
              </c:extLst>
            </c:dLbl>
            <c:dLbl>
              <c:idx val="31"/>
              <c:delete val="1"/>
              <c:extLst>
                <c:ext xmlns:c15="http://schemas.microsoft.com/office/drawing/2012/chart" uri="{CE6537A1-D6FC-4f65-9D91-7224C49458BB}"/>
                <c:ext xmlns:c16="http://schemas.microsoft.com/office/drawing/2014/chart" uri="{C3380CC4-5D6E-409C-BE32-E72D297353CC}">
                  <c16:uniqueId val="{00000014-1B7C-449D-AFD0-67EE6120E91B}"/>
                </c:ext>
              </c:extLst>
            </c:dLbl>
            <c:dLbl>
              <c:idx val="32"/>
              <c:delete val="1"/>
              <c:extLst>
                <c:ext xmlns:c15="http://schemas.microsoft.com/office/drawing/2012/chart" uri="{CE6537A1-D6FC-4f65-9D91-7224C49458BB}"/>
                <c:ext xmlns:c16="http://schemas.microsoft.com/office/drawing/2014/chart" uri="{C3380CC4-5D6E-409C-BE32-E72D297353CC}">
                  <c16:uniqueId val="{00000011-1B7C-449D-AFD0-67EE6120E91B}"/>
                </c:ext>
              </c:extLst>
            </c:dLbl>
            <c:dLbl>
              <c:idx val="34"/>
              <c:delete val="1"/>
              <c:extLst>
                <c:ext xmlns:c15="http://schemas.microsoft.com/office/drawing/2012/chart" uri="{CE6537A1-D6FC-4f65-9D91-7224C49458BB}"/>
                <c:ext xmlns:c16="http://schemas.microsoft.com/office/drawing/2014/chart" uri="{C3380CC4-5D6E-409C-BE32-E72D297353CC}">
                  <c16:uniqueId val="{00000003-157E-4573-90EF-613504EC1624}"/>
                </c:ext>
              </c:extLst>
            </c:dLbl>
            <c:dLbl>
              <c:idx val="35"/>
              <c:delete val="1"/>
              <c:extLst>
                <c:ext xmlns:c15="http://schemas.microsoft.com/office/drawing/2012/chart" uri="{CE6537A1-D6FC-4f65-9D91-7224C49458BB}"/>
                <c:ext xmlns:c16="http://schemas.microsoft.com/office/drawing/2014/chart" uri="{C3380CC4-5D6E-409C-BE32-E72D297353CC}">
                  <c16:uniqueId val="{00000017-1B7C-449D-AFD0-67EE6120E91B}"/>
                </c:ext>
              </c:extLst>
            </c:dLbl>
            <c:dLbl>
              <c:idx val="37"/>
              <c:delete val="1"/>
              <c:extLst>
                <c:ext xmlns:c15="http://schemas.microsoft.com/office/drawing/2012/chart" uri="{CE6537A1-D6FC-4f65-9D91-7224C49458BB}"/>
                <c:ext xmlns:c16="http://schemas.microsoft.com/office/drawing/2014/chart" uri="{C3380CC4-5D6E-409C-BE32-E72D297353CC}">
                  <c16:uniqueId val="{00000008-157E-4573-90EF-613504EC1624}"/>
                </c:ext>
              </c:extLst>
            </c:dLbl>
            <c:dLbl>
              <c:idx val="38"/>
              <c:delete val="1"/>
              <c:extLst>
                <c:ext xmlns:c15="http://schemas.microsoft.com/office/drawing/2012/chart" uri="{CE6537A1-D6FC-4f65-9D91-7224C49458BB}"/>
                <c:ext xmlns:c16="http://schemas.microsoft.com/office/drawing/2014/chart" uri="{C3380CC4-5D6E-409C-BE32-E72D297353CC}">
                  <c16:uniqueId val="{0000001C-1B7C-449D-AFD0-67EE6120E91B}"/>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集計_データ編_6章_1（B-E）20200306★.xlsx]26-6(ク・DX)'!$H$56:$H$94</c:f>
              <c:strCache>
                <c:ptCount val="39"/>
                <c:pt idx="0">
                  <c:v>ビジネスをデザインできる人材                         </c:v>
                </c:pt>
                <c:pt idx="1">
                  <c:v>DXあり</c:v>
                </c:pt>
                <c:pt idx="2">
                  <c:v>DXなし</c:v>
                </c:pt>
                <c:pt idx="3">
                  <c:v>システム全体を俯瞰して思考できる人材            </c:v>
                </c:pt>
                <c:pt idx="4">
                  <c:v>DXあり</c:v>
                </c:pt>
                <c:pt idx="5">
                  <c:v>DXなし</c:v>
                </c:pt>
                <c:pt idx="6">
                  <c:v>新技術の専門技術者                                </c:v>
                </c:pt>
                <c:pt idx="7">
                  <c:v>DXあり</c:v>
                </c:pt>
                <c:pt idx="8">
                  <c:v>DXなし</c:v>
                </c:pt>
                <c:pt idx="9">
                  <c:v>プロジェクトマネージャ                                  </c:v>
                </c:pt>
                <c:pt idx="10">
                  <c:v>DXあり</c:v>
                </c:pt>
                <c:pt idx="11">
                  <c:v>DXなし</c:v>
                </c:pt>
                <c:pt idx="12">
                  <c:v>設計技術者                                           </c:v>
                </c:pt>
                <c:pt idx="13">
                  <c:v>DXあり</c:v>
                </c:pt>
                <c:pt idx="14">
                  <c:v>DXなし</c:v>
                </c:pt>
                <c:pt idx="15">
                  <c:v>複数の応用分野をまたいでとりまとめができる人材 </c:v>
                </c:pt>
                <c:pt idx="16">
                  <c:v>DXあり</c:v>
                </c:pt>
                <c:pt idx="17">
                  <c:v>DXなし</c:v>
                </c:pt>
                <c:pt idx="18">
                  <c:v>実装・検証技術者                                    </c:v>
                </c:pt>
                <c:pt idx="19">
                  <c:v>DXあり</c:v>
                </c:pt>
                <c:pt idx="20">
                  <c:v>DXなし</c:v>
                </c:pt>
                <c:pt idx="21">
                  <c:v>品質管理技術者                                     </c:v>
                </c:pt>
                <c:pt idx="22">
                  <c:v>DXあり</c:v>
                </c:pt>
                <c:pt idx="23">
                  <c:v>DXなし</c:v>
                </c:pt>
                <c:pt idx="24">
                  <c:v>運用技術者、顧客サポート技術者                 </c:v>
                </c:pt>
                <c:pt idx="25">
                  <c:v>DXあり</c:v>
                </c:pt>
                <c:pt idx="26">
                  <c:v>DXなし</c:v>
                </c:pt>
                <c:pt idx="27">
                  <c:v>研究者                                                 </c:v>
                </c:pt>
                <c:pt idx="28">
                  <c:v>DXあり</c:v>
                </c:pt>
                <c:pt idx="29">
                  <c:v>DXなし</c:v>
                </c:pt>
                <c:pt idx="30">
                  <c:v>グローバル人材                                        </c:v>
                </c:pt>
                <c:pt idx="31">
                  <c:v>DXあり</c:v>
                </c:pt>
                <c:pt idx="32">
                  <c:v>DXなし</c:v>
                </c:pt>
                <c:pt idx="33">
                  <c:v>その他                                                  </c:v>
                </c:pt>
                <c:pt idx="34">
                  <c:v>DXあり</c:v>
                </c:pt>
                <c:pt idx="35">
                  <c:v>DXなし</c:v>
                </c:pt>
                <c:pt idx="36">
                  <c:v>不足していない                                        </c:v>
                </c:pt>
                <c:pt idx="37">
                  <c:v>DXあり</c:v>
                </c:pt>
                <c:pt idx="38">
                  <c:v>DXなし</c:v>
                </c:pt>
              </c:strCache>
            </c:strRef>
          </c:cat>
          <c:val>
            <c:numRef>
              <c:f>'[「組込み／IoTに関する動向調査」 集計_データ編_6章_1（B-E）20200306★.xlsx]26-6(ク・DX)'!$K$56:$K$94</c:f>
              <c:numCache>
                <c:formatCode>0.0%</c:formatCode>
                <c:ptCount val="39"/>
                <c:pt idx="1">
                  <c:v>0.14285714285714285</c:v>
                </c:pt>
                <c:pt idx="2">
                  <c:v>9.1836734693877556E-2</c:v>
                </c:pt>
                <c:pt idx="4">
                  <c:v>0.17142857142857143</c:v>
                </c:pt>
                <c:pt idx="5">
                  <c:v>0.16326530612244897</c:v>
                </c:pt>
                <c:pt idx="7">
                  <c:v>0.11428571428571428</c:v>
                </c:pt>
                <c:pt idx="8">
                  <c:v>0.22448979591836735</c:v>
                </c:pt>
                <c:pt idx="10">
                  <c:v>0.17142857142857143</c:v>
                </c:pt>
                <c:pt idx="11">
                  <c:v>0.11904761904761904</c:v>
                </c:pt>
                <c:pt idx="13">
                  <c:v>0.11428571428571428</c:v>
                </c:pt>
                <c:pt idx="14">
                  <c:v>9.8639455782312924E-2</c:v>
                </c:pt>
                <c:pt idx="16">
                  <c:v>8.5714285714285715E-2</c:v>
                </c:pt>
                <c:pt idx="17">
                  <c:v>0.10544217687074831</c:v>
                </c:pt>
                <c:pt idx="19">
                  <c:v>5.7142857142857141E-2</c:v>
                </c:pt>
                <c:pt idx="20">
                  <c:v>5.4421768707482991E-2</c:v>
                </c:pt>
                <c:pt idx="22">
                  <c:v>0</c:v>
                </c:pt>
                <c:pt idx="23">
                  <c:v>3.4013605442176874E-2</c:v>
                </c:pt>
                <c:pt idx="25">
                  <c:v>0.11428571428571428</c:v>
                </c:pt>
                <c:pt idx="26">
                  <c:v>1.3605442176870748E-2</c:v>
                </c:pt>
                <c:pt idx="28">
                  <c:v>0</c:v>
                </c:pt>
                <c:pt idx="29">
                  <c:v>1.020408163265306E-2</c:v>
                </c:pt>
                <c:pt idx="31">
                  <c:v>2.8571428571428571E-2</c:v>
                </c:pt>
                <c:pt idx="32">
                  <c:v>4.4217687074829932E-2</c:v>
                </c:pt>
                <c:pt idx="34">
                  <c:v>0</c:v>
                </c:pt>
                <c:pt idx="35">
                  <c:v>1.020408163265306E-2</c:v>
                </c:pt>
                <c:pt idx="37">
                  <c:v>0</c:v>
                </c:pt>
                <c:pt idx="38">
                  <c:v>3.0612244897959183E-2</c:v>
                </c:pt>
              </c:numCache>
            </c:numRef>
          </c:val>
          <c:extLst>
            <c:ext xmlns:c16="http://schemas.microsoft.com/office/drawing/2014/chart" uri="{C3380CC4-5D6E-409C-BE32-E72D297353CC}">
              <c16:uniqueId val="{00000002-1B7C-449D-AFD0-67EE6120E91B}"/>
            </c:ext>
          </c:extLst>
        </c:ser>
        <c:dLbls>
          <c:showLegendKey val="0"/>
          <c:showVal val="0"/>
          <c:showCatName val="0"/>
          <c:showSerName val="0"/>
          <c:showPercent val="0"/>
          <c:showBubbleSize val="0"/>
        </c:dLbls>
        <c:gapWidth val="40"/>
        <c:overlap val="100"/>
        <c:axId val="472564480"/>
        <c:axId val="472566016"/>
      </c:barChart>
      <c:catAx>
        <c:axId val="472564480"/>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72566016"/>
        <c:crosses val="autoZero"/>
        <c:auto val="1"/>
        <c:lblAlgn val="ctr"/>
        <c:lblOffset val="100"/>
        <c:noMultiLvlLbl val="0"/>
      </c:catAx>
      <c:valAx>
        <c:axId val="472566016"/>
        <c:scaling>
          <c:orientation val="minMax"/>
          <c:max val="0.70000000000000007"/>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72564480"/>
        <c:crosses val="autoZero"/>
        <c:crossBetween val="between"/>
        <c:majorUnit val="0.1"/>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8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b="1" i="0" dirty="0"/>
              <a:t>将来不足が想定される人材</a:t>
            </a:r>
          </a:p>
        </c:rich>
      </c:tx>
      <c:layout>
        <c:manualLayout>
          <c:xMode val="edge"/>
          <c:yMode val="edge"/>
          <c:x val="0.33303075772515728"/>
          <c:y val="1.6877634887852103E-3"/>
        </c:manualLayout>
      </c:layout>
      <c:overlay val="0"/>
      <c:spPr>
        <a:noFill/>
        <a:ln>
          <a:noFill/>
        </a:ln>
        <a:effectLst/>
      </c:spPr>
      <c:txPr>
        <a:bodyPr rot="0" spcFirstLastPara="1" vertOverflow="ellipsis" vert="horz" wrap="square" anchor="ctr" anchorCtr="1"/>
        <a:lstStyle/>
        <a:p>
          <a:pPr>
            <a:defRPr sz="96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5461731711848179"/>
          <c:y val="8.3582906060073278E-2"/>
          <c:w val="0.40694780666028363"/>
          <c:h val="0.8684344505220174"/>
        </c:manualLayout>
      </c:layout>
      <c:barChart>
        <c:barDir val="bar"/>
        <c:grouping val="stacked"/>
        <c:varyColors val="0"/>
        <c:ser>
          <c:idx val="0"/>
          <c:order val="0"/>
          <c:tx>
            <c:strRef>
              <c:f>'[「組込み／IoTに関する動向調査」 集計_データ編_6章_1（B-E）20200306★.xlsx]26-6(ク・DX)'!$T$55</c:f>
              <c:strCache>
                <c:ptCount val="1"/>
                <c:pt idx="0">
                  <c:v>1番目（n=550）</c:v>
                </c:pt>
              </c:strCache>
            </c:strRef>
          </c:tx>
          <c:spPr>
            <a:solidFill>
              <a:srgbClr val="FF9966"/>
            </a:solidFill>
            <a:ln>
              <a:solidFill>
                <a:sysClr val="windowText" lastClr="000000"/>
              </a:solidFill>
            </a:ln>
            <a:effectLst/>
          </c:spPr>
          <c:invertIfNegative val="0"/>
          <c:dLbls>
            <c:dLbl>
              <c:idx val="17"/>
              <c:layout>
                <c:manualLayout>
                  <c:x val="-8.6738996213535473E-3"/>
                  <c:y val="-4.10040180676620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B33-4BC4-B99A-8155711FCBE4}"/>
                </c:ext>
              </c:extLst>
            </c:dLbl>
            <c:dLbl>
              <c:idx val="20"/>
              <c:delete val="1"/>
              <c:extLst>
                <c:ext xmlns:c15="http://schemas.microsoft.com/office/drawing/2012/chart" uri="{CE6537A1-D6FC-4f65-9D91-7224C49458BB}"/>
                <c:ext xmlns:c16="http://schemas.microsoft.com/office/drawing/2014/chart" uri="{C3380CC4-5D6E-409C-BE32-E72D297353CC}">
                  <c16:uniqueId val="{0000000D-A468-4DFD-B591-BA434DDF8763}"/>
                </c:ext>
              </c:extLst>
            </c:dLbl>
            <c:dLbl>
              <c:idx val="22"/>
              <c:delete val="1"/>
              <c:extLst>
                <c:ext xmlns:c15="http://schemas.microsoft.com/office/drawing/2012/chart" uri="{CE6537A1-D6FC-4f65-9D91-7224C49458BB}"/>
                <c:ext xmlns:c16="http://schemas.microsoft.com/office/drawing/2014/chart" uri="{C3380CC4-5D6E-409C-BE32-E72D297353CC}">
                  <c16:uniqueId val="{0000000B-A468-4DFD-B591-BA434DDF8763}"/>
                </c:ext>
              </c:extLst>
            </c:dLbl>
            <c:dLbl>
              <c:idx val="23"/>
              <c:delete val="1"/>
              <c:extLst>
                <c:ext xmlns:c15="http://schemas.microsoft.com/office/drawing/2012/chart" uri="{CE6537A1-D6FC-4f65-9D91-7224C49458BB}"/>
                <c:ext xmlns:c16="http://schemas.microsoft.com/office/drawing/2014/chart" uri="{C3380CC4-5D6E-409C-BE32-E72D297353CC}">
                  <c16:uniqueId val="{00000010-A468-4DFD-B591-BA434DDF8763}"/>
                </c:ext>
              </c:extLst>
            </c:dLbl>
            <c:dLbl>
              <c:idx val="25"/>
              <c:delete val="1"/>
              <c:extLst>
                <c:ext xmlns:c15="http://schemas.microsoft.com/office/drawing/2012/chart" uri="{CE6537A1-D6FC-4f65-9D91-7224C49458BB}"/>
                <c:ext xmlns:c16="http://schemas.microsoft.com/office/drawing/2014/chart" uri="{C3380CC4-5D6E-409C-BE32-E72D297353CC}">
                  <c16:uniqueId val="{00000013-A468-4DFD-B591-BA434DDF8763}"/>
                </c:ext>
              </c:extLst>
            </c:dLbl>
            <c:dLbl>
              <c:idx val="26"/>
              <c:delete val="1"/>
              <c:extLst>
                <c:ext xmlns:c15="http://schemas.microsoft.com/office/drawing/2012/chart" uri="{CE6537A1-D6FC-4f65-9D91-7224C49458BB}"/>
                <c:ext xmlns:c16="http://schemas.microsoft.com/office/drawing/2014/chart" uri="{C3380CC4-5D6E-409C-BE32-E72D297353CC}">
                  <c16:uniqueId val="{00000016-A468-4DFD-B591-BA434DDF8763}"/>
                </c:ext>
              </c:extLst>
            </c:dLbl>
            <c:dLbl>
              <c:idx val="28"/>
              <c:delete val="1"/>
              <c:extLst>
                <c:ext xmlns:c15="http://schemas.microsoft.com/office/drawing/2012/chart" uri="{CE6537A1-D6FC-4f65-9D91-7224C49458BB}"/>
                <c:ext xmlns:c16="http://schemas.microsoft.com/office/drawing/2014/chart" uri="{C3380CC4-5D6E-409C-BE32-E72D297353CC}">
                  <c16:uniqueId val="{00000019-A468-4DFD-B591-BA434DDF8763}"/>
                </c:ext>
              </c:extLst>
            </c:dLbl>
            <c:dLbl>
              <c:idx val="29"/>
              <c:delete val="1"/>
              <c:extLst>
                <c:ext xmlns:c15="http://schemas.microsoft.com/office/drawing/2012/chart" uri="{CE6537A1-D6FC-4f65-9D91-7224C49458BB}"/>
                <c:ext xmlns:c16="http://schemas.microsoft.com/office/drawing/2014/chart" uri="{C3380CC4-5D6E-409C-BE32-E72D297353CC}">
                  <c16:uniqueId val="{0000001C-A468-4DFD-B591-BA434DDF8763}"/>
                </c:ext>
              </c:extLst>
            </c:dLbl>
            <c:dLbl>
              <c:idx val="31"/>
              <c:delete val="1"/>
              <c:extLst>
                <c:ext xmlns:c15="http://schemas.microsoft.com/office/drawing/2012/chart" uri="{CE6537A1-D6FC-4f65-9D91-7224C49458BB}"/>
                <c:ext xmlns:c16="http://schemas.microsoft.com/office/drawing/2014/chart" uri="{C3380CC4-5D6E-409C-BE32-E72D297353CC}">
                  <c16:uniqueId val="{00000004-9B33-4BC4-B99A-8155711FCBE4}"/>
                </c:ext>
              </c:extLst>
            </c:dLbl>
            <c:dLbl>
              <c:idx val="32"/>
              <c:delete val="1"/>
              <c:extLst>
                <c:ext xmlns:c15="http://schemas.microsoft.com/office/drawing/2012/chart" uri="{CE6537A1-D6FC-4f65-9D91-7224C49458BB}"/>
                <c:ext xmlns:c16="http://schemas.microsoft.com/office/drawing/2014/chart" uri="{C3380CC4-5D6E-409C-BE32-E72D297353CC}">
                  <c16:uniqueId val="{0000001F-A468-4DFD-B591-BA434DDF8763}"/>
                </c:ext>
              </c:extLst>
            </c:dLbl>
            <c:dLbl>
              <c:idx val="34"/>
              <c:delete val="1"/>
              <c:extLst>
                <c:ext xmlns:c15="http://schemas.microsoft.com/office/drawing/2012/chart" uri="{CE6537A1-D6FC-4f65-9D91-7224C49458BB}"/>
                <c:ext xmlns:c16="http://schemas.microsoft.com/office/drawing/2014/chart" uri="{C3380CC4-5D6E-409C-BE32-E72D297353CC}">
                  <c16:uniqueId val="{00000022-A468-4DFD-B591-BA434DDF8763}"/>
                </c:ext>
              </c:extLst>
            </c:dLbl>
            <c:dLbl>
              <c:idx val="35"/>
              <c:delete val="1"/>
              <c:extLst>
                <c:ext xmlns:c15="http://schemas.microsoft.com/office/drawing/2012/chart" uri="{CE6537A1-D6FC-4f65-9D91-7224C49458BB}"/>
                <c:ext xmlns:c16="http://schemas.microsoft.com/office/drawing/2014/chart" uri="{C3380CC4-5D6E-409C-BE32-E72D297353CC}">
                  <c16:uniqueId val="{00000023-A468-4DFD-B591-BA434DDF8763}"/>
                </c:ext>
              </c:extLst>
            </c:dLbl>
            <c:dLbl>
              <c:idx val="37"/>
              <c:delete val="1"/>
              <c:extLst>
                <c:ext xmlns:c15="http://schemas.microsoft.com/office/drawing/2012/chart" uri="{CE6537A1-D6FC-4f65-9D91-7224C49458BB}"/>
                <c:ext xmlns:c16="http://schemas.microsoft.com/office/drawing/2014/chart" uri="{C3380CC4-5D6E-409C-BE32-E72D297353CC}">
                  <c16:uniqueId val="{00000029-A468-4DFD-B591-BA434DDF8763}"/>
                </c:ext>
              </c:extLst>
            </c:dLbl>
            <c:dLbl>
              <c:idx val="38"/>
              <c:delete val="1"/>
              <c:extLst>
                <c:ext xmlns:c15="http://schemas.microsoft.com/office/drawing/2012/chart" uri="{CE6537A1-D6FC-4f65-9D91-7224C49458BB}"/>
                <c:ext xmlns:c16="http://schemas.microsoft.com/office/drawing/2014/chart" uri="{C3380CC4-5D6E-409C-BE32-E72D297353CC}">
                  <c16:uniqueId val="{00000028-A468-4DFD-B591-BA434DDF8763}"/>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集計_データ編_6章_1（B-E）20200306★.xlsx]26-6(ク・DX)'!$S$56:$S$94</c:f>
              <c:strCache>
                <c:ptCount val="39"/>
                <c:pt idx="0">
                  <c:v>ビジネスをデザインできる人材                         </c:v>
                </c:pt>
                <c:pt idx="1">
                  <c:v>DXあり</c:v>
                </c:pt>
                <c:pt idx="2">
                  <c:v>DXなし</c:v>
                </c:pt>
                <c:pt idx="3">
                  <c:v>新技術の専門技術者                                </c:v>
                </c:pt>
                <c:pt idx="4">
                  <c:v>DXあり</c:v>
                </c:pt>
                <c:pt idx="5">
                  <c:v>DXなし</c:v>
                </c:pt>
                <c:pt idx="6">
                  <c:v>プロジェクトマネージャ                                  </c:v>
                </c:pt>
                <c:pt idx="7">
                  <c:v>DXあり</c:v>
                </c:pt>
                <c:pt idx="8">
                  <c:v>DXなし</c:v>
                </c:pt>
                <c:pt idx="9">
                  <c:v>システム全体を俯瞰して思考できる人材            </c:v>
                </c:pt>
                <c:pt idx="10">
                  <c:v>DXあり</c:v>
                </c:pt>
                <c:pt idx="11">
                  <c:v>DXなし</c:v>
                </c:pt>
                <c:pt idx="12">
                  <c:v>複数の応用分野をまたいでとりまとめができる人材 </c:v>
                </c:pt>
                <c:pt idx="13">
                  <c:v>DXあり</c:v>
                </c:pt>
                <c:pt idx="14">
                  <c:v>DXなし</c:v>
                </c:pt>
                <c:pt idx="15">
                  <c:v>設計技術者                                           </c:v>
                </c:pt>
                <c:pt idx="16">
                  <c:v>DXあり</c:v>
                </c:pt>
                <c:pt idx="17">
                  <c:v>DXなし</c:v>
                </c:pt>
                <c:pt idx="18">
                  <c:v>実装・検証技術者                                    </c:v>
                </c:pt>
                <c:pt idx="19">
                  <c:v>DXあり</c:v>
                </c:pt>
                <c:pt idx="20">
                  <c:v>DXなし</c:v>
                </c:pt>
                <c:pt idx="21">
                  <c:v>グローバル人材                                        </c:v>
                </c:pt>
                <c:pt idx="22">
                  <c:v>DXあり</c:v>
                </c:pt>
                <c:pt idx="23">
                  <c:v>DXなし</c:v>
                </c:pt>
                <c:pt idx="24">
                  <c:v>運用技術者、顧客サポート技術者                 </c:v>
                </c:pt>
                <c:pt idx="25">
                  <c:v>DXあり</c:v>
                </c:pt>
                <c:pt idx="26">
                  <c:v>DXなし</c:v>
                </c:pt>
                <c:pt idx="27">
                  <c:v>品質管理技術者                                     </c:v>
                </c:pt>
                <c:pt idx="28">
                  <c:v>DXあり</c:v>
                </c:pt>
                <c:pt idx="29">
                  <c:v>DXなし</c:v>
                </c:pt>
                <c:pt idx="30">
                  <c:v>研究者                                                 </c:v>
                </c:pt>
                <c:pt idx="31">
                  <c:v>DXあり</c:v>
                </c:pt>
                <c:pt idx="32">
                  <c:v>DXなし</c:v>
                </c:pt>
                <c:pt idx="33">
                  <c:v>その他                                                  </c:v>
                </c:pt>
                <c:pt idx="34">
                  <c:v>DXあり</c:v>
                </c:pt>
                <c:pt idx="35">
                  <c:v>DXなし</c:v>
                </c:pt>
                <c:pt idx="36">
                  <c:v>不足していない                                        </c:v>
                </c:pt>
                <c:pt idx="37">
                  <c:v>DXあり</c:v>
                </c:pt>
                <c:pt idx="38">
                  <c:v>DXなし</c:v>
                </c:pt>
              </c:strCache>
            </c:strRef>
          </c:cat>
          <c:val>
            <c:numRef>
              <c:f>'[「組込み／IoTに関する動向調査」 集計_データ編_6章_1（B-E）20200306★.xlsx]26-6(ク・DX)'!$T$56:$T$94</c:f>
              <c:numCache>
                <c:formatCode>0.0%</c:formatCode>
                <c:ptCount val="39"/>
                <c:pt idx="1">
                  <c:v>0.55555555555555558</c:v>
                </c:pt>
                <c:pt idx="2">
                  <c:v>0.38924050632911394</c:v>
                </c:pt>
                <c:pt idx="4">
                  <c:v>0.19444444444444445</c:v>
                </c:pt>
                <c:pt idx="5">
                  <c:v>0.19936708860759494</c:v>
                </c:pt>
                <c:pt idx="7">
                  <c:v>8.3333333333333329E-2</c:v>
                </c:pt>
                <c:pt idx="8">
                  <c:v>0.11075949367088607</c:v>
                </c:pt>
                <c:pt idx="10">
                  <c:v>5.5555555555555552E-2</c:v>
                </c:pt>
                <c:pt idx="11">
                  <c:v>0.11708860759493671</c:v>
                </c:pt>
                <c:pt idx="13">
                  <c:v>2.7777777777777776E-2</c:v>
                </c:pt>
                <c:pt idx="14">
                  <c:v>7.9113924050632917E-2</c:v>
                </c:pt>
                <c:pt idx="16">
                  <c:v>2.7777777777777776E-2</c:v>
                </c:pt>
                <c:pt idx="17">
                  <c:v>4.4303797468354431E-2</c:v>
                </c:pt>
                <c:pt idx="19">
                  <c:v>5.5555555555555552E-2</c:v>
                </c:pt>
                <c:pt idx="20">
                  <c:v>1.5822784810126583E-2</c:v>
                </c:pt>
                <c:pt idx="22">
                  <c:v>0</c:v>
                </c:pt>
                <c:pt idx="23">
                  <c:v>9.4936708860759497E-3</c:v>
                </c:pt>
                <c:pt idx="25">
                  <c:v>0</c:v>
                </c:pt>
                <c:pt idx="26">
                  <c:v>3.1645569620253164E-3</c:v>
                </c:pt>
                <c:pt idx="28">
                  <c:v>0</c:v>
                </c:pt>
                <c:pt idx="29">
                  <c:v>3.1645569620253164E-3</c:v>
                </c:pt>
                <c:pt idx="31">
                  <c:v>0</c:v>
                </c:pt>
                <c:pt idx="32">
                  <c:v>0</c:v>
                </c:pt>
                <c:pt idx="34">
                  <c:v>0</c:v>
                </c:pt>
                <c:pt idx="35">
                  <c:v>0</c:v>
                </c:pt>
                <c:pt idx="37">
                  <c:v>0</c:v>
                </c:pt>
                <c:pt idx="38">
                  <c:v>2.8481012658227847E-2</c:v>
                </c:pt>
              </c:numCache>
            </c:numRef>
          </c:val>
          <c:extLst>
            <c:ext xmlns:c16="http://schemas.microsoft.com/office/drawing/2014/chart" uri="{C3380CC4-5D6E-409C-BE32-E72D297353CC}">
              <c16:uniqueId val="{00000000-A468-4DFD-B591-BA434DDF8763}"/>
            </c:ext>
          </c:extLst>
        </c:ser>
        <c:ser>
          <c:idx val="1"/>
          <c:order val="1"/>
          <c:tx>
            <c:strRef>
              <c:f>'[「組込み／IoTに関する動向調査」 集計_データ編_6章_1（B-E）20200306★.xlsx]26-6(ク・DX)'!$U$55</c:f>
              <c:strCache>
                <c:ptCount val="1"/>
                <c:pt idx="0">
                  <c:v>2番目（n=511）</c:v>
                </c:pt>
              </c:strCache>
            </c:strRef>
          </c:tx>
          <c:spPr>
            <a:solidFill>
              <a:srgbClr val="FFFF99"/>
            </a:solidFill>
            <a:ln>
              <a:solidFill>
                <a:sysClr val="windowText" lastClr="000000"/>
              </a:solidFill>
            </a:ln>
            <a:effectLst/>
          </c:spPr>
          <c:invertIfNegative val="0"/>
          <c:dLbls>
            <c:dLbl>
              <c:idx val="1"/>
              <c:layout>
                <c:manualLayout>
                  <c:x val="5.7825997475690312E-3"/>
                  <c:y val="1.879403110179306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B33-4BC4-B99A-8155711FCBE4}"/>
                </c:ext>
              </c:extLst>
            </c:dLbl>
            <c:dLbl>
              <c:idx val="16"/>
              <c:layout>
                <c:manualLayout>
                  <c:x val="-2.8912998737846219E-3"/>
                  <c:y val="1.64022529850567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B33-4BC4-B99A-8155711FCBE4}"/>
                </c:ext>
              </c:extLst>
            </c:dLbl>
            <c:dLbl>
              <c:idx val="17"/>
              <c:layout>
                <c:manualLayout>
                  <c:x val="-1.0601310403300801E-16"/>
                  <c:y val="-1.43516484829288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468-4DFD-B591-BA434DDF8763}"/>
                </c:ext>
              </c:extLst>
            </c:dLbl>
            <c:dLbl>
              <c:idx val="19"/>
              <c:layout>
                <c:manualLayout>
                  <c:x val="3.7586898359198706E-2"/>
                  <c:y val="7.517612440717225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468-4DFD-B591-BA434DDF8763}"/>
                </c:ext>
              </c:extLst>
            </c:dLbl>
            <c:dLbl>
              <c:idx val="20"/>
              <c:delete val="1"/>
              <c:extLst>
                <c:ext xmlns:c15="http://schemas.microsoft.com/office/drawing/2012/chart" uri="{CE6537A1-D6FC-4f65-9D91-7224C49458BB}"/>
                <c:ext xmlns:c16="http://schemas.microsoft.com/office/drawing/2014/chart" uri="{C3380CC4-5D6E-409C-BE32-E72D297353CC}">
                  <c16:uniqueId val="{0000000C-A468-4DFD-B591-BA434DDF8763}"/>
                </c:ext>
              </c:extLst>
            </c:dLbl>
            <c:dLbl>
              <c:idx val="22"/>
              <c:delete val="1"/>
              <c:extLst>
                <c:ext xmlns:c15="http://schemas.microsoft.com/office/drawing/2012/chart" uri="{CE6537A1-D6FC-4f65-9D91-7224C49458BB}"/>
                <c:ext xmlns:c16="http://schemas.microsoft.com/office/drawing/2014/chart" uri="{C3380CC4-5D6E-409C-BE32-E72D297353CC}">
                  <c16:uniqueId val="{0000000A-A468-4DFD-B591-BA434DDF8763}"/>
                </c:ext>
              </c:extLst>
            </c:dLbl>
            <c:dLbl>
              <c:idx val="23"/>
              <c:delete val="1"/>
              <c:extLst>
                <c:ext xmlns:c15="http://schemas.microsoft.com/office/drawing/2012/chart" uri="{CE6537A1-D6FC-4f65-9D91-7224C49458BB}"/>
                <c:ext xmlns:c16="http://schemas.microsoft.com/office/drawing/2014/chart" uri="{C3380CC4-5D6E-409C-BE32-E72D297353CC}">
                  <c16:uniqueId val="{0000000F-A468-4DFD-B591-BA434DDF8763}"/>
                </c:ext>
              </c:extLst>
            </c:dLbl>
            <c:dLbl>
              <c:idx val="25"/>
              <c:delete val="1"/>
              <c:extLst>
                <c:ext xmlns:c15="http://schemas.microsoft.com/office/drawing/2012/chart" uri="{CE6537A1-D6FC-4f65-9D91-7224C49458BB}"/>
                <c:ext xmlns:c16="http://schemas.microsoft.com/office/drawing/2014/chart" uri="{C3380CC4-5D6E-409C-BE32-E72D297353CC}">
                  <c16:uniqueId val="{00000012-A468-4DFD-B591-BA434DDF8763}"/>
                </c:ext>
              </c:extLst>
            </c:dLbl>
            <c:dLbl>
              <c:idx val="26"/>
              <c:delete val="1"/>
              <c:extLst>
                <c:ext xmlns:c15="http://schemas.microsoft.com/office/drawing/2012/chart" uri="{CE6537A1-D6FC-4f65-9D91-7224C49458BB}"/>
                <c:ext xmlns:c16="http://schemas.microsoft.com/office/drawing/2014/chart" uri="{C3380CC4-5D6E-409C-BE32-E72D297353CC}">
                  <c16:uniqueId val="{00000015-A468-4DFD-B591-BA434DDF8763}"/>
                </c:ext>
              </c:extLst>
            </c:dLbl>
            <c:dLbl>
              <c:idx val="28"/>
              <c:tx>
                <c:rich>
                  <a:bodyPr/>
                  <a:lstStyle/>
                  <a:p>
                    <a:endParaRPr lang="en-US" altLang="ja-JP"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A468-4DFD-B591-BA434DDF8763}"/>
                </c:ext>
              </c:extLst>
            </c:dLbl>
            <c:dLbl>
              <c:idx val="29"/>
              <c:delete val="1"/>
              <c:extLst>
                <c:ext xmlns:c15="http://schemas.microsoft.com/office/drawing/2012/chart" uri="{CE6537A1-D6FC-4f65-9D91-7224C49458BB}"/>
                <c:ext xmlns:c16="http://schemas.microsoft.com/office/drawing/2014/chart" uri="{C3380CC4-5D6E-409C-BE32-E72D297353CC}">
                  <c16:uniqueId val="{0000001B-A468-4DFD-B591-BA434DDF8763}"/>
                </c:ext>
              </c:extLst>
            </c:dLbl>
            <c:dLbl>
              <c:idx val="31"/>
              <c:delete val="1"/>
              <c:extLst>
                <c:ext xmlns:c15="http://schemas.microsoft.com/office/drawing/2012/chart" uri="{CE6537A1-D6FC-4f65-9D91-7224C49458BB}"/>
                <c:ext xmlns:c16="http://schemas.microsoft.com/office/drawing/2014/chart" uri="{C3380CC4-5D6E-409C-BE32-E72D297353CC}">
                  <c16:uniqueId val="{00000003-9B33-4BC4-B99A-8155711FCBE4}"/>
                </c:ext>
              </c:extLst>
            </c:dLbl>
            <c:dLbl>
              <c:idx val="32"/>
              <c:delete val="1"/>
              <c:extLst>
                <c:ext xmlns:c15="http://schemas.microsoft.com/office/drawing/2012/chart" uri="{CE6537A1-D6FC-4f65-9D91-7224C49458BB}"/>
                <c:ext xmlns:c16="http://schemas.microsoft.com/office/drawing/2014/chart" uri="{C3380CC4-5D6E-409C-BE32-E72D297353CC}">
                  <c16:uniqueId val="{0000001E-A468-4DFD-B591-BA434DDF8763}"/>
                </c:ext>
              </c:extLst>
            </c:dLbl>
            <c:dLbl>
              <c:idx val="34"/>
              <c:delete val="1"/>
              <c:extLst>
                <c:ext xmlns:c15="http://schemas.microsoft.com/office/drawing/2012/chart" uri="{CE6537A1-D6FC-4f65-9D91-7224C49458BB}"/>
                <c:ext xmlns:c16="http://schemas.microsoft.com/office/drawing/2014/chart" uri="{C3380CC4-5D6E-409C-BE32-E72D297353CC}">
                  <c16:uniqueId val="{00000001-9B33-4BC4-B99A-8155711FCBE4}"/>
                </c:ext>
              </c:extLst>
            </c:dLbl>
            <c:dLbl>
              <c:idx val="35"/>
              <c:delete val="1"/>
              <c:extLst>
                <c:ext xmlns:c15="http://schemas.microsoft.com/office/drawing/2012/chart" uri="{CE6537A1-D6FC-4f65-9D91-7224C49458BB}"/>
                <c:ext xmlns:c16="http://schemas.microsoft.com/office/drawing/2014/chart" uri="{C3380CC4-5D6E-409C-BE32-E72D297353CC}">
                  <c16:uniqueId val="{00000021-A468-4DFD-B591-BA434DDF8763}"/>
                </c:ext>
              </c:extLst>
            </c:dLbl>
            <c:dLbl>
              <c:idx val="37"/>
              <c:delete val="1"/>
              <c:extLst>
                <c:ext xmlns:c15="http://schemas.microsoft.com/office/drawing/2012/chart" uri="{CE6537A1-D6FC-4f65-9D91-7224C49458BB}"/>
                <c:ext xmlns:c16="http://schemas.microsoft.com/office/drawing/2014/chart" uri="{C3380CC4-5D6E-409C-BE32-E72D297353CC}">
                  <c16:uniqueId val="{00000026-A468-4DFD-B591-BA434DDF8763}"/>
                </c:ext>
              </c:extLst>
            </c:dLbl>
            <c:dLbl>
              <c:idx val="38"/>
              <c:delete val="1"/>
              <c:extLst>
                <c:ext xmlns:c15="http://schemas.microsoft.com/office/drawing/2012/chart" uri="{CE6537A1-D6FC-4f65-9D91-7224C49458BB}"/>
                <c:ext xmlns:c16="http://schemas.microsoft.com/office/drawing/2014/chart" uri="{C3380CC4-5D6E-409C-BE32-E72D297353CC}">
                  <c16:uniqueId val="{00000027-A468-4DFD-B591-BA434DDF8763}"/>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集計_データ編_6章_1（B-E）20200306★.xlsx]26-6(ク・DX)'!$S$56:$S$94</c:f>
              <c:strCache>
                <c:ptCount val="39"/>
                <c:pt idx="0">
                  <c:v>ビジネスをデザインできる人材                         </c:v>
                </c:pt>
                <c:pt idx="1">
                  <c:v>DXあり</c:v>
                </c:pt>
                <c:pt idx="2">
                  <c:v>DXなし</c:v>
                </c:pt>
                <c:pt idx="3">
                  <c:v>新技術の専門技術者                                </c:v>
                </c:pt>
                <c:pt idx="4">
                  <c:v>DXあり</c:v>
                </c:pt>
                <c:pt idx="5">
                  <c:v>DXなし</c:v>
                </c:pt>
                <c:pt idx="6">
                  <c:v>プロジェクトマネージャ                                  </c:v>
                </c:pt>
                <c:pt idx="7">
                  <c:v>DXあり</c:v>
                </c:pt>
                <c:pt idx="8">
                  <c:v>DXなし</c:v>
                </c:pt>
                <c:pt idx="9">
                  <c:v>システム全体を俯瞰して思考できる人材            </c:v>
                </c:pt>
                <c:pt idx="10">
                  <c:v>DXあり</c:v>
                </c:pt>
                <c:pt idx="11">
                  <c:v>DXなし</c:v>
                </c:pt>
                <c:pt idx="12">
                  <c:v>複数の応用分野をまたいでとりまとめができる人材 </c:v>
                </c:pt>
                <c:pt idx="13">
                  <c:v>DXあり</c:v>
                </c:pt>
                <c:pt idx="14">
                  <c:v>DXなし</c:v>
                </c:pt>
                <c:pt idx="15">
                  <c:v>設計技術者                                           </c:v>
                </c:pt>
                <c:pt idx="16">
                  <c:v>DXあり</c:v>
                </c:pt>
                <c:pt idx="17">
                  <c:v>DXなし</c:v>
                </c:pt>
                <c:pt idx="18">
                  <c:v>実装・検証技術者                                    </c:v>
                </c:pt>
                <c:pt idx="19">
                  <c:v>DXあり</c:v>
                </c:pt>
                <c:pt idx="20">
                  <c:v>DXなし</c:v>
                </c:pt>
                <c:pt idx="21">
                  <c:v>グローバル人材                                        </c:v>
                </c:pt>
                <c:pt idx="22">
                  <c:v>DXあり</c:v>
                </c:pt>
                <c:pt idx="23">
                  <c:v>DXなし</c:v>
                </c:pt>
                <c:pt idx="24">
                  <c:v>運用技術者、顧客サポート技術者                 </c:v>
                </c:pt>
                <c:pt idx="25">
                  <c:v>DXあり</c:v>
                </c:pt>
                <c:pt idx="26">
                  <c:v>DXなし</c:v>
                </c:pt>
                <c:pt idx="27">
                  <c:v>品質管理技術者                                     </c:v>
                </c:pt>
                <c:pt idx="28">
                  <c:v>DXあり</c:v>
                </c:pt>
                <c:pt idx="29">
                  <c:v>DXなし</c:v>
                </c:pt>
                <c:pt idx="30">
                  <c:v>研究者                                                 </c:v>
                </c:pt>
                <c:pt idx="31">
                  <c:v>DXあり</c:v>
                </c:pt>
                <c:pt idx="32">
                  <c:v>DXなし</c:v>
                </c:pt>
                <c:pt idx="33">
                  <c:v>その他                                                  </c:v>
                </c:pt>
                <c:pt idx="34">
                  <c:v>DXあり</c:v>
                </c:pt>
                <c:pt idx="35">
                  <c:v>DXなし</c:v>
                </c:pt>
                <c:pt idx="36">
                  <c:v>不足していない                                        </c:v>
                </c:pt>
                <c:pt idx="37">
                  <c:v>DXあり</c:v>
                </c:pt>
                <c:pt idx="38">
                  <c:v>DXなし</c:v>
                </c:pt>
              </c:strCache>
            </c:strRef>
          </c:cat>
          <c:val>
            <c:numRef>
              <c:f>'[「組込み／IoTに関する動向調査」 集計_データ編_6章_1（B-E）20200306★.xlsx]26-6(ク・DX)'!$U$56:$U$94</c:f>
              <c:numCache>
                <c:formatCode>0.0%</c:formatCode>
                <c:ptCount val="39"/>
                <c:pt idx="1">
                  <c:v>5.7142857142857141E-2</c:v>
                </c:pt>
                <c:pt idx="2">
                  <c:v>6.8627450980392163E-2</c:v>
                </c:pt>
                <c:pt idx="4">
                  <c:v>0.14285714285714285</c:v>
                </c:pt>
                <c:pt idx="5">
                  <c:v>0.16339869281045752</c:v>
                </c:pt>
                <c:pt idx="7">
                  <c:v>0.14285714285714285</c:v>
                </c:pt>
                <c:pt idx="8">
                  <c:v>0.12745098039215685</c:v>
                </c:pt>
                <c:pt idx="10">
                  <c:v>0.25714285714285712</c:v>
                </c:pt>
                <c:pt idx="11">
                  <c:v>0.21568627450980393</c:v>
                </c:pt>
                <c:pt idx="13">
                  <c:v>0.25714285714285712</c:v>
                </c:pt>
                <c:pt idx="14">
                  <c:v>0.17973856209150327</c:v>
                </c:pt>
                <c:pt idx="16">
                  <c:v>8.5714285714285715E-2</c:v>
                </c:pt>
                <c:pt idx="17">
                  <c:v>9.4771241830065356E-2</c:v>
                </c:pt>
                <c:pt idx="19">
                  <c:v>2.8571428571428571E-2</c:v>
                </c:pt>
                <c:pt idx="20">
                  <c:v>4.9019607843137254E-2</c:v>
                </c:pt>
                <c:pt idx="22">
                  <c:v>0</c:v>
                </c:pt>
                <c:pt idx="23">
                  <c:v>4.2483660130718956E-2</c:v>
                </c:pt>
                <c:pt idx="25">
                  <c:v>2.8571428571428571E-2</c:v>
                </c:pt>
                <c:pt idx="26">
                  <c:v>9.8039215686274508E-3</c:v>
                </c:pt>
                <c:pt idx="28">
                  <c:v>0</c:v>
                </c:pt>
                <c:pt idx="29">
                  <c:v>3.2679738562091504E-3</c:v>
                </c:pt>
                <c:pt idx="31">
                  <c:v>0</c:v>
                </c:pt>
                <c:pt idx="32">
                  <c:v>1.6339869281045753E-2</c:v>
                </c:pt>
                <c:pt idx="34">
                  <c:v>0</c:v>
                </c:pt>
                <c:pt idx="35">
                  <c:v>0</c:v>
                </c:pt>
                <c:pt idx="37">
                  <c:v>0</c:v>
                </c:pt>
                <c:pt idx="38">
                  <c:v>2.9411764705882353E-2</c:v>
                </c:pt>
              </c:numCache>
            </c:numRef>
          </c:val>
          <c:extLst>
            <c:ext xmlns:c16="http://schemas.microsoft.com/office/drawing/2014/chart" uri="{C3380CC4-5D6E-409C-BE32-E72D297353CC}">
              <c16:uniqueId val="{00000001-A468-4DFD-B591-BA434DDF8763}"/>
            </c:ext>
          </c:extLst>
        </c:ser>
        <c:ser>
          <c:idx val="2"/>
          <c:order val="2"/>
          <c:tx>
            <c:strRef>
              <c:f>'[「組込み／IoTに関する動向調査」 集計_データ編_6章_1（B-E）20200306★.xlsx]26-6(ク・DX)'!$V$55</c:f>
              <c:strCache>
                <c:ptCount val="1"/>
                <c:pt idx="0">
                  <c:v>3番目（n=487）</c:v>
                </c:pt>
              </c:strCache>
            </c:strRef>
          </c:tx>
          <c:spPr>
            <a:solidFill>
              <a:srgbClr val="3366FF"/>
            </a:solidFill>
            <a:ln>
              <a:solidFill>
                <a:sysClr val="windowText" lastClr="000000"/>
              </a:solidFill>
            </a:ln>
            <a:effectLst/>
          </c:spPr>
          <c:invertIfNegative val="0"/>
          <c:dLbls>
            <c:dLbl>
              <c:idx val="2"/>
              <c:layout>
                <c:manualLayout>
                  <c:x val="4.626079798055225E-2"/>
                  <c:y val="-2.0502816231320656E-3"/>
                </c:manualLayout>
              </c:layout>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B33-4BC4-B99A-8155711FCBE4}"/>
                </c:ext>
              </c:extLst>
            </c:dLbl>
            <c:dLbl>
              <c:idx val="7"/>
              <c:layout>
                <c:manualLayout>
                  <c:x val="4.9152097854336767E-2"/>
                  <c:y val="2.0502816231320843E-3"/>
                </c:manualLayout>
              </c:layout>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B33-4BC4-B99A-8155711FCBE4}"/>
                </c:ext>
              </c:extLst>
            </c:dLbl>
            <c:dLbl>
              <c:idx val="16"/>
              <c:layout>
                <c:manualLayout>
                  <c:x val="5.7825997475690206E-2"/>
                  <c:y val="-4.1002403672684004E-3"/>
                </c:manualLayout>
              </c:layout>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468-4DFD-B591-BA434DDF8763}"/>
                </c:ext>
              </c:extLst>
            </c:dLbl>
            <c:dLbl>
              <c:idx val="17"/>
              <c:layout>
                <c:manualLayout>
                  <c:x val="4.6260911811255946E-2"/>
                  <c:y val="-4.1002403672684004E-3"/>
                </c:manualLayout>
              </c:layout>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6.2856859256075356E-2"/>
                      <c:h val="2.646913575463521E-2"/>
                    </c:manualLayout>
                  </c15:layout>
                </c:ext>
                <c:ext xmlns:c16="http://schemas.microsoft.com/office/drawing/2014/chart" uri="{C3380CC4-5D6E-409C-BE32-E72D297353CC}">
                  <c16:uniqueId val="{00000006-A468-4DFD-B591-BA434DDF8763}"/>
                </c:ext>
              </c:extLst>
            </c:dLbl>
            <c:dLbl>
              <c:idx val="19"/>
              <c:delete val="1"/>
              <c:extLst>
                <c:ext xmlns:c15="http://schemas.microsoft.com/office/drawing/2012/chart" uri="{CE6537A1-D6FC-4f65-9D91-7224C49458BB}"/>
                <c:ext xmlns:c16="http://schemas.microsoft.com/office/drawing/2014/chart" uri="{C3380CC4-5D6E-409C-BE32-E72D297353CC}">
                  <c16:uniqueId val="{00000003-A468-4DFD-B591-BA434DDF8763}"/>
                </c:ext>
              </c:extLst>
            </c:dLbl>
            <c:dLbl>
              <c:idx val="20"/>
              <c:layout>
                <c:manualLayout>
                  <c:x val="5.7825997475689254E-3"/>
                  <c:y val="1.6143949788441611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468-4DFD-B591-BA434DDF8763}"/>
                </c:ext>
              </c:extLst>
            </c:dLbl>
            <c:dLbl>
              <c:idx val="22"/>
              <c:layout>
                <c:manualLayout>
                  <c:x val="4.626079798055225E-2"/>
                  <c:y val="2.0506045021279284E-3"/>
                </c:manualLayout>
              </c:layout>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468-4DFD-B591-BA434DDF8763}"/>
                </c:ext>
              </c:extLst>
            </c:dLbl>
            <c:dLbl>
              <c:idx val="23"/>
              <c:layout>
                <c:manualLayout>
                  <c:x val="1.1565199495138062E-2"/>
                  <c:y val="-2.050120183634124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468-4DFD-B591-BA434DDF8763}"/>
                </c:ext>
              </c:extLst>
            </c:dLbl>
            <c:dLbl>
              <c:idx val="25"/>
              <c:layout>
                <c:manualLayout>
                  <c:x val="5.7825997475690312E-3"/>
                  <c:y val="-1.0246564930723907E-3"/>
                </c:manualLayout>
              </c:layout>
              <c:spPr>
                <a:noFill/>
                <a:ln>
                  <a:noFill/>
                </a:ln>
                <a:effectLst/>
              </c:spPr>
              <c:txPr>
                <a:bodyPr rot="0" spcFirstLastPara="1" vertOverflow="ellipsis" vert="horz" wrap="square" lIns="38100" tIns="19050" rIns="38100" bIns="19050" anchor="ctr" anchorCtr="1">
                  <a:noAutofit/>
                </a:bodyPr>
                <a:lstStyle/>
                <a:p>
                  <a:pPr>
                    <a:defRPr sz="6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7.8050753923516694E-2"/>
                      <c:h val="2.2983656995310662E-2"/>
                    </c:manualLayout>
                  </c15:layout>
                </c:ext>
                <c:ext xmlns:c16="http://schemas.microsoft.com/office/drawing/2014/chart" uri="{C3380CC4-5D6E-409C-BE32-E72D297353CC}">
                  <c16:uniqueId val="{00000011-A468-4DFD-B591-BA434DDF8763}"/>
                </c:ext>
              </c:extLst>
            </c:dLbl>
            <c:dLbl>
              <c:idx val="26"/>
              <c:delete val="1"/>
              <c:extLst>
                <c:ext xmlns:c15="http://schemas.microsoft.com/office/drawing/2012/chart" uri="{CE6537A1-D6FC-4f65-9D91-7224C49458BB}"/>
                <c:ext xmlns:c16="http://schemas.microsoft.com/office/drawing/2014/chart" uri="{C3380CC4-5D6E-409C-BE32-E72D297353CC}">
                  <c16:uniqueId val="{00000014-A468-4DFD-B591-BA434DDF8763}"/>
                </c:ext>
              </c:extLst>
            </c:dLbl>
            <c:dLbl>
              <c:idx val="28"/>
              <c:delete val="1"/>
              <c:extLst>
                <c:ext xmlns:c15="http://schemas.microsoft.com/office/drawing/2012/chart" uri="{CE6537A1-D6FC-4f65-9D91-7224C49458BB}"/>
                <c:ext xmlns:c16="http://schemas.microsoft.com/office/drawing/2014/chart" uri="{C3380CC4-5D6E-409C-BE32-E72D297353CC}">
                  <c16:uniqueId val="{00000017-A468-4DFD-B591-BA434DDF8763}"/>
                </c:ext>
              </c:extLst>
            </c:dLbl>
            <c:dLbl>
              <c:idx val="29"/>
              <c:delete val="1"/>
              <c:extLst>
                <c:ext xmlns:c15="http://schemas.microsoft.com/office/drawing/2012/chart" uri="{CE6537A1-D6FC-4f65-9D91-7224C49458BB}"/>
                <c:ext xmlns:c16="http://schemas.microsoft.com/office/drawing/2014/chart" uri="{C3380CC4-5D6E-409C-BE32-E72D297353CC}">
                  <c16:uniqueId val="{0000001A-A468-4DFD-B591-BA434DDF8763}"/>
                </c:ext>
              </c:extLst>
            </c:dLbl>
            <c:dLbl>
              <c:idx val="31"/>
              <c:delete val="1"/>
              <c:extLst>
                <c:ext xmlns:c15="http://schemas.microsoft.com/office/drawing/2012/chart" uri="{CE6537A1-D6FC-4f65-9D91-7224C49458BB}"/>
                <c:ext xmlns:c16="http://schemas.microsoft.com/office/drawing/2014/chart" uri="{C3380CC4-5D6E-409C-BE32-E72D297353CC}">
                  <c16:uniqueId val="{00000002-9B33-4BC4-B99A-8155711FCBE4}"/>
                </c:ext>
              </c:extLst>
            </c:dLbl>
            <c:dLbl>
              <c:idx val="32"/>
              <c:delete val="1"/>
              <c:extLst>
                <c:ext xmlns:c15="http://schemas.microsoft.com/office/drawing/2012/chart" uri="{CE6537A1-D6FC-4f65-9D91-7224C49458BB}"/>
                <c:ext xmlns:c16="http://schemas.microsoft.com/office/drawing/2014/chart" uri="{C3380CC4-5D6E-409C-BE32-E72D297353CC}">
                  <c16:uniqueId val="{0000001D-A468-4DFD-B591-BA434DDF8763}"/>
                </c:ext>
              </c:extLst>
            </c:dLbl>
            <c:dLbl>
              <c:idx val="34"/>
              <c:delete val="1"/>
              <c:extLst>
                <c:ext xmlns:c15="http://schemas.microsoft.com/office/drawing/2012/chart" uri="{CE6537A1-D6FC-4f65-9D91-7224C49458BB}"/>
                <c:ext xmlns:c16="http://schemas.microsoft.com/office/drawing/2014/chart" uri="{C3380CC4-5D6E-409C-BE32-E72D297353CC}">
                  <c16:uniqueId val="{00000000-9B33-4BC4-B99A-8155711FCBE4}"/>
                </c:ext>
              </c:extLst>
            </c:dLbl>
            <c:dLbl>
              <c:idx val="35"/>
              <c:delete val="1"/>
              <c:extLst>
                <c:ext xmlns:c15="http://schemas.microsoft.com/office/drawing/2012/chart" uri="{CE6537A1-D6FC-4f65-9D91-7224C49458BB}"/>
                <c:ext xmlns:c16="http://schemas.microsoft.com/office/drawing/2014/chart" uri="{C3380CC4-5D6E-409C-BE32-E72D297353CC}">
                  <c16:uniqueId val="{00000020-A468-4DFD-B591-BA434DDF8763}"/>
                </c:ext>
              </c:extLst>
            </c:dLbl>
            <c:dLbl>
              <c:idx val="37"/>
              <c:delete val="1"/>
              <c:extLst>
                <c:ext xmlns:c15="http://schemas.microsoft.com/office/drawing/2012/chart" uri="{CE6537A1-D6FC-4f65-9D91-7224C49458BB}"/>
                <c:ext xmlns:c16="http://schemas.microsoft.com/office/drawing/2014/chart" uri="{C3380CC4-5D6E-409C-BE32-E72D297353CC}">
                  <c16:uniqueId val="{00000024-A468-4DFD-B591-BA434DDF8763}"/>
                </c:ext>
              </c:extLst>
            </c:dLbl>
            <c:dLbl>
              <c:idx val="38"/>
              <c:delete val="1"/>
              <c:extLst>
                <c:ext xmlns:c15="http://schemas.microsoft.com/office/drawing/2012/chart" uri="{CE6537A1-D6FC-4f65-9D91-7224C49458BB}"/>
                <c:ext xmlns:c16="http://schemas.microsoft.com/office/drawing/2014/chart" uri="{C3380CC4-5D6E-409C-BE32-E72D297353CC}">
                  <c16:uniqueId val="{00000025-A468-4DFD-B591-BA434DDF8763}"/>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集計_データ編_6章_1（B-E）20200306★.xlsx]26-6(ク・DX)'!$S$56:$S$94</c:f>
              <c:strCache>
                <c:ptCount val="39"/>
                <c:pt idx="0">
                  <c:v>ビジネスをデザインできる人材                         </c:v>
                </c:pt>
                <c:pt idx="1">
                  <c:v>DXあり</c:v>
                </c:pt>
                <c:pt idx="2">
                  <c:v>DXなし</c:v>
                </c:pt>
                <c:pt idx="3">
                  <c:v>新技術の専門技術者                                </c:v>
                </c:pt>
                <c:pt idx="4">
                  <c:v>DXあり</c:v>
                </c:pt>
                <c:pt idx="5">
                  <c:v>DXなし</c:v>
                </c:pt>
                <c:pt idx="6">
                  <c:v>プロジェクトマネージャ                                  </c:v>
                </c:pt>
                <c:pt idx="7">
                  <c:v>DXあり</c:v>
                </c:pt>
                <c:pt idx="8">
                  <c:v>DXなし</c:v>
                </c:pt>
                <c:pt idx="9">
                  <c:v>システム全体を俯瞰して思考できる人材            </c:v>
                </c:pt>
                <c:pt idx="10">
                  <c:v>DXあり</c:v>
                </c:pt>
                <c:pt idx="11">
                  <c:v>DXなし</c:v>
                </c:pt>
                <c:pt idx="12">
                  <c:v>複数の応用分野をまたいでとりまとめができる人材 </c:v>
                </c:pt>
                <c:pt idx="13">
                  <c:v>DXあり</c:v>
                </c:pt>
                <c:pt idx="14">
                  <c:v>DXなし</c:v>
                </c:pt>
                <c:pt idx="15">
                  <c:v>設計技術者                                           </c:v>
                </c:pt>
                <c:pt idx="16">
                  <c:v>DXあり</c:v>
                </c:pt>
                <c:pt idx="17">
                  <c:v>DXなし</c:v>
                </c:pt>
                <c:pt idx="18">
                  <c:v>実装・検証技術者                                    </c:v>
                </c:pt>
                <c:pt idx="19">
                  <c:v>DXあり</c:v>
                </c:pt>
                <c:pt idx="20">
                  <c:v>DXなし</c:v>
                </c:pt>
                <c:pt idx="21">
                  <c:v>グローバル人材                                        </c:v>
                </c:pt>
                <c:pt idx="22">
                  <c:v>DXあり</c:v>
                </c:pt>
                <c:pt idx="23">
                  <c:v>DXなし</c:v>
                </c:pt>
                <c:pt idx="24">
                  <c:v>運用技術者、顧客サポート技術者                 </c:v>
                </c:pt>
                <c:pt idx="25">
                  <c:v>DXあり</c:v>
                </c:pt>
                <c:pt idx="26">
                  <c:v>DXなし</c:v>
                </c:pt>
                <c:pt idx="27">
                  <c:v>品質管理技術者                                     </c:v>
                </c:pt>
                <c:pt idx="28">
                  <c:v>DXあり</c:v>
                </c:pt>
                <c:pt idx="29">
                  <c:v>DXなし</c:v>
                </c:pt>
                <c:pt idx="30">
                  <c:v>研究者                                                 </c:v>
                </c:pt>
                <c:pt idx="31">
                  <c:v>DXあり</c:v>
                </c:pt>
                <c:pt idx="32">
                  <c:v>DXなし</c:v>
                </c:pt>
                <c:pt idx="33">
                  <c:v>その他                                                  </c:v>
                </c:pt>
                <c:pt idx="34">
                  <c:v>DXあり</c:v>
                </c:pt>
                <c:pt idx="35">
                  <c:v>DXなし</c:v>
                </c:pt>
                <c:pt idx="36">
                  <c:v>不足していない                                        </c:v>
                </c:pt>
                <c:pt idx="37">
                  <c:v>DXあり</c:v>
                </c:pt>
                <c:pt idx="38">
                  <c:v>DXなし</c:v>
                </c:pt>
              </c:strCache>
            </c:strRef>
          </c:cat>
          <c:val>
            <c:numRef>
              <c:f>'[「組込み／IoTに関する動向調査」 集計_データ編_6章_1（B-E）20200306★.xlsx]26-6(ク・DX)'!$V$56:$V$94</c:f>
              <c:numCache>
                <c:formatCode>0.0%</c:formatCode>
                <c:ptCount val="39"/>
                <c:pt idx="1">
                  <c:v>0.17647058823529413</c:v>
                </c:pt>
                <c:pt idx="2">
                  <c:v>5.8020477815699661E-2</c:v>
                </c:pt>
                <c:pt idx="4">
                  <c:v>0.17647058823529413</c:v>
                </c:pt>
                <c:pt idx="5">
                  <c:v>0.20477815699658702</c:v>
                </c:pt>
                <c:pt idx="7">
                  <c:v>5.8823529411764705E-2</c:v>
                </c:pt>
                <c:pt idx="8">
                  <c:v>0.11604095563139932</c:v>
                </c:pt>
                <c:pt idx="10">
                  <c:v>0.20588235294117646</c:v>
                </c:pt>
                <c:pt idx="11">
                  <c:v>0.18088737201365188</c:v>
                </c:pt>
                <c:pt idx="13">
                  <c:v>8.8235294117647065E-2</c:v>
                </c:pt>
                <c:pt idx="14">
                  <c:v>0.10580204778156997</c:v>
                </c:pt>
                <c:pt idx="16">
                  <c:v>8.8235294117647065E-2</c:v>
                </c:pt>
                <c:pt idx="17">
                  <c:v>6.8259385665529013E-2</c:v>
                </c:pt>
                <c:pt idx="19">
                  <c:v>0</c:v>
                </c:pt>
                <c:pt idx="20">
                  <c:v>6.4846416382252553E-2</c:v>
                </c:pt>
                <c:pt idx="22">
                  <c:v>2.9411764705882353E-2</c:v>
                </c:pt>
                <c:pt idx="23">
                  <c:v>7.5085324232081918E-2</c:v>
                </c:pt>
                <c:pt idx="25">
                  <c:v>8.8235294117647065E-2</c:v>
                </c:pt>
                <c:pt idx="26">
                  <c:v>2.7303754266211604E-2</c:v>
                </c:pt>
                <c:pt idx="28">
                  <c:v>8.8235294117647065E-2</c:v>
                </c:pt>
                <c:pt idx="29">
                  <c:v>3.7542662116040959E-2</c:v>
                </c:pt>
                <c:pt idx="31">
                  <c:v>0</c:v>
                </c:pt>
                <c:pt idx="32">
                  <c:v>2.0477815699658702E-2</c:v>
                </c:pt>
                <c:pt idx="34">
                  <c:v>0</c:v>
                </c:pt>
                <c:pt idx="35">
                  <c:v>6.8259385665529011E-3</c:v>
                </c:pt>
                <c:pt idx="37">
                  <c:v>0</c:v>
                </c:pt>
                <c:pt idx="38">
                  <c:v>3.4129692832764506E-2</c:v>
                </c:pt>
              </c:numCache>
            </c:numRef>
          </c:val>
          <c:extLst>
            <c:ext xmlns:c16="http://schemas.microsoft.com/office/drawing/2014/chart" uri="{C3380CC4-5D6E-409C-BE32-E72D297353CC}">
              <c16:uniqueId val="{00000002-A468-4DFD-B591-BA434DDF8763}"/>
            </c:ext>
          </c:extLst>
        </c:ser>
        <c:dLbls>
          <c:showLegendKey val="0"/>
          <c:showVal val="0"/>
          <c:showCatName val="0"/>
          <c:showSerName val="0"/>
          <c:showPercent val="0"/>
          <c:showBubbleSize val="0"/>
        </c:dLbls>
        <c:gapWidth val="40"/>
        <c:overlap val="100"/>
        <c:axId val="472744320"/>
        <c:axId val="472745856"/>
      </c:barChart>
      <c:catAx>
        <c:axId val="472744320"/>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72745856"/>
        <c:crosses val="autoZero"/>
        <c:auto val="1"/>
        <c:lblAlgn val="ctr"/>
        <c:lblOffset val="100"/>
        <c:noMultiLvlLbl val="0"/>
      </c:catAx>
      <c:valAx>
        <c:axId val="472745856"/>
        <c:scaling>
          <c:orientation val="minMax"/>
          <c:max val="0.70000000000000007"/>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72744320"/>
        <c:crosses val="autoZero"/>
        <c:crossBetween val="between"/>
        <c:majorUnit val="0.1"/>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8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5042735042735"/>
          <c:y val="0.3235774991539298"/>
          <c:w val="0.73401709401709403"/>
          <c:h val="0.52460132357502876"/>
        </c:manualLayout>
      </c:layout>
      <c:barChart>
        <c:barDir val="bar"/>
        <c:grouping val="stacked"/>
        <c:varyColors val="0"/>
        <c:ser>
          <c:idx val="2"/>
          <c:order val="0"/>
          <c:tx>
            <c:strRef>
              <c:f>'[「組込み／IoTに関する動向調査」 集計_データ編_1章_1（A-F）20200306★.xlsx]5-8'!$E$6</c:f>
              <c:strCache>
                <c:ptCount val="1"/>
                <c:pt idx="0">
                  <c:v>関東</c:v>
                </c:pt>
              </c:strCache>
            </c:strRef>
          </c:tx>
          <c:spPr>
            <a:solidFill>
              <a:schemeClr val="accent1"/>
            </a:solidFill>
            <a:ln>
              <a:solidFill>
                <a:schemeClr val="tx1"/>
              </a:solidFill>
            </a:ln>
            <a:effectLst/>
          </c:spPr>
          <c:invertIfNegative val="0"/>
          <c:cat>
            <c:strRef>
              <c:f>'[「組込み／IoTに関する動向調査」 集計_データ編_1章_1（A-F）20200306★.xlsx]5-8'!$C$7:$C$16</c:f>
              <c:strCache>
                <c:ptCount val="10"/>
                <c:pt idx="0">
                  <c:v>住宅／生活</c:v>
                </c:pt>
                <c:pt idx="1">
                  <c:v>病院／医療</c:v>
                </c:pt>
                <c:pt idx="2">
                  <c:v>健康／介護／スポーツ</c:v>
                </c:pt>
                <c:pt idx="3">
                  <c:v>農林水産</c:v>
                </c:pt>
                <c:pt idx="4">
                  <c:v>建築／土木</c:v>
                </c:pt>
                <c:pt idx="5">
                  <c:v>工場／プラント</c:v>
                </c:pt>
                <c:pt idx="6">
                  <c:v>オフィス／店舗</c:v>
                </c:pt>
                <c:pt idx="7">
                  <c:v>移動／交通</c:v>
                </c:pt>
                <c:pt idx="8">
                  <c:v>流通／物流</c:v>
                </c:pt>
                <c:pt idx="9">
                  <c:v>防犯／防災</c:v>
                </c:pt>
              </c:strCache>
            </c:strRef>
          </c:cat>
          <c:val>
            <c:numRef>
              <c:f>'[「組込み／IoTに関する動向調査」 集計_データ編_1章_1（A-F）20200306★.xlsx]5-8'!$E$7:$E$16</c:f>
              <c:numCache>
                <c:formatCode>General</c:formatCode>
                <c:ptCount val="10"/>
                <c:pt idx="0">
                  <c:v>39</c:v>
                </c:pt>
                <c:pt idx="1">
                  <c:v>27</c:v>
                </c:pt>
                <c:pt idx="2">
                  <c:v>39</c:v>
                </c:pt>
                <c:pt idx="3">
                  <c:v>22</c:v>
                </c:pt>
                <c:pt idx="4">
                  <c:v>41</c:v>
                </c:pt>
                <c:pt idx="5">
                  <c:v>99</c:v>
                </c:pt>
                <c:pt idx="6">
                  <c:v>38</c:v>
                </c:pt>
                <c:pt idx="7">
                  <c:v>51</c:v>
                </c:pt>
                <c:pt idx="8">
                  <c:v>33</c:v>
                </c:pt>
                <c:pt idx="9">
                  <c:v>47</c:v>
                </c:pt>
              </c:numCache>
            </c:numRef>
          </c:val>
          <c:extLst>
            <c:ext xmlns:c16="http://schemas.microsoft.com/office/drawing/2014/chart" uri="{C3380CC4-5D6E-409C-BE32-E72D297353CC}">
              <c16:uniqueId val="{00000000-B86E-4F0C-9FAA-51456C524094}"/>
            </c:ext>
          </c:extLst>
        </c:ser>
        <c:dLbls>
          <c:showLegendKey val="0"/>
          <c:showVal val="0"/>
          <c:showCatName val="0"/>
          <c:showSerName val="0"/>
          <c:showPercent val="0"/>
          <c:showBubbleSize val="0"/>
        </c:dLbls>
        <c:gapWidth val="40"/>
        <c:overlap val="100"/>
        <c:axId val="439961088"/>
        <c:axId val="439962624"/>
      </c:barChart>
      <c:catAx>
        <c:axId val="439961088"/>
        <c:scaling>
          <c:orientation val="maxMin"/>
        </c:scaling>
        <c:delete val="1"/>
        <c:axPos val="l"/>
        <c:numFmt formatCode="General" sourceLinked="1"/>
        <c:majorTickMark val="none"/>
        <c:minorTickMark val="none"/>
        <c:tickLblPos val="nextTo"/>
        <c:crossAx val="439962624"/>
        <c:crosses val="autoZero"/>
        <c:auto val="1"/>
        <c:lblAlgn val="ctr"/>
        <c:lblOffset val="100"/>
        <c:noMultiLvlLbl val="0"/>
      </c:catAx>
      <c:valAx>
        <c:axId val="439962624"/>
        <c:scaling>
          <c:orientation val="minMax"/>
          <c:max val="100"/>
        </c:scaling>
        <c:delete val="0"/>
        <c:axPos val="t"/>
        <c:majorGridlines>
          <c:spPr>
            <a:ln w="3175" cap="flat" cmpd="sng" algn="ctr">
              <a:solidFill>
                <a:schemeClr val="tx1">
                  <a:lumMod val="50000"/>
                  <a:lumOff val="50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39961088"/>
        <c:crosses val="autoZero"/>
        <c:crossBetween val="between"/>
        <c:majorUnit val="20"/>
      </c:valAx>
      <c:spPr>
        <a:noFill/>
        <a:ln>
          <a:solidFill>
            <a:schemeClr val="tx1">
              <a:lumMod val="50000"/>
              <a:lumOff val="50000"/>
            </a:schemeClr>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92199526024583"/>
          <c:y val="5.1187315466609914E-2"/>
          <c:w val="0.78626002462515798"/>
          <c:h val="0.84206676546384085"/>
        </c:manualLayout>
      </c:layout>
      <c:scatterChart>
        <c:scatterStyle val="lineMarker"/>
        <c:varyColors val="0"/>
        <c:ser>
          <c:idx val="1"/>
          <c:order val="0"/>
          <c:tx>
            <c:strRef>
              <c:f>'[「組込み／IoTに関する動向調査」 集計_データ編_6章_1（B-E）20200306★.xlsx]26-7'!$C$5:$C$15</c:f>
              <c:strCache>
                <c:ptCount val="11"/>
                <c:pt idx="0">
                  <c:v>ビジネスをデザインできる人材</c:v>
                </c:pt>
                <c:pt idx="1">
                  <c:v>複数の応用分野をまたいでとりまとめができる人材</c:v>
                </c:pt>
                <c:pt idx="2">
                  <c:v>システム全体を俯瞰して思考できる人材</c:v>
                </c:pt>
                <c:pt idx="3">
                  <c:v>新技術の専門技術者</c:v>
                </c:pt>
                <c:pt idx="4">
                  <c:v>プロジェクトマネージャ</c:v>
                </c:pt>
                <c:pt idx="5">
                  <c:v>設計技術者</c:v>
                </c:pt>
                <c:pt idx="6">
                  <c:v>実装・検証技術者</c:v>
                </c:pt>
                <c:pt idx="7">
                  <c:v>運用技術者、顧客サポート技術者</c:v>
                </c:pt>
                <c:pt idx="8">
                  <c:v>品質管理技術者</c:v>
                </c:pt>
                <c:pt idx="9">
                  <c:v>グローバル人材</c:v>
                </c:pt>
                <c:pt idx="10">
                  <c:v>研究者</c:v>
                </c:pt>
              </c:strCache>
            </c:strRef>
          </c:tx>
          <c:spPr>
            <a:ln w="19050" cap="rnd">
              <a:noFill/>
              <a:round/>
            </a:ln>
            <a:effectLst/>
          </c:spPr>
          <c:marker>
            <c:symbol val="circle"/>
            <c:size val="10"/>
            <c:spPr>
              <a:solidFill>
                <a:schemeClr val="accent2"/>
              </a:solidFill>
              <a:ln w="22225">
                <a:solidFill>
                  <a:schemeClr val="accent2"/>
                </a:solidFill>
              </a:ln>
              <a:effectLst/>
            </c:spPr>
          </c:marker>
          <c:dLbls>
            <c:dLbl>
              <c:idx val="0"/>
              <c:layout>
                <c:manualLayout>
                  <c:x val="-0.28907985758505805"/>
                  <c:y val="-1.469008735479729E-2"/>
                </c:manualLayout>
              </c:layout>
              <c:tx>
                <c:rich>
                  <a:bodyPr/>
                  <a:lstStyle/>
                  <a:p>
                    <a:fld id="{B0D64896-94C5-46CF-BD81-9A6BD112D2BB}"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2452-4D3D-80E0-48EF1DEDE05E}"/>
                </c:ext>
              </c:extLst>
            </c:dLbl>
            <c:dLbl>
              <c:idx val="1"/>
              <c:layout>
                <c:manualLayout>
                  <c:x val="-0.19534209027407654"/>
                  <c:y val="-7.7938794434500108E-2"/>
                </c:manualLayout>
              </c:layout>
              <c:tx>
                <c:rich>
                  <a:bodyPr rot="0" spcFirstLastPara="1" vertOverflow="ellipsis" vert="horz" wrap="square" lIns="38100" tIns="19050" rIns="38100" bIns="19050" anchor="ctr" anchorCtr="1">
                    <a:noAutofit/>
                  </a:bodyPr>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56E922B4-4AC2-418A-A8AA-156BFF10330E}" type="CELLRANGE">
                      <a:rPr lang="ja-JP" altLang="en-US"/>
                      <a:pPr>
                        <a:defRPr/>
                      </a:pPr>
                      <a:t>[CELLRANGE]</a:t>
                    </a:fld>
                    <a:endParaRPr lang="ja-JP" altLang="en-US"/>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layout>
                    <c:manualLayout>
                      <c:w val="0.2538034839231546"/>
                      <c:h val="9.7592247287716427E-2"/>
                    </c:manualLayout>
                  </c15:layout>
                  <c15:dlblFieldTable/>
                  <c15:showDataLabelsRange val="1"/>
                </c:ext>
                <c:ext xmlns:c16="http://schemas.microsoft.com/office/drawing/2014/chart" uri="{C3380CC4-5D6E-409C-BE32-E72D297353CC}">
                  <c16:uniqueId val="{00000001-2452-4D3D-80E0-48EF1DEDE05E}"/>
                </c:ext>
              </c:extLst>
            </c:dLbl>
            <c:dLbl>
              <c:idx val="2"/>
              <c:layout>
                <c:manualLayout>
                  <c:x val="1.2231010789680244E-2"/>
                  <c:y val="-4.6652953794182592E-2"/>
                </c:manualLayout>
              </c:layout>
              <c:tx>
                <c:rich>
                  <a:bodyPr rot="0" spcFirstLastPara="1" vertOverflow="ellipsis" vert="horz" wrap="square" lIns="38100" tIns="19050" rIns="38100" bIns="19050" anchor="ctr" anchorCtr="1">
                    <a:noAutofit/>
                  </a:bodyPr>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A493008D-F3E0-42AF-83BA-1B03B90AFD61}" type="CELLRANGE">
                      <a:rPr lang="ja-JP" altLang="en-US"/>
                      <a:pPr>
                        <a:defRPr/>
                      </a:pPr>
                      <a:t>[CELLRANGE]</a:t>
                    </a:fld>
                    <a:endParaRPr lang="ja-JP" altLang="en-US"/>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layout>
                    <c:manualLayout>
                      <c:w val="0.13790624196387005"/>
                      <c:h val="7.3565588634550219E-2"/>
                    </c:manualLayout>
                  </c15:layout>
                  <c15:dlblFieldTable/>
                  <c15:showDataLabelsRange val="1"/>
                </c:ext>
                <c:ext xmlns:c16="http://schemas.microsoft.com/office/drawing/2014/chart" uri="{C3380CC4-5D6E-409C-BE32-E72D297353CC}">
                  <c16:uniqueId val="{00000002-2452-4D3D-80E0-48EF1DEDE05E}"/>
                </c:ext>
              </c:extLst>
            </c:dLbl>
            <c:dLbl>
              <c:idx val="3"/>
              <c:layout>
                <c:manualLayout>
                  <c:x val="-0.18611836742063625"/>
                  <c:y val="-5.91058050008808E-2"/>
                </c:manualLayout>
              </c:layout>
              <c:tx>
                <c:rich>
                  <a:bodyPr/>
                  <a:lstStyle/>
                  <a:p>
                    <a:fld id="{161E210C-DF71-44A9-88BC-E8838363A9D5}"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2452-4D3D-80E0-48EF1DEDE05E}"/>
                </c:ext>
              </c:extLst>
            </c:dLbl>
            <c:dLbl>
              <c:idx val="4"/>
              <c:layout>
                <c:manualLayout>
                  <c:x val="-3.3944276402608629E-2"/>
                  <c:y val="-7.2805487289264351E-2"/>
                </c:manualLayout>
              </c:layout>
              <c:tx>
                <c:rich>
                  <a:bodyPr/>
                  <a:lstStyle/>
                  <a:p>
                    <a:fld id="{65C176DB-C382-487C-B8CD-CCA304AE1263}"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2452-4D3D-80E0-48EF1DEDE05E}"/>
                </c:ext>
              </c:extLst>
            </c:dLbl>
            <c:dLbl>
              <c:idx val="5"/>
              <c:layout>
                <c:manualLayout>
                  <c:x val="-1.2106413977003638E-2"/>
                  <c:y val="-5.7460778421396227E-2"/>
                </c:manualLayout>
              </c:layout>
              <c:tx>
                <c:rich>
                  <a:bodyPr/>
                  <a:lstStyle/>
                  <a:p>
                    <a:fld id="{D85C23E6-54B4-408E-BACD-08FFC85D9064}"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2452-4D3D-80E0-48EF1DEDE05E}"/>
                </c:ext>
              </c:extLst>
            </c:dLbl>
            <c:dLbl>
              <c:idx val="6"/>
              <c:layout>
                <c:manualLayout>
                  <c:x val="2.4568898953330698E-2"/>
                  <c:y val="-3.4430406308612167E-2"/>
                </c:manualLayout>
              </c:layout>
              <c:tx>
                <c:rich>
                  <a:bodyPr/>
                  <a:lstStyle/>
                  <a:p>
                    <a:fld id="{5D41356A-D1D9-4DCA-A14B-1A7541B057F6}"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2452-4D3D-80E0-48EF1DEDE05E}"/>
                </c:ext>
              </c:extLst>
            </c:dLbl>
            <c:dLbl>
              <c:idx val="7"/>
              <c:layout>
                <c:manualLayout>
                  <c:x val="-0.23599673693171769"/>
                  <c:y val="-6.0750831580365379E-2"/>
                </c:manualLayout>
              </c:layout>
              <c:tx>
                <c:rich>
                  <a:bodyPr rot="0" spcFirstLastPara="1" vertOverflow="ellipsis" vert="horz" wrap="square" lIns="38100" tIns="19050" rIns="38100" bIns="19050" anchor="ctr" anchorCtr="1">
                    <a:noAutofit/>
                  </a:bodyPr>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369071E9-E9D1-4452-8E4F-6F05B28D1E8F}" type="CELLRANGE">
                      <a:rPr lang="ja-JP" altLang="en-US"/>
                      <a:pPr>
                        <a:defRPr/>
                      </a:pPr>
                      <a:t>[CELLRANGE]</a:t>
                    </a:fld>
                    <a:endParaRPr lang="ja-JP" altLang="en-US"/>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layout>
                    <c:manualLayout>
                      <c:w val="0.11592247453980206"/>
                      <c:h val="6.2280706299286039E-2"/>
                    </c:manualLayout>
                  </c15:layout>
                  <c15:dlblFieldTable/>
                  <c15:showDataLabelsRange val="1"/>
                </c:ext>
                <c:ext xmlns:c16="http://schemas.microsoft.com/office/drawing/2014/chart" uri="{C3380CC4-5D6E-409C-BE32-E72D297353CC}">
                  <c16:uniqueId val="{00000007-2452-4D3D-80E0-48EF1DEDE05E}"/>
                </c:ext>
              </c:extLst>
            </c:dLbl>
            <c:dLbl>
              <c:idx val="8"/>
              <c:layout>
                <c:manualLayout>
                  <c:x val="5.3410649898544944E-2"/>
                  <c:y val="1.8210444234894253E-2"/>
                </c:manualLayout>
              </c:layout>
              <c:tx>
                <c:rich>
                  <a:bodyPr/>
                  <a:lstStyle/>
                  <a:p>
                    <a:fld id="{280432BC-1090-4F5B-B172-4E802DAF29A3}" type="CELLRANGE">
                      <a:rPr lang="zh-TW"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2452-4D3D-80E0-48EF1DEDE05E}"/>
                </c:ext>
              </c:extLst>
            </c:dLbl>
            <c:dLbl>
              <c:idx val="9"/>
              <c:layout>
                <c:manualLayout>
                  <c:x val="-6.5346149795873193E-2"/>
                  <c:y val="-5.91058050008808E-2"/>
                </c:manualLayout>
              </c:layout>
              <c:tx>
                <c:rich>
                  <a:bodyPr/>
                  <a:lstStyle/>
                  <a:p>
                    <a:fld id="{6043270A-C430-40B1-9239-5FCCC7A5585B}"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2452-4D3D-80E0-48EF1DEDE05E}"/>
                </c:ext>
              </c:extLst>
            </c:dLbl>
            <c:dLbl>
              <c:idx val="10"/>
              <c:layout>
                <c:manualLayout>
                  <c:x val="-0.1004120218092646"/>
                  <c:y val="-2.2915220252220259E-2"/>
                </c:manualLayout>
              </c:layout>
              <c:tx>
                <c:rich>
                  <a:bodyPr/>
                  <a:lstStyle/>
                  <a:p>
                    <a:fld id="{01D06937-B67A-46FF-A128-28093DF3958A}"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2452-4D3D-80E0-48EF1DEDE05E}"/>
                </c:ext>
              </c:extLst>
            </c:dLbl>
            <c:dLbl>
              <c:idx val="11"/>
              <c:delete val="1"/>
              <c:extLst>
                <c:ext xmlns:c15="http://schemas.microsoft.com/office/drawing/2012/chart" uri="{CE6537A1-D6FC-4f65-9D91-7224C49458BB}"/>
                <c:ext xmlns:c16="http://schemas.microsoft.com/office/drawing/2014/chart" uri="{C3380CC4-5D6E-409C-BE32-E72D297353CC}">
                  <c16:uniqueId val="{0000000B-2452-4D3D-80E0-48EF1DEDE05E}"/>
                </c:ext>
              </c:extLst>
            </c:dLbl>
            <c:dLbl>
              <c:idx val="12"/>
              <c:delete val="1"/>
              <c:extLst>
                <c:ext xmlns:c15="http://schemas.microsoft.com/office/drawing/2012/chart" uri="{CE6537A1-D6FC-4f65-9D91-7224C49458BB}"/>
                <c:ext xmlns:c16="http://schemas.microsoft.com/office/drawing/2014/chart" uri="{C3380CC4-5D6E-409C-BE32-E72D297353CC}">
                  <c16:uniqueId val="{0000000C-2452-4D3D-80E0-48EF1DEDE05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'[「組込み／IoTに関する動向調査」 集計_データ編_6章_1（B-E）20200306★.xlsx]26-7'!$D$5:$D$15</c:f>
              <c:numCache>
                <c:formatCode>General</c:formatCode>
                <c:ptCount val="11"/>
                <c:pt idx="0">
                  <c:v>280</c:v>
                </c:pt>
                <c:pt idx="1">
                  <c:v>167</c:v>
                </c:pt>
                <c:pt idx="2">
                  <c:v>293</c:v>
                </c:pt>
                <c:pt idx="3">
                  <c:v>262</c:v>
                </c:pt>
                <c:pt idx="4">
                  <c:v>206</c:v>
                </c:pt>
                <c:pt idx="5">
                  <c:v>156</c:v>
                </c:pt>
                <c:pt idx="6">
                  <c:v>69</c:v>
                </c:pt>
                <c:pt idx="7">
                  <c:v>27</c:v>
                </c:pt>
                <c:pt idx="8">
                  <c:v>39</c:v>
                </c:pt>
                <c:pt idx="9">
                  <c:v>36</c:v>
                </c:pt>
                <c:pt idx="10">
                  <c:v>16</c:v>
                </c:pt>
              </c:numCache>
            </c:numRef>
          </c:xVal>
          <c:yVal>
            <c:numRef>
              <c:f>'[「組込み／IoTに関する動向調査」 集計_データ編_6章_1（B-E）20200306★.xlsx]26-7'!$E$5:$E$15</c:f>
              <c:numCache>
                <c:formatCode>General</c:formatCode>
                <c:ptCount val="11"/>
                <c:pt idx="0">
                  <c:v>304</c:v>
                </c:pt>
                <c:pt idx="1">
                  <c:v>196</c:v>
                </c:pt>
                <c:pt idx="2">
                  <c:v>272</c:v>
                </c:pt>
                <c:pt idx="3">
                  <c:v>280</c:v>
                </c:pt>
                <c:pt idx="4">
                  <c:v>165</c:v>
                </c:pt>
                <c:pt idx="5">
                  <c:v>125</c:v>
                </c:pt>
                <c:pt idx="6">
                  <c:v>58</c:v>
                </c:pt>
                <c:pt idx="7">
                  <c:v>29</c:v>
                </c:pt>
                <c:pt idx="8">
                  <c:v>26</c:v>
                </c:pt>
                <c:pt idx="9">
                  <c:v>55</c:v>
                </c:pt>
                <c:pt idx="10">
                  <c:v>21</c:v>
                </c:pt>
              </c:numCache>
            </c:numRef>
          </c:yVal>
          <c:smooth val="0"/>
          <c:extLst>
            <c:ext xmlns:c15="http://schemas.microsoft.com/office/drawing/2012/chart" uri="{02D57815-91ED-43cb-92C2-25804820EDAC}">
              <c15:datalabelsRange>
                <c15:f>'[「組込み／IoTに関する動向調査」 集計_データ編_6章_1（B-E）20200306★.xlsx]26-7'!$C$5:$C$17</c15:f>
                <c15:dlblRangeCache>
                  <c:ptCount val="13"/>
                  <c:pt idx="0">
                    <c:v>ビジネスをデザインできる人材</c:v>
                  </c:pt>
                  <c:pt idx="1">
                    <c:v>複数の応用分野をまたいでとりまとめができる人材</c:v>
                  </c:pt>
                  <c:pt idx="2">
                    <c:v>システム全体を俯瞰して思考できる人材</c:v>
                  </c:pt>
                  <c:pt idx="3">
                    <c:v>新技術の専門技術者</c:v>
                  </c:pt>
                  <c:pt idx="4">
                    <c:v>プロジェクトマネージャ</c:v>
                  </c:pt>
                  <c:pt idx="5">
                    <c:v>設計技術者</c:v>
                  </c:pt>
                  <c:pt idx="6">
                    <c:v>実装・検証技術者</c:v>
                  </c:pt>
                  <c:pt idx="7">
                    <c:v>運用技術者、顧客サポート技術者</c:v>
                  </c:pt>
                  <c:pt idx="8">
                    <c:v>品質管理技術者</c:v>
                  </c:pt>
                  <c:pt idx="9">
                    <c:v>グローバル人材</c:v>
                  </c:pt>
                  <c:pt idx="10">
                    <c:v>研究者</c:v>
                  </c:pt>
                  <c:pt idx="11">
                    <c:v>その他</c:v>
                  </c:pt>
                  <c:pt idx="12">
                    <c:v>不足していない</c:v>
                  </c:pt>
                </c15:dlblRangeCache>
              </c15:datalabelsRange>
            </c:ext>
            <c:ext xmlns:c16="http://schemas.microsoft.com/office/drawing/2014/chart" uri="{C3380CC4-5D6E-409C-BE32-E72D297353CC}">
              <c16:uniqueId val="{0000000D-2452-4D3D-80E0-48EF1DEDE05E}"/>
            </c:ext>
          </c:extLst>
        </c:ser>
        <c:ser>
          <c:idx val="2"/>
          <c:order val="1"/>
          <c:tx>
            <c:v>直線表示</c:v>
          </c:tx>
          <c:spPr>
            <a:ln w="25400" cap="rnd">
              <a:noFill/>
              <a:round/>
            </a:ln>
            <a:effectLst/>
          </c:spPr>
          <c:marker>
            <c:symbol val="circle"/>
            <c:size val="5"/>
            <c:spPr>
              <a:noFill/>
              <a:ln w="9525">
                <a:noFill/>
              </a:ln>
              <a:effectLst/>
            </c:spPr>
          </c:marker>
          <c:dLbls>
            <c:delete val="1"/>
          </c:dLbls>
          <c:trendline>
            <c:spPr>
              <a:ln w="19050" cap="rnd">
                <a:solidFill>
                  <a:srgbClr val="00B0F0"/>
                </a:solidFill>
                <a:prstDash val="dash"/>
              </a:ln>
              <a:effectLst/>
            </c:spPr>
            <c:trendlineType val="linear"/>
            <c:dispRSqr val="0"/>
            <c:dispEq val="0"/>
          </c:trendline>
          <c:xVal>
            <c:numRef>
              <c:f>'[「組込み／IoTに関する動向調査」 集計_データ編_6章_1（B-E）20200306★.xlsx]26-7'!$F$5:$F$17</c:f>
              <c:numCache>
                <c:formatCode>General</c:formatCode>
                <c:ptCount val="13"/>
                <c:pt idx="0">
                  <c:v>450</c:v>
                </c:pt>
                <c:pt idx="1">
                  <c:v>405</c:v>
                </c:pt>
                <c:pt idx="2">
                  <c:v>365</c:v>
                </c:pt>
                <c:pt idx="3">
                  <c:v>329</c:v>
                </c:pt>
                <c:pt idx="4">
                  <c:v>296</c:v>
                </c:pt>
                <c:pt idx="5">
                  <c:v>266</c:v>
                </c:pt>
                <c:pt idx="6">
                  <c:v>239</c:v>
                </c:pt>
                <c:pt idx="7">
                  <c:v>215</c:v>
                </c:pt>
                <c:pt idx="8">
                  <c:v>194</c:v>
                </c:pt>
                <c:pt idx="9">
                  <c:v>175</c:v>
                </c:pt>
                <c:pt idx="10">
                  <c:v>158</c:v>
                </c:pt>
                <c:pt idx="11">
                  <c:v>142</c:v>
                </c:pt>
                <c:pt idx="12">
                  <c:v>0</c:v>
                </c:pt>
              </c:numCache>
            </c:numRef>
          </c:xVal>
          <c:yVal>
            <c:numRef>
              <c:f>'[「組込み／IoTに関する動向調査」 集計_データ編_6章_1（B-E）20200306★.xlsx]26-7'!$G$5:$G$17</c:f>
              <c:numCache>
                <c:formatCode>General</c:formatCode>
                <c:ptCount val="13"/>
                <c:pt idx="0">
                  <c:v>450</c:v>
                </c:pt>
                <c:pt idx="1">
                  <c:v>405</c:v>
                </c:pt>
                <c:pt idx="2">
                  <c:v>365</c:v>
                </c:pt>
                <c:pt idx="3">
                  <c:v>329</c:v>
                </c:pt>
                <c:pt idx="4">
                  <c:v>296</c:v>
                </c:pt>
                <c:pt idx="5">
                  <c:v>266</c:v>
                </c:pt>
                <c:pt idx="6">
                  <c:v>239</c:v>
                </c:pt>
                <c:pt idx="7">
                  <c:v>215</c:v>
                </c:pt>
                <c:pt idx="8">
                  <c:v>194</c:v>
                </c:pt>
                <c:pt idx="9">
                  <c:v>175</c:v>
                </c:pt>
                <c:pt idx="10">
                  <c:v>158</c:v>
                </c:pt>
                <c:pt idx="11">
                  <c:v>142</c:v>
                </c:pt>
                <c:pt idx="12">
                  <c:v>0</c:v>
                </c:pt>
              </c:numCache>
            </c:numRef>
          </c:yVal>
          <c:smooth val="0"/>
          <c:extLst>
            <c:ext xmlns:c16="http://schemas.microsoft.com/office/drawing/2014/chart" uri="{C3380CC4-5D6E-409C-BE32-E72D297353CC}">
              <c16:uniqueId val="{0000000E-2452-4D3D-80E0-48EF1DEDE05E}"/>
            </c:ext>
          </c:extLst>
        </c:ser>
        <c:dLbls>
          <c:dLblPos val="t"/>
          <c:showLegendKey val="0"/>
          <c:showVal val="1"/>
          <c:showCatName val="0"/>
          <c:showSerName val="0"/>
          <c:showPercent val="0"/>
          <c:showBubbleSize val="0"/>
        </c:dLbls>
        <c:axId val="472246912"/>
        <c:axId val="472273664"/>
      </c:scatterChart>
      <c:valAx>
        <c:axId val="472246912"/>
        <c:scaling>
          <c:orientation val="minMax"/>
          <c:max val="250"/>
        </c:scaling>
        <c:delete val="0"/>
        <c:axPos val="b"/>
        <c:majorGridlines>
          <c:spPr>
            <a:ln w="12700"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r>
                  <a:rPr lang="ja-JP" altLang="en-US" sz="1200" b="1" dirty="0"/>
                  <a:t>現在不足している人材</a:t>
                </a:r>
              </a:p>
            </c:rich>
          </c:tx>
          <c:layout>
            <c:manualLayout>
              <c:xMode val="edge"/>
              <c:yMode val="edge"/>
              <c:x val="0.45999377032760402"/>
              <c:y val="0.94384737058929968"/>
            </c:manualLayout>
          </c:layout>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numFmt formatCode="General" sourceLinked="1"/>
        <c:majorTickMark val="none"/>
        <c:minorTickMark val="none"/>
        <c:tickLblPos val="nextTo"/>
        <c:spPr>
          <a:noFill/>
          <a:ln w="19050" cap="flat" cmpd="sng" algn="ctr">
            <a:solidFill>
              <a:schemeClr val="bg1">
                <a:lumMod val="50000"/>
              </a:schemeClr>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72273664"/>
        <c:crosses val="autoZero"/>
        <c:crossBetween val="midCat"/>
      </c:valAx>
      <c:valAx>
        <c:axId val="472273664"/>
        <c:scaling>
          <c:orientation val="minMax"/>
          <c:max val="250"/>
          <c:min val="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vert="eaVert" wrap="square" anchor="ctr" anchorCtr="0"/>
              <a:lstStyle/>
              <a:p>
                <a:pPr>
                  <a:defRPr sz="12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r>
                  <a:rPr lang="ja-JP" altLang="en-US" sz="1200" b="1" dirty="0"/>
                  <a:t>将来不足が想定される人材</a:t>
                </a:r>
              </a:p>
            </c:rich>
          </c:tx>
          <c:layout>
            <c:manualLayout>
              <c:xMode val="edge"/>
              <c:yMode val="edge"/>
              <c:x val="4.4503140893804707E-2"/>
              <c:y val="0.35028553915922689"/>
            </c:manualLayout>
          </c:layout>
          <c:overlay val="0"/>
          <c:spPr>
            <a:noFill/>
            <a:ln>
              <a:noFill/>
            </a:ln>
            <a:effectLst/>
          </c:spPr>
          <c:txPr>
            <a:bodyPr rot="0" spcFirstLastPara="1" vertOverflow="ellipsis" vert="eaVert" wrap="square" anchor="ctr" anchorCtr="0"/>
            <a:lstStyle/>
            <a:p>
              <a:pPr>
                <a:defRPr sz="12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numFmt formatCode="General" sourceLinked="1"/>
        <c:majorTickMark val="none"/>
        <c:minorTickMark val="none"/>
        <c:tickLblPos val="nextTo"/>
        <c:spPr>
          <a:noFill/>
          <a:ln w="19050" cap="flat" cmpd="sng" algn="ctr">
            <a:solidFill>
              <a:schemeClr val="bg1">
                <a:lumMod val="50000"/>
              </a:schemeClr>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72246912"/>
        <c:crosses val="autoZero"/>
        <c:crossBetween val="midCat"/>
      </c:valAx>
      <c:spPr>
        <a:noFill/>
        <a:ln w="19050">
          <a:solidFill>
            <a:schemeClr val="bg1">
              <a:lumMod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92199526024583"/>
          <c:y val="5.1187315466609914E-2"/>
          <c:w val="0.78626002462515798"/>
          <c:h val="0.84206676546384085"/>
        </c:manualLayout>
      </c:layout>
      <c:scatterChart>
        <c:scatterStyle val="lineMarker"/>
        <c:varyColors val="0"/>
        <c:ser>
          <c:idx val="1"/>
          <c:order val="0"/>
          <c:tx>
            <c:strRef>
              <c:f>'[「組込み／IoTに関する動向調査」 集計_データ編_6章_1（B-E）20200306★.xlsx]26-8 (2019指標)'!$C$5:$C$15</c:f>
              <c:strCache>
                <c:ptCount val="11"/>
                <c:pt idx="0">
                  <c:v>ビジネスをデザインできる人材</c:v>
                </c:pt>
                <c:pt idx="1">
                  <c:v>複数の応用分野をまたいでとりまとめができる人材</c:v>
                </c:pt>
                <c:pt idx="2">
                  <c:v>システム全体を俯瞰して思考できる人材</c:v>
                </c:pt>
                <c:pt idx="3">
                  <c:v>新技術の専門技術者</c:v>
                </c:pt>
                <c:pt idx="4">
                  <c:v>プロジェクトマネージャ</c:v>
                </c:pt>
                <c:pt idx="5">
                  <c:v>設計技術者</c:v>
                </c:pt>
                <c:pt idx="6">
                  <c:v>実装・検証技術者</c:v>
                </c:pt>
                <c:pt idx="7">
                  <c:v>運用技術者、顧客サポート技術者</c:v>
                </c:pt>
                <c:pt idx="8">
                  <c:v>品質管理技術者</c:v>
                </c:pt>
                <c:pt idx="9">
                  <c:v>グローバル人材</c:v>
                </c:pt>
                <c:pt idx="10">
                  <c:v>研究者</c:v>
                </c:pt>
              </c:strCache>
            </c:strRef>
          </c:tx>
          <c:spPr>
            <a:ln w="19050" cap="rnd">
              <a:noFill/>
              <a:round/>
            </a:ln>
            <a:effectLst/>
          </c:spPr>
          <c:marker>
            <c:symbol val="circle"/>
            <c:size val="10"/>
            <c:spPr>
              <a:solidFill>
                <a:schemeClr val="accent2"/>
              </a:solidFill>
              <a:ln w="22225">
                <a:solidFill>
                  <a:schemeClr val="accent2"/>
                </a:solidFill>
              </a:ln>
              <a:effectLst/>
            </c:spPr>
          </c:marker>
          <c:dLbls>
            <c:dLbl>
              <c:idx val="0"/>
              <c:layout>
                <c:manualLayout>
                  <c:x val="-0.19926509180587795"/>
                  <c:y val="-3.7724896402952998E-2"/>
                </c:manualLayout>
              </c:layout>
              <c:tx>
                <c:rich>
                  <a:bodyPr/>
                  <a:lstStyle/>
                  <a:p>
                    <a:fld id="{E0952709-714F-4207-AC11-4AABEC9CCC29}" type="CELLRANGE">
                      <a:rPr lang="ja-JP" altLang="en-US" dirty="0"/>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2C6D-47D7-AE38-2CB9BB73F62B}"/>
                </c:ext>
              </c:extLst>
            </c:dLbl>
            <c:dLbl>
              <c:idx val="1"/>
              <c:layout>
                <c:manualLayout>
                  <c:x val="-0.10479035406917124"/>
                  <c:y val="-7.4627182766591721E-2"/>
                </c:manualLayout>
              </c:layout>
              <c:tx>
                <c:rich>
                  <a:bodyPr rot="0" spcFirstLastPara="1" vertOverflow="ellipsis" vert="horz" wrap="square" lIns="38100" tIns="19050" rIns="38100" bIns="19050" anchor="ctr" anchorCtr="1">
                    <a:noAutofit/>
                  </a:bodyPr>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3968FF9D-8122-4BED-B8C2-50F05A493907}" type="CELLRANGE">
                      <a:rPr lang="ja-JP" altLang="en-US" dirty="0"/>
                      <a:pPr>
                        <a:defRPr/>
                      </a:pPr>
                      <a:t>[CELLRANGE]</a:t>
                    </a:fld>
                    <a:endParaRPr lang="ja-JP" altLang="en-US"/>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layout>
                    <c:manualLayout>
                      <c:w val="0.14610541480093903"/>
                      <c:h val="7.3574241916269434E-2"/>
                    </c:manualLayout>
                  </c15:layout>
                  <c15:dlblFieldTable/>
                  <c15:showDataLabelsRange val="1"/>
                </c:ext>
                <c:ext xmlns:c16="http://schemas.microsoft.com/office/drawing/2014/chart" uri="{C3380CC4-5D6E-409C-BE32-E72D297353CC}">
                  <c16:uniqueId val="{00000001-2C6D-47D7-AE38-2CB9BB73F62B}"/>
                </c:ext>
              </c:extLst>
            </c:dLbl>
            <c:dLbl>
              <c:idx val="2"/>
              <c:layout>
                <c:manualLayout>
                  <c:x val="4.1472814494113774E-2"/>
                  <c:y val="-1.1302013203544646E-2"/>
                </c:manualLayout>
              </c:layout>
              <c:tx>
                <c:rich>
                  <a:bodyPr rot="0" spcFirstLastPara="1" vertOverflow="ellipsis" vert="horz" wrap="square" lIns="38100" tIns="19050" rIns="38100" bIns="19050" anchor="ctr" anchorCtr="1">
                    <a:noAutofit/>
                  </a:bodyPr>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96C2DCB9-5A31-4599-88A9-061C54BA0F3B}" type="CELLRANGE">
                      <a:rPr lang="ja-JP" altLang="en-US" dirty="0"/>
                      <a:pPr>
                        <a:defRPr/>
                      </a:pPr>
                      <a:t>[CELLRANGE]</a:t>
                    </a:fld>
                    <a:endParaRPr lang="ja-JP" altLang="en-US"/>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layout>
                    <c:manualLayout>
                      <c:w val="0.11861550046196195"/>
                      <c:h val="0.11842423873295138"/>
                    </c:manualLayout>
                  </c15:layout>
                  <c15:dlblFieldTable/>
                  <c15:showDataLabelsRange val="1"/>
                </c:ext>
                <c:ext xmlns:c16="http://schemas.microsoft.com/office/drawing/2014/chart" uri="{C3380CC4-5D6E-409C-BE32-E72D297353CC}">
                  <c16:uniqueId val="{00000002-2C6D-47D7-AE38-2CB9BB73F62B}"/>
                </c:ext>
              </c:extLst>
            </c:dLbl>
            <c:dLbl>
              <c:idx val="3"/>
              <c:layout>
                <c:manualLayout>
                  <c:x val="-0.17726413589373261"/>
                  <c:y val="-4.5406306765290977E-2"/>
                </c:manualLayout>
              </c:layout>
              <c:tx>
                <c:rich>
                  <a:bodyPr/>
                  <a:lstStyle/>
                  <a:p>
                    <a:fld id="{5644D029-D154-4C2B-84D4-D829FF25F1F3}" type="CELLRANGE">
                      <a:rPr lang="ja-JP" altLang="en-US" dirty="0"/>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2C6D-47D7-AE38-2CB9BB73F62B}"/>
                </c:ext>
              </c:extLst>
            </c:dLbl>
            <c:dLbl>
              <c:idx val="4"/>
              <c:layout>
                <c:manualLayout>
                  <c:x val="-2.5126826709236907E-2"/>
                  <c:y val="-6.8984077896895743E-2"/>
                </c:manualLayout>
              </c:layout>
              <c:tx>
                <c:rich>
                  <a:bodyPr/>
                  <a:lstStyle/>
                  <a:p>
                    <a:fld id="{5CAC0FDA-6D02-472C-A07C-20D121496AF8}" type="CELLRANGE">
                      <a:rPr lang="ja-JP" altLang="en-US" dirty="0"/>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2C6D-47D7-AE38-2CB9BB73F62B}"/>
                </c:ext>
              </c:extLst>
            </c:dLbl>
            <c:dLbl>
              <c:idx val="5"/>
              <c:layout>
                <c:manualLayout>
                  <c:x val="-2.0140573500225058E-2"/>
                  <c:y val="-4.2660556638838817E-2"/>
                </c:manualLayout>
              </c:layout>
              <c:tx>
                <c:rich>
                  <a:bodyPr/>
                  <a:lstStyle/>
                  <a:p>
                    <a:fld id="{AFD4D402-8788-4739-B036-989C6B8F5B15}" type="CELLRANGE">
                      <a:rPr lang="ja-JP" altLang="en-US" dirty="0"/>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2C6D-47D7-AE38-2CB9BB73F62B}"/>
                </c:ext>
              </c:extLst>
            </c:dLbl>
            <c:dLbl>
              <c:idx val="6"/>
              <c:layout>
                <c:manualLayout>
                  <c:x val="3.114306608134609E-2"/>
                  <c:y val="-2.6208355852553166E-2"/>
                </c:manualLayout>
              </c:layout>
              <c:tx>
                <c:rich>
                  <a:bodyPr/>
                  <a:lstStyle/>
                  <a:p>
                    <a:fld id="{B2C22BD8-0ECB-499B-B0F8-EE35013B172B}" type="CELLRANGE">
                      <a:rPr lang="ja-JP" altLang="en-US" dirty="0"/>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2C6D-47D7-AE38-2CB9BB73F62B}"/>
                </c:ext>
              </c:extLst>
            </c:dLbl>
            <c:dLbl>
              <c:idx val="7"/>
              <c:layout>
                <c:manualLayout>
                  <c:x val="-0.15431351644689051"/>
                  <c:y val="-4.908669353677151E-2"/>
                </c:manualLayout>
              </c:layout>
              <c:tx>
                <c:rich>
                  <a:bodyPr rot="0" spcFirstLastPara="1" vertOverflow="ellipsis" vert="horz" wrap="square" lIns="38100" tIns="19050" rIns="38100" bIns="19050" anchor="ctr" anchorCtr="1">
                    <a:noAutofit/>
                  </a:bodyPr>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43394980-CF6F-4F0A-AB34-572AF2E9351D}" type="CELLRANGE">
                      <a:rPr lang="ja-JP" altLang="en-US" dirty="0"/>
                      <a:pPr>
                        <a:defRPr/>
                      </a:pPr>
                      <a:t>[CELLRANGE]</a:t>
                    </a:fld>
                    <a:endParaRPr lang="ja-JP" altLang="en-US"/>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layout>
                    <c:manualLayout>
                      <c:w val="0.11253011298839538"/>
                      <c:h val="9.7827702655432475E-2"/>
                    </c:manualLayout>
                  </c15:layout>
                  <c15:dlblFieldTable/>
                  <c15:showDataLabelsRange val="1"/>
                </c:ext>
                <c:ext xmlns:c16="http://schemas.microsoft.com/office/drawing/2014/chart" uri="{C3380CC4-5D6E-409C-BE32-E72D297353CC}">
                  <c16:uniqueId val="{00000007-2C6D-47D7-AE38-2CB9BB73F62B}"/>
                </c:ext>
              </c:extLst>
            </c:dLbl>
            <c:dLbl>
              <c:idx val="8"/>
              <c:layout>
                <c:manualLayout>
                  <c:x val="3.0078530754584751E-2"/>
                  <c:y val="3.4056055627610096E-3"/>
                </c:manualLayout>
              </c:layout>
              <c:tx>
                <c:rich>
                  <a:bodyPr/>
                  <a:lstStyle/>
                  <a:p>
                    <a:fld id="{7544FCF7-9AF7-4E82-A76D-6F9F21B2761C}" type="CELLRANGE">
                      <a:rPr lang="zh-TW"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2C6D-47D7-AE38-2CB9BB73F62B}"/>
                </c:ext>
              </c:extLst>
            </c:dLbl>
            <c:dLbl>
              <c:idx val="9"/>
              <c:layout>
                <c:manualLayout>
                  <c:x val="-4.8199269610824311E-2"/>
                  <c:y val="-4.7596216874724394E-2"/>
                </c:manualLayout>
              </c:layout>
              <c:tx>
                <c:rich>
                  <a:bodyPr/>
                  <a:lstStyle/>
                  <a:p>
                    <a:fld id="{A96B33ED-686D-405B-8645-7D3C99959E92}" type="CELLRANGE">
                      <a:rPr lang="ja-JP" altLang="en-US" dirty="0"/>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2C6D-47D7-AE38-2CB9BB73F62B}"/>
                </c:ext>
              </c:extLst>
            </c:dLbl>
            <c:dLbl>
              <c:idx val="10"/>
              <c:layout>
                <c:manualLayout>
                  <c:x val="-7.998684904375096E-2"/>
                  <c:y val="-1.1401375144895958E-2"/>
                </c:manualLayout>
              </c:layout>
              <c:tx>
                <c:rich>
                  <a:bodyPr/>
                  <a:lstStyle/>
                  <a:p>
                    <a:fld id="{A05CDEDC-D5A3-41B1-8B1C-069C87ADDC86}" type="CELLRANGE">
                      <a:rPr lang="ja-JP" altLang="en-US" dirty="0"/>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2C6D-47D7-AE38-2CB9BB73F62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'[「組込み／IoTに関する動向調査」 集計_データ編_6章_1（B-E）20200306★.xlsx]26-8 (2019指標)'!$D$5:$D$15</c:f>
              <c:numCache>
                <c:formatCode>0.00</c:formatCode>
                <c:ptCount val="11"/>
                <c:pt idx="0">
                  <c:v>2.3199490121096238</c:v>
                </c:pt>
                <c:pt idx="1">
                  <c:v>1.3836838750796685</c:v>
                </c:pt>
                <c:pt idx="2">
                  <c:v>2.4276609305289996</c:v>
                </c:pt>
                <c:pt idx="3">
                  <c:v>2.1708094327597194</c:v>
                </c:pt>
                <c:pt idx="4">
                  <c:v>1.7068196303377947</c:v>
                </c:pt>
                <c:pt idx="5">
                  <c:v>1.2925430210325048</c:v>
                </c:pt>
                <c:pt idx="6">
                  <c:v>0.57170172084130022</c:v>
                </c:pt>
                <c:pt idx="7">
                  <c:v>0.22370936902485661</c:v>
                </c:pt>
                <c:pt idx="8">
                  <c:v>0.32313575525812621</c:v>
                </c:pt>
                <c:pt idx="9">
                  <c:v>0.29827915869980881</c:v>
                </c:pt>
                <c:pt idx="10">
                  <c:v>0.13256851497769279</c:v>
                </c:pt>
              </c:numCache>
            </c:numRef>
          </c:xVal>
          <c:yVal>
            <c:numRef>
              <c:f>'[「組込み／IoTに関する動向調査」 集計_データ編_6章_1（B-E）20200306★.xlsx]26-8 (2019指標)'!$E$5:$E$15</c:f>
              <c:numCache>
                <c:formatCode>0.00</c:formatCode>
                <c:ptCount val="11"/>
                <c:pt idx="0">
                  <c:v>2.5529715762273901</c:v>
                </c:pt>
                <c:pt idx="1">
                  <c:v>1.6459948320413436</c:v>
                </c:pt>
                <c:pt idx="2">
                  <c:v>2.284237726098191</c:v>
                </c:pt>
                <c:pt idx="3">
                  <c:v>2.351421188630491</c:v>
                </c:pt>
                <c:pt idx="4">
                  <c:v>1.3856589147286822</c:v>
                </c:pt>
                <c:pt idx="5">
                  <c:v>1.0497416020671835</c:v>
                </c:pt>
                <c:pt idx="6">
                  <c:v>0.48708010335917312</c:v>
                </c:pt>
                <c:pt idx="7">
                  <c:v>0.24354005167958656</c:v>
                </c:pt>
                <c:pt idx="8">
                  <c:v>0.21834625322997414</c:v>
                </c:pt>
                <c:pt idx="9">
                  <c:v>0.46188630490956073</c:v>
                </c:pt>
                <c:pt idx="10">
                  <c:v>0.17635658914728683</c:v>
                </c:pt>
              </c:numCache>
            </c:numRef>
          </c:yVal>
          <c:smooth val="0"/>
          <c:extLst>
            <c:ext xmlns:c15="http://schemas.microsoft.com/office/drawing/2012/chart" uri="{02D57815-91ED-43cb-92C2-25804820EDAC}">
              <c15:datalabelsRange>
                <c15:f>'[「組込み／IoTに関する動向調査」 集計_データ編_6章_1（B-E）20200306★.xlsx]26-8 (2019指標)'!$C$5:$C$15</c15:f>
                <c15:dlblRangeCache>
                  <c:ptCount val="11"/>
                  <c:pt idx="0">
                    <c:v>ビジネスをデザインできる人材</c:v>
                  </c:pt>
                  <c:pt idx="1">
                    <c:v>複数の応用分野をまたいでとりまとめができる人材</c:v>
                  </c:pt>
                  <c:pt idx="2">
                    <c:v>システム全体を俯瞰して思考できる人材</c:v>
                  </c:pt>
                  <c:pt idx="3">
                    <c:v>新技術の専門技術者</c:v>
                  </c:pt>
                  <c:pt idx="4">
                    <c:v>プロジェクトマネージャ</c:v>
                  </c:pt>
                  <c:pt idx="5">
                    <c:v>設計技術者</c:v>
                  </c:pt>
                  <c:pt idx="6">
                    <c:v>実装・検証技術者</c:v>
                  </c:pt>
                  <c:pt idx="7">
                    <c:v>運用技術者、顧客サポート技術者</c:v>
                  </c:pt>
                  <c:pt idx="8">
                    <c:v>品質管理技術者</c:v>
                  </c:pt>
                  <c:pt idx="9">
                    <c:v>グローバル人材</c:v>
                  </c:pt>
                  <c:pt idx="10">
                    <c:v>研究者</c:v>
                  </c:pt>
                </c15:dlblRangeCache>
              </c15:datalabelsRange>
            </c:ext>
            <c:ext xmlns:c16="http://schemas.microsoft.com/office/drawing/2014/chart" uri="{C3380CC4-5D6E-409C-BE32-E72D297353CC}">
              <c16:uniqueId val="{0000000B-2C6D-47D7-AE38-2CB9BB73F62B}"/>
            </c:ext>
          </c:extLst>
        </c:ser>
        <c:ser>
          <c:idx val="2"/>
          <c:order val="1"/>
          <c:tx>
            <c:v>斜線</c:v>
          </c:tx>
          <c:spPr>
            <a:ln w="25400" cap="rnd">
              <a:noFill/>
              <a:round/>
            </a:ln>
            <a:effectLst/>
          </c:spPr>
          <c:marker>
            <c:symbol val="circle"/>
            <c:size val="5"/>
            <c:spPr>
              <a:noFill/>
              <a:ln w="9525">
                <a:noFill/>
              </a:ln>
              <a:effectLst/>
            </c:spPr>
          </c:marker>
          <c:dLbls>
            <c:delete val="1"/>
          </c:dLbls>
          <c:trendline>
            <c:spPr>
              <a:ln w="19050" cap="rnd">
                <a:solidFill>
                  <a:srgbClr val="00B0F0"/>
                </a:solidFill>
                <a:prstDash val="dash"/>
              </a:ln>
              <a:effectLst/>
            </c:spPr>
            <c:trendlineType val="linear"/>
            <c:dispRSqr val="0"/>
            <c:dispEq val="0"/>
          </c:trendline>
          <c:xVal>
            <c:numRef>
              <c:f>'[「組込み／IoTに関する動向調査」 集計_データ編_6章_1（B-E）20200306★.xlsx]26-8 (2019指標)'!$F$5:$F$17</c:f>
              <c:numCache>
                <c:formatCode>0</c:formatCode>
                <c:ptCount val="13"/>
                <c:pt idx="0">
                  <c:v>10</c:v>
                </c:pt>
                <c:pt idx="1">
                  <c:v>9</c:v>
                </c:pt>
                <c:pt idx="2">
                  <c:v>8.1</c:v>
                </c:pt>
                <c:pt idx="3">
                  <c:v>7.29</c:v>
                </c:pt>
                <c:pt idx="4">
                  <c:v>6.5609999999999999</c:v>
                </c:pt>
                <c:pt idx="5">
                  <c:v>5.9049000000000005</c:v>
                </c:pt>
                <c:pt idx="6">
                  <c:v>5.3144100000000005</c:v>
                </c:pt>
                <c:pt idx="7">
                  <c:v>4.7829690000000005</c:v>
                </c:pt>
                <c:pt idx="8">
                  <c:v>4.3046721000000003</c:v>
                </c:pt>
                <c:pt idx="9">
                  <c:v>3.8742048900000006</c:v>
                </c:pt>
                <c:pt idx="10">
                  <c:v>3.4867844010000004</c:v>
                </c:pt>
                <c:pt idx="11">
                  <c:v>3.1381059609000004</c:v>
                </c:pt>
                <c:pt idx="12">
                  <c:v>0</c:v>
                </c:pt>
              </c:numCache>
            </c:numRef>
          </c:xVal>
          <c:yVal>
            <c:numRef>
              <c:f>'[「組込み／IoTに関する動向調査」 集計_データ編_6章_1（B-E）20200306★.xlsx]26-8 (2019指標)'!$G$5:$G$17</c:f>
              <c:numCache>
                <c:formatCode>0</c:formatCode>
                <c:ptCount val="13"/>
                <c:pt idx="0">
                  <c:v>10</c:v>
                </c:pt>
                <c:pt idx="1">
                  <c:v>9</c:v>
                </c:pt>
                <c:pt idx="2">
                  <c:v>8.1</c:v>
                </c:pt>
                <c:pt idx="3">
                  <c:v>7.29</c:v>
                </c:pt>
                <c:pt idx="4">
                  <c:v>6.5609999999999999</c:v>
                </c:pt>
                <c:pt idx="5">
                  <c:v>5.9049000000000005</c:v>
                </c:pt>
                <c:pt idx="6">
                  <c:v>5.3144100000000005</c:v>
                </c:pt>
                <c:pt idx="7">
                  <c:v>4.7829690000000005</c:v>
                </c:pt>
                <c:pt idx="8">
                  <c:v>4.3046721000000003</c:v>
                </c:pt>
                <c:pt idx="9">
                  <c:v>3.8742048900000006</c:v>
                </c:pt>
                <c:pt idx="10">
                  <c:v>3.4867844010000004</c:v>
                </c:pt>
                <c:pt idx="11">
                  <c:v>3.1381059609000004</c:v>
                </c:pt>
                <c:pt idx="12">
                  <c:v>0</c:v>
                </c:pt>
              </c:numCache>
            </c:numRef>
          </c:yVal>
          <c:smooth val="0"/>
          <c:extLst>
            <c:ext xmlns:c16="http://schemas.microsoft.com/office/drawing/2014/chart" uri="{C3380CC4-5D6E-409C-BE32-E72D297353CC}">
              <c16:uniqueId val="{0000000C-2C6D-47D7-AE38-2CB9BB73F62B}"/>
            </c:ext>
          </c:extLst>
        </c:ser>
        <c:dLbls>
          <c:dLblPos val="t"/>
          <c:showLegendKey val="0"/>
          <c:showVal val="1"/>
          <c:showCatName val="0"/>
          <c:showSerName val="0"/>
          <c:showPercent val="0"/>
          <c:showBubbleSize val="0"/>
        </c:dLbls>
        <c:axId val="472391680"/>
        <c:axId val="472393600"/>
      </c:scatterChart>
      <c:valAx>
        <c:axId val="472391680"/>
        <c:scaling>
          <c:orientation val="minMax"/>
          <c:max val="3"/>
        </c:scaling>
        <c:delete val="0"/>
        <c:axPos val="b"/>
        <c:majorGridlines>
          <c:spPr>
            <a:ln w="12700"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r>
                  <a:rPr lang="ja-JP" altLang="en-US" sz="1200" b="1" dirty="0"/>
                  <a:t>現在不足している人材</a:t>
                </a:r>
              </a:p>
            </c:rich>
          </c:tx>
          <c:layout>
            <c:manualLayout>
              <c:xMode val="edge"/>
              <c:yMode val="edge"/>
              <c:x val="0.45999377032760402"/>
              <c:y val="0.94384737058929968"/>
            </c:manualLayout>
          </c:layout>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numFmt formatCode="General" sourceLinked="0"/>
        <c:majorTickMark val="none"/>
        <c:minorTickMark val="none"/>
        <c:tickLblPos val="nextTo"/>
        <c:spPr>
          <a:noFill/>
          <a:ln w="19050" cap="flat" cmpd="sng" algn="ctr">
            <a:solidFill>
              <a:schemeClr val="bg1">
                <a:lumMod val="50000"/>
              </a:schemeClr>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72393600"/>
        <c:crosses val="autoZero"/>
        <c:crossBetween val="midCat"/>
        <c:majorUnit val="0.5"/>
      </c:valAx>
      <c:valAx>
        <c:axId val="472393600"/>
        <c:scaling>
          <c:orientation val="minMax"/>
          <c:max val="3"/>
          <c:min val="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vert="eaVert" wrap="square" anchor="ctr" anchorCtr="0"/>
              <a:lstStyle/>
              <a:p>
                <a:pPr>
                  <a:defRPr sz="12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r>
                  <a:rPr lang="ja-JP" altLang="en-US" sz="1200" b="1" dirty="0"/>
                  <a:t>将来不足が想定される人材</a:t>
                </a:r>
              </a:p>
            </c:rich>
          </c:tx>
          <c:layout>
            <c:manualLayout>
              <c:xMode val="edge"/>
              <c:yMode val="edge"/>
              <c:x val="4.4503140893804707E-2"/>
              <c:y val="0.35028553915922689"/>
            </c:manualLayout>
          </c:layout>
          <c:overlay val="0"/>
          <c:spPr>
            <a:noFill/>
            <a:ln>
              <a:noFill/>
            </a:ln>
            <a:effectLst/>
          </c:spPr>
          <c:txPr>
            <a:bodyPr rot="0" spcFirstLastPara="1" vertOverflow="ellipsis" vert="eaVert" wrap="square" anchor="ctr" anchorCtr="0"/>
            <a:lstStyle/>
            <a:p>
              <a:pPr>
                <a:defRPr sz="12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numFmt formatCode="General" sourceLinked="0"/>
        <c:majorTickMark val="none"/>
        <c:minorTickMark val="none"/>
        <c:tickLblPos val="nextTo"/>
        <c:spPr>
          <a:noFill/>
          <a:ln w="19050" cap="flat" cmpd="sng" algn="ctr">
            <a:solidFill>
              <a:schemeClr val="bg1">
                <a:lumMod val="50000"/>
              </a:schemeClr>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72391680"/>
        <c:crosses val="autoZero"/>
        <c:crossBetween val="midCat"/>
        <c:majorUnit val="0.5"/>
      </c:valAx>
      <c:spPr>
        <a:noFill/>
        <a:ln w="19050">
          <a:solidFill>
            <a:schemeClr val="bg1">
              <a:lumMod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92199526024583"/>
          <c:y val="5.1187315466609914E-2"/>
          <c:w val="0.78626002462515798"/>
          <c:h val="0.84206676546384085"/>
        </c:manualLayout>
      </c:layout>
      <c:scatterChart>
        <c:scatterStyle val="lineMarker"/>
        <c:varyColors val="0"/>
        <c:ser>
          <c:idx val="1"/>
          <c:order val="0"/>
          <c:tx>
            <c:strRef>
              <c:f>'[「組込み／IoTに関する動向調査」 集計_データ編_6章_1（B-E）20200306★.xlsx]26-8 (2018指標)'!$C$5:$C$17</c:f>
              <c:strCache>
                <c:ptCount val="13"/>
                <c:pt idx="0">
                  <c:v>ビジネスをデザインできる人材</c:v>
                </c:pt>
                <c:pt idx="1">
                  <c:v>複数の応用分野をまたいでとりまとめができる人材</c:v>
                </c:pt>
                <c:pt idx="2">
                  <c:v>システム全体を俯瞰して思考できる人材</c:v>
                </c:pt>
                <c:pt idx="3">
                  <c:v>新技術の専門技術者</c:v>
                </c:pt>
                <c:pt idx="4">
                  <c:v>プロジェクトマネージャ</c:v>
                </c:pt>
                <c:pt idx="5">
                  <c:v>設計技術者</c:v>
                </c:pt>
                <c:pt idx="6">
                  <c:v>実装・検証技術者</c:v>
                </c:pt>
                <c:pt idx="7">
                  <c:v>運用技術者、顧客サポート技術者</c:v>
                </c:pt>
                <c:pt idx="8">
                  <c:v>品質管理技術者</c:v>
                </c:pt>
                <c:pt idx="9">
                  <c:v>グローバル人材</c:v>
                </c:pt>
                <c:pt idx="10">
                  <c:v>研究者</c:v>
                </c:pt>
                <c:pt idx="11">
                  <c:v>その他</c:v>
                </c:pt>
                <c:pt idx="12">
                  <c:v>不足していない</c:v>
                </c:pt>
              </c:strCache>
            </c:strRef>
          </c:tx>
          <c:spPr>
            <a:ln w="19050" cap="rnd">
              <a:noFill/>
              <a:round/>
            </a:ln>
            <a:effectLst/>
          </c:spPr>
          <c:marker>
            <c:symbol val="circle"/>
            <c:size val="10"/>
            <c:spPr>
              <a:solidFill>
                <a:schemeClr val="accent2"/>
              </a:solidFill>
              <a:ln w="22225">
                <a:solidFill>
                  <a:schemeClr val="accent2"/>
                </a:solidFill>
              </a:ln>
              <a:effectLst/>
            </c:spPr>
          </c:marker>
          <c:dLbls>
            <c:dLbl>
              <c:idx val="0"/>
              <c:layout>
                <c:manualLayout>
                  <c:x val="-0.16924287543982836"/>
                  <c:y val="-8.7595111398048237E-2"/>
                </c:manualLayout>
              </c:layout>
              <c:tx>
                <c:rich>
                  <a:bodyPr/>
                  <a:lstStyle/>
                  <a:p>
                    <a:fld id="{4B025306-C496-40A5-A1AC-A3754274F884}"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4617-46A5-8ACE-10A29299FC53}"/>
                </c:ext>
              </c:extLst>
            </c:dLbl>
            <c:dLbl>
              <c:idx val="1"/>
              <c:layout>
                <c:manualLayout>
                  <c:x val="-0.24446167295210791"/>
                  <c:y val="-3.3321180977243341E-2"/>
                </c:manualLayout>
              </c:layout>
              <c:tx>
                <c:rich>
                  <a:bodyPr rot="0" spcFirstLastPara="1" vertOverflow="ellipsis" vert="horz" wrap="square" lIns="38100" tIns="19050" rIns="38100" bIns="19050" anchor="ctr" anchorCtr="1">
                    <a:noAutofit/>
                  </a:bodyPr>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BC4ED6A4-C54E-497E-85D2-0EAA74D40674}" type="CELLRANGE">
                      <a:rPr lang="ja-JP" altLang="en-US" dirty="0"/>
                      <a:pPr>
                        <a:defRPr/>
                      </a:pPr>
                      <a:t>[CELLRANGE]</a:t>
                    </a:fld>
                    <a:endParaRPr lang="ja-JP" altLang="en-US"/>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layout>
                    <c:manualLayout>
                      <c:w val="0.16865017631502655"/>
                      <c:h val="0.12805386409990546"/>
                    </c:manualLayout>
                  </c15:layout>
                  <c15:dlblFieldTable/>
                  <c15:showDataLabelsRange val="1"/>
                </c:ext>
                <c:ext xmlns:c16="http://schemas.microsoft.com/office/drawing/2014/chart" uri="{C3380CC4-5D6E-409C-BE32-E72D297353CC}">
                  <c16:uniqueId val="{00000001-4617-46A5-8ACE-10A29299FC53}"/>
                </c:ext>
              </c:extLst>
            </c:dLbl>
            <c:dLbl>
              <c:idx val="2"/>
              <c:layout>
                <c:manualLayout>
                  <c:x val="7.3840069450846271E-2"/>
                  <c:y val="-1.2109238021395928E-2"/>
                </c:manualLayout>
              </c:layout>
              <c:tx>
                <c:rich>
                  <a:bodyPr rot="0" spcFirstLastPara="1" vertOverflow="ellipsis" vert="horz" wrap="square" lIns="38100" tIns="19050" rIns="38100" bIns="19050" anchor="ctr" anchorCtr="1">
                    <a:noAutofit/>
                  </a:bodyPr>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1411330F-F5FA-4DA7-963C-7E87550CC277}" type="CELLRANGE">
                      <a:rPr lang="ja-JP" altLang="en-US" dirty="0"/>
                      <a:pPr>
                        <a:defRPr/>
                      </a:pPr>
                      <a:t>[CELLRANGE]</a:t>
                    </a:fld>
                    <a:endParaRPr lang="ja-JP" altLang="en-US"/>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layout>
                    <c:manualLayout>
                      <c:w val="0.14726969417262856"/>
                      <c:h val="0.13404701904498323"/>
                    </c:manualLayout>
                  </c15:layout>
                  <c15:dlblFieldTable/>
                  <c15:showDataLabelsRange val="1"/>
                </c:ext>
                <c:ext xmlns:c16="http://schemas.microsoft.com/office/drawing/2014/chart" uri="{C3380CC4-5D6E-409C-BE32-E72D297353CC}">
                  <c16:uniqueId val="{00000002-4617-46A5-8ACE-10A29299FC53}"/>
                </c:ext>
              </c:extLst>
            </c:dLbl>
            <c:dLbl>
              <c:idx val="3"/>
              <c:layout>
                <c:manualLayout>
                  <c:x val="-0.21542433427455304"/>
                  <c:y val="-5.662740019297452E-2"/>
                </c:manualLayout>
              </c:layout>
              <c:tx>
                <c:rich>
                  <a:bodyPr/>
                  <a:lstStyle/>
                  <a:p>
                    <a:fld id="{E50950D0-299B-4FC4-B48C-02AE3287ECDD}" type="CELLRANGE">
                      <a:rPr lang="ja-JP" altLang="en-US" dirty="0"/>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4617-46A5-8ACE-10A29299FC53}"/>
                </c:ext>
              </c:extLst>
            </c:dLbl>
            <c:dLbl>
              <c:idx val="4"/>
              <c:layout>
                <c:manualLayout>
                  <c:x val="0.11009384674943679"/>
                  <c:y val="-3.6265563317591128E-2"/>
                </c:manualLayout>
              </c:layout>
              <c:tx>
                <c:rich>
                  <a:bodyPr/>
                  <a:lstStyle/>
                  <a:p>
                    <a:fld id="{F1759FFA-090C-403B-92E1-88902C12A23C}" type="CELLRANGE">
                      <a:rPr lang="ja-JP" altLang="en-US" dirty="0"/>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4617-46A5-8ACE-10A29299FC53}"/>
                </c:ext>
              </c:extLst>
            </c:dLbl>
            <c:dLbl>
              <c:idx val="5"/>
              <c:layout>
                <c:manualLayout>
                  <c:x val="8.6540114327592746E-2"/>
                  <c:y val="-5.1171074677533656E-3"/>
                </c:manualLayout>
              </c:layout>
              <c:tx>
                <c:rich>
                  <a:bodyPr/>
                  <a:lstStyle/>
                  <a:p>
                    <a:fld id="{43814304-0562-484A-AE2A-68358C8CF8F1}" type="CELLRANGE">
                      <a:rPr lang="ja-JP" altLang="en-US" dirty="0"/>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4617-46A5-8ACE-10A29299FC53}"/>
                </c:ext>
              </c:extLst>
            </c:dLbl>
            <c:dLbl>
              <c:idx val="6"/>
              <c:layout>
                <c:manualLayout>
                  <c:x val="3.0739565194374117E-2"/>
                  <c:y val="-2.7575401992696834E-2"/>
                </c:manualLayout>
              </c:layout>
              <c:tx>
                <c:rich>
                  <a:bodyPr/>
                  <a:lstStyle/>
                  <a:p>
                    <a:fld id="{40EF6AD4-C5B3-4686-A47E-89792D150480}" type="CELLRANGE">
                      <a:rPr lang="ja-JP" altLang="en-US" dirty="0"/>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4617-46A5-8ACE-10A29299FC53}"/>
                </c:ext>
              </c:extLst>
            </c:dLbl>
            <c:dLbl>
              <c:idx val="7"/>
              <c:layout>
                <c:manualLayout>
                  <c:x val="-0.20246081475493402"/>
                  <c:y val="-8.3786979365146716E-2"/>
                </c:manualLayout>
              </c:layout>
              <c:tx>
                <c:rich>
                  <a:bodyPr rot="0" spcFirstLastPara="1" vertOverflow="ellipsis" vert="horz" wrap="square" lIns="38100" tIns="19050" rIns="38100" bIns="19050" anchor="ctr" anchorCtr="1">
                    <a:noAutofit/>
                  </a:bodyPr>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C33FE066-4FF2-446F-9F86-B4D42B892352}" type="CELLRANGE">
                      <a:rPr lang="ja-JP" altLang="en-US" dirty="0"/>
                      <a:pPr>
                        <a:defRPr/>
                      </a:pPr>
                      <a:t>[CELLRANGE]</a:t>
                    </a:fld>
                    <a:endParaRPr lang="ja-JP" altLang="en-US"/>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layout>
                    <c:manualLayout>
                      <c:w val="0.13387923488077122"/>
                      <c:h val="0.11280288132647261"/>
                    </c:manualLayout>
                  </c15:layout>
                  <c15:dlblFieldTable/>
                  <c15:showDataLabelsRange val="1"/>
                </c:ext>
                <c:ext xmlns:c16="http://schemas.microsoft.com/office/drawing/2014/chart" uri="{C3380CC4-5D6E-409C-BE32-E72D297353CC}">
                  <c16:uniqueId val="{00000007-4617-46A5-8ACE-10A29299FC53}"/>
                </c:ext>
              </c:extLst>
            </c:dLbl>
            <c:dLbl>
              <c:idx val="8"/>
              <c:layout>
                <c:manualLayout>
                  <c:x val="2.4864802686975062E-2"/>
                  <c:y val="2.2501163447098921E-2"/>
                </c:manualLayout>
              </c:layout>
              <c:tx>
                <c:rich>
                  <a:bodyPr/>
                  <a:lstStyle/>
                  <a:p>
                    <a:fld id="{04CF932C-F589-4E6C-B552-F1CF3F42DF5F}" type="CELLRANGE">
                      <a:rPr lang="zh-TW"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4617-46A5-8ACE-10A29299FC53}"/>
                </c:ext>
              </c:extLst>
            </c:dLbl>
            <c:dLbl>
              <c:idx val="9"/>
              <c:layout>
                <c:manualLayout>
                  <c:x val="-8.0503047508541675E-2"/>
                  <c:y val="-7.3139659352988245E-2"/>
                </c:manualLayout>
              </c:layout>
              <c:tx>
                <c:rich>
                  <a:bodyPr/>
                  <a:lstStyle/>
                  <a:p>
                    <a:fld id="{D9C7AEC0-F5FF-47DE-9783-DBC5ABEA7A83}" type="CELLRANGE">
                      <a:rPr lang="ja-JP" altLang="en-US" dirty="0"/>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4617-46A5-8ACE-10A29299FC53}"/>
                </c:ext>
              </c:extLst>
            </c:dLbl>
            <c:dLbl>
              <c:idx val="10"/>
              <c:layout>
                <c:manualLayout>
                  <c:x val="-0.12434645282292953"/>
                  <c:y val="3.0518810509708911E-2"/>
                </c:manualLayout>
              </c:layout>
              <c:tx>
                <c:rich>
                  <a:bodyPr/>
                  <a:lstStyle/>
                  <a:p>
                    <a:fld id="{7B3DAC13-A4A6-4514-B128-D79BA1ABD78C}" type="CELLRANGE">
                      <a:rPr lang="ja-JP" altLang="en-US" dirty="0"/>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4617-46A5-8ACE-10A29299FC53}"/>
                </c:ext>
              </c:extLst>
            </c:dLbl>
            <c:dLbl>
              <c:idx val="11"/>
              <c:layout>
                <c:manualLayout>
                  <c:x val="-0.11420275660516009"/>
                  <c:y val="-0.17077974449864924"/>
                </c:manualLayout>
              </c:layout>
              <c:tx>
                <c:rich>
                  <a:bodyPr rot="0" spcFirstLastPara="1" vertOverflow="ellipsis" vert="horz" wrap="square" lIns="38100" tIns="19050" rIns="38100" bIns="19050" anchor="ctr" anchorCtr="1">
                    <a:noAutofit/>
                  </a:bodyPr>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7B24686F-D1B5-4EA7-A069-7C1BA7BED7B1}" type="CELLRANGE">
                      <a:rPr lang="ja-JP" altLang="en-US" sz="900"/>
                      <a:pPr>
                        <a:defRPr/>
                      </a:pPr>
                      <a:t>[CELLRANGE]</a:t>
                    </a:fld>
                    <a:endParaRPr lang="ja-JP" altLang="en-US"/>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layout>
                    <c:manualLayout>
                      <c:w val="0.10364206301550573"/>
                      <c:h val="6.8106101226012558E-2"/>
                    </c:manualLayout>
                  </c15:layout>
                  <c15:dlblFieldTable/>
                  <c15:showDataLabelsRange val="1"/>
                </c:ext>
                <c:ext xmlns:c16="http://schemas.microsoft.com/office/drawing/2014/chart" uri="{C3380CC4-5D6E-409C-BE32-E72D297353CC}">
                  <c16:uniqueId val="{0000000B-4617-46A5-8ACE-10A29299FC53}"/>
                </c:ext>
              </c:extLst>
            </c:dLbl>
            <c:dLbl>
              <c:idx val="12"/>
              <c:layout>
                <c:manualLayout>
                  <c:x val="-1.565429358691108E-3"/>
                  <c:y val="-0.17630922930361417"/>
                </c:manualLayout>
              </c:layout>
              <c:tx>
                <c:rich>
                  <a:bodyPr/>
                  <a:lstStyle/>
                  <a:p>
                    <a:fld id="{CF00D4FD-25E5-4E1D-AB1E-40CDAA6C8AB7}"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4617-46A5-8ACE-10A29299FC53}"/>
                </c:ext>
              </c:extLst>
            </c:dLbl>
            <c:dLbl>
              <c:idx val="13"/>
              <c:layout>
                <c:manualLayout>
                  <c:x val="-0.22377993868588272"/>
                  <c:y val="-0.10171952515777684"/>
                </c:manualLayout>
              </c:layout>
              <c:tx>
                <c:rich>
                  <a:bodyPr/>
                  <a:lstStyle/>
                  <a:p>
                    <a:fld id="{22C45FC4-846B-4109-8839-2A13AFBCFF3C}"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4617-46A5-8ACE-10A29299FC53}"/>
                </c:ext>
              </c:extLst>
            </c:dLbl>
            <c:dLbl>
              <c:idx val="14"/>
              <c:layout>
                <c:manualLayout>
                  <c:x val="4.1062527274484666E-2"/>
                  <c:y val="1.4000024399906648E-2"/>
                </c:manualLayout>
              </c:layout>
              <c:tx>
                <c:rich>
                  <a:bodyPr/>
                  <a:lstStyle/>
                  <a:p>
                    <a:fld id="{3B805306-B053-49A3-8AC1-18FE26DB4EA9}"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4617-46A5-8ACE-10A29299FC53}"/>
                </c:ext>
              </c:extLst>
            </c:dLbl>
            <c:dLbl>
              <c:idx val="15"/>
              <c:layout>
                <c:manualLayout>
                  <c:x val="-0.20582453530399553"/>
                  <c:y val="-3.5898518288930176E-2"/>
                </c:manualLayout>
              </c:layout>
              <c:tx>
                <c:rich>
                  <a:bodyPr/>
                  <a:lstStyle/>
                  <a:p>
                    <a:fld id="{07C65FA6-BF80-4CFB-ACEA-1DC0972E78F4}"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4617-46A5-8ACE-10A29299FC53}"/>
                </c:ext>
              </c:extLst>
            </c:dLbl>
            <c:dLbl>
              <c:idx val="16"/>
              <c:layout>
                <c:manualLayout>
                  <c:x val="0.10266493666851913"/>
                  <c:y val="3.5959426807663765E-2"/>
                </c:manualLayout>
              </c:layout>
              <c:tx>
                <c:rich>
                  <a:bodyPr/>
                  <a:lstStyle/>
                  <a:p>
                    <a:fld id="{3B643BA2-3697-4974-8CC8-44479088EF74}"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4617-46A5-8ACE-10A29299FC53}"/>
                </c:ext>
              </c:extLst>
            </c:dLbl>
            <c:dLbl>
              <c:idx val="17"/>
              <c:layout>
                <c:manualLayout>
                  <c:x val="-0.19995419837848172"/>
                  <c:y val="-4.9676584235179282E-2"/>
                </c:manualLayout>
              </c:layout>
              <c:tx>
                <c:rich>
                  <a:bodyPr/>
                  <a:lstStyle/>
                  <a:p>
                    <a:fld id="{CB156ADF-1153-4EDB-8639-BC83515BD5D6}"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1-4617-46A5-8ACE-10A29299FC53}"/>
                </c:ext>
              </c:extLst>
            </c:dLbl>
            <c:dLbl>
              <c:idx val="18"/>
              <c:layout>
                <c:manualLayout>
                  <c:x val="7.37445958118115E-3"/>
                  <c:y val="2.7545728459493053E-2"/>
                </c:manualLayout>
              </c:layout>
              <c:tx>
                <c:rich>
                  <a:bodyPr rot="0" spcFirstLastPara="1" vertOverflow="ellipsis" vert="horz" wrap="square" lIns="38100" tIns="19050" rIns="38100" bIns="19050" anchor="ctr" anchorCtr="1">
                    <a:noAutofit/>
                  </a:bodyPr>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fld id="{7A782F5E-A3A3-48D6-98E7-1E0E1D6E769F}" type="CELLRANGE">
                      <a:rPr lang="ja-JP" altLang="en-US" sz="900"/>
                      <a:pPr>
                        <a:defRPr/>
                      </a:pPr>
                      <a:t>[CELLRANGE]</a:t>
                    </a:fld>
                    <a:endParaRPr lang="ja-JP" altLang="en-US"/>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layout>
                    <c:manualLayout>
                      <c:w val="0.14296602663333705"/>
                      <c:h val="3.3198954925195014E-2"/>
                    </c:manualLayout>
                  </c15:layout>
                  <c15:dlblFieldTable/>
                  <c15:showDataLabelsRange val="1"/>
                </c:ext>
                <c:ext xmlns:c16="http://schemas.microsoft.com/office/drawing/2014/chart" uri="{C3380CC4-5D6E-409C-BE32-E72D297353CC}">
                  <c16:uniqueId val="{00000012-4617-46A5-8ACE-10A29299FC53}"/>
                </c:ext>
              </c:extLst>
            </c:dLbl>
            <c:dLbl>
              <c:idx val="19"/>
              <c:layout>
                <c:manualLayout>
                  <c:x val="-0.19945401353158954"/>
                  <c:y val="-2.1408401961585926E-2"/>
                </c:manualLayout>
              </c:layout>
              <c:tx>
                <c:rich>
                  <a:bodyPr/>
                  <a:lstStyle/>
                  <a:p>
                    <a:fld id="{D10DF4DA-7E7A-4702-BE18-584C470954C1}"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1171638286559671"/>
                      <c:h val="6.5897772425241682E-2"/>
                    </c:manualLayout>
                  </c15:layout>
                  <c15:dlblFieldTable/>
                  <c15:showDataLabelsRange val="1"/>
                </c:ext>
                <c:ext xmlns:c16="http://schemas.microsoft.com/office/drawing/2014/chart" uri="{C3380CC4-5D6E-409C-BE32-E72D297353CC}">
                  <c16:uniqueId val="{00000013-4617-46A5-8ACE-10A29299FC53}"/>
                </c:ext>
              </c:extLst>
            </c:dLbl>
            <c:dLbl>
              <c:idx val="20"/>
              <c:layout>
                <c:manualLayout>
                  <c:x val="-0.17248861006721866"/>
                  <c:y val="2.6260962931551842E-3"/>
                </c:manualLayout>
              </c:layout>
              <c:tx>
                <c:rich>
                  <a:bodyPr/>
                  <a:lstStyle/>
                  <a:p>
                    <a:fld id="{EA31CBE3-6E82-40E6-B1BF-1F6FE4AC297C}"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4617-46A5-8ACE-10A29299FC53}"/>
                </c:ext>
              </c:extLst>
            </c:dLbl>
            <c:dLbl>
              <c:idx val="21"/>
              <c:layout>
                <c:manualLayout>
                  <c:x val="-9.931648818522984E-2"/>
                  <c:y val="-4.7333469363847079E-3"/>
                </c:manualLayout>
              </c:layout>
              <c:tx>
                <c:rich>
                  <a:bodyPr/>
                  <a:lstStyle/>
                  <a:p>
                    <a:fld id="{9712314F-10EA-4FAD-8C53-FA990FA06F50}"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5-4617-46A5-8ACE-10A29299FC53}"/>
                </c:ext>
              </c:extLst>
            </c:dLbl>
            <c:dLbl>
              <c:idx val="22"/>
              <c:layout>
                <c:manualLayout>
                  <c:x val="-0.13476816659408411"/>
                  <c:y val="7.2298193165032604E-3"/>
                </c:manualLayout>
              </c:layout>
              <c:tx>
                <c:rich>
                  <a:bodyPr/>
                  <a:lstStyle/>
                  <a:p>
                    <a:fld id="{43838A65-A073-48E8-B691-68B4099FC681}"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6-4617-46A5-8ACE-10A29299FC5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'[「組込み／IoTに関する動向調査」 集計_データ編_6章_1（B-E）20200306★.xlsx]26-8 (2018指標)'!$D$5:$D$17</c:f>
              <c:numCache>
                <c:formatCode>0.00</c:formatCode>
                <c:ptCount val="13"/>
                <c:pt idx="0">
                  <c:v>1.9608091024020229</c:v>
                </c:pt>
                <c:pt idx="1">
                  <c:v>1.2515802781289507</c:v>
                </c:pt>
                <c:pt idx="2">
                  <c:v>1.9329962073324907</c:v>
                </c:pt>
                <c:pt idx="3">
                  <c:v>1.6409608091024022</c:v>
                </c:pt>
                <c:pt idx="4">
                  <c:v>1.4879898862199747</c:v>
                </c:pt>
                <c:pt idx="5">
                  <c:v>1.4323640960809103</c:v>
                </c:pt>
                <c:pt idx="6">
                  <c:v>0.54235145385587868</c:v>
                </c:pt>
                <c:pt idx="7">
                  <c:v>0.16687737041719344</c:v>
                </c:pt>
                <c:pt idx="8">
                  <c:v>0.2781289506953224</c:v>
                </c:pt>
                <c:pt idx="9">
                  <c:v>0.2085967130214918</c:v>
                </c:pt>
                <c:pt idx="10">
                  <c:v>9.7345132743362831E-2</c:v>
                </c:pt>
              </c:numCache>
            </c:numRef>
          </c:xVal>
          <c:yVal>
            <c:numRef>
              <c:f>'[「組込み／IoTに関する動向調査」 集計_データ編_6章_1（B-E）20200306★.xlsx]26-8 (2018指標)'!$E$5:$E$17</c:f>
              <c:numCache>
                <c:formatCode>0.00</c:formatCode>
                <c:ptCount val="13"/>
                <c:pt idx="0">
                  <c:v>2.0959264126149799</c:v>
                </c:pt>
                <c:pt idx="1">
                  <c:v>1.4599211563731931</c:v>
                </c:pt>
                <c:pt idx="2">
                  <c:v>1.6767411300919841</c:v>
                </c:pt>
                <c:pt idx="3">
                  <c:v>1.9080157687253612</c:v>
                </c:pt>
                <c:pt idx="4">
                  <c:v>1.1130091984231274</c:v>
                </c:pt>
                <c:pt idx="5">
                  <c:v>0.95400788436268058</c:v>
                </c:pt>
                <c:pt idx="6">
                  <c:v>0.39027595269382387</c:v>
                </c:pt>
                <c:pt idx="7">
                  <c:v>0.36136662286465177</c:v>
                </c:pt>
                <c:pt idx="8">
                  <c:v>0.26018396846254926</c:v>
                </c:pt>
                <c:pt idx="9">
                  <c:v>0.53482260183968455</c:v>
                </c:pt>
                <c:pt idx="10">
                  <c:v>0.24572930354796318</c:v>
                </c:pt>
              </c:numCache>
            </c:numRef>
          </c:yVal>
          <c:smooth val="0"/>
          <c:extLst>
            <c:ext xmlns:c15="http://schemas.microsoft.com/office/drawing/2012/chart" uri="{02D57815-91ED-43cb-92C2-25804820EDAC}">
              <c15:datalabelsRange>
                <c15:f>'[「組込み／IoTに関する動向調査」 集計_データ編_6章_1（B-E）20200306★.xlsx]26-8 (2018指標)'!$C$5:$C$17</c15:f>
                <c15:dlblRangeCache>
                  <c:ptCount val="13"/>
                  <c:pt idx="0">
                    <c:v>ビジネスをデザインできる人材</c:v>
                  </c:pt>
                  <c:pt idx="1">
                    <c:v>複数の応用分野をまたいでとりまとめができる人材</c:v>
                  </c:pt>
                  <c:pt idx="2">
                    <c:v>システム全体を俯瞰して思考できる人材</c:v>
                  </c:pt>
                  <c:pt idx="3">
                    <c:v>新技術の専門技術者</c:v>
                  </c:pt>
                  <c:pt idx="4">
                    <c:v>プロジェクトマネージャ</c:v>
                  </c:pt>
                  <c:pt idx="5">
                    <c:v>設計技術者</c:v>
                  </c:pt>
                  <c:pt idx="6">
                    <c:v>実装・検証技術者</c:v>
                  </c:pt>
                  <c:pt idx="7">
                    <c:v>運用技術者、顧客サポート技術者</c:v>
                  </c:pt>
                  <c:pt idx="8">
                    <c:v>品質管理技術者</c:v>
                  </c:pt>
                  <c:pt idx="9">
                    <c:v>グローバル人材</c:v>
                  </c:pt>
                  <c:pt idx="10">
                    <c:v>研究者</c:v>
                  </c:pt>
                  <c:pt idx="11">
                    <c:v>その他</c:v>
                  </c:pt>
                  <c:pt idx="12">
                    <c:v>不足していない</c:v>
                  </c:pt>
                </c15:dlblRangeCache>
              </c15:datalabelsRange>
            </c:ext>
            <c:ext xmlns:c16="http://schemas.microsoft.com/office/drawing/2014/chart" uri="{C3380CC4-5D6E-409C-BE32-E72D297353CC}">
              <c16:uniqueId val="{00000017-4617-46A5-8ACE-10A29299FC53}"/>
            </c:ext>
          </c:extLst>
        </c:ser>
        <c:ser>
          <c:idx val="2"/>
          <c:order val="1"/>
          <c:tx>
            <c:v>斜線</c:v>
          </c:tx>
          <c:spPr>
            <a:ln w="25400" cap="rnd">
              <a:noFill/>
              <a:round/>
            </a:ln>
            <a:effectLst/>
          </c:spPr>
          <c:marker>
            <c:symbol val="circle"/>
            <c:size val="5"/>
            <c:spPr>
              <a:noFill/>
              <a:ln w="9525">
                <a:noFill/>
              </a:ln>
              <a:effectLst/>
            </c:spPr>
          </c:marker>
          <c:dLbls>
            <c:delete val="1"/>
          </c:dLbls>
          <c:trendline>
            <c:spPr>
              <a:ln w="19050" cap="rnd">
                <a:solidFill>
                  <a:srgbClr val="00B0F0"/>
                </a:solidFill>
                <a:prstDash val="dash"/>
              </a:ln>
              <a:effectLst/>
            </c:spPr>
            <c:trendlineType val="linear"/>
            <c:dispRSqr val="0"/>
            <c:dispEq val="0"/>
          </c:trendline>
          <c:xVal>
            <c:numRef>
              <c:f>'[「組込み／IoTに関する動向調査」 集計_データ編_6章_1（B-E）20200306★.xlsx]26-8 (2018指標)'!$F$5:$F$17</c:f>
              <c:numCache>
                <c:formatCode>0</c:formatCode>
                <c:ptCount val="13"/>
                <c:pt idx="0">
                  <c:v>10</c:v>
                </c:pt>
                <c:pt idx="1">
                  <c:v>9</c:v>
                </c:pt>
                <c:pt idx="2">
                  <c:v>8.1</c:v>
                </c:pt>
                <c:pt idx="3">
                  <c:v>7.29</c:v>
                </c:pt>
                <c:pt idx="4">
                  <c:v>6.5609999999999999</c:v>
                </c:pt>
                <c:pt idx="5">
                  <c:v>5.9049000000000005</c:v>
                </c:pt>
                <c:pt idx="6">
                  <c:v>5.3144100000000005</c:v>
                </c:pt>
                <c:pt idx="7">
                  <c:v>4.7829690000000005</c:v>
                </c:pt>
                <c:pt idx="8">
                  <c:v>4.3046721000000003</c:v>
                </c:pt>
                <c:pt idx="9">
                  <c:v>3.8742048900000006</c:v>
                </c:pt>
                <c:pt idx="10">
                  <c:v>3.4867844010000004</c:v>
                </c:pt>
                <c:pt idx="11">
                  <c:v>3.1381059609000004</c:v>
                </c:pt>
                <c:pt idx="12">
                  <c:v>0</c:v>
                </c:pt>
              </c:numCache>
            </c:numRef>
          </c:xVal>
          <c:yVal>
            <c:numRef>
              <c:f>'[「組込み／IoTに関する動向調査」 集計_データ編_6章_1（B-E）20200306★.xlsx]26-8 (2018指標)'!$G$5:$G$17</c:f>
              <c:numCache>
                <c:formatCode>0</c:formatCode>
                <c:ptCount val="13"/>
                <c:pt idx="0">
                  <c:v>10</c:v>
                </c:pt>
                <c:pt idx="1">
                  <c:v>9</c:v>
                </c:pt>
                <c:pt idx="2">
                  <c:v>8.1</c:v>
                </c:pt>
                <c:pt idx="3">
                  <c:v>7.29</c:v>
                </c:pt>
                <c:pt idx="4">
                  <c:v>6.5609999999999999</c:v>
                </c:pt>
                <c:pt idx="5">
                  <c:v>5.9049000000000005</c:v>
                </c:pt>
                <c:pt idx="6">
                  <c:v>5.3144100000000005</c:v>
                </c:pt>
                <c:pt idx="7">
                  <c:v>4.7829690000000005</c:v>
                </c:pt>
                <c:pt idx="8">
                  <c:v>4.3046721000000003</c:v>
                </c:pt>
                <c:pt idx="9">
                  <c:v>3.8742048900000006</c:v>
                </c:pt>
                <c:pt idx="10">
                  <c:v>3.4867844010000004</c:v>
                </c:pt>
                <c:pt idx="11">
                  <c:v>3.1381059609000004</c:v>
                </c:pt>
                <c:pt idx="12">
                  <c:v>0</c:v>
                </c:pt>
              </c:numCache>
            </c:numRef>
          </c:yVal>
          <c:smooth val="0"/>
          <c:extLst>
            <c:ext xmlns:c16="http://schemas.microsoft.com/office/drawing/2014/chart" uri="{C3380CC4-5D6E-409C-BE32-E72D297353CC}">
              <c16:uniqueId val="{00000018-4617-46A5-8ACE-10A29299FC53}"/>
            </c:ext>
          </c:extLst>
        </c:ser>
        <c:dLbls>
          <c:dLblPos val="t"/>
          <c:showLegendKey val="0"/>
          <c:showVal val="1"/>
          <c:showCatName val="0"/>
          <c:showSerName val="0"/>
          <c:showPercent val="0"/>
          <c:showBubbleSize val="0"/>
        </c:dLbls>
        <c:axId val="472852736"/>
        <c:axId val="472891776"/>
      </c:scatterChart>
      <c:valAx>
        <c:axId val="472852736"/>
        <c:scaling>
          <c:orientation val="minMax"/>
          <c:max val="3"/>
        </c:scaling>
        <c:delete val="0"/>
        <c:axPos val="b"/>
        <c:majorGridlines>
          <c:spPr>
            <a:ln w="12700"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r>
                  <a:rPr lang="ja-JP" altLang="en-US" sz="1200" b="1" dirty="0"/>
                  <a:t>現在不足している人材</a:t>
                </a:r>
              </a:p>
            </c:rich>
          </c:tx>
          <c:layout>
            <c:manualLayout>
              <c:xMode val="edge"/>
              <c:yMode val="edge"/>
              <c:x val="0.45999377032760402"/>
              <c:y val="0.94384737058929968"/>
            </c:manualLayout>
          </c:layout>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numFmt formatCode="General" sourceLinked="0"/>
        <c:majorTickMark val="none"/>
        <c:minorTickMark val="none"/>
        <c:tickLblPos val="nextTo"/>
        <c:spPr>
          <a:noFill/>
          <a:ln w="19050" cap="flat" cmpd="sng" algn="ctr">
            <a:solidFill>
              <a:schemeClr val="bg1">
                <a:lumMod val="50000"/>
              </a:schemeClr>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72891776"/>
        <c:crosses val="autoZero"/>
        <c:crossBetween val="midCat"/>
        <c:majorUnit val="0.5"/>
      </c:valAx>
      <c:valAx>
        <c:axId val="472891776"/>
        <c:scaling>
          <c:orientation val="minMax"/>
          <c:max val="3"/>
          <c:min val="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vert="eaVert" wrap="square" anchor="ctr" anchorCtr="0"/>
              <a:lstStyle/>
              <a:p>
                <a:pPr>
                  <a:defRPr sz="12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r>
                  <a:rPr lang="ja-JP" altLang="en-US" sz="1200" b="1" dirty="0"/>
                  <a:t>将来不足が想定される人材</a:t>
                </a:r>
              </a:p>
            </c:rich>
          </c:tx>
          <c:layout>
            <c:manualLayout>
              <c:xMode val="edge"/>
              <c:yMode val="edge"/>
              <c:x val="4.4503140893804707E-2"/>
              <c:y val="0.35028553915922689"/>
            </c:manualLayout>
          </c:layout>
          <c:overlay val="0"/>
          <c:spPr>
            <a:noFill/>
            <a:ln>
              <a:noFill/>
            </a:ln>
            <a:effectLst/>
          </c:spPr>
          <c:txPr>
            <a:bodyPr rot="0" spcFirstLastPara="1" vertOverflow="ellipsis" vert="eaVert" wrap="square" anchor="ctr" anchorCtr="0"/>
            <a:lstStyle/>
            <a:p>
              <a:pPr>
                <a:defRPr sz="12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numFmt formatCode="General" sourceLinked="0"/>
        <c:majorTickMark val="none"/>
        <c:minorTickMark val="none"/>
        <c:tickLblPos val="nextTo"/>
        <c:spPr>
          <a:noFill/>
          <a:ln w="19050" cap="flat" cmpd="sng" algn="ctr">
            <a:solidFill>
              <a:schemeClr val="bg1">
                <a:lumMod val="50000"/>
              </a:schemeClr>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72852736"/>
        <c:crosses val="autoZero"/>
        <c:crossBetween val="midCat"/>
        <c:majorUnit val="0.5"/>
      </c:valAx>
      <c:spPr>
        <a:noFill/>
        <a:ln w="19050">
          <a:solidFill>
            <a:schemeClr val="bg1">
              <a:lumMod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en-US" sz="1200" b="1" dirty="0">
                <a:latin typeface="Meiryo UI" panose="020B0604030504040204" pitchFamily="50" charset="-128"/>
                <a:ea typeface="Meiryo UI" panose="020B0604030504040204" pitchFamily="50" charset="-128"/>
              </a:rPr>
              <a:t>現在と比べた将来の人材不足度</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403866450736243"/>
          <c:y val="0.13590311015044687"/>
          <c:w val="0.55231283062565695"/>
          <c:h val="0.79660767550255052"/>
        </c:manualLayout>
      </c:layout>
      <c:barChart>
        <c:barDir val="bar"/>
        <c:grouping val="stacked"/>
        <c:varyColors val="0"/>
        <c:ser>
          <c:idx val="0"/>
          <c:order val="0"/>
          <c:spPr>
            <a:solidFill>
              <a:schemeClr val="accent1"/>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1" i="0" u="none" strike="noStrike" kern="1200" baseline="0">
                    <a:solidFill>
                      <a:schemeClr val="bg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集計_データ編_6章_1（B-E）20200306★.xlsx]26-9(不足度)'!$D$5:$D$15</c:f>
              <c:strCache>
                <c:ptCount val="11"/>
                <c:pt idx="0">
                  <c:v>グローバル人材</c:v>
                </c:pt>
                <c:pt idx="1">
                  <c:v>研究者</c:v>
                </c:pt>
                <c:pt idx="2">
                  <c:v>複数の応用分野をまたいでとりまとめができる人材</c:v>
                </c:pt>
                <c:pt idx="3">
                  <c:v>ビジネスをデザインできる人材</c:v>
                </c:pt>
                <c:pt idx="4">
                  <c:v>新技術の専門技術者</c:v>
                </c:pt>
                <c:pt idx="5">
                  <c:v>運用技術者、顧客サポート技術者</c:v>
                </c:pt>
                <c:pt idx="6">
                  <c:v>システム全体を俯瞰して思考できる人材</c:v>
                </c:pt>
                <c:pt idx="7">
                  <c:v>品質管理技術者</c:v>
                </c:pt>
                <c:pt idx="8">
                  <c:v>実装・検証技術者</c:v>
                </c:pt>
                <c:pt idx="9">
                  <c:v>プロジェクトマネージャ</c:v>
                </c:pt>
                <c:pt idx="10">
                  <c:v>設計技術者</c:v>
                </c:pt>
              </c:strCache>
            </c:strRef>
          </c:cat>
          <c:val>
            <c:numRef>
              <c:f>'[「組込み／IoTに関する動向調査」 集計_データ編_6章_1（B-E）20200306★.xlsx]26-9(不足度)'!$I$5:$I$15</c:f>
              <c:numCache>
                <c:formatCode>0.00</c:formatCode>
                <c:ptCount val="11"/>
                <c:pt idx="0">
                  <c:v>1.5475165087568188</c:v>
                </c:pt>
                <c:pt idx="1">
                  <c:v>1.3294573643410852</c:v>
                </c:pt>
                <c:pt idx="2">
                  <c:v>1.1888161661173775</c:v>
                </c:pt>
                <c:pt idx="3">
                  <c:v>1.0997416020671833</c:v>
                </c:pt>
                <c:pt idx="4">
                  <c:v>1.0825098132039372</c:v>
                </c:pt>
                <c:pt idx="5">
                  <c:v>1.0879510000957029</c:v>
                </c:pt>
                <c:pt idx="6">
                  <c:v>0.94032154227407805</c:v>
                </c:pt>
                <c:pt idx="7">
                  <c:v>0.6752799310938844</c:v>
                </c:pt>
                <c:pt idx="8">
                  <c:v>0.85143991311837619</c:v>
                </c:pt>
                <c:pt idx="9">
                  <c:v>0.81131933468804096</c:v>
                </c:pt>
                <c:pt idx="10">
                  <c:v>0.81163453256476503</c:v>
                </c:pt>
              </c:numCache>
            </c:numRef>
          </c:val>
          <c:extLst>
            <c:ext xmlns:c16="http://schemas.microsoft.com/office/drawing/2014/chart" uri="{C3380CC4-5D6E-409C-BE32-E72D297353CC}">
              <c16:uniqueId val="{00000000-4D07-4C2D-929E-22E3F155A771}"/>
            </c:ext>
          </c:extLst>
        </c:ser>
        <c:dLbls>
          <c:showLegendKey val="0"/>
          <c:showVal val="0"/>
          <c:showCatName val="0"/>
          <c:showSerName val="0"/>
          <c:showPercent val="0"/>
          <c:showBubbleSize val="0"/>
        </c:dLbls>
        <c:gapWidth val="40"/>
        <c:overlap val="100"/>
        <c:axId val="472924160"/>
        <c:axId val="472925696"/>
      </c:barChart>
      <c:catAx>
        <c:axId val="472924160"/>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72925696"/>
        <c:crosses val="autoZero"/>
        <c:auto val="1"/>
        <c:lblAlgn val="ctr"/>
        <c:lblOffset val="100"/>
        <c:noMultiLvlLbl val="0"/>
      </c:catAx>
      <c:valAx>
        <c:axId val="472925696"/>
        <c:scaling>
          <c:orientation val="minMax"/>
          <c:max val="3"/>
          <c:min val="0"/>
        </c:scaling>
        <c:delete val="0"/>
        <c:axPos val="t"/>
        <c:majorGridlines>
          <c:spPr>
            <a:ln w="3175" cap="flat" cmpd="sng" algn="ctr">
              <a:solidFill>
                <a:schemeClr val="tx1">
                  <a:lumMod val="50000"/>
                  <a:lumOff val="50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ja-JP"/>
          </a:p>
        </c:txPr>
        <c:crossAx val="472924160"/>
        <c:crosses val="autoZero"/>
        <c:crossBetween val="between"/>
        <c:majorUnit val="0.5"/>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3">
    <c:autoUpdate val="0"/>
  </c:externalData>
</c:chartSpace>
</file>

<file path=ppt/charts/chart3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en-US" sz="1100" b="1" dirty="0">
                <a:latin typeface="Meiryo UI" panose="020B0604030504040204" pitchFamily="50" charset="-128"/>
                <a:ea typeface="Meiryo UI" panose="020B0604030504040204" pitchFamily="50" charset="-128"/>
              </a:rPr>
              <a:t>現在と比べた将来の人材不足度（経年比較）</a:t>
            </a:r>
          </a:p>
        </c:rich>
      </c:tx>
      <c:overlay val="0"/>
      <c:spPr>
        <a:noFill/>
        <a:ln>
          <a:noFill/>
        </a:ln>
        <a:effectLst/>
      </c:spPr>
      <c:txPr>
        <a:bodyPr rot="0" spcFirstLastPara="1" vertOverflow="ellipsis" vert="horz" wrap="square" anchor="ctr" anchorCtr="1"/>
        <a:lstStyle/>
        <a:p>
          <a:pPr>
            <a:defRPr sz="11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36022959202255128"/>
          <c:y val="0.13590311015044687"/>
          <c:w val="0.59594965291688207"/>
          <c:h val="0.79660767550255052"/>
        </c:manualLayout>
      </c:layout>
      <c:barChart>
        <c:barDir val="bar"/>
        <c:grouping val="clustered"/>
        <c:varyColors val="0"/>
        <c:ser>
          <c:idx val="0"/>
          <c:order val="0"/>
          <c:tx>
            <c:strRef>
              <c:f>'[「組込み／IoTに関する動向調査」 集計_データ編_6章_1（B-E）20200306★.xlsx]26-10(不足度・経年)'!$I$4</c:f>
              <c:strCache>
                <c:ptCount val="1"/>
                <c:pt idx="0">
                  <c:v>現在と比べた将来の人材不足度（2019）</c:v>
                </c:pt>
              </c:strCache>
            </c:strRef>
          </c:tx>
          <c:spPr>
            <a:solidFill>
              <a:schemeClr val="accent1"/>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集計_データ編_6章_1（B-E）20200306★.xlsx]26-10(不足度・経年)'!$D$5:$D$17</c:f>
              <c:strCache>
                <c:ptCount val="13"/>
                <c:pt idx="0">
                  <c:v>グローバル人材</c:v>
                </c:pt>
                <c:pt idx="1">
                  <c:v>研究者</c:v>
                </c:pt>
                <c:pt idx="2">
                  <c:v>複数の応用分野をまたいでとりまとめができる人材</c:v>
                </c:pt>
                <c:pt idx="3">
                  <c:v>ビジネスをデザインできる人材</c:v>
                </c:pt>
                <c:pt idx="4">
                  <c:v>新技術の専門技術者</c:v>
                </c:pt>
                <c:pt idx="5">
                  <c:v>運用技術者、顧客サポート技術者</c:v>
                </c:pt>
                <c:pt idx="6">
                  <c:v>システム全体を俯瞰して思考できる人材</c:v>
                </c:pt>
                <c:pt idx="7">
                  <c:v>品質管理技術者</c:v>
                </c:pt>
                <c:pt idx="8">
                  <c:v>実装・検証技術者</c:v>
                </c:pt>
                <c:pt idx="9">
                  <c:v>プロジェクトマネージャ</c:v>
                </c:pt>
                <c:pt idx="10">
                  <c:v>設計技術者</c:v>
                </c:pt>
                <c:pt idx="11">
                  <c:v>その他</c:v>
                </c:pt>
                <c:pt idx="12">
                  <c:v>不足していない</c:v>
                </c:pt>
              </c:strCache>
            </c:strRef>
          </c:cat>
          <c:val>
            <c:numRef>
              <c:f>'[「組込み／IoTに関する動向調査」 集計_データ編_6章_1（B-E）20200306★.xlsx]26-10(不足度・経年)'!$I$5:$I$15</c:f>
              <c:numCache>
                <c:formatCode>0.00</c:formatCode>
                <c:ptCount val="11"/>
                <c:pt idx="0">
                  <c:v>1.5485034453057709</c:v>
                </c:pt>
                <c:pt idx="1">
                  <c:v>1.3303052325581397</c:v>
                </c:pt>
                <c:pt idx="2">
                  <c:v>1.1895743396927076</c:v>
                </c:pt>
                <c:pt idx="3">
                  <c:v>1.1004429678848284</c:v>
                </c:pt>
                <c:pt idx="4">
                  <c:v>1.0832001893603174</c:v>
                </c:pt>
                <c:pt idx="5">
                  <c:v>1.0886448463967844</c:v>
                </c:pt>
                <c:pt idx="6">
                  <c:v>0.94092123713522224</c:v>
                </c:pt>
                <c:pt idx="7">
                  <c:v>0.67571059431524538</c:v>
                </c:pt>
                <c:pt idx="8">
                  <c:v>0.85198292326704861</c:v>
                </c:pt>
                <c:pt idx="9">
                  <c:v>0.81183675773312269</c:v>
                </c:pt>
                <c:pt idx="10">
                  <c:v>0.81215215662890083</c:v>
                </c:pt>
              </c:numCache>
            </c:numRef>
          </c:val>
          <c:extLst>
            <c:ext xmlns:c16="http://schemas.microsoft.com/office/drawing/2014/chart" uri="{C3380CC4-5D6E-409C-BE32-E72D297353CC}">
              <c16:uniqueId val="{00000000-3FDD-41CA-AD45-F3EDDDF07C08}"/>
            </c:ext>
          </c:extLst>
        </c:ser>
        <c:ser>
          <c:idx val="1"/>
          <c:order val="1"/>
          <c:tx>
            <c:strRef>
              <c:f>'[「組込み／IoTに関する動向調査」 集計_データ編_6章_1（B-E）20200306★.xlsx]26-10(不足度・経年)'!$Q$4</c:f>
              <c:strCache>
                <c:ptCount val="1"/>
                <c:pt idx="0">
                  <c:v>現在と比べた将来の人材不足度（2018）</c:v>
                </c:pt>
              </c:strCache>
            </c:strRef>
          </c:tx>
          <c:spPr>
            <a:solidFill>
              <a:schemeClr val="accent2"/>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集計_データ編_6章_1（B-E）20200306★.xlsx]26-10(不足度・経年)'!$D$5:$D$17</c:f>
              <c:strCache>
                <c:ptCount val="13"/>
                <c:pt idx="0">
                  <c:v>グローバル人材</c:v>
                </c:pt>
                <c:pt idx="1">
                  <c:v>研究者</c:v>
                </c:pt>
                <c:pt idx="2">
                  <c:v>複数の応用分野をまたいでとりまとめができる人材</c:v>
                </c:pt>
                <c:pt idx="3">
                  <c:v>ビジネスをデザインできる人材</c:v>
                </c:pt>
                <c:pt idx="4">
                  <c:v>新技術の専門技術者</c:v>
                </c:pt>
                <c:pt idx="5">
                  <c:v>運用技術者、顧客サポート技術者</c:v>
                </c:pt>
                <c:pt idx="6">
                  <c:v>システム全体を俯瞰して思考できる人材</c:v>
                </c:pt>
                <c:pt idx="7">
                  <c:v>品質管理技術者</c:v>
                </c:pt>
                <c:pt idx="8">
                  <c:v>実装・検証技術者</c:v>
                </c:pt>
                <c:pt idx="9">
                  <c:v>プロジェクトマネージャ</c:v>
                </c:pt>
                <c:pt idx="10">
                  <c:v>設計技術者</c:v>
                </c:pt>
                <c:pt idx="11">
                  <c:v>その他</c:v>
                </c:pt>
                <c:pt idx="12">
                  <c:v>不足していない</c:v>
                </c:pt>
              </c:strCache>
            </c:strRef>
          </c:cat>
          <c:val>
            <c:numRef>
              <c:f>'[「組込み／IoTに関する動向調査」 集計_データ編_6章_1（B-E）20200306★.xlsx]26-10(不足度・経年)'!$Q$5:$Q$15</c:f>
              <c:numCache>
                <c:formatCode>0.00</c:formatCode>
                <c:ptCount val="11"/>
                <c:pt idx="0">
                  <c:v>2.563907139728427</c:v>
                </c:pt>
                <c:pt idx="1">
                  <c:v>2.5243101182654399</c:v>
                </c:pt>
                <c:pt idx="2">
                  <c:v>1.1664622572638341</c:v>
                </c:pt>
                <c:pt idx="3">
                  <c:v>1.0689089570460664</c:v>
                </c:pt>
                <c:pt idx="4">
                  <c:v>1.1627430455021268</c:v>
                </c:pt>
                <c:pt idx="5">
                  <c:v>2.1654621112571175</c:v>
                </c:pt>
                <c:pt idx="6">
                  <c:v>0.86743115363162804</c:v>
                </c:pt>
                <c:pt idx="7">
                  <c:v>0.93547963206307483</c:v>
                </c:pt>
                <c:pt idx="8">
                  <c:v>0.71959971697159597</c:v>
                </c:pt>
                <c:pt idx="9">
                  <c:v>0.74799513674825302</c:v>
                </c:pt>
                <c:pt idx="10">
                  <c:v>0.66603727849150951</c:v>
                </c:pt>
              </c:numCache>
            </c:numRef>
          </c:val>
          <c:extLst>
            <c:ext xmlns:c16="http://schemas.microsoft.com/office/drawing/2014/chart" uri="{C3380CC4-5D6E-409C-BE32-E72D297353CC}">
              <c16:uniqueId val="{00000001-3FDD-41CA-AD45-F3EDDDF07C08}"/>
            </c:ext>
          </c:extLst>
        </c:ser>
        <c:dLbls>
          <c:showLegendKey val="0"/>
          <c:showVal val="0"/>
          <c:showCatName val="0"/>
          <c:showSerName val="0"/>
          <c:showPercent val="0"/>
          <c:showBubbleSize val="0"/>
        </c:dLbls>
        <c:gapWidth val="40"/>
        <c:axId val="473324160"/>
        <c:axId val="473338240"/>
      </c:barChart>
      <c:catAx>
        <c:axId val="473324160"/>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73338240"/>
        <c:crosses val="autoZero"/>
        <c:auto val="1"/>
        <c:lblAlgn val="ctr"/>
        <c:lblOffset val="100"/>
        <c:noMultiLvlLbl val="0"/>
      </c:catAx>
      <c:valAx>
        <c:axId val="473338240"/>
        <c:scaling>
          <c:orientation val="minMax"/>
          <c:max val="3"/>
          <c:min val="0"/>
        </c:scaling>
        <c:delete val="0"/>
        <c:axPos val="t"/>
        <c:majorGridlines>
          <c:spPr>
            <a:ln w="3175" cap="flat" cmpd="sng" algn="ctr">
              <a:solidFill>
                <a:schemeClr val="tx1">
                  <a:lumMod val="50000"/>
                  <a:lumOff val="50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crossAx val="473324160"/>
        <c:crosses val="autoZero"/>
        <c:crossBetween val="between"/>
        <c:majorUnit val="0.5"/>
      </c:valAx>
      <c:spPr>
        <a:noFill/>
        <a:ln>
          <a:solidFill>
            <a:schemeClr val="tx1">
              <a:lumMod val="50000"/>
              <a:lumOff val="50000"/>
            </a:schemeClr>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3">
    <c:autoUpdate val="0"/>
  </c:externalData>
</c:chartSpace>
</file>

<file path=ppt/charts/chart3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216212114791045"/>
          <c:y val="7.8280004915351961E-2"/>
          <c:w val="0.55936716573352274"/>
          <c:h val="0.87984094425171644"/>
        </c:manualLayout>
      </c:layout>
      <c:barChart>
        <c:barDir val="bar"/>
        <c:grouping val="stacked"/>
        <c:varyColors val="0"/>
        <c:ser>
          <c:idx val="0"/>
          <c:order val="0"/>
          <c:spPr>
            <a:solidFill>
              <a:schemeClr val="accent1"/>
            </a:solidFill>
            <a:ln>
              <a:solidFill>
                <a:sysClr val="windowText" lastClr="000000"/>
              </a:solidFill>
            </a:ln>
            <a:effectLst/>
          </c:spPr>
          <c:invertIfNegative val="0"/>
          <c:dLbls>
            <c:spPr>
              <a:noFill/>
              <a:ln>
                <a:noFill/>
              </a:ln>
              <a:effectLst/>
            </c:spPr>
            <c:txPr>
              <a:bodyPr wrap="square" lIns="38100" tIns="19050" rIns="38100" bIns="19050" anchor="ctr">
                <a:spAutoFit/>
              </a:bodyPr>
              <a:lstStyle/>
              <a:p>
                <a:pPr>
                  <a:defRPr sz="600" b="1">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集計_データ編_6章_1（B-E）20200306★.xlsx]26-11(ク)'!$D$5:$D$37</c:f>
              <c:strCache>
                <c:ptCount val="33"/>
                <c:pt idx="0">
                  <c:v>グローバル人材                                        </c:v>
                </c:pt>
                <c:pt idx="1">
                  <c:v>100人以下</c:v>
                </c:pt>
                <c:pt idx="2">
                  <c:v>101人以上</c:v>
                </c:pt>
                <c:pt idx="3">
                  <c:v>研究者                                                </c:v>
                </c:pt>
                <c:pt idx="4">
                  <c:v>100人以下</c:v>
                </c:pt>
                <c:pt idx="5">
                  <c:v>101人以上</c:v>
                </c:pt>
                <c:pt idx="6">
                  <c:v>複数の応用分野をまたいでとりまとめができる人材</c:v>
                </c:pt>
                <c:pt idx="7">
                  <c:v>100人以下</c:v>
                </c:pt>
                <c:pt idx="8">
                  <c:v>101人以上</c:v>
                </c:pt>
                <c:pt idx="9">
                  <c:v>ビジネスをデザインできる人材                       </c:v>
                </c:pt>
                <c:pt idx="10">
                  <c:v>100人以下</c:v>
                </c:pt>
                <c:pt idx="11">
                  <c:v>101人以上</c:v>
                </c:pt>
                <c:pt idx="12">
                  <c:v>新技術の専門技術者                              </c:v>
                </c:pt>
                <c:pt idx="13">
                  <c:v>100人以下</c:v>
                </c:pt>
                <c:pt idx="14">
                  <c:v>101人以上</c:v>
                </c:pt>
                <c:pt idx="15">
                  <c:v>運用技術者、顧客サポート技術者               </c:v>
                </c:pt>
                <c:pt idx="16">
                  <c:v>100人以下</c:v>
                </c:pt>
                <c:pt idx="17">
                  <c:v>101人以上</c:v>
                </c:pt>
                <c:pt idx="18">
                  <c:v>システム全体を俯瞰して思考できる人材         </c:v>
                </c:pt>
                <c:pt idx="19">
                  <c:v>100人以下</c:v>
                </c:pt>
                <c:pt idx="20">
                  <c:v>101人以上</c:v>
                </c:pt>
                <c:pt idx="21">
                  <c:v>品質管理技術者                                  </c:v>
                </c:pt>
                <c:pt idx="22">
                  <c:v>100人以下</c:v>
                </c:pt>
                <c:pt idx="23">
                  <c:v>101人以上</c:v>
                </c:pt>
                <c:pt idx="24">
                  <c:v>実装・検証技術者                                </c:v>
                </c:pt>
                <c:pt idx="25">
                  <c:v>100人以下</c:v>
                </c:pt>
                <c:pt idx="26">
                  <c:v>101人以上</c:v>
                </c:pt>
                <c:pt idx="27">
                  <c:v>プロジェクトマネージャ                              </c:v>
                </c:pt>
                <c:pt idx="28">
                  <c:v>100人以下</c:v>
                </c:pt>
                <c:pt idx="29">
                  <c:v>101人以上</c:v>
                </c:pt>
                <c:pt idx="30">
                  <c:v>設計技術者                                       </c:v>
                </c:pt>
                <c:pt idx="31">
                  <c:v>100人以下</c:v>
                </c:pt>
                <c:pt idx="32">
                  <c:v>101人以上</c:v>
                </c:pt>
              </c:strCache>
            </c:strRef>
          </c:cat>
          <c:val>
            <c:numRef>
              <c:f>'[「組込み／IoTに関する動向調査」 集計_データ編_6章_1（B-E）20200306★.xlsx]26-11(ク)'!$I$5:$I$37</c:f>
              <c:numCache>
                <c:formatCode>0.00</c:formatCode>
                <c:ptCount val="33"/>
                <c:pt idx="1">
                  <c:v>1.9737684729064038</c:v>
                </c:pt>
                <c:pt idx="2">
                  <c:v>1.2022514071294559</c:v>
                </c:pt>
                <c:pt idx="4">
                  <c:v>1.5846743295019154</c:v>
                </c:pt>
                <c:pt idx="5">
                  <c:v>1.00187617260788</c:v>
                </c:pt>
                <c:pt idx="7">
                  <c:v>1.1915376495425756</c:v>
                </c:pt>
                <c:pt idx="8">
                  <c:v>1.1840354767184038</c:v>
                </c:pt>
                <c:pt idx="10">
                  <c:v>1.1050513484178006</c:v>
                </c:pt>
                <c:pt idx="11">
                  <c:v>1.089418750796918</c:v>
                </c:pt>
                <c:pt idx="13">
                  <c:v>1.1236781609195399</c:v>
                </c:pt>
                <c:pt idx="14">
                  <c:v>1.0122047929440436</c:v>
                </c:pt>
                <c:pt idx="16">
                  <c:v>0.96778325123152709</c:v>
                </c:pt>
                <c:pt idx="17">
                  <c:v>1.4312516751541142</c:v>
                </c:pt>
                <c:pt idx="19">
                  <c:v>0.93995226245492869</c:v>
                </c:pt>
                <c:pt idx="20">
                  <c:v>0.94115640457103866</c:v>
                </c:pt>
                <c:pt idx="22">
                  <c:v>0.54854111405835537</c:v>
                </c:pt>
                <c:pt idx="23">
                  <c:v>0.92480877471496603</c:v>
                </c:pt>
                <c:pt idx="25">
                  <c:v>0.79460098522167477</c:v>
                </c:pt>
                <c:pt idx="26">
                  <c:v>1.00187617260788</c:v>
                </c:pt>
                <c:pt idx="28">
                  <c:v>0.81051382546474404</c:v>
                </c:pt>
                <c:pt idx="29">
                  <c:v>0.81311689371074325</c:v>
                </c:pt>
                <c:pt idx="31">
                  <c:v>0.7953158758966381</c:v>
                </c:pt>
                <c:pt idx="32">
                  <c:v>0.8587510050924686</c:v>
                </c:pt>
              </c:numCache>
            </c:numRef>
          </c:val>
          <c:extLst>
            <c:ext xmlns:c16="http://schemas.microsoft.com/office/drawing/2014/chart" uri="{C3380CC4-5D6E-409C-BE32-E72D297353CC}">
              <c16:uniqueId val="{00000000-8C11-415F-B360-373ECCE15861}"/>
            </c:ext>
          </c:extLst>
        </c:ser>
        <c:dLbls>
          <c:showLegendKey val="0"/>
          <c:showVal val="0"/>
          <c:showCatName val="0"/>
          <c:showSerName val="0"/>
          <c:showPercent val="0"/>
          <c:showBubbleSize val="0"/>
        </c:dLbls>
        <c:gapWidth val="40"/>
        <c:overlap val="100"/>
        <c:axId val="473383680"/>
        <c:axId val="473385216"/>
      </c:barChart>
      <c:catAx>
        <c:axId val="473383680"/>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473385216"/>
        <c:crosses val="autoZero"/>
        <c:auto val="1"/>
        <c:lblAlgn val="ctr"/>
        <c:lblOffset val="100"/>
        <c:noMultiLvlLbl val="0"/>
      </c:catAx>
      <c:valAx>
        <c:axId val="473385216"/>
        <c:scaling>
          <c:orientation val="minMax"/>
          <c:max val="3"/>
          <c:min val="0"/>
        </c:scaling>
        <c:delete val="0"/>
        <c:axPos val="t"/>
        <c:majorGridlines>
          <c:spPr>
            <a:ln w="3175" cap="flat" cmpd="sng" algn="ctr">
              <a:solidFill>
                <a:schemeClr val="tx1">
                  <a:lumMod val="50000"/>
                  <a:lumOff val="50000"/>
                </a:schemeClr>
              </a:solidFill>
              <a:round/>
            </a:ln>
            <a:effectLst/>
          </c:spPr>
        </c:majorGridlines>
        <c:numFmt formatCode="General" sourceLinked="0"/>
        <c:majorTickMark val="none"/>
        <c:minorTickMark val="none"/>
        <c:tickLblPos val="nextTo"/>
        <c:spPr>
          <a:noFill/>
          <a:ln>
            <a:noFill/>
          </a:ln>
          <a:effectLst/>
        </c:spPr>
        <c:txPr>
          <a:bodyPr rot="-60000000" vert="horz"/>
          <a:lstStyle/>
          <a:p>
            <a:pPr>
              <a:defRPr/>
            </a:pPr>
            <a:endParaRPr lang="ja-JP"/>
          </a:p>
        </c:txPr>
        <c:crossAx val="473383680"/>
        <c:crosses val="autoZero"/>
        <c:crossBetween val="between"/>
        <c:majorUnit val="0.5"/>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900"/>
      </a:pPr>
      <a:endParaRPr lang="ja-JP"/>
    </a:p>
  </c:txPr>
  <c:externalData r:id="rId1">
    <c:autoUpdate val="0"/>
  </c:externalData>
</c:chartSpace>
</file>

<file path=ppt/charts/chart3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789787234042555"/>
          <c:y val="7.2495777777777784E-2"/>
          <c:w val="0.56918049645390068"/>
          <c:h val="0.91107480158730159"/>
        </c:manualLayout>
      </c:layout>
      <c:barChart>
        <c:barDir val="bar"/>
        <c:grouping val="stacked"/>
        <c:varyColors val="0"/>
        <c:ser>
          <c:idx val="0"/>
          <c:order val="0"/>
          <c:tx>
            <c:strRef>
              <c:f>'Q27'!$G$19</c:f>
              <c:strCache>
                <c:ptCount val="1"/>
                <c:pt idx="0">
                  <c:v>1番目(n=796)</c:v>
                </c:pt>
              </c:strCache>
            </c:strRef>
          </c:tx>
          <c:spPr>
            <a:solidFill>
              <a:srgbClr val="FF9966"/>
            </a:solidFill>
            <a:ln>
              <a:solidFill>
                <a:schemeClr val="tx1"/>
              </a:solidFill>
            </a:ln>
            <a:effectLst/>
          </c:spPr>
          <c:invertIfNegative val="0"/>
          <c:dLbls>
            <c:dLbl>
              <c:idx val="8"/>
              <c:delete val="1"/>
              <c:extLst>
                <c:ext xmlns:c15="http://schemas.microsoft.com/office/drawing/2012/chart" uri="{CE6537A1-D6FC-4f65-9D91-7224C49458BB}"/>
                <c:ext xmlns:c16="http://schemas.microsoft.com/office/drawing/2014/chart" uri="{C3380CC4-5D6E-409C-BE32-E72D297353CC}">
                  <c16:uniqueId val="{00000008-5FE5-4A4D-A5DF-0E41CA76D878}"/>
                </c:ext>
              </c:extLst>
            </c:dLbl>
            <c:dLbl>
              <c:idx val="9"/>
              <c:delete val="1"/>
              <c:extLst>
                <c:ext xmlns:c15="http://schemas.microsoft.com/office/drawing/2012/chart" uri="{CE6537A1-D6FC-4f65-9D91-7224C49458BB}"/>
                <c:ext xmlns:c16="http://schemas.microsoft.com/office/drawing/2014/chart" uri="{C3380CC4-5D6E-409C-BE32-E72D297353CC}">
                  <c16:uniqueId val="{00000007-5FE5-4A4D-A5DF-0E41CA76D878}"/>
                </c:ext>
              </c:extLst>
            </c:dLbl>
            <c:dLbl>
              <c:idx val="10"/>
              <c:delete val="1"/>
              <c:extLst>
                <c:ext xmlns:c15="http://schemas.microsoft.com/office/drawing/2012/chart" uri="{CE6537A1-D6FC-4f65-9D91-7224C49458BB}"/>
                <c:ext xmlns:c16="http://schemas.microsoft.com/office/drawing/2014/chart" uri="{C3380CC4-5D6E-409C-BE32-E72D297353CC}">
                  <c16:uniqueId val="{00000006-5FE5-4A4D-A5DF-0E41CA76D878}"/>
                </c:ext>
              </c:extLst>
            </c:dLbl>
            <c:dLbl>
              <c:idx val="11"/>
              <c:delete val="1"/>
              <c:extLst>
                <c:ext xmlns:c15="http://schemas.microsoft.com/office/drawing/2012/chart" uri="{CE6537A1-D6FC-4f65-9D91-7224C49458BB}"/>
                <c:ext xmlns:c16="http://schemas.microsoft.com/office/drawing/2014/chart" uri="{C3380CC4-5D6E-409C-BE32-E72D297353CC}">
                  <c16:uniqueId val="{00000005-5FE5-4A4D-A5DF-0E41CA76D878}"/>
                </c:ext>
              </c:extLst>
            </c:dLbl>
            <c:dLbl>
              <c:idx val="12"/>
              <c:delete val="1"/>
              <c:extLst>
                <c:ext xmlns:c15="http://schemas.microsoft.com/office/drawing/2012/chart" uri="{CE6537A1-D6FC-4f65-9D91-7224C49458BB}"/>
                <c:ext xmlns:c16="http://schemas.microsoft.com/office/drawing/2014/chart" uri="{C3380CC4-5D6E-409C-BE32-E72D297353CC}">
                  <c16:uniqueId val="{00000002-5FE5-4A4D-A5DF-0E41CA76D878}"/>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'Q27'!$B$20:$B$32</c:f>
              <c:strCache>
                <c:ptCount val="13"/>
                <c:pt idx="0">
                  <c:v>1.中途採用／ヘッドハンティングの活用（n=481）</c:v>
                </c:pt>
                <c:pt idx="1">
                  <c:v>2.不足人材に求めるスキルの明確化（n=240）</c:v>
                </c:pt>
                <c:pt idx="2">
                  <c:v>3.今いる人材の再教育、スキルチェンジの強化（n=406）</c:v>
                </c:pt>
                <c:pt idx="3">
                  <c:v>4.大学・教育機関等との連携強化（新卒採用等）（n=275）</c:v>
                </c:pt>
                <c:pt idx="4">
                  <c:v>5.外注／技術者派遣の活用（n=301）</c:v>
                </c:pt>
                <c:pt idx="5">
                  <c:v>6.自動化、ツール、AI等の活用による生産性向上（n=110）</c:v>
                </c:pt>
                <c:pt idx="6">
                  <c:v>7.研究機関等との連携強化（研究者の採用等）（n=95）</c:v>
                </c:pt>
                <c:pt idx="7">
                  <c:v>8.外部の技術者教育・研修の活用（n=116）</c:v>
                </c:pt>
                <c:pt idx="8">
                  <c:v>9.海外人材の活用（n=64）</c:v>
                </c:pt>
                <c:pt idx="9">
                  <c:v>10.他分野からの人材のシフトの強化（n=53）</c:v>
                </c:pt>
                <c:pt idx="10">
                  <c:v>11.未就労人材（若い世代・女性・高齢者等）の活用（n=50）</c:v>
                </c:pt>
                <c:pt idx="11">
                  <c:v>12.公的制度の活用（雇用調整助成金等）（n=33）</c:v>
                </c:pt>
                <c:pt idx="12">
                  <c:v>13.短時間就労者（子育て・介護等）の活用（n=25）</c:v>
                </c:pt>
              </c:strCache>
            </c:strRef>
          </c:cat>
          <c:val>
            <c:numRef>
              <c:f>'Q27'!$G$20:$G$32</c:f>
              <c:numCache>
                <c:formatCode>0.0%</c:formatCode>
                <c:ptCount val="13"/>
                <c:pt idx="0">
                  <c:v>0.31155778894472363</c:v>
                </c:pt>
                <c:pt idx="1">
                  <c:v>0.18592964824120603</c:v>
                </c:pt>
                <c:pt idx="2">
                  <c:v>0.157035175879397</c:v>
                </c:pt>
                <c:pt idx="3">
                  <c:v>0.14698492462311558</c:v>
                </c:pt>
                <c:pt idx="4">
                  <c:v>7.2864321608040197E-2</c:v>
                </c:pt>
                <c:pt idx="5">
                  <c:v>3.2663316582914576E-2</c:v>
                </c:pt>
                <c:pt idx="6">
                  <c:v>2.1356783919597989E-2</c:v>
                </c:pt>
                <c:pt idx="7">
                  <c:v>2.0100502512562814E-2</c:v>
                </c:pt>
                <c:pt idx="8">
                  <c:v>1.6331658291457288E-2</c:v>
                </c:pt>
                <c:pt idx="9">
                  <c:v>8.7939698492462311E-3</c:v>
                </c:pt>
                <c:pt idx="10">
                  <c:v>6.2814070351758797E-3</c:v>
                </c:pt>
                <c:pt idx="11">
                  <c:v>5.0251256281407036E-3</c:v>
                </c:pt>
                <c:pt idx="12">
                  <c:v>2.5125628140703518E-3</c:v>
                </c:pt>
              </c:numCache>
            </c:numRef>
          </c:val>
          <c:extLst>
            <c:ext xmlns:c16="http://schemas.microsoft.com/office/drawing/2014/chart" uri="{C3380CC4-5D6E-409C-BE32-E72D297353CC}">
              <c16:uniqueId val="{00000000-8AAF-4DFF-AC91-D532177AF07C}"/>
            </c:ext>
          </c:extLst>
        </c:ser>
        <c:ser>
          <c:idx val="1"/>
          <c:order val="1"/>
          <c:tx>
            <c:strRef>
              <c:f>'Q27'!$H$19</c:f>
              <c:strCache>
                <c:ptCount val="1"/>
                <c:pt idx="0">
                  <c:v>2番目(n=761)</c:v>
                </c:pt>
              </c:strCache>
            </c:strRef>
          </c:tx>
          <c:spPr>
            <a:solidFill>
              <a:srgbClr val="FFFF99"/>
            </a:solidFill>
            <a:ln>
              <a:solidFill>
                <a:schemeClr val="tx1"/>
              </a:solidFill>
            </a:ln>
            <a:effectLst/>
          </c:spPr>
          <c:invertIfNegative val="0"/>
          <c:dLbls>
            <c:dLbl>
              <c:idx val="8"/>
              <c:layout>
                <c:manualLayout>
                  <c:x val="4.5035460992907247E-3"/>
                  <c:y val="5.644666666666666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FE5-4A4D-A5DF-0E41CA76D878}"/>
                </c:ext>
              </c:extLst>
            </c:dLbl>
            <c:dLbl>
              <c:idx val="9"/>
              <c:layout>
                <c:manualLayout>
                  <c:x val="6.0047281323877067E-3"/>
                  <c:y val="-2.82200000000010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FE5-4A4D-A5DF-0E41CA76D878}"/>
                </c:ext>
              </c:extLst>
            </c:dLbl>
            <c:dLbl>
              <c:idx val="10"/>
              <c:layout>
                <c:manualLayout>
                  <c:x val="9.0070921985815049E-3"/>
                  <c:y val="-2.821888888888889E-3"/>
                </c:manualLayout>
              </c:layout>
              <c:spPr>
                <a:noFill/>
                <a:ln>
                  <a:noFill/>
                </a:ln>
                <a:effectLst/>
              </c:spPr>
              <c:txPr>
                <a:bodyPr rot="0" spcFirstLastPara="1" vertOverflow="ellipsis" vert="horz" wrap="square" lIns="38100" tIns="19050" rIns="38100" bIns="19050" anchor="ctr" anchorCtr="1">
                  <a:noAutofit/>
                </a:bodyPr>
                <a:lstStyle/>
                <a:p>
                  <a:pPr>
                    <a:defRPr sz="6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4.0524349881796692E-2"/>
                      <c:h val="2.8814888888888886E-2"/>
                    </c:manualLayout>
                  </c15:layout>
                </c:ext>
                <c:ext xmlns:c16="http://schemas.microsoft.com/office/drawing/2014/chart" uri="{C3380CC4-5D6E-409C-BE32-E72D297353CC}">
                  <c16:uniqueId val="{0000000E-5FE5-4A4D-A5DF-0E41CA76D878}"/>
                </c:ext>
              </c:extLst>
            </c:dLbl>
            <c:dLbl>
              <c:idx val="11"/>
              <c:delete val="1"/>
              <c:extLst>
                <c:ext xmlns:c15="http://schemas.microsoft.com/office/drawing/2012/chart" uri="{CE6537A1-D6FC-4f65-9D91-7224C49458BB}"/>
                <c:ext xmlns:c16="http://schemas.microsoft.com/office/drawing/2014/chart" uri="{C3380CC4-5D6E-409C-BE32-E72D297353CC}">
                  <c16:uniqueId val="{00000004-5FE5-4A4D-A5DF-0E41CA76D878}"/>
                </c:ext>
              </c:extLst>
            </c:dLbl>
            <c:dLbl>
              <c:idx val="12"/>
              <c:delete val="1"/>
              <c:extLst>
                <c:ext xmlns:c15="http://schemas.microsoft.com/office/drawing/2012/chart" uri="{CE6537A1-D6FC-4f65-9D91-7224C49458BB}"/>
                <c:ext xmlns:c16="http://schemas.microsoft.com/office/drawing/2014/chart" uri="{C3380CC4-5D6E-409C-BE32-E72D297353CC}">
                  <c16:uniqueId val="{00000001-5FE5-4A4D-A5DF-0E41CA76D878}"/>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'Q27'!$B$20:$B$32</c:f>
              <c:strCache>
                <c:ptCount val="13"/>
                <c:pt idx="0">
                  <c:v>1.中途採用／ヘッドハンティングの活用（n=481）</c:v>
                </c:pt>
                <c:pt idx="1">
                  <c:v>2.不足人材に求めるスキルの明確化（n=240）</c:v>
                </c:pt>
                <c:pt idx="2">
                  <c:v>3.今いる人材の再教育、スキルチェンジの強化（n=406）</c:v>
                </c:pt>
                <c:pt idx="3">
                  <c:v>4.大学・教育機関等との連携強化（新卒採用等）（n=275）</c:v>
                </c:pt>
                <c:pt idx="4">
                  <c:v>5.外注／技術者派遣の活用（n=301）</c:v>
                </c:pt>
                <c:pt idx="5">
                  <c:v>6.自動化、ツール、AI等の活用による生産性向上（n=110）</c:v>
                </c:pt>
                <c:pt idx="6">
                  <c:v>7.研究機関等との連携強化（研究者の採用等）（n=95）</c:v>
                </c:pt>
                <c:pt idx="7">
                  <c:v>8.外部の技術者教育・研修の活用（n=116）</c:v>
                </c:pt>
                <c:pt idx="8">
                  <c:v>9.海外人材の活用（n=64）</c:v>
                </c:pt>
                <c:pt idx="9">
                  <c:v>10.他分野からの人材のシフトの強化（n=53）</c:v>
                </c:pt>
                <c:pt idx="10">
                  <c:v>11.未就労人材（若い世代・女性・高齢者等）の活用（n=50）</c:v>
                </c:pt>
                <c:pt idx="11">
                  <c:v>12.公的制度の活用（雇用調整助成金等）（n=33）</c:v>
                </c:pt>
                <c:pt idx="12">
                  <c:v>13.短時間就労者（子育て・介護等）の活用（n=25）</c:v>
                </c:pt>
              </c:strCache>
            </c:strRef>
          </c:cat>
          <c:val>
            <c:numRef>
              <c:f>'Q27'!$H$20:$H$32</c:f>
              <c:numCache>
                <c:formatCode>0.0%</c:formatCode>
                <c:ptCount val="13"/>
                <c:pt idx="0">
                  <c:v>0.2049934296977661</c:v>
                </c:pt>
                <c:pt idx="1">
                  <c:v>5.9132720105124839E-2</c:v>
                </c:pt>
                <c:pt idx="2">
                  <c:v>0.21287779237844942</c:v>
                </c:pt>
                <c:pt idx="3">
                  <c:v>0.12220762155059132</c:v>
                </c:pt>
                <c:pt idx="4">
                  <c:v>0.14191852825229961</c:v>
                </c:pt>
                <c:pt idx="5">
                  <c:v>3.5479632063074903E-2</c:v>
                </c:pt>
                <c:pt idx="6">
                  <c:v>6.0446780551905388E-2</c:v>
                </c:pt>
                <c:pt idx="7">
                  <c:v>5.6504599211563734E-2</c:v>
                </c:pt>
                <c:pt idx="8">
                  <c:v>2.2339027595269383E-2</c:v>
                </c:pt>
                <c:pt idx="9">
                  <c:v>3.2851511169513799E-2</c:v>
                </c:pt>
                <c:pt idx="10">
                  <c:v>2.4967148488830485E-2</c:v>
                </c:pt>
                <c:pt idx="11">
                  <c:v>1.1826544021024968E-2</c:v>
                </c:pt>
                <c:pt idx="12">
                  <c:v>9.1984231274638631E-3</c:v>
                </c:pt>
              </c:numCache>
            </c:numRef>
          </c:val>
          <c:extLst>
            <c:ext xmlns:c16="http://schemas.microsoft.com/office/drawing/2014/chart" uri="{C3380CC4-5D6E-409C-BE32-E72D297353CC}">
              <c16:uniqueId val="{00000001-8AAF-4DFF-AC91-D532177AF07C}"/>
            </c:ext>
          </c:extLst>
        </c:ser>
        <c:ser>
          <c:idx val="2"/>
          <c:order val="2"/>
          <c:tx>
            <c:strRef>
              <c:f>'Q27'!$I$19</c:f>
              <c:strCache>
                <c:ptCount val="1"/>
                <c:pt idx="0">
                  <c:v>3番目(n=713)</c:v>
                </c:pt>
              </c:strCache>
            </c:strRef>
          </c:tx>
          <c:spPr>
            <a:solidFill>
              <a:srgbClr val="2E75B6"/>
            </a:solidFill>
            <a:ln>
              <a:solidFill>
                <a:schemeClr val="tx1"/>
              </a:solidFill>
            </a:ln>
            <a:effectLst/>
          </c:spPr>
          <c:invertIfNegative val="0"/>
          <c:dLbls>
            <c:dLbl>
              <c:idx val="8"/>
              <c:layout>
                <c:manualLayout>
                  <c:x val="3.9030732860520043E-2"/>
                  <c:y val="5.6446666666666668E-3"/>
                </c:manualLayout>
              </c:layout>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FE5-4A4D-A5DF-0E41CA76D878}"/>
                </c:ext>
              </c:extLst>
            </c:dLbl>
            <c:dLbl>
              <c:idx val="9"/>
              <c:layout>
                <c:manualLayout>
                  <c:x val="2.3268262411347516E-2"/>
                  <c:y val="5.6457777777778814E-3"/>
                </c:manualLayout>
              </c:layout>
              <c:spPr>
                <a:noFill/>
                <a:ln>
                  <a:noFill/>
                </a:ln>
                <a:effectLst/>
              </c:spPr>
              <c:txPr>
                <a:bodyPr rot="0" spcFirstLastPara="1" vertOverflow="ellipsis" vert="horz" wrap="square" lIns="38100" tIns="19050" rIns="38100" bIns="19050" anchor="ctr" anchorCtr="1">
                  <a:noAutofit/>
                </a:bodyPr>
                <a:lstStyle/>
                <a:p>
                  <a:pPr>
                    <a:defRPr sz="6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5.1032624113475172E-2"/>
                      <c:h val="4.5748222222222225E-2"/>
                    </c:manualLayout>
                  </c15:layout>
                </c:ext>
                <c:ext xmlns:c16="http://schemas.microsoft.com/office/drawing/2014/chart" uri="{C3380CC4-5D6E-409C-BE32-E72D297353CC}">
                  <c16:uniqueId val="{0000000A-5FE5-4A4D-A5DF-0E41CA76D878}"/>
                </c:ext>
              </c:extLst>
            </c:dLbl>
            <c:dLbl>
              <c:idx val="10"/>
              <c:layout>
                <c:manualLayout>
                  <c:x val="3.002364066193848E-2"/>
                  <c:y val="0"/>
                </c:manualLayout>
              </c:layout>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FE5-4A4D-A5DF-0E41CA76D878}"/>
                </c:ext>
              </c:extLst>
            </c:dLbl>
            <c:dLbl>
              <c:idx val="11"/>
              <c:delete val="1"/>
              <c:extLst>
                <c:ext xmlns:c15="http://schemas.microsoft.com/office/drawing/2012/chart" uri="{CE6537A1-D6FC-4f65-9D91-7224C49458BB}"/>
                <c:ext xmlns:c16="http://schemas.microsoft.com/office/drawing/2014/chart" uri="{C3380CC4-5D6E-409C-BE32-E72D297353CC}">
                  <c16:uniqueId val="{00000003-5FE5-4A4D-A5DF-0E41CA76D878}"/>
                </c:ext>
              </c:extLst>
            </c:dLbl>
            <c:dLbl>
              <c:idx val="12"/>
              <c:delete val="1"/>
              <c:extLst>
                <c:ext xmlns:c15="http://schemas.microsoft.com/office/drawing/2012/chart" uri="{CE6537A1-D6FC-4f65-9D91-7224C49458BB}"/>
                <c:ext xmlns:c16="http://schemas.microsoft.com/office/drawing/2014/chart" uri="{C3380CC4-5D6E-409C-BE32-E72D297353CC}">
                  <c16:uniqueId val="{00000000-5FE5-4A4D-A5DF-0E41CA76D878}"/>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'Q27'!$B$20:$B$32</c:f>
              <c:strCache>
                <c:ptCount val="13"/>
                <c:pt idx="0">
                  <c:v>1.中途採用／ヘッドハンティングの活用（n=481）</c:v>
                </c:pt>
                <c:pt idx="1">
                  <c:v>2.不足人材に求めるスキルの明確化（n=240）</c:v>
                </c:pt>
                <c:pt idx="2">
                  <c:v>3.今いる人材の再教育、スキルチェンジの強化（n=406）</c:v>
                </c:pt>
                <c:pt idx="3">
                  <c:v>4.大学・教育機関等との連携強化（新卒採用等）（n=275）</c:v>
                </c:pt>
                <c:pt idx="4">
                  <c:v>5.外注／技術者派遣の活用（n=301）</c:v>
                </c:pt>
                <c:pt idx="5">
                  <c:v>6.自動化、ツール、AI等の活用による生産性向上（n=110）</c:v>
                </c:pt>
                <c:pt idx="6">
                  <c:v>7.研究機関等との連携強化（研究者の採用等）（n=95）</c:v>
                </c:pt>
                <c:pt idx="7">
                  <c:v>8.外部の技術者教育・研修の活用（n=116）</c:v>
                </c:pt>
                <c:pt idx="8">
                  <c:v>9.海外人材の活用（n=64）</c:v>
                </c:pt>
                <c:pt idx="9">
                  <c:v>10.他分野からの人材のシフトの強化（n=53）</c:v>
                </c:pt>
                <c:pt idx="10">
                  <c:v>11.未就労人材（若い世代・女性・高齢者等）の活用（n=50）</c:v>
                </c:pt>
                <c:pt idx="11">
                  <c:v>12.公的制度の活用（雇用調整助成金等）（n=33）</c:v>
                </c:pt>
                <c:pt idx="12">
                  <c:v>13.短時間就労者（子育て・介護等）の活用（n=25）</c:v>
                </c:pt>
              </c:strCache>
            </c:strRef>
          </c:cat>
          <c:val>
            <c:numRef>
              <c:f>'Q27'!$I$20:$I$32</c:f>
              <c:numCache>
                <c:formatCode>0.0%</c:formatCode>
                <c:ptCount val="13"/>
                <c:pt idx="0">
                  <c:v>0.10799438990182328</c:v>
                </c:pt>
                <c:pt idx="1">
                  <c:v>6.5918653576437586E-2</c:v>
                </c:pt>
                <c:pt idx="2">
                  <c:v>0.16690042075736325</c:v>
                </c:pt>
                <c:pt idx="3">
                  <c:v>9.1164095371669002E-2</c:v>
                </c:pt>
                <c:pt idx="4">
                  <c:v>0.18934081346423562</c:v>
                </c:pt>
                <c:pt idx="5">
                  <c:v>7.9943899018232817E-2</c:v>
                </c:pt>
                <c:pt idx="6">
                  <c:v>4.4880785413744739E-2</c:v>
                </c:pt>
                <c:pt idx="7">
                  <c:v>7.9943899018232817E-2</c:v>
                </c:pt>
                <c:pt idx="8">
                  <c:v>4.7685834502103785E-2</c:v>
                </c:pt>
                <c:pt idx="9">
                  <c:v>2.9453015427769985E-2</c:v>
                </c:pt>
                <c:pt idx="10">
                  <c:v>3.6465638148667601E-2</c:v>
                </c:pt>
                <c:pt idx="11">
                  <c:v>2.8050490883590462E-2</c:v>
                </c:pt>
                <c:pt idx="12">
                  <c:v>2.244039270687237E-2</c:v>
                </c:pt>
              </c:numCache>
            </c:numRef>
          </c:val>
          <c:extLst>
            <c:ext xmlns:c16="http://schemas.microsoft.com/office/drawing/2014/chart" uri="{C3380CC4-5D6E-409C-BE32-E72D297353CC}">
              <c16:uniqueId val="{00000002-8AAF-4DFF-AC91-D532177AF07C}"/>
            </c:ext>
          </c:extLst>
        </c:ser>
        <c:dLbls>
          <c:showLegendKey val="0"/>
          <c:showVal val="0"/>
          <c:showCatName val="0"/>
          <c:showSerName val="0"/>
          <c:showPercent val="0"/>
          <c:showBubbleSize val="0"/>
        </c:dLbls>
        <c:gapWidth val="40"/>
        <c:overlap val="100"/>
        <c:axId val="473563904"/>
        <c:axId val="473565440"/>
      </c:barChart>
      <c:catAx>
        <c:axId val="473563904"/>
        <c:scaling>
          <c:orientation val="maxMin"/>
        </c:scaling>
        <c:delete val="0"/>
        <c:axPos val="l"/>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73565440"/>
        <c:crosses val="autoZero"/>
        <c:auto val="1"/>
        <c:lblAlgn val="ctr"/>
        <c:lblOffset val="100"/>
        <c:noMultiLvlLbl val="0"/>
      </c:catAx>
      <c:valAx>
        <c:axId val="473565440"/>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73563904"/>
        <c:crosses val="autoZero"/>
        <c:crossBetween val="between"/>
      </c:valAx>
      <c:spPr>
        <a:noFill/>
        <a:ln>
          <a:solidFill>
            <a:schemeClr val="bg1">
              <a:lumMod val="50000"/>
            </a:schemeClr>
          </a:solidFill>
        </a:ln>
        <a:effectLst/>
      </c:spPr>
    </c:plotArea>
    <c:legend>
      <c:legendPos val="r"/>
      <c:layout>
        <c:manualLayout>
          <c:xMode val="edge"/>
          <c:yMode val="edge"/>
          <c:x val="0.77728924349881812"/>
          <c:y val="0.75961071428571425"/>
          <c:w val="0.12813628841607566"/>
          <c:h val="0.13089761904761904"/>
        </c:manualLayout>
      </c:layout>
      <c:overlay val="0"/>
      <c:spPr>
        <a:solidFill>
          <a:schemeClr val="bg1"/>
        </a:solid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251878306878309"/>
          <c:y val="6.1325867280393839E-2"/>
          <c:w val="0.67596150793650789"/>
          <c:h val="0.92265481866998489"/>
        </c:manualLayout>
      </c:layout>
      <c:barChart>
        <c:barDir val="bar"/>
        <c:grouping val="stacked"/>
        <c:varyColors val="0"/>
        <c:ser>
          <c:idx val="0"/>
          <c:order val="0"/>
          <c:tx>
            <c:strRef>
              <c:f>まとめ!$C$5</c:f>
              <c:strCache>
                <c:ptCount val="1"/>
                <c:pt idx="0">
                  <c:v>1番目</c:v>
                </c:pt>
              </c:strCache>
            </c:strRef>
          </c:tx>
          <c:spPr>
            <a:solidFill>
              <a:srgbClr val="FF9966"/>
            </a:solidFill>
            <a:ln>
              <a:solidFill>
                <a:schemeClr val="tx1"/>
              </a:solidFill>
            </a:ln>
            <a:effectLst/>
          </c:spPr>
          <c:invertIfNegative val="0"/>
          <c:dLbls>
            <c:dLbl>
              <c:idx val="22"/>
              <c:delete val="1"/>
              <c:extLst>
                <c:ext xmlns:c15="http://schemas.microsoft.com/office/drawing/2012/chart" uri="{CE6537A1-D6FC-4f65-9D91-7224C49458BB}"/>
                <c:ext xmlns:c16="http://schemas.microsoft.com/office/drawing/2014/chart" uri="{C3380CC4-5D6E-409C-BE32-E72D297353CC}">
                  <c16:uniqueId val="{00000000-FAE4-49C4-93FB-AB3F2AC695CC}"/>
                </c:ext>
              </c:extLst>
            </c:dLbl>
            <c:dLbl>
              <c:idx val="23"/>
              <c:delete val="1"/>
              <c:extLst>
                <c:ext xmlns:c15="http://schemas.microsoft.com/office/drawing/2012/chart" uri="{CE6537A1-D6FC-4f65-9D91-7224C49458BB}"/>
                <c:ext xmlns:c16="http://schemas.microsoft.com/office/drawing/2014/chart" uri="{C3380CC4-5D6E-409C-BE32-E72D297353CC}">
                  <c16:uniqueId val="{00000001-FAE4-49C4-93FB-AB3F2AC695CC}"/>
                </c:ext>
              </c:extLst>
            </c:dLbl>
            <c:dLbl>
              <c:idx val="25"/>
              <c:delete val="1"/>
              <c:extLst>
                <c:ext xmlns:c15="http://schemas.microsoft.com/office/drawing/2012/chart" uri="{CE6537A1-D6FC-4f65-9D91-7224C49458BB}"/>
                <c:ext xmlns:c16="http://schemas.microsoft.com/office/drawing/2014/chart" uri="{C3380CC4-5D6E-409C-BE32-E72D297353CC}">
                  <c16:uniqueId val="{00000002-FAE4-49C4-93FB-AB3F2AC695CC}"/>
                </c:ext>
              </c:extLst>
            </c:dLbl>
            <c:dLbl>
              <c:idx val="27"/>
              <c:delete val="1"/>
              <c:extLst>
                <c:ext xmlns:c15="http://schemas.microsoft.com/office/drawing/2012/chart" uri="{CE6537A1-D6FC-4f65-9D91-7224C49458BB}"/>
                <c:ext xmlns:c16="http://schemas.microsoft.com/office/drawing/2014/chart" uri="{C3380CC4-5D6E-409C-BE32-E72D297353CC}">
                  <c16:uniqueId val="{00000003-FAE4-49C4-93FB-AB3F2AC695CC}"/>
                </c:ext>
              </c:extLst>
            </c:dLbl>
            <c:dLbl>
              <c:idx val="29"/>
              <c:delete val="1"/>
              <c:extLst>
                <c:ext xmlns:c15="http://schemas.microsoft.com/office/drawing/2012/chart" uri="{CE6537A1-D6FC-4f65-9D91-7224C49458BB}"/>
                <c:ext xmlns:c16="http://schemas.microsoft.com/office/drawing/2014/chart" uri="{C3380CC4-5D6E-409C-BE32-E72D297353CC}">
                  <c16:uniqueId val="{00000004-FAE4-49C4-93FB-AB3F2AC695CC}"/>
                </c:ext>
              </c:extLst>
            </c:dLbl>
            <c:dLbl>
              <c:idx val="30"/>
              <c:delete val="1"/>
              <c:extLst>
                <c:ext xmlns:c15="http://schemas.microsoft.com/office/drawing/2012/chart" uri="{CE6537A1-D6FC-4f65-9D91-7224C49458BB}"/>
                <c:ext xmlns:c16="http://schemas.microsoft.com/office/drawing/2014/chart" uri="{C3380CC4-5D6E-409C-BE32-E72D297353CC}">
                  <c16:uniqueId val="{00000005-FAE4-49C4-93FB-AB3F2AC695CC}"/>
                </c:ext>
              </c:extLst>
            </c:dLbl>
            <c:dLbl>
              <c:idx val="31"/>
              <c:delete val="1"/>
              <c:extLst>
                <c:ext xmlns:c15="http://schemas.microsoft.com/office/drawing/2012/chart" uri="{CE6537A1-D6FC-4f65-9D91-7224C49458BB}"/>
                <c:ext xmlns:c16="http://schemas.microsoft.com/office/drawing/2014/chart" uri="{C3380CC4-5D6E-409C-BE32-E72D297353CC}">
                  <c16:uniqueId val="{00000006-FAE4-49C4-93FB-AB3F2AC695CC}"/>
                </c:ext>
              </c:extLst>
            </c:dLbl>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まとめ!$B$6:$B$37</c:f>
              <c:strCache>
                <c:ptCount val="32"/>
                <c:pt idx="0">
                  <c:v>1.中途採用／ヘッドハンティングの活用                      </c:v>
                </c:pt>
                <c:pt idx="1">
                  <c:v>製品利用(n=101)</c:v>
                </c:pt>
                <c:pt idx="2">
                  <c:v>製品開発(n=110)</c:v>
                </c:pt>
                <c:pt idx="3">
                  <c:v>ソフトウェア開発(n=218)</c:v>
                </c:pt>
                <c:pt idx="4">
                  <c:v>2.不足人材に求めるスキルの明確化                        </c:v>
                </c:pt>
                <c:pt idx="5">
                  <c:v>製品利用(n=53)</c:v>
                </c:pt>
                <c:pt idx="6">
                  <c:v>製品開発(n=50)</c:v>
                </c:pt>
                <c:pt idx="7">
                  <c:v>ソフトウェア開発(n=112)</c:v>
                </c:pt>
                <c:pt idx="8">
                  <c:v>3.今いる人材の再教育、スキルチェンジの強化             </c:v>
                </c:pt>
                <c:pt idx="9">
                  <c:v>製品利用(n=75)</c:v>
                </c:pt>
                <c:pt idx="10">
                  <c:v>製品開発(n=82)</c:v>
                </c:pt>
                <c:pt idx="11">
                  <c:v>ソフトウェア開発(n=212)</c:v>
                </c:pt>
                <c:pt idx="12">
                  <c:v>4.大学・教育機関等との連携強化（新卒採用等）     </c:v>
                </c:pt>
                <c:pt idx="13">
                  <c:v>製品利用(n=38)</c:v>
                </c:pt>
                <c:pt idx="14">
                  <c:v>製品開発(n=72)</c:v>
                </c:pt>
                <c:pt idx="15">
                  <c:v>ソフトウェア開発(n=140)</c:v>
                </c:pt>
                <c:pt idx="16">
                  <c:v>5.外注／技術者派遣の活用                                </c:v>
                </c:pt>
                <c:pt idx="17">
                  <c:v>製品利用(n=51)</c:v>
                </c:pt>
                <c:pt idx="18">
                  <c:v>製品開発(n=76)</c:v>
                </c:pt>
                <c:pt idx="19">
                  <c:v>ソフトウェア開発(n=139)</c:v>
                </c:pt>
                <c:pt idx="20">
                  <c:v>6.自動化、ツール、AI等の活用による生産性向上        </c:v>
                </c:pt>
                <c:pt idx="21">
                  <c:v>製品利用(n=36)</c:v>
                </c:pt>
                <c:pt idx="22">
                  <c:v>製品開発(n=21)</c:v>
                </c:pt>
                <c:pt idx="23">
                  <c:v>ソフトウェア開発(n=44)</c:v>
                </c:pt>
                <c:pt idx="24">
                  <c:v>7.研究機関等との連携強化（研究者の採用等）       </c:v>
                </c:pt>
                <c:pt idx="25">
                  <c:v>製品利用(n=18)</c:v>
                </c:pt>
                <c:pt idx="26">
                  <c:v>製品開発(n=32)</c:v>
                </c:pt>
                <c:pt idx="27">
                  <c:v>ソフトウェア開発(n=35)</c:v>
                </c:pt>
                <c:pt idx="28">
                  <c:v>8.外部の技術者教育・研修の活用                         </c:v>
                </c:pt>
                <c:pt idx="29">
                  <c:v>製品利用(n=34)</c:v>
                </c:pt>
                <c:pt idx="30">
                  <c:v>製品開発(n=14)</c:v>
                </c:pt>
                <c:pt idx="31">
                  <c:v>ソフトウェア開発(n=54)</c:v>
                </c:pt>
              </c:strCache>
            </c:strRef>
          </c:cat>
          <c:val>
            <c:numRef>
              <c:f>まとめ!$C$6:$C$37</c:f>
              <c:numCache>
                <c:formatCode>0.0%</c:formatCode>
                <c:ptCount val="32"/>
                <c:pt idx="1">
                  <c:v>0.33124999999999999</c:v>
                </c:pt>
                <c:pt idx="2">
                  <c:v>0.34269662921348315</c:v>
                </c:pt>
                <c:pt idx="3">
                  <c:v>0.28609625668449196</c:v>
                </c:pt>
                <c:pt idx="5">
                  <c:v>0.1875</c:v>
                </c:pt>
                <c:pt idx="6">
                  <c:v>0.17415730337078653</c:v>
                </c:pt>
                <c:pt idx="7">
                  <c:v>0.18181818181818182</c:v>
                </c:pt>
                <c:pt idx="9">
                  <c:v>0.16875000000000001</c:v>
                </c:pt>
                <c:pt idx="10">
                  <c:v>0.11797752808988764</c:v>
                </c:pt>
                <c:pt idx="11">
                  <c:v>0.18449197860962566</c:v>
                </c:pt>
                <c:pt idx="13">
                  <c:v>8.1250000000000003E-2</c:v>
                </c:pt>
                <c:pt idx="14">
                  <c:v>0.15168539325842698</c:v>
                </c:pt>
                <c:pt idx="15">
                  <c:v>0.17112299465240641</c:v>
                </c:pt>
                <c:pt idx="17">
                  <c:v>8.7499999999999994E-2</c:v>
                </c:pt>
                <c:pt idx="18">
                  <c:v>9.5505617977528087E-2</c:v>
                </c:pt>
                <c:pt idx="19">
                  <c:v>5.6149732620320858E-2</c:v>
                </c:pt>
                <c:pt idx="21">
                  <c:v>6.8750000000000006E-2</c:v>
                </c:pt>
                <c:pt idx="22">
                  <c:v>3.3707865168539325E-2</c:v>
                </c:pt>
                <c:pt idx="23">
                  <c:v>1.6042780748663103E-2</c:v>
                </c:pt>
                <c:pt idx="25">
                  <c:v>1.2500000000000001E-2</c:v>
                </c:pt>
                <c:pt idx="26">
                  <c:v>4.49438202247191E-2</c:v>
                </c:pt>
                <c:pt idx="27">
                  <c:v>1.3368983957219251E-2</c:v>
                </c:pt>
                <c:pt idx="29">
                  <c:v>1.2500000000000001E-2</c:v>
                </c:pt>
                <c:pt idx="30">
                  <c:v>0</c:v>
                </c:pt>
                <c:pt idx="31">
                  <c:v>3.4759358288770054E-2</c:v>
                </c:pt>
              </c:numCache>
            </c:numRef>
          </c:val>
          <c:extLst>
            <c:ext xmlns:c16="http://schemas.microsoft.com/office/drawing/2014/chart" uri="{C3380CC4-5D6E-409C-BE32-E72D297353CC}">
              <c16:uniqueId val="{00000007-FAE4-49C4-93FB-AB3F2AC695CC}"/>
            </c:ext>
          </c:extLst>
        </c:ser>
        <c:ser>
          <c:idx val="1"/>
          <c:order val="1"/>
          <c:tx>
            <c:strRef>
              <c:f>まとめ!$D$5</c:f>
              <c:strCache>
                <c:ptCount val="1"/>
                <c:pt idx="0">
                  <c:v>2番目</c:v>
                </c:pt>
              </c:strCache>
            </c:strRef>
          </c:tx>
          <c:spPr>
            <a:solidFill>
              <a:srgbClr val="FFFF99"/>
            </a:solidFill>
            <a:ln>
              <a:solidFill>
                <a:schemeClr val="tx1"/>
              </a:solidFill>
            </a:ln>
            <a:effectLst/>
          </c:spPr>
          <c:invertIfNegative val="0"/>
          <c:dLbls>
            <c:dLbl>
              <c:idx val="22"/>
              <c:delete val="1"/>
              <c:extLst>
                <c:ext xmlns:c15="http://schemas.microsoft.com/office/drawing/2012/chart" uri="{CE6537A1-D6FC-4f65-9D91-7224C49458BB}"/>
                <c:ext xmlns:c16="http://schemas.microsoft.com/office/drawing/2014/chart" uri="{C3380CC4-5D6E-409C-BE32-E72D297353CC}">
                  <c16:uniqueId val="{00000008-FAE4-49C4-93FB-AB3F2AC695CC}"/>
                </c:ext>
              </c:extLst>
            </c:dLbl>
            <c:dLbl>
              <c:idx val="23"/>
              <c:delete val="1"/>
              <c:extLst>
                <c:ext xmlns:c15="http://schemas.microsoft.com/office/drawing/2012/chart" uri="{CE6537A1-D6FC-4f65-9D91-7224C49458BB}"/>
                <c:ext xmlns:c16="http://schemas.microsoft.com/office/drawing/2014/chart" uri="{C3380CC4-5D6E-409C-BE32-E72D297353CC}">
                  <c16:uniqueId val="{00000009-FAE4-49C4-93FB-AB3F2AC695CC}"/>
                </c:ext>
              </c:extLst>
            </c:dLbl>
            <c:dLbl>
              <c:idx val="27"/>
              <c:layout>
                <c:manualLayout>
                  <c:x val="5.6692910573852787E-3"/>
                  <c:y val="0"/>
                </c:manualLayout>
              </c:layout>
              <c:spPr>
                <a:noFill/>
                <a:ln>
                  <a:noFill/>
                </a:ln>
                <a:effectLst/>
              </c:spPr>
              <c:txPr>
                <a:bodyPr rot="0" spcFirstLastPara="1" vertOverflow="ellipsis" vert="horz" wrap="square" anchor="ctr" anchorCtr="1"/>
                <a:lstStyle/>
                <a:p>
                  <a:pPr>
                    <a:defRPr sz="6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AE4-49C4-93FB-AB3F2AC695CC}"/>
                </c:ext>
              </c:extLst>
            </c:dLbl>
            <c:dLbl>
              <c:idx val="30"/>
              <c:delete val="1"/>
              <c:extLst>
                <c:ext xmlns:c15="http://schemas.microsoft.com/office/drawing/2012/chart" uri="{CE6537A1-D6FC-4f65-9D91-7224C49458BB}"/>
                <c:ext xmlns:c16="http://schemas.microsoft.com/office/drawing/2014/chart" uri="{C3380CC4-5D6E-409C-BE32-E72D297353CC}">
                  <c16:uniqueId val="{0000000B-FAE4-49C4-93FB-AB3F2AC695CC}"/>
                </c:ext>
              </c:extLst>
            </c:dLbl>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まとめ!$B$6:$B$37</c:f>
              <c:strCache>
                <c:ptCount val="32"/>
                <c:pt idx="0">
                  <c:v>1.中途採用／ヘッドハンティングの活用                      </c:v>
                </c:pt>
                <c:pt idx="1">
                  <c:v>製品利用(n=101)</c:v>
                </c:pt>
                <c:pt idx="2">
                  <c:v>製品開発(n=110)</c:v>
                </c:pt>
                <c:pt idx="3">
                  <c:v>ソフトウェア開発(n=218)</c:v>
                </c:pt>
                <c:pt idx="4">
                  <c:v>2.不足人材に求めるスキルの明確化                        </c:v>
                </c:pt>
                <c:pt idx="5">
                  <c:v>製品利用(n=53)</c:v>
                </c:pt>
                <c:pt idx="6">
                  <c:v>製品開発(n=50)</c:v>
                </c:pt>
                <c:pt idx="7">
                  <c:v>ソフトウェア開発(n=112)</c:v>
                </c:pt>
                <c:pt idx="8">
                  <c:v>3.今いる人材の再教育、スキルチェンジの強化             </c:v>
                </c:pt>
                <c:pt idx="9">
                  <c:v>製品利用(n=75)</c:v>
                </c:pt>
                <c:pt idx="10">
                  <c:v>製品開発(n=82)</c:v>
                </c:pt>
                <c:pt idx="11">
                  <c:v>ソフトウェア開発(n=212)</c:v>
                </c:pt>
                <c:pt idx="12">
                  <c:v>4.大学・教育機関等との連携強化（新卒採用等）     </c:v>
                </c:pt>
                <c:pt idx="13">
                  <c:v>製品利用(n=38)</c:v>
                </c:pt>
                <c:pt idx="14">
                  <c:v>製品開発(n=72)</c:v>
                </c:pt>
                <c:pt idx="15">
                  <c:v>ソフトウェア開発(n=140)</c:v>
                </c:pt>
                <c:pt idx="16">
                  <c:v>5.外注／技術者派遣の活用                                </c:v>
                </c:pt>
                <c:pt idx="17">
                  <c:v>製品利用(n=51)</c:v>
                </c:pt>
                <c:pt idx="18">
                  <c:v>製品開発(n=76)</c:v>
                </c:pt>
                <c:pt idx="19">
                  <c:v>ソフトウェア開発(n=139)</c:v>
                </c:pt>
                <c:pt idx="20">
                  <c:v>6.自動化、ツール、AI等の活用による生産性向上        </c:v>
                </c:pt>
                <c:pt idx="21">
                  <c:v>製品利用(n=36)</c:v>
                </c:pt>
                <c:pt idx="22">
                  <c:v>製品開発(n=21)</c:v>
                </c:pt>
                <c:pt idx="23">
                  <c:v>ソフトウェア開発(n=44)</c:v>
                </c:pt>
                <c:pt idx="24">
                  <c:v>7.研究機関等との連携強化（研究者の採用等）       </c:v>
                </c:pt>
                <c:pt idx="25">
                  <c:v>製品利用(n=18)</c:v>
                </c:pt>
                <c:pt idx="26">
                  <c:v>製品開発(n=32)</c:v>
                </c:pt>
                <c:pt idx="27">
                  <c:v>ソフトウェア開発(n=35)</c:v>
                </c:pt>
                <c:pt idx="28">
                  <c:v>8.外部の技術者教育・研修の活用                         </c:v>
                </c:pt>
                <c:pt idx="29">
                  <c:v>製品利用(n=34)</c:v>
                </c:pt>
                <c:pt idx="30">
                  <c:v>製品開発(n=14)</c:v>
                </c:pt>
                <c:pt idx="31">
                  <c:v>ソフトウェア開発(n=54)</c:v>
                </c:pt>
              </c:strCache>
            </c:strRef>
          </c:cat>
          <c:val>
            <c:numRef>
              <c:f>まとめ!$D$6:$D$37</c:f>
              <c:numCache>
                <c:formatCode>0.0%</c:formatCode>
                <c:ptCount val="32"/>
                <c:pt idx="1">
                  <c:v>0.17218543046357615</c:v>
                </c:pt>
                <c:pt idx="2">
                  <c:v>0.21301775147928995</c:v>
                </c:pt>
                <c:pt idx="3">
                  <c:v>0.20891364902506965</c:v>
                </c:pt>
                <c:pt idx="5">
                  <c:v>7.2847682119205295E-2</c:v>
                </c:pt>
                <c:pt idx="6">
                  <c:v>6.5088757396449703E-2</c:v>
                </c:pt>
                <c:pt idx="7">
                  <c:v>5.8495821727019497E-2</c:v>
                </c:pt>
                <c:pt idx="9">
                  <c:v>0.15231788079470199</c:v>
                </c:pt>
                <c:pt idx="10">
                  <c:v>0.1893491124260355</c:v>
                </c:pt>
                <c:pt idx="11">
                  <c:v>0.25069637883008355</c:v>
                </c:pt>
                <c:pt idx="13">
                  <c:v>0.12582781456953643</c:v>
                </c:pt>
                <c:pt idx="14">
                  <c:v>0.15976331360946747</c:v>
                </c:pt>
                <c:pt idx="15">
                  <c:v>0.11142061281337047</c:v>
                </c:pt>
                <c:pt idx="17">
                  <c:v>0.13245033112582782</c:v>
                </c:pt>
                <c:pt idx="18">
                  <c:v>0.15384615384615385</c:v>
                </c:pt>
                <c:pt idx="19">
                  <c:v>0.1392757660167131</c:v>
                </c:pt>
                <c:pt idx="21">
                  <c:v>7.2847682119205295E-2</c:v>
                </c:pt>
                <c:pt idx="22">
                  <c:v>2.3668639053254437E-2</c:v>
                </c:pt>
                <c:pt idx="23">
                  <c:v>2.7855153203342618E-2</c:v>
                </c:pt>
                <c:pt idx="25">
                  <c:v>7.2847682119205295E-2</c:v>
                </c:pt>
                <c:pt idx="26">
                  <c:v>7.1005917159763315E-2</c:v>
                </c:pt>
                <c:pt idx="27">
                  <c:v>5.0139275766016712E-2</c:v>
                </c:pt>
                <c:pt idx="29">
                  <c:v>8.6092715231788075E-2</c:v>
                </c:pt>
                <c:pt idx="30">
                  <c:v>2.3668639053254437E-2</c:v>
                </c:pt>
                <c:pt idx="31">
                  <c:v>5.5710306406685235E-2</c:v>
                </c:pt>
              </c:numCache>
            </c:numRef>
          </c:val>
          <c:extLst>
            <c:ext xmlns:c16="http://schemas.microsoft.com/office/drawing/2014/chart" uri="{C3380CC4-5D6E-409C-BE32-E72D297353CC}">
              <c16:uniqueId val="{0000000C-FAE4-49C4-93FB-AB3F2AC695CC}"/>
            </c:ext>
          </c:extLst>
        </c:ser>
        <c:ser>
          <c:idx val="2"/>
          <c:order val="2"/>
          <c:tx>
            <c:strRef>
              <c:f>まとめ!$E$5</c:f>
              <c:strCache>
                <c:ptCount val="1"/>
                <c:pt idx="0">
                  <c:v>3番目</c:v>
                </c:pt>
              </c:strCache>
            </c:strRef>
          </c:tx>
          <c:spPr>
            <a:solidFill>
              <a:srgbClr val="2E75B6"/>
            </a:solidFill>
            <a:ln>
              <a:solidFill>
                <a:schemeClr val="tx1"/>
              </a:solidFill>
            </a:ln>
            <a:effectLst/>
          </c:spPr>
          <c:invertIfNegative val="0"/>
          <c:dLbls>
            <c:dLbl>
              <c:idx val="25"/>
              <c:layout>
                <c:manualLayout>
                  <c:x val="5.6692910573852787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AE4-49C4-93FB-AB3F2AC695CC}"/>
                </c:ext>
              </c:extLst>
            </c:dLbl>
            <c:dLbl>
              <c:idx val="27"/>
              <c:layout>
                <c:manualLayout>
                  <c:x val="3.7795273715901163E-3"/>
                  <c:y val="0"/>
                </c:manualLayout>
              </c:layout>
              <c:spPr>
                <a:noFill/>
                <a:ln>
                  <a:noFill/>
                </a:ln>
                <a:effectLst/>
              </c:spPr>
              <c:txPr>
                <a:bodyPr rot="0" spcFirstLastPara="1" vertOverflow="ellipsis" vert="horz" wrap="square" anchor="ctr" anchorCtr="1"/>
                <a:lstStyle/>
                <a:p>
                  <a:pPr>
                    <a:defRPr sz="6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AE4-49C4-93FB-AB3F2AC695CC}"/>
                </c:ext>
              </c:extLst>
            </c:dLbl>
            <c:spPr>
              <a:noFill/>
              <a:ln>
                <a:noFill/>
              </a:ln>
              <a:effectLst/>
            </c:spPr>
            <c:txPr>
              <a:bodyPr rot="0" spcFirstLastPara="1" vertOverflow="ellipsis" vert="horz" wrap="square" anchor="ctr" anchorCtr="1"/>
              <a:lstStyle/>
              <a:p>
                <a:pPr>
                  <a:defRPr sz="7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まとめ!$B$6:$B$37</c:f>
              <c:strCache>
                <c:ptCount val="32"/>
                <c:pt idx="0">
                  <c:v>1.中途採用／ヘッドハンティングの活用                      </c:v>
                </c:pt>
                <c:pt idx="1">
                  <c:v>製品利用(n=101)</c:v>
                </c:pt>
                <c:pt idx="2">
                  <c:v>製品開発(n=110)</c:v>
                </c:pt>
                <c:pt idx="3">
                  <c:v>ソフトウェア開発(n=218)</c:v>
                </c:pt>
                <c:pt idx="4">
                  <c:v>2.不足人材に求めるスキルの明確化                        </c:v>
                </c:pt>
                <c:pt idx="5">
                  <c:v>製品利用(n=53)</c:v>
                </c:pt>
                <c:pt idx="6">
                  <c:v>製品開発(n=50)</c:v>
                </c:pt>
                <c:pt idx="7">
                  <c:v>ソフトウェア開発(n=112)</c:v>
                </c:pt>
                <c:pt idx="8">
                  <c:v>3.今いる人材の再教育、スキルチェンジの強化             </c:v>
                </c:pt>
                <c:pt idx="9">
                  <c:v>製品利用(n=75)</c:v>
                </c:pt>
                <c:pt idx="10">
                  <c:v>製品開発(n=82)</c:v>
                </c:pt>
                <c:pt idx="11">
                  <c:v>ソフトウェア開発(n=212)</c:v>
                </c:pt>
                <c:pt idx="12">
                  <c:v>4.大学・教育機関等との連携強化（新卒採用等）     </c:v>
                </c:pt>
                <c:pt idx="13">
                  <c:v>製品利用(n=38)</c:v>
                </c:pt>
                <c:pt idx="14">
                  <c:v>製品開発(n=72)</c:v>
                </c:pt>
                <c:pt idx="15">
                  <c:v>ソフトウェア開発(n=140)</c:v>
                </c:pt>
                <c:pt idx="16">
                  <c:v>5.外注／技術者派遣の活用                                </c:v>
                </c:pt>
                <c:pt idx="17">
                  <c:v>製品利用(n=51)</c:v>
                </c:pt>
                <c:pt idx="18">
                  <c:v>製品開発(n=76)</c:v>
                </c:pt>
                <c:pt idx="19">
                  <c:v>ソフトウェア開発(n=139)</c:v>
                </c:pt>
                <c:pt idx="20">
                  <c:v>6.自動化、ツール、AI等の活用による生産性向上        </c:v>
                </c:pt>
                <c:pt idx="21">
                  <c:v>製品利用(n=36)</c:v>
                </c:pt>
                <c:pt idx="22">
                  <c:v>製品開発(n=21)</c:v>
                </c:pt>
                <c:pt idx="23">
                  <c:v>ソフトウェア開発(n=44)</c:v>
                </c:pt>
                <c:pt idx="24">
                  <c:v>7.研究機関等との連携強化（研究者の採用等）       </c:v>
                </c:pt>
                <c:pt idx="25">
                  <c:v>製品利用(n=18)</c:v>
                </c:pt>
                <c:pt idx="26">
                  <c:v>製品開発(n=32)</c:v>
                </c:pt>
                <c:pt idx="27">
                  <c:v>ソフトウェア開発(n=35)</c:v>
                </c:pt>
                <c:pt idx="28">
                  <c:v>8.外部の技術者教育・研修の活用                         </c:v>
                </c:pt>
                <c:pt idx="29">
                  <c:v>製品利用(n=34)</c:v>
                </c:pt>
                <c:pt idx="30">
                  <c:v>製品開発(n=14)</c:v>
                </c:pt>
                <c:pt idx="31">
                  <c:v>ソフトウェア開発(n=54)</c:v>
                </c:pt>
              </c:strCache>
            </c:strRef>
          </c:cat>
          <c:val>
            <c:numRef>
              <c:f>まとめ!$E$6:$E$37</c:f>
              <c:numCache>
                <c:formatCode>0.0%</c:formatCode>
                <c:ptCount val="32"/>
                <c:pt idx="1">
                  <c:v>0.15942028985507245</c:v>
                </c:pt>
                <c:pt idx="2">
                  <c:v>8.1761006289308172E-2</c:v>
                </c:pt>
                <c:pt idx="3">
                  <c:v>0.10495626822157435</c:v>
                </c:pt>
                <c:pt idx="5">
                  <c:v>8.6956521739130432E-2</c:v>
                </c:pt>
                <c:pt idx="6">
                  <c:v>5.0314465408805034E-2</c:v>
                </c:pt>
                <c:pt idx="7">
                  <c:v>6.7055393586005832E-2</c:v>
                </c:pt>
                <c:pt idx="9">
                  <c:v>0.18115942028985507</c:v>
                </c:pt>
                <c:pt idx="10">
                  <c:v>0.18238993710691823</c:v>
                </c:pt>
                <c:pt idx="11">
                  <c:v>0.15451895043731778</c:v>
                </c:pt>
                <c:pt idx="13">
                  <c:v>4.3478260869565216E-2</c:v>
                </c:pt>
                <c:pt idx="14">
                  <c:v>0.11320754716981132</c:v>
                </c:pt>
                <c:pt idx="15">
                  <c:v>0.10495626822157435</c:v>
                </c:pt>
                <c:pt idx="17">
                  <c:v>0.12318840579710146</c:v>
                </c:pt>
                <c:pt idx="18">
                  <c:v>0.20754716981132076</c:v>
                </c:pt>
                <c:pt idx="19">
                  <c:v>0.19825072886297376</c:v>
                </c:pt>
                <c:pt idx="21">
                  <c:v>0.10144927536231885</c:v>
                </c:pt>
                <c:pt idx="22">
                  <c:v>6.9182389937106917E-2</c:v>
                </c:pt>
                <c:pt idx="23">
                  <c:v>8.1632653061224483E-2</c:v>
                </c:pt>
                <c:pt idx="25">
                  <c:v>3.6231884057971016E-2</c:v>
                </c:pt>
                <c:pt idx="26">
                  <c:v>7.5471698113207544E-2</c:v>
                </c:pt>
                <c:pt idx="27">
                  <c:v>3.4985422740524783E-2</c:v>
                </c:pt>
                <c:pt idx="29">
                  <c:v>0.13768115942028986</c:v>
                </c:pt>
                <c:pt idx="30">
                  <c:v>6.2893081761006289E-2</c:v>
                </c:pt>
                <c:pt idx="31">
                  <c:v>6.1224489795918366E-2</c:v>
                </c:pt>
              </c:numCache>
            </c:numRef>
          </c:val>
          <c:extLst>
            <c:ext xmlns:c16="http://schemas.microsoft.com/office/drawing/2014/chart" uri="{C3380CC4-5D6E-409C-BE32-E72D297353CC}">
              <c16:uniqueId val="{0000000F-FAE4-49C4-93FB-AB3F2AC695CC}"/>
            </c:ext>
          </c:extLst>
        </c:ser>
        <c:dLbls>
          <c:showLegendKey val="0"/>
          <c:showVal val="0"/>
          <c:showCatName val="0"/>
          <c:showSerName val="0"/>
          <c:showPercent val="0"/>
          <c:showBubbleSize val="0"/>
        </c:dLbls>
        <c:gapWidth val="40"/>
        <c:overlap val="100"/>
        <c:axId val="195156224"/>
        <c:axId val="195535616"/>
      </c:barChart>
      <c:catAx>
        <c:axId val="19515622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7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195535616"/>
        <c:crosses val="autoZero"/>
        <c:auto val="1"/>
        <c:lblAlgn val="ctr"/>
        <c:lblOffset val="100"/>
        <c:noMultiLvlLbl val="0"/>
      </c:catAx>
      <c:valAx>
        <c:axId val="195535616"/>
        <c:scaling>
          <c:orientation val="minMax"/>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195156224"/>
        <c:crosses val="autoZero"/>
        <c:crossBetween val="between"/>
      </c:valAx>
      <c:spPr>
        <a:noFill/>
        <a:ln>
          <a:solidFill>
            <a:schemeClr val="tx1">
              <a:lumMod val="50000"/>
              <a:lumOff val="50000"/>
            </a:schemeClr>
          </a:solidFill>
        </a:ln>
        <a:effectLst/>
      </c:spPr>
    </c:plotArea>
    <c:legend>
      <c:legendPos val="b"/>
      <c:layout>
        <c:manualLayout>
          <c:xMode val="edge"/>
          <c:yMode val="edge"/>
          <c:x val="0.82670974598623215"/>
          <c:y val="0.85989561140287485"/>
          <c:w val="7.3680609912786341E-2"/>
          <c:h val="9.4788360337555083E-2"/>
        </c:manualLayout>
      </c:layout>
      <c:overlay val="0"/>
      <c:spPr>
        <a:solidFill>
          <a:schemeClr val="bg1"/>
        </a:solidFill>
        <a:ln>
          <a:noFill/>
        </a:ln>
        <a:effectLst/>
      </c:spPr>
      <c:txPr>
        <a:bodyPr rot="0" spcFirstLastPara="1" vertOverflow="ellipsis" vert="horz" wrap="square" anchor="ctr" anchorCtr="1"/>
        <a:lstStyle/>
        <a:p>
          <a:pPr>
            <a:defRPr sz="7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700">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016887012554159"/>
          <c:y val="0.13590311015044687"/>
          <c:w val="0.55601044328407945"/>
          <c:h val="0.79660767550255052"/>
        </c:manualLayout>
      </c:layout>
      <c:barChart>
        <c:barDir val="bar"/>
        <c:grouping val="clustered"/>
        <c:varyColors val="0"/>
        <c:ser>
          <c:idx val="0"/>
          <c:order val="0"/>
          <c:tx>
            <c:strRef>
              <c:f>'[「組込み／IoTに関する動向調査」 集計_データ編_6章_1（B-E）20200306★.xlsx]27-2 (経年)'!$L$26</c:f>
              <c:strCache>
                <c:ptCount val="1"/>
                <c:pt idx="0">
                  <c:v>2019年度（n=552）</c:v>
                </c:pt>
              </c:strCache>
            </c:strRef>
          </c:tx>
          <c:spPr>
            <a:solidFill>
              <a:schemeClr val="accent1"/>
            </a:solidFill>
            <a:ln>
              <a:solidFill>
                <a:sysClr val="windowText" lastClr="000000"/>
              </a:solidFill>
            </a:ln>
            <a:effectLst/>
          </c:spPr>
          <c:invertIfNegative val="0"/>
          <c:dLbls>
            <c:spPr>
              <a:noFill/>
              <a:ln>
                <a:noFill/>
              </a:ln>
              <a:effectLst/>
            </c:spPr>
            <c:txPr>
              <a:bodyPr wrap="square" lIns="38100" tIns="19050" rIns="38100" bIns="19050" anchor="ctr">
                <a:spAutoFit/>
              </a:bodyPr>
              <a:lstStyle/>
              <a:p>
                <a:pPr>
                  <a:defRPr sz="6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集計_データ編_6章_1（B-E）20200306★.xlsx]27-2 (経年)'!$K$28:$K$40</c:f>
              <c:strCache>
                <c:ptCount val="13"/>
                <c:pt idx="0">
                  <c:v>中途採用／ヘッドハンティングの活用</c:v>
                </c:pt>
                <c:pt idx="1">
                  <c:v>今いる人材の再教育、スキルチェンジの強化</c:v>
                </c:pt>
                <c:pt idx="2">
                  <c:v>教育機関等との連携強化（新卒採用等）</c:v>
                </c:pt>
                <c:pt idx="3">
                  <c:v>不足人材に求めるスキルの明確化</c:v>
                </c:pt>
                <c:pt idx="4">
                  <c:v>外注／技術者派遣の活用</c:v>
                </c:pt>
                <c:pt idx="5">
                  <c:v>外部の技術者教育・研修の活用</c:v>
                </c:pt>
                <c:pt idx="6">
                  <c:v>海外人材の活用</c:v>
                </c:pt>
                <c:pt idx="7">
                  <c:v>研究機関等との連携強化（研究者の採用等）</c:v>
                </c:pt>
                <c:pt idx="8">
                  <c:v>他分野からの人材のシフトの強化</c:v>
                </c:pt>
                <c:pt idx="9">
                  <c:v>自動化、ツール、AI等の活用による生産性向上</c:v>
                </c:pt>
                <c:pt idx="10">
                  <c:v>未就労人材（若い世代・女性・高齢者等）の活用</c:v>
                </c:pt>
                <c:pt idx="11">
                  <c:v>短時間就労者（子育て・介護等）の活用</c:v>
                </c:pt>
                <c:pt idx="12">
                  <c:v>公的制度の活用（雇用調整助成金等）</c:v>
                </c:pt>
              </c:strCache>
            </c:strRef>
          </c:cat>
          <c:val>
            <c:numRef>
              <c:f>'[「組込み／IoTに関する動向調査」 集計_データ編_6章_1（B-E）20200306★.xlsx]27-2 (経年)'!$L$28:$L$40</c:f>
              <c:numCache>
                <c:formatCode>0.0%</c:formatCode>
                <c:ptCount val="13"/>
                <c:pt idx="0">
                  <c:v>0.61218466056721732</c:v>
                </c:pt>
                <c:pt idx="1">
                  <c:v>0.55745069786729229</c:v>
                </c:pt>
                <c:pt idx="2">
                  <c:v>0.39931873297324538</c:v>
                </c:pt>
                <c:pt idx="3">
                  <c:v>0.30170687474082591</c:v>
                </c:pt>
                <c:pt idx="4">
                  <c:v>0.41397519277304484</c:v>
                </c:pt>
                <c:pt idx="5">
                  <c:v>0.13075825814003539</c:v>
                </c:pt>
                <c:pt idx="6">
                  <c:v>9.6702452377577963E-2</c:v>
                </c:pt>
                <c:pt idx="7">
                  <c:v>0.12817767139610203</c:v>
                </c:pt>
                <c:pt idx="8">
                  <c:v>6.9159134214131612E-2</c:v>
                </c:pt>
                <c:pt idx="9">
                  <c:v>0.12594352497782257</c:v>
                </c:pt>
                <c:pt idx="10">
                  <c:v>6.7920347595126745E-2</c:v>
                </c:pt>
                <c:pt idx="11">
                  <c:v>3.3193641770205083E-2</c:v>
                </c:pt>
                <c:pt idx="12">
                  <c:v>4.2777178506002343E-2</c:v>
                </c:pt>
              </c:numCache>
            </c:numRef>
          </c:val>
          <c:extLst>
            <c:ext xmlns:c16="http://schemas.microsoft.com/office/drawing/2014/chart" uri="{C3380CC4-5D6E-409C-BE32-E72D297353CC}">
              <c16:uniqueId val="{00000000-7713-4F62-9462-F3C9F4015A4F}"/>
            </c:ext>
          </c:extLst>
        </c:ser>
        <c:ser>
          <c:idx val="1"/>
          <c:order val="1"/>
          <c:tx>
            <c:strRef>
              <c:f>'[「組込み／IoTに関する動向調査」 集計_データ編_6章_1（B-E）20200306★.xlsx]27-2 (経年)'!$M$26</c:f>
              <c:strCache>
                <c:ptCount val="1"/>
                <c:pt idx="0">
                  <c:v>2018年度（N=296）</c:v>
                </c:pt>
              </c:strCache>
            </c:strRef>
          </c:tx>
          <c:spPr>
            <a:solidFill>
              <a:schemeClr val="accent2"/>
            </a:solidFill>
            <a:ln>
              <a:solidFill>
                <a:sysClr val="windowText" lastClr="000000"/>
              </a:solidFill>
            </a:ln>
            <a:effectLst/>
          </c:spPr>
          <c:invertIfNegative val="0"/>
          <c:dLbls>
            <c:spPr>
              <a:noFill/>
              <a:ln>
                <a:noFill/>
              </a:ln>
              <a:effectLst/>
            </c:spPr>
            <c:txPr>
              <a:bodyPr wrap="square" lIns="38100" tIns="19050" rIns="38100" bIns="19050" anchor="ctr">
                <a:spAutoFit/>
              </a:bodyPr>
              <a:lstStyle/>
              <a:p>
                <a:pPr>
                  <a:defRPr sz="6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集計_データ編_6章_1（B-E）20200306★.xlsx]27-2 (経年)'!$K$28:$K$40</c:f>
              <c:strCache>
                <c:ptCount val="13"/>
                <c:pt idx="0">
                  <c:v>中途採用／ヘッドハンティングの活用</c:v>
                </c:pt>
                <c:pt idx="1">
                  <c:v>今いる人材の再教育、スキルチェンジの強化</c:v>
                </c:pt>
                <c:pt idx="2">
                  <c:v>教育機関等との連携強化（新卒採用等）</c:v>
                </c:pt>
                <c:pt idx="3">
                  <c:v>不足人材に求めるスキルの明確化</c:v>
                </c:pt>
                <c:pt idx="4">
                  <c:v>外注／技術者派遣の活用</c:v>
                </c:pt>
                <c:pt idx="5">
                  <c:v>外部の技術者教育・研修の活用</c:v>
                </c:pt>
                <c:pt idx="6">
                  <c:v>海外人材の活用</c:v>
                </c:pt>
                <c:pt idx="7">
                  <c:v>研究機関等との連携強化（研究者の採用等）</c:v>
                </c:pt>
                <c:pt idx="8">
                  <c:v>他分野からの人材のシフトの強化</c:v>
                </c:pt>
                <c:pt idx="9">
                  <c:v>自動化、ツール、AI等の活用による生産性向上</c:v>
                </c:pt>
                <c:pt idx="10">
                  <c:v>未就労人材（若い世代・女性・高齢者等）の活用</c:v>
                </c:pt>
                <c:pt idx="11">
                  <c:v>短時間就労者（子育て・介護等）の活用</c:v>
                </c:pt>
                <c:pt idx="12">
                  <c:v>公的制度の活用（雇用調整助成金等）</c:v>
                </c:pt>
              </c:strCache>
            </c:strRef>
          </c:cat>
          <c:val>
            <c:numRef>
              <c:f>'[「組込み／IoTに関する動向調査」 集計_データ編_6章_1（B-E）20200306★.xlsx]27-2 (経年)'!$M$28:$M$40</c:f>
              <c:numCache>
                <c:formatCode>0.0%</c:formatCode>
                <c:ptCount val="13"/>
                <c:pt idx="0">
                  <c:v>0.65403018225598875</c:v>
                </c:pt>
                <c:pt idx="1">
                  <c:v>0.40191458739845831</c:v>
                </c:pt>
                <c:pt idx="2">
                  <c:v>0.42880668687120299</c:v>
                </c:pt>
                <c:pt idx="3">
                  <c:v>0.2193039814007556</c:v>
                </c:pt>
                <c:pt idx="4">
                  <c:v>0.39412165621843043</c:v>
                </c:pt>
                <c:pt idx="5">
                  <c:v>9.6653104717620841E-2</c:v>
                </c:pt>
                <c:pt idx="6">
                  <c:v>0.20510199139231397</c:v>
                </c:pt>
                <c:pt idx="7">
                  <c:v>0.13718672589640332</c:v>
                </c:pt>
                <c:pt idx="8">
                  <c:v>9.0038194876904565E-2</c:v>
                </c:pt>
                <c:pt idx="9">
                  <c:v>0.16312049376565507</c:v>
                </c:pt>
                <c:pt idx="10">
                  <c:v>8.8313543958705248E-2</c:v>
                </c:pt>
                <c:pt idx="11">
                  <c:v>5.3088803088803087E-2</c:v>
                </c:pt>
                <c:pt idx="12">
                  <c:v>5.8184913023622706E-2</c:v>
                </c:pt>
              </c:numCache>
            </c:numRef>
          </c:val>
          <c:extLst>
            <c:ext xmlns:c16="http://schemas.microsoft.com/office/drawing/2014/chart" uri="{C3380CC4-5D6E-409C-BE32-E72D297353CC}">
              <c16:uniqueId val="{00000001-7713-4F62-9462-F3C9F4015A4F}"/>
            </c:ext>
          </c:extLst>
        </c:ser>
        <c:ser>
          <c:idx val="2"/>
          <c:order val="2"/>
          <c:tx>
            <c:strRef>
              <c:f>'[「組込み／IoTに関する動向調査」 集計_データ編_6章_1（B-E）20200306★.xlsx]27-2 (経年)'!$N$26</c:f>
              <c:strCache>
                <c:ptCount val="1"/>
                <c:pt idx="0">
                  <c:v>2017年度（N=230）</c:v>
                </c:pt>
              </c:strCache>
            </c:strRef>
          </c:tx>
          <c:spPr>
            <a:solidFill>
              <a:schemeClr val="accent3"/>
            </a:solidFill>
            <a:ln>
              <a:solidFill>
                <a:sysClr val="windowText" lastClr="000000"/>
              </a:solidFill>
            </a:ln>
            <a:effectLst/>
          </c:spPr>
          <c:invertIfNegative val="0"/>
          <c:dLbls>
            <c:spPr>
              <a:noFill/>
              <a:ln>
                <a:noFill/>
              </a:ln>
              <a:effectLst/>
            </c:spPr>
            <c:txPr>
              <a:bodyPr wrap="square" lIns="38100" tIns="19050" rIns="38100" bIns="19050" anchor="ctr">
                <a:spAutoFit/>
              </a:bodyPr>
              <a:lstStyle/>
              <a:p>
                <a:pPr>
                  <a:defRPr sz="6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集計_データ編_6章_1（B-E）20200306★.xlsx]27-2 (経年)'!$K$28:$K$40</c:f>
              <c:strCache>
                <c:ptCount val="13"/>
                <c:pt idx="0">
                  <c:v>中途採用／ヘッドハンティングの活用</c:v>
                </c:pt>
                <c:pt idx="1">
                  <c:v>今いる人材の再教育、スキルチェンジの強化</c:v>
                </c:pt>
                <c:pt idx="2">
                  <c:v>教育機関等との連携強化（新卒採用等）</c:v>
                </c:pt>
                <c:pt idx="3">
                  <c:v>不足人材に求めるスキルの明確化</c:v>
                </c:pt>
                <c:pt idx="4">
                  <c:v>外注／技術者派遣の活用</c:v>
                </c:pt>
                <c:pt idx="5">
                  <c:v>外部の技術者教育・研修の活用</c:v>
                </c:pt>
                <c:pt idx="6">
                  <c:v>海外人材の活用</c:v>
                </c:pt>
                <c:pt idx="7">
                  <c:v>研究機関等との連携強化（研究者の採用等）</c:v>
                </c:pt>
                <c:pt idx="8">
                  <c:v>他分野からの人材のシフトの強化</c:v>
                </c:pt>
                <c:pt idx="9">
                  <c:v>自動化、ツール、AI等の活用による生産性向上</c:v>
                </c:pt>
                <c:pt idx="10">
                  <c:v>未就労人材（若い世代・女性・高齢者等）の活用</c:v>
                </c:pt>
                <c:pt idx="11">
                  <c:v>短時間就労者（子育て・介護等）の活用</c:v>
                </c:pt>
                <c:pt idx="12">
                  <c:v>公的制度の活用（雇用調整助成金等）</c:v>
                </c:pt>
              </c:strCache>
            </c:strRef>
          </c:cat>
          <c:val>
            <c:numRef>
              <c:f>'[「組込み／IoTに関する動向調査」 集計_データ編_6章_1（B-E）20200306★.xlsx]27-2 (経年)'!$N$28:$N$40</c:f>
              <c:numCache>
                <c:formatCode>0.0%</c:formatCode>
                <c:ptCount val="13"/>
                <c:pt idx="0">
                  <c:v>0.66719968564362164</c:v>
                </c:pt>
                <c:pt idx="1">
                  <c:v>0.36691815176941034</c:v>
                </c:pt>
                <c:pt idx="2">
                  <c:v>0.41187943508309643</c:v>
                </c:pt>
                <c:pt idx="3">
                  <c:v>0.2099724938168874</c:v>
                </c:pt>
                <c:pt idx="4">
                  <c:v>0.46887132191480019</c:v>
                </c:pt>
                <c:pt idx="5">
                  <c:v>0.1094390125511407</c:v>
                </c:pt>
                <c:pt idx="6">
                  <c:v>0.1553452141552828</c:v>
                </c:pt>
                <c:pt idx="7">
                  <c:v>9.9920024039017175E-2</c:v>
                </c:pt>
                <c:pt idx="8">
                  <c:v>0.1198821163580889</c:v>
                </c:pt>
                <c:pt idx="9">
                  <c:v>0.21135427501560225</c:v>
                </c:pt>
                <c:pt idx="10">
                  <c:v>0.12403670573006959</c:v>
                </c:pt>
                <c:pt idx="11">
                  <c:v>3.2472089314194576E-2</c:v>
                </c:pt>
                <c:pt idx="12">
                  <c:v>1.3576959526616278E-2</c:v>
                </c:pt>
              </c:numCache>
            </c:numRef>
          </c:val>
          <c:extLst>
            <c:ext xmlns:c16="http://schemas.microsoft.com/office/drawing/2014/chart" uri="{C3380CC4-5D6E-409C-BE32-E72D297353CC}">
              <c16:uniqueId val="{00000002-7713-4F62-9462-F3C9F4015A4F}"/>
            </c:ext>
          </c:extLst>
        </c:ser>
        <c:dLbls>
          <c:showLegendKey val="0"/>
          <c:showVal val="0"/>
          <c:showCatName val="0"/>
          <c:showSerName val="0"/>
          <c:showPercent val="0"/>
          <c:showBubbleSize val="0"/>
        </c:dLbls>
        <c:gapWidth val="40"/>
        <c:axId val="473900160"/>
        <c:axId val="473901696"/>
      </c:barChart>
      <c:catAx>
        <c:axId val="473900160"/>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73901696"/>
        <c:crosses val="autoZero"/>
        <c:auto val="1"/>
        <c:lblAlgn val="ctr"/>
        <c:lblOffset val="100"/>
        <c:noMultiLvlLbl val="0"/>
      </c:catAx>
      <c:valAx>
        <c:axId val="473901696"/>
        <c:scaling>
          <c:orientation val="minMax"/>
          <c:max val="0.70000000000000007"/>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crossAx val="473900160"/>
        <c:crosses val="autoZero"/>
        <c:crossBetween val="between"/>
        <c:majorUnit val="0.1"/>
      </c:valAx>
      <c:spPr>
        <a:noFill/>
        <a:ln>
          <a:solidFill>
            <a:schemeClr val="tx1">
              <a:lumMod val="50000"/>
              <a:lumOff val="50000"/>
            </a:schemeClr>
          </a:solidFill>
        </a:ln>
        <a:effectLst/>
      </c:spPr>
    </c:plotArea>
    <c:legend>
      <c:legendPos val="b"/>
      <c:overlay val="0"/>
    </c:legend>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1">
    <c:autoUpdate val="0"/>
  </c:externalData>
</c:chartSpace>
</file>

<file path=ppt/charts/chart3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577241142623312"/>
          <c:y val="9.0956160388886584E-2"/>
          <c:w val="0.53040682498424263"/>
          <c:h val="0.86613225677199079"/>
        </c:manualLayout>
      </c:layout>
      <c:barChart>
        <c:barDir val="bar"/>
        <c:grouping val="stacked"/>
        <c:varyColors val="0"/>
        <c:ser>
          <c:idx val="0"/>
          <c:order val="0"/>
          <c:tx>
            <c:strRef>
              <c:f>'[「組込み／IoTに関する動向調査」 集計_データ編_6章_1（B-E）20200306★.xlsx]27-3 (ク)'!$I$56</c:f>
              <c:strCache>
                <c:ptCount val="1"/>
                <c:pt idx="0">
                  <c:v>1番目</c:v>
                </c:pt>
              </c:strCache>
            </c:strRef>
          </c:tx>
          <c:spPr>
            <a:solidFill>
              <a:srgbClr val="FF9966"/>
            </a:solidFill>
            <a:ln>
              <a:solidFill>
                <a:sysClr val="windowText" lastClr="000000"/>
              </a:solidFill>
            </a:ln>
            <a:effectLst/>
          </c:spPr>
          <c:invertIfNegative val="0"/>
          <c:dLbls>
            <c:dLbl>
              <c:idx val="17"/>
              <c:delete val="1"/>
              <c:extLst>
                <c:ext xmlns:c15="http://schemas.microsoft.com/office/drawing/2012/chart" uri="{CE6537A1-D6FC-4f65-9D91-7224C49458BB}"/>
                <c:ext xmlns:c16="http://schemas.microsoft.com/office/drawing/2014/chart" uri="{C3380CC4-5D6E-409C-BE32-E72D297353CC}">
                  <c16:uniqueId val="{00000000-3B50-48A7-8CFA-C9AB743112F7}"/>
                </c:ext>
              </c:extLst>
            </c:dLbl>
            <c:dLbl>
              <c:idx val="19"/>
              <c:delete val="1"/>
              <c:extLst>
                <c:ext xmlns:c15="http://schemas.microsoft.com/office/drawing/2012/chart" uri="{CE6537A1-D6FC-4f65-9D91-7224C49458BB}"/>
                <c:ext xmlns:c16="http://schemas.microsoft.com/office/drawing/2014/chart" uri="{C3380CC4-5D6E-409C-BE32-E72D297353CC}">
                  <c16:uniqueId val="{00000001-3B50-48A7-8CFA-C9AB743112F7}"/>
                </c:ext>
              </c:extLst>
            </c:dLbl>
            <c:dLbl>
              <c:idx val="20"/>
              <c:delete val="1"/>
              <c:extLst>
                <c:ext xmlns:c15="http://schemas.microsoft.com/office/drawing/2012/chart" uri="{CE6537A1-D6FC-4f65-9D91-7224C49458BB}"/>
                <c:ext xmlns:c16="http://schemas.microsoft.com/office/drawing/2014/chart" uri="{C3380CC4-5D6E-409C-BE32-E72D297353CC}">
                  <c16:uniqueId val="{00000003-3B50-48A7-8CFA-C9AB743112F7}"/>
                </c:ext>
              </c:extLst>
            </c:dLbl>
            <c:spPr>
              <a:noFill/>
              <a:ln>
                <a:noFill/>
              </a:ln>
              <a:effectLst/>
            </c:spPr>
            <c:txPr>
              <a:bodyPr wrap="square" lIns="38100" tIns="19050" rIns="38100" bIns="19050" anchor="ctr">
                <a:spAutoFit/>
              </a:bodyPr>
              <a:lstStyle/>
              <a:p>
                <a:pPr>
                  <a:defRPr sz="6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集計_データ編_6章_1（B-E）20200306★.xlsx]27-3 (ク)'!$H$58:$H$78</c:f>
              <c:strCache>
                <c:ptCount val="21"/>
                <c:pt idx="0">
                  <c:v>中途採用／ヘッドハンティングの活用           </c:v>
                </c:pt>
                <c:pt idx="1">
                  <c:v>100人以下</c:v>
                </c:pt>
                <c:pt idx="2">
                  <c:v>101人以上</c:v>
                </c:pt>
                <c:pt idx="3">
                  <c:v>今いる人材の再教育、スキルチェンジの強化  </c:v>
                </c:pt>
                <c:pt idx="4">
                  <c:v>100人以下</c:v>
                </c:pt>
                <c:pt idx="5">
                  <c:v>101人以上</c:v>
                </c:pt>
                <c:pt idx="6">
                  <c:v>教育機関等との連携強化（新卒採用等） </c:v>
                </c:pt>
                <c:pt idx="7">
                  <c:v>100人以下</c:v>
                </c:pt>
                <c:pt idx="8">
                  <c:v>101人以上</c:v>
                </c:pt>
                <c:pt idx="9">
                  <c:v>不足人材に求めるスキルの明確化            </c:v>
                </c:pt>
                <c:pt idx="10">
                  <c:v>100人以下</c:v>
                </c:pt>
                <c:pt idx="11">
                  <c:v>101人以上</c:v>
                </c:pt>
                <c:pt idx="12">
                  <c:v>外注／技術者派遣の活用                    </c:v>
                </c:pt>
                <c:pt idx="13">
                  <c:v>100人以下</c:v>
                </c:pt>
                <c:pt idx="14">
                  <c:v>101人以上</c:v>
                </c:pt>
                <c:pt idx="15">
                  <c:v>外部の技術者教育・研修の活用             </c:v>
                </c:pt>
                <c:pt idx="16">
                  <c:v>100人以下</c:v>
                </c:pt>
                <c:pt idx="17">
                  <c:v>101人以上</c:v>
                </c:pt>
                <c:pt idx="18">
                  <c:v>海外人材の活用                               </c:v>
                </c:pt>
                <c:pt idx="19">
                  <c:v>100人以下</c:v>
                </c:pt>
                <c:pt idx="20">
                  <c:v>101人以上</c:v>
                </c:pt>
              </c:strCache>
            </c:strRef>
          </c:cat>
          <c:val>
            <c:numRef>
              <c:f>'[「組込み／IoTに関する動向調査」 集計_データ編_6章_1（B-E）20200306★.xlsx]27-3 (ク)'!$I$58:$I$78</c:f>
              <c:numCache>
                <c:formatCode>0.0%</c:formatCode>
                <c:ptCount val="21"/>
                <c:pt idx="1">
                  <c:v>0.3183673469387755</c:v>
                </c:pt>
                <c:pt idx="2">
                  <c:v>0.22018348623853212</c:v>
                </c:pt>
                <c:pt idx="4">
                  <c:v>0.15510204081632653</c:v>
                </c:pt>
                <c:pt idx="5">
                  <c:v>0.26605504587155965</c:v>
                </c:pt>
                <c:pt idx="7">
                  <c:v>0.17959183673469387</c:v>
                </c:pt>
                <c:pt idx="8">
                  <c:v>0.16513761467889909</c:v>
                </c:pt>
                <c:pt idx="10">
                  <c:v>0.15102040816326531</c:v>
                </c:pt>
                <c:pt idx="11">
                  <c:v>0.22018348623853212</c:v>
                </c:pt>
                <c:pt idx="13">
                  <c:v>5.3061224489795916E-2</c:v>
                </c:pt>
                <c:pt idx="14">
                  <c:v>6.4220183486238536E-2</c:v>
                </c:pt>
                <c:pt idx="16">
                  <c:v>4.4897959183673466E-2</c:v>
                </c:pt>
                <c:pt idx="17">
                  <c:v>1.834862385321101E-2</c:v>
                </c:pt>
                <c:pt idx="19">
                  <c:v>2.4489795918367346E-2</c:v>
                </c:pt>
                <c:pt idx="20">
                  <c:v>1.834862385321101E-2</c:v>
                </c:pt>
              </c:numCache>
            </c:numRef>
          </c:val>
          <c:extLst>
            <c:ext xmlns:c16="http://schemas.microsoft.com/office/drawing/2014/chart" uri="{C3380CC4-5D6E-409C-BE32-E72D297353CC}">
              <c16:uniqueId val="{00000000-2EFE-4CAA-A143-B3F752633B2B}"/>
            </c:ext>
          </c:extLst>
        </c:ser>
        <c:ser>
          <c:idx val="1"/>
          <c:order val="1"/>
          <c:tx>
            <c:strRef>
              <c:f>'[「組込み／IoTに関する動向調査」 集計_データ編_6章_1（B-E）20200306★.xlsx]27-3 (ク)'!$J$56</c:f>
              <c:strCache>
                <c:ptCount val="1"/>
                <c:pt idx="0">
                  <c:v>2番目</c:v>
                </c:pt>
              </c:strCache>
            </c:strRef>
          </c:tx>
          <c:spPr>
            <a:solidFill>
              <a:srgbClr val="FFFF99"/>
            </a:solidFill>
            <a:ln>
              <a:solidFill>
                <a:sysClr val="windowText" lastClr="000000"/>
              </a:solidFill>
            </a:ln>
            <a:effectLst/>
          </c:spPr>
          <c:invertIfNegative val="0"/>
          <c:dLbls>
            <c:spPr>
              <a:noFill/>
              <a:ln>
                <a:noFill/>
              </a:ln>
              <a:effectLst/>
            </c:spPr>
            <c:txPr>
              <a:bodyPr wrap="square" lIns="38100" tIns="19050" rIns="38100" bIns="19050" anchor="ctr">
                <a:spAutoFit/>
              </a:bodyPr>
              <a:lstStyle/>
              <a:p>
                <a:pPr>
                  <a:defRPr sz="6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集計_データ編_6章_1（B-E）20200306★.xlsx]27-3 (ク)'!$H$58:$H$78</c:f>
              <c:strCache>
                <c:ptCount val="21"/>
                <c:pt idx="0">
                  <c:v>中途採用／ヘッドハンティングの活用           </c:v>
                </c:pt>
                <c:pt idx="1">
                  <c:v>100人以下</c:v>
                </c:pt>
                <c:pt idx="2">
                  <c:v>101人以上</c:v>
                </c:pt>
                <c:pt idx="3">
                  <c:v>今いる人材の再教育、スキルチェンジの強化  </c:v>
                </c:pt>
                <c:pt idx="4">
                  <c:v>100人以下</c:v>
                </c:pt>
                <c:pt idx="5">
                  <c:v>101人以上</c:v>
                </c:pt>
                <c:pt idx="6">
                  <c:v>教育機関等との連携強化（新卒採用等） </c:v>
                </c:pt>
                <c:pt idx="7">
                  <c:v>100人以下</c:v>
                </c:pt>
                <c:pt idx="8">
                  <c:v>101人以上</c:v>
                </c:pt>
                <c:pt idx="9">
                  <c:v>不足人材に求めるスキルの明確化            </c:v>
                </c:pt>
                <c:pt idx="10">
                  <c:v>100人以下</c:v>
                </c:pt>
                <c:pt idx="11">
                  <c:v>101人以上</c:v>
                </c:pt>
                <c:pt idx="12">
                  <c:v>外注／技術者派遣の活用                    </c:v>
                </c:pt>
                <c:pt idx="13">
                  <c:v>100人以下</c:v>
                </c:pt>
                <c:pt idx="14">
                  <c:v>101人以上</c:v>
                </c:pt>
                <c:pt idx="15">
                  <c:v>外部の技術者教育・研修の活用             </c:v>
                </c:pt>
                <c:pt idx="16">
                  <c:v>100人以下</c:v>
                </c:pt>
                <c:pt idx="17">
                  <c:v>101人以上</c:v>
                </c:pt>
                <c:pt idx="18">
                  <c:v>海外人材の活用                               </c:v>
                </c:pt>
                <c:pt idx="19">
                  <c:v>100人以下</c:v>
                </c:pt>
                <c:pt idx="20">
                  <c:v>101人以上</c:v>
                </c:pt>
              </c:strCache>
            </c:strRef>
          </c:cat>
          <c:val>
            <c:numRef>
              <c:f>'[「組込み／IoTに関する動向調査」 集計_データ編_6章_1（B-E）20200306★.xlsx]27-3 (ク)'!$J$58:$J$78</c:f>
              <c:numCache>
                <c:formatCode>0.0%</c:formatCode>
                <c:ptCount val="21"/>
                <c:pt idx="1">
                  <c:v>0.19915254237288135</c:v>
                </c:pt>
                <c:pt idx="2">
                  <c:v>0.23809523809523808</c:v>
                </c:pt>
                <c:pt idx="4">
                  <c:v>0.24152542372881355</c:v>
                </c:pt>
                <c:pt idx="5">
                  <c:v>0.25714285714285712</c:v>
                </c:pt>
                <c:pt idx="7">
                  <c:v>0.11440677966101695</c:v>
                </c:pt>
                <c:pt idx="8">
                  <c:v>8.5714285714285715E-2</c:v>
                </c:pt>
                <c:pt idx="10">
                  <c:v>5.5084745762711863E-2</c:v>
                </c:pt>
                <c:pt idx="11">
                  <c:v>6.6666666666666666E-2</c:v>
                </c:pt>
                <c:pt idx="13">
                  <c:v>0.13135593220338984</c:v>
                </c:pt>
                <c:pt idx="14">
                  <c:v>0.16190476190476191</c:v>
                </c:pt>
                <c:pt idx="16">
                  <c:v>7.2033898305084748E-2</c:v>
                </c:pt>
                <c:pt idx="17">
                  <c:v>2.8571428571428571E-2</c:v>
                </c:pt>
                <c:pt idx="19">
                  <c:v>2.1186440677966101E-2</c:v>
                </c:pt>
                <c:pt idx="20">
                  <c:v>2.8571428571428571E-2</c:v>
                </c:pt>
              </c:numCache>
            </c:numRef>
          </c:val>
          <c:extLst>
            <c:ext xmlns:c16="http://schemas.microsoft.com/office/drawing/2014/chart" uri="{C3380CC4-5D6E-409C-BE32-E72D297353CC}">
              <c16:uniqueId val="{00000001-2EFE-4CAA-A143-B3F752633B2B}"/>
            </c:ext>
          </c:extLst>
        </c:ser>
        <c:ser>
          <c:idx val="2"/>
          <c:order val="2"/>
          <c:tx>
            <c:strRef>
              <c:f>'[「組込み／IoTに関する動向調査」 集計_データ編_6章_1（B-E）20200306★.xlsx]27-3 (ク)'!$K$56</c:f>
              <c:strCache>
                <c:ptCount val="1"/>
                <c:pt idx="0">
                  <c:v>3番目</c:v>
                </c:pt>
              </c:strCache>
            </c:strRef>
          </c:tx>
          <c:spPr>
            <a:solidFill>
              <a:srgbClr val="3366FF"/>
            </a:solidFill>
            <a:ln>
              <a:solidFill>
                <a:sysClr val="windowText" lastClr="000000"/>
              </a:solidFill>
            </a:ln>
            <a:effectLst/>
          </c:spPr>
          <c:invertIfNegative val="0"/>
          <c:dLbls>
            <c:spPr>
              <a:noFill/>
              <a:ln>
                <a:noFill/>
              </a:ln>
              <a:effectLst/>
            </c:spPr>
            <c:txPr>
              <a:bodyPr wrap="square" lIns="38100" tIns="19050" rIns="38100" bIns="19050" anchor="ctr">
                <a:spAutoFit/>
              </a:bodyPr>
              <a:lstStyle/>
              <a:p>
                <a:pPr>
                  <a:defRPr sz="600">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集計_データ編_6章_1（B-E）20200306★.xlsx]27-3 (ク)'!$H$58:$H$78</c:f>
              <c:strCache>
                <c:ptCount val="21"/>
                <c:pt idx="0">
                  <c:v>中途採用／ヘッドハンティングの活用           </c:v>
                </c:pt>
                <c:pt idx="1">
                  <c:v>100人以下</c:v>
                </c:pt>
                <c:pt idx="2">
                  <c:v>101人以上</c:v>
                </c:pt>
                <c:pt idx="3">
                  <c:v>今いる人材の再教育、スキルチェンジの強化  </c:v>
                </c:pt>
                <c:pt idx="4">
                  <c:v>100人以下</c:v>
                </c:pt>
                <c:pt idx="5">
                  <c:v>101人以上</c:v>
                </c:pt>
                <c:pt idx="6">
                  <c:v>教育機関等との連携強化（新卒採用等） </c:v>
                </c:pt>
                <c:pt idx="7">
                  <c:v>100人以下</c:v>
                </c:pt>
                <c:pt idx="8">
                  <c:v>101人以上</c:v>
                </c:pt>
                <c:pt idx="9">
                  <c:v>不足人材に求めるスキルの明確化            </c:v>
                </c:pt>
                <c:pt idx="10">
                  <c:v>100人以下</c:v>
                </c:pt>
                <c:pt idx="11">
                  <c:v>101人以上</c:v>
                </c:pt>
                <c:pt idx="12">
                  <c:v>外注／技術者派遣の活用                    </c:v>
                </c:pt>
                <c:pt idx="13">
                  <c:v>100人以下</c:v>
                </c:pt>
                <c:pt idx="14">
                  <c:v>101人以上</c:v>
                </c:pt>
                <c:pt idx="15">
                  <c:v>外部の技術者教育・研修の活用             </c:v>
                </c:pt>
                <c:pt idx="16">
                  <c:v>100人以下</c:v>
                </c:pt>
                <c:pt idx="17">
                  <c:v>101人以上</c:v>
                </c:pt>
                <c:pt idx="18">
                  <c:v>海外人材の活用                               </c:v>
                </c:pt>
                <c:pt idx="19">
                  <c:v>100人以下</c:v>
                </c:pt>
                <c:pt idx="20">
                  <c:v>101人以上</c:v>
                </c:pt>
              </c:strCache>
            </c:strRef>
          </c:cat>
          <c:val>
            <c:numRef>
              <c:f>'[「組込み／IoTに関する動向調査」 集計_データ編_6章_1（B-E）20200306★.xlsx]27-3 (ク)'!$K$58:$K$78</c:f>
              <c:numCache>
                <c:formatCode>0.0%</c:formatCode>
                <c:ptCount val="21"/>
                <c:pt idx="1">
                  <c:v>8.8888888888888892E-2</c:v>
                </c:pt>
                <c:pt idx="2">
                  <c:v>0.13461538461538461</c:v>
                </c:pt>
                <c:pt idx="4">
                  <c:v>0.13333333333333333</c:v>
                </c:pt>
                <c:pt idx="5">
                  <c:v>0.19230769230769232</c:v>
                </c:pt>
                <c:pt idx="7">
                  <c:v>9.3333333333333338E-2</c:v>
                </c:pt>
                <c:pt idx="8">
                  <c:v>0.125</c:v>
                </c:pt>
                <c:pt idx="10">
                  <c:v>6.222222222222222E-2</c:v>
                </c:pt>
                <c:pt idx="11">
                  <c:v>6.7307692307692304E-2</c:v>
                </c:pt>
                <c:pt idx="13">
                  <c:v>0.2088888888888889</c:v>
                </c:pt>
                <c:pt idx="14">
                  <c:v>0.17307692307692307</c:v>
                </c:pt>
                <c:pt idx="16">
                  <c:v>6.6666666666666666E-2</c:v>
                </c:pt>
                <c:pt idx="17">
                  <c:v>4.807692307692308E-2</c:v>
                </c:pt>
                <c:pt idx="19">
                  <c:v>5.3333333333333337E-2</c:v>
                </c:pt>
                <c:pt idx="20">
                  <c:v>5.7692307692307696E-2</c:v>
                </c:pt>
              </c:numCache>
            </c:numRef>
          </c:val>
          <c:extLst>
            <c:ext xmlns:c16="http://schemas.microsoft.com/office/drawing/2014/chart" uri="{C3380CC4-5D6E-409C-BE32-E72D297353CC}">
              <c16:uniqueId val="{00000002-2EFE-4CAA-A143-B3F752633B2B}"/>
            </c:ext>
          </c:extLst>
        </c:ser>
        <c:dLbls>
          <c:showLegendKey val="0"/>
          <c:showVal val="0"/>
          <c:showCatName val="0"/>
          <c:showSerName val="0"/>
          <c:showPercent val="0"/>
          <c:showBubbleSize val="0"/>
        </c:dLbls>
        <c:gapWidth val="40"/>
        <c:overlap val="100"/>
        <c:axId val="473998464"/>
        <c:axId val="474000000"/>
      </c:barChart>
      <c:catAx>
        <c:axId val="47399846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74000000"/>
        <c:crosses val="autoZero"/>
        <c:auto val="1"/>
        <c:lblAlgn val="ctr"/>
        <c:lblOffset val="100"/>
        <c:noMultiLvlLbl val="0"/>
      </c:catAx>
      <c:valAx>
        <c:axId val="474000000"/>
        <c:scaling>
          <c:orientation val="minMax"/>
          <c:max val="0.70000000000000007"/>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crossAx val="473998464"/>
        <c:crosses val="autoZero"/>
        <c:crossBetween val="between"/>
        <c:majorUnit val="0.1"/>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5042735042735"/>
          <c:y val="0.3235774991539298"/>
          <c:w val="0.73401709401709403"/>
          <c:h val="0.52460132357502876"/>
        </c:manualLayout>
      </c:layout>
      <c:barChart>
        <c:barDir val="bar"/>
        <c:grouping val="stacked"/>
        <c:varyColors val="0"/>
        <c:ser>
          <c:idx val="1"/>
          <c:order val="0"/>
          <c:tx>
            <c:strRef>
              <c:f>'[「組込み／IoTに関する動向調査」 集計_データ編_1章_1（A-F）20200306★.xlsx]5-8'!$F$6</c:f>
              <c:strCache>
                <c:ptCount val="1"/>
                <c:pt idx="0">
                  <c:v>中部</c:v>
                </c:pt>
              </c:strCache>
            </c:strRef>
          </c:tx>
          <c:spPr>
            <a:solidFill>
              <a:schemeClr val="accent1"/>
            </a:solidFill>
            <a:ln>
              <a:solidFill>
                <a:schemeClr val="tx1"/>
              </a:solidFill>
            </a:ln>
            <a:effectLst/>
          </c:spPr>
          <c:invertIfNegative val="0"/>
          <c:cat>
            <c:strRef>
              <c:f>'[「組込み／IoTに関する動向調査」 集計_データ編_1章_1（A-F）20200306★.xlsx]5-8'!$C$7:$C$16</c:f>
              <c:strCache>
                <c:ptCount val="10"/>
                <c:pt idx="0">
                  <c:v>住宅／生活</c:v>
                </c:pt>
                <c:pt idx="1">
                  <c:v>病院／医療</c:v>
                </c:pt>
                <c:pt idx="2">
                  <c:v>健康／介護／スポーツ</c:v>
                </c:pt>
                <c:pt idx="3">
                  <c:v>農林水産</c:v>
                </c:pt>
                <c:pt idx="4">
                  <c:v>建築／土木</c:v>
                </c:pt>
                <c:pt idx="5">
                  <c:v>工場／プラント</c:v>
                </c:pt>
                <c:pt idx="6">
                  <c:v>オフィス／店舗</c:v>
                </c:pt>
                <c:pt idx="7">
                  <c:v>移動／交通</c:v>
                </c:pt>
                <c:pt idx="8">
                  <c:v>流通／物流</c:v>
                </c:pt>
                <c:pt idx="9">
                  <c:v>防犯／防災</c:v>
                </c:pt>
              </c:strCache>
            </c:strRef>
          </c:cat>
          <c:val>
            <c:numRef>
              <c:f>'[「組込み／IoTに関する動向調査」 集計_データ編_1章_1（A-F）20200306★.xlsx]5-8'!$F$7:$F$16</c:f>
              <c:numCache>
                <c:formatCode>General</c:formatCode>
                <c:ptCount val="10"/>
                <c:pt idx="0">
                  <c:v>8</c:v>
                </c:pt>
                <c:pt idx="1">
                  <c:v>3</c:v>
                </c:pt>
                <c:pt idx="2">
                  <c:v>6</c:v>
                </c:pt>
                <c:pt idx="3">
                  <c:v>0</c:v>
                </c:pt>
                <c:pt idx="4">
                  <c:v>5</c:v>
                </c:pt>
                <c:pt idx="5">
                  <c:v>33</c:v>
                </c:pt>
                <c:pt idx="6">
                  <c:v>9</c:v>
                </c:pt>
                <c:pt idx="7">
                  <c:v>8</c:v>
                </c:pt>
                <c:pt idx="8">
                  <c:v>7</c:v>
                </c:pt>
                <c:pt idx="9">
                  <c:v>7</c:v>
                </c:pt>
              </c:numCache>
            </c:numRef>
          </c:val>
          <c:extLst>
            <c:ext xmlns:c16="http://schemas.microsoft.com/office/drawing/2014/chart" uri="{C3380CC4-5D6E-409C-BE32-E72D297353CC}">
              <c16:uniqueId val="{00000000-795A-4DB4-A9C4-7AB1AAA254C2}"/>
            </c:ext>
          </c:extLst>
        </c:ser>
        <c:dLbls>
          <c:showLegendKey val="0"/>
          <c:showVal val="0"/>
          <c:showCatName val="0"/>
          <c:showSerName val="0"/>
          <c:showPercent val="0"/>
          <c:showBubbleSize val="0"/>
        </c:dLbls>
        <c:gapWidth val="40"/>
        <c:overlap val="100"/>
        <c:axId val="439987584"/>
        <c:axId val="439997568"/>
      </c:barChart>
      <c:catAx>
        <c:axId val="439987584"/>
        <c:scaling>
          <c:orientation val="maxMin"/>
        </c:scaling>
        <c:delete val="1"/>
        <c:axPos val="l"/>
        <c:numFmt formatCode="General" sourceLinked="1"/>
        <c:majorTickMark val="none"/>
        <c:minorTickMark val="none"/>
        <c:tickLblPos val="nextTo"/>
        <c:crossAx val="439997568"/>
        <c:crosses val="autoZero"/>
        <c:auto val="1"/>
        <c:lblAlgn val="ctr"/>
        <c:lblOffset val="100"/>
        <c:noMultiLvlLbl val="0"/>
      </c:catAx>
      <c:valAx>
        <c:axId val="439997568"/>
        <c:scaling>
          <c:orientation val="minMax"/>
          <c:max val="100"/>
        </c:scaling>
        <c:delete val="0"/>
        <c:axPos val="t"/>
        <c:majorGridlines>
          <c:spPr>
            <a:ln w="3175" cap="flat" cmpd="sng" algn="ctr">
              <a:solidFill>
                <a:schemeClr val="tx1">
                  <a:lumMod val="50000"/>
                  <a:lumOff val="50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39987584"/>
        <c:crosses val="autoZero"/>
        <c:crossBetween val="between"/>
        <c:majorUnit val="20"/>
      </c:valAx>
      <c:spPr>
        <a:noFill/>
        <a:ln>
          <a:solidFill>
            <a:schemeClr val="tx1">
              <a:lumMod val="50000"/>
              <a:lumOff val="50000"/>
            </a:schemeClr>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654911359055348"/>
          <c:y val="0.11310539048086989"/>
          <c:w val="0.50619243364493882"/>
          <c:h val="0.83156270453598846"/>
        </c:manualLayout>
      </c:layout>
      <c:barChart>
        <c:barDir val="bar"/>
        <c:grouping val="stacked"/>
        <c:varyColors val="0"/>
        <c:ser>
          <c:idx val="0"/>
          <c:order val="0"/>
          <c:tx>
            <c:strRef>
              <c:f>'[「組込み／IoTに関する動向調査」 集計_データ編_6章_1（B-E）20200306★.xlsx]27-4 (ク)'!$I$56</c:f>
              <c:strCache>
                <c:ptCount val="1"/>
                <c:pt idx="0">
                  <c:v>1番目</c:v>
                </c:pt>
              </c:strCache>
            </c:strRef>
          </c:tx>
          <c:spPr>
            <a:solidFill>
              <a:srgbClr val="FF9966"/>
            </a:solidFill>
            <a:ln>
              <a:solidFill>
                <a:sysClr val="windowText" lastClr="000000"/>
              </a:solidFill>
            </a:ln>
            <a:effectLst/>
          </c:spPr>
          <c:invertIfNegative val="0"/>
          <c:dLbls>
            <c:dLbl>
              <c:idx val="19"/>
              <c:delete val="1"/>
              <c:extLst>
                <c:ext xmlns:c15="http://schemas.microsoft.com/office/drawing/2012/chart" uri="{CE6537A1-D6FC-4f65-9D91-7224C49458BB}"/>
                <c:ext xmlns:c16="http://schemas.microsoft.com/office/drawing/2014/chart" uri="{C3380CC4-5D6E-409C-BE32-E72D297353CC}">
                  <c16:uniqueId val="{00000002-FA05-4E7E-9D03-DCC479CE6322}"/>
                </c:ext>
              </c:extLst>
            </c:dLbl>
            <c:dLbl>
              <c:idx val="20"/>
              <c:delete val="1"/>
              <c:extLst>
                <c:ext xmlns:c15="http://schemas.microsoft.com/office/drawing/2012/chart" uri="{CE6537A1-D6FC-4f65-9D91-7224C49458BB}"/>
                <c:ext xmlns:c16="http://schemas.microsoft.com/office/drawing/2014/chart" uri="{C3380CC4-5D6E-409C-BE32-E72D297353CC}">
                  <c16:uniqueId val="{00000000-FA05-4E7E-9D03-DCC479CE6322}"/>
                </c:ext>
              </c:extLst>
            </c:dLbl>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集計_データ編_6章_1（B-E）20200306★.xlsx]27-4 (ク)'!$H$58:$H$78</c:f>
              <c:strCache>
                <c:ptCount val="21"/>
                <c:pt idx="0">
                  <c:v>中途採用／ヘッドハンティングの活用           </c:v>
                </c:pt>
                <c:pt idx="1">
                  <c:v>IoTあり</c:v>
                </c:pt>
                <c:pt idx="2">
                  <c:v>IoTなし</c:v>
                </c:pt>
                <c:pt idx="3">
                  <c:v>今いる人材の再教育、スキルチェンジの強化  </c:v>
                </c:pt>
                <c:pt idx="4">
                  <c:v>IoTあり</c:v>
                </c:pt>
                <c:pt idx="5">
                  <c:v>IoTなし</c:v>
                </c:pt>
                <c:pt idx="6">
                  <c:v>教育機関等との連携強化（新卒採用等） </c:v>
                </c:pt>
                <c:pt idx="7">
                  <c:v>IoTあり</c:v>
                </c:pt>
                <c:pt idx="8">
                  <c:v>IoTなし</c:v>
                </c:pt>
                <c:pt idx="9">
                  <c:v>不足人材に求めるスキルの明確化            </c:v>
                </c:pt>
                <c:pt idx="10">
                  <c:v>IoTあり</c:v>
                </c:pt>
                <c:pt idx="11">
                  <c:v>IoTなし</c:v>
                </c:pt>
                <c:pt idx="12">
                  <c:v>外注／技術者派遣の活用                    </c:v>
                </c:pt>
                <c:pt idx="13">
                  <c:v>IoTあり</c:v>
                </c:pt>
                <c:pt idx="14">
                  <c:v>IoTなし</c:v>
                </c:pt>
                <c:pt idx="15">
                  <c:v>外部の技術者教育・研修の活用             </c:v>
                </c:pt>
                <c:pt idx="16">
                  <c:v>IoTあり</c:v>
                </c:pt>
                <c:pt idx="17">
                  <c:v>IoTなし</c:v>
                </c:pt>
                <c:pt idx="18">
                  <c:v>海外人材の活用                               </c:v>
                </c:pt>
                <c:pt idx="19">
                  <c:v>IoTあり</c:v>
                </c:pt>
                <c:pt idx="20">
                  <c:v>IoTなし</c:v>
                </c:pt>
              </c:strCache>
            </c:strRef>
          </c:cat>
          <c:val>
            <c:numRef>
              <c:f>'[「組込み／IoTに関する動向調査」 集計_データ編_6章_1（B-E）20200306★.xlsx]27-4 (ク)'!$I$58:$I$78</c:f>
              <c:numCache>
                <c:formatCode>0.0%</c:formatCode>
                <c:ptCount val="21"/>
                <c:pt idx="1">
                  <c:v>0.28310502283105021</c:v>
                </c:pt>
                <c:pt idx="2">
                  <c:v>0.3014705882352941</c:v>
                </c:pt>
                <c:pt idx="4">
                  <c:v>0.17351598173515981</c:v>
                </c:pt>
                <c:pt idx="5">
                  <c:v>0.21323529411764705</c:v>
                </c:pt>
                <c:pt idx="7">
                  <c:v>0.19634703196347031</c:v>
                </c:pt>
                <c:pt idx="8">
                  <c:v>0.13970588235294118</c:v>
                </c:pt>
                <c:pt idx="10">
                  <c:v>0.18264840182648401</c:v>
                </c:pt>
                <c:pt idx="11">
                  <c:v>0.15441176470588236</c:v>
                </c:pt>
                <c:pt idx="13">
                  <c:v>5.4794520547945202E-2</c:v>
                </c:pt>
                <c:pt idx="14">
                  <c:v>5.8823529411764705E-2</c:v>
                </c:pt>
                <c:pt idx="16">
                  <c:v>4.1095890410958902E-2</c:v>
                </c:pt>
                <c:pt idx="17">
                  <c:v>2.9411764705882353E-2</c:v>
                </c:pt>
                <c:pt idx="19">
                  <c:v>2.2831050228310501E-2</c:v>
                </c:pt>
                <c:pt idx="20">
                  <c:v>2.2058823529411766E-2</c:v>
                </c:pt>
              </c:numCache>
            </c:numRef>
          </c:val>
          <c:extLst>
            <c:ext xmlns:c16="http://schemas.microsoft.com/office/drawing/2014/chart" uri="{C3380CC4-5D6E-409C-BE32-E72D297353CC}">
              <c16:uniqueId val="{00000000-A99E-414C-AC26-D2CEDD4F23E6}"/>
            </c:ext>
          </c:extLst>
        </c:ser>
        <c:ser>
          <c:idx val="1"/>
          <c:order val="1"/>
          <c:tx>
            <c:strRef>
              <c:f>'[「組込み／IoTに関する動向調査」 集計_データ編_6章_1（B-E）20200306★.xlsx]27-4 (ク)'!$J$56</c:f>
              <c:strCache>
                <c:ptCount val="1"/>
                <c:pt idx="0">
                  <c:v>2番目</c:v>
                </c:pt>
              </c:strCache>
            </c:strRef>
          </c:tx>
          <c:spPr>
            <a:solidFill>
              <a:srgbClr val="FFFF99"/>
            </a:solidFill>
            <a:ln>
              <a:solidFill>
                <a:sysClr val="windowText" lastClr="000000"/>
              </a:solidFill>
            </a:ln>
            <a:effectLst/>
          </c:spPr>
          <c:invertIfNegative val="0"/>
          <c:dLbls>
            <c:dLbl>
              <c:idx val="17"/>
              <c:layout>
                <c:manualLayout>
                  <c:x val="5.039122637167299E-3"/>
                  <c:y val="-2.484074539448668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A05-4E7E-9D03-DCC479CE6322}"/>
                </c:ext>
              </c:extLst>
            </c:dLbl>
            <c:dLbl>
              <c:idx val="19"/>
              <c:delete val="1"/>
              <c:extLst>
                <c:ext xmlns:c15="http://schemas.microsoft.com/office/drawing/2012/chart" uri="{CE6537A1-D6FC-4f65-9D91-7224C49458BB}"/>
                <c:ext xmlns:c16="http://schemas.microsoft.com/office/drawing/2014/chart" uri="{C3380CC4-5D6E-409C-BE32-E72D297353CC}">
                  <c16:uniqueId val="{00000003-FA05-4E7E-9D03-DCC479CE6322}"/>
                </c:ext>
              </c:extLst>
            </c:dLbl>
            <c:dLbl>
              <c:idx val="20"/>
              <c:delete val="1"/>
              <c:extLst>
                <c:ext xmlns:c15="http://schemas.microsoft.com/office/drawing/2012/chart" uri="{CE6537A1-D6FC-4f65-9D91-7224C49458BB}"/>
                <c:ext xmlns:c16="http://schemas.microsoft.com/office/drawing/2014/chart" uri="{C3380CC4-5D6E-409C-BE32-E72D297353CC}">
                  <c16:uniqueId val="{00000001-FA05-4E7E-9D03-DCC479CE6322}"/>
                </c:ext>
              </c:extLst>
            </c:dLbl>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集計_データ編_6章_1（B-E）20200306★.xlsx]27-4 (ク)'!$H$58:$H$78</c:f>
              <c:strCache>
                <c:ptCount val="21"/>
                <c:pt idx="0">
                  <c:v>中途採用／ヘッドハンティングの活用           </c:v>
                </c:pt>
                <c:pt idx="1">
                  <c:v>IoTあり</c:v>
                </c:pt>
                <c:pt idx="2">
                  <c:v>IoTなし</c:v>
                </c:pt>
                <c:pt idx="3">
                  <c:v>今いる人材の再教育、スキルチェンジの強化  </c:v>
                </c:pt>
                <c:pt idx="4">
                  <c:v>IoTあり</c:v>
                </c:pt>
                <c:pt idx="5">
                  <c:v>IoTなし</c:v>
                </c:pt>
                <c:pt idx="6">
                  <c:v>教育機関等との連携強化（新卒採用等） </c:v>
                </c:pt>
                <c:pt idx="7">
                  <c:v>IoTあり</c:v>
                </c:pt>
                <c:pt idx="8">
                  <c:v>IoTなし</c:v>
                </c:pt>
                <c:pt idx="9">
                  <c:v>不足人材に求めるスキルの明確化            </c:v>
                </c:pt>
                <c:pt idx="10">
                  <c:v>IoTあり</c:v>
                </c:pt>
                <c:pt idx="11">
                  <c:v>IoTなし</c:v>
                </c:pt>
                <c:pt idx="12">
                  <c:v>外注／技術者派遣の活用                    </c:v>
                </c:pt>
                <c:pt idx="13">
                  <c:v>IoTあり</c:v>
                </c:pt>
                <c:pt idx="14">
                  <c:v>IoTなし</c:v>
                </c:pt>
                <c:pt idx="15">
                  <c:v>外部の技術者教育・研修の活用             </c:v>
                </c:pt>
                <c:pt idx="16">
                  <c:v>IoTあり</c:v>
                </c:pt>
                <c:pt idx="17">
                  <c:v>IoTなし</c:v>
                </c:pt>
                <c:pt idx="18">
                  <c:v>海外人材の活用                               </c:v>
                </c:pt>
                <c:pt idx="19">
                  <c:v>IoTあり</c:v>
                </c:pt>
                <c:pt idx="20">
                  <c:v>IoTなし</c:v>
                </c:pt>
              </c:strCache>
            </c:strRef>
          </c:cat>
          <c:val>
            <c:numRef>
              <c:f>'[「組込み／IoTに関する動向調査」 集計_データ編_6章_1（B-E）20200306★.xlsx]27-4 (ク)'!$J$58:$J$78</c:f>
              <c:numCache>
                <c:formatCode>0.0%</c:formatCode>
                <c:ptCount val="21"/>
                <c:pt idx="1">
                  <c:v>0.22169811320754718</c:v>
                </c:pt>
                <c:pt idx="2">
                  <c:v>0.19230769230769232</c:v>
                </c:pt>
                <c:pt idx="4">
                  <c:v>0.24528301886792453</c:v>
                </c:pt>
                <c:pt idx="5">
                  <c:v>0.25384615384615383</c:v>
                </c:pt>
                <c:pt idx="7">
                  <c:v>0.10377358490566038</c:v>
                </c:pt>
                <c:pt idx="8">
                  <c:v>0.1076923076923077</c:v>
                </c:pt>
                <c:pt idx="10">
                  <c:v>4.2452830188679243E-2</c:v>
                </c:pt>
                <c:pt idx="11">
                  <c:v>8.461538461538462E-2</c:v>
                </c:pt>
                <c:pt idx="13">
                  <c:v>0.12735849056603774</c:v>
                </c:pt>
                <c:pt idx="14">
                  <c:v>0.16153846153846155</c:v>
                </c:pt>
                <c:pt idx="16">
                  <c:v>6.1320754716981132E-2</c:v>
                </c:pt>
                <c:pt idx="17">
                  <c:v>5.3846153846153849E-2</c:v>
                </c:pt>
                <c:pt idx="19">
                  <c:v>3.3018867924528301E-2</c:v>
                </c:pt>
                <c:pt idx="20">
                  <c:v>7.6923076923076927E-3</c:v>
                </c:pt>
              </c:numCache>
            </c:numRef>
          </c:val>
          <c:extLst>
            <c:ext xmlns:c16="http://schemas.microsoft.com/office/drawing/2014/chart" uri="{C3380CC4-5D6E-409C-BE32-E72D297353CC}">
              <c16:uniqueId val="{00000001-A99E-414C-AC26-D2CEDD4F23E6}"/>
            </c:ext>
          </c:extLst>
        </c:ser>
        <c:ser>
          <c:idx val="2"/>
          <c:order val="2"/>
          <c:tx>
            <c:strRef>
              <c:f>'[「組込み／IoTに関する動向調査」 集計_データ編_6章_1（B-E）20200306★.xlsx]27-4 (ク)'!$K$56</c:f>
              <c:strCache>
                <c:ptCount val="1"/>
                <c:pt idx="0">
                  <c:v>3番目</c:v>
                </c:pt>
              </c:strCache>
            </c:strRef>
          </c:tx>
          <c:spPr>
            <a:solidFill>
              <a:srgbClr val="3366FF"/>
            </a:solidFill>
            <a:ln>
              <a:solidFill>
                <a:sysClr val="windowText" lastClr="000000"/>
              </a:solidFill>
            </a:ln>
            <a:effectLst/>
          </c:spPr>
          <c:invertIfNegative val="0"/>
          <c:dLbls>
            <c:spPr>
              <a:noFill/>
              <a:ln>
                <a:noFill/>
              </a:ln>
              <a:effectLst/>
            </c:spPr>
            <c:txPr>
              <a:bodyPr wrap="square" lIns="38100" tIns="19050" rIns="38100" bIns="19050" anchor="ctr">
                <a:spAutoFit/>
              </a:bodyPr>
              <a:lstStyle/>
              <a:p>
                <a:pPr>
                  <a:defRPr sz="800">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集計_データ編_6章_1（B-E）20200306★.xlsx]27-4 (ク)'!$H$58:$H$78</c:f>
              <c:strCache>
                <c:ptCount val="21"/>
                <c:pt idx="0">
                  <c:v>中途採用／ヘッドハンティングの活用           </c:v>
                </c:pt>
                <c:pt idx="1">
                  <c:v>IoTあり</c:v>
                </c:pt>
                <c:pt idx="2">
                  <c:v>IoTなし</c:v>
                </c:pt>
                <c:pt idx="3">
                  <c:v>今いる人材の再教育、スキルチェンジの強化  </c:v>
                </c:pt>
                <c:pt idx="4">
                  <c:v>IoTあり</c:v>
                </c:pt>
                <c:pt idx="5">
                  <c:v>IoTなし</c:v>
                </c:pt>
                <c:pt idx="6">
                  <c:v>教育機関等との連携強化（新卒採用等） </c:v>
                </c:pt>
                <c:pt idx="7">
                  <c:v>IoTあり</c:v>
                </c:pt>
                <c:pt idx="8">
                  <c:v>IoTなし</c:v>
                </c:pt>
                <c:pt idx="9">
                  <c:v>不足人材に求めるスキルの明確化            </c:v>
                </c:pt>
                <c:pt idx="10">
                  <c:v>IoTあり</c:v>
                </c:pt>
                <c:pt idx="11">
                  <c:v>IoTなし</c:v>
                </c:pt>
                <c:pt idx="12">
                  <c:v>外注／技術者派遣の活用                    </c:v>
                </c:pt>
                <c:pt idx="13">
                  <c:v>IoTあり</c:v>
                </c:pt>
                <c:pt idx="14">
                  <c:v>IoTなし</c:v>
                </c:pt>
                <c:pt idx="15">
                  <c:v>外部の技術者教育・研修の活用             </c:v>
                </c:pt>
                <c:pt idx="16">
                  <c:v>IoTあり</c:v>
                </c:pt>
                <c:pt idx="17">
                  <c:v>IoTなし</c:v>
                </c:pt>
                <c:pt idx="18">
                  <c:v>海外人材の活用                               </c:v>
                </c:pt>
                <c:pt idx="19">
                  <c:v>IoTあり</c:v>
                </c:pt>
                <c:pt idx="20">
                  <c:v>IoTなし</c:v>
                </c:pt>
              </c:strCache>
            </c:strRef>
          </c:cat>
          <c:val>
            <c:numRef>
              <c:f>'[「組込み／IoTに関する動向調査」 集計_データ編_6章_1（B-E）20200306★.xlsx]27-4 (ク)'!$K$58:$K$78</c:f>
              <c:numCache>
                <c:formatCode>0.0%</c:formatCode>
                <c:ptCount val="21"/>
                <c:pt idx="1">
                  <c:v>9.3596059113300489E-2</c:v>
                </c:pt>
                <c:pt idx="2">
                  <c:v>0.11811023622047244</c:v>
                </c:pt>
                <c:pt idx="4">
                  <c:v>0.16748768472906403</c:v>
                </c:pt>
                <c:pt idx="5">
                  <c:v>0.12598425196850394</c:v>
                </c:pt>
                <c:pt idx="7">
                  <c:v>9.8522167487684734E-2</c:v>
                </c:pt>
                <c:pt idx="8">
                  <c:v>0.11023622047244094</c:v>
                </c:pt>
                <c:pt idx="10">
                  <c:v>5.9113300492610835E-2</c:v>
                </c:pt>
                <c:pt idx="11">
                  <c:v>7.874015748031496E-2</c:v>
                </c:pt>
                <c:pt idx="13">
                  <c:v>0.19211822660098521</c:v>
                </c:pt>
                <c:pt idx="14">
                  <c:v>0.20472440944881889</c:v>
                </c:pt>
                <c:pt idx="16">
                  <c:v>4.9261083743842367E-2</c:v>
                </c:pt>
                <c:pt idx="17">
                  <c:v>7.874015748031496E-2</c:v>
                </c:pt>
                <c:pt idx="19">
                  <c:v>5.9113300492610835E-2</c:v>
                </c:pt>
                <c:pt idx="20">
                  <c:v>4.7244094488188976E-2</c:v>
                </c:pt>
              </c:numCache>
            </c:numRef>
          </c:val>
          <c:extLst>
            <c:ext xmlns:c16="http://schemas.microsoft.com/office/drawing/2014/chart" uri="{C3380CC4-5D6E-409C-BE32-E72D297353CC}">
              <c16:uniqueId val="{00000002-A99E-414C-AC26-D2CEDD4F23E6}"/>
            </c:ext>
          </c:extLst>
        </c:ser>
        <c:dLbls>
          <c:showLegendKey val="0"/>
          <c:showVal val="0"/>
          <c:showCatName val="0"/>
          <c:showSerName val="0"/>
          <c:showPercent val="0"/>
          <c:showBubbleSize val="0"/>
        </c:dLbls>
        <c:gapWidth val="40"/>
        <c:overlap val="100"/>
        <c:axId val="474092288"/>
        <c:axId val="474093824"/>
      </c:barChart>
      <c:catAx>
        <c:axId val="474092288"/>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74093824"/>
        <c:crosses val="autoZero"/>
        <c:auto val="1"/>
        <c:lblAlgn val="ctr"/>
        <c:lblOffset val="100"/>
        <c:noMultiLvlLbl val="0"/>
      </c:catAx>
      <c:valAx>
        <c:axId val="474093824"/>
        <c:scaling>
          <c:orientation val="minMax"/>
          <c:max val="0.70000000000000007"/>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crossAx val="474092288"/>
        <c:crosses val="autoZero"/>
        <c:crossBetween val="between"/>
        <c:majorUnit val="0.1"/>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1">
    <c:autoUpdate val="0"/>
  </c:externalData>
</c:chartSpace>
</file>

<file path=ppt/charts/chart3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954147866485562"/>
          <c:y val="0.12734901314463346"/>
          <c:w val="0.54715560278248654"/>
          <c:h val="0.85459190861395495"/>
        </c:manualLayout>
      </c:layout>
      <c:barChart>
        <c:barDir val="bar"/>
        <c:grouping val="stacked"/>
        <c:varyColors val="0"/>
        <c:ser>
          <c:idx val="0"/>
          <c:order val="0"/>
          <c:tx>
            <c:strRef>
              <c:f>'[「組込み／IoTに関する動向調査」 集計_データ編_6章_1（B-E）20200306★.xlsx]27-5 (ク)'!$I$56</c:f>
              <c:strCache>
                <c:ptCount val="1"/>
                <c:pt idx="0">
                  <c:v>1番目</c:v>
                </c:pt>
              </c:strCache>
            </c:strRef>
          </c:tx>
          <c:spPr>
            <a:solidFill>
              <a:srgbClr val="FF9966"/>
            </a:solidFill>
            <a:ln>
              <a:solidFill>
                <a:sysClr val="windowText" lastClr="000000"/>
              </a:solidFill>
            </a:ln>
            <a:effectLst/>
          </c:spPr>
          <c:invertIfNegative val="0"/>
          <c:dLbls>
            <c:dLbl>
              <c:idx val="19"/>
              <c:delete val="1"/>
              <c:extLst>
                <c:ext xmlns:c15="http://schemas.microsoft.com/office/drawing/2012/chart" uri="{CE6537A1-D6FC-4f65-9D91-7224C49458BB}"/>
                <c:ext xmlns:c16="http://schemas.microsoft.com/office/drawing/2014/chart" uri="{C3380CC4-5D6E-409C-BE32-E72D297353CC}">
                  <c16:uniqueId val="{00000000-21F9-46C0-AB9C-89884799BA1C}"/>
                </c:ext>
              </c:extLst>
            </c:dLbl>
            <c:dLbl>
              <c:idx val="20"/>
              <c:delete val="1"/>
              <c:extLst>
                <c:ext xmlns:c15="http://schemas.microsoft.com/office/drawing/2012/chart" uri="{CE6537A1-D6FC-4f65-9D91-7224C49458BB}"/>
                <c:ext xmlns:c16="http://schemas.microsoft.com/office/drawing/2014/chart" uri="{C3380CC4-5D6E-409C-BE32-E72D297353CC}">
                  <c16:uniqueId val="{00000001-21F9-46C0-AB9C-89884799BA1C}"/>
                </c:ext>
              </c:extLst>
            </c:dLbl>
            <c:spPr>
              <a:noFill/>
              <a:ln>
                <a:noFill/>
              </a:ln>
              <a:effectLst/>
            </c:spPr>
            <c:txPr>
              <a:bodyPr wrap="square" lIns="38100" tIns="19050" rIns="38100" bIns="19050" anchor="ctr">
                <a:spAutoFit/>
              </a:bodyPr>
              <a:lstStyle/>
              <a:p>
                <a:pPr>
                  <a:defRPr sz="6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集計_データ編_6章_1（B-E）20200306★.xlsx]27-5 (ク)'!$H$58:$H$78</c:f>
              <c:strCache>
                <c:ptCount val="21"/>
                <c:pt idx="0">
                  <c:v>中途採用／ヘッドハンティングの活用           </c:v>
                </c:pt>
                <c:pt idx="1">
                  <c:v>AIあり</c:v>
                </c:pt>
                <c:pt idx="2">
                  <c:v>AIなし</c:v>
                </c:pt>
                <c:pt idx="3">
                  <c:v>今いる人材の再教育、スキルチェンジの強化  </c:v>
                </c:pt>
                <c:pt idx="4">
                  <c:v>AIあり</c:v>
                </c:pt>
                <c:pt idx="5">
                  <c:v>AIなし</c:v>
                </c:pt>
                <c:pt idx="6">
                  <c:v>教育機関等との連携強化（新卒採用等） </c:v>
                </c:pt>
                <c:pt idx="7">
                  <c:v>AIあり</c:v>
                </c:pt>
                <c:pt idx="8">
                  <c:v>AIなし</c:v>
                </c:pt>
                <c:pt idx="9">
                  <c:v>不足人材に求めるスキルの明確化            </c:v>
                </c:pt>
                <c:pt idx="10">
                  <c:v>AIあり</c:v>
                </c:pt>
                <c:pt idx="11">
                  <c:v>AIなし</c:v>
                </c:pt>
                <c:pt idx="12">
                  <c:v>外注／技術者派遣の活用                    </c:v>
                </c:pt>
                <c:pt idx="13">
                  <c:v>AIあり</c:v>
                </c:pt>
                <c:pt idx="14">
                  <c:v>AIなし</c:v>
                </c:pt>
                <c:pt idx="15">
                  <c:v>外部の技術者教育・研修の活用             </c:v>
                </c:pt>
                <c:pt idx="16">
                  <c:v>AIあり</c:v>
                </c:pt>
                <c:pt idx="17">
                  <c:v>AIなし</c:v>
                </c:pt>
                <c:pt idx="18">
                  <c:v>海外人材の活用                               </c:v>
                </c:pt>
                <c:pt idx="19">
                  <c:v>AIあり</c:v>
                </c:pt>
                <c:pt idx="20">
                  <c:v>AIなし</c:v>
                </c:pt>
              </c:strCache>
            </c:strRef>
          </c:cat>
          <c:val>
            <c:numRef>
              <c:f>'[「組込み／IoTに関する動向調査」 集計_データ編_6章_1（B-E）20200306★.xlsx]27-5 (ク)'!$I$58:$I$78</c:f>
              <c:numCache>
                <c:formatCode>0.0%</c:formatCode>
                <c:ptCount val="21"/>
                <c:pt idx="1">
                  <c:v>0.27403846153846156</c:v>
                </c:pt>
                <c:pt idx="2">
                  <c:v>0.31034482758620691</c:v>
                </c:pt>
                <c:pt idx="4">
                  <c:v>0.17788461538461539</c:v>
                </c:pt>
                <c:pt idx="5">
                  <c:v>0.20689655172413793</c:v>
                </c:pt>
                <c:pt idx="7">
                  <c:v>0.19230769230769232</c:v>
                </c:pt>
                <c:pt idx="8">
                  <c:v>0.15172413793103448</c:v>
                </c:pt>
                <c:pt idx="10">
                  <c:v>0.15865384615384615</c:v>
                </c:pt>
                <c:pt idx="11">
                  <c:v>0.19310344827586207</c:v>
                </c:pt>
                <c:pt idx="13">
                  <c:v>6.25E-2</c:v>
                </c:pt>
                <c:pt idx="14">
                  <c:v>4.1379310344827586E-2</c:v>
                </c:pt>
                <c:pt idx="16">
                  <c:v>3.3653846153846152E-2</c:v>
                </c:pt>
                <c:pt idx="17">
                  <c:v>4.1379310344827586E-2</c:v>
                </c:pt>
                <c:pt idx="19">
                  <c:v>2.403846153846154E-2</c:v>
                </c:pt>
                <c:pt idx="20">
                  <c:v>2.0689655172413793E-2</c:v>
                </c:pt>
              </c:numCache>
            </c:numRef>
          </c:val>
          <c:extLst>
            <c:ext xmlns:c16="http://schemas.microsoft.com/office/drawing/2014/chart" uri="{C3380CC4-5D6E-409C-BE32-E72D297353CC}">
              <c16:uniqueId val="{00000000-58C4-4EC4-A9D5-9B19A12E62C3}"/>
            </c:ext>
          </c:extLst>
        </c:ser>
        <c:ser>
          <c:idx val="1"/>
          <c:order val="1"/>
          <c:tx>
            <c:strRef>
              <c:f>'[「組込み／IoTに関する動向調査」 集計_データ編_6章_1（B-E）20200306★.xlsx]27-5 (ク)'!$J$56</c:f>
              <c:strCache>
                <c:ptCount val="1"/>
                <c:pt idx="0">
                  <c:v>2番目</c:v>
                </c:pt>
              </c:strCache>
            </c:strRef>
          </c:tx>
          <c:spPr>
            <a:solidFill>
              <a:srgbClr val="FFFF99"/>
            </a:solidFill>
            <a:ln>
              <a:solidFill>
                <a:sysClr val="windowText" lastClr="000000"/>
              </a:solidFill>
            </a:ln>
            <a:effectLst/>
          </c:spPr>
          <c:invertIfNegative val="0"/>
          <c:dLbls>
            <c:dLbl>
              <c:idx val="20"/>
              <c:delete val="1"/>
              <c:extLst>
                <c:ext xmlns:c15="http://schemas.microsoft.com/office/drawing/2012/chart" uri="{CE6537A1-D6FC-4f65-9D91-7224C49458BB}"/>
                <c:ext xmlns:c16="http://schemas.microsoft.com/office/drawing/2014/chart" uri="{C3380CC4-5D6E-409C-BE32-E72D297353CC}">
                  <c16:uniqueId val="{00000002-21F9-46C0-AB9C-89884799BA1C}"/>
                </c:ext>
              </c:extLst>
            </c:dLbl>
            <c:spPr>
              <a:noFill/>
              <a:ln>
                <a:noFill/>
              </a:ln>
              <a:effectLst/>
            </c:spPr>
            <c:txPr>
              <a:bodyPr wrap="square" lIns="38100" tIns="19050" rIns="38100" bIns="19050" anchor="ctr">
                <a:spAutoFit/>
              </a:bodyPr>
              <a:lstStyle/>
              <a:p>
                <a:pPr>
                  <a:defRPr sz="6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集計_データ編_6章_1（B-E）20200306★.xlsx]27-5 (ク)'!$H$58:$H$78</c:f>
              <c:strCache>
                <c:ptCount val="21"/>
                <c:pt idx="0">
                  <c:v>中途採用／ヘッドハンティングの活用           </c:v>
                </c:pt>
                <c:pt idx="1">
                  <c:v>AIあり</c:v>
                </c:pt>
                <c:pt idx="2">
                  <c:v>AIなし</c:v>
                </c:pt>
                <c:pt idx="3">
                  <c:v>今いる人材の再教育、スキルチェンジの強化  </c:v>
                </c:pt>
                <c:pt idx="4">
                  <c:v>AIあり</c:v>
                </c:pt>
                <c:pt idx="5">
                  <c:v>AIなし</c:v>
                </c:pt>
                <c:pt idx="6">
                  <c:v>教育機関等との連携強化（新卒採用等） </c:v>
                </c:pt>
                <c:pt idx="7">
                  <c:v>AIあり</c:v>
                </c:pt>
                <c:pt idx="8">
                  <c:v>AIなし</c:v>
                </c:pt>
                <c:pt idx="9">
                  <c:v>不足人材に求めるスキルの明確化            </c:v>
                </c:pt>
                <c:pt idx="10">
                  <c:v>AIあり</c:v>
                </c:pt>
                <c:pt idx="11">
                  <c:v>AIなし</c:v>
                </c:pt>
                <c:pt idx="12">
                  <c:v>外注／技術者派遣の活用                    </c:v>
                </c:pt>
                <c:pt idx="13">
                  <c:v>AIあり</c:v>
                </c:pt>
                <c:pt idx="14">
                  <c:v>AIなし</c:v>
                </c:pt>
                <c:pt idx="15">
                  <c:v>外部の技術者教育・研修の活用             </c:v>
                </c:pt>
                <c:pt idx="16">
                  <c:v>AIあり</c:v>
                </c:pt>
                <c:pt idx="17">
                  <c:v>AIなし</c:v>
                </c:pt>
                <c:pt idx="18">
                  <c:v>海外人材の活用                               </c:v>
                </c:pt>
                <c:pt idx="19">
                  <c:v>AIあり</c:v>
                </c:pt>
                <c:pt idx="20">
                  <c:v>AIなし</c:v>
                </c:pt>
              </c:strCache>
            </c:strRef>
          </c:cat>
          <c:val>
            <c:numRef>
              <c:f>'[「組込み／IoTに関する動向調査」 集計_データ編_6章_1（B-E）20200306★.xlsx]27-5 (ク)'!$J$58:$J$78</c:f>
              <c:numCache>
                <c:formatCode>0.0%</c:formatCode>
                <c:ptCount val="21"/>
                <c:pt idx="1">
                  <c:v>0.22</c:v>
                </c:pt>
                <c:pt idx="2">
                  <c:v>0.19285714285714287</c:v>
                </c:pt>
                <c:pt idx="4">
                  <c:v>0.245</c:v>
                </c:pt>
                <c:pt idx="5">
                  <c:v>0.25714285714285712</c:v>
                </c:pt>
                <c:pt idx="7">
                  <c:v>9.5000000000000001E-2</c:v>
                </c:pt>
                <c:pt idx="8">
                  <c:v>0.12142857142857143</c:v>
                </c:pt>
                <c:pt idx="10">
                  <c:v>5.5E-2</c:v>
                </c:pt>
                <c:pt idx="11">
                  <c:v>6.4285714285714279E-2</c:v>
                </c:pt>
                <c:pt idx="13">
                  <c:v>0.105</c:v>
                </c:pt>
                <c:pt idx="14">
                  <c:v>0.19285714285714287</c:v>
                </c:pt>
                <c:pt idx="16">
                  <c:v>5.5E-2</c:v>
                </c:pt>
                <c:pt idx="17">
                  <c:v>6.4285714285714279E-2</c:v>
                </c:pt>
                <c:pt idx="19">
                  <c:v>0.03</c:v>
                </c:pt>
                <c:pt idx="20">
                  <c:v>1.4285714285714285E-2</c:v>
                </c:pt>
              </c:numCache>
            </c:numRef>
          </c:val>
          <c:extLst>
            <c:ext xmlns:c16="http://schemas.microsoft.com/office/drawing/2014/chart" uri="{C3380CC4-5D6E-409C-BE32-E72D297353CC}">
              <c16:uniqueId val="{00000001-58C4-4EC4-A9D5-9B19A12E62C3}"/>
            </c:ext>
          </c:extLst>
        </c:ser>
        <c:ser>
          <c:idx val="2"/>
          <c:order val="2"/>
          <c:tx>
            <c:strRef>
              <c:f>'[「組込み／IoTに関する動向調査」 集計_データ編_6章_1（B-E）20200306★.xlsx]27-5 (ク)'!$K$56</c:f>
              <c:strCache>
                <c:ptCount val="1"/>
                <c:pt idx="0">
                  <c:v>3番目</c:v>
                </c:pt>
              </c:strCache>
            </c:strRef>
          </c:tx>
          <c:spPr>
            <a:solidFill>
              <a:srgbClr val="3366FF"/>
            </a:solidFill>
            <a:ln>
              <a:solidFill>
                <a:sysClr val="windowText" lastClr="000000"/>
              </a:solidFill>
            </a:ln>
            <a:effectLst/>
          </c:spPr>
          <c:invertIfNegative val="0"/>
          <c:dLbls>
            <c:dLbl>
              <c:idx val="20"/>
              <c:delete val="1"/>
              <c:extLst>
                <c:ext xmlns:c15="http://schemas.microsoft.com/office/drawing/2012/chart" uri="{CE6537A1-D6FC-4f65-9D91-7224C49458BB}"/>
                <c:ext xmlns:c16="http://schemas.microsoft.com/office/drawing/2014/chart" uri="{C3380CC4-5D6E-409C-BE32-E72D297353CC}">
                  <c16:uniqueId val="{00000003-21F9-46C0-AB9C-89884799BA1C}"/>
                </c:ext>
              </c:extLst>
            </c:dLbl>
            <c:spPr>
              <a:noFill/>
              <a:ln>
                <a:noFill/>
              </a:ln>
              <a:effectLst/>
            </c:spPr>
            <c:txPr>
              <a:bodyPr wrap="square" lIns="38100" tIns="19050" rIns="38100" bIns="19050" anchor="ctr">
                <a:spAutoFit/>
              </a:bodyPr>
              <a:lstStyle/>
              <a:p>
                <a:pPr>
                  <a:defRPr sz="600">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集計_データ編_6章_1（B-E）20200306★.xlsx]27-5 (ク)'!$H$58:$H$78</c:f>
              <c:strCache>
                <c:ptCount val="21"/>
                <c:pt idx="0">
                  <c:v>中途採用／ヘッドハンティングの活用           </c:v>
                </c:pt>
                <c:pt idx="1">
                  <c:v>AIあり</c:v>
                </c:pt>
                <c:pt idx="2">
                  <c:v>AIなし</c:v>
                </c:pt>
                <c:pt idx="3">
                  <c:v>今いる人材の再教育、スキルチェンジの強化  </c:v>
                </c:pt>
                <c:pt idx="4">
                  <c:v>AIあり</c:v>
                </c:pt>
                <c:pt idx="5">
                  <c:v>AIなし</c:v>
                </c:pt>
                <c:pt idx="6">
                  <c:v>教育機関等との連携強化（新卒採用等） </c:v>
                </c:pt>
                <c:pt idx="7">
                  <c:v>AIあり</c:v>
                </c:pt>
                <c:pt idx="8">
                  <c:v>AIなし</c:v>
                </c:pt>
                <c:pt idx="9">
                  <c:v>不足人材に求めるスキルの明確化            </c:v>
                </c:pt>
                <c:pt idx="10">
                  <c:v>AIあり</c:v>
                </c:pt>
                <c:pt idx="11">
                  <c:v>AIなし</c:v>
                </c:pt>
                <c:pt idx="12">
                  <c:v>外注／技術者派遣の活用                    </c:v>
                </c:pt>
                <c:pt idx="13">
                  <c:v>AIあり</c:v>
                </c:pt>
                <c:pt idx="14">
                  <c:v>AIなし</c:v>
                </c:pt>
                <c:pt idx="15">
                  <c:v>外部の技術者教育・研修の活用             </c:v>
                </c:pt>
                <c:pt idx="16">
                  <c:v>AIあり</c:v>
                </c:pt>
                <c:pt idx="17">
                  <c:v>AIなし</c:v>
                </c:pt>
                <c:pt idx="18">
                  <c:v>海外人材の活用                               </c:v>
                </c:pt>
                <c:pt idx="19">
                  <c:v>AIあり</c:v>
                </c:pt>
                <c:pt idx="20">
                  <c:v>AIなし</c:v>
                </c:pt>
              </c:strCache>
            </c:strRef>
          </c:cat>
          <c:val>
            <c:numRef>
              <c:f>'[「組込み／IoTに関する動向調査」 集計_データ編_6章_1（B-E）20200306★.xlsx]27-5 (ク)'!$K$58:$K$78</c:f>
              <c:numCache>
                <c:formatCode>0.0%</c:formatCode>
                <c:ptCount val="21"/>
                <c:pt idx="1">
                  <c:v>0.11794871794871795</c:v>
                </c:pt>
                <c:pt idx="2">
                  <c:v>8.2706766917293228E-2</c:v>
                </c:pt>
                <c:pt idx="4">
                  <c:v>0.13846153846153847</c:v>
                </c:pt>
                <c:pt idx="5">
                  <c:v>0.17293233082706766</c:v>
                </c:pt>
                <c:pt idx="7">
                  <c:v>0.1076923076923077</c:v>
                </c:pt>
                <c:pt idx="8">
                  <c:v>8.2706766917293228E-2</c:v>
                </c:pt>
                <c:pt idx="10">
                  <c:v>7.6923076923076927E-2</c:v>
                </c:pt>
                <c:pt idx="11">
                  <c:v>5.2631578947368418E-2</c:v>
                </c:pt>
                <c:pt idx="13">
                  <c:v>0.17948717948717949</c:v>
                </c:pt>
                <c:pt idx="14">
                  <c:v>0.22556390977443608</c:v>
                </c:pt>
                <c:pt idx="16">
                  <c:v>4.6153846153846156E-2</c:v>
                </c:pt>
                <c:pt idx="17">
                  <c:v>8.2706766917293228E-2</c:v>
                </c:pt>
                <c:pt idx="19">
                  <c:v>7.179487179487179E-2</c:v>
                </c:pt>
                <c:pt idx="20">
                  <c:v>3.007518796992481E-2</c:v>
                </c:pt>
              </c:numCache>
            </c:numRef>
          </c:val>
          <c:extLst>
            <c:ext xmlns:c16="http://schemas.microsoft.com/office/drawing/2014/chart" uri="{C3380CC4-5D6E-409C-BE32-E72D297353CC}">
              <c16:uniqueId val="{00000002-58C4-4EC4-A9D5-9B19A12E62C3}"/>
            </c:ext>
          </c:extLst>
        </c:ser>
        <c:dLbls>
          <c:showLegendKey val="0"/>
          <c:showVal val="0"/>
          <c:showCatName val="0"/>
          <c:showSerName val="0"/>
          <c:showPercent val="0"/>
          <c:showBubbleSize val="0"/>
        </c:dLbls>
        <c:gapWidth val="40"/>
        <c:overlap val="100"/>
        <c:axId val="474230144"/>
        <c:axId val="474240128"/>
      </c:barChart>
      <c:catAx>
        <c:axId val="47423014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74240128"/>
        <c:crosses val="autoZero"/>
        <c:auto val="1"/>
        <c:lblAlgn val="ctr"/>
        <c:lblOffset val="100"/>
        <c:noMultiLvlLbl val="0"/>
      </c:catAx>
      <c:valAx>
        <c:axId val="474240128"/>
        <c:scaling>
          <c:orientation val="minMax"/>
          <c:max val="0.70000000000000007"/>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crossAx val="474230144"/>
        <c:crosses val="autoZero"/>
        <c:crossBetween val="between"/>
        <c:majorUnit val="0.1"/>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1">
    <c:autoUpdate val="0"/>
  </c:externalData>
</c:chartSpace>
</file>

<file path=ppt/charts/chart3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323922341962007"/>
          <c:y val="0.10298032409210044"/>
          <c:w val="0.52823110504169146"/>
          <c:h val="0.85410830024734796"/>
        </c:manualLayout>
      </c:layout>
      <c:barChart>
        <c:barDir val="bar"/>
        <c:grouping val="stacked"/>
        <c:varyColors val="0"/>
        <c:ser>
          <c:idx val="0"/>
          <c:order val="0"/>
          <c:tx>
            <c:strRef>
              <c:f>'[「組込み／IoTに関する動向調査」 集計_データ編_6章_1（B-E）20200306★.xlsx]27-6 (ク)'!$I$56</c:f>
              <c:strCache>
                <c:ptCount val="1"/>
                <c:pt idx="0">
                  <c:v>1番目</c:v>
                </c:pt>
              </c:strCache>
            </c:strRef>
          </c:tx>
          <c:spPr>
            <a:solidFill>
              <a:srgbClr val="FF9966"/>
            </a:solidFill>
            <a:ln>
              <a:solidFill>
                <a:sysClr val="windowText" lastClr="000000"/>
              </a:solidFill>
            </a:ln>
            <a:effectLst/>
          </c:spPr>
          <c:invertIfNegative val="0"/>
          <c:dLbls>
            <c:dLbl>
              <c:idx val="19"/>
              <c:delete val="1"/>
              <c:extLst>
                <c:ext xmlns:c15="http://schemas.microsoft.com/office/drawing/2012/chart" uri="{CE6537A1-D6FC-4f65-9D91-7224C49458BB}"/>
                <c:ext xmlns:c16="http://schemas.microsoft.com/office/drawing/2014/chart" uri="{C3380CC4-5D6E-409C-BE32-E72D297353CC}">
                  <c16:uniqueId val="{00000001-2EA3-4682-AFB0-4664264DBFBF}"/>
                </c:ext>
              </c:extLst>
            </c:dLbl>
            <c:dLbl>
              <c:idx val="20"/>
              <c:layout>
                <c:manualLayout>
                  <c:x val="-8.8184646150427735E-3"/>
                  <c:y val="5.275898596257115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EA3-4682-AFB0-4664264DBFBF}"/>
                </c:ext>
              </c:extLst>
            </c:dLbl>
            <c:spPr>
              <a:noFill/>
              <a:ln>
                <a:noFill/>
              </a:ln>
              <a:effectLst/>
            </c:spPr>
            <c:txPr>
              <a:bodyPr wrap="square" lIns="38100" tIns="19050" rIns="38100" bIns="19050" anchor="ctr">
                <a:spAutoFit/>
              </a:bodyPr>
              <a:lstStyle/>
              <a:p>
                <a:pPr>
                  <a:defRPr sz="6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集計_データ編_6章_1（B-E）20200306★.xlsx]27-6 (ク)'!$H$58:$H$78</c:f>
              <c:strCache>
                <c:ptCount val="21"/>
                <c:pt idx="0">
                  <c:v>中途採用／ヘッドハンティングの活用           </c:v>
                </c:pt>
                <c:pt idx="1">
                  <c:v>DXあり</c:v>
                </c:pt>
                <c:pt idx="2">
                  <c:v>DXなし</c:v>
                </c:pt>
                <c:pt idx="3">
                  <c:v>今いる人材の再教育、スキルチェンジの強化  </c:v>
                </c:pt>
                <c:pt idx="4">
                  <c:v>DXあり</c:v>
                </c:pt>
                <c:pt idx="5">
                  <c:v>DXなし</c:v>
                </c:pt>
                <c:pt idx="6">
                  <c:v>教育機関等との連携強化（新卒採用等） </c:v>
                </c:pt>
                <c:pt idx="7">
                  <c:v>DXあり</c:v>
                </c:pt>
                <c:pt idx="8">
                  <c:v>DXなし</c:v>
                </c:pt>
                <c:pt idx="9">
                  <c:v>不足人材に求めるスキルの明確化            </c:v>
                </c:pt>
                <c:pt idx="10">
                  <c:v>DXあり</c:v>
                </c:pt>
                <c:pt idx="11">
                  <c:v>DXなし</c:v>
                </c:pt>
                <c:pt idx="12">
                  <c:v>外注／技術者派遣の活用                    </c:v>
                </c:pt>
                <c:pt idx="13">
                  <c:v>DXあり</c:v>
                </c:pt>
                <c:pt idx="14">
                  <c:v>DXなし</c:v>
                </c:pt>
                <c:pt idx="15">
                  <c:v>外部の技術者教育・研修の活用             </c:v>
                </c:pt>
                <c:pt idx="16">
                  <c:v>DXあり</c:v>
                </c:pt>
                <c:pt idx="17">
                  <c:v>DXなし</c:v>
                </c:pt>
                <c:pt idx="18">
                  <c:v>海外人材の活用                               </c:v>
                </c:pt>
                <c:pt idx="19">
                  <c:v>DXあり</c:v>
                </c:pt>
                <c:pt idx="20">
                  <c:v>DXなし</c:v>
                </c:pt>
              </c:strCache>
            </c:strRef>
          </c:cat>
          <c:val>
            <c:numRef>
              <c:f>'[「組込み／IoTに関する動向調査」 集計_データ編_6章_1（B-E）20200306★.xlsx]27-6 (ク)'!$I$58:$I$78</c:f>
              <c:numCache>
                <c:formatCode>0.0%</c:formatCode>
                <c:ptCount val="21"/>
                <c:pt idx="1">
                  <c:v>0.22222222222222221</c:v>
                </c:pt>
                <c:pt idx="2">
                  <c:v>0.30448717948717946</c:v>
                </c:pt>
                <c:pt idx="4">
                  <c:v>0.25</c:v>
                </c:pt>
                <c:pt idx="5">
                  <c:v>0.17948717948717949</c:v>
                </c:pt>
                <c:pt idx="7">
                  <c:v>0.16666666666666666</c:v>
                </c:pt>
                <c:pt idx="8">
                  <c:v>0.17307692307692307</c:v>
                </c:pt>
                <c:pt idx="10">
                  <c:v>0.16666666666666666</c:v>
                </c:pt>
                <c:pt idx="11">
                  <c:v>0.16987179487179488</c:v>
                </c:pt>
                <c:pt idx="13">
                  <c:v>5.5555555555555552E-2</c:v>
                </c:pt>
                <c:pt idx="14">
                  <c:v>5.4487179487179488E-2</c:v>
                </c:pt>
                <c:pt idx="16">
                  <c:v>2.7777777777777776E-2</c:v>
                </c:pt>
                <c:pt idx="17">
                  <c:v>3.8461538461538464E-2</c:v>
                </c:pt>
                <c:pt idx="19">
                  <c:v>0</c:v>
                </c:pt>
                <c:pt idx="20">
                  <c:v>2.564102564102564E-2</c:v>
                </c:pt>
              </c:numCache>
            </c:numRef>
          </c:val>
          <c:extLst>
            <c:ext xmlns:c16="http://schemas.microsoft.com/office/drawing/2014/chart" uri="{C3380CC4-5D6E-409C-BE32-E72D297353CC}">
              <c16:uniqueId val="{00000000-8280-4EE3-A35E-B5E9678712C1}"/>
            </c:ext>
          </c:extLst>
        </c:ser>
        <c:ser>
          <c:idx val="1"/>
          <c:order val="1"/>
          <c:tx>
            <c:strRef>
              <c:f>'[「組込み／IoTに関する動向調査」 集計_データ編_6章_1（B-E）20200306★.xlsx]27-6 (ク)'!$J$56</c:f>
              <c:strCache>
                <c:ptCount val="1"/>
                <c:pt idx="0">
                  <c:v>2番目</c:v>
                </c:pt>
              </c:strCache>
            </c:strRef>
          </c:tx>
          <c:spPr>
            <a:solidFill>
              <a:srgbClr val="FFFF99"/>
            </a:solidFill>
            <a:ln>
              <a:solidFill>
                <a:sysClr val="windowText" lastClr="000000"/>
              </a:solidFill>
            </a:ln>
            <a:effectLst/>
          </c:spPr>
          <c:invertIfNegative val="0"/>
          <c:dLbls>
            <c:dLbl>
              <c:idx val="19"/>
              <c:delete val="1"/>
              <c:extLst>
                <c:ext xmlns:c15="http://schemas.microsoft.com/office/drawing/2012/chart" uri="{CE6537A1-D6FC-4f65-9D91-7224C49458BB}"/>
                <c:ext xmlns:c16="http://schemas.microsoft.com/office/drawing/2014/chart" uri="{C3380CC4-5D6E-409C-BE32-E72D297353CC}">
                  <c16:uniqueId val="{00000000-2EA3-4682-AFB0-4664264DBFBF}"/>
                </c:ext>
              </c:extLst>
            </c:dLbl>
            <c:spPr>
              <a:noFill/>
              <a:ln>
                <a:noFill/>
              </a:ln>
              <a:effectLst/>
            </c:spPr>
            <c:txPr>
              <a:bodyPr wrap="square" lIns="38100" tIns="19050" rIns="38100" bIns="19050" anchor="ctr">
                <a:spAutoFit/>
              </a:bodyPr>
              <a:lstStyle/>
              <a:p>
                <a:pPr>
                  <a:defRPr sz="6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集計_データ編_6章_1（B-E）20200306★.xlsx]27-6 (ク)'!$H$58:$H$78</c:f>
              <c:strCache>
                <c:ptCount val="21"/>
                <c:pt idx="0">
                  <c:v>中途採用／ヘッドハンティングの活用           </c:v>
                </c:pt>
                <c:pt idx="1">
                  <c:v>DXあり</c:v>
                </c:pt>
                <c:pt idx="2">
                  <c:v>DXなし</c:v>
                </c:pt>
                <c:pt idx="3">
                  <c:v>今いる人材の再教育、スキルチェンジの強化  </c:v>
                </c:pt>
                <c:pt idx="4">
                  <c:v>DXあり</c:v>
                </c:pt>
                <c:pt idx="5">
                  <c:v>DXなし</c:v>
                </c:pt>
                <c:pt idx="6">
                  <c:v>教育機関等との連携強化（新卒採用等） </c:v>
                </c:pt>
                <c:pt idx="7">
                  <c:v>DXあり</c:v>
                </c:pt>
                <c:pt idx="8">
                  <c:v>DXなし</c:v>
                </c:pt>
                <c:pt idx="9">
                  <c:v>不足人材に求めるスキルの明確化            </c:v>
                </c:pt>
                <c:pt idx="10">
                  <c:v>DXあり</c:v>
                </c:pt>
                <c:pt idx="11">
                  <c:v>DXなし</c:v>
                </c:pt>
                <c:pt idx="12">
                  <c:v>外注／技術者派遣の活用                    </c:v>
                </c:pt>
                <c:pt idx="13">
                  <c:v>DXあり</c:v>
                </c:pt>
                <c:pt idx="14">
                  <c:v>DXなし</c:v>
                </c:pt>
                <c:pt idx="15">
                  <c:v>外部の技術者教育・研修の活用             </c:v>
                </c:pt>
                <c:pt idx="16">
                  <c:v>DXあり</c:v>
                </c:pt>
                <c:pt idx="17">
                  <c:v>DXなし</c:v>
                </c:pt>
                <c:pt idx="18">
                  <c:v>海外人材の活用                               </c:v>
                </c:pt>
                <c:pt idx="19">
                  <c:v>DXあり</c:v>
                </c:pt>
                <c:pt idx="20">
                  <c:v>DXなし</c:v>
                </c:pt>
              </c:strCache>
            </c:strRef>
          </c:cat>
          <c:val>
            <c:numRef>
              <c:f>'[「組込み／IoTに関する動向調査」 集計_データ編_6章_1（B-E）20200306★.xlsx]27-6 (ク)'!$J$58:$J$78</c:f>
              <c:numCache>
                <c:formatCode>0.0%</c:formatCode>
                <c:ptCount val="21"/>
                <c:pt idx="1">
                  <c:v>0.16666666666666666</c:v>
                </c:pt>
                <c:pt idx="2">
                  <c:v>0.21262458471760798</c:v>
                </c:pt>
                <c:pt idx="4">
                  <c:v>0.30555555555555558</c:v>
                </c:pt>
                <c:pt idx="5">
                  <c:v>0.2425249169435216</c:v>
                </c:pt>
                <c:pt idx="7">
                  <c:v>8.3333333333333329E-2</c:v>
                </c:pt>
                <c:pt idx="8">
                  <c:v>0.10963455149501661</c:v>
                </c:pt>
                <c:pt idx="10">
                  <c:v>8.3333333333333329E-2</c:v>
                </c:pt>
                <c:pt idx="11">
                  <c:v>5.647840531561462E-2</c:v>
                </c:pt>
                <c:pt idx="13">
                  <c:v>0.1388888888888889</c:v>
                </c:pt>
                <c:pt idx="14">
                  <c:v>0.14285714285714285</c:v>
                </c:pt>
                <c:pt idx="16">
                  <c:v>5.5555555555555552E-2</c:v>
                </c:pt>
                <c:pt idx="17">
                  <c:v>5.9800664451827246E-2</c:v>
                </c:pt>
                <c:pt idx="19">
                  <c:v>0</c:v>
                </c:pt>
                <c:pt idx="20">
                  <c:v>2.6578073089700997E-2</c:v>
                </c:pt>
              </c:numCache>
            </c:numRef>
          </c:val>
          <c:extLst>
            <c:ext xmlns:c16="http://schemas.microsoft.com/office/drawing/2014/chart" uri="{C3380CC4-5D6E-409C-BE32-E72D297353CC}">
              <c16:uniqueId val="{00000001-8280-4EE3-A35E-B5E9678712C1}"/>
            </c:ext>
          </c:extLst>
        </c:ser>
        <c:ser>
          <c:idx val="2"/>
          <c:order val="2"/>
          <c:tx>
            <c:strRef>
              <c:f>'[「組込み／IoTに関する動向調査」 集計_データ編_6章_1（B-E）20200306★.xlsx]27-6 (ク)'!$K$56</c:f>
              <c:strCache>
                <c:ptCount val="1"/>
                <c:pt idx="0">
                  <c:v>3番目</c:v>
                </c:pt>
              </c:strCache>
            </c:strRef>
          </c:tx>
          <c:spPr>
            <a:solidFill>
              <a:srgbClr val="3366FF"/>
            </a:solidFill>
            <a:ln>
              <a:solidFill>
                <a:sysClr val="windowText" lastClr="000000"/>
              </a:solidFill>
            </a:ln>
            <a:effectLst/>
          </c:spPr>
          <c:invertIfNegative val="0"/>
          <c:dLbls>
            <c:spPr>
              <a:noFill/>
              <a:ln>
                <a:noFill/>
              </a:ln>
              <a:effectLst/>
            </c:spPr>
            <c:txPr>
              <a:bodyPr wrap="square" lIns="38100" tIns="19050" rIns="38100" bIns="19050" anchor="ctr">
                <a:spAutoFit/>
              </a:bodyPr>
              <a:lstStyle/>
              <a:p>
                <a:pPr>
                  <a:defRPr sz="600">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集計_データ編_6章_1（B-E）20200306★.xlsx]27-6 (ク)'!$H$58:$H$78</c:f>
              <c:strCache>
                <c:ptCount val="21"/>
                <c:pt idx="0">
                  <c:v>中途採用／ヘッドハンティングの活用           </c:v>
                </c:pt>
                <c:pt idx="1">
                  <c:v>DXあり</c:v>
                </c:pt>
                <c:pt idx="2">
                  <c:v>DXなし</c:v>
                </c:pt>
                <c:pt idx="3">
                  <c:v>今いる人材の再教育、スキルチェンジの強化  </c:v>
                </c:pt>
                <c:pt idx="4">
                  <c:v>DXあり</c:v>
                </c:pt>
                <c:pt idx="5">
                  <c:v>DXなし</c:v>
                </c:pt>
                <c:pt idx="6">
                  <c:v>教育機関等との連携強化（新卒採用等） </c:v>
                </c:pt>
                <c:pt idx="7">
                  <c:v>DXあり</c:v>
                </c:pt>
                <c:pt idx="8">
                  <c:v>DXなし</c:v>
                </c:pt>
                <c:pt idx="9">
                  <c:v>不足人材に求めるスキルの明確化            </c:v>
                </c:pt>
                <c:pt idx="10">
                  <c:v>DXあり</c:v>
                </c:pt>
                <c:pt idx="11">
                  <c:v>DXなし</c:v>
                </c:pt>
                <c:pt idx="12">
                  <c:v>外注／技術者派遣の活用                    </c:v>
                </c:pt>
                <c:pt idx="13">
                  <c:v>DXあり</c:v>
                </c:pt>
                <c:pt idx="14">
                  <c:v>DXなし</c:v>
                </c:pt>
                <c:pt idx="15">
                  <c:v>外部の技術者教育・研修の活用             </c:v>
                </c:pt>
                <c:pt idx="16">
                  <c:v>DXあり</c:v>
                </c:pt>
                <c:pt idx="17">
                  <c:v>DXなし</c:v>
                </c:pt>
                <c:pt idx="18">
                  <c:v>海外人材の活用                               </c:v>
                </c:pt>
                <c:pt idx="19">
                  <c:v>DXあり</c:v>
                </c:pt>
                <c:pt idx="20">
                  <c:v>DXなし</c:v>
                </c:pt>
              </c:strCache>
            </c:strRef>
          </c:cat>
          <c:val>
            <c:numRef>
              <c:f>'[「組込み／IoTに関する動向調査」 集計_データ編_6章_1（B-E）20200306★.xlsx]27-6 (ク)'!$K$58:$K$78</c:f>
              <c:numCache>
                <c:formatCode>0.0%</c:formatCode>
                <c:ptCount val="21"/>
                <c:pt idx="1">
                  <c:v>5.7142857142857141E-2</c:v>
                </c:pt>
                <c:pt idx="2">
                  <c:v>0.10689655172413794</c:v>
                </c:pt>
                <c:pt idx="4">
                  <c:v>0.11428571428571428</c:v>
                </c:pt>
                <c:pt idx="5">
                  <c:v>0.15517241379310345</c:v>
                </c:pt>
                <c:pt idx="7">
                  <c:v>0.14285714285714285</c:v>
                </c:pt>
                <c:pt idx="8">
                  <c:v>9.3103448275862075E-2</c:v>
                </c:pt>
                <c:pt idx="10">
                  <c:v>0.17142857142857143</c:v>
                </c:pt>
                <c:pt idx="11">
                  <c:v>5.5172413793103448E-2</c:v>
                </c:pt>
                <c:pt idx="13">
                  <c:v>0.14285714285714285</c:v>
                </c:pt>
                <c:pt idx="14">
                  <c:v>0.20689655172413793</c:v>
                </c:pt>
                <c:pt idx="16">
                  <c:v>8.5714285714285715E-2</c:v>
                </c:pt>
                <c:pt idx="17">
                  <c:v>5.5172413793103448E-2</c:v>
                </c:pt>
                <c:pt idx="19">
                  <c:v>8.5714285714285715E-2</c:v>
                </c:pt>
                <c:pt idx="20">
                  <c:v>5.1724137931034482E-2</c:v>
                </c:pt>
              </c:numCache>
            </c:numRef>
          </c:val>
          <c:extLst>
            <c:ext xmlns:c16="http://schemas.microsoft.com/office/drawing/2014/chart" uri="{C3380CC4-5D6E-409C-BE32-E72D297353CC}">
              <c16:uniqueId val="{00000002-8280-4EE3-A35E-B5E9678712C1}"/>
            </c:ext>
          </c:extLst>
        </c:ser>
        <c:dLbls>
          <c:showLegendKey val="0"/>
          <c:showVal val="0"/>
          <c:showCatName val="0"/>
          <c:showSerName val="0"/>
          <c:showPercent val="0"/>
          <c:showBubbleSize val="0"/>
        </c:dLbls>
        <c:gapWidth val="40"/>
        <c:overlap val="100"/>
        <c:axId val="474306432"/>
        <c:axId val="474307968"/>
      </c:barChart>
      <c:catAx>
        <c:axId val="474306432"/>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74307968"/>
        <c:crosses val="autoZero"/>
        <c:auto val="1"/>
        <c:lblAlgn val="ctr"/>
        <c:lblOffset val="100"/>
        <c:noMultiLvlLbl val="0"/>
      </c:catAx>
      <c:valAx>
        <c:axId val="474307968"/>
        <c:scaling>
          <c:orientation val="minMax"/>
          <c:max val="0.70000000000000007"/>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crossAx val="474306432"/>
        <c:crosses val="autoZero"/>
        <c:crossBetween val="between"/>
        <c:majorUnit val="0.1"/>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1">
    <c:autoUpdate val="0"/>
  </c:externalData>
</c:chartSpace>
</file>

<file path=ppt/charts/chart3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345357142857143"/>
          <c:y val="7.1168452380952388E-2"/>
          <c:w val="0.53221300236406621"/>
          <c:h val="0.8360251984126984"/>
        </c:manualLayout>
      </c:layout>
      <c:barChart>
        <c:barDir val="bar"/>
        <c:grouping val="stacked"/>
        <c:varyColors val="0"/>
        <c:ser>
          <c:idx val="0"/>
          <c:order val="0"/>
          <c:tx>
            <c:strRef>
              <c:f>'Q28'!$M$5</c:f>
              <c:strCache>
                <c:ptCount val="1"/>
                <c:pt idx="0">
                  <c:v>1.利用している</c:v>
                </c:pt>
              </c:strCache>
            </c:strRef>
          </c:tx>
          <c:spPr>
            <a:solidFill>
              <a:srgbClr val="FF9966"/>
            </a:solidFill>
            <a:ln>
              <a:solidFill>
                <a:sysClr val="windowText" lastClr="000000"/>
              </a:solidFill>
            </a:ln>
            <a:effectLst/>
          </c:spPr>
          <c:invertIfNegative val="0"/>
          <c:dLbls>
            <c:dLbl>
              <c:idx val="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BB6-4A6C-AF11-49178B8DA754}"/>
                </c:ext>
              </c:extLst>
            </c:dLbl>
            <c:dLbl>
              <c:idx val="4"/>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BB6-4A6C-AF11-49178B8DA754}"/>
                </c:ext>
              </c:extLst>
            </c:dLbl>
            <c:dLbl>
              <c:idx val="5"/>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BB6-4A6C-AF11-49178B8DA754}"/>
                </c:ext>
              </c:extLst>
            </c:dLbl>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'Q28'!$L$6:$L$11</c:f>
              <c:strCache>
                <c:ptCount val="6"/>
                <c:pt idx="0">
                  <c:v>個人情報の保護に関する法律についてのガイドライン（n=804）</c:v>
                </c:pt>
                <c:pt idx="1">
                  <c:v>サイバーセキュリティ経営ガイドライン（n=803）</c:v>
                </c:pt>
                <c:pt idx="2">
                  <c:v>IoTセキュリティガイドライン（n=800）</c:v>
                </c:pt>
                <c:pt idx="3">
                  <c:v>AI・データの利用に関する契約ガイドライン（n=803）</c:v>
                </c:pt>
                <c:pt idx="4">
                  <c:v>DXレポート（n=799）</c:v>
                </c:pt>
                <c:pt idx="5">
                  <c:v>DX推進ガイドライン（n=801）</c:v>
                </c:pt>
              </c:strCache>
            </c:strRef>
          </c:cat>
          <c:val>
            <c:numRef>
              <c:f>'Q28'!$M$6:$M$11</c:f>
              <c:numCache>
                <c:formatCode>0.0%</c:formatCode>
                <c:ptCount val="6"/>
                <c:pt idx="0">
                  <c:v>0.38308457711442784</c:v>
                </c:pt>
                <c:pt idx="1">
                  <c:v>0.12079701120797011</c:v>
                </c:pt>
                <c:pt idx="2">
                  <c:v>8.3750000000000005E-2</c:v>
                </c:pt>
                <c:pt idx="3">
                  <c:v>4.6077210460772101E-2</c:v>
                </c:pt>
                <c:pt idx="4">
                  <c:v>3.0037546933667083E-2</c:v>
                </c:pt>
                <c:pt idx="5">
                  <c:v>3.2459425717852687E-2</c:v>
                </c:pt>
              </c:numCache>
            </c:numRef>
          </c:val>
          <c:extLst>
            <c:ext xmlns:c16="http://schemas.microsoft.com/office/drawing/2014/chart" uri="{C3380CC4-5D6E-409C-BE32-E72D297353CC}">
              <c16:uniqueId val="{00000003-BBB6-4A6C-AF11-49178B8DA754}"/>
            </c:ext>
          </c:extLst>
        </c:ser>
        <c:ser>
          <c:idx val="2"/>
          <c:order val="1"/>
          <c:tx>
            <c:strRef>
              <c:f>'Q28'!$N$5</c:f>
              <c:strCache>
                <c:ptCount val="1"/>
                <c:pt idx="0">
                  <c:v>2.読んだことはあるが利用していない</c:v>
                </c:pt>
              </c:strCache>
            </c:strRef>
          </c:tx>
          <c:spPr>
            <a:solidFill>
              <a:srgbClr val="FFCC99"/>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'Q28'!$L$6:$L$11</c:f>
              <c:strCache>
                <c:ptCount val="6"/>
                <c:pt idx="0">
                  <c:v>個人情報の保護に関する法律についてのガイドライン（n=804）</c:v>
                </c:pt>
                <c:pt idx="1">
                  <c:v>サイバーセキュリティ経営ガイドライン（n=803）</c:v>
                </c:pt>
                <c:pt idx="2">
                  <c:v>IoTセキュリティガイドライン（n=800）</c:v>
                </c:pt>
                <c:pt idx="3">
                  <c:v>AI・データの利用に関する契約ガイドライン（n=803）</c:v>
                </c:pt>
                <c:pt idx="4">
                  <c:v>DXレポート（n=799）</c:v>
                </c:pt>
                <c:pt idx="5">
                  <c:v>DX推進ガイドライン（n=801）</c:v>
                </c:pt>
              </c:strCache>
            </c:strRef>
          </c:cat>
          <c:val>
            <c:numRef>
              <c:f>'Q28'!$N$6:$N$11</c:f>
              <c:numCache>
                <c:formatCode>0.0%</c:formatCode>
                <c:ptCount val="6"/>
                <c:pt idx="0">
                  <c:v>0.15671641791044777</c:v>
                </c:pt>
                <c:pt idx="1">
                  <c:v>0.1357409713574097</c:v>
                </c:pt>
                <c:pt idx="2">
                  <c:v>0.13125000000000001</c:v>
                </c:pt>
                <c:pt idx="3">
                  <c:v>0.13947696139476962</c:v>
                </c:pt>
                <c:pt idx="4">
                  <c:v>0.1113892365456821</c:v>
                </c:pt>
                <c:pt idx="5">
                  <c:v>0.10112359550561797</c:v>
                </c:pt>
              </c:numCache>
            </c:numRef>
          </c:val>
          <c:extLst>
            <c:ext xmlns:c16="http://schemas.microsoft.com/office/drawing/2014/chart" uri="{C3380CC4-5D6E-409C-BE32-E72D297353CC}">
              <c16:uniqueId val="{00000004-BBB6-4A6C-AF11-49178B8DA754}"/>
            </c:ext>
          </c:extLst>
        </c:ser>
        <c:ser>
          <c:idx val="1"/>
          <c:order val="2"/>
          <c:tx>
            <c:strRef>
              <c:f>'Q28'!$O$5</c:f>
              <c:strCache>
                <c:ptCount val="1"/>
                <c:pt idx="0">
                  <c:v>3.読んだことがない</c:v>
                </c:pt>
              </c:strCache>
            </c:strRef>
          </c:tx>
          <c:spPr>
            <a:solidFill>
              <a:srgbClr val="2E75B6"/>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'Q28'!$L$6:$L$11</c:f>
              <c:strCache>
                <c:ptCount val="6"/>
                <c:pt idx="0">
                  <c:v>個人情報の保護に関する法律についてのガイドライン（n=804）</c:v>
                </c:pt>
                <c:pt idx="1">
                  <c:v>サイバーセキュリティ経営ガイドライン（n=803）</c:v>
                </c:pt>
                <c:pt idx="2">
                  <c:v>IoTセキュリティガイドライン（n=800）</c:v>
                </c:pt>
                <c:pt idx="3">
                  <c:v>AI・データの利用に関する契約ガイドライン（n=803）</c:v>
                </c:pt>
                <c:pt idx="4">
                  <c:v>DXレポート（n=799）</c:v>
                </c:pt>
                <c:pt idx="5">
                  <c:v>DX推進ガイドライン（n=801）</c:v>
                </c:pt>
              </c:strCache>
            </c:strRef>
          </c:cat>
          <c:val>
            <c:numRef>
              <c:f>'Q28'!$O$6:$O$11</c:f>
              <c:numCache>
                <c:formatCode>0.0%</c:formatCode>
                <c:ptCount val="6"/>
                <c:pt idx="0">
                  <c:v>9.7014925373134331E-2</c:v>
                </c:pt>
                <c:pt idx="1">
                  <c:v>0.22540473225404734</c:v>
                </c:pt>
                <c:pt idx="2">
                  <c:v>0.24124999999999999</c:v>
                </c:pt>
                <c:pt idx="3">
                  <c:v>0.26400996264009963</c:v>
                </c:pt>
                <c:pt idx="4">
                  <c:v>0.23028785982478098</c:v>
                </c:pt>
                <c:pt idx="5">
                  <c:v>0.21972534332084895</c:v>
                </c:pt>
              </c:numCache>
            </c:numRef>
          </c:val>
          <c:extLst>
            <c:ext xmlns:c16="http://schemas.microsoft.com/office/drawing/2014/chart" uri="{C3380CC4-5D6E-409C-BE32-E72D297353CC}">
              <c16:uniqueId val="{00000005-BBB6-4A6C-AF11-49178B8DA754}"/>
            </c:ext>
          </c:extLst>
        </c:ser>
        <c:ser>
          <c:idx val="3"/>
          <c:order val="3"/>
          <c:tx>
            <c:strRef>
              <c:f>'Q28'!$P$5</c:f>
              <c:strCache>
                <c:ptCount val="1"/>
                <c:pt idx="0">
                  <c:v>4.知っている</c:v>
                </c:pt>
              </c:strCache>
            </c:strRef>
          </c:tx>
          <c:spPr>
            <a:solidFill>
              <a:srgbClr val="9DC3E6"/>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'Q28'!$L$6:$L$11</c:f>
              <c:strCache>
                <c:ptCount val="6"/>
                <c:pt idx="0">
                  <c:v>個人情報の保護に関する法律についてのガイドライン（n=804）</c:v>
                </c:pt>
                <c:pt idx="1">
                  <c:v>サイバーセキュリティ経営ガイドライン（n=803）</c:v>
                </c:pt>
                <c:pt idx="2">
                  <c:v>IoTセキュリティガイドライン（n=800）</c:v>
                </c:pt>
                <c:pt idx="3">
                  <c:v>AI・データの利用に関する契約ガイドライン（n=803）</c:v>
                </c:pt>
                <c:pt idx="4">
                  <c:v>DXレポート（n=799）</c:v>
                </c:pt>
                <c:pt idx="5">
                  <c:v>DX推進ガイドライン（n=801）</c:v>
                </c:pt>
              </c:strCache>
            </c:strRef>
          </c:cat>
          <c:val>
            <c:numRef>
              <c:f>'Q28'!$P$6:$P$11</c:f>
              <c:numCache>
                <c:formatCode>0.0%</c:formatCode>
                <c:ptCount val="6"/>
                <c:pt idx="0">
                  <c:v>0.20273631840796019</c:v>
                </c:pt>
                <c:pt idx="1">
                  <c:v>0.16811955168119552</c:v>
                </c:pt>
                <c:pt idx="2">
                  <c:v>0.14749999999999999</c:v>
                </c:pt>
                <c:pt idx="3">
                  <c:v>0.10460772104607721</c:v>
                </c:pt>
                <c:pt idx="4">
                  <c:v>7.3842302878598248E-2</c:v>
                </c:pt>
                <c:pt idx="5">
                  <c:v>7.990012484394507E-2</c:v>
                </c:pt>
              </c:numCache>
            </c:numRef>
          </c:val>
          <c:extLst>
            <c:ext xmlns:c16="http://schemas.microsoft.com/office/drawing/2014/chart" uri="{C3380CC4-5D6E-409C-BE32-E72D297353CC}">
              <c16:uniqueId val="{00000006-BBB6-4A6C-AF11-49178B8DA754}"/>
            </c:ext>
          </c:extLst>
        </c:ser>
        <c:ser>
          <c:idx val="4"/>
          <c:order val="4"/>
          <c:tx>
            <c:strRef>
              <c:f>'Q28'!$Q$5</c:f>
              <c:strCache>
                <c:ptCount val="1"/>
                <c:pt idx="0">
                  <c:v>5.知らない</c:v>
                </c:pt>
              </c:strCache>
            </c:strRef>
          </c:tx>
          <c:spPr>
            <a:solidFill>
              <a:schemeClr val="bg1"/>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'Q28'!$L$6:$L$11</c:f>
              <c:strCache>
                <c:ptCount val="6"/>
                <c:pt idx="0">
                  <c:v>個人情報の保護に関する法律についてのガイドライン（n=804）</c:v>
                </c:pt>
                <c:pt idx="1">
                  <c:v>サイバーセキュリティ経営ガイドライン（n=803）</c:v>
                </c:pt>
                <c:pt idx="2">
                  <c:v>IoTセキュリティガイドライン（n=800）</c:v>
                </c:pt>
                <c:pt idx="3">
                  <c:v>AI・データの利用に関する契約ガイドライン（n=803）</c:v>
                </c:pt>
                <c:pt idx="4">
                  <c:v>DXレポート（n=799）</c:v>
                </c:pt>
                <c:pt idx="5">
                  <c:v>DX推進ガイドライン（n=801）</c:v>
                </c:pt>
              </c:strCache>
            </c:strRef>
          </c:cat>
          <c:val>
            <c:numRef>
              <c:f>'Q28'!$Q$6:$Q$11</c:f>
              <c:numCache>
                <c:formatCode>0.0%</c:formatCode>
                <c:ptCount val="6"/>
                <c:pt idx="0">
                  <c:v>0.16044776119402984</c:v>
                </c:pt>
                <c:pt idx="1">
                  <c:v>0.34993773349937735</c:v>
                </c:pt>
                <c:pt idx="2">
                  <c:v>0.39624999999999999</c:v>
                </c:pt>
                <c:pt idx="3">
                  <c:v>0.44582814445828145</c:v>
                </c:pt>
                <c:pt idx="4">
                  <c:v>0.55444305381727155</c:v>
                </c:pt>
                <c:pt idx="5">
                  <c:v>0.56679151061173538</c:v>
                </c:pt>
              </c:numCache>
            </c:numRef>
          </c:val>
          <c:extLst>
            <c:ext xmlns:c16="http://schemas.microsoft.com/office/drawing/2014/chart" uri="{C3380CC4-5D6E-409C-BE32-E72D297353CC}">
              <c16:uniqueId val="{00000007-BBB6-4A6C-AF11-49178B8DA754}"/>
            </c:ext>
          </c:extLst>
        </c:ser>
        <c:dLbls>
          <c:showLegendKey val="0"/>
          <c:showVal val="0"/>
          <c:showCatName val="0"/>
          <c:showSerName val="0"/>
          <c:showPercent val="0"/>
          <c:showBubbleSize val="0"/>
        </c:dLbls>
        <c:gapWidth val="60"/>
        <c:overlap val="100"/>
        <c:axId val="473097728"/>
        <c:axId val="473099264"/>
      </c:barChart>
      <c:catAx>
        <c:axId val="473097728"/>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73099264"/>
        <c:crosses val="autoZero"/>
        <c:auto val="1"/>
        <c:lblAlgn val="ctr"/>
        <c:lblOffset val="100"/>
        <c:noMultiLvlLbl val="0"/>
      </c:catAx>
      <c:valAx>
        <c:axId val="473099264"/>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73097728"/>
        <c:crosses val="autoZero"/>
        <c:crossBetween val="between"/>
      </c:valAx>
      <c:spPr>
        <a:noFill/>
        <a:ln>
          <a:solidFill>
            <a:schemeClr val="tx1">
              <a:lumMod val="50000"/>
              <a:lumOff val="50000"/>
            </a:schemeClr>
          </a:solidFill>
        </a:ln>
        <a:effectLst/>
      </c:spPr>
    </c:plotArea>
    <c:legend>
      <c:legendPos val="b"/>
      <c:layout>
        <c:manualLayout>
          <c:xMode val="edge"/>
          <c:yMode val="edge"/>
          <c:x val="0.16898518518518518"/>
          <c:y val="0.93491190476190478"/>
          <c:w val="0.80482063492063494"/>
          <c:h val="4.9969047619047621E-2"/>
        </c:manualLayou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1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r>
              <a:rPr lang="ja-JP" dirty="0"/>
              <a:t>経済産業省ガイドライン等の利活用</a:t>
            </a:r>
            <a:r>
              <a:rPr lang="ja-JP" altLang="en-US" dirty="0"/>
              <a:t>の</a:t>
            </a:r>
            <a:r>
              <a:rPr lang="ja-JP" dirty="0"/>
              <a:t>状況（経年比較：利用している比率）</a:t>
            </a:r>
          </a:p>
        </c:rich>
      </c:tx>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40939537037037038"/>
          <c:y val="0.19897033740313402"/>
          <c:w val="0.54547050264550268"/>
          <c:h val="0.72293194086429668"/>
        </c:manualLayout>
      </c:layout>
      <c:barChart>
        <c:barDir val="bar"/>
        <c:grouping val="stacked"/>
        <c:varyColors val="0"/>
        <c:ser>
          <c:idx val="0"/>
          <c:order val="0"/>
          <c:tx>
            <c:strRef>
              <c:f>'Q28 経年'!$L$5</c:f>
              <c:strCache>
                <c:ptCount val="1"/>
                <c:pt idx="0">
                  <c:v>利用している</c:v>
                </c:pt>
              </c:strCache>
            </c:strRef>
          </c:tx>
          <c:spPr>
            <a:solidFill>
              <a:schemeClr val="accent1">
                <a:lumMod val="40000"/>
                <a:lumOff val="60000"/>
              </a:schemeClr>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'Q28 経年'!$K$6:$K$17</c:f>
              <c:strCache>
                <c:ptCount val="12"/>
                <c:pt idx="0">
                  <c:v>個人情報の保護に関する法律についてのガイドライン</c:v>
                </c:pt>
                <c:pt idx="1">
                  <c:v>2019年度（n=557）</c:v>
                </c:pt>
                <c:pt idx="2">
                  <c:v>2018年度（n=297）</c:v>
                </c:pt>
                <c:pt idx="3">
                  <c:v>サイバーセキュリティ経営ガイドライン                    </c:v>
                </c:pt>
                <c:pt idx="4">
                  <c:v>2019年度（n=555）</c:v>
                </c:pt>
                <c:pt idx="5">
                  <c:v>2018年度（n=296）</c:v>
                </c:pt>
                <c:pt idx="6">
                  <c:v>IoTセキュリティガイドライン                              </c:v>
                </c:pt>
                <c:pt idx="7">
                  <c:v>2019年度（n=552）</c:v>
                </c:pt>
                <c:pt idx="8">
                  <c:v>2018年度（n=295）</c:v>
                </c:pt>
                <c:pt idx="9">
                  <c:v>AI・データの利用に関する契約ガイドライン           </c:v>
                </c:pt>
                <c:pt idx="10">
                  <c:v>2019年度（n=556）</c:v>
                </c:pt>
                <c:pt idx="11">
                  <c:v>2018年度（n=296）</c:v>
                </c:pt>
              </c:strCache>
            </c:strRef>
          </c:cat>
          <c:val>
            <c:numRef>
              <c:f>'Q28 経年'!$L$6:$L$17</c:f>
              <c:numCache>
                <c:formatCode>0.0%</c:formatCode>
                <c:ptCount val="12"/>
                <c:pt idx="1">
                  <c:v>0.40215439856373431</c:v>
                </c:pt>
                <c:pt idx="2">
                  <c:v>0.28999999999999998</c:v>
                </c:pt>
                <c:pt idx="4">
                  <c:v>0.12432432432432433</c:v>
                </c:pt>
                <c:pt idx="5">
                  <c:v>6.3829787234042548E-2</c:v>
                </c:pt>
                <c:pt idx="7">
                  <c:v>9.6014492753623185E-2</c:v>
                </c:pt>
                <c:pt idx="8">
                  <c:v>9.1999999999999998E-2</c:v>
                </c:pt>
                <c:pt idx="10">
                  <c:v>5.0359712230215826E-2</c:v>
                </c:pt>
                <c:pt idx="11">
                  <c:v>4.7E-2</c:v>
                </c:pt>
              </c:numCache>
            </c:numRef>
          </c:val>
          <c:extLst>
            <c:ext xmlns:c16="http://schemas.microsoft.com/office/drawing/2014/chart" uri="{C3380CC4-5D6E-409C-BE32-E72D297353CC}">
              <c16:uniqueId val="{00000000-9499-47D9-93BB-3F34CACCADC5}"/>
            </c:ext>
          </c:extLst>
        </c:ser>
        <c:dLbls>
          <c:showLegendKey val="0"/>
          <c:showVal val="0"/>
          <c:showCatName val="0"/>
          <c:showSerName val="0"/>
          <c:showPercent val="0"/>
          <c:showBubbleSize val="0"/>
        </c:dLbls>
        <c:gapWidth val="40"/>
        <c:overlap val="100"/>
        <c:axId val="200332800"/>
        <c:axId val="200334336"/>
      </c:barChart>
      <c:catAx>
        <c:axId val="200332800"/>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200334336"/>
        <c:crosses val="autoZero"/>
        <c:auto val="1"/>
        <c:lblAlgn val="ctr"/>
        <c:lblOffset val="100"/>
        <c:noMultiLvlLbl val="0"/>
      </c:catAx>
      <c:valAx>
        <c:axId val="200334336"/>
        <c:scaling>
          <c:orientation val="minMax"/>
          <c:max val="0.5"/>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200332800"/>
        <c:crosses val="autoZero"/>
        <c:crossBetween val="between"/>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10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511441798941799"/>
          <c:y val="0.11051263407841309"/>
          <c:w val="0.5586160052910053"/>
          <c:h val="0.75707082600533826"/>
        </c:manualLayout>
      </c:layout>
      <c:barChart>
        <c:barDir val="bar"/>
        <c:grouping val="stacked"/>
        <c:varyColors val="0"/>
        <c:ser>
          <c:idx val="0"/>
          <c:order val="0"/>
          <c:tx>
            <c:strRef>
              <c:f>'[「組込み／IoTに関する動向調査」 集計_データ編_7章_1（B-E）20200306★.xlsx]Q28 従業員数'!$L$6</c:f>
              <c:strCache>
                <c:ptCount val="1"/>
                <c:pt idx="0">
                  <c:v>利用している</c:v>
                </c:pt>
              </c:strCache>
            </c:strRef>
          </c:tx>
          <c:spPr>
            <a:solidFill>
              <a:srgbClr val="FF9966"/>
            </a:solidFill>
            <a:ln>
              <a:solidFill>
                <a:sysClr val="windowText" lastClr="000000"/>
              </a:solidFill>
            </a:ln>
            <a:effectLst/>
          </c:spPr>
          <c:invertIfNegative val="0"/>
          <c:dLbls>
            <c:spPr>
              <a:noFill/>
              <a:ln>
                <a:noFill/>
              </a:ln>
              <a:effectLst/>
            </c:spPr>
            <c:txPr>
              <a:bodyPr rot="0" vert="horz"/>
              <a:lstStyle/>
              <a:p>
                <a:pPr>
                  <a:defRPr sz="6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集計_データ編_7章_1（B-E）20200306★.xlsx]Q28 従業員数'!$K$7:$K$24</c:f>
              <c:strCache>
                <c:ptCount val="18"/>
                <c:pt idx="0">
                  <c:v>個人情報の保護に関する法律についてのガイドライン</c:v>
                </c:pt>
                <c:pt idx="1">
                  <c:v>100人以下（n=366）</c:v>
                </c:pt>
                <c:pt idx="2">
                  <c:v>101人以上（n=191）</c:v>
                </c:pt>
                <c:pt idx="3">
                  <c:v>サイバーセキュリティ経営ガイドライン                    </c:v>
                </c:pt>
                <c:pt idx="4">
                  <c:v>100人以下（n=365）</c:v>
                </c:pt>
                <c:pt idx="5">
                  <c:v>101人以上（n=190）</c:v>
                </c:pt>
                <c:pt idx="6">
                  <c:v>IoTセキュリティガイドライン                              </c:v>
                </c:pt>
                <c:pt idx="7">
                  <c:v>100人以下（n=363）</c:v>
                </c:pt>
                <c:pt idx="8">
                  <c:v>101人以上（n=189）</c:v>
                </c:pt>
                <c:pt idx="9">
                  <c:v>AI・データの利用に関する契約ガイドライン           </c:v>
                </c:pt>
                <c:pt idx="10">
                  <c:v>100人以下（n=365）</c:v>
                </c:pt>
                <c:pt idx="11">
                  <c:v>101人以上（n=191）</c:v>
                </c:pt>
                <c:pt idx="12">
                  <c:v>DXレポート                                              </c:v>
                </c:pt>
                <c:pt idx="13">
                  <c:v>100人以下（n=361）</c:v>
                </c:pt>
                <c:pt idx="14">
                  <c:v>101人以上（n=190）</c:v>
                </c:pt>
                <c:pt idx="15">
                  <c:v>DX推進ガイドライン                                    </c:v>
                </c:pt>
                <c:pt idx="16">
                  <c:v>100人以下（n=363）</c:v>
                </c:pt>
                <c:pt idx="17">
                  <c:v>101人以上（n=190）</c:v>
                </c:pt>
              </c:strCache>
            </c:strRef>
          </c:cat>
          <c:val>
            <c:numRef>
              <c:f>'[「組込み／IoTに関する動向調査」 集計_データ編_7章_1（B-E）20200306★.xlsx]Q28 従業員数'!$L$7:$L$24</c:f>
              <c:numCache>
                <c:formatCode>0.0%</c:formatCode>
                <c:ptCount val="18"/>
                <c:pt idx="1">
                  <c:v>0.36338797814207652</c:v>
                </c:pt>
                <c:pt idx="2">
                  <c:v>0.47643979057591623</c:v>
                </c:pt>
                <c:pt idx="4">
                  <c:v>9.5890410958904104E-2</c:v>
                </c:pt>
                <c:pt idx="5">
                  <c:v>0.17894736842105263</c:v>
                </c:pt>
                <c:pt idx="7">
                  <c:v>8.8154269972451793E-2</c:v>
                </c:pt>
                <c:pt idx="8">
                  <c:v>0.1111111111111111</c:v>
                </c:pt>
                <c:pt idx="10">
                  <c:v>2.7397260273972601E-2</c:v>
                </c:pt>
                <c:pt idx="11">
                  <c:v>9.4240837696335081E-2</c:v>
                </c:pt>
                <c:pt idx="13">
                  <c:v>1.3850415512465374E-2</c:v>
                </c:pt>
                <c:pt idx="14">
                  <c:v>5.7894736842105263E-2</c:v>
                </c:pt>
                <c:pt idx="16">
                  <c:v>1.3774104683195593E-2</c:v>
                </c:pt>
                <c:pt idx="17">
                  <c:v>6.3157894736842107E-2</c:v>
                </c:pt>
              </c:numCache>
            </c:numRef>
          </c:val>
          <c:extLst>
            <c:ext xmlns:c16="http://schemas.microsoft.com/office/drawing/2014/chart" uri="{C3380CC4-5D6E-409C-BE32-E72D297353CC}">
              <c16:uniqueId val="{00000000-6866-4B0A-A738-92A6334AB512}"/>
            </c:ext>
          </c:extLst>
        </c:ser>
        <c:ser>
          <c:idx val="1"/>
          <c:order val="1"/>
          <c:tx>
            <c:strRef>
              <c:f>'[「組込み／IoTに関する動向調査」 集計_データ編_7章_1（B-E）20200306★.xlsx]Q28 従業員数'!$M$6</c:f>
              <c:strCache>
                <c:ptCount val="1"/>
                <c:pt idx="0">
                  <c:v>読んだことはあるが利用していない</c:v>
                </c:pt>
              </c:strCache>
            </c:strRef>
          </c:tx>
          <c:spPr>
            <a:solidFill>
              <a:srgbClr val="FFCC99"/>
            </a:solidFill>
            <a:ln>
              <a:solidFill>
                <a:sysClr val="windowText" lastClr="000000"/>
              </a:solidFill>
            </a:ln>
            <a:effectLst/>
          </c:spPr>
          <c:invertIfNegative val="0"/>
          <c:dLbls>
            <c:numFmt formatCode="0%" sourceLinked="0"/>
            <c:spPr>
              <a:noFill/>
              <a:ln>
                <a:noFill/>
              </a:ln>
              <a:effectLst/>
            </c:spPr>
            <c:txPr>
              <a:bodyPr rot="0" vert="horz"/>
              <a:lstStyle/>
              <a:p>
                <a:pPr>
                  <a:defRPr sz="6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集計_データ編_7章_1（B-E）20200306★.xlsx]Q28 従業員数'!$K$7:$K$24</c:f>
              <c:strCache>
                <c:ptCount val="18"/>
                <c:pt idx="0">
                  <c:v>個人情報の保護に関する法律についてのガイドライン</c:v>
                </c:pt>
                <c:pt idx="1">
                  <c:v>100人以下（n=366）</c:v>
                </c:pt>
                <c:pt idx="2">
                  <c:v>101人以上（n=191）</c:v>
                </c:pt>
                <c:pt idx="3">
                  <c:v>サイバーセキュリティ経営ガイドライン                    </c:v>
                </c:pt>
                <c:pt idx="4">
                  <c:v>100人以下（n=365）</c:v>
                </c:pt>
                <c:pt idx="5">
                  <c:v>101人以上（n=190）</c:v>
                </c:pt>
                <c:pt idx="6">
                  <c:v>IoTセキュリティガイドライン                              </c:v>
                </c:pt>
                <c:pt idx="7">
                  <c:v>100人以下（n=363）</c:v>
                </c:pt>
                <c:pt idx="8">
                  <c:v>101人以上（n=189）</c:v>
                </c:pt>
                <c:pt idx="9">
                  <c:v>AI・データの利用に関する契約ガイドライン           </c:v>
                </c:pt>
                <c:pt idx="10">
                  <c:v>100人以下（n=365）</c:v>
                </c:pt>
                <c:pt idx="11">
                  <c:v>101人以上（n=191）</c:v>
                </c:pt>
                <c:pt idx="12">
                  <c:v>DXレポート                                              </c:v>
                </c:pt>
                <c:pt idx="13">
                  <c:v>100人以下（n=361）</c:v>
                </c:pt>
                <c:pt idx="14">
                  <c:v>101人以上（n=190）</c:v>
                </c:pt>
                <c:pt idx="15">
                  <c:v>DX推進ガイドライン                                    </c:v>
                </c:pt>
                <c:pt idx="16">
                  <c:v>100人以下（n=363）</c:v>
                </c:pt>
                <c:pt idx="17">
                  <c:v>101人以上（n=190）</c:v>
                </c:pt>
              </c:strCache>
            </c:strRef>
          </c:cat>
          <c:val>
            <c:numRef>
              <c:f>'[「組込み／IoTに関する動向調査」 集計_データ編_7章_1（B-E）20200306★.xlsx]Q28 従業員数'!$M$7:$M$24</c:f>
              <c:numCache>
                <c:formatCode>0.0%</c:formatCode>
                <c:ptCount val="18"/>
                <c:pt idx="1">
                  <c:v>0.17486338797814208</c:v>
                </c:pt>
                <c:pt idx="2">
                  <c:v>0.13612565445026178</c:v>
                </c:pt>
                <c:pt idx="4">
                  <c:v>0.12328767123287671</c:v>
                </c:pt>
                <c:pt idx="5">
                  <c:v>0.14210526315789473</c:v>
                </c:pt>
                <c:pt idx="7">
                  <c:v>0.11294765840220386</c:v>
                </c:pt>
                <c:pt idx="8">
                  <c:v>0.17989417989417988</c:v>
                </c:pt>
                <c:pt idx="10">
                  <c:v>0.13972602739726028</c:v>
                </c:pt>
                <c:pt idx="11">
                  <c:v>0.15706806282722513</c:v>
                </c:pt>
                <c:pt idx="13">
                  <c:v>8.0332409972299165E-2</c:v>
                </c:pt>
                <c:pt idx="14">
                  <c:v>0.15263157894736842</c:v>
                </c:pt>
                <c:pt idx="16">
                  <c:v>8.2644628099173556E-2</c:v>
                </c:pt>
                <c:pt idx="17">
                  <c:v>0.14210526315789473</c:v>
                </c:pt>
              </c:numCache>
            </c:numRef>
          </c:val>
          <c:extLst>
            <c:ext xmlns:c16="http://schemas.microsoft.com/office/drawing/2014/chart" uri="{C3380CC4-5D6E-409C-BE32-E72D297353CC}">
              <c16:uniqueId val="{00000001-6866-4B0A-A738-92A6334AB512}"/>
            </c:ext>
          </c:extLst>
        </c:ser>
        <c:ser>
          <c:idx val="2"/>
          <c:order val="2"/>
          <c:tx>
            <c:strRef>
              <c:f>'[「組込み／IoTに関する動向調査」 集計_データ編_7章_1（B-E）20200306★.xlsx]Q28 従業員数'!$N$6</c:f>
              <c:strCache>
                <c:ptCount val="1"/>
                <c:pt idx="0">
                  <c:v>読んだことがない</c:v>
                </c:pt>
              </c:strCache>
            </c:strRef>
          </c:tx>
          <c:spPr>
            <a:solidFill>
              <a:srgbClr val="2E75B6"/>
            </a:solidFill>
            <a:ln>
              <a:solidFill>
                <a:sysClr val="windowText" lastClr="000000"/>
              </a:solidFill>
            </a:ln>
            <a:effectLst/>
          </c:spPr>
          <c:invertIfNegative val="0"/>
          <c:dLbls>
            <c:spPr>
              <a:noFill/>
              <a:ln>
                <a:noFill/>
              </a:ln>
              <a:effectLst/>
            </c:spPr>
            <c:txPr>
              <a:bodyPr/>
              <a:lstStyle/>
              <a:p>
                <a:pPr>
                  <a:defRPr sz="600">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'[「組込み／IoTに関する動向調査」 集計_データ編_7章_1（B-E）20200306★.xlsx]Q28 従業員数'!$K$7:$K$24</c:f>
              <c:strCache>
                <c:ptCount val="18"/>
                <c:pt idx="0">
                  <c:v>個人情報の保護に関する法律についてのガイドライン</c:v>
                </c:pt>
                <c:pt idx="1">
                  <c:v>100人以下（n=366）</c:v>
                </c:pt>
                <c:pt idx="2">
                  <c:v>101人以上（n=191）</c:v>
                </c:pt>
                <c:pt idx="3">
                  <c:v>サイバーセキュリティ経営ガイドライン                    </c:v>
                </c:pt>
                <c:pt idx="4">
                  <c:v>100人以下（n=365）</c:v>
                </c:pt>
                <c:pt idx="5">
                  <c:v>101人以上（n=190）</c:v>
                </c:pt>
                <c:pt idx="6">
                  <c:v>IoTセキュリティガイドライン                              </c:v>
                </c:pt>
                <c:pt idx="7">
                  <c:v>100人以下（n=363）</c:v>
                </c:pt>
                <c:pt idx="8">
                  <c:v>101人以上（n=189）</c:v>
                </c:pt>
                <c:pt idx="9">
                  <c:v>AI・データの利用に関する契約ガイドライン           </c:v>
                </c:pt>
                <c:pt idx="10">
                  <c:v>100人以下（n=365）</c:v>
                </c:pt>
                <c:pt idx="11">
                  <c:v>101人以上（n=191）</c:v>
                </c:pt>
                <c:pt idx="12">
                  <c:v>DXレポート                                              </c:v>
                </c:pt>
                <c:pt idx="13">
                  <c:v>100人以下（n=361）</c:v>
                </c:pt>
                <c:pt idx="14">
                  <c:v>101人以上（n=190）</c:v>
                </c:pt>
                <c:pt idx="15">
                  <c:v>DX推進ガイドライン                                    </c:v>
                </c:pt>
                <c:pt idx="16">
                  <c:v>100人以下（n=363）</c:v>
                </c:pt>
                <c:pt idx="17">
                  <c:v>101人以上（n=190）</c:v>
                </c:pt>
              </c:strCache>
            </c:strRef>
          </c:cat>
          <c:val>
            <c:numRef>
              <c:f>'[「組込み／IoTに関する動向調査」 集計_データ編_7章_1（B-E）20200306★.xlsx]Q28 従業員数'!$N$7:$N$24</c:f>
              <c:numCache>
                <c:formatCode>0.0%</c:formatCode>
                <c:ptCount val="18"/>
                <c:pt idx="1">
                  <c:v>0.10928961748633879</c:v>
                </c:pt>
                <c:pt idx="2">
                  <c:v>9.4240837696335081E-2</c:v>
                </c:pt>
                <c:pt idx="4">
                  <c:v>0.25205479452054796</c:v>
                </c:pt>
                <c:pt idx="5">
                  <c:v>0.23684210526315788</c:v>
                </c:pt>
                <c:pt idx="7">
                  <c:v>0.28099173553719009</c:v>
                </c:pt>
                <c:pt idx="8">
                  <c:v>0.23809523809523808</c:v>
                </c:pt>
                <c:pt idx="10">
                  <c:v>0.31506849315068491</c:v>
                </c:pt>
                <c:pt idx="11">
                  <c:v>0.26178010471204188</c:v>
                </c:pt>
                <c:pt idx="13">
                  <c:v>0.296398891966759</c:v>
                </c:pt>
                <c:pt idx="14">
                  <c:v>0.20526315789473684</c:v>
                </c:pt>
                <c:pt idx="16">
                  <c:v>0.28650137741046833</c:v>
                </c:pt>
                <c:pt idx="17">
                  <c:v>0.18947368421052632</c:v>
                </c:pt>
              </c:numCache>
            </c:numRef>
          </c:val>
          <c:extLst>
            <c:ext xmlns:c16="http://schemas.microsoft.com/office/drawing/2014/chart" uri="{C3380CC4-5D6E-409C-BE32-E72D297353CC}">
              <c16:uniqueId val="{00000002-6866-4B0A-A738-92A6334AB512}"/>
            </c:ext>
          </c:extLst>
        </c:ser>
        <c:ser>
          <c:idx val="3"/>
          <c:order val="3"/>
          <c:tx>
            <c:strRef>
              <c:f>'[「組込み／IoTに関する動向調査」 集計_データ編_7章_1（B-E）20200306★.xlsx]Q28 従業員数'!$O$6</c:f>
              <c:strCache>
                <c:ptCount val="1"/>
                <c:pt idx="0">
                  <c:v>知っている</c:v>
                </c:pt>
              </c:strCache>
            </c:strRef>
          </c:tx>
          <c:spPr>
            <a:solidFill>
              <a:srgbClr val="9DC3E6"/>
            </a:solidFill>
            <a:ln>
              <a:solidFill>
                <a:sysClr val="windowText" lastClr="000000"/>
              </a:solidFill>
            </a:ln>
            <a:effectLst/>
          </c:spPr>
          <c:invertIfNegative val="0"/>
          <c:dLbls>
            <c:dLbl>
              <c:idx val="4"/>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866-4B0A-A738-92A6334AB512}"/>
                </c:ext>
              </c:extLst>
            </c:dLbl>
            <c:dLbl>
              <c:idx val="5"/>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866-4B0A-A738-92A6334AB512}"/>
                </c:ext>
              </c:extLst>
            </c:dLbl>
            <c:spPr>
              <a:noFill/>
              <a:ln>
                <a:noFill/>
              </a:ln>
              <a:effectLst/>
            </c:spPr>
            <c:txPr>
              <a:bodyPr/>
              <a:lstStyle/>
              <a:p>
                <a:pPr>
                  <a:defRPr sz="6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集計_データ編_7章_1（B-E）20200306★.xlsx]Q28 従業員数'!$K$7:$K$24</c:f>
              <c:strCache>
                <c:ptCount val="18"/>
                <c:pt idx="0">
                  <c:v>個人情報の保護に関する法律についてのガイドライン</c:v>
                </c:pt>
                <c:pt idx="1">
                  <c:v>100人以下（n=366）</c:v>
                </c:pt>
                <c:pt idx="2">
                  <c:v>101人以上（n=191）</c:v>
                </c:pt>
                <c:pt idx="3">
                  <c:v>サイバーセキュリティ経営ガイドライン                    </c:v>
                </c:pt>
                <c:pt idx="4">
                  <c:v>100人以下（n=365）</c:v>
                </c:pt>
                <c:pt idx="5">
                  <c:v>101人以上（n=190）</c:v>
                </c:pt>
                <c:pt idx="6">
                  <c:v>IoTセキュリティガイドライン                              </c:v>
                </c:pt>
                <c:pt idx="7">
                  <c:v>100人以下（n=363）</c:v>
                </c:pt>
                <c:pt idx="8">
                  <c:v>101人以上（n=189）</c:v>
                </c:pt>
                <c:pt idx="9">
                  <c:v>AI・データの利用に関する契約ガイドライン           </c:v>
                </c:pt>
                <c:pt idx="10">
                  <c:v>100人以下（n=365）</c:v>
                </c:pt>
                <c:pt idx="11">
                  <c:v>101人以上（n=191）</c:v>
                </c:pt>
                <c:pt idx="12">
                  <c:v>DXレポート                                              </c:v>
                </c:pt>
                <c:pt idx="13">
                  <c:v>100人以下（n=361）</c:v>
                </c:pt>
                <c:pt idx="14">
                  <c:v>101人以上（n=190）</c:v>
                </c:pt>
                <c:pt idx="15">
                  <c:v>DX推進ガイドライン                                    </c:v>
                </c:pt>
                <c:pt idx="16">
                  <c:v>100人以下（n=363）</c:v>
                </c:pt>
                <c:pt idx="17">
                  <c:v>101人以上（n=190）</c:v>
                </c:pt>
              </c:strCache>
            </c:strRef>
          </c:cat>
          <c:val>
            <c:numRef>
              <c:f>'[「組込み／IoTに関する動向調査」 集計_データ編_7章_1（B-E）20200306★.xlsx]Q28 従業員数'!$O$7:$O$24</c:f>
              <c:numCache>
                <c:formatCode>0.0%</c:formatCode>
                <c:ptCount val="18"/>
                <c:pt idx="1">
                  <c:v>0.21311475409836064</c:v>
                </c:pt>
                <c:pt idx="2">
                  <c:v>0.14659685863874344</c:v>
                </c:pt>
                <c:pt idx="4">
                  <c:v>0.2</c:v>
                </c:pt>
                <c:pt idx="5">
                  <c:v>0.14736842105263157</c:v>
                </c:pt>
                <c:pt idx="7">
                  <c:v>0.18181818181818182</c:v>
                </c:pt>
                <c:pt idx="8">
                  <c:v>0.12698412698412698</c:v>
                </c:pt>
                <c:pt idx="10">
                  <c:v>0.11780821917808219</c:v>
                </c:pt>
                <c:pt idx="11">
                  <c:v>9.4240837696335081E-2</c:v>
                </c:pt>
                <c:pt idx="13">
                  <c:v>6.3711911357340723E-2</c:v>
                </c:pt>
                <c:pt idx="14">
                  <c:v>8.9473684210526316E-2</c:v>
                </c:pt>
                <c:pt idx="16">
                  <c:v>6.3360881542699726E-2</c:v>
                </c:pt>
                <c:pt idx="17">
                  <c:v>0.10526315789473684</c:v>
                </c:pt>
              </c:numCache>
            </c:numRef>
          </c:val>
          <c:extLst>
            <c:ext xmlns:c16="http://schemas.microsoft.com/office/drawing/2014/chart" uri="{C3380CC4-5D6E-409C-BE32-E72D297353CC}">
              <c16:uniqueId val="{00000005-6866-4B0A-A738-92A6334AB512}"/>
            </c:ext>
          </c:extLst>
        </c:ser>
        <c:ser>
          <c:idx val="4"/>
          <c:order val="4"/>
          <c:tx>
            <c:strRef>
              <c:f>'[「組込み／IoTに関する動向調査」 集計_データ編_7章_1（B-E）20200306★.xlsx]Q28 従業員数'!$P$6</c:f>
              <c:strCache>
                <c:ptCount val="1"/>
                <c:pt idx="0">
                  <c:v>知らない</c:v>
                </c:pt>
              </c:strCache>
            </c:strRef>
          </c:tx>
          <c:spPr>
            <a:solidFill>
              <a:schemeClr val="bg1"/>
            </a:solidFill>
            <a:ln>
              <a:solidFill>
                <a:sysClr val="windowText" lastClr="000000"/>
              </a:solidFill>
            </a:ln>
            <a:effectLst/>
          </c:spPr>
          <c:invertIfNegative val="0"/>
          <c:dLbls>
            <c:spPr>
              <a:noFill/>
              <a:ln>
                <a:noFill/>
              </a:ln>
              <a:effectLst/>
            </c:spPr>
            <c:txPr>
              <a:bodyPr/>
              <a:lstStyle/>
              <a:p>
                <a:pPr>
                  <a:defRPr sz="6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'[「組込み／IoTに関する動向調査」 集計_データ編_7章_1（B-E）20200306★.xlsx]Q28 従業員数'!$K$7:$K$24</c:f>
              <c:strCache>
                <c:ptCount val="18"/>
                <c:pt idx="0">
                  <c:v>個人情報の保護に関する法律についてのガイドライン</c:v>
                </c:pt>
                <c:pt idx="1">
                  <c:v>100人以下（n=366）</c:v>
                </c:pt>
                <c:pt idx="2">
                  <c:v>101人以上（n=191）</c:v>
                </c:pt>
                <c:pt idx="3">
                  <c:v>サイバーセキュリティ経営ガイドライン                    </c:v>
                </c:pt>
                <c:pt idx="4">
                  <c:v>100人以下（n=365）</c:v>
                </c:pt>
                <c:pt idx="5">
                  <c:v>101人以上（n=190）</c:v>
                </c:pt>
                <c:pt idx="6">
                  <c:v>IoTセキュリティガイドライン                              </c:v>
                </c:pt>
                <c:pt idx="7">
                  <c:v>100人以下（n=363）</c:v>
                </c:pt>
                <c:pt idx="8">
                  <c:v>101人以上（n=189）</c:v>
                </c:pt>
                <c:pt idx="9">
                  <c:v>AI・データの利用に関する契約ガイドライン           </c:v>
                </c:pt>
                <c:pt idx="10">
                  <c:v>100人以下（n=365）</c:v>
                </c:pt>
                <c:pt idx="11">
                  <c:v>101人以上（n=191）</c:v>
                </c:pt>
                <c:pt idx="12">
                  <c:v>DXレポート                                              </c:v>
                </c:pt>
                <c:pt idx="13">
                  <c:v>100人以下（n=361）</c:v>
                </c:pt>
                <c:pt idx="14">
                  <c:v>101人以上（n=190）</c:v>
                </c:pt>
                <c:pt idx="15">
                  <c:v>DX推進ガイドライン                                    </c:v>
                </c:pt>
                <c:pt idx="16">
                  <c:v>100人以下（n=363）</c:v>
                </c:pt>
                <c:pt idx="17">
                  <c:v>101人以上（n=190）</c:v>
                </c:pt>
              </c:strCache>
            </c:strRef>
          </c:cat>
          <c:val>
            <c:numRef>
              <c:f>'[「組込み／IoTに関する動向調査」 集計_データ編_7章_1（B-E）20200306★.xlsx]Q28 従業員数'!$P$7:$P$24</c:f>
              <c:numCache>
                <c:formatCode>0.0%</c:formatCode>
                <c:ptCount val="18"/>
                <c:pt idx="1">
                  <c:v>0.13934426229508196</c:v>
                </c:pt>
                <c:pt idx="2">
                  <c:v>0.14659685863874344</c:v>
                </c:pt>
                <c:pt idx="4">
                  <c:v>0.32876712328767121</c:v>
                </c:pt>
                <c:pt idx="5">
                  <c:v>0.29473684210526313</c:v>
                </c:pt>
                <c:pt idx="7">
                  <c:v>0.33608815426997246</c:v>
                </c:pt>
                <c:pt idx="8">
                  <c:v>0.3439153439153439</c:v>
                </c:pt>
                <c:pt idx="10">
                  <c:v>0.4</c:v>
                </c:pt>
                <c:pt idx="11">
                  <c:v>0.39267015706806285</c:v>
                </c:pt>
                <c:pt idx="13">
                  <c:v>0.54570637119113574</c:v>
                </c:pt>
                <c:pt idx="14">
                  <c:v>0.49473684210526314</c:v>
                </c:pt>
                <c:pt idx="16">
                  <c:v>0.55371900826446285</c:v>
                </c:pt>
                <c:pt idx="17">
                  <c:v>0.5</c:v>
                </c:pt>
              </c:numCache>
            </c:numRef>
          </c:val>
          <c:extLst>
            <c:ext xmlns:c16="http://schemas.microsoft.com/office/drawing/2014/chart" uri="{C3380CC4-5D6E-409C-BE32-E72D297353CC}">
              <c16:uniqueId val="{00000006-6866-4B0A-A738-92A6334AB512}"/>
            </c:ext>
          </c:extLst>
        </c:ser>
        <c:dLbls>
          <c:showLegendKey val="0"/>
          <c:showVal val="0"/>
          <c:showCatName val="0"/>
          <c:showSerName val="0"/>
          <c:showPercent val="0"/>
          <c:showBubbleSize val="0"/>
        </c:dLbls>
        <c:gapWidth val="40"/>
        <c:overlap val="100"/>
        <c:axId val="474386432"/>
        <c:axId val="474387968"/>
      </c:barChart>
      <c:catAx>
        <c:axId val="474386432"/>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474387968"/>
        <c:crosses val="autoZero"/>
        <c:auto val="1"/>
        <c:lblAlgn val="ctr"/>
        <c:lblOffset val="100"/>
        <c:noMultiLvlLbl val="0"/>
      </c:catAx>
      <c:valAx>
        <c:axId val="474387968"/>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74386432"/>
        <c:crosses val="autoZero"/>
        <c:crossBetween val="between"/>
      </c:valAx>
      <c:spPr>
        <a:noFill/>
        <a:ln>
          <a:solidFill>
            <a:schemeClr val="tx1">
              <a:lumMod val="50000"/>
              <a:lumOff val="50000"/>
            </a:schemeClr>
          </a:solidFill>
        </a:ln>
        <a:effectLst/>
      </c:spPr>
    </c:plotArea>
    <c:legend>
      <c:legendPos val="b"/>
      <c:layout>
        <c:manualLayout>
          <c:xMode val="edge"/>
          <c:yMode val="edge"/>
          <c:x val="0.1835562169312169"/>
          <c:y val="0.90485257936507935"/>
          <c:w val="0.76100727513227517"/>
          <c:h val="6.5251802179236817E-2"/>
        </c:manualLayout>
      </c:layout>
      <c:overlay val="0"/>
      <c:spPr>
        <a:noFill/>
        <a:ln>
          <a:noFill/>
        </a:ln>
        <a:effectLst/>
      </c:spPr>
      <c:txPr>
        <a:bodyPr rot="0" vert="horz"/>
        <a:lstStyle/>
        <a:p>
          <a:pPr>
            <a:defRPr/>
          </a:pPr>
          <a:endParaRPr lang="ja-JP"/>
        </a:p>
      </c:txPr>
    </c:legend>
    <c:plotVisOnly val="1"/>
    <c:dispBlanksAs val="gap"/>
    <c:showDLblsOverMax val="0"/>
  </c:chart>
  <c:spPr>
    <a:solidFill>
      <a:schemeClr val="bg1"/>
    </a:solid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3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598187830687831"/>
          <c:y val="6.6187698412698406E-2"/>
          <c:w val="0.56290291005291004"/>
          <c:h val="0.84417400793650799"/>
        </c:manualLayout>
      </c:layout>
      <c:barChart>
        <c:barDir val="bar"/>
        <c:grouping val="stacked"/>
        <c:varyColors val="0"/>
        <c:ser>
          <c:idx val="0"/>
          <c:order val="0"/>
          <c:tx>
            <c:strRef>
              <c:f>'Q29'!$M$5</c:f>
              <c:strCache>
                <c:ptCount val="1"/>
                <c:pt idx="0">
                  <c:v>1.活用した</c:v>
                </c:pt>
              </c:strCache>
            </c:strRef>
          </c:tx>
          <c:spPr>
            <a:solidFill>
              <a:srgbClr val="FF9966"/>
            </a:solidFill>
            <a:ln>
              <a:solidFill>
                <a:sysClr val="windowText" lastClr="000000"/>
              </a:solidFill>
            </a:ln>
            <a:effectLst/>
          </c:spPr>
          <c:invertIfNegative val="0"/>
          <c:dLbls>
            <c:dLbl>
              <c:idx val="0"/>
              <c:layout>
                <c:manualLayout>
                  <c:x val="-1.5011822105416325E-3"/>
                  <c:y val="5.040079365079353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044-4F69-B488-1644E27F9E8E}"/>
                </c:ext>
              </c:extLst>
            </c:dLbl>
            <c:dLbl>
              <c:idx val="1"/>
              <c:layout>
                <c:manualLayout>
                  <c:x val="-1.5011822105416325E-3"/>
                  <c:y val="-5.039484126984126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044-4F69-B488-1644E27F9E8E}"/>
                </c:ext>
              </c:extLst>
            </c:dLbl>
            <c:dLbl>
              <c:idx val="2"/>
              <c:delete val="1"/>
              <c:extLst>
                <c:ext xmlns:c15="http://schemas.microsoft.com/office/drawing/2012/chart" uri="{CE6537A1-D6FC-4f65-9D91-7224C49458BB}"/>
                <c:ext xmlns:c16="http://schemas.microsoft.com/office/drawing/2014/chart" uri="{C3380CC4-5D6E-409C-BE32-E72D297353CC}">
                  <c16:uniqueId val="{00000002-5044-4F69-B488-1644E27F9E8E}"/>
                </c:ext>
              </c:extLst>
            </c:dLbl>
            <c:dLbl>
              <c:idx val="3"/>
              <c:delete val="1"/>
              <c:extLst>
                <c:ext xmlns:c15="http://schemas.microsoft.com/office/drawing/2012/chart" uri="{CE6537A1-D6FC-4f65-9D91-7224C49458BB}"/>
                <c:ext xmlns:c16="http://schemas.microsoft.com/office/drawing/2014/chart" uri="{C3380CC4-5D6E-409C-BE32-E72D297353CC}">
                  <c16:uniqueId val="{00000003-5044-4F69-B488-1644E27F9E8E}"/>
                </c:ext>
              </c:extLst>
            </c:dLbl>
            <c:dLbl>
              <c:idx val="4"/>
              <c:delete val="1"/>
              <c:extLst>
                <c:ext xmlns:c15="http://schemas.microsoft.com/office/drawing/2012/chart" uri="{CE6537A1-D6FC-4f65-9D91-7224C49458BB}"/>
                <c:ext xmlns:c16="http://schemas.microsoft.com/office/drawing/2014/chart" uri="{C3380CC4-5D6E-409C-BE32-E72D297353CC}">
                  <c16:uniqueId val="{00000004-5044-4F69-B488-1644E27F9E8E}"/>
                </c:ext>
              </c:extLst>
            </c:dLbl>
            <c:dLbl>
              <c:idx val="5"/>
              <c:delete val="1"/>
              <c:extLst>
                <c:ext xmlns:c15="http://schemas.microsoft.com/office/drawing/2012/chart" uri="{CE6537A1-D6FC-4f65-9D91-7224C49458BB}"/>
                <c:ext xmlns:c16="http://schemas.microsoft.com/office/drawing/2014/chart" uri="{C3380CC4-5D6E-409C-BE32-E72D297353CC}">
                  <c16:uniqueId val="{00000005-5044-4F69-B488-1644E27F9E8E}"/>
                </c:ext>
              </c:extLst>
            </c:dLbl>
            <c:dLbl>
              <c:idx val="6"/>
              <c:delete val="1"/>
              <c:extLst>
                <c:ext xmlns:c15="http://schemas.microsoft.com/office/drawing/2012/chart" uri="{CE6537A1-D6FC-4f65-9D91-7224C49458BB}"/>
                <c:ext xmlns:c16="http://schemas.microsoft.com/office/drawing/2014/chart" uri="{C3380CC4-5D6E-409C-BE32-E72D297353CC}">
                  <c16:uniqueId val="{00000006-5044-4F69-B488-1644E27F9E8E}"/>
                </c:ext>
              </c:extLst>
            </c:dLbl>
            <c:dLbl>
              <c:idx val="7"/>
              <c:delete val="1"/>
              <c:extLst>
                <c:ext xmlns:c15="http://schemas.microsoft.com/office/drawing/2012/chart" uri="{CE6537A1-D6FC-4f65-9D91-7224C49458BB}"/>
                <c:ext xmlns:c16="http://schemas.microsoft.com/office/drawing/2014/chart" uri="{C3380CC4-5D6E-409C-BE32-E72D297353CC}">
                  <c16:uniqueId val="{00000007-5044-4F69-B488-1644E27F9E8E}"/>
                </c:ext>
              </c:extLst>
            </c:dLbl>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'Q29'!$L$6:$L$13</c:f>
              <c:strCache>
                <c:ptCount val="8"/>
                <c:pt idx="0">
                  <c:v>組込みスキル標準（ETSS）（n=779）</c:v>
                </c:pt>
                <c:pt idx="1">
                  <c:v>組込み系開発手法（n=782）</c:v>
                </c:pt>
                <c:pt idx="2">
                  <c:v>IoTの安全・安心の確保（n=781）</c:v>
                </c:pt>
                <c:pt idx="3">
                  <c:v>定量的ソフトウェア掌握手法（n=782）</c:v>
                </c:pt>
                <c:pt idx="4">
                  <c:v>ソフトウェア障害情報の分析に基づく教訓集、並びに分析（n=782）</c:v>
                </c:pt>
                <c:pt idx="5">
                  <c:v>組込み系ソフトウェア高信頼化手法（n=780）</c:v>
                </c:pt>
                <c:pt idx="6">
                  <c:v>組込みソフトウェア産業実態調査（n=782）</c:v>
                </c:pt>
                <c:pt idx="7">
                  <c:v>IoT時代に対応したシステム開発の促進（n=780）</c:v>
                </c:pt>
              </c:strCache>
            </c:strRef>
          </c:cat>
          <c:val>
            <c:numRef>
              <c:f>'Q29'!$M$6:$M$13</c:f>
              <c:numCache>
                <c:formatCode>0.0%</c:formatCode>
                <c:ptCount val="8"/>
                <c:pt idx="0">
                  <c:v>3.2092426187419767E-2</c:v>
                </c:pt>
                <c:pt idx="1">
                  <c:v>2.8132992327365727E-2</c:v>
                </c:pt>
                <c:pt idx="2">
                  <c:v>1.4084507042253521E-2</c:v>
                </c:pt>
                <c:pt idx="3">
                  <c:v>1.0230179028132993E-2</c:v>
                </c:pt>
                <c:pt idx="4">
                  <c:v>7.6726342710997444E-3</c:v>
                </c:pt>
                <c:pt idx="5">
                  <c:v>3.8461538461538464E-3</c:v>
                </c:pt>
                <c:pt idx="6">
                  <c:v>3.8363171355498722E-3</c:v>
                </c:pt>
                <c:pt idx="7">
                  <c:v>2.5641025641025641E-3</c:v>
                </c:pt>
              </c:numCache>
            </c:numRef>
          </c:val>
          <c:extLst>
            <c:ext xmlns:c16="http://schemas.microsoft.com/office/drawing/2014/chart" uri="{C3380CC4-5D6E-409C-BE32-E72D297353CC}">
              <c16:uniqueId val="{00000008-5044-4F69-B488-1644E27F9E8E}"/>
            </c:ext>
          </c:extLst>
        </c:ser>
        <c:ser>
          <c:idx val="2"/>
          <c:order val="1"/>
          <c:tx>
            <c:strRef>
              <c:f>'Q29'!$N$5</c:f>
              <c:strCache>
                <c:ptCount val="1"/>
                <c:pt idx="0">
                  <c:v>2.参考にした</c:v>
                </c:pt>
              </c:strCache>
            </c:strRef>
          </c:tx>
          <c:spPr>
            <a:solidFill>
              <a:srgbClr val="FFCC99"/>
            </a:solidFill>
            <a:ln>
              <a:solidFill>
                <a:schemeClr val="tx1"/>
              </a:solidFill>
            </a:ln>
            <a:effectLst/>
          </c:spPr>
          <c:invertIfNegative val="0"/>
          <c:dLbls>
            <c:dLbl>
              <c:idx val="6"/>
              <c:delete val="1"/>
              <c:extLst>
                <c:ext xmlns:c15="http://schemas.microsoft.com/office/drawing/2012/chart" uri="{CE6537A1-D6FC-4f65-9D91-7224C49458BB}"/>
                <c:ext xmlns:c16="http://schemas.microsoft.com/office/drawing/2014/chart" uri="{C3380CC4-5D6E-409C-BE32-E72D297353CC}">
                  <c16:uniqueId val="{00000009-5044-4F69-B488-1644E27F9E8E}"/>
                </c:ext>
              </c:extLst>
            </c:dLbl>
            <c:dLbl>
              <c:idx val="7"/>
              <c:delete val="1"/>
              <c:extLst>
                <c:ext xmlns:c15="http://schemas.microsoft.com/office/drawing/2012/chart" uri="{CE6537A1-D6FC-4f65-9D91-7224C49458BB}"/>
                <c:ext xmlns:c16="http://schemas.microsoft.com/office/drawing/2014/chart" uri="{C3380CC4-5D6E-409C-BE32-E72D297353CC}">
                  <c16:uniqueId val="{0000000A-5044-4F69-B488-1644E27F9E8E}"/>
                </c:ext>
              </c:extLst>
            </c:dLbl>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'Q29'!$L$6:$L$13</c:f>
              <c:strCache>
                <c:ptCount val="8"/>
                <c:pt idx="0">
                  <c:v>組込みスキル標準（ETSS）（n=779）</c:v>
                </c:pt>
                <c:pt idx="1">
                  <c:v>組込み系開発手法（n=782）</c:v>
                </c:pt>
                <c:pt idx="2">
                  <c:v>IoTの安全・安心の確保（n=781）</c:v>
                </c:pt>
                <c:pt idx="3">
                  <c:v>定量的ソフトウェア掌握手法（n=782）</c:v>
                </c:pt>
                <c:pt idx="4">
                  <c:v>ソフトウェア障害情報の分析に基づく教訓集、並びに分析（n=782）</c:v>
                </c:pt>
                <c:pt idx="5">
                  <c:v>組込み系ソフトウェア高信頼化手法（n=780）</c:v>
                </c:pt>
                <c:pt idx="6">
                  <c:v>組込みソフトウェア産業実態調査（n=782）</c:v>
                </c:pt>
                <c:pt idx="7">
                  <c:v>IoT時代に対応したシステム開発の促進（n=780）</c:v>
                </c:pt>
              </c:strCache>
            </c:strRef>
          </c:cat>
          <c:val>
            <c:numRef>
              <c:f>'Q29'!$N$6:$N$13</c:f>
              <c:numCache>
                <c:formatCode>0.0%</c:formatCode>
                <c:ptCount val="8"/>
                <c:pt idx="0">
                  <c:v>8.3440308087291401E-2</c:v>
                </c:pt>
                <c:pt idx="1">
                  <c:v>8.3120204603580564E-2</c:v>
                </c:pt>
                <c:pt idx="2">
                  <c:v>4.7375160051216392E-2</c:v>
                </c:pt>
                <c:pt idx="3">
                  <c:v>6.1381074168797956E-2</c:v>
                </c:pt>
                <c:pt idx="4">
                  <c:v>3.8363171355498722E-2</c:v>
                </c:pt>
                <c:pt idx="5">
                  <c:v>6.9230769230769235E-2</c:v>
                </c:pt>
                <c:pt idx="6">
                  <c:v>5.8823529411764705E-2</c:v>
                </c:pt>
                <c:pt idx="7">
                  <c:v>2.4358974358974359E-2</c:v>
                </c:pt>
              </c:numCache>
            </c:numRef>
          </c:val>
          <c:extLst>
            <c:ext xmlns:c16="http://schemas.microsoft.com/office/drawing/2014/chart" uri="{C3380CC4-5D6E-409C-BE32-E72D297353CC}">
              <c16:uniqueId val="{0000000B-5044-4F69-B488-1644E27F9E8E}"/>
            </c:ext>
          </c:extLst>
        </c:ser>
        <c:ser>
          <c:idx val="1"/>
          <c:order val="2"/>
          <c:tx>
            <c:strRef>
              <c:f>'Q29'!$O$5</c:f>
              <c:strCache>
                <c:ptCount val="1"/>
                <c:pt idx="0">
                  <c:v>3.検討中</c:v>
                </c:pt>
              </c:strCache>
            </c:strRef>
          </c:tx>
          <c:spPr>
            <a:solidFill>
              <a:srgbClr val="2E75B6"/>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'Q29'!$L$6:$L$13</c:f>
              <c:strCache>
                <c:ptCount val="8"/>
                <c:pt idx="0">
                  <c:v>組込みスキル標準（ETSS）（n=779）</c:v>
                </c:pt>
                <c:pt idx="1">
                  <c:v>組込み系開発手法（n=782）</c:v>
                </c:pt>
                <c:pt idx="2">
                  <c:v>IoTの安全・安心の確保（n=781）</c:v>
                </c:pt>
                <c:pt idx="3">
                  <c:v>定量的ソフトウェア掌握手法（n=782）</c:v>
                </c:pt>
                <c:pt idx="4">
                  <c:v>ソフトウェア障害情報の分析に基づく教訓集、並びに分析（n=782）</c:v>
                </c:pt>
                <c:pt idx="5">
                  <c:v>組込み系ソフトウェア高信頼化手法（n=780）</c:v>
                </c:pt>
                <c:pt idx="6">
                  <c:v>組込みソフトウェア産業実態調査（n=782）</c:v>
                </c:pt>
                <c:pt idx="7">
                  <c:v>IoT時代に対応したシステム開発の促進（n=780）</c:v>
                </c:pt>
              </c:strCache>
            </c:strRef>
          </c:cat>
          <c:val>
            <c:numRef>
              <c:f>'Q29'!$O$6:$O$13</c:f>
              <c:numCache>
                <c:formatCode>0.0%</c:formatCode>
                <c:ptCount val="8"/>
                <c:pt idx="0">
                  <c:v>7.702182284980745E-2</c:v>
                </c:pt>
                <c:pt idx="1">
                  <c:v>6.5217391304347824E-2</c:v>
                </c:pt>
                <c:pt idx="2">
                  <c:v>0.11267605633802817</c:v>
                </c:pt>
                <c:pt idx="3">
                  <c:v>6.2659846547314574E-2</c:v>
                </c:pt>
                <c:pt idx="4">
                  <c:v>7.9283887468030695E-2</c:v>
                </c:pt>
                <c:pt idx="5">
                  <c:v>7.179487179487179E-2</c:v>
                </c:pt>
                <c:pt idx="6">
                  <c:v>5.1150895140664961E-2</c:v>
                </c:pt>
                <c:pt idx="7">
                  <c:v>0.1</c:v>
                </c:pt>
              </c:numCache>
            </c:numRef>
          </c:val>
          <c:extLst>
            <c:ext xmlns:c16="http://schemas.microsoft.com/office/drawing/2014/chart" uri="{C3380CC4-5D6E-409C-BE32-E72D297353CC}">
              <c16:uniqueId val="{0000000C-5044-4F69-B488-1644E27F9E8E}"/>
            </c:ext>
          </c:extLst>
        </c:ser>
        <c:ser>
          <c:idx val="3"/>
          <c:order val="3"/>
          <c:tx>
            <c:strRef>
              <c:f>'Q29'!$P$5</c:f>
              <c:strCache>
                <c:ptCount val="1"/>
                <c:pt idx="0">
                  <c:v>4.未定</c:v>
                </c:pt>
              </c:strCache>
            </c:strRef>
          </c:tx>
          <c:spPr>
            <a:solidFill>
              <a:srgbClr val="9DC3E6"/>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'Q29'!$L$6:$L$13</c:f>
              <c:strCache>
                <c:ptCount val="8"/>
                <c:pt idx="0">
                  <c:v>組込みスキル標準（ETSS）（n=779）</c:v>
                </c:pt>
                <c:pt idx="1">
                  <c:v>組込み系開発手法（n=782）</c:v>
                </c:pt>
                <c:pt idx="2">
                  <c:v>IoTの安全・安心の確保（n=781）</c:v>
                </c:pt>
                <c:pt idx="3">
                  <c:v>定量的ソフトウェア掌握手法（n=782）</c:v>
                </c:pt>
                <c:pt idx="4">
                  <c:v>ソフトウェア障害情報の分析に基づく教訓集、並びに分析（n=782）</c:v>
                </c:pt>
                <c:pt idx="5">
                  <c:v>組込み系ソフトウェア高信頼化手法（n=780）</c:v>
                </c:pt>
                <c:pt idx="6">
                  <c:v>組込みソフトウェア産業実態調査（n=782）</c:v>
                </c:pt>
                <c:pt idx="7">
                  <c:v>IoT時代に対応したシステム開発の促進（n=780）</c:v>
                </c:pt>
              </c:strCache>
            </c:strRef>
          </c:cat>
          <c:val>
            <c:numRef>
              <c:f>'Q29'!$P$6:$P$13</c:f>
              <c:numCache>
                <c:formatCode>0.0%</c:formatCode>
                <c:ptCount val="8"/>
                <c:pt idx="0">
                  <c:v>0.31450577663671375</c:v>
                </c:pt>
                <c:pt idx="1">
                  <c:v>0.32864450127877237</c:v>
                </c:pt>
                <c:pt idx="2">
                  <c:v>0.33418693982074266</c:v>
                </c:pt>
                <c:pt idx="3">
                  <c:v>0.34910485933503838</c:v>
                </c:pt>
                <c:pt idx="4">
                  <c:v>0.34526854219948849</c:v>
                </c:pt>
                <c:pt idx="5">
                  <c:v>0.3487179487179487</c:v>
                </c:pt>
                <c:pt idx="6">
                  <c:v>0.36445012787723785</c:v>
                </c:pt>
                <c:pt idx="7">
                  <c:v>0.35897435897435898</c:v>
                </c:pt>
              </c:numCache>
            </c:numRef>
          </c:val>
          <c:extLst>
            <c:ext xmlns:c16="http://schemas.microsoft.com/office/drawing/2014/chart" uri="{C3380CC4-5D6E-409C-BE32-E72D297353CC}">
              <c16:uniqueId val="{0000000D-5044-4F69-B488-1644E27F9E8E}"/>
            </c:ext>
          </c:extLst>
        </c:ser>
        <c:ser>
          <c:idx val="4"/>
          <c:order val="4"/>
          <c:tx>
            <c:strRef>
              <c:f>'Q29'!$Q$5</c:f>
              <c:strCache>
                <c:ptCount val="1"/>
                <c:pt idx="0">
                  <c:v>5.からない</c:v>
                </c:pt>
              </c:strCache>
            </c:strRef>
          </c:tx>
          <c:spPr>
            <a:solidFill>
              <a:schemeClr val="bg1"/>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'Q29'!$L$6:$L$13</c:f>
              <c:strCache>
                <c:ptCount val="8"/>
                <c:pt idx="0">
                  <c:v>組込みスキル標準（ETSS）（n=779）</c:v>
                </c:pt>
                <c:pt idx="1">
                  <c:v>組込み系開発手法（n=782）</c:v>
                </c:pt>
                <c:pt idx="2">
                  <c:v>IoTの安全・安心の確保（n=781）</c:v>
                </c:pt>
                <c:pt idx="3">
                  <c:v>定量的ソフトウェア掌握手法（n=782）</c:v>
                </c:pt>
                <c:pt idx="4">
                  <c:v>ソフトウェア障害情報の分析に基づく教訓集、並びに分析（n=782）</c:v>
                </c:pt>
                <c:pt idx="5">
                  <c:v>組込み系ソフトウェア高信頼化手法（n=780）</c:v>
                </c:pt>
                <c:pt idx="6">
                  <c:v>組込みソフトウェア産業実態調査（n=782）</c:v>
                </c:pt>
                <c:pt idx="7">
                  <c:v>IoT時代に対応したシステム開発の促進（n=780）</c:v>
                </c:pt>
              </c:strCache>
            </c:strRef>
          </c:cat>
          <c:val>
            <c:numRef>
              <c:f>'Q29'!$Q$6:$Q$13</c:f>
              <c:numCache>
                <c:formatCode>0.0%</c:formatCode>
                <c:ptCount val="8"/>
                <c:pt idx="0">
                  <c:v>0.49293966623876767</c:v>
                </c:pt>
                <c:pt idx="1">
                  <c:v>0.49488491048593353</c:v>
                </c:pt>
                <c:pt idx="2">
                  <c:v>0.49167733674775926</c:v>
                </c:pt>
                <c:pt idx="3">
                  <c:v>0.51662404092071612</c:v>
                </c:pt>
                <c:pt idx="4">
                  <c:v>0.52941176470588236</c:v>
                </c:pt>
                <c:pt idx="5">
                  <c:v>0.50641025641025639</c:v>
                </c:pt>
                <c:pt idx="6">
                  <c:v>0.52173913043478259</c:v>
                </c:pt>
                <c:pt idx="7">
                  <c:v>0.51410256410256405</c:v>
                </c:pt>
              </c:numCache>
            </c:numRef>
          </c:val>
          <c:extLst>
            <c:ext xmlns:c16="http://schemas.microsoft.com/office/drawing/2014/chart" uri="{C3380CC4-5D6E-409C-BE32-E72D297353CC}">
              <c16:uniqueId val="{0000000E-5044-4F69-B488-1644E27F9E8E}"/>
            </c:ext>
          </c:extLst>
        </c:ser>
        <c:dLbls>
          <c:showLegendKey val="0"/>
          <c:showVal val="0"/>
          <c:showCatName val="0"/>
          <c:showSerName val="0"/>
          <c:showPercent val="0"/>
          <c:showBubbleSize val="0"/>
        </c:dLbls>
        <c:gapWidth val="40"/>
        <c:overlap val="100"/>
        <c:axId val="474480640"/>
        <c:axId val="474482176"/>
      </c:barChart>
      <c:catAx>
        <c:axId val="474480640"/>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74482176"/>
        <c:crosses val="autoZero"/>
        <c:auto val="1"/>
        <c:lblAlgn val="ctr"/>
        <c:lblOffset val="100"/>
        <c:noMultiLvlLbl val="0"/>
      </c:catAx>
      <c:valAx>
        <c:axId val="47448217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74480640"/>
        <c:crosses val="autoZero"/>
        <c:crossBetween val="between"/>
      </c:valAx>
      <c:spPr>
        <a:noFill/>
        <a:ln>
          <a:solidFill>
            <a:schemeClr val="tx1">
              <a:lumMod val="50000"/>
              <a:lumOff val="50000"/>
            </a:schemeClr>
          </a:solidFill>
        </a:ln>
        <a:effectLst/>
      </c:spPr>
    </c:plotArea>
    <c:legend>
      <c:legendPos val="b"/>
      <c:layout>
        <c:manualLayout>
          <c:xMode val="edge"/>
          <c:yMode val="edge"/>
          <c:x val="0.36943775052455674"/>
          <c:y val="0.93052043650793648"/>
          <c:w val="0.60239333361623315"/>
          <c:h val="4.6800992063492065E-2"/>
        </c:manualLayou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1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'[「組込み／IoTに関する動向調査」 集計_データ編_7章_1（B-E）20200306★.xlsx]Q29 経年'!$L$5</c:f>
              <c:strCache>
                <c:ptCount val="1"/>
                <c:pt idx="0">
                  <c:v>活用した</c:v>
                </c:pt>
              </c:strCache>
            </c:strRef>
          </c:tx>
          <c:spPr>
            <a:solidFill>
              <a:srgbClr val="FF9966"/>
            </a:solidFill>
            <a:ln>
              <a:solidFill>
                <a:schemeClr val="tx1"/>
              </a:solidFill>
            </a:ln>
            <a:effectLst/>
          </c:spPr>
          <c:invertIfNegative val="0"/>
          <c:dLbls>
            <c:dLbl>
              <c:idx val="17"/>
              <c:layout>
                <c:manualLayout>
                  <c:x val="-4.6173842699897289E-3"/>
                  <c:y val="2.157088345166667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A2C-456A-9BFE-85D718144D6F}"/>
                </c:ext>
              </c:extLst>
            </c:dLbl>
            <c:dLbl>
              <c:idx val="19"/>
              <c:delete val="1"/>
              <c:extLst>
                <c:ext xmlns:c15="http://schemas.microsoft.com/office/drawing/2012/chart" uri="{CE6537A1-D6FC-4f65-9D91-7224C49458BB}"/>
                <c:ext xmlns:c16="http://schemas.microsoft.com/office/drawing/2014/chart" uri="{C3380CC4-5D6E-409C-BE32-E72D297353CC}">
                  <c16:uniqueId val="{00000003-AA2C-456A-9BFE-85D718144D6F}"/>
                </c:ext>
              </c:extLst>
            </c:dLbl>
            <c:dLbl>
              <c:idx val="22"/>
              <c:delete val="1"/>
              <c:extLst>
                <c:ext xmlns:c15="http://schemas.microsoft.com/office/drawing/2012/chart" uri="{CE6537A1-D6FC-4f65-9D91-7224C49458BB}"/>
                <c:ext xmlns:c16="http://schemas.microsoft.com/office/drawing/2014/chart" uri="{C3380CC4-5D6E-409C-BE32-E72D297353CC}">
                  <c16:uniqueId val="{00000002-AA2C-456A-9BFE-85D718144D6F}"/>
                </c:ext>
              </c:extLst>
            </c:dLbl>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集計_データ編_7章_1（B-E）20200306★.xlsx]Q29 経年'!$K$6:$K$29</c:f>
              <c:strCache>
                <c:ptCount val="24"/>
                <c:pt idx="0">
                  <c:v>組込みスキル標準（ETSS）　　　　　　　　　　　　　　　 </c:v>
                </c:pt>
                <c:pt idx="1">
                  <c:v>2019年度（n=541）</c:v>
                </c:pt>
                <c:pt idx="2">
                  <c:v>2018年度（n=288）</c:v>
                </c:pt>
                <c:pt idx="3">
                  <c:v>組込み系開発手法　　　　　　　　　　　　　　　　　　　　　  </c:v>
                </c:pt>
                <c:pt idx="4">
                  <c:v>2019年度（n=543）</c:v>
                </c:pt>
                <c:pt idx="5">
                  <c:v>2018年度（n=290）</c:v>
                </c:pt>
                <c:pt idx="6">
                  <c:v>IoTの安全・安心の確保　　　　　　　　　　　　　　　　　　　</c:v>
                </c:pt>
                <c:pt idx="7">
                  <c:v>2019年度（n=542）</c:v>
                </c:pt>
                <c:pt idx="8">
                  <c:v>2018年度（n=287）</c:v>
                </c:pt>
                <c:pt idx="9">
                  <c:v>定量的ソフトウェア掌握手法　　　　　　　　　　　　　　　　　</c:v>
                </c:pt>
                <c:pt idx="10">
                  <c:v>2019年度（n=542）</c:v>
                </c:pt>
                <c:pt idx="11">
                  <c:v>2018年度（n=288）</c:v>
                </c:pt>
                <c:pt idx="12">
                  <c:v>ソフトウェア障害情報の分析に基づく教訓集、並びに分析</c:v>
                </c:pt>
                <c:pt idx="13">
                  <c:v>2019年度（n=543）</c:v>
                </c:pt>
                <c:pt idx="14">
                  <c:v>2018年度（n=286）</c:v>
                </c:pt>
                <c:pt idx="15">
                  <c:v>組込み系ソフトウェア高信頼化手法　　　　　　　　　　　　 </c:v>
                </c:pt>
                <c:pt idx="16">
                  <c:v>2019年度（n=542）</c:v>
                </c:pt>
                <c:pt idx="17">
                  <c:v>2018年度（n=289）</c:v>
                </c:pt>
                <c:pt idx="18">
                  <c:v>組込みソフトウェア産業実態調査　　　　　　　　　　　　　　</c:v>
                </c:pt>
                <c:pt idx="19">
                  <c:v>2019年度（n=543）</c:v>
                </c:pt>
                <c:pt idx="20">
                  <c:v>2018年度（n=284）</c:v>
                </c:pt>
                <c:pt idx="21">
                  <c:v>IoT時代に対応したシステム開発の促進　　　　　　　　　　</c:v>
                </c:pt>
                <c:pt idx="22">
                  <c:v>2019年度（n=542）</c:v>
                </c:pt>
                <c:pt idx="23">
                  <c:v>2018年度（n=287）</c:v>
                </c:pt>
              </c:strCache>
            </c:strRef>
          </c:cat>
          <c:val>
            <c:numRef>
              <c:f>'[「組込み／IoTに関する動向調査」 集計_データ編_7章_1（B-E）20200306★.xlsx]Q29 経年'!$L$6:$L$29</c:f>
              <c:numCache>
                <c:formatCode>0.0%</c:formatCode>
                <c:ptCount val="24"/>
                <c:pt idx="1">
                  <c:v>4.6210720887245843E-2</c:v>
                </c:pt>
                <c:pt idx="2">
                  <c:v>7.6388888888888895E-2</c:v>
                </c:pt>
                <c:pt idx="4">
                  <c:v>4.0515653775322284E-2</c:v>
                </c:pt>
                <c:pt idx="5">
                  <c:v>7.2413793103448282E-2</c:v>
                </c:pt>
                <c:pt idx="7">
                  <c:v>1.6605166051660517E-2</c:v>
                </c:pt>
                <c:pt idx="8">
                  <c:v>3.1358885017421602E-2</c:v>
                </c:pt>
                <c:pt idx="10">
                  <c:v>1.107011070110701E-2</c:v>
                </c:pt>
                <c:pt idx="11">
                  <c:v>1.7361111111111112E-2</c:v>
                </c:pt>
                <c:pt idx="13">
                  <c:v>9.2081031307550652E-3</c:v>
                </c:pt>
                <c:pt idx="14">
                  <c:v>3.4965034965034965E-3</c:v>
                </c:pt>
                <c:pt idx="16">
                  <c:v>5.5350553505535052E-3</c:v>
                </c:pt>
                <c:pt idx="17">
                  <c:v>3.4602076124567477E-2</c:v>
                </c:pt>
                <c:pt idx="19">
                  <c:v>5.5248618784530384E-3</c:v>
                </c:pt>
                <c:pt idx="20">
                  <c:v>3.5211267605633804E-2</c:v>
                </c:pt>
                <c:pt idx="22">
                  <c:v>3.6900369003690036E-3</c:v>
                </c:pt>
                <c:pt idx="23">
                  <c:v>1.3937282229965157E-2</c:v>
                </c:pt>
              </c:numCache>
            </c:numRef>
          </c:val>
          <c:extLst>
            <c:ext xmlns:c16="http://schemas.microsoft.com/office/drawing/2014/chart" uri="{C3380CC4-5D6E-409C-BE32-E72D297353CC}">
              <c16:uniqueId val="{00000000-8F65-47E9-977A-3A5DC6C74090}"/>
            </c:ext>
          </c:extLst>
        </c:ser>
        <c:ser>
          <c:idx val="2"/>
          <c:order val="1"/>
          <c:tx>
            <c:strRef>
              <c:f>'[「組込み／IoTに関する動向調査」 集計_データ編_7章_1（B-E）20200306★.xlsx]Q29 経年'!$M$5</c:f>
              <c:strCache>
                <c:ptCount val="1"/>
                <c:pt idx="0">
                  <c:v>参考にした</c:v>
                </c:pt>
              </c:strCache>
            </c:strRef>
          </c:tx>
          <c:spPr>
            <a:solidFill>
              <a:srgbClr val="FFCC99"/>
            </a:solidFill>
            <a:ln>
              <a:solidFill>
                <a:sysClr val="windowText" lastClr="000000"/>
              </a:solidFill>
            </a:ln>
            <a:effectLst/>
          </c:spPr>
          <c:invertIfNegative val="0"/>
          <c:dLbls>
            <c:dLbl>
              <c:idx val="22"/>
              <c:layout>
                <c:manualLayout>
                  <c:x val="1.231302471997261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A2C-456A-9BFE-85D718144D6F}"/>
                </c:ext>
              </c:extLst>
            </c:dLbl>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集計_データ編_7章_1（B-E）20200306★.xlsx]Q29 経年'!$K$6:$K$29</c:f>
              <c:strCache>
                <c:ptCount val="24"/>
                <c:pt idx="0">
                  <c:v>組込みスキル標準（ETSS）　　　　　　　　　　　　　　　 </c:v>
                </c:pt>
                <c:pt idx="1">
                  <c:v>2019年度（n=541）</c:v>
                </c:pt>
                <c:pt idx="2">
                  <c:v>2018年度（n=288）</c:v>
                </c:pt>
                <c:pt idx="3">
                  <c:v>組込み系開発手法　　　　　　　　　　　　　　　　　　　　　  </c:v>
                </c:pt>
                <c:pt idx="4">
                  <c:v>2019年度（n=543）</c:v>
                </c:pt>
                <c:pt idx="5">
                  <c:v>2018年度（n=290）</c:v>
                </c:pt>
                <c:pt idx="6">
                  <c:v>IoTの安全・安心の確保　　　　　　　　　　　　　　　　　　　</c:v>
                </c:pt>
                <c:pt idx="7">
                  <c:v>2019年度（n=542）</c:v>
                </c:pt>
                <c:pt idx="8">
                  <c:v>2018年度（n=287）</c:v>
                </c:pt>
                <c:pt idx="9">
                  <c:v>定量的ソフトウェア掌握手法　　　　　　　　　　　　　　　　　</c:v>
                </c:pt>
                <c:pt idx="10">
                  <c:v>2019年度（n=542）</c:v>
                </c:pt>
                <c:pt idx="11">
                  <c:v>2018年度（n=288）</c:v>
                </c:pt>
                <c:pt idx="12">
                  <c:v>ソフトウェア障害情報の分析に基づく教訓集、並びに分析</c:v>
                </c:pt>
                <c:pt idx="13">
                  <c:v>2019年度（n=543）</c:v>
                </c:pt>
                <c:pt idx="14">
                  <c:v>2018年度（n=286）</c:v>
                </c:pt>
                <c:pt idx="15">
                  <c:v>組込み系ソフトウェア高信頼化手法　　　　　　　　　　　　 </c:v>
                </c:pt>
                <c:pt idx="16">
                  <c:v>2019年度（n=542）</c:v>
                </c:pt>
                <c:pt idx="17">
                  <c:v>2018年度（n=289）</c:v>
                </c:pt>
                <c:pt idx="18">
                  <c:v>組込みソフトウェア産業実態調査　　　　　　　　　　　　　　</c:v>
                </c:pt>
                <c:pt idx="19">
                  <c:v>2019年度（n=543）</c:v>
                </c:pt>
                <c:pt idx="20">
                  <c:v>2018年度（n=284）</c:v>
                </c:pt>
                <c:pt idx="21">
                  <c:v>IoT時代に対応したシステム開発の促進　　　　　　　　　　</c:v>
                </c:pt>
                <c:pt idx="22">
                  <c:v>2019年度（n=542）</c:v>
                </c:pt>
                <c:pt idx="23">
                  <c:v>2018年度（n=287）</c:v>
                </c:pt>
              </c:strCache>
            </c:strRef>
          </c:cat>
          <c:val>
            <c:numRef>
              <c:f>'[「組込み／IoTに関する動向調査」 集計_データ編_7章_1（B-E）20200306★.xlsx]Q29 経年'!$M$6:$M$29</c:f>
              <c:numCache>
                <c:formatCode>0.0%</c:formatCode>
                <c:ptCount val="24"/>
                <c:pt idx="1">
                  <c:v>0.11275415896487985</c:v>
                </c:pt>
                <c:pt idx="2">
                  <c:v>0.16666666666666666</c:v>
                </c:pt>
                <c:pt idx="4">
                  <c:v>0.1141804788213628</c:v>
                </c:pt>
                <c:pt idx="5">
                  <c:v>0.16551724137931034</c:v>
                </c:pt>
                <c:pt idx="7">
                  <c:v>5.1660516605166053E-2</c:v>
                </c:pt>
                <c:pt idx="8">
                  <c:v>0.10104529616724739</c:v>
                </c:pt>
                <c:pt idx="10">
                  <c:v>7.5645756457564578E-2</c:v>
                </c:pt>
                <c:pt idx="11">
                  <c:v>0.14930555555555555</c:v>
                </c:pt>
                <c:pt idx="13">
                  <c:v>4.9723756906077346E-2</c:v>
                </c:pt>
                <c:pt idx="14">
                  <c:v>6.2937062937062943E-2</c:v>
                </c:pt>
                <c:pt idx="16">
                  <c:v>9.4095940959409596E-2</c:v>
                </c:pt>
                <c:pt idx="17">
                  <c:v>0.13494809688581316</c:v>
                </c:pt>
                <c:pt idx="19">
                  <c:v>7.3664825046040522E-2</c:v>
                </c:pt>
                <c:pt idx="20">
                  <c:v>0.12323943661971831</c:v>
                </c:pt>
                <c:pt idx="22">
                  <c:v>2.5830258302583026E-2</c:v>
                </c:pt>
                <c:pt idx="23">
                  <c:v>4.5296167247386762E-2</c:v>
                </c:pt>
              </c:numCache>
            </c:numRef>
          </c:val>
          <c:extLst>
            <c:ext xmlns:c16="http://schemas.microsoft.com/office/drawing/2014/chart" uri="{C3380CC4-5D6E-409C-BE32-E72D297353CC}">
              <c16:uniqueId val="{00000001-8F65-47E9-977A-3A5DC6C74090}"/>
            </c:ext>
          </c:extLst>
        </c:ser>
        <c:ser>
          <c:idx val="1"/>
          <c:order val="2"/>
          <c:tx>
            <c:strRef>
              <c:f>'[「組込み／IoTに関する動向調査」 集計_データ編_7章_1（B-E）20200306★.xlsx]Q29 経年'!$N$5</c:f>
              <c:strCache>
                <c:ptCount val="1"/>
                <c:pt idx="0">
                  <c:v>検討中</c:v>
                </c:pt>
              </c:strCache>
            </c:strRef>
          </c:tx>
          <c:spPr>
            <a:solidFill>
              <a:srgbClr val="2E75B6"/>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集計_データ編_7章_1（B-E）20200306★.xlsx]Q29 経年'!$K$6:$K$29</c:f>
              <c:strCache>
                <c:ptCount val="24"/>
                <c:pt idx="0">
                  <c:v>組込みスキル標準（ETSS）　　　　　　　　　　　　　　　 </c:v>
                </c:pt>
                <c:pt idx="1">
                  <c:v>2019年度（n=541）</c:v>
                </c:pt>
                <c:pt idx="2">
                  <c:v>2018年度（n=288）</c:v>
                </c:pt>
                <c:pt idx="3">
                  <c:v>組込み系開発手法　　　　　　　　　　　　　　　　　　　　　  </c:v>
                </c:pt>
                <c:pt idx="4">
                  <c:v>2019年度（n=543）</c:v>
                </c:pt>
                <c:pt idx="5">
                  <c:v>2018年度（n=290）</c:v>
                </c:pt>
                <c:pt idx="6">
                  <c:v>IoTの安全・安心の確保　　　　　　　　　　　　　　　　　　　</c:v>
                </c:pt>
                <c:pt idx="7">
                  <c:v>2019年度（n=542）</c:v>
                </c:pt>
                <c:pt idx="8">
                  <c:v>2018年度（n=287）</c:v>
                </c:pt>
                <c:pt idx="9">
                  <c:v>定量的ソフトウェア掌握手法　　　　　　　　　　　　　　　　　</c:v>
                </c:pt>
                <c:pt idx="10">
                  <c:v>2019年度（n=542）</c:v>
                </c:pt>
                <c:pt idx="11">
                  <c:v>2018年度（n=288）</c:v>
                </c:pt>
                <c:pt idx="12">
                  <c:v>ソフトウェア障害情報の分析に基づく教訓集、並びに分析</c:v>
                </c:pt>
                <c:pt idx="13">
                  <c:v>2019年度（n=543）</c:v>
                </c:pt>
                <c:pt idx="14">
                  <c:v>2018年度（n=286）</c:v>
                </c:pt>
                <c:pt idx="15">
                  <c:v>組込み系ソフトウェア高信頼化手法　　　　　　　　　　　　 </c:v>
                </c:pt>
                <c:pt idx="16">
                  <c:v>2019年度（n=542）</c:v>
                </c:pt>
                <c:pt idx="17">
                  <c:v>2018年度（n=289）</c:v>
                </c:pt>
                <c:pt idx="18">
                  <c:v>組込みソフトウェア産業実態調査　　　　　　　　　　　　　　</c:v>
                </c:pt>
                <c:pt idx="19">
                  <c:v>2019年度（n=543）</c:v>
                </c:pt>
                <c:pt idx="20">
                  <c:v>2018年度（n=284）</c:v>
                </c:pt>
                <c:pt idx="21">
                  <c:v>IoT時代に対応したシステム開発の促進　　　　　　　　　　</c:v>
                </c:pt>
                <c:pt idx="22">
                  <c:v>2019年度（n=542）</c:v>
                </c:pt>
                <c:pt idx="23">
                  <c:v>2018年度（n=287）</c:v>
                </c:pt>
              </c:strCache>
            </c:strRef>
          </c:cat>
          <c:val>
            <c:numRef>
              <c:f>'[「組込み／IoTに関する動向調査」 集計_データ編_7章_1（B-E）20200306★.xlsx]Q29 経年'!$N$6:$N$29</c:f>
              <c:numCache>
                <c:formatCode>0.0%</c:formatCode>
                <c:ptCount val="24"/>
                <c:pt idx="1">
                  <c:v>8.8724584103512014E-2</c:v>
                </c:pt>
                <c:pt idx="2">
                  <c:v>7.9861111111111105E-2</c:v>
                </c:pt>
                <c:pt idx="4">
                  <c:v>6.9981583793738492E-2</c:v>
                </c:pt>
                <c:pt idx="5">
                  <c:v>0.10689655172413794</c:v>
                </c:pt>
                <c:pt idx="7">
                  <c:v>0.12730627306273062</c:v>
                </c:pt>
                <c:pt idx="8">
                  <c:v>0.12543554006968641</c:v>
                </c:pt>
                <c:pt idx="10">
                  <c:v>6.8265682656826573E-2</c:v>
                </c:pt>
                <c:pt idx="11">
                  <c:v>7.6388888888888895E-2</c:v>
                </c:pt>
                <c:pt idx="13">
                  <c:v>7.918968692449356E-2</c:v>
                </c:pt>
                <c:pt idx="14">
                  <c:v>0.11188811188811189</c:v>
                </c:pt>
                <c:pt idx="16">
                  <c:v>7.9335793357933573E-2</c:v>
                </c:pt>
                <c:pt idx="17">
                  <c:v>0.13148788927335639</c:v>
                </c:pt>
                <c:pt idx="19">
                  <c:v>5.3406998158379376E-2</c:v>
                </c:pt>
                <c:pt idx="20">
                  <c:v>8.098591549295775E-2</c:v>
                </c:pt>
                <c:pt idx="22">
                  <c:v>0.11439114391143912</c:v>
                </c:pt>
                <c:pt idx="23">
                  <c:v>0.10104529616724739</c:v>
                </c:pt>
              </c:numCache>
            </c:numRef>
          </c:val>
          <c:extLst>
            <c:ext xmlns:c16="http://schemas.microsoft.com/office/drawing/2014/chart" uri="{C3380CC4-5D6E-409C-BE32-E72D297353CC}">
              <c16:uniqueId val="{00000002-8F65-47E9-977A-3A5DC6C74090}"/>
            </c:ext>
          </c:extLst>
        </c:ser>
        <c:ser>
          <c:idx val="3"/>
          <c:order val="3"/>
          <c:tx>
            <c:strRef>
              <c:f>'[「組込み／IoTに関する動向調査」 集計_データ編_7章_1（B-E）20200306★.xlsx]Q29 経年'!$O$5</c:f>
              <c:strCache>
                <c:ptCount val="1"/>
                <c:pt idx="0">
                  <c:v>未定</c:v>
                </c:pt>
              </c:strCache>
            </c:strRef>
          </c:tx>
          <c:spPr>
            <a:solidFill>
              <a:srgbClr val="9DC3E6"/>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集計_データ編_7章_1（B-E）20200306★.xlsx]Q29 経年'!$K$6:$K$29</c:f>
              <c:strCache>
                <c:ptCount val="24"/>
                <c:pt idx="0">
                  <c:v>組込みスキル標準（ETSS）　　　　　　　　　　　　　　　 </c:v>
                </c:pt>
                <c:pt idx="1">
                  <c:v>2019年度（n=541）</c:v>
                </c:pt>
                <c:pt idx="2">
                  <c:v>2018年度（n=288）</c:v>
                </c:pt>
                <c:pt idx="3">
                  <c:v>組込み系開発手法　　　　　　　　　　　　　　　　　　　　　  </c:v>
                </c:pt>
                <c:pt idx="4">
                  <c:v>2019年度（n=543）</c:v>
                </c:pt>
                <c:pt idx="5">
                  <c:v>2018年度（n=290）</c:v>
                </c:pt>
                <c:pt idx="6">
                  <c:v>IoTの安全・安心の確保　　　　　　　　　　　　　　　　　　　</c:v>
                </c:pt>
                <c:pt idx="7">
                  <c:v>2019年度（n=542）</c:v>
                </c:pt>
                <c:pt idx="8">
                  <c:v>2018年度（n=287）</c:v>
                </c:pt>
                <c:pt idx="9">
                  <c:v>定量的ソフトウェア掌握手法　　　　　　　　　　　　　　　　　</c:v>
                </c:pt>
                <c:pt idx="10">
                  <c:v>2019年度（n=542）</c:v>
                </c:pt>
                <c:pt idx="11">
                  <c:v>2018年度（n=288）</c:v>
                </c:pt>
                <c:pt idx="12">
                  <c:v>ソフトウェア障害情報の分析に基づく教訓集、並びに分析</c:v>
                </c:pt>
                <c:pt idx="13">
                  <c:v>2019年度（n=543）</c:v>
                </c:pt>
                <c:pt idx="14">
                  <c:v>2018年度（n=286）</c:v>
                </c:pt>
                <c:pt idx="15">
                  <c:v>組込み系ソフトウェア高信頼化手法　　　　　　　　　　　　 </c:v>
                </c:pt>
                <c:pt idx="16">
                  <c:v>2019年度（n=542）</c:v>
                </c:pt>
                <c:pt idx="17">
                  <c:v>2018年度（n=289）</c:v>
                </c:pt>
                <c:pt idx="18">
                  <c:v>組込みソフトウェア産業実態調査　　　　　　　　　　　　　　</c:v>
                </c:pt>
                <c:pt idx="19">
                  <c:v>2019年度（n=543）</c:v>
                </c:pt>
                <c:pt idx="20">
                  <c:v>2018年度（n=284）</c:v>
                </c:pt>
                <c:pt idx="21">
                  <c:v>IoT時代に対応したシステム開発の促進　　　　　　　　　　</c:v>
                </c:pt>
                <c:pt idx="22">
                  <c:v>2019年度（n=542）</c:v>
                </c:pt>
                <c:pt idx="23">
                  <c:v>2018年度（n=287）</c:v>
                </c:pt>
              </c:strCache>
            </c:strRef>
          </c:cat>
          <c:val>
            <c:numRef>
              <c:f>'[「組込み／IoTに関する動向調査」 集計_データ編_7章_1（B-E）20200306★.xlsx]Q29 経年'!$O$6:$O$29</c:f>
              <c:numCache>
                <c:formatCode>0.0%</c:formatCode>
                <c:ptCount val="24"/>
                <c:pt idx="1">
                  <c:v>0.3345656192236599</c:v>
                </c:pt>
                <c:pt idx="2">
                  <c:v>0.43055555555555558</c:v>
                </c:pt>
                <c:pt idx="4">
                  <c:v>0.34990791896869244</c:v>
                </c:pt>
                <c:pt idx="5">
                  <c:v>0.42758620689655175</c:v>
                </c:pt>
                <c:pt idx="7">
                  <c:v>0.36162361623616235</c:v>
                </c:pt>
                <c:pt idx="8">
                  <c:v>0.47038327526132406</c:v>
                </c:pt>
                <c:pt idx="10">
                  <c:v>0.38191881918819187</c:v>
                </c:pt>
                <c:pt idx="11">
                  <c:v>0.47569444444444442</c:v>
                </c:pt>
                <c:pt idx="13">
                  <c:v>0.37384898710865561</c:v>
                </c:pt>
                <c:pt idx="14">
                  <c:v>0.51048951048951052</c:v>
                </c:pt>
                <c:pt idx="16">
                  <c:v>0.37822878228782286</c:v>
                </c:pt>
                <c:pt idx="17">
                  <c:v>0.44636678200692043</c:v>
                </c:pt>
                <c:pt idx="19">
                  <c:v>0.40147329650092078</c:v>
                </c:pt>
                <c:pt idx="20">
                  <c:v>0.47183098591549294</c:v>
                </c:pt>
                <c:pt idx="22">
                  <c:v>0.38745387453874541</c:v>
                </c:pt>
                <c:pt idx="23">
                  <c:v>0.53658536585365857</c:v>
                </c:pt>
              </c:numCache>
            </c:numRef>
          </c:val>
          <c:extLst>
            <c:ext xmlns:c16="http://schemas.microsoft.com/office/drawing/2014/chart" uri="{C3380CC4-5D6E-409C-BE32-E72D297353CC}">
              <c16:uniqueId val="{00000003-8F65-47E9-977A-3A5DC6C74090}"/>
            </c:ext>
          </c:extLst>
        </c:ser>
        <c:ser>
          <c:idx val="4"/>
          <c:order val="4"/>
          <c:tx>
            <c:strRef>
              <c:f>'[「組込み／IoTに関する動向調査」 集計_データ編_7章_1（B-E）20200306★.xlsx]Q29 経年'!$P$5</c:f>
              <c:strCache>
                <c:ptCount val="1"/>
                <c:pt idx="0">
                  <c:v> わからない</c:v>
                </c:pt>
              </c:strCache>
            </c:strRef>
          </c:tx>
          <c:spPr>
            <a:solidFill>
              <a:schemeClr val="bg1"/>
            </a:solidFill>
            <a:ln>
              <a:solidFill>
                <a:sysClr val="windowText" lastClr="000000"/>
              </a:solidFill>
            </a:ln>
            <a:effectLst/>
          </c:spPr>
          <c:invertIfNegative val="0"/>
          <c:dLbls>
            <c:dLbl>
              <c:idx val="1"/>
              <c:layout>
                <c:manualLayout>
                  <c:x val="0"/>
                  <c:y val="-1.125736641410378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F65-47E9-977A-3A5DC6C74090}"/>
                </c:ext>
              </c:extLst>
            </c:dLbl>
            <c:dLbl>
              <c:idx val="2"/>
              <c:layout>
                <c:manualLayout>
                  <c:x val="5.1084966123420622E-3"/>
                  <c:y val="-1.03738919427524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F65-47E9-977A-3A5DC6C74090}"/>
                </c:ext>
              </c:extLst>
            </c:dLbl>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集計_データ編_7章_1（B-E）20200306★.xlsx]Q29 経年'!$K$6:$K$29</c:f>
              <c:strCache>
                <c:ptCount val="24"/>
                <c:pt idx="0">
                  <c:v>組込みスキル標準（ETSS）　　　　　　　　　　　　　　　 </c:v>
                </c:pt>
                <c:pt idx="1">
                  <c:v>2019年度（n=541）</c:v>
                </c:pt>
                <c:pt idx="2">
                  <c:v>2018年度（n=288）</c:v>
                </c:pt>
                <c:pt idx="3">
                  <c:v>組込み系開発手法　　　　　　　　　　　　　　　　　　　　　  </c:v>
                </c:pt>
                <c:pt idx="4">
                  <c:v>2019年度（n=543）</c:v>
                </c:pt>
                <c:pt idx="5">
                  <c:v>2018年度（n=290）</c:v>
                </c:pt>
                <c:pt idx="6">
                  <c:v>IoTの安全・安心の確保　　　　　　　　　　　　　　　　　　　</c:v>
                </c:pt>
                <c:pt idx="7">
                  <c:v>2019年度（n=542）</c:v>
                </c:pt>
                <c:pt idx="8">
                  <c:v>2018年度（n=287）</c:v>
                </c:pt>
                <c:pt idx="9">
                  <c:v>定量的ソフトウェア掌握手法　　　　　　　　　　　　　　　　　</c:v>
                </c:pt>
                <c:pt idx="10">
                  <c:v>2019年度（n=542）</c:v>
                </c:pt>
                <c:pt idx="11">
                  <c:v>2018年度（n=288）</c:v>
                </c:pt>
                <c:pt idx="12">
                  <c:v>ソフトウェア障害情報の分析に基づく教訓集、並びに分析</c:v>
                </c:pt>
                <c:pt idx="13">
                  <c:v>2019年度（n=543）</c:v>
                </c:pt>
                <c:pt idx="14">
                  <c:v>2018年度（n=286）</c:v>
                </c:pt>
                <c:pt idx="15">
                  <c:v>組込み系ソフトウェア高信頼化手法　　　　　　　　　　　　 </c:v>
                </c:pt>
                <c:pt idx="16">
                  <c:v>2019年度（n=542）</c:v>
                </c:pt>
                <c:pt idx="17">
                  <c:v>2018年度（n=289）</c:v>
                </c:pt>
                <c:pt idx="18">
                  <c:v>組込みソフトウェア産業実態調査　　　　　　　　　　　　　　</c:v>
                </c:pt>
                <c:pt idx="19">
                  <c:v>2019年度（n=543）</c:v>
                </c:pt>
                <c:pt idx="20">
                  <c:v>2018年度（n=284）</c:v>
                </c:pt>
                <c:pt idx="21">
                  <c:v>IoT時代に対応したシステム開発の促進　　　　　　　　　　</c:v>
                </c:pt>
                <c:pt idx="22">
                  <c:v>2019年度（n=542）</c:v>
                </c:pt>
                <c:pt idx="23">
                  <c:v>2018年度（n=287）</c:v>
                </c:pt>
              </c:strCache>
            </c:strRef>
          </c:cat>
          <c:val>
            <c:numRef>
              <c:f>'[「組込み／IoTに関する動向調査」 集計_データ編_7章_1（B-E）20200306★.xlsx]Q29 経年'!$P$6:$P$29</c:f>
              <c:numCache>
                <c:formatCode>0.0%</c:formatCode>
                <c:ptCount val="24"/>
                <c:pt idx="1">
                  <c:v>0.41774491682070242</c:v>
                </c:pt>
                <c:pt idx="2">
                  <c:v>0.24652777777777779</c:v>
                </c:pt>
                <c:pt idx="4">
                  <c:v>0.425414364640884</c:v>
                </c:pt>
                <c:pt idx="5">
                  <c:v>0.22758620689655173</c:v>
                </c:pt>
                <c:pt idx="7">
                  <c:v>0.44280442804428044</c:v>
                </c:pt>
                <c:pt idx="8">
                  <c:v>0.27177700348432055</c:v>
                </c:pt>
                <c:pt idx="10">
                  <c:v>0.46309963099630996</c:v>
                </c:pt>
                <c:pt idx="11">
                  <c:v>0.28125</c:v>
                </c:pt>
                <c:pt idx="13">
                  <c:v>0.48802946593001839</c:v>
                </c:pt>
                <c:pt idx="14">
                  <c:v>0.3111888111888112</c:v>
                </c:pt>
                <c:pt idx="16">
                  <c:v>0.44280442804428044</c:v>
                </c:pt>
                <c:pt idx="17">
                  <c:v>0.25259515570934254</c:v>
                </c:pt>
                <c:pt idx="19">
                  <c:v>0.46593001841620624</c:v>
                </c:pt>
                <c:pt idx="20">
                  <c:v>0.28873239436619719</c:v>
                </c:pt>
                <c:pt idx="22">
                  <c:v>0.46863468634686345</c:v>
                </c:pt>
                <c:pt idx="23">
                  <c:v>0.30313588850174217</c:v>
                </c:pt>
              </c:numCache>
            </c:numRef>
          </c:val>
          <c:extLst>
            <c:ext xmlns:c16="http://schemas.microsoft.com/office/drawing/2014/chart" uri="{C3380CC4-5D6E-409C-BE32-E72D297353CC}">
              <c16:uniqueId val="{00000006-8F65-47E9-977A-3A5DC6C74090}"/>
            </c:ext>
          </c:extLst>
        </c:ser>
        <c:dLbls>
          <c:showLegendKey val="0"/>
          <c:showVal val="0"/>
          <c:showCatName val="0"/>
          <c:showSerName val="0"/>
          <c:showPercent val="0"/>
          <c:showBubbleSize val="0"/>
        </c:dLbls>
        <c:gapWidth val="40"/>
        <c:overlap val="100"/>
        <c:axId val="474897792"/>
        <c:axId val="474924160"/>
      </c:barChart>
      <c:catAx>
        <c:axId val="474897792"/>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74924160"/>
        <c:crosses val="autoZero"/>
        <c:auto val="1"/>
        <c:lblAlgn val="ctr"/>
        <c:lblOffset val="100"/>
        <c:noMultiLvlLbl val="0"/>
      </c:catAx>
      <c:valAx>
        <c:axId val="474924160"/>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74897792"/>
        <c:crosses val="autoZero"/>
        <c:crossBetween val="between"/>
      </c:valAx>
      <c:spPr>
        <a:noFill/>
        <a:ln>
          <a:solidFill>
            <a:schemeClr val="tx1">
              <a:lumMod val="50000"/>
              <a:lumOff val="50000"/>
            </a:schemeClr>
          </a:solidFill>
        </a:ln>
        <a:effectLst/>
      </c:spPr>
    </c:plotArea>
    <c:legend>
      <c:legendPos val="b"/>
      <c:layout>
        <c:manualLayout>
          <c:xMode val="edge"/>
          <c:yMode val="edge"/>
          <c:x val="0.45529813478847359"/>
          <c:y val="0.93865959067344784"/>
          <c:w val="0.41900173053431256"/>
          <c:h val="4.6362890346674526E-2"/>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0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'Q29 単純集計'!$C$44</c:f>
              <c:strCache>
                <c:ptCount val="1"/>
                <c:pt idx="0">
                  <c:v>1番目計（n=395）</c:v>
                </c:pt>
              </c:strCache>
            </c:strRef>
          </c:tx>
          <c:spPr>
            <a:solidFill>
              <a:srgbClr val="FF9966"/>
            </a:solidFill>
            <a:ln>
              <a:solidFill>
                <a:sysClr val="windowText" lastClr="000000"/>
              </a:solidFill>
            </a:ln>
            <a:effectLst/>
          </c:spPr>
          <c:invertIfNegative val="0"/>
          <c:dLbls>
            <c:dLbl>
              <c:idx val="12"/>
              <c:delete val="1"/>
              <c:extLst>
                <c:ext xmlns:c15="http://schemas.microsoft.com/office/drawing/2012/chart" uri="{CE6537A1-D6FC-4f65-9D91-7224C49458BB}"/>
                <c:ext xmlns:c16="http://schemas.microsoft.com/office/drawing/2014/chart" uri="{C3380CC4-5D6E-409C-BE32-E72D297353CC}">
                  <c16:uniqueId val="{00000001-4643-4030-9832-FDEDB6C91068}"/>
                </c:ext>
              </c:extLst>
            </c:dLbl>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'Q29 単純集計'!$D$7:$P$7</c:f>
              <c:strCache>
                <c:ptCount val="13"/>
                <c:pt idx="0">
                  <c:v>品質の向上</c:v>
                </c:pt>
                <c:pt idx="1">
                  <c:v>市場動向の把握</c:v>
                </c:pt>
                <c:pt idx="2">
                  <c:v>自己啓発・研修教材</c:v>
                </c:pt>
                <c:pt idx="3">
                  <c:v>開発管理の効率化</c:v>
                </c:pt>
                <c:pt idx="4">
                  <c:v>生産性の向上</c:v>
                </c:pt>
                <c:pt idx="5">
                  <c:v>計画立案・工数見積</c:v>
                </c:pt>
                <c:pt idx="6">
                  <c:v>自社のベンチマーク</c:v>
                </c:pt>
                <c:pt idx="7">
                  <c:v>事業リスクの低減</c:v>
                </c:pt>
                <c:pt idx="8">
                  <c:v>不具合対応の効率化</c:v>
                </c:pt>
                <c:pt idx="9">
                  <c:v>新規事業の開拓</c:v>
                </c:pt>
                <c:pt idx="10">
                  <c:v>開発費の削減</c:v>
                </c:pt>
                <c:pt idx="11">
                  <c:v>開発期間の短縮</c:v>
                </c:pt>
                <c:pt idx="12">
                  <c:v>開発要員の削減</c:v>
                </c:pt>
              </c:strCache>
            </c:strRef>
          </c:cat>
          <c:val>
            <c:numRef>
              <c:f>'Q29 単純集計'!$D$44:$P$44</c:f>
              <c:numCache>
                <c:formatCode>0.0%</c:formatCode>
                <c:ptCount val="13"/>
                <c:pt idx="0">
                  <c:v>0.46329113924050636</c:v>
                </c:pt>
                <c:pt idx="1">
                  <c:v>8.3544303797468356E-2</c:v>
                </c:pt>
                <c:pt idx="2">
                  <c:v>7.5949367088607597E-2</c:v>
                </c:pt>
                <c:pt idx="3">
                  <c:v>6.5822784810126586E-2</c:v>
                </c:pt>
                <c:pt idx="4">
                  <c:v>5.3164556962025315E-2</c:v>
                </c:pt>
                <c:pt idx="5">
                  <c:v>3.5443037974683546E-2</c:v>
                </c:pt>
                <c:pt idx="6">
                  <c:v>4.3037974683544304E-2</c:v>
                </c:pt>
                <c:pt idx="7">
                  <c:v>5.5696202531645568E-2</c:v>
                </c:pt>
                <c:pt idx="8">
                  <c:v>2.7848101265822784E-2</c:v>
                </c:pt>
                <c:pt idx="9">
                  <c:v>2.7848101265822784E-2</c:v>
                </c:pt>
                <c:pt idx="10">
                  <c:v>2.7848101265822784E-2</c:v>
                </c:pt>
                <c:pt idx="11">
                  <c:v>2.7848101265822784E-2</c:v>
                </c:pt>
                <c:pt idx="12">
                  <c:v>2.5316455696202532E-3</c:v>
                </c:pt>
              </c:numCache>
            </c:numRef>
          </c:val>
          <c:extLst>
            <c:ext xmlns:c16="http://schemas.microsoft.com/office/drawing/2014/chart" uri="{C3380CC4-5D6E-409C-BE32-E72D297353CC}">
              <c16:uniqueId val="{00000000-99C5-4657-AC0D-700485A702F1}"/>
            </c:ext>
          </c:extLst>
        </c:ser>
        <c:ser>
          <c:idx val="2"/>
          <c:order val="1"/>
          <c:tx>
            <c:strRef>
              <c:f>'Q29 単純集計'!$C$45</c:f>
              <c:strCache>
                <c:ptCount val="1"/>
                <c:pt idx="0">
                  <c:v>2番目計（n=352）</c:v>
                </c:pt>
              </c:strCache>
            </c:strRef>
          </c:tx>
          <c:spPr>
            <a:solidFill>
              <a:srgbClr val="FFFF99"/>
            </a:solidFill>
            <a:ln>
              <a:solidFill>
                <a:sysClr val="windowText" lastClr="000000"/>
              </a:solidFill>
            </a:ln>
            <a:effectLst/>
          </c:spPr>
          <c:invertIfNegative val="0"/>
          <c:dLbls>
            <c:dLbl>
              <c:idx val="12"/>
              <c:delete val="1"/>
              <c:extLst>
                <c:ext xmlns:c15="http://schemas.microsoft.com/office/drawing/2012/chart" uri="{CE6537A1-D6FC-4f65-9D91-7224C49458BB}"/>
                <c:ext xmlns:c16="http://schemas.microsoft.com/office/drawing/2014/chart" uri="{C3380CC4-5D6E-409C-BE32-E72D297353CC}">
                  <c16:uniqueId val="{00000000-4643-4030-9832-FDEDB6C91068}"/>
                </c:ext>
              </c:extLst>
            </c:dLbl>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'Q29 単純集計'!$D$7:$P$7</c:f>
              <c:strCache>
                <c:ptCount val="13"/>
                <c:pt idx="0">
                  <c:v>品質の向上</c:v>
                </c:pt>
                <c:pt idx="1">
                  <c:v>市場動向の把握</c:v>
                </c:pt>
                <c:pt idx="2">
                  <c:v>自己啓発・研修教材</c:v>
                </c:pt>
                <c:pt idx="3">
                  <c:v>開発管理の効率化</c:v>
                </c:pt>
                <c:pt idx="4">
                  <c:v>生産性の向上</c:v>
                </c:pt>
                <c:pt idx="5">
                  <c:v>計画立案・工数見積</c:v>
                </c:pt>
                <c:pt idx="6">
                  <c:v>自社のベンチマーク</c:v>
                </c:pt>
                <c:pt idx="7">
                  <c:v>事業リスクの低減</c:v>
                </c:pt>
                <c:pt idx="8">
                  <c:v>不具合対応の効率化</c:v>
                </c:pt>
                <c:pt idx="9">
                  <c:v>新規事業の開拓</c:v>
                </c:pt>
                <c:pt idx="10">
                  <c:v>開発費の削減</c:v>
                </c:pt>
                <c:pt idx="11">
                  <c:v>開発期間の短縮</c:v>
                </c:pt>
                <c:pt idx="12">
                  <c:v>開発要員の削減</c:v>
                </c:pt>
              </c:strCache>
            </c:strRef>
          </c:cat>
          <c:val>
            <c:numRef>
              <c:f>'Q29 単純集計'!$D$45:$P$45</c:f>
              <c:numCache>
                <c:formatCode>0.0%</c:formatCode>
                <c:ptCount val="13"/>
                <c:pt idx="0">
                  <c:v>0.10795454545454546</c:v>
                </c:pt>
                <c:pt idx="1">
                  <c:v>3.4090909090909088E-2</c:v>
                </c:pt>
                <c:pt idx="2">
                  <c:v>6.25E-2</c:v>
                </c:pt>
                <c:pt idx="3">
                  <c:v>0.12784090909090909</c:v>
                </c:pt>
                <c:pt idx="4">
                  <c:v>0.23011363636363635</c:v>
                </c:pt>
                <c:pt idx="5">
                  <c:v>5.9659090909090912E-2</c:v>
                </c:pt>
                <c:pt idx="6">
                  <c:v>5.9659090909090912E-2</c:v>
                </c:pt>
                <c:pt idx="7">
                  <c:v>3.6931818181818184E-2</c:v>
                </c:pt>
                <c:pt idx="8">
                  <c:v>8.2386363636363633E-2</c:v>
                </c:pt>
                <c:pt idx="9">
                  <c:v>4.261363636363636E-2</c:v>
                </c:pt>
                <c:pt idx="10">
                  <c:v>6.5340909090909088E-2</c:v>
                </c:pt>
                <c:pt idx="11">
                  <c:v>7.3863636363636367E-2</c:v>
                </c:pt>
                <c:pt idx="12">
                  <c:v>1.4204545454545454E-2</c:v>
                </c:pt>
              </c:numCache>
            </c:numRef>
          </c:val>
          <c:extLst>
            <c:ext xmlns:c16="http://schemas.microsoft.com/office/drawing/2014/chart" uri="{C3380CC4-5D6E-409C-BE32-E72D297353CC}">
              <c16:uniqueId val="{00000001-99C5-4657-AC0D-700485A702F1}"/>
            </c:ext>
          </c:extLst>
        </c:ser>
        <c:ser>
          <c:idx val="1"/>
          <c:order val="2"/>
          <c:tx>
            <c:strRef>
              <c:f>'Q29 単純集計'!$C$46</c:f>
              <c:strCache>
                <c:ptCount val="1"/>
                <c:pt idx="0">
                  <c:v>3番目計（n=331）</c:v>
                </c:pt>
              </c:strCache>
            </c:strRef>
          </c:tx>
          <c:spPr>
            <a:solidFill>
              <a:srgbClr val="2E75B6"/>
            </a:solidFill>
            <a:ln>
              <a:solidFill>
                <a:sysClr val="windowText" lastClr="000000"/>
              </a:solidFill>
            </a:ln>
            <a:effectLst/>
          </c:spPr>
          <c:invertIfNegative val="0"/>
          <c:dLbls>
            <c:dLbl>
              <c:idx val="12"/>
              <c:delete val="1"/>
              <c:extLst>
                <c:ext xmlns:c15="http://schemas.microsoft.com/office/drawing/2012/chart" uri="{CE6537A1-D6FC-4f65-9D91-7224C49458BB}"/>
                <c:ext xmlns:c16="http://schemas.microsoft.com/office/drawing/2014/chart" uri="{C3380CC4-5D6E-409C-BE32-E72D297353CC}">
                  <c16:uniqueId val="{00000002-4643-4030-9832-FDEDB6C91068}"/>
                </c:ext>
              </c:extLst>
            </c:dLbl>
            <c:spPr>
              <a:noFill/>
              <a:ln>
                <a:noFill/>
              </a:ln>
              <a:effectLst/>
            </c:spPr>
            <c:txPr>
              <a:bodyPr rot="0" spcFirstLastPara="1" vertOverflow="ellipsis" vert="horz" wrap="square" anchor="ctr" anchorCtr="1"/>
              <a:lstStyle/>
              <a:p>
                <a:pPr>
                  <a:defRPr sz="6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'Q29 単純集計'!$D$7:$P$7</c:f>
              <c:strCache>
                <c:ptCount val="13"/>
                <c:pt idx="0">
                  <c:v>品質の向上</c:v>
                </c:pt>
                <c:pt idx="1">
                  <c:v>市場動向の把握</c:v>
                </c:pt>
                <c:pt idx="2">
                  <c:v>自己啓発・研修教材</c:v>
                </c:pt>
                <c:pt idx="3">
                  <c:v>開発管理の効率化</c:v>
                </c:pt>
                <c:pt idx="4">
                  <c:v>生産性の向上</c:v>
                </c:pt>
                <c:pt idx="5">
                  <c:v>計画立案・工数見積</c:v>
                </c:pt>
                <c:pt idx="6">
                  <c:v>自社のベンチマーク</c:v>
                </c:pt>
                <c:pt idx="7">
                  <c:v>事業リスクの低減</c:v>
                </c:pt>
                <c:pt idx="8">
                  <c:v>不具合対応の効率化</c:v>
                </c:pt>
                <c:pt idx="9">
                  <c:v>新規事業の開拓</c:v>
                </c:pt>
                <c:pt idx="10">
                  <c:v>開発費の削減</c:v>
                </c:pt>
                <c:pt idx="11">
                  <c:v>開発期間の短縮</c:v>
                </c:pt>
                <c:pt idx="12">
                  <c:v>開発要員の削減</c:v>
                </c:pt>
              </c:strCache>
            </c:strRef>
          </c:cat>
          <c:val>
            <c:numRef>
              <c:f>'Q29 単純集計'!$D$46:$P$46</c:f>
              <c:numCache>
                <c:formatCode>0.0%</c:formatCode>
                <c:ptCount val="13"/>
                <c:pt idx="0">
                  <c:v>9.3655589123867067E-2</c:v>
                </c:pt>
                <c:pt idx="1">
                  <c:v>4.2296072507552872E-2</c:v>
                </c:pt>
                <c:pt idx="2">
                  <c:v>0.12688821752265861</c:v>
                </c:pt>
                <c:pt idx="3">
                  <c:v>8.7613293051359523E-2</c:v>
                </c:pt>
                <c:pt idx="4">
                  <c:v>0.16314199395770393</c:v>
                </c:pt>
                <c:pt idx="5">
                  <c:v>8.1570996978851965E-2</c:v>
                </c:pt>
                <c:pt idx="6">
                  <c:v>4.5317220543806644E-2</c:v>
                </c:pt>
                <c:pt idx="7">
                  <c:v>6.0422960725075532E-2</c:v>
                </c:pt>
                <c:pt idx="8">
                  <c:v>0.12386706948640483</c:v>
                </c:pt>
                <c:pt idx="9">
                  <c:v>2.1148036253776436E-2</c:v>
                </c:pt>
                <c:pt idx="10">
                  <c:v>4.2296072507552872E-2</c:v>
                </c:pt>
                <c:pt idx="11">
                  <c:v>9.6676737160120846E-2</c:v>
                </c:pt>
                <c:pt idx="12">
                  <c:v>1.5105740181268883E-2</c:v>
                </c:pt>
              </c:numCache>
            </c:numRef>
          </c:val>
          <c:extLst>
            <c:ext xmlns:c16="http://schemas.microsoft.com/office/drawing/2014/chart" uri="{C3380CC4-5D6E-409C-BE32-E72D297353CC}">
              <c16:uniqueId val="{00000002-99C5-4657-AC0D-700485A702F1}"/>
            </c:ext>
          </c:extLst>
        </c:ser>
        <c:dLbls>
          <c:showLegendKey val="0"/>
          <c:showVal val="0"/>
          <c:showCatName val="0"/>
          <c:showSerName val="0"/>
          <c:showPercent val="0"/>
          <c:showBubbleSize val="0"/>
        </c:dLbls>
        <c:gapWidth val="40"/>
        <c:overlap val="100"/>
        <c:axId val="474660224"/>
        <c:axId val="474678400"/>
      </c:barChart>
      <c:catAx>
        <c:axId val="47466022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74678400"/>
        <c:crosses val="autoZero"/>
        <c:auto val="1"/>
        <c:lblAlgn val="ctr"/>
        <c:lblOffset val="100"/>
        <c:noMultiLvlLbl val="0"/>
      </c:catAx>
      <c:valAx>
        <c:axId val="474678400"/>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74660224"/>
        <c:crosses val="autoZero"/>
        <c:crossBetween val="between"/>
      </c:valAx>
      <c:spPr>
        <a:noFill/>
        <a:ln>
          <a:solidFill>
            <a:schemeClr val="tx1">
              <a:lumMod val="50000"/>
              <a:lumOff val="50000"/>
            </a:schemeClr>
          </a:solidFill>
        </a:ln>
        <a:effectLst/>
      </c:spPr>
    </c:plotArea>
    <c:legend>
      <c:legendPos val="b"/>
      <c:layout>
        <c:manualLayout>
          <c:xMode val="edge"/>
          <c:yMode val="edge"/>
          <c:x val="0.28362208994708993"/>
          <c:y val="0.9336888888888889"/>
          <c:w val="0.54698849206349209"/>
          <c:h val="4.3632539682539682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158865248226949"/>
          <c:y val="6.1206944444444446E-2"/>
          <c:w val="0.54197907801418432"/>
          <c:h val="0.91107480158730159"/>
        </c:manualLayout>
      </c:layout>
      <c:barChart>
        <c:barDir val="bar"/>
        <c:grouping val="stacked"/>
        <c:varyColors val="0"/>
        <c:ser>
          <c:idx val="0"/>
          <c:order val="0"/>
          <c:tx>
            <c:strRef>
              <c:f>'Q30'!$G$20</c:f>
              <c:strCache>
                <c:ptCount val="1"/>
                <c:pt idx="0">
                  <c:v>1番目(n=784)</c:v>
                </c:pt>
              </c:strCache>
            </c:strRef>
          </c:tx>
          <c:spPr>
            <a:solidFill>
              <a:srgbClr val="FF9966"/>
            </a:solidFill>
            <a:ln>
              <a:solidFill>
                <a:schemeClr val="tx1"/>
              </a:solidFill>
            </a:ln>
            <a:effectLst/>
          </c:spPr>
          <c:invertIfNegative val="0"/>
          <c:dLbls>
            <c:dLbl>
              <c:idx val="10"/>
              <c:layout>
                <c:manualLayout>
                  <c:x val="-1.5011820330969817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5EA-4EF9-88FC-E9F03CB63314}"/>
                </c:ext>
              </c:extLst>
            </c:dLbl>
            <c:dLbl>
              <c:idx val="11"/>
              <c:delete val="1"/>
              <c:extLst>
                <c:ext xmlns:c15="http://schemas.microsoft.com/office/drawing/2012/chart" uri="{CE6537A1-D6FC-4f65-9D91-7224C49458BB}"/>
                <c:ext xmlns:c16="http://schemas.microsoft.com/office/drawing/2014/chart" uri="{C3380CC4-5D6E-409C-BE32-E72D297353CC}">
                  <c16:uniqueId val="{00000002-55EA-4EF9-88FC-E9F03CB63314}"/>
                </c:ext>
              </c:extLst>
            </c:dLbl>
            <c:dLbl>
              <c:idx val="12"/>
              <c:delete val="1"/>
              <c:extLst>
                <c:ext xmlns:c15="http://schemas.microsoft.com/office/drawing/2012/chart" uri="{CE6537A1-D6FC-4f65-9D91-7224C49458BB}"/>
                <c:ext xmlns:c16="http://schemas.microsoft.com/office/drawing/2014/chart" uri="{C3380CC4-5D6E-409C-BE32-E72D297353CC}">
                  <c16:uniqueId val="{00000001-55EA-4EF9-88FC-E9F03CB63314}"/>
                </c:ext>
              </c:extLst>
            </c:dLbl>
            <c:dLbl>
              <c:idx val="13"/>
              <c:delete val="1"/>
              <c:extLst>
                <c:ext xmlns:c15="http://schemas.microsoft.com/office/drawing/2012/chart" uri="{CE6537A1-D6FC-4f65-9D91-7224C49458BB}"/>
                <c:ext xmlns:c16="http://schemas.microsoft.com/office/drawing/2014/chart" uri="{C3380CC4-5D6E-409C-BE32-E72D297353CC}">
                  <c16:uniqueId val="{00000000-55EA-4EF9-88FC-E9F03CB63314}"/>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'Q30'!$B$21:$B$34</c:f>
              <c:strCache>
                <c:ptCount val="14"/>
                <c:pt idx="0">
                  <c:v>1.IT社会の動向調査・分析、情報発信（n=324）</c:v>
                </c:pt>
                <c:pt idx="1">
                  <c:v>2.人材関連の施策強化（n=335）</c:v>
                </c:pt>
                <c:pt idx="2">
                  <c:v>3.製品・システム・サービスの安全性・信頼性の確保（n=194）</c:v>
                </c:pt>
                <c:pt idx="3">
                  <c:v>4.地域における取り組みの支援（n=198）</c:v>
                </c:pt>
                <c:pt idx="4">
                  <c:v>5.研究開発の支援（n=198）</c:v>
                </c:pt>
                <c:pt idx="5">
                  <c:v>6.補助事業の拡大・強化（n=200）</c:v>
                </c:pt>
                <c:pt idx="6">
                  <c:v>7.規制緩和の推進（n=130）</c:v>
                </c:pt>
                <c:pt idx="7">
                  <c:v>8.データ利活用を促進（n=146）</c:v>
                </c:pt>
                <c:pt idx="8">
                  <c:v>9.スキル変革の推進（n=140）</c:v>
                </c:pt>
                <c:pt idx="9">
                  <c:v>10.税制関連の施策強化（n=121）</c:v>
                </c:pt>
                <c:pt idx="10">
                  <c:v>11.成果物の取引価格の適正化に関する施策（n=47）</c:v>
                </c:pt>
                <c:pt idx="11">
                  <c:v>12.研究開発成果の普及展開の支援（n=54）</c:v>
                </c:pt>
                <c:pt idx="12">
                  <c:v>13.実証事業の拡大・強化（n=59）</c:v>
                </c:pt>
                <c:pt idx="13">
                  <c:v>14.開発力の見える化に関する施策（品質評価制度等）（n=59）</c:v>
                </c:pt>
              </c:strCache>
            </c:strRef>
          </c:cat>
          <c:val>
            <c:numRef>
              <c:f>'Q30'!$G$21:$G$34</c:f>
              <c:numCache>
                <c:formatCode>0.0%</c:formatCode>
                <c:ptCount val="14"/>
                <c:pt idx="0">
                  <c:v>0.27168367346938777</c:v>
                </c:pt>
                <c:pt idx="1">
                  <c:v>0.17857142857142858</c:v>
                </c:pt>
                <c:pt idx="2">
                  <c:v>8.4183673469387751E-2</c:v>
                </c:pt>
                <c:pt idx="3">
                  <c:v>8.4183673469387751E-2</c:v>
                </c:pt>
                <c:pt idx="4">
                  <c:v>7.3979591836734693E-2</c:v>
                </c:pt>
                <c:pt idx="5">
                  <c:v>6.7602040816326536E-2</c:v>
                </c:pt>
                <c:pt idx="6">
                  <c:v>6.25E-2</c:v>
                </c:pt>
                <c:pt idx="7">
                  <c:v>5.2295918367346941E-2</c:v>
                </c:pt>
                <c:pt idx="8">
                  <c:v>4.2091836734693876E-2</c:v>
                </c:pt>
                <c:pt idx="9">
                  <c:v>3.1887755102040817E-2</c:v>
                </c:pt>
                <c:pt idx="10">
                  <c:v>1.913265306122449E-2</c:v>
                </c:pt>
                <c:pt idx="11">
                  <c:v>6.3775510204081634E-3</c:v>
                </c:pt>
                <c:pt idx="12">
                  <c:v>5.1020408163265302E-3</c:v>
                </c:pt>
                <c:pt idx="13">
                  <c:v>5.1020408163265302E-3</c:v>
                </c:pt>
              </c:numCache>
            </c:numRef>
          </c:val>
          <c:extLst>
            <c:ext xmlns:c16="http://schemas.microsoft.com/office/drawing/2014/chart" uri="{C3380CC4-5D6E-409C-BE32-E72D297353CC}">
              <c16:uniqueId val="{00000000-B02D-4719-8F29-47B7A18E0F85}"/>
            </c:ext>
          </c:extLst>
        </c:ser>
        <c:ser>
          <c:idx val="1"/>
          <c:order val="1"/>
          <c:tx>
            <c:strRef>
              <c:f>'Q30'!$H$20</c:f>
              <c:strCache>
                <c:ptCount val="1"/>
                <c:pt idx="0">
                  <c:v>2番目(n=744)</c:v>
                </c:pt>
              </c:strCache>
            </c:strRef>
          </c:tx>
          <c:spPr>
            <a:solidFill>
              <a:srgbClr val="FFFF99"/>
            </a:solidFill>
            <a:ln>
              <a:solidFill>
                <a:schemeClr val="tx1"/>
              </a:solidFill>
            </a:ln>
            <a:effectLst/>
          </c:spPr>
          <c:invertIfNegative val="0"/>
          <c:dLbls>
            <c:dLbl>
              <c:idx val="10"/>
              <c:delete val="1"/>
              <c:extLst>
                <c:ext xmlns:c15="http://schemas.microsoft.com/office/drawing/2012/chart" uri="{CE6537A1-D6FC-4f65-9D91-7224C49458BB}"/>
                <c:ext xmlns:c16="http://schemas.microsoft.com/office/drawing/2014/chart" uri="{C3380CC4-5D6E-409C-BE32-E72D297353CC}">
                  <c16:uniqueId val="{00000003-55EA-4EF9-88FC-E9F03CB63314}"/>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'Q30'!$B$21:$B$34</c:f>
              <c:strCache>
                <c:ptCount val="14"/>
                <c:pt idx="0">
                  <c:v>1.IT社会の動向調査・分析、情報発信（n=324）</c:v>
                </c:pt>
                <c:pt idx="1">
                  <c:v>2.人材関連の施策強化（n=335）</c:v>
                </c:pt>
                <c:pt idx="2">
                  <c:v>3.製品・システム・サービスの安全性・信頼性の確保（n=194）</c:v>
                </c:pt>
                <c:pt idx="3">
                  <c:v>4.地域における取り組みの支援（n=198）</c:v>
                </c:pt>
                <c:pt idx="4">
                  <c:v>5.研究開発の支援（n=198）</c:v>
                </c:pt>
                <c:pt idx="5">
                  <c:v>6.補助事業の拡大・強化（n=200）</c:v>
                </c:pt>
                <c:pt idx="6">
                  <c:v>7.規制緩和の推進（n=130）</c:v>
                </c:pt>
                <c:pt idx="7">
                  <c:v>8.データ利活用を促進（n=146）</c:v>
                </c:pt>
                <c:pt idx="8">
                  <c:v>9.スキル変革の推進（n=140）</c:v>
                </c:pt>
                <c:pt idx="9">
                  <c:v>10.税制関連の施策強化（n=121）</c:v>
                </c:pt>
                <c:pt idx="10">
                  <c:v>11.成果物の取引価格の適正化に関する施策（n=47）</c:v>
                </c:pt>
                <c:pt idx="11">
                  <c:v>12.研究開発成果の普及展開の支援（n=54）</c:v>
                </c:pt>
                <c:pt idx="12">
                  <c:v>13.実証事業の拡大・強化（n=59）</c:v>
                </c:pt>
                <c:pt idx="13">
                  <c:v>14.開発力の見える化に関する施策（品質評価制度等）（n=59）</c:v>
                </c:pt>
              </c:strCache>
            </c:strRef>
          </c:cat>
          <c:val>
            <c:numRef>
              <c:f>'Q30'!$H$21:$H$34</c:f>
              <c:numCache>
                <c:formatCode>0.0%</c:formatCode>
                <c:ptCount val="14"/>
                <c:pt idx="0">
                  <c:v>6.7204301075268813E-2</c:v>
                </c:pt>
                <c:pt idx="1">
                  <c:v>0.1424731182795699</c:v>
                </c:pt>
                <c:pt idx="2">
                  <c:v>0.12634408602150538</c:v>
                </c:pt>
                <c:pt idx="3">
                  <c:v>7.9301075268817203E-2</c:v>
                </c:pt>
                <c:pt idx="4">
                  <c:v>8.7365591397849468E-2</c:v>
                </c:pt>
                <c:pt idx="5">
                  <c:v>0.10080645161290322</c:v>
                </c:pt>
                <c:pt idx="6">
                  <c:v>5.6451612903225805E-2</c:v>
                </c:pt>
                <c:pt idx="7">
                  <c:v>6.9892473118279563E-2</c:v>
                </c:pt>
                <c:pt idx="8">
                  <c:v>7.7956989247311828E-2</c:v>
                </c:pt>
                <c:pt idx="9">
                  <c:v>7.2580645161290328E-2</c:v>
                </c:pt>
                <c:pt idx="10">
                  <c:v>1.4784946236559141E-2</c:v>
                </c:pt>
                <c:pt idx="11">
                  <c:v>3.3602150537634407E-2</c:v>
                </c:pt>
                <c:pt idx="12">
                  <c:v>4.0322580645161289E-2</c:v>
                </c:pt>
                <c:pt idx="13">
                  <c:v>2.5537634408602152E-2</c:v>
                </c:pt>
              </c:numCache>
            </c:numRef>
          </c:val>
          <c:extLst>
            <c:ext xmlns:c16="http://schemas.microsoft.com/office/drawing/2014/chart" uri="{C3380CC4-5D6E-409C-BE32-E72D297353CC}">
              <c16:uniqueId val="{00000001-B02D-4719-8F29-47B7A18E0F85}"/>
            </c:ext>
          </c:extLst>
        </c:ser>
        <c:ser>
          <c:idx val="2"/>
          <c:order val="2"/>
          <c:tx>
            <c:strRef>
              <c:f>'Q30'!$I$20</c:f>
              <c:strCache>
                <c:ptCount val="1"/>
                <c:pt idx="0">
                  <c:v>3番目(n=699)</c:v>
                </c:pt>
              </c:strCache>
            </c:strRef>
          </c:tx>
          <c:spPr>
            <a:solidFill>
              <a:srgbClr val="2E75B6"/>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'Q30'!$B$21:$B$34</c:f>
              <c:strCache>
                <c:ptCount val="14"/>
                <c:pt idx="0">
                  <c:v>1.IT社会の動向調査・分析、情報発信（n=324）</c:v>
                </c:pt>
                <c:pt idx="1">
                  <c:v>2.人材関連の施策強化（n=335）</c:v>
                </c:pt>
                <c:pt idx="2">
                  <c:v>3.製品・システム・サービスの安全性・信頼性の確保（n=194）</c:v>
                </c:pt>
                <c:pt idx="3">
                  <c:v>4.地域における取り組みの支援（n=198）</c:v>
                </c:pt>
                <c:pt idx="4">
                  <c:v>5.研究開発の支援（n=198）</c:v>
                </c:pt>
                <c:pt idx="5">
                  <c:v>6.補助事業の拡大・強化（n=200）</c:v>
                </c:pt>
                <c:pt idx="6">
                  <c:v>7.規制緩和の推進（n=130）</c:v>
                </c:pt>
                <c:pt idx="7">
                  <c:v>8.データ利活用を促進（n=146）</c:v>
                </c:pt>
                <c:pt idx="8">
                  <c:v>9.スキル変革の推進（n=140）</c:v>
                </c:pt>
                <c:pt idx="9">
                  <c:v>10.税制関連の施策強化（n=121）</c:v>
                </c:pt>
                <c:pt idx="10">
                  <c:v>11.成果物の取引価格の適正化に関する施策（n=47）</c:v>
                </c:pt>
                <c:pt idx="11">
                  <c:v>12.研究開発成果の普及展開の支援（n=54）</c:v>
                </c:pt>
                <c:pt idx="12">
                  <c:v>13.実証事業の拡大・強化（n=59）</c:v>
                </c:pt>
                <c:pt idx="13">
                  <c:v>14.開発力の見える化に関する施策（品質評価制度等）（n=59）</c:v>
                </c:pt>
              </c:strCache>
            </c:strRef>
          </c:cat>
          <c:val>
            <c:numRef>
              <c:f>'Q30'!$I$21:$I$34</c:f>
              <c:numCache>
                <c:formatCode>0.0%</c:formatCode>
                <c:ptCount val="14"/>
                <c:pt idx="0">
                  <c:v>8.7267525035765375E-2</c:v>
                </c:pt>
                <c:pt idx="1">
                  <c:v>0.12732474964234622</c:v>
                </c:pt>
                <c:pt idx="2">
                  <c:v>4.8640915593705293E-2</c:v>
                </c:pt>
                <c:pt idx="3">
                  <c:v>0.1044349070100143</c:v>
                </c:pt>
                <c:pt idx="4">
                  <c:v>0.1072961373390558</c:v>
                </c:pt>
                <c:pt idx="5">
                  <c:v>0.10300429184549356</c:v>
                </c:pt>
                <c:pt idx="6">
                  <c:v>5.5793991416309016E-2</c:v>
                </c:pt>
                <c:pt idx="7">
                  <c:v>7.5822603719599424E-2</c:v>
                </c:pt>
                <c:pt idx="8">
                  <c:v>7.0100143061516448E-2</c:v>
                </c:pt>
                <c:pt idx="9">
                  <c:v>6.0085836909871244E-2</c:v>
                </c:pt>
                <c:pt idx="10">
                  <c:v>3.0042918454935622E-2</c:v>
                </c:pt>
                <c:pt idx="11">
                  <c:v>3.4334763948497854E-2</c:v>
                </c:pt>
                <c:pt idx="12">
                  <c:v>3.5765379113018601E-2</c:v>
                </c:pt>
                <c:pt idx="13">
                  <c:v>5.1502145922746781E-2</c:v>
                </c:pt>
              </c:numCache>
            </c:numRef>
          </c:val>
          <c:extLst>
            <c:ext xmlns:c16="http://schemas.microsoft.com/office/drawing/2014/chart" uri="{C3380CC4-5D6E-409C-BE32-E72D297353CC}">
              <c16:uniqueId val="{00000002-B02D-4719-8F29-47B7A18E0F85}"/>
            </c:ext>
          </c:extLst>
        </c:ser>
        <c:dLbls>
          <c:showLegendKey val="0"/>
          <c:showVal val="0"/>
          <c:showCatName val="0"/>
          <c:showSerName val="0"/>
          <c:showPercent val="0"/>
          <c:showBubbleSize val="0"/>
        </c:dLbls>
        <c:gapWidth val="40"/>
        <c:overlap val="100"/>
        <c:axId val="474765184"/>
        <c:axId val="474766720"/>
      </c:barChart>
      <c:catAx>
        <c:axId val="474765184"/>
        <c:scaling>
          <c:orientation val="maxMin"/>
        </c:scaling>
        <c:delete val="0"/>
        <c:axPos val="l"/>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74766720"/>
        <c:crosses val="autoZero"/>
        <c:auto val="1"/>
        <c:lblAlgn val="ctr"/>
        <c:lblOffset val="100"/>
        <c:noMultiLvlLbl val="0"/>
      </c:catAx>
      <c:valAx>
        <c:axId val="474766720"/>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74765184"/>
        <c:crosses val="autoZero"/>
        <c:crossBetween val="between"/>
      </c:valAx>
      <c:spPr>
        <a:noFill/>
        <a:ln>
          <a:solidFill>
            <a:schemeClr val="bg1">
              <a:lumMod val="50000"/>
            </a:schemeClr>
          </a:solidFill>
        </a:ln>
        <a:effectLst/>
      </c:spPr>
    </c:plotArea>
    <c:legend>
      <c:legendPos val="r"/>
      <c:layout>
        <c:manualLayout>
          <c:xMode val="edge"/>
          <c:yMode val="edge"/>
          <c:x val="0.77728924349881812"/>
          <c:y val="0.7671702380952381"/>
          <c:w val="0.14014574468085106"/>
          <c:h val="0.15357619047619048"/>
        </c:manualLayout>
      </c:layout>
      <c:overlay val="0"/>
      <c:spPr>
        <a:solidFill>
          <a:schemeClr val="bg1"/>
        </a:solid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5042735042735"/>
          <c:y val="0.3235774991539298"/>
          <c:w val="0.73401709401709403"/>
          <c:h val="0.52460132357502876"/>
        </c:manualLayout>
      </c:layout>
      <c:barChart>
        <c:barDir val="bar"/>
        <c:grouping val="stacked"/>
        <c:varyColors val="0"/>
        <c:ser>
          <c:idx val="2"/>
          <c:order val="0"/>
          <c:tx>
            <c:strRef>
              <c:f>'[「組込み／IoTに関する動向調査」 集計_データ編_1章_1（A-F）20200306★.xlsx]5-8'!$G$6</c:f>
              <c:strCache>
                <c:ptCount val="1"/>
                <c:pt idx="0">
                  <c:v>近畿</c:v>
                </c:pt>
              </c:strCache>
            </c:strRef>
          </c:tx>
          <c:spPr>
            <a:solidFill>
              <a:schemeClr val="accent1"/>
            </a:solidFill>
            <a:ln>
              <a:solidFill>
                <a:schemeClr val="tx1"/>
              </a:solidFill>
            </a:ln>
            <a:effectLst/>
          </c:spPr>
          <c:invertIfNegative val="0"/>
          <c:cat>
            <c:strRef>
              <c:f>'[「組込み／IoTに関する動向調査」 集計_データ編_1章_1（A-F）20200306★.xlsx]5-8'!$C$7:$C$16</c:f>
              <c:strCache>
                <c:ptCount val="10"/>
                <c:pt idx="0">
                  <c:v>住宅／生活</c:v>
                </c:pt>
                <c:pt idx="1">
                  <c:v>病院／医療</c:v>
                </c:pt>
                <c:pt idx="2">
                  <c:v>健康／介護／スポーツ</c:v>
                </c:pt>
                <c:pt idx="3">
                  <c:v>農林水産</c:v>
                </c:pt>
                <c:pt idx="4">
                  <c:v>建築／土木</c:v>
                </c:pt>
                <c:pt idx="5">
                  <c:v>工場／プラント</c:v>
                </c:pt>
                <c:pt idx="6">
                  <c:v>オフィス／店舗</c:v>
                </c:pt>
                <c:pt idx="7">
                  <c:v>移動／交通</c:v>
                </c:pt>
                <c:pt idx="8">
                  <c:v>流通／物流</c:v>
                </c:pt>
                <c:pt idx="9">
                  <c:v>防犯／防災</c:v>
                </c:pt>
              </c:strCache>
            </c:strRef>
          </c:cat>
          <c:val>
            <c:numRef>
              <c:f>'[「組込み／IoTに関する動向調査」 集計_データ編_1章_1（A-F）20200306★.xlsx]5-8'!$G$7:$G$16</c:f>
              <c:numCache>
                <c:formatCode>General</c:formatCode>
                <c:ptCount val="10"/>
                <c:pt idx="0">
                  <c:v>9</c:v>
                </c:pt>
                <c:pt idx="1">
                  <c:v>8</c:v>
                </c:pt>
                <c:pt idx="2">
                  <c:v>11</c:v>
                </c:pt>
                <c:pt idx="3">
                  <c:v>5</c:v>
                </c:pt>
                <c:pt idx="4">
                  <c:v>5</c:v>
                </c:pt>
                <c:pt idx="5">
                  <c:v>32</c:v>
                </c:pt>
                <c:pt idx="6">
                  <c:v>13</c:v>
                </c:pt>
                <c:pt idx="7">
                  <c:v>8</c:v>
                </c:pt>
                <c:pt idx="8">
                  <c:v>8</c:v>
                </c:pt>
                <c:pt idx="9">
                  <c:v>10</c:v>
                </c:pt>
              </c:numCache>
            </c:numRef>
          </c:val>
          <c:extLst>
            <c:ext xmlns:c16="http://schemas.microsoft.com/office/drawing/2014/chart" uri="{C3380CC4-5D6E-409C-BE32-E72D297353CC}">
              <c16:uniqueId val="{00000000-16E9-4890-9036-D295DC5C39A1}"/>
            </c:ext>
          </c:extLst>
        </c:ser>
        <c:dLbls>
          <c:showLegendKey val="0"/>
          <c:showVal val="0"/>
          <c:showCatName val="0"/>
          <c:showSerName val="0"/>
          <c:showPercent val="0"/>
          <c:showBubbleSize val="0"/>
        </c:dLbls>
        <c:gapWidth val="40"/>
        <c:overlap val="100"/>
        <c:axId val="439895552"/>
        <c:axId val="439897088"/>
      </c:barChart>
      <c:catAx>
        <c:axId val="439895552"/>
        <c:scaling>
          <c:orientation val="maxMin"/>
        </c:scaling>
        <c:delete val="1"/>
        <c:axPos val="l"/>
        <c:numFmt formatCode="General" sourceLinked="1"/>
        <c:majorTickMark val="none"/>
        <c:minorTickMark val="none"/>
        <c:tickLblPos val="nextTo"/>
        <c:crossAx val="439897088"/>
        <c:crosses val="autoZero"/>
        <c:auto val="1"/>
        <c:lblAlgn val="ctr"/>
        <c:lblOffset val="100"/>
        <c:noMultiLvlLbl val="0"/>
      </c:catAx>
      <c:valAx>
        <c:axId val="439897088"/>
        <c:scaling>
          <c:orientation val="minMax"/>
          <c:max val="100"/>
        </c:scaling>
        <c:delete val="0"/>
        <c:axPos val="t"/>
        <c:majorGridlines>
          <c:spPr>
            <a:ln w="3175" cap="flat" cmpd="sng" algn="ctr">
              <a:solidFill>
                <a:schemeClr val="tx1">
                  <a:lumMod val="50000"/>
                  <a:lumOff val="50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39895552"/>
        <c:crosses val="autoZero"/>
        <c:crossBetween val="between"/>
        <c:majorUnit val="20"/>
      </c:valAx>
      <c:spPr>
        <a:noFill/>
        <a:ln>
          <a:solidFill>
            <a:schemeClr val="tx1">
              <a:lumMod val="50000"/>
              <a:lumOff val="50000"/>
            </a:schemeClr>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629841269841267"/>
          <c:y val="6.2433201945317471E-2"/>
          <c:w val="0.67596150793650789"/>
          <c:h val="0.92265481866998489"/>
        </c:manualLayout>
      </c:layout>
      <c:barChart>
        <c:barDir val="bar"/>
        <c:grouping val="stacked"/>
        <c:varyColors val="0"/>
        <c:ser>
          <c:idx val="0"/>
          <c:order val="0"/>
          <c:tx>
            <c:strRef>
              <c:f>まとめ!$C$5</c:f>
              <c:strCache>
                <c:ptCount val="1"/>
                <c:pt idx="0">
                  <c:v>1番目</c:v>
                </c:pt>
              </c:strCache>
            </c:strRef>
          </c:tx>
          <c:spPr>
            <a:solidFill>
              <a:srgbClr val="FF9966"/>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まとめ!$B$6:$B$45</c:f>
              <c:strCache>
                <c:ptCount val="40"/>
                <c:pt idx="0">
                  <c:v>1.IT社会の動向調査・分析、情報発信 　                </c:v>
                </c:pt>
                <c:pt idx="1">
                  <c:v>製品利用(n=70)</c:v>
                </c:pt>
                <c:pt idx="2">
                  <c:v>製品開発(n=66)</c:v>
                </c:pt>
                <c:pt idx="3">
                  <c:v>ソフトウェア開発(n=156)</c:v>
                </c:pt>
                <c:pt idx="4">
                  <c:v>2.人材関連の施策強化 　                                  </c:v>
                </c:pt>
                <c:pt idx="5">
                  <c:v>製品利用(n=61)</c:v>
                </c:pt>
                <c:pt idx="6">
                  <c:v>製品開発(n=68)</c:v>
                </c:pt>
                <c:pt idx="7">
                  <c:v>ソフトウェア開発(n=171)</c:v>
                </c:pt>
                <c:pt idx="8">
                  <c:v>3.製品・システム・サービスの安全性・信頼性の確保 　   </c:v>
                </c:pt>
                <c:pt idx="9">
                  <c:v>製品利用(n=52)</c:v>
                </c:pt>
                <c:pt idx="10">
                  <c:v>製品開発(n=37)</c:v>
                </c:pt>
                <c:pt idx="11">
                  <c:v>ソフトウェア開発(n=88)</c:v>
                </c:pt>
                <c:pt idx="12">
                  <c:v>4.地域における取り組みの支援  　                         </c:v>
                </c:pt>
                <c:pt idx="13">
                  <c:v>製品利用(n=38)</c:v>
                </c:pt>
                <c:pt idx="14">
                  <c:v>製品開発(n=48)</c:v>
                </c:pt>
                <c:pt idx="15">
                  <c:v>ソフトウェア開発(n=94)</c:v>
                </c:pt>
                <c:pt idx="16">
                  <c:v>5.研究開発の支援                                           </c:v>
                </c:pt>
                <c:pt idx="17">
                  <c:v>製品利用(n=30)</c:v>
                </c:pt>
                <c:pt idx="18">
                  <c:v>製品開発(n=59)</c:v>
                </c:pt>
                <c:pt idx="19">
                  <c:v>ソフトウェア開発(n=93)</c:v>
                </c:pt>
                <c:pt idx="20">
                  <c:v>6.補助事業の拡大・強化                                   </c:v>
                </c:pt>
                <c:pt idx="21">
                  <c:v>製品利用(n=40)</c:v>
                </c:pt>
                <c:pt idx="22">
                  <c:v>製品開発(n=44)</c:v>
                </c:pt>
                <c:pt idx="23">
                  <c:v>ソフトウェア開発(n=94)</c:v>
                </c:pt>
                <c:pt idx="24">
                  <c:v>7.規制緩和の推進                                           </c:v>
                </c:pt>
                <c:pt idx="25">
                  <c:v>製品利用(n=20)</c:v>
                </c:pt>
                <c:pt idx="26">
                  <c:v>製品開発(n=27)</c:v>
                </c:pt>
                <c:pt idx="27">
                  <c:v>ソフトウェア開発(n=63)</c:v>
                </c:pt>
                <c:pt idx="28">
                  <c:v>8.データ利活用を促進                                       </c:v>
                </c:pt>
                <c:pt idx="29">
                  <c:v>製品利用(n=32)</c:v>
                </c:pt>
                <c:pt idx="30">
                  <c:v>製品開発(n=35)</c:v>
                </c:pt>
                <c:pt idx="31">
                  <c:v>ソフトウェア開発(n=62)</c:v>
                </c:pt>
                <c:pt idx="32">
                  <c:v>9.スキル変革の推進                                          </c:v>
                </c:pt>
                <c:pt idx="33">
                  <c:v>製品利用(n=26)</c:v>
                </c:pt>
                <c:pt idx="34">
                  <c:v>製品開発(n=28)</c:v>
                </c:pt>
                <c:pt idx="35">
                  <c:v>ソフトウェア開発(n=70)</c:v>
                </c:pt>
                <c:pt idx="36">
                  <c:v>10.税制関連の施策強化                                    </c:v>
                </c:pt>
                <c:pt idx="37">
                  <c:v>製品利用(n=26)</c:v>
                </c:pt>
                <c:pt idx="38">
                  <c:v>製品開発(n=30)</c:v>
                </c:pt>
                <c:pt idx="39">
                  <c:v>ソフトウェア開発(n=50)</c:v>
                </c:pt>
              </c:strCache>
            </c:strRef>
          </c:cat>
          <c:val>
            <c:numRef>
              <c:f>まとめ!$C$6:$C$45</c:f>
              <c:numCache>
                <c:formatCode>0.0%</c:formatCode>
                <c:ptCount val="40"/>
                <c:pt idx="1">
                  <c:v>0.29113924050632911</c:v>
                </c:pt>
                <c:pt idx="2">
                  <c:v>0.23976608187134502</c:v>
                </c:pt>
                <c:pt idx="3">
                  <c:v>0.27320954907161804</c:v>
                </c:pt>
                <c:pt idx="5">
                  <c:v>0.16455696202531644</c:v>
                </c:pt>
                <c:pt idx="6">
                  <c:v>0.21637426900584794</c:v>
                </c:pt>
                <c:pt idx="7">
                  <c:v>0.17241379310344829</c:v>
                </c:pt>
                <c:pt idx="9">
                  <c:v>0.13924050632911392</c:v>
                </c:pt>
                <c:pt idx="10">
                  <c:v>6.4327485380116955E-2</c:v>
                </c:pt>
                <c:pt idx="11">
                  <c:v>7.4270557029177717E-2</c:v>
                </c:pt>
                <c:pt idx="13">
                  <c:v>6.9620253164556958E-2</c:v>
                </c:pt>
                <c:pt idx="14">
                  <c:v>8.1871345029239762E-2</c:v>
                </c:pt>
                <c:pt idx="15">
                  <c:v>9.2838196286472149E-2</c:v>
                </c:pt>
                <c:pt idx="17">
                  <c:v>6.3291139240506333E-2</c:v>
                </c:pt>
                <c:pt idx="18">
                  <c:v>0.10526315789473684</c:v>
                </c:pt>
                <c:pt idx="19">
                  <c:v>7.161803713527852E-2</c:v>
                </c:pt>
                <c:pt idx="21">
                  <c:v>6.9620253164556958E-2</c:v>
                </c:pt>
                <c:pt idx="22">
                  <c:v>9.9415204678362568E-2</c:v>
                </c:pt>
                <c:pt idx="23">
                  <c:v>5.3050397877984087E-2</c:v>
                </c:pt>
                <c:pt idx="25">
                  <c:v>5.6962025316455694E-2</c:v>
                </c:pt>
                <c:pt idx="26">
                  <c:v>4.0935672514619881E-2</c:v>
                </c:pt>
                <c:pt idx="27">
                  <c:v>6.6312997347480113E-2</c:v>
                </c:pt>
                <c:pt idx="29">
                  <c:v>4.4303797468354431E-2</c:v>
                </c:pt>
                <c:pt idx="30">
                  <c:v>5.8479532163742687E-2</c:v>
                </c:pt>
                <c:pt idx="31">
                  <c:v>4.2440318302387266E-2</c:v>
                </c:pt>
                <c:pt idx="33">
                  <c:v>2.5316455696202531E-2</c:v>
                </c:pt>
                <c:pt idx="34">
                  <c:v>2.9239766081871343E-2</c:v>
                </c:pt>
                <c:pt idx="35">
                  <c:v>5.5702917771883291E-2</c:v>
                </c:pt>
                <c:pt idx="37">
                  <c:v>1.8987341772151899E-2</c:v>
                </c:pt>
                <c:pt idx="38">
                  <c:v>4.0935672514619881E-2</c:v>
                </c:pt>
                <c:pt idx="39">
                  <c:v>3.4482758620689655E-2</c:v>
                </c:pt>
              </c:numCache>
            </c:numRef>
          </c:val>
          <c:extLst>
            <c:ext xmlns:c16="http://schemas.microsoft.com/office/drawing/2014/chart" uri="{C3380CC4-5D6E-409C-BE32-E72D297353CC}">
              <c16:uniqueId val="{00000000-0984-4344-A094-468B44C81547}"/>
            </c:ext>
          </c:extLst>
        </c:ser>
        <c:ser>
          <c:idx val="1"/>
          <c:order val="1"/>
          <c:tx>
            <c:strRef>
              <c:f>まとめ!$D$5</c:f>
              <c:strCache>
                <c:ptCount val="1"/>
                <c:pt idx="0">
                  <c:v>2番目</c:v>
                </c:pt>
              </c:strCache>
            </c:strRef>
          </c:tx>
          <c:spPr>
            <a:solidFill>
              <a:srgbClr val="FFFF99"/>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まとめ!$B$6:$B$45</c:f>
              <c:strCache>
                <c:ptCount val="40"/>
                <c:pt idx="0">
                  <c:v>1.IT社会の動向調査・分析、情報発信 　                </c:v>
                </c:pt>
                <c:pt idx="1">
                  <c:v>製品利用(n=70)</c:v>
                </c:pt>
                <c:pt idx="2">
                  <c:v>製品開発(n=66)</c:v>
                </c:pt>
                <c:pt idx="3">
                  <c:v>ソフトウェア開発(n=156)</c:v>
                </c:pt>
                <c:pt idx="4">
                  <c:v>2.人材関連の施策強化 　                                  </c:v>
                </c:pt>
                <c:pt idx="5">
                  <c:v>製品利用(n=61)</c:v>
                </c:pt>
                <c:pt idx="6">
                  <c:v>製品開発(n=68)</c:v>
                </c:pt>
                <c:pt idx="7">
                  <c:v>ソフトウェア開発(n=171)</c:v>
                </c:pt>
                <c:pt idx="8">
                  <c:v>3.製品・システム・サービスの安全性・信頼性の確保 　   </c:v>
                </c:pt>
                <c:pt idx="9">
                  <c:v>製品利用(n=52)</c:v>
                </c:pt>
                <c:pt idx="10">
                  <c:v>製品開発(n=37)</c:v>
                </c:pt>
                <c:pt idx="11">
                  <c:v>ソフトウェア開発(n=88)</c:v>
                </c:pt>
                <c:pt idx="12">
                  <c:v>4.地域における取り組みの支援  　                         </c:v>
                </c:pt>
                <c:pt idx="13">
                  <c:v>製品利用(n=38)</c:v>
                </c:pt>
                <c:pt idx="14">
                  <c:v>製品開発(n=48)</c:v>
                </c:pt>
                <c:pt idx="15">
                  <c:v>ソフトウェア開発(n=94)</c:v>
                </c:pt>
                <c:pt idx="16">
                  <c:v>5.研究開発の支援                                           </c:v>
                </c:pt>
                <c:pt idx="17">
                  <c:v>製品利用(n=30)</c:v>
                </c:pt>
                <c:pt idx="18">
                  <c:v>製品開発(n=59)</c:v>
                </c:pt>
                <c:pt idx="19">
                  <c:v>ソフトウェア開発(n=93)</c:v>
                </c:pt>
                <c:pt idx="20">
                  <c:v>6.補助事業の拡大・強化                                   </c:v>
                </c:pt>
                <c:pt idx="21">
                  <c:v>製品利用(n=40)</c:v>
                </c:pt>
                <c:pt idx="22">
                  <c:v>製品開発(n=44)</c:v>
                </c:pt>
                <c:pt idx="23">
                  <c:v>ソフトウェア開発(n=94)</c:v>
                </c:pt>
                <c:pt idx="24">
                  <c:v>7.規制緩和の推進                                           </c:v>
                </c:pt>
                <c:pt idx="25">
                  <c:v>製品利用(n=20)</c:v>
                </c:pt>
                <c:pt idx="26">
                  <c:v>製品開発(n=27)</c:v>
                </c:pt>
                <c:pt idx="27">
                  <c:v>ソフトウェア開発(n=63)</c:v>
                </c:pt>
                <c:pt idx="28">
                  <c:v>8.データ利活用を促進                                       </c:v>
                </c:pt>
                <c:pt idx="29">
                  <c:v>製品利用(n=32)</c:v>
                </c:pt>
                <c:pt idx="30">
                  <c:v>製品開発(n=35)</c:v>
                </c:pt>
                <c:pt idx="31">
                  <c:v>ソフトウェア開発(n=62)</c:v>
                </c:pt>
                <c:pt idx="32">
                  <c:v>9.スキル変革の推進                                          </c:v>
                </c:pt>
                <c:pt idx="33">
                  <c:v>製品利用(n=26)</c:v>
                </c:pt>
                <c:pt idx="34">
                  <c:v>製品開発(n=28)</c:v>
                </c:pt>
                <c:pt idx="35">
                  <c:v>ソフトウェア開発(n=70)</c:v>
                </c:pt>
                <c:pt idx="36">
                  <c:v>10.税制関連の施策強化                                    </c:v>
                </c:pt>
                <c:pt idx="37">
                  <c:v>製品利用(n=26)</c:v>
                </c:pt>
                <c:pt idx="38">
                  <c:v>製品開発(n=30)</c:v>
                </c:pt>
                <c:pt idx="39">
                  <c:v>ソフトウェア開発(n=50)</c:v>
                </c:pt>
              </c:strCache>
            </c:strRef>
          </c:cat>
          <c:val>
            <c:numRef>
              <c:f>まとめ!$D$6:$D$45</c:f>
              <c:numCache>
                <c:formatCode>0.0%</c:formatCode>
                <c:ptCount val="40"/>
                <c:pt idx="1">
                  <c:v>7.5342465753424653E-2</c:v>
                </c:pt>
                <c:pt idx="2">
                  <c:v>6.097560975609756E-2</c:v>
                </c:pt>
                <c:pt idx="3">
                  <c:v>7.0028011204481794E-2</c:v>
                </c:pt>
                <c:pt idx="5">
                  <c:v>0.14383561643835616</c:v>
                </c:pt>
                <c:pt idx="6">
                  <c:v>0.10975609756097561</c:v>
                </c:pt>
                <c:pt idx="7">
                  <c:v>0.16246498599439776</c:v>
                </c:pt>
                <c:pt idx="9">
                  <c:v>0.15753424657534246</c:v>
                </c:pt>
                <c:pt idx="10">
                  <c:v>0.11585365853658537</c:v>
                </c:pt>
                <c:pt idx="11">
                  <c:v>0.11764705882352941</c:v>
                </c:pt>
                <c:pt idx="13">
                  <c:v>6.8493150684931503E-2</c:v>
                </c:pt>
                <c:pt idx="14">
                  <c:v>0.10365853658536585</c:v>
                </c:pt>
                <c:pt idx="15">
                  <c:v>7.2829131652661069E-2</c:v>
                </c:pt>
                <c:pt idx="17">
                  <c:v>5.4794520547945202E-2</c:v>
                </c:pt>
                <c:pt idx="18">
                  <c:v>0.1524390243902439</c:v>
                </c:pt>
                <c:pt idx="19">
                  <c:v>7.5630252100840331E-2</c:v>
                </c:pt>
                <c:pt idx="21">
                  <c:v>0.10273972602739725</c:v>
                </c:pt>
                <c:pt idx="22">
                  <c:v>0.10365853658536585</c:v>
                </c:pt>
                <c:pt idx="23">
                  <c:v>9.8039215686274508E-2</c:v>
                </c:pt>
                <c:pt idx="25">
                  <c:v>4.7945205479452052E-2</c:v>
                </c:pt>
                <c:pt idx="26">
                  <c:v>4.878048780487805E-2</c:v>
                </c:pt>
                <c:pt idx="27">
                  <c:v>5.8823529411764705E-2</c:v>
                </c:pt>
                <c:pt idx="29">
                  <c:v>0.10273972602739725</c:v>
                </c:pt>
                <c:pt idx="30">
                  <c:v>6.097560975609756E-2</c:v>
                </c:pt>
                <c:pt idx="31">
                  <c:v>5.6022408963585436E-2</c:v>
                </c:pt>
                <c:pt idx="33">
                  <c:v>6.1643835616438353E-2</c:v>
                </c:pt>
                <c:pt idx="34">
                  <c:v>4.878048780487805E-2</c:v>
                </c:pt>
                <c:pt idx="35">
                  <c:v>8.9635854341736695E-2</c:v>
                </c:pt>
                <c:pt idx="37">
                  <c:v>7.5342465753424653E-2</c:v>
                </c:pt>
                <c:pt idx="38">
                  <c:v>8.5365853658536592E-2</c:v>
                </c:pt>
                <c:pt idx="39">
                  <c:v>5.6022408963585436E-2</c:v>
                </c:pt>
              </c:numCache>
            </c:numRef>
          </c:val>
          <c:extLst>
            <c:ext xmlns:c16="http://schemas.microsoft.com/office/drawing/2014/chart" uri="{C3380CC4-5D6E-409C-BE32-E72D297353CC}">
              <c16:uniqueId val="{00000001-0984-4344-A094-468B44C81547}"/>
            </c:ext>
          </c:extLst>
        </c:ser>
        <c:ser>
          <c:idx val="2"/>
          <c:order val="2"/>
          <c:tx>
            <c:strRef>
              <c:f>まとめ!$E$5</c:f>
              <c:strCache>
                <c:ptCount val="1"/>
                <c:pt idx="0">
                  <c:v>3番目</c:v>
                </c:pt>
              </c:strCache>
            </c:strRef>
          </c:tx>
          <c:spPr>
            <a:solidFill>
              <a:srgbClr val="2E75B6"/>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まとめ!$B$6:$B$45</c:f>
              <c:strCache>
                <c:ptCount val="40"/>
                <c:pt idx="0">
                  <c:v>1.IT社会の動向調査・分析、情報発信 　                </c:v>
                </c:pt>
                <c:pt idx="1">
                  <c:v>製品利用(n=70)</c:v>
                </c:pt>
                <c:pt idx="2">
                  <c:v>製品開発(n=66)</c:v>
                </c:pt>
                <c:pt idx="3">
                  <c:v>ソフトウェア開発(n=156)</c:v>
                </c:pt>
                <c:pt idx="4">
                  <c:v>2.人材関連の施策強化 　                                  </c:v>
                </c:pt>
                <c:pt idx="5">
                  <c:v>製品利用(n=61)</c:v>
                </c:pt>
                <c:pt idx="6">
                  <c:v>製品開発(n=68)</c:v>
                </c:pt>
                <c:pt idx="7">
                  <c:v>ソフトウェア開発(n=171)</c:v>
                </c:pt>
                <c:pt idx="8">
                  <c:v>3.製品・システム・サービスの安全性・信頼性の確保 　   </c:v>
                </c:pt>
                <c:pt idx="9">
                  <c:v>製品利用(n=52)</c:v>
                </c:pt>
                <c:pt idx="10">
                  <c:v>製品開発(n=37)</c:v>
                </c:pt>
                <c:pt idx="11">
                  <c:v>ソフトウェア開発(n=88)</c:v>
                </c:pt>
                <c:pt idx="12">
                  <c:v>4.地域における取り組みの支援  　                         </c:v>
                </c:pt>
                <c:pt idx="13">
                  <c:v>製品利用(n=38)</c:v>
                </c:pt>
                <c:pt idx="14">
                  <c:v>製品開発(n=48)</c:v>
                </c:pt>
                <c:pt idx="15">
                  <c:v>ソフトウェア開発(n=94)</c:v>
                </c:pt>
                <c:pt idx="16">
                  <c:v>5.研究開発の支援                                           </c:v>
                </c:pt>
                <c:pt idx="17">
                  <c:v>製品利用(n=30)</c:v>
                </c:pt>
                <c:pt idx="18">
                  <c:v>製品開発(n=59)</c:v>
                </c:pt>
                <c:pt idx="19">
                  <c:v>ソフトウェア開発(n=93)</c:v>
                </c:pt>
                <c:pt idx="20">
                  <c:v>6.補助事業の拡大・強化                                   </c:v>
                </c:pt>
                <c:pt idx="21">
                  <c:v>製品利用(n=40)</c:v>
                </c:pt>
                <c:pt idx="22">
                  <c:v>製品開発(n=44)</c:v>
                </c:pt>
                <c:pt idx="23">
                  <c:v>ソフトウェア開発(n=94)</c:v>
                </c:pt>
                <c:pt idx="24">
                  <c:v>7.規制緩和の推進                                           </c:v>
                </c:pt>
                <c:pt idx="25">
                  <c:v>製品利用(n=20)</c:v>
                </c:pt>
                <c:pt idx="26">
                  <c:v>製品開発(n=27)</c:v>
                </c:pt>
                <c:pt idx="27">
                  <c:v>ソフトウェア開発(n=63)</c:v>
                </c:pt>
                <c:pt idx="28">
                  <c:v>8.データ利活用を促進                                       </c:v>
                </c:pt>
                <c:pt idx="29">
                  <c:v>製品利用(n=32)</c:v>
                </c:pt>
                <c:pt idx="30">
                  <c:v>製品開発(n=35)</c:v>
                </c:pt>
                <c:pt idx="31">
                  <c:v>ソフトウェア開発(n=62)</c:v>
                </c:pt>
                <c:pt idx="32">
                  <c:v>9.スキル変革の推進                                          </c:v>
                </c:pt>
                <c:pt idx="33">
                  <c:v>製品利用(n=26)</c:v>
                </c:pt>
                <c:pt idx="34">
                  <c:v>製品開発(n=28)</c:v>
                </c:pt>
                <c:pt idx="35">
                  <c:v>ソフトウェア開発(n=70)</c:v>
                </c:pt>
                <c:pt idx="36">
                  <c:v>10.税制関連の施策強化                                    </c:v>
                </c:pt>
                <c:pt idx="37">
                  <c:v>製品利用(n=26)</c:v>
                </c:pt>
                <c:pt idx="38">
                  <c:v>製品開発(n=30)</c:v>
                </c:pt>
                <c:pt idx="39">
                  <c:v>ソフトウェア開発(n=50)</c:v>
                </c:pt>
              </c:strCache>
            </c:strRef>
          </c:cat>
          <c:val>
            <c:numRef>
              <c:f>まとめ!$E$6:$E$45</c:f>
              <c:numCache>
                <c:formatCode>0.0%</c:formatCode>
                <c:ptCount val="40"/>
                <c:pt idx="1">
                  <c:v>9.420289855072464E-2</c:v>
                </c:pt>
                <c:pt idx="2">
                  <c:v>9.8039215686274508E-2</c:v>
                </c:pt>
                <c:pt idx="3">
                  <c:v>8.2595870206489674E-2</c:v>
                </c:pt>
                <c:pt idx="5">
                  <c:v>0.10144927536231885</c:v>
                </c:pt>
                <c:pt idx="6">
                  <c:v>8.4967320261437912E-2</c:v>
                </c:pt>
                <c:pt idx="7">
                  <c:v>0.1415929203539823</c:v>
                </c:pt>
                <c:pt idx="9">
                  <c:v>5.0724637681159424E-2</c:v>
                </c:pt>
                <c:pt idx="10">
                  <c:v>4.5751633986928102E-2</c:v>
                </c:pt>
                <c:pt idx="11">
                  <c:v>5.3097345132743362E-2</c:v>
                </c:pt>
                <c:pt idx="13">
                  <c:v>0.12318840579710146</c:v>
                </c:pt>
                <c:pt idx="14">
                  <c:v>0.1111111111111111</c:v>
                </c:pt>
                <c:pt idx="15">
                  <c:v>9.7345132743362831E-2</c:v>
                </c:pt>
                <c:pt idx="17">
                  <c:v>8.6956521739130432E-2</c:v>
                </c:pt>
                <c:pt idx="18">
                  <c:v>0.10457516339869281</c:v>
                </c:pt>
                <c:pt idx="19">
                  <c:v>0.11504424778761062</c:v>
                </c:pt>
                <c:pt idx="21">
                  <c:v>0.10144927536231885</c:v>
                </c:pt>
                <c:pt idx="22">
                  <c:v>6.535947712418301E-2</c:v>
                </c:pt>
                <c:pt idx="23">
                  <c:v>0.11504424778761062</c:v>
                </c:pt>
                <c:pt idx="25">
                  <c:v>2.8985507246376812E-2</c:v>
                </c:pt>
                <c:pt idx="26">
                  <c:v>7.8431372549019607E-2</c:v>
                </c:pt>
                <c:pt idx="27">
                  <c:v>5.0147492625368731E-2</c:v>
                </c:pt>
                <c:pt idx="29">
                  <c:v>7.2463768115942032E-2</c:v>
                </c:pt>
                <c:pt idx="30">
                  <c:v>9.8039215686274508E-2</c:v>
                </c:pt>
                <c:pt idx="31">
                  <c:v>7.6696165191740412E-2</c:v>
                </c:pt>
                <c:pt idx="33">
                  <c:v>9.420289855072464E-2</c:v>
                </c:pt>
                <c:pt idx="34">
                  <c:v>9.8039215686274508E-2</c:v>
                </c:pt>
                <c:pt idx="35">
                  <c:v>5.0147492625368731E-2</c:v>
                </c:pt>
                <c:pt idx="37">
                  <c:v>8.6956521739130432E-2</c:v>
                </c:pt>
                <c:pt idx="38">
                  <c:v>5.8823529411764705E-2</c:v>
                </c:pt>
                <c:pt idx="39">
                  <c:v>5.0147492625368731E-2</c:v>
                </c:pt>
              </c:numCache>
            </c:numRef>
          </c:val>
          <c:extLst>
            <c:ext xmlns:c16="http://schemas.microsoft.com/office/drawing/2014/chart" uri="{C3380CC4-5D6E-409C-BE32-E72D297353CC}">
              <c16:uniqueId val="{00000002-0984-4344-A094-468B44C81547}"/>
            </c:ext>
          </c:extLst>
        </c:ser>
        <c:dLbls>
          <c:showLegendKey val="0"/>
          <c:showVal val="0"/>
          <c:showCatName val="0"/>
          <c:showSerName val="0"/>
          <c:showPercent val="0"/>
          <c:showBubbleSize val="0"/>
        </c:dLbls>
        <c:gapWidth val="40"/>
        <c:overlap val="100"/>
        <c:axId val="195156224"/>
        <c:axId val="195535616"/>
      </c:barChart>
      <c:catAx>
        <c:axId val="19515622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7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195535616"/>
        <c:crosses val="autoZero"/>
        <c:auto val="1"/>
        <c:lblAlgn val="ctr"/>
        <c:lblOffset val="100"/>
        <c:noMultiLvlLbl val="0"/>
      </c:catAx>
      <c:valAx>
        <c:axId val="195535616"/>
        <c:scaling>
          <c:orientation val="minMax"/>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195156224"/>
        <c:crosses val="autoZero"/>
        <c:crossBetween val="between"/>
      </c:valAx>
      <c:spPr>
        <a:noFill/>
        <a:ln>
          <a:solidFill>
            <a:schemeClr val="tx1">
              <a:lumMod val="50000"/>
              <a:lumOff val="50000"/>
            </a:schemeClr>
          </a:solidFill>
        </a:ln>
        <a:effectLst/>
      </c:spPr>
    </c:plotArea>
    <c:legend>
      <c:legendPos val="b"/>
      <c:layout>
        <c:manualLayout>
          <c:xMode val="edge"/>
          <c:yMode val="edge"/>
          <c:x val="0.82670974598623215"/>
          <c:y val="0.85989561140287485"/>
          <c:w val="7.3680609912786341E-2"/>
          <c:h val="9.4788360337555083E-2"/>
        </c:manualLayout>
      </c:layout>
      <c:overlay val="0"/>
      <c:spPr>
        <a:solidFill>
          <a:schemeClr val="bg1"/>
        </a:solidFill>
        <a:ln>
          <a:noFill/>
        </a:ln>
        <a:effectLst/>
      </c:spPr>
      <c:txPr>
        <a:bodyPr rot="0" spcFirstLastPara="1" vertOverflow="ellipsis" vert="horz" wrap="square" anchor="ctr" anchorCtr="1"/>
        <a:lstStyle/>
        <a:p>
          <a:pPr>
            <a:defRPr sz="7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700">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'Q30 経年'!$M$5</c:f>
              <c:strCache>
                <c:ptCount val="1"/>
                <c:pt idx="0">
                  <c:v>2019年度（n=548）</c:v>
                </c:pt>
              </c:strCache>
            </c:strRef>
          </c:tx>
          <c:spPr>
            <a:solidFill>
              <a:schemeClr val="accent5"/>
            </a:solidFill>
            <a:ln>
              <a:solidFill>
                <a:sysClr val="windowText" lastClr="000000"/>
              </a:solidFill>
            </a:ln>
            <a:effectLst/>
          </c:spPr>
          <c:invertIfNegative val="0"/>
          <c:dLbls>
            <c:numFmt formatCode="0.0%" sourceLinked="0"/>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'Q30 経年'!$I$6:$I$19</c:f>
              <c:strCache>
                <c:ptCount val="14"/>
                <c:pt idx="0">
                  <c:v>IT社会の動向調査・分析、情報発信</c:v>
                </c:pt>
                <c:pt idx="1">
                  <c:v>製品・システム・サービスの安全性・信頼性の確保</c:v>
                </c:pt>
                <c:pt idx="2">
                  <c:v>地域における取り組みの支援</c:v>
                </c:pt>
                <c:pt idx="3">
                  <c:v>データ利活用を促進</c:v>
                </c:pt>
                <c:pt idx="4">
                  <c:v>スキル変革の推進</c:v>
                </c:pt>
                <c:pt idx="5">
                  <c:v>人材関連の施策強化</c:v>
                </c:pt>
                <c:pt idx="6">
                  <c:v>研究開発の支援</c:v>
                </c:pt>
                <c:pt idx="7">
                  <c:v>補助事業の拡大・強化</c:v>
                </c:pt>
                <c:pt idx="8">
                  <c:v>規制緩和の推進</c:v>
                </c:pt>
                <c:pt idx="9">
                  <c:v>税制関連の施策強化</c:v>
                </c:pt>
                <c:pt idx="10">
                  <c:v>開発力の見える化に関する施策（品質評価制度等）</c:v>
                </c:pt>
                <c:pt idx="11">
                  <c:v>実証事業の拡大・強化</c:v>
                </c:pt>
                <c:pt idx="12">
                  <c:v>研究開発成果の普及展開の支援</c:v>
                </c:pt>
                <c:pt idx="13">
                  <c:v>成果物の取引価格の適正化に関する施策</c:v>
                </c:pt>
              </c:strCache>
            </c:strRef>
          </c:cat>
          <c:val>
            <c:numRef>
              <c:f>'Q30 経年'!$M$6:$M$19</c:f>
              <c:numCache>
                <c:formatCode>0.0%</c:formatCode>
                <c:ptCount val="14"/>
                <c:pt idx="0">
                  <c:v>0.41735059949055575</c:v>
                </c:pt>
                <c:pt idx="1">
                  <c:v>0.23906342493101157</c:v>
                </c:pt>
                <c:pt idx="2">
                  <c:v>0.27357566390576271</c:v>
                </c:pt>
                <c:pt idx="3">
                  <c:v>0.18836016270413905</c:v>
                </c:pt>
                <c:pt idx="4">
                  <c:v>0.18926133774276083</c:v>
                </c:pt>
                <c:pt idx="5">
                  <c:v>0.45598844723614024</c:v>
                </c:pt>
                <c:pt idx="6">
                  <c:v>0.29371346762769224</c:v>
                </c:pt>
                <c:pt idx="7">
                  <c:v>0.26691980553048733</c:v>
                </c:pt>
                <c:pt idx="8">
                  <c:v>0.17299943811464397</c:v>
                </c:pt>
                <c:pt idx="9">
                  <c:v>0.15460099590278165</c:v>
                </c:pt>
                <c:pt idx="10">
                  <c:v>8.8822450947795686E-2</c:v>
                </c:pt>
                <c:pt idx="11">
                  <c:v>8.9723625986417477E-2</c:v>
                </c:pt>
                <c:pt idx="12">
                  <c:v>8.0768371674918404E-2</c:v>
                </c:pt>
                <c:pt idx="13">
                  <c:v>6.0365429368459317E-2</c:v>
                </c:pt>
              </c:numCache>
            </c:numRef>
          </c:val>
          <c:extLst>
            <c:ext xmlns:c16="http://schemas.microsoft.com/office/drawing/2014/chart" uri="{C3380CC4-5D6E-409C-BE32-E72D297353CC}">
              <c16:uniqueId val="{00000000-4CC0-4EDF-8F46-DCE448175F8A}"/>
            </c:ext>
          </c:extLst>
        </c:ser>
        <c:ser>
          <c:idx val="1"/>
          <c:order val="1"/>
          <c:tx>
            <c:strRef>
              <c:f>'Q30 経年'!$N$5</c:f>
              <c:strCache>
                <c:ptCount val="1"/>
                <c:pt idx="0">
                  <c:v>2018年度（n=273）</c:v>
                </c:pt>
              </c:strCache>
            </c:strRef>
          </c:tx>
          <c:spPr>
            <a:solidFill>
              <a:schemeClr val="accent2"/>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'Q30 経年'!$I$6:$I$19</c:f>
              <c:strCache>
                <c:ptCount val="14"/>
                <c:pt idx="0">
                  <c:v>IT社会の動向調査・分析、情報発信</c:v>
                </c:pt>
                <c:pt idx="1">
                  <c:v>製品・システム・サービスの安全性・信頼性の確保</c:v>
                </c:pt>
                <c:pt idx="2">
                  <c:v>地域における取り組みの支援</c:v>
                </c:pt>
                <c:pt idx="3">
                  <c:v>データ利活用を促進</c:v>
                </c:pt>
                <c:pt idx="4">
                  <c:v>スキル変革の推進</c:v>
                </c:pt>
                <c:pt idx="5">
                  <c:v>人材関連の施策強化</c:v>
                </c:pt>
                <c:pt idx="6">
                  <c:v>研究開発の支援</c:v>
                </c:pt>
                <c:pt idx="7">
                  <c:v>補助事業の拡大・強化</c:v>
                </c:pt>
                <c:pt idx="8">
                  <c:v>規制緩和の推進</c:v>
                </c:pt>
                <c:pt idx="9">
                  <c:v>税制関連の施策強化</c:v>
                </c:pt>
                <c:pt idx="10">
                  <c:v>開発力の見える化に関する施策（品質評価制度等）</c:v>
                </c:pt>
                <c:pt idx="11">
                  <c:v>実証事業の拡大・強化</c:v>
                </c:pt>
                <c:pt idx="12">
                  <c:v>研究開発成果の普及展開の支援</c:v>
                </c:pt>
                <c:pt idx="13">
                  <c:v>成果物の取引価格の適正化に関する施策</c:v>
                </c:pt>
              </c:strCache>
            </c:strRef>
          </c:cat>
          <c:val>
            <c:numRef>
              <c:f>'Q30 経年'!$N$6:$N$19</c:f>
              <c:numCache>
                <c:formatCode>General</c:formatCode>
                <c:ptCount val="14"/>
                <c:pt idx="5" formatCode="0.0%">
                  <c:v>0.62378155599789609</c:v>
                </c:pt>
                <c:pt idx="6" formatCode="0.0%">
                  <c:v>0.47160067642521386</c:v>
                </c:pt>
                <c:pt idx="7" formatCode="0.0%">
                  <c:v>0.47325615496766504</c:v>
                </c:pt>
                <c:pt idx="8" formatCode="0.0%">
                  <c:v>0.28538223042398125</c:v>
                </c:pt>
                <c:pt idx="9" formatCode="0.0%">
                  <c:v>0.2017540755738649</c:v>
                </c:pt>
                <c:pt idx="10" formatCode="0.0%">
                  <c:v>0.21310492887199758</c:v>
                </c:pt>
                <c:pt idx="11" formatCode="0.0%">
                  <c:v>0.26797861491961805</c:v>
                </c:pt>
                <c:pt idx="12" formatCode="0.0%">
                  <c:v>0.2933393627057328</c:v>
                </c:pt>
                <c:pt idx="13" formatCode="0.0%">
                  <c:v>0.1332225416163636</c:v>
                </c:pt>
              </c:numCache>
            </c:numRef>
          </c:val>
          <c:extLst>
            <c:ext xmlns:c16="http://schemas.microsoft.com/office/drawing/2014/chart" uri="{C3380CC4-5D6E-409C-BE32-E72D297353CC}">
              <c16:uniqueId val="{00000001-4CC0-4EDF-8F46-DCE448175F8A}"/>
            </c:ext>
          </c:extLst>
        </c:ser>
        <c:ser>
          <c:idx val="2"/>
          <c:order val="2"/>
          <c:tx>
            <c:strRef>
              <c:f>'Q30 経年'!$O$5</c:f>
              <c:strCache>
                <c:ptCount val="1"/>
                <c:pt idx="0">
                  <c:v>2017年度（n=223）</c:v>
                </c:pt>
              </c:strCache>
            </c:strRef>
          </c:tx>
          <c:spPr>
            <a:solidFill>
              <a:schemeClr val="accent3"/>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'Q30 経年'!$I$6:$I$19</c:f>
              <c:strCache>
                <c:ptCount val="14"/>
                <c:pt idx="0">
                  <c:v>IT社会の動向調査・分析、情報発信</c:v>
                </c:pt>
                <c:pt idx="1">
                  <c:v>製品・システム・サービスの安全性・信頼性の確保</c:v>
                </c:pt>
                <c:pt idx="2">
                  <c:v>地域における取り組みの支援</c:v>
                </c:pt>
                <c:pt idx="3">
                  <c:v>データ利活用を促進</c:v>
                </c:pt>
                <c:pt idx="4">
                  <c:v>スキル変革の推進</c:v>
                </c:pt>
                <c:pt idx="5">
                  <c:v>人材関連の施策強化</c:v>
                </c:pt>
                <c:pt idx="6">
                  <c:v>研究開発の支援</c:v>
                </c:pt>
                <c:pt idx="7">
                  <c:v>補助事業の拡大・強化</c:v>
                </c:pt>
                <c:pt idx="8">
                  <c:v>規制緩和の推進</c:v>
                </c:pt>
                <c:pt idx="9">
                  <c:v>税制関連の施策強化</c:v>
                </c:pt>
                <c:pt idx="10">
                  <c:v>開発力の見える化に関する施策（品質評価制度等）</c:v>
                </c:pt>
                <c:pt idx="11">
                  <c:v>実証事業の拡大・強化</c:v>
                </c:pt>
                <c:pt idx="12">
                  <c:v>研究開発成果の普及展開の支援</c:v>
                </c:pt>
                <c:pt idx="13">
                  <c:v>成果物の取引価格の適正化に関する施策</c:v>
                </c:pt>
              </c:strCache>
            </c:strRef>
          </c:cat>
          <c:val>
            <c:numRef>
              <c:f>'Q30 経年'!$O$6:$O$19</c:f>
              <c:numCache>
                <c:formatCode>General</c:formatCode>
                <c:ptCount val="14"/>
                <c:pt idx="5" formatCode="0.0%">
                  <c:v>0.62850849705812561</c:v>
                </c:pt>
                <c:pt idx="6" formatCode="0.0%">
                  <c:v>0.67997101731456866</c:v>
                </c:pt>
                <c:pt idx="7" formatCode="0.0%">
                  <c:v>0.50334636945723887</c:v>
                </c:pt>
                <c:pt idx="8" formatCode="0.0%">
                  <c:v>0.33987395878333565</c:v>
                </c:pt>
                <c:pt idx="9" formatCode="0.0%">
                  <c:v>0.23694296049309099</c:v>
                </c:pt>
                <c:pt idx="11" formatCode="0.0%">
                  <c:v>0.27124974394233481</c:v>
                </c:pt>
                <c:pt idx="12" formatCode="0.0%">
                  <c:v>0.32665453815309919</c:v>
                </c:pt>
              </c:numCache>
            </c:numRef>
          </c:val>
          <c:extLst>
            <c:ext xmlns:c16="http://schemas.microsoft.com/office/drawing/2014/chart" uri="{C3380CC4-5D6E-409C-BE32-E72D297353CC}">
              <c16:uniqueId val="{00000002-4CC0-4EDF-8F46-DCE448175F8A}"/>
            </c:ext>
          </c:extLst>
        </c:ser>
        <c:dLbls>
          <c:showLegendKey val="0"/>
          <c:showVal val="0"/>
          <c:showCatName val="0"/>
          <c:showSerName val="0"/>
          <c:showPercent val="0"/>
          <c:showBubbleSize val="0"/>
        </c:dLbls>
        <c:gapWidth val="40"/>
        <c:axId val="200803840"/>
        <c:axId val="200805376"/>
      </c:barChart>
      <c:catAx>
        <c:axId val="200803840"/>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200805376"/>
        <c:crosses val="autoZero"/>
        <c:auto val="1"/>
        <c:lblAlgn val="ctr"/>
        <c:lblOffset val="100"/>
        <c:noMultiLvlLbl val="0"/>
      </c:catAx>
      <c:valAx>
        <c:axId val="200805376"/>
        <c:scaling>
          <c:orientation val="minMax"/>
          <c:max val="0.70000000000000007"/>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200803840"/>
        <c:crosses val="autoZero"/>
        <c:crossBetween val="between"/>
      </c:valAx>
      <c:spPr>
        <a:noFill/>
        <a:ln>
          <a:solidFill>
            <a:schemeClr val="tx1">
              <a:lumMod val="50000"/>
              <a:lumOff val="50000"/>
            </a:schemeClr>
          </a:solid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05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916926384397836"/>
          <c:y val="5.8225493138632733E-2"/>
          <c:w val="0.58456114525286673"/>
          <c:h val="0.91629154466748153"/>
        </c:manualLayout>
      </c:layout>
      <c:barChart>
        <c:barDir val="bar"/>
        <c:grouping val="stacked"/>
        <c:varyColors val="0"/>
        <c:ser>
          <c:idx val="0"/>
          <c:order val="0"/>
          <c:tx>
            <c:strRef>
              <c:f>'[「組込み／IoTに関する動向調査」 集計_データ編_7章_1（B-E）20200306★.xlsx]Q30 クロス'!$J$4</c:f>
              <c:strCache>
                <c:ptCount val="1"/>
                <c:pt idx="0">
                  <c:v>1番目（n=548）</c:v>
                </c:pt>
              </c:strCache>
            </c:strRef>
          </c:tx>
          <c:spPr>
            <a:solidFill>
              <a:srgbClr val="FF9966"/>
            </a:solidFill>
            <a:ln>
              <a:solidFill>
                <a:sysClr val="windowText" lastClr="000000"/>
              </a:solidFill>
            </a:ln>
            <a:effectLst/>
          </c:spPr>
          <c:invertIfNegative val="0"/>
          <c:dLbls>
            <c:dLbl>
              <c:idx val="29"/>
              <c:layout>
                <c:manualLayout>
                  <c:x val="-7.7354952763533666E-3"/>
                  <c:y val="2.0968098771303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5FD-41E2-9BB2-9F8B7A59A66C}"/>
                </c:ext>
              </c:extLst>
            </c:dLbl>
            <c:dLbl>
              <c:idx val="31"/>
              <c:delete val="1"/>
              <c:extLst>
                <c:ext xmlns:c15="http://schemas.microsoft.com/office/drawing/2012/chart" uri="{CE6537A1-D6FC-4f65-9D91-7224C49458BB}"/>
                <c:ext xmlns:c16="http://schemas.microsoft.com/office/drawing/2014/chart" uri="{C3380CC4-5D6E-409C-BE32-E72D297353CC}">
                  <c16:uniqueId val="{00000001-C5FD-41E2-9BB2-9F8B7A59A66C}"/>
                </c:ext>
              </c:extLst>
            </c:dLbl>
            <c:dLbl>
              <c:idx val="32"/>
              <c:delete val="1"/>
              <c:extLst>
                <c:ext xmlns:c15="http://schemas.microsoft.com/office/drawing/2012/chart" uri="{CE6537A1-D6FC-4f65-9D91-7224C49458BB}"/>
                <c:ext xmlns:c16="http://schemas.microsoft.com/office/drawing/2014/chart" uri="{C3380CC4-5D6E-409C-BE32-E72D297353CC}">
                  <c16:uniqueId val="{00000002-C5FD-41E2-9BB2-9F8B7A59A66C}"/>
                </c:ext>
              </c:extLst>
            </c:dLbl>
            <c:dLbl>
              <c:idx val="34"/>
              <c:delete val="1"/>
              <c:extLst>
                <c:ext xmlns:c15="http://schemas.microsoft.com/office/drawing/2012/chart" uri="{CE6537A1-D6FC-4f65-9D91-7224C49458BB}"/>
                <c:ext xmlns:c16="http://schemas.microsoft.com/office/drawing/2014/chart" uri="{C3380CC4-5D6E-409C-BE32-E72D297353CC}">
                  <c16:uniqueId val="{00000003-C5FD-41E2-9BB2-9F8B7A59A66C}"/>
                </c:ext>
              </c:extLst>
            </c:dLbl>
            <c:dLbl>
              <c:idx val="35"/>
              <c:delete val="1"/>
              <c:extLst>
                <c:ext xmlns:c15="http://schemas.microsoft.com/office/drawing/2012/chart" uri="{CE6537A1-D6FC-4f65-9D91-7224C49458BB}"/>
                <c:ext xmlns:c16="http://schemas.microsoft.com/office/drawing/2014/chart" uri="{C3380CC4-5D6E-409C-BE32-E72D297353CC}">
                  <c16:uniqueId val="{00000004-C5FD-41E2-9BB2-9F8B7A59A66C}"/>
                </c:ext>
              </c:extLst>
            </c:dLbl>
            <c:dLbl>
              <c:idx val="37"/>
              <c:delete val="1"/>
              <c:extLst>
                <c:ext xmlns:c15="http://schemas.microsoft.com/office/drawing/2012/chart" uri="{CE6537A1-D6FC-4f65-9D91-7224C49458BB}"/>
                <c:ext xmlns:c16="http://schemas.microsoft.com/office/drawing/2014/chart" uri="{C3380CC4-5D6E-409C-BE32-E72D297353CC}">
                  <c16:uniqueId val="{00000005-C5FD-41E2-9BB2-9F8B7A59A66C}"/>
                </c:ext>
              </c:extLst>
            </c:dLbl>
            <c:dLbl>
              <c:idx val="38"/>
              <c:delete val="1"/>
              <c:extLst>
                <c:ext xmlns:c15="http://schemas.microsoft.com/office/drawing/2012/chart" uri="{CE6537A1-D6FC-4f65-9D91-7224C49458BB}"/>
                <c:ext xmlns:c16="http://schemas.microsoft.com/office/drawing/2014/chart" uri="{C3380CC4-5D6E-409C-BE32-E72D297353CC}">
                  <c16:uniqueId val="{00000006-C5FD-41E2-9BB2-9F8B7A59A66C}"/>
                </c:ext>
              </c:extLst>
            </c:dLbl>
            <c:dLbl>
              <c:idx val="40"/>
              <c:delete val="1"/>
              <c:extLst>
                <c:ext xmlns:c15="http://schemas.microsoft.com/office/drawing/2012/chart" uri="{CE6537A1-D6FC-4f65-9D91-7224C49458BB}"/>
                <c:ext xmlns:c16="http://schemas.microsoft.com/office/drawing/2014/chart" uri="{C3380CC4-5D6E-409C-BE32-E72D297353CC}">
                  <c16:uniqueId val="{00000007-C5FD-41E2-9BB2-9F8B7A59A66C}"/>
                </c:ext>
              </c:extLst>
            </c:dLbl>
            <c:dLbl>
              <c:idx val="41"/>
              <c:delete val="1"/>
              <c:extLst>
                <c:ext xmlns:c15="http://schemas.microsoft.com/office/drawing/2012/chart" uri="{CE6537A1-D6FC-4f65-9D91-7224C49458BB}"/>
                <c:ext xmlns:c16="http://schemas.microsoft.com/office/drawing/2014/chart" uri="{C3380CC4-5D6E-409C-BE32-E72D297353CC}">
                  <c16:uniqueId val="{00000008-C5FD-41E2-9BB2-9F8B7A59A66C}"/>
                </c:ext>
              </c:extLst>
            </c:dLbl>
            <c:spPr>
              <a:noFill/>
              <a:ln>
                <a:noFill/>
              </a:ln>
              <a:effectLst/>
            </c:spPr>
            <c:txPr>
              <a:bodyPr wrap="square" lIns="38100" tIns="19050" rIns="38100" bIns="19050" anchor="ctr">
                <a:spAutoFit/>
              </a:bodyPr>
              <a:lstStyle/>
              <a:p>
                <a:pPr>
                  <a:defRPr sz="6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集計_データ編_7章_1（B-E）20200306★.xlsx]Q30 クロス'!$I$5:$I$46</c:f>
              <c:strCache>
                <c:ptCount val="42"/>
                <c:pt idx="0">
                  <c:v>IT社会の動向調査・分析、情報発信　　　　　　　　　　</c:v>
                </c:pt>
                <c:pt idx="1">
                  <c:v>100人以下</c:v>
                </c:pt>
                <c:pt idx="2">
                  <c:v>101人以上</c:v>
                </c:pt>
                <c:pt idx="3">
                  <c:v>人材関連の施策強化　　　　　　　　　　　　　　　　　　　</c:v>
                </c:pt>
                <c:pt idx="4">
                  <c:v>100人以下</c:v>
                </c:pt>
                <c:pt idx="5">
                  <c:v>101人以上</c:v>
                </c:pt>
                <c:pt idx="6">
                  <c:v>地域における取り組みの支援　　　　　　　　　　　　　　　</c:v>
                </c:pt>
                <c:pt idx="7">
                  <c:v>100人以下</c:v>
                </c:pt>
                <c:pt idx="8">
                  <c:v>101人以上</c:v>
                </c:pt>
                <c:pt idx="9">
                  <c:v>製品・システム・サービスの安全性・信頼性の確保　　　</c:v>
                </c:pt>
                <c:pt idx="10">
                  <c:v>100人以下</c:v>
                </c:pt>
                <c:pt idx="11">
                  <c:v>101人以上</c:v>
                </c:pt>
                <c:pt idx="12">
                  <c:v>研究開発の支援　　　　　　　　　　　　　　　　　　　　　　</c:v>
                </c:pt>
                <c:pt idx="13">
                  <c:v>100人以下</c:v>
                </c:pt>
                <c:pt idx="14">
                  <c:v>101人以上</c:v>
                </c:pt>
                <c:pt idx="15">
                  <c:v>規制緩和の推進　　　　　　　　　　　　　　　　　　　　　　</c:v>
                </c:pt>
                <c:pt idx="16">
                  <c:v>100人以下</c:v>
                </c:pt>
                <c:pt idx="17">
                  <c:v>101人以上</c:v>
                </c:pt>
                <c:pt idx="18">
                  <c:v>スキル変革の推進　　　　　　　　　　　　　　　　　　　　　　</c:v>
                </c:pt>
                <c:pt idx="19">
                  <c:v>100人以下</c:v>
                </c:pt>
                <c:pt idx="20">
                  <c:v>101人以上</c:v>
                </c:pt>
                <c:pt idx="21">
                  <c:v>補助事業の拡大・強化　　　　　　　　　　　　　　　　　　</c:v>
                </c:pt>
                <c:pt idx="22">
                  <c:v>100人以下</c:v>
                </c:pt>
                <c:pt idx="23">
                  <c:v>101人以上</c:v>
                </c:pt>
                <c:pt idx="24">
                  <c:v>データ利活用を促進　　　　　　　　　　　　　　　　　　　　 </c:v>
                </c:pt>
                <c:pt idx="25">
                  <c:v>100人以下</c:v>
                </c:pt>
                <c:pt idx="26">
                  <c:v>101人以上</c:v>
                </c:pt>
                <c:pt idx="27">
                  <c:v>税制関連の施策強化　　　　　　　　　　　　　　　　　　　</c:v>
                </c:pt>
                <c:pt idx="28">
                  <c:v>100人以下</c:v>
                </c:pt>
                <c:pt idx="29">
                  <c:v>101人以上</c:v>
                </c:pt>
                <c:pt idx="30">
                  <c:v>成果物の取引価格の適正化に関する施策　　　　　　　</c:v>
                </c:pt>
                <c:pt idx="31">
                  <c:v>100人以下</c:v>
                </c:pt>
                <c:pt idx="32">
                  <c:v>101人以上</c:v>
                </c:pt>
                <c:pt idx="33">
                  <c:v>実証事業の拡大・強化　　　　　　　　　　　　　　　　　　</c:v>
                </c:pt>
                <c:pt idx="34">
                  <c:v>100人以下</c:v>
                </c:pt>
                <c:pt idx="35">
                  <c:v>101人以上</c:v>
                </c:pt>
                <c:pt idx="36">
                  <c:v>開発力の見える化に関する施策（品質評価制度等）</c:v>
                </c:pt>
                <c:pt idx="37">
                  <c:v>100人以下</c:v>
                </c:pt>
                <c:pt idx="38">
                  <c:v>101人以上</c:v>
                </c:pt>
                <c:pt idx="39">
                  <c:v>研究開発成果の普及展開の支援　　　　　　　　　　　　 </c:v>
                </c:pt>
                <c:pt idx="40">
                  <c:v>100人以下</c:v>
                </c:pt>
                <c:pt idx="41">
                  <c:v>101人以上</c:v>
                </c:pt>
              </c:strCache>
            </c:strRef>
          </c:cat>
          <c:val>
            <c:numRef>
              <c:f>'[「組込み／IoTに関する動向調査」 集計_データ編_7章_1（B-E）20200306★.xlsx]Q30 クロス'!$J$5:$J$46</c:f>
              <c:numCache>
                <c:formatCode>0.0%</c:formatCode>
                <c:ptCount val="42"/>
                <c:pt idx="1">
                  <c:v>0.15328467153284672</c:v>
                </c:pt>
                <c:pt idx="2">
                  <c:v>0.10948905109489052</c:v>
                </c:pt>
                <c:pt idx="4">
                  <c:v>0.12226277372262774</c:v>
                </c:pt>
                <c:pt idx="5">
                  <c:v>6.3868613138686137E-2</c:v>
                </c:pt>
                <c:pt idx="7">
                  <c:v>6.2043795620437957E-2</c:v>
                </c:pt>
                <c:pt idx="8">
                  <c:v>2.7372262773722629E-2</c:v>
                </c:pt>
                <c:pt idx="10">
                  <c:v>4.7445255474452552E-2</c:v>
                </c:pt>
                <c:pt idx="11">
                  <c:v>2.3722627737226276E-2</c:v>
                </c:pt>
                <c:pt idx="13">
                  <c:v>6.2043795620437957E-2</c:v>
                </c:pt>
                <c:pt idx="14">
                  <c:v>2.0072992700729927E-2</c:v>
                </c:pt>
                <c:pt idx="16">
                  <c:v>4.1970802919708027E-2</c:v>
                </c:pt>
                <c:pt idx="17">
                  <c:v>1.6423357664233577E-2</c:v>
                </c:pt>
                <c:pt idx="19">
                  <c:v>2.1897810218978103E-2</c:v>
                </c:pt>
                <c:pt idx="20">
                  <c:v>2.5547445255474453E-2</c:v>
                </c:pt>
                <c:pt idx="22">
                  <c:v>5.2919708029197078E-2</c:v>
                </c:pt>
                <c:pt idx="23">
                  <c:v>1.4598540145985401E-2</c:v>
                </c:pt>
                <c:pt idx="25">
                  <c:v>2.7372262773722629E-2</c:v>
                </c:pt>
                <c:pt idx="26">
                  <c:v>2.0072992700729927E-2</c:v>
                </c:pt>
                <c:pt idx="28">
                  <c:v>2.7372262773722629E-2</c:v>
                </c:pt>
                <c:pt idx="29">
                  <c:v>9.1240875912408752E-3</c:v>
                </c:pt>
                <c:pt idx="31">
                  <c:v>1.2773722627737226E-2</c:v>
                </c:pt>
                <c:pt idx="32">
                  <c:v>5.4744525547445258E-3</c:v>
                </c:pt>
                <c:pt idx="34">
                  <c:v>5.4744525547445258E-3</c:v>
                </c:pt>
                <c:pt idx="35">
                  <c:v>1.8248175182481751E-3</c:v>
                </c:pt>
                <c:pt idx="37">
                  <c:v>5.4744525547445258E-3</c:v>
                </c:pt>
                <c:pt idx="38">
                  <c:v>1.8248175182481751E-3</c:v>
                </c:pt>
                <c:pt idx="40">
                  <c:v>3.6496350364963502E-3</c:v>
                </c:pt>
                <c:pt idx="41">
                  <c:v>0</c:v>
                </c:pt>
              </c:numCache>
            </c:numRef>
          </c:val>
          <c:extLst>
            <c:ext xmlns:c16="http://schemas.microsoft.com/office/drawing/2014/chart" uri="{C3380CC4-5D6E-409C-BE32-E72D297353CC}">
              <c16:uniqueId val="{00000009-C5FD-41E2-9BB2-9F8B7A59A66C}"/>
            </c:ext>
          </c:extLst>
        </c:ser>
        <c:ser>
          <c:idx val="1"/>
          <c:order val="1"/>
          <c:tx>
            <c:strRef>
              <c:f>'[「組込み／IoTに関する動向調査」 集計_データ編_7章_1（B-E）20200306★.xlsx]Q30 クロス'!$K$4</c:f>
              <c:strCache>
                <c:ptCount val="1"/>
                <c:pt idx="0">
                  <c:v>2番目（n=521）</c:v>
                </c:pt>
              </c:strCache>
            </c:strRef>
          </c:tx>
          <c:spPr>
            <a:solidFill>
              <a:srgbClr val="FFFF99"/>
            </a:solidFill>
            <a:ln>
              <a:solidFill>
                <a:sysClr val="windowText" lastClr="000000"/>
              </a:solidFill>
            </a:ln>
            <a:effectLst/>
          </c:spPr>
          <c:invertIfNegative val="0"/>
          <c:dLbls>
            <c:dLbl>
              <c:idx val="31"/>
              <c:delete val="1"/>
              <c:extLst>
                <c:ext xmlns:c15="http://schemas.microsoft.com/office/drawing/2012/chart" uri="{CE6537A1-D6FC-4f65-9D91-7224C49458BB}"/>
                <c:ext xmlns:c16="http://schemas.microsoft.com/office/drawing/2014/chart" uri="{C3380CC4-5D6E-409C-BE32-E72D297353CC}">
                  <c16:uniqueId val="{0000000C-C5FD-41E2-9BB2-9F8B7A59A66C}"/>
                </c:ext>
              </c:extLst>
            </c:dLbl>
            <c:dLbl>
              <c:idx val="32"/>
              <c:delete val="1"/>
              <c:extLst>
                <c:ext xmlns:c15="http://schemas.microsoft.com/office/drawing/2012/chart" uri="{CE6537A1-D6FC-4f65-9D91-7224C49458BB}"/>
                <c:ext xmlns:c16="http://schemas.microsoft.com/office/drawing/2014/chart" uri="{C3380CC4-5D6E-409C-BE32-E72D297353CC}">
                  <c16:uniqueId val="{0000000D-C5FD-41E2-9BB2-9F8B7A59A66C}"/>
                </c:ext>
              </c:extLst>
            </c:dLbl>
            <c:dLbl>
              <c:idx val="37"/>
              <c:delete val="1"/>
              <c:extLst>
                <c:ext xmlns:c15="http://schemas.microsoft.com/office/drawing/2012/chart" uri="{CE6537A1-D6FC-4f65-9D91-7224C49458BB}"/>
                <c:ext xmlns:c16="http://schemas.microsoft.com/office/drawing/2014/chart" uri="{C3380CC4-5D6E-409C-BE32-E72D297353CC}">
                  <c16:uniqueId val="{00000010-C5FD-41E2-9BB2-9F8B7A59A66C}"/>
                </c:ext>
              </c:extLst>
            </c:dLbl>
            <c:dLbl>
              <c:idx val="41"/>
              <c:delete val="1"/>
              <c:extLst>
                <c:ext xmlns:c15="http://schemas.microsoft.com/office/drawing/2012/chart" uri="{CE6537A1-D6FC-4f65-9D91-7224C49458BB}"/>
                <c:ext xmlns:c16="http://schemas.microsoft.com/office/drawing/2014/chart" uri="{C3380CC4-5D6E-409C-BE32-E72D297353CC}">
                  <c16:uniqueId val="{00000013-C5FD-41E2-9BB2-9F8B7A59A66C}"/>
                </c:ext>
              </c:extLst>
            </c:dLbl>
            <c:spPr>
              <a:noFill/>
              <a:ln>
                <a:noFill/>
              </a:ln>
              <a:effectLst/>
            </c:spPr>
            <c:txPr>
              <a:bodyPr wrap="square" lIns="38100" tIns="19050" rIns="38100" bIns="19050" anchor="ctr">
                <a:spAutoFit/>
              </a:bodyPr>
              <a:lstStyle/>
              <a:p>
                <a:pPr>
                  <a:defRPr sz="6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集計_データ編_7章_1（B-E）20200306★.xlsx]Q30 クロス'!$I$5:$I$46</c:f>
              <c:strCache>
                <c:ptCount val="42"/>
                <c:pt idx="0">
                  <c:v>IT社会の動向調査・分析、情報発信　　　　　　　　　　</c:v>
                </c:pt>
                <c:pt idx="1">
                  <c:v>100人以下</c:v>
                </c:pt>
                <c:pt idx="2">
                  <c:v>101人以上</c:v>
                </c:pt>
                <c:pt idx="3">
                  <c:v>人材関連の施策強化　　　　　　　　　　　　　　　　　　　</c:v>
                </c:pt>
                <c:pt idx="4">
                  <c:v>100人以下</c:v>
                </c:pt>
                <c:pt idx="5">
                  <c:v>101人以上</c:v>
                </c:pt>
                <c:pt idx="6">
                  <c:v>地域における取り組みの支援　　　　　　　　　　　　　　　</c:v>
                </c:pt>
                <c:pt idx="7">
                  <c:v>100人以下</c:v>
                </c:pt>
                <c:pt idx="8">
                  <c:v>101人以上</c:v>
                </c:pt>
                <c:pt idx="9">
                  <c:v>製品・システム・サービスの安全性・信頼性の確保　　　</c:v>
                </c:pt>
                <c:pt idx="10">
                  <c:v>100人以下</c:v>
                </c:pt>
                <c:pt idx="11">
                  <c:v>101人以上</c:v>
                </c:pt>
                <c:pt idx="12">
                  <c:v>研究開発の支援　　　　　　　　　　　　　　　　　　　　　　</c:v>
                </c:pt>
                <c:pt idx="13">
                  <c:v>100人以下</c:v>
                </c:pt>
                <c:pt idx="14">
                  <c:v>101人以上</c:v>
                </c:pt>
                <c:pt idx="15">
                  <c:v>規制緩和の推進　　　　　　　　　　　　　　　　　　　　　　</c:v>
                </c:pt>
                <c:pt idx="16">
                  <c:v>100人以下</c:v>
                </c:pt>
                <c:pt idx="17">
                  <c:v>101人以上</c:v>
                </c:pt>
                <c:pt idx="18">
                  <c:v>スキル変革の推進　　　　　　　　　　　　　　　　　　　　　　</c:v>
                </c:pt>
                <c:pt idx="19">
                  <c:v>100人以下</c:v>
                </c:pt>
                <c:pt idx="20">
                  <c:v>101人以上</c:v>
                </c:pt>
                <c:pt idx="21">
                  <c:v>補助事業の拡大・強化　　　　　　　　　　　　　　　　　　</c:v>
                </c:pt>
                <c:pt idx="22">
                  <c:v>100人以下</c:v>
                </c:pt>
                <c:pt idx="23">
                  <c:v>101人以上</c:v>
                </c:pt>
                <c:pt idx="24">
                  <c:v>データ利活用を促進　　　　　　　　　　　　　　　　　　　　 </c:v>
                </c:pt>
                <c:pt idx="25">
                  <c:v>100人以下</c:v>
                </c:pt>
                <c:pt idx="26">
                  <c:v>101人以上</c:v>
                </c:pt>
                <c:pt idx="27">
                  <c:v>税制関連の施策強化　　　　　　　　　　　　　　　　　　　</c:v>
                </c:pt>
                <c:pt idx="28">
                  <c:v>100人以下</c:v>
                </c:pt>
                <c:pt idx="29">
                  <c:v>101人以上</c:v>
                </c:pt>
                <c:pt idx="30">
                  <c:v>成果物の取引価格の適正化に関する施策　　　　　　　</c:v>
                </c:pt>
                <c:pt idx="31">
                  <c:v>100人以下</c:v>
                </c:pt>
                <c:pt idx="32">
                  <c:v>101人以上</c:v>
                </c:pt>
                <c:pt idx="33">
                  <c:v>実証事業の拡大・強化　　　　　　　　　　　　　　　　　　</c:v>
                </c:pt>
                <c:pt idx="34">
                  <c:v>100人以下</c:v>
                </c:pt>
                <c:pt idx="35">
                  <c:v>101人以上</c:v>
                </c:pt>
                <c:pt idx="36">
                  <c:v>開発力の見える化に関する施策（品質評価制度等）</c:v>
                </c:pt>
                <c:pt idx="37">
                  <c:v>100人以下</c:v>
                </c:pt>
                <c:pt idx="38">
                  <c:v>101人以上</c:v>
                </c:pt>
                <c:pt idx="39">
                  <c:v>研究開発成果の普及展開の支援　　　　　　　　　　　　 </c:v>
                </c:pt>
                <c:pt idx="40">
                  <c:v>100人以下</c:v>
                </c:pt>
                <c:pt idx="41">
                  <c:v>101人以上</c:v>
                </c:pt>
              </c:strCache>
            </c:strRef>
          </c:cat>
          <c:val>
            <c:numRef>
              <c:f>'[「組込み／IoTに関する動向調査」 集計_データ編_7章_1（B-E）20200306★.xlsx]Q30 クロス'!$K$5:$K$46</c:f>
              <c:numCache>
                <c:formatCode>0.0%</c:formatCode>
                <c:ptCount val="42"/>
                <c:pt idx="1">
                  <c:v>3.6468330134357005E-2</c:v>
                </c:pt>
                <c:pt idx="2">
                  <c:v>3.0710172744721688E-2</c:v>
                </c:pt>
                <c:pt idx="4">
                  <c:v>9.5969289827255277E-2</c:v>
                </c:pt>
                <c:pt idx="5">
                  <c:v>4.9904030710172742E-2</c:v>
                </c:pt>
                <c:pt idx="7">
                  <c:v>5.1823416506717852E-2</c:v>
                </c:pt>
                <c:pt idx="8">
                  <c:v>3.0710172744721688E-2</c:v>
                </c:pt>
                <c:pt idx="10">
                  <c:v>7.4856046065259113E-2</c:v>
                </c:pt>
                <c:pt idx="11">
                  <c:v>4.2226487523992322E-2</c:v>
                </c:pt>
                <c:pt idx="13">
                  <c:v>7.293666026871401E-2</c:v>
                </c:pt>
                <c:pt idx="14">
                  <c:v>2.6871401151631478E-2</c:v>
                </c:pt>
                <c:pt idx="16">
                  <c:v>3.8387715930902108E-2</c:v>
                </c:pt>
                <c:pt idx="17">
                  <c:v>1.7274472168905951E-2</c:v>
                </c:pt>
                <c:pt idx="19">
                  <c:v>4.4145873320537425E-2</c:v>
                </c:pt>
                <c:pt idx="20">
                  <c:v>3.2629558541266791E-2</c:v>
                </c:pt>
                <c:pt idx="22">
                  <c:v>8.6372360844529747E-2</c:v>
                </c:pt>
                <c:pt idx="23">
                  <c:v>1.3435700575815739E-2</c:v>
                </c:pt>
                <c:pt idx="25">
                  <c:v>3.6468330134357005E-2</c:v>
                </c:pt>
                <c:pt idx="26">
                  <c:v>2.1113243761996161E-2</c:v>
                </c:pt>
                <c:pt idx="28">
                  <c:v>4.6065259117082535E-2</c:v>
                </c:pt>
                <c:pt idx="29">
                  <c:v>1.9193857965451054E-2</c:v>
                </c:pt>
                <c:pt idx="31">
                  <c:v>5.7581573896353169E-3</c:v>
                </c:pt>
                <c:pt idx="32">
                  <c:v>3.838771593090211E-3</c:v>
                </c:pt>
                <c:pt idx="34">
                  <c:v>3.0710172744721688E-2</c:v>
                </c:pt>
                <c:pt idx="35">
                  <c:v>1.9193857965451054E-2</c:v>
                </c:pt>
                <c:pt idx="37">
                  <c:v>7.677543186180422E-3</c:v>
                </c:pt>
                <c:pt idx="38">
                  <c:v>2.3032629558541268E-2</c:v>
                </c:pt>
                <c:pt idx="40">
                  <c:v>2.3032629558541268E-2</c:v>
                </c:pt>
                <c:pt idx="41">
                  <c:v>1.3435700575815739E-2</c:v>
                </c:pt>
              </c:numCache>
            </c:numRef>
          </c:val>
          <c:extLst>
            <c:ext xmlns:c16="http://schemas.microsoft.com/office/drawing/2014/chart" uri="{C3380CC4-5D6E-409C-BE32-E72D297353CC}">
              <c16:uniqueId val="{00000014-C5FD-41E2-9BB2-9F8B7A59A66C}"/>
            </c:ext>
          </c:extLst>
        </c:ser>
        <c:ser>
          <c:idx val="2"/>
          <c:order val="2"/>
          <c:tx>
            <c:strRef>
              <c:f>'[「組込み／IoTに関する動向調査」 集計_データ編_7章_1（B-E）20200306★.xlsx]Q30 クロス'!$L$4</c:f>
              <c:strCache>
                <c:ptCount val="1"/>
                <c:pt idx="0">
                  <c:v>3番目（n=492）</c:v>
                </c:pt>
              </c:strCache>
            </c:strRef>
          </c:tx>
          <c:spPr>
            <a:solidFill>
              <a:srgbClr val="2E75B6"/>
            </a:solidFill>
            <a:ln>
              <a:solidFill>
                <a:sysClr val="windowText" lastClr="000000"/>
              </a:solidFill>
            </a:ln>
            <a:effectLst/>
          </c:spPr>
          <c:invertIfNegative val="0"/>
          <c:dLbls>
            <c:dLbl>
              <c:idx val="32"/>
              <c:delete val="1"/>
              <c:extLst>
                <c:ext xmlns:c15="http://schemas.microsoft.com/office/drawing/2012/chart" uri="{CE6537A1-D6FC-4f65-9D91-7224C49458BB}"/>
                <c:ext xmlns:c16="http://schemas.microsoft.com/office/drawing/2014/chart" uri="{C3380CC4-5D6E-409C-BE32-E72D297353CC}">
                  <c16:uniqueId val="{00000017-C5FD-41E2-9BB2-9F8B7A59A66C}"/>
                </c:ext>
              </c:extLst>
            </c:dLbl>
            <c:dLbl>
              <c:idx val="41"/>
              <c:delete val="1"/>
              <c:extLst>
                <c:ext xmlns:c15="http://schemas.microsoft.com/office/drawing/2012/chart" uri="{CE6537A1-D6FC-4f65-9D91-7224C49458BB}"/>
                <c:ext xmlns:c16="http://schemas.microsoft.com/office/drawing/2014/chart" uri="{C3380CC4-5D6E-409C-BE32-E72D297353CC}">
                  <c16:uniqueId val="{0000001D-C5FD-41E2-9BB2-9F8B7A59A66C}"/>
                </c:ext>
              </c:extLst>
            </c:dLbl>
            <c:spPr>
              <a:noFill/>
              <a:ln>
                <a:noFill/>
              </a:ln>
              <a:effectLst/>
            </c:spPr>
            <c:txPr>
              <a:bodyPr wrap="square" lIns="38100" tIns="19050" rIns="38100" bIns="19050" anchor="ctr">
                <a:spAutoFit/>
              </a:bodyPr>
              <a:lstStyle/>
              <a:p>
                <a:pPr>
                  <a:defRPr sz="600">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'[「組込み／IoTに関する動向調査」 集計_データ編_7章_1（B-E）20200306★.xlsx]Q30 クロス'!$I$5:$I$46</c:f>
              <c:strCache>
                <c:ptCount val="42"/>
                <c:pt idx="0">
                  <c:v>IT社会の動向調査・分析、情報発信　　　　　　　　　　</c:v>
                </c:pt>
                <c:pt idx="1">
                  <c:v>100人以下</c:v>
                </c:pt>
                <c:pt idx="2">
                  <c:v>101人以上</c:v>
                </c:pt>
                <c:pt idx="3">
                  <c:v>人材関連の施策強化　　　　　　　　　　　　　　　　　　　</c:v>
                </c:pt>
                <c:pt idx="4">
                  <c:v>100人以下</c:v>
                </c:pt>
                <c:pt idx="5">
                  <c:v>101人以上</c:v>
                </c:pt>
                <c:pt idx="6">
                  <c:v>地域における取り組みの支援　　　　　　　　　　　　　　　</c:v>
                </c:pt>
                <c:pt idx="7">
                  <c:v>100人以下</c:v>
                </c:pt>
                <c:pt idx="8">
                  <c:v>101人以上</c:v>
                </c:pt>
                <c:pt idx="9">
                  <c:v>製品・システム・サービスの安全性・信頼性の確保　　　</c:v>
                </c:pt>
                <c:pt idx="10">
                  <c:v>100人以下</c:v>
                </c:pt>
                <c:pt idx="11">
                  <c:v>101人以上</c:v>
                </c:pt>
                <c:pt idx="12">
                  <c:v>研究開発の支援　　　　　　　　　　　　　　　　　　　　　　</c:v>
                </c:pt>
                <c:pt idx="13">
                  <c:v>100人以下</c:v>
                </c:pt>
                <c:pt idx="14">
                  <c:v>101人以上</c:v>
                </c:pt>
                <c:pt idx="15">
                  <c:v>規制緩和の推進　　　　　　　　　　　　　　　　　　　　　　</c:v>
                </c:pt>
                <c:pt idx="16">
                  <c:v>100人以下</c:v>
                </c:pt>
                <c:pt idx="17">
                  <c:v>101人以上</c:v>
                </c:pt>
                <c:pt idx="18">
                  <c:v>スキル変革の推進　　　　　　　　　　　　　　　　　　　　　　</c:v>
                </c:pt>
                <c:pt idx="19">
                  <c:v>100人以下</c:v>
                </c:pt>
                <c:pt idx="20">
                  <c:v>101人以上</c:v>
                </c:pt>
                <c:pt idx="21">
                  <c:v>補助事業の拡大・強化　　　　　　　　　　　　　　　　　　</c:v>
                </c:pt>
                <c:pt idx="22">
                  <c:v>100人以下</c:v>
                </c:pt>
                <c:pt idx="23">
                  <c:v>101人以上</c:v>
                </c:pt>
                <c:pt idx="24">
                  <c:v>データ利活用を促進　　　　　　　　　　　　　　　　　　　　 </c:v>
                </c:pt>
                <c:pt idx="25">
                  <c:v>100人以下</c:v>
                </c:pt>
                <c:pt idx="26">
                  <c:v>101人以上</c:v>
                </c:pt>
                <c:pt idx="27">
                  <c:v>税制関連の施策強化　　　　　　　　　　　　　　　　　　　</c:v>
                </c:pt>
                <c:pt idx="28">
                  <c:v>100人以下</c:v>
                </c:pt>
                <c:pt idx="29">
                  <c:v>101人以上</c:v>
                </c:pt>
                <c:pt idx="30">
                  <c:v>成果物の取引価格の適正化に関する施策　　　　　　　</c:v>
                </c:pt>
                <c:pt idx="31">
                  <c:v>100人以下</c:v>
                </c:pt>
                <c:pt idx="32">
                  <c:v>101人以上</c:v>
                </c:pt>
                <c:pt idx="33">
                  <c:v>実証事業の拡大・強化　　　　　　　　　　　　　　　　　　</c:v>
                </c:pt>
                <c:pt idx="34">
                  <c:v>100人以下</c:v>
                </c:pt>
                <c:pt idx="35">
                  <c:v>101人以上</c:v>
                </c:pt>
                <c:pt idx="36">
                  <c:v>開発力の見える化に関する施策（品質評価制度等）</c:v>
                </c:pt>
                <c:pt idx="37">
                  <c:v>100人以下</c:v>
                </c:pt>
                <c:pt idx="38">
                  <c:v>101人以上</c:v>
                </c:pt>
                <c:pt idx="39">
                  <c:v>研究開発成果の普及展開の支援　　　　　　　　　　　　 </c:v>
                </c:pt>
                <c:pt idx="40">
                  <c:v>100人以下</c:v>
                </c:pt>
                <c:pt idx="41">
                  <c:v>101人以上</c:v>
                </c:pt>
              </c:strCache>
            </c:strRef>
          </c:cat>
          <c:val>
            <c:numRef>
              <c:f>'[「組込み／IoTに関する動向調査」 集計_データ編_7章_1（B-E）20200306★.xlsx]Q30 クロス'!$L$5:$L$46</c:f>
              <c:numCache>
                <c:formatCode>0.0%</c:formatCode>
                <c:ptCount val="42"/>
                <c:pt idx="1">
                  <c:v>4.4715447154471545E-2</c:v>
                </c:pt>
                <c:pt idx="2">
                  <c:v>4.2682926829268296E-2</c:v>
                </c:pt>
                <c:pt idx="4">
                  <c:v>9.5528455284552852E-2</c:v>
                </c:pt>
                <c:pt idx="5">
                  <c:v>2.8455284552845527E-2</c:v>
                </c:pt>
                <c:pt idx="7">
                  <c:v>7.926829268292683E-2</c:v>
                </c:pt>
                <c:pt idx="8">
                  <c:v>2.2357723577235773E-2</c:v>
                </c:pt>
                <c:pt idx="10">
                  <c:v>2.6422764227642278E-2</c:v>
                </c:pt>
                <c:pt idx="11">
                  <c:v>2.4390243902439025E-2</c:v>
                </c:pt>
                <c:pt idx="13">
                  <c:v>7.926829268292683E-2</c:v>
                </c:pt>
                <c:pt idx="14">
                  <c:v>3.2520325203252036E-2</c:v>
                </c:pt>
                <c:pt idx="16">
                  <c:v>4.065040650406504E-2</c:v>
                </c:pt>
                <c:pt idx="17">
                  <c:v>1.8292682926829267E-2</c:v>
                </c:pt>
                <c:pt idx="19">
                  <c:v>2.6422764227642278E-2</c:v>
                </c:pt>
                <c:pt idx="20">
                  <c:v>3.8617886178861791E-2</c:v>
                </c:pt>
                <c:pt idx="22">
                  <c:v>6.5040650406504072E-2</c:v>
                </c:pt>
                <c:pt idx="23">
                  <c:v>3.4552845528455285E-2</c:v>
                </c:pt>
                <c:pt idx="25">
                  <c:v>4.4715447154471545E-2</c:v>
                </c:pt>
                <c:pt idx="26">
                  <c:v>3.8617886178861791E-2</c:v>
                </c:pt>
                <c:pt idx="28">
                  <c:v>3.6585365853658534E-2</c:v>
                </c:pt>
                <c:pt idx="29">
                  <c:v>1.6260162601626018E-2</c:v>
                </c:pt>
                <c:pt idx="31">
                  <c:v>2.2357723577235773E-2</c:v>
                </c:pt>
                <c:pt idx="32">
                  <c:v>1.016260162601626E-2</c:v>
                </c:pt>
                <c:pt idx="34">
                  <c:v>2.032520325203252E-2</c:v>
                </c:pt>
                <c:pt idx="35">
                  <c:v>1.2195121951219513E-2</c:v>
                </c:pt>
                <c:pt idx="37">
                  <c:v>2.4390243902439025E-2</c:v>
                </c:pt>
                <c:pt idx="38">
                  <c:v>2.6422764227642278E-2</c:v>
                </c:pt>
                <c:pt idx="40">
                  <c:v>3.6585365853658534E-2</c:v>
                </c:pt>
                <c:pt idx="41">
                  <c:v>4.0650406504065045E-3</c:v>
                </c:pt>
              </c:numCache>
            </c:numRef>
          </c:val>
          <c:extLst>
            <c:ext xmlns:c16="http://schemas.microsoft.com/office/drawing/2014/chart" uri="{C3380CC4-5D6E-409C-BE32-E72D297353CC}">
              <c16:uniqueId val="{0000001E-C5FD-41E2-9BB2-9F8B7A59A66C}"/>
            </c:ext>
          </c:extLst>
        </c:ser>
        <c:dLbls>
          <c:showLegendKey val="0"/>
          <c:showVal val="0"/>
          <c:showCatName val="0"/>
          <c:showSerName val="0"/>
          <c:showPercent val="0"/>
          <c:showBubbleSize val="0"/>
        </c:dLbls>
        <c:gapWidth val="40"/>
        <c:overlap val="100"/>
        <c:axId val="475604480"/>
        <c:axId val="475606016"/>
      </c:barChart>
      <c:catAx>
        <c:axId val="475604480"/>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475606016"/>
        <c:crosses val="autoZero"/>
        <c:auto val="1"/>
        <c:lblAlgn val="ctr"/>
        <c:lblOffset val="100"/>
        <c:noMultiLvlLbl val="0"/>
      </c:catAx>
      <c:valAx>
        <c:axId val="475606016"/>
        <c:scaling>
          <c:orientation val="minMax"/>
          <c:max val="0.4"/>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75604480"/>
        <c:crosses val="autoZero"/>
        <c:crossBetween val="between"/>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8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5042735042735"/>
          <c:y val="0.3235774991539298"/>
          <c:w val="0.73401709401709403"/>
          <c:h val="0.52460132357502876"/>
        </c:manualLayout>
      </c:layout>
      <c:barChart>
        <c:barDir val="bar"/>
        <c:grouping val="stacked"/>
        <c:varyColors val="0"/>
        <c:ser>
          <c:idx val="1"/>
          <c:order val="0"/>
          <c:tx>
            <c:strRef>
              <c:f>'[「組込み／IoTに関する動向調査」 集計_データ編_1章_1（A-F）20200306★.xlsx]5-8'!$H$6</c:f>
              <c:strCache>
                <c:ptCount val="1"/>
                <c:pt idx="0">
                  <c:v>中国・四国</c:v>
                </c:pt>
              </c:strCache>
            </c:strRef>
          </c:tx>
          <c:spPr>
            <a:solidFill>
              <a:schemeClr val="accent1"/>
            </a:solidFill>
            <a:ln>
              <a:solidFill>
                <a:schemeClr val="tx1"/>
              </a:solidFill>
            </a:ln>
            <a:effectLst/>
          </c:spPr>
          <c:invertIfNegative val="0"/>
          <c:cat>
            <c:strRef>
              <c:f>'[「組込み／IoTに関する動向調査」 集計_データ編_1章_1（A-F）20200306★.xlsx]5-8'!$C$7:$C$16</c:f>
              <c:strCache>
                <c:ptCount val="10"/>
                <c:pt idx="0">
                  <c:v>住宅／生活</c:v>
                </c:pt>
                <c:pt idx="1">
                  <c:v>病院／医療</c:v>
                </c:pt>
                <c:pt idx="2">
                  <c:v>健康／介護／スポーツ</c:v>
                </c:pt>
                <c:pt idx="3">
                  <c:v>農林水産</c:v>
                </c:pt>
                <c:pt idx="4">
                  <c:v>建築／土木</c:v>
                </c:pt>
                <c:pt idx="5">
                  <c:v>工場／プラント</c:v>
                </c:pt>
                <c:pt idx="6">
                  <c:v>オフィス／店舗</c:v>
                </c:pt>
                <c:pt idx="7">
                  <c:v>移動／交通</c:v>
                </c:pt>
                <c:pt idx="8">
                  <c:v>流通／物流</c:v>
                </c:pt>
                <c:pt idx="9">
                  <c:v>防犯／防災</c:v>
                </c:pt>
              </c:strCache>
            </c:strRef>
          </c:cat>
          <c:val>
            <c:numRef>
              <c:f>'[「組込み／IoTに関する動向調査」 集計_データ編_1章_1（A-F）20200306★.xlsx]5-8'!$H$7:$H$16</c:f>
              <c:numCache>
                <c:formatCode>General</c:formatCode>
                <c:ptCount val="10"/>
                <c:pt idx="0">
                  <c:v>1</c:v>
                </c:pt>
                <c:pt idx="1">
                  <c:v>3</c:v>
                </c:pt>
                <c:pt idx="2">
                  <c:v>3</c:v>
                </c:pt>
                <c:pt idx="3">
                  <c:v>4</c:v>
                </c:pt>
                <c:pt idx="4">
                  <c:v>4</c:v>
                </c:pt>
                <c:pt idx="5">
                  <c:v>25</c:v>
                </c:pt>
                <c:pt idx="6">
                  <c:v>5</c:v>
                </c:pt>
                <c:pt idx="7">
                  <c:v>2</c:v>
                </c:pt>
                <c:pt idx="8">
                  <c:v>7</c:v>
                </c:pt>
                <c:pt idx="9">
                  <c:v>7</c:v>
                </c:pt>
              </c:numCache>
            </c:numRef>
          </c:val>
          <c:extLst>
            <c:ext xmlns:c16="http://schemas.microsoft.com/office/drawing/2014/chart" uri="{C3380CC4-5D6E-409C-BE32-E72D297353CC}">
              <c16:uniqueId val="{00000000-92B6-47F2-A88D-7303657AF32B}"/>
            </c:ext>
          </c:extLst>
        </c:ser>
        <c:dLbls>
          <c:showLegendKey val="0"/>
          <c:showVal val="0"/>
          <c:showCatName val="0"/>
          <c:showSerName val="0"/>
          <c:showPercent val="0"/>
          <c:showBubbleSize val="0"/>
        </c:dLbls>
        <c:gapWidth val="40"/>
        <c:overlap val="100"/>
        <c:axId val="439913856"/>
        <c:axId val="439923840"/>
      </c:barChart>
      <c:catAx>
        <c:axId val="439913856"/>
        <c:scaling>
          <c:orientation val="maxMin"/>
        </c:scaling>
        <c:delete val="1"/>
        <c:axPos val="l"/>
        <c:numFmt formatCode="General" sourceLinked="1"/>
        <c:majorTickMark val="none"/>
        <c:minorTickMark val="none"/>
        <c:tickLblPos val="nextTo"/>
        <c:crossAx val="439923840"/>
        <c:crosses val="autoZero"/>
        <c:auto val="1"/>
        <c:lblAlgn val="ctr"/>
        <c:lblOffset val="100"/>
        <c:noMultiLvlLbl val="0"/>
      </c:catAx>
      <c:valAx>
        <c:axId val="439923840"/>
        <c:scaling>
          <c:orientation val="minMax"/>
          <c:max val="100"/>
        </c:scaling>
        <c:delete val="0"/>
        <c:axPos val="t"/>
        <c:majorGridlines>
          <c:spPr>
            <a:ln w="3175" cap="flat" cmpd="sng" algn="ctr">
              <a:solidFill>
                <a:schemeClr val="tx1">
                  <a:lumMod val="50000"/>
                  <a:lumOff val="50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39913856"/>
        <c:crosses val="autoZero"/>
        <c:crossBetween val="between"/>
        <c:majorUnit val="20"/>
      </c:valAx>
      <c:spPr>
        <a:noFill/>
        <a:ln>
          <a:solidFill>
            <a:schemeClr val="tx1">
              <a:lumMod val="50000"/>
              <a:lumOff val="50000"/>
            </a:schemeClr>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5042735042735"/>
          <c:y val="0.3235774991539298"/>
          <c:w val="0.73401709401709403"/>
          <c:h val="0.52460132357502876"/>
        </c:manualLayout>
      </c:layout>
      <c:barChart>
        <c:barDir val="bar"/>
        <c:grouping val="stacked"/>
        <c:varyColors val="0"/>
        <c:ser>
          <c:idx val="1"/>
          <c:order val="0"/>
          <c:tx>
            <c:strRef>
              <c:f>'[「組込み／IoTに関する動向調査」 集計_データ編_1章_1（A-F）20200306★.xlsx]5-8'!$I$6</c:f>
              <c:strCache>
                <c:ptCount val="1"/>
                <c:pt idx="0">
                  <c:v>九州・沖縄</c:v>
                </c:pt>
              </c:strCache>
            </c:strRef>
          </c:tx>
          <c:spPr>
            <a:solidFill>
              <a:schemeClr val="accent1"/>
            </a:solidFill>
            <a:ln>
              <a:solidFill>
                <a:schemeClr val="tx1"/>
              </a:solidFill>
            </a:ln>
            <a:effectLst/>
          </c:spPr>
          <c:invertIfNegative val="0"/>
          <c:cat>
            <c:strRef>
              <c:f>'[「組込み／IoTに関する動向調査」 集計_データ編_1章_1（A-F）20200306★.xlsx]5-8'!$C$7:$C$16</c:f>
              <c:strCache>
                <c:ptCount val="10"/>
                <c:pt idx="0">
                  <c:v>住宅／生活</c:v>
                </c:pt>
                <c:pt idx="1">
                  <c:v>病院／医療</c:v>
                </c:pt>
                <c:pt idx="2">
                  <c:v>健康／介護／スポーツ</c:v>
                </c:pt>
                <c:pt idx="3">
                  <c:v>農林水産</c:v>
                </c:pt>
                <c:pt idx="4">
                  <c:v>建築／土木</c:v>
                </c:pt>
                <c:pt idx="5">
                  <c:v>工場／プラント</c:v>
                </c:pt>
                <c:pt idx="6">
                  <c:v>オフィス／店舗</c:v>
                </c:pt>
                <c:pt idx="7">
                  <c:v>移動／交通</c:v>
                </c:pt>
                <c:pt idx="8">
                  <c:v>流通／物流</c:v>
                </c:pt>
                <c:pt idx="9">
                  <c:v>防犯／防災</c:v>
                </c:pt>
              </c:strCache>
            </c:strRef>
          </c:cat>
          <c:val>
            <c:numRef>
              <c:f>'[「組込み／IoTに関する動向調査」 集計_データ編_1章_1（A-F）20200306★.xlsx]5-8'!$I$7:$I$16</c:f>
              <c:numCache>
                <c:formatCode>General</c:formatCode>
                <c:ptCount val="10"/>
                <c:pt idx="0">
                  <c:v>3</c:v>
                </c:pt>
                <c:pt idx="1">
                  <c:v>1</c:v>
                </c:pt>
                <c:pt idx="2">
                  <c:v>2</c:v>
                </c:pt>
                <c:pt idx="3">
                  <c:v>2</c:v>
                </c:pt>
                <c:pt idx="4">
                  <c:v>2</c:v>
                </c:pt>
                <c:pt idx="5">
                  <c:v>10</c:v>
                </c:pt>
                <c:pt idx="6">
                  <c:v>3</c:v>
                </c:pt>
                <c:pt idx="7">
                  <c:v>4</c:v>
                </c:pt>
                <c:pt idx="8">
                  <c:v>2</c:v>
                </c:pt>
                <c:pt idx="9">
                  <c:v>2</c:v>
                </c:pt>
              </c:numCache>
            </c:numRef>
          </c:val>
          <c:extLst>
            <c:ext xmlns:c16="http://schemas.microsoft.com/office/drawing/2014/chart" uri="{C3380CC4-5D6E-409C-BE32-E72D297353CC}">
              <c16:uniqueId val="{00000000-51D8-4C8E-A5AA-DD33F9753017}"/>
            </c:ext>
          </c:extLst>
        </c:ser>
        <c:dLbls>
          <c:showLegendKey val="0"/>
          <c:showVal val="0"/>
          <c:showCatName val="0"/>
          <c:showSerName val="0"/>
          <c:showPercent val="0"/>
          <c:showBubbleSize val="0"/>
        </c:dLbls>
        <c:gapWidth val="40"/>
        <c:overlap val="100"/>
        <c:axId val="440075776"/>
        <c:axId val="440077312"/>
      </c:barChart>
      <c:catAx>
        <c:axId val="440075776"/>
        <c:scaling>
          <c:orientation val="maxMin"/>
        </c:scaling>
        <c:delete val="1"/>
        <c:axPos val="l"/>
        <c:numFmt formatCode="General" sourceLinked="1"/>
        <c:majorTickMark val="none"/>
        <c:minorTickMark val="none"/>
        <c:tickLblPos val="nextTo"/>
        <c:crossAx val="440077312"/>
        <c:crosses val="autoZero"/>
        <c:auto val="1"/>
        <c:lblAlgn val="ctr"/>
        <c:lblOffset val="100"/>
        <c:noMultiLvlLbl val="0"/>
      </c:catAx>
      <c:valAx>
        <c:axId val="440077312"/>
        <c:scaling>
          <c:orientation val="minMax"/>
          <c:max val="100"/>
        </c:scaling>
        <c:delete val="0"/>
        <c:axPos val="t"/>
        <c:majorGridlines>
          <c:spPr>
            <a:ln w="3175" cap="flat" cmpd="sng" algn="ctr">
              <a:solidFill>
                <a:schemeClr val="tx1">
                  <a:lumMod val="50000"/>
                  <a:lumOff val="50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40075776"/>
        <c:crosses val="autoZero"/>
        <c:crossBetween val="between"/>
        <c:majorUnit val="20"/>
      </c:valAx>
      <c:spPr>
        <a:noFill/>
        <a:ln>
          <a:solidFill>
            <a:schemeClr val="tx1">
              <a:lumMod val="50000"/>
              <a:lumOff val="50000"/>
            </a:schemeClr>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'[「組込み／IoTに関する動向調査」 集計_データ編_1章_1（A-F）20200306★.xlsx]2-1位置づけ・地域分布'!$K$4</c:f>
              <c:strCache>
                <c:ptCount val="1"/>
                <c:pt idx="0">
                  <c:v>北海道・東北</c:v>
                </c:pt>
              </c:strCache>
            </c:strRef>
          </c:tx>
          <c:spPr>
            <a:solidFill>
              <a:schemeClr val="accent1"/>
            </a:solidFill>
            <a:ln>
              <a:solidFill>
                <a:schemeClr val="tx1"/>
              </a:solidFill>
            </a:ln>
            <a:effectLst/>
          </c:spPr>
          <c:invertIfNegative val="0"/>
          <c:dLbls>
            <c:dLbl>
              <c:idx val="1"/>
              <c:layout>
                <c:manualLayout>
                  <c:x val="-1.246526679425881E-3"/>
                  <c:y val="2.624309242575475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824-4A66-A228-1D3CA6D293F3}"/>
                </c:ext>
              </c:extLst>
            </c:dLbl>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集計_データ編_1章_1（A-F）20200306★.xlsx]2-1位置づけ・地域分布'!$J$5:$J$10</c:f>
              <c:strCache>
                <c:ptCount val="6"/>
                <c:pt idx="0">
                  <c:v>A:エンドユーザー（n=166）</c:v>
                </c:pt>
                <c:pt idx="1">
                  <c:v>B:メーカー（n=181）</c:v>
                </c:pt>
                <c:pt idx="2">
                  <c:v>C:系列ソフトウェア企業（n=22）</c:v>
                </c:pt>
                <c:pt idx="3">
                  <c:v>D:受託ソフトウェア企業（n=266）</c:v>
                </c:pt>
                <c:pt idx="4">
                  <c:v>E:独立系ソフトウェア企業（n=97）</c:v>
                </c:pt>
                <c:pt idx="5">
                  <c:v>F:その他（n=90）</c:v>
                </c:pt>
              </c:strCache>
            </c:strRef>
          </c:cat>
          <c:val>
            <c:numRef>
              <c:f>'[「組込み／IoTに関する動向調査」 集計_データ編_1章_1（A-F）20200306★.xlsx]2-1位置づけ・地域分布'!$K$5:$K$10</c:f>
              <c:numCache>
                <c:formatCode>0.0%</c:formatCode>
                <c:ptCount val="6"/>
                <c:pt idx="0">
                  <c:v>0.10843373493975904</c:v>
                </c:pt>
                <c:pt idx="1">
                  <c:v>4.4198895027624308E-2</c:v>
                </c:pt>
                <c:pt idx="2">
                  <c:v>0.13636363636363635</c:v>
                </c:pt>
                <c:pt idx="3">
                  <c:v>9.0225563909774431E-2</c:v>
                </c:pt>
                <c:pt idx="4">
                  <c:v>6.1855670103092786E-2</c:v>
                </c:pt>
                <c:pt idx="5">
                  <c:v>0.1</c:v>
                </c:pt>
              </c:numCache>
            </c:numRef>
          </c:val>
          <c:extLst>
            <c:ext xmlns:c16="http://schemas.microsoft.com/office/drawing/2014/chart" uri="{C3380CC4-5D6E-409C-BE32-E72D297353CC}">
              <c16:uniqueId val="{00000001-F824-4A66-A228-1D3CA6D293F3}"/>
            </c:ext>
          </c:extLst>
        </c:ser>
        <c:ser>
          <c:idx val="2"/>
          <c:order val="1"/>
          <c:tx>
            <c:strRef>
              <c:f>'[「組込み／IoTに関する動向調査」 集計_データ編_1章_1（A-F）20200306★.xlsx]2-1位置づけ・地域分布'!$L$4</c:f>
              <c:strCache>
                <c:ptCount val="1"/>
                <c:pt idx="0">
                  <c:v>関東</c:v>
                </c:pt>
              </c:strCache>
            </c:strRef>
          </c:tx>
          <c:spPr>
            <a:solidFill>
              <a:schemeClr val="accent2"/>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集計_データ編_1章_1（A-F）20200306★.xlsx]2-1位置づけ・地域分布'!$J$5:$J$10</c:f>
              <c:strCache>
                <c:ptCount val="6"/>
                <c:pt idx="0">
                  <c:v>A:エンドユーザー（n=166）</c:v>
                </c:pt>
                <c:pt idx="1">
                  <c:v>B:メーカー（n=181）</c:v>
                </c:pt>
                <c:pt idx="2">
                  <c:v>C:系列ソフトウェア企業（n=22）</c:v>
                </c:pt>
                <c:pt idx="3">
                  <c:v>D:受託ソフトウェア企業（n=266）</c:v>
                </c:pt>
                <c:pt idx="4">
                  <c:v>E:独立系ソフトウェア企業（n=97）</c:v>
                </c:pt>
                <c:pt idx="5">
                  <c:v>F:その他（n=90）</c:v>
                </c:pt>
              </c:strCache>
            </c:strRef>
          </c:cat>
          <c:val>
            <c:numRef>
              <c:f>'[「組込み／IoTに関する動向調査」 集計_データ編_1章_1（A-F）20200306★.xlsx]2-1位置づけ・地域分布'!$L$5:$L$10</c:f>
              <c:numCache>
                <c:formatCode>0.0%</c:formatCode>
                <c:ptCount val="6"/>
                <c:pt idx="0">
                  <c:v>0.48192771084337349</c:v>
                </c:pt>
                <c:pt idx="1">
                  <c:v>0.51381215469613262</c:v>
                </c:pt>
                <c:pt idx="2">
                  <c:v>0.59090909090909094</c:v>
                </c:pt>
                <c:pt idx="3">
                  <c:v>0.51127819548872178</c:v>
                </c:pt>
                <c:pt idx="4">
                  <c:v>0.54639175257731953</c:v>
                </c:pt>
                <c:pt idx="5">
                  <c:v>0.5</c:v>
                </c:pt>
              </c:numCache>
            </c:numRef>
          </c:val>
          <c:extLst>
            <c:ext xmlns:c16="http://schemas.microsoft.com/office/drawing/2014/chart" uri="{C3380CC4-5D6E-409C-BE32-E72D297353CC}">
              <c16:uniqueId val="{00000002-F824-4A66-A228-1D3CA6D293F3}"/>
            </c:ext>
          </c:extLst>
        </c:ser>
        <c:ser>
          <c:idx val="1"/>
          <c:order val="2"/>
          <c:tx>
            <c:strRef>
              <c:f>'[「組込み／IoTに関する動向調査」 集計_データ編_1章_1（A-F）20200306★.xlsx]2-1位置づけ・地域分布'!$M$4</c:f>
              <c:strCache>
                <c:ptCount val="1"/>
                <c:pt idx="0">
                  <c:v>中部</c:v>
                </c:pt>
              </c:strCache>
            </c:strRef>
          </c:tx>
          <c:spPr>
            <a:solidFill>
              <a:schemeClr val="accent3"/>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集計_データ編_1章_1（A-F）20200306★.xlsx]2-1位置づけ・地域分布'!$J$5:$J$10</c:f>
              <c:strCache>
                <c:ptCount val="6"/>
                <c:pt idx="0">
                  <c:v>A:エンドユーザー（n=166）</c:v>
                </c:pt>
                <c:pt idx="1">
                  <c:v>B:メーカー（n=181）</c:v>
                </c:pt>
                <c:pt idx="2">
                  <c:v>C:系列ソフトウェア企業（n=22）</c:v>
                </c:pt>
                <c:pt idx="3">
                  <c:v>D:受託ソフトウェア企業（n=266）</c:v>
                </c:pt>
                <c:pt idx="4">
                  <c:v>E:独立系ソフトウェア企業（n=97）</c:v>
                </c:pt>
                <c:pt idx="5">
                  <c:v>F:その他（n=90）</c:v>
                </c:pt>
              </c:strCache>
            </c:strRef>
          </c:cat>
          <c:val>
            <c:numRef>
              <c:f>'[「組込み／IoTに関する動向調査」 集計_データ編_1章_1（A-F）20200306★.xlsx]2-1位置づけ・地域分布'!$M$5:$M$10</c:f>
              <c:numCache>
                <c:formatCode>0.0%</c:formatCode>
                <c:ptCount val="6"/>
                <c:pt idx="0">
                  <c:v>0.13253012048192772</c:v>
                </c:pt>
                <c:pt idx="1">
                  <c:v>0.1270718232044199</c:v>
                </c:pt>
                <c:pt idx="2">
                  <c:v>9.0909090909090912E-2</c:v>
                </c:pt>
                <c:pt idx="3">
                  <c:v>9.7744360902255634E-2</c:v>
                </c:pt>
                <c:pt idx="4">
                  <c:v>0.13402061855670103</c:v>
                </c:pt>
                <c:pt idx="5">
                  <c:v>0.14444444444444443</c:v>
                </c:pt>
              </c:numCache>
            </c:numRef>
          </c:val>
          <c:extLst>
            <c:ext xmlns:c16="http://schemas.microsoft.com/office/drawing/2014/chart" uri="{C3380CC4-5D6E-409C-BE32-E72D297353CC}">
              <c16:uniqueId val="{00000003-F824-4A66-A228-1D3CA6D293F3}"/>
            </c:ext>
          </c:extLst>
        </c:ser>
        <c:ser>
          <c:idx val="3"/>
          <c:order val="3"/>
          <c:tx>
            <c:strRef>
              <c:f>'[「組込み／IoTに関する動向調査」 集計_データ編_1章_1（A-F）20200306★.xlsx]2-1位置づけ・地域分布'!$N$4</c:f>
              <c:strCache>
                <c:ptCount val="1"/>
                <c:pt idx="0">
                  <c:v>近畿</c:v>
                </c:pt>
              </c:strCache>
            </c:strRef>
          </c:tx>
          <c:spPr>
            <a:solidFill>
              <a:schemeClr val="accent4"/>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集計_データ編_1章_1（A-F）20200306★.xlsx]2-1位置づけ・地域分布'!$J$5:$J$10</c:f>
              <c:strCache>
                <c:ptCount val="6"/>
                <c:pt idx="0">
                  <c:v>A:エンドユーザー（n=166）</c:v>
                </c:pt>
                <c:pt idx="1">
                  <c:v>B:メーカー（n=181）</c:v>
                </c:pt>
                <c:pt idx="2">
                  <c:v>C:系列ソフトウェア企業（n=22）</c:v>
                </c:pt>
                <c:pt idx="3">
                  <c:v>D:受託ソフトウェア企業（n=266）</c:v>
                </c:pt>
                <c:pt idx="4">
                  <c:v>E:独立系ソフトウェア企業（n=97）</c:v>
                </c:pt>
                <c:pt idx="5">
                  <c:v>F:その他（n=90）</c:v>
                </c:pt>
              </c:strCache>
            </c:strRef>
          </c:cat>
          <c:val>
            <c:numRef>
              <c:f>'[「組込み／IoTに関する動向調査」 集計_データ編_1章_1（A-F）20200306★.xlsx]2-1位置づけ・地域分布'!$N$5:$N$10</c:f>
              <c:numCache>
                <c:formatCode>0.0%</c:formatCode>
                <c:ptCount val="6"/>
                <c:pt idx="0">
                  <c:v>0.13253012048192772</c:v>
                </c:pt>
                <c:pt idx="1">
                  <c:v>0.18784530386740331</c:v>
                </c:pt>
                <c:pt idx="2">
                  <c:v>9.0909090909090912E-2</c:v>
                </c:pt>
                <c:pt idx="3">
                  <c:v>0.12781954887218044</c:v>
                </c:pt>
                <c:pt idx="4">
                  <c:v>9.2783505154639179E-2</c:v>
                </c:pt>
                <c:pt idx="5">
                  <c:v>0.14444444444444443</c:v>
                </c:pt>
              </c:numCache>
            </c:numRef>
          </c:val>
          <c:extLst>
            <c:ext xmlns:c16="http://schemas.microsoft.com/office/drawing/2014/chart" uri="{C3380CC4-5D6E-409C-BE32-E72D297353CC}">
              <c16:uniqueId val="{00000004-F824-4A66-A228-1D3CA6D293F3}"/>
            </c:ext>
          </c:extLst>
        </c:ser>
        <c:ser>
          <c:idx val="4"/>
          <c:order val="4"/>
          <c:tx>
            <c:strRef>
              <c:f>'[「組込み／IoTに関する動向調査」 集計_データ編_1章_1（A-F）20200306★.xlsx]2-1位置づけ・地域分布'!$O$4</c:f>
              <c:strCache>
                <c:ptCount val="1"/>
                <c:pt idx="0">
                  <c:v>中国・四国</c:v>
                </c:pt>
              </c:strCache>
            </c:strRef>
          </c:tx>
          <c:spPr>
            <a:solidFill>
              <a:schemeClr val="accent5"/>
            </a:solidFill>
            <a:ln>
              <a:solidFill>
                <a:schemeClr val="tx1"/>
              </a:solidFill>
            </a:ln>
            <a:effectLst/>
          </c:spPr>
          <c:invertIfNegative val="0"/>
          <c:dLbls>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824-4A66-A228-1D3CA6D293F3}"/>
                </c:ext>
              </c:extLst>
            </c:dLbl>
            <c:dLbl>
              <c:idx val="2"/>
              <c:layout>
                <c:manualLayout>
                  <c:x val="5.1084267706824355E-3"/>
                  <c:y val="1.80555149147971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824-4A66-A228-1D3CA6D293F3}"/>
                </c:ext>
              </c:extLst>
            </c:dLbl>
            <c:dLbl>
              <c:idx val="5"/>
              <c:layout>
                <c:manualLayout>
                  <c:x val="5.8893407461181871E-3"/>
                  <c:y val="2.67977936222548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824-4A66-A228-1D3CA6D293F3}"/>
                </c:ext>
              </c:extLst>
            </c:dLbl>
            <c:spPr>
              <a:noFill/>
              <a:ln>
                <a:noFill/>
              </a:ln>
              <a:effectLst/>
            </c:spPr>
            <c:txPr>
              <a:bodyPr rot="0" spcFirstLastPara="1" vertOverflow="ellipsis" vert="horz" wrap="square" anchor="ctr" anchorCtr="1"/>
              <a:lstStyle/>
              <a:p>
                <a:pPr>
                  <a:defRPr sz="105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集計_データ編_1章_1（A-F）20200306★.xlsx]2-1位置づけ・地域分布'!$J$5:$J$10</c:f>
              <c:strCache>
                <c:ptCount val="6"/>
                <c:pt idx="0">
                  <c:v>A:エンドユーザー（n=166）</c:v>
                </c:pt>
                <c:pt idx="1">
                  <c:v>B:メーカー（n=181）</c:v>
                </c:pt>
                <c:pt idx="2">
                  <c:v>C:系列ソフトウェア企業（n=22）</c:v>
                </c:pt>
                <c:pt idx="3">
                  <c:v>D:受託ソフトウェア企業（n=266）</c:v>
                </c:pt>
                <c:pt idx="4">
                  <c:v>E:独立系ソフトウェア企業（n=97）</c:v>
                </c:pt>
                <c:pt idx="5">
                  <c:v>F:その他（n=90）</c:v>
                </c:pt>
              </c:strCache>
            </c:strRef>
          </c:cat>
          <c:val>
            <c:numRef>
              <c:f>'[「組込み／IoTに関する動向調査」 集計_データ編_1章_1（A-F）20200306★.xlsx]2-1位置づけ・地域分布'!$O$5:$O$10</c:f>
              <c:numCache>
                <c:formatCode>0.0%</c:formatCode>
                <c:ptCount val="6"/>
                <c:pt idx="0">
                  <c:v>7.8313253012048195E-2</c:v>
                </c:pt>
                <c:pt idx="1">
                  <c:v>8.2872928176795577E-2</c:v>
                </c:pt>
                <c:pt idx="2">
                  <c:v>4.5454545454545456E-2</c:v>
                </c:pt>
                <c:pt idx="3">
                  <c:v>9.0225563909774431E-2</c:v>
                </c:pt>
                <c:pt idx="4">
                  <c:v>9.2783505154639179E-2</c:v>
                </c:pt>
                <c:pt idx="5">
                  <c:v>3.3333333333333333E-2</c:v>
                </c:pt>
              </c:numCache>
            </c:numRef>
          </c:val>
          <c:extLst>
            <c:ext xmlns:c16="http://schemas.microsoft.com/office/drawing/2014/chart" uri="{C3380CC4-5D6E-409C-BE32-E72D297353CC}">
              <c16:uniqueId val="{00000008-F824-4A66-A228-1D3CA6D293F3}"/>
            </c:ext>
          </c:extLst>
        </c:ser>
        <c:ser>
          <c:idx val="5"/>
          <c:order val="5"/>
          <c:tx>
            <c:strRef>
              <c:f>'[「組込み／IoTに関する動向調査」 集計_データ編_1章_1（A-F）20200306★.xlsx]2-1位置づけ・地域分布'!$P$4</c:f>
              <c:strCache>
                <c:ptCount val="1"/>
                <c:pt idx="0">
                  <c:v>九州・沖縄</c:v>
                </c:pt>
              </c:strCache>
            </c:strRef>
          </c:tx>
          <c:spPr>
            <a:solidFill>
              <a:schemeClr val="accent6"/>
            </a:solidFill>
            <a:ln>
              <a:solidFill>
                <a:schemeClr val="tx1"/>
              </a:solidFill>
            </a:ln>
            <a:effectLst/>
          </c:spPr>
          <c:invertIfNegative val="0"/>
          <c:dLbls>
            <c:dLbl>
              <c:idx val="1"/>
              <c:layout>
                <c:manualLayout>
                  <c:x val="8.6703867134252724E-3"/>
                  <c:y val="-4.586986937518355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84D-47C8-914B-365BE4B981F2}"/>
                </c:ext>
              </c:extLst>
            </c:dLbl>
            <c:dLbl>
              <c:idx val="2"/>
              <c:layout>
                <c:manualLayout>
                  <c:x val="8.6703867134252724E-3"/>
                  <c:y val="-1.94793864654353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824-4A66-A228-1D3CA6D293F3}"/>
                </c:ext>
              </c:extLst>
            </c:dLbl>
            <c:dLbl>
              <c:idx val="5"/>
              <c:layout>
                <c:manualLayout>
                  <c:x val="2.4393463216368814E-3"/>
                  <c:y val="-1.60567121012283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824-4A66-A228-1D3CA6D293F3}"/>
                </c:ext>
              </c:extLst>
            </c:dLbl>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集計_データ編_1章_1（A-F）20200306★.xlsx]2-1位置づけ・地域分布'!$J$5:$J$10</c:f>
              <c:strCache>
                <c:ptCount val="6"/>
                <c:pt idx="0">
                  <c:v>A:エンドユーザー（n=166）</c:v>
                </c:pt>
                <c:pt idx="1">
                  <c:v>B:メーカー（n=181）</c:v>
                </c:pt>
                <c:pt idx="2">
                  <c:v>C:系列ソフトウェア企業（n=22）</c:v>
                </c:pt>
                <c:pt idx="3">
                  <c:v>D:受託ソフトウェア企業（n=266）</c:v>
                </c:pt>
                <c:pt idx="4">
                  <c:v>E:独立系ソフトウェア企業（n=97）</c:v>
                </c:pt>
                <c:pt idx="5">
                  <c:v>F:その他（n=90）</c:v>
                </c:pt>
              </c:strCache>
            </c:strRef>
          </c:cat>
          <c:val>
            <c:numRef>
              <c:f>'[「組込み／IoTに関する動向調査」 集計_データ編_1章_1（A-F）20200306★.xlsx]2-1位置づけ・地域分布'!$P$5:$P$10</c:f>
              <c:numCache>
                <c:formatCode>0.0%</c:formatCode>
                <c:ptCount val="6"/>
                <c:pt idx="0">
                  <c:v>6.6265060240963861E-2</c:v>
                </c:pt>
                <c:pt idx="1">
                  <c:v>4.4198895027624308E-2</c:v>
                </c:pt>
                <c:pt idx="2">
                  <c:v>4.5454545454545456E-2</c:v>
                </c:pt>
                <c:pt idx="3">
                  <c:v>8.2706766917293228E-2</c:v>
                </c:pt>
                <c:pt idx="4">
                  <c:v>7.2164948453608241E-2</c:v>
                </c:pt>
                <c:pt idx="5">
                  <c:v>7.7777777777777779E-2</c:v>
                </c:pt>
              </c:numCache>
            </c:numRef>
          </c:val>
          <c:extLst>
            <c:ext xmlns:c16="http://schemas.microsoft.com/office/drawing/2014/chart" uri="{C3380CC4-5D6E-409C-BE32-E72D297353CC}">
              <c16:uniqueId val="{0000000C-F824-4A66-A228-1D3CA6D293F3}"/>
            </c:ext>
          </c:extLst>
        </c:ser>
        <c:dLbls>
          <c:showLegendKey val="0"/>
          <c:showVal val="0"/>
          <c:showCatName val="0"/>
          <c:showSerName val="0"/>
          <c:showPercent val="0"/>
          <c:showBubbleSize val="0"/>
        </c:dLbls>
        <c:gapWidth val="40"/>
        <c:overlap val="100"/>
        <c:axId val="436225152"/>
        <c:axId val="436226688"/>
      </c:barChart>
      <c:catAx>
        <c:axId val="436225152"/>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36226688"/>
        <c:crosses val="autoZero"/>
        <c:auto val="1"/>
        <c:lblAlgn val="ctr"/>
        <c:lblOffset val="100"/>
        <c:noMultiLvlLbl val="0"/>
      </c:catAx>
      <c:valAx>
        <c:axId val="436226688"/>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36225152"/>
        <c:crosses val="autoZero"/>
        <c:crossBetween val="between"/>
        <c:majorUnit val="0.2"/>
      </c:valAx>
      <c:spPr>
        <a:noFill/>
        <a:ln>
          <a:solidFill>
            <a:schemeClr val="tx1">
              <a:lumMod val="50000"/>
              <a:lumOff val="50000"/>
            </a:schemeClr>
          </a:solidFill>
        </a:ln>
        <a:effectLst/>
      </c:spPr>
    </c:plotArea>
    <c:legend>
      <c:legendPos val="b"/>
      <c:layout>
        <c:manualLayout>
          <c:xMode val="edge"/>
          <c:yMode val="edge"/>
          <c:x val="0.29473637566137562"/>
          <c:y val="0.91774781746031742"/>
          <c:w val="0.67315061728395065"/>
          <c:h val="6.1085555555555553E-2"/>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042801324897359"/>
          <c:y val="0.23883817794915727"/>
          <c:w val="0.44211626569348855"/>
          <c:h val="0.57193849616675663"/>
        </c:manualLayout>
      </c:layout>
      <c:barChart>
        <c:barDir val="bar"/>
        <c:grouping val="stacked"/>
        <c:varyColors val="0"/>
        <c:ser>
          <c:idx val="2"/>
          <c:order val="0"/>
          <c:tx>
            <c:strRef>
              <c:f>'[「組込み／IoTに関する動向調査」 集計_データ編_1章_1（A-F）20200306★.xlsx]5-7'!$J$6</c:f>
              <c:strCache>
                <c:ptCount val="1"/>
                <c:pt idx="0">
                  <c:v>北海道・東北（n=31）</c:v>
                </c:pt>
              </c:strCache>
            </c:strRef>
          </c:tx>
          <c:spPr>
            <a:solidFill>
              <a:schemeClr val="accent1"/>
            </a:solidFill>
            <a:ln>
              <a:solidFill>
                <a:schemeClr val="tx1"/>
              </a:solidFill>
            </a:ln>
            <a:effectLst/>
          </c:spPr>
          <c:invertIfNegative val="0"/>
          <c:cat>
            <c:strRef>
              <c:f>'[「組込み／IoTに関する動向調査」 集計_データ編_1章_1（A-F）20200306★.xlsx]5-7'!$C$7:$C$13</c:f>
              <c:strCache>
                <c:ptCount val="7"/>
                <c:pt idx="0">
                  <c:v>AV機器／家電機器</c:v>
                </c:pt>
                <c:pt idx="1">
                  <c:v>個人用情報機器</c:v>
                </c:pt>
                <c:pt idx="2">
                  <c:v>業務用端末機器</c:v>
                </c:pt>
                <c:pt idx="3">
                  <c:v>運輸機器／建設機器</c:v>
                </c:pt>
                <c:pt idx="4">
                  <c:v>工業制御／FA機器／産業機器</c:v>
                </c:pt>
                <c:pt idx="5">
                  <c:v>設備機器</c:v>
                </c:pt>
                <c:pt idx="6">
                  <c:v>医療機器</c:v>
                </c:pt>
              </c:strCache>
            </c:strRef>
          </c:cat>
          <c:val>
            <c:numRef>
              <c:f>'[「組込み／IoTに関する動向調査」 集計_データ編_1章_1（A-F）20200306★.xlsx]5-7'!$J$7:$J$13</c:f>
              <c:numCache>
                <c:formatCode>0.0%</c:formatCode>
                <c:ptCount val="7"/>
                <c:pt idx="0">
                  <c:v>3.2258064516129031E-2</c:v>
                </c:pt>
                <c:pt idx="1">
                  <c:v>0.25806451612903225</c:v>
                </c:pt>
                <c:pt idx="2">
                  <c:v>0.16129032258064516</c:v>
                </c:pt>
                <c:pt idx="3">
                  <c:v>0.25806451612903225</c:v>
                </c:pt>
                <c:pt idx="4">
                  <c:v>0.41935483870967744</c:v>
                </c:pt>
                <c:pt idx="5">
                  <c:v>0.12903225806451613</c:v>
                </c:pt>
                <c:pt idx="6">
                  <c:v>9.6774193548387094E-2</c:v>
                </c:pt>
              </c:numCache>
            </c:numRef>
          </c:val>
          <c:extLst>
            <c:ext xmlns:c16="http://schemas.microsoft.com/office/drawing/2014/chart" uri="{C3380CC4-5D6E-409C-BE32-E72D297353CC}">
              <c16:uniqueId val="{00000000-C4E7-4CC8-B44B-647A79265EA7}"/>
            </c:ext>
          </c:extLst>
        </c:ser>
        <c:dLbls>
          <c:showLegendKey val="0"/>
          <c:showVal val="0"/>
          <c:showCatName val="0"/>
          <c:showSerName val="0"/>
          <c:showPercent val="0"/>
          <c:showBubbleSize val="0"/>
        </c:dLbls>
        <c:gapWidth val="40"/>
        <c:overlap val="100"/>
        <c:axId val="440110464"/>
        <c:axId val="439571584"/>
      </c:barChart>
      <c:catAx>
        <c:axId val="44011046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600" b="0" i="0" u="none" strike="noStrike" kern="1200" baseline="0">
                <a:solidFill>
                  <a:schemeClr val="tx1"/>
                </a:solidFill>
                <a:latin typeface="+mn-lt"/>
                <a:ea typeface="+mn-ea"/>
                <a:cs typeface="+mn-cs"/>
              </a:defRPr>
            </a:pPr>
            <a:endParaRPr lang="ja-JP"/>
          </a:p>
        </c:txPr>
        <c:crossAx val="439571584"/>
        <c:crosses val="autoZero"/>
        <c:auto val="1"/>
        <c:lblAlgn val="ctr"/>
        <c:lblOffset val="100"/>
        <c:noMultiLvlLbl val="0"/>
      </c:catAx>
      <c:valAx>
        <c:axId val="439571584"/>
        <c:scaling>
          <c:orientation val="minMax"/>
          <c:max val="0.8"/>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40110464"/>
        <c:crosses val="autoZero"/>
        <c:crossBetween val="between"/>
        <c:majorUnit val="0.2"/>
        <c:minorUnit val="0.2"/>
      </c:valAx>
      <c:spPr>
        <a:noFill/>
        <a:ln>
          <a:solidFill>
            <a:schemeClr val="tx1">
              <a:lumMod val="50000"/>
              <a:lumOff val="50000"/>
            </a:schemeClr>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5042735042735"/>
          <c:y val="0.3235774991539298"/>
          <c:w val="0.73401709401709403"/>
          <c:h val="0.52460132357502876"/>
        </c:manualLayout>
      </c:layout>
      <c:barChart>
        <c:barDir val="bar"/>
        <c:grouping val="stacked"/>
        <c:varyColors val="0"/>
        <c:ser>
          <c:idx val="3"/>
          <c:order val="0"/>
          <c:tx>
            <c:strRef>
              <c:f>'[「組込み／IoTに関する動向調査」 集計_データ編_1章_1（A-F）20200306★.xlsx]5-7'!$K$6</c:f>
              <c:strCache>
                <c:ptCount val="1"/>
                <c:pt idx="0">
                  <c:v>関東（n=208）</c:v>
                </c:pt>
              </c:strCache>
            </c:strRef>
          </c:tx>
          <c:spPr>
            <a:solidFill>
              <a:schemeClr val="accent1"/>
            </a:solidFill>
            <a:ln>
              <a:solidFill>
                <a:schemeClr val="tx1"/>
              </a:solidFill>
            </a:ln>
            <a:effectLst/>
          </c:spPr>
          <c:invertIfNegative val="0"/>
          <c:cat>
            <c:strRef>
              <c:f>'[「組込み／IoTに関する動向調査」 集計_データ編_1章_1（A-F）20200306★.xlsx]5-7'!$C$7:$C$13</c:f>
              <c:strCache>
                <c:ptCount val="7"/>
                <c:pt idx="0">
                  <c:v>AV機器／家電機器</c:v>
                </c:pt>
                <c:pt idx="1">
                  <c:v>個人用情報機器</c:v>
                </c:pt>
                <c:pt idx="2">
                  <c:v>業務用端末機器</c:v>
                </c:pt>
                <c:pt idx="3">
                  <c:v>運輸機器／建設機器</c:v>
                </c:pt>
                <c:pt idx="4">
                  <c:v>工業制御／FA機器／産業機器</c:v>
                </c:pt>
                <c:pt idx="5">
                  <c:v>設備機器</c:v>
                </c:pt>
                <c:pt idx="6">
                  <c:v>医療機器</c:v>
                </c:pt>
              </c:strCache>
            </c:strRef>
          </c:cat>
          <c:val>
            <c:numRef>
              <c:f>'[「組込み／IoTに関する動向調査」 集計_データ編_1章_1（A-F）20200306★.xlsx]5-7'!$K$7:$K$13</c:f>
              <c:numCache>
                <c:formatCode>0.0%</c:formatCode>
                <c:ptCount val="7"/>
                <c:pt idx="0">
                  <c:v>0.17307692307692307</c:v>
                </c:pt>
                <c:pt idx="1">
                  <c:v>0.16826923076923078</c:v>
                </c:pt>
                <c:pt idx="2">
                  <c:v>0.23557692307692307</c:v>
                </c:pt>
                <c:pt idx="3">
                  <c:v>0.36538461538461536</c:v>
                </c:pt>
                <c:pt idx="4">
                  <c:v>0.39903846153846156</c:v>
                </c:pt>
                <c:pt idx="5">
                  <c:v>0.20192307692307693</c:v>
                </c:pt>
                <c:pt idx="6">
                  <c:v>0.22115384615384615</c:v>
                </c:pt>
              </c:numCache>
            </c:numRef>
          </c:val>
          <c:extLst>
            <c:ext xmlns:c16="http://schemas.microsoft.com/office/drawing/2014/chart" uri="{C3380CC4-5D6E-409C-BE32-E72D297353CC}">
              <c16:uniqueId val="{00000000-2C87-4E01-8B90-919443CB202C}"/>
            </c:ext>
          </c:extLst>
        </c:ser>
        <c:dLbls>
          <c:showLegendKey val="0"/>
          <c:showVal val="0"/>
          <c:showCatName val="0"/>
          <c:showSerName val="0"/>
          <c:showPercent val="0"/>
          <c:showBubbleSize val="0"/>
        </c:dLbls>
        <c:gapWidth val="40"/>
        <c:overlap val="100"/>
        <c:axId val="439584256"/>
        <c:axId val="439585792"/>
      </c:barChart>
      <c:catAx>
        <c:axId val="439584256"/>
        <c:scaling>
          <c:orientation val="maxMin"/>
        </c:scaling>
        <c:delete val="1"/>
        <c:axPos val="l"/>
        <c:numFmt formatCode="General" sourceLinked="1"/>
        <c:majorTickMark val="none"/>
        <c:minorTickMark val="none"/>
        <c:tickLblPos val="nextTo"/>
        <c:crossAx val="439585792"/>
        <c:crosses val="autoZero"/>
        <c:auto val="1"/>
        <c:lblAlgn val="ctr"/>
        <c:lblOffset val="100"/>
        <c:noMultiLvlLbl val="0"/>
      </c:catAx>
      <c:valAx>
        <c:axId val="439585792"/>
        <c:scaling>
          <c:orientation val="minMax"/>
          <c:max val="0.8"/>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39584256"/>
        <c:crosses val="autoZero"/>
        <c:crossBetween val="between"/>
        <c:majorUnit val="0.2"/>
      </c:valAx>
      <c:spPr>
        <a:noFill/>
        <a:ln>
          <a:solidFill>
            <a:schemeClr val="tx1">
              <a:lumMod val="50000"/>
              <a:lumOff val="50000"/>
            </a:schemeClr>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5042735042735"/>
          <c:y val="0.3235774991539298"/>
          <c:w val="0.73401709401709403"/>
          <c:h val="0.52460132357502876"/>
        </c:manualLayout>
      </c:layout>
      <c:barChart>
        <c:barDir val="bar"/>
        <c:grouping val="stacked"/>
        <c:varyColors val="0"/>
        <c:ser>
          <c:idx val="3"/>
          <c:order val="0"/>
          <c:tx>
            <c:strRef>
              <c:f>'[「組込み／IoTに関する動向調査」 集計_データ編_1章_1（A-F）20200306★.xlsx]5-7'!$L$6</c:f>
              <c:strCache>
                <c:ptCount val="1"/>
                <c:pt idx="0">
                  <c:v>中部（n=55）</c:v>
                </c:pt>
              </c:strCache>
            </c:strRef>
          </c:tx>
          <c:spPr>
            <a:solidFill>
              <a:schemeClr val="accent1"/>
            </a:solidFill>
            <a:ln>
              <a:solidFill>
                <a:schemeClr val="tx1"/>
              </a:solidFill>
            </a:ln>
            <a:effectLst/>
          </c:spPr>
          <c:invertIfNegative val="0"/>
          <c:cat>
            <c:strRef>
              <c:f>'[「組込み／IoTに関する動向調査」 集計_データ編_1章_1（A-F）20200306★.xlsx]5-7'!$C$7:$C$13</c:f>
              <c:strCache>
                <c:ptCount val="7"/>
                <c:pt idx="0">
                  <c:v>AV機器／家電機器</c:v>
                </c:pt>
                <c:pt idx="1">
                  <c:v>個人用情報機器</c:v>
                </c:pt>
                <c:pt idx="2">
                  <c:v>業務用端末機器</c:v>
                </c:pt>
                <c:pt idx="3">
                  <c:v>運輸機器／建設機器</c:v>
                </c:pt>
                <c:pt idx="4">
                  <c:v>工業制御／FA機器／産業機器</c:v>
                </c:pt>
                <c:pt idx="5">
                  <c:v>設備機器</c:v>
                </c:pt>
                <c:pt idx="6">
                  <c:v>医療機器</c:v>
                </c:pt>
              </c:strCache>
            </c:strRef>
          </c:cat>
          <c:val>
            <c:numRef>
              <c:f>'[「組込み／IoTに関する動向調査」 集計_データ編_1章_1（A-F）20200306★.xlsx]5-7'!$L$7:$L$13</c:f>
              <c:numCache>
                <c:formatCode>0.0%</c:formatCode>
                <c:ptCount val="7"/>
                <c:pt idx="0">
                  <c:v>0.12727272727272726</c:v>
                </c:pt>
                <c:pt idx="1">
                  <c:v>0.10909090909090909</c:v>
                </c:pt>
                <c:pt idx="2">
                  <c:v>7.2727272727272724E-2</c:v>
                </c:pt>
                <c:pt idx="3">
                  <c:v>0.43636363636363634</c:v>
                </c:pt>
                <c:pt idx="4">
                  <c:v>0.43636363636363634</c:v>
                </c:pt>
                <c:pt idx="5">
                  <c:v>0.16363636363636364</c:v>
                </c:pt>
                <c:pt idx="6">
                  <c:v>7.2727272727272724E-2</c:v>
                </c:pt>
              </c:numCache>
            </c:numRef>
          </c:val>
          <c:extLst>
            <c:ext xmlns:c16="http://schemas.microsoft.com/office/drawing/2014/chart" uri="{C3380CC4-5D6E-409C-BE32-E72D297353CC}">
              <c16:uniqueId val="{00000000-BD26-455E-9DC6-D38D6BBE3A43}"/>
            </c:ext>
          </c:extLst>
        </c:ser>
        <c:dLbls>
          <c:showLegendKey val="0"/>
          <c:showVal val="0"/>
          <c:showCatName val="0"/>
          <c:showSerName val="0"/>
          <c:showPercent val="0"/>
          <c:showBubbleSize val="0"/>
        </c:dLbls>
        <c:gapWidth val="40"/>
        <c:overlap val="100"/>
        <c:axId val="439688576"/>
        <c:axId val="439690368"/>
      </c:barChart>
      <c:catAx>
        <c:axId val="439688576"/>
        <c:scaling>
          <c:orientation val="maxMin"/>
        </c:scaling>
        <c:delete val="1"/>
        <c:axPos val="l"/>
        <c:numFmt formatCode="General" sourceLinked="1"/>
        <c:majorTickMark val="none"/>
        <c:minorTickMark val="none"/>
        <c:tickLblPos val="nextTo"/>
        <c:crossAx val="439690368"/>
        <c:crosses val="autoZero"/>
        <c:auto val="1"/>
        <c:lblAlgn val="ctr"/>
        <c:lblOffset val="100"/>
        <c:noMultiLvlLbl val="0"/>
      </c:catAx>
      <c:valAx>
        <c:axId val="439690368"/>
        <c:scaling>
          <c:orientation val="minMax"/>
          <c:max val="0.8"/>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39688576"/>
        <c:crosses val="autoZero"/>
        <c:crossBetween val="between"/>
        <c:majorUnit val="0.2"/>
      </c:valAx>
      <c:spPr>
        <a:noFill/>
        <a:ln>
          <a:solidFill>
            <a:schemeClr val="tx1">
              <a:lumMod val="50000"/>
              <a:lumOff val="50000"/>
            </a:schemeClr>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5042735042735"/>
          <c:y val="0.3235774991539298"/>
          <c:w val="0.73401709401709403"/>
          <c:h val="0.52460132357502876"/>
        </c:manualLayout>
      </c:layout>
      <c:barChart>
        <c:barDir val="bar"/>
        <c:grouping val="stacked"/>
        <c:varyColors val="0"/>
        <c:ser>
          <c:idx val="1"/>
          <c:order val="0"/>
          <c:tx>
            <c:strRef>
              <c:f>'[「組込み／IoTに関する動向調査」 集計_データ編_1章_1（A-F）20200306★.xlsx]5-7'!$M$6</c:f>
              <c:strCache>
                <c:ptCount val="1"/>
                <c:pt idx="0">
                  <c:v>近畿（n=70）</c:v>
                </c:pt>
              </c:strCache>
            </c:strRef>
          </c:tx>
          <c:spPr>
            <a:solidFill>
              <a:schemeClr val="accent1"/>
            </a:solidFill>
            <a:ln>
              <a:solidFill>
                <a:schemeClr val="tx1"/>
              </a:solidFill>
            </a:ln>
            <a:effectLst/>
          </c:spPr>
          <c:invertIfNegative val="0"/>
          <c:cat>
            <c:strRef>
              <c:f>'[「組込み／IoTに関する動向調査」 集計_データ編_1章_1（A-F）20200306★.xlsx]5-7'!$C$7:$C$13</c:f>
              <c:strCache>
                <c:ptCount val="7"/>
                <c:pt idx="0">
                  <c:v>AV機器／家電機器</c:v>
                </c:pt>
                <c:pt idx="1">
                  <c:v>個人用情報機器</c:v>
                </c:pt>
                <c:pt idx="2">
                  <c:v>業務用端末機器</c:v>
                </c:pt>
                <c:pt idx="3">
                  <c:v>運輸機器／建設機器</c:v>
                </c:pt>
                <c:pt idx="4">
                  <c:v>工業制御／FA機器／産業機器</c:v>
                </c:pt>
                <c:pt idx="5">
                  <c:v>設備機器</c:v>
                </c:pt>
                <c:pt idx="6">
                  <c:v>医療機器</c:v>
                </c:pt>
              </c:strCache>
            </c:strRef>
          </c:cat>
          <c:val>
            <c:numRef>
              <c:f>'[「組込み／IoTに関する動向調査」 集計_データ編_1章_1（A-F）20200306★.xlsx]5-7'!$M$7:$M$13</c:f>
              <c:numCache>
                <c:formatCode>0.0%</c:formatCode>
                <c:ptCount val="7"/>
                <c:pt idx="0">
                  <c:v>0.2</c:v>
                </c:pt>
                <c:pt idx="1">
                  <c:v>0.17142857142857143</c:v>
                </c:pt>
                <c:pt idx="2">
                  <c:v>0.24285714285714285</c:v>
                </c:pt>
                <c:pt idx="3">
                  <c:v>0.21428571428571427</c:v>
                </c:pt>
                <c:pt idx="4">
                  <c:v>0.5</c:v>
                </c:pt>
                <c:pt idx="5">
                  <c:v>0.24285714285714285</c:v>
                </c:pt>
                <c:pt idx="6">
                  <c:v>0.17142857142857143</c:v>
                </c:pt>
              </c:numCache>
            </c:numRef>
          </c:val>
          <c:extLst>
            <c:ext xmlns:c16="http://schemas.microsoft.com/office/drawing/2014/chart" uri="{C3380CC4-5D6E-409C-BE32-E72D297353CC}">
              <c16:uniqueId val="{00000000-DB04-423E-8B8E-0121D99219EB}"/>
            </c:ext>
          </c:extLst>
        </c:ser>
        <c:dLbls>
          <c:showLegendKey val="0"/>
          <c:showVal val="0"/>
          <c:showCatName val="0"/>
          <c:showSerName val="0"/>
          <c:showPercent val="0"/>
          <c:showBubbleSize val="0"/>
        </c:dLbls>
        <c:gapWidth val="40"/>
        <c:overlap val="100"/>
        <c:axId val="439711232"/>
        <c:axId val="439712768"/>
      </c:barChart>
      <c:catAx>
        <c:axId val="439711232"/>
        <c:scaling>
          <c:orientation val="maxMin"/>
        </c:scaling>
        <c:delete val="1"/>
        <c:axPos val="l"/>
        <c:numFmt formatCode="General" sourceLinked="1"/>
        <c:majorTickMark val="none"/>
        <c:minorTickMark val="none"/>
        <c:tickLblPos val="nextTo"/>
        <c:crossAx val="439712768"/>
        <c:crosses val="autoZero"/>
        <c:auto val="1"/>
        <c:lblAlgn val="ctr"/>
        <c:lblOffset val="100"/>
        <c:noMultiLvlLbl val="0"/>
      </c:catAx>
      <c:valAx>
        <c:axId val="439712768"/>
        <c:scaling>
          <c:orientation val="minMax"/>
          <c:max val="0.8"/>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39711232"/>
        <c:crosses val="autoZero"/>
        <c:crossBetween val="between"/>
        <c:majorUnit val="0.2"/>
      </c:valAx>
      <c:spPr>
        <a:noFill/>
        <a:ln>
          <a:solidFill>
            <a:schemeClr val="tx1">
              <a:lumMod val="50000"/>
              <a:lumOff val="50000"/>
            </a:schemeClr>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5042735042735"/>
          <c:y val="0.3235774991539298"/>
          <c:w val="0.73401709401709403"/>
          <c:h val="0.52460132357502876"/>
        </c:manualLayout>
      </c:layout>
      <c:barChart>
        <c:barDir val="bar"/>
        <c:grouping val="stacked"/>
        <c:varyColors val="0"/>
        <c:ser>
          <c:idx val="2"/>
          <c:order val="0"/>
          <c:tx>
            <c:strRef>
              <c:f>'[「組込み／IoTに関する動向調査」 集計_データ編_1章_1（A-F）20200306★.xlsx]5-7'!$N$6</c:f>
              <c:strCache>
                <c:ptCount val="1"/>
                <c:pt idx="0">
                  <c:v>中国・四国（n=32）</c:v>
                </c:pt>
              </c:strCache>
            </c:strRef>
          </c:tx>
          <c:spPr>
            <a:solidFill>
              <a:schemeClr val="accent1"/>
            </a:solidFill>
            <a:ln>
              <a:solidFill>
                <a:schemeClr val="tx1"/>
              </a:solidFill>
            </a:ln>
            <a:effectLst/>
          </c:spPr>
          <c:invertIfNegative val="0"/>
          <c:cat>
            <c:strRef>
              <c:f>'[「組込み／IoTに関する動向調査」 集計_データ編_1章_1（A-F）20200306★.xlsx]5-7'!$C$7:$C$13</c:f>
              <c:strCache>
                <c:ptCount val="7"/>
                <c:pt idx="0">
                  <c:v>AV機器／家電機器</c:v>
                </c:pt>
                <c:pt idx="1">
                  <c:v>個人用情報機器</c:v>
                </c:pt>
                <c:pt idx="2">
                  <c:v>業務用端末機器</c:v>
                </c:pt>
                <c:pt idx="3">
                  <c:v>運輸機器／建設機器</c:v>
                </c:pt>
                <c:pt idx="4">
                  <c:v>工業制御／FA機器／産業機器</c:v>
                </c:pt>
                <c:pt idx="5">
                  <c:v>設備機器</c:v>
                </c:pt>
                <c:pt idx="6">
                  <c:v>医療機器</c:v>
                </c:pt>
              </c:strCache>
            </c:strRef>
          </c:cat>
          <c:val>
            <c:numRef>
              <c:f>'[「組込み／IoTに関する動向調査」 集計_データ編_1章_1（A-F）20200306★.xlsx]5-7'!$N$7:$N$13</c:f>
              <c:numCache>
                <c:formatCode>0.0%</c:formatCode>
                <c:ptCount val="7"/>
                <c:pt idx="0">
                  <c:v>0</c:v>
                </c:pt>
                <c:pt idx="1">
                  <c:v>9.375E-2</c:v>
                </c:pt>
                <c:pt idx="2">
                  <c:v>6.25E-2</c:v>
                </c:pt>
                <c:pt idx="3">
                  <c:v>0.3125</c:v>
                </c:pt>
                <c:pt idx="4">
                  <c:v>0.53125</c:v>
                </c:pt>
                <c:pt idx="5">
                  <c:v>0.21875</c:v>
                </c:pt>
                <c:pt idx="6">
                  <c:v>0.1875</c:v>
                </c:pt>
              </c:numCache>
            </c:numRef>
          </c:val>
          <c:extLst>
            <c:ext xmlns:c16="http://schemas.microsoft.com/office/drawing/2014/chart" uri="{C3380CC4-5D6E-409C-BE32-E72D297353CC}">
              <c16:uniqueId val="{00000000-4E56-4675-9F38-59BDF981D4BC}"/>
            </c:ext>
          </c:extLst>
        </c:ser>
        <c:dLbls>
          <c:showLegendKey val="0"/>
          <c:showVal val="0"/>
          <c:showCatName val="0"/>
          <c:showSerName val="0"/>
          <c:showPercent val="0"/>
          <c:showBubbleSize val="0"/>
        </c:dLbls>
        <c:gapWidth val="40"/>
        <c:overlap val="100"/>
        <c:axId val="439741824"/>
        <c:axId val="439624832"/>
      </c:barChart>
      <c:catAx>
        <c:axId val="439741824"/>
        <c:scaling>
          <c:orientation val="maxMin"/>
        </c:scaling>
        <c:delete val="1"/>
        <c:axPos val="l"/>
        <c:numFmt formatCode="General" sourceLinked="1"/>
        <c:majorTickMark val="none"/>
        <c:minorTickMark val="none"/>
        <c:tickLblPos val="nextTo"/>
        <c:crossAx val="439624832"/>
        <c:crosses val="autoZero"/>
        <c:auto val="1"/>
        <c:lblAlgn val="ctr"/>
        <c:lblOffset val="100"/>
        <c:noMultiLvlLbl val="0"/>
      </c:catAx>
      <c:valAx>
        <c:axId val="439624832"/>
        <c:scaling>
          <c:orientation val="minMax"/>
          <c:max val="0.8"/>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39741824"/>
        <c:crosses val="autoZero"/>
        <c:crossBetween val="between"/>
        <c:majorUnit val="0.2"/>
      </c:valAx>
      <c:spPr>
        <a:noFill/>
        <a:ln>
          <a:solidFill>
            <a:schemeClr val="tx1">
              <a:lumMod val="50000"/>
              <a:lumOff val="50000"/>
            </a:schemeClr>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5042735042735"/>
          <c:y val="0.3235774991539298"/>
          <c:w val="0.73401709401709403"/>
          <c:h val="0.52460132357502876"/>
        </c:manualLayout>
      </c:layout>
      <c:barChart>
        <c:barDir val="bar"/>
        <c:grouping val="stacked"/>
        <c:varyColors val="0"/>
        <c:ser>
          <c:idx val="1"/>
          <c:order val="0"/>
          <c:tx>
            <c:strRef>
              <c:f>'[「組込み／IoTに関する動向調査」 集計_データ編_1章_1（A-F）20200306★.xlsx]5-7'!$O$6</c:f>
              <c:strCache>
                <c:ptCount val="1"/>
                <c:pt idx="0">
                  <c:v>九州・沖縄（n=21）</c:v>
                </c:pt>
              </c:strCache>
            </c:strRef>
          </c:tx>
          <c:spPr>
            <a:solidFill>
              <a:schemeClr val="accent1"/>
            </a:solidFill>
            <a:ln>
              <a:solidFill>
                <a:schemeClr val="tx1"/>
              </a:solidFill>
            </a:ln>
            <a:effectLst/>
          </c:spPr>
          <c:invertIfNegative val="0"/>
          <c:cat>
            <c:strRef>
              <c:f>'[「組込み／IoTに関する動向調査」 集計_データ編_1章_1（A-F）20200306★.xlsx]5-7'!$C$7:$C$13</c:f>
              <c:strCache>
                <c:ptCount val="7"/>
                <c:pt idx="0">
                  <c:v>AV機器／家電機器</c:v>
                </c:pt>
                <c:pt idx="1">
                  <c:v>個人用情報機器</c:v>
                </c:pt>
                <c:pt idx="2">
                  <c:v>業務用端末機器</c:v>
                </c:pt>
                <c:pt idx="3">
                  <c:v>運輸機器／建設機器</c:v>
                </c:pt>
                <c:pt idx="4">
                  <c:v>工業制御／FA機器／産業機器</c:v>
                </c:pt>
                <c:pt idx="5">
                  <c:v>設備機器</c:v>
                </c:pt>
                <c:pt idx="6">
                  <c:v>医療機器</c:v>
                </c:pt>
              </c:strCache>
            </c:strRef>
          </c:cat>
          <c:val>
            <c:numRef>
              <c:f>'[「組込み／IoTに関する動向調査」 集計_データ編_1章_1（A-F）20200306★.xlsx]5-7'!$O$7:$O$13</c:f>
              <c:numCache>
                <c:formatCode>0.0%</c:formatCode>
                <c:ptCount val="7"/>
                <c:pt idx="0">
                  <c:v>0.14285714285714285</c:v>
                </c:pt>
                <c:pt idx="1">
                  <c:v>0.19047619047619047</c:v>
                </c:pt>
                <c:pt idx="2">
                  <c:v>9.5238095238095233E-2</c:v>
                </c:pt>
                <c:pt idx="3">
                  <c:v>0.47619047619047616</c:v>
                </c:pt>
                <c:pt idx="4">
                  <c:v>0.42857142857142855</c:v>
                </c:pt>
                <c:pt idx="5">
                  <c:v>0.19047619047619047</c:v>
                </c:pt>
                <c:pt idx="6">
                  <c:v>0.19047619047619047</c:v>
                </c:pt>
              </c:numCache>
            </c:numRef>
          </c:val>
          <c:extLst>
            <c:ext xmlns:c16="http://schemas.microsoft.com/office/drawing/2014/chart" uri="{C3380CC4-5D6E-409C-BE32-E72D297353CC}">
              <c16:uniqueId val="{00000000-39E6-4884-91DD-F9C5648ADEDF}"/>
            </c:ext>
          </c:extLst>
        </c:ser>
        <c:dLbls>
          <c:showLegendKey val="0"/>
          <c:showVal val="0"/>
          <c:showCatName val="0"/>
          <c:showSerName val="0"/>
          <c:showPercent val="0"/>
          <c:showBubbleSize val="0"/>
        </c:dLbls>
        <c:gapWidth val="40"/>
        <c:overlap val="100"/>
        <c:axId val="439662080"/>
        <c:axId val="439663616"/>
      </c:barChart>
      <c:catAx>
        <c:axId val="439662080"/>
        <c:scaling>
          <c:orientation val="maxMin"/>
        </c:scaling>
        <c:delete val="1"/>
        <c:axPos val="l"/>
        <c:numFmt formatCode="General" sourceLinked="1"/>
        <c:majorTickMark val="none"/>
        <c:minorTickMark val="none"/>
        <c:tickLblPos val="nextTo"/>
        <c:crossAx val="439663616"/>
        <c:crosses val="autoZero"/>
        <c:auto val="1"/>
        <c:lblAlgn val="ctr"/>
        <c:lblOffset val="100"/>
        <c:noMultiLvlLbl val="0"/>
      </c:catAx>
      <c:valAx>
        <c:axId val="439663616"/>
        <c:scaling>
          <c:orientation val="minMax"/>
          <c:max val="0.8"/>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39662080"/>
        <c:crosses val="autoZero"/>
        <c:crossBetween val="between"/>
        <c:majorUnit val="0.2"/>
      </c:valAx>
      <c:spPr>
        <a:noFill/>
        <a:ln>
          <a:solidFill>
            <a:schemeClr val="tx1">
              <a:lumMod val="50000"/>
              <a:lumOff val="50000"/>
            </a:schemeClr>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62175745055884"/>
          <c:y val="0.33532833057461942"/>
          <c:w val="0.4117709406037981"/>
          <c:h val="0.54299210331765324"/>
        </c:manualLayout>
      </c:layout>
      <c:barChart>
        <c:barDir val="bar"/>
        <c:grouping val="stacked"/>
        <c:varyColors val="0"/>
        <c:ser>
          <c:idx val="2"/>
          <c:order val="0"/>
          <c:tx>
            <c:strRef>
              <c:f>'[「組込み／IoTに関する動向調査」 集計_データ編_1章_1（A-F）20200306★.xlsx]5-8'!$J$6</c:f>
              <c:strCache>
                <c:ptCount val="1"/>
                <c:pt idx="0">
                  <c:v>北海道・東北（n=27）</c:v>
                </c:pt>
              </c:strCache>
            </c:strRef>
          </c:tx>
          <c:spPr>
            <a:solidFill>
              <a:schemeClr val="accent1"/>
            </a:solidFill>
            <a:ln>
              <a:solidFill>
                <a:schemeClr val="tx1"/>
              </a:solidFill>
            </a:ln>
            <a:effectLst/>
          </c:spPr>
          <c:invertIfNegative val="0"/>
          <c:cat>
            <c:strRef>
              <c:f>'[「組込み／IoTに関する動向調査」 集計_データ編_1章_1（A-F）20200306★.xlsx]5-8'!$C$7:$C$16</c:f>
              <c:strCache>
                <c:ptCount val="10"/>
                <c:pt idx="0">
                  <c:v>住宅／生活</c:v>
                </c:pt>
                <c:pt idx="1">
                  <c:v>病院／医療</c:v>
                </c:pt>
                <c:pt idx="2">
                  <c:v>健康／介護／スポーツ</c:v>
                </c:pt>
                <c:pt idx="3">
                  <c:v>農林水産</c:v>
                </c:pt>
                <c:pt idx="4">
                  <c:v>建築／土木</c:v>
                </c:pt>
                <c:pt idx="5">
                  <c:v>工場／プラント</c:v>
                </c:pt>
                <c:pt idx="6">
                  <c:v>オフィス／店舗</c:v>
                </c:pt>
                <c:pt idx="7">
                  <c:v>移動／交通</c:v>
                </c:pt>
                <c:pt idx="8">
                  <c:v>流通／物流</c:v>
                </c:pt>
                <c:pt idx="9">
                  <c:v>防犯／防災</c:v>
                </c:pt>
              </c:strCache>
            </c:strRef>
          </c:cat>
          <c:val>
            <c:numRef>
              <c:f>'[「組込み／IoTに関する動向調査」 集計_データ編_1章_1（A-F）20200306★.xlsx]5-8'!$J$7:$J$16</c:f>
              <c:numCache>
                <c:formatCode>0.0%</c:formatCode>
                <c:ptCount val="10"/>
                <c:pt idx="0">
                  <c:v>3.7037037037037035E-2</c:v>
                </c:pt>
                <c:pt idx="1">
                  <c:v>3.7037037037037035E-2</c:v>
                </c:pt>
                <c:pt idx="2">
                  <c:v>3.7037037037037035E-2</c:v>
                </c:pt>
                <c:pt idx="3">
                  <c:v>7.407407407407407E-2</c:v>
                </c:pt>
                <c:pt idx="4">
                  <c:v>0.18518518518518517</c:v>
                </c:pt>
                <c:pt idx="5">
                  <c:v>0.40740740740740738</c:v>
                </c:pt>
                <c:pt idx="6">
                  <c:v>0.18518518518518517</c:v>
                </c:pt>
                <c:pt idx="7">
                  <c:v>0.25925925925925924</c:v>
                </c:pt>
                <c:pt idx="8">
                  <c:v>0.1111111111111111</c:v>
                </c:pt>
                <c:pt idx="9">
                  <c:v>3.7037037037037035E-2</c:v>
                </c:pt>
              </c:numCache>
            </c:numRef>
          </c:val>
          <c:extLst>
            <c:ext xmlns:c16="http://schemas.microsoft.com/office/drawing/2014/chart" uri="{C3380CC4-5D6E-409C-BE32-E72D297353CC}">
              <c16:uniqueId val="{00000000-FD04-476E-998A-7E71E50FF37E}"/>
            </c:ext>
          </c:extLst>
        </c:ser>
        <c:dLbls>
          <c:showLegendKey val="0"/>
          <c:showVal val="0"/>
          <c:showCatName val="0"/>
          <c:showSerName val="0"/>
          <c:showPercent val="0"/>
          <c:showBubbleSize val="0"/>
        </c:dLbls>
        <c:gapWidth val="40"/>
        <c:overlap val="100"/>
        <c:axId val="439676288"/>
        <c:axId val="440415360"/>
      </c:barChart>
      <c:catAx>
        <c:axId val="439676288"/>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40415360"/>
        <c:crosses val="autoZero"/>
        <c:auto val="1"/>
        <c:lblAlgn val="ctr"/>
        <c:lblOffset val="100"/>
        <c:noMultiLvlLbl val="0"/>
      </c:catAx>
      <c:valAx>
        <c:axId val="440415360"/>
        <c:scaling>
          <c:orientation val="minMax"/>
          <c:max val="0.8"/>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39676288"/>
        <c:crosses val="autoZero"/>
        <c:crossBetween val="between"/>
        <c:majorUnit val="0.2"/>
      </c:valAx>
      <c:spPr>
        <a:noFill/>
        <a:ln>
          <a:solidFill>
            <a:schemeClr val="tx1">
              <a:lumMod val="50000"/>
              <a:lumOff val="50000"/>
            </a:schemeClr>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5042735042735"/>
          <c:y val="0.3235774991539298"/>
          <c:w val="0.73401709401709403"/>
          <c:h val="0.52460132357502876"/>
        </c:manualLayout>
      </c:layout>
      <c:barChart>
        <c:barDir val="bar"/>
        <c:grouping val="stacked"/>
        <c:varyColors val="0"/>
        <c:ser>
          <c:idx val="3"/>
          <c:order val="0"/>
          <c:tx>
            <c:strRef>
              <c:f>'[「組込み／IoTに関する動向調査」 集計_データ編_1章_1（A-F）20200306★.xlsx]5-8'!$K$6</c:f>
              <c:strCache>
                <c:ptCount val="1"/>
                <c:pt idx="0">
                  <c:v>関東（n=232）</c:v>
                </c:pt>
              </c:strCache>
            </c:strRef>
          </c:tx>
          <c:spPr>
            <a:solidFill>
              <a:schemeClr val="accent1"/>
            </a:solidFill>
            <a:ln>
              <a:solidFill>
                <a:schemeClr val="tx1"/>
              </a:solidFill>
            </a:ln>
            <a:effectLst/>
          </c:spPr>
          <c:invertIfNegative val="0"/>
          <c:cat>
            <c:strRef>
              <c:f>'[「組込み／IoTに関する動向調査」 集計_データ編_1章_1（A-F）20200306★.xlsx]5-8'!$C$7:$C$16</c:f>
              <c:strCache>
                <c:ptCount val="10"/>
                <c:pt idx="0">
                  <c:v>住宅／生活</c:v>
                </c:pt>
                <c:pt idx="1">
                  <c:v>病院／医療</c:v>
                </c:pt>
                <c:pt idx="2">
                  <c:v>健康／介護／スポーツ</c:v>
                </c:pt>
                <c:pt idx="3">
                  <c:v>農林水産</c:v>
                </c:pt>
                <c:pt idx="4">
                  <c:v>建築／土木</c:v>
                </c:pt>
                <c:pt idx="5">
                  <c:v>工場／プラント</c:v>
                </c:pt>
                <c:pt idx="6">
                  <c:v>オフィス／店舗</c:v>
                </c:pt>
                <c:pt idx="7">
                  <c:v>移動／交通</c:v>
                </c:pt>
                <c:pt idx="8">
                  <c:v>流通／物流</c:v>
                </c:pt>
                <c:pt idx="9">
                  <c:v>防犯／防災</c:v>
                </c:pt>
              </c:strCache>
            </c:strRef>
          </c:cat>
          <c:val>
            <c:numRef>
              <c:f>'[「組込み／IoTに関する動向調査」 集計_データ編_1章_1（A-F）20200306★.xlsx]5-8'!$K$7:$K$16</c:f>
              <c:numCache>
                <c:formatCode>0.0%</c:formatCode>
                <c:ptCount val="10"/>
                <c:pt idx="0">
                  <c:v>0.16810344827586207</c:v>
                </c:pt>
                <c:pt idx="1">
                  <c:v>0.11637931034482758</c:v>
                </c:pt>
                <c:pt idx="2">
                  <c:v>0.16810344827586207</c:v>
                </c:pt>
                <c:pt idx="3">
                  <c:v>9.4827586206896547E-2</c:v>
                </c:pt>
                <c:pt idx="4">
                  <c:v>0.17672413793103448</c:v>
                </c:pt>
                <c:pt idx="5">
                  <c:v>0.42672413793103448</c:v>
                </c:pt>
                <c:pt idx="6">
                  <c:v>0.16379310344827586</c:v>
                </c:pt>
                <c:pt idx="7">
                  <c:v>0.21982758620689655</c:v>
                </c:pt>
                <c:pt idx="8">
                  <c:v>0.14224137931034483</c:v>
                </c:pt>
                <c:pt idx="9">
                  <c:v>0.20258620689655171</c:v>
                </c:pt>
              </c:numCache>
            </c:numRef>
          </c:val>
          <c:extLst>
            <c:ext xmlns:c16="http://schemas.microsoft.com/office/drawing/2014/chart" uri="{C3380CC4-5D6E-409C-BE32-E72D297353CC}">
              <c16:uniqueId val="{00000000-1AA7-421A-AD28-F1D2445E3E6C}"/>
            </c:ext>
          </c:extLst>
        </c:ser>
        <c:dLbls>
          <c:showLegendKey val="0"/>
          <c:showVal val="0"/>
          <c:showCatName val="0"/>
          <c:showSerName val="0"/>
          <c:showPercent val="0"/>
          <c:showBubbleSize val="0"/>
        </c:dLbls>
        <c:gapWidth val="40"/>
        <c:overlap val="100"/>
        <c:axId val="440440320"/>
        <c:axId val="440441856"/>
      </c:barChart>
      <c:catAx>
        <c:axId val="440440320"/>
        <c:scaling>
          <c:orientation val="maxMin"/>
        </c:scaling>
        <c:delete val="1"/>
        <c:axPos val="l"/>
        <c:numFmt formatCode="General" sourceLinked="1"/>
        <c:majorTickMark val="none"/>
        <c:minorTickMark val="none"/>
        <c:tickLblPos val="nextTo"/>
        <c:crossAx val="440441856"/>
        <c:crosses val="autoZero"/>
        <c:auto val="1"/>
        <c:lblAlgn val="ctr"/>
        <c:lblOffset val="100"/>
        <c:noMultiLvlLbl val="0"/>
      </c:catAx>
      <c:valAx>
        <c:axId val="440441856"/>
        <c:scaling>
          <c:orientation val="minMax"/>
          <c:max val="0.8"/>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40440320"/>
        <c:crosses val="autoZero"/>
        <c:crossBetween val="between"/>
        <c:majorUnit val="0.2"/>
      </c:valAx>
      <c:spPr>
        <a:noFill/>
        <a:ln>
          <a:solidFill>
            <a:schemeClr val="tx1">
              <a:lumMod val="50000"/>
              <a:lumOff val="50000"/>
            </a:schemeClr>
          </a:solidFill>
        </a:ln>
        <a:effectLst/>
      </c:spPr>
    </c:plotArea>
    <c:legend>
      <c:legendPos val="b"/>
      <c:layout>
        <c:manualLayout>
          <c:xMode val="edge"/>
          <c:yMode val="edge"/>
          <c:x val="5.7909167604049495E-2"/>
          <c:y val="0.88459947293498342"/>
          <c:w val="0.81275239032620927"/>
          <c:h val="8.9544046412993558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5042735042735"/>
          <c:y val="0.3235774991539298"/>
          <c:w val="0.73401709401709403"/>
          <c:h val="0.52460132357502876"/>
        </c:manualLayout>
      </c:layout>
      <c:barChart>
        <c:barDir val="bar"/>
        <c:grouping val="stacked"/>
        <c:varyColors val="0"/>
        <c:ser>
          <c:idx val="3"/>
          <c:order val="0"/>
          <c:tx>
            <c:strRef>
              <c:f>'[「組込み／IoTに関する動向調査」 集計_データ編_1章_1（A-F）20200306★.xlsx]5-8'!$L$6</c:f>
              <c:strCache>
                <c:ptCount val="1"/>
                <c:pt idx="0">
                  <c:v>中部（n=54）</c:v>
                </c:pt>
              </c:strCache>
            </c:strRef>
          </c:tx>
          <c:spPr>
            <a:solidFill>
              <a:schemeClr val="accent1"/>
            </a:solidFill>
            <a:ln>
              <a:solidFill>
                <a:schemeClr val="tx1"/>
              </a:solidFill>
            </a:ln>
            <a:effectLst/>
          </c:spPr>
          <c:invertIfNegative val="0"/>
          <c:cat>
            <c:strRef>
              <c:f>'[「組込み／IoTに関する動向調査」 集計_データ編_1章_1（A-F）20200306★.xlsx]5-8'!$C$7:$C$16</c:f>
              <c:strCache>
                <c:ptCount val="10"/>
                <c:pt idx="0">
                  <c:v>住宅／生活</c:v>
                </c:pt>
                <c:pt idx="1">
                  <c:v>病院／医療</c:v>
                </c:pt>
                <c:pt idx="2">
                  <c:v>健康／介護／スポーツ</c:v>
                </c:pt>
                <c:pt idx="3">
                  <c:v>農林水産</c:v>
                </c:pt>
                <c:pt idx="4">
                  <c:v>建築／土木</c:v>
                </c:pt>
                <c:pt idx="5">
                  <c:v>工場／プラント</c:v>
                </c:pt>
                <c:pt idx="6">
                  <c:v>オフィス／店舗</c:v>
                </c:pt>
                <c:pt idx="7">
                  <c:v>移動／交通</c:v>
                </c:pt>
                <c:pt idx="8">
                  <c:v>流通／物流</c:v>
                </c:pt>
                <c:pt idx="9">
                  <c:v>防犯／防災</c:v>
                </c:pt>
              </c:strCache>
            </c:strRef>
          </c:cat>
          <c:val>
            <c:numRef>
              <c:f>'[「組込み／IoTに関する動向調査」 集計_データ編_1章_1（A-F）20200306★.xlsx]5-8'!$L$7:$L$16</c:f>
              <c:numCache>
                <c:formatCode>0.0%</c:formatCode>
                <c:ptCount val="10"/>
                <c:pt idx="0">
                  <c:v>0.14814814814814814</c:v>
                </c:pt>
                <c:pt idx="1">
                  <c:v>5.5555555555555552E-2</c:v>
                </c:pt>
                <c:pt idx="2">
                  <c:v>0.1111111111111111</c:v>
                </c:pt>
                <c:pt idx="3">
                  <c:v>0</c:v>
                </c:pt>
                <c:pt idx="4">
                  <c:v>9.2592592592592587E-2</c:v>
                </c:pt>
                <c:pt idx="5">
                  <c:v>0.61111111111111116</c:v>
                </c:pt>
                <c:pt idx="6">
                  <c:v>0.16666666666666666</c:v>
                </c:pt>
                <c:pt idx="7">
                  <c:v>0.14814814814814814</c:v>
                </c:pt>
                <c:pt idx="8">
                  <c:v>0.12962962962962962</c:v>
                </c:pt>
                <c:pt idx="9">
                  <c:v>0.12962962962962962</c:v>
                </c:pt>
              </c:numCache>
            </c:numRef>
          </c:val>
          <c:extLst>
            <c:ext xmlns:c16="http://schemas.microsoft.com/office/drawing/2014/chart" uri="{C3380CC4-5D6E-409C-BE32-E72D297353CC}">
              <c16:uniqueId val="{00000000-F3D1-4BDC-BB7F-777487E76E3D}"/>
            </c:ext>
          </c:extLst>
        </c:ser>
        <c:dLbls>
          <c:showLegendKey val="0"/>
          <c:showVal val="0"/>
          <c:showCatName val="0"/>
          <c:showSerName val="0"/>
          <c:showPercent val="0"/>
          <c:showBubbleSize val="0"/>
        </c:dLbls>
        <c:gapWidth val="40"/>
        <c:overlap val="100"/>
        <c:axId val="440466816"/>
        <c:axId val="440218752"/>
      </c:barChart>
      <c:catAx>
        <c:axId val="440466816"/>
        <c:scaling>
          <c:orientation val="maxMin"/>
        </c:scaling>
        <c:delete val="1"/>
        <c:axPos val="l"/>
        <c:numFmt formatCode="General" sourceLinked="1"/>
        <c:majorTickMark val="none"/>
        <c:minorTickMark val="none"/>
        <c:tickLblPos val="nextTo"/>
        <c:crossAx val="440218752"/>
        <c:crosses val="autoZero"/>
        <c:auto val="1"/>
        <c:lblAlgn val="ctr"/>
        <c:lblOffset val="100"/>
        <c:noMultiLvlLbl val="0"/>
      </c:catAx>
      <c:valAx>
        <c:axId val="440218752"/>
        <c:scaling>
          <c:orientation val="minMax"/>
          <c:max val="0.8"/>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40466816"/>
        <c:crosses val="autoZero"/>
        <c:crossBetween val="between"/>
        <c:majorUnit val="0.2"/>
      </c:valAx>
      <c:spPr>
        <a:noFill/>
        <a:ln>
          <a:solidFill>
            <a:schemeClr val="tx1">
              <a:lumMod val="50000"/>
              <a:lumOff val="50000"/>
            </a:schemeClr>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5042735042735"/>
          <c:y val="0.3235774991539298"/>
          <c:w val="0.73401709401709403"/>
          <c:h val="0.52460132357502876"/>
        </c:manualLayout>
      </c:layout>
      <c:barChart>
        <c:barDir val="bar"/>
        <c:grouping val="stacked"/>
        <c:varyColors val="0"/>
        <c:ser>
          <c:idx val="1"/>
          <c:order val="0"/>
          <c:tx>
            <c:strRef>
              <c:f>'[「組込み／IoTに関する動向調査」 集計_データ編_1章_1（A-F）20200306★.xlsx]5-8'!$M$6</c:f>
              <c:strCache>
                <c:ptCount val="1"/>
                <c:pt idx="0">
                  <c:v>近畿（n=57）</c:v>
                </c:pt>
              </c:strCache>
            </c:strRef>
          </c:tx>
          <c:spPr>
            <a:solidFill>
              <a:schemeClr val="accent1"/>
            </a:solidFill>
            <a:ln>
              <a:solidFill>
                <a:schemeClr val="tx1"/>
              </a:solidFill>
            </a:ln>
            <a:effectLst/>
          </c:spPr>
          <c:invertIfNegative val="0"/>
          <c:cat>
            <c:strRef>
              <c:f>'[「組込み／IoTに関する動向調査」 集計_データ編_1章_1（A-F）20200306★.xlsx]5-8'!$C$7:$C$16</c:f>
              <c:strCache>
                <c:ptCount val="10"/>
                <c:pt idx="0">
                  <c:v>住宅／生活</c:v>
                </c:pt>
                <c:pt idx="1">
                  <c:v>病院／医療</c:v>
                </c:pt>
                <c:pt idx="2">
                  <c:v>健康／介護／スポーツ</c:v>
                </c:pt>
                <c:pt idx="3">
                  <c:v>農林水産</c:v>
                </c:pt>
                <c:pt idx="4">
                  <c:v>建築／土木</c:v>
                </c:pt>
                <c:pt idx="5">
                  <c:v>工場／プラント</c:v>
                </c:pt>
                <c:pt idx="6">
                  <c:v>オフィス／店舗</c:v>
                </c:pt>
                <c:pt idx="7">
                  <c:v>移動／交通</c:v>
                </c:pt>
                <c:pt idx="8">
                  <c:v>流通／物流</c:v>
                </c:pt>
                <c:pt idx="9">
                  <c:v>防犯／防災</c:v>
                </c:pt>
              </c:strCache>
            </c:strRef>
          </c:cat>
          <c:val>
            <c:numRef>
              <c:f>'[「組込み／IoTに関する動向調査」 集計_データ編_1章_1（A-F）20200306★.xlsx]5-8'!$M$7:$M$16</c:f>
              <c:numCache>
                <c:formatCode>0.0%</c:formatCode>
                <c:ptCount val="10"/>
                <c:pt idx="0">
                  <c:v>0.15789473684210525</c:v>
                </c:pt>
                <c:pt idx="1">
                  <c:v>0.14035087719298245</c:v>
                </c:pt>
                <c:pt idx="2">
                  <c:v>0.19298245614035087</c:v>
                </c:pt>
                <c:pt idx="3">
                  <c:v>8.771929824561403E-2</c:v>
                </c:pt>
                <c:pt idx="4">
                  <c:v>8.771929824561403E-2</c:v>
                </c:pt>
                <c:pt idx="5">
                  <c:v>0.56140350877192979</c:v>
                </c:pt>
                <c:pt idx="6">
                  <c:v>0.22807017543859648</c:v>
                </c:pt>
                <c:pt idx="7">
                  <c:v>0.14035087719298245</c:v>
                </c:pt>
                <c:pt idx="8">
                  <c:v>0.14035087719298245</c:v>
                </c:pt>
                <c:pt idx="9">
                  <c:v>0.17543859649122806</c:v>
                </c:pt>
              </c:numCache>
            </c:numRef>
          </c:val>
          <c:extLst>
            <c:ext xmlns:c16="http://schemas.microsoft.com/office/drawing/2014/chart" uri="{C3380CC4-5D6E-409C-BE32-E72D297353CC}">
              <c16:uniqueId val="{00000000-313D-4346-823E-2A3C557C87B2}"/>
            </c:ext>
          </c:extLst>
        </c:ser>
        <c:dLbls>
          <c:showLegendKey val="0"/>
          <c:showVal val="0"/>
          <c:showCatName val="0"/>
          <c:showSerName val="0"/>
          <c:showPercent val="0"/>
          <c:showBubbleSize val="0"/>
        </c:dLbls>
        <c:gapWidth val="40"/>
        <c:overlap val="100"/>
        <c:axId val="440239616"/>
        <c:axId val="440241152"/>
      </c:barChart>
      <c:catAx>
        <c:axId val="440239616"/>
        <c:scaling>
          <c:orientation val="maxMin"/>
        </c:scaling>
        <c:delete val="1"/>
        <c:axPos val="l"/>
        <c:numFmt formatCode="General" sourceLinked="1"/>
        <c:majorTickMark val="none"/>
        <c:minorTickMark val="none"/>
        <c:tickLblPos val="nextTo"/>
        <c:crossAx val="440241152"/>
        <c:crosses val="autoZero"/>
        <c:auto val="1"/>
        <c:lblAlgn val="ctr"/>
        <c:lblOffset val="100"/>
        <c:noMultiLvlLbl val="0"/>
      </c:catAx>
      <c:valAx>
        <c:axId val="440241152"/>
        <c:scaling>
          <c:orientation val="minMax"/>
          <c:max val="0.8"/>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40239616"/>
        <c:crosses val="autoZero"/>
        <c:crossBetween val="between"/>
        <c:majorUnit val="0.2"/>
      </c:valAx>
      <c:spPr>
        <a:noFill/>
        <a:ln>
          <a:solidFill>
            <a:schemeClr val="tx1">
              <a:lumMod val="50000"/>
              <a:lumOff val="50000"/>
            </a:schemeClr>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341230888739805"/>
          <c:y val="6.3550396825396829E-2"/>
          <c:w val="0.68130139001683088"/>
          <c:h val="0.6811424785753416"/>
        </c:manualLayout>
      </c:layout>
      <c:barChart>
        <c:barDir val="bar"/>
        <c:grouping val="stacked"/>
        <c:varyColors val="0"/>
        <c:ser>
          <c:idx val="0"/>
          <c:order val="0"/>
          <c:tx>
            <c:strRef>
              <c:f>'[「組込み／IoTに関する動向調査」 集計_データ編_1章_1（A-F）20200306★.xlsx]2-2位置づけ・地域分布 (経年比較)'!$M$4</c:f>
              <c:strCache>
                <c:ptCount val="1"/>
                <c:pt idx="0">
                  <c:v>北海道・東北</c:v>
                </c:pt>
              </c:strCache>
            </c:strRef>
          </c:tx>
          <c:spPr>
            <a:solidFill>
              <a:schemeClr val="accent1"/>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集計_データ編_1章_1（A-F）20200306★.xlsx]2-2位置づけ・地域分布 (経年比較)'!$L$5:$L$7</c:f>
              <c:strCache>
                <c:ptCount val="3"/>
                <c:pt idx="0">
                  <c:v>2019年度（B～E）（n=566）</c:v>
                </c:pt>
                <c:pt idx="1">
                  <c:v>2018年度（n=307）</c:v>
                </c:pt>
                <c:pt idx="2">
                  <c:v>2017年度（n=236）</c:v>
                </c:pt>
              </c:strCache>
            </c:strRef>
          </c:cat>
          <c:val>
            <c:numRef>
              <c:f>'[「組込み／IoTに関する動向調査」 集計_データ編_1章_1（A-F）20200306★.xlsx]2-2位置づけ・地域分布 (経年比較)'!$M$5:$M$7</c:f>
              <c:numCache>
                <c:formatCode>0.0%</c:formatCode>
                <c:ptCount val="3"/>
                <c:pt idx="0">
                  <c:v>7.2438162544169613E-2</c:v>
                </c:pt>
                <c:pt idx="1">
                  <c:v>5.5374592833876218E-2</c:v>
                </c:pt>
                <c:pt idx="2">
                  <c:v>9.3220338983050849E-2</c:v>
                </c:pt>
              </c:numCache>
            </c:numRef>
          </c:val>
          <c:extLst>
            <c:ext xmlns:c16="http://schemas.microsoft.com/office/drawing/2014/chart" uri="{C3380CC4-5D6E-409C-BE32-E72D297353CC}">
              <c16:uniqueId val="{00000000-F9C4-402D-91D4-78E4C1B9FF54}"/>
            </c:ext>
          </c:extLst>
        </c:ser>
        <c:ser>
          <c:idx val="2"/>
          <c:order val="1"/>
          <c:tx>
            <c:strRef>
              <c:f>'[「組込み／IoTに関する動向調査」 集計_データ編_1章_1（A-F）20200306★.xlsx]2-2位置づけ・地域分布 (経年比較)'!$N$4</c:f>
              <c:strCache>
                <c:ptCount val="1"/>
                <c:pt idx="0">
                  <c:v>関東</c:v>
                </c:pt>
              </c:strCache>
            </c:strRef>
          </c:tx>
          <c:spPr>
            <a:solidFill>
              <a:schemeClr val="accent2"/>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集計_データ編_1章_1（A-F）20200306★.xlsx]2-2位置づけ・地域分布 (経年比較)'!$L$5:$L$7</c:f>
              <c:strCache>
                <c:ptCount val="3"/>
                <c:pt idx="0">
                  <c:v>2019年度（B～E）（n=566）</c:v>
                </c:pt>
                <c:pt idx="1">
                  <c:v>2018年度（n=307）</c:v>
                </c:pt>
                <c:pt idx="2">
                  <c:v>2017年度（n=236）</c:v>
                </c:pt>
              </c:strCache>
            </c:strRef>
          </c:cat>
          <c:val>
            <c:numRef>
              <c:f>'[「組込み／IoTに関する動向調査」 集計_データ編_1章_1（A-F）20200306★.xlsx]2-2位置づけ・地域分布 (経年比較)'!$N$5:$N$7</c:f>
              <c:numCache>
                <c:formatCode>0.0%</c:formatCode>
                <c:ptCount val="3"/>
                <c:pt idx="0">
                  <c:v>0.52120141342756188</c:v>
                </c:pt>
                <c:pt idx="1">
                  <c:v>0.52442996742671011</c:v>
                </c:pt>
                <c:pt idx="2">
                  <c:v>0.45338983050847459</c:v>
                </c:pt>
              </c:numCache>
            </c:numRef>
          </c:val>
          <c:extLst>
            <c:ext xmlns:c16="http://schemas.microsoft.com/office/drawing/2014/chart" uri="{C3380CC4-5D6E-409C-BE32-E72D297353CC}">
              <c16:uniqueId val="{00000001-F9C4-402D-91D4-78E4C1B9FF54}"/>
            </c:ext>
          </c:extLst>
        </c:ser>
        <c:ser>
          <c:idx val="1"/>
          <c:order val="2"/>
          <c:tx>
            <c:strRef>
              <c:f>'[「組込み／IoTに関する動向調査」 集計_データ編_1章_1（A-F）20200306★.xlsx]2-2位置づけ・地域分布 (経年比較)'!$O$4</c:f>
              <c:strCache>
                <c:ptCount val="1"/>
                <c:pt idx="0">
                  <c:v>中部</c:v>
                </c:pt>
              </c:strCache>
            </c:strRef>
          </c:tx>
          <c:spPr>
            <a:solidFill>
              <a:schemeClr val="accent3"/>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集計_データ編_1章_1（A-F）20200306★.xlsx]2-2位置づけ・地域分布 (経年比較)'!$L$5:$L$7</c:f>
              <c:strCache>
                <c:ptCount val="3"/>
                <c:pt idx="0">
                  <c:v>2019年度（B～E）（n=566）</c:v>
                </c:pt>
                <c:pt idx="1">
                  <c:v>2018年度（n=307）</c:v>
                </c:pt>
                <c:pt idx="2">
                  <c:v>2017年度（n=236）</c:v>
                </c:pt>
              </c:strCache>
            </c:strRef>
          </c:cat>
          <c:val>
            <c:numRef>
              <c:f>'[「組込み／IoTに関する動向調査」 集計_データ編_1章_1（A-F）20200306★.xlsx]2-2位置づけ・地域分布 (経年比較)'!$O$5:$O$7</c:f>
              <c:numCache>
                <c:formatCode>0.0%</c:formatCode>
                <c:ptCount val="3"/>
                <c:pt idx="0">
                  <c:v>0.11307420494699646</c:v>
                </c:pt>
                <c:pt idx="1">
                  <c:v>0.1465798045602606</c:v>
                </c:pt>
                <c:pt idx="2">
                  <c:v>0.15254237288135594</c:v>
                </c:pt>
              </c:numCache>
            </c:numRef>
          </c:val>
          <c:extLst>
            <c:ext xmlns:c16="http://schemas.microsoft.com/office/drawing/2014/chart" uri="{C3380CC4-5D6E-409C-BE32-E72D297353CC}">
              <c16:uniqueId val="{00000002-F9C4-402D-91D4-78E4C1B9FF54}"/>
            </c:ext>
          </c:extLst>
        </c:ser>
        <c:ser>
          <c:idx val="3"/>
          <c:order val="3"/>
          <c:tx>
            <c:strRef>
              <c:f>'[「組込み／IoTに関する動向調査」 集計_データ編_1章_1（A-F）20200306★.xlsx]2-2位置づけ・地域分布 (経年比較)'!$P$4</c:f>
              <c:strCache>
                <c:ptCount val="1"/>
                <c:pt idx="0">
                  <c:v>近畿</c:v>
                </c:pt>
              </c:strCache>
            </c:strRef>
          </c:tx>
          <c:spPr>
            <a:solidFill>
              <a:schemeClr val="accent4"/>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集計_データ編_1章_1（A-F）20200306★.xlsx]2-2位置づけ・地域分布 (経年比較)'!$L$5:$L$7</c:f>
              <c:strCache>
                <c:ptCount val="3"/>
                <c:pt idx="0">
                  <c:v>2019年度（B～E）（n=566）</c:v>
                </c:pt>
                <c:pt idx="1">
                  <c:v>2018年度（n=307）</c:v>
                </c:pt>
                <c:pt idx="2">
                  <c:v>2017年度（n=236）</c:v>
                </c:pt>
              </c:strCache>
            </c:strRef>
          </c:cat>
          <c:val>
            <c:numRef>
              <c:f>'[「組込み／IoTに関する動向調査」 集計_データ編_1章_1（A-F）20200306★.xlsx]2-2位置づけ・地域分布 (経年比較)'!$P$5:$P$7</c:f>
              <c:numCache>
                <c:formatCode>0.0%</c:formatCode>
                <c:ptCount val="3"/>
                <c:pt idx="0">
                  <c:v>0.13957597173144876</c:v>
                </c:pt>
                <c:pt idx="1">
                  <c:v>0.15960912052117263</c:v>
                </c:pt>
                <c:pt idx="2">
                  <c:v>0.17372881355932204</c:v>
                </c:pt>
              </c:numCache>
            </c:numRef>
          </c:val>
          <c:extLst>
            <c:ext xmlns:c16="http://schemas.microsoft.com/office/drawing/2014/chart" uri="{C3380CC4-5D6E-409C-BE32-E72D297353CC}">
              <c16:uniqueId val="{00000003-F9C4-402D-91D4-78E4C1B9FF54}"/>
            </c:ext>
          </c:extLst>
        </c:ser>
        <c:ser>
          <c:idx val="4"/>
          <c:order val="4"/>
          <c:tx>
            <c:strRef>
              <c:f>'[「組込み／IoTに関する動向調査」 集計_データ編_1章_1（A-F）20200306★.xlsx]2-2位置づけ・地域分布 (経年比較)'!$Q$4</c:f>
              <c:strCache>
                <c:ptCount val="1"/>
                <c:pt idx="0">
                  <c:v>中国・四国</c:v>
                </c:pt>
              </c:strCache>
            </c:strRef>
          </c:tx>
          <c:spPr>
            <a:solidFill>
              <a:schemeClr val="accent5"/>
            </a:solidFill>
            <a:ln>
              <a:solidFill>
                <a:schemeClr val="tx1"/>
              </a:solidFill>
            </a:ln>
            <a:effectLst/>
          </c:spPr>
          <c:invertIfNegative val="0"/>
          <c:dLbls>
            <c:dLbl>
              <c:idx val="1"/>
              <c:layout>
                <c:manualLayout>
                  <c:x val="0"/>
                  <c:y val="-1.11888062600930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9C4-402D-91D4-78E4C1B9FF54}"/>
                </c:ext>
              </c:extLst>
            </c:dLbl>
            <c:dLbl>
              <c:idx val="2"/>
              <c:layout>
                <c:manualLayout>
                  <c:x val="5.108556832694764E-3"/>
                  <c:y val="-1.86477167640327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9C4-402D-91D4-78E4C1B9FF54}"/>
                </c:ext>
              </c:extLst>
            </c:dLbl>
            <c:spPr>
              <a:noFill/>
              <a:ln>
                <a:noFill/>
              </a:ln>
              <a:effectLst/>
            </c:spPr>
            <c:txPr>
              <a:bodyPr rot="0" spcFirstLastPara="1" vertOverflow="ellipsis" vert="horz" wrap="square" anchor="ctr" anchorCtr="1"/>
              <a:lstStyle/>
              <a:p>
                <a:pPr>
                  <a:defRPr sz="105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集計_データ編_1章_1（A-F）20200306★.xlsx]2-2位置づけ・地域分布 (経年比較)'!$L$5:$L$7</c:f>
              <c:strCache>
                <c:ptCount val="3"/>
                <c:pt idx="0">
                  <c:v>2019年度（B～E）（n=566）</c:v>
                </c:pt>
                <c:pt idx="1">
                  <c:v>2018年度（n=307）</c:v>
                </c:pt>
                <c:pt idx="2">
                  <c:v>2017年度（n=236）</c:v>
                </c:pt>
              </c:strCache>
            </c:strRef>
          </c:cat>
          <c:val>
            <c:numRef>
              <c:f>'[「組込み／IoTに関する動向調査」 集計_データ編_1章_1（A-F）20200306★.xlsx]2-2位置づけ・地域分布 (経年比較)'!$Q$5:$Q$7</c:f>
              <c:numCache>
                <c:formatCode>0.0%</c:formatCode>
                <c:ptCount val="3"/>
                <c:pt idx="0">
                  <c:v>8.6572438162544174E-2</c:v>
                </c:pt>
                <c:pt idx="1">
                  <c:v>5.2117263843648211E-2</c:v>
                </c:pt>
                <c:pt idx="2">
                  <c:v>6.3559322033898302E-2</c:v>
                </c:pt>
              </c:numCache>
            </c:numRef>
          </c:val>
          <c:extLst>
            <c:ext xmlns:c16="http://schemas.microsoft.com/office/drawing/2014/chart" uri="{C3380CC4-5D6E-409C-BE32-E72D297353CC}">
              <c16:uniqueId val="{00000006-F9C4-402D-91D4-78E4C1B9FF54}"/>
            </c:ext>
          </c:extLst>
        </c:ser>
        <c:ser>
          <c:idx val="5"/>
          <c:order val="5"/>
          <c:tx>
            <c:strRef>
              <c:f>'[「組込み／IoTに関する動向調査」 集計_データ編_1章_1（A-F）20200306★.xlsx]2-2位置づけ・地域分布 (経年比較)'!$R$4</c:f>
              <c:strCache>
                <c:ptCount val="1"/>
                <c:pt idx="0">
                  <c:v>九州・沖縄</c:v>
                </c:pt>
              </c:strCache>
            </c:strRef>
          </c:tx>
          <c:spPr>
            <a:solidFill>
              <a:schemeClr val="accent6"/>
            </a:solidFill>
            <a:ln>
              <a:solidFill>
                <a:schemeClr val="tx1"/>
              </a:solidFill>
            </a:ln>
            <a:effectLst/>
          </c:spPr>
          <c:invertIfNegative val="0"/>
          <c:dLbls>
            <c:dLbl>
              <c:idx val="1"/>
              <c:layout>
                <c:manualLayout>
                  <c:x val="-5.108556832694764E-3"/>
                  <c:y val="2.2378199859097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9C4-402D-91D4-78E4C1B9FF54}"/>
                </c:ext>
              </c:extLst>
            </c:dLbl>
            <c:dLbl>
              <c:idx val="2"/>
              <c:layout>
                <c:manualLayout>
                  <c:x val="0"/>
                  <c:y val="1.86480104334884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9C4-402D-91D4-78E4C1B9FF54}"/>
                </c:ext>
              </c:extLst>
            </c:dLbl>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集計_データ編_1章_1（A-F）20200306★.xlsx]2-2位置づけ・地域分布 (経年比較)'!$L$5:$L$7</c:f>
              <c:strCache>
                <c:ptCount val="3"/>
                <c:pt idx="0">
                  <c:v>2019年度（B～E）（n=566）</c:v>
                </c:pt>
                <c:pt idx="1">
                  <c:v>2018年度（n=307）</c:v>
                </c:pt>
                <c:pt idx="2">
                  <c:v>2017年度（n=236）</c:v>
                </c:pt>
              </c:strCache>
            </c:strRef>
          </c:cat>
          <c:val>
            <c:numRef>
              <c:f>'[「組込み／IoTに関する動向調査」 集計_データ編_1章_1（A-F）20200306★.xlsx]2-2位置づけ・地域分布 (経年比較)'!$R$5:$R$7</c:f>
              <c:numCache>
                <c:formatCode>0.0%</c:formatCode>
                <c:ptCount val="3"/>
                <c:pt idx="0">
                  <c:v>6.7137809187279157E-2</c:v>
                </c:pt>
                <c:pt idx="1">
                  <c:v>5.5374592833876218E-2</c:v>
                </c:pt>
                <c:pt idx="2">
                  <c:v>5.9322033898305086E-2</c:v>
                </c:pt>
              </c:numCache>
            </c:numRef>
          </c:val>
          <c:extLst>
            <c:ext xmlns:c16="http://schemas.microsoft.com/office/drawing/2014/chart" uri="{C3380CC4-5D6E-409C-BE32-E72D297353CC}">
              <c16:uniqueId val="{00000009-F9C4-402D-91D4-78E4C1B9FF54}"/>
            </c:ext>
          </c:extLst>
        </c:ser>
        <c:ser>
          <c:idx val="6"/>
          <c:order val="6"/>
          <c:tx>
            <c:strRef>
              <c:f>'[「組込み／IoTに関する動向調査」 集計_データ編_1章_1（A-F）20200306★.xlsx]2-2位置づけ・地域分布 (経年比較)'!$S$4</c:f>
              <c:strCache>
                <c:ptCount val="1"/>
                <c:pt idx="0">
                  <c:v>不明</c:v>
                </c:pt>
              </c:strCache>
            </c:strRef>
          </c:tx>
          <c:spPr>
            <a:solidFill>
              <a:schemeClr val="accent1">
                <a:lumMod val="60000"/>
              </a:schemeClr>
            </a:solidFill>
            <a:ln>
              <a:solidFill>
                <a:schemeClr val="tx1"/>
              </a:solidFill>
            </a:ln>
            <a:effectLst/>
          </c:spPr>
          <c:invertIfNegative val="0"/>
          <c:cat>
            <c:strRef>
              <c:f>'[「組込み／IoTに関する動向調査」 集計_データ編_1章_1（A-F）20200306★.xlsx]2-2位置づけ・地域分布 (経年比較)'!$L$5:$L$7</c:f>
              <c:strCache>
                <c:ptCount val="3"/>
                <c:pt idx="0">
                  <c:v>2019年度（B～E）（n=566）</c:v>
                </c:pt>
                <c:pt idx="1">
                  <c:v>2018年度（n=307）</c:v>
                </c:pt>
                <c:pt idx="2">
                  <c:v>2017年度（n=236）</c:v>
                </c:pt>
              </c:strCache>
            </c:strRef>
          </c:cat>
          <c:val>
            <c:numRef>
              <c:f>'[「組込み／IoTに関する動向調査」 集計_データ編_1章_1（A-F）20200306★.xlsx]2-2位置づけ・地域分布 (経年比較)'!$S$5:$S$7</c:f>
              <c:numCache>
                <c:formatCode>0.0%</c:formatCode>
                <c:ptCount val="3"/>
                <c:pt idx="0">
                  <c:v>0</c:v>
                </c:pt>
                <c:pt idx="1">
                  <c:v>6.5146579804560263E-3</c:v>
                </c:pt>
                <c:pt idx="2">
                  <c:v>4.2372881355932203E-3</c:v>
                </c:pt>
              </c:numCache>
            </c:numRef>
          </c:val>
          <c:extLst>
            <c:ext xmlns:c16="http://schemas.microsoft.com/office/drawing/2014/chart" uri="{C3380CC4-5D6E-409C-BE32-E72D297353CC}">
              <c16:uniqueId val="{0000000A-F9C4-402D-91D4-78E4C1B9FF54}"/>
            </c:ext>
          </c:extLst>
        </c:ser>
        <c:dLbls>
          <c:showLegendKey val="0"/>
          <c:showVal val="0"/>
          <c:showCatName val="0"/>
          <c:showSerName val="0"/>
          <c:showPercent val="0"/>
          <c:showBubbleSize val="0"/>
        </c:dLbls>
        <c:gapWidth val="40"/>
        <c:overlap val="100"/>
        <c:axId val="436332032"/>
        <c:axId val="436333568"/>
      </c:barChart>
      <c:catAx>
        <c:axId val="436332032"/>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36333568"/>
        <c:crosses val="autoZero"/>
        <c:auto val="1"/>
        <c:lblAlgn val="ctr"/>
        <c:lblOffset val="100"/>
        <c:noMultiLvlLbl val="0"/>
      </c:catAx>
      <c:valAx>
        <c:axId val="436333568"/>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36332032"/>
        <c:crosses val="autoZero"/>
        <c:crossBetween val="between"/>
      </c:valAx>
      <c:spPr>
        <a:noFill/>
        <a:ln>
          <a:solidFill>
            <a:schemeClr val="tx1">
              <a:lumMod val="50000"/>
              <a:lumOff val="50000"/>
            </a:schemeClr>
          </a:solidFill>
        </a:ln>
        <a:effectLst/>
      </c:spPr>
    </c:plotArea>
    <c:legend>
      <c:legendPos val="b"/>
      <c:layout>
        <c:manualLayout>
          <c:xMode val="edge"/>
          <c:yMode val="edge"/>
          <c:x val="0.2398582912561939"/>
          <c:y val="0.81844658817228577"/>
          <c:w val="0.65652354554335413"/>
          <c:h val="6.4377219177782538E-2"/>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5042735042735"/>
          <c:y val="0.3235774991539298"/>
          <c:w val="0.73401709401709403"/>
          <c:h val="0.52460132357502876"/>
        </c:manualLayout>
      </c:layout>
      <c:barChart>
        <c:barDir val="bar"/>
        <c:grouping val="stacked"/>
        <c:varyColors val="0"/>
        <c:ser>
          <c:idx val="2"/>
          <c:order val="0"/>
          <c:tx>
            <c:strRef>
              <c:f>'[「組込み／IoTに関する動向調査」 集計_データ編_1章_1（A-F）20200306★.xlsx]5-8'!$N$6</c:f>
              <c:strCache>
                <c:ptCount val="1"/>
                <c:pt idx="0">
                  <c:v>中国・四国（n=39）</c:v>
                </c:pt>
              </c:strCache>
            </c:strRef>
          </c:tx>
          <c:spPr>
            <a:solidFill>
              <a:schemeClr val="accent1"/>
            </a:solidFill>
            <a:ln>
              <a:solidFill>
                <a:schemeClr val="tx1"/>
              </a:solidFill>
            </a:ln>
            <a:effectLst/>
          </c:spPr>
          <c:invertIfNegative val="0"/>
          <c:cat>
            <c:strRef>
              <c:f>'[「組込み／IoTに関する動向調査」 集計_データ編_1章_1（A-F）20200306★.xlsx]5-8'!$C$7:$C$16</c:f>
              <c:strCache>
                <c:ptCount val="10"/>
                <c:pt idx="0">
                  <c:v>住宅／生活</c:v>
                </c:pt>
                <c:pt idx="1">
                  <c:v>病院／医療</c:v>
                </c:pt>
                <c:pt idx="2">
                  <c:v>健康／介護／スポーツ</c:v>
                </c:pt>
                <c:pt idx="3">
                  <c:v>農林水産</c:v>
                </c:pt>
                <c:pt idx="4">
                  <c:v>建築／土木</c:v>
                </c:pt>
                <c:pt idx="5">
                  <c:v>工場／プラント</c:v>
                </c:pt>
                <c:pt idx="6">
                  <c:v>オフィス／店舗</c:v>
                </c:pt>
                <c:pt idx="7">
                  <c:v>移動／交通</c:v>
                </c:pt>
                <c:pt idx="8">
                  <c:v>流通／物流</c:v>
                </c:pt>
                <c:pt idx="9">
                  <c:v>防犯／防災</c:v>
                </c:pt>
              </c:strCache>
            </c:strRef>
          </c:cat>
          <c:val>
            <c:numRef>
              <c:f>'[「組込み／IoTに関する動向調査」 集計_データ編_1章_1（A-F）20200306★.xlsx]5-8'!$N$7:$N$16</c:f>
              <c:numCache>
                <c:formatCode>0.0%</c:formatCode>
                <c:ptCount val="10"/>
                <c:pt idx="0">
                  <c:v>2.564102564102564E-2</c:v>
                </c:pt>
                <c:pt idx="1">
                  <c:v>7.6923076923076927E-2</c:v>
                </c:pt>
                <c:pt idx="2">
                  <c:v>7.6923076923076927E-2</c:v>
                </c:pt>
                <c:pt idx="3">
                  <c:v>0.10256410256410256</c:v>
                </c:pt>
                <c:pt idx="4">
                  <c:v>0.10256410256410256</c:v>
                </c:pt>
                <c:pt idx="5">
                  <c:v>0.64102564102564108</c:v>
                </c:pt>
                <c:pt idx="6">
                  <c:v>0.12820512820512819</c:v>
                </c:pt>
                <c:pt idx="7">
                  <c:v>5.128205128205128E-2</c:v>
                </c:pt>
                <c:pt idx="8">
                  <c:v>0.17948717948717949</c:v>
                </c:pt>
                <c:pt idx="9">
                  <c:v>0.17948717948717949</c:v>
                </c:pt>
              </c:numCache>
            </c:numRef>
          </c:val>
          <c:extLst>
            <c:ext xmlns:c16="http://schemas.microsoft.com/office/drawing/2014/chart" uri="{C3380CC4-5D6E-409C-BE32-E72D297353CC}">
              <c16:uniqueId val="{00000000-6400-4593-AF68-6E3A500D4B3D}"/>
            </c:ext>
          </c:extLst>
        </c:ser>
        <c:dLbls>
          <c:showLegendKey val="0"/>
          <c:showVal val="0"/>
          <c:showCatName val="0"/>
          <c:showSerName val="0"/>
          <c:showPercent val="0"/>
          <c:showBubbleSize val="0"/>
        </c:dLbls>
        <c:gapWidth val="40"/>
        <c:overlap val="100"/>
        <c:axId val="440266112"/>
        <c:axId val="440267904"/>
      </c:barChart>
      <c:catAx>
        <c:axId val="440266112"/>
        <c:scaling>
          <c:orientation val="maxMin"/>
        </c:scaling>
        <c:delete val="1"/>
        <c:axPos val="l"/>
        <c:numFmt formatCode="General" sourceLinked="1"/>
        <c:majorTickMark val="none"/>
        <c:minorTickMark val="none"/>
        <c:tickLblPos val="nextTo"/>
        <c:crossAx val="440267904"/>
        <c:crosses val="autoZero"/>
        <c:auto val="1"/>
        <c:lblAlgn val="ctr"/>
        <c:lblOffset val="100"/>
        <c:noMultiLvlLbl val="0"/>
      </c:catAx>
      <c:valAx>
        <c:axId val="440267904"/>
        <c:scaling>
          <c:orientation val="minMax"/>
          <c:max val="0.8"/>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40266112"/>
        <c:crosses val="autoZero"/>
        <c:crossBetween val="between"/>
        <c:majorUnit val="0.2"/>
      </c:valAx>
      <c:spPr>
        <a:noFill/>
        <a:ln>
          <a:solidFill>
            <a:schemeClr val="tx1">
              <a:lumMod val="50000"/>
              <a:lumOff val="50000"/>
            </a:schemeClr>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5042735042735"/>
          <c:y val="0.3235774991539298"/>
          <c:w val="0.73401709401709403"/>
          <c:h val="0.52460132357502876"/>
        </c:manualLayout>
      </c:layout>
      <c:barChart>
        <c:barDir val="bar"/>
        <c:grouping val="stacked"/>
        <c:varyColors val="0"/>
        <c:ser>
          <c:idx val="1"/>
          <c:order val="0"/>
          <c:tx>
            <c:strRef>
              <c:f>'[「組込み／IoTに関する動向調査」 集計_データ編_1章_1（A-F）20200306★.xlsx]5-8'!$O$6</c:f>
              <c:strCache>
                <c:ptCount val="1"/>
                <c:pt idx="0">
                  <c:v>九州・沖縄（n=20）</c:v>
                </c:pt>
              </c:strCache>
            </c:strRef>
          </c:tx>
          <c:spPr>
            <a:solidFill>
              <a:schemeClr val="accent1"/>
            </a:solidFill>
            <a:ln>
              <a:solidFill>
                <a:schemeClr val="tx1"/>
              </a:solidFill>
            </a:ln>
            <a:effectLst/>
          </c:spPr>
          <c:invertIfNegative val="0"/>
          <c:cat>
            <c:strRef>
              <c:f>'[「組込み／IoTに関する動向調査」 集計_データ編_1章_1（A-F）20200306★.xlsx]5-8'!$C$7:$C$16</c:f>
              <c:strCache>
                <c:ptCount val="10"/>
                <c:pt idx="0">
                  <c:v>住宅／生活</c:v>
                </c:pt>
                <c:pt idx="1">
                  <c:v>病院／医療</c:v>
                </c:pt>
                <c:pt idx="2">
                  <c:v>健康／介護／スポーツ</c:v>
                </c:pt>
                <c:pt idx="3">
                  <c:v>農林水産</c:v>
                </c:pt>
                <c:pt idx="4">
                  <c:v>建築／土木</c:v>
                </c:pt>
                <c:pt idx="5">
                  <c:v>工場／プラント</c:v>
                </c:pt>
                <c:pt idx="6">
                  <c:v>オフィス／店舗</c:v>
                </c:pt>
                <c:pt idx="7">
                  <c:v>移動／交通</c:v>
                </c:pt>
                <c:pt idx="8">
                  <c:v>流通／物流</c:v>
                </c:pt>
                <c:pt idx="9">
                  <c:v>防犯／防災</c:v>
                </c:pt>
              </c:strCache>
            </c:strRef>
          </c:cat>
          <c:val>
            <c:numRef>
              <c:f>'[「組込み／IoTに関する動向調査」 集計_データ編_1章_1（A-F）20200306★.xlsx]5-8'!$O$7:$O$16</c:f>
              <c:numCache>
                <c:formatCode>0.0%</c:formatCode>
                <c:ptCount val="10"/>
                <c:pt idx="0">
                  <c:v>0.15</c:v>
                </c:pt>
                <c:pt idx="1">
                  <c:v>0.05</c:v>
                </c:pt>
                <c:pt idx="2">
                  <c:v>0.1</c:v>
                </c:pt>
                <c:pt idx="3">
                  <c:v>0.1</c:v>
                </c:pt>
                <c:pt idx="4">
                  <c:v>0.1</c:v>
                </c:pt>
                <c:pt idx="5">
                  <c:v>0.5</c:v>
                </c:pt>
                <c:pt idx="6">
                  <c:v>0.15</c:v>
                </c:pt>
                <c:pt idx="7">
                  <c:v>0.2</c:v>
                </c:pt>
                <c:pt idx="8">
                  <c:v>0.1</c:v>
                </c:pt>
                <c:pt idx="9">
                  <c:v>0.1</c:v>
                </c:pt>
              </c:numCache>
            </c:numRef>
          </c:val>
          <c:extLst>
            <c:ext xmlns:c16="http://schemas.microsoft.com/office/drawing/2014/chart" uri="{C3380CC4-5D6E-409C-BE32-E72D297353CC}">
              <c16:uniqueId val="{00000000-3C18-43D5-963A-C5034B0235E1}"/>
            </c:ext>
          </c:extLst>
        </c:ser>
        <c:dLbls>
          <c:showLegendKey val="0"/>
          <c:showVal val="0"/>
          <c:showCatName val="0"/>
          <c:showSerName val="0"/>
          <c:showPercent val="0"/>
          <c:showBubbleSize val="0"/>
        </c:dLbls>
        <c:gapWidth val="40"/>
        <c:overlap val="100"/>
        <c:axId val="439776768"/>
        <c:axId val="439778304"/>
      </c:barChart>
      <c:catAx>
        <c:axId val="439776768"/>
        <c:scaling>
          <c:orientation val="maxMin"/>
        </c:scaling>
        <c:delete val="1"/>
        <c:axPos val="l"/>
        <c:numFmt formatCode="General" sourceLinked="1"/>
        <c:majorTickMark val="none"/>
        <c:minorTickMark val="none"/>
        <c:tickLblPos val="nextTo"/>
        <c:crossAx val="439778304"/>
        <c:crosses val="autoZero"/>
        <c:auto val="1"/>
        <c:lblAlgn val="ctr"/>
        <c:lblOffset val="100"/>
        <c:noMultiLvlLbl val="0"/>
      </c:catAx>
      <c:valAx>
        <c:axId val="439778304"/>
        <c:scaling>
          <c:orientation val="minMax"/>
          <c:max val="0.8"/>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39776768"/>
        <c:crosses val="autoZero"/>
        <c:crossBetween val="between"/>
        <c:majorUnit val="0.2"/>
      </c:valAx>
      <c:spPr>
        <a:noFill/>
        <a:ln>
          <a:solidFill>
            <a:schemeClr val="tx1">
              <a:lumMod val="50000"/>
              <a:lumOff val="50000"/>
            </a:schemeClr>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831492102729328"/>
          <c:y val="0.15624859750862644"/>
          <c:w val="0.46578244778357958"/>
          <c:h val="0.63022013343161665"/>
        </c:manualLayout>
      </c:layout>
      <c:barChart>
        <c:barDir val="bar"/>
        <c:grouping val="stacked"/>
        <c:varyColors val="0"/>
        <c:ser>
          <c:idx val="1"/>
          <c:order val="0"/>
          <c:tx>
            <c:strRef>
              <c:f>'[「組込み／IoTに関する動向調査」 集計_データ編_1章_1（A-F）20200306★.xlsx]5-9'!$F$6</c:f>
              <c:strCache>
                <c:ptCount val="1"/>
                <c:pt idx="0">
                  <c:v>100人以下</c:v>
                </c:pt>
              </c:strCache>
            </c:strRef>
          </c:tx>
          <c:spPr>
            <a:solidFill>
              <a:srgbClr val="5B9BD5"/>
            </a:solidFill>
            <a:ln>
              <a:solidFill>
                <a:schemeClr val="tx1"/>
              </a:solidFill>
            </a:ln>
            <a:effectLst/>
          </c:spPr>
          <c:invertIfNegative val="0"/>
          <c:cat>
            <c:strRef>
              <c:f>'[「組込み／IoTに関する動向調査」 集計_データ編_1章_1（A-F）20200306★.xlsx]5-9'!$C$7:$C$13</c:f>
              <c:strCache>
                <c:ptCount val="7"/>
                <c:pt idx="0">
                  <c:v>工業制御／FA機器／産業機器</c:v>
                </c:pt>
                <c:pt idx="1">
                  <c:v>運輸機器／建設機器</c:v>
                </c:pt>
                <c:pt idx="2">
                  <c:v>業務用端末機器</c:v>
                </c:pt>
                <c:pt idx="3">
                  <c:v>医療機器</c:v>
                </c:pt>
                <c:pt idx="4">
                  <c:v>設備機器</c:v>
                </c:pt>
                <c:pt idx="5">
                  <c:v>個人用情報機器</c:v>
                </c:pt>
                <c:pt idx="6">
                  <c:v>AV機器／家電機器</c:v>
                </c:pt>
              </c:strCache>
            </c:strRef>
          </c:cat>
          <c:val>
            <c:numRef>
              <c:f>'[「組込み／IoTに関する動向調査」 集計_データ編_1章_1（A-F）20200306★.xlsx]5-9'!$F$7:$F$13</c:f>
              <c:numCache>
                <c:formatCode>0.0%</c:formatCode>
                <c:ptCount val="7"/>
                <c:pt idx="0">
                  <c:v>0.62222222222222223</c:v>
                </c:pt>
                <c:pt idx="1">
                  <c:v>0.52447552447552448</c:v>
                </c:pt>
                <c:pt idx="2">
                  <c:v>0.59493670886075944</c:v>
                </c:pt>
                <c:pt idx="3">
                  <c:v>0.61333333333333329</c:v>
                </c:pt>
                <c:pt idx="4">
                  <c:v>0.48192771084337349</c:v>
                </c:pt>
                <c:pt idx="5">
                  <c:v>0.6029411764705882</c:v>
                </c:pt>
                <c:pt idx="6">
                  <c:v>0.5901639344262295</c:v>
                </c:pt>
              </c:numCache>
            </c:numRef>
          </c:val>
          <c:extLst>
            <c:ext xmlns:c16="http://schemas.microsoft.com/office/drawing/2014/chart" uri="{C3380CC4-5D6E-409C-BE32-E72D297353CC}">
              <c16:uniqueId val="{00000000-AEB6-423F-A491-E420CFBD802C}"/>
            </c:ext>
          </c:extLst>
        </c:ser>
        <c:ser>
          <c:idx val="3"/>
          <c:order val="1"/>
          <c:tx>
            <c:strRef>
              <c:f>'[「組込み／IoTに関する動向調査」 集計_データ編_1章_1（A-F）20200306★.xlsx]5-9'!$G$6</c:f>
              <c:strCache>
                <c:ptCount val="1"/>
                <c:pt idx="0">
                  <c:v>101人以上</c:v>
                </c:pt>
              </c:strCache>
            </c:strRef>
          </c:tx>
          <c:spPr>
            <a:solidFill>
              <a:srgbClr val="ED7D31"/>
            </a:solidFill>
            <a:ln>
              <a:solidFill>
                <a:schemeClr val="tx1"/>
              </a:solidFill>
            </a:ln>
            <a:effectLst/>
          </c:spPr>
          <c:invertIfNegative val="0"/>
          <c:cat>
            <c:strRef>
              <c:f>'[「組込み／IoTに関する動向調査」 集計_データ編_1章_1（A-F）20200306★.xlsx]5-9'!$C$7:$C$13</c:f>
              <c:strCache>
                <c:ptCount val="7"/>
                <c:pt idx="0">
                  <c:v>工業制御／FA機器／産業機器</c:v>
                </c:pt>
                <c:pt idx="1">
                  <c:v>運輸機器／建設機器</c:v>
                </c:pt>
                <c:pt idx="2">
                  <c:v>業務用端末機器</c:v>
                </c:pt>
                <c:pt idx="3">
                  <c:v>医療機器</c:v>
                </c:pt>
                <c:pt idx="4">
                  <c:v>設備機器</c:v>
                </c:pt>
                <c:pt idx="5">
                  <c:v>個人用情報機器</c:v>
                </c:pt>
                <c:pt idx="6">
                  <c:v>AV機器／家電機器</c:v>
                </c:pt>
              </c:strCache>
            </c:strRef>
          </c:cat>
          <c:val>
            <c:numRef>
              <c:f>'[「組込み／IoTに関する動向調査」 集計_データ編_1章_1（A-F）20200306★.xlsx]5-9'!$G$7:$G$13</c:f>
              <c:numCache>
                <c:formatCode>0.0%</c:formatCode>
                <c:ptCount val="7"/>
                <c:pt idx="0">
                  <c:v>0.37777777777777777</c:v>
                </c:pt>
                <c:pt idx="1">
                  <c:v>0.47552447552447552</c:v>
                </c:pt>
                <c:pt idx="2">
                  <c:v>0.4050632911392405</c:v>
                </c:pt>
                <c:pt idx="3">
                  <c:v>0.38666666666666666</c:v>
                </c:pt>
                <c:pt idx="4">
                  <c:v>0.51807228915662651</c:v>
                </c:pt>
                <c:pt idx="5">
                  <c:v>0.39705882352941174</c:v>
                </c:pt>
                <c:pt idx="6">
                  <c:v>0.4098360655737705</c:v>
                </c:pt>
              </c:numCache>
            </c:numRef>
          </c:val>
          <c:extLst>
            <c:ext xmlns:c16="http://schemas.microsoft.com/office/drawing/2014/chart" uri="{C3380CC4-5D6E-409C-BE32-E72D297353CC}">
              <c16:uniqueId val="{00000001-AEB6-423F-A491-E420CFBD802C}"/>
            </c:ext>
          </c:extLst>
        </c:ser>
        <c:dLbls>
          <c:showLegendKey val="0"/>
          <c:showVal val="0"/>
          <c:showCatName val="0"/>
          <c:showSerName val="0"/>
          <c:showPercent val="0"/>
          <c:showBubbleSize val="0"/>
        </c:dLbls>
        <c:gapWidth val="40"/>
        <c:overlap val="100"/>
        <c:axId val="440292096"/>
        <c:axId val="440293632"/>
      </c:barChart>
      <c:catAx>
        <c:axId val="440292096"/>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40293632"/>
        <c:crosses val="autoZero"/>
        <c:auto val="1"/>
        <c:lblAlgn val="ctr"/>
        <c:lblOffset val="100"/>
        <c:noMultiLvlLbl val="0"/>
      </c:catAx>
      <c:valAx>
        <c:axId val="440293632"/>
        <c:scaling>
          <c:orientation val="minMax"/>
          <c:max val="1"/>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40292096"/>
        <c:crosses val="autoZero"/>
        <c:crossBetween val="between"/>
        <c:majorUnit val="0.5"/>
      </c:valAx>
      <c:spPr>
        <a:noFill/>
        <a:ln>
          <a:solidFill>
            <a:schemeClr val="tx1">
              <a:lumMod val="50000"/>
              <a:lumOff val="50000"/>
            </a:schemeClr>
          </a:solidFill>
        </a:ln>
        <a:effectLst/>
      </c:spPr>
    </c:plotArea>
    <c:legend>
      <c:legendPos val="b"/>
      <c:layout>
        <c:manualLayout>
          <c:xMode val="edge"/>
          <c:yMode val="edge"/>
          <c:x val="0.48834909547087363"/>
          <c:y val="0.80012106105521363"/>
          <c:w val="0.29061230158730161"/>
          <c:h val="0.16038366803176243"/>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909116870008128"/>
          <c:y val="0.14598711862166419"/>
          <c:w val="0.4899248238236098"/>
          <c:h val="0.71042587542545843"/>
        </c:manualLayout>
      </c:layout>
      <c:barChart>
        <c:barDir val="bar"/>
        <c:grouping val="stacked"/>
        <c:varyColors val="0"/>
        <c:ser>
          <c:idx val="0"/>
          <c:order val="0"/>
          <c:tx>
            <c:strRef>
              <c:f>'[「組込み／IoTに関する動向調査」 集計_データ編_1章_1（A-F）20200306★.xlsx]5-9'!$D$6</c:f>
              <c:strCache>
                <c:ptCount val="1"/>
                <c:pt idx="0">
                  <c:v>100人以下</c:v>
                </c:pt>
              </c:strCache>
            </c:strRef>
          </c:tx>
          <c:spPr>
            <a:solidFill>
              <a:srgbClr val="5B9BD5"/>
            </a:solidFill>
            <a:ln>
              <a:solidFill>
                <a:schemeClr val="tx1"/>
              </a:solidFill>
            </a:ln>
            <a:effectLst/>
          </c:spPr>
          <c:invertIfNegative val="0"/>
          <c:cat>
            <c:strRef>
              <c:f>'[「組込み／IoTに関する動向調査」 集計_データ編_1章_1（A-F）20200306★.xlsx]5-9'!$C$7:$C$13</c:f>
              <c:strCache>
                <c:ptCount val="7"/>
                <c:pt idx="0">
                  <c:v>工業制御／FA機器／産業機器</c:v>
                </c:pt>
                <c:pt idx="1">
                  <c:v>運輸機器／建設機器</c:v>
                </c:pt>
                <c:pt idx="2">
                  <c:v>業務用端末機器</c:v>
                </c:pt>
                <c:pt idx="3">
                  <c:v>医療機器</c:v>
                </c:pt>
                <c:pt idx="4">
                  <c:v>設備機器</c:v>
                </c:pt>
                <c:pt idx="5">
                  <c:v>個人用情報機器</c:v>
                </c:pt>
                <c:pt idx="6">
                  <c:v>AV機器／家電機器</c:v>
                </c:pt>
              </c:strCache>
            </c:strRef>
          </c:cat>
          <c:val>
            <c:numRef>
              <c:f>'[「組込み／IoTに関する動向調査」 集計_データ編_1章_1（A-F）20200306★.xlsx]5-9'!$D$7:$D$13</c:f>
              <c:numCache>
                <c:formatCode>General</c:formatCode>
                <c:ptCount val="7"/>
                <c:pt idx="0">
                  <c:v>112</c:v>
                </c:pt>
                <c:pt idx="1">
                  <c:v>75</c:v>
                </c:pt>
                <c:pt idx="2">
                  <c:v>47</c:v>
                </c:pt>
                <c:pt idx="3">
                  <c:v>46</c:v>
                </c:pt>
                <c:pt idx="4">
                  <c:v>40</c:v>
                </c:pt>
                <c:pt idx="5">
                  <c:v>41</c:v>
                </c:pt>
                <c:pt idx="6">
                  <c:v>36</c:v>
                </c:pt>
              </c:numCache>
            </c:numRef>
          </c:val>
          <c:extLst>
            <c:ext xmlns:c16="http://schemas.microsoft.com/office/drawing/2014/chart" uri="{C3380CC4-5D6E-409C-BE32-E72D297353CC}">
              <c16:uniqueId val="{00000000-874A-4EC3-B1B7-52CE70E5282E}"/>
            </c:ext>
          </c:extLst>
        </c:ser>
        <c:ser>
          <c:idx val="1"/>
          <c:order val="1"/>
          <c:tx>
            <c:strRef>
              <c:f>'[「組込み／IoTに関する動向調査」 集計_データ編_1章_1（A-F）20200306★.xlsx]5-9'!$E$6</c:f>
              <c:strCache>
                <c:ptCount val="1"/>
                <c:pt idx="0">
                  <c:v>101人以上</c:v>
                </c:pt>
              </c:strCache>
            </c:strRef>
          </c:tx>
          <c:spPr>
            <a:solidFill>
              <a:srgbClr val="ED7D31"/>
            </a:solidFill>
            <a:ln>
              <a:solidFill>
                <a:schemeClr val="tx1"/>
              </a:solidFill>
            </a:ln>
            <a:effectLst/>
          </c:spPr>
          <c:invertIfNegative val="0"/>
          <c:cat>
            <c:strRef>
              <c:f>'[「組込み／IoTに関する動向調査」 集計_データ編_1章_1（A-F）20200306★.xlsx]5-9'!$C$7:$C$13</c:f>
              <c:strCache>
                <c:ptCount val="7"/>
                <c:pt idx="0">
                  <c:v>工業制御／FA機器／産業機器</c:v>
                </c:pt>
                <c:pt idx="1">
                  <c:v>運輸機器／建設機器</c:v>
                </c:pt>
                <c:pt idx="2">
                  <c:v>業務用端末機器</c:v>
                </c:pt>
                <c:pt idx="3">
                  <c:v>医療機器</c:v>
                </c:pt>
                <c:pt idx="4">
                  <c:v>設備機器</c:v>
                </c:pt>
                <c:pt idx="5">
                  <c:v>個人用情報機器</c:v>
                </c:pt>
                <c:pt idx="6">
                  <c:v>AV機器／家電機器</c:v>
                </c:pt>
              </c:strCache>
            </c:strRef>
          </c:cat>
          <c:val>
            <c:numRef>
              <c:f>'[「組込み／IoTに関する動向調査」 集計_データ編_1章_1（A-F）20200306★.xlsx]5-9'!$E$7:$E$13</c:f>
              <c:numCache>
                <c:formatCode>General</c:formatCode>
                <c:ptCount val="7"/>
                <c:pt idx="0">
                  <c:v>68</c:v>
                </c:pt>
                <c:pt idx="1">
                  <c:v>68</c:v>
                </c:pt>
                <c:pt idx="2">
                  <c:v>32</c:v>
                </c:pt>
                <c:pt idx="3">
                  <c:v>29</c:v>
                </c:pt>
                <c:pt idx="4">
                  <c:v>43</c:v>
                </c:pt>
                <c:pt idx="5">
                  <c:v>27</c:v>
                </c:pt>
                <c:pt idx="6">
                  <c:v>25</c:v>
                </c:pt>
              </c:numCache>
            </c:numRef>
          </c:val>
          <c:extLst>
            <c:ext xmlns:c16="http://schemas.microsoft.com/office/drawing/2014/chart" uri="{C3380CC4-5D6E-409C-BE32-E72D297353CC}">
              <c16:uniqueId val="{00000001-874A-4EC3-B1B7-52CE70E5282E}"/>
            </c:ext>
          </c:extLst>
        </c:ser>
        <c:dLbls>
          <c:showLegendKey val="0"/>
          <c:showVal val="0"/>
          <c:showCatName val="0"/>
          <c:showSerName val="0"/>
          <c:showPercent val="0"/>
          <c:showBubbleSize val="0"/>
        </c:dLbls>
        <c:gapWidth val="40"/>
        <c:overlap val="100"/>
        <c:axId val="440340480"/>
        <c:axId val="440342016"/>
      </c:barChart>
      <c:catAx>
        <c:axId val="440340480"/>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40342016"/>
        <c:crosses val="autoZero"/>
        <c:auto val="1"/>
        <c:lblAlgn val="ctr"/>
        <c:lblOffset val="100"/>
        <c:noMultiLvlLbl val="0"/>
      </c:catAx>
      <c:valAx>
        <c:axId val="440342016"/>
        <c:scaling>
          <c:orientation val="minMax"/>
        </c:scaling>
        <c:delete val="0"/>
        <c:axPos val="t"/>
        <c:majorGridlines>
          <c:spPr>
            <a:ln w="3175" cap="flat" cmpd="sng" algn="ctr">
              <a:solidFill>
                <a:schemeClr val="tx1">
                  <a:lumMod val="50000"/>
                  <a:lumOff val="50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40340480"/>
        <c:crosses val="autoZero"/>
        <c:crossBetween val="between"/>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12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194420132180433"/>
          <c:y val="0.14603572716278501"/>
          <c:w val="0.55717386415059578"/>
          <c:h val="0.6368509074266544"/>
        </c:manualLayout>
      </c:layout>
      <c:barChart>
        <c:barDir val="bar"/>
        <c:grouping val="stacked"/>
        <c:varyColors val="0"/>
        <c:ser>
          <c:idx val="0"/>
          <c:order val="0"/>
          <c:tx>
            <c:strRef>
              <c:f>'[「組込み／IoTに関する動向調査」 集計_データ編_1章_1（A-F）20200306★.xlsx]5-10'!$D$6</c:f>
              <c:strCache>
                <c:ptCount val="1"/>
                <c:pt idx="0">
                  <c:v>100人以下</c:v>
                </c:pt>
              </c:strCache>
            </c:strRef>
          </c:tx>
          <c:spPr>
            <a:solidFill>
              <a:srgbClr val="5B9BD5"/>
            </a:solidFill>
            <a:ln>
              <a:solidFill>
                <a:schemeClr val="tx1"/>
              </a:solidFill>
            </a:ln>
            <a:effectLst/>
          </c:spPr>
          <c:invertIfNegative val="0"/>
          <c:cat>
            <c:strRef>
              <c:f>'[「組込み／IoTに関する動向調査」 集計_データ編_1章_1（A-F）20200306★.xlsx]5-10'!$C$7:$C$16</c:f>
              <c:strCache>
                <c:ptCount val="10"/>
                <c:pt idx="0">
                  <c:v>工場／プラント</c:v>
                </c:pt>
                <c:pt idx="1">
                  <c:v>オフィス／店舗</c:v>
                </c:pt>
                <c:pt idx="2">
                  <c:v>防犯／防災</c:v>
                </c:pt>
                <c:pt idx="3">
                  <c:v>健康／介護／スポーツ</c:v>
                </c:pt>
                <c:pt idx="4">
                  <c:v>移動／交通</c:v>
                </c:pt>
                <c:pt idx="5">
                  <c:v>住宅／生活</c:v>
                </c:pt>
                <c:pt idx="6">
                  <c:v>建築／土木</c:v>
                </c:pt>
                <c:pt idx="7">
                  <c:v>流通／物流</c:v>
                </c:pt>
                <c:pt idx="8">
                  <c:v>病院／医療</c:v>
                </c:pt>
                <c:pt idx="9">
                  <c:v>農林水産</c:v>
                </c:pt>
              </c:strCache>
            </c:strRef>
          </c:cat>
          <c:val>
            <c:numRef>
              <c:f>'[「組込み／IoTに関する動向調査」 集計_データ編_1章_1（A-F）20200306★.xlsx]5-10'!$D$7:$D$16</c:f>
              <c:numCache>
                <c:formatCode>General</c:formatCode>
                <c:ptCount val="10"/>
                <c:pt idx="0">
                  <c:v>132</c:v>
                </c:pt>
                <c:pt idx="1">
                  <c:v>48</c:v>
                </c:pt>
                <c:pt idx="2">
                  <c:v>48</c:v>
                </c:pt>
                <c:pt idx="3">
                  <c:v>47</c:v>
                </c:pt>
                <c:pt idx="4">
                  <c:v>43</c:v>
                </c:pt>
                <c:pt idx="5">
                  <c:v>37</c:v>
                </c:pt>
                <c:pt idx="6">
                  <c:v>36</c:v>
                </c:pt>
                <c:pt idx="7">
                  <c:v>35</c:v>
                </c:pt>
                <c:pt idx="8">
                  <c:v>23</c:v>
                </c:pt>
                <c:pt idx="9">
                  <c:v>23</c:v>
                </c:pt>
              </c:numCache>
            </c:numRef>
          </c:val>
          <c:extLst>
            <c:ext xmlns:c16="http://schemas.microsoft.com/office/drawing/2014/chart" uri="{C3380CC4-5D6E-409C-BE32-E72D297353CC}">
              <c16:uniqueId val="{00000000-6639-4867-904C-2DCFC98A05F9}"/>
            </c:ext>
          </c:extLst>
        </c:ser>
        <c:ser>
          <c:idx val="1"/>
          <c:order val="1"/>
          <c:tx>
            <c:strRef>
              <c:f>'[「組込み／IoTに関する動向調査」 集計_データ編_1章_1（A-F）20200306★.xlsx]5-10'!$E$6</c:f>
              <c:strCache>
                <c:ptCount val="1"/>
                <c:pt idx="0">
                  <c:v>101人以上</c:v>
                </c:pt>
              </c:strCache>
            </c:strRef>
          </c:tx>
          <c:spPr>
            <a:solidFill>
              <a:srgbClr val="ED7D31"/>
            </a:solidFill>
            <a:ln>
              <a:solidFill>
                <a:schemeClr val="tx1"/>
              </a:solidFill>
            </a:ln>
            <a:effectLst/>
          </c:spPr>
          <c:invertIfNegative val="0"/>
          <c:cat>
            <c:strRef>
              <c:f>'[「組込み／IoTに関する動向調査」 集計_データ編_1章_1（A-F）20200306★.xlsx]5-10'!$C$7:$C$16</c:f>
              <c:strCache>
                <c:ptCount val="10"/>
                <c:pt idx="0">
                  <c:v>工場／プラント</c:v>
                </c:pt>
                <c:pt idx="1">
                  <c:v>オフィス／店舗</c:v>
                </c:pt>
                <c:pt idx="2">
                  <c:v>防犯／防災</c:v>
                </c:pt>
                <c:pt idx="3">
                  <c:v>健康／介護／スポーツ</c:v>
                </c:pt>
                <c:pt idx="4">
                  <c:v>移動／交通</c:v>
                </c:pt>
                <c:pt idx="5">
                  <c:v>住宅／生活</c:v>
                </c:pt>
                <c:pt idx="6">
                  <c:v>建築／土木</c:v>
                </c:pt>
                <c:pt idx="7">
                  <c:v>流通／物流</c:v>
                </c:pt>
                <c:pt idx="8">
                  <c:v>病院／医療</c:v>
                </c:pt>
                <c:pt idx="9">
                  <c:v>農林水産</c:v>
                </c:pt>
              </c:strCache>
            </c:strRef>
          </c:cat>
          <c:val>
            <c:numRef>
              <c:f>'[「組込み／IoTに関する動向調査」 集計_データ編_1章_1（A-F）20200306★.xlsx]5-10'!$E$7:$E$16</c:f>
              <c:numCache>
                <c:formatCode>General</c:formatCode>
                <c:ptCount val="10"/>
                <c:pt idx="0">
                  <c:v>77</c:v>
                </c:pt>
                <c:pt idx="1">
                  <c:v>25</c:v>
                </c:pt>
                <c:pt idx="2">
                  <c:v>26</c:v>
                </c:pt>
                <c:pt idx="3">
                  <c:v>15</c:v>
                </c:pt>
                <c:pt idx="4">
                  <c:v>37</c:v>
                </c:pt>
                <c:pt idx="5">
                  <c:v>24</c:v>
                </c:pt>
                <c:pt idx="6">
                  <c:v>26</c:v>
                </c:pt>
                <c:pt idx="7">
                  <c:v>25</c:v>
                </c:pt>
                <c:pt idx="8">
                  <c:v>20</c:v>
                </c:pt>
                <c:pt idx="9">
                  <c:v>12</c:v>
                </c:pt>
              </c:numCache>
            </c:numRef>
          </c:val>
          <c:extLst>
            <c:ext xmlns:c16="http://schemas.microsoft.com/office/drawing/2014/chart" uri="{C3380CC4-5D6E-409C-BE32-E72D297353CC}">
              <c16:uniqueId val="{00000001-6639-4867-904C-2DCFC98A05F9}"/>
            </c:ext>
          </c:extLst>
        </c:ser>
        <c:dLbls>
          <c:showLegendKey val="0"/>
          <c:showVal val="0"/>
          <c:showCatName val="0"/>
          <c:showSerName val="0"/>
          <c:showPercent val="0"/>
          <c:showBubbleSize val="0"/>
        </c:dLbls>
        <c:gapWidth val="40"/>
        <c:overlap val="100"/>
        <c:axId val="440359552"/>
        <c:axId val="440365440"/>
      </c:barChart>
      <c:catAx>
        <c:axId val="440359552"/>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40365440"/>
        <c:crosses val="autoZero"/>
        <c:auto val="1"/>
        <c:lblAlgn val="ctr"/>
        <c:lblOffset val="100"/>
        <c:noMultiLvlLbl val="0"/>
      </c:catAx>
      <c:valAx>
        <c:axId val="440365440"/>
        <c:scaling>
          <c:orientation val="minMax"/>
        </c:scaling>
        <c:delete val="0"/>
        <c:axPos val="t"/>
        <c:majorGridlines>
          <c:spPr>
            <a:ln w="3175" cap="flat" cmpd="sng" algn="ctr">
              <a:solidFill>
                <a:schemeClr val="tx1">
                  <a:lumMod val="50000"/>
                  <a:lumOff val="50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40359552"/>
        <c:crosses val="autoZero"/>
        <c:crossBetween val="between"/>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12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044700686278521"/>
          <c:y val="0.1081981387637679"/>
          <c:w val="0.52223798477219618"/>
          <c:h val="0.69801618780746344"/>
        </c:manualLayout>
      </c:layout>
      <c:barChart>
        <c:barDir val="bar"/>
        <c:grouping val="stacked"/>
        <c:varyColors val="0"/>
        <c:ser>
          <c:idx val="1"/>
          <c:order val="0"/>
          <c:tx>
            <c:strRef>
              <c:f>'[「組込み／IoTに関する動向調査」 集計_データ編_1章_1（A-F）20200306★.xlsx]5-10'!$F$6</c:f>
              <c:strCache>
                <c:ptCount val="1"/>
                <c:pt idx="0">
                  <c:v>100人以下</c:v>
                </c:pt>
              </c:strCache>
            </c:strRef>
          </c:tx>
          <c:spPr>
            <a:solidFill>
              <a:srgbClr val="5B9BD5"/>
            </a:solidFill>
            <a:ln>
              <a:solidFill>
                <a:schemeClr val="tx1"/>
              </a:solidFill>
            </a:ln>
            <a:effectLst/>
          </c:spPr>
          <c:invertIfNegative val="0"/>
          <c:cat>
            <c:strRef>
              <c:f>'[「組込み／IoTに関する動向調査」 集計_データ編_1章_1（A-F）20200306★.xlsx]5-10'!$C$7:$C$16</c:f>
              <c:strCache>
                <c:ptCount val="10"/>
                <c:pt idx="0">
                  <c:v>工場／プラント</c:v>
                </c:pt>
                <c:pt idx="1">
                  <c:v>オフィス／店舗</c:v>
                </c:pt>
                <c:pt idx="2">
                  <c:v>防犯／防災</c:v>
                </c:pt>
                <c:pt idx="3">
                  <c:v>健康／介護／スポーツ</c:v>
                </c:pt>
                <c:pt idx="4">
                  <c:v>移動／交通</c:v>
                </c:pt>
                <c:pt idx="5">
                  <c:v>住宅／生活</c:v>
                </c:pt>
                <c:pt idx="6">
                  <c:v>建築／土木</c:v>
                </c:pt>
                <c:pt idx="7">
                  <c:v>流通／物流</c:v>
                </c:pt>
                <c:pt idx="8">
                  <c:v>病院／医療</c:v>
                </c:pt>
                <c:pt idx="9">
                  <c:v>農林水産</c:v>
                </c:pt>
              </c:strCache>
            </c:strRef>
          </c:cat>
          <c:val>
            <c:numRef>
              <c:f>'[「組込み／IoTに関する動向調査」 集計_データ編_1章_1（A-F）20200306★.xlsx]5-10'!$F$7:$F$16</c:f>
              <c:numCache>
                <c:formatCode>0.0%</c:formatCode>
                <c:ptCount val="10"/>
                <c:pt idx="0">
                  <c:v>0.63157894736842102</c:v>
                </c:pt>
                <c:pt idx="1">
                  <c:v>0.65753424657534243</c:v>
                </c:pt>
                <c:pt idx="2">
                  <c:v>0.64864864864864868</c:v>
                </c:pt>
                <c:pt idx="3">
                  <c:v>0.75806451612903225</c:v>
                </c:pt>
                <c:pt idx="4">
                  <c:v>0.53749999999999998</c:v>
                </c:pt>
                <c:pt idx="5">
                  <c:v>0.60655737704918034</c:v>
                </c:pt>
                <c:pt idx="6">
                  <c:v>0.58064516129032262</c:v>
                </c:pt>
                <c:pt idx="7">
                  <c:v>0.58333333333333337</c:v>
                </c:pt>
                <c:pt idx="8">
                  <c:v>0.53488372093023251</c:v>
                </c:pt>
                <c:pt idx="9">
                  <c:v>0.65714285714285714</c:v>
                </c:pt>
              </c:numCache>
            </c:numRef>
          </c:val>
          <c:extLst>
            <c:ext xmlns:c16="http://schemas.microsoft.com/office/drawing/2014/chart" uri="{C3380CC4-5D6E-409C-BE32-E72D297353CC}">
              <c16:uniqueId val="{00000000-3BB4-4985-9792-E51EDF1DCCDF}"/>
            </c:ext>
          </c:extLst>
        </c:ser>
        <c:ser>
          <c:idx val="3"/>
          <c:order val="1"/>
          <c:tx>
            <c:strRef>
              <c:f>'[「組込み／IoTに関する動向調査」 集計_データ編_1章_1（A-F）20200306★.xlsx]5-10'!$G$6</c:f>
              <c:strCache>
                <c:ptCount val="1"/>
                <c:pt idx="0">
                  <c:v>101人以上</c:v>
                </c:pt>
              </c:strCache>
            </c:strRef>
          </c:tx>
          <c:spPr>
            <a:solidFill>
              <a:srgbClr val="ED7D31"/>
            </a:solidFill>
            <a:ln>
              <a:solidFill>
                <a:schemeClr val="tx1"/>
              </a:solidFill>
            </a:ln>
            <a:effectLst/>
          </c:spPr>
          <c:invertIfNegative val="0"/>
          <c:cat>
            <c:strRef>
              <c:f>'[「組込み／IoTに関する動向調査」 集計_データ編_1章_1（A-F）20200306★.xlsx]5-10'!$C$7:$C$16</c:f>
              <c:strCache>
                <c:ptCount val="10"/>
                <c:pt idx="0">
                  <c:v>工場／プラント</c:v>
                </c:pt>
                <c:pt idx="1">
                  <c:v>オフィス／店舗</c:v>
                </c:pt>
                <c:pt idx="2">
                  <c:v>防犯／防災</c:v>
                </c:pt>
                <c:pt idx="3">
                  <c:v>健康／介護／スポーツ</c:v>
                </c:pt>
                <c:pt idx="4">
                  <c:v>移動／交通</c:v>
                </c:pt>
                <c:pt idx="5">
                  <c:v>住宅／生活</c:v>
                </c:pt>
                <c:pt idx="6">
                  <c:v>建築／土木</c:v>
                </c:pt>
                <c:pt idx="7">
                  <c:v>流通／物流</c:v>
                </c:pt>
                <c:pt idx="8">
                  <c:v>病院／医療</c:v>
                </c:pt>
                <c:pt idx="9">
                  <c:v>農林水産</c:v>
                </c:pt>
              </c:strCache>
            </c:strRef>
          </c:cat>
          <c:val>
            <c:numRef>
              <c:f>'[「組込み／IoTに関する動向調査」 集計_データ編_1章_1（A-F）20200306★.xlsx]5-10'!$G$7:$G$16</c:f>
              <c:numCache>
                <c:formatCode>0.0%</c:formatCode>
                <c:ptCount val="10"/>
                <c:pt idx="0">
                  <c:v>0.36842105263157893</c:v>
                </c:pt>
                <c:pt idx="1">
                  <c:v>0.34246575342465752</c:v>
                </c:pt>
                <c:pt idx="2">
                  <c:v>0.35135135135135137</c:v>
                </c:pt>
                <c:pt idx="3">
                  <c:v>0.24193548387096775</c:v>
                </c:pt>
                <c:pt idx="4">
                  <c:v>0.46250000000000002</c:v>
                </c:pt>
                <c:pt idx="5">
                  <c:v>0.39344262295081966</c:v>
                </c:pt>
                <c:pt idx="6">
                  <c:v>0.41935483870967744</c:v>
                </c:pt>
                <c:pt idx="7">
                  <c:v>0.41666666666666669</c:v>
                </c:pt>
                <c:pt idx="8">
                  <c:v>0.46511627906976744</c:v>
                </c:pt>
                <c:pt idx="9">
                  <c:v>0.34285714285714286</c:v>
                </c:pt>
              </c:numCache>
            </c:numRef>
          </c:val>
          <c:extLst>
            <c:ext xmlns:c16="http://schemas.microsoft.com/office/drawing/2014/chart" uri="{C3380CC4-5D6E-409C-BE32-E72D297353CC}">
              <c16:uniqueId val="{00000001-3BB4-4985-9792-E51EDF1DCCDF}"/>
            </c:ext>
          </c:extLst>
        </c:ser>
        <c:dLbls>
          <c:showLegendKey val="0"/>
          <c:showVal val="0"/>
          <c:showCatName val="0"/>
          <c:showSerName val="0"/>
          <c:showPercent val="0"/>
          <c:showBubbleSize val="0"/>
        </c:dLbls>
        <c:gapWidth val="40"/>
        <c:overlap val="100"/>
        <c:axId val="440735232"/>
        <c:axId val="440736768"/>
      </c:barChart>
      <c:catAx>
        <c:axId val="440735232"/>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40736768"/>
        <c:crosses val="autoZero"/>
        <c:auto val="1"/>
        <c:lblAlgn val="ctr"/>
        <c:lblOffset val="100"/>
        <c:noMultiLvlLbl val="0"/>
      </c:catAx>
      <c:valAx>
        <c:axId val="440736768"/>
        <c:scaling>
          <c:orientation val="minMax"/>
          <c:max val="1"/>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40735232"/>
        <c:crosses val="autoZero"/>
        <c:crossBetween val="between"/>
      </c:valAx>
      <c:spPr>
        <a:noFill/>
        <a:ln>
          <a:solidFill>
            <a:schemeClr val="tx1">
              <a:lumMod val="50000"/>
              <a:lumOff val="50000"/>
            </a:schemeClr>
          </a:solidFill>
        </a:ln>
        <a:effectLst/>
      </c:spPr>
    </c:plotArea>
    <c:legend>
      <c:legendPos val="b"/>
      <c:layout>
        <c:manualLayout>
          <c:xMode val="edge"/>
          <c:yMode val="edge"/>
          <c:x val="0.40659574175040386"/>
          <c:y val="0.84542568015326469"/>
          <c:w val="0.37390692400067937"/>
          <c:h val="0.1501779658544514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285443066231011"/>
          <c:y val="0.16335549899058108"/>
          <c:w val="0.5177907087665744"/>
          <c:h val="0.64154980458238231"/>
        </c:manualLayout>
      </c:layout>
      <c:barChart>
        <c:barDir val="bar"/>
        <c:grouping val="stacked"/>
        <c:varyColors val="0"/>
        <c:ser>
          <c:idx val="0"/>
          <c:order val="0"/>
          <c:tx>
            <c:strRef>
              <c:f>'[「組込み／IoTに関する動向調査」 集計_データ編_1章_1（A-F）20200306★.xlsx]5-11'!$D$6</c:f>
              <c:strCache>
                <c:ptCount val="1"/>
                <c:pt idx="0">
                  <c:v>100人以下</c:v>
                </c:pt>
              </c:strCache>
            </c:strRef>
          </c:tx>
          <c:spPr>
            <a:solidFill>
              <a:srgbClr val="5B9BD5"/>
            </a:solidFill>
            <a:ln>
              <a:solidFill>
                <a:schemeClr val="tx1"/>
              </a:solidFill>
            </a:ln>
            <a:effectLst/>
          </c:spPr>
          <c:invertIfNegative val="0"/>
          <c:cat>
            <c:strRef>
              <c:f>'[「組込み／IoTに関する動向調査」 集計_データ編_1章_1（A-F）20200306★.xlsx]5-11'!$C$7:$C$9</c:f>
              <c:strCache>
                <c:ptCount val="3"/>
                <c:pt idx="0">
                  <c:v>受託開発・人材派遣</c:v>
                </c:pt>
                <c:pt idx="1">
                  <c:v>ソフトウェア製品開発</c:v>
                </c:pt>
                <c:pt idx="2">
                  <c:v>ハードウェア製品開発</c:v>
                </c:pt>
              </c:strCache>
            </c:strRef>
          </c:cat>
          <c:val>
            <c:numRef>
              <c:f>'[「組込み／IoTに関する動向調査」 集計_データ編_1章_1（A-F）20200306★.xlsx]5-11'!$D$7:$D$9</c:f>
              <c:numCache>
                <c:formatCode>General</c:formatCode>
                <c:ptCount val="3"/>
                <c:pt idx="0">
                  <c:v>214</c:v>
                </c:pt>
                <c:pt idx="1">
                  <c:v>158</c:v>
                </c:pt>
                <c:pt idx="2">
                  <c:v>64</c:v>
                </c:pt>
              </c:numCache>
            </c:numRef>
          </c:val>
          <c:extLst>
            <c:ext xmlns:c16="http://schemas.microsoft.com/office/drawing/2014/chart" uri="{C3380CC4-5D6E-409C-BE32-E72D297353CC}">
              <c16:uniqueId val="{00000000-0DDD-4A1B-A6F2-7FA9A9706E0F}"/>
            </c:ext>
          </c:extLst>
        </c:ser>
        <c:ser>
          <c:idx val="1"/>
          <c:order val="1"/>
          <c:tx>
            <c:strRef>
              <c:f>'[「組込み／IoTに関する動向調査」 集計_データ編_1章_1（A-F）20200306★.xlsx]5-11'!$E$6</c:f>
              <c:strCache>
                <c:ptCount val="1"/>
                <c:pt idx="0">
                  <c:v>101人以上</c:v>
                </c:pt>
              </c:strCache>
            </c:strRef>
          </c:tx>
          <c:spPr>
            <a:solidFill>
              <a:srgbClr val="ED7D31"/>
            </a:solidFill>
            <a:ln>
              <a:solidFill>
                <a:schemeClr val="tx1"/>
              </a:solidFill>
            </a:ln>
            <a:effectLst/>
          </c:spPr>
          <c:invertIfNegative val="0"/>
          <c:cat>
            <c:strRef>
              <c:f>'[「組込み／IoTに関する動向調査」 集計_データ編_1章_1（A-F）20200306★.xlsx]5-11'!$C$7:$C$9</c:f>
              <c:strCache>
                <c:ptCount val="3"/>
                <c:pt idx="0">
                  <c:v>受託開発・人材派遣</c:v>
                </c:pt>
                <c:pt idx="1">
                  <c:v>ソフトウェア製品開発</c:v>
                </c:pt>
                <c:pt idx="2">
                  <c:v>ハードウェア製品開発</c:v>
                </c:pt>
              </c:strCache>
            </c:strRef>
          </c:cat>
          <c:val>
            <c:numRef>
              <c:f>'[「組込み／IoTに関する動向調査」 集計_データ編_1章_1（A-F）20200306★.xlsx]5-11'!$E$7:$E$9</c:f>
              <c:numCache>
                <c:formatCode>General</c:formatCode>
                <c:ptCount val="3"/>
                <c:pt idx="0">
                  <c:v>115</c:v>
                </c:pt>
                <c:pt idx="1">
                  <c:v>79</c:v>
                </c:pt>
                <c:pt idx="2">
                  <c:v>27</c:v>
                </c:pt>
              </c:numCache>
            </c:numRef>
          </c:val>
          <c:extLst>
            <c:ext xmlns:c16="http://schemas.microsoft.com/office/drawing/2014/chart" uri="{C3380CC4-5D6E-409C-BE32-E72D297353CC}">
              <c16:uniqueId val="{00000001-0DDD-4A1B-A6F2-7FA9A9706E0F}"/>
            </c:ext>
          </c:extLst>
        </c:ser>
        <c:dLbls>
          <c:showLegendKey val="0"/>
          <c:showVal val="0"/>
          <c:showCatName val="0"/>
          <c:showSerName val="0"/>
          <c:showPercent val="0"/>
          <c:showBubbleSize val="0"/>
        </c:dLbls>
        <c:gapWidth val="40"/>
        <c:overlap val="100"/>
        <c:axId val="440771328"/>
        <c:axId val="440772864"/>
      </c:barChart>
      <c:catAx>
        <c:axId val="440771328"/>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40772864"/>
        <c:crosses val="autoZero"/>
        <c:auto val="1"/>
        <c:lblAlgn val="ctr"/>
        <c:lblOffset val="100"/>
        <c:noMultiLvlLbl val="0"/>
      </c:catAx>
      <c:valAx>
        <c:axId val="440772864"/>
        <c:scaling>
          <c:orientation val="minMax"/>
        </c:scaling>
        <c:delete val="0"/>
        <c:axPos val="t"/>
        <c:majorGridlines>
          <c:spPr>
            <a:ln w="3175" cap="flat" cmpd="sng" algn="ctr">
              <a:solidFill>
                <a:schemeClr val="tx1">
                  <a:lumMod val="50000"/>
                  <a:lumOff val="50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40771328"/>
        <c:crosses val="autoZero"/>
        <c:crossBetween val="between"/>
      </c:valAx>
      <c:spPr>
        <a:noFill/>
        <a:ln>
          <a:solidFill>
            <a:schemeClr val="tx1">
              <a:lumMod val="50000"/>
              <a:lumOff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12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653215138379911"/>
          <c:y val="0.13829995776704418"/>
          <c:w val="0.53197256717755748"/>
          <c:h val="0.67900249676580571"/>
        </c:manualLayout>
      </c:layout>
      <c:barChart>
        <c:barDir val="bar"/>
        <c:grouping val="stacked"/>
        <c:varyColors val="0"/>
        <c:ser>
          <c:idx val="1"/>
          <c:order val="0"/>
          <c:tx>
            <c:strRef>
              <c:f>'[「組込み／IoTに関する動向調査」 集計_データ編_1章_1（A-F）20200306★.xlsx]5-11'!$F$6</c:f>
              <c:strCache>
                <c:ptCount val="1"/>
                <c:pt idx="0">
                  <c:v>100人以下</c:v>
                </c:pt>
              </c:strCache>
            </c:strRef>
          </c:tx>
          <c:spPr>
            <a:solidFill>
              <a:srgbClr val="5B9BD5"/>
            </a:solidFill>
            <a:ln>
              <a:solidFill>
                <a:schemeClr val="tx1"/>
              </a:solidFill>
            </a:ln>
            <a:effectLst/>
          </c:spPr>
          <c:invertIfNegative val="0"/>
          <c:cat>
            <c:strRef>
              <c:f>'[「組込み／IoTに関する動向調査」 集計_データ編_1章_1（A-F）20200306★.xlsx]5-11'!$C$7:$C$9</c:f>
              <c:strCache>
                <c:ptCount val="3"/>
                <c:pt idx="0">
                  <c:v>受託開発・人材派遣</c:v>
                </c:pt>
                <c:pt idx="1">
                  <c:v>ソフトウェア製品開発</c:v>
                </c:pt>
                <c:pt idx="2">
                  <c:v>ハードウェア製品開発</c:v>
                </c:pt>
              </c:strCache>
            </c:strRef>
          </c:cat>
          <c:val>
            <c:numRef>
              <c:f>'[「組込み／IoTに関する動向調査」 集計_データ編_1章_1（A-F）20200306★.xlsx]5-11'!$F$7:$F$9</c:f>
              <c:numCache>
                <c:formatCode>0.0%</c:formatCode>
                <c:ptCount val="3"/>
                <c:pt idx="0">
                  <c:v>0.65045592705167177</c:v>
                </c:pt>
                <c:pt idx="1">
                  <c:v>0.66666666666666663</c:v>
                </c:pt>
                <c:pt idx="2">
                  <c:v>0.70329670329670335</c:v>
                </c:pt>
              </c:numCache>
            </c:numRef>
          </c:val>
          <c:extLst>
            <c:ext xmlns:c16="http://schemas.microsoft.com/office/drawing/2014/chart" uri="{C3380CC4-5D6E-409C-BE32-E72D297353CC}">
              <c16:uniqueId val="{00000000-1298-45AE-9154-67DBDF6BC8ED}"/>
            </c:ext>
          </c:extLst>
        </c:ser>
        <c:ser>
          <c:idx val="3"/>
          <c:order val="1"/>
          <c:tx>
            <c:strRef>
              <c:f>'[「組込み／IoTに関する動向調査」 集計_データ編_1章_1（A-F）20200306★.xlsx]5-11'!$G$6</c:f>
              <c:strCache>
                <c:ptCount val="1"/>
                <c:pt idx="0">
                  <c:v>101人以上</c:v>
                </c:pt>
              </c:strCache>
            </c:strRef>
          </c:tx>
          <c:spPr>
            <a:solidFill>
              <a:srgbClr val="ED7D31"/>
            </a:solidFill>
            <a:ln>
              <a:solidFill>
                <a:schemeClr val="tx1"/>
              </a:solidFill>
            </a:ln>
            <a:effectLst/>
          </c:spPr>
          <c:invertIfNegative val="0"/>
          <c:cat>
            <c:strRef>
              <c:f>'[「組込み／IoTに関する動向調査」 集計_データ編_1章_1（A-F）20200306★.xlsx]5-11'!$C$7:$C$9</c:f>
              <c:strCache>
                <c:ptCount val="3"/>
                <c:pt idx="0">
                  <c:v>受託開発・人材派遣</c:v>
                </c:pt>
                <c:pt idx="1">
                  <c:v>ソフトウェア製品開発</c:v>
                </c:pt>
                <c:pt idx="2">
                  <c:v>ハードウェア製品開発</c:v>
                </c:pt>
              </c:strCache>
            </c:strRef>
          </c:cat>
          <c:val>
            <c:numRef>
              <c:f>'[「組込み／IoTに関する動向調査」 集計_データ編_1章_1（A-F）20200306★.xlsx]5-11'!$G$7:$G$9</c:f>
              <c:numCache>
                <c:formatCode>0.0%</c:formatCode>
                <c:ptCount val="3"/>
                <c:pt idx="0">
                  <c:v>0.34954407294832829</c:v>
                </c:pt>
                <c:pt idx="1">
                  <c:v>0.33333333333333331</c:v>
                </c:pt>
                <c:pt idx="2">
                  <c:v>0.2967032967032967</c:v>
                </c:pt>
              </c:numCache>
            </c:numRef>
          </c:val>
          <c:extLst>
            <c:ext xmlns:c16="http://schemas.microsoft.com/office/drawing/2014/chart" uri="{C3380CC4-5D6E-409C-BE32-E72D297353CC}">
              <c16:uniqueId val="{00000001-1298-45AE-9154-67DBDF6BC8ED}"/>
            </c:ext>
          </c:extLst>
        </c:ser>
        <c:dLbls>
          <c:showLegendKey val="0"/>
          <c:showVal val="0"/>
          <c:showCatName val="0"/>
          <c:showSerName val="0"/>
          <c:showPercent val="0"/>
          <c:showBubbleSize val="0"/>
        </c:dLbls>
        <c:gapWidth val="40"/>
        <c:overlap val="100"/>
        <c:axId val="440606080"/>
        <c:axId val="440611968"/>
      </c:barChart>
      <c:catAx>
        <c:axId val="440606080"/>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40611968"/>
        <c:crosses val="autoZero"/>
        <c:auto val="1"/>
        <c:lblAlgn val="ctr"/>
        <c:lblOffset val="100"/>
        <c:noMultiLvlLbl val="0"/>
      </c:catAx>
      <c:valAx>
        <c:axId val="440611968"/>
        <c:scaling>
          <c:orientation val="minMax"/>
          <c:max val="1"/>
          <c:min val="0"/>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40606080"/>
        <c:crosses val="autoZero"/>
        <c:crossBetween val="between"/>
      </c:valAx>
      <c:spPr>
        <a:noFill/>
        <a:ln>
          <a:solidFill>
            <a:schemeClr val="tx1">
              <a:lumMod val="50000"/>
              <a:lumOff val="50000"/>
            </a:schemeClr>
          </a:solidFill>
        </a:ln>
        <a:effectLst/>
      </c:spPr>
    </c:plotArea>
    <c:legend>
      <c:legendPos val="b"/>
      <c:layout>
        <c:manualLayout>
          <c:xMode val="edge"/>
          <c:yMode val="edge"/>
          <c:x val="0.39626062842465926"/>
          <c:y val="0.83628777000207888"/>
          <c:w val="0.38343724906319693"/>
          <c:h val="0.1637122299979210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'Q6'!$N$5</c:f>
              <c:strCache>
                <c:ptCount val="1"/>
                <c:pt idx="0">
                  <c:v>1.非常に大きい</c:v>
                </c:pt>
              </c:strCache>
            </c:strRef>
          </c:tx>
          <c:spPr>
            <a:solidFill>
              <a:srgbClr val="FF9966"/>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'Q6'!$M$6:$M$11</c:f>
              <c:strCache>
                <c:ptCount val="6"/>
                <c:pt idx="0">
                  <c:v>技術の変化（n=811）</c:v>
                </c:pt>
                <c:pt idx="1">
                  <c:v>デジタル化・ネットワーク化（n=810）</c:v>
                </c:pt>
                <c:pt idx="2">
                  <c:v>オープン化（n=808）</c:v>
                </c:pt>
                <c:pt idx="3">
                  <c:v>グローバル化（n=809）</c:v>
                </c:pt>
                <c:pt idx="4">
                  <c:v>事業境界の変化（n=809）</c:v>
                </c:pt>
                <c:pt idx="5">
                  <c:v>サプライチェーンの変化（n=807）</c:v>
                </c:pt>
              </c:strCache>
            </c:strRef>
          </c:cat>
          <c:val>
            <c:numRef>
              <c:f>'Q6'!$N$6:$N$11</c:f>
              <c:numCache>
                <c:formatCode>0.0%</c:formatCode>
                <c:ptCount val="6"/>
                <c:pt idx="0">
                  <c:v>0.3008631319358816</c:v>
                </c:pt>
                <c:pt idx="1">
                  <c:v>0.21975308641975308</c:v>
                </c:pt>
                <c:pt idx="2">
                  <c:v>0.10519801980198019</c:v>
                </c:pt>
                <c:pt idx="3">
                  <c:v>0.12360939431396786</c:v>
                </c:pt>
                <c:pt idx="4">
                  <c:v>0.12608158220024721</c:v>
                </c:pt>
                <c:pt idx="5">
                  <c:v>7.5588599752168528E-2</c:v>
                </c:pt>
              </c:numCache>
            </c:numRef>
          </c:val>
          <c:extLst>
            <c:ext xmlns:c16="http://schemas.microsoft.com/office/drawing/2014/chart" uri="{C3380CC4-5D6E-409C-BE32-E72D297353CC}">
              <c16:uniqueId val="{00000000-48B6-4C8F-A5EC-047EFA4F097C}"/>
            </c:ext>
          </c:extLst>
        </c:ser>
        <c:ser>
          <c:idx val="2"/>
          <c:order val="1"/>
          <c:tx>
            <c:strRef>
              <c:f>'Q6'!$O$5</c:f>
              <c:strCache>
                <c:ptCount val="1"/>
                <c:pt idx="0">
                  <c:v>2.大きい</c:v>
                </c:pt>
              </c:strCache>
            </c:strRef>
          </c:tx>
          <c:spPr>
            <a:solidFill>
              <a:srgbClr val="FFCC99"/>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'Q6'!$M$6:$M$11</c:f>
              <c:strCache>
                <c:ptCount val="6"/>
                <c:pt idx="0">
                  <c:v>技術の変化（n=811）</c:v>
                </c:pt>
                <c:pt idx="1">
                  <c:v>デジタル化・ネットワーク化（n=810）</c:v>
                </c:pt>
                <c:pt idx="2">
                  <c:v>オープン化（n=808）</c:v>
                </c:pt>
                <c:pt idx="3">
                  <c:v>グローバル化（n=809）</c:v>
                </c:pt>
                <c:pt idx="4">
                  <c:v>事業境界の変化（n=809）</c:v>
                </c:pt>
                <c:pt idx="5">
                  <c:v>サプライチェーンの変化（n=807）</c:v>
                </c:pt>
              </c:strCache>
            </c:strRef>
          </c:cat>
          <c:val>
            <c:numRef>
              <c:f>'Q6'!$O$6:$O$11</c:f>
              <c:numCache>
                <c:formatCode>0.0%</c:formatCode>
                <c:ptCount val="6"/>
                <c:pt idx="0">
                  <c:v>0.52157829839704073</c:v>
                </c:pt>
                <c:pt idx="1">
                  <c:v>0.48148148148148145</c:v>
                </c:pt>
                <c:pt idx="2">
                  <c:v>0.37376237623762376</c:v>
                </c:pt>
                <c:pt idx="3">
                  <c:v>0.35970333745364647</c:v>
                </c:pt>
                <c:pt idx="4">
                  <c:v>0.44004944375772559</c:v>
                </c:pt>
                <c:pt idx="5">
                  <c:v>0.27509293680297398</c:v>
                </c:pt>
              </c:numCache>
            </c:numRef>
          </c:val>
          <c:extLst>
            <c:ext xmlns:c16="http://schemas.microsoft.com/office/drawing/2014/chart" uri="{C3380CC4-5D6E-409C-BE32-E72D297353CC}">
              <c16:uniqueId val="{00000001-48B6-4C8F-A5EC-047EFA4F097C}"/>
            </c:ext>
          </c:extLst>
        </c:ser>
        <c:ser>
          <c:idx val="1"/>
          <c:order val="2"/>
          <c:tx>
            <c:strRef>
              <c:f>'Q6'!$P$5</c:f>
              <c:strCache>
                <c:ptCount val="1"/>
                <c:pt idx="0">
                  <c:v>3.少ない</c:v>
                </c:pt>
              </c:strCache>
            </c:strRef>
          </c:tx>
          <c:spPr>
            <a:solidFill>
              <a:srgbClr val="2E75B6"/>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'Q6'!$M$6:$M$11</c:f>
              <c:strCache>
                <c:ptCount val="6"/>
                <c:pt idx="0">
                  <c:v>技術の変化（n=811）</c:v>
                </c:pt>
                <c:pt idx="1">
                  <c:v>デジタル化・ネットワーク化（n=810）</c:v>
                </c:pt>
                <c:pt idx="2">
                  <c:v>オープン化（n=808）</c:v>
                </c:pt>
                <c:pt idx="3">
                  <c:v>グローバル化（n=809）</c:v>
                </c:pt>
                <c:pt idx="4">
                  <c:v>事業境界の変化（n=809）</c:v>
                </c:pt>
                <c:pt idx="5">
                  <c:v>サプライチェーンの変化（n=807）</c:v>
                </c:pt>
              </c:strCache>
            </c:strRef>
          </c:cat>
          <c:val>
            <c:numRef>
              <c:f>'Q6'!$P$6:$P$11</c:f>
              <c:numCache>
                <c:formatCode>0.0%</c:formatCode>
                <c:ptCount val="6"/>
                <c:pt idx="0">
                  <c:v>0.12700369913686807</c:v>
                </c:pt>
                <c:pt idx="1">
                  <c:v>0.2074074074074074</c:v>
                </c:pt>
                <c:pt idx="2">
                  <c:v>0.32425742574257427</c:v>
                </c:pt>
                <c:pt idx="3">
                  <c:v>0.33003708281829419</c:v>
                </c:pt>
                <c:pt idx="4">
                  <c:v>0.27194066749072932</c:v>
                </c:pt>
                <c:pt idx="5">
                  <c:v>0.39529120198265177</c:v>
                </c:pt>
              </c:numCache>
            </c:numRef>
          </c:val>
          <c:extLst>
            <c:ext xmlns:c16="http://schemas.microsoft.com/office/drawing/2014/chart" uri="{C3380CC4-5D6E-409C-BE32-E72D297353CC}">
              <c16:uniqueId val="{00000002-48B6-4C8F-A5EC-047EFA4F097C}"/>
            </c:ext>
          </c:extLst>
        </c:ser>
        <c:ser>
          <c:idx val="3"/>
          <c:order val="3"/>
          <c:tx>
            <c:strRef>
              <c:f>'Q6'!$Q$5</c:f>
              <c:strCache>
                <c:ptCount val="1"/>
                <c:pt idx="0">
                  <c:v>4.全くない</c:v>
                </c:pt>
              </c:strCache>
            </c:strRef>
          </c:tx>
          <c:spPr>
            <a:solidFill>
              <a:srgbClr val="9DC3E6"/>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48B6-4C8F-A5EC-047EFA4F097C}"/>
                </c:ext>
              </c:extLst>
            </c:dLbl>
            <c:dLbl>
              <c:idx val="1"/>
              <c:layout>
                <c:manualLayout>
                  <c:x val="1.1815366430260047E-2"/>
                  <c:y val="6.13476190476190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8B6-4C8F-A5EC-047EFA4F097C}"/>
                </c:ext>
              </c:extLst>
            </c:dLbl>
            <c:dLbl>
              <c:idx val="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8B6-4C8F-A5EC-047EFA4F097C}"/>
                </c:ext>
              </c:extLst>
            </c:dLbl>
            <c:dLbl>
              <c:idx val="4"/>
              <c:layout>
                <c:manualLayout>
                  <c:x val="5.3511716959253565E-3"/>
                  <c:y val="6.06373782776250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8B6-4C8F-A5EC-047EFA4F097C}"/>
                </c:ext>
              </c:extLst>
            </c:dLbl>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'Q6'!$M$6:$M$11</c:f>
              <c:strCache>
                <c:ptCount val="6"/>
                <c:pt idx="0">
                  <c:v>技術の変化（n=811）</c:v>
                </c:pt>
                <c:pt idx="1">
                  <c:v>デジタル化・ネットワーク化（n=810）</c:v>
                </c:pt>
                <c:pt idx="2">
                  <c:v>オープン化（n=808）</c:v>
                </c:pt>
                <c:pt idx="3">
                  <c:v>グローバル化（n=809）</c:v>
                </c:pt>
                <c:pt idx="4">
                  <c:v>事業境界の変化（n=809）</c:v>
                </c:pt>
                <c:pt idx="5">
                  <c:v>サプライチェーンの変化（n=807）</c:v>
                </c:pt>
              </c:strCache>
            </c:strRef>
          </c:cat>
          <c:val>
            <c:numRef>
              <c:f>'Q6'!$Q$6:$Q$11</c:f>
              <c:numCache>
                <c:formatCode>0.0%</c:formatCode>
                <c:ptCount val="6"/>
                <c:pt idx="0">
                  <c:v>8.6313193588162754E-3</c:v>
                </c:pt>
                <c:pt idx="1">
                  <c:v>2.0987654320987655E-2</c:v>
                </c:pt>
                <c:pt idx="2">
                  <c:v>6.4356435643564358E-2</c:v>
                </c:pt>
                <c:pt idx="3">
                  <c:v>8.8998763906056863E-2</c:v>
                </c:pt>
                <c:pt idx="4">
                  <c:v>2.7194066749072928E-2</c:v>
                </c:pt>
                <c:pt idx="5">
                  <c:v>7.9306071871127634E-2</c:v>
                </c:pt>
              </c:numCache>
            </c:numRef>
          </c:val>
          <c:extLst>
            <c:ext xmlns:c16="http://schemas.microsoft.com/office/drawing/2014/chart" uri="{C3380CC4-5D6E-409C-BE32-E72D297353CC}">
              <c16:uniqueId val="{00000007-48B6-4C8F-A5EC-047EFA4F097C}"/>
            </c:ext>
          </c:extLst>
        </c:ser>
        <c:ser>
          <c:idx val="4"/>
          <c:order val="4"/>
          <c:tx>
            <c:strRef>
              <c:f>'Q6'!$R$5</c:f>
              <c:strCache>
                <c:ptCount val="1"/>
                <c:pt idx="0">
                  <c:v>5.わからない</c:v>
                </c:pt>
              </c:strCache>
            </c:strRef>
          </c:tx>
          <c:spPr>
            <a:solidFill>
              <a:schemeClr val="bg1"/>
            </a:solidFill>
            <a:ln>
              <a:solidFill>
                <a:schemeClr val="tx1"/>
              </a:solid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832-4FA2-87A2-0A7F336965F6}"/>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'Q6'!$M$6:$M$11</c:f>
              <c:strCache>
                <c:ptCount val="6"/>
                <c:pt idx="0">
                  <c:v>技術の変化（n=811）</c:v>
                </c:pt>
                <c:pt idx="1">
                  <c:v>デジタル化・ネットワーク化（n=810）</c:v>
                </c:pt>
                <c:pt idx="2">
                  <c:v>オープン化（n=808）</c:v>
                </c:pt>
                <c:pt idx="3">
                  <c:v>グローバル化（n=809）</c:v>
                </c:pt>
                <c:pt idx="4">
                  <c:v>事業境界の変化（n=809）</c:v>
                </c:pt>
                <c:pt idx="5">
                  <c:v>サプライチェーンの変化（n=807）</c:v>
                </c:pt>
              </c:strCache>
            </c:strRef>
          </c:cat>
          <c:val>
            <c:numRef>
              <c:f>'Q6'!$R$6:$R$11</c:f>
              <c:numCache>
                <c:formatCode>0.0%</c:formatCode>
                <c:ptCount val="6"/>
                <c:pt idx="0">
                  <c:v>4.192355117139334E-2</c:v>
                </c:pt>
                <c:pt idx="1">
                  <c:v>7.0370370370370375E-2</c:v>
                </c:pt>
                <c:pt idx="2">
                  <c:v>0.13242574257425743</c:v>
                </c:pt>
                <c:pt idx="3">
                  <c:v>9.7651421508034617E-2</c:v>
                </c:pt>
                <c:pt idx="4">
                  <c:v>0.13473423980222496</c:v>
                </c:pt>
                <c:pt idx="5">
                  <c:v>0.17472118959107807</c:v>
                </c:pt>
              </c:numCache>
            </c:numRef>
          </c:val>
          <c:extLst>
            <c:ext xmlns:c16="http://schemas.microsoft.com/office/drawing/2014/chart" uri="{C3380CC4-5D6E-409C-BE32-E72D297353CC}">
              <c16:uniqueId val="{00000008-48B6-4C8F-A5EC-047EFA4F097C}"/>
            </c:ext>
          </c:extLst>
        </c:ser>
        <c:dLbls>
          <c:showLegendKey val="0"/>
          <c:showVal val="0"/>
          <c:showCatName val="0"/>
          <c:showSerName val="0"/>
          <c:showPercent val="0"/>
          <c:showBubbleSize val="0"/>
        </c:dLbls>
        <c:gapWidth val="60"/>
        <c:overlap val="100"/>
        <c:axId val="440561024"/>
        <c:axId val="440571008"/>
      </c:barChart>
      <c:catAx>
        <c:axId val="44056102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40571008"/>
        <c:crosses val="autoZero"/>
        <c:auto val="1"/>
        <c:lblAlgn val="ctr"/>
        <c:lblOffset val="100"/>
        <c:noMultiLvlLbl val="0"/>
      </c:catAx>
      <c:valAx>
        <c:axId val="440571008"/>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40561024"/>
        <c:crosses val="autoZero"/>
        <c:crossBetween val="between"/>
      </c:valAx>
      <c:spPr>
        <a:noFill/>
        <a:ln>
          <a:solidFill>
            <a:schemeClr val="tx1">
              <a:lumMod val="50000"/>
              <a:lumOff val="50000"/>
            </a:schemeClr>
          </a:solidFill>
        </a:ln>
        <a:effectLst/>
      </c:spPr>
    </c:plotArea>
    <c:legend>
      <c:legendPos val="b"/>
      <c:layout>
        <c:manualLayout>
          <c:xMode val="edge"/>
          <c:yMode val="edge"/>
          <c:x val="0.28050390070921988"/>
          <c:y val="0.92670396825396828"/>
          <c:w val="0.68289858156028371"/>
          <c:h val="5.3137301587301587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100">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altLang="ja-JP" sz="1200" dirty="0"/>
              <a:t>Q6.</a:t>
            </a:r>
            <a:r>
              <a:rPr lang="ja-JP" altLang="en-US" sz="1200" dirty="0"/>
              <a:t>事業環境の変化の影響 （グローバル化）</a:t>
            </a:r>
            <a:endParaRPr lang="ja-JP" sz="1200" dirty="0"/>
          </a:p>
        </c:rich>
      </c:tx>
      <c:layout>
        <c:manualLayout>
          <c:xMode val="edge"/>
          <c:yMode val="edge"/>
          <c:x val="0.38925330687830695"/>
          <c:y val="2.7842857142857141E-2"/>
        </c:manualLayout>
      </c:layout>
      <c:overlay val="0"/>
    </c:title>
    <c:autoTitleDeleted val="0"/>
    <c:plotArea>
      <c:layout>
        <c:manualLayout>
          <c:layoutTarget val="inner"/>
          <c:xMode val="edge"/>
          <c:yMode val="edge"/>
          <c:x val="0.2399565208762387"/>
          <c:y val="0.1889507777045111"/>
          <c:w val="0.71818233368977025"/>
          <c:h val="0.69159559973036144"/>
        </c:manualLayout>
      </c:layout>
      <c:barChart>
        <c:barDir val="bar"/>
        <c:grouping val="percentStacked"/>
        <c:varyColors val="0"/>
        <c:ser>
          <c:idx val="0"/>
          <c:order val="0"/>
          <c:tx>
            <c:strRef>
              <c:f>'Q6(A)'!$C$14</c:f>
              <c:strCache>
                <c:ptCount val="1"/>
                <c:pt idx="0">
                  <c:v>1.非常に大きい</c:v>
                </c:pt>
              </c:strCache>
            </c:strRef>
          </c:tx>
          <c:spPr>
            <a:solidFill>
              <a:srgbClr val="FF9966"/>
            </a:solidFill>
            <a:ln>
              <a:solidFill>
                <a:sysClr val="windowText" lastClr="000000"/>
              </a:solidFill>
            </a:ln>
          </c:spPr>
          <c:invertIfNegative val="0"/>
          <c:dLbls>
            <c:spPr>
              <a:noFill/>
              <a:ln>
                <a:noFill/>
              </a:ln>
              <a:effectLst/>
            </c:spPr>
            <c:txPr>
              <a:bodyPr wrap="square" lIns="38100" tIns="19050" rIns="38100" bIns="19050" anchor="ctr">
                <a:spAutoFit/>
              </a:bodyPr>
              <a:lstStyle/>
              <a:p>
                <a:pPr>
                  <a:defRPr sz="800">
                    <a:solidFill>
                      <a:sysClr val="windowText" lastClr="000000"/>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'Q6(A)'!$D$13:$I$13</c:f>
              <c:strCache>
                <c:ptCount val="6"/>
                <c:pt idx="0">
                  <c:v>A.エンドユーザー（n=162）</c:v>
                </c:pt>
                <c:pt idx="1">
                  <c:v>B.メーカー（n=180）</c:v>
                </c:pt>
                <c:pt idx="2">
                  <c:v>C.系列ソフトウェア企業（n=20）</c:v>
                </c:pt>
                <c:pt idx="3">
                  <c:v>D.受託ソフトウェア企業（n=264）</c:v>
                </c:pt>
                <c:pt idx="4">
                  <c:v>E.独立系ソフトウェア企業（n=95）</c:v>
                </c:pt>
                <c:pt idx="5">
                  <c:v>F.その他（n=88）</c:v>
                </c:pt>
              </c:strCache>
            </c:strRef>
          </c:cat>
          <c:val>
            <c:numRef>
              <c:f>'Q6(A)'!$D$14:$I$14</c:f>
              <c:numCache>
                <c:formatCode>0.0%</c:formatCode>
                <c:ptCount val="6"/>
                <c:pt idx="0">
                  <c:v>0.13580246913580246</c:v>
                </c:pt>
                <c:pt idx="1">
                  <c:v>0.16666666666666666</c:v>
                </c:pt>
                <c:pt idx="2">
                  <c:v>0.15</c:v>
                </c:pt>
                <c:pt idx="3">
                  <c:v>6.4393939393939392E-2</c:v>
                </c:pt>
                <c:pt idx="4">
                  <c:v>0.21052631578947367</c:v>
                </c:pt>
                <c:pt idx="5">
                  <c:v>9.0909090909090912E-2</c:v>
                </c:pt>
              </c:numCache>
            </c:numRef>
          </c:val>
          <c:extLst>
            <c:ext xmlns:c16="http://schemas.microsoft.com/office/drawing/2014/chart" uri="{C3380CC4-5D6E-409C-BE32-E72D297353CC}">
              <c16:uniqueId val="{00000000-B64E-4225-9728-3CF85460E727}"/>
            </c:ext>
          </c:extLst>
        </c:ser>
        <c:ser>
          <c:idx val="1"/>
          <c:order val="1"/>
          <c:tx>
            <c:strRef>
              <c:f>'Q6(A)'!$C$15</c:f>
              <c:strCache>
                <c:ptCount val="1"/>
                <c:pt idx="0">
                  <c:v>2.大きい</c:v>
                </c:pt>
              </c:strCache>
            </c:strRef>
          </c:tx>
          <c:spPr>
            <a:solidFill>
              <a:srgbClr val="FFCC99"/>
            </a:solidFill>
            <a:ln>
              <a:solidFill>
                <a:sysClr val="windowText" lastClr="000000"/>
              </a:solidFill>
            </a:ln>
          </c:spPr>
          <c:invertIfNegative val="0"/>
          <c:dLbls>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'Q6(A)'!$D$13:$I$13</c:f>
              <c:strCache>
                <c:ptCount val="6"/>
                <c:pt idx="0">
                  <c:v>A.エンドユーザー（n=162）</c:v>
                </c:pt>
                <c:pt idx="1">
                  <c:v>B.メーカー（n=180）</c:v>
                </c:pt>
                <c:pt idx="2">
                  <c:v>C.系列ソフトウェア企業（n=20）</c:v>
                </c:pt>
                <c:pt idx="3">
                  <c:v>D.受託ソフトウェア企業（n=264）</c:v>
                </c:pt>
                <c:pt idx="4">
                  <c:v>E.独立系ソフトウェア企業（n=95）</c:v>
                </c:pt>
                <c:pt idx="5">
                  <c:v>F.その他（n=88）</c:v>
                </c:pt>
              </c:strCache>
            </c:strRef>
          </c:cat>
          <c:val>
            <c:numRef>
              <c:f>'Q6(A)'!$D$15:$I$15</c:f>
              <c:numCache>
                <c:formatCode>0.0%</c:formatCode>
                <c:ptCount val="6"/>
                <c:pt idx="0">
                  <c:v>0.37037037037037035</c:v>
                </c:pt>
                <c:pt idx="1">
                  <c:v>0.38333333333333336</c:v>
                </c:pt>
                <c:pt idx="2">
                  <c:v>0.5</c:v>
                </c:pt>
                <c:pt idx="3">
                  <c:v>0.35227272727272729</c:v>
                </c:pt>
                <c:pt idx="4">
                  <c:v>0.25263157894736843</c:v>
                </c:pt>
                <c:pt idx="5">
                  <c:v>0.39772727272727271</c:v>
                </c:pt>
              </c:numCache>
            </c:numRef>
          </c:val>
          <c:extLst>
            <c:ext xmlns:c16="http://schemas.microsoft.com/office/drawing/2014/chart" uri="{C3380CC4-5D6E-409C-BE32-E72D297353CC}">
              <c16:uniqueId val="{00000001-B64E-4225-9728-3CF85460E727}"/>
            </c:ext>
          </c:extLst>
        </c:ser>
        <c:ser>
          <c:idx val="2"/>
          <c:order val="2"/>
          <c:tx>
            <c:strRef>
              <c:f>'Q6(A)'!$C$16</c:f>
              <c:strCache>
                <c:ptCount val="1"/>
                <c:pt idx="0">
                  <c:v>3.少ない</c:v>
                </c:pt>
              </c:strCache>
            </c:strRef>
          </c:tx>
          <c:spPr>
            <a:solidFill>
              <a:srgbClr val="2E75B6"/>
            </a:solidFill>
            <a:ln>
              <a:solidFill>
                <a:sysClr val="windowText" lastClr="000000"/>
              </a:solidFill>
            </a:ln>
          </c:spPr>
          <c:invertIfNegative val="0"/>
          <c:dLbls>
            <c:spPr>
              <a:noFill/>
              <a:ln>
                <a:noFill/>
              </a:ln>
              <a:effectLst/>
            </c:spPr>
            <c:txPr>
              <a:bodyPr wrap="square" lIns="38100" tIns="19050" rIns="38100" bIns="19050" anchor="ctr">
                <a:spAutoFit/>
              </a:bodyPr>
              <a:lstStyle/>
              <a:p>
                <a:pPr>
                  <a:defRPr sz="800">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'Q6(A)'!$D$13:$I$13</c:f>
              <c:strCache>
                <c:ptCount val="6"/>
                <c:pt idx="0">
                  <c:v>A.エンドユーザー（n=162）</c:v>
                </c:pt>
                <c:pt idx="1">
                  <c:v>B.メーカー（n=180）</c:v>
                </c:pt>
                <c:pt idx="2">
                  <c:v>C.系列ソフトウェア企業（n=20）</c:v>
                </c:pt>
                <c:pt idx="3">
                  <c:v>D.受託ソフトウェア企業（n=264）</c:v>
                </c:pt>
                <c:pt idx="4">
                  <c:v>E.独立系ソフトウェア企業（n=95）</c:v>
                </c:pt>
                <c:pt idx="5">
                  <c:v>F.その他（n=88）</c:v>
                </c:pt>
              </c:strCache>
            </c:strRef>
          </c:cat>
          <c:val>
            <c:numRef>
              <c:f>'Q6(A)'!$D$16:$I$16</c:f>
              <c:numCache>
                <c:formatCode>0.0%</c:formatCode>
                <c:ptCount val="6"/>
                <c:pt idx="0">
                  <c:v>0.30864197530864196</c:v>
                </c:pt>
                <c:pt idx="1">
                  <c:v>0.3</c:v>
                </c:pt>
                <c:pt idx="2">
                  <c:v>0.1</c:v>
                </c:pt>
                <c:pt idx="3">
                  <c:v>0.39393939393939392</c:v>
                </c:pt>
                <c:pt idx="4">
                  <c:v>0.33684210526315789</c:v>
                </c:pt>
                <c:pt idx="5">
                  <c:v>0.28409090909090912</c:v>
                </c:pt>
              </c:numCache>
            </c:numRef>
          </c:val>
          <c:extLst>
            <c:ext xmlns:c16="http://schemas.microsoft.com/office/drawing/2014/chart" uri="{C3380CC4-5D6E-409C-BE32-E72D297353CC}">
              <c16:uniqueId val="{00000002-B64E-4225-9728-3CF85460E727}"/>
            </c:ext>
          </c:extLst>
        </c:ser>
        <c:ser>
          <c:idx val="3"/>
          <c:order val="3"/>
          <c:tx>
            <c:strRef>
              <c:f>'Q6(A)'!$C$17</c:f>
              <c:strCache>
                <c:ptCount val="1"/>
                <c:pt idx="0">
                  <c:v>4.全くない</c:v>
                </c:pt>
              </c:strCache>
            </c:strRef>
          </c:tx>
          <c:spPr>
            <a:solidFill>
              <a:srgbClr val="9DC3E6"/>
            </a:solidFill>
            <a:ln>
              <a:solidFill>
                <a:sysClr val="windowText" lastClr="000000"/>
              </a:solidFill>
            </a:ln>
          </c:spPr>
          <c:invertIfNegative val="0"/>
          <c:dLbls>
            <c:spPr>
              <a:noFill/>
              <a:ln>
                <a:noFill/>
              </a:ln>
              <a:effectLst/>
            </c:spPr>
            <c:txPr>
              <a:bodyPr wrap="square" lIns="38100" tIns="19050" rIns="38100" bIns="19050" anchor="ctr">
                <a:spAutoFit/>
              </a:bodyPr>
              <a:lstStyle/>
              <a:p>
                <a:pPr>
                  <a:defRPr sz="8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'Q6(A)'!$D$13:$I$13</c:f>
              <c:strCache>
                <c:ptCount val="6"/>
                <c:pt idx="0">
                  <c:v>A.エンドユーザー（n=162）</c:v>
                </c:pt>
                <c:pt idx="1">
                  <c:v>B.メーカー（n=180）</c:v>
                </c:pt>
                <c:pt idx="2">
                  <c:v>C.系列ソフトウェア企業（n=20）</c:v>
                </c:pt>
                <c:pt idx="3">
                  <c:v>D.受託ソフトウェア企業（n=264）</c:v>
                </c:pt>
                <c:pt idx="4">
                  <c:v>E.独立系ソフトウェア企業（n=95）</c:v>
                </c:pt>
                <c:pt idx="5">
                  <c:v>F.その他（n=88）</c:v>
                </c:pt>
              </c:strCache>
            </c:strRef>
          </c:cat>
          <c:val>
            <c:numRef>
              <c:f>'Q6(A)'!$D$17:$I$17</c:f>
              <c:numCache>
                <c:formatCode>0.0%</c:formatCode>
                <c:ptCount val="6"/>
                <c:pt idx="0">
                  <c:v>7.407407407407407E-2</c:v>
                </c:pt>
                <c:pt idx="1">
                  <c:v>6.6666666666666666E-2</c:v>
                </c:pt>
                <c:pt idx="2">
                  <c:v>0.15</c:v>
                </c:pt>
                <c:pt idx="3">
                  <c:v>8.7121212121212127E-2</c:v>
                </c:pt>
                <c:pt idx="4">
                  <c:v>0.12631578947368421</c:v>
                </c:pt>
                <c:pt idx="5">
                  <c:v>0.11363636363636363</c:v>
                </c:pt>
              </c:numCache>
            </c:numRef>
          </c:val>
          <c:extLst>
            <c:ext xmlns:c16="http://schemas.microsoft.com/office/drawing/2014/chart" uri="{C3380CC4-5D6E-409C-BE32-E72D297353CC}">
              <c16:uniqueId val="{00000003-B64E-4225-9728-3CF85460E727}"/>
            </c:ext>
          </c:extLst>
        </c:ser>
        <c:ser>
          <c:idx val="4"/>
          <c:order val="4"/>
          <c:tx>
            <c:strRef>
              <c:f>'Q6(A)'!$C$18</c:f>
              <c:strCache>
                <c:ptCount val="1"/>
                <c:pt idx="0">
                  <c:v>5.わからない</c:v>
                </c:pt>
              </c:strCache>
            </c:strRef>
          </c:tx>
          <c:spPr>
            <a:solidFill>
              <a:schemeClr val="bg1"/>
            </a:solidFill>
            <a:ln>
              <a:solidFill>
                <a:sysClr val="windowText" lastClr="000000"/>
              </a:solidFill>
            </a:ln>
          </c:spPr>
          <c:invertIfNegative val="0"/>
          <c:dLbls>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'Q6(A)'!$D$13:$I$13</c:f>
              <c:strCache>
                <c:ptCount val="6"/>
                <c:pt idx="0">
                  <c:v>A.エンドユーザー（n=162）</c:v>
                </c:pt>
                <c:pt idx="1">
                  <c:v>B.メーカー（n=180）</c:v>
                </c:pt>
                <c:pt idx="2">
                  <c:v>C.系列ソフトウェア企業（n=20）</c:v>
                </c:pt>
                <c:pt idx="3">
                  <c:v>D.受託ソフトウェア企業（n=264）</c:v>
                </c:pt>
                <c:pt idx="4">
                  <c:v>E.独立系ソフトウェア企業（n=95）</c:v>
                </c:pt>
                <c:pt idx="5">
                  <c:v>F.その他（n=88）</c:v>
                </c:pt>
              </c:strCache>
            </c:strRef>
          </c:cat>
          <c:val>
            <c:numRef>
              <c:f>'Q6(A)'!$D$18:$I$18</c:f>
              <c:numCache>
                <c:formatCode>0.0%</c:formatCode>
                <c:ptCount val="6"/>
                <c:pt idx="0">
                  <c:v>0.1111111111111111</c:v>
                </c:pt>
                <c:pt idx="1">
                  <c:v>8.3333333333333329E-2</c:v>
                </c:pt>
                <c:pt idx="2">
                  <c:v>0.1</c:v>
                </c:pt>
                <c:pt idx="3">
                  <c:v>0.10227272727272728</c:v>
                </c:pt>
                <c:pt idx="4">
                  <c:v>7.3684210526315783E-2</c:v>
                </c:pt>
                <c:pt idx="5">
                  <c:v>0.11363636363636363</c:v>
                </c:pt>
              </c:numCache>
            </c:numRef>
          </c:val>
          <c:extLst>
            <c:ext xmlns:c16="http://schemas.microsoft.com/office/drawing/2014/chart" uri="{C3380CC4-5D6E-409C-BE32-E72D297353CC}">
              <c16:uniqueId val="{00000004-B64E-4225-9728-3CF85460E727}"/>
            </c:ext>
          </c:extLst>
        </c:ser>
        <c:dLbls>
          <c:showLegendKey val="0"/>
          <c:showVal val="0"/>
          <c:showCatName val="0"/>
          <c:showSerName val="0"/>
          <c:showPercent val="0"/>
          <c:showBubbleSize val="0"/>
        </c:dLbls>
        <c:gapWidth val="150"/>
        <c:overlap val="100"/>
        <c:axId val="440804480"/>
        <c:axId val="440806016"/>
      </c:barChart>
      <c:catAx>
        <c:axId val="440804480"/>
        <c:scaling>
          <c:orientation val="maxMin"/>
        </c:scaling>
        <c:delete val="0"/>
        <c:axPos val="l"/>
        <c:numFmt formatCode="General" sourceLinked="0"/>
        <c:majorTickMark val="none"/>
        <c:minorTickMark val="none"/>
        <c:tickLblPos val="nextTo"/>
        <c:spPr>
          <a:ln>
            <a:solidFill>
              <a:schemeClr val="tx1"/>
            </a:solidFill>
          </a:ln>
        </c:spPr>
        <c:txPr>
          <a:bodyPr rot="0"/>
          <a:lstStyle/>
          <a:p>
            <a:pPr>
              <a:defRPr/>
            </a:pPr>
            <a:endParaRPr lang="ja-JP"/>
          </a:p>
        </c:txPr>
        <c:crossAx val="440806016"/>
        <c:crosses val="autoZero"/>
        <c:auto val="1"/>
        <c:lblAlgn val="ctr"/>
        <c:lblOffset val="100"/>
        <c:noMultiLvlLbl val="0"/>
      </c:catAx>
      <c:valAx>
        <c:axId val="440806016"/>
        <c:scaling>
          <c:orientation val="minMax"/>
        </c:scaling>
        <c:delete val="0"/>
        <c:axPos val="t"/>
        <c:majorGridlines>
          <c:spPr>
            <a:ln>
              <a:solidFill>
                <a:schemeClr val="bg1">
                  <a:lumMod val="50000"/>
                </a:schemeClr>
              </a:solidFill>
            </a:ln>
          </c:spPr>
        </c:majorGridlines>
        <c:numFmt formatCode="0%" sourceLinked="1"/>
        <c:majorTickMark val="none"/>
        <c:minorTickMark val="none"/>
        <c:tickLblPos val="nextTo"/>
        <c:spPr>
          <a:ln>
            <a:solidFill>
              <a:schemeClr val="tx1"/>
            </a:solidFill>
          </a:ln>
        </c:spPr>
        <c:crossAx val="440804480"/>
        <c:crosses val="autoZero"/>
        <c:crossBetween val="between"/>
      </c:valAx>
      <c:spPr>
        <a:ln>
          <a:solidFill>
            <a:sysClr val="windowText" lastClr="000000"/>
          </a:solidFill>
        </a:ln>
      </c:spPr>
    </c:plotArea>
    <c:legend>
      <c:legendPos val="b"/>
      <c:layout>
        <c:manualLayout>
          <c:xMode val="edge"/>
          <c:yMode val="edge"/>
          <c:x val="0.19318502788580103"/>
          <c:y val="0.91992381251595423"/>
          <c:w val="0.80681492207608696"/>
          <c:h val="5.1165267564694916E-2"/>
        </c:manualLayout>
      </c:layout>
      <c:overlay val="0"/>
    </c:legend>
    <c:plotVisOnly val="1"/>
    <c:dispBlanksAs val="gap"/>
    <c:showDLblsOverMax val="0"/>
  </c:chart>
  <c:spPr>
    <a:ln>
      <a:noFill/>
    </a:ln>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6540277123201611"/>
          <c:y val="2.966357496225909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24015064914324838"/>
          <c:y val="7.8049334387682412E-2"/>
          <c:w val="0.36097364374240226"/>
          <c:h val="0.64257464039943279"/>
        </c:manualLayout>
      </c:layout>
      <c:pieChart>
        <c:varyColors val="1"/>
        <c:ser>
          <c:idx val="0"/>
          <c:order val="0"/>
          <c:tx>
            <c:strRef>
              <c:f>'Q3-2A'!$E$2</c:f>
              <c:strCache>
                <c:ptCount val="1"/>
                <c:pt idx="0">
                  <c:v>従業員数(n=821)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CE7-4A90-A0CB-4EF9F8B8010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CE7-4A90-A0CB-4EF9F8B8010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CE7-4A90-A0CB-4EF9F8B8010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CE7-4A90-A0CB-4EF9F8B8010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ACE7-4A90-A0CB-4EF9F8B80100}"/>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ACE7-4A90-A0CB-4EF9F8B80100}"/>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ACE7-4A90-A0CB-4EF9F8B80100}"/>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ACE7-4A90-A0CB-4EF9F8B80100}"/>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ACE7-4A90-A0CB-4EF9F8B80100}"/>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ACE7-4A90-A0CB-4EF9F8B80100}"/>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ACE7-4A90-A0CB-4EF9F8B80100}"/>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ACE7-4A90-A0CB-4EF9F8B80100}"/>
              </c:ext>
            </c:extLst>
          </c:dPt>
          <c:dLbls>
            <c:dLbl>
              <c:idx val="5"/>
              <c:layout>
                <c:manualLayout>
                  <c:x val="0"/>
                  <c:y val="-1.2968330316239372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ACE7-4A90-A0CB-4EF9F8B80100}"/>
                </c:ext>
              </c:extLst>
            </c:dLbl>
            <c:dLbl>
              <c:idx val="9"/>
              <c:layout>
                <c:manualLayout>
                  <c:x val="-2.622638764666017E-2"/>
                  <c:y val="7.7809981897436235E-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3-ACE7-4A90-A0CB-4EF9F8B80100}"/>
                </c:ext>
              </c:extLst>
            </c:dLbl>
            <c:dLbl>
              <c:idx val="10"/>
              <c:layout>
                <c:manualLayout>
                  <c:x val="-2.9140430718511242E-2"/>
                  <c:y val="-5.187332126495749E-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5-ACE7-4A90-A0CB-4EF9F8B80100}"/>
                </c:ext>
              </c:extLst>
            </c:dLbl>
            <c:dLbl>
              <c:idx val="11"/>
              <c:layout>
                <c:manualLayout>
                  <c:x val="1.6027236895181183E-2"/>
                  <c:y val="-5.187332126495749E-3"/>
                </c:manualLayout>
              </c:layout>
              <c:dLblPos val="bestFit"/>
              <c:showLegendKey val="0"/>
              <c:showVal val="0"/>
              <c:showCatName val="0"/>
              <c:showSerName val="0"/>
              <c:showPercent val="1"/>
              <c:showBubbleSize val="0"/>
              <c:extLst>
                <c:ext xmlns:c15="http://schemas.microsoft.com/office/drawing/2012/chart" uri="{CE6537A1-D6FC-4f65-9D91-7224C49458BB}">
                  <c15:layout>
                    <c:manualLayout>
                      <c:w val="6.6156120201752738E-2"/>
                      <c:h val="5.9044910042674995E-2"/>
                    </c:manualLayout>
                  </c15:layout>
                </c:ext>
                <c:ext xmlns:c16="http://schemas.microsoft.com/office/drawing/2014/chart" uri="{C3380CC4-5D6E-409C-BE32-E72D297353CC}">
                  <c16:uniqueId val="{00000017-ACE7-4A90-A0CB-4EF9F8B80100}"/>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'Q3-2A'!$E$3:$E$14</c:f>
              <c:strCache>
                <c:ptCount val="12"/>
                <c:pt idx="0">
                  <c:v>1～5人（n=62）</c:v>
                </c:pt>
                <c:pt idx="1">
                  <c:v>6～10人（n=53）</c:v>
                </c:pt>
                <c:pt idx="2">
                  <c:v>11～20人（n=72）</c:v>
                </c:pt>
                <c:pt idx="3">
                  <c:v>21～30人（n=62）</c:v>
                </c:pt>
                <c:pt idx="4">
                  <c:v>31～50人（n=95）</c:v>
                </c:pt>
                <c:pt idx="5">
                  <c:v>51～100人（n=148）</c:v>
                </c:pt>
                <c:pt idx="6">
                  <c:v>101～200人（n=116）</c:v>
                </c:pt>
                <c:pt idx="7">
                  <c:v>201～300人（n=55）</c:v>
                </c:pt>
                <c:pt idx="8">
                  <c:v>301人～1,000人（n=90）</c:v>
                </c:pt>
                <c:pt idx="9">
                  <c:v>1,001～5,000人（n=52）</c:v>
                </c:pt>
                <c:pt idx="10">
                  <c:v>5,001～10,000人（n=6）</c:v>
                </c:pt>
                <c:pt idx="11">
                  <c:v>10,001人以上（n=10）</c:v>
                </c:pt>
              </c:strCache>
            </c:strRef>
          </c:cat>
          <c:val>
            <c:numRef>
              <c:f>'Q3-2A'!$F$3:$F$14</c:f>
              <c:numCache>
                <c:formatCode>0.0%</c:formatCode>
                <c:ptCount val="12"/>
                <c:pt idx="0">
                  <c:v>7.5517661388550553E-2</c:v>
                </c:pt>
                <c:pt idx="1">
                  <c:v>6.4555420219244819E-2</c:v>
                </c:pt>
                <c:pt idx="2">
                  <c:v>8.76979293544458E-2</c:v>
                </c:pt>
                <c:pt idx="3">
                  <c:v>7.5517661388550553E-2</c:v>
                </c:pt>
                <c:pt idx="4">
                  <c:v>0.11571254567600488</c:v>
                </c:pt>
                <c:pt idx="5">
                  <c:v>0.18026796589524968</c:v>
                </c:pt>
                <c:pt idx="6">
                  <c:v>0.14129110840438489</c:v>
                </c:pt>
                <c:pt idx="7">
                  <c:v>6.6991473812423874E-2</c:v>
                </c:pt>
                <c:pt idx="8">
                  <c:v>0.10962241169305725</c:v>
                </c:pt>
                <c:pt idx="9">
                  <c:v>6.3337393422655291E-2</c:v>
                </c:pt>
                <c:pt idx="10">
                  <c:v>7.3081607795371494E-3</c:v>
                </c:pt>
                <c:pt idx="11">
                  <c:v>1.2180267965895249E-2</c:v>
                </c:pt>
              </c:numCache>
            </c:numRef>
          </c:val>
          <c:extLst>
            <c:ext xmlns:c16="http://schemas.microsoft.com/office/drawing/2014/chart" uri="{C3380CC4-5D6E-409C-BE32-E72D297353CC}">
              <c16:uniqueId val="{00000018-ACE7-4A90-A0CB-4EF9F8B80100}"/>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altLang="ja-JP" sz="1200" dirty="0"/>
              <a:t>Q6.</a:t>
            </a:r>
            <a:r>
              <a:rPr lang="ja-JP" altLang="en-US" sz="1200" dirty="0"/>
              <a:t>事業環境の変化の影響 （オープン化）</a:t>
            </a:r>
            <a:endParaRPr lang="ja-JP" sz="1200" dirty="0"/>
          </a:p>
        </c:rich>
      </c:tx>
      <c:layout>
        <c:manualLayout>
          <c:xMode val="edge"/>
          <c:yMode val="edge"/>
          <c:x val="0.40009986772486772"/>
          <c:y val="2.7137896825396825E-2"/>
        </c:manualLayout>
      </c:layout>
      <c:overlay val="0"/>
    </c:title>
    <c:autoTitleDeleted val="0"/>
    <c:plotArea>
      <c:layout>
        <c:manualLayout>
          <c:layoutTarget val="inner"/>
          <c:xMode val="edge"/>
          <c:yMode val="edge"/>
          <c:x val="0.2399565208762387"/>
          <c:y val="0.1889507777045111"/>
          <c:w val="0.71818233368977025"/>
          <c:h val="0.69159559973036144"/>
        </c:manualLayout>
      </c:layout>
      <c:barChart>
        <c:barDir val="bar"/>
        <c:grouping val="percentStacked"/>
        <c:varyColors val="0"/>
        <c:ser>
          <c:idx val="0"/>
          <c:order val="0"/>
          <c:tx>
            <c:strRef>
              <c:f>'Q6(B)'!$C$14</c:f>
              <c:strCache>
                <c:ptCount val="1"/>
                <c:pt idx="0">
                  <c:v>1.非常に大きい</c:v>
                </c:pt>
              </c:strCache>
            </c:strRef>
          </c:tx>
          <c:spPr>
            <a:solidFill>
              <a:srgbClr val="FF9966"/>
            </a:solidFill>
            <a:ln>
              <a:solidFill>
                <a:schemeClr val="tx1"/>
              </a:solidFill>
            </a:ln>
          </c:spPr>
          <c:invertIfNegative val="0"/>
          <c:dLbls>
            <c:spPr>
              <a:noFill/>
              <a:ln>
                <a:noFill/>
              </a:ln>
              <a:effectLst/>
            </c:spPr>
            <c:txPr>
              <a:bodyPr wrap="square" lIns="38100" tIns="19050" rIns="38100" bIns="19050" anchor="ctr">
                <a:spAutoFit/>
              </a:bodyPr>
              <a:lstStyle/>
              <a:p>
                <a:pPr>
                  <a:defRPr sz="800">
                    <a:solidFill>
                      <a:sysClr val="windowText" lastClr="000000"/>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'Q6(B)'!$D$13:$I$13</c:f>
              <c:strCache>
                <c:ptCount val="6"/>
                <c:pt idx="0">
                  <c:v>A.エンドユーザー（n=162）</c:v>
                </c:pt>
                <c:pt idx="1">
                  <c:v>B.メーカー（n=180）</c:v>
                </c:pt>
                <c:pt idx="2">
                  <c:v>C.系列ソフトウェア企業（n=20）</c:v>
                </c:pt>
                <c:pt idx="3">
                  <c:v>D.受託ソフトウェア企業（n=264）</c:v>
                </c:pt>
                <c:pt idx="4">
                  <c:v>E.独立系ソフトウェア企業（n=94）</c:v>
                </c:pt>
                <c:pt idx="5">
                  <c:v>F.その他（n=88）</c:v>
                </c:pt>
              </c:strCache>
            </c:strRef>
          </c:cat>
          <c:val>
            <c:numRef>
              <c:f>'Q6(B)'!$D$14:$I$14</c:f>
              <c:numCache>
                <c:formatCode>0.0%</c:formatCode>
                <c:ptCount val="6"/>
                <c:pt idx="0">
                  <c:v>6.1728395061728392E-2</c:v>
                </c:pt>
                <c:pt idx="1">
                  <c:v>0.1111111111111111</c:v>
                </c:pt>
                <c:pt idx="2">
                  <c:v>0.15</c:v>
                </c:pt>
                <c:pt idx="3">
                  <c:v>9.4696969696969696E-2</c:v>
                </c:pt>
                <c:pt idx="4">
                  <c:v>0.19148936170212766</c:v>
                </c:pt>
                <c:pt idx="5">
                  <c:v>0.10227272727272728</c:v>
                </c:pt>
              </c:numCache>
            </c:numRef>
          </c:val>
          <c:extLst>
            <c:ext xmlns:c16="http://schemas.microsoft.com/office/drawing/2014/chart" uri="{C3380CC4-5D6E-409C-BE32-E72D297353CC}">
              <c16:uniqueId val="{00000000-4657-4F9D-AE33-8E3599DE8554}"/>
            </c:ext>
          </c:extLst>
        </c:ser>
        <c:ser>
          <c:idx val="1"/>
          <c:order val="1"/>
          <c:tx>
            <c:strRef>
              <c:f>'Q6(B)'!$C$15</c:f>
              <c:strCache>
                <c:ptCount val="1"/>
                <c:pt idx="0">
                  <c:v>2.大きい</c:v>
                </c:pt>
              </c:strCache>
            </c:strRef>
          </c:tx>
          <c:spPr>
            <a:solidFill>
              <a:srgbClr val="FFCC99"/>
            </a:solidFill>
            <a:ln>
              <a:solidFill>
                <a:schemeClr val="tx1"/>
              </a:solidFill>
            </a:ln>
          </c:spPr>
          <c:invertIfNegative val="0"/>
          <c:dLbls>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'Q6(B)'!$D$13:$I$13</c:f>
              <c:strCache>
                <c:ptCount val="6"/>
                <c:pt idx="0">
                  <c:v>A.エンドユーザー（n=162）</c:v>
                </c:pt>
                <c:pt idx="1">
                  <c:v>B.メーカー（n=180）</c:v>
                </c:pt>
                <c:pt idx="2">
                  <c:v>C.系列ソフトウェア企業（n=20）</c:v>
                </c:pt>
                <c:pt idx="3">
                  <c:v>D.受託ソフトウェア企業（n=264）</c:v>
                </c:pt>
                <c:pt idx="4">
                  <c:v>E.独立系ソフトウェア企業（n=94）</c:v>
                </c:pt>
                <c:pt idx="5">
                  <c:v>F.その他（n=88）</c:v>
                </c:pt>
              </c:strCache>
            </c:strRef>
          </c:cat>
          <c:val>
            <c:numRef>
              <c:f>'Q6(B)'!$D$15:$I$15</c:f>
              <c:numCache>
                <c:formatCode>0.0%</c:formatCode>
                <c:ptCount val="6"/>
                <c:pt idx="0">
                  <c:v>0.27777777777777779</c:v>
                </c:pt>
                <c:pt idx="1">
                  <c:v>0.32777777777777778</c:v>
                </c:pt>
                <c:pt idx="2">
                  <c:v>0.3</c:v>
                </c:pt>
                <c:pt idx="3">
                  <c:v>0.43939393939393939</c:v>
                </c:pt>
                <c:pt idx="4">
                  <c:v>0.39361702127659576</c:v>
                </c:pt>
                <c:pt idx="5">
                  <c:v>0.44318181818181818</c:v>
                </c:pt>
              </c:numCache>
            </c:numRef>
          </c:val>
          <c:extLst>
            <c:ext xmlns:c16="http://schemas.microsoft.com/office/drawing/2014/chart" uri="{C3380CC4-5D6E-409C-BE32-E72D297353CC}">
              <c16:uniqueId val="{00000001-4657-4F9D-AE33-8E3599DE8554}"/>
            </c:ext>
          </c:extLst>
        </c:ser>
        <c:ser>
          <c:idx val="2"/>
          <c:order val="2"/>
          <c:tx>
            <c:strRef>
              <c:f>'Q6(B)'!$C$16</c:f>
              <c:strCache>
                <c:ptCount val="1"/>
                <c:pt idx="0">
                  <c:v>3.少ない</c:v>
                </c:pt>
              </c:strCache>
            </c:strRef>
          </c:tx>
          <c:spPr>
            <a:solidFill>
              <a:schemeClr val="accent1">
                <a:lumMod val="75000"/>
              </a:schemeClr>
            </a:solidFill>
            <a:ln>
              <a:solidFill>
                <a:schemeClr val="tx1"/>
              </a:solidFill>
            </a:ln>
          </c:spPr>
          <c:invertIfNegative val="0"/>
          <c:dLbls>
            <c:spPr>
              <a:noFill/>
              <a:ln>
                <a:noFill/>
              </a:ln>
              <a:effectLst/>
            </c:spPr>
            <c:txPr>
              <a:bodyPr wrap="square" lIns="38100" tIns="19050" rIns="38100" bIns="19050" anchor="ctr">
                <a:spAutoFit/>
              </a:bodyPr>
              <a:lstStyle/>
              <a:p>
                <a:pPr>
                  <a:defRPr sz="800">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'Q6(B)'!$D$13:$I$13</c:f>
              <c:strCache>
                <c:ptCount val="6"/>
                <c:pt idx="0">
                  <c:v>A.エンドユーザー（n=162）</c:v>
                </c:pt>
                <c:pt idx="1">
                  <c:v>B.メーカー（n=180）</c:v>
                </c:pt>
                <c:pt idx="2">
                  <c:v>C.系列ソフトウェア企業（n=20）</c:v>
                </c:pt>
                <c:pt idx="3">
                  <c:v>D.受託ソフトウェア企業（n=264）</c:v>
                </c:pt>
                <c:pt idx="4">
                  <c:v>E.独立系ソフトウェア企業（n=94）</c:v>
                </c:pt>
                <c:pt idx="5">
                  <c:v>F.その他（n=88）</c:v>
                </c:pt>
              </c:strCache>
            </c:strRef>
          </c:cat>
          <c:val>
            <c:numRef>
              <c:f>'Q6(B)'!$D$16:$I$16</c:f>
              <c:numCache>
                <c:formatCode>0.0%</c:formatCode>
                <c:ptCount val="6"/>
                <c:pt idx="0">
                  <c:v>0.38271604938271603</c:v>
                </c:pt>
                <c:pt idx="1">
                  <c:v>0.33333333333333331</c:v>
                </c:pt>
                <c:pt idx="2">
                  <c:v>0.5</c:v>
                </c:pt>
                <c:pt idx="3">
                  <c:v>0.32954545454545453</c:v>
                </c:pt>
                <c:pt idx="4">
                  <c:v>0.27659574468085107</c:v>
                </c:pt>
                <c:pt idx="5">
                  <c:v>0.19318181818181818</c:v>
                </c:pt>
              </c:numCache>
            </c:numRef>
          </c:val>
          <c:extLst>
            <c:ext xmlns:c16="http://schemas.microsoft.com/office/drawing/2014/chart" uri="{C3380CC4-5D6E-409C-BE32-E72D297353CC}">
              <c16:uniqueId val="{00000002-4657-4F9D-AE33-8E3599DE8554}"/>
            </c:ext>
          </c:extLst>
        </c:ser>
        <c:ser>
          <c:idx val="3"/>
          <c:order val="3"/>
          <c:tx>
            <c:strRef>
              <c:f>'Q6(B)'!$C$17</c:f>
              <c:strCache>
                <c:ptCount val="1"/>
                <c:pt idx="0">
                  <c:v>4.全くない</c:v>
                </c:pt>
              </c:strCache>
            </c:strRef>
          </c:tx>
          <c:spPr>
            <a:solidFill>
              <a:schemeClr val="accent1">
                <a:lumMod val="40000"/>
                <a:lumOff val="60000"/>
              </a:schemeClr>
            </a:solidFill>
            <a:ln>
              <a:solidFill>
                <a:schemeClr val="tx1"/>
              </a:solidFill>
            </a:ln>
          </c:spPr>
          <c:invertIfNegative val="0"/>
          <c:dLbls>
            <c:dLbl>
              <c:idx val="3"/>
              <c:layout>
                <c:manualLayout>
                  <c:x val="1.691616455405527E-3"/>
                  <c:y val="3.951747686819313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310-41F1-AE65-086C1096C5C7}"/>
                </c:ext>
              </c:extLst>
            </c:dLbl>
            <c:dLbl>
              <c:idx val="4"/>
              <c:layout>
                <c:manualLayout>
                  <c:x val="8.4580822770276357E-3"/>
                  <c:y val="3.8894962985608474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44B-437E-A172-9CAAFD45F0F1}"/>
                </c:ext>
              </c:extLst>
            </c:dLbl>
            <c:spPr>
              <a:noFill/>
              <a:ln>
                <a:noFill/>
              </a:ln>
              <a:effectLst/>
            </c:spPr>
            <c:txPr>
              <a:bodyPr wrap="square" lIns="38100" tIns="19050" rIns="38100" bIns="19050" anchor="ctr">
                <a:spAutoFit/>
              </a:bodyPr>
              <a:lstStyle/>
              <a:p>
                <a:pPr>
                  <a:defRPr sz="8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'Q6(B)'!$D$13:$I$13</c:f>
              <c:strCache>
                <c:ptCount val="6"/>
                <c:pt idx="0">
                  <c:v>A.エンドユーザー（n=162）</c:v>
                </c:pt>
                <c:pt idx="1">
                  <c:v>B.メーカー（n=180）</c:v>
                </c:pt>
                <c:pt idx="2">
                  <c:v>C.系列ソフトウェア企業（n=20）</c:v>
                </c:pt>
                <c:pt idx="3">
                  <c:v>D.受託ソフトウェア企業（n=264）</c:v>
                </c:pt>
                <c:pt idx="4">
                  <c:v>E.独立系ソフトウェア企業（n=94）</c:v>
                </c:pt>
                <c:pt idx="5">
                  <c:v>F.その他（n=88）</c:v>
                </c:pt>
              </c:strCache>
            </c:strRef>
          </c:cat>
          <c:val>
            <c:numRef>
              <c:f>'Q6(B)'!$D$17:$I$17</c:f>
              <c:numCache>
                <c:formatCode>0.0%</c:formatCode>
                <c:ptCount val="6"/>
                <c:pt idx="0">
                  <c:v>0.10493827160493827</c:v>
                </c:pt>
                <c:pt idx="1">
                  <c:v>6.6666666666666666E-2</c:v>
                </c:pt>
                <c:pt idx="2">
                  <c:v>0.05</c:v>
                </c:pt>
                <c:pt idx="3">
                  <c:v>3.4090909090909088E-2</c:v>
                </c:pt>
                <c:pt idx="4">
                  <c:v>4.2553191489361701E-2</c:v>
                </c:pt>
                <c:pt idx="5">
                  <c:v>0.10227272727272728</c:v>
                </c:pt>
              </c:numCache>
            </c:numRef>
          </c:val>
          <c:extLst>
            <c:ext xmlns:c16="http://schemas.microsoft.com/office/drawing/2014/chart" uri="{C3380CC4-5D6E-409C-BE32-E72D297353CC}">
              <c16:uniqueId val="{00000003-4657-4F9D-AE33-8E3599DE8554}"/>
            </c:ext>
          </c:extLst>
        </c:ser>
        <c:ser>
          <c:idx val="4"/>
          <c:order val="4"/>
          <c:tx>
            <c:strRef>
              <c:f>'Q6(B)'!$C$18</c:f>
              <c:strCache>
                <c:ptCount val="1"/>
                <c:pt idx="0">
                  <c:v>5.わからない</c:v>
                </c:pt>
              </c:strCache>
            </c:strRef>
          </c:tx>
          <c:spPr>
            <a:solidFill>
              <a:schemeClr val="bg1"/>
            </a:solidFill>
            <a:ln>
              <a:solidFill>
                <a:schemeClr val="tx1"/>
              </a:solid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2-5310-41F1-AE65-086C1096C5C7}"/>
                </c:ext>
              </c:extLst>
            </c:dLbl>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'Q6(B)'!$D$13:$I$13</c:f>
              <c:strCache>
                <c:ptCount val="6"/>
                <c:pt idx="0">
                  <c:v>A.エンドユーザー（n=162）</c:v>
                </c:pt>
                <c:pt idx="1">
                  <c:v>B.メーカー（n=180）</c:v>
                </c:pt>
                <c:pt idx="2">
                  <c:v>C.系列ソフトウェア企業（n=20）</c:v>
                </c:pt>
                <c:pt idx="3">
                  <c:v>D.受託ソフトウェア企業（n=264）</c:v>
                </c:pt>
                <c:pt idx="4">
                  <c:v>E.独立系ソフトウェア企業（n=94）</c:v>
                </c:pt>
                <c:pt idx="5">
                  <c:v>F.その他（n=88）</c:v>
                </c:pt>
              </c:strCache>
            </c:strRef>
          </c:cat>
          <c:val>
            <c:numRef>
              <c:f>'Q6(B)'!$D$18:$I$18</c:f>
              <c:numCache>
                <c:formatCode>0.0%</c:formatCode>
                <c:ptCount val="6"/>
                <c:pt idx="0">
                  <c:v>0.1728395061728395</c:v>
                </c:pt>
                <c:pt idx="1">
                  <c:v>0.16111111111111112</c:v>
                </c:pt>
                <c:pt idx="2">
                  <c:v>0</c:v>
                </c:pt>
                <c:pt idx="3">
                  <c:v>0.10227272727272728</c:v>
                </c:pt>
                <c:pt idx="4">
                  <c:v>9.5744680851063829E-2</c:v>
                </c:pt>
                <c:pt idx="5">
                  <c:v>0.15909090909090909</c:v>
                </c:pt>
              </c:numCache>
            </c:numRef>
          </c:val>
          <c:extLst>
            <c:ext xmlns:c16="http://schemas.microsoft.com/office/drawing/2014/chart" uri="{C3380CC4-5D6E-409C-BE32-E72D297353CC}">
              <c16:uniqueId val="{00000004-4657-4F9D-AE33-8E3599DE8554}"/>
            </c:ext>
          </c:extLst>
        </c:ser>
        <c:dLbls>
          <c:showLegendKey val="0"/>
          <c:showVal val="0"/>
          <c:showCatName val="0"/>
          <c:showSerName val="0"/>
          <c:showPercent val="0"/>
          <c:showBubbleSize val="0"/>
        </c:dLbls>
        <c:gapWidth val="150"/>
        <c:overlap val="100"/>
        <c:axId val="441238272"/>
        <c:axId val="441239808"/>
      </c:barChart>
      <c:catAx>
        <c:axId val="441238272"/>
        <c:scaling>
          <c:orientation val="maxMin"/>
        </c:scaling>
        <c:delete val="0"/>
        <c:axPos val="l"/>
        <c:numFmt formatCode="General" sourceLinked="0"/>
        <c:majorTickMark val="none"/>
        <c:minorTickMark val="none"/>
        <c:tickLblPos val="nextTo"/>
        <c:spPr>
          <a:ln>
            <a:solidFill>
              <a:schemeClr val="tx1"/>
            </a:solidFill>
          </a:ln>
        </c:spPr>
        <c:crossAx val="441239808"/>
        <c:crosses val="autoZero"/>
        <c:auto val="1"/>
        <c:lblAlgn val="ctr"/>
        <c:lblOffset val="100"/>
        <c:noMultiLvlLbl val="0"/>
      </c:catAx>
      <c:valAx>
        <c:axId val="441239808"/>
        <c:scaling>
          <c:orientation val="minMax"/>
        </c:scaling>
        <c:delete val="0"/>
        <c:axPos val="t"/>
        <c:majorGridlines>
          <c:spPr>
            <a:ln>
              <a:solidFill>
                <a:schemeClr val="bg1">
                  <a:lumMod val="50000"/>
                </a:schemeClr>
              </a:solidFill>
            </a:ln>
          </c:spPr>
        </c:majorGridlines>
        <c:numFmt formatCode="0%" sourceLinked="1"/>
        <c:majorTickMark val="none"/>
        <c:minorTickMark val="none"/>
        <c:tickLblPos val="nextTo"/>
        <c:spPr>
          <a:ln>
            <a:solidFill>
              <a:schemeClr val="tx1"/>
            </a:solidFill>
          </a:ln>
        </c:spPr>
        <c:crossAx val="441238272"/>
        <c:crosses val="autoZero"/>
        <c:crossBetween val="between"/>
      </c:valAx>
      <c:spPr>
        <a:ln>
          <a:solidFill>
            <a:schemeClr val="tx1"/>
          </a:solidFill>
        </a:ln>
      </c:spPr>
    </c:plotArea>
    <c:legend>
      <c:legendPos val="b"/>
      <c:layout>
        <c:manualLayout>
          <c:xMode val="edge"/>
          <c:yMode val="edge"/>
          <c:x val="0.19318502788580103"/>
          <c:y val="0.91992381251595423"/>
          <c:w val="0.80681492207608696"/>
          <c:h val="5.1165267564694916E-2"/>
        </c:manualLayout>
      </c:layout>
      <c:overlay val="0"/>
    </c:legend>
    <c:plotVisOnly val="1"/>
    <c:dispBlanksAs val="gap"/>
    <c:showDLblsOverMax val="0"/>
  </c:chart>
  <c:spPr>
    <a:ln>
      <a:noFill/>
    </a:ln>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altLang="ja-JP" sz="1200" dirty="0"/>
              <a:t>Q6.</a:t>
            </a:r>
            <a:r>
              <a:rPr lang="ja-JP" altLang="en-US" sz="1200" dirty="0"/>
              <a:t>事業環境の変化の影響 （デジタル化・ネットワーク化）</a:t>
            </a:r>
            <a:endParaRPr lang="ja-JP" sz="1200" dirty="0"/>
          </a:p>
        </c:rich>
      </c:tx>
      <c:layout>
        <c:manualLayout>
          <c:xMode val="edge"/>
          <c:yMode val="edge"/>
          <c:x val="0.32456878306878306"/>
          <c:y val="1.7763492063492065E-2"/>
        </c:manualLayout>
      </c:layout>
      <c:overlay val="0"/>
    </c:title>
    <c:autoTitleDeleted val="0"/>
    <c:plotArea>
      <c:layout>
        <c:manualLayout>
          <c:layoutTarget val="inner"/>
          <c:xMode val="edge"/>
          <c:yMode val="edge"/>
          <c:x val="0.2399565208762387"/>
          <c:y val="0.1889507777045111"/>
          <c:w val="0.71818233368977025"/>
          <c:h val="0.69159559973036144"/>
        </c:manualLayout>
      </c:layout>
      <c:barChart>
        <c:barDir val="bar"/>
        <c:grouping val="percentStacked"/>
        <c:varyColors val="0"/>
        <c:ser>
          <c:idx val="0"/>
          <c:order val="0"/>
          <c:tx>
            <c:strRef>
              <c:f>'Q6(C)'!$C$14</c:f>
              <c:strCache>
                <c:ptCount val="1"/>
                <c:pt idx="0">
                  <c:v>1.非常に大きい</c:v>
                </c:pt>
              </c:strCache>
            </c:strRef>
          </c:tx>
          <c:spPr>
            <a:solidFill>
              <a:srgbClr val="FF9966"/>
            </a:solidFill>
            <a:ln>
              <a:solidFill>
                <a:schemeClr val="tx1"/>
              </a:solidFill>
            </a:ln>
          </c:spPr>
          <c:invertIfNegative val="0"/>
          <c:dLbls>
            <c:spPr>
              <a:noFill/>
              <a:ln>
                <a:noFill/>
              </a:ln>
              <a:effectLst/>
            </c:spPr>
            <c:txPr>
              <a:bodyPr wrap="square" lIns="38100" tIns="19050" rIns="38100" bIns="19050" anchor="ctr">
                <a:spAutoFit/>
              </a:bodyPr>
              <a:lstStyle/>
              <a:p>
                <a:pPr>
                  <a:defRPr sz="800">
                    <a:solidFill>
                      <a:sysClr val="windowText" lastClr="000000"/>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'Q6(C)'!$D$13:$I$13</c:f>
              <c:strCache>
                <c:ptCount val="6"/>
                <c:pt idx="0">
                  <c:v>A.エンドユーザー（n=162）</c:v>
                </c:pt>
                <c:pt idx="1">
                  <c:v>B.メーカー（n=180）</c:v>
                </c:pt>
                <c:pt idx="2">
                  <c:v>C.系列ソフトウェア企業（n=20）</c:v>
                </c:pt>
                <c:pt idx="3">
                  <c:v>D.受託ソフトウェア企業（n=264）</c:v>
                </c:pt>
                <c:pt idx="4">
                  <c:v>E.独立系ソフトウェア企業（n=95）</c:v>
                </c:pt>
                <c:pt idx="5">
                  <c:v>F.その他（n=89）</c:v>
                </c:pt>
              </c:strCache>
            </c:strRef>
          </c:cat>
          <c:val>
            <c:numRef>
              <c:f>'Q6(C)'!$D$14:$I$14</c:f>
              <c:numCache>
                <c:formatCode>0.0%</c:formatCode>
                <c:ptCount val="6"/>
                <c:pt idx="0">
                  <c:v>0.18518518518518517</c:v>
                </c:pt>
                <c:pt idx="1">
                  <c:v>0.27777777777777779</c:v>
                </c:pt>
                <c:pt idx="2">
                  <c:v>0.15</c:v>
                </c:pt>
                <c:pt idx="3">
                  <c:v>0.18560606060606061</c:v>
                </c:pt>
                <c:pt idx="4">
                  <c:v>0.26315789473684209</c:v>
                </c:pt>
                <c:pt idx="5">
                  <c:v>0.23595505617977527</c:v>
                </c:pt>
              </c:numCache>
            </c:numRef>
          </c:val>
          <c:extLst>
            <c:ext xmlns:c16="http://schemas.microsoft.com/office/drawing/2014/chart" uri="{C3380CC4-5D6E-409C-BE32-E72D297353CC}">
              <c16:uniqueId val="{00000000-D9AE-41F5-BB84-E0E09775D1A4}"/>
            </c:ext>
          </c:extLst>
        </c:ser>
        <c:ser>
          <c:idx val="1"/>
          <c:order val="1"/>
          <c:tx>
            <c:strRef>
              <c:f>'Q6(C)'!$C$15</c:f>
              <c:strCache>
                <c:ptCount val="1"/>
                <c:pt idx="0">
                  <c:v>2.大きい</c:v>
                </c:pt>
              </c:strCache>
            </c:strRef>
          </c:tx>
          <c:spPr>
            <a:solidFill>
              <a:srgbClr val="FFCC99"/>
            </a:solidFill>
            <a:ln>
              <a:solidFill>
                <a:schemeClr val="tx1"/>
              </a:solidFill>
            </a:ln>
          </c:spPr>
          <c:invertIfNegative val="0"/>
          <c:dLbls>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'Q6(C)'!$D$13:$I$13</c:f>
              <c:strCache>
                <c:ptCount val="6"/>
                <c:pt idx="0">
                  <c:v>A.エンドユーザー（n=162）</c:v>
                </c:pt>
                <c:pt idx="1">
                  <c:v>B.メーカー（n=180）</c:v>
                </c:pt>
                <c:pt idx="2">
                  <c:v>C.系列ソフトウェア企業（n=20）</c:v>
                </c:pt>
                <c:pt idx="3">
                  <c:v>D.受託ソフトウェア企業（n=264）</c:v>
                </c:pt>
                <c:pt idx="4">
                  <c:v>E.独立系ソフトウェア企業（n=95）</c:v>
                </c:pt>
                <c:pt idx="5">
                  <c:v>F.その他（n=89）</c:v>
                </c:pt>
              </c:strCache>
            </c:strRef>
          </c:cat>
          <c:val>
            <c:numRef>
              <c:f>'Q6(C)'!$D$15:$I$15</c:f>
              <c:numCache>
                <c:formatCode>0.0%</c:formatCode>
                <c:ptCount val="6"/>
                <c:pt idx="0">
                  <c:v>0.43209876543209874</c:v>
                </c:pt>
                <c:pt idx="1">
                  <c:v>0.47222222222222221</c:v>
                </c:pt>
                <c:pt idx="2">
                  <c:v>0.65</c:v>
                </c:pt>
                <c:pt idx="3">
                  <c:v>0.52272727272727271</c:v>
                </c:pt>
                <c:pt idx="4">
                  <c:v>0.49473684210526314</c:v>
                </c:pt>
                <c:pt idx="5">
                  <c:v>0.4157303370786517</c:v>
                </c:pt>
              </c:numCache>
            </c:numRef>
          </c:val>
          <c:extLst>
            <c:ext xmlns:c16="http://schemas.microsoft.com/office/drawing/2014/chart" uri="{C3380CC4-5D6E-409C-BE32-E72D297353CC}">
              <c16:uniqueId val="{00000001-D9AE-41F5-BB84-E0E09775D1A4}"/>
            </c:ext>
          </c:extLst>
        </c:ser>
        <c:ser>
          <c:idx val="2"/>
          <c:order val="2"/>
          <c:tx>
            <c:strRef>
              <c:f>'Q6(C)'!$C$16</c:f>
              <c:strCache>
                <c:ptCount val="1"/>
                <c:pt idx="0">
                  <c:v>3.少ない</c:v>
                </c:pt>
              </c:strCache>
            </c:strRef>
          </c:tx>
          <c:spPr>
            <a:solidFill>
              <a:srgbClr val="2E75B6"/>
            </a:solidFill>
            <a:ln>
              <a:solidFill>
                <a:schemeClr val="tx1"/>
              </a:solidFill>
            </a:ln>
          </c:spPr>
          <c:invertIfNegative val="0"/>
          <c:dLbls>
            <c:spPr>
              <a:noFill/>
              <a:ln>
                <a:noFill/>
              </a:ln>
              <a:effectLst/>
            </c:spPr>
            <c:txPr>
              <a:bodyPr wrap="square" lIns="38100" tIns="19050" rIns="38100" bIns="19050" anchor="ctr">
                <a:spAutoFit/>
              </a:bodyPr>
              <a:lstStyle/>
              <a:p>
                <a:pPr>
                  <a:defRPr sz="800">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'Q6(C)'!$D$13:$I$13</c:f>
              <c:strCache>
                <c:ptCount val="6"/>
                <c:pt idx="0">
                  <c:v>A.エンドユーザー（n=162）</c:v>
                </c:pt>
                <c:pt idx="1">
                  <c:v>B.メーカー（n=180）</c:v>
                </c:pt>
                <c:pt idx="2">
                  <c:v>C.系列ソフトウェア企業（n=20）</c:v>
                </c:pt>
                <c:pt idx="3">
                  <c:v>D.受託ソフトウェア企業（n=264）</c:v>
                </c:pt>
                <c:pt idx="4">
                  <c:v>E.独立系ソフトウェア企業（n=95）</c:v>
                </c:pt>
                <c:pt idx="5">
                  <c:v>F.その他（n=89）</c:v>
                </c:pt>
              </c:strCache>
            </c:strRef>
          </c:cat>
          <c:val>
            <c:numRef>
              <c:f>'Q6(C)'!$D$16:$I$16</c:f>
              <c:numCache>
                <c:formatCode>0.0%</c:formatCode>
                <c:ptCount val="6"/>
                <c:pt idx="0">
                  <c:v>0.27777777777777779</c:v>
                </c:pt>
                <c:pt idx="1">
                  <c:v>0.17222222222222222</c:v>
                </c:pt>
                <c:pt idx="2">
                  <c:v>0.2</c:v>
                </c:pt>
                <c:pt idx="3">
                  <c:v>0.2196969696969697</c:v>
                </c:pt>
                <c:pt idx="4">
                  <c:v>0.15789473684210525</c:v>
                </c:pt>
                <c:pt idx="5">
                  <c:v>0.16853932584269662</c:v>
                </c:pt>
              </c:numCache>
            </c:numRef>
          </c:val>
          <c:extLst>
            <c:ext xmlns:c16="http://schemas.microsoft.com/office/drawing/2014/chart" uri="{C3380CC4-5D6E-409C-BE32-E72D297353CC}">
              <c16:uniqueId val="{00000002-D9AE-41F5-BB84-E0E09775D1A4}"/>
            </c:ext>
          </c:extLst>
        </c:ser>
        <c:ser>
          <c:idx val="3"/>
          <c:order val="3"/>
          <c:tx>
            <c:strRef>
              <c:f>'Q6(C)'!$C$17</c:f>
              <c:strCache>
                <c:ptCount val="1"/>
                <c:pt idx="0">
                  <c:v>4.全くない</c:v>
                </c:pt>
              </c:strCache>
            </c:strRef>
          </c:tx>
          <c:spPr>
            <a:solidFill>
              <a:srgbClr val="9DC3E6"/>
            </a:solidFill>
            <a:ln>
              <a:solidFill>
                <a:schemeClr val="tx1"/>
              </a:solidFill>
            </a:ln>
          </c:spPr>
          <c:invertIfNegative val="0"/>
          <c:dLbls>
            <c:dLbl>
              <c:idx val="0"/>
              <c:layout>
                <c:manualLayout>
                  <c:x val="5.0984331207190774E-3"/>
                  <c:y val="3.23517194082492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A16-44CC-BC54-71410C712AF4}"/>
                </c:ext>
              </c:extLst>
            </c:dLbl>
            <c:dLbl>
              <c:idx val="1"/>
              <c:layout>
                <c:manualLayout>
                  <c:x val="1.6995223137912356E-3"/>
                  <c:y val="3.483961986871754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786-4AAB-B4A9-74892B78E8B0}"/>
                </c:ext>
              </c:extLst>
            </c:dLbl>
            <c:dLbl>
              <c:idx val="2"/>
              <c:delete val="1"/>
              <c:extLst>
                <c:ext xmlns:c15="http://schemas.microsoft.com/office/drawing/2012/chart" uri="{CE6537A1-D6FC-4f65-9D91-7224C49458BB}"/>
                <c:ext xmlns:c16="http://schemas.microsoft.com/office/drawing/2014/chart" uri="{C3380CC4-5D6E-409C-BE32-E72D297353CC}">
                  <c16:uniqueId val="{00000000-0786-4AAB-B4A9-74892B78E8B0}"/>
                </c:ext>
              </c:extLst>
            </c:dLbl>
            <c:dLbl>
              <c:idx val="3"/>
              <c:layout>
                <c:manualLayout>
                  <c:x val="1.6995223137912356E-3"/>
                  <c:y val="3.732732438522591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786-4AAB-B4A9-74892B78E8B0}"/>
                </c:ext>
              </c:extLst>
            </c:dLbl>
            <c:dLbl>
              <c:idx val="4"/>
              <c:layout>
                <c:manualLayout>
                  <c:x val="5.0985669413735821E-3"/>
                  <c:y val="3.981581267757421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786-4AAB-B4A9-74892B78E8B0}"/>
                </c:ext>
              </c:extLst>
            </c:dLbl>
            <c:dLbl>
              <c:idx val="5"/>
              <c:layout>
                <c:manualLayout>
                  <c:x val="-1.246301966060243E-16"/>
                  <c:y val="4.230430096992269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786-4AAB-B4A9-74892B78E8B0}"/>
                </c:ext>
              </c:extLst>
            </c:dLbl>
            <c:spPr>
              <a:noFill/>
              <a:ln>
                <a:noFill/>
              </a:ln>
              <a:effectLst/>
            </c:spPr>
            <c:txPr>
              <a:bodyPr wrap="square" lIns="38100" tIns="19050" rIns="38100" bIns="19050" anchor="ctr">
                <a:spAutoFit/>
              </a:bodyPr>
              <a:lstStyle/>
              <a:p>
                <a:pPr>
                  <a:defRPr sz="8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'Q6(C)'!$D$13:$I$13</c:f>
              <c:strCache>
                <c:ptCount val="6"/>
                <c:pt idx="0">
                  <c:v>A.エンドユーザー（n=162）</c:v>
                </c:pt>
                <c:pt idx="1">
                  <c:v>B.メーカー（n=180）</c:v>
                </c:pt>
                <c:pt idx="2">
                  <c:v>C.系列ソフトウェア企業（n=20）</c:v>
                </c:pt>
                <c:pt idx="3">
                  <c:v>D.受託ソフトウェア企業（n=264）</c:v>
                </c:pt>
                <c:pt idx="4">
                  <c:v>E.独立系ソフトウェア企業（n=95）</c:v>
                </c:pt>
                <c:pt idx="5">
                  <c:v>F.その他（n=89）</c:v>
                </c:pt>
              </c:strCache>
            </c:strRef>
          </c:cat>
          <c:val>
            <c:numRef>
              <c:f>'Q6(C)'!$D$17:$I$17</c:f>
              <c:numCache>
                <c:formatCode>0.0%</c:formatCode>
                <c:ptCount val="6"/>
                <c:pt idx="0">
                  <c:v>1.8518518518518517E-2</c:v>
                </c:pt>
                <c:pt idx="1">
                  <c:v>2.7777777777777776E-2</c:v>
                </c:pt>
                <c:pt idx="2">
                  <c:v>0</c:v>
                </c:pt>
                <c:pt idx="3">
                  <c:v>1.5151515151515152E-2</c:v>
                </c:pt>
                <c:pt idx="4">
                  <c:v>3.1578947368421054E-2</c:v>
                </c:pt>
                <c:pt idx="5">
                  <c:v>2.247191011235955E-2</c:v>
                </c:pt>
              </c:numCache>
            </c:numRef>
          </c:val>
          <c:extLst>
            <c:ext xmlns:c16="http://schemas.microsoft.com/office/drawing/2014/chart" uri="{C3380CC4-5D6E-409C-BE32-E72D297353CC}">
              <c16:uniqueId val="{00000003-D9AE-41F5-BB84-E0E09775D1A4}"/>
            </c:ext>
          </c:extLst>
        </c:ser>
        <c:ser>
          <c:idx val="4"/>
          <c:order val="4"/>
          <c:tx>
            <c:strRef>
              <c:f>'Q6(C)'!$C$18</c:f>
              <c:strCache>
                <c:ptCount val="1"/>
                <c:pt idx="0">
                  <c:v>5.わからない</c:v>
                </c:pt>
              </c:strCache>
            </c:strRef>
          </c:tx>
          <c:spPr>
            <a:solidFill>
              <a:schemeClr val="bg1"/>
            </a:solidFill>
            <a:ln>
              <a:solidFill>
                <a:schemeClr val="tx1"/>
              </a:solid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2-0786-4AAB-B4A9-74892B78E8B0}"/>
                </c:ext>
              </c:extLst>
            </c:dLbl>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'Q6(C)'!$D$13:$I$13</c:f>
              <c:strCache>
                <c:ptCount val="6"/>
                <c:pt idx="0">
                  <c:v>A.エンドユーザー（n=162）</c:v>
                </c:pt>
                <c:pt idx="1">
                  <c:v>B.メーカー（n=180）</c:v>
                </c:pt>
                <c:pt idx="2">
                  <c:v>C.系列ソフトウェア企業（n=20）</c:v>
                </c:pt>
                <c:pt idx="3">
                  <c:v>D.受託ソフトウェア企業（n=264）</c:v>
                </c:pt>
                <c:pt idx="4">
                  <c:v>E.独立系ソフトウェア企業（n=95）</c:v>
                </c:pt>
                <c:pt idx="5">
                  <c:v>F.その他（n=89）</c:v>
                </c:pt>
              </c:strCache>
            </c:strRef>
          </c:cat>
          <c:val>
            <c:numRef>
              <c:f>'Q6(C)'!$D$18:$I$18</c:f>
              <c:numCache>
                <c:formatCode>0.0%</c:formatCode>
                <c:ptCount val="6"/>
                <c:pt idx="0">
                  <c:v>8.6419753086419748E-2</c:v>
                </c:pt>
                <c:pt idx="1">
                  <c:v>0.05</c:v>
                </c:pt>
                <c:pt idx="2">
                  <c:v>0</c:v>
                </c:pt>
                <c:pt idx="3">
                  <c:v>5.6818181818181816E-2</c:v>
                </c:pt>
                <c:pt idx="4">
                  <c:v>5.2631578947368418E-2</c:v>
                </c:pt>
                <c:pt idx="5">
                  <c:v>0.15730337078651685</c:v>
                </c:pt>
              </c:numCache>
            </c:numRef>
          </c:val>
          <c:extLst>
            <c:ext xmlns:c16="http://schemas.microsoft.com/office/drawing/2014/chart" uri="{C3380CC4-5D6E-409C-BE32-E72D297353CC}">
              <c16:uniqueId val="{00000005-D9AE-41F5-BB84-E0E09775D1A4}"/>
            </c:ext>
          </c:extLst>
        </c:ser>
        <c:dLbls>
          <c:showLegendKey val="0"/>
          <c:showVal val="0"/>
          <c:showCatName val="0"/>
          <c:showSerName val="0"/>
          <c:showPercent val="0"/>
          <c:showBubbleSize val="0"/>
        </c:dLbls>
        <c:gapWidth val="150"/>
        <c:overlap val="100"/>
        <c:axId val="440939648"/>
        <c:axId val="440941184"/>
      </c:barChart>
      <c:catAx>
        <c:axId val="440939648"/>
        <c:scaling>
          <c:orientation val="maxMin"/>
        </c:scaling>
        <c:delete val="0"/>
        <c:axPos val="l"/>
        <c:numFmt formatCode="General" sourceLinked="0"/>
        <c:majorTickMark val="none"/>
        <c:minorTickMark val="none"/>
        <c:tickLblPos val="nextTo"/>
        <c:spPr>
          <a:ln>
            <a:solidFill>
              <a:schemeClr val="tx1"/>
            </a:solidFill>
          </a:ln>
        </c:spPr>
        <c:crossAx val="440941184"/>
        <c:crosses val="autoZero"/>
        <c:auto val="1"/>
        <c:lblAlgn val="ctr"/>
        <c:lblOffset val="100"/>
        <c:noMultiLvlLbl val="0"/>
      </c:catAx>
      <c:valAx>
        <c:axId val="440941184"/>
        <c:scaling>
          <c:orientation val="minMax"/>
        </c:scaling>
        <c:delete val="0"/>
        <c:axPos val="t"/>
        <c:majorGridlines>
          <c:spPr>
            <a:ln>
              <a:solidFill>
                <a:schemeClr val="bg1">
                  <a:lumMod val="50000"/>
                </a:schemeClr>
              </a:solidFill>
            </a:ln>
          </c:spPr>
        </c:majorGridlines>
        <c:numFmt formatCode="0%" sourceLinked="1"/>
        <c:majorTickMark val="none"/>
        <c:minorTickMark val="none"/>
        <c:tickLblPos val="nextTo"/>
        <c:spPr>
          <a:ln>
            <a:solidFill>
              <a:schemeClr val="tx1"/>
            </a:solidFill>
          </a:ln>
        </c:spPr>
        <c:crossAx val="440939648"/>
        <c:crosses val="autoZero"/>
        <c:crossBetween val="between"/>
      </c:valAx>
      <c:spPr>
        <a:ln>
          <a:solidFill>
            <a:schemeClr val="tx1"/>
          </a:solidFill>
        </a:ln>
      </c:spPr>
    </c:plotArea>
    <c:legend>
      <c:legendPos val="b"/>
      <c:layout>
        <c:manualLayout>
          <c:xMode val="edge"/>
          <c:yMode val="edge"/>
          <c:x val="0.19318502788580103"/>
          <c:y val="0.91992381251595423"/>
          <c:w val="0.80681492207608696"/>
          <c:h val="5.1165267564694916E-2"/>
        </c:manualLayout>
      </c:layout>
      <c:overlay val="0"/>
    </c:legend>
    <c:plotVisOnly val="1"/>
    <c:dispBlanksAs val="gap"/>
    <c:showDLblsOverMax val="0"/>
  </c:chart>
  <c:spPr>
    <a:ln>
      <a:noFill/>
    </a:ln>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altLang="ja-JP" sz="1200" dirty="0"/>
              <a:t>Q6.</a:t>
            </a:r>
            <a:r>
              <a:rPr lang="ja-JP" altLang="en-US" sz="1200" dirty="0"/>
              <a:t>事業環境の変化の影響 （技術の変化）</a:t>
            </a:r>
            <a:endParaRPr lang="ja-JP" sz="1200" dirty="0"/>
          </a:p>
        </c:rich>
      </c:tx>
      <c:layout>
        <c:manualLayout>
          <c:xMode val="edge"/>
          <c:yMode val="edge"/>
          <c:x val="0.36248110024280239"/>
          <c:y val="1.020390013231817E-2"/>
        </c:manualLayout>
      </c:layout>
      <c:overlay val="0"/>
    </c:title>
    <c:autoTitleDeleted val="0"/>
    <c:plotArea>
      <c:layout>
        <c:manualLayout>
          <c:layoutTarget val="inner"/>
          <c:xMode val="edge"/>
          <c:yMode val="edge"/>
          <c:x val="0.2399565208762387"/>
          <c:y val="0.1889507777045111"/>
          <c:w val="0.71818233368977025"/>
          <c:h val="0.69159559973036144"/>
        </c:manualLayout>
      </c:layout>
      <c:barChart>
        <c:barDir val="bar"/>
        <c:grouping val="percentStacked"/>
        <c:varyColors val="0"/>
        <c:ser>
          <c:idx val="0"/>
          <c:order val="0"/>
          <c:tx>
            <c:strRef>
              <c:f>'Q6(D) '!$C$14</c:f>
              <c:strCache>
                <c:ptCount val="1"/>
                <c:pt idx="0">
                  <c:v>1.非常に大きい</c:v>
                </c:pt>
              </c:strCache>
            </c:strRef>
          </c:tx>
          <c:spPr>
            <a:solidFill>
              <a:srgbClr val="FF9966"/>
            </a:solidFill>
            <a:ln>
              <a:solidFill>
                <a:schemeClr val="tx1"/>
              </a:solidFill>
            </a:ln>
          </c:spPr>
          <c:invertIfNegative val="0"/>
          <c:dLbls>
            <c:spPr>
              <a:noFill/>
              <a:ln>
                <a:noFill/>
              </a:ln>
              <a:effectLst/>
            </c:spPr>
            <c:txPr>
              <a:bodyPr wrap="square" lIns="38100" tIns="19050" rIns="38100" bIns="19050" anchor="ctr">
                <a:spAutoFit/>
              </a:bodyPr>
              <a:lstStyle/>
              <a:p>
                <a:pPr>
                  <a:defRPr sz="800">
                    <a:solidFill>
                      <a:sysClr val="windowText" lastClr="000000"/>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'Q6(D) '!$D$13:$I$13</c:f>
              <c:strCache>
                <c:ptCount val="6"/>
                <c:pt idx="0">
                  <c:v>A.エンドユーザー（n=162）</c:v>
                </c:pt>
                <c:pt idx="1">
                  <c:v>B.メーカー（n=179）</c:v>
                </c:pt>
                <c:pt idx="2">
                  <c:v>C.系列ソフトウェア企業（n=20）</c:v>
                </c:pt>
                <c:pt idx="3">
                  <c:v>D.受託ソフトウェア企業（n=265）</c:v>
                </c:pt>
                <c:pt idx="4">
                  <c:v>E.独立系ソフトウェア企業（n=96）</c:v>
                </c:pt>
                <c:pt idx="5">
                  <c:v>F.その他（n=89）</c:v>
                </c:pt>
              </c:strCache>
            </c:strRef>
          </c:cat>
          <c:val>
            <c:numRef>
              <c:f>'Q6(D) '!$D$14:$I$14</c:f>
              <c:numCache>
                <c:formatCode>0.0%</c:formatCode>
                <c:ptCount val="6"/>
                <c:pt idx="0">
                  <c:v>0.1728395061728395</c:v>
                </c:pt>
                <c:pt idx="1">
                  <c:v>0.33519553072625696</c:v>
                </c:pt>
                <c:pt idx="2">
                  <c:v>0.25</c:v>
                </c:pt>
                <c:pt idx="3">
                  <c:v>0.30566037735849055</c:v>
                </c:pt>
                <c:pt idx="4">
                  <c:v>0.4375</c:v>
                </c:pt>
                <c:pt idx="5">
                  <c:v>0.3146067415730337</c:v>
                </c:pt>
              </c:numCache>
            </c:numRef>
          </c:val>
          <c:extLst>
            <c:ext xmlns:c16="http://schemas.microsoft.com/office/drawing/2014/chart" uri="{C3380CC4-5D6E-409C-BE32-E72D297353CC}">
              <c16:uniqueId val="{00000000-1AC4-4E66-B23C-0941BF9F7B32}"/>
            </c:ext>
          </c:extLst>
        </c:ser>
        <c:ser>
          <c:idx val="1"/>
          <c:order val="1"/>
          <c:tx>
            <c:strRef>
              <c:f>'Q6(D) '!$C$15</c:f>
              <c:strCache>
                <c:ptCount val="1"/>
                <c:pt idx="0">
                  <c:v>2.大きい</c:v>
                </c:pt>
              </c:strCache>
            </c:strRef>
          </c:tx>
          <c:spPr>
            <a:solidFill>
              <a:srgbClr val="FFCC99"/>
            </a:solidFill>
            <a:ln>
              <a:solidFill>
                <a:schemeClr val="tx1"/>
              </a:solidFill>
            </a:ln>
          </c:spPr>
          <c:invertIfNegative val="0"/>
          <c:dLbls>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'Q6(D) '!$D$13:$I$13</c:f>
              <c:strCache>
                <c:ptCount val="6"/>
                <c:pt idx="0">
                  <c:v>A.エンドユーザー（n=162）</c:v>
                </c:pt>
                <c:pt idx="1">
                  <c:v>B.メーカー（n=179）</c:v>
                </c:pt>
                <c:pt idx="2">
                  <c:v>C.系列ソフトウェア企業（n=20）</c:v>
                </c:pt>
                <c:pt idx="3">
                  <c:v>D.受託ソフトウェア企業（n=265）</c:v>
                </c:pt>
                <c:pt idx="4">
                  <c:v>E.独立系ソフトウェア企業（n=96）</c:v>
                </c:pt>
                <c:pt idx="5">
                  <c:v>F.その他（n=89）</c:v>
                </c:pt>
              </c:strCache>
            </c:strRef>
          </c:cat>
          <c:val>
            <c:numRef>
              <c:f>'Q6(D) '!$D$15:$I$15</c:f>
              <c:numCache>
                <c:formatCode>0.0%</c:formatCode>
                <c:ptCount val="6"/>
                <c:pt idx="0">
                  <c:v>0.56172839506172845</c:v>
                </c:pt>
                <c:pt idx="1">
                  <c:v>0.51396648044692739</c:v>
                </c:pt>
                <c:pt idx="2">
                  <c:v>0.65</c:v>
                </c:pt>
                <c:pt idx="3">
                  <c:v>0.54339622641509433</c:v>
                </c:pt>
                <c:pt idx="4">
                  <c:v>0.45833333333333331</c:v>
                </c:pt>
                <c:pt idx="5">
                  <c:v>0.43820224719101125</c:v>
                </c:pt>
              </c:numCache>
            </c:numRef>
          </c:val>
          <c:extLst>
            <c:ext xmlns:c16="http://schemas.microsoft.com/office/drawing/2014/chart" uri="{C3380CC4-5D6E-409C-BE32-E72D297353CC}">
              <c16:uniqueId val="{00000001-1AC4-4E66-B23C-0941BF9F7B32}"/>
            </c:ext>
          </c:extLst>
        </c:ser>
        <c:ser>
          <c:idx val="2"/>
          <c:order val="2"/>
          <c:tx>
            <c:strRef>
              <c:f>'Q6(D) '!$C$16</c:f>
              <c:strCache>
                <c:ptCount val="1"/>
                <c:pt idx="0">
                  <c:v>3.少ない</c:v>
                </c:pt>
              </c:strCache>
            </c:strRef>
          </c:tx>
          <c:spPr>
            <a:solidFill>
              <a:srgbClr val="2E75B6"/>
            </a:solidFill>
            <a:ln>
              <a:solidFill>
                <a:schemeClr val="tx1"/>
              </a:solidFill>
            </a:ln>
          </c:spPr>
          <c:invertIfNegative val="0"/>
          <c:dLbls>
            <c:spPr>
              <a:noFill/>
              <a:ln>
                <a:noFill/>
              </a:ln>
              <a:effectLst/>
            </c:spPr>
            <c:txPr>
              <a:bodyPr wrap="square" lIns="38100" tIns="19050" rIns="38100" bIns="19050" anchor="ctr">
                <a:spAutoFit/>
              </a:bodyPr>
              <a:lstStyle/>
              <a:p>
                <a:pPr>
                  <a:defRPr sz="800">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'Q6(D) '!$D$13:$I$13</c:f>
              <c:strCache>
                <c:ptCount val="6"/>
                <c:pt idx="0">
                  <c:v>A.エンドユーザー（n=162）</c:v>
                </c:pt>
                <c:pt idx="1">
                  <c:v>B.メーカー（n=179）</c:v>
                </c:pt>
                <c:pt idx="2">
                  <c:v>C.系列ソフトウェア企業（n=20）</c:v>
                </c:pt>
                <c:pt idx="3">
                  <c:v>D.受託ソフトウェア企業（n=265）</c:v>
                </c:pt>
                <c:pt idx="4">
                  <c:v>E.独立系ソフトウェア企業（n=96）</c:v>
                </c:pt>
                <c:pt idx="5">
                  <c:v>F.その他（n=89）</c:v>
                </c:pt>
              </c:strCache>
            </c:strRef>
          </c:cat>
          <c:val>
            <c:numRef>
              <c:f>'Q6(D) '!$D$16:$I$16</c:f>
              <c:numCache>
                <c:formatCode>0.0%</c:formatCode>
                <c:ptCount val="6"/>
                <c:pt idx="0">
                  <c:v>0.16666666666666666</c:v>
                </c:pt>
                <c:pt idx="1">
                  <c:v>0.11731843575418995</c:v>
                </c:pt>
                <c:pt idx="2">
                  <c:v>0.1</c:v>
                </c:pt>
                <c:pt idx="3">
                  <c:v>0.12452830188679245</c:v>
                </c:pt>
                <c:pt idx="4">
                  <c:v>7.2916666666666671E-2</c:v>
                </c:pt>
                <c:pt idx="5">
                  <c:v>0.14606741573033707</c:v>
                </c:pt>
              </c:numCache>
            </c:numRef>
          </c:val>
          <c:extLst>
            <c:ext xmlns:c16="http://schemas.microsoft.com/office/drawing/2014/chart" uri="{C3380CC4-5D6E-409C-BE32-E72D297353CC}">
              <c16:uniqueId val="{00000002-1AC4-4E66-B23C-0941BF9F7B32}"/>
            </c:ext>
          </c:extLst>
        </c:ser>
        <c:ser>
          <c:idx val="3"/>
          <c:order val="3"/>
          <c:tx>
            <c:strRef>
              <c:f>'Q6(D) '!$C$17</c:f>
              <c:strCache>
                <c:ptCount val="1"/>
                <c:pt idx="0">
                  <c:v>4.全くない</c:v>
                </c:pt>
              </c:strCache>
            </c:strRef>
          </c:tx>
          <c:spPr>
            <a:solidFill>
              <a:srgbClr val="9DC3E6"/>
            </a:solidFill>
            <a:ln>
              <a:solidFill>
                <a:schemeClr val="tx1"/>
              </a:solidFill>
            </a:ln>
          </c:spPr>
          <c:invertIfNegative val="0"/>
          <c:dLbls>
            <c:dLbl>
              <c:idx val="0"/>
              <c:layout>
                <c:manualLayout>
                  <c:x val="-1.246301966060243E-16"/>
                  <c:y val="4.479278926227098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C30-4519-B33C-038728FC074D}"/>
                </c:ext>
              </c:extLst>
            </c:dLbl>
            <c:dLbl>
              <c:idx val="1"/>
              <c:layout>
                <c:manualLayout>
                  <c:x val="-6.798223075819447E-3"/>
                  <c:y val="4.728166944253943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C30-4519-B33C-038728FC074D}"/>
                </c:ext>
              </c:extLst>
            </c:dLbl>
            <c:dLbl>
              <c:idx val="2"/>
              <c:delete val="1"/>
              <c:extLst>
                <c:ext xmlns:c15="http://schemas.microsoft.com/office/drawing/2012/chart" uri="{CE6537A1-D6FC-4f65-9D91-7224C49458BB}"/>
                <c:ext xmlns:c16="http://schemas.microsoft.com/office/drawing/2014/chart" uri="{C3380CC4-5D6E-409C-BE32-E72D297353CC}">
                  <c16:uniqueId val="{00000001-9C30-4519-B33C-038728FC074D}"/>
                </c:ext>
              </c:extLst>
            </c:dLbl>
            <c:dLbl>
              <c:idx val="3"/>
              <c:delete val="1"/>
              <c:extLst>
                <c:ext xmlns:c15="http://schemas.microsoft.com/office/drawing/2012/chart" uri="{CE6537A1-D6FC-4f65-9D91-7224C49458BB}"/>
                <c:ext xmlns:c16="http://schemas.microsoft.com/office/drawing/2014/chart" uri="{C3380CC4-5D6E-409C-BE32-E72D297353CC}">
                  <c16:uniqueId val="{00000006-9C30-4519-B33C-038728FC074D}"/>
                </c:ext>
              </c:extLst>
            </c:dLbl>
            <c:dLbl>
              <c:idx val="4"/>
              <c:delete val="1"/>
              <c:extLst>
                <c:ext xmlns:c15="http://schemas.microsoft.com/office/drawing/2012/chart" uri="{CE6537A1-D6FC-4f65-9D91-7224C49458BB}"/>
                <c:ext xmlns:c16="http://schemas.microsoft.com/office/drawing/2014/chart" uri="{C3380CC4-5D6E-409C-BE32-E72D297353CC}">
                  <c16:uniqueId val="{00000008-9C30-4519-B33C-038728FC074D}"/>
                </c:ext>
              </c:extLst>
            </c:dLbl>
            <c:dLbl>
              <c:idx val="5"/>
              <c:layout>
                <c:manualLayout>
                  <c:x val="-3.3990446275824712E-3"/>
                  <c:y val="4.230430096992269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C30-4519-B33C-038728FC074D}"/>
                </c:ext>
              </c:extLst>
            </c:dLbl>
            <c:spPr>
              <a:noFill/>
              <a:ln>
                <a:noFill/>
              </a:ln>
              <a:effectLst/>
            </c:spPr>
            <c:txPr>
              <a:bodyPr wrap="square" lIns="38100" tIns="19050" rIns="38100" bIns="19050" anchor="ctr">
                <a:spAutoFit/>
              </a:bodyPr>
              <a:lstStyle/>
              <a:p>
                <a:pPr>
                  <a:defRPr sz="8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'Q6(D) '!$D$13:$I$13</c:f>
              <c:strCache>
                <c:ptCount val="6"/>
                <c:pt idx="0">
                  <c:v>A.エンドユーザー（n=162）</c:v>
                </c:pt>
                <c:pt idx="1">
                  <c:v>B.メーカー（n=179）</c:v>
                </c:pt>
                <c:pt idx="2">
                  <c:v>C.系列ソフトウェア企業（n=20）</c:v>
                </c:pt>
                <c:pt idx="3">
                  <c:v>D.受託ソフトウェア企業（n=265）</c:v>
                </c:pt>
                <c:pt idx="4">
                  <c:v>E.独立系ソフトウェア企業（n=96）</c:v>
                </c:pt>
                <c:pt idx="5">
                  <c:v>F.その他（n=89）</c:v>
                </c:pt>
              </c:strCache>
            </c:strRef>
          </c:cat>
          <c:val>
            <c:numRef>
              <c:f>'Q6(D) '!$D$17:$I$17</c:f>
              <c:numCache>
                <c:formatCode>0.0%</c:formatCode>
                <c:ptCount val="6"/>
                <c:pt idx="0">
                  <c:v>1.8518518518518517E-2</c:v>
                </c:pt>
                <c:pt idx="1">
                  <c:v>1.6759776536312849E-2</c:v>
                </c:pt>
                <c:pt idx="2">
                  <c:v>0</c:v>
                </c:pt>
                <c:pt idx="3">
                  <c:v>0</c:v>
                </c:pt>
                <c:pt idx="4">
                  <c:v>0</c:v>
                </c:pt>
                <c:pt idx="5">
                  <c:v>1.1235955056179775E-2</c:v>
                </c:pt>
              </c:numCache>
            </c:numRef>
          </c:val>
          <c:extLst>
            <c:ext xmlns:c16="http://schemas.microsoft.com/office/drawing/2014/chart" uri="{C3380CC4-5D6E-409C-BE32-E72D297353CC}">
              <c16:uniqueId val="{00000003-1AC4-4E66-B23C-0941BF9F7B32}"/>
            </c:ext>
          </c:extLst>
        </c:ser>
        <c:ser>
          <c:idx val="4"/>
          <c:order val="4"/>
          <c:tx>
            <c:strRef>
              <c:f>'Q6(D) '!$C$18</c:f>
              <c:strCache>
                <c:ptCount val="1"/>
                <c:pt idx="0">
                  <c:v>5.わからない</c:v>
                </c:pt>
              </c:strCache>
            </c:strRef>
          </c:tx>
          <c:spPr>
            <a:solidFill>
              <a:schemeClr val="bg1"/>
            </a:solidFill>
            <a:ln>
              <a:solidFill>
                <a:schemeClr val="tx1"/>
              </a:solidFill>
            </a:ln>
          </c:spPr>
          <c:invertIfNegative val="0"/>
          <c:dLbls>
            <c:dLbl>
              <c:idx val="1"/>
              <c:layout>
                <c:manualLayout>
                  <c:x val="2.4940155403249807E-2"/>
                  <c:y val="4.977564416576859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C30-4519-B33C-038728FC074D}"/>
                </c:ext>
              </c:extLst>
            </c:dLbl>
            <c:dLbl>
              <c:idx val="2"/>
              <c:delete val="1"/>
              <c:extLst>
                <c:ext xmlns:c15="http://schemas.microsoft.com/office/drawing/2012/chart" uri="{CE6537A1-D6FC-4f65-9D91-7224C49458BB}"/>
                <c:ext xmlns:c16="http://schemas.microsoft.com/office/drawing/2014/chart" uri="{C3380CC4-5D6E-409C-BE32-E72D297353CC}">
                  <c16:uniqueId val="{00000000-9C30-4519-B33C-038728FC074D}"/>
                </c:ext>
              </c:extLst>
            </c:dLbl>
            <c:dLbl>
              <c:idx val="3"/>
              <c:layout>
                <c:manualLayout>
                  <c:x val="-3.883743038649671E-3"/>
                  <c:y val="3.73279122171059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C30-4519-B33C-038728FC074D}"/>
                </c:ext>
              </c:extLst>
            </c:dLbl>
            <c:dLbl>
              <c:idx val="4"/>
              <c:layout>
                <c:manualLayout>
                  <c:x val="-5.098566941373831E-3"/>
                  <c:y val="4.23046928578426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C30-4519-B33C-038728FC074D}"/>
                </c:ext>
              </c:extLst>
            </c:dLbl>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'Q6(D) '!$D$13:$I$13</c:f>
              <c:strCache>
                <c:ptCount val="6"/>
                <c:pt idx="0">
                  <c:v>A.エンドユーザー（n=162）</c:v>
                </c:pt>
                <c:pt idx="1">
                  <c:v>B.メーカー（n=179）</c:v>
                </c:pt>
                <c:pt idx="2">
                  <c:v>C.系列ソフトウェア企業（n=20）</c:v>
                </c:pt>
                <c:pt idx="3">
                  <c:v>D.受託ソフトウェア企業（n=265）</c:v>
                </c:pt>
                <c:pt idx="4">
                  <c:v>E.独立系ソフトウェア企業（n=96）</c:v>
                </c:pt>
                <c:pt idx="5">
                  <c:v>F.その他（n=89）</c:v>
                </c:pt>
              </c:strCache>
            </c:strRef>
          </c:cat>
          <c:val>
            <c:numRef>
              <c:f>'Q6(D) '!$D$18:$I$18</c:f>
              <c:numCache>
                <c:formatCode>0.0%</c:formatCode>
                <c:ptCount val="6"/>
                <c:pt idx="0">
                  <c:v>8.0246913580246909E-2</c:v>
                </c:pt>
                <c:pt idx="1">
                  <c:v>1.6759776536312849E-2</c:v>
                </c:pt>
                <c:pt idx="2">
                  <c:v>0</c:v>
                </c:pt>
                <c:pt idx="3">
                  <c:v>2.6415094339622643E-2</c:v>
                </c:pt>
                <c:pt idx="4">
                  <c:v>3.125E-2</c:v>
                </c:pt>
                <c:pt idx="5">
                  <c:v>8.98876404494382E-2</c:v>
                </c:pt>
              </c:numCache>
            </c:numRef>
          </c:val>
          <c:extLst>
            <c:ext xmlns:c16="http://schemas.microsoft.com/office/drawing/2014/chart" uri="{C3380CC4-5D6E-409C-BE32-E72D297353CC}">
              <c16:uniqueId val="{00000004-1AC4-4E66-B23C-0941BF9F7B32}"/>
            </c:ext>
          </c:extLst>
        </c:ser>
        <c:dLbls>
          <c:showLegendKey val="0"/>
          <c:showVal val="0"/>
          <c:showCatName val="0"/>
          <c:showSerName val="0"/>
          <c:showPercent val="0"/>
          <c:showBubbleSize val="0"/>
        </c:dLbls>
        <c:gapWidth val="150"/>
        <c:overlap val="100"/>
        <c:axId val="441035392"/>
        <c:axId val="441053568"/>
      </c:barChart>
      <c:catAx>
        <c:axId val="441035392"/>
        <c:scaling>
          <c:orientation val="maxMin"/>
        </c:scaling>
        <c:delete val="0"/>
        <c:axPos val="l"/>
        <c:numFmt formatCode="General" sourceLinked="0"/>
        <c:majorTickMark val="none"/>
        <c:minorTickMark val="none"/>
        <c:tickLblPos val="nextTo"/>
        <c:spPr>
          <a:ln>
            <a:solidFill>
              <a:schemeClr val="tx1"/>
            </a:solidFill>
          </a:ln>
        </c:spPr>
        <c:crossAx val="441053568"/>
        <c:crosses val="autoZero"/>
        <c:auto val="1"/>
        <c:lblAlgn val="ctr"/>
        <c:lblOffset val="100"/>
        <c:noMultiLvlLbl val="0"/>
      </c:catAx>
      <c:valAx>
        <c:axId val="441053568"/>
        <c:scaling>
          <c:orientation val="minMax"/>
        </c:scaling>
        <c:delete val="0"/>
        <c:axPos val="t"/>
        <c:majorGridlines>
          <c:spPr>
            <a:ln>
              <a:solidFill>
                <a:schemeClr val="bg1">
                  <a:lumMod val="50000"/>
                </a:schemeClr>
              </a:solidFill>
            </a:ln>
          </c:spPr>
        </c:majorGridlines>
        <c:numFmt formatCode="0%" sourceLinked="1"/>
        <c:majorTickMark val="none"/>
        <c:minorTickMark val="none"/>
        <c:tickLblPos val="nextTo"/>
        <c:spPr>
          <a:ln>
            <a:solidFill>
              <a:schemeClr val="tx1"/>
            </a:solidFill>
          </a:ln>
        </c:spPr>
        <c:crossAx val="441035392"/>
        <c:crosses val="autoZero"/>
        <c:crossBetween val="between"/>
      </c:valAx>
      <c:spPr>
        <a:ln>
          <a:solidFill>
            <a:schemeClr val="tx1"/>
          </a:solidFill>
        </a:ln>
      </c:spPr>
    </c:plotArea>
    <c:legend>
      <c:legendPos val="b"/>
      <c:layout>
        <c:manualLayout>
          <c:xMode val="edge"/>
          <c:yMode val="edge"/>
          <c:x val="0.19318502788580103"/>
          <c:y val="0.91992381251595423"/>
          <c:w val="0.80681492207608696"/>
          <c:h val="5.1165267564694916E-2"/>
        </c:manualLayout>
      </c:layout>
      <c:overlay val="0"/>
    </c:legend>
    <c:plotVisOnly val="1"/>
    <c:dispBlanksAs val="gap"/>
    <c:showDLblsOverMax val="0"/>
  </c:chart>
  <c:spPr>
    <a:ln>
      <a:noFill/>
    </a:ln>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altLang="ja-JP" sz="1200" dirty="0"/>
              <a:t>Q6.</a:t>
            </a:r>
            <a:r>
              <a:rPr lang="ja-JP" altLang="en-US" sz="1200" dirty="0"/>
              <a:t>事業環境の変化の影響 （サプライチェーンの変化）</a:t>
            </a:r>
            <a:endParaRPr lang="ja-JP" sz="1200" dirty="0"/>
          </a:p>
        </c:rich>
      </c:tx>
      <c:layout>
        <c:manualLayout>
          <c:xMode val="edge"/>
          <c:yMode val="edge"/>
          <c:x val="0.32971286957899498"/>
          <c:y val="4.6942582590399342E-3"/>
        </c:manualLayout>
      </c:layout>
      <c:overlay val="0"/>
    </c:title>
    <c:autoTitleDeleted val="0"/>
    <c:plotArea>
      <c:layout>
        <c:manualLayout>
          <c:layoutTarget val="inner"/>
          <c:xMode val="edge"/>
          <c:yMode val="edge"/>
          <c:x val="0.2399565208762387"/>
          <c:y val="0.1889507777045111"/>
          <c:w val="0.71818233368977025"/>
          <c:h val="0.69159559973036144"/>
        </c:manualLayout>
      </c:layout>
      <c:barChart>
        <c:barDir val="bar"/>
        <c:grouping val="percentStacked"/>
        <c:varyColors val="0"/>
        <c:ser>
          <c:idx val="0"/>
          <c:order val="0"/>
          <c:tx>
            <c:strRef>
              <c:f>'Q6(E)'!$C$14</c:f>
              <c:strCache>
                <c:ptCount val="1"/>
                <c:pt idx="0">
                  <c:v>1.非常に大きい</c:v>
                </c:pt>
              </c:strCache>
            </c:strRef>
          </c:tx>
          <c:spPr>
            <a:solidFill>
              <a:srgbClr val="FF9966"/>
            </a:solidFill>
            <a:ln>
              <a:solidFill>
                <a:schemeClr val="tx1"/>
              </a:solid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2D87-4CF4-A3BF-A456C3B3C873}"/>
                </c:ext>
              </c:extLst>
            </c:dLbl>
            <c:spPr>
              <a:noFill/>
              <a:ln>
                <a:noFill/>
              </a:ln>
              <a:effectLst/>
            </c:spPr>
            <c:txPr>
              <a:bodyPr wrap="square" lIns="38100" tIns="19050" rIns="38100" bIns="19050" anchor="ctr">
                <a:spAutoFit/>
              </a:bodyPr>
              <a:lstStyle/>
              <a:p>
                <a:pPr>
                  <a:defRPr sz="800">
                    <a:solidFill>
                      <a:sysClr val="windowText" lastClr="000000"/>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'Q6(E)'!$D$13:$I$13</c:f>
              <c:strCache>
                <c:ptCount val="6"/>
                <c:pt idx="0">
                  <c:v>A.エンドユーザー（n=162）</c:v>
                </c:pt>
                <c:pt idx="1">
                  <c:v>B.メーカー（n=180）</c:v>
                </c:pt>
                <c:pt idx="2">
                  <c:v>C.系列ソフトウェア企業（n=20）</c:v>
                </c:pt>
                <c:pt idx="3">
                  <c:v>D.受託ソフトウェア企業（n=264）</c:v>
                </c:pt>
                <c:pt idx="4">
                  <c:v>E.独立系ソフトウェア企業（n=94）</c:v>
                </c:pt>
                <c:pt idx="5">
                  <c:v>F.その他（n=87）</c:v>
                </c:pt>
              </c:strCache>
            </c:strRef>
          </c:cat>
          <c:val>
            <c:numRef>
              <c:f>'Q6(E)'!$D$14:$I$14</c:f>
              <c:numCache>
                <c:formatCode>0.0%</c:formatCode>
                <c:ptCount val="6"/>
                <c:pt idx="0">
                  <c:v>9.8765432098765427E-2</c:v>
                </c:pt>
                <c:pt idx="1">
                  <c:v>7.2222222222222215E-2</c:v>
                </c:pt>
                <c:pt idx="2">
                  <c:v>0</c:v>
                </c:pt>
                <c:pt idx="3">
                  <c:v>5.6818181818181816E-2</c:v>
                </c:pt>
                <c:pt idx="4">
                  <c:v>9.5744680851063829E-2</c:v>
                </c:pt>
                <c:pt idx="5">
                  <c:v>9.1954022988505746E-2</c:v>
                </c:pt>
              </c:numCache>
            </c:numRef>
          </c:val>
          <c:extLst>
            <c:ext xmlns:c16="http://schemas.microsoft.com/office/drawing/2014/chart" uri="{C3380CC4-5D6E-409C-BE32-E72D297353CC}">
              <c16:uniqueId val="{00000000-7CF7-46E2-AF03-149B11D6558E}"/>
            </c:ext>
          </c:extLst>
        </c:ser>
        <c:ser>
          <c:idx val="1"/>
          <c:order val="1"/>
          <c:tx>
            <c:strRef>
              <c:f>'Q6(E)'!$C$15</c:f>
              <c:strCache>
                <c:ptCount val="1"/>
                <c:pt idx="0">
                  <c:v>2.大きい</c:v>
                </c:pt>
              </c:strCache>
            </c:strRef>
          </c:tx>
          <c:spPr>
            <a:solidFill>
              <a:srgbClr val="FFCC99"/>
            </a:solidFill>
            <a:ln>
              <a:solidFill>
                <a:schemeClr val="tx1"/>
              </a:solidFill>
            </a:ln>
          </c:spPr>
          <c:invertIfNegative val="0"/>
          <c:dLbls>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'Q6(E)'!$D$13:$I$13</c:f>
              <c:strCache>
                <c:ptCount val="6"/>
                <c:pt idx="0">
                  <c:v>A.エンドユーザー（n=162）</c:v>
                </c:pt>
                <c:pt idx="1">
                  <c:v>B.メーカー（n=180）</c:v>
                </c:pt>
                <c:pt idx="2">
                  <c:v>C.系列ソフトウェア企業（n=20）</c:v>
                </c:pt>
                <c:pt idx="3">
                  <c:v>D.受託ソフトウェア企業（n=264）</c:v>
                </c:pt>
                <c:pt idx="4">
                  <c:v>E.独立系ソフトウェア企業（n=94）</c:v>
                </c:pt>
                <c:pt idx="5">
                  <c:v>F.その他（n=87）</c:v>
                </c:pt>
              </c:strCache>
            </c:strRef>
          </c:cat>
          <c:val>
            <c:numRef>
              <c:f>'Q6(E)'!$D$15:$I$15</c:f>
              <c:numCache>
                <c:formatCode>0.0%</c:formatCode>
                <c:ptCount val="6"/>
                <c:pt idx="0">
                  <c:v>0.37654320987654322</c:v>
                </c:pt>
                <c:pt idx="1">
                  <c:v>0.3</c:v>
                </c:pt>
                <c:pt idx="2">
                  <c:v>0.5</c:v>
                </c:pt>
                <c:pt idx="3">
                  <c:v>0.20454545454545456</c:v>
                </c:pt>
                <c:pt idx="4">
                  <c:v>0.24468085106382978</c:v>
                </c:pt>
                <c:pt idx="5">
                  <c:v>0.22988505747126436</c:v>
                </c:pt>
              </c:numCache>
            </c:numRef>
          </c:val>
          <c:extLst>
            <c:ext xmlns:c16="http://schemas.microsoft.com/office/drawing/2014/chart" uri="{C3380CC4-5D6E-409C-BE32-E72D297353CC}">
              <c16:uniqueId val="{00000001-7CF7-46E2-AF03-149B11D6558E}"/>
            </c:ext>
          </c:extLst>
        </c:ser>
        <c:ser>
          <c:idx val="2"/>
          <c:order val="2"/>
          <c:tx>
            <c:strRef>
              <c:f>'Q6(E)'!$C$16</c:f>
              <c:strCache>
                <c:ptCount val="1"/>
                <c:pt idx="0">
                  <c:v>3.少ない</c:v>
                </c:pt>
              </c:strCache>
            </c:strRef>
          </c:tx>
          <c:spPr>
            <a:solidFill>
              <a:srgbClr val="2E75B6"/>
            </a:solidFill>
            <a:ln>
              <a:solidFill>
                <a:schemeClr val="tx1"/>
              </a:solidFill>
            </a:ln>
          </c:spPr>
          <c:invertIfNegative val="0"/>
          <c:dLbls>
            <c:spPr>
              <a:noFill/>
              <a:ln>
                <a:noFill/>
              </a:ln>
              <a:effectLst/>
            </c:spPr>
            <c:txPr>
              <a:bodyPr wrap="square" lIns="38100" tIns="19050" rIns="38100" bIns="19050" anchor="ctr">
                <a:spAutoFit/>
              </a:bodyPr>
              <a:lstStyle/>
              <a:p>
                <a:pPr>
                  <a:defRPr sz="800">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'Q6(E)'!$D$13:$I$13</c:f>
              <c:strCache>
                <c:ptCount val="6"/>
                <c:pt idx="0">
                  <c:v>A.エンドユーザー（n=162）</c:v>
                </c:pt>
                <c:pt idx="1">
                  <c:v>B.メーカー（n=180）</c:v>
                </c:pt>
                <c:pt idx="2">
                  <c:v>C.系列ソフトウェア企業（n=20）</c:v>
                </c:pt>
                <c:pt idx="3">
                  <c:v>D.受託ソフトウェア企業（n=264）</c:v>
                </c:pt>
                <c:pt idx="4">
                  <c:v>E.独立系ソフトウェア企業（n=94）</c:v>
                </c:pt>
                <c:pt idx="5">
                  <c:v>F.その他（n=87）</c:v>
                </c:pt>
              </c:strCache>
            </c:strRef>
          </c:cat>
          <c:val>
            <c:numRef>
              <c:f>'Q6(E)'!$D$16:$I$16</c:f>
              <c:numCache>
                <c:formatCode>0.0%</c:formatCode>
                <c:ptCount val="6"/>
                <c:pt idx="0">
                  <c:v>0.3271604938271605</c:v>
                </c:pt>
                <c:pt idx="1">
                  <c:v>0.3888888888888889</c:v>
                </c:pt>
                <c:pt idx="2">
                  <c:v>0.35</c:v>
                </c:pt>
                <c:pt idx="3">
                  <c:v>0.45075757575757575</c:v>
                </c:pt>
                <c:pt idx="4">
                  <c:v>0.44680851063829785</c:v>
                </c:pt>
                <c:pt idx="5">
                  <c:v>0.32183908045977011</c:v>
                </c:pt>
              </c:numCache>
            </c:numRef>
          </c:val>
          <c:extLst>
            <c:ext xmlns:c16="http://schemas.microsoft.com/office/drawing/2014/chart" uri="{C3380CC4-5D6E-409C-BE32-E72D297353CC}">
              <c16:uniqueId val="{00000002-7CF7-46E2-AF03-149B11D6558E}"/>
            </c:ext>
          </c:extLst>
        </c:ser>
        <c:ser>
          <c:idx val="3"/>
          <c:order val="3"/>
          <c:tx>
            <c:strRef>
              <c:f>'Q6(E)'!$C$17</c:f>
              <c:strCache>
                <c:ptCount val="1"/>
                <c:pt idx="0">
                  <c:v>4.全くない</c:v>
                </c:pt>
              </c:strCache>
            </c:strRef>
          </c:tx>
          <c:spPr>
            <a:solidFill>
              <a:srgbClr val="9DC3E6"/>
            </a:solidFill>
            <a:ln>
              <a:solidFill>
                <a:schemeClr val="tx1"/>
              </a:solidFill>
            </a:ln>
          </c:spPr>
          <c:invertIfNegative val="0"/>
          <c:dLbls>
            <c:dLbl>
              <c:idx val="2"/>
              <c:spPr>
                <a:noFill/>
                <a:ln>
                  <a:noFill/>
                </a:ln>
                <a:effectLst/>
              </c:spPr>
              <c:txPr>
                <a:bodyPr wrap="square" lIns="38100" tIns="19050" rIns="38100" bIns="19050" anchor="ctr">
                  <a:noAutofit/>
                </a:bodyPr>
                <a:lstStyle/>
                <a:p>
                  <a:pPr>
                    <a:defRPr sz="800"/>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1BED-4E61-9C32-E19846EB3C45}"/>
                </c:ext>
              </c:extLst>
            </c:dLbl>
            <c:spPr>
              <a:noFill/>
              <a:ln>
                <a:noFill/>
              </a:ln>
              <a:effectLst/>
            </c:spPr>
            <c:txPr>
              <a:bodyPr wrap="square" lIns="38100" tIns="19050" rIns="38100" bIns="19050" anchor="ctr">
                <a:spAutoFit/>
              </a:bodyPr>
              <a:lstStyle/>
              <a:p>
                <a:pPr>
                  <a:defRPr sz="8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'Q6(E)'!$D$13:$I$13</c:f>
              <c:strCache>
                <c:ptCount val="6"/>
                <c:pt idx="0">
                  <c:v>A.エンドユーザー（n=162）</c:v>
                </c:pt>
                <c:pt idx="1">
                  <c:v>B.メーカー（n=180）</c:v>
                </c:pt>
                <c:pt idx="2">
                  <c:v>C.系列ソフトウェア企業（n=20）</c:v>
                </c:pt>
                <c:pt idx="3">
                  <c:v>D.受託ソフトウェア企業（n=264）</c:v>
                </c:pt>
                <c:pt idx="4">
                  <c:v>E.独立系ソフトウェア企業（n=94）</c:v>
                </c:pt>
                <c:pt idx="5">
                  <c:v>F.その他（n=87）</c:v>
                </c:pt>
              </c:strCache>
            </c:strRef>
          </c:cat>
          <c:val>
            <c:numRef>
              <c:f>'Q6(E)'!$D$17:$I$17</c:f>
              <c:numCache>
                <c:formatCode>0.0%</c:formatCode>
                <c:ptCount val="6"/>
                <c:pt idx="0">
                  <c:v>5.5555555555555552E-2</c:v>
                </c:pt>
                <c:pt idx="1">
                  <c:v>8.3333333333333329E-2</c:v>
                </c:pt>
                <c:pt idx="2">
                  <c:v>0.05</c:v>
                </c:pt>
                <c:pt idx="3">
                  <c:v>8.3333333333333329E-2</c:v>
                </c:pt>
                <c:pt idx="4">
                  <c:v>8.5106382978723402E-2</c:v>
                </c:pt>
                <c:pt idx="5">
                  <c:v>0.10344827586206896</c:v>
                </c:pt>
              </c:numCache>
            </c:numRef>
          </c:val>
          <c:extLst>
            <c:ext xmlns:c16="http://schemas.microsoft.com/office/drawing/2014/chart" uri="{C3380CC4-5D6E-409C-BE32-E72D297353CC}">
              <c16:uniqueId val="{00000003-7CF7-46E2-AF03-149B11D6558E}"/>
            </c:ext>
          </c:extLst>
        </c:ser>
        <c:ser>
          <c:idx val="4"/>
          <c:order val="4"/>
          <c:tx>
            <c:strRef>
              <c:f>'Q6(E)'!$C$18</c:f>
              <c:strCache>
                <c:ptCount val="1"/>
                <c:pt idx="0">
                  <c:v>5.わからない</c:v>
                </c:pt>
              </c:strCache>
            </c:strRef>
          </c:tx>
          <c:spPr>
            <a:solidFill>
              <a:schemeClr val="bg1"/>
            </a:solidFill>
            <a:ln>
              <a:solidFill>
                <a:schemeClr val="tx1"/>
              </a:solidFill>
            </a:ln>
          </c:spPr>
          <c:invertIfNegative val="0"/>
          <c:dLbls>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'Q6(E)'!$D$13:$I$13</c:f>
              <c:strCache>
                <c:ptCount val="6"/>
                <c:pt idx="0">
                  <c:v>A.エンドユーザー（n=162）</c:v>
                </c:pt>
                <c:pt idx="1">
                  <c:v>B.メーカー（n=180）</c:v>
                </c:pt>
                <c:pt idx="2">
                  <c:v>C.系列ソフトウェア企業（n=20）</c:v>
                </c:pt>
                <c:pt idx="3">
                  <c:v>D.受託ソフトウェア企業（n=264）</c:v>
                </c:pt>
                <c:pt idx="4">
                  <c:v>E.独立系ソフトウェア企業（n=94）</c:v>
                </c:pt>
                <c:pt idx="5">
                  <c:v>F.その他（n=87）</c:v>
                </c:pt>
              </c:strCache>
            </c:strRef>
          </c:cat>
          <c:val>
            <c:numRef>
              <c:f>'Q6(E)'!$D$18:$I$18</c:f>
              <c:numCache>
                <c:formatCode>0.0%</c:formatCode>
                <c:ptCount val="6"/>
                <c:pt idx="0">
                  <c:v>0.1419753086419753</c:v>
                </c:pt>
                <c:pt idx="1">
                  <c:v>0.15555555555555556</c:v>
                </c:pt>
                <c:pt idx="2">
                  <c:v>0.1</c:v>
                </c:pt>
                <c:pt idx="3">
                  <c:v>0.20454545454545456</c:v>
                </c:pt>
                <c:pt idx="4">
                  <c:v>0.1276595744680851</c:v>
                </c:pt>
                <c:pt idx="5">
                  <c:v>0.25287356321839083</c:v>
                </c:pt>
              </c:numCache>
            </c:numRef>
          </c:val>
          <c:extLst>
            <c:ext xmlns:c16="http://schemas.microsoft.com/office/drawing/2014/chart" uri="{C3380CC4-5D6E-409C-BE32-E72D297353CC}">
              <c16:uniqueId val="{00000004-7CF7-46E2-AF03-149B11D6558E}"/>
            </c:ext>
          </c:extLst>
        </c:ser>
        <c:dLbls>
          <c:showLegendKey val="0"/>
          <c:showVal val="0"/>
          <c:showCatName val="0"/>
          <c:showSerName val="0"/>
          <c:showPercent val="0"/>
          <c:showBubbleSize val="0"/>
        </c:dLbls>
        <c:gapWidth val="150"/>
        <c:overlap val="100"/>
        <c:axId val="441161600"/>
        <c:axId val="441163136"/>
      </c:barChart>
      <c:catAx>
        <c:axId val="441161600"/>
        <c:scaling>
          <c:orientation val="maxMin"/>
        </c:scaling>
        <c:delete val="0"/>
        <c:axPos val="l"/>
        <c:numFmt formatCode="General" sourceLinked="0"/>
        <c:majorTickMark val="none"/>
        <c:minorTickMark val="none"/>
        <c:tickLblPos val="nextTo"/>
        <c:spPr>
          <a:ln>
            <a:solidFill>
              <a:schemeClr val="tx1"/>
            </a:solidFill>
          </a:ln>
        </c:spPr>
        <c:crossAx val="441163136"/>
        <c:crosses val="autoZero"/>
        <c:auto val="1"/>
        <c:lblAlgn val="ctr"/>
        <c:lblOffset val="100"/>
        <c:noMultiLvlLbl val="0"/>
      </c:catAx>
      <c:valAx>
        <c:axId val="441163136"/>
        <c:scaling>
          <c:orientation val="minMax"/>
        </c:scaling>
        <c:delete val="0"/>
        <c:axPos val="t"/>
        <c:majorGridlines>
          <c:spPr>
            <a:ln>
              <a:solidFill>
                <a:schemeClr val="bg1">
                  <a:lumMod val="50000"/>
                </a:schemeClr>
              </a:solidFill>
            </a:ln>
          </c:spPr>
        </c:majorGridlines>
        <c:numFmt formatCode="0%" sourceLinked="1"/>
        <c:majorTickMark val="none"/>
        <c:minorTickMark val="none"/>
        <c:tickLblPos val="nextTo"/>
        <c:spPr>
          <a:ln>
            <a:solidFill>
              <a:schemeClr val="tx1"/>
            </a:solidFill>
          </a:ln>
        </c:spPr>
        <c:crossAx val="441161600"/>
        <c:crosses val="autoZero"/>
        <c:crossBetween val="between"/>
      </c:valAx>
      <c:spPr>
        <a:ln>
          <a:solidFill>
            <a:schemeClr val="tx1"/>
          </a:solidFill>
        </a:ln>
      </c:spPr>
    </c:plotArea>
    <c:legend>
      <c:legendPos val="b"/>
      <c:layout>
        <c:manualLayout>
          <c:xMode val="edge"/>
          <c:yMode val="edge"/>
          <c:x val="0.19318502788580103"/>
          <c:y val="0.91992381251595423"/>
          <c:w val="0.80681492207608696"/>
          <c:h val="5.1165267564694916E-2"/>
        </c:manualLayout>
      </c:layout>
      <c:overlay val="0"/>
    </c:legend>
    <c:plotVisOnly val="1"/>
    <c:dispBlanksAs val="gap"/>
    <c:showDLblsOverMax val="0"/>
  </c:chart>
  <c:spPr>
    <a:ln>
      <a:noFill/>
    </a:ln>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lvl="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r>
              <a:rPr lang="en-US" altLang="ja-JP" sz="1200" b="1" i="0" baseline="0" dirty="0">
                <a:effectLst/>
              </a:rPr>
              <a:t>Q6.</a:t>
            </a:r>
            <a:r>
              <a:rPr lang="ja-JP" altLang="ja-JP" sz="1200" b="1" i="0" baseline="0" dirty="0">
                <a:effectLst/>
              </a:rPr>
              <a:t>事業環境の変化の影響 （事業境界の変化）</a:t>
            </a:r>
            <a:endParaRPr lang="ja-JP" altLang="ja-JP" sz="1200" b="1"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sz="1200" dirty="0"/>
          </a:p>
        </c:rich>
      </c:tx>
      <c:layout>
        <c:manualLayout>
          <c:xMode val="edge"/>
          <c:yMode val="edge"/>
          <c:x val="0.37481031746031745"/>
          <c:y val="2.7579365079365079E-3"/>
        </c:manualLayout>
      </c:layout>
      <c:overlay val="0"/>
    </c:title>
    <c:autoTitleDeleted val="0"/>
    <c:plotArea>
      <c:layout>
        <c:manualLayout>
          <c:layoutTarget val="inner"/>
          <c:xMode val="edge"/>
          <c:yMode val="edge"/>
          <c:x val="0.2399565208762387"/>
          <c:y val="0.1889507777045111"/>
          <c:w val="0.71818233368977025"/>
          <c:h val="0.69159559973036144"/>
        </c:manualLayout>
      </c:layout>
      <c:barChart>
        <c:barDir val="bar"/>
        <c:grouping val="percentStacked"/>
        <c:varyColors val="0"/>
        <c:ser>
          <c:idx val="0"/>
          <c:order val="0"/>
          <c:tx>
            <c:strRef>
              <c:f>'Q6(F)'!$C$14</c:f>
              <c:strCache>
                <c:ptCount val="1"/>
                <c:pt idx="0">
                  <c:v>1.非常に大きい</c:v>
                </c:pt>
              </c:strCache>
            </c:strRef>
          </c:tx>
          <c:spPr>
            <a:solidFill>
              <a:srgbClr val="FF9966"/>
            </a:solidFill>
            <a:ln>
              <a:solidFill>
                <a:schemeClr val="tx1"/>
              </a:solidFill>
            </a:ln>
          </c:spPr>
          <c:invertIfNegative val="0"/>
          <c:dLbls>
            <c:spPr>
              <a:noFill/>
              <a:ln>
                <a:noFill/>
              </a:ln>
              <a:effectLst/>
            </c:spPr>
            <c:txPr>
              <a:bodyPr wrap="square" lIns="38100" tIns="19050" rIns="38100" bIns="19050" anchor="ctr">
                <a:spAutoFit/>
              </a:bodyPr>
              <a:lstStyle/>
              <a:p>
                <a:pPr>
                  <a:defRPr sz="800">
                    <a:solidFill>
                      <a:sysClr val="windowText" lastClr="000000"/>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'Q6(F)'!$D$13:$I$13</c:f>
              <c:strCache>
                <c:ptCount val="6"/>
                <c:pt idx="0">
                  <c:v>A.エンドユーザー（n=162）</c:v>
                </c:pt>
                <c:pt idx="1">
                  <c:v>B.メーカー（n=180）</c:v>
                </c:pt>
                <c:pt idx="2">
                  <c:v>C.系列ソフトウェア企業（n=20）</c:v>
                </c:pt>
                <c:pt idx="3">
                  <c:v>D.受託ソフトウェア企業（n=264）</c:v>
                </c:pt>
                <c:pt idx="4">
                  <c:v>E.独立系ソフトウェア企業（n=94）</c:v>
                </c:pt>
                <c:pt idx="5">
                  <c:v>F.その他（n=89）</c:v>
                </c:pt>
              </c:strCache>
            </c:strRef>
          </c:cat>
          <c:val>
            <c:numRef>
              <c:f>'Q6(F)'!$D$14:$I$14</c:f>
              <c:numCache>
                <c:formatCode>0.0%</c:formatCode>
                <c:ptCount val="6"/>
                <c:pt idx="0">
                  <c:v>0.13580246913580246</c:v>
                </c:pt>
                <c:pt idx="1">
                  <c:v>0.16111111111111112</c:v>
                </c:pt>
                <c:pt idx="2">
                  <c:v>0.15</c:v>
                </c:pt>
                <c:pt idx="3">
                  <c:v>7.9545454545454544E-2</c:v>
                </c:pt>
                <c:pt idx="4">
                  <c:v>0.15957446808510639</c:v>
                </c:pt>
                <c:pt idx="5">
                  <c:v>0.1348314606741573</c:v>
                </c:pt>
              </c:numCache>
            </c:numRef>
          </c:val>
          <c:extLst>
            <c:ext xmlns:c16="http://schemas.microsoft.com/office/drawing/2014/chart" uri="{C3380CC4-5D6E-409C-BE32-E72D297353CC}">
              <c16:uniqueId val="{00000000-284C-4D02-9294-DBD741D10119}"/>
            </c:ext>
          </c:extLst>
        </c:ser>
        <c:ser>
          <c:idx val="1"/>
          <c:order val="1"/>
          <c:tx>
            <c:strRef>
              <c:f>'Q6(F)'!$C$15</c:f>
              <c:strCache>
                <c:ptCount val="1"/>
                <c:pt idx="0">
                  <c:v>2.大きい</c:v>
                </c:pt>
              </c:strCache>
            </c:strRef>
          </c:tx>
          <c:spPr>
            <a:solidFill>
              <a:srgbClr val="FFCC99"/>
            </a:solidFill>
            <a:ln>
              <a:solidFill>
                <a:schemeClr val="tx1"/>
              </a:solidFill>
            </a:ln>
          </c:spPr>
          <c:invertIfNegative val="0"/>
          <c:dLbls>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'Q6(F)'!$D$13:$I$13</c:f>
              <c:strCache>
                <c:ptCount val="6"/>
                <c:pt idx="0">
                  <c:v>A.エンドユーザー（n=162）</c:v>
                </c:pt>
                <c:pt idx="1">
                  <c:v>B.メーカー（n=180）</c:v>
                </c:pt>
                <c:pt idx="2">
                  <c:v>C.系列ソフトウェア企業（n=20）</c:v>
                </c:pt>
                <c:pt idx="3">
                  <c:v>D.受託ソフトウェア企業（n=264）</c:v>
                </c:pt>
                <c:pt idx="4">
                  <c:v>E.独立系ソフトウェア企業（n=94）</c:v>
                </c:pt>
                <c:pt idx="5">
                  <c:v>F.その他（n=89）</c:v>
                </c:pt>
              </c:strCache>
            </c:strRef>
          </c:cat>
          <c:val>
            <c:numRef>
              <c:f>'Q6(F)'!$D$15:$I$15</c:f>
              <c:numCache>
                <c:formatCode>0.0%</c:formatCode>
                <c:ptCount val="6"/>
                <c:pt idx="0">
                  <c:v>0.3888888888888889</c:v>
                </c:pt>
                <c:pt idx="1">
                  <c:v>0.44444444444444442</c:v>
                </c:pt>
                <c:pt idx="2">
                  <c:v>0.6</c:v>
                </c:pt>
                <c:pt idx="3">
                  <c:v>0.4621212121212121</c:v>
                </c:pt>
                <c:pt idx="4">
                  <c:v>0.5</c:v>
                </c:pt>
                <c:pt idx="5">
                  <c:v>0.3595505617977528</c:v>
                </c:pt>
              </c:numCache>
            </c:numRef>
          </c:val>
          <c:extLst>
            <c:ext xmlns:c16="http://schemas.microsoft.com/office/drawing/2014/chart" uri="{C3380CC4-5D6E-409C-BE32-E72D297353CC}">
              <c16:uniqueId val="{00000001-284C-4D02-9294-DBD741D10119}"/>
            </c:ext>
          </c:extLst>
        </c:ser>
        <c:ser>
          <c:idx val="2"/>
          <c:order val="2"/>
          <c:tx>
            <c:strRef>
              <c:f>'Q6(F)'!$C$16</c:f>
              <c:strCache>
                <c:ptCount val="1"/>
                <c:pt idx="0">
                  <c:v>3.少ない</c:v>
                </c:pt>
              </c:strCache>
            </c:strRef>
          </c:tx>
          <c:spPr>
            <a:solidFill>
              <a:srgbClr val="2E75B6"/>
            </a:solidFill>
            <a:ln>
              <a:solidFill>
                <a:schemeClr val="tx1"/>
              </a:solidFill>
            </a:ln>
          </c:spPr>
          <c:invertIfNegative val="0"/>
          <c:dLbls>
            <c:spPr>
              <a:noFill/>
              <a:ln>
                <a:noFill/>
              </a:ln>
              <a:effectLst/>
            </c:spPr>
            <c:txPr>
              <a:bodyPr wrap="square" lIns="38100" tIns="19050" rIns="38100" bIns="19050" anchor="ctr">
                <a:spAutoFit/>
              </a:bodyPr>
              <a:lstStyle/>
              <a:p>
                <a:pPr>
                  <a:defRPr sz="800">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'Q6(F)'!$D$13:$I$13</c:f>
              <c:strCache>
                <c:ptCount val="6"/>
                <c:pt idx="0">
                  <c:v>A.エンドユーザー（n=162）</c:v>
                </c:pt>
                <c:pt idx="1">
                  <c:v>B.メーカー（n=180）</c:v>
                </c:pt>
                <c:pt idx="2">
                  <c:v>C.系列ソフトウェア企業（n=20）</c:v>
                </c:pt>
                <c:pt idx="3">
                  <c:v>D.受託ソフトウェア企業（n=264）</c:v>
                </c:pt>
                <c:pt idx="4">
                  <c:v>E.独立系ソフトウェア企業（n=94）</c:v>
                </c:pt>
                <c:pt idx="5">
                  <c:v>F.その他（n=89）</c:v>
                </c:pt>
              </c:strCache>
            </c:strRef>
          </c:cat>
          <c:val>
            <c:numRef>
              <c:f>'Q6(F)'!$D$16:$I$16</c:f>
              <c:numCache>
                <c:formatCode>0.0%</c:formatCode>
                <c:ptCount val="6"/>
                <c:pt idx="0">
                  <c:v>0.2839506172839506</c:v>
                </c:pt>
                <c:pt idx="1">
                  <c:v>0.24444444444444444</c:v>
                </c:pt>
                <c:pt idx="2">
                  <c:v>0.1</c:v>
                </c:pt>
                <c:pt idx="3">
                  <c:v>0.30303030303030304</c:v>
                </c:pt>
                <c:pt idx="4">
                  <c:v>0.24468085106382978</c:v>
                </c:pt>
                <c:pt idx="5">
                  <c:v>0.2808988764044944</c:v>
                </c:pt>
              </c:numCache>
            </c:numRef>
          </c:val>
          <c:extLst>
            <c:ext xmlns:c16="http://schemas.microsoft.com/office/drawing/2014/chart" uri="{C3380CC4-5D6E-409C-BE32-E72D297353CC}">
              <c16:uniqueId val="{00000002-284C-4D02-9294-DBD741D10119}"/>
            </c:ext>
          </c:extLst>
        </c:ser>
        <c:ser>
          <c:idx val="3"/>
          <c:order val="3"/>
          <c:tx>
            <c:strRef>
              <c:f>'Q6(F)'!$C$17</c:f>
              <c:strCache>
                <c:ptCount val="1"/>
                <c:pt idx="0">
                  <c:v>4.全くない</c:v>
                </c:pt>
              </c:strCache>
            </c:strRef>
          </c:tx>
          <c:spPr>
            <a:solidFill>
              <a:srgbClr val="9DC3E6"/>
            </a:solidFill>
            <a:ln>
              <a:solidFill>
                <a:sysClr val="windowText" lastClr="000000"/>
              </a:solidFill>
            </a:ln>
          </c:spPr>
          <c:invertIfNegative val="0"/>
          <c:dLbls>
            <c:dLbl>
              <c:idx val="0"/>
              <c:layout>
                <c:manualLayout>
                  <c:x val="0"/>
                  <c:y val="4.479278926227098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F61-4BDC-9732-9D1FD027388E}"/>
                </c:ext>
              </c:extLst>
            </c:dLbl>
            <c:dLbl>
              <c:idx val="2"/>
              <c:delete val="1"/>
              <c:extLst>
                <c:ext xmlns:c15="http://schemas.microsoft.com/office/drawing/2012/chart" uri="{CE6537A1-D6FC-4f65-9D91-7224C49458BB}"/>
                <c:ext xmlns:c16="http://schemas.microsoft.com/office/drawing/2014/chart" uri="{C3380CC4-5D6E-409C-BE32-E72D297353CC}">
                  <c16:uniqueId val="{00000000-CF61-4BDC-9732-9D1FD027388E}"/>
                </c:ext>
              </c:extLst>
            </c:dLbl>
            <c:dLbl>
              <c:idx val="3"/>
              <c:layout>
                <c:manualLayout>
                  <c:x val="-1.246301966060243E-16"/>
                  <c:y val="3.9815812677574308E-2"/>
                </c:manualLayout>
              </c:layout>
              <c:spPr>
                <a:noFill/>
                <a:ln>
                  <a:noFill/>
                </a:ln>
                <a:effectLst/>
              </c:spPr>
              <c:txPr>
                <a:bodyPr wrap="square" lIns="38100" tIns="19050" rIns="38100" bIns="19050" anchor="ctr">
                  <a:noAutofit/>
                </a:bodyPr>
                <a:lstStyle/>
                <a:p>
                  <a:pPr>
                    <a:defRPr sz="800"/>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4.5878671771121718E-2"/>
                      <c:h val="3.53614186342706E-2"/>
                    </c:manualLayout>
                  </c15:layout>
                </c:ext>
                <c:ext xmlns:c16="http://schemas.microsoft.com/office/drawing/2014/chart" uri="{C3380CC4-5D6E-409C-BE32-E72D297353CC}">
                  <c16:uniqueId val="{00000002-CF61-4BDC-9732-9D1FD027388E}"/>
                </c:ext>
              </c:extLst>
            </c:dLbl>
            <c:dLbl>
              <c:idx val="4"/>
              <c:delete val="1"/>
              <c:extLst>
                <c:ext xmlns:c15="http://schemas.microsoft.com/office/drawing/2012/chart" uri="{CE6537A1-D6FC-4f65-9D91-7224C49458BB}"/>
                <c:ext xmlns:c16="http://schemas.microsoft.com/office/drawing/2014/chart" uri="{C3380CC4-5D6E-409C-BE32-E72D297353CC}">
                  <c16:uniqueId val="{00000003-CF61-4BDC-9732-9D1FD027388E}"/>
                </c:ext>
              </c:extLst>
            </c:dLbl>
            <c:dLbl>
              <c:idx val="5"/>
              <c:layout>
                <c:manualLayout>
                  <c:x val="-1.6995223137912356E-3"/>
                  <c:y val="4.230449691388262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F61-4BDC-9732-9D1FD027388E}"/>
                </c:ext>
              </c:extLst>
            </c:dLbl>
            <c:spPr>
              <a:noFill/>
              <a:ln>
                <a:noFill/>
              </a:ln>
              <a:effectLst/>
            </c:spPr>
            <c:txPr>
              <a:bodyPr wrap="square" lIns="38100" tIns="19050" rIns="38100" bIns="19050" anchor="ctr">
                <a:spAutoFit/>
              </a:bodyPr>
              <a:lstStyle/>
              <a:p>
                <a:pPr>
                  <a:defRPr sz="8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'Q6(F)'!$D$13:$I$13</c:f>
              <c:strCache>
                <c:ptCount val="6"/>
                <c:pt idx="0">
                  <c:v>A.エンドユーザー（n=162）</c:v>
                </c:pt>
                <c:pt idx="1">
                  <c:v>B.メーカー（n=180）</c:v>
                </c:pt>
                <c:pt idx="2">
                  <c:v>C.系列ソフトウェア企業（n=20）</c:v>
                </c:pt>
                <c:pt idx="3">
                  <c:v>D.受託ソフトウェア企業（n=264）</c:v>
                </c:pt>
                <c:pt idx="4">
                  <c:v>E.独立系ソフトウェア企業（n=94）</c:v>
                </c:pt>
                <c:pt idx="5">
                  <c:v>F.その他（n=89）</c:v>
                </c:pt>
              </c:strCache>
            </c:strRef>
          </c:cat>
          <c:val>
            <c:numRef>
              <c:f>'Q6(F)'!$D$17:$I$17</c:f>
              <c:numCache>
                <c:formatCode>0.0%</c:formatCode>
                <c:ptCount val="6"/>
                <c:pt idx="0">
                  <c:v>3.7037037037037035E-2</c:v>
                </c:pt>
                <c:pt idx="1">
                  <c:v>5.5555555555555552E-2</c:v>
                </c:pt>
                <c:pt idx="2">
                  <c:v>0</c:v>
                </c:pt>
                <c:pt idx="3">
                  <c:v>1.5151515151515152E-2</c:v>
                </c:pt>
                <c:pt idx="4">
                  <c:v>0</c:v>
                </c:pt>
                <c:pt idx="5">
                  <c:v>2.247191011235955E-2</c:v>
                </c:pt>
              </c:numCache>
            </c:numRef>
          </c:val>
          <c:extLst>
            <c:ext xmlns:c16="http://schemas.microsoft.com/office/drawing/2014/chart" uri="{C3380CC4-5D6E-409C-BE32-E72D297353CC}">
              <c16:uniqueId val="{00000003-284C-4D02-9294-DBD741D10119}"/>
            </c:ext>
          </c:extLst>
        </c:ser>
        <c:ser>
          <c:idx val="4"/>
          <c:order val="4"/>
          <c:tx>
            <c:strRef>
              <c:f>'Q6(F)'!$C$18</c:f>
              <c:strCache>
                <c:ptCount val="1"/>
                <c:pt idx="0">
                  <c:v>5.わからない</c:v>
                </c:pt>
              </c:strCache>
            </c:strRef>
          </c:tx>
          <c:spPr>
            <a:solidFill>
              <a:schemeClr val="bg1"/>
            </a:solidFill>
            <a:ln>
              <a:solidFill>
                <a:schemeClr val="tx1"/>
              </a:solidFill>
            </a:ln>
          </c:spPr>
          <c:invertIfNegative val="0"/>
          <c:dLbls>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'Q6(F)'!$D$13:$I$13</c:f>
              <c:strCache>
                <c:ptCount val="6"/>
                <c:pt idx="0">
                  <c:v>A.エンドユーザー（n=162）</c:v>
                </c:pt>
                <c:pt idx="1">
                  <c:v>B.メーカー（n=180）</c:v>
                </c:pt>
                <c:pt idx="2">
                  <c:v>C.系列ソフトウェア企業（n=20）</c:v>
                </c:pt>
                <c:pt idx="3">
                  <c:v>D.受託ソフトウェア企業（n=264）</c:v>
                </c:pt>
                <c:pt idx="4">
                  <c:v>E.独立系ソフトウェア企業（n=94）</c:v>
                </c:pt>
                <c:pt idx="5">
                  <c:v>F.その他（n=89）</c:v>
                </c:pt>
              </c:strCache>
            </c:strRef>
          </c:cat>
          <c:val>
            <c:numRef>
              <c:f>'Q6(F)'!$D$18:$I$18</c:f>
              <c:numCache>
                <c:formatCode>0.0%</c:formatCode>
                <c:ptCount val="6"/>
                <c:pt idx="0">
                  <c:v>0.15432098765432098</c:v>
                </c:pt>
                <c:pt idx="1">
                  <c:v>9.4444444444444442E-2</c:v>
                </c:pt>
                <c:pt idx="2">
                  <c:v>0.15</c:v>
                </c:pt>
                <c:pt idx="3">
                  <c:v>0.14015151515151514</c:v>
                </c:pt>
                <c:pt idx="4">
                  <c:v>9.5744680851063829E-2</c:v>
                </c:pt>
                <c:pt idx="5">
                  <c:v>0.20224719101123595</c:v>
                </c:pt>
              </c:numCache>
            </c:numRef>
          </c:val>
          <c:extLst>
            <c:ext xmlns:c16="http://schemas.microsoft.com/office/drawing/2014/chart" uri="{C3380CC4-5D6E-409C-BE32-E72D297353CC}">
              <c16:uniqueId val="{00000004-284C-4D02-9294-DBD741D10119}"/>
            </c:ext>
          </c:extLst>
        </c:ser>
        <c:dLbls>
          <c:showLegendKey val="0"/>
          <c:showVal val="0"/>
          <c:showCatName val="0"/>
          <c:showSerName val="0"/>
          <c:showPercent val="0"/>
          <c:showBubbleSize val="0"/>
        </c:dLbls>
        <c:gapWidth val="150"/>
        <c:overlap val="100"/>
        <c:axId val="441313536"/>
        <c:axId val="441331712"/>
      </c:barChart>
      <c:catAx>
        <c:axId val="441313536"/>
        <c:scaling>
          <c:orientation val="maxMin"/>
        </c:scaling>
        <c:delete val="0"/>
        <c:axPos val="l"/>
        <c:numFmt formatCode="General" sourceLinked="0"/>
        <c:majorTickMark val="none"/>
        <c:minorTickMark val="none"/>
        <c:tickLblPos val="nextTo"/>
        <c:spPr>
          <a:ln>
            <a:solidFill>
              <a:schemeClr val="tx1"/>
            </a:solidFill>
          </a:ln>
        </c:spPr>
        <c:crossAx val="441331712"/>
        <c:crosses val="autoZero"/>
        <c:auto val="1"/>
        <c:lblAlgn val="ctr"/>
        <c:lblOffset val="100"/>
        <c:noMultiLvlLbl val="0"/>
      </c:catAx>
      <c:valAx>
        <c:axId val="441331712"/>
        <c:scaling>
          <c:orientation val="minMax"/>
        </c:scaling>
        <c:delete val="0"/>
        <c:axPos val="t"/>
        <c:majorGridlines>
          <c:spPr>
            <a:ln>
              <a:solidFill>
                <a:schemeClr val="bg1">
                  <a:lumMod val="50000"/>
                </a:schemeClr>
              </a:solidFill>
            </a:ln>
          </c:spPr>
        </c:majorGridlines>
        <c:numFmt formatCode="0%" sourceLinked="1"/>
        <c:majorTickMark val="none"/>
        <c:minorTickMark val="none"/>
        <c:tickLblPos val="nextTo"/>
        <c:spPr>
          <a:ln>
            <a:solidFill>
              <a:schemeClr val="tx1"/>
            </a:solidFill>
          </a:ln>
        </c:spPr>
        <c:crossAx val="441313536"/>
        <c:crosses val="autoZero"/>
        <c:crossBetween val="between"/>
      </c:valAx>
      <c:spPr>
        <a:ln>
          <a:solidFill>
            <a:schemeClr val="tx1"/>
          </a:solidFill>
        </a:ln>
      </c:spPr>
    </c:plotArea>
    <c:legend>
      <c:legendPos val="b"/>
      <c:layout>
        <c:manualLayout>
          <c:xMode val="edge"/>
          <c:yMode val="edge"/>
          <c:x val="0.19318502788580103"/>
          <c:y val="0.91992381251595423"/>
          <c:w val="0.80681492207608696"/>
          <c:h val="5.1165267564694916E-2"/>
        </c:manualLayout>
      </c:layout>
      <c:overlay val="0"/>
    </c:legend>
    <c:plotVisOnly val="1"/>
    <c:dispBlanksAs val="gap"/>
    <c:showDLblsOverMax val="0"/>
  </c:chart>
  <c:spPr>
    <a:ln>
      <a:noFill/>
    </a:ln>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78104377104377"/>
          <c:y val="6.2613194444444437E-2"/>
          <c:w val="0.70741026936026941"/>
          <c:h val="0.8710768518518518"/>
        </c:manualLayout>
      </c:layout>
      <c:barChart>
        <c:barDir val="bar"/>
        <c:grouping val="stacked"/>
        <c:varyColors val="0"/>
        <c:ser>
          <c:idx val="0"/>
          <c:order val="0"/>
          <c:tx>
            <c:strRef>
              <c:f>[Q6.事業環境の変化の影響.xlsx]まとめ!$C$5</c:f>
              <c:strCache>
                <c:ptCount val="1"/>
                <c:pt idx="0">
                  <c:v>非常に大きい</c:v>
                </c:pt>
              </c:strCache>
            </c:strRef>
          </c:tx>
          <c:spPr>
            <a:solidFill>
              <a:srgbClr val="FF9966"/>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[Q6.事業環境の変化の影響.xlsx]まとめ!$B$6:$B$30</c:f>
              <c:strCache>
                <c:ptCount val="24"/>
                <c:pt idx="0">
                  <c:v>技術の変化　　　　　　　　　　　　　</c:v>
                </c:pt>
                <c:pt idx="1">
                  <c:v>製品利用（n=162）</c:v>
                </c:pt>
                <c:pt idx="2">
                  <c:v>製品開発（n=179）</c:v>
                </c:pt>
                <c:pt idx="3">
                  <c:v>ソフトウェア開発（n=381）</c:v>
                </c:pt>
                <c:pt idx="4">
                  <c:v>デジタル化・ネットワーク化 　　　　　</c:v>
                </c:pt>
                <c:pt idx="5">
                  <c:v>製品利用（n=162）</c:v>
                </c:pt>
                <c:pt idx="6">
                  <c:v>製品開発（n=180）</c:v>
                </c:pt>
                <c:pt idx="7">
                  <c:v>ソフトウェア開発（n=379）</c:v>
                </c:pt>
                <c:pt idx="8">
                  <c:v>事業境界の変化　　　　　　　　　　</c:v>
                </c:pt>
                <c:pt idx="9">
                  <c:v>製品利用（n=162）</c:v>
                </c:pt>
                <c:pt idx="10">
                  <c:v>製品開発（n=180）</c:v>
                </c:pt>
                <c:pt idx="11">
                  <c:v>ソフトウェア開発（n=378）</c:v>
                </c:pt>
                <c:pt idx="12">
                  <c:v>グローバル化　　　　　　　　　　　　　</c:v>
                </c:pt>
                <c:pt idx="13">
                  <c:v>製品利用（n=162）</c:v>
                </c:pt>
                <c:pt idx="14">
                  <c:v>製品開発（n=180）</c:v>
                </c:pt>
                <c:pt idx="15">
                  <c:v>ソフトウェア開発（n=379）</c:v>
                </c:pt>
                <c:pt idx="16">
                  <c:v>オープン化　　　　　　　　　　　　　　</c:v>
                </c:pt>
                <c:pt idx="17">
                  <c:v>製品利用（n=162）</c:v>
                </c:pt>
                <c:pt idx="18">
                  <c:v>製品開発（n=180）</c:v>
                </c:pt>
                <c:pt idx="19">
                  <c:v>ソフトウェア開発（n=378）</c:v>
                </c:pt>
                <c:pt idx="20">
                  <c:v>サプライチェーンの変化　　　　　　　</c:v>
                </c:pt>
                <c:pt idx="21">
                  <c:v>製品利用（n=162）</c:v>
                </c:pt>
                <c:pt idx="22">
                  <c:v>製品開発（n=180）</c:v>
                </c:pt>
                <c:pt idx="23">
                  <c:v>ソフトウェア開発（n=378）</c:v>
                </c:pt>
              </c:strCache>
            </c:strRef>
          </c:cat>
          <c:val>
            <c:numRef>
              <c:f>[Q6.事業環境の変化の影響.xlsx]まとめ!$C$6:$C$30</c:f>
              <c:numCache>
                <c:formatCode>0.0%</c:formatCode>
                <c:ptCount val="25"/>
                <c:pt idx="1">
                  <c:v>0.1728395061728395</c:v>
                </c:pt>
                <c:pt idx="2">
                  <c:v>0.33519553072625696</c:v>
                </c:pt>
                <c:pt idx="3">
                  <c:v>0.33595800524934383</c:v>
                </c:pt>
                <c:pt idx="5">
                  <c:v>0.18518518518518517</c:v>
                </c:pt>
                <c:pt idx="6">
                  <c:v>0.27777777777777779</c:v>
                </c:pt>
                <c:pt idx="7">
                  <c:v>0.20316622691292877</c:v>
                </c:pt>
                <c:pt idx="9">
                  <c:v>0.13580246913580246</c:v>
                </c:pt>
                <c:pt idx="10">
                  <c:v>0.16111111111111112</c:v>
                </c:pt>
                <c:pt idx="11">
                  <c:v>0.10317460317460317</c:v>
                </c:pt>
                <c:pt idx="13">
                  <c:v>0.13580246913580246</c:v>
                </c:pt>
                <c:pt idx="14">
                  <c:v>0.16666666666666666</c:v>
                </c:pt>
                <c:pt idx="15">
                  <c:v>0.10554089709762533</c:v>
                </c:pt>
                <c:pt idx="17">
                  <c:v>6.1728395061728392E-2</c:v>
                </c:pt>
                <c:pt idx="18">
                  <c:v>0.1111111111111111</c:v>
                </c:pt>
                <c:pt idx="19">
                  <c:v>0.12169312169312169</c:v>
                </c:pt>
                <c:pt idx="21">
                  <c:v>9.8765432098765427E-2</c:v>
                </c:pt>
                <c:pt idx="22">
                  <c:v>7.2222222222222215E-2</c:v>
                </c:pt>
                <c:pt idx="23">
                  <c:v>6.3492063492063489E-2</c:v>
                </c:pt>
              </c:numCache>
            </c:numRef>
          </c:val>
          <c:extLst>
            <c:ext xmlns:c16="http://schemas.microsoft.com/office/drawing/2014/chart" uri="{C3380CC4-5D6E-409C-BE32-E72D297353CC}">
              <c16:uniqueId val="{00000000-2CAC-4732-B59A-88C21AFCD5A5}"/>
            </c:ext>
          </c:extLst>
        </c:ser>
        <c:ser>
          <c:idx val="1"/>
          <c:order val="1"/>
          <c:tx>
            <c:strRef>
              <c:f>[Q6.事業環境の変化の影響.xlsx]まとめ!$D$5</c:f>
              <c:strCache>
                <c:ptCount val="1"/>
                <c:pt idx="0">
                  <c:v>大きい</c:v>
                </c:pt>
              </c:strCache>
            </c:strRef>
          </c:tx>
          <c:spPr>
            <a:solidFill>
              <a:srgbClr val="FFCC99"/>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[Q6.事業環境の変化の影響.xlsx]まとめ!$B$6:$B$30</c:f>
              <c:strCache>
                <c:ptCount val="24"/>
                <c:pt idx="0">
                  <c:v>技術の変化　　　　　　　　　　　　　</c:v>
                </c:pt>
                <c:pt idx="1">
                  <c:v>製品利用（n=162）</c:v>
                </c:pt>
                <c:pt idx="2">
                  <c:v>製品開発（n=179）</c:v>
                </c:pt>
                <c:pt idx="3">
                  <c:v>ソフトウェア開発（n=381）</c:v>
                </c:pt>
                <c:pt idx="4">
                  <c:v>デジタル化・ネットワーク化 　　　　　</c:v>
                </c:pt>
                <c:pt idx="5">
                  <c:v>製品利用（n=162）</c:v>
                </c:pt>
                <c:pt idx="6">
                  <c:v>製品開発（n=180）</c:v>
                </c:pt>
                <c:pt idx="7">
                  <c:v>ソフトウェア開発（n=379）</c:v>
                </c:pt>
                <c:pt idx="8">
                  <c:v>事業境界の変化　　　　　　　　　　</c:v>
                </c:pt>
                <c:pt idx="9">
                  <c:v>製品利用（n=162）</c:v>
                </c:pt>
                <c:pt idx="10">
                  <c:v>製品開発（n=180）</c:v>
                </c:pt>
                <c:pt idx="11">
                  <c:v>ソフトウェア開発（n=378）</c:v>
                </c:pt>
                <c:pt idx="12">
                  <c:v>グローバル化　　　　　　　　　　　　　</c:v>
                </c:pt>
                <c:pt idx="13">
                  <c:v>製品利用（n=162）</c:v>
                </c:pt>
                <c:pt idx="14">
                  <c:v>製品開発（n=180）</c:v>
                </c:pt>
                <c:pt idx="15">
                  <c:v>ソフトウェア開発（n=379）</c:v>
                </c:pt>
                <c:pt idx="16">
                  <c:v>オープン化　　　　　　　　　　　　　　</c:v>
                </c:pt>
                <c:pt idx="17">
                  <c:v>製品利用（n=162）</c:v>
                </c:pt>
                <c:pt idx="18">
                  <c:v>製品開発（n=180）</c:v>
                </c:pt>
                <c:pt idx="19">
                  <c:v>ソフトウェア開発（n=378）</c:v>
                </c:pt>
                <c:pt idx="20">
                  <c:v>サプライチェーンの変化　　　　　　　</c:v>
                </c:pt>
                <c:pt idx="21">
                  <c:v>製品利用（n=162）</c:v>
                </c:pt>
                <c:pt idx="22">
                  <c:v>製品開発（n=180）</c:v>
                </c:pt>
                <c:pt idx="23">
                  <c:v>ソフトウェア開発（n=378）</c:v>
                </c:pt>
              </c:strCache>
            </c:strRef>
          </c:cat>
          <c:val>
            <c:numRef>
              <c:f>[Q6.事業環境の変化の影響.xlsx]まとめ!$D$6:$D$30</c:f>
              <c:numCache>
                <c:formatCode>0.0%</c:formatCode>
                <c:ptCount val="25"/>
                <c:pt idx="1">
                  <c:v>0.56172839506172845</c:v>
                </c:pt>
                <c:pt idx="2">
                  <c:v>0.51396648044692739</c:v>
                </c:pt>
                <c:pt idx="3">
                  <c:v>0.52755905511811019</c:v>
                </c:pt>
                <c:pt idx="5">
                  <c:v>0.43209876543209874</c:v>
                </c:pt>
                <c:pt idx="6">
                  <c:v>0.47222222222222221</c:v>
                </c:pt>
                <c:pt idx="7">
                  <c:v>0.52242744063324542</c:v>
                </c:pt>
                <c:pt idx="9">
                  <c:v>0.3888888888888889</c:v>
                </c:pt>
                <c:pt idx="10">
                  <c:v>0.44444444444444442</c:v>
                </c:pt>
                <c:pt idx="11">
                  <c:v>0.47883597883597884</c:v>
                </c:pt>
                <c:pt idx="13">
                  <c:v>0.37037037037037035</c:v>
                </c:pt>
                <c:pt idx="14">
                  <c:v>0.38333333333333336</c:v>
                </c:pt>
                <c:pt idx="15">
                  <c:v>0.33509234828496043</c:v>
                </c:pt>
                <c:pt idx="17">
                  <c:v>0.27777777777777779</c:v>
                </c:pt>
                <c:pt idx="18">
                  <c:v>0.32777777777777778</c:v>
                </c:pt>
                <c:pt idx="19">
                  <c:v>0.42063492063492064</c:v>
                </c:pt>
                <c:pt idx="21">
                  <c:v>0.37654320987654322</c:v>
                </c:pt>
                <c:pt idx="22">
                  <c:v>0.3</c:v>
                </c:pt>
                <c:pt idx="23">
                  <c:v>0.23015873015873015</c:v>
                </c:pt>
              </c:numCache>
            </c:numRef>
          </c:val>
          <c:extLst>
            <c:ext xmlns:c16="http://schemas.microsoft.com/office/drawing/2014/chart" uri="{C3380CC4-5D6E-409C-BE32-E72D297353CC}">
              <c16:uniqueId val="{00000001-2CAC-4732-B59A-88C21AFCD5A5}"/>
            </c:ext>
          </c:extLst>
        </c:ser>
        <c:ser>
          <c:idx val="2"/>
          <c:order val="2"/>
          <c:tx>
            <c:strRef>
              <c:f>[Q6.事業環境の変化の影響.xlsx]まとめ!$E$5</c:f>
              <c:strCache>
                <c:ptCount val="1"/>
                <c:pt idx="0">
                  <c:v>少ない</c:v>
                </c:pt>
              </c:strCache>
            </c:strRef>
          </c:tx>
          <c:spPr>
            <a:solidFill>
              <a:srgbClr val="2E75B6"/>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[Q6.事業環境の変化の影響.xlsx]まとめ!$B$6:$B$30</c:f>
              <c:strCache>
                <c:ptCount val="24"/>
                <c:pt idx="0">
                  <c:v>技術の変化　　　　　　　　　　　　　</c:v>
                </c:pt>
                <c:pt idx="1">
                  <c:v>製品利用（n=162）</c:v>
                </c:pt>
                <c:pt idx="2">
                  <c:v>製品開発（n=179）</c:v>
                </c:pt>
                <c:pt idx="3">
                  <c:v>ソフトウェア開発（n=381）</c:v>
                </c:pt>
                <c:pt idx="4">
                  <c:v>デジタル化・ネットワーク化 　　　　　</c:v>
                </c:pt>
                <c:pt idx="5">
                  <c:v>製品利用（n=162）</c:v>
                </c:pt>
                <c:pt idx="6">
                  <c:v>製品開発（n=180）</c:v>
                </c:pt>
                <c:pt idx="7">
                  <c:v>ソフトウェア開発（n=379）</c:v>
                </c:pt>
                <c:pt idx="8">
                  <c:v>事業境界の変化　　　　　　　　　　</c:v>
                </c:pt>
                <c:pt idx="9">
                  <c:v>製品利用（n=162）</c:v>
                </c:pt>
                <c:pt idx="10">
                  <c:v>製品開発（n=180）</c:v>
                </c:pt>
                <c:pt idx="11">
                  <c:v>ソフトウェア開発（n=378）</c:v>
                </c:pt>
                <c:pt idx="12">
                  <c:v>グローバル化　　　　　　　　　　　　　</c:v>
                </c:pt>
                <c:pt idx="13">
                  <c:v>製品利用（n=162）</c:v>
                </c:pt>
                <c:pt idx="14">
                  <c:v>製品開発（n=180）</c:v>
                </c:pt>
                <c:pt idx="15">
                  <c:v>ソフトウェア開発（n=379）</c:v>
                </c:pt>
                <c:pt idx="16">
                  <c:v>オープン化　　　　　　　　　　　　　　</c:v>
                </c:pt>
                <c:pt idx="17">
                  <c:v>製品利用（n=162）</c:v>
                </c:pt>
                <c:pt idx="18">
                  <c:v>製品開発（n=180）</c:v>
                </c:pt>
                <c:pt idx="19">
                  <c:v>ソフトウェア開発（n=378）</c:v>
                </c:pt>
                <c:pt idx="20">
                  <c:v>サプライチェーンの変化　　　　　　　</c:v>
                </c:pt>
                <c:pt idx="21">
                  <c:v>製品利用（n=162）</c:v>
                </c:pt>
                <c:pt idx="22">
                  <c:v>製品開発（n=180）</c:v>
                </c:pt>
                <c:pt idx="23">
                  <c:v>ソフトウェア開発（n=378）</c:v>
                </c:pt>
              </c:strCache>
            </c:strRef>
          </c:cat>
          <c:val>
            <c:numRef>
              <c:f>[Q6.事業環境の変化の影響.xlsx]まとめ!$E$6:$E$30</c:f>
              <c:numCache>
                <c:formatCode>0.0%</c:formatCode>
                <c:ptCount val="25"/>
                <c:pt idx="1">
                  <c:v>0.16666666666666666</c:v>
                </c:pt>
                <c:pt idx="2">
                  <c:v>0.11731843575418995</c:v>
                </c:pt>
                <c:pt idx="3">
                  <c:v>0.11023622047244094</c:v>
                </c:pt>
                <c:pt idx="5">
                  <c:v>0.27777777777777779</c:v>
                </c:pt>
                <c:pt idx="6">
                  <c:v>0.17222222222222222</c:v>
                </c:pt>
                <c:pt idx="7">
                  <c:v>0.20316622691292877</c:v>
                </c:pt>
                <c:pt idx="9">
                  <c:v>0.2839506172839506</c:v>
                </c:pt>
                <c:pt idx="10">
                  <c:v>0.24444444444444444</c:v>
                </c:pt>
                <c:pt idx="11">
                  <c:v>0.27777777777777779</c:v>
                </c:pt>
                <c:pt idx="13">
                  <c:v>0.30864197530864196</c:v>
                </c:pt>
                <c:pt idx="14">
                  <c:v>0.3</c:v>
                </c:pt>
                <c:pt idx="15">
                  <c:v>0.36411609498680741</c:v>
                </c:pt>
                <c:pt idx="17">
                  <c:v>0.38271604938271603</c:v>
                </c:pt>
                <c:pt idx="18">
                  <c:v>0.33333333333333331</c:v>
                </c:pt>
                <c:pt idx="19">
                  <c:v>0.32539682539682541</c:v>
                </c:pt>
                <c:pt idx="21">
                  <c:v>0.3271604938271605</c:v>
                </c:pt>
                <c:pt idx="22">
                  <c:v>0.3888888888888889</c:v>
                </c:pt>
                <c:pt idx="23">
                  <c:v>0.44444444444444442</c:v>
                </c:pt>
              </c:numCache>
            </c:numRef>
          </c:val>
          <c:extLst>
            <c:ext xmlns:c16="http://schemas.microsoft.com/office/drawing/2014/chart" uri="{C3380CC4-5D6E-409C-BE32-E72D297353CC}">
              <c16:uniqueId val="{00000002-2CAC-4732-B59A-88C21AFCD5A5}"/>
            </c:ext>
          </c:extLst>
        </c:ser>
        <c:ser>
          <c:idx val="3"/>
          <c:order val="3"/>
          <c:tx>
            <c:strRef>
              <c:f>[Q6.事業環境の変化の影響.xlsx]まとめ!$F$5</c:f>
              <c:strCache>
                <c:ptCount val="1"/>
                <c:pt idx="0">
                  <c:v>全くない</c:v>
                </c:pt>
              </c:strCache>
            </c:strRef>
          </c:tx>
          <c:spPr>
            <a:solidFill>
              <a:srgbClr val="9DC3E6"/>
            </a:solidFill>
            <a:ln>
              <a:solidFill>
                <a:schemeClr val="tx1"/>
              </a:solidFill>
            </a:ln>
            <a:effectLst/>
          </c:spPr>
          <c:invertIfNegative val="0"/>
          <c:dLbls>
            <c:dLbl>
              <c:idx val="1"/>
              <c:layout>
                <c:manualLayout>
                  <c:x val="-1.6330492127738395E-3"/>
                  <c:y val="2.92396635493229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8F3-48F5-A23A-91FF4F6B480A}"/>
                </c:ext>
              </c:extLst>
            </c:dLbl>
            <c:dLbl>
              <c:idx val="5"/>
              <c:layout>
                <c:manualLayout>
                  <c:x val="1.6330492127739594E-3"/>
                  <c:y val="2.69902951824448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8F3-48F5-A23A-91FF4F6B480A}"/>
                </c:ext>
              </c:extLst>
            </c:dLbl>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[Q6.事業環境の変化の影響.xlsx]まとめ!$B$6:$B$30</c:f>
              <c:strCache>
                <c:ptCount val="24"/>
                <c:pt idx="0">
                  <c:v>技術の変化　　　　　　　　　　　　　</c:v>
                </c:pt>
                <c:pt idx="1">
                  <c:v>製品利用（n=162）</c:v>
                </c:pt>
                <c:pt idx="2">
                  <c:v>製品開発（n=179）</c:v>
                </c:pt>
                <c:pt idx="3">
                  <c:v>ソフトウェア開発（n=381）</c:v>
                </c:pt>
                <c:pt idx="4">
                  <c:v>デジタル化・ネットワーク化 　　　　　</c:v>
                </c:pt>
                <c:pt idx="5">
                  <c:v>製品利用（n=162）</c:v>
                </c:pt>
                <c:pt idx="6">
                  <c:v>製品開発（n=180）</c:v>
                </c:pt>
                <c:pt idx="7">
                  <c:v>ソフトウェア開発（n=379）</c:v>
                </c:pt>
                <c:pt idx="8">
                  <c:v>事業境界の変化　　　　　　　　　　</c:v>
                </c:pt>
                <c:pt idx="9">
                  <c:v>製品利用（n=162）</c:v>
                </c:pt>
                <c:pt idx="10">
                  <c:v>製品開発（n=180）</c:v>
                </c:pt>
                <c:pt idx="11">
                  <c:v>ソフトウェア開発（n=378）</c:v>
                </c:pt>
                <c:pt idx="12">
                  <c:v>グローバル化　　　　　　　　　　　　　</c:v>
                </c:pt>
                <c:pt idx="13">
                  <c:v>製品利用（n=162）</c:v>
                </c:pt>
                <c:pt idx="14">
                  <c:v>製品開発（n=180）</c:v>
                </c:pt>
                <c:pt idx="15">
                  <c:v>ソフトウェア開発（n=379）</c:v>
                </c:pt>
                <c:pt idx="16">
                  <c:v>オープン化　　　　　　　　　　　　　　</c:v>
                </c:pt>
                <c:pt idx="17">
                  <c:v>製品利用（n=162）</c:v>
                </c:pt>
                <c:pt idx="18">
                  <c:v>製品開発（n=180）</c:v>
                </c:pt>
                <c:pt idx="19">
                  <c:v>ソフトウェア開発（n=378）</c:v>
                </c:pt>
                <c:pt idx="20">
                  <c:v>サプライチェーンの変化　　　　　　　</c:v>
                </c:pt>
                <c:pt idx="21">
                  <c:v>製品利用（n=162）</c:v>
                </c:pt>
                <c:pt idx="22">
                  <c:v>製品開発（n=180）</c:v>
                </c:pt>
                <c:pt idx="23">
                  <c:v>ソフトウェア開発（n=378）</c:v>
                </c:pt>
              </c:strCache>
            </c:strRef>
          </c:cat>
          <c:val>
            <c:numRef>
              <c:f>[Q6.事業環境の変化の影響.xlsx]まとめ!$F$6:$F$30</c:f>
              <c:numCache>
                <c:formatCode>0.0%</c:formatCode>
                <c:ptCount val="25"/>
                <c:pt idx="1">
                  <c:v>1.8518518518518517E-2</c:v>
                </c:pt>
                <c:pt idx="2">
                  <c:v>1.6759776536312849E-2</c:v>
                </c:pt>
                <c:pt idx="3">
                  <c:v>0</c:v>
                </c:pt>
                <c:pt idx="5">
                  <c:v>1.8518518518518517E-2</c:v>
                </c:pt>
                <c:pt idx="6">
                  <c:v>2.7777777777777776E-2</c:v>
                </c:pt>
                <c:pt idx="7">
                  <c:v>1.8469656992084433E-2</c:v>
                </c:pt>
                <c:pt idx="9">
                  <c:v>3.7037037037037035E-2</c:v>
                </c:pt>
                <c:pt idx="10">
                  <c:v>5.5555555555555552E-2</c:v>
                </c:pt>
                <c:pt idx="11">
                  <c:v>1.0582010582010581E-2</c:v>
                </c:pt>
                <c:pt idx="13">
                  <c:v>7.407407407407407E-2</c:v>
                </c:pt>
                <c:pt idx="14">
                  <c:v>6.6666666666666666E-2</c:v>
                </c:pt>
                <c:pt idx="15">
                  <c:v>0.10026385224274406</c:v>
                </c:pt>
                <c:pt idx="17">
                  <c:v>0.10493827160493827</c:v>
                </c:pt>
                <c:pt idx="18">
                  <c:v>6.6666666666666666E-2</c:v>
                </c:pt>
                <c:pt idx="19">
                  <c:v>3.7037037037037035E-2</c:v>
                </c:pt>
                <c:pt idx="21">
                  <c:v>5.5555555555555552E-2</c:v>
                </c:pt>
                <c:pt idx="22">
                  <c:v>8.3333333333333329E-2</c:v>
                </c:pt>
                <c:pt idx="23">
                  <c:v>8.2010582010582006E-2</c:v>
                </c:pt>
              </c:numCache>
            </c:numRef>
          </c:val>
          <c:extLst>
            <c:ext xmlns:c16="http://schemas.microsoft.com/office/drawing/2014/chart" uri="{C3380CC4-5D6E-409C-BE32-E72D297353CC}">
              <c16:uniqueId val="{00000003-2CAC-4732-B59A-88C21AFCD5A5}"/>
            </c:ext>
          </c:extLst>
        </c:ser>
        <c:ser>
          <c:idx val="4"/>
          <c:order val="4"/>
          <c:tx>
            <c:strRef>
              <c:f>[Q6.事業環境の変化の影響.xlsx]まとめ!$G$5</c:f>
              <c:strCache>
                <c:ptCount val="1"/>
                <c:pt idx="0">
                  <c:v>わからない</c:v>
                </c:pt>
              </c:strCache>
            </c:strRef>
          </c:tx>
          <c:spPr>
            <a:solidFill>
              <a:schemeClr val="bg1"/>
            </a:solidFill>
            <a:ln>
              <a:solidFill>
                <a:schemeClr val="tx1"/>
              </a:solidFill>
            </a:ln>
            <a:effectLst/>
          </c:spPr>
          <c:invertIfNegative val="0"/>
          <c:dLbls>
            <c:dLbl>
              <c:idx val="2"/>
              <c:layout>
                <c:manualLayout>
                  <c:x val="2.2862688978833753E-2"/>
                  <c:y val="1.7710167442549102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8F3-48F5-A23A-91FF4F6B480A}"/>
                </c:ext>
              </c:extLst>
            </c:dLbl>
            <c:dLbl>
              <c:idx val="3"/>
              <c:layout>
                <c:manualLayout>
                  <c:x val="2.6128787404381432E-2"/>
                  <c:y val="-2.249014163529310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8F3-48F5-A23A-91FF4F6B480A}"/>
                </c:ext>
              </c:extLst>
            </c:dLbl>
            <c:dLbl>
              <c:idx val="6"/>
              <c:layout>
                <c:manualLayout>
                  <c:x val="8.165246063869197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8F3-48F5-A23A-91FF4F6B480A}"/>
                </c:ext>
              </c:extLst>
            </c:dLbl>
            <c:dLbl>
              <c:idx val="7"/>
              <c:layout>
                <c:manualLayout>
                  <c:x val="8.1651174773171298E-3"/>
                  <c:y val="-2.248305756831608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8F3-48F5-A23A-91FF4F6B480A}"/>
                </c:ext>
              </c:extLst>
            </c:dLbl>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[Q6.事業環境の変化の影響.xlsx]まとめ!$B$6:$B$30</c:f>
              <c:strCache>
                <c:ptCount val="24"/>
                <c:pt idx="0">
                  <c:v>技術の変化　　　　　　　　　　　　　</c:v>
                </c:pt>
                <c:pt idx="1">
                  <c:v>製品利用（n=162）</c:v>
                </c:pt>
                <c:pt idx="2">
                  <c:v>製品開発（n=179）</c:v>
                </c:pt>
                <c:pt idx="3">
                  <c:v>ソフトウェア開発（n=381）</c:v>
                </c:pt>
                <c:pt idx="4">
                  <c:v>デジタル化・ネットワーク化 　　　　　</c:v>
                </c:pt>
                <c:pt idx="5">
                  <c:v>製品利用（n=162）</c:v>
                </c:pt>
                <c:pt idx="6">
                  <c:v>製品開発（n=180）</c:v>
                </c:pt>
                <c:pt idx="7">
                  <c:v>ソフトウェア開発（n=379）</c:v>
                </c:pt>
                <c:pt idx="8">
                  <c:v>事業境界の変化　　　　　　　　　　</c:v>
                </c:pt>
                <c:pt idx="9">
                  <c:v>製品利用（n=162）</c:v>
                </c:pt>
                <c:pt idx="10">
                  <c:v>製品開発（n=180）</c:v>
                </c:pt>
                <c:pt idx="11">
                  <c:v>ソフトウェア開発（n=378）</c:v>
                </c:pt>
                <c:pt idx="12">
                  <c:v>グローバル化　　　　　　　　　　　　　</c:v>
                </c:pt>
                <c:pt idx="13">
                  <c:v>製品利用（n=162）</c:v>
                </c:pt>
                <c:pt idx="14">
                  <c:v>製品開発（n=180）</c:v>
                </c:pt>
                <c:pt idx="15">
                  <c:v>ソフトウェア開発（n=379）</c:v>
                </c:pt>
                <c:pt idx="16">
                  <c:v>オープン化　　　　　　　　　　　　　　</c:v>
                </c:pt>
                <c:pt idx="17">
                  <c:v>製品利用（n=162）</c:v>
                </c:pt>
                <c:pt idx="18">
                  <c:v>製品開発（n=180）</c:v>
                </c:pt>
                <c:pt idx="19">
                  <c:v>ソフトウェア開発（n=378）</c:v>
                </c:pt>
                <c:pt idx="20">
                  <c:v>サプライチェーンの変化　　　　　　　</c:v>
                </c:pt>
                <c:pt idx="21">
                  <c:v>製品利用（n=162）</c:v>
                </c:pt>
                <c:pt idx="22">
                  <c:v>製品開発（n=180）</c:v>
                </c:pt>
                <c:pt idx="23">
                  <c:v>ソフトウェア開発（n=378）</c:v>
                </c:pt>
              </c:strCache>
            </c:strRef>
          </c:cat>
          <c:val>
            <c:numRef>
              <c:f>[Q6.事業環境の変化の影響.xlsx]まとめ!$G$6:$G$30</c:f>
              <c:numCache>
                <c:formatCode>0.0%</c:formatCode>
                <c:ptCount val="25"/>
                <c:pt idx="1">
                  <c:v>8.0246913580246909E-2</c:v>
                </c:pt>
                <c:pt idx="2">
                  <c:v>1.6759776536312849E-2</c:v>
                </c:pt>
                <c:pt idx="3">
                  <c:v>2.6246719160104987E-2</c:v>
                </c:pt>
                <c:pt idx="5">
                  <c:v>8.6419753086419748E-2</c:v>
                </c:pt>
                <c:pt idx="6">
                  <c:v>0.05</c:v>
                </c:pt>
                <c:pt idx="7">
                  <c:v>5.2770448548812667E-2</c:v>
                </c:pt>
                <c:pt idx="9">
                  <c:v>0.15432098765432098</c:v>
                </c:pt>
                <c:pt idx="10">
                  <c:v>9.4444444444444442E-2</c:v>
                </c:pt>
                <c:pt idx="11">
                  <c:v>0.12962962962962962</c:v>
                </c:pt>
                <c:pt idx="13">
                  <c:v>0.1111111111111111</c:v>
                </c:pt>
                <c:pt idx="14">
                  <c:v>8.3333333333333329E-2</c:v>
                </c:pt>
                <c:pt idx="15">
                  <c:v>9.498680738786279E-2</c:v>
                </c:pt>
                <c:pt idx="17">
                  <c:v>0.1728395061728395</c:v>
                </c:pt>
                <c:pt idx="18">
                  <c:v>0.16111111111111112</c:v>
                </c:pt>
                <c:pt idx="19">
                  <c:v>9.5238095238095233E-2</c:v>
                </c:pt>
                <c:pt idx="21">
                  <c:v>0.1419753086419753</c:v>
                </c:pt>
                <c:pt idx="22">
                  <c:v>0.15555555555555556</c:v>
                </c:pt>
                <c:pt idx="23">
                  <c:v>0.17989417989417988</c:v>
                </c:pt>
              </c:numCache>
            </c:numRef>
          </c:val>
          <c:extLst>
            <c:ext xmlns:c16="http://schemas.microsoft.com/office/drawing/2014/chart" uri="{C3380CC4-5D6E-409C-BE32-E72D297353CC}">
              <c16:uniqueId val="{00000004-2CAC-4732-B59A-88C21AFCD5A5}"/>
            </c:ext>
          </c:extLst>
        </c:ser>
        <c:dLbls>
          <c:showLegendKey val="0"/>
          <c:showVal val="0"/>
          <c:showCatName val="0"/>
          <c:showSerName val="0"/>
          <c:showPercent val="0"/>
          <c:showBubbleSize val="0"/>
        </c:dLbls>
        <c:gapWidth val="40"/>
        <c:overlap val="100"/>
        <c:axId val="438089600"/>
        <c:axId val="438091136"/>
      </c:barChart>
      <c:catAx>
        <c:axId val="438089600"/>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38091136"/>
        <c:crosses val="autoZero"/>
        <c:auto val="1"/>
        <c:lblAlgn val="ctr"/>
        <c:lblOffset val="100"/>
        <c:noMultiLvlLbl val="0"/>
      </c:catAx>
      <c:valAx>
        <c:axId val="4380911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38089600"/>
        <c:crosses val="autoZero"/>
        <c:crossBetween val="between"/>
      </c:valAx>
      <c:spPr>
        <a:noFill/>
        <a:ln>
          <a:solidFill>
            <a:schemeClr val="tx1">
              <a:lumMod val="50000"/>
              <a:lumOff val="50000"/>
            </a:schemeClr>
          </a:solidFill>
        </a:ln>
        <a:effectLst/>
      </c:spPr>
    </c:plotArea>
    <c:legend>
      <c:legendPos val="b"/>
      <c:layout>
        <c:manualLayout>
          <c:xMode val="edge"/>
          <c:yMode val="edge"/>
          <c:x val="0.31470939153439154"/>
          <c:y val="0.93930317460317447"/>
          <c:w val="0.56880873015873012"/>
          <c:h val="5.3137301587301587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700">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705279064997256"/>
          <c:y val="0.12434919393327744"/>
          <c:w val="0.68816787853671402"/>
          <c:h val="0.80934070133086966"/>
        </c:manualLayout>
      </c:layout>
      <c:barChart>
        <c:barDir val="bar"/>
        <c:grouping val="stacked"/>
        <c:varyColors val="0"/>
        <c:ser>
          <c:idx val="0"/>
          <c:order val="0"/>
          <c:tx>
            <c:strRef>
              <c:f>'[「組込み／IoTに関する動向調査」 集計_データ編_2章_1（B-E）20200306★.xlsx]Q6経年'!$L$5</c:f>
              <c:strCache>
                <c:ptCount val="1"/>
                <c:pt idx="0">
                  <c:v>非常に大きい</c:v>
                </c:pt>
              </c:strCache>
            </c:strRef>
          </c:tx>
          <c:spPr>
            <a:solidFill>
              <a:srgbClr val="FF9966"/>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集計_データ編_2章_1（B-E）20200306★.xlsx]Q6経年'!$K$6:$K$29</c:f>
              <c:strCache>
                <c:ptCount val="24"/>
                <c:pt idx="0">
                  <c:v>技術の変化　　　　　　　　　　　</c:v>
                </c:pt>
                <c:pt idx="1">
                  <c:v>2019年度（n=560）</c:v>
                </c:pt>
                <c:pt idx="2">
                  <c:v>2018年度（n=299）</c:v>
                </c:pt>
                <c:pt idx="3">
                  <c:v>2017年度（n=209）</c:v>
                </c:pt>
                <c:pt idx="4">
                  <c:v>デジタル化・ネットワーク化　　　</c:v>
                </c:pt>
                <c:pt idx="5">
                  <c:v>2019年度（n=559）</c:v>
                </c:pt>
                <c:pt idx="6">
                  <c:v>2018年度（n=300）</c:v>
                </c:pt>
                <c:pt idx="7">
                  <c:v>2017年度（n=206）</c:v>
                </c:pt>
                <c:pt idx="8">
                  <c:v>グローバル化　　　　　　　　　　　</c:v>
                </c:pt>
                <c:pt idx="9">
                  <c:v>2019年度（n=559）</c:v>
                </c:pt>
                <c:pt idx="10">
                  <c:v>2018年度（n=298）</c:v>
                </c:pt>
                <c:pt idx="11">
                  <c:v>2017年度（n=206）</c:v>
                </c:pt>
                <c:pt idx="12">
                  <c:v>事業境界の変化　　　　　　　　</c:v>
                </c:pt>
                <c:pt idx="13">
                  <c:v>2019年度（n=558）</c:v>
                </c:pt>
                <c:pt idx="14">
                  <c:v>2018年度（n=298）</c:v>
                </c:pt>
                <c:pt idx="15">
                  <c:v>2017年度（n=202）</c:v>
                </c:pt>
                <c:pt idx="16">
                  <c:v>オープン化　　　　　　　　　　　　</c:v>
                </c:pt>
                <c:pt idx="17">
                  <c:v>2019年度（n=558）</c:v>
                </c:pt>
                <c:pt idx="18">
                  <c:v>2018年度（n=298）</c:v>
                </c:pt>
                <c:pt idx="19">
                  <c:v>2017年度（n=203）</c:v>
                </c:pt>
                <c:pt idx="20">
                  <c:v>サプライチェーンの変化　　　　　</c:v>
                </c:pt>
                <c:pt idx="21">
                  <c:v>2019年度（n=558）</c:v>
                </c:pt>
                <c:pt idx="22">
                  <c:v>2018年度（n=297）</c:v>
                </c:pt>
                <c:pt idx="23">
                  <c:v>2017年度（n=202）</c:v>
                </c:pt>
              </c:strCache>
            </c:strRef>
          </c:cat>
          <c:val>
            <c:numRef>
              <c:f>'[「組込み／IoTに関する動向調査」 集計_データ編_2章_1（B-E）20200306★.xlsx]Q6経年'!$L$6:$L$29</c:f>
              <c:numCache>
                <c:formatCode>0.0%</c:formatCode>
                <c:ptCount val="24"/>
                <c:pt idx="1">
                  <c:v>0.33571428571428569</c:v>
                </c:pt>
                <c:pt idx="2">
                  <c:v>0.49498327759197325</c:v>
                </c:pt>
                <c:pt idx="3">
                  <c:v>0.46411483253588515</c:v>
                </c:pt>
                <c:pt idx="5">
                  <c:v>0.22719141323792486</c:v>
                </c:pt>
                <c:pt idx="6">
                  <c:v>0.26666666666666666</c:v>
                </c:pt>
                <c:pt idx="7">
                  <c:v>0.20388349514563106</c:v>
                </c:pt>
                <c:pt idx="9">
                  <c:v>0.12522361359570661</c:v>
                </c:pt>
                <c:pt idx="10">
                  <c:v>0.20134228187919462</c:v>
                </c:pt>
                <c:pt idx="11">
                  <c:v>0.20388349514563106</c:v>
                </c:pt>
                <c:pt idx="13">
                  <c:v>0.12186379928315412</c:v>
                </c:pt>
                <c:pt idx="14">
                  <c:v>0.18456375838926176</c:v>
                </c:pt>
                <c:pt idx="15">
                  <c:v>0.15841584158415842</c:v>
                </c:pt>
                <c:pt idx="17">
                  <c:v>0.11827956989247312</c:v>
                </c:pt>
                <c:pt idx="18">
                  <c:v>0.15771812080536912</c:v>
                </c:pt>
                <c:pt idx="19">
                  <c:v>0.13300492610837439</c:v>
                </c:pt>
                <c:pt idx="21">
                  <c:v>6.6308243727598568E-2</c:v>
                </c:pt>
                <c:pt idx="22">
                  <c:v>0.11447811447811448</c:v>
                </c:pt>
                <c:pt idx="23">
                  <c:v>8.9108910891089105E-2</c:v>
                </c:pt>
              </c:numCache>
            </c:numRef>
          </c:val>
          <c:extLst>
            <c:ext xmlns:c16="http://schemas.microsoft.com/office/drawing/2014/chart" uri="{C3380CC4-5D6E-409C-BE32-E72D297353CC}">
              <c16:uniqueId val="{00000000-A07E-48B1-97DE-7E40E4EAED2D}"/>
            </c:ext>
          </c:extLst>
        </c:ser>
        <c:ser>
          <c:idx val="1"/>
          <c:order val="1"/>
          <c:tx>
            <c:strRef>
              <c:f>'[「組込み／IoTに関する動向調査」 集計_データ編_2章_1（B-E）20200306★.xlsx]Q6経年'!$M$5</c:f>
              <c:strCache>
                <c:ptCount val="1"/>
                <c:pt idx="0">
                  <c:v>大きい</c:v>
                </c:pt>
              </c:strCache>
            </c:strRef>
          </c:tx>
          <c:spPr>
            <a:solidFill>
              <a:srgbClr val="FFCC99"/>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集計_データ編_2章_1（B-E）20200306★.xlsx]Q6経年'!$K$6:$K$29</c:f>
              <c:strCache>
                <c:ptCount val="24"/>
                <c:pt idx="0">
                  <c:v>技術の変化　　　　　　　　　　　</c:v>
                </c:pt>
                <c:pt idx="1">
                  <c:v>2019年度（n=560）</c:v>
                </c:pt>
                <c:pt idx="2">
                  <c:v>2018年度（n=299）</c:v>
                </c:pt>
                <c:pt idx="3">
                  <c:v>2017年度（n=209）</c:v>
                </c:pt>
                <c:pt idx="4">
                  <c:v>デジタル化・ネットワーク化　　　</c:v>
                </c:pt>
                <c:pt idx="5">
                  <c:v>2019年度（n=559）</c:v>
                </c:pt>
                <c:pt idx="6">
                  <c:v>2018年度（n=300）</c:v>
                </c:pt>
                <c:pt idx="7">
                  <c:v>2017年度（n=206）</c:v>
                </c:pt>
                <c:pt idx="8">
                  <c:v>グローバル化　　　　　　　　　　　</c:v>
                </c:pt>
                <c:pt idx="9">
                  <c:v>2019年度（n=559）</c:v>
                </c:pt>
                <c:pt idx="10">
                  <c:v>2018年度（n=298）</c:v>
                </c:pt>
                <c:pt idx="11">
                  <c:v>2017年度（n=206）</c:v>
                </c:pt>
                <c:pt idx="12">
                  <c:v>事業境界の変化　　　　　　　　</c:v>
                </c:pt>
                <c:pt idx="13">
                  <c:v>2019年度（n=558）</c:v>
                </c:pt>
                <c:pt idx="14">
                  <c:v>2018年度（n=298）</c:v>
                </c:pt>
                <c:pt idx="15">
                  <c:v>2017年度（n=202）</c:v>
                </c:pt>
                <c:pt idx="16">
                  <c:v>オープン化　　　　　　　　　　　　</c:v>
                </c:pt>
                <c:pt idx="17">
                  <c:v>2019年度（n=558）</c:v>
                </c:pt>
                <c:pt idx="18">
                  <c:v>2018年度（n=298）</c:v>
                </c:pt>
                <c:pt idx="19">
                  <c:v>2017年度（n=203）</c:v>
                </c:pt>
                <c:pt idx="20">
                  <c:v>サプライチェーンの変化　　　　　</c:v>
                </c:pt>
                <c:pt idx="21">
                  <c:v>2019年度（n=558）</c:v>
                </c:pt>
                <c:pt idx="22">
                  <c:v>2018年度（n=297）</c:v>
                </c:pt>
                <c:pt idx="23">
                  <c:v>2017年度（n=202）</c:v>
                </c:pt>
              </c:strCache>
            </c:strRef>
          </c:cat>
          <c:val>
            <c:numRef>
              <c:f>'[「組込み／IoTに関する動向調査」 集計_データ編_2章_1（B-E）20200306★.xlsx]Q6経年'!$M$6:$M$29</c:f>
              <c:numCache>
                <c:formatCode>0.0%</c:formatCode>
                <c:ptCount val="24"/>
                <c:pt idx="1">
                  <c:v>0.52321428571428574</c:v>
                </c:pt>
                <c:pt idx="2">
                  <c:v>0.39464882943143814</c:v>
                </c:pt>
                <c:pt idx="3">
                  <c:v>0.44019138755980863</c:v>
                </c:pt>
                <c:pt idx="5">
                  <c:v>0.50626118067978532</c:v>
                </c:pt>
                <c:pt idx="6">
                  <c:v>0.51333333333333331</c:v>
                </c:pt>
                <c:pt idx="7">
                  <c:v>0.54854368932038833</c:v>
                </c:pt>
                <c:pt idx="9">
                  <c:v>0.35062611806797855</c:v>
                </c:pt>
                <c:pt idx="10">
                  <c:v>0.46644295302013422</c:v>
                </c:pt>
                <c:pt idx="11">
                  <c:v>0.4563106796116505</c:v>
                </c:pt>
                <c:pt idx="13">
                  <c:v>0.46774193548387094</c:v>
                </c:pt>
                <c:pt idx="14">
                  <c:v>0.46308724832214765</c:v>
                </c:pt>
                <c:pt idx="15">
                  <c:v>0.43564356435643564</c:v>
                </c:pt>
                <c:pt idx="17">
                  <c:v>0.39068100358422941</c:v>
                </c:pt>
                <c:pt idx="18">
                  <c:v>0.41275167785234901</c:v>
                </c:pt>
                <c:pt idx="19">
                  <c:v>0.36945812807881773</c:v>
                </c:pt>
                <c:pt idx="21">
                  <c:v>0.25268817204301075</c:v>
                </c:pt>
                <c:pt idx="22">
                  <c:v>0.25589225589225589</c:v>
                </c:pt>
                <c:pt idx="23">
                  <c:v>0.25247524752475248</c:v>
                </c:pt>
              </c:numCache>
            </c:numRef>
          </c:val>
          <c:extLst>
            <c:ext xmlns:c16="http://schemas.microsoft.com/office/drawing/2014/chart" uri="{C3380CC4-5D6E-409C-BE32-E72D297353CC}">
              <c16:uniqueId val="{00000001-A07E-48B1-97DE-7E40E4EAED2D}"/>
            </c:ext>
          </c:extLst>
        </c:ser>
        <c:ser>
          <c:idx val="2"/>
          <c:order val="2"/>
          <c:tx>
            <c:strRef>
              <c:f>'[「組込み／IoTに関する動向調査」 集計_データ編_2章_1（B-E）20200306★.xlsx]Q6経年'!$N$5</c:f>
              <c:strCache>
                <c:ptCount val="1"/>
                <c:pt idx="0">
                  <c:v>少ない</c:v>
                </c:pt>
              </c:strCache>
            </c:strRef>
          </c:tx>
          <c:spPr>
            <a:solidFill>
              <a:srgbClr val="2E75B6"/>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集計_データ編_2章_1（B-E）20200306★.xlsx]Q6経年'!$K$6:$K$29</c:f>
              <c:strCache>
                <c:ptCount val="24"/>
                <c:pt idx="0">
                  <c:v>技術の変化　　　　　　　　　　　</c:v>
                </c:pt>
                <c:pt idx="1">
                  <c:v>2019年度（n=560）</c:v>
                </c:pt>
                <c:pt idx="2">
                  <c:v>2018年度（n=299）</c:v>
                </c:pt>
                <c:pt idx="3">
                  <c:v>2017年度（n=209）</c:v>
                </c:pt>
                <c:pt idx="4">
                  <c:v>デジタル化・ネットワーク化　　　</c:v>
                </c:pt>
                <c:pt idx="5">
                  <c:v>2019年度（n=559）</c:v>
                </c:pt>
                <c:pt idx="6">
                  <c:v>2018年度（n=300）</c:v>
                </c:pt>
                <c:pt idx="7">
                  <c:v>2017年度（n=206）</c:v>
                </c:pt>
                <c:pt idx="8">
                  <c:v>グローバル化　　　　　　　　　　　</c:v>
                </c:pt>
                <c:pt idx="9">
                  <c:v>2019年度（n=559）</c:v>
                </c:pt>
                <c:pt idx="10">
                  <c:v>2018年度（n=298）</c:v>
                </c:pt>
                <c:pt idx="11">
                  <c:v>2017年度（n=206）</c:v>
                </c:pt>
                <c:pt idx="12">
                  <c:v>事業境界の変化　　　　　　　　</c:v>
                </c:pt>
                <c:pt idx="13">
                  <c:v>2019年度（n=558）</c:v>
                </c:pt>
                <c:pt idx="14">
                  <c:v>2018年度（n=298）</c:v>
                </c:pt>
                <c:pt idx="15">
                  <c:v>2017年度（n=202）</c:v>
                </c:pt>
                <c:pt idx="16">
                  <c:v>オープン化　　　　　　　　　　　　</c:v>
                </c:pt>
                <c:pt idx="17">
                  <c:v>2019年度（n=558）</c:v>
                </c:pt>
                <c:pt idx="18">
                  <c:v>2018年度（n=298）</c:v>
                </c:pt>
                <c:pt idx="19">
                  <c:v>2017年度（n=203）</c:v>
                </c:pt>
                <c:pt idx="20">
                  <c:v>サプライチェーンの変化　　　　　</c:v>
                </c:pt>
                <c:pt idx="21">
                  <c:v>2019年度（n=558）</c:v>
                </c:pt>
                <c:pt idx="22">
                  <c:v>2018年度（n=297）</c:v>
                </c:pt>
                <c:pt idx="23">
                  <c:v>2017年度（n=202）</c:v>
                </c:pt>
              </c:strCache>
            </c:strRef>
          </c:cat>
          <c:val>
            <c:numRef>
              <c:f>'[「組込み／IoTに関する動向調査」 集計_データ編_2章_1（B-E）20200306★.xlsx]Q6経年'!$N$6:$N$29</c:f>
              <c:numCache>
                <c:formatCode>0.0%</c:formatCode>
                <c:ptCount val="24"/>
                <c:pt idx="1">
                  <c:v>0.1125</c:v>
                </c:pt>
                <c:pt idx="2">
                  <c:v>8.6956521739130432E-2</c:v>
                </c:pt>
                <c:pt idx="3">
                  <c:v>8.1339712918660281E-2</c:v>
                </c:pt>
                <c:pt idx="5">
                  <c:v>0.19320214669051877</c:v>
                </c:pt>
                <c:pt idx="6">
                  <c:v>0.16</c:v>
                </c:pt>
                <c:pt idx="7">
                  <c:v>0.20388349514563106</c:v>
                </c:pt>
                <c:pt idx="9">
                  <c:v>0.3434704830053667</c:v>
                </c:pt>
                <c:pt idx="10">
                  <c:v>0.24161073825503357</c:v>
                </c:pt>
                <c:pt idx="11">
                  <c:v>0.25242718446601942</c:v>
                </c:pt>
                <c:pt idx="13">
                  <c:v>0.26702508960573479</c:v>
                </c:pt>
                <c:pt idx="14">
                  <c:v>0.22147651006711411</c:v>
                </c:pt>
                <c:pt idx="15">
                  <c:v>0.26237623762376239</c:v>
                </c:pt>
                <c:pt idx="17">
                  <c:v>0.32795698924731181</c:v>
                </c:pt>
                <c:pt idx="18">
                  <c:v>0.31208053691275167</c:v>
                </c:pt>
                <c:pt idx="19">
                  <c:v>0.3645320197044335</c:v>
                </c:pt>
                <c:pt idx="21">
                  <c:v>0.4265232974910394</c:v>
                </c:pt>
                <c:pt idx="22">
                  <c:v>0.43771043771043772</c:v>
                </c:pt>
                <c:pt idx="23">
                  <c:v>0.45544554455445546</c:v>
                </c:pt>
              </c:numCache>
            </c:numRef>
          </c:val>
          <c:extLst>
            <c:ext xmlns:c16="http://schemas.microsoft.com/office/drawing/2014/chart" uri="{C3380CC4-5D6E-409C-BE32-E72D297353CC}">
              <c16:uniqueId val="{00000002-A07E-48B1-97DE-7E40E4EAED2D}"/>
            </c:ext>
          </c:extLst>
        </c:ser>
        <c:ser>
          <c:idx val="3"/>
          <c:order val="3"/>
          <c:tx>
            <c:strRef>
              <c:f>'[「組込み／IoTに関する動向調査」 集計_データ編_2章_1（B-E）20200306★.xlsx]Q6経年'!$O$5</c:f>
              <c:strCache>
                <c:ptCount val="1"/>
                <c:pt idx="0">
                  <c:v>全くない</c:v>
                </c:pt>
              </c:strCache>
            </c:strRef>
          </c:tx>
          <c:spPr>
            <a:solidFill>
              <a:srgbClr val="9DC3E6"/>
            </a:solidFill>
            <a:ln>
              <a:solidFill>
                <a:schemeClr val="tx1"/>
              </a:solid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6-9408-43A9-B772-CD2E53EF1B7E}"/>
                </c:ext>
              </c:extLst>
            </c:dLbl>
            <c:dLbl>
              <c:idx val="2"/>
              <c:delete val="1"/>
              <c:extLst>
                <c:ext xmlns:c15="http://schemas.microsoft.com/office/drawing/2012/chart" uri="{CE6537A1-D6FC-4f65-9D91-7224C49458BB}"/>
                <c:ext xmlns:c16="http://schemas.microsoft.com/office/drawing/2014/chart" uri="{C3380CC4-5D6E-409C-BE32-E72D297353CC}">
                  <c16:uniqueId val="{00000004-9408-43A9-B772-CD2E53EF1B7E}"/>
                </c:ext>
              </c:extLst>
            </c:dLbl>
            <c:dLbl>
              <c:idx val="3"/>
              <c:delete val="1"/>
              <c:extLst>
                <c:ext xmlns:c15="http://schemas.microsoft.com/office/drawing/2012/chart" uri="{CE6537A1-D6FC-4f65-9D91-7224C49458BB}"/>
                <c:ext xmlns:c16="http://schemas.microsoft.com/office/drawing/2014/chart" uri="{C3380CC4-5D6E-409C-BE32-E72D297353CC}">
                  <c16:uniqueId val="{00000002-9408-43A9-B772-CD2E53EF1B7E}"/>
                </c:ext>
              </c:extLst>
            </c:dLbl>
            <c:dLbl>
              <c:idx val="5"/>
              <c:layout>
                <c:manualLayout>
                  <c:x val="2.7764235729292141E-3"/>
                  <c:y val="2.7309930870419382E-2"/>
                </c:manualLayout>
              </c:layout>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3.7474722521604727E-2"/>
                      <c:h val="4.6656553531550127E-2"/>
                    </c:manualLayout>
                  </c15:layout>
                </c:ext>
                <c:ext xmlns:c16="http://schemas.microsoft.com/office/drawing/2014/chart" uri="{C3380CC4-5D6E-409C-BE32-E72D297353CC}">
                  <c16:uniqueId val="{00000000-9408-43A9-B772-CD2E53EF1B7E}"/>
                </c:ext>
              </c:extLst>
            </c:dLbl>
            <c:dLbl>
              <c:idx val="7"/>
              <c:layout>
                <c:manualLayout>
                  <c:x val="-2.0360204331996391E-16"/>
                  <c:y val="-2.4157639858257314E-2"/>
                </c:manualLayout>
              </c:layout>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3.7474722521604727E-2"/>
                      <c:h val="4.0354452649305615E-2"/>
                    </c:manualLayout>
                  </c15:layout>
                </c:ext>
                <c:ext xmlns:c16="http://schemas.microsoft.com/office/drawing/2014/chart" uri="{C3380CC4-5D6E-409C-BE32-E72D297353CC}">
                  <c16:uniqueId val="{00000009-9408-43A9-B772-CD2E53EF1B7E}"/>
                </c:ext>
              </c:extLst>
            </c:dLbl>
            <c:dLbl>
              <c:idx val="15"/>
              <c:delete val="1"/>
              <c:extLst>
                <c:ext xmlns:c15="http://schemas.microsoft.com/office/drawing/2012/chart" uri="{CE6537A1-D6FC-4f65-9D91-7224C49458BB}"/>
                <c:ext xmlns:c16="http://schemas.microsoft.com/office/drawing/2014/chart" uri="{C3380CC4-5D6E-409C-BE32-E72D297353CC}">
                  <c16:uniqueId val="{00000000-3942-4D24-9A49-2A2CD4BE0246}"/>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集計_データ編_2章_1（B-E）20200306★.xlsx]Q6経年'!$K$6:$K$29</c:f>
              <c:strCache>
                <c:ptCount val="24"/>
                <c:pt idx="0">
                  <c:v>技術の変化　　　　　　　　　　　</c:v>
                </c:pt>
                <c:pt idx="1">
                  <c:v>2019年度（n=560）</c:v>
                </c:pt>
                <c:pt idx="2">
                  <c:v>2018年度（n=299）</c:v>
                </c:pt>
                <c:pt idx="3">
                  <c:v>2017年度（n=209）</c:v>
                </c:pt>
                <c:pt idx="4">
                  <c:v>デジタル化・ネットワーク化　　　</c:v>
                </c:pt>
                <c:pt idx="5">
                  <c:v>2019年度（n=559）</c:v>
                </c:pt>
                <c:pt idx="6">
                  <c:v>2018年度（n=300）</c:v>
                </c:pt>
                <c:pt idx="7">
                  <c:v>2017年度（n=206）</c:v>
                </c:pt>
                <c:pt idx="8">
                  <c:v>グローバル化　　　　　　　　　　　</c:v>
                </c:pt>
                <c:pt idx="9">
                  <c:v>2019年度（n=559）</c:v>
                </c:pt>
                <c:pt idx="10">
                  <c:v>2018年度（n=298）</c:v>
                </c:pt>
                <c:pt idx="11">
                  <c:v>2017年度（n=206）</c:v>
                </c:pt>
                <c:pt idx="12">
                  <c:v>事業境界の変化　　　　　　　　</c:v>
                </c:pt>
                <c:pt idx="13">
                  <c:v>2019年度（n=558）</c:v>
                </c:pt>
                <c:pt idx="14">
                  <c:v>2018年度（n=298）</c:v>
                </c:pt>
                <c:pt idx="15">
                  <c:v>2017年度（n=202）</c:v>
                </c:pt>
                <c:pt idx="16">
                  <c:v>オープン化　　　　　　　　　　　　</c:v>
                </c:pt>
                <c:pt idx="17">
                  <c:v>2019年度（n=558）</c:v>
                </c:pt>
                <c:pt idx="18">
                  <c:v>2018年度（n=298）</c:v>
                </c:pt>
                <c:pt idx="19">
                  <c:v>2017年度（n=203）</c:v>
                </c:pt>
                <c:pt idx="20">
                  <c:v>サプライチェーンの変化　　　　　</c:v>
                </c:pt>
                <c:pt idx="21">
                  <c:v>2019年度（n=558）</c:v>
                </c:pt>
                <c:pt idx="22">
                  <c:v>2018年度（n=297）</c:v>
                </c:pt>
                <c:pt idx="23">
                  <c:v>2017年度（n=202）</c:v>
                </c:pt>
              </c:strCache>
            </c:strRef>
          </c:cat>
          <c:val>
            <c:numRef>
              <c:f>'[「組込み／IoTに関する動向調査」 集計_データ編_2章_1（B-E）20200306★.xlsx]Q6経年'!$O$6:$O$29</c:f>
              <c:numCache>
                <c:formatCode>0.0%</c:formatCode>
                <c:ptCount val="24"/>
                <c:pt idx="1">
                  <c:v>5.3571428571428572E-3</c:v>
                </c:pt>
                <c:pt idx="2">
                  <c:v>1.0033444816053512E-2</c:v>
                </c:pt>
                <c:pt idx="3">
                  <c:v>4.7846889952153108E-3</c:v>
                </c:pt>
                <c:pt idx="5">
                  <c:v>2.1466905187835419E-2</c:v>
                </c:pt>
                <c:pt idx="6">
                  <c:v>3.3333333333333333E-2</c:v>
                </c:pt>
                <c:pt idx="7">
                  <c:v>1.9417475728155338E-2</c:v>
                </c:pt>
                <c:pt idx="9">
                  <c:v>8.9445438282647588E-2</c:v>
                </c:pt>
                <c:pt idx="10">
                  <c:v>5.3691275167785234E-2</c:v>
                </c:pt>
                <c:pt idx="11">
                  <c:v>3.3980582524271843E-2</c:v>
                </c:pt>
                <c:pt idx="13">
                  <c:v>2.5089605734767026E-2</c:v>
                </c:pt>
                <c:pt idx="14">
                  <c:v>2.3489932885906041E-2</c:v>
                </c:pt>
                <c:pt idx="15">
                  <c:v>0</c:v>
                </c:pt>
                <c:pt idx="17">
                  <c:v>4.6594982078853049E-2</c:v>
                </c:pt>
                <c:pt idx="18">
                  <c:v>5.3691275167785234E-2</c:v>
                </c:pt>
                <c:pt idx="19">
                  <c:v>5.4187192118226604E-2</c:v>
                </c:pt>
                <c:pt idx="21">
                  <c:v>8.2437275985663083E-2</c:v>
                </c:pt>
                <c:pt idx="22">
                  <c:v>8.0808080808080815E-2</c:v>
                </c:pt>
                <c:pt idx="23">
                  <c:v>5.9405940594059403E-2</c:v>
                </c:pt>
              </c:numCache>
            </c:numRef>
          </c:val>
          <c:extLst>
            <c:ext xmlns:c16="http://schemas.microsoft.com/office/drawing/2014/chart" uri="{C3380CC4-5D6E-409C-BE32-E72D297353CC}">
              <c16:uniqueId val="{00000003-A07E-48B1-97DE-7E40E4EAED2D}"/>
            </c:ext>
          </c:extLst>
        </c:ser>
        <c:ser>
          <c:idx val="4"/>
          <c:order val="4"/>
          <c:tx>
            <c:strRef>
              <c:f>'[「組込み／IoTに関する動向調査」 集計_データ編_2章_1（B-E）20200306★.xlsx]Q6経年'!$P$5</c:f>
              <c:strCache>
                <c:ptCount val="1"/>
                <c:pt idx="0">
                  <c:v>わからない</c:v>
                </c:pt>
              </c:strCache>
            </c:strRef>
          </c:tx>
          <c:spPr>
            <a:solidFill>
              <a:schemeClr val="bg1"/>
            </a:solidFill>
            <a:ln>
              <a:solidFill>
                <a:schemeClr val="tx1"/>
              </a:solid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5-9408-43A9-B772-CD2E53EF1B7E}"/>
                </c:ext>
              </c:extLst>
            </c:dLbl>
            <c:dLbl>
              <c:idx val="2"/>
              <c:delete val="1"/>
              <c:extLst>
                <c:ext xmlns:c15="http://schemas.microsoft.com/office/drawing/2012/chart" uri="{CE6537A1-D6FC-4f65-9D91-7224C49458BB}"/>
                <c:ext xmlns:c16="http://schemas.microsoft.com/office/drawing/2014/chart" uri="{C3380CC4-5D6E-409C-BE32-E72D297353CC}">
                  <c16:uniqueId val="{00000003-9408-43A9-B772-CD2E53EF1B7E}"/>
                </c:ext>
              </c:extLst>
            </c:dLbl>
            <c:dLbl>
              <c:idx val="3"/>
              <c:delete val="1"/>
              <c:extLst>
                <c:ext xmlns:c15="http://schemas.microsoft.com/office/drawing/2012/chart" uri="{CE6537A1-D6FC-4f65-9D91-7224C49458BB}"/>
                <c:ext xmlns:c16="http://schemas.microsoft.com/office/drawing/2014/chart" uri="{C3380CC4-5D6E-409C-BE32-E72D297353CC}">
                  <c16:uniqueId val="{00000001-9408-43A9-B772-CD2E53EF1B7E}"/>
                </c:ext>
              </c:extLst>
            </c:dLbl>
            <c:dLbl>
              <c:idx val="6"/>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408-43A9-B772-CD2E53EF1B7E}"/>
                </c:ext>
              </c:extLst>
            </c:dLbl>
            <c:dLbl>
              <c:idx val="7"/>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9408-43A9-B772-CD2E53EF1B7E}"/>
                </c:ext>
              </c:extLst>
            </c:dLbl>
            <c:dLbl>
              <c:idx val="10"/>
              <c:layout>
                <c:manualLayout>
                  <c:x val="4.164635359393821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7ED-4214-BD0A-CCFE8F7CE33D}"/>
                </c:ext>
              </c:extLst>
            </c:dLbl>
            <c:dLbl>
              <c:idx val="11"/>
              <c:layout>
                <c:manualLayout>
                  <c:x val="9.7174825052522493E-3"/>
                  <c:y val="-2.10070029408150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7ED-4214-BD0A-CCFE8F7CE33D}"/>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集計_データ編_2章_1（B-E）20200306★.xlsx]Q6経年'!$K$6:$K$29</c:f>
              <c:strCache>
                <c:ptCount val="24"/>
                <c:pt idx="0">
                  <c:v>技術の変化　　　　　　　　　　　</c:v>
                </c:pt>
                <c:pt idx="1">
                  <c:v>2019年度（n=560）</c:v>
                </c:pt>
                <c:pt idx="2">
                  <c:v>2018年度（n=299）</c:v>
                </c:pt>
                <c:pt idx="3">
                  <c:v>2017年度（n=209）</c:v>
                </c:pt>
                <c:pt idx="4">
                  <c:v>デジタル化・ネットワーク化　　　</c:v>
                </c:pt>
                <c:pt idx="5">
                  <c:v>2019年度（n=559）</c:v>
                </c:pt>
                <c:pt idx="6">
                  <c:v>2018年度（n=300）</c:v>
                </c:pt>
                <c:pt idx="7">
                  <c:v>2017年度（n=206）</c:v>
                </c:pt>
                <c:pt idx="8">
                  <c:v>グローバル化　　　　　　　　　　　</c:v>
                </c:pt>
                <c:pt idx="9">
                  <c:v>2019年度（n=559）</c:v>
                </c:pt>
                <c:pt idx="10">
                  <c:v>2018年度（n=298）</c:v>
                </c:pt>
                <c:pt idx="11">
                  <c:v>2017年度（n=206）</c:v>
                </c:pt>
                <c:pt idx="12">
                  <c:v>事業境界の変化　　　　　　　　</c:v>
                </c:pt>
                <c:pt idx="13">
                  <c:v>2019年度（n=558）</c:v>
                </c:pt>
                <c:pt idx="14">
                  <c:v>2018年度（n=298）</c:v>
                </c:pt>
                <c:pt idx="15">
                  <c:v>2017年度（n=202）</c:v>
                </c:pt>
                <c:pt idx="16">
                  <c:v>オープン化　　　　　　　　　　　　</c:v>
                </c:pt>
                <c:pt idx="17">
                  <c:v>2019年度（n=558）</c:v>
                </c:pt>
                <c:pt idx="18">
                  <c:v>2018年度（n=298）</c:v>
                </c:pt>
                <c:pt idx="19">
                  <c:v>2017年度（n=203）</c:v>
                </c:pt>
                <c:pt idx="20">
                  <c:v>サプライチェーンの変化　　　　　</c:v>
                </c:pt>
                <c:pt idx="21">
                  <c:v>2019年度（n=558）</c:v>
                </c:pt>
                <c:pt idx="22">
                  <c:v>2018年度（n=297）</c:v>
                </c:pt>
                <c:pt idx="23">
                  <c:v>2017年度（n=202）</c:v>
                </c:pt>
              </c:strCache>
            </c:strRef>
          </c:cat>
          <c:val>
            <c:numRef>
              <c:f>'[「組込み／IoTに関する動向調査」 集計_データ編_2章_1（B-E）20200306★.xlsx]Q6経年'!$P$6:$P$29</c:f>
              <c:numCache>
                <c:formatCode>0.0%</c:formatCode>
                <c:ptCount val="24"/>
                <c:pt idx="1">
                  <c:v>2.3214285714285715E-2</c:v>
                </c:pt>
                <c:pt idx="2">
                  <c:v>1.3377926421404682E-2</c:v>
                </c:pt>
                <c:pt idx="3">
                  <c:v>9.5693779904306216E-3</c:v>
                </c:pt>
                <c:pt idx="5">
                  <c:v>5.1878354203935599E-2</c:v>
                </c:pt>
                <c:pt idx="6">
                  <c:v>2.6666666666666668E-2</c:v>
                </c:pt>
                <c:pt idx="7">
                  <c:v>2.4271844660194174E-2</c:v>
                </c:pt>
                <c:pt idx="9">
                  <c:v>9.1234347048300538E-2</c:v>
                </c:pt>
                <c:pt idx="10">
                  <c:v>3.6912751677852351E-2</c:v>
                </c:pt>
                <c:pt idx="11">
                  <c:v>5.3398058252427182E-2</c:v>
                </c:pt>
                <c:pt idx="13">
                  <c:v>0.11827956989247312</c:v>
                </c:pt>
                <c:pt idx="14">
                  <c:v>0.10738255033557047</c:v>
                </c:pt>
                <c:pt idx="15">
                  <c:v>0.14356435643564355</c:v>
                </c:pt>
                <c:pt idx="17">
                  <c:v>0.11648745519713262</c:v>
                </c:pt>
                <c:pt idx="18">
                  <c:v>6.3758389261744972E-2</c:v>
                </c:pt>
                <c:pt idx="19">
                  <c:v>7.8817733990147784E-2</c:v>
                </c:pt>
                <c:pt idx="21">
                  <c:v>0.17204301075268819</c:v>
                </c:pt>
                <c:pt idx="22">
                  <c:v>0.1111111111111111</c:v>
                </c:pt>
                <c:pt idx="23">
                  <c:v>0.14356435643564355</c:v>
                </c:pt>
              </c:numCache>
            </c:numRef>
          </c:val>
          <c:extLst>
            <c:ext xmlns:c16="http://schemas.microsoft.com/office/drawing/2014/chart" uri="{C3380CC4-5D6E-409C-BE32-E72D297353CC}">
              <c16:uniqueId val="{00000004-A07E-48B1-97DE-7E40E4EAED2D}"/>
            </c:ext>
          </c:extLst>
        </c:ser>
        <c:dLbls>
          <c:showLegendKey val="0"/>
          <c:showVal val="0"/>
          <c:showCatName val="0"/>
          <c:showSerName val="0"/>
          <c:showPercent val="0"/>
          <c:showBubbleSize val="0"/>
        </c:dLbls>
        <c:gapWidth val="40"/>
        <c:overlap val="100"/>
        <c:axId val="441664256"/>
        <c:axId val="441665792"/>
      </c:barChart>
      <c:catAx>
        <c:axId val="441664256"/>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41665792"/>
        <c:crosses val="autoZero"/>
        <c:auto val="1"/>
        <c:lblAlgn val="ctr"/>
        <c:lblOffset val="100"/>
        <c:noMultiLvlLbl val="0"/>
      </c:catAx>
      <c:valAx>
        <c:axId val="4416657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41664256"/>
        <c:crosses val="autoZero"/>
        <c:crossBetween val="between"/>
      </c:valAx>
      <c:spPr>
        <a:noFill/>
        <a:ln>
          <a:solidFill>
            <a:schemeClr val="tx1">
              <a:lumMod val="50000"/>
              <a:lumOff val="50000"/>
            </a:schemeClr>
          </a:solidFill>
        </a:ln>
        <a:effectLst/>
      </c:spPr>
    </c:plotArea>
    <c:legend>
      <c:legendPos val="b"/>
      <c:layout>
        <c:manualLayout>
          <c:xMode val="edge"/>
          <c:yMode val="edge"/>
          <c:x val="0.31470939153439154"/>
          <c:y val="0.93930317460317447"/>
          <c:w val="0.56880873015873012"/>
          <c:h val="5.3137301587301587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000">
          <a:solidFill>
            <a:schemeClr val="tx1"/>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826008817863282"/>
          <c:y val="0.11051263407841309"/>
          <c:w val="0.65819557038128851"/>
          <c:h val="0.80101173778352486"/>
        </c:manualLayout>
      </c:layout>
      <c:barChart>
        <c:barDir val="bar"/>
        <c:grouping val="stacked"/>
        <c:varyColors val="0"/>
        <c:ser>
          <c:idx val="0"/>
          <c:order val="0"/>
          <c:tx>
            <c:strRef>
              <c:f>Q6従業員数!$L$6</c:f>
              <c:strCache>
                <c:ptCount val="1"/>
                <c:pt idx="0">
                  <c:v>非常に大きい</c:v>
                </c:pt>
              </c:strCache>
            </c:strRef>
          </c:tx>
          <c:spPr>
            <a:solidFill>
              <a:srgbClr val="FF9966"/>
            </a:solidFill>
            <a:ln>
              <a:solidFill>
                <a:schemeClr val="tx1"/>
              </a:solidFill>
            </a:ln>
            <a:effectLst/>
          </c:spPr>
          <c:invertIfNegative val="0"/>
          <c:dLbls>
            <c:spPr>
              <a:noFill/>
              <a:ln>
                <a:noFill/>
              </a:ln>
              <a:effectLst/>
            </c:spPr>
            <c:txPr>
              <a:bodyPr rot="0" vert="horz"/>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Q6従業員数!$K$7:$K$24</c:f>
              <c:strCache>
                <c:ptCount val="18"/>
                <c:pt idx="0">
                  <c:v>技術の変化                                </c:v>
                </c:pt>
                <c:pt idx="1">
                  <c:v>100人以下（n=368）</c:v>
                </c:pt>
                <c:pt idx="2">
                  <c:v>101人以上（n=192）</c:v>
                </c:pt>
                <c:pt idx="3">
                  <c:v>デジタル化・ネットワーク化                 </c:v>
                </c:pt>
                <c:pt idx="4">
                  <c:v>100人以下（n=367）</c:v>
                </c:pt>
                <c:pt idx="5">
                  <c:v>101人以上（n=192）</c:v>
                </c:pt>
                <c:pt idx="6">
                  <c:v>グローバル化                               </c:v>
                </c:pt>
                <c:pt idx="7">
                  <c:v>100人以下（n=367）</c:v>
                </c:pt>
                <c:pt idx="8">
                  <c:v>101人以上（n=192）</c:v>
                </c:pt>
                <c:pt idx="9">
                  <c:v>事業境界の変化                          </c:v>
                </c:pt>
                <c:pt idx="10">
                  <c:v>100人以下（n=366）</c:v>
                </c:pt>
                <c:pt idx="11">
                  <c:v>101人以上（n=192）</c:v>
                </c:pt>
                <c:pt idx="12">
                  <c:v>オープン化                                  </c:v>
                </c:pt>
                <c:pt idx="13">
                  <c:v>100人以下（n=366）</c:v>
                </c:pt>
                <c:pt idx="14">
                  <c:v>101人以上（n=192）</c:v>
                </c:pt>
                <c:pt idx="15">
                  <c:v>サプライチェーンの変化                    </c:v>
                </c:pt>
                <c:pt idx="16">
                  <c:v>100人以下（n=366）</c:v>
                </c:pt>
                <c:pt idx="17">
                  <c:v>101人以上（n=192）</c:v>
                </c:pt>
              </c:strCache>
            </c:strRef>
          </c:cat>
          <c:val>
            <c:numRef>
              <c:f>Q6従業員数!$L$7:$L$24</c:f>
              <c:numCache>
                <c:formatCode>0.0%</c:formatCode>
                <c:ptCount val="18"/>
                <c:pt idx="1">
                  <c:v>0.32880434782608697</c:v>
                </c:pt>
                <c:pt idx="2">
                  <c:v>0.34895833333333331</c:v>
                </c:pt>
                <c:pt idx="4">
                  <c:v>0.2098092643051771</c:v>
                </c:pt>
                <c:pt idx="5">
                  <c:v>0.26041666666666669</c:v>
                </c:pt>
                <c:pt idx="7">
                  <c:v>0.1335149863760218</c:v>
                </c:pt>
                <c:pt idx="8">
                  <c:v>0.109375</c:v>
                </c:pt>
                <c:pt idx="10">
                  <c:v>0.11475409836065574</c:v>
                </c:pt>
                <c:pt idx="11">
                  <c:v>0.13541666666666666</c:v>
                </c:pt>
                <c:pt idx="13">
                  <c:v>0.13114754098360656</c:v>
                </c:pt>
                <c:pt idx="14">
                  <c:v>9.375E-2</c:v>
                </c:pt>
                <c:pt idx="16">
                  <c:v>6.2841530054644809E-2</c:v>
                </c:pt>
                <c:pt idx="17">
                  <c:v>7.2916666666666671E-2</c:v>
                </c:pt>
              </c:numCache>
            </c:numRef>
          </c:val>
          <c:extLst>
            <c:ext xmlns:c16="http://schemas.microsoft.com/office/drawing/2014/chart" uri="{C3380CC4-5D6E-409C-BE32-E72D297353CC}">
              <c16:uniqueId val="{00000000-FE87-47A5-B70A-8EA87DED4A8C}"/>
            </c:ext>
          </c:extLst>
        </c:ser>
        <c:ser>
          <c:idx val="1"/>
          <c:order val="1"/>
          <c:tx>
            <c:strRef>
              <c:f>Q6従業員数!$M$6</c:f>
              <c:strCache>
                <c:ptCount val="1"/>
                <c:pt idx="0">
                  <c:v>大きい</c:v>
                </c:pt>
              </c:strCache>
            </c:strRef>
          </c:tx>
          <c:spPr>
            <a:solidFill>
              <a:srgbClr val="FFCC99"/>
            </a:solidFill>
            <a:ln>
              <a:solidFill>
                <a:schemeClr val="tx1"/>
              </a:solidFill>
            </a:ln>
            <a:effectLst/>
          </c:spPr>
          <c:invertIfNegative val="0"/>
          <c:dLbls>
            <c:numFmt formatCode="0.0%" sourceLinked="0"/>
            <c:spPr>
              <a:noFill/>
              <a:ln>
                <a:noFill/>
              </a:ln>
              <a:effectLst/>
            </c:spPr>
            <c:txPr>
              <a:bodyPr rot="0" vert="horz"/>
              <a:lstStyle/>
              <a:p>
                <a:pPr>
                  <a:defRPr sz="8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Q6従業員数!$K$7:$K$24</c:f>
              <c:strCache>
                <c:ptCount val="18"/>
                <c:pt idx="0">
                  <c:v>技術の変化                                </c:v>
                </c:pt>
                <c:pt idx="1">
                  <c:v>100人以下（n=368）</c:v>
                </c:pt>
                <c:pt idx="2">
                  <c:v>101人以上（n=192）</c:v>
                </c:pt>
                <c:pt idx="3">
                  <c:v>デジタル化・ネットワーク化                 </c:v>
                </c:pt>
                <c:pt idx="4">
                  <c:v>100人以下（n=367）</c:v>
                </c:pt>
                <c:pt idx="5">
                  <c:v>101人以上（n=192）</c:v>
                </c:pt>
                <c:pt idx="6">
                  <c:v>グローバル化                               </c:v>
                </c:pt>
                <c:pt idx="7">
                  <c:v>100人以下（n=367）</c:v>
                </c:pt>
                <c:pt idx="8">
                  <c:v>101人以上（n=192）</c:v>
                </c:pt>
                <c:pt idx="9">
                  <c:v>事業境界の変化                          </c:v>
                </c:pt>
                <c:pt idx="10">
                  <c:v>100人以下（n=366）</c:v>
                </c:pt>
                <c:pt idx="11">
                  <c:v>101人以上（n=192）</c:v>
                </c:pt>
                <c:pt idx="12">
                  <c:v>オープン化                                  </c:v>
                </c:pt>
                <c:pt idx="13">
                  <c:v>100人以下（n=366）</c:v>
                </c:pt>
                <c:pt idx="14">
                  <c:v>101人以上（n=192）</c:v>
                </c:pt>
                <c:pt idx="15">
                  <c:v>サプライチェーンの変化                    </c:v>
                </c:pt>
                <c:pt idx="16">
                  <c:v>100人以下（n=366）</c:v>
                </c:pt>
                <c:pt idx="17">
                  <c:v>101人以上（n=192）</c:v>
                </c:pt>
              </c:strCache>
            </c:strRef>
          </c:cat>
          <c:val>
            <c:numRef>
              <c:f>Q6従業員数!$M$7:$M$24</c:f>
              <c:numCache>
                <c:formatCode>0.0%</c:formatCode>
                <c:ptCount val="18"/>
                <c:pt idx="1">
                  <c:v>0.53260869565217395</c:v>
                </c:pt>
                <c:pt idx="2">
                  <c:v>0.50520833333333337</c:v>
                </c:pt>
                <c:pt idx="4">
                  <c:v>0.51498637602179842</c:v>
                </c:pt>
                <c:pt idx="5">
                  <c:v>0.48958333333333331</c:v>
                </c:pt>
                <c:pt idx="7">
                  <c:v>0.31880108991825612</c:v>
                </c:pt>
                <c:pt idx="8">
                  <c:v>0.41145833333333331</c:v>
                </c:pt>
                <c:pt idx="10">
                  <c:v>0.4453551912568306</c:v>
                </c:pt>
                <c:pt idx="11">
                  <c:v>0.51041666666666663</c:v>
                </c:pt>
                <c:pt idx="13">
                  <c:v>0.38251366120218577</c:v>
                </c:pt>
                <c:pt idx="14">
                  <c:v>0.40625</c:v>
                </c:pt>
                <c:pt idx="16">
                  <c:v>0.23497267759562843</c:v>
                </c:pt>
                <c:pt idx="17">
                  <c:v>0.28645833333333331</c:v>
                </c:pt>
              </c:numCache>
            </c:numRef>
          </c:val>
          <c:extLst>
            <c:ext xmlns:c16="http://schemas.microsoft.com/office/drawing/2014/chart" uri="{C3380CC4-5D6E-409C-BE32-E72D297353CC}">
              <c16:uniqueId val="{00000001-FE87-47A5-B70A-8EA87DED4A8C}"/>
            </c:ext>
          </c:extLst>
        </c:ser>
        <c:ser>
          <c:idx val="2"/>
          <c:order val="2"/>
          <c:tx>
            <c:strRef>
              <c:f>Q6従業員数!$N$6</c:f>
              <c:strCache>
                <c:ptCount val="1"/>
                <c:pt idx="0">
                  <c:v>少ない</c:v>
                </c:pt>
              </c:strCache>
            </c:strRef>
          </c:tx>
          <c:spPr>
            <a:solidFill>
              <a:srgbClr val="2E75B6"/>
            </a:solidFill>
            <a:ln>
              <a:solidFill>
                <a:schemeClr val="tx1"/>
              </a:solidFill>
            </a:ln>
            <a:effectLst/>
          </c:spPr>
          <c:invertIfNegative val="0"/>
          <c:dLbls>
            <c:spPr>
              <a:noFill/>
              <a:ln>
                <a:noFill/>
              </a:ln>
              <a:effectLst/>
            </c:spPr>
            <c:txPr>
              <a:bodyPr/>
              <a:lstStyle/>
              <a:p>
                <a:pPr>
                  <a:defRPr sz="800">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Q6従業員数!$K$7:$K$24</c:f>
              <c:strCache>
                <c:ptCount val="18"/>
                <c:pt idx="0">
                  <c:v>技術の変化                                </c:v>
                </c:pt>
                <c:pt idx="1">
                  <c:v>100人以下（n=368）</c:v>
                </c:pt>
                <c:pt idx="2">
                  <c:v>101人以上（n=192）</c:v>
                </c:pt>
                <c:pt idx="3">
                  <c:v>デジタル化・ネットワーク化                 </c:v>
                </c:pt>
                <c:pt idx="4">
                  <c:v>100人以下（n=367）</c:v>
                </c:pt>
                <c:pt idx="5">
                  <c:v>101人以上（n=192）</c:v>
                </c:pt>
                <c:pt idx="6">
                  <c:v>グローバル化                               </c:v>
                </c:pt>
                <c:pt idx="7">
                  <c:v>100人以下（n=367）</c:v>
                </c:pt>
                <c:pt idx="8">
                  <c:v>101人以上（n=192）</c:v>
                </c:pt>
                <c:pt idx="9">
                  <c:v>事業境界の変化                          </c:v>
                </c:pt>
                <c:pt idx="10">
                  <c:v>100人以下（n=366）</c:v>
                </c:pt>
                <c:pt idx="11">
                  <c:v>101人以上（n=192）</c:v>
                </c:pt>
                <c:pt idx="12">
                  <c:v>オープン化                                  </c:v>
                </c:pt>
                <c:pt idx="13">
                  <c:v>100人以下（n=366）</c:v>
                </c:pt>
                <c:pt idx="14">
                  <c:v>101人以上（n=192）</c:v>
                </c:pt>
                <c:pt idx="15">
                  <c:v>サプライチェーンの変化                    </c:v>
                </c:pt>
                <c:pt idx="16">
                  <c:v>100人以下（n=366）</c:v>
                </c:pt>
                <c:pt idx="17">
                  <c:v>101人以上（n=192）</c:v>
                </c:pt>
              </c:strCache>
            </c:strRef>
          </c:cat>
          <c:val>
            <c:numRef>
              <c:f>Q6従業員数!$N$7:$N$24</c:f>
              <c:numCache>
                <c:formatCode>0.0%</c:formatCode>
                <c:ptCount val="18"/>
                <c:pt idx="1">
                  <c:v>0.11141304347826086</c:v>
                </c:pt>
                <c:pt idx="2">
                  <c:v>0.11458333333333333</c:v>
                </c:pt>
                <c:pt idx="4">
                  <c:v>0.1989100817438692</c:v>
                </c:pt>
                <c:pt idx="5">
                  <c:v>0.18229166666666666</c:v>
                </c:pt>
                <c:pt idx="7">
                  <c:v>0.37329700272479566</c:v>
                </c:pt>
                <c:pt idx="8">
                  <c:v>0.28645833333333331</c:v>
                </c:pt>
                <c:pt idx="10">
                  <c:v>0.29508196721311475</c:v>
                </c:pt>
                <c:pt idx="11">
                  <c:v>0.21354166666666666</c:v>
                </c:pt>
                <c:pt idx="13">
                  <c:v>0.33060109289617484</c:v>
                </c:pt>
                <c:pt idx="14">
                  <c:v>0.32291666666666669</c:v>
                </c:pt>
                <c:pt idx="16">
                  <c:v>0.43715846994535518</c:v>
                </c:pt>
                <c:pt idx="17">
                  <c:v>0.40625</c:v>
                </c:pt>
              </c:numCache>
            </c:numRef>
          </c:val>
          <c:extLst>
            <c:ext xmlns:c16="http://schemas.microsoft.com/office/drawing/2014/chart" uri="{C3380CC4-5D6E-409C-BE32-E72D297353CC}">
              <c16:uniqueId val="{00000002-FE87-47A5-B70A-8EA87DED4A8C}"/>
            </c:ext>
          </c:extLst>
        </c:ser>
        <c:ser>
          <c:idx val="3"/>
          <c:order val="3"/>
          <c:tx>
            <c:strRef>
              <c:f>Q6従業員数!$O$6</c:f>
              <c:strCache>
                <c:ptCount val="1"/>
                <c:pt idx="0">
                  <c:v>全くない</c:v>
                </c:pt>
              </c:strCache>
            </c:strRef>
          </c:tx>
          <c:spPr>
            <a:solidFill>
              <a:srgbClr val="9DC3E6"/>
            </a:solidFill>
            <a:ln>
              <a:solidFill>
                <a:schemeClr val="tx1"/>
              </a:solid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3-FE87-47A5-B70A-8EA87DED4A8C}"/>
                </c:ext>
              </c:extLst>
            </c:dLbl>
            <c:dLbl>
              <c:idx val="2"/>
              <c:delete val="1"/>
              <c:extLst>
                <c:ext xmlns:c15="http://schemas.microsoft.com/office/drawing/2012/chart" uri="{CE6537A1-D6FC-4f65-9D91-7224C49458BB}"/>
                <c:ext xmlns:c16="http://schemas.microsoft.com/office/drawing/2014/chart" uri="{C3380CC4-5D6E-409C-BE32-E72D297353CC}">
                  <c16:uniqueId val="{00000004-FE87-47A5-B70A-8EA87DED4A8C}"/>
                </c:ext>
              </c:extLst>
            </c:dLbl>
            <c:dLbl>
              <c:idx val="4"/>
              <c:layout>
                <c:manualLayout>
                  <c:x val="0"/>
                  <c:y val="3.24763055091236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E87-47A5-B70A-8EA87DED4A8C}"/>
                </c:ext>
              </c:extLst>
            </c:dLbl>
            <c:dLbl>
              <c:idx val="5"/>
              <c:layout>
                <c:manualLayout>
                  <c:x val="0"/>
                  <c:y val="-2.88678271192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E87-47A5-B70A-8EA87DED4A8C}"/>
                </c:ext>
              </c:extLst>
            </c:dLbl>
            <c:spPr>
              <a:noFill/>
              <a:ln>
                <a:noFill/>
              </a:ln>
              <a:effectLst/>
            </c:spPr>
            <c:txPr>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Q6従業員数!$K$7:$K$24</c:f>
              <c:strCache>
                <c:ptCount val="18"/>
                <c:pt idx="0">
                  <c:v>技術の変化                                </c:v>
                </c:pt>
                <c:pt idx="1">
                  <c:v>100人以下（n=368）</c:v>
                </c:pt>
                <c:pt idx="2">
                  <c:v>101人以上（n=192）</c:v>
                </c:pt>
                <c:pt idx="3">
                  <c:v>デジタル化・ネットワーク化                 </c:v>
                </c:pt>
                <c:pt idx="4">
                  <c:v>100人以下（n=367）</c:v>
                </c:pt>
                <c:pt idx="5">
                  <c:v>101人以上（n=192）</c:v>
                </c:pt>
                <c:pt idx="6">
                  <c:v>グローバル化                               </c:v>
                </c:pt>
                <c:pt idx="7">
                  <c:v>100人以下（n=367）</c:v>
                </c:pt>
                <c:pt idx="8">
                  <c:v>101人以上（n=192）</c:v>
                </c:pt>
                <c:pt idx="9">
                  <c:v>事業境界の変化                          </c:v>
                </c:pt>
                <c:pt idx="10">
                  <c:v>100人以下（n=366）</c:v>
                </c:pt>
                <c:pt idx="11">
                  <c:v>101人以上（n=192）</c:v>
                </c:pt>
                <c:pt idx="12">
                  <c:v>オープン化                                  </c:v>
                </c:pt>
                <c:pt idx="13">
                  <c:v>100人以下（n=366）</c:v>
                </c:pt>
                <c:pt idx="14">
                  <c:v>101人以上（n=192）</c:v>
                </c:pt>
                <c:pt idx="15">
                  <c:v>サプライチェーンの変化                    </c:v>
                </c:pt>
                <c:pt idx="16">
                  <c:v>100人以下（n=366）</c:v>
                </c:pt>
                <c:pt idx="17">
                  <c:v>101人以上（n=192）</c:v>
                </c:pt>
              </c:strCache>
            </c:strRef>
          </c:cat>
          <c:val>
            <c:numRef>
              <c:f>Q6従業員数!$O$7:$O$24</c:f>
              <c:numCache>
                <c:formatCode>0.0%</c:formatCode>
                <c:ptCount val="18"/>
                <c:pt idx="1">
                  <c:v>5.434782608695652E-3</c:v>
                </c:pt>
                <c:pt idx="2">
                  <c:v>5.208333333333333E-3</c:v>
                </c:pt>
                <c:pt idx="4">
                  <c:v>2.4523160762942781E-2</c:v>
                </c:pt>
                <c:pt idx="5">
                  <c:v>1.5625E-2</c:v>
                </c:pt>
                <c:pt idx="7">
                  <c:v>9.264305177111716E-2</c:v>
                </c:pt>
                <c:pt idx="8">
                  <c:v>8.3333333333333329E-2</c:v>
                </c:pt>
                <c:pt idx="10">
                  <c:v>2.7322404371584699E-2</c:v>
                </c:pt>
                <c:pt idx="11">
                  <c:v>2.0833333333333332E-2</c:v>
                </c:pt>
                <c:pt idx="13">
                  <c:v>4.9180327868852458E-2</c:v>
                </c:pt>
                <c:pt idx="14">
                  <c:v>4.1666666666666664E-2</c:v>
                </c:pt>
                <c:pt idx="16">
                  <c:v>9.5628415300546443E-2</c:v>
                </c:pt>
                <c:pt idx="17">
                  <c:v>5.7291666666666664E-2</c:v>
                </c:pt>
              </c:numCache>
            </c:numRef>
          </c:val>
          <c:extLst>
            <c:ext xmlns:c16="http://schemas.microsoft.com/office/drawing/2014/chart" uri="{C3380CC4-5D6E-409C-BE32-E72D297353CC}">
              <c16:uniqueId val="{00000007-FE87-47A5-B70A-8EA87DED4A8C}"/>
            </c:ext>
          </c:extLst>
        </c:ser>
        <c:ser>
          <c:idx val="4"/>
          <c:order val="4"/>
          <c:tx>
            <c:strRef>
              <c:f>Q6従業員数!$P$6</c:f>
              <c:strCache>
                <c:ptCount val="1"/>
                <c:pt idx="0">
                  <c:v>わからない</c:v>
                </c:pt>
              </c:strCache>
            </c:strRef>
          </c:tx>
          <c:spPr>
            <a:solidFill>
              <a:schemeClr val="bg1"/>
            </a:solidFill>
            <a:ln>
              <a:solidFill>
                <a:schemeClr val="tx1"/>
              </a:solidFill>
            </a:ln>
            <a:effectLst/>
          </c:spPr>
          <c:invertIfNegative val="0"/>
          <c:dLbls>
            <c:spPr>
              <a:noFill/>
              <a:ln>
                <a:noFill/>
              </a:ln>
              <a:effectLst/>
            </c:spPr>
            <c:txPr>
              <a:bodyPr/>
              <a:lstStyle/>
              <a:p>
                <a:pPr>
                  <a:defRPr sz="800">
                    <a:solidFill>
                      <a:schemeClr val="tx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Q6従業員数!$K$7:$K$24</c:f>
              <c:strCache>
                <c:ptCount val="18"/>
                <c:pt idx="0">
                  <c:v>技術の変化                                </c:v>
                </c:pt>
                <c:pt idx="1">
                  <c:v>100人以下（n=368）</c:v>
                </c:pt>
                <c:pt idx="2">
                  <c:v>101人以上（n=192）</c:v>
                </c:pt>
                <c:pt idx="3">
                  <c:v>デジタル化・ネットワーク化                 </c:v>
                </c:pt>
                <c:pt idx="4">
                  <c:v>100人以下（n=367）</c:v>
                </c:pt>
                <c:pt idx="5">
                  <c:v>101人以上（n=192）</c:v>
                </c:pt>
                <c:pt idx="6">
                  <c:v>グローバル化                               </c:v>
                </c:pt>
                <c:pt idx="7">
                  <c:v>100人以下（n=367）</c:v>
                </c:pt>
                <c:pt idx="8">
                  <c:v>101人以上（n=192）</c:v>
                </c:pt>
                <c:pt idx="9">
                  <c:v>事業境界の変化                          </c:v>
                </c:pt>
                <c:pt idx="10">
                  <c:v>100人以下（n=366）</c:v>
                </c:pt>
                <c:pt idx="11">
                  <c:v>101人以上（n=192）</c:v>
                </c:pt>
                <c:pt idx="12">
                  <c:v>オープン化                                  </c:v>
                </c:pt>
                <c:pt idx="13">
                  <c:v>100人以下（n=366）</c:v>
                </c:pt>
                <c:pt idx="14">
                  <c:v>101人以上（n=192）</c:v>
                </c:pt>
                <c:pt idx="15">
                  <c:v>サプライチェーンの変化                    </c:v>
                </c:pt>
                <c:pt idx="16">
                  <c:v>100人以下（n=366）</c:v>
                </c:pt>
                <c:pt idx="17">
                  <c:v>101人以上（n=192）</c:v>
                </c:pt>
              </c:strCache>
            </c:strRef>
          </c:cat>
          <c:val>
            <c:numRef>
              <c:f>Q6従業員数!$P$7:$P$24</c:f>
              <c:numCache>
                <c:formatCode>0.0%</c:formatCode>
                <c:ptCount val="18"/>
                <c:pt idx="1">
                  <c:v>2.1739130434782608E-2</c:v>
                </c:pt>
                <c:pt idx="2">
                  <c:v>2.6041666666666668E-2</c:v>
                </c:pt>
                <c:pt idx="4">
                  <c:v>5.1771117166212535E-2</c:v>
                </c:pt>
                <c:pt idx="5">
                  <c:v>5.2083333333333336E-2</c:v>
                </c:pt>
                <c:pt idx="7">
                  <c:v>8.1743869209809264E-2</c:v>
                </c:pt>
                <c:pt idx="8">
                  <c:v>0.109375</c:v>
                </c:pt>
                <c:pt idx="10">
                  <c:v>0.11748633879781421</c:v>
                </c:pt>
                <c:pt idx="11">
                  <c:v>0.11979166666666667</c:v>
                </c:pt>
                <c:pt idx="13">
                  <c:v>0.10655737704918032</c:v>
                </c:pt>
                <c:pt idx="14">
                  <c:v>0.13541666666666666</c:v>
                </c:pt>
                <c:pt idx="16">
                  <c:v>0.16939890710382513</c:v>
                </c:pt>
                <c:pt idx="17">
                  <c:v>0.17708333333333334</c:v>
                </c:pt>
              </c:numCache>
            </c:numRef>
          </c:val>
          <c:extLst>
            <c:ext xmlns:c16="http://schemas.microsoft.com/office/drawing/2014/chart" uri="{C3380CC4-5D6E-409C-BE32-E72D297353CC}">
              <c16:uniqueId val="{00000008-FE87-47A5-B70A-8EA87DED4A8C}"/>
            </c:ext>
          </c:extLst>
        </c:ser>
        <c:dLbls>
          <c:showLegendKey val="0"/>
          <c:showVal val="0"/>
          <c:showCatName val="0"/>
          <c:showSerName val="0"/>
          <c:showPercent val="0"/>
          <c:showBubbleSize val="0"/>
        </c:dLbls>
        <c:gapWidth val="40"/>
        <c:overlap val="100"/>
        <c:axId val="441759232"/>
        <c:axId val="441760768"/>
      </c:barChart>
      <c:catAx>
        <c:axId val="441759232"/>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441760768"/>
        <c:crosses val="autoZero"/>
        <c:auto val="1"/>
        <c:lblAlgn val="ctr"/>
        <c:lblOffset val="100"/>
        <c:noMultiLvlLbl val="0"/>
      </c:catAx>
      <c:valAx>
        <c:axId val="441760768"/>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41759232"/>
        <c:crosses val="autoZero"/>
        <c:crossBetween val="between"/>
      </c:valAx>
      <c:spPr>
        <a:noFill/>
        <a:ln>
          <a:solidFill>
            <a:schemeClr val="tx1">
              <a:lumMod val="50000"/>
              <a:lumOff val="50000"/>
            </a:schemeClr>
          </a:solidFill>
        </a:ln>
        <a:effectLst/>
      </c:spPr>
    </c:plotArea>
    <c:legend>
      <c:legendPos val="b"/>
      <c:layout>
        <c:manualLayout>
          <c:xMode val="edge"/>
          <c:yMode val="edge"/>
          <c:x val="0.41706150793650792"/>
          <c:y val="0.93257083333333335"/>
          <c:w val="0.52201466196035839"/>
          <c:h val="6.5251802179236817E-2"/>
        </c:manualLayout>
      </c:layout>
      <c:overlay val="0"/>
      <c:spPr>
        <a:noFill/>
        <a:ln>
          <a:noFill/>
        </a:ln>
        <a:effectLst/>
      </c:spPr>
      <c:txPr>
        <a:bodyPr rot="0" vert="horz"/>
        <a:lstStyle/>
        <a:p>
          <a:pPr>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0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Q6IoT!$L$6</c:f>
              <c:strCache>
                <c:ptCount val="1"/>
                <c:pt idx="0">
                  <c:v>非常に大きい</c:v>
                </c:pt>
              </c:strCache>
            </c:strRef>
          </c:tx>
          <c:spPr>
            <a:solidFill>
              <a:srgbClr val="FF9966"/>
            </a:solidFill>
            <a:ln>
              <a:solidFill>
                <a:schemeClr val="tx1"/>
              </a:solidFill>
            </a:ln>
            <a:effectLst/>
          </c:spPr>
          <c:invertIfNegative val="0"/>
          <c:dLbls>
            <c:spPr>
              <a:noFill/>
              <a:ln>
                <a:noFill/>
              </a:ln>
              <a:effectLst/>
            </c:spPr>
            <c:txPr>
              <a:bodyPr rot="0" vert="horz"/>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Q6IoT!$K$7:$K$24</c:f>
              <c:strCache>
                <c:ptCount val="18"/>
                <c:pt idx="0">
                  <c:v>技術の変化                                </c:v>
                </c:pt>
                <c:pt idx="1">
                  <c:v>IoTあり（n=363）</c:v>
                </c:pt>
                <c:pt idx="2">
                  <c:v>IoTなし（n=197）</c:v>
                </c:pt>
                <c:pt idx="3">
                  <c:v>デジタル化・ネットワーク化                 </c:v>
                </c:pt>
                <c:pt idx="4">
                  <c:v>IoTあり（n=364）</c:v>
                </c:pt>
                <c:pt idx="5">
                  <c:v>IoTなし（n=195）</c:v>
                </c:pt>
                <c:pt idx="6">
                  <c:v>グローバル化                               </c:v>
                </c:pt>
                <c:pt idx="7">
                  <c:v>IoTあり（n=363）</c:v>
                </c:pt>
                <c:pt idx="8">
                  <c:v>IoTなし（n=196）</c:v>
                </c:pt>
                <c:pt idx="9">
                  <c:v>事業境界の変化                          </c:v>
                </c:pt>
                <c:pt idx="10">
                  <c:v>IoTあり（n=362）</c:v>
                </c:pt>
                <c:pt idx="11">
                  <c:v>IoTなし（n=196）</c:v>
                </c:pt>
                <c:pt idx="12">
                  <c:v>オープン化                                  </c:v>
                </c:pt>
                <c:pt idx="13">
                  <c:v>IoTあり（n=362）</c:v>
                </c:pt>
                <c:pt idx="14">
                  <c:v>IoTなし（n=196）</c:v>
                </c:pt>
                <c:pt idx="15">
                  <c:v>サプライチェーンの変化                    </c:v>
                </c:pt>
                <c:pt idx="16">
                  <c:v>IoTあり（n=362）</c:v>
                </c:pt>
                <c:pt idx="17">
                  <c:v>IoTなし（n=196）</c:v>
                </c:pt>
              </c:strCache>
            </c:strRef>
          </c:cat>
          <c:val>
            <c:numRef>
              <c:f>Q6IoT!$L$7:$L$24</c:f>
              <c:numCache>
                <c:formatCode>0.0%</c:formatCode>
                <c:ptCount val="18"/>
                <c:pt idx="1">
                  <c:v>0.32782369146005508</c:v>
                </c:pt>
                <c:pt idx="2">
                  <c:v>0.35025380710659898</c:v>
                </c:pt>
                <c:pt idx="4">
                  <c:v>0.26923076923076922</c:v>
                </c:pt>
                <c:pt idx="5">
                  <c:v>0.14871794871794872</c:v>
                </c:pt>
                <c:pt idx="7">
                  <c:v>0.13223140495867769</c:v>
                </c:pt>
                <c:pt idx="8">
                  <c:v>0.11224489795918367</c:v>
                </c:pt>
                <c:pt idx="10">
                  <c:v>0.14088397790055249</c:v>
                </c:pt>
                <c:pt idx="11">
                  <c:v>8.673469387755102E-2</c:v>
                </c:pt>
                <c:pt idx="13">
                  <c:v>0.11878453038674033</c:v>
                </c:pt>
                <c:pt idx="14">
                  <c:v>0.11734693877551021</c:v>
                </c:pt>
                <c:pt idx="16">
                  <c:v>7.18232044198895E-2</c:v>
                </c:pt>
                <c:pt idx="17">
                  <c:v>5.6122448979591837E-2</c:v>
                </c:pt>
              </c:numCache>
            </c:numRef>
          </c:val>
          <c:extLst>
            <c:ext xmlns:c16="http://schemas.microsoft.com/office/drawing/2014/chart" uri="{C3380CC4-5D6E-409C-BE32-E72D297353CC}">
              <c16:uniqueId val="{00000000-B867-43AA-A930-50A1FD844498}"/>
            </c:ext>
          </c:extLst>
        </c:ser>
        <c:ser>
          <c:idx val="1"/>
          <c:order val="1"/>
          <c:tx>
            <c:strRef>
              <c:f>Q6IoT!$M$6</c:f>
              <c:strCache>
                <c:ptCount val="1"/>
                <c:pt idx="0">
                  <c:v>大きい</c:v>
                </c:pt>
              </c:strCache>
            </c:strRef>
          </c:tx>
          <c:spPr>
            <a:solidFill>
              <a:srgbClr val="FFCC99"/>
            </a:solidFill>
            <a:ln>
              <a:solidFill>
                <a:schemeClr val="tx1"/>
              </a:solidFill>
            </a:ln>
            <a:effectLst/>
          </c:spPr>
          <c:invertIfNegative val="0"/>
          <c:dLbls>
            <c:spPr>
              <a:noFill/>
              <a:ln>
                <a:noFill/>
              </a:ln>
              <a:effectLst/>
            </c:spPr>
            <c:txPr>
              <a:bodyPr rot="0" vert="horz"/>
              <a:lstStyle/>
              <a:p>
                <a:pPr>
                  <a:defRPr sz="800">
                    <a:solidFill>
                      <a:schemeClr val="tx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Q6IoT!$K$7:$K$24</c:f>
              <c:strCache>
                <c:ptCount val="18"/>
                <c:pt idx="0">
                  <c:v>技術の変化                                </c:v>
                </c:pt>
                <c:pt idx="1">
                  <c:v>IoTあり（n=363）</c:v>
                </c:pt>
                <c:pt idx="2">
                  <c:v>IoTなし（n=197）</c:v>
                </c:pt>
                <c:pt idx="3">
                  <c:v>デジタル化・ネットワーク化                 </c:v>
                </c:pt>
                <c:pt idx="4">
                  <c:v>IoTあり（n=364）</c:v>
                </c:pt>
                <c:pt idx="5">
                  <c:v>IoTなし（n=195）</c:v>
                </c:pt>
                <c:pt idx="6">
                  <c:v>グローバル化                               </c:v>
                </c:pt>
                <c:pt idx="7">
                  <c:v>IoTあり（n=363）</c:v>
                </c:pt>
                <c:pt idx="8">
                  <c:v>IoTなし（n=196）</c:v>
                </c:pt>
                <c:pt idx="9">
                  <c:v>事業境界の変化                          </c:v>
                </c:pt>
                <c:pt idx="10">
                  <c:v>IoTあり（n=362）</c:v>
                </c:pt>
                <c:pt idx="11">
                  <c:v>IoTなし（n=196）</c:v>
                </c:pt>
                <c:pt idx="12">
                  <c:v>オープン化                                  </c:v>
                </c:pt>
                <c:pt idx="13">
                  <c:v>IoTあり（n=362）</c:v>
                </c:pt>
                <c:pt idx="14">
                  <c:v>IoTなし（n=196）</c:v>
                </c:pt>
                <c:pt idx="15">
                  <c:v>サプライチェーンの変化                    </c:v>
                </c:pt>
                <c:pt idx="16">
                  <c:v>IoTあり（n=362）</c:v>
                </c:pt>
                <c:pt idx="17">
                  <c:v>IoTなし（n=196）</c:v>
                </c:pt>
              </c:strCache>
            </c:strRef>
          </c:cat>
          <c:val>
            <c:numRef>
              <c:f>Q6IoT!$M$7:$M$24</c:f>
              <c:numCache>
                <c:formatCode>0.0%</c:formatCode>
                <c:ptCount val="18"/>
                <c:pt idx="1">
                  <c:v>0.56198347107438018</c:v>
                </c:pt>
                <c:pt idx="2">
                  <c:v>0.45177664974619292</c:v>
                </c:pt>
                <c:pt idx="4">
                  <c:v>0.52197802197802201</c:v>
                </c:pt>
                <c:pt idx="5">
                  <c:v>0.47692307692307695</c:v>
                </c:pt>
                <c:pt idx="7">
                  <c:v>0.34986225895316803</c:v>
                </c:pt>
                <c:pt idx="8">
                  <c:v>0.35204081632653061</c:v>
                </c:pt>
                <c:pt idx="10">
                  <c:v>0.48342541436464087</c:v>
                </c:pt>
                <c:pt idx="11">
                  <c:v>0.43877551020408162</c:v>
                </c:pt>
                <c:pt idx="13">
                  <c:v>0.42265193370165743</c:v>
                </c:pt>
                <c:pt idx="14">
                  <c:v>0.33163265306122447</c:v>
                </c:pt>
                <c:pt idx="16">
                  <c:v>0.27071823204419887</c:v>
                </c:pt>
                <c:pt idx="17">
                  <c:v>0.21938775510204081</c:v>
                </c:pt>
              </c:numCache>
            </c:numRef>
          </c:val>
          <c:extLst>
            <c:ext xmlns:c16="http://schemas.microsoft.com/office/drawing/2014/chart" uri="{C3380CC4-5D6E-409C-BE32-E72D297353CC}">
              <c16:uniqueId val="{00000001-B867-43AA-A930-50A1FD844498}"/>
            </c:ext>
          </c:extLst>
        </c:ser>
        <c:ser>
          <c:idx val="2"/>
          <c:order val="2"/>
          <c:tx>
            <c:strRef>
              <c:f>Q6IoT!$N$6</c:f>
              <c:strCache>
                <c:ptCount val="1"/>
                <c:pt idx="0">
                  <c:v>少ない</c:v>
                </c:pt>
              </c:strCache>
            </c:strRef>
          </c:tx>
          <c:spPr>
            <a:solidFill>
              <a:srgbClr val="2E75B6"/>
            </a:solidFill>
            <a:ln>
              <a:solidFill>
                <a:schemeClr val="tx1"/>
              </a:solidFill>
            </a:ln>
            <a:effectLst/>
          </c:spPr>
          <c:invertIfNegative val="0"/>
          <c:dLbls>
            <c:dLbl>
              <c:idx val="1"/>
              <c:layout>
                <c:manualLayout>
                  <c:x val="-8.240626287597857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867-43AA-A930-50A1FD844498}"/>
                </c:ext>
              </c:extLst>
            </c:dLbl>
            <c:spPr>
              <a:noFill/>
              <a:ln>
                <a:noFill/>
              </a:ln>
              <a:effectLst/>
            </c:spPr>
            <c:txPr>
              <a:bodyPr/>
              <a:lstStyle/>
              <a:p>
                <a:pPr>
                  <a:defRPr sz="800">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Q6IoT!$K$7:$K$24</c:f>
              <c:strCache>
                <c:ptCount val="18"/>
                <c:pt idx="0">
                  <c:v>技術の変化                                </c:v>
                </c:pt>
                <c:pt idx="1">
                  <c:v>IoTあり（n=363）</c:v>
                </c:pt>
                <c:pt idx="2">
                  <c:v>IoTなし（n=197）</c:v>
                </c:pt>
                <c:pt idx="3">
                  <c:v>デジタル化・ネットワーク化                 </c:v>
                </c:pt>
                <c:pt idx="4">
                  <c:v>IoTあり（n=364）</c:v>
                </c:pt>
                <c:pt idx="5">
                  <c:v>IoTなし（n=195）</c:v>
                </c:pt>
                <c:pt idx="6">
                  <c:v>グローバル化                               </c:v>
                </c:pt>
                <c:pt idx="7">
                  <c:v>IoTあり（n=363）</c:v>
                </c:pt>
                <c:pt idx="8">
                  <c:v>IoTなし（n=196）</c:v>
                </c:pt>
                <c:pt idx="9">
                  <c:v>事業境界の変化                          </c:v>
                </c:pt>
                <c:pt idx="10">
                  <c:v>IoTあり（n=362）</c:v>
                </c:pt>
                <c:pt idx="11">
                  <c:v>IoTなし（n=196）</c:v>
                </c:pt>
                <c:pt idx="12">
                  <c:v>オープン化                                  </c:v>
                </c:pt>
                <c:pt idx="13">
                  <c:v>IoTあり（n=362）</c:v>
                </c:pt>
                <c:pt idx="14">
                  <c:v>IoTなし（n=196）</c:v>
                </c:pt>
                <c:pt idx="15">
                  <c:v>サプライチェーンの変化                    </c:v>
                </c:pt>
                <c:pt idx="16">
                  <c:v>IoTあり（n=362）</c:v>
                </c:pt>
                <c:pt idx="17">
                  <c:v>IoTなし（n=196）</c:v>
                </c:pt>
              </c:strCache>
            </c:strRef>
          </c:cat>
          <c:val>
            <c:numRef>
              <c:f>Q6IoT!$N$7:$N$24</c:f>
              <c:numCache>
                <c:formatCode>0.0%</c:formatCode>
                <c:ptCount val="18"/>
                <c:pt idx="1">
                  <c:v>8.5399449035812675E-2</c:v>
                </c:pt>
                <c:pt idx="2">
                  <c:v>0.16243654822335024</c:v>
                </c:pt>
                <c:pt idx="4">
                  <c:v>0.15659340659340659</c:v>
                </c:pt>
                <c:pt idx="5">
                  <c:v>0.26153846153846155</c:v>
                </c:pt>
                <c:pt idx="7">
                  <c:v>0.35261707988980717</c:v>
                </c:pt>
                <c:pt idx="8">
                  <c:v>0.32653061224489793</c:v>
                </c:pt>
                <c:pt idx="10">
                  <c:v>0.24309392265193369</c:v>
                </c:pt>
                <c:pt idx="11">
                  <c:v>0.31122448979591838</c:v>
                </c:pt>
                <c:pt idx="13">
                  <c:v>0.31767955801104975</c:v>
                </c:pt>
                <c:pt idx="14">
                  <c:v>0.34693877551020408</c:v>
                </c:pt>
                <c:pt idx="16">
                  <c:v>0.42265193370165743</c:v>
                </c:pt>
                <c:pt idx="17">
                  <c:v>0.43367346938775508</c:v>
                </c:pt>
              </c:numCache>
            </c:numRef>
          </c:val>
          <c:extLst>
            <c:ext xmlns:c16="http://schemas.microsoft.com/office/drawing/2014/chart" uri="{C3380CC4-5D6E-409C-BE32-E72D297353CC}">
              <c16:uniqueId val="{00000003-B867-43AA-A930-50A1FD844498}"/>
            </c:ext>
          </c:extLst>
        </c:ser>
        <c:ser>
          <c:idx val="3"/>
          <c:order val="3"/>
          <c:tx>
            <c:strRef>
              <c:f>Q6IoT!$O$6</c:f>
              <c:strCache>
                <c:ptCount val="1"/>
                <c:pt idx="0">
                  <c:v>全くない</c:v>
                </c:pt>
              </c:strCache>
            </c:strRef>
          </c:tx>
          <c:spPr>
            <a:solidFill>
              <a:srgbClr val="9DC3E6"/>
            </a:solidFill>
            <a:ln>
              <a:solidFill>
                <a:schemeClr val="tx1"/>
              </a:solid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4-B867-43AA-A930-50A1FD844498}"/>
                </c:ext>
              </c:extLst>
            </c:dLbl>
            <c:dLbl>
              <c:idx val="2"/>
              <c:delete val="1"/>
              <c:extLst>
                <c:ext xmlns:c15="http://schemas.microsoft.com/office/drawing/2012/chart" uri="{CE6537A1-D6FC-4f65-9D91-7224C49458BB}"/>
                <c:ext xmlns:c16="http://schemas.microsoft.com/office/drawing/2014/chart" uri="{C3380CC4-5D6E-409C-BE32-E72D297353CC}">
                  <c16:uniqueId val="{00000005-B867-43AA-A930-50A1FD844498}"/>
                </c:ext>
              </c:extLst>
            </c:dLbl>
            <c:dLbl>
              <c:idx val="4"/>
              <c:layout>
                <c:manualLayout>
                  <c:x val="3.2961207413969395E-3"/>
                  <c:y val="3.1633542883573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867-43AA-A930-50A1FD844498}"/>
                </c:ext>
              </c:extLst>
            </c:dLbl>
            <c:dLbl>
              <c:idx val="5"/>
              <c:layout>
                <c:manualLayout>
                  <c:x val="1.2396498421999967E-2"/>
                  <c:y val="2.335416736381056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867-43AA-A930-50A1FD844498}"/>
                </c:ext>
              </c:extLst>
            </c:dLbl>
            <c:dLbl>
              <c:idx val="7"/>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867-43AA-A930-50A1FD844498}"/>
                </c:ext>
              </c:extLst>
            </c:dLbl>
            <c:dLbl>
              <c:idx val="1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867-43AA-A930-50A1FD844498}"/>
                </c:ext>
              </c:extLst>
            </c:dLbl>
            <c:dLbl>
              <c:idx val="14"/>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867-43AA-A930-50A1FD844498}"/>
                </c:ext>
              </c:extLst>
            </c:dLbl>
            <c:dLbl>
              <c:idx val="16"/>
              <c:layout>
                <c:manualLayout>
                  <c:x val="0"/>
                  <c:y val="4.9815818465179618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867-43AA-A930-50A1FD844498}"/>
                </c:ext>
              </c:extLst>
            </c:dLbl>
            <c:dLbl>
              <c:idx val="17"/>
              <c:layout>
                <c:manualLayout>
                  <c:x val="0"/>
                  <c:y val="9.9631636930359236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867-43AA-A930-50A1FD844498}"/>
                </c:ext>
              </c:extLst>
            </c:dLbl>
            <c:spPr>
              <a:noFill/>
              <a:ln>
                <a:noFill/>
              </a:ln>
              <a:effectLst/>
            </c:spPr>
            <c:txPr>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Q6IoT!$K$7:$K$24</c:f>
              <c:strCache>
                <c:ptCount val="18"/>
                <c:pt idx="0">
                  <c:v>技術の変化                                </c:v>
                </c:pt>
                <c:pt idx="1">
                  <c:v>IoTあり（n=363）</c:v>
                </c:pt>
                <c:pt idx="2">
                  <c:v>IoTなし（n=197）</c:v>
                </c:pt>
                <c:pt idx="3">
                  <c:v>デジタル化・ネットワーク化                 </c:v>
                </c:pt>
                <c:pt idx="4">
                  <c:v>IoTあり（n=364）</c:v>
                </c:pt>
                <c:pt idx="5">
                  <c:v>IoTなし（n=195）</c:v>
                </c:pt>
                <c:pt idx="6">
                  <c:v>グローバル化                               </c:v>
                </c:pt>
                <c:pt idx="7">
                  <c:v>IoTあり（n=363）</c:v>
                </c:pt>
                <c:pt idx="8">
                  <c:v>IoTなし（n=196）</c:v>
                </c:pt>
                <c:pt idx="9">
                  <c:v>事業境界の変化                          </c:v>
                </c:pt>
                <c:pt idx="10">
                  <c:v>IoTあり（n=362）</c:v>
                </c:pt>
                <c:pt idx="11">
                  <c:v>IoTなし（n=196）</c:v>
                </c:pt>
                <c:pt idx="12">
                  <c:v>オープン化                                  </c:v>
                </c:pt>
                <c:pt idx="13">
                  <c:v>IoTあり（n=362）</c:v>
                </c:pt>
                <c:pt idx="14">
                  <c:v>IoTなし（n=196）</c:v>
                </c:pt>
                <c:pt idx="15">
                  <c:v>サプライチェーンの変化                    </c:v>
                </c:pt>
                <c:pt idx="16">
                  <c:v>IoTあり（n=362）</c:v>
                </c:pt>
                <c:pt idx="17">
                  <c:v>IoTなし（n=196）</c:v>
                </c:pt>
              </c:strCache>
            </c:strRef>
          </c:cat>
          <c:val>
            <c:numRef>
              <c:f>Q6IoT!$O$7:$O$24</c:f>
              <c:numCache>
                <c:formatCode>0.0%</c:formatCode>
                <c:ptCount val="18"/>
                <c:pt idx="1">
                  <c:v>8.2644628099173556E-3</c:v>
                </c:pt>
                <c:pt idx="2">
                  <c:v>0</c:v>
                </c:pt>
                <c:pt idx="4">
                  <c:v>2.197802197802198E-2</c:v>
                </c:pt>
                <c:pt idx="5">
                  <c:v>2.0512820512820513E-2</c:v>
                </c:pt>
                <c:pt idx="7">
                  <c:v>8.8154269972451793E-2</c:v>
                </c:pt>
                <c:pt idx="8">
                  <c:v>9.1836734693877556E-2</c:v>
                </c:pt>
                <c:pt idx="10">
                  <c:v>2.4861878453038673E-2</c:v>
                </c:pt>
                <c:pt idx="11">
                  <c:v>2.5510204081632654E-2</c:v>
                </c:pt>
                <c:pt idx="13">
                  <c:v>3.8674033149171269E-2</c:v>
                </c:pt>
                <c:pt idx="14">
                  <c:v>6.1224489795918366E-2</c:v>
                </c:pt>
                <c:pt idx="16">
                  <c:v>9.1160220994475141E-2</c:v>
                </c:pt>
                <c:pt idx="17">
                  <c:v>6.6326530612244902E-2</c:v>
                </c:pt>
              </c:numCache>
            </c:numRef>
          </c:val>
          <c:extLst>
            <c:ext xmlns:c16="http://schemas.microsoft.com/office/drawing/2014/chart" uri="{C3380CC4-5D6E-409C-BE32-E72D297353CC}">
              <c16:uniqueId val="{0000000D-B867-43AA-A930-50A1FD844498}"/>
            </c:ext>
          </c:extLst>
        </c:ser>
        <c:ser>
          <c:idx val="4"/>
          <c:order val="4"/>
          <c:tx>
            <c:strRef>
              <c:f>Q6IoT!$P$6</c:f>
              <c:strCache>
                <c:ptCount val="1"/>
                <c:pt idx="0">
                  <c:v>わからない</c:v>
                </c:pt>
              </c:strCache>
            </c:strRef>
          </c:tx>
          <c:spPr>
            <a:solidFill>
              <a:schemeClr val="bg1"/>
            </a:solidFill>
            <a:ln>
              <a:solidFill>
                <a:schemeClr val="tx1"/>
              </a:solidFill>
            </a:ln>
            <a:effectLst/>
          </c:spPr>
          <c:invertIfNegative val="0"/>
          <c:dLbls>
            <c:dLbl>
              <c:idx val="1"/>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FF1-4485-BE0D-D5B8359A8AD6}"/>
                </c:ext>
              </c:extLst>
            </c:dLbl>
            <c:dLbl>
              <c:idx val="5"/>
              <c:layout>
                <c:manualLayout>
                  <c:x val="1.4635951738404318E-2"/>
                  <c:y val="2.335049012127221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FF1-4485-BE0D-D5B8359A8AD6}"/>
                </c:ext>
              </c:extLst>
            </c:dLbl>
            <c:spPr>
              <a:noFill/>
              <a:ln>
                <a:noFill/>
              </a:ln>
              <a:effectLst/>
            </c:spPr>
            <c:txPr>
              <a:bodyPr/>
              <a:lstStyle/>
              <a:p>
                <a:pPr>
                  <a:defRPr sz="800">
                    <a:solidFill>
                      <a:schemeClr val="tx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Q6IoT!$K$7:$K$24</c:f>
              <c:strCache>
                <c:ptCount val="18"/>
                <c:pt idx="0">
                  <c:v>技術の変化                                </c:v>
                </c:pt>
                <c:pt idx="1">
                  <c:v>IoTあり（n=363）</c:v>
                </c:pt>
                <c:pt idx="2">
                  <c:v>IoTなし（n=197）</c:v>
                </c:pt>
                <c:pt idx="3">
                  <c:v>デジタル化・ネットワーク化                 </c:v>
                </c:pt>
                <c:pt idx="4">
                  <c:v>IoTあり（n=364）</c:v>
                </c:pt>
                <c:pt idx="5">
                  <c:v>IoTなし（n=195）</c:v>
                </c:pt>
                <c:pt idx="6">
                  <c:v>グローバル化                               </c:v>
                </c:pt>
                <c:pt idx="7">
                  <c:v>IoTあり（n=363）</c:v>
                </c:pt>
                <c:pt idx="8">
                  <c:v>IoTなし（n=196）</c:v>
                </c:pt>
                <c:pt idx="9">
                  <c:v>事業境界の変化                          </c:v>
                </c:pt>
                <c:pt idx="10">
                  <c:v>IoTあり（n=362）</c:v>
                </c:pt>
                <c:pt idx="11">
                  <c:v>IoTなし（n=196）</c:v>
                </c:pt>
                <c:pt idx="12">
                  <c:v>オープン化                                  </c:v>
                </c:pt>
                <c:pt idx="13">
                  <c:v>IoTあり（n=362）</c:v>
                </c:pt>
                <c:pt idx="14">
                  <c:v>IoTなし（n=196）</c:v>
                </c:pt>
                <c:pt idx="15">
                  <c:v>サプライチェーンの変化                    </c:v>
                </c:pt>
                <c:pt idx="16">
                  <c:v>IoTあり（n=362）</c:v>
                </c:pt>
                <c:pt idx="17">
                  <c:v>IoTなし（n=196）</c:v>
                </c:pt>
              </c:strCache>
            </c:strRef>
          </c:cat>
          <c:val>
            <c:numRef>
              <c:f>Q6IoT!$P$7:$P$24</c:f>
              <c:numCache>
                <c:formatCode>0.0%</c:formatCode>
                <c:ptCount val="18"/>
                <c:pt idx="1">
                  <c:v>1.6528925619834711E-2</c:v>
                </c:pt>
                <c:pt idx="2">
                  <c:v>3.553299492385787E-2</c:v>
                </c:pt>
                <c:pt idx="4">
                  <c:v>3.021978021978022E-2</c:v>
                </c:pt>
                <c:pt idx="5">
                  <c:v>9.2307692307692313E-2</c:v>
                </c:pt>
                <c:pt idx="7">
                  <c:v>7.7134986225895319E-2</c:v>
                </c:pt>
                <c:pt idx="8">
                  <c:v>0.11734693877551021</c:v>
                </c:pt>
                <c:pt idx="10">
                  <c:v>0.10773480662983426</c:v>
                </c:pt>
                <c:pt idx="11">
                  <c:v>0.13775510204081631</c:v>
                </c:pt>
                <c:pt idx="13">
                  <c:v>0.10220994475138122</c:v>
                </c:pt>
                <c:pt idx="14">
                  <c:v>0.14285714285714285</c:v>
                </c:pt>
                <c:pt idx="16">
                  <c:v>0.143646408839779</c:v>
                </c:pt>
                <c:pt idx="17">
                  <c:v>0.22448979591836735</c:v>
                </c:pt>
              </c:numCache>
            </c:numRef>
          </c:val>
          <c:extLst>
            <c:ext xmlns:c16="http://schemas.microsoft.com/office/drawing/2014/chart" uri="{C3380CC4-5D6E-409C-BE32-E72D297353CC}">
              <c16:uniqueId val="{0000000E-B867-43AA-A930-50A1FD844498}"/>
            </c:ext>
          </c:extLst>
        </c:ser>
        <c:dLbls>
          <c:showLegendKey val="0"/>
          <c:showVal val="0"/>
          <c:showCatName val="0"/>
          <c:showSerName val="0"/>
          <c:showPercent val="0"/>
          <c:showBubbleSize val="0"/>
        </c:dLbls>
        <c:gapWidth val="40"/>
        <c:overlap val="100"/>
        <c:axId val="441878784"/>
        <c:axId val="441901056"/>
      </c:barChart>
      <c:catAx>
        <c:axId val="4418787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441901056"/>
        <c:crosses val="autoZero"/>
        <c:auto val="1"/>
        <c:lblAlgn val="ctr"/>
        <c:lblOffset val="100"/>
        <c:noMultiLvlLbl val="0"/>
      </c:catAx>
      <c:valAx>
        <c:axId val="44190105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41878784"/>
        <c:crosses val="autoZero"/>
        <c:crossBetween val="between"/>
      </c:valAx>
      <c:spPr>
        <a:noFill/>
        <a:ln>
          <a:solidFill>
            <a:schemeClr val="tx1">
              <a:lumMod val="50000"/>
              <a:lumOff val="50000"/>
            </a:schemeClr>
          </a:solidFill>
        </a:ln>
        <a:effectLst/>
      </c:spPr>
    </c:plotArea>
    <c:legend>
      <c:legendPos val="b"/>
      <c:layout>
        <c:manualLayout>
          <c:xMode val="edge"/>
          <c:yMode val="edge"/>
          <c:x val="0.37182579365079366"/>
          <c:y val="0.924184126984127"/>
          <c:w val="0.56880873015873012"/>
          <c:h val="5.3137301587301587E-2"/>
        </c:manualLayout>
      </c:layout>
      <c:overlay val="0"/>
      <c:spPr>
        <a:noFill/>
        <a:ln>
          <a:noFill/>
        </a:ln>
        <a:effectLst/>
      </c:spPr>
      <c:txPr>
        <a:bodyPr rot="0" vert="horz"/>
        <a:lstStyle/>
        <a:p>
          <a:pPr>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0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Q6AI!$L$6</c:f>
              <c:strCache>
                <c:ptCount val="1"/>
                <c:pt idx="0">
                  <c:v>非常に大きい</c:v>
                </c:pt>
              </c:strCache>
            </c:strRef>
          </c:tx>
          <c:spPr>
            <a:solidFill>
              <a:srgbClr val="FF9966"/>
            </a:solidFill>
            <a:ln>
              <a:solidFill>
                <a:schemeClr val="tx1"/>
              </a:solidFill>
            </a:ln>
            <a:effectLst/>
          </c:spPr>
          <c:invertIfNegative val="0"/>
          <c:dLbls>
            <c:spPr>
              <a:noFill/>
              <a:ln>
                <a:noFill/>
              </a:ln>
              <a:effectLst/>
            </c:spPr>
            <c:txPr>
              <a:bodyPr rot="0" vert="horz"/>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Q6AI!$K$7:$K$24</c:f>
              <c:strCache>
                <c:ptCount val="18"/>
                <c:pt idx="0">
                  <c:v>技術の変化                                </c:v>
                </c:pt>
                <c:pt idx="1">
                  <c:v>AIあり（n=318）</c:v>
                </c:pt>
                <c:pt idx="2">
                  <c:v>AIなし（n=237）</c:v>
                </c:pt>
                <c:pt idx="3">
                  <c:v>デジタル化・ネットワーク化                 </c:v>
                </c:pt>
                <c:pt idx="4">
                  <c:v>AIあり（n=317）</c:v>
                </c:pt>
                <c:pt idx="5">
                  <c:v>AIなし（n=237）</c:v>
                </c:pt>
                <c:pt idx="6">
                  <c:v>グローバル化                               </c:v>
                </c:pt>
                <c:pt idx="7">
                  <c:v>AIあり（n=317）</c:v>
                </c:pt>
                <c:pt idx="8">
                  <c:v>AIなし（n=237）</c:v>
                </c:pt>
                <c:pt idx="9">
                  <c:v>事業境界の変化                          </c:v>
                </c:pt>
                <c:pt idx="10">
                  <c:v>AIあり（n=317）</c:v>
                </c:pt>
                <c:pt idx="11">
                  <c:v>AIなし（n=236）</c:v>
                </c:pt>
                <c:pt idx="12">
                  <c:v>オープン化                                  </c:v>
                </c:pt>
                <c:pt idx="13">
                  <c:v>AIあり（n=317）</c:v>
                </c:pt>
                <c:pt idx="14">
                  <c:v>AIなし（n=236）</c:v>
                </c:pt>
                <c:pt idx="15">
                  <c:v>サプライチェーンの変化                    </c:v>
                </c:pt>
                <c:pt idx="16">
                  <c:v>AIあり（n=317）</c:v>
                </c:pt>
                <c:pt idx="17">
                  <c:v>AIなし（n=236）</c:v>
                </c:pt>
              </c:strCache>
            </c:strRef>
          </c:cat>
          <c:val>
            <c:numRef>
              <c:f>Q6AI!$L$7:$L$24</c:f>
              <c:numCache>
                <c:formatCode>0.0%</c:formatCode>
                <c:ptCount val="18"/>
                <c:pt idx="1">
                  <c:v>0.40251572327044027</c:v>
                </c:pt>
                <c:pt idx="2">
                  <c:v>0.24894514767932491</c:v>
                </c:pt>
                <c:pt idx="4">
                  <c:v>0.26813880126182965</c:v>
                </c:pt>
                <c:pt idx="5">
                  <c:v>0.16877637130801687</c:v>
                </c:pt>
                <c:pt idx="7">
                  <c:v>0.16403785488958991</c:v>
                </c:pt>
                <c:pt idx="8">
                  <c:v>6.7510548523206745E-2</c:v>
                </c:pt>
                <c:pt idx="10">
                  <c:v>0.17034700315457413</c:v>
                </c:pt>
                <c:pt idx="11">
                  <c:v>5.5084745762711863E-2</c:v>
                </c:pt>
                <c:pt idx="13">
                  <c:v>0.13249211356466878</c:v>
                </c:pt>
                <c:pt idx="14">
                  <c:v>9.7457627118644072E-2</c:v>
                </c:pt>
                <c:pt idx="16">
                  <c:v>9.4637223974763401E-2</c:v>
                </c:pt>
                <c:pt idx="17">
                  <c:v>2.9661016949152543E-2</c:v>
                </c:pt>
              </c:numCache>
            </c:numRef>
          </c:val>
          <c:extLst>
            <c:ext xmlns:c16="http://schemas.microsoft.com/office/drawing/2014/chart" uri="{C3380CC4-5D6E-409C-BE32-E72D297353CC}">
              <c16:uniqueId val="{00000000-EB4B-418A-BD89-25DE8208DA91}"/>
            </c:ext>
          </c:extLst>
        </c:ser>
        <c:ser>
          <c:idx val="1"/>
          <c:order val="1"/>
          <c:tx>
            <c:strRef>
              <c:f>Q6AI!$M$6</c:f>
              <c:strCache>
                <c:ptCount val="1"/>
                <c:pt idx="0">
                  <c:v>大きい</c:v>
                </c:pt>
              </c:strCache>
            </c:strRef>
          </c:tx>
          <c:spPr>
            <a:solidFill>
              <a:srgbClr val="FFCC99"/>
            </a:solidFill>
            <a:ln>
              <a:solidFill>
                <a:schemeClr val="tx1"/>
              </a:solidFill>
            </a:ln>
            <a:effectLst/>
          </c:spPr>
          <c:invertIfNegative val="0"/>
          <c:dLbls>
            <c:numFmt formatCode="0.0%" sourceLinked="0"/>
            <c:spPr>
              <a:noFill/>
              <a:ln>
                <a:noFill/>
              </a:ln>
              <a:effectLst/>
            </c:spPr>
            <c:txPr>
              <a:bodyPr rot="0" vert="horz"/>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Q6AI!$K$7:$K$24</c:f>
              <c:strCache>
                <c:ptCount val="18"/>
                <c:pt idx="0">
                  <c:v>技術の変化                                </c:v>
                </c:pt>
                <c:pt idx="1">
                  <c:v>AIあり（n=318）</c:v>
                </c:pt>
                <c:pt idx="2">
                  <c:v>AIなし（n=237）</c:v>
                </c:pt>
                <c:pt idx="3">
                  <c:v>デジタル化・ネットワーク化                 </c:v>
                </c:pt>
                <c:pt idx="4">
                  <c:v>AIあり（n=317）</c:v>
                </c:pt>
                <c:pt idx="5">
                  <c:v>AIなし（n=237）</c:v>
                </c:pt>
                <c:pt idx="6">
                  <c:v>グローバル化                               </c:v>
                </c:pt>
                <c:pt idx="7">
                  <c:v>AIあり（n=317）</c:v>
                </c:pt>
                <c:pt idx="8">
                  <c:v>AIなし（n=237）</c:v>
                </c:pt>
                <c:pt idx="9">
                  <c:v>事業境界の変化                          </c:v>
                </c:pt>
                <c:pt idx="10">
                  <c:v>AIあり（n=317）</c:v>
                </c:pt>
                <c:pt idx="11">
                  <c:v>AIなし（n=236）</c:v>
                </c:pt>
                <c:pt idx="12">
                  <c:v>オープン化                                  </c:v>
                </c:pt>
                <c:pt idx="13">
                  <c:v>AIあり（n=317）</c:v>
                </c:pt>
                <c:pt idx="14">
                  <c:v>AIなし（n=236）</c:v>
                </c:pt>
                <c:pt idx="15">
                  <c:v>サプライチェーンの変化                    </c:v>
                </c:pt>
                <c:pt idx="16">
                  <c:v>AIあり（n=317）</c:v>
                </c:pt>
                <c:pt idx="17">
                  <c:v>AIなし（n=236）</c:v>
                </c:pt>
              </c:strCache>
            </c:strRef>
          </c:cat>
          <c:val>
            <c:numRef>
              <c:f>Q6AI!$M$7:$M$24</c:f>
              <c:numCache>
                <c:formatCode>0.0%</c:formatCode>
                <c:ptCount val="18"/>
                <c:pt idx="1">
                  <c:v>0.51257861635220126</c:v>
                </c:pt>
                <c:pt idx="2">
                  <c:v>0.54430379746835444</c:v>
                </c:pt>
                <c:pt idx="4">
                  <c:v>0.54258675078864349</c:v>
                </c:pt>
                <c:pt idx="5">
                  <c:v>0.46413502109704641</c:v>
                </c:pt>
                <c:pt idx="7">
                  <c:v>0.37854889589905361</c:v>
                </c:pt>
                <c:pt idx="8">
                  <c:v>0.31645569620253167</c:v>
                </c:pt>
                <c:pt idx="10">
                  <c:v>0.50788643533123023</c:v>
                </c:pt>
                <c:pt idx="11">
                  <c:v>0.41949152542372881</c:v>
                </c:pt>
                <c:pt idx="13">
                  <c:v>0.44794952681388012</c:v>
                </c:pt>
                <c:pt idx="14">
                  <c:v>0.31779661016949151</c:v>
                </c:pt>
                <c:pt idx="16">
                  <c:v>0.28706624605678233</c:v>
                </c:pt>
                <c:pt idx="17">
                  <c:v>0.2076271186440678</c:v>
                </c:pt>
              </c:numCache>
            </c:numRef>
          </c:val>
          <c:extLst>
            <c:ext xmlns:c16="http://schemas.microsoft.com/office/drawing/2014/chart" uri="{C3380CC4-5D6E-409C-BE32-E72D297353CC}">
              <c16:uniqueId val="{00000001-EB4B-418A-BD89-25DE8208DA91}"/>
            </c:ext>
          </c:extLst>
        </c:ser>
        <c:ser>
          <c:idx val="2"/>
          <c:order val="2"/>
          <c:tx>
            <c:strRef>
              <c:f>Q6AI!$N$6</c:f>
              <c:strCache>
                <c:ptCount val="1"/>
                <c:pt idx="0">
                  <c:v>少ない</c:v>
                </c:pt>
              </c:strCache>
            </c:strRef>
          </c:tx>
          <c:spPr>
            <a:solidFill>
              <a:srgbClr val="2E75B6"/>
            </a:solidFill>
            <a:ln>
              <a:solidFill>
                <a:schemeClr val="tx1"/>
              </a:solidFill>
            </a:ln>
            <a:effectLst/>
          </c:spPr>
          <c:invertIfNegative val="0"/>
          <c:dLbls>
            <c:dLbl>
              <c:idx val="10"/>
              <c:layout>
                <c:manualLayout>
                  <c:x val="-8.536064874093043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B4B-418A-BD89-25DE8208DA91}"/>
                </c:ext>
              </c:extLst>
            </c:dLbl>
            <c:spPr>
              <a:noFill/>
              <a:ln>
                <a:noFill/>
              </a:ln>
              <a:effectLst/>
            </c:spPr>
            <c:txPr>
              <a:bodyPr/>
              <a:lstStyle/>
              <a:p>
                <a:pPr>
                  <a:defRPr sz="800">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Q6AI!$K$7:$K$24</c:f>
              <c:strCache>
                <c:ptCount val="18"/>
                <c:pt idx="0">
                  <c:v>技術の変化                                </c:v>
                </c:pt>
                <c:pt idx="1">
                  <c:v>AIあり（n=318）</c:v>
                </c:pt>
                <c:pt idx="2">
                  <c:v>AIなし（n=237）</c:v>
                </c:pt>
                <c:pt idx="3">
                  <c:v>デジタル化・ネットワーク化                 </c:v>
                </c:pt>
                <c:pt idx="4">
                  <c:v>AIあり（n=317）</c:v>
                </c:pt>
                <c:pt idx="5">
                  <c:v>AIなし（n=237）</c:v>
                </c:pt>
                <c:pt idx="6">
                  <c:v>グローバル化                               </c:v>
                </c:pt>
                <c:pt idx="7">
                  <c:v>AIあり（n=317）</c:v>
                </c:pt>
                <c:pt idx="8">
                  <c:v>AIなし（n=237）</c:v>
                </c:pt>
                <c:pt idx="9">
                  <c:v>事業境界の変化                          </c:v>
                </c:pt>
                <c:pt idx="10">
                  <c:v>AIあり（n=317）</c:v>
                </c:pt>
                <c:pt idx="11">
                  <c:v>AIなし（n=236）</c:v>
                </c:pt>
                <c:pt idx="12">
                  <c:v>オープン化                                  </c:v>
                </c:pt>
                <c:pt idx="13">
                  <c:v>AIあり（n=317）</c:v>
                </c:pt>
                <c:pt idx="14">
                  <c:v>AIなし（n=236）</c:v>
                </c:pt>
                <c:pt idx="15">
                  <c:v>サプライチェーンの変化                    </c:v>
                </c:pt>
                <c:pt idx="16">
                  <c:v>AIあり（n=317）</c:v>
                </c:pt>
                <c:pt idx="17">
                  <c:v>AIなし（n=236）</c:v>
                </c:pt>
              </c:strCache>
            </c:strRef>
          </c:cat>
          <c:val>
            <c:numRef>
              <c:f>Q6AI!$N$7:$N$24</c:f>
              <c:numCache>
                <c:formatCode>0.0%</c:formatCode>
                <c:ptCount val="18"/>
                <c:pt idx="1">
                  <c:v>7.2327044025157231E-2</c:v>
                </c:pt>
                <c:pt idx="2">
                  <c:v>0.16455696202531644</c:v>
                </c:pt>
                <c:pt idx="4">
                  <c:v>0.15457413249211358</c:v>
                </c:pt>
                <c:pt idx="5">
                  <c:v>0.24894514767932491</c:v>
                </c:pt>
                <c:pt idx="7">
                  <c:v>0.31545741324921134</c:v>
                </c:pt>
                <c:pt idx="8">
                  <c:v>0.3881856540084388</c:v>
                </c:pt>
                <c:pt idx="10">
                  <c:v>0.2334384858044164</c:v>
                </c:pt>
                <c:pt idx="11">
                  <c:v>0.3135593220338983</c:v>
                </c:pt>
                <c:pt idx="13">
                  <c:v>0.31230283911671924</c:v>
                </c:pt>
                <c:pt idx="14">
                  <c:v>0.35169491525423729</c:v>
                </c:pt>
                <c:pt idx="16">
                  <c:v>0.42586750788643535</c:v>
                </c:pt>
                <c:pt idx="17">
                  <c:v>0.43220338983050849</c:v>
                </c:pt>
              </c:numCache>
            </c:numRef>
          </c:val>
          <c:extLst>
            <c:ext xmlns:c16="http://schemas.microsoft.com/office/drawing/2014/chart" uri="{C3380CC4-5D6E-409C-BE32-E72D297353CC}">
              <c16:uniqueId val="{00000003-EB4B-418A-BD89-25DE8208DA91}"/>
            </c:ext>
          </c:extLst>
        </c:ser>
        <c:ser>
          <c:idx val="3"/>
          <c:order val="3"/>
          <c:tx>
            <c:strRef>
              <c:f>Q6AI!$O$6</c:f>
              <c:strCache>
                <c:ptCount val="1"/>
                <c:pt idx="0">
                  <c:v>全くない</c:v>
                </c:pt>
              </c:strCache>
            </c:strRef>
          </c:tx>
          <c:spPr>
            <a:solidFill>
              <a:srgbClr val="9DC3E6"/>
            </a:solidFill>
            <a:ln>
              <a:solidFill>
                <a:schemeClr val="tx1"/>
              </a:solid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B31E-4F60-825E-7F1117B49D28}"/>
                </c:ext>
              </c:extLst>
            </c:dLbl>
            <c:dLbl>
              <c:idx val="4"/>
              <c:layout>
                <c:manualLayout>
                  <c:x val="0"/>
                  <c:y val="3.11895634978814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B4B-418A-BD89-25DE8208DA91}"/>
                </c:ext>
              </c:extLst>
            </c:dLbl>
            <c:dLbl>
              <c:idx val="7"/>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B4B-418A-BD89-25DE8208DA91}"/>
                </c:ext>
              </c:extLst>
            </c:dLbl>
            <c:dLbl>
              <c:idx val="8"/>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B4B-418A-BD89-25DE8208DA91}"/>
                </c:ext>
              </c:extLst>
            </c:dLbl>
            <c:dLbl>
              <c:idx val="16"/>
              <c:layout>
                <c:manualLayout>
                  <c:x val="0"/>
                  <c:y val="3.11893179146347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B4B-418A-BD89-25DE8208DA91}"/>
                </c:ext>
              </c:extLst>
            </c:dLbl>
            <c:spPr>
              <a:noFill/>
              <a:ln>
                <a:noFill/>
              </a:ln>
              <a:effectLst/>
            </c:spPr>
            <c:txPr>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Q6AI!$K$7:$K$24</c:f>
              <c:strCache>
                <c:ptCount val="18"/>
                <c:pt idx="0">
                  <c:v>技術の変化                                </c:v>
                </c:pt>
                <c:pt idx="1">
                  <c:v>AIあり（n=318）</c:v>
                </c:pt>
                <c:pt idx="2">
                  <c:v>AIなし（n=237）</c:v>
                </c:pt>
                <c:pt idx="3">
                  <c:v>デジタル化・ネットワーク化                 </c:v>
                </c:pt>
                <c:pt idx="4">
                  <c:v>AIあり（n=317）</c:v>
                </c:pt>
                <c:pt idx="5">
                  <c:v>AIなし（n=237）</c:v>
                </c:pt>
                <c:pt idx="6">
                  <c:v>グローバル化                               </c:v>
                </c:pt>
                <c:pt idx="7">
                  <c:v>AIあり（n=317）</c:v>
                </c:pt>
                <c:pt idx="8">
                  <c:v>AIなし（n=237）</c:v>
                </c:pt>
                <c:pt idx="9">
                  <c:v>事業境界の変化                          </c:v>
                </c:pt>
                <c:pt idx="10">
                  <c:v>AIあり（n=317）</c:v>
                </c:pt>
                <c:pt idx="11">
                  <c:v>AIなし（n=236）</c:v>
                </c:pt>
                <c:pt idx="12">
                  <c:v>オープン化                                  </c:v>
                </c:pt>
                <c:pt idx="13">
                  <c:v>AIあり（n=317）</c:v>
                </c:pt>
                <c:pt idx="14">
                  <c:v>AIなし（n=236）</c:v>
                </c:pt>
                <c:pt idx="15">
                  <c:v>サプライチェーンの変化                    </c:v>
                </c:pt>
                <c:pt idx="16">
                  <c:v>AIあり（n=317）</c:v>
                </c:pt>
                <c:pt idx="17">
                  <c:v>AIなし（n=236）</c:v>
                </c:pt>
              </c:strCache>
            </c:strRef>
          </c:cat>
          <c:val>
            <c:numRef>
              <c:f>Q6AI!$O$7:$O$24</c:f>
              <c:numCache>
                <c:formatCode>0.0%</c:formatCode>
                <c:ptCount val="18"/>
                <c:pt idx="1">
                  <c:v>0</c:v>
                </c:pt>
                <c:pt idx="2">
                  <c:v>1.2658227848101266E-2</c:v>
                </c:pt>
                <c:pt idx="4">
                  <c:v>1.2618296529968454E-2</c:v>
                </c:pt>
                <c:pt idx="5">
                  <c:v>3.3755274261603373E-2</c:v>
                </c:pt>
                <c:pt idx="7">
                  <c:v>8.2018927444794956E-2</c:v>
                </c:pt>
                <c:pt idx="8">
                  <c:v>0.10126582278481013</c:v>
                </c:pt>
                <c:pt idx="10">
                  <c:v>1.2618296529968454E-2</c:v>
                </c:pt>
                <c:pt idx="11">
                  <c:v>4.2372881355932202E-2</c:v>
                </c:pt>
                <c:pt idx="13">
                  <c:v>3.1545741324921134E-2</c:v>
                </c:pt>
                <c:pt idx="14">
                  <c:v>6.7796610169491525E-2</c:v>
                </c:pt>
                <c:pt idx="16">
                  <c:v>6.6246056782334389E-2</c:v>
                </c:pt>
                <c:pt idx="17">
                  <c:v>0.1059322033898305</c:v>
                </c:pt>
              </c:numCache>
            </c:numRef>
          </c:val>
          <c:extLst>
            <c:ext xmlns:c16="http://schemas.microsoft.com/office/drawing/2014/chart" uri="{C3380CC4-5D6E-409C-BE32-E72D297353CC}">
              <c16:uniqueId val="{00000008-EB4B-418A-BD89-25DE8208DA91}"/>
            </c:ext>
          </c:extLst>
        </c:ser>
        <c:ser>
          <c:idx val="4"/>
          <c:order val="4"/>
          <c:tx>
            <c:strRef>
              <c:f>Q6AI!$P$6</c:f>
              <c:strCache>
                <c:ptCount val="1"/>
                <c:pt idx="0">
                  <c:v>わからない</c:v>
                </c:pt>
              </c:strCache>
            </c:strRef>
          </c:tx>
          <c:spPr>
            <a:solidFill>
              <a:schemeClr val="bg1"/>
            </a:solidFill>
            <a:ln>
              <a:solidFill>
                <a:schemeClr val="tx1"/>
              </a:solidFill>
            </a:ln>
            <a:effectLst/>
          </c:spPr>
          <c:invertIfNegative val="0"/>
          <c:dLbls>
            <c:dLbl>
              <c:idx val="1"/>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31E-4F60-825E-7F1117B49D28}"/>
                </c:ext>
              </c:extLst>
            </c:dLbl>
            <c:dLbl>
              <c:idx val="2"/>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31E-4F60-825E-7F1117B49D28}"/>
                </c:ext>
              </c:extLst>
            </c:dLbl>
            <c:dLbl>
              <c:idx val="4"/>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31E-4F60-825E-7F1117B49D28}"/>
                </c:ext>
              </c:extLst>
            </c:dLbl>
            <c:spPr>
              <a:noFill/>
              <a:ln>
                <a:noFill/>
              </a:ln>
              <a:effectLst/>
            </c:spPr>
            <c:txPr>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Q6AI!$K$7:$K$24</c:f>
              <c:strCache>
                <c:ptCount val="18"/>
                <c:pt idx="0">
                  <c:v>技術の変化                                </c:v>
                </c:pt>
                <c:pt idx="1">
                  <c:v>AIあり（n=318）</c:v>
                </c:pt>
                <c:pt idx="2">
                  <c:v>AIなし（n=237）</c:v>
                </c:pt>
                <c:pt idx="3">
                  <c:v>デジタル化・ネットワーク化                 </c:v>
                </c:pt>
                <c:pt idx="4">
                  <c:v>AIあり（n=317）</c:v>
                </c:pt>
                <c:pt idx="5">
                  <c:v>AIなし（n=237）</c:v>
                </c:pt>
                <c:pt idx="6">
                  <c:v>グローバル化                               </c:v>
                </c:pt>
                <c:pt idx="7">
                  <c:v>AIあり（n=317）</c:v>
                </c:pt>
                <c:pt idx="8">
                  <c:v>AIなし（n=237）</c:v>
                </c:pt>
                <c:pt idx="9">
                  <c:v>事業境界の変化                          </c:v>
                </c:pt>
                <c:pt idx="10">
                  <c:v>AIあり（n=317）</c:v>
                </c:pt>
                <c:pt idx="11">
                  <c:v>AIなし（n=236）</c:v>
                </c:pt>
                <c:pt idx="12">
                  <c:v>オープン化                                  </c:v>
                </c:pt>
                <c:pt idx="13">
                  <c:v>AIあり（n=317）</c:v>
                </c:pt>
                <c:pt idx="14">
                  <c:v>AIなし（n=236）</c:v>
                </c:pt>
                <c:pt idx="15">
                  <c:v>サプライチェーンの変化                    </c:v>
                </c:pt>
                <c:pt idx="16">
                  <c:v>AIあり（n=317）</c:v>
                </c:pt>
                <c:pt idx="17">
                  <c:v>AIなし（n=236）</c:v>
                </c:pt>
              </c:strCache>
            </c:strRef>
          </c:cat>
          <c:val>
            <c:numRef>
              <c:f>Q6AI!$P$7:$P$24</c:f>
              <c:numCache>
                <c:formatCode>0.0%</c:formatCode>
                <c:ptCount val="18"/>
                <c:pt idx="1">
                  <c:v>1.2578616352201259E-2</c:v>
                </c:pt>
                <c:pt idx="2">
                  <c:v>2.9535864978902954E-2</c:v>
                </c:pt>
                <c:pt idx="4">
                  <c:v>2.2082018927444796E-2</c:v>
                </c:pt>
                <c:pt idx="5">
                  <c:v>8.4388185654008435E-2</c:v>
                </c:pt>
                <c:pt idx="7">
                  <c:v>5.993690851735016E-2</c:v>
                </c:pt>
                <c:pt idx="8">
                  <c:v>0.12658227848101267</c:v>
                </c:pt>
                <c:pt idx="10">
                  <c:v>7.5709779179810727E-2</c:v>
                </c:pt>
                <c:pt idx="11">
                  <c:v>0.16949152542372881</c:v>
                </c:pt>
                <c:pt idx="13">
                  <c:v>7.5709779179810727E-2</c:v>
                </c:pt>
                <c:pt idx="14">
                  <c:v>0.1652542372881356</c:v>
                </c:pt>
                <c:pt idx="16">
                  <c:v>0.12618296529968454</c:v>
                </c:pt>
                <c:pt idx="17">
                  <c:v>0.22457627118644069</c:v>
                </c:pt>
              </c:numCache>
            </c:numRef>
          </c:val>
          <c:extLst>
            <c:ext xmlns:c16="http://schemas.microsoft.com/office/drawing/2014/chart" uri="{C3380CC4-5D6E-409C-BE32-E72D297353CC}">
              <c16:uniqueId val="{00000009-EB4B-418A-BD89-25DE8208DA91}"/>
            </c:ext>
          </c:extLst>
        </c:ser>
        <c:dLbls>
          <c:showLegendKey val="0"/>
          <c:showVal val="0"/>
          <c:showCatName val="0"/>
          <c:showSerName val="0"/>
          <c:showPercent val="0"/>
          <c:showBubbleSize val="0"/>
        </c:dLbls>
        <c:gapWidth val="40"/>
        <c:overlap val="100"/>
        <c:axId val="441992320"/>
        <c:axId val="441993856"/>
      </c:barChart>
      <c:catAx>
        <c:axId val="441992320"/>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441993856"/>
        <c:crosses val="autoZero"/>
        <c:auto val="1"/>
        <c:lblAlgn val="ctr"/>
        <c:lblOffset val="100"/>
        <c:noMultiLvlLbl val="0"/>
      </c:catAx>
      <c:valAx>
        <c:axId val="44199385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41992320"/>
        <c:crosses val="autoZero"/>
        <c:crossBetween val="between"/>
      </c:valAx>
      <c:spPr>
        <a:noFill/>
        <a:ln>
          <a:solidFill>
            <a:schemeClr val="tx1">
              <a:lumMod val="50000"/>
              <a:lumOff val="50000"/>
            </a:schemeClr>
          </a:solidFill>
        </a:ln>
        <a:effectLst/>
      </c:spPr>
    </c:plotArea>
    <c:legend>
      <c:legendPos val="b"/>
      <c:layout>
        <c:manualLayout>
          <c:xMode val="edge"/>
          <c:yMode val="edge"/>
          <c:x val="0.3516670634920635"/>
          <c:y val="0.93174365079365085"/>
          <c:w val="0.57720820105820103"/>
          <c:h val="5.3137301587301587E-2"/>
        </c:manualLayout>
      </c:layout>
      <c:overlay val="0"/>
      <c:spPr>
        <a:noFill/>
        <a:ln>
          <a:noFill/>
        </a:ln>
        <a:effectLst/>
      </c:spPr>
      <c:txPr>
        <a:bodyPr rot="0" vert="horz"/>
        <a:lstStyle/>
        <a:p>
          <a:pPr>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0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594552730089068"/>
          <c:y val="8.6520307683362066E-2"/>
          <c:w val="0.67023392567732309"/>
          <c:h val="0.72979590853841003"/>
        </c:manualLayout>
      </c:layout>
      <c:barChart>
        <c:barDir val="bar"/>
        <c:grouping val="stacked"/>
        <c:varyColors val="0"/>
        <c:ser>
          <c:idx val="0"/>
          <c:order val="0"/>
          <c:tx>
            <c:strRef>
              <c:f>'[「組込み／IoTに関する動向調査」 集計_データ編_1章_1（A-F）20200306★.xlsx]3-2従業員数・位置づけ'!$R$5</c:f>
              <c:strCache>
                <c:ptCount val="1"/>
                <c:pt idx="0">
                  <c:v>1～5人</c:v>
                </c:pt>
              </c:strCache>
            </c:strRef>
          </c:tx>
          <c:spPr>
            <a:solidFill>
              <a:schemeClr val="accent5"/>
            </a:solidFill>
            <a:ln>
              <a:solidFill>
                <a:schemeClr val="bg2">
                  <a:lumMod val="50000"/>
                </a:schemeClr>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344E-4906-B3BF-6E14077D5929}"/>
                </c:ext>
              </c:extLst>
            </c:dLbl>
            <c:dLbl>
              <c:idx val="2"/>
              <c:layout>
                <c:manualLayout>
                  <c:x val="9.467290776601116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DBC-47FC-81F3-5F3B0AAD6893}"/>
                </c:ext>
              </c:extLst>
            </c:dLbl>
            <c:dLbl>
              <c:idx val="3"/>
              <c:layout>
                <c:manualLayout>
                  <c:x val="3.3705259064052344E-3"/>
                  <c:y val="6.659977730737699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44E-4906-B3BF-6E14077D5929}"/>
                </c:ext>
              </c:extLst>
            </c:dLbl>
            <c:spPr>
              <a:noFill/>
              <a:ln>
                <a:noFill/>
              </a:ln>
              <a:effectLst/>
            </c:spPr>
            <c:txPr>
              <a:bodyPr rot="0" spcFirstLastPara="1" vertOverflow="ellipsis" vert="horz" wrap="square" anchor="ctr" anchorCtr="1"/>
              <a:lstStyle/>
              <a:p>
                <a:pPr>
                  <a:defRPr sz="105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集計_データ編_1章_1（A-F）20200306★.xlsx]3-2従業員数・位置づけ'!$Q$6:$Q$11</c:f>
              <c:strCache>
                <c:ptCount val="6"/>
                <c:pt idx="0">
                  <c:v>A:エンドユーザー（n=166）</c:v>
                </c:pt>
                <c:pt idx="1">
                  <c:v>B:メーカー（n=181）</c:v>
                </c:pt>
                <c:pt idx="2">
                  <c:v>C:系列ソフトウェア企業（n=22）</c:v>
                </c:pt>
                <c:pt idx="3">
                  <c:v>D:受託ソフトウェア企業（n=266）</c:v>
                </c:pt>
                <c:pt idx="4">
                  <c:v>E:独立系ソフトウェア企業（n=97）</c:v>
                </c:pt>
                <c:pt idx="5">
                  <c:v>F:その他（n=89）</c:v>
                </c:pt>
              </c:strCache>
            </c:strRef>
          </c:cat>
          <c:val>
            <c:numRef>
              <c:f>'[「組込み／IoTに関する動向調査」 集計_データ編_1章_1（A-F）20200306★.xlsx]3-2従業員数・位置づけ'!$R$6:$R$11</c:f>
              <c:numCache>
                <c:formatCode>0.0%</c:formatCode>
                <c:ptCount val="6"/>
                <c:pt idx="0">
                  <c:v>1.8072289156626505E-2</c:v>
                </c:pt>
                <c:pt idx="1">
                  <c:v>0.11602209944751381</c:v>
                </c:pt>
                <c:pt idx="2">
                  <c:v>4.5454545454545456E-2</c:v>
                </c:pt>
                <c:pt idx="3">
                  <c:v>6.3909774436090222E-2</c:v>
                </c:pt>
                <c:pt idx="4">
                  <c:v>0.15463917525773196</c:v>
                </c:pt>
                <c:pt idx="5">
                  <c:v>5.6179775280898875E-2</c:v>
                </c:pt>
              </c:numCache>
            </c:numRef>
          </c:val>
          <c:extLst>
            <c:ext xmlns:c16="http://schemas.microsoft.com/office/drawing/2014/chart" uri="{C3380CC4-5D6E-409C-BE32-E72D297353CC}">
              <c16:uniqueId val="{00000002-344E-4906-B3BF-6E14077D5929}"/>
            </c:ext>
          </c:extLst>
        </c:ser>
        <c:ser>
          <c:idx val="2"/>
          <c:order val="1"/>
          <c:tx>
            <c:strRef>
              <c:f>'[「組込み／IoTに関する動向調査」 集計_データ編_1章_1（A-F）20200306★.xlsx]3-2従業員数・位置づけ'!$S$5</c:f>
              <c:strCache>
                <c:ptCount val="1"/>
                <c:pt idx="0">
                  <c:v>6～10人</c:v>
                </c:pt>
              </c:strCache>
            </c:strRef>
          </c:tx>
          <c:spPr>
            <a:solidFill>
              <a:schemeClr val="accent5">
                <a:lumMod val="60000"/>
                <a:lumOff val="40000"/>
              </a:schemeClr>
            </a:solidFill>
            <a:ln>
              <a:solidFill>
                <a:schemeClr val="bg2">
                  <a:lumMod val="50000"/>
                </a:schemeClr>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344E-4906-B3BF-6E14077D5929}"/>
                </c:ext>
              </c:extLst>
            </c:dLbl>
            <c:dLbl>
              <c:idx val="2"/>
              <c:delete val="1"/>
              <c:extLst>
                <c:ext xmlns:c15="http://schemas.microsoft.com/office/drawing/2012/chart" uri="{CE6537A1-D6FC-4f65-9D91-7224C49458BB}"/>
                <c:ext xmlns:c16="http://schemas.microsoft.com/office/drawing/2014/chart" uri="{C3380CC4-5D6E-409C-BE32-E72D297353CC}">
                  <c16:uniqueId val="{00000004-344E-4906-B3BF-6E14077D5929}"/>
                </c:ext>
              </c:extLst>
            </c:dLbl>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集計_データ編_1章_1（A-F）20200306★.xlsx]3-2従業員数・位置づけ'!$Q$6:$Q$11</c:f>
              <c:strCache>
                <c:ptCount val="6"/>
                <c:pt idx="0">
                  <c:v>A:エンドユーザー（n=166）</c:v>
                </c:pt>
                <c:pt idx="1">
                  <c:v>B:メーカー（n=181）</c:v>
                </c:pt>
                <c:pt idx="2">
                  <c:v>C:系列ソフトウェア企業（n=22）</c:v>
                </c:pt>
                <c:pt idx="3">
                  <c:v>D:受託ソフトウェア企業（n=266）</c:v>
                </c:pt>
                <c:pt idx="4">
                  <c:v>E:独立系ソフトウェア企業（n=97）</c:v>
                </c:pt>
                <c:pt idx="5">
                  <c:v>F:その他（n=89）</c:v>
                </c:pt>
              </c:strCache>
            </c:strRef>
          </c:cat>
          <c:val>
            <c:numRef>
              <c:f>'[「組込み／IoTに関する動向調査」 集計_データ編_1章_1（A-F）20200306★.xlsx]3-2従業員数・位置づけ'!$S$6:$S$11</c:f>
              <c:numCache>
                <c:formatCode>0.0%</c:formatCode>
                <c:ptCount val="6"/>
                <c:pt idx="0">
                  <c:v>1.2048192771084338E-2</c:v>
                </c:pt>
                <c:pt idx="1">
                  <c:v>8.8397790055248615E-2</c:v>
                </c:pt>
                <c:pt idx="2">
                  <c:v>0</c:v>
                </c:pt>
                <c:pt idx="3">
                  <c:v>6.7669172932330823E-2</c:v>
                </c:pt>
                <c:pt idx="4">
                  <c:v>9.2783505154639179E-2</c:v>
                </c:pt>
                <c:pt idx="5">
                  <c:v>8.98876404494382E-2</c:v>
                </c:pt>
              </c:numCache>
            </c:numRef>
          </c:val>
          <c:extLst>
            <c:ext xmlns:c16="http://schemas.microsoft.com/office/drawing/2014/chart" uri="{C3380CC4-5D6E-409C-BE32-E72D297353CC}">
              <c16:uniqueId val="{00000005-344E-4906-B3BF-6E14077D5929}"/>
            </c:ext>
          </c:extLst>
        </c:ser>
        <c:ser>
          <c:idx val="1"/>
          <c:order val="2"/>
          <c:tx>
            <c:strRef>
              <c:f>'[「組込み／IoTに関する動向調査」 集計_データ編_1章_1（A-F）20200306★.xlsx]3-2従業員数・位置づけ'!$T$5</c:f>
              <c:strCache>
                <c:ptCount val="1"/>
                <c:pt idx="0">
                  <c:v>11～20人</c:v>
                </c:pt>
              </c:strCache>
            </c:strRef>
          </c:tx>
          <c:spPr>
            <a:solidFill>
              <a:schemeClr val="accent5">
                <a:lumMod val="20000"/>
                <a:lumOff val="80000"/>
              </a:schemeClr>
            </a:solidFill>
            <a:ln>
              <a:solidFill>
                <a:schemeClr val="bg2">
                  <a:lumMod val="50000"/>
                </a:schemeClr>
              </a:solidFill>
            </a:ln>
            <a:effectLst/>
          </c:spPr>
          <c:invertIfNegative val="0"/>
          <c:dLbls>
            <c:dLbl>
              <c:idx val="2"/>
              <c:layout>
                <c:manualLayout>
                  <c:x val="4.7442973172679721E-3"/>
                  <c:y val="4.601537985239656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44E-4906-B3BF-6E14077D5929}"/>
                </c:ext>
              </c:extLst>
            </c:dLbl>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集計_データ編_1章_1（A-F）20200306★.xlsx]3-2従業員数・位置づけ'!$Q$6:$Q$11</c:f>
              <c:strCache>
                <c:ptCount val="6"/>
                <c:pt idx="0">
                  <c:v>A:エンドユーザー（n=166）</c:v>
                </c:pt>
                <c:pt idx="1">
                  <c:v>B:メーカー（n=181）</c:v>
                </c:pt>
                <c:pt idx="2">
                  <c:v>C:系列ソフトウェア企業（n=22）</c:v>
                </c:pt>
                <c:pt idx="3">
                  <c:v>D:受託ソフトウェア企業（n=266）</c:v>
                </c:pt>
                <c:pt idx="4">
                  <c:v>E:独立系ソフトウェア企業（n=97）</c:v>
                </c:pt>
                <c:pt idx="5">
                  <c:v>F:その他（n=89）</c:v>
                </c:pt>
              </c:strCache>
            </c:strRef>
          </c:cat>
          <c:val>
            <c:numRef>
              <c:f>'[「組込み／IoTに関する動向調査」 集計_データ編_1章_1（A-F）20200306★.xlsx]3-2従業員数・位置づけ'!$T$6:$T$11</c:f>
              <c:numCache>
                <c:formatCode>0.0%</c:formatCode>
                <c:ptCount val="6"/>
                <c:pt idx="0">
                  <c:v>4.8192771084337352E-2</c:v>
                </c:pt>
                <c:pt idx="1">
                  <c:v>0.11602209944751381</c:v>
                </c:pt>
                <c:pt idx="2">
                  <c:v>9.0909090909090912E-2</c:v>
                </c:pt>
                <c:pt idx="3">
                  <c:v>9.7744360902255634E-2</c:v>
                </c:pt>
                <c:pt idx="4">
                  <c:v>8.247422680412371E-2</c:v>
                </c:pt>
                <c:pt idx="5">
                  <c:v>7.8651685393258425E-2</c:v>
                </c:pt>
              </c:numCache>
            </c:numRef>
          </c:val>
          <c:extLst>
            <c:ext xmlns:c16="http://schemas.microsoft.com/office/drawing/2014/chart" uri="{C3380CC4-5D6E-409C-BE32-E72D297353CC}">
              <c16:uniqueId val="{00000007-344E-4906-B3BF-6E14077D5929}"/>
            </c:ext>
          </c:extLst>
        </c:ser>
        <c:ser>
          <c:idx val="3"/>
          <c:order val="3"/>
          <c:tx>
            <c:strRef>
              <c:f>'[「組込み／IoTに関する動向調査」 集計_データ編_1章_1（A-F）20200306★.xlsx]3-2従業員数・位置づけ'!$U$5</c:f>
              <c:strCache>
                <c:ptCount val="1"/>
                <c:pt idx="0">
                  <c:v>21～30人</c:v>
                </c:pt>
              </c:strCache>
            </c:strRef>
          </c:tx>
          <c:spPr>
            <a:solidFill>
              <a:schemeClr val="accent6"/>
            </a:solidFill>
            <a:ln>
              <a:solidFill>
                <a:schemeClr val="bg2">
                  <a:lumMod val="50000"/>
                </a:schemeClr>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8-344E-4906-B3BF-6E14077D5929}"/>
                </c:ext>
              </c:extLst>
            </c:dLbl>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集計_データ編_1章_1（A-F）20200306★.xlsx]3-2従業員数・位置づけ'!$Q$6:$Q$11</c:f>
              <c:strCache>
                <c:ptCount val="6"/>
                <c:pt idx="0">
                  <c:v>A:エンドユーザー（n=166）</c:v>
                </c:pt>
                <c:pt idx="1">
                  <c:v>B:メーカー（n=181）</c:v>
                </c:pt>
                <c:pt idx="2">
                  <c:v>C:系列ソフトウェア企業（n=22）</c:v>
                </c:pt>
                <c:pt idx="3">
                  <c:v>D:受託ソフトウェア企業（n=266）</c:v>
                </c:pt>
                <c:pt idx="4">
                  <c:v>E:独立系ソフトウェア企業（n=97）</c:v>
                </c:pt>
                <c:pt idx="5">
                  <c:v>F:その他（n=89）</c:v>
                </c:pt>
              </c:strCache>
            </c:strRef>
          </c:cat>
          <c:val>
            <c:numRef>
              <c:f>'[「組込み／IoTに関する動向調査」 集計_データ編_1章_1（A-F）20200306★.xlsx]3-2従業員数・位置づけ'!$U$6:$U$11</c:f>
              <c:numCache>
                <c:formatCode>0.0%</c:formatCode>
                <c:ptCount val="6"/>
                <c:pt idx="0">
                  <c:v>2.4096385542168676E-2</c:v>
                </c:pt>
                <c:pt idx="1">
                  <c:v>5.5248618784530384E-2</c:v>
                </c:pt>
                <c:pt idx="2">
                  <c:v>0.18181818181818182</c:v>
                </c:pt>
                <c:pt idx="3">
                  <c:v>9.0225563909774431E-2</c:v>
                </c:pt>
                <c:pt idx="4">
                  <c:v>0.12371134020618557</c:v>
                </c:pt>
                <c:pt idx="5">
                  <c:v>8.98876404494382E-2</c:v>
                </c:pt>
              </c:numCache>
            </c:numRef>
          </c:val>
          <c:extLst>
            <c:ext xmlns:c16="http://schemas.microsoft.com/office/drawing/2014/chart" uri="{C3380CC4-5D6E-409C-BE32-E72D297353CC}">
              <c16:uniqueId val="{00000009-344E-4906-B3BF-6E14077D5929}"/>
            </c:ext>
          </c:extLst>
        </c:ser>
        <c:ser>
          <c:idx val="4"/>
          <c:order val="4"/>
          <c:tx>
            <c:strRef>
              <c:f>'[「組込み／IoTに関する動向調査」 集計_データ編_1章_1（A-F）20200306★.xlsx]3-2従業員数・位置づけ'!$V$5</c:f>
              <c:strCache>
                <c:ptCount val="1"/>
                <c:pt idx="0">
                  <c:v>31～50人</c:v>
                </c:pt>
              </c:strCache>
            </c:strRef>
          </c:tx>
          <c:spPr>
            <a:solidFill>
              <a:schemeClr val="accent6">
                <a:lumMod val="60000"/>
                <a:lumOff val="40000"/>
              </a:schemeClr>
            </a:solidFill>
            <a:ln>
              <a:solidFill>
                <a:schemeClr val="bg2">
                  <a:lumMod val="50000"/>
                </a:schemeClr>
              </a:solidFill>
            </a:ln>
            <a:effectLst/>
          </c:spPr>
          <c:invertIfNegative val="0"/>
          <c:dLbls>
            <c:dLbl>
              <c:idx val="0"/>
              <c:layout>
                <c:manualLayout>
                  <c:x val="1.7801513128615932E-3"/>
                  <c:y val="1.709381209485506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44E-4906-B3BF-6E14077D5929}"/>
                </c:ext>
              </c:extLst>
            </c:dLbl>
            <c:dLbl>
              <c:idx val="2"/>
              <c:delete val="1"/>
              <c:extLst>
                <c:ext xmlns:c15="http://schemas.microsoft.com/office/drawing/2012/chart" uri="{CE6537A1-D6FC-4f65-9D91-7224C49458BB}"/>
                <c:ext xmlns:c16="http://schemas.microsoft.com/office/drawing/2014/chart" uri="{C3380CC4-5D6E-409C-BE32-E72D297353CC}">
                  <c16:uniqueId val="{0000000B-344E-4906-B3BF-6E14077D5929}"/>
                </c:ext>
              </c:extLst>
            </c:dLbl>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集計_データ編_1章_1（A-F）20200306★.xlsx]3-2従業員数・位置づけ'!$Q$6:$Q$11</c:f>
              <c:strCache>
                <c:ptCount val="6"/>
                <c:pt idx="0">
                  <c:v>A:エンドユーザー（n=166）</c:v>
                </c:pt>
                <c:pt idx="1">
                  <c:v>B:メーカー（n=181）</c:v>
                </c:pt>
                <c:pt idx="2">
                  <c:v>C:系列ソフトウェア企業（n=22）</c:v>
                </c:pt>
                <c:pt idx="3">
                  <c:v>D:受託ソフトウェア企業（n=266）</c:v>
                </c:pt>
                <c:pt idx="4">
                  <c:v>E:独立系ソフトウェア企業（n=97）</c:v>
                </c:pt>
                <c:pt idx="5">
                  <c:v>F:その他（n=89）</c:v>
                </c:pt>
              </c:strCache>
            </c:strRef>
          </c:cat>
          <c:val>
            <c:numRef>
              <c:f>'[「組込み／IoTに関する動向調査」 集計_データ編_1章_1（A-F）20200306★.xlsx]3-2従業員数・位置づけ'!$V$6:$V$11</c:f>
              <c:numCache>
                <c:formatCode>0.0%</c:formatCode>
                <c:ptCount val="6"/>
                <c:pt idx="0">
                  <c:v>6.6265060240963861E-2</c:v>
                </c:pt>
                <c:pt idx="1">
                  <c:v>8.2872928176795577E-2</c:v>
                </c:pt>
                <c:pt idx="2">
                  <c:v>4.5454545454545456E-2</c:v>
                </c:pt>
                <c:pt idx="3">
                  <c:v>0.16165413533834586</c:v>
                </c:pt>
                <c:pt idx="4">
                  <c:v>0.1134020618556701</c:v>
                </c:pt>
                <c:pt idx="5">
                  <c:v>0.15730337078651685</c:v>
                </c:pt>
              </c:numCache>
            </c:numRef>
          </c:val>
          <c:extLst>
            <c:ext xmlns:c16="http://schemas.microsoft.com/office/drawing/2014/chart" uri="{C3380CC4-5D6E-409C-BE32-E72D297353CC}">
              <c16:uniqueId val="{0000000C-344E-4906-B3BF-6E14077D5929}"/>
            </c:ext>
          </c:extLst>
        </c:ser>
        <c:ser>
          <c:idx val="5"/>
          <c:order val="5"/>
          <c:tx>
            <c:strRef>
              <c:f>'[「組込み／IoTに関する動向調査」 集計_データ編_1章_1（A-F）20200306★.xlsx]3-2従業員数・位置づけ'!$W$5</c:f>
              <c:strCache>
                <c:ptCount val="1"/>
                <c:pt idx="0">
                  <c:v>51～100人</c:v>
                </c:pt>
              </c:strCache>
            </c:strRef>
          </c:tx>
          <c:spPr>
            <a:solidFill>
              <a:schemeClr val="accent6">
                <a:lumMod val="20000"/>
                <a:lumOff val="80000"/>
              </a:schemeClr>
            </a:solidFill>
            <a:ln>
              <a:solidFill>
                <a:schemeClr val="bg2">
                  <a:lumMod val="50000"/>
                </a:schemeClr>
              </a:solid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D-344E-4906-B3BF-6E14077D5929}"/>
                </c:ext>
              </c:extLst>
            </c:dLbl>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集計_データ編_1章_1（A-F）20200306★.xlsx]3-2従業員数・位置づけ'!$Q$6:$Q$11</c:f>
              <c:strCache>
                <c:ptCount val="6"/>
                <c:pt idx="0">
                  <c:v>A:エンドユーザー（n=166）</c:v>
                </c:pt>
                <c:pt idx="1">
                  <c:v>B:メーカー（n=181）</c:v>
                </c:pt>
                <c:pt idx="2">
                  <c:v>C:系列ソフトウェア企業（n=22）</c:v>
                </c:pt>
                <c:pt idx="3">
                  <c:v>D:受託ソフトウェア企業（n=266）</c:v>
                </c:pt>
                <c:pt idx="4">
                  <c:v>E:独立系ソフトウェア企業（n=97）</c:v>
                </c:pt>
                <c:pt idx="5">
                  <c:v>F:その他（n=89）</c:v>
                </c:pt>
              </c:strCache>
            </c:strRef>
          </c:cat>
          <c:val>
            <c:numRef>
              <c:f>'[「組込み／IoTに関する動向調査」 集計_データ編_1章_1（A-F）20200306★.xlsx]3-2従業員数・位置づけ'!$W$6:$W$11</c:f>
              <c:numCache>
                <c:formatCode>0.0%</c:formatCode>
                <c:ptCount val="6"/>
                <c:pt idx="0">
                  <c:v>0.1746987951807229</c:v>
                </c:pt>
                <c:pt idx="1">
                  <c:v>0.13259668508287292</c:v>
                </c:pt>
                <c:pt idx="2">
                  <c:v>0</c:v>
                </c:pt>
                <c:pt idx="3">
                  <c:v>0.22180451127819548</c:v>
                </c:pt>
                <c:pt idx="4">
                  <c:v>0.14432989690721648</c:v>
                </c:pt>
                <c:pt idx="5">
                  <c:v>0.24719101123595505</c:v>
                </c:pt>
              </c:numCache>
            </c:numRef>
          </c:val>
          <c:extLst>
            <c:ext xmlns:c16="http://schemas.microsoft.com/office/drawing/2014/chart" uri="{C3380CC4-5D6E-409C-BE32-E72D297353CC}">
              <c16:uniqueId val="{0000000E-344E-4906-B3BF-6E14077D5929}"/>
            </c:ext>
          </c:extLst>
        </c:ser>
        <c:ser>
          <c:idx val="6"/>
          <c:order val="6"/>
          <c:tx>
            <c:strRef>
              <c:f>'[「組込み／IoTに関する動向調査」 集計_データ編_1章_1（A-F）20200306★.xlsx]3-2従業員数・位置づけ'!$X$5</c:f>
              <c:strCache>
                <c:ptCount val="1"/>
                <c:pt idx="0">
                  <c:v>101～200人</c:v>
                </c:pt>
              </c:strCache>
            </c:strRef>
          </c:tx>
          <c:spPr>
            <a:solidFill>
              <a:schemeClr val="accent4"/>
            </a:solidFill>
            <a:ln>
              <a:solidFill>
                <a:schemeClr val="bg2">
                  <a:lumMod val="50000"/>
                </a:schemeClr>
              </a:solid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集計_データ編_1章_1（A-F）20200306★.xlsx]3-2従業員数・位置づけ'!$Q$6:$Q$11</c:f>
              <c:strCache>
                <c:ptCount val="6"/>
                <c:pt idx="0">
                  <c:v>A:エンドユーザー（n=166）</c:v>
                </c:pt>
                <c:pt idx="1">
                  <c:v>B:メーカー（n=181）</c:v>
                </c:pt>
                <c:pt idx="2">
                  <c:v>C:系列ソフトウェア企業（n=22）</c:v>
                </c:pt>
                <c:pt idx="3">
                  <c:v>D:受託ソフトウェア企業（n=266）</c:v>
                </c:pt>
                <c:pt idx="4">
                  <c:v>E:独立系ソフトウェア企業（n=97）</c:v>
                </c:pt>
                <c:pt idx="5">
                  <c:v>F:その他（n=89）</c:v>
                </c:pt>
              </c:strCache>
            </c:strRef>
          </c:cat>
          <c:val>
            <c:numRef>
              <c:f>'[「組込み／IoTに関する動向調査」 集計_データ編_1章_1（A-F）20200306★.xlsx]3-2従業員数・位置づけ'!$X$6:$X$11</c:f>
              <c:numCache>
                <c:formatCode>0.0%</c:formatCode>
                <c:ptCount val="6"/>
                <c:pt idx="0">
                  <c:v>0.12048192771084337</c:v>
                </c:pt>
                <c:pt idx="1">
                  <c:v>0.16022099447513813</c:v>
                </c:pt>
                <c:pt idx="2">
                  <c:v>0.18181818181818182</c:v>
                </c:pt>
                <c:pt idx="3">
                  <c:v>0.15413533834586465</c:v>
                </c:pt>
                <c:pt idx="4">
                  <c:v>8.247422680412371E-2</c:v>
                </c:pt>
                <c:pt idx="5">
                  <c:v>0.15730337078651685</c:v>
                </c:pt>
              </c:numCache>
            </c:numRef>
          </c:val>
          <c:extLst>
            <c:ext xmlns:c16="http://schemas.microsoft.com/office/drawing/2014/chart" uri="{C3380CC4-5D6E-409C-BE32-E72D297353CC}">
              <c16:uniqueId val="{0000000F-344E-4906-B3BF-6E14077D5929}"/>
            </c:ext>
          </c:extLst>
        </c:ser>
        <c:ser>
          <c:idx val="7"/>
          <c:order val="7"/>
          <c:tx>
            <c:strRef>
              <c:f>'[「組込み／IoTに関する動向調査」 集計_データ編_1章_1（A-F）20200306★.xlsx]3-2従業員数・位置づけ'!$Y$5</c:f>
              <c:strCache>
                <c:ptCount val="1"/>
                <c:pt idx="0">
                  <c:v>201～300人</c:v>
                </c:pt>
              </c:strCache>
            </c:strRef>
          </c:tx>
          <c:spPr>
            <a:solidFill>
              <a:schemeClr val="accent4">
                <a:lumMod val="60000"/>
                <a:lumOff val="40000"/>
              </a:schemeClr>
            </a:solidFill>
            <a:ln>
              <a:solidFill>
                <a:schemeClr val="bg2">
                  <a:lumMod val="50000"/>
                </a:schemeClr>
              </a:solidFill>
            </a:ln>
            <a:effectLst/>
          </c:spPr>
          <c:invertIfNegative val="0"/>
          <c:dLbls>
            <c:dLbl>
              <c:idx val="3"/>
              <c:layout>
                <c:manualLayout>
                  <c:x val="-3.1628648781786479E-3"/>
                  <c:y val="9.203075970479312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344E-4906-B3BF-6E14077D5929}"/>
                </c:ext>
              </c:extLst>
            </c:dLbl>
            <c:dLbl>
              <c:idx val="4"/>
              <c:layout>
                <c:manualLayout>
                  <c:x val="-1.1597037250024449E-16"/>
                  <c:y val="2.76095468555947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44E-4906-B3BF-6E14077D5929}"/>
                </c:ext>
              </c:extLst>
            </c:dLbl>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集計_データ編_1章_1（A-F）20200306★.xlsx]3-2従業員数・位置づけ'!$Q$6:$Q$11</c:f>
              <c:strCache>
                <c:ptCount val="6"/>
                <c:pt idx="0">
                  <c:v>A:エンドユーザー（n=166）</c:v>
                </c:pt>
                <c:pt idx="1">
                  <c:v>B:メーカー（n=181）</c:v>
                </c:pt>
                <c:pt idx="2">
                  <c:v>C:系列ソフトウェア企業（n=22）</c:v>
                </c:pt>
                <c:pt idx="3">
                  <c:v>D:受託ソフトウェア企業（n=266）</c:v>
                </c:pt>
                <c:pt idx="4">
                  <c:v>E:独立系ソフトウェア企業（n=97）</c:v>
                </c:pt>
                <c:pt idx="5">
                  <c:v>F:その他（n=89）</c:v>
                </c:pt>
              </c:strCache>
            </c:strRef>
          </c:cat>
          <c:val>
            <c:numRef>
              <c:f>'[「組込み／IoTに関する動向調査」 集計_データ編_1章_1（A-F）20200306★.xlsx]3-2従業員数・位置づけ'!$Y$6:$Y$11</c:f>
              <c:numCache>
                <c:formatCode>0.0%</c:formatCode>
                <c:ptCount val="6"/>
                <c:pt idx="0">
                  <c:v>0.1144578313253012</c:v>
                </c:pt>
                <c:pt idx="1">
                  <c:v>7.18232044198895E-2</c:v>
                </c:pt>
                <c:pt idx="2">
                  <c:v>4.5454545454545456E-2</c:v>
                </c:pt>
                <c:pt idx="3">
                  <c:v>4.8872180451127817E-2</c:v>
                </c:pt>
                <c:pt idx="4">
                  <c:v>4.1237113402061855E-2</c:v>
                </c:pt>
                <c:pt idx="5">
                  <c:v>5.6179775280898875E-2</c:v>
                </c:pt>
              </c:numCache>
            </c:numRef>
          </c:val>
          <c:extLst>
            <c:ext xmlns:c16="http://schemas.microsoft.com/office/drawing/2014/chart" uri="{C3380CC4-5D6E-409C-BE32-E72D297353CC}">
              <c16:uniqueId val="{00000012-344E-4906-B3BF-6E14077D5929}"/>
            </c:ext>
          </c:extLst>
        </c:ser>
        <c:ser>
          <c:idx val="8"/>
          <c:order val="8"/>
          <c:tx>
            <c:strRef>
              <c:f>'[「組込み／IoTに関する動向調査」 集計_データ編_1章_1（A-F）20200306★.xlsx]3-2従業員数・位置づけ'!$Z$5</c:f>
              <c:strCache>
                <c:ptCount val="1"/>
                <c:pt idx="0">
                  <c:v>301人～1,000人</c:v>
                </c:pt>
              </c:strCache>
            </c:strRef>
          </c:tx>
          <c:spPr>
            <a:solidFill>
              <a:schemeClr val="accent4">
                <a:lumMod val="20000"/>
                <a:lumOff val="80000"/>
              </a:schemeClr>
            </a:solidFill>
            <a:ln>
              <a:solidFill>
                <a:schemeClr val="bg2">
                  <a:lumMod val="50000"/>
                </a:schemeClr>
              </a:solidFill>
            </a:ln>
            <a:effectLst/>
          </c:spPr>
          <c:invertIfNegative val="0"/>
          <c:dLbls>
            <c:dLbl>
              <c:idx val="3"/>
              <c:layout>
                <c:manualLayout>
                  <c:x val="9.4885946345358279E-3"/>
                  <c:y val="1.9763455157906054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344E-4906-B3BF-6E14077D5929}"/>
                </c:ext>
              </c:extLst>
            </c:dLbl>
            <c:dLbl>
              <c:idx val="5"/>
              <c:layout>
                <c:manualLayout>
                  <c:x val="1.4232891951803916E-2"/>
                  <c:y val="1.9763455157906054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344E-4906-B3BF-6E14077D5929}"/>
                </c:ext>
              </c:extLst>
            </c:dLbl>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集計_データ編_1章_1（A-F）20200306★.xlsx]3-2従業員数・位置づけ'!$Q$6:$Q$11</c:f>
              <c:strCache>
                <c:ptCount val="6"/>
                <c:pt idx="0">
                  <c:v>A:エンドユーザー（n=166）</c:v>
                </c:pt>
                <c:pt idx="1">
                  <c:v>B:メーカー（n=181）</c:v>
                </c:pt>
                <c:pt idx="2">
                  <c:v>C:系列ソフトウェア企業（n=22）</c:v>
                </c:pt>
                <c:pt idx="3">
                  <c:v>D:受託ソフトウェア企業（n=266）</c:v>
                </c:pt>
                <c:pt idx="4">
                  <c:v>E:独立系ソフトウェア企業（n=97）</c:v>
                </c:pt>
                <c:pt idx="5">
                  <c:v>F:その他（n=89）</c:v>
                </c:pt>
              </c:strCache>
            </c:strRef>
          </c:cat>
          <c:val>
            <c:numRef>
              <c:f>'[「組込み／IoTに関する動向調査」 集計_データ編_1章_1（A-F）20200306★.xlsx]3-2従業員数・位置づけ'!$Z$6:$Z$11</c:f>
              <c:numCache>
                <c:formatCode>0.0%</c:formatCode>
                <c:ptCount val="6"/>
                <c:pt idx="0">
                  <c:v>0.18674698795180722</c:v>
                </c:pt>
                <c:pt idx="1">
                  <c:v>0.10497237569060773</c:v>
                </c:pt>
                <c:pt idx="2">
                  <c:v>0.18181818181818182</c:v>
                </c:pt>
                <c:pt idx="3">
                  <c:v>6.3909774436090222E-2</c:v>
                </c:pt>
                <c:pt idx="4">
                  <c:v>0.14432989690721648</c:v>
                </c:pt>
                <c:pt idx="5">
                  <c:v>5.6179775280898875E-2</c:v>
                </c:pt>
              </c:numCache>
            </c:numRef>
          </c:val>
          <c:extLst>
            <c:ext xmlns:c16="http://schemas.microsoft.com/office/drawing/2014/chart" uri="{C3380CC4-5D6E-409C-BE32-E72D297353CC}">
              <c16:uniqueId val="{00000015-344E-4906-B3BF-6E14077D5929}"/>
            </c:ext>
          </c:extLst>
        </c:ser>
        <c:ser>
          <c:idx val="9"/>
          <c:order val="9"/>
          <c:tx>
            <c:strRef>
              <c:f>'[「組込み／IoTに関する動向調査」 集計_データ編_1章_1（A-F）20200306★.xlsx]3-2従業員数・位置づけ'!$AA$5</c:f>
              <c:strCache>
                <c:ptCount val="1"/>
                <c:pt idx="0">
                  <c:v>1,001～5,000人</c:v>
                </c:pt>
              </c:strCache>
            </c:strRef>
          </c:tx>
          <c:spPr>
            <a:solidFill>
              <a:schemeClr val="accent2"/>
            </a:solidFill>
            <a:ln>
              <a:solidFill>
                <a:schemeClr val="bg2">
                  <a:lumMod val="50000"/>
                </a:schemeClr>
              </a:solidFill>
            </a:ln>
            <a:effectLst/>
          </c:spPr>
          <c:invertIfNegative val="0"/>
          <c:dLbls>
            <c:dLbl>
              <c:idx val="1"/>
              <c:layout>
                <c:manualLayout>
                  <c:x val="-1.1597037250024449E-16"/>
                  <c:y val="2.76097444901463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344E-4906-B3BF-6E14077D5929}"/>
                </c:ext>
              </c:extLst>
            </c:dLbl>
            <c:dLbl>
              <c:idx val="3"/>
              <c:layout>
                <c:manualLayout>
                  <c:x val="-7.14814336732512E-3"/>
                  <c:y val="5.96751017344411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344E-4906-B3BF-6E14077D5929}"/>
                </c:ext>
              </c:extLst>
            </c:dLbl>
            <c:dLbl>
              <c:idx val="4"/>
              <c:delete val="1"/>
              <c:extLst>
                <c:ext xmlns:c15="http://schemas.microsoft.com/office/drawing/2012/chart" uri="{CE6537A1-D6FC-4f65-9D91-7224C49458BB}"/>
                <c:ext xmlns:c16="http://schemas.microsoft.com/office/drawing/2014/chart" uri="{C3380CC4-5D6E-409C-BE32-E72D297353CC}">
                  <c16:uniqueId val="{00000018-344E-4906-B3BF-6E14077D5929}"/>
                </c:ext>
              </c:extLst>
            </c:dLbl>
            <c:dLbl>
              <c:idx val="5"/>
              <c:delete val="1"/>
              <c:extLst>
                <c:ext xmlns:c15="http://schemas.microsoft.com/office/drawing/2012/chart" uri="{CE6537A1-D6FC-4f65-9D91-7224C49458BB}"/>
                <c:ext xmlns:c16="http://schemas.microsoft.com/office/drawing/2014/chart" uri="{C3380CC4-5D6E-409C-BE32-E72D297353CC}">
                  <c16:uniqueId val="{00000019-344E-4906-B3BF-6E14077D5929}"/>
                </c:ext>
              </c:extLst>
            </c:dLbl>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集計_データ編_1章_1（A-F）20200306★.xlsx]3-2従業員数・位置づけ'!$Q$6:$Q$11</c:f>
              <c:strCache>
                <c:ptCount val="6"/>
                <c:pt idx="0">
                  <c:v>A:エンドユーザー（n=166）</c:v>
                </c:pt>
                <c:pt idx="1">
                  <c:v>B:メーカー（n=181）</c:v>
                </c:pt>
                <c:pt idx="2">
                  <c:v>C:系列ソフトウェア企業（n=22）</c:v>
                </c:pt>
                <c:pt idx="3">
                  <c:v>D:受託ソフトウェア企業（n=266）</c:v>
                </c:pt>
                <c:pt idx="4">
                  <c:v>E:独立系ソフトウェア企業（n=97）</c:v>
                </c:pt>
                <c:pt idx="5">
                  <c:v>F:その他（n=89）</c:v>
                </c:pt>
              </c:strCache>
            </c:strRef>
          </c:cat>
          <c:val>
            <c:numRef>
              <c:f>'[「組込み／IoTに関する動向調査」 集計_データ編_1章_1（A-F）20200306★.xlsx]3-2従業員数・位置づけ'!$AA$6:$AA$11</c:f>
              <c:numCache>
                <c:formatCode>0.0%</c:formatCode>
                <c:ptCount val="6"/>
                <c:pt idx="0">
                  <c:v>0.19277108433734941</c:v>
                </c:pt>
                <c:pt idx="1">
                  <c:v>4.4198895027624308E-2</c:v>
                </c:pt>
                <c:pt idx="2">
                  <c:v>0.22727272727272727</c:v>
                </c:pt>
                <c:pt idx="3">
                  <c:v>2.2556390977443608E-2</c:v>
                </c:pt>
                <c:pt idx="4">
                  <c:v>1.0309278350515464E-2</c:v>
                </c:pt>
                <c:pt idx="5">
                  <c:v>0</c:v>
                </c:pt>
              </c:numCache>
            </c:numRef>
          </c:val>
          <c:extLst>
            <c:ext xmlns:c16="http://schemas.microsoft.com/office/drawing/2014/chart" uri="{C3380CC4-5D6E-409C-BE32-E72D297353CC}">
              <c16:uniqueId val="{0000001A-344E-4906-B3BF-6E14077D5929}"/>
            </c:ext>
          </c:extLst>
        </c:ser>
        <c:ser>
          <c:idx val="10"/>
          <c:order val="10"/>
          <c:tx>
            <c:strRef>
              <c:f>'[「組込み／IoTに関する動向調査」 集計_データ編_1章_1（A-F）20200306★.xlsx]3-2従業員数・位置づけ'!$AB$5</c:f>
              <c:strCache>
                <c:ptCount val="1"/>
                <c:pt idx="0">
                  <c:v>5,001～10,000人</c:v>
                </c:pt>
              </c:strCache>
            </c:strRef>
          </c:tx>
          <c:spPr>
            <a:solidFill>
              <a:schemeClr val="accent2">
                <a:lumMod val="60000"/>
                <a:lumOff val="40000"/>
              </a:schemeClr>
            </a:solidFill>
            <a:ln>
              <a:solidFill>
                <a:schemeClr val="bg2">
                  <a:lumMod val="50000"/>
                </a:schemeClr>
              </a:solidFill>
            </a:ln>
            <a:effectLst/>
          </c:spPr>
          <c:invertIfNegative val="0"/>
          <c:cat>
            <c:strRef>
              <c:f>'[「組込み／IoTに関する動向調査」 集計_データ編_1章_1（A-F）20200306★.xlsx]3-2従業員数・位置づけ'!$Q$6:$Q$11</c:f>
              <c:strCache>
                <c:ptCount val="6"/>
                <c:pt idx="0">
                  <c:v>A:エンドユーザー（n=166）</c:v>
                </c:pt>
                <c:pt idx="1">
                  <c:v>B:メーカー（n=181）</c:v>
                </c:pt>
                <c:pt idx="2">
                  <c:v>C:系列ソフトウェア企業（n=22）</c:v>
                </c:pt>
                <c:pt idx="3">
                  <c:v>D:受託ソフトウェア企業（n=266）</c:v>
                </c:pt>
                <c:pt idx="4">
                  <c:v>E:独立系ソフトウェア企業（n=97）</c:v>
                </c:pt>
                <c:pt idx="5">
                  <c:v>F:その他（n=89）</c:v>
                </c:pt>
              </c:strCache>
            </c:strRef>
          </c:cat>
          <c:val>
            <c:numRef>
              <c:f>'[「組込み／IoTに関する動向調査」 集計_データ編_1章_1（A-F）20200306★.xlsx]3-2従業員数・位置づけ'!$AB$6:$AB$11</c:f>
              <c:numCache>
                <c:formatCode>0.0%</c:formatCode>
                <c:ptCount val="6"/>
                <c:pt idx="0">
                  <c:v>6.024096385542169E-3</c:v>
                </c:pt>
                <c:pt idx="1">
                  <c:v>5.5248618784530384E-3</c:v>
                </c:pt>
                <c:pt idx="2">
                  <c:v>0</c:v>
                </c:pt>
                <c:pt idx="3">
                  <c:v>7.5187969924812026E-3</c:v>
                </c:pt>
                <c:pt idx="4">
                  <c:v>1.0309278350515464E-2</c:v>
                </c:pt>
                <c:pt idx="5">
                  <c:v>1.1235955056179775E-2</c:v>
                </c:pt>
              </c:numCache>
            </c:numRef>
          </c:val>
          <c:extLst>
            <c:ext xmlns:c16="http://schemas.microsoft.com/office/drawing/2014/chart" uri="{C3380CC4-5D6E-409C-BE32-E72D297353CC}">
              <c16:uniqueId val="{0000001B-344E-4906-B3BF-6E14077D5929}"/>
            </c:ext>
          </c:extLst>
        </c:ser>
        <c:ser>
          <c:idx val="11"/>
          <c:order val="11"/>
          <c:tx>
            <c:strRef>
              <c:f>'[「組込み／IoTに関する動向調査」 集計_データ編_1章_1（A-F）20200306★.xlsx]3-2従業員数・位置づけ'!$AC$5</c:f>
              <c:strCache>
                <c:ptCount val="1"/>
                <c:pt idx="0">
                  <c:v>10,001人以上</c:v>
                </c:pt>
              </c:strCache>
            </c:strRef>
          </c:tx>
          <c:spPr>
            <a:solidFill>
              <a:schemeClr val="accent2">
                <a:lumMod val="20000"/>
                <a:lumOff val="80000"/>
              </a:schemeClr>
            </a:solidFill>
            <a:ln>
              <a:solidFill>
                <a:schemeClr val="bg2">
                  <a:lumMod val="50000"/>
                </a:schemeClr>
              </a:solidFill>
            </a:ln>
            <a:effectLst/>
          </c:spPr>
          <c:invertIfNegative val="0"/>
          <c:dLbls>
            <c:dLbl>
              <c:idx val="1"/>
              <c:layout>
                <c:manualLayout>
                  <c:x val="2.4276377217553689E-2"/>
                  <c:y val="2.9366945567967458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344E-4906-B3BF-6E14077D5929}"/>
                </c:ext>
              </c:extLst>
            </c:dLbl>
            <c:dLbl>
              <c:idx val="2"/>
              <c:delete val="1"/>
              <c:extLst>
                <c:ext xmlns:c15="http://schemas.microsoft.com/office/drawing/2012/chart" uri="{CE6537A1-D6FC-4f65-9D91-7224C49458BB}"/>
                <c:ext xmlns:c16="http://schemas.microsoft.com/office/drawing/2014/chart" uri="{C3380CC4-5D6E-409C-BE32-E72D297353CC}">
                  <c16:uniqueId val="{0000001D-344E-4906-B3BF-6E14077D5929}"/>
                </c:ext>
              </c:extLst>
            </c:dLbl>
            <c:dLbl>
              <c:idx val="3"/>
              <c:delete val="1"/>
              <c:extLst>
                <c:ext xmlns:c15="http://schemas.microsoft.com/office/drawing/2012/chart" uri="{CE6537A1-D6FC-4f65-9D91-7224C49458BB}"/>
                <c:ext xmlns:c16="http://schemas.microsoft.com/office/drawing/2014/chart" uri="{C3380CC4-5D6E-409C-BE32-E72D297353CC}">
                  <c16:uniqueId val="{0000001E-344E-4906-B3BF-6E14077D5929}"/>
                </c:ext>
              </c:extLst>
            </c:dLbl>
            <c:dLbl>
              <c:idx val="4"/>
              <c:delete val="1"/>
              <c:extLst>
                <c:ext xmlns:c15="http://schemas.microsoft.com/office/drawing/2012/chart" uri="{CE6537A1-D6FC-4f65-9D91-7224C49458BB}"/>
                <c:ext xmlns:c16="http://schemas.microsoft.com/office/drawing/2014/chart" uri="{C3380CC4-5D6E-409C-BE32-E72D297353CC}">
                  <c16:uniqueId val="{0000001F-344E-4906-B3BF-6E14077D5929}"/>
                </c:ext>
              </c:extLst>
            </c:dLbl>
            <c:dLbl>
              <c:idx val="5"/>
              <c:delete val="1"/>
              <c:extLst>
                <c:ext xmlns:c15="http://schemas.microsoft.com/office/drawing/2012/chart" uri="{CE6537A1-D6FC-4f65-9D91-7224C49458BB}"/>
                <c:ext xmlns:c16="http://schemas.microsoft.com/office/drawing/2014/chart" uri="{C3380CC4-5D6E-409C-BE32-E72D297353CC}">
                  <c16:uniqueId val="{00000020-344E-4906-B3BF-6E14077D5929}"/>
                </c:ext>
              </c:extLst>
            </c:dLbl>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集計_データ編_1章_1（A-F）20200306★.xlsx]3-2従業員数・位置づけ'!$Q$6:$Q$11</c:f>
              <c:strCache>
                <c:ptCount val="6"/>
                <c:pt idx="0">
                  <c:v>A:エンドユーザー（n=166）</c:v>
                </c:pt>
                <c:pt idx="1">
                  <c:v>B:メーカー（n=181）</c:v>
                </c:pt>
                <c:pt idx="2">
                  <c:v>C:系列ソフトウェア企業（n=22）</c:v>
                </c:pt>
                <c:pt idx="3">
                  <c:v>D:受託ソフトウェア企業（n=266）</c:v>
                </c:pt>
                <c:pt idx="4">
                  <c:v>E:独立系ソフトウェア企業（n=97）</c:v>
                </c:pt>
                <c:pt idx="5">
                  <c:v>F:その他（n=89）</c:v>
                </c:pt>
              </c:strCache>
            </c:strRef>
          </c:cat>
          <c:val>
            <c:numRef>
              <c:f>'[「組込み／IoTに関する動向調査」 集計_データ編_1章_1（A-F）20200306★.xlsx]3-2従業員数・位置づけ'!$AC$6:$AC$11</c:f>
              <c:numCache>
                <c:formatCode>0.0%</c:formatCode>
                <c:ptCount val="6"/>
                <c:pt idx="0">
                  <c:v>3.614457831325301E-2</c:v>
                </c:pt>
                <c:pt idx="1">
                  <c:v>2.2099447513812154E-2</c:v>
                </c:pt>
                <c:pt idx="2">
                  <c:v>0</c:v>
                </c:pt>
                <c:pt idx="3">
                  <c:v>0</c:v>
                </c:pt>
                <c:pt idx="4">
                  <c:v>0</c:v>
                </c:pt>
                <c:pt idx="5">
                  <c:v>0</c:v>
                </c:pt>
              </c:numCache>
            </c:numRef>
          </c:val>
          <c:extLst>
            <c:ext xmlns:c16="http://schemas.microsoft.com/office/drawing/2014/chart" uri="{C3380CC4-5D6E-409C-BE32-E72D297353CC}">
              <c16:uniqueId val="{00000021-344E-4906-B3BF-6E14077D5929}"/>
            </c:ext>
          </c:extLst>
        </c:ser>
        <c:dLbls>
          <c:showLegendKey val="0"/>
          <c:showVal val="0"/>
          <c:showCatName val="0"/>
          <c:showSerName val="0"/>
          <c:showPercent val="0"/>
          <c:showBubbleSize val="0"/>
        </c:dLbls>
        <c:gapWidth val="40"/>
        <c:overlap val="100"/>
        <c:axId val="436476544"/>
        <c:axId val="436502912"/>
      </c:barChart>
      <c:catAx>
        <c:axId val="43647654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36502912"/>
        <c:crosses val="autoZero"/>
        <c:auto val="1"/>
        <c:lblAlgn val="ctr"/>
        <c:lblOffset val="100"/>
        <c:noMultiLvlLbl val="0"/>
      </c:catAx>
      <c:valAx>
        <c:axId val="43650291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36476544"/>
        <c:crosses val="autoZero"/>
        <c:crossBetween val="between"/>
      </c:valAx>
      <c:spPr>
        <a:noFill/>
        <a:ln>
          <a:solidFill>
            <a:schemeClr val="tx1">
              <a:lumMod val="50000"/>
              <a:lumOff val="50000"/>
            </a:schemeClr>
          </a:solidFill>
        </a:ln>
        <a:effectLst/>
      </c:spPr>
    </c:plotArea>
    <c:legend>
      <c:legendPos val="b"/>
      <c:layout>
        <c:manualLayout>
          <c:xMode val="edge"/>
          <c:yMode val="edge"/>
          <c:x val="0.1952973544973545"/>
          <c:y val="0.82924880952380953"/>
          <c:w val="0.76059576719576716"/>
          <c:h val="0.1556321428571428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Q6DX!$L$6</c:f>
              <c:strCache>
                <c:ptCount val="1"/>
                <c:pt idx="0">
                  <c:v>非常に大きい</c:v>
                </c:pt>
              </c:strCache>
            </c:strRef>
          </c:tx>
          <c:spPr>
            <a:solidFill>
              <a:srgbClr val="FF9966"/>
            </a:solidFill>
            <a:ln>
              <a:solidFill>
                <a:schemeClr val="tx1"/>
              </a:solidFill>
            </a:ln>
            <a:effectLst/>
          </c:spPr>
          <c:invertIfNegative val="0"/>
          <c:dLbls>
            <c:spPr>
              <a:noFill/>
              <a:ln>
                <a:noFill/>
              </a:ln>
              <a:effectLst/>
            </c:spPr>
            <c:txPr>
              <a:bodyPr rot="0" vert="horz"/>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Q6DX!$K$7:$K$24</c:f>
              <c:strCache>
                <c:ptCount val="18"/>
                <c:pt idx="0">
                  <c:v>技術の変化                                </c:v>
                </c:pt>
                <c:pt idx="1">
                  <c:v>DXあり（n=54）</c:v>
                </c:pt>
                <c:pt idx="2">
                  <c:v>DXなし（n=496）</c:v>
                </c:pt>
                <c:pt idx="3">
                  <c:v>デジタル化・ネットワーク化                 </c:v>
                </c:pt>
                <c:pt idx="4">
                  <c:v>DXあり（n=53）</c:v>
                </c:pt>
                <c:pt idx="5">
                  <c:v>DXなし（n=496）</c:v>
                </c:pt>
                <c:pt idx="6">
                  <c:v>グローバル化                               </c:v>
                </c:pt>
                <c:pt idx="7">
                  <c:v>DXあり（n=53）</c:v>
                </c:pt>
                <c:pt idx="8">
                  <c:v>DXなし（n=496）</c:v>
                </c:pt>
                <c:pt idx="9">
                  <c:v>事業境界の変化                          </c:v>
                </c:pt>
                <c:pt idx="10">
                  <c:v>DXあり（n=53）</c:v>
                </c:pt>
                <c:pt idx="11">
                  <c:v>DXなし（n=495）</c:v>
                </c:pt>
                <c:pt idx="12">
                  <c:v>オープン化                                  </c:v>
                </c:pt>
                <c:pt idx="13">
                  <c:v>DXあり（n=53）</c:v>
                </c:pt>
                <c:pt idx="14">
                  <c:v>DXなし（n=495）</c:v>
                </c:pt>
                <c:pt idx="15">
                  <c:v>サプライチェーンの変化                    </c:v>
                </c:pt>
                <c:pt idx="16">
                  <c:v>DXあり（n=53）</c:v>
                </c:pt>
                <c:pt idx="17">
                  <c:v>DXなし（n=495）</c:v>
                </c:pt>
              </c:strCache>
            </c:strRef>
          </c:cat>
          <c:val>
            <c:numRef>
              <c:f>Q6DX!$L$7:$L$24</c:f>
              <c:numCache>
                <c:formatCode>0.0%</c:formatCode>
                <c:ptCount val="18"/>
                <c:pt idx="1">
                  <c:v>0.53703703703703709</c:v>
                </c:pt>
                <c:pt idx="2">
                  <c:v>0.3125</c:v>
                </c:pt>
                <c:pt idx="4">
                  <c:v>0.49056603773584906</c:v>
                </c:pt>
                <c:pt idx="5">
                  <c:v>0.19959677419354838</c:v>
                </c:pt>
                <c:pt idx="7">
                  <c:v>0.18867924528301888</c:v>
                </c:pt>
                <c:pt idx="8">
                  <c:v>0.11491935483870967</c:v>
                </c:pt>
                <c:pt idx="10">
                  <c:v>0.26415094339622641</c:v>
                </c:pt>
                <c:pt idx="11">
                  <c:v>0.10707070707070707</c:v>
                </c:pt>
                <c:pt idx="13">
                  <c:v>0.16981132075471697</c:v>
                </c:pt>
                <c:pt idx="14">
                  <c:v>0.11515151515151516</c:v>
                </c:pt>
                <c:pt idx="16">
                  <c:v>0.11320754716981132</c:v>
                </c:pt>
                <c:pt idx="17">
                  <c:v>6.0606060606060608E-2</c:v>
                </c:pt>
              </c:numCache>
            </c:numRef>
          </c:val>
          <c:extLst>
            <c:ext xmlns:c16="http://schemas.microsoft.com/office/drawing/2014/chart" uri="{C3380CC4-5D6E-409C-BE32-E72D297353CC}">
              <c16:uniqueId val="{00000000-34DF-4BBA-9C8A-A931F42F278C}"/>
            </c:ext>
          </c:extLst>
        </c:ser>
        <c:ser>
          <c:idx val="1"/>
          <c:order val="1"/>
          <c:tx>
            <c:strRef>
              <c:f>Q6DX!$M$6</c:f>
              <c:strCache>
                <c:ptCount val="1"/>
                <c:pt idx="0">
                  <c:v>大きい</c:v>
                </c:pt>
              </c:strCache>
            </c:strRef>
          </c:tx>
          <c:spPr>
            <a:solidFill>
              <a:srgbClr val="FFCC99"/>
            </a:solidFill>
            <a:ln>
              <a:solidFill>
                <a:schemeClr val="tx1"/>
              </a:solidFill>
            </a:ln>
            <a:effectLst/>
          </c:spPr>
          <c:invertIfNegative val="0"/>
          <c:dLbls>
            <c:spPr>
              <a:noFill/>
              <a:ln>
                <a:noFill/>
              </a:ln>
              <a:effectLst/>
            </c:spPr>
            <c:txPr>
              <a:bodyPr rot="0" vert="horz"/>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Q6DX!$K$7:$K$24</c:f>
              <c:strCache>
                <c:ptCount val="18"/>
                <c:pt idx="0">
                  <c:v>技術の変化                                </c:v>
                </c:pt>
                <c:pt idx="1">
                  <c:v>DXあり（n=54）</c:v>
                </c:pt>
                <c:pt idx="2">
                  <c:v>DXなし（n=496）</c:v>
                </c:pt>
                <c:pt idx="3">
                  <c:v>デジタル化・ネットワーク化                 </c:v>
                </c:pt>
                <c:pt idx="4">
                  <c:v>DXあり（n=53）</c:v>
                </c:pt>
                <c:pt idx="5">
                  <c:v>DXなし（n=496）</c:v>
                </c:pt>
                <c:pt idx="6">
                  <c:v>グローバル化                               </c:v>
                </c:pt>
                <c:pt idx="7">
                  <c:v>DXあり（n=53）</c:v>
                </c:pt>
                <c:pt idx="8">
                  <c:v>DXなし（n=496）</c:v>
                </c:pt>
                <c:pt idx="9">
                  <c:v>事業境界の変化                          </c:v>
                </c:pt>
                <c:pt idx="10">
                  <c:v>DXあり（n=53）</c:v>
                </c:pt>
                <c:pt idx="11">
                  <c:v>DXなし（n=495）</c:v>
                </c:pt>
                <c:pt idx="12">
                  <c:v>オープン化                                  </c:v>
                </c:pt>
                <c:pt idx="13">
                  <c:v>DXあり（n=53）</c:v>
                </c:pt>
                <c:pt idx="14">
                  <c:v>DXなし（n=495）</c:v>
                </c:pt>
                <c:pt idx="15">
                  <c:v>サプライチェーンの変化                    </c:v>
                </c:pt>
                <c:pt idx="16">
                  <c:v>DXあり（n=53）</c:v>
                </c:pt>
                <c:pt idx="17">
                  <c:v>DXなし（n=495）</c:v>
                </c:pt>
              </c:strCache>
            </c:strRef>
          </c:cat>
          <c:val>
            <c:numRef>
              <c:f>Q6DX!$M$7:$M$24</c:f>
              <c:numCache>
                <c:formatCode>0.0%</c:formatCode>
                <c:ptCount val="18"/>
                <c:pt idx="1">
                  <c:v>0.40740740740740738</c:v>
                </c:pt>
                <c:pt idx="2">
                  <c:v>0.53427419354838712</c:v>
                </c:pt>
                <c:pt idx="4">
                  <c:v>0.35849056603773582</c:v>
                </c:pt>
                <c:pt idx="5">
                  <c:v>0.52016129032258063</c:v>
                </c:pt>
                <c:pt idx="7">
                  <c:v>0.39622641509433965</c:v>
                </c:pt>
                <c:pt idx="8">
                  <c:v>0.34475806451612906</c:v>
                </c:pt>
                <c:pt idx="10">
                  <c:v>0.54716981132075471</c:v>
                </c:pt>
                <c:pt idx="11">
                  <c:v>0.4585858585858586</c:v>
                </c:pt>
                <c:pt idx="13">
                  <c:v>0.52830188679245282</c:v>
                </c:pt>
                <c:pt idx="14">
                  <c:v>0.37171717171717172</c:v>
                </c:pt>
                <c:pt idx="16">
                  <c:v>0.37735849056603776</c:v>
                </c:pt>
                <c:pt idx="17">
                  <c:v>0.23838383838383839</c:v>
                </c:pt>
              </c:numCache>
            </c:numRef>
          </c:val>
          <c:extLst>
            <c:ext xmlns:c16="http://schemas.microsoft.com/office/drawing/2014/chart" uri="{C3380CC4-5D6E-409C-BE32-E72D297353CC}">
              <c16:uniqueId val="{00000001-34DF-4BBA-9C8A-A931F42F278C}"/>
            </c:ext>
          </c:extLst>
        </c:ser>
        <c:ser>
          <c:idx val="2"/>
          <c:order val="2"/>
          <c:tx>
            <c:strRef>
              <c:f>Q6DX!$N$6</c:f>
              <c:strCache>
                <c:ptCount val="1"/>
                <c:pt idx="0">
                  <c:v>少ない</c:v>
                </c:pt>
              </c:strCache>
            </c:strRef>
          </c:tx>
          <c:spPr>
            <a:solidFill>
              <a:srgbClr val="2E75B6"/>
            </a:solidFill>
            <a:ln>
              <a:solidFill>
                <a:schemeClr val="tx1"/>
              </a:solidFill>
            </a:ln>
            <a:effectLst/>
          </c:spPr>
          <c:invertIfNegative val="0"/>
          <c:dLbls>
            <c:spPr>
              <a:noFill/>
              <a:ln>
                <a:noFill/>
              </a:ln>
              <a:effectLst/>
            </c:spPr>
            <c:txPr>
              <a:bodyPr/>
              <a:lstStyle/>
              <a:p>
                <a:pPr>
                  <a:defRPr sz="800">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Q6DX!$K$7:$K$24</c:f>
              <c:strCache>
                <c:ptCount val="18"/>
                <c:pt idx="0">
                  <c:v>技術の変化                                </c:v>
                </c:pt>
                <c:pt idx="1">
                  <c:v>DXあり（n=54）</c:v>
                </c:pt>
                <c:pt idx="2">
                  <c:v>DXなし（n=496）</c:v>
                </c:pt>
                <c:pt idx="3">
                  <c:v>デジタル化・ネットワーク化                 </c:v>
                </c:pt>
                <c:pt idx="4">
                  <c:v>DXあり（n=53）</c:v>
                </c:pt>
                <c:pt idx="5">
                  <c:v>DXなし（n=496）</c:v>
                </c:pt>
                <c:pt idx="6">
                  <c:v>グローバル化                               </c:v>
                </c:pt>
                <c:pt idx="7">
                  <c:v>DXあり（n=53）</c:v>
                </c:pt>
                <c:pt idx="8">
                  <c:v>DXなし（n=496）</c:v>
                </c:pt>
                <c:pt idx="9">
                  <c:v>事業境界の変化                          </c:v>
                </c:pt>
                <c:pt idx="10">
                  <c:v>DXあり（n=53）</c:v>
                </c:pt>
                <c:pt idx="11">
                  <c:v>DXなし（n=495）</c:v>
                </c:pt>
                <c:pt idx="12">
                  <c:v>オープン化                                  </c:v>
                </c:pt>
                <c:pt idx="13">
                  <c:v>DXあり（n=53）</c:v>
                </c:pt>
                <c:pt idx="14">
                  <c:v>DXなし（n=495）</c:v>
                </c:pt>
                <c:pt idx="15">
                  <c:v>サプライチェーンの変化                    </c:v>
                </c:pt>
                <c:pt idx="16">
                  <c:v>DXあり（n=53）</c:v>
                </c:pt>
                <c:pt idx="17">
                  <c:v>DXなし（n=495）</c:v>
                </c:pt>
              </c:strCache>
            </c:strRef>
          </c:cat>
          <c:val>
            <c:numRef>
              <c:f>Q6DX!$N$7:$N$24</c:f>
              <c:numCache>
                <c:formatCode>0.0%</c:formatCode>
                <c:ptCount val="18"/>
                <c:pt idx="1">
                  <c:v>5.5555555555555552E-2</c:v>
                </c:pt>
                <c:pt idx="2">
                  <c:v>0.12096774193548387</c:v>
                </c:pt>
                <c:pt idx="4">
                  <c:v>0.13207547169811321</c:v>
                </c:pt>
                <c:pt idx="5">
                  <c:v>0.19959677419354838</c:v>
                </c:pt>
                <c:pt idx="7">
                  <c:v>0.33962264150943394</c:v>
                </c:pt>
                <c:pt idx="8">
                  <c:v>0.34475806451612906</c:v>
                </c:pt>
                <c:pt idx="10">
                  <c:v>0.13207547169811321</c:v>
                </c:pt>
                <c:pt idx="11">
                  <c:v>0.28080808080808078</c:v>
                </c:pt>
                <c:pt idx="13">
                  <c:v>0.22641509433962265</c:v>
                </c:pt>
                <c:pt idx="14">
                  <c:v>0.33737373737373738</c:v>
                </c:pt>
                <c:pt idx="16">
                  <c:v>0.33962264150943394</c:v>
                </c:pt>
                <c:pt idx="17">
                  <c:v>0.43636363636363634</c:v>
                </c:pt>
              </c:numCache>
            </c:numRef>
          </c:val>
          <c:extLst>
            <c:ext xmlns:c16="http://schemas.microsoft.com/office/drawing/2014/chart" uri="{C3380CC4-5D6E-409C-BE32-E72D297353CC}">
              <c16:uniqueId val="{00000002-34DF-4BBA-9C8A-A931F42F278C}"/>
            </c:ext>
          </c:extLst>
        </c:ser>
        <c:ser>
          <c:idx val="3"/>
          <c:order val="3"/>
          <c:tx>
            <c:strRef>
              <c:f>Q6DX!$O$6</c:f>
              <c:strCache>
                <c:ptCount val="1"/>
                <c:pt idx="0">
                  <c:v>全くない</c:v>
                </c:pt>
              </c:strCache>
            </c:strRef>
          </c:tx>
          <c:spPr>
            <a:solidFill>
              <a:srgbClr val="9DC3E6"/>
            </a:solidFill>
            <a:ln>
              <a:solidFill>
                <a:schemeClr val="tx1"/>
              </a:solid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3-34DF-4BBA-9C8A-A931F42F278C}"/>
                </c:ext>
              </c:extLst>
            </c:dLbl>
            <c:dLbl>
              <c:idx val="2"/>
              <c:delete val="1"/>
              <c:extLst>
                <c:ext xmlns:c15="http://schemas.microsoft.com/office/drawing/2012/chart" uri="{CE6537A1-D6FC-4f65-9D91-7224C49458BB}"/>
                <c:ext xmlns:c16="http://schemas.microsoft.com/office/drawing/2014/chart" uri="{C3380CC4-5D6E-409C-BE32-E72D297353CC}">
                  <c16:uniqueId val="{00000004-34DF-4BBA-9C8A-A931F42F278C}"/>
                </c:ext>
              </c:extLst>
            </c:dLbl>
            <c:dLbl>
              <c:idx val="4"/>
              <c:layout>
                <c:manualLayout>
                  <c:x val="1.139587696098403E-16"/>
                  <c:y val="2.3619086489315671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4DF-4BBA-9C8A-A931F42F278C}"/>
                </c:ext>
              </c:extLst>
            </c:dLbl>
            <c:dLbl>
              <c:idx val="7"/>
              <c:layout>
                <c:manualLayout>
                  <c:x val="1.139587696098403E-16"/>
                  <c:y val="2.3619086489315671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4DF-4BBA-9C8A-A931F42F278C}"/>
                </c:ext>
              </c:extLst>
            </c:dLbl>
            <c:dLbl>
              <c:idx val="8"/>
              <c:layout>
                <c:manualLayout>
                  <c:x val="-1.5540011736990401E-3"/>
                  <c:y val="3.000332556737769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4DF-4BBA-9C8A-A931F42F278C}"/>
                </c:ext>
              </c:extLst>
            </c:dLbl>
            <c:dLbl>
              <c:idx val="10"/>
              <c:delete val="1"/>
              <c:extLst>
                <c:ext xmlns:c15="http://schemas.microsoft.com/office/drawing/2012/chart" uri="{CE6537A1-D6FC-4f65-9D91-7224C49458BB}"/>
                <c:ext xmlns:c16="http://schemas.microsoft.com/office/drawing/2014/chart" uri="{C3380CC4-5D6E-409C-BE32-E72D297353CC}">
                  <c16:uniqueId val="{00000000-F2CB-4817-8B0E-5B08F16B3502}"/>
                </c:ext>
              </c:extLst>
            </c:dLbl>
            <c:dLbl>
              <c:idx val="13"/>
              <c:layout>
                <c:manualLayout>
                  <c:x val="2.9629989095230785E-3"/>
                  <c:y val="3.3452178248558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2CB-4817-8B0E-5B08F16B3502}"/>
                </c:ext>
              </c:extLst>
            </c:dLbl>
            <c:dLbl>
              <c:idx val="17"/>
              <c:layout>
                <c:manualLayout>
                  <c:x val="0"/>
                  <c:y val="3.00009636587287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4DF-4BBA-9C8A-A931F42F278C}"/>
                </c:ext>
              </c:extLst>
            </c:dLbl>
            <c:spPr>
              <a:noFill/>
              <a:ln>
                <a:noFill/>
              </a:ln>
              <a:effectLst/>
            </c:spPr>
            <c:txPr>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Q6DX!$K$7:$K$24</c:f>
              <c:strCache>
                <c:ptCount val="18"/>
                <c:pt idx="0">
                  <c:v>技術の変化                                </c:v>
                </c:pt>
                <c:pt idx="1">
                  <c:v>DXあり（n=54）</c:v>
                </c:pt>
                <c:pt idx="2">
                  <c:v>DXなし（n=496）</c:v>
                </c:pt>
                <c:pt idx="3">
                  <c:v>デジタル化・ネットワーク化                 </c:v>
                </c:pt>
                <c:pt idx="4">
                  <c:v>DXあり（n=53）</c:v>
                </c:pt>
                <c:pt idx="5">
                  <c:v>DXなし（n=496）</c:v>
                </c:pt>
                <c:pt idx="6">
                  <c:v>グローバル化                               </c:v>
                </c:pt>
                <c:pt idx="7">
                  <c:v>DXあり（n=53）</c:v>
                </c:pt>
                <c:pt idx="8">
                  <c:v>DXなし（n=496）</c:v>
                </c:pt>
                <c:pt idx="9">
                  <c:v>事業境界の変化                          </c:v>
                </c:pt>
                <c:pt idx="10">
                  <c:v>DXあり（n=53）</c:v>
                </c:pt>
                <c:pt idx="11">
                  <c:v>DXなし（n=495）</c:v>
                </c:pt>
                <c:pt idx="12">
                  <c:v>オープン化                                  </c:v>
                </c:pt>
                <c:pt idx="13">
                  <c:v>DXあり（n=53）</c:v>
                </c:pt>
                <c:pt idx="14">
                  <c:v>DXなし（n=495）</c:v>
                </c:pt>
                <c:pt idx="15">
                  <c:v>サプライチェーンの変化                    </c:v>
                </c:pt>
                <c:pt idx="16">
                  <c:v>DXあり（n=53）</c:v>
                </c:pt>
                <c:pt idx="17">
                  <c:v>DXなし（n=495）</c:v>
                </c:pt>
              </c:strCache>
            </c:strRef>
          </c:cat>
          <c:val>
            <c:numRef>
              <c:f>Q6DX!$O$7:$O$24</c:f>
              <c:numCache>
                <c:formatCode>0.0%</c:formatCode>
                <c:ptCount val="18"/>
                <c:pt idx="1">
                  <c:v>0</c:v>
                </c:pt>
                <c:pt idx="2">
                  <c:v>6.0483870967741934E-3</c:v>
                </c:pt>
                <c:pt idx="4">
                  <c:v>1.8867924528301886E-2</c:v>
                </c:pt>
                <c:pt idx="5">
                  <c:v>2.2177419354838711E-2</c:v>
                </c:pt>
                <c:pt idx="7">
                  <c:v>5.6603773584905662E-2</c:v>
                </c:pt>
                <c:pt idx="8">
                  <c:v>9.4758064516129031E-2</c:v>
                </c:pt>
                <c:pt idx="10">
                  <c:v>0</c:v>
                </c:pt>
                <c:pt idx="11">
                  <c:v>2.8282828282828285E-2</c:v>
                </c:pt>
                <c:pt idx="13">
                  <c:v>1.8867924528301886E-2</c:v>
                </c:pt>
                <c:pt idx="14">
                  <c:v>5.0505050505050504E-2</c:v>
                </c:pt>
                <c:pt idx="16">
                  <c:v>3.7735849056603772E-2</c:v>
                </c:pt>
                <c:pt idx="17">
                  <c:v>8.8888888888888892E-2</c:v>
                </c:pt>
              </c:numCache>
            </c:numRef>
          </c:val>
          <c:extLst>
            <c:ext xmlns:c16="http://schemas.microsoft.com/office/drawing/2014/chart" uri="{C3380CC4-5D6E-409C-BE32-E72D297353CC}">
              <c16:uniqueId val="{0000000A-34DF-4BBA-9C8A-A931F42F278C}"/>
            </c:ext>
          </c:extLst>
        </c:ser>
        <c:ser>
          <c:idx val="4"/>
          <c:order val="4"/>
          <c:tx>
            <c:strRef>
              <c:f>Q6DX!$P$6</c:f>
              <c:strCache>
                <c:ptCount val="1"/>
                <c:pt idx="0">
                  <c:v>わからない</c:v>
                </c:pt>
              </c:strCache>
            </c:strRef>
          </c:tx>
          <c:spPr>
            <a:solidFill>
              <a:schemeClr val="bg1"/>
            </a:solidFill>
            <a:ln>
              <a:solidFill>
                <a:schemeClr val="tx1"/>
              </a:solid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2-F2CB-4817-8B0E-5B08F16B3502}"/>
                </c:ext>
              </c:extLst>
            </c:dLbl>
            <c:dLbl>
              <c:idx val="4"/>
              <c:delete val="1"/>
              <c:extLst>
                <c:ext xmlns:c15="http://schemas.microsoft.com/office/drawing/2012/chart" uri="{CE6537A1-D6FC-4f65-9D91-7224C49458BB}"/>
                <c:ext xmlns:c16="http://schemas.microsoft.com/office/drawing/2014/chart" uri="{C3380CC4-5D6E-409C-BE32-E72D297353CC}">
                  <c16:uniqueId val="{0000000B-34DF-4BBA-9C8A-A931F42F278C}"/>
                </c:ext>
              </c:extLst>
            </c:dLbl>
            <c:dLbl>
              <c:idx val="5"/>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2CB-4817-8B0E-5B08F16B3502}"/>
                </c:ext>
              </c:extLst>
            </c:dLbl>
            <c:dLbl>
              <c:idx val="7"/>
              <c:delete val="1"/>
              <c:extLst>
                <c:ext xmlns:c15="http://schemas.microsoft.com/office/drawing/2012/chart" uri="{CE6537A1-D6FC-4f65-9D91-7224C49458BB}"/>
                <c:ext xmlns:c16="http://schemas.microsoft.com/office/drawing/2014/chart" uri="{C3380CC4-5D6E-409C-BE32-E72D297353CC}">
                  <c16:uniqueId val="{0000000C-34DF-4BBA-9C8A-A931F42F278C}"/>
                </c:ext>
              </c:extLst>
            </c:dLbl>
            <c:spPr>
              <a:noFill/>
              <a:ln>
                <a:noFill/>
              </a:ln>
              <a:effectLst/>
            </c:spPr>
            <c:txPr>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Q6DX!$K$7:$K$24</c:f>
              <c:strCache>
                <c:ptCount val="18"/>
                <c:pt idx="0">
                  <c:v>技術の変化                                </c:v>
                </c:pt>
                <c:pt idx="1">
                  <c:v>DXあり（n=54）</c:v>
                </c:pt>
                <c:pt idx="2">
                  <c:v>DXなし（n=496）</c:v>
                </c:pt>
                <c:pt idx="3">
                  <c:v>デジタル化・ネットワーク化                 </c:v>
                </c:pt>
                <c:pt idx="4">
                  <c:v>DXあり（n=53）</c:v>
                </c:pt>
                <c:pt idx="5">
                  <c:v>DXなし（n=496）</c:v>
                </c:pt>
                <c:pt idx="6">
                  <c:v>グローバル化                               </c:v>
                </c:pt>
                <c:pt idx="7">
                  <c:v>DXあり（n=53）</c:v>
                </c:pt>
                <c:pt idx="8">
                  <c:v>DXなし（n=496）</c:v>
                </c:pt>
                <c:pt idx="9">
                  <c:v>事業境界の変化                          </c:v>
                </c:pt>
                <c:pt idx="10">
                  <c:v>DXあり（n=53）</c:v>
                </c:pt>
                <c:pt idx="11">
                  <c:v>DXなし（n=495）</c:v>
                </c:pt>
                <c:pt idx="12">
                  <c:v>オープン化                                  </c:v>
                </c:pt>
                <c:pt idx="13">
                  <c:v>DXあり（n=53）</c:v>
                </c:pt>
                <c:pt idx="14">
                  <c:v>DXなし（n=495）</c:v>
                </c:pt>
                <c:pt idx="15">
                  <c:v>サプライチェーンの変化                    </c:v>
                </c:pt>
                <c:pt idx="16">
                  <c:v>DXあり（n=53）</c:v>
                </c:pt>
                <c:pt idx="17">
                  <c:v>DXなし（n=495）</c:v>
                </c:pt>
              </c:strCache>
            </c:strRef>
          </c:cat>
          <c:val>
            <c:numRef>
              <c:f>Q6DX!$P$7:$P$24</c:f>
              <c:numCache>
                <c:formatCode>0.0%</c:formatCode>
                <c:ptCount val="18"/>
                <c:pt idx="1">
                  <c:v>0</c:v>
                </c:pt>
                <c:pt idx="2">
                  <c:v>2.620967741935484E-2</c:v>
                </c:pt>
                <c:pt idx="4">
                  <c:v>0</c:v>
                </c:pt>
                <c:pt idx="5">
                  <c:v>5.8467741935483868E-2</c:v>
                </c:pt>
                <c:pt idx="7">
                  <c:v>1.8867924528301886E-2</c:v>
                </c:pt>
                <c:pt idx="8">
                  <c:v>0.10080645161290322</c:v>
                </c:pt>
                <c:pt idx="10">
                  <c:v>5.6603773584905662E-2</c:v>
                </c:pt>
                <c:pt idx="11">
                  <c:v>0.12525252525252525</c:v>
                </c:pt>
                <c:pt idx="13">
                  <c:v>5.6603773584905662E-2</c:v>
                </c:pt>
                <c:pt idx="14">
                  <c:v>0.12525252525252525</c:v>
                </c:pt>
                <c:pt idx="16">
                  <c:v>0.13207547169811321</c:v>
                </c:pt>
                <c:pt idx="17">
                  <c:v>0.17575757575757575</c:v>
                </c:pt>
              </c:numCache>
            </c:numRef>
          </c:val>
          <c:extLst>
            <c:ext xmlns:c16="http://schemas.microsoft.com/office/drawing/2014/chart" uri="{C3380CC4-5D6E-409C-BE32-E72D297353CC}">
              <c16:uniqueId val="{0000000E-34DF-4BBA-9C8A-A931F42F278C}"/>
            </c:ext>
          </c:extLst>
        </c:ser>
        <c:dLbls>
          <c:showLegendKey val="0"/>
          <c:showVal val="0"/>
          <c:showCatName val="0"/>
          <c:showSerName val="0"/>
          <c:showPercent val="0"/>
          <c:showBubbleSize val="0"/>
        </c:dLbls>
        <c:gapWidth val="40"/>
        <c:overlap val="100"/>
        <c:axId val="441489280"/>
        <c:axId val="441490816"/>
      </c:barChart>
      <c:catAx>
        <c:axId val="441489280"/>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441490816"/>
        <c:crosses val="autoZero"/>
        <c:auto val="1"/>
        <c:lblAlgn val="ctr"/>
        <c:lblOffset val="100"/>
        <c:noMultiLvlLbl val="0"/>
      </c:catAx>
      <c:valAx>
        <c:axId val="44149081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41489280"/>
        <c:crosses val="autoZero"/>
        <c:crossBetween val="between"/>
      </c:valAx>
      <c:spPr>
        <a:noFill/>
        <a:ln>
          <a:solidFill>
            <a:schemeClr val="tx1">
              <a:lumMod val="50000"/>
              <a:lumOff val="50000"/>
            </a:schemeClr>
          </a:solidFill>
        </a:ln>
        <a:effectLst/>
      </c:spPr>
    </c:plotArea>
    <c:legend>
      <c:legendPos val="b"/>
      <c:layout>
        <c:manualLayout>
          <c:xMode val="edge"/>
          <c:yMode val="edge"/>
          <c:x val="0.36678611111111109"/>
          <c:y val="0.924184126984127"/>
          <c:w val="0.56880873015873012"/>
          <c:h val="5.3137301587301587E-2"/>
        </c:manualLayout>
      </c:layout>
      <c:overlay val="0"/>
      <c:spPr>
        <a:noFill/>
        <a:ln>
          <a:noFill/>
        </a:ln>
        <a:effectLst/>
      </c:spPr>
      <c:txPr>
        <a:bodyPr rot="0" vert="horz"/>
        <a:lstStyle/>
        <a:p>
          <a:pPr>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0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210793650793651"/>
          <c:y val="7.9323634268588017E-2"/>
          <c:w val="0.71971732804232802"/>
          <c:h val="0.7600338888888889"/>
        </c:manualLayout>
      </c:layout>
      <c:barChart>
        <c:barDir val="bar"/>
        <c:grouping val="stacked"/>
        <c:varyColors val="0"/>
        <c:ser>
          <c:idx val="0"/>
          <c:order val="0"/>
          <c:tx>
            <c:strRef>
              <c:f>'Q7'!$L$5</c:f>
              <c:strCache>
                <c:ptCount val="1"/>
                <c:pt idx="0">
                  <c:v>1.大幅に増加する</c:v>
                </c:pt>
              </c:strCache>
            </c:strRef>
          </c:tx>
          <c:spPr>
            <a:solidFill>
              <a:srgbClr val="FF9966"/>
            </a:solidFill>
            <a:ln>
              <a:solidFill>
                <a:schemeClr val="tx1"/>
              </a:solidFill>
            </a:ln>
            <a:effectLst/>
          </c:spPr>
          <c:invertIfNegative val="0"/>
          <c:dLbls>
            <c:dLbl>
              <c:idx val="0"/>
              <c:layout>
                <c:manualLayout>
                  <c:x val="1.5119047619047588E-2"/>
                  <c:y val="0.158750277777777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76B-465E-BC60-737323DA04F4}"/>
                </c:ext>
              </c:extLst>
            </c:dLbl>
            <c:dLbl>
              <c:idx val="1"/>
              <c:layout>
                <c:manualLayout>
                  <c:x val="1.6798941798941799E-2"/>
                  <c:y val="-0.1587497222222222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76B-465E-BC60-737323DA04F4}"/>
                </c:ext>
              </c:extLst>
            </c:dLbl>
            <c:spPr>
              <a:noFill/>
              <a:ln>
                <a:noFill/>
              </a:ln>
              <a:effectLst/>
            </c:spPr>
            <c:txPr>
              <a:bodyPr rot="0" vert="horz"/>
              <a:lstStyle/>
              <a:p>
                <a:pPr>
                  <a:defRPr sz="800">
                    <a:solidFill>
                      <a:sysClr val="windowText" lastClr="000000"/>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'Q7'!$K$6:$K$7</c:f>
              <c:strCache>
                <c:ptCount val="2"/>
                <c:pt idx="0">
                  <c:v>売上（n=813）</c:v>
                </c:pt>
                <c:pt idx="1">
                  <c:v>利益（n=814）</c:v>
                </c:pt>
              </c:strCache>
            </c:strRef>
          </c:cat>
          <c:val>
            <c:numRef>
              <c:f>'Q7'!$L$6:$L$7</c:f>
              <c:numCache>
                <c:formatCode>0.0%</c:formatCode>
                <c:ptCount val="2"/>
                <c:pt idx="0">
                  <c:v>2.9520295202952029E-2</c:v>
                </c:pt>
                <c:pt idx="1">
                  <c:v>2.4570024570024569E-2</c:v>
                </c:pt>
              </c:numCache>
            </c:numRef>
          </c:val>
          <c:extLst>
            <c:ext xmlns:c16="http://schemas.microsoft.com/office/drawing/2014/chart" uri="{C3380CC4-5D6E-409C-BE32-E72D297353CC}">
              <c16:uniqueId val="{00000000-2EC7-4277-B193-07E6E5BDE76B}"/>
            </c:ext>
          </c:extLst>
        </c:ser>
        <c:ser>
          <c:idx val="1"/>
          <c:order val="1"/>
          <c:tx>
            <c:strRef>
              <c:f>'Q7'!$M$5</c:f>
              <c:strCache>
                <c:ptCount val="1"/>
                <c:pt idx="0">
                  <c:v>2.増加する</c:v>
                </c:pt>
              </c:strCache>
            </c:strRef>
          </c:tx>
          <c:spPr>
            <a:solidFill>
              <a:srgbClr val="FFCC99"/>
            </a:solidFill>
            <a:ln>
              <a:solidFill>
                <a:schemeClr val="tx1"/>
              </a:solidFill>
            </a:ln>
            <a:effectLst/>
          </c:spPr>
          <c:invertIfNegative val="0"/>
          <c:dLbls>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'Q7'!$K$6:$K$7</c:f>
              <c:strCache>
                <c:ptCount val="2"/>
                <c:pt idx="0">
                  <c:v>売上（n=813）</c:v>
                </c:pt>
                <c:pt idx="1">
                  <c:v>利益（n=814）</c:v>
                </c:pt>
              </c:strCache>
            </c:strRef>
          </c:cat>
          <c:val>
            <c:numRef>
              <c:f>'Q7'!$M$6:$M$7</c:f>
              <c:numCache>
                <c:formatCode>0.0%</c:formatCode>
                <c:ptCount val="2"/>
                <c:pt idx="0">
                  <c:v>0.35793357933579334</c:v>
                </c:pt>
                <c:pt idx="1">
                  <c:v>0.3157248157248157</c:v>
                </c:pt>
              </c:numCache>
            </c:numRef>
          </c:val>
          <c:extLst>
            <c:ext xmlns:c16="http://schemas.microsoft.com/office/drawing/2014/chart" uri="{C3380CC4-5D6E-409C-BE32-E72D297353CC}">
              <c16:uniqueId val="{00000001-2EC7-4277-B193-07E6E5BDE76B}"/>
            </c:ext>
          </c:extLst>
        </c:ser>
        <c:ser>
          <c:idx val="2"/>
          <c:order val="2"/>
          <c:tx>
            <c:strRef>
              <c:f>'Q7'!$N$5</c:f>
              <c:strCache>
                <c:ptCount val="1"/>
                <c:pt idx="0">
                  <c:v>3.変わらない</c:v>
                </c:pt>
              </c:strCache>
            </c:strRef>
          </c:tx>
          <c:spPr>
            <a:solidFill>
              <a:srgbClr val="FFFF99"/>
            </a:solidFill>
            <a:ln>
              <a:solidFill>
                <a:schemeClr val="tx1"/>
              </a:solidFill>
            </a:ln>
            <a:effectLst/>
          </c:spPr>
          <c:invertIfNegative val="0"/>
          <c:dLbls>
            <c:spPr>
              <a:noFill/>
              <a:ln>
                <a:noFill/>
              </a:ln>
              <a:effectLst/>
            </c:spPr>
            <c:txPr>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'Q7'!$K$6:$K$7</c:f>
              <c:strCache>
                <c:ptCount val="2"/>
                <c:pt idx="0">
                  <c:v>売上（n=813）</c:v>
                </c:pt>
                <c:pt idx="1">
                  <c:v>利益（n=814）</c:v>
                </c:pt>
              </c:strCache>
            </c:strRef>
          </c:cat>
          <c:val>
            <c:numRef>
              <c:f>'Q7'!$N$6:$N$7</c:f>
              <c:numCache>
                <c:formatCode>0.0%</c:formatCode>
                <c:ptCount val="2"/>
                <c:pt idx="0">
                  <c:v>0.18696186961869618</c:v>
                </c:pt>
                <c:pt idx="1">
                  <c:v>0.19656019656019655</c:v>
                </c:pt>
              </c:numCache>
            </c:numRef>
          </c:val>
          <c:extLst>
            <c:ext xmlns:c16="http://schemas.microsoft.com/office/drawing/2014/chart" uri="{C3380CC4-5D6E-409C-BE32-E72D297353CC}">
              <c16:uniqueId val="{00000002-2EC7-4277-B193-07E6E5BDE76B}"/>
            </c:ext>
          </c:extLst>
        </c:ser>
        <c:ser>
          <c:idx val="3"/>
          <c:order val="3"/>
          <c:tx>
            <c:strRef>
              <c:f>'Q7'!$O$5</c:f>
              <c:strCache>
                <c:ptCount val="1"/>
                <c:pt idx="0">
                  <c:v>4.減少する</c:v>
                </c:pt>
              </c:strCache>
            </c:strRef>
          </c:tx>
          <c:spPr>
            <a:solidFill>
              <a:srgbClr val="2E75B6"/>
            </a:solidFill>
            <a:ln>
              <a:solidFill>
                <a:schemeClr val="tx1"/>
              </a:solid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3-2EC7-4277-B193-07E6E5BDE76B}"/>
                </c:ext>
              </c:extLst>
            </c:dLbl>
            <c:dLbl>
              <c:idx val="4"/>
              <c:layout>
                <c:manualLayout>
                  <c:x val="0"/>
                  <c:y val="3.24763055091236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EC7-4277-B193-07E6E5BDE76B}"/>
                </c:ext>
              </c:extLst>
            </c:dLbl>
            <c:dLbl>
              <c:idx val="5"/>
              <c:layout>
                <c:manualLayout>
                  <c:x val="0"/>
                  <c:y val="-2.88678271192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EC7-4277-B193-07E6E5BDE76B}"/>
                </c:ext>
              </c:extLst>
            </c:dLbl>
            <c:spPr>
              <a:noFill/>
              <a:ln>
                <a:noFill/>
              </a:ln>
              <a:effectLst/>
            </c:spPr>
            <c:txPr>
              <a:bodyPr/>
              <a:lstStyle/>
              <a:p>
                <a:pPr>
                  <a:defRPr sz="800">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'Q7'!$K$6:$K$7</c:f>
              <c:strCache>
                <c:ptCount val="2"/>
                <c:pt idx="0">
                  <c:v>売上（n=813）</c:v>
                </c:pt>
                <c:pt idx="1">
                  <c:v>利益（n=814）</c:v>
                </c:pt>
              </c:strCache>
            </c:strRef>
          </c:cat>
          <c:val>
            <c:numRef>
              <c:f>'Q7'!$O$6:$O$7</c:f>
              <c:numCache>
                <c:formatCode>0.0%</c:formatCode>
                <c:ptCount val="2"/>
                <c:pt idx="0">
                  <c:v>0.15990159901599016</c:v>
                </c:pt>
                <c:pt idx="1">
                  <c:v>0.17813267813267813</c:v>
                </c:pt>
              </c:numCache>
            </c:numRef>
          </c:val>
          <c:extLst>
            <c:ext xmlns:c16="http://schemas.microsoft.com/office/drawing/2014/chart" uri="{C3380CC4-5D6E-409C-BE32-E72D297353CC}">
              <c16:uniqueId val="{00000006-2EC7-4277-B193-07E6E5BDE76B}"/>
            </c:ext>
          </c:extLst>
        </c:ser>
        <c:ser>
          <c:idx val="4"/>
          <c:order val="4"/>
          <c:tx>
            <c:strRef>
              <c:f>'Q7'!$P$5</c:f>
              <c:strCache>
                <c:ptCount val="1"/>
                <c:pt idx="0">
                  <c:v>5.大幅に減少する</c:v>
                </c:pt>
              </c:strCache>
            </c:strRef>
          </c:tx>
          <c:spPr>
            <a:solidFill>
              <a:srgbClr val="9DC3E6"/>
            </a:solidFill>
            <a:ln>
              <a:solidFill>
                <a:schemeClr val="tx1"/>
              </a:solidFill>
            </a:ln>
            <a:effectLst/>
          </c:spPr>
          <c:invertIfNegative val="0"/>
          <c:cat>
            <c:strRef>
              <c:f>'Q7'!$K$6:$K$7</c:f>
              <c:strCache>
                <c:ptCount val="2"/>
                <c:pt idx="0">
                  <c:v>売上（n=813）</c:v>
                </c:pt>
                <c:pt idx="1">
                  <c:v>利益（n=814）</c:v>
                </c:pt>
              </c:strCache>
            </c:strRef>
          </c:cat>
          <c:val>
            <c:numRef>
              <c:f>'Q7'!$P$6:$P$7</c:f>
              <c:numCache>
                <c:formatCode>0.0%</c:formatCode>
                <c:ptCount val="2"/>
                <c:pt idx="0">
                  <c:v>8.6100861008610082E-3</c:v>
                </c:pt>
                <c:pt idx="1">
                  <c:v>1.9656019656019656E-2</c:v>
                </c:pt>
              </c:numCache>
            </c:numRef>
          </c:val>
          <c:extLst>
            <c:ext xmlns:c16="http://schemas.microsoft.com/office/drawing/2014/chart" uri="{C3380CC4-5D6E-409C-BE32-E72D297353CC}">
              <c16:uniqueId val="{00000007-2EC7-4277-B193-07E6E5BDE76B}"/>
            </c:ext>
          </c:extLst>
        </c:ser>
        <c:ser>
          <c:idx val="5"/>
          <c:order val="5"/>
          <c:tx>
            <c:strRef>
              <c:f>'Q7'!$Q$5</c:f>
              <c:strCache>
                <c:ptCount val="1"/>
                <c:pt idx="0">
                  <c:v>6.わからない</c:v>
                </c:pt>
              </c:strCache>
            </c:strRef>
          </c:tx>
          <c:spPr>
            <a:solidFill>
              <a:schemeClr val="bg1"/>
            </a:solidFill>
            <a:ln>
              <a:solidFill>
                <a:schemeClr val="tx1"/>
              </a:solidFill>
            </a:ln>
          </c:spPr>
          <c:invertIfNegative val="0"/>
          <c:dLbls>
            <c:spPr>
              <a:noFill/>
              <a:ln>
                <a:noFill/>
              </a:ln>
              <a:effectLst/>
            </c:spPr>
            <c:txPr>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'Q7'!$K$6:$K$7</c:f>
              <c:strCache>
                <c:ptCount val="2"/>
                <c:pt idx="0">
                  <c:v>売上（n=813）</c:v>
                </c:pt>
                <c:pt idx="1">
                  <c:v>利益（n=814）</c:v>
                </c:pt>
              </c:strCache>
            </c:strRef>
          </c:cat>
          <c:val>
            <c:numRef>
              <c:f>'Q7'!$Q$6:$Q$7</c:f>
              <c:numCache>
                <c:formatCode>0.0%</c:formatCode>
                <c:ptCount val="2"/>
                <c:pt idx="0">
                  <c:v>0.25707257072570727</c:v>
                </c:pt>
                <c:pt idx="1">
                  <c:v>0.26535626535626533</c:v>
                </c:pt>
              </c:numCache>
            </c:numRef>
          </c:val>
          <c:extLst>
            <c:ext xmlns:c16="http://schemas.microsoft.com/office/drawing/2014/chart" uri="{C3380CC4-5D6E-409C-BE32-E72D297353CC}">
              <c16:uniqueId val="{00000008-2EC7-4277-B193-07E6E5BDE76B}"/>
            </c:ext>
          </c:extLst>
        </c:ser>
        <c:dLbls>
          <c:showLegendKey val="0"/>
          <c:showVal val="0"/>
          <c:showCatName val="0"/>
          <c:showSerName val="0"/>
          <c:showPercent val="0"/>
          <c:showBubbleSize val="0"/>
        </c:dLbls>
        <c:gapWidth val="40"/>
        <c:overlap val="100"/>
        <c:axId val="441612160"/>
        <c:axId val="441613696"/>
      </c:barChart>
      <c:catAx>
        <c:axId val="441612160"/>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sz="1000"/>
            </a:pPr>
            <a:endParaRPr lang="ja-JP"/>
          </a:p>
        </c:txPr>
        <c:crossAx val="441613696"/>
        <c:crosses val="autoZero"/>
        <c:auto val="1"/>
        <c:lblAlgn val="ctr"/>
        <c:lblOffset val="100"/>
        <c:noMultiLvlLbl val="0"/>
      </c:catAx>
      <c:valAx>
        <c:axId val="44161369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41612160"/>
        <c:crosses val="autoZero"/>
        <c:crossBetween val="between"/>
      </c:valAx>
      <c:spPr>
        <a:noFill/>
        <a:ln>
          <a:solidFill>
            <a:schemeClr val="tx1">
              <a:lumMod val="50000"/>
              <a:lumOff val="50000"/>
            </a:schemeClr>
          </a:solidFill>
        </a:ln>
        <a:effectLst/>
      </c:spPr>
    </c:plotArea>
    <c:legend>
      <c:legendPos val="b"/>
      <c:layout>
        <c:manualLayout>
          <c:xMode val="edge"/>
          <c:yMode val="edge"/>
          <c:x val="0.11101865079365079"/>
          <c:y val="0.90081888888888884"/>
          <c:w val="0.85475634920634924"/>
          <c:h val="6.5251802179236817E-2"/>
        </c:manualLayout>
      </c:layout>
      <c:overlay val="0"/>
      <c:spPr>
        <a:noFill/>
        <a:ln>
          <a:noFill/>
        </a:ln>
        <a:effectLst/>
      </c:spPr>
      <c:txPr>
        <a:bodyPr rot="0" vert="horz"/>
        <a:lstStyle/>
        <a:p>
          <a:pPr>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0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altLang="ja-JP" sz="1200" dirty="0"/>
              <a:t>Q7.</a:t>
            </a:r>
            <a:r>
              <a:rPr lang="ja-JP" altLang="en-US" sz="1200" dirty="0"/>
              <a:t>事業環境の変化が売上に及ぼす影響</a:t>
            </a:r>
            <a:endParaRPr lang="ja-JP" sz="1200" dirty="0"/>
          </a:p>
        </c:rich>
      </c:tx>
      <c:layout>
        <c:manualLayout>
          <c:xMode val="edge"/>
          <c:yMode val="edge"/>
          <c:x val="0.40437229548456993"/>
          <c:y val="3.931755950291372E-3"/>
        </c:manualLayout>
      </c:layout>
      <c:overlay val="0"/>
    </c:title>
    <c:autoTitleDeleted val="0"/>
    <c:plotArea>
      <c:layout>
        <c:manualLayout>
          <c:layoutTarget val="inner"/>
          <c:xMode val="edge"/>
          <c:yMode val="edge"/>
          <c:x val="0.26706926216904148"/>
          <c:y val="0.1889507777045111"/>
          <c:w val="0.69106952689197132"/>
          <c:h val="0.68722822358423497"/>
        </c:manualLayout>
      </c:layout>
      <c:barChart>
        <c:barDir val="bar"/>
        <c:grouping val="percentStacked"/>
        <c:varyColors val="0"/>
        <c:ser>
          <c:idx val="0"/>
          <c:order val="0"/>
          <c:tx>
            <c:strRef>
              <c:f>'Q7(A)'!$C$14</c:f>
              <c:strCache>
                <c:ptCount val="1"/>
                <c:pt idx="0">
                  <c:v>1.大幅に増加する</c:v>
                </c:pt>
              </c:strCache>
            </c:strRef>
          </c:tx>
          <c:spPr>
            <a:solidFill>
              <a:srgbClr val="FF9966"/>
            </a:solidFill>
            <a:ln>
              <a:solidFill>
                <a:schemeClr val="tx1"/>
              </a:solidFill>
            </a:ln>
          </c:spPr>
          <c:invertIfNegative val="0"/>
          <c:dLbls>
            <c:dLbl>
              <c:idx val="0"/>
              <c:layout>
                <c:manualLayout>
                  <c:x val="1.6995223137912355E-2"/>
                  <c:y val="3.81097256019736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B27-492E-AAF3-223A49F74CC4}"/>
                </c:ext>
              </c:extLst>
            </c:dLbl>
            <c:dLbl>
              <c:idx val="2"/>
              <c:delete val="1"/>
              <c:extLst>
                <c:ext xmlns:c15="http://schemas.microsoft.com/office/drawing/2012/chart" uri="{CE6537A1-D6FC-4f65-9D91-7224C49458BB}"/>
                <c:ext xmlns:c16="http://schemas.microsoft.com/office/drawing/2014/chart" uri="{C3380CC4-5D6E-409C-BE32-E72D297353CC}">
                  <c16:uniqueId val="{00000001-1B27-492E-AAF3-223A49F74CC4}"/>
                </c:ext>
              </c:extLst>
            </c:dLbl>
            <c:dLbl>
              <c:idx val="3"/>
              <c:layout>
                <c:manualLayout>
                  <c:x val="1.6995223137912355E-2"/>
                  <c:y val="3.81099256530267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B27-492E-AAF3-223A49F74CC4}"/>
                </c:ext>
              </c:extLst>
            </c:dLbl>
            <c:dLbl>
              <c:idx val="5"/>
              <c:layout>
                <c:manualLayout>
                  <c:x val="1.529570082412115E-2"/>
                  <c:y val="3.81097256019736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B27-492E-AAF3-223A49F74CC4}"/>
                </c:ext>
              </c:extLst>
            </c:dLbl>
            <c:spPr>
              <a:noFill/>
              <a:ln>
                <a:noFill/>
              </a:ln>
              <a:effectLst/>
            </c:spPr>
            <c:txPr>
              <a:bodyPr wrap="square" lIns="38100" tIns="19050" rIns="38100" bIns="19050" anchor="ctr">
                <a:spAutoFit/>
              </a:bodyPr>
              <a:lstStyle/>
              <a:p>
                <a:pPr>
                  <a:defRPr sz="800">
                    <a:solidFill>
                      <a:sysClr val="windowText" lastClr="000000"/>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'Q7(A)'!$D$13:$I$13</c:f>
              <c:strCache>
                <c:ptCount val="6"/>
                <c:pt idx="0">
                  <c:v>A.エンドユーザー（n=162）</c:v>
                </c:pt>
                <c:pt idx="1">
                  <c:v>B.メーカー（n=180）</c:v>
                </c:pt>
                <c:pt idx="2">
                  <c:v>C.系列ソフトウェア企業（n=20）</c:v>
                </c:pt>
                <c:pt idx="3">
                  <c:v>D.受託ソフトウェア企業（n=266）</c:v>
                </c:pt>
                <c:pt idx="4">
                  <c:v>E.独立系ソフトウェア企業（n=96）</c:v>
                </c:pt>
                <c:pt idx="5">
                  <c:v>F.その他（n=89）</c:v>
                </c:pt>
              </c:strCache>
            </c:strRef>
          </c:cat>
          <c:val>
            <c:numRef>
              <c:f>'Q7(A)'!$D$14:$I$14</c:f>
              <c:numCache>
                <c:formatCode>0.0%</c:formatCode>
                <c:ptCount val="6"/>
                <c:pt idx="0">
                  <c:v>1.8518518518518517E-2</c:v>
                </c:pt>
                <c:pt idx="1">
                  <c:v>0.05</c:v>
                </c:pt>
                <c:pt idx="2">
                  <c:v>0</c:v>
                </c:pt>
                <c:pt idx="3">
                  <c:v>1.5037593984962405E-2</c:v>
                </c:pt>
                <c:pt idx="4">
                  <c:v>6.25E-2</c:v>
                </c:pt>
                <c:pt idx="5">
                  <c:v>2.247191011235955E-2</c:v>
                </c:pt>
              </c:numCache>
            </c:numRef>
          </c:val>
          <c:extLst>
            <c:ext xmlns:c16="http://schemas.microsoft.com/office/drawing/2014/chart" uri="{C3380CC4-5D6E-409C-BE32-E72D297353CC}">
              <c16:uniqueId val="{00000000-A31F-4186-B47B-25250A41EB33}"/>
            </c:ext>
          </c:extLst>
        </c:ser>
        <c:ser>
          <c:idx val="1"/>
          <c:order val="1"/>
          <c:tx>
            <c:strRef>
              <c:f>'Q7(A)'!$C$15</c:f>
              <c:strCache>
                <c:ptCount val="1"/>
                <c:pt idx="0">
                  <c:v>2.増加する</c:v>
                </c:pt>
              </c:strCache>
            </c:strRef>
          </c:tx>
          <c:spPr>
            <a:solidFill>
              <a:srgbClr val="FFCC99"/>
            </a:solidFill>
            <a:ln>
              <a:solidFill>
                <a:schemeClr val="tx1"/>
              </a:solidFill>
            </a:ln>
          </c:spPr>
          <c:invertIfNegative val="0"/>
          <c:dLbls>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'Q7(A)'!$D$13:$I$13</c:f>
              <c:strCache>
                <c:ptCount val="6"/>
                <c:pt idx="0">
                  <c:v>A.エンドユーザー（n=162）</c:v>
                </c:pt>
                <c:pt idx="1">
                  <c:v>B.メーカー（n=180）</c:v>
                </c:pt>
                <c:pt idx="2">
                  <c:v>C.系列ソフトウェア企業（n=20）</c:v>
                </c:pt>
                <c:pt idx="3">
                  <c:v>D.受託ソフトウェア企業（n=266）</c:v>
                </c:pt>
                <c:pt idx="4">
                  <c:v>E.独立系ソフトウェア企業（n=96）</c:v>
                </c:pt>
                <c:pt idx="5">
                  <c:v>F.その他（n=89）</c:v>
                </c:pt>
              </c:strCache>
            </c:strRef>
          </c:cat>
          <c:val>
            <c:numRef>
              <c:f>'Q7(A)'!$D$15:$I$15</c:f>
              <c:numCache>
                <c:formatCode>0.0%</c:formatCode>
                <c:ptCount val="6"/>
                <c:pt idx="0">
                  <c:v>0.23456790123456789</c:v>
                </c:pt>
                <c:pt idx="1">
                  <c:v>0.41666666666666669</c:v>
                </c:pt>
                <c:pt idx="2">
                  <c:v>0.5</c:v>
                </c:pt>
                <c:pt idx="3">
                  <c:v>0.37593984962406013</c:v>
                </c:pt>
                <c:pt idx="4">
                  <c:v>0.45833333333333331</c:v>
                </c:pt>
                <c:pt idx="5">
                  <c:v>0.2696629213483146</c:v>
                </c:pt>
              </c:numCache>
            </c:numRef>
          </c:val>
          <c:extLst>
            <c:ext xmlns:c16="http://schemas.microsoft.com/office/drawing/2014/chart" uri="{C3380CC4-5D6E-409C-BE32-E72D297353CC}">
              <c16:uniqueId val="{00000001-A31F-4186-B47B-25250A41EB33}"/>
            </c:ext>
          </c:extLst>
        </c:ser>
        <c:ser>
          <c:idx val="2"/>
          <c:order val="2"/>
          <c:tx>
            <c:strRef>
              <c:f>'Q7(A)'!$C$16</c:f>
              <c:strCache>
                <c:ptCount val="1"/>
                <c:pt idx="0">
                  <c:v>3.変わらない</c:v>
                </c:pt>
              </c:strCache>
            </c:strRef>
          </c:tx>
          <c:spPr>
            <a:solidFill>
              <a:srgbClr val="FFFF99"/>
            </a:solidFill>
            <a:ln>
              <a:solidFill>
                <a:schemeClr val="tx1"/>
              </a:solidFill>
            </a:ln>
          </c:spPr>
          <c:invertIfNegative val="0"/>
          <c:dLbls>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'Q7(A)'!$D$13:$I$13</c:f>
              <c:strCache>
                <c:ptCount val="6"/>
                <c:pt idx="0">
                  <c:v>A.エンドユーザー（n=162）</c:v>
                </c:pt>
                <c:pt idx="1">
                  <c:v>B.メーカー（n=180）</c:v>
                </c:pt>
                <c:pt idx="2">
                  <c:v>C.系列ソフトウェア企業（n=20）</c:v>
                </c:pt>
                <c:pt idx="3">
                  <c:v>D.受託ソフトウェア企業（n=266）</c:v>
                </c:pt>
                <c:pt idx="4">
                  <c:v>E.独立系ソフトウェア企業（n=96）</c:v>
                </c:pt>
                <c:pt idx="5">
                  <c:v>F.その他（n=89）</c:v>
                </c:pt>
              </c:strCache>
            </c:strRef>
          </c:cat>
          <c:val>
            <c:numRef>
              <c:f>'Q7(A)'!$D$16:$I$16</c:f>
              <c:numCache>
                <c:formatCode>0.0%</c:formatCode>
                <c:ptCount val="6"/>
                <c:pt idx="0">
                  <c:v>0.22222222222222221</c:v>
                </c:pt>
                <c:pt idx="1">
                  <c:v>0.12777777777777777</c:v>
                </c:pt>
                <c:pt idx="2">
                  <c:v>0.25</c:v>
                </c:pt>
                <c:pt idx="3">
                  <c:v>0.22932330827067668</c:v>
                </c:pt>
                <c:pt idx="4">
                  <c:v>0.125</c:v>
                </c:pt>
                <c:pt idx="5">
                  <c:v>0.16853932584269662</c:v>
                </c:pt>
              </c:numCache>
            </c:numRef>
          </c:val>
          <c:extLst>
            <c:ext xmlns:c16="http://schemas.microsoft.com/office/drawing/2014/chart" uri="{C3380CC4-5D6E-409C-BE32-E72D297353CC}">
              <c16:uniqueId val="{00000002-A31F-4186-B47B-25250A41EB33}"/>
            </c:ext>
          </c:extLst>
        </c:ser>
        <c:ser>
          <c:idx val="3"/>
          <c:order val="3"/>
          <c:tx>
            <c:strRef>
              <c:f>'Q7(A)'!$C$17</c:f>
              <c:strCache>
                <c:ptCount val="1"/>
                <c:pt idx="0">
                  <c:v>4.減少する</c:v>
                </c:pt>
              </c:strCache>
            </c:strRef>
          </c:tx>
          <c:spPr>
            <a:solidFill>
              <a:srgbClr val="2E75B6"/>
            </a:solidFill>
            <a:ln>
              <a:solidFill>
                <a:schemeClr val="tx1"/>
              </a:solidFill>
            </a:ln>
          </c:spPr>
          <c:invertIfNegative val="0"/>
          <c:dLbls>
            <c:spPr>
              <a:noFill/>
              <a:ln>
                <a:noFill/>
              </a:ln>
              <a:effectLst/>
            </c:spPr>
            <c:txPr>
              <a:bodyPr wrap="square" lIns="38100" tIns="19050" rIns="38100" bIns="19050" anchor="ctr">
                <a:spAutoFit/>
              </a:bodyPr>
              <a:lstStyle/>
              <a:p>
                <a:pPr>
                  <a:defRPr sz="800">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'Q7(A)'!$D$13:$I$13</c:f>
              <c:strCache>
                <c:ptCount val="6"/>
                <c:pt idx="0">
                  <c:v>A.エンドユーザー（n=162）</c:v>
                </c:pt>
                <c:pt idx="1">
                  <c:v>B.メーカー（n=180）</c:v>
                </c:pt>
                <c:pt idx="2">
                  <c:v>C.系列ソフトウェア企業（n=20）</c:v>
                </c:pt>
                <c:pt idx="3">
                  <c:v>D.受託ソフトウェア企業（n=266）</c:v>
                </c:pt>
                <c:pt idx="4">
                  <c:v>E.独立系ソフトウェア企業（n=96）</c:v>
                </c:pt>
                <c:pt idx="5">
                  <c:v>F.その他（n=89）</c:v>
                </c:pt>
              </c:strCache>
            </c:strRef>
          </c:cat>
          <c:val>
            <c:numRef>
              <c:f>'Q7(A)'!$D$17:$I$17</c:f>
              <c:numCache>
                <c:formatCode>0.0%</c:formatCode>
                <c:ptCount val="6"/>
                <c:pt idx="0">
                  <c:v>0.19753086419753085</c:v>
                </c:pt>
                <c:pt idx="1">
                  <c:v>0.16666666666666666</c:v>
                </c:pt>
                <c:pt idx="2">
                  <c:v>0.15</c:v>
                </c:pt>
                <c:pt idx="3">
                  <c:v>0.15413533834586465</c:v>
                </c:pt>
                <c:pt idx="4">
                  <c:v>8.3333333333333329E-2</c:v>
                </c:pt>
                <c:pt idx="5">
                  <c:v>0.1797752808988764</c:v>
                </c:pt>
              </c:numCache>
            </c:numRef>
          </c:val>
          <c:extLst>
            <c:ext xmlns:c16="http://schemas.microsoft.com/office/drawing/2014/chart" uri="{C3380CC4-5D6E-409C-BE32-E72D297353CC}">
              <c16:uniqueId val="{00000003-A31F-4186-B47B-25250A41EB33}"/>
            </c:ext>
          </c:extLst>
        </c:ser>
        <c:ser>
          <c:idx val="4"/>
          <c:order val="4"/>
          <c:tx>
            <c:strRef>
              <c:f>'Q7(A)'!$C$18</c:f>
              <c:strCache>
                <c:ptCount val="1"/>
                <c:pt idx="0">
                  <c:v>5.大幅に減少する</c:v>
                </c:pt>
              </c:strCache>
            </c:strRef>
          </c:tx>
          <c:spPr>
            <a:solidFill>
              <a:srgbClr val="9DC3E6"/>
            </a:solidFill>
            <a:ln>
              <a:solidFill>
                <a:schemeClr val="tx1"/>
              </a:solidFill>
            </a:ln>
          </c:spPr>
          <c:invertIfNegative val="0"/>
          <c:dLbls>
            <c:dLbl>
              <c:idx val="0"/>
              <c:layout>
                <c:manualLayout>
                  <c:x val="0"/>
                  <c:y val="3.81097256019736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B27-492E-AAF3-223A49F74CC4}"/>
                </c:ext>
              </c:extLst>
            </c:dLbl>
            <c:dLbl>
              <c:idx val="1"/>
              <c:layout>
                <c:manualLayout>
                  <c:x val="0"/>
                  <c:y val="3.81097256019736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B27-492E-AAF3-223A49F74CC4}"/>
                </c:ext>
              </c:extLst>
            </c:dLbl>
            <c:dLbl>
              <c:idx val="2"/>
              <c:delete val="1"/>
              <c:extLst>
                <c:ext xmlns:c15="http://schemas.microsoft.com/office/drawing/2012/chart" uri="{CE6537A1-D6FC-4f65-9D91-7224C49458BB}"/>
                <c:ext xmlns:c16="http://schemas.microsoft.com/office/drawing/2014/chart" uri="{C3380CC4-5D6E-409C-BE32-E72D297353CC}">
                  <c16:uniqueId val="{00000004-1B27-492E-AAF3-223A49F74CC4}"/>
                </c:ext>
              </c:extLst>
            </c:dLbl>
            <c:dLbl>
              <c:idx val="3"/>
              <c:layout>
                <c:manualLayout>
                  <c:x val="-3.3990446275824712E-3"/>
                  <c:y val="3.81097256019737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B27-492E-AAF3-223A49F74CC4}"/>
                </c:ext>
              </c:extLst>
            </c:dLbl>
            <c:dLbl>
              <c:idx val="4"/>
              <c:layout>
                <c:manualLayout>
                  <c:x val="6.7980892551648174E-3"/>
                  <c:y val="3.81097256019737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B27-492E-AAF3-223A49F74CC4}"/>
                </c:ext>
              </c:extLst>
            </c:dLbl>
            <c:dLbl>
              <c:idx val="5"/>
              <c:layout>
                <c:manualLayout>
                  <c:x val="1.6995223137912356E-3"/>
                  <c:y val="3.81097256019736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B27-492E-AAF3-223A49F74CC4}"/>
                </c:ext>
              </c:extLst>
            </c:dLbl>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'Q7(A)'!$D$13:$I$13</c:f>
              <c:strCache>
                <c:ptCount val="6"/>
                <c:pt idx="0">
                  <c:v>A.エンドユーザー（n=162）</c:v>
                </c:pt>
                <c:pt idx="1">
                  <c:v>B.メーカー（n=180）</c:v>
                </c:pt>
                <c:pt idx="2">
                  <c:v>C.系列ソフトウェア企業（n=20）</c:v>
                </c:pt>
                <c:pt idx="3">
                  <c:v>D.受託ソフトウェア企業（n=266）</c:v>
                </c:pt>
                <c:pt idx="4">
                  <c:v>E.独立系ソフトウェア企業（n=96）</c:v>
                </c:pt>
                <c:pt idx="5">
                  <c:v>F.その他（n=89）</c:v>
                </c:pt>
              </c:strCache>
            </c:strRef>
          </c:cat>
          <c:val>
            <c:numRef>
              <c:f>'Q7(A)'!$D$18:$I$18</c:f>
              <c:numCache>
                <c:formatCode>0.0%</c:formatCode>
                <c:ptCount val="6"/>
                <c:pt idx="0">
                  <c:v>6.1728395061728392E-3</c:v>
                </c:pt>
                <c:pt idx="1">
                  <c:v>1.6666666666666666E-2</c:v>
                </c:pt>
                <c:pt idx="2">
                  <c:v>0</c:v>
                </c:pt>
                <c:pt idx="3">
                  <c:v>3.7593984962406013E-3</c:v>
                </c:pt>
                <c:pt idx="4">
                  <c:v>1.0416666666666666E-2</c:v>
                </c:pt>
                <c:pt idx="5">
                  <c:v>1.1235955056179775E-2</c:v>
                </c:pt>
              </c:numCache>
            </c:numRef>
          </c:val>
          <c:extLst>
            <c:ext xmlns:c16="http://schemas.microsoft.com/office/drawing/2014/chart" uri="{C3380CC4-5D6E-409C-BE32-E72D297353CC}">
              <c16:uniqueId val="{00000004-A31F-4186-B47B-25250A41EB33}"/>
            </c:ext>
          </c:extLst>
        </c:ser>
        <c:ser>
          <c:idx val="5"/>
          <c:order val="5"/>
          <c:tx>
            <c:strRef>
              <c:f>'Q7(A)'!$C$19</c:f>
              <c:strCache>
                <c:ptCount val="1"/>
                <c:pt idx="0">
                  <c:v>6.わからない</c:v>
                </c:pt>
              </c:strCache>
            </c:strRef>
          </c:tx>
          <c:spPr>
            <a:solidFill>
              <a:srgbClr val="FFFFFF"/>
            </a:solidFill>
            <a:ln>
              <a:solidFill>
                <a:schemeClr val="tx1"/>
              </a:solidFill>
            </a:ln>
          </c:spPr>
          <c:invertIfNegative val="0"/>
          <c:dLbls>
            <c:spPr>
              <a:noFill/>
              <a:ln>
                <a:noFill/>
              </a:ln>
              <a:effectLst/>
            </c:spPr>
            <c:txPr>
              <a:bodyPr wrap="square" lIns="38100" tIns="19050" rIns="38100" bIns="19050" anchor="ctr">
                <a:spAutoFit/>
              </a:bodyPr>
              <a:lstStyle/>
              <a:p>
                <a:pPr>
                  <a:defRPr sz="800">
                    <a:solidFill>
                      <a:schemeClr val="tx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'Q7(A)'!$D$13:$I$13</c:f>
              <c:strCache>
                <c:ptCount val="6"/>
                <c:pt idx="0">
                  <c:v>A.エンドユーザー（n=162）</c:v>
                </c:pt>
                <c:pt idx="1">
                  <c:v>B.メーカー（n=180）</c:v>
                </c:pt>
                <c:pt idx="2">
                  <c:v>C.系列ソフトウェア企業（n=20）</c:v>
                </c:pt>
                <c:pt idx="3">
                  <c:v>D.受託ソフトウェア企業（n=266）</c:v>
                </c:pt>
                <c:pt idx="4">
                  <c:v>E.独立系ソフトウェア企業（n=96）</c:v>
                </c:pt>
                <c:pt idx="5">
                  <c:v>F.その他（n=89）</c:v>
                </c:pt>
              </c:strCache>
            </c:strRef>
          </c:cat>
          <c:val>
            <c:numRef>
              <c:f>'Q7(A)'!$D$19:$I$19</c:f>
              <c:numCache>
                <c:formatCode>0.0%</c:formatCode>
                <c:ptCount val="6"/>
                <c:pt idx="0">
                  <c:v>0.32098765432098764</c:v>
                </c:pt>
                <c:pt idx="1">
                  <c:v>0.22222222222222221</c:v>
                </c:pt>
                <c:pt idx="2">
                  <c:v>0.1</c:v>
                </c:pt>
                <c:pt idx="3">
                  <c:v>0.22180451127819548</c:v>
                </c:pt>
                <c:pt idx="4">
                  <c:v>0.26041666666666669</c:v>
                </c:pt>
                <c:pt idx="5">
                  <c:v>0.34831460674157305</c:v>
                </c:pt>
              </c:numCache>
            </c:numRef>
          </c:val>
          <c:extLst>
            <c:ext xmlns:c16="http://schemas.microsoft.com/office/drawing/2014/chart" uri="{C3380CC4-5D6E-409C-BE32-E72D297353CC}">
              <c16:uniqueId val="{00000005-A31F-4186-B47B-25250A41EB33}"/>
            </c:ext>
          </c:extLst>
        </c:ser>
        <c:dLbls>
          <c:showLegendKey val="0"/>
          <c:showVal val="0"/>
          <c:showCatName val="0"/>
          <c:showSerName val="0"/>
          <c:showPercent val="0"/>
          <c:showBubbleSize val="0"/>
        </c:dLbls>
        <c:gapWidth val="150"/>
        <c:overlap val="100"/>
        <c:axId val="442393728"/>
        <c:axId val="442395264"/>
      </c:barChart>
      <c:catAx>
        <c:axId val="442393728"/>
        <c:scaling>
          <c:orientation val="maxMin"/>
        </c:scaling>
        <c:delete val="0"/>
        <c:axPos val="l"/>
        <c:numFmt formatCode="General" sourceLinked="0"/>
        <c:majorTickMark val="none"/>
        <c:minorTickMark val="none"/>
        <c:tickLblPos val="nextTo"/>
        <c:spPr>
          <a:ln>
            <a:solidFill>
              <a:schemeClr val="tx1"/>
            </a:solidFill>
          </a:ln>
        </c:spPr>
        <c:txPr>
          <a:bodyPr/>
          <a:lstStyle/>
          <a:p>
            <a:pPr>
              <a:defRPr sz="900"/>
            </a:pPr>
            <a:endParaRPr lang="ja-JP"/>
          </a:p>
        </c:txPr>
        <c:crossAx val="442395264"/>
        <c:crosses val="autoZero"/>
        <c:auto val="1"/>
        <c:lblAlgn val="ctr"/>
        <c:lblOffset val="100"/>
        <c:noMultiLvlLbl val="0"/>
      </c:catAx>
      <c:valAx>
        <c:axId val="442395264"/>
        <c:scaling>
          <c:orientation val="minMax"/>
        </c:scaling>
        <c:delete val="0"/>
        <c:axPos val="t"/>
        <c:majorGridlines>
          <c:spPr>
            <a:ln>
              <a:solidFill>
                <a:schemeClr val="bg1">
                  <a:lumMod val="50000"/>
                </a:schemeClr>
              </a:solidFill>
            </a:ln>
          </c:spPr>
        </c:majorGridlines>
        <c:numFmt formatCode="0%" sourceLinked="1"/>
        <c:majorTickMark val="none"/>
        <c:minorTickMark val="none"/>
        <c:tickLblPos val="nextTo"/>
        <c:spPr>
          <a:ln>
            <a:solidFill>
              <a:schemeClr val="tx1"/>
            </a:solidFill>
          </a:ln>
        </c:spPr>
        <c:crossAx val="442393728"/>
        <c:crosses val="autoZero"/>
        <c:crossBetween val="between"/>
      </c:valAx>
      <c:spPr>
        <a:ln>
          <a:solidFill>
            <a:schemeClr val="tx1"/>
          </a:solidFill>
        </a:ln>
      </c:spPr>
    </c:plotArea>
    <c:legend>
      <c:legendPos val="b"/>
      <c:layout>
        <c:manualLayout>
          <c:xMode val="edge"/>
          <c:yMode val="edge"/>
          <c:x val="0.19318502788580103"/>
          <c:y val="0.91992381251595423"/>
          <c:w val="0.80681492207608696"/>
          <c:h val="4.2966725933451869E-2"/>
        </c:manualLayout>
      </c:layout>
      <c:overlay val="0"/>
      <c:txPr>
        <a:bodyPr/>
        <a:lstStyle/>
        <a:p>
          <a:pPr>
            <a:defRPr sz="1000"/>
          </a:pPr>
          <a:endParaRPr lang="ja-JP"/>
        </a:p>
      </c:txPr>
    </c:legend>
    <c:plotVisOnly val="1"/>
    <c:dispBlanksAs val="gap"/>
    <c:showDLblsOverMax val="0"/>
  </c:chart>
  <c:spPr>
    <a:ln>
      <a:noFill/>
    </a:ln>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altLang="ja-JP" sz="1200" b="1" i="0" baseline="0" dirty="0">
                <a:effectLst/>
              </a:rPr>
              <a:t>Q7.</a:t>
            </a:r>
            <a:r>
              <a:rPr lang="ja-JP" altLang="ja-JP" sz="1200" b="1" i="0" baseline="0" dirty="0">
                <a:effectLst/>
              </a:rPr>
              <a:t>事業環境の変化</a:t>
            </a:r>
            <a:r>
              <a:rPr lang="ja-JP" altLang="en-US" sz="1200" b="1" i="0" baseline="0" dirty="0">
                <a:effectLst/>
              </a:rPr>
              <a:t>が利益に及ぼす</a:t>
            </a:r>
            <a:r>
              <a:rPr lang="ja-JP" altLang="ja-JP" sz="1200" b="1" i="0" baseline="0" dirty="0">
                <a:effectLst/>
              </a:rPr>
              <a:t>影響</a:t>
            </a:r>
            <a:endParaRPr lang="ja-JP" altLang="ja-JP" sz="1200" dirty="0">
              <a:effectLst/>
            </a:endParaRPr>
          </a:p>
        </c:rich>
      </c:tx>
      <c:layout>
        <c:manualLayout>
          <c:xMode val="edge"/>
          <c:yMode val="edge"/>
          <c:x val="0.40914021164021164"/>
          <c:y val="5.1642857142857141E-3"/>
        </c:manualLayout>
      </c:layout>
      <c:overlay val="0"/>
    </c:title>
    <c:autoTitleDeleted val="0"/>
    <c:plotArea>
      <c:layout>
        <c:manualLayout>
          <c:layoutTarget val="inner"/>
          <c:xMode val="edge"/>
          <c:yMode val="edge"/>
          <c:x val="0.2582114708508072"/>
          <c:y val="0.1889507777045111"/>
          <c:w val="0.69992739937518667"/>
          <c:h val="0.69159559973036144"/>
        </c:manualLayout>
      </c:layout>
      <c:barChart>
        <c:barDir val="bar"/>
        <c:grouping val="percentStacked"/>
        <c:varyColors val="0"/>
        <c:ser>
          <c:idx val="0"/>
          <c:order val="0"/>
          <c:tx>
            <c:strRef>
              <c:f>'Q7(B)'!$C$15</c:f>
              <c:strCache>
                <c:ptCount val="1"/>
                <c:pt idx="0">
                  <c:v>1.大幅に増加する</c:v>
                </c:pt>
              </c:strCache>
            </c:strRef>
          </c:tx>
          <c:spPr>
            <a:solidFill>
              <a:srgbClr val="FF9966"/>
            </a:solidFill>
            <a:ln>
              <a:solidFill>
                <a:schemeClr val="tx1"/>
              </a:solidFill>
            </a:ln>
          </c:spPr>
          <c:invertIfNegative val="0"/>
          <c:dLbls>
            <c:dLbl>
              <c:idx val="0"/>
              <c:layout>
                <c:manualLayout>
                  <c:x val="1.0197133882747412E-2"/>
                  <c:y val="3.72697540828537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AFB-4FFC-87CD-8DC744888829}"/>
                </c:ext>
              </c:extLst>
            </c:dLbl>
            <c:dLbl>
              <c:idx val="1"/>
              <c:layout>
                <c:manualLayout>
                  <c:x val="3.3990446275824712E-3"/>
                  <c:y val="5.21771079248360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AFB-4FFC-87CD-8DC744888829}"/>
                </c:ext>
              </c:extLst>
            </c:dLbl>
            <c:dLbl>
              <c:idx val="2"/>
              <c:delete val="1"/>
              <c:extLst>
                <c:ext xmlns:c15="http://schemas.microsoft.com/office/drawing/2012/chart" uri="{CE6537A1-D6FC-4f65-9D91-7224C49458BB}"/>
                <c:ext xmlns:c16="http://schemas.microsoft.com/office/drawing/2014/chart" uri="{C3380CC4-5D6E-409C-BE32-E72D297353CC}">
                  <c16:uniqueId val="{00000002-2AFB-4FFC-87CD-8DC744888829}"/>
                </c:ext>
              </c:extLst>
            </c:dLbl>
            <c:dLbl>
              <c:idx val="3"/>
              <c:layout>
                <c:manualLayout>
                  <c:x val="1.5295700824121119E-2"/>
                  <c:y val="4.22386111772481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AFB-4FFC-87CD-8DC744888829}"/>
                </c:ext>
              </c:extLst>
            </c:dLbl>
            <c:dLbl>
              <c:idx val="4"/>
              <c:layout>
                <c:manualLayout>
                  <c:x val="3.3990446275824712E-3"/>
                  <c:y val="4.47232353641451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AFB-4FFC-87CD-8DC744888829}"/>
                </c:ext>
              </c:extLst>
            </c:dLbl>
            <c:dLbl>
              <c:idx val="5"/>
              <c:layout>
                <c:manualLayout>
                  <c:x val="1.0197133882747412E-2"/>
                  <c:y val="4.72080551907419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AFB-4FFC-87CD-8DC744888829}"/>
                </c:ext>
              </c:extLst>
            </c:dLbl>
            <c:spPr>
              <a:noFill/>
              <a:ln>
                <a:noFill/>
              </a:ln>
              <a:effectLst/>
            </c:spPr>
            <c:txPr>
              <a:bodyPr wrap="square" lIns="38100" tIns="19050" rIns="38100" bIns="19050" anchor="ctr">
                <a:spAutoFit/>
              </a:bodyPr>
              <a:lstStyle/>
              <a:p>
                <a:pPr>
                  <a:defRPr sz="800">
                    <a:solidFill>
                      <a:sysClr val="windowText" lastClr="000000"/>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'Q7(B)'!$D$14:$I$14</c:f>
              <c:strCache>
                <c:ptCount val="6"/>
                <c:pt idx="0">
                  <c:v>A.エンドユーザー（n=162）</c:v>
                </c:pt>
                <c:pt idx="1">
                  <c:v>B.メーカー（n=181）</c:v>
                </c:pt>
                <c:pt idx="2">
                  <c:v>C.系列ソフトウェア企業（n=20）</c:v>
                </c:pt>
                <c:pt idx="3">
                  <c:v>D.受託ソフトウェア企業（n=266）</c:v>
                </c:pt>
                <c:pt idx="4">
                  <c:v>E.独立系ソフトウェア企業（n=96）</c:v>
                </c:pt>
                <c:pt idx="5">
                  <c:v>F.その他（n=89）</c:v>
                </c:pt>
              </c:strCache>
            </c:strRef>
          </c:cat>
          <c:val>
            <c:numRef>
              <c:f>'Q7(B)'!$D$15:$I$15</c:f>
              <c:numCache>
                <c:formatCode>0.0%</c:formatCode>
                <c:ptCount val="6"/>
                <c:pt idx="0">
                  <c:v>2.4691358024691357E-2</c:v>
                </c:pt>
                <c:pt idx="1">
                  <c:v>4.4198895027624308E-2</c:v>
                </c:pt>
                <c:pt idx="2">
                  <c:v>0</c:v>
                </c:pt>
                <c:pt idx="3">
                  <c:v>7.5187969924812026E-3</c:v>
                </c:pt>
                <c:pt idx="4">
                  <c:v>4.1666666666666664E-2</c:v>
                </c:pt>
                <c:pt idx="5">
                  <c:v>2.247191011235955E-2</c:v>
                </c:pt>
              </c:numCache>
            </c:numRef>
          </c:val>
          <c:extLst>
            <c:ext xmlns:c16="http://schemas.microsoft.com/office/drawing/2014/chart" uri="{C3380CC4-5D6E-409C-BE32-E72D297353CC}">
              <c16:uniqueId val="{00000006-2AFB-4FFC-87CD-8DC744888829}"/>
            </c:ext>
          </c:extLst>
        </c:ser>
        <c:ser>
          <c:idx val="1"/>
          <c:order val="1"/>
          <c:tx>
            <c:strRef>
              <c:f>'Q7(B)'!$C$16</c:f>
              <c:strCache>
                <c:ptCount val="1"/>
                <c:pt idx="0">
                  <c:v>2.増加する</c:v>
                </c:pt>
              </c:strCache>
            </c:strRef>
          </c:tx>
          <c:spPr>
            <a:solidFill>
              <a:srgbClr val="FFCC99"/>
            </a:solidFill>
            <a:ln>
              <a:solidFill>
                <a:schemeClr val="tx1"/>
              </a:solidFill>
            </a:ln>
          </c:spPr>
          <c:invertIfNegative val="0"/>
          <c:dLbls>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'Q7(B)'!$D$14:$I$14</c:f>
              <c:strCache>
                <c:ptCount val="6"/>
                <c:pt idx="0">
                  <c:v>A.エンドユーザー（n=162）</c:v>
                </c:pt>
                <c:pt idx="1">
                  <c:v>B.メーカー（n=181）</c:v>
                </c:pt>
                <c:pt idx="2">
                  <c:v>C.系列ソフトウェア企業（n=20）</c:v>
                </c:pt>
                <c:pt idx="3">
                  <c:v>D.受託ソフトウェア企業（n=266）</c:v>
                </c:pt>
                <c:pt idx="4">
                  <c:v>E.独立系ソフトウェア企業（n=96）</c:v>
                </c:pt>
                <c:pt idx="5">
                  <c:v>F.その他（n=89）</c:v>
                </c:pt>
              </c:strCache>
            </c:strRef>
          </c:cat>
          <c:val>
            <c:numRef>
              <c:f>'Q7(B)'!$D$16:$I$16</c:f>
              <c:numCache>
                <c:formatCode>0.0%</c:formatCode>
                <c:ptCount val="6"/>
                <c:pt idx="0">
                  <c:v>0.24074074074074073</c:v>
                </c:pt>
                <c:pt idx="1">
                  <c:v>0.36464088397790057</c:v>
                </c:pt>
                <c:pt idx="2">
                  <c:v>0.3</c:v>
                </c:pt>
                <c:pt idx="3">
                  <c:v>0.31203007518796994</c:v>
                </c:pt>
                <c:pt idx="4">
                  <c:v>0.42708333333333331</c:v>
                </c:pt>
                <c:pt idx="5">
                  <c:v>0.24719101123595505</c:v>
                </c:pt>
              </c:numCache>
            </c:numRef>
          </c:val>
          <c:extLst>
            <c:ext xmlns:c16="http://schemas.microsoft.com/office/drawing/2014/chart" uri="{C3380CC4-5D6E-409C-BE32-E72D297353CC}">
              <c16:uniqueId val="{00000007-2AFB-4FFC-87CD-8DC744888829}"/>
            </c:ext>
          </c:extLst>
        </c:ser>
        <c:ser>
          <c:idx val="2"/>
          <c:order val="2"/>
          <c:tx>
            <c:strRef>
              <c:f>'Q7(B)'!$C$17</c:f>
              <c:strCache>
                <c:ptCount val="1"/>
                <c:pt idx="0">
                  <c:v>3.変わらない</c:v>
                </c:pt>
              </c:strCache>
            </c:strRef>
          </c:tx>
          <c:spPr>
            <a:solidFill>
              <a:srgbClr val="FFFF99"/>
            </a:solidFill>
            <a:ln>
              <a:solidFill>
                <a:schemeClr val="tx1"/>
              </a:solidFill>
            </a:ln>
          </c:spPr>
          <c:invertIfNegative val="0"/>
          <c:dLbls>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'Q7(B)'!$D$14:$I$14</c:f>
              <c:strCache>
                <c:ptCount val="6"/>
                <c:pt idx="0">
                  <c:v>A.エンドユーザー（n=162）</c:v>
                </c:pt>
                <c:pt idx="1">
                  <c:v>B.メーカー（n=181）</c:v>
                </c:pt>
                <c:pt idx="2">
                  <c:v>C.系列ソフトウェア企業（n=20）</c:v>
                </c:pt>
                <c:pt idx="3">
                  <c:v>D.受託ソフトウェア企業（n=266）</c:v>
                </c:pt>
                <c:pt idx="4">
                  <c:v>E.独立系ソフトウェア企業（n=96）</c:v>
                </c:pt>
                <c:pt idx="5">
                  <c:v>F.その他（n=89）</c:v>
                </c:pt>
              </c:strCache>
            </c:strRef>
          </c:cat>
          <c:val>
            <c:numRef>
              <c:f>'Q7(B)'!$D$17:$I$17</c:f>
              <c:numCache>
                <c:formatCode>0.0%</c:formatCode>
                <c:ptCount val="6"/>
                <c:pt idx="0">
                  <c:v>0.18518518518518517</c:v>
                </c:pt>
                <c:pt idx="1">
                  <c:v>0.16022099447513813</c:v>
                </c:pt>
                <c:pt idx="2">
                  <c:v>0.4</c:v>
                </c:pt>
                <c:pt idx="3">
                  <c:v>0.25187969924812031</c:v>
                </c:pt>
                <c:pt idx="4">
                  <c:v>0.10416666666666667</c:v>
                </c:pt>
                <c:pt idx="5">
                  <c:v>0.1797752808988764</c:v>
                </c:pt>
              </c:numCache>
            </c:numRef>
          </c:val>
          <c:extLst>
            <c:ext xmlns:c16="http://schemas.microsoft.com/office/drawing/2014/chart" uri="{C3380CC4-5D6E-409C-BE32-E72D297353CC}">
              <c16:uniqueId val="{00000008-2AFB-4FFC-87CD-8DC744888829}"/>
            </c:ext>
          </c:extLst>
        </c:ser>
        <c:ser>
          <c:idx val="3"/>
          <c:order val="3"/>
          <c:tx>
            <c:strRef>
              <c:f>'Q7(B)'!$C$18</c:f>
              <c:strCache>
                <c:ptCount val="1"/>
                <c:pt idx="0">
                  <c:v>4.減少する</c:v>
                </c:pt>
              </c:strCache>
            </c:strRef>
          </c:tx>
          <c:spPr>
            <a:solidFill>
              <a:srgbClr val="2E75B6"/>
            </a:solidFill>
            <a:ln>
              <a:solidFill>
                <a:schemeClr val="tx1"/>
              </a:solidFill>
            </a:ln>
          </c:spPr>
          <c:invertIfNegative val="0"/>
          <c:dLbls>
            <c:spPr>
              <a:noFill/>
              <a:ln>
                <a:noFill/>
              </a:ln>
              <a:effectLst/>
            </c:spPr>
            <c:txPr>
              <a:bodyPr wrap="square" lIns="38100" tIns="19050" rIns="38100" bIns="19050" anchor="ctr">
                <a:spAutoFit/>
              </a:bodyPr>
              <a:lstStyle/>
              <a:p>
                <a:pPr>
                  <a:defRPr sz="800">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'Q7(B)'!$D$14:$I$14</c:f>
              <c:strCache>
                <c:ptCount val="6"/>
                <c:pt idx="0">
                  <c:v>A.エンドユーザー（n=162）</c:v>
                </c:pt>
                <c:pt idx="1">
                  <c:v>B.メーカー（n=181）</c:v>
                </c:pt>
                <c:pt idx="2">
                  <c:v>C.系列ソフトウェア企業（n=20）</c:v>
                </c:pt>
                <c:pt idx="3">
                  <c:v>D.受託ソフトウェア企業（n=266）</c:v>
                </c:pt>
                <c:pt idx="4">
                  <c:v>E.独立系ソフトウェア企業（n=96）</c:v>
                </c:pt>
                <c:pt idx="5">
                  <c:v>F.その他（n=89）</c:v>
                </c:pt>
              </c:strCache>
            </c:strRef>
          </c:cat>
          <c:val>
            <c:numRef>
              <c:f>'Q7(B)'!$D$18:$I$18</c:f>
              <c:numCache>
                <c:formatCode>0.0%</c:formatCode>
                <c:ptCount val="6"/>
                <c:pt idx="0">
                  <c:v>0.19135802469135801</c:v>
                </c:pt>
                <c:pt idx="1">
                  <c:v>0.20994475138121546</c:v>
                </c:pt>
                <c:pt idx="2">
                  <c:v>0.15</c:v>
                </c:pt>
                <c:pt idx="3">
                  <c:v>0.16917293233082706</c:v>
                </c:pt>
                <c:pt idx="4">
                  <c:v>0.11458333333333333</c:v>
                </c:pt>
                <c:pt idx="5">
                  <c:v>0.19101123595505617</c:v>
                </c:pt>
              </c:numCache>
            </c:numRef>
          </c:val>
          <c:extLst>
            <c:ext xmlns:c16="http://schemas.microsoft.com/office/drawing/2014/chart" uri="{C3380CC4-5D6E-409C-BE32-E72D297353CC}">
              <c16:uniqueId val="{00000009-2AFB-4FFC-87CD-8DC744888829}"/>
            </c:ext>
          </c:extLst>
        </c:ser>
        <c:ser>
          <c:idx val="4"/>
          <c:order val="4"/>
          <c:tx>
            <c:strRef>
              <c:f>'Q7(B)'!$C$19</c:f>
              <c:strCache>
                <c:ptCount val="1"/>
                <c:pt idx="0">
                  <c:v>5.大幅に減少する</c:v>
                </c:pt>
              </c:strCache>
            </c:strRef>
          </c:tx>
          <c:spPr>
            <a:solidFill>
              <a:srgbClr val="9DC3E6"/>
            </a:solidFill>
            <a:ln>
              <a:solidFill>
                <a:schemeClr val="tx1"/>
              </a:solidFill>
            </a:ln>
          </c:spPr>
          <c:invertIfNegative val="0"/>
          <c:dLbls>
            <c:dLbl>
              <c:idx val="0"/>
              <c:layout>
                <c:manualLayout>
                  <c:x val="1.6995223137912356E-3"/>
                  <c:y val="4.2701282941218173E-2"/>
                </c:manualLayout>
              </c:layout>
              <c:spPr>
                <a:noFill/>
                <a:ln>
                  <a:noFill/>
                </a:ln>
                <a:effectLst/>
              </c:spPr>
              <c:txPr>
                <a:bodyPr wrap="square" lIns="38100" tIns="19050" rIns="38100" bIns="19050" anchor="ctr">
                  <a:noAutofit/>
                </a:bodyPr>
                <a:lstStyle/>
                <a:p>
                  <a:pPr>
                    <a:defRPr sz="800"/>
                  </a:pPr>
                  <a:endParaRPr lang="ja-JP"/>
                </a:p>
              </c:txPr>
              <c:showLegendKey val="0"/>
              <c:showVal val="1"/>
              <c:showCatName val="0"/>
              <c:showSerName val="0"/>
              <c:showPercent val="0"/>
              <c:showBubbleSize val="0"/>
              <c:extLst>
                <c:ext xmlns:c15="http://schemas.microsoft.com/office/drawing/2012/chart" uri="{CE6537A1-D6FC-4f65-9D91-7224C49458BB}">
                  <c15:layout>
                    <c:manualLayout>
                      <c:w val="4.5878671771121718E-2"/>
                      <c:h val="3.7791133882702652E-2"/>
                    </c:manualLayout>
                  </c15:layout>
                </c:ext>
                <c:ext xmlns:c16="http://schemas.microsoft.com/office/drawing/2014/chart" uri="{C3380CC4-5D6E-409C-BE32-E72D297353CC}">
                  <c16:uniqueId val="{0000000A-2AFB-4FFC-87CD-8DC744888829}"/>
                </c:ext>
              </c:extLst>
            </c:dLbl>
            <c:dLbl>
              <c:idx val="1"/>
              <c:layout>
                <c:manualLayout>
                  <c:x val="0"/>
                  <c:y val="4.38020303480478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AFB-4FFC-87CD-8DC744888829}"/>
                </c:ext>
              </c:extLst>
            </c:dLbl>
            <c:dLbl>
              <c:idx val="2"/>
              <c:delete val="1"/>
              <c:extLst>
                <c:ext xmlns:c15="http://schemas.microsoft.com/office/drawing/2012/chart" uri="{CE6537A1-D6FC-4f65-9D91-7224C49458BB}"/>
                <c:ext xmlns:c16="http://schemas.microsoft.com/office/drawing/2014/chart" uri="{C3380CC4-5D6E-409C-BE32-E72D297353CC}">
                  <c16:uniqueId val="{0000000C-2AFB-4FFC-87CD-8DC744888829}"/>
                </c:ext>
              </c:extLst>
            </c:dLbl>
            <c:dLbl>
              <c:idx val="3"/>
              <c:layout>
                <c:manualLayout>
                  <c:x val="0"/>
                  <c:y val="4.22386111772481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AFB-4FFC-87CD-8DC744888829}"/>
                </c:ext>
              </c:extLst>
            </c:dLbl>
            <c:dLbl>
              <c:idx val="4"/>
              <c:layout>
                <c:manualLayout>
                  <c:x val="-3.3990446275824712E-3"/>
                  <c:y val="4.47232353641451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AFB-4FFC-87CD-8DC744888829}"/>
                </c:ext>
              </c:extLst>
            </c:dLbl>
            <c:dLbl>
              <c:idx val="5"/>
              <c:layout>
                <c:manualLayout>
                  <c:x val="6.7980892551649423E-3"/>
                  <c:y val="5.2178328994207719E-2"/>
                </c:manualLayout>
              </c:layout>
              <c:spPr>
                <a:noFill/>
                <a:ln>
                  <a:noFill/>
                </a:ln>
                <a:effectLst/>
              </c:spPr>
              <c:txPr>
                <a:bodyPr wrap="square" lIns="38100" tIns="19050" rIns="38100" bIns="19050" anchor="ctr">
                  <a:noAutofit/>
                </a:bodyPr>
                <a:lstStyle/>
                <a:p>
                  <a:pPr>
                    <a:defRPr sz="800"/>
                  </a:pPr>
                  <a:endParaRPr lang="ja-JP"/>
                </a:p>
              </c:txPr>
              <c:showLegendKey val="0"/>
              <c:showVal val="1"/>
              <c:showCatName val="0"/>
              <c:showSerName val="0"/>
              <c:showPercent val="0"/>
              <c:showBubbleSize val="0"/>
              <c:extLst>
                <c:ext xmlns:c15="http://schemas.microsoft.com/office/drawing/2012/chart" uri="{CE6537A1-D6FC-4f65-9D91-7224C49458BB}">
                  <c15:layout>
                    <c:manualLayout>
                      <c:w val="4.5878671771121718E-2"/>
                      <c:h val="3.2821885508908751E-2"/>
                    </c:manualLayout>
                  </c15:layout>
                </c:ext>
                <c:ext xmlns:c16="http://schemas.microsoft.com/office/drawing/2014/chart" uri="{C3380CC4-5D6E-409C-BE32-E72D297353CC}">
                  <c16:uniqueId val="{0000000F-2AFB-4FFC-87CD-8DC744888829}"/>
                </c:ext>
              </c:extLst>
            </c:dLbl>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'Q7(B)'!$D$14:$I$14</c:f>
              <c:strCache>
                <c:ptCount val="6"/>
                <c:pt idx="0">
                  <c:v>A.エンドユーザー（n=162）</c:v>
                </c:pt>
                <c:pt idx="1">
                  <c:v>B.メーカー（n=181）</c:v>
                </c:pt>
                <c:pt idx="2">
                  <c:v>C.系列ソフトウェア企業（n=20）</c:v>
                </c:pt>
                <c:pt idx="3">
                  <c:v>D.受託ソフトウェア企業（n=266）</c:v>
                </c:pt>
                <c:pt idx="4">
                  <c:v>E.独立系ソフトウェア企業（n=96）</c:v>
                </c:pt>
                <c:pt idx="5">
                  <c:v>F.その他（n=89）</c:v>
                </c:pt>
              </c:strCache>
            </c:strRef>
          </c:cat>
          <c:val>
            <c:numRef>
              <c:f>'Q7(B)'!$D$19:$I$19</c:f>
              <c:numCache>
                <c:formatCode>0.0%</c:formatCode>
                <c:ptCount val="6"/>
                <c:pt idx="0">
                  <c:v>3.0864197530864196E-2</c:v>
                </c:pt>
                <c:pt idx="1">
                  <c:v>5.5248618784530384E-3</c:v>
                </c:pt>
                <c:pt idx="2">
                  <c:v>0</c:v>
                </c:pt>
                <c:pt idx="3">
                  <c:v>1.8796992481203006E-2</c:v>
                </c:pt>
                <c:pt idx="4">
                  <c:v>3.125E-2</c:v>
                </c:pt>
                <c:pt idx="5">
                  <c:v>2.247191011235955E-2</c:v>
                </c:pt>
              </c:numCache>
            </c:numRef>
          </c:val>
          <c:extLst>
            <c:ext xmlns:c16="http://schemas.microsoft.com/office/drawing/2014/chart" uri="{C3380CC4-5D6E-409C-BE32-E72D297353CC}">
              <c16:uniqueId val="{00000010-2AFB-4FFC-87CD-8DC744888829}"/>
            </c:ext>
          </c:extLst>
        </c:ser>
        <c:ser>
          <c:idx val="5"/>
          <c:order val="5"/>
          <c:tx>
            <c:strRef>
              <c:f>'Q7(B)'!$C$20</c:f>
              <c:strCache>
                <c:ptCount val="1"/>
                <c:pt idx="0">
                  <c:v>6.わからない</c:v>
                </c:pt>
              </c:strCache>
            </c:strRef>
          </c:tx>
          <c:spPr>
            <a:solidFill>
              <a:schemeClr val="bg1"/>
            </a:solidFill>
            <a:ln>
              <a:solidFill>
                <a:schemeClr val="tx1"/>
              </a:solidFill>
            </a:ln>
          </c:spPr>
          <c:invertIfNegative val="0"/>
          <c:dLbls>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'Q7(B)'!$D$14:$I$14</c:f>
              <c:strCache>
                <c:ptCount val="6"/>
                <c:pt idx="0">
                  <c:v>A.エンドユーザー（n=162）</c:v>
                </c:pt>
                <c:pt idx="1">
                  <c:v>B.メーカー（n=181）</c:v>
                </c:pt>
                <c:pt idx="2">
                  <c:v>C.系列ソフトウェア企業（n=20）</c:v>
                </c:pt>
                <c:pt idx="3">
                  <c:v>D.受託ソフトウェア企業（n=266）</c:v>
                </c:pt>
                <c:pt idx="4">
                  <c:v>E.独立系ソフトウェア企業（n=96）</c:v>
                </c:pt>
                <c:pt idx="5">
                  <c:v>F.その他（n=89）</c:v>
                </c:pt>
              </c:strCache>
            </c:strRef>
          </c:cat>
          <c:val>
            <c:numRef>
              <c:f>'Q7(B)'!$D$20:$I$20</c:f>
              <c:numCache>
                <c:formatCode>0.0%</c:formatCode>
                <c:ptCount val="6"/>
                <c:pt idx="0">
                  <c:v>0.3271604938271605</c:v>
                </c:pt>
                <c:pt idx="1">
                  <c:v>0.21546961325966851</c:v>
                </c:pt>
                <c:pt idx="2">
                  <c:v>0.15</c:v>
                </c:pt>
                <c:pt idx="3">
                  <c:v>0.24060150375939848</c:v>
                </c:pt>
                <c:pt idx="4">
                  <c:v>0.28125</c:v>
                </c:pt>
                <c:pt idx="5">
                  <c:v>0.33707865168539325</c:v>
                </c:pt>
              </c:numCache>
            </c:numRef>
          </c:val>
          <c:extLst>
            <c:ext xmlns:c16="http://schemas.microsoft.com/office/drawing/2014/chart" uri="{C3380CC4-5D6E-409C-BE32-E72D297353CC}">
              <c16:uniqueId val="{00000011-2AFB-4FFC-87CD-8DC744888829}"/>
            </c:ext>
          </c:extLst>
        </c:ser>
        <c:dLbls>
          <c:showLegendKey val="0"/>
          <c:showVal val="0"/>
          <c:showCatName val="0"/>
          <c:showSerName val="0"/>
          <c:showPercent val="0"/>
          <c:showBubbleSize val="0"/>
        </c:dLbls>
        <c:gapWidth val="150"/>
        <c:overlap val="100"/>
        <c:axId val="442752000"/>
        <c:axId val="442438400"/>
      </c:barChart>
      <c:catAx>
        <c:axId val="442752000"/>
        <c:scaling>
          <c:orientation val="maxMin"/>
        </c:scaling>
        <c:delete val="0"/>
        <c:axPos val="l"/>
        <c:numFmt formatCode="General" sourceLinked="0"/>
        <c:majorTickMark val="none"/>
        <c:minorTickMark val="none"/>
        <c:tickLblPos val="nextTo"/>
        <c:spPr>
          <a:ln>
            <a:solidFill>
              <a:schemeClr val="tx1"/>
            </a:solidFill>
          </a:ln>
        </c:spPr>
        <c:txPr>
          <a:bodyPr/>
          <a:lstStyle/>
          <a:p>
            <a:pPr>
              <a:defRPr sz="900"/>
            </a:pPr>
            <a:endParaRPr lang="ja-JP"/>
          </a:p>
        </c:txPr>
        <c:crossAx val="442438400"/>
        <c:crosses val="autoZero"/>
        <c:auto val="1"/>
        <c:lblAlgn val="ctr"/>
        <c:lblOffset val="100"/>
        <c:noMultiLvlLbl val="0"/>
      </c:catAx>
      <c:valAx>
        <c:axId val="442438400"/>
        <c:scaling>
          <c:orientation val="minMax"/>
        </c:scaling>
        <c:delete val="0"/>
        <c:axPos val="t"/>
        <c:majorGridlines>
          <c:spPr>
            <a:ln>
              <a:solidFill>
                <a:schemeClr val="bg1">
                  <a:lumMod val="50000"/>
                </a:schemeClr>
              </a:solidFill>
            </a:ln>
          </c:spPr>
        </c:majorGridlines>
        <c:numFmt formatCode="0%" sourceLinked="1"/>
        <c:majorTickMark val="none"/>
        <c:minorTickMark val="none"/>
        <c:tickLblPos val="nextTo"/>
        <c:spPr>
          <a:ln>
            <a:solidFill>
              <a:schemeClr val="tx1"/>
            </a:solidFill>
          </a:ln>
        </c:spPr>
        <c:crossAx val="442752000"/>
        <c:crosses val="autoZero"/>
        <c:crossBetween val="between"/>
      </c:valAx>
      <c:spPr>
        <a:ln>
          <a:solidFill>
            <a:schemeClr val="tx1"/>
          </a:solidFill>
        </a:ln>
      </c:spPr>
    </c:plotArea>
    <c:legend>
      <c:legendPos val="b"/>
      <c:layout>
        <c:manualLayout>
          <c:xMode val="edge"/>
          <c:yMode val="edge"/>
          <c:x val="0.19318502788580103"/>
          <c:y val="0.91992381251595423"/>
          <c:w val="0.80681492207608696"/>
          <c:h val="4.2966725933451869E-2"/>
        </c:manualLayout>
      </c:layout>
      <c:overlay val="0"/>
      <c:txPr>
        <a:bodyPr/>
        <a:lstStyle/>
        <a:p>
          <a:pPr>
            <a:defRPr sz="1000"/>
          </a:pPr>
          <a:endParaRPr lang="ja-JP"/>
        </a:p>
      </c:txPr>
    </c:legend>
    <c:plotVisOnly val="1"/>
    <c:dispBlanksAs val="gap"/>
    <c:showDLblsOverMax val="0"/>
  </c:chart>
  <c:spPr>
    <a:ln>
      <a:noFill/>
    </a:ln>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78104377104377"/>
          <c:y val="6.2613194444444437E-2"/>
          <c:w val="0.70741026936026941"/>
          <c:h val="0.79335643448300863"/>
        </c:manualLayout>
      </c:layout>
      <c:barChart>
        <c:barDir val="bar"/>
        <c:grouping val="stacked"/>
        <c:varyColors val="0"/>
        <c:ser>
          <c:idx val="0"/>
          <c:order val="0"/>
          <c:tx>
            <c:strRef>
              <c:f>[Q7.事業環境の変化の影響.xlsx]まとめ!$C$5</c:f>
              <c:strCache>
                <c:ptCount val="1"/>
                <c:pt idx="0">
                  <c:v>大幅に増加する</c:v>
                </c:pt>
              </c:strCache>
            </c:strRef>
          </c:tx>
          <c:spPr>
            <a:solidFill>
              <a:srgbClr val="FF9966"/>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[Q7.事業環境の変化の影響.xlsx]まとめ!$B$6:$B$15</c:f>
              <c:strCache>
                <c:ptCount val="9"/>
                <c:pt idx="0">
                  <c:v>売上への影響　　　　　　　　　　　</c:v>
                </c:pt>
                <c:pt idx="1">
                  <c:v>製品利用（n=162）</c:v>
                </c:pt>
                <c:pt idx="2">
                  <c:v>製品開発（n=180）</c:v>
                </c:pt>
                <c:pt idx="3">
                  <c:v>ソフトウェア開発（n=382）</c:v>
                </c:pt>
                <c:pt idx="5">
                  <c:v>利益への影響　　　　　　　　　　　</c:v>
                </c:pt>
                <c:pt idx="6">
                  <c:v>製品利用（n=162）</c:v>
                </c:pt>
                <c:pt idx="7">
                  <c:v>製品開発（n=181）</c:v>
                </c:pt>
                <c:pt idx="8">
                  <c:v>ソフトウェア開発（n=382）</c:v>
                </c:pt>
              </c:strCache>
            </c:strRef>
          </c:cat>
          <c:val>
            <c:numRef>
              <c:f>[Q7.事業環境の変化の影響.xlsx]まとめ!$C$6:$C$15</c:f>
              <c:numCache>
                <c:formatCode>0.0%</c:formatCode>
                <c:ptCount val="10"/>
                <c:pt idx="1">
                  <c:v>1.8518518518518517E-2</c:v>
                </c:pt>
                <c:pt idx="2">
                  <c:v>0.05</c:v>
                </c:pt>
                <c:pt idx="3">
                  <c:v>2.6178010471204188E-2</c:v>
                </c:pt>
                <c:pt idx="6">
                  <c:v>2.4691358024691357E-2</c:v>
                </c:pt>
                <c:pt idx="7">
                  <c:v>4.4198895027624308E-2</c:v>
                </c:pt>
                <c:pt idx="8">
                  <c:v>1.5706806282722512E-2</c:v>
                </c:pt>
              </c:numCache>
            </c:numRef>
          </c:val>
          <c:extLst>
            <c:ext xmlns:c16="http://schemas.microsoft.com/office/drawing/2014/chart" uri="{C3380CC4-5D6E-409C-BE32-E72D297353CC}">
              <c16:uniqueId val="{00000000-D19F-46AA-9A8F-A58CF2C55928}"/>
            </c:ext>
          </c:extLst>
        </c:ser>
        <c:ser>
          <c:idx val="1"/>
          <c:order val="1"/>
          <c:tx>
            <c:strRef>
              <c:f>[Q7.事業環境の変化の影響.xlsx]まとめ!$D$5</c:f>
              <c:strCache>
                <c:ptCount val="1"/>
                <c:pt idx="0">
                  <c:v>増加する</c:v>
                </c:pt>
              </c:strCache>
            </c:strRef>
          </c:tx>
          <c:spPr>
            <a:solidFill>
              <a:srgbClr val="FFCC99"/>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[Q7.事業環境の変化の影響.xlsx]まとめ!$B$6:$B$15</c:f>
              <c:strCache>
                <c:ptCount val="9"/>
                <c:pt idx="0">
                  <c:v>売上への影響　　　　　　　　　　　</c:v>
                </c:pt>
                <c:pt idx="1">
                  <c:v>製品利用（n=162）</c:v>
                </c:pt>
                <c:pt idx="2">
                  <c:v>製品開発（n=180）</c:v>
                </c:pt>
                <c:pt idx="3">
                  <c:v>ソフトウェア開発（n=382）</c:v>
                </c:pt>
                <c:pt idx="5">
                  <c:v>利益への影響　　　　　　　　　　　</c:v>
                </c:pt>
                <c:pt idx="6">
                  <c:v>製品利用（n=162）</c:v>
                </c:pt>
                <c:pt idx="7">
                  <c:v>製品開発（n=181）</c:v>
                </c:pt>
                <c:pt idx="8">
                  <c:v>ソフトウェア開発（n=382）</c:v>
                </c:pt>
              </c:strCache>
            </c:strRef>
          </c:cat>
          <c:val>
            <c:numRef>
              <c:f>[Q7.事業環境の変化の影響.xlsx]まとめ!$D$6:$D$15</c:f>
              <c:numCache>
                <c:formatCode>0.0%</c:formatCode>
                <c:ptCount val="10"/>
                <c:pt idx="1">
                  <c:v>0.23456790123456789</c:v>
                </c:pt>
                <c:pt idx="2">
                  <c:v>0.41666666666666669</c:v>
                </c:pt>
                <c:pt idx="3">
                  <c:v>0.40314136125654448</c:v>
                </c:pt>
                <c:pt idx="6">
                  <c:v>0.24074074074074073</c:v>
                </c:pt>
                <c:pt idx="7">
                  <c:v>0.36464088397790057</c:v>
                </c:pt>
                <c:pt idx="8">
                  <c:v>0.34031413612565448</c:v>
                </c:pt>
              </c:numCache>
            </c:numRef>
          </c:val>
          <c:extLst>
            <c:ext xmlns:c16="http://schemas.microsoft.com/office/drawing/2014/chart" uri="{C3380CC4-5D6E-409C-BE32-E72D297353CC}">
              <c16:uniqueId val="{00000001-D19F-46AA-9A8F-A58CF2C55928}"/>
            </c:ext>
          </c:extLst>
        </c:ser>
        <c:ser>
          <c:idx val="2"/>
          <c:order val="2"/>
          <c:tx>
            <c:strRef>
              <c:f>[Q7.事業環境の変化の影響.xlsx]まとめ!$E$5</c:f>
              <c:strCache>
                <c:ptCount val="1"/>
                <c:pt idx="0">
                  <c:v>変わらない</c:v>
                </c:pt>
              </c:strCache>
            </c:strRef>
          </c:tx>
          <c:spPr>
            <a:solidFill>
              <a:srgbClr val="FFFF66"/>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[Q7.事業環境の変化の影響.xlsx]まとめ!$B$6:$B$15</c:f>
              <c:strCache>
                <c:ptCount val="9"/>
                <c:pt idx="0">
                  <c:v>売上への影響　　　　　　　　　　　</c:v>
                </c:pt>
                <c:pt idx="1">
                  <c:v>製品利用（n=162）</c:v>
                </c:pt>
                <c:pt idx="2">
                  <c:v>製品開発（n=180）</c:v>
                </c:pt>
                <c:pt idx="3">
                  <c:v>ソフトウェア開発（n=382）</c:v>
                </c:pt>
                <c:pt idx="5">
                  <c:v>利益への影響　　　　　　　　　　　</c:v>
                </c:pt>
                <c:pt idx="6">
                  <c:v>製品利用（n=162）</c:v>
                </c:pt>
                <c:pt idx="7">
                  <c:v>製品開発（n=181）</c:v>
                </c:pt>
                <c:pt idx="8">
                  <c:v>ソフトウェア開発（n=382）</c:v>
                </c:pt>
              </c:strCache>
            </c:strRef>
          </c:cat>
          <c:val>
            <c:numRef>
              <c:f>[Q7.事業環境の変化の影響.xlsx]まとめ!$E$6:$E$15</c:f>
              <c:numCache>
                <c:formatCode>0.0%</c:formatCode>
                <c:ptCount val="10"/>
                <c:pt idx="1">
                  <c:v>0.22222222222222221</c:v>
                </c:pt>
                <c:pt idx="2">
                  <c:v>0.12777777777777777</c:v>
                </c:pt>
                <c:pt idx="3">
                  <c:v>0.20418848167539266</c:v>
                </c:pt>
                <c:pt idx="6">
                  <c:v>0.18518518518518517</c:v>
                </c:pt>
                <c:pt idx="7">
                  <c:v>0.16022099447513813</c:v>
                </c:pt>
                <c:pt idx="8">
                  <c:v>0.22251308900523561</c:v>
                </c:pt>
              </c:numCache>
            </c:numRef>
          </c:val>
          <c:extLst>
            <c:ext xmlns:c16="http://schemas.microsoft.com/office/drawing/2014/chart" uri="{C3380CC4-5D6E-409C-BE32-E72D297353CC}">
              <c16:uniqueId val="{00000002-D19F-46AA-9A8F-A58CF2C55928}"/>
            </c:ext>
          </c:extLst>
        </c:ser>
        <c:ser>
          <c:idx val="3"/>
          <c:order val="3"/>
          <c:tx>
            <c:strRef>
              <c:f>[Q7.事業環境の変化の影響.xlsx]まとめ!$F$5</c:f>
              <c:strCache>
                <c:ptCount val="1"/>
                <c:pt idx="0">
                  <c:v>減少する</c:v>
                </c:pt>
              </c:strCache>
            </c:strRef>
          </c:tx>
          <c:spPr>
            <a:solidFill>
              <a:srgbClr val="2E75B6"/>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[Q7.事業環境の変化の影響.xlsx]まとめ!$B$6:$B$15</c:f>
              <c:strCache>
                <c:ptCount val="9"/>
                <c:pt idx="0">
                  <c:v>売上への影響　　　　　　　　　　　</c:v>
                </c:pt>
                <c:pt idx="1">
                  <c:v>製品利用（n=162）</c:v>
                </c:pt>
                <c:pt idx="2">
                  <c:v>製品開発（n=180）</c:v>
                </c:pt>
                <c:pt idx="3">
                  <c:v>ソフトウェア開発（n=382）</c:v>
                </c:pt>
                <c:pt idx="5">
                  <c:v>利益への影響　　　　　　　　　　　</c:v>
                </c:pt>
                <c:pt idx="6">
                  <c:v>製品利用（n=162）</c:v>
                </c:pt>
                <c:pt idx="7">
                  <c:v>製品開発（n=181）</c:v>
                </c:pt>
                <c:pt idx="8">
                  <c:v>ソフトウェア開発（n=382）</c:v>
                </c:pt>
              </c:strCache>
            </c:strRef>
          </c:cat>
          <c:val>
            <c:numRef>
              <c:f>[Q7.事業環境の変化の影響.xlsx]まとめ!$F$6:$F$15</c:f>
              <c:numCache>
                <c:formatCode>0.0%</c:formatCode>
                <c:ptCount val="10"/>
                <c:pt idx="1">
                  <c:v>0.19753086419753085</c:v>
                </c:pt>
                <c:pt idx="2">
                  <c:v>0.16666666666666666</c:v>
                </c:pt>
                <c:pt idx="3">
                  <c:v>0.13612565445026178</c:v>
                </c:pt>
                <c:pt idx="6">
                  <c:v>0.19135802469135801</c:v>
                </c:pt>
                <c:pt idx="7">
                  <c:v>0.20994475138121546</c:v>
                </c:pt>
                <c:pt idx="8">
                  <c:v>0.15445026178010471</c:v>
                </c:pt>
              </c:numCache>
            </c:numRef>
          </c:val>
          <c:extLst>
            <c:ext xmlns:c16="http://schemas.microsoft.com/office/drawing/2014/chart" uri="{C3380CC4-5D6E-409C-BE32-E72D297353CC}">
              <c16:uniqueId val="{00000003-D19F-46AA-9A8F-A58CF2C55928}"/>
            </c:ext>
          </c:extLst>
        </c:ser>
        <c:ser>
          <c:idx val="4"/>
          <c:order val="4"/>
          <c:tx>
            <c:strRef>
              <c:f>[Q7.事業環境の変化の影響.xlsx]まとめ!$G$5</c:f>
              <c:strCache>
                <c:ptCount val="1"/>
                <c:pt idx="0">
                  <c:v>大幅に減少する</c:v>
                </c:pt>
              </c:strCache>
            </c:strRef>
          </c:tx>
          <c:spPr>
            <a:solidFill>
              <a:srgbClr val="9DC3E6"/>
            </a:solidFill>
            <a:ln>
              <a:solidFill>
                <a:schemeClr val="tx1"/>
              </a:solidFill>
            </a:ln>
            <a:effectLst/>
          </c:spPr>
          <c:invertIfNegative val="0"/>
          <c:cat>
            <c:strRef>
              <c:f>[Q7.事業環境の変化の影響.xlsx]まとめ!$B$6:$B$15</c:f>
              <c:strCache>
                <c:ptCount val="9"/>
                <c:pt idx="0">
                  <c:v>売上への影響　　　　　　　　　　　</c:v>
                </c:pt>
                <c:pt idx="1">
                  <c:v>製品利用（n=162）</c:v>
                </c:pt>
                <c:pt idx="2">
                  <c:v>製品開発（n=180）</c:v>
                </c:pt>
                <c:pt idx="3">
                  <c:v>ソフトウェア開発（n=382）</c:v>
                </c:pt>
                <c:pt idx="5">
                  <c:v>利益への影響　　　　　　　　　　　</c:v>
                </c:pt>
                <c:pt idx="6">
                  <c:v>製品利用（n=162）</c:v>
                </c:pt>
                <c:pt idx="7">
                  <c:v>製品開発（n=181）</c:v>
                </c:pt>
                <c:pt idx="8">
                  <c:v>ソフトウェア開発（n=382）</c:v>
                </c:pt>
              </c:strCache>
            </c:strRef>
          </c:cat>
          <c:val>
            <c:numRef>
              <c:f>[Q7.事業環境の変化の影響.xlsx]まとめ!$G$6:$G$15</c:f>
              <c:numCache>
                <c:formatCode>0.0%</c:formatCode>
                <c:ptCount val="10"/>
                <c:pt idx="1">
                  <c:v>6.1728395061728392E-3</c:v>
                </c:pt>
                <c:pt idx="2">
                  <c:v>1.6666666666666666E-2</c:v>
                </c:pt>
                <c:pt idx="3">
                  <c:v>5.235602094240838E-3</c:v>
                </c:pt>
                <c:pt idx="6">
                  <c:v>3.0864197530864196E-2</c:v>
                </c:pt>
                <c:pt idx="7">
                  <c:v>5.5248618784530384E-3</c:v>
                </c:pt>
                <c:pt idx="8">
                  <c:v>2.0942408376963352E-2</c:v>
                </c:pt>
              </c:numCache>
            </c:numRef>
          </c:val>
          <c:extLst>
            <c:ext xmlns:c16="http://schemas.microsoft.com/office/drawing/2014/chart" uri="{C3380CC4-5D6E-409C-BE32-E72D297353CC}">
              <c16:uniqueId val="{00000004-D19F-46AA-9A8F-A58CF2C55928}"/>
            </c:ext>
          </c:extLst>
        </c:ser>
        <c:ser>
          <c:idx val="5"/>
          <c:order val="5"/>
          <c:tx>
            <c:strRef>
              <c:f>[Q7.事業環境の変化の影響.xlsx]まとめ!$H$5</c:f>
              <c:strCache>
                <c:ptCount val="1"/>
                <c:pt idx="0">
                  <c:v>わからない</c:v>
                </c:pt>
              </c:strCache>
            </c:strRef>
          </c:tx>
          <c:spPr>
            <a:solidFill>
              <a:schemeClr val="bg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[Q7.事業環境の変化の影響.xlsx]まとめ!$B$6:$B$15</c:f>
              <c:strCache>
                <c:ptCount val="9"/>
                <c:pt idx="0">
                  <c:v>売上への影響　　　　　　　　　　　</c:v>
                </c:pt>
                <c:pt idx="1">
                  <c:v>製品利用（n=162）</c:v>
                </c:pt>
                <c:pt idx="2">
                  <c:v>製品開発（n=180）</c:v>
                </c:pt>
                <c:pt idx="3">
                  <c:v>ソフトウェア開発（n=382）</c:v>
                </c:pt>
                <c:pt idx="5">
                  <c:v>利益への影響　　　　　　　　　　　</c:v>
                </c:pt>
                <c:pt idx="6">
                  <c:v>製品利用（n=162）</c:v>
                </c:pt>
                <c:pt idx="7">
                  <c:v>製品開発（n=181）</c:v>
                </c:pt>
                <c:pt idx="8">
                  <c:v>ソフトウェア開発（n=382）</c:v>
                </c:pt>
              </c:strCache>
            </c:strRef>
          </c:cat>
          <c:val>
            <c:numRef>
              <c:f>[Q7.事業環境の変化の影響.xlsx]まとめ!$H$6:$H$15</c:f>
              <c:numCache>
                <c:formatCode>0.0%</c:formatCode>
                <c:ptCount val="10"/>
                <c:pt idx="1">
                  <c:v>0.32098765432098764</c:v>
                </c:pt>
                <c:pt idx="2">
                  <c:v>0.22222222222222221</c:v>
                </c:pt>
                <c:pt idx="3">
                  <c:v>0.22513089005235601</c:v>
                </c:pt>
                <c:pt idx="6">
                  <c:v>0.3271604938271605</c:v>
                </c:pt>
                <c:pt idx="7">
                  <c:v>0.21546961325966851</c:v>
                </c:pt>
                <c:pt idx="8">
                  <c:v>0.24607329842931938</c:v>
                </c:pt>
              </c:numCache>
            </c:numRef>
          </c:val>
          <c:extLst>
            <c:ext xmlns:c16="http://schemas.microsoft.com/office/drawing/2014/chart" uri="{C3380CC4-5D6E-409C-BE32-E72D297353CC}">
              <c16:uniqueId val="{00000005-D19F-46AA-9A8F-A58CF2C55928}"/>
            </c:ext>
          </c:extLst>
        </c:ser>
        <c:dLbls>
          <c:showLegendKey val="0"/>
          <c:showVal val="0"/>
          <c:showCatName val="0"/>
          <c:showSerName val="0"/>
          <c:showPercent val="0"/>
          <c:showBubbleSize val="0"/>
        </c:dLbls>
        <c:gapWidth val="40"/>
        <c:overlap val="100"/>
        <c:axId val="442527744"/>
        <c:axId val="442529280"/>
      </c:barChart>
      <c:catAx>
        <c:axId val="44252774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42529280"/>
        <c:crosses val="autoZero"/>
        <c:auto val="1"/>
        <c:lblAlgn val="ctr"/>
        <c:lblOffset val="100"/>
        <c:noMultiLvlLbl val="0"/>
      </c:catAx>
      <c:valAx>
        <c:axId val="442529280"/>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42527744"/>
        <c:crosses val="autoZero"/>
        <c:crossBetween val="between"/>
      </c:valAx>
      <c:spPr>
        <a:noFill/>
        <a:ln>
          <a:solidFill>
            <a:schemeClr val="tx1">
              <a:lumMod val="50000"/>
              <a:lumOff val="50000"/>
            </a:schemeClr>
          </a:solidFill>
        </a:ln>
        <a:effectLst/>
      </c:spPr>
    </c:plotArea>
    <c:legend>
      <c:legendPos val="b"/>
      <c:layout>
        <c:manualLayout>
          <c:xMode val="edge"/>
          <c:yMode val="edge"/>
          <c:x val="0.31470939153439154"/>
          <c:y val="0.93930317460317447"/>
          <c:w val="0.68529057239057234"/>
          <c:h val="6.0696759259259256E-2"/>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700">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608066783344203"/>
          <c:y val="0.11504154005422655"/>
          <c:w val="0.70037488441617368"/>
          <c:h val="0.79648279824161305"/>
        </c:manualLayout>
      </c:layout>
      <c:barChart>
        <c:barDir val="bar"/>
        <c:grouping val="stacked"/>
        <c:varyColors val="0"/>
        <c:ser>
          <c:idx val="0"/>
          <c:order val="0"/>
          <c:tx>
            <c:strRef>
              <c:f>'[「組込み／IoTに関する動向調査」 集計_データ編_2章_1（B-E）20200306★.xlsx]Q7経年 '!$L$5</c:f>
              <c:strCache>
                <c:ptCount val="1"/>
                <c:pt idx="0">
                  <c:v>大幅に増加</c:v>
                </c:pt>
              </c:strCache>
            </c:strRef>
          </c:tx>
          <c:spPr>
            <a:solidFill>
              <a:srgbClr val="FF9966"/>
            </a:solidFill>
            <a:ln>
              <a:solidFill>
                <a:schemeClr val="tx1"/>
              </a:solidFill>
            </a:ln>
            <a:effectLst/>
          </c:spPr>
          <c:invertIfNegative val="0"/>
          <c:dLbls>
            <c:spPr>
              <a:noFill/>
              <a:ln>
                <a:noFill/>
              </a:ln>
              <a:effectLst/>
            </c:spPr>
            <c:txPr>
              <a:bodyPr rot="0" vert="horz"/>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集計_データ編_2章_1（B-E）20200306★.xlsx]Q7経年 '!$K$6:$K$13</c:f>
              <c:strCache>
                <c:ptCount val="8"/>
                <c:pt idx="0">
                  <c:v>売上　　　　　　　　　　　　</c:v>
                </c:pt>
                <c:pt idx="1">
                  <c:v>2019年度（n=562）</c:v>
                </c:pt>
                <c:pt idx="2">
                  <c:v>2018年度（n=306）</c:v>
                </c:pt>
                <c:pt idx="3">
                  <c:v>2017年度（n=231）</c:v>
                </c:pt>
                <c:pt idx="4">
                  <c:v>利益　　　　　　　　　　　　</c:v>
                </c:pt>
                <c:pt idx="5">
                  <c:v>2019年度（n=563）</c:v>
                </c:pt>
                <c:pt idx="6">
                  <c:v>2018年度（n=306）</c:v>
                </c:pt>
                <c:pt idx="7">
                  <c:v>2017年度（n=233）</c:v>
                </c:pt>
              </c:strCache>
            </c:strRef>
          </c:cat>
          <c:val>
            <c:numRef>
              <c:f>'[「組込み／IoTに関する動向調査」 集計_データ編_2章_1（B-E）20200306★.xlsx]Q7経年 '!$L$6:$L$13</c:f>
              <c:numCache>
                <c:formatCode>0.0%</c:formatCode>
                <c:ptCount val="8"/>
                <c:pt idx="1">
                  <c:v>3.3807829181494664E-2</c:v>
                </c:pt>
                <c:pt idx="2">
                  <c:v>8.4967320261437912E-2</c:v>
                </c:pt>
                <c:pt idx="3">
                  <c:v>6.9264069264069264E-2</c:v>
                </c:pt>
                <c:pt idx="5">
                  <c:v>2.4866785079928951E-2</c:v>
                </c:pt>
                <c:pt idx="6">
                  <c:v>7.5163398692810454E-2</c:v>
                </c:pt>
                <c:pt idx="7">
                  <c:v>6.0085836909871244E-2</c:v>
                </c:pt>
              </c:numCache>
            </c:numRef>
          </c:val>
          <c:extLst>
            <c:ext xmlns:c16="http://schemas.microsoft.com/office/drawing/2014/chart" uri="{C3380CC4-5D6E-409C-BE32-E72D297353CC}">
              <c16:uniqueId val="{00000000-9807-497A-89EC-63FD60FC6092}"/>
            </c:ext>
          </c:extLst>
        </c:ser>
        <c:ser>
          <c:idx val="1"/>
          <c:order val="1"/>
          <c:tx>
            <c:strRef>
              <c:f>'[「組込み／IoTに関する動向調査」 集計_データ編_2章_1（B-E）20200306★.xlsx]Q7経年 '!$M$5</c:f>
              <c:strCache>
                <c:ptCount val="1"/>
                <c:pt idx="0">
                  <c:v>増加</c:v>
                </c:pt>
              </c:strCache>
            </c:strRef>
          </c:tx>
          <c:spPr>
            <a:solidFill>
              <a:srgbClr val="FFCC99"/>
            </a:solidFill>
            <a:ln>
              <a:solidFill>
                <a:schemeClr val="tx1"/>
              </a:solidFill>
            </a:ln>
            <a:effectLst/>
          </c:spPr>
          <c:invertIfNegative val="0"/>
          <c:dLbls>
            <c:numFmt formatCode="0.0%" sourceLinked="0"/>
            <c:spPr>
              <a:noFill/>
              <a:ln>
                <a:noFill/>
              </a:ln>
              <a:effectLst/>
            </c:spPr>
            <c:txPr>
              <a:bodyPr rot="0" vert="horz"/>
              <a:lstStyle/>
              <a:p>
                <a:pPr>
                  <a:defRPr sz="8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集計_データ編_2章_1（B-E）20200306★.xlsx]Q7経年 '!$K$6:$K$13</c:f>
              <c:strCache>
                <c:ptCount val="8"/>
                <c:pt idx="0">
                  <c:v>売上　　　　　　　　　　　　</c:v>
                </c:pt>
                <c:pt idx="1">
                  <c:v>2019年度（n=562）</c:v>
                </c:pt>
                <c:pt idx="2">
                  <c:v>2018年度（n=306）</c:v>
                </c:pt>
                <c:pt idx="3">
                  <c:v>2017年度（n=231）</c:v>
                </c:pt>
                <c:pt idx="4">
                  <c:v>利益　　　　　　　　　　　　</c:v>
                </c:pt>
                <c:pt idx="5">
                  <c:v>2019年度（n=563）</c:v>
                </c:pt>
                <c:pt idx="6">
                  <c:v>2018年度（n=306）</c:v>
                </c:pt>
                <c:pt idx="7">
                  <c:v>2017年度（n=233）</c:v>
                </c:pt>
              </c:strCache>
            </c:strRef>
          </c:cat>
          <c:val>
            <c:numRef>
              <c:f>'[「組込み／IoTに関する動向調査」 集計_データ編_2章_1（B-E）20200306★.xlsx]Q7経年 '!$M$6:$M$13</c:f>
              <c:numCache>
                <c:formatCode>0.0%</c:formatCode>
                <c:ptCount val="8"/>
                <c:pt idx="1">
                  <c:v>0.40747330960854095</c:v>
                </c:pt>
                <c:pt idx="2">
                  <c:v>0.48692810457516339</c:v>
                </c:pt>
                <c:pt idx="3">
                  <c:v>0.49783549783549785</c:v>
                </c:pt>
                <c:pt idx="5">
                  <c:v>0.34813499111900531</c:v>
                </c:pt>
                <c:pt idx="6">
                  <c:v>0.40522875816993464</c:v>
                </c:pt>
                <c:pt idx="7">
                  <c:v>0.3905579399141631</c:v>
                </c:pt>
              </c:numCache>
            </c:numRef>
          </c:val>
          <c:extLst>
            <c:ext xmlns:c16="http://schemas.microsoft.com/office/drawing/2014/chart" uri="{C3380CC4-5D6E-409C-BE32-E72D297353CC}">
              <c16:uniqueId val="{00000001-9807-497A-89EC-63FD60FC6092}"/>
            </c:ext>
          </c:extLst>
        </c:ser>
        <c:ser>
          <c:idx val="2"/>
          <c:order val="2"/>
          <c:tx>
            <c:strRef>
              <c:f>'[「組込み／IoTに関する動向調査」 集計_データ編_2章_1（B-E）20200306★.xlsx]Q7経年 '!$N$5</c:f>
              <c:strCache>
                <c:ptCount val="1"/>
                <c:pt idx="0">
                  <c:v>変わらない</c:v>
                </c:pt>
              </c:strCache>
            </c:strRef>
          </c:tx>
          <c:spPr>
            <a:solidFill>
              <a:srgbClr val="FFFF99"/>
            </a:solidFill>
            <a:ln>
              <a:solidFill>
                <a:schemeClr val="tx1"/>
              </a:solidFill>
            </a:ln>
            <a:effectLst/>
          </c:spPr>
          <c:invertIfNegative val="0"/>
          <c:dLbls>
            <c:spPr>
              <a:noFill/>
              <a:ln>
                <a:noFill/>
              </a:ln>
              <a:effectLst/>
            </c:spPr>
            <c:txPr>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'[「組込み／IoTに関する動向調査」 集計_データ編_2章_1（B-E）20200306★.xlsx]Q7経年 '!$K$6:$K$13</c:f>
              <c:strCache>
                <c:ptCount val="8"/>
                <c:pt idx="0">
                  <c:v>売上　　　　　　　　　　　　</c:v>
                </c:pt>
                <c:pt idx="1">
                  <c:v>2019年度（n=562）</c:v>
                </c:pt>
                <c:pt idx="2">
                  <c:v>2018年度（n=306）</c:v>
                </c:pt>
                <c:pt idx="3">
                  <c:v>2017年度（n=231）</c:v>
                </c:pt>
                <c:pt idx="4">
                  <c:v>利益　　　　　　　　　　　　</c:v>
                </c:pt>
                <c:pt idx="5">
                  <c:v>2019年度（n=563）</c:v>
                </c:pt>
                <c:pt idx="6">
                  <c:v>2018年度（n=306）</c:v>
                </c:pt>
                <c:pt idx="7">
                  <c:v>2017年度（n=233）</c:v>
                </c:pt>
              </c:strCache>
            </c:strRef>
          </c:cat>
          <c:val>
            <c:numRef>
              <c:f>'[「組込み／IoTに関する動向調査」 集計_データ編_2章_1（B-E）20200306★.xlsx]Q7経年 '!$N$6:$N$13</c:f>
              <c:numCache>
                <c:formatCode>0.0%</c:formatCode>
                <c:ptCount val="8"/>
                <c:pt idx="1">
                  <c:v>0.17971530249110321</c:v>
                </c:pt>
                <c:pt idx="2">
                  <c:v>0.15686274509803921</c:v>
                </c:pt>
                <c:pt idx="3">
                  <c:v>0.12121212121212122</c:v>
                </c:pt>
                <c:pt idx="5">
                  <c:v>0.2024866785079929</c:v>
                </c:pt>
                <c:pt idx="6">
                  <c:v>0.16993464052287582</c:v>
                </c:pt>
                <c:pt idx="7">
                  <c:v>0.15021459227467812</c:v>
                </c:pt>
              </c:numCache>
            </c:numRef>
          </c:val>
          <c:extLst>
            <c:ext xmlns:c16="http://schemas.microsoft.com/office/drawing/2014/chart" uri="{C3380CC4-5D6E-409C-BE32-E72D297353CC}">
              <c16:uniqueId val="{00000002-9807-497A-89EC-63FD60FC6092}"/>
            </c:ext>
          </c:extLst>
        </c:ser>
        <c:ser>
          <c:idx val="3"/>
          <c:order val="3"/>
          <c:tx>
            <c:strRef>
              <c:f>'[「組込み／IoTに関する動向調査」 集計_データ編_2章_1（B-E）20200306★.xlsx]Q7経年 '!$O$5</c:f>
              <c:strCache>
                <c:ptCount val="1"/>
                <c:pt idx="0">
                  <c:v>減少</c:v>
                </c:pt>
              </c:strCache>
            </c:strRef>
          </c:tx>
          <c:spPr>
            <a:solidFill>
              <a:srgbClr val="2E75B6"/>
            </a:solidFill>
            <a:ln>
              <a:solidFill>
                <a:schemeClr val="tx1"/>
              </a:solidFill>
            </a:ln>
            <a:effectLst/>
          </c:spPr>
          <c:invertIfNegative val="0"/>
          <c:dLbls>
            <c:dLbl>
              <c:idx val="4"/>
              <c:layout>
                <c:manualLayout>
                  <c:x val="0"/>
                  <c:y val="3.24763055091236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807-497A-89EC-63FD60FC6092}"/>
                </c:ext>
              </c:extLst>
            </c:dLbl>
            <c:dLbl>
              <c:idx val="5"/>
              <c:layout>
                <c:manualLayout>
                  <c:x val="0"/>
                  <c:y val="3.609046654215995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807-497A-89EC-63FD60FC6092}"/>
                </c:ext>
              </c:extLst>
            </c:dLbl>
            <c:spPr>
              <a:noFill/>
              <a:ln>
                <a:noFill/>
              </a:ln>
              <a:effectLst/>
            </c:spPr>
            <c:txPr>
              <a:bodyPr/>
              <a:lstStyle/>
              <a:p>
                <a:pPr>
                  <a:defRPr sz="800">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'[「組込み／IoTに関する動向調査」 集計_データ編_2章_1（B-E）20200306★.xlsx]Q7経年 '!$K$6:$K$13</c:f>
              <c:strCache>
                <c:ptCount val="8"/>
                <c:pt idx="0">
                  <c:v>売上　　　　　　　　　　　　</c:v>
                </c:pt>
                <c:pt idx="1">
                  <c:v>2019年度（n=562）</c:v>
                </c:pt>
                <c:pt idx="2">
                  <c:v>2018年度（n=306）</c:v>
                </c:pt>
                <c:pt idx="3">
                  <c:v>2017年度（n=231）</c:v>
                </c:pt>
                <c:pt idx="4">
                  <c:v>利益　　　　　　　　　　　　</c:v>
                </c:pt>
                <c:pt idx="5">
                  <c:v>2019年度（n=563）</c:v>
                </c:pt>
                <c:pt idx="6">
                  <c:v>2018年度（n=306）</c:v>
                </c:pt>
                <c:pt idx="7">
                  <c:v>2017年度（n=233）</c:v>
                </c:pt>
              </c:strCache>
            </c:strRef>
          </c:cat>
          <c:val>
            <c:numRef>
              <c:f>'[「組込み／IoTに関する動向調査」 集計_データ編_2章_1（B-E）20200306★.xlsx]Q7経年 '!$O$6:$O$13</c:f>
              <c:numCache>
                <c:formatCode>0.0%</c:formatCode>
                <c:ptCount val="8"/>
                <c:pt idx="1">
                  <c:v>0.14590747330960854</c:v>
                </c:pt>
                <c:pt idx="2">
                  <c:v>9.4771241830065356E-2</c:v>
                </c:pt>
                <c:pt idx="3">
                  <c:v>0.13852813852813853</c:v>
                </c:pt>
                <c:pt idx="5">
                  <c:v>0.17229129662522202</c:v>
                </c:pt>
                <c:pt idx="6">
                  <c:v>0.13398692810457516</c:v>
                </c:pt>
                <c:pt idx="7">
                  <c:v>0.19313304721030042</c:v>
                </c:pt>
              </c:numCache>
            </c:numRef>
          </c:val>
          <c:extLst>
            <c:ext xmlns:c16="http://schemas.microsoft.com/office/drawing/2014/chart" uri="{C3380CC4-5D6E-409C-BE32-E72D297353CC}">
              <c16:uniqueId val="{00000005-9807-497A-89EC-63FD60FC6092}"/>
            </c:ext>
          </c:extLst>
        </c:ser>
        <c:ser>
          <c:idx val="4"/>
          <c:order val="4"/>
          <c:tx>
            <c:strRef>
              <c:f>'[「組込み／IoTに関する動向調査」 集計_データ編_2章_1（B-E）20200306★.xlsx]Q7経年 '!$P$5</c:f>
              <c:strCache>
                <c:ptCount val="1"/>
                <c:pt idx="0">
                  <c:v>大幅に減少</c:v>
                </c:pt>
              </c:strCache>
            </c:strRef>
          </c:tx>
          <c:spPr>
            <a:solidFill>
              <a:srgbClr val="9DC3E6"/>
            </a:solidFill>
            <a:ln>
              <a:solidFill>
                <a:schemeClr val="tx1"/>
              </a:solid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0-FB72-41AE-9A35-09A8A12BF1C3}"/>
                </c:ext>
              </c:extLst>
            </c:dLbl>
            <c:spPr>
              <a:noFill/>
              <a:ln>
                <a:noFill/>
              </a:ln>
              <a:effectLst/>
            </c:spPr>
            <c:txPr>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'[「組込み／IoTに関する動向調査」 集計_データ編_2章_1（B-E）20200306★.xlsx]Q7経年 '!$K$6:$K$13</c:f>
              <c:strCache>
                <c:ptCount val="8"/>
                <c:pt idx="0">
                  <c:v>売上　　　　　　　　　　　　</c:v>
                </c:pt>
                <c:pt idx="1">
                  <c:v>2019年度（n=562）</c:v>
                </c:pt>
                <c:pt idx="2">
                  <c:v>2018年度（n=306）</c:v>
                </c:pt>
                <c:pt idx="3">
                  <c:v>2017年度（n=231）</c:v>
                </c:pt>
                <c:pt idx="4">
                  <c:v>利益　　　　　　　　　　　　</c:v>
                </c:pt>
                <c:pt idx="5">
                  <c:v>2019年度（n=563）</c:v>
                </c:pt>
                <c:pt idx="6">
                  <c:v>2018年度（n=306）</c:v>
                </c:pt>
                <c:pt idx="7">
                  <c:v>2017年度（n=233）</c:v>
                </c:pt>
              </c:strCache>
            </c:strRef>
          </c:cat>
          <c:val>
            <c:numRef>
              <c:f>'[「組込み／IoTに関する動向調査」 集計_データ編_2章_1（B-E）20200306★.xlsx]Q7経年 '!$P$6:$P$13</c:f>
              <c:numCache>
                <c:formatCode>0.0%</c:formatCode>
                <c:ptCount val="8"/>
                <c:pt idx="1">
                  <c:v>8.8967971530249119E-3</c:v>
                </c:pt>
                <c:pt idx="2">
                  <c:v>9.8039215686274508E-3</c:v>
                </c:pt>
                <c:pt idx="3">
                  <c:v>0</c:v>
                </c:pt>
                <c:pt idx="5">
                  <c:v>1.5985790408525755E-2</c:v>
                </c:pt>
                <c:pt idx="6">
                  <c:v>1.9607843137254902E-2</c:v>
                </c:pt>
                <c:pt idx="7">
                  <c:v>1.7167381974248927E-2</c:v>
                </c:pt>
              </c:numCache>
            </c:numRef>
          </c:val>
          <c:extLst>
            <c:ext xmlns:c16="http://schemas.microsoft.com/office/drawing/2014/chart" uri="{C3380CC4-5D6E-409C-BE32-E72D297353CC}">
              <c16:uniqueId val="{00000006-9807-497A-89EC-63FD60FC6092}"/>
            </c:ext>
          </c:extLst>
        </c:ser>
        <c:ser>
          <c:idx val="5"/>
          <c:order val="5"/>
          <c:tx>
            <c:strRef>
              <c:f>'[「組込み／IoTに関する動向調査」 集計_データ編_2章_1（B-E）20200306★.xlsx]Q7経年 '!$Q$5</c:f>
              <c:strCache>
                <c:ptCount val="1"/>
                <c:pt idx="0">
                  <c:v>わからない</c:v>
                </c:pt>
              </c:strCache>
            </c:strRef>
          </c:tx>
          <c:spPr>
            <a:solidFill>
              <a:schemeClr val="bg1"/>
            </a:solidFill>
            <a:ln>
              <a:solidFill>
                <a:schemeClr val="tx1"/>
              </a:solidFill>
            </a:ln>
          </c:spPr>
          <c:invertIfNegative val="0"/>
          <c:dLbls>
            <c:spPr>
              <a:noFill/>
              <a:ln>
                <a:noFill/>
              </a:ln>
              <a:effectLst/>
            </c:spPr>
            <c:txPr>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'[「組込み／IoTに関する動向調査」 集計_データ編_2章_1（B-E）20200306★.xlsx]Q7経年 '!$K$6:$K$13</c:f>
              <c:strCache>
                <c:ptCount val="8"/>
                <c:pt idx="0">
                  <c:v>売上　　　　　　　　　　　　</c:v>
                </c:pt>
                <c:pt idx="1">
                  <c:v>2019年度（n=562）</c:v>
                </c:pt>
                <c:pt idx="2">
                  <c:v>2018年度（n=306）</c:v>
                </c:pt>
                <c:pt idx="3">
                  <c:v>2017年度（n=231）</c:v>
                </c:pt>
                <c:pt idx="4">
                  <c:v>利益　　　　　　　　　　　　</c:v>
                </c:pt>
                <c:pt idx="5">
                  <c:v>2019年度（n=563）</c:v>
                </c:pt>
                <c:pt idx="6">
                  <c:v>2018年度（n=306）</c:v>
                </c:pt>
                <c:pt idx="7">
                  <c:v>2017年度（n=233）</c:v>
                </c:pt>
              </c:strCache>
            </c:strRef>
          </c:cat>
          <c:val>
            <c:numRef>
              <c:f>'[「組込み／IoTに関する動向調査」 集計_データ編_2章_1（B-E）20200306★.xlsx]Q7経年 '!$Q$6:$Q$13</c:f>
              <c:numCache>
                <c:formatCode>0.0%</c:formatCode>
                <c:ptCount val="8"/>
                <c:pt idx="1">
                  <c:v>0.22419928825622776</c:v>
                </c:pt>
                <c:pt idx="2">
                  <c:v>0.16666666666666666</c:v>
                </c:pt>
                <c:pt idx="3">
                  <c:v>0.17316017316017315</c:v>
                </c:pt>
                <c:pt idx="5">
                  <c:v>0.23623445825932504</c:v>
                </c:pt>
                <c:pt idx="6">
                  <c:v>0.19607843137254902</c:v>
                </c:pt>
                <c:pt idx="7">
                  <c:v>0.18884120171673821</c:v>
                </c:pt>
              </c:numCache>
            </c:numRef>
          </c:val>
          <c:extLst>
            <c:ext xmlns:c16="http://schemas.microsoft.com/office/drawing/2014/chart" uri="{C3380CC4-5D6E-409C-BE32-E72D297353CC}">
              <c16:uniqueId val="{00000007-9807-497A-89EC-63FD60FC6092}"/>
            </c:ext>
          </c:extLst>
        </c:ser>
        <c:dLbls>
          <c:showLegendKey val="0"/>
          <c:showVal val="0"/>
          <c:showCatName val="0"/>
          <c:showSerName val="0"/>
          <c:showPercent val="0"/>
          <c:showBubbleSize val="0"/>
        </c:dLbls>
        <c:gapWidth val="40"/>
        <c:overlap val="100"/>
        <c:axId val="442694656"/>
        <c:axId val="442585856"/>
      </c:barChart>
      <c:catAx>
        <c:axId val="442694656"/>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442585856"/>
        <c:crosses val="autoZero"/>
        <c:auto val="1"/>
        <c:lblAlgn val="ctr"/>
        <c:lblOffset val="100"/>
        <c:noMultiLvlLbl val="0"/>
      </c:catAx>
      <c:valAx>
        <c:axId val="44258585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42694656"/>
        <c:crosses val="autoZero"/>
        <c:crossBetween val="between"/>
      </c:valAx>
      <c:spPr>
        <a:noFill/>
        <a:ln>
          <a:solidFill>
            <a:schemeClr val="tx1">
              <a:lumMod val="50000"/>
              <a:lumOff val="50000"/>
            </a:schemeClr>
          </a:solidFill>
        </a:ln>
        <a:effectLst/>
      </c:spPr>
    </c:plotArea>
    <c:legend>
      <c:legendPos val="b"/>
      <c:layout>
        <c:manualLayout>
          <c:xMode val="edge"/>
          <c:yMode val="edge"/>
          <c:x val="0.33810648148148142"/>
          <c:y val="0.92249146825396811"/>
          <c:w val="0.60277219657887593"/>
          <c:h val="6.5251802179236817E-2"/>
        </c:manualLayout>
      </c:layout>
      <c:overlay val="0"/>
      <c:spPr>
        <a:noFill/>
        <a:ln>
          <a:noFill/>
        </a:ln>
        <a:effectLst/>
      </c:spPr>
      <c:txPr>
        <a:bodyPr rot="0" vert="horz"/>
        <a:lstStyle/>
        <a:p>
          <a:pPr>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0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ltLang="en-US" dirty="0"/>
              <a:t>事業環境の変化が売上に及ぼす影響</a:t>
            </a:r>
          </a:p>
        </c:rich>
      </c:tx>
      <c:layout>
        <c:manualLayout>
          <c:xMode val="edge"/>
          <c:yMode val="edge"/>
          <c:x val="0.32804951408101007"/>
          <c:y val="3.3023733663327974E-3"/>
        </c:manualLayout>
      </c:layout>
      <c:overlay val="0"/>
    </c:title>
    <c:autoTitleDeleted val="0"/>
    <c:plotArea>
      <c:layout>
        <c:manualLayout>
          <c:layoutTarget val="inner"/>
          <c:xMode val="edge"/>
          <c:yMode val="edge"/>
          <c:x val="0.30826008817863282"/>
          <c:y val="0.18186406188643411"/>
          <c:w val="0.65819557038128851"/>
          <c:h val="0.72966048968118535"/>
        </c:manualLayout>
      </c:layout>
      <c:barChart>
        <c:barDir val="bar"/>
        <c:grouping val="stacked"/>
        <c:varyColors val="0"/>
        <c:ser>
          <c:idx val="0"/>
          <c:order val="0"/>
          <c:tx>
            <c:strRef>
              <c:f>Q7売上!$J$8</c:f>
              <c:strCache>
                <c:ptCount val="1"/>
                <c:pt idx="0">
                  <c:v>大幅に増加＋増加</c:v>
                </c:pt>
              </c:strCache>
            </c:strRef>
          </c:tx>
          <c:spPr>
            <a:solidFill>
              <a:srgbClr val="FF9966"/>
            </a:solidFill>
            <a:ln>
              <a:solidFill>
                <a:schemeClr val="tx1"/>
              </a:solidFill>
            </a:ln>
            <a:effectLst/>
          </c:spPr>
          <c:invertIfNegative val="0"/>
          <c:dLbls>
            <c:spPr>
              <a:noFill/>
              <a:ln>
                <a:noFill/>
              </a:ln>
              <a:effectLst/>
            </c:spPr>
            <c:txPr>
              <a:bodyPr rot="0" vert="horz"/>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Q7売上!$I$9:$I$20</c:f>
              <c:strCache>
                <c:ptCount val="12"/>
                <c:pt idx="0">
                  <c:v>従業員数　　　　　　　　　　</c:v>
                </c:pt>
                <c:pt idx="1">
                  <c:v>100人以下（n=370）</c:v>
                </c:pt>
                <c:pt idx="2">
                  <c:v>101人以上（n=192）</c:v>
                </c:pt>
                <c:pt idx="3">
                  <c:v>IoT事業分野　　　　　　　 </c:v>
                </c:pt>
                <c:pt idx="4">
                  <c:v>あり（n=365）</c:v>
                </c:pt>
                <c:pt idx="5">
                  <c:v>なし（n=197）</c:v>
                </c:pt>
                <c:pt idx="6">
                  <c:v>AI取り組み　　　　　　　　　</c:v>
                </c:pt>
                <c:pt idx="7">
                  <c:v>あり（n=319）</c:v>
                </c:pt>
                <c:pt idx="8">
                  <c:v>なし（n=238）</c:v>
                </c:pt>
                <c:pt idx="9">
                  <c:v>DX取り組み 　　　　　　　　</c:v>
                </c:pt>
                <c:pt idx="10">
                  <c:v>あり（n=54）</c:v>
                </c:pt>
                <c:pt idx="11">
                  <c:v>なし（n=498）</c:v>
                </c:pt>
              </c:strCache>
            </c:strRef>
          </c:cat>
          <c:val>
            <c:numRef>
              <c:f>Q7売上!$J$9:$J$20</c:f>
              <c:numCache>
                <c:formatCode>0.0%</c:formatCode>
                <c:ptCount val="12"/>
                <c:pt idx="1">
                  <c:v>0.42432432432432432</c:v>
                </c:pt>
                <c:pt idx="2">
                  <c:v>0.47395833333333331</c:v>
                </c:pt>
                <c:pt idx="4">
                  <c:v>0.49041095890410957</c:v>
                </c:pt>
                <c:pt idx="5">
                  <c:v>0.35025380710659898</c:v>
                </c:pt>
                <c:pt idx="7">
                  <c:v>0.51724137931034486</c:v>
                </c:pt>
                <c:pt idx="8">
                  <c:v>0.33613445378151263</c:v>
                </c:pt>
                <c:pt idx="10">
                  <c:v>0.61111111111111116</c:v>
                </c:pt>
                <c:pt idx="11">
                  <c:v>0.41967871485943775</c:v>
                </c:pt>
              </c:numCache>
            </c:numRef>
          </c:val>
          <c:extLst>
            <c:ext xmlns:c16="http://schemas.microsoft.com/office/drawing/2014/chart" uri="{C3380CC4-5D6E-409C-BE32-E72D297353CC}">
              <c16:uniqueId val="{00000000-880C-4437-94C2-FCC2ACCA170A}"/>
            </c:ext>
          </c:extLst>
        </c:ser>
        <c:ser>
          <c:idx val="1"/>
          <c:order val="1"/>
          <c:tx>
            <c:strRef>
              <c:f>Q7売上!$K$8</c:f>
              <c:strCache>
                <c:ptCount val="1"/>
                <c:pt idx="0">
                  <c:v>変わらない</c:v>
                </c:pt>
              </c:strCache>
            </c:strRef>
          </c:tx>
          <c:spPr>
            <a:solidFill>
              <a:srgbClr val="FFFF99"/>
            </a:solidFill>
            <a:ln>
              <a:solidFill>
                <a:schemeClr val="tx1"/>
              </a:solidFill>
            </a:ln>
            <a:effectLst/>
          </c:spPr>
          <c:invertIfNegative val="0"/>
          <c:dLbls>
            <c:numFmt formatCode="0.0%" sourceLinked="0"/>
            <c:spPr>
              <a:noFill/>
              <a:ln>
                <a:noFill/>
              </a:ln>
              <a:effectLst/>
            </c:spPr>
            <c:txPr>
              <a:bodyPr rot="0" vert="horz"/>
              <a:lstStyle/>
              <a:p>
                <a:pPr>
                  <a:defRPr sz="8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Q7売上!$I$9:$I$20</c:f>
              <c:strCache>
                <c:ptCount val="12"/>
                <c:pt idx="0">
                  <c:v>従業員数　　　　　　　　　　</c:v>
                </c:pt>
                <c:pt idx="1">
                  <c:v>100人以下（n=370）</c:v>
                </c:pt>
                <c:pt idx="2">
                  <c:v>101人以上（n=192）</c:v>
                </c:pt>
                <c:pt idx="3">
                  <c:v>IoT事業分野　　　　　　　 </c:v>
                </c:pt>
                <c:pt idx="4">
                  <c:v>あり（n=365）</c:v>
                </c:pt>
                <c:pt idx="5">
                  <c:v>なし（n=197）</c:v>
                </c:pt>
                <c:pt idx="6">
                  <c:v>AI取り組み　　　　　　　　　</c:v>
                </c:pt>
                <c:pt idx="7">
                  <c:v>あり（n=319）</c:v>
                </c:pt>
                <c:pt idx="8">
                  <c:v>なし（n=238）</c:v>
                </c:pt>
                <c:pt idx="9">
                  <c:v>DX取り組み 　　　　　　　　</c:v>
                </c:pt>
                <c:pt idx="10">
                  <c:v>あり（n=54）</c:v>
                </c:pt>
                <c:pt idx="11">
                  <c:v>なし（n=498）</c:v>
                </c:pt>
              </c:strCache>
            </c:strRef>
          </c:cat>
          <c:val>
            <c:numRef>
              <c:f>Q7売上!$K$9:$K$20</c:f>
              <c:numCache>
                <c:formatCode>0.0%</c:formatCode>
                <c:ptCount val="12"/>
                <c:pt idx="1">
                  <c:v>0.20810810810810812</c:v>
                </c:pt>
                <c:pt idx="2">
                  <c:v>0.125</c:v>
                </c:pt>
                <c:pt idx="4">
                  <c:v>0.17260273972602741</c:v>
                </c:pt>
                <c:pt idx="5">
                  <c:v>0.19289340101522842</c:v>
                </c:pt>
                <c:pt idx="7">
                  <c:v>0.15360501567398119</c:v>
                </c:pt>
                <c:pt idx="8">
                  <c:v>0.21848739495798319</c:v>
                </c:pt>
                <c:pt idx="10">
                  <c:v>9.2592592592592587E-2</c:v>
                </c:pt>
                <c:pt idx="11">
                  <c:v>0.18875502008032127</c:v>
                </c:pt>
              </c:numCache>
            </c:numRef>
          </c:val>
          <c:extLst>
            <c:ext xmlns:c16="http://schemas.microsoft.com/office/drawing/2014/chart" uri="{C3380CC4-5D6E-409C-BE32-E72D297353CC}">
              <c16:uniqueId val="{00000001-880C-4437-94C2-FCC2ACCA170A}"/>
            </c:ext>
          </c:extLst>
        </c:ser>
        <c:ser>
          <c:idx val="3"/>
          <c:order val="2"/>
          <c:tx>
            <c:strRef>
              <c:f>Q7売上!$M$8</c:f>
              <c:strCache>
                <c:ptCount val="1"/>
                <c:pt idx="0">
                  <c:v>大幅に減少＋減少</c:v>
                </c:pt>
              </c:strCache>
            </c:strRef>
          </c:tx>
          <c:spPr>
            <a:solidFill>
              <a:srgbClr val="2E75B6"/>
            </a:solidFill>
            <a:ln>
              <a:solidFill>
                <a:schemeClr val="tx1"/>
              </a:solidFill>
            </a:ln>
            <a:effectLst/>
          </c:spPr>
          <c:invertIfNegative val="0"/>
          <c:dLbls>
            <c:dLbl>
              <c:idx val="4"/>
              <c:layout>
                <c:manualLayout>
                  <c:x val="-1.2929418293428977E-7"/>
                  <c:y val="2.8413215668524608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80C-4437-94C2-FCC2ACCA170A}"/>
                </c:ext>
              </c:extLst>
            </c:dLbl>
            <c:dLbl>
              <c:idx val="5"/>
              <c:layout>
                <c:manualLayout>
                  <c:x val="0"/>
                  <c:y val="3.609046654215995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80C-4437-94C2-FCC2ACCA170A}"/>
                </c:ext>
              </c:extLst>
            </c:dLbl>
            <c:spPr>
              <a:noFill/>
              <a:ln>
                <a:noFill/>
              </a:ln>
              <a:effectLst/>
            </c:spPr>
            <c:txPr>
              <a:bodyPr/>
              <a:lstStyle/>
              <a:p>
                <a:pPr>
                  <a:defRPr sz="800">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Q7売上!$I$9:$I$20</c:f>
              <c:strCache>
                <c:ptCount val="12"/>
                <c:pt idx="0">
                  <c:v>従業員数　　　　　　　　　　</c:v>
                </c:pt>
                <c:pt idx="1">
                  <c:v>100人以下（n=370）</c:v>
                </c:pt>
                <c:pt idx="2">
                  <c:v>101人以上（n=192）</c:v>
                </c:pt>
                <c:pt idx="3">
                  <c:v>IoT事業分野　　　　　　　 </c:v>
                </c:pt>
                <c:pt idx="4">
                  <c:v>あり（n=365）</c:v>
                </c:pt>
                <c:pt idx="5">
                  <c:v>なし（n=197）</c:v>
                </c:pt>
                <c:pt idx="6">
                  <c:v>AI取り組み　　　　　　　　　</c:v>
                </c:pt>
                <c:pt idx="7">
                  <c:v>あり（n=319）</c:v>
                </c:pt>
                <c:pt idx="8">
                  <c:v>なし（n=238）</c:v>
                </c:pt>
                <c:pt idx="9">
                  <c:v>DX取り組み 　　　　　　　　</c:v>
                </c:pt>
                <c:pt idx="10">
                  <c:v>あり（n=54）</c:v>
                </c:pt>
                <c:pt idx="11">
                  <c:v>なし（n=498）</c:v>
                </c:pt>
              </c:strCache>
            </c:strRef>
          </c:cat>
          <c:val>
            <c:numRef>
              <c:f>Q7売上!$M$9:$M$20</c:f>
              <c:numCache>
                <c:formatCode>0.0%</c:formatCode>
                <c:ptCount val="12"/>
                <c:pt idx="1">
                  <c:v>0.13243243243243244</c:v>
                </c:pt>
                <c:pt idx="2">
                  <c:v>0.19791666666666666</c:v>
                </c:pt>
                <c:pt idx="4">
                  <c:v>0.13150684931506848</c:v>
                </c:pt>
                <c:pt idx="5">
                  <c:v>0.19796954314720813</c:v>
                </c:pt>
                <c:pt idx="7">
                  <c:v>0.14106583072100312</c:v>
                </c:pt>
                <c:pt idx="8">
                  <c:v>0.17647058823529413</c:v>
                </c:pt>
                <c:pt idx="10">
                  <c:v>9.2592592592592587E-2</c:v>
                </c:pt>
                <c:pt idx="11">
                  <c:v>0.16265060240963855</c:v>
                </c:pt>
              </c:numCache>
            </c:numRef>
          </c:val>
          <c:extLst>
            <c:ext xmlns:c16="http://schemas.microsoft.com/office/drawing/2014/chart" uri="{C3380CC4-5D6E-409C-BE32-E72D297353CC}">
              <c16:uniqueId val="{00000004-880C-4437-94C2-FCC2ACCA170A}"/>
            </c:ext>
          </c:extLst>
        </c:ser>
        <c:ser>
          <c:idx val="2"/>
          <c:order val="3"/>
          <c:tx>
            <c:strRef>
              <c:f>Q7売上!$L$8</c:f>
              <c:strCache>
                <c:ptCount val="1"/>
                <c:pt idx="0">
                  <c:v>わからない</c:v>
                </c:pt>
              </c:strCache>
            </c:strRef>
          </c:tx>
          <c:spPr>
            <a:solidFill>
              <a:schemeClr val="bg1"/>
            </a:solidFill>
            <a:ln>
              <a:solidFill>
                <a:schemeClr val="tx1"/>
              </a:solidFill>
            </a:ln>
            <a:effectLst/>
          </c:spPr>
          <c:invertIfNegative val="0"/>
          <c:dLbls>
            <c:spPr>
              <a:noFill/>
              <a:ln>
                <a:noFill/>
              </a:ln>
              <a:effectLst/>
            </c:spPr>
            <c:txPr>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Q7売上!$I$9:$I$20</c:f>
              <c:strCache>
                <c:ptCount val="12"/>
                <c:pt idx="0">
                  <c:v>従業員数　　　　　　　　　　</c:v>
                </c:pt>
                <c:pt idx="1">
                  <c:v>100人以下（n=370）</c:v>
                </c:pt>
                <c:pt idx="2">
                  <c:v>101人以上（n=192）</c:v>
                </c:pt>
                <c:pt idx="3">
                  <c:v>IoT事業分野　　　　　　　 </c:v>
                </c:pt>
                <c:pt idx="4">
                  <c:v>あり（n=365）</c:v>
                </c:pt>
                <c:pt idx="5">
                  <c:v>なし（n=197）</c:v>
                </c:pt>
                <c:pt idx="6">
                  <c:v>AI取り組み　　　　　　　　　</c:v>
                </c:pt>
                <c:pt idx="7">
                  <c:v>あり（n=319）</c:v>
                </c:pt>
                <c:pt idx="8">
                  <c:v>なし（n=238）</c:v>
                </c:pt>
                <c:pt idx="9">
                  <c:v>DX取り組み 　　　　　　　　</c:v>
                </c:pt>
                <c:pt idx="10">
                  <c:v>あり（n=54）</c:v>
                </c:pt>
                <c:pt idx="11">
                  <c:v>なし（n=498）</c:v>
                </c:pt>
              </c:strCache>
            </c:strRef>
          </c:cat>
          <c:val>
            <c:numRef>
              <c:f>Q7売上!$L$9:$L$20</c:f>
              <c:numCache>
                <c:formatCode>0.0%</c:formatCode>
                <c:ptCount val="12"/>
                <c:pt idx="1">
                  <c:v>0.23513513513513515</c:v>
                </c:pt>
                <c:pt idx="2">
                  <c:v>0.203125</c:v>
                </c:pt>
                <c:pt idx="4">
                  <c:v>0.20547945205479451</c:v>
                </c:pt>
                <c:pt idx="5">
                  <c:v>0.25888324873096447</c:v>
                </c:pt>
                <c:pt idx="7">
                  <c:v>0.18808777429467086</c:v>
                </c:pt>
                <c:pt idx="8">
                  <c:v>0.26890756302521007</c:v>
                </c:pt>
                <c:pt idx="10">
                  <c:v>0.20370370370370369</c:v>
                </c:pt>
                <c:pt idx="11">
                  <c:v>0.2289156626506024</c:v>
                </c:pt>
              </c:numCache>
            </c:numRef>
          </c:val>
          <c:extLst>
            <c:ext xmlns:c16="http://schemas.microsoft.com/office/drawing/2014/chart" uri="{C3380CC4-5D6E-409C-BE32-E72D297353CC}">
              <c16:uniqueId val="{00000005-880C-4437-94C2-FCC2ACCA170A}"/>
            </c:ext>
          </c:extLst>
        </c:ser>
        <c:dLbls>
          <c:showLegendKey val="0"/>
          <c:showVal val="0"/>
          <c:showCatName val="0"/>
          <c:showSerName val="0"/>
          <c:showPercent val="0"/>
          <c:showBubbleSize val="0"/>
        </c:dLbls>
        <c:gapWidth val="40"/>
        <c:overlap val="100"/>
        <c:axId val="442846208"/>
        <c:axId val="442864384"/>
      </c:barChart>
      <c:catAx>
        <c:axId val="442846208"/>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442864384"/>
        <c:crosses val="autoZero"/>
        <c:auto val="1"/>
        <c:lblAlgn val="ctr"/>
        <c:lblOffset val="100"/>
        <c:noMultiLvlLbl val="0"/>
      </c:catAx>
      <c:valAx>
        <c:axId val="442864384"/>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42846208"/>
        <c:crosses val="autoZero"/>
        <c:crossBetween val="between"/>
      </c:valAx>
      <c:spPr>
        <a:noFill/>
        <a:ln>
          <a:solidFill>
            <a:schemeClr val="tx1">
              <a:lumMod val="50000"/>
              <a:lumOff val="50000"/>
            </a:schemeClr>
          </a:solidFill>
        </a:ln>
        <a:effectLst/>
      </c:spPr>
    </c:plotArea>
    <c:legend>
      <c:legendPos val="b"/>
      <c:layout>
        <c:manualLayout>
          <c:xMode val="edge"/>
          <c:yMode val="edge"/>
          <c:x val="0.32130753968253967"/>
          <c:y val="0.9250113095238095"/>
          <c:w val="0.60277219657887593"/>
          <c:h val="6.5251802179236817E-2"/>
        </c:manualLayout>
      </c:layout>
      <c:overlay val="0"/>
      <c:spPr>
        <a:noFill/>
        <a:ln>
          <a:noFill/>
        </a:ln>
        <a:effectLst/>
      </c:spPr>
      <c:txPr>
        <a:bodyPr rot="0" vert="horz"/>
        <a:lstStyle/>
        <a:p>
          <a:pPr>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0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ltLang="en-US" dirty="0"/>
              <a:t>事業環境の変化が利益へ及ぼす影響</a:t>
            </a:r>
          </a:p>
        </c:rich>
      </c:tx>
      <c:layout>
        <c:manualLayout>
          <c:xMode val="edge"/>
          <c:yMode val="edge"/>
          <c:x val="0.31974269183537285"/>
          <c:y val="0"/>
        </c:manualLayout>
      </c:layout>
      <c:overlay val="0"/>
    </c:title>
    <c:autoTitleDeleted val="0"/>
    <c:plotArea>
      <c:layout>
        <c:manualLayout>
          <c:layoutTarget val="inner"/>
          <c:xMode val="edge"/>
          <c:yMode val="edge"/>
          <c:x val="0.30826008817863282"/>
          <c:y val="0.21149535371314679"/>
          <c:w val="0.65819557038128851"/>
          <c:h val="0.70002912018222763"/>
        </c:manualLayout>
      </c:layout>
      <c:barChart>
        <c:barDir val="bar"/>
        <c:grouping val="stacked"/>
        <c:varyColors val="0"/>
        <c:ser>
          <c:idx val="0"/>
          <c:order val="0"/>
          <c:tx>
            <c:strRef>
              <c:f>Q7利益!$J$8</c:f>
              <c:strCache>
                <c:ptCount val="1"/>
                <c:pt idx="0">
                  <c:v>大幅に増加＋増加</c:v>
                </c:pt>
              </c:strCache>
            </c:strRef>
          </c:tx>
          <c:spPr>
            <a:solidFill>
              <a:srgbClr val="FF9966"/>
            </a:solidFill>
            <a:ln>
              <a:solidFill>
                <a:schemeClr val="tx1"/>
              </a:solidFill>
            </a:ln>
            <a:effectLst/>
          </c:spPr>
          <c:invertIfNegative val="0"/>
          <c:dLbls>
            <c:spPr>
              <a:noFill/>
              <a:ln>
                <a:noFill/>
              </a:ln>
              <a:effectLst/>
            </c:spPr>
            <c:txPr>
              <a:bodyPr rot="0" vert="horz"/>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Q7利益!$I$9:$I$20</c:f>
              <c:strCache>
                <c:ptCount val="12"/>
                <c:pt idx="0">
                  <c:v>従業員数　　　　　　　　　</c:v>
                </c:pt>
                <c:pt idx="1">
                  <c:v>100人以下（n=370）</c:v>
                </c:pt>
                <c:pt idx="2">
                  <c:v>101人以上（n=193）</c:v>
                </c:pt>
                <c:pt idx="3">
                  <c:v>IoT事業分野　　　　　　　</c:v>
                </c:pt>
                <c:pt idx="4">
                  <c:v>あり（n=366）</c:v>
                </c:pt>
                <c:pt idx="5">
                  <c:v>なし（n=197）</c:v>
                </c:pt>
                <c:pt idx="6">
                  <c:v>AI取り組み　　　　　　　　</c:v>
                </c:pt>
                <c:pt idx="7">
                  <c:v>あり（n=319）</c:v>
                </c:pt>
                <c:pt idx="8">
                  <c:v>なし（n=239）</c:v>
                </c:pt>
                <c:pt idx="9">
                  <c:v>DX取り組み　　　　　　　　</c:v>
                </c:pt>
                <c:pt idx="10">
                  <c:v>あり（n=54）</c:v>
                </c:pt>
                <c:pt idx="11">
                  <c:v>なし（n=499）</c:v>
                </c:pt>
              </c:strCache>
            </c:strRef>
          </c:cat>
          <c:val>
            <c:numRef>
              <c:f>Q7利益!$J$9:$J$20</c:f>
              <c:numCache>
                <c:formatCode>0.0%</c:formatCode>
                <c:ptCount val="12"/>
                <c:pt idx="1">
                  <c:v>0.36486486486486486</c:v>
                </c:pt>
                <c:pt idx="2">
                  <c:v>0.38860103626943004</c:v>
                </c:pt>
                <c:pt idx="4">
                  <c:v>0.40710382513661203</c:v>
                </c:pt>
                <c:pt idx="5">
                  <c:v>0.30964467005076141</c:v>
                </c:pt>
                <c:pt idx="7">
                  <c:v>0.42006269592476492</c:v>
                </c:pt>
                <c:pt idx="8">
                  <c:v>0.30962343096234307</c:v>
                </c:pt>
                <c:pt idx="10">
                  <c:v>0.48148148148148145</c:v>
                </c:pt>
                <c:pt idx="11">
                  <c:v>0.36072144288577157</c:v>
                </c:pt>
              </c:numCache>
            </c:numRef>
          </c:val>
          <c:extLst>
            <c:ext xmlns:c16="http://schemas.microsoft.com/office/drawing/2014/chart" uri="{C3380CC4-5D6E-409C-BE32-E72D297353CC}">
              <c16:uniqueId val="{00000000-8033-4059-9099-EB5ABC30C4EC}"/>
            </c:ext>
          </c:extLst>
        </c:ser>
        <c:ser>
          <c:idx val="1"/>
          <c:order val="1"/>
          <c:tx>
            <c:strRef>
              <c:f>Q7利益!$K$8</c:f>
              <c:strCache>
                <c:ptCount val="1"/>
                <c:pt idx="0">
                  <c:v>変わらない</c:v>
                </c:pt>
              </c:strCache>
            </c:strRef>
          </c:tx>
          <c:spPr>
            <a:solidFill>
              <a:srgbClr val="FFFF99"/>
            </a:solidFill>
            <a:ln>
              <a:solidFill>
                <a:schemeClr val="tx1"/>
              </a:solidFill>
            </a:ln>
            <a:effectLst/>
          </c:spPr>
          <c:invertIfNegative val="0"/>
          <c:dLbls>
            <c:numFmt formatCode="0.0%" sourceLinked="0"/>
            <c:spPr>
              <a:noFill/>
              <a:ln>
                <a:noFill/>
              </a:ln>
              <a:effectLst/>
            </c:spPr>
            <c:txPr>
              <a:bodyPr rot="0" vert="horz"/>
              <a:lstStyle/>
              <a:p>
                <a:pPr>
                  <a:defRPr sz="8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Q7利益!$I$9:$I$20</c:f>
              <c:strCache>
                <c:ptCount val="12"/>
                <c:pt idx="0">
                  <c:v>従業員数　　　　　　　　　</c:v>
                </c:pt>
                <c:pt idx="1">
                  <c:v>100人以下（n=370）</c:v>
                </c:pt>
                <c:pt idx="2">
                  <c:v>101人以上（n=193）</c:v>
                </c:pt>
                <c:pt idx="3">
                  <c:v>IoT事業分野　　　　　　　</c:v>
                </c:pt>
                <c:pt idx="4">
                  <c:v>あり（n=366）</c:v>
                </c:pt>
                <c:pt idx="5">
                  <c:v>なし（n=197）</c:v>
                </c:pt>
                <c:pt idx="6">
                  <c:v>AI取り組み　　　　　　　　</c:v>
                </c:pt>
                <c:pt idx="7">
                  <c:v>あり（n=319）</c:v>
                </c:pt>
                <c:pt idx="8">
                  <c:v>なし（n=239）</c:v>
                </c:pt>
                <c:pt idx="9">
                  <c:v>DX取り組み　　　　　　　　</c:v>
                </c:pt>
                <c:pt idx="10">
                  <c:v>あり（n=54）</c:v>
                </c:pt>
                <c:pt idx="11">
                  <c:v>なし（n=499）</c:v>
                </c:pt>
              </c:strCache>
            </c:strRef>
          </c:cat>
          <c:val>
            <c:numRef>
              <c:f>Q7利益!$K$9:$K$20</c:f>
              <c:numCache>
                <c:formatCode>0.0%</c:formatCode>
                <c:ptCount val="12"/>
                <c:pt idx="1">
                  <c:v>0.22432432432432434</c:v>
                </c:pt>
                <c:pt idx="2">
                  <c:v>0.16062176165803108</c:v>
                </c:pt>
                <c:pt idx="4">
                  <c:v>0.20491803278688525</c:v>
                </c:pt>
                <c:pt idx="5">
                  <c:v>0.19796954314720813</c:v>
                </c:pt>
                <c:pt idx="7">
                  <c:v>0.20376175548589343</c:v>
                </c:pt>
                <c:pt idx="8">
                  <c:v>0.20083682008368201</c:v>
                </c:pt>
                <c:pt idx="10">
                  <c:v>0.14814814814814814</c:v>
                </c:pt>
                <c:pt idx="11">
                  <c:v>0.20641282565130262</c:v>
                </c:pt>
              </c:numCache>
            </c:numRef>
          </c:val>
          <c:extLst>
            <c:ext xmlns:c16="http://schemas.microsoft.com/office/drawing/2014/chart" uri="{C3380CC4-5D6E-409C-BE32-E72D297353CC}">
              <c16:uniqueId val="{00000001-8033-4059-9099-EB5ABC30C4EC}"/>
            </c:ext>
          </c:extLst>
        </c:ser>
        <c:ser>
          <c:idx val="3"/>
          <c:order val="2"/>
          <c:tx>
            <c:strRef>
              <c:f>Q7利益!$M$8</c:f>
              <c:strCache>
                <c:ptCount val="1"/>
                <c:pt idx="0">
                  <c:v>大幅に減少＋減少</c:v>
                </c:pt>
              </c:strCache>
            </c:strRef>
          </c:tx>
          <c:spPr>
            <a:solidFill>
              <a:srgbClr val="2E75B6"/>
            </a:solidFill>
            <a:ln>
              <a:solidFill>
                <a:schemeClr val="tx1"/>
              </a:solidFill>
            </a:ln>
            <a:effectLst/>
          </c:spPr>
          <c:invertIfNegative val="0"/>
          <c:dLbls>
            <c:dLbl>
              <c:idx val="4"/>
              <c:layout>
                <c:manualLayout>
                  <c:x val="-1.2929418293428977E-7"/>
                  <c:y val="2.8413215668524608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033-4059-9099-EB5ABC30C4EC}"/>
                </c:ext>
              </c:extLst>
            </c:dLbl>
            <c:dLbl>
              <c:idx val="5"/>
              <c:layout>
                <c:manualLayout>
                  <c:x val="0"/>
                  <c:y val="3.609046654215995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033-4059-9099-EB5ABC30C4EC}"/>
                </c:ext>
              </c:extLst>
            </c:dLbl>
            <c:spPr>
              <a:noFill/>
              <a:ln>
                <a:noFill/>
              </a:ln>
              <a:effectLst/>
            </c:spPr>
            <c:txPr>
              <a:bodyPr/>
              <a:lstStyle/>
              <a:p>
                <a:pPr>
                  <a:defRPr sz="800">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Q7利益!$I$9:$I$20</c:f>
              <c:strCache>
                <c:ptCount val="12"/>
                <c:pt idx="0">
                  <c:v>従業員数　　　　　　　　　</c:v>
                </c:pt>
                <c:pt idx="1">
                  <c:v>100人以下（n=370）</c:v>
                </c:pt>
                <c:pt idx="2">
                  <c:v>101人以上（n=193）</c:v>
                </c:pt>
                <c:pt idx="3">
                  <c:v>IoT事業分野　　　　　　　</c:v>
                </c:pt>
                <c:pt idx="4">
                  <c:v>あり（n=366）</c:v>
                </c:pt>
                <c:pt idx="5">
                  <c:v>なし（n=197）</c:v>
                </c:pt>
                <c:pt idx="6">
                  <c:v>AI取り組み　　　　　　　　</c:v>
                </c:pt>
                <c:pt idx="7">
                  <c:v>あり（n=319）</c:v>
                </c:pt>
                <c:pt idx="8">
                  <c:v>なし（n=239）</c:v>
                </c:pt>
                <c:pt idx="9">
                  <c:v>DX取り組み　　　　　　　　</c:v>
                </c:pt>
                <c:pt idx="10">
                  <c:v>あり（n=54）</c:v>
                </c:pt>
                <c:pt idx="11">
                  <c:v>なし（n=499）</c:v>
                </c:pt>
              </c:strCache>
            </c:strRef>
          </c:cat>
          <c:val>
            <c:numRef>
              <c:f>Q7利益!$M$9:$M$20</c:f>
              <c:numCache>
                <c:formatCode>0.0%</c:formatCode>
                <c:ptCount val="12"/>
                <c:pt idx="1">
                  <c:v>0.15945945945945947</c:v>
                </c:pt>
                <c:pt idx="2">
                  <c:v>0.24352331606217617</c:v>
                </c:pt>
                <c:pt idx="4">
                  <c:v>0.16666666666666666</c:v>
                </c:pt>
                <c:pt idx="5">
                  <c:v>0.22842639593908629</c:v>
                </c:pt>
                <c:pt idx="7">
                  <c:v>0.16927899686520376</c:v>
                </c:pt>
                <c:pt idx="8">
                  <c:v>0.21757322175732219</c:v>
                </c:pt>
                <c:pt idx="10">
                  <c:v>0.16666666666666666</c:v>
                </c:pt>
                <c:pt idx="11">
                  <c:v>0.19238476953907815</c:v>
                </c:pt>
              </c:numCache>
            </c:numRef>
          </c:val>
          <c:extLst>
            <c:ext xmlns:c16="http://schemas.microsoft.com/office/drawing/2014/chart" uri="{C3380CC4-5D6E-409C-BE32-E72D297353CC}">
              <c16:uniqueId val="{00000004-8033-4059-9099-EB5ABC30C4EC}"/>
            </c:ext>
          </c:extLst>
        </c:ser>
        <c:ser>
          <c:idx val="2"/>
          <c:order val="3"/>
          <c:tx>
            <c:strRef>
              <c:f>Q7利益!$L$8</c:f>
              <c:strCache>
                <c:ptCount val="1"/>
                <c:pt idx="0">
                  <c:v>わからない</c:v>
                </c:pt>
              </c:strCache>
            </c:strRef>
          </c:tx>
          <c:spPr>
            <a:solidFill>
              <a:schemeClr val="bg1"/>
            </a:solidFill>
            <a:ln>
              <a:solidFill>
                <a:schemeClr val="tx1"/>
              </a:solidFill>
            </a:ln>
            <a:effectLst/>
          </c:spPr>
          <c:invertIfNegative val="0"/>
          <c:dLbls>
            <c:spPr>
              <a:noFill/>
              <a:ln>
                <a:noFill/>
              </a:ln>
              <a:effectLst/>
            </c:spPr>
            <c:txPr>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Q7利益!$I$9:$I$20</c:f>
              <c:strCache>
                <c:ptCount val="12"/>
                <c:pt idx="0">
                  <c:v>従業員数　　　　　　　　　</c:v>
                </c:pt>
                <c:pt idx="1">
                  <c:v>100人以下（n=370）</c:v>
                </c:pt>
                <c:pt idx="2">
                  <c:v>101人以上（n=193）</c:v>
                </c:pt>
                <c:pt idx="3">
                  <c:v>IoT事業分野　　　　　　　</c:v>
                </c:pt>
                <c:pt idx="4">
                  <c:v>あり（n=366）</c:v>
                </c:pt>
                <c:pt idx="5">
                  <c:v>なし（n=197）</c:v>
                </c:pt>
                <c:pt idx="6">
                  <c:v>AI取り組み　　　　　　　　</c:v>
                </c:pt>
                <c:pt idx="7">
                  <c:v>あり（n=319）</c:v>
                </c:pt>
                <c:pt idx="8">
                  <c:v>なし（n=239）</c:v>
                </c:pt>
                <c:pt idx="9">
                  <c:v>DX取り組み　　　　　　　　</c:v>
                </c:pt>
                <c:pt idx="10">
                  <c:v>あり（n=54）</c:v>
                </c:pt>
                <c:pt idx="11">
                  <c:v>なし（n=499）</c:v>
                </c:pt>
              </c:strCache>
            </c:strRef>
          </c:cat>
          <c:val>
            <c:numRef>
              <c:f>Q7利益!$L$9:$L$20</c:f>
              <c:numCache>
                <c:formatCode>0.0%</c:formatCode>
                <c:ptCount val="12"/>
                <c:pt idx="1">
                  <c:v>0.25135135135135134</c:v>
                </c:pt>
                <c:pt idx="2">
                  <c:v>0.20725388601036268</c:v>
                </c:pt>
                <c:pt idx="4">
                  <c:v>0.22131147540983606</c:v>
                </c:pt>
                <c:pt idx="5">
                  <c:v>0.26395939086294418</c:v>
                </c:pt>
                <c:pt idx="7">
                  <c:v>0.20689655172413793</c:v>
                </c:pt>
                <c:pt idx="8">
                  <c:v>0.27196652719665271</c:v>
                </c:pt>
                <c:pt idx="10">
                  <c:v>0.20370370370370369</c:v>
                </c:pt>
                <c:pt idx="11">
                  <c:v>0.24048096192384769</c:v>
                </c:pt>
              </c:numCache>
            </c:numRef>
          </c:val>
          <c:extLst>
            <c:ext xmlns:c16="http://schemas.microsoft.com/office/drawing/2014/chart" uri="{C3380CC4-5D6E-409C-BE32-E72D297353CC}">
              <c16:uniqueId val="{00000005-8033-4059-9099-EB5ABC30C4EC}"/>
            </c:ext>
          </c:extLst>
        </c:ser>
        <c:dLbls>
          <c:showLegendKey val="0"/>
          <c:showVal val="0"/>
          <c:showCatName val="0"/>
          <c:showSerName val="0"/>
          <c:showPercent val="0"/>
          <c:showBubbleSize val="0"/>
        </c:dLbls>
        <c:gapWidth val="40"/>
        <c:overlap val="100"/>
        <c:axId val="443191680"/>
        <c:axId val="443193216"/>
      </c:barChart>
      <c:catAx>
        <c:axId val="443191680"/>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ja-JP"/>
          </a:p>
        </c:txPr>
        <c:crossAx val="443193216"/>
        <c:crosses val="autoZero"/>
        <c:auto val="1"/>
        <c:lblAlgn val="ctr"/>
        <c:lblOffset val="100"/>
        <c:noMultiLvlLbl val="0"/>
      </c:catAx>
      <c:valAx>
        <c:axId val="44319321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ja-JP"/>
          </a:p>
        </c:txPr>
        <c:crossAx val="443191680"/>
        <c:crosses val="autoZero"/>
        <c:crossBetween val="between"/>
      </c:valAx>
      <c:spPr>
        <a:noFill/>
        <a:ln>
          <a:solidFill>
            <a:schemeClr val="tx1">
              <a:lumMod val="50000"/>
              <a:lumOff val="50000"/>
            </a:schemeClr>
          </a:solidFill>
        </a:ln>
        <a:effectLst/>
      </c:spPr>
    </c:plotArea>
    <c:legend>
      <c:legendPos val="b"/>
      <c:layout>
        <c:manualLayout>
          <c:xMode val="edge"/>
          <c:yMode val="edge"/>
          <c:x val="0.32298743386243378"/>
          <c:y val="0.92249146825396811"/>
          <c:w val="0.61789126984126985"/>
          <c:h val="6.5251802179236817E-2"/>
        </c:manualLayout>
      </c:layout>
      <c:overlay val="0"/>
      <c:spPr>
        <a:noFill/>
        <a:ln>
          <a:noFill/>
        </a:ln>
        <a:effectLst/>
      </c:spPr>
      <c:txPr>
        <a:bodyPr rot="0" vert="horz"/>
        <a:lstStyle/>
        <a:p>
          <a:pPr>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0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243297872340427"/>
          <c:y val="8.6520307683362066E-2"/>
          <c:w val="0.63465732860520097"/>
          <c:h val="0.82898854771181285"/>
        </c:manualLayout>
      </c:layout>
      <c:barChart>
        <c:barDir val="bar"/>
        <c:grouping val="stacked"/>
        <c:varyColors val="0"/>
        <c:ser>
          <c:idx val="0"/>
          <c:order val="0"/>
          <c:tx>
            <c:strRef>
              <c:f>'Q8'!$N$4</c:f>
              <c:strCache>
                <c:ptCount val="1"/>
                <c:pt idx="0">
                  <c:v>1.当てはまる</c:v>
                </c:pt>
              </c:strCache>
            </c:strRef>
          </c:tx>
          <c:spPr>
            <a:solidFill>
              <a:srgbClr val="FF9966"/>
            </a:solidFill>
            <a:ln>
              <a:solidFill>
                <a:sysClr val="windowText" lastClr="000000"/>
              </a:solidFill>
            </a:ln>
            <a:effectLst/>
          </c:spPr>
          <c:invertIfNegative val="0"/>
          <c:dLbls>
            <c:dLbl>
              <c:idx val="0"/>
              <c:layout>
                <c:manualLayout>
                  <c:x val="-1.1204481792717087E-2"/>
                  <c:y val="2.9366945564548695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8F4-4B8A-8D6C-6E26172E2F48}"/>
                </c:ext>
              </c:extLst>
            </c:dLbl>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'Q8'!$M$5:$M$13</c:f>
              <c:strCache>
                <c:ptCount val="9"/>
                <c:pt idx="0">
                  <c:v>セキュリティ／プライバシー保護の強化（n=794）</c:v>
                </c:pt>
                <c:pt idx="1">
                  <c:v>適用技術の複雑化・高度化（n=796）</c:v>
                </c:pt>
                <c:pt idx="2">
                  <c:v>安全性の向上（機能安全への対応等）（n=793）</c:v>
                </c:pt>
                <c:pt idx="3">
                  <c:v>つながる対象が増加（n=792）</c:v>
                </c:pt>
                <c:pt idx="4">
                  <c:v>利用形態・利用方法の多様化（n=792）</c:v>
                </c:pt>
                <c:pt idx="5">
                  <c:v>DXへの対応（n=794）</c:v>
                </c:pt>
                <c:pt idx="6">
                  <c:v>対応すべき規格等の増加（n=791）</c:v>
                </c:pt>
                <c:pt idx="7">
                  <c:v>部品の増加、プラットフォームの増加（n=792）</c:v>
                </c:pt>
                <c:pt idx="8">
                  <c:v>仕向地・出荷先の拡大（n=791）</c:v>
                </c:pt>
              </c:strCache>
            </c:strRef>
          </c:cat>
          <c:val>
            <c:numRef>
              <c:f>'Q8'!$N$5:$N$13</c:f>
              <c:numCache>
                <c:formatCode>0.0%</c:formatCode>
                <c:ptCount val="9"/>
                <c:pt idx="0">
                  <c:v>0.37783375314861462</c:v>
                </c:pt>
                <c:pt idx="1">
                  <c:v>0.32035175879396988</c:v>
                </c:pt>
                <c:pt idx="2">
                  <c:v>0.29886506935687263</c:v>
                </c:pt>
                <c:pt idx="3">
                  <c:v>0.25631313131313133</c:v>
                </c:pt>
                <c:pt idx="4">
                  <c:v>0.25252525252525254</c:v>
                </c:pt>
                <c:pt idx="5">
                  <c:v>0.19899244332493704</c:v>
                </c:pt>
                <c:pt idx="6">
                  <c:v>0.16434892541087232</c:v>
                </c:pt>
                <c:pt idx="7">
                  <c:v>0.15782828282828282</c:v>
                </c:pt>
                <c:pt idx="8">
                  <c:v>9.2288242730720602E-2</c:v>
                </c:pt>
              </c:numCache>
            </c:numRef>
          </c:val>
          <c:extLst>
            <c:ext xmlns:c16="http://schemas.microsoft.com/office/drawing/2014/chart" uri="{C3380CC4-5D6E-409C-BE32-E72D297353CC}">
              <c16:uniqueId val="{00000001-58F4-4B8A-8D6C-6E26172E2F48}"/>
            </c:ext>
          </c:extLst>
        </c:ser>
        <c:ser>
          <c:idx val="2"/>
          <c:order val="1"/>
          <c:tx>
            <c:strRef>
              <c:f>'Q8'!$O$4</c:f>
              <c:strCache>
                <c:ptCount val="1"/>
                <c:pt idx="0">
                  <c:v>2.やや当てはまる</c:v>
                </c:pt>
              </c:strCache>
            </c:strRef>
          </c:tx>
          <c:spPr>
            <a:solidFill>
              <a:srgbClr val="FFCC99"/>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'Q8'!$M$5:$M$13</c:f>
              <c:strCache>
                <c:ptCount val="9"/>
                <c:pt idx="0">
                  <c:v>セキュリティ／プライバシー保護の強化（n=794）</c:v>
                </c:pt>
                <c:pt idx="1">
                  <c:v>適用技術の複雑化・高度化（n=796）</c:v>
                </c:pt>
                <c:pt idx="2">
                  <c:v>安全性の向上（機能安全への対応等）（n=793）</c:v>
                </c:pt>
                <c:pt idx="3">
                  <c:v>つながる対象が増加（n=792）</c:v>
                </c:pt>
                <c:pt idx="4">
                  <c:v>利用形態・利用方法の多様化（n=792）</c:v>
                </c:pt>
                <c:pt idx="5">
                  <c:v>DXへの対応（n=794）</c:v>
                </c:pt>
                <c:pt idx="6">
                  <c:v>対応すべき規格等の増加（n=791）</c:v>
                </c:pt>
                <c:pt idx="7">
                  <c:v>部品の増加、プラットフォームの増加（n=792）</c:v>
                </c:pt>
                <c:pt idx="8">
                  <c:v>仕向地・出荷先の拡大（n=791）</c:v>
                </c:pt>
              </c:strCache>
            </c:strRef>
          </c:cat>
          <c:val>
            <c:numRef>
              <c:f>'Q8'!$O$5:$O$13</c:f>
              <c:numCache>
                <c:formatCode>0.0%</c:formatCode>
                <c:ptCount val="9"/>
                <c:pt idx="0">
                  <c:v>0.353904282115869</c:v>
                </c:pt>
                <c:pt idx="1">
                  <c:v>0.39949748743718594</c:v>
                </c:pt>
                <c:pt idx="2">
                  <c:v>0.3707440100882724</c:v>
                </c:pt>
                <c:pt idx="3">
                  <c:v>0.37247474747474746</c:v>
                </c:pt>
                <c:pt idx="4">
                  <c:v>0.43055555555555558</c:v>
                </c:pt>
                <c:pt idx="5">
                  <c:v>0.29219143576826195</c:v>
                </c:pt>
                <c:pt idx="6">
                  <c:v>0.37926675094816686</c:v>
                </c:pt>
                <c:pt idx="7">
                  <c:v>0.34469696969696972</c:v>
                </c:pt>
                <c:pt idx="8">
                  <c:v>0.25537294563843238</c:v>
                </c:pt>
              </c:numCache>
            </c:numRef>
          </c:val>
          <c:extLst>
            <c:ext xmlns:c16="http://schemas.microsoft.com/office/drawing/2014/chart" uri="{C3380CC4-5D6E-409C-BE32-E72D297353CC}">
              <c16:uniqueId val="{00000002-58F4-4B8A-8D6C-6E26172E2F48}"/>
            </c:ext>
          </c:extLst>
        </c:ser>
        <c:ser>
          <c:idx val="1"/>
          <c:order val="2"/>
          <c:tx>
            <c:strRef>
              <c:f>'Q8'!$P$4</c:f>
              <c:strCache>
                <c:ptCount val="1"/>
                <c:pt idx="0">
                  <c:v>3.あまり当てはまらない</c:v>
                </c:pt>
              </c:strCache>
            </c:strRef>
          </c:tx>
          <c:spPr>
            <a:solidFill>
              <a:srgbClr val="2E75B6"/>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'Q8'!$M$5:$M$13</c:f>
              <c:strCache>
                <c:ptCount val="9"/>
                <c:pt idx="0">
                  <c:v>セキュリティ／プライバシー保護の強化（n=794）</c:v>
                </c:pt>
                <c:pt idx="1">
                  <c:v>適用技術の複雑化・高度化（n=796）</c:v>
                </c:pt>
                <c:pt idx="2">
                  <c:v>安全性の向上（機能安全への対応等）（n=793）</c:v>
                </c:pt>
                <c:pt idx="3">
                  <c:v>つながる対象が増加（n=792）</c:v>
                </c:pt>
                <c:pt idx="4">
                  <c:v>利用形態・利用方法の多様化（n=792）</c:v>
                </c:pt>
                <c:pt idx="5">
                  <c:v>DXへの対応（n=794）</c:v>
                </c:pt>
                <c:pt idx="6">
                  <c:v>対応すべき規格等の増加（n=791）</c:v>
                </c:pt>
                <c:pt idx="7">
                  <c:v>部品の増加、プラットフォームの増加（n=792）</c:v>
                </c:pt>
                <c:pt idx="8">
                  <c:v>仕向地・出荷先の拡大（n=791）</c:v>
                </c:pt>
              </c:strCache>
            </c:strRef>
          </c:cat>
          <c:val>
            <c:numRef>
              <c:f>'Q8'!$P$5:$P$13</c:f>
              <c:numCache>
                <c:formatCode>0.0%</c:formatCode>
                <c:ptCount val="9"/>
                <c:pt idx="0">
                  <c:v>0.13602015113350127</c:v>
                </c:pt>
                <c:pt idx="1">
                  <c:v>0.11809045226130653</c:v>
                </c:pt>
                <c:pt idx="2">
                  <c:v>0.16519546027742749</c:v>
                </c:pt>
                <c:pt idx="3">
                  <c:v>0.18434343434343434</c:v>
                </c:pt>
                <c:pt idx="4">
                  <c:v>0.16414141414141414</c:v>
                </c:pt>
                <c:pt idx="5">
                  <c:v>0.21536523929471033</c:v>
                </c:pt>
                <c:pt idx="6">
                  <c:v>0.22882427307206069</c:v>
                </c:pt>
                <c:pt idx="7">
                  <c:v>0.23989898989898989</c:v>
                </c:pt>
                <c:pt idx="8">
                  <c:v>0.32616940581542353</c:v>
                </c:pt>
              </c:numCache>
            </c:numRef>
          </c:val>
          <c:extLst>
            <c:ext xmlns:c16="http://schemas.microsoft.com/office/drawing/2014/chart" uri="{C3380CC4-5D6E-409C-BE32-E72D297353CC}">
              <c16:uniqueId val="{00000003-58F4-4B8A-8D6C-6E26172E2F48}"/>
            </c:ext>
          </c:extLst>
        </c:ser>
        <c:ser>
          <c:idx val="3"/>
          <c:order val="3"/>
          <c:tx>
            <c:strRef>
              <c:f>'Q8'!$Q$4</c:f>
              <c:strCache>
                <c:ptCount val="1"/>
                <c:pt idx="0">
                  <c:v>4.当てはまらない</c:v>
                </c:pt>
              </c:strCache>
            </c:strRef>
          </c:tx>
          <c:spPr>
            <a:solidFill>
              <a:srgbClr val="9DC3E6"/>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'Q8'!$M$5:$M$13</c:f>
              <c:strCache>
                <c:ptCount val="9"/>
                <c:pt idx="0">
                  <c:v>セキュリティ／プライバシー保護の強化（n=794）</c:v>
                </c:pt>
                <c:pt idx="1">
                  <c:v>適用技術の複雑化・高度化（n=796）</c:v>
                </c:pt>
                <c:pt idx="2">
                  <c:v>安全性の向上（機能安全への対応等）（n=793）</c:v>
                </c:pt>
                <c:pt idx="3">
                  <c:v>つながる対象が増加（n=792）</c:v>
                </c:pt>
                <c:pt idx="4">
                  <c:v>利用形態・利用方法の多様化（n=792）</c:v>
                </c:pt>
                <c:pt idx="5">
                  <c:v>DXへの対応（n=794）</c:v>
                </c:pt>
                <c:pt idx="6">
                  <c:v>対応すべき規格等の増加（n=791）</c:v>
                </c:pt>
                <c:pt idx="7">
                  <c:v>部品の増加、プラットフォームの増加（n=792）</c:v>
                </c:pt>
                <c:pt idx="8">
                  <c:v>仕向地・出荷先の拡大（n=791）</c:v>
                </c:pt>
              </c:strCache>
            </c:strRef>
          </c:cat>
          <c:val>
            <c:numRef>
              <c:f>'Q8'!$Q$5:$Q$13</c:f>
              <c:numCache>
                <c:formatCode>0.0%</c:formatCode>
                <c:ptCount val="9"/>
                <c:pt idx="0">
                  <c:v>6.5491183879093195E-2</c:v>
                </c:pt>
                <c:pt idx="1">
                  <c:v>6.9095477386934667E-2</c:v>
                </c:pt>
                <c:pt idx="2">
                  <c:v>7.8184110970996215E-2</c:v>
                </c:pt>
                <c:pt idx="3">
                  <c:v>9.9747474747474751E-2</c:v>
                </c:pt>
                <c:pt idx="4">
                  <c:v>7.4494949494949489E-2</c:v>
                </c:pt>
                <c:pt idx="5">
                  <c:v>0.14105793450881612</c:v>
                </c:pt>
                <c:pt idx="6">
                  <c:v>0.11757269279393173</c:v>
                </c:pt>
                <c:pt idx="7">
                  <c:v>0.14267676767676768</c:v>
                </c:pt>
                <c:pt idx="8">
                  <c:v>0.19595448798988621</c:v>
                </c:pt>
              </c:numCache>
            </c:numRef>
          </c:val>
          <c:extLst>
            <c:ext xmlns:c16="http://schemas.microsoft.com/office/drawing/2014/chart" uri="{C3380CC4-5D6E-409C-BE32-E72D297353CC}">
              <c16:uniqueId val="{00000004-58F4-4B8A-8D6C-6E26172E2F48}"/>
            </c:ext>
          </c:extLst>
        </c:ser>
        <c:ser>
          <c:idx val="4"/>
          <c:order val="4"/>
          <c:tx>
            <c:strRef>
              <c:f>'Q8'!$R$4</c:f>
              <c:strCache>
                <c:ptCount val="1"/>
                <c:pt idx="0">
                  <c:v>5.どちらともいえない</c:v>
                </c:pt>
              </c:strCache>
            </c:strRef>
          </c:tx>
          <c:spPr>
            <a:solidFill>
              <a:schemeClr val="bg1"/>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'Q8'!$M$5:$M$13</c:f>
              <c:strCache>
                <c:ptCount val="9"/>
                <c:pt idx="0">
                  <c:v>セキュリティ／プライバシー保護の強化（n=794）</c:v>
                </c:pt>
                <c:pt idx="1">
                  <c:v>適用技術の複雑化・高度化（n=796）</c:v>
                </c:pt>
                <c:pt idx="2">
                  <c:v>安全性の向上（機能安全への対応等）（n=793）</c:v>
                </c:pt>
                <c:pt idx="3">
                  <c:v>つながる対象が増加（n=792）</c:v>
                </c:pt>
                <c:pt idx="4">
                  <c:v>利用形態・利用方法の多様化（n=792）</c:v>
                </c:pt>
                <c:pt idx="5">
                  <c:v>DXへの対応（n=794）</c:v>
                </c:pt>
                <c:pt idx="6">
                  <c:v>対応すべき規格等の増加（n=791）</c:v>
                </c:pt>
                <c:pt idx="7">
                  <c:v>部品の増加、プラットフォームの増加（n=792）</c:v>
                </c:pt>
                <c:pt idx="8">
                  <c:v>仕向地・出荷先の拡大（n=791）</c:v>
                </c:pt>
              </c:strCache>
            </c:strRef>
          </c:cat>
          <c:val>
            <c:numRef>
              <c:f>'Q8'!$R$5:$R$13</c:f>
              <c:numCache>
                <c:formatCode>0.0%</c:formatCode>
                <c:ptCount val="9"/>
                <c:pt idx="0">
                  <c:v>6.6750629722921909E-2</c:v>
                </c:pt>
                <c:pt idx="1">
                  <c:v>9.2964824120603015E-2</c:v>
                </c:pt>
                <c:pt idx="2">
                  <c:v>8.7011349306431271E-2</c:v>
                </c:pt>
                <c:pt idx="3">
                  <c:v>8.7121212121212127E-2</c:v>
                </c:pt>
                <c:pt idx="4">
                  <c:v>7.8282828282828287E-2</c:v>
                </c:pt>
                <c:pt idx="5">
                  <c:v>0.15239294710327456</c:v>
                </c:pt>
                <c:pt idx="6">
                  <c:v>0.10998735777496839</c:v>
                </c:pt>
                <c:pt idx="7">
                  <c:v>0.1148989898989899</c:v>
                </c:pt>
                <c:pt idx="8">
                  <c:v>0.13021491782553729</c:v>
                </c:pt>
              </c:numCache>
            </c:numRef>
          </c:val>
          <c:extLst>
            <c:ext xmlns:c16="http://schemas.microsoft.com/office/drawing/2014/chart" uri="{C3380CC4-5D6E-409C-BE32-E72D297353CC}">
              <c16:uniqueId val="{00000005-58F4-4B8A-8D6C-6E26172E2F48}"/>
            </c:ext>
          </c:extLst>
        </c:ser>
        <c:dLbls>
          <c:showLegendKey val="0"/>
          <c:showVal val="0"/>
          <c:showCatName val="0"/>
          <c:showSerName val="0"/>
          <c:showPercent val="0"/>
          <c:showBubbleSize val="0"/>
        </c:dLbls>
        <c:gapWidth val="40"/>
        <c:overlap val="100"/>
        <c:axId val="443011840"/>
        <c:axId val="443013376"/>
      </c:barChart>
      <c:catAx>
        <c:axId val="443011840"/>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43013376"/>
        <c:crosses val="autoZero"/>
        <c:auto val="1"/>
        <c:lblAlgn val="ctr"/>
        <c:lblOffset val="100"/>
        <c:noMultiLvlLbl val="0"/>
      </c:catAx>
      <c:valAx>
        <c:axId val="44301337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43011840"/>
        <c:crosses val="autoZero"/>
        <c:crossBetween val="between"/>
      </c:valAx>
      <c:spPr>
        <a:noFill/>
        <a:ln>
          <a:solidFill>
            <a:schemeClr val="tx1">
              <a:lumMod val="50000"/>
              <a:lumOff val="50000"/>
            </a:schemeClr>
          </a:solidFill>
        </a:ln>
        <a:effectLst/>
      </c:spPr>
    </c:plotArea>
    <c:legend>
      <c:legendPos val="b"/>
      <c:layout>
        <c:manualLayout>
          <c:xMode val="edge"/>
          <c:yMode val="edge"/>
          <c:x val="0.25473262411347519"/>
          <c:y val="0.9332152777777778"/>
          <c:w val="0.72886524822695031"/>
          <c:h val="5.1665674603174602E-2"/>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1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altLang="ja-JP" sz="1200" dirty="0"/>
              <a:t>Q8-1.</a:t>
            </a:r>
            <a:r>
              <a:rPr lang="ja-JP" altLang="en-US" sz="1200" dirty="0"/>
              <a:t>システムに関わる要件の変化（適用技術の複雑化・高度化）</a:t>
            </a:r>
            <a:endParaRPr lang="ja-JP" sz="1200" dirty="0"/>
          </a:p>
        </c:rich>
      </c:tx>
      <c:layout>
        <c:manualLayout>
          <c:xMode val="edge"/>
          <c:yMode val="edge"/>
          <c:x val="0.29420092592592595"/>
          <c:y val="2.2803174603174603E-2"/>
        </c:manualLayout>
      </c:layout>
      <c:overlay val="0"/>
    </c:title>
    <c:autoTitleDeleted val="0"/>
    <c:plotArea>
      <c:layout>
        <c:manualLayout>
          <c:layoutTarget val="inner"/>
          <c:xMode val="edge"/>
          <c:yMode val="edge"/>
          <c:x val="0.2399565208762387"/>
          <c:y val="0.1889507777045111"/>
          <c:w val="0.71818233368977025"/>
          <c:h val="0.69159559973036144"/>
        </c:manualLayout>
      </c:layout>
      <c:barChart>
        <c:barDir val="bar"/>
        <c:grouping val="percentStacked"/>
        <c:varyColors val="0"/>
        <c:ser>
          <c:idx val="0"/>
          <c:order val="0"/>
          <c:tx>
            <c:strRef>
              <c:f>'Q8-1(A)'!$C$14</c:f>
              <c:strCache>
                <c:ptCount val="1"/>
                <c:pt idx="0">
                  <c:v>1.当てはまる</c:v>
                </c:pt>
              </c:strCache>
            </c:strRef>
          </c:tx>
          <c:spPr>
            <a:solidFill>
              <a:srgbClr val="FF9966"/>
            </a:solidFill>
            <a:ln>
              <a:solidFill>
                <a:schemeClr val="tx1"/>
              </a:solidFill>
            </a:ln>
          </c:spPr>
          <c:invertIfNegative val="0"/>
          <c:dLbls>
            <c:spPr>
              <a:noFill/>
              <a:ln>
                <a:noFill/>
              </a:ln>
              <a:effectLst/>
            </c:spPr>
            <c:txPr>
              <a:bodyPr wrap="square" lIns="38100" tIns="19050" rIns="38100" bIns="19050" anchor="ctr">
                <a:spAutoFit/>
              </a:bodyPr>
              <a:lstStyle/>
              <a:p>
                <a:pPr>
                  <a:defRPr sz="800">
                    <a:solidFill>
                      <a:sysClr val="windowText" lastClr="000000"/>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'Q8-1(A)'!$D$13:$I$13</c:f>
              <c:strCache>
                <c:ptCount val="6"/>
                <c:pt idx="0">
                  <c:v>A.エンドユーザー（n=158）</c:v>
                </c:pt>
                <c:pt idx="1">
                  <c:v>B.メーカー（n=179）</c:v>
                </c:pt>
                <c:pt idx="2">
                  <c:v>C.系列ソフトウェア企業（n=21）</c:v>
                </c:pt>
                <c:pt idx="3">
                  <c:v>D.受託ソフトウェア企業（n=263）</c:v>
                </c:pt>
                <c:pt idx="4">
                  <c:v>E.独立系ソフトウェア企業（n=93）</c:v>
                </c:pt>
                <c:pt idx="5">
                  <c:v>F.その他（n=82）</c:v>
                </c:pt>
              </c:strCache>
            </c:strRef>
          </c:cat>
          <c:val>
            <c:numRef>
              <c:f>'Q8-1(A)'!$D$14:$I$14</c:f>
              <c:numCache>
                <c:formatCode>0.0%</c:formatCode>
                <c:ptCount val="6"/>
                <c:pt idx="0">
                  <c:v>0.19620253164556961</c:v>
                </c:pt>
                <c:pt idx="1">
                  <c:v>0.39106145251396646</c:v>
                </c:pt>
                <c:pt idx="2">
                  <c:v>0.42857142857142855</c:v>
                </c:pt>
                <c:pt idx="3">
                  <c:v>0.34220532319391633</c:v>
                </c:pt>
                <c:pt idx="4">
                  <c:v>0.36559139784946237</c:v>
                </c:pt>
                <c:pt idx="5">
                  <c:v>0.25609756097560976</c:v>
                </c:pt>
              </c:numCache>
            </c:numRef>
          </c:val>
          <c:extLst>
            <c:ext xmlns:c16="http://schemas.microsoft.com/office/drawing/2014/chart" uri="{C3380CC4-5D6E-409C-BE32-E72D297353CC}">
              <c16:uniqueId val="{00000000-80F8-4377-B7E6-A59C4F2CE048}"/>
            </c:ext>
          </c:extLst>
        </c:ser>
        <c:ser>
          <c:idx val="1"/>
          <c:order val="1"/>
          <c:tx>
            <c:strRef>
              <c:f>'Q8-1(A)'!$C$15</c:f>
              <c:strCache>
                <c:ptCount val="1"/>
                <c:pt idx="0">
                  <c:v>2.やや当てはまる</c:v>
                </c:pt>
              </c:strCache>
            </c:strRef>
          </c:tx>
          <c:spPr>
            <a:solidFill>
              <a:srgbClr val="FFCC99"/>
            </a:solidFill>
            <a:ln>
              <a:solidFill>
                <a:schemeClr val="tx1"/>
              </a:solidFill>
            </a:ln>
          </c:spPr>
          <c:invertIfNegative val="0"/>
          <c:dLbls>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'Q8-1(A)'!$D$13:$I$13</c:f>
              <c:strCache>
                <c:ptCount val="6"/>
                <c:pt idx="0">
                  <c:v>A.エンドユーザー（n=158）</c:v>
                </c:pt>
                <c:pt idx="1">
                  <c:v>B.メーカー（n=179）</c:v>
                </c:pt>
                <c:pt idx="2">
                  <c:v>C.系列ソフトウェア企業（n=21）</c:v>
                </c:pt>
                <c:pt idx="3">
                  <c:v>D.受託ソフトウェア企業（n=263）</c:v>
                </c:pt>
                <c:pt idx="4">
                  <c:v>E.独立系ソフトウェア企業（n=93）</c:v>
                </c:pt>
                <c:pt idx="5">
                  <c:v>F.その他（n=82）</c:v>
                </c:pt>
              </c:strCache>
            </c:strRef>
          </c:cat>
          <c:val>
            <c:numRef>
              <c:f>'Q8-1(A)'!$D$15:$I$15</c:f>
              <c:numCache>
                <c:formatCode>0.0%</c:formatCode>
                <c:ptCount val="6"/>
                <c:pt idx="0">
                  <c:v>0.379746835443038</c:v>
                </c:pt>
                <c:pt idx="1">
                  <c:v>0.39664804469273746</c:v>
                </c:pt>
                <c:pt idx="2">
                  <c:v>0.42857142857142855</c:v>
                </c:pt>
                <c:pt idx="3">
                  <c:v>0.44486692015209123</c:v>
                </c:pt>
                <c:pt idx="4">
                  <c:v>0.36559139784946237</c:v>
                </c:pt>
                <c:pt idx="5">
                  <c:v>0.32926829268292684</c:v>
                </c:pt>
              </c:numCache>
            </c:numRef>
          </c:val>
          <c:extLst>
            <c:ext xmlns:c16="http://schemas.microsoft.com/office/drawing/2014/chart" uri="{C3380CC4-5D6E-409C-BE32-E72D297353CC}">
              <c16:uniqueId val="{00000001-80F8-4377-B7E6-A59C4F2CE048}"/>
            </c:ext>
          </c:extLst>
        </c:ser>
        <c:ser>
          <c:idx val="2"/>
          <c:order val="2"/>
          <c:tx>
            <c:strRef>
              <c:f>'Q8-1(A)'!$C$16</c:f>
              <c:strCache>
                <c:ptCount val="1"/>
                <c:pt idx="0">
                  <c:v>3.あまり当てはまらない</c:v>
                </c:pt>
              </c:strCache>
            </c:strRef>
          </c:tx>
          <c:spPr>
            <a:solidFill>
              <a:srgbClr val="2E75B6"/>
            </a:solidFill>
            <a:ln>
              <a:solidFill>
                <a:schemeClr val="tx1"/>
              </a:solidFill>
            </a:ln>
          </c:spPr>
          <c:invertIfNegative val="0"/>
          <c:dLbls>
            <c:spPr>
              <a:noFill/>
              <a:ln>
                <a:noFill/>
              </a:ln>
              <a:effectLst/>
            </c:spPr>
            <c:txPr>
              <a:bodyPr wrap="square" lIns="38100" tIns="19050" rIns="38100" bIns="19050" anchor="ctr">
                <a:spAutoFit/>
              </a:bodyPr>
              <a:lstStyle/>
              <a:p>
                <a:pPr>
                  <a:defRPr sz="800">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'Q8-1(A)'!$D$13:$I$13</c:f>
              <c:strCache>
                <c:ptCount val="6"/>
                <c:pt idx="0">
                  <c:v>A.エンドユーザー（n=158）</c:v>
                </c:pt>
                <c:pt idx="1">
                  <c:v>B.メーカー（n=179）</c:v>
                </c:pt>
                <c:pt idx="2">
                  <c:v>C.系列ソフトウェア企業（n=21）</c:v>
                </c:pt>
                <c:pt idx="3">
                  <c:v>D.受託ソフトウェア企業（n=263）</c:v>
                </c:pt>
                <c:pt idx="4">
                  <c:v>E.独立系ソフトウェア企業（n=93）</c:v>
                </c:pt>
                <c:pt idx="5">
                  <c:v>F.その他（n=82）</c:v>
                </c:pt>
              </c:strCache>
            </c:strRef>
          </c:cat>
          <c:val>
            <c:numRef>
              <c:f>'Q8-1(A)'!$D$16:$I$16</c:f>
              <c:numCache>
                <c:formatCode>0.0%</c:formatCode>
                <c:ptCount val="6"/>
                <c:pt idx="0">
                  <c:v>0.18354430379746836</c:v>
                </c:pt>
                <c:pt idx="1">
                  <c:v>0.11731843575418995</c:v>
                </c:pt>
                <c:pt idx="2">
                  <c:v>4.7619047619047616E-2</c:v>
                </c:pt>
                <c:pt idx="3">
                  <c:v>7.9847908745247151E-2</c:v>
                </c:pt>
                <c:pt idx="4">
                  <c:v>0.15053763440860216</c:v>
                </c:pt>
                <c:pt idx="5">
                  <c:v>9.7560975609756101E-2</c:v>
                </c:pt>
              </c:numCache>
            </c:numRef>
          </c:val>
          <c:extLst>
            <c:ext xmlns:c16="http://schemas.microsoft.com/office/drawing/2014/chart" uri="{C3380CC4-5D6E-409C-BE32-E72D297353CC}">
              <c16:uniqueId val="{00000002-80F8-4377-B7E6-A59C4F2CE048}"/>
            </c:ext>
          </c:extLst>
        </c:ser>
        <c:ser>
          <c:idx val="3"/>
          <c:order val="3"/>
          <c:tx>
            <c:strRef>
              <c:f>'Q8-1(A)'!$C$17</c:f>
              <c:strCache>
                <c:ptCount val="1"/>
                <c:pt idx="0">
                  <c:v>4.当てはまらない</c:v>
                </c:pt>
              </c:strCache>
            </c:strRef>
          </c:tx>
          <c:spPr>
            <a:solidFill>
              <a:srgbClr val="9DC3E6"/>
            </a:solidFill>
            <a:ln>
              <a:solidFill>
                <a:schemeClr val="tx1"/>
              </a:solidFill>
            </a:ln>
          </c:spPr>
          <c:invertIfNegative val="0"/>
          <c:dLbls>
            <c:dLbl>
              <c:idx val="1"/>
              <c:layout>
                <c:manualLayout>
                  <c:x val="3.3990446275824712E-3"/>
                  <c:y val="3.483922798079749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193-4782-8F7C-89DFC9610096}"/>
                </c:ext>
              </c:extLst>
            </c:dLbl>
            <c:dLbl>
              <c:idx val="3"/>
              <c:layout>
                <c:manualLayout>
                  <c:x val="3.3990446275823463E-3"/>
                  <c:y val="3.732732438522591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193-4782-8F7C-89DFC9610096}"/>
                </c:ext>
              </c:extLst>
            </c:dLbl>
            <c:spPr>
              <a:noFill/>
              <a:ln>
                <a:noFill/>
              </a:ln>
              <a:effectLst/>
            </c:spPr>
            <c:txPr>
              <a:bodyPr wrap="square" lIns="38100" tIns="19050" rIns="38100" bIns="19050" anchor="ctr">
                <a:spAutoFit/>
              </a:bodyPr>
              <a:lstStyle/>
              <a:p>
                <a:pPr>
                  <a:defRPr sz="8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'Q8-1(A)'!$D$13:$I$13</c:f>
              <c:strCache>
                <c:ptCount val="6"/>
                <c:pt idx="0">
                  <c:v>A.エンドユーザー（n=158）</c:v>
                </c:pt>
                <c:pt idx="1">
                  <c:v>B.メーカー（n=179）</c:v>
                </c:pt>
                <c:pt idx="2">
                  <c:v>C.系列ソフトウェア企業（n=21）</c:v>
                </c:pt>
                <c:pt idx="3">
                  <c:v>D.受託ソフトウェア企業（n=263）</c:v>
                </c:pt>
                <c:pt idx="4">
                  <c:v>E.独立系ソフトウェア企業（n=93）</c:v>
                </c:pt>
                <c:pt idx="5">
                  <c:v>F.その他（n=82）</c:v>
                </c:pt>
              </c:strCache>
            </c:strRef>
          </c:cat>
          <c:val>
            <c:numRef>
              <c:f>'Q8-1(A)'!$D$17:$I$17</c:f>
              <c:numCache>
                <c:formatCode>0.0%</c:formatCode>
                <c:ptCount val="6"/>
                <c:pt idx="0">
                  <c:v>0.12025316455696203</c:v>
                </c:pt>
                <c:pt idx="1">
                  <c:v>2.7932960893854747E-2</c:v>
                </c:pt>
                <c:pt idx="2">
                  <c:v>9.5238095238095233E-2</c:v>
                </c:pt>
                <c:pt idx="3">
                  <c:v>2.6615969581749048E-2</c:v>
                </c:pt>
                <c:pt idx="4">
                  <c:v>5.3763440860215055E-2</c:v>
                </c:pt>
                <c:pt idx="5">
                  <c:v>0.2073170731707317</c:v>
                </c:pt>
              </c:numCache>
            </c:numRef>
          </c:val>
          <c:extLst>
            <c:ext xmlns:c16="http://schemas.microsoft.com/office/drawing/2014/chart" uri="{C3380CC4-5D6E-409C-BE32-E72D297353CC}">
              <c16:uniqueId val="{00000003-80F8-4377-B7E6-A59C4F2CE048}"/>
            </c:ext>
          </c:extLst>
        </c:ser>
        <c:ser>
          <c:idx val="4"/>
          <c:order val="4"/>
          <c:tx>
            <c:strRef>
              <c:f>'Q8-1(A)'!$C$18</c:f>
              <c:strCache>
                <c:ptCount val="1"/>
                <c:pt idx="0">
                  <c:v>5.どちらともいえない</c:v>
                </c:pt>
              </c:strCache>
            </c:strRef>
          </c:tx>
          <c:spPr>
            <a:solidFill>
              <a:schemeClr val="bg1"/>
            </a:solidFill>
            <a:ln>
              <a:solidFill>
                <a:schemeClr val="tx1"/>
              </a:solid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1193-4782-8F7C-89DFC9610096}"/>
                </c:ext>
              </c:extLst>
            </c:dLbl>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'Q8-1(A)'!$D$13:$I$13</c:f>
              <c:strCache>
                <c:ptCount val="6"/>
                <c:pt idx="0">
                  <c:v>A.エンドユーザー（n=158）</c:v>
                </c:pt>
                <c:pt idx="1">
                  <c:v>B.メーカー（n=179）</c:v>
                </c:pt>
                <c:pt idx="2">
                  <c:v>C.系列ソフトウェア企業（n=21）</c:v>
                </c:pt>
                <c:pt idx="3">
                  <c:v>D.受託ソフトウェア企業（n=263）</c:v>
                </c:pt>
                <c:pt idx="4">
                  <c:v>E.独立系ソフトウェア企業（n=93）</c:v>
                </c:pt>
                <c:pt idx="5">
                  <c:v>F.その他（n=82）</c:v>
                </c:pt>
              </c:strCache>
            </c:strRef>
          </c:cat>
          <c:val>
            <c:numRef>
              <c:f>'Q8-1(A)'!$D$18:$I$18</c:f>
              <c:numCache>
                <c:formatCode>0.0%</c:formatCode>
                <c:ptCount val="6"/>
                <c:pt idx="0">
                  <c:v>0.12025316455696203</c:v>
                </c:pt>
                <c:pt idx="1">
                  <c:v>6.7039106145251395E-2</c:v>
                </c:pt>
                <c:pt idx="2">
                  <c:v>0</c:v>
                </c:pt>
                <c:pt idx="3">
                  <c:v>0.10646387832699619</c:v>
                </c:pt>
                <c:pt idx="4">
                  <c:v>6.4516129032258063E-2</c:v>
                </c:pt>
                <c:pt idx="5">
                  <c:v>0.10975609756097561</c:v>
                </c:pt>
              </c:numCache>
            </c:numRef>
          </c:val>
          <c:extLst>
            <c:ext xmlns:c16="http://schemas.microsoft.com/office/drawing/2014/chart" uri="{C3380CC4-5D6E-409C-BE32-E72D297353CC}">
              <c16:uniqueId val="{00000004-80F8-4377-B7E6-A59C4F2CE048}"/>
            </c:ext>
          </c:extLst>
        </c:ser>
        <c:dLbls>
          <c:showLegendKey val="0"/>
          <c:showVal val="0"/>
          <c:showCatName val="0"/>
          <c:showSerName val="0"/>
          <c:showPercent val="0"/>
          <c:showBubbleSize val="0"/>
        </c:dLbls>
        <c:gapWidth val="150"/>
        <c:overlap val="100"/>
        <c:axId val="443026816"/>
        <c:axId val="443053184"/>
      </c:barChart>
      <c:catAx>
        <c:axId val="443026816"/>
        <c:scaling>
          <c:orientation val="maxMin"/>
        </c:scaling>
        <c:delete val="0"/>
        <c:axPos val="l"/>
        <c:numFmt formatCode="General" sourceLinked="0"/>
        <c:majorTickMark val="none"/>
        <c:minorTickMark val="none"/>
        <c:tickLblPos val="nextTo"/>
        <c:spPr>
          <a:ln>
            <a:solidFill>
              <a:schemeClr val="tx1"/>
            </a:solidFill>
          </a:ln>
        </c:spPr>
        <c:crossAx val="443053184"/>
        <c:crosses val="autoZero"/>
        <c:auto val="1"/>
        <c:lblAlgn val="ctr"/>
        <c:lblOffset val="100"/>
        <c:noMultiLvlLbl val="0"/>
      </c:catAx>
      <c:valAx>
        <c:axId val="443053184"/>
        <c:scaling>
          <c:orientation val="minMax"/>
        </c:scaling>
        <c:delete val="0"/>
        <c:axPos val="t"/>
        <c:majorGridlines>
          <c:spPr>
            <a:ln>
              <a:solidFill>
                <a:schemeClr val="bg1">
                  <a:lumMod val="50000"/>
                </a:schemeClr>
              </a:solidFill>
            </a:ln>
          </c:spPr>
        </c:majorGridlines>
        <c:numFmt formatCode="0%" sourceLinked="1"/>
        <c:majorTickMark val="none"/>
        <c:minorTickMark val="none"/>
        <c:tickLblPos val="nextTo"/>
        <c:spPr>
          <a:ln>
            <a:solidFill>
              <a:schemeClr val="tx1"/>
            </a:solidFill>
          </a:ln>
        </c:spPr>
        <c:crossAx val="443026816"/>
        <c:crosses val="autoZero"/>
        <c:crossBetween val="between"/>
      </c:valAx>
      <c:spPr>
        <a:ln>
          <a:solidFill>
            <a:schemeClr val="tx1"/>
          </a:solidFill>
        </a:ln>
      </c:spPr>
    </c:plotArea>
    <c:legend>
      <c:legendPos val="b"/>
      <c:layout>
        <c:manualLayout>
          <c:xMode val="edge"/>
          <c:yMode val="edge"/>
          <c:x val="0.19318502788580103"/>
          <c:y val="0.91992381251595423"/>
          <c:w val="0.80681492207608696"/>
          <c:h val="4.7701351380664191E-2"/>
        </c:manualLayout>
      </c:layout>
      <c:overlay val="0"/>
      <c:txPr>
        <a:bodyPr/>
        <a:lstStyle/>
        <a:p>
          <a:pPr>
            <a:defRPr sz="1050"/>
          </a:pPr>
          <a:endParaRPr lang="ja-JP"/>
        </a:p>
      </c:txPr>
    </c:legend>
    <c:plotVisOnly val="1"/>
    <c:dispBlanksAs val="gap"/>
    <c:showDLblsOverMax val="0"/>
  </c:chart>
  <c:spPr>
    <a:ln>
      <a:noFill/>
    </a:ln>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8594552730089068"/>
          <c:y val="8.6520307683362066E-2"/>
          <c:w val="0.67023392567732309"/>
          <c:h val="0.72979590853841003"/>
        </c:manualLayout>
      </c:layout>
      <c:barChart>
        <c:barDir val="bar"/>
        <c:grouping val="stacked"/>
        <c:varyColors val="0"/>
        <c:ser>
          <c:idx val="0"/>
          <c:order val="0"/>
          <c:tx>
            <c:strRef>
              <c:f>'[「組込み／IoTに関する動向調査」 集計_データ編_1章_1（A-F）20200306★.xlsx]3-3従業員数 (経年比較)'!$R$5</c:f>
              <c:strCache>
                <c:ptCount val="1"/>
                <c:pt idx="0">
                  <c:v>1～5人</c:v>
                </c:pt>
              </c:strCache>
            </c:strRef>
          </c:tx>
          <c:spPr>
            <a:solidFill>
              <a:schemeClr val="accent5"/>
            </a:solidFill>
            <a:ln>
              <a:solidFill>
                <a:schemeClr val="tx1"/>
              </a:solidFill>
            </a:ln>
            <a:effectLst/>
          </c:spPr>
          <c:invertIfNegative val="0"/>
          <c:dLbls>
            <c:dLbl>
              <c:idx val="0"/>
              <c:layout>
                <c:manualLayout>
                  <c:x val="-2.7551883883370377E-4"/>
                  <c:y val="5.8733891127388004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5DF-4948-A433-FD2BEC68EB2A}"/>
                </c:ext>
              </c:extLst>
            </c:dLbl>
            <c:spPr>
              <a:noFill/>
              <a:ln>
                <a:noFill/>
              </a:ln>
              <a:effectLst/>
            </c:spPr>
            <c:txPr>
              <a:bodyPr rot="0" spcFirstLastPara="1" vertOverflow="ellipsis" vert="horz" wrap="square" anchor="ctr" anchorCtr="1"/>
              <a:lstStyle/>
              <a:p>
                <a:pPr>
                  <a:defRPr sz="105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集計_データ編_1章_1（A-F）20200306★.xlsx]3-3従業員数 (経年比較)'!$Q$6:$Q$9</c:f>
              <c:strCache>
                <c:ptCount val="4"/>
                <c:pt idx="0">
                  <c:v>2019年度（B～E）（n=566）</c:v>
                </c:pt>
                <c:pt idx="1">
                  <c:v>2018年度（n=292）</c:v>
                </c:pt>
                <c:pt idx="2">
                  <c:v>2017年度（n=224）</c:v>
                </c:pt>
                <c:pt idx="3">
                  <c:v>2016年度（n=170）</c:v>
                </c:pt>
              </c:strCache>
            </c:strRef>
          </c:cat>
          <c:val>
            <c:numRef>
              <c:f>'[「組込み／IoTに関する動向調査」 集計_データ編_1章_1（A-F）20200306★.xlsx]3-3従業員数 (経年比較)'!$R$6:$R$9</c:f>
              <c:numCache>
                <c:formatCode>0.0%</c:formatCode>
                <c:ptCount val="4"/>
                <c:pt idx="0">
                  <c:v>9.5406360424028266E-2</c:v>
                </c:pt>
                <c:pt idx="1">
                  <c:v>0.16095890410958905</c:v>
                </c:pt>
                <c:pt idx="2">
                  <c:v>0.12053571428571429</c:v>
                </c:pt>
                <c:pt idx="3">
                  <c:v>0.10588235294117647</c:v>
                </c:pt>
              </c:numCache>
            </c:numRef>
          </c:val>
          <c:extLst>
            <c:ext xmlns:c16="http://schemas.microsoft.com/office/drawing/2014/chart" uri="{C3380CC4-5D6E-409C-BE32-E72D297353CC}">
              <c16:uniqueId val="{00000001-E5DF-4948-A433-FD2BEC68EB2A}"/>
            </c:ext>
          </c:extLst>
        </c:ser>
        <c:ser>
          <c:idx val="2"/>
          <c:order val="1"/>
          <c:tx>
            <c:strRef>
              <c:f>'[「組込み／IoTに関する動向調査」 集計_データ編_1章_1（A-F）20200306★.xlsx]3-3従業員数 (経年比較)'!$S$5</c:f>
              <c:strCache>
                <c:ptCount val="1"/>
                <c:pt idx="0">
                  <c:v>6～10人</c:v>
                </c:pt>
              </c:strCache>
            </c:strRef>
          </c:tx>
          <c:spPr>
            <a:solidFill>
              <a:schemeClr val="accent5">
                <a:lumMod val="60000"/>
                <a:lumOff val="40000"/>
              </a:schemeClr>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集計_データ編_1章_1（A-F）20200306★.xlsx]3-3従業員数 (経年比較)'!$Q$6:$Q$9</c:f>
              <c:strCache>
                <c:ptCount val="4"/>
                <c:pt idx="0">
                  <c:v>2019年度（B～E）（n=566）</c:v>
                </c:pt>
                <c:pt idx="1">
                  <c:v>2018年度（n=292）</c:v>
                </c:pt>
                <c:pt idx="2">
                  <c:v>2017年度（n=224）</c:v>
                </c:pt>
                <c:pt idx="3">
                  <c:v>2016年度（n=170）</c:v>
                </c:pt>
              </c:strCache>
            </c:strRef>
          </c:cat>
          <c:val>
            <c:numRef>
              <c:f>'[「組込み／IoTに関する動向調査」 集計_データ編_1章_1（A-F）20200306★.xlsx]3-3従業員数 (経年比較)'!$S$6:$S$9</c:f>
              <c:numCache>
                <c:formatCode>0.0%</c:formatCode>
                <c:ptCount val="4"/>
                <c:pt idx="0">
                  <c:v>7.5971731448763249E-2</c:v>
                </c:pt>
                <c:pt idx="1">
                  <c:v>8.2191780821917804E-2</c:v>
                </c:pt>
                <c:pt idx="2">
                  <c:v>6.6964285714285712E-2</c:v>
                </c:pt>
                <c:pt idx="3">
                  <c:v>0.11176470588235295</c:v>
                </c:pt>
              </c:numCache>
            </c:numRef>
          </c:val>
          <c:extLst>
            <c:ext xmlns:c16="http://schemas.microsoft.com/office/drawing/2014/chart" uri="{C3380CC4-5D6E-409C-BE32-E72D297353CC}">
              <c16:uniqueId val="{00000002-E5DF-4948-A433-FD2BEC68EB2A}"/>
            </c:ext>
          </c:extLst>
        </c:ser>
        <c:ser>
          <c:idx val="1"/>
          <c:order val="2"/>
          <c:tx>
            <c:strRef>
              <c:f>'[「組込み／IoTに関する動向調査」 集計_データ編_1章_1（A-F）20200306★.xlsx]3-3従業員数 (経年比較)'!$T$5</c:f>
              <c:strCache>
                <c:ptCount val="1"/>
                <c:pt idx="0">
                  <c:v>11～20人</c:v>
                </c:pt>
              </c:strCache>
            </c:strRef>
          </c:tx>
          <c:spPr>
            <a:solidFill>
              <a:schemeClr val="accent5">
                <a:lumMod val="20000"/>
                <a:lumOff val="80000"/>
              </a:schemeClr>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集計_データ編_1章_1（A-F）20200306★.xlsx]3-3従業員数 (経年比較)'!$Q$6:$Q$9</c:f>
              <c:strCache>
                <c:ptCount val="4"/>
                <c:pt idx="0">
                  <c:v>2019年度（B～E）（n=566）</c:v>
                </c:pt>
                <c:pt idx="1">
                  <c:v>2018年度（n=292）</c:v>
                </c:pt>
                <c:pt idx="2">
                  <c:v>2017年度（n=224）</c:v>
                </c:pt>
                <c:pt idx="3">
                  <c:v>2016年度（n=170）</c:v>
                </c:pt>
              </c:strCache>
            </c:strRef>
          </c:cat>
          <c:val>
            <c:numRef>
              <c:f>'[「組込み／IoTに関する動向調査」 集計_データ編_1章_1（A-F）20200306★.xlsx]3-3従業員数 (経年比較)'!$T$6:$T$9</c:f>
              <c:numCache>
                <c:formatCode>0.0%</c:formatCode>
                <c:ptCount val="4"/>
                <c:pt idx="0">
                  <c:v>0.10070671378091872</c:v>
                </c:pt>
                <c:pt idx="1">
                  <c:v>0.14383561643835616</c:v>
                </c:pt>
                <c:pt idx="2">
                  <c:v>0.11607142857142858</c:v>
                </c:pt>
                <c:pt idx="3">
                  <c:v>0.11176470588235295</c:v>
                </c:pt>
              </c:numCache>
            </c:numRef>
          </c:val>
          <c:extLst>
            <c:ext xmlns:c16="http://schemas.microsoft.com/office/drawing/2014/chart" uri="{C3380CC4-5D6E-409C-BE32-E72D297353CC}">
              <c16:uniqueId val="{00000003-E5DF-4948-A433-FD2BEC68EB2A}"/>
            </c:ext>
          </c:extLst>
        </c:ser>
        <c:ser>
          <c:idx val="3"/>
          <c:order val="3"/>
          <c:tx>
            <c:strRef>
              <c:f>'[「組込み／IoTに関する動向調査」 集計_データ編_1章_1（A-F）20200306★.xlsx]3-3従業員数 (経年比較)'!$U$5</c:f>
              <c:strCache>
                <c:ptCount val="1"/>
                <c:pt idx="0">
                  <c:v>21～30人</c:v>
                </c:pt>
              </c:strCache>
            </c:strRef>
          </c:tx>
          <c:spPr>
            <a:solidFill>
              <a:schemeClr val="accent6"/>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集計_データ編_1章_1（A-F）20200306★.xlsx]3-3従業員数 (経年比較)'!$Q$6:$Q$9</c:f>
              <c:strCache>
                <c:ptCount val="4"/>
                <c:pt idx="0">
                  <c:v>2019年度（B～E）（n=566）</c:v>
                </c:pt>
                <c:pt idx="1">
                  <c:v>2018年度（n=292）</c:v>
                </c:pt>
                <c:pt idx="2">
                  <c:v>2017年度（n=224）</c:v>
                </c:pt>
                <c:pt idx="3">
                  <c:v>2016年度（n=170）</c:v>
                </c:pt>
              </c:strCache>
            </c:strRef>
          </c:cat>
          <c:val>
            <c:numRef>
              <c:f>'[「組込み／IoTに関する動向調査」 集計_データ編_1章_1（A-F）20200306★.xlsx]3-3従業員数 (経年比較)'!$U$6:$U$9</c:f>
              <c:numCache>
                <c:formatCode>0.0%</c:formatCode>
                <c:ptCount val="4"/>
                <c:pt idx="0">
                  <c:v>8.8339222614840993E-2</c:v>
                </c:pt>
                <c:pt idx="1">
                  <c:v>7.1917808219178078E-2</c:v>
                </c:pt>
                <c:pt idx="2">
                  <c:v>0.10267857142857142</c:v>
                </c:pt>
                <c:pt idx="3">
                  <c:v>5.8823529411764705E-2</c:v>
                </c:pt>
              </c:numCache>
            </c:numRef>
          </c:val>
          <c:extLst>
            <c:ext xmlns:c16="http://schemas.microsoft.com/office/drawing/2014/chart" uri="{C3380CC4-5D6E-409C-BE32-E72D297353CC}">
              <c16:uniqueId val="{00000004-E5DF-4948-A433-FD2BEC68EB2A}"/>
            </c:ext>
          </c:extLst>
        </c:ser>
        <c:ser>
          <c:idx val="4"/>
          <c:order val="4"/>
          <c:tx>
            <c:strRef>
              <c:f>'[「組込み／IoTに関する動向調査」 集計_データ編_1章_1（A-F）20200306★.xlsx]3-3従業員数 (経年比較)'!$V$5</c:f>
              <c:strCache>
                <c:ptCount val="1"/>
                <c:pt idx="0">
                  <c:v>31～50人</c:v>
                </c:pt>
              </c:strCache>
            </c:strRef>
          </c:tx>
          <c:spPr>
            <a:solidFill>
              <a:schemeClr val="accent6">
                <a:lumMod val="60000"/>
                <a:lumOff val="40000"/>
              </a:schemeClr>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集計_データ編_1章_1（A-F）20200306★.xlsx]3-3従業員数 (経年比較)'!$Q$6:$Q$9</c:f>
              <c:strCache>
                <c:ptCount val="4"/>
                <c:pt idx="0">
                  <c:v>2019年度（B～E）（n=566）</c:v>
                </c:pt>
                <c:pt idx="1">
                  <c:v>2018年度（n=292）</c:v>
                </c:pt>
                <c:pt idx="2">
                  <c:v>2017年度（n=224）</c:v>
                </c:pt>
                <c:pt idx="3">
                  <c:v>2016年度（n=170）</c:v>
                </c:pt>
              </c:strCache>
            </c:strRef>
          </c:cat>
          <c:val>
            <c:numRef>
              <c:f>'[「組込み／IoTに関する動向調査」 集計_データ編_1章_1（A-F）20200306★.xlsx]3-3従業員数 (経年比較)'!$V$6:$V$9</c:f>
              <c:numCache>
                <c:formatCode>0.0%</c:formatCode>
                <c:ptCount val="4"/>
                <c:pt idx="0">
                  <c:v>0.12367491166077739</c:v>
                </c:pt>
                <c:pt idx="1">
                  <c:v>0.13698630136986301</c:v>
                </c:pt>
                <c:pt idx="2">
                  <c:v>0.17410714285714285</c:v>
                </c:pt>
                <c:pt idx="3">
                  <c:v>0.11176470588235295</c:v>
                </c:pt>
              </c:numCache>
            </c:numRef>
          </c:val>
          <c:extLst>
            <c:ext xmlns:c16="http://schemas.microsoft.com/office/drawing/2014/chart" uri="{C3380CC4-5D6E-409C-BE32-E72D297353CC}">
              <c16:uniqueId val="{00000005-E5DF-4948-A433-FD2BEC68EB2A}"/>
            </c:ext>
          </c:extLst>
        </c:ser>
        <c:ser>
          <c:idx val="5"/>
          <c:order val="5"/>
          <c:tx>
            <c:strRef>
              <c:f>'[「組込み／IoTに関する動向調査」 集計_データ編_1章_1（A-F）20200306★.xlsx]3-3従業員数 (経年比較)'!$W$5</c:f>
              <c:strCache>
                <c:ptCount val="1"/>
                <c:pt idx="0">
                  <c:v>51～100人</c:v>
                </c:pt>
              </c:strCache>
            </c:strRef>
          </c:tx>
          <c:spPr>
            <a:solidFill>
              <a:schemeClr val="accent6">
                <a:lumMod val="20000"/>
                <a:lumOff val="80000"/>
              </a:schemeClr>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集計_データ編_1章_1（A-F）20200306★.xlsx]3-3従業員数 (経年比較)'!$Q$6:$Q$9</c:f>
              <c:strCache>
                <c:ptCount val="4"/>
                <c:pt idx="0">
                  <c:v>2019年度（B～E）（n=566）</c:v>
                </c:pt>
                <c:pt idx="1">
                  <c:v>2018年度（n=292）</c:v>
                </c:pt>
                <c:pt idx="2">
                  <c:v>2017年度（n=224）</c:v>
                </c:pt>
                <c:pt idx="3">
                  <c:v>2016年度（n=170）</c:v>
                </c:pt>
              </c:strCache>
            </c:strRef>
          </c:cat>
          <c:val>
            <c:numRef>
              <c:f>'[「組込み／IoTに関する動向調査」 集計_データ編_1章_1（A-F）20200306★.xlsx]3-3従業員数 (経年比較)'!$W$6:$W$9</c:f>
              <c:numCache>
                <c:formatCode>0.0%</c:formatCode>
                <c:ptCount val="4"/>
                <c:pt idx="0">
                  <c:v>0.17137809187279152</c:v>
                </c:pt>
                <c:pt idx="1">
                  <c:v>0.14726027397260275</c:v>
                </c:pt>
                <c:pt idx="2">
                  <c:v>0.14285714285714285</c:v>
                </c:pt>
                <c:pt idx="3">
                  <c:v>0.13529411764705881</c:v>
                </c:pt>
              </c:numCache>
            </c:numRef>
          </c:val>
          <c:extLst>
            <c:ext xmlns:c16="http://schemas.microsoft.com/office/drawing/2014/chart" uri="{C3380CC4-5D6E-409C-BE32-E72D297353CC}">
              <c16:uniqueId val="{00000006-E5DF-4948-A433-FD2BEC68EB2A}"/>
            </c:ext>
          </c:extLst>
        </c:ser>
        <c:ser>
          <c:idx val="6"/>
          <c:order val="6"/>
          <c:tx>
            <c:strRef>
              <c:f>'[「組込み／IoTに関する動向調査」 集計_データ編_1章_1（A-F）20200306★.xlsx]3-3従業員数 (経年比較)'!$X$5</c:f>
              <c:strCache>
                <c:ptCount val="1"/>
                <c:pt idx="0">
                  <c:v>101～200人</c:v>
                </c:pt>
              </c:strCache>
            </c:strRef>
          </c:tx>
          <c:spPr>
            <a:solidFill>
              <a:schemeClr val="accent4"/>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集計_データ編_1章_1（A-F）20200306★.xlsx]3-3従業員数 (経年比較)'!$Q$6:$Q$9</c:f>
              <c:strCache>
                <c:ptCount val="4"/>
                <c:pt idx="0">
                  <c:v>2019年度（B～E）（n=566）</c:v>
                </c:pt>
                <c:pt idx="1">
                  <c:v>2018年度（n=292）</c:v>
                </c:pt>
                <c:pt idx="2">
                  <c:v>2017年度（n=224）</c:v>
                </c:pt>
                <c:pt idx="3">
                  <c:v>2016年度（n=170）</c:v>
                </c:pt>
              </c:strCache>
            </c:strRef>
          </c:cat>
          <c:val>
            <c:numRef>
              <c:f>'[「組込み／IoTに関する動向調査」 集計_データ編_1章_1（A-F）20200306★.xlsx]3-3従業員数 (経年比較)'!$X$6:$X$9</c:f>
              <c:numCache>
                <c:formatCode>0.0%</c:formatCode>
                <c:ptCount val="4"/>
                <c:pt idx="0">
                  <c:v>0.14487632508833923</c:v>
                </c:pt>
                <c:pt idx="1">
                  <c:v>8.9041095890410954E-2</c:v>
                </c:pt>
                <c:pt idx="2">
                  <c:v>9.8214285714285712E-2</c:v>
                </c:pt>
                <c:pt idx="3">
                  <c:v>0.13529411764705881</c:v>
                </c:pt>
              </c:numCache>
            </c:numRef>
          </c:val>
          <c:extLst>
            <c:ext xmlns:c16="http://schemas.microsoft.com/office/drawing/2014/chart" uri="{C3380CC4-5D6E-409C-BE32-E72D297353CC}">
              <c16:uniqueId val="{00000007-E5DF-4948-A433-FD2BEC68EB2A}"/>
            </c:ext>
          </c:extLst>
        </c:ser>
        <c:ser>
          <c:idx val="7"/>
          <c:order val="7"/>
          <c:tx>
            <c:strRef>
              <c:f>'[「組込み／IoTに関する動向調査」 集計_データ編_1章_1（A-F）20200306★.xlsx]3-3従業員数 (経年比較)'!$Y$5</c:f>
              <c:strCache>
                <c:ptCount val="1"/>
                <c:pt idx="0">
                  <c:v>201～300人</c:v>
                </c:pt>
              </c:strCache>
            </c:strRef>
          </c:tx>
          <c:spPr>
            <a:solidFill>
              <a:schemeClr val="accent4">
                <a:lumMod val="60000"/>
                <a:lumOff val="40000"/>
              </a:schemeClr>
            </a:solidFill>
            <a:ln>
              <a:solidFill>
                <a:schemeClr val="tx1"/>
              </a:solidFill>
            </a:ln>
            <a:effectLst/>
          </c:spPr>
          <c:invertIfNegative val="0"/>
          <c:dLbls>
            <c:dLbl>
              <c:idx val="1"/>
              <c:layout>
                <c:manualLayout>
                  <c:x val="0"/>
                  <c:y val="4.28375000000000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5DF-4948-A433-FD2BEC68EB2A}"/>
                </c:ext>
              </c:extLst>
            </c:dLbl>
            <c:dLbl>
              <c:idx val="2"/>
              <c:layout>
                <c:manualLayout>
                  <c:x val="-1.2319081674807917E-16"/>
                  <c:y val="4.28373015873015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5DF-4948-A433-FD2BEC68EB2A}"/>
                </c:ext>
              </c:extLst>
            </c:dLbl>
            <c:dLbl>
              <c:idx val="3"/>
              <c:layout>
                <c:manualLayout>
                  <c:x val="3.35978835978836E-3"/>
                  <c:y val="9.239311256105937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5DF-4948-A433-FD2BEC68EB2A}"/>
                </c:ext>
              </c:extLst>
            </c:dLbl>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集計_データ編_1章_1（A-F）20200306★.xlsx]3-3従業員数 (経年比較)'!$Q$6:$Q$9</c:f>
              <c:strCache>
                <c:ptCount val="4"/>
                <c:pt idx="0">
                  <c:v>2019年度（B～E）（n=566）</c:v>
                </c:pt>
                <c:pt idx="1">
                  <c:v>2018年度（n=292）</c:v>
                </c:pt>
                <c:pt idx="2">
                  <c:v>2017年度（n=224）</c:v>
                </c:pt>
                <c:pt idx="3">
                  <c:v>2016年度（n=170）</c:v>
                </c:pt>
              </c:strCache>
            </c:strRef>
          </c:cat>
          <c:val>
            <c:numRef>
              <c:f>'[「組込み／IoTに関する動向調査」 集計_データ編_1章_1（A-F）20200306★.xlsx]3-3従業員数 (経年比較)'!$Y$6:$Y$9</c:f>
              <c:numCache>
                <c:formatCode>0.0%</c:formatCode>
                <c:ptCount val="4"/>
                <c:pt idx="0">
                  <c:v>5.4770318021201414E-2</c:v>
                </c:pt>
                <c:pt idx="1">
                  <c:v>4.4520547945205477E-2</c:v>
                </c:pt>
                <c:pt idx="2">
                  <c:v>4.0178571428571432E-2</c:v>
                </c:pt>
                <c:pt idx="3">
                  <c:v>3.5294117647058823E-2</c:v>
                </c:pt>
              </c:numCache>
            </c:numRef>
          </c:val>
          <c:extLst>
            <c:ext xmlns:c16="http://schemas.microsoft.com/office/drawing/2014/chart" uri="{C3380CC4-5D6E-409C-BE32-E72D297353CC}">
              <c16:uniqueId val="{0000000B-E5DF-4948-A433-FD2BEC68EB2A}"/>
            </c:ext>
          </c:extLst>
        </c:ser>
        <c:ser>
          <c:idx val="8"/>
          <c:order val="8"/>
          <c:tx>
            <c:strRef>
              <c:f>'[「組込み／IoTに関する動向調査」 集計_データ編_1章_1（A-F）20200306★.xlsx]3-3従業員数 (経年比較)'!$Z$5</c:f>
              <c:strCache>
                <c:ptCount val="1"/>
                <c:pt idx="0">
                  <c:v>301人以上</c:v>
                </c:pt>
              </c:strCache>
            </c:strRef>
          </c:tx>
          <c:spPr>
            <a:solidFill>
              <a:schemeClr val="accent4">
                <a:lumMod val="20000"/>
                <a:lumOff val="80000"/>
              </a:schemeClr>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集計_データ編_1章_1（A-F）20200306★.xlsx]3-3従業員数 (経年比較)'!$Q$6:$Q$9</c:f>
              <c:strCache>
                <c:ptCount val="4"/>
                <c:pt idx="0">
                  <c:v>2019年度（B～E）（n=566）</c:v>
                </c:pt>
                <c:pt idx="1">
                  <c:v>2018年度（n=292）</c:v>
                </c:pt>
                <c:pt idx="2">
                  <c:v>2017年度（n=224）</c:v>
                </c:pt>
                <c:pt idx="3">
                  <c:v>2016年度（n=170）</c:v>
                </c:pt>
              </c:strCache>
            </c:strRef>
          </c:cat>
          <c:val>
            <c:numRef>
              <c:f>'[「組込み／IoTに関する動向調査」 集計_データ編_1章_1（A-F）20200306★.xlsx]3-3従業員数 (経年比較)'!$Z$6:$Z$9</c:f>
              <c:numCache>
                <c:formatCode>0.0%</c:formatCode>
                <c:ptCount val="4"/>
                <c:pt idx="0">
                  <c:v>0.14487632508833923</c:v>
                </c:pt>
                <c:pt idx="1">
                  <c:v>0.12328767123287671</c:v>
                </c:pt>
                <c:pt idx="2">
                  <c:v>0.13839285714285715</c:v>
                </c:pt>
                <c:pt idx="3">
                  <c:v>0.19411764705882353</c:v>
                </c:pt>
              </c:numCache>
            </c:numRef>
          </c:val>
          <c:extLst>
            <c:ext xmlns:c16="http://schemas.microsoft.com/office/drawing/2014/chart" uri="{C3380CC4-5D6E-409C-BE32-E72D297353CC}">
              <c16:uniqueId val="{0000000C-E5DF-4948-A433-FD2BEC68EB2A}"/>
            </c:ext>
          </c:extLst>
        </c:ser>
        <c:dLbls>
          <c:showLegendKey val="0"/>
          <c:showVal val="0"/>
          <c:showCatName val="0"/>
          <c:showSerName val="0"/>
          <c:showPercent val="0"/>
          <c:showBubbleSize val="0"/>
        </c:dLbls>
        <c:gapWidth val="40"/>
        <c:overlap val="100"/>
        <c:axId val="437004928"/>
        <c:axId val="437019008"/>
      </c:barChart>
      <c:catAx>
        <c:axId val="437004928"/>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37019008"/>
        <c:crosses val="autoZero"/>
        <c:auto val="1"/>
        <c:lblAlgn val="ctr"/>
        <c:lblOffset val="100"/>
        <c:noMultiLvlLbl val="0"/>
      </c:catAx>
      <c:valAx>
        <c:axId val="437019008"/>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37004928"/>
        <c:crosses val="autoZero"/>
        <c:crossBetween val="between"/>
      </c:valAx>
      <c:spPr>
        <a:noFill/>
        <a:ln>
          <a:solidFill>
            <a:schemeClr val="tx1">
              <a:lumMod val="50000"/>
              <a:lumOff val="50000"/>
            </a:schemeClr>
          </a:solidFill>
        </a:ln>
        <a:effectLst/>
      </c:spPr>
    </c:plotArea>
    <c:legend>
      <c:legendPos val="b"/>
      <c:layout>
        <c:manualLayout>
          <c:xMode val="edge"/>
          <c:yMode val="edge"/>
          <c:x val="0.2814206349206349"/>
          <c:y val="0.85718769841269837"/>
          <c:w val="0.69250264550264551"/>
          <c:h val="0.10249484126984126"/>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altLang="ja-JP" sz="1200" b="1" i="0" baseline="0" dirty="0">
                <a:effectLst/>
              </a:rPr>
              <a:t>Q8-1.</a:t>
            </a:r>
            <a:r>
              <a:rPr lang="ja-JP" altLang="ja-JP" sz="1200" b="1" i="0" baseline="0" dirty="0">
                <a:effectLst/>
              </a:rPr>
              <a:t>システムに関わる要件の変化（部品の増加、プラットフォームの増加）</a:t>
            </a:r>
            <a:endParaRPr lang="ja-JP" altLang="ja-JP" sz="1200" dirty="0">
              <a:effectLst/>
            </a:endParaRPr>
          </a:p>
        </c:rich>
      </c:tx>
      <c:layout>
        <c:manualLayout>
          <c:xMode val="edge"/>
          <c:yMode val="edge"/>
          <c:x val="0.2461712962962963"/>
          <c:y val="1.4538690476190476E-2"/>
        </c:manualLayout>
      </c:layout>
      <c:overlay val="0"/>
    </c:title>
    <c:autoTitleDeleted val="0"/>
    <c:plotArea>
      <c:layout>
        <c:manualLayout>
          <c:layoutTarget val="inner"/>
          <c:xMode val="edge"/>
          <c:yMode val="edge"/>
          <c:x val="0.2399565208762387"/>
          <c:y val="0.1889507777045111"/>
          <c:w val="0.71818233368977025"/>
          <c:h val="0.69159559973036144"/>
        </c:manualLayout>
      </c:layout>
      <c:barChart>
        <c:barDir val="bar"/>
        <c:grouping val="percentStacked"/>
        <c:varyColors val="0"/>
        <c:ser>
          <c:idx val="0"/>
          <c:order val="0"/>
          <c:tx>
            <c:strRef>
              <c:f>'Q8-1(B)'!$C$14</c:f>
              <c:strCache>
                <c:ptCount val="1"/>
                <c:pt idx="0">
                  <c:v>1.当てはまる</c:v>
                </c:pt>
              </c:strCache>
            </c:strRef>
          </c:tx>
          <c:spPr>
            <a:solidFill>
              <a:srgbClr val="FF9966"/>
            </a:solidFill>
            <a:ln>
              <a:solidFill>
                <a:schemeClr val="tx1"/>
              </a:solidFill>
            </a:ln>
          </c:spPr>
          <c:invertIfNegative val="0"/>
          <c:dLbls>
            <c:spPr>
              <a:noFill/>
              <a:ln>
                <a:noFill/>
              </a:ln>
              <a:effectLst/>
            </c:spPr>
            <c:txPr>
              <a:bodyPr wrap="square" lIns="38100" tIns="19050" rIns="38100" bIns="19050" anchor="ctr">
                <a:spAutoFit/>
              </a:bodyPr>
              <a:lstStyle/>
              <a:p>
                <a:pPr>
                  <a:defRPr sz="800">
                    <a:solidFill>
                      <a:sysClr val="windowText" lastClr="000000"/>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'Q8-1(B)'!$D$13:$I$13</c:f>
              <c:strCache>
                <c:ptCount val="6"/>
                <c:pt idx="0">
                  <c:v>A.エンドユーザー（n=156）</c:v>
                </c:pt>
                <c:pt idx="1">
                  <c:v>B.メーカー（n=179）</c:v>
                </c:pt>
                <c:pt idx="2">
                  <c:v>C.系列ソフトウェア企業（n=21）</c:v>
                </c:pt>
                <c:pt idx="3">
                  <c:v>D.受託ソフトウェア企業（n=262）</c:v>
                </c:pt>
                <c:pt idx="4">
                  <c:v>E.独立系ソフトウェア企業（n=92）</c:v>
                </c:pt>
                <c:pt idx="5">
                  <c:v>F.その他（n=82）</c:v>
                </c:pt>
              </c:strCache>
            </c:strRef>
          </c:cat>
          <c:val>
            <c:numRef>
              <c:f>'Q8-1(B)'!$D$14:$I$14</c:f>
              <c:numCache>
                <c:formatCode>0.0%</c:formatCode>
                <c:ptCount val="6"/>
                <c:pt idx="0">
                  <c:v>0.14743589743589744</c:v>
                </c:pt>
                <c:pt idx="1">
                  <c:v>0.21787709497206703</c:v>
                </c:pt>
                <c:pt idx="2">
                  <c:v>0.2857142857142857</c:v>
                </c:pt>
                <c:pt idx="3">
                  <c:v>0.12213740458015267</c:v>
                </c:pt>
                <c:pt idx="4">
                  <c:v>0.16304347826086957</c:v>
                </c:pt>
                <c:pt idx="5">
                  <c:v>0.12195121951219512</c:v>
                </c:pt>
              </c:numCache>
            </c:numRef>
          </c:val>
          <c:extLst>
            <c:ext xmlns:c16="http://schemas.microsoft.com/office/drawing/2014/chart" uri="{C3380CC4-5D6E-409C-BE32-E72D297353CC}">
              <c16:uniqueId val="{00000000-AAE3-47E0-B43C-6B39309A1D3F}"/>
            </c:ext>
          </c:extLst>
        </c:ser>
        <c:ser>
          <c:idx val="1"/>
          <c:order val="1"/>
          <c:tx>
            <c:strRef>
              <c:f>'Q8-1(B)'!$C$15</c:f>
              <c:strCache>
                <c:ptCount val="1"/>
                <c:pt idx="0">
                  <c:v>2.やや当てはまる</c:v>
                </c:pt>
              </c:strCache>
            </c:strRef>
          </c:tx>
          <c:spPr>
            <a:solidFill>
              <a:srgbClr val="FFCC99"/>
            </a:solidFill>
            <a:ln>
              <a:solidFill>
                <a:schemeClr val="tx1"/>
              </a:solidFill>
            </a:ln>
          </c:spPr>
          <c:invertIfNegative val="0"/>
          <c:dLbls>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'Q8-1(B)'!$D$13:$I$13</c:f>
              <c:strCache>
                <c:ptCount val="6"/>
                <c:pt idx="0">
                  <c:v>A.エンドユーザー（n=156）</c:v>
                </c:pt>
                <c:pt idx="1">
                  <c:v>B.メーカー（n=179）</c:v>
                </c:pt>
                <c:pt idx="2">
                  <c:v>C.系列ソフトウェア企業（n=21）</c:v>
                </c:pt>
                <c:pt idx="3">
                  <c:v>D.受託ソフトウェア企業（n=262）</c:v>
                </c:pt>
                <c:pt idx="4">
                  <c:v>E.独立系ソフトウェア企業（n=92）</c:v>
                </c:pt>
                <c:pt idx="5">
                  <c:v>F.その他（n=82）</c:v>
                </c:pt>
              </c:strCache>
            </c:strRef>
          </c:cat>
          <c:val>
            <c:numRef>
              <c:f>'Q8-1(B)'!$D$15:$I$15</c:f>
              <c:numCache>
                <c:formatCode>0.0%</c:formatCode>
                <c:ptCount val="6"/>
                <c:pt idx="0">
                  <c:v>0.26923076923076922</c:v>
                </c:pt>
                <c:pt idx="1">
                  <c:v>0.35195530726256985</c:v>
                </c:pt>
                <c:pt idx="2">
                  <c:v>0.33333333333333331</c:v>
                </c:pt>
                <c:pt idx="3">
                  <c:v>0.41603053435114506</c:v>
                </c:pt>
                <c:pt idx="4">
                  <c:v>0.33695652173913043</c:v>
                </c:pt>
                <c:pt idx="5">
                  <c:v>0.25609756097560976</c:v>
                </c:pt>
              </c:numCache>
            </c:numRef>
          </c:val>
          <c:extLst>
            <c:ext xmlns:c16="http://schemas.microsoft.com/office/drawing/2014/chart" uri="{C3380CC4-5D6E-409C-BE32-E72D297353CC}">
              <c16:uniqueId val="{00000001-AAE3-47E0-B43C-6B39309A1D3F}"/>
            </c:ext>
          </c:extLst>
        </c:ser>
        <c:ser>
          <c:idx val="2"/>
          <c:order val="2"/>
          <c:tx>
            <c:strRef>
              <c:f>'Q8-1(B)'!$C$16</c:f>
              <c:strCache>
                <c:ptCount val="1"/>
                <c:pt idx="0">
                  <c:v>3.あまり当てはまらない</c:v>
                </c:pt>
              </c:strCache>
            </c:strRef>
          </c:tx>
          <c:spPr>
            <a:solidFill>
              <a:srgbClr val="2E75B6"/>
            </a:solidFill>
            <a:ln>
              <a:solidFill>
                <a:schemeClr val="tx1"/>
              </a:solidFill>
            </a:ln>
          </c:spPr>
          <c:invertIfNegative val="0"/>
          <c:dLbls>
            <c:spPr>
              <a:noFill/>
              <a:ln>
                <a:noFill/>
              </a:ln>
              <a:effectLst/>
            </c:spPr>
            <c:txPr>
              <a:bodyPr wrap="square" lIns="38100" tIns="19050" rIns="38100" bIns="19050" anchor="ctr">
                <a:spAutoFit/>
              </a:bodyPr>
              <a:lstStyle/>
              <a:p>
                <a:pPr>
                  <a:defRPr sz="800">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'Q8-1(B)'!$D$13:$I$13</c:f>
              <c:strCache>
                <c:ptCount val="6"/>
                <c:pt idx="0">
                  <c:v>A.エンドユーザー（n=156）</c:v>
                </c:pt>
                <c:pt idx="1">
                  <c:v>B.メーカー（n=179）</c:v>
                </c:pt>
                <c:pt idx="2">
                  <c:v>C.系列ソフトウェア企業（n=21）</c:v>
                </c:pt>
                <c:pt idx="3">
                  <c:v>D.受託ソフトウェア企業（n=262）</c:v>
                </c:pt>
                <c:pt idx="4">
                  <c:v>E.独立系ソフトウェア企業（n=92）</c:v>
                </c:pt>
                <c:pt idx="5">
                  <c:v>F.その他（n=82）</c:v>
                </c:pt>
              </c:strCache>
            </c:strRef>
          </c:cat>
          <c:val>
            <c:numRef>
              <c:f>'Q8-1(B)'!$D$16:$I$16</c:f>
              <c:numCache>
                <c:formatCode>0.0%</c:formatCode>
                <c:ptCount val="6"/>
                <c:pt idx="0">
                  <c:v>0.23717948717948717</c:v>
                </c:pt>
                <c:pt idx="1">
                  <c:v>0.27932960893854747</c:v>
                </c:pt>
                <c:pt idx="2">
                  <c:v>9.5238095238095233E-2</c:v>
                </c:pt>
                <c:pt idx="3">
                  <c:v>0.20992366412213739</c:v>
                </c:pt>
                <c:pt idx="4">
                  <c:v>0.28260869565217389</c:v>
                </c:pt>
                <c:pt idx="5">
                  <c:v>0.24390243902439024</c:v>
                </c:pt>
              </c:numCache>
            </c:numRef>
          </c:val>
          <c:extLst>
            <c:ext xmlns:c16="http://schemas.microsoft.com/office/drawing/2014/chart" uri="{C3380CC4-5D6E-409C-BE32-E72D297353CC}">
              <c16:uniqueId val="{00000002-AAE3-47E0-B43C-6B39309A1D3F}"/>
            </c:ext>
          </c:extLst>
        </c:ser>
        <c:ser>
          <c:idx val="3"/>
          <c:order val="3"/>
          <c:tx>
            <c:strRef>
              <c:f>'Q8-1(B)'!$C$17</c:f>
              <c:strCache>
                <c:ptCount val="1"/>
                <c:pt idx="0">
                  <c:v>4.当てはまらない</c:v>
                </c:pt>
              </c:strCache>
            </c:strRef>
          </c:tx>
          <c:spPr>
            <a:solidFill>
              <a:srgbClr val="9DC3E6"/>
            </a:solidFill>
            <a:ln>
              <a:solidFill>
                <a:schemeClr val="tx1"/>
              </a:solidFill>
            </a:ln>
          </c:spPr>
          <c:invertIfNegative val="0"/>
          <c:dLbls>
            <c:spPr>
              <a:noFill/>
              <a:ln>
                <a:noFill/>
              </a:ln>
              <a:effectLst/>
            </c:spPr>
            <c:txPr>
              <a:bodyPr wrap="square" lIns="38100" tIns="19050" rIns="38100" bIns="19050" anchor="ctr">
                <a:spAutoFit/>
              </a:bodyPr>
              <a:lstStyle/>
              <a:p>
                <a:pPr>
                  <a:defRPr sz="8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'Q8-1(B)'!$D$13:$I$13</c:f>
              <c:strCache>
                <c:ptCount val="6"/>
                <c:pt idx="0">
                  <c:v>A.エンドユーザー（n=156）</c:v>
                </c:pt>
                <c:pt idx="1">
                  <c:v>B.メーカー（n=179）</c:v>
                </c:pt>
                <c:pt idx="2">
                  <c:v>C.系列ソフトウェア企業（n=21）</c:v>
                </c:pt>
                <c:pt idx="3">
                  <c:v>D.受託ソフトウェア企業（n=262）</c:v>
                </c:pt>
                <c:pt idx="4">
                  <c:v>E.独立系ソフトウェア企業（n=92）</c:v>
                </c:pt>
                <c:pt idx="5">
                  <c:v>F.その他（n=82）</c:v>
                </c:pt>
              </c:strCache>
            </c:strRef>
          </c:cat>
          <c:val>
            <c:numRef>
              <c:f>'Q8-1(B)'!$D$17:$I$17</c:f>
              <c:numCache>
                <c:formatCode>0.0%</c:formatCode>
                <c:ptCount val="6"/>
                <c:pt idx="0">
                  <c:v>0.21794871794871795</c:v>
                </c:pt>
                <c:pt idx="1">
                  <c:v>6.1452513966480445E-2</c:v>
                </c:pt>
                <c:pt idx="2">
                  <c:v>0.19047619047619047</c:v>
                </c:pt>
                <c:pt idx="3">
                  <c:v>0.11450381679389313</c:v>
                </c:pt>
                <c:pt idx="4">
                  <c:v>0.16304347826086957</c:v>
                </c:pt>
                <c:pt idx="5">
                  <c:v>0.23170731707317074</c:v>
                </c:pt>
              </c:numCache>
            </c:numRef>
          </c:val>
          <c:extLst>
            <c:ext xmlns:c16="http://schemas.microsoft.com/office/drawing/2014/chart" uri="{C3380CC4-5D6E-409C-BE32-E72D297353CC}">
              <c16:uniqueId val="{00000003-AAE3-47E0-B43C-6B39309A1D3F}"/>
            </c:ext>
          </c:extLst>
        </c:ser>
        <c:ser>
          <c:idx val="4"/>
          <c:order val="4"/>
          <c:tx>
            <c:strRef>
              <c:f>'Q8-1(B)'!$C$18</c:f>
              <c:strCache>
                <c:ptCount val="1"/>
                <c:pt idx="0">
                  <c:v>5.どちらともいえない</c:v>
                </c:pt>
              </c:strCache>
            </c:strRef>
          </c:tx>
          <c:spPr>
            <a:solidFill>
              <a:schemeClr val="bg1"/>
            </a:solidFill>
            <a:ln>
              <a:solidFill>
                <a:schemeClr val="tx1"/>
              </a:solidFill>
            </a:ln>
          </c:spPr>
          <c:invertIfNegative val="0"/>
          <c:dLbls>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'Q8-1(B)'!$D$13:$I$13</c:f>
              <c:strCache>
                <c:ptCount val="6"/>
                <c:pt idx="0">
                  <c:v>A.エンドユーザー（n=156）</c:v>
                </c:pt>
                <c:pt idx="1">
                  <c:v>B.メーカー（n=179）</c:v>
                </c:pt>
                <c:pt idx="2">
                  <c:v>C.系列ソフトウェア企業（n=21）</c:v>
                </c:pt>
                <c:pt idx="3">
                  <c:v>D.受託ソフトウェア企業（n=262）</c:v>
                </c:pt>
                <c:pt idx="4">
                  <c:v>E.独立系ソフトウェア企業（n=92）</c:v>
                </c:pt>
                <c:pt idx="5">
                  <c:v>F.その他（n=82）</c:v>
                </c:pt>
              </c:strCache>
            </c:strRef>
          </c:cat>
          <c:val>
            <c:numRef>
              <c:f>'Q8-1(B)'!$D$18:$I$18</c:f>
              <c:numCache>
                <c:formatCode>0.0%</c:formatCode>
                <c:ptCount val="6"/>
                <c:pt idx="0">
                  <c:v>0.12820512820512819</c:v>
                </c:pt>
                <c:pt idx="1">
                  <c:v>8.9385474860335198E-2</c:v>
                </c:pt>
                <c:pt idx="2">
                  <c:v>9.5238095238095233E-2</c:v>
                </c:pt>
                <c:pt idx="3">
                  <c:v>0.13740458015267176</c:v>
                </c:pt>
                <c:pt idx="4">
                  <c:v>5.434782608695652E-2</c:v>
                </c:pt>
                <c:pt idx="5">
                  <c:v>0.14634146341463414</c:v>
                </c:pt>
              </c:numCache>
            </c:numRef>
          </c:val>
          <c:extLst>
            <c:ext xmlns:c16="http://schemas.microsoft.com/office/drawing/2014/chart" uri="{C3380CC4-5D6E-409C-BE32-E72D297353CC}">
              <c16:uniqueId val="{00000004-AAE3-47E0-B43C-6B39309A1D3F}"/>
            </c:ext>
          </c:extLst>
        </c:ser>
        <c:dLbls>
          <c:showLegendKey val="0"/>
          <c:showVal val="0"/>
          <c:showCatName val="0"/>
          <c:showSerName val="0"/>
          <c:showPercent val="0"/>
          <c:showBubbleSize val="0"/>
        </c:dLbls>
        <c:gapWidth val="150"/>
        <c:overlap val="100"/>
        <c:axId val="443266560"/>
        <c:axId val="443268096"/>
      </c:barChart>
      <c:catAx>
        <c:axId val="443266560"/>
        <c:scaling>
          <c:orientation val="maxMin"/>
        </c:scaling>
        <c:delete val="0"/>
        <c:axPos val="l"/>
        <c:numFmt formatCode="General" sourceLinked="0"/>
        <c:majorTickMark val="none"/>
        <c:minorTickMark val="none"/>
        <c:tickLblPos val="nextTo"/>
        <c:spPr>
          <a:ln>
            <a:solidFill>
              <a:schemeClr val="tx1"/>
            </a:solidFill>
          </a:ln>
        </c:spPr>
        <c:crossAx val="443268096"/>
        <c:crosses val="autoZero"/>
        <c:auto val="1"/>
        <c:lblAlgn val="ctr"/>
        <c:lblOffset val="100"/>
        <c:noMultiLvlLbl val="0"/>
      </c:catAx>
      <c:valAx>
        <c:axId val="443268096"/>
        <c:scaling>
          <c:orientation val="minMax"/>
        </c:scaling>
        <c:delete val="0"/>
        <c:axPos val="t"/>
        <c:majorGridlines>
          <c:spPr>
            <a:ln>
              <a:solidFill>
                <a:schemeClr val="bg1">
                  <a:lumMod val="50000"/>
                </a:schemeClr>
              </a:solidFill>
            </a:ln>
          </c:spPr>
        </c:majorGridlines>
        <c:numFmt formatCode="0%" sourceLinked="1"/>
        <c:majorTickMark val="none"/>
        <c:minorTickMark val="none"/>
        <c:tickLblPos val="nextTo"/>
        <c:spPr>
          <a:ln>
            <a:solidFill>
              <a:schemeClr val="tx1"/>
            </a:solidFill>
          </a:ln>
        </c:spPr>
        <c:crossAx val="443266560"/>
        <c:crosses val="autoZero"/>
        <c:crossBetween val="between"/>
      </c:valAx>
      <c:spPr>
        <a:ln>
          <a:solidFill>
            <a:schemeClr val="tx1"/>
          </a:solidFill>
        </a:ln>
      </c:spPr>
    </c:plotArea>
    <c:legend>
      <c:legendPos val="b"/>
      <c:layout>
        <c:manualLayout>
          <c:xMode val="edge"/>
          <c:yMode val="edge"/>
          <c:x val="0.19318502788580103"/>
          <c:y val="0.91992381251595423"/>
          <c:w val="0.80681492207608696"/>
          <c:h val="4.7701351380664191E-2"/>
        </c:manualLayout>
      </c:layout>
      <c:overlay val="0"/>
      <c:txPr>
        <a:bodyPr/>
        <a:lstStyle/>
        <a:p>
          <a:pPr>
            <a:defRPr sz="1000"/>
          </a:pPr>
          <a:endParaRPr lang="ja-JP"/>
        </a:p>
      </c:txPr>
    </c:legend>
    <c:plotVisOnly val="1"/>
    <c:dispBlanksAs val="gap"/>
    <c:showDLblsOverMax val="0"/>
  </c:chart>
  <c:spPr>
    <a:ln>
      <a:noFill/>
    </a:ln>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altLang="ja-JP" sz="1200" dirty="0"/>
              <a:t>Q8-1.</a:t>
            </a:r>
            <a:r>
              <a:rPr lang="ja-JP" altLang="en-US" sz="1200" dirty="0"/>
              <a:t>システムに関わる要件の変化（つながる対象が増加）</a:t>
            </a:r>
            <a:endParaRPr lang="ja-JP" sz="1200" dirty="0"/>
          </a:p>
        </c:rich>
      </c:tx>
      <c:layout>
        <c:manualLayout>
          <c:xMode val="edge"/>
          <c:yMode val="edge"/>
          <c:x val="0.31766891534391534"/>
          <c:y val="2.5323015873015869E-2"/>
        </c:manualLayout>
      </c:layout>
      <c:overlay val="0"/>
    </c:title>
    <c:autoTitleDeleted val="0"/>
    <c:plotArea>
      <c:layout>
        <c:manualLayout>
          <c:layoutTarget val="inner"/>
          <c:xMode val="edge"/>
          <c:yMode val="edge"/>
          <c:x val="0.2399565208762387"/>
          <c:y val="0.1889507777045111"/>
          <c:w val="0.71818233368977025"/>
          <c:h val="0.69159559973036144"/>
        </c:manualLayout>
      </c:layout>
      <c:barChart>
        <c:barDir val="bar"/>
        <c:grouping val="percentStacked"/>
        <c:varyColors val="0"/>
        <c:ser>
          <c:idx val="0"/>
          <c:order val="0"/>
          <c:tx>
            <c:strRef>
              <c:f>'Q8-1(C)'!$C$14</c:f>
              <c:strCache>
                <c:ptCount val="1"/>
                <c:pt idx="0">
                  <c:v>1.当てはまる</c:v>
                </c:pt>
              </c:strCache>
            </c:strRef>
          </c:tx>
          <c:spPr>
            <a:solidFill>
              <a:srgbClr val="FF9966"/>
            </a:solidFill>
            <a:ln>
              <a:solidFill>
                <a:schemeClr val="tx1"/>
              </a:solidFill>
            </a:ln>
          </c:spPr>
          <c:invertIfNegative val="0"/>
          <c:dLbls>
            <c:spPr>
              <a:noFill/>
              <a:ln>
                <a:noFill/>
              </a:ln>
              <a:effectLst/>
            </c:spPr>
            <c:txPr>
              <a:bodyPr wrap="square" lIns="38100" tIns="19050" rIns="38100" bIns="19050" anchor="ctr">
                <a:spAutoFit/>
              </a:bodyPr>
              <a:lstStyle/>
              <a:p>
                <a:pPr>
                  <a:defRPr sz="800">
                    <a:solidFill>
                      <a:sysClr val="windowText" lastClr="000000"/>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'Q8-1(C)'!$D$13:$I$13</c:f>
              <c:strCache>
                <c:ptCount val="6"/>
                <c:pt idx="0">
                  <c:v>A.エンドユーザー（n=156）</c:v>
                </c:pt>
                <c:pt idx="1">
                  <c:v>B.メーカー（n=178）</c:v>
                </c:pt>
                <c:pt idx="2">
                  <c:v>C.系列ソフトウェア企業（n=21）</c:v>
                </c:pt>
                <c:pt idx="3">
                  <c:v>D.受託ソフトウェア企業（n=263）</c:v>
                </c:pt>
                <c:pt idx="4">
                  <c:v>E.独立系ソフトウェア企業（n=93）</c:v>
                </c:pt>
                <c:pt idx="5">
                  <c:v>F.その他（n=81）</c:v>
                </c:pt>
              </c:strCache>
            </c:strRef>
          </c:cat>
          <c:val>
            <c:numRef>
              <c:f>'Q8-1(C)'!$D$14:$I$14</c:f>
              <c:numCache>
                <c:formatCode>0.0%</c:formatCode>
                <c:ptCount val="6"/>
                <c:pt idx="0">
                  <c:v>0.24358974358974358</c:v>
                </c:pt>
                <c:pt idx="1">
                  <c:v>0.30337078651685395</c:v>
                </c:pt>
                <c:pt idx="2">
                  <c:v>0.38095238095238093</c:v>
                </c:pt>
                <c:pt idx="3">
                  <c:v>0.18250950570342206</c:v>
                </c:pt>
                <c:pt idx="4">
                  <c:v>0.37634408602150538</c:v>
                </c:pt>
                <c:pt idx="5">
                  <c:v>0.24691358024691357</c:v>
                </c:pt>
              </c:numCache>
            </c:numRef>
          </c:val>
          <c:extLst>
            <c:ext xmlns:c16="http://schemas.microsoft.com/office/drawing/2014/chart" uri="{C3380CC4-5D6E-409C-BE32-E72D297353CC}">
              <c16:uniqueId val="{00000000-8543-4FF8-A8A1-57656BD82F16}"/>
            </c:ext>
          </c:extLst>
        </c:ser>
        <c:ser>
          <c:idx val="1"/>
          <c:order val="1"/>
          <c:tx>
            <c:strRef>
              <c:f>'Q8-1(C)'!$C$15</c:f>
              <c:strCache>
                <c:ptCount val="1"/>
                <c:pt idx="0">
                  <c:v>2.やや当てはまる</c:v>
                </c:pt>
              </c:strCache>
            </c:strRef>
          </c:tx>
          <c:spPr>
            <a:solidFill>
              <a:srgbClr val="FFCC99"/>
            </a:solidFill>
            <a:ln>
              <a:solidFill>
                <a:schemeClr val="tx1"/>
              </a:solidFill>
            </a:ln>
          </c:spPr>
          <c:invertIfNegative val="0"/>
          <c:dLbls>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'Q8-1(C)'!$D$13:$I$13</c:f>
              <c:strCache>
                <c:ptCount val="6"/>
                <c:pt idx="0">
                  <c:v>A.エンドユーザー（n=156）</c:v>
                </c:pt>
                <c:pt idx="1">
                  <c:v>B.メーカー（n=178）</c:v>
                </c:pt>
                <c:pt idx="2">
                  <c:v>C.系列ソフトウェア企業（n=21）</c:v>
                </c:pt>
                <c:pt idx="3">
                  <c:v>D.受託ソフトウェア企業（n=263）</c:v>
                </c:pt>
                <c:pt idx="4">
                  <c:v>E.独立系ソフトウェア企業（n=93）</c:v>
                </c:pt>
                <c:pt idx="5">
                  <c:v>F.その他（n=81）</c:v>
                </c:pt>
              </c:strCache>
            </c:strRef>
          </c:cat>
          <c:val>
            <c:numRef>
              <c:f>'Q8-1(C)'!$D$15:$I$15</c:f>
              <c:numCache>
                <c:formatCode>0.0%</c:formatCode>
                <c:ptCount val="6"/>
                <c:pt idx="0">
                  <c:v>0.33333333333333331</c:v>
                </c:pt>
                <c:pt idx="1">
                  <c:v>0.3595505617977528</c:v>
                </c:pt>
                <c:pt idx="2">
                  <c:v>0.38095238095238093</c:v>
                </c:pt>
                <c:pt idx="3">
                  <c:v>0.47148288973384028</c:v>
                </c:pt>
                <c:pt idx="4">
                  <c:v>0.30107526881720431</c:v>
                </c:pt>
                <c:pt idx="5">
                  <c:v>0.23456790123456789</c:v>
                </c:pt>
              </c:numCache>
            </c:numRef>
          </c:val>
          <c:extLst>
            <c:ext xmlns:c16="http://schemas.microsoft.com/office/drawing/2014/chart" uri="{C3380CC4-5D6E-409C-BE32-E72D297353CC}">
              <c16:uniqueId val="{00000001-8543-4FF8-A8A1-57656BD82F16}"/>
            </c:ext>
          </c:extLst>
        </c:ser>
        <c:ser>
          <c:idx val="2"/>
          <c:order val="2"/>
          <c:tx>
            <c:strRef>
              <c:f>'Q8-1(C)'!$C$16</c:f>
              <c:strCache>
                <c:ptCount val="1"/>
                <c:pt idx="0">
                  <c:v>3.あまり当てはまらない</c:v>
                </c:pt>
              </c:strCache>
            </c:strRef>
          </c:tx>
          <c:spPr>
            <a:solidFill>
              <a:srgbClr val="2E75B6"/>
            </a:solidFill>
            <a:ln>
              <a:solidFill>
                <a:schemeClr val="tx1"/>
              </a:solidFill>
            </a:ln>
          </c:spPr>
          <c:invertIfNegative val="0"/>
          <c:dLbls>
            <c:spPr>
              <a:noFill/>
              <a:ln>
                <a:noFill/>
              </a:ln>
              <a:effectLst/>
            </c:spPr>
            <c:txPr>
              <a:bodyPr wrap="square" lIns="38100" tIns="19050" rIns="38100" bIns="19050" anchor="ctr">
                <a:spAutoFit/>
              </a:bodyPr>
              <a:lstStyle/>
              <a:p>
                <a:pPr>
                  <a:defRPr sz="800">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'Q8-1(C)'!$D$13:$I$13</c:f>
              <c:strCache>
                <c:ptCount val="6"/>
                <c:pt idx="0">
                  <c:v>A.エンドユーザー（n=156）</c:v>
                </c:pt>
                <c:pt idx="1">
                  <c:v>B.メーカー（n=178）</c:v>
                </c:pt>
                <c:pt idx="2">
                  <c:v>C.系列ソフトウェア企業（n=21）</c:v>
                </c:pt>
                <c:pt idx="3">
                  <c:v>D.受託ソフトウェア企業（n=263）</c:v>
                </c:pt>
                <c:pt idx="4">
                  <c:v>E.独立系ソフトウェア企業（n=93）</c:v>
                </c:pt>
                <c:pt idx="5">
                  <c:v>F.その他（n=81）</c:v>
                </c:pt>
              </c:strCache>
            </c:strRef>
          </c:cat>
          <c:val>
            <c:numRef>
              <c:f>'Q8-1(C)'!$D$16:$I$16</c:f>
              <c:numCache>
                <c:formatCode>0.0%</c:formatCode>
                <c:ptCount val="6"/>
                <c:pt idx="0">
                  <c:v>0.1858974358974359</c:v>
                </c:pt>
                <c:pt idx="1">
                  <c:v>0.20224719101123595</c:v>
                </c:pt>
                <c:pt idx="2">
                  <c:v>0.14285714285714285</c:v>
                </c:pt>
                <c:pt idx="3">
                  <c:v>0.19771863117870722</c:v>
                </c:pt>
                <c:pt idx="4">
                  <c:v>0.17204301075268819</c:v>
                </c:pt>
                <c:pt idx="5">
                  <c:v>0.12345679012345678</c:v>
                </c:pt>
              </c:numCache>
            </c:numRef>
          </c:val>
          <c:extLst>
            <c:ext xmlns:c16="http://schemas.microsoft.com/office/drawing/2014/chart" uri="{C3380CC4-5D6E-409C-BE32-E72D297353CC}">
              <c16:uniqueId val="{00000002-8543-4FF8-A8A1-57656BD82F16}"/>
            </c:ext>
          </c:extLst>
        </c:ser>
        <c:ser>
          <c:idx val="3"/>
          <c:order val="3"/>
          <c:tx>
            <c:strRef>
              <c:f>'Q8-1(C)'!$C$17</c:f>
              <c:strCache>
                <c:ptCount val="1"/>
                <c:pt idx="0">
                  <c:v>4.当てはまらない</c:v>
                </c:pt>
              </c:strCache>
            </c:strRef>
          </c:tx>
          <c:spPr>
            <a:solidFill>
              <a:srgbClr val="9DC3E6"/>
            </a:solidFill>
            <a:ln>
              <a:solidFill>
                <a:schemeClr val="tx1"/>
              </a:solidFill>
            </a:ln>
          </c:spPr>
          <c:invertIfNegative val="0"/>
          <c:dLbls>
            <c:spPr>
              <a:noFill/>
              <a:ln>
                <a:noFill/>
              </a:ln>
              <a:effectLst/>
            </c:spPr>
            <c:txPr>
              <a:bodyPr wrap="square" lIns="38100" tIns="19050" rIns="38100" bIns="19050" anchor="ctr">
                <a:spAutoFit/>
              </a:bodyPr>
              <a:lstStyle/>
              <a:p>
                <a:pPr>
                  <a:defRPr sz="8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'Q8-1(C)'!$D$13:$I$13</c:f>
              <c:strCache>
                <c:ptCount val="6"/>
                <c:pt idx="0">
                  <c:v>A.エンドユーザー（n=156）</c:v>
                </c:pt>
                <c:pt idx="1">
                  <c:v>B.メーカー（n=178）</c:v>
                </c:pt>
                <c:pt idx="2">
                  <c:v>C.系列ソフトウェア企業（n=21）</c:v>
                </c:pt>
                <c:pt idx="3">
                  <c:v>D.受託ソフトウェア企業（n=263）</c:v>
                </c:pt>
                <c:pt idx="4">
                  <c:v>E.独立系ソフトウェア企業（n=93）</c:v>
                </c:pt>
                <c:pt idx="5">
                  <c:v>F.その他（n=81）</c:v>
                </c:pt>
              </c:strCache>
            </c:strRef>
          </c:cat>
          <c:val>
            <c:numRef>
              <c:f>'Q8-1(C)'!$D$17:$I$17</c:f>
              <c:numCache>
                <c:formatCode>0.0%</c:formatCode>
                <c:ptCount val="6"/>
                <c:pt idx="0">
                  <c:v>0.12820512820512819</c:v>
                </c:pt>
                <c:pt idx="1">
                  <c:v>6.741573033707865E-2</c:v>
                </c:pt>
                <c:pt idx="2">
                  <c:v>9.5238095238095233E-2</c:v>
                </c:pt>
                <c:pt idx="3">
                  <c:v>6.8441064638783272E-2</c:v>
                </c:pt>
                <c:pt idx="4">
                  <c:v>9.6774193548387094E-2</c:v>
                </c:pt>
                <c:pt idx="5">
                  <c:v>0.22222222222222221</c:v>
                </c:pt>
              </c:numCache>
            </c:numRef>
          </c:val>
          <c:extLst>
            <c:ext xmlns:c16="http://schemas.microsoft.com/office/drawing/2014/chart" uri="{C3380CC4-5D6E-409C-BE32-E72D297353CC}">
              <c16:uniqueId val="{00000003-8543-4FF8-A8A1-57656BD82F16}"/>
            </c:ext>
          </c:extLst>
        </c:ser>
        <c:ser>
          <c:idx val="4"/>
          <c:order val="4"/>
          <c:tx>
            <c:strRef>
              <c:f>'Q8-1(C)'!$C$18</c:f>
              <c:strCache>
                <c:ptCount val="1"/>
                <c:pt idx="0">
                  <c:v>5.どちらともいえない</c:v>
                </c:pt>
              </c:strCache>
            </c:strRef>
          </c:tx>
          <c:spPr>
            <a:solidFill>
              <a:schemeClr val="bg1"/>
            </a:solidFill>
            <a:ln>
              <a:solidFill>
                <a:schemeClr val="tx1"/>
              </a:solid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F967-44E1-AA97-BC3917D7836E}"/>
                </c:ext>
              </c:extLst>
            </c:dLbl>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'Q8-1(C)'!$D$13:$I$13</c:f>
              <c:strCache>
                <c:ptCount val="6"/>
                <c:pt idx="0">
                  <c:v>A.エンドユーザー（n=156）</c:v>
                </c:pt>
                <c:pt idx="1">
                  <c:v>B.メーカー（n=178）</c:v>
                </c:pt>
                <c:pt idx="2">
                  <c:v>C.系列ソフトウェア企業（n=21）</c:v>
                </c:pt>
                <c:pt idx="3">
                  <c:v>D.受託ソフトウェア企業（n=263）</c:v>
                </c:pt>
                <c:pt idx="4">
                  <c:v>E.独立系ソフトウェア企業（n=93）</c:v>
                </c:pt>
                <c:pt idx="5">
                  <c:v>F.その他（n=81）</c:v>
                </c:pt>
              </c:strCache>
            </c:strRef>
          </c:cat>
          <c:val>
            <c:numRef>
              <c:f>'Q8-1(C)'!$D$18:$I$18</c:f>
              <c:numCache>
                <c:formatCode>0.0%</c:formatCode>
                <c:ptCount val="6"/>
                <c:pt idx="0">
                  <c:v>0.10897435897435898</c:v>
                </c:pt>
                <c:pt idx="1">
                  <c:v>6.741573033707865E-2</c:v>
                </c:pt>
                <c:pt idx="2">
                  <c:v>0</c:v>
                </c:pt>
                <c:pt idx="3">
                  <c:v>7.9847908745247151E-2</c:v>
                </c:pt>
                <c:pt idx="4">
                  <c:v>5.3763440860215055E-2</c:v>
                </c:pt>
                <c:pt idx="5">
                  <c:v>0.1728395061728395</c:v>
                </c:pt>
              </c:numCache>
            </c:numRef>
          </c:val>
          <c:extLst>
            <c:ext xmlns:c16="http://schemas.microsoft.com/office/drawing/2014/chart" uri="{C3380CC4-5D6E-409C-BE32-E72D297353CC}">
              <c16:uniqueId val="{00000004-8543-4FF8-A8A1-57656BD82F16}"/>
            </c:ext>
          </c:extLst>
        </c:ser>
        <c:dLbls>
          <c:showLegendKey val="0"/>
          <c:showVal val="0"/>
          <c:showCatName val="0"/>
          <c:showSerName val="0"/>
          <c:showPercent val="0"/>
          <c:showBubbleSize val="0"/>
        </c:dLbls>
        <c:gapWidth val="150"/>
        <c:overlap val="100"/>
        <c:axId val="443441152"/>
        <c:axId val="443442688"/>
      </c:barChart>
      <c:catAx>
        <c:axId val="443441152"/>
        <c:scaling>
          <c:orientation val="maxMin"/>
        </c:scaling>
        <c:delete val="0"/>
        <c:axPos val="l"/>
        <c:numFmt formatCode="General" sourceLinked="0"/>
        <c:majorTickMark val="none"/>
        <c:minorTickMark val="none"/>
        <c:tickLblPos val="nextTo"/>
        <c:spPr>
          <a:ln>
            <a:solidFill>
              <a:schemeClr val="tx1"/>
            </a:solidFill>
          </a:ln>
        </c:spPr>
        <c:crossAx val="443442688"/>
        <c:crosses val="autoZero"/>
        <c:auto val="1"/>
        <c:lblAlgn val="ctr"/>
        <c:lblOffset val="100"/>
        <c:noMultiLvlLbl val="0"/>
      </c:catAx>
      <c:valAx>
        <c:axId val="443442688"/>
        <c:scaling>
          <c:orientation val="minMax"/>
        </c:scaling>
        <c:delete val="0"/>
        <c:axPos val="t"/>
        <c:majorGridlines>
          <c:spPr>
            <a:ln>
              <a:solidFill>
                <a:schemeClr val="bg1">
                  <a:lumMod val="50000"/>
                </a:schemeClr>
              </a:solidFill>
            </a:ln>
          </c:spPr>
        </c:majorGridlines>
        <c:numFmt formatCode="0%" sourceLinked="1"/>
        <c:majorTickMark val="none"/>
        <c:minorTickMark val="none"/>
        <c:tickLblPos val="nextTo"/>
        <c:spPr>
          <a:ln>
            <a:solidFill>
              <a:schemeClr val="tx1"/>
            </a:solidFill>
          </a:ln>
        </c:spPr>
        <c:crossAx val="443441152"/>
        <c:crosses val="autoZero"/>
        <c:crossBetween val="between"/>
      </c:valAx>
      <c:spPr>
        <a:ln>
          <a:solidFill>
            <a:schemeClr val="tx1"/>
          </a:solidFill>
        </a:ln>
      </c:spPr>
    </c:plotArea>
    <c:legend>
      <c:legendPos val="b"/>
      <c:layout>
        <c:manualLayout>
          <c:xMode val="edge"/>
          <c:yMode val="edge"/>
          <c:x val="0.19318502788580103"/>
          <c:y val="0.91992381251595423"/>
          <c:w val="0.80681492207608696"/>
          <c:h val="4.7701351380664191E-2"/>
        </c:manualLayout>
      </c:layout>
      <c:overlay val="0"/>
      <c:txPr>
        <a:bodyPr/>
        <a:lstStyle/>
        <a:p>
          <a:pPr>
            <a:defRPr sz="1000"/>
          </a:pPr>
          <a:endParaRPr lang="ja-JP"/>
        </a:p>
      </c:txPr>
    </c:legend>
    <c:plotVisOnly val="1"/>
    <c:dispBlanksAs val="gap"/>
    <c:showDLblsOverMax val="0"/>
  </c:chart>
  <c:spPr>
    <a:ln>
      <a:noFill/>
    </a:ln>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altLang="ja-JP" sz="1200" dirty="0"/>
              <a:t>Q8-1.</a:t>
            </a:r>
            <a:r>
              <a:rPr lang="ja-JP" altLang="en-US" sz="1200" dirty="0"/>
              <a:t>システムに関わる要件の変化（利用形態・利用方法の多様化）</a:t>
            </a:r>
            <a:endParaRPr lang="ja-JP" sz="1200" dirty="0"/>
          </a:p>
        </c:rich>
      </c:tx>
      <c:layout>
        <c:manualLayout>
          <c:xMode val="edge"/>
          <c:yMode val="edge"/>
          <c:x val="0.28144206349206358"/>
          <c:y val="1.5243650793650794E-2"/>
        </c:manualLayout>
      </c:layout>
      <c:overlay val="0"/>
    </c:title>
    <c:autoTitleDeleted val="0"/>
    <c:plotArea>
      <c:layout>
        <c:manualLayout>
          <c:layoutTarget val="inner"/>
          <c:xMode val="edge"/>
          <c:yMode val="edge"/>
          <c:x val="0.2399565208762387"/>
          <c:y val="0.1889507777045111"/>
          <c:w val="0.71818233368977025"/>
          <c:h val="0.69159559973036144"/>
        </c:manualLayout>
      </c:layout>
      <c:barChart>
        <c:barDir val="bar"/>
        <c:grouping val="percentStacked"/>
        <c:varyColors val="0"/>
        <c:ser>
          <c:idx val="0"/>
          <c:order val="0"/>
          <c:tx>
            <c:strRef>
              <c:f>'Q8-1(D)'!$C$14</c:f>
              <c:strCache>
                <c:ptCount val="1"/>
                <c:pt idx="0">
                  <c:v>1.当てはまる</c:v>
                </c:pt>
              </c:strCache>
            </c:strRef>
          </c:tx>
          <c:spPr>
            <a:solidFill>
              <a:srgbClr val="FF9966"/>
            </a:solidFill>
            <a:ln>
              <a:solidFill>
                <a:schemeClr val="tx1"/>
              </a:solidFill>
            </a:ln>
          </c:spPr>
          <c:invertIfNegative val="0"/>
          <c:dLbls>
            <c:spPr>
              <a:noFill/>
              <a:ln>
                <a:noFill/>
              </a:ln>
              <a:effectLst/>
            </c:spPr>
            <c:txPr>
              <a:bodyPr wrap="square" lIns="38100" tIns="19050" rIns="38100" bIns="19050" anchor="ctr">
                <a:spAutoFit/>
              </a:bodyPr>
              <a:lstStyle/>
              <a:p>
                <a:pPr>
                  <a:defRPr sz="800">
                    <a:solidFill>
                      <a:sysClr val="windowText" lastClr="000000"/>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'Q8-1(D)'!$D$13:$I$13</c:f>
              <c:strCache>
                <c:ptCount val="6"/>
                <c:pt idx="0">
                  <c:v>A.エンドユーザー（n=156）</c:v>
                </c:pt>
                <c:pt idx="1">
                  <c:v>B.メーカー（n=177）</c:v>
                </c:pt>
                <c:pt idx="2">
                  <c:v>C.系列ソフトウェア企業（n=21）</c:v>
                </c:pt>
                <c:pt idx="3">
                  <c:v>D.受託ソフトウェア企業（n=263）</c:v>
                </c:pt>
                <c:pt idx="4">
                  <c:v>E.独立系ソフトウェア企業（n=93）</c:v>
                </c:pt>
                <c:pt idx="5">
                  <c:v>F.その他（n=82）</c:v>
                </c:pt>
              </c:strCache>
            </c:strRef>
          </c:cat>
          <c:val>
            <c:numRef>
              <c:f>'Q8-1(D)'!$D$14:$I$14</c:f>
              <c:numCache>
                <c:formatCode>0.0%</c:formatCode>
                <c:ptCount val="6"/>
                <c:pt idx="0">
                  <c:v>0.21794871794871795</c:v>
                </c:pt>
                <c:pt idx="1">
                  <c:v>0.2655367231638418</c:v>
                </c:pt>
                <c:pt idx="2">
                  <c:v>0.14285714285714285</c:v>
                </c:pt>
                <c:pt idx="3">
                  <c:v>0.22433460076045628</c:v>
                </c:pt>
                <c:pt idx="4">
                  <c:v>0.37634408602150538</c:v>
                </c:pt>
                <c:pt idx="5">
                  <c:v>0.26829268292682928</c:v>
                </c:pt>
              </c:numCache>
            </c:numRef>
          </c:val>
          <c:extLst>
            <c:ext xmlns:c16="http://schemas.microsoft.com/office/drawing/2014/chart" uri="{C3380CC4-5D6E-409C-BE32-E72D297353CC}">
              <c16:uniqueId val="{00000000-7715-4ADC-803D-5538E44D62CE}"/>
            </c:ext>
          </c:extLst>
        </c:ser>
        <c:ser>
          <c:idx val="1"/>
          <c:order val="1"/>
          <c:tx>
            <c:strRef>
              <c:f>'Q8-1(D)'!$C$15</c:f>
              <c:strCache>
                <c:ptCount val="1"/>
                <c:pt idx="0">
                  <c:v>2.やや当てはまる</c:v>
                </c:pt>
              </c:strCache>
            </c:strRef>
          </c:tx>
          <c:spPr>
            <a:solidFill>
              <a:srgbClr val="FFCC99"/>
            </a:solidFill>
            <a:ln>
              <a:solidFill>
                <a:schemeClr val="tx1"/>
              </a:solidFill>
            </a:ln>
          </c:spPr>
          <c:invertIfNegative val="0"/>
          <c:dLbls>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'Q8-1(D)'!$D$13:$I$13</c:f>
              <c:strCache>
                <c:ptCount val="6"/>
                <c:pt idx="0">
                  <c:v>A.エンドユーザー（n=156）</c:v>
                </c:pt>
                <c:pt idx="1">
                  <c:v>B.メーカー（n=177）</c:v>
                </c:pt>
                <c:pt idx="2">
                  <c:v>C.系列ソフトウェア企業（n=21）</c:v>
                </c:pt>
                <c:pt idx="3">
                  <c:v>D.受託ソフトウェア企業（n=263）</c:v>
                </c:pt>
                <c:pt idx="4">
                  <c:v>E.独立系ソフトウェア企業（n=93）</c:v>
                </c:pt>
                <c:pt idx="5">
                  <c:v>F.その他（n=82）</c:v>
                </c:pt>
              </c:strCache>
            </c:strRef>
          </c:cat>
          <c:val>
            <c:numRef>
              <c:f>'Q8-1(D)'!$D$15:$I$15</c:f>
              <c:numCache>
                <c:formatCode>0.0%</c:formatCode>
                <c:ptCount val="6"/>
                <c:pt idx="0">
                  <c:v>0.41666666666666669</c:v>
                </c:pt>
                <c:pt idx="1">
                  <c:v>0.4632768361581921</c:v>
                </c:pt>
                <c:pt idx="2">
                  <c:v>0.66666666666666663</c:v>
                </c:pt>
                <c:pt idx="3">
                  <c:v>0.46007604562737642</c:v>
                </c:pt>
                <c:pt idx="4">
                  <c:v>0.38709677419354838</c:v>
                </c:pt>
                <c:pt idx="5">
                  <c:v>0.28048780487804881</c:v>
                </c:pt>
              </c:numCache>
            </c:numRef>
          </c:val>
          <c:extLst>
            <c:ext xmlns:c16="http://schemas.microsoft.com/office/drawing/2014/chart" uri="{C3380CC4-5D6E-409C-BE32-E72D297353CC}">
              <c16:uniqueId val="{00000001-7715-4ADC-803D-5538E44D62CE}"/>
            </c:ext>
          </c:extLst>
        </c:ser>
        <c:ser>
          <c:idx val="2"/>
          <c:order val="2"/>
          <c:tx>
            <c:strRef>
              <c:f>'Q8-1(D)'!$C$16</c:f>
              <c:strCache>
                <c:ptCount val="1"/>
                <c:pt idx="0">
                  <c:v>3.あまり当てはまらない</c:v>
                </c:pt>
              </c:strCache>
            </c:strRef>
          </c:tx>
          <c:spPr>
            <a:solidFill>
              <a:srgbClr val="2E75B6"/>
            </a:solidFill>
            <a:ln>
              <a:solidFill>
                <a:schemeClr val="tx1"/>
              </a:solidFill>
            </a:ln>
          </c:spPr>
          <c:invertIfNegative val="0"/>
          <c:dLbls>
            <c:spPr>
              <a:noFill/>
              <a:ln>
                <a:noFill/>
              </a:ln>
              <a:effectLst/>
            </c:spPr>
            <c:txPr>
              <a:bodyPr wrap="square" lIns="38100" tIns="19050" rIns="38100" bIns="19050" anchor="ctr">
                <a:spAutoFit/>
              </a:bodyPr>
              <a:lstStyle/>
              <a:p>
                <a:pPr>
                  <a:defRPr sz="800">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'Q8-1(D)'!$D$13:$I$13</c:f>
              <c:strCache>
                <c:ptCount val="6"/>
                <c:pt idx="0">
                  <c:v>A.エンドユーザー（n=156）</c:v>
                </c:pt>
                <c:pt idx="1">
                  <c:v>B.メーカー（n=177）</c:v>
                </c:pt>
                <c:pt idx="2">
                  <c:v>C.系列ソフトウェア企業（n=21）</c:v>
                </c:pt>
                <c:pt idx="3">
                  <c:v>D.受託ソフトウェア企業（n=263）</c:v>
                </c:pt>
                <c:pt idx="4">
                  <c:v>E.独立系ソフトウェア企業（n=93）</c:v>
                </c:pt>
                <c:pt idx="5">
                  <c:v>F.その他（n=82）</c:v>
                </c:pt>
              </c:strCache>
            </c:strRef>
          </c:cat>
          <c:val>
            <c:numRef>
              <c:f>'Q8-1(D)'!$D$16:$I$16</c:f>
              <c:numCache>
                <c:formatCode>0.0%</c:formatCode>
                <c:ptCount val="6"/>
                <c:pt idx="0">
                  <c:v>0.16666666666666666</c:v>
                </c:pt>
                <c:pt idx="1">
                  <c:v>0.19209039548022599</c:v>
                </c:pt>
                <c:pt idx="2">
                  <c:v>9.5238095238095233E-2</c:v>
                </c:pt>
                <c:pt idx="3">
                  <c:v>0.1596958174904943</c:v>
                </c:pt>
                <c:pt idx="4">
                  <c:v>0.13978494623655913</c:v>
                </c:pt>
                <c:pt idx="5">
                  <c:v>0.15853658536585366</c:v>
                </c:pt>
              </c:numCache>
            </c:numRef>
          </c:val>
          <c:extLst>
            <c:ext xmlns:c16="http://schemas.microsoft.com/office/drawing/2014/chart" uri="{C3380CC4-5D6E-409C-BE32-E72D297353CC}">
              <c16:uniqueId val="{00000002-7715-4ADC-803D-5538E44D62CE}"/>
            </c:ext>
          </c:extLst>
        </c:ser>
        <c:ser>
          <c:idx val="3"/>
          <c:order val="3"/>
          <c:tx>
            <c:strRef>
              <c:f>'Q8-1(D)'!$C$17</c:f>
              <c:strCache>
                <c:ptCount val="1"/>
                <c:pt idx="0">
                  <c:v>4.当てはまらない</c:v>
                </c:pt>
              </c:strCache>
            </c:strRef>
          </c:tx>
          <c:spPr>
            <a:solidFill>
              <a:srgbClr val="9DC3E6"/>
            </a:solidFill>
            <a:ln>
              <a:solidFill>
                <a:schemeClr val="tx1"/>
              </a:solidFill>
            </a:ln>
          </c:spPr>
          <c:invertIfNegative val="0"/>
          <c:dLbls>
            <c:dLbl>
              <c:idx val="1"/>
              <c:layout>
                <c:manualLayout>
                  <c:x val="-1.5295700824121119E-2"/>
                  <c:y val="3.981600862153424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825-4E64-B5DD-180F8F21DD6E}"/>
                </c:ext>
              </c:extLst>
            </c:dLbl>
            <c:spPr>
              <a:noFill/>
              <a:ln>
                <a:noFill/>
              </a:ln>
              <a:effectLst/>
            </c:spPr>
            <c:txPr>
              <a:bodyPr wrap="square" lIns="38100" tIns="19050" rIns="38100" bIns="19050" anchor="ctr">
                <a:spAutoFit/>
              </a:bodyPr>
              <a:lstStyle/>
              <a:p>
                <a:pPr>
                  <a:defRPr sz="8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'Q8-1(D)'!$D$13:$I$13</c:f>
              <c:strCache>
                <c:ptCount val="6"/>
                <c:pt idx="0">
                  <c:v>A.エンドユーザー（n=156）</c:v>
                </c:pt>
                <c:pt idx="1">
                  <c:v>B.メーカー（n=177）</c:v>
                </c:pt>
                <c:pt idx="2">
                  <c:v>C.系列ソフトウェア企業（n=21）</c:v>
                </c:pt>
                <c:pt idx="3">
                  <c:v>D.受託ソフトウェア企業（n=263）</c:v>
                </c:pt>
                <c:pt idx="4">
                  <c:v>E.独立系ソフトウェア企業（n=93）</c:v>
                </c:pt>
                <c:pt idx="5">
                  <c:v>F.その他（n=82）</c:v>
                </c:pt>
              </c:strCache>
            </c:strRef>
          </c:cat>
          <c:val>
            <c:numRef>
              <c:f>'Q8-1(D)'!$D$17:$I$17</c:f>
              <c:numCache>
                <c:formatCode>0.0%</c:formatCode>
                <c:ptCount val="6"/>
                <c:pt idx="0">
                  <c:v>8.9743589743589744E-2</c:v>
                </c:pt>
                <c:pt idx="1">
                  <c:v>3.954802259887006E-2</c:v>
                </c:pt>
                <c:pt idx="2">
                  <c:v>9.5238095238095233E-2</c:v>
                </c:pt>
                <c:pt idx="3">
                  <c:v>6.8441064638783272E-2</c:v>
                </c:pt>
                <c:pt idx="4">
                  <c:v>5.3763440860215055E-2</c:v>
                </c:pt>
                <c:pt idx="5">
                  <c:v>0.15853658536585366</c:v>
                </c:pt>
              </c:numCache>
            </c:numRef>
          </c:val>
          <c:extLst>
            <c:ext xmlns:c16="http://schemas.microsoft.com/office/drawing/2014/chart" uri="{C3380CC4-5D6E-409C-BE32-E72D297353CC}">
              <c16:uniqueId val="{00000003-7715-4ADC-803D-5538E44D62CE}"/>
            </c:ext>
          </c:extLst>
        </c:ser>
        <c:ser>
          <c:idx val="4"/>
          <c:order val="4"/>
          <c:tx>
            <c:strRef>
              <c:f>'Q8-1(D)'!$C$18</c:f>
              <c:strCache>
                <c:ptCount val="1"/>
                <c:pt idx="0">
                  <c:v>5.どちらともいえない</c:v>
                </c:pt>
              </c:strCache>
            </c:strRef>
          </c:tx>
          <c:spPr>
            <a:solidFill>
              <a:schemeClr val="bg1"/>
            </a:solidFill>
            <a:ln>
              <a:solidFill>
                <a:schemeClr val="tx1"/>
              </a:solidFill>
            </a:ln>
          </c:spPr>
          <c:invertIfNegative val="0"/>
          <c:dLbls>
            <c:dLbl>
              <c:idx val="1"/>
              <c:layout>
                <c:manualLayout>
                  <c:x val="-5.0985669413735821E-3"/>
                  <c:y val="-4.47925933183109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825-4E64-B5DD-180F8F21DD6E}"/>
                </c:ext>
              </c:extLst>
            </c:dLbl>
            <c:dLbl>
              <c:idx val="2"/>
              <c:delete val="1"/>
              <c:extLst>
                <c:ext xmlns:c15="http://schemas.microsoft.com/office/drawing/2012/chart" uri="{CE6537A1-D6FC-4f65-9D91-7224C49458BB}"/>
                <c:ext xmlns:c16="http://schemas.microsoft.com/office/drawing/2014/chart" uri="{C3380CC4-5D6E-409C-BE32-E72D297353CC}">
                  <c16:uniqueId val="{00000002-5825-4E64-B5DD-180F8F21DD6E}"/>
                </c:ext>
              </c:extLst>
            </c:dLbl>
            <c:dLbl>
              <c:idx val="4"/>
              <c:layout>
                <c:manualLayout>
                  <c:x val="-5.098566941373831E-3"/>
                  <c:y val="4.47927892622709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825-4E64-B5DD-180F8F21DD6E}"/>
                </c:ext>
              </c:extLst>
            </c:dLbl>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'Q8-1(D)'!$D$13:$I$13</c:f>
              <c:strCache>
                <c:ptCount val="6"/>
                <c:pt idx="0">
                  <c:v>A.エンドユーザー（n=156）</c:v>
                </c:pt>
                <c:pt idx="1">
                  <c:v>B.メーカー（n=177）</c:v>
                </c:pt>
                <c:pt idx="2">
                  <c:v>C.系列ソフトウェア企業（n=21）</c:v>
                </c:pt>
                <c:pt idx="3">
                  <c:v>D.受託ソフトウェア企業（n=263）</c:v>
                </c:pt>
                <c:pt idx="4">
                  <c:v>E.独立系ソフトウェア企業（n=93）</c:v>
                </c:pt>
                <c:pt idx="5">
                  <c:v>F.その他（n=82）</c:v>
                </c:pt>
              </c:strCache>
            </c:strRef>
          </c:cat>
          <c:val>
            <c:numRef>
              <c:f>'Q8-1(D)'!$D$18:$I$18</c:f>
              <c:numCache>
                <c:formatCode>0.0%</c:formatCode>
                <c:ptCount val="6"/>
                <c:pt idx="0">
                  <c:v>0.10897435897435898</c:v>
                </c:pt>
                <c:pt idx="1">
                  <c:v>3.954802259887006E-2</c:v>
                </c:pt>
                <c:pt idx="2">
                  <c:v>0</c:v>
                </c:pt>
                <c:pt idx="3">
                  <c:v>8.7452471482889732E-2</c:v>
                </c:pt>
                <c:pt idx="4">
                  <c:v>4.3010752688172046E-2</c:v>
                </c:pt>
                <c:pt idx="5">
                  <c:v>0.13414634146341464</c:v>
                </c:pt>
              </c:numCache>
            </c:numRef>
          </c:val>
          <c:extLst>
            <c:ext xmlns:c16="http://schemas.microsoft.com/office/drawing/2014/chart" uri="{C3380CC4-5D6E-409C-BE32-E72D297353CC}">
              <c16:uniqueId val="{00000004-7715-4ADC-803D-5538E44D62CE}"/>
            </c:ext>
          </c:extLst>
        </c:ser>
        <c:dLbls>
          <c:showLegendKey val="0"/>
          <c:showVal val="0"/>
          <c:showCatName val="0"/>
          <c:showSerName val="0"/>
          <c:showPercent val="0"/>
          <c:showBubbleSize val="0"/>
        </c:dLbls>
        <c:gapWidth val="150"/>
        <c:overlap val="100"/>
        <c:axId val="443510144"/>
        <c:axId val="443532416"/>
      </c:barChart>
      <c:catAx>
        <c:axId val="443510144"/>
        <c:scaling>
          <c:orientation val="maxMin"/>
        </c:scaling>
        <c:delete val="0"/>
        <c:axPos val="l"/>
        <c:numFmt formatCode="General" sourceLinked="0"/>
        <c:majorTickMark val="none"/>
        <c:minorTickMark val="none"/>
        <c:tickLblPos val="nextTo"/>
        <c:spPr>
          <a:ln>
            <a:solidFill>
              <a:schemeClr val="tx1"/>
            </a:solidFill>
          </a:ln>
        </c:spPr>
        <c:crossAx val="443532416"/>
        <c:crosses val="autoZero"/>
        <c:auto val="1"/>
        <c:lblAlgn val="ctr"/>
        <c:lblOffset val="100"/>
        <c:noMultiLvlLbl val="0"/>
      </c:catAx>
      <c:valAx>
        <c:axId val="443532416"/>
        <c:scaling>
          <c:orientation val="minMax"/>
        </c:scaling>
        <c:delete val="0"/>
        <c:axPos val="t"/>
        <c:majorGridlines>
          <c:spPr>
            <a:ln>
              <a:solidFill>
                <a:schemeClr val="bg1">
                  <a:lumMod val="50000"/>
                </a:schemeClr>
              </a:solidFill>
            </a:ln>
          </c:spPr>
        </c:majorGridlines>
        <c:numFmt formatCode="0%" sourceLinked="1"/>
        <c:majorTickMark val="none"/>
        <c:minorTickMark val="none"/>
        <c:tickLblPos val="nextTo"/>
        <c:spPr>
          <a:ln>
            <a:solidFill>
              <a:schemeClr val="tx1"/>
            </a:solidFill>
          </a:ln>
        </c:spPr>
        <c:crossAx val="443510144"/>
        <c:crosses val="autoZero"/>
        <c:crossBetween val="between"/>
      </c:valAx>
      <c:spPr>
        <a:ln>
          <a:solidFill>
            <a:schemeClr val="tx1"/>
          </a:solidFill>
        </a:ln>
      </c:spPr>
    </c:plotArea>
    <c:legend>
      <c:legendPos val="b"/>
      <c:layout>
        <c:manualLayout>
          <c:xMode val="edge"/>
          <c:yMode val="edge"/>
          <c:x val="0.19318502788580103"/>
          <c:y val="0.91992381251595423"/>
          <c:w val="0.80681492207608696"/>
          <c:h val="4.7701351380664191E-2"/>
        </c:manualLayout>
      </c:layout>
      <c:overlay val="0"/>
      <c:txPr>
        <a:bodyPr/>
        <a:lstStyle/>
        <a:p>
          <a:pPr>
            <a:defRPr sz="1000"/>
          </a:pPr>
          <a:endParaRPr lang="ja-JP"/>
        </a:p>
      </c:txPr>
    </c:legend>
    <c:plotVisOnly val="1"/>
    <c:dispBlanksAs val="gap"/>
    <c:showDLblsOverMax val="0"/>
  </c:chart>
  <c:spPr>
    <a:ln>
      <a:noFill/>
    </a:ln>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altLang="ja-JP" sz="1200" dirty="0"/>
              <a:t>Q8-1.</a:t>
            </a:r>
            <a:r>
              <a:rPr lang="ja-JP" altLang="en-US" sz="1200" dirty="0"/>
              <a:t>システムに関わる要件の変化（安全性の向上（機能安全への対応等））</a:t>
            </a:r>
            <a:endParaRPr lang="ja-JP" sz="1200" dirty="0"/>
          </a:p>
        </c:rich>
      </c:tx>
      <c:layout>
        <c:manualLayout>
          <c:xMode val="edge"/>
          <c:yMode val="edge"/>
          <c:x val="0.23946150793650794"/>
          <c:y val="1.5243650793650794E-2"/>
        </c:manualLayout>
      </c:layout>
      <c:overlay val="0"/>
    </c:title>
    <c:autoTitleDeleted val="0"/>
    <c:plotArea>
      <c:layout>
        <c:manualLayout>
          <c:layoutTarget val="inner"/>
          <c:xMode val="edge"/>
          <c:yMode val="edge"/>
          <c:x val="0.2399565208762387"/>
          <c:y val="0.1889507777045111"/>
          <c:w val="0.71818233368977025"/>
          <c:h val="0.69159559973036144"/>
        </c:manualLayout>
      </c:layout>
      <c:barChart>
        <c:barDir val="bar"/>
        <c:grouping val="percentStacked"/>
        <c:varyColors val="0"/>
        <c:ser>
          <c:idx val="0"/>
          <c:order val="0"/>
          <c:tx>
            <c:strRef>
              <c:f>'Q8-1(E)'!$C$14</c:f>
              <c:strCache>
                <c:ptCount val="1"/>
                <c:pt idx="0">
                  <c:v>1.当てはまる</c:v>
                </c:pt>
              </c:strCache>
            </c:strRef>
          </c:tx>
          <c:spPr>
            <a:solidFill>
              <a:srgbClr val="FF9966"/>
            </a:solidFill>
            <a:ln>
              <a:solidFill>
                <a:schemeClr val="tx1"/>
              </a:solidFill>
            </a:ln>
          </c:spPr>
          <c:invertIfNegative val="0"/>
          <c:dLbls>
            <c:spPr>
              <a:noFill/>
              <a:ln>
                <a:noFill/>
              </a:ln>
              <a:effectLst/>
            </c:spPr>
            <c:txPr>
              <a:bodyPr wrap="square" lIns="38100" tIns="19050" rIns="38100" bIns="19050" anchor="ctr">
                <a:spAutoFit/>
              </a:bodyPr>
              <a:lstStyle/>
              <a:p>
                <a:pPr>
                  <a:defRPr sz="800">
                    <a:solidFill>
                      <a:sysClr val="windowText" lastClr="000000"/>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'Q8-1(E)'!$D$13:$I$13</c:f>
              <c:strCache>
                <c:ptCount val="6"/>
                <c:pt idx="0">
                  <c:v>A.エンドユーザー（n=155）</c:v>
                </c:pt>
                <c:pt idx="1">
                  <c:v>B.メーカー（n=179）</c:v>
                </c:pt>
                <c:pt idx="2">
                  <c:v>C.系列ソフトウェア企業（n=21）</c:v>
                </c:pt>
                <c:pt idx="3">
                  <c:v>D.受託ソフトウェア企業（n=263）</c:v>
                </c:pt>
                <c:pt idx="4">
                  <c:v>E.独立系ソフトウェア企業（n=92）</c:v>
                </c:pt>
                <c:pt idx="5">
                  <c:v>F.その他（n=83）</c:v>
                </c:pt>
              </c:strCache>
            </c:strRef>
          </c:cat>
          <c:val>
            <c:numRef>
              <c:f>'Q8-1(E)'!$D$14:$I$14</c:f>
              <c:numCache>
                <c:formatCode>0.0%</c:formatCode>
                <c:ptCount val="6"/>
                <c:pt idx="0">
                  <c:v>0.2129032258064516</c:v>
                </c:pt>
                <c:pt idx="1">
                  <c:v>0.30726256983240224</c:v>
                </c:pt>
                <c:pt idx="2">
                  <c:v>0.42857142857142855</c:v>
                </c:pt>
                <c:pt idx="3">
                  <c:v>0.33079847908745247</c:v>
                </c:pt>
                <c:pt idx="4">
                  <c:v>0.32608695652173914</c:v>
                </c:pt>
                <c:pt idx="5">
                  <c:v>0.27710843373493976</c:v>
                </c:pt>
              </c:numCache>
            </c:numRef>
          </c:val>
          <c:extLst>
            <c:ext xmlns:c16="http://schemas.microsoft.com/office/drawing/2014/chart" uri="{C3380CC4-5D6E-409C-BE32-E72D297353CC}">
              <c16:uniqueId val="{00000000-2EC4-4030-9438-77B79A7DDB77}"/>
            </c:ext>
          </c:extLst>
        </c:ser>
        <c:ser>
          <c:idx val="1"/>
          <c:order val="1"/>
          <c:tx>
            <c:strRef>
              <c:f>'Q8-1(E)'!$C$15</c:f>
              <c:strCache>
                <c:ptCount val="1"/>
                <c:pt idx="0">
                  <c:v>2.やや当てはまる</c:v>
                </c:pt>
              </c:strCache>
            </c:strRef>
          </c:tx>
          <c:spPr>
            <a:solidFill>
              <a:srgbClr val="FFCC99"/>
            </a:solidFill>
            <a:ln>
              <a:solidFill>
                <a:schemeClr val="tx1"/>
              </a:solidFill>
            </a:ln>
          </c:spPr>
          <c:invertIfNegative val="0"/>
          <c:dLbls>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'Q8-1(E)'!$D$13:$I$13</c:f>
              <c:strCache>
                <c:ptCount val="6"/>
                <c:pt idx="0">
                  <c:v>A.エンドユーザー（n=155）</c:v>
                </c:pt>
                <c:pt idx="1">
                  <c:v>B.メーカー（n=179）</c:v>
                </c:pt>
                <c:pt idx="2">
                  <c:v>C.系列ソフトウェア企業（n=21）</c:v>
                </c:pt>
                <c:pt idx="3">
                  <c:v>D.受託ソフトウェア企業（n=263）</c:v>
                </c:pt>
                <c:pt idx="4">
                  <c:v>E.独立系ソフトウェア企業（n=92）</c:v>
                </c:pt>
                <c:pt idx="5">
                  <c:v>F.その他（n=83）</c:v>
                </c:pt>
              </c:strCache>
            </c:strRef>
          </c:cat>
          <c:val>
            <c:numRef>
              <c:f>'Q8-1(E)'!$D$15:$I$15</c:f>
              <c:numCache>
                <c:formatCode>0.0%</c:formatCode>
                <c:ptCount val="6"/>
                <c:pt idx="0">
                  <c:v>0.36774193548387096</c:v>
                </c:pt>
                <c:pt idx="1">
                  <c:v>0.39664804469273746</c:v>
                </c:pt>
                <c:pt idx="2">
                  <c:v>0.38095238095238093</c:v>
                </c:pt>
                <c:pt idx="3">
                  <c:v>0.38022813688212925</c:v>
                </c:pt>
                <c:pt idx="4">
                  <c:v>0.34782608695652173</c:v>
                </c:pt>
                <c:pt idx="5">
                  <c:v>0.31325301204819278</c:v>
                </c:pt>
              </c:numCache>
            </c:numRef>
          </c:val>
          <c:extLst>
            <c:ext xmlns:c16="http://schemas.microsoft.com/office/drawing/2014/chart" uri="{C3380CC4-5D6E-409C-BE32-E72D297353CC}">
              <c16:uniqueId val="{00000001-2EC4-4030-9438-77B79A7DDB77}"/>
            </c:ext>
          </c:extLst>
        </c:ser>
        <c:ser>
          <c:idx val="2"/>
          <c:order val="2"/>
          <c:tx>
            <c:strRef>
              <c:f>'Q8-1(E)'!$C$16</c:f>
              <c:strCache>
                <c:ptCount val="1"/>
                <c:pt idx="0">
                  <c:v>3.あまり当てはまらない</c:v>
                </c:pt>
              </c:strCache>
            </c:strRef>
          </c:tx>
          <c:spPr>
            <a:solidFill>
              <a:srgbClr val="2E75B6"/>
            </a:solidFill>
            <a:ln>
              <a:solidFill>
                <a:schemeClr val="tx1"/>
              </a:solidFill>
            </a:ln>
          </c:spPr>
          <c:invertIfNegative val="0"/>
          <c:dLbls>
            <c:spPr>
              <a:noFill/>
              <a:ln>
                <a:noFill/>
              </a:ln>
              <a:effectLst/>
            </c:spPr>
            <c:txPr>
              <a:bodyPr wrap="square" lIns="38100" tIns="19050" rIns="38100" bIns="19050" anchor="ctr">
                <a:spAutoFit/>
              </a:bodyPr>
              <a:lstStyle/>
              <a:p>
                <a:pPr>
                  <a:defRPr sz="800">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'Q8-1(E)'!$D$13:$I$13</c:f>
              <c:strCache>
                <c:ptCount val="6"/>
                <c:pt idx="0">
                  <c:v>A.エンドユーザー（n=155）</c:v>
                </c:pt>
                <c:pt idx="1">
                  <c:v>B.メーカー（n=179）</c:v>
                </c:pt>
                <c:pt idx="2">
                  <c:v>C.系列ソフトウェア企業（n=21）</c:v>
                </c:pt>
                <c:pt idx="3">
                  <c:v>D.受託ソフトウェア企業（n=263）</c:v>
                </c:pt>
                <c:pt idx="4">
                  <c:v>E.独立系ソフトウェア企業（n=92）</c:v>
                </c:pt>
                <c:pt idx="5">
                  <c:v>F.その他（n=83）</c:v>
                </c:pt>
              </c:strCache>
            </c:strRef>
          </c:cat>
          <c:val>
            <c:numRef>
              <c:f>'Q8-1(E)'!$D$16:$I$16</c:f>
              <c:numCache>
                <c:formatCode>0.0%</c:formatCode>
                <c:ptCount val="6"/>
                <c:pt idx="0">
                  <c:v>0.20645161290322581</c:v>
                </c:pt>
                <c:pt idx="1">
                  <c:v>0.19553072625698323</c:v>
                </c:pt>
                <c:pt idx="2">
                  <c:v>0.19047619047619047</c:v>
                </c:pt>
                <c:pt idx="3">
                  <c:v>0.12927756653992395</c:v>
                </c:pt>
                <c:pt idx="4">
                  <c:v>0.17391304347826086</c:v>
                </c:pt>
                <c:pt idx="5">
                  <c:v>0.12048192771084337</c:v>
                </c:pt>
              </c:numCache>
            </c:numRef>
          </c:val>
          <c:extLst>
            <c:ext xmlns:c16="http://schemas.microsoft.com/office/drawing/2014/chart" uri="{C3380CC4-5D6E-409C-BE32-E72D297353CC}">
              <c16:uniqueId val="{00000002-2EC4-4030-9438-77B79A7DDB77}"/>
            </c:ext>
          </c:extLst>
        </c:ser>
        <c:ser>
          <c:idx val="3"/>
          <c:order val="3"/>
          <c:tx>
            <c:strRef>
              <c:f>'Q8-1(E)'!$C$17</c:f>
              <c:strCache>
                <c:ptCount val="1"/>
                <c:pt idx="0">
                  <c:v>4.当てはまらない</c:v>
                </c:pt>
              </c:strCache>
            </c:strRef>
          </c:tx>
          <c:spPr>
            <a:solidFill>
              <a:srgbClr val="9DC3E6"/>
            </a:solidFill>
            <a:ln>
              <a:solidFill>
                <a:schemeClr val="tx1"/>
              </a:solid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2-69F1-47BE-8434-68445F40E560}"/>
                </c:ext>
              </c:extLst>
            </c:dLbl>
            <c:spPr>
              <a:noFill/>
              <a:ln>
                <a:noFill/>
              </a:ln>
              <a:effectLst/>
            </c:spPr>
            <c:txPr>
              <a:bodyPr wrap="square" lIns="38100" tIns="19050" rIns="38100" bIns="19050" anchor="ctr">
                <a:spAutoFit/>
              </a:bodyPr>
              <a:lstStyle/>
              <a:p>
                <a:pPr>
                  <a:defRPr sz="8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'Q8-1(E)'!$D$13:$I$13</c:f>
              <c:strCache>
                <c:ptCount val="6"/>
                <c:pt idx="0">
                  <c:v>A.エンドユーザー（n=155）</c:v>
                </c:pt>
                <c:pt idx="1">
                  <c:v>B.メーカー（n=179）</c:v>
                </c:pt>
                <c:pt idx="2">
                  <c:v>C.系列ソフトウェア企業（n=21）</c:v>
                </c:pt>
                <c:pt idx="3">
                  <c:v>D.受託ソフトウェア企業（n=263）</c:v>
                </c:pt>
                <c:pt idx="4">
                  <c:v>E.独立系ソフトウェア企業（n=92）</c:v>
                </c:pt>
                <c:pt idx="5">
                  <c:v>F.その他（n=83）</c:v>
                </c:pt>
              </c:strCache>
            </c:strRef>
          </c:cat>
          <c:val>
            <c:numRef>
              <c:f>'Q8-1(E)'!$D$17:$I$17</c:f>
              <c:numCache>
                <c:formatCode>0.0%</c:formatCode>
                <c:ptCount val="6"/>
                <c:pt idx="0">
                  <c:v>7.0967741935483872E-2</c:v>
                </c:pt>
                <c:pt idx="1">
                  <c:v>5.5865921787709494E-2</c:v>
                </c:pt>
                <c:pt idx="2">
                  <c:v>0</c:v>
                </c:pt>
                <c:pt idx="3">
                  <c:v>7.6045627376425853E-2</c:v>
                </c:pt>
                <c:pt idx="4">
                  <c:v>8.6956521739130432E-2</c:v>
                </c:pt>
                <c:pt idx="5">
                  <c:v>0.15662650602409639</c:v>
                </c:pt>
              </c:numCache>
            </c:numRef>
          </c:val>
          <c:extLst>
            <c:ext xmlns:c16="http://schemas.microsoft.com/office/drawing/2014/chart" uri="{C3380CC4-5D6E-409C-BE32-E72D297353CC}">
              <c16:uniqueId val="{00000003-2EC4-4030-9438-77B79A7DDB77}"/>
            </c:ext>
          </c:extLst>
        </c:ser>
        <c:ser>
          <c:idx val="4"/>
          <c:order val="4"/>
          <c:tx>
            <c:strRef>
              <c:f>'Q8-1(E)'!$C$18</c:f>
              <c:strCache>
                <c:ptCount val="1"/>
                <c:pt idx="0">
                  <c:v>5.どちらともいえない</c:v>
                </c:pt>
              </c:strCache>
            </c:strRef>
          </c:tx>
          <c:spPr>
            <a:solidFill>
              <a:schemeClr val="bg1"/>
            </a:solidFill>
            <a:ln>
              <a:solidFill>
                <a:schemeClr val="tx1"/>
              </a:solidFill>
            </a:ln>
          </c:spPr>
          <c:invertIfNegative val="0"/>
          <c:dLbls>
            <c:dLbl>
              <c:idx val="1"/>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9F1-47BE-8434-68445F40E560}"/>
                </c:ext>
              </c:extLst>
            </c:dLbl>
            <c:dLbl>
              <c:idx val="2"/>
              <c:delete val="1"/>
              <c:extLst>
                <c:ext xmlns:c15="http://schemas.microsoft.com/office/drawing/2012/chart" uri="{CE6537A1-D6FC-4f65-9D91-7224C49458BB}"/>
                <c:ext xmlns:c16="http://schemas.microsoft.com/office/drawing/2014/chart" uri="{C3380CC4-5D6E-409C-BE32-E72D297353CC}">
                  <c16:uniqueId val="{00000000-69F1-47BE-8434-68445F40E560}"/>
                </c:ext>
              </c:extLst>
            </c:dLbl>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'Q8-1(E)'!$D$13:$I$13</c:f>
              <c:strCache>
                <c:ptCount val="6"/>
                <c:pt idx="0">
                  <c:v>A.エンドユーザー（n=155）</c:v>
                </c:pt>
                <c:pt idx="1">
                  <c:v>B.メーカー（n=179）</c:v>
                </c:pt>
                <c:pt idx="2">
                  <c:v>C.系列ソフトウェア企業（n=21）</c:v>
                </c:pt>
                <c:pt idx="3">
                  <c:v>D.受託ソフトウェア企業（n=263）</c:v>
                </c:pt>
                <c:pt idx="4">
                  <c:v>E.独立系ソフトウェア企業（n=92）</c:v>
                </c:pt>
                <c:pt idx="5">
                  <c:v>F.その他（n=83）</c:v>
                </c:pt>
              </c:strCache>
            </c:strRef>
          </c:cat>
          <c:val>
            <c:numRef>
              <c:f>'Q8-1(E)'!$D$18:$I$18</c:f>
              <c:numCache>
                <c:formatCode>0.0%</c:formatCode>
                <c:ptCount val="6"/>
                <c:pt idx="0">
                  <c:v>0.14193548387096774</c:v>
                </c:pt>
                <c:pt idx="1">
                  <c:v>4.4692737430167599E-2</c:v>
                </c:pt>
                <c:pt idx="2">
                  <c:v>0</c:v>
                </c:pt>
                <c:pt idx="3">
                  <c:v>8.3650190114068435E-2</c:v>
                </c:pt>
                <c:pt idx="4">
                  <c:v>6.5217391304347824E-2</c:v>
                </c:pt>
                <c:pt idx="5">
                  <c:v>0.13253012048192772</c:v>
                </c:pt>
              </c:numCache>
            </c:numRef>
          </c:val>
          <c:extLst>
            <c:ext xmlns:c16="http://schemas.microsoft.com/office/drawing/2014/chart" uri="{C3380CC4-5D6E-409C-BE32-E72D297353CC}">
              <c16:uniqueId val="{00000004-2EC4-4030-9438-77B79A7DDB77}"/>
            </c:ext>
          </c:extLst>
        </c:ser>
        <c:dLbls>
          <c:showLegendKey val="0"/>
          <c:showVal val="0"/>
          <c:showCatName val="0"/>
          <c:showSerName val="0"/>
          <c:showPercent val="0"/>
          <c:showBubbleSize val="0"/>
        </c:dLbls>
        <c:gapWidth val="150"/>
        <c:overlap val="100"/>
        <c:axId val="442165888"/>
        <c:axId val="442171776"/>
      </c:barChart>
      <c:catAx>
        <c:axId val="442165888"/>
        <c:scaling>
          <c:orientation val="maxMin"/>
        </c:scaling>
        <c:delete val="0"/>
        <c:axPos val="l"/>
        <c:numFmt formatCode="General" sourceLinked="0"/>
        <c:majorTickMark val="none"/>
        <c:minorTickMark val="none"/>
        <c:tickLblPos val="nextTo"/>
        <c:spPr>
          <a:ln>
            <a:solidFill>
              <a:schemeClr val="tx1"/>
            </a:solidFill>
          </a:ln>
        </c:spPr>
        <c:crossAx val="442171776"/>
        <c:crosses val="autoZero"/>
        <c:auto val="1"/>
        <c:lblAlgn val="ctr"/>
        <c:lblOffset val="100"/>
        <c:noMultiLvlLbl val="0"/>
      </c:catAx>
      <c:valAx>
        <c:axId val="442171776"/>
        <c:scaling>
          <c:orientation val="minMax"/>
        </c:scaling>
        <c:delete val="0"/>
        <c:axPos val="t"/>
        <c:majorGridlines>
          <c:spPr>
            <a:ln>
              <a:solidFill>
                <a:schemeClr val="bg1">
                  <a:lumMod val="50000"/>
                </a:schemeClr>
              </a:solidFill>
            </a:ln>
          </c:spPr>
        </c:majorGridlines>
        <c:numFmt formatCode="0%" sourceLinked="1"/>
        <c:majorTickMark val="none"/>
        <c:minorTickMark val="none"/>
        <c:tickLblPos val="nextTo"/>
        <c:spPr>
          <a:ln>
            <a:solidFill>
              <a:schemeClr val="tx1"/>
            </a:solidFill>
          </a:ln>
        </c:spPr>
        <c:crossAx val="442165888"/>
        <c:crosses val="autoZero"/>
        <c:crossBetween val="between"/>
      </c:valAx>
      <c:spPr>
        <a:ln>
          <a:solidFill>
            <a:schemeClr val="tx1"/>
          </a:solidFill>
        </a:ln>
      </c:spPr>
    </c:plotArea>
    <c:legend>
      <c:legendPos val="b"/>
      <c:layout>
        <c:manualLayout>
          <c:xMode val="edge"/>
          <c:yMode val="edge"/>
          <c:x val="0.18646547619047618"/>
          <c:y val="0.91992380952380948"/>
          <c:w val="0.80681492207608696"/>
          <c:h val="4.7701351380664191E-2"/>
        </c:manualLayout>
      </c:layout>
      <c:overlay val="0"/>
      <c:txPr>
        <a:bodyPr/>
        <a:lstStyle/>
        <a:p>
          <a:pPr>
            <a:defRPr sz="1050"/>
          </a:pPr>
          <a:endParaRPr lang="ja-JP"/>
        </a:p>
      </c:txPr>
    </c:legend>
    <c:plotVisOnly val="1"/>
    <c:dispBlanksAs val="gap"/>
    <c:showDLblsOverMax val="0"/>
  </c:chart>
  <c:spPr>
    <a:ln>
      <a:noFill/>
    </a:ln>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altLang="ja-JP" sz="1200" dirty="0"/>
              <a:t>Q8-1.</a:t>
            </a:r>
            <a:r>
              <a:rPr lang="ja-JP" altLang="en-US" sz="1200" dirty="0"/>
              <a:t>システムに関わる要件の変化（セキュリティ／プライバシー保護の強化）</a:t>
            </a:r>
            <a:endParaRPr lang="ja-JP" sz="1200" dirty="0"/>
          </a:p>
        </c:rich>
      </c:tx>
      <c:layout>
        <c:manualLayout>
          <c:xMode val="edge"/>
          <c:yMode val="edge"/>
          <c:x val="0.25331230158730156"/>
          <c:y val="1.0203968253968253E-2"/>
        </c:manualLayout>
      </c:layout>
      <c:overlay val="0"/>
    </c:title>
    <c:autoTitleDeleted val="0"/>
    <c:plotArea>
      <c:layout>
        <c:manualLayout>
          <c:layoutTarget val="inner"/>
          <c:xMode val="edge"/>
          <c:yMode val="edge"/>
          <c:x val="0.2399565208762387"/>
          <c:y val="0.1889507777045111"/>
          <c:w val="0.71818233368977025"/>
          <c:h val="0.69159559973036144"/>
        </c:manualLayout>
      </c:layout>
      <c:barChart>
        <c:barDir val="bar"/>
        <c:grouping val="percentStacked"/>
        <c:varyColors val="0"/>
        <c:ser>
          <c:idx val="0"/>
          <c:order val="0"/>
          <c:tx>
            <c:strRef>
              <c:f>'Q8-1(F)'!$C$14</c:f>
              <c:strCache>
                <c:ptCount val="1"/>
                <c:pt idx="0">
                  <c:v>1.当てはまる</c:v>
                </c:pt>
              </c:strCache>
            </c:strRef>
          </c:tx>
          <c:spPr>
            <a:solidFill>
              <a:srgbClr val="FF9966"/>
            </a:solidFill>
            <a:ln>
              <a:solidFill>
                <a:schemeClr val="tx1"/>
              </a:solidFill>
            </a:ln>
          </c:spPr>
          <c:invertIfNegative val="0"/>
          <c:dLbls>
            <c:spPr>
              <a:noFill/>
              <a:ln>
                <a:noFill/>
              </a:ln>
              <a:effectLst/>
            </c:spPr>
            <c:txPr>
              <a:bodyPr wrap="square" lIns="38100" tIns="19050" rIns="38100" bIns="19050" anchor="ctr">
                <a:spAutoFit/>
              </a:bodyPr>
              <a:lstStyle/>
              <a:p>
                <a:pPr>
                  <a:defRPr sz="800">
                    <a:solidFill>
                      <a:sysClr val="windowText" lastClr="000000"/>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'Q8-1(F)'!$D$13:$I$13</c:f>
              <c:strCache>
                <c:ptCount val="6"/>
                <c:pt idx="0">
                  <c:v>A.エンドユーザー（n=157）</c:v>
                </c:pt>
                <c:pt idx="1">
                  <c:v>B.メーカー（n=178）</c:v>
                </c:pt>
                <c:pt idx="2">
                  <c:v>C.系列ソフトウェア企業（n=21）</c:v>
                </c:pt>
                <c:pt idx="3">
                  <c:v>D.受託ソフトウェア企業（n=263）</c:v>
                </c:pt>
                <c:pt idx="4">
                  <c:v>E.独立系ソフトウェア企業（n=92）</c:v>
                </c:pt>
                <c:pt idx="5">
                  <c:v>F.その他（n=83）</c:v>
                </c:pt>
              </c:strCache>
            </c:strRef>
          </c:cat>
          <c:val>
            <c:numRef>
              <c:f>'Q8-1(F)'!$D$14:$I$14</c:f>
              <c:numCache>
                <c:formatCode>0.0%</c:formatCode>
                <c:ptCount val="6"/>
                <c:pt idx="0">
                  <c:v>0.31210191082802546</c:v>
                </c:pt>
                <c:pt idx="1">
                  <c:v>0.3258426966292135</c:v>
                </c:pt>
                <c:pt idx="2">
                  <c:v>0.5714285714285714</c:v>
                </c:pt>
                <c:pt idx="3">
                  <c:v>0.42585551330798477</c:v>
                </c:pt>
                <c:pt idx="4">
                  <c:v>0.42391304347826086</c:v>
                </c:pt>
                <c:pt idx="5">
                  <c:v>0.36144578313253012</c:v>
                </c:pt>
              </c:numCache>
            </c:numRef>
          </c:val>
          <c:extLst>
            <c:ext xmlns:c16="http://schemas.microsoft.com/office/drawing/2014/chart" uri="{C3380CC4-5D6E-409C-BE32-E72D297353CC}">
              <c16:uniqueId val="{00000000-C21B-4A6E-8BD6-A055BEDCF47F}"/>
            </c:ext>
          </c:extLst>
        </c:ser>
        <c:ser>
          <c:idx val="1"/>
          <c:order val="1"/>
          <c:tx>
            <c:strRef>
              <c:f>'Q8-1(F)'!$C$15</c:f>
              <c:strCache>
                <c:ptCount val="1"/>
                <c:pt idx="0">
                  <c:v>2.やや当てはまる</c:v>
                </c:pt>
              </c:strCache>
            </c:strRef>
          </c:tx>
          <c:spPr>
            <a:solidFill>
              <a:srgbClr val="FFCC99"/>
            </a:solidFill>
            <a:ln>
              <a:solidFill>
                <a:schemeClr val="tx1"/>
              </a:solidFill>
            </a:ln>
          </c:spPr>
          <c:invertIfNegative val="0"/>
          <c:dLbls>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'Q8-1(F)'!$D$13:$I$13</c:f>
              <c:strCache>
                <c:ptCount val="6"/>
                <c:pt idx="0">
                  <c:v>A.エンドユーザー（n=157）</c:v>
                </c:pt>
                <c:pt idx="1">
                  <c:v>B.メーカー（n=178）</c:v>
                </c:pt>
                <c:pt idx="2">
                  <c:v>C.系列ソフトウェア企業（n=21）</c:v>
                </c:pt>
                <c:pt idx="3">
                  <c:v>D.受託ソフトウェア企業（n=263）</c:v>
                </c:pt>
                <c:pt idx="4">
                  <c:v>E.独立系ソフトウェア企業（n=92）</c:v>
                </c:pt>
                <c:pt idx="5">
                  <c:v>F.その他（n=83）</c:v>
                </c:pt>
              </c:strCache>
            </c:strRef>
          </c:cat>
          <c:val>
            <c:numRef>
              <c:f>'Q8-1(F)'!$D$15:$I$15</c:f>
              <c:numCache>
                <c:formatCode>0.0%</c:formatCode>
                <c:ptCount val="6"/>
                <c:pt idx="0">
                  <c:v>0.36305732484076431</c:v>
                </c:pt>
                <c:pt idx="1">
                  <c:v>0.34269662921348315</c:v>
                </c:pt>
                <c:pt idx="2">
                  <c:v>0.38095238095238093</c:v>
                </c:pt>
                <c:pt idx="3">
                  <c:v>0.34980988593155893</c:v>
                </c:pt>
                <c:pt idx="4">
                  <c:v>0.38043478260869568</c:v>
                </c:pt>
                <c:pt idx="5">
                  <c:v>0.33734939759036142</c:v>
                </c:pt>
              </c:numCache>
            </c:numRef>
          </c:val>
          <c:extLst>
            <c:ext xmlns:c16="http://schemas.microsoft.com/office/drawing/2014/chart" uri="{C3380CC4-5D6E-409C-BE32-E72D297353CC}">
              <c16:uniqueId val="{00000001-C21B-4A6E-8BD6-A055BEDCF47F}"/>
            </c:ext>
          </c:extLst>
        </c:ser>
        <c:ser>
          <c:idx val="2"/>
          <c:order val="2"/>
          <c:tx>
            <c:strRef>
              <c:f>'Q8-1(F)'!$C$16</c:f>
              <c:strCache>
                <c:ptCount val="1"/>
                <c:pt idx="0">
                  <c:v>3.あまり当てはまらない</c:v>
                </c:pt>
              </c:strCache>
            </c:strRef>
          </c:tx>
          <c:spPr>
            <a:solidFill>
              <a:srgbClr val="2E75B6"/>
            </a:solidFill>
            <a:ln>
              <a:solidFill>
                <a:schemeClr val="tx1"/>
              </a:solidFill>
            </a:ln>
          </c:spPr>
          <c:invertIfNegative val="0"/>
          <c:dLbls>
            <c:dLbl>
              <c:idx val="2"/>
              <c:layout>
                <c:manualLayout>
                  <c:x val="-3.3990446275824712E-3"/>
                  <c:y val="5.47467424316645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F4B-4880-A319-32E79E275D72}"/>
                </c:ext>
              </c:extLst>
            </c:dLbl>
            <c:spPr>
              <a:noFill/>
              <a:ln>
                <a:noFill/>
              </a:ln>
              <a:effectLst/>
            </c:spPr>
            <c:txPr>
              <a:bodyPr wrap="square" lIns="38100" tIns="19050" rIns="38100" bIns="19050" anchor="ctr">
                <a:spAutoFit/>
              </a:bodyPr>
              <a:lstStyle/>
              <a:p>
                <a:pPr>
                  <a:defRPr sz="800">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'Q8-1(F)'!$D$13:$I$13</c:f>
              <c:strCache>
                <c:ptCount val="6"/>
                <c:pt idx="0">
                  <c:v>A.エンドユーザー（n=157）</c:v>
                </c:pt>
                <c:pt idx="1">
                  <c:v>B.メーカー（n=178）</c:v>
                </c:pt>
                <c:pt idx="2">
                  <c:v>C.系列ソフトウェア企業（n=21）</c:v>
                </c:pt>
                <c:pt idx="3">
                  <c:v>D.受託ソフトウェア企業（n=263）</c:v>
                </c:pt>
                <c:pt idx="4">
                  <c:v>E.独立系ソフトウェア企業（n=92）</c:v>
                </c:pt>
                <c:pt idx="5">
                  <c:v>F.その他（n=83）</c:v>
                </c:pt>
              </c:strCache>
            </c:strRef>
          </c:cat>
          <c:val>
            <c:numRef>
              <c:f>'Q8-1(F)'!$D$16:$I$16</c:f>
              <c:numCache>
                <c:formatCode>0.0%</c:formatCode>
                <c:ptCount val="6"/>
                <c:pt idx="0">
                  <c:v>0.1464968152866242</c:v>
                </c:pt>
                <c:pt idx="1">
                  <c:v>0.2247191011235955</c:v>
                </c:pt>
                <c:pt idx="2">
                  <c:v>4.7619047619047616E-2</c:v>
                </c:pt>
                <c:pt idx="3">
                  <c:v>0.10646387832699619</c:v>
                </c:pt>
                <c:pt idx="4">
                  <c:v>8.6956521739130432E-2</c:v>
                </c:pt>
                <c:pt idx="5">
                  <c:v>9.6385542168674704E-2</c:v>
                </c:pt>
              </c:numCache>
            </c:numRef>
          </c:val>
          <c:extLst>
            <c:ext xmlns:c16="http://schemas.microsoft.com/office/drawing/2014/chart" uri="{C3380CC4-5D6E-409C-BE32-E72D297353CC}">
              <c16:uniqueId val="{00000002-C21B-4A6E-8BD6-A055BEDCF47F}"/>
            </c:ext>
          </c:extLst>
        </c:ser>
        <c:ser>
          <c:idx val="3"/>
          <c:order val="3"/>
          <c:tx>
            <c:strRef>
              <c:f>'Q8-1(F)'!$C$17</c:f>
              <c:strCache>
                <c:ptCount val="1"/>
                <c:pt idx="0">
                  <c:v>4.当てはまらない</c:v>
                </c:pt>
              </c:strCache>
            </c:strRef>
          </c:tx>
          <c:spPr>
            <a:solidFill>
              <a:srgbClr val="9DC3E6"/>
            </a:solidFill>
            <a:ln>
              <a:solidFill>
                <a:schemeClr val="tx1"/>
              </a:solid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1-2F4B-4880-A319-32E79E275D72}"/>
                </c:ext>
              </c:extLst>
            </c:dLbl>
            <c:dLbl>
              <c:idx val="3"/>
              <c:layout>
                <c:manualLayout>
                  <c:x val="-1.246301966060243E-16"/>
                  <c:y val="4.479278926227098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F4B-4880-A319-32E79E275D72}"/>
                </c:ext>
              </c:extLst>
            </c:dLbl>
            <c:spPr>
              <a:noFill/>
              <a:ln>
                <a:noFill/>
              </a:ln>
              <a:effectLst/>
            </c:spPr>
            <c:txPr>
              <a:bodyPr wrap="square" lIns="38100" tIns="19050" rIns="38100" bIns="19050" anchor="ctr">
                <a:spAutoFit/>
              </a:bodyPr>
              <a:lstStyle/>
              <a:p>
                <a:pPr>
                  <a:defRPr sz="8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'Q8-1(F)'!$D$13:$I$13</c:f>
              <c:strCache>
                <c:ptCount val="6"/>
                <c:pt idx="0">
                  <c:v>A.エンドユーザー（n=157）</c:v>
                </c:pt>
                <c:pt idx="1">
                  <c:v>B.メーカー（n=178）</c:v>
                </c:pt>
                <c:pt idx="2">
                  <c:v>C.系列ソフトウェア企業（n=21）</c:v>
                </c:pt>
                <c:pt idx="3">
                  <c:v>D.受託ソフトウェア企業（n=263）</c:v>
                </c:pt>
                <c:pt idx="4">
                  <c:v>E.独立系ソフトウェア企業（n=92）</c:v>
                </c:pt>
                <c:pt idx="5">
                  <c:v>F.その他（n=83）</c:v>
                </c:pt>
              </c:strCache>
            </c:strRef>
          </c:cat>
          <c:val>
            <c:numRef>
              <c:f>'Q8-1(F)'!$D$17:$I$17</c:f>
              <c:numCache>
                <c:formatCode>0.0%</c:formatCode>
                <c:ptCount val="6"/>
                <c:pt idx="0">
                  <c:v>8.9171974522292988E-2</c:v>
                </c:pt>
                <c:pt idx="1">
                  <c:v>6.1797752808988762E-2</c:v>
                </c:pt>
                <c:pt idx="2">
                  <c:v>0</c:v>
                </c:pt>
                <c:pt idx="3">
                  <c:v>4.1825095057034217E-2</c:v>
                </c:pt>
                <c:pt idx="4">
                  <c:v>6.5217391304347824E-2</c:v>
                </c:pt>
                <c:pt idx="5">
                  <c:v>0.12048192771084337</c:v>
                </c:pt>
              </c:numCache>
            </c:numRef>
          </c:val>
          <c:extLst>
            <c:ext xmlns:c16="http://schemas.microsoft.com/office/drawing/2014/chart" uri="{C3380CC4-5D6E-409C-BE32-E72D297353CC}">
              <c16:uniqueId val="{00000003-C21B-4A6E-8BD6-A055BEDCF47F}"/>
            </c:ext>
          </c:extLst>
        </c:ser>
        <c:ser>
          <c:idx val="4"/>
          <c:order val="4"/>
          <c:tx>
            <c:strRef>
              <c:f>'Q8-1(F)'!$C$18</c:f>
              <c:strCache>
                <c:ptCount val="1"/>
                <c:pt idx="0">
                  <c:v>5.どちらともいえない</c:v>
                </c:pt>
              </c:strCache>
            </c:strRef>
          </c:tx>
          <c:spPr>
            <a:solidFill>
              <a:schemeClr val="bg1"/>
            </a:solidFill>
            <a:ln>
              <a:solidFill>
                <a:schemeClr val="tx1"/>
              </a:solidFill>
            </a:ln>
          </c:spPr>
          <c:invertIfNegative val="0"/>
          <c:dLbls>
            <c:dLbl>
              <c:idx val="1"/>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F4B-4880-A319-32E79E275D72}"/>
                </c:ext>
              </c:extLst>
            </c:dLbl>
            <c:dLbl>
              <c:idx val="2"/>
              <c:delete val="1"/>
              <c:extLst>
                <c:ext xmlns:c15="http://schemas.microsoft.com/office/drawing/2012/chart" uri="{CE6537A1-D6FC-4f65-9D91-7224C49458BB}"/>
                <c:ext xmlns:c16="http://schemas.microsoft.com/office/drawing/2014/chart" uri="{C3380CC4-5D6E-409C-BE32-E72D297353CC}">
                  <c16:uniqueId val="{00000000-2F4B-4880-A319-32E79E275D72}"/>
                </c:ext>
              </c:extLst>
            </c:dLbl>
            <c:dLbl>
              <c:idx val="4"/>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F4B-4880-A319-32E79E275D72}"/>
                </c:ext>
              </c:extLst>
            </c:dLbl>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'Q8-1(F)'!$D$13:$I$13</c:f>
              <c:strCache>
                <c:ptCount val="6"/>
                <c:pt idx="0">
                  <c:v>A.エンドユーザー（n=157）</c:v>
                </c:pt>
                <c:pt idx="1">
                  <c:v>B.メーカー（n=178）</c:v>
                </c:pt>
                <c:pt idx="2">
                  <c:v>C.系列ソフトウェア企業（n=21）</c:v>
                </c:pt>
                <c:pt idx="3">
                  <c:v>D.受託ソフトウェア企業（n=263）</c:v>
                </c:pt>
                <c:pt idx="4">
                  <c:v>E.独立系ソフトウェア企業（n=92）</c:v>
                </c:pt>
                <c:pt idx="5">
                  <c:v>F.その他（n=83）</c:v>
                </c:pt>
              </c:strCache>
            </c:strRef>
          </c:cat>
          <c:val>
            <c:numRef>
              <c:f>'Q8-1(F)'!$D$18:$I$18</c:f>
              <c:numCache>
                <c:formatCode>0.0%</c:formatCode>
                <c:ptCount val="6"/>
                <c:pt idx="0">
                  <c:v>8.9171974522292988E-2</c:v>
                </c:pt>
                <c:pt idx="1">
                  <c:v>4.49438202247191E-2</c:v>
                </c:pt>
                <c:pt idx="2">
                  <c:v>0</c:v>
                </c:pt>
                <c:pt idx="3">
                  <c:v>7.6045627376425853E-2</c:v>
                </c:pt>
                <c:pt idx="4">
                  <c:v>4.3478260869565216E-2</c:v>
                </c:pt>
                <c:pt idx="5">
                  <c:v>8.4337349397590355E-2</c:v>
                </c:pt>
              </c:numCache>
            </c:numRef>
          </c:val>
          <c:extLst>
            <c:ext xmlns:c16="http://schemas.microsoft.com/office/drawing/2014/chart" uri="{C3380CC4-5D6E-409C-BE32-E72D297353CC}">
              <c16:uniqueId val="{00000004-C21B-4A6E-8BD6-A055BEDCF47F}"/>
            </c:ext>
          </c:extLst>
        </c:ser>
        <c:dLbls>
          <c:showLegendKey val="0"/>
          <c:showVal val="0"/>
          <c:showCatName val="0"/>
          <c:showSerName val="0"/>
          <c:showPercent val="0"/>
          <c:showBubbleSize val="0"/>
        </c:dLbls>
        <c:gapWidth val="150"/>
        <c:overlap val="100"/>
        <c:axId val="442285056"/>
        <c:axId val="442307328"/>
      </c:barChart>
      <c:catAx>
        <c:axId val="442285056"/>
        <c:scaling>
          <c:orientation val="maxMin"/>
        </c:scaling>
        <c:delete val="0"/>
        <c:axPos val="l"/>
        <c:numFmt formatCode="General" sourceLinked="0"/>
        <c:majorTickMark val="none"/>
        <c:minorTickMark val="none"/>
        <c:tickLblPos val="nextTo"/>
        <c:spPr>
          <a:ln>
            <a:solidFill>
              <a:schemeClr val="tx1"/>
            </a:solidFill>
          </a:ln>
        </c:spPr>
        <c:crossAx val="442307328"/>
        <c:crosses val="autoZero"/>
        <c:auto val="1"/>
        <c:lblAlgn val="ctr"/>
        <c:lblOffset val="100"/>
        <c:noMultiLvlLbl val="0"/>
      </c:catAx>
      <c:valAx>
        <c:axId val="442307328"/>
        <c:scaling>
          <c:orientation val="minMax"/>
        </c:scaling>
        <c:delete val="0"/>
        <c:axPos val="t"/>
        <c:majorGridlines>
          <c:spPr>
            <a:ln>
              <a:solidFill>
                <a:schemeClr val="bg1">
                  <a:lumMod val="50000"/>
                </a:schemeClr>
              </a:solidFill>
            </a:ln>
          </c:spPr>
        </c:majorGridlines>
        <c:numFmt formatCode="0%" sourceLinked="1"/>
        <c:majorTickMark val="none"/>
        <c:minorTickMark val="none"/>
        <c:tickLblPos val="nextTo"/>
        <c:spPr>
          <a:ln>
            <a:solidFill>
              <a:schemeClr val="tx1"/>
            </a:solidFill>
          </a:ln>
        </c:spPr>
        <c:crossAx val="442285056"/>
        <c:crosses val="autoZero"/>
        <c:crossBetween val="between"/>
      </c:valAx>
      <c:spPr>
        <a:ln>
          <a:solidFill>
            <a:schemeClr val="tx1"/>
          </a:solidFill>
        </a:ln>
      </c:spPr>
    </c:plotArea>
    <c:legend>
      <c:legendPos val="b"/>
      <c:layout>
        <c:manualLayout>
          <c:xMode val="edge"/>
          <c:yMode val="edge"/>
          <c:x val="0.19318502788580103"/>
          <c:y val="0.91992381251595423"/>
          <c:w val="0.80681492207608696"/>
          <c:h val="4.7701351380664191E-2"/>
        </c:manualLayout>
      </c:layout>
      <c:overlay val="0"/>
      <c:txPr>
        <a:bodyPr/>
        <a:lstStyle/>
        <a:p>
          <a:pPr>
            <a:defRPr sz="1000"/>
          </a:pPr>
          <a:endParaRPr lang="ja-JP"/>
        </a:p>
      </c:txPr>
    </c:legend>
    <c:plotVisOnly val="1"/>
    <c:dispBlanksAs val="gap"/>
    <c:showDLblsOverMax val="0"/>
  </c:chart>
  <c:spPr>
    <a:ln>
      <a:noFill/>
    </a:ln>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altLang="ja-JP" sz="1200" dirty="0"/>
              <a:t>Q8-1.</a:t>
            </a:r>
            <a:r>
              <a:rPr lang="ja-JP" altLang="en-US" sz="1200" dirty="0"/>
              <a:t>システムに関わる要件の変化（仕向地・出荷先の拡大）</a:t>
            </a:r>
            <a:endParaRPr lang="ja-JP" sz="1200" dirty="0"/>
          </a:p>
        </c:rich>
      </c:tx>
      <c:layout>
        <c:manualLayout>
          <c:xMode val="edge"/>
          <c:yMode val="edge"/>
          <c:x val="0.3203820105820106"/>
          <c:y val="2.0283333333333334E-2"/>
        </c:manualLayout>
      </c:layout>
      <c:overlay val="0"/>
    </c:title>
    <c:autoTitleDeleted val="0"/>
    <c:plotArea>
      <c:layout>
        <c:manualLayout>
          <c:layoutTarget val="inner"/>
          <c:xMode val="edge"/>
          <c:yMode val="edge"/>
          <c:x val="0.2399565208762387"/>
          <c:y val="0.1889507777045111"/>
          <c:w val="0.71818233368977025"/>
          <c:h val="0.69159559973036144"/>
        </c:manualLayout>
      </c:layout>
      <c:barChart>
        <c:barDir val="bar"/>
        <c:grouping val="percentStacked"/>
        <c:varyColors val="0"/>
        <c:ser>
          <c:idx val="0"/>
          <c:order val="0"/>
          <c:tx>
            <c:strRef>
              <c:f>'Q8-1(G)'!$C$14</c:f>
              <c:strCache>
                <c:ptCount val="1"/>
                <c:pt idx="0">
                  <c:v>1.当てはまる</c:v>
                </c:pt>
              </c:strCache>
            </c:strRef>
          </c:tx>
          <c:spPr>
            <a:solidFill>
              <a:srgbClr val="FF9966"/>
            </a:solidFill>
            <a:ln>
              <a:solidFill>
                <a:schemeClr val="tx1"/>
              </a:solidFill>
            </a:ln>
          </c:spPr>
          <c:invertIfNegative val="0"/>
          <c:dLbls>
            <c:spPr>
              <a:noFill/>
              <a:ln>
                <a:noFill/>
              </a:ln>
              <a:effectLst/>
            </c:spPr>
            <c:txPr>
              <a:bodyPr wrap="square" lIns="38100" tIns="19050" rIns="38100" bIns="19050" anchor="ctr">
                <a:spAutoFit/>
              </a:bodyPr>
              <a:lstStyle/>
              <a:p>
                <a:pPr>
                  <a:defRPr sz="800">
                    <a:solidFill>
                      <a:sysClr val="windowText" lastClr="000000"/>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'Q8-1(G)'!$D$13:$I$13</c:f>
              <c:strCache>
                <c:ptCount val="6"/>
                <c:pt idx="0">
                  <c:v>A.エンドユーザー（n=156）</c:v>
                </c:pt>
                <c:pt idx="1">
                  <c:v>B.メーカー（n=179）</c:v>
                </c:pt>
                <c:pt idx="2">
                  <c:v>C.系列ソフトウェア企業（n=20）</c:v>
                </c:pt>
                <c:pt idx="3">
                  <c:v>D.受託ソフトウェア企業（n=263）</c:v>
                </c:pt>
                <c:pt idx="4">
                  <c:v>E.独立系ソフトウェア企業（n=92）</c:v>
                </c:pt>
                <c:pt idx="5">
                  <c:v>F.その他（n=81）</c:v>
                </c:pt>
              </c:strCache>
            </c:strRef>
          </c:cat>
          <c:val>
            <c:numRef>
              <c:f>'Q8-1(G)'!$D$14:$I$14</c:f>
              <c:numCache>
                <c:formatCode>0.0%</c:formatCode>
                <c:ptCount val="6"/>
                <c:pt idx="0">
                  <c:v>7.0512820512820512E-2</c:v>
                </c:pt>
                <c:pt idx="1">
                  <c:v>0.12290502793296089</c:v>
                </c:pt>
                <c:pt idx="2">
                  <c:v>0.05</c:v>
                </c:pt>
                <c:pt idx="3">
                  <c:v>7.9847908745247151E-2</c:v>
                </c:pt>
                <c:pt idx="4">
                  <c:v>0.14130434782608695</c:v>
                </c:pt>
                <c:pt idx="5">
                  <c:v>6.1728395061728392E-2</c:v>
                </c:pt>
              </c:numCache>
            </c:numRef>
          </c:val>
          <c:extLst>
            <c:ext xmlns:c16="http://schemas.microsoft.com/office/drawing/2014/chart" uri="{C3380CC4-5D6E-409C-BE32-E72D297353CC}">
              <c16:uniqueId val="{00000000-FC28-4EE5-8F9C-EE6DB9BDF3B4}"/>
            </c:ext>
          </c:extLst>
        </c:ser>
        <c:ser>
          <c:idx val="1"/>
          <c:order val="1"/>
          <c:tx>
            <c:strRef>
              <c:f>'Q8-1(G)'!$C$15</c:f>
              <c:strCache>
                <c:ptCount val="1"/>
                <c:pt idx="0">
                  <c:v>2.やや当てはまる</c:v>
                </c:pt>
              </c:strCache>
            </c:strRef>
          </c:tx>
          <c:spPr>
            <a:solidFill>
              <a:srgbClr val="FFCC99"/>
            </a:solidFill>
            <a:ln>
              <a:solidFill>
                <a:schemeClr val="tx1"/>
              </a:solidFill>
            </a:ln>
          </c:spPr>
          <c:invertIfNegative val="0"/>
          <c:dLbls>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'Q8-1(G)'!$D$13:$I$13</c:f>
              <c:strCache>
                <c:ptCount val="6"/>
                <c:pt idx="0">
                  <c:v>A.エンドユーザー（n=156）</c:v>
                </c:pt>
                <c:pt idx="1">
                  <c:v>B.メーカー（n=179）</c:v>
                </c:pt>
                <c:pt idx="2">
                  <c:v>C.系列ソフトウェア企業（n=20）</c:v>
                </c:pt>
                <c:pt idx="3">
                  <c:v>D.受託ソフトウェア企業（n=263）</c:v>
                </c:pt>
                <c:pt idx="4">
                  <c:v>E.独立系ソフトウェア企業（n=92）</c:v>
                </c:pt>
                <c:pt idx="5">
                  <c:v>F.その他（n=81）</c:v>
                </c:pt>
              </c:strCache>
            </c:strRef>
          </c:cat>
          <c:val>
            <c:numRef>
              <c:f>'Q8-1(G)'!$D$15:$I$15</c:f>
              <c:numCache>
                <c:formatCode>0.0%</c:formatCode>
                <c:ptCount val="6"/>
                <c:pt idx="0">
                  <c:v>0.21794871794871795</c:v>
                </c:pt>
                <c:pt idx="1">
                  <c:v>0.33519553072625696</c:v>
                </c:pt>
                <c:pt idx="2">
                  <c:v>0.4</c:v>
                </c:pt>
                <c:pt idx="3">
                  <c:v>0.26235741444866922</c:v>
                </c:pt>
                <c:pt idx="4">
                  <c:v>0.17391304347826086</c:v>
                </c:pt>
                <c:pt idx="5">
                  <c:v>0.18518518518518517</c:v>
                </c:pt>
              </c:numCache>
            </c:numRef>
          </c:val>
          <c:extLst>
            <c:ext xmlns:c16="http://schemas.microsoft.com/office/drawing/2014/chart" uri="{C3380CC4-5D6E-409C-BE32-E72D297353CC}">
              <c16:uniqueId val="{00000001-FC28-4EE5-8F9C-EE6DB9BDF3B4}"/>
            </c:ext>
          </c:extLst>
        </c:ser>
        <c:ser>
          <c:idx val="2"/>
          <c:order val="2"/>
          <c:tx>
            <c:strRef>
              <c:f>'Q8-1(G)'!$C$16</c:f>
              <c:strCache>
                <c:ptCount val="1"/>
                <c:pt idx="0">
                  <c:v>3.あまり当てはまらない</c:v>
                </c:pt>
              </c:strCache>
            </c:strRef>
          </c:tx>
          <c:spPr>
            <a:solidFill>
              <a:srgbClr val="2E75B6"/>
            </a:solidFill>
            <a:ln>
              <a:solidFill>
                <a:schemeClr val="tx1"/>
              </a:solidFill>
            </a:ln>
          </c:spPr>
          <c:invertIfNegative val="0"/>
          <c:dLbls>
            <c:spPr>
              <a:noFill/>
              <a:ln>
                <a:noFill/>
              </a:ln>
              <a:effectLst/>
            </c:spPr>
            <c:txPr>
              <a:bodyPr wrap="square" lIns="38100" tIns="19050" rIns="38100" bIns="19050" anchor="ctr">
                <a:spAutoFit/>
              </a:bodyPr>
              <a:lstStyle/>
              <a:p>
                <a:pPr>
                  <a:defRPr sz="800">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'Q8-1(G)'!$D$13:$I$13</c:f>
              <c:strCache>
                <c:ptCount val="6"/>
                <c:pt idx="0">
                  <c:v>A.エンドユーザー（n=156）</c:v>
                </c:pt>
                <c:pt idx="1">
                  <c:v>B.メーカー（n=179）</c:v>
                </c:pt>
                <c:pt idx="2">
                  <c:v>C.系列ソフトウェア企業（n=20）</c:v>
                </c:pt>
                <c:pt idx="3">
                  <c:v>D.受託ソフトウェア企業（n=263）</c:v>
                </c:pt>
                <c:pt idx="4">
                  <c:v>E.独立系ソフトウェア企業（n=92）</c:v>
                </c:pt>
                <c:pt idx="5">
                  <c:v>F.その他（n=81）</c:v>
                </c:pt>
              </c:strCache>
            </c:strRef>
          </c:cat>
          <c:val>
            <c:numRef>
              <c:f>'Q8-1(G)'!$D$16:$I$16</c:f>
              <c:numCache>
                <c:formatCode>0.0%</c:formatCode>
                <c:ptCount val="6"/>
                <c:pt idx="0">
                  <c:v>0.30128205128205127</c:v>
                </c:pt>
                <c:pt idx="1">
                  <c:v>0.31843575418994413</c:v>
                </c:pt>
                <c:pt idx="2">
                  <c:v>0.25</c:v>
                </c:pt>
                <c:pt idx="3">
                  <c:v>0.36121673003802279</c:v>
                </c:pt>
                <c:pt idx="4">
                  <c:v>0.39130434782608697</c:v>
                </c:pt>
                <c:pt idx="5">
                  <c:v>0.22222222222222221</c:v>
                </c:pt>
              </c:numCache>
            </c:numRef>
          </c:val>
          <c:extLst>
            <c:ext xmlns:c16="http://schemas.microsoft.com/office/drawing/2014/chart" uri="{C3380CC4-5D6E-409C-BE32-E72D297353CC}">
              <c16:uniqueId val="{00000002-FC28-4EE5-8F9C-EE6DB9BDF3B4}"/>
            </c:ext>
          </c:extLst>
        </c:ser>
        <c:ser>
          <c:idx val="3"/>
          <c:order val="3"/>
          <c:tx>
            <c:strRef>
              <c:f>'Q8-1(G)'!$C$17</c:f>
              <c:strCache>
                <c:ptCount val="1"/>
                <c:pt idx="0">
                  <c:v>4.当てはまらない</c:v>
                </c:pt>
              </c:strCache>
            </c:strRef>
          </c:tx>
          <c:spPr>
            <a:solidFill>
              <a:srgbClr val="9DC3E6"/>
            </a:solidFill>
            <a:ln>
              <a:solidFill>
                <a:schemeClr val="tx1"/>
              </a:solidFill>
            </a:ln>
          </c:spPr>
          <c:invertIfNegative val="0"/>
          <c:dLbls>
            <c:spPr>
              <a:noFill/>
              <a:ln>
                <a:noFill/>
              </a:ln>
              <a:effectLst/>
            </c:spPr>
            <c:txPr>
              <a:bodyPr wrap="square" lIns="38100" tIns="19050" rIns="38100" bIns="19050" anchor="ctr">
                <a:spAutoFit/>
              </a:bodyPr>
              <a:lstStyle/>
              <a:p>
                <a:pPr>
                  <a:defRPr sz="8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'Q8-1(G)'!$D$13:$I$13</c:f>
              <c:strCache>
                <c:ptCount val="6"/>
                <c:pt idx="0">
                  <c:v>A.エンドユーザー（n=156）</c:v>
                </c:pt>
                <c:pt idx="1">
                  <c:v>B.メーカー（n=179）</c:v>
                </c:pt>
                <c:pt idx="2">
                  <c:v>C.系列ソフトウェア企業（n=20）</c:v>
                </c:pt>
                <c:pt idx="3">
                  <c:v>D.受託ソフトウェア企業（n=263）</c:v>
                </c:pt>
                <c:pt idx="4">
                  <c:v>E.独立系ソフトウェア企業（n=92）</c:v>
                </c:pt>
                <c:pt idx="5">
                  <c:v>F.その他（n=81）</c:v>
                </c:pt>
              </c:strCache>
            </c:strRef>
          </c:cat>
          <c:val>
            <c:numRef>
              <c:f>'Q8-1(G)'!$D$17:$I$17</c:f>
              <c:numCache>
                <c:formatCode>0.0%</c:formatCode>
                <c:ptCount val="6"/>
                <c:pt idx="0">
                  <c:v>0.25</c:v>
                </c:pt>
                <c:pt idx="1">
                  <c:v>0.12290502793296089</c:v>
                </c:pt>
                <c:pt idx="2">
                  <c:v>0.15</c:v>
                </c:pt>
                <c:pt idx="3">
                  <c:v>0.17110266159695817</c:v>
                </c:pt>
                <c:pt idx="4">
                  <c:v>0.20652173913043478</c:v>
                </c:pt>
                <c:pt idx="5">
                  <c:v>0.33333333333333331</c:v>
                </c:pt>
              </c:numCache>
            </c:numRef>
          </c:val>
          <c:extLst>
            <c:ext xmlns:c16="http://schemas.microsoft.com/office/drawing/2014/chart" uri="{C3380CC4-5D6E-409C-BE32-E72D297353CC}">
              <c16:uniqueId val="{00000003-FC28-4EE5-8F9C-EE6DB9BDF3B4}"/>
            </c:ext>
          </c:extLst>
        </c:ser>
        <c:ser>
          <c:idx val="4"/>
          <c:order val="4"/>
          <c:tx>
            <c:strRef>
              <c:f>'Q8-1(G)'!$C$18</c:f>
              <c:strCache>
                <c:ptCount val="1"/>
                <c:pt idx="0">
                  <c:v>5.どちらともいえない</c:v>
                </c:pt>
              </c:strCache>
            </c:strRef>
          </c:tx>
          <c:spPr>
            <a:solidFill>
              <a:schemeClr val="bg1"/>
            </a:solidFill>
            <a:ln>
              <a:solidFill>
                <a:schemeClr val="tx1"/>
              </a:solidFill>
            </a:ln>
          </c:spPr>
          <c:invertIfNegative val="0"/>
          <c:dLbls>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'Q8-1(G)'!$D$13:$I$13</c:f>
              <c:strCache>
                <c:ptCount val="6"/>
                <c:pt idx="0">
                  <c:v>A.エンドユーザー（n=156）</c:v>
                </c:pt>
                <c:pt idx="1">
                  <c:v>B.メーカー（n=179）</c:v>
                </c:pt>
                <c:pt idx="2">
                  <c:v>C.系列ソフトウェア企業（n=20）</c:v>
                </c:pt>
                <c:pt idx="3">
                  <c:v>D.受託ソフトウェア企業（n=263）</c:v>
                </c:pt>
                <c:pt idx="4">
                  <c:v>E.独立系ソフトウェア企業（n=92）</c:v>
                </c:pt>
                <c:pt idx="5">
                  <c:v>F.その他（n=81）</c:v>
                </c:pt>
              </c:strCache>
            </c:strRef>
          </c:cat>
          <c:val>
            <c:numRef>
              <c:f>'Q8-1(G)'!$D$18:$I$18</c:f>
              <c:numCache>
                <c:formatCode>0.0%</c:formatCode>
                <c:ptCount val="6"/>
                <c:pt idx="0">
                  <c:v>0.16025641025641027</c:v>
                </c:pt>
                <c:pt idx="1">
                  <c:v>0.1005586592178771</c:v>
                </c:pt>
                <c:pt idx="2">
                  <c:v>0.15</c:v>
                </c:pt>
                <c:pt idx="3">
                  <c:v>0.12547528517110265</c:v>
                </c:pt>
                <c:pt idx="4">
                  <c:v>8.6956521739130432E-2</c:v>
                </c:pt>
                <c:pt idx="5">
                  <c:v>0.19753086419753085</c:v>
                </c:pt>
              </c:numCache>
            </c:numRef>
          </c:val>
          <c:extLst>
            <c:ext xmlns:c16="http://schemas.microsoft.com/office/drawing/2014/chart" uri="{C3380CC4-5D6E-409C-BE32-E72D297353CC}">
              <c16:uniqueId val="{00000004-FC28-4EE5-8F9C-EE6DB9BDF3B4}"/>
            </c:ext>
          </c:extLst>
        </c:ser>
        <c:dLbls>
          <c:showLegendKey val="0"/>
          <c:showVal val="0"/>
          <c:showCatName val="0"/>
          <c:showSerName val="0"/>
          <c:showPercent val="0"/>
          <c:showBubbleSize val="0"/>
        </c:dLbls>
        <c:gapWidth val="150"/>
        <c:overlap val="100"/>
        <c:axId val="443819136"/>
        <c:axId val="443820672"/>
      </c:barChart>
      <c:catAx>
        <c:axId val="443819136"/>
        <c:scaling>
          <c:orientation val="maxMin"/>
        </c:scaling>
        <c:delete val="0"/>
        <c:axPos val="l"/>
        <c:numFmt formatCode="General" sourceLinked="0"/>
        <c:majorTickMark val="none"/>
        <c:minorTickMark val="none"/>
        <c:tickLblPos val="nextTo"/>
        <c:spPr>
          <a:ln>
            <a:solidFill>
              <a:schemeClr val="tx1"/>
            </a:solidFill>
          </a:ln>
        </c:spPr>
        <c:crossAx val="443820672"/>
        <c:crosses val="autoZero"/>
        <c:auto val="1"/>
        <c:lblAlgn val="ctr"/>
        <c:lblOffset val="100"/>
        <c:noMultiLvlLbl val="0"/>
      </c:catAx>
      <c:valAx>
        <c:axId val="443820672"/>
        <c:scaling>
          <c:orientation val="minMax"/>
        </c:scaling>
        <c:delete val="0"/>
        <c:axPos val="t"/>
        <c:majorGridlines>
          <c:spPr>
            <a:ln>
              <a:solidFill>
                <a:schemeClr val="bg1">
                  <a:lumMod val="50000"/>
                </a:schemeClr>
              </a:solidFill>
            </a:ln>
          </c:spPr>
        </c:majorGridlines>
        <c:numFmt formatCode="0%" sourceLinked="1"/>
        <c:majorTickMark val="none"/>
        <c:minorTickMark val="none"/>
        <c:tickLblPos val="nextTo"/>
        <c:spPr>
          <a:ln>
            <a:solidFill>
              <a:schemeClr val="tx1"/>
            </a:solidFill>
          </a:ln>
        </c:spPr>
        <c:crossAx val="443819136"/>
        <c:crosses val="autoZero"/>
        <c:crossBetween val="between"/>
      </c:valAx>
      <c:spPr>
        <a:ln>
          <a:solidFill>
            <a:schemeClr val="tx1"/>
          </a:solidFill>
        </a:ln>
      </c:spPr>
    </c:plotArea>
    <c:legend>
      <c:legendPos val="b"/>
      <c:layout>
        <c:manualLayout>
          <c:xMode val="edge"/>
          <c:yMode val="edge"/>
          <c:x val="0.19318502788580103"/>
          <c:y val="0.91992381251595423"/>
          <c:w val="0.80681492207608696"/>
          <c:h val="4.7701351380664191E-2"/>
        </c:manualLayout>
      </c:layout>
      <c:overlay val="0"/>
      <c:txPr>
        <a:bodyPr/>
        <a:lstStyle/>
        <a:p>
          <a:pPr>
            <a:defRPr sz="1000"/>
          </a:pPr>
          <a:endParaRPr lang="ja-JP"/>
        </a:p>
      </c:txPr>
    </c:legend>
    <c:plotVisOnly val="1"/>
    <c:dispBlanksAs val="gap"/>
    <c:showDLblsOverMax val="0"/>
  </c:chart>
  <c:spPr>
    <a:ln>
      <a:noFill/>
    </a:ln>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altLang="ja-JP" sz="1200" dirty="0"/>
              <a:t>Q8-1.</a:t>
            </a:r>
            <a:r>
              <a:rPr lang="ja-JP" altLang="en-US" sz="1200" dirty="0"/>
              <a:t>システムに関わる要件の変化（対応すべき規格等の増加）</a:t>
            </a:r>
            <a:endParaRPr lang="ja-JP" sz="1200" dirty="0"/>
          </a:p>
        </c:rich>
      </c:tx>
      <c:layout>
        <c:manualLayout>
          <c:xMode val="edge"/>
          <c:yMode val="edge"/>
          <c:x val="0.32146547619047622"/>
          <c:y val="2.2803174603174603E-2"/>
        </c:manualLayout>
      </c:layout>
      <c:overlay val="0"/>
    </c:title>
    <c:autoTitleDeleted val="0"/>
    <c:plotArea>
      <c:layout>
        <c:manualLayout>
          <c:layoutTarget val="inner"/>
          <c:xMode val="edge"/>
          <c:yMode val="edge"/>
          <c:x val="0.35004767666788178"/>
          <c:y val="0.18895078197869894"/>
          <c:w val="0.71818233368977025"/>
          <c:h val="0.69159559973036144"/>
        </c:manualLayout>
      </c:layout>
      <c:barChart>
        <c:barDir val="bar"/>
        <c:grouping val="percentStacked"/>
        <c:varyColors val="0"/>
        <c:ser>
          <c:idx val="0"/>
          <c:order val="0"/>
          <c:tx>
            <c:strRef>
              <c:f>'Q8-1(H)'!$C$14</c:f>
              <c:strCache>
                <c:ptCount val="1"/>
                <c:pt idx="0">
                  <c:v>1.当てはまる</c:v>
                </c:pt>
              </c:strCache>
            </c:strRef>
          </c:tx>
          <c:spPr>
            <a:solidFill>
              <a:srgbClr val="FF9966"/>
            </a:solidFill>
            <a:ln>
              <a:solidFill>
                <a:schemeClr val="tx1"/>
              </a:solidFill>
            </a:ln>
          </c:spPr>
          <c:invertIfNegative val="0"/>
          <c:dLbls>
            <c:spPr>
              <a:noFill/>
              <a:ln>
                <a:noFill/>
              </a:ln>
              <a:effectLst/>
            </c:spPr>
            <c:txPr>
              <a:bodyPr wrap="square" lIns="38100" tIns="19050" rIns="38100" bIns="19050" anchor="ctr">
                <a:spAutoFit/>
              </a:bodyPr>
              <a:lstStyle/>
              <a:p>
                <a:pPr>
                  <a:defRPr sz="800">
                    <a:solidFill>
                      <a:sysClr val="windowText" lastClr="000000"/>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'Q8-1(H)'!$D$13:$I$13</c:f>
              <c:strCache>
                <c:ptCount val="6"/>
                <c:pt idx="0">
                  <c:v>A.エンドユーザー（n=156）</c:v>
                </c:pt>
                <c:pt idx="1">
                  <c:v>B.メーカー（n=178）</c:v>
                </c:pt>
                <c:pt idx="2">
                  <c:v>C.系列ソフトウェア企業（n=21）</c:v>
                </c:pt>
                <c:pt idx="3">
                  <c:v>D.受託ソフトウェア企業（n=261）</c:v>
                </c:pt>
                <c:pt idx="4">
                  <c:v>E.独立系ソフトウェア企業（n=93）</c:v>
                </c:pt>
                <c:pt idx="5">
                  <c:v>F.その他（n=82）</c:v>
                </c:pt>
              </c:strCache>
            </c:strRef>
          </c:cat>
          <c:val>
            <c:numRef>
              <c:f>'Q8-1(H)'!$D$14:$I$14</c:f>
              <c:numCache>
                <c:formatCode>0.0%</c:formatCode>
                <c:ptCount val="6"/>
                <c:pt idx="0">
                  <c:v>0.11538461538461539</c:v>
                </c:pt>
                <c:pt idx="1">
                  <c:v>0.25842696629213485</c:v>
                </c:pt>
                <c:pt idx="2">
                  <c:v>0.14285714285714285</c:v>
                </c:pt>
                <c:pt idx="3">
                  <c:v>0.1417624521072797</c:v>
                </c:pt>
                <c:pt idx="4">
                  <c:v>0.19354838709677419</c:v>
                </c:pt>
                <c:pt idx="5">
                  <c:v>9.7560975609756101E-2</c:v>
                </c:pt>
              </c:numCache>
            </c:numRef>
          </c:val>
          <c:extLst>
            <c:ext xmlns:c16="http://schemas.microsoft.com/office/drawing/2014/chart" uri="{C3380CC4-5D6E-409C-BE32-E72D297353CC}">
              <c16:uniqueId val="{00000000-569E-4ABF-A314-F8C71517564B}"/>
            </c:ext>
          </c:extLst>
        </c:ser>
        <c:ser>
          <c:idx val="1"/>
          <c:order val="1"/>
          <c:tx>
            <c:strRef>
              <c:f>'Q8-1(H)'!$C$15</c:f>
              <c:strCache>
                <c:ptCount val="1"/>
                <c:pt idx="0">
                  <c:v>2.やや当てはまる</c:v>
                </c:pt>
              </c:strCache>
            </c:strRef>
          </c:tx>
          <c:spPr>
            <a:solidFill>
              <a:srgbClr val="FFCC99"/>
            </a:solidFill>
            <a:ln>
              <a:solidFill>
                <a:schemeClr val="tx1"/>
              </a:solidFill>
            </a:ln>
          </c:spPr>
          <c:invertIfNegative val="0"/>
          <c:dLbls>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'Q8-1(H)'!$D$13:$I$13</c:f>
              <c:strCache>
                <c:ptCount val="6"/>
                <c:pt idx="0">
                  <c:v>A.エンドユーザー（n=156）</c:v>
                </c:pt>
                <c:pt idx="1">
                  <c:v>B.メーカー（n=178）</c:v>
                </c:pt>
                <c:pt idx="2">
                  <c:v>C.系列ソフトウェア企業（n=21）</c:v>
                </c:pt>
                <c:pt idx="3">
                  <c:v>D.受託ソフトウェア企業（n=261）</c:v>
                </c:pt>
                <c:pt idx="4">
                  <c:v>E.独立系ソフトウェア企業（n=93）</c:v>
                </c:pt>
                <c:pt idx="5">
                  <c:v>F.その他（n=82）</c:v>
                </c:pt>
              </c:strCache>
            </c:strRef>
          </c:cat>
          <c:val>
            <c:numRef>
              <c:f>'Q8-1(H)'!$D$15:$I$15</c:f>
              <c:numCache>
                <c:formatCode>0.0%</c:formatCode>
                <c:ptCount val="6"/>
                <c:pt idx="0">
                  <c:v>0.32051282051282054</c:v>
                </c:pt>
                <c:pt idx="1">
                  <c:v>0.43820224719101125</c:v>
                </c:pt>
                <c:pt idx="2">
                  <c:v>0.38095238095238093</c:v>
                </c:pt>
                <c:pt idx="3">
                  <c:v>0.41379310344827586</c:v>
                </c:pt>
                <c:pt idx="4">
                  <c:v>0.37634408602150538</c:v>
                </c:pt>
                <c:pt idx="5">
                  <c:v>0.25609756097560976</c:v>
                </c:pt>
              </c:numCache>
            </c:numRef>
          </c:val>
          <c:extLst>
            <c:ext xmlns:c16="http://schemas.microsoft.com/office/drawing/2014/chart" uri="{C3380CC4-5D6E-409C-BE32-E72D297353CC}">
              <c16:uniqueId val="{00000001-569E-4ABF-A314-F8C71517564B}"/>
            </c:ext>
          </c:extLst>
        </c:ser>
        <c:ser>
          <c:idx val="2"/>
          <c:order val="2"/>
          <c:tx>
            <c:strRef>
              <c:f>'Q8-1(H)'!$C$16</c:f>
              <c:strCache>
                <c:ptCount val="1"/>
                <c:pt idx="0">
                  <c:v>3.あまり当てはまらない</c:v>
                </c:pt>
              </c:strCache>
            </c:strRef>
          </c:tx>
          <c:spPr>
            <a:solidFill>
              <a:srgbClr val="2E75B6"/>
            </a:solidFill>
            <a:ln>
              <a:solidFill>
                <a:schemeClr val="tx1"/>
              </a:solidFill>
            </a:ln>
          </c:spPr>
          <c:invertIfNegative val="0"/>
          <c:dLbls>
            <c:spPr>
              <a:noFill/>
              <a:ln>
                <a:noFill/>
              </a:ln>
              <a:effectLst/>
            </c:spPr>
            <c:txPr>
              <a:bodyPr wrap="square" lIns="38100" tIns="19050" rIns="38100" bIns="19050" anchor="ctr">
                <a:spAutoFit/>
              </a:bodyPr>
              <a:lstStyle/>
              <a:p>
                <a:pPr>
                  <a:defRPr sz="800">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'Q8-1(H)'!$D$13:$I$13</c:f>
              <c:strCache>
                <c:ptCount val="6"/>
                <c:pt idx="0">
                  <c:v>A.エンドユーザー（n=156）</c:v>
                </c:pt>
                <c:pt idx="1">
                  <c:v>B.メーカー（n=178）</c:v>
                </c:pt>
                <c:pt idx="2">
                  <c:v>C.系列ソフトウェア企業（n=21）</c:v>
                </c:pt>
                <c:pt idx="3">
                  <c:v>D.受託ソフトウェア企業（n=261）</c:v>
                </c:pt>
                <c:pt idx="4">
                  <c:v>E.独立系ソフトウェア企業（n=93）</c:v>
                </c:pt>
                <c:pt idx="5">
                  <c:v>F.その他（n=82）</c:v>
                </c:pt>
              </c:strCache>
            </c:strRef>
          </c:cat>
          <c:val>
            <c:numRef>
              <c:f>'Q8-1(H)'!$D$16:$I$16</c:f>
              <c:numCache>
                <c:formatCode>0.0%</c:formatCode>
                <c:ptCount val="6"/>
                <c:pt idx="0">
                  <c:v>0.23717948717948717</c:v>
                </c:pt>
                <c:pt idx="1">
                  <c:v>0.17415730337078653</c:v>
                </c:pt>
                <c:pt idx="2">
                  <c:v>0.2857142857142857</c:v>
                </c:pt>
                <c:pt idx="3">
                  <c:v>0.25670498084291188</c:v>
                </c:pt>
                <c:pt idx="4">
                  <c:v>0.25806451612903225</c:v>
                </c:pt>
                <c:pt idx="5">
                  <c:v>0.1951219512195122</c:v>
                </c:pt>
              </c:numCache>
            </c:numRef>
          </c:val>
          <c:extLst>
            <c:ext xmlns:c16="http://schemas.microsoft.com/office/drawing/2014/chart" uri="{C3380CC4-5D6E-409C-BE32-E72D297353CC}">
              <c16:uniqueId val="{00000002-569E-4ABF-A314-F8C71517564B}"/>
            </c:ext>
          </c:extLst>
        </c:ser>
        <c:ser>
          <c:idx val="3"/>
          <c:order val="3"/>
          <c:tx>
            <c:strRef>
              <c:f>'Q8-1(H)'!$C$17</c:f>
              <c:strCache>
                <c:ptCount val="1"/>
                <c:pt idx="0">
                  <c:v>4.当てはまらない</c:v>
                </c:pt>
              </c:strCache>
            </c:strRef>
          </c:tx>
          <c:spPr>
            <a:solidFill>
              <a:srgbClr val="9DC3E6"/>
            </a:solidFill>
            <a:ln>
              <a:solidFill>
                <a:schemeClr val="tx1"/>
              </a:solidFill>
            </a:ln>
          </c:spPr>
          <c:invertIfNegative val="0"/>
          <c:dLbls>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'Q8-1(H)'!$D$13:$I$13</c:f>
              <c:strCache>
                <c:ptCount val="6"/>
                <c:pt idx="0">
                  <c:v>A.エンドユーザー（n=156）</c:v>
                </c:pt>
                <c:pt idx="1">
                  <c:v>B.メーカー（n=178）</c:v>
                </c:pt>
                <c:pt idx="2">
                  <c:v>C.系列ソフトウェア企業（n=21）</c:v>
                </c:pt>
                <c:pt idx="3">
                  <c:v>D.受託ソフトウェア企業（n=261）</c:v>
                </c:pt>
                <c:pt idx="4">
                  <c:v>E.独立系ソフトウェア企業（n=93）</c:v>
                </c:pt>
                <c:pt idx="5">
                  <c:v>F.その他（n=82）</c:v>
                </c:pt>
              </c:strCache>
            </c:strRef>
          </c:cat>
          <c:val>
            <c:numRef>
              <c:f>'Q8-1(H)'!$D$17:$I$17</c:f>
              <c:numCache>
                <c:formatCode>0.0%</c:formatCode>
                <c:ptCount val="6"/>
                <c:pt idx="0">
                  <c:v>0.16666666666666666</c:v>
                </c:pt>
                <c:pt idx="1">
                  <c:v>6.1797752808988762E-2</c:v>
                </c:pt>
                <c:pt idx="2">
                  <c:v>9.5238095238095233E-2</c:v>
                </c:pt>
                <c:pt idx="3">
                  <c:v>8.4291187739463605E-2</c:v>
                </c:pt>
                <c:pt idx="4">
                  <c:v>9.6774193548387094E-2</c:v>
                </c:pt>
                <c:pt idx="5">
                  <c:v>0.28048780487804881</c:v>
                </c:pt>
              </c:numCache>
            </c:numRef>
          </c:val>
          <c:extLst>
            <c:ext xmlns:c16="http://schemas.microsoft.com/office/drawing/2014/chart" uri="{C3380CC4-5D6E-409C-BE32-E72D297353CC}">
              <c16:uniqueId val="{00000003-569E-4ABF-A314-F8C71517564B}"/>
            </c:ext>
          </c:extLst>
        </c:ser>
        <c:ser>
          <c:idx val="4"/>
          <c:order val="4"/>
          <c:tx>
            <c:strRef>
              <c:f>'Q8-1(H)'!$C$18</c:f>
              <c:strCache>
                <c:ptCount val="1"/>
                <c:pt idx="0">
                  <c:v>5.どちらともいえない</c:v>
                </c:pt>
              </c:strCache>
            </c:strRef>
          </c:tx>
          <c:spPr>
            <a:solidFill>
              <a:schemeClr val="bg1"/>
            </a:solidFill>
            <a:ln>
              <a:solidFill>
                <a:schemeClr val="tx1"/>
              </a:solidFill>
            </a:ln>
          </c:spPr>
          <c:invertIfNegative val="0"/>
          <c:dLbls>
            <c:spPr>
              <a:noFill/>
              <a:ln>
                <a:noFill/>
              </a:ln>
              <a:effectLst/>
            </c:spPr>
            <c:txPr>
              <a:bodyPr wrap="square" lIns="38100" tIns="19050" rIns="38100" bIns="19050" anchor="ctr">
                <a:spAutoFit/>
              </a:bodyPr>
              <a:lstStyle/>
              <a:p>
                <a:pPr>
                  <a:defRPr sz="800">
                    <a:solidFill>
                      <a:sysClr val="windowText" lastClr="000000"/>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'Q8-1(H)'!$D$13:$I$13</c:f>
              <c:strCache>
                <c:ptCount val="6"/>
                <c:pt idx="0">
                  <c:v>A.エンドユーザー（n=156）</c:v>
                </c:pt>
                <c:pt idx="1">
                  <c:v>B.メーカー（n=178）</c:v>
                </c:pt>
                <c:pt idx="2">
                  <c:v>C.系列ソフトウェア企業（n=21）</c:v>
                </c:pt>
                <c:pt idx="3">
                  <c:v>D.受託ソフトウェア企業（n=261）</c:v>
                </c:pt>
                <c:pt idx="4">
                  <c:v>E.独立系ソフトウェア企業（n=93）</c:v>
                </c:pt>
                <c:pt idx="5">
                  <c:v>F.その他（n=82）</c:v>
                </c:pt>
              </c:strCache>
            </c:strRef>
          </c:cat>
          <c:val>
            <c:numRef>
              <c:f>'Q8-1(H)'!$D$18:$I$18</c:f>
              <c:numCache>
                <c:formatCode>0.0%</c:formatCode>
                <c:ptCount val="6"/>
                <c:pt idx="0">
                  <c:v>0.16025641025641027</c:v>
                </c:pt>
                <c:pt idx="1">
                  <c:v>6.741573033707865E-2</c:v>
                </c:pt>
                <c:pt idx="2">
                  <c:v>9.5238095238095233E-2</c:v>
                </c:pt>
                <c:pt idx="3">
                  <c:v>0.10344827586206896</c:v>
                </c:pt>
                <c:pt idx="4">
                  <c:v>7.5268817204301078E-2</c:v>
                </c:pt>
                <c:pt idx="5">
                  <c:v>0.17073170731707318</c:v>
                </c:pt>
              </c:numCache>
            </c:numRef>
          </c:val>
          <c:extLst>
            <c:ext xmlns:c16="http://schemas.microsoft.com/office/drawing/2014/chart" uri="{C3380CC4-5D6E-409C-BE32-E72D297353CC}">
              <c16:uniqueId val="{00000004-569E-4ABF-A314-F8C71517564B}"/>
            </c:ext>
          </c:extLst>
        </c:ser>
        <c:dLbls>
          <c:showLegendKey val="0"/>
          <c:showVal val="0"/>
          <c:showCatName val="0"/>
          <c:showSerName val="0"/>
          <c:showPercent val="0"/>
          <c:showBubbleSize val="0"/>
        </c:dLbls>
        <c:gapWidth val="150"/>
        <c:overlap val="100"/>
        <c:axId val="443898880"/>
        <c:axId val="443917056"/>
      </c:barChart>
      <c:catAx>
        <c:axId val="443898880"/>
        <c:scaling>
          <c:orientation val="maxMin"/>
        </c:scaling>
        <c:delete val="0"/>
        <c:axPos val="l"/>
        <c:numFmt formatCode="General" sourceLinked="0"/>
        <c:majorTickMark val="none"/>
        <c:minorTickMark val="none"/>
        <c:tickLblPos val="nextTo"/>
        <c:spPr>
          <a:ln>
            <a:solidFill>
              <a:schemeClr val="tx1"/>
            </a:solidFill>
          </a:ln>
        </c:spPr>
        <c:crossAx val="443917056"/>
        <c:crosses val="autoZero"/>
        <c:auto val="1"/>
        <c:lblAlgn val="ctr"/>
        <c:lblOffset val="100"/>
        <c:noMultiLvlLbl val="0"/>
      </c:catAx>
      <c:valAx>
        <c:axId val="443917056"/>
        <c:scaling>
          <c:orientation val="minMax"/>
        </c:scaling>
        <c:delete val="0"/>
        <c:axPos val="t"/>
        <c:majorGridlines>
          <c:spPr>
            <a:ln>
              <a:solidFill>
                <a:schemeClr val="bg1">
                  <a:lumMod val="50000"/>
                </a:schemeClr>
              </a:solidFill>
            </a:ln>
          </c:spPr>
        </c:majorGridlines>
        <c:numFmt formatCode="0%" sourceLinked="1"/>
        <c:majorTickMark val="none"/>
        <c:minorTickMark val="none"/>
        <c:tickLblPos val="nextTo"/>
        <c:spPr>
          <a:ln>
            <a:solidFill>
              <a:schemeClr val="tx1"/>
            </a:solidFill>
          </a:ln>
        </c:spPr>
        <c:crossAx val="443898880"/>
        <c:crosses val="autoZero"/>
        <c:crossBetween val="between"/>
      </c:valAx>
      <c:spPr>
        <a:ln>
          <a:solidFill>
            <a:schemeClr val="tx1"/>
          </a:solidFill>
        </a:ln>
      </c:spPr>
    </c:plotArea>
    <c:legend>
      <c:legendPos val="b"/>
      <c:layout>
        <c:manualLayout>
          <c:xMode val="edge"/>
          <c:yMode val="edge"/>
          <c:x val="0.19318502788580103"/>
          <c:y val="0.91992381251595423"/>
          <c:w val="0.80681496444441536"/>
          <c:h val="4.8283283240425974E-2"/>
        </c:manualLayout>
      </c:layout>
      <c:overlay val="0"/>
      <c:txPr>
        <a:bodyPr/>
        <a:lstStyle/>
        <a:p>
          <a:pPr>
            <a:defRPr sz="1000"/>
          </a:pPr>
          <a:endParaRPr lang="ja-JP"/>
        </a:p>
      </c:txPr>
    </c:legend>
    <c:plotVisOnly val="1"/>
    <c:dispBlanksAs val="gap"/>
    <c:showDLblsOverMax val="0"/>
  </c:chart>
  <c:spPr>
    <a:ln>
      <a:noFill/>
    </a:ln>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altLang="ja-JP" sz="1200" dirty="0"/>
              <a:t>Q8-1.</a:t>
            </a:r>
            <a:r>
              <a:rPr lang="ja-JP" altLang="en-US" sz="1200" dirty="0"/>
              <a:t>システムに関わる要件の変化（</a:t>
            </a:r>
            <a:r>
              <a:rPr lang="en-US" altLang="ja-JP" sz="1200" dirty="0"/>
              <a:t>DX</a:t>
            </a:r>
            <a:r>
              <a:rPr lang="ja-JP" altLang="en-US" sz="1200" dirty="0"/>
              <a:t>への対応）</a:t>
            </a:r>
            <a:endParaRPr lang="ja-JP" sz="1200" dirty="0"/>
          </a:p>
        </c:rich>
      </c:tx>
      <c:layout>
        <c:manualLayout>
          <c:xMode val="edge"/>
          <c:yMode val="edge"/>
          <c:x val="0.31976097489952743"/>
          <c:y val="3.7577348878220826E-2"/>
        </c:manualLayout>
      </c:layout>
      <c:overlay val="0"/>
    </c:title>
    <c:autoTitleDeleted val="0"/>
    <c:plotArea>
      <c:layout>
        <c:manualLayout>
          <c:layoutTarget val="inner"/>
          <c:xMode val="edge"/>
          <c:yMode val="edge"/>
          <c:x val="0.2399565208762387"/>
          <c:y val="0.1889507777045111"/>
          <c:w val="0.71818233368977025"/>
          <c:h val="0.69159559973036144"/>
        </c:manualLayout>
      </c:layout>
      <c:barChart>
        <c:barDir val="bar"/>
        <c:grouping val="percentStacked"/>
        <c:varyColors val="0"/>
        <c:ser>
          <c:idx val="0"/>
          <c:order val="0"/>
          <c:tx>
            <c:strRef>
              <c:f>'Q8-1(I)'!$C$14</c:f>
              <c:strCache>
                <c:ptCount val="1"/>
                <c:pt idx="0">
                  <c:v>1.当てはまる</c:v>
                </c:pt>
              </c:strCache>
            </c:strRef>
          </c:tx>
          <c:spPr>
            <a:solidFill>
              <a:srgbClr val="FF9966"/>
            </a:solidFill>
            <a:ln>
              <a:solidFill>
                <a:schemeClr val="tx1"/>
              </a:solidFill>
            </a:ln>
          </c:spPr>
          <c:invertIfNegative val="0"/>
          <c:dLbls>
            <c:spPr>
              <a:noFill/>
              <a:ln>
                <a:noFill/>
              </a:ln>
              <a:effectLst/>
            </c:spPr>
            <c:txPr>
              <a:bodyPr wrap="square" lIns="38100" tIns="19050" rIns="38100" bIns="19050" anchor="ctr">
                <a:spAutoFit/>
              </a:bodyPr>
              <a:lstStyle/>
              <a:p>
                <a:pPr>
                  <a:defRPr sz="800">
                    <a:solidFill>
                      <a:sysClr val="windowText" lastClr="000000"/>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'Q8-1(I)'!$D$13:$I$13</c:f>
              <c:strCache>
                <c:ptCount val="6"/>
                <c:pt idx="0">
                  <c:v>A.エンドユーザー（n=156）</c:v>
                </c:pt>
                <c:pt idx="1">
                  <c:v>B.メーカー（n=179）</c:v>
                </c:pt>
                <c:pt idx="2">
                  <c:v>C.系列ソフトウェア企業（n=21）</c:v>
                </c:pt>
                <c:pt idx="3">
                  <c:v>D.受託ソフトウェア企業（n=263）</c:v>
                </c:pt>
                <c:pt idx="4">
                  <c:v>E.独立系ソフトウェア企業（n=93）</c:v>
                </c:pt>
                <c:pt idx="5">
                  <c:v>F.その他（n=82）</c:v>
                </c:pt>
              </c:strCache>
            </c:strRef>
          </c:cat>
          <c:val>
            <c:numRef>
              <c:f>'Q8-1(I)'!$D$14:$I$14</c:f>
              <c:numCache>
                <c:formatCode>0.0%</c:formatCode>
                <c:ptCount val="6"/>
                <c:pt idx="0">
                  <c:v>0.20512820512820512</c:v>
                </c:pt>
                <c:pt idx="1">
                  <c:v>0.23463687150837989</c:v>
                </c:pt>
                <c:pt idx="2">
                  <c:v>0.2857142857142857</c:v>
                </c:pt>
                <c:pt idx="3">
                  <c:v>0.13307984790874525</c:v>
                </c:pt>
                <c:pt idx="4">
                  <c:v>0.27956989247311825</c:v>
                </c:pt>
                <c:pt idx="5">
                  <c:v>0.2073170731707317</c:v>
                </c:pt>
              </c:numCache>
            </c:numRef>
          </c:val>
          <c:extLst>
            <c:ext xmlns:c16="http://schemas.microsoft.com/office/drawing/2014/chart" uri="{C3380CC4-5D6E-409C-BE32-E72D297353CC}">
              <c16:uniqueId val="{00000000-399E-477D-BFAE-8F2DD4778531}"/>
            </c:ext>
          </c:extLst>
        </c:ser>
        <c:ser>
          <c:idx val="1"/>
          <c:order val="1"/>
          <c:tx>
            <c:strRef>
              <c:f>'Q8-1(I)'!$C$15</c:f>
              <c:strCache>
                <c:ptCount val="1"/>
                <c:pt idx="0">
                  <c:v>2.やや当てはまる</c:v>
                </c:pt>
              </c:strCache>
            </c:strRef>
          </c:tx>
          <c:spPr>
            <a:solidFill>
              <a:srgbClr val="FFCC99"/>
            </a:solidFill>
            <a:ln>
              <a:solidFill>
                <a:schemeClr val="tx1"/>
              </a:solidFill>
            </a:ln>
          </c:spPr>
          <c:invertIfNegative val="0"/>
          <c:dLbls>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'Q8-1(I)'!$D$13:$I$13</c:f>
              <c:strCache>
                <c:ptCount val="6"/>
                <c:pt idx="0">
                  <c:v>A.エンドユーザー（n=156）</c:v>
                </c:pt>
                <c:pt idx="1">
                  <c:v>B.メーカー（n=179）</c:v>
                </c:pt>
                <c:pt idx="2">
                  <c:v>C.系列ソフトウェア企業（n=21）</c:v>
                </c:pt>
                <c:pt idx="3">
                  <c:v>D.受託ソフトウェア企業（n=263）</c:v>
                </c:pt>
                <c:pt idx="4">
                  <c:v>E.独立系ソフトウェア企業（n=93）</c:v>
                </c:pt>
                <c:pt idx="5">
                  <c:v>F.その他（n=82）</c:v>
                </c:pt>
              </c:strCache>
            </c:strRef>
          </c:cat>
          <c:val>
            <c:numRef>
              <c:f>'Q8-1(I)'!$D$15:$I$15</c:f>
              <c:numCache>
                <c:formatCode>0.0%</c:formatCode>
                <c:ptCount val="6"/>
                <c:pt idx="0">
                  <c:v>0.27564102564102566</c:v>
                </c:pt>
                <c:pt idx="1">
                  <c:v>0.27932960893854747</c:v>
                </c:pt>
                <c:pt idx="2">
                  <c:v>0.2857142857142857</c:v>
                </c:pt>
                <c:pt idx="3">
                  <c:v>0.31558935361216728</c:v>
                </c:pt>
                <c:pt idx="4">
                  <c:v>0.31182795698924731</c:v>
                </c:pt>
                <c:pt idx="5">
                  <c:v>0.25609756097560976</c:v>
                </c:pt>
              </c:numCache>
            </c:numRef>
          </c:val>
          <c:extLst>
            <c:ext xmlns:c16="http://schemas.microsoft.com/office/drawing/2014/chart" uri="{C3380CC4-5D6E-409C-BE32-E72D297353CC}">
              <c16:uniqueId val="{00000001-399E-477D-BFAE-8F2DD4778531}"/>
            </c:ext>
          </c:extLst>
        </c:ser>
        <c:ser>
          <c:idx val="2"/>
          <c:order val="2"/>
          <c:tx>
            <c:strRef>
              <c:f>'Q8-1(I)'!$C$16</c:f>
              <c:strCache>
                <c:ptCount val="1"/>
                <c:pt idx="0">
                  <c:v>3.あまり当てはまらない</c:v>
                </c:pt>
              </c:strCache>
            </c:strRef>
          </c:tx>
          <c:spPr>
            <a:solidFill>
              <a:srgbClr val="2E75B6"/>
            </a:solidFill>
            <a:ln>
              <a:solidFill>
                <a:schemeClr val="tx1"/>
              </a:solidFill>
            </a:ln>
          </c:spPr>
          <c:invertIfNegative val="0"/>
          <c:dLbls>
            <c:spPr>
              <a:noFill/>
              <a:ln>
                <a:noFill/>
              </a:ln>
              <a:effectLst/>
            </c:spPr>
            <c:txPr>
              <a:bodyPr wrap="square" lIns="38100" tIns="19050" rIns="38100" bIns="19050" anchor="ctr">
                <a:spAutoFit/>
              </a:bodyPr>
              <a:lstStyle/>
              <a:p>
                <a:pPr>
                  <a:defRPr sz="800">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'Q8-1(I)'!$D$13:$I$13</c:f>
              <c:strCache>
                <c:ptCount val="6"/>
                <c:pt idx="0">
                  <c:v>A.エンドユーザー（n=156）</c:v>
                </c:pt>
                <c:pt idx="1">
                  <c:v>B.メーカー（n=179）</c:v>
                </c:pt>
                <c:pt idx="2">
                  <c:v>C.系列ソフトウェア企業（n=21）</c:v>
                </c:pt>
                <c:pt idx="3">
                  <c:v>D.受託ソフトウェア企業（n=263）</c:v>
                </c:pt>
                <c:pt idx="4">
                  <c:v>E.独立系ソフトウェア企業（n=93）</c:v>
                </c:pt>
                <c:pt idx="5">
                  <c:v>F.その他（n=82）</c:v>
                </c:pt>
              </c:strCache>
            </c:strRef>
          </c:cat>
          <c:val>
            <c:numRef>
              <c:f>'Q8-1(I)'!$D$16:$I$16</c:f>
              <c:numCache>
                <c:formatCode>0.0%</c:formatCode>
                <c:ptCount val="6"/>
                <c:pt idx="0">
                  <c:v>0.1858974358974359</c:v>
                </c:pt>
                <c:pt idx="1">
                  <c:v>0.21229050279329609</c:v>
                </c:pt>
                <c:pt idx="2">
                  <c:v>0.23809523809523808</c:v>
                </c:pt>
                <c:pt idx="3">
                  <c:v>0.26996197718631176</c:v>
                </c:pt>
                <c:pt idx="4">
                  <c:v>0.21505376344086022</c:v>
                </c:pt>
                <c:pt idx="5">
                  <c:v>9.7560975609756101E-2</c:v>
                </c:pt>
              </c:numCache>
            </c:numRef>
          </c:val>
          <c:extLst>
            <c:ext xmlns:c16="http://schemas.microsoft.com/office/drawing/2014/chart" uri="{C3380CC4-5D6E-409C-BE32-E72D297353CC}">
              <c16:uniqueId val="{00000002-399E-477D-BFAE-8F2DD4778531}"/>
            </c:ext>
          </c:extLst>
        </c:ser>
        <c:ser>
          <c:idx val="3"/>
          <c:order val="3"/>
          <c:tx>
            <c:strRef>
              <c:f>'Q8-1(I)'!$C$17</c:f>
              <c:strCache>
                <c:ptCount val="1"/>
                <c:pt idx="0">
                  <c:v>4.当てはまらない</c:v>
                </c:pt>
              </c:strCache>
            </c:strRef>
          </c:tx>
          <c:spPr>
            <a:solidFill>
              <a:srgbClr val="9DC3E6"/>
            </a:solidFill>
            <a:ln>
              <a:solidFill>
                <a:schemeClr val="tx1"/>
              </a:solidFill>
            </a:ln>
          </c:spPr>
          <c:invertIfNegative val="0"/>
          <c:dLbls>
            <c:spPr>
              <a:noFill/>
              <a:ln>
                <a:noFill/>
              </a:ln>
              <a:effectLst/>
            </c:spPr>
            <c:txPr>
              <a:bodyPr wrap="square" lIns="38100" tIns="19050" rIns="38100" bIns="19050" anchor="ctr">
                <a:spAutoFit/>
              </a:bodyPr>
              <a:lstStyle/>
              <a:p>
                <a:pPr>
                  <a:defRPr sz="8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'Q8-1(I)'!$D$13:$I$13</c:f>
              <c:strCache>
                <c:ptCount val="6"/>
                <c:pt idx="0">
                  <c:v>A.エンドユーザー（n=156）</c:v>
                </c:pt>
                <c:pt idx="1">
                  <c:v>B.メーカー（n=179）</c:v>
                </c:pt>
                <c:pt idx="2">
                  <c:v>C.系列ソフトウェア企業（n=21）</c:v>
                </c:pt>
                <c:pt idx="3">
                  <c:v>D.受託ソフトウェア企業（n=263）</c:v>
                </c:pt>
                <c:pt idx="4">
                  <c:v>E.独立系ソフトウェア企業（n=93）</c:v>
                </c:pt>
                <c:pt idx="5">
                  <c:v>F.その他（n=82）</c:v>
                </c:pt>
              </c:strCache>
            </c:strRef>
          </c:cat>
          <c:val>
            <c:numRef>
              <c:f>'Q8-1(I)'!$D$17:$I$17</c:f>
              <c:numCache>
                <c:formatCode>0.0%</c:formatCode>
                <c:ptCount val="6"/>
                <c:pt idx="0">
                  <c:v>0.17307692307692307</c:v>
                </c:pt>
                <c:pt idx="1">
                  <c:v>0.1005586592178771</c:v>
                </c:pt>
                <c:pt idx="2">
                  <c:v>0.14285714285714285</c:v>
                </c:pt>
                <c:pt idx="3">
                  <c:v>0.12167300380228137</c:v>
                </c:pt>
                <c:pt idx="4">
                  <c:v>0.11827956989247312</c:v>
                </c:pt>
                <c:pt idx="5">
                  <c:v>0.25609756097560976</c:v>
                </c:pt>
              </c:numCache>
            </c:numRef>
          </c:val>
          <c:extLst>
            <c:ext xmlns:c16="http://schemas.microsoft.com/office/drawing/2014/chart" uri="{C3380CC4-5D6E-409C-BE32-E72D297353CC}">
              <c16:uniqueId val="{00000003-399E-477D-BFAE-8F2DD4778531}"/>
            </c:ext>
          </c:extLst>
        </c:ser>
        <c:ser>
          <c:idx val="4"/>
          <c:order val="4"/>
          <c:tx>
            <c:strRef>
              <c:f>'Q8-1(I)'!$C$18</c:f>
              <c:strCache>
                <c:ptCount val="1"/>
                <c:pt idx="0">
                  <c:v>5.どちらともいえない</c:v>
                </c:pt>
              </c:strCache>
            </c:strRef>
          </c:tx>
          <c:spPr>
            <a:solidFill>
              <a:schemeClr val="bg1"/>
            </a:solidFill>
            <a:ln>
              <a:solidFill>
                <a:schemeClr val="tx1"/>
              </a:solidFill>
            </a:ln>
          </c:spPr>
          <c:invertIfNegative val="0"/>
          <c:dLbls>
            <c:dLbl>
              <c:idx val="2"/>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1AF-4C34-8A7E-DF92789BA60B}"/>
                </c:ext>
              </c:extLst>
            </c:dLbl>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'Q8-1(I)'!$D$13:$I$13</c:f>
              <c:strCache>
                <c:ptCount val="6"/>
                <c:pt idx="0">
                  <c:v>A.エンドユーザー（n=156）</c:v>
                </c:pt>
                <c:pt idx="1">
                  <c:v>B.メーカー（n=179）</c:v>
                </c:pt>
                <c:pt idx="2">
                  <c:v>C.系列ソフトウェア企業（n=21）</c:v>
                </c:pt>
                <c:pt idx="3">
                  <c:v>D.受託ソフトウェア企業（n=263）</c:v>
                </c:pt>
                <c:pt idx="4">
                  <c:v>E.独立系ソフトウェア企業（n=93）</c:v>
                </c:pt>
                <c:pt idx="5">
                  <c:v>F.その他（n=82）</c:v>
                </c:pt>
              </c:strCache>
            </c:strRef>
          </c:cat>
          <c:val>
            <c:numRef>
              <c:f>'Q8-1(I)'!$D$18:$I$18</c:f>
              <c:numCache>
                <c:formatCode>0.0%</c:formatCode>
                <c:ptCount val="6"/>
                <c:pt idx="0">
                  <c:v>0.16025641025641027</c:v>
                </c:pt>
                <c:pt idx="1">
                  <c:v>0.17318435754189945</c:v>
                </c:pt>
                <c:pt idx="2">
                  <c:v>4.7619047619047616E-2</c:v>
                </c:pt>
                <c:pt idx="3">
                  <c:v>0.1596958174904943</c:v>
                </c:pt>
                <c:pt idx="4">
                  <c:v>7.5268817204301078E-2</c:v>
                </c:pt>
                <c:pt idx="5">
                  <c:v>0.18292682926829268</c:v>
                </c:pt>
              </c:numCache>
            </c:numRef>
          </c:val>
          <c:extLst>
            <c:ext xmlns:c16="http://schemas.microsoft.com/office/drawing/2014/chart" uri="{C3380CC4-5D6E-409C-BE32-E72D297353CC}">
              <c16:uniqueId val="{00000004-399E-477D-BFAE-8F2DD4778531}"/>
            </c:ext>
          </c:extLst>
        </c:ser>
        <c:dLbls>
          <c:showLegendKey val="0"/>
          <c:showVal val="0"/>
          <c:showCatName val="0"/>
          <c:showSerName val="0"/>
          <c:showPercent val="0"/>
          <c:showBubbleSize val="0"/>
        </c:dLbls>
        <c:gapWidth val="150"/>
        <c:overlap val="100"/>
        <c:axId val="443635200"/>
        <c:axId val="443636736"/>
      </c:barChart>
      <c:catAx>
        <c:axId val="443635200"/>
        <c:scaling>
          <c:orientation val="maxMin"/>
        </c:scaling>
        <c:delete val="0"/>
        <c:axPos val="l"/>
        <c:numFmt formatCode="General" sourceLinked="0"/>
        <c:majorTickMark val="none"/>
        <c:minorTickMark val="none"/>
        <c:tickLblPos val="nextTo"/>
        <c:spPr>
          <a:ln>
            <a:solidFill>
              <a:schemeClr val="tx1"/>
            </a:solidFill>
          </a:ln>
        </c:spPr>
        <c:crossAx val="443636736"/>
        <c:crosses val="autoZero"/>
        <c:auto val="1"/>
        <c:lblAlgn val="ctr"/>
        <c:lblOffset val="100"/>
        <c:noMultiLvlLbl val="0"/>
      </c:catAx>
      <c:valAx>
        <c:axId val="443636736"/>
        <c:scaling>
          <c:orientation val="minMax"/>
        </c:scaling>
        <c:delete val="0"/>
        <c:axPos val="t"/>
        <c:majorGridlines>
          <c:spPr>
            <a:ln>
              <a:solidFill>
                <a:schemeClr val="bg1">
                  <a:lumMod val="50000"/>
                </a:schemeClr>
              </a:solidFill>
            </a:ln>
          </c:spPr>
        </c:majorGridlines>
        <c:numFmt formatCode="0%" sourceLinked="1"/>
        <c:majorTickMark val="none"/>
        <c:minorTickMark val="none"/>
        <c:tickLblPos val="nextTo"/>
        <c:spPr>
          <a:ln>
            <a:solidFill>
              <a:schemeClr val="tx1"/>
            </a:solidFill>
          </a:ln>
        </c:spPr>
        <c:crossAx val="443635200"/>
        <c:crosses val="autoZero"/>
        <c:crossBetween val="between"/>
      </c:valAx>
      <c:spPr>
        <a:ln>
          <a:solidFill>
            <a:schemeClr val="tx1"/>
          </a:solidFill>
        </a:ln>
      </c:spPr>
    </c:plotArea>
    <c:legend>
      <c:legendPos val="b"/>
      <c:layout>
        <c:manualLayout>
          <c:xMode val="edge"/>
          <c:yMode val="edge"/>
          <c:x val="0.19318502788580103"/>
          <c:y val="0.91992381251595423"/>
          <c:w val="0.80681492207608696"/>
          <c:h val="4.7701351380664191E-2"/>
        </c:manualLayout>
      </c:layout>
      <c:overlay val="0"/>
      <c:txPr>
        <a:bodyPr/>
        <a:lstStyle/>
        <a:p>
          <a:pPr>
            <a:defRPr sz="1000"/>
          </a:pPr>
          <a:endParaRPr lang="ja-JP"/>
        </a:p>
      </c:txPr>
    </c:legend>
    <c:plotVisOnly val="1"/>
    <c:dispBlanksAs val="gap"/>
    <c:showDLblsOverMax val="0"/>
  </c:chart>
  <c:spPr>
    <a:ln>
      <a:noFill/>
    </a:ln>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126161616161612"/>
          <c:y val="4.7179166666666668E-2"/>
          <c:w val="0.65395909090909088"/>
          <c:h val="0.88651093749999998"/>
        </c:manualLayout>
      </c:layout>
      <c:barChart>
        <c:barDir val="bar"/>
        <c:grouping val="stacked"/>
        <c:varyColors val="0"/>
        <c:ser>
          <c:idx val="0"/>
          <c:order val="0"/>
          <c:tx>
            <c:strRef>
              <c:f>'[Q8.システムに関わる要件の変化.xlsx]まとめ （PPT1)'!$C$5</c:f>
              <c:strCache>
                <c:ptCount val="1"/>
                <c:pt idx="0">
                  <c:v>当てはまる</c:v>
                </c:pt>
              </c:strCache>
            </c:strRef>
          </c:tx>
          <c:spPr>
            <a:solidFill>
              <a:srgbClr val="FF9966"/>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'[Q8.システムに関わる要件の変化.xlsx]まとめ （PPT1)'!$B$6:$B$26</c:f>
              <c:strCache>
                <c:ptCount val="20"/>
                <c:pt idx="0">
                  <c:v>セキュリティ／プライバシー保護の強化 　　</c:v>
                </c:pt>
                <c:pt idx="1">
                  <c:v>製品利用（n=157）</c:v>
                </c:pt>
                <c:pt idx="2">
                  <c:v>製品開発（n=178）</c:v>
                </c:pt>
                <c:pt idx="3">
                  <c:v>ソフトウェア開発（n=376）</c:v>
                </c:pt>
                <c:pt idx="4">
                  <c:v>適用技術の複雑化・高度化 　　　　　　　</c:v>
                </c:pt>
                <c:pt idx="5">
                  <c:v>製品利用（n=158）</c:v>
                </c:pt>
                <c:pt idx="6">
                  <c:v>製品開発（n=179）</c:v>
                </c:pt>
                <c:pt idx="7">
                  <c:v>ソフトウェア開発（n=377）</c:v>
                </c:pt>
                <c:pt idx="8">
                  <c:v>安全性の向上（機能安全への対応等）</c:v>
                </c:pt>
                <c:pt idx="9">
                  <c:v>製品利用（n=155）</c:v>
                </c:pt>
                <c:pt idx="10">
                  <c:v>製品開発（n=179）</c:v>
                </c:pt>
                <c:pt idx="11">
                  <c:v>ソフトウェア開発（n=376）</c:v>
                </c:pt>
                <c:pt idx="12">
                  <c:v>つながる対象が増加　　　　　　　　　　　　　</c:v>
                </c:pt>
                <c:pt idx="13">
                  <c:v>製品利用（n=156）</c:v>
                </c:pt>
                <c:pt idx="14">
                  <c:v>製品開発（n=178）</c:v>
                </c:pt>
                <c:pt idx="15">
                  <c:v>ソフトウェア開発（n=377）</c:v>
                </c:pt>
                <c:pt idx="16">
                  <c:v>利用形態・利用方法の多様化　　　　　　</c:v>
                </c:pt>
                <c:pt idx="17">
                  <c:v>製品利用（n=156）</c:v>
                </c:pt>
                <c:pt idx="18">
                  <c:v>製品開発（n=177）</c:v>
                </c:pt>
                <c:pt idx="19">
                  <c:v>ソフトウェア開発（n=377）</c:v>
                </c:pt>
              </c:strCache>
            </c:strRef>
          </c:cat>
          <c:val>
            <c:numRef>
              <c:f>'[Q8.システムに関わる要件の変化.xlsx]まとめ （PPT1)'!$C$6:$C$26</c:f>
              <c:numCache>
                <c:formatCode>0.0%</c:formatCode>
                <c:ptCount val="21"/>
                <c:pt idx="1">
                  <c:v>0.31210191082802546</c:v>
                </c:pt>
                <c:pt idx="2">
                  <c:v>0.3258426966292135</c:v>
                </c:pt>
                <c:pt idx="3">
                  <c:v>0.43351063829787234</c:v>
                </c:pt>
                <c:pt idx="5">
                  <c:v>0.19620253164556961</c:v>
                </c:pt>
                <c:pt idx="6">
                  <c:v>0.39106145251396646</c:v>
                </c:pt>
                <c:pt idx="7">
                  <c:v>0.35278514588859416</c:v>
                </c:pt>
                <c:pt idx="9">
                  <c:v>0.2129032258064516</c:v>
                </c:pt>
                <c:pt idx="10">
                  <c:v>0.30726256983240224</c:v>
                </c:pt>
                <c:pt idx="11">
                  <c:v>0.33510638297872342</c:v>
                </c:pt>
                <c:pt idx="13">
                  <c:v>0.24358974358974358</c:v>
                </c:pt>
                <c:pt idx="14">
                  <c:v>0.30337078651685395</c:v>
                </c:pt>
                <c:pt idx="15">
                  <c:v>0.2413793103448276</c:v>
                </c:pt>
                <c:pt idx="17">
                  <c:v>0.21794871794871795</c:v>
                </c:pt>
                <c:pt idx="18">
                  <c:v>0.2655367231638418</c:v>
                </c:pt>
                <c:pt idx="19">
                  <c:v>0.2572944297082228</c:v>
                </c:pt>
              </c:numCache>
            </c:numRef>
          </c:val>
          <c:extLst>
            <c:ext xmlns:c16="http://schemas.microsoft.com/office/drawing/2014/chart" uri="{C3380CC4-5D6E-409C-BE32-E72D297353CC}">
              <c16:uniqueId val="{00000000-D76C-4596-BFA4-85647C080C9B}"/>
            </c:ext>
          </c:extLst>
        </c:ser>
        <c:ser>
          <c:idx val="1"/>
          <c:order val="1"/>
          <c:tx>
            <c:strRef>
              <c:f>'[Q8.システムに関わる要件の変化.xlsx]まとめ （PPT1)'!$D$5</c:f>
              <c:strCache>
                <c:ptCount val="1"/>
                <c:pt idx="0">
                  <c:v>やや当てはまる</c:v>
                </c:pt>
              </c:strCache>
            </c:strRef>
          </c:tx>
          <c:spPr>
            <a:solidFill>
              <a:srgbClr val="FFCC99"/>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'[Q8.システムに関わる要件の変化.xlsx]まとめ （PPT1)'!$B$6:$B$26</c:f>
              <c:strCache>
                <c:ptCount val="20"/>
                <c:pt idx="0">
                  <c:v>セキュリティ／プライバシー保護の強化 　　</c:v>
                </c:pt>
                <c:pt idx="1">
                  <c:v>製品利用（n=157）</c:v>
                </c:pt>
                <c:pt idx="2">
                  <c:v>製品開発（n=178）</c:v>
                </c:pt>
                <c:pt idx="3">
                  <c:v>ソフトウェア開発（n=376）</c:v>
                </c:pt>
                <c:pt idx="4">
                  <c:v>適用技術の複雑化・高度化 　　　　　　　</c:v>
                </c:pt>
                <c:pt idx="5">
                  <c:v>製品利用（n=158）</c:v>
                </c:pt>
                <c:pt idx="6">
                  <c:v>製品開発（n=179）</c:v>
                </c:pt>
                <c:pt idx="7">
                  <c:v>ソフトウェア開発（n=377）</c:v>
                </c:pt>
                <c:pt idx="8">
                  <c:v>安全性の向上（機能安全への対応等）</c:v>
                </c:pt>
                <c:pt idx="9">
                  <c:v>製品利用（n=155）</c:v>
                </c:pt>
                <c:pt idx="10">
                  <c:v>製品開発（n=179）</c:v>
                </c:pt>
                <c:pt idx="11">
                  <c:v>ソフトウェア開発（n=376）</c:v>
                </c:pt>
                <c:pt idx="12">
                  <c:v>つながる対象が増加　　　　　　　　　　　　　</c:v>
                </c:pt>
                <c:pt idx="13">
                  <c:v>製品利用（n=156）</c:v>
                </c:pt>
                <c:pt idx="14">
                  <c:v>製品開発（n=178）</c:v>
                </c:pt>
                <c:pt idx="15">
                  <c:v>ソフトウェア開発（n=377）</c:v>
                </c:pt>
                <c:pt idx="16">
                  <c:v>利用形態・利用方法の多様化　　　　　　</c:v>
                </c:pt>
                <c:pt idx="17">
                  <c:v>製品利用（n=156）</c:v>
                </c:pt>
                <c:pt idx="18">
                  <c:v>製品開発（n=177）</c:v>
                </c:pt>
                <c:pt idx="19">
                  <c:v>ソフトウェア開発（n=377）</c:v>
                </c:pt>
              </c:strCache>
            </c:strRef>
          </c:cat>
          <c:val>
            <c:numRef>
              <c:f>'[Q8.システムに関わる要件の変化.xlsx]まとめ （PPT1)'!$D$6:$D$26</c:f>
              <c:numCache>
                <c:formatCode>0.0%</c:formatCode>
                <c:ptCount val="21"/>
                <c:pt idx="1">
                  <c:v>0.36305732484076431</c:v>
                </c:pt>
                <c:pt idx="2">
                  <c:v>0.34269662921348315</c:v>
                </c:pt>
                <c:pt idx="3">
                  <c:v>0.35904255319148937</c:v>
                </c:pt>
                <c:pt idx="5">
                  <c:v>0.379746835443038</c:v>
                </c:pt>
                <c:pt idx="6">
                  <c:v>0.39664804469273746</c:v>
                </c:pt>
                <c:pt idx="7">
                  <c:v>0.4244031830238727</c:v>
                </c:pt>
                <c:pt idx="9">
                  <c:v>0.36774193548387096</c:v>
                </c:pt>
                <c:pt idx="10">
                  <c:v>0.39664804469273746</c:v>
                </c:pt>
                <c:pt idx="11">
                  <c:v>0.37234042553191488</c:v>
                </c:pt>
                <c:pt idx="13">
                  <c:v>0.33333333333333331</c:v>
                </c:pt>
                <c:pt idx="14">
                  <c:v>0.3595505617977528</c:v>
                </c:pt>
                <c:pt idx="15">
                  <c:v>0.4244031830238727</c:v>
                </c:pt>
                <c:pt idx="17">
                  <c:v>0.41666666666666669</c:v>
                </c:pt>
                <c:pt idx="18">
                  <c:v>0.4632768361581921</c:v>
                </c:pt>
                <c:pt idx="19">
                  <c:v>0.45358090185676392</c:v>
                </c:pt>
              </c:numCache>
            </c:numRef>
          </c:val>
          <c:extLst>
            <c:ext xmlns:c16="http://schemas.microsoft.com/office/drawing/2014/chart" uri="{C3380CC4-5D6E-409C-BE32-E72D297353CC}">
              <c16:uniqueId val="{00000001-D76C-4596-BFA4-85647C080C9B}"/>
            </c:ext>
          </c:extLst>
        </c:ser>
        <c:ser>
          <c:idx val="2"/>
          <c:order val="2"/>
          <c:tx>
            <c:strRef>
              <c:f>'[Q8.システムに関わる要件の変化.xlsx]まとめ （PPT1)'!$E$5</c:f>
              <c:strCache>
                <c:ptCount val="1"/>
                <c:pt idx="0">
                  <c:v>あまり当てはまらない</c:v>
                </c:pt>
              </c:strCache>
            </c:strRef>
          </c:tx>
          <c:spPr>
            <a:solidFill>
              <a:srgbClr val="2E75B6"/>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'[Q8.システムに関わる要件の変化.xlsx]まとめ （PPT1)'!$B$6:$B$26</c:f>
              <c:strCache>
                <c:ptCount val="20"/>
                <c:pt idx="0">
                  <c:v>セキュリティ／プライバシー保護の強化 　　</c:v>
                </c:pt>
                <c:pt idx="1">
                  <c:v>製品利用（n=157）</c:v>
                </c:pt>
                <c:pt idx="2">
                  <c:v>製品開発（n=178）</c:v>
                </c:pt>
                <c:pt idx="3">
                  <c:v>ソフトウェア開発（n=376）</c:v>
                </c:pt>
                <c:pt idx="4">
                  <c:v>適用技術の複雑化・高度化 　　　　　　　</c:v>
                </c:pt>
                <c:pt idx="5">
                  <c:v>製品利用（n=158）</c:v>
                </c:pt>
                <c:pt idx="6">
                  <c:v>製品開発（n=179）</c:v>
                </c:pt>
                <c:pt idx="7">
                  <c:v>ソフトウェア開発（n=377）</c:v>
                </c:pt>
                <c:pt idx="8">
                  <c:v>安全性の向上（機能安全への対応等）</c:v>
                </c:pt>
                <c:pt idx="9">
                  <c:v>製品利用（n=155）</c:v>
                </c:pt>
                <c:pt idx="10">
                  <c:v>製品開発（n=179）</c:v>
                </c:pt>
                <c:pt idx="11">
                  <c:v>ソフトウェア開発（n=376）</c:v>
                </c:pt>
                <c:pt idx="12">
                  <c:v>つながる対象が増加　　　　　　　　　　　　　</c:v>
                </c:pt>
                <c:pt idx="13">
                  <c:v>製品利用（n=156）</c:v>
                </c:pt>
                <c:pt idx="14">
                  <c:v>製品開発（n=178）</c:v>
                </c:pt>
                <c:pt idx="15">
                  <c:v>ソフトウェア開発（n=377）</c:v>
                </c:pt>
                <c:pt idx="16">
                  <c:v>利用形態・利用方法の多様化　　　　　　</c:v>
                </c:pt>
                <c:pt idx="17">
                  <c:v>製品利用（n=156）</c:v>
                </c:pt>
                <c:pt idx="18">
                  <c:v>製品開発（n=177）</c:v>
                </c:pt>
                <c:pt idx="19">
                  <c:v>ソフトウェア開発（n=377）</c:v>
                </c:pt>
              </c:strCache>
            </c:strRef>
          </c:cat>
          <c:val>
            <c:numRef>
              <c:f>'[Q8.システムに関わる要件の変化.xlsx]まとめ （PPT1)'!$E$6:$E$26</c:f>
              <c:numCache>
                <c:formatCode>0.0%</c:formatCode>
                <c:ptCount val="21"/>
                <c:pt idx="1">
                  <c:v>0.1464968152866242</c:v>
                </c:pt>
                <c:pt idx="2">
                  <c:v>0.2247191011235955</c:v>
                </c:pt>
                <c:pt idx="3">
                  <c:v>9.8404255319148939E-2</c:v>
                </c:pt>
                <c:pt idx="5">
                  <c:v>0.18354430379746836</c:v>
                </c:pt>
                <c:pt idx="6">
                  <c:v>0.11731843575418995</c:v>
                </c:pt>
                <c:pt idx="7">
                  <c:v>9.5490716180371346E-2</c:v>
                </c:pt>
                <c:pt idx="9">
                  <c:v>0.20645161290322581</c:v>
                </c:pt>
                <c:pt idx="10">
                  <c:v>0.19553072625698323</c:v>
                </c:pt>
                <c:pt idx="11">
                  <c:v>0.14361702127659576</c:v>
                </c:pt>
                <c:pt idx="13">
                  <c:v>0.1858974358974359</c:v>
                </c:pt>
                <c:pt idx="14">
                  <c:v>0.20224719101123595</c:v>
                </c:pt>
                <c:pt idx="15">
                  <c:v>0.1883289124668435</c:v>
                </c:pt>
                <c:pt idx="17">
                  <c:v>0.16666666666666666</c:v>
                </c:pt>
                <c:pt idx="18">
                  <c:v>0.19209039548022599</c:v>
                </c:pt>
                <c:pt idx="19">
                  <c:v>0.15119363395225463</c:v>
                </c:pt>
              </c:numCache>
            </c:numRef>
          </c:val>
          <c:extLst>
            <c:ext xmlns:c16="http://schemas.microsoft.com/office/drawing/2014/chart" uri="{C3380CC4-5D6E-409C-BE32-E72D297353CC}">
              <c16:uniqueId val="{00000002-D76C-4596-BFA4-85647C080C9B}"/>
            </c:ext>
          </c:extLst>
        </c:ser>
        <c:ser>
          <c:idx val="3"/>
          <c:order val="3"/>
          <c:tx>
            <c:strRef>
              <c:f>'[Q8.システムに関わる要件の変化.xlsx]まとめ （PPT1)'!$F$5</c:f>
              <c:strCache>
                <c:ptCount val="1"/>
                <c:pt idx="0">
                  <c:v>当てはまらない</c:v>
                </c:pt>
              </c:strCache>
            </c:strRef>
          </c:tx>
          <c:spPr>
            <a:solidFill>
              <a:srgbClr val="9DC3E6"/>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'[Q8.システムに関わる要件の変化.xlsx]まとめ （PPT1)'!$B$6:$B$26</c:f>
              <c:strCache>
                <c:ptCount val="20"/>
                <c:pt idx="0">
                  <c:v>セキュリティ／プライバシー保護の強化 　　</c:v>
                </c:pt>
                <c:pt idx="1">
                  <c:v>製品利用（n=157）</c:v>
                </c:pt>
                <c:pt idx="2">
                  <c:v>製品開発（n=178）</c:v>
                </c:pt>
                <c:pt idx="3">
                  <c:v>ソフトウェア開発（n=376）</c:v>
                </c:pt>
                <c:pt idx="4">
                  <c:v>適用技術の複雑化・高度化 　　　　　　　</c:v>
                </c:pt>
                <c:pt idx="5">
                  <c:v>製品利用（n=158）</c:v>
                </c:pt>
                <c:pt idx="6">
                  <c:v>製品開発（n=179）</c:v>
                </c:pt>
                <c:pt idx="7">
                  <c:v>ソフトウェア開発（n=377）</c:v>
                </c:pt>
                <c:pt idx="8">
                  <c:v>安全性の向上（機能安全への対応等）</c:v>
                </c:pt>
                <c:pt idx="9">
                  <c:v>製品利用（n=155）</c:v>
                </c:pt>
                <c:pt idx="10">
                  <c:v>製品開発（n=179）</c:v>
                </c:pt>
                <c:pt idx="11">
                  <c:v>ソフトウェア開発（n=376）</c:v>
                </c:pt>
                <c:pt idx="12">
                  <c:v>つながる対象が増加　　　　　　　　　　　　　</c:v>
                </c:pt>
                <c:pt idx="13">
                  <c:v>製品利用（n=156）</c:v>
                </c:pt>
                <c:pt idx="14">
                  <c:v>製品開発（n=178）</c:v>
                </c:pt>
                <c:pt idx="15">
                  <c:v>ソフトウェア開発（n=377）</c:v>
                </c:pt>
                <c:pt idx="16">
                  <c:v>利用形態・利用方法の多様化　　　　　　</c:v>
                </c:pt>
                <c:pt idx="17">
                  <c:v>製品利用（n=156）</c:v>
                </c:pt>
                <c:pt idx="18">
                  <c:v>製品開発（n=177）</c:v>
                </c:pt>
                <c:pt idx="19">
                  <c:v>ソフトウェア開発（n=377）</c:v>
                </c:pt>
              </c:strCache>
            </c:strRef>
          </c:cat>
          <c:val>
            <c:numRef>
              <c:f>'[Q8.システムに関わる要件の変化.xlsx]まとめ （PPT1)'!$F$6:$F$26</c:f>
              <c:numCache>
                <c:formatCode>0.0%</c:formatCode>
                <c:ptCount val="21"/>
                <c:pt idx="1">
                  <c:v>8.9171974522292988E-2</c:v>
                </c:pt>
                <c:pt idx="2">
                  <c:v>6.1797752808988762E-2</c:v>
                </c:pt>
                <c:pt idx="3">
                  <c:v>4.5212765957446811E-2</c:v>
                </c:pt>
                <c:pt idx="5">
                  <c:v>0.12025316455696203</c:v>
                </c:pt>
                <c:pt idx="6">
                  <c:v>2.7932960893854747E-2</c:v>
                </c:pt>
                <c:pt idx="7">
                  <c:v>3.7135278514588858E-2</c:v>
                </c:pt>
                <c:pt idx="9">
                  <c:v>7.0967741935483872E-2</c:v>
                </c:pt>
                <c:pt idx="10">
                  <c:v>5.5865921787709494E-2</c:v>
                </c:pt>
                <c:pt idx="11">
                  <c:v>7.4468085106382975E-2</c:v>
                </c:pt>
                <c:pt idx="13">
                  <c:v>0.12820512820512819</c:v>
                </c:pt>
                <c:pt idx="14">
                  <c:v>6.741573033707865E-2</c:v>
                </c:pt>
                <c:pt idx="15">
                  <c:v>7.6923076923076927E-2</c:v>
                </c:pt>
                <c:pt idx="17">
                  <c:v>8.9743589743589744E-2</c:v>
                </c:pt>
                <c:pt idx="18">
                  <c:v>3.954802259887006E-2</c:v>
                </c:pt>
                <c:pt idx="19">
                  <c:v>6.6312997347480113E-2</c:v>
                </c:pt>
              </c:numCache>
            </c:numRef>
          </c:val>
          <c:extLst>
            <c:ext xmlns:c16="http://schemas.microsoft.com/office/drawing/2014/chart" uri="{C3380CC4-5D6E-409C-BE32-E72D297353CC}">
              <c16:uniqueId val="{00000003-D76C-4596-BFA4-85647C080C9B}"/>
            </c:ext>
          </c:extLst>
        </c:ser>
        <c:ser>
          <c:idx val="4"/>
          <c:order val="4"/>
          <c:tx>
            <c:strRef>
              <c:f>'[Q8.システムに関わる要件の変化.xlsx]まとめ （PPT1)'!$G$5</c:f>
              <c:strCache>
                <c:ptCount val="1"/>
                <c:pt idx="0">
                  <c:v>どちらともいえない</c:v>
                </c:pt>
              </c:strCache>
            </c:strRef>
          </c:tx>
          <c:spPr>
            <a:solidFill>
              <a:schemeClr val="bg1"/>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'[Q8.システムに関わる要件の変化.xlsx]まとめ （PPT1)'!$B$6:$B$26</c:f>
              <c:strCache>
                <c:ptCount val="20"/>
                <c:pt idx="0">
                  <c:v>セキュリティ／プライバシー保護の強化 　　</c:v>
                </c:pt>
                <c:pt idx="1">
                  <c:v>製品利用（n=157）</c:v>
                </c:pt>
                <c:pt idx="2">
                  <c:v>製品開発（n=178）</c:v>
                </c:pt>
                <c:pt idx="3">
                  <c:v>ソフトウェア開発（n=376）</c:v>
                </c:pt>
                <c:pt idx="4">
                  <c:v>適用技術の複雑化・高度化 　　　　　　　</c:v>
                </c:pt>
                <c:pt idx="5">
                  <c:v>製品利用（n=158）</c:v>
                </c:pt>
                <c:pt idx="6">
                  <c:v>製品開発（n=179）</c:v>
                </c:pt>
                <c:pt idx="7">
                  <c:v>ソフトウェア開発（n=377）</c:v>
                </c:pt>
                <c:pt idx="8">
                  <c:v>安全性の向上（機能安全への対応等）</c:v>
                </c:pt>
                <c:pt idx="9">
                  <c:v>製品利用（n=155）</c:v>
                </c:pt>
                <c:pt idx="10">
                  <c:v>製品開発（n=179）</c:v>
                </c:pt>
                <c:pt idx="11">
                  <c:v>ソフトウェア開発（n=376）</c:v>
                </c:pt>
                <c:pt idx="12">
                  <c:v>つながる対象が増加　　　　　　　　　　　　　</c:v>
                </c:pt>
                <c:pt idx="13">
                  <c:v>製品利用（n=156）</c:v>
                </c:pt>
                <c:pt idx="14">
                  <c:v>製品開発（n=178）</c:v>
                </c:pt>
                <c:pt idx="15">
                  <c:v>ソフトウェア開発（n=377）</c:v>
                </c:pt>
                <c:pt idx="16">
                  <c:v>利用形態・利用方法の多様化　　　　　　</c:v>
                </c:pt>
                <c:pt idx="17">
                  <c:v>製品利用（n=156）</c:v>
                </c:pt>
                <c:pt idx="18">
                  <c:v>製品開発（n=177）</c:v>
                </c:pt>
                <c:pt idx="19">
                  <c:v>ソフトウェア開発（n=377）</c:v>
                </c:pt>
              </c:strCache>
            </c:strRef>
          </c:cat>
          <c:val>
            <c:numRef>
              <c:f>'[Q8.システムに関わる要件の変化.xlsx]まとめ （PPT1)'!$G$6:$G$26</c:f>
              <c:numCache>
                <c:formatCode>0.0%</c:formatCode>
                <c:ptCount val="21"/>
                <c:pt idx="1">
                  <c:v>8.9171974522292988E-2</c:v>
                </c:pt>
                <c:pt idx="2">
                  <c:v>4.49438202247191E-2</c:v>
                </c:pt>
                <c:pt idx="3">
                  <c:v>6.3829787234042548E-2</c:v>
                </c:pt>
                <c:pt idx="5">
                  <c:v>0.12025316455696203</c:v>
                </c:pt>
                <c:pt idx="6">
                  <c:v>6.7039106145251395E-2</c:v>
                </c:pt>
                <c:pt idx="7">
                  <c:v>9.0185676392572939E-2</c:v>
                </c:pt>
                <c:pt idx="9">
                  <c:v>0.14193548387096774</c:v>
                </c:pt>
                <c:pt idx="10">
                  <c:v>4.4692737430167599E-2</c:v>
                </c:pt>
                <c:pt idx="11">
                  <c:v>7.4468085106382975E-2</c:v>
                </c:pt>
                <c:pt idx="13">
                  <c:v>0.10897435897435898</c:v>
                </c:pt>
                <c:pt idx="14">
                  <c:v>6.741573033707865E-2</c:v>
                </c:pt>
                <c:pt idx="15">
                  <c:v>6.8965517241379309E-2</c:v>
                </c:pt>
                <c:pt idx="17">
                  <c:v>0.10897435897435898</c:v>
                </c:pt>
                <c:pt idx="18">
                  <c:v>3.954802259887006E-2</c:v>
                </c:pt>
                <c:pt idx="19">
                  <c:v>7.161803713527852E-2</c:v>
                </c:pt>
              </c:numCache>
            </c:numRef>
          </c:val>
          <c:extLst>
            <c:ext xmlns:c16="http://schemas.microsoft.com/office/drawing/2014/chart" uri="{C3380CC4-5D6E-409C-BE32-E72D297353CC}">
              <c16:uniqueId val="{00000004-D76C-4596-BFA4-85647C080C9B}"/>
            </c:ext>
          </c:extLst>
        </c:ser>
        <c:dLbls>
          <c:showLegendKey val="0"/>
          <c:showVal val="0"/>
          <c:showCatName val="0"/>
          <c:showSerName val="0"/>
          <c:showPercent val="0"/>
          <c:showBubbleSize val="0"/>
        </c:dLbls>
        <c:gapWidth val="40"/>
        <c:overlap val="100"/>
        <c:axId val="443706752"/>
        <c:axId val="443716736"/>
      </c:barChart>
      <c:catAx>
        <c:axId val="443706752"/>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43716736"/>
        <c:crosses val="autoZero"/>
        <c:auto val="1"/>
        <c:lblAlgn val="ctr"/>
        <c:lblOffset val="100"/>
        <c:noMultiLvlLbl val="0"/>
      </c:catAx>
      <c:valAx>
        <c:axId val="44371673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43706752"/>
        <c:crosses val="autoZero"/>
        <c:crossBetween val="between"/>
      </c:valAx>
      <c:spPr>
        <a:noFill/>
        <a:ln>
          <a:solidFill>
            <a:schemeClr val="tx1">
              <a:lumMod val="50000"/>
              <a:lumOff val="50000"/>
            </a:schemeClr>
          </a:solidFill>
        </a:ln>
        <a:effectLst/>
      </c:spPr>
    </c:plotArea>
    <c:legend>
      <c:legendPos val="b"/>
      <c:layout>
        <c:manualLayout>
          <c:xMode val="edge"/>
          <c:yMode val="edge"/>
          <c:x val="0.22918754208754205"/>
          <c:y val="0.93930317460317447"/>
          <c:w val="0.72916228956228957"/>
          <c:h val="5.3137301587301587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800">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126161616161612"/>
          <c:y val="4.7179166666666668E-2"/>
          <c:w val="0.65395909090909088"/>
          <c:h val="0.88651093749999998"/>
        </c:manualLayout>
      </c:layout>
      <c:barChart>
        <c:barDir val="bar"/>
        <c:grouping val="stacked"/>
        <c:varyColors val="0"/>
        <c:ser>
          <c:idx val="0"/>
          <c:order val="0"/>
          <c:tx>
            <c:strRef>
              <c:f>'[Q8.システムに関わる要件の変化.xlsx]まとめ （PPT2) '!$C$5</c:f>
              <c:strCache>
                <c:ptCount val="1"/>
                <c:pt idx="0">
                  <c:v>1.当てはまる</c:v>
                </c:pt>
              </c:strCache>
            </c:strRef>
          </c:tx>
          <c:spPr>
            <a:solidFill>
              <a:srgbClr val="FF9966"/>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'[Q8.システムに関わる要件の変化.xlsx]まとめ （PPT2) '!$B$6:$B$22</c:f>
              <c:strCache>
                <c:ptCount val="16"/>
                <c:pt idx="0">
                  <c:v>DXへの対応　　　　　　　　　　　　　　　　　</c:v>
                </c:pt>
                <c:pt idx="1">
                  <c:v>製品利用（n=156）</c:v>
                </c:pt>
                <c:pt idx="2">
                  <c:v>製品開発（n=179）</c:v>
                </c:pt>
                <c:pt idx="3">
                  <c:v>ソフトウェア開発（n=377）</c:v>
                </c:pt>
                <c:pt idx="4">
                  <c:v>対応すべき規格等の増加 　　　　　　　　　</c:v>
                </c:pt>
                <c:pt idx="5">
                  <c:v>製品利用（n=156）</c:v>
                </c:pt>
                <c:pt idx="6">
                  <c:v>製品開発（n=178）</c:v>
                </c:pt>
                <c:pt idx="7">
                  <c:v>ソフトウェア開発（n=375）</c:v>
                </c:pt>
                <c:pt idx="8">
                  <c:v>部品の増加、プラットフォームの増加 　　　</c:v>
                </c:pt>
                <c:pt idx="9">
                  <c:v>製品利用（n=156）</c:v>
                </c:pt>
                <c:pt idx="10">
                  <c:v>製品開発（n=179）</c:v>
                </c:pt>
                <c:pt idx="11">
                  <c:v>ソフトウェア開発（n=375）</c:v>
                </c:pt>
                <c:pt idx="12">
                  <c:v>仕向地・出荷先の拡大 　　　　　　　　　　</c:v>
                </c:pt>
                <c:pt idx="13">
                  <c:v>製品利用（n=156）</c:v>
                </c:pt>
                <c:pt idx="14">
                  <c:v>製品開発（n=179）</c:v>
                </c:pt>
                <c:pt idx="15">
                  <c:v>ソフトウェア開発（n=375）</c:v>
                </c:pt>
              </c:strCache>
            </c:strRef>
          </c:cat>
          <c:val>
            <c:numRef>
              <c:f>'[Q8.システムに関わる要件の変化.xlsx]まとめ （PPT2) '!$C$6:$C$22</c:f>
              <c:numCache>
                <c:formatCode>0.0%</c:formatCode>
                <c:ptCount val="17"/>
                <c:pt idx="1">
                  <c:v>0.20512820512820512</c:v>
                </c:pt>
                <c:pt idx="2">
                  <c:v>0.23463687150837989</c:v>
                </c:pt>
                <c:pt idx="3">
                  <c:v>0.17771883289124668</c:v>
                </c:pt>
                <c:pt idx="5">
                  <c:v>0.11538461538461539</c:v>
                </c:pt>
                <c:pt idx="6">
                  <c:v>0.25842696629213485</c:v>
                </c:pt>
                <c:pt idx="7">
                  <c:v>0.15466666666666667</c:v>
                </c:pt>
                <c:pt idx="9">
                  <c:v>0.14743589743589744</c:v>
                </c:pt>
                <c:pt idx="10">
                  <c:v>0.21787709497206703</c:v>
                </c:pt>
                <c:pt idx="11">
                  <c:v>0.14133333333333334</c:v>
                </c:pt>
                <c:pt idx="13">
                  <c:v>7.0512820512820512E-2</c:v>
                </c:pt>
                <c:pt idx="14">
                  <c:v>0.12290502793296089</c:v>
                </c:pt>
                <c:pt idx="15">
                  <c:v>9.3333333333333338E-2</c:v>
                </c:pt>
              </c:numCache>
            </c:numRef>
          </c:val>
          <c:extLst>
            <c:ext xmlns:c16="http://schemas.microsoft.com/office/drawing/2014/chart" uri="{C3380CC4-5D6E-409C-BE32-E72D297353CC}">
              <c16:uniqueId val="{00000000-0D52-402D-BFA3-D02A0EA33A5E}"/>
            </c:ext>
          </c:extLst>
        </c:ser>
        <c:ser>
          <c:idx val="1"/>
          <c:order val="1"/>
          <c:tx>
            <c:strRef>
              <c:f>'[Q8.システムに関わる要件の変化.xlsx]まとめ （PPT2) '!$D$5</c:f>
              <c:strCache>
                <c:ptCount val="1"/>
                <c:pt idx="0">
                  <c:v>2.やや当てはまる</c:v>
                </c:pt>
              </c:strCache>
            </c:strRef>
          </c:tx>
          <c:spPr>
            <a:solidFill>
              <a:srgbClr val="FFCC99"/>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'[Q8.システムに関わる要件の変化.xlsx]まとめ （PPT2) '!$B$6:$B$22</c:f>
              <c:strCache>
                <c:ptCount val="16"/>
                <c:pt idx="0">
                  <c:v>DXへの対応　　　　　　　　　　　　　　　　　</c:v>
                </c:pt>
                <c:pt idx="1">
                  <c:v>製品利用（n=156）</c:v>
                </c:pt>
                <c:pt idx="2">
                  <c:v>製品開発（n=179）</c:v>
                </c:pt>
                <c:pt idx="3">
                  <c:v>ソフトウェア開発（n=377）</c:v>
                </c:pt>
                <c:pt idx="4">
                  <c:v>対応すべき規格等の増加 　　　　　　　　　</c:v>
                </c:pt>
                <c:pt idx="5">
                  <c:v>製品利用（n=156）</c:v>
                </c:pt>
                <c:pt idx="6">
                  <c:v>製品開発（n=178）</c:v>
                </c:pt>
                <c:pt idx="7">
                  <c:v>ソフトウェア開発（n=375）</c:v>
                </c:pt>
                <c:pt idx="8">
                  <c:v>部品の増加、プラットフォームの増加 　　　</c:v>
                </c:pt>
                <c:pt idx="9">
                  <c:v>製品利用（n=156）</c:v>
                </c:pt>
                <c:pt idx="10">
                  <c:v>製品開発（n=179）</c:v>
                </c:pt>
                <c:pt idx="11">
                  <c:v>ソフトウェア開発（n=375）</c:v>
                </c:pt>
                <c:pt idx="12">
                  <c:v>仕向地・出荷先の拡大 　　　　　　　　　　</c:v>
                </c:pt>
                <c:pt idx="13">
                  <c:v>製品利用（n=156）</c:v>
                </c:pt>
                <c:pt idx="14">
                  <c:v>製品開発（n=179）</c:v>
                </c:pt>
                <c:pt idx="15">
                  <c:v>ソフトウェア開発（n=375）</c:v>
                </c:pt>
              </c:strCache>
            </c:strRef>
          </c:cat>
          <c:val>
            <c:numRef>
              <c:f>'[Q8.システムに関わる要件の変化.xlsx]まとめ （PPT2) '!$D$6:$D$22</c:f>
              <c:numCache>
                <c:formatCode>0.0%</c:formatCode>
                <c:ptCount val="17"/>
                <c:pt idx="1">
                  <c:v>0.27564102564102566</c:v>
                </c:pt>
                <c:pt idx="2">
                  <c:v>0.27932960893854747</c:v>
                </c:pt>
                <c:pt idx="3">
                  <c:v>0.3129973474801061</c:v>
                </c:pt>
                <c:pt idx="5">
                  <c:v>0.32051282051282054</c:v>
                </c:pt>
                <c:pt idx="6">
                  <c:v>0.43820224719101125</c:v>
                </c:pt>
                <c:pt idx="7">
                  <c:v>0.40266666666666667</c:v>
                </c:pt>
                <c:pt idx="9">
                  <c:v>0.26923076923076922</c:v>
                </c:pt>
                <c:pt idx="10">
                  <c:v>0.35195530726256985</c:v>
                </c:pt>
                <c:pt idx="11">
                  <c:v>0.39200000000000002</c:v>
                </c:pt>
                <c:pt idx="13">
                  <c:v>0.21794871794871795</c:v>
                </c:pt>
                <c:pt idx="14">
                  <c:v>0.33519553072625696</c:v>
                </c:pt>
                <c:pt idx="15">
                  <c:v>0.248</c:v>
                </c:pt>
              </c:numCache>
            </c:numRef>
          </c:val>
          <c:extLst>
            <c:ext xmlns:c16="http://schemas.microsoft.com/office/drawing/2014/chart" uri="{C3380CC4-5D6E-409C-BE32-E72D297353CC}">
              <c16:uniqueId val="{00000001-0D52-402D-BFA3-D02A0EA33A5E}"/>
            </c:ext>
          </c:extLst>
        </c:ser>
        <c:ser>
          <c:idx val="2"/>
          <c:order val="2"/>
          <c:tx>
            <c:strRef>
              <c:f>'[Q8.システムに関わる要件の変化.xlsx]まとめ （PPT2) '!$E$5</c:f>
              <c:strCache>
                <c:ptCount val="1"/>
                <c:pt idx="0">
                  <c:v>3.あまり当てはまらない</c:v>
                </c:pt>
              </c:strCache>
            </c:strRef>
          </c:tx>
          <c:spPr>
            <a:solidFill>
              <a:srgbClr val="2E75B6"/>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'[Q8.システムに関わる要件の変化.xlsx]まとめ （PPT2) '!$B$6:$B$22</c:f>
              <c:strCache>
                <c:ptCount val="16"/>
                <c:pt idx="0">
                  <c:v>DXへの対応　　　　　　　　　　　　　　　　　</c:v>
                </c:pt>
                <c:pt idx="1">
                  <c:v>製品利用（n=156）</c:v>
                </c:pt>
                <c:pt idx="2">
                  <c:v>製品開発（n=179）</c:v>
                </c:pt>
                <c:pt idx="3">
                  <c:v>ソフトウェア開発（n=377）</c:v>
                </c:pt>
                <c:pt idx="4">
                  <c:v>対応すべき規格等の増加 　　　　　　　　　</c:v>
                </c:pt>
                <c:pt idx="5">
                  <c:v>製品利用（n=156）</c:v>
                </c:pt>
                <c:pt idx="6">
                  <c:v>製品開発（n=178）</c:v>
                </c:pt>
                <c:pt idx="7">
                  <c:v>ソフトウェア開発（n=375）</c:v>
                </c:pt>
                <c:pt idx="8">
                  <c:v>部品の増加、プラットフォームの増加 　　　</c:v>
                </c:pt>
                <c:pt idx="9">
                  <c:v>製品利用（n=156）</c:v>
                </c:pt>
                <c:pt idx="10">
                  <c:v>製品開発（n=179）</c:v>
                </c:pt>
                <c:pt idx="11">
                  <c:v>ソフトウェア開発（n=375）</c:v>
                </c:pt>
                <c:pt idx="12">
                  <c:v>仕向地・出荷先の拡大 　　　　　　　　　　</c:v>
                </c:pt>
                <c:pt idx="13">
                  <c:v>製品利用（n=156）</c:v>
                </c:pt>
                <c:pt idx="14">
                  <c:v>製品開発（n=179）</c:v>
                </c:pt>
                <c:pt idx="15">
                  <c:v>ソフトウェア開発（n=375）</c:v>
                </c:pt>
              </c:strCache>
            </c:strRef>
          </c:cat>
          <c:val>
            <c:numRef>
              <c:f>'[Q8.システムに関わる要件の変化.xlsx]まとめ （PPT2) '!$E$6:$E$22</c:f>
              <c:numCache>
                <c:formatCode>0.0%</c:formatCode>
                <c:ptCount val="17"/>
                <c:pt idx="1">
                  <c:v>0.1858974358974359</c:v>
                </c:pt>
                <c:pt idx="2">
                  <c:v>0.21229050279329609</c:v>
                </c:pt>
                <c:pt idx="3">
                  <c:v>0.25464190981432361</c:v>
                </c:pt>
                <c:pt idx="5">
                  <c:v>0.23717948717948717</c:v>
                </c:pt>
                <c:pt idx="6">
                  <c:v>0.17415730337078653</c:v>
                </c:pt>
                <c:pt idx="7">
                  <c:v>0.25866666666666666</c:v>
                </c:pt>
                <c:pt idx="9">
                  <c:v>0.23717948717948717</c:v>
                </c:pt>
                <c:pt idx="10">
                  <c:v>0.27932960893854747</c:v>
                </c:pt>
                <c:pt idx="11">
                  <c:v>0.22133333333333333</c:v>
                </c:pt>
                <c:pt idx="13">
                  <c:v>0.30128205128205127</c:v>
                </c:pt>
                <c:pt idx="14">
                  <c:v>0.31843575418994413</c:v>
                </c:pt>
                <c:pt idx="15">
                  <c:v>0.36266666666666669</c:v>
                </c:pt>
              </c:numCache>
            </c:numRef>
          </c:val>
          <c:extLst>
            <c:ext xmlns:c16="http://schemas.microsoft.com/office/drawing/2014/chart" uri="{C3380CC4-5D6E-409C-BE32-E72D297353CC}">
              <c16:uniqueId val="{00000002-0D52-402D-BFA3-D02A0EA33A5E}"/>
            </c:ext>
          </c:extLst>
        </c:ser>
        <c:ser>
          <c:idx val="3"/>
          <c:order val="3"/>
          <c:tx>
            <c:strRef>
              <c:f>'[Q8.システムに関わる要件の変化.xlsx]まとめ （PPT2) '!$F$5</c:f>
              <c:strCache>
                <c:ptCount val="1"/>
                <c:pt idx="0">
                  <c:v>4.当てはまらない</c:v>
                </c:pt>
              </c:strCache>
            </c:strRef>
          </c:tx>
          <c:spPr>
            <a:solidFill>
              <a:srgbClr val="9DC3E6"/>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'[Q8.システムに関わる要件の変化.xlsx]まとめ （PPT2) '!$B$6:$B$22</c:f>
              <c:strCache>
                <c:ptCount val="16"/>
                <c:pt idx="0">
                  <c:v>DXへの対応　　　　　　　　　　　　　　　　　</c:v>
                </c:pt>
                <c:pt idx="1">
                  <c:v>製品利用（n=156）</c:v>
                </c:pt>
                <c:pt idx="2">
                  <c:v>製品開発（n=179）</c:v>
                </c:pt>
                <c:pt idx="3">
                  <c:v>ソフトウェア開発（n=377）</c:v>
                </c:pt>
                <c:pt idx="4">
                  <c:v>対応すべき規格等の増加 　　　　　　　　　</c:v>
                </c:pt>
                <c:pt idx="5">
                  <c:v>製品利用（n=156）</c:v>
                </c:pt>
                <c:pt idx="6">
                  <c:v>製品開発（n=178）</c:v>
                </c:pt>
                <c:pt idx="7">
                  <c:v>ソフトウェア開発（n=375）</c:v>
                </c:pt>
                <c:pt idx="8">
                  <c:v>部品の増加、プラットフォームの増加 　　　</c:v>
                </c:pt>
                <c:pt idx="9">
                  <c:v>製品利用（n=156）</c:v>
                </c:pt>
                <c:pt idx="10">
                  <c:v>製品開発（n=179）</c:v>
                </c:pt>
                <c:pt idx="11">
                  <c:v>ソフトウェア開発（n=375）</c:v>
                </c:pt>
                <c:pt idx="12">
                  <c:v>仕向地・出荷先の拡大 　　　　　　　　　　</c:v>
                </c:pt>
                <c:pt idx="13">
                  <c:v>製品利用（n=156）</c:v>
                </c:pt>
                <c:pt idx="14">
                  <c:v>製品開発（n=179）</c:v>
                </c:pt>
                <c:pt idx="15">
                  <c:v>ソフトウェア開発（n=375）</c:v>
                </c:pt>
              </c:strCache>
            </c:strRef>
          </c:cat>
          <c:val>
            <c:numRef>
              <c:f>'[Q8.システムに関わる要件の変化.xlsx]まとめ （PPT2) '!$F$6:$F$22</c:f>
              <c:numCache>
                <c:formatCode>0.0%</c:formatCode>
                <c:ptCount val="17"/>
                <c:pt idx="1">
                  <c:v>0.17307692307692307</c:v>
                </c:pt>
                <c:pt idx="2">
                  <c:v>0.1005586592178771</c:v>
                </c:pt>
                <c:pt idx="3">
                  <c:v>0.1220159151193634</c:v>
                </c:pt>
                <c:pt idx="5">
                  <c:v>0.16666666666666666</c:v>
                </c:pt>
                <c:pt idx="6">
                  <c:v>6.1797752808988762E-2</c:v>
                </c:pt>
                <c:pt idx="7">
                  <c:v>8.7999999999999995E-2</c:v>
                </c:pt>
                <c:pt idx="9">
                  <c:v>0.21794871794871795</c:v>
                </c:pt>
                <c:pt idx="10">
                  <c:v>6.1452513966480445E-2</c:v>
                </c:pt>
                <c:pt idx="11">
                  <c:v>0.13066666666666665</c:v>
                </c:pt>
                <c:pt idx="13">
                  <c:v>0.25</c:v>
                </c:pt>
                <c:pt idx="14">
                  <c:v>0.12290502793296089</c:v>
                </c:pt>
                <c:pt idx="15">
                  <c:v>0.17866666666666667</c:v>
                </c:pt>
              </c:numCache>
            </c:numRef>
          </c:val>
          <c:extLst>
            <c:ext xmlns:c16="http://schemas.microsoft.com/office/drawing/2014/chart" uri="{C3380CC4-5D6E-409C-BE32-E72D297353CC}">
              <c16:uniqueId val="{00000003-0D52-402D-BFA3-D02A0EA33A5E}"/>
            </c:ext>
          </c:extLst>
        </c:ser>
        <c:ser>
          <c:idx val="4"/>
          <c:order val="4"/>
          <c:tx>
            <c:strRef>
              <c:f>'[Q8.システムに関わる要件の変化.xlsx]まとめ （PPT2) '!$G$5</c:f>
              <c:strCache>
                <c:ptCount val="1"/>
                <c:pt idx="0">
                  <c:v>5.どちらともいえない</c:v>
                </c:pt>
              </c:strCache>
            </c:strRef>
          </c:tx>
          <c:spPr>
            <a:solidFill>
              <a:schemeClr val="bg1"/>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'[Q8.システムに関わる要件の変化.xlsx]まとめ （PPT2) '!$B$6:$B$22</c:f>
              <c:strCache>
                <c:ptCount val="16"/>
                <c:pt idx="0">
                  <c:v>DXへの対応　　　　　　　　　　　　　　　　　</c:v>
                </c:pt>
                <c:pt idx="1">
                  <c:v>製品利用（n=156）</c:v>
                </c:pt>
                <c:pt idx="2">
                  <c:v>製品開発（n=179）</c:v>
                </c:pt>
                <c:pt idx="3">
                  <c:v>ソフトウェア開発（n=377）</c:v>
                </c:pt>
                <c:pt idx="4">
                  <c:v>対応すべき規格等の増加 　　　　　　　　　</c:v>
                </c:pt>
                <c:pt idx="5">
                  <c:v>製品利用（n=156）</c:v>
                </c:pt>
                <c:pt idx="6">
                  <c:v>製品開発（n=178）</c:v>
                </c:pt>
                <c:pt idx="7">
                  <c:v>ソフトウェア開発（n=375）</c:v>
                </c:pt>
                <c:pt idx="8">
                  <c:v>部品の増加、プラットフォームの増加 　　　</c:v>
                </c:pt>
                <c:pt idx="9">
                  <c:v>製品利用（n=156）</c:v>
                </c:pt>
                <c:pt idx="10">
                  <c:v>製品開発（n=179）</c:v>
                </c:pt>
                <c:pt idx="11">
                  <c:v>ソフトウェア開発（n=375）</c:v>
                </c:pt>
                <c:pt idx="12">
                  <c:v>仕向地・出荷先の拡大 　　　　　　　　　　</c:v>
                </c:pt>
                <c:pt idx="13">
                  <c:v>製品利用（n=156）</c:v>
                </c:pt>
                <c:pt idx="14">
                  <c:v>製品開発（n=179）</c:v>
                </c:pt>
                <c:pt idx="15">
                  <c:v>ソフトウェア開発（n=375）</c:v>
                </c:pt>
              </c:strCache>
            </c:strRef>
          </c:cat>
          <c:val>
            <c:numRef>
              <c:f>'[Q8.システムに関わる要件の変化.xlsx]まとめ （PPT2) '!$G$6:$G$22</c:f>
              <c:numCache>
                <c:formatCode>0.0%</c:formatCode>
                <c:ptCount val="17"/>
                <c:pt idx="1">
                  <c:v>0.16025641025641027</c:v>
                </c:pt>
                <c:pt idx="2">
                  <c:v>0.17318435754189945</c:v>
                </c:pt>
                <c:pt idx="3">
                  <c:v>0.13262599469496023</c:v>
                </c:pt>
                <c:pt idx="5">
                  <c:v>0.16025641025641027</c:v>
                </c:pt>
                <c:pt idx="6">
                  <c:v>6.741573033707865E-2</c:v>
                </c:pt>
                <c:pt idx="7">
                  <c:v>9.6000000000000002E-2</c:v>
                </c:pt>
                <c:pt idx="9">
                  <c:v>0.12820512820512819</c:v>
                </c:pt>
                <c:pt idx="10">
                  <c:v>8.9385474860335198E-2</c:v>
                </c:pt>
                <c:pt idx="11">
                  <c:v>0.11466666666666667</c:v>
                </c:pt>
                <c:pt idx="13">
                  <c:v>0.16025641025641027</c:v>
                </c:pt>
                <c:pt idx="14">
                  <c:v>0.1005586592178771</c:v>
                </c:pt>
                <c:pt idx="15">
                  <c:v>0.11733333333333333</c:v>
                </c:pt>
              </c:numCache>
            </c:numRef>
          </c:val>
          <c:extLst>
            <c:ext xmlns:c16="http://schemas.microsoft.com/office/drawing/2014/chart" uri="{C3380CC4-5D6E-409C-BE32-E72D297353CC}">
              <c16:uniqueId val="{00000004-0D52-402D-BFA3-D02A0EA33A5E}"/>
            </c:ext>
          </c:extLst>
        </c:ser>
        <c:dLbls>
          <c:showLegendKey val="0"/>
          <c:showVal val="0"/>
          <c:showCatName val="0"/>
          <c:showSerName val="0"/>
          <c:showPercent val="0"/>
          <c:showBubbleSize val="0"/>
        </c:dLbls>
        <c:gapWidth val="40"/>
        <c:overlap val="100"/>
        <c:axId val="444277504"/>
        <c:axId val="444279040"/>
      </c:barChart>
      <c:catAx>
        <c:axId val="44427750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44279040"/>
        <c:crosses val="autoZero"/>
        <c:auto val="1"/>
        <c:lblAlgn val="ctr"/>
        <c:lblOffset val="100"/>
        <c:noMultiLvlLbl val="0"/>
      </c:catAx>
      <c:valAx>
        <c:axId val="444279040"/>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44277504"/>
        <c:crosses val="autoZero"/>
        <c:crossBetween val="between"/>
      </c:valAx>
      <c:spPr>
        <a:noFill/>
        <a:ln>
          <a:solidFill>
            <a:schemeClr val="tx1">
              <a:lumMod val="50000"/>
              <a:lumOff val="50000"/>
            </a:schemeClr>
          </a:solidFill>
        </a:ln>
        <a:effectLst/>
      </c:spPr>
    </c:plotArea>
    <c:legend>
      <c:legendPos val="b"/>
      <c:layout>
        <c:manualLayout>
          <c:xMode val="edge"/>
          <c:yMode val="edge"/>
          <c:x val="0.22918754208754205"/>
          <c:y val="0.93930317460317447"/>
          <c:w val="0.72916228956228957"/>
          <c:h val="5.3137301587301587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800">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594552730089068"/>
          <c:y val="8.6520307683362066E-2"/>
          <c:w val="0.67023392567732309"/>
          <c:h val="0.72979590853841003"/>
        </c:manualLayout>
      </c:layout>
      <c:barChart>
        <c:barDir val="bar"/>
        <c:grouping val="stacked"/>
        <c:varyColors val="0"/>
        <c:ser>
          <c:idx val="0"/>
          <c:order val="0"/>
          <c:tx>
            <c:strRef>
              <c:f>'[「組込み／IoTに関する動向調査」 集計_データ編_1章_1（A-F）20200306★.xlsx]3-4従業員数 (クロス集計)1'!$H$8</c:f>
              <c:strCache>
                <c:ptCount val="1"/>
                <c:pt idx="0">
                  <c:v>従業員数100人以下</c:v>
                </c:pt>
              </c:strCache>
            </c:strRef>
          </c:tx>
          <c:spPr>
            <a:solidFill>
              <a:schemeClr val="accent1"/>
            </a:solidFill>
            <a:ln>
              <a:solidFill>
                <a:schemeClr val="tx1"/>
              </a:solidFill>
            </a:ln>
            <a:effectLst/>
          </c:spPr>
          <c:invertIfNegative val="0"/>
          <c:dLbls>
            <c:dLbl>
              <c:idx val="0"/>
              <c:layout>
                <c:manualLayout>
                  <c:x val="-2.7551883883370377E-4"/>
                  <c:y val="5.8733891127388004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5F3-4D08-9A27-6537FECE90A3}"/>
                </c:ext>
              </c:extLst>
            </c:dLbl>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集計_データ編_1章_1（A-F）20200306★.xlsx]3-4従業員数 (クロス集計)1'!$G$10:$G$18</c:f>
              <c:strCache>
                <c:ptCount val="9"/>
                <c:pt idx="0">
                  <c:v>IoT事業分野の有無　　　　　　</c:v>
                </c:pt>
                <c:pt idx="1">
                  <c:v>あり（n=367）</c:v>
                </c:pt>
                <c:pt idx="2">
                  <c:v>なし（n=199）</c:v>
                </c:pt>
                <c:pt idx="3">
                  <c:v>AI取り組みの有無　　　　　　　</c:v>
                </c:pt>
                <c:pt idx="4">
                  <c:v>あり（n=321）</c:v>
                </c:pt>
                <c:pt idx="5">
                  <c:v>なし（n=239）</c:v>
                </c:pt>
                <c:pt idx="6">
                  <c:v>DX取り組みの有無　　　　　　　</c:v>
                </c:pt>
                <c:pt idx="7">
                  <c:v>あり（n=56）</c:v>
                </c:pt>
                <c:pt idx="8">
                  <c:v>なし（n=499）</c:v>
                </c:pt>
              </c:strCache>
            </c:strRef>
          </c:cat>
          <c:val>
            <c:numRef>
              <c:f>'[「組込み／IoTに関する動向調査」 集計_データ編_1章_1（A-F）20200306★.xlsx]3-4従業員数 (クロス集計)1'!$H$10:$H$18</c:f>
              <c:numCache>
                <c:formatCode>0.0%</c:formatCode>
                <c:ptCount val="9"/>
                <c:pt idx="1">
                  <c:v>0.6757493188010899</c:v>
                </c:pt>
                <c:pt idx="2">
                  <c:v>0.61809045226130654</c:v>
                </c:pt>
                <c:pt idx="4">
                  <c:v>0.63239875389408096</c:v>
                </c:pt>
                <c:pt idx="5">
                  <c:v>0.69037656903765687</c:v>
                </c:pt>
                <c:pt idx="7">
                  <c:v>0.35714285714285715</c:v>
                </c:pt>
                <c:pt idx="8">
                  <c:v>0.69138276553106215</c:v>
                </c:pt>
              </c:numCache>
            </c:numRef>
          </c:val>
          <c:extLst>
            <c:ext xmlns:c16="http://schemas.microsoft.com/office/drawing/2014/chart" uri="{C3380CC4-5D6E-409C-BE32-E72D297353CC}">
              <c16:uniqueId val="{00000001-35F3-4D08-9A27-6537FECE90A3}"/>
            </c:ext>
          </c:extLst>
        </c:ser>
        <c:ser>
          <c:idx val="2"/>
          <c:order val="1"/>
          <c:tx>
            <c:strRef>
              <c:f>'[「組込み／IoTに関する動向調査」 集計_データ編_1章_1（A-F）20200306★.xlsx]3-4従業員数 (クロス集計)1'!$I$8</c:f>
              <c:strCache>
                <c:ptCount val="1"/>
                <c:pt idx="0">
                  <c:v>従業員数101人以上</c:v>
                </c:pt>
              </c:strCache>
            </c:strRef>
          </c:tx>
          <c:spPr>
            <a:solidFill>
              <a:schemeClr val="accent2"/>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集計_データ編_1章_1（A-F）20200306★.xlsx]3-4従業員数 (クロス集計)1'!$G$10:$G$18</c:f>
              <c:strCache>
                <c:ptCount val="9"/>
                <c:pt idx="0">
                  <c:v>IoT事業分野の有無　　　　　　</c:v>
                </c:pt>
                <c:pt idx="1">
                  <c:v>あり（n=367）</c:v>
                </c:pt>
                <c:pt idx="2">
                  <c:v>なし（n=199）</c:v>
                </c:pt>
                <c:pt idx="3">
                  <c:v>AI取り組みの有無　　　　　　　</c:v>
                </c:pt>
                <c:pt idx="4">
                  <c:v>あり（n=321）</c:v>
                </c:pt>
                <c:pt idx="5">
                  <c:v>なし（n=239）</c:v>
                </c:pt>
                <c:pt idx="6">
                  <c:v>DX取り組みの有無　　　　　　　</c:v>
                </c:pt>
                <c:pt idx="7">
                  <c:v>あり（n=56）</c:v>
                </c:pt>
                <c:pt idx="8">
                  <c:v>なし（n=499）</c:v>
                </c:pt>
              </c:strCache>
            </c:strRef>
          </c:cat>
          <c:val>
            <c:numRef>
              <c:f>'[「組込み／IoTに関する動向調査」 集計_データ編_1章_1（A-F）20200306★.xlsx]3-4従業員数 (クロス集計)1'!$I$10:$I$18</c:f>
              <c:numCache>
                <c:formatCode>0.0%</c:formatCode>
                <c:ptCount val="9"/>
                <c:pt idx="1">
                  <c:v>0.3242506811989101</c:v>
                </c:pt>
                <c:pt idx="2">
                  <c:v>0.38190954773869346</c:v>
                </c:pt>
                <c:pt idx="4">
                  <c:v>0.36760124610591899</c:v>
                </c:pt>
                <c:pt idx="5">
                  <c:v>0.30962343096234307</c:v>
                </c:pt>
                <c:pt idx="7">
                  <c:v>0.6428571428571429</c:v>
                </c:pt>
                <c:pt idx="8">
                  <c:v>0.30861723446893785</c:v>
                </c:pt>
              </c:numCache>
            </c:numRef>
          </c:val>
          <c:extLst>
            <c:ext xmlns:c16="http://schemas.microsoft.com/office/drawing/2014/chart" uri="{C3380CC4-5D6E-409C-BE32-E72D297353CC}">
              <c16:uniqueId val="{00000002-35F3-4D08-9A27-6537FECE90A3}"/>
            </c:ext>
          </c:extLst>
        </c:ser>
        <c:dLbls>
          <c:showLegendKey val="0"/>
          <c:showVal val="0"/>
          <c:showCatName val="0"/>
          <c:showSerName val="0"/>
          <c:showPercent val="0"/>
          <c:showBubbleSize val="0"/>
        </c:dLbls>
        <c:gapWidth val="40"/>
        <c:overlap val="100"/>
        <c:axId val="437069696"/>
        <c:axId val="437071232"/>
      </c:barChart>
      <c:catAx>
        <c:axId val="437069696"/>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37071232"/>
        <c:crosses val="autoZero"/>
        <c:auto val="1"/>
        <c:lblAlgn val="ctr"/>
        <c:lblOffset val="100"/>
        <c:noMultiLvlLbl val="0"/>
      </c:catAx>
      <c:valAx>
        <c:axId val="43707123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37069696"/>
        <c:crosses val="autoZero"/>
        <c:crossBetween val="between"/>
      </c:valAx>
      <c:spPr>
        <a:noFill/>
        <a:ln>
          <a:solidFill>
            <a:schemeClr val="tx1">
              <a:lumMod val="50000"/>
              <a:lumOff val="50000"/>
            </a:schemeClr>
          </a:solidFill>
        </a:ln>
        <a:effectLst/>
      </c:spPr>
    </c:plotArea>
    <c:legend>
      <c:legendPos val="b"/>
      <c:layout>
        <c:manualLayout>
          <c:xMode val="edge"/>
          <c:yMode val="edge"/>
          <c:x val="0.30629484126984119"/>
          <c:y val="0.86933353174603178"/>
          <c:w val="0.61273800209297524"/>
          <c:h val="6.5964154480689915E-2"/>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30067247511221"/>
          <c:y val="8.6520307683362066E-2"/>
          <c:w val="0.60317274689776201"/>
          <c:h val="0.83921873640140532"/>
        </c:manualLayout>
      </c:layout>
      <c:barChart>
        <c:barDir val="bar"/>
        <c:grouping val="stacked"/>
        <c:varyColors val="0"/>
        <c:ser>
          <c:idx val="0"/>
          <c:order val="0"/>
          <c:tx>
            <c:strRef>
              <c:f>'8-2'!$K$4</c:f>
              <c:strCache>
                <c:ptCount val="1"/>
                <c:pt idx="0">
                  <c:v>当てはまる</c:v>
                </c:pt>
              </c:strCache>
            </c:strRef>
          </c:tx>
          <c:spPr>
            <a:solidFill>
              <a:srgbClr val="FF9966"/>
            </a:solidFill>
            <a:ln>
              <a:solidFill>
                <a:sysClr val="windowText" lastClr="000000"/>
              </a:solidFill>
            </a:ln>
            <a:effectLst/>
          </c:spPr>
          <c:invertIfNegative val="0"/>
          <c:dLbls>
            <c:dLbl>
              <c:idx val="0"/>
              <c:layout>
                <c:manualLayout>
                  <c:x val="-1.1204481792717087E-2"/>
                  <c:y val="2.9366945564548695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589-4267-83BA-F8BCCCF746BF}"/>
                </c:ext>
              </c:extLst>
            </c:dLbl>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'8-2'!$J$5:$J$40</c:f>
              <c:strCache>
                <c:ptCount val="36"/>
                <c:pt idx="0">
                  <c:v>セキュリティ／プライバシー保護の強化　　 </c:v>
                </c:pt>
                <c:pt idx="1">
                  <c:v>2019年度（n=554）</c:v>
                </c:pt>
                <c:pt idx="2">
                  <c:v>2018年度（n=302）</c:v>
                </c:pt>
                <c:pt idx="3">
                  <c:v>2017年度（n=208）</c:v>
                </c:pt>
                <c:pt idx="4">
                  <c:v>適用技術の複雑化・高度化　　　　　　　 </c:v>
                </c:pt>
                <c:pt idx="5">
                  <c:v>2019年度（n=556）</c:v>
                </c:pt>
                <c:pt idx="6">
                  <c:v>2018年度（n=303）</c:v>
                </c:pt>
                <c:pt idx="7">
                  <c:v>2017年度（n=220）</c:v>
                </c:pt>
                <c:pt idx="8">
                  <c:v>安全性の向上（機能安全への対応等）</c:v>
                </c:pt>
                <c:pt idx="9">
                  <c:v>2019年度（n=555）</c:v>
                </c:pt>
                <c:pt idx="10">
                  <c:v>2018年度（n=302）</c:v>
                </c:pt>
                <c:pt idx="11">
                  <c:v>2017年度（n=208）</c:v>
                </c:pt>
                <c:pt idx="12">
                  <c:v>つながる対象が増加　　　　　　　　　　　　　</c:v>
                </c:pt>
                <c:pt idx="13">
                  <c:v>2019年度（n=555）</c:v>
                </c:pt>
                <c:pt idx="14">
                  <c:v>2018年度（n=302）</c:v>
                </c:pt>
                <c:pt idx="15">
                  <c:v>2017年度（n=208）</c:v>
                </c:pt>
                <c:pt idx="16">
                  <c:v>利用形態・利用方法の多様化　　　　　　</c:v>
                </c:pt>
                <c:pt idx="17">
                  <c:v>2019年度（n=554）</c:v>
                </c:pt>
                <c:pt idx="18">
                  <c:v>2018年度（n=302）</c:v>
                </c:pt>
                <c:pt idx="19">
                  <c:v>2017年度（n=210）</c:v>
                </c:pt>
                <c:pt idx="20">
                  <c:v>DXへの対応　　　　　　　　　　　　　　　　　</c:v>
                </c:pt>
                <c:pt idx="21">
                  <c:v>2019年度（n=556）</c:v>
                </c:pt>
                <c:pt idx="22">
                  <c:v>2018年度（n=302）</c:v>
                </c:pt>
                <c:pt idx="23">
                  <c:v>2017年度（n=0）</c:v>
                </c:pt>
                <c:pt idx="24">
                  <c:v>対応すべき規格等の増加　　　　　　　　　</c:v>
                </c:pt>
                <c:pt idx="25">
                  <c:v>2019年度（n=553）</c:v>
                </c:pt>
                <c:pt idx="26">
                  <c:v>2018年度（n=303）</c:v>
                </c:pt>
                <c:pt idx="27">
                  <c:v>2017年度（n=206）</c:v>
                </c:pt>
                <c:pt idx="28">
                  <c:v>部品の増加、プラットフォームの増加　　  </c:v>
                </c:pt>
                <c:pt idx="29">
                  <c:v>2019年度（n=554）</c:v>
                </c:pt>
                <c:pt idx="30">
                  <c:v>2018年度（n=302）</c:v>
                </c:pt>
                <c:pt idx="31">
                  <c:v>2017年度（n=207）</c:v>
                </c:pt>
                <c:pt idx="32">
                  <c:v>仕向地・出荷先の拡大　　　　　　　　　　</c:v>
                </c:pt>
                <c:pt idx="33">
                  <c:v>2019年度（n=554）</c:v>
                </c:pt>
                <c:pt idx="34">
                  <c:v>2018年度（n=302）</c:v>
                </c:pt>
                <c:pt idx="35">
                  <c:v>2017年度（n=205）</c:v>
                </c:pt>
              </c:strCache>
            </c:strRef>
          </c:cat>
          <c:val>
            <c:numRef>
              <c:f>'8-2'!$K$5:$K$40</c:f>
              <c:numCache>
                <c:formatCode>0.0%</c:formatCode>
                <c:ptCount val="36"/>
                <c:pt idx="1">
                  <c:v>0.39891696750902528</c:v>
                </c:pt>
                <c:pt idx="2">
                  <c:v>0.52317880794701987</c:v>
                </c:pt>
                <c:pt idx="3">
                  <c:v>0.44711538461538464</c:v>
                </c:pt>
                <c:pt idx="5">
                  <c:v>0.36510791366906475</c:v>
                </c:pt>
                <c:pt idx="6">
                  <c:v>0.56105610561056107</c:v>
                </c:pt>
                <c:pt idx="7">
                  <c:v>0.52727272727272723</c:v>
                </c:pt>
                <c:pt idx="9">
                  <c:v>0.32612612612612613</c:v>
                </c:pt>
                <c:pt idx="10">
                  <c:v>0.43377483443708609</c:v>
                </c:pt>
                <c:pt idx="11">
                  <c:v>0.5</c:v>
                </c:pt>
                <c:pt idx="13">
                  <c:v>0.26126126126126126</c:v>
                </c:pt>
                <c:pt idx="14">
                  <c:v>0.40728476821192056</c:v>
                </c:pt>
                <c:pt idx="15">
                  <c:v>0.45192307692307693</c:v>
                </c:pt>
                <c:pt idx="17">
                  <c:v>0.25992779783393499</c:v>
                </c:pt>
                <c:pt idx="18">
                  <c:v>0.29470198675496689</c:v>
                </c:pt>
                <c:pt idx="19">
                  <c:v>0.31904761904761902</c:v>
                </c:pt>
                <c:pt idx="21">
                  <c:v>0.1960431654676259</c:v>
                </c:pt>
                <c:pt idx="22">
                  <c:v>0.25165562913907286</c:v>
                </c:pt>
                <c:pt idx="25">
                  <c:v>0.18806509945750452</c:v>
                </c:pt>
                <c:pt idx="26">
                  <c:v>0.30693069306930693</c:v>
                </c:pt>
                <c:pt idx="27">
                  <c:v>0.30097087378640774</c:v>
                </c:pt>
                <c:pt idx="29">
                  <c:v>0.16606498194945848</c:v>
                </c:pt>
                <c:pt idx="30">
                  <c:v>0.25165562913907286</c:v>
                </c:pt>
                <c:pt idx="31">
                  <c:v>0.22705314009661837</c:v>
                </c:pt>
                <c:pt idx="33">
                  <c:v>0.10288808664259928</c:v>
                </c:pt>
                <c:pt idx="34">
                  <c:v>0.22185430463576158</c:v>
                </c:pt>
                <c:pt idx="35">
                  <c:v>0.18536585365853658</c:v>
                </c:pt>
              </c:numCache>
            </c:numRef>
          </c:val>
          <c:extLst>
            <c:ext xmlns:c16="http://schemas.microsoft.com/office/drawing/2014/chart" uri="{C3380CC4-5D6E-409C-BE32-E72D297353CC}">
              <c16:uniqueId val="{00000001-F589-4267-83BA-F8BCCCF746BF}"/>
            </c:ext>
          </c:extLst>
        </c:ser>
        <c:ser>
          <c:idx val="2"/>
          <c:order val="1"/>
          <c:tx>
            <c:strRef>
              <c:f>'8-2'!$L$4</c:f>
              <c:strCache>
                <c:ptCount val="1"/>
                <c:pt idx="0">
                  <c:v>やや当てはまる</c:v>
                </c:pt>
              </c:strCache>
            </c:strRef>
          </c:tx>
          <c:spPr>
            <a:solidFill>
              <a:srgbClr val="FFCC99"/>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'8-2'!$J$5:$J$40</c:f>
              <c:strCache>
                <c:ptCount val="36"/>
                <c:pt idx="0">
                  <c:v>セキュリティ／プライバシー保護の強化　　 </c:v>
                </c:pt>
                <c:pt idx="1">
                  <c:v>2019年度（n=554）</c:v>
                </c:pt>
                <c:pt idx="2">
                  <c:v>2018年度（n=302）</c:v>
                </c:pt>
                <c:pt idx="3">
                  <c:v>2017年度（n=208）</c:v>
                </c:pt>
                <c:pt idx="4">
                  <c:v>適用技術の複雑化・高度化　　　　　　　 </c:v>
                </c:pt>
                <c:pt idx="5">
                  <c:v>2019年度（n=556）</c:v>
                </c:pt>
                <c:pt idx="6">
                  <c:v>2018年度（n=303）</c:v>
                </c:pt>
                <c:pt idx="7">
                  <c:v>2017年度（n=220）</c:v>
                </c:pt>
                <c:pt idx="8">
                  <c:v>安全性の向上（機能安全への対応等）</c:v>
                </c:pt>
                <c:pt idx="9">
                  <c:v>2019年度（n=555）</c:v>
                </c:pt>
                <c:pt idx="10">
                  <c:v>2018年度（n=302）</c:v>
                </c:pt>
                <c:pt idx="11">
                  <c:v>2017年度（n=208）</c:v>
                </c:pt>
                <c:pt idx="12">
                  <c:v>つながる対象が増加　　　　　　　　　　　　　</c:v>
                </c:pt>
                <c:pt idx="13">
                  <c:v>2019年度（n=555）</c:v>
                </c:pt>
                <c:pt idx="14">
                  <c:v>2018年度（n=302）</c:v>
                </c:pt>
                <c:pt idx="15">
                  <c:v>2017年度（n=208）</c:v>
                </c:pt>
                <c:pt idx="16">
                  <c:v>利用形態・利用方法の多様化　　　　　　</c:v>
                </c:pt>
                <c:pt idx="17">
                  <c:v>2019年度（n=554）</c:v>
                </c:pt>
                <c:pt idx="18">
                  <c:v>2018年度（n=302）</c:v>
                </c:pt>
                <c:pt idx="19">
                  <c:v>2017年度（n=210）</c:v>
                </c:pt>
                <c:pt idx="20">
                  <c:v>DXへの対応　　　　　　　　　　　　　　　　　</c:v>
                </c:pt>
                <c:pt idx="21">
                  <c:v>2019年度（n=556）</c:v>
                </c:pt>
                <c:pt idx="22">
                  <c:v>2018年度（n=302）</c:v>
                </c:pt>
                <c:pt idx="23">
                  <c:v>2017年度（n=0）</c:v>
                </c:pt>
                <c:pt idx="24">
                  <c:v>対応すべき規格等の増加　　　　　　　　　</c:v>
                </c:pt>
                <c:pt idx="25">
                  <c:v>2019年度（n=553）</c:v>
                </c:pt>
                <c:pt idx="26">
                  <c:v>2018年度（n=303）</c:v>
                </c:pt>
                <c:pt idx="27">
                  <c:v>2017年度（n=206）</c:v>
                </c:pt>
                <c:pt idx="28">
                  <c:v>部品の増加、プラットフォームの増加　　  </c:v>
                </c:pt>
                <c:pt idx="29">
                  <c:v>2019年度（n=554）</c:v>
                </c:pt>
                <c:pt idx="30">
                  <c:v>2018年度（n=302）</c:v>
                </c:pt>
                <c:pt idx="31">
                  <c:v>2017年度（n=207）</c:v>
                </c:pt>
                <c:pt idx="32">
                  <c:v>仕向地・出荷先の拡大　　　　　　　　　　</c:v>
                </c:pt>
                <c:pt idx="33">
                  <c:v>2019年度（n=554）</c:v>
                </c:pt>
                <c:pt idx="34">
                  <c:v>2018年度（n=302）</c:v>
                </c:pt>
                <c:pt idx="35">
                  <c:v>2017年度（n=205）</c:v>
                </c:pt>
              </c:strCache>
            </c:strRef>
          </c:cat>
          <c:val>
            <c:numRef>
              <c:f>'8-2'!$L$5:$L$40</c:f>
              <c:numCache>
                <c:formatCode>0.0%</c:formatCode>
                <c:ptCount val="36"/>
                <c:pt idx="1">
                  <c:v>0.35379061371841153</c:v>
                </c:pt>
                <c:pt idx="2">
                  <c:v>0.25827814569536423</c:v>
                </c:pt>
                <c:pt idx="3">
                  <c:v>0.35096153846153844</c:v>
                </c:pt>
                <c:pt idx="5">
                  <c:v>0.4154676258992806</c:v>
                </c:pt>
                <c:pt idx="6">
                  <c:v>0.33663366336633666</c:v>
                </c:pt>
                <c:pt idx="7">
                  <c:v>0.35</c:v>
                </c:pt>
                <c:pt idx="9">
                  <c:v>0.38018018018018018</c:v>
                </c:pt>
                <c:pt idx="10">
                  <c:v>0.32781456953642385</c:v>
                </c:pt>
                <c:pt idx="11">
                  <c:v>0.3125</c:v>
                </c:pt>
                <c:pt idx="13">
                  <c:v>0.40360360360360359</c:v>
                </c:pt>
                <c:pt idx="14">
                  <c:v>0.34768211920529801</c:v>
                </c:pt>
                <c:pt idx="15">
                  <c:v>0.34134615384615385</c:v>
                </c:pt>
                <c:pt idx="17">
                  <c:v>0.45667870036101083</c:v>
                </c:pt>
                <c:pt idx="18">
                  <c:v>0.44039735099337746</c:v>
                </c:pt>
                <c:pt idx="19">
                  <c:v>0.37142857142857144</c:v>
                </c:pt>
                <c:pt idx="21">
                  <c:v>0.30215827338129497</c:v>
                </c:pt>
                <c:pt idx="22">
                  <c:v>0.26158940397350994</c:v>
                </c:pt>
                <c:pt idx="25">
                  <c:v>0.41410488245931282</c:v>
                </c:pt>
                <c:pt idx="26">
                  <c:v>0.39933993399339934</c:v>
                </c:pt>
                <c:pt idx="27">
                  <c:v>0.41262135922330095</c:v>
                </c:pt>
                <c:pt idx="29">
                  <c:v>0.37906137184115524</c:v>
                </c:pt>
                <c:pt idx="30">
                  <c:v>0.38079470198675497</c:v>
                </c:pt>
                <c:pt idx="31">
                  <c:v>0.41545893719806765</c:v>
                </c:pt>
                <c:pt idx="33">
                  <c:v>0.27617328519855594</c:v>
                </c:pt>
                <c:pt idx="34">
                  <c:v>0.30132450331125826</c:v>
                </c:pt>
                <c:pt idx="35">
                  <c:v>0.31219512195121951</c:v>
                </c:pt>
              </c:numCache>
            </c:numRef>
          </c:val>
          <c:extLst>
            <c:ext xmlns:c16="http://schemas.microsoft.com/office/drawing/2014/chart" uri="{C3380CC4-5D6E-409C-BE32-E72D297353CC}">
              <c16:uniqueId val="{00000002-F589-4267-83BA-F8BCCCF746BF}"/>
            </c:ext>
          </c:extLst>
        </c:ser>
        <c:ser>
          <c:idx val="1"/>
          <c:order val="2"/>
          <c:tx>
            <c:strRef>
              <c:f>'8-2'!$M$4</c:f>
              <c:strCache>
                <c:ptCount val="1"/>
                <c:pt idx="0">
                  <c:v>あまり当てはまらない</c:v>
                </c:pt>
              </c:strCache>
            </c:strRef>
          </c:tx>
          <c:spPr>
            <a:solidFill>
              <a:srgbClr val="3366FF"/>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'8-2'!$J$5:$J$40</c:f>
              <c:strCache>
                <c:ptCount val="36"/>
                <c:pt idx="0">
                  <c:v>セキュリティ／プライバシー保護の強化　　 </c:v>
                </c:pt>
                <c:pt idx="1">
                  <c:v>2019年度（n=554）</c:v>
                </c:pt>
                <c:pt idx="2">
                  <c:v>2018年度（n=302）</c:v>
                </c:pt>
                <c:pt idx="3">
                  <c:v>2017年度（n=208）</c:v>
                </c:pt>
                <c:pt idx="4">
                  <c:v>適用技術の複雑化・高度化　　　　　　　 </c:v>
                </c:pt>
                <c:pt idx="5">
                  <c:v>2019年度（n=556）</c:v>
                </c:pt>
                <c:pt idx="6">
                  <c:v>2018年度（n=303）</c:v>
                </c:pt>
                <c:pt idx="7">
                  <c:v>2017年度（n=220）</c:v>
                </c:pt>
                <c:pt idx="8">
                  <c:v>安全性の向上（機能安全への対応等）</c:v>
                </c:pt>
                <c:pt idx="9">
                  <c:v>2019年度（n=555）</c:v>
                </c:pt>
                <c:pt idx="10">
                  <c:v>2018年度（n=302）</c:v>
                </c:pt>
                <c:pt idx="11">
                  <c:v>2017年度（n=208）</c:v>
                </c:pt>
                <c:pt idx="12">
                  <c:v>つながる対象が増加　　　　　　　　　　　　　</c:v>
                </c:pt>
                <c:pt idx="13">
                  <c:v>2019年度（n=555）</c:v>
                </c:pt>
                <c:pt idx="14">
                  <c:v>2018年度（n=302）</c:v>
                </c:pt>
                <c:pt idx="15">
                  <c:v>2017年度（n=208）</c:v>
                </c:pt>
                <c:pt idx="16">
                  <c:v>利用形態・利用方法の多様化　　　　　　</c:v>
                </c:pt>
                <c:pt idx="17">
                  <c:v>2019年度（n=554）</c:v>
                </c:pt>
                <c:pt idx="18">
                  <c:v>2018年度（n=302）</c:v>
                </c:pt>
                <c:pt idx="19">
                  <c:v>2017年度（n=210）</c:v>
                </c:pt>
                <c:pt idx="20">
                  <c:v>DXへの対応　　　　　　　　　　　　　　　　　</c:v>
                </c:pt>
                <c:pt idx="21">
                  <c:v>2019年度（n=556）</c:v>
                </c:pt>
                <c:pt idx="22">
                  <c:v>2018年度（n=302）</c:v>
                </c:pt>
                <c:pt idx="23">
                  <c:v>2017年度（n=0）</c:v>
                </c:pt>
                <c:pt idx="24">
                  <c:v>対応すべき規格等の増加　　　　　　　　　</c:v>
                </c:pt>
                <c:pt idx="25">
                  <c:v>2019年度（n=553）</c:v>
                </c:pt>
                <c:pt idx="26">
                  <c:v>2018年度（n=303）</c:v>
                </c:pt>
                <c:pt idx="27">
                  <c:v>2017年度（n=206）</c:v>
                </c:pt>
                <c:pt idx="28">
                  <c:v>部品の増加、プラットフォームの増加　　  </c:v>
                </c:pt>
                <c:pt idx="29">
                  <c:v>2019年度（n=554）</c:v>
                </c:pt>
                <c:pt idx="30">
                  <c:v>2018年度（n=302）</c:v>
                </c:pt>
                <c:pt idx="31">
                  <c:v>2017年度（n=207）</c:v>
                </c:pt>
                <c:pt idx="32">
                  <c:v>仕向地・出荷先の拡大　　　　　　　　　　</c:v>
                </c:pt>
                <c:pt idx="33">
                  <c:v>2019年度（n=554）</c:v>
                </c:pt>
                <c:pt idx="34">
                  <c:v>2018年度（n=302）</c:v>
                </c:pt>
                <c:pt idx="35">
                  <c:v>2017年度（n=205）</c:v>
                </c:pt>
              </c:strCache>
            </c:strRef>
          </c:cat>
          <c:val>
            <c:numRef>
              <c:f>'8-2'!$M$5:$M$40</c:f>
              <c:numCache>
                <c:formatCode>0.0%</c:formatCode>
                <c:ptCount val="36"/>
                <c:pt idx="1">
                  <c:v>0.13898916967509026</c:v>
                </c:pt>
                <c:pt idx="2">
                  <c:v>0.13245033112582782</c:v>
                </c:pt>
                <c:pt idx="3">
                  <c:v>0.13461538461538461</c:v>
                </c:pt>
                <c:pt idx="5">
                  <c:v>0.10251798561151079</c:v>
                </c:pt>
                <c:pt idx="6">
                  <c:v>4.9504950495049507E-2</c:v>
                </c:pt>
                <c:pt idx="7">
                  <c:v>7.2727272727272724E-2</c:v>
                </c:pt>
                <c:pt idx="9">
                  <c:v>0.16036036036036036</c:v>
                </c:pt>
                <c:pt idx="10">
                  <c:v>0.12913907284768211</c:v>
                </c:pt>
                <c:pt idx="11">
                  <c:v>0.125</c:v>
                </c:pt>
                <c:pt idx="13">
                  <c:v>0.19279279279279279</c:v>
                </c:pt>
                <c:pt idx="14">
                  <c:v>0.15231788079470199</c:v>
                </c:pt>
                <c:pt idx="15">
                  <c:v>0.14423076923076922</c:v>
                </c:pt>
                <c:pt idx="17">
                  <c:v>0.16425992779783394</c:v>
                </c:pt>
                <c:pt idx="18">
                  <c:v>0.19536423841059603</c:v>
                </c:pt>
                <c:pt idx="19">
                  <c:v>0.22380952380952382</c:v>
                </c:pt>
                <c:pt idx="21">
                  <c:v>0.24100719424460432</c:v>
                </c:pt>
                <c:pt idx="22">
                  <c:v>0.24503311258278146</c:v>
                </c:pt>
                <c:pt idx="25">
                  <c:v>0.23146473779385171</c:v>
                </c:pt>
                <c:pt idx="26">
                  <c:v>0.17821782178217821</c:v>
                </c:pt>
                <c:pt idx="27">
                  <c:v>0.18932038834951456</c:v>
                </c:pt>
                <c:pt idx="29">
                  <c:v>0.24007220216606498</c:v>
                </c:pt>
                <c:pt idx="30">
                  <c:v>0.23509933774834438</c:v>
                </c:pt>
                <c:pt idx="31">
                  <c:v>0.24154589371980675</c:v>
                </c:pt>
                <c:pt idx="33">
                  <c:v>0.34837545126353792</c:v>
                </c:pt>
                <c:pt idx="34">
                  <c:v>0.28476821192052981</c:v>
                </c:pt>
                <c:pt idx="35">
                  <c:v>0.31219512195121951</c:v>
                </c:pt>
              </c:numCache>
            </c:numRef>
          </c:val>
          <c:extLst>
            <c:ext xmlns:c16="http://schemas.microsoft.com/office/drawing/2014/chart" uri="{C3380CC4-5D6E-409C-BE32-E72D297353CC}">
              <c16:uniqueId val="{00000003-F589-4267-83BA-F8BCCCF746BF}"/>
            </c:ext>
          </c:extLst>
        </c:ser>
        <c:ser>
          <c:idx val="3"/>
          <c:order val="3"/>
          <c:tx>
            <c:strRef>
              <c:f>'8-2'!$N$4</c:f>
              <c:strCache>
                <c:ptCount val="1"/>
                <c:pt idx="0">
                  <c:v>当てはまらない</c:v>
                </c:pt>
              </c:strCache>
            </c:strRef>
          </c:tx>
          <c:spPr>
            <a:solidFill>
              <a:srgbClr val="9DC3E6"/>
            </a:solidFill>
            <a:ln>
              <a:solidFill>
                <a:sysClr val="windowText" lastClr="000000"/>
              </a:solidFill>
            </a:ln>
            <a:effectLst/>
          </c:spPr>
          <c:invertIfNegative val="0"/>
          <c:dLbls>
            <c:dLbl>
              <c:idx val="6"/>
              <c:layout>
                <c:manualLayout>
                  <c:x val="4.854200705528131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FF9-481C-A8AD-7C9375DBB1E6}"/>
                </c:ext>
              </c:extLst>
            </c:dLbl>
            <c:dLbl>
              <c:idx val="7"/>
              <c:layout>
                <c:manualLayout>
                  <c:x val="4.8542007055281319E-3"/>
                  <c:y val="3.72088714944474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FF9-481C-A8AD-7C9375DBB1E6}"/>
                </c:ext>
              </c:extLst>
            </c:dLbl>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'8-2'!$J$5:$J$40</c:f>
              <c:strCache>
                <c:ptCount val="36"/>
                <c:pt idx="0">
                  <c:v>セキュリティ／プライバシー保護の強化　　 </c:v>
                </c:pt>
                <c:pt idx="1">
                  <c:v>2019年度（n=554）</c:v>
                </c:pt>
                <c:pt idx="2">
                  <c:v>2018年度（n=302）</c:v>
                </c:pt>
                <c:pt idx="3">
                  <c:v>2017年度（n=208）</c:v>
                </c:pt>
                <c:pt idx="4">
                  <c:v>適用技術の複雑化・高度化　　　　　　　 </c:v>
                </c:pt>
                <c:pt idx="5">
                  <c:v>2019年度（n=556）</c:v>
                </c:pt>
                <c:pt idx="6">
                  <c:v>2018年度（n=303）</c:v>
                </c:pt>
                <c:pt idx="7">
                  <c:v>2017年度（n=220）</c:v>
                </c:pt>
                <c:pt idx="8">
                  <c:v>安全性の向上（機能安全への対応等）</c:v>
                </c:pt>
                <c:pt idx="9">
                  <c:v>2019年度（n=555）</c:v>
                </c:pt>
                <c:pt idx="10">
                  <c:v>2018年度（n=302）</c:v>
                </c:pt>
                <c:pt idx="11">
                  <c:v>2017年度（n=208）</c:v>
                </c:pt>
                <c:pt idx="12">
                  <c:v>つながる対象が増加　　　　　　　　　　　　　</c:v>
                </c:pt>
                <c:pt idx="13">
                  <c:v>2019年度（n=555）</c:v>
                </c:pt>
                <c:pt idx="14">
                  <c:v>2018年度（n=302）</c:v>
                </c:pt>
                <c:pt idx="15">
                  <c:v>2017年度（n=208）</c:v>
                </c:pt>
                <c:pt idx="16">
                  <c:v>利用形態・利用方法の多様化　　　　　　</c:v>
                </c:pt>
                <c:pt idx="17">
                  <c:v>2019年度（n=554）</c:v>
                </c:pt>
                <c:pt idx="18">
                  <c:v>2018年度（n=302）</c:v>
                </c:pt>
                <c:pt idx="19">
                  <c:v>2017年度（n=210）</c:v>
                </c:pt>
                <c:pt idx="20">
                  <c:v>DXへの対応　　　　　　　　　　　　　　　　　</c:v>
                </c:pt>
                <c:pt idx="21">
                  <c:v>2019年度（n=556）</c:v>
                </c:pt>
                <c:pt idx="22">
                  <c:v>2018年度（n=302）</c:v>
                </c:pt>
                <c:pt idx="23">
                  <c:v>2017年度（n=0）</c:v>
                </c:pt>
                <c:pt idx="24">
                  <c:v>対応すべき規格等の増加　　　　　　　　　</c:v>
                </c:pt>
                <c:pt idx="25">
                  <c:v>2019年度（n=553）</c:v>
                </c:pt>
                <c:pt idx="26">
                  <c:v>2018年度（n=303）</c:v>
                </c:pt>
                <c:pt idx="27">
                  <c:v>2017年度（n=206）</c:v>
                </c:pt>
                <c:pt idx="28">
                  <c:v>部品の増加、プラットフォームの増加　　  </c:v>
                </c:pt>
                <c:pt idx="29">
                  <c:v>2019年度（n=554）</c:v>
                </c:pt>
                <c:pt idx="30">
                  <c:v>2018年度（n=302）</c:v>
                </c:pt>
                <c:pt idx="31">
                  <c:v>2017年度（n=207）</c:v>
                </c:pt>
                <c:pt idx="32">
                  <c:v>仕向地・出荷先の拡大　　　　　　　　　　</c:v>
                </c:pt>
                <c:pt idx="33">
                  <c:v>2019年度（n=554）</c:v>
                </c:pt>
                <c:pt idx="34">
                  <c:v>2018年度（n=302）</c:v>
                </c:pt>
                <c:pt idx="35">
                  <c:v>2017年度（n=205）</c:v>
                </c:pt>
              </c:strCache>
            </c:strRef>
          </c:cat>
          <c:val>
            <c:numRef>
              <c:f>'8-2'!$N$5:$N$40</c:f>
              <c:numCache>
                <c:formatCode>0.0%</c:formatCode>
                <c:ptCount val="36"/>
                <c:pt idx="1">
                  <c:v>5.0541516245487361E-2</c:v>
                </c:pt>
                <c:pt idx="2">
                  <c:v>4.6357615894039736E-2</c:v>
                </c:pt>
                <c:pt idx="3">
                  <c:v>3.3653846153846152E-2</c:v>
                </c:pt>
                <c:pt idx="5">
                  <c:v>3.41726618705036E-2</c:v>
                </c:pt>
                <c:pt idx="6">
                  <c:v>2.6402640264026403E-2</c:v>
                </c:pt>
                <c:pt idx="7">
                  <c:v>1.8181818181818181E-2</c:v>
                </c:pt>
                <c:pt idx="9">
                  <c:v>6.8468468468468463E-2</c:v>
                </c:pt>
                <c:pt idx="10">
                  <c:v>6.2913907284768214E-2</c:v>
                </c:pt>
                <c:pt idx="11">
                  <c:v>2.8846153846153848E-2</c:v>
                </c:pt>
                <c:pt idx="13">
                  <c:v>7.3873873873873869E-2</c:v>
                </c:pt>
                <c:pt idx="14">
                  <c:v>4.6357615894039736E-2</c:v>
                </c:pt>
                <c:pt idx="15">
                  <c:v>1.4423076923076924E-2</c:v>
                </c:pt>
                <c:pt idx="17">
                  <c:v>5.7761732851985562E-2</c:v>
                </c:pt>
                <c:pt idx="18">
                  <c:v>1.9867549668874173E-2</c:v>
                </c:pt>
                <c:pt idx="19">
                  <c:v>4.2857142857142858E-2</c:v>
                </c:pt>
                <c:pt idx="21">
                  <c:v>0.11510791366906475</c:v>
                </c:pt>
                <c:pt idx="22">
                  <c:v>0.11258278145695365</c:v>
                </c:pt>
                <c:pt idx="25">
                  <c:v>7.956600361663653E-2</c:v>
                </c:pt>
                <c:pt idx="26">
                  <c:v>5.2805280528052806E-2</c:v>
                </c:pt>
                <c:pt idx="27">
                  <c:v>4.3689320388349516E-2</c:v>
                </c:pt>
                <c:pt idx="29">
                  <c:v>0.10830324909747292</c:v>
                </c:pt>
                <c:pt idx="30">
                  <c:v>7.9470198675496692E-2</c:v>
                </c:pt>
                <c:pt idx="31">
                  <c:v>5.3140096618357488E-2</c:v>
                </c:pt>
                <c:pt idx="33">
                  <c:v>0.16064981949458484</c:v>
                </c:pt>
                <c:pt idx="34">
                  <c:v>0.12913907284768211</c:v>
                </c:pt>
                <c:pt idx="35">
                  <c:v>0.12682926829268293</c:v>
                </c:pt>
              </c:numCache>
            </c:numRef>
          </c:val>
          <c:extLst>
            <c:ext xmlns:c16="http://schemas.microsoft.com/office/drawing/2014/chart" uri="{C3380CC4-5D6E-409C-BE32-E72D297353CC}">
              <c16:uniqueId val="{00000004-F589-4267-83BA-F8BCCCF746BF}"/>
            </c:ext>
          </c:extLst>
        </c:ser>
        <c:ser>
          <c:idx val="4"/>
          <c:order val="4"/>
          <c:tx>
            <c:strRef>
              <c:f>'8-2'!$O$4</c:f>
              <c:strCache>
                <c:ptCount val="1"/>
                <c:pt idx="0">
                  <c:v>どちらともいえない</c:v>
                </c:pt>
              </c:strCache>
            </c:strRef>
          </c:tx>
          <c:spPr>
            <a:solidFill>
              <a:sysClr val="window" lastClr="FFFFFF"/>
            </a:solidFill>
            <a:ln>
              <a:solidFill>
                <a:sysClr val="windowText" lastClr="000000"/>
              </a:solidFill>
            </a:ln>
            <a:effectLst/>
          </c:spPr>
          <c:invertIfNegative val="0"/>
          <c:dLbls>
            <c:dLbl>
              <c:idx val="6"/>
              <c:layout>
                <c:manualLayout>
                  <c:x val="2.427100352764054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FF9-481C-A8AD-7C9375DBB1E6}"/>
                </c:ext>
              </c:extLst>
            </c:dLbl>
            <c:dLbl>
              <c:idx val="7"/>
              <c:layout>
                <c:manualLayout>
                  <c:x val="2.5889070429483251E-2"/>
                  <c:y val="3.72088714944474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FF9-481C-A8AD-7C9375DBB1E6}"/>
                </c:ext>
              </c:extLst>
            </c:dLbl>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'8-2'!$J$5:$J$40</c:f>
              <c:strCache>
                <c:ptCount val="36"/>
                <c:pt idx="0">
                  <c:v>セキュリティ／プライバシー保護の強化　　 </c:v>
                </c:pt>
                <c:pt idx="1">
                  <c:v>2019年度（n=554）</c:v>
                </c:pt>
                <c:pt idx="2">
                  <c:v>2018年度（n=302）</c:v>
                </c:pt>
                <c:pt idx="3">
                  <c:v>2017年度（n=208）</c:v>
                </c:pt>
                <c:pt idx="4">
                  <c:v>適用技術の複雑化・高度化　　　　　　　 </c:v>
                </c:pt>
                <c:pt idx="5">
                  <c:v>2019年度（n=556）</c:v>
                </c:pt>
                <c:pt idx="6">
                  <c:v>2018年度（n=303）</c:v>
                </c:pt>
                <c:pt idx="7">
                  <c:v>2017年度（n=220）</c:v>
                </c:pt>
                <c:pt idx="8">
                  <c:v>安全性の向上（機能安全への対応等）</c:v>
                </c:pt>
                <c:pt idx="9">
                  <c:v>2019年度（n=555）</c:v>
                </c:pt>
                <c:pt idx="10">
                  <c:v>2018年度（n=302）</c:v>
                </c:pt>
                <c:pt idx="11">
                  <c:v>2017年度（n=208）</c:v>
                </c:pt>
                <c:pt idx="12">
                  <c:v>つながる対象が増加　　　　　　　　　　　　　</c:v>
                </c:pt>
                <c:pt idx="13">
                  <c:v>2019年度（n=555）</c:v>
                </c:pt>
                <c:pt idx="14">
                  <c:v>2018年度（n=302）</c:v>
                </c:pt>
                <c:pt idx="15">
                  <c:v>2017年度（n=208）</c:v>
                </c:pt>
                <c:pt idx="16">
                  <c:v>利用形態・利用方法の多様化　　　　　　</c:v>
                </c:pt>
                <c:pt idx="17">
                  <c:v>2019年度（n=554）</c:v>
                </c:pt>
                <c:pt idx="18">
                  <c:v>2018年度（n=302）</c:v>
                </c:pt>
                <c:pt idx="19">
                  <c:v>2017年度（n=210）</c:v>
                </c:pt>
                <c:pt idx="20">
                  <c:v>DXへの対応　　　　　　　　　　　　　　　　　</c:v>
                </c:pt>
                <c:pt idx="21">
                  <c:v>2019年度（n=556）</c:v>
                </c:pt>
                <c:pt idx="22">
                  <c:v>2018年度（n=302）</c:v>
                </c:pt>
                <c:pt idx="23">
                  <c:v>2017年度（n=0）</c:v>
                </c:pt>
                <c:pt idx="24">
                  <c:v>対応すべき規格等の増加　　　　　　　　　</c:v>
                </c:pt>
                <c:pt idx="25">
                  <c:v>2019年度（n=553）</c:v>
                </c:pt>
                <c:pt idx="26">
                  <c:v>2018年度（n=303）</c:v>
                </c:pt>
                <c:pt idx="27">
                  <c:v>2017年度（n=206）</c:v>
                </c:pt>
                <c:pt idx="28">
                  <c:v>部品の増加、プラットフォームの増加　　  </c:v>
                </c:pt>
                <c:pt idx="29">
                  <c:v>2019年度（n=554）</c:v>
                </c:pt>
                <c:pt idx="30">
                  <c:v>2018年度（n=302）</c:v>
                </c:pt>
                <c:pt idx="31">
                  <c:v>2017年度（n=207）</c:v>
                </c:pt>
                <c:pt idx="32">
                  <c:v>仕向地・出荷先の拡大　　　　　　　　　　</c:v>
                </c:pt>
                <c:pt idx="33">
                  <c:v>2019年度（n=554）</c:v>
                </c:pt>
                <c:pt idx="34">
                  <c:v>2018年度（n=302）</c:v>
                </c:pt>
                <c:pt idx="35">
                  <c:v>2017年度（n=205）</c:v>
                </c:pt>
              </c:strCache>
            </c:strRef>
          </c:cat>
          <c:val>
            <c:numRef>
              <c:f>'8-2'!$O$5:$O$40</c:f>
              <c:numCache>
                <c:formatCode>0.0%</c:formatCode>
                <c:ptCount val="36"/>
                <c:pt idx="1">
                  <c:v>5.7761732851985562E-2</c:v>
                </c:pt>
                <c:pt idx="2">
                  <c:v>3.9735099337748346E-2</c:v>
                </c:pt>
                <c:pt idx="3">
                  <c:v>3.3653846153846152E-2</c:v>
                </c:pt>
                <c:pt idx="5">
                  <c:v>8.2733812949640287E-2</c:v>
                </c:pt>
                <c:pt idx="6">
                  <c:v>2.6402640264026403E-2</c:v>
                </c:pt>
                <c:pt idx="7">
                  <c:v>3.1818181818181815E-2</c:v>
                </c:pt>
                <c:pt idx="9">
                  <c:v>6.4864864864864868E-2</c:v>
                </c:pt>
                <c:pt idx="10">
                  <c:v>4.6357615894039736E-2</c:v>
                </c:pt>
                <c:pt idx="11">
                  <c:v>3.3653846153846152E-2</c:v>
                </c:pt>
                <c:pt idx="13">
                  <c:v>6.8468468468468463E-2</c:v>
                </c:pt>
                <c:pt idx="14">
                  <c:v>4.6357615894039736E-2</c:v>
                </c:pt>
                <c:pt idx="15">
                  <c:v>4.807692307692308E-2</c:v>
                </c:pt>
                <c:pt idx="17">
                  <c:v>6.1371841155234655E-2</c:v>
                </c:pt>
                <c:pt idx="18">
                  <c:v>4.9668874172185427E-2</c:v>
                </c:pt>
                <c:pt idx="19">
                  <c:v>4.2857142857142858E-2</c:v>
                </c:pt>
                <c:pt idx="21">
                  <c:v>0.14568345323741008</c:v>
                </c:pt>
                <c:pt idx="22">
                  <c:v>0.12913907284768211</c:v>
                </c:pt>
                <c:pt idx="25">
                  <c:v>8.6799276672694395E-2</c:v>
                </c:pt>
                <c:pt idx="26">
                  <c:v>6.2706270627062702E-2</c:v>
                </c:pt>
                <c:pt idx="27">
                  <c:v>5.3398058252427182E-2</c:v>
                </c:pt>
                <c:pt idx="29">
                  <c:v>0.10649819494584838</c:v>
                </c:pt>
                <c:pt idx="30">
                  <c:v>5.2980132450331126E-2</c:v>
                </c:pt>
                <c:pt idx="31">
                  <c:v>6.280193236714976E-2</c:v>
                </c:pt>
                <c:pt idx="33">
                  <c:v>0.11191335740072202</c:v>
                </c:pt>
                <c:pt idx="34">
                  <c:v>6.2913907284768214E-2</c:v>
                </c:pt>
                <c:pt idx="35">
                  <c:v>6.3414634146341464E-2</c:v>
                </c:pt>
              </c:numCache>
            </c:numRef>
          </c:val>
          <c:extLst>
            <c:ext xmlns:c16="http://schemas.microsoft.com/office/drawing/2014/chart" uri="{C3380CC4-5D6E-409C-BE32-E72D297353CC}">
              <c16:uniqueId val="{00000005-F589-4267-83BA-F8BCCCF746BF}"/>
            </c:ext>
          </c:extLst>
        </c:ser>
        <c:dLbls>
          <c:showLegendKey val="0"/>
          <c:showVal val="0"/>
          <c:showCatName val="0"/>
          <c:showSerName val="0"/>
          <c:showPercent val="0"/>
          <c:showBubbleSize val="0"/>
        </c:dLbls>
        <c:gapWidth val="40"/>
        <c:overlap val="100"/>
        <c:axId val="56280960"/>
        <c:axId val="56282496"/>
      </c:barChart>
      <c:catAx>
        <c:axId val="56280960"/>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56282496"/>
        <c:crosses val="autoZero"/>
        <c:auto val="1"/>
        <c:lblAlgn val="ctr"/>
        <c:lblOffset val="100"/>
        <c:noMultiLvlLbl val="0"/>
      </c:catAx>
      <c:valAx>
        <c:axId val="56282496"/>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56280960"/>
        <c:crosses val="autoZero"/>
        <c:crossBetween val="between"/>
      </c:valAx>
      <c:spPr>
        <a:noFill/>
        <a:ln>
          <a:solidFill>
            <a:schemeClr val="tx1">
              <a:lumMod val="50000"/>
              <a:lumOff val="50000"/>
            </a:schemeClr>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700">
          <a:latin typeface="Meiryo UI" panose="020B0604030504040204" pitchFamily="50" charset="-128"/>
          <a:ea typeface="Meiryo UI" panose="020B0604030504040204" pitchFamily="50" charset="-128"/>
        </a:defRPr>
      </a:pPr>
      <a:endParaRPr lang="ja-JP"/>
    </a:p>
  </c:txPr>
  <c:externalData r:id="rId3">
    <c:autoUpdate val="0"/>
  </c:externalData>
  <c:userShapes r:id="rId4"/>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30067247511221"/>
          <c:y val="8.6520307683362066E-2"/>
          <c:w val="0.60317274689776201"/>
          <c:h val="0.79733398521263277"/>
        </c:manualLayout>
      </c:layout>
      <c:barChart>
        <c:barDir val="bar"/>
        <c:grouping val="stacked"/>
        <c:varyColors val="0"/>
        <c:ser>
          <c:idx val="0"/>
          <c:order val="0"/>
          <c:tx>
            <c:strRef>
              <c:f>'[「組込み／IoTに関する動向調査」 集計_データ編_3章_1（B-E）20200306★.xlsx]8-3'!$L$6</c:f>
              <c:strCache>
                <c:ptCount val="1"/>
                <c:pt idx="0">
                  <c:v>当てはまる</c:v>
                </c:pt>
              </c:strCache>
            </c:strRef>
          </c:tx>
          <c:spPr>
            <a:solidFill>
              <a:srgbClr val="FF9966"/>
            </a:solidFill>
            <a:ln>
              <a:solidFill>
                <a:sysClr val="windowText" lastClr="000000"/>
              </a:solidFill>
            </a:ln>
            <a:effectLst/>
          </c:spPr>
          <c:invertIfNegative val="0"/>
          <c:dLbls>
            <c:dLbl>
              <c:idx val="0"/>
              <c:layout>
                <c:manualLayout>
                  <c:x val="-1.1204481792717087E-2"/>
                  <c:y val="2.9366945564548695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A00-480A-A8C9-60EEEF77D7C4}"/>
                </c:ext>
              </c:extLst>
            </c:dLbl>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集計_データ編_3章_1（B-E）20200306★.xlsx]8-3'!$K$7:$K$33</c:f>
              <c:strCache>
                <c:ptCount val="27"/>
                <c:pt idx="0">
                  <c:v>セキュリティ／プライバシー保護の強化　　　　　　</c:v>
                </c:pt>
                <c:pt idx="1">
                  <c:v>100人以下（n=362）</c:v>
                </c:pt>
                <c:pt idx="2">
                  <c:v>101人以上（n=192）</c:v>
                </c:pt>
                <c:pt idx="3">
                  <c:v>適用技術の複雑化・高度化　　　　　　　　　　　</c:v>
                </c:pt>
                <c:pt idx="4">
                  <c:v>100人以下（n=364）</c:v>
                </c:pt>
                <c:pt idx="5">
                  <c:v>101人以上（n=192）</c:v>
                </c:pt>
                <c:pt idx="6">
                  <c:v>安全性の向上（機能安全への対応等）　　　</c:v>
                </c:pt>
                <c:pt idx="7">
                  <c:v>100人以下（n=363）</c:v>
                </c:pt>
                <c:pt idx="8">
                  <c:v>101人以上（n=192）</c:v>
                </c:pt>
                <c:pt idx="9">
                  <c:v>つながる対象が増加　　　　　　　　　　　　　　　　</c:v>
                </c:pt>
                <c:pt idx="10">
                  <c:v>100人以下（n=364）</c:v>
                </c:pt>
                <c:pt idx="11">
                  <c:v>101人以上（n=191）</c:v>
                </c:pt>
                <c:pt idx="12">
                  <c:v>利用形態・利用方法の多様化　　　　　　　　　</c:v>
                </c:pt>
                <c:pt idx="13">
                  <c:v>100人以下（n=363）</c:v>
                </c:pt>
                <c:pt idx="14">
                  <c:v>101人以上（n=191）</c:v>
                </c:pt>
                <c:pt idx="15">
                  <c:v> DXへの対応　　 　　　　　　　　　　　　　　　　　　</c:v>
                </c:pt>
                <c:pt idx="16">
                  <c:v>100人以下（n=364）</c:v>
                </c:pt>
                <c:pt idx="17">
                  <c:v>101人以上（n=192）</c:v>
                </c:pt>
                <c:pt idx="18">
                  <c:v>対応すべき規格等の増加　　　　　　　　　　　　　</c:v>
                </c:pt>
                <c:pt idx="19">
                  <c:v>100人以下（n=363）</c:v>
                </c:pt>
                <c:pt idx="20">
                  <c:v>101人以上（n=190）</c:v>
                </c:pt>
                <c:pt idx="21">
                  <c:v>部品の増加、プラットフォームの増加　　　　　　　</c:v>
                </c:pt>
                <c:pt idx="22">
                  <c:v>100人以下（n=363）</c:v>
                </c:pt>
                <c:pt idx="23">
                  <c:v>101人以上（n=191）</c:v>
                </c:pt>
                <c:pt idx="24">
                  <c:v>仕向地・出荷先の拡大　　　　　　　　　　　　　　</c:v>
                </c:pt>
                <c:pt idx="25">
                  <c:v>100人以下（n=362）</c:v>
                </c:pt>
                <c:pt idx="26">
                  <c:v>101人以上（n=192）</c:v>
                </c:pt>
              </c:strCache>
            </c:strRef>
          </c:cat>
          <c:val>
            <c:numRef>
              <c:f>'[「組込み／IoTに関する動向調査」 集計_データ編_3章_1（B-E）20200306★.xlsx]8-3'!$L$7:$L$33</c:f>
              <c:numCache>
                <c:formatCode>0.0%</c:formatCode>
                <c:ptCount val="27"/>
                <c:pt idx="1">
                  <c:v>0.37845303867403313</c:v>
                </c:pt>
                <c:pt idx="2">
                  <c:v>0.4375</c:v>
                </c:pt>
                <c:pt idx="4">
                  <c:v>0.34615384615384615</c:v>
                </c:pt>
                <c:pt idx="5">
                  <c:v>0.40104166666666669</c:v>
                </c:pt>
                <c:pt idx="7">
                  <c:v>0.3168044077134986</c:v>
                </c:pt>
                <c:pt idx="8">
                  <c:v>0.34375</c:v>
                </c:pt>
                <c:pt idx="10">
                  <c:v>0.23626373626373626</c:v>
                </c:pt>
                <c:pt idx="11">
                  <c:v>0.30890052356020942</c:v>
                </c:pt>
                <c:pt idx="13">
                  <c:v>0.24242424242424243</c:v>
                </c:pt>
                <c:pt idx="14">
                  <c:v>0.29319371727748689</c:v>
                </c:pt>
                <c:pt idx="16">
                  <c:v>0.14835164835164835</c:v>
                </c:pt>
                <c:pt idx="17">
                  <c:v>0.28645833333333331</c:v>
                </c:pt>
                <c:pt idx="19">
                  <c:v>0.18457300275482094</c:v>
                </c:pt>
                <c:pt idx="20">
                  <c:v>0.19473684210526315</c:v>
                </c:pt>
                <c:pt idx="22">
                  <c:v>0.15426997245179064</c:v>
                </c:pt>
                <c:pt idx="23">
                  <c:v>0.18848167539267016</c:v>
                </c:pt>
                <c:pt idx="25">
                  <c:v>0.10220994475138122</c:v>
                </c:pt>
                <c:pt idx="26">
                  <c:v>0.10416666666666667</c:v>
                </c:pt>
              </c:numCache>
            </c:numRef>
          </c:val>
          <c:extLst>
            <c:ext xmlns:c16="http://schemas.microsoft.com/office/drawing/2014/chart" uri="{C3380CC4-5D6E-409C-BE32-E72D297353CC}">
              <c16:uniqueId val="{00000001-8A00-480A-A8C9-60EEEF77D7C4}"/>
            </c:ext>
          </c:extLst>
        </c:ser>
        <c:ser>
          <c:idx val="2"/>
          <c:order val="1"/>
          <c:tx>
            <c:strRef>
              <c:f>'[「組込み／IoTに関する動向調査」 集計_データ編_3章_1（B-E）20200306★.xlsx]8-3'!$M$6</c:f>
              <c:strCache>
                <c:ptCount val="1"/>
                <c:pt idx="0">
                  <c:v>やや当てはまる</c:v>
                </c:pt>
              </c:strCache>
            </c:strRef>
          </c:tx>
          <c:spPr>
            <a:solidFill>
              <a:srgbClr val="FFCC99"/>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集計_データ編_3章_1（B-E）20200306★.xlsx]8-3'!$K$7:$K$33</c:f>
              <c:strCache>
                <c:ptCount val="27"/>
                <c:pt idx="0">
                  <c:v>セキュリティ／プライバシー保護の強化　　　　　　</c:v>
                </c:pt>
                <c:pt idx="1">
                  <c:v>100人以下（n=362）</c:v>
                </c:pt>
                <c:pt idx="2">
                  <c:v>101人以上（n=192）</c:v>
                </c:pt>
                <c:pt idx="3">
                  <c:v>適用技術の複雑化・高度化　　　　　　　　　　　</c:v>
                </c:pt>
                <c:pt idx="4">
                  <c:v>100人以下（n=364）</c:v>
                </c:pt>
                <c:pt idx="5">
                  <c:v>101人以上（n=192）</c:v>
                </c:pt>
                <c:pt idx="6">
                  <c:v>安全性の向上（機能安全への対応等）　　　</c:v>
                </c:pt>
                <c:pt idx="7">
                  <c:v>100人以下（n=363）</c:v>
                </c:pt>
                <c:pt idx="8">
                  <c:v>101人以上（n=192）</c:v>
                </c:pt>
                <c:pt idx="9">
                  <c:v>つながる対象が増加　　　　　　　　　　　　　　　　</c:v>
                </c:pt>
                <c:pt idx="10">
                  <c:v>100人以下（n=364）</c:v>
                </c:pt>
                <c:pt idx="11">
                  <c:v>101人以上（n=191）</c:v>
                </c:pt>
                <c:pt idx="12">
                  <c:v>利用形態・利用方法の多様化　　　　　　　　　</c:v>
                </c:pt>
                <c:pt idx="13">
                  <c:v>100人以下（n=363）</c:v>
                </c:pt>
                <c:pt idx="14">
                  <c:v>101人以上（n=191）</c:v>
                </c:pt>
                <c:pt idx="15">
                  <c:v> DXへの対応　　 　　　　　　　　　　　　　　　　　　</c:v>
                </c:pt>
                <c:pt idx="16">
                  <c:v>100人以下（n=364）</c:v>
                </c:pt>
                <c:pt idx="17">
                  <c:v>101人以上（n=192）</c:v>
                </c:pt>
                <c:pt idx="18">
                  <c:v>対応すべき規格等の増加　　　　　　　　　　　　　</c:v>
                </c:pt>
                <c:pt idx="19">
                  <c:v>100人以下（n=363）</c:v>
                </c:pt>
                <c:pt idx="20">
                  <c:v>101人以上（n=190）</c:v>
                </c:pt>
                <c:pt idx="21">
                  <c:v>部品の増加、プラットフォームの増加　　　　　　　</c:v>
                </c:pt>
                <c:pt idx="22">
                  <c:v>100人以下（n=363）</c:v>
                </c:pt>
                <c:pt idx="23">
                  <c:v>101人以上（n=191）</c:v>
                </c:pt>
                <c:pt idx="24">
                  <c:v>仕向地・出荷先の拡大　　　　　　　　　　　　　　</c:v>
                </c:pt>
                <c:pt idx="25">
                  <c:v>100人以下（n=362）</c:v>
                </c:pt>
                <c:pt idx="26">
                  <c:v>101人以上（n=192）</c:v>
                </c:pt>
              </c:strCache>
            </c:strRef>
          </c:cat>
          <c:val>
            <c:numRef>
              <c:f>'[「組込み／IoTに関する動向調査」 集計_データ編_3章_1（B-E）20200306★.xlsx]8-3'!$M$7:$M$33</c:f>
              <c:numCache>
                <c:formatCode>0.0%</c:formatCode>
                <c:ptCount val="27"/>
                <c:pt idx="1">
                  <c:v>0.36740331491712708</c:v>
                </c:pt>
                <c:pt idx="2">
                  <c:v>0.328125</c:v>
                </c:pt>
                <c:pt idx="4">
                  <c:v>0.42307692307692307</c:v>
                </c:pt>
                <c:pt idx="5">
                  <c:v>0.40104166666666669</c:v>
                </c:pt>
                <c:pt idx="7">
                  <c:v>0.37465564738292012</c:v>
                </c:pt>
                <c:pt idx="8">
                  <c:v>0.390625</c:v>
                </c:pt>
                <c:pt idx="10">
                  <c:v>0.40384615384615385</c:v>
                </c:pt>
                <c:pt idx="11">
                  <c:v>0.40314136125654448</c:v>
                </c:pt>
                <c:pt idx="13">
                  <c:v>0.465564738292011</c:v>
                </c:pt>
                <c:pt idx="14">
                  <c:v>0.43979057591623039</c:v>
                </c:pt>
                <c:pt idx="16">
                  <c:v>0.28846153846153844</c:v>
                </c:pt>
                <c:pt idx="17">
                  <c:v>0.328125</c:v>
                </c:pt>
                <c:pt idx="19">
                  <c:v>0.39393939393939392</c:v>
                </c:pt>
                <c:pt idx="20">
                  <c:v>0.45263157894736844</c:v>
                </c:pt>
                <c:pt idx="22">
                  <c:v>0.36914600550964188</c:v>
                </c:pt>
                <c:pt idx="23">
                  <c:v>0.39790575916230364</c:v>
                </c:pt>
                <c:pt idx="25">
                  <c:v>0.27071823204419887</c:v>
                </c:pt>
                <c:pt idx="26">
                  <c:v>0.28645833333333331</c:v>
                </c:pt>
              </c:numCache>
            </c:numRef>
          </c:val>
          <c:extLst>
            <c:ext xmlns:c16="http://schemas.microsoft.com/office/drawing/2014/chart" uri="{C3380CC4-5D6E-409C-BE32-E72D297353CC}">
              <c16:uniqueId val="{00000002-8A00-480A-A8C9-60EEEF77D7C4}"/>
            </c:ext>
          </c:extLst>
        </c:ser>
        <c:ser>
          <c:idx val="1"/>
          <c:order val="2"/>
          <c:tx>
            <c:strRef>
              <c:f>'[「組込み／IoTに関する動向調査」 集計_データ編_3章_1（B-E）20200306★.xlsx]8-3'!$N$6</c:f>
              <c:strCache>
                <c:ptCount val="1"/>
                <c:pt idx="0">
                  <c:v>あまり当てはまらない</c:v>
                </c:pt>
              </c:strCache>
            </c:strRef>
          </c:tx>
          <c:spPr>
            <a:solidFill>
              <a:srgbClr val="3366FF"/>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集計_データ編_3章_1（B-E）20200306★.xlsx]8-3'!$K$7:$K$33</c:f>
              <c:strCache>
                <c:ptCount val="27"/>
                <c:pt idx="0">
                  <c:v>セキュリティ／プライバシー保護の強化　　　　　　</c:v>
                </c:pt>
                <c:pt idx="1">
                  <c:v>100人以下（n=362）</c:v>
                </c:pt>
                <c:pt idx="2">
                  <c:v>101人以上（n=192）</c:v>
                </c:pt>
                <c:pt idx="3">
                  <c:v>適用技術の複雑化・高度化　　　　　　　　　　　</c:v>
                </c:pt>
                <c:pt idx="4">
                  <c:v>100人以下（n=364）</c:v>
                </c:pt>
                <c:pt idx="5">
                  <c:v>101人以上（n=192）</c:v>
                </c:pt>
                <c:pt idx="6">
                  <c:v>安全性の向上（機能安全への対応等）　　　</c:v>
                </c:pt>
                <c:pt idx="7">
                  <c:v>100人以下（n=363）</c:v>
                </c:pt>
                <c:pt idx="8">
                  <c:v>101人以上（n=192）</c:v>
                </c:pt>
                <c:pt idx="9">
                  <c:v>つながる対象が増加　　　　　　　　　　　　　　　　</c:v>
                </c:pt>
                <c:pt idx="10">
                  <c:v>100人以下（n=364）</c:v>
                </c:pt>
                <c:pt idx="11">
                  <c:v>101人以上（n=191）</c:v>
                </c:pt>
                <c:pt idx="12">
                  <c:v>利用形態・利用方法の多様化　　　　　　　　　</c:v>
                </c:pt>
                <c:pt idx="13">
                  <c:v>100人以下（n=363）</c:v>
                </c:pt>
                <c:pt idx="14">
                  <c:v>101人以上（n=191）</c:v>
                </c:pt>
                <c:pt idx="15">
                  <c:v> DXへの対応　　 　　　　　　　　　　　　　　　　　　</c:v>
                </c:pt>
                <c:pt idx="16">
                  <c:v>100人以下（n=364）</c:v>
                </c:pt>
                <c:pt idx="17">
                  <c:v>101人以上（n=192）</c:v>
                </c:pt>
                <c:pt idx="18">
                  <c:v>対応すべき規格等の増加　　　　　　　　　　　　　</c:v>
                </c:pt>
                <c:pt idx="19">
                  <c:v>100人以下（n=363）</c:v>
                </c:pt>
                <c:pt idx="20">
                  <c:v>101人以上（n=190）</c:v>
                </c:pt>
                <c:pt idx="21">
                  <c:v>部品の増加、プラットフォームの増加　　　　　　　</c:v>
                </c:pt>
                <c:pt idx="22">
                  <c:v>100人以下（n=363）</c:v>
                </c:pt>
                <c:pt idx="23">
                  <c:v>101人以上（n=191）</c:v>
                </c:pt>
                <c:pt idx="24">
                  <c:v>仕向地・出荷先の拡大　　　　　　　　　　　　　　</c:v>
                </c:pt>
                <c:pt idx="25">
                  <c:v>100人以下（n=362）</c:v>
                </c:pt>
                <c:pt idx="26">
                  <c:v>101人以上（n=192）</c:v>
                </c:pt>
              </c:strCache>
            </c:strRef>
          </c:cat>
          <c:val>
            <c:numRef>
              <c:f>'[「組込み／IoTに関する動向調査」 集計_データ編_3章_1（B-E）20200306★.xlsx]8-3'!$N$7:$N$33</c:f>
              <c:numCache>
                <c:formatCode>0.0%</c:formatCode>
                <c:ptCount val="27"/>
                <c:pt idx="1">
                  <c:v>0.14088397790055249</c:v>
                </c:pt>
                <c:pt idx="2">
                  <c:v>0.13541666666666666</c:v>
                </c:pt>
                <c:pt idx="4">
                  <c:v>0.1043956043956044</c:v>
                </c:pt>
                <c:pt idx="5">
                  <c:v>9.8958333333333329E-2</c:v>
                </c:pt>
                <c:pt idx="7">
                  <c:v>0.17079889807162535</c:v>
                </c:pt>
                <c:pt idx="8">
                  <c:v>0.140625</c:v>
                </c:pt>
                <c:pt idx="10">
                  <c:v>0.2032967032967033</c:v>
                </c:pt>
                <c:pt idx="11">
                  <c:v>0.17277486910994763</c:v>
                </c:pt>
                <c:pt idx="13">
                  <c:v>0.16804407713498623</c:v>
                </c:pt>
                <c:pt idx="14">
                  <c:v>0.15706806282722513</c:v>
                </c:pt>
                <c:pt idx="16">
                  <c:v>0.26923076923076922</c:v>
                </c:pt>
                <c:pt idx="17">
                  <c:v>0.1875</c:v>
                </c:pt>
                <c:pt idx="19">
                  <c:v>0.24793388429752067</c:v>
                </c:pt>
                <c:pt idx="20">
                  <c:v>0.2</c:v>
                </c:pt>
                <c:pt idx="22">
                  <c:v>0.24242424242424243</c:v>
                </c:pt>
                <c:pt idx="23">
                  <c:v>0.2356020942408377</c:v>
                </c:pt>
                <c:pt idx="25">
                  <c:v>0.34806629834254144</c:v>
                </c:pt>
                <c:pt idx="26">
                  <c:v>0.34895833333333331</c:v>
                </c:pt>
              </c:numCache>
            </c:numRef>
          </c:val>
          <c:extLst>
            <c:ext xmlns:c16="http://schemas.microsoft.com/office/drawing/2014/chart" uri="{C3380CC4-5D6E-409C-BE32-E72D297353CC}">
              <c16:uniqueId val="{00000003-8A00-480A-A8C9-60EEEF77D7C4}"/>
            </c:ext>
          </c:extLst>
        </c:ser>
        <c:ser>
          <c:idx val="3"/>
          <c:order val="3"/>
          <c:tx>
            <c:strRef>
              <c:f>'[「組込み／IoTに関する動向調査」 集計_データ編_3章_1（B-E）20200306★.xlsx]8-3'!$O$6</c:f>
              <c:strCache>
                <c:ptCount val="1"/>
                <c:pt idx="0">
                  <c:v>当てはまらない</c:v>
                </c:pt>
              </c:strCache>
            </c:strRef>
          </c:tx>
          <c:spPr>
            <a:solidFill>
              <a:srgbClr val="9DC3E6"/>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集計_データ編_3章_1（B-E）20200306★.xlsx]8-3'!$K$7:$K$33</c:f>
              <c:strCache>
                <c:ptCount val="27"/>
                <c:pt idx="0">
                  <c:v>セキュリティ／プライバシー保護の強化　　　　　　</c:v>
                </c:pt>
                <c:pt idx="1">
                  <c:v>100人以下（n=362）</c:v>
                </c:pt>
                <c:pt idx="2">
                  <c:v>101人以上（n=192）</c:v>
                </c:pt>
                <c:pt idx="3">
                  <c:v>適用技術の複雑化・高度化　　　　　　　　　　　</c:v>
                </c:pt>
                <c:pt idx="4">
                  <c:v>100人以下（n=364）</c:v>
                </c:pt>
                <c:pt idx="5">
                  <c:v>101人以上（n=192）</c:v>
                </c:pt>
                <c:pt idx="6">
                  <c:v>安全性の向上（機能安全への対応等）　　　</c:v>
                </c:pt>
                <c:pt idx="7">
                  <c:v>100人以下（n=363）</c:v>
                </c:pt>
                <c:pt idx="8">
                  <c:v>101人以上（n=192）</c:v>
                </c:pt>
                <c:pt idx="9">
                  <c:v>つながる対象が増加　　　　　　　　　　　　　　　　</c:v>
                </c:pt>
                <c:pt idx="10">
                  <c:v>100人以下（n=364）</c:v>
                </c:pt>
                <c:pt idx="11">
                  <c:v>101人以上（n=191）</c:v>
                </c:pt>
                <c:pt idx="12">
                  <c:v>利用形態・利用方法の多様化　　　　　　　　　</c:v>
                </c:pt>
                <c:pt idx="13">
                  <c:v>100人以下（n=363）</c:v>
                </c:pt>
                <c:pt idx="14">
                  <c:v>101人以上（n=191）</c:v>
                </c:pt>
                <c:pt idx="15">
                  <c:v> DXへの対応　　 　　　　　　　　　　　　　　　　　　</c:v>
                </c:pt>
                <c:pt idx="16">
                  <c:v>100人以下（n=364）</c:v>
                </c:pt>
                <c:pt idx="17">
                  <c:v>101人以上（n=192）</c:v>
                </c:pt>
                <c:pt idx="18">
                  <c:v>対応すべき規格等の増加　　　　　　　　　　　　　</c:v>
                </c:pt>
                <c:pt idx="19">
                  <c:v>100人以下（n=363）</c:v>
                </c:pt>
                <c:pt idx="20">
                  <c:v>101人以上（n=190）</c:v>
                </c:pt>
                <c:pt idx="21">
                  <c:v>部品の増加、プラットフォームの増加　　　　　　　</c:v>
                </c:pt>
                <c:pt idx="22">
                  <c:v>100人以下（n=363）</c:v>
                </c:pt>
                <c:pt idx="23">
                  <c:v>101人以上（n=191）</c:v>
                </c:pt>
                <c:pt idx="24">
                  <c:v>仕向地・出荷先の拡大　　　　　　　　　　　　　　</c:v>
                </c:pt>
                <c:pt idx="25">
                  <c:v>100人以下（n=362）</c:v>
                </c:pt>
                <c:pt idx="26">
                  <c:v>101人以上（n=192）</c:v>
                </c:pt>
              </c:strCache>
            </c:strRef>
          </c:cat>
          <c:val>
            <c:numRef>
              <c:f>'[「組込み／IoTに関する動向調査」 集計_データ編_3章_1（B-E）20200306★.xlsx]8-3'!$O$7:$O$33</c:f>
              <c:numCache>
                <c:formatCode>0.0%</c:formatCode>
                <c:ptCount val="27"/>
                <c:pt idx="1">
                  <c:v>5.8011049723756904E-2</c:v>
                </c:pt>
                <c:pt idx="2">
                  <c:v>3.6458333333333336E-2</c:v>
                </c:pt>
                <c:pt idx="4">
                  <c:v>3.2967032967032968E-2</c:v>
                </c:pt>
                <c:pt idx="5">
                  <c:v>3.6458333333333336E-2</c:v>
                </c:pt>
                <c:pt idx="7">
                  <c:v>6.6115702479338845E-2</c:v>
                </c:pt>
                <c:pt idx="8">
                  <c:v>7.2916666666666671E-2</c:v>
                </c:pt>
                <c:pt idx="10">
                  <c:v>8.7912087912087919E-2</c:v>
                </c:pt>
                <c:pt idx="11">
                  <c:v>4.712041884816754E-2</c:v>
                </c:pt>
                <c:pt idx="13">
                  <c:v>6.3360881542699726E-2</c:v>
                </c:pt>
                <c:pt idx="14">
                  <c:v>4.712041884816754E-2</c:v>
                </c:pt>
                <c:pt idx="16">
                  <c:v>0.14285714285714285</c:v>
                </c:pt>
                <c:pt idx="17">
                  <c:v>6.25E-2</c:v>
                </c:pt>
                <c:pt idx="19">
                  <c:v>7.9889807162534437E-2</c:v>
                </c:pt>
                <c:pt idx="20">
                  <c:v>7.8947368421052627E-2</c:v>
                </c:pt>
                <c:pt idx="22">
                  <c:v>0.11019283746556474</c:v>
                </c:pt>
                <c:pt idx="23">
                  <c:v>0.10471204188481675</c:v>
                </c:pt>
                <c:pt idx="25">
                  <c:v>0.15745856353591159</c:v>
                </c:pt>
                <c:pt idx="26">
                  <c:v>0.16666666666666666</c:v>
                </c:pt>
              </c:numCache>
            </c:numRef>
          </c:val>
          <c:extLst>
            <c:ext xmlns:c16="http://schemas.microsoft.com/office/drawing/2014/chart" uri="{C3380CC4-5D6E-409C-BE32-E72D297353CC}">
              <c16:uniqueId val="{00000004-8A00-480A-A8C9-60EEEF77D7C4}"/>
            </c:ext>
          </c:extLst>
        </c:ser>
        <c:ser>
          <c:idx val="4"/>
          <c:order val="4"/>
          <c:tx>
            <c:strRef>
              <c:f>'[「組込み／IoTに関する動向調査」 集計_データ編_3章_1（B-E）20200306★.xlsx]8-3'!$P$6</c:f>
              <c:strCache>
                <c:ptCount val="1"/>
                <c:pt idx="0">
                  <c:v>どちらともいえない</c:v>
                </c:pt>
              </c:strCache>
            </c:strRef>
          </c:tx>
          <c:spPr>
            <a:solidFill>
              <a:sysClr val="window" lastClr="FFFFFF"/>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集計_データ編_3章_1（B-E）20200306★.xlsx]8-3'!$K$7:$K$33</c:f>
              <c:strCache>
                <c:ptCount val="27"/>
                <c:pt idx="0">
                  <c:v>セキュリティ／プライバシー保護の強化　　　　　　</c:v>
                </c:pt>
                <c:pt idx="1">
                  <c:v>100人以下（n=362）</c:v>
                </c:pt>
                <c:pt idx="2">
                  <c:v>101人以上（n=192）</c:v>
                </c:pt>
                <c:pt idx="3">
                  <c:v>適用技術の複雑化・高度化　　　　　　　　　　　</c:v>
                </c:pt>
                <c:pt idx="4">
                  <c:v>100人以下（n=364）</c:v>
                </c:pt>
                <c:pt idx="5">
                  <c:v>101人以上（n=192）</c:v>
                </c:pt>
                <c:pt idx="6">
                  <c:v>安全性の向上（機能安全への対応等）　　　</c:v>
                </c:pt>
                <c:pt idx="7">
                  <c:v>100人以下（n=363）</c:v>
                </c:pt>
                <c:pt idx="8">
                  <c:v>101人以上（n=192）</c:v>
                </c:pt>
                <c:pt idx="9">
                  <c:v>つながる対象が増加　　　　　　　　　　　　　　　　</c:v>
                </c:pt>
                <c:pt idx="10">
                  <c:v>100人以下（n=364）</c:v>
                </c:pt>
                <c:pt idx="11">
                  <c:v>101人以上（n=191）</c:v>
                </c:pt>
                <c:pt idx="12">
                  <c:v>利用形態・利用方法の多様化　　　　　　　　　</c:v>
                </c:pt>
                <c:pt idx="13">
                  <c:v>100人以下（n=363）</c:v>
                </c:pt>
                <c:pt idx="14">
                  <c:v>101人以上（n=191）</c:v>
                </c:pt>
                <c:pt idx="15">
                  <c:v> DXへの対応　　 　　　　　　　　　　　　　　　　　　</c:v>
                </c:pt>
                <c:pt idx="16">
                  <c:v>100人以下（n=364）</c:v>
                </c:pt>
                <c:pt idx="17">
                  <c:v>101人以上（n=192）</c:v>
                </c:pt>
                <c:pt idx="18">
                  <c:v>対応すべき規格等の増加　　　　　　　　　　　　　</c:v>
                </c:pt>
                <c:pt idx="19">
                  <c:v>100人以下（n=363）</c:v>
                </c:pt>
                <c:pt idx="20">
                  <c:v>101人以上（n=190）</c:v>
                </c:pt>
                <c:pt idx="21">
                  <c:v>部品の増加、プラットフォームの増加　　　　　　　</c:v>
                </c:pt>
                <c:pt idx="22">
                  <c:v>100人以下（n=363）</c:v>
                </c:pt>
                <c:pt idx="23">
                  <c:v>101人以上（n=191）</c:v>
                </c:pt>
                <c:pt idx="24">
                  <c:v>仕向地・出荷先の拡大　　　　　　　　　　　　　　</c:v>
                </c:pt>
                <c:pt idx="25">
                  <c:v>100人以下（n=362）</c:v>
                </c:pt>
                <c:pt idx="26">
                  <c:v>101人以上（n=192）</c:v>
                </c:pt>
              </c:strCache>
            </c:strRef>
          </c:cat>
          <c:val>
            <c:numRef>
              <c:f>'[「組込み／IoTに関する動向調査」 集計_データ編_3章_1（B-E）20200306★.xlsx]8-3'!$P$7:$P$33</c:f>
              <c:numCache>
                <c:formatCode>0.0%</c:formatCode>
                <c:ptCount val="27"/>
                <c:pt idx="1">
                  <c:v>5.5248618784530384E-2</c:v>
                </c:pt>
                <c:pt idx="2">
                  <c:v>6.25E-2</c:v>
                </c:pt>
                <c:pt idx="4">
                  <c:v>9.3406593406593408E-2</c:v>
                </c:pt>
                <c:pt idx="5">
                  <c:v>6.25E-2</c:v>
                </c:pt>
                <c:pt idx="7">
                  <c:v>7.1625344352617082E-2</c:v>
                </c:pt>
                <c:pt idx="8">
                  <c:v>5.2083333333333336E-2</c:v>
                </c:pt>
                <c:pt idx="10">
                  <c:v>6.8681318681318687E-2</c:v>
                </c:pt>
                <c:pt idx="11">
                  <c:v>6.8062827225130892E-2</c:v>
                </c:pt>
                <c:pt idx="13">
                  <c:v>6.0606060606060608E-2</c:v>
                </c:pt>
                <c:pt idx="14">
                  <c:v>6.2827225130890049E-2</c:v>
                </c:pt>
                <c:pt idx="16">
                  <c:v>0.15109890109890109</c:v>
                </c:pt>
                <c:pt idx="17">
                  <c:v>0.13541666666666666</c:v>
                </c:pt>
                <c:pt idx="19">
                  <c:v>9.366391184573003E-2</c:v>
                </c:pt>
                <c:pt idx="20">
                  <c:v>7.3684210526315783E-2</c:v>
                </c:pt>
                <c:pt idx="22">
                  <c:v>0.12396694214876033</c:v>
                </c:pt>
                <c:pt idx="23">
                  <c:v>7.3298429319371722E-2</c:v>
                </c:pt>
                <c:pt idx="25">
                  <c:v>0.12154696132596685</c:v>
                </c:pt>
                <c:pt idx="26">
                  <c:v>9.375E-2</c:v>
                </c:pt>
              </c:numCache>
            </c:numRef>
          </c:val>
          <c:extLst>
            <c:ext xmlns:c16="http://schemas.microsoft.com/office/drawing/2014/chart" uri="{C3380CC4-5D6E-409C-BE32-E72D297353CC}">
              <c16:uniqueId val="{00000005-8A00-480A-A8C9-60EEEF77D7C4}"/>
            </c:ext>
          </c:extLst>
        </c:ser>
        <c:dLbls>
          <c:showLegendKey val="0"/>
          <c:showVal val="0"/>
          <c:showCatName val="0"/>
          <c:showSerName val="0"/>
          <c:showPercent val="0"/>
          <c:showBubbleSize val="0"/>
        </c:dLbls>
        <c:gapWidth val="40"/>
        <c:overlap val="100"/>
        <c:axId val="444567552"/>
        <c:axId val="444569088"/>
      </c:barChart>
      <c:catAx>
        <c:axId val="444567552"/>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44569088"/>
        <c:crosses val="autoZero"/>
        <c:auto val="1"/>
        <c:lblAlgn val="ctr"/>
        <c:lblOffset val="100"/>
        <c:noMultiLvlLbl val="0"/>
      </c:catAx>
      <c:valAx>
        <c:axId val="444569088"/>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44567552"/>
        <c:crosses val="autoZero"/>
        <c:crossBetween val="between"/>
      </c:valAx>
      <c:spPr>
        <a:noFill/>
        <a:ln>
          <a:solidFill>
            <a:schemeClr val="tx1">
              <a:lumMod val="50000"/>
              <a:lumOff val="50000"/>
            </a:schemeClr>
          </a:solidFill>
        </a:ln>
        <a:effectLst/>
      </c:spPr>
    </c:plotArea>
    <c:legend>
      <c:legendPos val="b"/>
      <c:layout>
        <c:manualLayout>
          <c:xMode val="edge"/>
          <c:yMode val="edge"/>
          <c:x val="0.11459193340477411"/>
          <c:y val="0.92560305571559653"/>
          <c:w val="0.77081597788442124"/>
          <c:h val="6.13888142031026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7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30067247511221"/>
          <c:y val="8.6520307683362066E-2"/>
          <c:w val="0.60317274689776201"/>
          <c:h val="0.79733398521263277"/>
        </c:manualLayout>
      </c:layout>
      <c:barChart>
        <c:barDir val="bar"/>
        <c:grouping val="stacked"/>
        <c:varyColors val="0"/>
        <c:ser>
          <c:idx val="0"/>
          <c:order val="0"/>
          <c:tx>
            <c:strRef>
              <c:f>'[「組込み／IoTに関する動向調査」 集計_データ編_3章_1（B-E）20200306★.xlsx]8-4'!$K$6</c:f>
              <c:strCache>
                <c:ptCount val="1"/>
                <c:pt idx="0">
                  <c:v>当てはまる</c:v>
                </c:pt>
              </c:strCache>
            </c:strRef>
          </c:tx>
          <c:spPr>
            <a:solidFill>
              <a:srgbClr val="FF9966"/>
            </a:solidFill>
            <a:ln>
              <a:solidFill>
                <a:sysClr val="windowText" lastClr="000000"/>
              </a:solidFill>
            </a:ln>
            <a:effectLst/>
          </c:spPr>
          <c:invertIfNegative val="0"/>
          <c:dLbls>
            <c:dLbl>
              <c:idx val="0"/>
              <c:layout>
                <c:manualLayout>
                  <c:x val="-1.1204481792717087E-2"/>
                  <c:y val="2.9366945564548695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047-4A0F-A7A1-0A1F53279402}"/>
                </c:ext>
              </c:extLst>
            </c:dLbl>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集計_データ編_3章_1（B-E）20200306★.xlsx]8-4'!$J$7:$J$33</c:f>
              <c:strCache>
                <c:ptCount val="27"/>
                <c:pt idx="0">
                  <c:v>セキュリティ／プライバシー保護の強化　　　　</c:v>
                </c:pt>
                <c:pt idx="1">
                  <c:v>IoTあり（n=362）</c:v>
                </c:pt>
                <c:pt idx="2">
                  <c:v>IoTなし（n=192）</c:v>
                </c:pt>
                <c:pt idx="3">
                  <c:v>適用技術の複雑化・高度化　　　　　　　　　</c:v>
                </c:pt>
                <c:pt idx="4">
                  <c:v>IoTあり（n=363）</c:v>
                </c:pt>
                <c:pt idx="5">
                  <c:v>IoTなし（n=193）</c:v>
                </c:pt>
                <c:pt idx="6">
                  <c:v>安全性の向上（機能安全への対応等）　</c:v>
                </c:pt>
                <c:pt idx="7">
                  <c:v>IoTあり（n=362）</c:v>
                </c:pt>
                <c:pt idx="8">
                  <c:v>IoTなし（n=193）</c:v>
                </c:pt>
                <c:pt idx="9">
                  <c:v>つながる対象が増加　　　　　　　　　　　　　　</c:v>
                </c:pt>
                <c:pt idx="10">
                  <c:v>IoTあり（n=362）</c:v>
                </c:pt>
                <c:pt idx="11">
                  <c:v>IoTなし（n=193）</c:v>
                </c:pt>
                <c:pt idx="12">
                  <c:v>利用形態・利用方法の多様化　　　　　　　</c:v>
                </c:pt>
                <c:pt idx="13">
                  <c:v>IoTあり（n=361）</c:v>
                </c:pt>
                <c:pt idx="14">
                  <c:v>IoTなし（n=193）</c:v>
                </c:pt>
                <c:pt idx="15">
                  <c:v>DXへの対応　　　　　　　　　　　　　　　　　　</c:v>
                </c:pt>
                <c:pt idx="16">
                  <c:v>IoTあり（n=363）</c:v>
                </c:pt>
                <c:pt idx="17">
                  <c:v>IoTなし（n=193）</c:v>
                </c:pt>
                <c:pt idx="18">
                  <c:v>対応すべき規格等の増加　　　　　　　　　　　</c:v>
                </c:pt>
                <c:pt idx="19">
                  <c:v>IoTあり（n=361）</c:v>
                </c:pt>
                <c:pt idx="20">
                  <c:v>IoTなし（n=192）</c:v>
                </c:pt>
                <c:pt idx="21">
                  <c:v>部品の増加、プラットフォームの増加　　　　　</c:v>
                </c:pt>
                <c:pt idx="22">
                  <c:v>IoTあり（n=362）</c:v>
                </c:pt>
                <c:pt idx="23">
                  <c:v>IoTなし（n=192）</c:v>
                </c:pt>
                <c:pt idx="24">
                  <c:v>仕向地・出荷先の拡大　　　　　　　　　　　　</c:v>
                </c:pt>
                <c:pt idx="25">
                  <c:v>IoTあり（n=361）</c:v>
                </c:pt>
                <c:pt idx="26">
                  <c:v>IoTなし（n=193）</c:v>
                </c:pt>
              </c:strCache>
            </c:strRef>
          </c:cat>
          <c:val>
            <c:numRef>
              <c:f>'[「組込み／IoTに関する動向調査」 集計_データ編_3章_1（B-E）20200306★.xlsx]8-4'!$K$7:$K$33</c:f>
              <c:numCache>
                <c:formatCode>0.0%</c:formatCode>
                <c:ptCount val="27"/>
                <c:pt idx="1">
                  <c:v>0.39502762430939226</c:v>
                </c:pt>
                <c:pt idx="2">
                  <c:v>0.40625</c:v>
                </c:pt>
                <c:pt idx="4">
                  <c:v>0.38292011019283745</c:v>
                </c:pt>
                <c:pt idx="5">
                  <c:v>0.33160621761658032</c:v>
                </c:pt>
                <c:pt idx="7">
                  <c:v>0.34530386740331492</c:v>
                </c:pt>
                <c:pt idx="8">
                  <c:v>0.29015544041450775</c:v>
                </c:pt>
                <c:pt idx="10">
                  <c:v>0.29005524861878451</c:v>
                </c:pt>
                <c:pt idx="11">
                  <c:v>0.20725388601036268</c:v>
                </c:pt>
                <c:pt idx="13">
                  <c:v>0.27977839335180055</c:v>
                </c:pt>
                <c:pt idx="14">
                  <c:v>0.22279792746113988</c:v>
                </c:pt>
                <c:pt idx="16">
                  <c:v>0.20661157024793389</c:v>
                </c:pt>
                <c:pt idx="17">
                  <c:v>0.17616580310880828</c:v>
                </c:pt>
                <c:pt idx="19">
                  <c:v>0.20498614958448755</c:v>
                </c:pt>
                <c:pt idx="20">
                  <c:v>0.15625</c:v>
                </c:pt>
                <c:pt idx="22">
                  <c:v>0.16574585635359115</c:v>
                </c:pt>
                <c:pt idx="23">
                  <c:v>0.16666666666666666</c:v>
                </c:pt>
                <c:pt idx="25">
                  <c:v>0.11080332409972299</c:v>
                </c:pt>
                <c:pt idx="26">
                  <c:v>8.8082901554404139E-2</c:v>
                </c:pt>
              </c:numCache>
            </c:numRef>
          </c:val>
          <c:extLst>
            <c:ext xmlns:c16="http://schemas.microsoft.com/office/drawing/2014/chart" uri="{C3380CC4-5D6E-409C-BE32-E72D297353CC}">
              <c16:uniqueId val="{00000001-7047-4A0F-A7A1-0A1F53279402}"/>
            </c:ext>
          </c:extLst>
        </c:ser>
        <c:ser>
          <c:idx val="2"/>
          <c:order val="1"/>
          <c:tx>
            <c:strRef>
              <c:f>'[「組込み／IoTに関する動向調査」 集計_データ編_3章_1（B-E）20200306★.xlsx]8-4'!$L$6</c:f>
              <c:strCache>
                <c:ptCount val="1"/>
                <c:pt idx="0">
                  <c:v>やや当てはまる</c:v>
                </c:pt>
              </c:strCache>
            </c:strRef>
          </c:tx>
          <c:spPr>
            <a:solidFill>
              <a:srgbClr val="FFCC99"/>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集計_データ編_3章_1（B-E）20200306★.xlsx]8-4'!$J$7:$J$33</c:f>
              <c:strCache>
                <c:ptCount val="27"/>
                <c:pt idx="0">
                  <c:v>セキュリティ／プライバシー保護の強化　　　　</c:v>
                </c:pt>
                <c:pt idx="1">
                  <c:v>IoTあり（n=362）</c:v>
                </c:pt>
                <c:pt idx="2">
                  <c:v>IoTなし（n=192）</c:v>
                </c:pt>
                <c:pt idx="3">
                  <c:v>適用技術の複雑化・高度化　　　　　　　　　</c:v>
                </c:pt>
                <c:pt idx="4">
                  <c:v>IoTあり（n=363）</c:v>
                </c:pt>
                <c:pt idx="5">
                  <c:v>IoTなし（n=193）</c:v>
                </c:pt>
                <c:pt idx="6">
                  <c:v>安全性の向上（機能安全への対応等）　</c:v>
                </c:pt>
                <c:pt idx="7">
                  <c:v>IoTあり（n=362）</c:v>
                </c:pt>
                <c:pt idx="8">
                  <c:v>IoTなし（n=193）</c:v>
                </c:pt>
                <c:pt idx="9">
                  <c:v>つながる対象が増加　　　　　　　　　　　　　　</c:v>
                </c:pt>
                <c:pt idx="10">
                  <c:v>IoTあり（n=362）</c:v>
                </c:pt>
                <c:pt idx="11">
                  <c:v>IoTなし（n=193）</c:v>
                </c:pt>
                <c:pt idx="12">
                  <c:v>利用形態・利用方法の多様化　　　　　　　</c:v>
                </c:pt>
                <c:pt idx="13">
                  <c:v>IoTあり（n=361）</c:v>
                </c:pt>
                <c:pt idx="14">
                  <c:v>IoTなし（n=193）</c:v>
                </c:pt>
                <c:pt idx="15">
                  <c:v>DXへの対応　　　　　　　　　　　　　　　　　　</c:v>
                </c:pt>
                <c:pt idx="16">
                  <c:v>IoTあり（n=363）</c:v>
                </c:pt>
                <c:pt idx="17">
                  <c:v>IoTなし（n=193）</c:v>
                </c:pt>
                <c:pt idx="18">
                  <c:v>対応すべき規格等の増加　　　　　　　　　　　</c:v>
                </c:pt>
                <c:pt idx="19">
                  <c:v>IoTあり（n=361）</c:v>
                </c:pt>
                <c:pt idx="20">
                  <c:v>IoTなし（n=192）</c:v>
                </c:pt>
                <c:pt idx="21">
                  <c:v>部品の増加、プラットフォームの増加　　　　　</c:v>
                </c:pt>
                <c:pt idx="22">
                  <c:v>IoTあり（n=362）</c:v>
                </c:pt>
                <c:pt idx="23">
                  <c:v>IoTなし（n=192）</c:v>
                </c:pt>
                <c:pt idx="24">
                  <c:v>仕向地・出荷先の拡大　　　　　　　　　　　　</c:v>
                </c:pt>
                <c:pt idx="25">
                  <c:v>IoTあり（n=361）</c:v>
                </c:pt>
                <c:pt idx="26">
                  <c:v>IoTなし（n=193）</c:v>
                </c:pt>
              </c:strCache>
            </c:strRef>
          </c:cat>
          <c:val>
            <c:numRef>
              <c:f>'[「組込み／IoTに関する動向調査」 集計_データ編_3章_1（B-E）20200306★.xlsx]8-4'!$L$7:$L$33</c:f>
              <c:numCache>
                <c:formatCode>0.0%</c:formatCode>
                <c:ptCount val="27"/>
                <c:pt idx="1">
                  <c:v>0.35911602209944754</c:v>
                </c:pt>
                <c:pt idx="2">
                  <c:v>0.34375</c:v>
                </c:pt>
                <c:pt idx="4">
                  <c:v>0.4462809917355372</c:v>
                </c:pt>
                <c:pt idx="5">
                  <c:v>0.35751295336787564</c:v>
                </c:pt>
                <c:pt idx="7">
                  <c:v>0.37016574585635359</c:v>
                </c:pt>
                <c:pt idx="8">
                  <c:v>0.39896373056994816</c:v>
                </c:pt>
                <c:pt idx="10">
                  <c:v>0.41988950276243092</c:v>
                </c:pt>
                <c:pt idx="11">
                  <c:v>0.37305699481865284</c:v>
                </c:pt>
                <c:pt idx="13">
                  <c:v>0.48476454293628807</c:v>
                </c:pt>
                <c:pt idx="14">
                  <c:v>0.40414507772020725</c:v>
                </c:pt>
                <c:pt idx="16">
                  <c:v>0.34986225895316803</c:v>
                </c:pt>
                <c:pt idx="17">
                  <c:v>0.21243523316062177</c:v>
                </c:pt>
                <c:pt idx="19">
                  <c:v>0.4376731301939058</c:v>
                </c:pt>
                <c:pt idx="20">
                  <c:v>0.36979166666666669</c:v>
                </c:pt>
                <c:pt idx="22">
                  <c:v>0.40883977900552487</c:v>
                </c:pt>
                <c:pt idx="23">
                  <c:v>0.32291666666666669</c:v>
                </c:pt>
                <c:pt idx="25">
                  <c:v>0.28254847645429365</c:v>
                </c:pt>
                <c:pt idx="26">
                  <c:v>0.26424870466321243</c:v>
                </c:pt>
              </c:numCache>
            </c:numRef>
          </c:val>
          <c:extLst>
            <c:ext xmlns:c16="http://schemas.microsoft.com/office/drawing/2014/chart" uri="{C3380CC4-5D6E-409C-BE32-E72D297353CC}">
              <c16:uniqueId val="{00000002-7047-4A0F-A7A1-0A1F53279402}"/>
            </c:ext>
          </c:extLst>
        </c:ser>
        <c:ser>
          <c:idx val="1"/>
          <c:order val="2"/>
          <c:tx>
            <c:strRef>
              <c:f>'[「組込み／IoTに関する動向調査」 集計_データ編_3章_1（B-E）20200306★.xlsx]8-4'!$M$6</c:f>
              <c:strCache>
                <c:ptCount val="1"/>
                <c:pt idx="0">
                  <c:v>あまり当てはまらない</c:v>
                </c:pt>
              </c:strCache>
            </c:strRef>
          </c:tx>
          <c:spPr>
            <a:solidFill>
              <a:srgbClr val="3366FF"/>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集計_データ編_3章_1（B-E）20200306★.xlsx]8-4'!$J$7:$J$33</c:f>
              <c:strCache>
                <c:ptCount val="27"/>
                <c:pt idx="0">
                  <c:v>セキュリティ／プライバシー保護の強化　　　　</c:v>
                </c:pt>
                <c:pt idx="1">
                  <c:v>IoTあり（n=362）</c:v>
                </c:pt>
                <c:pt idx="2">
                  <c:v>IoTなし（n=192）</c:v>
                </c:pt>
                <c:pt idx="3">
                  <c:v>適用技術の複雑化・高度化　　　　　　　　　</c:v>
                </c:pt>
                <c:pt idx="4">
                  <c:v>IoTあり（n=363）</c:v>
                </c:pt>
                <c:pt idx="5">
                  <c:v>IoTなし（n=193）</c:v>
                </c:pt>
                <c:pt idx="6">
                  <c:v>安全性の向上（機能安全への対応等）　</c:v>
                </c:pt>
                <c:pt idx="7">
                  <c:v>IoTあり（n=362）</c:v>
                </c:pt>
                <c:pt idx="8">
                  <c:v>IoTなし（n=193）</c:v>
                </c:pt>
                <c:pt idx="9">
                  <c:v>つながる対象が増加　　　　　　　　　　　　　　</c:v>
                </c:pt>
                <c:pt idx="10">
                  <c:v>IoTあり（n=362）</c:v>
                </c:pt>
                <c:pt idx="11">
                  <c:v>IoTなし（n=193）</c:v>
                </c:pt>
                <c:pt idx="12">
                  <c:v>利用形態・利用方法の多様化　　　　　　　</c:v>
                </c:pt>
                <c:pt idx="13">
                  <c:v>IoTあり（n=361）</c:v>
                </c:pt>
                <c:pt idx="14">
                  <c:v>IoTなし（n=193）</c:v>
                </c:pt>
                <c:pt idx="15">
                  <c:v>DXへの対応　　　　　　　　　　　　　　　　　　</c:v>
                </c:pt>
                <c:pt idx="16">
                  <c:v>IoTあり（n=363）</c:v>
                </c:pt>
                <c:pt idx="17">
                  <c:v>IoTなし（n=193）</c:v>
                </c:pt>
                <c:pt idx="18">
                  <c:v>対応すべき規格等の増加　　　　　　　　　　　</c:v>
                </c:pt>
                <c:pt idx="19">
                  <c:v>IoTあり（n=361）</c:v>
                </c:pt>
                <c:pt idx="20">
                  <c:v>IoTなし（n=192）</c:v>
                </c:pt>
                <c:pt idx="21">
                  <c:v>部品の増加、プラットフォームの増加　　　　　</c:v>
                </c:pt>
                <c:pt idx="22">
                  <c:v>IoTあり（n=362）</c:v>
                </c:pt>
                <c:pt idx="23">
                  <c:v>IoTなし（n=192）</c:v>
                </c:pt>
                <c:pt idx="24">
                  <c:v>仕向地・出荷先の拡大　　　　　　　　　　　　</c:v>
                </c:pt>
                <c:pt idx="25">
                  <c:v>IoTあり（n=361）</c:v>
                </c:pt>
                <c:pt idx="26">
                  <c:v>IoTなし（n=193）</c:v>
                </c:pt>
              </c:strCache>
            </c:strRef>
          </c:cat>
          <c:val>
            <c:numRef>
              <c:f>'[「組込み／IoTに関する動向調査」 集計_データ編_3章_1（B-E）20200306★.xlsx]8-4'!$M$7:$M$33</c:f>
              <c:numCache>
                <c:formatCode>0.0%</c:formatCode>
                <c:ptCount val="27"/>
                <c:pt idx="1">
                  <c:v>0.14640883977900551</c:v>
                </c:pt>
                <c:pt idx="2">
                  <c:v>0.125</c:v>
                </c:pt>
                <c:pt idx="4">
                  <c:v>8.2644628099173556E-2</c:v>
                </c:pt>
                <c:pt idx="5">
                  <c:v>0.13989637305699482</c:v>
                </c:pt>
                <c:pt idx="7">
                  <c:v>0.16850828729281769</c:v>
                </c:pt>
                <c:pt idx="8">
                  <c:v>0.14507772020725387</c:v>
                </c:pt>
                <c:pt idx="10">
                  <c:v>0.16574585635359115</c:v>
                </c:pt>
                <c:pt idx="11">
                  <c:v>0.24352331606217617</c:v>
                </c:pt>
                <c:pt idx="13">
                  <c:v>0.14127423822714683</c:v>
                </c:pt>
                <c:pt idx="14">
                  <c:v>0.20725388601036268</c:v>
                </c:pt>
                <c:pt idx="16">
                  <c:v>0.21763085399449036</c:v>
                </c:pt>
                <c:pt idx="17">
                  <c:v>0.28497409326424872</c:v>
                </c:pt>
                <c:pt idx="19">
                  <c:v>0.21329639889196675</c:v>
                </c:pt>
                <c:pt idx="20">
                  <c:v>0.265625</c:v>
                </c:pt>
                <c:pt idx="22">
                  <c:v>0.24033149171270718</c:v>
                </c:pt>
                <c:pt idx="23">
                  <c:v>0.23958333333333334</c:v>
                </c:pt>
                <c:pt idx="25">
                  <c:v>0.34626038781163437</c:v>
                </c:pt>
                <c:pt idx="26">
                  <c:v>0.35233160621761656</c:v>
                </c:pt>
              </c:numCache>
            </c:numRef>
          </c:val>
          <c:extLst>
            <c:ext xmlns:c16="http://schemas.microsoft.com/office/drawing/2014/chart" uri="{C3380CC4-5D6E-409C-BE32-E72D297353CC}">
              <c16:uniqueId val="{00000003-7047-4A0F-A7A1-0A1F53279402}"/>
            </c:ext>
          </c:extLst>
        </c:ser>
        <c:ser>
          <c:idx val="3"/>
          <c:order val="3"/>
          <c:tx>
            <c:strRef>
              <c:f>'[「組込み／IoTに関する動向調査」 集計_データ編_3章_1（B-E）20200306★.xlsx]8-4'!$N$6</c:f>
              <c:strCache>
                <c:ptCount val="1"/>
                <c:pt idx="0">
                  <c:v>当てはまらない</c:v>
                </c:pt>
              </c:strCache>
            </c:strRef>
          </c:tx>
          <c:spPr>
            <a:solidFill>
              <a:srgbClr val="9DC3E6"/>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集計_データ編_3章_1（B-E）20200306★.xlsx]8-4'!$J$7:$J$33</c:f>
              <c:strCache>
                <c:ptCount val="27"/>
                <c:pt idx="0">
                  <c:v>セキュリティ／プライバシー保護の強化　　　　</c:v>
                </c:pt>
                <c:pt idx="1">
                  <c:v>IoTあり（n=362）</c:v>
                </c:pt>
                <c:pt idx="2">
                  <c:v>IoTなし（n=192）</c:v>
                </c:pt>
                <c:pt idx="3">
                  <c:v>適用技術の複雑化・高度化　　　　　　　　　</c:v>
                </c:pt>
                <c:pt idx="4">
                  <c:v>IoTあり（n=363）</c:v>
                </c:pt>
                <c:pt idx="5">
                  <c:v>IoTなし（n=193）</c:v>
                </c:pt>
                <c:pt idx="6">
                  <c:v>安全性の向上（機能安全への対応等）　</c:v>
                </c:pt>
                <c:pt idx="7">
                  <c:v>IoTあり（n=362）</c:v>
                </c:pt>
                <c:pt idx="8">
                  <c:v>IoTなし（n=193）</c:v>
                </c:pt>
                <c:pt idx="9">
                  <c:v>つながる対象が増加　　　　　　　　　　　　　　</c:v>
                </c:pt>
                <c:pt idx="10">
                  <c:v>IoTあり（n=362）</c:v>
                </c:pt>
                <c:pt idx="11">
                  <c:v>IoTなし（n=193）</c:v>
                </c:pt>
                <c:pt idx="12">
                  <c:v>利用形態・利用方法の多様化　　　　　　　</c:v>
                </c:pt>
                <c:pt idx="13">
                  <c:v>IoTあり（n=361）</c:v>
                </c:pt>
                <c:pt idx="14">
                  <c:v>IoTなし（n=193）</c:v>
                </c:pt>
                <c:pt idx="15">
                  <c:v>DXへの対応　　　　　　　　　　　　　　　　　　</c:v>
                </c:pt>
                <c:pt idx="16">
                  <c:v>IoTあり（n=363）</c:v>
                </c:pt>
                <c:pt idx="17">
                  <c:v>IoTなし（n=193）</c:v>
                </c:pt>
                <c:pt idx="18">
                  <c:v>対応すべき規格等の増加　　　　　　　　　　　</c:v>
                </c:pt>
                <c:pt idx="19">
                  <c:v>IoTあり（n=361）</c:v>
                </c:pt>
                <c:pt idx="20">
                  <c:v>IoTなし（n=192）</c:v>
                </c:pt>
                <c:pt idx="21">
                  <c:v>部品の増加、プラットフォームの増加　　　　　</c:v>
                </c:pt>
                <c:pt idx="22">
                  <c:v>IoTあり（n=362）</c:v>
                </c:pt>
                <c:pt idx="23">
                  <c:v>IoTなし（n=192）</c:v>
                </c:pt>
                <c:pt idx="24">
                  <c:v>仕向地・出荷先の拡大　　　　　　　　　　　　</c:v>
                </c:pt>
                <c:pt idx="25">
                  <c:v>IoTあり（n=361）</c:v>
                </c:pt>
                <c:pt idx="26">
                  <c:v>IoTなし（n=193）</c:v>
                </c:pt>
              </c:strCache>
            </c:strRef>
          </c:cat>
          <c:val>
            <c:numRef>
              <c:f>'[「組込み／IoTに関する動向調査」 集計_データ編_3章_1（B-E）20200306★.xlsx]8-4'!$N$7:$N$33</c:f>
              <c:numCache>
                <c:formatCode>0.0%</c:formatCode>
                <c:ptCount val="27"/>
                <c:pt idx="1">
                  <c:v>4.1436464088397788E-2</c:v>
                </c:pt>
                <c:pt idx="2">
                  <c:v>6.7708333333333329E-2</c:v>
                </c:pt>
                <c:pt idx="4">
                  <c:v>2.2038567493112948E-2</c:v>
                </c:pt>
                <c:pt idx="5">
                  <c:v>5.6994818652849742E-2</c:v>
                </c:pt>
                <c:pt idx="7">
                  <c:v>5.8011049723756904E-2</c:v>
                </c:pt>
                <c:pt idx="8">
                  <c:v>8.8082901554404139E-2</c:v>
                </c:pt>
                <c:pt idx="10">
                  <c:v>5.2486187845303865E-2</c:v>
                </c:pt>
                <c:pt idx="11">
                  <c:v>0.11398963730569948</c:v>
                </c:pt>
                <c:pt idx="13">
                  <c:v>3.8781163434903045E-2</c:v>
                </c:pt>
                <c:pt idx="14">
                  <c:v>9.3264248704663211E-2</c:v>
                </c:pt>
                <c:pt idx="16">
                  <c:v>9.0909090909090912E-2</c:v>
                </c:pt>
                <c:pt idx="17">
                  <c:v>0.16062176165803108</c:v>
                </c:pt>
                <c:pt idx="19">
                  <c:v>5.817174515235457E-2</c:v>
                </c:pt>
                <c:pt idx="20">
                  <c:v>0.11979166666666667</c:v>
                </c:pt>
                <c:pt idx="22">
                  <c:v>9.9447513812154692E-2</c:v>
                </c:pt>
                <c:pt idx="23">
                  <c:v>0.125</c:v>
                </c:pt>
                <c:pt idx="25">
                  <c:v>0.1440443213296399</c:v>
                </c:pt>
                <c:pt idx="26">
                  <c:v>0.19170984455958548</c:v>
                </c:pt>
              </c:numCache>
            </c:numRef>
          </c:val>
          <c:extLst>
            <c:ext xmlns:c16="http://schemas.microsoft.com/office/drawing/2014/chart" uri="{C3380CC4-5D6E-409C-BE32-E72D297353CC}">
              <c16:uniqueId val="{00000004-7047-4A0F-A7A1-0A1F53279402}"/>
            </c:ext>
          </c:extLst>
        </c:ser>
        <c:ser>
          <c:idx val="4"/>
          <c:order val="4"/>
          <c:tx>
            <c:strRef>
              <c:f>'[「組込み／IoTに関する動向調査」 集計_データ編_3章_1（B-E）20200306★.xlsx]8-4'!$O$6</c:f>
              <c:strCache>
                <c:ptCount val="1"/>
                <c:pt idx="0">
                  <c:v>どちらともいえない</c:v>
                </c:pt>
              </c:strCache>
            </c:strRef>
          </c:tx>
          <c:spPr>
            <a:solidFill>
              <a:sysClr val="window" lastClr="FFFFFF"/>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集計_データ編_3章_1（B-E）20200306★.xlsx]8-4'!$J$7:$J$33</c:f>
              <c:strCache>
                <c:ptCount val="27"/>
                <c:pt idx="0">
                  <c:v>セキュリティ／プライバシー保護の強化　　　　</c:v>
                </c:pt>
                <c:pt idx="1">
                  <c:v>IoTあり（n=362）</c:v>
                </c:pt>
                <c:pt idx="2">
                  <c:v>IoTなし（n=192）</c:v>
                </c:pt>
                <c:pt idx="3">
                  <c:v>適用技術の複雑化・高度化　　　　　　　　　</c:v>
                </c:pt>
                <c:pt idx="4">
                  <c:v>IoTあり（n=363）</c:v>
                </c:pt>
                <c:pt idx="5">
                  <c:v>IoTなし（n=193）</c:v>
                </c:pt>
                <c:pt idx="6">
                  <c:v>安全性の向上（機能安全への対応等）　</c:v>
                </c:pt>
                <c:pt idx="7">
                  <c:v>IoTあり（n=362）</c:v>
                </c:pt>
                <c:pt idx="8">
                  <c:v>IoTなし（n=193）</c:v>
                </c:pt>
                <c:pt idx="9">
                  <c:v>つながる対象が増加　　　　　　　　　　　　　　</c:v>
                </c:pt>
                <c:pt idx="10">
                  <c:v>IoTあり（n=362）</c:v>
                </c:pt>
                <c:pt idx="11">
                  <c:v>IoTなし（n=193）</c:v>
                </c:pt>
                <c:pt idx="12">
                  <c:v>利用形態・利用方法の多様化　　　　　　　</c:v>
                </c:pt>
                <c:pt idx="13">
                  <c:v>IoTあり（n=361）</c:v>
                </c:pt>
                <c:pt idx="14">
                  <c:v>IoTなし（n=193）</c:v>
                </c:pt>
                <c:pt idx="15">
                  <c:v>DXへの対応　　　　　　　　　　　　　　　　　　</c:v>
                </c:pt>
                <c:pt idx="16">
                  <c:v>IoTあり（n=363）</c:v>
                </c:pt>
                <c:pt idx="17">
                  <c:v>IoTなし（n=193）</c:v>
                </c:pt>
                <c:pt idx="18">
                  <c:v>対応すべき規格等の増加　　　　　　　　　　　</c:v>
                </c:pt>
                <c:pt idx="19">
                  <c:v>IoTあり（n=361）</c:v>
                </c:pt>
                <c:pt idx="20">
                  <c:v>IoTなし（n=192）</c:v>
                </c:pt>
                <c:pt idx="21">
                  <c:v>部品の増加、プラットフォームの増加　　　　　</c:v>
                </c:pt>
                <c:pt idx="22">
                  <c:v>IoTあり（n=362）</c:v>
                </c:pt>
                <c:pt idx="23">
                  <c:v>IoTなし（n=192）</c:v>
                </c:pt>
                <c:pt idx="24">
                  <c:v>仕向地・出荷先の拡大　　　　　　　　　　　　</c:v>
                </c:pt>
                <c:pt idx="25">
                  <c:v>IoTあり（n=361）</c:v>
                </c:pt>
                <c:pt idx="26">
                  <c:v>IoTなし（n=193）</c:v>
                </c:pt>
              </c:strCache>
            </c:strRef>
          </c:cat>
          <c:val>
            <c:numRef>
              <c:f>'[「組込み／IoTに関する動向調査」 集計_データ編_3章_1（B-E）20200306★.xlsx]8-4'!$O$7:$O$33</c:f>
              <c:numCache>
                <c:formatCode>0.0%</c:formatCode>
                <c:ptCount val="27"/>
                <c:pt idx="1">
                  <c:v>5.8011049723756904E-2</c:v>
                </c:pt>
                <c:pt idx="2">
                  <c:v>5.7291666666666664E-2</c:v>
                </c:pt>
                <c:pt idx="4">
                  <c:v>6.6115702479338845E-2</c:v>
                </c:pt>
                <c:pt idx="5">
                  <c:v>0.11398963730569948</c:v>
                </c:pt>
                <c:pt idx="7">
                  <c:v>5.8011049723756904E-2</c:v>
                </c:pt>
                <c:pt idx="8">
                  <c:v>7.7720207253886009E-2</c:v>
                </c:pt>
                <c:pt idx="10">
                  <c:v>7.18232044198895E-2</c:v>
                </c:pt>
                <c:pt idx="11">
                  <c:v>6.2176165803108807E-2</c:v>
                </c:pt>
                <c:pt idx="13">
                  <c:v>5.5401662049861494E-2</c:v>
                </c:pt>
                <c:pt idx="14">
                  <c:v>7.2538860103626937E-2</c:v>
                </c:pt>
                <c:pt idx="16">
                  <c:v>0.13498622589531681</c:v>
                </c:pt>
                <c:pt idx="17">
                  <c:v>0.16580310880829016</c:v>
                </c:pt>
                <c:pt idx="19">
                  <c:v>8.5872576177285317E-2</c:v>
                </c:pt>
                <c:pt idx="20">
                  <c:v>8.8541666666666671E-2</c:v>
                </c:pt>
                <c:pt idx="22">
                  <c:v>8.5635359116022103E-2</c:v>
                </c:pt>
                <c:pt idx="23">
                  <c:v>0.14583333333333334</c:v>
                </c:pt>
                <c:pt idx="25">
                  <c:v>0.11634349030470914</c:v>
                </c:pt>
                <c:pt idx="26">
                  <c:v>0.10362694300518134</c:v>
                </c:pt>
              </c:numCache>
            </c:numRef>
          </c:val>
          <c:extLst>
            <c:ext xmlns:c16="http://schemas.microsoft.com/office/drawing/2014/chart" uri="{C3380CC4-5D6E-409C-BE32-E72D297353CC}">
              <c16:uniqueId val="{00000005-7047-4A0F-A7A1-0A1F53279402}"/>
            </c:ext>
          </c:extLst>
        </c:ser>
        <c:dLbls>
          <c:showLegendKey val="0"/>
          <c:showVal val="0"/>
          <c:showCatName val="0"/>
          <c:showSerName val="0"/>
          <c:showPercent val="0"/>
          <c:showBubbleSize val="0"/>
        </c:dLbls>
        <c:gapWidth val="40"/>
        <c:overlap val="100"/>
        <c:axId val="444981248"/>
        <c:axId val="444982784"/>
      </c:barChart>
      <c:catAx>
        <c:axId val="444981248"/>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44982784"/>
        <c:crosses val="autoZero"/>
        <c:auto val="1"/>
        <c:lblAlgn val="ctr"/>
        <c:lblOffset val="100"/>
        <c:noMultiLvlLbl val="0"/>
      </c:catAx>
      <c:valAx>
        <c:axId val="444982784"/>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44981248"/>
        <c:crosses val="autoZero"/>
        <c:crossBetween val="between"/>
      </c:valAx>
      <c:spPr>
        <a:noFill/>
        <a:ln>
          <a:solidFill>
            <a:schemeClr val="tx1">
              <a:lumMod val="50000"/>
              <a:lumOff val="50000"/>
            </a:schemeClr>
          </a:solidFill>
        </a:ln>
        <a:effectLst/>
      </c:spPr>
    </c:plotArea>
    <c:legend>
      <c:legendPos val="b"/>
      <c:layout>
        <c:manualLayout>
          <c:xMode val="edge"/>
          <c:yMode val="edge"/>
          <c:x val="0.11459193340477411"/>
          <c:y val="0.93005283430480279"/>
          <c:w val="0.77081597788442124"/>
          <c:h val="5.696015270818420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7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30067247511221"/>
          <c:y val="8.6520307683362066E-2"/>
          <c:w val="0.60317274689776201"/>
          <c:h val="0.79733398521263277"/>
        </c:manualLayout>
      </c:layout>
      <c:barChart>
        <c:barDir val="bar"/>
        <c:grouping val="stacked"/>
        <c:varyColors val="0"/>
        <c:ser>
          <c:idx val="0"/>
          <c:order val="0"/>
          <c:tx>
            <c:strRef>
              <c:f>'[「組込み／IoTに関する動向調査」 集計_データ編_3章_1（B-E）20200306★.xlsx]8-5'!$K$6</c:f>
              <c:strCache>
                <c:ptCount val="1"/>
                <c:pt idx="0">
                  <c:v>当てはまる</c:v>
                </c:pt>
              </c:strCache>
            </c:strRef>
          </c:tx>
          <c:spPr>
            <a:solidFill>
              <a:srgbClr val="FF9966"/>
            </a:solidFill>
            <a:ln>
              <a:solidFill>
                <a:sysClr val="windowText" lastClr="000000"/>
              </a:solidFill>
            </a:ln>
            <a:effectLst/>
          </c:spPr>
          <c:invertIfNegative val="0"/>
          <c:dLbls>
            <c:dLbl>
              <c:idx val="0"/>
              <c:layout>
                <c:manualLayout>
                  <c:x val="-1.1204481792717087E-2"/>
                  <c:y val="2.9366945564548695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126-4193-89CB-51D104662097}"/>
                </c:ext>
              </c:extLst>
            </c:dLbl>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集計_データ編_3章_1（B-E）20200306★.xlsx]8-5'!$J$7:$J$33</c:f>
              <c:strCache>
                <c:ptCount val="27"/>
                <c:pt idx="0">
                  <c:v>セキュリティ／プライバシー保護の強化　　　　　</c:v>
                </c:pt>
                <c:pt idx="1">
                  <c:v>AIあり（n=315）</c:v>
                </c:pt>
                <c:pt idx="2">
                  <c:v>AIなし（n=234）</c:v>
                </c:pt>
                <c:pt idx="3">
                  <c:v>適用技術の複雑化・高度化 　　　　　　　　　</c:v>
                </c:pt>
                <c:pt idx="4">
                  <c:v>AIあり（n=315）</c:v>
                </c:pt>
                <c:pt idx="5">
                  <c:v>AIなし（n=236）</c:v>
                </c:pt>
                <c:pt idx="6">
                  <c:v>安全性の向上（機能安全への対応等）　　</c:v>
                </c:pt>
                <c:pt idx="7">
                  <c:v>AIあり（n=315）</c:v>
                </c:pt>
                <c:pt idx="8">
                  <c:v>AIなし（n=235）</c:v>
                </c:pt>
                <c:pt idx="9">
                  <c:v>つながる対象が増加　　　　　　　　　　　　　　　</c:v>
                </c:pt>
                <c:pt idx="10">
                  <c:v>AIあり（n=315）</c:v>
                </c:pt>
                <c:pt idx="11">
                  <c:v>AIなし（n=235）</c:v>
                </c:pt>
                <c:pt idx="12">
                  <c:v>利用形態・利用方法の多様化 　　　　　　　　</c:v>
                </c:pt>
                <c:pt idx="13">
                  <c:v>AIあり（n=314）</c:v>
                </c:pt>
                <c:pt idx="14">
                  <c:v>AIなし（n=235）</c:v>
                </c:pt>
                <c:pt idx="15">
                  <c:v> DXへの対応　　　　　　　　　　　　　　　　　　　</c:v>
                </c:pt>
                <c:pt idx="16">
                  <c:v>AIあり（n=316）</c:v>
                </c:pt>
                <c:pt idx="17">
                  <c:v>AIなし（n=235）</c:v>
                </c:pt>
                <c:pt idx="18">
                  <c:v>対応すべき規格等の増加　　　　　　　　　　　　</c:v>
                </c:pt>
                <c:pt idx="19">
                  <c:v>AIあり（n=313）</c:v>
                </c:pt>
                <c:pt idx="20">
                  <c:v>AIなし（n=235）</c:v>
                </c:pt>
                <c:pt idx="21">
                  <c:v>部品の増加、プラットフォームの増加　　　　　　</c:v>
                </c:pt>
                <c:pt idx="22">
                  <c:v>AIあり（n=315）</c:v>
                </c:pt>
                <c:pt idx="23">
                  <c:v>AIなし（n=234）</c:v>
                </c:pt>
                <c:pt idx="24">
                  <c:v>仕向地・出荷先の拡大 　　　　　　　　　　　　　</c:v>
                </c:pt>
                <c:pt idx="25">
                  <c:v>AIあり（n=315）</c:v>
                </c:pt>
                <c:pt idx="26">
                  <c:v>AIなし（n=234）</c:v>
                </c:pt>
              </c:strCache>
            </c:strRef>
          </c:cat>
          <c:val>
            <c:numRef>
              <c:f>'[「組込み／IoTに関する動向調査」 集計_データ編_3章_1（B-E）20200306★.xlsx]8-5'!$K$7:$K$33</c:f>
              <c:numCache>
                <c:formatCode>0.0%</c:formatCode>
                <c:ptCount val="27"/>
                <c:pt idx="1">
                  <c:v>0.46666666666666667</c:v>
                </c:pt>
                <c:pt idx="2">
                  <c:v>0.3034188034188034</c:v>
                </c:pt>
                <c:pt idx="4">
                  <c:v>0.42222222222222222</c:v>
                </c:pt>
                <c:pt idx="5">
                  <c:v>0.28813559322033899</c:v>
                </c:pt>
                <c:pt idx="7">
                  <c:v>0.38412698412698415</c:v>
                </c:pt>
                <c:pt idx="8">
                  <c:v>0.24255319148936169</c:v>
                </c:pt>
                <c:pt idx="10">
                  <c:v>0.32380952380952382</c:v>
                </c:pt>
                <c:pt idx="11">
                  <c:v>0.17446808510638298</c:v>
                </c:pt>
                <c:pt idx="13">
                  <c:v>0.29617834394904458</c:v>
                </c:pt>
                <c:pt idx="14">
                  <c:v>0.21276595744680851</c:v>
                </c:pt>
                <c:pt idx="16">
                  <c:v>0.25949367088607594</c:v>
                </c:pt>
                <c:pt idx="17">
                  <c:v>0.10638297872340426</c:v>
                </c:pt>
                <c:pt idx="19">
                  <c:v>0.20766773162939298</c:v>
                </c:pt>
                <c:pt idx="20">
                  <c:v>0.15319148936170213</c:v>
                </c:pt>
                <c:pt idx="22">
                  <c:v>0.20634920634920634</c:v>
                </c:pt>
                <c:pt idx="23">
                  <c:v>0.10683760683760683</c:v>
                </c:pt>
                <c:pt idx="25">
                  <c:v>0.13333333333333333</c:v>
                </c:pt>
                <c:pt idx="26">
                  <c:v>5.9829059829059832E-2</c:v>
                </c:pt>
              </c:numCache>
            </c:numRef>
          </c:val>
          <c:extLst>
            <c:ext xmlns:c16="http://schemas.microsoft.com/office/drawing/2014/chart" uri="{C3380CC4-5D6E-409C-BE32-E72D297353CC}">
              <c16:uniqueId val="{00000001-8126-4193-89CB-51D104662097}"/>
            </c:ext>
          </c:extLst>
        </c:ser>
        <c:ser>
          <c:idx val="2"/>
          <c:order val="1"/>
          <c:tx>
            <c:strRef>
              <c:f>'[「組込み／IoTに関する動向調査」 集計_データ編_3章_1（B-E）20200306★.xlsx]8-5'!$L$6</c:f>
              <c:strCache>
                <c:ptCount val="1"/>
                <c:pt idx="0">
                  <c:v>やや当てはまる</c:v>
                </c:pt>
              </c:strCache>
            </c:strRef>
          </c:tx>
          <c:spPr>
            <a:solidFill>
              <a:srgbClr val="FFCC99"/>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集計_データ編_3章_1（B-E）20200306★.xlsx]8-5'!$J$7:$J$33</c:f>
              <c:strCache>
                <c:ptCount val="27"/>
                <c:pt idx="0">
                  <c:v>セキュリティ／プライバシー保護の強化　　　　　</c:v>
                </c:pt>
                <c:pt idx="1">
                  <c:v>AIあり（n=315）</c:v>
                </c:pt>
                <c:pt idx="2">
                  <c:v>AIなし（n=234）</c:v>
                </c:pt>
                <c:pt idx="3">
                  <c:v>適用技術の複雑化・高度化 　　　　　　　　　</c:v>
                </c:pt>
                <c:pt idx="4">
                  <c:v>AIあり（n=315）</c:v>
                </c:pt>
                <c:pt idx="5">
                  <c:v>AIなし（n=236）</c:v>
                </c:pt>
                <c:pt idx="6">
                  <c:v>安全性の向上（機能安全への対応等）　　</c:v>
                </c:pt>
                <c:pt idx="7">
                  <c:v>AIあり（n=315）</c:v>
                </c:pt>
                <c:pt idx="8">
                  <c:v>AIなし（n=235）</c:v>
                </c:pt>
                <c:pt idx="9">
                  <c:v>つながる対象が増加　　　　　　　　　　　　　　　</c:v>
                </c:pt>
                <c:pt idx="10">
                  <c:v>AIあり（n=315）</c:v>
                </c:pt>
                <c:pt idx="11">
                  <c:v>AIなし（n=235）</c:v>
                </c:pt>
                <c:pt idx="12">
                  <c:v>利用形態・利用方法の多様化 　　　　　　　　</c:v>
                </c:pt>
                <c:pt idx="13">
                  <c:v>AIあり（n=314）</c:v>
                </c:pt>
                <c:pt idx="14">
                  <c:v>AIなし（n=235）</c:v>
                </c:pt>
                <c:pt idx="15">
                  <c:v> DXへの対応　　　　　　　　　　　　　　　　　　　</c:v>
                </c:pt>
                <c:pt idx="16">
                  <c:v>AIあり（n=316）</c:v>
                </c:pt>
                <c:pt idx="17">
                  <c:v>AIなし（n=235）</c:v>
                </c:pt>
                <c:pt idx="18">
                  <c:v>対応すべき規格等の増加　　　　　　　　　　　　</c:v>
                </c:pt>
                <c:pt idx="19">
                  <c:v>AIあり（n=313）</c:v>
                </c:pt>
                <c:pt idx="20">
                  <c:v>AIなし（n=235）</c:v>
                </c:pt>
                <c:pt idx="21">
                  <c:v>部品の増加、プラットフォームの増加　　　　　　</c:v>
                </c:pt>
                <c:pt idx="22">
                  <c:v>AIあり（n=315）</c:v>
                </c:pt>
                <c:pt idx="23">
                  <c:v>AIなし（n=234）</c:v>
                </c:pt>
                <c:pt idx="24">
                  <c:v>仕向地・出荷先の拡大 　　　　　　　　　　　　　</c:v>
                </c:pt>
                <c:pt idx="25">
                  <c:v>AIあり（n=315）</c:v>
                </c:pt>
                <c:pt idx="26">
                  <c:v>AIなし（n=234）</c:v>
                </c:pt>
              </c:strCache>
            </c:strRef>
          </c:cat>
          <c:val>
            <c:numRef>
              <c:f>'[「組込み／IoTに関する動向調査」 集計_データ編_3章_1（B-E）20200306★.xlsx]8-5'!$L$7:$L$33</c:f>
              <c:numCache>
                <c:formatCode>0.0%</c:formatCode>
                <c:ptCount val="27"/>
                <c:pt idx="1">
                  <c:v>0.35873015873015873</c:v>
                </c:pt>
                <c:pt idx="2">
                  <c:v>0.3504273504273504</c:v>
                </c:pt>
                <c:pt idx="4">
                  <c:v>0.42222222222222222</c:v>
                </c:pt>
                <c:pt idx="5">
                  <c:v>0.4152542372881356</c:v>
                </c:pt>
                <c:pt idx="7">
                  <c:v>0.38095238095238093</c:v>
                </c:pt>
                <c:pt idx="8">
                  <c:v>0.38297872340425532</c:v>
                </c:pt>
                <c:pt idx="10">
                  <c:v>0.40317460317460319</c:v>
                </c:pt>
                <c:pt idx="11">
                  <c:v>0.40851063829787232</c:v>
                </c:pt>
                <c:pt idx="13">
                  <c:v>0.48726114649681529</c:v>
                </c:pt>
                <c:pt idx="14">
                  <c:v>0.42127659574468085</c:v>
                </c:pt>
                <c:pt idx="16">
                  <c:v>0.3449367088607595</c:v>
                </c:pt>
                <c:pt idx="17">
                  <c:v>0.24680851063829787</c:v>
                </c:pt>
                <c:pt idx="19">
                  <c:v>0.44089456869009586</c:v>
                </c:pt>
                <c:pt idx="20">
                  <c:v>0.38723404255319149</c:v>
                </c:pt>
                <c:pt idx="22">
                  <c:v>0.39047619047619048</c:v>
                </c:pt>
                <c:pt idx="23">
                  <c:v>0.36752136752136755</c:v>
                </c:pt>
                <c:pt idx="25">
                  <c:v>0.31428571428571428</c:v>
                </c:pt>
                <c:pt idx="26">
                  <c:v>0.2264957264957265</c:v>
                </c:pt>
              </c:numCache>
            </c:numRef>
          </c:val>
          <c:extLst>
            <c:ext xmlns:c16="http://schemas.microsoft.com/office/drawing/2014/chart" uri="{C3380CC4-5D6E-409C-BE32-E72D297353CC}">
              <c16:uniqueId val="{00000002-8126-4193-89CB-51D104662097}"/>
            </c:ext>
          </c:extLst>
        </c:ser>
        <c:ser>
          <c:idx val="1"/>
          <c:order val="2"/>
          <c:tx>
            <c:strRef>
              <c:f>'[「組込み／IoTに関する動向調査」 集計_データ編_3章_1（B-E）20200306★.xlsx]8-5'!$M$6</c:f>
              <c:strCache>
                <c:ptCount val="1"/>
                <c:pt idx="0">
                  <c:v>あまり当てはまらない</c:v>
                </c:pt>
              </c:strCache>
            </c:strRef>
          </c:tx>
          <c:spPr>
            <a:solidFill>
              <a:srgbClr val="3366FF"/>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集計_データ編_3章_1（B-E）20200306★.xlsx]8-5'!$J$7:$J$33</c:f>
              <c:strCache>
                <c:ptCount val="27"/>
                <c:pt idx="0">
                  <c:v>セキュリティ／プライバシー保護の強化　　　　　</c:v>
                </c:pt>
                <c:pt idx="1">
                  <c:v>AIあり（n=315）</c:v>
                </c:pt>
                <c:pt idx="2">
                  <c:v>AIなし（n=234）</c:v>
                </c:pt>
                <c:pt idx="3">
                  <c:v>適用技術の複雑化・高度化 　　　　　　　　　</c:v>
                </c:pt>
                <c:pt idx="4">
                  <c:v>AIあり（n=315）</c:v>
                </c:pt>
                <c:pt idx="5">
                  <c:v>AIなし（n=236）</c:v>
                </c:pt>
                <c:pt idx="6">
                  <c:v>安全性の向上（機能安全への対応等）　　</c:v>
                </c:pt>
                <c:pt idx="7">
                  <c:v>AIあり（n=315）</c:v>
                </c:pt>
                <c:pt idx="8">
                  <c:v>AIなし（n=235）</c:v>
                </c:pt>
                <c:pt idx="9">
                  <c:v>つながる対象が増加　　　　　　　　　　　　　　　</c:v>
                </c:pt>
                <c:pt idx="10">
                  <c:v>AIあり（n=315）</c:v>
                </c:pt>
                <c:pt idx="11">
                  <c:v>AIなし（n=235）</c:v>
                </c:pt>
                <c:pt idx="12">
                  <c:v>利用形態・利用方法の多様化 　　　　　　　　</c:v>
                </c:pt>
                <c:pt idx="13">
                  <c:v>AIあり（n=314）</c:v>
                </c:pt>
                <c:pt idx="14">
                  <c:v>AIなし（n=235）</c:v>
                </c:pt>
                <c:pt idx="15">
                  <c:v> DXへの対応　　　　　　　　　　　　　　　　　　　</c:v>
                </c:pt>
                <c:pt idx="16">
                  <c:v>AIあり（n=316）</c:v>
                </c:pt>
                <c:pt idx="17">
                  <c:v>AIなし（n=235）</c:v>
                </c:pt>
                <c:pt idx="18">
                  <c:v>対応すべき規格等の増加　　　　　　　　　　　　</c:v>
                </c:pt>
                <c:pt idx="19">
                  <c:v>AIあり（n=313）</c:v>
                </c:pt>
                <c:pt idx="20">
                  <c:v>AIなし（n=235）</c:v>
                </c:pt>
                <c:pt idx="21">
                  <c:v>部品の増加、プラットフォームの増加　　　　　　</c:v>
                </c:pt>
                <c:pt idx="22">
                  <c:v>AIあり（n=315）</c:v>
                </c:pt>
                <c:pt idx="23">
                  <c:v>AIなし（n=234）</c:v>
                </c:pt>
                <c:pt idx="24">
                  <c:v>仕向地・出荷先の拡大 　　　　　　　　　　　　　</c:v>
                </c:pt>
                <c:pt idx="25">
                  <c:v>AIあり（n=315）</c:v>
                </c:pt>
                <c:pt idx="26">
                  <c:v>AIなし（n=234）</c:v>
                </c:pt>
              </c:strCache>
            </c:strRef>
          </c:cat>
          <c:val>
            <c:numRef>
              <c:f>'[「組込み／IoTに関する動向調査」 集計_データ編_3章_1（B-E）20200306★.xlsx]8-5'!$M$7:$M$33</c:f>
              <c:numCache>
                <c:formatCode>0.0%</c:formatCode>
                <c:ptCount val="27"/>
                <c:pt idx="1">
                  <c:v>0.1111111111111111</c:v>
                </c:pt>
                <c:pt idx="2">
                  <c:v>0.17948717948717949</c:v>
                </c:pt>
                <c:pt idx="4">
                  <c:v>8.5714285714285715E-2</c:v>
                </c:pt>
                <c:pt idx="5">
                  <c:v>0.11864406779661017</c:v>
                </c:pt>
                <c:pt idx="7">
                  <c:v>0.14603174603174604</c:v>
                </c:pt>
                <c:pt idx="8">
                  <c:v>0.18297872340425531</c:v>
                </c:pt>
                <c:pt idx="10">
                  <c:v>0.16825396825396827</c:v>
                </c:pt>
                <c:pt idx="11">
                  <c:v>0.22553191489361701</c:v>
                </c:pt>
                <c:pt idx="13">
                  <c:v>0.12738853503184713</c:v>
                </c:pt>
                <c:pt idx="14">
                  <c:v>0.20851063829787234</c:v>
                </c:pt>
                <c:pt idx="16">
                  <c:v>0.21835443037974683</c:v>
                </c:pt>
                <c:pt idx="17">
                  <c:v>0.2723404255319149</c:v>
                </c:pt>
                <c:pt idx="19">
                  <c:v>0.22044728434504793</c:v>
                </c:pt>
                <c:pt idx="20">
                  <c:v>0.24680851063829787</c:v>
                </c:pt>
                <c:pt idx="22">
                  <c:v>0.24761904761904763</c:v>
                </c:pt>
                <c:pt idx="23">
                  <c:v>0.23076923076923078</c:v>
                </c:pt>
                <c:pt idx="25">
                  <c:v>0.3396825396825397</c:v>
                </c:pt>
                <c:pt idx="26">
                  <c:v>0.36324786324786323</c:v>
                </c:pt>
              </c:numCache>
            </c:numRef>
          </c:val>
          <c:extLst>
            <c:ext xmlns:c16="http://schemas.microsoft.com/office/drawing/2014/chart" uri="{C3380CC4-5D6E-409C-BE32-E72D297353CC}">
              <c16:uniqueId val="{00000003-8126-4193-89CB-51D104662097}"/>
            </c:ext>
          </c:extLst>
        </c:ser>
        <c:ser>
          <c:idx val="3"/>
          <c:order val="3"/>
          <c:tx>
            <c:strRef>
              <c:f>'[「組込み／IoTに関する動向調査」 集計_データ編_3章_1（B-E）20200306★.xlsx]8-5'!$N$6</c:f>
              <c:strCache>
                <c:ptCount val="1"/>
                <c:pt idx="0">
                  <c:v>当てはまらない</c:v>
                </c:pt>
              </c:strCache>
            </c:strRef>
          </c:tx>
          <c:spPr>
            <a:solidFill>
              <a:srgbClr val="9DC3E6"/>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集計_データ編_3章_1（B-E）20200306★.xlsx]8-5'!$J$7:$J$33</c:f>
              <c:strCache>
                <c:ptCount val="27"/>
                <c:pt idx="0">
                  <c:v>セキュリティ／プライバシー保護の強化　　　　　</c:v>
                </c:pt>
                <c:pt idx="1">
                  <c:v>AIあり（n=315）</c:v>
                </c:pt>
                <c:pt idx="2">
                  <c:v>AIなし（n=234）</c:v>
                </c:pt>
                <c:pt idx="3">
                  <c:v>適用技術の複雑化・高度化 　　　　　　　　　</c:v>
                </c:pt>
                <c:pt idx="4">
                  <c:v>AIあり（n=315）</c:v>
                </c:pt>
                <c:pt idx="5">
                  <c:v>AIなし（n=236）</c:v>
                </c:pt>
                <c:pt idx="6">
                  <c:v>安全性の向上（機能安全への対応等）　　</c:v>
                </c:pt>
                <c:pt idx="7">
                  <c:v>AIあり（n=315）</c:v>
                </c:pt>
                <c:pt idx="8">
                  <c:v>AIなし（n=235）</c:v>
                </c:pt>
                <c:pt idx="9">
                  <c:v>つながる対象が増加　　　　　　　　　　　　　　　</c:v>
                </c:pt>
                <c:pt idx="10">
                  <c:v>AIあり（n=315）</c:v>
                </c:pt>
                <c:pt idx="11">
                  <c:v>AIなし（n=235）</c:v>
                </c:pt>
                <c:pt idx="12">
                  <c:v>利用形態・利用方法の多様化 　　　　　　　　</c:v>
                </c:pt>
                <c:pt idx="13">
                  <c:v>AIあり（n=314）</c:v>
                </c:pt>
                <c:pt idx="14">
                  <c:v>AIなし（n=235）</c:v>
                </c:pt>
                <c:pt idx="15">
                  <c:v> DXへの対応　　　　　　　　　　　　　　　　　　　</c:v>
                </c:pt>
                <c:pt idx="16">
                  <c:v>AIあり（n=316）</c:v>
                </c:pt>
                <c:pt idx="17">
                  <c:v>AIなし（n=235）</c:v>
                </c:pt>
                <c:pt idx="18">
                  <c:v>対応すべき規格等の増加　　　　　　　　　　　　</c:v>
                </c:pt>
                <c:pt idx="19">
                  <c:v>AIあり（n=313）</c:v>
                </c:pt>
                <c:pt idx="20">
                  <c:v>AIなし（n=235）</c:v>
                </c:pt>
                <c:pt idx="21">
                  <c:v>部品の増加、プラットフォームの増加　　　　　　</c:v>
                </c:pt>
                <c:pt idx="22">
                  <c:v>AIあり（n=315）</c:v>
                </c:pt>
                <c:pt idx="23">
                  <c:v>AIなし（n=234）</c:v>
                </c:pt>
                <c:pt idx="24">
                  <c:v>仕向地・出荷先の拡大 　　　　　　　　　　　　　</c:v>
                </c:pt>
                <c:pt idx="25">
                  <c:v>AIあり（n=315）</c:v>
                </c:pt>
                <c:pt idx="26">
                  <c:v>AIなし（n=234）</c:v>
                </c:pt>
              </c:strCache>
            </c:strRef>
          </c:cat>
          <c:val>
            <c:numRef>
              <c:f>'[「組込み／IoTに関する動向調査」 集計_データ編_3章_1（B-E）20200306★.xlsx]8-5'!$N$7:$N$33</c:f>
              <c:numCache>
                <c:formatCode>0.0%</c:formatCode>
                <c:ptCount val="27"/>
                <c:pt idx="1">
                  <c:v>2.8571428571428571E-2</c:v>
                </c:pt>
                <c:pt idx="2">
                  <c:v>8.11965811965812E-2</c:v>
                </c:pt>
                <c:pt idx="4">
                  <c:v>2.5396825396825397E-2</c:v>
                </c:pt>
                <c:pt idx="5">
                  <c:v>4.6610169491525424E-2</c:v>
                </c:pt>
                <c:pt idx="7">
                  <c:v>5.0793650793650794E-2</c:v>
                </c:pt>
                <c:pt idx="8">
                  <c:v>9.3617021276595741E-2</c:v>
                </c:pt>
                <c:pt idx="10">
                  <c:v>5.7142857142857141E-2</c:v>
                </c:pt>
                <c:pt idx="11">
                  <c:v>9.7872340425531917E-2</c:v>
                </c:pt>
                <c:pt idx="13">
                  <c:v>4.7770700636942678E-2</c:v>
                </c:pt>
                <c:pt idx="14">
                  <c:v>7.2340425531914887E-2</c:v>
                </c:pt>
                <c:pt idx="16">
                  <c:v>7.5949367088607597E-2</c:v>
                </c:pt>
                <c:pt idx="17">
                  <c:v>0.1702127659574468</c:v>
                </c:pt>
                <c:pt idx="19">
                  <c:v>7.0287539936102233E-2</c:v>
                </c:pt>
                <c:pt idx="20">
                  <c:v>9.3617021276595741E-2</c:v>
                </c:pt>
                <c:pt idx="22">
                  <c:v>8.8888888888888892E-2</c:v>
                </c:pt>
                <c:pt idx="23">
                  <c:v>0.13675213675213677</c:v>
                </c:pt>
                <c:pt idx="25">
                  <c:v>0.13968253968253969</c:v>
                </c:pt>
                <c:pt idx="26">
                  <c:v>0.19230769230769232</c:v>
                </c:pt>
              </c:numCache>
            </c:numRef>
          </c:val>
          <c:extLst>
            <c:ext xmlns:c16="http://schemas.microsoft.com/office/drawing/2014/chart" uri="{C3380CC4-5D6E-409C-BE32-E72D297353CC}">
              <c16:uniqueId val="{00000004-8126-4193-89CB-51D104662097}"/>
            </c:ext>
          </c:extLst>
        </c:ser>
        <c:ser>
          <c:idx val="4"/>
          <c:order val="4"/>
          <c:tx>
            <c:strRef>
              <c:f>'[「組込み／IoTに関する動向調査」 集計_データ編_3章_1（B-E）20200306★.xlsx]8-5'!$O$6</c:f>
              <c:strCache>
                <c:ptCount val="1"/>
                <c:pt idx="0">
                  <c:v>どちらともいえない</c:v>
                </c:pt>
              </c:strCache>
            </c:strRef>
          </c:tx>
          <c:spPr>
            <a:solidFill>
              <a:schemeClr val="bg1"/>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集計_データ編_3章_1（B-E）20200306★.xlsx]8-5'!$J$7:$J$33</c:f>
              <c:strCache>
                <c:ptCount val="27"/>
                <c:pt idx="0">
                  <c:v>セキュリティ／プライバシー保護の強化　　　　　</c:v>
                </c:pt>
                <c:pt idx="1">
                  <c:v>AIあり（n=315）</c:v>
                </c:pt>
                <c:pt idx="2">
                  <c:v>AIなし（n=234）</c:v>
                </c:pt>
                <c:pt idx="3">
                  <c:v>適用技術の複雑化・高度化 　　　　　　　　　</c:v>
                </c:pt>
                <c:pt idx="4">
                  <c:v>AIあり（n=315）</c:v>
                </c:pt>
                <c:pt idx="5">
                  <c:v>AIなし（n=236）</c:v>
                </c:pt>
                <c:pt idx="6">
                  <c:v>安全性の向上（機能安全への対応等）　　</c:v>
                </c:pt>
                <c:pt idx="7">
                  <c:v>AIあり（n=315）</c:v>
                </c:pt>
                <c:pt idx="8">
                  <c:v>AIなし（n=235）</c:v>
                </c:pt>
                <c:pt idx="9">
                  <c:v>つながる対象が増加　　　　　　　　　　　　　　　</c:v>
                </c:pt>
                <c:pt idx="10">
                  <c:v>AIあり（n=315）</c:v>
                </c:pt>
                <c:pt idx="11">
                  <c:v>AIなし（n=235）</c:v>
                </c:pt>
                <c:pt idx="12">
                  <c:v>利用形態・利用方法の多様化 　　　　　　　　</c:v>
                </c:pt>
                <c:pt idx="13">
                  <c:v>AIあり（n=314）</c:v>
                </c:pt>
                <c:pt idx="14">
                  <c:v>AIなし（n=235）</c:v>
                </c:pt>
                <c:pt idx="15">
                  <c:v> DXへの対応　　　　　　　　　　　　　　　　　　　</c:v>
                </c:pt>
                <c:pt idx="16">
                  <c:v>AIあり（n=316）</c:v>
                </c:pt>
                <c:pt idx="17">
                  <c:v>AIなし（n=235）</c:v>
                </c:pt>
                <c:pt idx="18">
                  <c:v>対応すべき規格等の増加　　　　　　　　　　　　</c:v>
                </c:pt>
                <c:pt idx="19">
                  <c:v>AIあり（n=313）</c:v>
                </c:pt>
                <c:pt idx="20">
                  <c:v>AIなし（n=235）</c:v>
                </c:pt>
                <c:pt idx="21">
                  <c:v>部品の増加、プラットフォームの増加　　　　　　</c:v>
                </c:pt>
                <c:pt idx="22">
                  <c:v>AIあり（n=315）</c:v>
                </c:pt>
                <c:pt idx="23">
                  <c:v>AIなし（n=234）</c:v>
                </c:pt>
                <c:pt idx="24">
                  <c:v>仕向地・出荷先の拡大 　　　　　　　　　　　　　</c:v>
                </c:pt>
                <c:pt idx="25">
                  <c:v>AIあり（n=315）</c:v>
                </c:pt>
                <c:pt idx="26">
                  <c:v>AIなし（n=234）</c:v>
                </c:pt>
              </c:strCache>
            </c:strRef>
          </c:cat>
          <c:val>
            <c:numRef>
              <c:f>'[「組込み／IoTに関する動向調査」 集計_データ編_3章_1（B-E）20200306★.xlsx]8-5'!$O$7:$O$33</c:f>
              <c:numCache>
                <c:formatCode>0.0%</c:formatCode>
                <c:ptCount val="27"/>
                <c:pt idx="1">
                  <c:v>3.4920634920634921E-2</c:v>
                </c:pt>
                <c:pt idx="2">
                  <c:v>8.5470085470085472E-2</c:v>
                </c:pt>
                <c:pt idx="4">
                  <c:v>4.4444444444444446E-2</c:v>
                </c:pt>
                <c:pt idx="5">
                  <c:v>0.13135593220338984</c:v>
                </c:pt>
                <c:pt idx="7">
                  <c:v>3.8095238095238099E-2</c:v>
                </c:pt>
                <c:pt idx="8">
                  <c:v>9.7872340425531917E-2</c:v>
                </c:pt>
                <c:pt idx="10">
                  <c:v>4.7619047619047616E-2</c:v>
                </c:pt>
                <c:pt idx="11">
                  <c:v>9.3617021276595741E-2</c:v>
                </c:pt>
                <c:pt idx="13">
                  <c:v>4.1401273885350316E-2</c:v>
                </c:pt>
                <c:pt idx="14">
                  <c:v>8.5106382978723402E-2</c:v>
                </c:pt>
                <c:pt idx="16">
                  <c:v>0.10126582278481013</c:v>
                </c:pt>
                <c:pt idx="17">
                  <c:v>0.20425531914893616</c:v>
                </c:pt>
                <c:pt idx="19">
                  <c:v>6.070287539936102E-2</c:v>
                </c:pt>
                <c:pt idx="20">
                  <c:v>0.11914893617021277</c:v>
                </c:pt>
                <c:pt idx="22">
                  <c:v>6.6666666666666666E-2</c:v>
                </c:pt>
                <c:pt idx="23">
                  <c:v>0.15811965811965811</c:v>
                </c:pt>
                <c:pt idx="25">
                  <c:v>7.301587301587302E-2</c:v>
                </c:pt>
                <c:pt idx="26">
                  <c:v>0.15811965811965811</c:v>
                </c:pt>
              </c:numCache>
            </c:numRef>
          </c:val>
          <c:extLst>
            <c:ext xmlns:c16="http://schemas.microsoft.com/office/drawing/2014/chart" uri="{C3380CC4-5D6E-409C-BE32-E72D297353CC}">
              <c16:uniqueId val="{00000005-8126-4193-89CB-51D104662097}"/>
            </c:ext>
          </c:extLst>
        </c:ser>
        <c:dLbls>
          <c:showLegendKey val="0"/>
          <c:showVal val="0"/>
          <c:showCatName val="0"/>
          <c:showSerName val="0"/>
          <c:showPercent val="0"/>
          <c:showBubbleSize val="0"/>
        </c:dLbls>
        <c:gapWidth val="40"/>
        <c:overlap val="100"/>
        <c:axId val="444768256"/>
        <c:axId val="444769792"/>
      </c:barChart>
      <c:catAx>
        <c:axId val="444768256"/>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44769792"/>
        <c:crosses val="autoZero"/>
        <c:auto val="1"/>
        <c:lblAlgn val="ctr"/>
        <c:lblOffset val="100"/>
        <c:noMultiLvlLbl val="0"/>
      </c:catAx>
      <c:valAx>
        <c:axId val="44476979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44768256"/>
        <c:crosses val="autoZero"/>
        <c:crossBetween val="between"/>
      </c:valAx>
      <c:spPr>
        <a:noFill/>
        <a:ln>
          <a:solidFill>
            <a:schemeClr val="tx1">
              <a:lumMod val="50000"/>
              <a:lumOff val="50000"/>
            </a:schemeClr>
          </a:solidFill>
        </a:ln>
        <a:effectLst/>
      </c:spPr>
    </c:plotArea>
    <c:legend>
      <c:legendPos val="b"/>
      <c:layout>
        <c:manualLayout>
          <c:xMode val="edge"/>
          <c:yMode val="edge"/>
          <c:x val="0.11459193340477411"/>
          <c:y val="0.92788833214030064"/>
          <c:w val="0.77081597788442124"/>
          <c:h val="5.912465487268636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7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30067247511221"/>
          <c:y val="8.6520307683362066E-2"/>
          <c:w val="0.60317274689776201"/>
          <c:h val="0.79733398521263277"/>
        </c:manualLayout>
      </c:layout>
      <c:barChart>
        <c:barDir val="bar"/>
        <c:grouping val="stacked"/>
        <c:varyColors val="0"/>
        <c:ser>
          <c:idx val="0"/>
          <c:order val="0"/>
          <c:tx>
            <c:strRef>
              <c:f>'[「組込み／IoTに関する動向調査」 集計_データ編_3章_1（B-E）20200306★.xlsx]8-6'!$K$6</c:f>
              <c:strCache>
                <c:ptCount val="1"/>
                <c:pt idx="0">
                  <c:v>当てはまる</c:v>
                </c:pt>
              </c:strCache>
            </c:strRef>
          </c:tx>
          <c:spPr>
            <a:solidFill>
              <a:srgbClr val="FF9966"/>
            </a:solidFill>
            <a:ln>
              <a:solidFill>
                <a:sysClr val="windowText" lastClr="000000"/>
              </a:solidFill>
            </a:ln>
            <a:effectLst/>
          </c:spPr>
          <c:invertIfNegative val="0"/>
          <c:dLbls>
            <c:dLbl>
              <c:idx val="0"/>
              <c:layout>
                <c:manualLayout>
                  <c:x val="-1.1204481792717087E-2"/>
                  <c:y val="2.9366945564548695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A7C-4DEC-87B9-B78272E2A3CB}"/>
                </c:ext>
              </c:extLst>
            </c:dLbl>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集計_データ編_3章_1（B-E）20200306★.xlsx]8-6'!$J$7:$J$33</c:f>
              <c:strCache>
                <c:ptCount val="27"/>
                <c:pt idx="0">
                  <c:v>セキュリティ／プライバシー保護の強化　　　　</c:v>
                </c:pt>
                <c:pt idx="1">
                  <c:v>DXあり（n=54）</c:v>
                </c:pt>
                <c:pt idx="2">
                  <c:v>DXなし（n=491）</c:v>
                </c:pt>
                <c:pt idx="3">
                  <c:v>適用技術の複雑化・高度化 　　　　　　　　</c:v>
                </c:pt>
                <c:pt idx="4">
                  <c:v>DXあり（n=54）</c:v>
                </c:pt>
                <c:pt idx="5">
                  <c:v>DXなし（n=493）</c:v>
                </c:pt>
                <c:pt idx="6">
                  <c:v>安全性の向上（機能安全への対応等）　</c:v>
                </c:pt>
                <c:pt idx="7">
                  <c:v>DXあり（n=54）</c:v>
                </c:pt>
                <c:pt idx="8">
                  <c:v>DXなし（n=492）</c:v>
                </c:pt>
                <c:pt idx="9">
                  <c:v>利用形態・利用方法の多様化 　　　　　　　</c:v>
                </c:pt>
                <c:pt idx="10">
                  <c:v>DXあり（n=54）</c:v>
                </c:pt>
                <c:pt idx="11">
                  <c:v>DXなし（n=491）</c:v>
                </c:pt>
                <c:pt idx="12">
                  <c:v>つながる対象が増加　　　　　　　　　　　　　　</c:v>
                </c:pt>
                <c:pt idx="13">
                  <c:v>DXあり（n=54）</c:v>
                </c:pt>
                <c:pt idx="14">
                  <c:v>DXなし（n=492）</c:v>
                </c:pt>
                <c:pt idx="15">
                  <c:v>DXへの対応　　　　　　　　　　　　　　　　　　</c:v>
                </c:pt>
                <c:pt idx="16">
                  <c:v>DXあり（n=54）</c:v>
                </c:pt>
                <c:pt idx="17">
                  <c:v>DXなし（n=492）</c:v>
                </c:pt>
                <c:pt idx="18">
                  <c:v>対応すべき規格等の増加　　　　　 　　　　　</c:v>
                </c:pt>
                <c:pt idx="19">
                  <c:v>DXあり（n=55）</c:v>
                </c:pt>
                <c:pt idx="20">
                  <c:v>DXなし（n=489）</c:v>
                </c:pt>
                <c:pt idx="21">
                  <c:v>部品の増加、プラットフォームの増加　　　　　</c:v>
                </c:pt>
                <c:pt idx="22">
                  <c:v>DXあり（n=54）</c:v>
                </c:pt>
                <c:pt idx="23">
                  <c:v>DXなし（n=491）</c:v>
                </c:pt>
                <c:pt idx="24">
                  <c:v>仕向地・出荷先の拡大　　　　　　　　　　　　</c:v>
                </c:pt>
                <c:pt idx="25">
                  <c:v>DXあり（n=54）</c:v>
                </c:pt>
                <c:pt idx="26">
                  <c:v>DXなし（n=491）</c:v>
                </c:pt>
              </c:strCache>
            </c:strRef>
          </c:cat>
          <c:val>
            <c:numRef>
              <c:f>'[「組込み／IoTに関する動向調査」 集計_データ編_3章_1（B-E）20200306★.xlsx]8-6'!$K$7:$K$33</c:f>
              <c:numCache>
                <c:formatCode>0.0%</c:formatCode>
                <c:ptCount val="27"/>
                <c:pt idx="1">
                  <c:v>0.44444444444444442</c:v>
                </c:pt>
                <c:pt idx="2">
                  <c:v>0.38900203665987781</c:v>
                </c:pt>
                <c:pt idx="4">
                  <c:v>0.5</c:v>
                </c:pt>
                <c:pt idx="5">
                  <c:v>0.34888438133874239</c:v>
                </c:pt>
                <c:pt idx="7">
                  <c:v>0.48148148148148145</c:v>
                </c:pt>
                <c:pt idx="8">
                  <c:v>0.3048780487804878</c:v>
                </c:pt>
                <c:pt idx="10">
                  <c:v>0.42592592592592593</c:v>
                </c:pt>
                <c:pt idx="11">
                  <c:v>0.24032586558044808</c:v>
                </c:pt>
                <c:pt idx="13">
                  <c:v>0.46296296296296297</c:v>
                </c:pt>
                <c:pt idx="14">
                  <c:v>0.23780487804878048</c:v>
                </c:pt>
                <c:pt idx="16">
                  <c:v>0.66666666666666663</c:v>
                </c:pt>
                <c:pt idx="17">
                  <c:v>0.1443089430894309</c:v>
                </c:pt>
                <c:pt idx="19">
                  <c:v>0.18181818181818182</c:v>
                </c:pt>
                <c:pt idx="20">
                  <c:v>0.18404907975460122</c:v>
                </c:pt>
                <c:pt idx="22">
                  <c:v>0.29629629629629628</c:v>
                </c:pt>
                <c:pt idx="23">
                  <c:v>0.15071283095723015</c:v>
                </c:pt>
                <c:pt idx="25">
                  <c:v>0.16666666666666666</c:v>
                </c:pt>
                <c:pt idx="26">
                  <c:v>9.775967413441955E-2</c:v>
                </c:pt>
              </c:numCache>
            </c:numRef>
          </c:val>
          <c:extLst>
            <c:ext xmlns:c16="http://schemas.microsoft.com/office/drawing/2014/chart" uri="{C3380CC4-5D6E-409C-BE32-E72D297353CC}">
              <c16:uniqueId val="{00000001-3A7C-4DEC-87B9-B78272E2A3CB}"/>
            </c:ext>
          </c:extLst>
        </c:ser>
        <c:ser>
          <c:idx val="2"/>
          <c:order val="1"/>
          <c:tx>
            <c:strRef>
              <c:f>'[「組込み／IoTに関する動向調査」 集計_データ編_3章_1（B-E）20200306★.xlsx]8-6'!$L$6</c:f>
              <c:strCache>
                <c:ptCount val="1"/>
                <c:pt idx="0">
                  <c:v>やや当てはまる</c:v>
                </c:pt>
              </c:strCache>
            </c:strRef>
          </c:tx>
          <c:spPr>
            <a:solidFill>
              <a:srgbClr val="FFCC99"/>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集計_データ編_3章_1（B-E）20200306★.xlsx]8-6'!$J$7:$J$33</c:f>
              <c:strCache>
                <c:ptCount val="27"/>
                <c:pt idx="0">
                  <c:v>セキュリティ／プライバシー保護の強化　　　　</c:v>
                </c:pt>
                <c:pt idx="1">
                  <c:v>DXあり（n=54）</c:v>
                </c:pt>
                <c:pt idx="2">
                  <c:v>DXなし（n=491）</c:v>
                </c:pt>
                <c:pt idx="3">
                  <c:v>適用技術の複雑化・高度化 　　　　　　　　</c:v>
                </c:pt>
                <c:pt idx="4">
                  <c:v>DXあり（n=54）</c:v>
                </c:pt>
                <c:pt idx="5">
                  <c:v>DXなし（n=493）</c:v>
                </c:pt>
                <c:pt idx="6">
                  <c:v>安全性の向上（機能安全への対応等）　</c:v>
                </c:pt>
                <c:pt idx="7">
                  <c:v>DXあり（n=54）</c:v>
                </c:pt>
                <c:pt idx="8">
                  <c:v>DXなし（n=492）</c:v>
                </c:pt>
                <c:pt idx="9">
                  <c:v>利用形態・利用方法の多様化 　　　　　　　</c:v>
                </c:pt>
                <c:pt idx="10">
                  <c:v>DXあり（n=54）</c:v>
                </c:pt>
                <c:pt idx="11">
                  <c:v>DXなし（n=491）</c:v>
                </c:pt>
                <c:pt idx="12">
                  <c:v>つながる対象が増加　　　　　　　　　　　　　　</c:v>
                </c:pt>
                <c:pt idx="13">
                  <c:v>DXあり（n=54）</c:v>
                </c:pt>
                <c:pt idx="14">
                  <c:v>DXなし（n=492）</c:v>
                </c:pt>
                <c:pt idx="15">
                  <c:v>DXへの対応　　　　　　　　　　　　　　　　　　</c:v>
                </c:pt>
                <c:pt idx="16">
                  <c:v>DXあり（n=54）</c:v>
                </c:pt>
                <c:pt idx="17">
                  <c:v>DXなし（n=492）</c:v>
                </c:pt>
                <c:pt idx="18">
                  <c:v>対応すべき規格等の増加　　　　　 　　　　　</c:v>
                </c:pt>
                <c:pt idx="19">
                  <c:v>DXあり（n=55）</c:v>
                </c:pt>
                <c:pt idx="20">
                  <c:v>DXなし（n=489）</c:v>
                </c:pt>
                <c:pt idx="21">
                  <c:v>部品の増加、プラットフォームの増加　　　　　</c:v>
                </c:pt>
                <c:pt idx="22">
                  <c:v>DXあり（n=54）</c:v>
                </c:pt>
                <c:pt idx="23">
                  <c:v>DXなし（n=491）</c:v>
                </c:pt>
                <c:pt idx="24">
                  <c:v>仕向地・出荷先の拡大　　　　　　　　　　　　</c:v>
                </c:pt>
                <c:pt idx="25">
                  <c:v>DXあり（n=54）</c:v>
                </c:pt>
                <c:pt idx="26">
                  <c:v>DXなし（n=491）</c:v>
                </c:pt>
              </c:strCache>
            </c:strRef>
          </c:cat>
          <c:val>
            <c:numRef>
              <c:f>'[「組込み／IoTに関する動向調査」 集計_データ編_3章_1（B-E）20200306★.xlsx]8-6'!$L$7:$L$33</c:f>
              <c:numCache>
                <c:formatCode>0.0%</c:formatCode>
                <c:ptCount val="27"/>
                <c:pt idx="1">
                  <c:v>0.44444444444444442</c:v>
                </c:pt>
                <c:pt idx="2">
                  <c:v>0.34623217922606925</c:v>
                </c:pt>
                <c:pt idx="4">
                  <c:v>0.35185185185185186</c:v>
                </c:pt>
                <c:pt idx="5">
                  <c:v>0.41987829614604461</c:v>
                </c:pt>
                <c:pt idx="7">
                  <c:v>0.24074074074074073</c:v>
                </c:pt>
                <c:pt idx="8">
                  <c:v>0.39430894308943087</c:v>
                </c:pt>
                <c:pt idx="10">
                  <c:v>0.44444444444444442</c:v>
                </c:pt>
                <c:pt idx="11">
                  <c:v>0.45417515274949083</c:v>
                </c:pt>
                <c:pt idx="13">
                  <c:v>0.35185185185185186</c:v>
                </c:pt>
                <c:pt idx="14">
                  <c:v>0.40853658536585363</c:v>
                </c:pt>
                <c:pt idx="16">
                  <c:v>0.24074074074074073</c:v>
                </c:pt>
                <c:pt idx="17">
                  <c:v>0.30691056910569103</c:v>
                </c:pt>
                <c:pt idx="19">
                  <c:v>0.45454545454545453</c:v>
                </c:pt>
                <c:pt idx="20">
                  <c:v>0.40695296523517382</c:v>
                </c:pt>
                <c:pt idx="22">
                  <c:v>0.3888888888888889</c:v>
                </c:pt>
                <c:pt idx="23">
                  <c:v>0.37067209775967414</c:v>
                </c:pt>
                <c:pt idx="25">
                  <c:v>0.35185185185185186</c:v>
                </c:pt>
                <c:pt idx="26">
                  <c:v>0.26476578411405294</c:v>
                </c:pt>
              </c:numCache>
            </c:numRef>
          </c:val>
          <c:extLst>
            <c:ext xmlns:c16="http://schemas.microsoft.com/office/drawing/2014/chart" uri="{C3380CC4-5D6E-409C-BE32-E72D297353CC}">
              <c16:uniqueId val="{00000002-3A7C-4DEC-87B9-B78272E2A3CB}"/>
            </c:ext>
          </c:extLst>
        </c:ser>
        <c:ser>
          <c:idx val="1"/>
          <c:order val="2"/>
          <c:tx>
            <c:strRef>
              <c:f>'[「組込み／IoTに関する動向調査」 集計_データ編_3章_1（B-E）20200306★.xlsx]8-6'!$M$6</c:f>
              <c:strCache>
                <c:ptCount val="1"/>
                <c:pt idx="0">
                  <c:v>あまり当てはまらない</c:v>
                </c:pt>
              </c:strCache>
            </c:strRef>
          </c:tx>
          <c:spPr>
            <a:solidFill>
              <a:srgbClr val="3366FF"/>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集計_データ編_3章_1（B-E）20200306★.xlsx]8-6'!$J$7:$J$33</c:f>
              <c:strCache>
                <c:ptCount val="27"/>
                <c:pt idx="0">
                  <c:v>セキュリティ／プライバシー保護の強化　　　　</c:v>
                </c:pt>
                <c:pt idx="1">
                  <c:v>DXあり（n=54）</c:v>
                </c:pt>
                <c:pt idx="2">
                  <c:v>DXなし（n=491）</c:v>
                </c:pt>
                <c:pt idx="3">
                  <c:v>適用技術の複雑化・高度化 　　　　　　　　</c:v>
                </c:pt>
                <c:pt idx="4">
                  <c:v>DXあり（n=54）</c:v>
                </c:pt>
                <c:pt idx="5">
                  <c:v>DXなし（n=493）</c:v>
                </c:pt>
                <c:pt idx="6">
                  <c:v>安全性の向上（機能安全への対応等）　</c:v>
                </c:pt>
                <c:pt idx="7">
                  <c:v>DXあり（n=54）</c:v>
                </c:pt>
                <c:pt idx="8">
                  <c:v>DXなし（n=492）</c:v>
                </c:pt>
                <c:pt idx="9">
                  <c:v>利用形態・利用方法の多様化 　　　　　　　</c:v>
                </c:pt>
                <c:pt idx="10">
                  <c:v>DXあり（n=54）</c:v>
                </c:pt>
                <c:pt idx="11">
                  <c:v>DXなし（n=491）</c:v>
                </c:pt>
                <c:pt idx="12">
                  <c:v>つながる対象が増加　　　　　　　　　　　　　　</c:v>
                </c:pt>
                <c:pt idx="13">
                  <c:v>DXあり（n=54）</c:v>
                </c:pt>
                <c:pt idx="14">
                  <c:v>DXなし（n=492）</c:v>
                </c:pt>
                <c:pt idx="15">
                  <c:v>DXへの対応　　　　　　　　　　　　　　　　　　</c:v>
                </c:pt>
                <c:pt idx="16">
                  <c:v>DXあり（n=54）</c:v>
                </c:pt>
                <c:pt idx="17">
                  <c:v>DXなし（n=492）</c:v>
                </c:pt>
                <c:pt idx="18">
                  <c:v>対応すべき規格等の増加　　　　　 　　　　　</c:v>
                </c:pt>
                <c:pt idx="19">
                  <c:v>DXあり（n=55）</c:v>
                </c:pt>
                <c:pt idx="20">
                  <c:v>DXなし（n=489）</c:v>
                </c:pt>
                <c:pt idx="21">
                  <c:v>部品の増加、プラットフォームの増加　　　　　</c:v>
                </c:pt>
                <c:pt idx="22">
                  <c:v>DXあり（n=54）</c:v>
                </c:pt>
                <c:pt idx="23">
                  <c:v>DXなし（n=491）</c:v>
                </c:pt>
                <c:pt idx="24">
                  <c:v>仕向地・出荷先の拡大　　　　　　　　　　　　</c:v>
                </c:pt>
                <c:pt idx="25">
                  <c:v>DXあり（n=54）</c:v>
                </c:pt>
                <c:pt idx="26">
                  <c:v>DXなし（n=491）</c:v>
                </c:pt>
              </c:strCache>
            </c:strRef>
          </c:cat>
          <c:val>
            <c:numRef>
              <c:f>'[「組込み／IoTに関する動向調査」 集計_データ編_3章_1（B-E）20200306★.xlsx]8-6'!$M$7:$M$33</c:f>
              <c:numCache>
                <c:formatCode>0.0%</c:formatCode>
                <c:ptCount val="27"/>
                <c:pt idx="1">
                  <c:v>3.7037037037037035E-2</c:v>
                </c:pt>
                <c:pt idx="2">
                  <c:v>0.15071283095723015</c:v>
                </c:pt>
                <c:pt idx="4">
                  <c:v>9.2592592592592587E-2</c:v>
                </c:pt>
                <c:pt idx="5">
                  <c:v>0.10547667342799188</c:v>
                </c:pt>
                <c:pt idx="7">
                  <c:v>0.12962962962962962</c:v>
                </c:pt>
                <c:pt idx="8">
                  <c:v>0.16666666666666666</c:v>
                </c:pt>
                <c:pt idx="10">
                  <c:v>5.5555555555555552E-2</c:v>
                </c:pt>
                <c:pt idx="11">
                  <c:v>0.17922606924643583</c:v>
                </c:pt>
                <c:pt idx="13">
                  <c:v>7.407407407407407E-2</c:v>
                </c:pt>
                <c:pt idx="14">
                  <c:v>0.20528455284552846</c:v>
                </c:pt>
                <c:pt idx="16">
                  <c:v>3.7037037037037035E-2</c:v>
                </c:pt>
                <c:pt idx="17">
                  <c:v>0.26422764227642276</c:v>
                </c:pt>
                <c:pt idx="19">
                  <c:v>0.16363636363636364</c:v>
                </c:pt>
                <c:pt idx="20">
                  <c:v>0.24335378323108384</c:v>
                </c:pt>
                <c:pt idx="22">
                  <c:v>0.12962962962962962</c:v>
                </c:pt>
                <c:pt idx="23">
                  <c:v>0.25661914460285135</c:v>
                </c:pt>
                <c:pt idx="25">
                  <c:v>0.24074074074074073</c:v>
                </c:pt>
                <c:pt idx="26">
                  <c:v>0.3604887983706721</c:v>
                </c:pt>
              </c:numCache>
            </c:numRef>
          </c:val>
          <c:extLst>
            <c:ext xmlns:c16="http://schemas.microsoft.com/office/drawing/2014/chart" uri="{C3380CC4-5D6E-409C-BE32-E72D297353CC}">
              <c16:uniqueId val="{00000003-3A7C-4DEC-87B9-B78272E2A3CB}"/>
            </c:ext>
          </c:extLst>
        </c:ser>
        <c:ser>
          <c:idx val="3"/>
          <c:order val="3"/>
          <c:tx>
            <c:strRef>
              <c:f>'[「組込み／IoTに関する動向調査」 集計_データ編_3章_1（B-E）20200306★.xlsx]8-6'!$N$6</c:f>
              <c:strCache>
                <c:ptCount val="1"/>
                <c:pt idx="0">
                  <c:v>当てはまらない</c:v>
                </c:pt>
              </c:strCache>
            </c:strRef>
          </c:tx>
          <c:spPr>
            <a:solidFill>
              <a:srgbClr val="9DC3E6"/>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集計_データ編_3章_1（B-E）20200306★.xlsx]8-6'!$J$7:$J$33</c:f>
              <c:strCache>
                <c:ptCount val="27"/>
                <c:pt idx="0">
                  <c:v>セキュリティ／プライバシー保護の強化　　　　</c:v>
                </c:pt>
                <c:pt idx="1">
                  <c:v>DXあり（n=54）</c:v>
                </c:pt>
                <c:pt idx="2">
                  <c:v>DXなし（n=491）</c:v>
                </c:pt>
                <c:pt idx="3">
                  <c:v>適用技術の複雑化・高度化 　　　　　　　　</c:v>
                </c:pt>
                <c:pt idx="4">
                  <c:v>DXあり（n=54）</c:v>
                </c:pt>
                <c:pt idx="5">
                  <c:v>DXなし（n=493）</c:v>
                </c:pt>
                <c:pt idx="6">
                  <c:v>安全性の向上（機能安全への対応等）　</c:v>
                </c:pt>
                <c:pt idx="7">
                  <c:v>DXあり（n=54）</c:v>
                </c:pt>
                <c:pt idx="8">
                  <c:v>DXなし（n=492）</c:v>
                </c:pt>
                <c:pt idx="9">
                  <c:v>利用形態・利用方法の多様化 　　　　　　　</c:v>
                </c:pt>
                <c:pt idx="10">
                  <c:v>DXあり（n=54）</c:v>
                </c:pt>
                <c:pt idx="11">
                  <c:v>DXなし（n=491）</c:v>
                </c:pt>
                <c:pt idx="12">
                  <c:v>つながる対象が増加　　　　　　　　　　　　　　</c:v>
                </c:pt>
                <c:pt idx="13">
                  <c:v>DXあり（n=54）</c:v>
                </c:pt>
                <c:pt idx="14">
                  <c:v>DXなし（n=492）</c:v>
                </c:pt>
                <c:pt idx="15">
                  <c:v>DXへの対応　　　　　　　　　　　　　　　　　　</c:v>
                </c:pt>
                <c:pt idx="16">
                  <c:v>DXあり（n=54）</c:v>
                </c:pt>
                <c:pt idx="17">
                  <c:v>DXなし（n=492）</c:v>
                </c:pt>
                <c:pt idx="18">
                  <c:v>対応すべき規格等の増加　　　　　 　　　　　</c:v>
                </c:pt>
                <c:pt idx="19">
                  <c:v>DXあり（n=55）</c:v>
                </c:pt>
                <c:pt idx="20">
                  <c:v>DXなし（n=489）</c:v>
                </c:pt>
                <c:pt idx="21">
                  <c:v>部品の増加、プラットフォームの増加　　　　　</c:v>
                </c:pt>
                <c:pt idx="22">
                  <c:v>DXあり（n=54）</c:v>
                </c:pt>
                <c:pt idx="23">
                  <c:v>DXなし（n=491）</c:v>
                </c:pt>
                <c:pt idx="24">
                  <c:v>仕向地・出荷先の拡大　　　　　　　　　　　　</c:v>
                </c:pt>
                <c:pt idx="25">
                  <c:v>DXあり（n=54）</c:v>
                </c:pt>
                <c:pt idx="26">
                  <c:v>DXなし（n=491）</c:v>
                </c:pt>
              </c:strCache>
            </c:strRef>
          </c:cat>
          <c:val>
            <c:numRef>
              <c:f>'[「組込み／IoTに関する動向調査」 集計_データ編_3章_1（B-E）20200306★.xlsx]8-6'!$N$7:$N$33</c:f>
              <c:numCache>
                <c:formatCode>0.0%</c:formatCode>
                <c:ptCount val="27"/>
                <c:pt idx="1">
                  <c:v>3.7037037037037035E-2</c:v>
                </c:pt>
                <c:pt idx="2">
                  <c:v>5.2953156822810592E-2</c:v>
                </c:pt>
                <c:pt idx="4">
                  <c:v>1.8518518518518517E-2</c:v>
                </c:pt>
                <c:pt idx="5">
                  <c:v>3.6511156186612576E-2</c:v>
                </c:pt>
                <c:pt idx="7">
                  <c:v>9.2592592592592587E-2</c:v>
                </c:pt>
                <c:pt idx="8">
                  <c:v>6.7073170731707321E-2</c:v>
                </c:pt>
                <c:pt idx="10">
                  <c:v>1.8518518518518517E-2</c:v>
                </c:pt>
                <c:pt idx="11">
                  <c:v>6.313645621181263E-2</c:v>
                </c:pt>
                <c:pt idx="13">
                  <c:v>3.7037037037037035E-2</c:v>
                </c:pt>
                <c:pt idx="14">
                  <c:v>7.926829268292683E-2</c:v>
                </c:pt>
                <c:pt idx="16">
                  <c:v>1.8518518518518517E-2</c:v>
                </c:pt>
                <c:pt idx="17">
                  <c:v>0.12601626016260162</c:v>
                </c:pt>
                <c:pt idx="19">
                  <c:v>9.0909090909090912E-2</c:v>
                </c:pt>
                <c:pt idx="20">
                  <c:v>7.9754601226993863E-2</c:v>
                </c:pt>
                <c:pt idx="22">
                  <c:v>0.1111111111111111</c:v>
                </c:pt>
                <c:pt idx="23">
                  <c:v>0.10997963340122199</c:v>
                </c:pt>
                <c:pt idx="25">
                  <c:v>0.18518518518518517</c:v>
                </c:pt>
                <c:pt idx="26">
                  <c:v>0.15885947046843177</c:v>
                </c:pt>
              </c:numCache>
            </c:numRef>
          </c:val>
          <c:extLst>
            <c:ext xmlns:c16="http://schemas.microsoft.com/office/drawing/2014/chart" uri="{C3380CC4-5D6E-409C-BE32-E72D297353CC}">
              <c16:uniqueId val="{00000004-3A7C-4DEC-87B9-B78272E2A3CB}"/>
            </c:ext>
          </c:extLst>
        </c:ser>
        <c:ser>
          <c:idx val="4"/>
          <c:order val="4"/>
          <c:tx>
            <c:strRef>
              <c:f>'[「組込み／IoTに関する動向調査」 集計_データ編_3章_1（B-E）20200306★.xlsx]8-6'!$O$6</c:f>
              <c:strCache>
                <c:ptCount val="1"/>
                <c:pt idx="0">
                  <c:v>どちらともいえない</c:v>
                </c:pt>
              </c:strCache>
            </c:strRef>
          </c:tx>
          <c:spPr>
            <a:solidFill>
              <a:schemeClr val="bg1"/>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集計_データ編_3章_1（B-E）20200306★.xlsx]8-6'!$J$7:$J$33</c:f>
              <c:strCache>
                <c:ptCount val="27"/>
                <c:pt idx="0">
                  <c:v>セキュリティ／プライバシー保護の強化　　　　</c:v>
                </c:pt>
                <c:pt idx="1">
                  <c:v>DXあり（n=54）</c:v>
                </c:pt>
                <c:pt idx="2">
                  <c:v>DXなし（n=491）</c:v>
                </c:pt>
                <c:pt idx="3">
                  <c:v>適用技術の複雑化・高度化 　　　　　　　　</c:v>
                </c:pt>
                <c:pt idx="4">
                  <c:v>DXあり（n=54）</c:v>
                </c:pt>
                <c:pt idx="5">
                  <c:v>DXなし（n=493）</c:v>
                </c:pt>
                <c:pt idx="6">
                  <c:v>安全性の向上（機能安全への対応等）　</c:v>
                </c:pt>
                <c:pt idx="7">
                  <c:v>DXあり（n=54）</c:v>
                </c:pt>
                <c:pt idx="8">
                  <c:v>DXなし（n=492）</c:v>
                </c:pt>
                <c:pt idx="9">
                  <c:v>利用形態・利用方法の多様化 　　　　　　　</c:v>
                </c:pt>
                <c:pt idx="10">
                  <c:v>DXあり（n=54）</c:v>
                </c:pt>
                <c:pt idx="11">
                  <c:v>DXなし（n=491）</c:v>
                </c:pt>
                <c:pt idx="12">
                  <c:v>つながる対象が増加　　　　　　　　　　　　　　</c:v>
                </c:pt>
                <c:pt idx="13">
                  <c:v>DXあり（n=54）</c:v>
                </c:pt>
                <c:pt idx="14">
                  <c:v>DXなし（n=492）</c:v>
                </c:pt>
                <c:pt idx="15">
                  <c:v>DXへの対応　　　　　　　　　　　　　　　　　　</c:v>
                </c:pt>
                <c:pt idx="16">
                  <c:v>DXあり（n=54）</c:v>
                </c:pt>
                <c:pt idx="17">
                  <c:v>DXなし（n=492）</c:v>
                </c:pt>
                <c:pt idx="18">
                  <c:v>対応すべき規格等の増加　　　　　 　　　　　</c:v>
                </c:pt>
                <c:pt idx="19">
                  <c:v>DXあり（n=55）</c:v>
                </c:pt>
                <c:pt idx="20">
                  <c:v>DXなし（n=489）</c:v>
                </c:pt>
                <c:pt idx="21">
                  <c:v>部品の増加、プラットフォームの増加　　　　　</c:v>
                </c:pt>
                <c:pt idx="22">
                  <c:v>DXあり（n=54）</c:v>
                </c:pt>
                <c:pt idx="23">
                  <c:v>DXなし（n=491）</c:v>
                </c:pt>
                <c:pt idx="24">
                  <c:v>仕向地・出荷先の拡大　　　　　　　　　　　　</c:v>
                </c:pt>
                <c:pt idx="25">
                  <c:v>DXあり（n=54）</c:v>
                </c:pt>
                <c:pt idx="26">
                  <c:v>DXなし（n=491）</c:v>
                </c:pt>
              </c:strCache>
            </c:strRef>
          </c:cat>
          <c:val>
            <c:numRef>
              <c:f>'[「組込み／IoTに関する動向調査」 集計_データ編_3章_1（B-E）20200306★.xlsx]8-6'!$O$7:$O$33</c:f>
              <c:numCache>
                <c:formatCode>0.0%</c:formatCode>
                <c:ptCount val="27"/>
                <c:pt idx="1">
                  <c:v>3.7037037037037035E-2</c:v>
                </c:pt>
                <c:pt idx="2">
                  <c:v>6.1099796334012219E-2</c:v>
                </c:pt>
                <c:pt idx="4">
                  <c:v>3.7037037037037035E-2</c:v>
                </c:pt>
                <c:pt idx="5">
                  <c:v>8.9249492900608518E-2</c:v>
                </c:pt>
                <c:pt idx="7">
                  <c:v>5.5555555555555552E-2</c:v>
                </c:pt>
                <c:pt idx="8">
                  <c:v>6.7073170731707321E-2</c:v>
                </c:pt>
                <c:pt idx="10">
                  <c:v>5.5555555555555552E-2</c:v>
                </c:pt>
                <c:pt idx="11">
                  <c:v>6.313645621181263E-2</c:v>
                </c:pt>
                <c:pt idx="13">
                  <c:v>7.407407407407407E-2</c:v>
                </c:pt>
                <c:pt idx="14">
                  <c:v>6.910569105691057E-2</c:v>
                </c:pt>
                <c:pt idx="16">
                  <c:v>3.7037037037037035E-2</c:v>
                </c:pt>
                <c:pt idx="17">
                  <c:v>0.15853658536585366</c:v>
                </c:pt>
                <c:pt idx="19">
                  <c:v>0.10909090909090909</c:v>
                </c:pt>
                <c:pt idx="20">
                  <c:v>8.5889570552147243E-2</c:v>
                </c:pt>
                <c:pt idx="22">
                  <c:v>7.407407407407407E-2</c:v>
                </c:pt>
                <c:pt idx="23">
                  <c:v>0.11201629327902241</c:v>
                </c:pt>
                <c:pt idx="25">
                  <c:v>5.5555555555555552E-2</c:v>
                </c:pt>
                <c:pt idx="26">
                  <c:v>0.11812627291242363</c:v>
                </c:pt>
              </c:numCache>
            </c:numRef>
          </c:val>
          <c:extLst>
            <c:ext xmlns:c16="http://schemas.microsoft.com/office/drawing/2014/chart" uri="{C3380CC4-5D6E-409C-BE32-E72D297353CC}">
              <c16:uniqueId val="{00000005-3A7C-4DEC-87B9-B78272E2A3CB}"/>
            </c:ext>
          </c:extLst>
        </c:ser>
        <c:dLbls>
          <c:showLegendKey val="0"/>
          <c:showVal val="0"/>
          <c:showCatName val="0"/>
          <c:showSerName val="0"/>
          <c:showPercent val="0"/>
          <c:showBubbleSize val="0"/>
        </c:dLbls>
        <c:gapWidth val="40"/>
        <c:overlap val="100"/>
        <c:axId val="444792832"/>
        <c:axId val="444794368"/>
      </c:barChart>
      <c:catAx>
        <c:axId val="444792832"/>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44794368"/>
        <c:crosses val="autoZero"/>
        <c:auto val="1"/>
        <c:lblAlgn val="ctr"/>
        <c:lblOffset val="100"/>
        <c:noMultiLvlLbl val="0"/>
      </c:catAx>
      <c:valAx>
        <c:axId val="444794368"/>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44792832"/>
        <c:crosses val="autoZero"/>
        <c:crossBetween val="between"/>
      </c:valAx>
      <c:spPr>
        <a:noFill/>
        <a:ln>
          <a:solidFill>
            <a:schemeClr val="tx1">
              <a:lumMod val="50000"/>
              <a:lumOff val="50000"/>
            </a:schemeClr>
          </a:solidFill>
        </a:ln>
        <a:effectLst/>
      </c:spPr>
    </c:plotArea>
    <c:legend>
      <c:legendPos val="b"/>
      <c:layout>
        <c:manualLayout>
          <c:xMode val="edge"/>
          <c:yMode val="edge"/>
          <c:x val="0.11459193340477411"/>
          <c:y val="0.92331033539374352"/>
          <c:w val="0.77081597788442124"/>
          <c:h val="6.366034864534440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7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221309523809526"/>
          <c:y val="0.18731388888888889"/>
          <c:w val="0.70396640211640216"/>
          <c:h val="0.68943134920634919"/>
        </c:manualLayout>
      </c:layout>
      <c:barChart>
        <c:barDir val="bar"/>
        <c:grouping val="stacked"/>
        <c:varyColors val="0"/>
        <c:ser>
          <c:idx val="0"/>
          <c:order val="0"/>
          <c:tx>
            <c:strRef>
              <c:f>'[「組込み／IoTに関する動向調査」 集計_データ編_3章_1（B-E）20200306★.xlsx]8-7'!$P$5</c:f>
              <c:strCache>
                <c:ptCount val="1"/>
                <c:pt idx="0">
                  <c:v>9個</c:v>
                </c:pt>
              </c:strCache>
            </c:strRef>
          </c:tx>
          <c:spPr>
            <a:solidFill>
              <a:schemeClr val="accent1"/>
            </a:solidFill>
            <a:ln>
              <a:solidFill>
                <a:schemeClr val="tx1"/>
              </a:solid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C9F1-4B73-8891-08DECD507B3C}"/>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集計_データ編_3章_1（B-E）20200306★.xlsx]8-7'!$O$6:$O$8</c:f>
              <c:strCache>
                <c:ptCount val="3"/>
                <c:pt idx="0">
                  <c:v>2019年度（n=566）</c:v>
                </c:pt>
                <c:pt idx="1">
                  <c:v>2018年度（n=305）</c:v>
                </c:pt>
                <c:pt idx="2">
                  <c:v>2017年度（n=227）</c:v>
                </c:pt>
              </c:strCache>
            </c:strRef>
          </c:cat>
          <c:val>
            <c:numRef>
              <c:f>'[「組込み／IoTに関する動向調査」 集計_データ編_3章_1（B-E）20200306★.xlsx]8-7'!$P$6:$P$8</c:f>
              <c:numCache>
                <c:formatCode>0.0%</c:formatCode>
                <c:ptCount val="3"/>
                <c:pt idx="0">
                  <c:v>0.12720848056537101</c:v>
                </c:pt>
                <c:pt idx="1">
                  <c:v>0.1540983606557377</c:v>
                </c:pt>
                <c:pt idx="2">
                  <c:v>0</c:v>
                </c:pt>
              </c:numCache>
            </c:numRef>
          </c:val>
          <c:extLst>
            <c:ext xmlns:c16="http://schemas.microsoft.com/office/drawing/2014/chart" uri="{C3380CC4-5D6E-409C-BE32-E72D297353CC}">
              <c16:uniqueId val="{00000001-C9F1-4B73-8891-08DECD507B3C}"/>
            </c:ext>
          </c:extLst>
        </c:ser>
        <c:ser>
          <c:idx val="2"/>
          <c:order val="1"/>
          <c:tx>
            <c:strRef>
              <c:f>'[「組込み／IoTに関する動向調査」 集計_データ編_3章_1（B-E）20200306★.xlsx]8-7'!$Q$5</c:f>
              <c:strCache>
                <c:ptCount val="1"/>
                <c:pt idx="0">
                  <c:v>8個</c:v>
                </c:pt>
              </c:strCache>
            </c:strRef>
          </c:tx>
          <c:spPr>
            <a:solidFill>
              <a:schemeClr val="accent2"/>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集計_データ編_3章_1（B-E）20200306★.xlsx]8-7'!$O$6:$O$8</c:f>
              <c:strCache>
                <c:ptCount val="3"/>
                <c:pt idx="0">
                  <c:v>2019年度（n=566）</c:v>
                </c:pt>
                <c:pt idx="1">
                  <c:v>2018年度（n=305）</c:v>
                </c:pt>
                <c:pt idx="2">
                  <c:v>2017年度（n=227）</c:v>
                </c:pt>
              </c:strCache>
            </c:strRef>
          </c:cat>
          <c:val>
            <c:numRef>
              <c:f>'[「組込み／IoTに関する動向調査」 集計_データ編_3章_1（B-E）20200306★.xlsx]8-7'!$Q$6:$Q$8</c:f>
              <c:numCache>
                <c:formatCode>0.0%</c:formatCode>
                <c:ptCount val="3"/>
                <c:pt idx="0">
                  <c:v>0.1519434628975265</c:v>
                </c:pt>
                <c:pt idx="1">
                  <c:v>0.21639344262295082</c:v>
                </c:pt>
                <c:pt idx="2">
                  <c:v>0.21145374449339208</c:v>
                </c:pt>
              </c:numCache>
            </c:numRef>
          </c:val>
          <c:extLst>
            <c:ext xmlns:c16="http://schemas.microsoft.com/office/drawing/2014/chart" uri="{C3380CC4-5D6E-409C-BE32-E72D297353CC}">
              <c16:uniqueId val="{00000002-C9F1-4B73-8891-08DECD507B3C}"/>
            </c:ext>
          </c:extLst>
        </c:ser>
        <c:ser>
          <c:idx val="1"/>
          <c:order val="2"/>
          <c:tx>
            <c:strRef>
              <c:f>'[「組込み／IoTに関する動向調査」 集計_データ編_3章_1（B-E）20200306★.xlsx]8-7'!$R$5</c:f>
              <c:strCache>
                <c:ptCount val="1"/>
                <c:pt idx="0">
                  <c:v>7個</c:v>
                </c:pt>
              </c:strCache>
            </c:strRef>
          </c:tx>
          <c:spPr>
            <a:solidFill>
              <a:schemeClr val="accent3"/>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集計_データ編_3章_1（B-E）20200306★.xlsx]8-7'!$O$6:$O$8</c:f>
              <c:strCache>
                <c:ptCount val="3"/>
                <c:pt idx="0">
                  <c:v>2019年度（n=566）</c:v>
                </c:pt>
                <c:pt idx="1">
                  <c:v>2018年度（n=305）</c:v>
                </c:pt>
                <c:pt idx="2">
                  <c:v>2017年度（n=227）</c:v>
                </c:pt>
              </c:strCache>
            </c:strRef>
          </c:cat>
          <c:val>
            <c:numRef>
              <c:f>'[「組込み／IoTに関する動向調査」 集計_データ編_3章_1（B-E）20200306★.xlsx]8-7'!$R$6:$R$8</c:f>
              <c:numCache>
                <c:formatCode>0.0%</c:formatCode>
                <c:ptCount val="3"/>
                <c:pt idx="0">
                  <c:v>0.14487632508833923</c:v>
                </c:pt>
                <c:pt idx="1">
                  <c:v>0.16721311475409836</c:v>
                </c:pt>
                <c:pt idx="2">
                  <c:v>0.21145374449339208</c:v>
                </c:pt>
              </c:numCache>
            </c:numRef>
          </c:val>
          <c:extLst>
            <c:ext xmlns:c16="http://schemas.microsoft.com/office/drawing/2014/chart" uri="{C3380CC4-5D6E-409C-BE32-E72D297353CC}">
              <c16:uniqueId val="{00000003-C9F1-4B73-8891-08DECD507B3C}"/>
            </c:ext>
          </c:extLst>
        </c:ser>
        <c:ser>
          <c:idx val="3"/>
          <c:order val="3"/>
          <c:tx>
            <c:strRef>
              <c:f>'[「組込み／IoTに関する動向調査」 集計_データ編_3章_1（B-E）20200306★.xlsx]8-7'!$S$5</c:f>
              <c:strCache>
                <c:ptCount val="1"/>
                <c:pt idx="0">
                  <c:v>6個</c:v>
                </c:pt>
              </c:strCache>
            </c:strRef>
          </c:tx>
          <c:spPr>
            <a:solidFill>
              <a:schemeClr val="accent4"/>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集計_データ編_3章_1（B-E）20200306★.xlsx]8-7'!$O$6:$O$8</c:f>
              <c:strCache>
                <c:ptCount val="3"/>
                <c:pt idx="0">
                  <c:v>2019年度（n=566）</c:v>
                </c:pt>
                <c:pt idx="1">
                  <c:v>2018年度（n=305）</c:v>
                </c:pt>
                <c:pt idx="2">
                  <c:v>2017年度（n=227）</c:v>
                </c:pt>
              </c:strCache>
            </c:strRef>
          </c:cat>
          <c:val>
            <c:numRef>
              <c:f>'[「組込み／IoTに関する動向調査」 集計_データ編_3章_1（B-E）20200306★.xlsx]8-7'!$S$6:$S$8</c:f>
              <c:numCache>
                <c:formatCode>0.0%</c:formatCode>
                <c:ptCount val="3"/>
                <c:pt idx="0">
                  <c:v>0.13074204946996468</c:v>
                </c:pt>
                <c:pt idx="1">
                  <c:v>0.15081967213114755</c:v>
                </c:pt>
                <c:pt idx="2">
                  <c:v>0.14977973568281938</c:v>
                </c:pt>
              </c:numCache>
            </c:numRef>
          </c:val>
          <c:extLst>
            <c:ext xmlns:c16="http://schemas.microsoft.com/office/drawing/2014/chart" uri="{C3380CC4-5D6E-409C-BE32-E72D297353CC}">
              <c16:uniqueId val="{00000004-C9F1-4B73-8891-08DECD507B3C}"/>
            </c:ext>
          </c:extLst>
        </c:ser>
        <c:ser>
          <c:idx val="4"/>
          <c:order val="4"/>
          <c:tx>
            <c:strRef>
              <c:f>'[「組込み／IoTに関する動向調査」 集計_データ編_3章_1（B-E）20200306★.xlsx]8-7'!$T$5</c:f>
              <c:strCache>
                <c:ptCount val="1"/>
                <c:pt idx="0">
                  <c:v>5個</c:v>
                </c:pt>
              </c:strCache>
            </c:strRef>
          </c:tx>
          <c:spPr>
            <a:solidFill>
              <a:schemeClr val="accent5"/>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集計_データ編_3章_1（B-E）20200306★.xlsx]8-7'!$O$6:$O$8</c:f>
              <c:strCache>
                <c:ptCount val="3"/>
                <c:pt idx="0">
                  <c:v>2019年度（n=566）</c:v>
                </c:pt>
                <c:pt idx="1">
                  <c:v>2018年度（n=305）</c:v>
                </c:pt>
                <c:pt idx="2">
                  <c:v>2017年度（n=227）</c:v>
                </c:pt>
              </c:strCache>
            </c:strRef>
          </c:cat>
          <c:val>
            <c:numRef>
              <c:f>'[「組込み／IoTに関する動向調査」 集計_データ編_3章_1（B-E）20200306★.xlsx]8-7'!$T$6:$T$8</c:f>
              <c:numCache>
                <c:formatCode>0.0%</c:formatCode>
                <c:ptCount val="3"/>
                <c:pt idx="0">
                  <c:v>0.12544169611307421</c:v>
                </c:pt>
                <c:pt idx="1">
                  <c:v>0.10491803278688525</c:v>
                </c:pt>
                <c:pt idx="2">
                  <c:v>0.15859030837004406</c:v>
                </c:pt>
              </c:numCache>
            </c:numRef>
          </c:val>
          <c:extLst>
            <c:ext xmlns:c16="http://schemas.microsoft.com/office/drawing/2014/chart" uri="{C3380CC4-5D6E-409C-BE32-E72D297353CC}">
              <c16:uniqueId val="{00000005-C9F1-4B73-8891-08DECD507B3C}"/>
            </c:ext>
          </c:extLst>
        </c:ser>
        <c:ser>
          <c:idx val="5"/>
          <c:order val="5"/>
          <c:tx>
            <c:strRef>
              <c:f>'[「組込み／IoTに関する動向調査」 集計_データ編_3章_1（B-E）20200306★.xlsx]8-7'!$U$5</c:f>
              <c:strCache>
                <c:ptCount val="1"/>
                <c:pt idx="0">
                  <c:v>4個</c:v>
                </c:pt>
              </c:strCache>
            </c:strRef>
          </c:tx>
          <c:spPr>
            <a:solidFill>
              <a:schemeClr val="accent6"/>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集計_データ編_3章_1（B-E）20200306★.xlsx]8-7'!$O$6:$O$8</c:f>
              <c:strCache>
                <c:ptCount val="3"/>
                <c:pt idx="0">
                  <c:v>2019年度（n=566）</c:v>
                </c:pt>
                <c:pt idx="1">
                  <c:v>2018年度（n=305）</c:v>
                </c:pt>
                <c:pt idx="2">
                  <c:v>2017年度（n=227）</c:v>
                </c:pt>
              </c:strCache>
            </c:strRef>
          </c:cat>
          <c:val>
            <c:numRef>
              <c:f>'[「組込み／IoTに関する動向調査」 集計_データ編_3章_1（B-E）20200306★.xlsx]8-7'!$U$6:$U$8</c:f>
              <c:numCache>
                <c:formatCode>0.0%</c:formatCode>
                <c:ptCount val="3"/>
                <c:pt idx="0">
                  <c:v>0.10600706713780919</c:v>
                </c:pt>
                <c:pt idx="1">
                  <c:v>8.5245901639344257E-2</c:v>
                </c:pt>
                <c:pt idx="2">
                  <c:v>7.0484581497797363E-2</c:v>
                </c:pt>
              </c:numCache>
            </c:numRef>
          </c:val>
          <c:extLst>
            <c:ext xmlns:c16="http://schemas.microsoft.com/office/drawing/2014/chart" uri="{C3380CC4-5D6E-409C-BE32-E72D297353CC}">
              <c16:uniqueId val="{00000006-C9F1-4B73-8891-08DECD507B3C}"/>
            </c:ext>
          </c:extLst>
        </c:ser>
        <c:ser>
          <c:idx val="6"/>
          <c:order val="6"/>
          <c:tx>
            <c:strRef>
              <c:f>'[「組込み／IoTに関する動向調査」 集計_データ編_3章_1（B-E）20200306★.xlsx]8-7'!$V$5</c:f>
              <c:strCache>
                <c:ptCount val="1"/>
                <c:pt idx="0">
                  <c:v>3個</c:v>
                </c:pt>
              </c:strCache>
            </c:strRef>
          </c:tx>
          <c:spPr>
            <a:solidFill>
              <a:schemeClr val="accent1">
                <a:lumMod val="60000"/>
              </a:schemeClr>
            </a:solidFill>
            <a:ln>
              <a:solidFill>
                <a:schemeClr val="tx1"/>
              </a:solidFill>
            </a:ln>
            <a:effectLst/>
          </c:spPr>
          <c:invertIfNegative val="0"/>
          <c:dLbls>
            <c:dLbl>
              <c:idx val="1"/>
              <c:layout>
                <c:manualLayout>
                  <c:x val="-4.1407867494825537E-3"/>
                  <c:y val="5.24934383202099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9F1-4B73-8891-08DECD507B3C}"/>
                </c:ext>
              </c:extLst>
            </c:dLbl>
            <c:dLbl>
              <c:idx val="2"/>
              <c:layout>
                <c:manualLayout>
                  <c:x val="0"/>
                  <c:y val="3.38244380761346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D24-4169-8F38-28BFC04B5877}"/>
                </c:ext>
              </c:extLst>
            </c:dLbl>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集計_データ編_3章_1（B-E）20200306★.xlsx]8-7'!$O$6:$O$8</c:f>
              <c:strCache>
                <c:ptCount val="3"/>
                <c:pt idx="0">
                  <c:v>2019年度（n=566）</c:v>
                </c:pt>
                <c:pt idx="1">
                  <c:v>2018年度（n=305）</c:v>
                </c:pt>
                <c:pt idx="2">
                  <c:v>2017年度（n=227）</c:v>
                </c:pt>
              </c:strCache>
            </c:strRef>
          </c:cat>
          <c:val>
            <c:numRef>
              <c:f>'[「組込み／IoTに関する動向調査」 集計_データ編_3章_1（B-E）20200306★.xlsx]8-7'!$V$6:$V$8</c:f>
              <c:numCache>
                <c:formatCode>0.0%</c:formatCode>
                <c:ptCount val="3"/>
                <c:pt idx="0">
                  <c:v>7.5971731448763249E-2</c:v>
                </c:pt>
                <c:pt idx="1">
                  <c:v>3.2786885245901641E-2</c:v>
                </c:pt>
                <c:pt idx="2">
                  <c:v>3.0837004405286344E-2</c:v>
                </c:pt>
              </c:numCache>
            </c:numRef>
          </c:val>
          <c:extLst>
            <c:ext xmlns:c16="http://schemas.microsoft.com/office/drawing/2014/chart" uri="{C3380CC4-5D6E-409C-BE32-E72D297353CC}">
              <c16:uniqueId val="{00000008-C9F1-4B73-8891-08DECD507B3C}"/>
            </c:ext>
          </c:extLst>
        </c:ser>
        <c:ser>
          <c:idx val="7"/>
          <c:order val="7"/>
          <c:tx>
            <c:strRef>
              <c:f>'[「組込み／IoTに関する動向調査」 集計_データ編_3章_1（B-E）20200306★.xlsx]8-7'!$W$5</c:f>
              <c:strCache>
                <c:ptCount val="1"/>
                <c:pt idx="0">
                  <c:v>2個</c:v>
                </c:pt>
              </c:strCache>
            </c:strRef>
          </c:tx>
          <c:spPr>
            <a:solidFill>
              <a:schemeClr val="accent2">
                <a:lumMod val="60000"/>
              </a:schemeClr>
            </a:solidFill>
            <a:ln>
              <a:solidFill>
                <a:schemeClr val="tx1"/>
              </a:solidFill>
            </a:ln>
            <a:effectLst/>
          </c:spPr>
          <c:invertIfNegative val="0"/>
          <c:dLbls>
            <c:dLbl>
              <c:idx val="0"/>
              <c:layout>
                <c:manualLayout>
                  <c:x val="0"/>
                  <c:y val="4.89938757655293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9F1-4B73-8891-08DECD507B3C}"/>
                </c:ext>
              </c:extLst>
            </c:dLbl>
            <c:dLbl>
              <c:idx val="2"/>
              <c:layout>
                <c:manualLayout>
                  <c:x val="-1.0183935977973998E-16"/>
                  <c:y val="-3.14082301357688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D24-4169-8F38-28BFC04B5877}"/>
                </c:ext>
              </c:extLst>
            </c:dLbl>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集計_データ編_3章_1（B-E）20200306★.xlsx]8-7'!$O$6:$O$8</c:f>
              <c:strCache>
                <c:ptCount val="3"/>
                <c:pt idx="0">
                  <c:v>2019年度（n=566）</c:v>
                </c:pt>
                <c:pt idx="1">
                  <c:v>2018年度（n=305）</c:v>
                </c:pt>
                <c:pt idx="2">
                  <c:v>2017年度（n=227）</c:v>
                </c:pt>
              </c:strCache>
            </c:strRef>
          </c:cat>
          <c:val>
            <c:numRef>
              <c:f>'[「組込み／IoTに関する動向調査」 集計_データ編_3章_1（B-E）20200306★.xlsx]8-7'!$W$6:$W$8</c:f>
              <c:numCache>
                <c:formatCode>0.0%</c:formatCode>
                <c:ptCount val="3"/>
                <c:pt idx="0">
                  <c:v>3.8869257950530034E-2</c:v>
                </c:pt>
                <c:pt idx="1">
                  <c:v>3.9344262295081971E-2</c:v>
                </c:pt>
                <c:pt idx="2">
                  <c:v>2.2026431718061675E-2</c:v>
                </c:pt>
              </c:numCache>
            </c:numRef>
          </c:val>
          <c:extLst>
            <c:ext xmlns:c16="http://schemas.microsoft.com/office/drawing/2014/chart" uri="{C3380CC4-5D6E-409C-BE32-E72D297353CC}">
              <c16:uniqueId val="{0000000A-C9F1-4B73-8891-08DECD507B3C}"/>
            </c:ext>
          </c:extLst>
        </c:ser>
        <c:ser>
          <c:idx val="8"/>
          <c:order val="8"/>
          <c:tx>
            <c:strRef>
              <c:f>'[「組込み／IoTに関する動向調査」 集計_データ編_3章_1（B-E）20200306★.xlsx]8-7'!$X$5</c:f>
              <c:strCache>
                <c:ptCount val="1"/>
                <c:pt idx="0">
                  <c:v>1個</c:v>
                </c:pt>
              </c:strCache>
            </c:strRef>
          </c:tx>
          <c:spPr>
            <a:solidFill>
              <a:schemeClr val="accent3">
                <a:lumMod val="60000"/>
              </a:schemeClr>
            </a:solidFill>
            <a:ln>
              <a:solidFill>
                <a:schemeClr val="tx1"/>
              </a:solidFill>
            </a:ln>
            <a:effectLst/>
          </c:spPr>
          <c:invertIfNegative val="0"/>
          <c:dLbls>
            <c:dLbl>
              <c:idx val="0"/>
              <c:layout>
                <c:manualLayout>
                  <c:x val="0"/>
                  <c:y val="-4.54943132108486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9F1-4B73-8891-08DECD507B3C}"/>
                </c:ext>
              </c:extLst>
            </c:dLbl>
            <c:dLbl>
              <c:idx val="1"/>
              <c:layout>
                <c:manualLayout>
                  <c:x val="0"/>
                  <c:y val="-5.24934383202099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9F1-4B73-8891-08DECD507B3C}"/>
                </c:ext>
              </c:extLst>
            </c:dLbl>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集計_データ編_3章_1（B-E）20200306★.xlsx]8-7'!$O$6:$O$8</c:f>
              <c:strCache>
                <c:ptCount val="3"/>
                <c:pt idx="0">
                  <c:v>2019年度（n=566）</c:v>
                </c:pt>
                <c:pt idx="1">
                  <c:v>2018年度（n=305）</c:v>
                </c:pt>
                <c:pt idx="2">
                  <c:v>2017年度（n=227）</c:v>
                </c:pt>
              </c:strCache>
            </c:strRef>
          </c:cat>
          <c:val>
            <c:numRef>
              <c:f>'[「組込み／IoTに関する動向調査」 集計_データ編_3章_1（B-E）20200306★.xlsx]8-7'!$X$6:$X$8</c:f>
              <c:numCache>
                <c:formatCode>0.0%</c:formatCode>
                <c:ptCount val="3"/>
                <c:pt idx="0">
                  <c:v>1.5901060070671377E-2</c:v>
                </c:pt>
                <c:pt idx="1">
                  <c:v>1.6393442622950821E-2</c:v>
                </c:pt>
                <c:pt idx="2">
                  <c:v>9.2511013215859028E-2</c:v>
                </c:pt>
              </c:numCache>
            </c:numRef>
          </c:val>
          <c:extLst>
            <c:ext xmlns:c16="http://schemas.microsoft.com/office/drawing/2014/chart" uri="{C3380CC4-5D6E-409C-BE32-E72D297353CC}">
              <c16:uniqueId val="{0000000D-C9F1-4B73-8891-08DECD507B3C}"/>
            </c:ext>
          </c:extLst>
        </c:ser>
        <c:ser>
          <c:idx val="9"/>
          <c:order val="9"/>
          <c:tx>
            <c:strRef>
              <c:f>'[「組込み／IoTに関する動向調査」 集計_データ編_3章_1（B-E）20200306★.xlsx]8-7'!$Y$5</c:f>
              <c:strCache>
                <c:ptCount val="1"/>
                <c:pt idx="0">
                  <c:v>なし</c:v>
                </c:pt>
              </c:strCache>
            </c:strRef>
          </c:tx>
          <c:spPr>
            <a:solidFill>
              <a:schemeClr val="accent4">
                <a:lumMod val="60000"/>
              </a:schemeClr>
            </a:solidFill>
            <a:ln>
              <a:solidFill>
                <a:schemeClr val="tx1"/>
              </a:solidFill>
            </a:ln>
            <a:effectLst/>
          </c:spPr>
          <c:invertIfNegative val="0"/>
          <c:dLbls>
            <c:dLbl>
              <c:idx val="1"/>
              <c:layout>
                <c:manualLayout>
                  <c:x val="0"/>
                  <c:y val="5.2493989432423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9F1-4B73-8891-08DECD507B3C}"/>
                </c:ext>
              </c:extLst>
            </c:dLbl>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'[「組込み／IoTに関する動向調査」 集計_データ編_3章_1（B-E）20200306★.xlsx]8-7'!$O$6:$O$8</c:f>
              <c:strCache>
                <c:ptCount val="3"/>
                <c:pt idx="0">
                  <c:v>2019年度（n=566）</c:v>
                </c:pt>
                <c:pt idx="1">
                  <c:v>2018年度（n=305）</c:v>
                </c:pt>
                <c:pt idx="2">
                  <c:v>2017年度（n=227）</c:v>
                </c:pt>
              </c:strCache>
            </c:strRef>
          </c:cat>
          <c:val>
            <c:numRef>
              <c:f>'[「組込み／IoTに関する動向調査」 集計_データ編_3章_1（B-E）20200306★.xlsx]8-7'!$Y$6:$Y$8</c:f>
              <c:numCache>
                <c:formatCode>0.0%</c:formatCode>
                <c:ptCount val="3"/>
                <c:pt idx="0">
                  <c:v>8.3038869257950523E-2</c:v>
                </c:pt>
                <c:pt idx="1">
                  <c:v>3.2786885245901641E-2</c:v>
                </c:pt>
                <c:pt idx="2">
                  <c:v>5.2863436123348019E-2</c:v>
                </c:pt>
              </c:numCache>
            </c:numRef>
          </c:val>
          <c:extLst>
            <c:ext xmlns:c16="http://schemas.microsoft.com/office/drawing/2014/chart" uri="{C3380CC4-5D6E-409C-BE32-E72D297353CC}">
              <c16:uniqueId val="{0000000F-C9F1-4B73-8891-08DECD507B3C}"/>
            </c:ext>
          </c:extLst>
        </c:ser>
        <c:dLbls>
          <c:showLegendKey val="0"/>
          <c:showVal val="0"/>
          <c:showCatName val="0"/>
          <c:showSerName val="0"/>
          <c:showPercent val="0"/>
          <c:showBubbleSize val="0"/>
        </c:dLbls>
        <c:gapWidth val="40"/>
        <c:overlap val="100"/>
        <c:axId val="445149184"/>
        <c:axId val="445150720"/>
      </c:barChart>
      <c:catAx>
        <c:axId val="445149184"/>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45150720"/>
        <c:crosses val="autoZero"/>
        <c:auto val="1"/>
        <c:lblAlgn val="ctr"/>
        <c:lblOffset val="100"/>
        <c:noMultiLvlLbl val="0"/>
      </c:catAx>
      <c:valAx>
        <c:axId val="445150720"/>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45149184"/>
        <c:crosses val="autoZero"/>
        <c:crossBetween val="between"/>
      </c:valAx>
      <c:spPr>
        <a:noFill/>
        <a:ln>
          <a:solidFill>
            <a:schemeClr val="tx1">
              <a:lumMod val="50000"/>
              <a:lumOff val="50000"/>
            </a:schemeClr>
          </a:solidFill>
        </a:ln>
        <a:effectLst/>
      </c:spPr>
    </c:plotArea>
    <c:legend>
      <c:legendPos val="b"/>
      <c:layout>
        <c:manualLayout>
          <c:xMode val="edge"/>
          <c:yMode val="edge"/>
          <c:x val="0.32409126984126985"/>
          <c:y val="0.90150555555555556"/>
          <c:w val="0.6676374338624339"/>
          <c:h val="5.3137301587301587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594552730089068"/>
          <c:y val="8.6520307683362066E-2"/>
          <c:w val="0.67023392567732309"/>
          <c:h val="0.72979590853841003"/>
        </c:manualLayout>
      </c:layout>
      <c:barChart>
        <c:barDir val="bar"/>
        <c:grouping val="stacked"/>
        <c:varyColors val="0"/>
        <c:ser>
          <c:idx val="0"/>
          <c:order val="0"/>
          <c:tx>
            <c:strRef>
              <c:f>'8-8'!$K$5</c:f>
              <c:strCache>
                <c:ptCount val="1"/>
                <c:pt idx="0">
                  <c:v>当てはまる</c:v>
                </c:pt>
              </c:strCache>
            </c:strRef>
          </c:tx>
          <c:spPr>
            <a:solidFill>
              <a:srgbClr val="FF9966"/>
            </a:solidFill>
            <a:ln>
              <a:solidFill>
                <a:sysClr val="windowText" lastClr="000000"/>
              </a:solidFill>
            </a:ln>
            <a:effectLst/>
          </c:spPr>
          <c:invertIfNegative val="0"/>
          <c:dLbls>
            <c:dLbl>
              <c:idx val="0"/>
              <c:layout>
                <c:manualLayout>
                  <c:x val="-1.1204481792717087E-2"/>
                  <c:y val="2.9366945564548695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7BF-4572-A2B7-18ED5581F54F}"/>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'8-8'!$J$6:$J$18</c:f>
              <c:strCache>
                <c:ptCount val="13"/>
                <c:pt idx="0">
                  <c:v>DXへの対応 全体（n=556）</c:v>
                </c:pt>
                <c:pt idx="1">
                  <c:v>従業員数</c:v>
                </c:pt>
                <c:pt idx="2">
                  <c:v>100人以下（n=364）</c:v>
                </c:pt>
                <c:pt idx="3">
                  <c:v>101人以上（n=192）</c:v>
                </c:pt>
                <c:pt idx="4">
                  <c:v>IoT事業分野</c:v>
                </c:pt>
                <c:pt idx="5">
                  <c:v>あり（n=363）</c:v>
                </c:pt>
                <c:pt idx="6">
                  <c:v>なし（n=193）</c:v>
                </c:pt>
                <c:pt idx="7">
                  <c:v>AI取り組み</c:v>
                </c:pt>
                <c:pt idx="8">
                  <c:v>あり（n=316）</c:v>
                </c:pt>
                <c:pt idx="9">
                  <c:v>なし（n=235）</c:v>
                </c:pt>
                <c:pt idx="10">
                  <c:v>DX取り組み</c:v>
                </c:pt>
                <c:pt idx="11">
                  <c:v>あり（n=54）</c:v>
                </c:pt>
                <c:pt idx="12">
                  <c:v>なし（n=492）</c:v>
                </c:pt>
              </c:strCache>
            </c:strRef>
          </c:cat>
          <c:val>
            <c:numRef>
              <c:f>'8-8'!$K$6:$K$18</c:f>
              <c:numCache>
                <c:formatCode>General</c:formatCode>
                <c:ptCount val="13"/>
                <c:pt idx="0" formatCode="0.0%">
                  <c:v>0.1960431654676259</c:v>
                </c:pt>
                <c:pt idx="2" formatCode="0.0%">
                  <c:v>0.14835164835164835</c:v>
                </c:pt>
                <c:pt idx="3" formatCode="0.0%">
                  <c:v>0.28645833333333331</c:v>
                </c:pt>
                <c:pt idx="5" formatCode="0.0%">
                  <c:v>0.20661157024793389</c:v>
                </c:pt>
                <c:pt idx="6" formatCode="0.0%">
                  <c:v>0.17616580310880828</c:v>
                </c:pt>
                <c:pt idx="8" formatCode="0.0%">
                  <c:v>0.25949367088607594</c:v>
                </c:pt>
                <c:pt idx="9" formatCode="0.0%">
                  <c:v>0.10638297872340426</c:v>
                </c:pt>
                <c:pt idx="11" formatCode="0.0%">
                  <c:v>0.66666666666666663</c:v>
                </c:pt>
                <c:pt idx="12" formatCode="0.0%">
                  <c:v>0.1443089430894309</c:v>
                </c:pt>
              </c:numCache>
            </c:numRef>
          </c:val>
          <c:extLst>
            <c:ext xmlns:c16="http://schemas.microsoft.com/office/drawing/2014/chart" uri="{C3380CC4-5D6E-409C-BE32-E72D297353CC}">
              <c16:uniqueId val="{00000001-B7BF-4572-A2B7-18ED5581F54F}"/>
            </c:ext>
          </c:extLst>
        </c:ser>
        <c:ser>
          <c:idx val="2"/>
          <c:order val="1"/>
          <c:tx>
            <c:strRef>
              <c:f>'8-8'!$L$5</c:f>
              <c:strCache>
                <c:ptCount val="1"/>
                <c:pt idx="0">
                  <c:v>やや当てはまる</c:v>
                </c:pt>
              </c:strCache>
            </c:strRef>
          </c:tx>
          <c:spPr>
            <a:solidFill>
              <a:srgbClr val="FFCC99"/>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'8-8'!$J$6:$J$18</c:f>
              <c:strCache>
                <c:ptCount val="13"/>
                <c:pt idx="0">
                  <c:v>DXへの対応 全体（n=556）</c:v>
                </c:pt>
                <c:pt idx="1">
                  <c:v>従業員数</c:v>
                </c:pt>
                <c:pt idx="2">
                  <c:v>100人以下（n=364）</c:v>
                </c:pt>
                <c:pt idx="3">
                  <c:v>101人以上（n=192）</c:v>
                </c:pt>
                <c:pt idx="4">
                  <c:v>IoT事業分野</c:v>
                </c:pt>
                <c:pt idx="5">
                  <c:v>あり（n=363）</c:v>
                </c:pt>
                <c:pt idx="6">
                  <c:v>なし（n=193）</c:v>
                </c:pt>
                <c:pt idx="7">
                  <c:v>AI取り組み</c:v>
                </c:pt>
                <c:pt idx="8">
                  <c:v>あり（n=316）</c:v>
                </c:pt>
                <c:pt idx="9">
                  <c:v>なし（n=235）</c:v>
                </c:pt>
                <c:pt idx="10">
                  <c:v>DX取り組み</c:v>
                </c:pt>
                <c:pt idx="11">
                  <c:v>あり（n=54）</c:v>
                </c:pt>
                <c:pt idx="12">
                  <c:v>なし（n=492）</c:v>
                </c:pt>
              </c:strCache>
            </c:strRef>
          </c:cat>
          <c:val>
            <c:numRef>
              <c:f>'8-8'!$L$6:$L$18</c:f>
              <c:numCache>
                <c:formatCode>General</c:formatCode>
                <c:ptCount val="13"/>
                <c:pt idx="0" formatCode="0.0%">
                  <c:v>0.30215827338129497</c:v>
                </c:pt>
                <c:pt idx="2" formatCode="0.0%">
                  <c:v>0.28846153846153844</c:v>
                </c:pt>
                <c:pt idx="3" formatCode="0.0%">
                  <c:v>0.328125</c:v>
                </c:pt>
                <c:pt idx="5" formatCode="0.0%">
                  <c:v>0.34986225895316803</c:v>
                </c:pt>
                <c:pt idx="6" formatCode="0.0%">
                  <c:v>0.21243523316062177</c:v>
                </c:pt>
                <c:pt idx="8" formatCode="0.0%">
                  <c:v>0.3449367088607595</c:v>
                </c:pt>
                <c:pt idx="9" formatCode="0.0%">
                  <c:v>0.24680851063829787</c:v>
                </c:pt>
                <c:pt idx="11" formatCode="0.0%">
                  <c:v>0.24074074074074073</c:v>
                </c:pt>
                <c:pt idx="12" formatCode="0.0%">
                  <c:v>0.30691056910569103</c:v>
                </c:pt>
              </c:numCache>
            </c:numRef>
          </c:val>
          <c:extLst>
            <c:ext xmlns:c16="http://schemas.microsoft.com/office/drawing/2014/chart" uri="{C3380CC4-5D6E-409C-BE32-E72D297353CC}">
              <c16:uniqueId val="{00000002-B7BF-4572-A2B7-18ED5581F54F}"/>
            </c:ext>
          </c:extLst>
        </c:ser>
        <c:ser>
          <c:idx val="1"/>
          <c:order val="2"/>
          <c:tx>
            <c:strRef>
              <c:f>'8-8'!$M$5</c:f>
              <c:strCache>
                <c:ptCount val="1"/>
                <c:pt idx="0">
                  <c:v>あまり当てはまらない</c:v>
                </c:pt>
              </c:strCache>
            </c:strRef>
          </c:tx>
          <c:spPr>
            <a:solidFill>
              <a:srgbClr val="3366FF"/>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'8-8'!$J$6:$J$18</c:f>
              <c:strCache>
                <c:ptCount val="13"/>
                <c:pt idx="0">
                  <c:v>DXへの対応 全体（n=556）</c:v>
                </c:pt>
                <c:pt idx="1">
                  <c:v>従業員数</c:v>
                </c:pt>
                <c:pt idx="2">
                  <c:v>100人以下（n=364）</c:v>
                </c:pt>
                <c:pt idx="3">
                  <c:v>101人以上（n=192）</c:v>
                </c:pt>
                <c:pt idx="4">
                  <c:v>IoT事業分野</c:v>
                </c:pt>
                <c:pt idx="5">
                  <c:v>あり（n=363）</c:v>
                </c:pt>
                <c:pt idx="6">
                  <c:v>なし（n=193）</c:v>
                </c:pt>
                <c:pt idx="7">
                  <c:v>AI取り組み</c:v>
                </c:pt>
                <c:pt idx="8">
                  <c:v>あり（n=316）</c:v>
                </c:pt>
                <c:pt idx="9">
                  <c:v>なし（n=235）</c:v>
                </c:pt>
                <c:pt idx="10">
                  <c:v>DX取り組み</c:v>
                </c:pt>
                <c:pt idx="11">
                  <c:v>あり（n=54）</c:v>
                </c:pt>
                <c:pt idx="12">
                  <c:v>なし（n=492）</c:v>
                </c:pt>
              </c:strCache>
            </c:strRef>
          </c:cat>
          <c:val>
            <c:numRef>
              <c:f>'8-8'!$M$6:$M$18</c:f>
              <c:numCache>
                <c:formatCode>General</c:formatCode>
                <c:ptCount val="13"/>
                <c:pt idx="0" formatCode="0.0%">
                  <c:v>0.24100719424460432</c:v>
                </c:pt>
                <c:pt idx="2" formatCode="0.0%">
                  <c:v>0.26923076923076922</c:v>
                </c:pt>
                <c:pt idx="3" formatCode="0.0%">
                  <c:v>0.1875</c:v>
                </c:pt>
                <c:pt idx="5" formatCode="0.0%">
                  <c:v>0.21763085399449036</c:v>
                </c:pt>
                <c:pt idx="6" formatCode="0.0%">
                  <c:v>0.28497409326424872</c:v>
                </c:pt>
                <c:pt idx="8" formatCode="0.0%">
                  <c:v>0.21835443037974683</c:v>
                </c:pt>
                <c:pt idx="9" formatCode="0.0%">
                  <c:v>0.2723404255319149</c:v>
                </c:pt>
                <c:pt idx="11" formatCode="0.0%">
                  <c:v>3.7037037037037035E-2</c:v>
                </c:pt>
                <c:pt idx="12" formatCode="0.0%">
                  <c:v>0.26422764227642276</c:v>
                </c:pt>
              </c:numCache>
            </c:numRef>
          </c:val>
          <c:extLst>
            <c:ext xmlns:c16="http://schemas.microsoft.com/office/drawing/2014/chart" uri="{C3380CC4-5D6E-409C-BE32-E72D297353CC}">
              <c16:uniqueId val="{00000003-B7BF-4572-A2B7-18ED5581F54F}"/>
            </c:ext>
          </c:extLst>
        </c:ser>
        <c:ser>
          <c:idx val="3"/>
          <c:order val="3"/>
          <c:tx>
            <c:strRef>
              <c:f>'8-8'!$N$5</c:f>
              <c:strCache>
                <c:ptCount val="1"/>
                <c:pt idx="0">
                  <c:v>当てはまらない</c:v>
                </c:pt>
              </c:strCache>
            </c:strRef>
          </c:tx>
          <c:spPr>
            <a:solidFill>
              <a:srgbClr val="9DC3E6"/>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'8-8'!$J$6:$J$18</c:f>
              <c:strCache>
                <c:ptCount val="13"/>
                <c:pt idx="0">
                  <c:v>DXへの対応 全体（n=556）</c:v>
                </c:pt>
                <c:pt idx="1">
                  <c:v>従業員数</c:v>
                </c:pt>
                <c:pt idx="2">
                  <c:v>100人以下（n=364）</c:v>
                </c:pt>
                <c:pt idx="3">
                  <c:v>101人以上（n=192）</c:v>
                </c:pt>
                <c:pt idx="4">
                  <c:v>IoT事業分野</c:v>
                </c:pt>
                <c:pt idx="5">
                  <c:v>あり（n=363）</c:v>
                </c:pt>
                <c:pt idx="6">
                  <c:v>なし（n=193）</c:v>
                </c:pt>
                <c:pt idx="7">
                  <c:v>AI取り組み</c:v>
                </c:pt>
                <c:pt idx="8">
                  <c:v>あり（n=316）</c:v>
                </c:pt>
                <c:pt idx="9">
                  <c:v>なし（n=235）</c:v>
                </c:pt>
                <c:pt idx="10">
                  <c:v>DX取り組み</c:v>
                </c:pt>
                <c:pt idx="11">
                  <c:v>あり（n=54）</c:v>
                </c:pt>
                <c:pt idx="12">
                  <c:v>なし（n=492）</c:v>
                </c:pt>
              </c:strCache>
            </c:strRef>
          </c:cat>
          <c:val>
            <c:numRef>
              <c:f>'8-8'!$N$6:$N$18</c:f>
              <c:numCache>
                <c:formatCode>General</c:formatCode>
                <c:ptCount val="13"/>
                <c:pt idx="0" formatCode="0.0%">
                  <c:v>0.11510791366906475</c:v>
                </c:pt>
                <c:pt idx="2" formatCode="0.0%">
                  <c:v>0.14285714285714285</c:v>
                </c:pt>
                <c:pt idx="3" formatCode="0.0%">
                  <c:v>6.25E-2</c:v>
                </c:pt>
                <c:pt idx="5" formatCode="0.0%">
                  <c:v>9.0909090909090912E-2</c:v>
                </c:pt>
                <c:pt idx="6" formatCode="0.0%">
                  <c:v>0.16062176165803108</c:v>
                </c:pt>
                <c:pt idx="8" formatCode="0.0%">
                  <c:v>7.5949367088607597E-2</c:v>
                </c:pt>
                <c:pt idx="9" formatCode="0.0%">
                  <c:v>0.1702127659574468</c:v>
                </c:pt>
                <c:pt idx="11" formatCode="0.0%">
                  <c:v>1.8518518518518517E-2</c:v>
                </c:pt>
                <c:pt idx="12" formatCode="0.0%">
                  <c:v>0.12601626016260162</c:v>
                </c:pt>
              </c:numCache>
            </c:numRef>
          </c:val>
          <c:extLst>
            <c:ext xmlns:c16="http://schemas.microsoft.com/office/drawing/2014/chart" uri="{C3380CC4-5D6E-409C-BE32-E72D297353CC}">
              <c16:uniqueId val="{00000004-B7BF-4572-A2B7-18ED5581F54F}"/>
            </c:ext>
          </c:extLst>
        </c:ser>
        <c:ser>
          <c:idx val="4"/>
          <c:order val="4"/>
          <c:tx>
            <c:strRef>
              <c:f>'8-8'!$O$5</c:f>
              <c:strCache>
                <c:ptCount val="1"/>
                <c:pt idx="0">
                  <c:v>どちらともいえない</c:v>
                </c:pt>
              </c:strCache>
            </c:strRef>
          </c:tx>
          <c:spPr>
            <a:solidFill>
              <a:schemeClr val="bg1"/>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'8-8'!$J$6:$J$18</c:f>
              <c:strCache>
                <c:ptCount val="13"/>
                <c:pt idx="0">
                  <c:v>DXへの対応 全体（n=556）</c:v>
                </c:pt>
                <c:pt idx="1">
                  <c:v>従業員数</c:v>
                </c:pt>
                <c:pt idx="2">
                  <c:v>100人以下（n=364）</c:v>
                </c:pt>
                <c:pt idx="3">
                  <c:v>101人以上（n=192）</c:v>
                </c:pt>
                <c:pt idx="4">
                  <c:v>IoT事業分野</c:v>
                </c:pt>
                <c:pt idx="5">
                  <c:v>あり（n=363）</c:v>
                </c:pt>
                <c:pt idx="6">
                  <c:v>なし（n=193）</c:v>
                </c:pt>
                <c:pt idx="7">
                  <c:v>AI取り組み</c:v>
                </c:pt>
                <c:pt idx="8">
                  <c:v>あり（n=316）</c:v>
                </c:pt>
                <c:pt idx="9">
                  <c:v>なし（n=235）</c:v>
                </c:pt>
                <c:pt idx="10">
                  <c:v>DX取り組み</c:v>
                </c:pt>
                <c:pt idx="11">
                  <c:v>あり（n=54）</c:v>
                </c:pt>
                <c:pt idx="12">
                  <c:v>なし（n=492）</c:v>
                </c:pt>
              </c:strCache>
            </c:strRef>
          </c:cat>
          <c:val>
            <c:numRef>
              <c:f>'8-8'!$O$6:$O$18</c:f>
              <c:numCache>
                <c:formatCode>General</c:formatCode>
                <c:ptCount val="13"/>
                <c:pt idx="0" formatCode="0.0%">
                  <c:v>0.14568345323741008</c:v>
                </c:pt>
                <c:pt idx="2" formatCode="0.0%">
                  <c:v>0.15109890109890109</c:v>
                </c:pt>
                <c:pt idx="3" formatCode="0.0%">
                  <c:v>0.13541666666666666</c:v>
                </c:pt>
                <c:pt idx="5" formatCode="0.0%">
                  <c:v>0.13498622589531681</c:v>
                </c:pt>
                <c:pt idx="6" formatCode="0.0%">
                  <c:v>0.16580310880829016</c:v>
                </c:pt>
                <c:pt idx="8" formatCode="0.0%">
                  <c:v>0.10126582278481013</c:v>
                </c:pt>
                <c:pt idx="9" formatCode="0.0%">
                  <c:v>0.20425531914893616</c:v>
                </c:pt>
                <c:pt idx="11" formatCode="0.0%">
                  <c:v>3.7037037037037035E-2</c:v>
                </c:pt>
                <c:pt idx="12" formatCode="0.0%">
                  <c:v>0.15853658536585366</c:v>
                </c:pt>
              </c:numCache>
            </c:numRef>
          </c:val>
          <c:extLst>
            <c:ext xmlns:c16="http://schemas.microsoft.com/office/drawing/2014/chart" uri="{C3380CC4-5D6E-409C-BE32-E72D297353CC}">
              <c16:uniqueId val="{00000005-B7BF-4572-A2B7-18ED5581F54F}"/>
            </c:ext>
          </c:extLst>
        </c:ser>
        <c:dLbls>
          <c:showLegendKey val="0"/>
          <c:showVal val="0"/>
          <c:showCatName val="0"/>
          <c:showSerName val="0"/>
          <c:showPercent val="0"/>
          <c:showBubbleSize val="0"/>
        </c:dLbls>
        <c:gapWidth val="40"/>
        <c:overlap val="100"/>
        <c:axId val="399638912"/>
        <c:axId val="399641984"/>
      </c:barChart>
      <c:catAx>
        <c:axId val="399638912"/>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399641984"/>
        <c:crosses val="autoZero"/>
        <c:auto val="1"/>
        <c:lblAlgn val="ctr"/>
        <c:lblOffset val="100"/>
        <c:noMultiLvlLbl val="0"/>
      </c:catAx>
      <c:valAx>
        <c:axId val="399641984"/>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399638912"/>
        <c:crosses val="autoZero"/>
        <c:crossBetween val="between"/>
      </c:valAx>
      <c:spPr>
        <a:noFill/>
        <a:ln>
          <a:solidFill>
            <a:schemeClr val="tx1">
              <a:lumMod val="50000"/>
              <a:lumOff val="50000"/>
            </a:schemeClr>
          </a:solidFill>
        </a:ln>
        <a:effectLst/>
      </c:spPr>
    </c:plotArea>
    <c:legend>
      <c:legendPos val="b"/>
      <c:layout>
        <c:manualLayout>
          <c:xMode val="edge"/>
          <c:yMode val="edge"/>
          <c:x val="0.11829576719576722"/>
          <c:y val="0.8682361111111111"/>
          <c:w val="0.87428120981521606"/>
          <c:h val="8.0746633943484331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13794326241137"/>
          <c:y val="8.6520307683362066E-2"/>
          <c:w val="0.60904137115839241"/>
          <c:h val="0.83310932539682525"/>
        </c:manualLayout>
      </c:layout>
      <c:barChart>
        <c:barDir val="bar"/>
        <c:grouping val="stacked"/>
        <c:varyColors val="0"/>
        <c:ser>
          <c:idx val="0"/>
          <c:order val="0"/>
          <c:tx>
            <c:strRef>
              <c:f>'Q9'!$N$4</c:f>
              <c:strCache>
                <c:ptCount val="1"/>
                <c:pt idx="0">
                  <c:v>1.重要と思う</c:v>
                </c:pt>
              </c:strCache>
            </c:strRef>
          </c:tx>
          <c:spPr>
            <a:solidFill>
              <a:srgbClr val="FF9966"/>
            </a:solidFill>
            <a:ln>
              <a:solidFill>
                <a:sysClr val="windowText" lastClr="000000"/>
              </a:solidFill>
            </a:ln>
            <a:effectLst/>
          </c:spPr>
          <c:invertIfNegative val="0"/>
          <c:dLbls>
            <c:dLbl>
              <c:idx val="0"/>
              <c:layout>
                <c:manualLayout>
                  <c:x val="-1.1204481792717087E-2"/>
                  <c:y val="2.9366945564548695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653-4143-B0C4-BD3842B4C9C2}"/>
                </c:ext>
              </c:extLst>
            </c:dLbl>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'Q9'!$M$5:$M$13</c:f>
              <c:strCache>
                <c:ptCount val="9"/>
                <c:pt idx="0">
                  <c:v>技術者の教育・訓練、スキルの向上（n=806）</c:v>
                </c:pt>
                <c:pt idx="1">
                  <c:v>新たな開発技術（AI等）の導入（n=805）</c:v>
                </c:pt>
                <c:pt idx="2">
                  <c:v>ソフトウェア・プラットフォームの導入（n=804）</c:v>
                </c:pt>
                <c:pt idx="3">
                  <c:v>ハードウェアの高機能・高性能化（n=804）</c:v>
                </c:pt>
                <c:pt idx="4">
                  <c:v>アーキテクチャの見直し（n=804）</c:v>
                </c:pt>
                <c:pt idx="5">
                  <c:v>アジャイル開発の採用（n=803）</c:v>
                </c:pt>
                <c:pt idx="6">
                  <c:v>外部の専門企業への委託（n=802）</c:v>
                </c:pt>
                <c:pt idx="7">
                  <c:v>モデルベース開発の導入（n=801）</c:v>
                </c:pt>
                <c:pt idx="8">
                  <c:v>プロダクトライン設計の導入（n=798）</c:v>
                </c:pt>
              </c:strCache>
            </c:strRef>
          </c:cat>
          <c:val>
            <c:numRef>
              <c:f>'Q9'!$N$5:$N$13</c:f>
              <c:numCache>
                <c:formatCode>0.0%</c:formatCode>
                <c:ptCount val="9"/>
                <c:pt idx="0">
                  <c:v>0.60049627791563276</c:v>
                </c:pt>
                <c:pt idx="1">
                  <c:v>0.31180124223602484</c:v>
                </c:pt>
                <c:pt idx="2">
                  <c:v>0.2263681592039801</c:v>
                </c:pt>
                <c:pt idx="3">
                  <c:v>0.2263681592039801</c:v>
                </c:pt>
                <c:pt idx="4">
                  <c:v>0.19029850746268656</c:v>
                </c:pt>
                <c:pt idx="5">
                  <c:v>0.15317559153175592</c:v>
                </c:pt>
                <c:pt idx="6">
                  <c:v>0.13341645885286782</c:v>
                </c:pt>
                <c:pt idx="7">
                  <c:v>0.10486891385767791</c:v>
                </c:pt>
                <c:pt idx="8">
                  <c:v>6.3909774436090222E-2</c:v>
                </c:pt>
              </c:numCache>
            </c:numRef>
          </c:val>
          <c:extLst>
            <c:ext xmlns:c16="http://schemas.microsoft.com/office/drawing/2014/chart" uri="{C3380CC4-5D6E-409C-BE32-E72D297353CC}">
              <c16:uniqueId val="{00000001-1653-4143-B0C4-BD3842B4C9C2}"/>
            </c:ext>
          </c:extLst>
        </c:ser>
        <c:ser>
          <c:idx val="2"/>
          <c:order val="1"/>
          <c:tx>
            <c:strRef>
              <c:f>'Q9'!$O$4</c:f>
              <c:strCache>
                <c:ptCount val="1"/>
                <c:pt idx="0">
                  <c:v>2.やや重要と思う</c:v>
                </c:pt>
              </c:strCache>
            </c:strRef>
          </c:tx>
          <c:spPr>
            <a:solidFill>
              <a:srgbClr val="FFCC99"/>
            </a:solidFill>
            <a:ln w="9525">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'Q9'!$M$5:$M$13</c:f>
              <c:strCache>
                <c:ptCount val="9"/>
                <c:pt idx="0">
                  <c:v>技術者の教育・訓練、スキルの向上（n=806）</c:v>
                </c:pt>
                <c:pt idx="1">
                  <c:v>新たな開発技術（AI等）の導入（n=805）</c:v>
                </c:pt>
                <c:pt idx="2">
                  <c:v>ソフトウェア・プラットフォームの導入（n=804）</c:v>
                </c:pt>
                <c:pt idx="3">
                  <c:v>ハードウェアの高機能・高性能化（n=804）</c:v>
                </c:pt>
                <c:pt idx="4">
                  <c:v>アーキテクチャの見直し（n=804）</c:v>
                </c:pt>
                <c:pt idx="5">
                  <c:v>アジャイル開発の採用（n=803）</c:v>
                </c:pt>
                <c:pt idx="6">
                  <c:v>外部の専門企業への委託（n=802）</c:v>
                </c:pt>
                <c:pt idx="7">
                  <c:v>モデルベース開発の導入（n=801）</c:v>
                </c:pt>
                <c:pt idx="8">
                  <c:v>プロダクトライン設計の導入（n=798）</c:v>
                </c:pt>
              </c:strCache>
            </c:strRef>
          </c:cat>
          <c:val>
            <c:numRef>
              <c:f>'Q9'!$O$5:$O$13</c:f>
              <c:numCache>
                <c:formatCode>0.0%</c:formatCode>
                <c:ptCount val="9"/>
                <c:pt idx="0">
                  <c:v>0.27915632754342434</c:v>
                </c:pt>
                <c:pt idx="1">
                  <c:v>0.37391304347826088</c:v>
                </c:pt>
                <c:pt idx="2">
                  <c:v>0.38930348258706465</c:v>
                </c:pt>
                <c:pt idx="3">
                  <c:v>0.35572139303482586</c:v>
                </c:pt>
                <c:pt idx="4">
                  <c:v>0.33706467661691542</c:v>
                </c:pt>
                <c:pt idx="5">
                  <c:v>0.28144458281444584</c:v>
                </c:pt>
                <c:pt idx="6">
                  <c:v>0.36658354114713215</c:v>
                </c:pt>
                <c:pt idx="7">
                  <c:v>0.22721598002496879</c:v>
                </c:pt>
                <c:pt idx="8">
                  <c:v>0.19047619047619047</c:v>
                </c:pt>
              </c:numCache>
            </c:numRef>
          </c:val>
          <c:extLst>
            <c:ext xmlns:c16="http://schemas.microsoft.com/office/drawing/2014/chart" uri="{C3380CC4-5D6E-409C-BE32-E72D297353CC}">
              <c16:uniqueId val="{00000002-1653-4143-B0C4-BD3842B4C9C2}"/>
            </c:ext>
          </c:extLst>
        </c:ser>
        <c:ser>
          <c:idx val="1"/>
          <c:order val="2"/>
          <c:tx>
            <c:strRef>
              <c:f>'Q9'!$P$4</c:f>
              <c:strCache>
                <c:ptCount val="1"/>
                <c:pt idx="0">
                  <c:v>3.どちらともいえない</c:v>
                </c:pt>
              </c:strCache>
            </c:strRef>
          </c:tx>
          <c:spPr>
            <a:solidFill>
              <a:srgbClr val="FFFF99"/>
            </a:solidFill>
            <a:ln>
              <a:solidFill>
                <a:sysClr val="windowText" lastClr="000000"/>
              </a:solidFill>
            </a:ln>
            <a:effectLst/>
          </c:spPr>
          <c:invertIfNegative val="0"/>
          <c:dLbls>
            <c:dLbl>
              <c:idx val="0"/>
              <c:layout>
                <c:manualLayout>
                  <c:x val="-7.505910165484634E-3"/>
                  <c:y val="2.521428571428571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653-4143-B0C4-BD3842B4C9C2}"/>
                </c:ext>
              </c:extLst>
            </c:dLbl>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'Q9'!$M$5:$M$13</c:f>
              <c:strCache>
                <c:ptCount val="9"/>
                <c:pt idx="0">
                  <c:v>技術者の教育・訓練、スキルの向上（n=806）</c:v>
                </c:pt>
                <c:pt idx="1">
                  <c:v>新たな開発技術（AI等）の導入（n=805）</c:v>
                </c:pt>
                <c:pt idx="2">
                  <c:v>ソフトウェア・プラットフォームの導入（n=804）</c:v>
                </c:pt>
                <c:pt idx="3">
                  <c:v>ハードウェアの高機能・高性能化（n=804）</c:v>
                </c:pt>
                <c:pt idx="4">
                  <c:v>アーキテクチャの見直し（n=804）</c:v>
                </c:pt>
                <c:pt idx="5">
                  <c:v>アジャイル開発の採用（n=803）</c:v>
                </c:pt>
                <c:pt idx="6">
                  <c:v>外部の専門企業への委託（n=802）</c:v>
                </c:pt>
                <c:pt idx="7">
                  <c:v>モデルベース開発の導入（n=801）</c:v>
                </c:pt>
                <c:pt idx="8">
                  <c:v>プロダクトライン設計の導入（n=798）</c:v>
                </c:pt>
              </c:strCache>
            </c:strRef>
          </c:cat>
          <c:val>
            <c:numRef>
              <c:f>'Q9'!$P$5:$P$13</c:f>
              <c:numCache>
                <c:formatCode>0.0%</c:formatCode>
                <c:ptCount val="9"/>
                <c:pt idx="0">
                  <c:v>5.3349875930521089E-2</c:v>
                </c:pt>
                <c:pt idx="1">
                  <c:v>0.1639751552795031</c:v>
                </c:pt>
                <c:pt idx="2">
                  <c:v>0.21144278606965175</c:v>
                </c:pt>
                <c:pt idx="3">
                  <c:v>0.2462686567164179</c:v>
                </c:pt>
                <c:pt idx="4">
                  <c:v>0.25248756218905472</c:v>
                </c:pt>
                <c:pt idx="5">
                  <c:v>0.24408468244084683</c:v>
                </c:pt>
                <c:pt idx="6">
                  <c:v>0.29426433915211969</c:v>
                </c:pt>
                <c:pt idx="7">
                  <c:v>0.29962546816479402</c:v>
                </c:pt>
                <c:pt idx="8">
                  <c:v>0.36967418546365916</c:v>
                </c:pt>
              </c:numCache>
            </c:numRef>
          </c:val>
          <c:extLst>
            <c:ext xmlns:c16="http://schemas.microsoft.com/office/drawing/2014/chart" uri="{C3380CC4-5D6E-409C-BE32-E72D297353CC}">
              <c16:uniqueId val="{00000004-1653-4143-B0C4-BD3842B4C9C2}"/>
            </c:ext>
          </c:extLst>
        </c:ser>
        <c:ser>
          <c:idx val="3"/>
          <c:order val="3"/>
          <c:tx>
            <c:strRef>
              <c:f>'Q9'!$Q$4</c:f>
              <c:strCache>
                <c:ptCount val="1"/>
                <c:pt idx="0">
                  <c:v>4.あまり重要と思わない</c:v>
                </c:pt>
              </c:strCache>
            </c:strRef>
          </c:tx>
          <c:spPr>
            <a:solidFill>
              <a:srgbClr val="2E75B6"/>
            </a:solidFill>
            <a:ln>
              <a:solidFill>
                <a:sysClr val="windowText" lastClr="00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5-1653-4143-B0C4-BD3842B4C9C2}"/>
                </c:ext>
              </c:extLst>
            </c:dLbl>
            <c:dLbl>
              <c:idx val="1"/>
              <c:layout>
                <c:manualLayout>
                  <c:x val="-1.1008541071104947E-16"/>
                  <c:y val="4.2838888888888892E-2"/>
                </c:manualLayout>
              </c:layout>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4.0524349881796692E-2"/>
                      <c:h val="6.1005357142857146E-2"/>
                    </c:manualLayout>
                  </c15:layout>
                </c:ext>
                <c:ext xmlns:c16="http://schemas.microsoft.com/office/drawing/2014/chart" uri="{C3380CC4-5D6E-409C-BE32-E72D297353CC}">
                  <c16:uniqueId val="{00000006-1653-4143-B0C4-BD3842B4C9C2}"/>
                </c:ext>
              </c:extLst>
            </c:dLbl>
            <c:dLbl>
              <c:idx val="2"/>
              <c:layout>
                <c:manualLayout>
                  <c:x val="3.0023640661938533E-3"/>
                  <c:y val="4.2837698412698411E-2"/>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653-4143-B0C4-BD3842B4C9C2}"/>
                </c:ext>
              </c:extLst>
            </c:dLbl>
            <c:dLbl>
              <c:idx val="4"/>
              <c:layout>
                <c:manualLayout>
                  <c:x val="4.5035460992906701E-3"/>
                  <c:y val="4.2837698412698411E-2"/>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653-4143-B0C4-BD3842B4C9C2}"/>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'Q9'!$M$5:$M$13</c:f>
              <c:strCache>
                <c:ptCount val="9"/>
                <c:pt idx="0">
                  <c:v>技術者の教育・訓練、スキルの向上（n=806）</c:v>
                </c:pt>
                <c:pt idx="1">
                  <c:v>新たな開発技術（AI等）の導入（n=805）</c:v>
                </c:pt>
                <c:pt idx="2">
                  <c:v>ソフトウェア・プラットフォームの導入（n=804）</c:v>
                </c:pt>
                <c:pt idx="3">
                  <c:v>ハードウェアの高機能・高性能化（n=804）</c:v>
                </c:pt>
                <c:pt idx="4">
                  <c:v>アーキテクチャの見直し（n=804）</c:v>
                </c:pt>
                <c:pt idx="5">
                  <c:v>アジャイル開発の採用（n=803）</c:v>
                </c:pt>
                <c:pt idx="6">
                  <c:v>外部の専門企業への委託（n=802）</c:v>
                </c:pt>
                <c:pt idx="7">
                  <c:v>モデルベース開発の導入（n=801）</c:v>
                </c:pt>
                <c:pt idx="8">
                  <c:v>プロダクトライン設計の導入（n=798）</c:v>
                </c:pt>
              </c:strCache>
            </c:strRef>
          </c:cat>
          <c:val>
            <c:numRef>
              <c:f>'Q9'!$Q$5:$Q$13</c:f>
              <c:numCache>
                <c:formatCode>0.0%</c:formatCode>
                <c:ptCount val="9"/>
                <c:pt idx="0">
                  <c:v>9.9255583126550868E-3</c:v>
                </c:pt>
                <c:pt idx="1">
                  <c:v>3.2298136645962733E-2</c:v>
                </c:pt>
                <c:pt idx="2">
                  <c:v>3.8557213930348257E-2</c:v>
                </c:pt>
                <c:pt idx="3">
                  <c:v>5.721393034825871E-2</c:v>
                </c:pt>
                <c:pt idx="4">
                  <c:v>4.3532338308457715E-2</c:v>
                </c:pt>
                <c:pt idx="5">
                  <c:v>9.5890410958904104E-2</c:v>
                </c:pt>
                <c:pt idx="6">
                  <c:v>7.3566084788029923E-2</c:v>
                </c:pt>
                <c:pt idx="7">
                  <c:v>9.2384519350811489E-2</c:v>
                </c:pt>
                <c:pt idx="8">
                  <c:v>9.3984962406015032E-2</c:v>
                </c:pt>
              </c:numCache>
            </c:numRef>
          </c:val>
          <c:extLst>
            <c:ext xmlns:c16="http://schemas.microsoft.com/office/drawing/2014/chart" uri="{C3380CC4-5D6E-409C-BE32-E72D297353CC}">
              <c16:uniqueId val="{0000000A-1653-4143-B0C4-BD3842B4C9C2}"/>
            </c:ext>
          </c:extLst>
        </c:ser>
        <c:ser>
          <c:idx val="4"/>
          <c:order val="4"/>
          <c:tx>
            <c:strRef>
              <c:f>'Q9'!$R$4</c:f>
              <c:strCache>
                <c:ptCount val="1"/>
                <c:pt idx="0">
                  <c:v>5.重要と思わない</c:v>
                </c:pt>
              </c:strCache>
            </c:strRef>
          </c:tx>
          <c:spPr>
            <a:solidFill>
              <a:srgbClr val="9DC3E6"/>
            </a:solidFill>
            <a:ln>
              <a:solidFill>
                <a:sysClr val="windowText" lastClr="000000"/>
              </a:solidFill>
            </a:ln>
            <a:effectLst/>
          </c:spPr>
          <c:invertIfNegative val="0"/>
          <c:dLbls>
            <c:dLbl>
              <c:idx val="5"/>
              <c:layout>
                <c:manualLayout>
                  <c:x val="7.505910165484634E-3"/>
                  <c:y val="1.9841269841783943E-7"/>
                </c:manualLayout>
              </c:layout>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4.0524349881796692E-2"/>
                      <c:h val="5.5965674603174614E-2"/>
                    </c:manualLayout>
                  </c15:layout>
                </c:ext>
                <c:ext xmlns:c16="http://schemas.microsoft.com/office/drawing/2014/chart" uri="{C3380CC4-5D6E-409C-BE32-E72D297353CC}">
                  <c16:uniqueId val="{00000003-FB4D-4E31-AFDF-FF4A6264DD0A}"/>
                </c:ext>
              </c:extLst>
            </c:dLbl>
            <c:dLbl>
              <c:idx val="6"/>
              <c:layout>
                <c:manualLayout>
                  <c:x val="3.0023640661938533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B4D-4E31-AFDF-FF4A6264DD0A}"/>
                </c:ext>
              </c:extLst>
            </c:dLbl>
            <c:dLbl>
              <c:idx val="7"/>
              <c:layout>
                <c:manualLayout>
                  <c:x val="3.0023640661937432E-3"/>
                  <c:y val="-1.2593253968253984E-3"/>
                </c:manualLayout>
              </c:layout>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4.0524349881796692E-2"/>
                      <c:h val="5.3445833333333331E-2"/>
                    </c:manualLayout>
                  </c15:layout>
                </c:ext>
                <c:ext xmlns:c16="http://schemas.microsoft.com/office/drawing/2014/chart" uri="{C3380CC4-5D6E-409C-BE32-E72D297353CC}">
                  <c16:uniqueId val="{00000000-FB4D-4E31-AFDF-FF4A6264DD0A}"/>
                </c:ext>
              </c:extLst>
            </c:dLbl>
            <c:dLbl>
              <c:idx val="8"/>
              <c:layout>
                <c:manualLayout>
                  <c:x val="7.505910165484634E-3"/>
                  <c:y val="7.9365079365079366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B4D-4E31-AFDF-FF4A6264DD0A}"/>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'Q9'!$M$5:$M$13</c:f>
              <c:strCache>
                <c:ptCount val="9"/>
                <c:pt idx="0">
                  <c:v>技術者の教育・訓練、スキルの向上（n=806）</c:v>
                </c:pt>
                <c:pt idx="1">
                  <c:v>新たな開発技術（AI等）の導入（n=805）</c:v>
                </c:pt>
                <c:pt idx="2">
                  <c:v>ソフトウェア・プラットフォームの導入（n=804）</c:v>
                </c:pt>
                <c:pt idx="3">
                  <c:v>ハードウェアの高機能・高性能化（n=804）</c:v>
                </c:pt>
                <c:pt idx="4">
                  <c:v>アーキテクチャの見直し（n=804）</c:v>
                </c:pt>
                <c:pt idx="5">
                  <c:v>アジャイル開発の採用（n=803）</c:v>
                </c:pt>
                <c:pt idx="6">
                  <c:v>外部の専門企業への委託（n=802）</c:v>
                </c:pt>
                <c:pt idx="7">
                  <c:v>モデルベース開発の導入（n=801）</c:v>
                </c:pt>
                <c:pt idx="8">
                  <c:v>プロダクトライン設計の導入（n=798）</c:v>
                </c:pt>
              </c:strCache>
            </c:strRef>
          </c:cat>
          <c:val>
            <c:numRef>
              <c:f>'Q9'!$R$5:$R$13</c:f>
              <c:numCache>
                <c:formatCode>0.0%</c:formatCode>
                <c:ptCount val="9"/>
                <c:pt idx="0">
                  <c:v>3.7220843672456576E-3</c:v>
                </c:pt>
                <c:pt idx="1">
                  <c:v>1.8633540372670808E-2</c:v>
                </c:pt>
                <c:pt idx="2">
                  <c:v>2.4875621890547265E-2</c:v>
                </c:pt>
                <c:pt idx="3">
                  <c:v>2.6119402985074626E-2</c:v>
                </c:pt>
                <c:pt idx="4">
                  <c:v>2.1144278606965175E-2</c:v>
                </c:pt>
                <c:pt idx="5">
                  <c:v>4.2341220423412207E-2</c:v>
                </c:pt>
                <c:pt idx="6">
                  <c:v>3.8653366583541147E-2</c:v>
                </c:pt>
                <c:pt idx="7">
                  <c:v>4.8689138576779027E-2</c:v>
                </c:pt>
                <c:pt idx="8">
                  <c:v>4.3859649122807015E-2</c:v>
                </c:pt>
              </c:numCache>
            </c:numRef>
          </c:val>
          <c:extLst>
            <c:ext xmlns:c16="http://schemas.microsoft.com/office/drawing/2014/chart" uri="{C3380CC4-5D6E-409C-BE32-E72D297353CC}">
              <c16:uniqueId val="{0000000B-1653-4143-B0C4-BD3842B4C9C2}"/>
            </c:ext>
          </c:extLst>
        </c:ser>
        <c:ser>
          <c:idx val="5"/>
          <c:order val="5"/>
          <c:tx>
            <c:strRef>
              <c:f>'Q9'!$S$4</c:f>
              <c:strCache>
                <c:ptCount val="1"/>
                <c:pt idx="0">
                  <c:v>6.わからない</c:v>
                </c:pt>
              </c:strCache>
            </c:strRef>
          </c:tx>
          <c:spPr>
            <a:solidFill>
              <a:sysClr val="window" lastClr="FFFFFF"/>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'Q9'!$M$5:$M$13</c:f>
              <c:strCache>
                <c:ptCount val="9"/>
                <c:pt idx="0">
                  <c:v>技術者の教育・訓練、スキルの向上（n=806）</c:v>
                </c:pt>
                <c:pt idx="1">
                  <c:v>新たな開発技術（AI等）の導入（n=805）</c:v>
                </c:pt>
                <c:pt idx="2">
                  <c:v>ソフトウェア・プラットフォームの導入（n=804）</c:v>
                </c:pt>
                <c:pt idx="3">
                  <c:v>ハードウェアの高機能・高性能化（n=804）</c:v>
                </c:pt>
                <c:pt idx="4">
                  <c:v>アーキテクチャの見直し（n=804）</c:v>
                </c:pt>
                <c:pt idx="5">
                  <c:v>アジャイル開発の採用（n=803）</c:v>
                </c:pt>
                <c:pt idx="6">
                  <c:v>外部の専門企業への委託（n=802）</c:v>
                </c:pt>
                <c:pt idx="7">
                  <c:v>モデルベース開発の導入（n=801）</c:v>
                </c:pt>
                <c:pt idx="8">
                  <c:v>プロダクトライン設計の導入（n=798）</c:v>
                </c:pt>
              </c:strCache>
            </c:strRef>
          </c:cat>
          <c:val>
            <c:numRef>
              <c:f>'Q9'!$S$5:$S$13</c:f>
              <c:numCache>
                <c:formatCode>0.0%</c:formatCode>
                <c:ptCount val="9"/>
                <c:pt idx="0">
                  <c:v>5.3349875930521089E-2</c:v>
                </c:pt>
                <c:pt idx="1">
                  <c:v>9.9378881987577633E-2</c:v>
                </c:pt>
                <c:pt idx="2">
                  <c:v>0.10945273631840796</c:v>
                </c:pt>
                <c:pt idx="3">
                  <c:v>8.8308457711442787E-2</c:v>
                </c:pt>
                <c:pt idx="4">
                  <c:v>0.15547263681592038</c:v>
                </c:pt>
                <c:pt idx="5">
                  <c:v>0.18306351183063513</c:v>
                </c:pt>
                <c:pt idx="6">
                  <c:v>9.3516209476309231E-2</c:v>
                </c:pt>
                <c:pt idx="7">
                  <c:v>0.22721598002496879</c:v>
                </c:pt>
                <c:pt idx="8">
                  <c:v>0.23809523809523808</c:v>
                </c:pt>
              </c:numCache>
            </c:numRef>
          </c:val>
          <c:extLst>
            <c:ext xmlns:c16="http://schemas.microsoft.com/office/drawing/2014/chart" uri="{C3380CC4-5D6E-409C-BE32-E72D297353CC}">
              <c16:uniqueId val="{0000000D-1653-4143-B0C4-BD3842B4C9C2}"/>
            </c:ext>
          </c:extLst>
        </c:ser>
        <c:dLbls>
          <c:showLegendKey val="0"/>
          <c:showVal val="0"/>
          <c:showCatName val="0"/>
          <c:showSerName val="0"/>
          <c:showPercent val="0"/>
          <c:showBubbleSize val="0"/>
        </c:dLbls>
        <c:gapWidth val="60"/>
        <c:overlap val="100"/>
        <c:axId val="445253888"/>
        <c:axId val="445286272"/>
      </c:barChart>
      <c:catAx>
        <c:axId val="445253888"/>
        <c:scaling>
          <c:orientation val="maxMin"/>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45286272"/>
        <c:crosses val="autoZero"/>
        <c:auto val="1"/>
        <c:lblAlgn val="ctr"/>
        <c:lblOffset val="100"/>
        <c:noMultiLvlLbl val="0"/>
      </c:catAx>
      <c:valAx>
        <c:axId val="445286272"/>
        <c:scaling>
          <c:orientation val="minMax"/>
          <c:max val="1"/>
        </c:scaling>
        <c:delete val="0"/>
        <c:axPos val="t"/>
        <c:majorGridlines>
          <c:spPr>
            <a:ln w="317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45253888"/>
        <c:crosses val="autoZero"/>
        <c:crossBetween val="between"/>
      </c:valAx>
      <c:spPr>
        <a:noFill/>
        <a:ln>
          <a:solidFill>
            <a:schemeClr val="tx1">
              <a:lumMod val="50000"/>
              <a:lumOff val="50000"/>
            </a:schemeClr>
          </a:solidFill>
        </a:ln>
        <a:effectLst/>
      </c:spPr>
    </c:plotArea>
    <c:legend>
      <c:legendPos val="b"/>
      <c:layout>
        <c:manualLayout>
          <c:xMode val="edge"/>
          <c:yMode val="edge"/>
          <c:x val="6.1759219858156023E-2"/>
          <c:y val="0.9367833333333333"/>
          <c:w val="0.9"/>
          <c:h val="5.3137301587301587E-2"/>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1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altLang="ja-JP" sz="1200" dirty="0"/>
              <a:t>Q9.</a:t>
            </a:r>
            <a:r>
              <a:rPr lang="ja-JP" altLang="en-US" sz="1200" dirty="0"/>
              <a:t>システムに関わる要件の変化への対応（アーキテクチャの見直し）</a:t>
            </a:r>
            <a:endParaRPr lang="ja-JP" sz="1200" dirty="0"/>
          </a:p>
        </c:rich>
      </c:tx>
      <c:layout>
        <c:manualLayout>
          <c:xMode val="edge"/>
          <c:yMode val="edge"/>
          <c:x val="0.27220264550264556"/>
          <c:y val="1.0203968253968253E-2"/>
        </c:manualLayout>
      </c:layout>
      <c:overlay val="0"/>
    </c:title>
    <c:autoTitleDeleted val="0"/>
    <c:plotArea>
      <c:layout>
        <c:manualLayout>
          <c:layoutTarget val="inner"/>
          <c:xMode val="edge"/>
          <c:yMode val="edge"/>
          <c:x val="0.2399565208762387"/>
          <c:y val="0.1889507777045111"/>
          <c:w val="0.71818233368977025"/>
          <c:h val="0.69159559973036144"/>
        </c:manualLayout>
      </c:layout>
      <c:barChart>
        <c:barDir val="bar"/>
        <c:grouping val="percentStacked"/>
        <c:varyColors val="0"/>
        <c:ser>
          <c:idx val="0"/>
          <c:order val="0"/>
          <c:tx>
            <c:strRef>
              <c:f>'Q9(A)'!$C$15</c:f>
              <c:strCache>
                <c:ptCount val="1"/>
                <c:pt idx="0">
                  <c:v>1.重要と思う</c:v>
                </c:pt>
              </c:strCache>
            </c:strRef>
          </c:tx>
          <c:spPr>
            <a:solidFill>
              <a:srgbClr val="FF9966"/>
            </a:solidFill>
            <a:ln>
              <a:solidFill>
                <a:schemeClr val="tx1"/>
              </a:solidFill>
            </a:ln>
          </c:spPr>
          <c:invertIfNegative val="0"/>
          <c:dLbls>
            <c:spPr>
              <a:noFill/>
              <a:ln>
                <a:noFill/>
              </a:ln>
              <a:effectLst/>
            </c:spPr>
            <c:txPr>
              <a:bodyPr wrap="square" lIns="38100" tIns="19050" rIns="38100" bIns="19050" anchor="ctr">
                <a:spAutoFit/>
              </a:bodyPr>
              <a:lstStyle/>
              <a:p>
                <a:pPr>
                  <a:defRPr sz="800">
                    <a:solidFill>
                      <a:sysClr val="windowText" lastClr="000000"/>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'Q9(A)'!$D$14:$I$14</c:f>
              <c:strCache>
                <c:ptCount val="6"/>
                <c:pt idx="0">
                  <c:v>A.エンドユーザー（n=159）</c:v>
                </c:pt>
                <c:pt idx="1">
                  <c:v>B.メーカー（n=179）</c:v>
                </c:pt>
                <c:pt idx="2">
                  <c:v>C.系列ソフトウェア企業（n=21）</c:v>
                </c:pt>
                <c:pt idx="3">
                  <c:v>D.受託ソフトウェア企業（n=263）</c:v>
                </c:pt>
                <c:pt idx="4">
                  <c:v>E.独立系ソフトウェア企業（n=96）</c:v>
                </c:pt>
                <c:pt idx="5">
                  <c:v>F.その他（n=86）</c:v>
                </c:pt>
              </c:strCache>
            </c:strRef>
          </c:cat>
          <c:val>
            <c:numRef>
              <c:f>'Q9(A)'!$D$15:$I$15</c:f>
              <c:numCache>
                <c:formatCode>0.0%</c:formatCode>
                <c:ptCount val="6"/>
                <c:pt idx="0">
                  <c:v>0.14465408805031446</c:v>
                </c:pt>
                <c:pt idx="1">
                  <c:v>0.19553072625698323</c:v>
                </c:pt>
                <c:pt idx="2">
                  <c:v>0.14285714285714285</c:v>
                </c:pt>
                <c:pt idx="3">
                  <c:v>0.19771863117870722</c:v>
                </c:pt>
                <c:pt idx="4">
                  <c:v>0.29166666666666669</c:v>
                </c:pt>
                <c:pt idx="5">
                  <c:v>0.13953488372093023</c:v>
                </c:pt>
              </c:numCache>
            </c:numRef>
          </c:val>
          <c:extLst>
            <c:ext xmlns:c16="http://schemas.microsoft.com/office/drawing/2014/chart" uri="{C3380CC4-5D6E-409C-BE32-E72D297353CC}">
              <c16:uniqueId val="{00000000-F8A8-49FE-A4D5-A3DE37B3BFF6}"/>
            </c:ext>
          </c:extLst>
        </c:ser>
        <c:ser>
          <c:idx val="1"/>
          <c:order val="1"/>
          <c:tx>
            <c:strRef>
              <c:f>'Q9(A)'!$C$16</c:f>
              <c:strCache>
                <c:ptCount val="1"/>
                <c:pt idx="0">
                  <c:v>2.やや重要と思う</c:v>
                </c:pt>
              </c:strCache>
            </c:strRef>
          </c:tx>
          <c:spPr>
            <a:solidFill>
              <a:srgbClr val="FFCC99"/>
            </a:solidFill>
            <a:ln>
              <a:solidFill>
                <a:schemeClr val="tx1"/>
              </a:solidFill>
            </a:ln>
          </c:spPr>
          <c:invertIfNegative val="0"/>
          <c:dLbls>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'Q9(A)'!$D$14:$I$14</c:f>
              <c:strCache>
                <c:ptCount val="6"/>
                <c:pt idx="0">
                  <c:v>A.エンドユーザー（n=159）</c:v>
                </c:pt>
                <c:pt idx="1">
                  <c:v>B.メーカー（n=179）</c:v>
                </c:pt>
                <c:pt idx="2">
                  <c:v>C.系列ソフトウェア企業（n=21）</c:v>
                </c:pt>
                <c:pt idx="3">
                  <c:v>D.受託ソフトウェア企業（n=263）</c:v>
                </c:pt>
                <c:pt idx="4">
                  <c:v>E.独立系ソフトウェア企業（n=96）</c:v>
                </c:pt>
                <c:pt idx="5">
                  <c:v>F.その他（n=86）</c:v>
                </c:pt>
              </c:strCache>
            </c:strRef>
          </c:cat>
          <c:val>
            <c:numRef>
              <c:f>'Q9(A)'!$D$16:$I$16</c:f>
              <c:numCache>
                <c:formatCode>0.0%</c:formatCode>
                <c:ptCount val="6"/>
                <c:pt idx="0">
                  <c:v>0.25157232704402516</c:v>
                </c:pt>
                <c:pt idx="1">
                  <c:v>0.34078212290502791</c:v>
                </c:pt>
                <c:pt idx="2">
                  <c:v>0.52380952380952384</c:v>
                </c:pt>
                <c:pt idx="3">
                  <c:v>0.36121673003802279</c:v>
                </c:pt>
                <c:pt idx="4">
                  <c:v>0.41666666666666669</c:v>
                </c:pt>
                <c:pt idx="5">
                  <c:v>0.27906976744186046</c:v>
                </c:pt>
              </c:numCache>
            </c:numRef>
          </c:val>
          <c:extLst>
            <c:ext xmlns:c16="http://schemas.microsoft.com/office/drawing/2014/chart" uri="{C3380CC4-5D6E-409C-BE32-E72D297353CC}">
              <c16:uniqueId val="{00000001-F8A8-49FE-A4D5-A3DE37B3BFF6}"/>
            </c:ext>
          </c:extLst>
        </c:ser>
        <c:ser>
          <c:idx val="2"/>
          <c:order val="2"/>
          <c:tx>
            <c:strRef>
              <c:f>'Q9(A)'!$C$17</c:f>
              <c:strCache>
                <c:ptCount val="1"/>
                <c:pt idx="0">
                  <c:v>3.どちらともいえない</c:v>
                </c:pt>
              </c:strCache>
            </c:strRef>
          </c:tx>
          <c:spPr>
            <a:solidFill>
              <a:srgbClr val="FFFF99"/>
            </a:solidFill>
            <a:ln>
              <a:solidFill>
                <a:schemeClr val="tx1"/>
              </a:solidFill>
            </a:ln>
          </c:spPr>
          <c:invertIfNegative val="0"/>
          <c:dLbls>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'Q9(A)'!$D$14:$I$14</c:f>
              <c:strCache>
                <c:ptCount val="6"/>
                <c:pt idx="0">
                  <c:v>A.エンドユーザー（n=159）</c:v>
                </c:pt>
                <c:pt idx="1">
                  <c:v>B.メーカー（n=179）</c:v>
                </c:pt>
                <c:pt idx="2">
                  <c:v>C.系列ソフトウェア企業（n=21）</c:v>
                </c:pt>
                <c:pt idx="3">
                  <c:v>D.受託ソフトウェア企業（n=263）</c:v>
                </c:pt>
                <c:pt idx="4">
                  <c:v>E.独立系ソフトウェア企業（n=96）</c:v>
                </c:pt>
                <c:pt idx="5">
                  <c:v>F.その他（n=86）</c:v>
                </c:pt>
              </c:strCache>
            </c:strRef>
          </c:cat>
          <c:val>
            <c:numRef>
              <c:f>'Q9(A)'!$D$17:$I$17</c:f>
              <c:numCache>
                <c:formatCode>0.0%</c:formatCode>
                <c:ptCount val="6"/>
                <c:pt idx="0">
                  <c:v>0.23270440251572327</c:v>
                </c:pt>
                <c:pt idx="1">
                  <c:v>0.2011173184357542</c:v>
                </c:pt>
                <c:pt idx="2">
                  <c:v>0.19047619047619047</c:v>
                </c:pt>
                <c:pt idx="3">
                  <c:v>0.30418250950570341</c:v>
                </c:pt>
                <c:pt idx="4">
                  <c:v>0.21875</c:v>
                </c:pt>
                <c:pt idx="5">
                  <c:v>0.29069767441860467</c:v>
                </c:pt>
              </c:numCache>
            </c:numRef>
          </c:val>
          <c:extLst>
            <c:ext xmlns:c16="http://schemas.microsoft.com/office/drawing/2014/chart" uri="{C3380CC4-5D6E-409C-BE32-E72D297353CC}">
              <c16:uniqueId val="{00000002-F8A8-49FE-A4D5-A3DE37B3BFF6}"/>
            </c:ext>
          </c:extLst>
        </c:ser>
        <c:ser>
          <c:idx val="3"/>
          <c:order val="3"/>
          <c:tx>
            <c:strRef>
              <c:f>'Q9(A)'!$C$18</c:f>
              <c:strCache>
                <c:ptCount val="1"/>
                <c:pt idx="0">
                  <c:v>4.あまり重要と思わない</c:v>
                </c:pt>
              </c:strCache>
            </c:strRef>
          </c:tx>
          <c:spPr>
            <a:solidFill>
              <a:srgbClr val="2E75B6"/>
            </a:solidFill>
            <a:ln>
              <a:solidFill>
                <a:schemeClr val="tx1"/>
              </a:solidFill>
            </a:ln>
          </c:spPr>
          <c:invertIfNegative val="0"/>
          <c:dLbls>
            <c:dLbl>
              <c:idx val="0"/>
              <c:layout>
                <c:manualLayout>
                  <c:x val="0"/>
                  <c:y val="3.478473861655736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B7E-4F7F-B7E4-6819439110C2}"/>
                </c:ext>
              </c:extLst>
            </c:dLbl>
            <c:dLbl>
              <c:idx val="1"/>
              <c:spPr>
                <a:noFill/>
                <a:ln>
                  <a:noFill/>
                </a:ln>
                <a:effectLst/>
              </c:spPr>
              <c:txPr>
                <a:bodyPr wrap="square" lIns="38100" tIns="19050" rIns="38100" bIns="19050" anchor="ctr">
                  <a:spAutoFit/>
                </a:bodyPr>
                <a:lstStyle/>
                <a:p>
                  <a:pPr>
                    <a:defRPr sz="800">
                      <a:solidFill>
                        <a:schemeClr val="bg1"/>
                      </a:solidFill>
                    </a:defRPr>
                  </a:pPr>
                  <a:endParaRPr lang="ja-JP"/>
                </a:p>
              </c:txPr>
              <c:dLblPos val="ctr"/>
              <c:showLegendKey val="0"/>
              <c:showVal val="1"/>
              <c:showCatName val="0"/>
              <c:showSerName val="0"/>
              <c:showPercent val="0"/>
              <c:showBubbleSize val="0"/>
              <c:extLst>
                <c:ext xmlns:c16="http://schemas.microsoft.com/office/drawing/2014/chart" uri="{C3380CC4-5D6E-409C-BE32-E72D297353CC}">
                  <c16:uniqueId val="{00000000-9406-4790-8458-D652CE27EB00}"/>
                </c:ext>
              </c:extLst>
            </c:dLbl>
            <c:dLbl>
              <c:idx val="2"/>
              <c:spPr>
                <a:noFill/>
                <a:ln>
                  <a:noFill/>
                </a:ln>
                <a:effectLst/>
              </c:spPr>
              <c:txPr>
                <a:bodyPr wrap="square" lIns="38100" tIns="19050" rIns="38100" bIns="19050" anchor="ctr">
                  <a:spAutoFit/>
                </a:bodyPr>
                <a:lstStyle/>
                <a:p>
                  <a:pPr>
                    <a:defRPr sz="800">
                      <a:solidFill>
                        <a:schemeClr val="bg1"/>
                      </a:solidFill>
                    </a:defRPr>
                  </a:pPr>
                  <a:endParaRPr lang="ja-JP"/>
                </a:p>
              </c:txPr>
              <c:dLblPos val="ctr"/>
              <c:showLegendKey val="0"/>
              <c:showVal val="1"/>
              <c:showCatName val="0"/>
              <c:showSerName val="0"/>
              <c:showPercent val="0"/>
              <c:showBubbleSize val="0"/>
              <c:extLst>
                <c:ext xmlns:c16="http://schemas.microsoft.com/office/drawing/2014/chart" uri="{C3380CC4-5D6E-409C-BE32-E72D297353CC}">
                  <c16:uniqueId val="{00000001-9406-4790-8458-D652CE27EB00}"/>
                </c:ext>
              </c:extLst>
            </c:dLbl>
            <c:dLbl>
              <c:idx val="3"/>
              <c:layout>
                <c:manualLayout>
                  <c:x val="-3.3990446275824712E-3"/>
                  <c:y val="3.7269558443154056E-2"/>
                </c:manualLayout>
              </c:layout>
              <c:spPr>
                <a:noFill/>
                <a:ln>
                  <a:noFill/>
                </a:ln>
                <a:effectLst/>
              </c:spPr>
              <c:txPr>
                <a:bodyPr wrap="square" lIns="38100" tIns="19050" rIns="38100" bIns="19050" anchor="ctr">
                  <a:noAutofit/>
                </a:bodyPr>
                <a:lstStyle/>
                <a:p>
                  <a:pPr>
                    <a:defRPr sz="800">
                      <a:solidFill>
                        <a:schemeClr val="tx1"/>
                      </a:solidFill>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4.5878671771121718E-2"/>
                      <c:h val="5.5183503190981337E-2"/>
                    </c:manualLayout>
                  </c15:layout>
                </c:ext>
                <c:ext xmlns:c16="http://schemas.microsoft.com/office/drawing/2014/chart" uri="{C3380CC4-5D6E-409C-BE32-E72D297353CC}">
                  <c16:uniqueId val="{00000005-BB7E-4F7F-B7E4-6819439110C2}"/>
                </c:ext>
              </c:extLst>
            </c:dLbl>
            <c:dLbl>
              <c:idx val="4"/>
              <c:layout>
                <c:manualLayout>
                  <c:x val="-1.246301966060243E-16"/>
                  <c:y val="3.478571681505621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B7E-4F7F-B7E4-6819439110C2}"/>
                </c:ext>
              </c:extLst>
            </c:dLbl>
            <c:dLbl>
              <c:idx val="5"/>
              <c:spPr>
                <a:noFill/>
                <a:ln>
                  <a:noFill/>
                </a:ln>
                <a:effectLst/>
              </c:spPr>
              <c:txPr>
                <a:bodyPr wrap="square" lIns="38100" tIns="19050" rIns="38100" bIns="19050" anchor="ctr">
                  <a:spAutoFit/>
                </a:bodyPr>
                <a:lstStyle/>
                <a:p>
                  <a:pPr>
                    <a:defRPr sz="800">
                      <a:solidFill>
                        <a:schemeClr val="bg1"/>
                      </a:solidFill>
                    </a:defRPr>
                  </a:pPr>
                  <a:endParaRPr lang="ja-JP"/>
                </a:p>
              </c:txPr>
              <c:dLblPos val="ctr"/>
              <c:showLegendKey val="0"/>
              <c:showVal val="1"/>
              <c:showCatName val="0"/>
              <c:showSerName val="0"/>
              <c:showPercent val="0"/>
              <c:showBubbleSize val="0"/>
              <c:extLst>
                <c:ext xmlns:c16="http://schemas.microsoft.com/office/drawing/2014/chart" uri="{C3380CC4-5D6E-409C-BE32-E72D297353CC}">
                  <c16:uniqueId val="{00000002-9406-4790-8458-D652CE27EB00}"/>
                </c:ext>
              </c:extLst>
            </c:dLbl>
            <c:spPr>
              <a:noFill/>
              <a:ln>
                <a:noFill/>
              </a:ln>
              <a:effectLst/>
            </c:spPr>
            <c:txPr>
              <a:bodyPr wrap="square" lIns="38100" tIns="19050" rIns="38100" bIns="19050" anchor="ctr">
                <a:spAutoFit/>
              </a:bodyPr>
              <a:lstStyle/>
              <a:p>
                <a:pPr>
                  <a:defRPr sz="800">
                    <a:solidFill>
                      <a:schemeClr val="tx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'Q9(A)'!$D$14:$I$14</c:f>
              <c:strCache>
                <c:ptCount val="6"/>
                <c:pt idx="0">
                  <c:v>A.エンドユーザー（n=159）</c:v>
                </c:pt>
                <c:pt idx="1">
                  <c:v>B.メーカー（n=179）</c:v>
                </c:pt>
                <c:pt idx="2">
                  <c:v>C.系列ソフトウェア企業（n=21）</c:v>
                </c:pt>
                <c:pt idx="3">
                  <c:v>D.受託ソフトウェア企業（n=263）</c:v>
                </c:pt>
                <c:pt idx="4">
                  <c:v>E.独立系ソフトウェア企業（n=96）</c:v>
                </c:pt>
                <c:pt idx="5">
                  <c:v>F.その他（n=86）</c:v>
                </c:pt>
              </c:strCache>
            </c:strRef>
          </c:cat>
          <c:val>
            <c:numRef>
              <c:f>'Q9(A)'!$D$18:$I$18</c:f>
              <c:numCache>
                <c:formatCode>0.0%</c:formatCode>
                <c:ptCount val="6"/>
                <c:pt idx="0">
                  <c:v>4.40251572327044E-2</c:v>
                </c:pt>
                <c:pt idx="1">
                  <c:v>5.5865921787709494E-2</c:v>
                </c:pt>
                <c:pt idx="2">
                  <c:v>4.7619047619047616E-2</c:v>
                </c:pt>
                <c:pt idx="3">
                  <c:v>3.8022813688212927E-2</c:v>
                </c:pt>
                <c:pt idx="4">
                  <c:v>1.0416666666666666E-2</c:v>
                </c:pt>
                <c:pt idx="5">
                  <c:v>6.9767441860465115E-2</c:v>
                </c:pt>
              </c:numCache>
            </c:numRef>
          </c:val>
          <c:extLst>
            <c:ext xmlns:c16="http://schemas.microsoft.com/office/drawing/2014/chart" uri="{C3380CC4-5D6E-409C-BE32-E72D297353CC}">
              <c16:uniqueId val="{00000003-F8A8-49FE-A4D5-A3DE37B3BFF6}"/>
            </c:ext>
          </c:extLst>
        </c:ser>
        <c:ser>
          <c:idx val="4"/>
          <c:order val="4"/>
          <c:tx>
            <c:strRef>
              <c:f>'Q9(A)'!$C$19</c:f>
              <c:strCache>
                <c:ptCount val="1"/>
                <c:pt idx="0">
                  <c:v>5.重要と思わない</c:v>
                </c:pt>
              </c:strCache>
            </c:strRef>
          </c:tx>
          <c:spPr>
            <a:solidFill>
              <a:srgbClr val="9DC3E6"/>
            </a:solidFill>
            <a:ln>
              <a:solidFill>
                <a:schemeClr val="tx1"/>
              </a:solidFill>
            </a:ln>
          </c:spPr>
          <c:invertIfNegative val="0"/>
          <c:dLbls>
            <c:dLbl>
              <c:idx val="0"/>
              <c:layout>
                <c:manualLayout>
                  <c:x val="-1.246301966060243E-16"/>
                  <c:y val="-3.47843473371577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B7E-4F7F-B7E4-6819439110C2}"/>
                </c:ext>
              </c:extLst>
            </c:dLbl>
            <c:dLbl>
              <c:idx val="1"/>
              <c:layout>
                <c:manualLayout>
                  <c:x val="1.6995223137911109E-3"/>
                  <c:y val="3.97543782697507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B7E-4F7F-B7E4-6819439110C2}"/>
                </c:ext>
              </c:extLst>
            </c:dLbl>
            <c:dLbl>
              <c:idx val="2"/>
              <c:delete val="1"/>
              <c:extLst>
                <c:ext xmlns:c15="http://schemas.microsoft.com/office/drawing/2012/chart" uri="{CE6537A1-D6FC-4f65-9D91-7224C49458BB}"/>
                <c:ext xmlns:c16="http://schemas.microsoft.com/office/drawing/2014/chart" uri="{C3380CC4-5D6E-409C-BE32-E72D297353CC}">
                  <c16:uniqueId val="{00000003-BB7E-4F7F-B7E4-6819439110C2}"/>
                </c:ext>
              </c:extLst>
            </c:dLbl>
            <c:dLbl>
              <c:idx val="3"/>
              <c:layout>
                <c:manualLayout>
                  <c:x val="-3.3990446275824712E-3"/>
                  <c:y val="-3.2299723150260876E-2"/>
                </c:manualLayout>
              </c:layout>
              <c:spPr>
                <a:noFill/>
                <a:ln>
                  <a:noFill/>
                </a:ln>
                <a:effectLst/>
              </c:spPr>
              <c:txPr>
                <a:bodyPr wrap="square" lIns="38100" tIns="19050" rIns="38100" bIns="19050" anchor="ctr">
                  <a:noAutofit/>
                </a:bodyPr>
                <a:lstStyle/>
                <a:p>
                  <a:pPr>
                    <a:defRPr sz="800"/>
                  </a:pPr>
                  <a:endParaRPr lang="ja-JP"/>
                </a:p>
              </c:txPr>
              <c:showLegendKey val="0"/>
              <c:showVal val="1"/>
              <c:showCatName val="0"/>
              <c:showSerName val="0"/>
              <c:showPercent val="0"/>
              <c:showBubbleSize val="0"/>
              <c:extLst>
                <c:ext xmlns:c15="http://schemas.microsoft.com/office/drawing/2012/chart" uri="{CE6537A1-D6FC-4f65-9D91-7224C49458BB}">
                  <c15:layout>
                    <c:manualLayout>
                      <c:w val="4.5878671771121718E-2"/>
                      <c:h val="5.5183503190981337E-2"/>
                    </c:manualLayout>
                  </c15:layout>
                </c:ext>
                <c:ext xmlns:c16="http://schemas.microsoft.com/office/drawing/2014/chart" uri="{C3380CC4-5D6E-409C-BE32-E72D297353CC}">
                  <c16:uniqueId val="{00000006-BB7E-4F7F-B7E4-6819439110C2}"/>
                </c:ext>
              </c:extLst>
            </c:dLbl>
            <c:dLbl>
              <c:idx val="4"/>
              <c:delete val="1"/>
              <c:extLst>
                <c:ext xmlns:c15="http://schemas.microsoft.com/office/drawing/2012/chart" uri="{CE6537A1-D6FC-4f65-9D91-7224C49458BB}"/>
                <c:ext xmlns:c16="http://schemas.microsoft.com/office/drawing/2014/chart" uri="{C3380CC4-5D6E-409C-BE32-E72D297353CC}">
                  <c16:uniqueId val="{00000004-BB7E-4F7F-B7E4-6819439110C2}"/>
                </c:ext>
              </c:extLst>
            </c:dLbl>
            <c:dLbl>
              <c:idx val="5"/>
              <c:delete val="1"/>
              <c:extLst>
                <c:ext xmlns:c15="http://schemas.microsoft.com/office/drawing/2012/chart" uri="{CE6537A1-D6FC-4f65-9D91-7224C49458BB}"/>
                <c:ext xmlns:c16="http://schemas.microsoft.com/office/drawing/2014/chart" uri="{C3380CC4-5D6E-409C-BE32-E72D297353CC}">
                  <c16:uniqueId val="{00000002-BB7E-4F7F-B7E4-6819439110C2}"/>
                </c:ext>
              </c:extLst>
            </c:dLbl>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'Q9(A)'!$D$14:$I$14</c:f>
              <c:strCache>
                <c:ptCount val="6"/>
                <c:pt idx="0">
                  <c:v>A.エンドユーザー（n=159）</c:v>
                </c:pt>
                <c:pt idx="1">
                  <c:v>B.メーカー（n=179）</c:v>
                </c:pt>
                <c:pt idx="2">
                  <c:v>C.系列ソフトウェア企業（n=21）</c:v>
                </c:pt>
                <c:pt idx="3">
                  <c:v>D.受託ソフトウェア企業（n=263）</c:v>
                </c:pt>
                <c:pt idx="4">
                  <c:v>E.独立系ソフトウェア企業（n=96）</c:v>
                </c:pt>
                <c:pt idx="5">
                  <c:v>F.その他（n=86）</c:v>
                </c:pt>
              </c:strCache>
            </c:strRef>
          </c:cat>
          <c:val>
            <c:numRef>
              <c:f>'Q9(A)'!$D$19:$I$19</c:f>
              <c:numCache>
                <c:formatCode>0.0%</c:formatCode>
                <c:ptCount val="6"/>
                <c:pt idx="0">
                  <c:v>3.7735849056603772E-2</c:v>
                </c:pt>
                <c:pt idx="1">
                  <c:v>3.3519553072625698E-2</c:v>
                </c:pt>
                <c:pt idx="2">
                  <c:v>0</c:v>
                </c:pt>
                <c:pt idx="3">
                  <c:v>1.9011406844106463E-2</c:v>
                </c:pt>
                <c:pt idx="4">
                  <c:v>0</c:v>
                </c:pt>
                <c:pt idx="5">
                  <c:v>0</c:v>
                </c:pt>
              </c:numCache>
            </c:numRef>
          </c:val>
          <c:extLst>
            <c:ext xmlns:c16="http://schemas.microsoft.com/office/drawing/2014/chart" uri="{C3380CC4-5D6E-409C-BE32-E72D297353CC}">
              <c16:uniqueId val="{00000004-F8A8-49FE-A4D5-A3DE37B3BFF6}"/>
            </c:ext>
          </c:extLst>
        </c:ser>
        <c:ser>
          <c:idx val="5"/>
          <c:order val="5"/>
          <c:tx>
            <c:strRef>
              <c:f>'Q9(A)'!$C$20</c:f>
              <c:strCache>
                <c:ptCount val="1"/>
                <c:pt idx="0">
                  <c:v>6.わからない</c:v>
                </c:pt>
              </c:strCache>
            </c:strRef>
          </c:tx>
          <c:spPr>
            <a:solidFill>
              <a:schemeClr val="bg1"/>
            </a:solidFill>
            <a:ln>
              <a:solidFill>
                <a:schemeClr val="tx1"/>
              </a:solidFill>
            </a:ln>
          </c:spPr>
          <c:invertIfNegative val="0"/>
          <c:dLbls>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'Q9(A)'!$D$14:$I$14</c:f>
              <c:strCache>
                <c:ptCount val="6"/>
                <c:pt idx="0">
                  <c:v>A.エンドユーザー（n=159）</c:v>
                </c:pt>
                <c:pt idx="1">
                  <c:v>B.メーカー（n=179）</c:v>
                </c:pt>
                <c:pt idx="2">
                  <c:v>C.系列ソフトウェア企業（n=21）</c:v>
                </c:pt>
                <c:pt idx="3">
                  <c:v>D.受託ソフトウェア企業（n=263）</c:v>
                </c:pt>
                <c:pt idx="4">
                  <c:v>E.独立系ソフトウェア企業（n=96）</c:v>
                </c:pt>
                <c:pt idx="5">
                  <c:v>F.その他（n=86）</c:v>
                </c:pt>
              </c:strCache>
            </c:strRef>
          </c:cat>
          <c:val>
            <c:numRef>
              <c:f>'Q9(A)'!$D$20:$I$20</c:f>
              <c:numCache>
                <c:formatCode>0.0%</c:formatCode>
                <c:ptCount val="6"/>
                <c:pt idx="0">
                  <c:v>0.28930817610062892</c:v>
                </c:pt>
                <c:pt idx="1">
                  <c:v>0.17318435754189945</c:v>
                </c:pt>
                <c:pt idx="2">
                  <c:v>9.5238095238095233E-2</c:v>
                </c:pt>
                <c:pt idx="3">
                  <c:v>7.9847908745247151E-2</c:v>
                </c:pt>
                <c:pt idx="4">
                  <c:v>6.25E-2</c:v>
                </c:pt>
                <c:pt idx="5">
                  <c:v>0.22093023255813954</c:v>
                </c:pt>
              </c:numCache>
            </c:numRef>
          </c:val>
          <c:extLst>
            <c:ext xmlns:c16="http://schemas.microsoft.com/office/drawing/2014/chart" uri="{C3380CC4-5D6E-409C-BE32-E72D297353CC}">
              <c16:uniqueId val="{00000005-F8A8-49FE-A4D5-A3DE37B3BFF6}"/>
            </c:ext>
          </c:extLst>
        </c:ser>
        <c:dLbls>
          <c:showLegendKey val="0"/>
          <c:showVal val="0"/>
          <c:showCatName val="0"/>
          <c:showSerName val="0"/>
          <c:showPercent val="0"/>
          <c:showBubbleSize val="0"/>
        </c:dLbls>
        <c:gapWidth val="150"/>
        <c:overlap val="100"/>
        <c:axId val="444016512"/>
        <c:axId val="444018048"/>
      </c:barChart>
      <c:catAx>
        <c:axId val="444016512"/>
        <c:scaling>
          <c:orientation val="maxMin"/>
        </c:scaling>
        <c:delete val="0"/>
        <c:axPos val="l"/>
        <c:numFmt formatCode="General" sourceLinked="0"/>
        <c:majorTickMark val="none"/>
        <c:minorTickMark val="none"/>
        <c:tickLblPos val="nextTo"/>
        <c:spPr>
          <a:ln>
            <a:solidFill>
              <a:schemeClr val="tx1"/>
            </a:solidFill>
          </a:ln>
        </c:spPr>
        <c:crossAx val="444018048"/>
        <c:crosses val="autoZero"/>
        <c:auto val="1"/>
        <c:lblAlgn val="ctr"/>
        <c:lblOffset val="100"/>
        <c:noMultiLvlLbl val="0"/>
      </c:catAx>
      <c:valAx>
        <c:axId val="444018048"/>
        <c:scaling>
          <c:orientation val="minMax"/>
        </c:scaling>
        <c:delete val="0"/>
        <c:axPos val="t"/>
        <c:majorGridlines>
          <c:spPr>
            <a:ln>
              <a:solidFill>
                <a:schemeClr val="bg1">
                  <a:lumMod val="50000"/>
                </a:schemeClr>
              </a:solidFill>
            </a:ln>
          </c:spPr>
        </c:majorGridlines>
        <c:numFmt formatCode="0%" sourceLinked="1"/>
        <c:majorTickMark val="none"/>
        <c:minorTickMark val="none"/>
        <c:tickLblPos val="nextTo"/>
        <c:spPr>
          <a:ln>
            <a:solidFill>
              <a:schemeClr val="tx1"/>
            </a:solidFill>
          </a:ln>
        </c:spPr>
        <c:crossAx val="444016512"/>
        <c:crosses val="autoZero"/>
        <c:crossBetween val="between"/>
      </c:valAx>
      <c:spPr>
        <a:ln>
          <a:solidFill>
            <a:schemeClr val="tx1"/>
          </a:solidFill>
        </a:ln>
      </c:spPr>
    </c:plotArea>
    <c:legend>
      <c:legendPos val="b"/>
      <c:layout>
        <c:manualLayout>
          <c:xMode val="edge"/>
          <c:yMode val="edge"/>
          <c:x val="0.11500694261556216"/>
          <c:y val="0.89507764646223731"/>
          <c:w val="0.88499292356378312"/>
          <c:h val="8.0076200152400301E-2"/>
        </c:manualLayout>
      </c:layout>
      <c:overlay val="0"/>
      <c:txPr>
        <a:bodyPr/>
        <a:lstStyle/>
        <a:p>
          <a:pPr>
            <a:defRPr sz="1000"/>
          </a:pPr>
          <a:endParaRPr lang="ja-JP"/>
        </a:p>
      </c:txPr>
    </c:legend>
    <c:plotVisOnly val="1"/>
    <c:dispBlanksAs val="gap"/>
    <c:showDLblsOverMax val="0"/>
  </c:chart>
  <c:spPr>
    <a:ln>
      <a:noFill/>
    </a:ln>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altLang="ja-JP" sz="1200" dirty="0"/>
              <a:t>Q9.</a:t>
            </a:r>
            <a:r>
              <a:rPr lang="ja-JP" altLang="en-US" sz="1200" dirty="0"/>
              <a:t>システムに関わる要件の変化への対応（ソフトウェア・プラットフォームの導入）</a:t>
            </a:r>
            <a:endParaRPr lang="ja-JP" sz="1200" dirty="0"/>
          </a:p>
        </c:rich>
      </c:tx>
      <c:layout>
        <c:manualLayout>
          <c:xMode val="edge"/>
          <c:yMode val="edge"/>
          <c:x val="0.21155013227513228"/>
          <c:y val="1.2723809523809524E-2"/>
        </c:manualLayout>
      </c:layout>
      <c:overlay val="0"/>
    </c:title>
    <c:autoTitleDeleted val="0"/>
    <c:plotArea>
      <c:layout>
        <c:manualLayout>
          <c:layoutTarget val="inner"/>
          <c:xMode val="edge"/>
          <c:yMode val="edge"/>
          <c:x val="0.2399565208762387"/>
          <c:y val="0.1889507777045111"/>
          <c:w val="0.71818233368977025"/>
          <c:h val="0.69159559973036144"/>
        </c:manualLayout>
      </c:layout>
      <c:barChart>
        <c:barDir val="bar"/>
        <c:grouping val="percentStacked"/>
        <c:varyColors val="0"/>
        <c:ser>
          <c:idx val="0"/>
          <c:order val="0"/>
          <c:tx>
            <c:strRef>
              <c:f>'Q9(B)'!$C$15</c:f>
              <c:strCache>
                <c:ptCount val="1"/>
                <c:pt idx="0">
                  <c:v>1.重要と思う</c:v>
                </c:pt>
              </c:strCache>
            </c:strRef>
          </c:tx>
          <c:spPr>
            <a:solidFill>
              <a:srgbClr val="FF9966"/>
            </a:solidFill>
            <a:ln>
              <a:solidFill>
                <a:schemeClr val="tx1"/>
              </a:solidFill>
            </a:ln>
          </c:spPr>
          <c:invertIfNegative val="0"/>
          <c:dLbls>
            <c:spPr>
              <a:noFill/>
              <a:ln>
                <a:noFill/>
              </a:ln>
              <a:effectLst/>
            </c:spPr>
            <c:txPr>
              <a:bodyPr wrap="square" lIns="38100" tIns="19050" rIns="38100" bIns="19050" anchor="ctr">
                <a:spAutoFit/>
              </a:bodyPr>
              <a:lstStyle/>
              <a:p>
                <a:pPr>
                  <a:defRPr sz="800">
                    <a:solidFill>
                      <a:sysClr val="windowText" lastClr="000000"/>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'Q9(B)'!$D$14:$I$14</c:f>
              <c:strCache>
                <c:ptCount val="6"/>
                <c:pt idx="0">
                  <c:v>A.エンドユーザー（n=158）</c:v>
                </c:pt>
                <c:pt idx="1">
                  <c:v>B.メーカー（n=179）</c:v>
                </c:pt>
                <c:pt idx="2">
                  <c:v>C.系列ソフトウェア企業（n=21）</c:v>
                </c:pt>
                <c:pt idx="3">
                  <c:v>D.受託ソフトウェア企業（n=264）</c:v>
                </c:pt>
                <c:pt idx="4">
                  <c:v>E.独立系ソフトウェア企業（n=96）</c:v>
                </c:pt>
                <c:pt idx="5">
                  <c:v>F.その他（n=86）</c:v>
                </c:pt>
              </c:strCache>
            </c:strRef>
          </c:cat>
          <c:val>
            <c:numRef>
              <c:f>'Q9(B)'!$D$15:$I$15</c:f>
              <c:numCache>
                <c:formatCode>0.0%</c:formatCode>
                <c:ptCount val="6"/>
                <c:pt idx="0">
                  <c:v>0.25316455696202533</c:v>
                </c:pt>
                <c:pt idx="1">
                  <c:v>0.24581005586592178</c:v>
                </c:pt>
                <c:pt idx="2">
                  <c:v>0.14285714285714285</c:v>
                </c:pt>
                <c:pt idx="3">
                  <c:v>0.20454545454545456</c:v>
                </c:pt>
                <c:pt idx="4">
                  <c:v>0.28125</c:v>
                </c:pt>
                <c:pt idx="5">
                  <c:v>0.16279069767441862</c:v>
                </c:pt>
              </c:numCache>
            </c:numRef>
          </c:val>
          <c:extLst>
            <c:ext xmlns:c16="http://schemas.microsoft.com/office/drawing/2014/chart" uri="{C3380CC4-5D6E-409C-BE32-E72D297353CC}">
              <c16:uniqueId val="{00000000-F721-4FB1-B1EF-9EDB69DE4261}"/>
            </c:ext>
          </c:extLst>
        </c:ser>
        <c:ser>
          <c:idx val="1"/>
          <c:order val="1"/>
          <c:tx>
            <c:strRef>
              <c:f>'Q9(B)'!$C$16</c:f>
              <c:strCache>
                <c:ptCount val="1"/>
                <c:pt idx="0">
                  <c:v>2.やや重要と思う</c:v>
                </c:pt>
              </c:strCache>
            </c:strRef>
          </c:tx>
          <c:spPr>
            <a:solidFill>
              <a:srgbClr val="FFCC99"/>
            </a:solidFill>
            <a:ln>
              <a:solidFill>
                <a:schemeClr val="tx1"/>
              </a:solidFill>
            </a:ln>
          </c:spPr>
          <c:invertIfNegative val="0"/>
          <c:dLbls>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'Q9(B)'!$D$14:$I$14</c:f>
              <c:strCache>
                <c:ptCount val="6"/>
                <c:pt idx="0">
                  <c:v>A.エンドユーザー（n=158）</c:v>
                </c:pt>
                <c:pt idx="1">
                  <c:v>B.メーカー（n=179）</c:v>
                </c:pt>
                <c:pt idx="2">
                  <c:v>C.系列ソフトウェア企業（n=21）</c:v>
                </c:pt>
                <c:pt idx="3">
                  <c:v>D.受託ソフトウェア企業（n=264）</c:v>
                </c:pt>
                <c:pt idx="4">
                  <c:v>E.独立系ソフトウェア企業（n=96）</c:v>
                </c:pt>
                <c:pt idx="5">
                  <c:v>F.その他（n=86）</c:v>
                </c:pt>
              </c:strCache>
            </c:strRef>
          </c:cat>
          <c:val>
            <c:numRef>
              <c:f>'Q9(B)'!$D$16:$I$16</c:f>
              <c:numCache>
                <c:formatCode>0.0%</c:formatCode>
                <c:ptCount val="6"/>
                <c:pt idx="0">
                  <c:v>0.29746835443037972</c:v>
                </c:pt>
                <c:pt idx="1">
                  <c:v>0.37430167597765363</c:v>
                </c:pt>
                <c:pt idx="2">
                  <c:v>0.52380952380952384</c:v>
                </c:pt>
                <c:pt idx="3">
                  <c:v>0.45833333333333331</c:v>
                </c:pt>
                <c:pt idx="4">
                  <c:v>0.40625</c:v>
                </c:pt>
                <c:pt idx="5">
                  <c:v>0.32558139534883723</c:v>
                </c:pt>
              </c:numCache>
            </c:numRef>
          </c:val>
          <c:extLst>
            <c:ext xmlns:c16="http://schemas.microsoft.com/office/drawing/2014/chart" uri="{C3380CC4-5D6E-409C-BE32-E72D297353CC}">
              <c16:uniqueId val="{00000001-F721-4FB1-B1EF-9EDB69DE4261}"/>
            </c:ext>
          </c:extLst>
        </c:ser>
        <c:ser>
          <c:idx val="2"/>
          <c:order val="2"/>
          <c:tx>
            <c:strRef>
              <c:f>'Q9(B)'!$C$17</c:f>
              <c:strCache>
                <c:ptCount val="1"/>
                <c:pt idx="0">
                  <c:v>3.どちらともいえない</c:v>
                </c:pt>
              </c:strCache>
            </c:strRef>
          </c:tx>
          <c:spPr>
            <a:solidFill>
              <a:srgbClr val="FFFF99"/>
            </a:solidFill>
            <a:ln>
              <a:solidFill>
                <a:schemeClr val="tx1"/>
              </a:solidFill>
            </a:ln>
          </c:spPr>
          <c:invertIfNegative val="0"/>
          <c:dLbls>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'Q9(B)'!$D$14:$I$14</c:f>
              <c:strCache>
                <c:ptCount val="6"/>
                <c:pt idx="0">
                  <c:v>A.エンドユーザー（n=158）</c:v>
                </c:pt>
                <c:pt idx="1">
                  <c:v>B.メーカー（n=179）</c:v>
                </c:pt>
                <c:pt idx="2">
                  <c:v>C.系列ソフトウェア企業（n=21）</c:v>
                </c:pt>
                <c:pt idx="3">
                  <c:v>D.受託ソフトウェア企業（n=264）</c:v>
                </c:pt>
                <c:pt idx="4">
                  <c:v>E.独立系ソフトウェア企業（n=96）</c:v>
                </c:pt>
                <c:pt idx="5">
                  <c:v>F.その他（n=86）</c:v>
                </c:pt>
              </c:strCache>
            </c:strRef>
          </c:cat>
          <c:val>
            <c:numRef>
              <c:f>'Q9(B)'!$D$17:$I$17</c:f>
              <c:numCache>
                <c:formatCode>0.0%</c:formatCode>
                <c:ptCount val="6"/>
                <c:pt idx="0">
                  <c:v>0.20253164556962025</c:v>
                </c:pt>
                <c:pt idx="1">
                  <c:v>0.19553072625698323</c:v>
                </c:pt>
                <c:pt idx="2">
                  <c:v>0.14285714285714285</c:v>
                </c:pt>
                <c:pt idx="3">
                  <c:v>0.21590909090909091</c:v>
                </c:pt>
                <c:pt idx="4">
                  <c:v>0.20833333333333334</c:v>
                </c:pt>
                <c:pt idx="5">
                  <c:v>0.26744186046511625</c:v>
                </c:pt>
              </c:numCache>
            </c:numRef>
          </c:val>
          <c:extLst>
            <c:ext xmlns:c16="http://schemas.microsoft.com/office/drawing/2014/chart" uri="{C3380CC4-5D6E-409C-BE32-E72D297353CC}">
              <c16:uniqueId val="{00000002-F721-4FB1-B1EF-9EDB69DE4261}"/>
            </c:ext>
          </c:extLst>
        </c:ser>
        <c:ser>
          <c:idx val="3"/>
          <c:order val="3"/>
          <c:tx>
            <c:strRef>
              <c:f>'Q9(B)'!$C$18</c:f>
              <c:strCache>
                <c:ptCount val="1"/>
                <c:pt idx="0">
                  <c:v>4.あまり重要と思わない</c:v>
                </c:pt>
              </c:strCache>
            </c:strRef>
          </c:tx>
          <c:spPr>
            <a:solidFill>
              <a:srgbClr val="2E75B6"/>
            </a:solidFill>
            <a:ln>
              <a:solidFill>
                <a:schemeClr val="tx1"/>
              </a:solidFill>
            </a:ln>
          </c:spPr>
          <c:invertIfNegative val="0"/>
          <c:dLbls>
            <c:dLbl>
              <c:idx val="0"/>
              <c:layout>
                <c:manualLayout>
                  <c:x val="-1.0197133882747412E-2"/>
                  <c:y val="3.48388360928774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D74-4709-9765-95796CCE4DD8}"/>
                </c:ext>
              </c:extLst>
            </c:dLbl>
            <c:dLbl>
              <c:idx val="1"/>
              <c:layout>
                <c:manualLayout>
                  <c:x val="-6.7980892551649423E-3"/>
                  <c:y val="3.732732438522582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D74-4709-9765-95796CCE4DD8}"/>
                </c:ext>
              </c:extLst>
            </c:dLbl>
            <c:dLbl>
              <c:idx val="2"/>
              <c:layout>
                <c:manualLayout>
                  <c:x val="1.6995223137912356E-3"/>
                  <c:y val="3.981581267757421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D74-4709-9765-95796CCE4DD8}"/>
                </c:ext>
              </c:extLst>
            </c:dLbl>
            <c:dLbl>
              <c:idx val="3"/>
              <c:layout>
                <c:manualLayout>
                  <c:x val="-3.3990446275824712E-3"/>
                  <c:y val="3.608405995885177E-2"/>
                </c:manualLayout>
              </c:layout>
              <c:spPr>
                <a:noFill/>
                <a:ln>
                  <a:noFill/>
                </a:ln>
                <a:effectLst/>
              </c:spPr>
              <c:txPr>
                <a:bodyPr wrap="square" lIns="38100" tIns="19050" rIns="38100" bIns="19050" anchor="ctr">
                  <a:noAutofit/>
                </a:bodyPr>
                <a:lstStyle/>
                <a:p>
                  <a:pPr>
                    <a:defRPr sz="800">
                      <a:solidFill>
                        <a:schemeClr val="tx1"/>
                      </a:solidFill>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4.5878671771121718E-2"/>
                      <c:h val="5.7757813265406091E-2"/>
                    </c:manualLayout>
                  </c15:layout>
                </c:ext>
                <c:ext xmlns:c16="http://schemas.microsoft.com/office/drawing/2014/chart" uri="{C3380CC4-5D6E-409C-BE32-E72D297353CC}">
                  <c16:uniqueId val="{00000004-BD74-4709-9765-95796CCE4DD8}"/>
                </c:ext>
              </c:extLst>
            </c:dLbl>
            <c:dLbl>
              <c:idx val="4"/>
              <c:layout>
                <c:manualLayout>
                  <c:x val="-1.246301966060243E-16"/>
                  <c:y val="3.9817380229254525E-2"/>
                </c:manualLayout>
              </c:layout>
              <c:spPr>
                <a:noFill/>
                <a:ln>
                  <a:noFill/>
                </a:ln>
                <a:effectLst/>
              </c:spPr>
              <c:txPr>
                <a:bodyPr wrap="square" lIns="38100" tIns="19050" rIns="38100" bIns="19050" anchor="ctr">
                  <a:noAutofit/>
                </a:bodyPr>
                <a:lstStyle/>
                <a:p>
                  <a:pPr>
                    <a:defRPr sz="800">
                      <a:solidFill>
                        <a:schemeClr val="tx1"/>
                      </a:solidFill>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4.5878671771121718E-2"/>
                      <c:h val="5.5269324973057719E-2"/>
                    </c:manualLayout>
                  </c15:layout>
                </c:ext>
                <c:ext xmlns:c16="http://schemas.microsoft.com/office/drawing/2014/chart" uri="{C3380CC4-5D6E-409C-BE32-E72D297353CC}">
                  <c16:uniqueId val="{00000005-BD74-4709-9765-95796CCE4DD8}"/>
                </c:ext>
              </c:extLst>
            </c:dLbl>
            <c:dLbl>
              <c:idx val="5"/>
              <c:spPr>
                <a:noFill/>
                <a:ln>
                  <a:noFill/>
                </a:ln>
                <a:effectLst/>
              </c:spPr>
              <c:txPr>
                <a:bodyPr wrap="square" lIns="38100" tIns="19050" rIns="38100" bIns="19050" anchor="ctr">
                  <a:spAutoFit/>
                </a:bodyPr>
                <a:lstStyle/>
                <a:p>
                  <a:pPr>
                    <a:defRPr sz="800">
                      <a:solidFill>
                        <a:schemeClr val="bg1"/>
                      </a:solidFill>
                    </a:defRPr>
                  </a:pPr>
                  <a:endParaRPr lang="ja-JP"/>
                </a:p>
              </c:txPr>
              <c:dLblPos val="ctr"/>
              <c:showLegendKey val="0"/>
              <c:showVal val="1"/>
              <c:showCatName val="0"/>
              <c:showSerName val="0"/>
              <c:showPercent val="0"/>
              <c:showBubbleSize val="0"/>
              <c:extLst>
                <c:ext xmlns:c16="http://schemas.microsoft.com/office/drawing/2014/chart" uri="{C3380CC4-5D6E-409C-BE32-E72D297353CC}">
                  <c16:uniqueId val="{00000000-A3F8-4C30-A919-BC2D1B895404}"/>
                </c:ext>
              </c:extLst>
            </c:dLbl>
            <c:spPr>
              <a:noFill/>
              <a:ln>
                <a:noFill/>
              </a:ln>
              <a:effectLst/>
            </c:spPr>
            <c:txPr>
              <a:bodyPr wrap="square" lIns="38100" tIns="19050" rIns="38100" bIns="19050" anchor="ctr">
                <a:spAutoFit/>
              </a:bodyPr>
              <a:lstStyle/>
              <a:p>
                <a:pPr>
                  <a:defRPr sz="800">
                    <a:solidFill>
                      <a:schemeClr val="tx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'Q9(B)'!$D$14:$I$14</c:f>
              <c:strCache>
                <c:ptCount val="6"/>
                <c:pt idx="0">
                  <c:v>A.エンドユーザー（n=158）</c:v>
                </c:pt>
                <c:pt idx="1">
                  <c:v>B.メーカー（n=179）</c:v>
                </c:pt>
                <c:pt idx="2">
                  <c:v>C.系列ソフトウェア企業（n=21）</c:v>
                </c:pt>
                <c:pt idx="3">
                  <c:v>D.受託ソフトウェア企業（n=264）</c:v>
                </c:pt>
                <c:pt idx="4">
                  <c:v>E.独立系ソフトウェア企業（n=96）</c:v>
                </c:pt>
                <c:pt idx="5">
                  <c:v>F.その他（n=86）</c:v>
                </c:pt>
              </c:strCache>
            </c:strRef>
          </c:cat>
          <c:val>
            <c:numRef>
              <c:f>'Q9(B)'!$D$18:$I$18</c:f>
              <c:numCache>
                <c:formatCode>0.0%</c:formatCode>
                <c:ptCount val="6"/>
                <c:pt idx="0">
                  <c:v>3.7974683544303799E-2</c:v>
                </c:pt>
                <c:pt idx="1">
                  <c:v>3.9106145251396648E-2</c:v>
                </c:pt>
                <c:pt idx="2">
                  <c:v>4.7619047619047616E-2</c:v>
                </c:pt>
                <c:pt idx="3">
                  <c:v>3.0303030303030304E-2</c:v>
                </c:pt>
                <c:pt idx="4">
                  <c:v>4.1666666666666664E-2</c:v>
                </c:pt>
                <c:pt idx="5">
                  <c:v>5.8139534883720929E-2</c:v>
                </c:pt>
              </c:numCache>
            </c:numRef>
          </c:val>
          <c:extLst>
            <c:ext xmlns:c16="http://schemas.microsoft.com/office/drawing/2014/chart" uri="{C3380CC4-5D6E-409C-BE32-E72D297353CC}">
              <c16:uniqueId val="{00000003-F721-4FB1-B1EF-9EDB69DE4261}"/>
            </c:ext>
          </c:extLst>
        </c:ser>
        <c:ser>
          <c:idx val="4"/>
          <c:order val="4"/>
          <c:tx>
            <c:strRef>
              <c:f>'Q9(B)'!$C$19</c:f>
              <c:strCache>
                <c:ptCount val="1"/>
                <c:pt idx="0">
                  <c:v>5.重要と思わない</c:v>
                </c:pt>
              </c:strCache>
            </c:strRef>
          </c:tx>
          <c:spPr>
            <a:solidFill>
              <a:srgbClr val="9DC3E6"/>
            </a:solidFill>
            <a:ln>
              <a:solidFill>
                <a:schemeClr val="tx1"/>
              </a:solidFill>
            </a:ln>
          </c:spPr>
          <c:invertIfNegative val="0"/>
          <c:dLbls>
            <c:dLbl>
              <c:idx val="0"/>
              <c:layout>
                <c:manualLayout>
                  <c:x val="1.6995223137912356E-3"/>
                  <c:y val="-3.98152248456941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D74-4709-9765-95796CCE4DD8}"/>
                </c:ext>
              </c:extLst>
            </c:dLbl>
            <c:dLbl>
              <c:idx val="1"/>
              <c:layout>
                <c:manualLayout>
                  <c:x val="3.3990446275823463E-3"/>
                  <c:y val="-3.7326736553345695E-2"/>
                </c:manualLayout>
              </c:layout>
              <c:spPr>
                <a:noFill/>
                <a:ln>
                  <a:noFill/>
                </a:ln>
                <a:effectLst/>
              </c:spPr>
              <c:txPr>
                <a:bodyPr wrap="square" lIns="38100" tIns="19050" rIns="38100" bIns="19050" anchor="ctr">
                  <a:noAutofit/>
                </a:bodyPr>
                <a:lstStyle/>
                <a:p>
                  <a:pPr>
                    <a:defRPr sz="800"/>
                  </a:pPr>
                  <a:endParaRPr lang="ja-JP"/>
                </a:p>
              </c:txPr>
              <c:showLegendKey val="0"/>
              <c:showVal val="1"/>
              <c:showCatName val="0"/>
              <c:showSerName val="0"/>
              <c:showPercent val="0"/>
              <c:showBubbleSize val="0"/>
              <c:extLst>
                <c:ext xmlns:c15="http://schemas.microsoft.com/office/drawing/2012/chart" uri="{CE6537A1-D6FC-4f65-9D91-7224C49458BB}">
                  <c15:layout>
                    <c:manualLayout>
                      <c:w val="4.5878671771121718E-2"/>
                      <c:h val="5.5269324973057719E-2"/>
                    </c:manualLayout>
                  </c15:layout>
                </c:ext>
                <c:ext xmlns:c16="http://schemas.microsoft.com/office/drawing/2014/chart" uri="{C3380CC4-5D6E-409C-BE32-E72D297353CC}">
                  <c16:uniqueId val="{00000009-BD74-4709-9765-95796CCE4DD8}"/>
                </c:ext>
              </c:extLst>
            </c:dLbl>
            <c:dLbl>
              <c:idx val="2"/>
              <c:delete val="1"/>
              <c:extLst>
                <c:ext xmlns:c15="http://schemas.microsoft.com/office/drawing/2012/chart" uri="{CE6537A1-D6FC-4f65-9D91-7224C49458BB}"/>
                <c:ext xmlns:c16="http://schemas.microsoft.com/office/drawing/2014/chart" uri="{C3380CC4-5D6E-409C-BE32-E72D297353CC}">
                  <c16:uniqueId val="{00000003-BD74-4709-9765-95796CCE4DD8}"/>
                </c:ext>
              </c:extLst>
            </c:dLbl>
            <c:dLbl>
              <c:idx val="3"/>
              <c:layout>
                <c:manualLayout>
                  <c:x val="8.4976115689560528E-3"/>
                  <c:y val="-3.8570882727539925E-2"/>
                </c:manualLayout>
              </c:layout>
              <c:spPr>
                <a:noFill/>
                <a:ln>
                  <a:noFill/>
                </a:ln>
                <a:effectLst/>
              </c:spPr>
              <c:txPr>
                <a:bodyPr wrap="square" lIns="38100" tIns="19050" rIns="38100" bIns="19050" anchor="ctr">
                  <a:noAutofit/>
                </a:bodyPr>
                <a:lstStyle/>
                <a:p>
                  <a:pPr>
                    <a:defRPr sz="800"/>
                  </a:pPr>
                  <a:endParaRPr lang="ja-JP"/>
                </a:p>
              </c:txPr>
              <c:showLegendKey val="0"/>
              <c:showVal val="1"/>
              <c:showCatName val="0"/>
              <c:showSerName val="0"/>
              <c:showPercent val="0"/>
              <c:showBubbleSize val="0"/>
              <c:extLst>
                <c:ext xmlns:c15="http://schemas.microsoft.com/office/drawing/2012/chart" uri="{CE6537A1-D6FC-4f65-9D91-7224C49458BB}">
                  <c15:layout>
                    <c:manualLayout>
                      <c:w val="4.5878671771121718E-2"/>
                      <c:h val="6.7711766434799633E-2"/>
                    </c:manualLayout>
                  </c15:layout>
                </c:ext>
                <c:ext xmlns:c16="http://schemas.microsoft.com/office/drawing/2014/chart" uri="{C3380CC4-5D6E-409C-BE32-E72D297353CC}">
                  <c16:uniqueId val="{00000008-BD74-4709-9765-95796CCE4DD8}"/>
                </c:ext>
              </c:extLst>
            </c:dLbl>
            <c:dLbl>
              <c:idx val="4"/>
              <c:delete val="1"/>
              <c:extLst>
                <c:ext xmlns:c15="http://schemas.microsoft.com/office/drawing/2012/chart" uri="{CE6537A1-D6FC-4f65-9D91-7224C49458BB}"/>
                <c:ext xmlns:c16="http://schemas.microsoft.com/office/drawing/2014/chart" uri="{C3380CC4-5D6E-409C-BE32-E72D297353CC}">
                  <c16:uniqueId val="{00000006-BD74-4709-9765-95796CCE4DD8}"/>
                </c:ext>
              </c:extLst>
            </c:dLbl>
            <c:dLbl>
              <c:idx val="5"/>
              <c:layout>
                <c:manualLayout>
                  <c:x val="3.3990446275823463E-3"/>
                  <c:y val="3.48392279807975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D74-4709-9765-95796CCE4DD8}"/>
                </c:ext>
              </c:extLst>
            </c:dLbl>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'Q9(B)'!$D$14:$I$14</c:f>
              <c:strCache>
                <c:ptCount val="6"/>
                <c:pt idx="0">
                  <c:v>A.エンドユーザー（n=158）</c:v>
                </c:pt>
                <c:pt idx="1">
                  <c:v>B.メーカー（n=179）</c:v>
                </c:pt>
                <c:pt idx="2">
                  <c:v>C.系列ソフトウェア企業（n=21）</c:v>
                </c:pt>
                <c:pt idx="3">
                  <c:v>D.受託ソフトウェア企業（n=264）</c:v>
                </c:pt>
                <c:pt idx="4">
                  <c:v>E.独立系ソフトウェア企業（n=96）</c:v>
                </c:pt>
                <c:pt idx="5">
                  <c:v>F.その他（n=86）</c:v>
                </c:pt>
              </c:strCache>
            </c:strRef>
          </c:cat>
          <c:val>
            <c:numRef>
              <c:f>'Q9(B)'!$D$19:$I$19</c:f>
              <c:numCache>
                <c:formatCode>0.0%</c:formatCode>
                <c:ptCount val="6"/>
                <c:pt idx="0">
                  <c:v>3.7974683544303799E-2</c:v>
                </c:pt>
                <c:pt idx="1">
                  <c:v>3.9106145251396648E-2</c:v>
                </c:pt>
                <c:pt idx="2">
                  <c:v>0</c:v>
                </c:pt>
                <c:pt idx="3">
                  <c:v>1.5151515151515152E-2</c:v>
                </c:pt>
                <c:pt idx="4">
                  <c:v>0</c:v>
                </c:pt>
                <c:pt idx="5">
                  <c:v>3.4883720930232558E-2</c:v>
                </c:pt>
              </c:numCache>
            </c:numRef>
          </c:val>
          <c:extLst>
            <c:ext xmlns:c16="http://schemas.microsoft.com/office/drawing/2014/chart" uri="{C3380CC4-5D6E-409C-BE32-E72D297353CC}">
              <c16:uniqueId val="{00000004-F721-4FB1-B1EF-9EDB69DE4261}"/>
            </c:ext>
          </c:extLst>
        </c:ser>
        <c:ser>
          <c:idx val="5"/>
          <c:order val="5"/>
          <c:tx>
            <c:strRef>
              <c:f>'Q9(B)'!$C$20</c:f>
              <c:strCache>
                <c:ptCount val="1"/>
                <c:pt idx="0">
                  <c:v>6.わからない</c:v>
                </c:pt>
              </c:strCache>
            </c:strRef>
          </c:tx>
          <c:spPr>
            <a:solidFill>
              <a:schemeClr val="bg1"/>
            </a:solidFill>
            <a:ln>
              <a:solidFill>
                <a:schemeClr val="tx1"/>
              </a:solidFill>
            </a:ln>
          </c:spPr>
          <c:invertIfNegative val="0"/>
          <c:dLbls>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'Q9(B)'!$D$14:$I$14</c:f>
              <c:strCache>
                <c:ptCount val="6"/>
                <c:pt idx="0">
                  <c:v>A.エンドユーザー（n=158）</c:v>
                </c:pt>
                <c:pt idx="1">
                  <c:v>B.メーカー（n=179）</c:v>
                </c:pt>
                <c:pt idx="2">
                  <c:v>C.系列ソフトウェア企業（n=21）</c:v>
                </c:pt>
                <c:pt idx="3">
                  <c:v>D.受託ソフトウェア企業（n=264）</c:v>
                </c:pt>
                <c:pt idx="4">
                  <c:v>E.独立系ソフトウェア企業（n=96）</c:v>
                </c:pt>
                <c:pt idx="5">
                  <c:v>F.その他（n=86）</c:v>
                </c:pt>
              </c:strCache>
            </c:strRef>
          </c:cat>
          <c:val>
            <c:numRef>
              <c:f>'Q9(B)'!$D$20:$I$20</c:f>
              <c:numCache>
                <c:formatCode>0.0%</c:formatCode>
                <c:ptCount val="6"/>
                <c:pt idx="0">
                  <c:v>0.17088607594936708</c:v>
                </c:pt>
                <c:pt idx="1">
                  <c:v>0.10614525139664804</c:v>
                </c:pt>
                <c:pt idx="2">
                  <c:v>0.14285714285714285</c:v>
                </c:pt>
                <c:pt idx="3">
                  <c:v>7.575757575757576E-2</c:v>
                </c:pt>
                <c:pt idx="4">
                  <c:v>6.25E-2</c:v>
                </c:pt>
                <c:pt idx="5">
                  <c:v>0.15116279069767441</c:v>
                </c:pt>
              </c:numCache>
            </c:numRef>
          </c:val>
          <c:extLst>
            <c:ext xmlns:c16="http://schemas.microsoft.com/office/drawing/2014/chart" uri="{C3380CC4-5D6E-409C-BE32-E72D297353CC}">
              <c16:uniqueId val="{00000005-F721-4FB1-B1EF-9EDB69DE4261}"/>
            </c:ext>
          </c:extLst>
        </c:ser>
        <c:dLbls>
          <c:showLegendKey val="0"/>
          <c:showVal val="0"/>
          <c:showCatName val="0"/>
          <c:showSerName val="0"/>
          <c:showPercent val="0"/>
          <c:showBubbleSize val="0"/>
        </c:dLbls>
        <c:gapWidth val="150"/>
        <c:overlap val="100"/>
        <c:axId val="445992960"/>
        <c:axId val="445994496"/>
      </c:barChart>
      <c:catAx>
        <c:axId val="445992960"/>
        <c:scaling>
          <c:orientation val="maxMin"/>
        </c:scaling>
        <c:delete val="0"/>
        <c:axPos val="l"/>
        <c:numFmt formatCode="General" sourceLinked="0"/>
        <c:majorTickMark val="none"/>
        <c:minorTickMark val="none"/>
        <c:tickLblPos val="nextTo"/>
        <c:spPr>
          <a:ln>
            <a:solidFill>
              <a:schemeClr val="tx1"/>
            </a:solidFill>
          </a:ln>
        </c:spPr>
        <c:crossAx val="445994496"/>
        <c:crosses val="autoZero"/>
        <c:auto val="1"/>
        <c:lblAlgn val="ctr"/>
        <c:lblOffset val="100"/>
        <c:noMultiLvlLbl val="0"/>
      </c:catAx>
      <c:valAx>
        <c:axId val="445994496"/>
        <c:scaling>
          <c:orientation val="minMax"/>
        </c:scaling>
        <c:delete val="0"/>
        <c:axPos val="t"/>
        <c:majorGridlines>
          <c:spPr>
            <a:ln>
              <a:solidFill>
                <a:schemeClr val="bg1">
                  <a:lumMod val="50000"/>
                </a:schemeClr>
              </a:solidFill>
            </a:ln>
          </c:spPr>
        </c:majorGridlines>
        <c:numFmt formatCode="0%" sourceLinked="1"/>
        <c:majorTickMark val="none"/>
        <c:minorTickMark val="none"/>
        <c:tickLblPos val="nextTo"/>
        <c:spPr>
          <a:ln>
            <a:solidFill>
              <a:schemeClr val="tx1"/>
            </a:solidFill>
          </a:ln>
        </c:spPr>
        <c:crossAx val="445992960"/>
        <c:crosses val="autoZero"/>
        <c:crossBetween val="between"/>
      </c:valAx>
      <c:spPr>
        <a:ln>
          <a:solidFill>
            <a:schemeClr val="tx1"/>
          </a:solidFill>
        </a:ln>
      </c:spPr>
    </c:plotArea>
    <c:legend>
      <c:legendPos val="b"/>
      <c:layout>
        <c:manualLayout>
          <c:xMode val="edge"/>
          <c:yMode val="edge"/>
          <c:x val="0.17279070128446414"/>
          <c:y val="0.91992381251595423"/>
          <c:w val="0.82720916489488117"/>
          <c:h val="8.0076200152400301E-2"/>
        </c:manualLayout>
      </c:layout>
      <c:overlay val="0"/>
      <c:txPr>
        <a:bodyPr/>
        <a:lstStyle/>
        <a:p>
          <a:pPr>
            <a:defRPr sz="900"/>
          </a:pPr>
          <a:endParaRPr lang="ja-JP"/>
        </a:p>
      </c:txPr>
    </c:legend>
    <c:plotVisOnly val="1"/>
    <c:dispBlanksAs val="gap"/>
    <c:showDLblsOverMax val="0"/>
  </c:chart>
  <c:spPr>
    <a:ln>
      <a:noFill/>
    </a:ln>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6.xml><?xml version="1.0" encoding="utf-8"?>
<cs:colorStyle xmlns:cs="http://schemas.microsoft.com/office/drawing/2012/chartStyle" xmlns:a="http://schemas.openxmlformats.org/drawingml/2006/main" meth="withinLinear" id="19">
  <a:schemeClr val="accent6"/>
</cs:colorStyle>
</file>

<file path=ppt/charts/colors1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withinLinear" id="14">
  <a:schemeClr val="accent1"/>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3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3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8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8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8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8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8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0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0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0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3BF451-09A5-43F0-9B1D-5AABEC1F1AA8}" type="doc">
      <dgm:prSet loTypeId="urn:microsoft.com/office/officeart/2005/8/layout/chevron1" loCatId="process" qsTypeId="urn:microsoft.com/office/officeart/2005/8/quickstyle/simple4" qsCatId="simple" csTypeId="urn:microsoft.com/office/officeart/2005/8/colors/colorful4" csCatId="colorful" phldr="1"/>
      <dgm:spPr/>
    </dgm:pt>
    <dgm:pt modelId="{32D3E5D7-54EB-4076-9287-F44EE9EF466B}">
      <dgm:prSet phldrT="[テキスト]" custT="1"/>
      <dgm:spPr/>
      <dgm:t>
        <a:bodyPr/>
        <a:lstStyle/>
        <a:p>
          <a:r>
            <a:rPr kumimoji="1" lang="ja-JP" altLang="en-US" sz="1600" dirty="0">
              <a:solidFill>
                <a:schemeClr val="tx1"/>
              </a:solidFill>
            </a:rPr>
            <a:t>経年比較</a:t>
          </a:r>
        </a:p>
      </dgm:t>
    </dgm:pt>
    <dgm:pt modelId="{6D2A67F1-BCC9-4767-972D-87C4FF74887F}" type="parTrans" cxnId="{065E9732-664B-485C-8176-C9108A93DFD1}">
      <dgm:prSet/>
      <dgm:spPr/>
      <dgm:t>
        <a:bodyPr/>
        <a:lstStyle/>
        <a:p>
          <a:endParaRPr kumimoji="1" lang="ja-JP" altLang="en-US" sz="2000"/>
        </a:p>
      </dgm:t>
    </dgm:pt>
    <dgm:pt modelId="{4779F942-C24D-4FFB-980D-3F0365EB0E02}" type="sibTrans" cxnId="{065E9732-664B-485C-8176-C9108A93DFD1}">
      <dgm:prSet/>
      <dgm:spPr/>
      <dgm:t>
        <a:bodyPr/>
        <a:lstStyle/>
        <a:p>
          <a:endParaRPr kumimoji="1" lang="ja-JP" altLang="en-US" sz="2000"/>
        </a:p>
      </dgm:t>
    </dgm:pt>
    <dgm:pt modelId="{11442C04-2E2E-4822-92D3-9B687EDE8DC3}">
      <dgm:prSet phldrT="[テキスト]" custT="1"/>
      <dgm:spPr/>
      <dgm:t>
        <a:bodyPr/>
        <a:lstStyle/>
        <a:p>
          <a:r>
            <a:rPr kumimoji="1" lang="ja-JP" altLang="en-US" sz="1600" dirty="0"/>
            <a:t>クロス集計</a:t>
          </a:r>
        </a:p>
      </dgm:t>
    </dgm:pt>
    <dgm:pt modelId="{98BB03F2-D4F2-4381-8FF8-4FD5FA07E6B8}" type="parTrans" cxnId="{9FD88322-5B10-4907-AC7E-79F4010B4370}">
      <dgm:prSet/>
      <dgm:spPr/>
      <dgm:t>
        <a:bodyPr/>
        <a:lstStyle/>
        <a:p>
          <a:endParaRPr kumimoji="1" lang="ja-JP" altLang="en-US" sz="2000"/>
        </a:p>
      </dgm:t>
    </dgm:pt>
    <dgm:pt modelId="{11EAF8C0-582D-442E-BB5B-04F58CFF7E93}" type="sibTrans" cxnId="{9FD88322-5B10-4907-AC7E-79F4010B4370}">
      <dgm:prSet/>
      <dgm:spPr/>
      <dgm:t>
        <a:bodyPr/>
        <a:lstStyle/>
        <a:p>
          <a:endParaRPr kumimoji="1" lang="ja-JP" altLang="en-US" sz="2000"/>
        </a:p>
      </dgm:t>
    </dgm:pt>
    <dgm:pt modelId="{84C2ABB6-768F-460F-93B5-8D0AF4A5A2DE}">
      <dgm:prSet phldrT="[テキスト]" custT="1"/>
      <dgm:spPr/>
      <dgm:t>
        <a:bodyPr/>
        <a:lstStyle/>
        <a:p>
          <a:r>
            <a:rPr kumimoji="1" lang="ja-JP" altLang="en-US" sz="1400" dirty="0">
              <a:solidFill>
                <a:schemeClr val="bg1"/>
              </a:solidFill>
            </a:rPr>
            <a:t>位置づけ別分析</a:t>
          </a:r>
        </a:p>
      </dgm:t>
    </dgm:pt>
    <dgm:pt modelId="{8B99E98F-45DD-476F-B03B-C8EAFB7219D4}" type="parTrans" cxnId="{42B222F6-CA77-4351-86DB-5B7D07061226}">
      <dgm:prSet/>
      <dgm:spPr/>
      <dgm:t>
        <a:bodyPr/>
        <a:lstStyle/>
        <a:p>
          <a:endParaRPr kumimoji="1" lang="ja-JP" altLang="en-US" sz="2000"/>
        </a:p>
      </dgm:t>
    </dgm:pt>
    <dgm:pt modelId="{F57B729E-1C26-4B6A-8E01-5384EB9586FA}" type="sibTrans" cxnId="{42B222F6-CA77-4351-86DB-5B7D07061226}">
      <dgm:prSet/>
      <dgm:spPr/>
      <dgm:t>
        <a:bodyPr/>
        <a:lstStyle/>
        <a:p>
          <a:endParaRPr kumimoji="1" lang="ja-JP" altLang="en-US" sz="2000"/>
        </a:p>
      </dgm:t>
    </dgm:pt>
    <dgm:pt modelId="{F3FA444B-747B-4233-AED0-D4E50A08F5EF}" type="pres">
      <dgm:prSet presAssocID="{0C3BF451-09A5-43F0-9B1D-5AABEC1F1AA8}" presName="Name0" presStyleCnt="0">
        <dgm:presLayoutVars>
          <dgm:dir/>
          <dgm:animLvl val="lvl"/>
          <dgm:resizeHandles val="exact"/>
        </dgm:presLayoutVars>
      </dgm:prSet>
      <dgm:spPr/>
    </dgm:pt>
    <dgm:pt modelId="{6E5B1DCF-E177-4E83-8C10-0B9703667807}" type="pres">
      <dgm:prSet presAssocID="{32D3E5D7-54EB-4076-9287-F44EE9EF466B}" presName="parTxOnly" presStyleLbl="node1" presStyleIdx="0" presStyleCnt="3" custLinFactNeighborY="11539">
        <dgm:presLayoutVars>
          <dgm:chMax val="0"/>
          <dgm:chPref val="0"/>
          <dgm:bulletEnabled val="1"/>
        </dgm:presLayoutVars>
      </dgm:prSet>
      <dgm:spPr/>
    </dgm:pt>
    <dgm:pt modelId="{D38E3E0A-9042-4700-8D3F-B1A6DC7F83B0}" type="pres">
      <dgm:prSet presAssocID="{4779F942-C24D-4FFB-980D-3F0365EB0E02}" presName="parTxOnlySpace" presStyleCnt="0"/>
      <dgm:spPr/>
    </dgm:pt>
    <dgm:pt modelId="{535572EC-C984-4A87-B9B6-3705DAB9A8C9}" type="pres">
      <dgm:prSet presAssocID="{11442C04-2E2E-4822-92D3-9B687EDE8DC3}" presName="parTxOnly" presStyleLbl="node1" presStyleIdx="1" presStyleCnt="3">
        <dgm:presLayoutVars>
          <dgm:chMax val="0"/>
          <dgm:chPref val="0"/>
          <dgm:bulletEnabled val="1"/>
        </dgm:presLayoutVars>
      </dgm:prSet>
      <dgm:spPr/>
    </dgm:pt>
    <dgm:pt modelId="{13DF925A-1F92-445D-AFE7-E3B7F9B8B85E}" type="pres">
      <dgm:prSet presAssocID="{11EAF8C0-582D-442E-BB5B-04F58CFF7E93}" presName="parTxOnlySpace" presStyleCnt="0"/>
      <dgm:spPr/>
    </dgm:pt>
    <dgm:pt modelId="{AAC54757-40C5-4558-8D2F-B376CE472295}" type="pres">
      <dgm:prSet presAssocID="{84C2ABB6-768F-460F-93B5-8D0AF4A5A2DE}" presName="parTxOnly" presStyleLbl="node1" presStyleIdx="2" presStyleCnt="3">
        <dgm:presLayoutVars>
          <dgm:chMax val="0"/>
          <dgm:chPref val="0"/>
          <dgm:bulletEnabled val="1"/>
        </dgm:presLayoutVars>
      </dgm:prSet>
      <dgm:spPr/>
    </dgm:pt>
  </dgm:ptLst>
  <dgm:cxnLst>
    <dgm:cxn modelId="{9FD88322-5B10-4907-AC7E-79F4010B4370}" srcId="{0C3BF451-09A5-43F0-9B1D-5AABEC1F1AA8}" destId="{11442C04-2E2E-4822-92D3-9B687EDE8DC3}" srcOrd="1" destOrd="0" parTransId="{98BB03F2-D4F2-4381-8FF8-4FD5FA07E6B8}" sibTransId="{11EAF8C0-582D-442E-BB5B-04F58CFF7E93}"/>
    <dgm:cxn modelId="{398D9432-210D-44D9-94CE-A07E9A36BD7F}" type="presOf" srcId="{84C2ABB6-768F-460F-93B5-8D0AF4A5A2DE}" destId="{AAC54757-40C5-4558-8D2F-B376CE472295}" srcOrd="0" destOrd="0" presId="urn:microsoft.com/office/officeart/2005/8/layout/chevron1"/>
    <dgm:cxn modelId="{065E9732-664B-485C-8176-C9108A93DFD1}" srcId="{0C3BF451-09A5-43F0-9B1D-5AABEC1F1AA8}" destId="{32D3E5D7-54EB-4076-9287-F44EE9EF466B}" srcOrd="0" destOrd="0" parTransId="{6D2A67F1-BCC9-4767-972D-87C4FF74887F}" sibTransId="{4779F942-C24D-4FFB-980D-3F0365EB0E02}"/>
    <dgm:cxn modelId="{1D23849D-BC31-4E90-B16B-45851749C42E}" type="presOf" srcId="{32D3E5D7-54EB-4076-9287-F44EE9EF466B}" destId="{6E5B1DCF-E177-4E83-8C10-0B9703667807}" srcOrd="0" destOrd="0" presId="urn:microsoft.com/office/officeart/2005/8/layout/chevron1"/>
    <dgm:cxn modelId="{624A7BB1-23CD-4B9C-884C-FDBEFA6E90C8}" type="presOf" srcId="{11442C04-2E2E-4822-92D3-9B687EDE8DC3}" destId="{535572EC-C984-4A87-B9B6-3705DAB9A8C9}" srcOrd="0" destOrd="0" presId="urn:microsoft.com/office/officeart/2005/8/layout/chevron1"/>
    <dgm:cxn modelId="{3D1178DD-3A70-4957-A921-26AF38246E39}" type="presOf" srcId="{0C3BF451-09A5-43F0-9B1D-5AABEC1F1AA8}" destId="{F3FA444B-747B-4233-AED0-D4E50A08F5EF}" srcOrd="0" destOrd="0" presId="urn:microsoft.com/office/officeart/2005/8/layout/chevron1"/>
    <dgm:cxn modelId="{42B222F6-CA77-4351-86DB-5B7D07061226}" srcId="{0C3BF451-09A5-43F0-9B1D-5AABEC1F1AA8}" destId="{84C2ABB6-768F-460F-93B5-8D0AF4A5A2DE}" srcOrd="2" destOrd="0" parTransId="{8B99E98F-45DD-476F-B03B-C8EAFB7219D4}" sibTransId="{F57B729E-1C26-4B6A-8E01-5384EB9586FA}"/>
    <dgm:cxn modelId="{EEC61AFD-D145-450C-BB91-5B3E2CBF3D91}" type="presParOf" srcId="{F3FA444B-747B-4233-AED0-D4E50A08F5EF}" destId="{6E5B1DCF-E177-4E83-8C10-0B9703667807}" srcOrd="0" destOrd="0" presId="urn:microsoft.com/office/officeart/2005/8/layout/chevron1"/>
    <dgm:cxn modelId="{894E722F-D68F-4C53-9F93-22CBCF9339F3}" type="presParOf" srcId="{F3FA444B-747B-4233-AED0-D4E50A08F5EF}" destId="{D38E3E0A-9042-4700-8D3F-B1A6DC7F83B0}" srcOrd="1" destOrd="0" presId="urn:microsoft.com/office/officeart/2005/8/layout/chevron1"/>
    <dgm:cxn modelId="{CD5F4285-90AC-4BDA-BD8F-A7CE8C9C7654}" type="presParOf" srcId="{F3FA444B-747B-4233-AED0-D4E50A08F5EF}" destId="{535572EC-C984-4A87-B9B6-3705DAB9A8C9}" srcOrd="2" destOrd="0" presId="urn:microsoft.com/office/officeart/2005/8/layout/chevron1"/>
    <dgm:cxn modelId="{D5D12B7E-FEB0-4EAC-8488-9456B9116763}" type="presParOf" srcId="{F3FA444B-747B-4233-AED0-D4E50A08F5EF}" destId="{13DF925A-1F92-445D-AFE7-E3B7F9B8B85E}" srcOrd="3" destOrd="0" presId="urn:microsoft.com/office/officeart/2005/8/layout/chevron1"/>
    <dgm:cxn modelId="{0BCCE724-F57C-480E-B36C-AE610C5AC3DE}" type="presParOf" srcId="{F3FA444B-747B-4233-AED0-D4E50A08F5EF}" destId="{AAC54757-40C5-4558-8D2F-B376CE472295}" srcOrd="4" destOrd="0" presId="urn:microsoft.com/office/officeart/2005/8/layout/chevron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5B1DCF-E177-4E83-8C10-0B9703667807}">
      <dsp:nvSpPr>
        <dsp:cNvPr id="0" name=""/>
        <dsp:cNvSpPr/>
      </dsp:nvSpPr>
      <dsp:spPr>
        <a:xfrm>
          <a:off x="1812" y="0"/>
          <a:ext cx="2208072" cy="607015"/>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solidFill>
                <a:schemeClr val="tx1"/>
              </a:solidFill>
            </a:rPr>
            <a:t>経年比較</a:t>
          </a:r>
        </a:p>
      </dsp:txBody>
      <dsp:txXfrm>
        <a:off x="305320" y="0"/>
        <a:ext cx="1601057" cy="607015"/>
      </dsp:txXfrm>
    </dsp:sp>
    <dsp:sp modelId="{535572EC-C984-4A87-B9B6-3705DAB9A8C9}">
      <dsp:nvSpPr>
        <dsp:cNvPr id="0" name=""/>
        <dsp:cNvSpPr/>
      </dsp:nvSpPr>
      <dsp:spPr>
        <a:xfrm>
          <a:off x="1989077" y="0"/>
          <a:ext cx="2208072" cy="607015"/>
        </a:xfrm>
        <a:prstGeom prst="chevron">
          <a:avLst/>
        </a:prstGeom>
        <a:gradFill rotWithShape="0">
          <a:gsLst>
            <a:gs pos="0">
              <a:schemeClr val="accent4">
                <a:hueOff val="5197846"/>
                <a:satOff val="-23984"/>
                <a:lumOff val="883"/>
                <a:alphaOff val="0"/>
                <a:shade val="51000"/>
                <a:satMod val="130000"/>
              </a:schemeClr>
            </a:gs>
            <a:gs pos="80000">
              <a:schemeClr val="accent4">
                <a:hueOff val="5197846"/>
                <a:satOff val="-23984"/>
                <a:lumOff val="883"/>
                <a:alphaOff val="0"/>
                <a:shade val="93000"/>
                <a:satMod val="130000"/>
              </a:schemeClr>
            </a:gs>
            <a:gs pos="100000">
              <a:schemeClr val="accent4">
                <a:hueOff val="5197846"/>
                <a:satOff val="-23984"/>
                <a:lumOff val="88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t>クロス集計</a:t>
          </a:r>
        </a:p>
      </dsp:txBody>
      <dsp:txXfrm>
        <a:off x="2292585" y="0"/>
        <a:ext cx="1601057" cy="607015"/>
      </dsp:txXfrm>
    </dsp:sp>
    <dsp:sp modelId="{AAC54757-40C5-4558-8D2F-B376CE472295}">
      <dsp:nvSpPr>
        <dsp:cNvPr id="0" name=""/>
        <dsp:cNvSpPr/>
      </dsp:nvSpPr>
      <dsp:spPr>
        <a:xfrm>
          <a:off x="3976343" y="0"/>
          <a:ext cx="2208072" cy="607015"/>
        </a:xfrm>
        <a:prstGeom prst="chevron">
          <a:avLst/>
        </a:prstGeom>
        <a:gradFill rotWithShape="0">
          <a:gsLst>
            <a:gs pos="0">
              <a:schemeClr val="accent4">
                <a:hueOff val="10395692"/>
                <a:satOff val="-47968"/>
                <a:lumOff val="1765"/>
                <a:alphaOff val="0"/>
                <a:shade val="51000"/>
                <a:satMod val="130000"/>
              </a:schemeClr>
            </a:gs>
            <a:gs pos="80000">
              <a:schemeClr val="accent4">
                <a:hueOff val="10395692"/>
                <a:satOff val="-47968"/>
                <a:lumOff val="1765"/>
                <a:alphaOff val="0"/>
                <a:shade val="93000"/>
                <a:satMod val="130000"/>
              </a:schemeClr>
            </a:gs>
            <a:gs pos="100000">
              <a:schemeClr val="accent4">
                <a:hueOff val="10395692"/>
                <a:satOff val="-47968"/>
                <a:lumOff val="176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kumimoji="1" lang="ja-JP" altLang="en-US" sz="1400" kern="1200" dirty="0">
              <a:solidFill>
                <a:schemeClr val="bg1"/>
              </a:solidFill>
            </a:rPr>
            <a:t>位置づけ別分析</a:t>
          </a:r>
        </a:p>
      </dsp:txBody>
      <dsp:txXfrm>
        <a:off x="4279851" y="0"/>
        <a:ext cx="1601057" cy="60701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drawing1.xml><?xml version="1.0" encoding="utf-8"?>
<c:userShapes xmlns:c="http://schemas.openxmlformats.org/drawingml/2006/chart">
  <cdr:relSizeAnchor xmlns:cdr="http://schemas.openxmlformats.org/drawingml/2006/chartDrawing">
    <cdr:from>
      <cdr:x>0.35192</cdr:x>
      <cdr:y>0.6163</cdr:y>
    </cdr:from>
    <cdr:to>
      <cdr:x>0.6088</cdr:x>
      <cdr:y>0.66233</cdr:y>
    </cdr:to>
    <cdr:sp macro="" textlink="">
      <cdr:nvSpPr>
        <cdr:cNvPr id="2" name="テキスト ボックス 1"/>
        <cdr:cNvSpPr txBox="1"/>
      </cdr:nvSpPr>
      <cdr:spPr>
        <a:xfrm xmlns:a="http://schemas.openxmlformats.org/drawingml/2006/main">
          <a:off x="2762137" y="3856403"/>
          <a:ext cx="2016224" cy="2880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dirty="0"/>
            <a:t>2017</a:t>
          </a:r>
          <a:r>
            <a:rPr lang="ja-JP" altLang="en-US" dirty="0"/>
            <a:t>年度は選択肢にない</a:t>
          </a:r>
          <a:endParaRPr lang="ja-JP" alt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0.03477</cdr:x>
      <cdr:y>0.9141</cdr:y>
    </cdr:from>
    <cdr:to>
      <cdr:x>0.8779</cdr:x>
      <cdr:y>0.95946</cdr:y>
    </cdr:to>
    <cdr:sp macro="" textlink="">
      <cdr:nvSpPr>
        <cdr:cNvPr id="2" name="テキスト ボックス 2"/>
        <cdr:cNvSpPr txBox="1"/>
      </cdr:nvSpPr>
      <cdr:spPr>
        <a:xfrm xmlns:a="http://schemas.openxmlformats.org/drawingml/2006/main">
          <a:off x="288032" y="5582390"/>
          <a:ext cx="6984776"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971913" rtl="0" eaLnBrk="1" latinLnBrk="0" hangingPunct="1">
            <a:defRPr kumimoji="1" sz="1914" kern="1200">
              <a:solidFill>
                <a:schemeClr val="tx1"/>
              </a:solidFill>
              <a:latin typeface="+mn-lt"/>
              <a:ea typeface="+mn-ea"/>
              <a:cs typeface="+mn-cs"/>
            </a:defRPr>
          </a:lvl1pPr>
          <a:lvl2pPr marL="485957" algn="l" defTabSz="971913" rtl="0" eaLnBrk="1" latinLnBrk="0" hangingPunct="1">
            <a:defRPr kumimoji="1" sz="1914" kern="1200">
              <a:solidFill>
                <a:schemeClr val="tx1"/>
              </a:solidFill>
              <a:latin typeface="+mn-lt"/>
              <a:ea typeface="+mn-ea"/>
              <a:cs typeface="+mn-cs"/>
            </a:defRPr>
          </a:lvl2pPr>
          <a:lvl3pPr marL="971913" algn="l" defTabSz="971913" rtl="0" eaLnBrk="1" latinLnBrk="0" hangingPunct="1">
            <a:defRPr kumimoji="1" sz="1914" kern="1200">
              <a:solidFill>
                <a:schemeClr val="tx1"/>
              </a:solidFill>
              <a:latin typeface="+mn-lt"/>
              <a:ea typeface="+mn-ea"/>
              <a:cs typeface="+mn-cs"/>
            </a:defRPr>
          </a:lvl3pPr>
          <a:lvl4pPr marL="1457871" algn="l" defTabSz="971913" rtl="0" eaLnBrk="1" latinLnBrk="0" hangingPunct="1">
            <a:defRPr kumimoji="1" sz="1914" kern="1200">
              <a:solidFill>
                <a:schemeClr val="tx1"/>
              </a:solidFill>
              <a:latin typeface="+mn-lt"/>
              <a:ea typeface="+mn-ea"/>
              <a:cs typeface="+mn-cs"/>
            </a:defRPr>
          </a:lvl4pPr>
          <a:lvl5pPr marL="1943828" algn="l" defTabSz="971913" rtl="0" eaLnBrk="1" latinLnBrk="0" hangingPunct="1">
            <a:defRPr kumimoji="1" sz="1914" kern="1200">
              <a:solidFill>
                <a:schemeClr val="tx1"/>
              </a:solidFill>
              <a:latin typeface="+mn-lt"/>
              <a:ea typeface="+mn-ea"/>
              <a:cs typeface="+mn-cs"/>
            </a:defRPr>
          </a:lvl5pPr>
          <a:lvl6pPr marL="2429784" algn="l" defTabSz="971913" rtl="0" eaLnBrk="1" latinLnBrk="0" hangingPunct="1">
            <a:defRPr kumimoji="1" sz="1914" kern="1200">
              <a:solidFill>
                <a:schemeClr val="tx1"/>
              </a:solidFill>
              <a:latin typeface="+mn-lt"/>
              <a:ea typeface="+mn-ea"/>
              <a:cs typeface="+mn-cs"/>
            </a:defRPr>
          </a:lvl6pPr>
          <a:lvl7pPr marL="2915741" algn="l" defTabSz="971913" rtl="0" eaLnBrk="1" latinLnBrk="0" hangingPunct="1">
            <a:defRPr kumimoji="1" sz="1914" kern="1200">
              <a:solidFill>
                <a:schemeClr val="tx1"/>
              </a:solidFill>
              <a:latin typeface="+mn-lt"/>
              <a:ea typeface="+mn-ea"/>
              <a:cs typeface="+mn-cs"/>
            </a:defRPr>
          </a:lvl7pPr>
          <a:lvl8pPr marL="3401698" algn="l" defTabSz="971913" rtl="0" eaLnBrk="1" latinLnBrk="0" hangingPunct="1">
            <a:defRPr kumimoji="1" sz="1914" kern="1200">
              <a:solidFill>
                <a:schemeClr val="tx1"/>
              </a:solidFill>
              <a:latin typeface="+mn-lt"/>
              <a:ea typeface="+mn-ea"/>
              <a:cs typeface="+mn-cs"/>
            </a:defRPr>
          </a:lvl8pPr>
          <a:lvl9pPr marL="3887655" algn="l" defTabSz="971913" rtl="0" eaLnBrk="1" latinLnBrk="0" hangingPunct="1">
            <a:defRPr kumimoji="1" sz="1914" kern="1200">
              <a:solidFill>
                <a:schemeClr val="tx1"/>
              </a:solidFill>
              <a:latin typeface="+mn-lt"/>
              <a:ea typeface="+mn-ea"/>
              <a:cs typeface="+mn-cs"/>
            </a:defRPr>
          </a:lvl9pPr>
        </a:lstStyle>
        <a:p xmlns:a="http://schemas.openxmlformats.org/drawingml/2006/main">
          <a:r>
            <a:rPr kumimoji="1" lang="en-US" altLang="ja-JP" sz="1200" dirty="0"/>
            <a:t>※</a:t>
          </a:r>
          <a:r>
            <a:rPr kumimoji="1" lang="ja-JP" altLang="en-US" sz="1200" dirty="0"/>
            <a:t>この集計では</a:t>
          </a:r>
          <a:r>
            <a:rPr lang="ja-JP" altLang="en-US" sz="1200" dirty="0"/>
            <a:t>、「</a:t>
          </a:r>
          <a:r>
            <a:rPr lang="en-US" altLang="ja-JP" sz="1200" dirty="0"/>
            <a:t>DX</a:t>
          </a:r>
          <a:r>
            <a:rPr lang="ja-JP" altLang="en-US" sz="1200" dirty="0"/>
            <a:t>の取り組み：なし」を除き、</a:t>
          </a:r>
          <a:r>
            <a:rPr lang="en-US" altLang="ja-JP" sz="1200" dirty="0"/>
            <a:t>DX</a:t>
          </a:r>
          <a:r>
            <a:rPr lang="ja-JP" altLang="en-US" sz="1200" dirty="0"/>
            <a:t>の取り組みが </a:t>
          </a:r>
          <a:r>
            <a:rPr kumimoji="1" lang="ja-JP" altLang="en-US" sz="1200" dirty="0"/>
            <a:t>活発／あまり活発でない　で</a:t>
          </a:r>
          <a:r>
            <a:rPr lang="ja-JP" altLang="en-US" sz="1200" dirty="0"/>
            <a:t>区分</a:t>
          </a:r>
          <a:r>
            <a:rPr kumimoji="1" lang="ja-JP" altLang="en-US" sz="1200" dirty="0"/>
            <a:t>し比較した。</a:t>
          </a:r>
          <a:endParaRPr kumimoji="1" lang="en-US" altLang="ja-JP" sz="1200" dirty="0"/>
        </a:p>
      </cdr:txBody>
    </cdr:sp>
  </cdr:relSizeAnchor>
</c:userShapes>
</file>

<file path=ppt/drawings/drawing3.xml><?xml version="1.0" encoding="utf-8"?>
<c:userShapes xmlns:c="http://schemas.openxmlformats.org/drawingml/2006/chart">
  <cdr:relSizeAnchor xmlns:cdr="http://schemas.openxmlformats.org/drawingml/2006/chartDrawing">
    <cdr:from>
      <cdr:x>0.31052</cdr:x>
      <cdr:y>0.72155</cdr:y>
    </cdr:from>
    <cdr:to>
      <cdr:x>0.38679</cdr:x>
      <cdr:y>0.77169</cdr:y>
    </cdr:to>
    <cdr:sp macro="" textlink="">
      <cdr:nvSpPr>
        <cdr:cNvPr id="2" name="テキスト ボックス 1"/>
        <cdr:cNvSpPr txBox="1"/>
      </cdr:nvSpPr>
      <cdr:spPr>
        <a:xfrm xmlns:a="http://schemas.openxmlformats.org/drawingml/2006/main">
          <a:off x="2638463" y="4145016"/>
          <a:ext cx="648072" cy="288032"/>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none" rtlCol="0"/>
        <a:lstStyle xmlns:a="http://schemas.openxmlformats.org/drawingml/2006/main"/>
        <a:p xmlns:a="http://schemas.openxmlformats.org/drawingml/2006/main">
          <a:r>
            <a:rPr lang="ja-JP" altLang="en-US" sz="1100" dirty="0"/>
            <a:t>モデリング</a:t>
          </a:r>
        </a:p>
      </cdr:txBody>
    </cdr:sp>
  </cdr:relSizeAnchor>
  <cdr:relSizeAnchor xmlns:cdr="http://schemas.openxmlformats.org/drawingml/2006/chartDrawing">
    <cdr:from>
      <cdr:x>0.42373</cdr:x>
      <cdr:y>0.73408</cdr:y>
    </cdr:from>
    <cdr:to>
      <cdr:x>0.5</cdr:x>
      <cdr:y>0.78422</cdr:y>
    </cdr:to>
    <cdr:sp macro="" textlink="">
      <cdr:nvSpPr>
        <cdr:cNvPr id="3" name="テキスト ボックス 1"/>
        <cdr:cNvSpPr txBox="1"/>
      </cdr:nvSpPr>
      <cdr:spPr>
        <a:xfrm xmlns:a="http://schemas.openxmlformats.org/drawingml/2006/main">
          <a:off x="3600400" y="4217024"/>
          <a:ext cx="648072" cy="288032"/>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1100" dirty="0"/>
            <a:t>デバイス</a:t>
          </a:r>
        </a:p>
      </cdr:txBody>
    </cdr:sp>
  </cdr:relSizeAnchor>
  <cdr:relSizeAnchor xmlns:cdr="http://schemas.openxmlformats.org/drawingml/2006/chartDrawing">
    <cdr:from>
      <cdr:x>0.43764</cdr:x>
      <cdr:y>0.78422</cdr:y>
    </cdr:from>
    <cdr:to>
      <cdr:x>0.51391</cdr:x>
      <cdr:y>0.83436</cdr:y>
    </cdr:to>
    <cdr:sp macro="" textlink="">
      <cdr:nvSpPr>
        <cdr:cNvPr id="4" name="テキスト ボックス 1"/>
        <cdr:cNvSpPr txBox="1"/>
      </cdr:nvSpPr>
      <cdr:spPr>
        <a:xfrm xmlns:a="http://schemas.openxmlformats.org/drawingml/2006/main">
          <a:off x="3718583" y="4505056"/>
          <a:ext cx="648072" cy="288032"/>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1100" dirty="0"/>
            <a:t>要求・要件</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04EA9F77-285C-4AF6-AA76-CB4428270EC5}"/>
              </a:ext>
            </a:extLst>
          </p:cNvPr>
          <p:cNvSpPr>
            <a:spLocks noGrp="1"/>
          </p:cNvSpPr>
          <p:nvPr>
            <p:ph type="hdr" sz="quarter"/>
          </p:nvPr>
        </p:nvSpPr>
        <p:spPr>
          <a:xfrm>
            <a:off x="1" y="0"/>
            <a:ext cx="2918621" cy="494813"/>
          </a:xfrm>
          <a:prstGeom prst="rect">
            <a:avLst/>
          </a:prstGeom>
        </p:spPr>
        <p:txBody>
          <a:bodyPr vert="horz" lIns="90644" tIns="45322" rIns="90644" bIns="45322" rtlCol="0"/>
          <a:lstStyle>
            <a:lvl1pPr algn="l">
              <a:defRPr sz="1200"/>
            </a:lvl1pPr>
          </a:lstStyle>
          <a:p>
            <a:endParaRPr kumimoji="1" lang="ja-JP" altLang="en-US" dirty="0"/>
          </a:p>
        </p:txBody>
      </p:sp>
      <p:sp>
        <p:nvSpPr>
          <p:cNvPr id="3" name="日付プレースホルダー 2">
            <a:extLst>
              <a:ext uri="{FF2B5EF4-FFF2-40B4-BE49-F238E27FC236}">
                <a16:creationId xmlns:a16="http://schemas.microsoft.com/office/drawing/2014/main" id="{5B070EC4-FBBD-458A-8A36-E00E2727D399}"/>
              </a:ext>
            </a:extLst>
          </p:cNvPr>
          <p:cNvSpPr>
            <a:spLocks noGrp="1"/>
          </p:cNvSpPr>
          <p:nvPr>
            <p:ph type="dt" sz="quarter" idx="1"/>
          </p:nvPr>
        </p:nvSpPr>
        <p:spPr>
          <a:xfrm>
            <a:off x="3815572" y="0"/>
            <a:ext cx="2918621" cy="494813"/>
          </a:xfrm>
          <a:prstGeom prst="rect">
            <a:avLst/>
          </a:prstGeom>
        </p:spPr>
        <p:txBody>
          <a:bodyPr vert="horz" lIns="90644" tIns="45322" rIns="90644" bIns="45322" rtlCol="0"/>
          <a:lstStyle>
            <a:lvl1pPr algn="r">
              <a:defRPr sz="1200"/>
            </a:lvl1pPr>
          </a:lstStyle>
          <a:p>
            <a:fld id="{ECEF41B8-6814-4A55-A490-13E9650E0A32}" type="datetimeFigureOut">
              <a:rPr kumimoji="1" lang="ja-JP" altLang="en-US" smtClean="0"/>
              <a:t>2020/3/31</a:t>
            </a:fld>
            <a:endParaRPr kumimoji="1" lang="ja-JP" altLang="en-US" dirty="0"/>
          </a:p>
        </p:txBody>
      </p:sp>
      <p:sp>
        <p:nvSpPr>
          <p:cNvPr id="4" name="フッター プレースホルダー 3">
            <a:extLst>
              <a:ext uri="{FF2B5EF4-FFF2-40B4-BE49-F238E27FC236}">
                <a16:creationId xmlns:a16="http://schemas.microsoft.com/office/drawing/2014/main" id="{36AB492C-7470-48B5-A072-7CCAEF00DD33}"/>
              </a:ext>
            </a:extLst>
          </p:cNvPr>
          <p:cNvSpPr>
            <a:spLocks noGrp="1"/>
          </p:cNvSpPr>
          <p:nvPr>
            <p:ph type="ftr" sz="quarter" idx="2"/>
          </p:nvPr>
        </p:nvSpPr>
        <p:spPr>
          <a:xfrm>
            <a:off x="1" y="9371501"/>
            <a:ext cx="2918621" cy="494813"/>
          </a:xfrm>
          <a:prstGeom prst="rect">
            <a:avLst/>
          </a:prstGeom>
        </p:spPr>
        <p:txBody>
          <a:bodyPr vert="horz" lIns="90644" tIns="45322" rIns="90644" bIns="45322" rtlCol="0" anchor="b"/>
          <a:lstStyle>
            <a:lvl1pPr algn="l">
              <a:defRPr sz="1200"/>
            </a:lvl1pPr>
          </a:lstStyle>
          <a:p>
            <a:endParaRPr kumimoji="1" lang="ja-JP" altLang="en-US" dirty="0"/>
          </a:p>
        </p:txBody>
      </p:sp>
      <p:sp>
        <p:nvSpPr>
          <p:cNvPr id="5" name="スライド番号プレースホルダー 4">
            <a:extLst>
              <a:ext uri="{FF2B5EF4-FFF2-40B4-BE49-F238E27FC236}">
                <a16:creationId xmlns:a16="http://schemas.microsoft.com/office/drawing/2014/main" id="{B5821BF9-3E69-4973-A65B-099EE187E0A7}"/>
              </a:ext>
            </a:extLst>
          </p:cNvPr>
          <p:cNvSpPr>
            <a:spLocks noGrp="1"/>
          </p:cNvSpPr>
          <p:nvPr>
            <p:ph type="sldNum" sz="quarter" idx="3"/>
          </p:nvPr>
        </p:nvSpPr>
        <p:spPr>
          <a:xfrm>
            <a:off x="3815572" y="9371501"/>
            <a:ext cx="2918621" cy="494813"/>
          </a:xfrm>
          <a:prstGeom prst="rect">
            <a:avLst/>
          </a:prstGeom>
        </p:spPr>
        <p:txBody>
          <a:bodyPr vert="horz" lIns="90644" tIns="45322" rIns="90644" bIns="45322" rtlCol="0" anchor="b"/>
          <a:lstStyle>
            <a:lvl1pPr algn="r">
              <a:defRPr sz="1200"/>
            </a:lvl1pPr>
          </a:lstStyle>
          <a:p>
            <a:fld id="{734BBE6E-B995-4A35-BB11-50C6E977FBE5}" type="slidenum">
              <a:rPr kumimoji="1" lang="ja-JP" altLang="en-US" smtClean="0"/>
              <a:t>‹#›</a:t>
            </a:fld>
            <a:endParaRPr kumimoji="1" lang="ja-JP" altLang="en-US" dirty="0"/>
          </a:p>
        </p:txBody>
      </p:sp>
    </p:spTree>
    <p:extLst>
      <p:ext uri="{BB962C8B-B14F-4D97-AF65-F5344CB8AC3E}">
        <p14:creationId xmlns:p14="http://schemas.microsoft.com/office/powerpoint/2010/main" val="1944466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621" cy="493237"/>
          </a:xfrm>
          <a:prstGeom prst="rect">
            <a:avLst/>
          </a:prstGeom>
        </p:spPr>
        <p:txBody>
          <a:bodyPr vert="horz" lIns="90644" tIns="45322" rIns="90644" bIns="45322"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15572" y="0"/>
            <a:ext cx="2918621" cy="493237"/>
          </a:xfrm>
          <a:prstGeom prst="rect">
            <a:avLst/>
          </a:prstGeom>
        </p:spPr>
        <p:txBody>
          <a:bodyPr vert="horz" lIns="90644" tIns="45322" rIns="90644" bIns="45322" rtlCol="0"/>
          <a:lstStyle>
            <a:lvl1pPr algn="r">
              <a:defRPr sz="1200"/>
            </a:lvl1pPr>
          </a:lstStyle>
          <a:p>
            <a:fld id="{D7785109-EB95-411E-9E48-37F13240F61F}" type="datetimeFigureOut">
              <a:rPr kumimoji="1" lang="ja-JP" altLang="en-US" smtClean="0"/>
              <a:t>2020/3/31</a:t>
            </a:fld>
            <a:endParaRPr kumimoji="1" lang="ja-JP" altLang="en-US" dirty="0"/>
          </a:p>
        </p:txBody>
      </p:sp>
      <p:sp>
        <p:nvSpPr>
          <p:cNvPr id="4" name="スライド イメージ プレースホルダー 3"/>
          <p:cNvSpPr>
            <a:spLocks noGrp="1" noRot="1" noChangeAspect="1"/>
          </p:cNvSpPr>
          <p:nvPr>
            <p:ph type="sldImg" idx="2"/>
          </p:nvPr>
        </p:nvSpPr>
        <p:spPr>
          <a:xfrm>
            <a:off x="754063" y="741363"/>
            <a:ext cx="5227637" cy="3697287"/>
          </a:xfrm>
          <a:prstGeom prst="rect">
            <a:avLst/>
          </a:prstGeom>
          <a:noFill/>
          <a:ln w="12700">
            <a:solidFill>
              <a:prstClr val="black"/>
            </a:solidFill>
          </a:ln>
        </p:spPr>
        <p:txBody>
          <a:bodyPr vert="horz" lIns="90644" tIns="45322" rIns="90644" bIns="45322" rtlCol="0" anchor="ctr"/>
          <a:lstStyle/>
          <a:p>
            <a:endParaRPr lang="ja-JP" altLang="en-US" dirty="0"/>
          </a:p>
        </p:txBody>
      </p:sp>
      <p:sp>
        <p:nvSpPr>
          <p:cNvPr id="5" name="ノート プレースホルダー 4"/>
          <p:cNvSpPr>
            <a:spLocks noGrp="1"/>
          </p:cNvSpPr>
          <p:nvPr>
            <p:ph type="body" sz="quarter" idx="3"/>
          </p:nvPr>
        </p:nvSpPr>
        <p:spPr>
          <a:xfrm>
            <a:off x="673891" y="4686538"/>
            <a:ext cx="5387982" cy="4439132"/>
          </a:xfrm>
          <a:prstGeom prst="rect">
            <a:avLst/>
          </a:prstGeom>
        </p:spPr>
        <p:txBody>
          <a:bodyPr vert="horz" lIns="90644" tIns="45322" rIns="90644" bIns="4532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501"/>
            <a:ext cx="2918621" cy="493236"/>
          </a:xfrm>
          <a:prstGeom prst="rect">
            <a:avLst/>
          </a:prstGeom>
        </p:spPr>
        <p:txBody>
          <a:bodyPr vert="horz" lIns="90644" tIns="45322" rIns="90644" bIns="45322"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15572" y="9371501"/>
            <a:ext cx="2918621" cy="493236"/>
          </a:xfrm>
          <a:prstGeom prst="rect">
            <a:avLst/>
          </a:prstGeom>
        </p:spPr>
        <p:txBody>
          <a:bodyPr vert="horz" lIns="90644" tIns="45322" rIns="90644" bIns="45322" rtlCol="0" anchor="b"/>
          <a:lstStyle>
            <a:lvl1pPr algn="r">
              <a:defRPr sz="1200"/>
            </a:lvl1pPr>
          </a:lstStyle>
          <a:p>
            <a:fld id="{2A57B424-EC2B-45B0-9308-920F15BB750B}" type="slidenum">
              <a:rPr kumimoji="1" lang="ja-JP" altLang="en-US" smtClean="0"/>
              <a:t>‹#›</a:t>
            </a:fld>
            <a:endParaRPr kumimoji="1" lang="ja-JP" altLang="en-US" dirty="0"/>
          </a:p>
        </p:txBody>
      </p:sp>
    </p:spTree>
    <p:extLst>
      <p:ext uri="{BB962C8B-B14F-4D97-AF65-F5344CB8AC3E}">
        <p14:creationId xmlns:p14="http://schemas.microsoft.com/office/powerpoint/2010/main" val="3589480465"/>
      </p:ext>
    </p:extLst>
  </p:cSld>
  <p:clrMap bg1="lt1" tx1="dk1" bg2="lt2" tx2="dk2" accent1="accent1" accent2="accent2" accent3="accent3" accent4="accent4" accent5="accent5" accent6="accent6" hlink="hlink" folHlink="folHlink"/>
  <p:notesStyle>
    <a:lvl1pPr marL="0" algn="l" defTabSz="971913" rtl="0" eaLnBrk="1" latinLnBrk="0" hangingPunct="1">
      <a:defRPr kumimoji="1" sz="1275" kern="1200">
        <a:solidFill>
          <a:schemeClr val="tx1"/>
        </a:solidFill>
        <a:latin typeface="+mn-lt"/>
        <a:ea typeface="+mn-ea"/>
        <a:cs typeface="+mn-cs"/>
      </a:defRPr>
    </a:lvl1pPr>
    <a:lvl2pPr marL="485957" algn="l" defTabSz="971913" rtl="0" eaLnBrk="1" latinLnBrk="0" hangingPunct="1">
      <a:defRPr kumimoji="1" sz="1275" kern="1200">
        <a:solidFill>
          <a:schemeClr val="tx1"/>
        </a:solidFill>
        <a:latin typeface="+mn-lt"/>
        <a:ea typeface="+mn-ea"/>
        <a:cs typeface="+mn-cs"/>
      </a:defRPr>
    </a:lvl2pPr>
    <a:lvl3pPr marL="971913" algn="l" defTabSz="971913" rtl="0" eaLnBrk="1" latinLnBrk="0" hangingPunct="1">
      <a:defRPr kumimoji="1" sz="1275" kern="1200">
        <a:solidFill>
          <a:schemeClr val="tx1"/>
        </a:solidFill>
        <a:latin typeface="+mn-lt"/>
        <a:ea typeface="+mn-ea"/>
        <a:cs typeface="+mn-cs"/>
      </a:defRPr>
    </a:lvl3pPr>
    <a:lvl4pPr marL="1457871" algn="l" defTabSz="971913" rtl="0" eaLnBrk="1" latinLnBrk="0" hangingPunct="1">
      <a:defRPr kumimoji="1" sz="1275" kern="1200">
        <a:solidFill>
          <a:schemeClr val="tx1"/>
        </a:solidFill>
        <a:latin typeface="+mn-lt"/>
        <a:ea typeface="+mn-ea"/>
        <a:cs typeface="+mn-cs"/>
      </a:defRPr>
    </a:lvl4pPr>
    <a:lvl5pPr marL="1943828" algn="l" defTabSz="971913" rtl="0" eaLnBrk="1" latinLnBrk="0" hangingPunct="1">
      <a:defRPr kumimoji="1" sz="1275" kern="1200">
        <a:solidFill>
          <a:schemeClr val="tx1"/>
        </a:solidFill>
        <a:latin typeface="+mn-lt"/>
        <a:ea typeface="+mn-ea"/>
        <a:cs typeface="+mn-cs"/>
      </a:defRPr>
    </a:lvl5pPr>
    <a:lvl6pPr marL="2429784" algn="l" defTabSz="971913" rtl="0" eaLnBrk="1" latinLnBrk="0" hangingPunct="1">
      <a:defRPr kumimoji="1" sz="1275" kern="1200">
        <a:solidFill>
          <a:schemeClr val="tx1"/>
        </a:solidFill>
        <a:latin typeface="+mn-lt"/>
        <a:ea typeface="+mn-ea"/>
        <a:cs typeface="+mn-cs"/>
      </a:defRPr>
    </a:lvl6pPr>
    <a:lvl7pPr marL="2915741" algn="l" defTabSz="971913" rtl="0" eaLnBrk="1" latinLnBrk="0" hangingPunct="1">
      <a:defRPr kumimoji="1" sz="1275" kern="1200">
        <a:solidFill>
          <a:schemeClr val="tx1"/>
        </a:solidFill>
        <a:latin typeface="+mn-lt"/>
        <a:ea typeface="+mn-ea"/>
        <a:cs typeface="+mn-cs"/>
      </a:defRPr>
    </a:lvl7pPr>
    <a:lvl8pPr marL="3401698" algn="l" defTabSz="971913" rtl="0" eaLnBrk="1" latinLnBrk="0" hangingPunct="1">
      <a:defRPr kumimoji="1" sz="1275" kern="1200">
        <a:solidFill>
          <a:schemeClr val="tx1"/>
        </a:solidFill>
        <a:latin typeface="+mn-lt"/>
        <a:ea typeface="+mn-ea"/>
        <a:cs typeface="+mn-cs"/>
      </a:defRPr>
    </a:lvl8pPr>
    <a:lvl9pPr marL="3887655" algn="l" defTabSz="971913" rtl="0" eaLnBrk="1" latinLnBrk="0" hangingPunct="1">
      <a:defRPr kumimoji="1" sz="127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15</a:t>
            </a:fld>
            <a:endParaRPr kumimoji="1" lang="ja-JP" altLang="en-US" dirty="0"/>
          </a:p>
        </p:txBody>
      </p:sp>
    </p:spTree>
    <p:extLst>
      <p:ext uri="{BB962C8B-B14F-4D97-AF65-F5344CB8AC3E}">
        <p14:creationId xmlns:p14="http://schemas.microsoft.com/office/powerpoint/2010/main" val="3334426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24</a:t>
            </a:fld>
            <a:endParaRPr kumimoji="1" lang="ja-JP" altLang="en-US" dirty="0"/>
          </a:p>
        </p:txBody>
      </p:sp>
    </p:spTree>
    <p:extLst>
      <p:ext uri="{BB962C8B-B14F-4D97-AF65-F5344CB8AC3E}">
        <p14:creationId xmlns:p14="http://schemas.microsoft.com/office/powerpoint/2010/main" val="336099310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116</a:t>
            </a:fld>
            <a:endParaRPr kumimoji="1" lang="ja-JP" altLang="en-US" dirty="0"/>
          </a:p>
        </p:txBody>
      </p:sp>
    </p:spTree>
    <p:extLst>
      <p:ext uri="{BB962C8B-B14F-4D97-AF65-F5344CB8AC3E}">
        <p14:creationId xmlns:p14="http://schemas.microsoft.com/office/powerpoint/2010/main" val="43508721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117</a:t>
            </a:fld>
            <a:endParaRPr kumimoji="1" lang="ja-JP" altLang="en-US" dirty="0"/>
          </a:p>
        </p:txBody>
      </p:sp>
    </p:spTree>
    <p:extLst>
      <p:ext uri="{BB962C8B-B14F-4D97-AF65-F5344CB8AC3E}">
        <p14:creationId xmlns:p14="http://schemas.microsoft.com/office/powerpoint/2010/main" val="386626762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118</a:t>
            </a:fld>
            <a:endParaRPr kumimoji="1" lang="ja-JP" altLang="en-US" dirty="0"/>
          </a:p>
        </p:txBody>
      </p:sp>
    </p:spTree>
    <p:extLst>
      <p:ext uri="{BB962C8B-B14F-4D97-AF65-F5344CB8AC3E}">
        <p14:creationId xmlns:p14="http://schemas.microsoft.com/office/powerpoint/2010/main" val="11815304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119</a:t>
            </a:fld>
            <a:endParaRPr kumimoji="1" lang="ja-JP" altLang="en-US" dirty="0"/>
          </a:p>
        </p:txBody>
      </p:sp>
    </p:spTree>
    <p:extLst>
      <p:ext uri="{BB962C8B-B14F-4D97-AF65-F5344CB8AC3E}">
        <p14:creationId xmlns:p14="http://schemas.microsoft.com/office/powerpoint/2010/main" val="56382956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120</a:t>
            </a:fld>
            <a:endParaRPr kumimoji="1" lang="ja-JP" altLang="en-US" dirty="0"/>
          </a:p>
        </p:txBody>
      </p:sp>
    </p:spTree>
    <p:extLst>
      <p:ext uri="{BB962C8B-B14F-4D97-AF65-F5344CB8AC3E}">
        <p14:creationId xmlns:p14="http://schemas.microsoft.com/office/powerpoint/2010/main" val="73938287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121</a:t>
            </a:fld>
            <a:endParaRPr kumimoji="1" lang="ja-JP" altLang="en-US" dirty="0"/>
          </a:p>
        </p:txBody>
      </p:sp>
    </p:spTree>
    <p:extLst>
      <p:ext uri="{BB962C8B-B14F-4D97-AF65-F5344CB8AC3E}">
        <p14:creationId xmlns:p14="http://schemas.microsoft.com/office/powerpoint/2010/main" val="3198277676"/>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122</a:t>
            </a:fld>
            <a:endParaRPr kumimoji="1" lang="ja-JP" altLang="en-US" dirty="0"/>
          </a:p>
        </p:txBody>
      </p:sp>
    </p:spTree>
    <p:extLst>
      <p:ext uri="{BB962C8B-B14F-4D97-AF65-F5344CB8AC3E}">
        <p14:creationId xmlns:p14="http://schemas.microsoft.com/office/powerpoint/2010/main" val="372482652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123</a:t>
            </a:fld>
            <a:endParaRPr kumimoji="1" lang="ja-JP" altLang="en-US" dirty="0"/>
          </a:p>
        </p:txBody>
      </p:sp>
    </p:spTree>
    <p:extLst>
      <p:ext uri="{BB962C8B-B14F-4D97-AF65-F5344CB8AC3E}">
        <p14:creationId xmlns:p14="http://schemas.microsoft.com/office/powerpoint/2010/main" val="406746184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124</a:t>
            </a:fld>
            <a:endParaRPr kumimoji="1" lang="ja-JP" altLang="en-US" dirty="0"/>
          </a:p>
        </p:txBody>
      </p:sp>
    </p:spTree>
    <p:extLst>
      <p:ext uri="{BB962C8B-B14F-4D97-AF65-F5344CB8AC3E}">
        <p14:creationId xmlns:p14="http://schemas.microsoft.com/office/powerpoint/2010/main" val="3731075497"/>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125</a:t>
            </a:fld>
            <a:endParaRPr kumimoji="1" lang="ja-JP" altLang="en-US" dirty="0"/>
          </a:p>
        </p:txBody>
      </p:sp>
    </p:spTree>
    <p:extLst>
      <p:ext uri="{BB962C8B-B14F-4D97-AF65-F5344CB8AC3E}">
        <p14:creationId xmlns:p14="http://schemas.microsoft.com/office/powerpoint/2010/main" val="3215711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25</a:t>
            </a:fld>
            <a:endParaRPr kumimoji="1" lang="ja-JP" altLang="en-US" dirty="0"/>
          </a:p>
        </p:txBody>
      </p:sp>
    </p:spTree>
    <p:extLst>
      <p:ext uri="{BB962C8B-B14F-4D97-AF65-F5344CB8AC3E}">
        <p14:creationId xmlns:p14="http://schemas.microsoft.com/office/powerpoint/2010/main" val="342683055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126</a:t>
            </a:fld>
            <a:endParaRPr kumimoji="1" lang="ja-JP" altLang="en-US" dirty="0"/>
          </a:p>
        </p:txBody>
      </p:sp>
    </p:spTree>
    <p:extLst>
      <p:ext uri="{BB962C8B-B14F-4D97-AF65-F5344CB8AC3E}">
        <p14:creationId xmlns:p14="http://schemas.microsoft.com/office/powerpoint/2010/main" val="3314968626"/>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127</a:t>
            </a:fld>
            <a:endParaRPr kumimoji="1" lang="ja-JP" altLang="en-US" dirty="0"/>
          </a:p>
        </p:txBody>
      </p:sp>
    </p:spTree>
    <p:extLst>
      <p:ext uri="{BB962C8B-B14F-4D97-AF65-F5344CB8AC3E}">
        <p14:creationId xmlns:p14="http://schemas.microsoft.com/office/powerpoint/2010/main" val="80951688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128</a:t>
            </a:fld>
            <a:endParaRPr kumimoji="1" lang="ja-JP" altLang="en-US" dirty="0"/>
          </a:p>
        </p:txBody>
      </p:sp>
    </p:spTree>
    <p:extLst>
      <p:ext uri="{BB962C8B-B14F-4D97-AF65-F5344CB8AC3E}">
        <p14:creationId xmlns:p14="http://schemas.microsoft.com/office/powerpoint/2010/main" val="4090245741"/>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129</a:t>
            </a:fld>
            <a:endParaRPr kumimoji="1" lang="ja-JP" altLang="en-US" dirty="0"/>
          </a:p>
        </p:txBody>
      </p:sp>
    </p:spTree>
    <p:extLst>
      <p:ext uri="{BB962C8B-B14F-4D97-AF65-F5344CB8AC3E}">
        <p14:creationId xmlns:p14="http://schemas.microsoft.com/office/powerpoint/2010/main" val="2791538294"/>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130</a:t>
            </a:fld>
            <a:endParaRPr kumimoji="1" lang="ja-JP" altLang="en-US" dirty="0"/>
          </a:p>
        </p:txBody>
      </p:sp>
    </p:spTree>
    <p:extLst>
      <p:ext uri="{BB962C8B-B14F-4D97-AF65-F5344CB8AC3E}">
        <p14:creationId xmlns:p14="http://schemas.microsoft.com/office/powerpoint/2010/main" val="396712878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131</a:t>
            </a:fld>
            <a:endParaRPr kumimoji="1" lang="ja-JP" altLang="en-US" dirty="0"/>
          </a:p>
        </p:txBody>
      </p:sp>
    </p:spTree>
    <p:extLst>
      <p:ext uri="{BB962C8B-B14F-4D97-AF65-F5344CB8AC3E}">
        <p14:creationId xmlns:p14="http://schemas.microsoft.com/office/powerpoint/2010/main" val="3260386233"/>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132</a:t>
            </a:fld>
            <a:endParaRPr kumimoji="1" lang="ja-JP" altLang="en-US" dirty="0"/>
          </a:p>
        </p:txBody>
      </p:sp>
    </p:spTree>
    <p:extLst>
      <p:ext uri="{BB962C8B-B14F-4D97-AF65-F5344CB8AC3E}">
        <p14:creationId xmlns:p14="http://schemas.microsoft.com/office/powerpoint/2010/main" val="937743076"/>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133</a:t>
            </a:fld>
            <a:endParaRPr kumimoji="1" lang="ja-JP" altLang="en-US" dirty="0"/>
          </a:p>
        </p:txBody>
      </p:sp>
    </p:spTree>
    <p:extLst>
      <p:ext uri="{BB962C8B-B14F-4D97-AF65-F5344CB8AC3E}">
        <p14:creationId xmlns:p14="http://schemas.microsoft.com/office/powerpoint/2010/main" val="2705467158"/>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134</a:t>
            </a:fld>
            <a:endParaRPr kumimoji="1" lang="ja-JP" altLang="en-US" dirty="0"/>
          </a:p>
        </p:txBody>
      </p:sp>
    </p:spTree>
    <p:extLst>
      <p:ext uri="{BB962C8B-B14F-4D97-AF65-F5344CB8AC3E}">
        <p14:creationId xmlns:p14="http://schemas.microsoft.com/office/powerpoint/2010/main" val="63496715"/>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135</a:t>
            </a:fld>
            <a:endParaRPr kumimoji="1" lang="ja-JP" altLang="en-US" dirty="0"/>
          </a:p>
        </p:txBody>
      </p:sp>
    </p:spTree>
    <p:extLst>
      <p:ext uri="{BB962C8B-B14F-4D97-AF65-F5344CB8AC3E}">
        <p14:creationId xmlns:p14="http://schemas.microsoft.com/office/powerpoint/2010/main" val="1694548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26</a:t>
            </a:fld>
            <a:endParaRPr kumimoji="1" lang="ja-JP" altLang="en-US" dirty="0"/>
          </a:p>
        </p:txBody>
      </p:sp>
    </p:spTree>
    <p:extLst>
      <p:ext uri="{BB962C8B-B14F-4D97-AF65-F5344CB8AC3E}">
        <p14:creationId xmlns:p14="http://schemas.microsoft.com/office/powerpoint/2010/main" val="1424466107"/>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136</a:t>
            </a:fld>
            <a:endParaRPr kumimoji="1" lang="ja-JP" altLang="en-US" dirty="0"/>
          </a:p>
        </p:txBody>
      </p:sp>
    </p:spTree>
    <p:extLst>
      <p:ext uri="{BB962C8B-B14F-4D97-AF65-F5344CB8AC3E}">
        <p14:creationId xmlns:p14="http://schemas.microsoft.com/office/powerpoint/2010/main" val="488848084"/>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137</a:t>
            </a:fld>
            <a:endParaRPr kumimoji="1" lang="ja-JP" altLang="en-US" dirty="0"/>
          </a:p>
        </p:txBody>
      </p:sp>
    </p:spTree>
    <p:extLst>
      <p:ext uri="{BB962C8B-B14F-4D97-AF65-F5344CB8AC3E}">
        <p14:creationId xmlns:p14="http://schemas.microsoft.com/office/powerpoint/2010/main" val="211632893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138</a:t>
            </a:fld>
            <a:endParaRPr kumimoji="1" lang="ja-JP" altLang="en-US" dirty="0"/>
          </a:p>
        </p:txBody>
      </p:sp>
    </p:spTree>
    <p:extLst>
      <p:ext uri="{BB962C8B-B14F-4D97-AF65-F5344CB8AC3E}">
        <p14:creationId xmlns:p14="http://schemas.microsoft.com/office/powerpoint/2010/main" val="3436270579"/>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139</a:t>
            </a:fld>
            <a:endParaRPr kumimoji="1" lang="ja-JP" altLang="en-US" dirty="0"/>
          </a:p>
        </p:txBody>
      </p:sp>
    </p:spTree>
    <p:extLst>
      <p:ext uri="{BB962C8B-B14F-4D97-AF65-F5344CB8AC3E}">
        <p14:creationId xmlns:p14="http://schemas.microsoft.com/office/powerpoint/2010/main" val="3203422140"/>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141</a:t>
            </a:fld>
            <a:endParaRPr kumimoji="1" lang="ja-JP" altLang="en-US" dirty="0"/>
          </a:p>
        </p:txBody>
      </p:sp>
    </p:spTree>
    <p:extLst>
      <p:ext uri="{BB962C8B-B14F-4D97-AF65-F5344CB8AC3E}">
        <p14:creationId xmlns:p14="http://schemas.microsoft.com/office/powerpoint/2010/main" val="1906728456"/>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142</a:t>
            </a:fld>
            <a:endParaRPr kumimoji="1" lang="ja-JP" altLang="en-US" dirty="0"/>
          </a:p>
        </p:txBody>
      </p:sp>
    </p:spTree>
    <p:extLst>
      <p:ext uri="{BB962C8B-B14F-4D97-AF65-F5344CB8AC3E}">
        <p14:creationId xmlns:p14="http://schemas.microsoft.com/office/powerpoint/2010/main" val="685715198"/>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143</a:t>
            </a:fld>
            <a:endParaRPr kumimoji="1" lang="ja-JP" altLang="en-US" dirty="0"/>
          </a:p>
        </p:txBody>
      </p:sp>
    </p:spTree>
    <p:extLst>
      <p:ext uri="{BB962C8B-B14F-4D97-AF65-F5344CB8AC3E}">
        <p14:creationId xmlns:p14="http://schemas.microsoft.com/office/powerpoint/2010/main" val="1089870291"/>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144</a:t>
            </a:fld>
            <a:endParaRPr kumimoji="1" lang="ja-JP" altLang="en-US" dirty="0"/>
          </a:p>
        </p:txBody>
      </p:sp>
    </p:spTree>
    <p:extLst>
      <p:ext uri="{BB962C8B-B14F-4D97-AF65-F5344CB8AC3E}">
        <p14:creationId xmlns:p14="http://schemas.microsoft.com/office/powerpoint/2010/main" val="3927767506"/>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145</a:t>
            </a:fld>
            <a:endParaRPr kumimoji="1" lang="ja-JP" altLang="en-US" dirty="0"/>
          </a:p>
        </p:txBody>
      </p:sp>
    </p:spTree>
    <p:extLst>
      <p:ext uri="{BB962C8B-B14F-4D97-AF65-F5344CB8AC3E}">
        <p14:creationId xmlns:p14="http://schemas.microsoft.com/office/powerpoint/2010/main" val="2079285860"/>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146</a:t>
            </a:fld>
            <a:endParaRPr kumimoji="1" lang="ja-JP" altLang="en-US" dirty="0"/>
          </a:p>
        </p:txBody>
      </p:sp>
    </p:spTree>
    <p:extLst>
      <p:ext uri="{BB962C8B-B14F-4D97-AF65-F5344CB8AC3E}">
        <p14:creationId xmlns:p14="http://schemas.microsoft.com/office/powerpoint/2010/main" val="36973716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27</a:t>
            </a:fld>
            <a:endParaRPr kumimoji="1" lang="ja-JP" altLang="en-US" dirty="0"/>
          </a:p>
        </p:txBody>
      </p:sp>
    </p:spTree>
    <p:extLst>
      <p:ext uri="{BB962C8B-B14F-4D97-AF65-F5344CB8AC3E}">
        <p14:creationId xmlns:p14="http://schemas.microsoft.com/office/powerpoint/2010/main" val="4115146678"/>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147</a:t>
            </a:fld>
            <a:endParaRPr kumimoji="1" lang="ja-JP" altLang="en-US" dirty="0"/>
          </a:p>
        </p:txBody>
      </p:sp>
    </p:spTree>
    <p:extLst>
      <p:ext uri="{BB962C8B-B14F-4D97-AF65-F5344CB8AC3E}">
        <p14:creationId xmlns:p14="http://schemas.microsoft.com/office/powerpoint/2010/main" val="4246077943"/>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148</a:t>
            </a:fld>
            <a:endParaRPr kumimoji="1" lang="ja-JP" altLang="en-US" dirty="0"/>
          </a:p>
        </p:txBody>
      </p:sp>
    </p:spTree>
    <p:extLst>
      <p:ext uri="{BB962C8B-B14F-4D97-AF65-F5344CB8AC3E}">
        <p14:creationId xmlns:p14="http://schemas.microsoft.com/office/powerpoint/2010/main" val="2312895747"/>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149</a:t>
            </a:fld>
            <a:endParaRPr kumimoji="1" lang="ja-JP" altLang="en-US" dirty="0"/>
          </a:p>
        </p:txBody>
      </p:sp>
    </p:spTree>
    <p:extLst>
      <p:ext uri="{BB962C8B-B14F-4D97-AF65-F5344CB8AC3E}">
        <p14:creationId xmlns:p14="http://schemas.microsoft.com/office/powerpoint/2010/main" val="1889080355"/>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150</a:t>
            </a:fld>
            <a:endParaRPr kumimoji="1" lang="ja-JP" altLang="en-US" dirty="0"/>
          </a:p>
        </p:txBody>
      </p:sp>
    </p:spTree>
    <p:extLst>
      <p:ext uri="{BB962C8B-B14F-4D97-AF65-F5344CB8AC3E}">
        <p14:creationId xmlns:p14="http://schemas.microsoft.com/office/powerpoint/2010/main" val="3460894315"/>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151</a:t>
            </a:fld>
            <a:endParaRPr kumimoji="1" lang="ja-JP" altLang="en-US" dirty="0"/>
          </a:p>
        </p:txBody>
      </p:sp>
    </p:spTree>
    <p:extLst>
      <p:ext uri="{BB962C8B-B14F-4D97-AF65-F5344CB8AC3E}">
        <p14:creationId xmlns:p14="http://schemas.microsoft.com/office/powerpoint/2010/main" val="4084197974"/>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152</a:t>
            </a:fld>
            <a:endParaRPr kumimoji="1" lang="ja-JP" altLang="en-US" dirty="0"/>
          </a:p>
        </p:txBody>
      </p:sp>
    </p:spTree>
    <p:extLst>
      <p:ext uri="{BB962C8B-B14F-4D97-AF65-F5344CB8AC3E}">
        <p14:creationId xmlns:p14="http://schemas.microsoft.com/office/powerpoint/2010/main" val="2026003383"/>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153</a:t>
            </a:fld>
            <a:endParaRPr kumimoji="1" lang="ja-JP" altLang="en-US" dirty="0"/>
          </a:p>
        </p:txBody>
      </p:sp>
    </p:spTree>
    <p:extLst>
      <p:ext uri="{BB962C8B-B14F-4D97-AF65-F5344CB8AC3E}">
        <p14:creationId xmlns:p14="http://schemas.microsoft.com/office/powerpoint/2010/main" val="3911513760"/>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154</a:t>
            </a:fld>
            <a:endParaRPr kumimoji="1" lang="ja-JP" altLang="en-US" dirty="0"/>
          </a:p>
        </p:txBody>
      </p:sp>
    </p:spTree>
    <p:extLst>
      <p:ext uri="{BB962C8B-B14F-4D97-AF65-F5344CB8AC3E}">
        <p14:creationId xmlns:p14="http://schemas.microsoft.com/office/powerpoint/2010/main" val="594276280"/>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155</a:t>
            </a:fld>
            <a:endParaRPr kumimoji="1" lang="ja-JP" altLang="en-US" dirty="0"/>
          </a:p>
        </p:txBody>
      </p:sp>
    </p:spTree>
    <p:extLst>
      <p:ext uri="{BB962C8B-B14F-4D97-AF65-F5344CB8AC3E}">
        <p14:creationId xmlns:p14="http://schemas.microsoft.com/office/powerpoint/2010/main" val="1995988268"/>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156</a:t>
            </a:fld>
            <a:endParaRPr kumimoji="1" lang="ja-JP" altLang="en-US" dirty="0"/>
          </a:p>
        </p:txBody>
      </p:sp>
    </p:spTree>
    <p:extLst>
      <p:ext uri="{BB962C8B-B14F-4D97-AF65-F5344CB8AC3E}">
        <p14:creationId xmlns:p14="http://schemas.microsoft.com/office/powerpoint/2010/main" val="13279087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28</a:t>
            </a:fld>
            <a:endParaRPr kumimoji="1" lang="ja-JP" altLang="en-US" dirty="0"/>
          </a:p>
        </p:txBody>
      </p:sp>
    </p:spTree>
    <p:extLst>
      <p:ext uri="{BB962C8B-B14F-4D97-AF65-F5344CB8AC3E}">
        <p14:creationId xmlns:p14="http://schemas.microsoft.com/office/powerpoint/2010/main" val="4088605599"/>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157</a:t>
            </a:fld>
            <a:endParaRPr kumimoji="1" lang="ja-JP" altLang="en-US" dirty="0"/>
          </a:p>
        </p:txBody>
      </p:sp>
    </p:spTree>
    <p:extLst>
      <p:ext uri="{BB962C8B-B14F-4D97-AF65-F5344CB8AC3E}">
        <p14:creationId xmlns:p14="http://schemas.microsoft.com/office/powerpoint/2010/main" val="738460323"/>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158</a:t>
            </a:fld>
            <a:endParaRPr kumimoji="1" lang="ja-JP" altLang="en-US" dirty="0"/>
          </a:p>
        </p:txBody>
      </p:sp>
    </p:spTree>
    <p:extLst>
      <p:ext uri="{BB962C8B-B14F-4D97-AF65-F5344CB8AC3E}">
        <p14:creationId xmlns:p14="http://schemas.microsoft.com/office/powerpoint/2010/main" val="1603575453"/>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159</a:t>
            </a:fld>
            <a:endParaRPr kumimoji="1" lang="ja-JP" altLang="en-US" dirty="0"/>
          </a:p>
        </p:txBody>
      </p:sp>
    </p:spTree>
    <p:extLst>
      <p:ext uri="{BB962C8B-B14F-4D97-AF65-F5344CB8AC3E}">
        <p14:creationId xmlns:p14="http://schemas.microsoft.com/office/powerpoint/2010/main" val="2349479690"/>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160</a:t>
            </a:fld>
            <a:endParaRPr kumimoji="1" lang="ja-JP" altLang="en-US" dirty="0"/>
          </a:p>
        </p:txBody>
      </p:sp>
    </p:spTree>
    <p:extLst>
      <p:ext uri="{BB962C8B-B14F-4D97-AF65-F5344CB8AC3E}">
        <p14:creationId xmlns:p14="http://schemas.microsoft.com/office/powerpoint/2010/main" val="1740157217"/>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161</a:t>
            </a:fld>
            <a:endParaRPr kumimoji="1" lang="ja-JP" altLang="en-US" dirty="0"/>
          </a:p>
        </p:txBody>
      </p:sp>
    </p:spTree>
    <p:extLst>
      <p:ext uri="{BB962C8B-B14F-4D97-AF65-F5344CB8AC3E}">
        <p14:creationId xmlns:p14="http://schemas.microsoft.com/office/powerpoint/2010/main" val="2079353125"/>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162</a:t>
            </a:fld>
            <a:endParaRPr kumimoji="1" lang="ja-JP" altLang="en-US" dirty="0"/>
          </a:p>
        </p:txBody>
      </p:sp>
    </p:spTree>
    <p:extLst>
      <p:ext uri="{BB962C8B-B14F-4D97-AF65-F5344CB8AC3E}">
        <p14:creationId xmlns:p14="http://schemas.microsoft.com/office/powerpoint/2010/main" val="1734826769"/>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163</a:t>
            </a:fld>
            <a:endParaRPr kumimoji="1" lang="ja-JP" altLang="en-US" dirty="0"/>
          </a:p>
        </p:txBody>
      </p:sp>
    </p:spTree>
    <p:extLst>
      <p:ext uri="{BB962C8B-B14F-4D97-AF65-F5344CB8AC3E}">
        <p14:creationId xmlns:p14="http://schemas.microsoft.com/office/powerpoint/2010/main" val="4067509174"/>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164</a:t>
            </a:fld>
            <a:endParaRPr kumimoji="1" lang="ja-JP" altLang="en-US" dirty="0"/>
          </a:p>
        </p:txBody>
      </p:sp>
    </p:spTree>
    <p:extLst>
      <p:ext uri="{BB962C8B-B14F-4D97-AF65-F5344CB8AC3E}">
        <p14:creationId xmlns:p14="http://schemas.microsoft.com/office/powerpoint/2010/main" val="2658995369"/>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165</a:t>
            </a:fld>
            <a:endParaRPr kumimoji="1" lang="ja-JP" altLang="en-US" dirty="0"/>
          </a:p>
        </p:txBody>
      </p:sp>
    </p:spTree>
    <p:extLst>
      <p:ext uri="{BB962C8B-B14F-4D97-AF65-F5344CB8AC3E}">
        <p14:creationId xmlns:p14="http://schemas.microsoft.com/office/powerpoint/2010/main" val="2527936746"/>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166</a:t>
            </a:fld>
            <a:endParaRPr kumimoji="1" lang="ja-JP" altLang="en-US" dirty="0"/>
          </a:p>
        </p:txBody>
      </p:sp>
    </p:spTree>
    <p:extLst>
      <p:ext uri="{BB962C8B-B14F-4D97-AF65-F5344CB8AC3E}">
        <p14:creationId xmlns:p14="http://schemas.microsoft.com/office/powerpoint/2010/main" val="34599899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29</a:t>
            </a:fld>
            <a:endParaRPr kumimoji="1" lang="ja-JP" altLang="en-US" dirty="0"/>
          </a:p>
        </p:txBody>
      </p:sp>
    </p:spTree>
    <p:extLst>
      <p:ext uri="{BB962C8B-B14F-4D97-AF65-F5344CB8AC3E}">
        <p14:creationId xmlns:p14="http://schemas.microsoft.com/office/powerpoint/2010/main" val="2969536902"/>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167</a:t>
            </a:fld>
            <a:endParaRPr kumimoji="1" lang="ja-JP" altLang="en-US" dirty="0"/>
          </a:p>
        </p:txBody>
      </p:sp>
    </p:spTree>
    <p:extLst>
      <p:ext uri="{BB962C8B-B14F-4D97-AF65-F5344CB8AC3E}">
        <p14:creationId xmlns:p14="http://schemas.microsoft.com/office/powerpoint/2010/main" val="3872978835"/>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168</a:t>
            </a:fld>
            <a:endParaRPr kumimoji="1" lang="ja-JP" altLang="en-US" dirty="0"/>
          </a:p>
        </p:txBody>
      </p:sp>
    </p:spTree>
    <p:extLst>
      <p:ext uri="{BB962C8B-B14F-4D97-AF65-F5344CB8AC3E}">
        <p14:creationId xmlns:p14="http://schemas.microsoft.com/office/powerpoint/2010/main" val="980661534"/>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169</a:t>
            </a:fld>
            <a:endParaRPr kumimoji="1" lang="ja-JP" altLang="en-US" dirty="0"/>
          </a:p>
        </p:txBody>
      </p:sp>
    </p:spTree>
    <p:extLst>
      <p:ext uri="{BB962C8B-B14F-4D97-AF65-F5344CB8AC3E}">
        <p14:creationId xmlns:p14="http://schemas.microsoft.com/office/powerpoint/2010/main" val="1586392608"/>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170</a:t>
            </a:fld>
            <a:endParaRPr kumimoji="1" lang="ja-JP" altLang="en-US" dirty="0"/>
          </a:p>
        </p:txBody>
      </p:sp>
    </p:spTree>
    <p:extLst>
      <p:ext uri="{BB962C8B-B14F-4D97-AF65-F5344CB8AC3E}">
        <p14:creationId xmlns:p14="http://schemas.microsoft.com/office/powerpoint/2010/main" val="183393222"/>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171</a:t>
            </a:fld>
            <a:endParaRPr kumimoji="1" lang="ja-JP" altLang="en-US" dirty="0"/>
          </a:p>
        </p:txBody>
      </p:sp>
    </p:spTree>
    <p:extLst>
      <p:ext uri="{BB962C8B-B14F-4D97-AF65-F5344CB8AC3E}">
        <p14:creationId xmlns:p14="http://schemas.microsoft.com/office/powerpoint/2010/main" val="3094176856"/>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172</a:t>
            </a:fld>
            <a:endParaRPr kumimoji="1" lang="ja-JP" altLang="en-US" dirty="0"/>
          </a:p>
        </p:txBody>
      </p:sp>
    </p:spTree>
    <p:extLst>
      <p:ext uri="{BB962C8B-B14F-4D97-AF65-F5344CB8AC3E}">
        <p14:creationId xmlns:p14="http://schemas.microsoft.com/office/powerpoint/2010/main" val="2857504111"/>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173</a:t>
            </a:fld>
            <a:endParaRPr kumimoji="1" lang="ja-JP" altLang="en-US" dirty="0"/>
          </a:p>
        </p:txBody>
      </p:sp>
    </p:spTree>
    <p:extLst>
      <p:ext uri="{BB962C8B-B14F-4D97-AF65-F5344CB8AC3E}">
        <p14:creationId xmlns:p14="http://schemas.microsoft.com/office/powerpoint/2010/main" val="3335308049"/>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174</a:t>
            </a:fld>
            <a:endParaRPr kumimoji="1" lang="ja-JP" altLang="en-US" dirty="0"/>
          </a:p>
        </p:txBody>
      </p:sp>
    </p:spTree>
    <p:extLst>
      <p:ext uri="{BB962C8B-B14F-4D97-AF65-F5344CB8AC3E}">
        <p14:creationId xmlns:p14="http://schemas.microsoft.com/office/powerpoint/2010/main" val="2234260787"/>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175</a:t>
            </a:fld>
            <a:endParaRPr kumimoji="1" lang="ja-JP" altLang="en-US" dirty="0"/>
          </a:p>
        </p:txBody>
      </p:sp>
    </p:spTree>
    <p:extLst>
      <p:ext uri="{BB962C8B-B14F-4D97-AF65-F5344CB8AC3E}">
        <p14:creationId xmlns:p14="http://schemas.microsoft.com/office/powerpoint/2010/main" val="2245820293"/>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176</a:t>
            </a:fld>
            <a:endParaRPr kumimoji="1" lang="ja-JP" altLang="en-US" dirty="0"/>
          </a:p>
        </p:txBody>
      </p:sp>
    </p:spTree>
    <p:extLst>
      <p:ext uri="{BB962C8B-B14F-4D97-AF65-F5344CB8AC3E}">
        <p14:creationId xmlns:p14="http://schemas.microsoft.com/office/powerpoint/2010/main" val="12845473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30</a:t>
            </a:fld>
            <a:endParaRPr kumimoji="1" lang="ja-JP" altLang="en-US" dirty="0"/>
          </a:p>
        </p:txBody>
      </p:sp>
    </p:spTree>
    <p:extLst>
      <p:ext uri="{BB962C8B-B14F-4D97-AF65-F5344CB8AC3E}">
        <p14:creationId xmlns:p14="http://schemas.microsoft.com/office/powerpoint/2010/main" val="751517197"/>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177</a:t>
            </a:fld>
            <a:endParaRPr kumimoji="1" lang="ja-JP" altLang="en-US" dirty="0"/>
          </a:p>
        </p:txBody>
      </p:sp>
    </p:spTree>
    <p:extLst>
      <p:ext uri="{BB962C8B-B14F-4D97-AF65-F5344CB8AC3E}">
        <p14:creationId xmlns:p14="http://schemas.microsoft.com/office/powerpoint/2010/main" val="1537631327"/>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178</a:t>
            </a:fld>
            <a:endParaRPr kumimoji="1" lang="ja-JP" altLang="en-US" dirty="0"/>
          </a:p>
        </p:txBody>
      </p:sp>
    </p:spTree>
    <p:extLst>
      <p:ext uri="{BB962C8B-B14F-4D97-AF65-F5344CB8AC3E}">
        <p14:creationId xmlns:p14="http://schemas.microsoft.com/office/powerpoint/2010/main" val="2494970310"/>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179</a:t>
            </a:fld>
            <a:endParaRPr kumimoji="1" lang="ja-JP" altLang="en-US" dirty="0"/>
          </a:p>
        </p:txBody>
      </p:sp>
    </p:spTree>
    <p:extLst>
      <p:ext uri="{BB962C8B-B14F-4D97-AF65-F5344CB8AC3E}">
        <p14:creationId xmlns:p14="http://schemas.microsoft.com/office/powerpoint/2010/main" val="2196788813"/>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180</a:t>
            </a:fld>
            <a:endParaRPr kumimoji="1" lang="ja-JP" altLang="en-US" dirty="0"/>
          </a:p>
        </p:txBody>
      </p:sp>
    </p:spTree>
    <p:extLst>
      <p:ext uri="{BB962C8B-B14F-4D97-AF65-F5344CB8AC3E}">
        <p14:creationId xmlns:p14="http://schemas.microsoft.com/office/powerpoint/2010/main" val="41885162"/>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181</a:t>
            </a:fld>
            <a:endParaRPr kumimoji="1" lang="ja-JP" altLang="en-US" dirty="0"/>
          </a:p>
        </p:txBody>
      </p:sp>
    </p:spTree>
    <p:extLst>
      <p:ext uri="{BB962C8B-B14F-4D97-AF65-F5344CB8AC3E}">
        <p14:creationId xmlns:p14="http://schemas.microsoft.com/office/powerpoint/2010/main" val="876669407"/>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182</a:t>
            </a:fld>
            <a:endParaRPr kumimoji="1" lang="ja-JP" altLang="en-US" dirty="0"/>
          </a:p>
        </p:txBody>
      </p:sp>
    </p:spTree>
    <p:extLst>
      <p:ext uri="{BB962C8B-B14F-4D97-AF65-F5344CB8AC3E}">
        <p14:creationId xmlns:p14="http://schemas.microsoft.com/office/powerpoint/2010/main" val="4280245613"/>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183</a:t>
            </a:fld>
            <a:endParaRPr kumimoji="1" lang="ja-JP" altLang="en-US" dirty="0"/>
          </a:p>
        </p:txBody>
      </p:sp>
    </p:spTree>
    <p:extLst>
      <p:ext uri="{BB962C8B-B14F-4D97-AF65-F5344CB8AC3E}">
        <p14:creationId xmlns:p14="http://schemas.microsoft.com/office/powerpoint/2010/main" val="899641688"/>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184</a:t>
            </a:fld>
            <a:endParaRPr kumimoji="1" lang="ja-JP" altLang="en-US" dirty="0"/>
          </a:p>
        </p:txBody>
      </p:sp>
    </p:spTree>
    <p:extLst>
      <p:ext uri="{BB962C8B-B14F-4D97-AF65-F5344CB8AC3E}">
        <p14:creationId xmlns:p14="http://schemas.microsoft.com/office/powerpoint/2010/main" val="94380998"/>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185</a:t>
            </a:fld>
            <a:endParaRPr kumimoji="1" lang="ja-JP" altLang="en-US" dirty="0"/>
          </a:p>
        </p:txBody>
      </p:sp>
    </p:spTree>
    <p:extLst>
      <p:ext uri="{BB962C8B-B14F-4D97-AF65-F5344CB8AC3E}">
        <p14:creationId xmlns:p14="http://schemas.microsoft.com/office/powerpoint/2010/main" val="2708923649"/>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186</a:t>
            </a:fld>
            <a:endParaRPr kumimoji="1" lang="ja-JP" altLang="en-US" dirty="0"/>
          </a:p>
        </p:txBody>
      </p:sp>
    </p:spTree>
    <p:extLst>
      <p:ext uri="{BB962C8B-B14F-4D97-AF65-F5344CB8AC3E}">
        <p14:creationId xmlns:p14="http://schemas.microsoft.com/office/powerpoint/2010/main" val="139788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31</a:t>
            </a:fld>
            <a:endParaRPr kumimoji="1" lang="ja-JP" altLang="en-US" dirty="0"/>
          </a:p>
        </p:txBody>
      </p:sp>
    </p:spTree>
    <p:extLst>
      <p:ext uri="{BB962C8B-B14F-4D97-AF65-F5344CB8AC3E}">
        <p14:creationId xmlns:p14="http://schemas.microsoft.com/office/powerpoint/2010/main" val="3680420572"/>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188</a:t>
            </a:fld>
            <a:endParaRPr kumimoji="1" lang="ja-JP" altLang="en-US" dirty="0"/>
          </a:p>
        </p:txBody>
      </p:sp>
    </p:spTree>
    <p:extLst>
      <p:ext uri="{BB962C8B-B14F-4D97-AF65-F5344CB8AC3E}">
        <p14:creationId xmlns:p14="http://schemas.microsoft.com/office/powerpoint/2010/main" val="1440822687"/>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189</a:t>
            </a:fld>
            <a:endParaRPr kumimoji="1" lang="ja-JP" altLang="en-US" dirty="0"/>
          </a:p>
        </p:txBody>
      </p:sp>
    </p:spTree>
    <p:extLst>
      <p:ext uri="{BB962C8B-B14F-4D97-AF65-F5344CB8AC3E}">
        <p14:creationId xmlns:p14="http://schemas.microsoft.com/office/powerpoint/2010/main" val="705825219"/>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190</a:t>
            </a:fld>
            <a:endParaRPr kumimoji="1" lang="ja-JP" altLang="en-US" dirty="0"/>
          </a:p>
        </p:txBody>
      </p:sp>
    </p:spTree>
    <p:extLst>
      <p:ext uri="{BB962C8B-B14F-4D97-AF65-F5344CB8AC3E}">
        <p14:creationId xmlns:p14="http://schemas.microsoft.com/office/powerpoint/2010/main" val="1194668173"/>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191</a:t>
            </a:fld>
            <a:endParaRPr kumimoji="1" lang="ja-JP" altLang="en-US" dirty="0"/>
          </a:p>
        </p:txBody>
      </p:sp>
    </p:spTree>
    <p:extLst>
      <p:ext uri="{BB962C8B-B14F-4D97-AF65-F5344CB8AC3E}">
        <p14:creationId xmlns:p14="http://schemas.microsoft.com/office/powerpoint/2010/main" val="1238924114"/>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192</a:t>
            </a:fld>
            <a:endParaRPr kumimoji="1" lang="ja-JP" altLang="en-US" dirty="0"/>
          </a:p>
        </p:txBody>
      </p:sp>
    </p:spTree>
    <p:extLst>
      <p:ext uri="{BB962C8B-B14F-4D97-AF65-F5344CB8AC3E}">
        <p14:creationId xmlns:p14="http://schemas.microsoft.com/office/powerpoint/2010/main" val="3888326642"/>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193</a:t>
            </a:fld>
            <a:endParaRPr kumimoji="1" lang="ja-JP" altLang="en-US" dirty="0"/>
          </a:p>
        </p:txBody>
      </p:sp>
    </p:spTree>
    <p:extLst>
      <p:ext uri="{BB962C8B-B14F-4D97-AF65-F5344CB8AC3E}">
        <p14:creationId xmlns:p14="http://schemas.microsoft.com/office/powerpoint/2010/main" val="113774886"/>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194</a:t>
            </a:fld>
            <a:endParaRPr kumimoji="1" lang="ja-JP" altLang="en-US" dirty="0"/>
          </a:p>
        </p:txBody>
      </p:sp>
    </p:spTree>
    <p:extLst>
      <p:ext uri="{BB962C8B-B14F-4D97-AF65-F5344CB8AC3E}">
        <p14:creationId xmlns:p14="http://schemas.microsoft.com/office/powerpoint/2010/main" val="2145903161"/>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195</a:t>
            </a:fld>
            <a:endParaRPr kumimoji="1" lang="ja-JP" altLang="en-US" dirty="0"/>
          </a:p>
        </p:txBody>
      </p:sp>
    </p:spTree>
    <p:extLst>
      <p:ext uri="{BB962C8B-B14F-4D97-AF65-F5344CB8AC3E}">
        <p14:creationId xmlns:p14="http://schemas.microsoft.com/office/powerpoint/2010/main" val="4137204674"/>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196</a:t>
            </a:fld>
            <a:endParaRPr kumimoji="1" lang="ja-JP" altLang="en-US" dirty="0"/>
          </a:p>
        </p:txBody>
      </p:sp>
    </p:spTree>
    <p:extLst>
      <p:ext uri="{BB962C8B-B14F-4D97-AF65-F5344CB8AC3E}">
        <p14:creationId xmlns:p14="http://schemas.microsoft.com/office/powerpoint/2010/main" val="1827048047"/>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197</a:t>
            </a:fld>
            <a:endParaRPr kumimoji="1" lang="ja-JP" altLang="en-US" dirty="0"/>
          </a:p>
        </p:txBody>
      </p:sp>
    </p:spTree>
    <p:extLst>
      <p:ext uri="{BB962C8B-B14F-4D97-AF65-F5344CB8AC3E}">
        <p14:creationId xmlns:p14="http://schemas.microsoft.com/office/powerpoint/2010/main" val="39998568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32</a:t>
            </a:fld>
            <a:endParaRPr kumimoji="1" lang="ja-JP" altLang="en-US" dirty="0"/>
          </a:p>
        </p:txBody>
      </p:sp>
    </p:spTree>
    <p:extLst>
      <p:ext uri="{BB962C8B-B14F-4D97-AF65-F5344CB8AC3E}">
        <p14:creationId xmlns:p14="http://schemas.microsoft.com/office/powerpoint/2010/main" val="2584189900"/>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198</a:t>
            </a:fld>
            <a:endParaRPr kumimoji="1" lang="ja-JP" altLang="en-US" dirty="0"/>
          </a:p>
        </p:txBody>
      </p:sp>
    </p:spTree>
    <p:extLst>
      <p:ext uri="{BB962C8B-B14F-4D97-AF65-F5344CB8AC3E}">
        <p14:creationId xmlns:p14="http://schemas.microsoft.com/office/powerpoint/2010/main" val="1400431610"/>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199</a:t>
            </a:fld>
            <a:endParaRPr kumimoji="1" lang="ja-JP" altLang="en-US" dirty="0"/>
          </a:p>
        </p:txBody>
      </p:sp>
    </p:spTree>
    <p:extLst>
      <p:ext uri="{BB962C8B-B14F-4D97-AF65-F5344CB8AC3E}">
        <p14:creationId xmlns:p14="http://schemas.microsoft.com/office/powerpoint/2010/main" val="3292204709"/>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200</a:t>
            </a:fld>
            <a:endParaRPr kumimoji="1" lang="ja-JP" altLang="en-US" dirty="0"/>
          </a:p>
        </p:txBody>
      </p:sp>
    </p:spTree>
    <p:extLst>
      <p:ext uri="{BB962C8B-B14F-4D97-AF65-F5344CB8AC3E}">
        <p14:creationId xmlns:p14="http://schemas.microsoft.com/office/powerpoint/2010/main" val="3246391822"/>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201</a:t>
            </a:fld>
            <a:endParaRPr kumimoji="1" lang="ja-JP" altLang="en-US" dirty="0"/>
          </a:p>
        </p:txBody>
      </p:sp>
    </p:spTree>
    <p:extLst>
      <p:ext uri="{BB962C8B-B14F-4D97-AF65-F5344CB8AC3E}">
        <p14:creationId xmlns:p14="http://schemas.microsoft.com/office/powerpoint/2010/main" val="1046222634"/>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202</a:t>
            </a:fld>
            <a:endParaRPr kumimoji="1" lang="ja-JP" altLang="en-US" dirty="0"/>
          </a:p>
        </p:txBody>
      </p:sp>
    </p:spTree>
    <p:extLst>
      <p:ext uri="{BB962C8B-B14F-4D97-AF65-F5344CB8AC3E}">
        <p14:creationId xmlns:p14="http://schemas.microsoft.com/office/powerpoint/2010/main" val="310023902"/>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203</a:t>
            </a:fld>
            <a:endParaRPr kumimoji="1" lang="ja-JP" altLang="en-US" dirty="0"/>
          </a:p>
        </p:txBody>
      </p:sp>
    </p:spTree>
    <p:extLst>
      <p:ext uri="{BB962C8B-B14F-4D97-AF65-F5344CB8AC3E}">
        <p14:creationId xmlns:p14="http://schemas.microsoft.com/office/powerpoint/2010/main" val="1491690678"/>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204</a:t>
            </a:fld>
            <a:endParaRPr kumimoji="1" lang="ja-JP" altLang="en-US" dirty="0"/>
          </a:p>
        </p:txBody>
      </p:sp>
    </p:spTree>
    <p:extLst>
      <p:ext uri="{BB962C8B-B14F-4D97-AF65-F5344CB8AC3E}">
        <p14:creationId xmlns:p14="http://schemas.microsoft.com/office/powerpoint/2010/main" val="1565110601"/>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205</a:t>
            </a:fld>
            <a:endParaRPr kumimoji="1" lang="ja-JP" altLang="en-US" dirty="0"/>
          </a:p>
        </p:txBody>
      </p:sp>
    </p:spTree>
    <p:extLst>
      <p:ext uri="{BB962C8B-B14F-4D97-AF65-F5344CB8AC3E}">
        <p14:creationId xmlns:p14="http://schemas.microsoft.com/office/powerpoint/2010/main" val="2803708923"/>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206</a:t>
            </a:fld>
            <a:endParaRPr kumimoji="1" lang="ja-JP" altLang="en-US" dirty="0"/>
          </a:p>
        </p:txBody>
      </p:sp>
    </p:spTree>
    <p:extLst>
      <p:ext uri="{BB962C8B-B14F-4D97-AF65-F5344CB8AC3E}">
        <p14:creationId xmlns:p14="http://schemas.microsoft.com/office/powerpoint/2010/main" val="4152083334"/>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207</a:t>
            </a:fld>
            <a:endParaRPr kumimoji="1" lang="ja-JP" altLang="en-US" dirty="0"/>
          </a:p>
        </p:txBody>
      </p:sp>
    </p:spTree>
    <p:extLst>
      <p:ext uri="{BB962C8B-B14F-4D97-AF65-F5344CB8AC3E}">
        <p14:creationId xmlns:p14="http://schemas.microsoft.com/office/powerpoint/2010/main" val="12237738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33</a:t>
            </a:fld>
            <a:endParaRPr kumimoji="1" lang="ja-JP" altLang="en-US" dirty="0"/>
          </a:p>
        </p:txBody>
      </p:sp>
    </p:spTree>
    <p:extLst>
      <p:ext uri="{BB962C8B-B14F-4D97-AF65-F5344CB8AC3E}">
        <p14:creationId xmlns:p14="http://schemas.microsoft.com/office/powerpoint/2010/main" val="4224815958"/>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208</a:t>
            </a:fld>
            <a:endParaRPr kumimoji="1" lang="ja-JP" altLang="en-US" dirty="0"/>
          </a:p>
        </p:txBody>
      </p:sp>
    </p:spTree>
    <p:extLst>
      <p:ext uri="{BB962C8B-B14F-4D97-AF65-F5344CB8AC3E}">
        <p14:creationId xmlns:p14="http://schemas.microsoft.com/office/powerpoint/2010/main" val="2181434078"/>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209</a:t>
            </a:fld>
            <a:endParaRPr kumimoji="1" lang="ja-JP" altLang="en-US" dirty="0"/>
          </a:p>
        </p:txBody>
      </p:sp>
    </p:spTree>
    <p:extLst>
      <p:ext uri="{BB962C8B-B14F-4D97-AF65-F5344CB8AC3E}">
        <p14:creationId xmlns:p14="http://schemas.microsoft.com/office/powerpoint/2010/main" val="3620732123"/>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210</a:t>
            </a:fld>
            <a:endParaRPr kumimoji="1" lang="ja-JP" altLang="en-US" dirty="0"/>
          </a:p>
        </p:txBody>
      </p:sp>
    </p:spTree>
    <p:extLst>
      <p:ext uri="{BB962C8B-B14F-4D97-AF65-F5344CB8AC3E}">
        <p14:creationId xmlns:p14="http://schemas.microsoft.com/office/powerpoint/2010/main" val="968719795"/>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211</a:t>
            </a:fld>
            <a:endParaRPr kumimoji="1" lang="ja-JP" altLang="en-US" dirty="0"/>
          </a:p>
        </p:txBody>
      </p:sp>
    </p:spTree>
    <p:extLst>
      <p:ext uri="{BB962C8B-B14F-4D97-AF65-F5344CB8AC3E}">
        <p14:creationId xmlns:p14="http://schemas.microsoft.com/office/powerpoint/2010/main" val="2572543286"/>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212</a:t>
            </a:fld>
            <a:endParaRPr kumimoji="1" lang="ja-JP" altLang="en-US" dirty="0"/>
          </a:p>
        </p:txBody>
      </p:sp>
    </p:spTree>
    <p:extLst>
      <p:ext uri="{BB962C8B-B14F-4D97-AF65-F5344CB8AC3E}">
        <p14:creationId xmlns:p14="http://schemas.microsoft.com/office/powerpoint/2010/main" val="3401085775"/>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213</a:t>
            </a:fld>
            <a:endParaRPr kumimoji="1" lang="ja-JP" altLang="en-US" dirty="0"/>
          </a:p>
        </p:txBody>
      </p:sp>
    </p:spTree>
    <p:extLst>
      <p:ext uri="{BB962C8B-B14F-4D97-AF65-F5344CB8AC3E}">
        <p14:creationId xmlns:p14="http://schemas.microsoft.com/office/powerpoint/2010/main" val="1839443053"/>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214</a:t>
            </a:fld>
            <a:endParaRPr kumimoji="1" lang="ja-JP" altLang="en-US" dirty="0"/>
          </a:p>
        </p:txBody>
      </p:sp>
    </p:spTree>
    <p:extLst>
      <p:ext uri="{BB962C8B-B14F-4D97-AF65-F5344CB8AC3E}">
        <p14:creationId xmlns:p14="http://schemas.microsoft.com/office/powerpoint/2010/main" val="1443188598"/>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215</a:t>
            </a:fld>
            <a:endParaRPr kumimoji="1" lang="ja-JP" altLang="en-US" dirty="0"/>
          </a:p>
        </p:txBody>
      </p:sp>
    </p:spTree>
    <p:extLst>
      <p:ext uri="{BB962C8B-B14F-4D97-AF65-F5344CB8AC3E}">
        <p14:creationId xmlns:p14="http://schemas.microsoft.com/office/powerpoint/2010/main" val="3938241642"/>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216</a:t>
            </a:fld>
            <a:endParaRPr kumimoji="1" lang="ja-JP" altLang="en-US" dirty="0"/>
          </a:p>
        </p:txBody>
      </p:sp>
    </p:spTree>
    <p:extLst>
      <p:ext uri="{BB962C8B-B14F-4D97-AF65-F5344CB8AC3E}">
        <p14:creationId xmlns:p14="http://schemas.microsoft.com/office/powerpoint/2010/main" val="3045275231"/>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217</a:t>
            </a:fld>
            <a:endParaRPr kumimoji="1" lang="ja-JP" altLang="en-US" dirty="0"/>
          </a:p>
        </p:txBody>
      </p:sp>
    </p:spTree>
    <p:extLst>
      <p:ext uri="{BB962C8B-B14F-4D97-AF65-F5344CB8AC3E}">
        <p14:creationId xmlns:p14="http://schemas.microsoft.com/office/powerpoint/2010/main" val="944207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16</a:t>
            </a:fld>
            <a:endParaRPr kumimoji="1" lang="ja-JP" altLang="en-US" dirty="0"/>
          </a:p>
        </p:txBody>
      </p:sp>
    </p:spTree>
    <p:extLst>
      <p:ext uri="{BB962C8B-B14F-4D97-AF65-F5344CB8AC3E}">
        <p14:creationId xmlns:p14="http://schemas.microsoft.com/office/powerpoint/2010/main" val="35320753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34</a:t>
            </a:fld>
            <a:endParaRPr kumimoji="1" lang="ja-JP" altLang="en-US" dirty="0"/>
          </a:p>
        </p:txBody>
      </p:sp>
    </p:spTree>
    <p:extLst>
      <p:ext uri="{BB962C8B-B14F-4D97-AF65-F5344CB8AC3E}">
        <p14:creationId xmlns:p14="http://schemas.microsoft.com/office/powerpoint/2010/main" val="2612817613"/>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218</a:t>
            </a:fld>
            <a:endParaRPr kumimoji="1" lang="ja-JP" altLang="en-US" dirty="0"/>
          </a:p>
        </p:txBody>
      </p:sp>
    </p:spTree>
    <p:extLst>
      <p:ext uri="{BB962C8B-B14F-4D97-AF65-F5344CB8AC3E}">
        <p14:creationId xmlns:p14="http://schemas.microsoft.com/office/powerpoint/2010/main" val="236062929"/>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219</a:t>
            </a:fld>
            <a:endParaRPr kumimoji="1" lang="ja-JP" altLang="en-US" dirty="0"/>
          </a:p>
        </p:txBody>
      </p:sp>
    </p:spTree>
    <p:extLst>
      <p:ext uri="{BB962C8B-B14F-4D97-AF65-F5344CB8AC3E}">
        <p14:creationId xmlns:p14="http://schemas.microsoft.com/office/powerpoint/2010/main" val="889636355"/>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220</a:t>
            </a:fld>
            <a:endParaRPr kumimoji="1" lang="ja-JP" altLang="en-US" dirty="0"/>
          </a:p>
        </p:txBody>
      </p:sp>
    </p:spTree>
    <p:extLst>
      <p:ext uri="{BB962C8B-B14F-4D97-AF65-F5344CB8AC3E}">
        <p14:creationId xmlns:p14="http://schemas.microsoft.com/office/powerpoint/2010/main" val="2163363978"/>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221</a:t>
            </a:fld>
            <a:endParaRPr kumimoji="1" lang="ja-JP" altLang="en-US" dirty="0"/>
          </a:p>
        </p:txBody>
      </p:sp>
    </p:spTree>
    <p:extLst>
      <p:ext uri="{BB962C8B-B14F-4D97-AF65-F5344CB8AC3E}">
        <p14:creationId xmlns:p14="http://schemas.microsoft.com/office/powerpoint/2010/main" val="1798561053"/>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222</a:t>
            </a:fld>
            <a:endParaRPr kumimoji="1" lang="ja-JP" altLang="en-US" dirty="0"/>
          </a:p>
        </p:txBody>
      </p:sp>
    </p:spTree>
    <p:extLst>
      <p:ext uri="{BB962C8B-B14F-4D97-AF65-F5344CB8AC3E}">
        <p14:creationId xmlns:p14="http://schemas.microsoft.com/office/powerpoint/2010/main" val="2144365551"/>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223</a:t>
            </a:fld>
            <a:endParaRPr kumimoji="1" lang="ja-JP" altLang="en-US" dirty="0"/>
          </a:p>
        </p:txBody>
      </p:sp>
    </p:spTree>
    <p:extLst>
      <p:ext uri="{BB962C8B-B14F-4D97-AF65-F5344CB8AC3E}">
        <p14:creationId xmlns:p14="http://schemas.microsoft.com/office/powerpoint/2010/main" val="4184522872"/>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224</a:t>
            </a:fld>
            <a:endParaRPr kumimoji="1" lang="ja-JP" altLang="en-US" dirty="0"/>
          </a:p>
        </p:txBody>
      </p:sp>
    </p:spTree>
    <p:extLst>
      <p:ext uri="{BB962C8B-B14F-4D97-AF65-F5344CB8AC3E}">
        <p14:creationId xmlns:p14="http://schemas.microsoft.com/office/powerpoint/2010/main" val="2186131391"/>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225</a:t>
            </a:fld>
            <a:endParaRPr kumimoji="1" lang="ja-JP" altLang="en-US" dirty="0"/>
          </a:p>
        </p:txBody>
      </p:sp>
    </p:spTree>
    <p:extLst>
      <p:ext uri="{BB962C8B-B14F-4D97-AF65-F5344CB8AC3E}">
        <p14:creationId xmlns:p14="http://schemas.microsoft.com/office/powerpoint/2010/main" val="1206946515"/>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226</a:t>
            </a:fld>
            <a:endParaRPr kumimoji="1" lang="ja-JP" altLang="en-US" dirty="0"/>
          </a:p>
        </p:txBody>
      </p:sp>
    </p:spTree>
    <p:extLst>
      <p:ext uri="{BB962C8B-B14F-4D97-AF65-F5344CB8AC3E}">
        <p14:creationId xmlns:p14="http://schemas.microsoft.com/office/powerpoint/2010/main" val="1395119298"/>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227</a:t>
            </a:fld>
            <a:endParaRPr kumimoji="1" lang="ja-JP" altLang="en-US" dirty="0"/>
          </a:p>
        </p:txBody>
      </p:sp>
    </p:spTree>
    <p:extLst>
      <p:ext uri="{BB962C8B-B14F-4D97-AF65-F5344CB8AC3E}">
        <p14:creationId xmlns:p14="http://schemas.microsoft.com/office/powerpoint/2010/main" val="10021883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35</a:t>
            </a:fld>
            <a:endParaRPr kumimoji="1" lang="ja-JP" altLang="en-US" dirty="0"/>
          </a:p>
        </p:txBody>
      </p:sp>
    </p:spTree>
    <p:extLst>
      <p:ext uri="{BB962C8B-B14F-4D97-AF65-F5344CB8AC3E}">
        <p14:creationId xmlns:p14="http://schemas.microsoft.com/office/powerpoint/2010/main" val="3925251681"/>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228</a:t>
            </a:fld>
            <a:endParaRPr kumimoji="1" lang="ja-JP" altLang="en-US" dirty="0"/>
          </a:p>
        </p:txBody>
      </p:sp>
    </p:spTree>
    <p:extLst>
      <p:ext uri="{BB962C8B-B14F-4D97-AF65-F5344CB8AC3E}">
        <p14:creationId xmlns:p14="http://schemas.microsoft.com/office/powerpoint/2010/main" val="2321079057"/>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229</a:t>
            </a:fld>
            <a:endParaRPr kumimoji="1" lang="ja-JP" altLang="en-US" dirty="0"/>
          </a:p>
        </p:txBody>
      </p:sp>
    </p:spTree>
    <p:extLst>
      <p:ext uri="{BB962C8B-B14F-4D97-AF65-F5344CB8AC3E}">
        <p14:creationId xmlns:p14="http://schemas.microsoft.com/office/powerpoint/2010/main" val="2177807677"/>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230</a:t>
            </a:fld>
            <a:endParaRPr kumimoji="1" lang="ja-JP" altLang="en-US" dirty="0"/>
          </a:p>
        </p:txBody>
      </p:sp>
    </p:spTree>
    <p:extLst>
      <p:ext uri="{BB962C8B-B14F-4D97-AF65-F5344CB8AC3E}">
        <p14:creationId xmlns:p14="http://schemas.microsoft.com/office/powerpoint/2010/main" val="1534579596"/>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231</a:t>
            </a:fld>
            <a:endParaRPr kumimoji="1" lang="ja-JP" altLang="en-US" dirty="0"/>
          </a:p>
        </p:txBody>
      </p:sp>
    </p:spTree>
    <p:extLst>
      <p:ext uri="{BB962C8B-B14F-4D97-AF65-F5344CB8AC3E}">
        <p14:creationId xmlns:p14="http://schemas.microsoft.com/office/powerpoint/2010/main" val="3088772383"/>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232</a:t>
            </a:fld>
            <a:endParaRPr kumimoji="1" lang="ja-JP" altLang="en-US" dirty="0"/>
          </a:p>
        </p:txBody>
      </p:sp>
    </p:spTree>
    <p:extLst>
      <p:ext uri="{BB962C8B-B14F-4D97-AF65-F5344CB8AC3E}">
        <p14:creationId xmlns:p14="http://schemas.microsoft.com/office/powerpoint/2010/main" val="1758048452"/>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233</a:t>
            </a:fld>
            <a:endParaRPr kumimoji="1" lang="ja-JP" altLang="en-US" dirty="0"/>
          </a:p>
        </p:txBody>
      </p:sp>
    </p:spTree>
    <p:extLst>
      <p:ext uri="{BB962C8B-B14F-4D97-AF65-F5344CB8AC3E}">
        <p14:creationId xmlns:p14="http://schemas.microsoft.com/office/powerpoint/2010/main" val="1834883093"/>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234</a:t>
            </a:fld>
            <a:endParaRPr kumimoji="1" lang="ja-JP" altLang="en-US" dirty="0"/>
          </a:p>
        </p:txBody>
      </p:sp>
    </p:spTree>
    <p:extLst>
      <p:ext uri="{BB962C8B-B14F-4D97-AF65-F5344CB8AC3E}">
        <p14:creationId xmlns:p14="http://schemas.microsoft.com/office/powerpoint/2010/main" val="4132616183"/>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235</a:t>
            </a:fld>
            <a:endParaRPr kumimoji="1" lang="ja-JP" altLang="en-US" dirty="0"/>
          </a:p>
        </p:txBody>
      </p:sp>
    </p:spTree>
    <p:extLst>
      <p:ext uri="{BB962C8B-B14F-4D97-AF65-F5344CB8AC3E}">
        <p14:creationId xmlns:p14="http://schemas.microsoft.com/office/powerpoint/2010/main" val="2024392656"/>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236</a:t>
            </a:fld>
            <a:endParaRPr kumimoji="1" lang="ja-JP" altLang="en-US" dirty="0"/>
          </a:p>
        </p:txBody>
      </p:sp>
    </p:spTree>
    <p:extLst>
      <p:ext uri="{BB962C8B-B14F-4D97-AF65-F5344CB8AC3E}">
        <p14:creationId xmlns:p14="http://schemas.microsoft.com/office/powerpoint/2010/main" val="1459615992"/>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237</a:t>
            </a:fld>
            <a:endParaRPr kumimoji="1" lang="ja-JP" altLang="en-US" dirty="0"/>
          </a:p>
        </p:txBody>
      </p:sp>
    </p:spTree>
    <p:extLst>
      <p:ext uri="{BB962C8B-B14F-4D97-AF65-F5344CB8AC3E}">
        <p14:creationId xmlns:p14="http://schemas.microsoft.com/office/powerpoint/2010/main" val="11674341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36</a:t>
            </a:fld>
            <a:endParaRPr kumimoji="1" lang="ja-JP" altLang="en-US" dirty="0"/>
          </a:p>
        </p:txBody>
      </p:sp>
    </p:spTree>
    <p:extLst>
      <p:ext uri="{BB962C8B-B14F-4D97-AF65-F5344CB8AC3E}">
        <p14:creationId xmlns:p14="http://schemas.microsoft.com/office/powerpoint/2010/main" val="2875537369"/>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238</a:t>
            </a:fld>
            <a:endParaRPr kumimoji="1" lang="ja-JP" altLang="en-US" dirty="0"/>
          </a:p>
        </p:txBody>
      </p:sp>
    </p:spTree>
    <p:extLst>
      <p:ext uri="{BB962C8B-B14F-4D97-AF65-F5344CB8AC3E}">
        <p14:creationId xmlns:p14="http://schemas.microsoft.com/office/powerpoint/2010/main" val="441122051"/>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239</a:t>
            </a:fld>
            <a:endParaRPr kumimoji="1" lang="ja-JP" altLang="en-US" dirty="0"/>
          </a:p>
        </p:txBody>
      </p:sp>
    </p:spTree>
    <p:extLst>
      <p:ext uri="{BB962C8B-B14F-4D97-AF65-F5344CB8AC3E}">
        <p14:creationId xmlns:p14="http://schemas.microsoft.com/office/powerpoint/2010/main" val="1085450957"/>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240</a:t>
            </a:fld>
            <a:endParaRPr kumimoji="1" lang="ja-JP" altLang="en-US" dirty="0"/>
          </a:p>
        </p:txBody>
      </p:sp>
    </p:spTree>
    <p:extLst>
      <p:ext uri="{BB962C8B-B14F-4D97-AF65-F5344CB8AC3E}">
        <p14:creationId xmlns:p14="http://schemas.microsoft.com/office/powerpoint/2010/main" val="3930909980"/>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241</a:t>
            </a:fld>
            <a:endParaRPr kumimoji="1" lang="ja-JP" altLang="en-US" dirty="0"/>
          </a:p>
        </p:txBody>
      </p:sp>
    </p:spTree>
    <p:extLst>
      <p:ext uri="{BB962C8B-B14F-4D97-AF65-F5344CB8AC3E}">
        <p14:creationId xmlns:p14="http://schemas.microsoft.com/office/powerpoint/2010/main" val="3978464059"/>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242</a:t>
            </a:fld>
            <a:endParaRPr kumimoji="1" lang="ja-JP" altLang="en-US" dirty="0"/>
          </a:p>
        </p:txBody>
      </p:sp>
    </p:spTree>
    <p:extLst>
      <p:ext uri="{BB962C8B-B14F-4D97-AF65-F5344CB8AC3E}">
        <p14:creationId xmlns:p14="http://schemas.microsoft.com/office/powerpoint/2010/main" val="3562513991"/>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243</a:t>
            </a:fld>
            <a:endParaRPr kumimoji="1" lang="ja-JP" altLang="en-US" dirty="0"/>
          </a:p>
        </p:txBody>
      </p:sp>
    </p:spTree>
    <p:extLst>
      <p:ext uri="{BB962C8B-B14F-4D97-AF65-F5344CB8AC3E}">
        <p14:creationId xmlns:p14="http://schemas.microsoft.com/office/powerpoint/2010/main" val="3100677347"/>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244</a:t>
            </a:fld>
            <a:endParaRPr kumimoji="1" lang="ja-JP" altLang="en-US" dirty="0"/>
          </a:p>
        </p:txBody>
      </p:sp>
    </p:spTree>
    <p:extLst>
      <p:ext uri="{BB962C8B-B14F-4D97-AF65-F5344CB8AC3E}">
        <p14:creationId xmlns:p14="http://schemas.microsoft.com/office/powerpoint/2010/main" val="1606454423"/>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245</a:t>
            </a:fld>
            <a:endParaRPr kumimoji="1" lang="ja-JP" altLang="en-US" dirty="0"/>
          </a:p>
        </p:txBody>
      </p:sp>
    </p:spTree>
    <p:extLst>
      <p:ext uri="{BB962C8B-B14F-4D97-AF65-F5344CB8AC3E}">
        <p14:creationId xmlns:p14="http://schemas.microsoft.com/office/powerpoint/2010/main" val="3115189005"/>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246</a:t>
            </a:fld>
            <a:endParaRPr kumimoji="1" lang="ja-JP" altLang="en-US" dirty="0"/>
          </a:p>
        </p:txBody>
      </p:sp>
    </p:spTree>
    <p:extLst>
      <p:ext uri="{BB962C8B-B14F-4D97-AF65-F5344CB8AC3E}">
        <p14:creationId xmlns:p14="http://schemas.microsoft.com/office/powerpoint/2010/main" val="3787394896"/>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248</a:t>
            </a:fld>
            <a:endParaRPr kumimoji="1" lang="ja-JP" altLang="en-US" dirty="0"/>
          </a:p>
        </p:txBody>
      </p:sp>
    </p:spTree>
    <p:extLst>
      <p:ext uri="{BB962C8B-B14F-4D97-AF65-F5344CB8AC3E}">
        <p14:creationId xmlns:p14="http://schemas.microsoft.com/office/powerpoint/2010/main" val="11348113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37</a:t>
            </a:fld>
            <a:endParaRPr kumimoji="1" lang="ja-JP" altLang="en-US" dirty="0"/>
          </a:p>
        </p:txBody>
      </p:sp>
    </p:spTree>
    <p:extLst>
      <p:ext uri="{BB962C8B-B14F-4D97-AF65-F5344CB8AC3E}">
        <p14:creationId xmlns:p14="http://schemas.microsoft.com/office/powerpoint/2010/main" val="3684716925"/>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249</a:t>
            </a:fld>
            <a:endParaRPr kumimoji="1" lang="ja-JP" altLang="en-US" dirty="0"/>
          </a:p>
        </p:txBody>
      </p:sp>
    </p:spTree>
    <p:extLst>
      <p:ext uri="{BB962C8B-B14F-4D97-AF65-F5344CB8AC3E}">
        <p14:creationId xmlns:p14="http://schemas.microsoft.com/office/powerpoint/2010/main" val="2113528315"/>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250</a:t>
            </a:fld>
            <a:endParaRPr kumimoji="1" lang="ja-JP" altLang="en-US" dirty="0"/>
          </a:p>
        </p:txBody>
      </p:sp>
    </p:spTree>
    <p:extLst>
      <p:ext uri="{BB962C8B-B14F-4D97-AF65-F5344CB8AC3E}">
        <p14:creationId xmlns:p14="http://schemas.microsoft.com/office/powerpoint/2010/main" val="3212073678"/>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251</a:t>
            </a:fld>
            <a:endParaRPr kumimoji="1" lang="ja-JP" altLang="en-US" dirty="0"/>
          </a:p>
        </p:txBody>
      </p:sp>
    </p:spTree>
    <p:extLst>
      <p:ext uri="{BB962C8B-B14F-4D97-AF65-F5344CB8AC3E}">
        <p14:creationId xmlns:p14="http://schemas.microsoft.com/office/powerpoint/2010/main" val="1551102908"/>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252</a:t>
            </a:fld>
            <a:endParaRPr kumimoji="1" lang="ja-JP" altLang="en-US" dirty="0"/>
          </a:p>
        </p:txBody>
      </p:sp>
    </p:spTree>
    <p:extLst>
      <p:ext uri="{BB962C8B-B14F-4D97-AF65-F5344CB8AC3E}">
        <p14:creationId xmlns:p14="http://schemas.microsoft.com/office/powerpoint/2010/main" val="1436798378"/>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253</a:t>
            </a:fld>
            <a:endParaRPr kumimoji="1" lang="ja-JP" altLang="en-US" dirty="0"/>
          </a:p>
        </p:txBody>
      </p:sp>
    </p:spTree>
    <p:extLst>
      <p:ext uri="{BB962C8B-B14F-4D97-AF65-F5344CB8AC3E}">
        <p14:creationId xmlns:p14="http://schemas.microsoft.com/office/powerpoint/2010/main" val="2017233468"/>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254</a:t>
            </a:fld>
            <a:endParaRPr kumimoji="1" lang="ja-JP" altLang="en-US" dirty="0"/>
          </a:p>
        </p:txBody>
      </p:sp>
    </p:spTree>
    <p:extLst>
      <p:ext uri="{BB962C8B-B14F-4D97-AF65-F5344CB8AC3E}">
        <p14:creationId xmlns:p14="http://schemas.microsoft.com/office/powerpoint/2010/main" val="4263265749"/>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255</a:t>
            </a:fld>
            <a:endParaRPr kumimoji="1" lang="ja-JP" altLang="en-US" dirty="0"/>
          </a:p>
        </p:txBody>
      </p:sp>
    </p:spTree>
    <p:extLst>
      <p:ext uri="{BB962C8B-B14F-4D97-AF65-F5344CB8AC3E}">
        <p14:creationId xmlns:p14="http://schemas.microsoft.com/office/powerpoint/2010/main" val="1598138217"/>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256</a:t>
            </a:fld>
            <a:endParaRPr kumimoji="1" lang="ja-JP" altLang="en-US" dirty="0"/>
          </a:p>
        </p:txBody>
      </p:sp>
    </p:spTree>
    <p:extLst>
      <p:ext uri="{BB962C8B-B14F-4D97-AF65-F5344CB8AC3E}">
        <p14:creationId xmlns:p14="http://schemas.microsoft.com/office/powerpoint/2010/main" val="2413322861"/>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257</a:t>
            </a:fld>
            <a:endParaRPr kumimoji="1" lang="ja-JP" altLang="en-US" dirty="0"/>
          </a:p>
        </p:txBody>
      </p:sp>
    </p:spTree>
    <p:extLst>
      <p:ext uri="{BB962C8B-B14F-4D97-AF65-F5344CB8AC3E}">
        <p14:creationId xmlns:p14="http://schemas.microsoft.com/office/powerpoint/2010/main" val="2197355384"/>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258</a:t>
            </a:fld>
            <a:endParaRPr kumimoji="1" lang="ja-JP" altLang="en-US" dirty="0"/>
          </a:p>
        </p:txBody>
      </p:sp>
    </p:spTree>
    <p:extLst>
      <p:ext uri="{BB962C8B-B14F-4D97-AF65-F5344CB8AC3E}">
        <p14:creationId xmlns:p14="http://schemas.microsoft.com/office/powerpoint/2010/main" val="41597551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38</a:t>
            </a:fld>
            <a:endParaRPr kumimoji="1" lang="ja-JP" altLang="en-US" dirty="0"/>
          </a:p>
        </p:txBody>
      </p:sp>
    </p:spTree>
    <p:extLst>
      <p:ext uri="{BB962C8B-B14F-4D97-AF65-F5344CB8AC3E}">
        <p14:creationId xmlns:p14="http://schemas.microsoft.com/office/powerpoint/2010/main" val="3830546644"/>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259</a:t>
            </a:fld>
            <a:endParaRPr kumimoji="1" lang="ja-JP" altLang="en-US" dirty="0"/>
          </a:p>
        </p:txBody>
      </p:sp>
    </p:spTree>
    <p:extLst>
      <p:ext uri="{BB962C8B-B14F-4D97-AF65-F5344CB8AC3E}">
        <p14:creationId xmlns:p14="http://schemas.microsoft.com/office/powerpoint/2010/main" val="2193474711"/>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260</a:t>
            </a:fld>
            <a:endParaRPr kumimoji="1" lang="ja-JP" altLang="en-US" dirty="0"/>
          </a:p>
        </p:txBody>
      </p:sp>
    </p:spTree>
    <p:extLst>
      <p:ext uri="{BB962C8B-B14F-4D97-AF65-F5344CB8AC3E}">
        <p14:creationId xmlns:p14="http://schemas.microsoft.com/office/powerpoint/2010/main" val="1719359407"/>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261</a:t>
            </a:fld>
            <a:endParaRPr kumimoji="1" lang="ja-JP" altLang="en-US" dirty="0"/>
          </a:p>
        </p:txBody>
      </p:sp>
    </p:spTree>
    <p:extLst>
      <p:ext uri="{BB962C8B-B14F-4D97-AF65-F5344CB8AC3E}">
        <p14:creationId xmlns:p14="http://schemas.microsoft.com/office/powerpoint/2010/main" val="2318708780"/>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262</a:t>
            </a:fld>
            <a:endParaRPr kumimoji="1" lang="ja-JP" altLang="en-US" dirty="0"/>
          </a:p>
        </p:txBody>
      </p:sp>
    </p:spTree>
    <p:extLst>
      <p:ext uri="{BB962C8B-B14F-4D97-AF65-F5344CB8AC3E}">
        <p14:creationId xmlns:p14="http://schemas.microsoft.com/office/powerpoint/2010/main" val="339203812"/>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263</a:t>
            </a:fld>
            <a:endParaRPr kumimoji="1" lang="ja-JP" altLang="en-US" dirty="0"/>
          </a:p>
        </p:txBody>
      </p:sp>
    </p:spTree>
    <p:extLst>
      <p:ext uri="{BB962C8B-B14F-4D97-AF65-F5344CB8AC3E}">
        <p14:creationId xmlns:p14="http://schemas.microsoft.com/office/powerpoint/2010/main" val="3469035433"/>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264</a:t>
            </a:fld>
            <a:endParaRPr kumimoji="1" lang="ja-JP" altLang="en-US" dirty="0"/>
          </a:p>
        </p:txBody>
      </p:sp>
    </p:spTree>
    <p:extLst>
      <p:ext uri="{BB962C8B-B14F-4D97-AF65-F5344CB8AC3E}">
        <p14:creationId xmlns:p14="http://schemas.microsoft.com/office/powerpoint/2010/main" val="3723859611"/>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265</a:t>
            </a:fld>
            <a:endParaRPr kumimoji="1" lang="ja-JP" altLang="en-US" dirty="0"/>
          </a:p>
        </p:txBody>
      </p:sp>
    </p:spTree>
    <p:extLst>
      <p:ext uri="{BB962C8B-B14F-4D97-AF65-F5344CB8AC3E}">
        <p14:creationId xmlns:p14="http://schemas.microsoft.com/office/powerpoint/2010/main" val="3535736934"/>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266</a:t>
            </a:fld>
            <a:endParaRPr kumimoji="1" lang="ja-JP" altLang="en-US" dirty="0"/>
          </a:p>
        </p:txBody>
      </p:sp>
    </p:spTree>
    <p:extLst>
      <p:ext uri="{BB962C8B-B14F-4D97-AF65-F5344CB8AC3E}">
        <p14:creationId xmlns:p14="http://schemas.microsoft.com/office/powerpoint/2010/main" val="638658717"/>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267</a:t>
            </a:fld>
            <a:endParaRPr kumimoji="1" lang="ja-JP" altLang="en-US" dirty="0"/>
          </a:p>
        </p:txBody>
      </p:sp>
    </p:spTree>
    <p:extLst>
      <p:ext uri="{BB962C8B-B14F-4D97-AF65-F5344CB8AC3E}">
        <p14:creationId xmlns:p14="http://schemas.microsoft.com/office/powerpoint/2010/main" val="1229801991"/>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268</a:t>
            </a:fld>
            <a:endParaRPr kumimoji="1" lang="ja-JP" altLang="en-US" dirty="0"/>
          </a:p>
        </p:txBody>
      </p:sp>
    </p:spTree>
    <p:extLst>
      <p:ext uri="{BB962C8B-B14F-4D97-AF65-F5344CB8AC3E}">
        <p14:creationId xmlns:p14="http://schemas.microsoft.com/office/powerpoint/2010/main" val="33070302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39</a:t>
            </a:fld>
            <a:endParaRPr kumimoji="1" lang="ja-JP" altLang="en-US" dirty="0"/>
          </a:p>
        </p:txBody>
      </p:sp>
    </p:spTree>
    <p:extLst>
      <p:ext uri="{BB962C8B-B14F-4D97-AF65-F5344CB8AC3E}">
        <p14:creationId xmlns:p14="http://schemas.microsoft.com/office/powerpoint/2010/main" val="3048625561"/>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269</a:t>
            </a:fld>
            <a:endParaRPr kumimoji="1" lang="ja-JP" altLang="en-US" dirty="0"/>
          </a:p>
        </p:txBody>
      </p:sp>
    </p:spTree>
    <p:extLst>
      <p:ext uri="{BB962C8B-B14F-4D97-AF65-F5344CB8AC3E}">
        <p14:creationId xmlns:p14="http://schemas.microsoft.com/office/powerpoint/2010/main" val="1201094562"/>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270</a:t>
            </a:fld>
            <a:endParaRPr kumimoji="1" lang="ja-JP" altLang="en-US" dirty="0"/>
          </a:p>
        </p:txBody>
      </p:sp>
    </p:spTree>
    <p:extLst>
      <p:ext uri="{BB962C8B-B14F-4D97-AF65-F5344CB8AC3E}">
        <p14:creationId xmlns:p14="http://schemas.microsoft.com/office/powerpoint/2010/main" val="3238128990"/>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271</a:t>
            </a:fld>
            <a:endParaRPr kumimoji="1" lang="ja-JP" altLang="en-US" dirty="0"/>
          </a:p>
        </p:txBody>
      </p:sp>
    </p:spTree>
    <p:extLst>
      <p:ext uri="{BB962C8B-B14F-4D97-AF65-F5344CB8AC3E}">
        <p14:creationId xmlns:p14="http://schemas.microsoft.com/office/powerpoint/2010/main" val="1242413422"/>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272</a:t>
            </a:fld>
            <a:endParaRPr kumimoji="1" lang="ja-JP" altLang="en-US" dirty="0"/>
          </a:p>
        </p:txBody>
      </p:sp>
    </p:spTree>
    <p:extLst>
      <p:ext uri="{BB962C8B-B14F-4D97-AF65-F5344CB8AC3E}">
        <p14:creationId xmlns:p14="http://schemas.microsoft.com/office/powerpoint/2010/main" val="3073219282"/>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273</a:t>
            </a:fld>
            <a:endParaRPr kumimoji="1" lang="ja-JP" altLang="en-US" dirty="0"/>
          </a:p>
        </p:txBody>
      </p:sp>
    </p:spTree>
    <p:extLst>
      <p:ext uri="{BB962C8B-B14F-4D97-AF65-F5344CB8AC3E}">
        <p14:creationId xmlns:p14="http://schemas.microsoft.com/office/powerpoint/2010/main" val="3142261853"/>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274</a:t>
            </a:fld>
            <a:endParaRPr kumimoji="1" lang="ja-JP" altLang="en-US" dirty="0"/>
          </a:p>
        </p:txBody>
      </p:sp>
    </p:spTree>
    <p:extLst>
      <p:ext uri="{BB962C8B-B14F-4D97-AF65-F5344CB8AC3E}">
        <p14:creationId xmlns:p14="http://schemas.microsoft.com/office/powerpoint/2010/main" val="1955622476"/>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275</a:t>
            </a:fld>
            <a:endParaRPr kumimoji="1" lang="ja-JP" altLang="en-US" dirty="0"/>
          </a:p>
        </p:txBody>
      </p:sp>
    </p:spTree>
    <p:extLst>
      <p:ext uri="{BB962C8B-B14F-4D97-AF65-F5344CB8AC3E}">
        <p14:creationId xmlns:p14="http://schemas.microsoft.com/office/powerpoint/2010/main" val="268059122"/>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276</a:t>
            </a:fld>
            <a:endParaRPr kumimoji="1" lang="ja-JP" altLang="en-US" dirty="0"/>
          </a:p>
        </p:txBody>
      </p:sp>
    </p:spTree>
    <p:extLst>
      <p:ext uri="{BB962C8B-B14F-4D97-AF65-F5344CB8AC3E}">
        <p14:creationId xmlns:p14="http://schemas.microsoft.com/office/powerpoint/2010/main" val="1333954448"/>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277</a:t>
            </a:fld>
            <a:endParaRPr kumimoji="1" lang="ja-JP" altLang="en-US" dirty="0"/>
          </a:p>
        </p:txBody>
      </p:sp>
    </p:spTree>
    <p:extLst>
      <p:ext uri="{BB962C8B-B14F-4D97-AF65-F5344CB8AC3E}">
        <p14:creationId xmlns:p14="http://schemas.microsoft.com/office/powerpoint/2010/main" val="3438536684"/>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278</a:t>
            </a:fld>
            <a:endParaRPr kumimoji="1" lang="ja-JP" altLang="en-US" dirty="0"/>
          </a:p>
        </p:txBody>
      </p:sp>
    </p:spTree>
    <p:extLst>
      <p:ext uri="{BB962C8B-B14F-4D97-AF65-F5344CB8AC3E}">
        <p14:creationId xmlns:p14="http://schemas.microsoft.com/office/powerpoint/2010/main" val="34042218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40</a:t>
            </a:fld>
            <a:endParaRPr kumimoji="1" lang="ja-JP" altLang="en-US" dirty="0"/>
          </a:p>
        </p:txBody>
      </p:sp>
    </p:spTree>
    <p:extLst>
      <p:ext uri="{BB962C8B-B14F-4D97-AF65-F5344CB8AC3E}">
        <p14:creationId xmlns:p14="http://schemas.microsoft.com/office/powerpoint/2010/main" val="1693666134"/>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279</a:t>
            </a:fld>
            <a:endParaRPr kumimoji="1" lang="ja-JP" altLang="en-US" dirty="0"/>
          </a:p>
        </p:txBody>
      </p:sp>
    </p:spTree>
    <p:extLst>
      <p:ext uri="{BB962C8B-B14F-4D97-AF65-F5344CB8AC3E}">
        <p14:creationId xmlns:p14="http://schemas.microsoft.com/office/powerpoint/2010/main" val="2412153104"/>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280</a:t>
            </a:fld>
            <a:endParaRPr kumimoji="1" lang="ja-JP" altLang="en-US" dirty="0"/>
          </a:p>
        </p:txBody>
      </p:sp>
    </p:spTree>
    <p:extLst>
      <p:ext uri="{BB962C8B-B14F-4D97-AF65-F5344CB8AC3E}">
        <p14:creationId xmlns:p14="http://schemas.microsoft.com/office/powerpoint/2010/main" val="2352484227"/>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281</a:t>
            </a:fld>
            <a:endParaRPr kumimoji="1" lang="ja-JP" altLang="en-US" dirty="0"/>
          </a:p>
        </p:txBody>
      </p:sp>
    </p:spTree>
    <p:extLst>
      <p:ext uri="{BB962C8B-B14F-4D97-AF65-F5344CB8AC3E}">
        <p14:creationId xmlns:p14="http://schemas.microsoft.com/office/powerpoint/2010/main" val="237280039"/>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282</a:t>
            </a:fld>
            <a:endParaRPr kumimoji="1" lang="ja-JP" altLang="en-US" dirty="0"/>
          </a:p>
        </p:txBody>
      </p:sp>
    </p:spTree>
    <p:extLst>
      <p:ext uri="{BB962C8B-B14F-4D97-AF65-F5344CB8AC3E}">
        <p14:creationId xmlns:p14="http://schemas.microsoft.com/office/powerpoint/2010/main" val="4258715958"/>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283</a:t>
            </a:fld>
            <a:endParaRPr kumimoji="1" lang="ja-JP" altLang="en-US" dirty="0"/>
          </a:p>
        </p:txBody>
      </p:sp>
    </p:spTree>
    <p:extLst>
      <p:ext uri="{BB962C8B-B14F-4D97-AF65-F5344CB8AC3E}">
        <p14:creationId xmlns:p14="http://schemas.microsoft.com/office/powerpoint/2010/main" val="374678521"/>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284</a:t>
            </a:fld>
            <a:endParaRPr kumimoji="1" lang="ja-JP" altLang="en-US" dirty="0"/>
          </a:p>
        </p:txBody>
      </p:sp>
    </p:spTree>
    <p:extLst>
      <p:ext uri="{BB962C8B-B14F-4D97-AF65-F5344CB8AC3E}">
        <p14:creationId xmlns:p14="http://schemas.microsoft.com/office/powerpoint/2010/main" val="533755256"/>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286</a:t>
            </a:fld>
            <a:endParaRPr kumimoji="1" lang="ja-JP" altLang="en-US" dirty="0"/>
          </a:p>
        </p:txBody>
      </p:sp>
    </p:spTree>
    <p:extLst>
      <p:ext uri="{BB962C8B-B14F-4D97-AF65-F5344CB8AC3E}">
        <p14:creationId xmlns:p14="http://schemas.microsoft.com/office/powerpoint/2010/main" val="2262950217"/>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287</a:t>
            </a:fld>
            <a:endParaRPr kumimoji="1" lang="ja-JP" altLang="en-US" dirty="0"/>
          </a:p>
        </p:txBody>
      </p:sp>
    </p:spTree>
    <p:extLst>
      <p:ext uri="{BB962C8B-B14F-4D97-AF65-F5344CB8AC3E}">
        <p14:creationId xmlns:p14="http://schemas.microsoft.com/office/powerpoint/2010/main" val="2456436593"/>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288</a:t>
            </a:fld>
            <a:endParaRPr kumimoji="1" lang="ja-JP" altLang="en-US" dirty="0"/>
          </a:p>
        </p:txBody>
      </p:sp>
    </p:spTree>
    <p:extLst>
      <p:ext uri="{BB962C8B-B14F-4D97-AF65-F5344CB8AC3E}">
        <p14:creationId xmlns:p14="http://schemas.microsoft.com/office/powerpoint/2010/main" val="4122677424"/>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289</a:t>
            </a:fld>
            <a:endParaRPr kumimoji="1" lang="ja-JP" altLang="en-US" dirty="0"/>
          </a:p>
        </p:txBody>
      </p:sp>
    </p:spTree>
    <p:extLst>
      <p:ext uri="{BB962C8B-B14F-4D97-AF65-F5344CB8AC3E}">
        <p14:creationId xmlns:p14="http://schemas.microsoft.com/office/powerpoint/2010/main" val="14284759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42</a:t>
            </a:fld>
            <a:endParaRPr kumimoji="1" lang="ja-JP" altLang="en-US" dirty="0"/>
          </a:p>
        </p:txBody>
      </p:sp>
    </p:spTree>
    <p:extLst>
      <p:ext uri="{BB962C8B-B14F-4D97-AF65-F5344CB8AC3E}">
        <p14:creationId xmlns:p14="http://schemas.microsoft.com/office/powerpoint/2010/main" val="1046887863"/>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290</a:t>
            </a:fld>
            <a:endParaRPr kumimoji="1" lang="ja-JP" altLang="en-US" dirty="0"/>
          </a:p>
        </p:txBody>
      </p:sp>
    </p:spTree>
    <p:extLst>
      <p:ext uri="{BB962C8B-B14F-4D97-AF65-F5344CB8AC3E}">
        <p14:creationId xmlns:p14="http://schemas.microsoft.com/office/powerpoint/2010/main" val="555437516"/>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291</a:t>
            </a:fld>
            <a:endParaRPr kumimoji="1" lang="ja-JP" altLang="en-US" dirty="0"/>
          </a:p>
        </p:txBody>
      </p:sp>
    </p:spTree>
    <p:extLst>
      <p:ext uri="{BB962C8B-B14F-4D97-AF65-F5344CB8AC3E}">
        <p14:creationId xmlns:p14="http://schemas.microsoft.com/office/powerpoint/2010/main" val="233289839"/>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292</a:t>
            </a:fld>
            <a:endParaRPr kumimoji="1" lang="ja-JP" altLang="en-US" dirty="0"/>
          </a:p>
        </p:txBody>
      </p:sp>
    </p:spTree>
    <p:extLst>
      <p:ext uri="{BB962C8B-B14F-4D97-AF65-F5344CB8AC3E}">
        <p14:creationId xmlns:p14="http://schemas.microsoft.com/office/powerpoint/2010/main" val="3914426771"/>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293</a:t>
            </a:fld>
            <a:endParaRPr kumimoji="1" lang="ja-JP" altLang="en-US" dirty="0"/>
          </a:p>
        </p:txBody>
      </p:sp>
    </p:spTree>
    <p:extLst>
      <p:ext uri="{BB962C8B-B14F-4D97-AF65-F5344CB8AC3E}">
        <p14:creationId xmlns:p14="http://schemas.microsoft.com/office/powerpoint/2010/main" val="4129943654"/>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294</a:t>
            </a:fld>
            <a:endParaRPr kumimoji="1" lang="ja-JP" altLang="en-US" dirty="0"/>
          </a:p>
        </p:txBody>
      </p:sp>
    </p:spTree>
    <p:extLst>
      <p:ext uri="{BB962C8B-B14F-4D97-AF65-F5344CB8AC3E}">
        <p14:creationId xmlns:p14="http://schemas.microsoft.com/office/powerpoint/2010/main" val="2510653253"/>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295</a:t>
            </a:fld>
            <a:endParaRPr kumimoji="1" lang="ja-JP" altLang="en-US" dirty="0"/>
          </a:p>
        </p:txBody>
      </p:sp>
    </p:spTree>
    <p:extLst>
      <p:ext uri="{BB962C8B-B14F-4D97-AF65-F5344CB8AC3E}">
        <p14:creationId xmlns:p14="http://schemas.microsoft.com/office/powerpoint/2010/main" val="1089674824"/>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296</a:t>
            </a:fld>
            <a:endParaRPr kumimoji="1" lang="ja-JP" altLang="en-US" dirty="0"/>
          </a:p>
        </p:txBody>
      </p:sp>
    </p:spTree>
    <p:extLst>
      <p:ext uri="{BB962C8B-B14F-4D97-AF65-F5344CB8AC3E}">
        <p14:creationId xmlns:p14="http://schemas.microsoft.com/office/powerpoint/2010/main" val="1607808595"/>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297</a:t>
            </a:fld>
            <a:endParaRPr kumimoji="1" lang="ja-JP" altLang="en-US" dirty="0"/>
          </a:p>
        </p:txBody>
      </p:sp>
    </p:spTree>
    <p:extLst>
      <p:ext uri="{BB962C8B-B14F-4D97-AF65-F5344CB8AC3E}">
        <p14:creationId xmlns:p14="http://schemas.microsoft.com/office/powerpoint/2010/main" val="2709163289"/>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298</a:t>
            </a:fld>
            <a:endParaRPr kumimoji="1" lang="ja-JP" altLang="en-US" dirty="0"/>
          </a:p>
        </p:txBody>
      </p:sp>
    </p:spTree>
    <p:extLst>
      <p:ext uri="{BB962C8B-B14F-4D97-AF65-F5344CB8AC3E}">
        <p14:creationId xmlns:p14="http://schemas.microsoft.com/office/powerpoint/2010/main" val="638642490"/>
      </p:ext>
    </p:extLst>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299</a:t>
            </a:fld>
            <a:endParaRPr kumimoji="1" lang="ja-JP" altLang="en-US" dirty="0"/>
          </a:p>
        </p:txBody>
      </p:sp>
    </p:spTree>
    <p:extLst>
      <p:ext uri="{BB962C8B-B14F-4D97-AF65-F5344CB8AC3E}">
        <p14:creationId xmlns:p14="http://schemas.microsoft.com/office/powerpoint/2010/main" val="16298227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43</a:t>
            </a:fld>
            <a:endParaRPr kumimoji="1" lang="ja-JP" altLang="en-US" dirty="0"/>
          </a:p>
        </p:txBody>
      </p:sp>
    </p:spTree>
    <p:extLst>
      <p:ext uri="{BB962C8B-B14F-4D97-AF65-F5344CB8AC3E}">
        <p14:creationId xmlns:p14="http://schemas.microsoft.com/office/powerpoint/2010/main" val="29792917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44</a:t>
            </a:fld>
            <a:endParaRPr kumimoji="1" lang="ja-JP" altLang="en-US" dirty="0"/>
          </a:p>
        </p:txBody>
      </p:sp>
    </p:spTree>
    <p:extLst>
      <p:ext uri="{BB962C8B-B14F-4D97-AF65-F5344CB8AC3E}">
        <p14:creationId xmlns:p14="http://schemas.microsoft.com/office/powerpoint/2010/main" val="1752397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17</a:t>
            </a:fld>
            <a:endParaRPr kumimoji="1" lang="ja-JP" altLang="en-US" dirty="0"/>
          </a:p>
        </p:txBody>
      </p:sp>
    </p:spTree>
    <p:extLst>
      <p:ext uri="{BB962C8B-B14F-4D97-AF65-F5344CB8AC3E}">
        <p14:creationId xmlns:p14="http://schemas.microsoft.com/office/powerpoint/2010/main" val="32790935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45</a:t>
            </a:fld>
            <a:endParaRPr kumimoji="1" lang="ja-JP" altLang="en-US" dirty="0"/>
          </a:p>
        </p:txBody>
      </p:sp>
    </p:spTree>
    <p:extLst>
      <p:ext uri="{BB962C8B-B14F-4D97-AF65-F5344CB8AC3E}">
        <p14:creationId xmlns:p14="http://schemas.microsoft.com/office/powerpoint/2010/main" val="34319361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46</a:t>
            </a:fld>
            <a:endParaRPr kumimoji="1" lang="ja-JP" altLang="en-US" dirty="0"/>
          </a:p>
        </p:txBody>
      </p:sp>
    </p:spTree>
    <p:extLst>
      <p:ext uri="{BB962C8B-B14F-4D97-AF65-F5344CB8AC3E}">
        <p14:creationId xmlns:p14="http://schemas.microsoft.com/office/powerpoint/2010/main" val="9562308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47</a:t>
            </a:fld>
            <a:endParaRPr kumimoji="1" lang="ja-JP" altLang="en-US" dirty="0"/>
          </a:p>
        </p:txBody>
      </p:sp>
    </p:spTree>
    <p:extLst>
      <p:ext uri="{BB962C8B-B14F-4D97-AF65-F5344CB8AC3E}">
        <p14:creationId xmlns:p14="http://schemas.microsoft.com/office/powerpoint/2010/main" val="9033717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48</a:t>
            </a:fld>
            <a:endParaRPr kumimoji="1" lang="ja-JP" altLang="en-US" dirty="0"/>
          </a:p>
        </p:txBody>
      </p:sp>
    </p:spTree>
    <p:extLst>
      <p:ext uri="{BB962C8B-B14F-4D97-AF65-F5344CB8AC3E}">
        <p14:creationId xmlns:p14="http://schemas.microsoft.com/office/powerpoint/2010/main" val="41231381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49</a:t>
            </a:fld>
            <a:endParaRPr kumimoji="1" lang="ja-JP" altLang="en-US" dirty="0"/>
          </a:p>
        </p:txBody>
      </p:sp>
    </p:spTree>
    <p:extLst>
      <p:ext uri="{BB962C8B-B14F-4D97-AF65-F5344CB8AC3E}">
        <p14:creationId xmlns:p14="http://schemas.microsoft.com/office/powerpoint/2010/main" val="34211873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50</a:t>
            </a:fld>
            <a:endParaRPr kumimoji="1" lang="ja-JP" altLang="en-US" dirty="0"/>
          </a:p>
        </p:txBody>
      </p:sp>
    </p:spTree>
    <p:extLst>
      <p:ext uri="{BB962C8B-B14F-4D97-AF65-F5344CB8AC3E}">
        <p14:creationId xmlns:p14="http://schemas.microsoft.com/office/powerpoint/2010/main" val="20055344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51</a:t>
            </a:fld>
            <a:endParaRPr kumimoji="1" lang="ja-JP" altLang="en-US" dirty="0"/>
          </a:p>
        </p:txBody>
      </p:sp>
    </p:spTree>
    <p:extLst>
      <p:ext uri="{BB962C8B-B14F-4D97-AF65-F5344CB8AC3E}">
        <p14:creationId xmlns:p14="http://schemas.microsoft.com/office/powerpoint/2010/main" val="39778356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52</a:t>
            </a:fld>
            <a:endParaRPr kumimoji="1" lang="ja-JP" altLang="en-US" dirty="0"/>
          </a:p>
        </p:txBody>
      </p:sp>
    </p:spTree>
    <p:extLst>
      <p:ext uri="{BB962C8B-B14F-4D97-AF65-F5344CB8AC3E}">
        <p14:creationId xmlns:p14="http://schemas.microsoft.com/office/powerpoint/2010/main" val="33898152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53</a:t>
            </a:fld>
            <a:endParaRPr kumimoji="1" lang="ja-JP" altLang="en-US" dirty="0"/>
          </a:p>
        </p:txBody>
      </p:sp>
    </p:spTree>
    <p:extLst>
      <p:ext uri="{BB962C8B-B14F-4D97-AF65-F5344CB8AC3E}">
        <p14:creationId xmlns:p14="http://schemas.microsoft.com/office/powerpoint/2010/main" val="18493091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54</a:t>
            </a:fld>
            <a:endParaRPr kumimoji="1" lang="ja-JP" altLang="en-US" dirty="0"/>
          </a:p>
        </p:txBody>
      </p:sp>
    </p:spTree>
    <p:extLst>
      <p:ext uri="{BB962C8B-B14F-4D97-AF65-F5344CB8AC3E}">
        <p14:creationId xmlns:p14="http://schemas.microsoft.com/office/powerpoint/2010/main" val="2515375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18</a:t>
            </a:fld>
            <a:endParaRPr kumimoji="1" lang="ja-JP" altLang="en-US" dirty="0"/>
          </a:p>
        </p:txBody>
      </p:sp>
    </p:spTree>
    <p:extLst>
      <p:ext uri="{BB962C8B-B14F-4D97-AF65-F5344CB8AC3E}">
        <p14:creationId xmlns:p14="http://schemas.microsoft.com/office/powerpoint/2010/main" val="11911432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55</a:t>
            </a:fld>
            <a:endParaRPr kumimoji="1" lang="ja-JP" altLang="en-US" dirty="0"/>
          </a:p>
        </p:txBody>
      </p:sp>
    </p:spTree>
    <p:extLst>
      <p:ext uri="{BB962C8B-B14F-4D97-AF65-F5344CB8AC3E}">
        <p14:creationId xmlns:p14="http://schemas.microsoft.com/office/powerpoint/2010/main" val="33741591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56</a:t>
            </a:fld>
            <a:endParaRPr kumimoji="1" lang="ja-JP" altLang="en-US" dirty="0"/>
          </a:p>
        </p:txBody>
      </p:sp>
    </p:spTree>
    <p:extLst>
      <p:ext uri="{BB962C8B-B14F-4D97-AF65-F5344CB8AC3E}">
        <p14:creationId xmlns:p14="http://schemas.microsoft.com/office/powerpoint/2010/main" val="18247441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57</a:t>
            </a:fld>
            <a:endParaRPr kumimoji="1" lang="ja-JP" altLang="en-US" dirty="0"/>
          </a:p>
        </p:txBody>
      </p:sp>
    </p:spTree>
    <p:extLst>
      <p:ext uri="{BB962C8B-B14F-4D97-AF65-F5344CB8AC3E}">
        <p14:creationId xmlns:p14="http://schemas.microsoft.com/office/powerpoint/2010/main" val="37206018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58</a:t>
            </a:fld>
            <a:endParaRPr kumimoji="1" lang="ja-JP" altLang="en-US" dirty="0"/>
          </a:p>
        </p:txBody>
      </p:sp>
    </p:spTree>
    <p:extLst>
      <p:ext uri="{BB962C8B-B14F-4D97-AF65-F5344CB8AC3E}">
        <p14:creationId xmlns:p14="http://schemas.microsoft.com/office/powerpoint/2010/main" val="22249202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59</a:t>
            </a:fld>
            <a:endParaRPr kumimoji="1" lang="ja-JP" altLang="en-US" dirty="0"/>
          </a:p>
        </p:txBody>
      </p:sp>
    </p:spTree>
    <p:extLst>
      <p:ext uri="{BB962C8B-B14F-4D97-AF65-F5344CB8AC3E}">
        <p14:creationId xmlns:p14="http://schemas.microsoft.com/office/powerpoint/2010/main" val="41694423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61</a:t>
            </a:fld>
            <a:endParaRPr kumimoji="1" lang="ja-JP" altLang="en-US" dirty="0"/>
          </a:p>
        </p:txBody>
      </p:sp>
    </p:spTree>
    <p:extLst>
      <p:ext uri="{BB962C8B-B14F-4D97-AF65-F5344CB8AC3E}">
        <p14:creationId xmlns:p14="http://schemas.microsoft.com/office/powerpoint/2010/main" val="32635798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62</a:t>
            </a:fld>
            <a:endParaRPr kumimoji="1" lang="ja-JP" altLang="en-US" dirty="0"/>
          </a:p>
        </p:txBody>
      </p:sp>
    </p:spTree>
    <p:extLst>
      <p:ext uri="{BB962C8B-B14F-4D97-AF65-F5344CB8AC3E}">
        <p14:creationId xmlns:p14="http://schemas.microsoft.com/office/powerpoint/2010/main" val="12067227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63</a:t>
            </a:fld>
            <a:endParaRPr kumimoji="1" lang="ja-JP" altLang="en-US" dirty="0"/>
          </a:p>
        </p:txBody>
      </p:sp>
    </p:spTree>
    <p:extLst>
      <p:ext uri="{BB962C8B-B14F-4D97-AF65-F5344CB8AC3E}">
        <p14:creationId xmlns:p14="http://schemas.microsoft.com/office/powerpoint/2010/main" val="33473461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64</a:t>
            </a:fld>
            <a:endParaRPr kumimoji="1" lang="ja-JP" altLang="en-US" dirty="0"/>
          </a:p>
        </p:txBody>
      </p:sp>
    </p:spTree>
    <p:extLst>
      <p:ext uri="{BB962C8B-B14F-4D97-AF65-F5344CB8AC3E}">
        <p14:creationId xmlns:p14="http://schemas.microsoft.com/office/powerpoint/2010/main" val="167532342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65</a:t>
            </a:fld>
            <a:endParaRPr kumimoji="1" lang="ja-JP" altLang="en-US" dirty="0"/>
          </a:p>
        </p:txBody>
      </p:sp>
    </p:spTree>
    <p:extLst>
      <p:ext uri="{BB962C8B-B14F-4D97-AF65-F5344CB8AC3E}">
        <p14:creationId xmlns:p14="http://schemas.microsoft.com/office/powerpoint/2010/main" val="2039964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19</a:t>
            </a:fld>
            <a:endParaRPr kumimoji="1" lang="ja-JP" altLang="en-US" dirty="0"/>
          </a:p>
        </p:txBody>
      </p:sp>
    </p:spTree>
    <p:extLst>
      <p:ext uri="{BB962C8B-B14F-4D97-AF65-F5344CB8AC3E}">
        <p14:creationId xmlns:p14="http://schemas.microsoft.com/office/powerpoint/2010/main" val="428380324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66</a:t>
            </a:fld>
            <a:endParaRPr kumimoji="1" lang="ja-JP" altLang="en-US" dirty="0"/>
          </a:p>
        </p:txBody>
      </p:sp>
    </p:spTree>
    <p:extLst>
      <p:ext uri="{BB962C8B-B14F-4D97-AF65-F5344CB8AC3E}">
        <p14:creationId xmlns:p14="http://schemas.microsoft.com/office/powerpoint/2010/main" val="45748399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67</a:t>
            </a:fld>
            <a:endParaRPr kumimoji="1" lang="ja-JP" altLang="en-US" dirty="0"/>
          </a:p>
        </p:txBody>
      </p:sp>
    </p:spTree>
    <p:extLst>
      <p:ext uri="{BB962C8B-B14F-4D97-AF65-F5344CB8AC3E}">
        <p14:creationId xmlns:p14="http://schemas.microsoft.com/office/powerpoint/2010/main" val="306394396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68</a:t>
            </a:fld>
            <a:endParaRPr kumimoji="1" lang="ja-JP" altLang="en-US" dirty="0"/>
          </a:p>
        </p:txBody>
      </p:sp>
    </p:spTree>
    <p:extLst>
      <p:ext uri="{BB962C8B-B14F-4D97-AF65-F5344CB8AC3E}">
        <p14:creationId xmlns:p14="http://schemas.microsoft.com/office/powerpoint/2010/main" val="1862639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69</a:t>
            </a:fld>
            <a:endParaRPr kumimoji="1" lang="ja-JP" altLang="en-US" dirty="0"/>
          </a:p>
        </p:txBody>
      </p:sp>
    </p:spTree>
    <p:extLst>
      <p:ext uri="{BB962C8B-B14F-4D97-AF65-F5344CB8AC3E}">
        <p14:creationId xmlns:p14="http://schemas.microsoft.com/office/powerpoint/2010/main" val="19077129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70</a:t>
            </a:fld>
            <a:endParaRPr kumimoji="1" lang="ja-JP" altLang="en-US" dirty="0"/>
          </a:p>
        </p:txBody>
      </p:sp>
    </p:spTree>
    <p:extLst>
      <p:ext uri="{BB962C8B-B14F-4D97-AF65-F5344CB8AC3E}">
        <p14:creationId xmlns:p14="http://schemas.microsoft.com/office/powerpoint/2010/main" val="308355392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71</a:t>
            </a:fld>
            <a:endParaRPr kumimoji="1" lang="ja-JP" altLang="en-US" dirty="0"/>
          </a:p>
        </p:txBody>
      </p:sp>
    </p:spTree>
    <p:extLst>
      <p:ext uri="{BB962C8B-B14F-4D97-AF65-F5344CB8AC3E}">
        <p14:creationId xmlns:p14="http://schemas.microsoft.com/office/powerpoint/2010/main" val="315563850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72</a:t>
            </a:fld>
            <a:endParaRPr kumimoji="1" lang="ja-JP" altLang="en-US" dirty="0"/>
          </a:p>
        </p:txBody>
      </p:sp>
    </p:spTree>
    <p:extLst>
      <p:ext uri="{BB962C8B-B14F-4D97-AF65-F5344CB8AC3E}">
        <p14:creationId xmlns:p14="http://schemas.microsoft.com/office/powerpoint/2010/main" val="250514877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73</a:t>
            </a:fld>
            <a:endParaRPr kumimoji="1" lang="ja-JP" altLang="en-US" dirty="0"/>
          </a:p>
        </p:txBody>
      </p:sp>
    </p:spTree>
    <p:extLst>
      <p:ext uri="{BB962C8B-B14F-4D97-AF65-F5344CB8AC3E}">
        <p14:creationId xmlns:p14="http://schemas.microsoft.com/office/powerpoint/2010/main" val="30465112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74</a:t>
            </a:fld>
            <a:endParaRPr kumimoji="1" lang="ja-JP" altLang="en-US" dirty="0"/>
          </a:p>
        </p:txBody>
      </p:sp>
    </p:spTree>
    <p:extLst>
      <p:ext uri="{BB962C8B-B14F-4D97-AF65-F5344CB8AC3E}">
        <p14:creationId xmlns:p14="http://schemas.microsoft.com/office/powerpoint/2010/main" val="178094713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75</a:t>
            </a:fld>
            <a:endParaRPr kumimoji="1" lang="ja-JP" altLang="en-US" dirty="0"/>
          </a:p>
        </p:txBody>
      </p:sp>
    </p:spTree>
    <p:extLst>
      <p:ext uri="{BB962C8B-B14F-4D97-AF65-F5344CB8AC3E}">
        <p14:creationId xmlns:p14="http://schemas.microsoft.com/office/powerpoint/2010/main" val="2803532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20</a:t>
            </a:fld>
            <a:endParaRPr kumimoji="1" lang="ja-JP" altLang="en-US" dirty="0"/>
          </a:p>
        </p:txBody>
      </p:sp>
    </p:spTree>
    <p:extLst>
      <p:ext uri="{BB962C8B-B14F-4D97-AF65-F5344CB8AC3E}">
        <p14:creationId xmlns:p14="http://schemas.microsoft.com/office/powerpoint/2010/main" val="163776677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76</a:t>
            </a:fld>
            <a:endParaRPr kumimoji="1" lang="ja-JP" altLang="en-US" dirty="0"/>
          </a:p>
        </p:txBody>
      </p:sp>
    </p:spTree>
    <p:extLst>
      <p:ext uri="{BB962C8B-B14F-4D97-AF65-F5344CB8AC3E}">
        <p14:creationId xmlns:p14="http://schemas.microsoft.com/office/powerpoint/2010/main" val="6221825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77</a:t>
            </a:fld>
            <a:endParaRPr kumimoji="1" lang="ja-JP" altLang="en-US" dirty="0"/>
          </a:p>
        </p:txBody>
      </p:sp>
    </p:spTree>
    <p:extLst>
      <p:ext uri="{BB962C8B-B14F-4D97-AF65-F5344CB8AC3E}">
        <p14:creationId xmlns:p14="http://schemas.microsoft.com/office/powerpoint/2010/main" val="217087549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78</a:t>
            </a:fld>
            <a:endParaRPr kumimoji="1" lang="ja-JP" altLang="en-US" dirty="0"/>
          </a:p>
        </p:txBody>
      </p:sp>
    </p:spTree>
    <p:extLst>
      <p:ext uri="{BB962C8B-B14F-4D97-AF65-F5344CB8AC3E}">
        <p14:creationId xmlns:p14="http://schemas.microsoft.com/office/powerpoint/2010/main" val="346272814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79</a:t>
            </a:fld>
            <a:endParaRPr kumimoji="1" lang="ja-JP" altLang="en-US" dirty="0"/>
          </a:p>
        </p:txBody>
      </p:sp>
    </p:spTree>
    <p:extLst>
      <p:ext uri="{BB962C8B-B14F-4D97-AF65-F5344CB8AC3E}">
        <p14:creationId xmlns:p14="http://schemas.microsoft.com/office/powerpoint/2010/main" val="164415760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80</a:t>
            </a:fld>
            <a:endParaRPr kumimoji="1" lang="ja-JP" altLang="en-US" dirty="0"/>
          </a:p>
        </p:txBody>
      </p:sp>
    </p:spTree>
    <p:extLst>
      <p:ext uri="{BB962C8B-B14F-4D97-AF65-F5344CB8AC3E}">
        <p14:creationId xmlns:p14="http://schemas.microsoft.com/office/powerpoint/2010/main" val="24522771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81</a:t>
            </a:fld>
            <a:endParaRPr kumimoji="1" lang="ja-JP" altLang="en-US" dirty="0"/>
          </a:p>
        </p:txBody>
      </p:sp>
    </p:spTree>
    <p:extLst>
      <p:ext uri="{BB962C8B-B14F-4D97-AF65-F5344CB8AC3E}">
        <p14:creationId xmlns:p14="http://schemas.microsoft.com/office/powerpoint/2010/main" val="407681027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82</a:t>
            </a:fld>
            <a:endParaRPr kumimoji="1" lang="ja-JP" altLang="en-US" dirty="0"/>
          </a:p>
        </p:txBody>
      </p:sp>
    </p:spTree>
    <p:extLst>
      <p:ext uri="{BB962C8B-B14F-4D97-AF65-F5344CB8AC3E}">
        <p14:creationId xmlns:p14="http://schemas.microsoft.com/office/powerpoint/2010/main" val="405966679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83</a:t>
            </a:fld>
            <a:endParaRPr kumimoji="1" lang="ja-JP" altLang="en-US" dirty="0"/>
          </a:p>
        </p:txBody>
      </p:sp>
    </p:spTree>
    <p:extLst>
      <p:ext uri="{BB962C8B-B14F-4D97-AF65-F5344CB8AC3E}">
        <p14:creationId xmlns:p14="http://schemas.microsoft.com/office/powerpoint/2010/main" val="160821105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84</a:t>
            </a:fld>
            <a:endParaRPr kumimoji="1" lang="ja-JP" altLang="en-US" dirty="0"/>
          </a:p>
        </p:txBody>
      </p:sp>
    </p:spTree>
    <p:extLst>
      <p:ext uri="{BB962C8B-B14F-4D97-AF65-F5344CB8AC3E}">
        <p14:creationId xmlns:p14="http://schemas.microsoft.com/office/powerpoint/2010/main" val="151729942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85</a:t>
            </a:fld>
            <a:endParaRPr kumimoji="1" lang="ja-JP" altLang="en-US" dirty="0"/>
          </a:p>
        </p:txBody>
      </p:sp>
    </p:spTree>
    <p:extLst>
      <p:ext uri="{BB962C8B-B14F-4D97-AF65-F5344CB8AC3E}">
        <p14:creationId xmlns:p14="http://schemas.microsoft.com/office/powerpoint/2010/main" val="3261567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21</a:t>
            </a:fld>
            <a:endParaRPr kumimoji="1" lang="ja-JP" altLang="en-US" dirty="0"/>
          </a:p>
        </p:txBody>
      </p:sp>
    </p:spTree>
    <p:extLst>
      <p:ext uri="{BB962C8B-B14F-4D97-AF65-F5344CB8AC3E}">
        <p14:creationId xmlns:p14="http://schemas.microsoft.com/office/powerpoint/2010/main" val="326271291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86</a:t>
            </a:fld>
            <a:endParaRPr kumimoji="1" lang="ja-JP" altLang="en-US" dirty="0"/>
          </a:p>
        </p:txBody>
      </p:sp>
    </p:spTree>
    <p:extLst>
      <p:ext uri="{BB962C8B-B14F-4D97-AF65-F5344CB8AC3E}">
        <p14:creationId xmlns:p14="http://schemas.microsoft.com/office/powerpoint/2010/main" val="193741423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87</a:t>
            </a:fld>
            <a:endParaRPr kumimoji="1" lang="ja-JP" altLang="en-US" dirty="0"/>
          </a:p>
        </p:txBody>
      </p:sp>
    </p:spTree>
    <p:extLst>
      <p:ext uri="{BB962C8B-B14F-4D97-AF65-F5344CB8AC3E}">
        <p14:creationId xmlns:p14="http://schemas.microsoft.com/office/powerpoint/2010/main" val="301944731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88</a:t>
            </a:fld>
            <a:endParaRPr kumimoji="1" lang="ja-JP" altLang="en-US" dirty="0"/>
          </a:p>
        </p:txBody>
      </p:sp>
    </p:spTree>
    <p:extLst>
      <p:ext uri="{BB962C8B-B14F-4D97-AF65-F5344CB8AC3E}">
        <p14:creationId xmlns:p14="http://schemas.microsoft.com/office/powerpoint/2010/main" val="389966431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89</a:t>
            </a:fld>
            <a:endParaRPr kumimoji="1" lang="ja-JP" altLang="en-US" dirty="0"/>
          </a:p>
        </p:txBody>
      </p:sp>
    </p:spTree>
    <p:extLst>
      <p:ext uri="{BB962C8B-B14F-4D97-AF65-F5344CB8AC3E}">
        <p14:creationId xmlns:p14="http://schemas.microsoft.com/office/powerpoint/2010/main" val="83700980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90</a:t>
            </a:fld>
            <a:endParaRPr kumimoji="1" lang="ja-JP" altLang="en-US" dirty="0"/>
          </a:p>
        </p:txBody>
      </p:sp>
    </p:spTree>
    <p:extLst>
      <p:ext uri="{BB962C8B-B14F-4D97-AF65-F5344CB8AC3E}">
        <p14:creationId xmlns:p14="http://schemas.microsoft.com/office/powerpoint/2010/main" val="153962137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91</a:t>
            </a:fld>
            <a:endParaRPr kumimoji="1" lang="ja-JP" altLang="en-US" dirty="0"/>
          </a:p>
        </p:txBody>
      </p:sp>
    </p:spTree>
    <p:extLst>
      <p:ext uri="{BB962C8B-B14F-4D97-AF65-F5344CB8AC3E}">
        <p14:creationId xmlns:p14="http://schemas.microsoft.com/office/powerpoint/2010/main" val="69316864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92</a:t>
            </a:fld>
            <a:endParaRPr kumimoji="1" lang="ja-JP" altLang="en-US" dirty="0"/>
          </a:p>
        </p:txBody>
      </p:sp>
    </p:spTree>
    <p:extLst>
      <p:ext uri="{BB962C8B-B14F-4D97-AF65-F5344CB8AC3E}">
        <p14:creationId xmlns:p14="http://schemas.microsoft.com/office/powerpoint/2010/main" val="369465727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93</a:t>
            </a:fld>
            <a:endParaRPr kumimoji="1" lang="ja-JP" altLang="en-US" dirty="0"/>
          </a:p>
        </p:txBody>
      </p:sp>
    </p:spTree>
    <p:extLst>
      <p:ext uri="{BB962C8B-B14F-4D97-AF65-F5344CB8AC3E}">
        <p14:creationId xmlns:p14="http://schemas.microsoft.com/office/powerpoint/2010/main" val="322685339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94</a:t>
            </a:fld>
            <a:endParaRPr kumimoji="1" lang="ja-JP" altLang="en-US" dirty="0"/>
          </a:p>
        </p:txBody>
      </p:sp>
    </p:spTree>
    <p:extLst>
      <p:ext uri="{BB962C8B-B14F-4D97-AF65-F5344CB8AC3E}">
        <p14:creationId xmlns:p14="http://schemas.microsoft.com/office/powerpoint/2010/main" val="904303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95</a:t>
            </a:fld>
            <a:endParaRPr kumimoji="1" lang="ja-JP" altLang="en-US" dirty="0"/>
          </a:p>
        </p:txBody>
      </p:sp>
    </p:spTree>
    <p:extLst>
      <p:ext uri="{BB962C8B-B14F-4D97-AF65-F5344CB8AC3E}">
        <p14:creationId xmlns:p14="http://schemas.microsoft.com/office/powerpoint/2010/main" val="893408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22</a:t>
            </a:fld>
            <a:endParaRPr kumimoji="1" lang="ja-JP" altLang="en-US" dirty="0"/>
          </a:p>
        </p:txBody>
      </p:sp>
    </p:spTree>
    <p:extLst>
      <p:ext uri="{BB962C8B-B14F-4D97-AF65-F5344CB8AC3E}">
        <p14:creationId xmlns:p14="http://schemas.microsoft.com/office/powerpoint/2010/main" val="428020285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96</a:t>
            </a:fld>
            <a:endParaRPr kumimoji="1" lang="ja-JP" altLang="en-US" dirty="0"/>
          </a:p>
        </p:txBody>
      </p:sp>
    </p:spTree>
    <p:extLst>
      <p:ext uri="{BB962C8B-B14F-4D97-AF65-F5344CB8AC3E}">
        <p14:creationId xmlns:p14="http://schemas.microsoft.com/office/powerpoint/2010/main" val="173363677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97</a:t>
            </a:fld>
            <a:endParaRPr kumimoji="1" lang="ja-JP" altLang="en-US" dirty="0"/>
          </a:p>
        </p:txBody>
      </p:sp>
    </p:spTree>
    <p:extLst>
      <p:ext uri="{BB962C8B-B14F-4D97-AF65-F5344CB8AC3E}">
        <p14:creationId xmlns:p14="http://schemas.microsoft.com/office/powerpoint/2010/main" val="41496465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98</a:t>
            </a:fld>
            <a:endParaRPr kumimoji="1" lang="ja-JP" altLang="en-US" dirty="0"/>
          </a:p>
        </p:txBody>
      </p:sp>
    </p:spTree>
    <p:extLst>
      <p:ext uri="{BB962C8B-B14F-4D97-AF65-F5344CB8AC3E}">
        <p14:creationId xmlns:p14="http://schemas.microsoft.com/office/powerpoint/2010/main" val="38438425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99</a:t>
            </a:fld>
            <a:endParaRPr kumimoji="1" lang="ja-JP" altLang="en-US" dirty="0"/>
          </a:p>
        </p:txBody>
      </p:sp>
    </p:spTree>
    <p:extLst>
      <p:ext uri="{BB962C8B-B14F-4D97-AF65-F5344CB8AC3E}">
        <p14:creationId xmlns:p14="http://schemas.microsoft.com/office/powerpoint/2010/main" val="44323876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100</a:t>
            </a:fld>
            <a:endParaRPr kumimoji="1" lang="ja-JP" altLang="en-US" dirty="0"/>
          </a:p>
        </p:txBody>
      </p:sp>
    </p:spTree>
    <p:extLst>
      <p:ext uri="{BB962C8B-B14F-4D97-AF65-F5344CB8AC3E}">
        <p14:creationId xmlns:p14="http://schemas.microsoft.com/office/powerpoint/2010/main" val="310380673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101</a:t>
            </a:fld>
            <a:endParaRPr kumimoji="1" lang="ja-JP" altLang="en-US" dirty="0"/>
          </a:p>
        </p:txBody>
      </p:sp>
    </p:spTree>
    <p:extLst>
      <p:ext uri="{BB962C8B-B14F-4D97-AF65-F5344CB8AC3E}">
        <p14:creationId xmlns:p14="http://schemas.microsoft.com/office/powerpoint/2010/main" val="392119634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102</a:t>
            </a:fld>
            <a:endParaRPr kumimoji="1" lang="ja-JP" altLang="en-US" dirty="0"/>
          </a:p>
        </p:txBody>
      </p:sp>
    </p:spTree>
    <p:extLst>
      <p:ext uri="{BB962C8B-B14F-4D97-AF65-F5344CB8AC3E}">
        <p14:creationId xmlns:p14="http://schemas.microsoft.com/office/powerpoint/2010/main" val="344681370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103</a:t>
            </a:fld>
            <a:endParaRPr kumimoji="1" lang="ja-JP" altLang="en-US" dirty="0"/>
          </a:p>
        </p:txBody>
      </p:sp>
    </p:spTree>
    <p:extLst>
      <p:ext uri="{BB962C8B-B14F-4D97-AF65-F5344CB8AC3E}">
        <p14:creationId xmlns:p14="http://schemas.microsoft.com/office/powerpoint/2010/main" val="371142109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104</a:t>
            </a:fld>
            <a:endParaRPr kumimoji="1" lang="ja-JP" altLang="en-US" dirty="0"/>
          </a:p>
        </p:txBody>
      </p:sp>
    </p:spTree>
    <p:extLst>
      <p:ext uri="{BB962C8B-B14F-4D97-AF65-F5344CB8AC3E}">
        <p14:creationId xmlns:p14="http://schemas.microsoft.com/office/powerpoint/2010/main" val="279078278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105</a:t>
            </a:fld>
            <a:endParaRPr kumimoji="1" lang="ja-JP" altLang="en-US" dirty="0"/>
          </a:p>
        </p:txBody>
      </p:sp>
    </p:spTree>
    <p:extLst>
      <p:ext uri="{BB962C8B-B14F-4D97-AF65-F5344CB8AC3E}">
        <p14:creationId xmlns:p14="http://schemas.microsoft.com/office/powerpoint/2010/main" val="1336222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23</a:t>
            </a:fld>
            <a:endParaRPr kumimoji="1" lang="ja-JP" altLang="en-US" dirty="0"/>
          </a:p>
        </p:txBody>
      </p:sp>
    </p:spTree>
    <p:extLst>
      <p:ext uri="{BB962C8B-B14F-4D97-AF65-F5344CB8AC3E}">
        <p14:creationId xmlns:p14="http://schemas.microsoft.com/office/powerpoint/2010/main" val="179807068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106</a:t>
            </a:fld>
            <a:endParaRPr kumimoji="1" lang="ja-JP" altLang="en-US" dirty="0"/>
          </a:p>
        </p:txBody>
      </p:sp>
    </p:spTree>
    <p:extLst>
      <p:ext uri="{BB962C8B-B14F-4D97-AF65-F5344CB8AC3E}">
        <p14:creationId xmlns:p14="http://schemas.microsoft.com/office/powerpoint/2010/main" val="102352448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107</a:t>
            </a:fld>
            <a:endParaRPr kumimoji="1" lang="ja-JP" altLang="en-US" dirty="0"/>
          </a:p>
        </p:txBody>
      </p:sp>
    </p:spTree>
    <p:extLst>
      <p:ext uri="{BB962C8B-B14F-4D97-AF65-F5344CB8AC3E}">
        <p14:creationId xmlns:p14="http://schemas.microsoft.com/office/powerpoint/2010/main" val="342492485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108</a:t>
            </a:fld>
            <a:endParaRPr kumimoji="1" lang="ja-JP" altLang="en-US" dirty="0"/>
          </a:p>
        </p:txBody>
      </p:sp>
    </p:spTree>
    <p:extLst>
      <p:ext uri="{BB962C8B-B14F-4D97-AF65-F5344CB8AC3E}">
        <p14:creationId xmlns:p14="http://schemas.microsoft.com/office/powerpoint/2010/main" val="332485824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109</a:t>
            </a:fld>
            <a:endParaRPr kumimoji="1" lang="ja-JP" altLang="en-US" dirty="0"/>
          </a:p>
        </p:txBody>
      </p:sp>
    </p:spTree>
    <p:extLst>
      <p:ext uri="{BB962C8B-B14F-4D97-AF65-F5344CB8AC3E}">
        <p14:creationId xmlns:p14="http://schemas.microsoft.com/office/powerpoint/2010/main" val="320537126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110</a:t>
            </a:fld>
            <a:endParaRPr kumimoji="1" lang="ja-JP" altLang="en-US" dirty="0"/>
          </a:p>
        </p:txBody>
      </p:sp>
    </p:spTree>
    <p:extLst>
      <p:ext uri="{BB962C8B-B14F-4D97-AF65-F5344CB8AC3E}">
        <p14:creationId xmlns:p14="http://schemas.microsoft.com/office/powerpoint/2010/main" val="229988609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111</a:t>
            </a:fld>
            <a:endParaRPr kumimoji="1" lang="ja-JP" altLang="en-US" dirty="0"/>
          </a:p>
        </p:txBody>
      </p:sp>
    </p:spTree>
    <p:extLst>
      <p:ext uri="{BB962C8B-B14F-4D97-AF65-F5344CB8AC3E}">
        <p14:creationId xmlns:p14="http://schemas.microsoft.com/office/powerpoint/2010/main" val="34007755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112</a:t>
            </a:fld>
            <a:endParaRPr kumimoji="1" lang="ja-JP" altLang="en-US" dirty="0"/>
          </a:p>
        </p:txBody>
      </p:sp>
    </p:spTree>
    <p:extLst>
      <p:ext uri="{BB962C8B-B14F-4D97-AF65-F5344CB8AC3E}">
        <p14:creationId xmlns:p14="http://schemas.microsoft.com/office/powerpoint/2010/main" val="276081327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113</a:t>
            </a:fld>
            <a:endParaRPr kumimoji="1" lang="ja-JP" altLang="en-US" dirty="0"/>
          </a:p>
        </p:txBody>
      </p:sp>
    </p:spTree>
    <p:extLst>
      <p:ext uri="{BB962C8B-B14F-4D97-AF65-F5344CB8AC3E}">
        <p14:creationId xmlns:p14="http://schemas.microsoft.com/office/powerpoint/2010/main" val="31469673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114</a:t>
            </a:fld>
            <a:endParaRPr kumimoji="1" lang="ja-JP" altLang="en-US" dirty="0"/>
          </a:p>
        </p:txBody>
      </p:sp>
    </p:spTree>
    <p:extLst>
      <p:ext uri="{BB962C8B-B14F-4D97-AF65-F5344CB8AC3E}">
        <p14:creationId xmlns:p14="http://schemas.microsoft.com/office/powerpoint/2010/main" val="214095885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741363"/>
            <a:ext cx="522763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57B424-EC2B-45B0-9308-920F15BB750B}" type="slidenum">
              <a:rPr kumimoji="1" lang="ja-JP" altLang="en-US" smtClean="0"/>
              <a:t>115</a:t>
            </a:fld>
            <a:endParaRPr kumimoji="1" lang="ja-JP" altLang="en-US" dirty="0"/>
          </a:p>
        </p:txBody>
      </p:sp>
    </p:spTree>
    <p:extLst>
      <p:ext uri="{BB962C8B-B14F-4D97-AF65-F5344CB8AC3E}">
        <p14:creationId xmlns:p14="http://schemas.microsoft.com/office/powerpoint/2010/main" val="261924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5219700" y="280179"/>
            <a:ext cx="4685044" cy="382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defRPr/>
            </a:pPr>
            <a:endParaRPr lang="ja-JP" altLang="ja-JP" sz="1897" dirty="0">
              <a:latin typeface="IPA Pゴシック" panose="020B0500000000000000" pitchFamily="50" charset="-128"/>
              <a:ea typeface="IPA Pゴシック" panose="020B0500000000000000" pitchFamily="50" charset="-128"/>
            </a:endParaRPr>
          </a:p>
        </p:txBody>
      </p:sp>
    </p:spTree>
    <p:extLst>
      <p:ext uri="{BB962C8B-B14F-4D97-AF65-F5344CB8AC3E}">
        <p14:creationId xmlns:p14="http://schemas.microsoft.com/office/powerpoint/2010/main" val="3291271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位置付け1">
    <p:spTree>
      <p:nvGrpSpPr>
        <p:cNvPr id="1" name=""/>
        <p:cNvGrpSpPr/>
        <p:nvPr/>
      </p:nvGrpSpPr>
      <p:grpSpPr>
        <a:xfrm>
          <a:off x="0" y="0"/>
          <a:ext cx="0" cy="0"/>
          <a:chOff x="0" y="0"/>
          <a:chExt cx="0" cy="0"/>
        </a:xfrm>
      </p:grpSpPr>
      <p:sp>
        <p:nvSpPr>
          <p:cNvPr id="6" name="Rectangle 7"/>
          <p:cNvSpPr>
            <a:spLocks noGrp="1" noChangeArrowheads="1"/>
          </p:cNvSpPr>
          <p:nvPr>
            <p:ph type="sldNum" sz="quarter" idx="12"/>
          </p:nvPr>
        </p:nvSpPr>
        <p:spPr>
          <a:xfrm>
            <a:off x="9905620" y="6994210"/>
            <a:ext cx="493200" cy="232475"/>
          </a:xfrm>
          <a:prstGeom prst="rect">
            <a:avLst/>
          </a:prstGeom>
          <a:ln/>
        </p:spPr>
        <p:txBody>
          <a:bodyPr/>
          <a:lstStyle>
            <a:lvl1pPr algn="ctr">
              <a:defRPr sz="1053">
                <a:latin typeface="Meiryo UI" panose="020B0604030504040204" pitchFamily="50" charset="-128"/>
                <a:ea typeface="Meiryo UI" panose="020B0604030504040204" pitchFamily="50" charset="-128"/>
              </a:defRPr>
            </a:lvl1pPr>
          </a:lstStyle>
          <a:p>
            <a:fld id="{DBFB1F43-6F2E-4538-AABB-23AEDF146290}" type="slidenum">
              <a:rPr lang="ja-JP" altLang="en-US" smtClean="0"/>
              <a:pPr/>
              <a:t>‹#›</a:t>
            </a:fld>
            <a:endParaRPr lang="ja-JP" altLang="en-US" dirty="0"/>
          </a:p>
        </p:txBody>
      </p:sp>
      <p:sp>
        <p:nvSpPr>
          <p:cNvPr id="3" name="object 4"/>
          <p:cNvSpPr/>
          <p:nvPr userDrawn="1"/>
        </p:nvSpPr>
        <p:spPr>
          <a:xfrm>
            <a:off x="9955931" y="1030406"/>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75000"/>
            </a:schemeClr>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従業員</a:t>
            </a:r>
            <a:endParaRPr sz="1159" dirty="0">
              <a:solidFill>
                <a:schemeClr val="bg1"/>
              </a:solidFill>
              <a:latin typeface="Meiryo UI" panose="020B0604030504040204" pitchFamily="50" charset="-128"/>
              <a:ea typeface="Meiryo UI" panose="020B0604030504040204" pitchFamily="50" charset="-128"/>
            </a:endParaRPr>
          </a:p>
        </p:txBody>
      </p:sp>
      <p:sp>
        <p:nvSpPr>
          <p:cNvPr id="9" name="object 9"/>
          <p:cNvSpPr txBox="1"/>
          <p:nvPr userDrawn="1"/>
        </p:nvSpPr>
        <p:spPr>
          <a:xfrm>
            <a:off x="9955931" y="2670324"/>
            <a:ext cx="180000" cy="183141"/>
          </a:xfrm>
          <a:prstGeom prst="rect">
            <a:avLst/>
          </a:prstGeom>
        </p:spPr>
        <p:txBody>
          <a:bodyPr vert="vert" wrap="square" lIns="0" tIns="0" rIns="0" bIns="0" rtlCol="0">
            <a:spAutoFit/>
          </a:bodyPr>
          <a:lstStyle/>
          <a:p>
            <a:pPr marL="13382">
              <a:lnSpc>
                <a:spcPts val="1470"/>
              </a:lnSpc>
            </a:pPr>
            <a:r>
              <a:rPr sz="1159" dirty="0">
                <a:solidFill>
                  <a:srgbClr val="FFFFFF"/>
                </a:solidFill>
                <a:latin typeface="Meiryo UI" panose="020B0604030504040204" pitchFamily="50" charset="-128"/>
                <a:ea typeface="Meiryo UI" panose="020B0604030504040204" pitchFamily="50" charset="-128"/>
                <a:cs typeface="Microsoft YaHei"/>
              </a:rPr>
              <a:t>AI</a:t>
            </a:r>
            <a:endParaRPr sz="1159" dirty="0">
              <a:latin typeface="Meiryo UI" panose="020B0604030504040204" pitchFamily="50" charset="-128"/>
              <a:ea typeface="Meiryo UI" panose="020B0604030504040204" pitchFamily="50" charset="-128"/>
              <a:cs typeface="Microsoft YaHei"/>
            </a:endParaRPr>
          </a:p>
        </p:txBody>
      </p:sp>
      <p:sp>
        <p:nvSpPr>
          <p:cNvPr id="19" name="object 5"/>
          <p:cNvSpPr txBox="1"/>
          <p:nvPr userDrawn="1"/>
        </p:nvSpPr>
        <p:spPr>
          <a:xfrm>
            <a:off x="9955931" y="395478"/>
            <a:ext cx="136191" cy="519353"/>
          </a:xfrm>
          <a:prstGeom prst="rect">
            <a:avLst/>
          </a:prstGeom>
        </p:spPr>
        <p:txBody>
          <a:bodyPr vert="eaVert" wrap="square" lIns="0" tIns="0" rIns="0" bIns="0" rtlCol="0">
            <a:spAutoFit/>
          </a:bodyPr>
          <a:lstStyle/>
          <a:p>
            <a:pPr marL="13382">
              <a:lnSpc>
                <a:spcPct val="65000"/>
              </a:lnSpc>
            </a:pPr>
            <a:r>
              <a:rPr lang="ja-JP" altLang="en-US" sz="1200" dirty="0">
                <a:solidFill>
                  <a:srgbClr val="FFFFFF"/>
                </a:solidFill>
                <a:latin typeface="Meiryo UI" panose="020B0604030504040204" pitchFamily="50" charset="-128"/>
                <a:ea typeface="Meiryo UI" panose="020B0604030504040204" pitchFamily="50" charset="-128"/>
                <a:cs typeface="Microsoft JhengHei"/>
              </a:rPr>
              <a:t>軽ね</a:t>
            </a:r>
            <a:endParaRPr sz="1159" dirty="0">
              <a:latin typeface="Meiryo UI" panose="020B0604030504040204" pitchFamily="50" charset="-128"/>
              <a:ea typeface="Meiryo UI" panose="020B0604030504040204" pitchFamily="50" charset="-128"/>
              <a:cs typeface="Microsoft JhengHei"/>
            </a:endParaRPr>
          </a:p>
        </p:txBody>
      </p:sp>
      <p:sp>
        <p:nvSpPr>
          <p:cNvPr id="21" name="object 4"/>
          <p:cNvSpPr/>
          <p:nvPr userDrawn="1"/>
        </p:nvSpPr>
        <p:spPr>
          <a:xfrm>
            <a:off x="9955931" y="1824947"/>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75000"/>
            </a:schemeClr>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ＩｏＴ</a:t>
            </a:r>
            <a:endParaRPr sz="1159" dirty="0">
              <a:solidFill>
                <a:schemeClr val="bg1"/>
              </a:solidFill>
              <a:latin typeface="Meiryo UI" panose="020B0604030504040204" pitchFamily="50" charset="-128"/>
              <a:ea typeface="Meiryo UI" panose="020B0604030504040204" pitchFamily="50" charset="-128"/>
            </a:endParaRPr>
          </a:p>
        </p:txBody>
      </p:sp>
      <p:sp>
        <p:nvSpPr>
          <p:cNvPr id="22" name="object 4"/>
          <p:cNvSpPr/>
          <p:nvPr userDrawn="1"/>
        </p:nvSpPr>
        <p:spPr>
          <a:xfrm>
            <a:off x="9955931" y="2619488"/>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75000"/>
            </a:schemeClr>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Ａ　Ｉ</a:t>
            </a:r>
            <a:endParaRPr sz="1159" dirty="0">
              <a:solidFill>
                <a:schemeClr val="bg1"/>
              </a:solidFill>
              <a:latin typeface="Meiryo UI" panose="020B0604030504040204" pitchFamily="50" charset="-128"/>
              <a:ea typeface="Meiryo UI" panose="020B0604030504040204" pitchFamily="50" charset="-128"/>
            </a:endParaRPr>
          </a:p>
        </p:txBody>
      </p:sp>
      <p:sp>
        <p:nvSpPr>
          <p:cNvPr id="23" name="object 4"/>
          <p:cNvSpPr/>
          <p:nvPr userDrawn="1"/>
        </p:nvSpPr>
        <p:spPr>
          <a:xfrm>
            <a:off x="9955931" y="3414029"/>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75000"/>
            </a:schemeClr>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Ｄ　Ｘ</a:t>
            </a:r>
            <a:endParaRPr sz="1159" dirty="0">
              <a:solidFill>
                <a:schemeClr val="bg1"/>
              </a:solidFill>
              <a:latin typeface="Meiryo UI" panose="020B0604030504040204" pitchFamily="50" charset="-128"/>
              <a:ea typeface="Meiryo UI" panose="020B0604030504040204" pitchFamily="50" charset="-128"/>
            </a:endParaRPr>
          </a:p>
        </p:txBody>
      </p:sp>
      <p:sp>
        <p:nvSpPr>
          <p:cNvPr id="24" name="object 4"/>
          <p:cNvSpPr/>
          <p:nvPr userDrawn="1"/>
        </p:nvSpPr>
        <p:spPr>
          <a:xfrm>
            <a:off x="9955931" y="4208570"/>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rgbClr val="00B0F0"/>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業　態</a:t>
            </a:r>
            <a:endParaRPr sz="1159" dirty="0">
              <a:solidFill>
                <a:schemeClr val="bg1"/>
              </a:solidFill>
              <a:latin typeface="Meiryo UI" panose="020B0604030504040204" pitchFamily="50" charset="-128"/>
              <a:ea typeface="Meiryo UI" panose="020B0604030504040204" pitchFamily="50" charset="-128"/>
            </a:endParaRPr>
          </a:p>
        </p:txBody>
      </p:sp>
      <p:sp>
        <p:nvSpPr>
          <p:cNvPr id="25" name="object 4"/>
          <p:cNvSpPr/>
          <p:nvPr userDrawn="1"/>
        </p:nvSpPr>
        <p:spPr>
          <a:xfrm>
            <a:off x="9955931" y="5797651"/>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75000"/>
            </a:schemeClr>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その他</a:t>
            </a:r>
            <a:endParaRPr sz="1159" dirty="0">
              <a:solidFill>
                <a:schemeClr val="bg1"/>
              </a:solidFill>
              <a:latin typeface="Meiryo UI" panose="020B0604030504040204" pitchFamily="50" charset="-128"/>
              <a:ea typeface="Meiryo UI" panose="020B0604030504040204" pitchFamily="50" charset="-128"/>
            </a:endParaRPr>
          </a:p>
        </p:txBody>
      </p:sp>
      <p:sp>
        <p:nvSpPr>
          <p:cNvPr id="26" name="object 4"/>
          <p:cNvSpPr/>
          <p:nvPr userDrawn="1"/>
        </p:nvSpPr>
        <p:spPr>
          <a:xfrm>
            <a:off x="9955931" y="235865"/>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75000"/>
            </a:schemeClr>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経　年</a:t>
            </a:r>
            <a:endParaRPr sz="1159" dirty="0">
              <a:solidFill>
                <a:schemeClr val="bg1"/>
              </a:solidFill>
              <a:latin typeface="Meiryo UI" panose="020B0604030504040204" pitchFamily="50" charset="-128"/>
              <a:ea typeface="Meiryo UI" panose="020B0604030504040204" pitchFamily="50" charset="-128"/>
            </a:endParaRPr>
          </a:p>
        </p:txBody>
      </p:sp>
      <p:sp>
        <p:nvSpPr>
          <p:cNvPr id="27" name="object 4"/>
          <p:cNvSpPr/>
          <p:nvPr userDrawn="1"/>
        </p:nvSpPr>
        <p:spPr>
          <a:xfrm>
            <a:off x="9955931" y="5003111"/>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75000"/>
            </a:schemeClr>
          </a:solidFill>
        </p:spPr>
        <p:txBody>
          <a:bodyPr vert="eaVert" wrap="square" lIns="0" tIns="108000" rIns="0" bIns="108000" rtlCol="0" anchor="ctr" anchorCtr="0"/>
          <a:lstStyle/>
          <a:p>
            <a:r>
              <a:rPr lang="ja-JP" altLang="en-US" sz="950" dirty="0">
                <a:solidFill>
                  <a:schemeClr val="bg1"/>
                </a:solidFill>
                <a:latin typeface="Meiryo UI" panose="020B0604030504040204" pitchFamily="50" charset="-128"/>
                <a:ea typeface="Meiryo UI" panose="020B0604030504040204" pitchFamily="50" charset="-128"/>
              </a:rPr>
              <a:t>産業構造</a:t>
            </a:r>
            <a:endParaRPr sz="950"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77231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位置付け2">
    <p:spTree>
      <p:nvGrpSpPr>
        <p:cNvPr id="1" name=""/>
        <p:cNvGrpSpPr/>
        <p:nvPr/>
      </p:nvGrpSpPr>
      <p:grpSpPr>
        <a:xfrm>
          <a:off x="0" y="0"/>
          <a:ext cx="0" cy="0"/>
          <a:chOff x="0" y="0"/>
          <a:chExt cx="0" cy="0"/>
        </a:xfrm>
      </p:grpSpPr>
      <p:sp>
        <p:nvSpPr>
          <p:cNvPr id="6" name="Rectangle 7"/>
          <p:cNvSpPr>
            <a:spLocks noGrp="1" noChangeArrowheads="1"/>
          </p:cNvSpPr>
          <p:nvPr>
            <p:ph type="sldNum" sz="quarter" idx="12"/>
          </p:nvPr>
        </p:nvSpPr>
        <p:spPr>
          <a:xfrm>
            <a:off x="9905620" y="6994210"/>
            <a:ext cx="493200" cy="232475"/>
          </a:xfrm>
          <a:prstGeom prst="rect">
            <a:avLst/>
          </a:prstGeom>
          <a:ln/>
        </p:spPr>
        <p:txBody>
          <a:bodyPr/>
          <a:lstStyle>
            <a:lvl1pPr algn="ctr">
              <a:defRPr sz="1053">
                <a:latin typeface="Meiryo UI" panose="020B0604030504040204" pitchFamily="50" charset="-128"/>
                <a:ea typeface="Meiryo UI" panose="020B0604030504040204" pitchFamily="50" charset="-128"/>
              </a:defRPr>
            </a:lvl1pPr>
          </a:lstStyle>
          <a:p>
            <a:fld id="{DBFB1F43-6F2E-4538-AABB-23AEDF146290}" type="slidenum">
              <a:rPr lang="ja-JP" altLang="en-US" smtClean="0"/>
              <a:pPr/>
              <a:t>‹#›</a:t>
            </a:fld>
            <a:endParaRPr lang="ja-JP" altLang="en-US" dirty="0"/>
          </a:p>
        </p:txBody>
      </p:sp>
      <p:sp>
        <p:nvSpPr>
          <p:cNvPr id="3" name="object 4"/>
          <p:cNvSpPr/>
          <p:nvPr userDrawn="1"/>
        </p:nvSpPr>
        <p:spPr>
          <a:xfrm>
            <a:off x="9955931" y="1030406"/>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75000"/>
            </a:schemeClr>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従業員</a:t>
            </a:r>
            <a:endParaRPr sz="1159" dirty="0">
              <a:solidFill>
                <a:schemeClr val="bg1"/>
              </a:solidFill>
              <a:latin typeface="Meiryo UI" panose="020B0604030504040204" pitchFamily="50" charset="-128"/>
              <a:ea typeface="Meiryo UI" panose="020B0604030504040204" pitchFamily="50" charset="-128"/>
            </a:endParaRPr>
          </a:p>
        </p:txBody>
      </p:sp>
      <p:sp>
        <p:nvSpPr>
          <p:cNvPr id="9" name="object 9"/>
          <p:cNvSpPr txBox="1"/>
          <p:nvPr userDrawn="1"/>
        </p:nvSpPr>
        <p:spPr>
          <a:xfrm>
            <a:off x="9955931" y="2670324"/>
            <a:ext cx="180000" cy="183141"/>
          </a:xfrm>
          <a:prstGeom prst="rect">
            <a:avLst/>
          </a:prstGeom>
        </p:spPr>
        <p:txBody>
          <a:bodyPr vert="vert" wrap="square" lIns="0" tIns="0" rIns="0" bIns="0" rtlCol="0">
            <a:spAutoFit/>
          </a:bodyPr>
          <a:lstStyle/>
          <a:p>
            <a:pPr marL="13382">
              <a:lnSpc>
                <a:spcPts val="1470"/>
              </a:lnSpc>
            </a:pPr>
            <a:r>
              <a:rPr sz="1159" dirty="0">
                <a:solidFill>
                  <a:srgbClr val="FFFFFF"/>
                </a:solidFill>
                <a:latin typeface="Meiryo UI" panose="020B0604030504040204" pitchFamily="50" charset="-128"/>
                <a:ea typeface="Meiryo UI" panose="020B0604030504040204" pitchFamily="50" charset="-128"/>
                <a:cs typeface="Microsoft YaHei"/>
              </a:rPr>
              <a:t>AI</a:t>
            </a:r>
            <a:endParaRPr sz="1159" dirty="0">
              <a:latin typeface="Meiryo UI" panose="020B0604030504040204" pitchFamily="50" charset="-128"/>
              <a:ea typeface="Meiryo UI" panose="020B0604030504040204" pitchFamily="50" charset="-128"/>
              <a:cs typeface="Microsoft YaHei"/>
            </a:endParaRPr>
          </a:p>
        </p:txBody>
      </p:sp>
      <p:sp>
        <p:nvSpPr>
          <p:cNvPr id="19" name="object 5"/>
          <p:cNvSpPr txBox="1"/>
          <p:nvPr userDrawn="1"/>
        </p:nvSpPr>
        <p:spPr>
          <a:xfrm>
            <a:off x="9955931" y="395478"/>
            <a:ext cx="136191" cy="519353"/>
          </a:xfrm>
          <a:prstGeom prst="rect">
            <a:avLst/>
          </a:prstGeom>
        </p:spPr>
        <p:txBody>
          <a:bodyPr vert="eaVert" wrap="square" lIns="0" tIns="0" rIns="0" bIns="0" rtlCol="0">
            <a:spAutoFit/>
          </a:bodyPr>
          <a:lstStyle/>
          <a:p>
            <a:pPr marL="13382">
              <a:lnSpc>
                <a:spcPct val="65000"/>
              </a:lnSpc>
            </a:pPr>
            <a:r>
              <a:rPr lang="ja-JP" altLang="en-US" sz="1200" dirty="0">
                <a:solidFill>
                  <a:srgbClr val="FFFFFF"/>
                </a:solidFill>
                <a:latin typeface="Meiryo UI" panose="020B0604030504040204" pitchFamily="50" charset="-128"/>
                <a:ea typeface="Meiryo UI" panose="020B0604030504040204" pitchFamily="50" charset="-128"/>
                <a:cs typeface="Microsoft JhengHei"/>
              </a:rPr>
              <a:t>軽ね</a:t>
            </a:r>
            <a:endParaRPr sz="1159" dirty="0">
              <a:latin typeface="Meiryo UI" panose="020B0604030504040204" pitchFamily="50" charset="-128"/>
              <a:ea typeface="Meiryo UI" panose="020B0604030504040204" pitchFamily="50" charset="-128"/>
              <a:cs typeface="Microsoft JhengHei"/>
            </a:endParaRPr>
          </a:p>
        </p:txBody>
      </p:sp>
      <p:sp>
        <p:nvSpPr>
          <p:cNvPr id="21" name="object 4"/>
          <p:cNvSpPr/>
          <p:nvPr userDrawn="1"/>
        </p:nvSpPr>
        <p:spPr>
          <a:xfrm>
            <a:off x="9955931" y="1824947"/>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75000"/>
            </a:schemeClr>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ＩｏＴ</a:t>
            </a:r>
            <a:endParaRPr sz="1159" dirty="0">
              <a:solidFill>
                <a:schemeClr val="bg1"/>
              </a:solidFill>
              <a:latin typeface="Meiryo UI" panose="020B0604030504040204" pitchFamily="50" charset="-128"/>
              <a:ea typeface="Meiryo UI" panose="020B0604030504040204" pitchFamily="50" charset="-128"/>
            </a:endParaRPr>
          </a:p>
        </p:txBody>
      </p:sp>
      <p:sp>
        <p:nvSpPr>
          <p:cNvPr id="22" name="object 4"/>
          <p:cNvSpPr/>
          <p:nvPr userDrawn="1"/>
        </p:nvSpPr>
        <p:spPr>
          <a:xfrm>
            <a:off x="9955931" y="2619488"/>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75000"/>
            </a:schemeClr>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Ａ　Ｉ</a:t>
            </a:r>
            <a:endParaRPr sz="1159" dirty="0">
              <a:solidFill>
                <a:schemeClr val="bg1"/>
              </a:solidFill>
              <a:latin typeface="Meiryo UI" panose="020B0604030504040204" pitchFamily="50" charset="-128"/>
              <a:ea typeface="Meiryo UI" panose="020B0604030504040204" pitchFamily="50" charset="-128"/>
            </a:endParaRPr>
          </a:p>
        </p:txBody>
      </p:sp>
      <p:sp>
        <p:nvSpPr>
          <p:cNvPr id="23" name="object 4"/>
          <p:cNvSpPr/>
          <p:nvPr userDrawn="1"/>
        </p:nvSpPr>
        <p:spPr>
          <a:xfrm>
            <a:off x="9955931" y="3414029"/>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75000"/>
            </a:schemeClr>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Ｄ　Ｘ</a:t>
            </a:r>
            <a:endParaRPr sz="1159" dirty="0">
              <a:solidFill>
                <a:schemeClr val="bg1"/>
              </a:solidFill>
              <a:latin typeface="Meiryo UI" panose="020B0604030504040204" pitchFamily="50" charset="-128"/>
              <a:ea typeface="Meiryo UI" panose="020B0604030504040204" pitchFamily="50" charset="-128"/>
            </a:endParaRPr>
          </a:p>
        </p:txBody>
      </p:sp>
      <p:sp>
        <p:nvSpPr>
          <p:cNvPr id="24" name="object 4"/>
          <p:cNvSpPr/>
          <p:nvPr userDrawn="1"/>
        </p:nvSpPr>
        <p:spPr>
          <a:xfrm>
            <a:off x="9955931" y="4208570"/>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75000"/>
            </a:schemeClr>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業　態</a:t>
            </a:r>
            <a:endParaRPr sz="1159" dirty="0">
              <a:solidFill>
                <a:schemeClr val="bg1"/>
              </a:solidFill>
              <a:latin typeface="Meiryo UI" panose="020B0604030504040204" pitchFamily="50" charset="-128"/>
              <a:ea typeface="Meiryo UI" panose="020B0604030504040204" pitchFamily="50" charset="-128"/>
            </a:endParaRPr>
          </a:p>
        </p:txBody>
      </p:sp>
      <p:sp>
        <p:nvSpPr>
          <p:cNvPr id="25" name="object 4"/>
          <p:cNvSpPr/>
          <p:nvPr userDrawn="1"/>
        </p:nvSpPr>
        <p:spPr>
          <a:xfrm>
            <a:off x="9955931" y="5797651"/>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75000"/>
            </a:schemeClr>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その他</a:t>
            </a:r>
            <a:endParaRPr sz="1159" dirty="0">
              <a:solidFill>
                <a:schemeClr val="bg1"/>
              </a:solidFill>
              <a:latin typeface="Meiryo UI" panose="020B0604030504040204" pitchFamily="50" charset="-128"/>
              <a:ea typeface="Meiryo UI" panose="020B0604030504040204" pitchFamily="50" charset="-128"/>
            </a:endParaRPr>
          </a:p>
        </p:txBody>
      </p:sp>
      <p:sp>
        <p:nvSpPr>
          <p:cNvPr id="26" name="object 4"/>
          <p:cNvSpPr/>
          <p:nvPr userDrawn="1"/>
        </p:nvSpPr>
        <p:spPr>
          <a:xfrm>
            <a:off x="9955931" y="235865"/>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75000"/>
            </a:schemeClr>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経　年</a:t>
            </a:r>
            <a:endParaRPr sz="1159" dirty="0">
              <a:solidFill>
                <a:schemeClr val="bg1"/>
              </a:solidFill>
              <a:latin typeface="Meiryo UI" panose="020B0604030504040204" pitchFamily="50" charset="-128"/>
              <a:ea typeface="Meiryo UI" panose="020B0604030504040204" pitchFamily="50" charset="-128"/>
            </a:endParaRPr>
          </a:p>
        </p:txBody>
      </p:sp>
      <p:sp>
        <p:nvSpPr>
          <p:cNvPr id="27" name="object 4"/>
          <p:cNvSpPr/>
          <p:nvPr userDrawn="1"/>
        </p:nvSpPr>
        <p:spPr>
          <a:xfrm>
            <a:off x="9955931" y="5003111"/>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rgbClr val="0070C0"/>
          </a:solidFill>
        </p:spPr>
        <p:txBody>
          <a:bodyPr vert="eaVert" wrap="square" lIns="0" tIns="108000" rIns="0" bIns="108000" rtlCol="0" anchor="ctr" anchorCtr="0"/>
          <a:lstStyle/>
          <a:p>
            <a:r>
              <a:rPr lang="ja-JP" altLang="en-US" sz="950" dirty="0">
                <a:solidFill>
                  <a:schemeClr val="bg1"/>
                </a:solidFill>
                <a:latin typeface="Meiryo UI" panose="020B0604030504040204" pitchFamily="50" charset="-128"/>
                <a:ea typeface="Meiryo UI" panose="020B0604030504040204" pitchFamily="50" charset="-128"/>
              </a:rPr>
              <a:t>産業構造</a:t>
            </a:r>
            <a:endParaRPr sz="950"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918953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その他">
    <p:spTree>
      <p:nvGrpSpPr>
        <p:cNvPr id="1" name=""/>
        <p:cNvGrpSpPr/>
        <p:nvPr/>
      </p:nvGrpSpPr>
      <p:grpSpPr>
        <a:xfrm>
          <a:off x="0" y="0"/>
          <a:ext cx="0" cy="0"/>
          <a:chOff x="0" y="0"/>
          <a:chExt cx="0" cy="0"/>
        </a:xfrm>
      </p:grpSpPr>
      <p:sp>
        <p:nvSpPr>
          <p:cNvPr id="6" name="Rectangle 7"/>
          <p:cNvSpPr>
            <a:spLocks noGrp="1" noChangeArrowheads="1"/>
          </p:cNvSpPr>
          <p:nvPr>
            <p:ph type="sldNum" sz="quarter" idx="12"/>
          </p:nvPr>
        </p:nvSpPr>
        <p:spPr>
          <a:xfrm>
            <a:off x="9905620" y="6994210"/>
            <a:ext cx="493200" cy="232475"/>
          </a:xfrm>
          <a:prstGeom prst="rect">
            <a:avLst/>
          </a:prstGeom>
          <a:ln/>
        </p:spPr>
        <p:txBody>
          <a:bodyPr/>
          <a:lstStyle>
            <a:lvl1pPr algn="ctr">
              <a:defRPr sz="1053">
                <a:latin typeface="Meiryo UI" panose="020B0604030504040204" pitchFamily="50" charset="-128"/>
                <a:ea typeface="Meiryo UI" panose="020B0604030504040204" pitchFamily="50" charset="-128"/>
              </a:defRPr>
            </a:lvl1pPr>
          </a:lstStyle>
          <a:p>
            <a:fld id="{DBFB1F43-6F2E-4538-AABB-23AEDF146290}" type="slidenum">
              <a:rPr lang="ja-JP" altLang="en-US" smtClean="0"/>
              <a:pPr/>
              <a:t>‹#›</a:t>
            </a:fld>
            <a:endParaRPr lang="ja-JP" altLang="en-US" dirty="0"/>
          </a:p>
        </p:txBody>
      </p:sp>
      <p:sp>
        <p:nvSpPr>
          <p:cNvPr id="3" name="object 4"/>
          <p:cNvSpPr/>
          <p:nvPr userDrawn="1"/>
        </p:nvSpPr>
        <p:spPr>
          <a:xfrm>
            <a:off x="9955931" y="1030406"/>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75000"/>
            </a:schemeClr>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従業員</a:t>
            </a:r>
            <a:endParaRPr sz="1159" dirty="0">
              <a:solidFill>
                <a:schemeClr val="bg1"/>
              </a:solidFill>
              <a:latin typeface="Meiryo UI" panose="020B0604030504040204" pitchFamily="50" charset="-128"/>
              <a:ea typeface="Meiryo UI" panose="020B0604030504040204" pitchFamily="50" charset="-128"/>
            </a:endParaRPr>
          </a:p>
        </p:txBody>
      </p:sp>
      <p:sp>
        <p:nvSpPr>
          <p:cNvPr id="9" name="object 9"/>
          <p:cNvSpPr txBox="1"/>
          <p:nvPr userDrawn="1"/>
        </p:nvSpPr>
        <p:spPr>
          <a:xfrm>
            <a:off x="9955931" y="2670324"/>
            <a:ext cx="180000" cy="183141"/>
          </a:xfrm>
          <a:prstGeom prst="rect">
            <a:avLst/>
          </a:prstGeom>
        </p:spPr>
        <p:txBody>
          <a:bodyPr vert="vert" wrap="square" lIns="0" tIns="0" rIns="0" bIns="0" rtlCol="0">
            <a:spAutoFit/>
          </a:bodyPr>
          <a:lstStyle/>
          <a:p>
            <a:pPr marL="13382">
              <a:lnSpc>
                <a:spcPts val="1470"/>
              </a:lnSpc>
            </a:pPr>
            <a:r>
              <a:rPr sz="1159" dirty="0">
                <a:solidFill>
                  <a:srgbClr val="FFFFFF"/>
                </a:solidFill>
                <a:latin typeface="Meiryo UI" panose="020B0604030504040204" pitchFamily="50" charset="-128"/>
                <a:ea typeface="Meiryo UI" panose="020B0604030504040204" pitchFamily="50" charset="-128"/>
                <a:cs typeface="Microsoft YaHei"/>
              </a:rPr>
              <a:t>AI</a:t>
            </a:r>
            <a:endParaRPr sz="1159" dirty="0">
              <a:latin typeface="Meiryo UI" panose="020B0604030504040204" pitchFamily="50" charset="-128"/>
              <a:ea typeface="Meiryo UI" panose="020B0604030504040204" pitchFamily="50" charset="-128"/>
              <a:cs typeface="Microsoft YaHei"/>
            </a:endParaRPr>
          </a:p>
        </p:txBody>
      </p:sp>
      <p:sp>
        <p:nvSpPr>
          <p:cNvPr id="19" name="object 5"/>
          <p:cNvSpPr txBox="1"/>
          <p:nvPr userDrawn="1"/>
        </p:nvSpPr>
        <p:spPr>
          <a:xfrm>
            <a:off x="9955931" y="395478"/>
            <a:ext cx="136191" cy="519353"/>
          </a:xfrm>
          <a:prstGeom prst="rect">
            <a:avLst/>
          </a:prstGeom>
        </p:spPr>
        <p:txBody>
          <a:bodyPr vert="eaVert" wrap="square" lIns="0" tIns="0" rIns="0" bIns="0" rtlCol="0">
            <a:spAutoFit/>
          </a:bodyPr>
          <a:lstStyle/>
          <a:p>
            <a:pPr marL="13382">
              <a:lnSpc>
                <a:spcPct val="65000"/>
              </a:lnSpc>
            </a:pPr>
            <a:r>
              <a:rPr lang="ja-JP" altLang="en-US" sz="1200" dirty="0">
                <a:solidFill>
                  <a:srgbClr val="FFFFFF"/>
                </a:solidFill>
                <a:latin typeface="Meiryo UI" panose="020B0604030504040204" pitchFamily="50" charset="-128"/>
                <a:ea typeface="Meiryo UI" panose="020B0604030504040204" pitchFamily="50" charset="-128"/>
                <a:cs typeface="Microsoft JhengHei"/>
              </a:rPr>
              <a:t>軽ね</a:t>
            </a:r>
            <a:endParaRPr sz="1159" dirty="0">
              <a:latin typeface="Meiryo UI" panose="020B0604030504040204" pitchFamily="50" charset="-128"/>
              <a:ea typeface="Meiryo UI" panose="020B0604030504040204" pitchFamily="50" charset="-128"/>
              <a:cs typeface="Microsoft JhengHei"/>
            </a:endParaRPr>
          </a:p>
        </p:txBody>
      </p:sp>
      <p:sp>
        <p:nvSpPr>
          <p:cNvPr id="21" name="object 4"/>
          <p:cNvSpPr/>
          <p:nvPr userDrawn="1"/>
        </p:nvSpPr>
        <p:spPr>
          <a:xfrm>
            <a:off x="9955931" y="1824947"/>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75000"/>
            </a:schemeClr>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ＩｏＴ</a:t>
            </a:r>
            <a:endParaRPr sz="1159" dirty="0">
              <a:solidFill>
                <a:schemeClr val="bg1"/>
              </a:solidFill>
              <a:latin typeface="Meiryo UI" panose="020B0604030504040204" pitchFamily="50" charset="-128"/>
              <a:ea typeface="Meiryo UI" panose="020B0604030504040204" pitchFamily="50" charset="-128"/>
            </a:endParaRPr>
          </a:p>
        </p:txBody>
      </p:sp>
      <p:sp>
        <p:nvSpPr>
          <p:cNvPr id="22" name="object 4"/>
          <p:cNvSpPr/>
          <p:nvPr userDrawn="1"/>
        </p:nvSpPr>
        <p:spPr>
          <a:xfrm>
            <a:off x="9955931" y="2619488"/>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75000"/>
            </a:schemeClr>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Ａ　Ｉ</a:t>
            </a:r>
            <a:endParaRPr sz="1159" dirty="0">
              <a:solidFill>
                <a:schemeClr val="bg1"/>
              </a:solidFill>
              <a:latin typeface="Meiryo UI" panose="020B0604030504040204" pitchFamily="50" charset="-128"/>
              <a:ea typeface="Meiryo UI" panose="020B0604030504040204" pitchFamily="50" charset="-128"/>
            </a:endParaRPr>
          </a:p>
        </p:txBody>
      </p:sp>
      <p:sp>
        <p:nvSpPr>
          <p:cNvPr id="23" name="object 4"/>
          <p:cNvSpPr/>
          <p:nvPr userDrawn="1"/>
        </p:nvSpPr>
        <p:spPr>
          <a:xfrm>
            <a:off x="9955931" y="3414029"/>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75000"/>
            </a:schemeClr>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Ｄ　Ｘ</a:t>
            </a:r>
            <a:endParaRPr sz="1159" dirty="0">
              <a:solidFill>
                <a:schemeClr val="bg1"/>
              </a:solidFill>
              <a:latin typeface="Meiryo UI" panose="020B0604030504040204" pitchFamily="50" charset="-128"/>
              <a:ea typeface="Meiryo UI" panose="020B0604030504040204" pitchFamily="50" charset="-128"/>
            </a:endParaRPr>
          </a:p>
        </p:txBody>
      </p:sp>
      <p:sp>
        <p:nvSpPr>
          <p:cNvPr id="24" name="object 4"/>
          <p:cNvSpPr/>
          <p:nvPr userDrawn="1"/>
        </p:nvSpPr>
        <p:spPr>
          <a:xfrm>
            <a:off x="9955931" y="4208570"/>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75000"/>
            </a:schemeClr>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業　態　</a:t>
            </a:r>
            <a:endParaRPr sz="1159" dirty="0">
              <a:solidFill>
                <a:schemeClr val="bg1"/>
              </a:solidFill>
              <a:latin typeface="Meiryo UI" panose="020B0604030504040204" pitchFamily="50" charset="-128"/>
              <a:ea typeface="Meiryo UI" panose="020B0604030504040204" pitchFamily="50" charset="-128"/>
            </a:endParaRPr>
          </a:p>
        </p:txBody>
      </p:sp>
      <p:sp>
        <p:nvSpPr>
          <p:cNvPr id="25" name="object 4"/>
          <p:cNvSpPr/>
          <p:nvPr userDrawn="1"/>
        </p:nvSpPr>
        <p:spPr>
          <a:xfrm>
            <a:off x="9955931" y="5797651"/>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accent3">
              <a:lumMod val="75000"/>
            </a:schemeClr>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その他</a:t>
            </a:r>
            <a:endParaRPr sz="1159" dirty="0">
              <a:solidFill>
                <a:schemeClr val="bg1"/>
              </a:solidFill>
              <a:latin typeface="Meiryo UI" panose="020B0604030504040204" pitchFamily="50" charset="-128"/>
              <a:ea typeface="Meiryo UI" panose="020B0604030504040204" pitchFamily="50" charset="-128"/>
            </a:endParaRPr>
          </a:p>
        </p:txBody>
      </p:sp>
      <p:sp>
        <p:nvSpPr>
          <p:cNvPr id="26" name="object 4"/>
          <p:cNvSpPr/>
          <p:nvPr userDrawn="1"/>
        </p:nvSpPr>
        <p:spPr>
          <a:xfrm>
            <a:off x="9955931" y="235865"/>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75000"/>
            </a:schemeClr>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経　年</a:t>
            </a:r>
            <a:endParaRPr sz="1159" dirty="0">
              <a:solidFill>
                <a:schemeClr val="bg1"/>
              </a:solidFill>
              <a:latin typeface="Meiryo UI" panose="020B0604030504040204" pitchFamily="50" charset="-128"/>
              <a:ea typeface="Meiryo UI" panose="020B0604030504040204" pitchFamily="50" charset="-128"/>
            </a:endParaRPr>
          </a:p>
        </p:txBody>
      </p:sp>
      <p:sp>
        <p:nvSpPr>
          <p:cNvPr id="27" name="object 4"/>
          <p:cNvSpPr/>
          <p:nvPr userDrawn="1"/>
        </p:nvSpPr>
        <p:spPr>
          <a:xfrm>
            <a:off x="9955931" y="5003111"/>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75000"/>
            </a:schemeClr>
          </a:solidFill>
        </p:spPr>
        <p:txBody>
          <a:bodyPr vert="eaVert" wrap="square" lIns="0" tIns="108000" rIns="0" bIns="108000" rtlCol="0" anchor="ctr" anchorCtr="0"/>
          <a:lstStyle/>
          <a:p>
            <a:r>
              <a:rPr lang="ja-JP" altLang="en-US" sz="950" dirty="0">
                <a:solidFill>
                  <a:schemeClr val="bg1"/>
                </a:solidFill>
                <a:latin typeface="Meiryo UI" panose="020B0604030504040204" pitchFamily="50" charset="-128"/>
                <a:ea typeface="Meiryo UI" panose="020B0604030504040204" pitchFamily="50" charset="-128"/>
              </a:rPr>
              <a:t>産業構造</a:t>
            </a:r>
            <a:endParaRPr sz="950"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673108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位置1+他">
    <p:spTree>
      <p:nvGrpSpPr>
        <p:cNvPr id="1" name=""/>
        <p:cNvGrpSpPr/>
        <p:nvPr/>
      </p:nvGrpSpPr>
      <p:grpSpPr>
        <a:xfrm>
          <a:off x="0" y="0"/>
          <a:ext cx="0" cy="0"/>
          <a:chOff x="0" y="0"/>
          <a:chExt cx="0" cy="0"/>
        </a:xfrm>
      </p:grpSpPr>
      <p:sp>
        <p:nvSpPr>
          <p:cNvPr id="6" name="Rectangle 7"/>
          <p:cNvSpPr>
            <a:spLocks noGrp="1" noChangeArrowheads="1"/>
          </p:cNvSpPr>
          <p:nvPr>
            <p:ph type="sldNum" sz="quarter" idx="12"/>
          </p:nvPr>
        </p:nvSpPr>
        <p:spPr>
          <a:xfrm>
            <a:off x="9905620" y="6994210"/>
            <a:ext cx="493200" cy="232475"/>
          </a:xfrm>
          <a:prstGeom prst="rect">
            <a:avLst/>
          </a:prstGeom>
          <a:ln/>
        </p:spPr>
        <p:txBody>
          <a:bodyPr/>
          <a:lstStyle>
            <a:lvl1pPr algn="ctr">
              <a:defRPr sz="1053">
                <a:latin typeface="Meiryo UI" panose="020B0604030504040204" pitchFamily="50" charset="-128"/>
                <a:ea typeface="Meiryo UI" panose="020B0604030504040204" pitchFamily="50" charset="-128"/>
              </a:defRPr>
            </a:lvl1pPr>
          </a:lstStyle>
          <a:p>
            <a:fld id="{DBFB1F43-6F2E-4538-AABB-23AEDF146290}" type="slidenum">
              <a:rPr lang="ja-JP" altLang="en-US" smtClean="0"/>
              <a:pPr/>
              <a:t>‹#›</a:t>
            </a:fld>
            <a:endParaRPr lang="ja-JP" altLang="en-US" dirty="0"/>
          </a:p>
        </p:txBody>
      </p:sp>
      <p:sp>
        <p:nvSpPr>
          <p:cNvPr id="3" name="object 4"/>
          <p:cNvSpPr/>
          <p:nvPr userDrawn="1"/>
        </p:nvSpPr>
        <p:spPr>
          <a:xfrm>
            <a:off x="9955931" y="1030406"/>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75000"/>
            </a:schemeClr>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従業員</a:t>
            </a:r>
            <a:endParaRPr sz="1159" dirty="0">
              <a:solidFill>
                <a:schemeClr val="bg1"/>
              </a:solidFill>
              <a:latin typeface="Meiryo UI" panose="020B0604030504040204" pitchFamily="50" charset="-128"/>
              <a:ea typeface="Meiryo UI" panose="020B0604030504040204" pitchFamily="50" charset="-128"/>
            </a:endParaRPr>
          </a:p>
        </p:txBody>
      </p:sp>
      <p:sp>
        <p:nvSpPr>
          <p:cNvPr id="9" name="object 9"/>
          <p:cNvSpPr txBox="1"/>
          <p:nvPr userDrawn="1"/>
        </p:nvSpPr>
        <p:spPr>
          <a:xfrm>
            <a:off x="9955931" y="2670324"/>
            <a:ext cx="180000" cy="183141"/>
          </a:xfrm>
          <a:prstGeom prst="rect">
            <a:avLst/>
          </a:prstGeom>
        </p:spPr>
        <p:txBody>
          <a:bodyPr vert="vert" wrap="square" lIns="0" tIns="0" rIns="0" bIns="0" rtlCol="0">
            <a:spAutoFit/>
          </a:bodyPr>
          <a:lstStyle/>
          <a:p>
            <a:pPr marL="13382">
              <a:lnSpc>
                <a:spcPts val="1470"/>
              </a:lnSpc>
            </a:pPr>
            <a:r>
              <a:rPr sz="1159" dirty="0">
                <a:solidFill>
                  <a:srgbClr val="FFFFFF"/>
                </a:solidFill>
                <a:latin typeface="Meiryo UI" panose="020B0604030504040204" pitchFamily="50" charset="-128"/>
                <a:ea typeface="Meiryo UI" panose="020B0604030504040204" pitchFamily="50" charset="-128"/>
                <a:cs typeface="Microsoft YaHei"/>
              </a:rPr>
              <a:t>AI</a:t>
            </a:r>
            <a:endParaRPr sz="1159" dirty="0">
              <a:latin typeface="Meiryo UI" panose="020B0604030504040204" pitchFamily="50" charset="-128"/>
              <a:ea typeface="Meiryo UI" panose="020B0604030504040204" pitchFamily="50" charset="-128"/>
              <a:cs typeface="Microsoft YaHei"/>
            </a:endParaRPr>
          </a:p>
        </p:txBody>
      </p:sp>
      <p:sp>
        <p:nvSpPr>
          <p:cNvPr id="19" name="object 5"/>
          <p:cNvSpPr txBox="1"/>
          <p:nvPr userDrawn="1"/>
        </p:nvSpPr>
        <p:spPr>
          <a:xfrm>
            <a:off x="9955931" y="395478"/>
            <a:ext cx="136191" cy="519353"/>
          </a:xfrm>
          <a:prstGeom prst="rect">
            <a:avLst/>
          </a:prstGeom>
        </p:spPr>
        <p:txBody>
          <a:bodyPr vert="eaVert" wrap="square" lIns="0" tIns="0" rIns="0" bIns="0" rtlCol="0">
            <a:spAutoFit/>
          </a:bodyPr>
          <a:lstStyle/>
          <a:p>
            <a:pPr marL="13382">
              <a:lnSpc>
                <a:spcPct val="65000"/>
              </a:lnSpc>
            </a:pPr>
            <a:r>
              <a:rPr lang="ja-JP" altLang="en-US" sz="1200" dirty="0">
                <a:solidFill>
                  <a:srgbClr val="FFFFFF"/>
                </a:solidFill>
                <a:latin typeface="Meiryo UI" panose="020B0604030504040204" pitchFamily="50" charset="-128"/>
                <a:ea typeface="Meiryo UI" panose="020B0604030504040204" pitchFamily="50" charset="-128"/>
                <a:cs typeface="Microsoft JhengHei"/>
              </a:rPr>
              <a:t>軽ね</a:t>
            </a:r>
            <a:endParaRPr sz="1159" dirty="0">
              <a:latin typeface="Meiryo UI" panose="020B0604030504040204" pitchFamily="50" charset="-128"/>
              <a:ea typeface="Meiryo UI" panose="020B0604030504040204" pitchFamily="50" charset="-128"/>
              <a:cs typeface="Microsoft JhengHei"/>
            </a:endParaRPr>
          </a:p>
        </p:txBody>
      </p:sp>
      <p:sp>
        <p:nvSpPr>
          <p:cNvPr id="21" name="object 4"/>
          <p:cNvSpPr/>
          <p:nvPr userDrawn="1"/>
        </p:nvSpPr>
        <p:spPr>
          <a:xfrm>
            <a:off x="9955931" y="1824947"/>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75000"/>
            </a:schemeClr>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ＩｏＴ</a:t>
            </a:r>
            <a:endParaRPr sz="1159" dirty="0">
              <a:solidFill>
                <a:schemeClr val="bg1"/>
              </a:solidFill>
              <a:latin typeface="Meiryo UI" panose="020B0604030504040204" pitchFamily="50" charset="-128"/>
              <a:ea typeface="Meiryo UI" panose="020B0604030504040204" pitchFamily="50" charset="-128"/>
            </a:endParaRPr>
          </a:p>
        </p:txBody>
      </p:sp>
      <p:sp>
        <p:nvSpPr>
          <p:cNvPr id="22" name="object 4"/>
          <p:cNvSpPr/>
          <p:nvPr userDrawn="1"/>
        </p:nvSpPr>
        <p:spPr>
          <a:xfrm>
            <a:off x="9955931" y="2619488"/>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75000"/>
            </a:schemeClr>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Ａ　Ｉ</a:t>
            </a:r>
            <a:endParaRPr sz="1159" dirty="0">
              <a:solidFill>
                <a:schemeClr val="bg1"/>
              </a:solidFill>
              <a:latin typeface="Meiryo UI" panose="020B0604030504040204" pitchFamily="50" charset="-128"/>
              <a:ea typeface="Meiryo UI" panose="020B0604030504040204" pitchFamily="50" charset="-128"/>
            </a:endParaRPr>
          </a:p>
        </p:txBody>
      </p:sp>
      <p:sp>
        <p:nvSpPr>
          <p:cNvPr id="23" name="object 4"/>
          <p:cNvSpPr/>
          <p:nvPr userDrawn="1"/>
        </p:nvSpPr>
        <p:spPr>
          <a:xfrm>
            <a:off x="9955931" y="3414029"/>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75000"/>
            </a:schemeClr>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Ｄ　Ｘ</a:t>
            </a:r>
            <a:endParaRPr sz="1159" dirty="0">
              <a:solidFill>
                <a:schemeClr val="bg1"/>
              </a:solidFill>
              <a:latin typeface="Meiryo UI" panose="020B0604030504040204" pitchFamily="50" charset="-128"/>
              <a:ea typeface="Meiryo UI" panose="020B0604030504040204" pitchFamily="50" charset="-128"/>
            </a:endParaRPr>
          </a:p>
        </p:txBody>
      </p:sp>
      <p:sp>
        <p:nvSpPr>
          <p:cNvPr id="24" name="object 4"/>
          <p:cNvSpPr/>
          <p:nvPr userDrawn="1"/>
        </p:nvSpPr>
        <p:spPr>
          <a:xfrm>
            <a:off x="9955931" y="4208570"/>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rgbClr val="00B0F0"/>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業　態</a:t>
            </a:r>
            <a:endParaRPr sz="1159" dirty="0">
              <a:solidFill>
                <a:schemeClr val="bg1"/>
              </a:solidFill>
              <a:latin typeface="Meiryo UI" panose="020B0604030504040204" pitchFamily="50" charset="-128"/>
              <a:ea typeface="Meiryo UI" panose="020B0604030504040204" pitchFamily="50" charset="-128"/>
            </a:endParaRPr>
          </a:p>
        </p:txBody>
      </p:sp>
      <p:sp>
        <p:nvSpPr>
          <p:cNvPr id="25" name="object 4"/>
          <p:cNvSpPr/>
          <p:nvPr userDrawn="1"/>
        </p:nvSpPr>
        <p:spPr>
          <a:xfrm>
            <a:off x="9955931" y="5797651"/>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accent3">
              <a:lumMod val="75000"/>
            </a:schemeClr>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その他</a:t>
            </a:r>
            <a:endParaRPr sz="1159" dirty="0">
              <a:solidFill>
                <a:schemeClr val="bg1"/>
              </a:solidFill>
              <a:latin typeface="Meiryo UI" panose="020B0604030504040204" pitchFamily="50" charset="-128"/>
              <a:ea typeface="Meiryo UI" panose="020B0604030504040204" pitchFamily="50" charset="-128"/>
            </a:endParaRPr>
          </a:p>
        </p:txBody>
      </p:sp>
      <p:sp>
        <p:nvSpPr>
          <p:cNvPr id="26" name="object 4"/>
          <p:cNvSpPr/>
          <p:nvPr userDrawn="1"/>
        </p:nvSpPr>
        <p:spPr>
          <a:xfrm>
            <a:off x="9955931" y="235865"/>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75000"/>
            </a:schemeClr>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経　年</a:t>
            </a:r>
            <a:endParaRPr sz="1159" dirty="0">
              <a:solidFill>
                <a:schemeClr val="bg1"/>
              </a:solidFill>
              <a:latin typeface="Meiryo UI" panose="020B0604030504040204" pitchFamily="50" charset="-128"/>
              <a:ea typeface="Meiryo UI" panose="020B0604030504040204" pitchFamily="50" charset="-128"/>
            </a:endParaRPr>
          </a:p>
        </p:txBody>
      </p:sp>
      <p:sp>
        <p:nvSpPr>
          <p:cNvPr id="27" name="object 4"/>
          <p:cNvSpPr/>
          <p:nvPr userDrawn="1"/>
        </p:nvSpPr>
        <p:spPr>
          <a:xfrm>
            <a:off x="9955931" y="5003111"/>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75000"/>
            </a:schemeClr>
          </a:solidFill>
        </p:spPr>
        <p:txBody>
          <a:bodyPr vert="eaVert" wrap="square" lIns="0" tIns="108000" rIns="0" bIns="108000" rtlCol="0" anchor="ctr" anchorCtr="0"/>
          <a:lstStyle/>
          <a:p>
            <a:r>
              <a:rPr lang="ja-JP" altLang="en-US" sz="950" dirty="0">
                <a:solidFill>
                  <a:schemeClr val="bg1"/>
                </a:solidFill>
                <a:latin typeface="Meiryo UI" panose="020B0604030504040204" pitchFamily="50" charset="-128"/>
                <a:ea typeface="Meiryo UI" panose="020B0604030504040204" pitchFamily="50" charset="-128"/>
              </a:rPr>
              <a:t>産業構造</a:t>
            </a:r>
            <a:endParaRPr sz="950"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694158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経年+他">
    <p:spTree>
      <p:nvGrpSpPr>
        <p:cNvPr id="1" name=""/>
        <p:cNvGrpSpPr/>
        <p:nvPr/>
      </p:nvGrpSpPr>
      <p:grpSpPr>
        <a:xfrm>
          <a:off x="0" y="0"/>
          <a:ext cx="0" cy="0"/>
          <a:chOff x="0" y="0"/>
          <a:chExt cx="0" cy="0"/>
        </a:xfrm>
      </p:grpSpPr>
      <p:sp>
        <p:nvSpPr>
          <p:cNvPr id="6" name="Rectangle 7"/>
          <p:cNvSpPr>
            <a:spLocks noGrp="1" noChangeArrowheads="1"/>
          </p:cNvSpPr>
          <p:nvPr>
            <p:ph type="sldNum" sz="quarter" idx="12"/>
          </p:nvPr>
        </p:nvSpPr>
        <p:spPr>
          <a:xfrm>
            <a:off x="9905620" y="6994210"/>
            <a:ext cx="493200" cy="232475"/>
          </a:xfrm>
          <a:prstGeom prst="rect">
            <a:avLst/>
          </a:prstGeom>
          <a:ln/>
        </p:spPr>
        <p:txBody>
          <a:bodyPr/>
          <a:lstStyle>
            <a:lvl1pPr algn="ctr">
              <a:defRPr sz="1053">
                <a:latin typeface="Meiryo UI" panose="020B0604030504040204" pitchFamily="50" charset="-128"/>
                <a:ea typeface="Meiryo UI" panose="020B0604030504040204" pitchFamily="50" charset="-128"/>
              </a:defRPr>
            </a:lvl1pPr>
          </a:lstStyle>
          <a:p>
            <a:fld id="{DBFB1F43-6F2E-4538-AABB-23AEDF146290}" type="slidenum">
              <a:rPr lang="ja-JP" altLang="en-US" smtClean="0"/>
              <a:pPr/>
              <a:t>‹#›</a:t>
            </a:fld>
            <a:endParaRPr lang="ja-JP" altLang="en-US" dirty="0"/>
          </a:p>
        </p:txBody>
      </p:sp>
      <p:sp>
        <p:nvSpPr>
          <p:cNvPr id="3" name="object 4"/>
          <p:cNvSpPr/>
          <p:nvPr userDrawn="1"/>
        </p:nvSpPr>
        <p:spPr>
          <a:xfrm>
            <a:off x="9955931" y="1030406"/>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75000"/>
            </a:schemeClr>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従業員</a:t>
            </a:r>
            <a:endParaRPr sz="1159" dirty="0">
              <a:solidFill>
                <a:schemeClr val="bg1"/>
              </a:solidFill>
              <a:latin typeface="Meiryo UI" panose="020B0604030504040204" pitchFamily="50" charset="-128"/>
              <a:ea typeface="Meiryo UI" panose="020B0604030504040204" pitchFamily="50" charset="-128"/>
            </a:endParaRPr>
          </a:p>
        </p:txBody>
      </p:sp>
      <p:sp>
        <p:nvSpPr>
          <p:cNvPr id="9" name="object 9"/>
          <p:cNvSpPr txBox="1"/>
          <p:nvPr userDrawn="1"/>
        </p:nvSpPr>
        <p:spPr>
          <a:xfrm>
            <a:off x="9955931" y="2670324"/>
            <a:ext cx="180000" cy="183141"/>
          </a:xfrm>
          <a:prstGeom prst="rect">
            <a:avLst/>
          </a:prstGeom>
        </p:spPr>
        <p:txBody>
          <a:bodyPr vert="vert" wrap="square" lIns="0" tIns="0" rIns="0" bIns="0" rtlCol="0">
            <a:spAutoFit/>
          </a:bodyPr>
          <a:lstStyle/>
          <a:p>
            <a:pPr marL="13382">
              <a:lnSpc>
                <a:spcPts val="1470"/>
              </a:lnSpc>
            </a:pPr>
            <a:r>
              <a:rPr sz="1159" dirty="0">
                <a:solidFill>
                  <a:srgbClr val="FFFFFF"/>
                </a:solidFill>
                <a:latin typeface="Meiryo UI" panose="020B0604030504040204" pitchFamily="50" charset="-128"/>
                <a:ea typeface="Meiryo UI" panose="020B0604030504040204" pitchFamily="50" charset="-128"/>
                <a:cs typeface="Microsoft YaHei"/>
              </a:rPr>
              <a:t>AI</a:t>
            </a:r>
            <a:endParaRPr sz="1159" dirty="0">
              <a:latin typeface="Meiryo UI" panose="020B0604030504040204" pitchFamily="50" charset="-128"/>
              <a:ea typeface="Meiryo UI" panose="020B0604030504040204" pitchFamily="50" charset="-128"/>
              <a:cs typeface="Microsoft YaHei"/>
            </a:endParaRPr>
          </a:p>
        </p:txBody>
      </p:sp>
      <p:sp>
        <p:nvSpPr>
          <p:cNvPr id="19" name="object 5"/>
          <p:cNvSpPr txBox="1"/>
          <p:nvPr userDrawn="1"/>
        </p:nvSpPr>
        <p:spPr>
          <a:xfrm>
            <a:off x="9955931" y="395478"/>
            <a:ext cx="136191" cy="519353"/>
          </a:xfrm>
          <a:prstGeom prst="rect">
            <a:avLst/>
          </a:prstGeom>
        </p:spPr>
        <p:txBody>
          <a:bodyPr vert="eaVert" wrap="square" lIns="0" tIns="0" rIns="0" bIns="0" rtlCol="0">
            <a:spAutoFit/>
          </a:bodyPr>
          <a:lstStyle/>
          <a:p>
            <a:pPr marL="13382">
              <a:lnSpc>
                <a:spcPct val="65000"/>
              </a:lnSpc>
            </a:pPr>
            <a:r>
              <a:rPr lang="ja-JP" altLang="en-US" sz="1200" dirty="0">
                <a:solidFill>
                  <a:srgbClr val="FFFFFF"/>
                </a:solidFill>
                <a:latin typeface="Meiryo UI" panose="020B0604030504040204" pitchFamily="50" charset="-128"/>
                <a:ea typeface="Meiryo UI" panose="020B0604030504040204" pitchFamily="50" charset="-128"/>
                <a:cs typeface="Microsoft JhengHei"/>
              </a:rPr>
              <a:t>軽ね</a:t>
            </a:r>
            <a:endParaRPr sz="1159" dirty="0">
              <a:latin typeface="Meiryo UI" panose="020B0604030504040204" pitchFamily="50" charset="-128"/>
              <a:ea typeface="Meiryo UI" panose="020B0604030504040204" pitchFamily="50" charset="-128"/>
              <a:cs typeface="Microsoft JhengHei"/>
            </a:endParaRPr>
          </a:p>
        </p:txBody>
      </p:sp>
      <p:sp>
        <p:nvSpPr>
          <p:cNvPr id="21" name="object 4"/>
          <p:cNvSpPr/>
          <p:nvPr userDrawn="1"/>
        </p:nvSpPr>
        <p:spPr>
          <a:xfrm>
            <a:off x="9955931" y="1824947"/>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75000"/>
            </a:schemeClr>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ＩｏＴ</a:t>
            </a:r>
            <a:endParaRPr sz="1159" dirty="0">
              <a:solidFill>
                <a:schemeClr val="bg1"/>
              </a:solidFill>
              <a:latin typeface="Meiryo UI" panose="020B0604030504040204" pitchFamily="50" charset="-128"/>
              <a:ea typeface="Meiryo UI" panose="020B0604030504040204" pitchFamily="50" charset="-128"/>
            </a:endParaRPr>
          </a:p>
        </p:txBody>
      </p:sp>
      <p:sp>
        <p:nvSpPr>
          <p:cNvPr id="22" name="object 4"/>
          <p:cNvSpPr/>
          <p:nvPr userDrawn="1"/>
        </p:nvSpPr>
        <p:spPr>
          <a:xfrm>
            <a:off x="9955931" y="2619488"/>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75000"/>
            </a:schemeClr>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Ａ　Ｉ</a:t>
            </a:r>
            <a:endParaRPr sz="1159" dirty="0">
              <a:solidFill>
                <a:schemeClr val="bg1"/>
              </a:solidFill>
              <a:latin typeface="Meiryo UI" panose="020B0604030504040204" pitchFamily="50" charset="-128"/>
              <a:ea typeface="Meiryo UI" panose="020B0604030504040204" pitchFamily="50" charset="-128"/>
            </a:endParaRPr>
          </a:p>
        </p:txBody>
      </p:sp>
      <p:sp>
        <p:nvSpPr>
          <p:cNvPr id="23" name="object 4"/>
          <p:cNvSpPr/>
          <p:nvPr userDrawn="1"/>
        </p:nvSpPr>
        <p:spPr>
          <a:xfrm>
            <a:off x="9955931" y="3414029"/>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75000"/>
            </a:schemeClr>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Ｄ　Ｘ</a:t>
            </a:r>
            <a:endParaRPr sz="1159" dirty="0">
              <a:solidFill>
                <a:schemeClr val="bg1"/>
              </a:solidFill>
              <a:latin typeface="Meiryo UI" panose="020B0604030504040204" pitchFamily="50" charset="-128"/>
              <a:ea typeface="Meiryo UI" panose="020B0604030504040204" pitchFamily="50" charset="-128"/>
            </a:endParaRPr>
          </a:p>
        </p:txBody>
      </p:sp>
      <p:sp>
        <p:nvSpPr>
          <p:cNvPr id="24" name="object 4"/>
          <p:cNvSpPr/>
          <p:nvPr userDrawn="1"/>
        </p:nvSpPr>
        <p:spPr>
          <a:xfrm>
            <a:off x="9955931" y="4208570"/>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75000"/>
            </a:schemeClr>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業　態</a:t>
            </a:r>
            <a:endParaRPr sz="1159" dirty="0">
              <a:solidFill>
                <a:schemeClr val="bg1"/>
              </a:solidFill>
              <a:latin typeface="Meiryo UI" panose="020B0604030504040204" pitchFamily="50" charset="-128"/>
              <a:ea typeface="Meiryo UI" panose="020B0604030504040204" pitchFamily="50" charset="-128"/>
            </a:endParaRPr>
          </a:p>
        </p:txBody>
      </p:sp>
      <p:sp>
        <p:nvSpPr>
          <p:cNvPr id="25" name="object 4"/>
          <p:cNvSpPr/>
          <p:nvPr userDrawn="1"/>
        </p:nvSpPr>
        <p:spPr>
          <a:xfrm>
            <a:off x="9955931" y="5797651"/>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accent3">
              <a:lumMod val="75000"/>
            </a:schemeClr>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その他</a:t>
            </a:r>
            <a:endParaRPr sz="1159" dirty="0">
              <a:solidFill>
                <a:schemeClr val="bg1"/>
              </a:solidFill>
              <a:latin typeface="Meiryo UI" panose="020B0604030504040204" pitchFamily="50" charset="-128"/>
              <a:ea typeface="Meiryo UI" panose="020B0604030504040204" pitchFamily="50" charset="-128"/>
            </a:endParaRPr>
          </a:p>
        </p:txBody>
      </p:sp>
      <p:sp>
        <p:nvSpPr>
          <p:cNvPr id="26" name="object 4"/>
          <p:cNvSpPr/>
          <p:nvPr userDrawn="1"/>
        </p:nvSpPr>
        <p:spPr>
          <a:xfrm>
            <a:off x="9955931" y="235865"/>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accent6">
              <a:lumMod val="50000"/>
            </a:schemeClr>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経　年</a:t>
            </a:r>
            <a:endParaRPr sz="1159" dirty="0">
              <a:solidFill>
                <a:schemeClr val="bg1"/>
              </a:solidFill>
              <a:latin typeface="Meiryo UI" panose="020B0604030504040204" pitchFamily="50" charset="-128"/>
              <a:ea typeface="Meiryo UI" panose="020B0604030504040204" pitchFamily="50" charset="-128"/>
            </a:endParaRPr>
          </a:p>
        </p:txBody>
      </p:sp>
      <p:sp>
        <p:nvSpPr>
          <p:cNvPr id="27" name="object 4"/>
          <p:cNvSpPr/>
          <p:nvPr userDrawn="1"/>
        </p:nvSpPr>
        <p:spPr>
          <a:xfrm>
            <a:off x="9955931" y="5003111"/>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75000"/>
            </a:schemeClr>
          </a:solidFill>
        </p:spPr>
        <p:txBody>
          <a:bodyPr vert="eaVert" wrap="square" lIns="0" tIns="108000" rIns="0" bIns="108000" rtlCol="0" anchor="ctr" anchorCtr="0"/>
          <a:lstStyle/>
          <a:p>
            <a:r>
              <a:rPr lang="ja-JP" altLang="en-US" sz="950" dirty="0">
                <a:solidFill>
                  <a:schemeClr val="bg1"/>
                </a:solidFill>
                <a:latin typeface="Meiryo UI" panose="020B0604030504040204" pitchFamily="50" charset="-128"/>
                <a:ea typeface="Meiryo UI" panose="020B0604030504040204" pitchFamily="50" charset="-128"/>
              </a:rPr>
              <a:t>産業構造</a:t>
            </a:r>
            <a:endParaRPr sz="950"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752000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従業員+IoT+AI+DX">
    <p:spTree>
      <p:nvGrpSpPr>
        <p:cNvPr id="1" name=""/>
        <p:cNvGrpSpPr/>
        <p:nvPr/>
      </p:nvGrpSpPr>
      <p:grpSpPr>
        <a:xfrm>
          <a:off x="0" y="0"/>
          <a:ext cx="0" cy="0"/>
          <a:chOff x="0" y="0"/>
          <a:chExt cx="0" cy="0"/>
        </a:xfrm>
      </p:grpSpPr>
      <p:sp>
        <p:nvSpPr>
          <p:cNvPr id="6" name="Rectangle 7"/>
          <p:cNvSpPr>
            <a:spLocks noGrp="1" noChangeArrowheads="1"/>
          </p:cNvSpPr>
          <p:nvPr>
            <p:ph type="sldNum" sz="quarter" idx="12"/>
          </p:nvPr>
        </p:nvSpPr>
        <p:spPr>
          <a:xfrm>
            <a:off x="9905620" y="6994210"/>
            <a:ext cx="493200" cy="232475"/>
          </a:xfrm>
          <a:prstGeom prst="rect">
            <a:avLst/>
          </a:prstGeom>
          <a:ln/>
        </p:spPr>
        <p:txBody>
          <a:bodyPr/>
          <a:lstStyle>
            <a:lvl1pPr algn="ctr">
              <a:defRPr sz="1053">
                <a:latin typeface="Meiryo UI" panose="020B0604030504040204" pitchFamily="50" charset="-128"/>
                <a:ea typeface="Meiryo UI" panose="020B0604030504040204" pitchFamily="50" charset="-128"/>
              </a:defRPr>
            </a:lvl1pPr>
          </a:lstStyle>
          <a:p>
            <a:fld id="{DBFB1F43-6F2E-4538-AABB-23AEDF146290}" type="slidenum">
              <a:rPr lang="ja-JP" altLang="en-US" smtClean="0"/>
              <a:pPr/>
              <a:t>‹#›</a:t>
            </a:fld>
            <a:endParaRPr lang="ja-JP" altLang="en-US" dirty="0"/>
          </a:p>
        </p:txBody>
      </p:sp>
      <p:sp>
        <p:nvSpPr>
          <p:cNvPr id="3" name="object 4"/>
          <p:cNvSpPr/>
          <p:nvPr userDrawn="1"/>
        </p:nvSpPr>
        <p:spPr>
          <a:xfrm>
            <a:off x="9955931" y="1030406"/>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rgbClr val="7030A0"/>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従業員</a:t>
            </a:r>
            <a:endParaRPr sz="1159" dirty="0">
              <a:solidFill>
                <a:schemeClr val="bg1"/>
              </a:solidFill>
              <a:latin typeface="Meiryo UI" panose="020B0604030504040204" pitchFamily="50" charset="-128"/>
              <a:ea typeface="Meiryo UI" panose="020B0604030504040204" pitchFamily="50" charset="-128"/>
            </a:endParaRPr>
          </a:p>
        </p:txBody>
      </p:sp>
      <p:sp>
        <p:nvSpPr>
          <p:cNvPr id="9" name="object 9"/>
          <p:cNvSpPr txBox="1"/>
          <p:nvPr userDrawn="1"/>
        </p:nvSpPr>
        <p:spPr>
          <a:xfrm>
            <a:off x="9955931" y="2670324"/>
            <a:ext cx="180000" cy="183141"/>
          </a:xfrm>
          <a:prstGeom prst="rect">
            <a:avLst/>
          </a:prstGeom>
        </p:spPr>
        <p:txBody>
          <a:bodyPr vert="vert" wrap="square" lIns="0" tIns="0" rIns="0" bIns="0" rtlCol="0">
            <a:spAutoFit/>
          </a:bodyPr>
          <a:lstStyle/>
          <a:p>
            <a:pPr marL="13382">
              <a:lnSpc>
                <a:spcPts val="1470"/>
              </a:lnSpc>
            </a:pPr>
            <a:r>
              <a:rPr sz="1159" dirty="0">
                <a:solidFill>
                  <a:srgbClr val="FFFFFF"/>
                </a:solidFill>
                <a:latin typeface="Meiryo UI" panose="020B0604030504040204" pitchFamily="50" charset="-128"/>
                <a:ea typeface="Meiryo UI" panose="020B0604030504040204" pitchFamily="50" charset="-128"/>
                <a:cs typeface="Microsoft YaHei"/>
              </a:rPr>
              <a:t>AI</a:t>
            </a:r>
            <a:endParaRPr sz="1159" dirty="0">
              <a:latin typeface="Meiryo UI" panose="020B0604030504040204" pitchFamily="50" charset="-128"/>
              <a:ea typeface="Meiryo UI" panose="020B0604030504040204" pitchFamily="50" charset="-128"/>
              <a:cs typeface="Microsoft YaHei"/>
            </a:endParaRPr>
          </a:p>
        </p:txBody>
      </p:sp>
      <p:sp>
        <p:nvSpPr>
          <p:cNvPr id="19" name="object 5"/>
          <p:cNvSpPr txBox="1"/>
          <p:nvPr userDrawn="1"/>
        </p:nvSpPr>
        <p:spPr>
          <a:xfrm>
            <a:off x="9955931" y="395478"/>
            <a:ext cx="136191" cy="519353"/>
          </a:xfrm>
          <a:prstGeom prst="rect">
            <a:avLst/>
          </a:prstGeom>
        </p:spPr>
        <p:txBody>
          <a:bodyPr vert="eaVert" wrap="square" lIns="0" tIns="0" rIns="0" bIns="0" rtlCol="0">
            <a:spAutoFit/>
          </a:bodyPr>
          <a:lstStyle/>
          <a:p>
            <a:pPr marL="13382">
              <a:lnSpc>
                <a:spcPct val="65000"/>
              </a:lnSpc>
            </a:pPr>
            <a:r>
              <a:rPr lang="ja-JP" altLang="en-US" sz="1200" dirty="0">
                <a:solidFill>
                  <a:srgbClr val="FFFFFF"/>
                </a:solidFill>
                <a:latin typeface="Meiryo UI" panose="020B0604030504040204" pitchFamily="50" charset="-128"/>
                <a:ea typeface="Meiryo UI" panose="020B0604030504040204" pitchFamily="50" charset="-128"/>
                <a:cs typeface="Microsoft JhengHei"/>
              </a:rPr>
              <a:t>軽ね</a:t>
            </a:r>
            <a:endParaRPr sz="1159" dirty="0">
              <a:latin typeface="Meiryo UI" panose="020B0604030504040204" pitchFamily="50" charset="-128"/>
              <a:ea typeface="Meiryo UI" panose="020B0604030504040204" pitchFamily="50" charset="-128"/>
              <a:cs typeface="Microsoft JhengHei"/>
            </a:endParaRPr>
          </a:p>
        </p:txBody>
      </p:sp>
      <p:sp>
        <p:nvSpPr>
          <p:cNvPr id="21" name="object 4"/>
          <p:cNvSpPr/>
          <p:nvPr userDrawn="1"/>
        </p:nvSpPr>
        <p:spPr>
          <a:xfrm>
            <a:off x="9955931" y="1824947"/>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rgbClr val="FF66CC"/>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ＩｏＴ</a:t>
            </a:r>
            <a:endParaRPr sz="1159" dirty="0">
              <a:solidFill>
                <a:schemeClr val="bg1"/>
              </a:solidFill>
              <a:latin typeface="Meiryo UI" panose="020B0604030504040204" pitchFamily="50" charset="-128"/>
              <a:ea typeface="Meiryo UI" panose="020B0604030504040204" pitchFamily="50" charset="-128"/>
            </a:endParaRPr>
          </a:p>
        </p:txBody>
      </p:sp>
      <p:sp>
        <p:nvSpPr>
          <p:cNvPr id="22" name="object 4"/>
          <p:cNvSpPr/>
          <p:nvPr userDrawn="1"/>
        </p:nvSpPr>
        <p:spPr>
          <a:xfrm>
            <a:off x="9955931" y="2619488"/>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rgbClr val="FF9900"/>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Ａ　Ｉ</a:t>
            </a:r>
            <a:endParaRPr sz="1159" dirty="0">
              <a:solidFill>
                <a:schemeClr val="bg1"/>
              </a:solidFill>
              <a:latin typeface="Meiryo UI" panose="020B0604030504040204" pitchFamily="50" charset="-128"/>
              <a:ea typeface="Meiryo UI" panose="020B0604030504040204" pitchFamily="50" charset="-128"/>
            </a:endParaRPr>
          </a:p>
        </p:txBody>
      </p:sp>
      <p:sp>
        <p:nvSpPr>
          <p:cNvPr id="23" name="object 4"/>
          <p:cNvSpPr/>
          <p:nvPr userDrawn="1"/>
        </p:nvSpPr>
        <p:spPr>
          <a:xfrm>
            <a:off x="9955931" y="3414029"/>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accent2"/>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Ｄ　Ｘ</a:t>
            </a:r>
            <a:endParaRPr sz="1159" dirty="0">
              <a:solidFill>
                <a:schemeClr val="bg1"/>
              </a:solidFill>
              <a:latin typeface="Meiryo UI" panose="020B0604030504040204" pitchFamily="50" charset="-128"/>
              <a:ea typeface="Meiryo UI" panose="020B0604030504040204" pitchFamily="50" charset="-128"/>
            </a:endParaRPr>
          </a:p>
        </p:txBody>
      </p:sp>
      <p:sp>
        <p:nvSpPr>
          <p:cNvPr id="24" name="object 4"/>
          <p:cNvSpPr/>
          <p:nvPr userDrawn="1"/>
        </p:nvSpPr>
        <p:spPr>
          <a:xfrm>
            <a:off x="9955931" y="4208570"/>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75000"/>
            </a:schemeClr>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業　態</a:t>
            </a:r>
            <a:endParaRPr sz="1159" dirty="0">
              <a:solidFill>
                <a:schemeClr val="bg1"/>
              </a:solidFill>
              <a:latin typeface="Meiryo UI" panose="020B0604030504040204" pitchFamily="50" charset="-128"/>
              <a:ea typeface="Meiryo UI" panose="020B0604030504040204" pitchFamily="50" charset="-128"/>
            </a:endParaRPr>
          </a:p>
        </p:txBody>
      </p:sp>
      <p:sp>
        <p:nvSpPr>
          <p:cNvPr id="25" name="object 4"/>
          <p:cNvSpPr/>
          <p:nvPr userDrawn="1"/>
        </p:nvSpPr>
        <p:spPr>
          <a:xfrm>
            <a:off x="9955931" y="5797651"/>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75000"/>
            </a:schemeClr>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その他</a:t>
            </a:r>
            <a:endParaRPr sz="1159" dirty="0">
              <a:solidFill>
                <a:schemeClr val="bg1"/>
              </a:solidFill>
              <a:latin typeface="Meiryo UI" panose="020B0604030504040204" pitchFamily="50" charset="-128"/>
              <a:ea typeface="Meiryo UI" panose="020B0604030504040204" pitchFamily="50" charset="-128"/>
            </a:endParaRPr>
          </a:p>
        </p:txBody>
      </p:sp>
      <p:sp>
        <p:nvSpPr>
          <p:cNvPr id="26" name="object 4"/>
          <p:cNvSpPr/>
          <p:nvPr userDrawn="1"/>
        </p:nvSpPr>
        <p:spPr>
          <a:xfrm>
            <a:off x="9955931" y="235865"/>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75000"/>
            </a:schemeClr>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経　年</a:t>
            </a:r>
            <a:endParaRPr sz="1159" dirty="0">
              <a:solidFill>
                <a:schemeClr val="bg1"/>
              </a:solidFill>
              <a:latin typeface="Meiryo UI" panose="020B0604030504040204" pitchFamily="50" charset="-128"/>
              <a:ea typeface="Meiryo UI" panose="020B0604030504040204" pitchFamily="50" charset="-128"/>
            </a:endParaRPr>
          </a:p>
        </p:txBody>
      </p:sp>
      <p:sp>
        <p:nvSpPr>
          <p:cNvPr id="27" name="object 4"/>
          <p:cNvSpPr/>
          <p:nvPr userDrawn="1"/>
        </p:nvSpPr>
        <p:spPr>
          <a:xfrm>
            <a:off x="9955931" y="5003111"/>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75000"/>
            </a:schemeClr>
          </a:solidFill>
        </p:spPr>
        <p:txBody>
          <a:bodyPr vert="eaVert" wrap="square" lIns="0" tIns="108000" rIns="0" bIns="108000" rtlCol="0" anchor="ctr" anchorCtr="0"/>
          <a:lstStyle/>
          <a:p>
            <a:r>
              <a:rPr lang="ja-JP" altLang="en-US" sz="950" dirty="0">
                <a:solidFill>
                  <a:schemeClr val="bg1"/>
                </a:solidFill>
                <a:latin typeface="Meiryo UI" panose="020B0604030504040204" pitchFamily="50" charset="-128"/>
                <a:ea typeface="Meiryo UI" panose="020B0604030504040204" pitchFamily="50" charset="-128"/>
              </a:rPr>
              <a:t>産業構造</a:t>
            </a:r>
            <a:endParaRPr sz="950"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862355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IoT+AI+DX">
    <p:spTree>
      <p:nvGrpSpPr>
        <p:cNvPr id="1" name=""/>
        <p:cNvGrpSpPr/>
        <p:nvPr/>
      </p:nvGrpSpPr>
      <p:grpSpPr>
        <a:xfrm>
          <a:off x="0" y="0"/>
          <a:ext cx="0" cy="0"/>
          <a:chOff x="0" y="0"/>
          <a:chExt cx="0" cy="0"/>
        </a:xfrm>
      </p:grpSpPr>
      <p:sp>
        <p:nvSpPr>
          <p:cNvPr id="6" name="Rectangle 7"/>
          <p:cNvSpPr>
            <a:spLocks noGrp="1" noChangeArrowheads="1"/>
          </p:cNvSpPr>
          <p:nvPr>
            <p:ph type="sldNum" sz="quarter" idx="12"/>
          </p:nvPr>
        </p:nvSpPr>
        <p:spPr>
          <a:xfrm>
            <a:off x="9905620" y="6994210"/>
            <a:ext cx="493200" cy="232475"/>
          </a:xfrm>
          <a:prstGeom prst="rect">
            <a:avLst/>
          </a:prstGeom>
          <a:ln/>
        </p:spPr>
        <p:txBody>
          <a:bodyPr/>
          <a:lstStyle>
            <a:lvl1pPr algn="ctr">
              <a:defRPr sz="1053">
                <a:latin typeface="Meiryo UI" panose="020B0604030504040204" pitchFamily="50" charset="-128"/>
                <a:ea typeface="Meiryo UI" panose="020B0604030504040204" pitchFamily="50" charset="-128"/>
              </a:defRPr>
            </a:lvl1pPr>
          </a:lstStyle>
          <a:p>
            <a:fld id="{DBFB1F43-6F2E-4538-AABB-23AEDF146290}" type="slidenum">
              <a:rPr lang="ja-JP" altLang="en-US" smtClean="0"/>
              <a:pPr/>
              <a:t>‹#›</a:t>
            </a:fld>
            <a:endParaRPr lang="ja-JP" altLang="en-US" dirty="0"/>
          </a:p>
        </p:txBody>
      </p:sp>
      <p:sp>
        <p:nvSpPr>
          <p:cNvPr id="3" name="object 4"/>
          <p:cNvSpPr/>
          <p:nvPr userDrawn="1"/>
        </p:nvSpPr>
        <p:spPr>
          <a:xfrm>
            <a:off x="9955931" y="1030406"/>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75000"/>
            </a:schemeClr>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従業員</a:t>
            </a:r>
            <a:endParaRPr sz="1159" dirty="0">
              <a:solidFill>
                <a:schemeClr val="bg1"/>
              </a:solidFill>
              <a:latin typeface="Meiryo UI" panose="020B0604030504040204" pitchFamily="50" charset="-128"/>
              <a:ea typeface="Meiryo UI" panose="020B0604030504040204" pitchFamily="50" charset="-128"/>
            </a:endParaRPr>
          </a:p>
        </p:txBody>
      </p:sp>
      <p:sp>
        <p:nvSpPr>
          <p:cNvPr id="9" name="object 9"/>
          <p:cNvSpPr txBox="1"/>
          <p:nvPr userDrawn="1"/>
        </p:nvSpPr>
        <p:spPr>
          <a:xfrm>
            <a:off x="9955931" y="2670324"/>
            <a:ext cx="180000" cy="183141"/>
          </a:xfrm>
          <a:prstGeom prst="rect">
            <a:avLst/>
          </a:prstGeom>
        </p:spPr>
        <p:txBody>
          <a:bodyPr vert="vert" wrap="square" lIns="0" tIns="0" rIns="0" bIns="0" rtlCol="0">
            <a:spAutoFit/>
          </a:bodyPr>
          <a:lstStyle/>
          <a:p>
            <a:pPr marL="13382">
              <a:lnSpc>
                <a:spcPts val="1470"/>
              </a:lnSpc>
            </a:pPr>
            <a:r>
              <a:rPr sz="1159" dirty="0">
                <a:solidFill>
                  <a:srgbClr val="FFFFFF"/>
                </a:solidFill>
                <a:latin typeface="Meiryo UI" panose="020B0604030504040204" pitchFamily="50" charset="-128"/>
                <a:ea typeface="Meiryo UI" panose="020B0604030504040204" pitchFamily="50" charset="-128"/>
                <a:cs typeface="Microsoft YaHei"/>
              </a:rPr>
              <a:t>AI</a:t>
            </a:r>
            <a:endParaRPr sz="1159" dirty="0">
              <a:latin typeface="Meiryo UI" panose="020B0604030504040204" pitchFamily="50" charset="-128"/>
              <a:ea typeface="Meiryo UI" panose="020B0604030504040204" pitchFamily="50" charset="-128"/>
              <a:cs typeface="Microsoft YaHei"/>
            </a:endParaRPr>
          </a:p>
        </p:txBody>
      </p:sp>
      <p:sp>
        <p:nvSpPr>
          <p:cNvPr id="19" name="object 5"/>
          <p:cNvSpPr txBox="1"/>
          <p:nvPr userDrawn="1"/>
        </p:nvSpPr>
        <p:spPr>
          <a:xfrm>
            <a:off x="9955931" y="395478"/>
            <a:ext cx="136191" cy="519353"/>
          </a:xfrm>
          <a:prstGeom prst="rect">
            <a:avLst/>
          </a:prstGeom>
        </p:spPr>
        <p:txBody>
          <a:bodyPr vert="eaVert" wrap="square" lIns="0" tIns="0" rIns="0" bIns="0" rtlCol="0">
            <a:spAutoFit/>
          </a:bodyPr>
          <a:lstStyle/>
          <a:p>
            <a:pPr marL="13382">
              <a:lnSpc>
                <a:spcPct val="65000"/>
              </a:lnSpc>
            </a:pPr>
            <a:r>
              <a:rPr lang="ja-JP" altLang="en-US" sz="1200" dirty="0">
                <a:solidFill>
                  <a:srgbClr val="FFFFFF"/>
                </a:solidFill>
                <a:latin typeface="Meiryo UI" panose="020B0604030504040204" pitchFamily="50" charset="-128"/>
                <a:ea typeface="Meiryo UI" panose="020B0604030504040204" pitchFamily="50" charset="-128"/>
                <a:cs typeface="Microsoft JhengHei"/>
              </a:rPr>
              <a:t>軽ね</a:t>
            </a:r>
            <a:endParaRPr sz="1159" dirty="0">
              <a:latin typeface="Meiryo UI" panose="020B0604030504040204" pitchFamily="50" charset="-128"/>
              <a:ea typeface="Meiryo UI" panose="020B0604030504040204" pitchFamily="50" charset="-128"/>
              <a:cs typeface="Microsoft JhengHei"/>
            </a:endParaRPr>
          </a:p>
        </p:txBody>
      </p:sp>
      <p:sp>
        <p:nvSpPr>
          <p:cNvPr id="21" name="object 4"/>
          <p:cNvSpPr/>
          <p:nvPr userDrawn="1"/>
        </p:nvSpPr>
        <p:spPr>
          <a:xfrm>
            <a:off x="9955931" y="1824947"/>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rgbClr val="FF66CC"/>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ＩｏＴ</a:t>
            </a:r>
            <a:endParaRPr sz="1159" dirty="0">
              <a:solidFill>
                <a:schemeClr val="bg1"/>
              </a:solidFill>
              <a:latin typeface="Meiryo UI" panose="020B0604030504040204" pitchFamily="50" charset="-128"/>
              <a:ea typeface="Meiryo UI" panose="020B0604030504040204" pitchFamily="50" charset="-128"/>
            </a:endParaRPr>
          </a:p>
        </p:txBody>
      </p:sp>
      <p:sp>
        <p:nvSpPr>
          <p:cNvPr id="22" name="object 4"/>
          <p:cNvSpPr/>
          <p:nvPr userDrawn="1"/>
        </p:nvSpPr>
        <p:spPr>
          <a:xfrm>
            <a:off x="9955931" y="2619488"/>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rgbClr val="FF9900"/>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Ａ　Ｉ</a:t>
            </a:r>
            <a:endParaRPr sz="1159" dirty="0">
              <a:solidFill>
                <a:schemeClr val="bg1"/>
              </a:solidFill>
              <a:latin typeface="Meiryo UI" panose="020B0604030504040204" pitchFamily="50" charset="-128"/>
              <a:ea typeface="Meiryo UI" panose="020B0604030504040204" pitchFamily="50" charset="-128"/>
            </a:endParaRPr>
          </a:p>
        </p:txBody>
      </p:sp>
      <p:sp>
        <p:nvSpPr>
          <p:cNvPr id="23" name="object 4"/>
          <p:cNvSpPr/>
          <p:nvPr userDrawn="1"/>
        </p:nvSpPr>
        <p:spPr>
          <a:xfrm>
            <a:off x="9955931" y="3414029"/>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accent2"/>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Ｄ　Ｘ</a:t>
            </a:r>
            <a:endParaRPr sz="1159" dirty="0">
              <a:solidFill>
                <a:schemeClr val="bg1"/>
              </a:solidFill>
              <a:latin typeface="Meiryo UI" panose="020B0604030504040204" pitchFamily="50" charset="-128"/>
              <a:ea typeface="Meiryo UI" panose="020B0604030504040204" pitchFamily="50" charset="-128"/>
            </a:endParaRPr>
          </a:p>
        </p:txBody>
      </p:sp>
      <p:sp>
        <p:nvSpPr>
          <p:cNvPr id="24" name="object 4"/>
          <p:cNvSpPr/>
          <p:nvPr userDrawn="1"/>
        </p:nvSpPr>
        <p:spPr>
          <a:xfrm>
            <a:off x="9955931" y="4208570"/>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75000"/>
            </a:schemeClr>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業　態</a:t>
            </a:r>
            <a:endParaRPr sz="1159" dirty="0">
              <a:solidFill>
                <a:schemeClr val="bg1"/>
              </a:solidFill>
              <a:latin typeface="Meiryo UI" panose="020B0604030504040204" pitchFamily="50" charset="-128"/>
              <a:ea typeface="Meiryo UI" panose="020B0604030504040204" pitchFamily="50" charset="-128"/>
            </a:endParaRPr>
          </a:p>
        </p:txBody>
      </p:sp>
      <p:sp>
        <p:nvSpPr>
          <p:cNvPr id="25" name="object 4"/>
          <p:cNvSpPr/>
          <p:nvPr userDrawn="1"/>
        </p:nvSpPr>
        <p:spPr>
          <a:xfrm>
            <a:off x="9955931" y="5797651"/>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75000"/>
            </a:schemeClr>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その他</a:t>
            </a:r>
            <a:endParaRPr sz="1159" dirty="0">
              <a:solidFill>
                <a:schemeClr val="bg1"/>
              </a:solidFill>
              <a:latin typeface="Meiryo UI" panose="020B0604030504040204" pitchFamily="50" charset="-128"/>
              <a:ea typeface="Meiryo UI" panose="020B0604030504040204" pitchFamily="50" charset="-128"/>
            </a:endParaRPr>
          </a:p>
        </p:txBody>
      </p:sp>
      <p:sp>
        <p:nvSpPr>
          <p:cNvPr id="26" name="object 4"/>
          <p:cNvSpPr/>
          <p:nvPr userDrawn="1"/>
        </p:nvSpPr>
        <p:spPr>
          <a:xfrm>
            <a:off x="9955931" y="235865"/>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75000"/>
            </a:schemeClr>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経　年</a:t>
            </a:r>
            <a:endParaRPr sz="1159" dirty="0">
              <a:solidFill>
                <a:schemeClr val="bg1"/>
              </a:solidFill>
              <a:latin typeface="Meiryo UI" panose="020B0604030504040204" pitchFamily="50" charset="-128"/>
              <a:ea typeface="Meiryo UI" panose="020B0604030504040204" pitchFamily="50" charset="-128"/>
            </a:endParaRPr>
          </a:p>
        </p:txBody>
      </p:sp>
      <p:sp>
        <p:nvSpPr>
          <p:cNvPr id="27" name="object 4"/>
          <p:cNvSpPr/>
          <p:nvPr userDrawn="1"/>
        </p:nvSpPr>
        <p:spPr>
          <a:xfrm>
            <a:off x="9955931" y="5003111"/>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75000"/>
            </a:schemeClr>
          </a:solidFill>
        </p:spPr>
        <p:txBody>
          <a:bodyPr vert="eaVert" wrap="square" lIns="0" tIns="108000" rIns="0" bIns="108000" rtlCol="0" anchor="ctr" anchorCtr="0"/>
          <a:lstStyle/>
          <a:p>
            <a:r>
              <a:rPr lang="ja-JP" altLang="en-US" sz="950" dirty="0">
                <a:solidFill>
                  <a:schemeClr val="bg1"/>
                </a:solidFill>
                <a:latin typeface="Meiryo UI" panose="020B0604030504040204" pitchFamily="50" charset="-128"/>
                <a:ea typeface="Meiryo UI" panose="020B0604030504040204" pitchFamily="50" charset="-128"/>
              </a:rPr>
              <a:t>産業構造</a:t>
            </a:r>
            <a:endParaRPr sz="950"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32518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従業員数+IoT+AI">
    <p:spTree>
      <p:nvGrpSpPr>
        <p:cNvPr id="1" name=""/>
        <p:cNvGrpSpPr/>
        <p:nvPr/>
      </p:nvGrpSpPr>
      <p:grpSpPr>
        <a:xfrm>
          <a:off x="0" y="0"/>
          <a:ext cx="0" cy="0"/>
          <a:chOff x="0" y="0"/>
          <a:chExt cx="0" cy="0"/>
        </a:xfrm>
      </p:grpSpPr>
      <p:sp>
        <p:nvSpPr>
          <p:cNvPr id="6" name="Rectangle 7"/>
          <p:cNvSpPr>
            <a:spLocks noGrp="1" noChangeArrowheads="1"/>
          </p:cNvSpPr>
          <p:nvPr>
            <p:ph type="sldNum" sz="quarter" idx="12"/>
          </p:nvPr>
        </p:nvSpPr>
        <p:spPr>
          <a:xfrm>
            <a:off x="9905620" y="6994210"/>
            <a:ext cx="493200" cy="232475"/>
          </a:xfrm>
          <a:prstGeom prst="rect">
            <a:avLst/>
          </a:prstGeom>
          <a:ln/>
        </p:spPr>
        <p:txBody>
          <a:bodyPr/>
          <a:lstStyle>
            <a:lvl1pPr algn="ctr">
              <a:defRPr sz="1053">
                <a:latin typeface="Meiryo UI" panose="020B0604030504040204" pitchFamily="50" charset="-128"/>
                <a:ea typeface="Meiryo UI" panose="020B0604030504040204" pitchFamily="50" charset="-128"/>
              </a:defRPr>
            </a:lvl1pPr>
          </a:lstStyle>
          <a:p>
            <a:fld id="{DBFB1F43-6F2E-4538-AABB-23AEDF146290}" type="slidenum">
              <a:rPr lang="ja-JP" altLang="en-US" smtClean="0"/>
              <a:pPr/>
              <a:t>‹#›</a:t>
            </a:fld>
            <a:endParaRPr lang="ja-JP" altLang="en-US" dirty="0"/>
          </a:p>
        </p:txBody>
      </p:sp>
      <p:sp>
        <p:nvSpPr>
          <p:cNvPr id="3" name="object 4"/>
          <p:cNvSpPr/>
          <p:nvPr userDrawn="1"/>
        </p:nvSpPr>
        <p:spPr>
          <a:xfrm>
            <a:off x="9955931" y="1030406"/>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rgbClr val="7030A0"/>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従業員</a:t>
            </a:r>
            <a:endParaRPr sz="1159" dirty="0">
              <a:solidFill>
                <a:schemeClr val="bg1"/>
              </a:solidFill>
              <a:latin typeface="Meiryo UI" panose="020B0604030504040204" pitchFamily="50" charset="-128"/>
              <a:ea typeface="Meiryo UI" panose="020B0604030504040204" pitchFamily="50" charset="-128"/>
            </a:endParaRPr>
          </a:p>
        </p:txBody>
      </p:sp>
      <p:sp>
        <p:nvSpPr>
          <p:cNvPr id="9" name="object 9"/>
          <p:cNvSpPr txBox="1"/>
          <p:nvPr userDrawn="1"/>
        </p:nvSpPr>
        <p:spPr>
          <a:xfrm>
            <a:off x="9955931" y="2670324"/>
            <a:ext cx="180000" cy="183141"/>
          </a:xfrm>
          <a:prstGeom prst="rect">
            <a:avLst/>
          </a:prstGeom>
        </p:spPr>
        <p:txBody>
          <a:bodyPr vert="vert" wrap="square" lIns="0" tIns="0" rIns="0" bIns="0" rtlCol="0">
            <a:spAutoFit/>
          </a:bodyPr>
          <a:lstStyle/>
          <a:p>
            <a:pPr marL="13382">
              <a:lnSpc>
                <a:spcPts val="1470"/>
              </a:lnSpc>
            </a:pPr>
            <a:r>
              <a:rPr sz="1159" dirty="0">
                <a:solidFill>
                  <a:srgbClr val="FFFFFF"/>
                </a:solidFill>
                <a:latin typeface="Meiryo UI" panose="020B0604030504040204" pitchFamily="50" charset="-128"/>
                <a:ea typeface="Meiryo UI" panose="020B0604030504040204" pitchFamily="50" charset="-128"/>
                <a:cs typeface="Microsoft YaHei"/>
              </a:rPr>
              <a:t>AI</a:t>
            </a:r>
            <a:endParaRPr sz="1159" dirty="0">
              <a:latin typeface="Meiryo UI" panose="020B0604030504040204" pitchFamily="50" charset="-128"/>
              <a:ea typeface="Meiryo UI" panose="020B0604030504040204" pitchFamily="50" charset="-128"/>
              <a:cs typeface="Microsoft YaHei"/>
            </a:endParaRPr>
          </a:p>
        </p:txBody>
      </p:sp>
      <p:sp>
        <p:nvSpPr>
          <p:cNvPr id="19" name="object 5"/>
          <p:cNvSpPr txBox="1"/>
          <p:nvPr userDrawn="1"/>
        </p:nvSpPr>
        <p:spPr>
          <a:xfrm>
            <a:off x="9955931" y="395478"/>
            <a:ext cx="136191" cy="519353"/>
          </a:xfrm>
          <a:prstGeom prst="rect">
            <a:avLst/>
          </a:prstGeom>
        </p:spPr>
        <p:txBody>
          <a:bodyPr vert="eaVert" wrap="square" lIns="0" tIns="0" rIns="0" bIns="0" rtlCol="0">
            <a:spAutoFit/>
          </a:bodyPr>
          <a:lstStyle/>
          <a:p>
            <a:pPr marL="13382">
              <a:lnSpc>
                <a:spcPct val="65000"/>
              </a:lnSpc>
            </a:pPr>
            <a:r>
              <a:rPr lang="ja-JP" altLang="en-US" sz="1200" dirty="0">
                <a:solidFill>
                  <a:srgbClr val="FFFFFF"/>
                </a:solidFill>
                <a:latin typeface="Meiryo UI" panose="020B0604030504040204" pitchFamily="50" charset="-128"/>
                <a:ea typeface="Meiryo UI" panose="020B0604030504040204" pitchFamily="50" charset="-128"/>
                <a:cs typeface="Microsoft JhengHei"/>
              </a:rPr>
              <a:t>軽ね</a:t>
            </a:r>
            <a:endParaRPr sz="1159" dirty="0">
              <a:latin typeface="Meiryo UI" panose="020B0604030504040204" pitchFamily="50" charset="-128"/>
              <a:ea typeface="Meiryo UI" panose="020B0604030504040204" pitchFamily="50" charset="-128"/>
              <a:cs typeface="Microsoft JhengHei"/>
            </a:endParaRPr>
          </a:p>
        </p:txBody>
      </p:sp>
      <p:sp>
        <p:nvSpPr>
          <p:cNvPr id="21" name="object 4"/>
          <p:cNvSpPr/>
          <p:nvPr userDrawn="1"/>
        </p:nvSpPr>
        <p:spPr>
          <a:xfrm>
            <a:off x="9955931" y="1824947"/>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rgbClr val="FF66CC"/>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ＩｏＴ</a:t>
            </a:r>
            <a:endParaRPr sz="1159" dirty="0">
              <a:solidFill>
                <a:schemeClr val="bg1"/>
              </a:solidFill>
              <a:latin typeface="Meiryo UI" panose="020B0604030504040204" pitchFamily="50" charset="-128"/>
              <a:ea typeface="Meiryo UI" panose="020B0604030504040204" pitchFamily="50" charset="-128"/>
            </a:endParaRPr>
          </a:p>
        </p:txBody>
      </p:sp>
      <p:sp>
        <p:nvSpPr>
          <p:cNvPr id="22" name="object 4"/>
          <p:cNvSpPr/>
          <p:nvPr userDrawn="1"/>
        </p:nvSpPr>
        <p:spPr>
          <a:xfrm>
            <a:off x="9955931" y="2619488"/>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rgbClr val="FF9900"/>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Ａ　Ｉ</a:t>
            </a:r>
            <a:endParaRPr sz="1159" dirty="0">
              <a:solidFill>
                <a:schemeClr val="bg1"/>
              </a:solidFill>
              <a:latin typeface="Meiryo UI" panose="020B0604030504040204" pitchFamily="50" charset="-128"/>
              <a:ea typeface="Meiryo UI" panose="020B0604030504040204" pitchFamily="50" charset="-128"/>
            </a:endParaRPr>
          </a:p>
        </p:txBody>
      </p:sp>
      <p:sp>
        <p:nvSpPr>
          <p:cNvPr id="23" name="object 4"/>
          <p:cNvSpPr/>
          <p:nvPr userDrawn="1"/>
        </p:nvSpPr>
        <p:spPr>
          <a:xfrm>
            <a:off x="9955931" y="3414029"/>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75000"/>
            </a:schemeClr>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Ｄ　Ｘ</a:t>
            </a:r>
            <a:endParaRPr sz="1159" dirty="0">
              <a:solidFill>
                <a:schemeClr val="bg1"/>
              </a:solidFill>
              <a:latin typeface="Meiryo UI" panose="020B0604030504040204" pitchFamily="50" charset="-128"/>
              <a:ea typeface="Meiryo UI" panose="020B0604030504040204" pitchFamily="50" charset="-128"/>
            </a:endParaRPr>
          </a:p>
        </p:txBody>
      </p:sp>
      <p:sp>
        <p:nvSpPr>
          <p:cNvPr id="24" name="object 4"/>
          <p:cNvSpPr/>
          <p:nvPr userDrawn="1"/>
        </p:nvSpPr>
        <p:spPr>
          <a:xfrm>
            <a:off x="9955931" y="4208570"/>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75000"/>
            </a:schemeClr>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業　態</a:t>
            </a:r>
            <a:endParaRPr sz="1159" dirty="0">
              <a:solidFill>
                <a:schemeClr val="bg1"/>
              </a:solidFill>
              <a:latin typeface="Meiryo UI" panose="020B0604030504040204" pitchFamily="50" charset="-128"/>
              <a:ea typeface="Meiryo UI" panose="020B0604030504040204" pitchFamily="50" charset="-128"/>
            </a:endParaRPr>
          </a:p>
        </p:txBody>
      </p:sp>
      <p:sp>
        <p:nvSpPr>
          <p:cNvPr id="25" name="object 4"/>
          <p:cNvSpPr/>
          <p:nvPr userDrawn="1"/>
        </p:nvSpPr>
        <p:spPr>
          <a:xfrm>
            <a:off x="9955931" y="5797651"/>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75000"/>
            </a:schemeClr>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その他</a:t>
            </a:r>
            <a:endParaRPr sz="1159" dirty="0">
              <a:solidFill>
                <a:schemeClr val="bg1"/>
              </a:solidFill>
              <a:latin typeface="Meiryo UI" panose="020B0604030504040204" pitchFamily="50" charset="-128"/>
              <a:ea typeface="Meiryo UI" panose="020B0604030504040204" pitchFamily="50" charset="-128"/>
            </a:endParaRPr>
          </a:p>
        </p:txBody>
      </p:sp>
      <p:sp>
        <p:nvSpPr>
          <p:cNvPr id="26" name="object 4"/>
          <p:cNvSpPr/>
          <p:nvPr userDrawn="1"/>
        </p:nvSpPr>
        <p:spPr>
          <a:xfrm>
            <a:off x="9955931" y="235865"/>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75000"/>
            </a:schemeClr>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経　年</a:t>
            </a:r>
            <a:endParaRPr sz="1159" dirty="0">
              <a:solidFill>
                <a:schemeClr val="bg1"/>
              </a:solidFill>
              <a:latin typeface="Meiryo UI" panose="020B0604030504040204" pitchFamily="50" charset="-128"/>
              <a:ea typeface="Meiryo UI" panose="020B0604030504040204" pitchFamily="50" charset="-128"/>
            </a:endParaRPr>
          </a:p>
        </p:txBody>
      </p:sp>
      <p:sp>
        <p:nvSpPr>
          <p:cNvPr id="27" name="object 4"/>
          <p:cNvSpPr/>
          <p:nvPr userDrawn="1"/>
        </p:nvSpPr>
        <p:spPr>
          <a:xfrm>
            <a:off x="9955931" y="5003111"/>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75000"/>
            </a:schemeClr>
          </a:solidFill>
        </p:spPr>
        <p:txBody>
          <a:bodyPr vert="eaVert" wrap="square" lIns="0" tIns="108000" rIns="0" bIns="108000" rtlCol="0" anchor="ctr" anchorCtr="0"/>
          <a:lstStyle/>
          <a:p>
            <a:r>
              <a:rPr lang="ja-JP" altLang="en-US" sz="950" dirty="0">
                <a:solidFill>
                  <a:schemeClr val="bg1"/>
                </a:solidFill>
                <a:latin typeface="Meiryo UI" panose="020B0604030504040204" pitchFamily="50" charset="-128"/>
                <a:ea typeface="Meiryo UI" panose="020B0604030504040204" pitchFamily="50" charset="-128"/>
              </a:rPr>
              <a:t>産業構造</a:t>
            </a:r>
            <a:endParaRPr sz="950"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843762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従業員数+その他">
    <p:spTree>
      <p:nvGrpSpPr>
        <p:cNvPr id="1" name=""/>
        <p:cNvGrpSpPr/>
        <p:nvPr/>
      </p:nvGrpSpPr>
      <p:grpSpPr>
        <a:xfrm>
          <a:off x="0" y="0"/>
          <a:ext cx="0" cy="0"/>
          <a:chOff x="0" y="0"/>
          <a:chExt cx="0" cy="0"/>
        </a:xfrm>
      </p:grpSpPr>
      <p:sp>
        <p:nvSpPr>
          <p:cNvPr id="6" name="Rectangle 7"/>
          <p:cNvSpPr>
            <a:spLocks noGrp="1" noChangeArrowheads="1"/>
          </p:cNvSpPr>
          <p:nvPr>
            <p:ph type="sldNum" sz="quarter" idx="12"/>
          </p:nvPr>
        </p:nvSpPr>
        <p:spPr>
          <a:xfrm>
            <a:off x="9905620" y="6994210"/>
            <a:ext cx="493200" cy="232475"/>
          </a:xfrm>
          <a:prstGeom prst="rect">
            <a:avLst/>
          </a:prstGeom>
          <a:ln/>
        </p:spPr>
        <p:txBody>
          <a:bodyPr/>
          <a:lstStyle>
            <a:lvl1pPr algn="ctr">
              <a:defRPr sz="1053">
                <a:latin typeface="Meiryo UI" panose="020B0604030504040204" pitchFamily="50" charset="-128"/>
                <a:ea typeface="Meiryo UI" panose="020B0604030504040204" pitchFamily="50" charset="-128"/>
              </a:defRPr>
            </a:lvl1pPr>
          </a:lstStyle>
          <a:p>
            <a:fld id="{DBFB1F43-6F2E-4538-AABB-23AEDF146290}" type="slidenum">
              <a:rPr lang="ja-JP" altLang="en-US" smtClean="0"/>
              <a:pPr/>
              <a:t>‹#›</a:t>
            </a:fld>
            <a:endParaRPr lang="ja-JP" altLang="en-US" dirty="0"/>
          </a:p>
        </p:txBody>
      </p:sp>
      <p:sp>
        <p:nvSpPr>
          <p:cNvPr id="3" name="object 4"/>
          <p:cNvSpPr/>
          <p:nvPr userDrawn="1"/>
        </p:nvSpPr>
        <p:spPr>
          <a:xfrm>
            <a:off x="9955931" y="1030406"/>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rgbClr val="7030A0"/>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従業員</a:t>
            </a:r>
            <a:endParaRPr sz="1159" dirty="0">
              <a:solidFill>
                <a:schemeClr val="bg1"/>
              </a:solidFill>
              <a:latin typeface="Meiryo UI" panose="020B0604030504040204" pitchFamily="50" charset="-128"/>
              <a:ea typeface="Meiryo UI" panose="020B0604030504040204" pitchFamily="50" charset="-128"/>
            </a:endParaRPr>
          </a:p>
        </p:txBody>
      </p:sp>
      <p:sp>
        <p:nvSpPr>
          <p:cNvPr id="9" name="object 9"/>
          <p:cNvSpPr txBox="1"/>
          <p:nvPr userDrawn="1"/>
        </p:nvSpPr>
        <p:spPr>
          <a:xfrm>
            <a:off x="9955931" y="2670324"/>
            <a:ext cx="180000" cy="183141"/>
          </a:xfrm>
          <a:prstGeom prst="rect">
            <a:avLst/>
          </a:prstGeom>
        </p:spPr>
        <p:txBody>
          <a:bodyPr vert="vert" wrap="square" lIns="0" tIns="0" rIns="0" bIns="0" rtlCol="0">
            <a:spAutoFit/>
          </a:bodyPr>
          <a:lstStyle/>
          <a:p>
            <a:pPr marL="13382">
              <a:lnSpc>
                <a:spcPts val="1470"/>
              </a:lnSpc>
            </a:pPr>
            <a:r>
              <a:rPr sz="1159" dirty="0">
                <a:solidFill>
                  <a:srgbClr val="FFFFFF"/>
                </a:solidFill>
                <a:latin typeface="Meiryo UI" panose="020B0604030504040204" pitchFamily="50" charset="-128"/>
                <a:ea typeface="Meiryo UI" panose="020B0604030504040204" pitchFamily="50" charset="-128"/>
                <a:cs typeface="Microsoft YaHei"/>
              </a:rPr>
              <a:t>AI</a:t>
            </a:r>
            <a:endParaRPr sz="1159" dirty="0">
              <a:latin typeface="Meiryo UI" panose="020B0604030504040204" pitchFamily="50" charset="-128"/>
              <a:ea typeface="Meiryo UI" panose="020B0604030504040204" pitchFamily="50" charset="-128"/>
              <a:cs typeface="Microsoft YaHei"/>
            </a:endParaRPr>
          </a:p>
        </p:txBody>
      </p:sp>
      <p:sp>
        <p:nvSpPr>
          <p:cNvPr id="19" name="object 5"/>
          <p:cNvSpPr txBox="1"/>
          <p:nvPr userDrawn="1"/>
        </p:nvSpPr>
        <p:spPr>
          <a:xfrm>
            <a:off x="9955931" y="395478"/>
            <a:ext cx="136191" cy="519353"/>
          </a:xfrm>
          <a:prstGeom prst="rect">
            <a:avLst/>
          </a:prstGeom>
        </p:spPr>
        <p:txBody>
          <a:bodyPr vert="eaVert" wrap="square" lIns="0" tIns="0" rIns="0" bIns="0" rtlCol="0">
            <a:spAutoFit/>
          </a:bodyPr>
          <a:lstStyle/>
          <a:p>
            <a:pPr marL="13382">
              <a:lnSpc>
                <a:spcPct val="65000"/>
              </a:lnSpc>
            </a:pPr>
            <a:r>
              <a:rPr lang="ja-JP" altLang="en-US" sz="1200" dirty="0">
                <a:solidFill>
                  <a:srgbClr val="FFFFFF"/>
                </a:solidFill>
                <a:latin typeface="Meiryo UI" panose="020B0604030504040204" pitchFamily="50" charset="-128"/>
                <a:ea typeface="Meiryo UI" panose="020B0604030504040204" pitchFamily="50" charset="-128"/>
                <a:cs typeface="Microsoft JhengHei"/>
              </a:rPr>
              <a:t>軽ね</a:t>
            </a:r>
            <a:endParaRPr sz="1159" dirty="0">
              <a:latin typeface="Meiryo UI" panose="020B0604030504040204" pitchFamily="50" charset="-128"/>
              <a:ea typeface="Meiryo UI" panose="020B0604030504040204" pitchFamily="50" charset="-128"/>
              <a:cs typeface="Microsoft JhengHei"/>
            </a:endParaRPr>
          </a:p>
        </p:txBody>
      </p:sp>
      <p:sp>
        <p:nvSpPr>
          <p:cNvPr id="21" name="object 4"/>
          <p:cNvSpPr/>
          <p:nvPr userDrawn="1"/>
        </p:nvSpPr>
        <p:spPr>
          <a:xfrm>
            <a:off x="9955931" y="1824947"/>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75000"/>
            </a:schemeClr>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ＩｏＴ</a:t>
            </a:r>
            <a:endParaRPr sz="1159" dirty="0">
              <a:solidFill>
                <a:schemeClr val="bg1"/>
              </a:solidFill>
              <a:latin typeface="Meiryo UI" panose="020B0604030504040204" pitchFamily="50" charset="-128"/>
              <a:ea typeface="Meiryo UI" panose="020B0604030504040204" pitchFamily="50" charset="-128"/>
            </a:endParaRPr>
          </a:p>
        </p:txBody>
      </p:sp>
      <p:sp>
        <p:nvSpPr>
          <p:cNvPr id="22" name="object 4"/>
          <p:cNvSpPr/>
          <p:nvPr userDrawn="1"/>
        </p:nvSpPr>
        <p:spPr>
          <a:xfrm>
            <a:off x="9955931" y="2619488"/>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75000"/>
            </a:schemeClr>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Ａ　Ｉ</a:t>
            </a:r>
            <a:endParaRPr sz="1159" dirty="0">
              <a:solidFill>
                <a:schemeClr val="bg1"/>
              </a:solidFill>
              <a:latin typeface="Meiryo UI" panose="020B0604030504040204" pitchFamily="50" charset="-128"/>
              <a:ea typeface="Meiryo UI" panose="020B0604030504040204" pitchFamily="50" charset="-128"/>
            </a:endParaRPr>
          </a:p>
        </p:txBody>
      </p:sp>
      <p:sp>
        <p:nvSpPr>
          <p:cNvPr id="23" name="object 4"/>
          <p:cNvSpPr/>
          <p:nvPr userDrawn="1"/>
        </p:nvSpPr>
        <p:spPr>
          <a:xfrm>
            <a:off x="9955931" y="3414029"/>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75000"/>
            </a:schemeClr>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Ｄ　Ｘ</a:t>
            </a:r>
            <a:endParaRPr sz="1159" dirty="0">
              <a:solidFill>
                <a:schemeClr val="bg1"/>
              </a:solidFill>
              <a:latin typeface="Meiryo UI" panose="020B0604030504040204" pitchFamily="50" charset="-128"/>
              <a:ea typeface="Meiryo UI" panose="020B0604030504040204" pitchFamily="50" charset="-128"/>
            </a:endParaRPr>
          </a:p>
        </p:txBody>
      </p:sp>
      <p:sp>
        <p:nvSpPr>
          <p:cNvPr id="24" name="object 4"/>
          <p:cNvSpPr/>
          <p:nvPr userDrawn="1"/>
        </p:nvSpPr>
        <p:spPr>
          <a:xfrm>
            <a:off x="9955931" y="4208570"/>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75000"/>
            </a:schemeClr>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業　態</a:t>
            </a:r>
            <a:endParaRPr sz="1159" dirty="0">
              <a:solidFill>
                <a:schemeClr val="bg1"/>
              </a:solidFill>
              <a:latin typeface="Meiryo UI" panose="020B0604030504040204" pitchFamily="50" charset="-128"/>
              <a:ea typeface="Meiryo UI" panose="020B0604030504040204" pitchFamily="50" charset="-128"/>
            </a:endParaRPr>
          </a:p>
        </p:txBody>
      </p:sp>
      <p:sp>
        <p:nvSpPr>
          <p:cNvPr id="25" name="object 4"/>
          <p:cNvSpPr/>
          <p:nvPr userDrawn="1"/>
        </p:nvSpPr>
        <p:spPr>
          <a:xfrm>
            <a:off x="9955931" y="5797651"/>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accent3">
              <a:lumMod val="75000"/>
            </a:schemeClr>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その他</a:t>
            </a:r>
            <a:endParaRPr sz="1159" dirty="0">
              <a:solidFill>
                <a:schemeClr val="bg1"/>
              </a:solidFill>
              <a:latin typeface="Meiryo UI" panose="020B0604030504040204" pitchFamily="50" charset="-128"/>
              <a:ea typeface="Meiryo UI" panose="020B0604030504040204" pitchFamily="50" charset="-128"/>
            </a:endParaRPr>
          </a:p>
        </p:txBody>
      </p:sp>
      <p:sp>
        <p:nvSpPr>
          <p:cNvPr id="26" name="object 4"/>
          <p:cNvSpPr/>
          <p:nvPr userDrawn="1"/>
        </p:nvSpPr>
        <p:spPr>
          <a:xfrm>
            <a:off x="9955931" y="235865"/>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75000"/>
            </a:schemeClr>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経　年</a:t>
            </a:r>
            <a:endParaRPr sz="1159" dirty="0">
              <a:solidFill>
                <a:schemeClr val="bg1"/>
              </a:solidFill>
              <a:latin typeface="Meiryo UI" panose="020B0604030504040204" pitchFamily="50" charset="-128"/>
              <a:ea typeface="Meiryo UI" panose="020B0604030504040204" pitchFamily="50" charset="-128"/>
            </a:endParaRPr>
          </a:p>
        </p:txBody>
      </p:sp>
      <p:sp>
        <p:nvSpPr>
          <p:cNvPr id="27" name="object 4"/>
          <p:cNvSpPr/>
          <p:nvPr userDrawn="1"/>
        </p:nvSpPr>
        <p:spPr>
          <a:xfrm>
            <a:off x="9955931" y="5003111"/>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75000"/>
            </a:schemeClr>
          </a:solidFill>
        </p:spPr>
        <p:txBody>
          <a:bodyPr vert="eaVert" wrap="square" lIns="0" tIns="108000" rIns="0" bIns="108000" rtlCol="0" anchor="ctr" anchorCtr="0"/>
          <a:lstStyle/>
          <a:p>
            <a:r>
              <a:rPr lang="ja-JP" altLang="en-US" sz="950" dirty="0">
                <a:solidFill>
                  <a:schemeClr val="bg1"/>
                </a:solidFill>
                <a:latin typeface="Meiryo UI" panose="020B0604030504040204" pitchFamily="50" charset="-128"/>
                <a:ea typeface="Meiryo UI" panose="020B0604030504040204" pitchFamily="50" charset="-128"/>
              </a:rPr>
              <a:t>産業構造</a:t>
            </a:r>
            <a:endParaRPr sz="950"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743920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6_経年+その他">
    <p:spTree>
      <p:nvGrpSpPr>
        <p:cNvPr id="1" name=""/>
        <p:cNvGrpSpPr/>
        <p:nvPr/>
      </p:nvGrpSpPr>
      <p:grpSpPr>
        <a:xfrm>
          <a:off x="0" y="0"/>
          <a:ext cx="0" cy="0"/>
          <a:chOff x="0" y="0"/>
          <a:chExt cx="0" cy="0"/>
        </a:xfrm>
      </p:grpSpPr>
      <p:sp>
        <p:nvSpPr>
          <p:cNvPr id="6" name="Rectangle 7"/>
          <p:cNvSpPr>
            <a:spLocks noGrp="1" noChangeArrowheads="1"/>
          </p:cNvSpPr>
          <p:nvPr>
            <p:ph type="sldNum" sz="quarter" idx="12"/>
          </p:nvPr>
        </p:nvSpPr>
        <p:spPr>
          <a:xfrm>
            <a:off x="9905620" y="6994210"/>
            <a:ext cx="493200" cy="232475"/>
          </a:xfrm>
          <a:prstGeom prst="rect">
            <a:avLst/>
          </a:prstGeom>
          <a:ln/>
        </p:spPr>
        <p:txBody>
          <a:bodyPr/>
          <a:lstStyle>
            <a:lvl1pPr algn="ctr">
              <a:defRPr sz="1053">
                <a:latin typeface="Meiryo UI" panose="020B0604030504040204" pitchFamily="50" charset="-128"/>
                <a:ea typeface="Meiryo UI" panose="020B0604030504040204" pitchFamily="50" charset="-128"/>
              </a:defRPr>
            </a:lvl1pPr>
          </a:lstStyle>
          <a:p>
            <a:fld id="{DBFB1F43-6F2E-4538-AABB-23AEDF146290}" type="slidenum">
              <a:rPr lang="ja-JP" altLang="en-US" smtClean="0"/>
              <a:pPr/>
              <a:t>‹#›</a:t>
            </a:fld>
            <a:endParaRPr lang="ja-JP" altLang="en-US" dirty="0"/>
          </a:p>
        </p:txBody>
      </p:sp>
      <p:sp>
        <p:nvSpPr>
          <p:cNvPr id="3" name="object 4"/>
          <p:cNvSpPr/>
          <p:nvPr userDrawn="1"/>
        </p:nvSpPr>
        <p:spPr>
          <a:xfrm>
            <a:off x="9955931" y="1030406"/>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75000"/>
            </a:schemeClr>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従業員</a:t>
            </a:r>
            <a:endParaRPr sz="1159" dirty="0">
              <a:solidFill>
                <a:schemeClr val="bg1"/>
              </a:solidFill>
              <a:latin typeface="Meiryo UI" panose="020B0604030504040204" pitchFamily="50" charset="-128"/>
              <a:ea typeface="Meiryo UI" panose="020B0604030504040204" pitchFamily="50" charset="-128"/>
            </a:endParaRPr>
          </a:p>
        </p:txBody>
      </p:sp>
      <p:sp>
        <p:nvSpPr>
          <p:cNvPr id="9" name="object 9"/>
          <p:cNvSpPr txBox="1"/>
          <p:nvPr userDrawn="1"/>
        </p:nvSpPr>
        <p:spPr>
          <a:xfrm>
            <a:off x="9955931" y="2670324"/>
            <a:ext cx="180000" cy="183141"/>
          </a:xfrm>
          <a:prstGeom prst="rect">
            <a:avLst/>
          </a:prstGeom>
        </p:spPr>
        <p:txBody>
          <a:bodyPr vert="vert" wrap="square" lIns="0" tIns="0" rIns="0" bIns="0" rtlCol="0">
            <a:spAutoFit/>
          </a:bodyPr>
          <a:lstStyle/>
          <a:p>
            <a:pPr marL="13382">
              <a:lnSpc>
                <a:spcPts val="1470"/>
              </a:lnSpc>
            </a:pPr>
            <a:r>
              <a:rPr sz="1159" dirty="0">
                <a:solidFill>
                  <a:srgbClr val="FFFFFF"/>
                </a:solidFill>
                <a:latin typeface="Meiryo UI" panose="020B0604030504040204" pitchFamily="50" charset="-128"/>
                <a:ea typeface="Meiryo UI" panose="020B0604030504040204" pitchFamily="50" charset="-128"/>
                <a:cs typeface="Microsoft YaHei"/>
              </a:rPr>
              <a:t>AI</a:t>
            </a:r>
            <a:endParaRPr sz="1159" dirty="0">
              <a:latin typeface="Meiryo UI" panose="020B0604030504040204" pitchFamily="50" charset="-128"/>
              <a:ea typeface="Meiryo UI" panose="020B0604030504040204" pitchFamily="50" charset="-128"/>
              <a:cs typeface="Microsoft YaHei"/>
            </a:endParaRPr>
          </a:p>
        </p:txBody>
      </p:sp>
      <p:sp>
        <p:nvSpPr>
          <p:cNvPr id="19" name="object 5"/>
          <p:cNvSpPr txBox="1"/>
          <p:nvPr userDrawn="1"/>
        </p:nvSpPr>
        <p:spPr>
          <a:xfrm>
            <a:off x="9955931" y="395478"/>
            <a:ext cx="136191" cy="519353"/>
          </a:xfrm>
          <a:prstGeom prst="rect">
            <a:avLst/>
          </a:prstGeom>
        </p:spPr>
        <p:txBody>
          <a:bodyPr vert="eaVert" wrap="square" lIns="0" tIns="0" rIns="0" bIns="0" rtlCol="0">
            <a:spAutoFit/>
          </a:bodyPr>
          <a:lstStyle/>
          <a:p>
            <a:pPr marL="13382">
              <a:lnSpc>
                <a:spcPct val="65000"/>
              </a:lnSpc>
            </a:pPr>
            <a:r>
              <a:rPr lang="ja-JP" altLang="en-US" sz="1200" dirty="0">
                <a:solidFill>
                  <a:srgbClr val="FFFFFF"/>
                </a:solidFill>
                <a:latin typeface="Meiryo UI" panose="020B0604030504040204" pitchFamily="50" charset="-128"/>
                <a:ea typeface="Meiryo UI" panose="020B0604030504040204" pitchFamily="50" charset="-128"/>
                <a:cs typeface="Microsoft JhengHei"/>
              </a:rPr>
              <a:t>軽ね</a:t>
            </a:r>
            <a:endParaRPr sz="1159" dirty="0">
              <a:latin typeface="Meiryo UI" panose="020B0604030504040204" pitchFamily="50" charset="-128"/>
              <a:ea typeface="Meiryo UI" panose="020B0604030504040204" pitchFamily="50" charset="-128"/>
              <a:cs typeface="Microsoft JhengHei"/>
            </a:endParaRPr>
          </a:p>
        </p:txBody>
      </p:sp>
      <p:sp>
        <p:nvSpPr>
          <p:cNvPr id="21" name="object 4"/>
          <p:cNvSpPr/>
          <p:nvPr userDrawn="1"/>
        </p:nvSpPr>
        <p:spPr>
          <a:xfrm>
            <a:off x="9955931" y="1824947"/>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75000"/>
            </a:schemeClr>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ＩｏＴ</a:t>
            </a:r>
            <a:endParaRPr sz="1159" dirty="0">
              <a:solidFill>
                <a:schemeClr val="bg1"/>
              </a:solidFill>
              <a:latin typeface="Meiryo UI" panose="020B0604030504040204" pitchFamily="50" charset="-128"/>
              <a:ea typeface="Meiryo UI" panose="020B0604030504040204" pitchFamily="50" charset="-128"/>
            </a:endParaRPr>
          </a:p>
        </p:txBody>
      </p:sp>
      <p:sp>
        <p:nvSpPr>
          <p:cNvPr id="22" name="object 4"/>
          <p:cNvSpPr/>
          <p:nvPr userDrawn="1"/>
        </p:nvSpPr>
        <p:spPr>
          <a:xfrm>
            <a:off x="9955931" y="2619488"/>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75000"/>
            </a:schemeClr>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Ａ　Ｉ</a:t>
            </a:r>
            <a:endParaRPr sz="1159" dirty="0">
              <a:solidFill>
                <a:schemeClr val="bg1"/>
              </a:solidFill>
              <a:latin typeface="Meiryo UI" panose="020B0604030504040204" pitchFamily="50" charset="-128"/>
              <a:ea typeface="Meiryo UI" panose="020B0604030504040204" pitchFamily="50" charset="-128"/>
            </a:endParaRPr>
          </a:p>
        </p:txBody>
      </p:sp>
      <p:sp>
        <p:nvSpPr>
          <p:cNvPr id="23" name="object 4"/>
          <p:cNvSpPr/>
          <p:nvPr userDrawn="1"/>
        </p:nvSpPr>
        <p:spPr>
          <a:xfrm>
            <a:off x="9955931" y="3414029"/>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75000"/>
            </a:schemeClr>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Ｄ　Ｘ</a:t>
            </a:r>
            <a:endParaRPr sz="1159" dirty="0">
              <a:solidFill>
                <a:schemeClr val="bg1"/>
              </a:solidFill>
              <a:latin typeface="Meiryo UI" panose="020B0604030504040204" pitchFamily="50" charset="-128"/>
              <a:ea typeface="Meiryo UI" panose="020B0604030504040204" pitchFamily="50" charset="-128"/>
            </a:endParaRPr>
          </a:p>
        </p:txBody>
      </p:sp>
      <p:sp>
        <p:nvSpPr>
          <p:cNvPr id="24" name="object 4"/>
          <p:cNvSpPr/>
          <p:nvPr userDrawn="1"/>
        </p:nvSpPr>
        <p:spPr>
          <a:xfrm>
            <a:off x="9955931" y="4208570"/>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75000"/>
            </a:schemeClr>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業　態</a:t>
            </a:r>
            <a:endParaRPr sz="1159" dirty="0">
              <a:solidFill>
                <a:schemeClr val="bg1"/>
              </a:solidFill>
              <a:latin typeface="Meiryo UI" panose="020B0604030504040204" pitchFamily="50" charset="-128"/>
              <a:ea typeface="Meiryo UI" panose="020B0604030504040204" pitchFamily="50" charset="-128"/>
            </a:endParaRPr>
          </a:p>
        </p:txBody>
      </p:sp>
      <p:sp>
        <p:nvSpPr>
          <p:cNvPr id="25" name="object 4"/>
          <p:cNvSpPr/>
          <p:nvPr userDrawn="1"/>
        </p:nvSpPr>
        <p:spPr>
          <a:xfrm>
            <a:off x="9955931" y="5797651"/>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accent3">
              <a:lumMod val="75000"/>
            </a:schemeClr>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その他</a:t>
            </a:r>
            <a:endParaRPr sz="1159" dirty="0">
              <a:solidFill>
                <a:schemeClr val="bg1"/>
              </a:solidFill>
              <a:latin typeface="Meiryo UI" panose="020B0604030504040204" pitchFamily="50" charset="-128"/>
              <a:ea typeface="Meiryo UI" panose="020B0604030504040204" pitchFamily="50" charset="-128"/>
            </a:endParaRPr>
          </a:p>
        </p:txBody>
      </p:sp>
      <p:sp>
        <p:nvSpPr>
          <p:cNvPr id="26" name="object 4"/>
          <p:cNvSpPr/>
          <p:nvPr userDrawn="1"/>
        </p:nvSpPr>
        <p:spPr>
          <a:xfrm>
            <a:off x="9955931" y="235865"/>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accent6">
              <a:lumMod val="50000"/>
            </a:schemeClr>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経　年</a:t>
            </a:r>
            <a:endParaRPr sz="1159" dirty="0">
              <a:solidFill>
                <a:schemeClr val="bg1"/>
              </a:solidFill>
              <a:latin typeface="Meiryo UI" panose="020B0604030504040204" pitchFamily="50" charset="-128"/>
              <a:ea typeface="Meiryo UI" panose="020B0604030504040204" pitchFamily="50" charset="-128"/>
            </a:endParaRPr>
          </a:p>
        </p:txBody>
      </p:sp>
      <p:sp>
        <p:nvSpPr>
          <p:cNvPr id="27" name="object 4"/>
          <p:cNvSpPr/>
          <p:nvPr userDrawn="1"/>
        </p:nvSpPr>
        <p:spPr>
          <a:xfrm>
            <a:off x="9955931" y="5003111"/>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75000"/>
            </a:schemeClr>
          </a:solidFill>
        </p:spPr>
        <p:txBody>
          <a:bodyPr vert="eaVert" wrap="square" lIns="0" tIns="108000" rIns="0" bIns="108000" rtlCol="0" anchor="ctr" anchorCtr="0"/>
          <a:lstStyle/>
          <a:p>
            <a:r>
              <a:rPr lang="ja-JP" altLang="en-US" sz="950" dirty="0">
                <a:solidFill>
                  <a:schemeClr val="bg1"/>
                </a:solidFill>
                <a:latin typeface="Meiryo UI" panose="020B0604030504040204" pitchFamily="50" charset="-128"/>
                <a:ea typeface="Meiryo UI" panose="020B0604030504040204" pitchFamily="50" charset="-128"/>
              </a:rPr>
              <a:t>産業構造</a:t>
            </a:r>
            <a:endParaRPr sz="950"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26362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61773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7_産業構造+その他">
    <p:spTree>
      <p:nvGrpSpPr>
        <p:cNvPr id="1" name=""/>
        <p:cNvGrpSpPr/>
        <p:nvPr/>
      </p:nvGrpSpPr>
      <p:grpSpPr>
        <a:xfrm>
          <a:off x="0" y="0"/>
          <a:ext cx="0" cy="0"/>
          <a:chOff x="0" y="0"/>
          <a:chExt cx="0" cy="0"/>
        </a:xfrm>
      </p:grpSpPr>
      <p:sp>
        <p:nvSpPr>
          <p:cNvPr id="6" name="Rectangle 7"/>
          <p:cNvSpPr>
            <a:spLocks noGrp="1" noChangeArrowheads="1"/>
          </p:cNvSpPr>
          <p:nvPr>
            <p:ph type="sldNum" sz="quarter" idx="12"/>
          </p:nvPr>
        </p:nvSpPr>
        <p:spPr>
          <a:xfrm>
            <a:off x="9905620" y="6994210"/>
            <a:ext cx="493200" cy="232475"/>
          </a:xfrm>
          <a:prstGeom prst="rect">
            <a:avLst/>
          </a:prstGeom>
          <a:ln/>
        </p:spPr>
        <p:txBody>
          <a:bodyPr/>
          <a:lstStyle>
            <a:lvl1pPr algn="ctr">
              <a:defRPr sz="1053">
                <a:latin typeface="Meiryo UI" panose="020B0604030504040204" pitchFamily="50" charset="-128"/>
                <a:ea typeface="Meiryo UI" panose="020B0604030504040204" pitchFamily="50" charset="-128"/>
              </a:defRPr>
            </a:lvl1pPr>
          </a:lstStyle>
          <a:p>
            <a:fld id="{DBFB1F43-6F2E-4538-AABB-23AEDF146290}" type="slidenum">
              <a:rPr lang="ja-JP" altLang="en-US" smtClean="0"/>
              <a:pPr/>
              <a:t>‹#›</a:t>
            </a:fld>
            <a:endParaRPr lang="ja-JP" altLang="en-US" dirty="0"/>
          </a:p>
        </p:txBody>
      </p:sp>
      <p:sp>
        <p:nvSpPr>
          <p:cNvPr id="3" name="object 4"/>
          <p:cNvSpPr/>
          <p:nvPr userDrawn="1"/>
        </p:nvSpPr>
        <p:spPr>
          <a:xfrm>
            <a:off x="9955931" y="1030406"/>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75000"/>
            </a:schemeClr>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従業員</a:t>
            </a:r>
            <a:endParaRPr sz="1159" dirty="0">
              <a:solidFill>
                <a:schemeClr val="bg1"/>
              </a:solidFill>
              <a:latin typeface="Meiryo UI" panose="020B0604030504040204" pitchFamily="50" charset="-128"/>
              <a:ea typeface="Meiryo UI" panose="020B0604030504040204" pitchFamily="50" charset="-128"/>
            </a:endParaRPr>
          </a:p>
        </p:txBody>
      </p:sp>
      <p:sp>
        <p:nvSpPr>
          <p:cNvPr id="9" name="object 9"/>
          <p:cNvSpPr txBox="1"/>
          <p:nvPr userDrawn="1"/>
        </p:nvSpPr>
        <p:spPr>
          <a:xfrm>
            <a:off x="9955931" y="2670324"/>
            <a:ext cx="180000" cy="183141"/>
          </a:xfrm>
          <a:prstGeom prst="rect">
            <a:avLst/>
          </a:prstGeom>
        </p:spPr>
        <p:txBody>
          <a:bodyPr vert="vert" wrap="square" lIns="0" tIns="0" rIns="0" bIns="0" rtlCol="0">
            <a:spAutoFit/>
          </a:bodyPr>
          <a:lstStyle/>
          <a:p>
            <a:pPr marL="13382">
              <a:lnSpc>
                <a:spcPts val="1470"/>
              </a:lnSpc>
            </a:pPr>
            <a:r>
              <a:rPr sz="1159" dirty="0">
                <a:solidFill>
                  <a:srgbClr val="FFFFFF"/>
                </a:solidFill>
                <a:latin typeface="Meiryo UI" panose="020B0604030504040204" pitchFamily="50" charset="-128"/>
                <a:ea typeface="Meiryo UI" panose="020B0604030504040204" pitchFamily="50" charset="-128"/>
                <a:cs typeface="Microsoft YaHei"/>
              </a:rPr>
              <a:t>AI</a:t>
            </a:r>
            <a:endParaRPr sz="1159" dirty="0">
              <a:latin typeface="Meiryo UI" panose="020B0604030504040204" pitchFamily="50" charset="-128"/>
              <a:ea typeface="Meiryo UI" panose="020B0604030504040204" pitchFamily="50" charset="-128"/>
              <a:cs typeface="Microsoft YaHei"/>
            </a:endParaRPr>
          </a:p>
        </p:txBody>
      </p:sp>
      <p:sp>
        <p:nvSpPr>
          <p:cNvPr id="19" name="object 5"/>
          <p:cNvSpPr txBox="1"/>
          <p:nvPr userDrawn="1"/>
        </p:nvSpPr>
        <p:spPr>
          <a:xfrm>
            <a:off x="9955931" y="395478"/>
            <a:ext cx="136191" cy="519353"/>
          </a:xfrm>
          <a:prstGeom prst="rect">
            <a:avLst/>
          </a:prstGeom>
        </p:spPr>
        <p:txBody>
          <a:bodyPr vert="eaVert" wrap="square" lIns="0" tIns="0" rIns="0" bIns="0" rtlCol="0">
            <a:spAutoFit/>
          </a:bodyPr>
          <a:lstStyle/>
          <a:p>
            <a:pPr marL="13382">
              <a:lnSpc>
                <a:spcPct val="65000"/>
              </a:lnSpc>
            </a:pPr>
            <a:r>
              <a:rPr lang="ja-JP" altLang="en-US" sz="1200" dirty="0">
                <a:solidFill>
                  <a:srgbClr val="FFFFFF"/>
                </a:solidFill>
                <a:latin typeface="Meiryo UI" panose="020B0604030504040204" pitchFamily="50" charset="-128"/>
                <a:ea typeface="Meiryo UI" panose="020B0604030504040204" pitchFamily="50" charset="-128"/>
                <a:cs typeface="Microsoft JhengHei"/>
              </a:rPr>
              <a:t>軽ね</a:t>
            </a:r>
            <a:endParaRPr sz="1159" dirty="0">
              <a:latin typeface="Meiryo UI" panose="020B0604030504040204" pitchFamily="50" charset="-128"/>
              <a:ea typeface="Meiryo UI" panose="020B0604030504040204" pitchFamily="50" charset="-128"/>
              <a:cs typeface="Microsoft JhengHei"/>
            </a:endParaRPr>
          </a:p>
        </p:txBody>
      </p:sp>
      <p:sp>
        <p:nvSpPr>
          <p:cNvPr id="21" name="object 4"/>
          <p:cNvSpPr/>
          <p:nvPr userDrawn="1"/>
        </p:nvSpPr>
        <p:spPr>
          <a:xfrm>
            <a:off x="9955931" y="1824947"/>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75000"/>
            </a:schemeClr>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ＩｏＴ</a:t>
            </a:r>
            <a:endParaRPr sz="1159" dirty="0">
              <a:solidFill>
                <a:schemeClr val="bg1"/>
              </a:solidFill>
              <a:latin typeface="Meiryo UI" panose="020B0604030504040204" pitchFamily="50" charset="-128"/>
              <a:ea typeface="Meiryo UI" panose="020B0604030504040204" pitchFamily="50" charset="-128"/>
            </a:endParaRPr>
          </a:p>
        </p:txBody>
      </p:sp>
      <p:sp>
        <p:nvSpPr>
          <p:cNvPr id="22" name="object 4"/>
          <p:cNvSpPr/>
          <p:nvPr userDrawn="1"/>
        </p:nvSpPr>
        <p:spPr>
          <a:xfrm>
            <a:off x="9955931" y="2619488"/>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75000"/>
            </a:schemeClr>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Ａ　Ｉ</a:t>
            </a:r>
            <a:endParaRPr sz="1159" dirty="0">
              <a:solidFill>
                <a:schemeClr val="bg1"/>
              </a:solidFill>
              <a:latin typeface="Meiryo UI" panose="020B0604030504040204" pitchFamily="50" charset="-128"/>
              <a:ea typeface="Meiryo UI" panose="020B0604030504040204" pitchFamily="50" charset="-128"/>
            </a:endParaRPr>
          </a:p>
        </p:txBody>
      </p:sp>
      <p:sp>
        <p:nvSpPr>
          <p:cNvPr id="23" name="object 4"/>
          <p:cNvSpPr/>
          <p:nvPr userDrawn="1"/>
        </p:nvSpPr>
        <p:spPr>
          <a:xfrm>
            <a:off x="9955931" y="3414029"/>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75000"/>
            </a:schemeClr>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Ｄ　Ｘ</a:t>
            </a:r>
            <a:endParaRPr sz="1159" dirty="0">
              <a:solidFill>
                <a:schemeClr val="bg1"/>
              </a:solidFill>
              <a:latin typeface="Meiryo UI" panose="020B0604030504040204" pitchFamily="50" charset="-128"/>
              <a:ea typeface="Meiryo UI" panose="020B0604030504040204" pitchFamily="50" charset="-128"/>
            </a:endParaRPr>
          </a:p>
        </p:txBody>
      </p:sp>
      <p:sp>
        <p:nvSpPr>
          <p:cNvPr id="24" name="object 4"/>
          <p:cNvSpPr/>
          <p:nvPr userDrawn="1"/>
        </p:nvSpPr>
        <p:spPr>
          <a:xfrm>
            <a:off x="9955931" y="4208570"/>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75000"/>
            </a:schemeClr>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業　態</a:t>
            </a:r>
            <a:endParaRPr sz="1159" dirty="0">
              <a:solidFill>
                <a:schemeClr val="bg1"/>
              </a:solidFill>
              <a:latin typeface="Meiryo UI" panose="020B0604030504040204" pitchFamily="50" charset="-128"/>
              <a:ea typeface="Meiryo UI" panose="020B0604030504040204" pitchFamily="50" charset="-128"/>
            </a:endParaRPr>
          </a:p>
        </p:txBody>
      </p:sp>
      <p:sp>
        <p:nvSpPr>
          <p:cNvPr id="25" name="object 4"/>
          <p:cNvSpPr/>
          <p:nvPr userDrawn="1"/>
        </p:nvSpPr>
        <p:spPr>
          <a:xfrm>
            <a:off x="9955931" y="5797651"/>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accent3">
              <a:lumMod val="75000"/>
            </a:schemeClr>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その他</a:t>
            </a:r>
            <a:endParaRPr sz="1159" dirty="0">
              <a:solidFill>
                <a:schemeClr val="bg1"/>
              </a:solidFill>
              <a:latin typeface="Meiryo UI" panose="020B0604030504040204" pitchFamily="50" charset="-128"/>
              <a:ea typeface="Meiryo UI" panose="020B0604030504040204" pitchFamily="50" charset="-128"/>
            </a:endParaRPr>
          </a:p>
        </p:txBody>
      </p:sp>
      <p:sp>
        <p:nvSpPr>
          <p:cNvPr id="26" name="object 4"/>
          <p:cNvSpPr/>
          <p:nvPr userDrawn="1"/>
        </p:nvSpPr>
        <p:spPr>
          <a:xfrm>
            <a:off x="9955931" y="235865"/>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75000"/>
            </a:schemeClr>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経　年</a:t>
            </a:r>
            <a:endParaRPr sz="1159" dirty="0">
              <a:solidFill>
                <a:schemeClr val="bg1"/>
              </a:solidFill>
              <a:latin typeface="Meiryo UI" panose="020B0604030504040204" pitchFamily="50" charset="-128"/>
              <a:ea typeface="Meiryo UI" panose="020B0604030504040204" pitchFamily="50" charset="-128"/>
            </a:endParaRPr>
          </a:p>
        </p:txBody>
      </p:sp>
      <p:sp>
        <p:nvSpPr>
          <p:cNvPr id="27" name="object 4"/>
          <p:cNvSpPr/>
          <p:nvPr userDrawn="1"/>
        </p:nvSpPr>
        <p:spPr>
          <a:xfrm>
            <a:off x="9955931" y="5003111"/>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rgbClr val="0070C0"/>
          </a:solidFill>
        </p:spPr>
        <p:txBody>
          <a:bodyPr vert="eaVert" wrap="square" lIns="0" tIns="108000" rIns="0" bIns="108000" rtlCol="0" anchor="ctr" anchorCtr="0"/>
          <a:lstStyle/>
          <a:p>
            <a:r>
              <a:rPr lang="ja-JP" altLang="en-US" sz="950" dirty="0">
                <a:solidFill>
                  <a:schemeClr val="bg1"/>
                </a:solidFill>
                <a:latin typeface="Meiryo UI" panose="020B0604030504040204" pitchFamily="50" charset="-128"/>
                <a:ea typeface="Meiryo UI" panose="020B0604030504040204" pitchFamily="50" charset="-128"/>
              </a:rPr>
              <a:t>産業構造</a:t>
            </a:r>
            <a:endParaRPr sz="950"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33198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_ＡＬＬ">
    <p:spTree>
      <p:nvGrpSpPr>
        <p:cNvPr id="1" name=""/>
        <p:cNvGrpSpPr/>
        <p:nvPr/>
      </p:nvGrpSpPr>
      <p:grpSpPr>
        <a:xfrm>
          <a:off x="0" y="0"/>
          <a:ext cx="0" cy="0"/>
          <a:chOff x="0" y="0"/>
          <a:chExt cx="0" cy="0"/>
        </a:xfrm>
      </p:grpSpPr>
      <p:sp>
        <p:nvSpPr>
          <p:cNvPr id="6" name="Rectangle 7"/>
          <p:cNvSpPr>
            <a:spLocks noGrp="1" noChangeArrowheads="1"/>
          </p:cNvSpPr>
          <p:nvPr>
            <p:ph type="sldNum" sz="quarter" idx="12"/>
          </p:nvPr>
        </p:nvSpPr>
        <p:spPr>
          <a:xfrm>
            <a:off x="9905620" y="6994210"/>
            <a:ext cx="493200" cy="232475"/>
          </a:xfrm>
          <a:prstGeom prst="rect">
            <a:avLst/>
          </a:prstGeom>
          <a:ln/>
        </p:spPr>
        <p:txBody>
          <a:bodyPr/>
          <a:lstStyle>
            <a:lvl1pPr algn="ctr">
              <a:defRPr sz="1050">
                <a:latin typeface="Meiryo UI" panose="020B0604030504040204" pitchFamily="50" charset="-128"/>
                <a:ea typeface="Meiryo UI" panose="020B0604030504040204" pitchFamily="50" charset="-128"/>
              </a:defRPr>
            </a:lvl1pPr>
          </a:lstStyle>
          <a:p>
            <a:fld id="{DBFB1F43-6F2E-4538-AABB-23AEDF146290}" type="slidenum">
              <a:rPr lang="ja-JP" altLang="en-US" smtClean="0"/>
              <a:pPr/>
              <a:t>‹#›</a:t>
            </a:fld>
            <a:endParaRPr lang="ja-JP" altLang="en-US" dirty="0"/>
          </a:p>
        </p:txBody>
      </p:sp>
      <p:sp>
        <p:nvSpPr>
          <p:cNvPr id="3" name="object 4"/>
          <p:cNvSpPr/>
          <p:nvPr userDrawn="1"/>
        </p:nvSpPr>
        <p:spPr>
          <a:xfrm>
            <a:off x="9955931" y="1030406"/>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rgbClr val="7030A0"/>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従業員</a:t>
            </a:r>
            <a:endParaRPr sz="1159" dirty="0">
              <a:solidFill>
                <a:schemeClr val="bg1"/>
              </a:solidFill>
              <a:latin typeface="Meiryo UI" panose="020B0604030504040204" pitchFamily="50" charset="-128"/>
              <a:ea typeface="Meiryo UI" panose="020B0604030504040204" pitchFamily="50" charset="-128"/>
            </a:endParaRPr>
          </a:p>
        </p:txBody>
      </p:sp>
      <p:sp>
        <p:nvSpPr>
          <p:cNvPr id="9" name="object 9"/>
          <p:cNvSpPr txBox="1"/>
          <p:nvPr userDrawn="1"/>
        </p:nvSpPr>
        <p:spPr>
          <a:xfrm>
            <a:off x="9955931" y="2670324"/>
            <a:ext cx="180000" cy="183141"/>
          </a:xfrm>
          <a:prstGeom prst="rect">
            <a:avLst/>
          </a:prstGeom>
        </p:spPr>
        <p:txBody>
          <a:bodyPr vert="vert" wrap="square" lIns="0" tIns="0" rIns="0" bIns="0" rtlCol="0">
            <a:spAutoFit/>
          </a:bodyPr>
          <a:lstStyle/>
          <a:p>
            <a:pPr marL="13382">
              <a:lnSpc>
                <a:spcPts val="1470"/>
              </a:lnSpc>
            </a:pPr>
            <a:r>
              <a:rPr sz="1159" dirty="0">
                <a:solidFill>
                  <a:srgbClr val="FFFFFF"/>
                </a:solidFill>
                <a:latin typeface="Meiryo UI" panose="020B0604030504040204" pitchFamily="50" charset="-128"/>
                <a:ea typeface="Meiryo UI" panose="020B0604030504040204" pitchFamily="50" charset="-128"/>
                <a:cs typeface="Microsoft YaHei"/>
              </a:rPr>
              <a:t>AI</a:t>
            </a:r>
            <a:endParaRPr sz="1159" dirty="0">
              <a:latin typeface="Meiryo UI" panose="020B0604030504040204" pitchFamily="50" charset="-128"/>
              <a:ea typeface="Meiryo UI" panose="020B0604030504040204" pitchFamily="50" charset="-128"/>
              <a:cs typeface="Microsoft YaHei"/>
            </a:endParaRPr>
          </a:p>
        </p:txBody>
      </p:sp>
      <p:sp>
        <p:nvSpPr>
          <p:cNvPr id="19" name="object 5"/>
          <p:cNvSpPr txBox="1"/>
          <p:nvPr userDrawn="1"/>
        </p:nvSpPr>
        <p:spPr>
          <a:xfrm>
            <a:off x="9955931" y="395478"/>
            <a:ext cx="136191" cy="519353"/>
          </a:xfrm>
          <a:prstGeom prst="rect">
            <a:avLst/>
          </a:prstGeom>
        </p:spPr>
        <p:txBody>
          <a:bodyPr vert="eaVert" wrap="square" lIns="0" tIns="0" rIns="0" bIns="0" rtlCol="0">
            <a:spAutoFit/>
          </a:bodyPr>
          <a:lstStyle/>
          <a:p>
            <a:pPr marL="13382">
              <a:lnSpc>
                <a:spcPct val="65000"/>
              </a:lnSpc>
            </a:pPr>
            <a:r>
              <a:rPr lang="ja-JP" altLang="en-US" sz="1200" dirty="0">
                <a:solidFill>
                  <a:srgbClr val="FFFFFF"/>
                </a:solidFill>
                <a:latin typeface="Meiryo UI" panose="020B0604030504040204" pitchFamily="50" charset="-128"/>
                <a:ea typeface="Meiryo UI" panose="020B0604030504040204" pitchFamily="50" charset="-128"/>
                <a:cs typeface="Microsoft JhengHei"/>
              </a:rPr>
              <a:t>軽ね</a:t>
            </a:r>
            <a:endParaRPr sz="1159" dirty="0">
              <a:latin typeface="Meiryo UI" panose="020B0604030504040204" pitchFamily="50" charset="-128"/>
              <a:ea typeface="Meiryo UI" panose="020B0604030504040204" pitchFamily="50" charset="-128"/>
              <a:cs typeface="Microsoft JhengHei"/>
            </a:endParaRPr>
          </a:p>
        </p:txBody>
      </p:sp>
      <p:sp>
        <p:nvSpPr>
          <p:cNvPr id="21" name="object 4"/>
          <p:cNvSpPr/>
          <p:nvPr userDrawn="1"/>
        </p:nvSpPr>
        <p:spPr>
          <a:xfrm>
            <a:off x="9955931" y="1824947"/>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rgbClr val="FF66CC"/>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ＩｏＴ</a:t>
            </a:r>
            <a:endParaRPr sz="1159" dirty="0">
              <a:solidFill>
                <a:schemeClr val="bg1"/>
              </a:solidFill>
              <a:latin typeface="Meiryo UI" panose="020B0604030504040204" pitchFamily="50" charset="-128"/>
              <a:ea typeface="Meiryo UI" panose="020B0604030504040204" pitchFamily="50" charset="-128"/>
            </a:endParaRPr>
          </a:p>
        </p:txBody>
      </p:sp>
      <p:sp>
        <p:nvSpPr>
          <p:cNvPr id="22" name="object 4"/>
          <p:cNvSpPr/>
          <p:nvPr userDrawn="1"/>
        </p:nvSpPr>
        <p:spPr>
          <a:xfrm>
            <a:off x="9955931" y="2619488"/>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rgbClr val="FF9900"/>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Ａ　Ｉ</a:t>
            </a:r>
            <a:endParaRPr sz="1159" dirty="0">
              <a:solidFill>
                <a:schemeClr val="bg1"/>
              </a:solidFill>
              <a:latin typeface="Meiryo UI" panose="020B0604030504040204" pitchFamily="50" charset="-128"/>
              <a:ea typeface="Meiryo UI" panose="020B0604030504040204" pitchFamily="50" charset="-128"/>
            </a:endParaRPr>
          </a:p>
        </p:txBody>
      </p:sp>
      <p:sp>
        <p:nvSpPr>
          <p:cNvPr id="23" name="object 4"/>
          <p:cNvSpPr/>
          <p:nvPr userDrawn="1"/>
        </p:nvSpPr>
        <p:spPr>
          <a:xfrm>
            <a:off x="9955931" y="3414029"/>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accent2"/>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Ｄ　Ｘ</a:t>
            </a:r>
            <a:endParaRPr sz="1159" dirty="0">
              <a:solidFill>
                <a:schemeClr val="bg1"/>
              </a:solidFill>
              <a:latin typeface="Meiryo UI" panose="020B0604030504040204" pitchFamily="50" charset="-128"/>
              <a:ea typeface="Meiryo UI" panose="020B0604030504040204" pitchFamily="50" charset="-128"/>
            </a:endParaRPr>
          </a:p>
        </p:txBody>
      </p:sp>
      <p:sp>
        <p:nvSpPr>
          <p:cNvPr id="24" name="object 4"/>
          <p:cNvSpPr/>
          <p:nvPr userDrawn="1"/>
        </p:nvSpPr>
        <p:spPr>
          <a:xfrm>
            <a:off x="9955931" y="4208570"/>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rgbClr val="00B0F0"/>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業　態</a:t>
            </a:r>
            <a:endParaRPr sz="1159" dirty="0">
              <a:solidFill>
                <a:schemeClr val="bg1"/>
              </a:solidFill>
              <a:latin typeface="Meiryo UI" panose="020B0604030504040204" pitchFamily="50" charset="-128"/>
              <a:ea typeface="Meiryo UI" panose="020B0604030504040204" pitchFamily="50" charset="-128"/>
            </a:endParaRPr>
          </a:p>
        </p:txBody>
      </p:sp>
      <p:sp>
        <p:nvSpPr>
          <p:cNvPr id="25" name="object 4"/>
          <p:cNvSpPr/>
          <p:nvPr userDrawn="1"/>
        </p:nvSpPr>
        <p:spPr>
          <a:xfrm>
            <a:off x="9955931" y="5797651"/>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accent3">
              <a:lumMod val="75000"/>
            </a:schemeClr>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その他</a:t>
            </a:r>
            <a:endParaRPr sz="1159" dirty="0">
              <a:solidFill>
                <a:schemeClr val="bg1"/>
              </a:solidFill>
              <a:latin typeface="Meiryo UI" panose="020B0604030504040204" pitchFamily="50" charset="-128"/>
              <a:ea typeface="Meiryo UI" panose="020B0604030504040204" pitchFamily="50" charset="-128"/>
            </a:endParaRPr>
          </a:p>
        </p:txBody>
      </p:sp>
      <p:sp>
        <p:nvSpPr>
          <p:cNvPr id="26" name="object 4"/>
          <p:cNvSpPr/>
          <p:nvPr userDrawn="1"/>
        </p:nvSpPr>
        <p:spPr>
          <a:xfrm>
            <a:off x="9955931" y="235865"/>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accent6">
              <a:lumMod val="50000"/>
            </a:schemeClr>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経　年</a:t>
            </a:r>
            <a:endParaRPr sz="1159" dirty="0">
              <a:solidFill>
                <a:schemeClr val="bg1"/>
              </a:solidFill>
              <a:latin typeface="Meiryo UI" panose="020B0604030504040204" pitchFamily="50" charset="-128"/>
              <a:ea typeface="Meiryo UI" panose="020B0604030504040204" pitchFamily="50" charset="-128"/>
            </a:endParaRPr>
          </a:p>
        </p:txBody>
      </p:sp>
      <p:sp>
        <p:nvSpPr>
          <p:cNvPr id="27" name="object 4"/>
          <p:cNvSpPr/>
          <p:nvPr userDrawn="1"/>
        </p:nvSpPr>
        <p:spPr>
          <a:xfrm>
            <a:off x="9955931" y="5003111"/>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rgbClr val="0070C0"/>
          </a:solidFill>
        </p:spPr>
        <p:txBody>
          <a:bodyPr vert="eaVert" wrap="square" lIns="0" tIns="108000" rIns="0" bIns="108000" rtlCol="0" anchor="ctr" anchorCtr="0"/>
          <a:lstStyle/>
          <a:p>
            <a:r>
              <a:rPr lang="ja-JP" altLang="en-US" sz="950" u="none" dirty="0">
                <a:solidFill>
                  <a:schemeClr val="bg1"/>
                </a:solidFill>
                <a:latin typeface="Meiryo UI" panose="020B0604030504040204" pitchFamily="50" charset="-128"/>
                <a:ea typeface="Meiryo UI" panose="020B0604030504040204" pitchFamily="50" charset="-128"/>
              </a:rPr>
              <a:t>産業構造</a:t>
            </a:r>
            <a:endParaRPr lang="en-US" altLang="ja-JP" sz="950" u="none"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70914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単純集計">
    <p:spTree>
      <p:nvGrpSpPr>
        <p:cNvPr id="1" name=""/>
        <p:cNvGrpSpPr/>
        <p:nvPr/>
      </p:nvGrpSpPr>
      <p:grpSpPr>
        <a:xfrm>
          <a:off x="0" y="0"/>
          <a:ext cx="0" cy="0"/>
          <a:chOff x="0" y="0"/>
          <a:chExt cx="0" cy="0"/>
        </a:xfrm>
      </p:grpSpPr>
      <p:sp>
        <p:nvSpPr>
          <p:cNvPr id="6" name="Rectangle 7"/>
          <p:cNvSpPr>
            <a:spLocks noGrp="1" noChangeArrowheads="1"/>
          </p:cNvSpPr>
          <p:nvPr>
            <p:ph type="sldNum" sz="quarter" idx="12"/>
          </p:nvPr>
        </p:nvSpPr>
        <p:spPr>
          <a:xfrm>
            <a:off x="9905620" y="6994210"/>
            <a:ext cx="493200" cy="232475"/>
          </a:xfrm>
          <a:prstGeom prst="rect">
            <a:avLst/>
          </a:prstGeom>
          <a:ln/>
        </p:spPr>
        <p:txBody>
          <a:bodyPr/>
          <a:lstStyle>
            <a:lvl1pPr algn="ctr">
              <a:defRPr sz="1053">
                <a:latin typeface="Meiryo UI" panose="020B0604030504040204" pitchFamily="50" charset="-128"/>
                <a:ea typeface="Meiryo UI" panose="020B0604030504040204" pitchFamily="50" charset="-128"/>
              </a:defRPr>
            </a:lvl1pPr>
          </a:lstStyle>
          <a:p>
            <a:fld id="{DBFB1F43-6F2E-4538-AABB-23AEDF146290}" type="slidenum">
              <a:rPr lang="ja-JP" altLang="en-US" smtClean="0"/>
              <a:pPr/>
              <a:t>‹#›</a:t>
            </a:fld>
            <a:endParaRPr lang="ja-JP" altLang="en-US" dirty="0"/>
          </a:p>
        </p:txBody>
      </p:sp>
      <p:sp>
        <p:nvSpPr>
          <p:cNvPr id="3" name="object 4"/>
          <p:cNvSpPr/>
          <p:nvPr userDrawn="1"/>
        </p:nvSpPr>
        <p:spPr>
          <a:xfrm>
            <a:off x="9955931" y="1030406"/>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75000"/>
            </a:schemeClr>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従業員</a:t>
            </a:r>
            <a:endParaRPr sz="1159" dirty="0">
              <a:solidFill>
                <a:schemeClr val="bg1"/>
              </a:solidFill>
              <a:latin typeface="Meiryo UI" panose="020B0604030504040204" pitchFamily="50" charset="-128"/>
              <a:ea typeface="Meiryo UI" panose="020B0604030504040204" pitchFamily="50" charset="-128"/>
            </a:endParaRPr>
          </a:p>
        </p:txBody>
      </p:sp>
      <p:sp>
        <p:nvSpPr>
          <p:cNvPr id="9" name="object 9"/>
          <p:cNvSpPr txBox="1"/>
          <p:nvPr userDrawn="1"/>
        </p:nvSpPr>
        <p:spPr>
          <a:xfrm>
            <a:off x="9955931" y="2670324"/>
            <a:ext cx="180000" cy="183141"/>
          </a:xfrm>
          <a:prstGeom prst="rect">
            <a:avLst/>
          </a:prstGeom>
        </p:spPr>
        <p:txBody>
          <a:bodyPr vert="vert" wrap="square" lIns="0" tIns="0" rIns="0" bIns="0" rtlCol="0">
            <a:spAutoFit/>
          </a:bodyPr>
          <a:lstStyle/>
          <a:p>
            <a:pPr marL="13382">
              <a:lnSpc>
                <a:spcPts val="1470"/>
              </a:lnSpc>
            </a:pPr>
            <a:r>
              <a:rPr sz="1159" dirty="0">
                <a:solidFill>
                  <a:srgbClr val="FFFFFF"/>
                </a:solidFill>
                <a:latin typeface="Meiryo UI" panose="020B0604030504040204" pitchFamily="50" charset="-128"/>
                <a:ea typeface="Meiryo UI" panose="020B0604030504040204" pitchFamily="50" charset="-128"/>
                <a:cs typeface="Microsoft YaHei"/>
              </a:rPr>
              <a:t>AI</a:t>
            </a:r>
            <a:endParaRPr sz="1159" dirty="0">
              <a:latin typeface="Meiryo UI" panose="020B0604030504040204" pitchFamily="50" charset="-128"/>
              <a:ea typeface="Meiryo UI" panose="020B0604030504040204" pitchFamily="50" charset="-128"/>
              <a:cs typeface="Microsoft YaHei"/>
            </a:endParaRPr>
          </a:p>
        </p:txBody>
      </p:sp>
      <p:sp>
        <p:nvSpPr>
          <p:cNvPr id="19" name="object 5"/>
          <p:cNvSpPr txBox="1"/>
          <p:nvPr userDrawn="1"/>
        </p:nvSpPr>
        <p:spPr>
          <a:xfrm>
            <a:off x="9955931" y="395478"/>
            <a:ext cx="136191" cy="519353"/>
          </a:xfrm>
          <a:prstGeom prst="rect">
            <a:avLst/>
          </a:prstGeom>
        </p:spPr>
        <p:txBody>
          <a:bodyPr vert="eaVert" wrap="square" lIns="0" tIns="0" rIns="0" bIns="0" rtlCol="0">
            <a:spAutoFit/>
          </a:bodyPr>
          <a:lstStyle/>
          <a:p>
            <a:pPr marL="13382">
              <a:lnSpc>
                <a:spcPct val="65000"/>
              </a:lnSpc>
            </a:pPr>
            <a:r>
              <a:rPr lang="ja-JP" altLang="en-US" sz="1200" dirty="0">
                <a:solidFill>
                  <a:srgbClr val="FFFFFF"/>
                </a:solidFill>
                <a:latin typeface="Meiryo UI" panose="020B0604030504040204" pitchFamily="50" charset="-128"/>
                <a:ea typeface="Meiryo UI" panose="020B0604030504040204" pitchFamily="50" charset="-128"/>
                <a:cs typeface="Microsoft JhengHei"/>
              </a:rPr>
              <a:t>軽ね</a:t>
            </a:r>
            <a:endParaRPr sz="1159" dirty="0">
              <a:latin typeface="Meiryo UI" panose="020B0604030504040204" pitchFamily="50" charset="-128"/>
              <a:ea typeface="Meiryo UI" panose="020B0604030504040204" pitchFamily="50" charset="-128"/>
              <a:cs typeface="Microsoft JhengHei"/>
            </a:endParaRPr>
          </a:p>
        </p:txBody>
      </p:sp>
      <p:sp>
        <p:nvSpPr>
          <p:cNvPr id="21" name="object 4"/>
          <p:cNvSpPr/>
          <p:nvPr userDrawn="1"/>
        </p:nvSpPr>
        <p:spPr>
          <a:xfrm>
            <a:off x="9955931" y="1824947"/>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75000"/>
            </a:schemeClr>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ＩｏＴ</a:t>
            </a:r>
            <a:endParaRPr sz="1159" dirty="0">
              <a:solidFill>
                <a:schemeClr val="bg1"/>
              </a:solidFill>
              <a:latin typeface="Meiryo UI" panose="020B0604030504040204" pitchFamily="50" charset="-128"/>
              <a:ea typeface="Meiryo UI" panose="020B0604030504040204" pitchFamily="50" charset="-128"/>
            </a:endParaRPr>
          </a:p>
        </p:txBody>
      </p:sp>
      <p:sp>
        <p:nvSpPr>
          <p:cNvPr id="22" name="object 4"/>
          <p:cNvSpPr/>
          <p:nvPr userDrawn="1"/>
        </p:nvSpPr>
        <p:spPr>
          <a:xfrm>
            <a:off x="9955931" y="2619488"/>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75000"/>
            </a:schemeClr>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Ａ　Ｉ</a:t>
            </a:r>
            <a:endParaRPr sz="1159" dirty="0">
              <a:solidFill>
                <a:schemeClr val="bg1"/>
              </a:solidFill>
              <a:latin typeface="Meiryo UI" panose="020B0604030504040204" pitchFamily="50" charset="-128"/>
              <a:ea typeface="Meiryo UI" panose="020B0604030504040204" pitchFamily="50" charset="-128"/>
            </a:endParaRPr>
          </a:p>
        </p:txBody>
      </p:sp>
      <p:sp>
        <p:nvSpPr>
          <p:cNvPr id="23" name="object 4"/>
          <p:cNvSpPr/>
          <p:nvPr userDrawn="1"/>
        </p:nvSpPr>
        <p:spPr>
          <a:xfrm>
            <a:off x="9955931" y="3414029"/>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75000"/>
            </a:schemeClr>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Ｄ　Ｘ</a:t>
            </a:r>
            <a:endParaRPr sz="1159" dirty="0">
              <a:solidFill>
                <a:schemeClr val="bg1"/>
              </a:solidFill>
              <a:latin typeface="Meiryo UI" panose="020B0604030504040204" pitchFamily="50" charset="-128"/>
              <a:ea typeface="Meiryo UI" panose="020B0604030504040204" pitchFamily="50" charset="-128"/>
            </a:endParaRPr>
          </a:p>
        </p:txBody>
      </p:sp>
      <p:sp>
        <p:nvSpPr>
          <p:cNvPr id="24" name="object 4"/>
          <p:cNvSpPr/>
          <p:nvPr userDrawn="1"/>
        </p:nvSpPr>
        <p:spPr>
          <a:xfrm>
            <a:off x="9955931" y="4208570"/>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75000"/>
            </a:schemeClr>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業　態</a:t>
            </a:r>
            <a:endParaRPr sz="1159" dirty="0">
              <a:solidFill>
                <a:schemeClr val="bg1"/>
              </a:solidFill>
              <a:latin typeface="Meiryo UI" panose="020B0604030504040204" pitchFamily="50" charset="-128"/>
              <a:ea typeface="Meiryo UI" panose="020B0604030504040204" pitchFamily="50" charset="-128"/>
            </a:endParaRPr>
          </a:p>
        </p:txBody>
      </p:sp>
      <p:sp>
        <p:nvSpPr>
          <p:cNvPr id="25" name="object 4"/>
          <p:cNvSpPr/>
          <p:nvPr userDrawn="1"/>
        </p:nvSpPr>
        <p:spPr>
          <a:xfrm>
            <a:off x="9955931" y="5797651"/>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75000"/>
            </a:schemeClr>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その他</a:t>
            </a:r>
            <a:endParaRPr sz="1159" dirty="0">
              <a:solidFill>
                <a:schemeClr val="bg1"/>
              </a:solidFill>
              <a:latin typeface="Meiryo UI" panose="020B0604030504040204" pitchFamily="50" charset="-128"/>
              <a:ea typeface="Meiryo UI" panose="020B0604030504040204" pitchFamily="50" charset="-128"/>
            </a:endParaRPr>
          </a:p>
        </p:txBody>
      </p:sp>
      <p:sp>
        <p:nvSpPr>
          <p:cNvPr id="26" name="object 4"/>
          <p:cNvSpPr/>
          <p:nvPr userDrawn="1"/>
        </p:nvSpPr>
        <p:spPr>
          <a:xfrm>
            <a:off x="9955931" y="235865"/>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75000"/>
            </a:schemeClr>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経　年</a:t>
            </a:r>
            <a:endParaRPr sz="1159" dirty="0">
              <a:solidFill>
                <a:schemeClr val="bg1"/>
              </a:solidFill>
              <a:latin typeface="Meiryo UI" panose="020B0604030504040204" pitchFamily="50" charset="-128"/>
              <a:ea typeface="Meiryo UI" panose="020B0604030504040204" pitchFamily="50" charset="-128"/>
            </a:endParaRPr>
          </a:p>
        </p:txBody>
      </p:sp>
      <p:sp>
        <p:nvSpPr>
          <p:cNvPr id="27" name="object 4"/>
          <p:cNvSpPr/>
          <p:nvPr userDrawn="1"/>
        </p:nvSpPr>
        <p:spPr>
          <a:xfrm>
            <a:off x="9955931" y="5003111"/>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75000"/>
            </a:schemeClr>
          </a:solidFill>
        </p:spPr>
        <p:txBody>
          <a:bodyPr vert="eaVert" wrap="square" lIns="0" tIns="108000" rIns="0" bIns="108000" rtlCol="0" anchor="ctr" anchorCtr="0"/>
          <a:lstStyle/>
          <a:p>
            <a:r>
              <a:rPr lang="ja-JP" altLang="en-US" sz="950" dirty="0">
                <a:solidFill>
                  <a:schemeClr val="bg1"/>
                </a:solidFill>
                <a:latin typeface="Meiryo UI" panose="020B0604030504040204" pitchFamily="50" charset="-128"/>
                <a:ea typeface="Meiryo UI" panose="020B0604030504040204" pitchFamily="50" charset="-128"/>
              </a:rPr>
              <a:t>産業構造</a:t>
            </a:r>
            <a:endParaRPr sz="950"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04744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経年">
    <p:spTree>
      <p:nvGrpSpPr>
        <p:cNvPr id="1" name=""/>
        <p:cNvGrpSpPr/>
        <p:nvPr/>
      </p:nvGrpSpPr>
      <p:grpSpPr>
        <a:xfrm>
          <a:off x="0" y="0"/>
          <a:ext cx="0" cy="0"/>
          <a:chOff x="0" y="0"/>
          <a:chExt cx="0" cy="0"/>
        </a:xfrm>
      </p:grpSpPr>
      <p:sp>
        <p:nvSpPr>
          <p:cNvPr id="6" name="Rectangle 7"/>
          <p:cNvSpPr>
            <a:spLocks noGrp="1" noChangeArrowheads="1"/>
          </p:cNvSpPr>
          <p:nvPr>
            <p:ph type="sldNum" sz="quarter" idx="12"/>
          </p:nvPr>
        </p:nvSpPr>
        <p:spPr>
          <a:xfrm>
            <a:off x="9905620" y="6994210"/>
            <a:ext cx="493200" cy="232475"/>
          </a:xfrm>
          <a:prstGeom prst="rect">
            <a:avLst/>
          </a:prstGeom>
          <a:ln/>
        </p:spPr>
        <p:txBody>
          <a:bodyPr/>
          <a:lstStyle>
            <a:lvl1pPr algn="ctr">
              <a:defRPr sz="1053">
                <a:latin typeface="Meiryo UI" panose="020B0604030504040204" pitchFamily="50" charset="-128"/>
                <a:ea typeface="Meiryo UI" panose="020B0604030504040204" pitchFamily="50" charset="-128"/>
              </a:defRPr>
            </a:lvl1pPr>
          </a:lstStyle>
          <a:p>
            <a:fld id="{DBFB1F43-6F2E-4538-AABB-23AEDF146290}" type="slidenum">
              <a:rPr lang="ja-JP" altLang="en-US" smtClean="0"/>
              <a:pPr/>
              <a:t>‹#›</a:t>
            </a:fld>
            <a:endParaRPr lang="ja-JP" altLang="en-US" dirty="0"/>
          </a:p>
        </p:txBody>
      </p:sp>
      <p:sp>
        <p:nvSpPr>
          <p:cNvPr id="3" name="object 4"/>
          <p:cNvSpPr/>
          <p:nvPr userDrawn="1"/>
        </p:nvSpPr>
        <p:spPr>
          <a:xfrm>
            <a:off x="9955931" y="1030406"/>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75000"/>
            </a:schemeClr>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従業員</a:t>
            </a:r>
            <a:endParaRPr sz="1159" dirty="0">
              <a:solidFill>
                <a:schemeClr val="bg1"/>
              </a:solidFill>
              <a:latin typeface="Meiryo UI" panose="020B0604030504040204" pitchFamily="50" charset="-128"/>
              <a:ea typeface="Meiryo UI" panose="020B0604030504040204" pitchFamily="50" charset="-128"/>
            </a:endParaRPr>
          </a:p>
        </p:txBody>
      </p:sp>
      <p:sp>
        <p:nvSpPr>
          <p:cNvPr id="9" name="object 9"/>
          <p:cNvSpPr txBox="1"/>
          <p:nvPr userDrawn="1"/>
        </p:nvSpPr>
        <p:spPr>
          <a:xfrm>
            <a:off x="9955931" y="2670324"/>
            <a:ext cx="180000" cy="183141"/>
          </a:xfrm>
          <a:prstGeom prst="rect">
            <a:avLst/>
          </a:prstGeom>
        </p:spPr>
        <p:txBody>
          <a:bodyPr vert="vert" wrap="square" lIns="0" tIns="0" rIns="0" bIns="0" rtlCol="0">
            <a:spAutoFit/>
          </a:bodyPr>
          <a:lstStyle/>
          <a:p>
            <a:pPr marL="13382">
              <a:lnSpc>
                <a:spcPts val="1470"/>
              </a:lnSpc>
            </a:pPr>
            <a:r>
              <a:rPr sz="1159" dirty="0">
                <a:solidFill>
                  <a:srgbClr val="FFFFFF"/>
                </a:solidFill>
                <a:latin typeface="Meiryo UI" panose="020B0604030504040204" pitchFamily="50" charset="-128"/>
                <a:ea typeface="Meiryo UI" panose="020B0604030504040204" pitchFamily="50" charset="-128"/>
                <a:cs typeface="Microsoft YaHei"/>
              </a:rPr>
              <a:t>AI</a:t>
            </a:r>
            <a:endParaRPr sz="1159" dirty="0">
              <a:latin typeface="Meiryo UI" panose="020B0604030504040204" pitchFamily="50" charset="-128"/>
              <a:ea typeface="Meiryo UI" panose="020B0604030504040204" pitchFamily="50" charset="-128"/>
              <a:cs typeface="Microsoft YaHei"/>
            </a:endParaRPr>
          </a:p>
        </p:txBody>
      </p:sp>
      <p:sp>
        <p:nvSpPr>
          <p:cNvPr id="19" name="object 5"/>
          <p:cNvSpPr txBox="1"/>
          <p:nvPr userDrawn="1"/>
        </p:nvSpPr>
        <p:spPr>
          <a:xfrm>
            <a:off x="9955931" y="395478"/>
            <a:ext cx="136191" cy="519353"/>
          </a:xfrm>
          <a:prstGeom prst="rect">
            <a:avLst/>
          </a:prstGeom>
        </p:spPr>
        <p:txBody>
          <a:bodyPr vert="eaVert" wrap="square" lIns="0" tIns="0" rIns="0" bIns="0" rtlCol="0">
            <a:spAutoFit/>
          </a:bodyPr>
          <a:lstStyle/>
          <a:p>
            <a:pPr marL="13382">
              <a:lnSpc>
                <a:spcPct val="65000"/>
              </a:lnSpc>
            </a:pPr>
            <a:r>
              <a:rPr lang="ja-JP" altLang="en-US" sz="1200" dirty="0">
                <a:solidFill>
                  <a:srgbClr val="FFFFFF"/>
                </a:solidFill>
                <a:latin typeface="Meiryo UI" panose="020B0604030504040204" pitchFamily="50" charset="-128"/>
                <a:ea typeface="Meiryo UI" panose="020B0604030504040204" pitchFamily="50" charset="-128"/>
                <a:cs typeface="Microsoft JhengHei"/>
              </a:rPr>
              <a:t>軽ね</a:t>
            </a:r>
            <a:endParaRPr sz="1159" dirty="0">
              <a:latin typeface="Meiryo UI" panose="020B0604030504040204" pitchFamily="50" charset="-128"/>
              <a:ea typeface="Meiryo UI" panose="020B0604030504040204" pitchFamily="50" charset="-128"/>
              <a:cs typeface="Microsoft JhengHei"/>
            </a:endParaRPr>
          </a:p>
        </p:txBody>
      </p:sp>
      <p:sp>
        <p:nvSpPr>
          <p:cNvPr id="21" name="object 4"/>
          <p:cNvSpPr/>
          <p:nvPr userDrawn="1"/>
        </p:nvSpPr>
        <p:spPr>
          <a:xfrm>
            <a:off x="9955931" y="1824947"/>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75000"/>
            </a:schemeClr>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ＩｏＴ</a:t>
            </a:r>
            <a:endParaRPr sz="1159" dirty="0">
              <a:solidFill>
                <a:schemeClr val="bg1"/>
              </a:solidFill>
              <a:latin typeface="Meiryo UI" panose="020B0604030504040204" pitchFamily="50" charset="-128"/>
              <a:ea typeface="Meiryo UI" panose="020B0604030504040204" pitchFamily="50" charset="-128"/>
            </a:endParaRPr>
          </a:p>
        </p:txBody>
      </p:sp>
      <p:sp>
        <p:nvSpPr>
          <p:cNvPr id="22" name="object 4"/>
          <p:cNvSpPr/>
          <p:nvPr userDrawn="1"/>
        </p:nvSpPr>
        <p:spPr>
          <a:xfrm>
            <a:off x="9955931" y="2619488"/>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75000"/>
            </a:schemeClr>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Ａ　Ｉ</a:t>
            </a:r>
            <a:endParaRPr sz="1159" dirty="0">
              <a:solidFill>
                <a:schemeClr val="bg1"/>
              </a:solidFill>
              <a:latin typeface="Meiryo UI" panose="020B0604030504040204" pitchFamily="50" charset="-128"/>
              <a:ea typeface="Meiryo UI" panose="020B0604030504040204" pitchFamily="50" charset="-128"/>
            </a:endParaRPr>
          </a:p>
        </p:txBody>
      </p:sp>
      <p:sp>
        <p:nvSpPr>
          <p:cNvPr id="23" name="object 4"/>
          <p:cNvSpPr/>
          <p:nvPr userDrawn="1"/>
        </p:nvSpPr>
        <p:spPr>
          <a:xfrm>
            <a:off x="9955931" y="3414029"/>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75000"/>
            </a:schemeClr>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Ｄ　Ｘ</a:t>
            </a:r>
            <a:endParaRPr sz="1159" dirty="0">
              <a:solidFill>
                <a:schemeClr val="bg1"/>
              </a:solidFill>
              <a:latin typeface="Meiryo UI" panose="020B0604030504040204" pitchFamily="50" charset="-128"/>
              <a:ea typeface="Meiryo UI" panose="020B0604030504040204" pitchFamily="50" charset="-128"/>
            </a:endParaRPr>
          </a:p>
        </p:txBody>
      </p:sp>
      <p:sp>
        <p:nvSpPr>
          <p:cNvPr id="24" name="object 4"/>
          <p:cNvSpPr/>
          <p:nvPr userDrawn="1"/>
        </p:nvSpPr>
        <p:spPr>
          <a:xfrm>
            <a:off x="9955931" y="4208570"/>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75000"/>
            </a:schemeClr>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業　態</a:t>
            </a:r>
            <a:endParaRPr sz="1159" dirty="0">
              <a:solidFill>
                <a:schemeClr val="bg1"/>
              </a:solidFill>
              <a:latin typeface="Meiryo UI" panose="020B0604030504040204" pitchFamily="50" charset="-128"/>
              <a:ea typeface="Meiryo UI" panose="020B0604030504040204" pitchFamily="50" charset="-128"/>
            </a:endParaRPr>
          </a:p>
        </p:txBody>
      </p:sp>
      <p:sp>
        <p:nvSpPr>
          <p:cNvPr id="25" name="object 4"/>
          <p:cNvSpPr/>
          <p:nvPr userDrawn="1"/>
        </p:nvSpPr>
        <p:spPr>
          <a:xfrm>
            <a:off x="9955931" y="5797651"/>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75000"/>
            </a:schemeClr>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その他</a:t>
            </a:r>
            <a:endParaRPr sz="1159" dirty="0">
              <a:solidFill>
                <a:schemeClr val="bg1"/>
              </a:solidFill>
              <a:latin typeface="Meiryo UI" panose="020B0604030504040204" pitchFamily="50" charset="-128"/>
              <a:ea typeface="Meiryo UI" panose="020B0604030504040204" pitchFamily="50" charset="-128"/>
            </a:endParaRPr>
          </a:p>
        </p:txBody>
      </p:sp>
      <p:sp>
        <p:nvSpPr>
          <p:cNvPr id="26" name="object 4"/>
          <p:cNvSpPr/>
          <p:nvPr userDrawn="1"/>
        </p:nvSpPr>
        <p:spPr>
          <a:xfrm>
            <a:off x="9955931" y="235865"/>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accent6">
              <a:lumMod val="50000"/>
            </a:schemeClr>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経　年</a:t>
            </a:r>
            <a:endParaRPr sz="1159" dirty="0">
              <a:solidFill>
                <a:schemeClr val="bg1"/>
              </a:solidFill>
              <a:latin typeface="Meiryo UI" panose="020B0604030504040204" pitchFamily="50" charset="-128"/>
              <a:ea typeface="Meiryo UI" panose="020B0604030504040204" pitchFamily="50" charset="-128"/>
            </a:endParaRPr>
          </a:p>
        </p:txBody>
      </p:sp>
      <p:sp>
        <p:nvSpPr>
          <p:cNvPr id="27" name="object 4"/>
          <p:cNvSpPr/>
          <p:nvPr userDrawn="1"/>
        </p:nvSpPr>
        <p:spPr>
          <a:xfrm>
            <a:off x="9955931" y="5003111"/>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75000"/>
            </a:schemeClr>
          </a:solidFill>
        </p:spPr>
        <p:txBody>
          <a:bodyPr vert="eaVert" wrap="square" lIns="0" tIns="108000" rIns="0" bIns="108000" rtlCol="0" anchor="ctr" anchorCtr="0"/>
          <a:lstStyle/>
          <a:p>
            <a:r>
              <a:rPr lang="ja-JP" altLang="en-US" sz="950" dirty="0">
                <a:solidFill>
                  <a:schemeClr val="bg1"/>
                </a:solidFill>
                <a:latin typeface="Meiryo UI" panose="020B0604030504040204" pitchFamily="50" charset="-128"/>
                <a:ea typeface="Meiryo UI" panose="020B0604030504040204" pitchFamily="50" charset="-128"/>
              </a:rPr>
              <a:t>産業構造</a:t>
            </a:r>
            <a:endParaRPr sz="950"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89106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従業員">
    <p:spTree>
      <p:nvGrpSpPr>
        <p:cNvPr id="1" name=""/>
        <p:cNvGrpSpPr/>
        <p:nvPr/>
      </p:nvGrpSpPr>
      <p:grpSpPr>
        <a:xfrm>
          <a:off x="0" y="0"/>
          <a:ext cx="0" cy="0"/>
          <a:chOff x="0" y="0"/>
          <a:chExt cx="0" cy="0"/>
        </a:xfrm>
      </p:grpSpPr>
      <p:sp>
        <p:nvSpPr>
          <p:cNvPr id="6" name="Rectangle 7"/>
          <p:cNvSpPr>
            <a:spLocks noGrp="1" noChangeArrowheads="1"/>
          </p:cNvSpPr>
          <p:nvPr>
            <p:ph type="sldNum" sz="quarter" idx="12"/>
          </p:nvPr>
        </p:nvSpPr>
        <p:spPr>
          <a:xfrm>
            <a:off x="9905620" y="6994210"/>
            <a:ext cx="493200" cy="232475"/>
          </a:xfrm>
          <a:prstGeom prst="rect">
            <a:avLst/>
          </a:prstGeom>
          <a:ln/>
        </p:spPr>
        <p:txBody>
          <a:bodyPr/>
          <a:lstStyle>
            <a:lvl1pPr algn="ctr">
              <a:defRPr sz="1053">
                <a:latin typeface="Meiryo UI" panose="020B0604030504040204" pitchFamily="50" charset="-128"/>
                <a:ea typeface="Meiryo UI" panose="020B0604030504040204" pitchFamily="50" charset="-128"/>
              </a:defRPr>
            </a:lvl1pPr>
          </a:lstStyle>
          <a:p>
            <a:fld id="{DBFB1F43-6F2E-4538-AABB-23AEDF146290}" type="slidenum">
              <a:rPr lang="ja-JP" altLang="en-US" smtClean="0"/>
              <a:pPr/>
              <a:t>‹#›</a:t>
            </a:fld>
            <a:endParaRPr lang="ja-JP" altLang="en-US" dirty="0"/>
          </a:p>
        </p:txBody>
      </p:sp>
      <p:sp>
        <p:nvSpPr>
          <p:cNvPr id="3" name="object 4"/>
          <p:cNvSpPr/>
          <p:nvPr userDrawn="1"/>
        </p:nvSpPr>
        <p:spPr>
          <a:xfrm>
            <a:off x="9955931" y="1030406"/>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rgbClr val="7030A0"/>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従業員</a:t>
            </a:r>
            <a:endParaRPr sz="1159" dirty="0">
              <a:solidFill>
                <a:schemeClr val="bg1"/>
              </a:solidFill>
              <a:latin typeface="Meiryo UI" panose="020B0604030504040204" pitchFamily="50" charset="-128"/>
              <a:ea typeface="Meiryo UI" panose="020B0604030504040204" pitchFamily="50" charset="-128"/>
            </a:endParaRPr>
          </a:p>
        </p:txBody>
      </p:sp>
      <p:sp>
        <p:nvSpPr>
          <p:cNvPr id="9" name="object 9"/>
          <p:cNvSpPr txBox="1"/>
          <p:nvPr userDrawn="1"/>
        </p:nvSpPr>
        <p:spPr>
          <a:xfrm>
            <a:off x="9955931" y="2670324"/>
            <a:ext cx="180000" cy="183141"/>
          </a:xfrm>
          <a:prstGeom prst="rect">
            <a:avLst/>
          </a:prstGeom>
        </p:spPr>
        <p:txBody>
          <a:bodyPr vert="vert" wrap="square" lIns="0" tIns="0" rIns="0" bIns="0" rtlCol="0">
            <a:spAutoFit/>
          </a:bodyPr>
          <a:lstStyle/>
          <a:p>
            <a:pPr marL="13382">
              <a:lnSpc>
                <a:spcPts val="1470"/>
              </a:lnSpc>
            </a:pPr>
            <a:r>
              <a:rPr sz="1159" dirty="0">
                <a:solidFill>
                  <a:srgbClr val="FFFFFF"/>
                </a:solidFill>
                <a:latin typeface="Meiryo UI" panose="020B0604030504040204" pitchFamily="50" charset="-128"/>
                <a:ea typeface="Meiryo UI" panose="020B0604030504040204" pitchFamily="50" charset="-128"/>
                <a:cs typeface="Microsoft YaHei"/>
              </a:rPr>
              <a:t>AI</a:t>
            </a:r>
            <a:endParaRPr sz="1159" dirty="0">
              <a:latin typeface="Meiryo UI" panose="020B0604030504040204" pitchFamily="50" charset="-128"/>
              <a:ea typeface="Meiryo UI" panose="020B0604030504040204" pitchFamily="50" charset="-128"/>
              <a:cs typeface="Microsoft YaHei"/>
            </a:endParaRPr>
          </a:p>
        </p:txBody>
      </p:sp>
      <p:sp>
        <p:nvSpPr>
          <p:cNvPr id="19" name="object 5"/>
          <p:cNvSpPr txBox="1"/>
          <p:nvPr userDrawn="1"/>
        </p:nvSpPr>
        <p:spPr>
          <a:xfrm>
            <a:off x="9955931" y="395478"/>
            <a:ext cx="136191" cy="519353"/>
          </a:xfrm>
          <a:prstGeom prst="rect">
            <a:avLst/>
          </a:prstGeom>
        </p:spPr>
        <p:txBody>
          <a:bodyPr vert="eaVert" wrap="square" lIns="0" tIns="0" rIns="0" bIns="0" rtlCol="0">
            <a:spAutoFit/>
          </a:bodyPr>
          <a:lstStyle/>
          <a:p>
            <a:pPr marL="13382">
              <a:lnSpc>
                <a:spcPct val="65000"/>
              </a:lnSpc>
            </a:pPr>
            <a:r>
              <a:rPr lang="ja-JP" altLang="en-US" sz="1200" dirty="0">
                <a:solidFill>
                  <a:srgbClr val="FFFFFF"/>
                </a:solidFill>
                <a:latin typeface="Meiryo UI" panose="020B0604030504040204" pitchFamily="50" charset="-128"/>
                <a:ea typeface="Meiryo UI" panose="020B0604030504040204" pitchFamily="50" charset="-128"/>
                <a:cs typeface="Microsoft JhengHei"/>
              </a:rPr>
              <a:t>軽ね</a:t>
            </a:r>
            <a:endParaRPr sz="1159" dirty="0">
              <a:latin typeface="Meiryo UI" panose="020B0604030504040204" pitchFamily="50" charset="-128"/>
              <a:ea typeface="Meiryo UI" panose="020B0604030504040204" pitchFamily="50" charset="-128"/>
              <a:cs typeface="Microsoft JhengHei"/>
            </a:endParaRPr>
          </a:p>
        </p:txBody>
      </p:sp>
      <p:sp>
        <p:nvSpPr>
          <p:cNvPr id="21" name="object 4"/>
          <p:cNvSpPr/>
          <p:nvPr userDrawn="1"/>
        </p:nvSpPr>
        <p:spPr>
          <a:xfrm>
            <a:off x="9955931" y="1824947"/>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75000"/>
            </a:schemeClr>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ＩｏＴ</a:t>
            </a:r>
            <a:endParaRPr sz="1159" dirty="0">
              <a:solidFill>
                <a:schemeClr val="bg1"/>
              </a:solidFill>
              <a:latin typeface="Meiryo UI" panose="020B0604030504040204" pitchFamily="50" charset="-128"/>
              <a:ea typeface="Meiryo UI" panose="020B0604030504040204" pitchFamily="50" charset="-128"/>
            </a:endParaRPr>
          </a:p>
        </p:txBody>
      </p:sp>
      <p:sp>
        <p:nvSpPr>
          <p:cNvPr id="22" name="object 4"/>
          <p:cNvSpPr/>
          <p:nvPr userDrawn="1"/>
        </p:nvSpPr>
        <p:spPr>
          <a:xfrm>
            <a:off x="9955931" y="2619488"/>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75000"/>
            </a:schemeClr>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Ａ　Ｉ</a:t>
            </a:r>
            <a:endParaRPr sz="1159" dirty="0">
              <a:solidFill>
                <a:schemeClr val="bg1"/>
              </a:solidFill>
              <a:latin typeface="Meiryo UI" panose="020B0604030504040204" pitchFamily="50" charset="-128"/>
              <a:ea typeface="Meiryo UI" panose="020B0604030504040204" pitchFamily="50" charset="-128"/>
            </a:endParaRPr>
          </a:p>
        </p:txBody>
      </p:sp>
      <p:sp>
        <p:nvSpPr>
          <p:cNvPr id="23" name="object 4"/>
          <p:cNvSpPr/>
          <p:nvPr userDrawn="1"/>
        </p:nvSpPr>
        <p:spPr>
          <a:xfrm>
            <a:off x="9955931" y="3414029"/>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75000"/>
            </a:schemeClr>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Ｄ　Ｘ</a:t>
            </a:r>
            <a:endParaRPr sz="1159" dirty="0">
              <a:solidFill>
                <a:schemeClr val="bg1"/>
              </a:solidFill>
              <a:latin typeface="Meiryo UI" panose="020B0604030504040204" pitchFamily="50" charset="-128"/>
              <a:ea typeface="Meiryo UI" panose="020B0604030504040204" pitchFamily="50" charset="-128"/>
            </a:endParaRPr>
          </a:p>
        </p:txBody>
      </p:sp>
      <p:sp>
        <p:nvSpPr>
          <p:cNvPr id="24" name="object 4"/>
          <p:cNvSpPr/>
          <p:nvPr userDrawn="1"/>
        </p:nvSpPr>
        <p:spPr>
          <a:xfrm>
            <a:off x="9955931" y="4208570"/>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75000"/>
            </a:schemeClr>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業　態</a:t>
            </a:r>
            <a:endParaRPr sz="1159" dirty="0">
              <a:solidFill>
                <a:schemeClr val="bg1"/>
              </a:solidFill>
              <a:latin typeface="Meiryo UI" panose="020B0604030504040204" pitchFamily="50" charset="-128"/>
              <a:ea typeface="Meiryo UI" panose="020B0604030504040204" pitchFamily="50" charset="-128"/>
            </a:endParaRPr>
          </a:p>
        </p:txBody>
      </p:sp>
      <p:sp>
        <p:nvSpPr>
          <p:cNvPr id="25" name="object 4"/>
          <p:cNvSpPr/>
          <p:nvPr userDrawn="1"/>
        </p:nvSpPr>
        <p:spPr>
          <a:xfrm>
            <a:off x="9955931" y="5797651"/>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75000"/>
            </a:schemeClr>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その他</a:t>
            </a:r>
            <a:endParaRPr sz="1159" dirty="0">
              <a:solidFill>
                <a:schemeClr val="bg1"/>
              </a:solidFill>
              <a:latin typeface="Meiryo UI" panose="020B0604030504040204" pitchFamily="50" charset="-128"/>
              <a:ea typeface="Meiryo UI" panose="020B0604030504040204" pitchFamily="50" charset="-128"/>
            </a:endParaRPr>
          </a:p>
        </p:txBody>
      </p:sp>
      <p:sp>
        <p:nvSpPr>
          <p:cNvPr id="26" name="object 4"/>
          <p:cNvSpPr/>
          <p:nvPr userDrawn="1"/>
        </p:nvSpPr>
        <p:spPr>
          <a:xfrm>
            <a:off x="9955931" y="235865"/>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75000"/>
            </a:schemeClr>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経　年</a:t>
            </a:r>
            <a:endParaRPr sz="1159" dirty="0">
              <a:solidFill>
                <a:schemeClr val="bg1"/>
              </a:solidFill>
              <a:latin typeface="Meiryo UI" panose="020B0604030504040204" pitchFamily="50" charset="-128"/>
              <a:ea typeface="Meiryo UI" panose="020B0604030504040204" pitchFamily="50" charset="-128"/>
            </a:endParaRPr>
          </a:p>
        </p:txBody>
      </p:sp>
      <p:sp>
        <p:nvSpPr>
          <p:cNvPr id="27" name="object 4"/>
          <p:cNvSpPr/>
          <p:nvPr userDrawn="1"/>
        </p:nvSpPr>
        <p:spPr>
          <a:xfrm>
            <a:off x="9955931" y="5003111"/>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75000"/>
            </a:schemeClr>
          </a:solidFill>
        </p:spPr>
        <p:txBody>
          <a:bodyPr vert="eaVert" wrap="square" lIns="0" tIns="108000" rIns="0" bIns="108000" rtlCol="0" anchor="ctr" anchorCtr="0"/>
          <a:lstStyle/>
          <a:p>
            <a:r>
              <a:rPr lang="ja-JP" altLang="en-US" sz="950" dirty="0">
                <a:solidFill>
                  <a:schemeClr val="bg1"/>
                </a:solidFill>
                <a:latin typeface="Meiryo UI" panose="020B0604030504040204" pitchFamily="50" charset="-128"/>
                <a:ea typeface="Meiryo UI" panose="020B0604030504040204" pitchFamily="50" charset="-128"/>
              </a:rPr>
              <a:t>産業構造</a:t>
            </a:r>
            <a:endParaRPr sz="950"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81689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ＩｏＴ">
    <p:spTree>
      <p:nvGrpSpPr>
        <p:cNvPr id="1" name=""/>
        <p:cNvGrpSpPr/>
        <p:nvPr/>
      </p:nvGrpSpPr>
      <p:grpSpPr>
        <a:xfrm>
          <a:off x="0" y="0"/>
          <a:ext cx="0" cy="0"/>
          <a:chOff x="0" y="0"/>
          <a:chExt cx="0" cy="0"/>
        </a:xfrm>
      </p:grpSpPr>
      <p:sp>
        <p:nvSpPr>
          <p:cNvPr id="6" name="Rectangle 7"/>
          <p:cNvSpPr>
            <a:spLocks noGrp="1" noChangeArrowheads="1"/>
          </p:cNvSpPr>
          <p:nvPr>
            <p:ph type="sldNum" sz="quarter" idx="12"/>
          </p:nvPr>
        </p:nvSpPr>
        <p:spPr>
          <a:xfrm>
            <a:off x="9905620" y="6994210"/>
            <a:ext cx="493200" cy="232475"/>
          </a:xfrm>
          <a:prstGeom prst="rect">
            <a:avLst/>
          </a:prstGeom>
          <a:ln/>
        </p:spPr>
        <p:txBody>
          <a:bodyPr/>
          <a:lstStyle>
            <a:lvl1pPr algn="ctr">
              <a:defRPr sz="1053">
                <a:latin typeface="Meiryo UI" panose="020B0604030504040204" pitchFamily="50" charset="-128"/>
                <a:ea typeface="Meiryo UI" panose="020B0604030504040204" pitchFamily="50" charset="-128"/>
              </a:defRPr>
            </a:lvl1pPr>
          </a:lstStyle>
          <a:p>
            <a:fld id="{DBFB1F43-6F2E-4538-AABB-23AEDF146290}" type="slidenum">
              <a:rPr lang="ja-JP" altLang="en-US" smtClean="0"/>
              <a:pPr/>
              <a:t>‹#›</a:t>
            </a:fld>
            <a:endParaRPr lang="ja-JP" altLang="en-US" dirty="0"/>
          </a:p>
        </p:txBody>
      </p:sp>
      <p:sp>
        <p:nvSpPr>
          <p:cNvPr id="3" name="object 4"/>
          <p:cNvSpPr/>
          <p:nvPr userDrawn="1"/>
        </p:nvSpPr>
        <p:spPr>
          <a:xfrm>
            <a:off x="9955931" y="1030406"/>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75000"/>
            </a:schemeClr>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従業員</a:t>
            </a:r>
            <a:endParaRPr sz="1159" dirty="0">
              <a:solidFill>
                <a:schemeClr val="bg1"/>
              </a:solidFill>
              <a:latin typeface="Meiryo UI" panose="020B0604030504040204" pitchFamily="50" charset="-128"/>
              <a:ea typeface="Meiryo UI" panose="020B0604030504040204" pitchFamily="50" charset="-128"/>
            </a:endParaRPr>
          </a:p>
        </p:txBody>
      </p:sp>
      <p:sp>
        <p:nvSpPr>
          <p:cNvPr id="9" name="object 9"/>
          <p:cNvSpPr txBox="1"/>
          <p:nvPr userDrawn="1"/>
        </p:nvSpPr>
        <p:spPr>
          <a:xfrm>
            <a:off x="9955931" y="2670324"/>
            <a:ext cx="180000" cy="183141"/>
          </a:xfrm>
          <a:prstGeom prst="rect">
            <a:avLst/>
          </a:prstGeom>
        </p:spPr>
        <p:txBody>
          <a:bodyPr vert="vert" wrap="square" lIns="0" tIns="0" rIns="0" bIns="0" rtlCol="0">
            <a:spAutoFit/>
          </a:bodyPr>
          <a:lstStyle/>
          <a:p>
            <a:pPr marL="13382">
              <a:lnSpc>
                <a:spcPts val="1470"/>
              </a:lnSpc>
            </a:pPr>
            <a:r>
              <a:rPr sz="1159" dirty="0">
                <a:solidFill>
                  <a:srgbClr val="FFFFFF"/>
                </a:solidFill>
                <a:latin typeface="Meiryo UI" panose="020B0604030504040204" pitchFamily="50" charset="-128"/>
                <a:ea typeface="Meiryo UI" panose="020B0604030504040204" pitchFamily="50" charset="-128"/>
                <a:cs typeface="Microsoft YaHei"/>
              </a:rPr>
              <a:t>AI</a:t>
            </a:r>
            <a:endParaRPr sz="1159" dirty="0">
              <a:latin typeface="Meiryo UI" panose="020B0604030504040204" pitchFamily="50" charset="-128"/>
              <a:ea typeface="Meiryo UI" panose="020B0604030504040204" pitchFamily="50" charset="-128"/>
              <a:cs typeface="Microsoft YaHei"/>
            </a:endParaRPr>
          </a:p>
        </p:txBody>
      </p:sp>
      <p:sp>
        <p:nvSpPr>
          <p:cNvPr id="19" name="object 5"/>
          <p:cNvSpPr txBox="1"/>
          <p:nvPr userDrawn="1"/>
        </p:nvSpPr>
        <p:spPr>
          <a:xfrm>
            <a:off x="9955931" y="395478"/>
            <a:ext cx="136191" cy="519353"/>
          </a:xfrm>
          <a:prstGeom prst="rect">
            <a:avLst/>
          </a:prstGeom>
        </p:spPr>
        <p:txBody>
          <a:bodyPr vert="eaVert" wrap="square" lIns="0" tIns="0" rIns="0" bIns="0" rtlCol="0">
            <a:spAutoFit/>
          </a:bodyPr>
          <a:lstStyle/>
          <a:p>
            <a:pPr marL="13382">
              <a:lnSpc>
                <a:spcPct val="65000"/>
              </a:lnSpc>
            </a:pPr>
            <a:r>
              <a:rPr lang="ja-JP" altLang="en-US" sz="1200" dirty="0">
                <a:solidFill>
                  <a:srgbClr val="FFFFFF"/>
                </a:solidFill>
                <a:latin typeface="Meiryo UI" panose="020B0604030504040204" pitchFamily="50" charset="-128"/>
                <a:ea typeface="Meiryo UI" panose="020B0604030504040204" pitchFamily="50" charset="-128"/>
                <a:cs typeface="Microsoft JhengHei"/>
              </a:rPr>
              <a:t>軽ね</a:t>
            </a:r>
            <a:endParaRPr sz="1159" dirty="0">
              <a:latin typeface="Meiryo UI" panose="020B0604030504040204" pitchFamily="50" charset="-128"/>
              <a:ea typeface="Meiryo UI" panose="020B0604030504040204" pitchFamily="50" charset="-128"/>
              <a:cs typeface="Microsoft JhengHei"/>
            </a:endParaRPr>
          </a:p>
        </p:txBody>
      </p:sp>
      <p:sp>
        <p:nvSpPr>
          <p:cNvPr id="21" name="object 4"/>
          <p:cNvSpPr/>
          <p:nvPr userDrawn="1"/>
        </p:nvSpPr>
        <p:spPr>
          <a:xfrm>
            <a:off x="9955931" y="1824947"/>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rgbClr val="FF66CC"/>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ＩｏＴ</a:t>
            </a:r>
            <a:endParaRPr sz="1159" dirty="0">
              <a:solidFill>
                <a:schemeClr val="bg1"/>
              </a:solidFill>
              <a:latin typeface="Meiryo UI" panose="020B0604030504040204" pitchFamily="50" charset="-128"/>
              <a:ea typeface="Meiryo UI" panose="020B0604030504040204" pitchFamily="50" charset="-128"/>
            </a:endParaRPr>
          </a:p>
        </p:txBody>
      </p:sp>
      <p:sp>
        <p:nvSpPr>
          <p:cNvPr id="22" name="object 4"/>
          <p:cNvSpPr/>
          <p:nvPr userDrawn="1"/>
        </p:nvSpPr>
        <p:spPr>
          <a:xfrm>
            <a:off x="9955931" y="2619488"/>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75000"/>
            </a:schemeClr>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Ａ　Ｉ</a:t>
            </a:r>
            <a:endParaRPr sz="1159" dirty="0">
              <a:solidFill>
                <a:schemeClr val="bg1"/>
              </a:solidFill>
              <a:latin typeface="Meiryo UI" panose="020B0604030504040204" pitchFamily="50" charset="-128"/>
              <a:ea typeface="Meiryo UI" panose="020B0604030504040204" pitchFamily="50" charset="-128"/>
            </a:endParaRPr>
          </a:p>
        </p:txBody>
      </p:sp>
      <p:sp>
        <p:nvSpPr>
          <p:cNvPr id="23" name="object 4"/>
          <p:cNvSpPr/>
          <p:nvPr userDrawn="1"/>
        </p:nvSpPr>
        <p:spPr>
          <a:xfrm>
            <a:off x="9955931" y="3414029"/>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75000"/>
            </a:schemeClr>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Ｄ　Ｘ</a:t>
            </a:r>
            <a:endParaRPr sz="1159" dirty="0">
              <a:solidFill>
                <a:schemeClr val="bg1"/>
              </a:solidFill>
              <a:latin typeface="Meiryo UI" panose="020B0604030504040204" pitchFamily="50" charset="-128"/>
              <a:ea typeface="Meiryo UI" panose="020B0604030504040204" pitchFamily="50" charset="-128"/>
            </a:endParaRPr>
          </a:p>
        </p:txBody>
      </p:sp>
      <p:sp>
        <p:nvSpPr>
          <p:cNvPr id="24" name="object 4"/>
          <p:cNvSpPr/>
          <p:nvPr userDrawn="1"/>
        </p:nvSpPr>
        <p:spPr>
          <a:xfrm>
            <a:off x="9955931" y="4208570"/>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75000"/>
            </a:schemeClr>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業　態　</a:t>
            </a:r>
            <a:endParaRPr sz="1159" dirty="0">
              <a:solidFill>
                <a:schemeClr val="bg1"/>
              </a:solidFill>
              <a:latin typeface="Meiryo UI" panose="020B0604030504040204" pitchFamily="50" charset="-128"/>
              <a:ea typeface="Meiryo UI" panose="020B0604030504040204" pitchFamily="50" charset="-128"/>
            </a:endParaRPr>
          </a:p>
        </p:txBody>
      </p:sp>
      <p:sp>
        <p:nvSpPr>
          <p:cNvPr id="25" name="object 4"/>
          <p:cNvSpPr/>
          <p:nvPr userDrawn="1"/>
        </p:nvSpPr>
        <p:spPr>
          <a:xfrm>
            <a:off x="9955931" y="5797651"/>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75000"/>
            </a:schemeClr>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その他</a:t>
            </a:r>
            <a:endParaRPr sz="1159" dirty="0">
              <a:solidFill>
                <a:schemeClr val="bg1"/>
              </a:solidFill>
              <a:latin typeface="Meiryo UI" panose="020B0604030504040204" pitchFamily="50" charset="-128"/>
              <a:ea typeface="Meiryo UI" panose="020B0604030504040204" pitchFamily="50" charset="-128"/>
            </a:endParaRPr>
          </a:p>
        </p:txBody>
      </p:sp>
      <p:sp>
        <p:nvSpPr>
          <p:cNvPr id="26" name="object 4"/>
          <p:cNvSpPr/>
          <p:nvPr userDrawn="1"/>
        </p:nvSpPr>
        <p:spPr>
          <a:xfrm>
            <a:off x="9955931" y="235865"/>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75000"/>
            </a:schemeClr>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経　年</a:t>
            </a:r>
            <a:endParaRPr sz="1159" dirty="0">
              <a:solidFill>
                <a:schemeClr val="bg1"/>
              </a:solidFill>
              <a:latin typeface="Meiryo UI" panose="020B0604030504040204" pitchFamily="50" charset="-128"/>
              <a:ea typeface="Meiryo UI" panose="020B0604030504040204" pitchFamily="50" charset="-128"/>
            </a:endParaRPr>
          </a:p>
        </p:txBody>
      </p:sp>
      <p:sp>
        <p:nvSpPr>
          <p:cNvPr id="27" name="object 4"/>
          <p:cNvSpPr/>
          <p:nvPr userDrawn="1"/>
        </p:nvSpPr>
        <p:spPr>
          <a:xfrm>
            <a:off x="9955931" y="5003111"/>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75000"/>
            </a:schemeClr>
          </a:solidFill>
        </p:spPr>
        <p:txBody>
          <a:bodyPr vert="eaVert" wrap="square" lIns="0" tIns="108000" rIns="0" bIns="108000" rtlCol="0" anchor="ctr" anchorCtr="0"/>
          <a:lstStyle/>
          <a:p>
            <a:r>
              <a:rPr lang="ja-JP" altLang="en-US" sz="950" dirty="0">
                <a:solidFill>
                  <a:schemeClr val="bg1"/>
                </a:solidFill>
                <a:latin typeface="Meiryo UI" panose="020B0604030504040204" pitchFamily="50" charset="-128"/>
                <a:ea typeface="Meiryo UI" panose="020B0604030504040204" pitchFamily="50" charset="-128"/>
              </a:rPr>
              <a:t>産業構造</a:t>
            </a:r>
            <a:endParaRPr sz="950"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28584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ＡＩ">
    <p:spTree>
      <p:nvGrpSpPr>
        <p:cNvPr id="1" name=""/>
        <p:cNvGrpSpPr/>
        <p:nvPr/>
      </p:nvGrpSpPr>
      <p:grpSpPr>
        <a:xfrm>
          <a:off x="0" y="0"/>
          <a:ext cx="0" cy="0"/>
          <a:chOff x="0" y="0"/>
          <a:chExt cx="0" cy="0"/>
        </a:xfrm>
      </p:grpSpPr>
      <p:sp>
        <p:nvSpPr>
          <p:cNvPr id="6" name="Rectangle 7"/>
          <p:cNvSpPr>
            <a:spLocks noGrp="1" noChangeArrowheads="1"/>
          </p:cNvSpPr>
          <p:nvPr>
            <p:ph type="sldNum" sz="quarter" idx="12"/>
          </p:nvPr>
        </p:nvSpPr>
        <p:spPr>
          <a:xfrm>
            <a:off x="9905620" y="6994210"/>
            <a:ext cx="493200" cy="232475"/>
          </a:xfrm>
          <a:prstGeom prst="rect">
            <a:avLst/>
          </a:prstGeom>
          <a:ln/>
        </p:spPr>
        <p:txBody>
          <a:bodyPr/>
          <a:lstStyle>
            <a:lvl1pPr algn="ctr">
              <a:defRPr sz="1053">
                <a:latin typeface="Meiryo UI" panose="020B0604030504040204" pitchFamily="50" charset="-128"/>
                <a:ea typeface="Meiryo UI" panose="020B0604030504040204" pitchFamily="50" charset="-128"/>
              </a:defRPr>
            </a:lvl1pPr>
          </a:lstStyle>
          <a:p>
            <a:fld id="{DBFB1F43-6F2E-4538-AABB-23AEDF146290}" type="slidenum">
              <a:rPr lang="ja-JP" altLang="en-US" smtClean="0"/>
              <a:pPr/>
              <a:t>‹#›</a:t>
            </a:fld>
            <a:endParaRPr lang="ja-JP" altLang="en-US" dirty="0"/>
          </a:p>
        </p:txBody>
      </p:sp>
      <p:sp>
        <p:nvSpPr>
          <p:cNvPr id="3" name="object 4"/>
          <p:cNvSpPr/>
          <p:nvPr userDrawn="1"/>
        </p:nvSpPr>
        <p:spPr>
          <a:xfrm>
            <a:off x="9955931" y="1030406"/>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75000"/>
            </a:schemeClr>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従業員</a:t>
            </a:r>
            <a:endParaRPr sz="1159" dirty="0">
              <a:solidFill>
                <a:schemeClr val="bg1"/>
              </a:solidFill>
              <a:latin typeface="Meiryo UI" panose="020B0604030504040204" pitchFamily="50" charset="-128"/>
              <a:ea typeface="Meiryo UI" panose="020B0604030504040204" pitchFamily="50" charset="-128"/>
            </a:endParaRPr>
          </a:p>
        </p:txBody>
      </p:sp>
      <p:sp>
        <p:nvSpPr>
          <p:cNvPr id="9" name="object 9"/>
          <p:cNvSpPr txBox="1"/>
          <p:nvPr userDrawn="1"/>
        </p:nvSpPr>
        <p:spPr>
          <a:xfrm>
            <a:off x="9955931" y="2670324"/>
            <a:ext cx="180000" cy="183141"/>
          </a:xfrm>
          <a:prstGeom prst="rect">
            <a:avLst/>
          </a:prstGeom>
        </p:spPr>
        <p:txBody>
          <a:bodyPr vert="vert" wrap="square" lIns="0" tIns="0" rIns="0" bIns="0" rtlCol="0">
            <a:spAutoFit/>
          </a:bodyPr>
          <a:lstStyle/>
          <a:p>
            <a:pPr marL="13382">
              <a:lnSpc>
                <a:spcPts val="1470"/>
              </a:lnSpc>
            </a:pPr>
            <a:r>
              <a:rPr sz="1159" dirty="0">
                <a:solidFill>
                  <a:srgbClr val="FFFFFF"/>
                </a:solidFill>
                <a:latin typeface="Meiryo UI" panose="020B0604030504040204" pitchFamily="50" charset="-128"/>
                <a:ea typeface="Meiryo UI" panose="020B0604030504040204" pitchFamily="50" charset="-128"/>
                <a:cs typeface="Microsoft YaHei"/>
              </a:rPr>
              <a:t>AI</a:t>
            </a:r>
            <a:endParaRPr sz="1159" dirty="0">
              <a:latin typeface="Meiryo UI" panose="020B0604030504040204" pitchFamily="50" charset="-128"/>
              <a:ea typeface="Meiryo UI" panose="020B0604030504040204" pitchFamily="50" charset="-128"/>
              <a:cs typeface="Microsoft YaHei"/>
            </a:endParaRPr>
          </a:p>
        </p:txBody>
      </p:sp>
      <p:sp>
        <p:nvSpPr>
          <p:cNvPr id="19" name="object 5"/>
          <p:cNvSpPr txBox="1"/>
          <p:nvPr userDrawn="1"/>
        </p:nvSpPr>
        <p:spPr>
          <a:xfrm>
            <a:off x="9955931" y="395478"/>
            <a:ext cx="136191" cy="519353"/>
          </a:xfrm>
          <a:prstGeom prst="rect">
            <a:avLst/>
          </a:prstGeom>
        </p:spPr>
        <p:txBody>
          <a:bodyPr vert="eaVert" wrap="square" lIns="0" tIns="0" rIns="0" bIns="0" rtlCol="0">
            <a:spAutoFit/>
          </a:bodyPr>
          <a:lstStyle/>
          <a:p>
            <a:pPr marL="13382">
              <a:lnSpc>
                <a:spcPct val="65000"/>
              </a:lnSpc>
            </a:pPr>
            <a:r>
              <a:rPr lang="ja-JP" altLang="en-US" sz="1200" dirty="0">
                <a:solidFill>
                  <a:srgbClr val="FFFFFF"/>
                </a:solidFill>
                <a:latin typeface="Meiryo UI" panose="020B0604030504040204" pitchFamily="50" charset="-128"/>
                <a:ea typeface="Meiryo UI" panose="020B0604030504040204" pitchFamily="50" charset="-128"/>
                <a:cs typeface="Microsoft JhengHei"/>
              </a:rPr>
              <a:t>軽ね</a:t>
            </a:r>
            <a:endParaRPr sz="1159" dirty="0">
              <a:latin typeface="Meiryo UI" panose="020B0604030504040204" pitchFamily="50" charset="-128"/>
              <a:ea typeface="Meiryo UI" panose="020B0604030504040204" pitchFamily="50" charset="-128"/>
              <a:cs typeface="Microsoft JhengHei"/>
            </a:endParaRPr>
          </a:p>
        </p:txBody>
      </p:sp>
      <p:sp>
        <p:nvSpPr>
          <p:cNvPr id="21" name="object 4"/>
          <p:cNvSpPr/>
          <p:nvPr userDrawn="1"/>
        </p:nvSpPr>
        <p:spPr>
          <a:xfrm>
            <a:off x="9955931" y="1824947"/>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75000"/>
            </a:schemeClr>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ＩｏＴ</a:t>
            </a:r>
            <a:endParaRPr sz="1159" dirty="0">
              <a:solidFill>
                <a:schemeClr val="bg1"/>
              </a:solidFill>
              <a:latin typeface="Meiryo UI" panose="020B0604030504040204" pitchFamily="50" charset="-128"/>
              <a:ea typeface="Meiryo UI" panose="020B0604030504040204" pitchFamily="50" charset="-128"/>
            </a:endParaRPr>
          </a:p>
        </p:txBody>
      </p:sp>
      <p:sp>
        <p:nvSpPr>
          <p:cNvPr id="22" name="object 4"/>
          <p:cNvSpPr/>
          <p:nvPr userDrawn="1"/>
        </p:nvSpPr>
        <p:spPr>
          <a:xfrm>
            <a:off x="9955931" y="2619488"/>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rgbClr val="FF9900"/>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Ａ　Ｉ</a:t>
            </a:r>
            <a:endParaRPr sz="1159" dirty="0">
              <a:solidFill>
                <a:schemeClr val="bg1"/>
              </a:solidFill>
              <a:latin typeface="Meiryo UI" panose="020B0604030504040204" pitchFamily="50" charset="-128"/>
              <a:ea typeface="Meiryo UI" panose="020B0604030504040204" pitchFamily="50" charset="-128"/>
            </a:endParaRPr>
          </a:p>
        </p:txBody>
      </p:sp>
      <p:sp>
        <p:nvSpPr>
          <p:cNvPr id="23" name="object 4"/>
          <p:cNvSpPr/>
          <p:nvPr userDrawn="1"/>
        </p:nvSpPr>
        <p:spPr>
          <a:xfrm>
            <a:off x="9955931" y="3414029"/>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75000"/>
            </a:schemeClr>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Ｄ　Ｘ</a:t>
            </a:r>
            <a:endParaRPr sz="1159" dirty="0">
              <a:solidFill>
                <a:schemeClr val="bg1"/>
              </a:solidFill>
              <a:latin typeface="Meiryo UI" panose="020B0604030504040204" pitchFamily="50" charset="-128"/>
              <a:ea typeface="Meiryo UI" panose="020B0604030504040204" pitchFamily="50" charset="-128"/>
            </a:endParaRPr>
          </a:p>
        </p:txBody>
      </p:sp>
      <p:sp>
        <p:nvSpPr>
          <p:cNvPr id="24" name="object 4"/>
          <p:cNvSpPr/>
          <p:nvPr userDrawn="1"/>
        </p:nvSpPr>
        <p:spPr>
          <a:xfrm>
            <a:off x="9955931" y="4208570"/>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75000"/>
            </a:schemeClr>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業　態</a:t>
            </a:r>
            <a:endParaRPr sz="1159" dirty="0">
              <a:solidFill>
                <a:schemeClr val="bg1"/>
              </a:solidFill>
              <a:latin typeface="Meiryo UI" panose="020B0604030504040204" pitchFamily="50" charset="-128"/>
              <a:ea typeface="Meiryo UI" panose="020B0604030504040204" pitchFamily="50" charset="-128"/>
            </a:endParaRPr>
          </a:p>
        </p:txBody>
      </p:sp>
      <p:sp>
        <p:nvSpPr>
          <p:cNvPr id="25" name="object 4"/>
          <p:cNvSpPr/>
          <p:nvPr userDrawn="1"/>
        </p:nvSpPr>
        <p:spPr>
          <a:xfrm>
            <a:off x="9955931" y="5797651"/>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75000"/>
            </a:schemeClr>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その他</a:t>
            </a:r>
            <a:endParaRPr sz="1159" dirty="0">
              <a:solidFill>
                <a:schemeClr val="bg1"/>
              </a:solidFill>
              <a:latin typeface="Meiryo UI" panose="020B0604030504040204" pitchFamily="50" charset="-128"/>
              <a:ea typeface="Meiryo UI" panose="020B0604030504040204" pitchFamily="50" charset="-128"/>
            </a:endParaRPr>
          </a:p>
        </p:txBody>
      </p:sp>
      <p:sp>
        <p:nvSpPr>
          <p:cNvPr id="26" name="object 4"/>
          <p:cNvSpPr/>
          <p:nvPr userDrawn="1"/>
        </p:nvSpPr>
        <p:spPr>
          <a:xfrm>
            <a:off x="9955931" y="235865"/>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75000"/>
            </a:schemeClr>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経　年</a:t>
            </a:r>
            <a:endParaRPr sz="1159" dirty="0">
              <a:solidFill>
                <a:schemeClr val="bg1"/>
              </a:solidFill>
              <a:latin typeface="Meiryo UI" panose="020B0604030504040204" pitchFamily="50" charset="-128"/>
              <a:ea typeface="Meiryo UI" panose="020B0604030504040204" pitchFamily="50" charset="-128"/>
            </a:endParaRPr>
          </a:p>
        </p:txBody>
      </p:sp>
      <p:sp>
        <p:nvSpPr>
          <p:cNvPr id="27" name="object 4"/>
          <p:cNvSpPr/>
          <p:nvPr userDrawn="1"/>
        </p:nvSpPr>
        <p:spPr>
          <a:xfrm>
            <a:off x="9955931" y="5003111"/>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75000"/>
            </a:schemeClr>
          </a:solidFill>
        </p:spPr>
        <p:txBody>
          <a:bodyPr vert="eaVert" wrap="square" lIns="0" tIns="108000" rIns="0" bIns="108000" rtlCol="0" anchor="ctr" anchorCtr="0"/>
          <a:lstStyle/>
          <a:p>
            <a:r>
              <a:rPr lang="ja-JP" altLang="en-US" sz="950" dirty="0">
                <a:solidFill>
                  <a:schemeClr val="bg1"/>
                </a:solidFill>
                <a:latin typeface="Meiryo UI" panose="020B0604030504040204" pitchFamily="50" charset="-128"/>
                <a:ea typeface="Meiryo UI" panose="020B0604030504040204" pitchFamily="50" charset="-128"/>
              </a:rPr>
              <a:t>産業構造</a:t>
            </a:r>
            <a:endParaRPr sz="950"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52033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ＤＸ">
    <p:spTree>
      <p:nvGrpSpPr>
        <p:cNvPr id="1" name=""/>
        <p:cNvGrpSpPr/>
        <p:nvPr/>
      </p:nvGrpSpPr>
      <p:grpSpPr>
        <a:xfrm>
          <a:off x="0" y="0"/>
          <a:ext cx="0" cy="0"/>
          <a:chOff x="0" y="0"/>
          <a:chExt cx="0" cy="0"/>
        </a:xfrm>
      </p:grpSpPr>
      <p:sp>
        <p:nvSpPr>
          <p:cNvPr id="6" name="Rectangle 7"/>
          <p:cNvSpPr>
            <a:spLocks noGrp="1" noChangeArrowheads="1"/>
          </p:cNvSpPr>
          <p:nvPr>
            <p:ph type="sldNum" sz="quarter" idx="12"/>
          </p:nvPr>
        </p:nvSpPr>
        <p:spPr>
          <a:xfrm>
            <a:off x="9905620" y="6994210"/>
            <a:ext cx="493200" cy="232475"/>
          </a:xfrm>
          <a:prstGeom prst="rect">
            <a:avLst/>
          </a:prstGeom>
          <a:ln/>
        </p:spPr>
        <p:txBody>
          <a:bodyPr/>
          <a:lstStyle>
            <a:lvl1pPr algn="ctr">
              <a:defRPr sz="1053">
                <a:latin typeface="Meiryo UI" panose="020B0604030504040204" pitchFamily="50" charset="-128"/>
                <a:ea typeface="Meiryo UI" panose="020B0604030504040204" pitchFamily="50" charset="-128"/>
              </a:defRPr>
            </a:lvl1pPr>
          </a:lstStyle>
          <a:p>
            <a:fld id="{DBFB1F43-6F2E-4538-AABB-23AEDF146290}" type="slidenum">
              <a:rPr lang="ja-JP" altLang="en-US" smtClean="0"/>
              <a:pPr/>
              <a:t>‹#›</a:t>
            </a:fld>
            <a:endParaRPr lang="ja-JP" altLang="en-US" dirty="0"/>
          </a:p>
        </p:txBody>
      </p:sp>
      <p:sp>
        <p:nvSpPr>
          <p:cNvPr id="3" name="object 4"/>
          <p:cNvSpPr/>
          <p:nvPr userDrawn="1"/>
        </p:nvSpPr>
        <p:spPr>
          <a:xfrm>
            <a:off x="9955931" y="1030406"/>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75000"/>
            </a:schemeClr>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従業員</a:t>
            </a:r>
            <a:endParaRPr sz="1159" dirty="0">
              <a:solidFill>
                <a:schemeClr val="bg1"/>
              </a:solidFill>
              <a:latin typeface="Meiryo UI" panose="020B0604030504040204" pitchFamily="50" charset="-128"/>
              <a:ea typeface="Meiryo UI" panose="020B0604030504040204" pitchFamily="50" charset="-128"/>
            </a:endParaRPr>
          </a:p>
        </p:txBody>
      </p:sp>
      <p:sp>
        <p:nvSpPr>
          <p:cNvPr id="9" name="object 9"/>
          <p:cNvSpPr txBox="1"/>
          <p:nvPr userDrawn="1"/>
        </p:nvSpPr>
        <p:spPr>
          <a:xfrm>
            <a:off x="9955931" y="2670324"/>
            <a:ext cx="180000" cy="183141"/>
          </a:xfrm>
          <a:prstGeom prst="rect">
            <a:avLst/>
          </a:prstGeom>
        </p:spPr>
        <p:txBody>
          <a:bodyPr vert="vert" wrap="square" lIns="0" tIns="0" rIns="0" bIns="0" rtlCol="0">
            <a:spAutoFit/>
          </a:bodyPr>
          <a:lstStyle/>
          <a:p>
            <a:pPr marL="13382">
              <a:lnSpc>
                <a:spcPts val="1470"/>
              </a:lnSpc>
            </a:pPr>
            <a:r>
              <a:rPr sz="1159" dirty="0">
                <a:solidFill>
                  <a:srgbClr val="FFFFFF"/>
                </a:solidFill>
                <a:latin typeface="Meiryo UI" panose="020B0604030504040204" pitchFamily="50" charset="-128"/>
                <a:ea typeface="Meiryo UI" panose="020B0604030504040204" pitchFamily="50" charset="-128"/>
                <a:cs typeface="Microsoft YaHei"/>
              </a:rPr>
              <a:t>AI</a:t>
            </a:r>
            <a:endParaRPr sz="1159" dirty="0">
              <a:latin typeface="Meiryo UI" panose="020B0604030504040204" pitchFamily="50" charset="-128"/>
              <a:ea typeface="Meiryo UI" panose="020B0604030504040204" pitchFamily="50" charset="-128"/>
              <a:cs typeface="Microsoft YaHei"/>
            </a:endParaRPr>
          </a:p>
        </p:txBody>
      </p:sp>
      <p:sp>
        <p:nvSpPr>
          <p:cNvPr id="19" name="object 5"/>
          <p:cNvSpPr txBox="1"/>
          <p:nvPr userDrawn="1"/>
        </p:nvSpPr>
        <p:spPr>
          <a:xfrm>
            <a:off x="9955931" y="395478"/>
            <a:ext cx="136191" cy="519353"/>
          </a:xfrm>
          <a:prstGeom prst="rect">
            <a:avLst/>
          </a:prstGeom>
        </p:spPr>
        <p:txBody>
          <a:bodyPr vert="eaVert" wrap="square" lIns="0" tIns="0" rIns="0" bIns="0" rtlCol="0">
            <a:spAutoFit/>
          </a:bodyPr>
          <a:lstStyle/>
          <a:p>
            <a:pPr marL="13382">
              <a:lnSpc>
                <a:spcPct val="65000"/>
              </a:lnSpc>
            </a:pPr>
            <a:r>
              <a:rPr lang="ja-JP" altLang="en-US" sz="1200" dirty="0">
                <a:solidFill>
                  <a:srgbClr val="FFFFFF"/>
                </a:solidFill>
                <a:latin typeface="Meiryo UI" panose="020B0604030504040204" pitchFamily="50" charset="-128"/>
                <a:ea typeface="Meiryo UI" panose="020B0604030504040204" pitchFamily="50" charset="-128"/>
                <a:cs typeface="Microsoft JhengHei"/>
              </a:rPr>
              <a:t>軽ね</a:t>
            </a:r>
            <a:endParaRPr sz="1159" dirty="0">
              <a:latin typeface="Meiryo UI" panose="020B0604030504040204" pitchFamily="50" charset="-128"/>
              <a:ea typeface="Meiryo UI" panose="020B0604030504040204" pitchFamily="50" charset="-128"/>
              <a:cs typeface="Microsoft JhengHei"/>
            </a:endParaRPr>
          </a:p>
        </p:txBody>
      </p:sp>
      <p:sp>
        <p:nvSpPr>
          <p:cNvPr id="21" name="object 4"/>
          <p:cNvSpPr/>
          <p:nvPr userDrawn="1"/>
        </p:nvSpPr>
        <p:spPr>
          <a:xfrm>
            <a:off x="9955931" y="1824947"/>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75000"/>
            </a:schemeClr>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ＩｏＴ</a:t>
            </a:r>
            <a:endParaRPr sz="1159" dirty="0">
              <a:solidFill>
                <a:schemeClr val="bg1"/>
              </a:solidFill>
              <a:latin typeface="Meiryo UI" panose="020B0604030504040204" pitchFamily="50" charset="-128"/>
              <a:ea typeface="Meiryo UI" panose="020B0604030504040204" pitchFamily="50" charset="-128"/>
            </a:endParaRPr>
          </a:p>
        </p:txBody>
      </p:sp>
      <p:sp>
        <p:nvSpPr>
          <p:cNvPr id="22" name="object 4"/>
          <p:cNvSpPr/>
          <p:nvPr userDrawn="1"/>
        </p:nvSpPr>
        <p:spPr>
          <a:xfrm>
            <a:off x="9955931" y="2619488"/>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75000"/>
            </a:schemeClr>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Ａ　Ｉ</a:t>
            </a:r>
            <a:endParaRPr sz="1159" dirty="0">
              <a:solidFill>
                <a:schemeClr val="bg1"/>
              </a:solidFill>
              <a:latin typeface="Meiryo UI" panose="020B0604030504040204" pitchFamily="50" charset="-128"/>
              <a:ea typeface="Meiryo UI" panose="020B0604030504040204" pitchFamily="50" charset="-128"/>
            </a:endParaRPr>
          </a:p>
        </p:txBody>
      </p:sp>
      <p:sp>
        <p:nvSpPr>
          <p:cNvPr id="23" name="object 4"/>
          <p:cNvSpPr/>
          <p:nvPr userDrawn="1"/>
        </p:nvSpPr>
        <p:spPr>
          <a:xfrm>
            <a:off x="9955931" y="3414029"/>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accent2"/>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Ｄ　Ｘ</a:t>
            </a:r>
            <a:endParaRPr sz="1159" dirty="0">
              <a:solidFill>
                <a:schemeClr val="bg1"/>
              </a:solidFill>
              <a:latin typeface="Meiryo UI" panose="020B0604030504040204" pitchFamily="50" charset="-128"/>
              <a:ea typeface="Meiryo UI" panose="020B0604030504040204" pitchFamily="50" charset="-128"/>
            </a:endParaRPr>
          </a:p>
        </p:txBody>
      </p:sp>
      <p:sp>
        <p:nvSpPr>
          <p:cNvPr id="24" name="object 4"/>
          <p:cNvSpPr/>
          <p:nvPr userDrawn="1"/>
        </p:nvSpPr>
        <p:spPr>
          <a:xfrm>
            <a:off x="9955931" y="4208570"/>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75000"/>
            </a:schemeClr>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業　態</a:t>
            </a:r>
            <a:endParaRPr sz="1159" dirty="0">
              <a:solidFill>
                <a:schemeClr val="bg1"/>
              </a:solidFill>
              <a:latin typeface="Meiryo UI" panose="020B0604030504040204" pitchFamily="50" charset="-128"/>
              <a:ea typeface="Meiryo UI" panose="020B0604030504040204" pitchFamily="50" charset="-128"/>
            </a:endParaRPr>
          </a:p>
        </p:txBody>
      </p:sp>
      <p:sp>
        <p:nvSpPr>
          <p:cNvPr id="25" name="object 4"/>
          <p:cNvSpPr/>
          <p:nvPr userDrawn="1"/>
        </p:nvSpPr>
        <p:spPr>
          <a:xfrm>
            <a:off x="9955931" y="5797651"/>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75000"/>
            </a:schemeClr>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その他</a:t>
            </a:r>
            <a:endParaRPr sz="1159" dirty="0">
              <a:solidFill>
                <a:schemeClr val="bg1"/>
              </a:solidFill>
              <a:latin typeface="Meiryo UI" panose="020B0604030504040204" pitchFamily="50" charset="-128"/>
              <a:ea typeface="Meiryo UI" panose="020B0604030504040204" pitchFamily="50" charset="-128"/>
            </a:endParaRPr>
          </a:p>
        </p:txBody>
      </p:sp>
      <p:sp>
        <p:nvSpPr>
          <p:cNvPr id="26" name="object 4"/>
          <p:cNvSpPr/>
          <p:nvPr userDrawn="1"/>
        </p:nvSpPr>
        <p:spPr>
          <a:xfrm>
            <a:off x="9955931" y="235865"/>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75000"/>
            </a:schemeClr>
          </a:solidFill>
        </p:spPr>
        <p:txBody>
          <a:bodyPr vert="eaVert" wrap="square" lIns="0" tIns="108000" rIns="0" bIns="108000" rtlCol="0" anchor="ctr" anchorCtr="0"/>
          <a:lstStyle/>
          <a:p>
            <a:r>
              <a:rPr lang="ja-JP" altLang="en-US" sz="1159" dirty="0">
                <a:solidFill>
                  <a:schemeClr val="bg1"/>
                </a:solidFill>
                <a:latin typeface="Meiryo UI" panose="020B0604030504040204" pitchFamily="50" charset="-128"/>
                <a:ea typeface="Meiryo UI" panose="020B0604030504040204" pitchFamily="50" charset="-128"/>
              </a:rPr>
              <a:t>経　年</a:t>
            </a:r>
            <a:endParaRPr sz="1159" dirty="0">
              <a:solidFill>
                <a:schemeClr val="bg1"/>
              </a:solidFill>
              <a:latin typeface="Meiryo UI" panose="020B0604030504040204" pitchFamily="50" charset="-128"/>
              <a:ea typeface="Meiryo UI" panose="020B0604030504040204" pitchFamily="50" charset="-128"/>
            </a:endParaRPr>
          </a:p>
        </p:txBody>
      </p:sp>
      <p:sp>
        <p:nvSpPr>
          <p:cNvPr id="27" name="object 4"/>
          <p:cNvSpPr/>
          <p:nvPr userDrawn="1"/>
        </p:nvSpPr>
        <p:spPr>
          <a:xfrm>
            <a:off x="9955931" y="5003111"/>
            <a:ext cx="288000" cy="720000"/>
          </a:xfrm>
          <a:custGeom>
            <a:avLst/>
            <a:gdLst/>
            <a:ahLst/>
            <a:cxnLst/>
            <a:rect l="l" t="t" r="r" b="b"/>
            <a:pathLst>
              <a:path w="273050" h="576580">
                <a:moveTo>
                  <a:pt x="0" y="0"/>
                </a:moveTo>
                <a:lnTo>
                  <a:pt x="272796" y="0"/>
                </a:lnTo>
                <a:lnTo>
                  <a:pt x="272796" y="576072"/>
                </a:lnTo>
                <a:lnTo>
                  <a:pt x="0" y="576072"/>
                </a:lnTo>
                <a:lnTo>
                  <a:pt x="0" y="0"/>
                </a:lnTo>
                <a:close/>
              </a:path>
            </a:pathLst>
          </a:custGeom>
          <a:solidFill>
            <a:schemeClr val="bg1">
              <a:lumMod val="75000"/>
            </a:schemeClr>
          </a:solidFill>
        </p:spPr>
        <p:txBody>
          <a:bodyPr vert="eaVert" wrap="square" lIns="0" tIns="108000" rIns="0" bIns="108000" rtlCol="0" anchor="ctr" anchorCtr="0"/>
          <a:lstStyle/>
          <a:p>
            <a:r>
              <a:rPr lang="ja-JP" altLang="en-US" sz="950" dirty="0">
                <a:solidFill>
                  <a:schemeClr val="bg1"/>
                </a:solidFill>
                <a:latin typeface="Meiryo UI" panose="020B0604030504040204" pitchFamily="50" charset="-128"/>
                <a:ea typeface="Meiryo UI" panose="020B0604030504040204" pitchFamily="50" charset="-128"/>
              </a:rPr>
              <a:t>産業構造</a:t>
            </a:r>
            <a:endParaRPr sz="950"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89973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フッター プレースホルダ 4"/>
          <p:cNvSpPr>
            <a:spLocks noGrp="1"/>
          </p:cNvSpPr>
          <p:nvPr>
            <p:ph type="ftr" sz="quarter" idx="3"/>
          </p:nvPr>
        </p:nvSpPr>
        <p:spPr>
          <a:xfrm>
            <a:off x="2339380" y="6858496"/>
            <a:ext cx="5760640" cy="365125"/>
          </a:xfrm>
          <a:prstGeom prst="rect">
            <a:avLst/>
          </a:prstGeom>
        </p:spPr>
        <p:txBody>
          <a:bodyPr vert="horz" lIns="91440" tIns="45720" rIns="91440" bIns="45720" rtlCol="0" anchor="ctr"/>
          <a:lstStyle>
            <a:lvl1pPr algn="ctr">
              <a:defRPr sz="1000">
                <a:solidFill>
                  <a:schemeClr val="tx1"/>
                </a:solidFill>
                <a:latin typeface="+mn-lt"/>
                <a:ea typeface="+mn-ea"/>
              </a:defRPr>
            </a:lvl1pPr>
          </a:lstStyle>
          <a:p>
            <a:r>
              <a:rPr lang="en-US" altLang="ja-JP" dirty="0"/>
              <a:t>©2020 , Economic Research Association, Japan</a:t>
            </a:r>
            <a:endParaRPr lang="ja-JP" alt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4" r:id="rId4"/>
    <p:sldLayoutId id="2147483664" r:id="rId5"/>
    <p:sldLayoutId id="2147483665" r:id="rId6"/>
    <p:sldLayoutId id="2147483666" r:id="rId7"/>
    <p:sldLayoutId id="2147483667" r:id="rId8"/>
    <p:sldLayoutId id="2147483668" r:id="rId9"/>
    <p:sldLayoutId id="2147483672" r:id="rId10"/>
    <p:sldLayoutId id="2147483673" r:id="rId11"/>
    <p:sldLayoutId id="2147483670" r:id="rId12"/>
    <p:sldLayoutId id="2147483675" r:id="rId13"/>
    <p:sldLayoutId id="2147483676" r:id="rId14"/>
    <p:sldLayoutId id="2147483677" r:id="rId15"/>
    <p:sldLayoutId id="2147483678" r:id="rId16"/>
    <p:sldLayoutId id="2147483679" r:id="rId17"/>
    <p:sldLayoutId id="2147483681" r:id="rId18"/>
    <p:sldLayoutId id="2147483680" r:id="rId19"/>
    <p:sldLayoutId id="2147483682" r:id="rId20"/>
  </p:sldLayoutIdLst>
  <p:hf hdr="0" ftr="0" dt="0"/>
  <p:txStyles>
    <p:titleStyle>
      <a:lvl1pPr algn="l" rtl="0" eaLnBrk="1" fontAlgn="base" hangingPunct="1">
        <a:spcBef>
          <a:spcPct val="0"/>
        </a:spcBef>
        <a:spcAft>
          <a:spcPct val="0"/>
        </a:spcAft>
        <a:defRPr kumimoji="1" sz="3793">
          <a:solidFill>
            <a:srgbClr val="000066"/>
          </a:solidFill>
          <a:latin typeface="IPA Pゴシック" panose="020B0500000000000000" pitchFamily="50" charset="-128"/>
          <a:ea typeface="IPA Pゴシック" panose="020B0500000000000000" pitchFamily="50" charset="-128"/>
          <a:cs typeface="+mj-cs"/>
        </a:defRPr>
      </a:lvl1pPr>
      <a:lvl2pPr algn="l" rtl="0" eaLnBrk="1" fontAlgn="base" hangingPunct="1">
        <a:spcBef>
          <a:spcPct val="0"/>
        </a:spcBef>
        <a:spcAft>
          <a:spcPct val="0"/>
        </a:spcAft>
        <a:defRPr kumimoji="1" sz="3793">
          <a:solidFill>
            <a:srgbClr val="000066"/>
          </a:solidFill>
          <a:latin typeface="Arial" charset="0"/>
          <a:ea typeface="ＭＳ Ｐゴシック" charset="-128"/>
        </a:defRPr>
      </a:lvl2pPr>
      <a:lvl3pPr algn="l" rtl="0" eaLnBrk="1" fontAlgn="base" hangingPunct="1">
        <a:spcBef>
          <a:spcPct val="0"/>
        </a:spcBef>
        <a:spcAft>
          <a:spcPct val="0"/>
        </a:spcAft>
        <a:defRPr kumimoji="1" sz="3793">
          <a:solidFill>
            <a:srgbClr val="000066"/>
          </a:solidFill>
          <a:latin typeface="Arial" charset="0"/>
          <a:ea typeface="ＭＳ Ｐゴシック" charset="-128"/>
        </a:defRPr>
      </a:lvl3pPr>
      <a:lvl4pPr algn="l" rtl="0" eaLnBrk="1" fontAlgn="base" hangingPunct="1">
        <a:spcBef>
          <a:spcPct val="0"/>
        </a:spcBef>
        <a:spcAft>
          <a:spcPct val="0"/>
        </a:spcAft>
        <a:defRPr kumimoji="1" sz="3793">
          <a:solidFill>
            <a:srgbClr val="000066"/>
          </a:solidFill>
          <a:latin typeface="Arial" charset="0"/>
          <a:ea typeface="ＭＳ Ｐゴシック" charset="-128"/>
        </a:defRPr>
      </a:lvl4pPr>
      <a:lvl5pPr algn="l" rtl="0" eaLnBrk="1" fontAlgn="base" hangingPunct="1">
        <a:spcBef>
          <a:spcPct val="0"/>
        </a:spcBef>
        <a:spcAft>
          <a:spcPct val="0"/>
        </a:spcAft>
        <a:defRPr kumimoji="1" sz="3793">
          <a:solidFill>
            <a:srgbClr val="000066"/>
          </a:solidFill>
          <a:latin typeface="Arial" charset="0"/>
          <a:ea typeface="ＭＳ Ｐゴシック" charset="-128"/>
        </a:defRPr>
      </a:lvl5pPr>
      <a:lvl6pPr marL="481759" algn="l" rtl="0" eaLnBrk="1" fontAlgn="base" hangingPunct="1">
        <a:spcBef>
          <a:spcPct val="0"/>
        </a:spcBef>
        <a:spcAft>
          <a:spcPct val="0"/>
        </a:spcAft>
        <a:defRPr kumimoji="1" sz="3793">
          <a:solidFill>
            <a:srgbClr val="003399"/>
          </a:solidFill>
          <a:latin typeface="Arial" charset="0"/>
          <a:ea typeface="ＭＳ Ｐゴシック" charset="-128"/>
        </a:defRPr>
      </a:lvl6pPr>
      <a:lvl7pPr marL="963517" algn="l" rtl="0" eaLnBrk="1" fontAlgn="base" hangingPunct="1">
        <a:spcBef>
          <a:spcPct val="0"/>
        </a:spcBef>
        <a:spcAft>
          <a:spcPct val="0"/>
        </a:spcAft>
        <a:defRPr kumimoji="1" sz="3793">
          <a:solidFill>
            <a:srgbClr val="003399"/>
          </a:solidFill>
          <a:latin typeface="Arial" charset="0"/>
          <a:ea typeface="ＭＳ Ｐゴシック" charset="-128"/>
        </a:defRPr>
      </a:lvl7pPr>
      <a:lvl8pPr marL="1445274" algn="l" rtl="0" eaLnBrk="1" fontAlgn="base" hangingPunct="1">
        <a:spcBef>
          <a:spcPct val="0"/>
        </a:spcBef>
        <a:spcAft>
          <a:spcPct val="0"/>
        </a:spcAft>
        <a:defRPr kumimoji="1" sz="3793">
          <a:solidFill>
            <a:srgbClr val="003399"/>
          </a:solidFill>
          <a:latin typeface="Arial" charset="0"/>
          <a:ea typeface="ＭＳ Ｐゴシック" charset="-128"/>
        </a:defRPr>
      </a:lvl8pPr>
      <a:lvl9pPr marL="1927033" algn="l" rtl="0" eaLnBrk="1" fontAlgn="base" hangingPunct="1">
        <a:spcBef>
          <a:spcPct val="0"/>
        </a:spcBef>
        <a:spcAft>
          <a:spcPct val="0"/>
        </a:spcAft>
        <a:defRPr kumimoji="1" sz="3793">
          <a:solidFill>
            <a:srgbClr val="003399"/>
          </a:solidFill>
          <a:latin typeface="Arial" charset="0"/>
          <a:ea typeface="ＭＳ Ｐゴシック" charset="-128"/>
        </a:defRPr>
      </a:lvl9pPr>
    </p:titleStyle>
    <p:bodyStyle>
      <a:lvl1pPr marL="361319" indent="-361319" algn="l" rtl="0" eaLnBrk="1" fontAlgn="base" hangingPunct="1">
        <a:spcBef>
          <a:spcPct val="20000"/>
        </a:spcBef>
        <a:spcAft>
          <a:spcPct val="0"/>
        </a:spcAft>
        <a:buClr>
          <a:srgbClr val="000066"/>
        </a:buClr>
        <a:buFont typeface="Wingdings" pitchFamily="2" charset="2"/>
        <a:buChar char="s"/>
        <a:defRPr kumimoji="1" sz="3372">
          <a:solidFill>
            <a:srgbClr val="000066"/>
          </a:solidFill>
          <a:latin typeface="IPA Pゴシック" panose="020B0500000000000000" pitchFamily="50" charset="-128"/>
          <a:ea typeface="IPA Pゴシック" panose="020B0500000000000000" pitchFamily="50" charset="-128"/>
          <a:cs typeface="+mn-cs"/>
        </a:defRPr>
      </a:lvl1pPr>
      <a:lvl2pPr marL="782858" indent="-301099" algn="l" rtl="0" eaLnBrk="1" fontAlgn="base" hangingPunct="1">
        <a:spcBef>
          <a:spcPct val="20000"/>
        </a:spcBef>
        <a:spcAft>
          <a:spcPct val="0"/>
        </a:spcAft>
        <a:buClr>
          <a:srgbClr val="FF0000"/>
        </a:buClr>
        <a:buFont typeface="Arial" charset="0"/>
        <a:buChar char="•"/>
        <a:defRPr kumimoji="1" sz="2950">
          <a:solidFill>
            <a:schemeClr val="tx1"/>
          </a:solidFill>
          <a:latin typeface="IPA Pゴシック" panose="020B0500000000000000" pitchFamily="50" charset="-128"/>
          <a:ea typeface="IPA Pゴシック" panose="020B0500000000000000" pitchFamily="50" charset="-128"/>
        </a:defRPr>
      </a:lvl2pPr>
      <a:lvl3pPr marL="1204395" indent="-240879" algn="l" rtl="0" eaLnBrk="1" fontAlgn="base" hangingPunct="1">
        <a:spcBef>
          <a:spcPct val="20000"/>
        </a:spcBef>
        <a:spcAft>
          <a:spcPct val="0"/>
        </a:spcAft>
        <a:buClr>
          <a:srgbClr val="000066"/>
        </a:buClr>
        <a:buFont typeface="Arial" charset="0"/>
        <a:buChar char="•"/>
        <a:defRPr kumimoji="1" sz="2529">
          <a:solidFill>
            <a:schemeClr val="tx1"/>
          </a:solidFill>
          <a:latin typeface="IPA Pゴシック" panose="020B0500000000000000" pitchFamily="50" charset="-128"/>
          <a:ea typeface="IPA Pゴシック" panose="020B0500000000000000" pitchFamily="50" charset="-128"/>
        </a:defRPr>
      </a:lvl3pPr>
      <a:lvl4pPr marL="1686154" indent="-240879" algn="l" rtl="0" eaLnBrk="1" fontAlgn="base" hangingPunct="1">
        <a:spcBef>
          <a:spcPct val="20000"/>
        </a:spcBef>
        <a:spcAft>
          <a:spcPct val="0"/>
        </a:spcAft>
        <a:buClr>
          <a:srgbClr val="FF0000"/>
        </a:buClr>
        <a:buFont typeface="Arial" charset="0"/>
        <a:buChar char="•"/>
        <a:defRPr kumimoji="1" sz="2108">
          <a:solidFill>
            <a:schemeClr val="tx1"/>
          </a:solidFill>
          <a:latin typeface="IPA Pゴシック" panose="020B0500000000000000" pitchFamily="50" charset="-128"/>
          <a:ea typeface="IPA Pゴシック" panose="020B0500000000000000" pitchFamily="50" charset="-128"/>
        </a:defRPr>
      </a:lvl4pPr>
      <a:lvl5pPr marL="2167912" indent="-240879" algn="l" rtl="0" eaLnBrk="1" fontAlgn="base" hangingPunct="1">
        <a:spcBef>
          <a:spcPct val="20000"/>
        </a:spcBef>
        <a:spcAft>
          <a:spcPct val="0"/>
        </a:spcAft>
        <a:buClr>
          <a:srgbClr val="000066"/>
        </a:buClr>
        <a:buFont typeface="Arial" charset="0"/>
        <a:buChar char="»"/>
        <a:defRPr kumimoji="1" sz="2108">
          <a:solidFill>
            <a:schemeClr val="tx1"/>
          </a:solidFill>
          <a:latin typeface="IPA Pゴシック" panose="020B0500000000000000" pitchFamily="50" charset="-128"/>
          <a:ea typeface="IPA Pゴシック" panose="020B0500000000000000" pitchFamily="50" charset="-128"/>
        </a:defRPr>
      </a:lvl5pPr>
      <a:lvl6pPr marL="2649670" indent="-240879" algn="l" rtl="0" eaLnBrk="1" fontAlgn="base" hangingPunct="1">
        <a:spcBef>
          <a:spcPct val="20000"/>
        </a:spcBef>
        <a:spcAft>
          <a:spcPct val="0"/>
        </a:spcAft>
        <a:buClr>
          <a:schemeClr val="accent2"/>
        </a:buClr>
        <a:buFont typeface="Arial" charset="0"/>
        <a:buChar char="»"/>
        <a:defRPr kumimoji="1" sz="2108">
          <a:solidFill>
            <a:schemeClr val="tx1"/>
          </a:solidFill>
          <a:latin typeface="+mn-lt"/>
          <a:ea typeface="+mn-ea"/>
        </a:defRPr>
      </a:lvl6pPr>
      <a:lvl7pPr marL="3131429" indent="-240879" algn="l" rtl="0" eaLnBrk="1" fontAlgn="base" hangingPunct="1">
        <a:spcBef>
          <a:spcPct val="20000"/>
        </a:spcBef>
        <a:spcAft>
          <a:spcPct val="0"/>
        </a:spcAft>
        <a:buClr>
          <a:schemeClr val="accent2"/>
        </a:buClr>
        <a:buFont typeface="Arial" charset="0"/>
        <a:buChar char="»"/>
        <a:defRPr kumimoji="1" sz="2108">
          <a:solidFill>
            <a:schemeClr val="tx1"/>
          </a:solidFill>
          <a:latin typeface="+mn-lt"/>
          <a:ea typeface="+mn-ea"/>
        </a:defRPr>
      </a:lvl7pPr>
      <a:lvl8pPr marL="3613187" indent="-240879" algn="l" rtl="0" eaLnBrk="1" fontAlgn="base" hangingPunct="1">
        <a:spcBef>
          <a:spcPct val="20000"/>
        </a:spcBef>
        <a:spcAft>
          <a:spcPct val="0"/>
        </a:spcAft>
        <a:buClr>
          <a:schemeClr val="accent2"/>
        </a:buClr>
        <a:buFont typeface="Arial" charset="0"/>
        <a:buChar char="»"/>
        <a:defRPr kumimoji="1" sz="2108">
          <a:solidFill>
            <a:schemeClr val="tx1"/>
          </a:solidFill>
          <a:latin typeface="+mn-lt"/>
          <a:ea typeface="+mn-ea"/>
        </a:defRPr>
      </a:lvl8pPr>
      <a:lvl9pPr marL="4094945" indent="-240879" algn="l" rtl="0" eaLnBrk="1" fontAlgn="base" hangingPunct="1">
        <a:spcBef>
          <a:spcPct val="20000"/>
        </a:spcBef>
        <a:spcAft>
          <a:spcPct val="0"/>
        </a:spcAft>
        <a:buClr>
          <a:schemeClr val="accent2"/>
        </a:buClr>
        <a:buFont typeface="Arial" charset="0"/>
        <a:buChar char="»"/>
        <a:defRPr kumimoji="1" sz="2108">
          <a:solidFill>
            <a:schemeClr val="tx1"/>
          </a:solidFill>
          <a:latin typeface="+mn-lt"/>
          <a:ea typeface="+mn-ea"/>
        </a:defRPr>
      </a:lvl9pPr>
    </p:bodyStyle>
    <p:otherStyle>
      <a:defPPr>
        <a:defRPr lang="ja-JP"/>
      </a:defPPr>
      <a:lvl1pPr marL="0" algn="l" defTabSz="963517" rtl="0" eaLnBrk="1" latinLnBrk="0" hangingPunct="1">
        <a:defRPr kumimoji="1" sz="1897" kern="1200">
          <a:solidFill>
            <a:schemeClr val="tx1"/>
          </a:solidFill>
          <a:latin typeface="+mn-lt"/>
          <a:ea typeface="+mn-ea"/>
          <a:cs typeface="+mn-cs"/>
        </a:defRPr>
      </a:lvl1pPr>
      <a:lvl2pPr marL="481759" algn="l" defTabSz="963517" rtl="0" eaLnBrk="1" latinLnBrk="0" hangingPunct="1">
        <a:defRPr kumimoji="1" sz="1897" kern="1200">
          <a:solidFill>
            <a:schemeClr val="tx1"/>
          </a:solidFill>
          <a:latin typeface="+mn-lt"/>
          <a:ea typeface="+mn-ea"/>
          <a:cs typeface="+mn-cs"/>
        </a:defRPr>
      </a:lvl2pPr>
      <a:lvl3pPr marL="963517" algn="l" defTabSz="963517" rtl="0" eaLnBrk="1" latinLnBrk="0" hangingPunct="1">
        <a:defRPr kumimoji="1" sz="1897" kern="1200">
          <a:solidFill>
            <a:schemeClr val="tx1"/>
          </a:solidFill>
          <a:latin typeface="+mn-lt"/>
          <a:ea typeface="+mn-ea"/>
          <a:cs typeface="+mn-cs"/>
        </a:defRPr>
      </a:lvl3pPr>
      <a:lvl4pPr marL="1445274" algn="l" defTabSz="963517" rtl="0" eaLnBrk="1" latinLnBrk="0" hangingPunct="1">
        <a:defRPr kumimoji="1" sz="1897" kern="1200">
          <a:solidFill>
            <a:schemeClr val="tx1"/>
          </a:solidFill>
          <a:latin typeface="+mn-lt"/>
          <a:ea typeface="+mn-ea"/>
          <a:cs typeface="+mn-cs"/>
        </a:defRPr>
      </a:lvl4pPr>
      <a:lvl5pPr marL="1927033" algn="l" defTabSz="963517" rtl="0" eaLnBrk="1" latinLnBrk="0" hangingPunct="1">
        <a:defRPr kumimoji="1" sz="1897" kern="1200">
          <a:solidFill>
            <a:schemeClr val="tx1"/>
          </a:solidFill>
          <a:latin typeface="+mn-lt"/>
          <a:ea typeface="+mn-ea"/>
          <a:cs typeface="+mn-cs"/>
        </a:defRPr>
      </a:lvl5pPr>
      <a:lvl6pPr marL="2408792" algn="l" defTabSz="963517" rtl="0" eaLnBrk="1" latinLnBrk="0" hangingPunct="1">
        <a:defRPr kumimoji="1" sz="1897" kern="1200">
          <a:solidFill>
            <a:schemeClr val="tx1"/>
          </a:solidFill>
          <a:latin typeface="+mn-lt"/>
          <a:ea typeface="+mn-ea"/>
          <a:cs typeface="+mn-cs"/>
        </a:defRPr>
      </a:lvl6pPr>
      <a:lvl7pPr marL="2890551" algn="l" defTabSz="963517" rtl="0" eaLnBrk="1" latinLnBrk="0" hangingPunct="1">
        <a:defRPr kumimoji="1" sz="1897" kern="1200">
          <a:solidFill>
            <a:schemeClr val="tx1"/>
          </a:solidFill>
          <a:latin typeface="+mn-lt"/>
          <a:ea typeface="+mn-ea"/>
          <a:cs typeface="+mn-cs"/>
        </a:defRPr>
      </a:lvl7pPr>
      <a:lvl8pPr marL="3372307" algn="l" defTabSz="963517" rtl="0" eaLnBrk="1" latinLnBrk="0" hangingPunct="1">
        <a:defRPr kumimoji="1" sz="1897" kern="1200">
          <a:solidFill>
            <a:schemeClr val="tx1"/>
          </a:solidFill>
          <a:latin typeface="+mn-lt"/>
          <a:ea typeface="+mn-ea"/>
          <a:cs typeface="+mn-cs"/>
        </a:defRPr>
      </a:lvl8pPr>
      <a:lvl9pPr marL="3854066" algn="l" defTabSz="963517" rtl="0" eaLnBrk="1" latinLnBrk="0" hangingPunct="1">
        <a:defRPr kumimoji="1" sz="189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notesSlide" Target="../notesSlides/notesSlide83.xml"/><Relationship Id="rId1" Type="http://schemas.openxmlformats.org/officeDocument/2006/relationships/slideLayout" Target="../slideLayouts/slideLayout10.xml"/></Relationships>
</file>

<file path=ppt/slides/_rels/slide101.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84.xml"/><Relationship Id="rId1" Type="http://schemas.openxmlformats.org/officeDocument/2006/relationships/slideLayout" Target="../slideLayouts/slideLayout10.xml"/></Relationships>
</file>

<file path=ppt/slides/_rels/slide102.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notesSlide" Target="../notesSlides/notesSlide85.xml"/><Relationship Id="rId1" Type="http://schemas.openxmlformats.org/officeDocument/2006/relationships/slideLayout" Target="../slideLayouts/slideLayout10.xml"/></Relationships>
</file>

<file path=ppt/slides/_rels/slide103.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86.xml"/><Relationship Id="rId1" Type="http://schemas.openxmlformats.org/officeDocument/2006/relationships/slideLayout" Target="../slideLayouts/slideLayout10.xml"/></Relationships>
</file>

<file path=ppt/slides/_rels/slide104.xml.rels><?xml version="1.0" encoding="UTF-8" standalone="yes"?>
<Relationships xmlns="http://schemas.openxmlformats.org/package/2006/relationships"><Relationship Id="rId3" Type="http://schemas.openxmlformats.org/officeDocument/2006/relationships/chart" Target="../charts/chart120.xml"/><Relationship Id="rId2" Type="http://schemas.openxmlformats.org/officeDocument/2006/relationships/notesSlide" Target="../notesSlides/notesSlide87.xml"/><Relationship Id="rId1" Type="http://schemas.openxmlformats.org/officeDocument/2006/relationships/slideLayout" Target="../slideLayouts/slideLayout10.xml"/></Relationships>
</file>

<file path=ppt/slides/_rels/slide105.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88.xml"/><Relationship Id="rId1" Type="http://schemas.openxmlformats.org/officeDocument/2006/relationships/slideLayout" Target="../slideLayouts/slideLayout11.xml"/></Relationships>
</file>

<file path=ppt/slides/_rels/slide106.xml.rels><?xml version="1.0" encoding="UTF-8" standalone="yes"?>
<Relationships xmlns="http://schemas.openxmlformats.org/package/2006/relationships"><Relationship Id="rId3" Type="http://schemas.openxmlformats.org/officeDocument/2006/relationships/chart" Target="../charts/chart122.xml"/><Relationship Id="rId2" Type="http://schemas.openxmlformats.org/officeDocument/2006/relationships/notesSlide" Target="../notesSlides/notesSlide89.xml"/><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chart" Target="../charts/chart124.xml"/><Relationship Id="rId2" Type="http://schemas.openxmlformats.org/officeDocument/2006/relationships/notesSlide" Target="../notesSlides/notesSlide91.xml"/><Relationship Id="rId1" Type="http://schemas.openxmlformats.org/officeDocument/2006/relationships/slideLayout" Target="../slideLayouts/slideLayout8.xml"/></Relationships>
</file>

<file path=ppt/slides/_rels/slide10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92.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0.xml.rels><?xml version="1.0" encoding="UTF-8" standalone="yes"?>
<Relationships xmlns="http://schemas.openxmlformats.org/package/2006/relationships"><Relationship Id="rId3" Type="http://schemas.openxmlformats.org/officeDocument/2006/relationships/chart" Target="../charts/chart126.xml"/><Relationship Id="rId2" Type="http://schemas.openxmlformats.org/officeDocument/2006/relationships/notesSlide" Target="../notesSlides/notesSlide93.xml"/><Relationship Id="rId1" Type="http://schemas.openxmlformats.org/officeDocument/2006/relationships/slideLayout" Target="../slideLayouts/slideLayout4.xml"/><Relationship Id="rId4" Type="http://schemas.openxmlformats.org/officeDocument/2006/relationships/chart" Target="../charts/chart127.xml"/></Relationships>
</file>

<file path=ppt/slides/_rels/slide111.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notesSlide" Target="../notesSlides/notesSlide94.xml"/><Relationship Id="rId1" Type="http://schemas.openxmlformats.org/officeDocument/2006/relationships/slideLayout" Target="../slideLayouts/slideLayout11.xml"/><Relationship Id="rId4" Type="http://schemas.openxmlformats.org/officeDocument/2006/relationships/chart" Target="../charts/chart129.xml"/></Relationships>
</file>

<file path=ppt/slides/_rels/slide112.xml.rels><?xml version="1.0" encoding="UTF-8" standalone="yes"?>
<Relationships xmlns="http://schemas.openxmlformats.org/package/2006/relationships"><Relationship Id="rId3" Type="http://schemas.openxmlformats.org/officeDocument/2006/relationships/chart" Target="../charts/chart130.xml"/><Relationship Id="rId2" Type="http://schemas.openxmlformats.org/officeDocument/2006/relationships/notesSlide" Target="../notesSlides/notesSlide95.xml"/><Relationship Id="rId1" Type="http://schemas.openxmlformats.org/officeDocument/2006/relationships/slideLayout" Target="../slideLayouts/slideLayout11.xml"/><Relationship Id="rId4" Type="http://schemas.openxmlformats.org/officeDocument/2006/relationships/chart" Target="../charts/chart131.xml"/></Relationships>
</file>

<file path=ppt/slides/_rels/slide113.xml.rels><?xml version="1.0" encoding="UTF-8" standalone="yes"?>
<Relationships xmlns="http://schemas.openxmlformats.org/package/2006/relationships"><Relationship Id="rId3" Type="http://schemas.openxmlformats.org/officeDocument/2006/relationships/chart" Target="../charts/chart132.xml"/><Relationship Id="rId2" Type="http://schemas.openxmlformats.org/officeDocument/2006/relationships/notesSlide" Target="../notesSlides/notesSlide96.xml"/><Relationship Id="rId1" Type="http://schemas.openxmlformats.org/officeDocument/2006/relationships/slideLayout" Target="../slideLayouts/slideLayout11.xml"/><Relationship Id="rId4" Type="http://schemas.openxmlformats.org/officeDocument/2006/relationships/chart" Target="../charts/chart133.xml"/></Relationships>
</file>

<file path=ppt/slides/_rels/slide114.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notesSlide" Target="../notesSlides/notesSlide97.xml"/><Relationship Id="rId1" Type="http://schemas.openxmlformats.org/officeDocument/2006/relationships/slideLayout" Target="../slideLayouts/slideLayout6.xml"/><Relationship Id="rId4" Type="http://schemas.openxmlformats.org/officeDocument/2006/relationships/chart" Target="../charts/chart135.xml"/></Relationships>
</file>

<file path=ppt/slides/_rels/slide115.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98.xml"/><Relationship Id="rId1" Type="http://schemas.openxmlformats.org/officeDocument/2006/relationships/slideLayout" Target="../slideLayouts/slideLayout7.xml"/><Relationship Id="rId4" Type="http://schemas.openxmlformats.org/officeDocument/2006/relationships/chart" Target="../charts/chart137.xml"/></Relationships>
</file>

<file path=ppt/slides/_rels/slide116.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notesSlide" Target="../notesSlides/notesSlide99.xml"/><Relationship Id="rId1" Type="http://schemas.openxmlformats.org/officeDocument/2006/relationships/slideLayout" Target="../slideLayouts/slideLayout8.xml"/><Relationship Id="rId4" Type="http://schemas.openxmlformats.org/officeDocument/2006/relationships/chart" Target="../charts/chart139.xml"/></Relationships>
</file>

<file path=ppt/slides/_rels/slide117.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notesSlide" Target="../notesSlides/notesSlide100.xml"/><Relationship Id="rId1" Type="http://schemas.openxmlformats.org/officeDocument/2006/relationships/slideLayout" Target="../slideLayouts/slideLayout9.xml"/><Relationship Id="rId4" Type="http://schemas.openxmlformats.org/officeDocument/2006/relationships/chart" Target="../charts/chart141.xml"/></Relationships>
</file>

<file path=ppt/slides/_rels/slide118.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101.xml"/><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102.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103.xml"/><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104.xml"/><Relationship Id="rId1" Type="http://schemas.openxmlformats.org/officeDocument/2006/relationships/slideLayout" Target="../slideLayouts/slideLayout10.xml"/><Relationship Id="rId4" Type="http://schemas.openxmlformats.org/officeDocument/2006/relationships/chart" Target="../charts/chart146.xml"/></Relationships>
</file>

<file path=ppt/slides/_rels/slide122.xml.rels><?xml version="1.0" encoding="UTF-8" standalone="yes"?>
<Relationships xmlns="http://schemas.openxmlformats.org/package/2006/relationships"><Relationship Id="rId3" Type="http://schemas.openxmlformats.org/officeDocument/2006/relationships/chart" Target="../charts/chart147.xml"/><Relationship Id="rId2" Type="http://schemas.openxmlformats.org/officeDocument/2006/relationships/notesSlide" Target="../notesSlides/notesSlide105.xml"/><Relationship Id="rId1" Type="http://schemas.openxmlformats.org/officeDocument/2006/relationships/slideLayout" Target="../slideLayouts/slideLayout11.xml"/></Relationships>
</file>

<file path=ppt/slides/_rels/slide123.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106.xml"/><Relationship Id="rId1" Type="http://schemas.openxmlformats.org/officeDocument/2006/relationships/slideLayout" Target="../slideLayouts/slideLayout5.xml"/><Relationship Id="rId4" Type="http://schemas.openxmlformats.org/officeDocument/2006/relationships/chart" Target="../charts/chart149.xml"/></Relationships>
</file>

<file path=ppt/slides/_rels/slide124.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107.xml"/><Relationship Id="rId1" Type="http://schemas.openxmlformats.org/officeDocument/2006/relationships/slideLayout" Target="../slideLayouts/slideLayout17.xml"/><Relationship Id="rId4" Type="http://schemas.openxmlformats.org/officeDocument/2006/relationships/chart" Target="../charts/chart151.xml"/></Relationships>
</file>

<file path=ppt/slides/_rels/slide125.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108.xml"/><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109.xml"/><Relationship Id="rId1" Type="http://schemas.openxmlformats.org/officeDocument/2006/relationships/slideLayout" Target="../slideLayouts/slideLayout11.xml"/></Relationships>
</file>

<file path=ppt/slides/_rels/slide127.xml.rels><?xml version="1.0" encoding="UTF-8" standalone="yes"?>
<Relationships xmlns="http://schemas.openxmlformats.org/package/2006/relationships"><Relationship Id="rId3" Type="http://schemas.openxmlformats.org/officeDocument/2006/relationships/chart" Target="../charts/chart154.xml"/><Relationship Id="rId2" Type="http://schemas.openxmlformats.org/officeDocument/2006/relationships/notesSlide" Target="../notesSlides/notesSlide110.xml"/><Relationship Id="rId1" Type="http://schemas.openxmlformats.org/officeDocument/2006/relationships/slideLayout" Target="../slideLayouts/slideLayout6.xml"/><Relationship Id="rId4" Type="http://schemas.openxmlformats.org/officeDocument/2006/relationships/image" Target="../media/image4.emf"/></Relationships>
</file>

<file path=ppt/slides/_rels/slide12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111.xml"/><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12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112.xml"/><Relationship Id="rId1" Type="http://schemas.openxmlformats.org/officeDocument/2006/relationships/slideLayout" Target="../slideLayouts/slideLayout8.xml"/><Relationship Id="rId4" Type="http://schemas.openxmlformats.org/officeDocument/2006/relationships/image" Target="../media/image6.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chart" Target="../charts/chart157.xml"/><Relationship Id="rId2" Type="http://schemas.openxmlformats.org/officeDocument/2006/relationships/notesSlide" Target="../notesSlides/notesSlide113.xml"/><Relationship Id="rId1" Type="http://schemas.openxmlformats.org/officeDocument/2006/relationships/slideLayout" Target="../slideLayouts/slideLayout9.xml"/><Relationship Id="rId4" Type="http://schemas.openxmlformats.org/officeDocument/2006/relationships/image" Target="../media/image7.emf"/></Relationships>
</file>

<file path=ppt/slides/_rels/slide131.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114.xml"/><Relationship Id="rId1" Type="http://schemas.openxmlformats.org/officeDocument/2006/relationships/slideLayout" Target="../slideLayouts/slideLayout4.xml"/></Relationships>
</file>

<file path=ppt/slides/_rels/slide132.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115.xml"/><Relationship Id="rId1" Type="http://schemas.openxmlformats.org/officeDocument/2006/relationships/slideLayout" Target="../slideLayouts/slideLayout11.xml"/></Relationships>
</file>

<file path=ppt/slides/_rels/slide133.xml.rels><?xml version="1.0" encoding="UTF-8" standalone="yes"?>
<Relationships xmlns="http://schemas.openxmlformats.org/package/2006/relationships"><Relationship Id="rId3" Type="http://schemas.openxmlformats.org/officeDocument/2006/relationships/chart" Target="../charts/chart160.xml"/><Relationship Id="rId2" Type="http://schemas.openxmlformats.org/officeDocument/2006/relationships/notesSlide" Target="../notesSlides/notesSlide116.xml"/><Relationship Id="rId1" Type="http://schemas.openxmlformats.org/officeDocument/2006/relationships/slideLayout" Target="../slideLayouts/slideLayout6.xml"/><Relationship Id="rId4" Type="http://schemas.openxmlformats.org/officeDocument/2006/relationships/image" Target="../media/image8.emf"/></Relationships>
</file>

<file path=ppt/slides/_rels/slide134.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117.xml"/><Relationship Id="rId1" Type="http://schemas.openxmlformats.org/officeDocument/2006/relationships/slideLayout" Target="../slideLayouts/slideLayout7.xml"/><Relationship Id="rId4" Type="http://schemas.openxmlformats.org/officeDocument/2006/relationships/image" Target="../media/image9.emf"/></Relationships>
</file>

<file path=ppt/slides/_rels/slide135.xml.rels><?xml version="1.0" encoding="UTF-8" standalone="yes"?>
<Relationships xmlns="http://schemas.openxmlformats.org/package/2006/relationships"><Relationship Id="rId3" Type="http://schemas.openxmlformats.org/officeDocument/2006/relationships/chart" Target="../charts/chart162.xml"/><Relationship Id="rId2" Type="http://schemas.openxmlformats.org/officeDocument/2006/relationships/notesSlide" Target="../notesSlides/notesSlide118.xml"/><Relationship Id="rId1" Type="http://schemas.openxmlformats.org/officeDocument/2006/relationships/slideLayout" Target="../slideLayouts/slideLayout8.xml"/><Relationship Id="rId4" Type="http://schemas.openxmlformats.org/officeDocument/2006/relationships/image" Target="../media/image10.emf"/></Relationships>
</file>

<file path=ppt/slides/_rels/slide136.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119.xml"/><Relationship Id="rId1" Type="http://schemas.openxmlformats.org/officeDocument/2006/relationships/slideLayout" Target="../slideLayouts/slideLayout9.xml"/><Relationship Id="rId4" Type="http://schemas.openxmlformats.org/officeDocument/2006/relationships/image" Target="../media/image11.emf"/></Relationships>
</file>

<file path=ppt/slides/_rels/slide13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20.xml"/><Relationship Id="rId1" Type="http://schemas.openxmlformats.org/officeDocument/2006/relationships/slideLayout" Target="../slideLayouts/slideLayout12.xml"/></Relationships>
</file>

<file path=ppt/slides/_rels/slide13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21.xml"/><Relationship Id="rId1" Type="http://schemas.openxmlformats.org/officeDocument/2006/relationships/slideLayout" Target="../slideLayouts/slideLayout12.xml"/></Relationships>
</file>

<file path=ppt/slides/_rels/slide13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2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23.xml"/><Relationship Id="rId1" Type="http://schemas.openxmlformats.org/officeDocument/2006/relationships/slideLayout" Target="../slideLayouts/slideLayout1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3" Type="http://schemas.openxmlformats.org/officeDocument/2006/relationships/chart" Target="../charts/chart164.xml"/><Relationship Id="rId2" Type="http://schemas.openxmlformats.org/officeDocument/2006/relationships/notesSlide" Target="../notesSlides/notesSlide124.xml"/><Relationship Id="rId1" Type="http://schemas.openxmlformats.org/officeDocument/2006/relationships/slideLayout" Target="../slideLayouts/slideLayout4.xml"/></Relationships>
</file>

<file path=ppt/slides/_rels/slide143.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125.xml"/><Relationship Id="rId1" Type="http://schemas.openxmlformats.org/officeDocument/2006/relationships/slideLayout" Target="../slideLayouts/slideLayout11.xml"/></Relationships>
</file>

<file path=ppt/slides/_rels/slide144.xml.rels><?xml version="1.0" encoding="UTF-8" standalone="yes"?>
<Relationships xmlns="http://schemas.openxmlformats.org/package/2006/relationships"><Relationship Id="rId3" Type="http://schemas.openxmlformats.org/officeDocument/2006/relationships/chart" Target="../charts/chart166.xml"/><Relationship Id="rId2" Type="http://schemas.openxmlformats.org/officeDocument/2006/relationships/notesSlide" Target="../notesSlides/notesSlide126.xml"/><Relationship Id="rId1" Type="http://schemas.openxmlformats.org/officeDocument/2006/relationships/slideLayout" Target="../slideLayouts/slideLayout5.xml"/></Relationships>
</file>

<file path=ppt/slides/_rels/slide14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127.xml"/><Relationship Id="rId1" Type="http://schemas.openxmlformats.org/officeDocument/2006/relationships/slideLayout" Target="../slideLayouts/slideLayout6.xml"/><Relationship Id="rId4" Type="http://schemas.openxmlformats.org/officeDocument/2006/relationships/image" Target="../media/image16.emf"/></Relationships>
</file>

<file path=ppt/slides/_rels/slide146.xml.rels><?xml version="1.0" encoding="UTF-8" standalone="yes"?>
<Relationships xmlns="http://schemas.openxmlformats.org/package/2006/relationships"><Relationship Id="rId3" Type="http://schemas.openxmlformats.org/officeDocument/2006/relationships/chart" Target="../charts/chart168.xml"/><Relationship Id="rId2" Type="http://schemas.openxmlformats.org/officeDocument/2006/relationships/notesSlide" Target="../notesSlides/notesSlide128.xml"/><Relationship Id="rId1" Type="http://schemas.openxmlformats.org/officeDocument/2006/relationships/slideLayout" Target="../slideLayouts/slideLayout7.xml"/><Relationship Id="rId4" Type="http://schemas.openxmlformats.org/officeDocument/2006/relationships/image" Target="../media/image17.emf"/></Relationships>
</file>

<file path=ppt/slides/_rels/slide147.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129.xml"/><Relationship Id="rId1" Type="http://schemas.openxmlformats.org/officeDocument/2006/relationships/slideLayout" Target="../slideLayouts/slideLayout8.xml"/><Relationship Id="rId4" Type="http://schemas.openxmlformats.org/officeDocument/2006/relationships/image" Target="../media/image18.emf"/></Relationships>
</file>

<file path=ppt/slides/_rels/slide148.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130.xml"/><Relationship Id="rId1" Type="http://schemas.openxmlformats.org/officeDocument/2006/relationships/slideLayout" Target="../slideLayouts/slideLayout9.xml"/><Relationship Id="rId4" Type="http://schemas.openxmlformats.org/officeDocument/2006/relationships/image" Target="../media/image19.emf"/></Relationships>
</file>

<file path=ppt/slides/_rels/slide149.xml.rels><?xml version="1.0" encoding="UTF-8" standalone="yes"?>
<Relationships xmlns="http://schemas.openxmlformats.org/package/2006/relationships"><Relationship Id="rId3" Type="http://schemas.openxmlformats.org/officeDocument/2006/relationships/chart" Target="../charts/chart171.xml"/><Relationship Id="rId2" Type="http://schemas.openxmlformats.org/officeDocument/2006/relationships/notesSlide" Target="../notesSlides/notesSlide13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132.xml"/><Relationship Id="rId1" Type="http://schemas.openxmlformats.org/officeDocument/2006/relationships/slideLayout" Target="../slideLayouts/slideLayout4.xml"/><Relationship Id="rId6" Type="http://schemas.openxmlformats.org/officeDocument/2006/relationships/chart" Target="../charts/chart175.xml"/><Relationship Id="rId5" Type="http://schemas.openxmlformats.org/officeDocument/2006/relationships/chart" Target="../charts/chart174.xml"/><Relationship Id="rId4" Type="http://schemas.openxmlformats.org/officeDocument/2006/relationships/chart" Target="../charts/chart173.xml"/></Relationships>
</file>

<file path=ppt/slides/_rels/slide151.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133.xml"/><Relationship Id="rId1" Type="http://schemas.openxmlformats.org/officeDocument/2006/relationships/slideLayout" Target="../slideLayouts/slideLayout4.xml"/></Relationships>
</file>

<file path=ppt/slides/_rels/slide152.xml.rels><?xml version="1.0" encoding="UTF-8" standalone="yes"?>
<Relationships xmlns="http://schemas.openxmlformats.org/package/2006/relationships"><Relationship Id="rId3" Type="http://schemas.openxmlformats.org/officeDocument/2006/relationships/chart" Target="../charts/chart177.xml"/><Relationship Id="rId2" Type="http://schemas.openxmlformats.org/officeDocument/2006/relationships/notesSlide" Target="../notesSlides/notesSlide134.xml"/><Relationship Id="rId1" Type="http://schemas.openxmlformats.org/officeDocument/2006/relationships/slideLayout" Target="../slideLayouts/slideLayout6.xml"/></Relationships>
</file>

<file path=ppt/slides/_rels/slide15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135.xml"/><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3" Type="http://schemas.openxmlformats.org/officeDocument/2006/relationships/chart" Target="../charts/chart179.xml"/><Relationship Id="rId2" Type="http://schemas.openxmlformats.org/officeDocument/2006/relationships/notesSlide" Target="../notesSlides/notesSlide136.xml"/><Relationship Id="rId1" Type="http://schemas.openxmlformats.org/officeDocument/2006/relationships/slideLayout" Target="../slideLayouts/slideLayout8.xml"/></Relationships>
</file>

<file path=ppt/slides/_rels/slide155.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137.xml"/><Relationship Id="rId1" Type="http://schemas.openxmlformats.org/officeDocument/2006/relationships/slideLayout" Target="../slideLayouts/slideLayout9.xml"/></Relationships>
</file>

<file path=ppt/slides/_rels/slide156.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138.xml"/><Relationship Id="rId1" Type="http://schemas.openxmlformats.org/officeDocument/2006/relationships/slideLayout" Target="../slideLayouts/slideLayout4.xml"/><Relationship Id="rId6" Type="http://schemas.openxmlformats.org/officeDocument/2006/relationships/chart" Target="../charts/chart184.xml"/><Relationship Id="rId5" Type="http://schemas.openxmlformats.org/officeDocument/2006/relationships/chart" Target="../charts/chart183.xml"/><Relationship Id="rId4" Type="http://schemas.openxmlformats.org/officeDocument/2006/relationships/chart" Target="../charts/chart182.xml"/></Relationships>
</file>

<file path=ppt/slides/_rels/slide157.xml.rels><?xml version="1.0" encoding="UTF-8" standalone="yes"?>
<Relationships xmlns="http://schemas.openxmlformats.org/package/2006/relationships"><Relationship Id="rId3" Type="http://schemas.openxmlformats.org/officeDocument/2006/relationships/chart" Target="../charts/chart185.xml"/><Relationship Id="rId2" Type="http://schemas.openxmlformats.org/officeDocument/2006/relationships/notesSlide" Target="../notesSlides/notesSlide139.xml"/><Relationship Id="rId1" Type="http://schemas.openxmlformats.org/officeDocument/2006/relationships/slideLayout" Target="../slideLayouts/slideLayout4.xml"/></Relationships>
</file>

<file path=ppt/slides/_rels/slide158.xml.rels><?xml version="1.0" encoding="UTF-8" standalone="yes"?>
<Relationships xmlns="http://schemas.openxmlformats.org/package/2006/relationships"><Relationship Id="rId3" Type="http://schemas.openxmlformats.org/officeDocument/2006/relationships/chart" Target="../charts/chart186.xml"/><Relationship Id="rId2" Type="http://schemas.openxmlformats.org/officeDocument/2006/relationships/notesSlide" Target="../notesSlides/notesSlide140.xml"/><Relationship Id="rId1" Type="http://schemas.openxmlformats.org/officeDocument/2006/relationships/slideLayout" Target="../slideLayouts/slideLayout6.xml"/></Relationships>
</file>

<file path=ppt/slides/_rels/slide159.xml.rels><?xml version="1.0" encoding="UTF-8" standalone="yes"?>
<Relationships xmlns="http://schemas.openxmlformats.org/package/2006/relationships"><Relationship Id="rId3" Type="http://schemas.openxmlformats.org/officeDocument/2006/relationships/chart" Target="../charts/chart187.xml"/><Relationship Id="rId2" Type="http://schemas.openxmlformats.org/officeDocument/2006/relationships/notesSlide" Target="../notesSlides/notesSlide14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60.xml.rels><?xml version="1.0" encoding="UTF-8" standalone="yes"?>
<Relationships xmlns="http://schemas.openxmlformats.org/package/2006/relationships"><Relationship Id="rId3" Type="http://schemas.openxmlformats.org/officeDocument/2006/relationships/chart" Target="../charts/chart188.xml"/><Relationship Id="rId2" Type="http://schemas.openxmlformats.org/officeDocument/2006/relationships/notesSlide" Target="../notesSlides/notesSlide142.xml"/><Relationship Id="rId1" Type="http://schemas.openxmlformats.org/officeDocument/2006/relationships/slideLayout" Target="../slideLayouts/slideLayout8.xml"/></Relationships>
</file>

<file path=ppt/slides/_rels/slide161.xml.rels><?xml version="1.0" encoding="UTF-8" standalone="yes"?>
<Relationships xmlns="http://schemas.openxmlformats.org/package/2006/relationships"><Relationship Id="rId3" Type="http://schemas.openxmlformats.org/officeDocument/2006/relationships/chart" Target="../charts/chart189.xml"/><Relationship Id="rId2" Type="http://schemas.openxmlformats.org/officeDocument/2006/relationships/notesSlide" Target="../notesSlides/notesSlide143.xml"/><Relationship Id="rId1" Type="http://schemas.openxmlformats.org/officeDocument/2006/relationships/slideLayout" Target="../slideLayouts/slideLayout9.xml"/></Relationships>
</file>

<file path=ppt/slides/_rels/slide162.xml.rels><?xml version="1.0" encoding="UTF-8" standalone="yes"?>
<Relationships xmlns="http://schemas.openxmlformats.org/package/2006/relationships"><Relationship Id="rId3" Type="http://schemas.openxmlformats.org/officeDocument/2006/relationships/chart" Target="../charts/chart190.xml"/><Relationship Id="rId2" Type="http://schemas.openxmlformats.org/officeDocument/2006/relationships/notesSlide" Target="../notesSlides/notesSlide144.xml"/><Relationship Id="rId1" Type="http://schemas.openxmlformats.org/officeDocument/2006/relationships/slideLayout" Target="../slideLayouts/slideLayout4.xml"/><Relationship Id="rId6" Type="http://schemas.openxmlformats.org/officeDocument/2006/relationships/chart" Target="../charts/chart193.xml"/><Relationship Id="rId5" Type="http://schemas.openxmlformats.org/officeDocument/2006/relationships/chart" Target="../charts/chart192.xml"/><Relationship Id="rId4" Type="http://schemas.openxmlformats.org/officeDocument/2006/relationships/chart" Target="../charts/chart191.xml"/></Relationships>
</file>

<file path=ppt/slides/_rels/slide163.xml.rels><?xml version="1.0" encoding="UTF-8" standalone="yes"?>
<Relationships xmlns="http://schemas.openxmlformats.org/package/2006/relationships"><Relationship Id="rId3" Type="http://schemas.openxmlformats.org/officeDocument/2006/relationships/chart" Target="../charts/chart194.xml"/><Relationship Id="rId2" Type="http://schemas.openxmlformats.org/officeDocument/2006/relationships/notesSlide" Target="../notesSlides/notesSlide145.xml"/><Relationship Id="rId1" Type="http://schemas.openxmlformats.org/officeDocument/2006/relationships/slideLayout" Target="../slideLayouts/slideLayout4.xml"/></Relationships>
</file>

<file path=ppt/slides/_rels/slide164.xml.rels><?xml version="1.0" encoding="UTF-8" standalone="yes"?>
<Relationships xmlns="http://schemas.openxmlformats.org/package/2006/relationships"><Relationship Id="rId3" Type="http://schemas.openxmlformats.org/officeDocument/2006/relationships/chart" Target="../charts/chart195.xml"/><Relationship Id="rId2" Type="http://schemas.openxmlformats.org/officeDocument/2006/relationships/notesSlide" Target="../notesSlides/notesSlide146.xml"/><Relationship Id="rId1" Type="http://schemas.openxmlformats.org/officeDocument/2006/relationships/slideLayout" Target="../slideLayouts/slideLayout6.xml"/></Relationships>
</file>

<file path=ppt/slides/_rels/slide165.xml.rels><?xml version="1.0" encoding="UTF-8" standalone="yes"?>
<Relationships xmlns="http://schemas.openxmlformats.org/package/2006/relationships"><Relationship Id="rId3" Type="http://schemas.openxmlformats.org/officeDocument/2006/relationships/chart" Target="../charts/chart196.xml"/><Relationship Id="rId2" Type="http://schemas.openxmlformats.org/officeDocument/2006/relationships/notesSlide" Target="../notesSlides/notesSlide147.xml"/><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3" Type="http://schemas.openxmlformats.org/officeDocument/2006/relationships/chart" Target="../charts/chart197.xml"/><Relationship Id="rId2" Type="http://schemas.openxmlformats.org/officeDocument/2006/relationships/notesSlide" Target="../notesSlides/notesSlide148.xml"/><Relationship Id="rId1" Type="http://schemas.openxmlformats.org/officeDocument/2006/relationships/slideLayout" Target="../slideLayouts/slideLayout8.xml"/></Relationships>
</file>

<file path=ppt/slides/_rels/slide167.xml.rels><?xml version="1.0" encoding="UTF-8" standalone="yes"?>
<Relationships xmlns="http://schemas.openxmlformats.org/package/2006/relationships"><Relationship Id="rId3" Type="http://schemas.openxmlformats.org/officeDocument/2006/relationships/chart" Target="../charts/chart198.xml"/><Relationship Id="rId2" Type="http://schemas.openxmlformats.org/officeDocument/2006/relationships/notesSlide" Target="../notesSlides/notesSlide149.xml"/><Relationship Id="rId1" Type="http://schemas.openxmlformats.org/officeDocument/2006/relationships/slideLayout" Target="../slideLayouts/slideLayout9.xml"/></Relationships>
</file>

<file path=ppt/slides/_rels/slide16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50.xml"/><Relationship Id="rId1" Type="http://schemas.openxmlformats.org/officeDocument/2006/relationships/slideLayout" Target="../slideLayouts/slideLayout12.xml"/></Relationships>
</file>

<file path=ppt/slides/_rels/slide16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51.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7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52.xml"/><Relationship Id="rId1" Type="http://schemas.openxmlformats.org/officeDocument/2006/relationships/slideLayout" Target="../slideLayouts/slideLayout20.xml"/></Relationships>
</file>

<file path=ppt/slides/_rels/slide17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53.xml"/><Relationship Id="rId1" Type="http://schemas.openxmlformats.org/officeDocument/2006/relationships/slideLayout" Target="../slideLayouts/slideLayout20.xml"/></Relationships>
</file>

<file path=ppt/slides/_rels/slide172.xml.rels><?xml version="1.0" encoding="UTF-8" standalone="yes"?>
<Relationships xmlns="http://schemas.openxmlformats.org/package/2006/relationships"><Relationship Id="rId3" Type="http://schemas.openxmlformats.org/officeDocument/2006/relationships/chart" Target="../charts/chart199.xml"/><Relationship Id="rId2" Type="http://schemas.openxmlformats.org/officeDocument/2006/relationships/notesSlide" Target="../notesSlides/notesSlide154.xml"/><Relationship Id="rId1" Type="http://schemas.openxmlformats.org/officeDocument/2006/relationships/slideLayout" Target="../slideLayouts/slideLayout4.xml"/></Relationships>
</file>

<file path=ppt/slides/_rels/slide173.xml.rels><?xml version="1.0" encoding="UTF-8" standalone="yes"?>
<Relationships xmlns="http://schemas.openxmlformats.org/package/2006/relationships"><Relationship Id="rId3" Type="http://schemas.openxmlformats.org/officeDocument/2006/relationships/chart" Target="../charts/chart200.xml"/><Relationship Id="rId2" Type="http://schemas.openxmlformats.org/officeDocument/2006/relationships/notesSlide" Target="../notesSlides/notesSlide155.xml"/><Relationship Id="rId1" Type="http://schemas.openxmlformats.org/officeDocument/2006/relationships/slideLayout" Target="../slideLayouts/slideLayout10.xml"/></Relationships>
</file>

<file path=ppt/slides/_rels/slide174.xml.rels><?xml version="1.0" encoding="UTF-8" standalone="yes"?>
<Relationships xmlns="http://schemas.openxmlformats.org/package/2006/relationships"><Relationship Id="rId3" Type="http://schemas.openxmlformats.org/officeDocument/2006/relationships/chart" Target="../charts/chart201.xml"/><Relationship Id="rId2" Type="http://schemas.openxmlformats.org/officeDocument/2006/relationships/notesSlide" Target="../notesSlides/notesSlide156.xml"/><Relationship Id="rId1" Type="http://schemas.openxmlformats.org/officeDocument/2006/relationships/slideLayout" Target="../slideLayouts/slideLayout11.xml"/></Relationships>
</file>

<file path=ppt/slides/_rels/slide175.xml.rels><?xml version="1.0" encoding="UTF-8" standalone="yes"?>
<Relationships xmlns="http://schemas.openxmlformats.org/package/2006/relationships"><Relationship Id="rId3" Type="http://schemas.openxmlformats.org/officeDocument/2006/relationships/chart" Target="../charts/chart202.xml"/><Relationship Id="rId2" Type="http://schemas.openxmlformats.org/officeDocument/2006/relationships/notesSlide" Target="../notesSlides/notesSlide157.xml"/><Relationship Id="rId1" Type="http://schemas.openxmlformats.org/officeDocument/2006/relationships/slideLayout" Target="../slideLayouts/slideLayout15.xml"/></Relationships>
</file>

<file path=ppt/slides/_rels/slide176.xml.rels><?xml version="1.0" encoding="UTF-8" standalone="yes"?>
<Relationships xmlns="http://schemas.openxmlformats.org/package/2006/relationships"><Relationship Id="rId3" Type="http://schemas.openxmlformats.org/officeDocument/2006/relationships/chart" Target="../charts/chart203.xml"/><Relationship Id="rId2" Type="http://schemas.openxmlformats.org/officeDocument/2006/relationships/notesSlide" Target="../notesSlides/notesSlide158.xml"/><Relationship Id="rId1" Type="http://schemas.openxmlformats.org/officeDocument/2006/relationships/slideLayout" Target="../slideLayouts/slideLayout4.xml"/></Relationships>
</file>

<file path=ppt/slides/_rels/slide177.xml.rels><?xml version="1.0" encoding="UTF-8" standalone="yes"?>
<Relationships xmlns="http://schemas.openxmlformats.org/package/2006/relationships"><Relationship Id="rId3" Type="http://schemas.openxmlformats.org/officeDocument/2006/relationships/chart" Target="../charts/chart204.xml"/><Relationship Id="rId2" Type="http://schemas.openxmlformats.org/officeDocument/2006/relationships/notesSlide" Target="../notesSlides/notesSlide159.xml"/><Relationship Id="rId1" Type="http://schemas.openxmlformats.org/officeDocument/2006/relationships/slideLayout" Target="../slideLayouts/slideLayout11.xml"/></Relationships>
</file>

<file path=ppt/slides/_rels/slide178.xml.rels><?xml version="1.0" encoding="UTF-8" standalone="yes"?>
<Relationships xmlns="http://schemas.openxmlformats.org/package/2006/relationships"><Relationship Id="rId3" Type="http://schemas.openxmlformats.org/officeDocument/2006/relationships/chart" Target="../charts/chart205.xml"/><Relationship Id="rId2" Type="http://schemas.openxmlformats.org/officeDocument/2006/relationships/notesSlide" Target="../notesSlides/notesSlide160.xml"/><Relationship Id="rId1" Type="http://schemas.openxmlformats.org/officeDocument/2006/relationships/slideLayout" Target="../slideLayouts/slideLayout6.xml"/><Relationship Id="rId4" Type="http://schemas.openxmlformats.org/officeDocument/2006/relationships/image" Target="../media/image24.emf"/></Relationships>
</file>

<file path=ppt/slides/_rels/slide179.xml.rels><?xml version="1.0" encoding="UTF-8" standalone="yes"?>
<Relationships xmlns="http://schemas.openxmlformats.org/package/2006/relationships"><Relationship Id="rId3" Type="http://schemas.openxmlformats.org/officeDocument/2006/relationships/chart" Target="../charts/chart206.xml"/><Relationship Id="rId2" Type="http://schemas.openxmlformats.org/officeDocument/2006/relationships/notesSlide" Target="../notesSlides/notesSlide161.xml"/><Relationship Id="rId1" Type="http://schemas.openxmlformats.org/officeDocument/2006/relationships/slideLayout" Target="../slideLayouts/slideLayout7.xml"/><Relationship Id="rId4" Type="http://schemas.openxmlformats.org/officeDocument/2006/relationships/image" Target="../media/image25.emf"/></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80.xml.rels><?xml version="1.0" encoding="UTF-8" standalone="yes"?>
<Relationships xmlns="http://schemas.openxmlformats.org/package/2006/relationships"><Relationship Id="rId3" Type="http://schemas.openxmlformats.org/officeDocument/2006/relationships/chart" Target="../charts/chart207.xml"/><Relationship Id="rId2" Type="http://schemas.openxmlformats.org/officeDocument/2006/relationships/notesSlide" Target="../notesSlides/notesSlide162.xml"/><Relationship Id="rId1" Type="http://schemas.openxmlformats.org/officeDocument/2006/relationships/slideLayout" Target="../slideLayouts/slideLayout8.xml"/><Relationship Id="rId4" Type="http://schemas.openxmlformats.org/officeDocument/2006/relationships/image" Target="../media/image26.emf"/></Relationships>
</file>

<file path=ppt/slides/_rels/slide181.xml.rels><?xml version="1.0" encoding="UTF-8" standalone="yes"?>
<Relationships xmlns="http://schemas.openxmlformats.org/package/2006/relationships"><Relationship Id="rId3" Type="http://schemas.openxmlformats.org/officeDocument/2006/relationships/chart" Target="../charts/chart208.xml"/><Relationship Id="rId2" Type="http://schemas.openxmlformats.org/officeDocument/2006/relationships/notesSlide" Target="../notesSlides/notesSlide163.xml"/><Relationship Id="rId1" Type="http://schemas.openxmlformats.org/officeDocument/2006/relationships/slideLayout" Target="../slideLayouts/slideLayout9.xml"/><Relationship Id="rId4" Type="http://schemas.openxmlformats.org/officeDocument/2006/relationships/image" Target="../media/image27.emf"/></Relationships>
</file>

<file path=ppt/slides/_rels/slide182.xml.rels><?xml version="1.0" encoding="UTF-8" standalone="yes"?>
<Relationships xmlns="http://schemas.openxmlformats.org/package/2006/relationships"><Relationship Id="rId3" Type="http://schemas.openxmlformats.org/officeDocument/2006/relationships/chart" Target="../charts/chart209.xml"/><Relationship Id="rId2" Type="http://schemas.openxmlformats.org/officeDocument/2006/relationships/notesSlide" Target="../notesSlides/notesSlide164.xml"/><Relationship Id="rId1" Type="http://schemas.openxmlformats.org/officeDocument/2006/relationships/slideLayout" Target="../slideLayouts/slideLayout4.xml"/></Relationships>
</file>

<file path=ppt/slides/_rels/slide183.xml.rels><?xml version="1.0" encoding="UTF-8" standalone="yes"?>
<Relationships xmlns="http://schemas.openxmlformats.org/package/2006/relationships"><Relationship Id="rId3" Type="http://schemas.openxmlformats.org/officeDocument/2006/relationships/chart" Target="../charts/chart210.xml"/><Relationship Id="rId2" Type="http://schemas.openxmlformats.org/officeDocument/2006/relationships/notesSlide" Target="../notesSlides/notesSlide165.xml"/><Relationship Id="rId1" Type="http://schemas.openxmlformats.org/officeDocument/2006/relationships/slideLayout" Target="../slideLayouts/slideLayout11.xml"/></Relationships>
</file>

<file path=ppt/slides/_rels/slide184.xml.rels><?xml version="1.0" encoding="UTF-8" standalone="yes"?>
<Relationships xmlns="http://schemas.openxmlformats.org/package/2006/relationships"><Relationship Id="rId3" Type="http://schemas.openxmlformats.org/officeDocument/2006/relationships/chart" Target="../charts/chart211.xml"/><Relationship Id="rId2" Type="http://schemas.openxmlformats.org/officeDocument/2006/relationships/notesSlide" Target="../notesSlides/notesSlide166.xml"/><Relationship Id="rId1" Type="http://schemas.openxmlformats.org/officeDocument/2006/relationships/slideLayout" Target="../slideLayouts/slideLayout6.xml"/><Relationship Id="rId4" Type="http://schemas.openxmlformats.org/officeDocument/2006/relationships/image" Target="../media/image28.emf"/></Relationships>
</file>

<file path=ppt/slides/_rels/slide185.xml.rels><?xml version="1.0" encoding="UTF-8" standalone="yes"?>
<Relationships xmlns="http://schemas.openxmlformats.org/package/2006/relationships"><Relationship Id="rId3" Type="http://schemas.openxmlformats.org/officeDocument/2006/relationships/chart" Target="../charts/chart212.xml"/><Relationship Id="rId2" Type="http://schemas.openxmlformats.org/officeDocument/2006/relationships/notesSlide" Target="../notesSlides/notesSlide167.xml"/><Relationship Id="rId1" Type="http://schemas.openxmlformats.org/officeDocument/2006/relationships/slideLayout" Target="../slideLayouts/slideLayout7.xml"/><Relationship Id="rId4" Type="http://schemas.openxmlformats.org/officeDocument/2006/relationships/image" Target="../media/image29.emf"/></Relationships>
</file>

<file path=ppt/slides/_rels/slide186.xml.rels><?xml version="1.0" encoding="UTF-8" standalone="yes"?>
<Relationships xmlns="http://schemas.openxmlformats.org/package/2006/relationships"><Relationship Id="rId3" Type="http://schemas.openxmlformats.org/officeDocument/2006/relationships/chart" Target="../charts/chart213.xml"/><Relationship Id="rId2" Type="http://schemas.openxmlformats.org/officeDocument/2006/relationships/notesSlide" Target="../notesSlides/notesSlide168.xml"/><Relationship Id="rId1" Type="http://schemas.openxmlformats.org/officeDocument/2006/relationships/slideLayout" Target="../slideLayouts/slideLayout8.xml"/><Relationship Id="rId4" Type="http://schemas.openxmlformats.org/officeDocument/2006/relationships/image" Target="../media/image30.emf"/></Relationships>
</file>

<file path=ppt/slides/_rels/slide187.xml.rels><?xml version="1.0" encoding="UTF-8" standalone="yes"?>
<Relationships xmlns="http://schemas.openxmlformats.org/package/2006/relationships"><Relationship Id="rId3" Type="http://schemas.openxmlformats.org/officeDocument/2006/relationships/chart" Target="../charts/chart214.xml"/><Relationship Id="rId2" Type="http://schemas.openxmlformats.org/officeDocument/2006/relationships/notesSlide" Target="../notesSlides/notesSlide169.xml"/><Relationship Id="rId1" Type="http://schemas.openxmlformats.org/officeDocument/2006/relationships/slideLayout" Target="../slideLayouts/slideLayout9.xml"/><Relationship Id="rId4" Type="http://schemas.openxmlformats.org/officeDocument/2006/relationships/image" Target="../media/image31.emf"/></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9.xml.rels><?xml version="1.0" encoding="UTF-8" standalone="yes"?>
<Relationships xmlns="http://schemas.openxmlformats.org/package/2006/relationships"><Relationship Id="rId3" Type="http://schemas.openxmlformats.org/officeDocument/2006/relationships/chart" Target="../charts/chart215.xml"/><Relationship Id="rId2" Type="http://schemas.openxmlformats.org/officeDocument/2006/relationships/notesSlide" Target="../notesSlides/notesSlide170.xml"/><Relationship Id="rId1" Type="http://schemas.openxmlformats.org/officeDocument/2006/relationships/slideLayout" Target="../slideLayouts/slideLayout4.xml"/><Relationship Id="rId4" Type="http://schemas.openxmlformats.org/officeDocument/2006/relationships/chart" Target="../charts/chart21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0.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190.xml.rels><?xml version="1.0" encoding="UTF-8" standalone="yes"?>
<Relationships xmlns="http://schemas.openxmlformats.org/package/2006/relationships"><Relationship Id="rId3" Type="http://schemas.openxmlformats.org/officeDocument/2006/relationships/chart" Target="../charts/chart217.xml"/><Relationship Id="rId2" Type="http://schemas.openxmlformats.org/officeDocument/2006/relationships/notesSlide" Target="../notesSlides/notesSlide171.xml"/><Relationship Id="rId1" Type="http://schemas.openxmlformats.org/officeDocument/2006/relationships/slideLayout" Target="../slideLayouts/slideLayout11.xml"/><Relationship Id="rId4" Type="http://schemas.openxmlformats.org/officeDocument/2006/relationships/chart" Target="../charts/chart218.xml"/></Relationships>
</file>

<file path=ppt/slides/_rels/slide191.xml.rels><?xml version="1.0" encoding="UTF-8" standalone="yes"?>
<Relationships xmlns="http://schemas.openxmlformats.org/package/2006/relationships"><Relationship Id="rId3" Type="http://schemas.openxmlformats.org/officeDocument/2006/relationships/chart" Target="../charts/chart219.xml"/><Relationship Id="rId2" Type="http://schemas.openxmlformats.org/officeDocument/2006/relationships/notesSlide" Target="../notesSlides/notesSlide172.xml"/><Relationship Id="rId1" Type="http://schemas.openxmlformats.org/officeDocument/2006/relationships/slideLayout" Target="../slideLayouts/slideLayout5.xml"/></Relationships>
</file>

<file path=ppt/slides/_rels/slide192.xml.rels><?xml version="1.0" encoding="UTF-8" standalone="yes"?>
<Relationships xmlns="http://schemas.openxmlformats.org/package/2006/relationships"><Relationship Id="rId3" Type="http://schemas.openxmlformats.org/officeDocument/2006/relationships/chart" Target="../charts/chart220.xml"/><Relationship Id="rId2" Type="http://schemas.openxmlformats.org/officeDocument/2006/relationships/notesSlide" Target="../notesSlides/notesSlide173.xml"/><Relationship Id="rId1" Type="http://schemas.openxmlformats.org/officeDocument/2006/relationships/slideLayout" Target="../slideLayouts/slideLayout5.xml"/></Relationships>
</file>

<file path=ppt/slides/_rels/slide193.xml.rels><?xml version="1.0" encoding="UTF-8" standalone="yes"?>
<Relationships xmlns="http://schemas.openxmlformats.org/package/2006/relationships"><Relationship Id="rId3" Type="http://schemas.openxmlformats.org/officeDocument/2006/relationships/chart" Target="../charts/chart221.xml"/><Relationship Id="rId2" Type="http://schemas.openxmlformats.org/officeDocument/2006/relationships/notesSlide" Target="../notesSlides/notesSlide174.xml"/><Relationship Id="rId1" Type="http://schemas.openxmlformats.org/officeDocument/2006/relationships/slideLayout" Target="../slideLayouts/slideLayout6.xml"/><Relationship Id="rId4" Type="http://schemas.openxmlformats.org/officeDocument/2006/relationships/image" Target="../media/image32.emf"/></Relationships>
</file>

<file path=ppt/slides/_rels/slide194.xml.rels><?xml version="1.0" encoding="UTF-8" standalone="yes"?>
<Relationships xmlns="http://schemas.openxmlformats.org/package/2006/relationships"><Relationship Id="rId3" Type="http://schemas.openxmlformats.org/officeDocument/2006/relationships/chart" Target="../charts/chart222.xml"/><Relationship Id="rId2" Type="http://schemas.openxmlformats.org/officeDocument/2006/relationships/notesSlide" Target="../notesSlides/notesSlide175.xml"/><Relationship Id="rId1" Type="http://schemas.openxmlformats.org/officeDocument/2006/relationships/slideLayout" Target="../slideLayouts/slideLayout6.xml"/><Relationship Id="rId4" Type="http://schemas.openxmlformats.org/officeDocument/2006/relationships/image" Target="../media/image33.emf"/></Relationships>
</file>

<file path=ppt/slides/_rels/slide195.xml.rels><?xml version="1.0" encoding="UTF-8" standalone="yes"?>
<Relationships xmlns="http://schemas.openxmlformats.org/package/2006/relationships"><Relationship Id="rId3" Type="http://schemas.openxmlformats.org/officeDocument/2006/relationships/chart" Target="../charts/chart223.xml"/><Relationship Id="rId2" Type="http://schemas.openxmlformats.org/officeDocument/2006/relationships/notesSlide" Target="../notesSlides/notesSlide176.xml"/><Relationship Id="rId1" Type="http://schemas.openxmlformats.org/officeDocument/2006/relationships/slideLayout" Target="../slideLayouts/slideLayout7.xml"/><Relationship Id="rId4" Type="http://schemas.openxmlformats.org/officeDocument/2006/relationships/image" Target="../media/image34.emf"/></Relationships>
</file>

<file path=ppt/slides/_rels/slide196.xml.rels><?xml version="1.0" encoding="UTF-8" standalone="yes"?>
<Relationships xmlns="http://schemas.openxmlformats.org/package/2006/relationships"><Relationship Id="rId3" Type="http://schemas.openxmlformats.org/officeDocument/2006/relationships/chart" Target="../charts/chart224.xml"/><Relationship Id="rId2" Type="http://schemas.openxmlformats.org/officeDocument/2006/relationships/notesSlide" Target="../notesSlides/notesSlide177.xml"/><Relationship Id="rId1" Type="http://schemas.openxmlformats.org/officeDocument/2006/relationships/slideLayout" Target="../slideLayouts/slideLayout7.xml"/><Relationship Id="rId4" Type="http://schemas.openxmlformats.org/officeDocument/2006/relationships/image" Target="../media/image35.emf"/></Relationships>
</file>

<file path=ppt/slides/_rels/slide197.xml.rels><?xml version="1.0" encoding="UTF-8" standalone="yes"?>
<Relationships xmlns="http://schemas.openxmlformats.org/package/2006/relationships"><Relationship Id="rId3" Type="http://schemas.openxmlformats.org/officeDocument/2006/relationships/chart" Target="../charts/chart225.xml"/><Relationship Id="rId2" Type="http://schemas.openxmlformats.org/officeDocument/2006/relationships/notesSlide" Target="../notesSlides/notesSlide178.xml"/><Relationship Id="rId1" Type="http://schemas.openxmlformats.org/officeDocument/2006/relationships/slideLayout" Target="../slideLayouts/slideLayout8.xml"/><Relationship Id="rId4" Type="http://schemas.openxmlformats.org/officeDocument/2006/relationships/image" Target="../media/image36.emf"/></Relationships>
</file>

<file path=ppt/slides/_rels/slide198.xml.rels><?xml version="1.0" encoding="UTF-8" standalone="yes"?>
<Relationships xmlns="http://schemas.openxmlformats.org/package/2006/relationships"><Relationship Id="rId3" Type="http://schemas.openxmlformats.org/officeDocument/2006/relationships/chart" Target="../charts/chart226.xml"/><Relationship Id="rId2" Type="http://schemas.openxmlformats.org/officeDocument/2006/relationships/notesSlide" Target="../notesSlides/notesSlide179.xml"/><Relationship Id="rId1" Type="http://schemas.openxmlformats.org/officeDocument/2006/relationships/slideLayout" Target="../slideLayouts/slideLayout8.xml"/><Relationship Id="rId4" Type="http://schemas.openxmlformats.org/officeDocument/2006/relationships/image" Target="../media/image37.emf"/></Relationships>
</file>

<file path=ppt/slides/_rels/slide199.xml.rels><?xml version="1.0" encoding="UTF-8" standalone="yes"?>
<Relationships xmlns="http://schemas.openxmlformats.org/package/2006/relationships"><Relationship Id="rId3" Type="http://schemas.openxmlformats.org/officeDocument/2006/relationships/chart" Target="../charts/chart227.xml"/><Relationship Id="rId2" Type="http://schemas.openxmlformats.org/officeDocument/2006/relationships/notesSlide" Target="../notesSlides/notesSlide180.xml"/><Relationship Id="rId1" Type="http://schemas.openxmlformats.org/officeDocument/2006/relationships/slideLayout" Target="../slideLayouts/slideLayout9.xml"/><Relationship Id="rId4" Type="http://schemas.openxmlformats.org/officeDocument/2006/relationships/image" Target="../media/image38.emf"/></Relationships>
</file>

<file path=ppt/slides/_rels/slide2.xml.rels><?xml version="1.0" encoding="UTF-8" standalone="yes"?>
<Relationships xmlns="http://schemas.openxmlformats.org/package/2006/relationships"><Relationship Id="rId2" Type="http://schemas.openxmlformats.org/officeDocument/2006/relationships/hyperlink" Target="https://creativecommons.org/licenses/by/4.0/legalcode.ja"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00.xml.rels><?xml version="1.0" encoding="UTF-8" standalone="yes"?>
<Relationships xmlns="http://schemas.openxmlformats.org/package/2006/relationships"><Relationship Id="rId3" Type="http://schemas.openxmlformats.org/officeDocument/2006/relationships/chart" Target="../charts/chart228.xml"/><Relationship Id="rId2" Type="http://schemas.openxmlformats.org/officeDocument/2006/relationships/notesSlide" Target="../notesSlides/notesSlide181.xml"/><Relationship Id="rId1" Type="http://schemas.openxmlformats.org/officeDocument/2006/relationships/slideLayout" Target="../slideLayouts/slideLayout9.xml"/><Relationship Id="rId4" Type="http://schemas.openxmlformats.org/officeDocument/2006/relationships/image" Target="../media/image39.emf"/></Relationships>
</file>

<file path=ppt/slides/_rels/slide201.xml.rels><?xml version="1.0" encoding="UTF-8" standalone="yes"?>
<Relationships xmlns="http://schemas.openxmlformats.org/package/2006/relationships"><Relationship Id="rId3" Type="http://schemas.openxmlformats.org/officeDocument/2006/relationships/chart" Target="../charts/chart229.xml"/><Relationship Id="rId2" Type="http://schemas.openxmlformats.org/officeDocument/2006/relationships/notesSlide" Target="../notesSlides/notesSlide182.xml"/><Relationship Id="rId1" Type="http://schemas.openxmlformats.org/officeDocument/2006/relationships/slideLayout" Target="../slideLayouts/slideLayout12.xml"/></Relationships>
</file>

<file path=ppt/slides/_rels/slide202.xml.rels><?xml version="1.0" encoding="UTF-8" standalone="yes"?>
<Relationships xmlns="http://schemas.openxmlformats.org/package/2006/relationships"><Relationship Id="rId3" Type="http://schemas.openxmlformats.org/officeDocument/2006/relationships/chart" Target="../charts/chart230.xml"/><Relationship Id="rId2" Type="http://schemas.openxmlformats.org/officeDocument/2006/relationships/notesSlide" Target="../notesSlides/notesSlide183.xml"/><Relationship Id="rId1" Type="http://schemas.openxmlformats.org/officeDocument/2006/relationships/slideLayout" Target="../slideLayouts/slideLayout14.xml"/></Relationships>
</file>

<file path=ppt/slides/_rels/slide203.xml.rels><?xml version="1.0" encoding="UTF-8" standalone="yes"?>
<Relationships xmlns="http://schemas.openxmlformats.org/package/2006/relationships"><Relationship Id="rId3" Type="http://schemas.openxmlformats.org/officeDocument/2006/relationships/chart" Target="../charts/chart231.xml"/><Relationship Id="rId2" Type="http://schemas.openxmlformats.org/officeDocument/2006/relationships/notesSlide" Target="../notesSlides/notesSlide184.xml"/><Relationship Id="rId1" Type="http://schemas.openxmlformats.org/officeDocument/2006/relationships/slideLayout" Target="../slideLayouts/slideLayout19.xml"/></Relationships>
</file>

<file path=ppt/slides/_rels/slide204.xml.rels><?xml version="1.0" encoding="UTF-8" standalone="yes"?>
<Relationships xmlns="http://schemas.openxmlformats.org/package/2006/relationships"><Relationship Id="rId3" Type="http://schemas.openxmlformats.org/officeDocument/2006/relationships/chart" Target="../charts/chart232.xml"/><Relationship Id="rId2" Type="http://schemas.openxmlformats.org/officeDocument/2006/relationships/notesSlide" Target="../notesSlides/notesSlide185.xml"/><Relationship Id="rId1" Type="http://schemas.openxmlformats.org/officeDocument/2006/relationships/slideLayout" Target="../slideLayouts/slideLayout4.xml"/></Relationships>
</file>

<file path=ppt/slides/_rels/slide205.xml.rels><?xml version="1.0" encoding="UTF-8" standalone="yes"?>
<Relationships xmlns="http://schemas.openxmlformats.org/package/2006/relationships"><Relationship Id="rId3" Type="http://schemas.openxmlformats.org/officeDocument/2006/relationships/chart" Target="../charts/chart233.xml"/><Relationship Id="rId2" Type="http://schemas.openxmlformats.org/officeDocument/2006/relationships/notesSlide" Target="../notesSlides/notesSlide186.xml"/><Relationship Id="rId1" Type="http://schemas.openxmlformats.org/officeDocument/2006/relationships/slideLayout" Target="../slideLayouts/slideLayout5.xml"/></Relationships>
</file>

<file path=ppt/slides/_rels/slide206.xml.rels><?xml version="1.0" encoding="UTF-8" standalone="yes"?>
<Relationships xmlns="http://schemas.openxmlformats.org/package/2006/relationships"><Relationship Id="rId8" Type="http://schemas.openxmlformats.org/officeDocument/2006/relationships/chart" Target="../charts/chart239.xml"/><Relationship Id="rId3" Type="http://schemas.openxmlformats.org/officeDocument/2006/relationships/chart" Target="../charts/chart234.xml"/><Relationship Id="rId7" Type="http://schemas.openxmlformats.org/officeDocument/2006/relationships/chart" Target="../charts/chart238.xml"/><Relationship Id="rId2" Type="http://schemas.openxmlformats.org/officeDocument/2006/relationships/notesSlide" Target="../notesSlides/notesSlide187.xml"/><Relationship Id="rId1" Type="http://schemas.openxmlformats.org/officeDocument/2006/relationships/slideLayout" Target="../slideLayouts/slideLayout12.xml"/><Relationship Id="rId6" Type="http://schemas.openxmlformats.org/officeDocument/2006/relationships/chart" Target="../charts/chart237.xml"/><Relationship Id="rId5" Type="http://schemas.openxmlformats.org/officeDocument/2006/relationships/chart" Target="../charts/chart236.xml"/><Relationship Id="rId4" Type="http://schemas.openxmlformats.org/officeDocument/2006/relationships/chart" Target="../charts/chart235.xml"/><Relationship Id="rId9" Type="http://schemas.openxmlformats.org/officeDocument/2006/relationships/chart" Target="../charts/chart240.xml"/></Relationships>
</file>

<file path=ppt/slides/_rels/slide207.xml.rels><?xml version="1.0" encoding="UTF-8" standalone="yes"?>
<Relationships xmlns="http://schemas.openxmlformats.org/package/2006/relationships"><Relationship Id="rId8" Type="http://schemas.openxmlformats.org/officeDocument/2006/relationships/chart" Target="../charts/chart246.xml"/><Relationship Id="rId3" Type="http://schemas.openxmlformats.org/officeDocument/2006/relationships/chart" Target="../charts/chart241.xml"/><Relationship Id="rId7" Type="http://schemas.openxmlformats.org/officeDocument/2006/relationships/chart" Target="../charts/chart245.xml"/><Relationship Id="rId12" Type="http://schemas.openxmlformats.org/officeDocument/2006/relationships/chart" Target="../charts/chart250.xml"/><Relationship Id="rId2" Type="http://schemas.openxmlformats.org/officeDocument/2006/relationships/notesSlide" Target="../notesSlides/notesSlide188.xml"/><Relationship Id="rId1" Type="http://schemas.openxmlformats.org/officeDocument/2006/relationships/slideLayout" Target="../slideLayouts/slideLayout12.xml"/><Relationship Id="rId6" Type="http://schemas.openxmlformats.org/officeDocument/2006/relationships/chart" Target="../charts/chart244.xml"/><Relationship Id="rId11" Type="http://schemas.openxmlformats.org/officeDocument/2006/relationships/chart" Target="../charts/chart249.xml"/><Relationship Id="rId5" Type="http://schemas.openxmlformats.org/officeDocument/2006/relationships/chart" Target="../charts/chart243.xml"/><Relationship Id="rId10" Type="http://schemas.openxmlformats.org/officeDocument/2006/relationships/chart" Target="../charts/chart248.xml"/><Relationship Id="rId4" Type="http://schemas.openxmlformats.org/officeDocument/2006/relationships/chart" Target="../charts/chart242.xml"/><Relationship Id="rId9" Type="http://schemas.openxmlformats.org/officeDocument/2006/relationships/chart" Target="../charts/chart247.xml"/></Relationships>
</file>

<file path=ppt/slides/_rels/slide208.xml.rels><?xml version="1.0" encoding="UTF-8" standalone="yes"?>
<Relationships xmlns="http://schemas.openxmlformats.org/package/2006/relationships"><Relationship Id="rId8" Type="http://schemas.openxmlformats.org/officeDocument/2006/relationships/chart" Target="../charts/chart256.xml"/><Relationship Id="rId3" Type="http://schemas.openxmlformats.org/officeDocument/2006/relationships/chart" Target="../charts/chart251.xml"/><Relationship Id="rId7" Type="http://schemas.openxmlformats.org/officeDocument/2006/relationships/chart" Target="../charts/chart255.xml"/><Relationship Id="rId2" Type="http://schemas.openxmlformats.org/officeDocument/2006/relationships/notesSlide" Target="../notesSlides/notesSlide189.xml"/><Relationship Id="rId1" Type="http://schemas.openxmlformats.org/officeDocument/2006/relationships/slideLayout" Target="../slideLayouts/slideLayout12.xml"/><Relationship Id="rId6" Type="http://schemas.openxmlformats.org/officeDocument/2006/relationships/chart" Target="../charts/chart254.xml"/><Relationship Id="rId5" Type="http://schemas.openxmlformats.org/officeDocument/2006/relationships/chart" Target="../charts/chart253.xml"/><Relationship Id="rId4" Type="http://schemas.openxmlformats.org/officeDocument/2006/relationships/chart" Target="../charts/chart252.xml"/><Relationship Id="rId9" Type="http://schemas.openxmlformats.org/officeDocument/2006/relationships/chart" Target="../charts/chart257.xml"/></Relationships>
</file>

<file path=ppt/slides/_rels/slide209.xml.rels><?xml version="1.0" encoding="UTF-8" standalone="yes"?>
<Relationships xmlns="http://schemas.openxmlformats.org/package/2006/relationships"><Relationship Id="rId8" Type="http://schemas.openxmlformats.org/officeDocument/2006/relationships/chart" Target="../charts/chart263.xml"/><Relationship Id="rId3" Type="http://schemas.openxmlformats.org/officeDocument/2006/relationships/chart" Target="../charts/chart258.xml"/><Relationship Id="rId7" Type="http://schemas.openxmlformats.org/officeDocument/2006/relationships/chart" Target="../charts/chart262.xml"/><Relationship Id="rId12" Type="http://schemas.openxmlformats.org/officeDocument/2006/relationships/chart" Target="../charts/chart267.xml"/><Relationship Id="rId2" Type="http://schemas.openxmlformats.org/officeDocument/2006/relationships/notesSlide" Target="../notesSlides/notesSlide190.xml"/><Relationship Id="rId1" Type="http://schemas.openxmlformats.org/officeDocument/2006/relationships/slideLayout" Target="../slideLayouts/slideLayout12.xml"/><Relationship Id="rId6" Type="http://schemas.openxmlformats.org/officeDocument/2006/relationships/chart" Target="../charts/chart261.xml"/><Relationship Id="rId11" Type="http://schemas.openxmlformats.org/officeDocument/2006/relationships/chart" Target="../charts/chart266.xml"/><Relationship Id="rId5" Type="http://schemas.openxmlformats.org/officeDocument/2006/relationships/chart" Target="../charts/chart260.xml"/><Relationship Id="rId10" Type="http://schemas.openxmlformats.org/officeDocument/2006/relationships/chart" Target="../charts/chart265.xml"/><Relationship Id="rId4" Type="http://schemas.openxmlformats.org/officeDocument/2006/relationships/chart" Target="../charts/chart259.xml"/><Relationship Id="rId9" Type="http://schemas.openxmlformats.org/officeDocument/2006/relationships/chart" Target="../charts/chart264.xml"/></Relationships>
</file>

<file path=ppt/slides/_rels/slide2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210.xml.rels><?xml version="1.0" encoding="UTF-8" standalone="yes"?>
<Relationships xmlns="http://schemas.openxmlformats.org/package/2006/relationships"><Relationship Id="rId3" Type="http://schemas.openxmlformats.org/officeDocument/2006/relationships/chart" Target="../charts/chart268.xml"/><Relationship Id="rId2" Type="http://schemas.openxmlformats.org/officeDocument/2006/relationships/notesSlide" Target="../notesSlides/notesSlide191.xml"/><Relationship Id="rId1" Type="http://schemas.openxmlformats.org/officeDocument/2006/relationships/slideLayout" Target="../slideLayouts/slideLayout4.xml"/><Relationship Id="rId4" Type="http://schemas.openxmlformats.org/officeDocument/2006/relationships/chart" Target="../charts/chart269.xml"/></Relationships>
</file>

<file path=ppt/slides/_rels/slide211.xml.rels><?xml version="1.0" encoding="UTF-8" standalone="yes"?>
<Relationships xmlns="http://schemas.openxmlformats.org/package/2006/relationships"><Relationship Id="rId3" Type="http://schemas.openxmlformats.org/officeDocument/2006/relationships/chart" Target="../charts/chart270.xml"/><Relationship Id="rId2" Type="http://schemas.openxmlformats.org/officeDocument/2006/relationships/notesSlide" Target="../notesSlides/notesSlide192.xml"/><Relationship Id="rId1" Type="http://schemas.openxmlformats.org/officeDocument/2006/relationships/slideLayout" Target="../slideLayouts/slideLayout11.xml"/><Relationship Id="rId4" Type="http://schemas.openxmlformats.org/officeDocument/2006/relationships/chart" Target="../charts/chart271.xml"/></Relationships>
</file>

<file path=ppt/slides/_rels/slide212.xml.rels><?xml version="1.0" encoding="UTF-8" standalone="yes"?>
<Relationships xmlns="http://schemas.openxmlformats.org/package/2006/relationships"><Relationship Id="rId3" Type="http://schemas.openxmlformats.org/officeDocument/2006/relationships/chart" Target="../charts/chart272.xml"/><Relationship Id="rId2" Type="http://schemas.openxmlformats.org/officeDocument/2006/relationships/notesSlide" Target="../notesSlides/notesSlide193.xml"/><Relationship Id="rId1" Type="http://schemas.openxmlformats.org/officeDocument/2006/relationships/slideLayout" Target="../slideLayouts/slideLayout5.xml"/><Relationship Id="rId4" Type="http://schemas.openxmlformats.org/officeDocument/2006/relationships/chart" Target="../charts/chart273.xml"/></Relationships>
</file>

<file path=ppt/slides/_rels/slide213.xml.rels><?xml version="1.0" encoding="UTF-8" standalone="yes"?>
<Relationships xmlns="http://schemas.openxmlformats.org/package/2006/relationships"><Relationship Id="rId3" Type="http://schemas.openxmlformats.org/officeDocument/2006/relationships/chart" Target="../charts/chart274.xml"/><Relationship Id="rId2" Type="http://schemas.openxmlformats.org/officeDocument/2006/relationships/notesSlide" Target="../notesSlides/notesSlide194.xml"/><Relationship Id="rId1" Type="http://schemas.openxmlformats.org/officeDocument/2006/relationships/slideLayout" Target="../slideLayouts/slideLayout6.xml"/><Relationship Id="rId6" Type="http://schemas.openxmlformats.org/officeDocument/2006/relationships/image" Target="../media/image41.emf"/><Relationship Id="rId5" Type="http://schemas.openxmlformats.org/officeDocument/2006/relationships/image" Target="../media/image40.emf"/><Relationship Id="rId4" Type="http://schemas.openxmlformats.org/officeDocument/2006/relationships/chart" Target="../charts/chart275.xml"/></Relationships>
</file>

<file path=ppt/slides/_rels/slide214.xml.rels><?xml version="1.0" encoding="UTF-8" standalone="yes"?>
<Relationships xmlns="http://schemas.openxmlformats.org/package/2006/relationships"><Relationship Id="rId3" Type="http://schemas.openxmlformats.org/officeDocument/2006/relationships/chart" Target="../charts/chart276.xml"/><Relationship Id="rId2" Type="http://schemas.openxmlformats.org/officeDocument/2006/relationships/notesSlide" Target="../notesSlides/notesSlide195.xml"/><Relationship Id="rId1" Type="http://schemas.openxmlformats.org/officeDocument/2006/relationships/slideLayout" Target="../slideLayouts/slideLayout7.xml"/><Relationship Id="rId6" Type="http://schemas.openxmlformats.org/officeDocument/2006/relationships/image" Target="../media/image43.emf"/><Relationship Id="rId5" Type="http://schemas.openxmlformats.org/officeDocument/2006/relationships/image" Target="../media/image42.emf"/><Relationship Id="rId4" Type="http://schemas.openxmlformats.org/officeDocument/2006/relationships/chart" Target="../charts/chart277.xml"/></Relationships>
</file>

<file path=ppt/slides/_rels/slide215.xml.rels><?xml version="1.0" encoding="UTF-8" standalone="yes"?>
<Relationships xmlns="http://schemas.openxmlformats.org/package/2006/relationships"><Relationship Id="rId3" Type="http://schemas.openxmlformats.org/officeDocument/2006/relationships/chart" Target="../charts/chart278.xml"/><Relationship Id="rId2" Type="http://schemas.openxmlformats.org/officeDocument/2006/relationships/notesSlide" Target="../notesSlides/notesSlide196.xml"/><Relationship Id="rId1" Type="http://schemas.openxmlformats.org/officeDocument/2006/relationships/slideLayout" Target="../slideLayouts/slideLayout8.xml"/><Relationship Id="rId6" Type="http://schemas.openxmlformats.org/officeDocument/2006/relationships/image" Target="../media/image45.emf"/><Relationship Id="rId5" Type="http://schemas.openxmlformats.org/officeDocument/2006/relationships/image" Target="../media/image44.emf"/><Relationship Id="rId4" Type="http://schemas.openxmlformats.org/officeDocument/2006/relationships/chart" Target="../charts/chart279.xml"/></Relationships>
</file>

<file path=ppt/slides/_rels/slide216.xml.rels><?xml version="1.0" encoding="UTF-8" standalone="yes"?>
<Relationships xmlns="http://schemas.openxmlformats.org/package/2006/relationships"><Relationship Id="rId3" Type="http://schemas.openxmlformats.org/officeDocument/2006/relationships/chart" Target="../charts/chart280.xml"/><Relationship Id="rId2" Type="http://schemas.openxmlformats.org/officeDocument/2006/relationships/notesSlide" Target="../notesSlides/notesSlide197.xml"/><Relationship Id="rId1" Type="http://schemas.openxmlformats.org/officeDocument/2006/relationships/slideLayout" Target="../slideLayouts/slideLayout9.xml"/><Relationship Id="rId6" Type="http://schemas.openxmlformats.org/officeDocument/2006/relationships/image" Target="../media/image47.emf"/><Relationship Id="rId5" Type="http://schemas.openxmlformats.org/officeDocument/2006/relationships/image" Target="../media/image46.emf"/><Relationship Id="rId4" Type="http://schemas.openxmlformats.org/officeDocument/2006/relationships/chart" Target="../charts/chart281.xml"/></Relationships>
</file>

<file path=ppt/slides/_rels/slide217.xml.rels><?xml version="1.0" encoding="UTF-8" standalone="yes"?>
<Relationships xmlns="http://schemas.openxmlformats.org/package/2006/relationships"><Relationship Id="rId3" Type="http://schemas.openxmlformats.org/officeDocument/2006/relationships/chart" Target="../charts/chart282.xml"/><Relationship Id="rId2" Type="http://schemas.openxmlformats.org/officeDocument/2006/relationships/notesSlide" Target="../notesSlides/notesSlide198.xml"/><Relationship Id="rId1" Type="http://schemas.openxmlformats.org/officeDocument/2006/relationships/slideLayout" Target="../slideLayouts/slideLayout4.xml"/></Relationships>
</file>

<file path=ppt/slides/_rels/slide218.xml.rels><?xml version="1.0" encoding="UTF-8" standalone="yes"?>
<Relationships xmlns="http://schemas.openxmlformats.org/package/2006/relationships"><Relationship Id="rId3" Type="http://schemas.openxmlformats.org/officeDocument/2006/relationships/chart" Target="../charts/chart283.xml"/><Relationship Id="rId2" Type="http://schemas.openxmlformats.org/officeDocument/2006/relationships/notesSlide" Target="../notesSlides/notesSlide199.xml"/><Relationship Id="rId1" Type="http://schemas.openxmlformats.org/officeDocument/2006/relationships/slideLayout" Target="../slideLayouts/slideLayout10.xml"/></Relationships>
</file>

<file path=ppt/slides/_rels/slide219.xml.rels><?xml version="1.0" encoding="UTF-8" standalone="yes"?>
<Relationships xmlns="http://schemas.openxmlformats.org/package/2006/relationships"><Relationship Id="rId3" Type="http://schemas.openxmlformats.org/officeDocument/2006/relationships/chart" Target="../charts/chart284.xml"/><Relationship Id="rId2" Type="http://schemas.openxmlformats.org/officeDocument/2006/relationships/notesSlide" Target="../notesSlides/notesSlide200.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20.xml.rels><?xml version="1.0" encoding="UTF-8" standalone="yes"?>
<Relationships xmlns="http://schemas.openxmlformats.org/package/2006/relationships"><Relationship Id="rId3" Type="http://schemas.openxmlformats.org/officeDocument/2006/relationships/chart" Target="../charts/chart285.xml"/><Relationship Id="rId2" Type="http://schemas.openxmlformats.org/officeDocument/2006/relationships/notesSlide" Target="../notesSlides/notesSlide201.xml"/><Relationship Id="rId1" Type="http://schemas.openxmlformats.org/officeDocument/2006/relationships/slideLayout" Target="../slideLayouts/slideLayout10.xml"/></Relationships>
</file>

<file path=ppt/slides/_rels/slide221.xml.rels><?xml version="1.0" encoding="UTF-8" standalone="yes"?>
<Relationships xmlns="http://schemas.openxmlformats.org/package/2006/relationships"><Relationship Id="rId3" Type="http://schemas.openxmlformats.org/officeDocument/2006/relationships/chart" Target="../charts/chart286.xml"/><Relationship Id="rId2" Type="http://schemas.openxmlformats.org/officeDocument/2006/relationships/notesSlide" Target="../notesSlides/notesSlide202.xml"/><Relationship Id="rId1" Type="http://schemas.openxmlformats.org/officeDocument/2006/relationships/slideLayout" Target="../slideLayouts/slideLayout11.xml"/></Relationships>
</file>

<file path=ppt/slides/_rels/slide222.xml.rels><?xml version="1.0" encoding="UTF-8" standalone="yes"?>
<Relationships xmlns="http://schemas.openxmlformats.org/package/2006/relationships"><Relationship Id="rId3" Type="http://schemas.openxmlformats.org/officeDocument/2006/relationships/chart" Target="../charts/chart287.xml"/><Relationship Id="rId2" Type="http://schemas.openxmlformats.org/officeDocument/2006/relationships/notesSlide" Target="../notesSlides/notesSlide203.xml"/><Relationship Id="rId1" Type="http://schemas.openxmlformats.org/officeDocument/2006/relationships/slideLayout" Target="../slideLayouts/slideLayout5.xml"/></Relationships>
</file>

<file path=ppt/slides/_rels/slide223.xml.rels><?xml version="1.0" encoding="UTF-8" standalone="yes"?>
<Relationships xmlns="http://schemas.openxmlformats.org/package/2006/relationships"><Relationship Id="rId3" Type="http://schemas.openxmlformats.org/officeDocument/2006/relationships/chart" Target="../charts/chart288.xml"/><Relationship Id="rId2" Type="http://schemas.openxmlformats.org/officeDocument/2006/relationships/notesSlide" Target="../notesSlides/notesSlide204.xml"/><Relationship Id="rId1" Type="http://schemas.openxmlformats.org/officeDocument/2006/relationships/slideLayout" Target="../slideLayouts/slideLayout6.xml"/></Relationships>
</file>

<file path=ppt/slides/_rels/slide224.xml.rels><?xml version="1.0" encoding="UTF-8" standalone="yes"?>
<Relationships xmlns="http://schemas.openxmlformats.org/package/2006/relationships"><Relationship Id="rId3" Type="http://schemas.openxmlformats.org/officeDocument/2006/relationships/chart" Target="../charts/chart289.xml"/><Relationship Id="rId2" Type="http://schemas.openxmlformats.org/officeDocument/2006/relationships/notesSlide" Target="../notesSlides/notesSlide205.xml"/><Relationship Id="rId1" Type="http://schemas.openxmlformats.org/officeDocument/2006/relationships/slideLayout" Target="../slideLayouts/slideLayout7.xml"/></Relationships>
</file>

<file path=ppt/slides/_rels/slide225.xml.rels><?xml version="1.0" encoding="UTF-8" standalone="yes"?>
<Relationships xmlns="http://schemas.openxmlformats.org/package/2006/relationships"><Relationship Id="rId3" Type="http://schemas.openxmlformats.org/officeDocument/2006/relationships/chart" Target="../charts/chart290.xml"/><Relationship Id="rId2" Type="http://schemas.openxmlformats.org/officeDocument/2006/relationships/notesSlide" Target="../notesSlides/notesSlide206.xml"/><Relationship Id="rId1" Type="http://schemas.openxmlformats.org/officeDocument/2006/relationships/slideLayout" Target="../slideLayouts/slideLayout9.xml"/></Relationships>
</file>

<file path=ppt/slides/_rels/slide226.xml.rels><?xml version="1.0" encoding="UTF-8" standalone="yes"?>
<Relationships xmlns="http://schemas.openxmlformats.org/package/2006/relationships"><Relationship Id="rId3" Type="http://schemas.openxmlformats.org/officeDocument/2006/relationships/chart" Target="../charts/chart291.xml"/><Relationship Id="rId2" Type="http://schemas.openxmlformats.org/officeDocument/2006/relationships/notesSlide" Target="../notesSlides/notesSlide207.xml"/><Relationship Id="rId1" Type="http://schemas.openxmlformats.org/officeDocument/2006/relationships/slideLayout" Target="../slideLayouts/slideLayout4.xml"/></Relationships>
</file>

<file path=ppt/slides/_rels/slide227.xml.rels><?xml version="1.0" encoding="UTF-8" standalone="yes"?>
<Relationships xmlns="http://schemas.openxmlformats.org/package/2006/relationships"><Relationship Id="rId3" Type="http://schemas.openxmlformats.org/officeDocument/2006/relationships/chart" Target="../charts/chart292.xml"/><Relationship Id="rId2" Type="http://schemas.openxmlformats.org/officeDocument/2006/relationships/notesSlide" Target="../notesSlides/notesSlide208.xml"/><Relationship Id="rId1" Type="http://schemas.openxmlformats.org/officeDocument/2006/relationships/slideLayout" Target="../slideLayouts/slideLayout5.xml"/></Relationships>
</file>

<file path=ppt/slides/_rels/slide228.xml.rels><?xml version="1.0" encoding="UTF-8" standalone="yes"?>
<Relationships xmlns="http://schemas.openxmlformats.org/package/2006/relationships"><Relationship Id="rId3" Type="http://schemas.openxmlformats.org/officeDocument/2006/relationships/chart" Target="../charts/chart293.xml"/><Relationship Id="rId2" Type="http://schemas.openxmlformats.org/officeDocument/2006/relationships/notesSlide" Target="../notesSlides/notesSlide209.xml"/><Relationship Id="rId1" Type="http://schemas.openxmlformats.org/officeDocument/2006/relationships/slideLayout" Target="../slideLayouts/slideLayout6.xml"/></Relationships>
</file>

<file path=ppt/slides/_rels/slide229.xml.rels><?xml version="1.0" encoding="UTF-8" standalone="yes"?>
<Relationships xmlns="http://schemas.openxmlformats.org/package/2006/relationships"><Relationship Id="rId3" Type="http://schemas.openxmlformats.org/officeDocument/2006/relationships/chart" Target="../charts/chart294.xml"/><Relationship Id="rId2" Type="http://schemas.openxmlformats.org/officeDocument/2006/relationships/notesSlide" Target="../notesSlides/notesSlide2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230.xml.rels><?xml version="1.0" encoding="UTF-8" standalone="yes"?>
<Relationships xmlns="http://schemas.openxmlformats.org/package/2006/relationships"><Relationship Id="rId3" Type="http://schemas.openxmlformats.org/officeDocument/2006/relationships/chart" Target="../charts/chart295.xml"/><Relationship Id="rId2" Type="http://schemas.openxmlformats.org/officeDocument/2006/relationships/notesSlide" Target="../notesSlides/notesSlide211.xml"/><Relationship Id="rId1" Type="http://schemas.openxmlformats.org/officeDocument/2006/relationships/slideLayout" Target="../slideLayouts/slideLayout9.xml"/></Relationships>
</file>

<file path=ppt/slides/_rels/slide231.xml.rels><?xml version="1.0" encoding="UTF-8" standalone="yes"?>
<Relationships xmlns="http://schemas.openxmlformats.org/package/2006/relationships"><Relationship Id="rId3" Type="http://schemas.openxmlformats.org/officeDocument/2006/relationships/chart" Target="../charts/chart296.xml"/><Relationship Id="rId2" Type="http://schemas.openxmlformats.org/officeDocument/2006/relationships/notesSlide" Target="../notesSlides/notesSlide212.xml"/><Relationship Id="rId1" Type="http://schemas.openxmlformats.org/officeDocument/2006/relationships/slideLayout" Target="../slideLayouts/slideLayout4.xml"/></Relationships>
</file>

<file path=ppt/slides/_rels/slide232.xml.rels><?xml version="1.0" encoding="UTF-8" standalone="yes"?>
<Relationships xmlns="http://schemas.openxmlformats.org/package/2006/relationships"><Relationship Id="rId3" Type="http://schemas.openxmlformats.org/officeDocument/2006/relationships/chart" Target="../charts/chart297.xml"/><Relationship Id="rId2" Type="http://schemas.openxmlformats.org/officeDocument/2006/relationships/notesSlide" Target="../notesSlides/notesSlide213.xml"/><Relationship Id="rId1" Type="http://schemas.openxmlformats.org/officeDocument/2006/relationships/slideLayout" Target="../slideLayouts/slideLayout11.xml"/><Relationship Id="rId5" Type="http://schemas.openxmlformats.org/officeDocument/2006/relationships/chart" Target="../charts/chart299.xml"/><Relationship Id="rId4" Type="http://schemas.openxmlformats.org/officeDocument/2006/relationships/chart" Target="../charts/chart298.xml"/></Relationships>
</file>

<file path=ppt/slides/_rels/slide233.xml.rels><?xml version="1.0" encoding="UTF-8" standalone="yes"?>
<Relationships xmlns="http://schemas.openxmlformats.org/package/2006/relationships"><Relationship Id="rId3" Type="http://schemas.openxmlformats.org/officeDocument/2006/relationships/chart" Target="../charts/chart300.xml"/><Relationship Id="rId2" Type="http://schemas.openxmlformats.org/officeDocument/2006/relationships/notesSlide" Target="../notesSlides/notesSlide214.xml"/><Relationship Id="rId1" Type="http://schemas.openxmlformats.org/officeDocument/2006/relationships/slideLayout" Target="../slideLayouts/slideLayout4.xml"/></Relationships>
</file>

<file path=ppt/slides/_rels/slide234.xml.rels><?xml version="1.0" encoding="UTF-8" standalone="yes"?>
<Relationships xmlns="http://schemas.openxmlformats.org/package/2006/relationships"><Relationship Id="rId3" Type="http://schemas.openxmlformats.org/officeDocument/2006/relationships/chart" Target="../charts/chart301.xml"/><Relationship Id="rId2" Type="http://schemas.openxmlformats.org/officeDocument/2006/relationships/notesSlide" Target="../notesSlides/notesSlide215.xml"/><Relationship Id="rId1" Type="http://schemas.openxmlformats.org/officeDocument/2006/relationships/slideLayout" Target="../slideLayouts/slideLayout5.xml"/></Relationships>
</file>

<file path=ppt/slides/_rels/slide235.xml.rels><?xml version="1.0" encoding="UTF-8" standalone="yes"?>
<Relationships xmlns="http://schemas.openxmlformats.org/package/2006/relationships"><Relationship Id="rId3" Type="http://schemas.openxmlformats.org/officeDocument/2006/relationships/chart" Target="../charts/chart302.xml"/><Relationship Id="rId2" Type="http://schemas.openxmlformats.org/officeDocument/2006/relationships/notesSlide" Target="../notesSlides/notesSlide216.xml"/><Relationship Id="rId1" Type="http://schemas.openxmlformats.org/officeDocument/2006/relationships/slideLayout" Target="../slideLayouts/slideLayout6.xml"/></Relationships>
</file>

<file path=ppt/slides/_rels/slide236.xml.rels><?xml version="1.0" encoding="UTF-8" standalone="yes"?>
<Relationships xmlns="http://schemas.openxmlformats.org/package/2006/relationships"><Relationship Id="rId3" Type="http://schemas.openxmlformats.org/officeDocument/2006/relationships/chart" Target="../charts/chart303.xml"/><Relationship Id="rId2" Type="http://schemas.openxmlformats.org/officeDocument/2006/relationships/notesSlide" Target="../notesSlides/notesSlide217.xml"/><Relationship Id="rId1" Type="http://schemas.openxmlformats.org/officeDocument/2006/relationships/slideLayout" Target="../slideLayouts/slideLayout7.xml"/></Relationships>
</file>

<file path=ppt/slides/_rels/slide237.xml.rels><?xml version="1.0" encoding="UTF-8" standalone="yes"?>
<Relationships xmlns="http://schemas.openxmlformats.org/package/2006/relationships"><Relationship Id="rId3" Type="http://schemas.openxmlformats.org/officeDocument/2006/relationships/chart" Target="../charts/chart304.xml"/><Relationship Id="rId2" Type="http://schemas.openxmlformats.org/officeDocument/2006/relationships/notesSlide" Target="../notesSlides/notesSlide218.xml"/><Relationship Id="rId1" Type="http://schemas.openxmlformats.org/officeDocument/2006/relationships/slideLayout" Target="../slideLayouts/slideLayout9.xml"/></Relationships>
</file>

<file path=ppt/slides/_rels/slide238.xml.rels><?xml version="1.0" encoding="UTF-8" standalone="yes"?>
<Relationships xmlns="http://schemas.openxmlformats.org/package/2006/relationships"><Relationship Id="rId3" Type="http://schemas.openxmlformats.org/officeDocument/2006/relationships/chart" Target="../charts/chart305.xml"/><Relationship Id="rId2" Type="http://schemas.openxmlformats.org/officeDocument/2006/relationships/notesSlide" Target="../notesSlides/notesSlide219.xml"/><Relationship Id="rId1" Type="http://schemas.openxmlformats.org/officeDocument/2006/relationships/slideLayout" Target="../slideLayouts/slideLayout4.xml"/></Relationships>
</file>

<file path=ppt/slides/_rels/slide239.xml.rels><?xml version="1.0" encoding="UTF-8" standalone="yes"?>
<Relationships xmlns="http://schemas.openxmlformats.org/package/2006/relationships"><Relationship Id="rId3" Type="http://schemas.openxmlformats.org/officeDocument/2006/relationships/chart" Target="../charts/chart306.xml"/><Relationship Id="rId2" Type="http://schemas.openxmlformats.org/officeDocument/2006/relationships/notesSlide" Target="../notesSlides/notesSlide220.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40.xml.rels><?xml version="1.0" encoding="UTF-8" standalone="yes"?>
<Relationships xmlns="http://schemas.openxmlformats.org/package/2006/relationships"><Relationship Id="rId3" Type="http://schemas.openxmlformats.org/officeDocument/2006/relationships/chart" Target="../charts/chart307.xml"/><Relationship Id="rId2" Type="http://schemas.openxmlformats.org/officeDocument/2006/relationships/notesSlide" Target="../notesSlides/notesSlide221.xml"/><Relationship Id="rId1" Type="http://schemas.openxmlformats.org/officeDocument/2006/relationships/slideLayout" Target="../slideLayouts/slideLayout6.xml"/><Relationship Id="rId4" Type="http://schemas.openxmlformats.org/officeDocument/2006/relationships/image" Target="../media/image48.emf"/></Relationships>
</file>

<file path=ppt/slides/_rels/slide241.xml.rels><?xml version="1.0" encoding="UTF-8" standalone="yes"?>
<Relationships xmlns="http://schemas.openxmlformats.org/package/2006/relationships"><Relationship Id="rId3" Type="http://schemas.openxmlformats.org/officeDocument/2006/relationships/chart" Target="../charts/chart308.xml"/><Relationship Id="rId2" Type="http://schemas.openxmlformats.org/officeDocument/2006/relationships/notesSlide" Target="../notesSlides/notesSlide222.xml"/><Relationship Id="rId1" Type="http://schemas.openxmlformats.org/officeDocument/2006/relationships/slideLayout" Target="../slideLayouts/slideLayout7.xml"/><Relationship Id="rId4" Type="http://schemas.openxmlformats.org/officeDocument/2006/relationships/image" Target="../media/image49.emf"/></Relationships>
</file>

<file path=ppt/slides/_rels/slide242.xml.rels><?xml version="1.0" encoding="UTF-8" standalone="yes"?>
<Relationships xmlns="http://schemas.openxmlformats.org/package/2006/relationships"><Relationship Id="rId3" Type="http://schemas.openxmlformats.org/officeDocument/2006/relationships/chart" Target="../charts/chart309.xml"/><Relationship Id="rId2" Type="http://schemas.openxmlformats.org/officeDocument/2006/relationships/notesSlide" Target="../notesSlides/notesSlide223.xml"/><Relationship Id="rId1" Type="http://schemas.openxmlformats.org/officeDocument/2006/relationships/slideLayout" Target="../slideLayouts/slideLayout9.xml"/><Relationship Id="rId4" Type="http://schemas.openxmlformats.org/officeDocument/2006/relationships/image" Target="../media/image50.emf"/></Relationships>
</file>

<file path=ppt/slides/_rels/slide243.xml.rels><?xml version="1.0" encoding="UTF-8" standalone="yes"?>
<Relationships xmlns="http://schemas.openxmlformats.org/package/2006/relationships"><Relationship Id="rId3" Type="http://schemas.openxmlformats.org/officeDocument/2006/relationships/chart" Target="../charts/chart310.xml"/><Relationship Id="rId2" Type="http://schemas.openxmlformats.org/officeDocument/2006/relationships/notesSlide" Target="../notesSlides/notesSlide224.xml"/><Relationship Id="rId1" Type="http://schemas.openxmlformats.org/officeDocument/2006/relationships/slideLayout" Target="../slideLayouts/slideLayout4.xml"/></Relationships>
</file>

<file path=ppt/slides/_rels/slide244.xml.rels><?xml version="1.0" encoding="UTF-8" standalone="yes"?>
<Relationships xmlns="http://schemas.openxmlformats.org/package/2006/relationships"><Relationship Id="rId3" Type="http://schemas.openxmlformats.org/officeDocument/2006/relationships/chart" Target="../charts/chart311.xml"/><Relationship Id="rId2" Type="http://schemas.openxmlformats.org/officeDocument/2006/relationships/notesSlide" Target="../notesSlides/notesSlide225.xml"/><Relationship Id="rId1" Type="http://schemas.openxmlformats.org/officeDocument/2006/relationships/slideLayout" Target="../slideLayouts/slideLayout11.xml"/></Relationships>
</file>

<file path=ppt/slides/_rels/slide245.xml.rels><?xml version="1.0" encoding="UTF-8" standalone="yes"?>
<Relationships xmlns="http://schemas.openxmlformats.org/package/2006/relationships"><Relationship Id="rId3" Type="http://schemas.openxmlformats.org/officeDocument/2006/relationships/chart" Target="../charts/chart312.xml"/><Relationship Id="rId2" Type="http://schemas.openxmlformats.org/officeDocument/2006/relationships/notesSlide" Target="../notesSlides/notesSlide226.xml"/><Relationship Id="rId1" Type="http://schemas.openxmlformats.org/officeDocument/2006/relationships/slideLayout" Target="../slideLayouts/slideLayout6.xml"/><Relationship Id="rId4" Type="http://schemas.openxmlformats.org/officeDocument/2006/relationships/image" Target="../media/image51.emf"/></Relationships>
</file>

<file path=ppt/slides/_rels/slide246.xml.rels><?xml version="1.0" encoding="UTF-8" standalone="yes"?>
<Relationships xmlns="http://schemas.openxmlformats.org/package/2006/relationships"><Relationship Id="rId3" Type="http://schemas.openxmlformats.org/officeDocument/2006/relationships/chart" Target="../charts/chart313.xml"/><Relationship Id="rId2" Type="http://schemas.openxmlformats.org/officeDocument/2006/relationships/notesSlide" Target="../notesSlides/notesSlide227.xml"/><Relationship Id="rId1" Type="http://schemas.openxmlformats.org/officeDocument/2006/relationships/slideLayout" Target="../slideLayouts/slideLayout7.xml"/><Relationship Id="rId4" Type="http://schemas.openxmlformats.org/officeDocument/2006/relationships/image" Target="../media/image52.emf"/></Relationships>
</file>

<file path=ppt/slides/_rels/slide247.xml.rels><?xml version="1.0" encoding="UTF-8" standalone="yes"?>
<Relationships xmlns="http://schemas.openxmlformats.org/package/2006/relationships"><Relationship Id="rId3" Type="http://schemas.openxmlformats.org/officeDocument/2006/relationships/chart" Target="../charts/chart314.xml"/><Relationship Id="rId2" Type="http://schemas.openxmlformats.org/officeDocument/2006/relationships/notesSlide" Target="../notesSlides/notesSlide228.xml"/><Relationship Id="rId1" Type="http://schemas.openxmlformats.org/officeDocument/2006/relationships/slideLayout" Target="../slideLayouts/slideLayout9.xml"/><Relationship Id="rId4" Type="http://schemas.openxmlformats.org/officeDocument/2006/relationships/image" Target="../media/image53.emf"/></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9.xml.rels><?xml version="1.0" encoding="UTF-8" standalone="yes"?>
<Relationships xmlns="http://schemas.openxmlformats.org/package/2006/relationships"><Relationship Id="rId3" Type="http://schemas.openxmlformats.org/officeDocument/2006/relationships/chart" Target="../charts/chart315.xml"/><Relationship Id="rId2" Type="http://schemas.openxmlformats.org/officeDocument/2006/relationships/notesSlide" Target="../notesSlides/notesSlide229.xml"/><Relationship Id="rId1" Type="http://schemas.openxmlformats.org/officeDocument/2006/relationships/slideLayout" Target="../slideLayouts/slideLayout4.xml"/><Relationship Id="rId4" Type="http://schemas.openxmlformats.org/officeDocument/2006/relationships/chart" Target="../charts/chart316.xml"/></Relationships>
</file>

<file path=ppt/slides/_rels/slide2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50.xml.rels><?xml version="1.0" encoding="UTF-8" standalone="yes"?>
<Relationships xmlns="http://schemas.openxmlformats.org/package/2006/relationships"><Relationship Id="rId3" Type="http://schemas.openxmlformats.org/officeDocument/2006/relationships/chart" Target="../charts/chart317.xml"/><Relationship Id="rId2" Type="http://schemas.openxmlformats.org/officeDocument/2006/relationships/notesSlide" Target="../notesSlides/notesSlide230.xml"/><Relationship Id="rId1" Type="http://schemas.openxmlformats.org/officeDocument/2006/relationships/slideLayout" Target="../slideLayouts/slideLayout10.xml"/></Relationships>
</file>

<file path=ppt/slides/_rels/slide251.xml.rels><?xml version="1.0" encoding="UTF-8" standalone="yes"?>
<Relationships xmlns="http://schemas.openxmlformats.org/package/2006/relationships"><Relationship Id="rId3" Type="http://schemas.openxmlformats.org/officeDocument/2006/relationships/chart" Target="../charts/chart318.xml"/><Relationship Id="rId2" Type="http://schemas.openxmlformats.org/officeDocument/2006/relationships/notesSlide" Target="../notesSlides/notesSlide231.xml"/><Relationship Id="rId1" Type="http://schemas.openxmlformats.org/officeDocument/2006/relationships/slideLayout" Target="../slideLayouts/slideLayout10.xml"/></Relationships>
</file>

<file path=ppt/slides/_rels/slide252.xml.rels><?xml version="1.0" encoding="UTF-8" standalone="yes"?>
<Relationships xmlns="http://schemas.openxmlformats.org/package/2006/relationships"><Relationship Id="rId3" Type="http://schemas.openxmlformats.org/officeDocument/2006/relationships/chart" Target="../charts/chart319.xml"/><Relationship Id="rId2" Type="http://schemas.openxmlformats.org/officeDocument/2006/relationships/notesSlide" Target="../notesSlides/notesSlide232.xml"/><Relationship Id="rId1" Type="http://schemas.openxmlformats.org/officeDocument/2006/relationships/slideLayout" Target="../slideLayouts/slideLayout11.xml"/></Relationships>
</file>

<file path=ppt/slides/_rels/slide253.xml.rels><?xml version="1.0" encoding="UTF-8" standalone="yes"?>
<Relationships xmlns="http://schemas.openxmlformats.org/package/2006/relationships"><Relationship Id="rId3" Type="http://schemas.openxmlformats.org/officeDocument/2006/relationships/chart" Target="../charts/chart320.xml"/><Relationship Id="rId2" Type="http://schemas.openxmlformats.org/officeDocument/2006/relationships/notesSlide" Target="../notesSlides/notesSlide233.xml"/><Relationship Id="rId1" Type="http://schemas.openxmlformats.org/officeDocument/2006/relationships/slideLayout" Target="../slideLayouts/slideLayout5.xml"/></Relationships>
</file>

<file path=ppt/slides/_rels/slide254.xml.rels><?xml version="1.0" encoding="UTF-8" standalone="yes"?>
<Relationships xmlns="http://schemas.openxmlformats.org/package/2006/relationships"><Relationship Id="rId3" Type="http://schemas.openxmlformats.org/officeDocument/2006/relationships/chart" Target="../charts/chart321.xml"/><Relationship Id="rId2" Type="http://schemas.openxmlformats.org/officeDocument/2006/relationships/notesSlide" Target="../notesSlides/notesSlide234.xml"/><Relationship Id="rId1" Type="http://schemas.openxmlformats.org/officeDocument/2006/relationships/slideLayout" Target="../slideLayouts/slideLayout15.xml"/></Relationships>
</file>

<file path=ppt/slides/_rels/slide255.xml.rels><?xml version="1.0" encoding="UTF-8" standalone="yes"?>
<Relationships xmlns="http://schemas.openxmlformats.org/package/2006/relationships"><Relationship Id="rId3" Type="http://schemas.openxmlformats.org/officeDocument/2006/relationships/chart" Target="../charts/chart322.xml"/><Relationship Id="rId2" Type="http://schemas.openxmlformats.org/officeDocument/2006/relationships/notesSlide" Target="../notesSlides/notesSlide235.xml"/><Relationship Id="rId1" Type="http://schemas.openxmlformats.org/officeDocument/2006/relationships/slideLayout" Target="../slideLayouts/slideLayout15.xml"/></Relationships>
</file>

<file path=ppt/slides/_rels/slide256.xml.rels><?xml version="1.0" encoding="UTF-8" standalone="yes"?>
<Relationships xmlns="http://schemas.openxmlformats.org/package/2006/relationships"><Relationship Id="rId3" Type="http://schemas.openxmlformats.org/officeDocument/2006/relationships/chart" Target="../charts/chart323.xml"/><Relationship Id="rId2" Type="http://schemas.openxmlformats.org/officeDocument/2006/relationships/notesSlide" Target="../notesSlides/notesSlide236.xml"/><Relationship Id="rId1" Type="http://schemas.openxmlformats.org/officeDocument/2006/relationships/slideLayout" Target="../slideLayouts/slideLayout5.xml"/><Relationship Id="rId4" Type="http://schemas.openxmlformats.org/officeDocument/2006/relationships/chart" Target="../charts/chart324.xml"/></Relationships>
</file>

<file path=ppt/slides/_rels/slide257.xml.rels><?xml version="1.0" encoding="UTF-8" standalone="yes"?>
<Relationships xmlns="http://schemas.openxmlformats.org/package/2006/relationships"><Relationship Id="rId3" Type="http://schemas.openxmlformats.org/officeDocument/2006/relationships/chart" Target="../charts/chart325.xml"/><Relationship Id="rId2" Type="http://schemas.openxmlformats.org/officeDocument/2006/relationships/notesSlide" Target="../notesSlides/notesSlide237.xml"/><Relationship Id="rId1" Type="http://schemas.openxmlformats.org/officeDocument/2006/relationships/slideLayout" Target="../slideLayouts/slideLayout15.xml"/></Relationships>
</file>

<file path=ppt/slides/_rels/slide258.xml.rels><?xml version="1.0" encoding="UTF-8" standalone="yes"?>
<Relationships xmlns="http://schemas.openxmlformats.org/package/2006/relationships"><Relationship Id="rId3" Type="http://schemas.openxmlformats.org/officeDocument/2006/relationships/chart" Target="../charts/chart326.xml"/><Relationship Id="rId2" Type="http://schemas.openxmlformats.org/officeDocument/2006/relationships/notesSlide" Target="../notesSlides/notesSlide238.xml"/><Relationship Id="rId1" Type="http://schemas.openxmlformats.org/officeDocument/2006/relationships/slideLayout" Target="../slideLayouts/slideLayout12.xml"/><Relationship Id="rId4" Type="http://schemas.openxmlformats.org/officeDocument/2006/relationships/chart" Target="../charts/chart327.xml"/></Relationships>
</file>

<file path=ppt/slides/_rels/slide259.xml.rels><?xml version="1.0" encoding="UTF-8" standalone="yes"?>
<Relationships xmlns="http://schemas.openxmlformats.org/package/2006/relationships"><Relationship Id="rId3" Type="http://schemas.openxmlformats.org/officeDocument/2006/relationships/chart" Target="../charts/chart328.xml"/><Relationship Id="rId2" Type="http://schemas.openxmlformats.org/officeDocument/2006/relationships/notesSlide" Target="../notesSlides/notesSlide239.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60.xml.rels><?xml version="1.0" encoding="UTF-8" standalone="yes"?>
<Relationships xmlns="http://schemas.openxmlformats.org/package/2006/relationships"><Relationship Id="rId3" Type="http://schemas.openxmlformats.org/officeDocument/2006/relationships/chart" Target="../charts/chart329.xml"/><Relationship Id="rId2" Type="http://schemas.openxmlformats.org/officeDocument/2006/relationships/notesSlide" Target="../notesSlides/notesSlide240.xml"/><Relationship Id="rId1" Type="http://schemas.openxmlformats.org/officeDocument/2006/relationships/slideLayout" Target="../slideLayouts/slideLayout4.xml"/></Relationships>
</file>

<file path=ppt/slides/_rels/slide261.xml.rels><?xml version="1.0" encoding="UTF-8" standalone="yes"?>
<Relationships xmlns="http://schemas.openxmlformats.org/package/2006/relationships"><Relationship Id="rId3" Type="http://schemas.openxmlformats.org/officeDocument/2006/relationships/chart" Target="../charts/chart330.xml"/><Relationship Id="rId2" Type="http://schemas.openxmlformats.org/officeDocument/2006/relationships/notesSlide" Target="../notesSlides/notesSlide241.xml"/><Relationship Id="rId1" Type="http://schemas.openxmlformats.org/officeDocument/2006/relationships/slideLayout" Target="../slideLayouts/slideLayout10.xml"/></Relationships>
</file>

<file path=ppt/slides/_rels/slide262.xml.rels><?xml version="1.0" encoding="UTF-8" standalone="yes"?>
<Relationships xmlns="http://schemas.openxmlformats.org/package/2006/relationships"><Relationship Id="rId3" Type="http://schemas.openxmlformats.org/officeDocument/2006/relationships/chart" Target="../charts/chart331.xml"/><Relationship Id="rId2" Type="http://schemas.openxmlformats.org/officeDocument/2006/relationships/notesSlide" Target="../notesSlides/notesSlide242.xml"/><Relationship Id="rId1" Type="http://schemas.openxmlformats.org/officeDocument/2006/relationships/slideLayout" Target="../slideLayouts/slideLayout10.xml"/></Relationships>
</file>

<file path=ppt/slides/_rels/slide263.xml.rels><?xml version="1.0" encoding="UTF-8" standalone="yes"?>
<Relationships xmlns="http://schemas.openxmlformats.org/package/2006/relationships"><Relationship Id="rId3" Type="http://schemas.openxmlformats.org/officeDocument/2006/relationships/chart" Target="../charts/chart332.xml"/><Relationship Id="rId2" Type="http://schemas.openxmlformats.org/officeDocument/2006/relationships/notesSlide" Target="../notesSlides/notesSlide243.xml"/><Relationship Id="rId1" Type="http://schemas.openxmlformats.org/officeDocument/2006/relationships/slideLayout" Target="../slideLayouts/slideLayout11.xml"/></Relationships>
</file>

<file path=ppt/slides/_rels/slide264.xml.rels><?xml version="1.0" encoding="UTF-8" standalone="yes"?>
<Relationships xmlns="http://schemas.openxmlformats.org/package/2006/relationships"><Relationship Id="rId3" Type="http://schemas.openxmlformats.org/officeDocument/2006/relationships/chart" Target="../charts/chart333.xml"/><Relationship Id="rId2" Type="http://schemas.openxmlformats.org/officeDocument/2006/relationships/notesSlide" Target="../notesSlides/notesSlide244.xml"/><Relationship Id="rId1" Type="http://schemas.openxmlformats.org/officeDocument/2006/relationships/slideLayout" Target="../slideLayouts/slideLayout5.xml"/></Relationships>
</file>

<file path=ppt/slides/_rels/slide265.xml.rels><?xml version="1.0" encoding="UTF-8" standalone="yes"?>
<Relationships xmlns="http://schemas.openxmlformats.org/package/2006/relationships"><Relationship Id="rId3" Type="http://schemas.openxmlformats.org/officeDocument/2006/relationships/chart" Target="../charts/chart334.xml"/><Relationship Id="rId2" Type="http://schemas.openxmlformats.org/officeDocument/2006/relationships/notesSlide" Target="../notesSlides/notesSlide245.xml"/><Relationship Id="rId1" Type="http://schemas.openxmlformats.org/officeDocument/2006/relationships/slideLayout" Target="../slideLayouts/slideLayout15.xml"/><Relationship Id="rId4" Type="http://schemas.openxmlformats.org/officeDocument/2006/relationships/chart" Target="../charts/chart335.xml"/></Relationships>
</file>

<file path=ppt/slides/_rels/slide266.xml.rels><?xml version="1.0" encoding="UTF-8" standalone="yes"?>
<Relationships xmlns="http://schemas.openxmlformats.org/package/2006/relationships"><Relationship Id="rId3" Type="http://schemas.openxmlformats.org/officeDocument/2006/relationships/chart" Target="../charts/chart336.xml"/><Relationship Id="rId2" Type="http://schemas.openxmlformats.org/officeDocument/2006/relationships/notesSlide" Target="../notesSlides/notesSlide246.xml"/><Relationship Id="rId1" Type="http://schemas.openxmlformats.org/officeDocument/2006/relationships/slideLayout" Target="../slideLayouts/slideLayout4.xml"/><Relationship Id="rId4" Type="http://schemas.openxmlformats.org/officeDocument/2006/relationships/chart" Target="../charts/chart337.xml"/></Relationships>
</file>

<file path=ppt/slides/_rels/slide267.xml.rels><?xml version="1.0" encoding="UTF-8" standalone="yes"?>
<Relationships xmlns="http://schemas.openxmlformats.org/package/2006/relationships"><Relationship Id="rId3" Type="http://schemas.openxmlformats.org/officeDocument/2006/relationships/chart" Target="../charts/chart338.xml"/><Relationship Id="rId2" Type="http://schemas.openxmlformats.org/officeDocument/2006/relationships/notesSlide" Target="../notesSlides/notesSlide247.xml"/><Relationship Id="rId1" Type="http://schemas.openxmlformats.org/officeDocument/2006/relationships/slideLayout" Target="../slideLayouts/slideLayout11.xml"/><Relationship Id="rId4" Type="http://schemas.openxmlformats.org/officeDocument/2006/relationships/chart" Target="../charts/chart339.xml"/></Relationships>
</file>

<file path=ppt/slides/_rels/slide268.xml.rels><?xml version="1.0" encoding="UTF-8" standalone="yes"?>
<Relationships xmlns="http://schemas.openxmlformats.org/package/2006/relationships"><Relationship Id="rId3" Type="http://schemas.openxmlformats.org/officeDocument/2006/relationships/chart" Target="../charts/chart340.xml"/><Relationship Id="rId2" Type="http://schemas.openxmlformats.org/officeDocument/2006/relationships/notesSlide" Target="../notesSlides/notesSlide248.xml"/><Relationship Id="rId1" Type="http://schemas.openxmlformats.org/officeDocument/2006/relationships/slideLayout" Target="../slideLayouts/slideLayout5.xml"/><Relationship Id="rId4" Type="http://schemas.openxmlformats.org/officeDocument/2006/relationships/chart" Target="../charts/chart341.xml"/></Relationships>
</file>

<file path=ppt/slides/_rels/slide269.xml.rels><?xml version="1.0" encoding="UTF-8" standalone="yes"?>
<Relationships xmlns="http://schemas.openxmlformats.org/package/2006/relationships"><Relationship Id="rId3" Type="http://schemas.openxmlformats.org/officeDocument/2006/relationships/chart" Target="../charts/chart342.xml"/><Relationship Id="rId2" Type="http://schemas.openxmlformats.org/officeDocument/2006/relationships/notesSlide" Target="../notesSlides/notesSlide249.xml"/><Relationship Id="rId1" Type="http://schemas.openxmlformats.org/officeDocument/2006/relationships/slideLayout" Target="../slideLayouts/slideLayout6.xml"/><Relationship Id="rId6" Type="http://schemas.openxmlformats.org/officeDocument/2006/relationships/image" Target="../media/image55.emf"/><Relationship Id="rId5" Type="http://schemas.openxmlformats.org/officeDocument/2006/relationships/chart" Target="../charts/chart343.xml"/><Relationship Id="rId4" Type="http://schemas.openxmlformats.org/officeDocument/2006/relationships/image" Target="../media/image54.emf"/></Relationships>
</file>

<file path=ppt/slides/_rels/slide2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70.xml.rels><?xml version="1.0" encoding="UTF-8" standalone="yes"?>
<Relationships xmlns="http://schemas.openxmlformats.org/package/2006/relationships"><Relationship Id="rId3" Type="http://schemas.openxmlformats.org/officeDocument/2006/relationships/chart" Target="../charts/chart344.xml"/><Relationship Id="rId2" Type="http://schemas.openxmlformats.org/officeDocument/2006/relationships/notesSlide" Target="../notesSlides/notesSlide250.xml"/><Relationship Id="rId1" Type="http://schemas.openxmlformats.org/officeDocument/2006/relationships/slideLayout" Target="../slideLayouts/slideLayout7.xml"/><Relationship Id="rId6" Type="http://schemas.openxmlformats.org/officeDocument/2006/relationships/image" Target="../media/image57.emf"/><Relationship Id="rId5" Type="http://schemas.openxmlformats.org/officeDocument/2006/relationships/image" Target="../media/image56.emf"/><Relationship Id="rId4" Type="http://schemas.openxmlformats.org/officeDocument/2006/relationships/chart" Target="../charts/chart345.xml"/></Relationships>
</file>

<file path=ppt/slides/_rels/slide271.xml.rels><?xml version="1.0" encoding="UTF-8" standalone="yes"?>
<Relationships xmlns="http://schemas.openxmlformats.org/package/2006/relationships"><Relationship Id="rId3" Type="http://schemas.openxmlformats.org/officeDocument/2006/relationships/chart" Target="../charts/chart346.xml"/><Relationship Id="rId2" Type="http://schemas.openxmlformats.org/officeDocument/2006/relationships/notesSlide" Target="../notesSlides/notesSlide251.xml"/><Relationship Id="rId1" Type="http://schemas.openxmlformats.org/officeDocument/2006/relationships/slideLayout" Target="../slideLayouts/slideLayout8.xml"/><Relationship Id="rId6" Type="http://schemas.openxmlformats.org/officeDocument/2006/relationships/image" Target="../media/image59.emf"/><Relationship Id="rId5" Type="http://schemas.openxmlformats.org/officeDocument/2006/relationships/image" Target="../media/image58.emf"/><Relationship Id="rId4" Type="http://schemas.openxmlformats.org/officeDocument/2006/relationships/chart" Target="../charts/chart347.xml"/></Relationships>
</file>

<file path=ppt/slides/_rels/slide272.xml.rels><?xml version="1.0" encoding="UTF-8" standalone="yes"?>
<Relationships xmlns="http://schemas.openxmlformats.org/package/2006/relationships"><Relationship Id="rId3" Type="http://schemas.openxmlformats.org/officeDocument/2006/relationships/chart" Target="../charts/chart348.xml"/><Relationship Id="rId2" Type="http://schemas.openxmlformats.org/officeDocument/2006/relationships/notesSlide" Target="../notesSlides/notesSlide252.xml"/><Relationship Id="rId1" Type="http://schemas.openxmlformats.org/officeDocument/2006/relationships/slideLayout" Target="../slideLayouts/slideLayout9.xml"/><Relationship Id="rId6" Type="http://schemas.openxmlformats.org/officeDocument/2006/relationships/image" Target="../media/image61.emf"/><Relationship Id="rId5" Type="http://schemas.openxmlformats.org/officeDocument/2006/relationships/image" Target="../media/image60.emf"/><Relationship Id="rId4" Type="http://schemas.openxmlformats.org/officeDocument/2006/relationships/chart" Target="../charts/chart349.xml"/></Relationships>
</file>

<file path=ppt/slides/_rels/slide273.xml.rels><?xml version="1.0" encoding="UTF-8" standalone="yes"?>
<Relationships xmlns="http://schemas.openxmlformats.org/package/2006/relationships"><Relationship Id="rId3" Type="http://schemas.openxmlformats.org/officeDocument/2006/relationships/chart" Target="../charts/chart350.xml"/><Relationship Id="rId2" Type="http://schemas.openxmlformats.org/officeDocument/2006/relationships/notesSlide" Target="../notesSlides/notesSlide253.xml"/><Relationship Id="rId1" Type="http://schemas.openxmlformats.org/officeDocument/2006/relationships/slideLayout" Target="../slideLayouts/slideLayout12.xml"/></Relationships>
</file>

<file path=ppt/slides/_rels/slide274.xml.rels><?xml version="1.0" encoding="UTF-8" standalone="yes"?>
<Relationships xmlns="http://schemas.openxmlformats.org/package/2006/relationships"><Relationship Id="rId3" Type="http://schemas.openxmlformats.org/officeDocument/2006/relationships/chart" Target="../charts/chart351.xml"/><Relationship Id="rId2" Type="http://schemas.openxmlformats.org/officeDocument/2006/relationships/notesSlide" Target="../notesSlides/notesSlide254.xml"/><Relationship Id="rId1" Type="http://schemas.openxmlformats.org/officeDocument/2006/relationships/slideLayout" Target="../slideLayouts/slideLayout19.xml"/></Relationships>
</file>

<file path=ppt/slides/_rels/slide275.xml.rels><?xml version="1.0" encoding="UTF-8" standalone="yes"?>
<Relationships xmlns="http://schemas.openxmlformats.org/package/2006/relationships"><Relationship Id="rId3" Type="http://schemas.openxmlformats.org/officeDocument/2006/relationships/chart" Target="../charts/chart352.xml"/><Relationship Id="rId2" Type="http://schemas.openxmlformats.org/officeDocument/2006/relationships/notesSlide" Target="../notesSlides/notesSlide255.xml"/><Relationship Id="rId1" Type="http://schemas.openxmlformats.org/officeDocument/2006/relationships/slideLayout" Target="../slideLayouts/slideLayout19.xml"/></Relationships>
</file>

<file path=ppt/slides/_rels/slide276.xml.rels><?xml version="1.0" encoding="UTF-8" standalone="yes"?>
<Relationships xmlns="http://schemas.openxmlformats.org/package/2006/relationships"><Relationship Id="rId3" Type="http://schemas.openxmlformats.org/officeDocument/2006/relationships/chart" Target="../charts/chart353.xml"/><Relationship Id="rId2" Type="http://schemas.openxmlformats.org/officeDocument/2006/relationships/notesSlide" Target="../notesSlides/notesSlide256.xml"/><Relationship Id="rId1" Type="http://schemas.openxmlformats.org/officeDocument/2006/relationships/slideLayout" Target="../slideLayouts/slideLayout4.xml"/></Relationships>
</file>

<file path=ppt/slides/_rels/slide277.xml.rels><?xml version="1.0" encoding="UTF-8" standalone="yes"?>
<Relationships xmlns="http://schemas.openxmlformats.org/package/2006/relationships"><Relationship Id="rId3" Type="http://schemas.openxmlformats.org/officeDocument/2006/relationships/chart" Target="../charts/chart354.xml"/><Relationship Id="rId2" Type="http://schemas.openxmlformats.org/officeDocument/2006/relationships/notesSlide" Target="../notesSlides/notesSlide257.xml"/><Relationship Id="rId1" Type="http://schemas.openxmlformats.org/officeDocument/2006/relationships/slideLayout" Target="../slideLayouts/slideLayout5.xml"/></Relationships>
</file>

<file path=ppt/slides/_rels/slide278.xml.rels><?xml version="1.0" encoding="UTF-8" standalone="yes"?>
<Relationships xmlns="http://schemas.openxmlformats.org/package/2006/relationships"><Relationship Id="rId3" Type="http://schemas.openxmlformats.org/officeDocument/2006/relationships/chart" Target="../charts/chart355.xml"/><Relationship Id="rId2" Type="http://schemas.openxmlformats.org/officeDocument/2006/relationships/notesSlide" Target="../notesSlides/notesSlide258.xml"/><Relationship Id="rId1" Type="http://schemas.openxmlformats.org/officeDocument/2006/relationships/slideLayout" Target="../slideLayouts/slideLayout6.xml"/></Relationships>
</file>

<file path=ppt/slides/_rels/slide279.xml.rels><?xml version="1.0" encoding="UTF-8" standalone="yes"?>
<Relationships xmlns="http://schemas.openxmlformats.org/package/2006/relationships"><Relationship Id="rId3" Type="http://schemas.openxmlformats.org/officeDocument/2006/relationships/chart" Target="../charts/chart356.xml"/><Relationship Id="rId2" Type="http://schemas.openxmlformats.org/officeDocument/2006/relationships/notesSlide" Target="../notesSlides/notesSlide259.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280.xml.rels><?xml version="1.0" encoding="UTF-8" standalone="yes"?>
<Relationships xmlns="http://schemas.openxmlformats.org/package/2006/relationships"><Relationship Id="rId3" Type="http://schemas.openxmlformats.org/officeDocument/2006/relationships/chart" Target="../charts/chart357.xml"/><Relationship Id="rId2" Type="http://schemas.openxmlformats.org/officeDocument/2006/relationships/notesSlide" Target="../notesSlides/notesSlide260.xml"/><Relationship Id="rId1" Type="http://schemas.openxmlformats.org/officeDocument/2006/relationships/slideLayout" Target="../slideLayouts/slideLayout11.xml"/></Relationships>
</file>

<file path=ppt/slides/_rels/slide281.xml.rels><?xml version="1.0" encoding="UTF-8" standalone="yes"?>
<Relationships xmlns="http://schemas.openxmlformats.org/package/2006/relationships"><Relationship Id="rId3" Type="http://schemas.openxmlformats.org/officeDocument/2006/relationships/chart" Target="../charts/chart358.xml"/><Relationship Id="rId2" Type="http://schemas.openxmlformats.org/officeDocument/2006/relationships/notesSlide" Target="../notesSlides/notesSlide261.xml"/><Relationship Id="rId1" Type="http://schemas.openxmlformats.org/officeDocument/2006/relationships/slideLayout" Target="../slideLayouts/slideLayout5.xml"/></Relationships>
</file>

<file path=ppt/slides/_rels/slide282.xml.rels><?xml version="1.0" encoding="UTF-8" standalone="yes"?>
<Relationships xmlns="http://schemas.openxmlformats.org/package/2006/relationships"><Relationship Id="rId3" Type="http://schemas.openxmlformats.org/officeDocument/2006/relationships/chart" Target="../charts/chart359.xml"/><Relationship Id="rId2" Type="http://schemas.openxmlformats.org/officeDocument/2006/relationships/notesSlide" Target="../notesSlides/notesSlide262.xml"/><Relationship Id="rId1" Type="http://schemas.openxmlformats.org/officeDocument/2006/relationships/slideLayout" Target="../slideLayouts/slideLayout6.xml"/><Relationship Id="rId4" Type="http://schemas.openxmlformats.org/officeDocument/2006/relationships/image" Target="../media/image62.emf"/></Relationships>
</file>

<file path=ppt/slides/_rels/slide283.xml.rels><?xml version="1.0" encoding="UTF-8" standalone="yes"?>
<Relationships xmlns="http://schemas.openxmlformats.org/package/2006/relationships"><Relationship Id="rId3" Type="http://schemas.openxmlformats.org/officeDocument/2006/relationships/chart" Target="../charts/chart360.xml"/><Relationship Id="rId2" Type="http://schemas.openxmlformats.org/officeDocument/2006/relationships/notesSlide" Target="../notesSlides/notesSlide263.xml"/><Relationship Id="rId1" Type="http://schemas.openxmlformats.org/officeDocument/2006/relationships/slideLayout" Target="../slideLayouts/slideLayout7.xml"/><Relationship Id="rId4" Type="http://schemas.openxmlformats.org/officeDocument/2006/relationships/image" Target="../media/image63.emf"/></Relationships>
</file>

<file path=ppt/slides/_rels/slide284.xml.rels><?xml version="1.0" encoding="UTF-8" standalone="yes"?>
<Relationships xmlns="http://schemas.openxmlformats.org/package/2006/relationships"><Relationship Id="rId3" Type="http://schemas.openxmlformats.org/officeDocument/2006/relationships/chart" Target="../charts/chart361.xml"/><Relationship Id="rId2" Type="http://schemas.openxmlformats.org/officeDocument/2006/relationships/notesSlide" Target="../notesSlides/notesSlide264.xml"/><Relationship Id="rId1" Type="http://schemas.openxmlformats.org/officeDocument/2006/relationships/slideLayout" Target="../slideLayouts/slideLayout8.xml"/><Relationship Id="rId4" Type="http://schemas.openxmlformats.org/officeDocument/2006/relationships/image" Target="../media/image64.emf"/></Relationships>
</file>

<file path=ppt/slides/_rels/slide285.xml.rels><?xml version="1.0" encoding="UTF-8" standalone="yes"?>
<Relationships xmlns="http://schemas.openxmlformats.org/package/2006/relationships"><Relationship Id="rId3" Type="http://schemas.openxmlformats.org/officeDocument/2006/relationships/chart" Target="../charts/chart362.xml"/><Relationship Id="rId2" Type="http://schemas.openxmlformats.org/officeDocument/2006/relationships/notesSlide" Target="../notesSlides/notesSlide265.xml"/><Relationship Id="rId1" Type="http://schemas.openxmlformats.org/officeDocument/2006/relationships/slideLayout" Target="../slideLayouts/slideLayout9.xml"/><Relationship Id="rId4" Type="http://schemas.openxmlformats.org/officeDocument/2006/relationships/image" Target="../media/image65.emf"/></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7.xml.rels><?xml version="1.0" encoding="UTF-8" standalone="yes"?>
<Relationships xmlns="http://schemas.openxmlformats.org/package/2006/relationships"><Relationship Id="rId3" Type="http://schemas.openxmlformats.org/officeDocument/2006/relationships/chart" Target="../charts/chart363.xml"/><Relationship Id="rId2" Type="http://schemas.openxmlformats.org/officeDocument/2006/relationships/notesSlide" Target="../notesSlides/notesSlide266.xml"/><Relationship Id="rId1" Type="http://schemas.openxmlformats.org/officeDocument/2006/relationships/slideLayout" Target="../slideLayouts/slideLayout4.xml"/></Relationships>
</file>

<file path=ppt/slides/_rels/slide288.xml.rels><?xml version="1.0" encoding="UTF-8" standalone="yes"?>
<Relationships xmlns="http://schemas.openxmlformats.org/package/2006/relationships"><Relationship Id="rId3" Type="http://schemas.openxmlformats.org/officeDocument/2006/relationships/chart" Target="../charts/chart364.xml"/><Relationship Id="rId2" Type="http://schemas.openxmlformats.org/officeDocument/2006/relationships/notesSlide" Target="../notesSlides/notesSlide267.xml"/><Relationship Id="rId1" Type="http://schemas.openxmlformats.org/officeDocument/2006/relationships/slideLayout" Target="../slideLayouts/slideLayout5.xml"/></Relationships>
</file>

<file path=ppt/slides/_rels/slide289.xml.rels><?xml version="1.0" encoding="UTF-8" standalone="yes"?>
<Relationships xmlns="http://schemas.openxmlformats.org/package/2006/relationships"><Relationship Id="rId3" Type="http://schemas.openxmlformats.org/officeDocument/2006/relationships/chart" Target="../charts/chart365.xml"/><Relationship Id="rId2" Type="http://schemas.openxmlformats.org/officeDocument/2006/relationships/notesSlide" Target="../notesSlides/notesSlide26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90.xml.rels><?xml version="1.0" encoding="UTF-8" standalone="yes"?>
<Relationships xmlns="http://schemas.openxmlformats.org/package/2006/relationships"><Relationship Id="rId3" Type="http://schemas.openxmlformats.org/officeDocument/2006/relationships/chart" Target="../charts/chart366.xml"/><Relationship Id="rId2" Type="http://schemas.openxmlformats.org/officeDocument/2006/relationships/notesSlide" Target="../notesSlides/notesSlide269.xml"/><Relationship Id="rId1" Type="http://schemas.openxmlformats.org/officeDocument/2006/relationships/slideLayout" Target="../slideLayouts/slideLayout4.xml"/></Relationships>
</file>

<file path=ppt/slides/_rels/slide291.xml.rels><?xml version="1.0" encoding="UTF-8" standalone="yes"?>
<Relationships xmlns="http://schemas.openxmlformats.org/package/2006/relationships"><Relationship Id="rId3" Type="http://schemas.openxmlformats.org/officeDocument/2006/relationships/chart" Target="../charts/chart367.xml"/><Relationship Id="rId2" Type="http://schemas.openxmlformats.org/officeDocument/2006/relationships/notesSlide" Target="../notesSlides/notesSlide270.xml"/><Relationship Id="rId1" Type="http://schemas.openxmlformats.org/officeDocument/2006/relationships/slideLayout" Target="../slideLayouts/slideLayout5.xml"/></Relationships>
</file>

<file path=ppt/slides/_rels/slide292.xml.rels><?xml version="1.0" encoding="UTF-8" standalone="yes"?>
<Relationships xmlns="http://schemas.openxmlformats.org/package/2006/relationships"><Relationship Id="rId3" Type="http://schemas.openxmlformats.org/officeDocument/2006/relationships/chart" Target="../charts/chart368.xml"/><Relationship Id="rId2" Type="http://schemas.openxmlformats.org/officeDocument/2006/relationships/notesSlide" Target="../notesSlides/notesSlide271.xml"/><Relationship Id="rId1" Type="http://schemas.openxmlformats.org/officeDocument/2006/relationships/slideLayout" Target="../slideLayouts/slideLayout4.xml"/></Relationships>
</file>

<file path=ppt/slides/_rels/slide293.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notesSlide" Target="../notesSlides/notesSlide272.xml"/><Relationship Id="rId1" Type="http://schemas.openxmlformats.org/officeDocument/2006/relationships/slideLayout" Target="../slideLayouts/slideLayout12.xml"/></Relationships>
</file>

<file path=ppt/slides/_rels/slide294.xml.rels><?xml version="1.0" encoding="UTF-8" standalone="yes"?>
<Relationships xmlns="http://schemas.openxmlformats.org/package/2006/relationships"><Relationship Id="rId3" Type="http://schemas.openxmlformats.org/officeDocument/2006/relationships/chart" Target="../charts/chart369.xml"/><Relationship Id="rId2" Type="http://schemas.openxmlformats.org/officeDocument/2006/relationships/notesSlide" Target="../notesSlides/notesSlide273.xml"/><Relationship Id="rId1" Type="http://schemas.openxmlformats.org/officeDocument/2006/relationships/slideLayout" Target="../slideLayouts/slideLayout4.xml"/></Relationships>
</file>

<file path=ppt/slides/_rels/slide295.xml.rels><?xml version="1.0" encoding="UTF-8" standalone="yes"?>
<Relationships xmlns="http://schemas.openxmlformats.org/package/2006/relationships"><Relationship Id="rId3" Type="http://schemas.openxmlformats.org/officeDocument/2006/relationships/chart" Target="../charts/chart370.xml"/><Relationship Id="rId2" Type="http://schemas.openxmlformats.org/officeDocument/2006/relationships/notesSlide" Target="../notesSlides/notesSlide274.xml"/><Relationship Id="rId1" Type="http://schemas.openxmlformats.org/officeDocument/2006/relationships/slideLayout" Target="../slideLayouts/slideLayout11.xml"/></Relationships>
</file>

<file path=ppt/slides/_rels/slide296.xml.rels><?xml version="1.0" encoding="UTF-8" standalone="yes"?>
<Relationships xmlns="http://schemas.openxmlformats.org/package/2006/relationships"><Relationship Id="rId3" Type="http://schemas.openxmlformats.org/officeDocument/2006/relationships/chart" Target="../charts/chart371.xml"/><Relationship Id="rId2" Type="http://schemas.openxmlformats.org/officeDocument/2006/relationships/notesSlide" Target="../notesSlides/notesSlide275.xml"/><Relationship Id="rId1" Type="http://schemas.openxmlformats.org/officeDocument/2006/relationships/slideLayout" Target="../slideLayouts/slideLayout5.xml"/></Relationships>
</file>

<file path=ppt/slides/_rels/slide297.xml.rels><?xml version="1.0" encoding="UTF-8" standalone="yes"?>
<Relationships xmlns="http://schemas.openxmlformats.org/package/2006/relationships"><Relationship Id="rId3" Type="http://schemas.openxmlformats.org/officeDocument/2006/relationships/chart" Target="../charts/chart372.xml"/><Relationship Id="rId2" Type="http://schemas.openxmlformats.org/officeDocument/2006/relationships/notesSlide" Target="../notesSlides/notesSlide276.xml"/><Relationship Id="rId1" Type="http://schemas.openxmlformats.org/officeDocument/2006/relationships/slideLayout" Target="../slideLayouts/slideLayout6.xml"/><Relationship Id="rId4" Type="http://schemas.openxmlformats.org/officeDocument/2006/relationships/image" Target="../media/image67.emf"/></Relationships>
</file>

<file path=ppt/slides/_rels/slide298.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notesSlide" Target="../notesSlides/notesSlide277.xml"/><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27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30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chart" Target="../charts/chart22.xml"/><Relationship Id="rId5" Type="http://schemas.openxmlformats.org/officeDocument/2006/relationships/chart" Target="../charts/chart21.xml"/><Relationship Id="rId4" Type="http://schemas.openxmlformats.org/officeDocument/2006/relationships/chart" Target="../charts/chart20.xml"/></Relationships>
</file>

<file path=ppt/slides/_rels/slide3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8" Type="http://schemas.openxmlformats.org/officeDocument/2006/relationships/chart" Target="../charts/chart33.xml"/><Relationship Id="rId13" Type="http://schemas.openxmlformats.org/officeDocument/2006/relationships/chart" Target="../charts/chart38.xml"/><Relationship Id="rId3" Type="http://schemas.openxmlformats.org/officeDocument/2006/relationships/chart" Target="../charts/chart28.xml"/><Relationship Id="rId7" Type="http://schemas.openxmlformats.org/officeDocument/2006/relationships/chart" Target="../charts/chart32.xml"/><Relationship Id="rId12" Type="http://schemas.openxmlformats.org/officeDocument/2006/relationships/chart" Target="../charts/chart37.xml"/><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chart" Target="../charts/chart31.xml"/><Relationship Id="rId11" Type="http://schemas.openxmlformats.org/officeDocument/2006/relationships/chart" Target="../charts/chart36.xml"/><Relationship Id="rId5" Type="http://schemas.openxmlformats.org/officeDocument/2006/relationships/chart" Target="../charts/chart30.xml"/><Relationship Id="rId10" Type="http://schemas.openxmlformats.org/officeDocument/2006/relationships/chart" Target="../charts/chart35.xml"/><Relationship Id="rId4" Type="http://schemas.openxmlformats.org/officeDocument/2006/relationships/chart" Target="../charts/chart29.xml"/><Relationship Id="rId9" Type="http://schemas.openxmlformats.org/officeDocument/2006/relationships/chart" Target="../charts/chart34.xml"/><Relationship Id="rId14" Type="http://schemas.openxmlformats.org/officeDocument/2006/relationships/chart" Target="../charts/chart39.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chart" Target="../charts/chart45.xml"/><Relationship Id="rId13" Type="http://schemas.openxmlformats.org/officeDocument/2006/relationships/chart" Target="../charts/chart50.xml"/><Relationship Id="rId3" Type="http://schemas.openxmlformats.org/officeDocument/2006/relationships/chart" Target="../charts/chart40.xml"/><Relationship Id="rId7" Type="http://schemas.openxmlformats.org/officeDocument/2006/relationships/chart" Target="../charts/chart44.xml"/><Relationship Id="rId12" Type="http://schemas.openxmlformats.org/officeDocument/2006/relationships/chart" Target="../charts/chart49.xml"/><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chart" Target="../charts/chart43.xml"/><Relationship Id="rId11" Type="http://schemas.openxmlformats.org/officeDocument/2006/relationships/chart" Target="../charts/chart48.xml"/><Relationship Id="rId5" Type="http://schemas.openxmlformats.org/officeDocument/2006/relationships/chart" Target="../charts/chart42.xml"/><Relationship Id="rId10" Type="http://schemas.openxmlformats.org/officeDocument/2006/relationships/chart" Target="../charts/chart47.xml"/><Relationship Id="rId4" Type="http://schemas.openxmlformats.org/officeDocument/2006/relationships/chart" Target="../charts/chart41.xml"/><Relationship Id="rId9" Type="http://schemas.openxmlformats.org/officeDocument/2006/relationships/chart" Target="../charts/chart46.xml"/><Relationship Id="rId14" Type="http://schemas.openxmlformats.org/officeDocument/2006/relationships/chart" Target="../charts/chart51.xml"/></Relationships>
</file>

<file path=ppt/slides/_rels/slide41.xml.rels><?xml version="1.0" encoding="UTF-8" standalone="yes"?>
<Relationships xmlns="http://schemas.openxmlformats.org/package/2006/relationships"><Relationship Id="rId8" Type="http://schemas.openxmlformats.org/officeDocument/2006/relationships/chart" Target="../charts/chart57.xml"/><Relationship Id="rId3" Type="http://schemas.openxmlformats.org/officeDocument/2006/relationships/chart" Target="../charts/chart52.xml"/><Relationship Id="rId7" Type="http://schemas.openxmlformats.org/officeDocument/2006/relationships/chart" Target="../charts/chart56.xml"/><Relationship Id="rId2" Type="http://schemas.openxmlformats.org/officeDocument/2006/relationships/notesSlide" Target="../notesSlides/notesSlide26.xml"/><Relationship Id="rId1" Type="http://schemas.openxmlformats.org/officeDocument/2006/relationships/slideLayout" Target="../slideLayouts/slideLayout18.xml"/><Relationship Id="rId6" Type="http://schemas.openxmlformats.org/officeDocument/2006/relationships/chart" Target="../charts/chart55.xml"/><Relationship Id="rId5" Type="http://schemas.openxmlformats.org/officeDocument/2006/relationships/chart" Target="../charts/chart54.xml"/><Relationship Id="rId4" Type="http://schemas.openxmlformats.org/officeDocument/2006/relationships/chart" Target="../charts/chart5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1.xml"/><Relationship Id="rId1" Type="http://schemas.openxmlformats.org/officeDocument/2006/relationships/slideLayout" Target="../slideLayouts/slideLayout10.xml"/><Relationship Id="rId4" Type="http://schemas.openxmlformats.org/officeDocument/2006/relationships/chart" Target="../charts/chart73.xml"/></Relationships>
</file>

<file path=ppt/slides/_rels/slide58.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44.xml"/><Relationship Id="rId1" Type="http://schemas.openxmlformats.org/officeDocument/2006/relationships/slideLayout" Target="../slideLayouts/slideLayout15.xml"/><Relationship Id="rId4" Type="http://schemas.openxmlformats.org/officeDocument/2006/relationships/chart" Target="../charts/chart7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notesSlide" Target="../notesSlides/notesSlide48.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49.xml"/><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notesSlide" Target="../notesSlides/notesSlide50.xml"/><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51.xml"/><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3" Type="http://schemas.openxmlformats.org/officeDocument/2006/relationships/chart" Target="../charts/chart85.xml"/><Relationship Id="rId2" Type="http://schemas.openxmlformats.org/officeDocument/2006/relationships/notesSlide" Target="../notesSlides/notesSlide52.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53.xml"/><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notesSlide" Target="../notesSlides/notesSlide54.xml"/><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55.xml"/><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3" Type="http://schemas.openxmlformats.org/officeDocument/2006/relationships/chart" Target="../charts/chart89.xml"/><Relationship Id="rId2" Type="http://schemas.openxmlformats.org/officeDocument/2006/relationships/notesSlide" Target="../notesSlides/notesSlide56.xml"/><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chart" Target="../charts/chart93.xml"/><Relationship Id="rId2" Type="http://schemas.openxmlformats.org/officeDocument/2006/relationships/notesSlide" Target="../notesSlides/notesSlide60.xml"/><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61.xml"/><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63.xml"/><Relationship Id="rId1" Type="http://schemas.openxmlformats.org/officeDocument/2006/relationships/slideLayout" Target="../slideLayouts/slideLayout15.xml"/></Relationships>
</file>

<file path=ppt/slides/_rels/slide81.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chart" Target="../charts/chart98.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66.xml"/><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3" Type="http://schemas.openxmlformats.org/officeDocument/2006/relationships/chart" Target="../charts/chart100.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68.xml"/><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3" Type="http://schemas.openxmlformats.org/officeDocument/2006/relationships/chart" Target="../charts/chart102.xml"/><Relationship Id="rId2" Type="http://schemas.openxmlformats.org/officeDocument/2006/relationships/notesSlide" Target="../notesSlides/notesSlide69.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70.xml"/><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notesSlide" Target="../notesSlides/notesSlide71.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72.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74.xml"/><Relationship Id="rId1" Type="http://schemas.openxmlformats.org/officeDocument/2006/relationships/slideLayout" Target="../slideLayouts/slideLayout11.xml"/></Relationships>
</file>

<file path=ppt/slides/_rels/slide92.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notesSlide" Target="../notesSlides/notesSlide75.xml"/><Relationship Id="rId1" Type="http://schemas.openxmlformats.org/officeDocument/2006/relationships/slideLayout" Target="../slideLayouts/slideLayout11.xml"/></Relationships>
</file>

<file path=ppt/slides/_rels/slide93.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76.xml"/><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79.xml"/><Relationship Id="rId1" Type="http://schemas.openxmlformats.org/officeDocument/2006/relationships/slideLayout" Target="../slideLayouts/slideLayout8.xml"/></Relationships>
</file>

<file path=ppt/slides/_rels/slide97.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80.xml"/><Relationship Id="rId1" Type="http://schemas.openxmlformats.org/officeDocument/2006/relationships/slideLayout" Target="../slideLayouts/slideLayout9.xml"/></Relationships>
</file>

<file path=ppt/slides/_rels/slide98.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notesSlide" Target="../notesSlides/notesSlide81.xml"/><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idx="4294967295"/>
          </p:nvPr>
        </p:nvSpPr>
        <p:spPr>
          <a:xfrm>
            <a:off x="107132" y="1413870"/>
            <a:ext cx="10153128" cy="3338539"/>
          </a:xfrm>
          <a:prstGeom prst="rect">
            <a:avLst/>
          </a:prstGeom>
        </p:spPr>
        <p:txBody>
          <a:bodyPr/>
          <a:lstStyle/>
          <a:p>
            <a:pPr algn="ctr">
              <a:lnSpc>
                <a:spcPts val="5269"/>
              </a:lnSpc>
              <a:spcBef>
                <a:spcPts val="1264"/>
              </a:spcBef>
              <a:spcAft>
                <a:spcPts val="1264"/>
              </a:spcAft>
            </a:pPr>
            <a:r>
              <a:rPr lang="ja-JP" altLang="en-US" sz="2400" dirty="0">
                <a:solidFill>
                  <a:prstClr val="black"/>
                </a:solidFill>
                <a:latin typeface="Meiryo UI" panose="020B0604030504040204" pitchFamily="50" charset="-128"/>
                <a:ea typeface="Meiryo UI" panose="020B0604030504040204" pitchFamily="50" charset="-128"/>
              </a:rPr>
              <a:t>「</a:t>
            </a:r>
            <a:r>
              <a:rPr lang="en-US" altLang="ja-JP" sz="2400" dirty="0">
                <a:solidFill>
                  <a:prstClr val="black"/>
                </a:solidFill>
                <a:latin typeface="Meiryo UI" panose="020B0604030504040204" pitchFamily="50" charset="-128"/>
                <a:ea typeface="Meiryo UI" panose="020B0604030504040204" pitchFamily="50" charset="-128"/>
              </a:rPr>
              <a:t>2019</a:t>
            </a:r>
            <a:r>
              <a:rPr lang="ja-JP" altLang="en-US" sz="2400" dirty="0">
                <a:solidFill>
                  <a:prstClr val="black"/>
                </a:solidFill>
                <a:latin typeface="Meiryo UI" panose="020B0604030504040204" pitchFamily="50" charset="-128"/>
                <a:ea typeface="Meiryo UI" panose="020B0604030504040204" pitchFamily="50" charset="-128"/>
              </a:rPr>
              <a:t>年度組込み</a:t>
            </a:r>
            <a:r>
              <a:rPr lang="en-US" altLang="ja-JP" sz="2400" dirty="0">
                <a:solidFill>
                  <a:prstClr val="black"/>
                </a:solidFill>
                <a:latin typeface="Meiryo UI" panose="020B0604030504040204" pitchFamily="50" charset="-128"/>
                <a:ea typeface="Meiryo UI" panose="020B0604030504040204" pitchFamily="50" charset="-128"/>
              </a:rPr>
              <a:t>/IoT</a:t>
            </a:r>
            <a:r>
              <a:rPr lang="ja-JP" altLang="en-US" sz="2400" dirty="0">
                <a:solidFill>
                  <a:prstClr val="black"/>
                </a:solidFill>
                <a:latin typeface="Meiryo UI" panose="020B0604030504040204" pitchFamily="50" charset="-128"/>
                <a:ea typeface="Meiryo UI" panose="020B0604030504040204" pitchFamily="50" charset="-128"/>
              </a:rPr>
              <a:t>産業の動向把握等に関する調査」事業</a:t>
            </a:r>
            <a:br>
              <a:rPr lang="en-US" altLang="ja-JP" sz="2800" dirty="0">
                <a:solidFill>
                  <a:prstClr val="black"/>
                </a:solidFill>
                <a:latin typeface="Meiryo UI" panose="020B0604030504040204" pitchFamily="50" charset="-128"/>
                <a:ea typeface="Meiryo UI" panose="020B0604030504040204" pitchFamily="50" charset="-128"/>
              </a:rPr>
            </a:br>
            <a:r>
              <a:rPr lang="ja-JP" altLang="en-US" sz="4400" dirty="0">
                <a:solidFill>
                  <a:prstClr val="black"/>
                </a:solidFill>
                <a:latin typeface="Meiryo UI" panose="020B0604030504040204" pitchFamily="50" charset="-128"/>
                <a:ea typeface="Meiryo UI" panose="020B0604030504040204" pitchFamily="50" charset="-128"/>
              </a:rPr>
              <a:t>組込み</a:t>
            </a:r>
            <a:r>
              <a:rPr lang="en-US" altLang="ja-JP" sz="4400" dirty="0">
                <a:solidFill>
                  <a:prstClr val="black"/>
                </a:solidFill>
                <a:latin typeface="Meiryo UI" panose="020B0604030504040204" pitchFamily="50" charset="-128"/>
                <a:ea typeface="Meiryo UI" panose="020B0604030504040204" pitchFamily="50" charset="-128"/>
              </a:rPr>
              <a:t>/IoT</a:t>
            </a:r>
            <a:r>
              <a:rPr lang="ja-JP" altLang="en-US" sz="4400" dirty="0">
                <a:solidFill>
                  <a:prstClr val="black"/>
                </a:solidFill>
                <a:latin typeface="Meiryo UI" panose="020B0604030504040204" pitchFamily="50" charset="-128"/>
                <a:ea typeface="Meiryo UI" panose="020B0604030504040204" pitchFamily="50" charset="-128"/>
              </a:rPr>
              <a:t>に関する動向調査</a:t>
            </a:r>
            <a:br>
              <a:rPr lang="en-US" altLang="ja-JP" sz="3372" dirty="0">
                <a:solidFill>
                  <a:prstClr val="black"/>
                </a:solidFill>
                <a:latin typeface="Meiryo UI" panose="020B0604030504040204" pitchFamily="50" charset="-128"/>
                <a:ea typeface="Meiryo UI" panose="020B0604030504040204" pitchFamily="50" charset="-128"/>
              </a:rPr>
            </a:br>
            <a:r>
              <a:rPr lang="ja-JP" altLang="en-US" sz="3372" dirty="0">
                <a:solidFill>
                  <a:prstClr val="black"/>
                </a:solidFill>
                <a:latin typeface="Meiryo UI" panose="020B0604030504040204" pitchFamily="50" charset="-128"/>
                <a:ea typeface="Meiryo UI" panose="020B0604030504040204" pitchFamily="50" charset="-128"/>
              </a:rPr>
              <a:t>調査報告書（データ編）</a:t>
            </a:r>
            <a:endParaRPr lang="ja-JP" altLang="en-US" sz="3372" dirty="0">
              <a:solidFill>
                <a:schemeClr val="tx1"/>
              </a:solidFill>
              <a:latin typeface="Meiryo UI" panose="020B0604030504040204" pitchFamily="50" charset="-128"/>
              <a:ea typeface="Meiryo UI" panose="020B0604030504040204" pitchFamily="50" charset="-128"/>
            </a:endParaRPr>
          </a:p>
        </p:txBody>
      </p:sp>
      <p:sp>
        <p:nvSpPr>
          <p:cNvPr id="3" name="サブタイトル 2"/>
          <p:cNvSpPr>
            <a:spLocks noGrp="1"/>
          </p:cNvSpPr>
          <p:nvPr>
            <p:ph type="subTitle" idx="4294967295"/>
          </p:nvPr>
        </p:nvSpPr>
        <p:spPr>
          <a:xfrm>
            <a:off x="107132" y="5359414"/>
            <a:ext cx="10153128" cy="1289891"/>
          </a:xfrm>
          <a:prstGeom prst="rect">
            <a:avLst/>
          </a:prstGeom>
        </p:spPr>
        <p:txBody>
          <a:bodyPr/>
          <a:lstStyle/>
          <a:p>
            <a:pPr marL="0" lvl="0" indent="0" algn="ctr">
              <a:buNone/>
            </a:pPr>
            <a:r>
              <a:rPr lang="en-US" altLang="ja-JP" sz="2529" dirty="0">
                <a:solidFill>
                  <a:prstClr val="black"/>
                </a:solidFill>
                <a:latin typeface="Meiryo UI" panose="020B0604030504040204" pitchFamily="50" charset="-128"/>
                <a:ea typeface="Meiryo UI" panose="020B0604030504040204" pitchFamily="50" charset="-128"/>
              </a:rPr>
              <a:t>2020</a:t>
            </a:r>
            <a:r>
              <a:rPr lang="ja-JP" altLang="en-US" sz="2529" dirty="0">
                <a:solidFill>
                  <a:prstClr val="black"/>
                </a:solidFill>
                <a:latin typeface="Meiryo UI" panose="020B0604030504040204" pitchFamily="50" charset="-128"/>
                <a:ea typeface="Meiryo UI" panose="020B0604030504040204" pitchFamily="50" charset="-128"/>
              </a:rPr>
              <a:t>年</a:t>
            </a:r>
            <a:r>
              <a:rPr lang="en-US" altLang="ja-JP" sz="2529" dirty="0">
                <a:solidFill>
                  <a:prstClr val="black"/>
                </a:solidFill>
                <a:latin typeface="Meiryo UI" panose="020B0604030504040204" pitchFamily="50" charset="-128"/>
                <a:ea typeface="Meiryo UI" panose="020B0604030504040204" pitchFamily="50" charset="-128"/>
              </a:rPr>
              <a:t>3</a:t>
            </a:r>
            <a:r>
              <a:rPr lang="ja-JP" altLang="en-US" sz="2529" dirty="0">
                <a:solidFill>
                  <a:prstClr val="black"/>
                </a:solidFill>
                <a:latin typeface="Meiryo UI" panose="020B0604030504040204" pitchFamily="50" charset="-128"/>
                <a:ea typeface="Meiryo UI" panose="020B0604030504040204" pitchFamily="50" charset="-128"/>
              </a:rPr>
              <a:t>月</a:t>
            </a:r>
            <a:endParaRPr lang="en-US" altLang="ja-JP" sz="2529" dirty="0">
              <a:solidFill>
                <a:prstClr val="black"/>
              </a:solidFill>
              <a:latin typeface="Meiryo UI" panose="020B0604030504040204" pitchFamily="50" charset="-128"/>
              <a:ea typeface="Meiryo UI" panose="020B0604030504040204" pitchFamily="50" charset="-128"/>
            </a:endParaRPr>
          </a:p>
          <a:p>
            <a:pPr marL="0" lvl="0" indent="0" algn="ctr">
              <a:buNone/>
            </a:pPr>
            <a:r>
              <a:rPr lang="zh-TW" altLang="en-US" sz="2800" dirty="0">
                <a:solidFill>
                  <a:prstClr val="black"/>
                </a:solidFill>
                <a:latin typeface="Meiryo UI" panose="020B0604030504040204" pitchFamily="50" charset="-128"/>
                <a:ea typeface="Meiryo UI" panose="020B0604030504040204" pitchFamily="50" charset="-128"/>
              </a:rPr>
              <a:t>独立行政法人 情報処理推進機構（</a:t>
            </a:r>
            <a:r>
              <a:rPr lang="en-US" altLang="zh-TW" sz="2800" dirty="0">
                <a:solidFill>
                  <a:prstClr val="black"/>
                </a:solidFill>
                <a:latin typeface="Meiryo UI" panose="020B0604030504040204" pitchFamily="50" charset="-128"/>
                <a:ea typeface="Meiryo UI" panose="020B0604030504040204" pitchFamily="50" charset="-128"/>
              </a:rPr>
              <a:t>IPA</a:t>
            </a:r>
            <a:r>
              <a:rPr lang="zh-TW" altLang="en-US" sz="2800" dirty="0">
                <a:solidFill>
                  <a:prstClr val="black"/>
                </a:solidFill>
                <a:latin typeface="Meiryo UI" panose="020B0604030504040204" pitchFamily="50" charset="-128"/>
                <a:ea typeface="Meiryo UI" panose="020B0604030504040204" pitchFamily="50" charset="-128"/>
              </a:rPr>
              <a:t>）</a:t>
            </a:r>
          </a:p>
          <a:p>
            <a:pPr marL="0" indent="0" algn="ctr">
              <a:buNone/>
            </a:pPr>
            <a:endParaRPr lang="ja-JP" altLang="en-US" sz="2529" dirty="0">
              <a:solidFill>
                <a:schemeClr val="tx1"/>
              </a:solidFill>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E7E8C56D-E40C-4018-B24A-207329C4F7A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95164" y="305768"/>
            <a:ext cx="1152525" cy="646430"/>
          </a:xfrm>
          <a:prstGeom prst="rect">
            <a:avLst/>
          </a:prstGeom>
          <a:noFill/>
          <a:ln>
            <a:noFill/>
          </a:ln>
        </p:spPr>
      </p:pic>
    </p:spTree>
    <p:extLst>
      <p:ext uri="{BB962C8B-B14F-4D97-AF65-F5344CB8AC3E}">
        <p14:creationId xmlns:p14="http://schemas.microsoft.com/office/powerpoint/2010/main" val="2012135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1541446426"/>
              </p:ext>
            </p:extLst>
          </p:nvPr>
        </p:nvGraphicFramePr>
        <p:xfrm>
          <a:off x="611188" y="1241872"/>
          <a:ext cx="9105230" cy="5371580"/>
        </p:xfrm>
        <a:graphic>
          <a:graphicData uri="http://schemas.openxmlformats.org/drawingml/2006/table">
            <a:tbl>
              <a:tblPr>
                <a:tableStyleId>{BDBED569-4797-4DF1-A0F4-6AAB3CD982D8}</a:tableStyleId>
              </a:tblPr>
              <a:tblGrid>
                <a:gridCol w="3020533">
                  <a:extLst>
                    <a:ext uri="{9D8B030D-6E8A-4147-A177-3AD203B41FA5}">
                      <a16:colId xmlns:a16="http://schemas.microsoft.com/office/drawing/2014/main" val="501414893"/>
                    </a:ext>
                  </a:extLst>
                </a:gridCol>
                <a:gridCol w="795407">
                  <a:extLst>
                    <a:ext uri="{9D8B030D-6E8A-4147-A177-3AD203B41FA5}">
                      <a16:colId xmlns:a16="http://schemas.microsoft.com/office/drawing/2014/main" val="1950277904"/>
                    </a:ext>
                  </a:extLst>
                </a:gridCol>
                <a:gridCol w="5289290">
                  <a:extLst>
                    <a:ext uri="{9D8B030D-6E8A-4147-A177-3AD203B41FA5}">
                      <a16:colId xmlns:a16="http://schemas.microsoft.com/office/drawing/2014/main" val="1190002180"/>
                    </a:ext>
                  </a:extLst>
                </a:gridCol>
              </a:tblGrid>
              <a:tr h="187004">
                <a:tc>
                  <a:txBody>
                    <a:bodyPr/>
                    <a:lstStyle/>
                    <a:p>
                      <a:pPr algn="ctr" fontAlgn="ctr"/>
                      <a:r>
                        <a:rPr lang="ja-JP" altLang="en-US" sz="900" u="none" strike="noStrike" dirty="0">
                          <a:effectLst/>
                        </a:rPr>
                        <a:t>カテゴリ</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9486" marR="9486" marT="9486" marB="0">
                    <a:solidFill>
                      <a:schemeClr val="accent5">
                        <a:lumMod val="40000"/>
                        <a:lumOff val="60000"/>
                      </a:schemeClr>
                    </a:solidFill>
                  </a:tcPr>
                </a:tc>
                <a:tc>
                  <a:txBody>
                    <a:bodyPr/>
                    <a:lstStyle/>
                    <a:p>
                      <a:pPr algn="ctr" fontAlgn="ctr"/>
                      <a:r>
                        <a:rPr lang="ja-JP" altLang="en-US" sz="900" u="none" strike="noStrike" dirty="0">
                          <a:effectLst/>
                        </a:rPr>
                        <a:t>設問番号</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9486" marR="9486" marT="9486" marB="0">
                    <a:solidFill>
                      <a:schemeClr val="accent5">
                        <a:lumMod val="40000"/>
                        <a:lumOff val="60000"/>
                      </a:schemeClr>
                    </a:solidFill>
                  </a:tcPr>
                </a:tc>
                <a:tc>
                  <a:txBody>
                    <a:bodyPr/>
                    <a:lstStyle/>
                    <a:p>
                      <a:pPr algn="ctr" fontAlgn="ctr"/>
                      <a:r>
                        <a:rPr lang="ja-JP" altLang="en-US" sz="900" u="none" strike="noStrike" dirty="0">
                          <a:effectLst/>
                        </a:rPr>
                        <a:t>設問</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9486" marR="9486" marT="9486" marB="0">
                    <a:solidFill>
                      <a:schemeClr val="accent5">
                        <a:lumMod val="40000"/>
                        <a:lumOff val="60000"/>
                      </a:schemeClr>
                    </a:solidFill>
                  </a:tcPr>
                </a:tc>
                <a:extLst>
                  <a:ext uri="{0D108BD9-81ED-4DB2-BD59-A6C34878D82A}">
                    <a16:rowId xmlns:a16="http://schemas.microsoft.com/office/drawing/2014/main" val="2186255017"/>
                  </a:ext>
                </a:extLst>
              </a:tr>
              <a:tr h="187004">
                <a:tc>
                  <a:txBody>
                    <a:bodyPr/>
                    <a:lstStyle/>
                    <a:p>
                      <a:pPr algn="l" fontAlgn="ctr"/>
                      <a:r>
                        <a:rPr lang="en-US" altLang="ja-JP" sz="900" u="none" strike="noStrike" dirty="0">
                          <a:effectLst/>
                        </a:rPr>
                        <a:t>1.</a:t>
                      </a:r>
                      <a:r>
                        <a:rPr lang="ja-JP" altLang="en-US" sz="900" u="none" strike="noStrike" dirty="0">
                          <a:effectLst/>
                        </a:rPr>
                        <a:t>企業活動の状況</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9486" marR="9486" marT="9486" marB="0"/>
                </a:tc>
                <a:tc>
                  <a:txBody>
                    <a:bodyPr/>
                    <a:lstStyle/>
                    <a:p>
                      <a:pPr algn="l" fontAlgn="ctr"/>
                      <a:r>
                        <a:rPr lang="en-US" sz="900" u="none" strike="noStrike" dirty="0">
                          <a:effectLst/>
                        </a:rPr>
                        <a:t>Q2～5</a:t>
                      </a:r>
                      <a:endParaRPr 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113823" marR="9486" marT="9486" marB="0"/>
                </a:tc>
                <a:tc>
                  <a:txBody>
                    <a:bodyPr/>
                    <a:lstStyle/>
                    <a:p>
                      <a:pPr algn="l" fontAlgn="ctr"/>
                      <a:r>
                        <a:rPr lang="ja-JP" altLang="en-US" sz="900" u="none" strike="noStrike" dirty="0">
                          <a:effectLst/>
                        </a:rPr>
                        <a:t>組込み</a:t>
                      </a:r>
                      <a:r>
                        <a:rPr lang="en-US" altLang="ja-JP" sz="900" u="none" strike="noStrike" dirty="0">
                          <a:effectLst/>
                        </a:rPr>
                        <a:t>/IoT</a:t>
                      </a:r>
                      <a:r>
                        <a:rPr lang="ja-JP" altLang="en-US" sz="900" u="none" strike="noStrike" dirty="0">
                          <a:effectLst/>
                        </a:rPr>
                        <a:t>産業における主な位置づけ、主要な事業内容</a:t>
                      </a:r>
                      <a:r>
                        <a:rPr lang="en-US" altLang="ja-JP" sz="900" u="none" strike="noStrike" dirty="0">
                          <a:effectLst/>
                        </a:rPr>
                        <a:t>(</a:t>
                      </a:r>
                      <a:r>
                        <a:rPr lang="ja-JP" altLang="en-US" sz="900" u="none" strike="noStrike" dirty="0">
                          <a:effectLst/>
                        </a:rPr>
                        <a:t>事業のカテゴリ</a:t>
                      </a:r>
                      <a:r>
                        <a:rPr lang="en-US" altLang="ja-JP" sz="900" u="none" strike="noStrike" dirty="0">
                          <a:effectLst/>
                        </a:rPr>
                        <a:t>)</a:t>
                      </a:r>
                      <a:r>
                        <a:rPr lang="ja-JP" altLang="en-US" sz="900" u="none" strike="noStrike" dirty="0">
                          <a:effectLst/>
                        </a:rPr>
                        <a:t>　等</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9486" marR="9486" marT="9486" marB="0"/>
                </a:tc>
                <a:extLst>
                  <a:ext uri="{0D108BD9-81ED-4DB2-BD59-A6C34878D82A}">
                    <a16:rowId xmlns:a16="http://schemas.microsoft.com/office/drawing/2014/main" val="1322944223"/>
                  </a:ext>
                </a:extLst>
              </a:tr>
              <a:tr h="187004">
                <a:tc rowSpan="2">
                  <a:txBody>
                    <a:bodyPr/>
                    <a:lstStyle/>
                    <a:p>
                      <a:pPr algn="l" fontAlgn="ctr"/>
                      <a:r>
                        <a:rPr lang="en-US" altLang="ja-JP" sz="900" u="none" strike="noStrike" dirty="0">
                          <a:effectLst/>
                        </a:rPr>
                        <a:t>2.</a:t>
                      </a:r>
                      <a:r>
                        <a:rPr lang="ja-JP" altLang="en-US" sz="900" u="none" strike="noStrike" dirty="0">
                          <a:effectLst/>
                        </a:rPr>
                        <a:t>事業環境の変化</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9486" marR="9486" marT="9486" marB="0"/>
                </a:tc>
                <a:tc>
                  <a:txBody>
                    <a:bodyPr/>
                    <a:lstStyle/>
                    <a:p>
                      <a:pPr algn="l" fontAlgn="ctr"/>
                      <a:r>
                        <a:rPr lang="en-US" sz="900" u="none" strike="noStrike" dirty="0">
                          <a:effectLst/>
                        </a:rPr>
                        <a:t>Q6</a:t>
                      </a:r>
                      <a:endParaRPr 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113823" marR="9486" marT="9486" marB="0">
                    <a:lnB w="12700" cap="flat" cmpd="sng" algn="ctr">
                      <a:solidFill>
                        <a:srgbClr val="0070C0"/>
                      </a:solidFill>
                      <a:prstDash val="sysDot"/>
                      <a:round/>
                      <a:headEnd type="none" w="med" len="med"/>
                      <a:tailEnd type="none" w="med" len="med"/>
                    </a:lnB>
                  </a:tcPr>
                </a:tc>
                <a:tc>
                  <a:txBody>
                    <a:bodyPr/>
                    <a:lstStyle/>
                    <a:p>
                      <a:pPr algn="l" fontAlgn="ctr"/>
                      <a:r>
                        <a:rPr lang="ja-JP" altLang="en-US" sz="900" u="none" strike="noStrike" dirty="0">
                          <a:effectLst/>
                        </a:rPr>
                        <a:t>事業環境の変化の影響</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9486" marR="9486" marT="9486" marB="0">
                    <a:lnB w="12700" cap="flat" cmpd="sng" algn="ctr">
                      <a:solidFill>
                        <a:srgbClr val="0070C0"/>
                      </a:solidFill>
                      <a:prstDash val="sysDot"/>
                      <a:round/>
                      <a:headEnd type="none" w="med" len="med"/>
                      <a:tailEnd type="none" w="med" len="med"/>
                    </a:lnB>
                  </a:tcPr>
                </a:tc>
                <a:extLst>
                  <a:ext uri="{0D108BD9-81ED-4DB2-BD59-A6C34878D82A}">
                    <a16:rowId xmlns:a16="http://schemas.microsoft.com/office/drawing/2014/main" val="2636333468"/>
                  </a:ext>
                </a:extLst>
              </a:tr>
              <a:tr h="187004">
                <a:tc vMerge="1">
                  <a:txBody>
                    <a:bodyPr/>
                    <a:lstStyle/>
                    <a:p>
                      <a:endParaRPr kumimoji="1" lang="ja-JP" altLang="en-US"/>
                    </a:p>
                  </a:txBody>
                  <a:tcPr/>
                </a:tc>
                <a:tc>
                  <a:txBody>
                    <a:bodyPr/>
                    <a:lstStyle/>
                    <a:p>
                      <a:pPr algn="l" fontAlgn="ctr"/>
                      <a:r>
                        <a:rPr lang="en-US" sz="900" u="none" strike="noStrike" dirty="0">
                          <a:effectLst/>
                        </a:rPr>
                        <a:t>Q7</a:t>
                      </a:r>
                      <a:endParaRPr 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113823" marR="9486" marT="9486" marB="0">
                    <a:lnT w="12700" cap="flat" cmpd="sng" algn="ctr">
                      <a:solidFill>
                        <a:srgbClr val="0070C0"/>
                      </a:solidFill>
                      <a:prstDash val="sysDot"/>
                      <a:round/>
                      <a:headEnd type="none" w="med" len="med"/>
                      <a:tailEnd type="none" w="med" len="med"/>
                    </a:lnT>
                  </a:tcPr>
                </a:tc>
                <a:tc>
                  <a:txBody>
                    <a:bodyPr/>
                    <a:lstStyle/>
                    <a:p>
                      <a:pPr algn="l" fontAlgn="ctr"/>
                      <a:r>
                        <a:rPr lang="ja-JP" altLang="en-US" sz="900" u="none" strike="noStrike" dirty="0">
                          <a:effectLst/>
                        </a:rPr>
                        <a:t>事業環境の変化が売上・利益に及ぼす影響</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9486" marR="9486" marT="9486" marB="0">
                    <a:lnT w="12700" cap="flat" cmpd="sng" algn="ctr">
                      <a:solidFill>
                        <a:srgbClr val="0070C0"/>
                      </a:solidFill>
                      <a:prstDash val="sysDot"/>
                      <a:round/>
                      <a:headEnd type="none" w="med" len="med"/>
                      <a:tailEnd type="none" w="med" len="med"/>
                    </a:lnT>
                  </a:tcPr>
                </a:tc>
                <a:extLst>
                  <a:ext uri="{0D108BD9-81ED-4DB2-BD59-A6C34878D82A}">
                    <a16:rowId xmlns:a16="http://schemas.microsoft.com/office/drawing/2014/main" val="733711024"/>
                  </a:ext>
                </a:extLst>
              </a:tr>
              <a:tr h="187004">
                <a:tc rowSpan="8">
                  <a:txBody>
                    <a:bodyPr/>
                    <a:lstStyle/>
                    <a:p>
                      <a:pPr algn="l" fontAlgn="ctr"/>
                      <a:r>
                        <a:rPr lang="en-US" altLang="ja-JP" sz="900" u="none" strike="noStrike" dirty="0">
                          <a:effectLst/>
                        </a:rPr>
                        <a:t>3.</a:t>
                      </a:r>
                      <a:r>
                        <a:rPr lang="ja-JP" altLang="en-US" sz="900" u="none" strike="noStrike" dirty="0">
                          <a:effectLst/>
                        </a:rPr>
                        <a:t>新技術へ向けた変革</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9486" marR="9486" marT="9486" marB="0"/>
                </a:tc>
                <a:tc>
                  <a:txBody>
                    <a:bodyPr/>
                    <a:lstStyle/>
                    <a:p>
                      <a:pPr algn="l" fontAlgn="ctr"/>
                      <a:r>
                        <a:rPr lang="en-US" sz="900" u="none" strike="noStrike" dirty="0">
                          <a:effectLst/>
                        </a:rPr>
                        <a:t>Q8</a:t>
                      </a:r>
                      <a:endParaRPr 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113823" marR="9486" marT="9486" marB="0">
                    <a:lnB w="12700" cap="flat" cmpd="sng" algn="ctr">
                      <a:solidFill>
                        <a:srgbClr val="0070C0"/>
                      </a:solidFill>
                      <a:prstDash val="sysDot"/>
                      <a:round/>
                      <a:headEnd type="none" w="med" len="med"/>
                      <a:tailEnd type="none" w="med" len="med"/>
                    </a:lnB>
                  </a:tcPr>
                </a:tc>
                <a:tc>
                  <a:txBody>
                    <a:bodyPr/>
                    <a:lstStyle/>
                    <a:p>
                      <a:pPr algn="l" fontAlgn="ctr"/>
                      <a:r>
                        <a:rPr lang="ja-JP" altLang="en-US" sz="900" u="none" strike="noStrike" dirty="0">
                          <a:effectLst/>
                        </a:rPr>
                        <a:t>システムに関わる要件の変化</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9486" marR="9486" marT="9486" marB="0">
                    <a:lnB w="12700" cap="flat" cmpd="sng" algn="ctr">
                      <a:solidFill>
                        <a:srgbClr val="0070C0"/>
                      </a:solidFill>
                      <a:prstDash val="sysDot"/>
                      <a:round/>
                      <a:headEnd type="none" w="med" len="med"/>
                      <a:tailEnd type="none" w="med" len="med"/>
                    </a:lnB>
                  </a:tcPr>
                </a:tc>
                <a:extLst>
                  <a:ext uri="{0D108BD9-81ED-4DB2-BD59-A6C34878D82A}">
                    <a16:rowId xmlns:a16="http://schemas.microsoft.com/office/drawing/2014/main" val="1461745745"/>
                  </a:ext>
                </a:extLst>
              </a:tr>
              <a:tr h="187004">
                <a:tc vMerge="1">
                  <a:txBody>
                    <a:bodyPr/>
                    <a:lstStyle/>
                    <a:p>
                      <a:endParaRPr kumimoji="1" lang="ja-JP" altLang="en-US"/>
                    </a:p>
                  </a:txBody>
                  <a:tcPr/>
                </a:tc>
                <a:tc>
                  <a:txBody>
                    <a:bodyPr/>
                    <a:lstStyle/>
                    <a:p>
                      <a:pPr algn="l" fontAlgn="ctr"/>
                      <a:r>
                        <a:rPr lang="en-US" sz="900" u="none" strike="noStrike" dirty="0">
                          <a:effectLst/>
                        </a:rPr>
                        <a:t>Q9</a:t>
                      </a:r>
                      <a:endParaRPr 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113823" marR="9486" marT="9486" marB="0">
                    <a:lnT w="12700" cap="flat" cmpd="sng" algn="ctr">
                      <a:solidFill>
                        <a:srgbClr val="0070C0"/>
                      </a:solidFill>
                      <a:prstDash val="sysDot"/>
                      <a:round/>
                      <a:headEnd type="none" w="med" len="med"/>
                      <a:tailEnd type="none" w="med" len="med"/>
                    </a:lnT>
                    <a:lnB w="12700" cap="flat" cmpd="sng" algn="ctr">
                      <a:solidFill>
                        <a:srgbClr val="0070C0"/>
                      </a:solidFill>
                      <a:prstDash val="sysDot"/>
                      <a:round/>
                      <a:headEnd type="none" w="med" len="med"/>
                      <a:tailEnd type="none" w="med" len="med"/>
                    </a:lnB>
                  </a:tcPr>
                </a:tc>
                <a:tc>
                  <a:txBody>
                    <a:bodyPr/>
                    <a:lstStyle/>
                    <a:p>
                      <a:pPr algn="l" fontAlgn="ctr"/>
                      <a:r>
                        <a:rPr lang="ja-JP" altLang="en-US" sz="900" u="none" strike="noStrike" dirty="0">
                          <a:effectLst/>
                        </a:rPr>
                        <a:t>システムに関わる要件の変化への対応</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9486" marR="9486" marT="9486" marB="0">
                    <a:lnT w="12700" cap="flat" cmpd="sng" algn="ctr">
                      <a:solidFill>
                        <a:srgbClr val="0070C0"/>
                      </a:solidFill>
                      <a:prstDash val="sysDot"/>
                      <a:round/>
                      <a:headEnd type="none" w="med" len="med"/>
                      <a:tailEnd type="none" w="med" len="med"/>
                    </a:lnT>
                    <a:lnB w="12700" cap="flat" cmpd="sng" algn="ctr">
                      <a:solidFill>
                        <a:srgbClr val="0070C0"/>
                      </a:solidFill>
                      <a:prstDash val="sysDot"/>
                      <a:round/>
                      <a:headEnd type="none" w="med" len="med"/>
                      <a:tailEnd type="none" w="med" len="med"/>
                    </a:lnB>
                  </a:tcPr>
                </a:tc>
                <a:extLst>
                  <a:ext uri="{0D108BD9-81ED-4DB2-BD59-A6C34878D82A}">
                    <a16:rowId xmlns:a16="http://schemas.microsoft.com/office/drawing/2014/main" val="1097496179"/>
                  </a:ext>
                </a:extLst>
              </a:tr>
              <a:tr h="187004">
                <a:tc vMerge="1">
                  <a:txBody>
                    <a:bodyPr/>
                    <a:lstStyle/>
                    <a:p>
                      <a:endParaRPr kumimoji="1" lang="ja-JP" altLang="en-US"/>
                    </a:p>
                  </a:txBody>
                  <a:tcPr/>
                </a:tc>
                <a:tc>
                  <a:txBody>
                    <a:bodyPr/>
                    <a:lstStyle/>
                    <a:p>
                      <a:pPr algn="l" fontAlgn="ctr"/>
                      <a:r>
                        <a:rPr lang="en-US" sz="900" u="none" strike="noStrike" dirty="0">
                          <a:effectLst/>
                        </a:rPr>
                        <a:t>Q10</a:t>
                      </a:r>
                      <a:endParaRPr 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113823" marR="9486" marT="9486" marB="0">
                    <a:lnT w="12700" cap="flat" cmpd="sng" algn="ctr">
                      <a:solidFill>
                        <a:srgbClr val="0070C0"/>
                      </a:solidFill>
                      <a:prstDash val="sysDot"/>
                      <a:round/>
                      <a:headEnd type="none" w="med" len="med"/>
                      <a:tailEnd type="none" w="med" len="med"/>
                    </a:lnT>
                    <a:lnB w="12700" cap="flat" cmpd="sng" algn="ctr">
                      <a:solidFill>
                        <a:srgbClr val="0070C0"/>
                      </a:solidFill>
                      <a:prstDash val="sysDot"/>
                      <a:round/>
                      <a:headEnd type="none" w="med" len="med"/>
                      <a:tailEnd type="none" w="med" len="med"/>
                    </a:lnB>
                  </a:tcPr>
                </a:tc>
                <a:tc>
                  <a:txBody>
                    <a:bodyPr/>
                    <a:lstStyle/>
                    <a:p>
                      <a:pPr algn="l" fontAlgn="ctr"/>
                      <a:r>
                        <a:rPr lang="ja-JP" altLang="en-US" sz="900" u="none" strike="noStrike" dirty="0">
                          <a:effectLst/>
                        </a:rPr>
                        <a:t>事業の優位性</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9486" marR="9486" marT="9486" marB="0">
                    <a:lnT w="12700" cap="flat" cmpd="sng" algn="ctr">
                      <a:solidFill>
                        <a:srgbClr val="0070C0"/>
                      </a:solidFill>
                      <a:prstDash val="sysDot"/>
                      <a:round/>
                      <a:headEnd type="none" w="med" len="med"/>
                      <a:tailEnd type="none" w="med" len="med"/>
                    </a:lnT>
                    <a:lnB w="12700" cap="flat" cmpd="sng" algn="ctr">
                      <a:solidFill>
                        <a:srgbClr val="0070C0"/>
                      </a:solidFill>
                      <a:prstDash val="sysDot"/>
                      <a:round/>
                      <a:headEnd type="none" w="med" len="med"/>
                      <a:tailEnd type="none" w="med" len="med"/>
                    </a:lnB>
                  </a:tcPr>
                </a:tc>
                <a:extLst>
                  <a:ext uri="{0D108BD9-81ED-4DB2-BD59-A6C34878D82A}">
                    <a16:rowId xmlns:a16="http://schemas.microsoft.com/office/drawing/2014/main" val="3976448891"/>
                  </a:ext>
                </a:extLst>
              </a:tr>
              <a:tr h="187004">
                <a:tc vMerge="1">
                  <a:txBody>
                    <a:bodyPr/>
                    <a:lstStyle/>
                    <a:p>
                      <a:endParaRPr kumimoji="1" lang="ja-JP" altLang="en-US"/>
                    </a:p>
                  </a:txBody>
                  <a:tcPr/>
                </a:tc>
                <a:tc>
                  <a:txBody>
                    <a:bodyPr/>
                    <a:lstStyle/>
                    <a:p>
                      <a:pPr algn="l" fontAlgn="ctr"/>
                      <a:r>
                        <a:rPr lang="en-US" sz="900" u="none" strike="noStrike" dirty="0">
                          <a:effectLst/>
                        </a:rPr>
                        <a:t>Q11</a:t>
                      </a:r>
                      <a:endParaRPr 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113823" marR="9486" marT="9486" marB="0">
                    <a:lnT w="12700" cap="flat" cmpd="sng" algn="ctr">
                      <a:solidFill>
                        <a:srgbClr val="0070C0"/>
                      </a:solidFill>
                      <a:prstDash val="sysDot"/>
                      <a:round/>
                      <a:headEnd type="none" w="med" len="med"/>
                      <a:tailEnd type="none" w="med" len="med"/>
                    </a:lnT>
                    <a:lnB w="12700" cap="flat" cmpd="sng" algn="ctr">
                      <a:solidFill>
                        <a:srgbClr val="0070C0"/>
                      </a:solidFill>
                      <a:prstDash val="sysDot"/>
                      <a:round/>
                      <a:headEnd type="none" w="med" len="med"/>
                      <a:tailEnd type="none" w="med" len="med"/>
                    </a:lnB>
                  </a:tcPr>
                </a:tc>
                <a:tc>
                  <a:txBody>
                    <a:bodyPr/>
                    <a:lstStyle/>
                    <a:p>
                      <a:pPr algn="l" fontAlgn="ctr"/>
                      <a:r>
                        <a:rPr lang="ja-JP" altLang="en-US" sz="900" u="none" strike="noStrike" dirty="0">
                          <a:effectLst/>
                        </a:rPr>
                        <a:t>今後も強みとして活かしていくべき項目・自社の弱みであり今後重点的に取り組むべき経営課題</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9486" marR="9486" marT="9486" marB="0">
                    <a:lnT w="12700" cap="flat" cmpd="sng" algn="ctr">
                      <a:solidFill>
                        <a:srgbClr val="0070C0"/>
                      </a:solidFill>
                      <a:prstDash val="sysDot"/>
                      <a:round/>
                      <a:headEnd type="none" w="med" len="med"/>
                      <a:tailEnd type="none" w="med" len="med"/>
                    </a:lnT>
                    <a:lnB w="12700" cap="flat" cmpd="sng" algn="ctr">
                      <a:solidFill>
                        <a:srgbClr val="0070C0"/>
                      </a:solidFill>
                      <a:prstDash val="sysDot"/>
                      <a:round/>
                      <a:headEnd type="none" w="med" len="med"/>
                      <a:tailEnd type="none" w="med" len="med"/>
                    </a:lnB>
                  </a:tcPr>
                </a:tc>
                <a:extLst>
                  <a:ext uri="{0D108BD9-81ED-4DB2-BD59-A6C34878D82A}">
                    <a16:rowId xmlns:a16="http://schemas.microsoft.com/office/drawing/2014/main" val="1737531513"/>
                  </a:ext>
                </a:extLst>
              </a:tr>
              <a:tr h="187004">
                <a:tc vMerge="1">
                  <a:txBody>
                    <a:bodyPr/>
                    <a:lstStyle/>
                    <a:p>
                      <a:endParaRPr kumimoji="1" lang="ja-JP" altLang="en-US"/>
                    </a:p>
                  </a:txBody>
                  <a:tcPr/>
                </a:tc>
                <a:tc>
                  <a:txBody>
                    <a:bodyPr/>
                    <a:lstStyle/>
                    <a:p>
                      <a:pPr algn="l" fontAlgn="ctr"/>
                      <a:r>
                        <a:rPr lang="en-US" sz="900" u="none" strike="noStrike" dirty="0">
                          <a:effectLst/>
                        </a:rPr>
                        <a:t>Q12</a:t>
                      </a:r>
                      <a:endParaRPr 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113823" marR="9486" marT="9486" marB="0">
                    <a:lnT w="12700" cap="flat" cmpd="sng" algn="ctr">
                      <a:solidFill>
                        <a:srgbClr val="0070C0"/>
                      </a:solidFill>
                      <a:prstDash val="sysDot"/>
                      <a:round/>
                      <a:headEnd type="none" w="med" len="med"/>
                      <a:tailEnd type="none" w="med" len="med"/>
                    </a:lnT>
                    <a:lnB w="12700" cap="flat" cmpd="sng" algn="ctr">
                      <a:solidFill>
                        <a:srgbClr val="0070C0"/>
                      </a:solidFill>
                      <a:prstDash val="sysDot"/>
                      <a:round/>
                      <a:headEnd type="none" w="med" len="med"/>
                      <a:tailEnd type="none" w="med" len="med"/>
                    </a:lnB>
                  </a:tcPr>
                </a:tc>
                <a:tc>
                  <a:txBody>
                    <a:bodyPr/>
                    <a:lstStyle/>
                    <a:p>
                      <a:pPr algn="l"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DX</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推進指標の自己診断実施状況・</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DX</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の成熟度レベル</a:t>
                      </a:r>
                    </a:p>
                  </a:txBody>
                  <a:tcPr marL="9486" marR="9486" marT="9486" marB="0">
                    <a:lnT w="12700" cap="flat" cmpd="sng" algn="ctr">
                      <a:solidFill>
                        <a:srgbClr val="0070C0"/>
                      </a:solidFill>
                      <a:prstDash val="sysDot"/>
                      <a:round/>
                      <a:headEnd type="none" w="med" len="med"/>
                      <a:tailEnd type="none" w="med" len="med"/>
                    </a:lnT>
                    <a:lnB w="12700" cap="flat" cmpd="sng" algn="ctr">
                      <a:solidFill>
                        <a:srgbClr val="0070C0"/>
                      </a:solidFill>
                      <a:prstDash val="sysDot"/>
                      <a:round/>
                      <a:headEnd type="none" w="med" len="med"/>
                      <a:tailEnd type="none" w="med" len="med"/>
                    </a:lnB>
                  </a:tcPr>
                </a:tc>
                <a:extLst>
                  <a:ext uri="{0D108BD9-81ED-4DB2-BD59-A6C34878D82A}">
                    <a16:rowId xmlns:a16="http://schemas.microsoft.com/office/drawing/2014/main" val="682082230"/>
                  </a:ext>
                </a:extLst>
              </a:tr>
              <a:tr h="187004">
                <a:tc vMerge="1">
                  <a:txBody>
                    <a:bodyPr/>
                    <a:lstStyle/>
                    <a:p>
                      <a:endParaRPr kumimoji="1" lang="ja-JP" altLang="en-US"/>
                    </a:p>
                  </a:txBody>
                  <a:tcPr/>
                </a:tc>
                <a:tc>
                  <a:txBody>
                    <a:bodyPr/>
                    <a:lstStyle/>
                    <a:p>
                      <a:pPr algn="l" fontAlgn="ctr"/>
                      <a:r>
                        <a:rPr lang="en-US" sz="900" u="none" strike="noStrike" dirty="0">
                          <a:effectLst/>
                        </a:rPr>
                        <a:t>Q13</a:t>
                      </a:r>
                      <a:endParaRPr 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113823" marR="9486" marT="9486" marB="0">
                    <a:lnT w="12700" cap="flat" cmpd="sng" algn="ctr">
                      <a:solidFill>
                        <a:srgbClr val="0070C0"/>
                      </a:solidFill>
                      <a:prstDash val="sysDot"/>
                      <a:round/>
                      <a:headEnd type="none" w="med" len="med"/>
                      <a:tailEnd type="none" w="med" len="med"/>
                    </a:lnT>
                    <a:lnB w="12700" cap="flat" cmpd="sng" algn="ctr">
                      <a:solidFill>
                        <a:srgbClr val="0070C0"/>
                      </a:solidFill>
                      <a:prstDash val="sysDot"/>
                      <a:round/>
                      <a:headEnd type="none" w="med" len="med"/>
                      <a:tailEnd type="none" w="med" len="med"/>
                    </a:lnB>
                  </a:tcPr>
                </a:tc>
                <a:tc>
                  <a:txBody>
                    <a:bodyPr/>
                    <a:lstStyle/>
                    <a:p>
                      <a:pPr algn="l" fontAlgn="ctr"/>
                      <a:r>
                        <a:rPr lang="en-US" altLang="ja-JP" sz="900" u="none" strike="noStrike" dirty="0">
                          <a:effectLst/>
                        </a:rPr>
                        <a:t>DX</a:t>
                      </a:r>
                      <a:r>
                        <a:rPr lang="ja-JP" altLang="en-US" sz="900" u="none" strike="noStrike" dirty="0">
                          <a:effectLst/>
                        </a:rPr>
                        <a:t>の動きによる事業への影響、</a:t>
                      </a:r>
                      <a:r>
                        <a:rPr lang="zh-TW" altLang="en-US" sz="900" spc="-30" dirty="0">
                          <a:latin typeface="Microsoft YaHei"/>
                          <a:cs typeface="Microsoft YaHei"/>
                        </a:rPr>
                        <a:t>自社</a:t>
                      </a:r>
                      <a:r>
                        <a:rPr lang="en-US" altLang="zh-TW" sz="900" spc="-30" dirty="0">
                          <a:latin typeface="Microsoft YaHei"/>
                          <a:cs typeface="Microsoft YaHei"/>
                        </a:rPr>
                        <a:t>/</a:t>
                      </a:r>
                      <a:r>
                        <a:rPr lang="zh-TW" altLang="en-US" sz="900" spc="-30" dirty="0">
                          <a:latin typeface="Microsoft YaHei"/>
                          <a:cs typeface="Microsoft YaHei"/>
                        </a:rPr>
                        <a:t>自部門</a:t>
                      </a:r>
                      <a:r>
                        <a:rPr lang="ja-JP" altLang="en-US" sz="900" spc="-30" dirty="0">
                          <a:latin typeface="Microsoft YaHei"/>
                          <a:cs typeface="Microsoft YaHei"/>
                        </a:rPr>
                        <a:t>での</a:t>
                      </a:r>
                      <a:r>
                        <a:rPr lang="en-US" altLang="ja-JP" sz="900" spc="-30" dirty="0">
                          <a:latin typeface="Microsoft YaHei"/>
                          <a:cs typeface="Microsoft YaHei"/>
                        </a:rPr>
                        <a:t>DX</a:t>
                      </a:r>
                      <a:r>
                        <a:rPr lang="ja-JP" altLang="en-US" sz="900" spc="-30" dirty="0">
                          <a:latin typeface="Microsoft YaHei"/>
                          <a:cs typeface="Microsoft YaHei"/>
                        </a:rPr>
                        <a:t>の取り組み</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9486" marR="9486" marT="9486" marB="0">
                    <a:lnT w="12700" cap="flat" cmpd="sng" algn="ctr">
                      <a:solidFill>
                        <a:srgbClr val="0070C0"/>
                      </a:solidFill>
                      <a:prstDash val="sysDot"/>
                      <a:round/>
                      <a:headEnd type="none" w="med" len="med"/>
                      <a:tailEnd type="none" w="med" len="med"/>
                    </a:lnT>
                    <a:lnB w="12700" cap="flat" cmpd="sng" algn="ctr">
                      <a:solidFill>
                        <a:srgbClr val="0070C0"/>
                      </a:solidFill>
                      <a:prstDash val="sysDot"/>
                      <a:round/>
                      <a:headEnd type="none" w="med" len="med"/>
                      <a:tailEnd type="none" w="med" len="med"/>
                    </a:lnB>
                  </a:tcPr>
                </a:tc>
                <a:extLst>
                  <a:ext uri="{0D108BD9-81ED-4DB2-BD59-A6C34878D82A}">
                    <a16:rowId xmlns:a16="http://schemas.microsoft.com/office/drawing/2014/main" val="2713222198"/>
                  </a:ext>
                </a:extLst>
              </a:tr>
              <a:tr h="187004">
                <a:tc vMerge="1">
                  <a:txBody>
                    <a:bodyPr/>
                    <a:lstStyle/>
                    <a:p>
                      <a:endParaRPr kumimoji="1" lang="ja-JP" altLang="en-US"/>
                    </a:p>
                  </a:txBody>
                  <a:tcPr/>
                </a:tc>
                <a:tc>
                  <a:txBody>
                    <a:bodyPr/>
                    <a:lstStyle/>
                    <a:p>
                      <a:pPr algn="l" fontAlgn="ctr"/>
                      <a:r>
                        <a:rPr lang="en-US" sz="900" u="none" strike="noStrike" dirty="0">
                          <a:effectLst/>
                        </a:rPr>
                        <a:t>Q14</a:t>
                      </a:r>
                      <a:endParaRPr 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113823" marR="9486" marT="9486" marB="0">
                    <a:lnT w="12700" cap="flat" cmpd="sng" algn="ctr">
                      <a:solidFill>
                        <a:srgbClr val="0070C0"/>
                      </a:solidFill>
                      <a:prstDash val="sysDot"/>
                      <a:round/>
                      <a:headEnd type="none" w="med" len="med"/>
                      <a:tailEnd type="none" w="med" len="med"/>
                    </a:lnT>
                    <a:lnB w="12700" cap="flat" cmpd="sng" algn="ctr">
                      <a:solidFill>
                        <a:srgbClr val="0070C0"/>
                      </a:solidFill>
                      <a:prstDash val="sysDot"/>
                      <a:round/>
                      <a:headEnd type="none" w="med" len="med"/>
                      <a:tailEnd type="none" w="med" len="med"/>
                    </a:lnB>
                  </a:tcPr>
                </a:tc>
                <a:tc>
                  <a:txBody>
                    <a:bodyPr/>
                    <a:lstStyle/>
                    <a:p>
                      <a:pPr algn="l" fontAlgn="ctr"/>
                      <a:r>
                        <a:rPr lang="en-US" altLang="ja-JP" sz="900" u="none" strike="noStrike" dirty="0">
                          <a:effectLst/>
                        </a:rPr>
                        <a:t>DX</a:t>
                      </a:r>
                      <a:r>
                        <a:rPr lang="ja-JP" altLang="en-US" sz="900" u="none" strike="noStrike" dirty="0">
                          <a:effectLst/>
                        </a:rPr>
                        <a:t>に取り組む目的</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9486" marR="9486" marT="9486" marB="0">
                    <a:lnT w="12700" cap="flat" cmpd="sng" algn="ctr">
                      <a:solidFill>
                        <a:srgbClr val="0070C0"/>
                      </a:solidFill>
                      <a:prstDash val="sysDot"/>
                      <a:round/>
                      <a:headEnd type="none" w="med" len="med"/>
                      <a:tailEnd type="none" w="med" len="med"/>
                    </a:lnT>
                    <a:lnB w="12700" cap="flat" cmpd="sng" algn="ctr">
                      <a:solidFill>
                        <a:srgbClr val="0070C0"/>
                      </a:solidFill>
                      <a:prstDash val="sysDot"/>
                      <a:round/>
                      <a:headEnd type="none" w="med" len="med"/>
                      <a:tailEnd type="none" w="med" len="med"/>
                    </a:lnB>
                  </a:tcPr>
                </a:tc>
                <a:extLst>
                  <a:ext uri="{0D108BD9-81ED-4DB2-BD59-A6C34878D82A}">
                    <a16:rowId xmlns:a16="http://schemas.microsoft.com/office/drawing/2014/main" val="779481985"/>
                  </a:ext>
                </a:extLst>
              </a:tr>
              <a:tr h="187004">
                <a:tc vMerge="1">
                  <a:txBody>
                    <a:bodyPr/>
                    <a:lstStyle/>
                    <a:p>
                      <a:endParaRPr kumimoji="1" lang="ja-JP" altLang="en-US"/>
                    </a:p>
                  </a:txBody>
                  <a:tcPr/>
                </a:tc>
                <a:tc>
                  <a:txBody>
                    <a:bodyPr/>
                    <a:lstStyle/>
                    <a:p>
                      <a:pPr algn="l" fontAlgn="ctr"/>
                      <a:r>
                        <a:rPr lang="en-US" sz="900" u="none" strike="noStrike" dirty="0">
                          <a:effectLst/>
                        </a:rPr>
                        <a:t>Q15</a:t>
                      </a:r>
                      <a:endParaRPr 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113823" marR="9486" marT="9486" marB="0">
                    <a:lnT w="12700" cap="flat" cmpd="sng" algn="ctr">
                      <a:solidFill>
                        <a:srgbClr val="0070C0"/>
                      </a:solidFill>
                      <a:prstDash val="sysDot"/>
                      <a:round/>
                      <a:headEnd type="none" w="med" len="med"/>
                      <a:tailEnd type="none" w="med" len="med"/>
                    </a:lnT>
                  </a:tcPr>
                </a:tc>
                <a:tc>
                  <a:txBody>
                    <a:bodyPr/>
                    <a:lstStyle/>
                    <a:p>
                      <a:pPr algn="l" fontAlgn="ctr"/>
                      <a:r>
                        <a:rPr lang="en-US" altLang="ja-JP" sz="900" u="none" strike="noStrike" dirty="0">
                          <a:effectLst/>
                        </a:rPr>
                        <a:t>DX</a:t>
                      </a:r>
                      <a:r>
                        <a:rPr lang="ja-JP" altLang="en-US" sz="900" u="none" strike="noStrike" dirty="0">
                          <a:effectLst/>
                        </a:rPr>
                        <a:t>に取り組む上での課題</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9486" marR="9486" marT="9486" marB="0">
                    <a:lnT w="12700" cap="flat" cmpd="sng" algn="ctr">
                      <a:solidFill>
                        <a:srgbClr val="0070C0"/>
                      </a:solidFill>
                      <a:prstDash val="sysDot"/>
                      <a:round/>
                      <a:headEnd type="none" w="med" len="med"/>
                      <a:tailEnd type="none" w="med" len="med"/>
                    </a:lnT>
                  </a:tcPr>
                </a:tc>
                <a:extLst>
                  <a:ext uri="{0D108BD9-81ED-4DB2-BD59-A6C34878D82A}">
                    <a16:rowId xmlns:a16="http://schemas.microsoft.com/office/drawing/2014/main" val="1218501549"/>
                  </a:ext>
                </a:extLst>
              </a:tr>
              <a:tr h="187004">
                <a:tc rowSpan="2">
                  <a:txBody>
                    <a:bodyPr/>
                    <a:lstStyle/>
                    <a:p>
                      <a:pPr algn="l" fontAlgn="ctr"/>
                      <a:r>
                        <a:rPr lang="en-US" altLang="ja-JP" sz="900" u="none" strike="noStrike" dirty="0">
                          <a:effectLst/>
                        </a:rPr>
                        <a:t>4.</a:t>
                      </a:r>
                      <a:r>
                        <a:rPr lang="ja-JP" altLang="en-US" sz="900" u="none" strike="noStrike" dirty="0">
                          <a:effectLst/>
                        </a:rPr>
                        <a:t>開発の課題と解決策</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9486" marR="9486" marT="9486" marB="0"/>
                </a:tc>
                <a:tc>
                  <a:txBody>
                    <a:bodyPr/>
                    <a:lstStyle/>
                    <a:p>
                      <a:pPr algn="l" fontAlgn="ctr"/>
                      <a:r>
                        <a:rPr lang="en-US" sz="900" u="none" strike="noStrike" dirty="0">
                          <a:effectLst/>
                        </a:rPr>
                        <a:t>Q16</a:t>
                      </a:r>
                      <a:endParaRPr 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113823" marR="9486" marT="9486" marB="0">
                    <a:lnB w="12700" cap="flat" cmpd="sng" algn="ctr">
                      <a:solidFill>
                        <a:srgbClr val="0070C0"/>
                      </a:solidFill>
                      <a:prstDash val="sysDot"/>
                      <a:round/>
                      <a:headEnd type="none" w="med" len="med"/>
                      <a:tailEnd type="none" w="med" len="med"/>
                    </a:lnB>
                  </a:tcPr>
                </a:tc>
                <a:tc>
                  <a:txBody>
                    <a:bodyPr/>
                    <a:lstStyle/>
                    <a:p>
                      <a:pPr algn="l" fontAlgn="ctr"/>
                      <a:r>
                        <a:rPr lang="ja-JP" altLang="en-US" sz="900" u="none" strike="noStrike" dirty="0">
                          <a:effectLst/>
                        </a:rPr>
                        <a:t>開発の課題・課題の解決策</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9486" marR="9486" marT="9486" marB="0">
                    <a:lnB w="12700" cap="flat" cmpd="sng" algn="ctr">
                      <a:solidFill>
                        <a:srgbClr val="0070C0"/>
                      </a:solidFill>
                      <a:prstDash val="sysDot"/>
                      <a:round/>
                      <a:headEnd type="none" w="med" len="med"/>
                      <a:tailEnd type="none" w="med" len="med"/>
                    </a:lnB>
                  </a:tcPr>
                </a:tc>
                <a:extLst>
                  <a:ext uri="{0D108BD9-81ED-4DB2-BD59-A6C34878D82A}">
                    <a16:rowId xmlns:a16="http://schemas.microsoft.com/office/drawing/2014/main" val="3113212370"/>
                  </a:ext>
                </a:extLst>
              </a:tr>
              <a:tr h="187004">
                <a:tc vMerge="1">
                  <a:txBody>
                    <a:bodyPr/>
                    <a:lstStyle/>
                    <a:p>
                      <a:endParaRPr kumimoji="1" lang="ja-JP" altLang="en-US"/>
                    </a:p>
                  </a:txBody>
                  <a:tcPr/>
                </a:tc>
                <a:tc>
                  <a:txBody>
                    <a:bodyPr/>
                    <a:lstStyle/>
                    <a:p>
                      <a:pPr algn="l" fontAlgn="ctr"/>
                      <a:r>
                        <a:rPr lang="en-US" sz="900" u="none" strike="noStrike" dirty="0">
                          <a:effectLst/>
                        </a:rPr>
                        <a:t>Q17</a:t>
                      </a:r>
                      <a:endParaRPr 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113823" marR="9486" marT="9486" marB="0">
                    <a:lnT w="12700" cap="flat" cmpd="sng" algn="ctr">
                      <a:solidFill>
                        <a:srgbClr val="0070C0"/>
                      </a:solidFill>
                      <a:prstDash val="sysDot"/>
                      <a:round/>
                      <a:headEnd type="none" w="med" len="med"/>
                      <a:tailEnd type="none" w="med" len="med"/>
                    </a:lnT>
                  </a:tcPr>
                </a:tc>
                <a:tc>
                  <a:txBody>
                    <a:bodyPr/>
                    <a:lstStyle/>
                    <a:p>
                      <a:pPr algn="l" fontAlgn="ctr"/>
                      <a:r>
                        <a:rPr lang="ja-JP" altLang="en-US" sz="900" u="none" strike="noStrike" dirty="0">
                          <a:effectLst/>
                        </a:rPr>
                        <a:t>委託開発</a:t>
                      </a:r>
                      <a:r>
                        <a:rPr lang="en-US" altLang="ja-JP" sz="900" u="none" strike="noStrike" dirty="0">
                          <a:effectLst/>
                        </a:rPr>
                        <a:t>/</a:t>
                      </a:r>
                      <a:r>
                        <a:rPr lang="ja-JP" altLang="en-US" sz="900" u="none" strike="noStrike" dirty="0">
                          <a:effectLst/>
                        </a:rPr>
                        <a:t>受託開発の状況・委託開発及び受託開発の課題</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9486" marR="9486" marT="9486" marB="0">
                    <a:lnT w="12700" cap="flat" cmpd="sng" algn="ctr">
                      <a:solidFill>
                        <a:srgbClr val="0070C0"/>
                      </a:solidFill>
                      <a:prstDash val="sysDot"/>
                      <a:round/>
                      <a:headEnd type="none" w="med" len="med"/>
                      <a:tailEnd type="none" w="med" len="med"/>
                    </a:lnT>
                  </a:tcPr>
                </a:tc>
                <a:extLst>
                  <a:ext uri="{0D108BD9-81ED-4DB2-BD59-A6C34878D82A}">
                    <a16:rowId xmlns:a16="http://schemas.microsoft.com/office/drawing/2014/main" val="1864006355"/>
                  </a:ext>
                </a:extLst>
              </a:tr>
              <a:tr h="187004">
                <a:tc rowSpan="6">
                  <a:txBody>
                    <a:bodyPr/>
                    <a:lstStyle/>
                    <a:p>
                      <a:pPr algn="l" fontAlgn="ctr"/>
                      <a:r>
                        <a:rPr lang="en-US" altLang="ja-JP" sz="900" u="none" strike="noStrike" dirty="0">
                          <a:effectLst/>
                        </a:rPr>
                        <a:t>5.</a:t>
                      </a:r>
                      <a:r>
                        <a:rPr lang="ja-JP" altLang="en-US" sz="900" u="none" strike="noStrike" dirty="0">
                          <a:effectLst/>
                        </a:rPr>
                        <a:t>組込み</a:t>
                      </a:r>
                      <a:r>
                        <a:rPr lang="en-US" altLang="ja-JP" sz="900" u="none" strike="noStrike" dirty="0">
                          <a:effectLst/>
                        </a:rPr>
                        <a:t>/IoT</a:t>
                      </a:r>
                      <a:r>
                        <a:rPr lang="ja-JP" altLang="en-US" sz="900" u="none" strike="noStrike" dirty="0">
                          <a:effectLst/>
                        </a:rPr>
                        <a:t>に係るシステムの「要素技術</a:t>
                      </a:r>
                      <a:r>
                        <a:rPr lang="en-US" altLang="ja-JP" sz="900" u="none" strike="noStrike" dirty="0">
                          <a:effectLst/>
                        </a:rPr>
                        <a:t>/</a:t>
                      </a:r>
                      <a:r>
                        <a:rPr lang="ja-JP" altLang="en-US" sz="900" u="none" strike="noStrike" dirty="0">
                          <a:effectLst/>
                        </a:rPr>
                        <a:t>開発技術</a:t>
                      </a:r>
                      <a:r>
                        <a:rPr lang="en-US" altLang="ja-JP" sz="900" u="none" strike="noStrike" dirty="0">
                          <a:effectLst/>
                        </a:rPr>
                        <a:t>/</a:t>
                      </a:r>
                      <a:r>
                        <a:rPr lang="ja-JP" altLang="en-US" sz="900" u="none" strike="noStrike" dirty="0">
                          <a:effectLst/>
                        </a:rPr>
                        <a:t>運用技術」の高度化に関する取り組み</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9486" marR="9486" marT="9486" marB="0"/>
                </a:tc>
                <a:tc>
                  <a:txBody>
                    <a:bodyPr/>
                    <a:lstStyle/>
                    <a:p>
                      <a:pPr algn="l" fontAlgn="ctr"/>
                      <a:r>
                        <a:rPr lang="en-US" sz="900" u="none" strike="noStrike" dirty="0">
                          <a:effectLst/>
                        </a:rPr>
                        <a:t>Q18</a:t>
                      </a:r>
                      <a:endParaRPr 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113823" marR="9486" marT="9486" marB="0">
                    <a:lnB w="12700" cap="flat" cmpd="sng" algn="ctr">
                      <a:solidFill>
                        <a:srgbClr val="0070C0"/>
                      </a:solidFill>
                      <a:prstDash val="sysDot"/>
                      <a:round/>
                      <a:headEnd type="none" w="med" len="med"/>
                      <a:tailEnd type="none" w="med" len="med"/>
                    </a:lnB>
                  </a:tcPr>
                </a:tc>
                <a:tc>
                  <a:txBody>
                    <a:bodyPr/>
                    <a:lstStyle/>
                    <a:p>
                      <a:pPr algn="l" fontAlgn="ctr"/>
                      <a:r>
                        <a:rPr lang="ja-JP" altLang="en-US" sz="900" u="none" strike="noStrike" dirty="0">
                          <a:effectLst/>
                        </a:rPr>
                        <a:t>現時点で重要な技術、強化／新たに獲得したい技術</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9486" marR="9486" marT="9486" marB="0">
                    <a:lnB w="12700" cap="flat" cmpd="sng" algn="ctr">
                      <a:solidFill>
                        <a:srgbClr val="0070C0"/>
                      </a:solidFill>
                      <a:prstDash val="sysDot"/>
                      <a:round/>
                      <a:headEnd type="none" w="med" len="med"/>
                      <a:tailEnd type="none" w="med" len="med"/>
                    </a:lnB>
                  </a:tcPr>
                </a:tc>
                <a:extLst>
                  <a:ext uri="{0D108BD9-81ED-4DB2-BD59-A6C34878D82A}">
                    <a16:rowId xmlns:a16="http://schemas.microsoft.com/office/drawing/2014/main" val="1052101850"/>
                  </a:ext>
                </a:extLst>
              </a:tr>
              <a:tr h="187004">
                <a:tc vMerge="1">
                  <a:txBody>
                    <a:bodyPr/>
                    <a:lstStyle/>
                    <a:p>
                      <a:endParaRPr kumimoji="1" lang="ja-JP" altLang="en-US"/>
                    </a:p>
                  </a:txBody>
                  <a:tcPr/>
                </a:tc>
                <a:tc>
                  <a:txBody>
                    <a:bodyPr/>
                    <a:lstStyle/>
                    <a:p>
                      <a:pPr algn="l" fontAlgn="ctr"/>
                      <a:r>
                        <a:rPr lang="en-US" sz="900" u="none" strike="noStrike" dirty="0">
                          <a:effectLst/>
                        </a:rPr>
                        <a:t>Q19</a:t>
                      </a:r>
                      <a:endParaRPr 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113823" marR="9486" marT="9486" marB="0">
                    <a:lnT w="12700" cap="flat" cmpd="sng" algn="ctr">
                      <a:solidFill>
                        <a:srgbClr val="0070C0"/>
                      </a:solidFill>
                      <a:prstDash val="sysDot"/>
                      <a:round/>
                      <a:headEnd type="none" w="med" len="med"/>
                      <a:tailEnd type="none" w="med" len="med"/>
                    </a:lnT>
                    <a:lnB w="12700" cap="flat" cmpd="sng" algn="ctr">
                      <a:solidFill>
                        <a:srgbClr val="0070C0"/>
                      </a:solidFill>
                      <a:prstDash val="sysDot"/>
                      <a:round/>
                      <a:headEnd type="none" w="med" len="med"/>
                      <a:tailEnd type="none" w="med" len="med"/>
                    </a:lnB>
                  </a:tcPr>
                </a:tc>
                <a:tc>
                  <a:txBody>
                    <a:bodyPr/>
                    <a:lstStyle/>
                    <a:p>
                      <a:pPr algn="l" fontAlgn="ctr"/>
                      <a:r>
                        <a:rPr lang="ja-JP" altLang="en-US" sz="900" u="none" strike="noStrike" dirty="0">
                          <a:effectLst/>
                        </a:rPr>
                        <a:t>開発するソフトウェアが動作するハードウェア</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9486" marR="9486" marT="9486" marB="0">
                    <a:lnT w="12700" cap="flat" cmpd="sng" algn="ctr">
                      <a:solidFill>
                        <a:srgbClr val="0070C0"/>
                      </a:solidFill>
                      <a:prstDash val="sysDot"/>
                      <a:round/>
                      <a:headEnd type="none" w="med" len="med"/>
                      <a:tailEnd type="none" w="med" len="med"/>
                    </a:lnT>
                    <a:lnB w="12700" cap="flat" cmpd="sng" algn="ctr">
                      <a:solidFill>
                        <a:srgbClr val="0070C0"/>
                      </a:solidFill>
                      <a:prstDash val="sysDot"/>
                      <a:round/>
                      <a:headEnd type="none" w="med" len="med"/>
                      <a:tailEnd type="none" w="med" len="med"/>
                    </a:lnB>
                  </a:tcPr>
                </a:tc>
                <a:extLst>
                  <a:ext uri="{0D108BD9-81ED-4DB2-BD59-A6C34878D82A}">
                    <a16:rowId xmlns:a16="http://schemas.microsoft.com/office/drawing/2014/main" val="820163692"/>
                  </a:ext>
                </a:extLst>
              </a:tr>
              <a:tr h="187004">
                <a:tc vMerge="1">
                  <a:txBody>
                    <a:bodyPr/>
                    <a:lstStyle/>
                    <a:p>
                      <a:endParaRPr kumimoji="1" lang="ja-JP" altLang="en-US"/>
                    </a:p>
                  </a:txBody>
                  <a:tcPr/>
                </a:tc>
                <a:tc>
                  <a:txBody>
                    <a:bodyPr/>
                    <a:lstStyle/>
                    <a:p>
                      <a:pPr algn="l" fontAlgn="ctr"/>
                      <a:r>
                        <a:rPr lang="en-US" sz="900" u="none" strike="noStrike" dirty="0">
                          <a:effectLst/>
                        </a:rPr>
                        <a:t>Q20</a:t>
                      </a:r>
                      <a:endParaRPr 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113823" marR="9486" marT="9486" marB="0">
                    <a:lnT w="12700" cap="flat" cmpd="sng" algn="ctr">
                      <a:solidFill>
                        <a:srgbClr val="0070C0"/>
                      </a:solidFill>
                      <a:prstDash val="sysDot"/>
                      <a:round/>
                      <a:headEnd type="none" w="med" len="med"/>
                      <a:tailEnd type="none" w="med" len="med"/>
                    </a:lnT>
                    <a:lnB w="12700" cap="flat" cmpd="sng" algn="ctr">
                      <a:solidFill>
                        <a:srgbClr val="0070C0"/>
                      </a:solidFill>
                      <a:prstDash val="sysDot"/>
                      <a:round/>
                      <a:headEnd type="none" w="med" len="med"/>
                      <a:tailEnd type="none" w="med" len="med"/>
                    </a:lnB>
                  </a:tcPr>
                </a:tc>
                <a:tc>
                  <a:txBody>
                    <a:bodyPr/>
                    <a:lstStyle/>
                    <a:p>
                      <a:pPr algn="l" fontAlgn="ctr"/>
                      <a:r>
                        <a:rPr lang="en-US" altLang="ja-JP" sz="900" u="none" strike="noStrike" dirty="0">
                          <a:effectLst/>
                        </a:rPr>
                        <a:t>AI</a:t>
                      </a:r>
                      <a:r>
                        <a:rPr lang="ja-JP" altLang="en-US" sz="900" u="none" strike="noStrike" dirty="0">
                          <a:effectLst/>
                        </a:rPr>
                        <a:t>への取り組み状況</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9486" marR="9486" marT="9486" marB="0">
                    <a:lnT w="12700" cap="flat" cmpd="sng" algn="ctr">
                      <a:solidFill>
                        <a:srgbClr val="0070C0"/>
                      </a:solidFill>
                      <a:prstDash val="sysDot"/>
                      <a:round/>
                      <a:headEnd type="none" w="med" len="med"/>
                      <a:tailEnd type="none" w="med" len="med"/>
                    </a:lnT>
                    <a:lnB w="12700" cap="flat" cmpd="sng" algn="ctr">
                      <a:solidFill>
                        <a:srgbClr val="0070C0"/>
                      </a:solidFill>
                      <a:prstDash val="sysDot"/>
                      <a:round/>
                      <a:headEnd type="none" w="med" len="med"/>
                      <a:tailEnd type="none" w="med" len="med"/>
                    </a:lnB>
                  </a:tcPr>
                </a:tc>
                <a:extLst>
                  <a:ext uri="{0D108BD9-81ED-4DB2-BD59-A6C34878D82A}">
                    <a16:rowId xmlns:a16="http://schemas.microsoft.com/office/drawing/2014/main" val="919518203"/>
                  </a:ext>
                </a:extLst>
              </a:tr>
              <a:tr h="187004">
                <a:tc vMerge="1">
                  <a:txBody>
                    <a:bodyPr/>
                    <a:lstStyle/>
                    <a:p>
                      <a:endParaRPr kumimoji="1" lang="ja-JP" altLang="en-US"/>
                    </a:p>
                  </a:txBody>
                  <a:tcPr/>
                </a:tc>
                <a:tc>
                  <a:txBody>
                    <a:bodyPr/>
                    <a:lstStyle/>
                    <a:p>
                      <a:pPr algn="l" fontAlgn="ctr"/>
                      <a:r>
                        <a:rPr lang="en-US" sz="900" u="none" strike="noStrike" dirty="0">
                          <a:effectLst/>
                        </a:rPr>
                        <a:t>Q21</a:t>
                      </a:r>
                      <a:endParaRPr 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113823" marR="9486" marT="9486" marB="0">
                    <a:lnT w="12700" cap="flat" cmpd="sng" algn="ctr">
                      <a:solidFill>
                        <a:srgbClr val="0070C0"/>
                      </a:solidFill>
                      <a:prstDash val="sysDot"/>
                      <a:round/>
                      <a:headEnd type="none" w="med" len="med"/>
                      <a:tailEnd type="none" w="med" len="med"/>
                    </a:lnT>
                    <a:lnB w="12700" cap="flat" cmpd="sng" algn="ctr">
                      <a:solidFill>
                        <a:srgbClr val="0070C0"/>
                      </a:solidFill>
                      <a:prstDash val="sysDot"/>
                      <a:round/>
                      <a:headEnd type="none" w="med" len="med"/>
                      <a:tailEnd type="none" w="med" len="med"/>
                    </a:lnB>
                  </a:tcPr>
                </a:tc>
                <a:tc>
                  <a:txBody>
                    <a:bodyPr/>
                    <a:lstStyle/>
                    <a:p>
                      <a:pPr algn="l" fontAlgn="ctr"/>
                      <a:r>
                        <a:rPr lang="en-US" altLang="ja-JP" sz="900" u="none" strike="noStrike" dirty="0">
                          <a:effectLst/>
                        </a:rPr>
                        <a:t>AI</a:t>
                      </a:r>
                      <a:r>
                        <a:rPr lang="ja-JP" altLang="en-US" sz="900" u="none" strike="noStrike" dirty="0">
                          <a:effectLst/>
                        </a:rPr>
                        <a:t>技術を活用する</a:t>
                      </a:r>
                      <a:r>
                        <a:rPr lang="en-US" altLang="ja-JP" sz="900" u="none" strike="noStrike" dirty="0">
                          <a:effectLst/>
                        </a:rPr>
                        <a:t>/</a:t>
                      </a:r>
                      <a:r>
                        <a:rPr lang="ja-JP" altLang="en-US" sz="900" u="none" strike="noStrike" dirty="0">
                          <a:effectLst/>
                        </a:rPr>
                        <a:t>している製品・サービス分野</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9486" marR="9486" marT="9486" marB="0">
                    <a:lnT w="12700" cap="flat" cmpd="sng" algn="ctr">
                      <a:solidFill>
                        <a:srgbClr val="0070C0"/>
                      </a:solidFill>
                      <a:prstDash val="sysDot"/>
                      <a:round/>
                      <a:headEnd type="none" w="med" len="med"/>
                      <a:tailEnd type="none" w="med" len="med"/>
                    </a:lnT>
                    <a:lnB w="12700" cap="flat" cmpd="sng" algn="ctr">
                      <a:solidFill>
                        <a:srgbClr val="0070C0"/>
                      </a:solidFill>
                      <a:prstDash val="sysDot"/>
                      <a:round/>
                      <a:headEnd type="none" w="med" len="med"/>
                      <a:tailEnd type="none" w="med" len="med"/>
                    </a:lnB>
                  </a:tcPr>
                </a:tc>
                <a:extLst>
                  <a:ext uri="{0D108BD9-81ED-4DB2-BD59-A6C34878D82A}">
                    <a16:rowId xmlns:a16="http://schemas.microsoft.com/office/drawing/2014/main" val="1064228429"/>
                  </a:ext>
                </a:extLst>
              </a:tr>
              <a:tr h="187004">
                <a:tc vMerge="1">
                  <a:txBody>
                    <a:bodyPr/>
                    <a:lstStyle/>
                    <a:p>
                      <a:endParaRPr kumimoji="1" lang="ja-JP" altLang="en-US"/>
                    </a:p>
                  </a:txBody>
                  <a:tcPr/>
                </a:tc>
                <a:tc>
                  <a:txBody>
                    <a:bodyPr/>
                    <a:lstStyle/>
                    <a:p>
                      <a:pPr algn="l" fontAlgn="ctr"/>
                      <a:r>
                        <a:rPr lang="en-US" sz="900" u="none" strike="noStrike" dirty="0">
                          <a:effectLst/>
                        </a:rPr>
                        <a:t>Q22</a:t>
                      </a:r>
                      <a:endParaRPr 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113823" marR="9486" marT="9486" marB="0">
                    <a:lnT w="12700" cap="flat" cmpd="sng" algn="ctr">
                      <a:solidFill>
                        <a:srgbClr val="0070C0"/>
                      </a:solidFill>
                      <a:prstDash val="sysDot"/>
                      <a:round/>
                      <a:headEnd type="none" w="med" len="med"/>
                      <a:tailEnd type="none" w="med" len="med"/>
                    </a:lnT>
                    <a:lnB w="12700" cap="flat" cmpd="sng" algn="ctr">
                      <a:solidFill>
                        <a:srgbClr val="0070C0"/>
                      </a:solidFill>
                      <a:prstDash val="sysDot"/>
                      <a:round/>
                      <a:headEnd type="none" w="med" len="med"/>
                      <a:tailEnd type="none" w="med" len="med"/>
                    </a:lnB>
                  </a:tcPr>
                </a:tc>
                <a:tc>
                  <a:txBody>
                    <a:bodyPr/>
                    <a:lstStyle/>
                    <a:p>
                      <a:pPr algn="l" fontAlgn="ctr"/>
                      <a:r>
                        <a:rPr lang="en-US" altLang="ja-JP" sz="900" u="none" strike="noStrike" dirty="0">
                          <a:effectLst/>
                        </a:rPr>
                        <a:t>AI</a:t>
                      </a:r>
                      <a:r>
                        <a:rPr lang="ja-JP" altLang="en-US" sz="900" u="none" strike="noStrike" dirty="0">
                          <a:effectLst/>
                        </a:rPr>
                        <a:t>技術を活用する</a:t>
                      </a:r>
                      <a:r>
                        <a:rPr lang="en-US" altLang="ja-JP" sz="900" u="none" strike="noStrike" dirty="0">
                          <a:effectLst/>
                        </a:rPr>
                        <a:t>/</a:t>
                      </a:r>
                      <a:r>
                        <a:rPr lang="ja-JP" altLang="en-US" sz="900" u="none" strike="noStrike" dirty="0">
                          <a:effectLst/>
                        </a:rPr>
                        <a:t>している目的</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9486" marR="9486" marT="9486" marB="0">
                    <a:lnT w="12700" cap="flat" cmpd="sng" algn="ctr">
                      <a:solidFill>
                        <a:srgbClr val="0070C0"/>
                      </a:solidFill>
                      <a:prstDash val="sysDot"/>
                      <a:round/>
                      <a:headEnd type="none" w="med" len="med"/>
                      <a:tailEnd type="none" w="med" len="med"/>
                    </a:lnT>
                    <a:lnB w="12700" cap="flat" cmpd="sng" algn="ctr">
                      <a:solidFill>
                        <a:srgbClr val="0070C0"/>
                      </a:solidFill>
                      <a:prstDash val="sysDot"/>
                      <a:round/>
                      <a:headEnd type="none" w="med" len="med"/>
                      <a:tailEnd type="none" w="med" len="med"/>
                    </a:lnB>
                  </a:tcPr>
                </a:tc>
                <a:extLst>
                  <a:ext uri="{0D108BD9-81ED-4DB2-BD59-A6C34878D82A}">
                    <a16:rowId xmlns:a16="http://schemas.microsoft.com/office/drawing/2014/main" val="2251896050"/>
                  </a:ext>
                </a:extLst>
              </a:tr>
              <a:tr h="187004">
                <a:tc vMerge="1">
                  <a:txBody>
                    <a:bodyPr/>
                    <a:lstStyle/>
                    <a:p>
                      <a:endParaRPr kumimoji="1" lang="ja-JP" altLang="en-US"/>
                    </a:p>
                  </a:txBody>
                  <a:tcPr/>
                </a:tc>
                <a:tc>
                  <a:txBody>
                    <a:bodyPr/>
                    <a:lstStyle/>
                    <a:p>
                      <a:pPr algn="l" fontAlgn="ctr"/>
                      <a:r>
                        <a:rPr lang="en-US" sz="900" u="none" strike="noStrike" dirty="0">
                          <a:effectLst/>
                        </a:rPr>
                        <a:t>Q23</a:t>
                      </a:r>
                      <a:endParaRPr 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113823" marR="9486" marT="9486" marB="0">
                    <a:lnT w="12700" cap="flat" cmpd="sng" algn="ctr">
                      <a:solidFill>
                        <a:srgbClr val="0070C0"/>
                      </a:solidFill>
                      <a:prstDash val="sysDot"/>
                      <a:round/>
                      <a:headEnd type="none" w="med" len="med"/>
                      <a:tailEnd type="none" w="med" len="med"/>
                    </a:lnT>
                  </a:tcPr>
                </a:tc>
                <a:tc>
                  <a:txBody>
                    <a:bodyPr/>
                    <a:lstStyle/>
                    <a:p>
                      <a:pPr algn="l" fontAlgn="ctr"/>
                      <a:r>
                        <a:rPr lang="en-US" altLang="ja-JP" sz="900" u="none" strike="noStrike" dirty="0">
                          <a:effectLst/>
                        </a:rPr>
                        <a:t>AI</a:t>
                      </a:r>
                      <a:r>
                        <a:rPr lang="ja-JP" altLang="en-US" sz="900" u="none" strike="noStrike" dirty="0">
                          <a:effectLst/>
                        </a:rPr>
                        <a:t>技術を活用する</a:t>
                      </a:r>
                      <a:r>
                        <a:rPr lang="en-US" altLang="ja-JP" sz="900" u="none" strike="noStrike" dirty="0">
                          <a:effectLst/>
                        </a:rPr>
                        <a:t>/</a:t>
                      </a:r>
                      <a:r>
                        <a:rPr lang="ja-JP" altLang="en-US" sz="900" u="none" strike="noStrike" dirty="0">
                          <a:effectLst/>
                        </a:rPr>
                        <a:t>している上での課題</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9486" marR="9486" marT="9486" marB="0">
                    <a:lnT w="12700" cap="flat" cmpd="sng" algn="ctr">
                      <a:solidFill>
                        <a:srgbClr val="0070C0"/>
                      </a:solidFill>
                      <a:prstDash val="sysDot"/>
                      <a:round/>
                      <a:headEnd type="none" w="med" len="med"/>
                      <a:tailEnd type="none" w="med" len="med"/>
                    </a:lnT>
                  </a:tcPr>
                </a:tc>
                <a:extLst>
                  <a:ext uri="{0D108BD9-81ED-4DB2-BD59-A6C34878D82A}">
                    <a16:rowId xmlns:a16="http://schemas.microsoft.com/office/drawing/2014/main" val="4051654837"/>
                  </a:ext>
                </a:extLst>
              </a:tr>
              <a:tr h="187004">
                <a:tc rowSpan="4">
                  <a:txBody>
                    <a:bodyPr/>
                    <a:lstStyle/>
                    <a:p>
                      <a:pPr algn="l" fontAlgn="ctr"/>
                      <a:r>
                        <a:rPr lang="en-US" altLang="ja-JP" sz="900" u="none" strike="noStrike" dirty="0">
                          <a:effectLst/>
                        </a:rPr>
                        <a:t>6.</a:t>
                      </a:r>
                      <a:r>
                        <a:rPr lang="ja-JP" altLang="en-US" sz="900" u="none" strike="noStrike" dirty="0">
                          <a:effectLst/>
                        </a:rPr>
                        <a:t>組込み</a:t>
                      </a:r>
                      <a:r>
                        <a:rPr lang="en-US" altLang="ja-JP" sz="900" u="none" strike="noStrike" dirty="0">
                          <a:effectLst/>
                        </a:rPr>
                        <a:t>/IoT</a:t>
                      </a:r>
                      <a:r>
                        <a:rPr lang="ja-JP" altLang="en-US" sz="900" u="none" strike="noStrike" dirty="0">
                          <a:effectLst/>
                        </a:rPr>
                        <a:t>システムに係る「人材」育成に関する取り組み</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9486" marR="9486" marT="9486" marB="0"/>
                </a:tc>
                <a:tc>
                  <a:txBody>
                    <a:bodyPr/>
                    <a:lstStyle/>
                    <a:p>
                      <a:pPr algn="l" fontAlgn="ctr"/>
                      <a:r>
                        <a:rPr lang="en-US" sz="900" u="none" strike="noStrike" dirty="0">
                          <a:effectLst/>
                        </a:rPr>
                        <a:t>Q24</a:t>
                      </a:r>
                      <a:endParaRPr 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113823" marR="9486" marT="9486" marB="0">
                    <a:lnB w="12700" cap="flat" cmpd="sng" algn="ctr">
                      <a:solidFill>
                        <a:srgbClr val="0070C0"/>
                      </a:solidFill>
                      <a:prstDash val="sysDot"/>
                      <a:round/>
                      <a:headEnd type="none" w="med" len="med"/>
                      <a:tailEnd type="none" w="med" len="med"/>
                    </a:lnB>
                  </a:tcPr>
                </a:tc>
                <a:tc>
                  <a:txBody>
                    <a:bodyPr/>
                    <a:lstStyle/>
                    <a:p>
                      <a:pPr algn="l" fontAlgn="ctr"/>
                      <a:r>
                        <a:rPr lang="ja-JP" altLang="en-US" sz="900" u="none" strike="noStrike" dirty="0">
                          <a:effectLst/>
                        </a:rPr>
                        <a:t>技術者の人数・不足している技術者の人数</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9486" marR="9486" marT="9486" marB="0">
                    <a:lnB w="12700" cap="flat" cmpd="sng" algn="ctr">
                      <a:solidFill>
                        <a:srgbClr val="0070C0"/>
                      </a:solidFill>
                      <a:prstDash val="sysDot"/>
                      <a:round/>
                      <a:headEnd type="none" w="med" len="med"/>
                      <a:tailEnd type="none" w="med" len="med"/>
                    </a:lnB>
                  </a:tcPr>
                </a:tc>
                <a:extLst>
                  <a:ext uri="{0D108BD9-81ED-4DB2-BD59-A6C34878D82A}">
                    <a16:rowId xmlns:a16="http://schemas.microsoft.com/office/drawing/2014/main" val="2993148133"/>
                  </a:ext>
                </a:extLst>
              </a:tr>
              <a:tr h="187004">
                <a:tc vMerge="1">
                  <a:txBody>
                    <a:bodyPr/>
                    <a:lstStyle/>
                    <a:p>
                      <a:endParaRPr kumimoji="1" lang="ja-JP" altLang="en-US"/>
                    </a:p>
                  </a:txBody>
                  <a:tcPr/>
                </a:tc>
                <a:tc>
                  <a:txBody>
                    <a:bodyPr/>
                    <a:lstStyle/>
                    <a:p>
                      <a:pPr algn="l" fontAlgn="ctr"/>
                      <a:r>
                        <a:rPr lang="en-US" sz="900" u="none" strike="noStrike" dirty="0">
                          <a:effectLst/>
                        </a:rPr>
                        <a:t>Q25</a:t>
                      </a:r>
                      <a:endParaRPr 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113823" marR="9486" marT="9486" marB="0">
                    <a:lnT w="12700" cap="flat" cmpd="sng" algn="ctr">
                      <a:solidFill>
                        <a:srgbClr val="0070C0"/>
                      </a:solidFill>
                      <a:prstDash val="sysDot"/>
                      <a:round/>
                      <a:headEnd type="none" w="med" len="med"/>
                      <a:tailEnd type="none" w="med" len="med"/>
                    </a:lnT>
                    <a:lnB w="12700" cap="flat" cmpd="sng" algn="ctr">
                      <a:solidFill>
                        <a:srgbClr val="0070C0"/>
                      </a:solidFill>
                      <a:prstDash val="sysDot"/>
                      <a:round/>
                      <a:headEnd type="none" w="med" len="med"/>
                      <a:tailEnd type="none" w="med" len="med"/>
                    </a:lnB>
                  </a:tcPr>
                </a:tc>
                <a:tc>
                  <a:txBody>
                    <a:bodyPr/>
                    <a:lstStyle/>
                    <a:p>
                      <a:pPr algn="l" fontAlgn="ctr"/>
                      <a:r>
                        <a:rPr lang="ja-JP" altLang="en-US" sz="900" u="none" strike="noStrike" dirty="0">
                          <a:effectLst/>
                        </a:rPr>
                        <a:t>新しい技術／レガシーな技術に関する技術者の人数の割合</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9486" marR="9486" marT="9486" marB="0">
                    <a:lnT w="12700" cap="flat" cmpd="sng" algn="ctr">
                      <a:solidFill>
                        <a:srgbClr val="0070C0"/>
                      </a:solidFill>
                      <a:prstDash val="sysDot"/>
                      <a:round/>
                      <a:headEnd type="none" w="med" len="med"/>
                      <a:tailEnd type="none" w="med" len="med"/>
                    </a:lnT>
                    <a:lnB w="12700" cap="flat" cmpd="sng" algn="ctr">
                      <a:solidFill>
                        <a:srgbClr val="0070C0"/>
                      </a:solidFill>
                      <a:prstDash val="sysDot"/>
                      <a:round/>
                      <a:headEnd type="none" w="med" len="med"/>
                      <a:tailEnd type="none" w="med" len="med"/>
                    </a:lnB>
                  </a:tcPr>
                </a:tc>
                <a:extLst>
                  <a:ext uri="{0D108BD9-81ED-4DB2-BD59-A6C34878D82A}">
                    <a16:rowId xmlns:a16="http://schemas.microsoft.com/office/drawing/2014/main" val="1591062676"/>
                  </a:ext>
                </a:extLst>
              </a:tr>
              <a:tr h="187004">
                <a:tc vMerge="1">
                  <a:txBody>
                    <a:bodyPr/>
                    <a:lstStyle/>
                    <a:p>
                      <a:endParaRPr kumimoji="1" lang="ja-JP" altLang="en-US"/>
                    </a:p>
                  </a:txBody>
                  <a:tcPr/>
                </a:tc>
                <a:tc>
                  <a:txBody>
                    <a:bodyPr/>
                    <a:lstStyle/>
                    <a:p>
                      <a:pPr algn="l" fontAlgn="ctr"/>
                      <a:r>
                        <a:rPr lang="en-US" sz="900" u="none" strike="noStrike" dirty="0">
                          <a:effectLst/>
                        </a:rPr>
                        <a:t>Q26</a:t>
                      </a:r>
                      <a:endParaRPr 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113823" marR="9486" marT="9486" marB="0">
                    <a:lnT w="12700" cap="flat" cmpd="sng" algn="ctr">
                      <a:solidFill>
                        <a:srgbClr val="0070C0"/>
                      </a:solidFill>
                      <a:prstDash val="sysDot"/>
                      <a:round/>
                      <a:headEnd type="none" w="med" len="med"/>
                      <a:tailEnd type="none" w="med" len="med"/>
                    </a:lnT>
                    <a:lnB w="12700" cap="flat" cmpd="sng" algn="ctr">
                      <a:solidFill>
                        <a:srgbClr val="0070C0"/>
                      </a:solidFill>
                      <a:prstDash val="sysDot"/>
                      <a:round/>
                      <a:headEnd type="none" w="med" len="med"/>
                      <a:tailEnd type="none" w="med" len="med"/>
                    </a:lnB>
                  </a:tcPr>
                </a:tc>
                <a:tc>
                  <a:txBody>
                    <a:bodyPr/>
                    <a:lstStyle/>
                    <a:p>
                      <a:pPr algn="l" fontAlgn="ctr"/>
                      <a:r>
                        <a:rPr lang="ja-JP" altLang="en-US" sz="900" u="none" strike="noStrike" dirty="0">
                          <a:effectLst/>
                        </a:rPr>
                        <a:t>現在不足している人材、将来不足が想定される人材</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9486" marR="9486" marT="9486" marB="0">
                    <a:lnT w="12700" cap="flat" cmpd="sng" algn="ctr">
                      <a:solidFill>
                        <a:srgbClr val="0070C0"/>
                      </a:solidFill>
                      <a:prstDash val="sysDot"/>
                      <a:round/>
                      <a:headEnd type="none" w="med" len="med"/>
                      <a:tailEnd type="none" w="med" len="med"/>
                    </a:lnT>
                    <a:lnB w="12700" cap="flat" cmpd="sng" algn="ctr">
                      <a:solidFill>
                        <a:srgbClr val="0070C0"/>
                      </a:solidFill>
                      <a:prstDash val="sysDot"/>
                      <a:round/>
                      <a:headEnd type="none" w="med" len="med"/>
                      <a:tailEnd type="none" w="med" len="med"/>
                    </a:lnB>
                  </a:tcPr>
                </a:tc>
                <a:extLst>
                  <a:ext uri="{0D108BD9-81ED-4DB2-BD59-A6C34878D82A}">
                    <a16:rowId xmlns:a16="http://schemas.microsoft.com/office/drawing/2014/main" val="1630193381"/>
                  </a:ext>
                </a:extLst>
              </a:tr>
              <a:tr h="163404">
                <a:tc vMerge="1">
                  <a:txBody>
                    <a:bodyPr/>
                    <a:lstStyle/>
                    <a:p>
                      <a:endParaRPr kumimoji="1" lang="ja-JP" altLang="en-US"/>
                    </a:p>
                  </a:txBody>
                  <a:tcPr/>
                </a:tc>
                <a:tc>
                  <a:txBody>
                    <a:bodyPr/>
                    <a:lstStyle/>
                    <a:p>
                      <a:pPr algn="l" fontAlgn="ctr"/>
                      <a:r>
                        <a:rPr lang="en-US" sz="900" u="none" strike="noStrike" dirty="0">
                          <a:effectLst/>
                        </a:rPr>
                        <a:t>Q27</a:t>
                      </a:r>
                      <a:endParaRPr 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113823" marR="9486" marT="9486" marB="0">
                    <a:lnT w="12700" cap="flat" cmpd="sng" algn="ctr">
                      <a:solidFill>
                        <a:srgbClr val="0070C0"/>
                      </a:solidFill>
                      <a:prstDash val="sysDot"/>
                      <a:round/>
                      <a:headEnd type="none" w="med" len="med"/>
                      <a:tailEnd type="none" w="med" len="med"/>
                    </a:lnT>
                  </a:tcPr>
                </a:tc>
                <a:tc>
                  <a:txBody>
                    <a:bodyPr/>
                    <a:lstStyle/>
                    <a:p>
                      <a:pPr algn="l" fontAlgn="ctr"/>
                      <a:r>
                        <a:rPr lang="ja-JP" altLang="en-US" sz="900" u="none" strike="noStrike" dirty="0">
                          <a:effectLst/>
                        </a:rPr>
                        <a:t>人材不足に対する施策</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9486" marR="9486" marT="9486" marB="0">
                    <a:lnT w="12700" cap="flat" cmpd="sng" algn="ctr">
                      <a:solidFill>
                        <a:srgbClr val="0070C0"/>
                      </a:solidFill>
                      <a:prstDash val="sysDot"/>
                      <a:round/>
                      <a:headEnd type="none" w="med" len="med"/>
                      <a:tailEnd type="none" w="med" len="med"/>
                    </a:lnT>
                  </a:tcPr>
                </a:tc>
                <a:extLst>
                  <a:ext uri="{0D108BD9-81ED-4DB2-BD59-A6C34878D82A}">
                    <a16:rowId xmlns:a16="http://schemas.microsoft.com/office/drawing/2014/main" val="2446178727"/>
                  </a:ext>
                </a:extLst>
              </a:tr>
              <a:tr h="187004">
                <a:tc rowSpan="4">
                  <a:txBody>
                    <a:bodyPr/>
                    <a:lstStyle/>
                    <a:p>
                      <a:pPr algn="l" fontAlgn="ctr"/>
                      <a:r>
                        <a:rPr lang="en-US" altLang="ja-JP" sz="900" u="none" strike="noStrike" dirty="0">
                          <a:effectLst/>
                        </a:rPr>
                        <a:t>7.</a:t>
                      </a:r>
                      <a:r>
                        <a:rPr lang="ja-JP" altLang="en-US" sz="900" u="none" strike="noStrike" dirty="0">
                          <a:effectLst/>
                        </a:rPr>
                        <a:t>組込み</a:t>
                      </a:r>
                      <a:r>
                        <a:rPr lang="en-US" altLang="ja-JP" sz="900" u="none" strike="noStrike" dirty="0">
                          <a:effectLst/>
                        </a:rPr>
                        <a:t>/IoT</a:t>
                      </a:r>
                      <a:r>
                        <a:rPr lang="ja-JP" altLang="en-US" sz="900" u="none" strike="noStrike" dirty="0">
                          <a:effectLst/>
                        </a:rPr>
                        <a:t>システム「産業」の環境改善に関する取り組み</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9486" marR="9486" marT="9486" marB="0"/>
                </a:tc>
                <a:tc>
                  <a:txBody>
                    <a:bodyPr/>
                    <a:lstStyle/>
                    <a:p>
                      <a:pPr algn="l" fontAlgn="ctr"/>
                      <a:r>
                        <a:rPr lang="en-US" sz="900" u="none" strike="noStrike" dirty="0">
                          <a:effectLst/>
                        </a:rPr>
                        <a:t>Q28</a:t>
                      </a:r>
                      <a:endParaRPr 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113823" marR="9486" marT="9486" marB="0">
                    <a:lnB w="12700" cap="flat" cmpd="sng" algn="ctr">
                      <a:solidFill>
                        <a:srgbClr val="0070C0"/>
                      </a:solidFill>
                      <a:prstDash val="sysDot"/>
                      <a:round/>
                      <a:headEnd type="none" w="med" len="med"/>
                      <a:tailEnd type="none" w="med" len="med"/>
                    </a:lnB>
                  </a:tcPr>
                </a:tc>
                <a:tc>
                  <a:txBody>
                    <a:bodyPr/>
                    <a:lstStyle/>
                    <a:p>
                      <a:pPr algn="l" fontAlgn="ctr"/>
                      <a:r>
                        <a:rPr lang="ja-JP" altLang="en-US" sz="900" u="none" strike="noStrike" dirty="0">
                          <a:effectLst/>
                        </a:rPr>
                        <a:t>経済産業省の制度・ガイドライン等の利活用の状況</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9486" marR="9486" marT="9486" marB="0">
                    <a:lnB w="12700" cap="flat" cmpd="sng" algn="ctr">
                      <a:solidFill>
                        <a:srgbClr val="0070C0"/>
                      </a:solidFill>
                      <a:prstDash val="sysDot"/>
                      <a:round/>
                      <a:headEnd type="none" w="med" len="med"/>
                      <a:tailEnd type="none" w="med" len="med"/>
                    </a:lnB>
                  </a:tcPr>
                </a:tc>
                <a:extLst>
                  <a:ext uri="{0D108BD9-81ED-4DB2-BD59-A6C34878D82A}">
                    <a16:rowId xmlns:a16="http://schemas.microsoft.com/office/drawing/2014/main" val="1806210663"/>
                  </a:ext>
                </a:extLst>
              </a:tr>
              <a:tr h="187004">
                <a:tc vMerge="1">
                  <a:txBody>
                    <a:bodyPr/>
                    <a:lstStyle/>
                    <a:p>
                      <a:endParaRPr kumimoji="1" lang="ja-JP" altLang="en-US"/>
                    </a:p>
                  </a:txBody>
                  <a:tcPr/>
                </a:tc>
                <a:tc>
                  <a:txBody>
                    <a:bodyPr/>
                    <a:lstStyle/>
                    <a:p>
                      <a:pPr algn="l" fontAlgn="ctr"/>
                      <a:r>
                        <a:rPr lang="en-US" sz="900" u="none" strike="noStrike" dirty="0">
                          <a:effectLst/>
                        </a:rPr>
                        <a:t>Q29</a:t>
                      </a:r>
                      <a:endParaRPr 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113823" marR="9486" marT="9486" marB="0">
                    <a:lnT w="12700" cap="flat" cmpd="sng" algn="ctr">
                      <a:solidFill>
                        <a:srgbClr val="0070C0"/>
                      </a:solidFill>
                      <a:prstDash val="sysDot"/>
                      <a:round/>
                      <a:headEnd type="none" w="med" len="med"/>
                      <a:tailEnd type="none" w="med" len="med"/>
                    </a:lnT>
                    <a:lnB w="12700" cap="flat" cmpd="sng" algn="ctr">
                      <a:solidFill>
                        <a:srgbClr val="0070C0"/>
                      </a:solidFill>
                      <a:prstDash val="sysDot"/>
                      <a:round/>
                      <a:headEnd type="none" w="med" len="med"/>
                      <a:tailEnd type="none" w="med" len="med"/>
                    </a:lnB>
                  </a:tcPr>
                </a:tc>
                <a:tc>
                  <a:txBody>
                    <a:bodyPr/>
                    <a:lstStyle/>
                    <a:p>
                      <a:pPr algn="l"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IPA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報告書・成果物・手法等の活用状況</a:t>
                      </a:r>
                    </a:p>
                  </a:txBody>
                  <a:tcPr marL="9486" marR="9486" marT="9486" marB="0">
                    <a:lnT w="12700" cap="flat" cmpd="sng" algn="ctr">
                      <a:solidFill>
                        <a:srgbClr val="0070C0"/>
                      </a:solidFill>
                      <a:prstDash val="sysDot"/>
                      <a:round/>
                      <a:headEnd type="none" w="med" len="med"/>
                      <a:tailEnd type="none" w="med" len="med"/>
                    </a:lnT>
                    <a:lnB w="12700" cap="flat" cmpd="sng" algn="ctr">
                      <a:solidFill>
                        <a:srgbClr val="0070C0"/>
                      </a:solidFill>
                      <a:prstDash val="sysDot"/>
                      <a:round/>
                      <a:headEnd type="none" w="med" len="med"/>
                      <a:tailEnd type="none" w="med" len="med"/>
                    </a:lnB>
                  </a:tcPr>
                </a:tc>
                <a:extLst>
                  <a:ext uri="{0D108BD9-81ED-4DB2-BD59-A6C34878D82A}">
                    <a16:rowId xmlns:a16="http://schemas.microsoft.com/office/drawing/2014/main" val="1663572342"/>
                  </a:ext>
                </a:extLst>
              </a:tr>
              <a:tr h="187004">
                <a:tc vMerge="1">
                  <a:txBody>
                    <a:bodyPr/>
                    <a:lstStyle/>
                    <a:p>
                      <a:endParaRPr kumimoji="1" lang="ja-JP" altLang="en-US"/>
                    </a:p>
                  </a:txBody>
                  <a:tcPr/>
                </a:tc>
                <a:tc>
                  <a:txBody>
                    <a:bodyPr/>
                    <a:lstStyle/>
                    <a:p>
                      <a:pPr algn="l" fontAlgn="ctr"/>
                      <a:r>
                        <a:rPr lang="en-US" sz="900" u="none" strike="noStrike" dirty="0">
                          <a:effectLst/>
                        </a:rPr>
                        <a:t>Q30</a:t>
                      </a:r>
                      <a:endParaRPr 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113823" marR="9486" marT="9486" marB="0">
                    <a:lnT w="12700" cap="flat" cmpd="sng" algn="ctr">
                      <a:solidFill>
                        <a:srgbClr val="0070C0"/>
                      </a:solidFill>
                      <a:prstDash val="sysDot"/>
                      <a:round/>
                      <a:headEnd type="none" w="med" len="med"/>
                      <a:tailEnd type="none" w="med" len="med"/>
                    </a:lnT>
                  </a:tcPr>
                </a:tc>
                <a:tc>
                  <a:txBody>
                    <a:bodyPr/>
                    <a:lstStyle/>
                    <a:p>
                      <a:pPr algn="l" fontAlgn="ctr"/>
                      <a:r>
                        <a:rPr lang="ja-JP" altLang="en-US" sz="900" u="none" strike="noStrike" dirty="0">
                          <a:effectLst/>
                        </a:rPr>
                        <a:t>政府や</a:t>
                      </a:r>
                      <a:r>
                        <a:rPr lang="en-US" altLang="ja-JP" sz="900" u="none" strike="noStrike" dirty="0">
                          <a:effectLst/>
                        </a:rPr>
                        <a:t>IPA</a:t>
                      </a:r>
                      <a:r>
                        <a:rPr lang="ja-JP" altLang="en-US" sz="900" u="none" strike="noStrike" dirty="0">
                          <a:effectLst/>
                        </a:rPr>
                        <a:t>が取るべき施策に関する要望</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9486" marR="9486" marT="9486" marB="0">
                    <a:lnT w="12700" cap="flat" cmpd="sng" algn="ctr">
                      <a:solidFill>
                        <a:srgbClr val="0070C0"/>
                      </a:solidFill>
                      <a:prstDash val="sysDot"/>
                      <a:round/>
                      <a:headEnd type="none" w="med" len="med"/>
                      <a:tailEnd type="none" w="med" len="med"/>
                    </a:lnT>
                  </a:tcPr>
                </a:tc>
                <a:extLst>
                  <a:ext uri="{0D108BD9-81ED-4DB2-BD59-A6C34878D82A}">
                    <a16:rowId xmlns:a16="http://schemas.microsoft.com/office/drawing/2014/main" val="2872365368"/>
                  </a:ext>
                </a:extLst>
              </a:tr>
              <a:tr h="159068">
                <a:tc vMerge="1">
                  <a:txBody>
                    <a:bodyPr/>
                    <a:lstStyle/>
                    <a:p>
                      <a:pPr algn="l" fontAlgn="ct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9486" marR="9486" marT="9486" marB="0"/>
                </a:tc>
                <a:tc>
                  <a:txBody>
                    <a:bodyPr/>
                    <a:lstStyle/>
                    <a:p>
                      <a:pPr marL="0" marR="0" lvl="0" indent="0" algn="l" defTabSz="963517" rtl="0" eaLnBrk="1" fontAlgn="ctr" latinLnBrk="0" hangingPunct="1">
                        <a:lnSpc>
                          <a:spcPct val="100000"/>
                        </a:lnSpc>
                        <a:spcBef>
                          <a:spcPts val="0"/>
                        </a:spcBef>
                        <a:spcAft>
                          <a:spcPts val="0"/>
                        </a:spcAft>
                        <a:buClrTx/>
                        <a:buSzTx/>
                        <a:buFontTx/>
                        <a:buNone/>
                        <a:tabLst/>
                        <a:defRPr/>
                      </a:pPr>
                      <a:r>
                        <a:rPr lang="en-US" altLang="ja-JP" sz="900" u="none" strike="noStrike" dirty="0">
                          <a:effectLst/>
                        </a:rPr>
                        <a:t>Q31</a:t>
                      </a:r>
                      <a:endParaRPr 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113823" marR="9486" marT="9486" marB="0"/>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今後調査に加えるべき項目、調査してほしい項目</a:t>
                      </a:r>
                    </a:p>
                  </a:txBody>
                  <a:tcPr marL="9486" marR="9486" marT="9486" marB="0"/>
                </a:tc>
                <a:extLst>
                  <a:ext uri="{0D108BD9-81ED-4DB2-BD59-A6C34878D82A}">
                    <a16:rowId xmlns:a16="http://schemas.microsoft.com/office/drawing/2014/main" val="466789496"/>
                  </a:ext>
                </a:extLst>
              </a:tr>
              <a:tr h="187004">
                <a:tc>
                  <a:txBody>
                    <a:bodyPr/>
                    <a:lstStyle/>
                    <a:p>
                      <a:pPr algn="l" fontAlgn="ctr"/>
                      <a:r>
                        <a:rPr lang="ja-JP" altLang="en-US" sz="900" u="none" strike="noStrike" dirty="0">
                          <a:effectLst/>
                        </a:rPr>
                        <a:t>ヒアリング調査についてのご協力のお願い</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9486" marR="9486" marT="9486" marB="0"/>
                </a:tc>
                <a:tc>
                  <a:txBody>
                    <a:bodyPr/>
                    <a:lstStyle/>
                    <a:p>
                      <a:pPr algn="l" fontAlgn="ctr"/>
                      <a:r>
                        <a:rPr lang="en-US" sz="900" u="none" strike="noStrike" dirty="0">
                          <a:effectLst/>
                        </a:rPr>
                        <a:t>Q32</a:t>
                      </a:r>
                      <a:endParaRPr 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113823" marR="9486" marT="9486" marB="0"/>
                </a:tc>
                <a:tc>
                  <a:txBody>
                    <a:bodyPr/>
                    <a:lstStyle/>
                    <a:p>
                      <a:pPr algn="l" fontAlgn="ctr"/>
                      <a:r>
                        <a:rPr lang="ja-JP" altLang="en-US" sz="900" u="none" strike="noStrike" dirty="0">
                          <a:effectLst/>
                        </a:rPr>
                        <a:t>ヒアリング調査への協力可否</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9486" marR="9486" marT="9486" marB="0"/>
                </a:tc>
                <a:extLst>
                  <a:ext uri="{0D108BD9-81ED-4DB2-BD59-A6C34878D82A}">
                    <a16:rowId xmlns:a16="http://schemas.microsoft.com/office/drawing/2014/main" val="1162249720"/>
                  </a:ext>
                </a:extLst>
              </a:tr>
            </a:tbl>
          </a:graphicData>
        </a:graphic>
      </p:graphicFrame>
      <p:sp>
        <p:nvSpPr>
          <p:cNvPr id="7" name="タイトル 9">
            <a:extLst>
              <a:ext uri="{FF2B5EF4-FFF2-40B4-BE49-F238E27FC236}">
                <a16:creationId xmlns:a16="http://schemas.microsoft.com/office/drawing/2014/main" id="{D47B61B7-86BE-4D32-B290-6D6F2397576A}"/>
              </a:ext>
            </a:extLst>
          </p:cNvPr>
          <p:cNvSpPr txBox="1">
            <a:spLocks/>
          </p:cNvSpPr>
          <p:nvPr/>
        </p:nvSpPr>
        <p:spPr>
          <a:xfrm>
            <a:off x="611188" y="449784"/>
            <a:ext cx="9105231" cy="607293"/>
          </a:xfrm>
          <a:prstGeom prst="rect">
            <a:avLst/>
          </a:prstGeom>
          <a:solidFill>
            <a:schemeClr val="accent1">
              <a:lumMod val="20000"/>
              <a:lumOff val="80000"/>
            </a:schemeClr>
          </a:solidFill>
          <a:ln>
            <a:solidFill>
              <a:schemeClr val="bg1">
                <a:lumMod val="65000"/>
              </a:schemeClr>
            </a:solidFill>
          </a:ln>
        </p:spPr>
        <p:txBody>
          <a:bodyPr vert="horz" lIns="96364" tIns="48182" rIns="96364" bIns="48182" rtlCol="0" anchor="ctr">
            <a:noAutofit/>
          </a:bodyPr>
          <a:lstStyle>
            <a:lvl1pPr algn="l" defTabSz="914400" rtl="0" eaLnBrk="1" latinLnBrk="0" hangingPunct="1">
              <a:spcBef>
                <a:spcPct val="0"/>
              </a:spcBef>
              <a:buNone/>
              <a:defRPr kumimoji="1" sz="2000" b="0" kern="1200">
                <a:solidFill>
                  <a:schemeClr val="tx1"/>
                </a:solidFill>
                <a:latin typeface="游ゴシック Medium" panose="020B0500000000000000" pitchFamily="50" charset="-128"/>
                <a:ea typeface="游ゴシック Medium" panose="020B0500000000000000" pitchFamily="50" charset="-128"/>
                <a:cs typeface="+mj-cs"/>
              </a:defRPr>
            </a:lvl1pPr>
          </a:lstStyle>
          <a:p>
            <a:r>
              <a:rPr lang="en-US" altLang="ja-JP" sz="2529" dirty="0">
                <a:latin typeface="+mj-ea"/>
                <a:ea typeface="+mj-ea"/>
              </a:rPr>
              <a:t>Ⅳ.</a:t>
            </a:r>
            <a:r>
              <a:rPr lang="ja-JP" altLang="en-US" sz="2529" dirty="0">
                <a:latin typeface="+mj-ea"/>
                <a:ea typeface="+mj-ea"/>
              </a:rPr>
              <a:t>調査項目</a:t>
            </a:r>
          </a:p>
        </p:txBody>
      </p:sp>
      <p:sp>
        <p:nvSpPr>
          <p:cNvPr id="8" name="Rectangle 7">
            <a:extLst>
              <a:ext uri="{FF2B5EF4-FFF2-40B4-BE49-F238E27FC236}">
                <a16:creationId xmlns:a16="http://schemas.microsoft.com/office/drawing/2014/main" id="{FDF98AB5-7DB3-4F59-ADB2-1772595D1E69}"/>
              </a:ext>
            </a:extLst>
          </p:cNvPr>
          <p:cNvSpPr txBox="1">
            <a:spLocks noChangeArrowheads="1"/>
          </p:cNvSpPr>
          <p:nvPr/>
        </p:nvSpPr>
        <p:spPr>
          <a:xfrm>
            <a:off x="9905620" y="6994210"/>
            <a:ext cx="493200" cy="232475"/>
          </a:xfrm>
          <a:prstGeom prst="rect">
            <a:avLst/>
          </a:prstGeom>
          <a:ln/>
        </p:spPr>
        <p:txBody>
          <a:bodyPr/>
          <a:lstStyle>
            <a:defPPr>
              <a:defRPr lang="ja-JP"/>
            </a:defPPr>
            <a:lvl1pPr marL="0" algn="ctr" defTabSz="971913" rtl="0" eaLnBrk="1" latinLnBrk="0" hangingPunct="1">
              <a:defRPr kumimoji="1" sz="1053" kern="1200">
                <a:solidFill>
                  <a:schemeClr val="tx1"/>
                </a:solidFill>
                <a:latin typeface="Meiryo UI" panose="020B0604030504040204" pitchFamily="50" charset="-128"/>
                <a:ea typeface="Meiryo UI" panose="020B0604030504040204" pitchFamily="50" charset="-128"/>
                <a:cs typeface="+mn-cs"/>
              </a:defRPr>
            </a:lvl1pPr>
            <a:lvl2pPr marL="485957" algn="l" defTabSz="971913" rtl="0" eaLnBrk="1" latinLnBrk="0" hangingPunct="1">
              <a:defRPr kumimoji="1" sz="1914" kern="1200">
                <a:solidFill>
                  <a:schemeClr val="tx1"/>
                </a:solidFill>
                <a:latin typeface="+mn-lt"/>
                <a:ea typeface="+mn-ea"/>
                <a:cs typeface="+mn-cs"/>
              </a:defRPr>
            </a:lvl2pPr>
            <a:lvl3pPr marL="971913" algn="l" defTabSz="971913" rtl="0" eaLnBrk="1" latinLnBrk="0" hangingPunct="1">
              <a:defRPr kumimoji="1" sz="1914" kern="1200">
                <a:solidFill>
                  <a:schemeClr val="tx1"/>
                </a:solidFill>
                <a:latin typeface="+mn-lt"/>
                <a:ea typeface="+mn-ea"/>
                <a:cs typeface="+mn-cs"/>
              </a:defRPr>
            </a:lvl3pPr>
            <a:lvl4pPr marL="1457871" algn="l" defTabSz="971913" rtl="0" eaLnBrk="1" latinLnBrk="0" hangingPunct="1">
              <a:defRPr kumimoji="1" sz="1914" kern="1200">
                <a:solidFill>
                  <a:schemeClr val="tx1"/>
                </a:solidFill>
                <a:latin typeface="+mn-lt"/>
                <a:ea typeface="+mn-ea"/>
                <a:cs typeface="+mn-cs"/>
              </a:defRPr>
            </a:lvl4pPr>
            <a:lvl5pPr marL="1943828" algn="l" defTabSz="971913" rtl="0" eaLnBrk="1" latinLnBrk="0" hangingPunct="1">
              <a:defRPr kumimoji="1" sz="1914" kern="1200">
                <a:solidFill>
                  <a:schemeClr val="tx1"/>
                </a:solidFill>
                <a:latin typeface="+mn-lt"/>
                <a:ea typeface="+mn-ea"/>
                <a:cs typeface="+mn-cs"/>
              </a:defRPr>
            </a:lvl5pPr>
            <a:lvl6pPr marL="2429784" algn="l" defTabSz="971913" rtl="0" eaLnBrk="1" latinLnBrk="0" hangingPunct="1">
              <a:defRPr kumimoji="1" sz="1914" kern="1200">
                <a:solidFill>
                  <a:schemeClr val="tx1"/>
                </a:solidFill>
                <a:latin typeface="+mn-lt"/>
                <a:ea typeface="+mn-ea"/>
                <a:cs typeface="+mn-cs"/>
              </a:defRPr>
            </a:lvl6pPr>
            <a:lvl7pPr marL="2915741" algn="l" defTabSz="971913" rtl="0" eaLnBrk="1" latinLnBrk="0" hangingPunct="1">
              <a:defRPr kumimoji="1" sz="1914" kern="1200">
                <a:solidFill>
                  <a:schemeClr val="tx1"/>
                </a:solidFill>
                <a:latin typeface="+mn-lt"/>
                <a:ea typeface="+mn-ea"/>
                <a:cs typeface="+mn-cs"/>
              </a:defRPr>
            </a:lvl7pPr>
            <a:lvl8pPr marL="3401698" algn="l" defTabSz="971913" rtl="0" eaLnBrk="1" latinLnBrk="0" hangingPunct="1">
              <a:defRPr kumimoji="1" sz="1914" kern="1200">
                <a:solidFill>
                  <a:schemeClr val="tx1"/>
                </a:solidFill>
                <a:latin typeface="+mn-lt"/>
                <a:ea typeface="+mn-ea"/>
                <a:cs typeface="+mn-cs"/>
              </a:defRPr>
            </a:lvl8pPr>
            <a:lvl9pPr marL="3887655" algn="l" defTabSz="971913" rtl="0" eaLnBrk="1" latinLnBrk="0" hangingPunct="1">
              <a:defRPr kumimoji="1" sz="1914" kern="1200">
                <a:solidFill>
                  <a:schemeClr val="tx1"/>
                </a:solidFill>
                <a:latin typeface="+mn-lt"/>
                <a:ea typeface="+mn-ea"/>
                <a:cs typeface="+mn-cs"/>
              </a:defRPr>
            </a:lvl9pPr>
          </a:lstStyle>
          <a:p>
            <a:fld id="{DBFB1F43-6F2E-4538-AABB-23AEDF146290}" type="slidenum">
              <a:rPr lang="ja-JP" altLang="en-US" smtClean="0"/>
              <a:pPr/>
              <a:t>9</a:t>
            </a:fld>
            <a:endParaRPr lang="ja-JP" altLang="en-US" dirty="0"/>
          </a:p>
        </p:txBody>
      </p:sp>
    </p:spTree>
    <p:extLst>
      <p:ext uri="{BB962C8B-B14F-4D97-AF65-F5344CB8AC3E}">
        <p14:creationId xmlns:p14="http://schemas.microsoft.com/office/powerpoint/2010/main" val="56588915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99</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07893"/>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Q10.</a:t>
            </a:r>
            <a:r>
              <a:rPr lang="ja-JP" altLang="en-US" sz="2065" b="1" dirty="0">
                <a:latin typeface="MS UI Gothic" panose="020B0600070205080204" pitchFamily="50" charset="-128"/>
                <a:ea typeface="MS UI Gothic" panose="020B0600070205080204" pitchFamily="50" charset="-128"/>
              </a:rPr>
              <a:t>事業の優位性（技術開発力） 業態区分別　</a:t>
            </a:r>
          </a:p>
        </p:txBody>
      </p:sp>
      <p:sp>
        <p:nvSpPr>
          <p:cNvPr id="5" name="テキスト ボックス 4"/>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エンドユーザー、</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r>
              <a:rPr lang="en-US" altLang="ja-JP" sz="1400" dirty="0"/>
              <a:t>F.</a:t>
            </a:r>
            <a:r>
              <a:rPr lang="ja-JP" altLang="en-US" sz="1400" dirty="0"/>
              <a:t>その他</a:t>
            </a:r>
            <a:endParaRPr lang="en-US" altLang="ja-JP" sz="1400" dirty="0"/>
          </a:p>
        </p:txBody>
      </p:sp>
      <p:graphicFrame>
        <p:nvGraphicFramePr>
          <p:cNvPr id="6" name="グラフ 5"/>
          <p:cNvGraphicFramePr>
            <a:graphicFrameLocks/>
          </p:cNvGraphicFramePr>
          <p:nvPr>
            <p:extLst>
              <p:ext uri="{D42A27DB-BD31-4B8C-83A1-F6EECF244321}">
                <p14:modId xmlns:p14="http://schemas.microsoft.com/office/powerpoint/2010/main" val="867927028"/>
              </p:ext>
            </p:extLst>
          </p:nvPr>
        </p:nvGraphicFramePr>
        <p:xfrm>
          <a:off x="1483356" y="1138394"/>
          <a:ext cx="7472688" cy="51035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6233515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100</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07893"/>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Q10.</a:t>
            </a:r>
            <a:r>
              <a:rPr lang="ja-JP" altLang="en-US" sz="2065" b="1" dirty="0">
                <a:latin typeface="MS UI Gothic" panose="020B0600070205080204" pitchFamily="50" charset="-128"/>
                <a:ea typeface="MS UI Gothic" panose="020B0600070205080204" pitchFamily="50" charset="-128"/>
              </a:rPr>
              <a:t>事業の優位性（製品の品質） 業態区分別</a:t>
            </a:r>
          </a:p>
        </p:txBody>
      </p:sp>
      <p:sp>
        <p:nvSpPr>
          <p:cNvPr id="5" name="テキスト ボックス 4"/>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エンドユーザー、</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r>
              <a:rPr lang="en-US" altLang="ja-JP" sz="1400" dirty="0"/>
              <a:t>F.</a:t>
            </a:r>
            <a:r>
              <a:rPr lang="ja-JP" altLang="en-US" sz="1400" dirty="0"/>
              <a:t>その他</a:t>
            </a:r>
            <a:endParaRPr lang="en-US" altLang="ja-JP" sz="1400" dirty="0"/>
          </a:p>
        </p:txBody>
      </p:sp>
      <p:graphicFrame>
        <p:nvGraphicFramePr>
          <p:cNvPr id="6" name="グラフ 5"/>
          <p:cNvGraphicFramePr>
            <a:graphicFrameLocks/>
          </p:cNvGraphicFramePr>
          <p:nvPr>
            <p:extLst>
              <p:ext uri="{D42A27DB-BD31-4B8C-83A1-F6EECF244321}">
                <p14:modId xmlns:p14="http://schemas.microsoft.com/office/powerpoint/2010/main" val="3594662882"/>
              </p:ext>
            </p:extLst>
          </p:nvPr>
        </p:nvGraphicFramePr>
        <p:xfrm>
          <a:off x="1483356" y="1138394"/>
          <a:ext cx="7472688" cy="51035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576447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101</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07893"/>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Q10.</a:t>
            </a:r>
            <a:r>
              <a:rPr lang="ja-JP" altLang="en-US" sz="2065" b="1" dirty="0">
                <a:latin typeface="MS UI Gothic" panose="020B0600070205080204" pitchFamily="50" charset="-128"/>
                <a:ea typeface="MS UI Gothic" panose="020B0600070205080204" pitchFamily="50" charset="-128"/>
              </a:rPr>
              <a:t>事業の優位性（商品企画力・マーケティング力） 業態区分別</a:t>
            </a:r>
          </a:p>
        </p:txBody>
      </p:sp>
      <p:sp>
        <p:nvSpPr>
          <p:cNvPr id="5" name="テキスト ボックス 4"/>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エンドユーザー、</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r>
              <a:rPr lang="en-US" altLang="ja-JP" sz="1400" dirty="0"/>
              <a:t>F.</a:t>
            </a:r>
            <a:r>
              <a:rPr lang="ja-JP" altLang="en-US" sz="1400" dirty="0"/>
              <a:t>その他</a:t>
            </a:r>
            <a:endParaRPr lang="en-US" altLang="ja-JP" sz="1400" dirty="0"/>
          </a:p>
        </p:txBody>
      </p:sp>
      <p:graphicFrame>
        <p:nvGraphicFramePr>
          <p:cNvPr id="6" name="グラフ 5"/>
          <p:cNvGraphicFramePr>
            <a:graphicFrameLocks/>
          </p:cNvGraphicFramePr>
          <p:nvPr>
            <p:extLst>
              <p:ext uri="{D42A27DB-BD31-4B8C-83A1-F6EECF244321}">
                <p14:modId xmlns:p14="http://schemas.microsoft.com/office/powerpoint/2010/main" val="1951024791"/>
              </p:ext>
            </p:extLst>
          </p:nvPr>
        </p:nvGraphicFramePr>
        <p:xfrm>
          <a:off x="1483356" y="1138394"/>
          <a:ext cx="7472688" cy="51035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4228614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102</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07893"/>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Q10.</a:t>
            </a:r>
            <a:r>
              <a:rPr lang="ja-JP" altLang="en-US" sz="2065" b="1" dirty="0">
                <a:latin typeface="MS UI Gothic" panose="020B0600070205080204" pitchFamily="50" charset="-128"/>
                <a:ea typeface="MS UI Gothic" panose="020B0600070205080204" pitchFamily="50" charset="-128"/>
              </a:rPr>
              <a:t>事業の優位性（生産自動化・省力化） 業態区分別</a:t>
            </a:r>
          </a:p>
        </p:txBody>
      </p:sp>
      <p:sp>
        <p:nvSpPr>
          <p:cNvPr id="5" name="テキスト ボックス 4"/>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エンドユーザー、</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r>
              <a:rPr lang="en-US" altLang="ja-JP" sz="1400" dirty="0"/>
              <a:t>F.</a:t>
            </a:r>
            <a:r>
              <a:rPr lang="ja-JP" altLang="en-US" sz="1400" dirty="0"/>
              <a:t>その他</a:t>
            </a:r>
            <a:endParaRPr lang="en-US" altLang="ja-JP" sz="1400" dirty="0"/>
          </a:p>
        </p:txBody>
      </p:sp>
      <p:graphicFrame>
        <p:nvGraphicFramePr>
          <p:cNvPr id="6" name="グラフ 5"/>
          <p:cNvGraphicFramePr>
            <a:graphicFrameLocks/>
          </p:cNvGraphicFramePr>
          <p:nvPr>
            <p:extLst>
              <p:ext uri="{D42A27DB-BD31-4B8C-83A1-F6EECF244321}">
                <p14:modId xmlns:p14="http://schemas.microsoft.com/office/powerpoint/2010/main" val="58628706"/>
              </p:ext>
            </p:extLst>
          </p:nvPr>
        </p:nvGraphicFramePr>
        <p:xfrm>
          <a:off x="1483356" y="1138394"/>
          <a:ext cx="7472688" cy="51035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3420463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103</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07893"/>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Q10.</a:t>
            </a:r>
            <a:r>
              <a:rPr lang="ja-JP" altLang="en-US" sz="2065" b="1" dirty="0">
                <a:latin typeface="MS UI Gothic" panose="020B0600070205080204" pitchFamily="50" charset="-128"/>
                <a:ea typeface="MS UI Gothic" panose="020B0600070205080204" pitchFamily="50" charset="-128"/>
              </a:rPr>
              <a:t>事業の優位性（現場の課題発見力・問題解決力） 業態区分別</a:t>
            </a:r>
          </a:p>
        </p:txBody>
      </p:sp>
      <p:sp>
        <p:nvSpPr>
          <p:cNvPr id="5" name="テキスト ボックス 4"/>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エンドユーザー、</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r>
              <a:rPr lang="en-US" altLang="ja-JP" sz="1400" dirty="0"/>
              <a:t>F.</a:t>
            </a:r>
            <a:r>
              <a:rPr lang="ja-JP" altLang="en-US" sz="1400" dirty="0"/>
              <a:t>その他</a:t>
            </a:r>
            <a:endParaRPr lang="en-US" altLang="ja-JP" sz="1400" dirty="0"/>
          </a:p>
        </p:txBody>
      </p:sp>
      <p:graphicFrame>
        <p:nvGraphicFramePr>
          <p:cNvPr id="6" name="グラフ 5"/>
          <p:cNvGraphicFramePr>
            <a:graphicFrameLocks/>
          </p:cNvGraphicFramePr>
          <p:nvPr>
            <p:extLst>
              <p:ext uri="{D42A27DB-BD31-4B8C-83A1-F6EECF244321}">
                <p14:modId xmlns:p14="http://schemas.microsoft.com/office/powerpoint/2010/main" val="3951805507"/>
              </p:ext>
            </p:extLst>
          </p:nvPr>
        </p:nvGraphicFramePr>
        <p:xfrm>
          <a:off x="1483356" y="1138394"/>
          <a:ext cx="7472688" cy="51035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167456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104</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07893"/>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Q10.</a:t>
            </a:r>
            <a:r>
              <a:rPr lang="ja-JP" altLang="en-US" sz="2065" b="1" dirty="0">
                <a:latin typeface="MS UI Gothic" panose="020B0600070205080204" pitchFamily="50" charset="-128"/>
                <a:ea typeface="MS UI Gothic" panose="020B0600070205080204" pitchFamily="50" charset="-128"/>
              </a:rPr>
              <a:t>事業の優位性</a:t>
            </a:r>
            <a:r>
              <a:rPr lang="zh-TW" altLang="en-US" sz="2065" b="1" dirty="0">
                <a:latin typeface="MS UI Gothic" panose="020B0600070205080204" pitchFamily="50" charset="-128"/>
                <a:ea typeface="MS UI Gothic" panose="020B0600070205080204" pitchFamily="50" charset="-128"/>
              </a:rPr>
              <a:t>　産業構造区分別</a:t>
            </a:r>
            <a:endParaRPr lang="ja-JP" altLang="en-US" sz="2065" b="1" dirty="0">
              <a:latin typeface="MS UI Gothic" panose="020B0600070205080204" pitchFamily="50" charset="-128"/>
              <a:ea typeface="MS UI Gothic" panose="020B0600070205080204" pitchFamily="50" charset="-128"/>
            </a:endParaRPr>
          </a:p>
        </p:txBody>
      </p:sp>
      <p:sp>
        <p:nvSpPr>
          <p:cNvPr id="5" name="テキスト ボックス 4"/>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エンドユーザー、</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p:txBody>
      </p:sp>
      <p:graphicFrame>
        <p:nvGraphicFramePr>
          <p:cNvPr id="6" name="グラフ 5"/>
          <p:cNvGraphicFramePr>
            <a:graphicFrameLocks/>
          </p:cNvGraphicFramePr>
          <p:nvPr>
            <p:extLst>
              <p:ext uri="{D42A27DB-BD31-4B8C-83A1-F6EECF244321}">
                <p14:modId xmlns:p14="http://schemas.microsoft.com/office/powerpoint/2010/main" val="2981150075"/>
              </p:ext>
            </p:extLst>
          </p:nvPr>
        </p:nvGraphicFramePr>
        <p:xfrm>
          <a:off x="1403276" y="1530144"/>
          <a:ext cx="7416824" cy="53283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556745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105</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Q10.</a:t>
            </a:r>
            <a:r>
              <a:rPr lang="ja-JP" altLang="en-US" sz="2065" b="1" dirty="0">
                <a:latin typeface="MS UI Gothic" panose="020B0600070205080204" pitchFamily="50" charset="-128"/>
                <a:ea typeface="MS UI Gothic" panose="020B0600070205080204" pitchFamily="50" charset="-128"/>
              </a:rPr>
              <a:t>事業の優位性（クロス集計）</a:t>
            </a:r>
          </a:p>
        </p:txBody>
      </p:sp>
      <p:sp>
        <p:nvSpPr>
          <p:cNvPr id="5" name="テキスト ボックス 4"/>
          <p:cNvSpPr txBox="1"/>
          <p:nvPr/>
        </p:nvSpPr>
        <p:spPr>
          <a:xfrm>
            <a:off x="515394" y="750100"/>
            <a:ext cx="9028230" cy="523220"/>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a:p>
            <a:r>
              <a:rPr lang="ja-JP" altLang="en-US" sz="1400" dirty="0"/>
              <a:t>クロス集計の軸：従業員数</a:t>
            </a:r>
          </a:p>
        </p:txBody>
      </p:sp>
      <p:graphicFrame>
        <p:nvGraphicFramePr>
          <p:cNvPr id="7" name="グラフ 6"/>
          <p:cNvGraphicFramePr>
            <a:graphicFrameLocks/>
          </p:cNvGraphicFramePr>
          <p:nvPr>
            <p:extLst>
              <p:ext uri="{D42A27DB-BD31-4B8C-83A1-F6EECF244321}">
                <p14:modId xmlns:p14="http://schemas.microsoft.com/office/powerpoint/2010/main" val="59117900"/>
              </p:ext>
            </p:extLst>
          </p:nvPr>
        </p:nvGraphicFramePr>
        <p:xfrm>
          <a:off x="1043236" y="1601912"/>
          <a:ext cx="8136904" cy="53922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6426620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106</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Q10.</a:t>
            </a:r>
            <a:r>
              <a:rPr lang="ja-JP" altLang="en-US" sz="2065" b="1" dirty="0">
                <a:latin typeface="MS UI Gothic" panose="020B0600070205080204" pitchFamily="50" charset="-128"/>
                <a:ea typeface="MS UI Gothic" panose="020B0600070205080204" pitchFamily="50" charset="-128"/>
              </a:rPr>
              <a:t>事業の優位性（クロス集計）</a:t>
            </a:r>
          </a:p>
        </p:txBody>
      </p:sp>
      <p:sp>
        <p:nvSpPr>
          <p:cNvPr id="5" name="テキスト ボックス 4"/>
          <p:cNvSpPr txBox="1"/>
          <p:nvPr/>
        </p:nvSpPr>
        <p:spPr>
          <a:xfrm>
            <a:off x="515394" y="750100"/>
            <a:ext cx="9028230" cy="523220"/>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a:p>
            <a:r>
              <a:rPr lang="ja-JP" altLang="en-US" sz="1400" dirty="0"/>
              <a:t>クロス集計の軸：</a:t>
            </a:r>
            <a:r>
              <a:rPr lang="en-US" altLang="ja-JP" sz="1400" dirty="0"/>
              <a:t>IoT</a:t>
            </a:r>
            <a:r>
              <a:rPr lang="ja-JP" altLang="en-US" sz="1400" dirty="0"/>
              <a:t>事業分野の有無</a:t>
            </a:r>
          </a:p>
        </p:txBody>
      </p:sp>
      <p:graphicFrame>
        <p:nvGraphicFramePr>
          <p:cNvPr id="7" name="グラフ 6"/>
          <p:cNvGraphicFramePr>
            <a:graphicFrameLocks/>
          </p:cNvGraphicFramePr>
          <p:nvPr>
            <p:extLst>
              <p:ext uri="{D42A27DB-BD31-4B8C-83A1-F6EECF244321}">
                <p14:modId xmlns:p14="http://schemas.microsoft.com/office/powerpoint/2010/main" val="949137855"/>
              </p:ext>
            </p:extLst>
          </p:nvPr>
        </p:nvGraphicFramePr>
        <p:xfrm>
          <a:off x="755204" y="1529904"/>
          <a:ext cx="8280920" cy="54643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5299212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107</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Q10.</a:t>
            </a:r>
            <a:r>
              <a:rPr lang="ja-JP" altLang="en-US" sz="2065" b="1" dirty="0">
                <a:latin typeface="MS UI Gothic" panose="020B0600070205080204" pitchFamily="50" charset="-128"/>
                <a:ea typeface="MS UI Gothic" panose="020B0600070205080204" pitchFamily="50" charset="-128"/>
              </a:rPr>
              <a:t>事業の優位性（クロス集計）</a:t>
            </a:r>
          </a:p>
        </p:txBody>
      </p:sp>
      <p:sp>
        <p:nvSpPr>
          <p:cNvPr id="5" name="テキスト ボックス 4"/>
          <p:cNvSpPr txBox="1"/>
          <p:nvPr/>
        </p:nvSpPr>
        <p:spPr>
          <a:xfrm>
            <a:off x="515394" y="750100"/>
            <a:ext cx="9028230" cy="523220"/>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a:p>
            <a:r>
              <a:rPr lang="ja-JP" altLang="en-US" sz="1400" dirty="0"/>
              <a:t>クロス集計の軸：</a:t>
            </a:r>
            <a:r>
              <a:rPr lang="en-US" altLang="ja-JP" sz="1400" dirty="0"/>
              <a:t>AI</a:t>
            </a:r>
            <a:r>
              <a:rPr lang="ja-JP" altLang="en-US" sz="1400" dirty="0"/>
              <a:t>取り組みの有無</a:t>
            </a:r>
          </a:p>
        </p:txBody>
      </p:sp>
      <p:graphicFrame>
        <p:nvGraphicFramePr>
          <p:cNvPr id="7" name="グラフ 6"/>
          <p:cNvGraphicFramePr>
            <a:graphicFrameLocks/>
          </p:cNvGraphicFramePr>
          <p:nvPr>
            <p:extLst>
              <p:ext uri="{D42A27DB-BD31-4B8C-83A1-F6EECF244321}">
                <p14:modId xmlns:p14="http://schemas.microsoft.com/office/powerpoint/2010/main" val="674130277"/>
              </p:ext>
            </p:extLst>
          </p:nvPr>
        </p:nvGraphicFramePr>
        <p:xfrm>
          <a:off x="899220" y="1529903"/>
          <a:ext cx="8208912" cy="56967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3375357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108</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Q10.</a:t>
            </a:r>
            <a:r>
              <a:rPr lang="ja-JP" altLang="en-US" sz="2065" b="1" dirty="0">
                <a:latin typeface="MS UI Gothic" panose="020B0600070205080204" pitchFamily="50" charset="-128"/>
                <a:ea typeface="MS UI Gothic" panose="020B0600070205080204" pitchFamily="50" charset="-128"/>
              </a:rPr>
              <a:t>事業の優位性（クロス集計）</a:t>
            </a:r>
          </a:p>
        </p:txBody>
      </p:sp>
      <p:sp>
        <p:nvSpPr>
          <p:cNvPr id="5" name="テキスト ボックス 4"/>
          <p:cNvSpPr txBox="1"/>
          <p:nvPr/>
        </p:nvSpPr>
        <p:spPr>
          <a:xfrm>
            <a:off x="515394" y="750100"/>
            <a:ext cx="9028230" cy="523220"/>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a:p>
            <a:r>
              <a:rPr lang="ja-JP" altLang="en-US" sz="1400" dirty="0"/>
              <a:t>クロス集計の軸：</a:t>
            </a:r>
            <a:r>
              <a:rPr lang="en-US" altLang="ja-JP" sz="1400" dirty="0"/>
              <a:t>DX</a:t>
            </a:r>
            <a:r>
              <a:rPr lang="ja-JP" altLang="en-US" sz="1400" dirty="0"/>
              <a:t>取り組みの有無</a:t>
            </a:r>
          </a:p>
        </p:txBody>
      </p:sp>
      <p:graphicFrame>
        <p:nvGraphicFramePr>
          <p:cNvPr id="7" name="グラフ 6"/>
          <p:cNvGraphicFramePr>
            <a:graphicFrameLocks/>
          </p:cNvGraphicFramePr>
          <p:nvPr>
            <p:extLst>
              <p:ext uri="{D42A27DB-BD31-4B8C-83A1-F6EECF244321}">
                <p14:modId xmlns:p14="http://schemas.microsoft.com/office/powerpoint/2010/main" val="4200672427"/>
              </p:ext>
            </p:extLst>
          </p:nvPr>
        </p:nvGraphicFramePr>
        <p:xfrm>
          <a:off x="971228" y="1610061"/>
          <a:ext cx="8208912" cy="56166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84191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直線コネクタ 19"/>
          <p:cNvCxnSpPr/>
          <p:nvPr/>
        </p:nvCxnSpPr>
        <p:spPr>
          <a:xfrm>
            <a:off x="1085678" y="2768229"/>
            <a:ext cx="8156769"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1085678" y="3487168"/>
            <a:ext cx="8156769"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1085678" y="4206107"/>
            <a:ext cx="8156769"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1085678" y="4925046"/>
            <a:ext cx="8156769"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1065560" y="5643985"/>
            <a:ext cx="8156769"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42" name="object 6"/>
          <p:cNvSpPr txBox="1"/>
          <p:nvPr/>
        </p:nvSpPr>
        <p:spPr>
          <a:xfrm>
            <a:off x="1103893" y="2242946"/>
            <a:ext cx="2276308" cy="331627"/>
          </a:xfrm>
          <a:prstGeom prst="rect">
            <a:avLst/>
          </a:prstGeom>
          <a:solidFill>
            <a:schemeClr val="accent6">
              <a:lumMod val="40000"/>
              <a:lumOff val="60000"/>
            </a:schemeClr>
          </a:solidFill>
          <a:ln w="12700">
            <a:solidFill>
              <a:srgbClr val="7E7E7E"/>
            </a:solidFill>
          </a:ln>
        </p:spPr>
        <p:txBody>
          <a:bodyPr vert="horz" wrap="square" lIns="189692" tIns="75877" rIns="0" bIns="75877" rtlCol="0" anchor="ctr" anchorCtr="0">
            <a:spAutoFit/>
          </a:bodyPr>
          <a:lstStyle/>
          <a:p>
            <a:pPr>
              <a:lnSpc>
                <a:spcPct val="100000"/>
              </a:lnSpc>
            </a:pPr>
            <a:r>
              <a:rPr lang="en-US" sz="1106" spc="-5" dirty="0">
                <a:latin typeface="Meiryo UI" panose="020B0604030504040204" pitchFamily="50" charset="-128"/>
                <a:ea typeface="Meiryo UI" panose="020B0604030504040204" pitchFamily="50" charset="-128"/>
                <a:cs typeface="Microsoft JhengHei"/>
              </a:rPr>
              <a:t>A.</a:t>
            </a:r>
            <a:r>
              <a:rPr lang="ja-JP" altLang="en-US" sz="1106" spc="-5" dirty="0">
                <a:latin typeface="Meiryo UI" panose="020B0604030504040204" pitchFamily="50" charset="-128"/>
                <a:ea typeface="Meiryo UI" panose="020B0604030504040204" pitchFamily="50" charset="-128"/>
                <a:cs typeface="Microsoft JhengHei"/>
              </a:rPr>
              <a:t>エンドユーザー</a:t>
            </a:r>
            <a:endParaRPr sz="1106" dirty="0">
              <a:latin typeface="Meiryo UI" panose="020B0604030504040204" pitchFamily="50" charset="-128"/>
              <a:ea typeface="Meiryo UI" panose="020B0604030504040204" pitchFamily="50" charset="-128"/>
              <a:cs typeface="Microsoft JhengHei"/>
            </a:endParaRPr>
          </a:p>
        </p:txBody>
      </p:sp>
      <p:sp>
        <p:nvSpPr>
          <p:cNvPr id="43" name="object 6"/>
          <p:cNvSpPr txBox="1"/>
          <p:nvPr/>
        </p:nvSpPr>
        <p:spPr>
          <a:xfrm>
            <a:off x="1103893" y="2961885"/>
            <a:ext cx="2276308" cy="331627"/>
          </a:xfrm>
          <a:prstGeom prst="rect">
            <a:avLst/>
          </a:prstGeom>
          <a:solidFill>
            <a:schemeClr val="accent6">
              <a:lumMod val="40000"/>
              <a:lumOff val="60000"/>
            </a:schemeClr>
          </a:solidFill>
          <a:ln w="12700">
            <a:solidFill>
              <a:srgbClr val="7E7E7E"/>
            </a:solidFill>
          </a:ln>
        </p:spPr>
        <p:txBody>
          <a:bodyPr vert="horz" wrap="square" lIns="189692" tIns="75877" rIns="0" bIns="75877"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B</a:t>
            </a:r>
            <a:r>
              <a:rPr lang="en-US" sz="1106" spc="-5" dirty="0">
                <a:latin typeface="Meiryo UI" panose="020B0604030504040204" pitchFamily="50" charset="-128"/>
                <a:ea typeface="Meiryo UI" panose="020B0604030504040204" pitchFamily="50" charset="-128"/>
                <a:cs typeface="Microsoft JhengHei"/>
              </a:rPr>
              <a:t>.</a:t>
            </a:r>
            <a:r>
              <a:rPr lang="ja-JP" altLang="en-US" sz="1106" spc="-5" dirty="0">
                <a:latin typeface="Meiryo UI" panose="020B0604030504040204" pitchFamily="50" charset="-128"/>
                <a:ea typeface="Meiryo UI" panose="020B0604030504040204" pitchFamily="50" charset="-128"/>
                <a:cs typeface="Microsoft JhengHei"/>
              </a:rPr>
              <a:t>メーカー</a:t>
            </a:r>
            <a:r>
              <a:rPr sz="1106" spc="-5" dirty="0">
                <a:latin typeface="Meiryo UI" panose="020B0604030504040204" pitchFamily="50" charset="-128"/>
                <a:ea typeface="Meiryo UI" panose="020B0604030504040204" pitchFamily="50" charset="-128"/>
                <a:cs typeface="Microsoft JhengHei"/>
              </a:rPr>
              <a:t> </a:t>
            </a:r>
            <a:endParaRPr sz="1106" dirty="0">
              <a:latin typeface="Meiryo UI" panose="020B0604030504040204" pitchFamily="50" charset="-128"/>
              <a:ea typeface="Meiryo UI" panose="020B0604030504040204" pitchFamily="50" charset="-128"/>
              <a:cs typeface="Microsoft JhengHei"/>
            </a:endParaRPr>
          </a:p>
        </p:txBody>
      </p:sp>
      <p:sp>
        <p:nvSpPr>
          <p:cNvPr id="44" name="object 6"/>
          <p:cNvSpPr txBox="1"/>
          <p:nvPr/>
        </p:nvSpPr>
        <p:spPr>
          <a:xfrm>
            <a:off x="1103893" y="3680824"/>
            <a:ext cx="2276308" cy="331627"/>
          </a:xfrm>
          <a:prstGeom prst="rect">
            <a:avLst/>
          </a:prstGeom>
          <a:solidFill>
            <a:schemeClr val="accent6">
              <a:lumMod val="40000"/>
              <a:lumOff val="60000"/>
            </a:schemeClr>
          </a:solidFill>
          <a:ln w="12700">
            <a:solidFill>
              <a:srgbClr val="7E7E7E"/>
            </a:solidFill>
          </a:ln>
        </p:spPr>
        <p:txBody>
          <a:bodyPr vert="horz" wrap="square" lIns="189692" tIns="75877" rIns="0" bIns="75877" rtlCol="0" anchor="ctr" anchorCtr="0">
            <a:spAutoFit/>
          </a:bodyPr>
          <a:lstStyle/>
          <a:p>
            <a:pPr>
              <a:lnSpc>
                <a:spcPct val="100000"/>
              </a:lnSpc>
            </a:pPr>
            <a:r>
              <a:rPr lang="en-US" sz="1106" spc="-5" dirty="0">
                <a:latin typeface="Meiryo UI" panose="020B0604030504040204" pitchFamily="50" charset="-128"/>
                <a:ea typeface="Meiryo UI" panose="020B0604030504040204" pitchFamily="50" charset="-128"/>
                <a:cs typeface="Microsoft JhengHei"/>
              </a:rPr>
              <a:t>C.</a:t>
            </a:r>
            <a:r>
              <a:rPr lang="ja-JP" altLang="en-US" sz="1106" spc="-5" dirty="0">
                <a:latin typeface="Meiryo UI" panose="020B0604030504040204" pitchFamily="50" charset="-128"/>
                <a:ea typeface="Meiryo UI" panose="020B0604030504040204" pitchFamily="50" charset="-128"/>
                <a:cs typeface="Microsoft JhengHei"/>
              </a:rPr>
              <a:t>系列ソフトウェア企業</a:t>
            </a:r>
            <a:endParaRPr sz="1106" dirty="0">
              <a:latin typeface="Meiryo UI" panose="020B0604030504040204" pitchFamily="50" charset="-128"/>
              <a:ea typeface="Meiryo UI" panose="020B0604030504040204" pitchFamily="50" charset="-128"/>
              <a:cs typeface="Microsoft JhengHei"/>
            </a:endParaRPr>
          </a:p>
        </p:txBody>
      </p:sp>
      <p:sp>
        <p:nvSpPr>
          <p:cNvPr id="45" name="object 6"/>
          <p:cNvSpPr txBox="1"/>
          <p:nvPr/>
        </p:nvSpPr>
        <p:spPr>
          <a:xfrm>
            <a:off x="1103893" y="4399763"/>
            <a:ext cx="2276308" cy="331627"/>
          </a:xfrm>
          <a:prstGeom prst="rect">
            <a:avLst/>
          </a:prstGeom>
          <a:solidFill>
            <a:schemeClr val="accent6">
              <a:lumMod val="40000"/>
              <a:lumOff val="60000"/>
            </a:schemeClr>
          </a:solidFill>
          <a:ln w="12700">
            <a:solidFill>
              <a:srgbClr val="7E7E7E"/>
            </a:solidFill>
          </a:ln>
        </p:spPr>
        <p:txBody>
          <a:bodyPr vert="horz" wrap="square" lIns="189692" tIns="75877" rIns="0" bIns="75877"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D.</a:t>
            </a:r>
            <a:r>
              <a:rPr lang="ja-JP" altLang="en-US" sz="1106" spc="-5" dirty="0">
                <a:latin typeface="Meiryo UI" panose="020B0604030504040204" pitchFamily="50" charset="-128"/>
                <a:ea typeface="Meiryo UI" panose="020B0604030504040204" pitchFamily="50" charset="-128"/>
                <a:cs typeface="Microsoft JhengHei"/>
              </a:rPr>
              <a:t>受託ソフトウェア企業</a:t>
            </a:r>
            <a:endParaRPr sz="1106" dirty="0">
              <a:latin typeface="Meiryo UI" panose="020B0604030504040204" pitchFamily="50" charset="-128"/>
              <a:ea typeface="Meiryo UI" panose="020B0604030504040204" pitchFamily="50" charset="-128"/>
              <a:cs typeface="Microsoft JhengHei"/>
            </a:endParaRPr>
          </a:p>
        </p:txBody>
      </p:sp>
      <p:sp>
        <p:nvSpPr>
          <p:cNvPr id="46" name="object 6"/>
          <p:cNvSpPr txBox="1"/>
          <p:nvPr/>
        </p:nvSpPr>
        <p:spPr>
          <a:xfrm>
            <a:off x="1103893" y="5118702"/>
            <a:ext cx="2276308" cy="331627"/>
          </a:xfrm>
          <a:prstGeom prst="rect">
            <a:avLst/>
          </a:prstGeom>
          <a:solidFill>
            <a:schemeClr val="accent6">
              <a:lumMod val="40000"/>
              <a:lumOff val="60000"/>
            </a:schemeClr>
          </a:solidFill>
          <a:ln w="12700">
            <a:solidFill>
              <a:srgbClr val="7E7E7E"/>
            </a:solidFill>
          </a:ln>
        </p:spPr>
        <p:txBody>
          <a:bodyPr vert="horz" wrap="square" lIns="227631" tIns="75877" rIns="0" bIns="75877"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E.</a:t>
            </a:r>
            <a:r>
              <a:rPr lang="ja-JP" altLang="en-US" sz="1106" spc="-5" dirty="0">
                <a:latin typeface="Meiryo UI" panose="020B0604030504040204" pitchFamily="50" charset="-128"/>
                <a:ea typeface="Meiryo UI" panose="020B0604030504040204" pitchFamily="50" charset="-128"/>
                <a:cs typeface="Microsoft JhengHei"/>
              </a:rPr>
              <a:t>独立系ソフトウェア企業</a:t>
            </a:r>
            <a:endParaRPr sz="1106" dirty="0">
              <a:latin typeface="Meiryo UI" panose="020B0604030504040204" pitchFamily="50" charset="-128"/>
              <a:ea typeface="Meiryo UI" panose="020B0604030504040204" pitchFamily="50" charset="-128"/>
              <a:cs typeface="Microsoft JhengHei"/>
            </a:endParaRPr>
          </a:p>
        </p:txBody>
      </p:sp>
      <p:graphicFrame>
        <p:nvGraphicFramePr>
          <p:cNvPr id="47" name="図表 46"/>
          <p:cNvGraphicFramePr/>
          <p:nvPr>
            <p:extLst>
              <p:ext uri="{D42A27DB-BD31-4B8C-83A1-F6EECF244321}">
                <p14:modId xmlns:p14="http://schemas.microsoft.com/office/powerpoint/2010/main" val="1903300965"/>
              </p:ext>
            </p:extLst>
          </p:nvPr>
        </p:nvGraphicFramePr>
        <p:xfrm>
          <a:off x="3380201" y="1326075"/>
          <a:ext cx="6186228" cy="6070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9" name="正方形/長方形 48"/>
          <p:cNvSpPr/>
          <p:nvPr/>
        </p:nvSpPr>
        <p:spPr>
          <a:xfrm>
            <a:off x="8616216" y="3562596"/>
            <a:ext cx="950213" cy="1935586"/>
          </a:xfrm>
          <a:prstGeom prst="rect">
            <a:avLst/>
          </a:prstGeom>
          <a:solidFill>
            <a:schemeClr val="accent1">
              <a:lumMod val="20000"/>
              <a:lumOff val="8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vert="wordArtVertRtl" wrap="none" rtlCol="0" anchor="ctr"/>
          <a:lstStyle/>
          <a:p>
            <a:pPr algn="ctr"/>
            <a:r>
              <a:rPr lang="ja-JP" altLang="en-US" sz="1100" dirty="0">
                <a:solidFill>
                  <a:schemeClr val="tx1"/>
                </a:solidFill>
                <a:latin typeface="+mn-ea"/>
              </a:rPr>
              <a:t>ソフトウェア</a:t>
            </a:r>
            <a:endParaRPr lang="en-US" altLang="ja-JP" sz="1100" dirty="0">
              <a:solidFill>
                <a:schemeClr val="tx1"/>
              </a:solidFill>
              <a:latin typeface="+mn-ea"/>
            </a:endParaRPr>
          </a:p>
          <a:p>
            <a:pPr algn="ctr"/>
            <a:r>
              <a:rPr lang="ja-JP" altLang="en-US" sz="1100" dirty="0">
                <a:solidFill>
                  <a:schemeClr val="tx1"/>
                </a:solidFill>
                <a:latin typeface="+mn-ea"/>
              </a:rPr>
              <a:t>開 発</a:t>
            </a:r>
            <a:endParaRPr lang="en-US" altLang="ja-JP" sz="1100" dirty="0">
              <a:solidFill>
                <a:schemeClr val="tx1"/>
              </a:solidFill>
              <a:latin typeface="+mn-ea"/>
            </a:endParaRPr>
          </a:p>
        </p:txBody>
      </p:sp>
      <p:sp>
        <p:nvSpPr>
          <p:cNvPr id="50" name="正方形/長方形 49"/>
          <p:cNvSpPr/>
          <p:nvPr/>
        </p:nvSpPr>
        <p:spPr>
          <a:xfrm>
            <a:off x="4241656" y="2899829"/>
            <a:ext cx="758769" cy="2598353"/>
          </a:xfrm>
          <a:prstGeom prst="rect">
            <a:avLst/>
          </a:prstGeom>
          <a:solidFill>
            <a:schemeClr val="accent1">
              <a:lumMod val="20000"/>
              <a:lumOff val="8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vert="wordArtVertRtl" wrap="none" rtlCol="0" anchor="ctr"/>
          <a:lstStyle/>
          <a:p>
            <a:pPr algn="ctr"/>
            <a:r>
              <a:rPr lang="ja-JP" altLang="en-US" sz="1106" dirty="0">
                <a:solidFill>
                  <a:schemeClr val="tx1"/>
                </a:solidFill>
                <a:latin typeface="+mn-ea"/>
              </a:rPr>
              <a:t>製品開発　＋</a:t>
            </a:r>
            <a:endParaRPr lang="en-US" altLang="ja-JP" sz="1106" dirty="0">
              <a:solidFill>
                <a:schemeClr val="tx1"/>
              </a:solidFill>
              <a:latin typeface="+mn-ea"/>
            </a:endParaRPr>
          </a:p>
          <a:p>
            <a:pPr algn="ctr"/>
            <a:r>
              <a:rPr lang="ja-JP" altLang="en-US" sz="1106" dirty="0">
                <a:solidFill>
                  <a:schemeClr val="tx1"/>
                </a:solidFill>
                <a:latin typeface="+mn-ea"/>
              </a:rPr>
              <a:t>ソフトウェア開発</a:t>
            </a:r>
          </a:p>
        </p:txBody>
      </p:sp>
      <p:sp>
        <p:nvSpPr>
          <p:cNvPr id="51" name="object 6"/>
          <p:cNvSpPr txBox="1"/>
          <p:nvPr/>
        </p:nvSpPr>
        <p:spPr>
          <a:xfrm>
            <a:off x="1103893" y="5837644"/>
            <a:ext cx="2276308" cy="331627"/>
          </a:xfrm>
          <a:prstGeom prst="rect">
            <a:avLst/>
          </a:prstGeom>
          <a:solidFill>
            <a:schemeClr val="accent6">
              <a:lumMod val="40000"/>
              <a:lumOff val="60000"/>
            </a:schemeClr>
          </a:solidFill>
          <a:ln w="12700">
            <a:solidFill>
              <a:srgbClr val="7E7E7E"/>
            </a:solidFill>
          </a:ln>
        </p:spPr>
        <p:txBody>
          <a:bodyPr vert="horz" wrap="square" lIns="227631" tIns="75877" rIns="0" bIns="75877"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F.</a:t>
            </a:r>
            <a:r>
              <a:rPr lang="ja-JP" altLang="en-US" sz="1106" spc="-5" dirty="0">
                <a:latin typeface="Meiryo UI" panose="020B0604030504040204" pitchFamily="50" charset="-128"/>
                <a:ea typeface="Meiryo UI" panose="020B0604030504040204" pitchFamily="50" charset="-128"/>
                <a:cs typeface="Microsoft JhengHei"/>
              </a:rPr>
              <a:t>その他</a:t>
            </a:r>
            <a:endParaRPr sz="1106" dirty="0">
              <a:latin typeface="Meiryo UI" panose="020B0604030504040204" pitchFamily="50" charset="-128"/>
              <a:ea typeface="Meiryo UI" panose="020B0604030504040204" pitchFamily="50" charset="-128"/>
              <a:cs typeface="Microsoft JhengHei"/>
            </a:endParaRPr>
          </a:p>
        </p:txBody>
      </p:sp>
      <p:sp>
        <p:nvSpPr>
          <p:cNvPr id="52" name="object 6"/>
          <p:cNvSpPr txBox="1"/>
          <p:nvPr/>
        </p:nvSpPr>
        <p:spPr>
          <a:xfrm>
            <a:off x="7288412" y="2218967"/>
            <a:ext cx="1138154" cy="323411"/>
          </a:xfrm>
          <a:prstGeom prst="rect">
            <a:avLst/>
          </a:prstGeom>
          <a:solidFill>
            <a:schemeClr val="accent1">
              <a:lumMod val="20000"/>
              <a:lumOff val="80000"/>
            </a:schemeClr>
          </a:solidFill>
          <a:ln w="12700">
            <a:solidFill>
              <a:schemeClr val="tx1">
                <a:lumMod val="50000"/>
                <a:lumOff val="50000"/>
              </a:schemeClr>
            </a:solidFill>
          </a:ln>
        </p:spPr>
        <p:txBody>
          <a:bodyPr vert="horz" wrap="square" lIns="189692" tIns="75877" rIns="0" bIns="75877" rtlCol="0" anchor="ctr" anchorCtr="0">
            <a:spAutoFit/>
          </a:bodyPr>
          <a:lstStyle/>
          <a:p>
            <a:pPr>
              <a:lnSpc>
                <a:spcPct val="100000"/>
              </a:lnSpc>
            </a:pPr>
            <a:r>
              <a:rPr lang="en-US" sz="1106" spc="-5" dirty="0">
                <a:latin typeface="Meiryo UI" panose="020B0604030504040204" pitchFamily="50" charset="-128"/>
                <a:ea typeface="Meiryo UI" panose="020B0604030504040204" pitchFamily="50" charset="-128"/>
                <a:cs typeface="Microsoft JhengHei"/>
              </a:rPr>
              <a:t>A.</a:t>
            </a:r>
            <a:r>
              <a:rPr lang="ja-JP" altLang="en-US" sz="1106" spc="-5" dirty="0">
                <a:latin typeface="Meiryo UI" panose="020B0604030504040204" pitchFamily="50" charset="-128"/>
                <a:ea typeface="Meiryo UI" panose="020B0604030504040204" pitchFamily="50" charset="-128"/>
                <a:cs typeface="Microsoft JhengHei"/>
              </a:rPr>
              <a:t>エンドユーザー</a:t>
            </a:r>
            <a:endParaRPr sz="1106" dirty="0">
              <a:latin typeface="Meiryo UI" panose="020B0604030504040204" pitchFamily="50" charset="-128"/>
              <a:ea typeface="Meiryo UI" panose="020B0604030504040204" pitchFamily="50" charset="-128"/>
              <a:cs typeface="Microsoft JhengHei"/>
            </a:endParaRPr>
          </a:p>
        </p:txBody>
      </p:sp>
      <p:sp>
        <p:nvSpPr>
          <p:cNvPr id="53" name="object 6"/>
          <p:cNvSpPr txBox="1"/>
          <p:nvPr/>
        </p:nvSpPr>
        <p:spPr>
          <a:xfrm>
            <a:off x="7288412" y="2933799"/>
            <a:ext cx="1138154" cy="331627"/>
          </a:xfrm>
          <a:prstGeom prst="rect">
            <a:avLst/>
          </a:prstGeom>
          <a:solidFill>
            <a:schemeClr val="accent1">
              <a:lumMod val="20000"/>
              <a:lumOff val="80000"/>
            </a:schemeClr>
          </a:solidFill>
          <a:ln w="12700">
            <a:solidFill>
              <a:schemeClr val="tx1">
                <a:lumMod val="50000"/>
                <a:lumOff val="50000"/>
              </a:schemeClr>
            </a:solidFill>
          </a:ln>
        </p:spPr>
        <p:txBody>
          <a:bodyPr vert="horz" wrap="square" lIns="189692" tIns="75877" rIns="0" bIns="75877"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B</a:t>
            </a:r>
            <a:r>
              <a:rPr lang="en-US" sz="1106" spc="-5" dirty="0">
                <a:latin typeface="Meiryo UI" panose="020B0604030504040204" pitchFamily="50" charset="-128"/>
                <a:ea typeface="Meiryo UI" panose="020B0604030504040204" pitchFamily="50" charset="-128"/>
                <a:cs typeface="Microsoft JhengHei"/>
              </a:rPr>
              <a:t>.</a:t>
            </a:r>
            <a:r>
              <a:rPr lang="ja-JP" altLang="en-US" sz="1106" spc="-5" dirty="0">
                <a:latin typeface="Meiryo UI" panose="020B0604030504040204" pitchFamily="50" charset="-128"/>
                <a:ea typeface="Meiryo UI" panose="020B0604030504040204" pitchFamily="50" charset="-128"/>
                <a:cs typeface="Microsoft JhengHei"/>
              </a:rPr>
              <a:t>メーカー</a:t>
            </a:r>
            <a:r>
              <a:rPr sz="1106" spc="-5" dirty="0">
                <a:latin typeface="Meiryo UI" panose="020B0604030504040204" pitchFamily="50" charset="-128"/>
                <a:ea typeface="Meiryo UI" panose="020B0604030504040204" pitchFamily="50" charset="-128"/>
                <a:cs typeface="Microsoft JhengHei"/>
              </a:rPr>
              <a:t> </a:t>
            </a:r>
            <a:endParaRPr sz="1106" dirty="0">
              <a:latin typeface="Meiryo UI" panose="020B0604030504040204" pitchFamily="50" charset="-128"/>
              <a:ea typeface="Meiryo UI" panose="020B0604030504040204" pitchFamily="50" charset="-128"/>
              <a:cs typeface="Microsoft JhengHei"/>
            </a:endParaRPr>
          </a:p>
        </p:txBody>
      </p:sp>
      <p:sp>
        <p:nvSpPr>
          <p:cNvPr id="54" name="object 6"/>
          <p:cNvSpPr txBox="1"/>
          <p:nvPr/>
        </p:nvSpPr>
        <p:spPr>
          <a:xfrm>
            <a:off x="7288412" y="3562596"/>
            <a:ext cx="1138154" cy="511912"/>
          </a:xfrm>
          <a:prstGeom prst="rect">
            <a:avLst/>
          </a:prstGeom>
          <a:solidFill>
            <a:schemeClr val="accent1">
              <a:lumMod val="20000"/>
              <a:lumOff val="80000"/>
            </a:schemeClr>
          </a:solidFill>
          <a:ln w="12700">
            <a:solidFill>
              <a:schemeClr val="tx1">
                <a:lumMod val="50000"/>
                <a:lumOff val="50000"/>
              </a:schemeClr>
            </a:solidFill>
          </a:ln>
        </p:spPr>
        <p:txBody>
          <a:bodyPr vert="horz" wrap="square" lIns="189692" tIns="75877" rIns="0" bIns="75877" rtlCol="0" anchor="ctr" anchorCtr="0">
            <a:spAutoFit/>
          </a:bodyPr>
          <a:lstStyle/>
          <a:p>
            <a:pPr>
              <a:lnSpc>
                <a:spcPct val="100000"/>
              </a:lnSpc>
            </a:pPr>
            <a:r>
              <a:rPr lang="en-US" sz="1106" spc="-5" dirty="0">
                <a:latin typeface="Meiryo UI" panose="020B0604030504040204" pitchFamily="50" charset="-128"/>
                <a:ea typeface="Meiryo UI" panose="020B0604030504040204" pitchFamily="50" charset="-128"/>
                <a:cs typeface="Microsoft JhengHei"/>
              </a:rPr>
              <a:t>C.</a:t>
            </a:r>
            <a:r>
              <a:rPr lang="ja-JP" altLang="en-US" sz="1106" spc="-5" dirty="0">
                <a:latin typeface="Meiryo UI" panose="020B0604030504040204" pitchFamily="50" charset="-128"/>
                <a:ea typeface="Meiryo UI" panose="020B0604030504040204" pitchFamily="50" charset="-128"/>
                <a:cs typeface="Microsoft JhengHei"/>
              </a:rPr>
              <a:t>系列ソフトウェア企業</a:t>
            </a:r>
            <a:endParaRPr sz="1106" dirty="0">
              <a:latin typeface="Meiryo UI" panose="020B0604030504040204" pitchFamily="50" charset="-128"/>
              <a:ea typeface="Meiryo UI" panose="020B0604030504040204" pitchFamily="50" charset="-128"/>
              <a:cs typeface="Microsoft JhengHei"/>
            </a:endParaRPr>
          </a:p>
        </p:txBody>
      </p:sp>
      <p:sp>
        <p:nvSpPr>
          <p:cNvPr id="55" name="object 6"/>
          <p:cNvSpPr txBox="1"/>
          <p:nvPr/>
        </p:nvSpPr>
        <p:spPr>
          <a:xfrm>
            <a:off x="7288412" y="4281535"/>
            <a:ext cx="1138154" cy="511912"/>
          </a:xfrm>
          <a:prstGeom prst="rect">
            <a:avLst/>
          </a:prstGeom>
          <a:solidFill>
            <a:schemeClr val="accent1">
              <a:lumMod val="20000"/>
              <a:lumOff val="80000"/>
            </a:schemeClr>
          </a:solidFill>
          <a:ln w="12700">
            <a:solidFill>
              <a:schemeClr val="tx1">
                <a:lumMod val="50000"/>
                <a:lumOff val="50000"/>
              </a:schemeClr>
            </a:solidFill>
          </a:ln>
        </p:spPr>
        <p:txBody>
          <a:bodyPr vert="horz" wrap="square" lIns="189692" tIns="75877" rIns="0" bIns="75877"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D.</a:t>
            </a:r>
            <a:r>
              <a:rPr lang="ja-JP" altLang="en-US" sz="1106" spc="-5" dirty="0">
                <a:latin typeface="Meiryo UI" panose="020B0604030504040204" pitchFamily="50" charset="-128"/>
                <a:ea typeface="Meiryo UI" panose="020B0604030504040204" pitchFamily="50" charset="-128"/>
                <a:cs typeface="Microsoft JhengHei"/>
              </a:rPr>
              <a:t>受託ソフトウェア企業</a:t>
            </a:r>
            <a:endParaRPr sz="1106" dirty="0">
              <a:latin typeface="Meiryo UI" panose="020B0604030504040204" pitchFamily="50" charset="-128"/>
              <a:ea typeface="Meiryo UI" panose="020B0604030504040204" pitchFamily="50" charset="-128"/>
              <a:cs typeface="Microsoft JhengHei"/>
            </a:endParaRPr>
          </a:p>
        </p:txBody>
      </p:sp>
      <p:sp>
        <p:nvSpPr>
          <p:cNvPr id="56" name="object 6"/>
          <p:cNvSpPr txBox="1"/>
          <p:nvPr/>
        </p:nvSpPr>
        <p:spPr>
          <a:xfrm>
            <a:off x="7288412" y="5000474"/>
            <a:ext cx="1138154" cy="511912"/>
          </a:xfrm>
          <a:prstGeom prst="rect">
            <a:avLst/>
          </a:prstGeom>
          <a:solidFill>
            <a:schemeClr val="accent1">
              <a:lumMod val="20000"/>
              <a:lumOff val="80000"/>
            </a:schemeClr>
          </a:solidFill>
          <a:ln w="12700">
            <a:solidFill>
              <a:schemeClr val="tx1">
                <a:lumMod val="50000"/>
                <a:lumOff val="50000"/>
              </a:schemeClr>
            </a:solidFill>
          </a:ln>
        </p:spPr>
        <p:txBody>
          <a:bodyPr vert="horz" wrap="square" lIns="227631" tIns="75877" rIns="0" bIns="75877"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E.</a:t>
            </a:r>
            <a:r>
              <a:rPr lang="ja-JP" altLang="en-US" sz="1106" spc="-5" dirty="0">
                <a:latin typeface="Meiryo UI" panose="020B0604030504040204" pitchFamily="50" charset="-128"/>
                <a:ea typeface="Meiryo UI" panose="020B0604030504040204" pitchFamily="50" charset="-128"/>
                <a:cs typeface="Microsoft JhengHei"/>
              </a:rPr>
              <a:t>独立系ソフトウェア企業</a:t>
            </a:r>
            <a:endParaRPr sz="1106" dirty="0">
              <a:latin typeface="Meiryo UI" panose="020B0604030504040204" pitchFamily="50" charset="-128"/>
              <a:ea typeface="Meiryo UI" panose="020B0604030504040204" pitchFamily="50" charset="-128"/>
              <a:cs typeface="Microsoft JhengHei"/>
            </a:endParaRPr>
          </a:p>
        </p:txBody>
      </p:sp>
      <p:sp>
        <p:nvSpPr>
          <p:cNvPr id="57" name="object 6"/>
          <p:cNvSpPr txBox="1"/>
          <p:nvPr/>
        </p:nvSpPr>
        <p:spPr>
          <a:xfrm>
            <a:off x="7288412" y="5809558"/>
            <a:ext cx="1138154" cy="331627"/>
          </a:xfrm>
          <a:prstGeom prst="rect">
            <a:avLst/>
          </a:prstGeom>
          <a:solidFill>
            <a:schemeClr val="accent1">
              <a:lumMod val="20000"/>
              <a:lumOff val="80000"/>
            </a:schemeClr>
          </a:solidFill>
          <a:ln w="12700">
            <a:solidFill>
              <a:schemeClr val="tx1">
                <a:lumMod val="50000"/>
                <a:lumOff val="50000"/>
              </a:schemeClr>
            </a:solidFill>
          </a:ln>
        </p:spPr>
        <p:txBody>
          <a:bodyPr vert="horz" wrap="square" lIns="227631" tIns="75877" rIns="0" bIns="75877" rtlCol="0" anchor="ctr" anchorCtr="0">
            <a:spAutoFit/>
          </a:bodyPr>
          <a:lstStyle/>
          <a:p>
            <a:pPr>
              <a:lnSpc>
                <a:spcPct val="100000"/>
              </a:lnSpc>
            </a:pPr>
            <a:r>
              <a:rPr lang="en-US" altLang="ja-JP" sz="1106" spc="-5" dirty="0">
                <a:latin typeface="Meiryo UI" panose="020B0604030504040204" pitchFamily="50" charset="-128"/>
                <a:ea typeface="Meiryo UI" panose="020B0604030504040204" pitchFamily="50" charset="-128"/>
                <a:cs typeface="Microsoft JhengHei"/>
              </a:rPr>
              <a:t>F.</a:t>
            </a:r>
            <a:r>
              <a:rPr lang="ja-JP" altLang="en-US" sz="1106" spc="-5" dirty="0">
                <a:latin typeface="Meiryo UI" panose="020B0604030504040204" pitchFamily="50" charset="-128"/>
                <a:ea typeface="Meiryo UI" panose="020B0604030504040204" pitchFamily="50" charset="-128"/>
                <a:cs typeface="Microsoft JhengHei"/>
              </a:rPr>
              <a:t>その他</a:t>
            </a:r>
            <a:endParaRPr sz="1106" dirty="0">
              <a:latin typeface="Meiryo UI" panose="020B0604030504040204" pitchFamily="50" charset="-128"/>
              <a:ea typeface="Meiryo UI" panose="020B0604030504040204" pitchFamily="50" charset="-128"/>
              <a:cs typeface="Microsoft JhengHei"/>
            </a:endParaRPr>
          </a:p>
        </p:txBody>
      </p:sp>
      <p:sp>
        <p:nvSpPr>
          <p:cNvPr id="58" name="正方形/長方形 57"/>
          <p:cNvSpPr/>
          <p:nvPr/>
        </p:nvSpPr>
        <p:spPr>
          <a:xfrm>
            <a:off x="5840063" y="2899829"/>
            <a:ext cx="758769" cy="2578585"/>
          </a:xfrm>
          <a:prstGeom prst="rect">
            <a:avLst/>
          </a:prstGeom>
          <a:solidFill>
            <a:schemeClr val="accent1">
              <a:lumMod val="20000"/>
              <a:lumOff val="8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vert="wordArtVertRtl" wrap="none" rtlCol="0" anchor="ctr"/>
          <a:lstStyle/>
          <a:p>
            <a:pPr algn="ctr"/>
            <a:r>
              <a:rPr lang="ja-JP" altLang="en-US" sz="1106" dirty="0">
                <a:solidFill>
                  <a:schemeClr val="tx1"/>
                </a:solidFill>
                <a:latin typeface="+mn-ea"/>
              </a:rPr>
              <a:t>製品開発　＋</a:t>
            </a:r>
            <a:endParaRPr lang="en-US" altLang="ja-JP" sz="1106" dirty="0">
              <a:solidFill>
                <a:schemeClr val="tx1"/>
              </a:solidFill>
              <a:latin typeface="+mn-ea"/>
            </a:endParaRPr>
          </a:p>
          <a:p>
            <a:pPr algn="ctr"/>
            <a:r>
              <a:rPr lang="ja-JP" altLang="en-US" sz="1106" dirty="0">
                <a:solidFill>
                  <a:schemeClr val="tx1"/>
                </a:solidFill>
                <a:latin typeface="+mn-ea"/>
              </a:rPr>
              <a:t>ソフトウェア開発</a:t>
            </a:r>
          </a:p>
        </p:txBody>
      </p:sp>
      <p:sp>
        <p:nvSpPr>
          <p:cNvPr id="60" name="object 6"/>
          <p:cNvSpPr txBox="1"/>
          <p:nvPr/>
        </p:nvSpPr>
        <p:spPr>
          <a:xfrm>
            <a:off x="8614846" y="2207743"/>
            <a:ext cx="951583" cy="323411"/>
          </a:xfrm>
          <a:prstGeom prst="rect">
            <a:avLst/>
          </a:prstGeom>
          <a:solidFill>
            <a:schemeClr val="accent1">
              <a:lumMod val="20000"/>
              <a:lumOff val="80000"/>
            </a:schemeClr>
          </a:solidFill>
          <a:ln w="12700">
            <a:solidFill>
              <a:schemeClr val="tx1">
                <a:lumMod val="50000"/>
                <a:lumOff val="50000"/>
              </a:schemeClr>
            </a:solidFill>
          </a:ln>
        </p:spPr>
        <p:txBody>
          <a:bodyPr vert="horz" wrap="square" lIns="189692" tIns="75877" rIns="0" bIns="75877" rtlCol="0" anchor="ctr" anchorCtr="0">
            <a:spAutoFit/>
          </a:bodyPr>
          <a:lstStyle/>
          <a:p>
            <a:pPr>
              <a:lnSpc>
                <a:spcPct val="100000"/>
              </a:lnSpc>
            </a:pPr>
            <a:r>
              <a:rPr lang="ja-JP" altLang="en-US" sz="1106" dirty="0">
                <a:latin typeface="Meiryo UI" panose="020B0604030504040204" pitchFamily="50" charset="-128"/>
                <a:ea typeface="Meiryo UI" panose="020B0604030504040204" pitchFamily="50" charset="-128"/>
                <a:cs typeface="Microsoft JhengHei"/>
              </a:rPr>
              <a:t>製品利用</a:t>
            </a:r>
            <a:endParaRPr sz="1106" dirty="0">
              <a:latin typeface="Meiryo UI" panose="020B0604030504040204" pitchFamily="50" charset="-128"/>
              <a:ea typeface="Meiryo UI" panose="020B0604030504040204" pitchFamily="50" charset="-128"/>
              <a:cs typeface="Microsoft JhengHei"/>
            </a:endParaRPr>
          </a:p>
        </p:txBody>
      </p:sp>
      <p:sp>
        <p:nvSpPr>
          <p:cNvPr id="61" name="object 6"/>
          <p:cNvSpPr txBox="1"/>
          <p:nvPr/>
        </p:nvSpPr>
        <p:spPr>
          <a:xfrm>
            <a:off x="8614846" y="2936252"/>
            <a:ext cx="951583" cy="323411"/>
          </a:xfrm>
          <a:prstGeom prst="rect">
            <a:avLst/>
          </a:prstGeom>
          <a:solidFill>
            <a:schemeClr val="accent1">
              <a:lumMod val="20000"/>
              <a:lumOff val="80000"/>
            </a:schemeClr>
          </a:solidFill>
          <a:ln w="12700">
            <a:solidFill>
              <a:schemeClr val="tx1">
                <a:lumMod val="50000"/>
                <a:lumOff val="50000"/>
              </a:schemeClr>
            </a:solidFill>
          </a:ln>
        </p:spPr>
        <p:txBody>
          <a:bodyPr vert="horz" wrap="square" lIns="189692" tIns="75877" rIns="0" bIns="75877" rtlCol="0" anchor="ctr" anchorCtr="0">
            <a:spAutoFit/>
          </a:bodyPr>
          <a:lstStyle/>
          <a:p>
            <a:pPr>
              <a:lnSpc>
                <a:spcPct val="100000"/>
              </a:lnSpc>
            </a:pPr>
            <a:r>
              <a:rPr lang="ja-JP" altLang="en-US" sz="1106" dirty="0">
                <a:latin typeface="Meiryo UI" panose="020B0604030504040204" pitchFamily="50" charset="-128"/>
                <a:ea typeface="Meiryo UI" panose="020B0604030504040204" pitchFamily="50" charset="-128"/>
                <a:cs typeface="Microsoft JhengHei"/>
              </a:rPr>
              <a:t>製品開発</a:t>
            </a:r>
            <a:endParaRPr sz="1106" dirty="0">
              <a:latin typeface="Meiryo UI" panose="020B0604030504040204" pitchFamily="50" charset="-128"/>
              <a:ea typeface="Meiryo UI" panose="020B0604030504040204" pitchFamily="50" charset="-128"/>
              <a:cs typeface="Microsoft JhengHei"/>
            </a:endParaRPr>
          </a:p>
        </p:txBody>
      </p:sp>
      <p:sp>
        <p:nvSpPr>
          <p:cNvPr id="30" name="object 6"/>
          <p:cNvSpPr txBox="1"/>
          <p:nvPr/>
        </p:nvSpPr>
        <p:spPr>
          <a:xfrm>
            <a:off x="7288412" y="1925981"/>
            <a:ext cx="2658863" cy="323411"/>
          </a:xfrm>
          <a:prstGeom prst="rect">
            <a:avLst/>
          </a:prstGeom>
          <a:noFill/>
          <a:ln w="12700">
            <a:noFill/>
          </a:ln>
        </p:spPr>
        <p:txBody>
          <a:bodyPr vert="horz" wrap="square" lIns="189692" tIns="75877" rIns="0" bIns="75877" rtlCol="0" anchor="ctr" anchorCtr="0">
            <a:spAutoFit/>
          </a:bodyPr>
          <a:lstStyle/>
          <a:p>
            <a:r>
              <a:rPr lang="ja-JP" altLang="en-US" sz="1106" spc="-5" dirty="0">
                <a:latin typeface="Meiryo UI" panose="020B0604030504040204" pitchFamily="50" charset="-128"/>
                <a:ea typeface="Meiryo UI" panose="020B0604030504040204" pitchFamily="50" charset="-128"/>
                <a:cs typeface="Microsoft JhengHei"/>
              </a:rPr>
              <a:t>（業態区分）　　（産業構造区分）</a:t>
            </a:r>
            <a:endParaRPr lang="ja-JP" altLang="en-US" sz="1106" dirty="0">
              <a:latin typeface="Meiryo UI" panose="020B0604030504040204" pitchFamily="50" charset="-128"/>
              <a:ea typeface="Meiryo UI" panose="020B0604030504040204" pitchFamily="50" charset="-128"/>
              <a:cs typeface="Microsoft JhengHei"/>
            </a:endParaRPr>
          </a:p>
        </p:txBody>
      </p:sp>
      <p:sp>
        <p:nvSpPr>
          <p:cNvPr id="28" name="タイトル 9">
            <a:extLst>
              <a:ext uri="{FF2B5EF4-FFF2-40B4-BE49-F238E27FC236}">
                <a16:creationId xmlns:a16="http://schemas.microsoft.com/office/drawing/2014/main" id="{517382B6-AA66-4AE7-BE06-8A6C757AC8E7}"/>
              </a:ext>
            </a:extLst>
          </p:cNvPr>
          <p:cNvSpPr txBox="1">
            <a:spLocks/>
          </p:cNvSpPr>
          <p:nvPr/>
        </p:nvSpPr>
        <p:spPr>
          <a:xfrm>
            <a:off x="611188" y="449784"/>
            <a:ext cx="9105231" cy="607293"/>
          </a:xfrm>
          <a:prstGeom prst="rect">
            <a:avLst/>
          </a:prstGeom>
          <a:solidFill>
            <a:schemeClr val="accent1">
              <a:lumMod val="20000"/>
              <a:lumOff val="80000"/>
            </a:schemeClr>
          </a:solidFill>
          <a:ln>
            <a:solidFill>
              <a:schemeClr val="bg1">
                <a:lumMod val="65000"/>
              </a:schemeClr>
            </a:solidFill>
          </a:ln>
        </p:spPr>
        <p:txBody>
          <a:bodyPr vert="horz" lIns="96364" tIns="48182" rIns="96364" bIns="48182" rtlCol="0" anchor="ctr">
            <a:noAutofit/>
          </a:bodyPr>
          <a:lstStyle>
            <a:lvl1pPr algn="l" defTabSz="914400" rtl="0" eaLnBrk="1" latinLnBrk="0" hangingPunct="1">
              <a:spcBef>
                <a:spcPct val="0"/>
              </a:spcBef>
              <a:buNone/>
              <a:defRPr kumimoji="1" sz="2000" b="0" kern="1200">
                <a:solidFill>
                  <a:schemeClr val="tx1"/>
                </a:solidFill>
                <a:latin typeface="游ゴシック Medium" panose="020B0500000000000000" pitchFamily="50" charset="-128"/>
                <a:ea typeface="游ゴシック Medium" panose="020B0500000000000000" pitchFamily="50" charset="-128"/>
                <a:cs typeface="+mj-cs"/>
              </a:defRPr>
            </a:lvl1pPr>
          </a:lstStyle>
          <a:p>
            <a:r>
              <a:rPr lang="en-US" altLang="ja-JP" sz="2529" dirty="0">
                <a:latin typeface="+mj-ea"/>
                <a:ea typeface="+mj-ea"/>
              </a:rPr>
              <a:t>Ⅴ.</a:t>
            </a:r>
            <a:r>
              <a:rPr lang="ja-JP" altLang="en-US" sz="2529" dirty="0">
                <a:latin typeface="+mj-ea"/>
                <a:ea typeface="+mj-ea"/>
              </a:rPr>
              <a:t>集計・分析の方針　</a:t>
            </a:r>
            <a:r>
              <a:rPr lang="en-US" altLang="ja-JP" sz="2529" dirty="0">
                <a:latin typeface="+mj-ea"/>
                <a:ea typeface="+mj-ea"/>
              </a:rPr>
              <a:t>【1】</a:t>
            </a:r>
            <a:r>
              <a:rPr lang="ja-JP" altLang="en-US" sz="2529" dirty="0">
                <a:latin typeface="+mj-ea"/>
                <a:ea typeface="+mj-ea"/>
              </a:rPr>
              <a:t>集計対象</a:t>
            </a:r>
          </a:p>
        </p:txBody>
      </p:sp>
      <p:sp>
        <p:nvSpPr>
          <p:cNvPr id="29" name="Rectangle 7">
            <a:extLst>
              <a:ext uri="{FF2B5EF4-FFF2-40B4-BE49-F238E27FC236}">
                <a16:creationId xmlns:a16="http://schemas.microsoft.com/office/drawing/2014/main" id="{49B27B54-92ED-41A3-AA03-34EEB4515DEA}"/>
              </a:ext>
            </a:extLst>
          </p:cNvPr>
          <p:cNvSpPr txBox="1">
            <a:spLocks noChangeArrowheads="1"/>
          </p:cNvSpPr>
          <p:nvPr/>
        </p:nvSpPr>
        <p:spPr>
          <a:xfrm>
            <a:off x="9905620" y="6994210"/>
            <a:ext cx="493200" cy="232475"/>
          </a:xfrm>
          <a:prstGeom prst="rect">
            <a:avLst/>
          </a:prstGeom>
          <a:ln/>
        </p:spPr>
        <p:txBody>
          <a:bodyPr/>
          <a:lstStyle>
            <a:defPPr>
              <a:defRPr lang="ja-JP"/>
            </a:defPPr>
            <a:lvl1pPr marL="0" algn="ctr" defTabSz="971913" rtl="0" eaLnBrk="1" latinLnBrk="0" hangingPunct="1">
              <a:defRPr kumimoji="1" sz="1053" kern="1200">
                <a:solidFill>
                  <a:schemeClr val="tx1"/>
                </a:solidFill>
                <a:latin typeface="Meiryo UI" panose="020B0604030504040204" pitchFamily="50" charset="-128"/>
                <a:ea typeface="Meiryo UI" panose="020B0604030504040204" pitchFamily="50" charset="-128"/>
                <a:cs typeface="+mn-cs"/>
              </a:defRPr>
            </a:lvl1pPr>
            <a:lvl2pPr marL="485957" algn="l" defTabSz="971913" rtl="0" eaLnBrk="1" latinLnBrk="0" hangingPunct="1">
              <a:defRPr kumimoji="1" sz="1914" kern="1200">
                <a:solidFill>
                  <a:schemeClr val="tx1"/>
                </a:solidFill>
                <a:latin typeface="+mn-lt"/>
                <a:ea typeface="+mn-ea"/>
                <a:cs typeface="+mn-cs"/>
              </a:defRPr>
            </a:lvl2pPr>
            <a:lvl3pPr marL="971913" algn="l" defTabSz="971913" rtl="0" eaLnBrk="1" latinLnBrk="0" hangingPunct="1">
              <a:defRPr kumimoji="1" sz="1914" kern="1200">
                <a:solidFill>
                  <a:schemeClr val="tx1"/>
                </a:solidFill>
                <a:latin typeface="+mn-lt"/>
                <a:ea typeface="+mn-ea"/>
                <a:cs typeface="+mn-cs"/>
              </a:defRPr>
            </a:lvl3pPr>
            <a:lvl4pPr marL="1457871" algn="l" defTabSz="971913" rtl="0" eaLnBrk="1" latinLnBrk="0" hangingPunct="1">
              <a:defRPr kumimoji="1" sz="1914" kern="1200">
                <a:solidFill>
                  <a:schemeClr val="tx1"/>
                </a:solidFill>
                <a:latin typeface="+mn-lt"/>
                <a:ea typeface="+mn-ea"/>
                <a:cs typeface="+mn-cs"/>
              </a:defRPr>
            </a:lvl4pPr>
            <a:lvl5pPr marL="1943828" algn="l" defTabSz="971913" rtl="0" eaLnBrk="1" latinLnBrk="0" hangingPunct="1">
              <a:defRPr kumimoji="1" sz="1914" kern="1200">
                <a:solidFill>
                  <a:schemeClr val="tx1"/>
                </a:solidFill>
                <a:latin typeface="+mn-lt"/>
                <a:ea typeface="+mn-ea"/>
                <a:cs typeface="+mn-cs"/>
              </a:defRPr>
            </a:lvl5pPr>
            <a:lvl6pPr marL="2429784" algn="l" defTabSz="971913" rtl="0" eaLnBrk="1" latinLnBrk="0" hangingPunct="1">
              <a:defRPr kumimoji="1" sz="1914" kern="1200">
                <a:solidFill>
                  <a:schemeClr val="tx1"/>
                </a:solidFill>
                <a:latin typeface="+mn-lt"/>
                <a:ea typeface="+mn-ea"/>
                <a:cs typeface="+mn-cs"/>
              </a:defRPr>
            </a:lvl6pPr>
            <a:lvl7pPr marL="2915741" algn="l" defTabSz="971913" rtl="0" eaLnBrk="1" latinLnBrk="0" hangingPunct="1">
              <a:defRPr kumimoji="1" sz="1914" kern="1200">
                <a:solidFill>
                  <a:schemeClr val="tx1"/>
                </a:solidFill>
                <a:latin typeface="+mn-lt"/>
                <a:ea typeface="+mn-ea"/>
                <a:cs typeface="+mn-cs"/>
              </a:defRPr>
            </a:lvl7pPr>
            <a:lvl8pPr marL="3401698" algn="l" defTabSz="971913" rtl="0" eaLnBrk="1" latinLnBrk="0" hangingPunct="1">
              <a:defRPr kumimoji="1" sz="1914" kern="1200">
                <a:solidFill>
                  <a:schemeClr val="tx1"/>
                </a:solidFill>
                <a:latin typeface="+mn-lt"/>
                <a:ea typeface="+mn-ea"/>
                <a:cs typeface="+mn-cs"/>
              </a:defRPr>
            </a:lvl8pPr>
            <a:lvl9pPr marL="3887655" algn="l" defTabSz="971913" rtl="0" eaLnBrk="1" latinLnBrk="0" hangingPunct="1">
              <a:defRPr kumimoji="1" sz="1914" kern="1200">
                <a:solidFill>
                  <a:schemeClr val="tx1"/>
                </a:solidFill>
                <a:latin typeface="+mn-lt"/>
                <a:ea typeface="+mn-ea"/>
                <a:cs typeface="+mn-cs"/>
              </a:defRPr>
            </a:lvl9pPr>
          </a:lstStyle>
          <a:p>
            <a:fld id="{DBFB1F43-6F2E-4538-AABB-23AEDF146290}" type="slidenum">
              <a:rPr lang="ja-JP" altLang="en-US" smtClean="0"/>
              <a:pPr/>
              <a:t>10</a:t>
            </a:fld>
            <a:endParaRPr lang="ja-JP" altLang="en-US" dirty="0"/>
          </a:p>
        </p:txBody>
      </p:sp>
    </p:spTree>
    <p:extLst>
      <p:ext uri="{BB962C8B-B14F-4D97-AF65-F5344CB8AC3E}">
        <p14:creationId xmlns:p14="http://schemas.microsoft.com/office/powerpoint/2010/main" val="388904678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109</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Q11.</a:t>
            </a:r>
            <a:r>
              <a:rPr lang="ja-JP" altLang="en-US" sz="2065" b="1" dirty="0">
                <a:latin typeface="MS UI Gothic" panose="020B0600070205080204" pitchFamily="50" charset="-128"/>
                <a:ea typeface="MS UI Gothic" panose="020B0600070205080204" pitchFamily="50" charset="-128"/>
              </a:rPr>
              <a:t>今後も強みとして活かしていくべき項目</a:t>
            </a:r>
            <a:r>
              <a:rPr lang="en-US" altLang="ja-JP" sz="2065" b="1" dirty="0">
                <a:latin typeface="MS UI Gothic" panose="020B0600070205080204" pitchFamily="50" charset="-128"/>
                <a:ea typeface="MS UI Gothic" panose="020B0600070205080204" pitchFamily="50" charset="-128"/>
              </a:rPr>
              <a:t>/</a:t>
            </a:r>
            <a:r>
              <a:rPr lang="ja-JP" altLang="en-US" sz="2065" b="1" dirty="0">
                <a:latin typeface="MS UI Gothic" panose="020B0600070205080204" pitchFamily="50" charset="-128"/>
                <a:ea typeface="MS UI Gothic" panose="020B0600070205080204" pitchFamily="50" charset="-128"/>
              </a:rPr>
              <a:t>今後重点的に取り組むべき経営課題</a:t>
            </a:r>
          </a:p>
        </p:txBody>
      </p:sp>
      <p:sp>
        <p:nvSpPr>
          <p:cNvPr id="8" name="テキスト ボックス 7"/>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エンドユーザー、</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r>
              <a:rPr lang="en-US" altLang="ja-JP" sz="1400" dirty="0"/>
              <a:t>F.</a:t>
            </a:r>
            <a:r>
              <a:rPr lang="ja-JP" altLang="en-US" sz="1400" dirty="0"/>
              <a:t>その他</a:t>
            </a:r>
            <a:endParaRPr lang="en-US" altLang="ja-JP" sz="1400" dirty="0"/>
          </a:p>
        </p:txBody>
      </p:sp>
      <p:graphicFrame>
        <p:nvGraphicFramePr>
          <p:cNvPr id="7" name="グラフ 6"/>
          <p:cNvGraphicFramePr>
            <a:graphicFrameLocks/>
          </p:cNvGraphicFramePr>
          <p:nvPr>
            <p:extLst>
              <p:ext uri="{D42A27DB-BD31-4B8C-83A1-F6EECF244321}">
                <p14:modId xmlns:p14="http://schemas.microsoft.com/office/powerpoint/2010/main" val="530708078"/>
              </p:ext>
            </p:extLst>
          </p:nvPr>
        </p:nvGraphicFramePr>
        <p:xfrm>
          <a:off x="1166385" y="1513980"/>
          <a:ext cx="8377239" cy="50241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グラフ 8"/>
          <p:cNvGraphicFramePr>
            <a:graphicFrameLocks/>
          </p:cNvGraphicFramePr>
          <p:nvPr>
            <p:extLst>
              <p:ext uri="{D42A27DB-BD31-4B8C-83A1-F6EECF244321}">
                <p14:modId xmlns:p14="http://schemas.microsoft.com/office/powerpoint/2010/main" val="637409406"/>
              </p:ext>
            </p:extLst>
          </p:nvPr>
        </p:nvGraphicFramePr>
        <p:xfrm>
          <a:off x="657432" y="1513980"/>
          <a:ext cx="8382002" cy="4976499"/>
        </p:xfrm>
        <a:graphic>
          <a:graphicData uri="http://schemas.openxmlformats.org/drawingml/2006/chart">
            <c:chart xmlns:c="http://schemas.openxmlformats.org/drawingml/2006/chart" xmlns:r="http://schemas.openxmlformats.org/officeDocument/2006/relationships" r:id="rId4"/>
          </a:graphicData>
        </a:graphic>
      </p:graphicFrame>
      <p:sp>
        <p:nvSpPr>
          <p:cNvPr id="11" name="角丸四角形 10"/>
          <p:cNvSpPr/>
          <p:nvPr/>
        </p:nvSpPr>
        <p:spPr>
          <a:xfrm>
            <a:off x="1166385" y="1915714"/>
            <a:ext cx="4701387" cy="334269"/>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dirty="0"/>
          </a:p>
        </p:txBody>
      </p:sp>
      <p:sp>
        <p:nvSpPr>
          <p:cNvPr id="13" name="角丸四角形 12"/>
          <p:cNvSpPr/>
          <p:nvPr/>
        </p:nvSpPr>
        <p:spPr>
          <a:xfrm>
            <a:off x="4499620" y="4508003"/>
            <a:ext cx="4275764" cy="334269"/>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dirty="0"/>
          </a:p>
        </p:txBody>
      </p:sp>
    </p:spTree>
    <p:extLst>
      <p:ext uri="{BB962C8B-B14F-4D97-AF65-F5344CB8AC3E}">
        <p14:creationId xmlns:p14="http://schemas.microsoft.com/office/powerpoint/2010/main" val="76478315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110</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390226" cy="707886"/>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Q11.</a:t>
            </a:r>
            <a:r>
              <a:rPr lang="ja-JP" altLang="en-US" sz="2000" b="1" dirty="0">
                <a:latin typeface="MS UI Gothic" panose="020B0600070205080204" pitchFamily="50" charset="-128"/>
                <a:ea typeface="MS UI Gothic" panose="020B0600070205080204" pitchFamily="50" charset="-128"/>
              </a:rPr>
              <a:t>今後も強みとして活かしていくべき項目</a:t>
            </a:r>
            <a:r>
              <a:rPr lang="en-US" altLang="ja-JP" sz="2000" b="1" dirty="0">
                <a:latin typeface="MS UI Gothic" panose="020B0600070205080204" pitchFamily="50" charset="-128"/>
                <a:ea typeface="MS UI Gothic" panose="020B0600070205080204" pitchFamily="50" charset="-128"/>
              </a:rPr>
              <a:t>/</a:t>
            </a:r>
            <a:r>
              <a:rPr lang="ja-JP" altLang="en-US" sz="2000" b="1" dirty="0">
                <a:latin typeface="MS UI Gothic" panose="020B0600070205080204" pitchFamily="50" charset="-128"/>
                <a:ea typeface="MS UI Gothic" panose="020B0600070205080204" pitchFamily="50" charset="-128"/>
              </a:rPr>
              <a:t>今後重点的に取り組むべき経営課題</a:t>
            </a:r>
            <a:endParaRPr lang="en-US" altLang="ja-JP" sz="2000" b="1" dirty="0">
              <a:latin typeface="MS UI Gothic" panose="020B0600070205080204" pitchFamily="50" charset="-128"/>
              <a:ea typeface="MS UI Gothic" panose="020B0600070205080204" pitchFamily="50" charset="-128"/>
            </a:endParaRPr>
          </a:p>
          <a:p>
            <a:r>
              <a:rPr lang="ja-JP" altLang="en-US" sz="2000" b="1" dirty="0">
                <a:latin typeface="MS UI Gothic" panose="020B0600070205080204" pitchFamily="50" charset="-128"/>
                <a:ea typeface="MS UI Gothic" panose="020B0600070205080204" pitchFamily="50" charset="-128"/>
              </a:rPr>
              <a:t>　産業構造区分別（製品利用）</a:t>
            </a:r>
          </a:p>
        </p:txBody>
      </p:sp>
      <p:sp>
        <p:nvSpPr>
          <p:cNvPr id="5" name="テキスト ボックス 4"/>
          <p:cNvSpPr txBox="1"/>
          <p:nvPr/>
        </p:nvSpPr>
        <p:spPr>
          <a:xfrm>
            <a:off x="515394" y="1097856"/>
            <a:ext cx="9028230"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エンドユーザー</a:t>
            </a:r>
            <a:endParaRPr lang="en-US" altLang="ja-JP" sz="1400" dirty="0"/>
          </a:p>
        </p:txBody>
      </p:sp>
      <p:graphicFrame>
        <p:nvGraphicFramePr>
          <p:cNvPr id="6" name="グラフ 5"/>
          <p:cNvGraphicFramePr>
            <a:graphicFrameLocks/>
          </p:cNvGraphicFramePr>
          <p:nvPr>
            <p:extLst>
              <p:ext uri="{D42A27DB-BD31-4B8C-83A1-F6EECF244321}">
                <p14:modId xmlns:p14="http://schemas.microsoft.com/office/powerpoint/2010/main" val="44295861"/>
              </p:ext>
            </p:extLst>
          </p:nvPr>
        </p:nvGraphicFramePr>
        <p:xfrm>
          <a:off x="1331268" y="1599307"/>
          <a:ext cx="8377239" cy="50241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グラフ 6"/>
          <p:cNvGraphicFramePr>
            <a:graphicFrameLocks/>
          </p:cNvGraphicFramePr>
          <p:nvPr>
            <p:extLst>
              <p:ext uri="{D42A27DB-BD31-4B8C-83A1-F6EECF244321}">
                <p14:modId xmlns:p14="http://schemas.microsoft.com/office/powerpoint/2010/main" val="3415276506"/>
              </p:ext>
            </p:extLst>
          </p:nvPr>
        </p:nvGraphicFramePr>
        <p:xfrm>
          <a:off x="683196" y="1599307"/>
          <a:ext cx="8382002" cy="4976499"/>
        </p:xfrm>
        <a:graphic>
          <a:graphicData uri="http://schemas.openxmlformats.org/drawingml/2006/chart">
            <c:chart xmlns:c="http://schemas.openxmlformats.org/drawingml/2006/chart" xmlns:r="http://schemas.openxmlformats.org/officeDocument/2006/relationships" r:id="rId4"/>
          </a:graphicData>
        </a:graphic>
      </p:graphicFrame>
      <p:sp>
        <p:nvSpPr>
          <p:cNvPr id="8" name="角丸四角形 7"/>
          <p:cNvSpPr/>
          <p:nvPr/>
        </p:nvSpPr>
        <p:spPr>
          <a:xfrm>
            <a:off x="683196" y="2306378"/>
            <a:ext cx="5400600" cy="303646"/>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dirty="0"/>
          </a:p>
        </p:txBody>
      </p:sp>
      <p:sp>
        <p:nvSpPr>
          <p:cNvPr id="9" name="角丸四角形 8"/>
          <p:cNvSpPr/>
          <p:nvPr/>
        </p:nvSpPr>
        <p:spPr>
          <a:xfrm>
            <a:off x="4643636" y="4554240"/>
            <a:ext cx="3960440" cy="360040"/>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dirty="0"/>
          </a:p>
        </p:txBody>
      </p:sp>
      <p:sp>
        <p:nvSpPr>
          <p:cNvPr id="10" name="角丸四角形 9"/>
          <p:cNvSpPr/>
          <p:nvPr/>
        </p:nvSpPr>
        <p:spPr>
          <a:xfrm>
            <a:off x="4643636" y="2636564"/>
            <a:ext cx="3168352" cy="273390"/>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dirty="0"/>
          </a:p>
        </p:txBody>
      </p:sp>
    </p:spTree>
    <p:extLst>
      <p:ext uri="{BB962C8B-B14F-4D97-AF65-F5344CB8AC3E}">
        <p14:creationId xmlns:p14="http://schemas.microsoft.com/office/powerpoint/2010/main" val="219299475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111</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390226" cy="707886"/>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Q11.</a:t>
            </a:r>
            <a:r>
              <a:rPr lang="ja-JP" altLang="en-US" sz="2000" b="1" dirty="0">
                <a:latin typeface="MS UI Gothic" panose="020B0600070205080204" pitchFamily="50" charset="-128"/>
                <a:ea typeface="MS UI Gothic" panose="020B0600070205080204" pitchFamily="50" charset="-128"/>
              </a:rPr>
              <a:t>今後も強みとして活かしていくべき項目</a:t>
            </a:r>
            <a:r>
              <a:rPr lang="en-US" altLang="ja-JP" sz="2000" b="1" dirty="0">
                <a:latin typeface="MS UI Gothic" panose="020B0600070205080204" pitchFamily="50" charset="-128"/>
                <a:ea typeface="MS UI Gothic" panose="020B0600070205080204" pitchFamily="50" charset="-128"/>
              </a:rPr>
              <a:t>/</a:t>
            </a:r>
            <a:r>
              <a:rPr lang="ja-JP" altLang="en-US" sz="2000" b="1" dirty="0">
                <a:latin typeface="MS UI Gothic" panose="020B0600070205080204" pitchFamily="50" charset="-128"/>
                <a:ea typeface="MS UI Gothic" panose="020B0600070205080204" pitchFamily="50" charset="-128"/>
              </a:rPr>
              <a:t>今後重点的に取り組むべき経営課題</a:t>
            </a:r>
            <a:endParaRPr lang="en-US" altLang="ja-JP" sz="2000" b="1" dirty="0">
              <a:latin typeface="MS UI Gothic" panose="020B0600070205080204" pitchFamily="50" charset="-128"/>
              <a:ea typeface="MS UI Gothic" panose="020B0600070205080204" pitchFamily="50" charset="-128"/>
            </a:endParaRPr>
          </a:p>
          <a:p>
            <a:r>
              <a:rPr lang="ja-JP" altLang="en-US" sz="2000" b="1" dirty="0">
                <a:latin typeface="MS UI Gothic" panose="020B0600070205080204" pitchFamily="50" charset="-128"/>
                <a:ea typeface="MS UI Gothic" panose="020B0600070205080204" pitchFamily="50" charset="-128"/>
              </a:rPr>
              <a:t>　産業構造区分別（製品開発）</a:t>
            </a:r>
          </a:p>
        </p:txBody>
      </p:sp>
      <p:sp>
        <p:nvSpPr>
          <p:cNvPr id="5" name="テキスト ボックス 4"/>
          <p:cNvSpPr txBox="1"/>
          <p:nvPr/>
        </p:nvSpPr>
        <p:spPr>
          <a:xfrm>
            <a:off x="515394" y="1097856"/>
            <a:ext cx="9028230" cy="307777"/>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endParaRPr lang="en-US" altLang="ja-JP" sz="1400" dirty="0"/>
          </a:p>
        </p:txBody>
      </p:sp>
      <p:graphicFrame>
        <p:nvGraphicFramePr>
          <p:cNvPr id="6" name="グラフ 5"/>
          <p:cNvGraphicFramePr>
            <a:graphicFrameLocks/>
          </p:cNvGraphicFramePr>
          <p:nvPr>
            <p:extLst>
              <p:ext uri="{D42A27DB-BD31-4B8C-83A1-F6EECF244321}">
                <p14:modId xmlns:p14="http://schemas.microsoft.com/office/powerpoint/2010/main" val="68802518"/>
              </p:ext>
            </p:extLst>
          </p:nvPr>
        </p:nvGraphicFramePr>
        <p:xfrm>
          <a:off x="1197832" y="1537752"/>
          <a:ext cx="8377239" cy="50241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グラフ 6"/>
          <p:cNvGraphicFramePr>
            <a:graphicFrameLocks/>
          </p:cNvGraphicFramePr>
          <p:nvPr>
            <p:extLst>
              <p:ext uri="{D42A27DB-BD31-4B8C-83A1-F6EECF244321}">
                <p14:modId xmlns:p14="http://schemas.microsoft.com/office/powerpoint/2010/main" val="3543566796"/>
              </p:ext>
            </p:extLst>
          </p:nvPr>
        </p:nvGraphicFramePr>
        <p:xfrm>
          <a:off x="714643" y="1537752"/>
          <a:ext cx="8382002" cy="4976499"/>
        </p:xfrm>
        <a:graphic>
          <a:graphicData uri="http://schemas.openxmlformats.org/drawingml/2006/chart">
            <c:chart xmlns:c="http://schemas.openxmlformats.org/drawingml/2006/chart" xmlns:r="http://schemas.openxmlformats.org/officeDocument/2006/relationships" r:id="rId4"/>
          </a:graphicData>
        </a:graphic>
      </p:graphicFrame>
      <p:sp>
        <p:nvSpPr>
          <p:cNvPr id="8" name="角丸四角形 7"/>
          <p:cNvSpPr/>
          <p:nvPr/>
        </p:nvSpPr>
        <p:spPr>
          <a:xfrm>
            <a:off x="858659" y="1988460"/>
            <a:ext cx="5081121" cy="333531"/>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dirty="0"/>
          </a:p>
        </p:txBody>
      </p:sp>
      <p:sp>
        <p:nvSpPr>
          <p:cNvPr id="9" name="角丸四角形 8"/>
          <p:cNvSpPr/>
          <p:nvPr/>
        </p:nvSpPr>
        <p:spPr>
          <a:xfrm>
            <a:off x="4643636" y="4554240"/>
            <a:ext cx="3456384" cy="360040"/>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dirty="0"/>
          </a:p>
        </p:txBody>
      </p:sp>
      <p:sp>
        <p:nvSpPr>
          <p:cNvPr id="10" name="角丸四角形 9"/>
          <p:cNvSpPr/>
          <p:nvPr/>
        </p:nvSpPr>
        <p:spPr>
          <a:xfrm>
            <a:off x="4643636" y="3402112"/>
            <a:ext cx="3240360" cy="360040"/>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dirty="0"/>
          </a:p>
        </p:txBody>
      </p:sp>
    </p:spTree>
    <p:extLst>
      <p:ext uri="{BB962C8B-B14F-4D97-AF65-F5344CB8AC3E}">
        <p14:creationId xmlns:p14="http://schemas.microsoft.com/office/powerpoint/2010/main" val="239954448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112</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390226" cy="707886"/>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Q11.</a:t>
            </a:r>
            <a:r>
              <a:rPr lang="ja-JP" altLang="en-US" sz="2000" b="1" dirty="0">
                <a:latin typeface="MS UI Gothic" panose="020B0600070205080204" pitchFamily="50" charset="-128"/>
                <a:ea typeface="MS UI Gothic" panose="020B0600070205080204" pitchFamily="50" charset="-128"/>
              </a:rPr>
              <a:t>今後も強みとして活かしていくべき項目</a:t>
            </a:r>
            <a:r>
              <a:rPr lang="en-US" altLang="ja-JP" sz="2000" b="1" dirty="0">
                <a:latin typeface="MS UI Gothic" panose="020B0600070205080204" pitchFamily="50" charset="-128"/>
                <a:ea typeface="MS UI Gothic" panose="020B0600070205080204" pitchFamily="50" charset="-128"/>
              </a:rPr>
              <a:t>/</a:t>
            </a:r>
            <a:r>
              <a:rPr lang="ja-JP" altLang="en-US" sz="2000" b="1" dirty="0">
                <a:latin typeface="MS UI Gothic" panose="020B0600070205080204" pitchFamily="50" charset="-128"/>
                <a:ea typeface="MS UI Gothic" panose="020B0600070205080204" pitchFamily="50" charset="-128"/>
              </a:rPr>
              <a:t>今後重点的に取り組むべき経営課題</a:t>
            </a:r>
            <a:endParaRPr lang="en-US" altLang="ja-JP" sz="2000" b="1" dirty="0">
              <a:latin typeface="MS UI Gothic" panose="020B0600070205080204" pitchFamily="50" charset="-128"/>
              <a:ea typeface="MS UI Gothic" panose="020B0600070205080204" pitchFamily="50" charset="-128"/>
            </a:endParaRPr>
          </a:p>
          <a:p>
            <a:r>
              <a:rPr lang="ja-JP" altLang="en-US" sz="2000" b="1" dirty="0">
                <a:latin typeface="MS UI Gothic" panose="020B0600070205080204" pitchFamily="50" charset="-128"/>
                <a:ea typeface="MS UI Gothic" panose="020B0600070205080204" pitchFamily="50" charset="-128"/>
              </a:rPr>
              <a:t>　産業構造区分別（ソフトウェア開発）</a:t>
            </a:r>
          </a:p>
        </p:txBody>
      </p:sp>
      <p:sp>
        <p:nvSpPr>
          <p:cNvPr id="5" name="テキスト ボックス 4"/>
          <p:cNvSpPr txBox="1"/>
          <p:nvPr/>
        </p:nvSpPr>
        <p:spPr>
          <a:xfrm>
            <a:off x="515394" y="1097856"/>
            <a:ext cx="9028230" cy="307777"/>
          </a:xfrm>
          <a:prstGeom prst="rect">
            <a:avLst/>
          </a:prstGeom>
          <a:noFill/>
        </p:spPr>
        <p:txBody>
          <a:bodyPr wrap="square" rtlCol="0">
            <a:spAutoFit/>
          </a:bodyPr>
          <a:lstStyle/>
          <a:p>
            <a:r>
              <a:rPr lang="ja-JP" altLang="en-US" sz="1400" dirty="0"/>
              <a:t>集計対象：</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p:txBody>
      </p:sp>
      <p:graphicFrame>
        <p:nvGraphicFramePr>
          <p:cNvPr id="6" name="グラフ 5"/>
          <p:cNvGraphicFramePr>
            <a:graphicFrameLocks/>
          </p:cNvGraphicFramePr>
          <p:nvPr>
            <p:extLst>
              <p:ext uri="{D42A27DB-BD31-4B8C-83A1-F6EECF244321}">
                <p14:modId xmlns:p14="http://schemas.microsoft.com/office/powerpoint/2010/main" val="1093962430"/>
              </p:ext>
            </p:extLst>
          </p:nvPr>
        </p:nvGraphicFramePr>
        <p:xfrm>
          <a:off x="1166385" y="1552328"/>
          <a:ext cx="8377239" cy="50241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グラフ 6"/>
          <p:cNvGraphicFramePr>
            <a:graphicFrameLocks/>
          </p:cNvGraphicFramePr>
          <p:nvPr>
            <p:extLst>
              <p:ext uri="{D42A27DB-BD31-4B8C-83A1-F6EECF244321}">
                <p14:modId xmlns:p14="http://schemas.microsoft.com/office/powerpoint/2010/main" val="3739782332"/>
              </p:ext>
            </p:extLst>
          </p:nvPr>
        </p:nvGraphicFramePr>
        <p:xfrm>
          <a:off x="608453" y="1552328"/>
          <a:ext cx="8382002" cy="4976499"/>
        </p:xfrm>
        <a:graphic>
          <a:graphicData uri="http://schemas.openxmlformats.org/drawingml/2006/chart">
            <c:chart xmlns:c="http://schemas.openxmlformats.org/drawingml/2006/chart" xmlns:r="http://schemas.openxmlformats.org/officeDocument/2006/relationships" r:id="rId4"/>
          </a:graphicData>
        </a:graphic>
      </p:graphicFrame>
      <p:sp>
        <p:nvSpPr>
          <p:cNvPr id="8" name="角丸四角形 7"/>
          <p:cNvSpPr/>
          <p:nvPr/>
        </p:nvSpPr>
        <p:spPr>
          <a:xfrm>
            <a:off x="1138379" y="1950332"/>
            <a:ext cx="4657385" cy="307522"/>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dirty="0"/>
          </a:p>
        </p:txBody>
      </p:sp>
      <p:sp>
        <p:nvSpPr>
          <p:cNvPr id="9" name="角丸四角形 8"/>
          <p:cNvSpPr/>
          <p:nvPr/>
        </p:nvSpPr>
        <p:spPr>
          <a:xfrm>
            <a:off x="4635632" y="4542620"/>
            <a:ext cx="3896435" cy="299652"/>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dirty="0"/>
          </a:p>
        </p:txBody>
      </p:sp>
      <p:sp>
        <p:nvSpPr>
          <p:cNvPr id="10" name="角丸四角形 9"/>
          <p:cNvSpPr/>
          <p:nvPr/>
        </p:nvSpPr>
        <p:spPr>
          <a:xfrm>
            <a:off x="4635633" y="2844445"/>
            <a:ext cx="3456384" cy="269635"/>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dirty="0"/>
          </a:p>
        </p:txBody>
      </p:sp>
    </p:spTree>
    <p:extLst>
      <p:ext uri="{BB962C8B-B14F-4D97-AF65-F5344CB8AC3E}">
        <p14:creationId xmlns:p14="http://schemas.microsoft.com/office/powerpoint/2010/main" val="352259679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113</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390226" cy="384721"/>
          </a:xfrm>
          <a:prstGeom prst="rect">
            <a:avLst/>
          </a:prstGeom>
          <a:noFill/>
        </p:spPr>
        <p:txBody>
          <a:bodyPr wrap="square" rtlCol="0">
            <a:spAutoFit/>
          </a:bodyPr>
          <a:lstStyle/>
          <a:p>
            <a:r>
              <a:rPr lang="en-US" altLang="ja-JP" sz="1900" b="1" dirty="0">
                <a:latin typeface="MS UI Gothic" panose="020B0600070205080204" pitchFamily="50" charset="-128"/>
                <a:ea typeface="MS UI Gothic" panose="020B0600070205080204" pitchFamily="50" charset="-128"/>
              </a:rPr>
              <a:t>Q11.</a:t>
            </a:r>
            <a:r>
              <a:rPr lang="ja-JP" altLang="en-US" sz="1900" b="1" dirty="0">
                <a:latin typeface="MS UI Gothic" panose="020B0600070205080204" pitchFamily="50" charset="-128"/>
                <a:ea typeface="MS UI Gothic" panose="020B0600070205080204" pitchFamily="50" charset="-128"/>
              </a:rPr>
              <a:t>今後も強みとして活かしていくべき項目</a:t>
            </a:r>
            <a:r>
              <a:rPr lang="en-US" altLang="ja-JP" sz="1900" b="1" dirty="0">
                <a:latin typeface="MS UI Gothic" panose="020B0600070205080204" pitchFamily="50" charset="-128"/>
                <a:ea typeface="MS UI Gothic" panose="020B0600070205080204" pitchFamily="50" charset="-128"/>
              </a:rPr>
              <a:t>/</a:t>
            </a:r>
            <a:r>
              <a:rPr lang="ja-JP" altLang="en-US" sz="1900" b="1" dirty="0">
                <a:latin typeface="MS UI Gothic" panose="020B0600070205080204" pitchFamily="50" charset="-128"/>
                <a:ea typeface="MS UI Gothic" panose="020B0600070205080204" pitchFamily="50" charset="-128"/>
              </a:rPr>
              <a:t>今後重点的に取り組むべき経営課題（クロス集計）</a:t>
            </a:r>
          </a:p>
        </p:txBody>
      </p:sp>
      <p:sp>
        <p:nvSpPr>
          <p:cNvPr id="5" name="テキスト ボックス 4"/>
          <p:cNvSpPr txBox="1"/>
          <p:nvPr/>
        </p:nvSpPr>
        <p:spPr>
          <a:xfrm>
            <a:off x="515394" y="750100"/>
            <a:ext cx="9028230" cy="738664"/>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a:p>
            <a:r>
              <a:rPr lang="ja-JP" altLang="en-US" sz="1400" dirty="0"/>
              <a:t>クロス集計の軸：従業員数</a:t>
            </a:r>
            <a:endParaRPr lang="en-US" altLang="ja-JP" sz="1400" dirty="0"/>
          </a:p>
          <a:p>
            <a:r>
              <a:rPr lang="en-US" altLang="ja-JP" sz="1400" dirty="0"/>
              <a:t>※</a:t>
            </a:r>
            <a:r>
              <a:rPr lang="ja-JP" altLang="en-US" sz="1400" dirty="0"/>
              <a:t>項目の回答件数が</a:t>
            </a:r>
            <a:r>
              <a:rPr lang="en-US" altLang="ja-JP" sz="1400" dirty="0"/>
              <a:t>15</a:t>
            </a:r>
            <a:r>
              <a:rPr lang="ja-JP" altLang="en-US" sz="1400" dirty="0"/>
              <a:t>件以上のものを表示</a:t>
            </a:r>
          </a:p>
        </p:txBody>
      </p:sp>
      <p:graphicFrame>
        <p:nvGraphicFramePr>
          <p:cNvPr id="7" name="グラフ 6"/>
          <p:cNvGraphicFramePr>
            <a:graphicFrameLocks/>
          </p:cNvGraphicFramePr>
          <p:nvPr>
            <p:extLst>
              <p:ext uri="{D42A27DB-BD31-4B8C-83A1-F6EECF244321}">
                <p14:modId xmlns:p14="http://schemas.microsoft.com/office/powerpoint/2010/main" val="1943748387"/>
              </p:ext>
            </p:extLst>
          </p:nvPr>
        </p:nvGraphicFramePr>
        <p:xfrm>
          <a:off x="899220" y="1558391"/>
          <a:ext cx="3960000" cy="540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グラフ 7"/>
          <p:cNvGraphicFramePr>
            <a:graphicFrameLocks/>
          </p:cNvGraphicFramePr>
          <p:nvPr>
            <p:extLst>
              <p:ext uri="{D42A27DB-BD31-4B8C-83A1-F6EECF244321}">
                <p14:modId xmlns:p14="http://schemas.microsoft.com/office/powerpoint/2010/main" val="3404305085"/>
              </p:ext>
            </p:extLst>
          </p:nvPr>
        </p:nvGraphicFramePr>
        <p:xfrm>
          <a:off x="5029509" y="1540066"/>
          <a:ext cx="3960000" cy="5840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0721591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114</a:t>
            </a:fld>
            <a:endParaRPr lang="ja-JP" altLang="en-US"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515394" y="750100"/>
            <a:ext cx="9028230" cy="738664"/>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a:p>
            <a:r>
              <a:rPr lang="ja-JP" altLang="en-US" sz="1400" dirty="0"/>
              <a:t>クロス集計の軸：</a:t>
            </a:r>
            <a:r>
              <a:rPr lang="en-US" altLang="ja-JP" sz="1400" dirty="0"/>
              <a:t>IoT</a:t>
            </a:r>
            <a:r>
              <a:rPr lang="ja-JP" altLang="en-US" sz="1400" dirty="0"/>
              <a:t>事業分野の有無</a:t>
            </a:r>
            <a:endParaRPr lang="en-US" altLang="ja-JP" sz="1400" dirty="0"/>
          </a:p>
          <a:p>
            <a:r>
              <a:rPr lang="en-US" altLang="ja-JP" sz="1400" dirty="0"/>
              <a:t>※</a:t>
            </a:r>
            <a:r>
              <a:rPr lang="ja-JP" altLang="en-US" sz="1400" dirty="0"/>
              <a:t>項目の回答件数が</a:t>
            </a:r>
            <a:r>
              <a:rPr lang="en-US" altLang="ja-JP" sz="1400" dirty="0"/>
              <a:t>15</a:t>
            </a:r>
            <a:r>
              <a:rPr lang="ja-JP" altLang="en-US" sz="1400" dirty="0"/>
              <a:t>件以上のものを表示</a:t>
            </a:r>
          </a:p>
        </p:txBody>
      </p:sp>
      <p:sp>
        <p:nvSpPr>
          <p:cNvPr id="8" name="テキスト ボックス 7"/>
          <p:cNvSpPr txBox="1"/>
          <p:nvPr/>
        </p:nvSpPr>
        <p:spPr>
          <a:xfrm>
            <a:off x="515394" y="257851"/>
            <a:ext cx="9390226" cy="384721"/>
          </a:xfrm>
          <a:prstGeom prst="rect">
            <a:avLst/>
          </a:prstGeom>
          <a:noFill/>
        </p:spPr>
        <p:txBody>
          <a:bodyPr wrap="square" rtlCol="0">
            <a:spAutoFit/>
          </a:bodyPr>
          <a:lstStyle/>
          <a:p>
            <a:r>
              <a:rPr lang="en-US" altLang="ja-JP" sz="1900" b="1" dirty="0">
                <a:latin typeface="MS UI Gothic" panose="020B0600070205080204" pitchFamily="50" charset="-128"/>
                <a:ea typeface="MS UI Gothic" panose="020B0600070205080204" pitchFamily="50" charset="-128"/>
              </a:rPr>
              <a:t>Q11.</a:t>
            </a:r>
            <a:r>
              <a:rPr lang="ja-JP" altLang="en-US" sz="1900" b="1" dirty="0">
                <a:latin typeface="MS UI Gothic" panose="020B0600070205080204" pitchFamily="50" charset="-128"/>
                <a:ea typeface="MS UI Gothic" panose="020B0600070205080204" pitchFamily="50" charset="-128"/>
              </a:rPr>
              <a:t>今後も強みとして活かしていくべき項目</a:t>
            </a:r>
            <a:r>
              <a:rPr lang="en-US" altLang="ja-JP" sz="1900" b="1" dirty="0">
                <a:latin typeface="MS UI Gothic" panose="020B0600070205080204" pitchFamily="50" charset="-128"/>
                <a:ea typeface="MS UI Gothic" panose="020B0600070205080204" pitchFamily="50" charset="-128"/>
              </a:rPr>
              <a:t>/</a:t>
            </a:r>
            <a:r>
              <a:rPr lang="ja-JP" altLang="en-US" sz="1900" b="1" dirty="0">
                <a:latin typeface="MS UI Gothic" panose="020B0600070205080204" pitchFamily="50" charset="-128"/>
                <a:ea typeface="MS UI Gothic" panose="020B0600070205080204" pitchFamily="50" charset="-128"/>
              </a:rPr>
              <a:t>今後重点的に取り組むべき経営課題（クロス集計）</a:t>
            </a:r>
          </a:p>
        </p:txBody>
      </p:sp>
      <p:graphicFrame>
        <p:nvGraphicFramePr>
          <p:cNvPr id="7" name="グラフ 6"/>
          <p:cNvGraphicFramePr>
            <a:graphicFrameLocks/>
          </p:cNvGraphicFramePr>
          <p:nvPr>
            <p:extLst>
              <p:ext uri="{D42A27DB-BD31-4B8C-83A1-F6EECF244321}">
                <p14:modId xmlns:p14="http://schemas.microsoft.com/office/powerpoint/2010/main" val="2310123058"/>
              </p:ext>
            </p:extLst>
          </p:nvPr>
        </p:nvGraphicFramePr>
        <p:xfrm>
          <a:off x="780596" y="1461949"/>
          <a:ext cx="4079064" cy="540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グラフ 10"/>
          <p:cNvGraphicFramePr>
            <a:graphicFrameLocks/>
          </p:cNvGraphicFramePr>
          <p:nvPr>
            <p:extLst>
              <p:ext uri="{D42A27DB-BD31-4B8C-83A1-F6EECF244321}">
                <p14:modId xmlns:p14="http://schemas.microsoft.com/office/powerpoint/2010/main" val="3824990146"/>
              </p:ext>
            </p:extLst>
          </p:nvPr>
        </p:nvGraphicFramePr>
        <p:xfrm>
          <a:off x="5108652" y="1461948"/>
          <a:ext cx="3960000" cy="591833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179934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115</a:t>
            </a:fld>
            <a:endParaRPr lang="ja-JP" altLang="en-US"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515394" y="750100"/>
            <a:ext cx="9028230" cy="738664"/>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a:p>
            <a:r>
              <a:rPr lang="ja-JP" altLang="en-US" sz="1400" dirty="0"/>
              <a:t>クロス集計の軸：</a:t>
            </a:r>
            <a:r>
              <a:rPr lang="en-US" altLang="ja-JP" sz="1400" dirty="0"/>
              <a:t>AI</a:t>
            </a:r>
            <a:r>
              <a:rPr lang="ja-JP" altLang="en-US" sz="1400" dirty="0"/>
              <a:t>取り組みの有無</a:t>
            </a:r>
            <a:endParaRPr lang="en-US" altLang="ja-JP" sz="1400" dirty="0"/>
          </a:p>
          <a:p>
            <a:r>
              <a:rPr lang="en-US" altLang="ja-JP" sz="1400" dirty="0"/>
              <a:t>※</a:t>
            </a:r>
            <a:r>
              <a:rPr lang="ja-JP" altLang="en-US" sz="1400" dirty="0"/>
              <a:t>項目の回答件数が</a:t>
            </a:r>
            <a:r>
              <a:rPr lang="en-US" altLang="ja-JP" sz="1400" dirty="0"/>
              <a:t>15</a:t>
            </a:r>
            <a:r>
              <a:rPr lang="ja-JP" altLang="en-US" sz="1400" dirty="0"/>
              <a:t>件以上のものを表示</a:t>
            </a:r>
          </a:p>
        </p:txBody>
      </p:sp>
      <p:sp>
        <p:nvSpPr>
          <p:cNvPr id="6" name="テキスト ボックス 5"/>
          <p:cNvSpPr txBox="1"/>
          <p:nvPr/>
        </p:nvSpPr>
        <p:spPr>
          <a:xfrm>
            <a:off x="515394" y="257851"/>
            <a:ext cx="9390226" cy="384721"/>
          </a:xfrm>
          <a:prstGeom prst="rect">
            <a:avLst/>
          </a:prstGeom>
          <a:noFill/>
        </p:spPr>
        <p:txBody>
          <a:bodyPr wrap="square" rtlCol="0">
            <a:spAutoFit/>
          </a:bodyPr>
          <a:lstStyle/>
          <a:p>
            <a:r>
              <a:rPr lang="en-US" altLang="ja-JP" sz="1900" b="1" dirty="0">
                <a:latin typeface="MS UI Gothic" panose="020B0600070205080204" pitchFamily="50" charset="-128"/>
                <a:ea typeface="MS UI Gothic" panose="020B0600070205080204" pitchFamily="50" charset="-128"/>
              </a:rPr>
              <a:t>Q11.</a:t>
            </a:r>
            <a:r>
              <a:rPr lang="ja-JP" altLang="en-US" sz="1900" b="1" dirty="0">
                <a:latin typeface="MS UI Gothic" panose="020B0600070205080204" pitchFamily="50" charset="-128"/>
                <a:ea typeface="MS UI Gothic" panose="020B0600070205080204" pitchFamily="50" charset="-128"/>
              </a:rPr>
              <a:t>今後も強みとして活かしていくべき項目</a:t>
            </a:r>
            <a:r>
              <a:rPr lang="en-US" altLang="ja-JP" sz="1900" b="1" dirty="0">
                <a:latin typeface="MS UI Gothic" panose="020B0600070205080204" pitchFamily="50" charset="-128"/>
                <a:ea typeface="MS UI Gothic" panose="020B0600070205080204" pitchFamily="50" charset="-128"/>
              </a:rPr>
              <a:t>/</a:t>
            </a:r>
            <a:r>
              <a:rPr lang="ja-JP" altLang="en-US" sz="1900" b="1" dirty="0">
                <a:latin typeface="MS UI Gothic" panose="020B0600070205080204" pitchFamily="50" charset="-128"/>
                <a:ea typeface="MS UI Gothic" panose="020B0600070205080204" pitchFamily="50" charset="-128"/>
              </a:rPr>
              <a:t>今後重点的に取り組むべき経営課題（クロス集計）</a:t>
            </a:r>
          </a:p>
        </p:txBody>
      </p:sp>
      <p:graphicFrame>
        <p:nvGraphicFramePr>
          <p:cNvPr id="7" name="グラフ 6"/>
          <p:cNvGraphicFramePr>
            <a:graphicFrameLocks/>
          </p:cNvGraphicFramePr>
          <p:nvPr>
            <p:extLst>
              <p:ext uri="{D42A27DB-BD31-4B8C-83A1-F6EECF244321}">
                <p14:modId xmlns:p14="http://schemas.microsoft.com/office/powerpoint/2010/main" val="4195486077"/>
              </p:ext>
            </p:extLst>
          </p:nvPr>
        </p:nvGraphicFramePr>
        <p:xfrm>
          <a:off x="881336" y="1594210"/>
          <a:ext cx="4122339" cy="540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グラフ 7"/>
          <p:cNvGraphicFramePr>
            <a:graphicFrameLocks/>
          </p:cNvGraphicFramePr>
          <p:nvPr>
            <p:extLst>
              <p:ext uri="{D42A27DB-BD31-4B8C-83A1-F6EECF244321}">
                <p14:modId xmlns:p14="http://schemas.microsoft.com/office/powerpoint/2010/main" val="3768393115"/>
              </p:ext>
            </p:extLst>
          </p:nvPr>
        </p:nvGraphicFramePr>
        <p:xfrm>
          <a:off x="5003675" y="1522322"/>
          <a:ext cx="3960000" cy="585796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2201563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116</a:t>
            </a:fld>
            <a:endParaRPr lang="ja-JP" altLang="en-US"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515394" y="750100"/>
            <a:ext cx="9028230" cy="738664"/>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a:p>
            <a:r>
              <a:rPr lang="ja-JP" altLang="en-US" sz="1400" dirty="0"/>
              <a:t>クロス集計の軸：</a:t>
            </a:r>
            <a:r>
              <a:rPr lang="en-US" altLang="ja-JP" sz="1400" dirty="0"/>
              <a:t>DX</a:t>
            </a:r>
            <a:r>
              <a:rPr lang="ja-JP" altLang="en-US" sz="1400" dirty="0"/>
              <a:t>取り組みの有無</a:t>
            </a:r>
            <a:endParaRPr lang="en-US" altLang="ja-JP" sz="1400" dirty="0"/>
          </a:p>
          <a:p>
            <a:r>
              <a:rPr lang="en-US" altLang="ja-JP" sz="1400" dirty="0"/>
              <a:t>※</a:t>
            </a:r>
            <a:r>
              <a:rPr lang="ja-JP" altLang="en-US" sz="1400" dirty="0"/>
              <a:t>項目の回答件数が</a:t>
            </a:r>
            <a:r>
              <a:rPr lang="en-US" altLang="ja-JP" sz="1400" dirty="0"/>
              <a:t>15</a:t>
            </a:r>
            <a:r>
              <a:rPr lang="ja-JP" altLang="en-US" sz="1400" dirty="0"/>
              <a:t>件以上のものを表示</a:t>
            </a:r>
          </a:p>
        </p:txBody>
      </p:sp>
      <p:sp>
        <p:nvSpPr>
          <p:cNvPr id="6" name="テキスト ボックス 5"/>
          <p:cNvSpPr txBox="1"/>
          <p:nvPr/>
        </p:nvSpPr>
        <p:spPr>
          <a:xfrm>
            <a:off x="515394" y="257851"/>
            <a:ext cx="9390226" cy="384721"/>
          </a:xfrm>
          <a:prstGeom prst="rect">
            <a:avLst/>
          </a:prstGeom>
          <a:noFill/>
        </p:spPr>
        <p:txBody>
          <a:bodyPr wrap="square" rtlCol="0">
            <a:spAutoFit/>
          </a:bodyPr>
          <a:lstStyle/>
          <a:p>
            <a:r>
              <a:rPr lang="en-US" altLang="ja-JP" sz="1900" b="1" dirty="0">
                <a:latin typeface="MS UI Gothic" panose="020B0600070205080204" pitchFamily="50" charset="-128"/>
                <a:ea typeface="MS UI Gothic" panose="020B0600070205080204" pitchFamily="50" charset="-128"/>
              </a:rPr>
              <a:t>Q11.</a:t>
            </a:r>
            <a:r>
              <a:rPr lang="ja-JP" altLang="en-US" sz="1900" b="1" dirty="0">
                <a:latin typeface="MS UI Gothic" panose="020B0600070205080204" pitchFamily="50" charset="-128"/>
                <a:ea typeface="MS UI Gothic" panose="020B0600070205080204" pitchFamily="50" charset="-128"/>
              </a:rPr>
              <a:t>今後も強みとして活かしていくべき項目</a:t>
            </a:r>
            <a:r>
              <a:rPr lang="en-US" altLang="ja-JP" sz="1900" b="1" dirty="0">
                <a:latin typeface="MS UI Gothic" panose="020B0600070205080204" pitchFamily="50" charset="-128"/>
                <a:ea typeface="MS UI Gothic" panose="020B0600070205080204" pitchFamily="50" charset="-128"/>
              </a:rPr>
              <a:t>/</a:t>
            </a:r>
            <a:r>
              <a:rPr lang="ja-JP" altLang="en-US" sz="1900" b="1" dirty="0">
                <a:latin typeface="MS UI Gothic" panose="020B0600070205080204" pitchFamily="50" charset="-128"/>
                <a:ea typeface="MS UI Gothic" panose="020B0600070205080204" pitchFamily="50" charset="-128"/>
              </a:rPr>
              <a:t>今後重点的に取り組むべき経営課題（クロス集計）</a:t>
            </a:r>
          </a:p>
        </p:txBody>
      </p:sp>
      <p:graphicFrame>
        <p:nvGraphicFramePr>
          <p:cNvPr id="7" name="グラフ 6"/>
          <p:cNvGraphicFramePr>
            <a:graphicFrameLocks/>
          </p:cNvGraphicFramePr>
          <p:nvPr>
            <p:extLst>
              <p:ext uri="{D42A27DB-BD31-4B8C-83A1-F6EECF244321}">
                <p14:modId xmlns:p14="http://schemas.microsoft.com/office/powerpoint/2010/main" val="3675101127"/>
              </p:ext>
            </p:extLst>
          </p:nvPr>
        </p:nvGraphicFramePr>
        <p:xfrm>
          <a:off x="882179" y="1508934"/>
          <a:ext cx="4161119" cy="540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グラフ 7"/>
          <p:cNvGraphicFramePr>
            <a:graphicFrameLocks/>
          </p:cNvGraphicFramePr>
          <p:nvPr>
            <p:extLst>
              <p:ext uri="{D42A27DB-BD31-4B8C-83A1-F6EECF244321}">
                <p14:modId xmlns:p14="http://schemas.microsoft.com/office/powerpoint/2010/main" val="1043476726"/>
              </p:ext>
            </p:extLst>
          </p:nvPr>
        </p:nvGraphicFramePr>
        <p:xfrm>
          <a:off x="5162000" y="1488764"/>
          <a:ext cx="3960000" cy="587135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8227237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117</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Q12-1.DX</a:t>
            </a:r>
            <a:r>
              <a:rPr lang="ja-JP" altLang="en-US" sz="2065" b="1" dirty="0">
                <a:latin typeface="MS UI Gothic" panose="020B0600070205080204" pitchFamily="50" charset="-128"/>
                <a:ea typeface="MS UI Gothic" panose="020B0600070205080204" pitchFamily="50" charset="-128"/>
              </a:rPr>
              <a:t>推進指標の自己診断実施状況</a:t>
            </a:r>
          </a:p>
        </p:txBody>
      </p:sp>
      <p:sp>
        <p:nvSpPr>
          <p:cNvPr id="5" name="テキスト ボックス 4"/>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エンドユーザー、</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r>
              <a:rPr lang="en-US" altLang="ja-JP" sz="1400" dirty="0"/>
              <a:t>F.</a:t>
            </a:r>
            <a:r>
              <a:rPr lang="ja-JP" altLang="en-US" sz="1400" dirty="0"/>
              <a:t>その他</a:t>
            </a:r>
          </a:p>
        </p:txBody>
      </p:sp>
      <p:graphicFrame>
        <p:nvGraphicFramePr>
          <p:cNvPr id="6" name="グラフ 5"/>
          <p:cNvGraphicFramePr>
            <a:graphicFrameLocks/>
          </p:cNvGraphicFramePr>
          <p:nvPr>
            <p:extLst>
              <p:ext uri="{D42A27DB-BD31-4B8C-83A1-F6EECF244321}">
                <p14:modId xmlns:p14="http://schemas.microsoft.com/office/powerpoint/2010/main" val="692067550"/>
              </p:ext>
            </p:extLst>
          </p:nvPr>
        </p:nvGraphicFramePr>
        <p:xfrm>
          <a:off x="899220" y="1529904"/>
          <a:ext cx="8644404" cy="5040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701969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118</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Q12-2.DX</a:t>
            </a:r>
            <a:r>
              <a:rPr lang="ja-JP" altLang="en-US" sz="2065" b="1" dirty="0">
                <a:latin typeface="MS UI Gothic" panose="020B0600070205080204" pitchFamily="50" charset="-128"/>
                <a:ea typeface="MS UI Gothic" panose="020B0600070205080204" pitchFamily="50" charset="-128"/>
              </a:rPr>
              <a:t>の成熟度レベル</a:t>
            </a:r>
          </a:p>
        </p:txBody>
      </p:sp>
      <p:sp>
        <p:nvSpPr>
          <p:cNvPr id="7" name="テキスト ボックス 6"/>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エンドユーザー、</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r>
              <a:rPr lang="en-US" altLang="ja-JP" sz="1400" dirty="0"/>
              <a:t>F.</a:t>
            </a:r>
            <a:r>
              <a:rPr lang="ja-JP" altLang="en-US" sz="1400" dirty="0"/>
              <a:t>その他</a:t>
            </a:r>
          </a:p>
        </p:txBody>
      </p:sp>
      <p:graphicFrame>
        <p:nvGraphicFramePr>
          <p:cNvPr id="8" name="グラフ 7"/>
          <p:cNvGraphicFramePr>
            <a:graphicFrameLocks/>
          </p:cNvGraphicFramePr>
          <p:nvPr>
            <p:extLst>
              <p:ext uri="{D42A27DB-BD31-4B8C-83A1-F6EECF244321}">
                <p14:modId xmlns:p14="http://schemas.microsoft.com/office/powerpoint/2010/main" val="403347184"/>
              </p:ext>
            </p:extLst>
          </p:nvPr>
        </p:nvGraphicFramePr>
        <p:xfrm>
          <a:off x="1609509" y="1601912"/>
          <a:ext cx="6840000" cy="360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85117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グループ化 21"/>
          <p:cNvGrpSpPr/>
          <p:nvPr/>
        </p:nvGrpSpPr>
        <p:grpSpPr>
          <a:xfrm>
            <a:off x="1401569" y="1817936"/>
            <a:ext cx="7668483" cy="4277918"/>
            <a:chOff x="956925" y="1268760"/>
            <a:chExt cx="7668483" cy="4277918"/>
          </a:xfrm>
        </p:grpSpPr>
        <p:sp>
          <p:nvSpPr>
            <p:cNvPr id="23" name="object 3"/>
            <p:cNvSpPr txBox="1"/>
            <p:nvPr/>
          </p:nvSpPr>
          <p:spPr>
            <a:xfrm>
              <a:off x="956926" y="3319069"/>
              <a:ext cx="2484000" cy="468572"/>
            </a:xfrm>
            <a:prstGeom prst="rect">
              <a:avLst/>
            </a:prstGeom>
            <a:solidFill>
              <a:srgbClr val="C5D9F0"/>
            </a:solidFill>
            <a:ln w="12700">
              <a:solidFill>
                <a:srgbClr val="7E7E7E"/>
              </a:solidFill>
            </a:ln>
          </p:spPr>
          <p:txBody>
            <a:bodyPr vert="horz" wrap="square" lIns="36000" tIns="72000" rIns="0" bIns="72000" rtlCol="0" anchor="ctr" anchorCtr="0">
              <a:spAutoFit/>
            </a:bodyPr>
            <a:lstStyle/>
            <a:p>
              <a:pPr algn="ctr">
                <a:lnSpc>
                  <a:spcPct val="100000"/>
                </a:lnSpc>
              </a:pPr>
              <a:r>
                <a:rPr sz="1050" spc="5" dirty="0">
                  <a:latin typeface="Meiryo UI" panose="020B0604030504040204" pitchFamily="50" charset="-128"/>
                  <a:ea typeface="Meiryo UI" panose="020B0604030504040204" pitchFamily="50" charset="-128"/>
                  <a:cs typeface="Microsoft JhengHei"/>
                </a:rPr>
                <a:t>IoT</a:t>
              </a:r>
              <a:r>
                <a:rPr sz="1050" spc="-5" dirty="0">
                  <a:latin typeface="Meiryo UI" panose="020B0604030504040204" pitchFamily="50" charset="-128"/>
                  <a:ea typeface="Meiryo UI" panose="020B0604030504040204" pitchFamily="50" charset="-128"/>
                  <a:cs typeface="游ゴシック"/>
                </a:rPr>
                <a:t>に関連した事業分野の有無</a:t>
              </a:r>
              <a:r>
                <a:rPr sz="1050" spc="40" dirty="0">
                  <a:latin typeface="Meiryo UI" panose="020B0604030504040204" pitchFamily="50" charset="-128"/>
                  <a:ea typeface="Meiryo UI" panose="020B0604030504040204" pitchFamily="50" charset="-128"/>
                  <a:cs typeface="Microsoft JhengHei"/>
                </a:rPr>
                <a:t> </a:t>
              </a:r>
              <a:endParaRPr sz="1050" dirty="0">
                <a:latin typeface="Meiryo UI" panose="020B0604030504040204" pitchFamily="50" charset="-128"/>
                <a:ea typeface="Meiryo UI" panose="020B0604030504040204" pitchFamily="50" charset="-128"/>
                <a:cs typeface="Microsoft JhengHei"/>
              </a:endParaRPr>
            </a:p>
            <a:p>
              <a:pPr algn="ctr">
                <a:lnSpc>
                  <a:spcPct val="100000"/>
                </a:lnSpc>
              </a:pPr>
              <a:r>
                <a:rPr sz="1050" spc="-10" dirty="0">
                  <a:latin typeface="Meiryo UI" panose="020B0604030504040204" pitchFamily="50" charset="-128"/>
                  <a:ea typeface="Meiryo UI" panose="020B0604030504040204" pitchFamily="50" charset="-128"/>
                  <a:cs typeface="游ゴシック"/>
                </a:rPr>
                <a:t>（</a:t>
              </a:r>
              <a:r>
                <a:rPr sz="1050" spc="-10" dirty="0">
                  <a:latin typeface="Meiryo UI" panose="020B0604030504040204" pitchFamily="50" charset="-128"/>
                  <a:ea typeface="Meiryo UI" panose="020B0604030504040204" pitchFamily="50" charset="-128"/>
                  <a:cs typeface="Microsoft JhengHei"/>
                </a:rPr>
                <a:t>Q</a:t>
              </a:r>
              <a:r>
                <a:rPr lang="en-US" sz="1050" spc="-10" dirty="0">
                  <a:latin typeface="Meiryo UI" panose="020B0604030504040204" pitchFamily="50" charset="-128"/>
                  <a:ea typeface="Meiryo UI" panose="020B0604030504040204" pitchFamily="50" charset="-128"/>
                  <a:cs typeface="Microsoft JhengHei"/>
                </a:rPr>
                <a:t>5</a:t>
              </a:r>
              <a:r>
                <a:rPr sz="1050" spc="-10" dirty="0">
                  <a:latin typeface="Meiryo UI" panose="020B0604030504040204" pitchFamily="50" charset="-128"/>
                  <a:ea typeface="Meiryo UI" panose="020B0604030504040204" pitchFamily="50" charset="-128"/>
                  <a:cs typeface="游ゴシック"/>
                </a:rPr>
                <a:t>）</a:t>
              </a:r>
              <a:r>
                <a:rPr sz="1050" spc="30" dirty="0">
                  <a:latin typeface="Meiryo UI" panose="020B0604030504040204" pitchFamily="50" charset="-128"/>
                  <a:ea typeface="Meiryo UI" panose="020B0604030504040204" pitchFamily="50" charset="-128"/>
                  <a:cs typeface="Microsoft JhengHei"/>
                </a:rPr>
                <a:t> </a:t>
              </a:r>
              <a:endParaRPr sz="1050" dirty="0">
                <a:latin typeface="Meiryo UI" panose="020B0604030504040204" pitchFamily="50" charset="-128"/>
                <a:ea typeface="Meiryo UI" panose="020B0604030504040204" pitchFamily="50" charset="-128"/>
                <a:cs typeface="Microsoft JhengHei"/>
              </a:endParaRPr>
            </a:p>
          </p:txBody>
        </p:sp>
        <p:sp>
          <p:nvSpPr>
            <p:cNvPr id="24" name="object 4"/>
            <p:cNvSpPr txBox="1"/>
            <p:nvPr/>
          </p:nvSpPr>
          <p:spPr>
            <a:xfrm>
              <a:off x="956926" y="3995061"/>
              <a:ext cx="2484000" cy="630154"/>
            </a:xfrm>
            <a:prstGeom prst="rect">
              <a:avLst/>
            </a:prstGeom>
            <a:solidFill>
              <a:srgbClr val="C5D9F0"/>
            </a:solidFill>
            <a:ln w="12700">
              <a:solidFill>
                <a:srgbClr val="7E7E7E"/>
              </a:solidFill>
            </a:ln>
          </p:spPr>
          <p:txBody>
            <a:bodyPr vert="horz" wrap="square" lIns="36000" tIns="72000" rIns="0" bIns="72000" rtlCol="0" anchor="ctr" anchorCtr="0">
              <a:spAutoFit/>
            </a:bodyPr>
            <a:lstStyle/>
            <a:p>
              <a:pPr algn="ctr">
                <a:lnSpc>
                  <a:spcPct val="100000"/>
                </a:lnSpc>
              </a:pPr>
              <a:r>
                <a:rPr sz="1050" dirty="0">
                  <a:latin typeface="Meiryo UI" panose="020B0604030504040204" pitchFamily="50" charset="-128"/>
                  <a:ea typeface="Meiryo UI" panose="020B0604030504040204" pitchFamily="50" charset="-128"/>
                  <a:cs typeface="游ゴシック"/>
                </a:rPr>
                <a:t>自部門／自社での</a:t>
              </a:r>
              <a:r>
                <a:rPr sz="1050" spc="40" dirty="0">
                  <a:latin typeface="Meiryo UI" panose="020B0604030504040204" pitchFamily="50" charset="-128"/>
                  <a:ea typeface="Meiryo UI" panose="020B0604030504040204" pitchFamily="50" charset="-128"/>
                  <a:cs typeface="Microsoft JhengHei"/>
                </a:rPr>
                <a:t> </a:t>
              </a:r>
              <a:endParaRPr sz="1050" dirty="0">
                <a:latin typeface="Meiryo UI" panose="020B0604030504040204" pitchFamily="50" charset="-128"/>
                <a:ea typeface="Meiryo UI" panose="020B0604030504040204" pitchFamily="50" charset="-128"/>
                <a:cs typeface="Microsoft JhengHei"/>
              </a:endParaRPr>
            </a:p>
            <a:p>
              <a:pPr marL="42545" algn="ctr">
                <a:lnSpc>
                  <a:spcPct val="100000"/>
                </a:lnSpc>
              </a:pPr>
              <a:r>
                <a:rPr sz="1050" dirty="0">
                  <a:latin typeface="Meiryo UI" panose="020B0604030504040204" pitchFamily="50" charset="-128"/>
                  <a:ea typeface="Meiryo UI" panose="020B0604030504040204" pitchFamily="50" charset="-128"/>
                  <a:cs typeface="Microsoft JhengHei"/>
                </a:rPr>
                <a:t>DX</a:t>
              </a:r>
              <a:r>
                <a:rPr sz="1050" dirty="0">
                  <a:latin typeface="Meiryo UI" panose="020B0604030504040204" pitchFamily="50" charset="-128"/>
                  <a:ea typeface="Meiryo UI" panose="020B0604030504040204" pitchFamily="50" charset="-128"/>
                  <a:cs typeface="游ゴシック"/>
                </a:rPr>
                <a:t>取り組みの有無</a:t>
              </a:r>
              <a:r>
                <a:rPr sz="1050" spc="40" dirty="0">
                  <a:latin typeface="Meiryo UI" panose="020B0604030504040204" pitchFamily="50" charset="-128"/>
                  <a:ea typeface="Meiryo UI" panose="020B0604030504040204" pitchFamily="50" charset="-128"/>
                  <a:cs typeface="Microsoft JhengHei"/>
                </a:rPr>
                <a:t> </a:t>
              </a:r>
              <a:endParaRPr sz="1050" dirty="0">
                <a:latin typeface="Meiryo UI" panose="020B0604030504040204" pitchFamily="50" charset="-128"/>
                <a:ea typeface="Meiryo UI" panose="020B0604030504040204" pitchFamily="50" charset="-128"/>
                <a:cs typeface="Microsoft JhengHei"/>
              </a:endParaRPr>
            </a:p>
            <a:p>
              <a:pPr marL="42545" algn="ctr">
                <a:lnSpc>
                  <a:spcPct val="100000"/>
                </a:lnSpc>
              </a:pPr>
              <a:r>
                <a:rPr sz="1050" spc="-15" dirty="0">
                  <a:latin typeface="Meiryo UI" panose="020B0604030504040204" pitchFamily="50" charset="-128"/>
                  <a:ea typeface="Meiryo UI" panose="020B0604030504040204" pitchFamily="50" charset="-128"/>
                  <a:cs typeface="游ゴシック"/>
                </a:rPr>
                <a:t>（</a:t>
              </a:r>
              <a:r>
                <a:rPr sz="1050" spc="-15" dirty="0">
                  <a:latin typeface="Meiryo UI" panose="020B0604030504040204" pitchFamily="50" charset="-128"/>
                  <a:ea typeface="Meiryo UI" panose="020B0604030504040204" pitchFamily="50" charset="-128"/>
                  <a:cs typeface="Microsoft JhengHei"/>
                </a:rPr>
                <a:t>Q1</a:t>
              </a:r>
              <a:r>
                <a:rPr lang="en-US" sz="1050" spc="-15" dirty="0">
                  <a:latin typeface="Meiryo UI" panose="020B0604030504040204" pitchFamily="50" charset="-128"/>
                  <a:ea typeface="Meiryo UI" panose="020B0604030504040204" pitchFamily="50" charset="-128"/>
                  <a:cs typeface="Microsoft JhengHei"/>
                </a:rPr>
                <a:t>3</a:t>
              </a:r>
              <a:r>
                <a:rPr sz="1050" spc="-15" dirty="0">
                  <a:latin typeface="Meiryo UI" panose="020B0604030504040204" pitchFamily="50" charset="-128"/>
                  <a:ea typeface="Meiryo UI" panose="020B0604030504040204" pitchFamily="50" charset="-128"/>
                  <a:cs typeface="游ゴシック"/>
                </a:rPr>
                <a:t>）</a:t>
              </a:r>
              <a:r>
                <a:rPr sz="1050" spc="25" dirty="0">
                  <a:latin typeface="Meiryo UI" panose="020B0604030504040204" pitchFamily="50" charset="-128"/>
                  <a:ea typeface="Meiryo UI" panose="020B0604030504040204" pitchFamily="50" charset="-128"/>
                  <a:cs typeface="Microsoft JhengHei"/>
                </a:rPr>
                <a:t> </a:t>
              </a:r>
              <a:endParaRPr sz="1050" dirty="0">
                <a:latin typeface="Meiryo UI" panose="020B0604030504040204" pitchFamily="50" charset="-128"/>
                <a:ea typeface="Meiryo UI" panose="020B0604030504040204" pitchFamily="50" charset="-128"/>
                <a:cs typeface="Microsoft JhengHei"/>
              </a:endParaRPr>
            </a:p>
          </p:txBody>
        </p:sp>
        <p:sp>
          <p:nvSpPr>
            <p:cNvPr id="25" name="object 5"/>
            <p:cNvSpPr txBox="1"/>
            <p:nvPr/>
          </p:nvSpPr>
          <p:spPr>
            <a:xfrm>
              <a:off x="956926" y="4832636"/>
              <a:ext cx="2484000" cy="468572"/>
            </a:xfrm>
            <a:prstGeom prst="rect">
              <a:avLst/>
            </a:prstGeom>
            <a:solidFill>
              <a:srgbClr val="C5D9F0"/>
            </a:solidFill>
            <a:ln w="12700">
              <a:solidFill>
                <a:srgbClr val="7E7E7E"/>
              </a:solidFill>
            </a:ln>
          </p:spPr>
          <p:txBody>
            <a:bodyPr vert="horz" wrap="square" lIns="36000" tIns="72000" rIns="0" bIns="72000" rtlCol="0" anchor="ctr" anchorCtr="0">
              <a:spAutoFit/>
            </a:bodyPr>
            <a:lstStyle/>
            <a:p>
              <a:pPr algn="ctr">
                <a:lnSpc>
                  <a:spcPct val="100000"/>
                </a:lnSpc>
              </a:pPr>
              <a:r>
                <a:rPr sz="1050" spc="-20" dirty="0">
                  <a:latin typeface="Meiryo UI" panose="020B0604030504040204" pitchFamily="50" charset="-128"/>
                  <a:ea typeface="Meiryo UI" panose="020B0604030504040204" pitchFamily="50" charset="-128"/>
                  <a:cs typeface="Microsoft JhengHei"/>
                </a:rPr>
                <a:t>AI</a:t>
              </a:r>
              <a:r>
                <a:rPr sz="1050" dirty="0">
                  <a:latin typeface="Meiryo UI" panose="020B0604030504040204" pitchFamily="50" charset="-128"/>
                  <a:ea typeface="Meiryo UI" panose="020B0604030504040204" pitchFamily="50" charset="-128"/>
                  <a:cs typeface="游ゴシック"/>
                </a:rPr>
                <a:t>取り組み</a:t>
              </a:r>
              <a:r>
                <a:rPr lang="ja-JP" altLang="en-US" sz="1050" dirty="0">
                  <a:latin typeface="Meiryo UI" panose="020B0604030504040204" pitchFamily="50" charset="-128"/>
                  <a:ea typeface="Meiryo UI" panose="020B0604030504040204" pitchFamily="50" charset="-128"/>
                  <a:cs typeface="游ゴシック"/>
                </a:rPr>
                <a:t>の有無</a:t>
              </a:r>
              <a:r>
                <a:rPr sz="1050" spc="40" dirty="0">
                  <a:latin typeface="Meiryo UI" panose="020B0604030504040204" pitchFamily="50" charset="-128"/>
                  <a:ea typeface="Meiryo UI" panose="020B0604030504040204" pitchFamily="50" charset="-128"/>
                  <a:cs typeface="Microsoft JhengHei"/>
                </a:rPr>
                <a:t> </a:t>
              </a:r>
              <a:endParaRPr sz="1050" dirty="0">
                <a:latin typeface="Meiryo UI" panose="020B0604030504040204" pitchFamily="50" charset="-128"/>
                <a:ea typeface="Meiryo UI" panose="020B0604030504040204" pitchFamily="50" charset="-128"/>
                <a:cs typeface="Microsoft JhengHei"/>
              </a:endParaRPr>
            </a:p>
            <a:p>
              <a:pPr algn="ctr">
                <a:lnSpc>
                  <a:spcPct val="100000"/>
                </a:lnSpc>
              </a:pPr>
              <a:r>
                <a:rPr sz="1050" spc="-35" dirty="0">
                  <a:latin typeface="Meiryo UI" panose="020B0604030504040204" pitchFamily="50" charset="-128"/>
                  <a:ea typeface="Meiryo UI" panose="020B0604030504040204" pitchFamily="50" charset="-128"/>
                  <a:cs typeface="游ゴシック"/>
                </a:rPr>
                <a:t>（</a:t>
              </a:r>
              <a:r>
                <a:rPr sz="1050" spc="-35" dirty="0">
                  <a:latin typeface="Meiryo UI" panose="020B0604030504040204" pitchFamily="50" charset="-128"/>
                  <a:ea typeface="Meiryo UI" panose="020B0604030504040204" pitchFamily="50" charset="-128"/>
                  <a:cs typeface="Microsoft JhengHei"/>
                </a:rPr>
                <a:t>Q20</a:t>
              </a:r>
              <a:r>
                <a:rPr sz="1050" spc="-35" dirty="0">
                  <a:latin typeface="Meiryo UI" panose="020B0604030504040204" pitchFamily="50" charset="-128"/>
                  <a:ea typeface="Meiryo UI" panose="020B0604030504040204" pitchFamily="50" charset="-128"/>
                  <a:cs typeface="游ゴシック"/>
                </a:rPr>
                <a:t>）</a:t>
              </a:r>
              <a:r>
                <a:rPr sz="1050" spc="5" dirty="0">
                  <a:latin typeface="Meiryo UI" panose="020B0604030504040204" pitchFamily="50" charset="-128"/>
                  <a:ea typeface="Meiryo UI" panose="020B0604030504040204" pitchFamily="50" charset="-128"/>
                  <a:cs typeface="Microsoft JhengHei"/>
                </a:rPr>
                <a:t> </a:t>
              </a:r>
              <a:endParaRPr sz="1050" dirty="0">
                <a:latin typeface="Meiryo UI" panose="020B0604030504040204" pitchFamily="50" charset="-128"/>
                <a:ea typeface="Meiryo UI" panose="020B0604030504040204" pitchFamily="50" charset="-128"/>
                <a:cs typeface="Microsoft JhengHei"/>
              </a:endParaRPr>
            </a:p>
          </p:txBody>
        </p:sp>
        <p:sp>
          <p:nvSpPr>
            <p:cNvPr id="26" name="object 6"/>
            <p:cNvSpPr txBox="1"/>
            <p:nvPr/>
          </p:nvSpPr>
          <p:spPr>
            <a:xfrm>
              <a:off x="956926" y="2643077"/>
              <a:ext cx="2484000" cy="468572"/>
            </a:xfrm>
            <a:prstGeom prst="rect">
              <a:avLst/>
            </a:prstGeom>
            <a:solidFill>
              <a:srgbClr val="C5D9F0"/>
            </a:solidFill>
            <a:ln w="12700">
              <a:solidFill>
                <a:srgbClr val="7E7E7E"/>
              </a:solidFill>
            </a:ln>
          </p:spPr>
          <p:txBody>
            <a:bodyPr vert="horz" wrap="square" lIns="36000" tIns="72000" rIns="0" bIns="72000" rtlCol="0" anchor="ctr" anchorCtr="0">
              <a:spAutoFit/>
            </a:bodyPr>
            <a:lstStyle/>
            <a:p>
              <a:pPr algn="ctr">
                <a:lnSpc>
                  <a:spcPct val="100000"/>
                </a:lnSpc>
              </a:pPr>
              <a:r>
                <a:rPr sz="1050" dirty="0">
                  <a:latin typeface="Meiryo UI" panose="020B0604030504040204" pitchFamily="50" charset="-128"/>
                  <a:ea typeface="Meiryo UI" panose="020B0604030504040204" pitchFamily="50" charset="-128"/>
                  <a:cs typeface="游ゴシック"/>
                </a:rPr>
                <a:t>事業規</a:t>
              </a:r>
              <a:r>
                <a:rPr sz="1050" spc="-10" dirty="0">
                  <a:latin typeface="Meiryo UI" panose="020B0604030504040204" pitchFamily="50" charset="-128"/>
                  <a:ea typeface="Meiryo UI" panose="020B0604030504040204" pitchFamily="50" charset="-128"/>
                  <a:cs typeface="游ゴシック"/>
                </a:rPr>
                <a:t>模</a:t>
              </a:r>
              <a:r>
                <a:rPr sz="1050" spc="40" dirty="0">
                  <a:latin typeface="Meiryo UI" panose="020B0604030504040204" pitchFamily="50" charset="-128"/>
                  <a:ea typeface="Meiryo UI" panose="020B0604030504040204" pitchFamily="50" charset="-128"/>
                  <a:cs typeface="Microsoft JhengHei"/>
                </a:rPr>
                <a:t> </a:t>
              </a:r>
              <a:endParaRPr sz="1050" dirty="0">
                <a:latin typeface="Meiryo UI" panose="020B0604030504040204" pitchFamily="50" charset="-128"/>
                <a:ea typeface="Meiryo UI" panose="020B0604030504040204" pitchFamily="50" charset="-128"/>
                <a:cs typeface="Microsoft JhengHei"/>
              </a:endParaRPr>
            </a:p>
            <a:p>
              <a:pPr algn="ctr">
                <a:lnSpc>
                  <a:spcPct val="100000"/>
                </a:lnSpc>
              </a:pPr>
              <a:r>
                <a:rPr sz="1050" dirty="0">
                  <a:latin typeface="Meiryo UI" panose="020B0604030504040204" pitchFamily="50" charset="-128"/>
                  <a:ea typeface="Meiryo UI" panose="020B0604030504040204" pitchFamily="50" charset="-128"/>
                  <a:cs typeface="游ゴシック"/>
                </a:rPr>
                <a:t>（従業員</a:t>
              </a:r>
              <a:r>
                <a:rPr sz="1050" spc="-10" dirty="0">
                  <a:latin typeface="Meiryo UI" panose="020B0604030504040204" pitchFamily="50" charset="-128"/>
                  <a:ea typeface="Meiryo UI" panose="020B0604030504040204" pitchFamily="50" charset="-128"/>
                  <a:cs typeface="游ゴシック"/>
                </a:rPr>
                <a:t>数</a:t>
              </a:r>
              <a:r>
                <a:rPr sz="1050" spc="-20" dirty="0">
                  <a:latin typeface="Meiryo UI" panose="020B0604030504040204" pitchFamily="50" charset="-128"/>
                  <a:ea typeface="Meiryo UI" panose="020B0604030504040204" pitchFamily="50" charset="-128"/>
                  <a:cs typeface="游ゴシック"/>
                </a:rPr>
                <a:t> </a:t>
              </a:r>
              <a:r>
                <a:rPr sz="1050" spc="-45" dirty="0">
                  <a:latin typeface="Meiryo UI" panose="020B0604030504040204" pitchFamily="50" charset="-128"/>
                  <a:ea typeface="Meiryo UI" panose="020B0604030504040204" pitchFamily="50" charset="-128"/>
                  <a:cs typeface="Microsoft JhengHei"/>
                </a:rPr>
                <a:t>Q</a:t>
              </a:r>
              <a:r>
                <a:rPr lang="en-US" sz="1050" spc="-45" dirty="0">
                  <a:latin typeface="Meiryo UI" panose="020B0604030504040204" pitchFamily="50" charset="-128"/>
                  <a:ea typeface="Meiryo UI" panose="020B0604030504040204" pitchFamily="50" charset="-128"/>
                  <a:cs typeface="Microsoft JhengHei"/>
                </a:rPr>
                <a:t>3-2</a:t>
              </a:r>
              <a:r>
                <a:rPr sz="1050" spc="-45" dirty="0">
                  <a:latin typeface="Meiryo UI" panose="020B0604030504040204" pitchFamily="50" charset="-128"/>
                  <a:ea typeface="Meiryo UI" panose="020B0604030504040204" pitchFamily="50" charset="-128"/>
                  <a:cs typeface="Microsoft JhengHei"/>
                </a:rPr>
                <a:t>A</a:t>
              </a:r>
              <a:r>
                <a:rPr sz="1050" spc="-45" dirty="0">
                  <a:latin typeface="Meiryo UI" panose="020B0604030504040204" pitchFamily="50" charset="-128"/>
                  <a:ea typeface="Meiryo UI" panose="020B0604030504040204" pitchFamily="50" charset="-128"/>
                  <a:cs typeface="游ゴシック"/>
                </a:rPr>
                <a:t>）</a:t>
              </a:r>
              <a:r>
                <a:rPr sz="1050" spc="-5" dirty="0">
                  <a:latin typeface="Meiryo UI" panose="020B0604030504040204" pitchFamily="50" charset="-128"/>
                  <a:ea typeface="Meiryo UI" panose="020B0604030504040204" pitchFamily="50" charset="-128"/>
                  <a:cs typeface="Microsoft JhengHei"/>
                </a:rPr>
                <a:t> </a:t>
              </a:r>
              <a:endParaRPr sz="1050" dirty="0">
                <a:latin typeface="Meiryo UI" panose="020B0604030504040204" pitchFamily="50" charset="-128"/>
                <a:ea typeface="Meiryo UI" panose="020B0604030504040204" pitchFamily="50" charset="-128"/>
                <a:cs typeface="Microsoft JhengHei"/>
              </a:endParaRPr>
            </a:p>
          </p:txBody>
        </p:sp>
        <p:sp>
          <p:nvSpPr>
            <p:cNvPr id="27" name="object 7"/>
            <p:cNvSpPr txBox="1"/>
            <p:nvPr/>
          </p:nvSpPr>
          <p:spPr>
            <a:xfrm>
              <a:off x="5205408" y="3314297"/>
              <a:ext cx="3240000" cy="468572"/>
            </a:xfrm>
            <a:prstGeom prst="rect">
              <a:avLst/>
            </a:prstGeom>
            <a:solidFill>
              <a:srgbClr val="D6E3BC"/>
            </a:solidFill>
            <a:ln w="12700">
              <a:solidFill>
                <a:srgbClr val="7E7E7E"/>
              </a:solidFill>
            </a:ln>
          </p:spPr>
          <p:txBody>
            <a:bodyPr vert="horz" wrap="square" lIns="36000" tIns="72000" rIns="0" bIns="72000" rtlCol="0" anchor="ctr" anchorCtr="0">
              <a:spAutoFit/>
            </a:bodyPr>
            <a:lstStyle/>
            <a:p>
              <a:pPr algn="ctr">
                <a:lnSpc>
                  <a:spcPct val="100000"/>
                </a:lnSpc>
              </a:pPr>
              <a:r>
                <a:rPr sz="1050" dirty="0">
                  <a:latin typeface="Meiryo UI" panose="020B0604030504040204" pitchFamily="50" charset="-128"/>
                  <a:ea typeface="Meiryo UI" panose="020B0604030504040204" pitchFamily="50" charset="-128"/>
                  <a:cs typeface="游ゴシック"/>
                </a:rPr>
                <a:t>現在重要な技術、将来強化／新たに獲得したい技術</a:t>
              </a:r>
              <a:r>
                <a:rPr sz="1050" spc="40" dirty="0">
                  <a:latin typeface="Meiryo UI" panose="020B0604030504040204" pitchFamily="50" charset="-128"/>
                  <a:ea typeface="Meiryo UI" panose="020B0604030504040204" pitchFamily="50" charset="-128"/>
                  <a:cs typeface="Microsoft JhengHei"/>
                </a:rPr>
                <a:t> </a:t>
              </a:r>
              <a:endParaRPr sz="1050" dirty="0">
                <a:latin typeface="Meiryo UI" panose="020B0604030504040204" pitchFamily="50" charset="-128"/>
                <a:ea typeface="Meiryo UI" panose="020B0604030504040204" pitchFamily="50" charset="-128"/>
                <a:cs typeface="Microsoft JhengHei"/>
              </a:endParaRPr>
            </a:p>
            <a:p>
              <a:pPr algn="ctr">
                <a:lnSpc>
                  <a:spcPct val="100000"/>
                </a:lnSpc>
              </a:pPr>
              <a:r>
                <a:rPr sz="1050" spc="-35" dirty="0">
                  <a:latin typeface="Meiryo UI" panose="020B0604030504040204" pitchFamily="50" charset="-128"/>
                  <a:ea typeface="Meiryo UI" panose="020B0604030504040204" pitchFamily="50" charset="-128"/>
                  <a:cs typeface="游ゴシック"/>
                </a:rPr>
                <a:t>（</a:t>
              </a:r>
              <a:r>
                <a:rPr sz="1050" spc="-35" dirty="0">
                  <a:latin typeface="Meiryo UI" panose="020B0604030504040204" pitchFamily="50" charset="-128"/>
                  <a:ea typeface="Meiryo UI" panose="020B0604030504040204" pitchFamily="50" charset="-128"/>
                  <a:cs typeface="Microsoft JhengHei"/>
                </a:rPr>
                <a:t>Q1</a:t>
              </a:r>
              <a:r>
                <a:rPr lang="en-US" altLang="ja-JP" sz="1050" spc="-35" dirty="0">
                  <a:latin typeface="Meiryo UI" panose="020B0604030504040204" pitchFamily="50" charset="-128"/>
                  <a:ea typeface="Meiryo UI" panose="020B0604030504040204" pitchFamily="50" charset="-128"/>
                  <a:cs typeface="Microsoft JhengHei"/>
                </a:rPr>
                <a:t>8</a:t>
              </a:r>
              <a:r>
                <a:rPr sz="1050" spc="-35" dirty="0">
                  <a:latin typeface="Meiryo UI" panose="020B0604030504040204" pitchFamily="50" charset="-128"/>
                  <a:ea typeface="Meiryo UI" panose="020B0604030504040204" pitchFamily="50" charset="-128"/>
                  <a:cs typeface="游ゴシック"/>
                </a:rPr>
                <a:t>）</a:t>
              </a:r>
              <a:r>
                <a:rPr sz="1050" spc="40" dirty="0">
                  <a:latin typeface="Meiryo UI" panose="020B0604030504040204" pitchFamily="50" charset="-128"/>
                  <a:ea typeface="Meiryo UI" panose="020B0604030504040204" pitchFamily="50" charset="-128"/>
                  <a:cs typeface="Microsoft JhengHei"/>
                </a:rPr>
                <a:t> </a:t>
              </a:r>
              <a:endParaRPr sz="1050" dirty="0">
                <a:latin typeface="Meiryo UI" panose="020B0604030504040204" pitchFamily="50" charset="-128"/>
                <a:ea typeface="Meiryo UI" panose="020B0604030504040204" pitchFamily="50" charset="-128"/>
                <a:cs typeface="Microsoft JhengHei"/>
              </a:endParaRPr>
            </a:p>
          </p:txBody>
        </p:sp>
        <p:sp>
          <p:nvSpPr>
            <p:cNvPr id="28" name="object 8"/>
            <p:cNvSpPr txBox="1"/>
            <p:nvPr/>
          </p:nvSpPr>
          <p:spPr>
            <a:xfrm>
              <a:off x="5205408" y="4106717"/>
              <a:ext cx="3240000" cy="468572"/>
            </a:xfrm>
            <a:prstGeom prst="rect">
              <a:avLst/>
            </a:prstGeom>
            <a:solidFill>
              <a:srgbClr val="D6E3BC"/>
            </a:solidFill>
            <a:ln w="12700">
              <a:solidFill>
                <a:srgbClr val="7E7E7E"/>
              </a:solidFill>
            </a:ln>
          </p:spPr>
          <p:txBody>
            <a:bodyPr vert="horz" wrap="square" lIns="36000" tIns="72000" rIns="0" bIns="72000" rtlCol="0" anchor="ctr" anchorCtr="0">
              <a:spAutoFit/>
            </a:bodyPr>
            <a:lstStyle/>
            <a:p>
              <a:pPr algn="ctr">
                <a:lnSpc>
                  <a:spcPct val="100000"/>
                </a:lnSpc>
              </a:pPr>
              <a:r>
                <a:rPr sz="1050" dirty="0">
                  <a:latin typeface="Meiryo UI" panose="020B0604030504040204" pitchFamily="50" charset="-128"/>
                  <a:ea typeface="Meiryo UI" panose="020B0604030504040204" pitchFamily="50" charset="-128"/>
                  <a:cs typeface="游ゴシック"/>
                </a:rPr>
                <a:t>現在不足している人材、将来に不足が想定され</a:t>
              </a:r>
              <a:r>
                <a:rPr sz="1050" spc="5" dirty="0">
                  <a:latin typeface="Meiryo UI" panose="020B0604030504040204" pitchFamily="50" charset="-128"/>
                  <a:ea typeface="Meiryo UI" panose="020B0604030504040204" pitchFamily="50" charset="-128"/>
                  <a:cs typeface="游ゴシック"/>
                </a:rPr>
                <a:t>る</a:t>
              </a:r>
              <a:r>
                <a:rPr sz="1050" dirty="0">
                  <a:latin typeface="Meiryo UI" panose="020B0604030504040204" pitchFamily="50" charset="-128"/>
                  <a:ea typeface="Meiryo UI" panose="020B0604030504040204" pitchFamily="50" charset="-128"/>
                  <a:cs typeface="游ゴシック"/>
                </a:rPr>
                <a:t>人材</a:t>
              </a:r>
              <a:r>
                <a:rPr sz="1050" spc="40" dirty="0">
                  <a:latin typeface="Meiryo UI" panose="020B0604030504040204" pitchFamily="50" charset="-128"/>
                  <a:ea typeface="Meiryo UI" panose="020B0604030504040204" pitchFamily="50" charset="-128"/>
                  <a:cs typeface="Microsoft JhengHei"/>
                </a:rPr>
                <a:t> </a:t>
              </a:r>
              <a:endParaRPr sz="1050" dirty="0">
                <a:latin typeface="Meiryo UI" panose="020B0604030504040204" pitchFamily="50" charset="-128"/>
                <a:ea typeface="Meiryo UI" panose="020B0604030504040204" pitchFamily="50" charset="-128"/>
                <a:cs typeface="Microsoft JhengHei"/>
              </a:endParaRPr>
            </a:p>
            <a:p>
              <a:pPr algn="ctr">
                <a:lnSpc>
                  <a:spcPct val="100000"/>
                </a:lnSpc>
              </a:pPr>
              <a:r>
                <a:rPr sz="1050" spc="-35" dirty="0">
                  <a:latin typeface="Meiryo UI" panose="020B0604030504040204" pitchFamily="50" charset="-128"/>
                  <a:ea typeface="Meiryo UI" panose="020B0604030504040204" pitchFamily="50" charset="-128"/>
                  <a:cs typeface="游ゴシック"/>
                </a:rPr>
                <a:t>（</a:t>
              </a:r>
              <a:r>
                <a:rPr sz="1050" spc="-35" dirty="0">
                  <a:latin typeface="Meiryo UI" panose="020B0604030504040204" pitchFamily="50" charset="-128"/>
                  <a:ea typeface="Meiryo UI" panose="020B0604030504040204" pitchFamily="50" charset="-128"/>
                  <a:cs typeface="Microsoft JhengHei"/>
                </a:rPr>
                <a:t>Q26</a:t>
              </a:r>
              <a:r>
                <a:rPr sz="1050" spc="-35" dirty="0">
                  <a:latin typeface="Meiryo UI" panose="020B0604030504040204" pitchFamily="50" charset="-128"/>
                  <a:ea typeface="Meiryo UI" panose="020B0604030504040204" pitchFamily="50" charset="-128"/>
                  <a:cs typeface="游ゴシック"/>
                </a:rPr>
                <a:t>）</a:t>
              </a:r>
              <a:r>
                <a:rPr sz="1050" spc="5" dirty="0">
                  <a:latin typeface="Meiryo UI" panose="020B0604030504040204" pitchFamily="50" charset="-128"/>
                  <a:ea typeface="Meiryo UI" panose="020B0604030504040204" pitchFamily="50" charset="-128"/>
                  <a:cs typeface="Microsoft JhengHei"/>
                </a:rPr>
                <a:t> </a:t>
              </a:r>
              <a:endParaRPr sz="1050" dirty="0">
                <a:latin typeface="Meiryo UI" panose="020B0604030504040204" pitchFamily="50" charset="-128"/>
                <a:ea typeface="Meiryo UI" panose="020B0604030504040204" pitchFamily="50" charset="-128"/>
                <a:cs typeface="Microsoft JhengHei"/>
              </a:endParaRPr>
            </a:p>
          </p:txBody>
        </p:sp>
        <p:sp>
          <p:nvSpPr>
            <p:cNvPr id="29" name="object 9"/>
            <p:cNvSpPr txBox="1"/>
            <p:nvPr/>
          </p:nvSpPr>
          <p:spPr>
            <a:xfrm>
              <a:off x="5205408" y="4898778"/>
              <a:ext cx="3240000" cy="468572"/>
            </a:xfrm>
            <a:prstGeom prst="rect">
              <a:avLst/>
            </a:prstGeom>
            <a:solidFill>
              <a:srgbClr val="D6E3BC"/>
            </a:solidFill>
            <a:ln w="12700">
              <a:solidFill>
                <a:srgbClr val="7E7E7E"/>
              </a:solidFill>
            </a:ln>
          </p:spPr>
          <p:txBody>
            <a:bodyPr vert="horz" wrap="square" lIns="36000" tIns="72000" rIns="0" bIns="72000" rtlCol="0" anchor="ctr" anchorCtr="0">
              <a:spAutoFit/>
            </a:bodyPr>
            <a:lstStyle/>
            <a:p>
              <a:pPr algn="ctr">
                <a:lnSpc>
                  <a:spcPct val="100000"/>
                </a:lnSpc>
              </a:pPr>
              <a:r>
                <a:rPr sz="1050" dirty="0">
                  <a:latin typeface="Meiryo UI" panose="020B0604030504040204" pitchFamily="50" charset="-128"/>
                  <a:ea typeface="Meiryo UI" panose="020B0604030504040204" pitchFamily="50" charset="-128"/>
                  <a:cs typeface="游ゴシック"/>
                </a:rPr>
                <a:t>その他</a:t>
              </a:r>
              <a:r>
                <a:rPr sz="1050" spc="40" dirty="0">
                  <a:latin typeface="Meiryo UI" panose="020B0604030504040204" pitchFamily="50" charset="-128"/>
                  <a:ea typeface="Meiryo UI" panose="020B0604030504040204" pitchFamily="50" charset="-128"/>
                  <a:cs typeface="Microsoft JhengHei"/>
                </a:rPr>
                <a:t> </a:t>
              </a:r>
              <a:endParaRPr sz="1050" dirty="0">
                <a:latin typeface="Meiryo UI" panose="020B0604030504040204" pitchFamily="50" charset="-128"/>
                <a:ea typeface="Meiryo UI" panose="020B0604030504040204" pitchFamily="50" charset="-128"/>
                <a:cs typeface="Microsoft JhengHei"/>
              </a:endParaRPr>
            </a:p>
            <a:p>
              <a:pPr algn="ctr">
                <a:lnSpc>
                  <a:spcPct val="100000"/>
                </a:lnSpc>
              </a:pPr>
              <a:r>
                <a:rPr sz="1050" dirty="0">
                  <a:latin typeface="Meiryo UI" panose="020B0604030504040204" pitchFamily="50" charset="-128"/>
                  <a:ea typeface="Meiryo UI" panose="020B0604030504040204" pitchFamily="50" charset="-128"/>
                  <a:cs typeface="游ゴシック"/>
                </a:rPr>
                <a:t>（個別に関連があると思われる調査項目）</a:t>
              </a:r>
              <a:r>
                <a:rPr sz="1050" spc="40" dirty="0">
                  <a:latin typeface="Meiryo UI" panose="020B0604030504040204" pitchFamily="50" charset="-128"/>
                  <a:ea typeface="Meiryo UI" panose="020B0604030504040204" pitchFamily="50" charset="-128"/>
                  <a:cs typeface="Microsoft JhengHei"/>
                </a:rPr>
                <a:t> </a:t>
              </a:r>
              <a:endParaRPr sz="1050" dirty="0">
                <a:latin typeface="Meiryo UI" panose="020B0604030504040204" pitchFamily="50" charset="-128"/>
                <a:ea typeface="Meiryo UI" panose="020B0604030504040204" pitchFamily="50" charset="-128"/>
                <a:cs typeface="Microsoft JhengHei"/>
              </a:endParaRPr>
            </a:p>
          </p:txBody>
        </p:sp>
        <p:sp>
          <p:nvSpPr>
            <p:cNvPr id="30" name="object 10"/>
            <p:cNvSpPr txBox="1"/>
            <p:nvPr/>
          </p:nvSpPr>
          <p:spPr>
            <a:xfrm>
              <a:off x="5205408" y="2522198"/>
              <a:ext cx="3240000" cy="468572"/>
            </a:xfrm>
            <a:prstGeom prst="rect">
              <a:avLst/>
            </a:prstGeom>
            <a:solidFill>
              <a:srgbClr val="D6E3BC"/>
            </a:solidFill>
            <a:ln w="12700">
              <a:solidFill>
                <a:srgbClr val="7E7E7E"/>
              </a:solidFill>
            </a:ln>
          </p:spPr>
          <p:txBody>
            <a:bodyPr vert="horz" wrap="square" lIns="36000" tIns="72000" rIns="0" bIns="72000" rtlCol="0" anchor="ctr" anchorCtr="0">
              <a:spAutoFit/>
            </a:bodyPr>
            <a:lstStyle/>
            <a:p>
              <a:pPr algn="ctr">
                <a:lnSpc>
                  <a:spcPct val="100000"/>
                </a:lnSpc>
              </a:pPr>
              <a:r>
                <a:rPr sz="1050" dirty="0">
                  <a:latin typeface="Meiryo UI" panose="020B0604030504040204" pitchFamily="50" charset="-128"/>
                  <a:ea typeface="Meiryo UI" panose="020B0604030504040204" pitchFamily="50" charset="-128"/>
                  <a:cs typeface="游ゴシック"/>
                </a:rPr>
                <a:t>開発の課題とその解決策</a:t>
              </a:r>
              <a:r>
                <a:rPr sz="1050" spc="40" dirty="0">
                  <a:latin typeface="Meiryo UI" panose="020B0604030504040204" pitchFamily="50" charset="-128"/>
                  <a:ea typeface="Meiryo UI" panose="020B0604030504040204" pitchFamily="50" charset="-128"/>
                  <a:cs typeface="Microsoft JhengHei"/>
                </a:rPr>
                <a:t> </a:t>
              </a:r>
              <a:endParaRPr sz="1050" dirty="0">
                <a:latin typeface="Meiryo UI" panose="020B0604030504040204" pitchFamily="50" charset="-128"/>
                <a:ea typeface="Meiryo UI" panose="020B0604030504040204" pitchFamily="50" charset="-128"/>
                <a:cs typeface="Microsoft JhengHei"/>
              </a:endParaRPr>
            </a:p>
            <a:p>
              <a:pPr algn="ctr">
                <a:lnSpc>
                  <a:spcPct val="100000"/>
                </a:lnSpc>
              </a:pPr>
              <a:r>
                <a:rPr sz="1050" spc="-35" dirty="0">
                  <a:latin typeface="Meiryo UI" panose="020B0604030504040204" pitchFamily="50" charset="-128"/>
                  <a:ea typeface="Meiryo UI" panose="020B0604030504040204" pitchFamily="50" charset="-128"/>
                  <a:cs typeface="游ゴシック"/>
                </a:rPr>
                <a:t>（</a:t>
              </a:r>
              <a:r>
                <a:rPr sz="1050" spc="-35" dirty="0">
                  <a:latin typeface="Meiryo UI" panose="020B0604030504040204" pitchFamily="50" charset="-128"/>
                  <a:ea typeface="Meiryo UI" panose="020B0604030504040204" pitchFamily="50" charset="-128"/>
                  <a:cs typeface="Microsoft JhengHei"/>
                </a:rPr>
                <a:t>Q1</a:t>
              </a:r>
              <a:r>
                <a:rPr lang="en-US" altLang="ja-JP" sz="1050" spc="-35" dirty="0">
                  <a:latin typeface="Meiryo UI" panose="020B0604030504040204" pitchFamily="50" charset="-128"/>
                  <a:ea typeface="Meiryo UI" panose="020B0604030504040204" pitchFamily="50" charset="-128"/>
                  <a:cs typeface="Microsoft JhengHei"/>
                </a:rPr>
                <a:t>6 </a:t>
              </a:r>
              <a:r>
                <a:rPr sz="1050" spc="-35" dirty="0">
                  <a:latin typeface="Meiryo UI" panose="020B0604030504040204" pitchFamily="50" charset="-128"/>
                  <a:ea typeface="Meiryo UI" panose="020B0604030504040204" pitchFamily="50" charset="-128"/>
                  <a:cs typeface="游ゴシック"/>
                </a:rPr>
                <a:t>）</a:t>
              </a:r>
              <a:r>
                <a:rPr sz="1050" spc="5" dirty="0">
                  <a:latin typeface="Meiryo UI" panose="020B0604030504040204" pitchFamily="50" charset="-128"/>
                  <a:ea typeface="Meiryo UI" panose="020B0604030504040204" pitchFamily="50" charset="-128"/>
                  <a:cs typeface="Microsoft JhengHei"/>
                </a:rPr>
                <a:t> </a:t>
              </a:r>
              <a:endParaRPr sz="1050" dirty="0">
                <a:latin typeface="Meiryo UI" panose="020B0604030504040204" pitchFamily="50" charset="-128"/>
                <a:ea typeface="Meiryo UI" panose="020B0604030504040204" pitchFamily="50" charset="-128"/>
                <a:cs typeface="Microsoft JhengHei"/>
              </a:endParaRPr>
            </a:p>
          </p:txBody>
        </p:sp>
        <p:sp>
          <p:nvSpPr>
            <p:cNvPr id="31" name="object 11"/>
            <p:cNvSpPr/>
            <p:nvPr/>
          </p:nvSpPr>
          <p:spPr>
            <a:xfrm>
              <a:off x="3584590" y="2017730"/>
              <a:ext cx="288290" cy="3240405"/>
            </a:xfrm>
            <a:custGeom>
              <a:avLst/>
              <a:gdLst/>
              <a:ahLst/>
              <a:cxnLst/>
              <a:rect l="l" t="t" r="r" b="b"/>
              <a:pathLst>
                <a:path w="288289" h="3240404">
                  <a:moveTo>
                    <a:pt x="0" y="0"/>
                  </a:moveTo>
                  <a:lnTo>
                    <a:pt x="56042" y="1893"/>
                  </a:lnTo>
                  <a:lnTo>
                    <a:pt x="101822" y="7048"/>
                  </a:lnTo>
                  <a:lnTo>
                    <a:pt x="132695" y="14680"/>
                  </a:lnTo>
                  <a:lnTo>
                    <a:pt x="144018" y="24002"/>
                  </a:lnTo>
                  <a:lnTo>
                    <a:pt x="144018" y="1596135"/>
                  </a:lnTo>
                  <a:lnTo>
                    <a:pt x="155340" y="1605512"/>
                  </a:lnTo>
                  <a:lnTo>
                    <a:pt x="186213" y="1613138"/>
                  </a:lnTo>
                  <a:lnTo>
                    <a:pt x="231993" y="1618263"/>
                  </a:lnTo>
                  <a:lnTo>
                    <a:pt x="288036" y="1620139"/>
                  </a:lnTo>
                  <a:lnTo>
                    <a:pt x="231993" y="1622032"/>
                  </a:lnTo>
                  <a:lnTo>
                    <a:pt x="186213" y="1627187"/>
                  </a:lnTo>
                  <a:lnTo>
                    <a:pt x="155340" y="1634819"/>
                  </a:lnTo>
                  <a:lnTo>
                    <a:pt x="144018" y="1644141"/>
                  </a:lnTo>
                  <a:lnTo>
                    <a:pt x="144018" y="3216402"/>
                  </a:lnTo>
                  <a:lnTo>
                    <a:pt x="132695" y="3225724"/>
                  </a:lnTo>
                  <a:lnTo>
                    <a:pt x="101822" y="3233356"/>
                  </a:lnTo>
                  <a:lnTo>
                    <a:pt x="56042" y="3238511"/>
                  </a:lnTo>
                  <a:lnTo>
                    <a:pt x="0" y="3240404"/>
                  </a:lnTo>
                </a:path>
              </a:pathLst>
            </a:custGeom>
            <a:ln w="9525">
              <a:solidFill>
                <a:srgbClr val="000000"/>
              </a:solidFill>
            </a:ln>
          </p:spPr>
          <p:txBody>
            <a:bodyPr wrap="square" lIns="0" tIns="0" rIns="0" bIns="0" rtlCol="0"/>
            <a:lstStyle/>
            <a:p>
              <a:endParaRPr sz="1050" dirty="0">
                <a:latin typeface="Meiryo UI" panose="020B0604030504040204" pitchFamily="50" charset="-128"/>
                <a:ea typeface="Meiryo UI" panose="020B0604030504040204" pitchFamily="50" charset="-128"/>
              </a:endParaRPr>
            </a:p>
          </p:txBody>
        </p:sp>
        <p:sp>
          <p:nvSpPr>
            <p:cNvPr id="32" name="object 12"/>
            <p:cNvSpPr/>
            <p:nvPr/>
          </p:nvSpPr>
          <p:spPr>
            <a:xfrm>
              <a:off x="4773353" y="1729693"/>
              <a:ext cx="288290" cy="3816985"/>
            </a:xfrm>
            <a:custGeom>
              <a:avLst/>
              <a:gdLst/>
              <a:ahLst/>
              <a:cxnLst/>
              <a:rect l="l" t="t" r="r" b="b"/>
              <a:pathLst>
                <a:path w="288289" h="3816985">
                  <a:moveTo>
                    <a:pt x="288036" y="0"/>
                  </a:moveTo>
                  <a:lnTo>
                    <a:pt x="231993" y="1893"/>
                  </a:lnTo>
                  <a:lnTo>
                    <a:pt x="186213" y="7048"/>
                  </a:lnTo>
                  <a:lnTo>
                    <a:pt x="155340" y="14680"/>
                  </a:lnTo>
                  <a:lnTo>
                    <a:pt x="144017" y="24002"/>
                  </a:lnTo>
                  <a:lnTo>
                    <a:pt x="144017" y="1884171"/>
                  </a:lnTo>
                  <a:lnTo>
                    <a:pt x="132695" y="1893548"/>
                  </a:lnTo>
                  <a:lnTo>
                    <a:pt x="101822" y="1901174"/>
                  </a:lnTo>
                  <a:lnTo>
                    <a:pt x="56042" y="1906299"/>
                  </a:lnTo>
                  <a:lnTo>
                    <a:pt x="0" y="1908175"/>
                  </a:lnTo>
                  <a:lnTo>
                    <a:pt x="56042" y="1910068"/>
                  </a:lnTo>
                  <a:lnTo>
                    <a:pt x="101822" y="1915223"/>
                  </a:lnTo>
                  <a:lnTo>
                    <a:pt x="132695" y="1922855"/>
                  </a:lnTo>
                  <a:lnTo>
                    <a:pt x="144017" y="1932177"/>
                  </a:lnTo>
                  <a:lnTo>
                    <a:pt x="144017" y="3792448"/>
                  </a:lnTo>
                  <a:lnTo>
                    <a:pt x="155340" y="3801785"/>
                  </a:lnTo>
                  <a:lnTo>
                    <a:pt x="186213" y="3809411"/>
                  </a:lnTo>
                  <a:lnTo>
                    <a:pt x="231993" y="3814553"/>
                  </a:lnTo>
                  <a:lnTo>
                    <a:pt x="288036" y="3816438"/>
                  </a:lnTo>
                </a:path>
              </a:pathLst>
            </a:custGeom>
            <a:ln w="9525">
              <a:solidFill>
                <a:srgbClr val="000000"/>
              </a:solidFill>
            </a:ln>
          </p:spPr>
          <p:txBody>
            <a:bodyPr wrap="square" lIns="0" tIns="0" rIns="0" bIns="0" rtlCol="0"/>
            <a:lstStyle/>
            <a:p>
              <a:endParaRPr sz="1050" dirty="0">
                <a:latin typeface="Meiryo UI" panose="020B0604030504040204" pitchFamily="50" charset="-128"/>
                <a:ea typeface="Meiryo UI" panose="020B0604030504040204" pitchFamily="50" charset="-128"/>
              </a:endParaRPr>
            </a:p>
          </p:txBody>
        </p:sp>
        <p:sp>
          <p:nvSpPr>
            <p:cNvPr id="33" name="object 13"/>
            <p:cNvSpPr/>
            <p:nvPr/>
          </p:nvSpPr>
          <p:spPr>
            <a:xfrm>
              <a:off x="3944968" y="3385900"/>
              <a:ext cx="720000" cy="504190"/>
            </a:xfrm>
            <a:custGeom>
              <a:avLst/>
              <a:gdLst/>
              <a:ahLst/>
              <a:cxnLst/>
              <a:rect l="l" t="t" r="r" b="b"/>
              <a:pathLst>
                <a:path w="792479" h="504189">
                  <a:moveTo>
                    <a:pt x="252095" y="0"/>
                  </a:moveTo>
                  <a:lnTo>
                    <a:pt x="0" y="251968"/>
                  </a:lnTo>
                  <a:lnTo>
                    <a:pt x="252095" y="504063"/>
                  </a:lnTo>
                  <a:lnTo>
                    <a:pt x="252095" y="378079"/>
                  </a:lnTo>
                  <a:lnTo>
                    <a:pt x="666051" y="378079"/>
                  </a:lnTo>
                  <a:lnTo>
                    <a:pt x="792099" y="251968"/>
                  </a:lnTo>
                  <a:lnTo>
                    <a:pt x="666115" y="125984"/>
                  </a:lnTo>
                  <a:lnTo>
                    <a:pt x="252095" y="125984"/>
                  </a:lnTo>
                  <a:lnTo>
                    <a:pt x="252095" y="0"/>
                  </a:lnTo>
                  <a:close/>
                </a:path>
                <a:path w="792479" h="504189">
                  <a:moveTo>
                    <a:pt x="666051" y="378079"/>
                  </a:moveTo>
                  <a:lnTo>
                    <a:pt x="540131" y="378079"/>
                  </a:lnTo>
                  <a:lnTo>
                    <a:pt x="540131" y="504063"/>
                  </a:lnTo>
                  <a:lnTo>
                    <a:pt x="666051" y="378079"/>
                  </a:lnTo>
                  <a:close/>
                </a:path>
                <a:path w="792479" h="504189">
                  <a:moveTo>
                    <a:pt x="540131" y="0"/>
                  </a:moveTo>
                  <a:lnTo>
                    <a:pt x="540131" y="125984"/>
                  </a:lnTo>
                  <a:lnTo>
                    <a:pt x="666115" y="125984"/>
                  </a:lnTo>
                  <a:lnTo>
                    <a:pt x="540131" y="0"/>
                  </a:lnTo>
                  <a:close/>
                </a:path>
              </a:pathLst>
            </a:custGeom>
            <a:solidFill>
              <a:srgbClr val="7E7E7E"/>
            </a:solidFill>
          </p:spPr>
          <p:txBody>
            <a:bodyPr wrap="square" lIns="0" tIns="0" rIns="0" bIns="0" rtlCol="0"/>
            <a:lstStyle/>
            <a:p>
              <a:endParaRPr sz="1050" dirty="0">
                <a:latin typeface="Meiryo UI" panose="020B0604030504040204" pitchFamily="50" charset="-128"/>
                <a:ea typeface="Meiryo UI" panose="020B0604030504040204" pitchFamily="50" charset="-128"/>
              </a:endParaRPr>
            </a:p>
          </p:txBody>
        </p:sp>
        <p:sp>
          <p:nvSpPr>
            <p:cNvPr id="34" name="object 14"/>
            <p:cNvSpPr txBox="1"/>
            <p:nvPr/>
          </p:nvSpPr>
          <p:spPr>
            <a:xfrm>
              <a:off x="5205408" y="1730099"/>
              <a:ext cx="3240000" cy="468572"/>
            </a:xfrm>
            <a:prstGeom prst="rect">
              <a:avLst/>
            </a:prstGeom>
            <a:solidFill>
              <a:srgbClr val="D6E3BC"/>
            </a:solidFill>
            <a:ln w="12700">
              <a:solidFill>
                <a:srgbClr val="7E7E7E"/>
              </a:solidFill>
            </a:ln>
          </p:spPr>
          <p:txBody>
            <a:bodyPr vert="horz" wrap="square" lIns="36000" tIns="72000" rIns="0" bIns="72000" rtlCol="0" anchor="ctr" anchorCtr="0">
              <a:spAutoFit/>
            </a:bodyPr>
            <a:lstStyle/>
            <a:p>
              <a:pPr algn="ctr">
                <a:lnSpc>
                  <a:spcPct val="100000"/>
                </a:lnSpc>
              </a:pPr>
              <a:r>
                <a:rPr sz="1050" dirty="0">
                  <a:latin typeface="Meiryo UI" panose="020B0604030504040204" pitchFamily="50" charset="-128"/>
                  <a:ea typeface="Meiryo UI" panose="020B0604030504040204" pitchFamily="50" charset="-128"/>
                  <a:cs typeface="游ゴシック"/>
                </a:rPr>
                <a:t>事業カテゴリ</a:t>
              </a:r>
              <a:r>
                <a:rPr sz="1050" spc="40" dirty="0">
                  <a:latin typeface="Meiryo UI" panose="020B0604030504040204" pitchFamily="50" charset="-128"/>
                  <a:ea typeface="Meiryo UI" panose="020B0604030504040204" pitchFamily="50" charset="-128"/>
                  <a:cs typeface="Microsoft JhengHei"/>
                </a:rPr>
                <a:t> </a:t>
              </a:r>
              <a:endParaRPr sz="1050" dirty="0">
                <a:latin typeface="Meiryo UI" panose="020B0604030504040204" pitchFamily="50" charset="-128"/>
                <a:ea typeface="Meiryo UI" panose="020B0604030504040204" pitchFamily="50" charset="-128"/>
                <a:cs typeface="Microsoft JhengHei"/>
              </a:endParaRPr>
            </a:p>
            <a:p>
              <a:pPr algn="ctr">
                <a:lnSpc>
                  <a:spcPct val="100000"/>
                </a:lnSpc>
              </a:pPr>
              <a:r>
                <a:rPr sz="1050" spc="-25" dirty="0">
                  <a:latin typeface="Meiryo UI" panose="020B0604030504040204" pitchFamily="50" charset="-128"/>
                  <a:ea typeface="Meiryo UI" panose="020B0604030504040204" pitchFamily="50" charset="-128"/>
                  <a:cs typeface="游ゴシック"/>
                </a:rPr>
                <a:t>（</a:t>
              </a:r>
              <a:r>
                <a:rPr sz="1050" spc="-25" dirty="0">
                  <a:latin typeface="Meiryo UI" panose="020B0604030504040204" pitchFamily="50" charset="-128"/>
                  <a:ea typeface="Meiryo UI" panose="020B0604030504040204" pitchFamily="50" charset="-128"/>
                  <a:cs typeface="Microsoft JhengHei"/>
                </a:rPr>
                <a:t>Q</a:t>
              </a:r>
              <a:r>
                <a:rPr lang="en-US" sz="1050" spc="-25" dirty="0">
                  <a:latin typeface="Meiryo UI" panose="020B0604030504040204" pitchFamily="50" charset="-128"/>
                  <a:ea typeface="Meiryo UI" panose="020B0604030504040204" pitchFamily="50" charset="-128"/>
                  <a:cs typeface="Microsoft JhengHei"/>
                </a:rPr>
                <a:t>5</a:t>
              </a:r>
              <a:r>
                <a:rPr sz="1050" spc="35" dirty="0">
                  <a:latin typeface="Meiryo UI" panose="020B0604030504040204" pitchFamily="50" charset="-128"/>
                  <a:ea typeface="Meiryo UI" panose="020B0604030504040204" pitchFamily="50" charset="-128"/>
                  <a:cs typeface="游ゴシック"/>
                </a:rPr>
                <a:t>）</a:t>
              </a:r>
              <a:r>
                <a:rPr sz="1050" spc="75" dirty="0">
                  <a:latin typeface="Meiryo UI" panose="020B0604030504040204" pitchFamily="50" charset="-128"/>
                  <a:ea typeface="Meiryo UI" panose="020B0604030504040204" pitchFamily="50" charset="-128"/>
                  <a:cs typeface="Microsoft JhengHei"/>
                </a:rPr>
                <a:t> </a:t>
              </a:r>
              <a:endParaRPr sz="1050" dirty="0">
                <a:latin typeface="Meiryo UI" panose="020B0604030504040204" pitchFamily="50" charset="-128"/>
                <a:ea typeface="Meiryo UI" panose="020B0604030504040204" pitchFamily="50" charset="-128"/>
                <a:cs typeface="Microsoft JhengHei"/>
              </a:endParaRPr>
            </a:p>
          </p:txBody>
        </p:sp>
        <p:sp>
          <p:nvSpPr>
            <p:cNvPr id="35" name="object 15"/>
            <p:cNvSpPr txBox="1"/>
            <p:nvPr/>
          </p:nvSpPr>
          <p:spPr>
            <a:xfrm>
              <a:off x="1357612" y="1268760"/>
              <a:ext cx="1503045" cy="196849"/>
            </a:xfrm>
            <a:prstGeom prst="rect">
              <a:avLst/>
            </a:prstGeom>
          </p:spPr>
          <p:txBody>
            <a:bodyPr vert="horz" wrap="square" lIns="0" tIns="12065" rIns="0" bIns="0" rtlCol="0">
              <a:spAutoFit/>
            </a:bodyPr>
            <a:lstStyle/>
            <a:p>
              <a:pPr marL="12700" algn="ctr">
                <a:lnSpc>
                  <a:spcPct val="100000"/>
                </a:lnSpc>
                <a:spcBef>
                  <a:spcPts val="95"/>
                </a:spcBef>
              </a:pPr>
              <a:r>
                <a:rPr sz="1200" spc="-5" dirty="0">
                  <a:latin typeface="Meiryo UI" panose="020B0604030504040204" pitchFamily="50" charset="-128"/>
                  <a:ea typeface="Meiryo UI" panose="020B0604030504040204" pitchFamily="50" charset="-128"/>
                  <a:cs typeface="游ゴシック"/>
                </a:rPr>
                <a:t>クロス集計の</a:t>
              </a:r>
              <a:r>
                <a:rPr sz="1200" spc="-20" dirty="0">
                  <a:latin typeface="Meiryo UI" panose="020B0604030504040204" pitchFamily="50" charset="-128"/>
                  <a:ea typeface="Meiryo UI" panose="020B0604030504040204" pitchFamily="50" charset="-128"/>
                  <a:cs typeface="游ゴシック"/>
                </a:rPr>
                <a:t>軸</a:t>
              </a:r>
              <a:r>
                <a:rPr sz="1200" spc="55" dirty="0">
                  <a:latin typeface="Meiryo UI" panose="020B0604030504040204" pitchFamily="50" charset="-128"/>
                  <a:ea typeface="Meiryo UI" panose="020B0604030504040204" pitchFamily="50" charset="-128"/>
                  <a:cs typeface="Microsoft JhengHei"/>
                </a:rPr>
                <a:t> </a:t>
              </a:r>
              <a:endParaRPr sz="1200" dirty="0">
                <a:latin typeface="Meiryo UI" panose="020B0604030504040204" pitchFamily="50" charset="-128"/>
                <a:ea typeface="Meiryo UI" panose="020B0604030504040204" pitchFamily="50" charset="-128"/>
                <a:cs typeface="Microsoft JhengHei"/>
              </a:endParaRPr>
            </a:p>
          </p:txBody>
        </p:sp>
        <p:sp>
          <p:nvSpPr>
            <p:cNvPr id="36" name="object 16"/>
            <p:cNvSpPr txBox="1"/>
            <p:nvPr/>
          </p:nvSpPr>
          <p:spPr>
            <a:xfrm>
              <a:off x="5205408" y="1268760"/>
              <a:ext cx="3420000" cy="196849"/>
            </a:xfrm>
            <a:prstGeom prst="rect">
              <a:avLst/>
            </a:prstGeom>
          </p:spPr>
          <p:txBody>
            <a:bodyPr vert="horz" wrap="square" lIns="0" tIns="12065" rIns="0" bIns="0" rtlCol="0">
              <a:spAutoFit/>
            </a:bodyPr>
            <a:lstStyle/>
            <a:p>
              <a:pPr marL="12700" algn="ctr">
                <a:lnSpc>
                  <a:spcPct val="100000"/>
                </a:lnSpc>
                <a:spcBef>
                  <a:spcPts val="95"/>
                </a:spcBef>
              </a:pPr>
              <a:r>
                <a:rPr sz="1200" spc="-10" dirty="0">
                  <a:latin typeface="Meiryo UI" panose="020B0604030504040204" pitchFamily="50" charset="-128"/>
                  <a:ea typeface="Meiryo UI" panose="020B0604030504040204" pitchFamily="50" charset="-128"/>
                  <a:cs typeface="游ゴシック"/>
                </a:rPr>
                <a:t>クロス集計で分析する調査項</a:t>
              </a:r>
              <a:r>
                <a:rPr sz="1200" spc="-5" dirty="0">
                  <a:latin typeface="Meiryo UI" panose="020B0604030504040204" pitchFamily="50" charset="-128"/>
                  <a:ea typeface="Meiryo UI" panose="020B0604030504040204" pitchFamily="50" charset="-128"/>
                  <a:cs typeface="游ゴシック"/>
                </a:rPr>
                <a:t>目</a:t>
              </a:r>
              <a:r>
                <a:rPr sz="1200" spc="50" dirty="0">
                  <a:latin typeface="Meiryo UI" panose="020B0604030504040204" pitchFamily="50" charset="-128"/>
                  <a:ea typeface="Meiryo UI" panose="020B0604030504040204" pitchFamily="50" charset="-128"/>
                  <a:cs typeface="Microsoft JhengHei"/>
                </a:rPr>
                <a:t> </a:t>
              </a:r>
              <a:endParaRPr sz="1200" dirty="0">
                <a:latin typeface="Meiryo UI" panose="020B0604030504040204" pitchFamily="50" charset="-128"/>
                <a:ea typeface="Meiryo UI" panose="020B0604030504040204" pitchFamily="50" charset="-128"/>
                <a:cs typeface="Microsoft JhengHei"/>
              </a:endParaRPr>
            </a:p>
          </p:txBody>
        </p:sp>
        <p:sp>
          <p:nvSpPr>
            <p:cNvPr id="37" name="object 6"/>
            <p:cNvSpPr txBox="1"/>
            <p:nvPr/>
          </p:nvSpPr>
          <p:spPr>
            <a:xfrm>
              <a:off x="956925" y="1967085"/>
              <a:ext cx="2484000" cy="468572"/>
            </a:xfrm>
            <a:prstGeom prst="rect">
              <a:avLst/>
            </a:prstGeom>
            <a:solidFill>
              <a:srgbClr val="C5D9F0"/>
            </a:solidFill>
            <a:ln w="12700">
              <a:solidFill>
                <a:srgbClr val="7E7E7E"/>
              </a:solidFill>
            </a:ln>
          </p:spPr>
          <p:txBody>
            <a:bodyPr vert="horz" wrap="square" lIns="36000" tIns="72000" rIns="0" bIns="72000" rtlCol="0" anchor="ctr" anchorCtr="0">
              <a:spAutoFit/>
            </a:bodyPr>
            <a:lstStyle/>
            <a:p>
              <a:pPr algn="ctr">
                <a:lnSpc>
                  <a:spcPct val="100000"/>
                </a:lnSpc>
              </a:pPr>
              <a:r>
                <a:rPr lang="ja-JP" altLang="en-US" sz="1050" dirty="0">
                  <a:latin typeface="Meiryo UI" panose="020B0604030504040204" pitchFamily="50" charset="-128"/>
                  <a:ea typeface="Meiryo UI" panose="020B0604030504040204" pitchFamily="50" charset="-128"/>
                  <a:cs typeface="Microsoft JhengHei"/>
                </a:rPr>
                <a:t>組込み</a:t>
              </a:r>
              <a:r>
                <a:rPr lang="en-US" altLang="ja-JP" sz="1050" dirty="0">
                  <a:latin typeface="Meiryo UI" panose="020B0604030504040204" pitchFamily="50" charset="-128"/>
                  <a:ea typeface="Meiryo UI" panose="020B0604030504040204" pitchFamily="50" charset="-128"/>
                  <a:cs typeface="Microsoft JhengHei"/>
                </a:rPr>
                <a:t>/IoT</a:t>
              </a:r>
              <a:r>
                <a:rPr lang="ja-JP" altLang="en-US" sz="1050" dirty="0">
                  <a:latin typeface="Meiryo UI" panose="020B0604030504040204" pitchFamily="50" charset="-128"/>
                  <a:ea typeface="Meiryo UI" panose="020B0604030504040204" pitchFamily="50" charset="-128"/>
                  <a:cs typeface="Microsoft JhengHei"/>
                </a:rPr>
                <a:t>産業における主な位置付け</a:t>
              </a:r>
              <a:r>
                <a:rPr sz="1050" spc="40" dirty="0">
                  <a:latin typeface="Meiryo UI" panose="020B0604030504040204" pitchFamily="50" charset="-128"/>
                  <a:ea typeface="Meiryo UI" panose="020B0604030504040204" pitchFamily="50" charset="-128"/>
                  <a:cs typeface="Microsoft JhengHei"/>
                </a:rPr>
                <a:t> </a:t>
              </a:r>
              <a:endParaRPr sz="1050" dirty="0">
                <a:latin typeface="Meiryo UI" panose="020B0604030504040204" pitchFamily="50" charset="-128"/>
                <a:ea typeface="Meiryo UI" panose="020B0604030504040204" pitchFamily="50" charset="-128"/>
                <a:cs typeface="Microsoft JhengHei"/>
              </a:endParaRPr>
            </a:p>
            <a:p>
              <a:pPr algn="ctr">
                <a:lnSpc>
                  <a:spcPct val="100000"/>
                </a:lnSpc>
              </a:pPr>
              <a:r>
                <a:rPr sz="1050" dirty="0">
                  <a:latin typeface="Meiryo UI" panose="020B0604030504040204" pitchFamily="50" charset="-128"/>
                  <a:ea typeface="Meiryo UI" panose="020B0604030504040204" pitchFamily="50" charset="-128"/>
                  <a:cs typeface="游ゴシック"/>
                </a:rPr>
                <a:t>（</a:t>
              </a:r>
              <a:r>
                <a:rPr sz="1050" spc="-45" dirty="0">
                  <a:latin typeface="Meiryo UI" panose="020B0604030504040204" pitchFamily="50" charset="-128"/>
                  <a:ea typeface="Meiryo UI" panose="020B0604030504040204" pitchFamily="50" charset="-128"/>
                  <a:cs typeface="Microsoft JhengHei"/>
                </a:rPr>
                <a:t>Q</a:t>
              </a:r>
              <a:r>
                <a:rPr lang="en-US" sz="1050" spc="-45" dirty="0">
                  <a:latin typeface="Meiryo UI" panose="020B0604030504040204" pitchFamily="50" charset="-128"/>
                  <a:ea typeface="Meiryo UI" panose="020B0604030504040204" pitchFamily="50" charset="-128"/>
                  <a:cs typeface="Microsoft JhengHei"/>
                </a:rPr>
                <a:t>2</a:t>
              </a:r>
              <a:r>
                <a:rPr sz="1050" spc="-45" dirty="0">
                  <a:latin typeface="Meiryo UI" panose="020B0604030504040204" pitchFamily="50" charset="-128"/>
                  <a:ea typeface="Meiryo UI" panose="020B0604030504040204" pitchFamily="50" charset="-128"/>
                  <a:cs typeface="游ゴシック"/>
                </a:rPr>
                <a:t>）</a:t>
              </a:r>
              <a:r>
                <a:rPr sz="1050" spc="-5" dirty="0">
                  <a:latin typeface="Meiryo UI" panose="020B0604030504040204" pitchFamily="50" charset="-128"/>
                  <a:ea typeface="Meiryo UI" panose="020B0604030504040204" pitchFamily="50" charset="-128"/>
                  <a:cs typeface="Microsoft JhengHei"/>
                </a:rPr>
                <a:t> </a:t>
              </a:r>
              <a:endParaRPr sz="1050" dirty="0">
                <a:latin typeface="Meiryo UI" panose="020B0604030504040204" pitchFamily="50" charset="-128"/>
                <a:ea typeface="Meiryo UI" panose="020B0604030504040204" pitchFamily="50" charset="-128"/>
                <a:cs typeface="Microsoft JhengHei"/>
              </a:endParaRPr>
            </a:p>
          </p:txBody>
        </p:sp>
      </p:grpSp>
      <p:sp>
        <p:nvSpPr>
          <p:cNvPr id="20" name="タイトル 9">
            <a:extLst>
              <a:ext uri="{FF2B5EF4-FFF2-40B4-BE49-F238E27FC236}">
                <a16:creationId xmlns:a16="http://schemas.microsoft.com/office/drawing/2014/main" id="{4457FDE9-BD0C-4AD1-92DA-FB6C105F0B39}"/>
              </a:ext>
            </a:extLst>
          </p:cNvPr>
          <p:cNvSpPr txBox="1">
            <a:spLocks/>
          </p:cNvSpPr>
          <p:nvPr/>
        </p:nvSpPr>
        <p:spPr>
          <a:xfrm>
            <a:off x="611188" y="449784"/>
            <a:ext cx="9105231" cy="607293"/>
          </a:xfrm>
          <a:prstGeom prst="rect">
            <a:avLst/>
          </a:prstGeom>
          <a:solidFill>
            <a:schemeClr val="accent1">
              <a:lumMod val="20000"/>
              <a:lumOff val="80000"/>
            </a:schemeClr>
          </a:solidFill>
          <a:ln>
            <a:solidFill>
              <a:schemeClr val="bg1">
                <a:lumMod val="65000"/>
              </a:schemeClr>
            </a:solidFill>
          </a:ln>
        </p:spPr>
        <p:txBody>
          <a:bodyPr vert="horz" lIns="96364" tIns="48182" rIns="96364" bIns="48182" rtlCol="0" anchor="ctr">
            <a:noAutofit/>
          </a:bodyPr>
          <a:lstStyle>
            <a:lvl1pPr algn="l" defTabSz="914400" rtl="0" eaLnBrk="1" latinLnBrk="0" hangingPunct="1">
              <a:spcBef>
                <a:spcPct val="0"/>
              </a:spcBef>
              <a:buNone/>
              <a:defRPr kumimoji="1" sz="2000" b="0" kern="1200">
                <a:solidFill>
                  <a:schemeClr val="tx1"/>
                </a:solidFill>
                <a:latin typeface="游ゴシック Medium" panose="020B0500000000000000" pitchFamily="50" charset="-128"/>
                <a:ea typeface="游ゴシック Medium" panose="020B0500000000000000" pitchFamily="50" charset="-128"/>
                <a:cs typeface="+mj-cs"/>
              </a:defRPr>
            </a:lvl1pPr>
          </a:lstStyle>
          <a:p>
            <a:r>
              <a:rPr lang="en-US" altLang="ja-JP" sz="2529" dirty="0">
                <a:latin typeface="+mj-ea"/>
                <a:ea typeface="+mj-ea"/>
              </a:rPr>
              <a:t>Ⅴ.</a:t>
            </a:r>
            <a:r>
              <a:rPr lang="ja-JP" altLang="en-US" sz="2529" dirty="0">
                <a:latin typeface="+mj-ea"/>
                <a:ea typeface="+mj-ea"/>
              </a:rPr>
              <a:t>集計・分析の方針　</a:t>
            </a:r>
            <a:r>
              <a:rPr lang="en-US" altLang="ja-JP" sz="2529" dirty="0">
                <a:latin typeface="+mj-ea"/>
                <a:ea typeface="+mj-ea"/>
              </a:rPr>
              <a:t>【2】</a:t>
            </a:r>
            <a:r>
              <a:rPr lang="ja-JP" altLang="en-US" sz="2529" dirty="0">
                <a:latin typeface="+mj-ea"/>
                <a:ea typeface="+mj-ea"/>
              </a:rPr>
              <a:t>クロス集計の軸</a:t>
            </a:r>
          </a:p>
        </p:txBody>
      </p:sp>
      <p:sp>
        <p:nvSpPr>
          <p:cNvPr id="38" name="Rectangle 7">
            <a:extLst>
              <a:ext uri="{FF2B5EF4-FFF2-40B4-BE49-F238E27FC236}">
                <a16:creationId xmlns:a16="http://schemas.microsoft.com/office/drawing/2014/main" id="{546143B4-68DF-4CFC-A6B6-A6CA7B9EBF08}"/>
              </a:ext>
            </a:extLst>
          </p:cNvPr>
          <p:cNvSpPr txBox="1">
            <a:spLocks noChangeArrowheads="1"/>
          </p:cNvSpPr>
          <p:nvPr/>
        </p:nvSpPr>
        <p:spPr>
          <a:xfrm>
            <a:off x="9905620" y="6994210"/>
            <a:ext cx="493200" cy="232475"/>
          </a:xfrm>
          <a:prstGeom prst="rect">
            <a:avLst/>
          </a:prstGeom>
          <a:ln/>
        </p:spPr>
        <p:txBody>
          <a:bodyPr/>
          <a:lstStyle>
            <a:defPPr>
              <a:defRPr lang="ja-JP"/>
            </a:defPPr>
            <a:lvl1pPr marL="0" algn="ctr" defTabSz="971913" rtl="0" eaLnBrk="1" latinLnBrk="0" hangingPunct="1">
              <a:defRPr kumimoji="1" sz="1053" kern="1200">
                <a:solidFill>
                  <a:schemeClr val="tx1"/>
                </a:solidFill>
                <a:latin typeface="Meiryo UI" panose="020B0604030504040204" pitchFamily="50" charset="-128"/>
                <a:ea typeface="Meiryo UI" panose="020B0604030504040204" pitchFamily="50" charset="-128"/>
                <a:cs typeface="+mn-cs"/>
              </a:defRPr>
            </a:lvl1pPr>
            <a:lvl2pPr marL="485957" algn="l" defTabSz="971913" rtl="0" eaLnBrk="1" latinLnBrk="0" hangingPunct="1">
              <a:defRPr kumimoji="1" sz="1914" kern="1200">
                <a:solidFill>
                  <a:schemeClr val="tx1"/>
                </a:solidFill>
                <a:latin typeface="+mn-lt"/>
                <a:ea typeface="+mn-ea"/>
                <a:cs typeface="+mn-cs"/>
              </a:defRPr>
            </a:lvl2pPr>
            <a:lvl3pPr marL="971913" algn="l" defTabSz="971913" rtl="0" eaLnBrk="1" latinLnBrk="0" hangingPunct="1">
              <a:defRPr kumimoji="1" sz="1914" kern="1200">
                <a:solidFill>
                  <a:schemeClr val="tx1"/>
                </a:solidFill>
                <a:latin typeface="+mn-lt"/>
                <a:ea typeface="+mn-ea"/>
                <a:cs typeface="+mn-cs"/>
              </a:defRPr>
            </a:lvl3pPr>
            <a:lvl4pPr marL="1457871" algn="l" defTabSz="971913" rtl="0" eaLnBrk="1" latinLnBrk="0" hangingPunct="1">
              <a:defRPr kumimoji="1" sz="1914" kern="1200">
                <a:solidFill>
                  <a:schemeClr val="tx1"/>
                </a:solidFill>
                <a:latin typeface="+mn-lt"/>
                <a:ea typeface="+mn-ea"/>
                <a:cs typeface="+mn-cs"/>
              </a:defRPr>
            </a:lvl4pPr>
            <a:lvl5pPr marL="1943828" algn="l" defTabSz="971913" rtl="0" eaLnBrk="1" latinLnBrk="0" hangingPunct="1">
              <a:defRPr kumimoji="1" sz="1914" kern="1200">
                <a:solidFill>
                  <a:schemeClr val="tx1"/>
                </a:solidFill>
                <a:latin typeface="+mn-lt"/>
                <a:ea typeface="+mn-ea"/>
                <a:cs typeface="+mn-cs"/>
              </a:defRPr>
            </a:lvl5pPr>
            <a:lvl6pPr marL="2429784" algn="l" defTabSz="971913" rtl="0" eaLnBrk="1" latinLnBrk="0" hangingPunct="1">
              <a:defRPr kumimoji="1" sz="1914" kern="1200">
                <a:solidFill>
                  <a:schemeClr val="tx1"/>
                </a:solidFill>
                <a:latin typeface="+mn-lt"/>
                <a:ea typeface="+mn-ea"/>
                <a:cs typeface="+mn-cs"/>
              </a:defRPr>
            </a:lvl6pPr>
            <a:lvl7pPr marL="2915741" algn="l" defTabSz="971913" rtl="0" eaLnBrk="1" latinLnBrk="0" hangingPunct="1">
              <a:defRPr kumimoji="1" sz="1914" kern="1200">
                <a:solidFill>
                  <a:schemeClr val="tx1"/>
                </a:solidFill>
                <a:latin typeface="+mn-lt"/>
                <a:ea typeface="+mn-ea"/>
                <a:cs typeface="+mn-cs"/>
              </a:defRPr>
            </a:lvl7pPr>
            <a:lvl8pPr marL="3401698" algn="l" defTabSz="971913" rtl="0" eaLnBrk="1" latinLnBrk="0" hangingPunct="1">
              <a:defRPr kumimoji="1" sz="1914" kern="1200">
                <a:solidFill>
                  <a:schemeClr val="tx1"/>
                </a:solidFill>
                <a:latin typeface="+mn-lt"/>
                <a:ea typeface="+mn-ea"/>
                <a:cs typeface="+mn-cs"/>
              </a:defRPr>
            </a:lvl8pPr>
            <a:lvl9pPr marL="3887655" algn="l" defTabSz="971913" rtl="0" eaLnBrk="1" latinLnBrk="0" hangingPunct="1">
              <a:defRPr kumimoji="1" sz="1914" kern="1200">
                <a:solidFill>
                  <a:schemeClr val="tx1"/>
                </a:solidFill>
                <a:latin typeface="+mn-lt"/>
                <a:ea typeface="+mn-ea"/>
                <a:cs typeface="+mn-cs"/>
              </a:defRPr>
            </a:lvl9pPr>
          </a:lstStyle>
          <a:p>
            <a:fld id="{DBFB1F43-6F2E-4538-AABB-23AEDF146290}" type="slidenum">
              <a:rPr lang="ja-JP" altLang="en-US" smtClean="0"/>
              <a:pPr/>
              <a:t>11</a:t>
            </a:fld>
            <a:endParaRPr lang="ja-JP" altLang="en-US" dirty="0"/>
          </a:p>
        </p:txBody>
      </p:sp>
    </p:spTree>
    <p:extLst>
      <p:ext uri="{BB962C8B-B14F-4D97-AF65-F5344CB8AC3E}">
        <p14:creationId xmlns:p14="http://schemas.microsoft.com/office/powerpoint/2010/main" val="42197809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119</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Q13.DX</a:t>
            </a:r>
            <a:r>
              <a:rPr lang="ja-JP" altLang="en-US" sz="2065" b="1" dirty="0">
                <a:latin typeface="MS UI Gothic" panose="020B0600070205080204" pitchFamily="50" charset="-128"/>
                <a:ea typeface="MS UI Gothic" panose="020B0600070205080204" pitchFamily="50" charset="-128"/>
              </a:rPr>
              <a:t>の動きによる事業への影響、自社</a:t>
            </a:r>
            <a:r>
              <a:rPr lang="en-US" altLang="ja-JP" sz="2065" b="1" dirty="0">
                <a:latin typeface="MS UI Gothic" panose="020B0600070205080204" pitchFamily="50" charset="-128"/>
                <a:ea typeface="MS UI Gothic" panose="020B0600070205080204" pitchFamily="50" charset="-128"/>
              </a:rPr>
              <a:t>/</a:t>
            </a:r>
            <a:r>
              <a:rPr lang="ja-JP" altLang="en-US" sz="2065" b="1" dirty="0">
                <a:latin typeface="MS UI Gothic" panose="020B0600070205080204" pitchFamily="50" charset="-128"/>
                <a:ea typeface="MS UI Gothic" panose="020B0600070205080204" pitchFamily="50" charset="-128"/>
              </a:rPr>
              <a:t>自部門での</a:t>
            </a:r>
            <a:r>
              <a:rPr lang="en-US" altLang="ja-JP" sz="2065" b="1" dirty="0">
                <a:latin typeface="MS UI Gothic" panose="020B0600070205080204" pitchFamily="50" charset="-128"/>
                <a:ea typeface="MS UI Gothic" panose="020B0600070205080204" pitchFamily="50" charset="-128"/>
              </a:rPr>
              <a:t>DX</a:t>
            </a:r>
            <a:r>
              <a:rPr lang="ja-JP" altLang="en-US" sz="2065" b="1" dirty="0">
                <a:latin typeface="MS UI Gothic" panose="020B0600070205080204" pitchFamily="50" charset="-128"/>
                <a:ea typeface="MS UI Gothic" panose="020B0600070205080204" pitchFamily="50" charset="-128"/>
              </a:rPr>
              <a:t>の取り組み</a:t>
            </a:r>
          </a:p>
        </p:txBody>
      </p:sp>
      <p:sp>
        <p:nvSpPr>
          <p:cNvPr id="5" name="テキスト ボックス 4"/>
          <p:cNvSpPr txBox="1"/>
          <p:nvPr/>
        </p:nvSpPr>
        <p:spPr>
          <a:xfrm>
            <a:off x="526309" y="1040072"/>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エンドユーザー、</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r>
              <a:rPr lang="en-US" altLang="ja-JP" sz="1400" dirty="0"/>
              <a:t>F.</a:t>
            </a:r>
            <a:r>
              <a:rPr lang="ja-JP" altLang="en-US" sz="1400" dirty="0"/>
              <a:t>その他</a:t>
            </a:r>
          </a:p>
        </p:txBody>
      </p:sp>
      <p:graphicFrame>
        <p:nvGraphicFramePr>
          <p:cNvPr id="7" name="グラフ 6"/>
          <p:cNvGraphicFramePr>
            <a:graphicFrameLocks/>
          </p:cNvGraphicFramePr>
          <p:nvPr>
            <p:extLst>
              <p:ext uri="{D42A27DB-BD31-4B8C-83A1-F6EECF244321}">
                <p14:modId xmlns:p14="http://schemas.microsoft.com/office/powerpoint/2010/main" val="3374327991"/>
              </p:ext>
            </p:extLst>
          </p:nvPr>
        </p:nvGraphicFramePr>
        <p:xfrm>
          <a:off x="899220" y="1709956"/>
          <a:ext cx="8644404" cy="39602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3426197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120</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Q13.DX</a:t>
            </a:r>
            <a:r>
              <a:rPr lang="ja-JP" altLang="en-US" sz="2065" b="1" dirty="0">
                <a:latin typeface="MS UI Gothic" panose="020B0600070205080204" pitchFamily="50" charset="-128"/>
                <a:ea typeface="MS UI Gothic" panose="020B0600070205080204" pitchFamily="50" charset="-128"/>
              </a:rPr>
              <a:t>の動きによる事業への影響、自社</a:t>
            </a:r>
            <a:r>
              <a:rPr lang="en-US" altLang="ja-JP" sz="2065" b="1" dirty="0">
                <a:latin typeface="MS UI Gothic" panose="020B0600070205080204" pitchFamily="50" charset="-128"/>
                <a:ea typeface="MS UI Gothic" panose="020B0600070205080204" pitchFamily="50" charset="-128"/>
              </a:rPr>
              <a:t>/</a:t>
            </a:r>
            <a:r>
              <a:rPr lang="ja-JP" altLang="en-US" sz="2065" b="1" dirty="0">
                <a:latin typeface="MS UI Gothic" panose="020B0600070205080204" pitchFamily="50" charset="-128"/>
                <a:ea typeface="MS UI Gothic" panose="020B0600070205080204" pitchFamily="50" charset="-128"/>
              </a:rPr>
              <a:t>自部門での</a:t>
            </a:r>
            <a:r>
              <a:rPr lang="en-US" altLang="ja-JP" sz="2065" b="1" dirty="0">
                <a:latin typeface="MS UI Gothic" panose="020B0600070205080204" pitchFamily="50" charset="-128"/>
                <a:ea typeface="MS UI Gothic" panose="020B0600070205080204" pitchFamily="50" charset="-128"/>
              </a:rPr>
              <a:t>DX</a:t>
            </a:r>
            <a:r>
              <a:rPr lang="ja-JP" altLang="en-US" sz="2065" b="1" dirty="0">
                <a:latin typeface="MS UI Gothic" panose="020B0600070205080204" pitchFamily="50" charset="-128"/>
                <a:ea typeface="MS UI Gothic" panose="020B0600070205080204" pitchFamily="50" charset="-128"/>
              </a:rPr>
              <a:t>の取り組み</a:t>
            </a:r>
            <a:r>
              <a:rPr lang="zh-TW" altLang="en-US" sz="2065" b="1" dirty="0">
                <a:latin typeface="MS UI Gothic" panose="020B0600070205080204" pitchFamily="50" charset="-128"/>
                <a:ea typeface="MS UI Gothic" panose="020B0600070205080204" pitchFamily="50" charset="-128"/>
              </a:rPr>
              <a:t>　業態区分別</a:t>
            </a:r>
            <a:r>
              <a:rPr lang="ja-JP" altLang="en-US" sz="2065" b="1" dirty="0">
                <a:latin typeface="MS UI Gothic" panose="020B0600070205080204" pitchFamily="50" charset="-128"/>
                <a:ea typeface="MS UI Gothic" panose="020B0600070205080204" pitchFamily="50" charset="-128"/>
              </a:rPr>
              <a:t>　</a:t>
            </a:r>
          </a:p>
        </p:txBody>
      </p:sp>
      <p:sp>
        <p:nvSpPr>
          <p:cNvPr id="5" name="テキスト ボックス 4"/>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エンドユーザー、</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r>
              <a:rPr lang="en-US" altLang="ja-JP" sz="1400" dirty="0"/>
              <a:t>F.</a:t>
            </a:r>
            <a:r>
              <a:rPr lang="ja-JP" altLang="en-US" sz="1400" dirty="0"/>
              <a:t>その他</a:t>
            </a:r>
            <a:endParaRPr lang="en-US" altLang="ja-JP" sz="1400" dirty="0"/>
          </a:p>
        </p:txBody>
      </p:sp>
      <p:graphicFrame>
        <p:nvGraphicFramePr>
          <p:cNvPr id="6" name="グラフ 5"/>
          <p:cNvGraphicFramePr>
            <a:graphicFrameLocks/>
          </p:cNvGraphicFramePr>
          <p:nvPr>
            <p:extLst>
              <p:ext uri="{D42A27DB-BD31-4B8C-83A1-F6EECF244321}">
                <p14:modId xmlns:p14="http://schemas.microsoft.com/office/powerpoint/2010/main" val="2226272500"/>
              </p:ext>
            </p:extLst>
          </p:nvPr>
        </p:nvGraphicFramePr>
        <p:xfrm>
          <a:off x="1483356" y="1147125"/>
          <a:ext cx="7472687" cy="26870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グラフ 6"/>
          <p:cNvGraphicFramePr>
            <a:graphicFrameLocks/>
          </p:cNvGraphicFramePr>
          <p:nvPr>
            <p:extLst>
              <p:ext uri="{D42A27DB-BD31-4B8C-83A1-F6EECF244321}">
                <p14:modId xmlns:p14="http://schemas.microsoft.com/office/powerpoint/2010/main" val="3274611403"/>
              </p:ext>
            </p:extLst>
          </p:nvPr>
        </p:nvGraphicFramePr>
        <p:xfrm>
          <a:off x="1468049" y="3943013"/>
          <a:ext cx="7472687" cy="2975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1787680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121</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168802"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Q13.DX</a:t>
            </a:r>
            <a:r>
              <a:rPr lang="ja-JP" altLang="en-US" sz="2000" b="1" dirty="0">
                <a:latin typeface="MS UI Gothic" panose="020B0600070205080204" pitchFamily="50" charset="-128"/>
                <a:ea typeface="MS UI Gothic" panose="020B0600070205080204" pitchFamily="50" charset="-128"/>
              </a:rPr>
              <a:t>の動きによる事業への影響、自社</a:t>
            </a:r>
            <a:r>
              <a:rPr lang="en-US" altLang="ja-JP" sz="2000" b="1" dirty="0">
                <a:latin typeface="MS UI Gothic" panose="020B0600070205080204" pitchFamily="50" charset="-128"/>
                <a:ea typeface="MS UI Gothic" panose="020B0600070205080204" pitchFamily="50" charset="-128"/>
              </a:rPr>
              <a:t>/</a:t>
            </a:r>
            <a:r>
              <a:rPr lang="ja-JP" altLang="en-US" sz="2000" b="1" dirty="0">
                <a:latin typeface="MS UI Gothic" panose="020B0600070205080204" pitchFamily="50" charset="-128"/>
                <a:ea typeface="MS UI Gothic" panose="020B0600070205080204" pitchFamily="50" charset="-128"/>
              </a:rPr>
              <a:t>自部門での</a:t>
            </a:r>
            <a:r>
              <a:rPr lang="en-US" altLang="ja-JP" sz="2000" b="1" dirty="0">
                <a:latin typeface="MS UI Gothic" panose="020B0600070205080204" pitchFamily="50" charset="-128"/>
                <a:ea typeface="MS UI Gothic" panose="020B0600070205080204" pitchFamily="50" charset="-128"/>
              </a:rPr>
              <a:t>DX</a:t>
            </a:r>
            <a:r>
              <a:rPr lang="ja-JP" altLang="en-US" sz="2000" b="1" dirty="0">
                <a:latin typeface="MS UI Gothic" panose="020B0600070205080204" pitchFamily="50" charset="-128"/>
                <a:ea typeface="MS UI Gothic" panose="020B0600070205080204" pitchFamily="50" charset="-128"/>
              </a:rPr>
              <a:t>の取り組み</a:t>
            </a:r>
            <a:r>
              <a:rPr lang="zh-TW" altLang="en-US" sz="2000" b="1" dirty="0">
                <a:latin typeface="MS UI Gothic" panose="020B0600070205080204" pitchFamily="50" charset="-128"/>
                <a:ea typeface="MS UI Gothic" panose="020B0600070205080204" pitchFamily="50" charset="-128"/>
              </a:rPr>
              <a:t>　産業構造区分別</a:t>
            </a:r>
            <a:r>
              <a:rPr lang="ja-JP" altLang="en-US" sz="2000" b="1" dirty="0">
                <a:latin typeface="MS UI Gothic" panose="020B0600070205080204" pitchFamily="50" charset="-128"/>
                <a:ea typeface="MS UI Gothic" panose="020B0600070205080204" pitchFamily="50" charset="-128"/>
              </a:rPr>
              <a:t>　</a:t>
            </a:r>
          </a:p>
        </p:txBody>
      </p:sp>
      <p:sp>
        <p:nvSpPr>
          <p:cNvPr id="5" name="テキスト ボックス 4"/>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エンドユーザー、</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p:txBody>
      </p:sp>
      <p:graphicFrame>
        <p:nvGraphicFramePr>
          <p:cNvPr id="7" name="グラフ 6"/>
          <p:cNvGraphicFramePr>
            <a:graphicFrameLocks/>
          </p:cNvGraphicFramePr>
          <p:nvPr>
            <p:extLst>
              <p:ext uri="{D42A27DB-BD31-4B8C-83A1-F6EECF244321}">
                <p14:modId xmlns:p14="http://schemas.microsoft.com/office/powerpoint/2010/main" val="599919003"/>
              </p:ext>
            </p:extLst>
          </p:nvPr>
        </p:nvGraphicFramePr>
        <p:xfrm>
          <a:off x="1331268" y="1529904"/>
          <a:ext cx="7200800" cy="47525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2366713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122</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07893"/>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Q13.DX</a:t>
            </a:r>
            <a:r>
              <a:rPr lang="ja-JP" altLang="en-US" sz="2065" b="1" dirty="0">
                <a:latin typeface="MS UI Gothic" panose="020B0600070205080204" pitchFamily="50" charset="-128"/>
                <a:ea typeface="MS UI Gothic" panose="020B0600070205080204" pitchFamily="50" charset="-128"/>
              </a:rPr>
              <a:t>の動きによる事業への影響、自社</a:t>
            </a:r>
            <a:r>
              <a:rPr lang="en-US" altLang="ja-JP" sz="2065" b="1" dirty="0">
                <a:latin typeface="MS UI Gothic" panose="020B0600070205080204" pitchFamily="50" charset="-128"/>
                <a:ea typeface="MS UI Gothic" panose="020B0600070205080204" pitchFamily="50" charset="-128"/>
              </a:rPr>
              <a:t>/</a:t>
            </a:r>
            <a:r>
              <a:rPr lang="ja-JP" altLang="en-US" sz="2065" b="1" dirty="0">
                <a:latin typeface="MS UI Gothic" panose="020B0600070205080204" pitchFamily="50" charset="-128"/>
                <a:ea typeface="MS UI Gothic" panose="020B0600070205080204" pitchFamily="50" charset="-128"/>
              </a:rPr>
              <a:t>自部門での</a:t>
            </a:r>
            <a:r>
              <a:rPr lang="en-US" altLang="ja-JP" sz="2065" b="1" dirty="0">
                <a:latin typeface="MS UI Gothic" panose="020B0600070205080204" pitchFamily="50" charset="-128"/>
                <a:ea typeface="MS UI Gothic" panose="020B0600070205080204" pitchFamily="50" charset="-128"/>
              </a:rPr>
              <a:t>DX</a:t>
            </a:r>
            <a:r>
              <a:rPr lang="ja-JP" altLang="en-US" sz="2065" b="1" dirty="0">
                <a:latin typeface="MS UI Gothic" panose="020B0600070205080204" pitchFamily="50" charset="-128"/>
                <a:ea typeface="MS UI Gothic" panose="020B0600070205080204" pitchFamily="50" charset="-128"/>
              </a:rPr>
              <a:t>の取り組み（経年比較）　</a:t>
            </a:r>
          </a:p>
        </p:txBody>
      </p:sp>
      <p:sp>
        <p:nvSpPr>
          <p:cNvPr id="5" name="テキスト ボックス 4"/>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p:txBody>
      </p:sp>
      <p:graphicFrame>
        <p:nvGraphicFramePr>
          <p:cNvPr id="7" name="グラフ 6"/>
          <p:cNvGraphicFramePr>
            <a:graphicFrameLocks/>
          </p:cNvGraphicFramePr>
          <p:nvPr>
            <p:extLst>
              <p:ext uri="{D42A27DB-BD31-4B8C-83A1-F6EECF244321}">
                <p14:modId xmlns:p14="http://schemas.microsoft.com/office/powerpoint/2010/main" val="3309661445"/>
              </p:ext>
            </p:extLst>
          </p:nvPr>
        </p:nvGraphicFramePr>
        <p:xfrm>
          <a:off x="899220" y="1313881"/>
          <a:ext cx="8644404" cy="28083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グラフ 8"/>
          <p:cNvGraphicFramePr>
            <a:graphicFrameLocks/>
          </p:cNvGraphicFramePr>
          <p:nvPr>
            <p:extLst>
              <p:ext uri="{D42A27DB-BD31-4B8C-83A1-F6EECF244321}">
                <p14:modId xmlns:p14="http://schemas.microsoft.com/office/powerpoint/2010/main" val="2247487642"/>
              </p:ext>
            </p:extLst>
          </p:nvPr>
        </p:nvGraphicFramePr>
        <p:xfrm>
          <a:off x="888305" y="4260326"/>
          <a:ext cx="8644403" cy="27338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8200810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123</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07893"/>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Q13.DX</a:t>
            </a:r>
            <a:r>
              <a:rPr lang="ja-JP" altLang="en-US" sz="2065" b="1" dirty="0">
                <a:latin typeface="MS UI Gothic" panose="020B0600070205080204" pitchFamily="50" charset="-128"/>
                <a:ea typeface="MS UI Gothic" panose="020B0600070205080204" pitchFamily="50" charset="-128"/>
              </a:rPr>
              <a:t>の動きによる事業への影響、自社</a:t>
            </a:r>
            <a:r>
              <a:rPr lang="en-US" altLang="ja-JP" sz="2065" b="1" dirty="0">
                <a:latin typeface="MS UI Gothic" panose="020B0600070205080204" pitchFamily="50" charset="-128"/>
                <a:ea typeface="MS UI Gothic" panose="020B0600070205080204" pitchFamily="50" charset="-128"/>
              </a:rPr>
              <a:t>/</a:t>
            </a:r>
            <a:r>
              <a:rPr lang="ja-JP" altLang="en-US" sz="2065" b="1" dirty="0">
                <a:latin typeface="MS UI Gothic" panose="020B0600070205080204" pitchFamily="50" charset="-128"/>
                <a:ea typeface="MS UI Gothic" panose="020B0600070205080204" pitchFamily="50" charset="-128"/>
              </a:rPr>
              <a:t>自部門での</a:t>
            </a:r>
            <a:r>
              <a:rPr lang="en-US" altLang="ja-JP" sz="2065" b="1" dirty="0">
                <a:latin typeface="MS UI Gothic" panose="020B0600070205080204" pitchFamily="50" charset="-128"/>
                <a:ea typeface="MS UI Gothic" panose="020B0600070205080204" pitchFamily="50" charset="-128"/>
              </a:rPr>
              <a:t>DX</a:t>
            </a:r>
            <a:r>
              <a:rPr lang="ja-JP" altLang="en-US" sz="2065" b="1" dirty="0">
                <a:latin typeface="MS UI Gothic" panose="020B0600070205080204" pitchFamily="50" charset="-128"/>
                <a:ea typeface="MS UI Gothic" panose="020B0600070205080204" pitchFamily="50" charset="-128"/>
              </a:rPr>
              <a:t>の取り組み（クロス集計）　</a:t>
            </a:r>
          </a:p>
        </p:txBody>
      </p:sp>
      <p:sp>
        <p:nvSpPr>
          <p:cNvPr id="5" name="テキスト ボックス 4"/>
          <p:cNvSpPr txBox="1"/>
          <p:nvPr/>
        </p:nvSpPr>
        <p:spPr>
          <a:xfrm>
            <a:off x="515394" y="750100"/>
            <a:ext cx="9390226" cy="523220"/>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a:p>
            <a:r>
              <a:rPr lang="ja-JP" altLang="en-US" sz="1400" dirty="0"/>
              <a:t>クロス集計の軸：従業員数、</a:t>
            </a:r>
            <a:r>
              <a:rPr lang="en-US" altLang="ja-JP" sz="1400" dirty="0"/>
              <a:t>IoT</a:t>
            </a:r>
            <a:r>
              <a:rPr lang="ja-JP" altLang="en-US" sz="1400" dirty="0"/>
              <a:t>事業分野の有無、</a:t>
            </a:r>
            <a:r>
              <a:rPr lang="en-US" altLang="ja-JP" sz="1400" dirty="0"/>
              <a:t>AI</a:t>
            </a:r>
            <a:r>
              <a:rPr lang="ja-JP" altLang="en-US" sz="1400" dirty="0"/>
              <a:t>取り組みの有無</a:t>
            </a:r>
            <a:endParaRPr lang="en-US" altLang="ja-JP" sz="1400" dirty="0"/>
          </a:p>
        </p:txBody>
      </p:sp>
      <p:graphicFrame>
        <p:nvGraphicFramePr>
          <p:cNvPr id="8" name="グラフ 7"/>
          <p:cNvGraphicFramePr>
            <a:graphicFrameLocks/>
          </p:cNvGraphicFramePr>
          <p:nvPr>
            <p:extLst>
              <p:ext uri="{D42A27DB-BD31-4B8C-83A1-F6EECF244321}">
                <p14:modId xmlns:p14="http://schemas.microsoft.com/office/powerpoint/2010/main" val="3080922635"/>
              </p:ext>
            </p:extLst>
          </p:nvPr>
        </p:nvGraphicFramePr>
        <p:xfrm>
          <a:off x="1331268" y="1170144"/>
          <a:ext cx="7668432" cy="30960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グラフ 11"/>
          <p:cNvGraphicFramePr>
            <a:graphicFrameLocks/>
          </p:cNvGraphicFramePr>
          <p:nvPr>
            <p:extLst>
              <p:ext uri="{D42A27DB-BD31-4B8C-83A1-F6EECF244321}">
                <p14:modId xmlns:p14="http://schemas.microsoft.com/office/powerpoint/2010/main" val="1915739897"/>
              </p:ext>
            </p:extLst>
          </p:nvPr>
        </p:nvGraphicFramePr>
        <p:xfrm>
          <a:off x="1331268" y="4266209"/>
          <a:ext cx="7668432" cy="31140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8266255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124</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07893"/>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Q14.DX</a:t>
            </a:r>
            <a:r>
              <a:rPr lang="ja-JP" altLang="en-US" sz="2065" b="1" dirty="0">
                <a:latin typeface="MS UI Gothic" panose="020B0600070205080204" pitchFamily="50" charset="-128"/>
                <a:ea typeface="MS UI Gothic" panose="020B0600070205080204" pitchFamily="50" charset="-128"/>
              </a:rPr>
              <a:t>に取り組む目的　</a:t>
            </a:r>
          </a:p>
        </p:txBody>
      </p:sp>
      <p:sp>
        <p:nvSpPr>
          <p:cNvPr id="5" name="テキスト ボックス 4"/>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エンドユーザー、</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r>
              <a:rPr lang="en-US" altLang="ja-JP" sz="1400" dirty="0"/>
              <a:t>F.</a:t>
            </a:r>
            <a:r>
              <a:rPr lang="ja-JP" altLang="en-US" sz="1400" dirty="0"/>
              <a:t>その他</a:t>
            </a:r>
            <a:endParaRPr lang="en-US" altLang="ja-JP" sz="1400" dirty="0"/>
          </a:p>
        </p:txBody>
      </p:sp>
      <p:graphicFrame>
        <p:nvGraphicFramePr>
          <p:cNvPr id="7" name="グラフ 6"/>
          <p:cNvGraphicFramePr>
            <a:graphicFrameLocks/>
          </p:cNvGraphicFramePr>
          <p:nvPr>
            <p:extLst>
              <p:ext uri="{D42A27DB-BD31-4B8C-83A1-F6EECF244321}">
                <p14:modId xmlns:p14="http://schemas.microsoft.com/office/powerpoint/2010/main" val="2221698540"/>
              </p:ext>
            </p:extLst>
          </p:nvPr>
        </p:nvGraphicFramePr>
        <p:xfrm>
          <a:off x="989700" y="1440144"/>
          <a:ext cx="8460000" cy="450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842201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125</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07893"/>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Q14.DX</a:t>
            </a:r>
            <a:r>
              <a:rPr lang="ja-JP" altLang="en-US" sz="2065" b="1" dirty="0">
                <a:latin typeface="MS UI Gothic" panose="020B0600070205080204" pitchFamily="50" charset="-128"/>
                <a:ea typeface="MS UI Gothic" panose="020B0600070205080204" pitchFamily="50" charset="-128"/>
              </a:rPr>
              <a:t>に取り組む目的</a:t>
            </a:r>
            <a:r>
              <a:rPr lang="zh-TW" altLang="en-US" sz="2065" b="1" dirty="0">
                <a:latin typeface="MS UI Gothic" panose="020B0600070205080204" pitchFamily="50" charset="-128"/>
                <a:ea typeface="MS UI Gothic" panose="020B0600070205080204" pitchFamily="50" charset="-128"/>
              </a:rPr>
              <a:t>　産業構造区分別</a:t>
            </a:r>
            <a:endParaRPr lang="ja-JP" altLang="en-US" sz="2065" b="1" dirty="0">
              <a:latin typeface="MS UI Gothic" panose="020B0600070205080204" pitchFamily="50" charset="-128"/>
              <a:ea typeface="MS UI Gothic" panose="020B0600070205080204" pitchFamily="50" charset="-128"/>
            </a:endParaRPr>
          </a:p>
        </p:txBody>
      </p:sp>
      <p:sp>
        <p:nvSpPr>
          <p:cNvPr id="5" name="テキスト ボックス 4"/>
          <p:cNvSpPr txBox="1"/>
          <p:nvPr/>
        </p:nvSpPr>
        <p:spPr>
          <a:xfrm>
            <a:off x="515394" y="750100"/>
            <a:ext cx="9390226" cy="523220"/>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エンドユーザー、</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a:p>
            <a:r>
              <a:rPr lang="en-US" altLang="ja-JP" sz="1400" dirty="0"/>
              <a:t>※</a:t>
            </a:r>
            <a:r>
              <a:rPr lang="ja-JP" altLang="en-US" sz="1400" dirty="0"/>
              <a:t>全体の集計で、当てはまり順の</a:t>
            </a:r>
            <a:r>
              <a:rPr lang="en-US" altLang="ja-JP" sz="1400" dirty="0"/>
              <a:t>1</a:t>
            </a:r>
            <a:r>
              <a:rPr lang="ja-JP" altLang="en-US" sz="1400" dirty="0"/>
              <a:t>番目として回答された件数が多い順に表示（数字は順位を表す）</a:t>
            </a:r>
            <a:endParaRPr lang="en-US" altLang="ja-JP" sz="1400" dirty="0"/>
          </a:p>
        </p:txBody>
      </p:sp>
      <p:graphicFrame>
        <p:nvGraphicFramePr>
          <p:cNvPr id="6" name="グラフ 5"/>
          <p:cNvGraphicFramePr>
            <a:graphicFrameLocks/>
          </p:cNvGraphicFramePr>
          <p:nvPr>
            <p:extLst>
              <p:ext uri="{D42A27DB-BD31-4B8C-83A1-F6EECF244321}">
                <p14:modId xmlns:p14="http://schemas.microsoft.com/office/powerpoint/2010/main" val="1336644992"/>
              </p:ext>
            </p:extLst>
          </p:nvPr>
        </p:nvGraphicFramePr>
        <p:xfrm>
          <a:off x="1250067" y="1273320"/>
          <a:ext cx="7920880" cy="5801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2046994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126</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Q14.DX</a:t>
            </a:r>
            <a:r>
              <a:rPr lang="ja-JP" altLang="en-US" sz="2065" b="1" dirty="0">
                <a:latin typeface="MS UI Gothic" panose="020B0600070205080204" pitchFamily="50" charset="-128"/>
                <a:ea typeface="MS UI Gothic" panose="020B0600070205080204" pitchFamily="50" charset="-128"/>
              </a:rPr>
              <a:t>に取り組む目的（クロス集計）</a:t>
            </a:r>
          </a:p>
        </p:txBody>
      </p:sp>
      <p:sp>
        <p:nvSpPr>
          <p:cNvPr id="5" name="テキスト ボックス 4"/>
          <p:cNvSpPr txBox="1"/>
          <p:nvPr/>
        </p:nvSpPr>
        <p:spPr>
          <a:xfrm>
            <a:off x="515394" y="750100"/>
            <a:ext cx="9028230" cy="523220"/>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a:p>
            <a:r>
              <a:rPr lang="ja-JP" altLang="en-US" sz="1400" dirty="0"/>
              <a:t>クロス集計の軸：従業員数</a:t>
            </a:r>
          </a:p>
        </p:txBody>
      </p:sp>
      <p:graphicFrame>
        <p:nvGraphicFramePr>
          <p:cNvPr id="7" name="グラフ 6"/>
          <p:cNvGraphicFramePr>
            <a:graphicFrameLocks/>
          </p:cNvGraphicFramePr>
          <p:nvPr>
            <p:extLst>
              <p:ext uri="{D42A27DB-BD31-4B8C-83A1-F6EECF244321}">
                <p14:modId xmlns:p14="http://schemas.microsoft.com/office/powerpoint/2010/main" val="2812652911"/>
              </p:ext>
            </p:extLst>
          </p:nvPr>
        </p:nvGraphicFramePr>
        <p:xfrm>
          <a:off x="879535" y="1421814"/>
          <a:ext cx="8644404" cy="5958473"/>
        </p:xfrm>
        <a:graphic>
          <a:graphicData uri="http://schemas.openxmlformats.org/drawingml/2006/chart">
            <c:chart xmlns:c="http://schemas.openxmlformats.org/drawingml/2006/chart" xmlns:r="http://schemas.openxmlformats.org/officeDocument/2006/relationships" r:id="rId3"/>
          </a:graphicData>
        </a:graphic>
      </p:graphicFrame>
      <p:pic>
        <p:nvPicPr>
          <p:cNvPr id="3" name="図 2"/>
          <p:cNvPicPr>
            <a:picLocks noChangeAspect="1"/>
          </p:cNvPicPr>
          <p:nvPr/>
        </p:nvPicPr>
        <p:blipFill>
          <a:blip r:embed="rId4"/>
          <a:stretch>
            <a:fillRect/>
          </a:stretch>
        </p:blipFill>
        <p:spPr>
          <a:xfrm>
            <a:off x="7235924" y="5536291"/>
            <a:ext cx="1822243" cy="1574156"/>
          </a:xfrm>
          <a:prstGeom prst="rect">
            <a:avLst/>
          </a:prstGeom>
        </p:spPr>
      </p:pic>
    </p:spTree>
    <p:extLst>
      <p:ext uri="{BB962C8B-B14F-4D97-AF65-F5344CB8AC3E}">
        <p14:creationId xmlns:p14="http://schemas.microsoft.com/office/powerpoint/2010/main" val="226463241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127</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Q14.DX</a:t>
            </a:r>
            <a:r>
              <a:rPr lang="ja-JP" altLang="en-US" sz="2065" b="1" dirty="0">
                <a:latin typeface="MS UI Gothic" panose="020B0600070205080204" pitchFamily="50" charset="-128"/>
                <a:ea typeface="MS UI Gothic" panose="020B0600070205080204" pitchFamily="50" charset="-128"/>
              </a:rPr>
              <a:t>に取り組む目的（クロス集計）</a:t>
            </a:r>
          </a:p>
        </p:txBody>
      </p:sp>
      <p:sp>
        <p:nvSpPr>
          <p:cNvPr id="5" name="テキスト ボックス 4"/>
          <p:cNvSpPr txBox="1"/>
          <p:nvPr/>
        </p:nvSpPr>
        <p:spPr>
          <a:xfrm>
            <a:off x="515394" y="750100"/>
            <a:ext cx="9028230" cy="523220"/>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a:p>
            <a:r>
              <a:rPr lang="ja-JP" altLang="en-US" sz="1400" dirty="0"/>
              <a:t>クロス集計の軸：</a:t>
            </a:r>
            <a:r>
              <a:rPr lang="en-US" altLang="ja-JP" sz="1400" dirty="0"/>
              <a:t>IoT</a:t>
            </a:r>
            <a:r>
              <a:rPr lang="ja-JP" altLang="en-US" sz="1400" dirty="0"/>
              <a:t>事業分野の有無</a:t>
            </a:r>
          </a:p>
        </p:txBody>
      </p:sp>
      <p:graphicFrame>
        <p:nvGraphicFramePr>
          <p:cNvPr id="7" name="グラフ 6"/>
          <p:cNvGraphicFramePr>
            <a:graphicFrameLocks/>
          </p:cNvGraphicFramePr>
          <p:nvPr>
            <p:extLst>
              <p:ext uri="{D42A27DB-BD31-4B8C-83A1-F6EECF244321}">
                <p14:modId xmlns:p14="http://schemas.microsoft.com/office/powerpoint/2010/main" val="1012480438"/>
              </p:ext>
            </p:extLst>
          </p:nvPr>
        </p:nvGraphicFramePr>
        <p:xfrm>
          <a:off x="961056" y="1355456"/>
          <a:ext cx="8435107" cy="6024831"/>
        </p:xfrm>
        <a:graphic>
          <a:graphicData uri="http://schemas.openxmlformats.org/drawingml/2006/chart">
            <c:chart xmlns:c="http://schemas.openxmlformats.org/drawingml/2006/chart" xmlns:r="http://schemas.openxmlformats.org/officeDocument/2006/relationships" r:id="rId3"/>
          </a:graphicData>
        </a:graphic>
      </p:graphicFrame>
      <p:pic>
        <p:nvPicPr>
          <p:cNvPr id="6" name="図 5"/>
          <p:cNvPicPr>
            <a:picLocks noChangeAspect="1"/>
          </p:cNvPicPr>
          <p:nvPr/>
        </p:nvPicPr>
        <p:blipFill>
          <a:blip r:embed="rId4"/>
          <a:stretch>
            <a:fillRect/>
          </a:stretch>
        </p:blipFill>
        <p:spPr>
          <a:xfrm>
            <a:off x="7307932" y="5274320"/>
            <a:ext cx="1695321" cy="1574156"/>
          </a:xfrm>
          <a:prstGeom prst="rect">
            <a:avLst/>
          </a:prstGeom>
        </p:spPr>
      </p:pic>
    </p:spTree>
    <p:extLst>
      <p:ext uri="{BB962C8B-B14F-4D97-AF65-F5344CB8AC3E}">
        <p14:creationId xmlns:p14="http://schemas.microsoft.com/office/powerpoint/2010/main" val="393946494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128</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Q14.DX</a:t>
            </a:r>
            <a:r>
              <a:rPr lang="ja-JP" altLang="en-US" sz="2065" b="1" dirty="0">
                <a:latin typeface="MS UI Gothic" panose="020B0600070205080204" pitchFamily="50" charset="-128"/>
                <a:ea typeface="MS UI Gothic" panose="020B0600070205080204" pitchFamily="50" charset="-128"/>
              </a:rPr>
              <a:t>に取り組む目的（クロス集計）</a:t>
            </a:r>
          </a:p>
        </p:txBody>
      </p:sp>
      <p:sp>
        <p:nvSpPr>
          <p:cNvPr id="5" name="テキスト ボックス 4"/>
          <p:cNvSpPr txBox="1"/>
          <p:nvPr/>
        </p:nvSpPr>
        <p:spPr>
          <a:xfrm>
            <a:off x="515394" y="750100"/>
            <a:ext cx="9028230" cy="523220"/>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a:p>
            <a:r>
              <a:rPr lang="ja-JP" altLang="en-US" sz="1400" dirty="0"/>
              <a:t>クロス集計の軸：</a:t>
            </a:r>
            <a:r>
              <a:rPr lang="en-US" altLang="ja-JP" sz="1400" dirty="0"/>
              <a:t>AI</a:t>
            </a:r>
            <a:r>
              <a:rPr lang="ja-JP" altLang="en-US" sz="1400" dirty="0"/>
              <a:t>取り組みの有無</a:t>
            </a:r>
          </a:p>
        </p:txBody>
      </p:sp>
      <p:graphicFrame>
        <p:nvGraphicFramePr>
          <p:cNvPr id="7" name="グラフ 6"/>
          <p:cNvGraphicFramePr>
            <a:graphicFrameLocks/>
          </p:cNvGraphicFramePr>
          <p:nvPr>
            <p:extLst>
              <p:ext uri="{D42A27DB-BD31-4B8C-83A1-F6EECF244321}">
                <p14:modId xmlns:p14="http://schemas.microsoft.com/office/powerpoint/2010/main" val="3320798145"/>
              </p:ext>
            </p:extLst>
          </p:nvPr>
        </p:nvGraphicFramePr>
        <p:xfrm>
          <a:off x="1043236" y="1346808"/>
          <a:ext cx="8280920" cy="6033479"/>
        </p:xfrm>
        <a:graphic>
          <a:graphicData uri="http://schemas.openxmlformats.org/drawingml/2006/chart">
            <c:chart xmlns:c="http://schemas.openxmlformats.org/drawingml/2006/chart" xmlns:r="http://schemas.openxmlformats.org/officeDocument/2006/relationships" r:id="rId3"/>
          </a:graphicData>
        </a:graphic>
      </p:graphicFrame>
      <p:pic>
        <p:nvPicPr>
          <p:cNvPr id="6" name="図 5"/>
          <p:cNvPicPr>
            <a:picLocks noChangeAspect="1"/>
          </p:cNvPicPr>
          <p:nvPr/>
        </p:nvPicPr>
        <p:blipFill>
          <a:blip r:embed="rId4"/>
          <a:stretch>
            <a:fillRect/>
          </a:stretch>
        </p:blipFill>
        <p:spPr>
          <a:xfrm>
            <a:off x="7307932" y="5274320"/>
            <a:ext cx="1622794" cy="1574156"/>
          </a:xfrm>
          <a:prstGeom prst="rect">
            <a:avLst/>
          </a:prstGeom>
        </p:spPr>
      </p:pic>
    </p:spTree>
    <p:extLst>
      <p:ext uri="{BB962C8B-B14F-4D97-AF65-F5344CB8AC3E}">
        <p14:creationId xmlns:p14="http://schemas.microsoft.com/office/powerpoint/2010/main" val="615705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971228" y="3042072"/>
            <a:ext cx="6840760" cy="707886"/>
          </a:xfrm>
          <a:prstGeom prst="rect">
            <a:avLst/>
          </a:prstGeom>
          <a:noFill/>
        </p:spPr>
        <p:txBody>
          <a:bodyPr wrap="square" rtlCol="0">
            <a:spAutoFit/>
          </a:bodyPr>
          <a:lstStyle/>
          <a:p>
            <a:r>
              <a:rPr lang="ja-JP" altLang="en-US" sz="4000" dirty="0"/>
              <a:t>調査結果</a:t>
            </a:r>
            <a:endParaRPr kumimoji="1" lang="ja-JP" altLang="en-US" sz="4000" dirty="0"/>
          </a:p>
        </p:txBody>
      </p:sp>
      <p:sp>
        <p:nvSpPr>
          <p:cNvPr id="4" name="Rectangle 7">
            <a:extLst>
              <a:ext uri="{FF2B5EF4-FFF2-40B4-BE49-F238E27FC236}">
                <a16:creationId xmlns:a16="http://schemas.microsoft.com/office/drawing/2014/main" id="{8EA7E857-7DE1-4D94-92EB-174560C1F3BA}"/>
              </a:ext>
            </a:extLst>
          </p:cNvPr>
          <p:cNvSpPr txBox="1">
            <a:spLocks noChangeArrowheads="1"/>
          </p:cNvSpPr>
          <p:nvPr/>
        </p:nvSpPr>
        <p:spPr>
          <a:xfrm>
            <a:off x="9905620" y="6994210"/>
            <a:ext cx="493200" cy="232475"/>
          </a:xfrm>
          <a:prstGeom prst="rect">
            <a:avLst/>
          </a:prstGeom>
          <a:ln/>
        </p:spPr>
        <p:txBody>
          <a:bodyPr/>
          <a:lstStyle>
            <a:defPPr>
              <a:defRPr lang="ja-JP"/>
            </a:defPPr>
            <a:lvl1pPr marL="0" algn="ctr" defTabSz="971913" rtl="0" eaLnBrk="1" latinLnBrk="0" hangingPunct="1">
              <a:defRPr kumimoji="1" sz="1053" kern="1200">
                <a:solidFill>
                  <a:schemeClr val="tx1"/>
                </a:solidFill>
                <a:latin typeface="Meiryo UI" panose="020B0604030504040204" pitchFamily="50" charset="-128"/>
                <a:ea typeface="Meiryo UI" panose="020B0604030504040204" pitchFamily="50" charset="-128"/>
                <a:cs typeface="+mn-cs"/>
              </a:defRPr>
            </a:lvl1pPr>
            <a:lvl2pPr marL="485957" algn="l" defTabSz="971913" rtl="0" eaLnBrk="1" latinLnBrk="0" hangingPunct="1">
              <a:defRPr kumimoji="1" sz="1914" kern="1200">
                <a:solidFill>
                  <a:schemeClr val="tx1"/>
                </a:solidFill>
                <a:latin typeface="+mn-lt"/>
                <a:ea typeface="+mn-ea"/>
                <a:cs typeface="+mn-cs"/>
              </a:defRPr>
            </a:lvl2pPr>
            <a:lvl3pPr marL="971913" algn="l" defTabSz="971913" rtl="0" eaLnBrk="1" latinLnBrk="0" hangingPunct="1">
              <a:defRPr kumimoji="1" sz="1914" kern="1200">
                <a:solidFill>
                  <a:schemeClr val="tx1"/>
                </a:solidFill>
                <a:latin typeface="+mn-lt"/>
                <a:ea typeface="+mn-ea"/>
                <a:cs typeface="+mn-cs"/>
              </a:defRPr>
            </a:lvl3pPr>
            <a:lvl4pPr marL="1457871" algn="l" defTabSz="971913" rtl="0" eaLnBrk="1" latinLnBrk="0" hangingPunct="1">
              <a:defRPr kumimoji="1" sz="1914" kern="1200">
                <a:solidFill>
                  <a:schemeClr val="tx1"/>
                </a:solidFill>
                <a:latin typeface="+mn-lt"/>
                <a:ea typeface="+mn-ea"/>
                <a:cs typeface="+mn-cs"/>
              </a:defRPr>
            </a:lvl4pPr>
            <a:lvl5pPr marL="1943828" algn="l" defTabSz="971913" rtl="0" eaLnBrk="1" latinLnBrk="0" hangingPunct="1">
              <a:defRPr kumimoji="1" sz="1914" kern="1200">
                <a:solidFill>
                  <a:schemeClr val="tx1"/>
                </a:solidFill>
                <a:latin typeface="+mn-lt"/>
                <a:ea typeface="+mn-ea"/>
                <a:cs typeface="+mn-cs"/>
              </a:defRPr>
            </a:lvl5pPr>
            <a:lvl6pPr marL="2429784" algn="l" defTabSz="971913" rtl="0" eaLnBrk="1" latinLnBrk="0" hangingPunct="1">
              <a:defRPr kumimoji="1" sz="1914" kern="1200">
                <a:solidFill>
                  <a:schemeClr val="tx1"/>
                </a:solidFill>
                <a:latin typeface="+mn-lt"/>
                <a:ea typeface="+mn-ea"/>
                <a:cs typeface="+mn-cs"/>
              </a:defRPr>
            </a:lvl6pPr>
            <a:lvl7pPr marL="2915741" algn="l" defTabSz="971913" rtl="0" eaLnBrk="1" latinLnBrk="0" hangingPunct="1">
              <a:defRPr kumimoji="1" sz="1914" kern="1200">
                <a:solidFill>
                  <a:schemeClr val="tx1"/>
                </a:solidFill>
                <a:latin typeface="+mn-lt"/>
                <a:ea typeface="+mn-ea"/>
                <a:cs typeface="+mn-cs"/>
              </a:defRPr>
            </a:lvl7pPr>
            <a:lvl8pPr marL="3401698" algn="l" defTabSz="971913" rtl="0" eaLnBrk="1" latinLnBrk="0" hangingPunct="1">
              <a:defRPr kumimoji="1" sz="1914" kern="1200">
                <a:solidFill>
                  <a:schemeClr val="tx1"/>
                </a:solidFill>
                <a:latin typeface="+mn-lt"/>
                <a:ea typeface="+mn-ea"/>
                <a:cs typeface="+mn-cs"/>
              </a:defRPr>
            </a:lvl8pPr>
            <a:lvl9pPr marL="3887655" algn="l" defTabSz="971913" rtl="0" eaLnBrk="1" latinLnBrk="0" hangingPunct="1">
              <a:defRPr kumimoji="1" sz="1914" kern="1200">
                <a:solidFill>
                  <a:schemeClr val="tx1"/>
                </a:solidFill>
                <a:latin typeface="+mn-lt"/>
                <a:ea typeface="+mn-ea"/>
                <a:cs typeface="+mn-cs"/>
              </a:defRPr>
            </a:lvl9pPr>
          </a:lstStyle>
          <a:p>
            <a:fld id="{DBFB1F43-6F2E-4538-AABB-23AEDF146290}" type="slidenum">
              <a:rPr lang="ja-JP" altLang="en-US" smtClean="0"/>
              <a:pPr/>
              <a:t>12</a:t>
            </a:fld>
            <a:endParaRPr lang="ja-JP" altLang="en-US" dirty="0"/>
          </a:p>
        </p:txBody>
      </p:sp>
    </p:spTree>
    <p:extLst>
      <p:ext uri="{BB962C8B-B14F-4D97-AF65-F5344CB8AC3E}">
        <p14:creationId xmlns:p14="http://schemas.microsoft.com/office/powerpoint/2010/main" val="355552681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129</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Q14.DX</a:t>
            </a:r>
            <a:r>
              <a:rPr lang="ja-JP" altLang="en-US" sz="2065" b="1" dirty="0">
                <a:latin typeface="MS UI Gothic" panose="020B0600070205080204" pitchFamily="50" charset="-128"/>
                <a:ea typeface="MS UI Gothic" panose="020B0600070205080204" pitchFamily="50" charset="-128"/>
              </a:rPr>
              <a:t>に取り組む目的（クロス集計）</a:t>
            </a:r>
          </a:p>
        </p:txBody>
      </p:sp>
      <p:sp>
        <p:nvSpPr>
          <p:cNvPr id="5" name="テキスト ボックス 4"/>
          <p:cNvSpPr txBox="1"/>
          <p:nvPr/>
        </p:nvSpPr>
        <p:spPr>
          <a:xfrm>
            <a:off x="515394" y="750100"/>
            <a:ext cx="9028230" cy="523220"/>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a:p>
            <a:r>
              <a:rPr lang="ja-JP" altLang="en-US" sz="1400" dirty="0"/>
              <a:t>クロス集計の軸：</a:t>
            </a:r>
            <a:r>
              <a:rPr lang="en-US" altLang="ja-JP" sz="1400" dirty="0"/>
              <a:t>DX</a:t>
            </a:r>
            <a:r>
              <a:rPr lang="ja-JP" altLang="en-US" sz="1400" dirty="0"/>
              <a:t>の取り組みが非常に活発・活発</a:t>
            </a:r>
            <a:r>
              <a:rPr lang="en-US" altLang="ja-JP" sz="1400" dirty="0"/>
              <a:t>/DX</a:t>
            </a:r>
            <a:r>
              <a:rPr lang="ja-JP" altLang="en-US" sz="1400" dirty="0"/>
              <a:t>の取り組みがあまり活発でない　</a:t>
            </a:r>
            <a:r>
              <a:rPr lang="en-US" altLang="ja-JP" sz="1400" dirty="0"/>
              <a:t>※</a:t>
            </a:r>
            <a:endParaRPr lang="ja-JP" altLang="en-US" sz="1400" dirty="0"/>
          </a:p>
        </p:txBody>
      </p:sp>
      <p:graphicFrame>
        <p:nvGraphicFramePr>
          <p:cNvPr id="7" name="グラフ 6"/>
          <p:cNvGraphicFramePr>
            <a:graphicFrameLocks/>
          </p:cNvGraphicFramePr>
          <p:nvPr>
            <p:extLst>
              <p:ext uri="{D42A27DB-BD31-4B8C-83A1-F6EECF244321}">
                <p14:modId xmlns:p14="http://schemas.microsoft.com/office/powerpoint/2010/main" val="1436489964"/>
              </p:ext>
            </p:extLst>
          </p:nvPr>
        </p:nvGraphicFramePr>
        <p:xfrm>
          <a:off x="1537121" y="1243087"/>
          <a:ext cx="7494594" cy="5582390"/>
        </p:xfrm>
        <a:graphic>
          <a:graphicData uri="http://schemas.openxmlformats.org/drawingml/2006/chart">
            <c:chart xmlns:c="http://schemas.openxmlformats.org/drawingml/2006/chart" xmlns:r="http://schemas.openxmlformats.org/officeDocument/2006/relationships" r:id="rId3"/>
          </a:graphicData>
        </a:graphic>
      </p:graphicFrame>
      <p:sp>
        <p:nvSpPr>
          <p:cNvPr id="8" name="テキスト ボックス 2"/>
          <p:cNvSpPr txBox="1"/>
          <p:nvPr/>
        </p:nvSpPr>
        <p:spPr>
          <a:xfrm>
            <a:off x="1537121" y="6825477"/>
            <a:ext cx="8219084"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sz="1200" dirty="0"/>
              <a:t>※</a:t>
            </a:r>
            <a:r>
              <a:rPr kumimoji="1" lang="ja-JP" altLang="en-US" sz="1200" dirty="0"/>
              <a:t>この集計では</a:t>
            </a:r>
            <a:r>
              <a:rPr lang="ja-JP" altLang="en-US" sz="1200" dirty="0"/>
              <a:t>、</a:t>
            </a:r>
            <a:r>
              <a:rPr lang="en-US" altLang="ja-JP" sz="1200" dirty="0"/>
              <a:t>DX</a:t>
            </a:r>
            <a:r>
              <a:rPr lang="ja-JP" altLang="en-US" sz="1200" dirty="0"/>
              <a:t>の取り組みが「全くない」「わからない」を除き、 「非常に</a:t>
            </a:r>
            <a:r>
              <a:rPr kumimoji="1" lang="ja-JP" altLang="en-US" sz="1200" dirty="0"/>
              <a:t>活発／活発」と「あまり活発でない　で</a:t>
            </a:r>
            <a:r>
              <a:rPr lang="ja-JP" altLang="en-US" sz="1200" dirty="0"/>
              <a:t>区分</a:t>
            </a:r>
            <a:r>
              <a:rPr kumimoji="1" lang="ja-JP" altLang="en-US" sz="1200" dirty="0"/>
              <a:t>し比較した。</a:t>
            </a:r>
            <a:endParaRPr kumimoji="1" lang="en-US" altLang="ja-JP" sz="1200" dirty="0"/>
          </a:p>
        </p:txBody>
      </p:sp>
      <p:pic>
        <p:nvPicPr>
          <p:cNvPr id="6" name="図 5"/>
          <p:cNvPicPr>
            <a:picLocks noChangeAspect="1"/>
          </p:cNvPicPr>
          <p:nvPr/>
        </p:nvPicPr>
        <p:blipFill>
          <a:blip r:embed="rId4"/>
          <a:stretch>
            <a:fillRect/>
          </a:stretch>
        </p:blipFill>
        <p:spPr>
          <a:xfrm>
            <a:off x="6227812" y="5058296"/>
            <a:ext cx="2493119" cy="1574156"/>
          </a:xfrm>
          <a:prstGeom prst="rect">
            <a:avLst/>
          </a:prstGeom>
        </p:spPr>
      </p:pic>
    </p:spTree>
    <p:extLst>
      <p:ext uri="{BB962C8B-B14F-4D97-AF65-F5344CB8AC3E}">
        <p14:creationId xmlns:p14="http://schemas.microsoft.com/office/powerpoint/2010/main" val="113423467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130</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07893"/>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Q15.DX</a:t>
            </a:r>
            <a:r>
              <a:rPr lang="ja-JP" altLang="en-US" sz="2065" b="1" dirty="0">
                <a:latin typeface="MS UI Gothic" panose="020B0600070205080204" pitchFamily="50" charset="-128"/>
                <a:ea typeface="MS UI Gothic" panose="020B0600070205080204" pitchFamily="50" charset="-128"/>
              </a:rPr>
              <a:t>に取り組む上での課題　</a:t>
            </a:r>
          </a:p>
        </p:txBody>
      </p:sp>
      <p:sp>
        <p:nvSpPr>
          <p:cNvPr id="5" name="テキスト ボックス 4"/>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エンドユーザー、</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r>
              <a:rPr lang="en-US" altLang="ja-JP" sz="1400" dirty="0"/>
              <a:t>F.</a:t>
            </a:r>
            <a:r>
              <a:rPr lang="ja-JP" altLang="en-US" sz="1400" dirty="0"/>
              <a:t>その他</a:t>
            </a:r>
            <a:endParaRPr lang="en-US" altLang="ja-JP" sz="1400" dirty="0"/>
          </a:p>
        </p:txBody>
      </p:sp>
      <p:graphicFrame>
        <p:nvGraphicFramePr>
          <p:cNvPr id="6" name="グラフ 5"/>
          <p:cNvGraphicFramePr>
            <a:graphicFrameLocks/>
          </p:cNvGraphicFramePr>
          <p:nvPr>
            <p:extLst>
              <p:ext uri="{D42A27DB-BD31-4B8C-83A1-F6EECF244321}">
                <p14:modId xmlns:p14="http://schemas.microsoft.com/office/powerpoint/2010/main" val="3640374412"/>
              </p:ext>
            </p:extLst>
          </p:nvPr>
        </p:nvGraphicFramePr>
        <p:xfrm>
          <a:off x="515394" y="1440144"/>
          <a:ext cx="8934306" cy="450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859246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131</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Q15.DX</a:t>
            </a:r>
            <a:r>
              <a:rPr lang="ja-JP" altLang="en-US" sz="2065" b="1" dirty="0">
                <a:latin typeface="MS UI Gothic" panose="020B0600070205080204" pitchFamily="50" charset="-128"/>
                <a:ea typeface="MS UI Gothic" panose="020B0600070205080204" pitchFamily="50" charset="-128"/>
              </a:rPr>
              <a:t>に取り組む上での課題</a:t>
            </a:r>
            <a:r>
              <a:rPr lang="zh-TW" altLang="en-US" sz="2065" b="1" dirty="0">
                <a:latin typeface="MS UI Gothic" panose="020B0600070205080204" pitchFamily="50" charset="-128"/>
                <a:ea typeface="MS UI Gothic" panose="020B0600070205080204" pitchFamily="50" charset="-128"/>
              </a:rPr>
              <a:t>　産業構造区分別</a:t>
            </a:r>
            <a:r>
              <a:rPr lang="ja-JP" altLang="en-US" sz="2065" b="1" dirty="0">
                <a:latin typeface="MS UI Gothic" panose="020B0600070205080204" pitchFamily="50" charset="-128"/>
                <a:ea typeface="MS UI Gothic" panose="020B0600070205080204" pitchFamily="50" charset="-128"/>
              </a:rPr>
              <a:t>　</a:t>
            </a:r>
          </a:p>
        </p:txBody>
      </p:sp>
      <p:sp>
        <p:nvSpPr>
          <p:cNvPr id="5" name="テキスト ボックス 4"/>
          <p:cNvSpPr txBox="1"/>
          <p:nvPr/>
        </p:nvSpPr>
        <p:spPr>
          <a:xfrm>
            <a:off x="515394" y="750100"/>
            <a:ext cx="9390226" cy="523220"/>
          </a:xfrm>
          <a:prstGeom prst="rect">
            <a:avLst/>
          </a:prstGeom>
          <a:noFill/>
        </p:spPr>
        <p:txBody>
          <a:bodyPr wrap="square" rtlCol="0">
            <a:spAutoFit/>
          </a:bodyPr>
          <a:lstStyle/>
          <a:p>
            <a:r>
              <a:rPr lang="ja-JP" altLang="en-US" sz="1400" dirty="0"/>
              <a:t>集計対象：</a:t>
            </a:r>
            <a:r>
              <a:rPr lang="en-US" altLang="ja-JP" sz="1400" dirty="0"/>
              <a:t> A.</a:t>
            </a:r>
            <a:r>
              <a:rPr lang="ja-JP" altLang="en-US" sz="1400" dirty="0"/>
              <a:t>エンドユーザー、</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a:p>
            <a:r>
              <a:rPr lang="en-US" altLang="ja-JP" sz="1400" dirty="0"/>
              <a:t>※</a:t>
            </a:r>
            <a:r>
              <a:rPr lang="ja-JP" altLang="en-US" sz="1400" dirty="0"/>
              <a:t>全体の集計で、当てはまり順の</a:t>
            </a:r>
            <a:r>
              <a:rPr lang="en-US" altLang="ja-JP" sz="1400" dirty="0"/>
              <a:t>1</a:t>
            </a:r>
            <a:r>
              <a:rPr lang="ja-JP" altLang="en-US" sz="1400" dirty="0"/>
              <a:t>番目として回答された件数が多い順に表示（数字は順位を表す）</a:t>
            </a:r>
            <a:endParaRPr lang="en-US" altLang="ja-JP" sz="1400" dirty="0"/>
          </a:p>
        </p:txBody>
      </p:sp>
      <p:graphicFrame>
        <p:nvGraphicFramePr>
          <p:cNvPr id="7" name="グラフ 6"/>
          <p:cNvGraphicFramePr>
            <a:graphicFrameLocks/>
          </p:cNvGraphicFramePr>
          <p:nvPr>
            <p:extLst>
              <p:ext uri="{D42A27DB-BD31-4B8C-83A1-F6EECF244321}">
                <p14:modId xmlns:p14="http://schemas.microsoft.com/office/powerpoint/2010/main" val="1988438727"/>
              </p:ext>
            </p:extLst>
          </p:nvPr>
        </p:nvGraphicFramePr>
        <p:xfrm>
          <a:off x="1403276" y="1355457"/>
          <a:ext cx="7848871" cy="60248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3220457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132</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Q15.DX</a:t>
            </a:r>
            <a:r>
              <a:rPr lang="ja-JP" altLang="en-US" sz="2065" b="1" dirty="0">
                <a:latin typeface="MS UI Gothic" panose="020B0600070205080204" pitchFamily="50" charset="-128"/>
                <a:ea typeface="MS UI Gothic" panose="020B0600070205080204" pitchFamily="50" charset="-128"/>
              </a:rPr>
              <a:t>に取り組む上での課題（クロス集計）</a:t>
            </a:r>
          </a:p>
        </p:txBody>
      </p:sp>
      <p:sp>
        <p:nvSpPr>
          <p:cNvPr id="5" name="テキスト ボックス 4"/>
          <p:cNvSpPr txBox="1"/>
          <p:nvPr/>
        </p:nvSpPr>
        <p:spPr>
          <a:xfrm>
            <a:off x="515394" y="750100"/>
            <a:ext cx="9028230" cy="523220"/>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a:p>
            <a:r>
              <a:rPr lang="ja-JP" altLang="en-US" sz="1400" dirty="0"/>
              <a:t>クロス集計の軸：従業員数</a:t>
            </a:r>
          </a:p>
        </p:txBody>
      </p:sp>
      <p:graphicFrame>
        <p:nvGraphicFramePr>
          <p:cNvPr id="7" name="グラフ 6"/>
          <p:cNvGraphicFramePr>
            <a:graphicFrameLocks/>
          </p:cNvGraphicFramePr>
          <p:nvPr>
            <p:extLst>
              <p:ext uri="{D42A27DB-BD31-4B8C-83A1-F6EECF244321}">
                <p14:modId xmlns:p14="http://schemas.microsoft.com/office/powerpoint/2010/main" val="3840927026"/>
              </p:ext>
            </p:extLst>
          </p:nvPr>
        </p:nvGraphicFramePr>
        <p:xfrm>
          <a:off x="1403276" y="1355457"/>
          <a:ext cx="7566141" cy="6024831"/>
        </p:xfrm>
        <a:graphic>
          <a:graphicData uri="http://schemas.openxmlformats.org/drawingml/2006/chart">
            <c:chart xmlns:c="http://schemas.openxmlformats.org/drawingml/2006/chart" xmlns:r="http://schemas.openxmlformats.org/officeDocument/2006/relationships" r:id="rId3"/>
          </a:graphicData>
        </a:graphic>
      </p:graphicFrame>
      <p:pic>
        <p:nvPicPr>
          <p:cNvPr id="6" name="図 5"/>
          <p:cNvPicPr>
            <a:picLocks noChangeAspect="1"/>
          </p:cNvPicPr>
          <p:nvPr/>
        </p:nvPicPr>
        <p:blipFill>
          <a:blip r:embed="rId4"/>
          <a:stretch>
            <a:fillRect/>
          </a:stretch>
        </p:blipFill>
        <p:spPr>
          <a:xfrm>
            <a:off x="6734919" y="5274320"/>
            <a:ext cx="1822243" cy="1574156"/>
          </a:xfrm>
          <a:prstGeom prst="rect">
            <a:avLst/>
          </a:prstGeom>
        </p:spPr>
      </p:pic>
    </p:spTree>
    <p:extLst>
      <p:ext uri="{BB962C8B-B14F-4D97-AF65-F5344CB8AC3E}">
        <p14:creationId xmlns:p14="http://schemas.microsoft.com/office/powerpoint/2010/main" val="106607451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133</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Q15.DX</a:t>
            </a:r>
            <a:r>
              <a:rPr lang="ja-JP" altLang="en-US" sz="2065" b="1" dirty="0">
                <a:latin typeface="MS UI Gothic" panose="020B0600070205080204" pitchFamily="50" charset="-128"/>
                <a:ea typeface="MS UI Gothic" panose="020B0600070205080204" pitchFamily="50" charset="-128"/>
              </a:rPr>
              <a:t>に取り組む上での課題（クロス集計）</a:t>
            </a:r>
          </a:p>
        </p:txBody>
      </p:sp>
      <p:sp>
        <p:nvSpPr>
          <p:cNvPr id="5" name="テキスト ボックス 4"/>
          <p:cNvSpPr txBox="1"/>
          <p:nvPr/>
        </p:nvSpPr>
        <p:spPr>
          <a:xfrm>
            <a:off x="515394" y="750100"/>
            <a:ext cx="9028230" cy="523220"/>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a:p>
            <a:r>
              <a:rPr lang="ja-JP" altLang="en-US" sz="1400" dirty="0"/>
              <a:t>クロス集計の軸：</a:t>
            </a:r>
            <a:r>
              <a:rPr lang="en-US" altLang="ja-JP" sz="1400" dirty="0"/>
              <a:t>IoT</a:t>
            </a:r>
            <a:r>
              <a:rPr lang="ja-JP" altLang="en-US" sz="1400" dirty="0"/>
              <a:t>事業分野の有無</a:t>
            </a:r>
          </a:p>
        </p:txBody>
      </p:sp>
      <p:graphicFrame>
        <p:nvGraphicFramePr>
          <p:cNvPr id="7" name="グラフ 6"/>
          <p:cNvGraphicFramePr>
            <a:graphicFrameLocks/>
          </p:cNvGraphicFramePr>
          <p:nvPr>
            <p:extLst>
              <p:ext uri="{D42A27DB-BD31-4B8C-83A1-F6EECF244321}">
                <p14:modId xmlns:p14="http://schemas.microsoft.com/office/powerpoint/2010/main" val="1100701116"/>
              </p:ext>
            </p:extLst>
          </p:nvPr>
        </p:nvGraphicFramePr>
        <p:xfrm>
          <a:off x="1069069" y="1355457"/>
          <a:ext cx="7920880" cy="6024831"/>
        </p:xfrm>
        <a:graphic>
          <a:graphicData uri="http://schemas.openxmlformats.org/drawingml/2006/chart">
            <c:chart xmlns:c="http://schemas.openxmlformats.org/drawingml/2006/chart" xmlns:r="http://schemas.openxmlformats.org/officeDocument/2006/relationships" r:id="rId3"/>
          </a:graphicData>
        </a:graphic>
      </p:graphicFrame>
      <p:pic>
        <p:nvPicPr>
          <p:cNvPr id="6" name="図 5"/>
          <p:cNvPicPr>
            <a:picLocks noChangeAspect="1"/>
          </p:cNvPicPr>
          <p:nvPr/>
        </p:nvPicPr>
        <p:blipFill>
          <a:blip r:embed="rId4"/>
          <a:stretch>
            <a:fillRect/>
          </a:stretch>
        </p:blipFill>
        <p:spPr>
          <a:xfrm>
            <a:off x="6815638" y="5274320"/>
            <a:ext cx="1749716" cy="1574156"/>
          </a:xfrm>
          <a:prstGeom prst="rect">
            <a:avLst/>
          </a:prstGeom>
        </p:spPr>
      </p:pic>
    </p:spTree>
    <p:extLst>
      <p:ext uri="{BB962C8B-B14F-4D97-AF65-F5344CB8AC3E}">
        <p14:creationId xmlns:p14="http://schemas.microsoft.com/office/powerpoint/2010/main" val="203288034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134</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Q15.DX</a:t>
            </a:r>
            <a:r>
              <a:rPr lang="ja-JP" altLang="en-US" sz="2065" b="1" dirty="0">
                <a:latin typeface="MS UI Gothic" panose="020B0600070205080204" pitchFamily="50" charset="-128"/>
                <a:ea typeface="MS UI Gothic" panose="020B0600070205080204" pitchFamily="50" charset="-128"/>
              </a:rPr>
              <a:t>に取り組む上での課題（クロス集計）</a:t>
            </a:r>
          </a:p>
        </p:txBody>
      </p:sp>
      <p:sp>
        <p:nvSpPr>
          <p:cNvPr id="5" name="テキスト ボックス 4"/>
          <p:cNvSpPr txBox="1"/>
          <p:nvPr/>
        </p:nvSpPr>
        <p:spPr>
          <a:xfrm>
            <a:off x="515394" y="750100"/>
            <a:ext cx="9028230" cy="523220"/>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a:p>
            <a:r>
              <a:rPr lang="ja-JP" altLang="en-US" sz="1400" dirty="0"/>
              <a:t>クロス集計の軸：</a:t>
            </a:r>
            <a:r>
              <a:rPr lang="en-US" altLang="ja-JP" sz="1400" dirty="0"/>
              <a:t>AI</a:t>
            </a:r>
            <a:r>
              <a:rPr lang="ja-JP" altLang="en-US" sz="1400" dirty="0"/>
              <a:t>取り組みの有無</a:t>
            </a:r>
          </a:p>
        </p:txBody>
      </p:sp>
      <p:graphicFrame>
        <p:nvGraphicFramePr>
          <p:cNvPr id="7" name="グラフ 6"/>
          <p:cNvGraphicFramePr>
            <a:graphicFrameLocks/>
          </p:cNvGraphicFramePr>
          <p:nvPr>
            <p:extLst>
              <p:ext uri="{D42A27DB-BD31-4B8C-83A1-F6EECF244321}">
                <p14:modId xmlns:p14="http://schemas.microsoft.com/office/powerpoint/2010/main" val="3454642479"/>
              </p:ext>
            </p:extLst>
          </p:nvPr>
        </p:nvGraphicFramePr>
        <p:xfrm>
          <a:off x="1259260" y="1275332"/>
          <a:ext cx="7848872" cy="6104956"/>
        </p:xfrm>
        <a:graphic>
          <a:graphicData uri="http://schemas.openxmlformats.org/drawingml/2006/chart">
            <c:chart xmlns:c="http://schemas.openxmlformats.org/drawingml/2006/chart" xmlns:r="http://schemas.openxmlformats.org/officeDocument/2006/relationships" r:id="rId3"/>
          </a:graphicData>
        </a:graphic>
      </p:graphicFrame>
      <p:pic>
        <p:nvPicPr>
          <p:cNvPr id="6" name="図 5"/>
          <p:cNvPicPr>
            <a:picLocks noChangeAspect="1"/>
          </p:cNvPicPr>
          <p:nvPr/>
        </p:nvPicPr>
        <p:blipFill>
          <a:blip r:embed="rId4"/>
          <a:stretch>
            <a:fillRect/>
          </a:stretch>
        </p:blipFill>
        <p:spPr>
          <a:xfrm>
            <a:off x="6993967" y="5274320"/>
            <a:ext cx="1677189" cy="1574156"/>
          </a:xfrm>
          <a:prstGeom prst="rect">
            <a:avLst/>
          </a:prstGeom>
        </p:spPr>
      </p:pic>
    </p:spTree>
    <p:extLst>
      <p:ext uri="{BB962C8B-B14F-4D97-AF65-F5344CB8AC3E}">
        <p14:creationId xmlns:p14="http://schemas.microsoft.com/office/powerpoint/2010/main" val="357618420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135</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Q15.DX</a:t>
            </a:r>
            <a:r>
              <a:rPr lang="ja-JP" altLang="en-US" sz="2065" b="1" dirty="0">
                <a:latin typeface="MS UI Gothic" panose="020B0600070205080204" pitchFamily="50" charset="-128"/>
                <a:ea typeface="MS UI Gothic" panose="020B0600070205080204" pitchFamily="50" charset="-128"/>
              </a:rPr>
              <a:t>に取り組む上での課題（クロス集計）</a:t>
            </a:r>
          </a:p>
        </p:txBody>
      </p:sp>
      <p:sp>
        <p:nvSpPr>
          <p:cNvPr id="5" name="テキスト ボックス 4"/>
          <p:cNvSpPr txBox="1"/>
          <p:nvPr/>
        </p:nvSpPr>
        <p:spPr>
          <a:xfrm>
            <a:off x="515394" y="750100"/>
            <a:ext cx="9028230" cy="523220"/>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a:p>
            <a:r>
              <a:rPr lang="ja-JP" altLang="en-US" sz="1400" dirty="0"/>
              <a:t>クロス集計の軸：</a:t>
            </a:r>
            <a:r>
              <a:rPr lang="en-US" altLang="ja-JP" sz="1400" dirty="0"/>
              <a:t>DX</a:t>
            </a:r>
            <a:r>
              <a:rPr lang="ja-JP" altLang="en-US" sz="1400" dirty="0"/>
              <a:t>の取り組みが非常に活発・活発</a:t>
            </a:r>
            <a:r>
              <a:rPr lang="en-US" altLang="ja-JP" sz="1400" dirty="0"/>
              <a:t>/DX</a:t>
            </a:r>
            <a:r>
              <a:rPr lang="ja-JP" altLang="en-US" sz="1400" dirty="0"/>
              <a:t>の取り組みがあまり活発でない　</a:t>
            </a:r>
            <a:r>
              <a:rPr lang="en-US" altLang="ja-JP" sz="1400" dirty="0"/>
              <a:t>※</a:t>
            </a:r>
            <a:endParaRPr lang="ja-JP" altLang="en-US" sz="1400" dirty="0"/>
          </a:p>
        </p:txBody>
      </p:sp>
      <p:graphicFrame>
        <p:nvGraphicFramePr>
          <p:cNvPr id="6" name="グラフ 5"/>
          <p:cNvGraphicFramePr>
            <a:graphicFrameLocks/>
          </p:cNvGraphicFramePr>
          <p:nvPr>
            <p:extLst>
              <p:ext uri="{D42A27DB-BD31-4B8C-83A1-F6EECF244321}">
                <p14:modId xmlns:p14="http://schemas.microsoft.com/office/powerpoint/2010/main" val="970156558"/>
              </p:ext>
            </p:extLst>
          </p:nvPr>
        </p:nvGraphicFramePr>
        <p:xfrm>
          <a:off x="1259260" y="1273320"/>
          <a:ext cx="8284364" cy="6106969"/>
        </p:xfrm>
        <a:graphic>
          <a:graphicData uri="http://schemas.openxmlformats.org/drawingml/2006/chart">
            <c:chart xmlns:c="http://schemas.openxmlformats.org/drawingml/2006/chart" xmlns:r="http://schemas.openxmlformats.org/officeDocument/2006/relationships" r:id="rId3"/>
          </a:graphicData>
        </a:graphic>
      </p:graphicFrame>
      <p:pic>
        <p:nvPicPr>
          <p:cNvPr id="7" name="図 6"/>
          <p:cNvPicPr>
            <a:picLocks noChangeAspect="1"/>
          </p:cNvPicPr>
          <p:nvPr/>
        </p:nvPicPr>
        <p:blipFill>
          <a:blip r:embed="rId4"/>
          <a:stretch>
            <a:fillRect/>
          </a:stretch>
        </p:blipFill>
        <p:spPr>
          <a:xfrm>
            <a:off x="6587853" y="5130304"/>
            <a:ext cx="2376263" cy="1512168"/>
          </a:xfrm>
          <a:prstGeom prst="rect">
            <a:avLst/>
          </a:prstGeom>
        </p:spPr>
      </p:pic>
    </p:spTree>
    <p:extLst>
      <p:ext uri="{BB962C8B-B14F-4D97-AF65-F5344CB8AC3E}">
        <p14:creationId xmlns:p14="http://schemas.microsoft.com/office/powerpoint/2010/main" val="15072735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136</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Q14 DX</a:t>
            </a:r>
            <a:r>
              <a:rPr lang="ja-JP" altLang="en-US" sz="2065" b="1" dirty="0">
                <a:latin typeface="MS UI Gothic" panose="020B0600070205080204" pitchFamily="50" charset="-128"/>
                <a:ea typeface="MS UI Gothic" panose="020B0600070205080204" pitchFamily="50" charset="-128"/>
              </a:rPr>
              <a:t>に取り組む目的と</a:t>
            </a:r>
            <a:r>
              <a:rPr lang="en-US" altLang="ja-JP" sz="2065" b="1" dirty="0">
                <a:latin typeface="MS UI Gothic" panose="020B0600070205080204" pitchFamily="50" charset="-128"/>
                <a:ea typeface="MS UI Gothic" panose="020B0600070205080204" pitchFamily="50" charset="-128"/>
              </a:rPr>
              <a:t>Q15.DX</a:t>
            </a:r>
            <a:r>
              <a:rPr lang="ja-JP" altLang="en-US" sz="2065" b="1" dirty="0">
                <a:latin typeface="MS UI Gothic" panose="020B0600070205080204" pitchFamily="50" charset="-128"/>
                <a:ea typeface="MS UI Gothic" panose="020B0600070205080204" pitchFamily="50" charset="-128"/>
              </a:rPr>
              <a:t>に取り組む上での課題の関係（クロス集計・全体）</a:t>
            </a:r>
          </a:p>
        </p:txBody>
      </p:sp>
      <p:sp>
        <p:nvSpPr>
          <p:cNvPr id="5" name="テキスト ボックス 4"/>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エンドユーザー、</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r>
              <a:rPr lang="en-US" altLang="ja-JP" sz="1400" dirty="0"/>
              <a:t>F.</a:t>
            </a:r>
            <a:r>
              <a:rPr lang="ja-JP" altLang="en-US" sz="1400" dirty="0"/>
              <a:t>その他</a:t>
            </a:r>
            <a:endParaRPr lang="en-US" altLang="ja-JP" sz="1400" dirty="0"/>
          </a:p>
        </p:txBody>
      </p:sp>
      <p:pic>
        <p:nvPicPr>
          <p:cNvPr id="8" name="図 7"/>
          <p:cNvPicPr>
            <a:picLocks noChangeAspect="1"/>
          </p:cNvPicPr>
          <p:nvPr/>
        </p:nvPicPr>
        <p:blipFill>
          <a:blip r:embed="rId3"/>
          <a:stretch>
            <a:fillRect/>
          </a:stretch>
        </p:blipFill>
        <p:spPr>
          <a:xfrm>
            <a:off x="503586" y="1385888"/>
            <a:ext cx="9262690" cy="5287407"/>
          </a:xfrm>
          <a:prstGeom prst="rect">
            <a:avLst/>
          </a:prstGeom>
        </p:spPr>
      </p:pic>
    </p:spTree>
    <p:extLst>
      <p:ext uri="{BB962C8B-B14F-4D97-AF65-F5344CB8AC3E}">
        <p14:creationId xmlns:p14="http://schemas.microsoft.com/office/powerpoint/2010/main" val="121080495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137</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390226"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Q14 DX</a:t>
            </a:r>
            <a:r>
              <a:rPr lang="ja-JP" altLang="en-US" sz="2065" b="1" dirty="0">
                <a:latin typeface="MS UI Gothic" panose="020B0600070205080204" pitchFamily="50" charset="-128"/>
                <a:ea typeface="MS UI Gothic" panose="020B0600070205080204" pitchFamily="50" charset="-128"/>
              </a:rPr>
              <a:t>に取り組む目的と</a:t>
            </a:r>
            <a:r>
              <a:rPr lang="en-US" altLang="ja-JP" sz="2065" b="1" dirty="0">
                <a:latin typeface="MS UI Gothic" panose="020B0600070205080204" pitchFamily="50" charset="-128"/>
                <a:ea typeface="MS UI Gothic" panose="020B0600070205080204" pitchFamily="50" charset="-128"/>
              </a:rPr>
              <a:t>Q15.DX</a:t>
            </a:r>
            <a:r>
              <a:rPr lang="ja-JP" altLang="en-US" sz="2065" b="1" dirty="0">
                <a:latin typeface="MS UI Gothic" panose="020B0600070205080204" pitchFamily="50" charset="-128"/>
                <a:ea typeface="MS UI Gothic" panose="020B0600070205080204" pitchFamily="50" charset="-128"/>
              </a:rPr>
              <a:t>に取り組む上での課題の関係（クロス集計・製品利用）</a:t>
            </a:r>
          </a:p>
        </p:txBody>
      </p:sp>
      <p:sp>
        <p:nvSpPr>
          <p:cNvPr id="5" name="テキスト ボックス 4"/>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エンドユーザー</a:t>
            </a:r>
            <a:endParaRPr lang="en-US" altLang="ja-JP" sz="1400" dirty="0"/>
          </a:p>
        </p:txBody>
      </p:sp>
      <p:pic>
        <p:nvPicPr>
          <p:cNvPr id="6" name="図 5"/>
          <p:cNvPicPr>
            <a:picLocks noChangeAspect="1"/>
          </p:cNvPicPr>
          <p:nvPr/>
        </p:nvPicPr>
        <p:blipFill>
          <a:blip r:embed="rId3"/>
          <a:stretch>
            <a:fillRect/>
          </a:stretch>
        </p:blipFill>
        <p:spPr>
          <a:xfrm>
            <a:off x="611188" y="1407386"/>
            <a:ext cx="9030300" cy="5191053"/>
          </a:xfrm>
          <a:prstGeom prst="rect">
            <a:avLst/>
          </a:prstGeom>
        </p:spPr>
      </p:pic>
    </p:spTree>
    <p:extLst>
      <p:ext uri="{BB962C8B-B14F-4D97-AF65-F5344CB8AC3E}">
        <p14:creationId xmlns:p14="http://schemas.microsoft.com/office/powerpoint/2010/main" val="421208805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138</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390226"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Q14 DX</a:t>
            </a:r>
            <a:r>
              <a:rPr lang="ja-JP" altLang="en-US" sz="2065" b="1" dirty="0">
                <a:latin typeface="MS UI Gothic" panose="020B0600070205080204" pitchFamily="50" charset="-128"/>
                <a:ea typeface="MS UI Gothic" panose="020B0600070205080204" pitchFamily="50" charset="-128"/>
              </a:rPr>
              <a:t>に取り組む目的と</a:t>
            </a:r>
            <a:r>
              <a:rPr lang="en-US" altLang="ja-JP" sz="2065" b="1" dirty="0">
                <a:latin typeface="MS UI Gothic" panose="020B0600070205080204" pitchFamily="50" charset="-128"/>
                <a:ea typeface="MS UI Gothic" panose="020B0600070205080204" pitchFamily="50" charset="-128"/>
              </a:rPr>
              <a:t>Q15.DX</a:t>
            </a:r>
            <a:r>
              <a:rPr lang="ja-JP" altLang="en-US" sz="2065" b="1" dirty="0">
                <a:latin typeface="MS UI Gothic" panose="020B0600070205080204" pitchFamily="50" charset="-128"/>
                <a:ea typeface="MS UI Gothic" panose="020B0600070205080204" pitchFamily="50" charset="-128"/>
              </a:rPr>
              <a:t>に取り組む上での課題の関係（クロス集計・製品開発）</a:t>
            </a:r>
          </a:p>
        </p:txBody>
      </p:sp>
      <p:sp>
        <p:nvSpPr>
          <p:cNvPr id="5" name="テキスト ボックス 4"/>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endParaRPr lang="en-US" altLang="ja-JP" sz="1400" dirty="0"/>
          </a:p>
        </p:txBody>
      </p:sp>
      <p:pic>
        <p:nvPicPr>
          <p:cNvPr id="6" name="図 5"/>
          <p:cNvPicPr>
            <a:picLocks noChangeAspect="1"/>
          </p:cNvPicPr>
          <p:nvPr/>
        </p:nvPicPr>
        <p:blipFill>
          <a:blip r:embed="rId3"/>
          <a:stretch>
            <a:fillRect/>
          </a:stretch>
        </p:blipFill>
        <p:spPr>
          <a:xfrm>
            <a:off x="683809" y="1313880"/>
            <a:ext cx="9053396" cy="5204330"/>
          </a:xfrm>
          <a:prstGeom prst="rect">
            <a:avLst/>
          </a:prstGeom>
        </p:spPr>
      </p:pic>
    </p:spTree>
    <p:extLst>
      <p:ext uri="{BB962C8B-B14F-4D97-AF65-F5344CB8AC3E}">
        <p14:creationId xmlns:p14="http://schemas.microsoft.com/office/powerpoint/2010/main" val="2036427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15394" y="257851"/>
            <a:ext cx="9028230" cy="407893"/>
          </a:xfrm>
          <a:prstGeom prst="rect">
            <a:avLst/>
          </a:prstGeom>
          <a:noFill/>
        </p:spPr>
        <p:txBody>
          <a:bodyPr wrap="square" rtlCol="0">
            <a:spAutoFit/>
          </a:bodyPr>
          <a:lstStyle/>
          <a:p>
            <a:r>
              <a:rPr lang="ja-JP" altLang="en-US" sz="2065" b="1" dirty="0">
                <a:latin typeface="MS UI Gothic" panose="020B0600070205080204" pitchFamily="50" charset="-128"/>
                <a:ea typeface="MS UI Gothic" panose="020B0600070205080204" pitchFamily="50" charset="-128"/>
              </a:rPr>
              <a:t>グラフの分類について</a:t>
            </a:r>
          </a:p>
        </p:txBody>
      </p:sp>
      <p:sp>
        <p:nvSpPr>
          <p:cNvPr id="5" name="テキスト ボックス 4"/>
          <p:cNvSpPr txBox="1"/>
          <p:nvPr/>
        </p:nvSpPr>
        <p:spPr>
          <a:xfrm rot="10800000" flipV="1">
            <a:off x="515394" y="1097856"/>
            <a:ext cx="4200250" cy="523220"/>
          </a:xfrm>
          <a:prstGeom prst="rect">
            <a:avLst/>
          </a:prstGeom>
          <a:noFill/>
        </p:spPr>
        <p:txBody>
          <a:bodyPr wrap="square" rtlCol="0">
            <a:spAutoFit/>
          </a:bodyPr>
          <a:lstStyle/>
          <a:p>
            <a:r>
              <a:rPr lang="ja-JP" altLang="en-US" sz="1400" dirty="0"/>
              <a:t>本データ編に掲載のグラフの内容に応じて、該当ページの右端に色分けしたインデックスを付している</a:t>
            </a:r>
          </a:p>
        </p:txBody>
      </p:sp>
      <p:cxnSp>
        <p:nvCxnSpPr>
          <p:cNvPr id="7" name="直線矢印コネクタ 6"/>
          <p:cNvCxnSpPr/>
          <p:nvPr/>
        </p:nvCxnSpPr>
        <p:spPr>
          <a:xfrm>
            <a:off x="5219700" y="867312"/>
            <a:ext cx="4685920" cy="0"/>
          </a:xfrm>
          <a:prstGeom prst="straightConnector1">
            <a:avLst/>
          </a:prstGeom>
          <a:ln w="19050">
            <a:solidFill>
              <a:schemeClr val="tx1">
                <a:lumMod val="75000"/>
                <a:lumOff val="25000"/>
              </a:schemeClr>
            </a:solidFill>
            <a:headEnd w="lg" len="lg"/>
            <a:tailEnd type="arrow"/>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rot="10800000" flipV="1">
            <a:off x="5219700" y="559534"/>
            <a:ext cx="4200250" cy="307777"/>
          </a:xfrm>
          <a:prstGeom prst="rect">
            <a:avLst/>
          </a:prstGeom>
          <a:noFill/>
        </p:spPr>
        <p:txBody>
          <a:bodyPr wrap="square" rtlCol="0">
            <a:spAutoFit/>
          </a:bodyPr>
          <a:lstStyle/>
          <a:p>
            <a:pPr algn="r"/>
            <a:r>
              <a:rPr lang="ja-JP" altLang="en-US" sz="1400" dirty="0"/>
              <a:t>経年比較</a:t>
            </a:r>
          </a:p>
        </p:txBody>
      </p:sp>
      <p:sp>
        <p:nvSpPr>
          <p:cNvPr id="10" name="テキスト ボックス 9"/>
          <p:cNvSpPr txBox="1"/>
          <p:nvPr/>
        </p:nvSpPr>
        <p:spPr>
          <a:xfrm rot="10800000" flipV="1">
            <a:off x="5219700" y="1259838"/>
            <a:ext cx="4200250" cy="307777"/>
          </a:xfrm>
          <a:prstGeom prst="rect">
            <a:avLst/>
          </a:prstGeom>
          <a:noFill/>
        </p:spPr>
        <p:txBody>
          <a:bodyPr wrap="square" rtlCol="0">
            <a:spAutoFit/>
          </a:bodyPr>
          <a:lstStyle/>
          <a:p>
            <a:pPr algn="r"/>
            <a:r>
              <a:rPr lang="ja-JP" altLang="en-US" sz="1400" dirty="0"/>
              <a:t>従業員数によるクロス集計</a:t>
            </a:r>
          </a:p>
        </p:txBody>
      </p:sp>
      <p:cxnSp>
        <p:nvCxnSpPr>
          <p:cNvPr id="11" name="直線矢印コネクタ 10"/>
          <p:cNvCxnSpPr/>
          <p:nvPr/>
        </p:nvCxnSpPr>
        <p:spPr>
          <a:xfrm>
            <a:off x="5219700" y="1622236"/>
            <a:ext cx="4685920" cy="0"/>
          </a:xfrm>
          <a:prstGeom prst="straightConnector1">
            <a:avLst/>
          </a:prstGeom>
          <a:ln w="19050">
            <a:solidFill>
              <a:schemeClr val="tx1">
                <a:lumMod val="75000"/>
                <a:lumOff val="25000"/>
              </a:schemeClr>
            </a:solidFill>
            <a:headEnd w="lg" len="lg"/>
            <a:tailEnd type="arrow"/>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rot="10800000" flipV="1">
            <a:off x="5254154" y="2065950"/>
            <a:ext cx="4200250" cy="307777"/>
          </a:xfrm>
          <a:prstGeom prst="rect">
            <a:avLst/>
          </a:prstGeom>
          <a:noFill/>
        </p:spPr>
        <p:txBody>
          <a:bodyPr wrap="square" rtlCol="0">
            <a:spAutoFit/>
          </a:bodyPr>
          <a:lstStyle/>
          <a:p>
            <a:pPr algn="r"/>
            <a:r>
              <a:rPr lang="en-US" altLang="ja-JP" sz="1400" dirty="0"/>
              <a:t>IoT</a:t>
            </a:r>
            <a:r>
              <a:rPr lang="ja-JP" altLang="en-US" sz="1400" dirty="0"/>
              <a:t>事業分野の有無によるクロス集計</a:t>
            </a:r>
          </a:p>
        </p:txBody>
      </p:sp>
      <p:cxnSp>
        <p:nvCxnSpPr>
          <p:cNvPr id="13" name="直線矢印コネクタ 12"/>
          <p:cNvCxnSpPr/>
          <p:nvPr/>
        </p:nvCxnSpPr>
        <p:spPr>
          <a:xfrm>
            <a:off x="5219700" y="2417335"/>
            <a:ext cx="4685920" cy="0"/>
          </a:xfrm>
          <a:prstGeom prst="straightConnector1">
            <a:avLst/>
          </a:prstGeom>
          <a:ln w="19050">
            <a:solidFill>
              <a:schemeClr val="tx1">
                <a:lumMod val="75000"/>
                <a:lumOff val="25000"/>
              </a:schemeClr>
            </a:solidFill>
            <a:headEnd w="lg" len="lg"/>
            <a:tailEnd type="arrow"/>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rot="10800000" flipV="1">
            <a:off x="5254154" y="2826153"/>
            <a:ext cx="4200250" cy="307777"/>
          </a:xfrm>
          <a:prstGeom prst="rect">
            <a:avLst/>
          </a:prstGeom>
          <a:noFill/>
        </p:spPr>
        <p:txBody>
          <a:bodyPr wrap="square" rtlCol="0">
            <a:spAutoFit/>
          </a:bodyPr>
          <a:lstStyle/>
          <a:p>
            <a:pPr algn="r"/>
            <a:r>
              <a:rPr lang="en-US" altLang="ja-JP" sz="1400" dirty="0"/>
              <a:t>AI</a:t>
            </a:r>
            <a:r>
              <a:rPr lang="ja-JP" altLang="en-US" sz="1400" dirty="0"/>
              <a:t>取り組みの有無によるクロス集計</a:t>
            </a:r>
          </a:p>
        </p:txBody>
      </p:sp>
      <p:cxnSp>
        <p:nvCxnSpPr>
          <p:cNvPr id="15" name="直線矢印コネクタ 14"/>
          <p:cNvCxnSpPr/>
          <p:nvPr/>
        </p:nvCxnSpPr>
        <p:spPr>
          <a:xfrm>
            <a:off x="5219700" y="3177538"/>
            <a:ext cx="4685920" cy="0"/>
          </a:xfrm>
          <a:prstGeom prst="straightConnector1">
            <a:avLst/>
          </a:prstGeom>
          <a:ln w="19050">
            <a:solidFill>
              <a:schemeClr val="tx1">
                <a:lumMod val="75000"/>
                <a:lumOff val="25000"/>
              </a:schemeClr>
            </a:solidFill>
            <a:headEnd w="lg" len="lg"/>
            <a:tailEnd type="arrow"/>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rot="10800000" flipV="1">
            <a:off x="5254154" y="3586356"/>
            <a:ext cx="4200250" cy="307777"/>
          </a:xfrm>
          <a:prstGeom prst="rect">
            <a:avLst/>
          </a:prstGeom>
          <a:noFill/>
        </p:spPr>
        <p:txBody>
          <a:bodyPr wrap="square" rtlCol="0">
            <a:spAutoFit/>
          </a:bodyPr>
          <a:lstStyle/>
          <a:p>
            <a:pPr algn="r"/>
            <a:r>
              <a:rPr lang="en-US" altLang="ja-JP" sz="1400" dirty="0"/>
              <a:t>DX</a:t>
            </a:r>
            <a:r>
              <a:rPr lang="ja-JP" altLang="en-US" sz="1400" dirty="0"/>
              <a:t>取り組みの有無によるクロス集計</a:t>
            </a:r>
          </a:p>
        </p:txBody>
      </p:sp>
      <p:cxnSp>
        <p:nvCxnSpPr>
          <p:cNvPr id="17" name="直線矢印コネクタ 16"/>
          <p:cNvCxnSpPr/>
          <p:nvPr/>
        </p:nvCxnSpPr>
        <p:spPr>
          <a:xfrm>
            <a:off x="5219700" y="3937741"/>
            <a:ext cx="4685920" cy="0"/>
          </a:xfrm>
          <a:prstGeom prst="straightConnector1">
            <a:avLst/>
          </a:prstGeom>
          <a:ln w="19050">
            <a:solidFill>
              <a:schemeClr val="tx1">
                <a:lumMod val="75000"/>
                <a:lumOff val="25000"/>
              </a:schemeClr>
            </a:solidFill>
            <a:headEnd w="lg" len="lg"/>
            <a:tailEnd type="arrow"/>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rot="10800000" flipV="1">
            <a:off x="5263092" y="4397995"/>
            <a:ext cx="4200250" cy="307777"/>
          </a:xfrm>
          <a:prstGeom prst="rect">
            <a:avLst/>
          </a:prstGeom>
          <a:noFill/>
        </p:spPr>
        <p:txBody>
          <a:bodyPr wrap="square" rtlCol="0">
            <a:spAutoFit/>
          </a:bodyPr>
          <a:lstStyle/>
          <a:p>
            <a:pPr algn="r"/>
            <a:r>
              <a:rPr lang="ja-JP" altLang="en-US" sz="1400" dirty="0"/>
              <a:t>業態区分（</a:t>
            </a:r>
            <a:r>
              <a:rPr lang="en-US" altLang="ja-JP" sz="1400" dirty="0"/>
              <a:t>A</a:t>
            </a:r>
            <a:r>
              <a:rPr lang="ja-JP" altLang="en-US" sz="1400" dirty="0"/>
              <a:t>～</a:t>
            </a:r>
            <a:r>
              <a:rPr lang="en-US" altLang="ja-JP" sz="1400" dirty="0"/>
              <a:t>F</a:t>
            </a:r>
            <a:r>
              <a:rPr lang="ja-JP" altLang="en-US" sz="1400" dirty="0"/>
              <a:t>）によるクロス集計</a:t>
            </a:r>
          </a:p>
        </p:txBody>
      </p:sp>
      <p:cxnSp>
        <p:nvCxnSpPr>
          <p:cNvPr id="19" name="直線矢印コネクタ 18"/>
          <p:cNvCxnSpPr/>
          <p:nvPr/>
        </p:nvCxnSpPr>
        <p:spPr>
          <a:xfrm>
            <a:off x="5228638" y="4749380"/>
            <a:ext cx="4685920" cy="0"/>
          </a:xfrm>
          <a:prstGeom prst="straightConnector1">
            <a:avLst/>
          </a:prstGeom>
          <a:ln w="19050">
            <a:solidFill>
              <a:schemeClr val="tx1">
                <a:lumMod val="75000"/>
                <a:lumOff val="25000"/>
              </a:schemeClr>
            </a:solidFill>
            <a:headEnd w="lg" len="lg"/>
            <a:tailEnd type="arrow"/>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rot="10800000" flipV="1">
            <a:off x="5219700" y="5213243"/>
            <a:ext cx="4243642" cy="307777"/>
          </a:xfrm>
          <a:prstGeom prst="rect">
            <a:avLst/>
          </a:prstGeom>
          <a:noFill/>
        </p:spPr>
        <p:txBody>
          <a:bodyPr wrap="square" rtlCol="0">
            <a:spAutoFit/>
          </a:bodyPr>
          <a:lstStyle/>
          <a:p>
            <a:pPr algn="r"/>
            <a:r>
              <a:rPr lang="ja-JP" altLang="en-US" sz="1400" dirty="0"/>
              <a:t>産業構造区分（</a:t>
            </a:r>
            <a:r>
              <a:rPr lang="en-US" altLang="ja-JP" sz="1400" dirty="0"/>
              <a:t>A,B,C</a:t>
            </a:r>
            <a:r>
              <a:rPr lang="ja-JP" altLang="en-US" sz="1400" dirty="0"/>
              <a:t>～</a:t>
            </a:r>
            <a:r>
              <a:rPr lang="en-US" altLang="ja-JP" sz="1400" dirty="0"/>
              <a:t>E</a:t>
            </a:r>
            <a:r>
              <a:rPr lang="ja-JP" altLang="en-US" sz="1400" dirty="0"/>
              <a:t>の区分）によるクロス集計</a:t>
            </a:r>
          </a:p>
        </p:txBody>
      </p:sp>
      <p:cxnSp>
        <p:nvCxnSpPr>
          <p:cNvPr id="21" name="直線矢印コネクタ 20"/>
          <p:cNvCxnSpPr/>
          <p:nvPr/>
        </p:nvCxnSpPr>
        <p:spPr>
          <a:xfrm>
            <a:off x="5228638" y="5564628"/>
            <a:ext cx="4685920" cy="0"/>
          </a:xfrm>
          <a:prstGeom prst="straightConnector1">
            <a:avLst/>
          </a:prstGeom>
          <a:ln w="19050">
            <a:solidFill>
              <a:schemeClr val="tx1">
                <a:lumMod val="75000"/>
                <a:lumOff val="25000"/>
              </a:schemeClr>
            </a:solidFill>
            <a:headEnd w="lg" len="lg"/>
            <a:tailEnd type="arrow"/>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rot="10800000" flipV="1">
            <a:off x="5255468" y="5948018"/>
            <a:ext cx="4200250" cy="307777"/>
          </a:xfrm>
          <a:prstGeom prst="rect">
            <a:avLst/>
          </a:prstGeom>
          <a:noFill/>
        </p:spPr>
        <p:txBody>
          <a:bodyPr wrap="square" rtlCol="0">
            <a:spAutoFit/>
          </a:bodyPr>
          <a:lstStyle/>
          <a:p>
            <a:pPr algn="r"/>
            <a:r>
              <a:rPr lang="ja-JP" altLang="en-US" sz="1400" dirty="0"/>
              <a:t>その他のクロス集計</a:t>
            </a:r>
          </a:p>
        </p:txBody>
      </p:sp>
      <p:cxnSp>
        <p:nvCxnSpPr>
          <p:cNvPr id="23" name="直線矢印コネクタ 22"/>
          <p:cNvCxnSpPr/>
          <p:nvPr/>
        </p:nvCxnSpPr>
        <p:spPr>
          <a:xfrm>
            <a:off x="5221014" y="6299403"/>
            <a:ext cx="4685920" cy="0"/>
          </a:xfrm>
          <a:prstGeom prst="straightConnector1">
            <a:avLst/>
          </a:prstGeom>
          <a:ln w="19050">
            <a:solidFill>
              <a:schemeClr val="tx1">
                <a:lumMod val="75000"/>
                <a:lumOff val="25000"/>
              </a:schemeClr>
            </a:solidFill>
            <a:headEnd w="lg" len="lg"/>
            <a:tailEnd type="arrow"/>
          </a:ln>
        </p:spPr>
        <p:style>
          <a:lnRef idx="1">
            <a:schemeClr val="accent1"/>
          </a:lnRef>
          <a:fillRef idx="0">
            <a:schemeClr val="accent1"/>
          </a:fillRef>
          <a:effectRef idx="0">
            <a:schemeClr val="accent1"/>
          </a:effectRef>
          <a:fontRef idx="minor">
            <a:schemeClr val="tx1"/>
          </a:fontRef>
        </p:style>
      </p:cxnSp>
      <p:sp>
        <p:nvSpPr>
          <p:cNvPr id="24" name="Rectangle 7">
            <a:extLst>
              <a:ext uri="{FF2B5EF4-FFF2-40B4-BE49-F238E27FC236}">
                <a16:creationId xmlns:a16="http://schemas.microsoft.com/office/drawing/2014/main" id="{EF2F5EA3-BE31-4128-AF56-70FF61F07BEE}"/>
              </a:ext>
            </a:extLst>
          </p:cNvPr>
          <p:cNvSpPr txBox="1">
            <a:spLocks noChangeArrowheads="1"/>
          </p:cNvSpPr>
          <p:nvPr/>
        </p:nvSpPr>
        <p:spPr>
          <a:xfrm>
            <a:off x="9905620" y="6994210"/>
            <a:ext cx="493200" cy="232475"/>
          </a:xfrm>
          <a:prstGeom prst="rect">
            <a:avLst/>
          </a:prstGeom>
          <a:ln/>
        </p:spPr>
        <p:txBody>
          <a:bodyPr/>
          <a:lstStyle>
            <a:defPPr>
              <a:defRPr lang="ja-JP"/>
            </a:defPPr>
            <a:lvl1pPr marL="0" algn="ctr" defTabSz="971913" rtl="0" eaLnBrk="1" latinLnBrk="0" hangingPunct="1">
              <a:defRPr kumimoji="1" sz="1053" kern="1200">
                <a:solidFill>
                  <a:schemeClr val="tx1"/>
                </a:solidFill>
                <a:latin typeface="Meiryo UI" panose="020B0604030504040204" pitchFamily="50" charset="-128"/>
                <a:ea typeface="Meiryo UI" panose="020B0604030504040204" pitchFamily="50" charset="-128"/>
                <a:cs typeface="+mn-cs"/>
              </a:defRPr>
            </a:lvl1pPr>
            <a:lvl2pPr marL="485957" algn="l" defTabSz="971913" rtl="0" eaLnBrk="1" latinLnBrk="0" hangingPunct="1">
              <a:defRPr kumimoji="1" sz="1914" kern="1200">
                <a:solidFill>
                  <a:schemeClr val="tx1"/>
                </a:solidFill>
                <a:latin typeface="+mn-lt"/>
                <a:ea typeface="+mn-ea"/>
                <a:cs typeface="+mn-cs"/>
              </a:defRPr>
            </a:lvl2pPr>
            <a:lvl3pPr marL="971913" algn="l" defTabSz="971913" rtl="0" eaLnBrk="1" latinLnBrk="0" hangingPunct="1">
              <a:defRPr kumimoji="1" sz="1914" kern="1200">
                <a:solidFill>
                  <a:schemeClr val="tx1"/>
                </a:solidFill>
                <a:latin typeface="+mn-lt"/>
                <a:ea typeface="+mn-ea"/>
                <a:cs typeface="+mn-cs"/>
              </a:defRPr>
            </a:lvl3pPr>
            <a:lvl4pPr marL="1457871" algn="l" defTabSz="971913" rtl="0" eaLnBrk="1" latinLnBrk="0" hangingPunct="1">
              <a:defRPr kumimoji="1" sz="1914" kern="1200">
                <a:solidFill>
                  <a:schemeClr val="tx1"/>
                </a:solidFill>
                <a:latin typeface="+mn-lt"/>
                <a:ea typeface="+mn-ea"/>
                <a:cs typeface="+mn-cs"/>
              </a:defRPr>
            </a:lvl4pPr>
            <a:lvl5pPr marL="1943828" algn="l" defTabSz="971913" rtl="0" eaLnBrk="1" latinLnBrk="0" hangingPunct="1">
              <a:defRPr kumimoji="1" sz="1914" kern="1200">
                <a:solidFill>
                  <a:schemeClr val="tx1"/>
                </a:solidFill>
                <a:latin typeface="+mn-lt"/>
                <a:ea typeface="+mn-ea"/>
                <a:cs typeface="+mn-cs"/>
              </a:defRPr>
            </a:lvl5pPr>
            <a:lvl6pPr marL="2429784" algn="l" defTabSz="971913" rtl="0" eaLnBrk="1" latinLnBrk="0" hangingPunct="1">
              <a:defRPr kumimoji="1" sz="1914" kern="1200">
                <a:solidFill>
                  <a:schemeClr val="tx1"/>
                </a:solidFill>
                <a:latin typeface="+mn-lt"/>
                <a:ea typeface="+mn-ea"/>
                <a:cs typeface="+mn-cs"/>
              </a:defRPr>
            </a:lvl6pPr>
            <a:lvl7pPr marL="2915741" algn="l" defTabSz="971913" rtl="0" eaLnBrk="1" latinLnBrk="0" hangingPunct="1">
              <a:defRPr kumimoji="1" sz="1914" kern="1200">
                <a:solidFill>
                  <a:schemeClr val="tx1"/>
                </a:solidFill>
                <a:latin typeface="+mn-lt"/>
                <a:ea typeface="+mn-ea"/>
                <a:cs typeface="+mn-cs"/>
              </a:defRPr>
            </a:lvl7pPr>
            <a:lvl8pPr marL="3401698" algn="l" defTabSz="971913" rtl="0" eaLnBrk="1" latinLnBrk="0" hangingPunct="1">
              <a:defRPr kumimoji="1" sz="1914" kern="1200">
                <a:solidFill>
                  <a:schemeClr val="tx1"/>
                </a:solidFill>
                <a:latin typeface="+mn-lt"/>
                <a:ea typeface="+mn-ea"/>
                <a:cs typeface="+mn-cs"/>
              </a:defRPr>
            </a:lvl8pPr>
            <a:lvl9pPr marL="3887655" algn="l" defTabSz="971913" rtl="0" eaLnBrk="1" latinLnBrk="0" hangingPunct="1">
              <a:defRPr kumimoji="1" sz="1914" kern="1200">
                <a:solidFill>
                  <a:schemeClr val="tx1"/>
                </a:solidFill>
                <a:latin typeface="+mn-lt"/>
                <a:ea typeface="+mn-ea"/>
                <a:cs typeface="+mn-cs"/>
              </a:defRPr>
            </a:lvl9pPr>
          </a:lstStyle>
          <a:p>
            <a:fld id="{DBFB1F43-6F2E-4538-AABB-23AEDF146290}" type="slidenum">
              <a:rPr lang="ja-JP" altLang="en-US" smtClean="0"/>
              <a:pPr/>
              <a:t>13</a:t>
            </a:fld>
            <a:endParaRPr lang="ja-JP" altLang="en-US" dirty="0"/>
          </a:p>
        </p:txBody>
      </p:sp>
    </p:spTree>
    <p:extLst>
      <p:ext uri="{BB962C8B-B14F-4D97-AF65-F5344CB8AC3E}">
        <p14:creationId xmlns:p14="http://schemas.microsoft.com/office/powerpoint/2010/main" val="77527240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139</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71298"/>
            <a:ext cx="9672858" cy="410112"/>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Q14 DX</a:t>
            </a:r>
            <a:r>
              <a:rPr lang="ja-JP" altLang="en-US" sz="2000" b="1" dirty="0">
                <a:latin typeface="MS UI Gothic" panose="020B0600070205080204" pitchFamily="50" charset="-128"/>
                <a:ea typeface="MS UI Gothic" panose="020B0600070205080204" pitchFamily="50" charset="-128"/>
              </a:rPr>
              <a:t>に取り組む目的と</a:t>
            </a:r>
            <a:r>
              <a:rPr lang="en-US" altLang="ja-JP" sz="2000" b="1" dirty="0">
                <a:latin typeface="MS UI Gothic" panose="020B0600070205080204" pitchFamily="50" charset="-128"/>
                <a:ea typeface="MS UI Gothic" panose="020B0600070205080204" pitchFamily="50" charset="-128"/>
              </a:rPr>
              <a:t>Q15.DX</a:t>
            </a:r>
            <a:r>
              <a:rPr lang="ja-JP" altLang="en-US" sz="2000" b="1" dirty="0">
                <a:latin typeface="MS UI Gothic" panose="020B0600070205080204" pitchFamily="50" charset="-128"/>
                <a:ea typeface="MS UI Gothic" panose="020B0600070205080204" pitchFamily="50" charset="-128"/>
              </a:rPr>
              <a:t>に取り組む上での課題の関係（クロス集計・ソフトウェア開発）</a:t>
            </a:r>
          </a:p>
        </p:txBody>
      </p:sp>
      <p:sp>
        <p:nvSpPr>
          <p:cNvPr id="6" name="テキスト ボックス 5"/>
          <p:cNvSpPr txBox="1"/>
          <p:nvPr/>
        </p:nvSpPr>
        <p:spPr>
          <a:xfrm>
            <a:off x="515394" y="750100"/>
            <a:ext cx="9028230" cy="307777"/>
          </a:xfrm>
          <a:prstGeom prst="rect">
            <a:avLst/>
          </a:prstGeom>
          <a:noFill/>
        </p:spPr>
        <p:txBody>
          <a:bodyPr wrap="square" rtlCol="0">
            <a:spAutoFit/>
          </a:bodyPr>
          <a:lstStyle/>
          <a:p>
            <a:r>
              <a:rPr lang="ja-JP" altLang="en-US" sz="1400" dirty="0"/>
              <a:t>集計対象：</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p:txBody>
      </p:sp>
      <p:pic>
        <p:nvPicPr>
          <p:cNvPr id="3" name="図 2"/>
          <p:cNvPicPr>
            <a:picLocks noChangeAspect="1"/>
          </p:cNvPicPr>
          <p:nvPr/>
        </p:nvPicPr>
        <p:blipFill>
          <a:blip r:embed="rId3"/>
          <a:stretch>
            <a:fillRect/>
          </a:stretch>
        </p:blipFill>
        <p:spPr>
          <a:xfrm>
            <a:off x="683196" y="1385888"/>
            <a:ext cx="9034990" cy="5193749"/>
          </a:xfrm>
          <a:prstGeom prst="rect">
            <a:avLst/>
          </a:prstGeom>
        </p:spPr>
      </p:pic>
    </p:spTree>
    <p:extLst>
      <p:ext uri="{BB962C8B-B14F-4D97-AF65-F5344CB8AC3E}">
        <p14:creationId xmlns:p14="http://schemas.microsoft.com/office/powerpoint/2010/main" val="113562579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BFB1F43-6F2E-4538-AABB-23AEDF146290}" type="slidenum">
              <a:rPr lang="ja-JP" altLang="en-US" smtClean="0"/>
              <a:pPr/>
              <a:t>140</a:t>
            </a:fld>
            <a:endParaRPr lang="ja-JP" altLang="en-US" dirty="0"/>
          </a:p>
        </p:txBody>
      </p:sp>
      <p:sp>
        <p:nvSpPr>
          <p:cNvPr id="3" name="テキスト ボックス 2"/>
          <p:cNvSpPr txBox="1"/>
          <p:nvPr/>
        </p:nvSpPr>
        <p:spPr>
          <a:xfrm>
            <a:off x="971228" y="3042072"/>
            <a:ext cx="6840760" cy="707886"/>
          </a:xfrm>
          <a:prstGeom prst="rect">
            <a:avLst/>
          </a:prstGeom>
          <a:noFill/>
        </p:spPr>
        <p:txBody>
          <a:bodyPr wrap="square" rtlCol="0">
            <a:spAutoFit/>
          </a:bodyPr>
          <a:lstStyle/>
          <a:p>
            <a:r>
              <a:rPr lang="en-US" altLang="ja-JP" sz="4000" dirty="0"/>
              <a:t>4. </a:t>
            </a:r>
            <a:r>
              <a:rPr lang="ja-JP" altLang="en-US" sz="4000" dirty="0"/>
              <a:t>開発の課題と解決策</a:t>
            </a:r>
            <a:endParaRPr kumimoji="1" lang="ja-JP" altLang="en-US" sz="4000" dirty="0"/>
          </a:p>
        </p:txBody>
      </p:sp>
    </p:spTree>
    <p:extLst>
      <p:ext uri="{BB962C8B-B14F-4D97-AF65-F5344CB8AC3E}">
        <p14:creationId xmlns:p14="http://schemas.microsoft.com/office/powerpoint/2010/main" val="358030440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141</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07893"/>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Q16-1.</a:t>
            </a:r>
            <a:r>
              <a:rPr lang="ja-JP" altLang="en-US" sz="2065" b="1" dirty="0">
                <a:latin typeface="MS UI Gothic" panose="020B0600070205080204" pitchFamily="50" charset="-128"/>
                <a:ea typeface="MS UI Gothic" panose="020B0600070205080204" pitchFamily="50" charset="-128"/>
              </a:rPr>
              <a:t>開発の課題　</a:t>
            </a:r>
          </a:p>
        </p:txBody>
      </p:sp>
      <p:sp>
        <p:nvSpPr>
          <p:cNvPr id="5" name="テキスト ボックス 4"/>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エンドユーザー、</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r>
              <a:rPr lang="en-US" altLang="ja-JP" sz="1400" dirty="0"/>
              <a:t>F.</a:t>
            </a:r>
            <a:r>
              <a:rPr lang="ja-JP" altLang="en-US" sz="1400" dirty="0"/>
              <a:t>その他</a:t>
            </a:r>
            <a:endParaRPr lang="en-US" altLang="ja-JP" sz="1400" dirty="0"/>
          </a:p>
        </p:txBody>
      </p:sp>
      <p:graphicFrame>
        <p:nvGraphicFramePr>
          <p:cNvPr id="7" name="グラフ 6"/>
          <p:cNvGraphicFramePr>
            <a:graphicFrameLocks/>
          </p:cNvGraphicFramePr>
          <p:nvPr>
            <p:extLst>
              <p:ext uri="{D42A27DB-BD31-4B8C-83A1-F6EECF244321}">
                <p14:modId xmlns:p14="http://schemas.microsoft.com/office/powerpoint/2010/main" val="4050449121"/>
              </p:ext>
            </p:extLst>
          </p:nvPr>
        </p:nvGraphicFramePr>
        <p:xfrm>
          <a:off x="989700" y="1440144"/>
          <a:ext cx="8460000" cy="450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1029948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142</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Q16-1.</a:t>
            </a:r>
            <a:r>
              <a:rPr lang="ja-JP" altLang="en-US" sz="2065" b="1" dirty="0">
                <a:latin typeface="MS UI Gothic" panose="020B0600070205080204" pitchFamily="50" charset="-128"/>
                <a:ea typeface="MS UI Gothic" panose="020B0600070205080204" pitchFamily="50" charset="-128"/>
              </a:rPr>
              <a:t>開発の課題</a:t>
            </a:r>
            <a:r>
              <a:rPr lang="zh-TW" altLang="en-US" sz="2065" b="1" dirty="0">
                <a:latin typeface="MS UI Gothic" panose="020B0600070205080204" pitchFamily="50" charset="-128"/>
                <a:ea typeface="MS UI Gothic" panose="020B0600070205080204" pitchFamily="50" charset="-128"/>
              </a:rPr>
              <a:t>　産業構造区分別</a:t>
            </a:r>
            <a:r>
              <a:rPr lang="ja-JP" altLang="en-US" sz="2065" b="1" dirty="0">
                <a:latin typeface="MS UI Gothic" panose="020B0600070205080204" pitchFamily="50" charset="-128"/>
                <a:ea typeface="MS UI Gothic" panose="020B0600070205080204" pitchFamily="50" charset="-128"/>
              </a:rPr>
              <a:t>　</a:t>
            </a:r>
          </a:p>
        </p:txBody>
      </p:sp>
      <p:sp>
        <p:nvSpPr>
          <p:cNvPr id="5" name="テキスト ボックス 4"/>
          <p:cNvSpPr txBox="1"/>
          <p:nvPr/>
        </p:nvSpPr>
        <p:spPr>
          <a:xfrm>
            <a:off x="515394" y="750100"/>
            <a:ext cx="9390226" cy="523220"/>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エンドユーザー、</a:t>
            </a:r>
            <a:r>
              <a:rPr lang="en-US" altLang="ja-JP" sz="1400" dirty="0"/>
              <a:t> 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a:p>
            <a:r>
              <a:rPr lang="en-US" altLang="ja-JP" sz="1400" dirty="0"/>
              <a:t>※</a:t>
            </a:r>
            <a:r>
              <a:rPr lang="ja-JP" altLang="en-US" sz="1400" dirty="0"/>
              <a:t>全体の集計で、当てはまり順の</a:t>
            </a:r>
            <a:r>
              <a:rPr lang="en-US" altLang="ja-JP" sz="1400" dirty="0"/>
              <a:t>1</a:t>
            </a:r>
            <a:r>
              <a:rPr lang="ja-JP" altLang="en-US" sz="1400" dirty="0"/>
              <a:t>番目として回答された件数が多い順に表示（数字は順位を表す）</a:t>
            </a:r>
            <a:endParaRPr lang="en-US" altLang="ja-JP" sz="1400" dirty="0"/>
          </a:p>
        </p:txBody>
      </p:sp>
      <p:graphicFrame>
        <p:nvGraphicFramePr>
          <p:cNvPr id="6" name="グラフ 5"/>
          <p:cNvGraphicFramePr>
            <a:graphicFrameLocks/>
          </p:cNvGraphicFramePr>
          <p:nvPr>
            <p:extLst>
              <p:ext uri="{D42A27DB-BD31-4B8C-83A1-F6EECF244321}">
                <p14:modId xmlns:p14="http://schemas.microsoft.com/office/powerpoint/2010/main" val="3927713824"/>
              </p:ext>
            </p:extLst>
          </p:nvPr>
        </p:nvGraphicFramePr>
        <p:xfrm>
          <a:off x="899220" y="1529904"/>
          <a:ext cx="8644404" cy="56967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0934930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143</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Q16-1.</a:t>
            </a:r>
            <a:r>
              <a:rPr lang="ja-JP" altLang="en-US" sz="2065" b="1" dirty="0">
                <a:latin typeface="MS UI Gothic" panose="020B0600070205080204" pitchFamily="50" charset="-128"/>
                <a:ea typeface="MS UI Gothic" panose="020B0600070205080204" pitchFamily="50" charset="-128"/>
              </a:rPr>
              <a:t>開発の課題（</a:t>
            </a:r>
            <a:r>
              <a:rPr lang="en-US" altLang="ja-JP" sz="2065" b="1" dirty="0">
                <a:latin typeface="MS UI Gothic" panose="020B0600070205080204" pitchFamily="50" charset="-128"/>
                <a:ea typeface="MS UI Gothic" panose="020B0600070205080204" pitchFamily="50" charset="-128"/>
              </a:rPr>
              <a:t>1</a:t>
            </a:r>
            <a:r>
              <a:rPr lang="ja-JP" altLang="en-US" sz="2065" b="1" dirty="0">
                <a:latin typeface="MS UI Gothic" panose="020B0600070205080204" pitchFamily="50" charset="-128"/>
                <a:ea typeface="MS UI Gothic" panose="020B0600070205080204" pitchFamily="50" charset="-128"/>
              </a:rPr>
              <a:t>～</a:t>
            </a:r>
            <a:r>
              <a:rPr lang="en-US" altLang="ja-JP" sz="2065" b="1" dirty="0">
                <a:latin typeface="MS UI Gothic" panose="020B0600070205080204" pitchFamily="50" charset="-128"/>
                <a:ea typeface="MS UI Gothic" panose="020B0600070205080204" pitchFamily="50" charset="-128"/>
              </a:rPr>
              <a:t>3</a:t>
            </a:r>
            <a:r>
              <a:rPr lang="ja-JP" altLang="en-US" sz="2065" b="1" dirty="0">
                <a:latin typeface="MS UI Gothic" panose="020B0600070205080204" pitchFamily="50" charset="-128"/>
                <a:ea typeface="MS UI Gothic" panose="020B0600070205080204" pitchFamily="50" charset="-128"/>
              </a:rPr>
              <a:t>番目までの合計で経年比較）</a:t>
            </a:r>
          </a:p>
        </p:txBody>
      </p:sp>
      <p:sp>
        <p:nvSpPr>
          <p:cNvPr id="5" name="テキスト ボックス 4"/>
          <p:cNvSpPr txBox="1"/>
          <p:nvPr/>
        </p:nvSpPr>
        <p:spPr>
          <a:xfrm>
            <a:off x="515394" y="750100"/>
            <a:ext cx="9028230" cy="319318"/>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p>
        </p:txBody>
      </p:sp>
      <p:graphicFrame>
        <p:nvGraphicFramePr>
          <p:cNvPr id="6" name="グラフ 5"/>
          <p:cNvGraphicFramePr>
            <a:graphicFrameLocks/>
          </p:cNvGraphicFramePr>
          <p:nvPr>
            <p:extLst>
              <p:ext uri="{D42A27DB-BD31-4B8C-83A1-F6EECF244321}">
                <p14:modId xmlns:p14="http://schemas.microsoft.com/office/powerpoint/2010/main" val="1249002686"/>
              </p:ext>
            </p:extLst>
          </p:nvPr>
        </p:nvGraphicFramePr>
        <p:xfrm>
          <a:off x="827212" y="1313880"/>
          <a:ext cx="8459999" cy="59128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783212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144</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Q16-1.</a:t>
            </a:r>
            <a:r>
              <a:rPr lang="ja-JP" altLang="en-US" sz="2065" b="1" dirty="0">
                <a:latin typeface="MS UI Gothic" panose="020B0600070205080204" pitchFamily="50" charset="-128"/>
                <a:ea typeface="MS UI Gothic" panose="020B0600070205080204" pitchFamily="50" charset="-128"/>
              </a:rPr>
              <a:t>開発の課題（クロス集計）</a:t>
            </a:r>
          </a:p>
        </p:txBody>
      </p:sp>
      <p:sp>
        <p:nvSpPr>
          <p:cNvPr id="5" name="テキスト ボックス 4"/>
          <p:cNvSpPr txBox="1"/>
          <p:nvPr/>
        </p:nvSpPr>
        <p:spPr>
          <a:xfrm>
            <a:off x="515394" y="750100"/>
            <a:ext cx="9028230" cy="523220"/>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a:p>
            <a:r>
              <a:rPr lang="ja-JP" altLang="en-US" sz="1400" dirty="0"/>
              <a:t>クロス集計の軸：従業員数</a:t>
            </a:r>
          </a:p>
        </p:txBody>
      </p:sp>
      <p:graphicFrame>
        <p:nvGraphicFramePr>
          <p:cNvPr id="6" name="グラフ 5"/>
          <p:cNvGraphicFramePr>
            <a:graphicFrameLocks/>
          </p:cNvGraphicFramePr>
          <p:nvPr>
            <p:extLst>
              <p:ext uri="{D42A27DB-BD31-4B8C-83A1-F6EECF244321}">
                <p14:modId xmlns:p14="http://schemas.microsoft.com/office/powerpoint/2010/main" val="219620292"/>
              </p:ext>
            </p:extLst>
          </p:nvPr>
        </p:nvGraphicFramePr>
        <p:xfrm>
          <a:off x="1043236" y="1601912"/>
          <a:ext cx="8136903" cy="5040001"/>
        </p:xfrm>
        <a:graphic>
          <a:graphicData uri="http://schemas.openxmlformats.org/drawingml/2006/chart">
            <c:chart xmlns:c="http://schemas.openxmlformats.org/drawingml/2006/chart" xmlns:r="http://schemas.openxmlformats.org/officeDocument/2006/relationships" r:id="rId3"/>
          </a:graphicData>
        </a:graphic>
      </p:graphicFrame>
      <p:pic>
        <p:nvPicPr>
          <p:cNvPr id="7" name="図 6"/>
          <p:cNvPicPr>
            <a:picLocks noChangeAspect="1"/>
          </p:cNvPicPr>
          <p:nvPr/>
        </p:nvPicPr>
        <p:blipFill>
          <a:blip r:embed="rId4"/>
          <a:stretch>
            <a:fillRect/>
          </a:stretch>
        </p:blipFill>
        <p:spPr>
          <a:xfrm>
            <a:off x="6875884" y="4986288"/>
            <a:ext cx="1931034" cy="1465594"/>
          </a:xfrm>
          <a:prstGeom prst="rect">
            <a:avLst/>
          </a:prstGeom>
        </p:spPr>
      </p:pic>
    </p:spTree>
    <p:extLst>
      <p:ext uri="{BB962C8B-B14F-4D97-AF65-F5344CB8AC3E}">
        <p14:creationId xmlns:p14="http://schemas.microsoft.com/office/powerpoint/2010/main" val="269310328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145</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Q16-1.</a:t>
            </a:r>
            <a:r>
              <a:rPr lang="ja-JP" altLang="en-US" sz="2065" b="1" dirty="0">
                <a:latin typeface="MS UI Gothic" panose="020B0600070205080204" pitchFamily="50" charset="-128"/>
                <a:ea typeface="MS UI Gothic" panose="020B0600070205080204" pitchFamily="50" charset="-128"/>
              </a:rPr>
              <a:t>開発の課題（クロス集計）</a:t>
            </a:r>
          </a:p>
        </p:txBody>
      </p:sp>
      <p:sp>
        <p:nvSpPr>
          <p:cNvPr id="5" name="テキスト ボックス 4"/>
          <p:cNvSpPr txBox="1"/>
          <p:nvPr/>
        </p:nvSpPr>
        <p:spPr>
          <a:xfrm>
            <a:off x="515394" y="750100"/>
            <a:ext cx="9028230" cy="523220"/>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a:p>
            <a:r>
              <a:rPr lang="ja-JP" altLang="en-US" sz="1400" dirty="0"/>
              <a:t>クロス集計の軸：</a:t>
            </a:r>
            <a:r>
              <a:rPr lang="en-US" altLang="ja-JP" sz="1400" dirty="0"/>
              <a:t>IoT</a:t>
            </a:r>
            <a:r>
              <a:rPr lang="ja-JP" altLang="en-US" sz="1400" dirty="0"/>
              <a:t>事業分野の有無</a:t>
            </a:r>
          </a:p>
        </p:txBody>
      </p:sp>
      <p:graphicFrame>
        <p:nvGraphicFramePr>
          <p:cNvPr id="10" name="グラフ 9"/>
          <p:cNvGraphicFramePr>
            <a:graphicFrameLocks/>
          </p:cNvGraphicFramePr>
          <p:nvPr>
            <p:extLst>
              <p:ext uri="{D42A27DB-BD31-4B8C-83A1-F6EECF244321}">
                <p14:modId xmlns:p14="http://schemas.microsoft.com/office/powerpoint/2010/main" val="2016906031"/>
              </p:ext>
            </p:extLst>
          </p:nvPr>
        </p:nvGraphicFramePr>
        <p:xfrm>
          <a:off x="793556" y="1355457"/>
          <a:ext cx="8471906" cy="5359023"/>
        </p:xfrm>
        <a:graphic>
          <a:graphicData uri="http://schemas.openxmlformats.org/drawingml/2006/chart">
            <c:chart xmlns:c="http://schemas.openxmlformats.org/drawingml/2006/chart" xmlns:r="http://schemas.openxmlformats.org/officeDocument/2006/relationships" r:id="rId3"/>
          </a:graphicData>
        </a:graphic>
      </p:graphicFrame>
      <p:pic>
        <p:nvPicPr>
          <p:cNvPr id="6" name="図 5"/>
          <p:cNvPicPr>
            <a:picLocks noChangeAspect="1"/>
          </p:cNvPicPr>
          <p:nvPr/>
        </p:nvPicPr>
        <p:blipFill>
          <a:blip r:embed="rId4"/>
          <a:stretch>
            <a:fillRect/>
          </a:stretch>
        </p:blipFill>
        <p:spPr>
          <a:xfrm>
            <a:off x="7019900" y="4986288"/>
            <a:ext cx="1749716" cy="1465594"/>
          </a:xfrm>
          <a:prstGeom prst="rect">
            <a:avLst/>
          </a:prstGeom>
        </p:spPr>
      </p:pic>
    </p:spTree>
    <p:extLst>
      <p:ext uri="{BB962C8B-B14F-4D97-AF65-F5344CB8AC3E}">
        <p14:creationId xmlns:p14="http://schemas.microsoft.com/office/powerpoint/2010/main" val="117917150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146</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Q16-1.</a:t>
            </a:r>
            <a:r>
              <a:rPr lang="ja-JP" altLang="en-US" sz="2065" b="1" dirty="0">
                <a:latin typeface="MS UI Gothic" panose="020B0600070205080204" pitchFamily="50" charset="-128"/>
                <a:ea typeface="MS UI Gothic" panose="020B0600070205080204" pitchFamily="50" charset="-128"/>
              </a:rPr>
              <a:t>開発の課題（クロス集計）</a:t>
            </a:r>
          </a:p>
        </p:txBody>
      </p:sp>
      <p:sp>
        <p:nvSpPr>
          <p:cNvPr id="5" name="テキスト ボックス 4"/>
          <p:cNvSpPr txBox="1"/>
          <p:nvPr/>
        </p:nvSpPr>
        <p:spPr>
          <a:xfrm>
            <a:off x="683196" y="773837"/>
            <a:ext cx="9028230" cy="523220"/>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a:p>
            <a:r>
              <a:rPr lang="ja-JP" altLang="en-US" sz="1400" dirty="0"/>
              <a:t>クロス集計の軸：</a:t>
            </a:r>
            <a:r>
              <a:rPr lang="en-US" altLang="ja-JP" sz="1400" dirty="0"/>
              <a:t>AI</a:t>
            </a:r>
            <a:r>
              <a:rPr lang="ja-JP" altLang="en-US" sz="1400" dirty="0"/>
              <a:t>取り組みの有無</a:t>
            </a:r>
          </a:p>
        </p:txBody>
      </p:sp>
      <p:graphicFrame>
        <p:nvGraphicFramePr>
          <p:cNvPr id="7" name="グラフ 6"/>
          <p:cNvGraphicFramePr>
            <a:graphicFrameLocks/>
          </p:cNvGraphicFramePr>
          <p:nvPr>
            <p:extLst>
              <p:ext uri="{D42A27DB-BD31-4B8C-83A1-F6EECF244321}">
                <p14:modId xmlns:p14="http://schemas.microsoft.com/office/powerpoint/2010/main" val="2160162809"/>
              </p:ext>
            </p:extLst>
          </p:nvPr>
        </p:nvGraphicFramePr>
        <p:xfrm>
          <a:off x="799509" y="1386682"/>
          <a:ext cx="8460000" cy="5993606"/>
        </p:xfrm>
        <a:graphic>
          <a:graphicData uri="http://schemas.openxmlformats.org/drawingml/2006/chart">
            <c:chart xmlns:c="http://schemas.openxmlformats.org/drawingml/2006/chart" xmlns:r="http://schemas.openxmlformats.org/officeDocument/2006/relationships" r:id="rId3"/>
          </a:graphicData>
        </a:graphic>
      </p:graphicFrame>
      <p:pic>
        <p:nvPicPr>
          <p:cNvPr id="6" name="図 5"/>
          <p:cNvPicPr>
            <a:picLocks noChangeAspect="1"/>
          </p:cNvPicPr>
          <p:nvPr/>
        </p:nvPicPr>
        <p:blipFill>
          <a:blip r:embed="rId4"/>
          <a:stretch>
            <a:fillRect/>
          </a:stretch>
        </p:blipFill>
        <p:spPr>
          <a:xfrm>
            <a:off x="7039583" y="5418336"/>
            <a:ext cx="1695321" cy="1465594"/>
          </a:xfrm>
          <a:prstGeom prst="rect">
            <a:avLst/>
          </a:prstGeom>
        </p:spPr>
      </p:pic>
    </p:spTree>
    <p:extLst>
      <p:ext uri="{BB962C8B-B14F-4D97-AF65-F5344CB8AC3E}">
        <p14:creationId xmlns:p14="http://schemas.microsoft.com/office/powerpoint/2010/main" val="207177112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147</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Q16-1.</a:t>
            </a:r>
            <a:r>
              <a:rPr lang="ja-JP" altLang="en-US" sz="2065" b="1" dirty="0">
                <a:latin typeface="MS UI Gothic" panose="020B0600070205080204" pitchFamily="50" charset="-128"/>
                <a:ea typeface="MS UI Gothic" panose="020B0600070205080204" pitchFamily="50" charset="-128"/>
              </a:rPr>
              <a:t>開発の課題（クロス集計）</a:t>
            </a:r>
          </a:p>
        </p:txBody>
      </p:sp>
      <p:sp>
        <p:nvSpPr>
          <p:cNvPr id="5" name="テキスト ボックス 4"/>
          <p:cNvSpPr txBox="1"/>
          <p:nvPr/>
        </p:nvSpPr>
        <p:spPr>
          <a:xfrm>
            <a:off x="515394" y="750100"/>
            <a:ext cx="9028230" cy="523220"/>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a:p>
            <a:r>
              <a:rPr lang="ja-JP" altLang="en-US" sz="1400" dirty="0"/>
              <a:t>クロス集計の軸：</a:t>
            </a:r>
            <a:r>
              <a:rPr lang="en-US" altLang="ja-JP" sz="1400" dirty="0"/>
              <a:t>DX</a:t>
            </a:r>
            <a:r>
              <a:rPr lang="ja-JP" altLang="en-US" sz="1400" dirty="0"/>
              <a:t>取り組みの有無</a:t>
            </a:r>
          </a:p>
        </p:txBody>
      </p:sp>
      <p:graphicFrame>
        <p:nvGraphicFramePr>
          <p:cNvPr id="7" name="グラフ 6"/>
          <p:cNvGraphicFramePr>
            <a:graphicFrameLocks/>
          </p:cNvGraphicFramePr>
          <p:nvPr>
            <p:extLst>
              <p:ext uri="{D42A27DB-BD31-4B8C-83A1-F6EECF244321}">
                <p14:modId xmlns:p14="http://schemas.microsoft.com/office/powerpoint/2010/main" val="177777694"/>
              </p:ext>
            </p:extLst>
          </p:nvPr>
        </p:nvGraphicFramePr>
        <p:xfrm>
          <a:off x="1331268" y="1453042"/>
          <a:ext cx="8460000" cy="5541168"/>
        </p:xfrm>
        <a:graphic>
          <a:graphicData uri="http://schemas.openxmlformats.org/drawingml/2006/chart">
            <c:chart xmlns:c="http://schemas.openxmlformats.org/drawingml/2006/chart" xmlns:r="http://schemas.openxmlformats.org/officeDocument/2006/relationships" r:id="rId3"/>
          </a:graphicData>
        </a:graphic>
      </p:graphicFrame>
      <p:pic>
        <p:nvPicPr>
          <p:cNvPr id="6" name="図 5"/>
          <p:cNvPicPr>
            <a:picLocks noChangeAspect="1"/>
          </p:cNvPicPr>
          <p:nvPr/>
        </p:nvPicPr>
        <p:blipFill>
          <a:blip r:embed="rId4"/>
          <a:stretch>
            <a:fillRect/>
          </a:stretch>
        </p:blipFill>
        <p:spPr>
          <a:xfrm>
            <a:off x="7234884" y="5202312"/>
            <a:ext cx="1722518" cy="1465594"/>
          </a:xfrm>
          <a:prstGeom prst="rect">
            <a:avLst/>
          </a:prstGeom>
        </p:spPr>
      </p:pic>
    </p:spTree>
    <p:extLst>
      <p:ext uri="{BB962C8B-B14F-4D97-AF65-F5344CB8AC3E}">
        <p14:creationId xmlns:p14="http://schemas.microsoft.com/office/powerpoint/2010/main" val="156675403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148</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Q16-2.</a:t>
            </a:r>
            <a:r>
              <a:rPr lang="ja-JP" altLang="en-US" sz="2065" b="1" dirty="0">
                <a:latin typeface="MS UI Gothic" panose="020B0600070205080204" pitchFamily="50" charset="-128"/>
                <a:ea typeface="MS UI Gothic" panose="020B0600070205080204" pitchFamily="50" charset="-128"/>
              </a:rPr>
              <a:t> 課題の解決策</a:t>
            </a:r>
          </a:p>
        </p:txBody>
      </p:sp>
      <p:sp>
        <p:nvSpPr>
          <p:cNvPr id="5" name="テキスト ボックス 4"/>
          <p:cNvSpPr txBox="1"/>
          <p:nvPr/>
        </p:nvSpPr>
        <p:spPr>
          <a:xfrm>
            <a:off x="515394" y="750100"/>
            <a:ext cx="9390226" cy="523220"/>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エンドユーザー、</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r>
              <a:rPr lang="en-US" altLang="ja-JP" sz="1400" dirty="0"/>
              <a:t>F.</a:t>
            </a:r>
            <a:r>
              <a:rPr lang="ja-JP" altLang="en-US" sz="1400" dirty="0"/>
              <a:t>その他</a:t>
            </a:r>
            <a:endParaRPr lang="en-US" altLang="ja-JP" sz="1400" dirty="0"/>
          </a:p>
          <a:p>
            <a:r>
              <a:rPr lang="ja-JP" altLang="en-US" sz="1400" dirty="0"/>
              <a:t>集計方法：１～３番目までの課題に対しての各解決策</a:t>
            </a:r>
            <a:r>
              <a:rPr lang="en-US" altLang="ja-JP" sz="1400" dirty="0"/>
              <a:t>1</a:t>
            </a:r>
            <a:r>
              <a:rPr lang="ja-JP" altLang="en-US" sz="1400" dirty="0"/>
              <a:t>～</a:t>
            </a:r>
            <a:r>
              <a:rPr lang="en-US" altLang="ja-JP" sz="1400" dirty="0"/>
              <a:t>3</a:t>
            </a:r>
            <a:r>
              <a:rPr lang="ja-JP" altLang="en-US" sz="1400" dirty="0"/>
              <a:t>番目の回答を合算した。</a:t>
            </a:r>
          </a:p>
        </p:txBody>
      </p:sp>
      <p:graphicFrame>
        <p:nvGraphicFramePr>
          <p:cNvPr id="8" name="グラフ 7"/>
          <p:cNvGraphicFramePr>
            <a:graphicFrameLocks/>
          </p:cNvGraphicFramePr>
          <p:nvPr>
            <p:extLst>
              <p:ext uri="{D42A27DB-BD31-4B8C-83A1-F6EECF244321}">
                <p14:modId xmlns:p14="http://schemas.microsoft.com/office/powerpoint/2010/main" val="591299844"/>
              </p:ext>
            </p:extLst>
          </p:nvPr>
        </p:nvGraphicFramePr>
        <p:xfrm>
          <a:off x="1083624" y="1613765"/>
          <a:ext cx="8460000" cy="50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69040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BFB1F43-6F2E-4538-AABB-23AEDF146290}" type="slidenum">
              <a:rPr lang="ja-JP" altLang="en-US" smtClean="0"/>
              <a:pPr/>
              <a:t>14</a:t>
            </a:fld>
            <a:endParaRPr lang="ja-JP" altLang="en-US" dirty="0"/>
          </a:p>
        </p:txBody>
      </p:sp>
      <p:sp>
        <p:nvSpPr>
          <p:cNvPr id="3" name="テキスト ボックス 2"/>
          <p:cNvSpPr txBox="1"/>
          <p:nvPr/>
        </p:nvSpPr>
        <p:spPr>
          <a:xfrm>
            <a:off x="971228" y="3042072"/>
            <a:ext cx="6840760" cy="707886"/>
          </a:xfrm>
          <a:prstGeom prst="rect">
            <a:avLst/>
          </a:prstGeom>
          <a:noFill/>
        </p:spPr>
        <p:txBody>
          <a:bodyPr wrap="square" rtlCol="0">
            <a:spAutoFit/>
          </a:bodyPr>
          <a:lstStyle/>
          <a:p>
            <a:r>
              <a:rPr lang="en-US" altLang="ja-JP" sz="4000" dirty="0"/>
              <a:t>1. </a:t>
            </a:r>
            <a:r>
              <a:rPr lang="ja-JP" altLang="en-US" sz="4000" dirty="0"/>
              <a:t>企業活動の状況</a:t>
            </a:r>
            <a:endParaRPr kumimoji="1" lang="ja-JP" altLang="en-US" sz="4000" dirty="0"/>
          </a:p>
        </p:txBody>
      </p:sp>
    </p:spTree>
    <p:extLst>
      <p:ext uri="{BB962C8B-B14F-4D97-AF65-F5344CB8AC3E}">
        <p14:creationId xmlns:p14="http://schemas.microsoft.com/office/powerpoint/2010/main" val="917130106"/>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149</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Q16-2.</a:t>
            </a:r>
            <a:r>
              <a:rPr lang="ja-JP" altLang="en-US" sz="2065" b="1" dirty="0">
                <a:latin typeface="MS UI Gothic" panose="020B0600070205080204" pitchFamily="50" charset="-128"/>
                <a:ea typeface="MS UI Gothic" panose="020B0600070205080204" pitchFamily="50" charset="-128"/>
              </a:rPr>
              <a:t>開発の課題「生産性の向上」に対する解決策</a:t>
            </a:r>
            <a:r>
              <a:rPr lang="en-US" altLang="ja-JP" sz="2065" b="1" dirty="0">
                <a:latin typeface="MS UI Gothic" panose="020B0600070205080204" pitchFamily="50" charset="-128"/>
                <a:ea typeface="MS UI Gothic" panose="020B0600070205080204" pitchFamily="50" charset="-128"/>
              </a:rPr>
              <a:t>(1)</a:t>
            </a:r>
            <a:endParaRPr lang="ja-JP" altLang="en-US" sz="2065" b="1" dirty="0">
              <a:latin typeface="MS UI Gothic" panose="020B0600070205080204" pitchFamily="50" charset="-128"/>
              <a:ea typeface="MS UI Gothic" panose="020B0600070205080204" pitchFamily="50" charset="-128"/>
            </a:endParaRPr>
          </a:p>
        </p:txBody>
      </p:sp>
      <p:sp>
        <p:nvSpPr>
          <p:cNvPr id="5" name="テキスト ボックス 4"/>
          <p:cNvSpPr txBox="1"/>
          <p:nvPr/>
        </p:nvSpPr>
        <p:spPr>
          <a:xfrm>
            <a:off x="515394" y="750100"/>
            <a:ext cx="9028230" cy="319318"/>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p>
        </p:txBody>
      </p:sp>
      <p:graphicFrame>
        <p:nvGraphicFramePr>
          <p:cNvPr id="7" name="グラフ 6"/>
          <p:cNvGraphicFramePr>
            <a:graphicFrameLocks/>
          </p:cNvGraphicFramePr>
          <p:nvPr>
            <p:extLst>
              <p:ext uri="{D42A27DB-BD31-4B8C-83A1-F6EECF244321}">
                <p14:modId xmlns:p14="http://schemas.microsoft.com/office/powerpoint/2010/main" val="1179640402"/>
              </p:ext>
            </p:extLst>
          </p:nvPr>
        </p:nvGraphicFramePr>
        <p:xfrm>
          <a:off x="533781" y="1313879"/>
          <a:ext cx="4507425" cy="2808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グラフ 7"/>
          <p:cNvGraphicFramePr>
            <a:graphicFrameLocks/>
          </p:cNvGraphicFramePr>
          <p:nvPr>
            <p:extLst>
              <p:ext uri="{D42A27DB-BD31-4B8C-83A1-F6EECF244321}">
                <p14:modId xmlns:p14="http://schemas.microsoft.com/office/powerpoint/2010/main" val="3894570"/>
              </p:ext>
            </p:extLst>
          </p:nvPr>
        </p:nvGraphicFramePr>
        <p:xfrm>
          <a:off x="5379808" y="1313878"/>
          <a:ext cx="4525812" cy="280831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グラフ 8"/>
          <p:cNvGraphicFramePr>
            <a:graphicFrameLocks/>
          </p:cNvGraphicFramePr>
          <p:nvPr>
            <p:extLst>
              <p:ext uri="{D42A27DB-BD31-4B8C-83A1-F6EECF244321}">
                <p14:modId xmlns:p14="http://schemas.microsoft.com/office/powerpoint/2010/main" val="2353936370"/>
              </p:ext>
            </p:extLst>
          </p:nvPr>
        </p:nvGraphicFramePr>
        <p:xfrm>
          <a:off x="595817" y="4366653"/>
          <a:ext cx="4471894" cy="280831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グラフ 9"/>
          <p:cNvGraphicFramePr>
            <a:graphicFrameLocks/>
          </p:cNvGraphicFramePr>
          <p:nvPr>
            <p:extLst>
              <p:ext uri="{D42A27DB-BD31-4B8C-83A1-F6EECF244321}">
                <p14:modId xmlns:p14="http://schemas.microsoft.com/office/powerpoint/2010/main" val="1237055290"/>
              </p:ext>
            </p:extLst>
          </p:nvPr>
        </p:nvGraphicFramePr>
        <p:xfrm>
          <a:off x="5433726" y="4366653"/>
          <a:ext cx="4471894" cy="280831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51295278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150</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Q16-2.</a:t>
            </a:r>
            <a:r>
              <a:rPr lang="ja-JP" altLang="en-US" sz="2065" b="1" dirty="0">
                <a:latin typeface="MS UI Gothic" panose="020B0600070205080204" pitchFamily="50" charset="-128"/>
                <a:ea typeface="MS UI Gothic" panose="020B0600070205080204" pitchFamily="50" charset="-128"/>
              </a:rPr>
              <a:t>開発の課題「生産性の向上」に対する解決策</a:t>
            </a:r>
            <a:r>
              <a:rPr lang="en-US" altLang="ja-JP" sz="2065" b="1" dirty="0">
                <a:latin typeface="MS UI Gothic" panose="020B0600070205080204" pitchFamily="50" charset="-128"/>
                <a:ea typeface="MS UI Gothic" panose="020B0600070205080204" pitchFamily="50" charset="-128"/>
              </a:rPr>
              <a:t>(2)</a:t>
            </a:r>
            <a:endParaRPr lang="ja-JP" altLang="en-US" sz="2065" b="1" dirty="0">
              <a:latin typeface="MS UI Gothic" panose="020B0600070205080204" pitchFamily="50" charset="-128"/>
              <a:ea typeface="MS UI Gothic" panose="020B0600070205080204" pitchFamily="50" charset="-128"/>
            </a:endParaRPr>
          </a:p>
        </p:txBody>
      </p:sp>
      <p:sp>
        <p:nvSpPr>
          <p:cNvPr id="5" name="テキスト ボックス 4"/>
          <p:cNvSpPr txBox="1"/>
          <p:nvPr/>
        </p:nvSpPr>
        <p:spPr>
          <a:xfrm>
            <a:off x="515394" y="667963"/>
            <a:ext cx="9168802" cy="523220"/>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a:p>
            <a:r>
              <a:rPr lang="ja-JP" altLang="en-US" sz="1400" dirty="0"/>
              <a:t>集計方法：１～３番目までの課題に対しての各解決策</a:t>
            </a:r>
            <a:r>
              <a:rPr lang="en-US" altLang="ja-JP" sz="1400" dirty="0"/>
              <a:t>1</a:t>
            </a:r>
            <a:r>
              <a:rPr lang="ja-JP" altLang="en-US" sz="1400" dirty="0"/>
              <a:t>～</a:t>
            </a:r>
            <a:r>
              <a:rPr lang="en-US" altLang="ja-JP" sz="1400" dirty="0"/>
              <a:t>3</a:t>
            </a:r>
            <a:r>
              <a:rPr lang="ja-JP" altLang="en-US" sz="1400" dirty="0"/>
              <a:t>番目の回答を合算した（解決策の</a:t>
            </a:r>
            <a:r>
              <a:rPr lang="en-US" altLang="ja-JP" sz="1400" dirty="0"/>
              <a:t>1</a:t>
            </a:r>
            <a:r>
              <a:rPr lang="ja-JP" altLang="en-US" sz="1400" dirty="0"/>
              <a:t>番目の回答数順に表示）。</a:t>
            </a:r>
          </a:p>
        </p:txBody>
      </p:sp>
      <p:graphicFrame>
        <p:nvGraphicFramePr>
          <p:cNvPr id="12" name="グラフ 11"/>
          <p:cNvGraphicFramePr>
            <a:graphicFrameLocks/>
          </p:cNvGraphicFramePr>
          <p:nvPr>
            <p:extLst>
              <p:ext uri="{D42A27DB-BD31-4B8C-83A1-F6EECF244321}">
                <p14:modId xmlns:p14="http://schemas.microsoft.com/office/powerpoint/2010/main" val="2922093119"/>
              </p:ext>
            </p:extLst>
          </p:nvPr>
        </p:nvGraphicFramePr>
        <p:xfrm>
          <a:off x="899221" y="1601294"/>
          <a:ext cx="8644403" cy="53929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6584913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151</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Q16-2.</a:t>
            </a:r>
            <a:r>
              <a:rPr lang="ja-JP" altLang="en-US" sz="2065" b="1" dirty="0">
                <a:latin typeface="MS UI Gothic" panose="020B0600070205080204" pitchFamily="50" charset="-128"/>
                <a:ea typeface="MS UI Gothic" panose="020B0600070205080204" pitchFamily="50" charset="-128"/>
              </a:rPr>
              <a:t>開発の課題「生産性の向上」に対する解決策（クロス集計）</a:t>
            </a:r>
          </a:p>
        </p:txBody>
      </p:sp>
      <p:sp>
        <p:nvSpPr>
          <p:cNvPr id="5" name="テキスト ボックス 4"/>
          <p:cNvSpPr txBox="1"/>
          <p:nvPr/>
        </p:nvSpPr>
        <p:spPr>
          <a:xfrm>
            <a:off x="515394" y="667963"/>
            <a:ext cx="9600850" cy="715581"/>
          </a:xfrm>
          <a:prstGeom prst="rect">
            <a:avLst/>
          </a:prstGeom>
          <a:noFill/>
        </p:spPr>
        <p:txBody>
          <a:bodyPr wrap="square" rtlCol="0">
            <a:spAutoFit/>
          </a:bodyPr>
          <a:lstStyle/>
          <a:p>
            <a:r>
              <a:rPr lang="ja-JP" altLang="en-US" sz="1350" dirty="0"/>
              <a:t>集計対象：</a:t>
            </a:r>
            <a:r>
              <a:rPr lang="en-US" altLang="ja-JP" sz="1350" dirty="0"/>
              <a:t>B.</a:t>
            </a:r>
            <a:r>
              <a:rPr lang="ja-JP" altLang="en-US" sz="1350" dirty="0"/>
              <a:t>メーカー、</a:t>
            </a:r>
            <a:r>
              <a:rPr lang="en-US" altLang="ja-JP" sz="1350" dirty="0"/>
              <a:t>C.</a:t>
            </a:r>
            <a:r>
              <a:rPr lang="ja-JP" altLang="en-US" sz="1350" dirty="0"/>
              <a:t>系列ソフトウェア企業、</a:t>
            </a:r>
            <a:r>
              <a:rPr lang="en-US" altLang="ja-JP" sz="1350" dirty="0"/>
              <a:t>D.</a:t>
            </a:r>
            <a:r>
              <a:rPr lang="ja-JP" altLang="en-US" sz="1350" dirty="0"/>
              <a:t>受託ソフトウェア企業、</a:t>
            </a:r>
            <a:r>
              <a:rPr lang="en-US" altLang="ja-JP" sz="1350" dirty="0"/>
              <a:t>E.</a:t>
            </a:r>
            <a:r>
              <a:rPr lang="ja-JP" altLang="en-US" sz="1350" dirty="0"/>
              <a:t>独立系ソフトウェア企業</a:t>
            </a:r>
            <a:endParaRPr lang="en-US" altLang="ja-JP" sz="1350" dirty="0"/>
          </a:p>
          <a:p>
            <a:r>
              <a:rPr lang="ja-JP" altLang="en-US" sz="1350" dirty="0"/>
              <a:t>集計方法：</a:t>
            </a:r>
            <a:r>
              <a:rPr lang="en-US" altLang="ja-JP" sz="1350" dirty="0"/>
              <a:t>1</a:t>
            </a:r>
            <a:r>
              <a:rPr lang="ja-JP" altLang="en-US" sz="1350" dirty="0"/>
              <a:t>～</a:t>
            </a:r>
            <a:r>
              <a:rPr lang="en-US" altLang="ja-JP" sz="1350" dirty="0"/>
              <a:t>3</a:t>
            </a:r>
            <a:r>
              <a:rPr lang="ja-JP" altLang="en-US" sz="1350" dirty="0"/>
              <a:t>番目までの課題に対しての各解決策</a:t>
            </a:r>
            <a:r>
              <a:rPr lang="en-US" altLang="ja-JP" sz="1350" dirty="0"/>
              <a:t>1</a:t>
            </a:r>
            <a:r>
              <a:rPr lang="ja-JP" altLang="en-US" sz="1350" dirty="0"/>
              <a:t>～</a:t>
            </a:r>
            <a:r>
              <a:rPr lang="en-US" altLang="ja-JP" sz="1350" dirty="0"/>
              <a:t>3</a:t>
            </a:r>
            <a:r>
              <a:rPr lang="ja-JP" altLang="en-US" sz="1350" dirty="0"/>
              <a:t>番目の回答を合算した（解決策の</a:t>
            </a:r>
            <a:r>
              <a:rPr lang="en-US" altLang="ja-JP" sz="1350" dirty="0"/>
              <a:t>1</a:t>
            </a:r>
            <a:r>
              <a:rPr lang="ja-JP" altLang="en-US" sz="1350" dirty="0"/>
              <a:t>番目の回答数で上位</a:t>
            </a:r>
            <a:r>
              <a:rPr lang="en-US" altLang="ja-JP" sz="1350" dirty="0"/>
              <a:t>7</a:t>
            </a:r>
            <a:r>
              <a:rPr lang="ja-JP" altLang="en-US" sz="1350" dirty="0"/>
              <a:t>項目を表示）。</a:t>
            </a:r>
            <a:endParaRPr lang="en-US" altLang="ja-JP" sz="1350" dirty="0"/>
          </a:p>
          <a:p>
            <a:r>
              <a:rPr lang="ja-JP" altLang="en-US" sz="1350" dirty="0"/>
              <a:t>クロス集計の軸：従業員数</a:t>
            </a:r>
          </a:p>
        </p:txBody>
      </p:sp>
      <p:graphicFrame>
        <p:nvGraphicFramePr>
          <p:cNvPr id="7" name="グラフ 6"/>
          <p:cNvGraphicFramePr>
            <a:graphicFrameLocks/>
          </p:cNvGraphicFramePr>
          <p:nvPr>
            <p:extLst>
              <p:ext uri="{D42A27DB-BD31-4B8C-83A1-F6EECF244321}">
                <p14:modId xmlns:p14="http://schemas.microsoft.com/office/powerpoint/2010/main" val="3777914234"/>
              </p:ext>
            </p:extLst>
          </p:nvPr>
        </p:nvGraphicFramePr>
        <p:xfrm>
          <a:off x="515394" y="1460802"/>
          <a:ext cx="9013761" cy="55334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7640253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152</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Q16-2.</a:t>
            </a:r>
            <a:r>
              <a:rPr lang="ja-JP" altLang="en-US" sz="2065" b="1" dirty="0">
                <a:latin typeface="MS UI Gothic" panose="020B0600070205080204" pitchFamily="50" charset="-128"/>
                <a:ea typeface="MS UI Gothic" panose="020B0600070205080204" pitchFamily="50" charset="-128"/>
              </a:rPr>
              <a:t>開発の課題「生産性の向上」に対する解決策（クロス集計）</a:t>
            </a:r>
          </a:p>
        </p:txBody>
      </p:sp>
      <p:sp>
        <p:nvSpPr>
          <p:cNvPr id="5" name="テキスト ボックス 4"/>
          <p:cNvSpPr txBox="1"/>
          <p:nvPr/>
        </p:nvSpPr>
        <p:spPr>
          <a:xfrm>
            <a:off x="515394" y="667963"/>
            <a:ext cx="9528842" cy="715581"/>
          </a:xfrm>
          <a:prstGeom prst="rect">
            <a:avLst/>
          </a:prstGeom>
          <a:noFill/>
        </p:spPr>
        <p:txBody>
          <a:bodyPr wrap="square" rtlCol="0">
            <a:spAutoFit/>
          </a:bodyPr>
          <a:lstStyle/>
          <a:p>
            <a:r>
              <a:rPr lang="ja-JP" altLang="en-US" sz="1350" dirty="0"/>
              <a:t>集計対象：</a:t>
            </a:r>
            <a:r>
              <a:rPr lang="en-US" altLang="ja-JP" sz="1350" dirty="0"/>
              <a:t>B.</a:t>
            </a:r>
            <a:r>
              <a:rPr lang="ja-JP" altLang="en-US" sz="1350" dirty="0"/>
              <a:t>メーカー、</a:t>
            </a:r>
            <a:r>
              <a:rPr lang="en-US" altLang="ja-JP" sz="1350" dirty="0"/>
              <a:t>C.</a:t>
            </a:r>
            <a:r>
              <a:rPr lang="ja-JP" altLang="en-US" sz="1350" dirty="0"/>
              <a:t>系列ソフトウェア企業、</a:t>
            </a:r>
            <a:r>
              <a:rPr lang="en-US" altLang="ja-JP" sz="1350" dirty="0"/>
              <a:t>D.</a:t>
            </a:r>
            <a:r>
              <a:rPr lang="ja-JP" altLang="en-US" sz="1350" dirty="0"/>
              <a:t>受託ソフトウェア企業、</a:t>
            </a:r>
            <a:r>
              <a:rPr lang="en-US" altLang="ja-JP" sz="1350" dirty="0"/>
              <a:t>E.</a:t>
            </a:r>
            <a:r>
              <a:rPr lang="ja-JP" altLang="en-US" sz="1350" dirty="0"/>
              <a:t>独立系ソフトウェア企業</a:t>
            </a:r>
            <a:endParaRPr lang="en-US" altLang="ja-JP" sz="1350" dirty="0"/>
          </a:p>
          <a:p>
            <a:r>
              <a:rPr lang="ja-JP" altLang="en-US" sz="1350" dirty="0"/>
              <a:t>集計方法：</a:t>
            </a:r>
            <a:r>
              <a:rPr lang="en-US" altLang="ja-JP" sz="1350" dirty="0"/>
              <a:t>1</a:t>
            </a:r>
            <a:r>
              <a:rPr lang="ja-JP" altLang="en-US" sz="1350" dirty="0"/>
              <a:t>～</a:t>
            </a:r>
            <a:r>
              <a:rPr lang="en-US" altLang="ja-JP" sz="1350" dirty="0"/>
              <a:t>3</a:t>
            </a:r>
            <a:r>
              <a:rPr lang="ja-JP" altLang="en-US" sz="1350" dirty="0"/>
              <a:t>番目までの課題に対しての各解決策</a:t>
            </a:r>
            <a:r>
              <a:rPr lang="en-US" altLang="ja-JP" sz="1350" dirty="0"/>
              <a:t>1</a:t>
            </a:r>
            <a:r>
              <a:rPr lang="ja-JP" altLang="en-US" sz="1350" dirty="0"/>
              <a:t>～</a:t>
            </a:r>
            <a:r>
              <a:rPr lang="en-US" altLang="ja-JP" sz="1350" dirty="0"/>
              <a:t>3</a:t>
            </a:r>
            <a:r>
              <a:rPr lang="ja-JP" altLang="en-US" sz="1350" dirty="0"/>
              <a:t>番目の回答を合算した（解決策の</a:t>
            </a:r>
            <a:r>
              <a:rPr lang="en-US" altLang="ja-JP" sz="1350" dirty="0"/>
              <a:t>1</a:t>
            </a:r>
            <a:r>
              <a:rPr lang="ja-JP" altLang="en-US" sz="1350" dirty="0"/>
              <a:t>番目の回答数で上位</a:t>
            </a:r>
            <a:r>
              <a:rPr lang="en-US" altLang="ja-JP" sz="1350" dirty="0"/>
              <a:t>7</a:t>
            </a:r>
            <a:r>
              <a:rPr lang="ja-JP" altLang="en-US" sz="1350" dirty="0"/>
              <a:t>項目を表示）。</a:t>
            </a:r>
            <a:endParaRPr lang="en-US" altLang="ja-JP" sz="1350" dirty="0"/>
          </a:p>
          <a:p>
            <a:r>
              <a:rPr lang="ja-JP" altLang="en-US" sz="1350" dirty="0"/>
              <a:t>クロス集計の軸：</a:t>
            </a:r>
            <a:r>
              <a:rPr lang="en-US" altLang="ja-JP" sz="1350" dirty="0"/>
              <a:t>IoT</a:t>
            </a:r>
            <a:r>
              <a:rPr lang="ja-JP" altLang="en-US" sz="1350" dirty="0"/>
              <a:t>事業分野の有無</a:t>
            </a:r>
          </a:p>
        </p:txBody>
      </p:sp>
      <p:graphicFrame>
        <p:nvGraphicFramePr>
          <p:cNvPr id="7" name="グラフ 6"/>
          <p:cNvGraphicFramePr>
            <a:graphicFrameLocks/>
          </p:cNvGraphicFramePr>
          <p:nvPr>
            <p:extLst>
              <p:ext uri="{D42A27DB-BD31-4B8C-83A1-F6EECF244321}">
                <p14:modId xmlns:p14="http://schemas.microsoft.com/office/powerpoint/2010/main" val="3018950228"/>
              </p:ext>
            </p:extLst>
          </p:nvPr>
        </p:nvGraphicFramePr>
        <p:xfrm>
          <a:off x="515394" y="1383544"/>
          <a:ext cx="9028230" cy="55034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04104527"/>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153</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Q16-2.</a:t>
            </a:r>
            <a:r>
              <a:rPr lang="ja-JP" altLang="en-US" sz="2065" b="1" dirty="0">
                <a:latin typeface="MS UI Gothic" panose="020B0600070205080204" pitchFamily="50" charset="-128"/>
                <a:ea typeface="MS UI Gothic" panose="020B0600070205080204" pitchFamily="50" charset="-128"/>
              </a:rPr>
              <a:t>開発の課題「生産性の向上」に対する解決策（クロス集計）</a:t>
            </a:r>
          </a:p>
        </p:txBody>
      </p:sp>
      <p:sp>
        <p:nvSpPr>
          <p:cNvPr id="5" name="テキスト ボックス 4"/>
          <p:cNvSpPr txBox="1"/>
          <p:nvPr/>
        </p:nvSpPr>
        <p:spPr>
          <a:xfrm>
            <a:off x="515394" y="667963"/>
            <a:ext cx="9528842" cy="715581"/>
          </a:xfrm>
          <a:prstGeom prst="rect">
            <a:avLst/>
          </a:prstGeom>
          <a:noFill/>
        </p:spPr>
        <p:txBody>
          <a:bodyPr wrap="square" rtlCol="0">
            <a:spAutoFit/>
          </a:bodyPr>
          <a:lstStyle/>
          <a:p>
            <a:r>
              <a:rPr lang="ja-JP" altLang="en-US" sz="1350" dirty="0"/>
              <a:t>集計対象：</a:t>
            </a:r>
            <a:r>
              <a:rPr lang="en-US" altLang="ja-JP" sz="1350" dirty="0"/>
              <a:t>B.</a:t>
            </a:r>
            <a:r>
              <a:rPr lang="ja-JP" altLang="en-US" sz="1350" dirty="0"/>
              <a:t>メーカー、</a:t>
            </a:r>
            <a:r>
              <a:rPr lang="en-US" altLang="ja-JP" sz="1350" dirty="0"/>
              <a:t>C.</a:t>
            </a:r>
            <a:r>
              <a:rPr lang="ja-JP" altLang="en-US" sz="1350" dirty="0"/>
              <a:t>系列ソフトウェア企業、</a:t>
            </a:r>
            <a:r>
              <a:rPr lang="en-US" altLang="ja-JP" sz="1350" dirty="0"/>
              <a:t>D.</a:t>
            </a:r>
            <a:r>
              <a:rPr lang="ja-JP" altLang="en-US" sz="1350" dirty="0"/>
              <a:t>受託ソフトウェア企業、</a:t>
            </a:r>
            <a:r>
              <a:rPr lang="en-US" altLang="ja-JP" sz="1350" dirty="0"/>
              <a:t>E.</a:t>
            </a:r>
            <a:r>
              <a:rPr lang="ja-JP" altLang="en-US" sz="1350" dirty="0"/>
              <a:t>独立系ソフトウェア企業</a:t>
            </a:r>
            <a:endParaRPr lang="en-US" altLang="ja-JP" sz="1350" dirty="0"/>
          </a:p>
          <a:p>
            <a:r>
              <a:rPr lang="ja-JP" altLang="en-US" sz="1350" dirty="0"/>
              <a:t>集計方法：</a:t>
            </a:r>
            <a:r>
              <a:rPr lang="en-US" altLang="ja-JP" sz="1350" dirty="0"/>
              <a:t>1</a:t>
            </a:r>
            <a:r>
              <a:rPr lang="ja-JP" altLang="en-US" sz="1350" dirty="0"/>
              <a:t>～</a:t>
            </a:r>
            <a:r>
              <a:rPr lang="en-US" altLang="ja-JP" sz="1350" dirty="0"/>
              <a:t>3</a:t>
            </a:r>
            <a:r>
              <a:rPr lang="ja-JP" altLang="en-US" sz="1350" dirty="0"/>
              <a:t>番目までの課題に対しての各解決策</a:t>
            </a:r>
            <a:r>
              <a:rPr lang="en-US" altLang="ja-JP" sz="1350" dirty="0"/>
              <a:t>1</a:t>
            </a:r>
            <a:r>
              <a:rPr lang="ja-JP" altLang="en-US" sz="1350" dirty="0"/>
              <a:t>～</a:t>
            </a:r>
            <a:r>
              <a:rPr lang="en-US" altLang="ja-JP" sz="1350" dirty="0"/>
              <a:t>3</a:t>
            </a:r>
            <a:r>
              <a:rPr lang="ja-JP" altLang="en-US" sz="1350" dirty="0"/>
              <a:t>番目の回答を合算した（解決策の</a:t>
            </a:r>
            <a:r>
              <a:rPr lang="en-US" altLang="ja-JP" sz="1350" dirty="0"/>
              <a:t>1</a:t>
            </a:r>
            <a:r>
              <a:rPr lang="ja-JP" altLang="en-US" sz="1350" dirty="0"/>
              <a:t>番目の回答数で上位</a:t>
            </a:r>
            <a:r>
              <a:rPr lang="en-US" altLang="ja-JP" sz="1350" dirty="0"/>
              <a:t>7</a:t>
            </a:r>
            <a:r>
              <a:rPr lang="ja-JP" altLang="en-US" sz="1350" dirty="0"/>
              <a:t>項目を表示）。</a:t>
            </a:r>
            <a:endParaRPr lang="en-US" altLang="ja-JP" sz="1350" dirty="0"/>
          </a:p>
          <a:p>
            <a:r>
              <a:rPr lang="ja-JP" altLang="en-US" sz="1350" dirty="0"/>
              <a:t>クロス集計の軸：</a:t>
            </a:r>
            <a:r>
              <a:rPr lang="en-US" altLang="ja-JP" sz="1350" dirty="0"/>
              <a:t>AI</a:t>
            </a:r>
            <a:r>
              <a:rPr lang="ja-JP" altLang="en-US" sz="1350" dirty="0"/>
              <a:t>取り組みの有無</a:t>
            </a:r>
          </a:p>
        </p:txBody>
      </p:sp>
      <p:graphicFrame>
        <p:nvGraphicFramePr>
          <p:cNvPr id="7" name="グラフ 6"/>
          <p:cNvGraphicFramePr>
            <a:graphicFrameLocks/>
          </p:cNvGraphicFramePr>
          <p:nvPr>
            <p:extLst>
              <p:ext uri="{D42A27DB-BD31-4B8C-83A1-F6EECF244321}">
                <p14:modId xmlns:p14="http://schemas.microsoft.com/office/powerpoint/2010/main" val="1572552977"/>
              </p:ext>
            </p:extLst>
          </p:nvPr>
        </p:nvGraphicFramePr>
        <p:xfrm>
          <a:off x="515394" y="1529904"/>
          <a:ext cx="9028230" cy="54643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1119960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154</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Q16-2.</a:t>
            </a:r>
            <a:r>
              <a:rPr lang="ja-JP" altLang="en-US" sz="2065" b="1" dirty="0">
                <a:latin typeface="MS UI Gothic" panose="020B0600070205080204" pitchFamily="50" charset="-128"/>
                <a:ea typeface="MS UI Gothic" panose="020B0600070205080204" pitchFamily="50" charset="-128"/>
              </a:rPr>
              <a:t>開発の課題「生産性の向上」に対する解決策（クロス集計）</a:t>
            </a:r>
          </a:p>
        </p:txBody>
      </p:sp>
      <p:sp>
        <p:nvSpPr>
          <p:cNvPr id="5" name="テキスト ボックス 4"/>
          <p:cNvSpPr txBox="1"/>
          <p:nvPr/>
        </p:nvSpPr>
        <p:spPr>
          <a:xfrm>
            <a:off x="515394" y="667963"/>
            <a:ext cx="9528842" cy="715581"/>
          </a:xfrm>
          <a:prstGeom prst="rect">
            <a:avLst/>
          </a:prstGeom>
          <a:noFill/>
        </p:spPr>
        <p:txBody>
          <a:bodyPr wrap="square" rtlCol="0">
            <a:spAutoFit/>
          </a:bodyPr>
          <a:lstStyle/>
          <a:p>
            <a:r>
              <a:rPr lang="ja-JP" altLang="en-US" sz="1350" dirty="0"/>
              <a:t>集計対象：</a:t>
            </a:r>
            <a:r>
              <a:rPr lang="en-US" altLang="ja-JP" sz="1350" dirty="0"/>
              <a:t>B.</a:t>
            </a:r>
            <a:r>
              <a:rPr lang="ja-JP" altLang="en-US" sz="1350" dirty="0"/>
              <a:t>メーカー、</a:t>
            </a:r>
            <a:r>
              <a:rPr lang="en-US" altLang="ja-JP" sz="1350" dirty="0"/>
              <a:t>C.</a:t>
            </a:r>
            <a:r>
              <a:rPr lang="ja-JP" altLang="en-US" sz="1350" dirty="0"/>
              <a:t>系列ソフトウェア企業、</a:t>
            </a:r>
            <a:r>
              <a:rPr lang="en-US" altLang="ja-JP" sz="1350" dirty="0"/>
              <a:t>D.</a:t>
            </a:r>
            <a:r>
              <a:rPr lang="ja-JP" altLang="en-US" sz="1350" dirty="0"/>
              <a:t>受託ソフトウェア企業、</a:t>
            </a:r>
            <a:r>
              <a:rPr lang="en-US" altLang="ja-JP" sz="1350" dirty="0"/>
              <a:t>E.</a:t>
            </a:r>
            <a:r>
              <a:rPr lang="ja-JP" altLang="en-US" sz="1350" dirty="0"/>
              <a:t>独立系ソフトウェア企業</a:t>
            </a:r>
            <a:endParaRPr lang="en-US" altLang="ja-JP" sz="1350" dirty="0"/>
          </a:p>
          <a:p>
            <a:r>
              <a:rPr lang="ja-JP" altLang="en-US" sz="1350" dirty="0"/>
              <a:t>集計方法：</a:t>
            </a:r>
            <a:r>
              <a:rPr lang="en-US" altLang="ja-JP" sz="1350" dirty="0"/>
              <a:t>1</a:t>
            </a:r>
            <a:r>
              <a:rPr lang="ja-JP" altLang="en-US" sz="1350" dirty="0"/>
              <a:t>～</a:t>
            </a:r>
            <a:r>
              <a:rPr lang="en-US" altLang="ja-JP" sz="1350" dirty="0"/>
              <a:t>3</a:t>
            </a:r>
            <a:r>
              <a:rPr lang="ja-JP" altLang="en-US" sz="1350" dirty="0"/>
              <a:t>番目までの課題に対しての各解決策</a:t>
            </a:r>
            <a:r>
              <a:rPr lang="en-US" altLang="ja-JP" sz="1350" dirty="0"/>
              <a:t>1</a:t>
            </a:r>
            <a:r>
              <a:rPr lang="ja-JP" altLang="en-US" sz="1350" dirty="0"/>
              <a:t>～</a:t>
            </a:r>
            <a:r>
              <a:rPr lang="en-US" altLang="ja-JP" sz="1350" dirty="0"/>
              <a:t>3</a:t>
            </a:r>
            <a:r>
              <a:rPr lang="ja-JP" altLang="en-US" sz="1350" dirty="0"/>
              <a:t>番目の回答を合算した（解決策の</a:t>
            </a:r>
            <a:r>
              <a:rPr lang="en-US" altLang="ja-JP" sz="1350" dirty="0"/>
              <a:t>1</a:t>
            </a:r>
            <a:r>
              <a:rPr lang="ja-JP" altLang="en-US" sz="1350" dirty="0"/>
              <a:t>番目の回答数で上位</a:t>
            </a:r>
            <a:r>
              <a:rPr lang="en-US" altLang="ja-JP" sz="1350" dirty="0"/>
              <a:t>7</a:t>
            </a:r>
            <a:r>
              <a:rPr lang="ja-JP" altLang="en-US" sz="1350" dirty="0"/>
              <a:t>項目を表示）。</a:t>
            </a:r>
            <a:endParaRPr lang="en-US" altLang="ja-JP" sz="1350" dirty="0"/>
          </a:p>
          <a:p>
            <a:r>
              <a:rPr lang="ja-JP" altLang="en-US" sz="1350" dirty="0"/>
              <a:t>クロス集計の軸：</a:t>
            </a:r>
            <a:r>
              <a:rPr lang="en-US" altLang="ja-JP" sz="1350" dirty="0"/>
              <a:t>DX</a:t>
            </a:r>
            <a:r>
              <a:rPr lang="ja-JP" altLang="en-US" sz="1350" dirty="0"/>
              <a:t>取り組みの有無</a:t>
            </a:r>
          </a:p>
        </p:txBody>
      </p:sp>
      <p:graphicFrame>
        <p:nvGraphicFramePr>
          <p:cNvPr id="7" name="グラフ 6"/>
          <p:cNvGraphicFramePr>
            <a:graphicFrameLocks/>
          </p:cNvGraphicFramePr>
          <p:nvPr>
            <p:extLst>
              <p:ext uri="{D42A27DB-BD31-4B8C-83A1-F6EECF244321}">
                <p14:modId xmlns:p14="http://schemas.microsoft.com/office/powerpoint/2010/main" val="2174976251"/>
              </p:ext>
            </p:extLst>
          </p:nvPr>
        </p:nvGraphicFramePr>
        <p:xfrm>
          <a:off x="515394" y="1383544"/>
          <a:ext cx="9028230" cy="56106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25937386"/>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155</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Q16-2.</a:t>
            </a:r>
            <a:r>
              <a:rPr lang="ja-JP" altLang="en-US" sz="2065" b="1" dirty="0">
                <a:latin typeface="MS UI Gothic" panose="020B0600070205080204" pitchFamily="50" charset="-128"/>
                <a:ea typeface="MS UI Gothic" panose="020B0600070205080204" pitchFamily="50" charset="-128"/>
              </a:rPr>
              <a:t>開発の課題「新製品・新技術の開発」に対する解決策</a:t>
            </a:r>
            <a:r>
              <a:rPr lang="en-US" altLang="ja-JP" sz="2065" b="1" dirty="0">
                <a:latin typeface="MS UI Gothic" panose="020B0600070205080204" pitchFamily="50" charset="-128"/>
                <a:ea typeface="MS UI Gothic" panose="020B0600070205080204" pitchFamily="50" charset="-128"/>
              </a:rPr>
              <a:t>(1)</a:t>
            </a:r>
            <a:endParaRPr lang="ja-JP" altLang="en-US" sz="2065" b="1" dirty="0">
              <a:latin typeface="MS UI Gothic" panose="020B0600070205080204" pitchFamily="50" charset="-128"/>
              <a:ea typeface="MS UI Gothic" panose="020B0600070205080204" pitchFamily="50" charset="-128"/>
            </a:endParaRPr>
          </a:p>
        </p:txBody>
      </p:sp>
      <p:sp>
        <p:nvSpPr>
          <p:cNvPr id="5" name="テキスト ボックス 4"/>
          <p:cNvSpPr txBox="1"/>
          <p:nvPr/>
        </p:nvSpPr>
        <p:spPr>
          <a:xfrm>
            <a:off x="515394" y="750100"/>
            <a:ext cx="9028230" cy="319318"/>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p>
        </p:txBody>
      </p:sp>
      <p:graphicFrame>
        <p:nvGraphicFramePr>
          <p:cNvPr id="11" name="グラフ 10"/>
          <p:cNvGraphicFramePr>
            <a:graphicFrameLocks/>
          </p:cNvGraphicFramePr>
          <p:nvPr>
            <p:extLst>
              <p:ext uri="{D42A27DB-BD31-4B8C-83A1-F6EECF244321}">
                <p14:modId xmlns:p14="http://schemas.microsoft.com/office/powerpoint/2010/main" val="634317752"/>
              </p:ext>
            </p:extLst>
          </p:nvPr>
        </p:nvGraphicFramePr>
        <p:xfrm>
          <a:off x="515395" y="1313878"/>
          <a:ext cx="4552316" cy="2808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グラフ 11"/>
          <p:cNvGraphicFramePr>
            <a:graphicFrameLocks/>
          </p:cNvGraphicFramePr>
          <p:nvPr>
            <p:extLst>
              <p:ext uri="{D42A27DB-BD31-4B8C-83A1-F6EECF244321}">
                <p14:modId xmlns:p14="http://schemas.microsoft.com/office/powerpoint/2010/main" val="249406747"/>
              </p:ext>
            </p:extLst>
          </p:nvPr>
        </p:nvGraphicFramePr>
        <p:xfrm>
          <a:off x="5291708" y="1313879"/>
          <a:ext cx="4613912" cy="30010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グラフ 12"/>
          <p:cNvGraphicFramePr>
            <a:graphicFrameLocks/>
          </p:cNvGraphicFramePr>
          <p:nvPr>
            <p:extLst>
              <p:ext uri="{D42A27DB-BD31-4B8C-83A1-F6EECF244321}">
                <p14:modId xmlns:p14="http://schemas.microsoft.com/office/powerpoint/2010/main" val="4267925682"/>
              </p:ext>
            </p:extLst>
          </p:nvPr>
        </p:nvGraphicFramePr>
        <p:xfrm>
          <a:off x="495448" y="4366651"/>
          <a:ext cx="4572263" cy="274379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グラフ 13"/>
          <p:cNvGraphicFramePr>
            <a:graphicFrameLocks/>
          </p:cNvGraphicFramePr>
          <p:nvPr>
            <p:extLst>
              <p:ext uri="{D42A27DB-BD31-4B8C-83A1-F6EECF244321}">
                <p14:modId xmlns:p14="http://schemas.microsoft.com/office/powerpoint/2010/main" val="2105208746"/>
              </p:ext>
            </p:extLst>
          </p:nvPr>
        </p:nvGraphicFramePr>
        <p:xfrm>
          <a:off x="5291708" y="4314935"/>
          <a:ext cx="4632912" cy="290871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34851879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156</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Q16-2.</a:t>
            </a:r>
            <a:r>
              <a:rPr lang="ja-JP" altLang="en-US" sz="2065" b="1" dirty="0">
                <a:latin typeface="MS UI Gothic" panose="020B0600070205080204" pitchFamily="50" charset="-128"/>
                <a:ea typeface="MS UI Gothic" panose="020B0600070205080204" pitchFamily="50" charset="-128"/>
              </a:rPr>
              <a:t>開発の課題「新製品・新技術の開発」に対する解決策</a:t>
            </a:r>
            <a:r>
              <a:rPr lang="en-US" altLang="ja-JP" sz="2065" b="1" dirty="0">
                <a:latin typeface="MS UI Gothic" panose="020B0600070205080204" pitchFamily="50" charset="-128"/>
                <a:ea typeface="MS UI Gothic" panose="020B0600070205080204" pitchFamily="50" charset="-128"/>
              </a:rPr>
              <a:t>(2)</a:t>
            </a:r>
            <a:endParaRPr lang="ja-JP" altLang="en-US" sz="2065" b="1" dirty="0">
              <a:latin typeface="MS UI Gothic" panose="020B0600070205080204" pitchFamily="50" charset="-128"/>
              <a:ea typeface="MS UI Gothic" panose="020B0600070205080204" pitchFamily="50" charset="-128"/>
            </a:endParaRPr>
          </a:p>
        </p:txBody>
      </p:sp>
      <p:sp>
        <p:nvSpPr>
          <p:cNvPr id="5" name="テキスト ボックス 4"/>
          <p:cNvSpPr txBox="1"/>
          <p:nvPr/>
        </p:nvSpPr>
        <p:spPr>
          <a:xfrm>
            <a:off x="515394" y="667963"/>
            <a:ext cx="9168802" cy="523220"/>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a:p>
            <a:r>
              <a:rPr lang="ja-JP" altLang="en-US" sz="1400" dirty="0"/>
              <a:t>集計方法：１～３番目までの課題に対しての各解決策</a:t>
            </a:r>
            <a:r>
              <a:rPr lang="en-US" altLang="ja-JP" sz="1400" dirty="0"/>
              <a:t>1</a:t>
            </a:r>
            <a:r>
              <a:rPr lang="ja-JP" altLang="en-US" sz="1400" dirty="0"/>
              <a:t>～</a:t>
            </a:r>
            <a:r>
              <a:rPr lang="en-US" altLang="ja-JP" sz="1400" dirty="0"/>
              <a:t>3</a:t>
            </a:r>
            <a:r>
              <a:rPr lang="ja-JP" altLang="en-US" sz="1400" dirty="0"/>
              <a:t>番目の回答を合算した（解決策の</a:t>
            </a:r>
            <a:r>
              <a:rPr lang="en-US" altLang="ja-JP" sz="1400" dirty="0"/>
              <a:t>1</a:t>
            </a:r>
            <a:r>
              <a:rPr lang="ja-JP" altLang="en-US" sz="1400" dirty="0"/>
              <a:t>番目の回答数順に表示）。</a:t>
            </a:r>
          </a:p>
        </p:txBody>
      </p:sp>
      <p:graphicFrame>
        <p:nvGraphicFramePr>
          <p:cNvPr id="7" name="グラフ 6"/>
          <p:cNvGraphicFramePr>
            <a:graphicFrameLocks/>
          </p:cNvGraphicFramePr>
          <p:nvPr>
            <p:extLst>
              <p:ext uri="{D42A27DB-BD31-4B8C-83A1-F6EECF244321}">
                <p14:modId xmlns:p14="http://schemas.microsoft.com/office/powerpoint/2010/main" val="1480624696"/>
              </p:ext>
            </p:extLst>
          </p:nvPr>
        </p:nvGraphicFramePr>
        <p:xfrm>
          <a:off x="899220" y="1601295"/>
          <a:ext cx="8644404" cy="53929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8765150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157</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Q16-2.</a:t>
            </a:r>
            <a:r>
              <a:rPr lang="ja-JP" altLang="en-US" sz="2065" b="1" dirty="0">
                <a:latin typeface="MS UI Gothic" panose="020B0600070205080204" pitchFamily="50" charset="-128"/>
                <a:ea typeface="MS UI Gothic" panose="020B0600070205080204" pitchFamily="50" charset="-128"/>
              </a:rPr>
              <a:t>開発の課題「新製品・新技術の開発」に対する解決策（クロス集計）</a:t>
            </a:r>
          </a:p>
        </p:txBody>
      </p:sp>
      <p:sp>
        <p:nvSpPr>
          <p:cNvPr id="5" name="テキスト ボックス 4"/>
          <p:cNvSpPr txBox="1"/>
          <p:nvPr/>
        </p:nvSpPr>
        <p:spPr>
          <a:xfrm>
            <a:off x="515394" y="667963"/>
            <a:ext cx="9528842" cy="715581"/>
          </a:xfrm>
          <a:prstGeom prst="rect">
            <a:avLst/>
          </a:prstGeom>
          <a:noFill/>
        </p:spPr>
        <p:txBody>
          <a:bodyPr wrap="square" rtlCol="0">
            <a:spAutoFit/>
          </a:bodyPr>
          <a:lstStyle/>
          <a:p>
            <a:r>
              <a:rPr lang="ja-JP" altLang="en-US" sz="1350" dirty="0"/>
              <a:t>集計対象：</a:t>
            </a:r>
            <a:r>
              <a:rPr lang="en-US" altLang="ja-JP" sz="1350" dirty="0"/>
              <a:t>B.</a:t>
            </a:r>
            <a:r>
              <a:rPr lang="ja-JP" altLang="en-US" sz="1350" dirty="0"/>
              <a:t>メーカー、</a:t>
            </a:r>
            <a:r>
              <a:rPr lang="en-US" altLang="ja-JP" sz="1350" dirty="0"/>
              <a:t>C.</a:t>
            </a:r>
            <a:r>
              <a:rPr lang="ja-JP" altLang="en-US" sz="1350" dirty="0"/>
              <a:t>系列ソフトウェア企業、</a:t>
            </a:r>
            <a:r>
              <a:rPr lang="en-US" altLang="ja-JP" sz="1350" dirty="0"/>
              <a:t>D.</a:t>
            </a:r>
            <a:r>
              <a:rPr lang="ja-JP" altLang="en-US" sz="1350" dirty="0"/>
              <a:t>受託ソフトウェア企業、</a:t>
            </a:r>
            <a:r>
              <a:rPr lang="en-US" altLang="ja-JP" sz="1350" dirty="0"/>
              <a:t>E.</a:t>
            </a:r>
            <a:r>
              <a:rPr lang="ja-JP" altLang="en-US" sz="1350" dirty="0"/>
              <a:t>独立系ソフトウェア企業</a:t>
            </a:r>
            <a:endParaRPr lang="en-US" altLang="ja-JP" sz="1350" dirty="0"/>
          </a:p>
          <a:p>
            <a:r>
              <a:rPr lang="ja-JP" altLang="en-US" sz="1350" dirty="0"/>
              <a:t>集計方法：</a:t>
            </a:r>
            <a:r>
              <a:rPr lang="en-US" altLang="ja-JP" sz="1350" dirty="0"/>
              <a:t>1</a:t>
            </a:r>
            <a:r>
              <a:rPr lang="ja-JP" altLang="en-US" sz="1350" dirty="0"/>
              <a:t>～</a:t>
            </a:r>
            <a:r>
              <a:rPr lang="en-US" altLang="ja-JP" sz="1350" dirty="0"/>
              <a:t>3</a:t>
            </a:r>
            <a:r>
              <a:rPr lang="ja-JP" altLang="en-US" sz="1350" dirty="0"/>
              <a:t>番目までの課題に対しての各解決策</a:t>
            </a:r>
            <a:r>
              <a:rPr lang="en-US" altLang="ja-JP" sz="1350" dirty="0"/>
              <a:t>1</a:t>
            </a:r>
            <a:r>
              <a:rPr lang="ja-JP" altLang="en-US" sz="1350" dirty="0"/>
              <a:t>～</a:t>
            </a:r>
            <a:r>
              <a:rPr lang="en-US" altLang="ja-JP" sz="1350" dirty="0"/>
              <a:t>3</a:t>
            </a:r>
            <a:r>
              <a:rPr lang="ja-JP" altLang="en-US" sz="1350" dirty="0"/>
              <a:t>番目の回答を合算した（解決策の</a:t>
            </a:r>
            <a:r>
              <a:rPr lang="en-US" altLang="ja-JP" sz="1350" dirty="0"/>
              <a:t>1</a:t>
            </a:r>
            <a:r>
              <a:rPr lang="ja-JP" altLang="en-US" sz="1350" dirty="0"/>
              <a:t>番目の回答数で上位</a:t>
            </a:r>
            <a:r>
              <a:rPr lang="en-US" altLang="ja-JP" sz="1350" dirty="0"/>
              <a:t>7</a:t>
            </a:r>
            <a:r>
              <a:rPr lang="ja-JP" altLang="en-US" sz="1350" dirty="0"/>
              <a:t>項目を表示）。</a:t>
            </a:r>
            <a:endParaRPr lang="en-US" altLang="ja-JP" sz="1350" dirty="0"/>
          </a:p>
          <a:p>
            <a:r>
              <a:rPr lang="ja-JP" altLang="en-US" sz="1350" dirty="0"/>
              <a:t>クロス集計の軸：従業員数</a:t>
            </a:r>
          </a:p>
        </p:txBody>
      </p:sp>
      <p:graphicFrame>
        <p:nvGraphicFramePr>
          <p:cNvPr id="6" name="グラフ 5"/>
          <p:cNvGraphicFramePr>
            <a:graphicFrameLocks/>
          </p:cNvGraphicFramePr>
          <p:nvPr>
            <p:extLst>
              <p:ext uri="{D42A27DB-BD31-4B8C-83A1-F6EECF244321}">
                <p14:modId xmlns:p14="http://schemas.microsoft.com/office/powerpoint/2010/main" val="345718134"/>
              </p:ext>
            </p:extLst>
          </p:nvPr>
        </p:nvGraphicFramePr>
        <p:xfrm>
          <a:off x="515394" y="1383544"/>
          <a:ext cx="9028230" cy="56106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3370795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158</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Q16-2.</a:t>
            </a:r>
            <a:r>
              <a:rPr lang="ja-JP" altLang="en-US" sz="2065" b="1" dirty="0">
                <a:latin typeface="MS UI Gothic" panose="020B0600070205080204" pitchFamily="50" charset="-128"/>
                <a:ea typeface="MS UI Gothic" panose="020B0600070205080204" pitchFamily="50" charset="-128"/>
              </a:rPr>
              <a:t>開発の課題「新製品・新技術の開発」に対する解決策（クロス集計）</a:t>
            </a:r>
          </a:p>
        </p:txBody>
      </p:sp>
      <p:sp>
        <p:nvSpPr>
          <p:cNvPr id="5" name="テキスト ボックス 4"/>
          <p:cNvSpPr txBox="1"/>
          <p:nvPr/>
        </p:nvSpPr>
        <p:spPr>
          <a:xfrm>
            <a:off x="515394" y="667963"/>
            <a:ext cx="9528842" cy="738664"/>
          </a:xfrm>
          <a:prstGeom prst="rect">
            <a:avLst/>
          </a:prstGeom>
          <a:noFill/>
        </p:spPr>
        <p:txBody>
          <a:bodyPr wrap="square" rtlCol="0">
            <a:spAutoFit/>
          </a:bodyPr>
          <a:lstStyle/>
          <a:p>
            <a:r>
              <a:rPr lang="ja-JP" altLang="en-US" sz="1350" dirty="0"/>
              <a:t>集計対象：</a:t>
            </a:r>
            <a:r>
              <a:rPr lang="en-US" altLang="ja-JP" sz="1350" dirty="0"/>
              <a:t>B.</a:t>
            </a:r>
            <a:r>
              <a:rPr lang="ja-JP" altLang="en-US" sz="1350" dirty="0"/>
              <a:t>メーカー、</a:t>
            </a:r>
            <a:r>
              <a:rPr lang="en-US" altLang="ja-JP" sz="1350" dirty="0"/>
              <a:t>C.</a:t>
            </a:r>
            <a:r>
              <a:rPr lang="ja-JP" altLang="en-US" sz="1350" dirty="0"/>
              <a:t>系列ソフトウェア企業、</a:t>
            </a:r>
            <a:r>
              <a:rPr lang="en-US" altLang="ja-JP" sz="1350" dirty="0"/>
              <a:t>D.</a:t>
            </a:r>
            <a:r>
              <a:rPr lang="ja-JP" altLang="en-US" sz="1350" dirty="0"/>
              <a:t>受託ソフトウェア企業、</a:t>
            </a:r>
            <a:r>
              <a:rPr lang="en-US" altLang="ja-JP" sz="1350" dirty="0"/>
              <a:t>E.</a:t>
            </a:r>
            <a:r>
              <a:rPr lang="ja-JP" altLang="en-US" sz="1350" dirty="0"/>
              <a:t>独立系ソフトウェア企業</a:t>
            </a:r>
            <a:endParaRPr lang="en-US" altLang="ja-JP" sz="1350" dirty="0"/>
          </a:p>
          <a:p>
            <a:r>
              <a:rPr lang="ja-JP" altLang="en-US" sz="1350" dirty="0"/>
              <a:t>集計方法：</a:t>
            </a:r>
            <a:r>
              <a:rPr lang="en-US" altLang="ja-JP" sz="1350" dirty="0"/>
              <a:t>1</a:t>
            </a:r>
            <a:r>
              <a:rPr lang="ja-JP" altLang="en-US" sz="1350" dirty="0"/>
              <a:t>～</a:t>
            </a:r>
            <a:r>
              <a:rPr lang="en-US" altLang="ja-JP" sz="1350" dirty="0"/>
              <a:t>3</a:t>
            </a:r>
            <a:r>
              <a:rPr lang="ja-JP" altLang="en-US" sz="1350" dirty="0"/>
              <a:t>番目までの課題に対しての各解決策</a:t>
            </a:r>
            <a:r>
              <a:rPr lang="en-US" altLang="ja-JP" sz="1350" dirty="0"/>
              <a:t>1</a:t>
            </a:r>
            <a:r>
              <a:rPr lang="ja-JP" altLang="en-US" sz="1350" dirty="0"/>
              <a:t>～</a:t>
            </a:r>
            <a:r>
              <a:rPr lang="en-US" altLang="ja-JP" sz="1350" dirty="0"/>
              <a:t>3</a:t>
            </a:r>
            <a:r>
              <a:rPr lang="ja-JP" altLang="en-US" sz="1350" dirty="0"/>
              <a:t>番目の回答を合算した（解決策の</a:t>
            </a:r>
            <a:r>
              <a:rPr lang="en-US" altLang="ja-JP" sz="1350" dirty="0"/>
              <a:t>1</a:t>
            </a:r>
            <a:r>
              <a:rPr lang="ja-JP" altLang="en-US" sz="1350" dirty="0"/>
              <a:t>番目の回答数で上位</a:t>
            </a:r>
            <a:r>
              <a:rPr lang="en-US" altLang="ja-JP" sz="1350" dirty="0"/>
              <a:t>7</a:t>
            </a:r>
            <a:r>
              <a:rPr lang="ja-JP" altLang="en-US" sz="1350" dirty="0"/>
              <a:t>項目を表示）。</a:t>
            </a:r>
            <a:endParaRPr lang="en-US" altLang="ja-JP" sz="1350" dirty="0"/>
          </a:p>
          <a:p>
            <a:r>
              <a:rPr lang="ja-JP" altLang="en-US" sz="1350" dirty="0"/>
              <a:t>クロス集計の軸：</a:t>
            </a:r>
            <a:r>
              <a:rPr lang="en-US" altLang="ja-JP" sz="1350" dirty="0"/>
              <a:t>IoT</a:t>
            </a:r>
            <a:r>
              <a:rPr lang="ja-JP" altLang="en-US" sz="1350" dirty="0"/>
              <a:t>事業分野の有無</a:t>
            </a:r>
          </a:p>
        </p:txBody>
      </p:sp>
      <p:graphicFrame>
        <p:nvGraphicFramePr>
          <p:cNvPr id="6" name="グラフ 5"/>
          <p:cNvGraphicFramePr>
            <a:graphicFrameLocks/>
          </p:cNvGraphicFramePr>
          <p:nvPr>
            <p:extLst>
              <p:ext uri="{D42A27DB-BD31-4B8C-83A1-F6EECF244321}">
                <p14:modId xmlns:p14="http://schemas.microsoft.com/office/powerpoint/2010/main" val="252974627"/>
              </p:ext>
            </p:extLst>
          </p:nvPr>
        </p:nvGraphicFramePr>
        <p:xfrm>
          <a:off x="515394" y="1406627"/>
          <a:ext cx="9028230" cy="55875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01850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15</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07893"/>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a:t>
            </a:r>
            <a:r>
              <a:rPr lang="ja-JP" altLang="en-US" sz="2065" b="1" dirty="0">
                <a:latin typeface="MS UI Gothic" panose="020B0600070205080204" pitchFamily="50" charset="-128"/>
                <a:ea typeface="MS UI Gothic" panose="020B0600070205080204" pitchFamily="50" charset="-128"/>
              </a:rPr>
              <a:t>組込み</a:t>
            </a:r>
            <a:r>
              <a:rPr lang="en-US" altLang="ja-JP" sz="2065" b="1" dirty="0">
                <a:latin typeface="MS UI Gothic" panose="020B0600070205080204" pitchFamily="50" charset="-128"/>
                <a:ea typeface="MS UI Gothic" panose="020B0600070205080204" pitchFamily="50" charset="-128"/>
              </a:rPr>
              <a:t>/IoT</a:t>
            </a:r>
            <a:r>
              <a:rPr lang="ja-JP" altLang="en-US" sz="2065" b="1" dirty="0">
                <a:latin typeface="MS UI Gothic" panose="020B0600070205080204" pitchFamily="50" charset="-128"/>
                <a:ea typeface="MS UI Gothic" panose="020B0600070205080204" pitchFamily="50" charset="-128"/>
              </a:rPr>
              <a:t>産業における主な位置づけ</a:t>
            </a:r>
          </a:p>
        </p:txBody>
      </p:sp>
      <p:sp>
        <p:nvSpPr>
          <p:cNvPr id="5" name="テキスト ボックス 4"/>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エンドユーザー、</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r>
              <a:rPr lang="en-US" altLang="ja-JP" sz="1400" dirty="0"/>
              <a:t>F.</a:t>
            </a:r>
            <a:r>
              <a:rPr lang="ja-JP" altLang="en-US" sz="1400" dirty="0"/>
              <a:t>その他</a:t>
            </a:r>
            <a:endParaRPr lang="en-US" altLang="ja-JP" sz="1400" dirty="0"/>
          </a:p>
        </p:txBody>
      </p:sp>
      <p:graphicFrame>
        <p:nvGraphicFramePr>
          <p:cNvPr id="6" name="Chart 21"/>
          <p:cNvGraphicFramePr>
            <a:graphicFrameLocks/>
          </p:cNvGraphicFramePr>
          <p:nvPr>
            <p:extLst>
              <p:ext uri="{D42A27DB-BD31-4B8C-83A1-F6EECF244321}">
                <p14:modId xmlns:p14="http://schemas.microsoft.com/office/powerpoint/2010/main" val="1785228580"/>
              </p:ext>
            </p:extLst>
          </p:nvPr>
        </p:nvGraphicFramePr>
        <p:xfrm>
          <a:off x="899220" y="1529904"/>
          <a:ext cx="8352928" cy="52565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09316744"/>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159</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Q16-2.</a:t>
            </a:r>
            <a:r>
              <a:rPr lang="ja-JP" altLang="en-US" sz="2065" b="1" dirty="0">
                <a:latin typeface="MS UI Gothic" panose="020B0600070205080204" pitchFamily="50" charset="-128"/>
                <a:ea typeface="MS UI Gothic" panose="020B0600070205080204" pitchFamily="50" charset="-128"/>
              </a:rPr>
              <a:t>開発の課題「新製品・新技術の開発」に対する解決策（クロス集計）</a:t>
            </a:r>
          </a:p>
        </p:txBody>
      </p:sp>
      <p:sp>
        <p:nvSpPr>
          <p:cNvPr id="5" name="テキスト ボックス 4"/>
          <p:cNvSpPr txBox="1"/>
          <p:nvPr/>
        </p:nvSpPr>
        <p:spPr>
          <a:xfrm>
            <a:off x="515394" y="667963"/>
            <a:ext cx="9528842" cy="715581"/>
          </a:xfrm>
          <a:prstGeom prst="rect">
            <a:avLst/>
          </a:prstGeom>
          <a:noFill/>
        </p:spPr>
        <p:txBody>
          <a:bodyPr wrap="square" rtlCol="0">
            <a:spAutoFit/>
          </a:bodyPr>
          <a:lstStyle/>
          <a:p>
            <a:r>
              <a:rPr lang="ja-JP" altLang="en-US" sz="1350" dirty="0"/>
              <a:t>集計対象：</a:t>
            </a:r>
            <a:r>
              <a:rPr lang="en-US" altLang="ja-JP" sz="1350" dirty="0"/>
              <a:t>B.</a:t>
            </a:r>
            <a:r>
              <a:rPr lang="ja-JP" altLang="en-US" sz="1350" dirty="0"/>
              <a:t>メーカー、</a:t>
            </a:r>
            <a:r>
              <a:rPr lang="en-US" altLang="ja-JP" sz="1350" dirty="0"/>
              <a:t>C.</a:t>
            </a:r>
            <a:r>
              <a:rPr lang="ja-JP" altLang="en-US" sz="1350" dirty="0"/>
              <a:t>系列ソフトウェア企業、</a:t>
            </a:r>
            <a:r>
              <a:rPr lang="en-US" altLang="ja-JP" sz="1350" dirty="0"/>
              <a:t>D.</a:t>
            </a:r>
            <a:r>
              <a:rPr lang="ja-JP" altLang="en-US" sz="1350" dirty="0"/>
              <a:t>受託ソフトウェア企業、</a:t>
            </a:r>
            <a:r>
              <a:rPr lang="en-US" altLang="ja-JP" sz="1350" dirty="0"/>
              <a:t>E.</a:t>
            </a:r>
            <a:r>
              <a:rPr lang="ja-JP" altLang="en-US" sz="1350" dirty="0"/>
              <a:t>独立系ソフトウェア企業</a:t>
            </a:r>
            <a:endParaRPr lang="en-US" altLang="ja-JP" sz="1350" dirty="0"/>
          </a:p>
          <a:p>
            <a:r>
              <a:rPr lang="ja-JP" altLang="en-US" sz="1350" dirty="0"/>
              <a:t>集計方法：</a:t>
            </a:r>
            <a:r>
              <a:rPr lang="en-US" altLang="ja-JP" sz="1350" dirty="0"/>
              <a:t>1</a:t>
            </a:r>
            <a:r>
              <a:rPr lang="ja-JP" altLang="en-US" sz="1350" dirty="0"/>
              <a:t>～</a:t>
            </a:r>
            <a:r>
              <a:rPr lang="en-US" altLang="ja-JP" sz="1350" dirty="0"/>
              <a:t>3</a:t>
            </a:r>
            <a:r>
              <a:rPr lang="ja-JP" altLang="en-US" sz="1350" dirty="0"/>
              <a:t>番目までの課題に対しての各解決策</a:t>
            </a:r>
            <a:r>
              <a:rPr lang="en-US" altLang="ja-JP" sz="1350" dirty="0"/>
              <a:t>1</a:t>
            </a:r>
            <a:r>
              <a:rPr lang="ja-JP" altLang="en-US" sz="1350" dirty="0"/>
              <a:t>～</a:t>
            </a:r>
            <a:r>
              <a:rPr lang="en-US" altLang="ja-JP" sz="1350" dirty="0"/>
              <a:t>3</a:t>
            </a:r>
            <a:r>
              <a:rPr lang="ja-JP" altLang="en-US" sz="1350" dirty="0"/>
              <a:t>番目の回答を合算した（解決策の</a:t>
            </a:r>
            <a:r>
              <a:rPr lang="en-US" altLang="ja-JP" sz="1350" dirty="0"/>
              <a:t>1</a:t>
            </a:r>
            <a:r>
              <a:rPr lang="ja-JP" altLang="en-US" sz="1350" dirty="0"/>
              <a:t>番目の回答数で上位</a:t>
            </a:r>
            <a:r>
              <a:rPr lang="en-US" altLang="ja-JP" sz="1350" dirty="0"/>
              <a:t>7</a:t>
            </a:r>
            <a:r>
              <a:rPr lang="ja-JP" altLang="en-US" sz="1350" dirty="0"/>
              <a:t>項目を表示）。</a:t>
            </a:r>
            <a:endParaRPr lang="en-US" altLang="ja-JP" sz="1350" dirty="0"/>
          </a:p>
          <a:p>
            <a:r>
              <a:rPr lang="ja-JP" altLang="en-US" sz="1350" dirty="0"/>
              <a:t>クロス集計の軸：</a:t>
            </a:r>
            <a:r>
              <a:rPr lang="en-US" altLang="ja-JP" sz="1350" dirty="0"/>
              <a:t>AI</a:t>
            </a:r>
            <a:r>
              <a:rPr lang="ja-JP" altLang="en-US" sz="1350" dirty="0"/>
              <a:t>取り組みの有無</a:t>
            </a:r>
          </a:p>
        </p:txBody>
      </p:sp>
      <p:graphicFrame>
        <p:nvGraphicFramePr>
          <p:cNvPr id="6" name="グラフ 5"/>
          <p:cNvGraphicFramePr>
            <a:graphicFrameLocks/>
          </p:cNvGraphicFramePr>
          <p:nvPr>
            <p:extLst>
              <p:ext uri="{D42A27DB-BD31-4B8C-83A1-F6EECF244321}">
                <p14:modId xmlns:p14="http://schemas.microsoft.com/office/powerpoint/2010/main" val="288581968"/>
              </p:ext>
            </p:extLst>
          </p:nvPr>
        </p:nvGraphicFramePr>
        <p:xfrm>
          <a:off x="515394" y="1383544"/>
          <a:ext cx="9028230" cy="56106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96649491"/>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160</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Q16-2.</a:t>
            </a:r>
            <a:r>
              <a:rPr lang="ja-JP" altLang="en-US" sz="2065" b="1" dirty="0">
                <a:latin typeface="MS UI Gothic" panose="020B0600070205080204" pitchFamily="50" charset="-128"/>
                <a:ea typeface="MS UI Gothic" panose="020B0600070205080204" pitchFamily="50" charset="-128"/>
              </a:rPr>
              <a:t>開発の課題「新製品・新技術の開発」に対する解決策（クロス集計）</a:t>
            </a:r>
          </a:p>
        </p:txBody>
      </p:sp>
      <p:sp>
        <p:nvSpPr>
          <p:cNvPr id="5" name="テキスト ボックス 4"/>
          <p:cNvSpPr txBox="1"/>
          <p:nvPr/>
        </p:nvSpPr>
        <p:spPr>
          <a:xfrm>
            <a:off x="515394" y="667963"/>
            <a:ext cx="9528842" cy="715581"/>
          </a:xfrm>
          <a:prstGeom prst="rect">
            <a:avLst/>
          </a:prstGeom>
          <a:noFill/>
        </p:spPr>
        <p:txBody>
          <a:bodyPr wrap="square" rtlCol="0">
            <a:spAutoFit/>
          </a:bodyPr>
          <a:lstStyle/>
          <a:p>
            <a:r>
              <a:rPr lang="ja-JP" altLang="en-US" sz="1350" dirty="0"/>
              <a:t>集計対象：</a:t>
            </a:r>
            <a:r>
              <a:rPr lang="en-US" altLang="ja-JP" sz="1350" dirty="0"/>
              <a:t>B.</a:t>
            </a:r>
            <a:r>
              <a:rPr lang="ja-JP" altLang="en-US" sz="1350" dirty="0"/>
              <a:t>メーカー、</a:t>
            </a:r>
            <a:r>
              <a:rPr lang="en-US" altLang="ja-JP" sz="1350" dirty="0"/>
              <a:t>C.</a:t>
            </a:r>
            <a:r>
              <a:rPr lang="ja-JP" altLang="en-US" sz="1350" dirty="0"/>
              <a:t>系列ソフトウェア企業、</a:t>
            </a:r>
            <a:r>
              <a:rPr lang="en-US" altLang="ja-JP" sz="1350" dirty="0"/>
              <a:t>D.</a:t>
            </a:r>
            <a:r>
              <a:rPr lang="ja-JP" altLang="en-US" sz="1350" dirty="0"/>
              <a:t>受託ソフトウェア企業、</a:t>
            </a:r>
            <a:r>
              <a:rPr lang="en-US" altLang="ja-JP" sz="1350" dirty="0"/>
              <a:t>E.</a:t>
            </a:r>
            <a:r>
              <a:rPr lang="ja-JP" altLang="en-US" sz="1350" dirty="0"/>
              <a:t>独立系ソフトウェア企業</a:t>
            </a:r>
            <a:endParaRPr lang="en-US" altLang="ja-JP" sz="1350" dirty="0"/>
          </a:p>
          <a:p>
            <a:r>
              <a:rPr lang="ja-JP" altLang="en-US" sz="1350" dirty="0"/>
              <a:t>集計方法：</a:t>
            </a:r>
            <a:r>
              <a:rPr lang="en-US" altLang="ja-JP" sz="1350" dirty="0"/>
              <a:t>1</a:t>
            </a:r>
            <a:r>
              <a:rPr lang="ja-JP" altLang="en-US" sz="1350" dirty="0"/>
              <a:t>～</a:t>
            </a:r>
            <a:r>
              <a:rPr lang="en-US" altLang="ja-JP" sz="1350" dirty="0"/>
              <a:t>3</a:t>
            </a:r>
            <a:r>
              <a:rPr lang="ja-JP" altLang="en-US" sz="1350" dirty="0"/>
              <a:t>番目までの課題に対しての各解決策</a:t>
            </a:r>
            <a:r>
              <a:rPr lang="en-US" altLang="ja-JP" sz="1350" dirty="0"/>
              <a:t>1</a:t>
            </a:r>
            <a:r>
              <a:rPr lang="ja-JP" altLang="en-US" sz="1350" dirty="0"/>
              <a:t>～</a:t>
            </a:r>
            <a:r>
              <a:rPr lang="en-US" altLang="ja-JP" sz="1350" dirty="0"/>
              <a:t>3</a:t>
            </a:r>
            <a:r>
              <a:rPr lang="ja-JP" altLang="en-US" sz="1350" dirty="0"/>
              <a:t>番目の回答を合算した（解決策の</a:t>
            </a:r>
            <a:r>
              <a:rPr lang="en-US" altLang="ja-JP" sz="1350" dirty="0"/>
              <a:t>1</a:t>
            </a:r>
            <a:r>
              <a:rPr lang="ja-JP" altLang="en-US" sz="1350" dirty="0"/>
              <a:t>番目の回答数で上位</a:t>
            </a:r>
            <a:r>
              <a:rPr lang="en-US" altLang="ja-JP" sz="1350" dirty="0"/>
              <a:t>7</a:t>
            </a:r>
            <a:r>
              <a:rPr lang="ja-JP" altLang="en-US" sz="1350" dirty="0"/>
              <a:t>項目を表示）。</a:t>
            </a:r>
            <a:endParaRPr lang="en-US" altLang="ja-JP" sz="1350" dirty="0"/>
          </a:p>
          <a:p>
            <a:r>
              <a:rPr lang="ja-JP" altLang="en-US" sz="1350" dirty="0"/>
              <a:t>クロス集計の軸：</a:t>
            </a:r>
            <a:r>
              <a:rPr lang="en-US" altLang="ja-JP" sz="1350" dirty="0"/>
              <a:t>DX</a:t>
            </a:r>
            <a:r>
              <a:rPr lang="ja-JP" altLang="en-US" sz="1350" dirty="0"/>
              <a:t>取り組みの有無</a:t>
            </a:r>
          </a:p>
        </p:txBody>
      </p:sp>
      <p:graphicFrame>
        <p:nvGraphicFramePr>
          <p:cNvPr id="7" name="グラフ 6"/>
          <p:cNvGraphicFramePr>
            <a:graphicFrameLocks/>
          </p:cNvGraphicFramePr>
          <p:nvPr>
            <p:extLst>
              <p:ext uri="{D42A27DB-BD31-4B8C-83A1-F6EECF244321}">
                <p14:modId xmlns:p14="http://schemas.microsoft.com/office/powerpoint/2010/main" val="3397698018"/>
              </p:ext>
            </p:extLst>
          </p:nvPr>
        </p:nvGraphicFramePr>
        <p:xfrm>
          <a:off x="515394" y="1383544"/>
          <a:ext cx="9028230" cy="56106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670196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161</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Q16-2.</a:t>
            </a:r>
            <a:r>
              <a:rPr lang="ja-JP" altLang="en-US" sz="2065" b="1" dirty="0">
                <a:latin typeface="MS UI Gothic" panose="020B0600070205080204" pitchFamily="50" charset="-128"/>
                <a:ea typeface="MS UI Gothic" panose="020B0600070205080204" pitchFamily="50" charset="-128"/>
              </a:rPr>
              <a:t>開発の課題「市場の拡大、新規市場の開拓」に対する解決策</a:t>
            </a:r>
            <a:r>
              <a:rPr lang="en-US" altLang="ja-JP" sz="2065" b="1" dirty="0">
                <a:latin typeface="MS UI Gothic" panose="020B0600070205080204" pitchFamily="50" charset="-128"/>
                <a:ea typeface="MS UI Gothic" panose="020B0600070205080204" pitchFamily="50" charset="-128"/>
              </a:rPr>
              <a:t>(1)</a:t>
            </a:r>
            <a:endParaRPr lang="ja-JP" altLang="en-US" sz="2065" b="1" dirty="0">
              <a:latin typeface="MS UI Gothic" panose="020B0600070205080204" pitchFamily="50" charset="-128"/>
              <a:ea typeface="MS UI Gothic" panose="020B0600070205080204" pitchFamily="50" charset="-128"/>
            </a:endParaRPr>
          </a:p>
        </p:txBody>
      </p:sp>
      <p:sp>
        <p:nvSpPr>
          <p:cNvPr id="5" name="テキスト ボックス 4"/>
          <p:cNvSpPr txBox="1"/>
          <p:nvPr/>
        </p:nvSpPr>
        <p:spPr>
          <a:xfrm>
            <a:off x="515394" y="750100"/>
            <a:ext cx="9028230" cy="319318"/>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p>
        </p:txBody>
      </p:sp>
      <p:graphicFrame>
        <p:nvGraphicFramePr>
          <p:cNvPr id="11" name="グラフ 10"/>
          <p:cNvGraphicFramePr>
            <a:graphicFrameLocks/>
          </p:cNvGraphicFramePr>
          <p:nvPr>
            <p:extLst>
              <p:ext uri="{D42A27DB-BD31-4B8C-83A1-F6EECF244321}">
                <p14:modId xmlns:p14="http://schemas.microsoft.com/office/powerpoint/2010/main" val="3310783278"/>
              </p:ext>
            </p:extLst>
          </p:nvPr>
        </p:nvGraphicFramePr>
        <p:xfrm>
          <a:off x="395164" y="1313879"/>
          <a:ext cx="4672548" cy="28083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グラフ 11"/>
          <p:cNvGraphicFramePr>
            <a:graphicFrameLocks/>
          </p:cNvGraphicFramePr>
          <p:nvPr>
            <p:extLst>
              <p:ext uri="{D42A27DB-BD31-4B8C-83A1-F6EECF244321}">
                <p14:modId xmlns:p14="http://schemas.microsoft.com/office/powerpoint/2010/main" val="2994604261"/>
              </p:ext>
            </p:extLst>
          </p:nvPr>
        </p:nvGraphicFramePr>
        <p:xfrm>
          <a:off x="5433726" y="1372966"/>
          <a:ext cx="4479636" cy="27492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グラフ 12"/>
          <p:cNvGraphicFramePr>
            <a:graphicFrameLocks/>
          </p:cNvGraphicFramePr>
          <p:nvPr>
            <p:extLst>
              <p:ext uri="{D42A27DB-BD31-4B8C-83A1-F6EECF244321}">
                <p14:modId xmlns:p14="http://schemas.microsoft.com/office/powerpoint/2010/main" val="1923625291"/>
              </p:ext>
            </p:extLst>
          </p:nvPr>
        </p:nvGraphicFramePr>
        <p:xfrm>
          <a:off x="251148" y="4366652"/>
          <a:ext cx="4816564" cy="276934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グラフ 13"/>
          <p:cNvGraphicFramePr>
            <a:graphicFrameLocks/>
          </p:cNvGraphicFramePr>
          <p:nvPr>
            <p:extLst>
              <p:ext uri="{D42A27DB-BD31-4B8C-83A1-F6EECF244321}">
                <p14:modId xmlns:p14="http://schemas.microsoft.com/office/powerpoint/2010/main" val="1502744290"/>
              </p:ext>
            </p:extLst>
          </p:nvPr>
        </p:nvGraphicFramePr>
        <p:xfrm>
          <a:off x="5433726" y="4366652"/>
          <a:ext cx="4471894" cy="276934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157487285"/>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162</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Q16-2.</a:t>
            </a:r>
            <a:r>
              <a:rPr lang="ja-JP" altLang="en-US" sz="2065" b="1" dirty="0">
                <a:latin typeface="MS UI Gothic" panose="020B0600070205080204" pitchFamily="50" charset="-128"/>
                <a:ea typeface="MS UI Gothic" panose="020B0600070205080204" pitchFamily="50" charset="-128"/>
              </a:rPr>
              <a:t>開発の課題「市場の拡大、新規市場の開拓」に対する解決策</a:t>
            </a:r>
            <a:r>
              <a:rPr lang="en-US" altLang="ja-JP" sz="2065" b="1" dirty="0">
                <a:latin typeface="MS UI Gothic" panose="020B0600070205080204" pitchFamily="50" charset="-128"/>
                <a:ea typeface="MS UI Gothic" panose="020B0600070205080204" pitchFamily="50" charset="-128"/>
              </a:rPr>
              <a:t>(2)</a:t>
            </a:r>
            <a:endParaRPr lang="ja-JP" altLang="en-US" sz="2065" b="1" dirty="0">
              <a:latin typeface="MS UI Gothic" panose="020B0600070205080204" pitchFamily="50" charset="-128"/>
              <a:ea typeface="MS UI Gothic" panose="020B0600070205080204" pitchFamily="50" charset="-128"/>
            </a:endParaRPr>
          </a:p>
        </p:txBody>
      </p:sp>
      <p:sp>
        <p:nvSpPr>
          <p:cNvPr id="5" name="テキスト ボックス 4"/>
          <p:cNvSpPr txBox="1"/>
          <p:nvPr/>
        </p:nvSpPr>
        <p:spPr>
          <a:xfrm>
            <a:off x="515394" y="667963"/>
            <a:ext cx="9168802" cy="523220"/>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a:p>
            <a:r>
              <a:rPr lang="ja-JP" altLang="en-US" sz="1400" dirty="0"/>
              <a:t>集計方法：１～３番目までの課題に対しての各解決策</a:t>
            </a:r>
            <a:r>
              <a:rPr lang="en-US" altLang="ja-JP" sz="1400" dirty="0"/>
              <a:t>1</a:t>
            </a:r>
            <a:r>
              <a:rPr lang="ja-JP" altLang="en-US" sz="1400" dirty="0"/>
              <a:t>～</a:t>
            </a:r>
            <a:r>
              <a:rPr lang="en-US" altLang="ja-JP" sz="1400" dirty="0"/>
              <a:t>3</a:t>
            </a:r>
            <a:r>
              <a:rPr lang="ja-JP" altLang="en-US" sz="1400" dirty="0"/>
              <a:t>番目の回答を合算した（解決策の</a:t>
            </a:r>
            <a:r>
              <a:rPr lang="en-US" altLang="ja-JP" sz="1400" dirty="0"/>
              <a:t>1</a:t>
            </a:r>
            <a:r>
              <a:rPr lang="ja-JP" altLang="en-US" sz="1400" dirty="0"/>
              <a:t>番目の回答数順に表示）。</a:t>
            </a:r>
          </a:p>
        </p:txBody>
      </p:sp>
      <p:graphicFrame>
        <p:nvGraphicFramePr>
          <p:cNvPr id="8" name="グラフ 7"/>
          <p:cNvGraphicFramePr>
            <a:graphicFrameLocks/>
          </p:cNvGraphicFramePr>
          <p:nvPr>
            <p:extLst>
              <p:ext uri="{D42A27DB-BD31-4B8C-83A1-F6EECF244321}">
                <p14:modId xmlns:p14="http://schemas.microsoft.com/office/powerpoint/2010/main" val="1500984259"/>
              </p:ext>
            </p:extLst>
          </p:nvPr>
        </p:nvGraphicFramePr>
        <p:xfrm>
          <a:off x="899220" y="1601295"/>
          <a:ext cx="8644404" cy="53929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78247783"/>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163</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Q16-2.</a:t>
            </a:r>
            <a:r>
              <a:rPr lang="ja-JP" altLang="en-US" sz="2065" b="1" dirty="0">
                <a:latin typeface="MS UI Gothic" panose="020B0600070205080204" pitchFamily="50" charset="-128"/>
                <a:ea typeface="MS UI Gothic" panose="020B0600070205080204" pitchFamily="50" charset="-128"/>
              </a:rPr>
              <a:t>開発の課題「市場の拡大、新規市場の開拓」に対する解決策（クロス集計）</a:t>
            </a:r>
          </a:p>
        </p:txBody>
      </p:sp>
      <p:sp>
        <p:nvSpPr>
          <p:cNvPr id="5" name="テキスト ボックス 4"/>
          <p:cNvSpPr txBox="1"/>
          <p:nvPr/>
        </p:nvSpPr>
        <p:spPr>
          <a:xfrm>
            <a:off x="515394" y="667963"/>
            <a:ext cx="9528842" cy="715581"/>
          </a:xfrm>
          <a:prstGeom prst="rect">
            <a:avLst/>
          </a:prstGeom>
          <a:noFill/>
        </p:spPr>
        <p:txBody>
          <a:bodyPr wrap="square" rtlCol="0">
            <a:spAutoFit/>
          </a:bodyPr>
          <a:lstStyle/>
          <a:p>
            <a:r>
              <a:rPr lang="ja-JP" altLang="en-US" sz="1350" dirty="0"/>
              <a:t>集計対象：</a:t>
            </a:r>
            <a:r>
              <a:rPr lang="en-US" altLang="ja-JP" sz="1350" dirty="0"/>
              <a:t>B.</a:t>
            </a:r>
            <a:r>
              <a:rPr lang="ja-JP" altLang="en-US" sz="1350" dirty="0"/>
              <a:t>メーカー、</a:t>
            </a:r>
            <a:r>
              <a:rPr lang="en-US" altLang="ja-JP" sz="1350" dirty="0"/>
              <a:t>C.</a:t>
            </a:r>
            <a:r>
              <a:rPr lang="ja-JP" altLang="en-US" sz="1350" dirty="0"/>
              <a:t>系列ソフトウェア企業、</a:t>
            </a:r>
            <a:r>
              <a:rPr lang="en-US" altLang="ja-JP" sz="1350" dirty="0"/>
              <a:t>D.</a:t>
            </a:r>
            <a:r>
              <a:rPr lang="ja-JP" altLang="en-US" sz="1350" dirty="0"/>
              <a:t>受託ソフトウェア企業、</a:t>
            </a:r>
            <a:r>
              <a:rPr lang="en-US" altLang="ja-JP" sz="1350" dirty="0"/>
              <a:t>E.</a:t>
            </a:r>
            <a:r>
              <a:rPr lang="ja-JP" altLang="en-US" sz="1350" dirty="0"/>
              <a:t>独立系ソフトウェア企業</a:t>
            </a:r>
            <a:endParaRPr lang="en-US" altLang="ja-JP" sz="1350" dirty="0"/>
          </a:p>
          <a:p>
            <a:r>
              <a:rPr lang="ja-JP" altLang="en-US" sz="1350" dirty="0"/>
              <a:t>集計方法：</a:t>
            </a:r>
            <a:r>
              <a:rPr lang="en-US" altLang="ja-JP" sz="1350" dirty="0"/>
              <a:t>1</a:t>
            </a:r>
            <a:r>
              <a:rPr lang="ja-JP" altLang="en-US" sz="1350" dirty="0"/>
              <a:t>～</a:t>
            </a:r>
            <a:r>
              <a:rPr lang="en-US" altLang="ja-JP" sz="1350" dirty="0"/>
              <a:t>3</a:t>
            </a:r>
            <a:r>
              <a:rPr lang="ja-JP" altLang="en-US" sz="1350" dirty="0"/>
              <a:t>番目までの課題に対しての各解決策</a:t>
            </a:r>
            <a:r>
              <a:rPr lang="en-US" altLang="ja-JP" sz="1350" dirty="0"/>
              <a:t>1</a:t>
            </a:r>
            <a:r>
              <a:rPr lang="ja-JP" altLang="en-US" sz="1350" dirty="0"/>
              <a:t>～</a:t>
            </a:r>
            <a:r>
              <a:rPr lang="en-US" altLang="ja-JP" sz="1350" dirty="0"/>
              <a:t>3</a:t>
            </a:r>
            <a:r>
              <a:rPr lang="ja-JP" altLang="en-US" sz="1350" dirty="0"/>
              <a:t>番目の回答を合算した（解決策の</a:t>
            </a:r>
            <a:r>
              <a:rPr lang="en-US" altLang="ja-JP" sz="1350" dirty="0"/>
              <a:t>1</a:t>
            </a:r>
            <a:r>
              <a:rPr lang="ja-JP" altLang="en-US" sz="1350" dirty="0"/>
              <a:t>番目の回答数で上位</a:t>
            </a:r>
            <a:r>
              <a:rPr lang="en-US" altLang="ja-JP" sz="1350" dirty="0"/>
              <a:t>7</a:t>
            </a:r>
            <a:r>
              <a:rPr lang="ja-JP" altLang="en-US" sz="1350" dirty="0"/>
              <a:t>項目を表示）。</a:t>
            </a:r>
            <a:endParaRPr lang="en-US" altLang="ja-JP" sz="1350" dirty="0"/>
          </a:p>
          <a:p>
            <a:r>
              <a:rPr lang="ja-JP" altLang="en-US" sz="1350" dirty="0"/>
              <a:t>クロス集計の軸：従業員数</a:t>
            </a:r>
          </a:p>
        </p:txBody>
      </p:sp>
      <p:graphicFrame>
        <p:nvGraphicFramePr>
          <p:cNvPr id="7" name="グラフ 6"/>
          <p:cNvGraphicFramePr>
            <a:graphicFrameLocks/>
          </p:cNvGraphicFramePr>
          <p:nvPr>
            <p:extLst>
              <p:ext uri="{D42A27DB-BD31-4B8C-83A1-F6EECF244321}">
                <p14:modId xmlns:p14="http://schemas.microsoft.com/office/powerpoint/2010/main" val="4242146897"/>
              </p:ext>
            </p:extLst>
          </p:nvPr>
        </p:nvGraphicFramePr>
        <p:xfrm>
          <a:off x="515394" y="1383544"/>
          <a:ext cx="9028230" cy="56106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058110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164</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Q16-2.</a:t>
            </a:r>
            <a:r>
              <a:rPr lang="ja-JP" altLang="en-US" sz="2065" b="1" dirty="0">
                <a:latin typeface="MS UI Gothic" panose="020B0600070205080204" pitchFamily="50" charset="-128"/>
                <a:ea typeface="MS UI Gothic" panose="020B0600070205080204" pitchFamily="50" charset="-128"/>
              </a:rPr>
              <a:t>開発の課題「市場の拡大、新規市場の開拓」に対する解決策（クロス集計）</a:t>
            </a:r>
          </a:p>
        </p:txBody>
      </p:sp>
      <p:sp>
        <p:nvSpPr>
          <p:cNvPr id="5" name="テキスト ボックス 4"/>
          <p:cNvSpPr txBox="1"/>
          <p:nvPr/>
        </p:nvSpPr>
        <p:spPr>
          <a:xfrm>
            <a:off x="515394" y="667963"/>
            <a:ext cx="9528842" cy="715581"/>
          </a:xfrm>
          <a:prstGeom prst="rect">
            <a:avLst/>
          </a:prstGeom>
          <a:noFill/>
        </p:spPr>
        <p:txBody>
          <a:bodyPr wrap="square" rtlCol="0">
            <a:spAutoFit/>
          </a:bodyPr>
          <a:lstStyle/>
          <a:p>
            <a:r>
              <a:rPr lang="ja-JP" altLang="en-US" sz="1350" dirty="0"/>
              <a:t>集計対象：</a:t>
            </a:r>
            <a:r>
              <a:rPr lang="en-US" altLang="ja-JP" sz="1350" dirty="0"/>
              <a:t>B.</a:t>
            </a:r>
            <a:r>
              <a:rPr lang="ja-JP" altLang="en-US" sz="1350" dirty="0"/>
              <a:t>メーカー、</a:t>
            </a:r>
            <a:r>
              <a:rPr lang="en-US" altLang="ja-JP" sz="1350" dirty="0"/>
              <a:t>C.</a:t>
            </a:r>
            <a:r>
              <a:rPr lang="ja-JP" altLang="en-US" sz="1350" dirty="0"/>
              <a:t>系列ソフトウェア企業、</a:t>
            </a:r>
            <a:r>
              <a:rPr lang="en-US" altLang="ja-JP" sz="1350" dirty="0"/>
              <a:t>D.</a:t>
            </a:r>
            <a:r>
              <a:rPr lang="ja-JP" altLang="en-US" sz="1350" dirty="0"/>
              <a:t>受託ソフトウェア企業、</a:t>
            </a:r>
            <a:r>
              <a:rPr lang="en-US" altLang="ja-JP" sz="1350" dirty="0"/>
              <a:t>E.</a:t>
            </a:r>
            <a:r>
              <a:rPr lang="ja-JP" altLang="en-US" sz="1350" dirty="0"/>
              <a:t>独立系ソフトウェア企業</a:t>
            </a:r>
            <a:endParaRPr lang="en-US" altLang="ja-JP" sz="1350" dirty="0"/>
          </a:p>
          <a:p>
            <a:r>
              <a:rPr lang="ja-JP" altLang="en-US" sz="1350" dirty="0"/>
              <a:t>集計方法：</a:t>
            </a:r>
            <a:r>
              <a:rPr lang="en-US" altLang="ja-JP" sz="1350" dirty="0"/>
              <a:t>1</a:t>
            </a:r>
            <a:r>
              <a:rPr lang="ja-JP" altLang="en-US" sz="1350" dirty="0"/>
              <a:t>～</a:t>
            </a:r>
            <a:r>
              <a:rPr lang="en-US" altLang="ja-JP" sz="1350" dirty="0"/>
              <a:t>3</a:t>
            </a:r>
            <a:r>
              <a:rPr lang="ja-JP" altLang="en-US" sz="1350" dirty="0"/>
              <a:t>番目までの課題に対しての各解決策</a:t>
            </a:r>
            <a:r>
              <a:rPr lang="en-US" altLang="ja-JP" sz="1350" dirty="0"/>
              <a:t>1</a:t>
            </a:r>
            <a:r>
              <a:rPr lang="ja-JP" altLang="en-US" sz="1350" dirty="0"/>
              <a:t>～</a:t>
            </a:r>
            <a:r>
              <a:rPr lang="en-US" altLang="ja-JP" sz="1350" dirty="0"/>
              <a:t>3</a:t>
            </a:r>
            <a:r>
              <a:rPr lang="ja-JP" altLang="en-US" sz="1350" dirty="0"/>
              <a:t>番目の回答を合算した（解決策の</a:t>
            </a:r>
            <a:r>
              <a:rPr lang="en-US" altLang="ja-JP" sz="1350" dirty="0"/>
              <a:t>1</a:t>
            </a:r>
            <a:r>
              <a:rPr lang="ja-JP" altLang="en-US" sz="1350" dirty="0"/>
              <a:t>番目の回答数で上位</a:t>
            </a:r>
            <a:r>
              <a:rPr lang="en-US" altLang="ja-JP" sz="1350" dirty="0"/>
              <a:t>7</a:t>
            </a:r>
            <a:r>
              <a:rPr lang="ja-JP" altLang="en-US" sz="1350" dirty="0"/>
              <a:t>項目を表示）。</a:t>
            </a:r>
            <a:endParaRPr lang="en-US" altLang="ja-JP" sz="1350" dirty="0"/>
          </a:p>
          <a:p>
            <a:r>
              <a:rPr lang="ja-JP" altLang="en-US" sz="1350" dirty="0"/>
              <a:t>クロス集計の軸：</a:t>
            </a:r>
            <a:r>
              <a:rPr lang="en-US" altLang="ja-JP" sz="1350" dirty="0"/>
              <a:t>IoT</a:t>
            </a:r>
            <a:r>
              <a:rPr lang="ja-JP" altLang="en-US" sz="1350" dirty="0"/>
              <a:t>事業分野の有無</a:t>
            </a:r>
          </a:p>
        </p:txBody>
      </p:sp>
      <p:graphicFrame>
        <p:nvGraphicFramePr>
          <p:cNvPr id="7" name="グラフ 6"/>
          <p:cNvGraphicFramePr>
            <a:graphicFrameLocks/>
          </p:cNvGraphicFramePr>
          <p:nvPr>
            <p:extLst>
              <p:ext uri="{D42A27DB-BD31-4B8C-83A1-F6EECF244321}">
                <p14:modId xmlns:p14="http://schemas.microsoft.com/office/powerpoint/2010/main" val="418867709"/>
              </p:ext>
            </p:extLst>
          </p:nvPr>
        </p:nvGraphicFramePr>
        <p:xfrm>
          <a:off x="515394" y="1383544"/>
          <a:ext cx="9028230" cy="56106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04324143"/>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165</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Q16-2.</a:t>
            </a:r>
            <a:r>
              <a:rPr lang="ja-JP" altLang="en-US" sz="2065" b="1" dirty="0">
                <a:latin typeface="MS UI Gothic" panose="020B0600070205080204" pitchFamily="50" charset="-128"/>
                <a:ea typeface="MS UI Gothic" panose="020B0600070205080204" pitchFamily="50" charset="-128"/>
              </a:rPr>
              <a:t>開発の課題「市場の拡大、新規市場の開拓」に対する解決策（クロス集計）</a:t>
            </a:r>
          </a:p>
        </p:txBody>
      </p:sp>
      <p:sp>
        <p:nvSpPr>
          <p:cNvPr id="5" name="テキスト ボックス 4"/>
          <p:cNvSpPr txBox="1"/>
          <p:nvPr/>
        </p:nvSpPr>
        <p:spPr>
          <a:xfrm>
            <a:off x="515394" y="667963"/>
            <a:ext cx="9528842" cy="715581"/>
          </a:xfrm>
          <a:prstGeom prst="rect">
            <a:avLst/>
          </a:prstGeom>
          <a:noFill/>
        </p:spPr>
        <p:txBody>
          <a:bodyPr wrap="square" rtlCol="0">
            <a:spAutoFit/>
          </a:bodyPr>
          <a:lstStyle/>
          <a:p>
            <a:r>
              <a:rPr lang="ja-JP" altLang="en-US" sz="1350" dirty="0"/>
              <a:t>集計対象：</a:t>
            </a:r>
            <a:r>
              <a:rPr lang="en-US" altLang="ja-JP" sz="1350" dirty="0"/>
              <a:t>B.</a:t>
            </a:r>
            <a:r>
              <a:rPr lang="ja-JP" altLang="en-US" sz="1350" dirty="0"/>
              <a:t>メーカー、</a:t>
            </a:r>
            <a:r>
              <a:rPr lang="en-US" altLang="ja-JP" sz="1350" dirty="0"/>
              <a:t>C.</a:t>
            </a:r>
            <a:r>
              <a:rPr lang="ja-JP" altLang="en-US" sz="1350" dirty="0"/>
              <a:t>系列ソフトウェア企業、</a:t>
            </a:r>
            <a:r>
              <a:rPr lang="en-US" altLang="ja-JP" sz="1350" dirty="0"/>
              <a:t>D.</a:t>
            </a:r>
            <a:r>
              <a:rPr lang="ja-JP" altLang="en-US" sz="1350" dirty="0"/>
              <a:t>受託ソフトウェア企業、</a:t>
            </a:r>
            <a:r>
              <a:rPr lang="en-US" altLang="ja-JP" sz="1350" dirty="0"/>
              <a:t>E.</a:t>
            </a:r>
            <a:r>
              <a:rPr lang="ja-JP" altLang="en-US" sz="1350" dirty="0"/>
              <a:t>独立系ソフトウェア企業</a:t>
            </a:r>
            <a:endParaRPr lang="en-US" altLang="ja-JP" sz="1350" dirty="0"/>
          </a:p>
          <a:p>
            <a:r>
              <a:rPr lang="ja-JP" altLang="en-US" sz="1350" dirty="0"/>
              <a:t>集計方法：</a:t>
            </a:r>
            <a:r>
              <a:rPr lang="en-US" altLang="ja-JP" sz="1350" dirty="0"/>
              <a:t>1</a:t>
            </a:r>
            <a:r>
              <a:rPr lang="ja-JP" altLang="en-US" sz="1350" dirty="0"/>
              <a:t>～</a:t>
            </a:r>
            <a:r>
              <a:rPr lang="en-US" altLang="ja-JP" sz="1350" dirty="0"/>
              <a:t>3</a:t>
            </a:r>
            <a:r>
              <a:rPr lang="ja-JP" altLang="en-US" sz="1350" dirty="0"/>
              <a:t>番目までの課題に対しての各解決策</a:t>
            </a:r>
            <a:r>
              <a:rPr lang="en-US" altLang="ja-JP" sz="1350" dirty="0"/>
              <a:t>1</a:t>
            </a:r>
            <a:r>
              <a:rPr lang="ja-JP" altLang="en-US" sz="1350" dirty="0"/>
              <a:t>～</a:t>
            </a:r>
            <a:r>
              <a:rPr lang="en-US" altLang="ja-JP" sz="1350" dirty="0"/>
              <a:t>3</a:t>
            </a:r>
            <a:r>
              <a:rPr lang="ja-JP" altLang="en-US" sz="1350" dirty="0"/>
              <a:t>番目の回答を合算した（解決策の</a:t>
            </a:r>
            <a:r>
              <a:rPr lang="en-US" altLang="ja-JP" sz="1350" dirty="0"/>
              <a:t>1</a:t>
            </a:r>
            <a:r>
              <a:rPr lang="ja-JP" altLang="en-US" sz="1350" dirty="0"/>
              <a:t>番目の回答数で上位</a:t>
            </a:r>
            <a:r>
              <a:rPr lang="en-US" altLang="ja-JP" sz="1350" dirty="0"/>
              <a:t>7</a:t>
            </a:r>
            <a:r>
              <a:rPr lang="ja-JP" altLang="en-US" sz="1350" dirty="0"/>
              <a:t>項目を表示）。</a:t>
            </a:r>
            <a:endParaRPr lang="en-US" altLang="ja-JP" sz="1350" dirty="0"/>
          </a:p>
          <a:p>
            <a:r>
              <a:rPr lang="ja-JP" altLang="en-US" sz="1350" dirty="0"/>
              <a:t>クロス集計の軸：</a:t>
            </a:r>
            <a:r>
              <a:rPr lang="en-US" altLang="ja-JP" sz="1350" dirty="0"/>
              <a:t>AI</a:t>
            </a:r>
            <a:r>
              <a:rPr lang="ja-JP" altLang="en-US" sz="1350" dirty="0"/>
              <a:t>取り組みの有無</a:t>
            </a:r>
          </a:p>
        </p:txBody>
      </p:sp>
      <p:graphicFrame>
        <p:nvGraphicFramePr>
          <p:cNvPr id="7" name="グラフ 6"/>
          <p:cNvGraphicFramePr>
            <a:graphicFrameLocks/>
          </p:cNvGraphicFramePr>
          <p:nvPr>
            <p:extLst>
              <p:ext uri="{D42A27DB-BD31-4B8C-83A1-F6EECF244321}">
                <p14:modId xmlns:p14="http://schemas.microsoft.com/office/powerpoint/2010/main" val="428808499"/>
              </p:ext>
            </p:extLst>
          </p:nvPr>
        </p:nvGraphicFramePr>
        <p:xfrm>
          <a:off x="515394" y="1383544"/>
          <a:ext cx="9028230" cy="56106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78270381"/>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166</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Q16-2.</a:t>
            </a:r>
            <a:r>
              <a:rPr lang="ja-JP" altLang="en-US" sz="2065" b="1" dirty="0">
                <a:latin typeface="MS UI Gothic" panose="020B0600070205080204" pitchFamily="50" charset="-128"/>
                <a:ea typeface="MS UI Gothic" panose="020B0600070205080204" pitchFamily="50" charset="-128"/>
              </a:rPr>
              <a:t>開発の課題「市場の拡大、新規市場の開拓」に対する解決策（クロス集計）</a:t>
            </a:r>
          </a:p>
        </p:txBody>
      </p:sp>
      <p:sp>
        <p:nvSpPr>
          <p:cNvPr id="5" name="テキスト ボックス 4"/>
          <p:cNvSpPr txBox="1"/>
          <p:nvPr/>
        </p:nvSpPr>
        <p:spPr>
          <a:xfrm>
            <a:off x="515394" y="667963"/>
            <a:ext cx="9528842" cy="715581"/>
          </a:xfrm>
          <a:prstGeom prst="rect">
            <a:avLst/>
          </a:prstGeom>
          <a:noFill/>
        </p:spPr>
        <p:txBody>
          <a:bodyPr wrap="square" rtlCol="0">
            <a:spAutoFit/>
          </a:bodyPr>
          <a:lstStyle/>
          <a:p>
            <a:r>
              <a:rPr lang="ja-JP" altLang="en-US" sz="1350" dirty="0"/>
              <a:t>集計対象：</a:t>
            </a:r>
            <a:r>
              <a:rPr lang="en-US" altLang="ja-JP" sz="1350" dirty="0"/>
              <a:t>B.</a:t>
            </a:r>
            <a:r>
              <a:rPr lang="ja-JP" altLang="en-US" sz="1350" dirty="0"/>
              <a:t>メーカー、</a:t>
            </a:r>
            <a:r>
              <a:rPr lang="en-US" altLang="ja-JP" sz="1350" dirty="0"/>
              <a:t>C.</a:t>
            </a:r>
            <a:r>
              <a:rPr lang="ja-JP" altLang="en-US" sz="1350" dirty="0"/>
              <a:t>系列ソフトウェア企業、</a:t>
            </a:r>
            <a:r>
              <a:rPr lang="en-US" altLang="ja-JP" sz="1350" dirty="0"/>
              <a:t>D.</a:t>
            </a:r>
            <a:r>
              <a:rPr lang="ja-JP" altLang="en-US" sz="1350" dirty="0"/>
              <a:t>受託ソフトウェア企業、</a:t>
            </a:r>
            <a:r>
              <a:rPr lang="en-US" altLang="ja-JP" sz="1350" dirty="0"/>
              <a:t>E.</a:t>
            </a:r>
            <a:r>
              <a:rPr lang="ja-JP" altLang="en-US" sz="1350" dirty="0"/>
              <a:t>独立系ソフトウェア企業</a:t>
            </a:r>
            <a:endParaRPr lang="en-US" altLang="ja-JP" sz="1350" dirty="0"/>
          </a:p>
          <a:p>
            <a:r>
              <a:rPr lang="ja-JP" altLang="en-US" sz="1350" dirty="0"/>
              <a:t>集計方法：</a:t>
            </a:r>
            <a:r>
              <a:rPr lang="en-US" altLang="ja-JP" sz="1350" dirty="0"/>
              <a:t>1</a:t>
            </a:r>
            <a:r>
              <a:rPr lang="ja-JP" altLang="en-US" sz="1350" dirty="0"/>
              <a:t>～</a:t>
            </a:r>
            <a:r>
              <a:rPr lang="en-US" altLang="ja-JP" sz="1350" dirty="0"/>
              <a:t>3</a:t>
            </a:r>
            <a:r>
              <a:rPr lang="ja-JP" altLang="en-US" sz="1350" dirty="0"/>
              <a:t>番目までの課題に対しての各解決策</a:t>
            </a:r>
            <a:r>
              <a:rPr lang="en-US" altLang="ja-JP" sz="1350" dirty="0"/>
              <a:t>1</a:t>
            </a:r>
            <a:r>
              <a:rPr lang="ja-JP" altLang="en-US" sz="1350" dirty="0"/>
              <a:t>～</a:t>
            </a:r>
            <a:r>
              <a:rPr lang="en-US" altLang="ja-JP" sz="1350" dirty="0"/>
              <a:t>3</a:t>
            </a:r>
            <a:r>
              <a:rPr lang="ja-JP" altLang="en-US" sz="1350" dirty="0"/>
              <a:t>番目の回答を合算した（解決策の</a:t>
            </a:r>
            <a:r>
              <a:rPr lang="en-US" altLang="ja-JP" sz="1350" dirty="0"/>
              <a:t>1</a:t>
            </a:r>
            <a:r>
              <a:rPr lang="ja-JP" altLang="en-US" sz="1350" dirty="0"/>
              <a:t>番目の回答数で上位</a:t>
            </a:r>
            <a:r>
              <a:rPr lang="en-US" altLang="ja-JP" sz="1350" dirty="0"/>
              <a:t>7</a:t>
            </a:r>
            <a:r>
              <a:rPr lang="ja-JP" altLang="en-US" sz="1350" dirty="0"/>
              <a:t>項目を表示）。</a:t>
            </a:r>
            <a:endParaRPr lang="en-US" altLang="ja-JP" sz="1350" dirty="0"/>
          </a:p>
          <a:p>
            <a:r>
              <a:rPr lang="ja-JP" altLang="en-US" sz="1350" dirty="0"/>
              <a:t>クロス集計の軸：</a:t>
            </a:r>
            <a:r>
              <a:rPr lang="en-US" altLang="ja-JP" sz="1350" dirty="0"/>
              <a:t>DX</a:t>
            </a:r>
            <a:r>
              <a:rPr lang="ja-JP" altLang="en-US" sz="1350" dirty="0"/>
              <a:t>取り組みの有無</a:t>
            </a:r>
          </a:p>
        </p:txBody>
      </p:sp>
      <p:graphicFrame>
        <p:nvGraphicFramePr>
          <p:cNvPr id="7" name="グラフ 6"/>
          <p:cNvGraphicFramePr>
            <a:graphicFrameLocks/>
          </p:cNvGraphicFramePr>
          <p:nvPr>
            <p:extLst>
              <p:ext uri="{D42A27DB-BD31-4B8C-83A1-F6EECF244321}">
                <p14:modId xmlns:p14="http://schemas.microsoft.com/office/powerpoint/2010/main" val="1656453810"/>
              </p:ext>
            </p:extLst>
          </p:nvPr>
        </p:nvGraphicFramePr>
        <p:xfrm>
          <a:off x="515394" y="1383544"/>
          <a:ext cx="9028230" cy="56106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7402138"/>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167</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Q16.</a:t>
            </a:r>
            <a:r>
              <a:rPr lang="ja-JP" altLang="en-US" sz="2065" b="1" dirty="0">
                <a:latin typeface="MS UI Gothic" panose="020B0600070205080204" pitchFamily="50" charset="-128"/>
                <a:ea typeface="MS UI Gothic" panose="020B0600070205080204" pitchFamily="50" charset="-128"/>
              </a:rPr>
              <a:t>開発の課題と解決策の対応関係（クロス集計）</a:t>
            </a:r>
          </a:p>
        </p:txBody>
      </p:sp>
      <p:sp>
        <p:nvSpPr>
          <p:cNvPr id="5" name="テキスト ボックス 4"/>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エンドユーザー、</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r>
              <a:rPr lang="en-US" altLang="ja-JP" sz="1400" dirty="0"/>
              <a:t>F.</a:t>
            </a:r>
            <a:r>
              <a:rPr lang="ja-JP" altLang="en-US" sz="1400" dirty="0"/>
              <a:t>その他</a:t>
            </a:r>
            <a:endParaRPr lang="en-US" altLang="ja-JP" sz="1400" dirty="0"/>
          </a:p>
        </p:txBody>
      </p:sp>
      <p:pic>
        <p:nvPicPr>
          <p:cNvPr id="6" name="図 5"/>
          <p:cNvPicPr>
            <a:picLocks noChangeAspect="1"/>
          </p:cNvPicPr>
          <p:nvPr/>
        </p:nvPicPr>
        <p:blipFill>
          <a:blip r:embed="rId3"/>
          <a:stretch>
            <a:fillRect/>
          </a:stretch>
        </p:blipFill>
        <p:spPr>
          <a:xfrm>
            <a:off x="515394" y="1385888"/>
            <a:ext cx="8997128" cy="5328592"/>
          </a:xfrm>
          <a:prstGeom prst="rect">
            <a:avLst/>
          </a:prstGeom>
        </p:spPr>
      </p:pic>
    </p:spTree>
    <p:extLst>
      <p:ext uri="{BB962C8B-B14F-4D97-AF65-F5344CB8AC3E}">
        <p14:creationId xmlns:p14="http://schemas.microsoft.com/office/powerpoint/2010/main" val="2367138927"/>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168</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Q16.</a:t>
            </a:r>
            <a:r>
              <a:rPr lang="ja-JP" altLang="en-US" sz="2065" b="1" dirty="0">
                <a:latin typeface="MS UI Gothic" panose="020B0600070205080204" pitchFamily="50" charset="-128"/>
                <a:ea typeface="MS UI Gothic" panose="020B0600070205080204" pitchFamily="50" charset="-128"/>
              </a:rPr>
              <a:t>開発の課題と解決策の対応関係（クロス集計）　産業構造区分別（製品利用）</a:t>
            </a:r>
          </a:p>
        </p:txBody>
      </p:sp>
      <p:sp>
        <p:nvSpPr>
          <p:cNvPr id="5" name="テキスト ボックス 4"/>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エンドユーザー</a:t>
            </a:r>
            <a:endParaRPr lang="en-US" altLang="ja-JP" sz="1400" dirty="0"/>
          </a:p>
        </p:txBody>
      </p:sp>
      <p:pic>
        <p:nvPicPr>
          <p:cNvPr id="6" name="図 5"/>
          <p:cNvPicPr>
            <a:picLocks noChangeAspect="1"/>
          </p:cNvPicPr>
          <p:nvPr/>
        </p:nvPicPr>
        <p:blipFill>
          <a:blip r:embed="rId3"/>
          <a:stretch>
            <a:fillRect/>
          </a:stretch>
        </p:blipFill>
        <p:spPr>
          <a:xfrm>
            <a:off x="515393" y="1385888"/>
            <a:ext cx="9028231" cy="5400600"/>
          </a:xfrm>
          <a:prstGeom prst="rect">
            <a:avLst/>
          </a:prstGeom>
        </p:spPr>
      </p:pic>
      <p:sp>
        <p:nvSpPr>
          <p:cNvPr id="7" name="角丸四角形 6"/>
          <p:cNvSpPr/>
          <p:nvPr/>
        </p:nvSpPr>
        <p:spPr>
          <a:xfrm>
            <a:off x="899220" y="3762152"/>
            <a:ext cx="8496944" cy="288032"/>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dirty="0"/>
          </a:p>
        </p:txBody>
      </p:sp>
    </p:spTree>
    <p:extLst>
      <p:ext uri="{BB962C8B-B14F-4D97-AF65-F5344CB8AC3E}">
        <p14:creationId xmlns:p14="http://schemas.microsoft.com/office/powerpoint/2010/main" val="3061657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16</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07893"/>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a:t>
            </a:r>
            <a:r>
              <a:rPr lang="ja-JP" altLang="en-US" sz="2065" b="1" dirty="0">
                <a:latin typeface="MS UI Gothic" panose="020B0600070205080204" pitchFamily="50" charset="-128"/>
                <a:ea typeface="MS UI Gothic" panose="020B0600070205080204" pitchFamily="50" charset="-128"/>
              </a:rPr>
              <a:t>組込み</a:t>
            </a:r>
            <a:r>
              <a:rPr lang="en-US" altLang="ja-JP" sz="2065" b="1" dirty="0">
                <a:latin typeface="MS UI Gothic" panose="020B0600070205080204" pitchFamily="50" charset="-128"/>
                <a:ea typeface="MS UI Gothic" panose="020B0600070205080204" pitchFamily="50" charset="-128"/>
              </a:rPr>
              <a:t>/IoT</a:t>
            </a:r>
            <a:r>
              <a:rPr lang="ja-JP" altLang="en-US" sz="2065" b="1" dirty="0">
                <a:latin typeface="MS UI Gothic" panose="020B0600070205080204" pitchFamily="50" charset="-128"/>
                <a:ea typeface="MS UI Gothic" panose="020B0600070205080204" pitchFamily="50" charset="-128"/>
              </a:rPr>
              <a:t>産業における主な位置づけ（地域別）</a:t>
            </a:r>
          </a:p>
        </p:txBody>
      </p:sp>
      <p:sp>
        <p:nvSpPr>
          <p:cNvPr id="5" name="テキスト ボックス 4"/>
          <p:cNvSpPr txBox="1"/>
          <p:nvPr/>
        </p:nvSpPr>
        <p:spPr>
          <a:xfrm>
            <a:off x="515394" y="750100"/>
            <a:ext cx="9390226" cy="523220"/>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エンドユーザー、</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r>
              <a:rPr lang="en-US" altLang="ja-JP" sz="1400" dirty="0"/>
              <a:t>F.</a:t>
            </a:r>
            <a:r>
              <a:rPr lang="ja-JP" altLang="en-US" sz="1400" dirty="0"/>
              <a:t>その他</a:t>
            </a:r>
            <a:endParaRPr lang="en-US" altLang="ja-JP" sz="1400" dirty="0"/>
          </a:p>
          <a:p>
            <a:r>
              <a:rPr lang="ja-JP" altLang="en-US" sz="1400" dirty="0"/>
              <a:t>クロス集計の軸：組込み</a:t>
            </a:r>
            <a:r>
              <a:rPr lang="en-US" altLang="ja-JP" sz="1400" dirty="0"/>
              <a:t>/IoT</a:t>
            </a:r>
            <a:r>
              <a:rPr lang="ja-JP" altLang="en-US" sz="1400" dirty="0"/>
              <a:t>産業における主な位置づけ、地域</a:t>
            </a:r>
          </a:p>
        </p:txBody>
      </p:sp>
      <p:graphicFrame>
        <p:nvGraphicFramePr>
          <p:cNvPr id="6" name="グラフ 5"/>
          <p:cNvGraphicFramePr>
            <a:graphicFrameLocks/>
          </p:cNvGraphicFramePr>
          <p:nvPr>
            <p:extLst>
              <p:ext uri="{D42A27DB-BD31-4B8C-83A1-F6EECF244321}">
                <p14:modId xmlns:p14="http://schemas.microsoft.com/office/powerpoint/2010/main" val="854430874"/>
              </p:ext>
            </p:extLst>
          </p:nvPr>
        </p:nvGraphicFramePr>
        <p:xfrm>
          <a:off x="755204" y="1457896"/>
          <a:ext cx="8788420" cy="55363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28942082"/>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169</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Q16.</a:t>
            </a:r>
            <a:r>
              <a:rPr lang="ja-JP" altLang="en-US" sz="2065" b="1" dirty="0">
                <a:latin typeface="MS UI Gothic" panose="020B0600070205080204" pitchFamily="50" charset="-128"/>
                <a:ea typeface="MS UI Gothic" panose="020B0600070205080204" pitchFamily="50" charset="-128"/>
              </a:rPr>
              <a:t>開発の課題と解決策の対応関係（クロス集計）　産業構造区分別（製品開発）</a:t>
            </a:r>
          </a:p>
        </p:txBody>
      </p:sp>
      <p:sp>
        <p:nvSpPr>
          <p:cNvPr id="5" name="テキスト ボックス 4"/>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endParaRPr lang="en-US" altLang="ja-JP" sz="1400" dirty="0"/>
          </a:p>
        </p:txBody>
      </p:sp>
      <p:pic>
        <p:nvPicPr>
          <p:cNvPr id="3" name="図 2"/>
          <p:cNvPicPr>
            <a:picLocks noChangeAspect="1"/>
          </p:cNvPicPr>
          <p:nvPr/>
        </p:nvPicPr>
        <p:blipFill>
          <a:blip r:embed="rId3"/>
          <a:stretch>
            <a:fillRect/>
          </a:stretch>
        </p:blipFill>
        <p:spPr>
          <a:xfrm>
            <a:off x="515394" y="1385888"/>
            <a:ext cx="9031835" cy="5400600"/>
          </a:xfrm>
          <a:prstGeom prst="rect">
            <a:avLst/>
          </a:prstGeom>
        </p:spPr>
      </p:pic>
    </p:spTree>
    <p:extLst>
      <p:ext uri="{BB962C8B-B14F-4D97-AF65-F5344CB8AC3E}">
        <p14:creationId xmlns:p14="http://schemas.microsoft.com/office/powerpoint/2010/main" val="1016350701"/>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170</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390226"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Q16.</a:t>
            </a:r>
            <a:r>
              <a:rPr lang="ja-JP" altLang="en-US" sz="2000" b="1" dirty="0">
                <a:latin typeface="MS UI Gothic" panose="020B0600070205080204" pitchFamily="50" charset="-128"/>
                <a:ea typeface="MS UI Gothic" panose="020B0600070205080204" pitchFamily="50" charset="-128"/>
              </a:rPr>
              <a:t>開発の課題と解決策の対応関係（クロス集計）　産業構造区分別（ソフトウェア開発）</a:t>
            </a:r>
          </a:p>
        </p:txBody>
      </p:sp>
      <p:sp>
        <p:nvSpPr>
          <p:cNvPr id="5" name="テキスト ボックス 4"/>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p:txBody>
      </p:sp>
      <p:pic>
        <p:nvPicPr>
          <p:cNvPr id="3" name="図 2"/>
          <p:cNvPicPr>
            <a:picLocks noChangeAspect="1"/>
          </p:cNvPicPr>
          <p:nvPr/>
        </p:nvPicPr>
        <p:blipFill>
          <a:blip r:embed="rId3"/>
          <a:stretch>
            <a:fillRect/>
          </a:stretch>
        </p:blipFill>
        <p:spPr>
          <a:xfrm>
            <a:off x="395165" y="1385888"/>
            <a:ext cx="9148460" cy="5328592"/>
          </a:xfrm>
          <a:prstGeom prst="rect">
            <a:avLst/>
          </a:prstGeom>
        </p:spPr>
      </p:pic>
      <p:sp>
        <p:nvSpPr>
          <p:cNvPr id="6" name="角丸四角形 5"/>
          <p:cNvSpPr/>
          <p:nvPr/>
        </p:nvSpPr>
        <p:spPr>
          <a:xfrm>
            <a:off x="755204" y="4626248"/>
            <a:ext cx="8553707" cy="370295"/>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dirty="0"/>
          </a:p>
        </p:txBody>
      </p:sp>
    </p:spTree>
    <p:extLst>
      <p:ext uri="{BB962C8B-B14F-4D97-AF65-F5344CB8AC3E}">
        <p14:creationId xmlns:p14="http://schemas.microsoft.com/office/powerpoint/2010/main" val="108150855"/>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171</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07893"/>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Q17-1.</a:t>
            </a:r>
            <a:r>
              <a:rPr lang="ja-JP" altLang="en-US" sz="2065" b="1" dirty="0">
                <a:latin typeface="MS UI Gothic" panose="020B0600070205080204" pitchFamily="50" charset="-128"/>
                <a:ea typeface="MS UI Gothic" panose="020B0600070205080204" pitchFamily="50" charset="-128"/>
              </a:rPr>
              <a:t>委託開発／受託開発の状況　</a:t>
            </a:r>
          </a:p>
        </p:txBody>
      </p:sp>
      <p:sp>
        <p:nvSpPr>
          <p:cNvPr id="5" name="テキスト ボックス 4"/>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エンドユーザー、</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r>
              <a:rPr lang="en-US" altLang="ja-JP" sz="1400" dirty="0"/>
              <a:t>F.</a:t>
            </a:r>
            <a:r>
              <a:rPr lang="ja-JP" altLang="en-US" sz="1400" dirty="0"/>
              <a:t>その他</a:t>
            </a:r>
            <a:endParaRPr lang="en-US" altLang="ja-JP" sz="1400" dirty="0"/>
          </a:p>
        </p:txBody>
      </p:sp>
      <p:graphicFrame>
        <p:nvGraphicFramePr>
          <p:cNvPr id="6" name="グラフ 5"/>
          <p:cNvGraphicFramePr>
            <a:graphicFrameLocks/>
          </p:cNvGraphicFramePr>
          <p:nvPr>
            <p:extLst>
              <p:ext uri="{D42A27DB-BD31-4B8C-83A1-F6EECF244321}">
                <p14:modId xmlns:p14="http://schemas.microsoft.com/office/powerpoint/2010/main" val="3776762750"/>
              </p:ext>
            </p:extLst>
          </p:nvPr>
        </p:nvGraphicFramePr>
        <p:xfrm>
          <a:off x="899220" y="1529904"/>
          <a:ext cx="8644404" cy="5040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92179277"/>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172</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07893"/>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Q17-1.</a:t>
            </a:r>
            <a:r>
              <a:rPr lang="ja-JP" altLang="en-US" sz="2065" b="1" dirty="0">
                <a:latin typeface="MS UI Gothic" panose="020B0600070205080204" pitchFamily="50" charset="-128"/>
                <a:ea typeface="MS UI Gothic" panose="020B0600070205080204" pitchFamily="50" charset="-128"/>
              </a:rPr>
              <a:t>委託開発／受託開発の状況　</a:t>
            </a:r>
          </a:p>
        </p:txBody>
      </p:sp>
      <p:sp>
        <p:nvSpPr>
          <p:cNvPr id="5" name="テキスト ボックス 4"/>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エンドユーザー、</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r>
              <a:rPr lang="en-US" altLang="ja-JP" sz="1400" dirty="0"/>
              <a:t>F.</a:t>
            </a:r>
            <a:r>
              <a:rPr lang="ja-JP" altLang="en-US" sz="1400" dirty="0"/>
              <a:t>その他</a:t>
            </a:r>
            <a:endParaRPr lang="en-US" altLang="ja-JP" sz="1400" dirty="0"/>
          </a:p>
        </p:txBody>
      </p:sp>
      <p:graphicFrame>
        <p:nvGraphicFramePr>
          <p:cNvPr id="8" name="グラフ 7"/>
          <p:cNvGraphicFramePr>
            <a:graphicFrameLocks/>
          </p:cNvGraphicFramePr>
          <p:nvPr>
            <p:extLst>
              <p:ext uri="{D42A27DB-BD31-4B8C-83A1-F6EECF244321}">
                <p14:modId xmlns:p14="http://schemas.microsoft.com/office/powerpoint/2010/main" val="2258886613"/>
              </p:ext>
            </p:extLst>
          </p:nvPr>
        </p:nvGraphicFramePr>
        <p:xfrm>
          <a:off x="1260280" y="1142233"/>
          <a:ext cx="7538458" cy="50951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1832190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173</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07893"/>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Q17-1.</a:t>
            </a:r>
            <a:r>
              <a:rPr lang="ja-JP" altLang="en-US" sz="2065" b="1" dirty="0">
                <a:latin typeface="MS UI Gothic" panose="020B0600070205080204" pitchFamily="50" charset="-128"/>
                <a:ea typeface="MS UI Gothic" panose="020B0600070205080204" pitchFamily="50" charset="-128"/>
              </a:rPr>
              <a:t>委託開発／受託開発の状況</a:t>
            </a:r>
            <a:r>
              <a:rPr lang="zh-TW" altLang="en-US" sz="2065" b="1" dirty="0">
                <a:latin typeface="MS UI Gothic" panose="020B0600070205080204" pitchFamily="50" charset="-128"/>
                <a:ea typeface="MS UI Gothic" panose="020B0600070205080204" pitchFamily="50" charset="-128"/>
              </a:rPr>
              <a:t>　産業構造区分別</a:t>
            </a:r>
            <a:r>
              <a:rPr lang="ja-JP" altLang="en-US" sz="2065" b="1" dirty="0">
                <a:latin typeface="MS UI Gothic" panose="020B0600070205080204" pitchFamily="50" charset="-128"/>
                <a:ea typeface="MS UI Gothic" panose="020B0600070205080204" pitchFamily="50" charset="-128"/>
              </a:rPr>
              <a:t>　</a:t>
            </a:r>
          </a:p>
        </p:txBody>
      </p:sp>
      <p:sp>
        <p:nvSpPr>
          <p:cNvPr id="5" name="テキスト ボックス 4"/>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エンドユーザー、</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p:txBody>
      </p:sp>
      <p:graphicFrame>
        <p:nvGraphicFramePr>
          <p:cNvPr id="7" name="グラフ 6"/>
          <p:cNvGraphicFramePr>
            <a:graphicFrameLocks/>
          </p:cNvGraphicFramePr>
          <p:nvPr>
            <p:extLst>
              <p:ext uri="{D42A27DB-BD31-4B8C-83A1-F6EECF244321}">
                <p14:modId xmlns:p14="http://schemas.microsoft.com/office/powerpoint/2010/main" val="1832341027"/>
              </p:ext>
            </p:extLst>
          </p:nvPr>
        </p:nvGraphicFramePr>
        <p:xfrm>
          <a:off x="1441278" y="1376998"/>
          <a:ext cx="7538458" cy="50951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2673973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174</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Q17-1.</a:t>
            </a:r>
            <a:r>
              <a:rPr lang="ja-JP" altLang="en-US" sz="2065" b="1" dirty="0">
                <a:latin typeface="MS UI Gothic" panose="020B0600070205080204" pitchFamily="50" charset="-128"/>
                <a:ea typeface="MS UI Gothic" panose="020B0600070205080204" pitchFamily="50" charset="-128"/>
              </a:rPr>
              <a:t>委託開発</a:t>
            </a:r>
            <a:r>
              <a:rPr lang="en-US" altLang="ja-JP" sz="2065" b="1" dirty="0">
                <a:latin typeface="MS UI Gothic" panose="020B0600070205080204" pitchFamily="50" charset="-128"/>
                <a:ea typeface="MS UI Gothic" panose="020B0600070205080204" pitchFamily="50" charset="-128"/>
              </a:rPr>
              <a:t>/</a:t>
            </a:r>
            <a:r>
              <a:rPr lang="ja-JP" altLang="en-US" sz="2065" b="1" dirty="0">
                <a:latin typeface="MS UI Gothic" panose="020B0600070205080204" pitchFamily="50" charset="-128"/>
                <a:ea typeface="MS UI Gothic" panose="020B0600070205080204" pitchFamily="50" charset="-128"/>
              </a:rPr>
              <a:t>受託開発の状況（クロス集計）</a:t>
            </a:r>
          </a:p>
        </p:txBody>
      </p:sp>
      <p:sp>
        <p:nvSpPr>
          <p:cNvPr id="6" name="テキスト ボックス 5"/>
          <p:cNvSpPr txBox="1"/>
          <p:nvPr/>
        </p:nvSpPr>
        <p:spPr>
          <a:xfrm>
            <a:off x="515394" y="750100"/>
            <a:ext cx="9028230" cy="523220"/>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a:p>
            <a:r>
              <a:rPr lang="ja-JP" altLang="en-US" sz="1400" dirty="0"/>
              <a:t>クロス集計の軸：従業員数、</a:t>
            </a:r>
            <a:r>
              <a:rPr lang="en-US" altLang="ja-JP" sz="1400" dirty="0"/>
              <a:t>IoT</a:t>
            </a:r>
            <a:r>
              <a:rPr lang="ja-JP" altLang="en-US" sz="1400" dirty="0"/>
              <a:t>事業分野の有無、</a:t>
            </a:r>
            <a:r>
              <a:rPr lang="en-US" altLang="ja-JP" sz="1400" dirty="0"/>
              <a:t>AI</a:t>
            </a:r>
            <a:r>
              <a:rPr lang="ja-JP" altLang="en-US" sz="1400" dirty="0"/>
              <a:t>取り組みの有無、</a:t>
            </a:r>
            <a:r>
              <a:rPr lang="en-US" altLang="ja-JP" sz="1400" dirty="0"/>
              <a:t>AI</a:t>
            </a:r>
            <a:r>
              <a:rPr lang="ja-JP" altLang="en-US" sz="1400" dirty="0"/>
              <a:t>取り組みの有無、</a:t>
            </a:r>
            <a:r>
              <a:rPr lang="en-US" altLang="ja-JP" sz="1400" dirty="0"/>
              <a:t>DX</a:t>
            </a:r>
            <a:r>
              <a:rPr lang="ja-JP" altLang="en-US" sz="1400" dirty="0"/>
              <a:t>取り組みの有無</a:t>
            </a:r>
          </a:p>
        </p:txBody>
      </p:sp>
      <p:graphicFrame>
        <p:nvGraphicFramePr>
          <p:cNvPr id="5" name="グラフ 4"/>
          <p:cNvGraphicFramePr>
            <a:graphicFrameLocks/>
          </p:cNvGraphicFramePr>
          <p:nvPr>
            <p:extLst>
              <p:ext uri="{D42A27DB-BD31-4B8C-83A1-F6EECF244321}">
                <p14:modId xmlns:p14="http://schemas.microsoft.com/office/powerpoint/2010/main" val="2196743916"/>
              </p:ext>
            </p:extLst>
          </p:nvPr>
        </p:nvGraphicFramePr>
        <p:xfrm>
          <a:off x="755204" y="1248312"/>
          <a:ext cx="7560000" cy="57458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4872994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175</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07893"/>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Q17-2.</a:t>
            </a:r>
            <a:r>
              <a:rPr lang="ja-JP" altLang="en-US" sz="2065" b="1" dirty="0">
                <a:latin typeface="MS UI Gothic" panose="020B0600070205080204" pitchFamily="50" charset="-128"/>
                <a:ea typeface="MS UI Gothic" panose="020B0600070205080204" pitchFamily="50" charset="-128"/>
              </a:rPr>
              <a:t>委託開発を実施している組織の課題</a:t>
            </a:r>
          </a:p>
        </p:txBody>
      </p:sp>
      <p:sp>
        <p:nvSpPr>
          <p:cNvPr id="5" name="テキスト ボックス 4"/>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エンドユーザー、</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r>
              <a:rPr lang="en-US" altLang="ja-JP" sz="1400" dirty="0"/>
              <a:t>F.</a:t>
            </a:r>
            <a:r>
              <a:rPr lang="ja-JP" altLang="en-US" sz="1400" dirty="0"/>
              <a:t>その他</a:t>
            </a:r>
            <a:endParaRPr lang="en-US" altLang="ja-JP" sz="1400" dirty="0"/>
          </a:p>
        </p:txBody>
      </p:sp>
      <p:graphicFrame>
        <p:nvGraphicFramePr>
          <p:cNvPr id="7" name="グラフ 6"/>
          <p:cNvGraphicFramePr>
            <a:graphicFrameLocks/>
          </p:cNvGraphicFramePr>
          <p:nvPr>
            <p:extLst>
              <p:ext uri="{D42A27DB-BD31-4B8C-83A1-F6EECF244321}">
                <p14:modId xmlns:p14="http://schemas.microsoft.com/office/powerpoint/2010/main" val="2214725507"/>
              </p:ext>
            </p:extLst>
          </p:nvPr>
        </p:nvGraphicFramePr>
        <p:xfrm>
          <a:off x="989700" y="1440144"/>
          <a:ext cx="8460000" cy="450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90377669"/>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176</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Q17-2.</a:t>
            </a:r>
            <a:r>
              <a:rPr lang="ja-JP" altLang="en-US" sz="2065" b="1" dirty="0">
                <a:latin typeface="MS UI Gothic" panose="020B0600070205080204" pitchFamily="50" charset="-128"/>
                <a:ea typeface="MS UI Gothic" panose="020B0600070205080204" pitchFamily="50" charset="-128"/>
              </a:rPr>
              <a:t>委託開発を実施している組織の課題</a:t>
            </a:r>
            <a:r>
              <a:rPr lang="zh-TW" altLang="en-US" sz="2065" b="1" dirty="0">
                <a:latin typeface="MS UI Gothic" panose="020B0600070205080204" pitchFamily="50" charset="-128"/>
                <a:ea typeface="MS UI Gothic" panose="020B0600070205080204" pitchFamily="50" charset="-128"/>
              </a:rPr>
              <a:t>　産業構造区分別</a:t>
            </a:r>
            <a:endParaRPr lang="ja-JP" altLang="en-US" sz="2065" b="1" dirty="0">
              <a:latin typeface="MS UI Gothic" panose="020B0600070205080204" pitchFamily="50" charset="-128"/>
              <a:ea typeface="MS UI Gothic" panose="020B0600070205080204" pitchFamily="50" charset="-128"/>
            </a:endParaRPr>
          </a:p>
        </p:txBody>
      </p:sp>
      <p:sp>
        <p:nvSpPr>
          <p:cNvPr id="5" name="テキスト ボックス 4"/>
          <p:cNvSpPr txBox="1"/>
          <p:nvPr/>
        </p:nvSpPr>
        <p:spPr>
          <a:xfrm>
            <a:off x="515394" y="750100"/>
            <a:ext cx="9390226" cy="738664"/>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エンドユーザー、 </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a:p>
            <a:r>
              <a:rPr lang="ja-JP" altLang="en-US" sz="1400" dirty="0"/>
              <a:t>集計方法：「</a:t>
            </a:r>
            <a:r>
              <a:rPr lang="en-US" altLang="ja-JP" sz="1400" dirty="0"/>
              <a:t>1</a:t>
            </a:r>
            <a:r>
              <a:rPr lang="ja-JP" altLang="en-US" sz="1400" dirty="0"/>
              <a:t>番目」で選択された数が多かった上位</a:t>
            </a:r>
            <a:r>
              <a:rPr lang="en-US" altLang="ja-JP" sz="1400" dirty="0"/>
              <a:t>10</a:t>
            </a:r>
            <a:r>
              <a:rPr lang="ja-JP" altLang="en-US" sz="1400" dirty="0"/>
              <a:t>項目を表示</a:t>
            </a:r>
            <a:endParaRPr lang="en-US" altLang="ja-JP" sz="1400" dirty="0"/>
          </a:p>
          <a:p>
            <a:r>
              <a:rPr lang="en-US" altLang="ja-JP" sz="1400" dirty="0"/>
              <a:t>※</a:t>
            </a:r>
            <a:r>
              <a:rPr lang="ja-JP" altLang="en-US" sz="1400" dirty="0"/>
              <a:t>全体の集計で、当てはまり順の</a:t>
            </a:r>
            <a:r>
              <a:rPr lang="en-US" altLang="ja-JP" sz="1400" dirty="0"/>
              <a:t>1</a:t>
            </a:r>
            <a:r>
              <a:rPr lang="ja-JP" altLang="en-US" sz="1400" dirty="0"/>
              <a:t>番目として回答された件数が多い順に表示（数字は順位を表す）</a:t>
            </a:r>
            <a:endParaRPr lang="en-US" altLang="ja-JP" sz="1400" dirty="0"/>
          </a:p>
        </p:txBody>
      </p:sp>
      <p:graphicFrame>
        <p:nvGraphicFramePr>
          <p:cNvPr id="6" name="グラフ 5"/>
          <p:cNvGraphicFramePr>
            <a:graphicFrameLocks/>
          </p:cNvGraphicFramePr>
          <p:nvPr>
            <p:extLst>
              <p:ext uri="{D42A27DB-BD31-4B8C-83A1-F6EECF244321}">
                <p14:modId xmlns:p14="http://schemas.microsoft.com/office/powerpoint/2010/main" val="823611021"/>
              </p:ext>
            </p:extLst>
          </p:nvPr>
        </p:nvGraphicFramePr>
        <p:xfrm>
          <a:off x="899221" y="1570901"/>
          <a:ext cx="8644404" cy="56557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8314878"/>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177</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Q17-2.</a:t>
            </a:r>
            <a:r>
              <a:rPr lang="ja-JP" altLang="en-US" sz="2065" b="1" dirty="0">
                <a:latin typeface="MS UI Gothic" panose="020B0600070205080204" pitchFamily="50" charset="-128"/>
                <a:ea typeface="MS UI Gothic" panose="020B0600070205080204" pitchFamily="50" charset="-128"/>
              </a:rPr>
              <a:t>委託開発を実施している組織の課題（クロス集計）</a:t>
            </a:r>
          </a:p>
        </p:txBody>
      </p:sp>
      <p:sp>
        <p:nvSpPr>
          <p:cNvPr id="6" name="テキスト ボックス 5"/>
          <p:cNvSpPr txBox="1"/>
          <p:nvPr/>
        </p:nvSpPr>
        <p:spPr>
          <a:xfrm>
            <a:off x="515394" y="750100"/>
            <a:ext cx="9028230" cy="738664"/>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a:p>
            <a:r>
              <a:rPr lang="ja-JP" altLang="en-US" sz="1400" dirty="0"/>
              <a:t>クロス集計の軸：従業員数</a:t>
            </a:r>
            <a:endParaRPr lang="en-US" altLang="ja-JP" sz="1400" dirty="0"/>
          </a:p>
          <a:p>
            <a:r>
              <a:rPr lang="ja-JP" altLang="en-US" sz="1400" dirty="0"/>
              <a:t>集計方法：「</a:t>
            </a:r>
            <a:r>
              <a:rPr lang="en-US" altLang="ja-JP" sz="1400" dirty="0"/>
              <a:t>1</a:t>
            </a:r>
            <a:r>
              <a:rPr lang="ja-JP" altLang="en-US" sz="1400" dirty="0"/>
              <a:t>番目」で選択された数が多かった上位</a:t>
            </a:r>
            <a:r>
              <a:rPr lang="en-US" altLang="ja-JP" sz="1400" dirty="0"/>
              <a:t>7</a:t>
            </a:r>
            <a:r>
              <a:rPr lang="ja-JP" altLang="en-US" sz="1400" dirty="0"/>
              <a:t>項目を表示</a:t>
            </a:r>
          </a:p>
        </p:txBody>
      </p:sp>
      <p:graphicFrame>
        <p:nvGraphicFramePr>
          <p:cNvPr id="8" name="グラフ 7"/>
          <p:cNvGraphicFramePr>
            <a:graphicFrameLocks/>
          </p:cNvGraphicFramePr>
          <p:nvPr>
            <p:extLst>
              <p:ext uri="{D42A27DB-BD31-4B8C-83A1-F6EECF244321}">
                <p14:modId xmlns:p14="http://schemas.microsoft.com/office/powerpoint/2010/main" val="3084564286"/>
              </p:ext>
            </p:extLst>
          </p:nvPr>
        </p:nvGraphicFramePr>
        <p:xfrm>
          <a:off x="899220" y="1553446"/>
          <a:ext cx="8644404" cy="5040000"/>
        </p:xfrm>
        <a:graphic>
          <a:graphicData uri="http://schemas.openxmlformats.org/drawingml/2006/chart">
            <c:chart xmlns:c="http://schemas.openxmlformats.org/drawingml/2006/chart" xmlns:r="http://schemas.openxmlformats.org/officeDocument/2006/relationships" r:id="rId3"/>
          </a:graphicData>
        </a:graphic>
      </p:graphicFrame>
      <p:pic>
        <p:nvPicPr>
          <p:cNvPr id="5" name="図 4"/>
          <p:cNvPicPr>
            <a:picLocks noChangeAspect="1"/>
          </p:cNvPicPr>
          <p:nvPr/>
        </p:nvPicPr>
        <p:blipFill>
          <a:blip r:embed="rId4"/>
          <a:stretch>
            <a:fillRect/>
          </a:stretch>
        </p:blipFill>
        <p:spPr>
          <a:xfrm>
            <a:off x="7091908" y="4770264"/>
            <a:ext cx="1931034" cy="1637484"/>
          </a:xfrm>
          <a:prstGeom prst="rect">
            <a:avLst/>
          </a:prstGeom>
        </p:spPr>
      </p:pic>
    </p:spTree>
    <p:extLst>
      <p:ext uri="{BB962C8B-B14F-4D97-AF65-F5344CB8AC3E}">
        <p14:creationId xmlns:p14="http://schemas.microsoft.com/office/powerpoint/2010/main" val="1095198154"/>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178</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Q17-2.</a:t>
            </a:r>
            <a:r>
              <a:rPr lang="ja-JP" altLang="en-US" sz="2065" b="1" dirty="0">
                <a:latin typeface="MS UI Gothic" panose="020B0600070205080204" pitchFamily="50" charset="-128"/>
                <a:ea typeface="MS UI Gothic" panose="020B0600070205080204" pitchFamily="50" charset="-128"/>
              </a:rPr>
              <a:t>委託開発を実施している組織の課題（クロス集計）</a:t>
            </a:r>
          </a:p>
        </p:txBody>
      </p:sp>
      <p:sp>
        <p:nvSpPr>
          <p:cNvPr id="6" name="テキスト ボックス 5"/>
          <p:cNvSpPr txBox="1"/>
          <p:nvPr/>
        </p:nvSpPr>
        <p:spPr>
          <a:xfrm>
            <a:off x="515394" y="750100"/>
            <a:ext cx="9028230" cy="738664"/>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a:p>
            <a:r>
              <a:rPr lang="ja-JP" altLang="en-US" sz="1400" dirty="0"/>
              <a:t>クロス集計の軸：</a:t>
            </a:r>
            <a:r>
              <a:rPr lang="en-US" altLang="ja-JP" sz="1400" dirty="0"/>
              <a:t>IoT</a:t>
            </a:r>
            <a:r>
              <a:rPr lang="ja-JP" altLang="en-US" sz="1400" dirty="0"/>
              <a:t>事業分野の有無</a:t>
            </a:r>
            <a:endParaRPr lang="en-US" altLang="ja-JP" sz="1400" dirty="0"/>
          </a:p>
          <a:p>
            <a:r>
              <a:rPr lang="ja-JP" altLang="en-US" sz="1400" dirty="0"/>
              <a:t>集計方法：「</a:t>
            </a:r>
            <a:r>
              <a:rPr lang="en-US" altLang="ja-JP" sz="1400" dirty="0"/>
              <a:t>1</a:t>
            </a:r>
            <a:r>
              <a:rPr lang="ja-JP" altLang="en-US" sz="1400" dirty="0"/>
              <a:t>番目」で選択された数が多かった上位</a:t>
            </a:r>
            <a:r>
              <a:rPr lang="en-US" altLang="ja-JP" sz="1400" dirty="0"/>
              <a:t>7</a:t>
            </a:r>
            <a:r>
              <a:rPr lang="ja-JP" altLang="en-US" sz="1400" dirty="0"/>
              <a:t>項目を表示</a:t>
            </a:r>
          </a:p>
        </p:txBody>
      </p:sp>
      <p:graphicFrame>
        <p:nvGraphicFramePr>
          <p:cNvPr id="8" name="グラフ 7"/>
          <p:cNvGraphicFramePr>
            <a:graphicFrameLocks/>
          </p:cNvGraphicFramePr>
          <p:nvPr>
            <p:extLst>
              <p:ext uri="{D42A27DB-BD31-4B8C-83A1-F6EECF244321}">
                <p14:modId xmlns:p14="http://schemas.microsoft.com/office/powerpoint/2010/main" val="4187862810"/>
              </p:ext>
            </p:extLst>
          </p:nvPr>
        </p:nvGraphicFramePr>
        <p:xfrm>
          <a:off x="899220" y="1570901"/>
          <a:ext cx="8644404" cy="5039999"/>
        </p:xfrm>
        <a:graphic>
          <a:graphicData uri="http://schemas.openxmlformats.org/drawingml/2006/chart">
            <c:chart xmlns:c="http://schemas.openxmlformats.org/drawingml/2006/chart" xmlns:r="http://schemas.openxmlformats.org/officeDocument/2006/relationships" r:id="rId3"/>
          </a:graphicData>
        </a:graphic>
      </p:graphicFrame>
      <p:pic>
        <p:nvPicPr>
          <p:cNvPr id="5" name="図 4"/>
          <p:cNvPicPr>
            <a:picLocks noChangeAspect="1"/>
          </p:cNvPicPr>
          <p:nvPr/>
        </p:nvPicPr>
        <p:blipFill>
          <a:blip r:embed="rId4"/>
          <a:stretch>
            <a:fillRect/>
          </a:stretch>
        </p:blipFill>
        <p:spPr>
          <a:xfrm>
            <a:off x="7307932" y="4698256"/>
            <a:ext cx="1749716" cy="1637484"/>
          </a:xfrm>
          <a:prstGeom prst="rect">
            <a:avLst/>
          </a:prstGeom>
        </p:spPr>
      </p:pic>
    </p:spTree>
    <p:extLst>
      <p:ext uri="{BB962C8B-B14F-4D97-AF65-F5344CB8AC3E}">
        <p14:creationId xmlns:p14="http://schemas.microsoft.com/office/powerpoint/2010/main" val="144046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17</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07893"/>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a:t>
            </a:r>
            <a:r>
              <a:rPr lang="ja-JP" altLang="en-US" sz="2065" b="1" dirty="0">
                <a:latin typeface="MS UI Gothic" panose="020B0600070205080204" pitchFamily="50" charset="-128"/>
                <a:ea typeface="MS UI Gothic" panose="020B0600070205080204" pitchFamily="50" charset="-128"/>
              </a:rPr>
              <a:t>組込み</a:t>
            </a:r>
            <a:r>
              <a:rPr lang="en-US" altLang="ja-JP" sz="2065" b="1" dirty="0">
                <a:latin typeface="MS UI Gothic" panose="020B0600070205080204" pitchFamily="50" charset="-128"/>
                <a:ea typeface="MS UI Gothic" panose="020B0600070205080204" pitchFamily="50" charset="-128"/>
              </a:rPr>
              <a:t>/IoT</a:t>
            </a:r>
            <a:r>
              <a:rPr lang="ja-JP" altLang="en-US" sz="2065" b="1" dirty="0">
                <a:latin typeface="MS UI Gothic" panose="020B0600070205080204" pitchFamily="50" charset="-128"/>
                <a:ea typeface="MS UI Gothic" panose="020B0600070205080204" pitchFamily="50" charset="-128"/>
              </a:rPr>
              <a:t>産業における主な位置づけ（地域別・経年比較）</a:t>
            </a:r>
          </a:p>
        </p:txBody>
      </p:sp>
      <p:sp>
        <p:nvSpPr>
          <p:cNvPr id="5" name="テキスト ボックス 4"/>
          <p:cNvSpPr txBox="1"/>
          <p:nvPr/>
        </p:nvSpPr>
        <p:spPr>
          <a:xfrm>
            <a:off x="515394" y="750100"/>
            <a:ext cx="9028230" cy="523220"/>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a:p>
            <a:r>
              <a:rPr lang="ja-JP" altLang="en-US" sz="1400" dirty="0"/>
              <a:t>クロス集計の軸：地域</a:t>
            </a:r>
          </a:p>
        </p:txBody>
      </p:sp>
      <p:graphicFrame>
        <p:nvGraphicFramePr>
          <p:cNvPr id="7" name="グラフ 6"/>
          <p:cNvGraphicFramePr>
            <a:graphicFrameLocks/>
          </p:cNvGraphicFramePr>
          <p:nvPr>
            <p:extLst>
              <p:ext uri="{D42A27DB-BD31-4B8C-83A1-F6EECF244321}">
                <p14:modId xmlns:p14="http://schemas.microsoft.com/office/powerpoint/2010/main" val="1928168465"/>
              </p:ext>
            </p:extLst>
          </p:nvPr>
        </p:nvGraphicFramePr>
        <p:xfrm>
          <a:off x="611189" y="1623352"/>
          <a:ext cx="8859572" cy="52351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12383203"/>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179</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Q17-2.</a:t>
            </a:r>
            <a:r>
              <a:rPr lang="ja-JP" altLang="en-US" sz="2065" b="1" dirty="0">
                <a:latin typeface="MS UI Gothic" panose="020B0600070205080204" pitchFamily="50" charset="-128"/>
                <a:ea typeface="MS UI Gothic" panose="020B0600070205080204" pitchFamily="50" charset="-128"/>
              </a:rPr>
              <a:t>委託開発を実施している組織の課題（クロス集計）</a:t>
            </a:r>
          </a:p>
        </p:txBody>
      </p:sp>
      <p:sp>
        <p:nvSpPr>
          <p:cNvPr id="6" name="テキスト ボックス 5"/>
          <p:cNvSpPr txBox="1"/>
          <p:nvPr/>
        </p:nvSpPr>
        <p:spPr>
          <a:xfrm>
            <a:off x="515394" y="750100"/>
            <a:ext cx="9028230" cy="738664"/>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a:p>
            <a:r>
              <a:rPr lang="ja-JP" altLang="en-US" sz="1400" dirty="0"/>
              <a:t>クロス集計の軸：</a:t>
            </a:r>
            <a:r>
              <a:rPr lang="en-US" altLang="ja-JP" sz="1400" dirty="0"/>
              <a:t>AI</a:t>
            </a:r>
            <a:r>
              <a:rPr lang="ja-JP" altLang="en-US" sz="1400" dirty="0"/>
              <a:t>取り組みの有無</a:t>
            </a:r>
            <a:endParaRPr lang="en-US" altLang="ja-JP" sz="1400" dirty="0"/>
          </a:p>
          <a:p>
            <a:r>
              <a:rPr lang="ja-JP" altLang="en-US" sz="1400" dirty="0"/>
              <a:t>集計方法：「</a:t>
            </a:r>
            <a:r>
              <a:rPr lang="en-US" altLang="ja-JP" sz="1400" dirty="0"/>
              <a:t>1</a:t>
            </a:r>
            <a:r>
              <a:rPr lang="ja-JP" altLang="en-US" sz="1400" dirty="0"/>
              <a:t>番目」で選択された数が多かった上位</a:t>
            </a:r>
            <a:r>
              <a:rPr lang="en-US" altLang="ja-JP" sz="1400" dirty="0"/>
              <a:t>7</a:t>
            </a:r>
            <a:r>
              <a:rPr lang="ja-JP" altLang="en-US" sz="1400" dirty="0"/>
              <a:t>項目を表示</a:t>
            </a:r>
          </a:p>
        </p:txBody>
      </p:sp>
      <p:graphicFrame>
        <p:nvGraphicFramePr>
          <p:cNvPr id="8" name="グラフ 7"/>
          <p:cNvGraphicFramePr>
            <a:graphicFrameLocks/>
          </p:cNvGraphicFramePr>
          <p:nvPr>
            <p:extLst>
              <p:ext uri="{D42A27DB-BD31-4B8C-83A1-F6EECF244321}">
                <p14:modId xmlns:p14="http://schemas.microsoft.com/office/powerpoint/2010/main" val="2375585891"/>
              </p:ext>
            </p:extLst>
          </p:nvPr>
        </p:nvGraphicFramePr>
        <p:xfrm>
          <a:off x="899220" y="1597765"/>
          <a:ext cx="8644404" cy="5039999"/>
        </p:xfrm>
        <a:graphic>
          <a:graphicData uri="http://schemas.openxmlformats.org/drawingml/2006/chart">
            <c:chart xmlns:c="http://schemas.openxmlformats.org/drawingml/2006/chart" xmlns:r="http://schemas.openxmlformats.org/officeDocument/2006/relationships" r:id="rId3"/>
          </a:graphicData>
        </a:graphic>
      </p:graphicFrame>
      <p:pic>
        <p:nvPicPr>
          <p:cNvPr id="5" name="図 4"/>
          <p:cNvPicPr>
            <a:picLocks noChangeAspect="1"/>
          </p:cNvPicPr>
          <p:nvPr/>
        </p:nvPicPr>
        <p:blipFill>
          <a:blip r:embed="rId4"/>
          <a:stretch>
            <a:fillRect/>
          </a:stretch>
        </p:blipFill>
        <p:spPr>
          <a:xfrm>
            <a:off x="7235924" y="4698256"/>
            <a:ext cx="1695321" cy="1637484"/>
          </a:xfrm>
          <a:prstGeom prst="rect">
            <a:avLst/>
          </a:prstGeom>
        </p:spPr>
      </p:pic>
    </p:spTree>
    <p:extLst>
      <p:ext uri="{BB962C8B-B14F-4D97-AF65-F5344CB8AC3E}">
        <p14:creationId xmlns:p14="http://schemas.microsoft.com/office/powerpoint/2010/main" val="1223940034"/>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180</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Q17-2.</a:t>
            </a:r>
            <a:r>
              <a:rPr lang="ja-JP" altLang="en-US" sz="2065" b="1" dirty="0">
                <a:latin typeface="MS UI Gothic" panose="020B0600070205080204" pitchFamily="50" charset="-128"/>
                <a:ea typeface="MS UI Gothic" panose="020B0600070205080204" pitchFamily="50" charset="-128"/>
              </a:rPr>
              <a:t>委託開発を実施している組織の課題（クロス集計）</a:t>
            </a:r>
          </a:p>
        </p:txBody>
      </p:sp>
      <p:sp>
        <p:nvSpPr>
          <p:cNvPr id="6" name="テキスト ボックス 5"/>
          <p:cNvSpPr txBox="1"/>
          <p:nvPr/>
        </p:nvSpPr>
        <p:spPr>
          <a:xfrm>
            <a:off x="515394" y="750100"/>
            <a:ext cx="9028230" cy="738664"/>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a:p>
            <a:r>
              <a:rPr lang="ja-JP" altLang="en-US" sz="1400" dirty="0"/>
              <a:t>クロス集計の軸：</a:t>
            </a:r>
            <a:r>
              <a:rPr lang="en-US" altLang="ja-JP" sz="1400" dirty="0"/>
              <a:t>DX</a:t>
            </a:r>
            <a:r>
              <a:rPr lang="ja-JP" altLang="en-US" sz="1400" dirty="0"/>
              <a:t>取り組みの有無</a:t>
            </a:r>
            <a:endParaRPr lang="en-US" altLang="ja-JP" sz="1400" dirty="0"/>
          </a:p>
          <a:p>
            <a:r>
              <a:rPr lang="ja-JP" altLang="en-US" sz="1400" dirty="0"/>
              <a:t>集計方法：「</a:t>
            </a:r>
            <a:r>
              <a:rPr lang="en-US" altLang="ja-JP" sz="1400" dirty="0"/>
              <a:t>1</a:t>
            </a:r>
            <a:r>
              <a:rPr lang="ja-JP" altLang="en-US" sz="1400" dirty="0"/>
              <a:t>番目」で選択された数が多かった上位</a:t>
            </a:r>
            <a:r>
              <a:rPr lang="en-US" altLang="ja-JP" sz="1400" dirty="0"/>
              <a:t>7</a:t>
            </a:r>
            <a:r>
              <a:rPr lang="ja-JP" altLang="en-US" sz="1400" dirty="0"/>
              <a:t>項目を表示</a:t>
            </a:r>
          </a:p>
        </p:txBody>
      </p:sp>
      <p:graphicFrame>
        <p:nvGraphicFramePr>
          <p:cNvPr id="8" name="グラフ 7"/>
          <p:cNvGraphicFramePr>
            <a:graphicFrameLocks/>
          </p:cNvGraphicFramePr>
          <p:nvPr>
            <p:extLst>
              <p:ext uri="{D42A27DB-BD31-4B8C-83A1-F6EECF244321}">
                <p14:modId xmlns:p14="http://schemas.microsoft.com/office/powerpoint/2010/main" val="3579589801"/>
              </p:ext>
            </p:extLst>
          </p:nvPr>
        </p:nvGraphicFramePr>
        <p:xfrm>
          <a:off x="899220" y="1570901"/>
          <a:ext cx="8644404" cy="4639243"/>
        </p:xfrm>
        <a:graphic>
          <a:graphicData uri="http://schemas.openxmlformats.org/drawingml/2006/chart">
            <c:chart xmlns:c="http://schemas.openxmlformats.org/drawingml/2006/chart" xmlns:r="http://schemas.openxmlformats.org/officeDocument/2006/relationships" r:id="rId3"/>
          </a:graphicData>
        </a:graphic>
      </p:graphicFrame>
      <p:pic>
        <p:nvPicPr>
          <p:cNvPr id="3" name="図 2"/>
          <p:cNvPicPr>
            <a:picLocks noChangeAspect="1"/>
          </p:cNvPicPr>
          <p:nvPr/>
        </p:nvPicPr>
        <p:blipFill>
          <a:blip r:embed="rId4"/>
          <a:stretch>
            <a:fillRect/>
          </a:stretch>
        </p:blipFill>
        <p:spPr>
          <a:xfrm>
            <a:off x="7235924" y="4266208"/>
            <a:ext cx="1722518" cy="1637484"/>
          </a:xfrm>
          <a:prstGeom prst="rect">
            <a:avLst/>
          </a:prstGeom>
        </p:spPr>
      </p:pic>
    </p:spTree>
    <p:extLst>
      <p:ext uri="{BB962C8B-B14F-4D97-AF65-F5344CB8AC3E}">
        <p14:creationId xmlns:p14="http://schemas.microsoft.com/office/powerpoint/2010/main" val="1130430480"/>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181</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07893"/>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Q17-3.</a:t>
            </a:r>
            <a:r>
              <a:rPr lang="ja-JP" altLang="en-US" sz="2065" b="1" dirty="0">
                <a:latin typeface="MS UI Gothic" panose="020B0600070205080204" pitchFamily="50" charset="-128"/>
                <a:ea typeface="MS UI Gothic" panose="020B0600070205080204" pitchFamily="50" charset="-128"/>
              </a:rPr>
              <a:t>受託開発を実施している組織の課題</a:t>
            </a:r>
          </a:p>
        </p:txBody>
      </p:sp>
      <p:sp>
        <p:nvSpPr>
          <p:cNvPr id="5" name="テキスト ボックス 4"/>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エンドユーザー、</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r>
              <a:rPr lang="en-US" altLang="ja-JP" sz="1400" dirty="0"/>
              <a:t>F.</a:t>
            </a:r>
            <a:r>
              <a:rPr lang="ja-JP" altLang="en-US" sz="1400" dirty="0"/>
              <a:t>その他</a:t>
            </a:r>
            <a:endParaRPr lang="en-US" altLang="ja-JP" sz="1400" dirty="0"/>
          </a:p>
        </p:txBody>
      </p:sp>
      <p:graphicFrame>
        <p:nvGraphicFramePr>
          <p:cNvPr id="7" name="グラフ 6"/>
          <p:cNvGraphicFramePr>
            <a:graphicFrameLocks/>
          </p:cNvGraphicFramePr>
          <p:nvPr>
            <p:extLst>
              <p:ext uri="{D42A27DB-BD31-4B8C-83A1-F6EECF244321}">
                <p14:modId xmlns:p14="http://schemas.microsoft.com/office/powerpoint/2010/main" val="857108691"/>
              </p:ext>
            </p:extLst>
          </p:nvPr>
        </p:nvGraphicFramePr>
        <p:xfrm>
          <a:off x="988509" y="1440144"/>
          <a:ext cx="8462381" cy="450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37859825"/>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182</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Q17-3.</a:t>
            </a:r>
            <a:r>
              <a:rPr lang="ja-JP" altLang="en-US" sz="2065" b="1" dirty="0">
                <a:latin typeface="MS UI Gothic" panose="020B0600070205080204" pitchFamily="50" charset="-128"/>
                <a:ea typeface="MS UI Gothic" panose="020B0600070205080204" pitchFamily="50" charset="-128"/>
              </a:rPr>
              <a:t>受託開発を実施している組織の課題</a:t>
            </a:r>
            <a:r>
              <a:rPr lang="zh-TW" altLang="en-US" sz="2065" b="1" dirty="0">
                <a:latin typeface="MS UI Gothic" panose="020B0600070205080204" pitchFamily="50" charset="-128"/>
                <a:ea typeface="MS UI Gothic" panose="020B0600070205080204" pitchFamily="50" charset="-128"/>
              </a:rPr>
              <a:t>　産業構造区分別</a:t>
            </a:r>
            <a:endParaRPr lang="ja-JP" altLang="en-US" sz="2065" b="1" dirty="0">
              <a:latin typeface="MS UI Gothic" panose="020B0600070205080204" pitchFamily="50" charset="-128"/>
              <a:ea typeface="MS UI Gothic" panose="020B0600070205080204" pitchFamily="50" charset="-128"/>
            </a:endParaRPr>
          </a:p>
        </p:txBody>
      </p:sp>
      <p:sp>
        <p:nvSpPr>
          <p:cNvPr id="6" name="テキスト ボックス 5"/>
          <p:cNvSpPr txBox="1"/>
          <p:nvPr/>
        </p:nvSpPr>
        <p:spPr>
          <a:xfrm>
            <a:off x="515394" y="750100"/>
            <a:ext cx="9390226" cy="738664"/>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エンドユーザー、</a:t>
            </a:r>
            <a:r>
              <a:rPr lang="en-US" altLang="ja-JP" sz="1400" dirty="0"/>
              <a:t> 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a:p>
            <a:r>
              <a:rPr lang="ja-JP" altLang="en-US" sz="1400" dirty="0"/>
              <a:t>集計方法：「</a:t>
            </a:r>
            <a:r>
              <a:rPr lang="en-US" altLang="ja-JP" sz="1400" dirty="0"/>
              <a:t>1</a:t>
            </a:r>
            <a:r>
              <a:rPr lang="ja-JP" altLang="en-US" sz="1400" dirty="0"/>
              <a:t>番目」で選択された数が多かった上位</a:t>
            </a:r>
            <a:r>
              <a:rPr lang="en-US" altLang="ja-JP" sz="1400" dirty="0"/>
              <a:t>10</a:t>
            </a:r>
            <a:r>
              <a:rPr lang="ja-JP" altLang="en-US" sz="1400" dirty="0"/>
              <a:t>項目を表示</a:t>
            </a:r>
            <a:endParaRPr lang="en-US" altLang="ja-JP" sz="1400" dirty="0"/>
          </a:p>
          <a:p>
            <a:r>
              <a:rPr lang="en-US" altLang="ja-JP" sz="1400" dirty="0"/>
              <a:t>※</a:t>
            </a:r>
            <a:r>
              <a:rPr lang="ja-JP" altLang="en-US" sz="1400" dirty="0"/>
              <a:t>全体の集計で、当てはまり順の</a:t>
            </a:r>
            <a:r>
              <a:rPr lang="en-US" altLang="ja-JP" sz="1400" dirty="0"/>
              <a:t>1</a:t>
            </a:r>
            <a:r>
              <a:rPr lang="ja-JP" altLang="en-US" sz="1400" dirty="0"/>
              <a:t>番目として回答された件数が多い順に表示（数字は順位を表す）</a:t>
            </a:r>
            <a:endParaRPr lang="en-US" altLang="ja-JP" sz="1400" dirty="0"/>
          </a:p>
        </p:txBody>
      </p:sp>
      <p:graphicFrame>
        <p:nvGraphicFramePr>
          <p:cNvPr id="8" name="グラフ 7"/>
          <p:cNvGraphicFramePr>
            <a:graphicFrameLocks/>
          </p:cNvGraphicFramePr>
          <p:nvPr>
            <p:extLst>
              <p:ext uri="{D42A27DB-BD31-4B8C-83A1-F6EECF244321}">
                <p14:modId xmlns:p14="http://schemas.microsoft.com/office/powerpoint/2010/main" val="2037619701"/>
              </p:ext>
            </p:extLst>
          </p:nvPr>
        </p:nvGraphicFramePr>
        <p:xfrm>
          <a:off x="899220" y="1570901"/>
          <a:ext cx="8644403" cy="56557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77077641"/>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183</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Q17-2.</a:t>
            </a:r>
            <a:r>
              <a:rPr lang="ja-JP" altLang="en-US" sz="2065" b="1" dirty="0">
                <a:latin typeface="MS UI Gothic" panose="020B0600070205080204" pitchFamily="50" charset="-128"/>
                <a:ea typeface="MS UI Gothic" panose="020B0600070205080204" pitchFamily="50" charset="-128"/>
              </a:rPr>
              <a:t>受託開発を実施している組織の課題（クロス集計）</a:t>
            </a:r>
          </a:p>
        </p:txBody>
      </p:sp>
      <p:sp>
        <p:nvSpPr>
          <p:cNvPr id="6" name="テキスト ボックス 5"/>
          <p:cNvSpPr txBox="1"/>
          <p:nvPr/>
        </p:nvSpPr>
        <p:spPr>
          <a:xfrm>
            <a:off x="515394" y="750100"/>
            <a:ext cx="9028230" cy="738664"/>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a:p>
            <a:r>
              <a:rPr lang="ja-JP" altLang="en-US" sz="1400" dirty="0"/>
              <a:t>クロス集計の軸：従業員数</a:t>
            </a:r>
            <a:endParaRPr lang="en-US" altLang="ja-JP" sz="1400" dirty="0"/>
          </a:p>
          <a:p>
            <a:r>
              <a:rPr lang="ja-JP" altLang="en-US" sz="1400" dirty="0"/>
              <a:t>集計方法：</a:t>
            </a:r>
            <a:r>
              <a:rPr lang="en-US" altLang="ja-JP" sz="1400" dirty="0"/>
              <a:t>1</a:t>
            </a:r>
            <a:r>
              <a:rPr lang="ja-JP" altLang="en-US" sz="1400" dirty="0"/>
              <a:t>番目までの回答の上位７項目のみ表示</a:t>
            </a:r>
          </a:p>
        </p:txBody>
      </p:sp>
      <p:graphicFrame>
        <p:nvGraphicFramePr>
          <p:cNvPr id="7" name="グラフ 6"/>
          <p:cNvGraphicFramePr>
            <a:graphicFrameLocks/>
          </p:cNvGraphicFramePr>
          <p:nvPr>
            <p:extLst>
              <p:ext uri="{D42A27DB-BD31-4B8C-83A1-F6EECF244321}">
                <p14:modId xmlns:p14="http://schemas.microsoft.com/office/powerpoint/2010/main" val="1049594957"/>
              </p:ext>
            </p:extLst>
          </p:nvPr>
        </p:nvGraphicFramePr>
        <p:xfrm>
          <a:off x="323156" y="1745927"/>
          <a:ext cx="9220468" cy="5480757"/>
        </p:xfrm>
        <a:graphic>
          <a:graphicData uri="http://schemas.openxmlformats.org/drawingml/2006/chart">
            <c:chart xmlns:c="http://schemas.openxmlformats.org/drawingml/2006/chart" xmlns:r="http://schemas.openxmlformats.org/officeDocument/2006/relationships" r:id="rId3"/>
          </a:graphicData>
        </a:graphic>
      </p:graphicFrame>
      <p:pic>
        <p:nvPicPr>
          <p:cNvPr id="3" name="図 2"/>
          <p:cNvPicPr>
            <a:picLocks noChangeAspect="1"/>
          </p:cNvPicPr>
          <p:nvPr/>
        </p:nvPicPr>
        <p:blipFill>
          <a:blip r:embed="rId4"/>
          <a:stretch>
            <a:fillRect/>
          </a:stretch>
        </p:blipFill>
        <p:spPr>
          <a:xfrm>
            <a:off x="7235924" y="4914280"/>
            <a:ext cx="1931034" cy="1637484"/>
          </a:xfrm>
          <a:prstGeom prst="rect">
            <a:avLst/>
          </a:prstGeom>
        </p:spPr>
      </p:pic>
    </p:spTree>
    <p:extLst>
      <p:ext uri="{BB962C8B-B14F-4D97-AF65-F5344CB8AC3E}">
        <p14:creationId xmlns:p14="http://schemas.microsoft.com/office/powerpoint/2010/main" val="987453025"/>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184</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Q17-2.</a:t>
            </a:r>
            <a:r>
              <a:rPr lang="ja-JP" altLang="en-US" sz="2065" b="1" dirty="0">
                <a:latin typeface="MS UI Gothic" panose="020B0600070205080204" pitchFamily="50" charset="-128"/>
                <a:ea typeface="MS UI Gothic" panose="020B0600070205080204" pitchFamily="50" charset="-128"/>
              </a:rPr>
              <a:t>受託開発を実施している組織の課題（クロス集計）</a:t>
            </a:r>
          </a:p>
        </p:txBody>
      </p:sp>
      <p:sp>
        <p:nvSpPr>
          <p:cNvPr id="6" name="テキスト ボックス 5"/>
          <p:cNvSpPr txBox="1"/>
          <p:nvPr/>
        </p:nvSpPr>
        <p:spPr>
          <a:xfrm>
            <a:off x="515394" y="750100"/>
            <a:ext cx="9028230" cy="738664"/>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a:p>
            <a:r>
              <a:rPr lang="ja-JP" altLang="en-US" sz="1400" dirty="0"/>
              <a:t>クロス集計の軸：</a:t>
            </a:r>
            <a:r>
              <a:rPr lang="en-US" altLang="ja-JP" sz="1400" dirty="0"/>
              <a:t>IoT</a:t>
            </a:r>
            <a:r>
              <a:rPr lang="ja-JP" altLang="en-US" sz="1400" dirty="0"/>
              <a:t>事業分野の有無</a:t>
            </a:r>
            <a:endParaRPr lang="en-US" altLang="ja-JP" sz="1400" dirty="0"/>
          </a:p>
          <a:p>
            <a:r>
              <a:rPr lang="ja-JP" altLang="en-US" sz="1400" dirty="0"/>
              <a:t>集計方法：「</a:t>
            </a:r>
            <a:r>
              <a:rPr lang="en-US" altLang="ja-JP" sz="1400" dirty="0"/>
              <a:t>1</a:t>
            </a:r>
            <a:r>
              <a:rPr lang="ja-JP" altLang="en-US" sz="1400" dirty="0"/>
              <a:t>番目」で選択された数が多かった上位</a:t>
            </a:r>
            <a:r>
              <a:rPr lang="en-US" altLang="ja-JP" sz="1400" dirty="0"/>
              <a:t>7</a:t>
            </a:r>
            <a:r>
              <a:rPr lang="ja-JP" altLang="en-US" sz="1400" dirty="0"/>
              <a:t>項目を表示</a:t>
            </a:r>
          </a:p>
        </p:txBody>
      </p:sp>
      <p:graphicFrame>
        <p:nvGraphicFramePr>
          <p:cNvPr id="7" name="グラフ 6"/>
          <p:cNvGraphicFramePr>
            <a:graphicFrameLocks/>
          </p:cNvGraphicFramePr>
          <p:nvPr>
            <p:extLst>
              <p:ext uri="{D42A27DB-BD31-4B8C-83A1-F6EECF244321}">
                <p14:modId xmlns:p14="http://schemas.microsoft.com/office/powerpoint/2010/main" val="3775066103"/>
              </p:ext>
            </p:extLst>
          </p:nvPr>
        </p:nvGraphicFramePr>
        <p:xfrm>
          <a:off x="1259259" y="1570900"/>
          <a:ext cx="8284365" cy="5423309"/>
        </p:xfrm>
        <a:graphic>
          <a:graphicData uri="http://schemas.openxmlformats.org/drawingml/2006/chart">
            <c:chart xmlns:c="http://schemas.openxmlformats.org/drawingml/2006/chart" xmlns:r="http://schemas.openxmlformats.org/officeDocument/2006/relationships" r:id="rId3"/>
          </a:graphicData>
        </a:graphic>
      </p:graphicFrame>
      <p:pic>
        <p:nvPicPr>
          <p:cNvPr id="5" name="図 4"/>
          <p:cNvPicPr>
            <a:picLocks noChangeAspect="1"/>
          </p:cNvPicPr>
          <p:nvPr/>
        </p:nvPicPr>
        <p:blipFill>
          <a:blip r:embed="rId4"/>
          <a:stretch>
            <a:fillRect/>
          </a:stretch>
        </p:blipFill>
        <p:spPr>
          <a:xfrm>
            <a:off x="7235924" y="5058296"/>
            <a:ext cx="1749716" cy="1637484"/>
          </a:xfrm>
          <a:prstGeom prst="rect">
            <a:avLst/>
          </a:prstGeom>
        </p:spPr>
      </p:pic>
    </p:spTree>
    <p:extLst>
      <p:ext uri="{BB962C8B-B14F-4D97-AF65-F5344CB8AC3E}">
        <p14:creationId xmlns:p14="http://schemas.microsoft.com/office/powerpoint/2010/main" val="40893332"/>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185</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Q17-2.</a:t>
            </a:r>
            <a:r>
              <a:rPr lang="ja-JP" altLang="en-US" sz="2065" b="1" dirty="0">
                <a:latin typeface="MS UI Gothic" panose="020B0600070205080204" pitchFamily="50" charset="-128"/>
                <a:ea typeface="MS UI Gothic" panose="020B0600070205080204" pitchFamily="50" charset="-128"/>
              </a:rPr>
              <a:t>受託開発を実施している組織の課題（クロス集計）</a:t>
            </a:r>
          </a:p>
        </p:txBody>
      </p:sp>
      <p:sp>
        <p:nvSpPr>
          <p:cNvPr id="6" name="テキスト ボックス 5"/>
          <p:cNvSpPr txBox="1"/>
          <p:nvPr/>
        </p:nvSpPr>
        <p:spPr>
          <a:xfrm>
            <a:off x="515394" y="750100"/>
            <a:ext cx="9028230" cy="738664"/>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a:p>
            <a:r>
              <a:rPr lang="ja-JP" altLang="en-US" sz="1400" dirty="0"/>
              <a:t>クロス集計の軸：</a:t>
            </a:r>
            <a:r>
              <a:rPr lang="en-US" altLang="ja-JP" sz="1400" dirty="0"/>
              <a:t>AI</a:t>
            </a:r>
            <a:r>
              <a:rPr lang="ja-JP" altLang="en-US" sz="1400" dirty="0"/>
              <a:t>取り組みの有無</a:t>
            </a:r>
            <a:endParaRPr lang="en-US" altLang="ja-JP" sz="1400" dirty="0"/>
          </a:p>
          <a:p>
            <a:r>
              <a:rPr lang="ja-JP" altLang="en-US" sz="1400" dirty="0"/>
              <a:t>集計方法：「</a:t>
            </a:r>
            <a:r>
              <a:rPr lang="en-US" altLang="ja-JP" sz="1400" dirty="0"/>
              <a:t>1</a:t>
            </a:r>
            <a:r>
              <a:rPr lang="ja-JP" altLang="en-US" sz="1400" dirty="0"/>
              <a:t>番目」で選択された数が多かった上位</a:t>
            </a:r>
            <a:r>
              <a:rPr lang="en-US" altLang="ja-JP" sz="1400" dirty="0"/>
              <a:t>7</a:t>
            </a:r>
            <a:r>
              <a:rPr lang="ja-JP" altLang="en-US" sz="1400" dirty="0"/>
              <a:t>項目を表示</a:t>
            </a:r>
          </a:p>
        </p:txBody>
      </p:sp>
      <p:graphicFrame>
        <p:nvGraphicFramePr>
          <p:cNvPr id="9" name="グラフ 8"/>
          <p:cNvGraphicFramePr>
            <a:graphicFrameLocks/>
          </p:cNvGraphicFramePr>
          <p:nvPr>
            <p:extLst>
              <p:ext uri="{D42A27DB-BD31-4B8C-83A1-F6EECF244321}">
                <p14:modId xmlns:p14="http://schemas.microsoft.com/office/powerpoint/2010/main" val="1596609549"/>
              </p:ext>
            </p:extLst>
          </p:nvPr>
        </p:nvGraphicFramePr>
        <p:xfrm>
          <a:off x="1331268" y="1581436"/>
          <a:ext cx="8212356" cy="5412774"/>
        </p:xfrm>
        <a:graphic>
          <a:graphicData uri="http://schemas.openxmlformats.org/drawingml/2006/chart">
            <c:chart xmlns:c="http://schemas.openxmlformats.org/drawingml/2006/chart" xmlns:r="http://schemas.openxmlformats.org/officeDocument/2006/relationships" r:id="rId3"/>
          </a:graphicData>
        </a:graphic>
      </p:graphicFrame>
      <p:pic>
        <p:nvPicPr>
          <p:cNvPr id="3" name="図 2"/>
          <p:cNvPicPr>
            <a:picLocks noChangeAspect="1"/>
          </p:cNvPicPr>
          <p:nvPr/>
        </p:nvPicPr>
        <p:blipFill>
          <a:blip r:embed="rId4"/>
          <a:stretch>
            <a:fillRect/>
          </a:stretch>
        </p:blipFill>
        <p:spPr>
          <a:xfrm>
            <a:off x="7379940" y="5130304"/>
            <a:ext cx="1695321" cy="1637484"/>
          </a:xfrm>
          <a:prstGeom prst="rect">
            <a:avLst/>
          </a:prstGeom>
        </p:spPr>
      </p:pic>
    </p:spTree>
    <p:extLst>
      <p:ext uri="{BB962C8B-B14F-4D97-AF65-F5344CB8AC3E}">
        <p14:creationId xmlns:p14="http://schemas.microsoft.com/office/powerpoint/2010/main" val="2491655794"/>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186</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Q17-2.</a:t>
            </a:r>
            <a:r>
              <a:rPr lang="ja-JP" altLang="en-US" sz="2065" b="1" dirty="0">
                <a:latin typeface="MS UI Gothic" panose="020B0600070205080204" pitchFamily="50" charset="-128"/>
                <a:ea typeface="MS UI Gothic" panose="020B0600070205080204" pitchFamily="50" charset="-128"/>
              </a:rPr>
              <a:t>受託開発を実施している組織の課題（クロス集計）</a:t>
            </a:r>
          </a:p>
        </p:txBody>
      </p:sp>
      <p:sp>
        <p:nvSpPr>
          <p:cNvPr id="6" name="テキスト ボックス 5"/>
          <p:cNvSpPr txBox="1"/>
          <p:nvPr/>
        </p:nvSpPr>
        <p:spPr>
          <a:xfrm>
            <a:off x="515394" y="750100"/>
            <a:ext cx="9028230" cy="738664"/>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a:p>
            <a:r>
              <a:rPr lang="ja-JP" altLang="en-US" sz="1400" dirty="0"/>
              <a:t>クロス集計の軸：</a:t>
            </a:r>
            <a:r>
              <a:rPr lang="en-US" altLang="ja-JP" sz="1400" dirty="0"/>
              <a:t>DX</a:t>
            </a:r>
            <a:r>
              <a:rPr lang="ja-JP" altLang="en-US" sz="1400" dirty="0"/>
              <a:t>取り組みの有無</a:t>
            </a:r>
            <a:endParaRPr lang="en-US" altLang="ja-JP" sz="1400" dirty="0"/>
          </a:p>
          <a:p>
            <a:r>
              <a:rPr lang="ja-JP" altLang="en-US" sz="1400" dirty="0"/>
              <a:t>集計方法：「</a:t>
            </a:r>
            <a:r>
              <a:rPr lang="en-US" altLang="ja-JP" sz="1400" dirty="0"/>
              <a:t>1</a:t>
            </a:r>
            <a:r>
              <a:rPr lang="ja-JP" altLang="en-US" sz="1400" dirty="0"/>
              <a:t>番目」で選択された数が多かった上位</a:t>
            </a:r>
            <a:r>
              <a:rPr lang="en-US" altLang="ja-JP" sz="1400" dirty="0"/>
              <a:t>7</a:t>
            </a:r>
            <a:r>
              <a:rPr lang="ja-JP" altLang="en-US" sz="1400" dirty="0"/>
              <a:t>項目を表示</a:t>
            </a:r>
          </a:p>
        </p:txBody>
      </p:sp>
      <p:graphicFrame>
        <p:nvGraphicFramePr>
          <p:cNvPr id="7" name="グラフ 6"/>
          <p:cNvGraphicFramePr>
            <a:graphicFrameLocks/>
          </p:cNvGraphicFramePr>
          <p:nvPr>
            <p:extLst>
              <p:ext uri="{D42A27DB-BD31-4B8C-83A1-F6EECF244321}">
                <p14:modId xmlns:p14="http://schemas.microsoft.com/office/powerpoint/2010/main" val="3698534597"/>
              </p:ext>
            </p:extLst>
          </p:nvPr>
        </p:nvGraphicFramePr>
        <p:xfrm>
          <a:off x="515394" y="1570900"/>
          <a:ext cx="9028230" cy="5655785"/>
        </p:xfrm>
        <a:graphic>
          <a:graphicData uri="http://schemas.openxmlformats.org/drawingml/2006/chart">
            <c:chart xmlns:c="http://schemas.openxmlformats.org/drawingml/2006/chart" xmlns:r="http://schemas.openxmlformats.org/officeDocument/2006/relationships" r:id="rId3"/>
          </a:graphicData>
        </a:graphic>
      </p:graphicFrame>
      <p:pic>
        <p:nvPicPr>
          <p:cNvPr id="3" name="図 2"/>
          <p:cNvPicPr>
            <a:picLocks noChangeAspect="1"/>
          </p:cNvPicPr>
          <p:nvPr/>
        </p:nvPicPr>
        <p:blipFill>
          <a:blip r:embed="rId4"/>
          <a:stretch>
            <a:fillRect/>
          </a:stretch>
        </p:blipFill>
        <p:spPr>
          <a:xfrm>
            <a:off x="7140845" y="4914280"/>
            <a:ext cx="1722518" cy="1637484"/>
          </a:xfrm>
          <a:prstGeom prst="rect">
            <a:avLst/>
          </a:prstGeom>
        </p:spPr>
      </p:pic>
    </p:spTree>
    <p:extLst>
      <p:ext uri="{BB962C8B-B14F-4D97-AF65-F5344CB8AC3E}">
        <p14:creationId xmlns:p14="http://schemas.microsoft.com/office/powerpoint/2010/main" val="3920993553"/>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BFB1F43-6F2E-4538-AABB-23AEDF146290}" type="slidenum">
              <a:rPr lang="ja-JP" altLang="en-US" smtClean="0"/>
              <a:pPr/>
              <a:t>187</a:t>
            </a:fld>
            <a:endParaRPr lang="ja-JP" altLang="en-US" dirty="0"/>
          </a:p>
        </p:txBody>
      </p:sp>
      <p:sp>
        <p:nvSpPr>
          <p:cNvPr id="3" name="テキスト ボックス 2"/>
          <p:cNvSpPr txBox="1"/>
          <p:nvPr/>
        </p:nvSpPr>
        <p:spPr>
          <a:xfrm>
            <a:off x="971228" y="3042072"/>
            <a:ext cx="8640000" cy="1077218"/>
          </a:xfrm>
          <a:prstGeom prst="rect">
            <a:avLst/>
          </a:prstGeom>
          <a:noFill/>
        </p:spPr>
        <p:txBody>
          <a:bodyPr wrap="square" rtlCol="0">
            <a:spAutoFit/>
          </a:bodyPr>
          <a:lstStyle/>
          <a:p>
            <a:r>
              <a:rPr lang="en-US" altLang="ja-JP" sz="3200" dirty="0"/>
              <a:t>5. </a:t>
            </a:r>
            <a:r>
              <a:rPr lang="ja-JP" altLang="en-US" sz="3200" dirty="0"/>
              <a:t>組込み</a:t>
            </a:r>
            <a:r>
              <a:rPr lang="en-US" altLang="ja-JP" sz="3200" dirty="0"/>
              <a:t>/IoT</a:t>
            </a:r>
            <a:r>
              <a:rPr lang="ja-JP" altLang="en-US" sz="3200" dirty="0"/>
              <a:t>に係るシステムの「要素技術／開発技術／運用技術」の高度化に関する取り組み</a:t>
            </a:r>
            <a:endParaRPr kumimoji="1" lang="ja-JP" altLang="en-US" sz="3200" dirty="0"/>
          </a:p>
        </p:txBody>
      </p:sp>
    </p:spTree>
    <p:extLst>
      <p:ext uri="{BB962C8B-B14F-4D97-AF65-F5344CB8AC3E}">
        <p14:creationId xmlns:p14="http://schemas.microsoft.com/office/powerpoint/2010/main" val="2853594797"/>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188</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07893"/>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Q18.</a:t>
            </a:r>
            <a:r>
              <a:rPr lang="ja-JP" altLang="en-US" sz="2065" b="1" dirty="0">
                <a:latin typeface="MS UI Gothic" panose="020B0600070205080204" pitchFamily="50" charset="-128"/>
                <a:ea typeface="MS UI Gothic" panose="020B0600070205080204" pitchFamily="50" charset="-128"/>
              </a:rPr>
              <a:t>現時点で重要な技術・将来強化／新たに獲得したい技術</a:t>
            </a:r>
          </a:p>
        </p:txBody>
      </p:sp>
      <p:sp>
        <p:nvSpPr>
          <p:cNvPr id="5" name="テキスト ボックス 4"/>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エンドユーザー、</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r>
              <a:rPr lang="en-US" altLang="ja-JP" sz="1400" dirty="0"/>
              <a:t>F.</a:t>
            </a:r>
            <a:r>
              <a:rPr lang="ja-JP" altLang="en-US" sz="1400" dirty="0"/>
              <a:t>その他</a:t>
            </a:r>
            <a:endParaRPr lang="en-US" altLang="ja-JP" sz="1400" dirty="0"/>
          </a:p>
        </p:txBody>
      </p:sp>
      <p:graphicFrame>
        <p:nvGraphicFramePr>
          <p:cNvPr id="8" name="グラフ 7"/>
          <p:cNvGraphicFramePr>
            <a:graphicFrameLocks/>
          </p:cNvGraphicFramePr>
          <p:nvPr>
            <p:extLst>
              <p:ext uri="{D42A27DB-BD31-4B8C-83A1-F6EECF244321}">
                <p14:modId xmlns:p14="http://schemas.microsoft.com/office/powerpoint/2010/main" val="3924727593"/>
              </p:ext>
            </p:extLst>
          </p:nvPr>
        </p:nvGraphicFramePr>
        <p:xfrm>
          <a:off x="4211588" y="1302190"/>
          <a:ext cx="5040560" cy="540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グラフ 8"/>
          <p:cNvGraphicFramePr>
            <a:graphicFrameLocks/>
          </p:cNvGraphicFramePr>
          <p:nvPr>
            <p:extLst>
              <p:ext uri="{D42A27DB-BD31-4B8C-83A1-F6EECF244321}">
                <p14:modId xmlns:p14="http://schemas.microsoft.com/office/powerpoint/2010/main" val="1914147537"/>
              </p:ext>
            </p:extLst>
          </p:nvPr>
        </p:nvGraphicFramePr>
        <p:xfrm>
          <a:off x="899220" y="1302190"/>
          <a:ext cx="3420000" cy="540000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065885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18</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07893"/>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Q3-1.</a:t>
            </a:r>
            <a:r>
              <a:rPr lang="ja-JP" altLang="en-US" sz="2065" b="1" dirty="0">
                <a:latin typeface="MS UI Gothic" panose="020B0600070205080204" pitchFamily="50" charset="-128"/>
                <a:ea typeface="MS UI Gothic" panose="020B0600070205080204" pitchFamily="50" charset="-128"/>
              </a:rPr>
              <a:t>回答者の立場</a:t>
            </a:r>
            <a:r>
              <a:rPr lang="zh-TW" altLang="en-US" sz="2065" b="1" dirty="0">
                <a:latin typeface="MS UI Gothic" panose="020B0600070205080204" pitchFamily="50" charset="-128"/>
                <a:ea typeface="MS UI Gothic" panose="020B0600070205080204" pitchFamily="50" charset="-128"/>
              </a:rPr>
              <a:t>　業態区分別</a:t>
            </a:r>
            <a:endParaRPr lang="ja-JP" altLang="en-US" sz="2065" b="1" dirty="0">
              <a:latin typeface="MS UI Gothic" panose="020B0600070205080204" pitchFamily="50" charset="-128"/>
              <a:ea typeface="MS UI Gothic" panose="020B0600070205080204" pitchFamily="50" charset="-128"/>
            </a:endParaRPr>
          </a:p>
        </p:txBody>
      </p:sp>
      <p:sp>
        <p:nvSpPr>
          <p:cNvPr id="6" name="テキスト ボックス 5"/>
          <p:cNvSpPr txBox="1"/>
          <p:nvPr/>
        </p:nvSpPr>
        <p:spPr>
          <a:xfrm>
            <a:off x="515394" y="750100"/>
            <a:ext cx="9240810" cy="523220"/>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エンドユーザー、</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r>
              <a:rPr lang="en-US" altLang="ja-JP" sz="1400" dirty="0"/>
              <a:t>F.</a:t>
            </a:r>
            <a:r>
              <a:rPr lang="ja-JP" altLang="en-US" sz="1400" dirty="0"/>
              <a:t>その他</a:t>
            </a:r>
            <a:endParaRPr lang="en-US" altLang="ja-JP" sz="1400" dirty="0"/>
          </a:p>
          <a:p>
            <a:r>
              <a:rPr lang="ja-JP" altLang="en-US" sz="1400" dirty="0"/>
              <a:t>クロス集計の軸：組込み</a:t>
            </a:r>
            <a:r>
              <a:rPr lang="en-US" altLang="ja-JP" sz="1400" dirty="0"/>
              <a:t>/IoT</a:t>
            </a:r>
            <a:r>
              <a:rPr lang="ja-JP" altLang="en-US" sz="1400" dirty="0"/>
              <a:t>産業における主な位置づけ</a:t>
            </a:r>
            <a:endParaRPr lang="en-US" altLang="ja-JP" sz="1400" dirty="0"/>
          </a:p>
        </p:txBody>
      </p:sp>
      <p:graphicFrame>
        <p:nvGraphicFramePr>
          <p:cNvPr id="7" name="オブジェクト 6"/>
          <p:cNvGraphicFramePr>
            <a:graphicFrameLocks noChangeAspect="1"/>
          </p:cNvGraphicFramePr>
          <p:nvPr>
            <p:extLst>
              <p:ext uri="{D42A27DB-BD31-4B8C-83A1-F6EECF244321}">
                <p14:modId xmlns:p14="http://schemas.microsoft.com/office/powerpoint/2010/main" val="1509583879"/>
              </p:ext>
            </p:extLst>
          </p:nvPr>
        </p:nvGraphicFramePr>
        <p:xfrm>
          <a:off x="804863" y="1601788"/>
          <a:ext cx="8334375" cy="5256212"/>
        </p:xfrm>
        <a:graphic>
          <a:graphicData uri="http://schemas.openxmlformats.org/presentationml/2006/ole">
            <mc:AlternateContent xmlns:mc="http://schemas.openxmlformats.org/markup-compatibility/2006">
              <mc:Choice xmlns:v="urn:schemas-microsoft-com:vml" Requires="v">
                <p:oleObj spid="_x0000_s1404" name="ワークシート" r:id="rId4" imgW="8334322" imgH="5876797" progId="Excel.Sheet.12">
                  <p:embed/>
                </p:oleObj>
              </mc:Choice>
              <mc:Fallback>
                <p:oleObj name="ワークシート" r:id="rId4" imgW="8334322" imgH="5876797" progId="Excel.Sheet.12">
                  <p:embed/>
                  <p:pic>
                    <p:nvPicPr>
                      <p:cNvPr id="0" name=""/>
                      <p:cNvPicPr/>
                      <p:nvPr/>
                    </p:nvPicPr>
                    <p:blipFill>
                      <a:blip r:embed="rId5"/>
                      <a:stretch>
                        <a:fillRect/>
                      </a:stretch>
                    </p:blipFill>
                    <p:spPr>
                      <a:xfrm>
                        <a:off x="804863" y="1601788"/>
                        <a:ext cx="8334375" cy="5256212"/>
                      </a:xfrm>
                      <a:prstGeom prst="rect">
                        <a:avLst/>
                      </a:prstGeom>
                    </p:spPr>
                  </p:pic>
                </p:oleObj>
              </mc:Fallback>
            </mc:AlternateContent>
          </a:graphicData>
        </a:graphic>
      </p:graphicFrame>
    </p:spTree>
    <p:extLst>
      <p:ext uri="{BB962C8B-B14F-4D97-AF65-F5344CB8AC3E}">
        <p14:creationId xmlns:p14="http://schemas.microsoft.com/office/powerpoint/2010/main" val="1397497172"/>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189</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390226"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Q18.</a:t>
            </a:r>
            <a:r>
              <a:rPr lang="ja-JP" altLang="en-US" sz="2065" b="1" dirty="0">
                <a:latin typeface="MS UI Gothic" panose="020B0600070205080204" pitchFamily="50" charset="-128"/>
                <a:ea typeface="MS UI Gothic" panose="020B0600070205080204" pitchFamily="50" charset="-128"/>
              </a:rPr>
              <a:t>現時点で重要な技術・強化／新たに獲得したい技術</a:t>
            </a:r>
            <a:r>
              <a:rPr lang="zh-TW" altLang="en-US" sz="2065" b="1" dirty="0">
                <a:latin typeface="MS UI Gothic" panose="020B0600070205080204" pitchFamily="50" charset="-128"/>
                <a:ea typeface="MS UI Gothic" panose="020B0600070205080204" pitchFamily="50" charset="-128"/>
              </a:rPr>
              <a:t>　産業構造区分別</a:t>
            </a:r>
            <a:endParaRPr lang="ja-JP" altLang="en-US" sz="2065" b="1" dirty="0">
              <a:latin typeface="MS UI Gothic" panose="020B0600070205080204" pitchFamily="50" charset="-128"/>
              <a:ea typeface="MS UI Gothic" panose="020B0600070205080204" pitchFamily="50" charset="-128"/>
            </a:endParaRPr>
          </a:p>
        </p:txBody>
      </p:sp>
      <p:sp>
        <p:nvSpPr>
          <p:cNvPr id="6" name="テキスト ボックス 5"/>
          <p:cNvSpPr txBox="1"/>
          <p:nvPr/>
        </p:nvSpPr>
        <p:spPr>
          <a:xfrm>
            <a:off x="515394" y="750100"/>
            <a:ext cx="9390226" cy="738664"/>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エンドユーザー、</a:t>
            </a:r>
            <a:r>
              <a:rPr lang="en-US" altLang="ja-JP" sz="1400" dirty="0"/>
              <a:t> 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a:p>
            <a:r>
              <a:rPr lang="ja-JP" altLang="en-US" sz="1400" dirty="0"/>
              <a:t>集計方法：「</a:t>
            </a:r>
            <a:r>
              <a:rPr lang="en-US" altLang="ja-JP" sz="1400" dirty="0"/>
              <a:t>1</a:t>
            </a:r>
            <a:r>
              <a:rPr lang="ja-JP" altLang="en-US" sz="1400" dirty="0"/>
              <a:t>番目」で選択された数が多かった上位</a:t>
            </a:r>
            <a:r>
              <a:rPr lang="en-US" altLang="ja-JP" sz="1400" dirty="0"/>
              <a:t>10</a:t>
            </a:r>
            <a:r>
              <a:rPr lang="ja-JP" altLang="en-US" sz="1400" dirty="0"/>
              <a:t>項目を表示</a:t>
            </a:r>
            <a:endParaRPr lang="en-US" altLang="ja-JP" sz="1400" dirty="0"/>
          </a:p>
          <a:p>
            <a:r>
              <a:rPr lang="en-US" altLang="ja-JP" sz="1400" dirty="0"/>
              <a:t>※</a:t>
            </a:r>
            <a:r>
              <a:rPr lang="ja-JP" altLang="en-US" sz="1400" dirty="0"/>
              <a:t>全体の集計で、当てはまり順の</a:t>
            </a:r>
            <a:r>
              <a:rPr lang="en-US" altLang="ja-JP" sz="1400" dirty="0"/>
              <a:t>1</a:t>
            </a:r>
            <a:r>
              <a:rPr lang="ja-JP" altLang="en-US" sz="1400" dirty="0"/>
              <a:t>番目として回答された件数が多い順に表示（数字は順位を表す）</a:t>
            </a:r>
            <a:endParaRPr lang="en-US" altLang="ja-JP" sz="1400" dirty="0"/>
          </a:p>
        </p:txBody>
      </p:sp>
      <p:graphicFrame>
        <p:nvGraphicFramePr>
          <p:cNvPr id="8" name="グラフ 7"/>
          <p:cNvGraphicFramePr>
            <a:graphicFrameLocks/>
          </p:cNvGraphicFramePr>
          <p:nvPr>
            <p:extLst>
              <p:ext uri="{D42A27DB-BD31-4B8C-83A1-F6EECF244321}">
                <p14:modId xmlns:p14="http://schemas.microsoft.com/office/powerpoint/2010/main" val="3429412209"/>
              </p:ext>
            </p:extLst>
          </p:nvPr>
        </p:nvGraphicFramePr>
        <p:xfrm>
          <a:off x="4732781" y="1705072"/>
          <a:ext cx="4464496" cy="5505198"/>
        </p:xfrm>
        <a:graphic>
          <a:graphicData uri="http://schemas.openxmlformats.org/drawingml/2006/chart">
            <c:chart xmlns:c="http://schemas.openxmlformats.org/drawingml/2006/chart" xmlns:r="http://schemas.openxmlformats.org/officeDocument/2006/relationships" r:id="rId3"/>
          </a:graphicData>
        </a:graphic>
      </p:graphicFrame>
      <p:sp>
        <p:nvSpPr>
          <p:cNvPr id="3" name="テキスト ボックス 2"/>
          <p:cNvSpPr txBox="1"/>
          <p:nvPr/>
        </p:nvSpPr>
        <p:spPr>
          <a:xfrm>
            <a:off x="2283676" y="1570901"/>
            <a:ext cx="1521570" cy="276999"/>
          </a:xfrm>
          <a:prstGeom prst="rect">
            <a:avLst/>
          </a:prstGeom>
          <a:noFill/>
        </p:spPr>
        <p:txBody>
          <a:bodyPr wrap="none" rtlCol="0">
            <a:spAutoFit/>
          </a:bodyPr>
          <a:lstStyle/>
          <a:p>
            <a:r>
              <a:rPr lang="ja-JP" altLang="en-US" sz="1200" b="1" dirty="0">
                <a:latin typeface="MS UI Gothic" panose="020B0600070205080204" pitchFamily="50" charset="-128"/>
                <a:ea typeface="MS UI Gothic" panose="020B0600070205080204" pitchFamily="50" charset="-128"/>
              </a:rPr>
              <a:t>現時点で重要な</a:t>
            </a:r>
            <a:r>
              <a:rPr lang="ja-JP" altLang="en-US" sz="1000" b="1" dirty="0">
                <a:latin typeface="MS UI Gothic" panose="020B0600070205080204" pitchFamily="50" charset="-128"/>
                <a:ea typeface="MS UI Gothic" panose="020B0600070205080204" pitchFamily="50" charset="-128"/>
              </a:rPr>
              <a:t>技術</a:t>
            </a:r>
            <a:endParaRPr kumimoji="1" lang="ja-JP" altLang="en-US" sz="1000" dirty="0"/>
          </a:p>
        </p:txBody>
      </p:sp>
      <p:sp>
        <p:nvSpPr>
          <p:cNvPr id="11" name="テキスト ボックス 10"/>
          <p:cNvSpPr txBox="1"/>
          <p:nvPr/>
        </p:nvSpPr>
        <p:spPr>
          <a:xfrm>
            <a:off x="6587852" y="1582987"/>
            <a:ext cx="1545616" cy="276999"/>
          </a:xfrm>
          <a:prstGeom prst="rect">
            <a:avLst/>
          </a:prstGeom>
          <a:noFill/>
        </p:spPr>
        <p:txBody>
          <a:bodyPr wrap="none" rtlCol="0">
            <a:spAutoFit/>
          </a:bodyPr>
          <a:lstStyle/>
          <a:p>
            <a:r>
              <a:rPr lang="ja-JP" altLang="en-US" sz="1200" b="1" dirty="0">
                <a:latin typeface="MS UI Gothic" panose="020B0600070205080204" pitchFamily="50" charset="-128"/>
                <a:ea typeface="MS UI Gothic" panose="020B0600070205080204" pitchFamily="50" charset="-128"/>
              </a:rPr>
              <a:t>強化・獲得したい技術</a:t>
            </a:r>
            <a:endParaRPr kumimoji="1" lang="ja-JP" altLang="en-US" sz="1200" dirty="0"/>
          </a:p>
        </p:txBody>
      </p:sp>
      <p:graphicFrame>
        <p:nvGraphicFramePr>
          <p:cNvPr id="10" name="グラフ 9"/>
          <p:cNvGraphicFramePr>
            <a:graphicFrameLocks/>
          </p:cNvGraphicFramePr>
          <p:nvPr>
            <p:extLst>
              <p:ext uri="{D42A27DB-BD31-4B8C-83A1-F6EECF244321}">
                <p14:modId xmlns:p14="http://schemas.microsoft.com/office/powerpoint/2010/main" val="1035714164"/>
              </p:ext>
            </p:extLst>
          </p:nvPr>
        </p:nvGraphicFramePr>
        <p:xfrm>
          <a:off x="1291746" y="1754983"/>
          <a:ext cx="3968659" cy="547170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53282059"/>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190</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Q18A.</a:t>
            </a:r>
            <a:r>
              <a:rPr lang="ja-JP" altLang="en-US" sz="2065" b="1" dirty="0">
                <a:latin typeface="MS UI Gothic" panose="020B0600070205080204" pitchFamily="50" charset="-128"/>
                <a:ea typeface="MS UI Gothic" panose="020B0600070205080204" pitchFamily="50" charset="-128"/>
              </a:rPr>
              <a:t>現時点で重要な技術（</a:t>
            </a:r>
            <a:r>
              <a:rPr lang="en-US" altLang="ja-JP" sz="2065" b="1" dirty="0">
                <a:latin typeface="MS UI Gothic" panose="020B0600070205080204" pitchFamily="50" charset="-128"/>
                <a:ea typeface="MS UI Gothic" panose="020B0600070205080204" pitchFamily="50" charset="-128"/>
              </a:rPr>
              <a:t>1</a:t>
            </a:r>
            <a:r>
              <a:rPr lang="ja-JP" altLang="en-US" sz="2065" b="1" dirty="0">
                <a:latin typeface="MS UI Gothic" panose="020B0600070205080204" pitchFamily="50" charset="-128"/>
                <a:ea typeface="MS UI Gothic" panose="020B0600070205080204" pitchFamily="50" charset="-128"/>
              </a:rPr>
              <a:t>～</a:t>
            </a:r>
            <a:r>
              <a:rPr lang="en-US" altLang="ja-JP" sz="2065" b="1" dirty="0">
                <a:latin typeface="MS UI Gothic" panose="020B0600070205080204" pitchFamily="50" charset="-128"/>
                <a:ea typeface="MS UI Gothic" panose="020B0600070205080204" pitchFamily="50" charset="-128"/>
              </a:rPr>
              <a:t>3</a:t>
            </a:r>
            <a:r>
              <a:rPr lang="ja-JP" altLang="en-US" sz="2065" b="1" dirty="0">
                <a:latin typeface="MS UI Gothic" panose="020B0600070205080204" pitchFamily="50" charset="-128"/>
                <a:ea typeface="MS UI Gothic" panose="020B0600070205080204" pitchFamily="50" charset="-128"/>
              </a:rPr>
              <a:t>番目までの合計で経年比較）</a:t>
            </a:r>
          </a:p>
        </p:txBody>
      </p:sp>
      <p:sp>
        <p:nvSpPr>
          <p:cNvPr id="5" name="テキスト ボックス 4"/>
          <p:cNvSpPr txBox="1"/>
          <p:nvPr/>
        </p:nvSpPr>
        <p:spPr>
          <a:xfrm>
            <a:off x="515394" y="750100"/>
            <a:ext cx="9028230" cy="523220"/>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a:p>
            <a:r>
              <a:rPr lang="ja-JP" altLang="en-US" sz="1400" dirty="0"/>
              <a:t>集計方法：</a:t>
            </a:r>
            <a:r>
              <a:rPr lang="en-US" altLang="ja-JP" sz="1400" dirty="0"/>
              <a:t>1</a:t>
            </a:r>
            <a:r>
              <a:rPr lang="ja-JP" altLang="en-US" sz="1400" dirty="0"/>
              <a:t>～</a:t>
            </a:r>
            <a:r>
              <a:rPr lang="en-US" altLang="ja-JP" sz="1400" dirty="0"/>
              <a:t>3</a:t>
            </a:r>
            <a:r>
              <a:rPr lang="ja-JP" altLang="en-US" sz="1400" dirty="0"/>
              <a:t>番目までの合計（上位</a:t>
            </a:r>
            <a:r>
              <a:rPr lang="en-US" altLang="ja-JP" sz="1400" dirty="0"/>
              <a:t>15</a:t>
            </a:r>
            <a:r>
              <a:rPr lang="ja-JP" altLang="en-US" sz="1400" dirty="0"/>
              <a:t>項目）で経年比較</a:t>
            </a:r>
          </a:p>
        </p:txBody>
      </p:sp>
      <p:graphicFrame>
        <p:nvGraphicFramePr>
          <p:cNvPr id="7" name="グラフ 6"/>
          <p:cNvGraphicFramePr>
            <a:graphicFrameLocks/>
          </p:cNvGraphicFramePr>
          <p:nvPr>
            <p:extLst>
              <p:ext uri="{D42A27DB-BD31-4B8C-83A1-F6EECF244321}">
                <p14:modId xmlns:p14="http://schemas.microsoft.com/office/powerpoint/2010/main" val="996211483"/>
              </p:ext>
            </p:extLst>
          </p:nvPr>
        </p:nvGraphicFramePr>
        <p:xfrm>
          <a:off x="890790" y="1375590"/>
          <a:ext cx="8652834" cy="58512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71339675"/>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191</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Q18B.</a:t>
            </a:r>
            <a:r>
              <a:rPr lang="ja-JP" altLang="en-US" sz="2065" b="1" dirty="0">
                <a:latin typeface="MS UI Gothic" panose="020B0600070205080204" pitchFamily="50" charset="-128"/>
                <a:ea typeface="MS UI Gothic" panose="020B0600070205080204" pitchFamily="50" charset="-128"/>
              </a:rPr>
              <a:t>強化</a:t>
            </a:r>
            <a:r>
              <a:rPr lang="en-US" altLang="ja-JP" sz="2065" b="1" dirty="0">
                <a:latin typeface="MS UI Gothic" panose="020B0600070205080204" pitchFamily="50" charset="-128"/>
                <a:ea typeface="MS UI Gothic" panose="020B0600070205080204" pitchFamily="50" charset="-128"/>
              </a:rPr>
              <a:t>/</a:t>
            </a:r>
            <a:r>
              <a:rPr lang="ja-JP" altLang="en-US" sz="2065" b="1" dirty="0">
                <a:latin typeface="MS UI Gothic" panose="020B0600070205080204" pitchFamily="50" charset="-128"/>
                <a:ea typeface="MS UI Gothic" panose="020B0600070205080204" pitchFamily="50" charset="-128"/>
              </a:rPr>
              <a:t>新たに獲得したい技術（</a:t>
            </a:r>
            <a:r>
              <a:rPr lang="en-US" altLang="ja-JP" sz="2065" b="1" dirty="0">
                <a:latin typeface="MS UI Gothic" panose="020B0600070205080204" pitchFamily="50" charset="-128"/>
                <a:ea typeface="MS UI Gothic" panose="020B0600070205080204" pitchFamily="50" charset="-128"/>
              </a:rPr>
              <a:t> 1</a:t>
            </a:r>
            <a:r>
              <a:rPr lang="ja-JP" altLang="en-US" sz="2065" b="1" dirty="0">
                <a:latin typeface="MS UI Gothic" panose="020B0600070205080204" pitchFamily="50" charset="-128"/>
                <a:ea typeface="MS UI Gothic" panose="020B0600070205080204" pitchFamily="50" charset="-128"/>
              </a:rPr>
              <a:t>～</a:t>
            </a:r>
            <a:r>
              <a:rPr lang="en-US" altLang="ja-JP" sz="2065" b="1" dirty="0">
                <a:latin typeface="MS UI Gothic" panose="020B0600070205080204" pitchFamily="50" charset="-128"/>
                <a:ea typeface="MS UI Gothic" panose="020B0600070205080204" pitchFamily="50" charset="-128"/>
              </a:rPr>
              <a:t>3</a:t>
            </a:r>
            <a:r>
              <a:rPr lang="ja-JP" altLang="en-US" sz="2065" b="1" dirty="0">
                <a:latin typeface="MS UI Gothic" panose="020B0600070205080204" pitchFamily="50" charset="-128"/>
                <a:ea typeface="MS UI Gothic" panose="020B0600070205080204" pitchFamily="50" charset="-128"/>
              </a:rPr>
              <a:t>番目までの合計で経年比較）</a:t>
            </a:r>
          </a:p>
        </p:txBody>
      </p:sp>
      <p:sp>
        <p:nvSpPr>
          <p:cNvPr id="5" name="テキスト ボックス 4"/>
          <p:cNvSpPr txBox="1"/>
          <p:nvPr/>
        </p:nvSpPr>
        <p:spPr>
          <a:xfrm>
            <a:off x="515394" y="750100"/>
            <a:ext cx="9028230" cy="523220"/>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a:p>
            <a:r>
              <a:rPr lang="ja-JP" altLang="en-US" sz="1400" dirty="0"/>
              <a:t>集計方法：</a:t>
            </a:r>
            <a:r>
              <a:rPr lang="en-US" altLang="ja-JP" sz="1400" dirty="0"/>
              <a:t>1</a:t>
            </a:r>
            <a:r>
              <a:rPr lang="ja-JP" altLang="en-US" sz="1400" dirty="0"/>
              <a:t>～</a:t>
            </a:r>
            <a:r>
              <a:rPr lang="en-US" altLang="ja-JP" sz="1400" dirty="0"/>
              <a:t>3</a:t>
            </a:r>
            <a:r>
              <a:rPr lang="ja-JP" altLang="en-US" sz="1400" dirty="0"/>
              <a:t>番目までの合計で経年比較、表示：上位</a:t>
            </a:r>
            <a:r>
              <a:rPr lang="en-US" altLang="ja-JP" sz="1400" dirty="0"/>
              <a:t>15</a:t>
            </a:r>
            <a:r>
              <a:rPr lang="ja-JP" altLang="en-US" sz="1400" dirty="0"/>
              <a:t>項目</a:t>
            </a:r>
          </a:p>
        </p:txBody>
      </p:sp>
      <p:graphicFrame>
        <p:nvGraphicFramePr>
          <p:cNvPr id="6" name="グラフ 5"/>
          <p:cNvGraphicFramePr>
            <a:graphicFrameLocks/>
          </p:cNvGraphicFramePr>
          <p:nvPr>
            <p:extLst>
              <p:ext uri="{D42A27DB-BD31-4B8C-83A1-F6EECF244321}">
                <p14:modId xmlns:p14="http://schemas.microsoft.com/office/powerpoint/2010/main" val="4030115927"/>
              </p:ext>
            </p:extLst>
          </p:nvPr>
        </p:nvGraphicFramePr>
        <p:xfrm>
          <a:off x="829274" y="1371435"/>
          <a:ext cx="8714349" cy="58552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14768398"/>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192</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Q18A.</a:t>
            </a:r>
            <a:r>
              <a:rPr lang="ja-JP" altLang="en-US" sz="2065" b="1" dirty="0">
                <a:latin typeface="MS UI Gothic" panose="020B0600070205080204" pitchFamily="50" charset="-128"/>
                <a:ea typeface="MS UI Gothic" panose="020B0600070205080204" pitchFamily="50" charset="-128"/>
              </a:rPr>
              <a:t>現時点で重要な技術（クロス集計）</a:t>
            </a:r>
          </a:p>
        </p:txBody>
      </p:sp>
      <p:sp>
        <p:nvSpPr>
          <p:cNvPr id="5" name="テキスト ボックス 4"/>
          <p:cNvSpPr txBox="1"/>
          <p:nvPr/>
        </p:nvSpPr>
        <p:spPr>
          <a:xfrm>
            <a:off x="515394" y="750100"/>
            <a:ext cx="9028230" cy="954107"/>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a:p>
            <a:r>
              <a:rPr lang="ja-JP" altLang="en-US" sz="1400" dirty="0"/>
              <a:t>クロス集計の軸：従業員数</a:t>
            </a:r>
            <a:endParaRPr lang="en-US" altLang="ja-JP" sz="1400" dirty="0"/>
          </a:p>
          <a:p>
            <a:r>
              <a:rPr lang="ja-JP" altLang="en-US" sz="1400" dirty="0"/>
              <a:t>集計方法：「</a:t>
            </a:r>
            <a:r>
              <a:rPr lang="en-US" altLang="ja-JP" sz="1400" dirty="0"/>
              <a:t>1</a:t>
            </a:r>
            <a:r>
              <a:rPr lang="ja-JP" altLang="en-US" sz="1400" dirty="0"/>
              <a:t>番目」で選択された数が多かった上位</a:t>
            </a:r>
            <a:r>
              <a:rPr lang="en-US" altLang="ja-JP" sz="1400" dirty="0"/>
              <a:t>10</a:t>
            </a:r>
            <a:r>
              <a:rPr lang="ja-JP" altLang="en-US" sz="1400" dirty="0"/>
              <a:t>項目を表示</a:t>
            </a:r>
          </a:p>
          <a:p>
            <a:endParaRPr lang="ja-JP" altLang="en-US" sz="1400" dirty="0"/>
          </a:p>
        </p:txBody>
      </p:sp>
      <p:graphicFrame>
        <p:nvGraphicFramePr>
          <p:cNvPr id="7" name="グラフ 6"/>
          <p:cNvGraphicFramePr>
            <a:graphicFrameLocks/>
          </p:cNvGraphicFramePr>
          <p:nvPr>
            <p:extLst>
              <p:ext uri="{D42A27DB-BD31-4B8C-83A1-F6EECF244321}">
                <p14:modId xmlns:p14="http://schemas.microsoft.com/office/powerpoint/2010/main" val="1848506896"/>
              </p:ext>
            </p:extLst>
          </p:nvPr>
        </p:nvGraphicFramePr>
        <p:xfrm>
          <a:off x="1259260" y="1355457"/>
          <a:ext cx="7924324" cy="5871228"/>
        </p:xfrm>
        <a:graphic>
          <a:graphicData uri="http://schemas.openxmlformats.org/drawingml/2006/chart">
            <c:chart xmlns:c="http://schemas.openxmlformats.org/drawingml/2006/chart" xmlns:r="http://schemas.openxmlformats.org/officeDocument/2006/relationships" r:id="rId3"/>
          </a:graphicData>
        </a:graphic>
      </p:graphicFrame>
      <p:pic>
        <p:nvPicPr>
          <p:cNvPr id="3" name="図 2"/>
          <p:cNvPicPr>
            <a:picLocks noChangeAspect="1"/>
          </p:cNvPicPr>
          <p:nvPr/>
        </p:nvPicPr>
        <p:blipFill>
          <a:blip r:embed="rId4"/>
          <a:stretch>
            <a:fillRect/>
          </a:stretch>
        </p:blipFill>
        <p:spPr>
          <a:xfrm>
            <a:off x="6420468" y="5346328"/>
            <a:ext cx="1967297" cy="1537969"/>
          </a:xfrm>
          <a:prstGeom prst="rect">
            <a:avLst/>
          </a:prstGeom>
        </p:spPr>
      </p:pic>
    </p:spTree>
    <p:extLst>
      <p:ext uri="{BB962C8B-B14F-4D97-AF65-F5344CB8AC3E}">
        <p14:creationId xmlns:p14="http://schemas.microsoft.com/office/powerpoint/2010/main" val="2230002295"/>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193</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Q18B.</a:t>
            </a:r>
            <a:r>
              <a:rPr lang="ja-JP" altLang="en-US" sz="2065" b="1" dirty="0">
                <a:latin typeface="MS UI Gothic" panose="020B0600070205080204" pitchFamily="50" charset="-128"/>
                <a:ea typeface="MS UI Gothic" panose="020B0600070205080204" pitchFamily="50" charset="-128"/>
              </a:rPr>
              <a:t>強化</a:t>
            </a:r>
            <a:r>
              <a:rPr lang="en-US" altLang="ja-JP" sz="2065" b="1" dirty="0">
                <a:latin typeface="MS UI Gothic" panose="020B0600070205080204" pitchFamily="50" charset="-128"/>
                <a:ea typeface="MS UI Gothic" panose="020B0600070205080204" pitchFamily="50" charset="-128"/>
              </a:rPr>
              <a:t>/</a:t>
            </a:r>
            <a:r>
              <a:rPr lang="ja-JP" altLang="en-US" sz="2065" b="1" dirty="0">
                <a:latin typeface="MS UI Gothic" panose="020B0600070205080204" pitchFamily="50" charset="-128"/>
                <a:ea typeface="MS UI Gothic" panose="020B0600070205080204" pitchFamily="50" charset="-128"/>
              </a:rPr>
              <a:t>新たに獲得したい技術（クロス集計）</a:t>
            </a:r>
          </a:p>
        </p:txBody>
      </p:sp>
      <p:sp>
        <p:nvSpPr>
          <p:cNvPr id="5" name="テキスト ボックス 4"/>
          <p:cNvSpPr txBox="1"/>
          <p:nvPr/>
        </p:nvSpPr>
        <p:spPr>
          <a:xfrm>
            <a:off x="515394" y="750100"/>
            <a:ext cx="9028230" cy="954107"/>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a:p>
            <a:r>
              <a:rPr lang="ja-JP" altLang="en-US" sz="1400" dirty="0"/>
              <a:t>クロス集計の軸：従業員数</a:t>
            </a:r>
            <a:endParaRPr lang="en-US" altLang="ja-JP" sz="1400" dirty="0"/>
          </a:p>
          <a:p>
            <a:r>
              <a:rPr lang="ja-JP" altLang="en-US" sz="1400" dirty="0"/>
              <a:t>集計方法：「</a:t>
            </a:r>
            <a:r>
              <a:rPr lang="en-US" altLang="ja-JP" sz="1400" dirty="0"/>
              <a:t>1</a:t>
            </a:r>
            <a:r>
              <a:rPr lang="ja-JP" altLang="en-US" sz="1400" dirty="0"/>
              <a:t>番目」で選択された数が多かった上位</a:t>
            </a:r>
            <a:r>
              <a:rPr lang="en-US" altLang="ja-JP" sz="1400" dirty="0"/>
              <a:t>10</a:t>
            </a:r>
            <a:r>
              <a:rPr lang="ja-JP" altLang="en-US" sz="1400" dirty="0"/>
              <a:t>項目を表示</a:t>
            </a:r>
          </a:p>
          <a:p>
            <a:endParaRPr lang="ja-JP" altLang="en-US" sz="1400" dirty="0"/>
          </a:p>
        </p:txBody>
      </p:sp>
      <p:graphicFrame>
        <p:nvGraphicFramePr>
          <p:cNvPr id="7" name="グラフ 6"/>
          <p:cNvGraphicFramePr>
            <a:graphicFrameLocks/>
          </p:cNvGraphicFramePr>
          <p:nvPr>
            <p:extLst>
              <p:ext uri="{D42A27DB-BD31-4B8C-83A1-F6EECF244321}">
                <p14:modId xmlns:p14="http://schemas.microsoft.com/office/powerpoint/2010/main" val="1636810211"/>
              </p:ext>
            </p:extLst>
          </p:nvPr>
        </p:nvGraphicFramePr>
        <p:xfrm>
          <a:off x="899220" y="1283944"/>
          <a:ext cx="8644404" cy="5942741"/>
        </p:xfrm>
        <a:graphic>
          <a:graphicData uri="http://schemas.openxmlformats.org/drawingml/2006/chart">
            <c:chart xmlns:c="http://schemas.openxmlformats.org/drawingml/2006/chart" xmlns:r="http://schemas.openxmlformats.org/officeDocument/2006/relationships" r:id="rId3"/>
          </a:graphicData>
        </a:graphic>
      </p:graphicFrame>
      <p:pic>
        <p:nvPicPr>
          <p:cNvPr id="3" name="図 2"/>
          <p:cNvPicPr>
            <a:picLocks noChangeAspect="1"/>
          </p:cNvPicPr>
          <p:nvPr/>
        </p:nvPicPr>
        <p:blipFill>
          <a:blip r:embed="rId4"/>
          <a:stretch>
            <a:fillRect/>
          </a:stretch>
        </p:blipFill>
        <p:spPr>
          <a:xfrm>
            <a:off x="6371828" y="5274320"/>
            <a:ext cx="2016224" cy="1537969"/>
          </a:xfrm>
          <a:prstGeom prst="rect">
            <a:avLst/>
          </a:prstGeom>
        </p:spPr>
      </p:pic>
    </p:spTree>
    <p:extLst>
      <p:ext uri="{BB962C8B-B14F-4D97-AF65-F5344CB8AC3E}">
        <p14:creationId xmlns:p14="http://schemas.microsoft.com/office/powerpoint/2010/main" val="1886313976"/>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194</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Q18A.</a:t>
            </a:r>
            <a:r>
              <a:rPr lang="ja-JP" altLang="en-US" sz="2065" b="1" dirty="0">
                <a:latin typeface="MS UI Gothic" panose="020B0600070205080204" pitchFamily="50" charset="-128"/>
                <a:ea typeface="MS UI Gothic" panose="020B0600070205080204" pitchFamily="50" charset="-128"/>
              </a:rPr>
              <a:t>現時点で重要な技術（クロス集計）</a:t>
            </a:r>
          </a:p>
        </p:txBody>
      </p:sp>
      <p:sp>
        <p:nvSpPr>
          <p:cNvPr id="5" name="テキスト ボックス 4"/>
          <p:cNvSpPr txBox="1"/>
          <p:nvPr/>
        </p:nvSpPr>
        <p:spPr>
          <a:xfrm>
            <a:off x="515394" y="750100"/>
            <a:ext cx="9028230" cy="954107"/>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a:p>
            <a:r>
              <a:rPr lang="ja-JP" altLang="en-US" sz="1400" dirty="0"/>
              <a:t>クロス集計の軸：</a:t>
            </a:r>
            <a:r>
              <a:rPr lang="en-US" altLang="ja-JP" sz="1400" dirty="0"/>
              <a:t>IoT</a:t>
            </a:r>
            <a:r>
              <a:rPr lang="ja-JP" altLang="en-US" sz="1400" dirty="0"/>
              <a:t>に関連した事業分野の有無</a:t>
            </a:r>
            <a:endParaRPr lang="en-US" altLang="ja-JP" sz="1400" dirty="0"/>
          </a:p>
          <a:p>
            <a:r>
              <a:rPr lang="ja-JP" altLang="en-US" sz="1400" dirty="0"/>
              <a:t>集計方法：「</a:t>
            </a:r>
            <a:r>
              <a:rPr lang="en-US" altLang="ja-JP" sz="1400" dirty="0"/>
              <a:t>1</a:t>
            </a:r>
            <a:r>
              <a:rPr lang="ja-JP" altLang="en-US" sz="1400" dirty="0"/>
              <a:t>番目」で選択された数が多かった上位</a:t>
            </a:r>
            <a:r>
              <a:rPr lang="en-US" altLang="ja-JP" sz="1400" dirty="0"/>
              <a:t>10</a:t>
            </a:r>
            <a:r>
              <a:rPr lang="ja-JP" altLang="en-US" sz="1400" dirty="0"/>
              <a:t>項目を表示</a:t>
            </a:r>
          </a:p>
          <a:p>
            <a:endParaRPr lang="ja-JP" altLang="en-US" sz="1400" dirty="0"/>
          </a:p>
        </p:txBody>
      </p:sp>
      <p:graphicFrame>
        <p:nvGraphicFramePr>
          <p:cNvPr id="7" name="グラフ 6"/>
          <p:cNvGraphicFramePr>
            <a:graphicFrameLocks/>
          </p:cNvGraphicFramePr>
          <p:nvPr>
            <p:extLst>
              <p:ext uri="{D42A27DB-BD31-4B8C-83A1-F6EECF244321}">
                <p14:modId xmlns:p14="http://schemas.microsoft.com/office/powerpoint/2010/main" val="12287925"/>
              </p:ext>
            </p:extLst>
          </p:nvPr>
        </p:nvGraphicFramePr>
        <p:xfrm>
          <a:off x="899220" y="1364171"/>
          <a:ext cx="8644404" cy="5862514"/>
        </p:xfrm>
        <a:graphic>
          <a:graphicData uri="http://schemas.openxmlformats.org/drawingml/2006/chart">
            <c:chart xmlns:c="http://schemas.openxmlformats.org/drawingml/2006/chart" xmlns:r="http://schemas.openxmlformats.org/officeDocument/2006/relationships" r:id="rId3"/>
          </a:graphicData>
        </a:graphic>
      </p:graphicFrame>
      <p:pic>
        <p:nvPicPr>
          <p:cNvPr id="3" name="図 2"/>
          <p:cNvPicPr>
            <a:picLocks noChangeAspect="1"/>
          </p:cNvPicPr>
          <p:nvPr/>
        </p:nvPicPr>
        <p:blipFill>
          <a:blip r:embed="rId4"/>
          <a:stretch>
            <a:fillRect/>
          </a:stretch>
        </p:blipFill>
        <p:spPr>
          <a:xfrm>
            <a:off x="6659860" y="5130304"/>
            <a:ext cx="1704387" cy="1537969"/>
          </a:xfrm>
          <a:prstGeom prst="rect">
            <a:avLst/>
          </a:prstGeom>
        </p:spPr>
      </p:pic>
    </p:spTree>
    <p:extLst>
      <p:ext uri="{BB962C8B-B14F-4D97-AF65-F5344CB8AC3E}">
        <p14:creationId xmlns:p14="http://schemas.microsoft.com/office/powerpoint/2010/main" val="2235542516"/>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195</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Q18B.</a:t>
            </a:r>
            <a:r>
              <a:rPr lang="ja-JP" altLang="en-US" sz="2065" b="1" dirty="0">
                <a:latin typeface="MS UI Gothic" panose="020B0600070205080204" pitchFamily="50" charset="-128"/>
                <a:ea typeface="MS UI Gothic" panose="020B0600070205080204" pitchFamily="50" charset="-128"/>
              </a:rPr>
              <a:t>強化</a:t>
            </a:r>
            <a:r>
              <a:rPr lang="en-US" altLang="ja-JP" sz="2065" b="1" dirty="0">
                <a:latin typeface="MS UI Gothic" panose="020B0600070205080204" pitchFamily="50" charset="-128"/>
                <a:ea typeface="MS UI Gothic" panose="020B0600070205080204" pitchFamily="50" charset="-128"/>
              </a:rPr>
              <a:t>/</a:t>
            </a:r>
            <a:r>
              <a:rPr lang="ja-JP" altLang="en-US" sz="2065" b="1" dirty="0">
                <a:latin typeface="MS UI Gothic" panose="020B0600070205080204" pitchFamily="50" charset="-128"/>
                <a:ea typeface="MS UI Gothic" panose="020B0600070205080204" pitchFamily="50" charset="-128"/>
              </a:rPr>
              <a:t>新たに獲得したい技術（クロス集計）</a:t>
            </a:r>
          </a:p>
        </p:txBody>
      </p:sp>
      <p:sp>
        <p:nvSpPr>
          <p:cNvPr id="5" name="テキスト ボックス 4"/>
          <p:cNvSpPr txBox="1"/>
          <p:nvPr/>
        </p:nvSpPr>
        <p:spPr>
          <a:xfrm>
            <a:off x="515394" y="750100"/>
            <a:ext cx="9028230" cy="738664"/>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a:p>
            <a:r>
              <a:rPr lang="ja-JP" altLang="en-US" sz="1400" dirty="0"/>
              <a:t>クロス集計の軸：</a:t>
            </a:r>
            <a:r>
              <a:rPr lang="en-US" altLang="ja-JP" sz="1400" dirty="0"/>
              <a:t>IoT</a:t>
            </a:r>
            <a:r>
              <a:rPr lang="ja-JP" altLang="en-US" sz="1400" dirty="0"/>
              <a:t>に関連した事業分野の有無</a:t>
            </a:r>
            <a:endParaRPr lang="en-US" altLang="ja-JP" sz="1400" dirty="0"/>
          </a:p>
          <a:p>
            <a:r>
              <a:rPr lang="ja-JP" altLang="en-US" sz="1400" dirty="0"/>
              <a:t>集計方法：「</a:t>
            </a:r>
            <a:r>
              <a:rPr lang="en-US" altLang="ja-JP" sz="1400" dirty="0"/>
              <a:t>1</a:t>
            </a:r>
            <a:r>
              <a:rPr lang="ja-JP" altLang="en-US" sz="1400" dirty="0"/>
              <a:t>番目」で選択された数が多かった上位</a:t>
            </a:r>
            <a:r>
              <a:rPr lang="en-US" altLang="ja-JP" sz="1400" dirty="0"/>
              <a:t>10</a:t>
            </a:r>
            <a:r>
              <a:rPr lang="ja-JP" altLang="en-US" sz="1400" dirty="0"/>
              <a:t>項目を表示</a:t>
            </a:r>
          </a:p>
        </p:txBody>
      </p:sp>
      <p:graphicFrame>
        <p:nvGraphicFramePr>
          <p:cNvPr id="7" name="グラフ 6"/>
          <p:cNvGraphicFramePr>
            <a:graphicFrameLocks/>
          </p:cNvGraphicFramePr>
          <p:nvPr>
            <p:extLst>
              <p:ext uri="{D42A27DB-BD31-4B8C-83A1-F6EECF244321}">
                <p14:modId xmlns:p14="http://schemas.microsoft.com/office/powerpoint/2010/main" val="628720447"/>
              </p:ext>
            </p:extLst>
          </p:nvPr>
        </p:nvGraphicFramePr>
        <p:xfrm>
          <a:off x="899220" y="1273320"/>
          <a:ext cx="8644404" cy="5953365"/>
        </p:xfrm>
        <a:graphic>
          <a:graphicData uri="http://schemas.openxmlformats.org/drawingml/2006/chart">
            <c:chart xmlns:c="http://schemas.openxmlformats.org/drawingml/2006/chart" xmlns:r="http://schemas.openxmlformats.org/officeDocument/2006/relationships" r:id="rId3"/>
          </a:graphicData>
        </a:graphic>
      </p:graphicFrame>
      <p:pic>
        <p:nvPicPr>
          <p:cNvPr id="3" name="図 2"/>
          <p:cNvPicPr>
            <a:picLocks noChangeAspect="1"/>
          </p:cNvPicPr>
          <p:nvPr/>
        </p:nvPicPr>
        <p:blipFill>
          <a:blip r:embed="rId4"/>
          <a:stretch>
            <a:fillRect/>
          </a:stretch>
        </p:blipFill>
        <p:spPr>
          <a:xfrm>
            <a:off x="6587852" y="5130304"/>
            <a:ext cx="1858507" cy="1537969"/>
          </a:xfrm>
          <a:prstGeom prst="rect">
            <a:avLst/>
          </a:prstGeom>
        </p:spPr>
      </p:pic>
    </p:spTree>
    <p:extLst>
      <p:ext uri="{BB962C8B-B14F-4D97-AF65-F5344CB8AC3E}">
        <p14:creationId xmlns:p14="http://schemas.microsoft.com/office/powerpoint/2010/main" val="3720516146"/>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196</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Q18A.</a:t>
            </a:r>
            <a:r>
              <a:rPr lang="ja-JP" altLang="en-US" sz="2065" b="1" dirty="0">
                <a:latin typeface="MS UI Gothic" panose="020B0600070205080204" pitchFamily="50" charset="-128"/>
                <a:ea typeface="MS UI Gothic" panose="020B0600070205080204" pitchFamily="50" charset="-128"/>
              </a:rPr>
              <a:t>現時点で重要な技術（クロス集計）</a:t>
            </a:r>
          </a:p>
        </p:txBody>
      </p:sp>
      <p:sp>
        <p:nvSpPr>
          <p:cNvPr id="5" name="テキスト ボックス 4"/>
          <p:cNvSpPr txBox="1"/>
          <p:nvPr/>
        </p:nvSpPr>
        <p:spPr>
          <a:xfrm>
            <a:off x="515394" y="750100"/>
            <a:ext cx="9028230" cy="738664"/>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a:p>
            <a:r>
              <a:rPr lang="ja-JP" altLang="en-US" sz="1400" dirty="0"/>
              <a:t>クロス集計の軸：</a:t>
            </a:r>
            <a:r>
              <a:rPr lang="en-US" altLang="ja-JP" sz="1400" dirty="0"/>
              <a:t>AI</a:t>
            </a:r>
            <a:r>
              <a:rPr lang="ja-JP" altLang="en-US" sz="1400" dirty="0"/>
              <a:t>取り組みの有無</a:t>
            </a:r>
            <a:endParaRPr lang="en-US" altLang="ja-JP" sz="1400" dirty="0"/>
          </a:p>
          <a:p>
            <a:r>
              <a:rPr lang="ja-JP" altLang="en-US" sz="1400" dirty="0"/>
              <a:t>集計方法：「</a:t>
            </a:r>
            <a:r>
              <a:rPr lang="en-US" altLang="ja-JP" sz="1400" dirty="0"/>
              <a:t>1</a:t>
            </a:r>
            <a:r>
              <a:rPr lang="ja-JP" altLang="en-US" sz="1400" dirty="0"/>
              <a:t>番目」で選択された数が多かった上位</a:t>
            </a:r>
            <a:r>
              <a:rPr lang="en-US" altLang="ja-JP" sz="1400" dirty="0"/>
              <a:t>10</a:t>
            </a:r>
            <a:r>
              <a:rPr lang="ja-JP" altLang="en-US" sz="1400" dirty="0"/>
              <a:t>項目を表示</a:t>
            </a:r>
          </a:p>
        </p:txBody>
      </p:sp>
      <p:graphicFrame>
        <p:nvGraphicFramePr>
          <p:cNvPr id="7" name="グラフ 6"/>
          <p:cNvGraphicFramePr>
            <a:graphicFrameLocks/>
          </p:cNvGraphicFramePr>
          <p:nvPr>
            <p:extLst>
              <p:ext uri="{D42A27DB-BD31-4B8C-83A1-F6EECF244321}">
                <p14:modId xmlns:p14="http://schemas.microsoft.com/office/powerpoint/2010/main" val="863167881"/>
              </p:ext>
            </p:extLst>
          </p:nvPr>
        </p:nvGraphicFramePr>
        <p:xfrm>
          <a:off x="899220" y="1355457"/>
          <a:ext cx="8644404" cy="5593557"/>
        </p:xfrm>
        <a:graphic>
          <a:graphicData uri="http://schemas.openxmlformats.org/drawingml/2006/chart">
            <c:chart xmlns:c="http://schemas.openxmlformats.org/drawingml/2006/chart" xmlns:r="http://schemas.openxmlformats.org/officeDocument/2006/relationships" r:id="rId3"/>
          </a:graphicData>
        </a:graphic>
      </p:graphicFrame>
      <p:pic>
        <p:nvPicPr>
          <p:cNvPr id="6" name="図 5"/>
          <p:cNvPicPr>
            <a:picLocks noChangeAspect="1"/>
          </p:cNvPicPr>
          <p:nvPr/>
        </p:nvPicPr>
        <p:blipFill>
          <a:blip r:embed="rId4"/>
          <a:stretch>
            <a:fillRect/>
          </a:stretch>
        </p:blipFill>
        <p:spPr>
          <a:xfrm>
            <a:off x="6947892" y="4914280"/>
            <a:ext cx="1640925" cy="1537969"/>
          </a:xfrm>
          <a:prstGeom prst="rect">
            <a:avLst/>
          </a:prstGeom>
        </p:spPr>
      </p:pic>
    </p:spTree>
    <p:extLst>
      <p:ext uri="{BB962C8B-B14F-4D97-AF65-F5344CB8AC3E}">
        <p14:creationId xmlns:p14="http://schemas.microsoft.com/office/powerpoint/2010/main" val="3932548717"/>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197</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Q18B.</a:t>
            </a:r>
            <a:r>
              <a:rPr lang="ja-JP" altLang="en-US" sz="2065" b="1" dirty="0">
                <a:latin typeface="MS UI Gothic" panose="020B0600070205080204" pitchFamily="50" charset="-128"/>
                <a:ea typeface="MS UI Gothic" panose="020B0600070205080204" pitchFamily="50" charset="-128"/>
              </a:rPr>
              <a:t>強化</a:t>
            </a:r>
            <a:r>
              <a:rPr lang="en-US" altLang="ja-JP" sz="2065" b="1" dirty="0">
                <a:latin typeface="MS UI Gothic" panose="020B0600070205080204" pitchFamily="50" charset="-128"/>
                <a:ea typeface="MS UI Gothic" panose="020B0600070205080204" pitchFamily="50" charset="-128"/>
              </a:rPr>
              <a:t>/</a:t>
            </a:r>
            <a:r>
              <a:rPr lang="ja-JP" altLang="en-US" sz="2065" b="1" dirty="0">
                <a:latin typeface="MS UI Gothic" panose="020B0600070205080204" pitchFamily="50" charset="-128"/>
                <a:ea typeface="MS UI Gothic" panose="020B0600070205080204" pitchFamily="50" charset="-128"/>
              </a:rPr>
              <a:t>新たに獲得したい技術（クロス集計）</a:t>
            </a:r>
          </a:p>
        </p:txBody>
      </p:sp>
      <p:sp>
        <p:nvSpPr>
          <p:cNvPr id="5" name="テキスト ボックス 4"/>
          <p:cNvSpPr txBox="1"/>
          <p:nvPr/>
        </p:nvSpPr>
        <p:spPr>
          <a:xfrm>
            <a:off x="515394" y="750100"/>
            <a:ext cx="9028230" cy="738664"/>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a:p>
            <a:r>
              <a:rPr lang="ja-JP" altLang="en-US" sz="1400" dirty="0"/>
              <a:t>クロス集計の軸：</a:t>
            </a:r>
            <a:r>
              <a:rPr lang="en-US" altLang="ja-JP" sz="1400" dirty="0"/>
              <a:t>AI</a:t>
            </a:r>
            <a:r>
              <a:rPr lang="ja-JP" altLang="en-US" sz="1400" dirty="0"/>
              <a:t>取り組みの有無</a:t>
            </a:r>
            <a:endParaRPr lang="en-US" altLang="ja-JP" sz="1400" dirty="0"/>
          </a:p>
          <a:p>
            <a:r>
              <a:rPr lang="ja-JP" altLang="en-US" sz="1400" dirty="0"/>
              <a:t>集計方法：「</a:t>
            </a:r>
            <a:r>
              <a:rPr lang="en-US" altLang="ja-JP" sz="1400" dirty="0"/>
              <a:t>1</a:t>
            </a:r>
            <a:r>
              <a:rPr lang="ja-JP" altLang="en-US" sz="1400" dirty="0"/>
              <a:t>番目」で選択された数が多かった上位</a:t>
            </a:r>
            <a:r>
              <a:rPr lang="en-US" altLang="ja-JP" sz="1400" dirty="0"/>
              <a:t>10</a:t>
            </a:r>
            <a:r>
              <a:rPr lang="ja-JP" altLang="en-US" sz="1400" dirty="0"/>
              <a:t>項目を表示</a:t>
            </a:r>
          </a:p>
        </p:txBody>
      </p:sp>
      <p:graphicFrame>
        <p:nvGraphicFramePr>
          <p:cNvPr id="7" name="グラフ 6"/>
          <p:cNvGraphicFramePr>
            <a:graphicFrameLocks/>
          </p:cNvGraphicFramePr>
          <p:nvPr>
            <p:extLst>
              <p:ext uri="{D42A27DB-BD31-4B8C-83A1-F6EECF244321}">
                <p14:modId xmlns:p14="http://schemas.microsoft.com/office/powerpoint/2010/main" val="291251616"/>
              </p:ext>
            </p:extLst>
          </p:nvPr>
        </p:nvGraphicFramePr>
        <p:xfrm>
          <a:off x="515394" y="1325379"/>
          <a:ext cx="8808762" cy="5901306"/>
        </p:xfrm>
        <a:graphic>
          <a:graphicData uri="http://schemas.openxmlformats.org/drawingml/2006/chart">
            <c:chart xmlns:c="http://schemas.openxmlformats.org/drawingml/2006/chart" xmlns:r="http://schemas.openxmlformats.org/officeDocument/2006/relationships" r:id="rId3"/>
          </a:graphicData>
        </a:graphic>
      </p:graphicFrame>
      <p:pic>
        <p:nvPicPr>
          <p:cNvPr id="6" name="図 5"/>
          <p:cNvPicPr>
            <a:picLocks noChangeAspect="1"/>
          </p:cNvPicPr>
          <p:nvPr/>
        </p:nvPicPr>
        <p:blipFill>
          <a:blip r:embed="rId4"/>
          <a:stretch>
            <a:fillRect/>
          </a:stretch>
        </p:blipFill>
        <p:spPr>
          <a:xfrm>
            <a:off x="6587852" y="5130304"/>
            <a:ext cx="1795046" cy="1537969"/>
          </a:xfrm>
          <a:prstGeom prst="rect">
            <a:avLst/>
          </a:prstGeom>
        </p:spPr>
      </p:pic>
    </p:spTree>
    <p:extLst>
      <p:ext uri="{BB962C8B-B14F-4D97-AF65-F5344CB8AC3E}">
        <p14:creationId xmlns:p14="http://schemas.microsoft.com/office/powerpoint/2010/main" val="128414602"/>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198</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Q18A.</a:t>
            </a:r>
            <a:r>
              <a:rPr lang="ja-JP" altLang="en-US" sz="2065" b="1" dirty="0">
                <a:latin typeface="MS UI Gothic" panose="020B0600070205080204" pitchFamily="50" charset="-128"/>
                <a:ea typeface="MS UI Gothic" panose="020B0600070205080204" pitchFamily="50" charset="-128"/>
              </a:rPr>
              <a:t>現時点で重要な技術（クロス集計）</a:t>
            </a:r>
          </a:p>
        </p:txBody>
      </p:sp>
      <p:sp>
        <p:nvSpPr>
          <p:cNvPr id="5" name="テキスト ボックス 4"/>
          <p:cNvSpPr txBox="1"/>
          <p:nvPr/>
        </p:nvSpPr>
        <p:spPr>
          <a:xfrm>
            <a:off x="515394" y="750100"/>
            <a:ext cx="9028230" cy="738664"/>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a:p>
            <a:r>
              <a:rPr lang="ja-JP" altLang="en-US" sz="1400" dirty="0"/>
              <a:t>クロス集計の軸：</a:t>
            </a:r>
            <a:r>
              <a:rPr lang="en-US" altLang="ja-JP" sz="1400" dirty="0"/>
              <a:t>DX</a:t>
            </a:r>
            <a:r>
              <a:rPr lang="ja-JP" altLang="en-US" sz="1400" dirty="0"/>
              <a:t>取り組みの有無</a:t>
            </a:r>
            <a:endParaRPr lang="en-US" altLang="ja-JP" sz="1400" dirty="0"/>
          </a:p>
          <a:p>
            <a:r>
              <a:rPr lang="ja-JP" altLang="en-US" sz="1400" dirty="0"/>
              <a:t>集計方法：「</a:t>
            </a:r>
            <a:r>
              <a:rPr lang="en-US" altLang="ja-JP" sz="1400" dirty="0"/>
              <a:t>1</a:t>
            </a:r>
            <a:r>
              <a:rPr lang="ja-JP" altLang="en-US" sz="1400" dirty="0"/>
              <a:t>番目」で選択された数が多かった上位</a:t>
            </a:r>
            <a:r>
              <a:rPr lang="en-US" altLang="ja-JP" sz="1400" dirty="0"/>
              <a:t>10</a:t>
            </a:r>
            <a:r>
              <a:rPr lang="ja-JP" altLang="en-US" sz="1400" dirty="0"/>
              <a:t>項目を表示</a:t>
            </a:r>
          </a:p>
        </p:txBody>
      </p:sp>
      <p:graphicFrame>
        <p:nvGraphicFramePr>
          <p:cNvPr id="6" name="グラフ 5"/>
          <p:cNvGraphicFramePr>
            <a:graphicFrameLocks/>
          </p:cNvGraphicFramePr>
          <p:nvPr>
            <p:extLst>
              <p:ext uri="{D42A27DB-BD31-4B8C-83A1-F6EECF244321}">
                <p14:modId xmlns:p14="http://schemas.microsoft.com/office/powerpoint/2010/main" val="3796441842"/>
              </p:ext>
            </p:extLst>
          </p:nvPr>
        </p:nvGraphicFramePr>
        <p:xfrm>
          <a:off x="899220" y="1355457"/>
          <a:ext cx="8644404" cy="5871228"/>
        </p:xfrm>
        <a:graphic>
          <a:graphicData uri="http://schemas.openxmlformats.org/drawingml/2006/chart">
            <c:chart xmlns:c="http://schemas.openxmlformats.org/drawingml/2006/chart" xmlns:r="http://schemas.openxmlformats.org/officeDocument/2006/relationships" r:id="rId3"/>
          </a:graphicData>
        </a:graphic>
      </p:graphicFrame>
      <p:pic>
        <p:nvPicPr>
          <p:cNvPr id="7" name="図 6"/>
          <p:cNvPicPr>
            <a:picLocks noChangeAspect="1"/>
          </p:cNvPicPr>
          <p:nvPr/>
        </p:nvPicPr>
        <p:blipFill>
          <a:blip r:embed="rId4"/>
          <a:stretch>
            <a:fillRect/>
          </a:stretch>
        </p:blipFill>
        <p:spPr>
          <a:xfrm>
            <a:off x="6947892" y="5202312"/>
            <a:ext cx="1640925" cy="1537969"/>
          </a:xfrm>
          <a:prstGeom prst="rect">
            <a:avLst/>
          </a:prstGeom>
        </p:spPr>
      </p:pic>
    </p:spTree>
    <p:extLst>
      <p:ext uri="{BB962C8B-B14F-4D97-AF65-F5344CB8AC3E}">
        <p14:creationId xmlns:p14="http://schemas.microsoft.com/office/powerpoint/2010/main" val="3895552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5BA5EE1A-F9DB-4C22-B4DA-BFF33108BCB0}"/>
              </a:ext>
            </a:extLst>
          </p:cNvPr>
          <p:cNvSpPr txBox="1"/>
          <p:nvPr/>
        </p:nvSpPr>
        <p:spPr>
          <a:xfrm>
            <a:off x="311712" y="1000606"/>
            <a:ext cx="9516500" cy="5447645"/>
          </a:xfrm>
          <a:prstGeom prst="rect">
            <a:avLst/>
          </a:prstGeom>
          <a:noFill/>
        </p:spPr>
        <p:txBody>
          <a:bodyPr wrap="square" rtlCol="0">
            <a:spAutoFit/>
          </a:bodyPr>
          <a:lstStyle/>
          <a:p>
            <a:pPr marL="285750" indent="-285750">
              <a:buFont typeface="Wingdings" panose="05000000000000000000" pitchFamily="2" charset="2"/>
              <a:buChar char="l"/>
            </a:pPr>
            <a:r>
              <a:rPr lang="ja-JP" altLang="en-US" sz="1200" dirty="0">
                <a:solidFill>
                  <a:schemeClr val="tx1">
                    <a:lumMod val="75000"/>
                    <a:lumOff val="25000"/>
                  </a:schemeClr>
                </a:solidFill>
                <a:latin typeface="HGPｺﾞｼｯｸE" pitchFamily="50" charset="-128"/>
                <a:ea typeface="HGPｺﾞｼｯｸE" pitchFamily="50" charset="-128"/>
              </a:rPr>
              <a:t>本資料は、どなたでも以下の１）～</a:t>
            </a:r>
            <a:r>
              <a:rPr lang="en-US" altLang="ja-JP" sz="1200" dirty="0">
                <a:solidFill>
                  <a:schemeClr val="tx1">
                    <a:lumMod val="75000"/>
                    <a:lumOff val="25000"/>
                  </a:schemeClr>
                </a:solidFill>
                <a:latin typeface="HGPｺﾞｼｯｸE" pitchFamily="50" charset="-128"/>
                <a:ea typeface="HGPｺﾞｼｯｸE" pitchFamily="50" charset="-128"/>
              </a:rPr>
              <a:t>7)</a:t>
            </a:r>
            <a:r>
              <a:rPr lang="ja-JP" altLang="en-US" sz="1200" dirty="0">
                <a:solidFill>
                  <a:schemeClr val="tx1">
                    <a:lumMod val="75000"/>
                    <a:lumOff val="25000"/>
                  </a:schemeClr>
                </a:solidFill>
                <a:latin typeface="HGPｺﾞｼｯｸE" pitchFamily="50" charset="-128"/>
                <a:ea typeface="HGPｺﾞｼｯｸE" pitchFamily="50" charset="-128"/>
              </a:rPr>
              <a:t>に従って、複製、公衆送信、翻訳・変形等の翻案等、自由に利用できます。商用利用も可能です。コンテンツ利用に当たっては、本利用ルールに同意したものとみなします。</a:t>
            </a:r>
          </a:p>
          <a:p>
            <a:pPr marL="285750" indent="-285750">
              <a:buFont typeface="Wingdings" panose="05000000000000000000" pitchFamily="2" charset="2"/>
              <a:buChar char="l"/>
            </a:pPr>
            <a:r>
              <a:rPr lang="en-US" altLang="ja-JP" sz="1200" dirty="0">
                <a:solidFill>
                  <a:schemeClr val="tx1">
                    <a:lumMod val="75000"/>
                    <a:lumOff val="25000"/>
                  </a:schemeClr>
                </a:solidFill>
                <a:latin typeface="HGPｺﾞｼｯｸE" pitchFamily="50" charset="-128"/>
                <a:ea typeface="HGPｺﾞｼｯｸE" pitchFamily="50" charset="-128"/>
              </a:rPr>
              <a:t>1</a:t>
            </a:r>
            <a:r>
              <a:rPr lang="ja-JP" altLang="en-US" sz="1200" dirty="0">
                <a:solidFill>
                  <a:schemeClr val="tx1">
                    <a:lumMod val="75000"/>
                    <a:lumOff val="25000"/>
                  </a:schemeClr>
                </a:solidFill>
                <a:latin typeface="HGPｺﾞｼｯｸE" pitchFamily="50" charset="-128"/>
                <a:ea typeface="HGPｺﾞｼｯｸE" pitchFamily="50" charset="-128"/>
              </a:rPr>
              <a:t>）出典の記載について</a:t>
            </a:r>
          </a:p>
          <a:p>
            <a:pPr marL="742950" lvl="1" indent="-285750">
              <a:buFont typeface="Wingdings" panose="05000000000000000000" pitchFamily="2" charset="2"/>
              <a:buChar char="l"/>
            </a:pPr>
            <a:r>
              <a:rPr lang="ja-JP" altLang="en-US" sz="1200" dirty="0">
                <a:solidFill>
                  <a:schemeClr val="tx1">
                    <a:lumMod val="75000"/>
                    <a:lumOff val="25000"/>
                  </a:schemeClr>
                </a:solidFill>
                <a:latin typeface="HGPｺﾞｼｯｸE" pitchFamily="50" charset="-128"/>
                <a:ea typeface="HGPｺﾞｼｯｸE" pitchFamily="50" charset="-128"/>
              </a:rPr>
              <a:t>コンテンツを利用する際は出典を記載してください。出典の記載方法は以下のとおりです。</a:t>
            </a:r>
          </a:p>
          <a:p>
            <a:pPr marL="1200150" lvl="2" indent="-285750">
              <a:buFont typeface="Wingdings" panose="05000000000000000000" pitchFamily="2" charset="2"/>
              <a:buChar char="l"/>
            </a:pPr>
            <a:r>
              <a:rPr lang="ja-JP" altLang="en-US" sz="1200" dirty="0">
                <a:solidFill>
                  <a:schemeClr val="tx1">
                    <a:lumMod val="75000"/>
                    <a:lumOff val="25000"/>
                  </a:schemeClr>
                </a:solidFill>
                <a:latin typeface="HGPｺﾞｼｯｸE" pitchFamily="50" charset="-128"/>
                <a:ea typeface="HGPｺﾞｼｯｸE" pitchFamily="50" charset="-128"/>
              </a:rPr>
              <a:t>出典：</a:t>
            </a:r>
            <a:r>
              <a:rPr lang="en-US" altLang="ja-JP" sz="1200" dirty="0">
                <a:solidFill>
                  <a:schemeClr val="tx1">
                    <a:lumMod val="75000"/>
                    <a:lumOff val="25000"/>
                  </a:schemeClr>
                </a:solidFill>
                <a:latin typeface="HGPｺﾞｼｯｸE" pitchFamily="50" charset="-128"/>
                <a:ea typeface="HGPｺﾞｼｯｸE" pitchFamily="50" charset="-128"/>
              </a:rPr>
              <a:t>IPA</a:t>
            </a:r>
            <a:r>
              <a:rPr lang="ja-JP" altLang="en-US" sz="1200" dirty="0">
                <a:solidFill>
                  <a:schemeClr val="tx1">
                    <a:lumMod val="75000"/>
                    <a:lumOff val="25000"/>
                  </a:schemeClr>
                </a:solidFill>
                <a:latin typeface="HGPｺﾞｼｯｸE" pitchFamily="50" charset="-128"/>
                <a:ea typeface="HGPｺﾞｼｯｸE" pitchFamily="50" charset="-128"/>
              </a:rPr>
              <a:t>「</a:t>
            </a:r>
            <a:r>
              <a:rPr lang="en-US" altLang="ja-JP" sz="1200" dirty="0">
                <a:solidFill>
                  <a:schemeClr val="tx1">
                    <a:lumMod val="75000"/>
                    <a:lumOff val="25000"/>
                  </a:schemeClr>
                </a:solidFill>
                <a:latin typeface="HGPｺﾞｼｯｸE" pitchFamily="50" charset="-128"/>
                <a:ea typeface="HGPｺﾞｼｯｸE" pitchFamily="50" charset="-128"/>
              </a:rPr>
              <a:t>2019</a:t>
            </a:r>
            <a:r>
              <a:rPr lang="ja-JP" altLang="en-US" sz="1200" dirty="0">
                <a:solidFill>
                  <a:schemeClr val="tx1">
                    <a:lumMod val="75000"/>
                    <a:lumOff val="25000"/>
                  </a:schemeClr>
                </a:solidFill>
                <a:latin typeface="HGPｺﾞｼｯｸE" pitchFamily="50" charset="-128"/>
                <a:ea typeface="HGPｺﾞｼｯｸE" pitchFamily="50" charset="-128"/>
              </a:rPr>
              <a:t>年度組込み</a:t>
            </a:r>
            <a:r>
              <a:rPr lang="en-US" altLang="ja-JP" sz="1200" dirty="0">
                <a:solidFill>
                  <a:schemeClr val="tx1">
                    <a:lumMod val="75000"/>
                    <a:lumOff val="25000"/>
                  </a:schemeClr>
                </a:solidFill>
                <a:latin typeface="HGPｺﾞｼｯｸE" pitchFamily="50" charset="-128"/>
                <a:ea typeface="HGPｺﾞｼｯｸE" pitchFamily="50" charset="-128"/>
              </a:rPr>
              <a:t>/IoT</a:t>
            </a:r>
            <a:r>
              <a:rPr lang="ja-JP" altLang="en-US" sz="1200" dirty="0">
                <a:solidFill>
                  <a:schemeClr val="tx1">
                    <a:lumMod val="75000"/>
                    <a:lumOff val="25000"/>
                  </a:schemeClr>
                </a:solidFill>
                <a:latin typeface="HGPｺﾞｼｯｸE" pitchFamily="50" charset="-128"/>
                <a:ea typeface="HGPｺﾞｼｯｸE" pitchFamily="50" charset="-128"/>
              </a:rPr>
              <a:t>に関する動向調査」</a:t>
            </a:r>
          </a:p>
          <a:p>
            <a:pPr marL="742950" lvl="1" indent="-285750">
              <a:buFont typeface="Wingdings" panose="05000000000000000000" pitchFamily="2" charset="2"/>
              <a:buChar char="l"/>
            </a:pPr>
            <a:r>
              <a:rPr lang="ja-JP" altLang="en-US" sz="1200" dirty="0">
                <a:solidFill>
                  <a:schemeClr val="tx1">
                    <a:lumMod val="75000"/>
                    <a:lumOff val="25000"/>
                  </a:schemeClr>
                </a:solidFill>
                <a:latin typeface="HGPｺﾞｼｯｸE" pitchFamily="50" charset="-128"/>
                <a:ea typeface="HGPｺﾞｼｯｸE" pitchFamily="50" charset="-128"/>
              </a:rPr>
              <a:t>コンテンツを編集・加工等して利用する場合は、上記出典とは別に、編集・加工等を行ったことを記載してください。</a:t>
            </a:r>
          </a:p>
          <a:p>
            <a:pPr marL="742950" lvl="1" indent="-285750">
              <a:buFont typeface="Wingdings" panose="05000000000000000000" pitchFamily="2" charset="2"/>
              <a:buChar char="l"/>
            </a:pPr>
            <a:r>
              <a:rPr lang="ja-JP" altLang="en-US" sz="1200" dirty="0">
                <a:solidFill>
                  <a:schemeClr val="tx1">
                    <a:lumMod val="75000"/>
                    <a:lumOff val="25000"/>
                  </a:schemeClr>
                </a:solidFill>
                <a:latin typeface="HGPｺﾞｼｯｸE" pitchFamily="50" charset="-128"/>
                <a:ea typeface="HGPｺﾞｼｯｸE" pitchFamily="50" charset="-128"/>
              </a:rPr>
              <a:t>なお、編集・加工した情報を、あたかも</a:t>
            </a:r>
            <a:r>
              <a:rPr lang="en-US" altLang="ja-JP" sz="1200" dirty="0">
                <a:solidFill>
                  <a:schemeClr val="tx1">
                    <a:lumMod val="75000"/>
                    <a:lumOff val="25000"/>
                  </a:schemeClr>
                </a:solidFill>
                <a:latin typeface="HGPｺﾞｼｯｸE" pitchFamily="50" charset="-128"/>
                <a:ea typeface="HGPｺﾞｼｯｸE" pitchFamily="50" charset="-128"/>
              </a:rPr>
              <a:t>IPA</a:t>
            </a:r>
            <a:r>
              <a:rPr lang="ja-JP" altLang="en-US" sz="1200" dirty="0">
                <a:solidFill>
                  <a:schemeClr val="tx1">
                    <a:lumMod val="75000"/>
                    <a:lumOff val="25000"/>
                  </a:schemeClr>
                </a:solidFill>
                <a:latin typeface="HGPｺﾞｼｯｸE" pitchFamily="50" charset="-128"/>
                <a:ea typeface="HGPｺﾞｼｯｸE" pitchFamily="50" charset="-128"/>
              </a:rPr>
              <a:t>が作成したかのような態様で公表・利用してはいけません。</a:t>
            </a:r>
          </a:p>
          <a:p>
            <a:pPr marL="285750" indent="-285750">
              <a:buFont typeface="Wingdings" panose="05000000000000000000" pitchFamily="2" charset="2"/>
              <a:buChar char="l"/>
            </a:pPr>
            <a:r>
              <a:rPr lang="en-US" altLang="ja-JP" sz="1200" dirty="0">
                <a:solidFill>
                  <a:schemeClr val="tx1">
                    <a:lumMod val="75000"/>
                    <a:lumOff val="25000"/>
                  </a:schemeClr>
                </a:solidFill>
                <a:latin typeface="HGPｺﾞｼｯｸE" pitchFamily="50" charset="-128"/>
                <a:ea typeface="HGPｺﾞｼｯｸE" pitchFamily="50" charset="-128"/>
              </a:rPr>
              <a:t>2</a:t>
            </a:r>
            <a:r>
              <a:rPr lang="ja-JP" altLang="en-US" sz="1200" dirty="0">
                <a:solidFill>
                  <a:schemeClr val="tx1">
                    <a:lumMod val="75000"/>
                    <a:lumOff val="25000"/>
                  </a:schemeClr>
                </a:solidFill>
                <a:latin typeface="HGPｺﾞｼｯｸE" pitchFamily="50" charset="-128"/>
                <a:ea typeface="HGPｺﾞｼｯｸE" pitchFamily="50" charset="-128"/>
              </a:rPr>
              <a:t>）第三者の権利を侵害しないようにしてください</a:t>
            </a:r>
          </a:p>
          <a:p>
            <a:pPr marL="742950" lvl="1" indent="-285750">
              <a:buFont typeface="Wingdings" panose="05000000000000000000" pitchFamily="2" charset="2"/>
              <a:buChar char="l"/>
            </a:pPr>
            <a:r>
              <a:rPr lang="ja-JP" altLang="en-US" sz="1200" dirty="0">
                <a:solidFill>
                  <a:schemeClr val="tx1">
                    <a:lumMod val="75000"/>
                    <a:lumOff val="25000"/>
                  </a:schemeClr>
                </a:solidFill>
                <a:latin typeface="HGPｺﾞｼｯｸE" pitchFamily="50" charset="-128"/>
                <a:ea typeface="HGPｺﾞｼｯｸE" pitchFamily="50" charset="-128"/>
              </a:rPr>
              <a:t>コンテンツの中には、第三者（</a:t>
            </a:r>
            <a:r>
              <a:rPr lang="en-US" altLang="ja-JP" sz="1200" dirty="0">
                <a:solidFill>
                  <a:schemeClr val="tx1">
                    <a:lumMod val="75000"/>
                    <a:lumOff val="25000"/>
                  </a:schemeClr>
                </a:solidFill>
                <a:latin typeface="HGPｺﾞｼｯｸE" pitchFamily="50" charset="-128"/>
                <a:ea typeface="HGPｺﾞｼｯｸE" pitchFamily="50" charset="-128"/>
              </a:rPr>
              <a:t>IPA</a:t>
            </a:r>
            <a:r>
              <a:rPr lang="ja-JP" altLang="en-US" sz="1200" dirty="0">
                <a:solidFill>
                  <a:schemeClr val="tx1">
                    <a:lumMod val="75000"/>
                    <a:lumOff val="25000"/>
                  </a:schemeClr>
                </a:solidFill>
                <a:latin typeface="HGPｺﾞｼｯｸE" pitchFamily="50" charset="-128"/>
                <a:ea typeface="HGPｺﾞｼｯｸE" pitchFamily="50" charset="-128"/>
              </a:rPr>
              <a:t>以外の者をいいます。以下同じ。）が著作権その他の権利を有している場合があります。第三者が著作権を有しているコンテンツや、第三者が著作権以外の権利を有しているコンテンツについては、特に権利処理済であることが明示されているものを除き、利用者の責任で当該第三者から利用の許諾を得てください。</a:t>
            </a:r>
          </a:p>
          <a:p>
            <a:pPr marL="285750" indent="-285750">
              <a:buFont typeface="Wingdings" panose="05000000000000000000" pitchFamily="2" charset="2"/>
              <a:buChar char="l"/>
            </a:pPr>
            <a:r>
              <a:rPr lang="en-US" altLang="ja-JP" sz="1200" dirty="0">
                <a:solidFill>
                  <a:schemeClr val="tx1">
                    <a:lumMod val="75000"/>
                    <a:lumOff val="25000"/>
                  </a:schemeClr>
                </a:solidFill>
                <a:latin typeface="HGPｺﾞｼｯｸE" pitchFamily="50" charset="-128"/>
                <a:ea typeface="HGPｺﾞｼｯｸE" pitchFamily="50" charset="-128"/>
              </a:rPr>
              <a:t>3</a:t>
            </a:r>
            <a:r>
              <a:rPr lang="ja-JP" altLang="en-US" sz="1200" dirty="0">
                <a:solidFill>
                  <a:schemeClr val="tx1">
                    <a:lumMod val="75000"/>
                    <a:lumOff val="25000"/>
                  </a:schemeClr>
                </a:solidFill>
                <a:latin typeface="HGPｺﾞｼｯｸE" pitchFamily="50" charset="-128"/>
                <a:ea typeface="HGPｺﾞｼｯｸE" pitchFamily="50" charset="-128"/>
              </a:rPr>
              <a:t>）本利用ルールが適用されないコンテンツについて</a:t>
            </a:r>
          </a:p>
          <a:p>
            <a:pPr marL="742950" lvl="1" indent="-285750">
              <a:buFont typeface="Wingdings" panose="05000000000000000000" pitchFamily="2" charset="2"/>
              <a:buChar char="l"/>
            </a:pPr>
            <a:r>
              <a:rPr lang="ja-JP" altLang="en-US" sz="1200" dirty="0">
                <a:solidFill>
                  <a:schemeClr val="tx1">
                    <a:lumMod val="75000"/>
                    <a:lumOff val="25000"/>
                  </a:schemeClr>
                </a:solidFill>
                <a:latin typeface="HGPｺﾞｼｯｸE" pitchFamily="50" charset="-128"/>
                <a:ea typeface="HGPｺﾞｼｯｸE" pitchFamily="50" charset="-128"/>
              </a:rPr>
              <a:t>組織や特定の事業を表すシンボルマーク、ロゴ、キャラクターデザイン</a:t>
            </a:r>
          </a:p>
          <a:p>
            <a:pPr marL="742950" lvl="1" indent="-285750">
              <a:buFont typeface="Wingdings" panose="05000000000000000000" pitchFamily="2" charset="2"/>
              <a:buChar char="l"/>
            </a:pPr>
            <a:r>
              <a:rPr lang="ja-JP" altLang="en-US" sz="1200" dirty="0">
                <a:solidFill>
                  <a:schemeClr val="tx1">
                    <a:lumMod val="75000"/>
                    <a:lumOff val="25000"/>
                  </a:schemeClr>
                </a:solidFill>
                <a:latin typeface="HGPｺﾞｼｯｸE" pitchFamily="50" charset="-128"/>
                <a:ea typeface="HGPｺﾞｼｯｸE" pitchFamily="50" charset="-128"/>
              </a:rPr>
              <a:t>具体的かつ合理的な根拠の説明とともに、別の利用ルールの適用を明示しているコンテンツ</a:t>
            </a:r>
          </a:p>
          <a:p>
            <a:pPr marL="285750" indent="-285750">
              <a:buFont typeface="Wingdings" panose="05000000000000000000" pitchFamily="2" charset="2"/>
              <a:buChar char="l"/>
            </a:pPr>
            <a:r>
              <a:rPr lang="en-US" altLang="ja-JP" sz="1200" dirty="0">
                <a:solidFill>
                  <a:schemeClr val="tx1">
                    <a:lumMod val="75000"/>
                    <a:lumOff val="25000"/>
                  </a:schemeClr>
                </a:solidFill>
                <a:latin typeface="HGPｺﾞｼｯｸE" pitchFamily="50" charset="-128"/>
                <a:ea typeface="HGPｺﾞｼｯｸE" pitchFamily="50" charset="-128"/>
              </a:rPr>
              <a:t>4</a:t>
            </a:r>
            <a:r>
              <a:rPr lang="ja-JP" altLang="en-US" sz="1200" dirty="0">
                <a:solidFill>
                  <a:schemeClr val="tx1">
                    <a:lumMod val="75000"/>
                    <a:lumOff val="25000"/>
                  </a:schemeClr>
                </a:solidFill>
                <a:latin typeface="HGPｺﾞｼｯｸE" pitchFamily="50" charset="-128"/>
                <a:ea typeface="HGPｺﾞｼｯｸE" pitchFamily="50" charset="-128"/>
              </a:rPr>
              <a:t>）準拠法と合意管轄について</a:t>
            </a:r>
          </a:p>
          <a:p>
            <a:pPr marL="742950" lvl="1" indent="-285750">
              <a:buFont typeface="Wingdings" panose="05000000000000000000" pitchFamily="2" charset="2"/>
              <a:buChar char="l"/>
            </a:pPr>
            <a:r>
              <a:rPr lang="ja-JP" altLang="en-US" sz="1200" dirty="0">
                <a:solidFill>
                  <a:schemeClr val="tx1">
                    <a:lumMod val="75000"/>
                    <a:lumOff val="25000"/>
                  </a:schemeClr>
                </a:solidFill>
                <a:latin typeface="HGPｺﾞｼｯｸE" pitchFamily="50" charset="-128"/>
                <a:ea typeface="HGPｺﾞｼｯｸE" pitchFamily="50" charset="-128"/>
              </a:rPr>
              <a:t>本利用ルールは、日本法に基づいて解釈されます。</a:t>
            </a:r>
          </a:p>
          <a:p>
            <a:pPr marL="742950" lvl="1" indent="-285750">
              <a:buFont typeface="Wingdings" panose="05000000000000000000" pitchFamily="2" charset="2"/>
              <a:buChar char="l"/>
            </a:pPr>
            <a:r>
              <a:rPr lang="ja-JP" altLang="en-US" sz="1200" dirty="0">
                <a:solidFill>
                  <a:schemeClr val="tx1">
                    <a:lumMod val="75000"/>
                    <a:lumOff val="25000"/>
                  </a:schemeClr>
                </a:solidFill>
                <a:latin typeface="HGPｺﾞｼｯｸE" pitchFamily="50" charset="-128"/>
                <a:ea typeface="HGPｺﾞｼｯｸE" pitchFamily="50" charset="-128"/>
              </a:rPr>
              <a:t>本利用ルールによるコンテンツの利用及び本利用ルールに関する紛争については、当該紛争に係るコンテンツ又は利用ルールを公開している組織の所在地を管轄する地方裁判所を、第一審の専属的な合意管轄裁判所とします。</a:t>
            </a:r>
          </a:p>
          <a:p>
            <a:pPr marL="285750" indent="-285750">
              <a:buFont typeface="Wingdings" panose="05000000000000000000" pitchFamily="2" charset="2"/>
              <a:buChar char="l"/>
            </a:pPr>
            <a:r>
              <a:rPr lang="en-US" altLang="ja-JP" sz="1200" dirty="0">
                <a:solidFill>
                  <a:schemeClr val="tx1">
                    <a:lumMod val="75000"/>
                    <a:lumOff val="25000"/>
                  </a:schemeClr>
                </a:solidFill>
                <a:latin typeface="HGPｺﾞｼｯｸE" pitchFamily="50" charset="-128"/>
                <a:ea typeface="HGPｺﾞｼｯｸE" pitchFamily="50" charset="-128"/>
              </a:rPr>
              <a:t>5</a:t>
            </a:r>
            <a:r>
              <a:rPr lang="ja-JP" altLang="en-US" sz="1200" dirty="0">
                <a:solidFill>
                  <a:schemeClr val="tx1">
                    <a:lumMod val="75000"/>
                    <a:lumOff val="25000"/>
                  </a:schemeClr>
                </a:solidFill>
                <a:latin typeface="HGPｺﾞｼｯｸE" pitchFamily="50" charset="-128"/>
                <a:ea typeface="HGPｺﾞｼｯｸE" pitchFamily="50" charset="-128"/>
              </a:rPr>
              <a:t>）免責について</a:t>
            </a:r>
          </a:p>
          <a:p>
            <a:pPr marL="742950" lvl="1" indent="-285750">
              <a:buFont typeface="Wingdings" panose="05000000000000000000" pitchFamily="2" charset="2"/>
              <a:buChar char="l"/>
            </a:pPr>
            <a:r>
              <a:rPr lang="en-US" altLang="ja-JP" sz="1200" dirty="0">
                <a:solidFill>
                  <a:schemeClr val="tx1">
                    <a:lumMod val="75000"/>
                    <a:lumOff val="25000"/>
                  </a:schemeClr>
                </a:solidFill>
                <a:latin typeface="HGPｺﾞｼｯｸE" pitchFamily="50" charset="-128"/>
                <a:ea typeface="HGPｺﾞｼｯｸE" pitchFamily="50" charset="-128"/>
              </a:rPr>
              <a:t>IPA</a:t>
            </a:r>
            <a:r>
              <a:rPr lang="ja-JP" altLang="en-US" sz="1200" dirty="0">
                <a:solidFill>
                  <a:schemeClr val="tx1">
                    <a:lumMod val="75000"/>
                    <a:lumOff val="25000"/>
                  </a:schemeClr>
                </a:solidFill>
                <a:latin typeface="HGPｺﾞｼｯｸE" pitchFamily="50" charset="-128"/>
                <a:ea typeface="HGPｺﾞｼｯｸE" pitchFamily="50" charset="-128"/>
              </a:rPr>
              <a:t>は、利用者がコンテンツを用いて行う一切の行為（コンテンツを編集・加工等した情報を利用することを含む。）について何ら責任を負うものではありません。</a:t>
            </a:r>
          </a:p>
          <a:p>
            <a:pPr marL="742950" lvl="1" indent="-285750">
              <a:buFont typeface="Wingdings" panose="05000000000000000000" pitchFamily="2" charset="2"/>
              <a:buChar char="l"/>
            </a:pPr>
            <a:r>
              <a:rPr lang="ja-JP" altLang="en-US" sz="1200" dirty="0">
                <a:solidFill>
                  <a:schemeClr val="tx1">
                    <a:lumMod val="75000"/>
                    <a:lumOff val="25000"/>
                  </a:schemeClr>
                </a:solidFill>
                <a:latin typeface="HGPｺﾞｼｯｸE" pitchFamily="50" charset="-128"/>
                <a:ea typeface="HGPｺﾞｼｯｸE" pitchFamily="50" charset="-128"/>
              </a:rPr>
              <a:t>コンテンツは、予告なく変更、移転、削除等が行われることがあります。</a:t>
            </a:r>
          </a:p>
          <a:p>
            <a:pPr marL="285750" indent="-285750">
              <a:buFont typeface="Wingdings" panose="05000000000000000000" pitchFamily="2" charset="2"/>
              <a:buChar char="l"/>
            </a:pPr>
            <a:r>
              <a:rPr lang="en-US" altLang="ja-JP" sz="1200" dirty="0">
                <a:solidFill>
                  <a:schemeClr val="tx1">
                    <a:lumMod val="75000"/>
                    <a:lumOff val="25000"/>
                  </a:schemeClr>
                </a:solidFill>
                <a:latin typeface="HGPｺﾞｼｯｸE" pitchFamily="50" charset="-128"/>
                <a:ea typeface="HGPｺﾞｼｯｸE" pitchFamily="50" charset="-128"/>
              </a:rPr>
              <a:t>6</a:t>
            </a:r>
            <a:r>
              <a:rPr lang="ja-JP" altLang="en-US" sz="1200" dirty="0">
                <a:solidFill>
                  <a:schemeClr val="tx1">
                    <a:lumMod val="75000"/>
                    <a:lumOff val="25000"/>
                  </a:schemeClr>
                </a:solidFill>
                <a:latin typeface="HGPｺﾞｼｯｸE" pitchFamily="50" charset="-128"/>
                <a:ea typeface="HGPｺﾞｼｯｸE" pitchFamily="50" charset="-128"/>
              </a:rPr>
              <a:t>）その他</a:t>
            </a:r>
          </a:p>
          <a:p>
            <a:pPr marL="742950" lvl="1" indent="-285750">
              <a:buFont typeface="Wingdings" panose="05000000000000000000" pitchFamily="2" charset="2"/>
              <a:buChar char="l"/>
            </a:pPr>
            <a:r>
              <a:rPr lang="ja-JP" altLang="en-US" sz="1200" dirty="0">
                <a:solidFill>
                  <a:schemeClr val="tx1">
                    <a:lumMod val="75000"/>
                    <a:lumOff val="25000"/>
                  </a:schemeClr>
                </a:solidFill>
                <a:latin typeface="HGPｺﾞｼｯｸE" pitchFamily="50" charset="-128"/>
                <a:ea typeface="HGPｺﾞｼｯｸE" pitchFamily="50" charset="-128"/>
              </a:rPr>
              <a:t>本利用ルールは、著作権法上認められている引用などの利用について、制限するものではありません。</a:t>
            </a:r>
          </a:p>
          <a:p>
            <a:pPr marL="742950" lvl="1" indent="-285750">
              <a:buFont typeface="Wingdings" panose="05000000000000000000" pitchFamily="2" charset="2"/>
              <a:buChar char="l"/>
            </a:pPr>
            <a:r>
              <a:rPr lang="ja-JP" altLang="en-US" sz="1200" dirty="0">
                <a:solidFill>
                  <a:schemeClr val="tx1">
                    <a:lumMod val="75000"/>
                    <a:lumOff val="25000"/>
                  </a:schemeClr>
                </a:solidFill>
                <a:latin typeface="HGPｺﾞｼｯｸE" pitchFamily="50" charset="-128"/>
                <a:ea typeface="HGPｺﾞｼｯｸE" pitchFamily="50" charset="-128"/>
              </a:rPr>
              <a:t>本利用ルールは、政府標準利用規約（第</a:t>
            </a:r>
            <a:r>
              <a:rPr lang="en-US" altLang="ja-JP" sz="1200" dirty="0">
                <a:solidFill>
                  <a:schemeClr val="tx1">
                    <a:lumMod val="75000"/>
                    <a:lumOff val="25000"/>
                  </a:schemeClr>
                </a:solidFill>
                <a:latin typeface="HGPｺﾞｼｯｸE" pitchFamily="50" charset="-128"/>
                <a:ea typeface="HGPｺﾞｼｯｸE" pitchFamily="50" charset="-128"/>
              </a:rPr>
              <a:t>2.0</a:t>
            </a:r>
            <a:r>
              <a:rPr lang="ja-JP" altLang="en-US" sz="1200" dirty="0">
                <a:solidFill>
                  <a:schemeClr val="tx1">
                    <a:lumMod val="75000"/>
                    <a:lumOff val="25000"/>
                  </a:schemeClr>
                </a:solidFill>
                <a:latin typeface="HGPｺﾞｼｯｸE" pitchFamily="50" charset="-128"/>
                <a:ea typeface="HGPｺﾞｼｯｸE" pitchFamily="50" charset="-128"/>
              </a:rPr>
              <a:t>版）に準拠しています。本利用ルールは、今後変更される可能性があります。既に政府標準利用規約の以前の版に従ってコンテンツを利用している場合は、引き続きその条件が適用されます。</a:t>
            </a:r>
          </a:p>
          <a:p>
            <a:pPr marL="742950" lvl="1" indent="-285750">
              <a:buFont typeface="Wingdings" panose="05000000000000000000" pitchFamily="2" charset="2"/>
              <a:buChar char="l"/>
            </a:pPr>
            <a:r>
              <a:rPr lang="ja-JP" altLang="en-US" sz="1200" dirty="0">
                <a:solidFill>
                  <a:schemeClr val="tx1">
                    <a:lumMod val="75000"/>
                    <a:lumOff val="25000"/>
                  </a:schemeClr>
                </a:solidFill>
                <a:latin typeface="HGPｺﾞｼｯｸE" pitchFamily="50" charset="-128"/>
                <a:ea typeface="HGPｺﾞｼｯｸE" pitchFamily="50" charset="-128"/>
              </a:rPr>
              <a:t>本利用ルールは、クリエイティブ・コモンズ・ライセンスの表示</a:t>
            </a:r>
            <a:r>
              <a:rPr lang="en-US" altLang="ja-JP" sz="1200" dirty="0">
                <a:solidFill>
                  <a:schemeClr val="tx1">
                    <a:lumMod val="75000"/>
                    <a:lumOff val="25000"/>
                  </a:schemeClr>
                </a:solidFill>
                <a:latin typeface="HGPｺﾞｼｯｸE" pitchFamily="50" charset="-128"/>
                <a:ea typeface="HGPｺﾞｼｯｸE" pitchFamily="50" charset="-128"/>
              </a:rPr>
              <a:t>4.0</a:t>
            </a:r>
            <a:r>
              <a:rPr lang="ja-JP" altLang="en-US" sz="1200" dirty="0">
                <a:solidFill>
                  <a:schemeClr val="tx1">
                    <a:lumMod val="75000"/>
                    <a:lumOff val="25000"/>
                  </a:schemeClr>
                </a:solidFill>
                <a:latin typeface="HGPｺﾞｼｯｸE" pitchFamily="50" charset="-128"/>
                <a:ea typeface="HGPｺﾞｼｯｸE" pitchFamily="50" charset="-128"/>
              </a:rPr>
              <a:t>　国際（</a:t>
            </a:r>
            <a:r>
              <a:rPr lang="en-US" altLang="ja-JP" sz="1200" dirty="0">
                <a:solidFill>
                  <a:schemeClr val="tx1">
                    <a:lumMod val="75000"/>
                    <a:lumOff val="25000"/>
                  </a:schemeClr>
                </a:solidFill>
                <a:latin typeface="HGPｺﾞｼｯｸE" pitchFamily="50" charset="-128"/>
                <a:ea typeface="HGPｺﾞｼｯｸE" pitchFamily="50" charset="-128"/>
                <a:hlinkClick r:id="rId2"/>
              </a:rPr>
              <a:t>https://creativecommons.org/licenses/by/4.0/legalcode.ja</a:t>
            </a:r>
            <a:r>
              <a:rPr lang="ja-JP" altLang="en-US" sz="1200" dirty="0">
                <a:solidFill>
                  <a:schemeClr val="tx1">
                    <a:lumMod val="75000"/>
                    <a:lumOff val="25000"/>
                  </a:schemeClr>
                </a:solidFill>
                <a:latin typeface="HGPｺﾞｼｯｸE" pitchFamily="50" charset="-128"/>
                <a:ea typeface="HGPｺﾞｼｯｸE" pitchFamily="50" charset="-128"/>
              </a:rPr>
              <a:t>）外部リンクに規定される著作権利用許諾条件。以下「</a:t>
            </a:r>
            <a:r>
              <a:rPr lang="en-US" altLang="ja-JP" sz="1200" dirty="0">
                <a:solidFill>
                  <a:schemeClr val="tx1">
                    <a:lumMod val="75000"/>
                    <a:lumOff val="25000"/>
                  </a:schemeClr>
                </a:solidFill>
                <a:latin typeface="HGPｺﾞｼｯｸE" pitchFamily="50" charset="-128"/>
                <a:ea typeface="HGPｺﾞｼｯｸE" pitchFamily="50" charset="-128"/>
              </a:rPr>
              <a:t>CC BY</a:t>
            </a:r>
            <a:r>
              <a:rPr lang="ja-JP" altLang="en-US" sz="1200" dirty="0">
                <a:solidFill>
                  <a:schemeClr val="tx1">
                    <a:lumMod val="75000"/>
                    <a:lumOff val="25000"/>
                  </a:schemeClr>
                </a:solidFill>
                <a:latin typeface="HGPｺﾞｼｯｸE" pitchFamily="50" charset="-128"/>
                <a:ea typeface="HGPｺﾞｼｯｸE" pitchFamily="50" charset="-128"/>
              </a:rPr>
              <a:t>」といいます。）と互換性があり、本利用ルールが適用されるコンテンツは</a:t>
            </a:r>
            <a:r>
              <a:rPr lang="en-US" altLang="ja-JP" sz="1200" dirty="0">
                <a:solidFill>
                  <a:schemeClr val="tx1">
                    <a:lumMod val="75000"/>
                    <a:lumOff val="25000"/>
                  </a:schemeClr>
                </a:solidFill>
                <a:latin typeface="HGPｺﾞｼｯｸE" pitchFamily="50" charset="-128"/>
                <a:ea typeface="HGPｺﾞｼｯｸE" pitchFamily="50" charset="-128"/>
              </a:rPr>
              <a:t>CC BY</a:t>
            </a:r>
            <a:r>
              <a:rPr lang="ja-JP" altLang="en-US" sz="1200" dirty="0">
                <a:solidFill>
                  <a:schemeClr val="tx1">
                    <a:lumMod val="75000"/>
                    <a:lumOff val="25000"/>
                  </a:schemeClr>
                </a:solidFill>
                <a:latin typeface="HGPｺﾞｼｯｸE" pitchFamily="50" charset="-128"/>
                <a:ea typeface="HGPｺﾞｼｯｸE" pitchFamily="50" charset="-128"/>
              </a:rPr>
              <a:t>に従うことでも利用することができます。</a:t>
            </a:r>
            <a:endParaRPr kumimoji="1" lang="ja-JP" altLang="en-US" sz="1200" dirty="0">
              <a:solidFill>
                <a:schemeClr val="tx1">
                  <a:lumMod val="75000"/>
                  <a:lumOff val="25000"/>
                </a:schemeClr>
              </a:solidFill>
              <a:latin typeface="HGPｺﾞｼｯｸE" pitchFamily="50" charset="-128"/>
              <a:ea typeface="HGPｺﾞｼｯｸE" pitchFamily="50" charset="-128"/>
            </a:endParaRPr>
          </a:p>
        </p:txBody>
      </p:sp>
      <p:sp>
        <p:nvSpPr>
          <p:cNvPr id="4" name="タイトル 1">
            <a:extLst>
              <a:ext uri="{FF2B5EF4-FFF2-40B4-BE49-F238E27FC236}">
                <a16:creationId xmlns:a16="http://schemas.microsoft.com/office/drawing/2014/main" id="{976C380C-F4B2-4BD7-8EF0-7CA189CE83CE}"/>
              </a:ext>
            </a:extLst>
          </p:cNvPr>
          <p:cNvSpPr txBox="1">
            <a:spLocks/>
          </p:cNvSpPr>
          <p:nvPr/>
        </p:nvSpPr>
        <p:spPr>
          <a:xfrm>
            <a:off x="272480" y="260648"/>
            <a:ext cx="9361040" cy="864096"/>
          </a:xfrm>
          <a:prstGeom prst="rect">
            <a:avLst/>
          </a:prstGeom>
        </p:spPr>
        <p:txBody>
          <a:bodyPr vert="horz" lIns="91440" tIns="45720" rIns="91440" bIns="45720" rtlCol="0" anchor="ctr">
            <a:normAutofit/>
          </a:bodyPr>
          <a:lstStyle>
            <a:lvl1pPr algn="l" defTabSz="914400" rtl="0" eaLnBrk="1" latinLnBrk="0" hangingPunct="1">
              <a:spcBef>
                <a:spcPct val="0"/>
              </a:spcBef>
              <a:buNone/>
              <a:defRPr kumimoji="1" sz="2000" b="0" kern="1200">
                <a:solidFill>
                  <a:schemeClr val="tx1"/>
                </a:solidFill>
                <a:latin typeface="游ゴシック Medium" panose="020B0500000000000000" pitchFamily="50" charset="-128"/>
                <a:ea typeface="游ゴシック Medium" panose="020B0500000000000000" pitchFamily="50" charset="-128"/>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000" b="0" i="0" u="none" strike="noStrike" kern="1200" cap="none" spc="0" normalizeH="0" baseline="0" noProof="0" dirty="0">
                <a:ln>
                  <a:noFill/>
                </a:ln>
                <a:solidFill>
                  <a:sysClr val="windowText" lastClr="000000"/>
                </a:solidFill>
                <a:effectLst/>
                <a:uLnTx/>
                <a:uFillTx/>
                <a:latin typeface="游ゴシック Medium" panose="020B0500000000000000" pitchFamily="50" charset="-128"/>
                <a:ea typeface="游ゴシック Medium" panose="020B0500000000000000" pitchFamily="50" charset="-128"/>
                <a:cs typeface="+mj-cs"/>
              </a:rPr>
              <a:t>本資料の利用について</a:t>
            </a:r>
          </a:p>
        </p:txBody>
      </p:sp>
      <p:sp>
        <p:nvSpPr>
          <p:cNvPr id="5" name="Rectangle 7">
            <a:extLst>
              <a:ext uri="{FF2B5EF4-FFF2-40B4-BE49-F238E27FC236}">
                <a16:creationId xmlns:a16="http://schemas.microsoft.com/office/drawing/2014/main" id="{8914406E-DF47-44B2-951B-EAC98F0213C1}"/>
              </a:ext>
            </a:extLst>
          </p:cNvPr>
          <p:cNvSpPr txBox="1">
            <a:spLocks noChangeArrowheads="1"/>
          </p:cNvSpPr>
          <p:nvPr/>
        </p:nvSpPr>
        <p:spPr>
          <a:xfrm>
            <a:off x="9905620" y="6994210"/>
            <a:ext cx="493200" cy="232475"/>
          </a:xfrm>
          <a:prstGeom prst="rect">
            <a:avLst/>
          </a:prstGeom>
          <a:ln/>
        </p:spPr>
        <p:txBody>
          <a:bodyPr/>
          <a:lstStyle>
            <a:defPPr>
              <a:defRPr lang="ja-JP"/>
            </a:defPPr>
            <a:lvl1pPr marL="0" algn="ctr" defTabSz="971913" rtl="0" eaLnBrk="1" latinLnBrk="0" hangingPunct="1">
              <a:defRPr kumimoji="1" sz="1053" kern="1200">
                <a:solidFill>
                  <a:schemeClr val="tx1"/>
                </a:solidFill>
                <a:latin typeface="Meiryo UI" panose="020B0604030504040204" pitchFamily="50" charset="-128"/>
                <a:ea typeface="Meiryo UI" panose="020B0604030504040204" pitchFamily="50" charset="-128"/>
                <a:cs typeface="+mn-cs"/>
              </a:defRPr>
            </a:lvl1pPr>
            <a:lvl2pPr marL="485957" algn="l" defTabSz="971913" rtl="0" eaLnBrk="1" latinLnBrk="0" hangingPunct="1">
              <a:defRPr kumimoji="1" sz="1914" kern="1200">
                <a:solidFill>
                  <a:schemeClr val="tx1"/>
                </a:solidFill>
                <a:latin typeface="+mn-lt"/>
                <a:ea typeface="+mn-ea"/>
                <a:cs typeface="+mn-cs"/>
              </a:defRPr>
            </a:lvl2pPr>
            <a:lvl3pPr marL="971913" algn="l" defTabSz="971913" rtl="0" eaLnBrk="1" latinLnBrk="0" hangingPunct="1">
              <a:defRPr kumimoji="1" sz="1914" kern="1200">
                <a:solidFill>
                  <a:schemeClr val="tx1"/>
                </a:solidFill>
                <a:latin typeface="+mn-lt"/>
                <a:ea typeface="+mn-ea"/>
                <a:cs typeface="+mn-cs"/>
              </a:defRPr>
            </a:lvl3pPr>
            <a:lvl4pPr marL="1457871" algn="l" defTabSz="971913" rtl="0" eaLnBrk="1" latinLnBrk="0" hangingPunct="1">
              <a:defRPr kumimoji="1" sz="1914" kern="1200">
                <a:solidFill>
                  <a:schemeClr val="tx1"/>
                </a:solidFill>
                <a:latin typeface="+mn-lt"/>
                <a:ea typeface="+mn-ea"/>
                <a:cs typeface="+mn-cs"/>
              </a:defRPr>
            </a:lvl4pPr>
            <a:lvl5pPr marL="1943828" algn="l" defTabSz="971913" rtl="0" eaLnBrk="1" latinLnBrk="0" hangingPunct="1">
              <a:defRPr kumimoji="1" sz="1914" kern="1200">
                <a:solidFill>
                  <a:schemeClr val="tx1"/>
                </a:solidFill>
                <a:latin typeface="+mn-lt"/>
                <a:ea typeface="+mn-ea"/>
                <a:cs typeface="+mn-cs"/>
              </a:defRPr>
            </a:lvl5pPr>
            <a:lvl6pPr marL="2429784" algn="l" defTabSz="971913" rtl="0" eaLnBrk="1" latinLnBrk="0" hangingPunct="1">
              <a:defRPr kumimoji="1" sz="1914" kern="1200">
                <a:solidFill>
                  <a:schemeClr val="tx1"/>
                </a:solidFill>
                <a:latin typeface="+mn-lt"/>
                <a:ea typeface="+mn-ea"/>
                <a:cs typeface="+mn-cs"/>
              </a:defRPr>
            </a:lvl6pPr>
            <a:lvl7pPr marL="2915741" algn="l" defTabSz="971913" rtl="0" eaLnBrk="1" latinLnBrk="0" hangingPunct="1">
              <a:defRPr kumimoji="1" sz="1914" kern="1200">
                <a:solidFill>
                  <a:schemeClr val="tx1"/>
                </a:solidFill>
                <a:latin typeface="+mn-lt"/>
                <a:ea typeface="+mn-ea"/>
                <a:cs typeface="+mn-cs"/>
              </a:defRPr>
            </a:lvl7pPr>
            <a:lvl8pPr marL="3401698" algn="l" defTabSz="971913" rtl="0" eaLnBrk="1" latinLnBrk="0" hangingPunct="1">
              <a:defRPr kumimoji="1" sz="1914" kern="1200">
                <a:solidFill>
                  <a:schemeClr val="tx1"/>
                </a:solidFill>
                <a:latin typeface="+mn-lt"/>
                <a:ea typeface="+mn-ea"/>
                <a:cs typeface="+mn-cs"/>
              </a:defRPr>
            </a:lvl8pPr>
            <a:lvl9pPr marL="3887655" algn="l" defTabSz="971913" rtl="0" eaLnBrk="1" latinLnBrk="0" hangingPunct="1">
              <a:defRPr kumimoji="1" sz="1914" kern="1200">
                <a:solidFill>
                  <a:schemeClr val="tx1"/>
                </a:solidFill>
                <a:latin typeface="+mn-lt"/>
                <a:ea typeface="+mn-ea"/>
                <a:cs typeface="+mn-cs"/>
              </a:defRPr>
            </a:lvl9pPr>
          </a:lstStyle>
          <a:p>
            <a:fld id="{DBFB1F43-6F2E-4538-AABB-23AEDF146290}" type="slidenum">
              <a:rPr lang="ja-JP" altLang="en-US" smtClean="0"/>
              <a:pPr/>
              <a:t>1</a:t>
            </a:fld>
            <a:endParaRPr lang="ja-JP" altLang="en-US" dirty="0"/>
          </a:p>
        </p:txBody>
      </p:sp>
    </p:spTree>
    <p:extLst>
      <p:ext uri="{BB962C8B-B14F-4D97-AF65-F5344CB8AC3E}">
        <p14:creationId xmlns:p14="http://schemas.microsoft.com/office/powerpoint/2010/main" val="3204041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19</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07893"/>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Q3-2A.</a:t>
            </a:r>
            <a:r>
              <a:rPr lang="ja-JP" altLang="en-US" sz="2065" b="1" dirty="0">
                <a:latin typeface="MS UI Gothic" panose="020B0600070205080204" pitchFamily="50" charset="-128"/>
                <a:ea typeface="MS UI Gothic" panose="020B0600070205080204" pitchFamily="50" charset="-128"/>
              </a:rPr>
              <a:t>事業規模（従業員数）</a:t>
            </a:r>
          </a:p>
        </p:txBody>
      </p:sp>
      <p:sp>
        <p:nvSpPr>
          <p:cNvPr id="5" name="テキスト ボックス 4"/>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エンドユーザー、</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r>
              <a:rPr lang="en-US" altLang="ja-JP" sz="1400" dirty="0"/>
              <a:t>F.</a:t>
            </a:r>
            <a:r>
              <a:rPr lang="ja-JP" altLang="en-US" sz="1400" dirty="0"/>
              <a:t>その他</a:t>
            </a:r>
            <a:endParaRPr lang="en-US" altLang="ja-JP" sz="1400" dirty="0"/>
          </a:p>
        </p:txBody>
      </p:sp>
      <p:graphicFrame>
        <p:nvGraphicFramePr>
          <p:cNvPr id="8" name="Chart 21"/>
          <p:cNvGraphicFramePr>
            <a:graphicFrameLocks/>
          </p:cNvGraphicFramePr>
          <p:nvPr>
            <p:extLst>
              <p:ext uri="{D42A27DB-BD31-4B8C-83A1-F6EECF244321}">
                <p14:modId xmlns:p14="http://schemas.microsoft.com/office/powerpoint/2010/main" val="3480544331"/>
              </p:ext>
            </p:extLst>
          </p:nvPr>
        </p:nvGraphicFramePr>
        <p:xfrm>
          <a:off x="827212" y="1745928"/>
          <a:ext cx="8716412" cy="48965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50024234"/>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199</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Q18B.</a:t>
            </a:r>
            <a:r>
              <a:rPr lang="ja-JP" altLang="en-US" sz="2065" b="1" dirty="0">
                <a:latin typeface="MS UI Gothic" panose="020B0600070205080204" pitchFamily="50" charset="-128"/>
                <a:ea typeface="MS UI Gothic" panose="020B0600070205080204" pitchFamily="50" charset="-128"/>
              </a:rPr>
              <a:t>強化</a:t>
            </a:r>
            <a:r>
              <a:rPr lang="en-US" altLang="ja-JP" sz="2065" b="1" dirty="0">
                <a:latin typeface="MS UI Gothic" panose="020B0600070205080204" pitchFamily="50" charset="-128"/>
                <a:ea typeface="MS UI Gothic" panose="020B0600070205080204" pitchFamily="50" charset="-128"/>
              </a:rPr>
              <a:t>/</a:t>
            </a:r>
            <a:r>
              <a:rPr lang="ja-JP" altLang="en-US" sz="2065" b="1" dirty="0">
                <a:latin typeface="MS UI Gothic" panose="020B0600070205080204" pitchFamily="50" charset="-128"/>
                <a:ea typeface="MS UI Gothic" panose="020B0600070205080204" pitchFamily="50" charset="-128"/>
              </a:rPr>
              <a:t>新たに獲得したい技術（クロス集計）</a:t>
            </a:r>
          </a:p>
        </p:txBody>
      </p:sp>
      <p:sp>
        <p:nvSpPr>
          <p:cNvPr id="5" name="テキスト ボックス 4"/>
          <p:cNvSpPr txBox="1"/>
          <p:nvPr/>
        </p:nvSpPr>
        <p:spPr>
          <a:xfrm>
            <a:off x="515394" y="750100"/>
            <a:ext cx="9028230" cy="738664"/>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a:p>
            <a:r>
              <a:rPr lang="ja-JP" altLang="en-US" sz="1400" dirty="0"/>
              <a:t>クロス集計の軸：</a:t>
            </a:r>
            <a:r>
              <a:rPr lang="en-US" altLang="ja-JP" sz="1400" dirty="0"/>
              <a:t>DX</a:t>
            </a:r>
            <a:r>
              <a:rPr lang="ja-JP" altLang="en-US" sz="1400" dirty="0"/>
              <a:t>取り組みの有無</a:t>
            </a:r>
            <a:endParaRPr lang="en-US" altLang="ja-JP" sz="1400" dirty="0"/>
          </a:p>
          <a:p>
            <a:r>
              <a:rPr lang="ja-JP" altLang="en-US" sz="1400" dirty="0"/>
              <a:t>集計方法：「</a:t>
            </a:r>
            <a:r>
              <a:rPr lang="en-US" altLang="ja-JP" sz="1400" dirty="0"/>
              <a:t>1</a:t>
            </a:r>
            <a:r>
              <a:rPr lang="ja-JP" altLang="en-US" sz="1400" dirty="0"/>
              <a:t>番目」で選択された数が多かった上位</a:t>
            </a:r>
            <a:r>
              <a:rPr lang="en-US" altLang="ja-JP" sz="1400" dirty="0"/>
              <a:t>10</a:t>
            </a:r>
            <a:r>
              <a:rPr lang="ja-JP" altLang="en-US" sz="1400" dirty="0"/>
              <a:t>項目を表示</a:t>
            </a:r>
          </a:p>
        </p:txBody>
      </p:sp>
      <p:graphicFrame>
        <p:nvGraphicFramePr>
          <p:cNvPr id="6" name="グラフ 5"/>
          <p:cNvGraphicFramePr>
            <a:graphicFrameLocks/>
          </p:cNvGraphicFramePr>
          <p:nvPr>
            <p:extLst>
              <p:ext uri="{D42A27DB-BD31-4B8C-83A1-F6EECF244321}">
                <p14:modId xmlns:p14="http://schemas.microsoft.com/office/powerpoint/2010/main" val="539760057"/>
              </p:ext>
            </p:extLst>
          </p:nvPr>
        </p:nvGraphicFramePr>
        <p:xfrm>
          <a:off x="899220" y="1273320"/>
          <a:ext cx="8644404" cy="5953365"/>
        </p:xfrm>
        <a:graphic>
          <a:graphicData uri="http://schemas.openxmlformats.org/drawingml/2006/chart">
            <c:chart xmlns:c="http://schemas.openxmlformats.org/drawingml/2006/chart" xmlns:r="http://schemas.openxmlformats.org/officeDocument/2006/relationships" r:id="rId3"/>
          </a:graphicData>
        </a:graphic>
      </p:graphicFrame>
      <p:pic>
        <p:nvPicPr>
          <p:cNvPr id="7" name="図 6"/>
          <p:cNvPicPr>
            <a:picLocks noChangeAspect="1"/>
          </p:cNvPicPr>
          <p:nvPr/>
        </p:nvPicPr>
        <p:blipFill>
          <a:blip r:embed="rId4"/>
          <a:stretch>
            <a:fillRect/>
          </a:stretch>
        </p:blipFill>
        <p:spPr>
          <a:xfrm>
            <a:off x="6587852" y="5058296"/>
            <a:ext cx="1795046" cy="1537969"/>
          </a:xfrm>
          <a:prstGeom prst="rect">
            <a:avLst/>
          </a:prstGeom>
        </p:spPr>
      </p:pic>
    </p:spTree>
    <p:extLst>
      <p:ext uri="{BB962C8B-B14F-4D97-AF65-F5344CB8AC3E}">
        <p14:creationId xmlns:p14="http://schemas.microsoft.com/office/powerpoint/2010/main" val="3060798470"/>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200</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Q18.</a:t>
            </a:r>
            <a:r>
              <a:rPr lang="ja-JP" altLang="en-US" sz="2065" b="1" dirty="0">
                <a:latin typeface="MS UI Gothic" panose="020B0600070205080204" pitchFamily="50" charset="-128"/>
                <a:ea typeface="MS UI Gothic" panose="020B0600070205080204" pitchFamily="50" charset="-128"/>
              </a:rPr>
              <a:t>現時点で重要な技術・強化</a:t>
            </a:r>
            <a:r>
              <a:rPr lang="en-US" altLang="ja-JP" sz="2065" b="1" dirty="0">
                <a:latin typeface="MS UI Gothic" panose="020B0600070205080204" pitchFamily="50" charset="-128"/>
                <a:ea typeface="MS UI Gothic" panose="020B0600070205080204" pitchFamily="50" charset="-128"/>
              </a:rPr>
              <a:t>/</a:t>
            </a:r>
            <a:r>
              <a:rPr lang="ja-JP" altLang="en-US" sz="2065" b="1" dirty="0">
                <a:latin typeface="MS UI Gothic" panose="020B0600070205080204" pitchFamily="50" charset="-128"/>
                <a:ea typeface="MS UI Gothic" panose="020B0600070205080204" pitchFamily="50" charset="-128"/>
              </a:rPr>
              <a:t>新たに獲得したい技術（</a:t>
            </a:r>
            <a:r>
              <a:rPr lang="en-US" altLang="ja-JP" sz="2065" b="1" dirty="0">
                <a:latin typeface="MS UI Gothic" panose="020B0600070205080204" pitchFamily="50" charset="-128"/>
                <a:ea typeface="MS UI Gothic" panose="020B0600070205080204" pitchFamily="50" charset="-128"/>
              </a:rPr>
              <a:t>2019</a:t>
            </a:r>
            <a:r>
              <a:rPr lang="ja-JP" altLang="en-US" sz="2065" b="1" dirty="0">
                <a:latin typeface="MS UI Gothic" panose="020B0600070205080204" pitchFamily="50" charset="-128"/>
                <a:ea typeface="MS UI Gothic" panose="020B0600070205080204" pitchFamily="50" charset="-128"/>
              </a:rPr>
              <a:t>年度）</a:t>
            </a:r>
          </a:p>
        </p:txBody>
      </p:sp>
      <p:sp>
        <p:nvSpPr>
          <p:cNvPr id="5" name="テキスト ボックス 4"/>
          <p:cNvSpPr txBox="1"/>
          <p:nvPr/>
        </p:nvSpPr>
        <p:spPr>
          <a:xfrm>
            <a:off x="515394" y="750100"/>
            <a:ext cx="9028230" cy="319318"/>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p>
        </p:txBody>
      </p:sp>
      <p:graphicFrame>
        <p:nvGraphicFramePr>
          <p:cNvPr id="6" name="グラフ 5"/>
          <p:cNvGraphicFramePr>
            <a:graphicFrameLocks/>
          </p:cNvGraphicFramePr>
          <p:nvPr>
            <p:extLst>
              <p:ext uri="{D42A27DB-BD31-4B8C-83A1-F6EECF244321}">
                <p14:modId xmlns:p14="http://schemas.microsoft.com/office/powerpoint/2010/main" val="1931136106"/>
              </p:ext>
            </p:extLst>
          </p:nvPr>
        </p:nvGraphicFramePr>
        <p:xfrm>
          <a:off x="800699" y="1154795"/>
          <a:ext cx="8457619" cy="59630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74111709"/>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201</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Q18.</a:t>
            </a:r>
            <a:r>
              <a:rPr lang="ja-JP" altLang="en-US" sz="2065" b="1" dirty="0">
                <a:latin typeface="MS UI Gothic" panose="020B0600070205080204" pitchFamily="50" charset="-128"/>
                <a:ea typeface="MS UI Gothic" panose="020B0600070205080204" pitchFamily="50" charset="-128"/>
              </a:rPr>
              <a:t>現時点で重要な技術・強化</a:t>
            </a:r>
            <a:r>
              <a:rPr lang="en-US" altLang="ja-JP" sz="2065" b="1" dirty="0">
                <a:latin typeface="MS UI Gothic" panose="020B0600070205080204" pitchFamily="50" charset="-128"/>
                <a:ea typeface="MS UI Gothic" panose="020B0600070205080204" pitchFamily="50" charset="-128"/>
              </a:rPr>
              <a:t>/</a:t>
            </a:r>
            <a:r>
              <a:rPr lang="ja-JP" altLang="en-US" sz="2065" b="1" dirty="0">
                <a:latin typeface="MS UI Gothic" panose="020B0600070205080204" pitchFamily="50" charset="-128"/>
                <a:ea typeface="MS UI Gothic" panose="020B0600070205080204" pitchFamily="50" charset="-128"/>
              </a:rPr>
              <a:t>新たに獲得したい技術（指標値・</a:t>
            </a:r>
            <a:r>
              <a:rPr lang="en-US" altLang="ja-JP" sz="2065" b="1" dirty="0">
                <a:latin typeface="MS UI Gothic" panose="020B0600070205080204" pitchFamily="50" charset="-128"/>
                <a:ea typeface="MS UI Gothic" panose="020B0600070205080204" pitchFamily="50" charset="-128"/>
              </a:rPr>
              <a:t>2019</a:t>
            </a:r>
            <a:r>
              <a:rPr lang="ja-JP" altLang="en-US" sz="2065" b="1" dirty="0">
                <a:latin typeface="MS UI Gothic" panose="020B0600070205080204" pitchFamily="50" charset="-128"/>
                <a:ea typeface="MS UI Gothic" panose="020B0600070205080204" pitchFamily="50" charset="-128"/>
              </a:rPr>
              <a:t>年度）</a:t>
            </a:r>
          </a:p>
        </p:txBody>
      </p:sp>
      <p:sp>
        <p:nvSpPr>
          <p:cNvPr id="5" name="テキスト ボックス 4"/>
          <p:cNvSpPr txBox="1"/>
          <p:nvPr/>
        </p:nvSpPr>
        <p:spPr>
          <a:xfrm>
            <a:off x="515394" y="750100"/>
            <a:ext cx="9028230" cy="523220"/>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a:p>
            <a:r>
              <a:rPr lang="ja-JP" altLang="en-US" sz="1400" dirty="0"/>
              <a:t>集計方法：</a:t>
            </a:r>
            <a:r>
              <a:rPr lang="en-US" altLang="ja-JP" sz="1400" dirty="0"/>
              <a:t>3</a:t>
            </a:r>
            <a:r>
              <a:rPr lang="ja-JP" altLang="en-US" sz="1400" dirty="0"/>
              <a:t>番目まで回答された件数（合計値）の平均値を基準値とした指標とした。</a:t>
            </a:r>
          </a:p>
        </p:txBody>
      </p:sp>
      <p:graphicFrame>
        <p:nvGraphicFramePr>
          <p:cNvPr id="6" name="グラフ 5"/>
          <p:cNvGraphicFramePr>
            <a:graphicFrameLocks/>
          </p:cNvGraphicFramePr>
          <p:nvPr>
            <p:extLst>
              <p:ext uri="{D42A27DB-BD31-4B8C-83A1-F6EECF244321}">
                <p14:modId xmlns:p14="http://schemas.microsoft.com/office/powerpoint/2010/main" val="3268870182"/>
              </p:ext>
            </p:extLst>
          </p:nvPr>
        </p:nvGraphicFramePr>
        <p:xfrm>
          <a:off x="781037" y="1273320"/>
          <a:ext cx="8496944" cy="5744601"/>
        </p:xfrm>
        <a:graphic>
          <a:graphicData uri="http://schemas.openxmlformats.org/drawingml/2006/chart">
            <c:chart xmlns:c="http://schemas.openxmlformats.org/drawingml/2006/chart" xmlns:r="http://schemas.openxmlformats.org/officeDocument/2006/relationships" r:id="rId3"/>
          </a:graphicData>
        </a:graphic>
      </p:graphicFrame>
      <p:sp>
        <p:nvSpPr>
          <p:cNvPr id="7" name="楕円 6"/>
          <p:cNvSpPr/>
          <p:nvPr/>
        </p:nvSpPr>
        <p:spPr>
          <a:xfrm>
            <a:off x="4211588" y="1961952"/>
            <a:ext cx="720000" cy="75600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28954857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202</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Q18.</a:t>
            </a:r>
            <a:r>
              <a:rPr lang="ja-JP" altLang="en-US" sz="2065" b="1" dirty="0">
                <a:latin typeface="MS UI Gothic" panose="020B0600070205080204" pitchFamily="50" charset="-128"/>
                <a:ea typeface="MS UI Gothic" panose="020B0600070205080204" pitchFamily="50" charset="-128"/>
              </a:rPr>
              <a:t>現時点で重要な技術・強化</a:t>
            </a:r>
            <a:r>
              <a:rPr lang="en-US" altLang="ja-JP" sz="2065" b="1" dirty="0">
                <a:latin typeface="MS UI Gothic" panose="020B0600070205080204" pitchFamily="50" charset="-128"/>
                <a:ea typeface="MS UI Gothic" panose="020B0600070205080204" pitchFamily="50" charset="-128"/>
              </a:rPr>
              <a:t>/</a:t>
            </a:r>
            <a:r>
              <a:rPr lang="ja-JP" altLang="en-US" sz="2065" b="1" dirty="0">
                <a:latin typeface="MS UI Gothic" panose="020B0600070205080204" pitchFamily="50" charset="-128"/>
                <a:ea typeface="MS UI Gothic" panose="020B0600070205080204" pitchFamily="50" charset="-128"/>
              </a:rPr>
              <a:t>新たに獲得したい技術（指標値・</a:t>
            </a:r>
            <a:r>
              <a:rPr lang="en-US" altLang="ja-JP" sz="2065" b="1" dirty="0">
                <a:latin typeface="MS UI Gothic" panose="020B0600070205080204" pitchFamily="50" charset="-128"/>
                <a:ea typeface="MS UI Gothic" panose="020B0600070205080204" pitchFamily="50" charset="-128"/>
              </a:rPr>
              <a:t>2018</a:t>
            </a:r>
            <a:r>
              <a:rPr lang="ja-JP" altLang="en-US" sz="2065" b="1" dirty="0">
                <a:latin typeface="MS UI Gothic" panose="020B0600070205080204" pitchFamily="50" charset="-128"/>
                <a:ea typeface="MS UI Gothic" panose="020B0600070205080204" pitchFamily="50" charset="-128"/>
              </a:rPr>
              <a:t>年度）</a:t>
            </a:r>
          </a:p>
        </p:txBody>
      </p:sp>
      <p:sp>
        <p:nvSpPr>
          <p:cNvPr id="5" name="テキスト ボックス 4"/>
          <p:cNvSpPr txBox="1"/>
          <p:nvPr/>
        </p:nvSpPr>
        <p:spPr>
          <a:xfrm>
            <a:off x="515394" y="750100"/>
            <a:ext cx="9028230" cy="523220"/>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a:p>
            <a:r>
              <a:rPr lang="ja-JP" altLang="en-US" sz="1400" dirty="0"/>
              <a:t>集計方法：</a:t>
            </a:r>
            <a:r>
              <a:rPr lang="en-US" altLang="ja-JP" sz="1400" dirty="0"/>
              <a:t>3</a:t>
            </a:r>
            <a:r>
              <a:rPr lang="ja-JP" altLang="en-US" sz="1400" dirty="0"/>
              <a:t>番目まで回答された件数（合計値）の平均値を基準値とした指標とした。</a:t>
            </a:r>
          </a:p>
        </p:txBody>
      </p:sp>
      <p:graphicFrame>
        <p:nvGraphicFramePr>
          <p:cNvPr id="6" name="グラフ 5"/>
          <p:cNvGraphicFramePr>
            <a:graphicFrameLocks/>
          </p:cNvGraphicFramePr>
          <p:nvPr>
            <p:extLst>
              <p:ext uri="{D42A27DB-BD31-4B8C-83A1-F6EECF244321}">
                <p14:modId xmlns:p14="http://schemas.microsoft.com/office/powerpoint/2010/main" val="223646967"/>
              </p:ext>
            </p:extLst>
          </p:nvPr>
        </p:nvGraphicFramePr>
        <p:xfrm>
          <a:off x="768236" y="1355456"/>
          <a:ext cx="8744144" cy="5638754"/>
        </p:xfrm>
        <a:graphic>
          <a:graphicData uri="http://schemas.openxmlformats.org/drawingml/2006/chart">
            <c:chart xmlns:c="http://schemas.openxmlformats.org/drawingml/2006/chart" xmlns:r="http://schemas.openxmlformats.org/officeDocument/2006/relationships" r:id="rId3"/>
          </a:graphicData>
        </a:graphic>
      </p:graphicFrame>
      <p:sp>
        <p:nvSpPr>
          <p:cNvPr id="7" name="楕円 6"/>
          <p:cNvSpPr/>
          <p:nvPr/>
        </p:nvSpPr>
        <p:spPr>
          <a:xfrm>
            <a:off x="3635524" y="2754040"/>
            <a:ext cx="720000" cy="75600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92483394"/>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203</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Q18.</a:t>
            </a:r>
            <a:r>
              <a:rPr lang="ja-JP" altLang="en-US" sz="2065" b="1" dirty="0">
                <a:latin typeface="MS UI Gothic" panose="020B0600070205080204" pitchFamily="50" charset="-128"/>
                <a:ea typeface="MS UI Gothic" panose="020B0600070205080204" pitchFamily="50" charset="-128"/>
              </a:rPr>
              <a:t>技術について現時点と比べた将来の重要度指標</a:t>
            </a:r>
          </a:p>
        </p:txBody>
      </p:sp>
      <p:sp>
        <p:nvSpPr>
          <p:cNvPr id="5" name="テキスト ボックス 4"/>
          <p:cNvSpPr txBox="1"/>
          <p:nvPr/>
        </p:nvSpPr>
        <p:spPr>
          <a:xfrm>
            <a:off x="515394" y="750100"/>
            <a:ext cx="9028230" cy="319318"/>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p>
        </p:txBody>
      </p:sp>
      <p:graphicFrame>
        <p:nvGraphicFramePr>
          <p:cNvPr id="6" name="グラフ 5"/>
          <p:cNvGraphicFramePr>
            <a:graphicFrameLocks/>
          </p:cNvGraphicFramePr>
          <p:nvPr>
            <p:extLst>
              <p:ext uri="{D42A27DB-BD31-4B8C-83A1-F6EECF244321}">
                <p14:modId xmlns:p14="http://schemas.microsoft.com/office/powerpoint/2010/main" val="951528161"/>
              </p:ext>
            </p:extLst>
          </p:nvPr>
        </p:nvGraphicFramePr>
        <p:xfrm>
          <a:off x="961057" y="1312569"/>
          <a:ext cx="8136904" cy="5400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表 6"/>
          <p:cNvGraphicFramePr>
            <a:graphicFrameLocks noGrp="1"/>
          </p:cNvGraphicFramePr>
          <p:nvPr>
            <p:extLst>
              <p:ext uri="{D42A27DB-BD31-4B8C-83A1-F6EECF244321}">
                <p14:modId xmlns:p14="http://schemas.microsoft.com/office/powerpoint/2010/main" val="1113408048"/>
              </p:ext>
            </p:extLst>
          </p:nvPr>
        </p:nvGraphicFramePr>
        <p:xfrm>
          <a:off x="2159360" y="6713169"/>
          <a:ext cx="5472608" cy="496108"/>
        </p:xfrm>
        <a:graphic>
          <a:graphicData uri="http://schemas.openxmlformats.org/drawingml/2006/table">
            <a:tbl>
              <a:tblPr>
                <a:tableStyleId>{5C22544A-7EE6-4342-B048-85BDC9FD1C3A}</a:tableStyleId>
              </a:tblPr>
              <a:tblGrid>
                <a:gridCol w="5472608">
                  <a:extLst>
                    <a:ext uri="{9D8B030D-6E8A-4147-A177-3AD203B41FA5}">
                      <a16:colId xmlns:a16="http://schemas.microsoft.com/office/drawing/2014/main" val="1738496133"/>
                    </a:ext>
                  </a:extLst>
                </a:gridCol>
              </a:tblGrid>
              <a:tr h="185378">
                <a:tc>
                  <a:txBody>
                    <a:bodyPr/>
                    <a:lstStyle/>
                    <a:p>
                      <a:pPr algn="l" fontAlgn="ctr"/>
                      <a:r>
                        <a:rPr lang="en-US" altLang="ja-JP" sz="1100" u="none" strike="noStrike" dirty="0">
                          <a:effectLst/>
                        </a:rPr>
                        <a:t>※</a:t>
                      </a:r>
                      <a:r>
                        <a:rPr lang="ja-JP" altLang="en-US" sz="1100" u="none" strike="noStrike" dirty="0">
                          <a:effectLst/>
                        </a:rPr>
                        <a:t>指標は平均に対する比率とした。</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noFill/>
                  </a:tcPr>
                </a:tc>
                <a:extLst>
                  <a:ext uri="{0D108BD9-81ED-4DB2-BD59-A6C34878D82A}">
                    <a16:rowId xmlns:a16="http://schemas.microsoft.com/office/drawing/2014/main" val="813895771"/>
                  </a:ext>
                </a:extLst>
              </a:tr>
              <a:tr h="310730">
                <a:tc>
                  <a:txBody>
                    <a:bodyPr/>
                    <a:lstStyle/>
                    <a:p>
                      <a:pPr algn="l" fontAlgn="ctr"/>
                      <a:r>
                        <a:rPr lang="en-US" altLang="ja-JP" sz="1100" u="none" strike="noStrike" dirty="0">
                          <a:effectLst/>
                        </a:rPr>
                        <a:t>※</a:t>
                      </a:r>
                      <a:r>
                        <a:rPr lang="ja-JP" altLang="en-US" sz="1100" u="none" strike="noStrike" dirty="0">
                          <a:effectLst/>
                        </a:rPr>
                        <a:t>現時点と比べた将来の重要度は現時点の指標に対する将来の指標の比率とした。</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noFill/>
                  </a:tcPr>
                </a:tc>
                <a:extLst>
                  <a:ext uri="{0D108BD9-81ED-4DB2-BD59-A6C34878D82A}">
                    <a16:rowId xmlns:a16="http://schemas.microsoft.com/office/drawing/2014/main" val="1649325981"/>
                  </a:ext>
                </a:extLst>
              </a:tr>
            </a:tbl>
          </a:graphicData>
        </a:graphic>
      </p:graphicFrame>
    </p:spTree>
    <p:extLst>
      <p:ext uri="{BB962C8B-B14F-4D97-AF65-F5344CB8AC3E}">
        <p14:creationId xmlns:p14="http://schemas.microsoft.com/office/powerpoint/2010/main" val="3698596556"/>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204</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Q18.</a:t>
            </a:r>
            <a:r>
              <a:rPr lang="ja-JP" altLang="en-US" sz="2065" b="1" dirty="0">
                <a:latin typeface="MS UI Gothic" panose="020B0600070205080204" pitchFamily="50" charset="-128"/>
                <a:ea typeface="MS UI Gothic" panose="020B0600070205080204" pitchFamily="50" charset="-128"/>
              </a:rPr>
              <a:t>技術について現時点と比べた将来の重要度指標（経年比較）</a:t>
            </a:r>
          </a:p>
        </p:txBody>
      </p:sp>
      <p:sp>
        <p:nvSpPr>
          <p:cNvPr id="5" name="テキスト ボックス 4"/>
          <p:cNvSpPr txBox="1"/>
          <p:nvPr/>
        </p:nvSpPr>
        <p:spPr>
          <a:xfrm>
            <a:off x="515394" y="750100"/>
            <a:ext cx="9028230" cy="319318"/>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p>
        </p:txBody>
      </p:sp>
      <p:sp>
        <p:nvSpPr>
          <p:cNvPr id="3" name="テキスト ボックス 2"/>
          <p:cNvSpPr txBox="1"/>
          <p:nvPr/>
        </p:nvSpPr>
        <p:spPr>
          <a:xfrm>
            <a:off x="2555404" y="6672687"/>
            <a:ext cx="4483920" cy="553998"/>
          </a:xfrm>
          <a:prstGeom prst="rect">
            <a:avLst/>
          </a:prstGeom>
          <a:noFill/>
        </p:spPr>
        <p:txBody>
          <a:bodyPr wrap="none" rtlCol="0">
            <a:spAutoFit/>
          </a:bodyPr>
          <a:lstStyle/>
          <a:p>
            <a:r>
              <a:rPr lang="en-US" altLang="ja-JP" sz="1000" dirty="0"/>
              <a:t>※</a:t>
            </a:r>
            <a:r>
              <a:rPr lang="ja-JP" altLang="en-US" sz="1000" dirty="0"/>
              <a:t>ブロックチェーン技術、現実融合技術は、</a:t>
            </a:r>
            <a:r>
              <a:rPr lang="en-US" altLang="ja-JP" sz="1000" dirty="0"/>
              <a:t>2018</a:t>
            </a:r>
            <a:r>
              <a:rPr lang="ja-JP" altLang="en-US" sz="1000" dirty="0"/>
              <a:t>年度調査では選択肢にない。</a:t>
            </a:r>
            <a:endParaRPr lang="en-US" altLang="ja-JP" sz="1000" dirty="0"/>
          </a:p>
          <a:p>
            <a:r>
              <a:rPr lang="en-US" altLang="ja-JP" sz="1000" dirty="0"/>
              <a:t>※</a:t>
            </a:r>
            <a:r>
              <a:rPr lang="ja-JP" altLang="en-US" sz="1000" dirty="0"/>
              <a:t>指標は</a:t>
            </a:r>
            <a:r>
              <a:rPr lang="en-US" altLang="ja-JP" sz="1000" dirty="0"/>
              <a:t>2018</a:t>
            </a:r>
            <a:r>
              <a:rPr lang="ja-JP" altLang="en-US" sz="1000" dirty="0"/>
              <a:t>年度を含め平均に対する比率とした。</a:t>
            </a:r>
            <a:endParaRPr lang="en-US" altLang="ja-JP" sz="1000" dirty="0"/>
          </a:p>
          <a:p>
            <a:r>
              <a:rPr lang="en-US" altLang="ja-JP" sz="1000" dirty="0"/>
              <a:t>※</a:t>
            </a:r>
            <a:r>
              <a:rPr lang="ja-JP" altLang="en-US" sz="1000" dirty="0"/>
              <a:t>現時点と比べた将来の重要度は現時点の指標に対する将来の指標の比率とした。</a:t>
            </a:r>
            <a:endParaRPr kumimoji="1" lang="ja-JP" altLang="en-US" sz="1000" dirty="0"/>
          </a:p>
        </p:txBody>
      </p:sp>
      <p:graphicFrame>
        <p:nvGraphicFramePr>
          <p:cNvPr id="6" name="グラフ 5"/>
          <p:cNvGraphicFramePr>
            <a:graphicFrameLocks/>
          </p:cNvGraphicFramePr>
          <p:nvPr>
            <p:extLst>
              <p:ext uri="{D42A27DB-BD31-4B8C-83A1-F6EECF244321}">
                <p14:modId xmlns:p14="http://schemas.microsoft.com/office/powerpoint/2010/main" val="4182500682"/>
              </p:ext>
            </p:extLst>
          </p:nvPr>
        </p:nvGraphicFramePr>
        <p:xfrm>
          <a:off x="899221" y="1170144"/>
          <a:ext cx="8100480" cy="53457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90116591"/>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205</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Q18.</a:t>
            </a:r>
            <a:r>
              <a:rPr lang="ja-JP" altLang="en-US" sz="2065" b="1" dirty="0">
                <a:latin typeface="MS UI Gothic" panose="020B0600070205080204" pitchFamily="50" charset="-128"/>
                <a:ea typeface="MS UI Gothic" panose="020B0600070205080204" pitchFamily="50" charset="-128"/>
              </a:rPr>
              <a:t>現時点で重要な技術（クロス集計）</a:t>
            </a:r>
          </a:p>
        </p:txBody>
      </p:sp>
      <p:sp>
        <p:nvSpPr>
          <p:cNvPr id="5" name="テキスト ボックス 4"/>
          <p:cNvSpPr txBox="1"/>
          <p:nvPr/>
        </p:nvSpPr>
        <p:spPr>
          <a:xfrm>
            <a:off x="515394" y="750100"/>
            <a:ext cx="9028230" cy="319318"/>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p:txBody>
      </p:sp>
      <p:sp>
        <p:nvSpPr>
          <p:cNvPr id="3" name="テキスト ボックス 2"/>
          <p:cNvSpPr txBox="1"/>
          <p:nvPr/>
        </p:nvSpPr>
        <p:spPr>
          <a:xfrm>
            <a:off x="3707532" y="1385888"/>
            <a:ext cx="1988045" cy="276999"/>
          </a:xfrm>
          <a:prstGeom prst="rect">
            <a:avLst/>
          </a:prstGeom>
          <a:noFill/>
        </p:spPr>
        <p:txBody>
          <a:bodyPr wrap="none" rtlCol="0">
            <a:spAutoFit/>
          </a:bodyPr>
          <a:lstStyle/>
          <a:p>
            <a:r>
              <a:rPr lang="ja-JP" altLang="en-US" sz="1200" b="1" dirty="0"/>
              <a:t>組込み製品及び同部品事業</a:t>
            </a:r>
            <a:endParaRPr kumimoji="1" lang="ja-JP" altLang="en-US" sz="1200" b="1" dirty="0"/>
          </a:p>
        </p:txBody>
      </p:sp>
      <p:grpSp>
        <p:nvGrpSpPr>
          <p:cNvPr id="14" name="グループ化 13"/>
          <p:cNvGrpSpPr/>
          <p:nvPr/>
        </p:nvGrpSpPr>
        <p:grpSpPr>
          <a:xfrm>
            <a:off x="1358279" y="1608018"/>
            <a:ext cx="6686550" cy="3049807"/>
            <a:chOff x="0" y="-167"/>
            <a:chExt cx="6686550" cy="3049807"/>
          </a:xfrm>
        </p:grpSpPr>
        <p:graphicFrame>
          <p:nvGraphicFramePr>
            <p:cNvPr id="15" name="グラフ 14"/>
            <p:cNvGraphicFramePr>
              <a:graphicFrameLocks/>
            </p:cNvGraphicFramePr>
            <p:nvPr>
              <p:extLst>
                <p:ext uri="{D42A27DB-BD31-4B8C-83A1-F6EECF244321}">
                  <p14:modId xmlns:p14="http://schemas.microsoft.com/office/powerpoint/2010/main" val="3746790803"/>
                </p:ext>
              </p:extLst>
            </p:nvPr>
          </p:nvGraphicFramePr>
          <p:xfrm>
            <a:off x="0" y="9525"/>
            <a:ext cx="2600325" cy="28122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グラフ 15"/>
            <p:cNvGraphicFramePr>
              <a:graphicFrameLocks/>
            </p:cNvGraphicFramePr>
            <p:nvPr>
              <p:extLst>
                <p:ext uri="{D42A27DB-BD31-4B8C-83A1-F6EECF244321}">
                  <p14:modId xmlns:p14="http://schemas.microsoft.com/office/powerpoint/2010/main" val="3748562103"/>
                </p:ext>
              </p:extLst>
            </p:nvPr>
          </p:nvGraphicFramePr>
          <p:xfrm>
            <a:off x="2585851" y="-167"/>
            <a:ext cx="1343025" cy="304980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グラフ 16"/>
            <p:cNvGraphicFramePr>
              <a:graphicFrameLocks/>
            </p:cNvGraphicFramePr>
            <p:nvPr>
              <p:extLst>
                <p:ext uri="{D42A27DB-BD31-4B8C-83A1-F6EECF244321}">
                  <p14:modId xmlns:p14="http://schemas.microsoft.com/office/powerpoint/2010/main" val="1985097914"/>
                </p:ext>
              </p:extLst>
            </p:nvPr>
          </p:nvGraphicFramePr>
          <p:xfrm>
            <a:off x="3819152" y="47625"/>
            <a:ext cx="1562473" cy="277415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グラフ 17"/>
            <p:cNvGraphicFramePr>
              <a:graphicFrameLocks/>
            </p:cNvGraphicFramePr>
            <p:nvPr>
              <p:extLst>
                <p:ext uri="{D42A27DB-BD31-4B8C-83A1-F6EECF244321}">
                  <p14:modId xmlns:p14="http://schemas.microsoft.com/office/powerpoint/2010/main" val="3352688640"/>
                </p:ext>
              </p:extLst>
            </p:nvPr>
          </p:nvGraphicFramePr>
          <p:xfrm>
            <a:off x="5381625" y="47625"/>
            <a:ext cx="1304925" cy="2824163"/>
          </p:xfrm>
          <a:graphic>
            <a:graphicData uri="http://schemas.openxmlformats.org/drawingml/2006/chart">
              <c:chart xmlns:c="http://schemas.openxmlformats.org/drawingml/2006/chart" xmlns:r="http://schemas.openxmlformats.org/officeDocument/2006/relationships" r:id="rId6"/>
            </a:graphicData>
          </a:graphic>
        </p:graphicFrame>
      </p:grpSp>
      <p:graphicFrame>
        <p:nvGraphicFramePr>
          <p:cNvPr id="19" name="グラフ 18"/>
          <p:cNvGraphicFramePr>
            <a:graphicFrameLocks/>
          </p:cNvGraphicFramePr>
          <p:nvPr>
            <p:extLst>
              <p:ext uri="{D42A27DB-BD31-4B8C-83A1-F6EECF244321}">
                <p14:modId xmlns:p14="http://schemas.microsoft.com/office/powerpoint/2010/main" val="2039088428"/>
              </p:ext>
            </p:extLst>
          </p:nvPr>
        </p:nvGraphicFramePr>
        <p:xfrm>
          <a:off x="2453654" y="4501866"/>
          <a:ext cx="1495425" cy="28146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0" name="グラフ 19"/>
          <p:cNvGraphicFramePr>
            <a:graphicFrameLocks/>
          </p:cNvGraphicFramePr>
          <p:nvPr>
            <p:extLst>
              <p:ext uri="{D42A27DB-BD31-4B8C-83A1-F6EECF244321}">
                <p14:modId xmlns:p14="http://schemas.microsoft.com/office/powerpoint/2010/main" val="1256294325"/>
              </p:ext>
            </p:extLst>
          </p:nvPr>
        </p:nvGraphicFramePr>
        <p:xfrm>
          <a:off x="5463554" y="4663791"/>
          <a:ext cx="1419225" cy="2631281"/>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1" name="グラフ 20"/>
          <p:cNvGraphicFramePr>
            <a:graphicFrameLocks/>
          </p:cNvGraphicFramePr>
          <p:nvPr>
            <p:extLst>
              <p:ext uri="{D42A27DB-BD31-4B8C-83A1-F6EECF244321}">
                <p14:modId xmlns:p14="http://schemas.microsoft.com/office/powerpoint/2010/main" val="2878588166"/>
              </p:ext>
            </p:extLst>
          </p:nvPr>
        </p:nvGraphicFramePr>
        <p:xfrm>
          <a:off x="3958604" y="4492341"/>
          <a:ext cx="1495425" cy="2821781"/>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3628226777"/>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206</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Q18.</a:t>
            </a:r>
            <a:r>
              <a:rPr lang="ja-JP" altLang="en-US" sz="2065" b="1" dirty="0">
                <a:latin typeface="MS UI Gothic" panose="020B0600070205080204" pitchFamily="50" charset="-128"/>
                <a:ea typeface="MS UI Gothic" panose="020B0600070205080204" pitchFamily="50" charset="-128"/>
              </a:rPr>
              <a:t>現時点で重要な技術（クロス集計）</a:t>
            </a:r>
          </a:p>
        </p:txBody>
      </p:sp>
      <p:sp>
        <p:nvSpPr>
          <p:cNvPr id="5" name="テキスト ボックス 4"/>
          <p:cNvSpPr txBox="1"/>
          <p:nvPr/>
        </p:nvSpPr>
        <p:spPr>
          <a:xfrm>
            <a:off x="515394" y="750100"/>
            <a:ext cx="9028230" cy="319318"/>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p:txBody>
      </p:sp>
      <p:sp>
        <p:nvSpPr>
          <p:cNvPr id="3" name="テキスト ボックス 2"/>
          <p:cNvSpPr txBox="1"/>
          <p:nvPr/>
        </p:nvSpPr>
        <p:spPr>
          <a:xfrm>
            <a:off x="4499620" y="1385888"/>
            <a:ext cx="1441805" cy="276999"/>
          </a:xfrm>
          <a:prstGeom prst="rect">
            <a:avLst/>
          </a:prstGeom>
          <a:noFill/>
        </p:spPr>
        <p:txBody>
          <a:bodyPr wrap="none" rtlCol="0">
            <a:spAutoFit/>
          </a:bodyPr>
          <a:lstStyle/>
          <a:p>
            <a:r>
              <a:rPr lang="en-US" altLang="ja-JP" sz="1200" b="1" dirty="0"/>
              <a:t>IoT</a:t>
            </a:r>
            <a:r>
              <a:rPr lang="ja-JP" altLang="en-US" sz="1200" b="1" dirty="0"/>
              <a:t>に関連した事業</a:t>
            </a:r>
            <a:endParaRPr kumimoji="1" lang="ja-JP" altLang="en-US" sz="1200" b="1" dirty="0"/>
          </a:p>
        </p:txBody>
      </p:sp>
      <p:grpSp>
        <p:nvGrpSpPr>
          <p:cNvPr id="6" name="グループ化 5"/>
          <p:cNvGrpSpPr/>
          <p:nvPr/>
        </p:nvGrpSpPr>
        <p:grpSpPr>
          <a:xfrm>
            <a:off x="898276" y="1662887"/>
            <a:ext cx="8417996" cy="3035369"/>
            <a:chOff x="-226496" y="0"/>
            <a:chExt cx="8417996" cy="3035369"/>
          </a:xfrm>
        </p:grpSpPr>
        <p:graphicFrame>
          <p:nvGraphicFramePr>
            <p:cNvPr id="7" name="グラフ 6"/>
            <p:cNvGraphicFramePr>
              <a:graphicFrameLocks/>
            </p:cNvGraphicFramePr>
            <p:nvPr>
              <p:extLst>
                <p:ext uri="{D42A27DB-BD31-4B8C-83A1-F6EECF244321}">
                  <p14:modId xmlns:p14="http://schemas.microsoft.com/office/powerpoint/2010/main" val="3473547387"/>
                </p:ext>
              </p:extLst>
            </p:nvPr>
          </p:nvGraphicFramePr>
          <p:xfrm>
            <a:off x="-226496" y="9525"/>
            <a:ext cx="2766961" cy="28122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グラフ 7"/>
            <p:cNvGraphicFramePr>
              <a:graphicFrameLocks/>
            </p:cNvGraphicFramePr>
            <p:nvPr>
              <p:extLst>
                <p:ext uri="{D42A27DB-BD31-4B8C-83A1-F6EECF244321}">
                  <p14:modId xmlns:p14="http://schemas.microsoft.com/office/powerpoint/2010/main" val="3965730353"/>
                </p:ext>
              </p:extLst>
            </p:nvPr>
          </p:nvGraphicFramePr>
          <p:xfrm>
            <a:off x="2493784" y="0"/>
            <a:ext cx="1343025" cy="281463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グラフ 8"/>
            <p:cNvGraphicFramePr>
              <a:graphicFrameLocks/>
            </p:cNvGraphicFramePr>
            <p:nvPr>
              <p:extLst>
                <p:ext uri="{D42A27DB-BD31-4B8C-83A1-F6EECF244321}">
                  <p14:modId xmlns:p14="http://schemas.microsoft.com/office/powerpoint/2010/main" val="766320122"/>
                </p:ext>
              </p:extLst>
            </p:nvPr>
          </p:nvGraphicFramePr>
          <p:xfrm>
            <a:off x="3962401" y="9525"/>
            <a:ext cx="1419224" cy="302584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グラフ 9"/>
            <p:cNvGraphicFramePr>
              <a:graphicFrameLocks/>
            </p:cNvGraphicFramePr>
            <p:nvPr/>
          </p:nvGraphicFramePr>
          <p:xfrm>
            <a:off x="5381625" y="0"/>
            <a:ext cx="1304925" cy="28217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1" name="グラフ 10"/>
            <p:cNvGraphicFramePr>
              <a:graphicFrameLocks/>
            </p:cNvGraphicFramePr>
            <p:nvPr/>
          </p:nvGraphicFramePr>
          <p:xfrm>
            <a:off x="6696075" y="9525"/>
            <a:ext cx="1495425" cy="2814637"/>
          </p:xfrm>
          <a:graphic>
            <a:graphicData uri="http://schemas.openxmlformats.org/drawingml/2006/chart">
              <c:chart xmlns:c="http://schemas.openxmlformats.org/drawingml/2006/chart" xmlns:r="http://schemas.openxmlformats.org/officeDocument/2006/relationships" r:id="rId7"/>
            </a:graphicData>
          </a:graphic>
        </p:graphicFrame>
      </p:grpSp>
      <p:graphicFrame>
        <p:nvGraphicFramePr>
          <p:cNvPr id="12" name="グラフ 11"/>
          <p:cNvGraphicFramePr>
            <a:graphicFrameLocks/>
          </p:cNvGraphicFramePr>
          <p:nvPr>
            <p:extLst>
              <p:ext uri="{D42A27DB-BD31-4B8C-83A1-F6EECF244321}">
                <p14:modId xmlns:p14="http://schemas.microsoft.com/office/powerpoint/2010/main" val="1770242068"/>
              </p:ext>
            </p:extLst>
          </p:nvPr>
        </p:nvGraphicFramePr>
        <p:xfrm>
          <a:off x="3045825" y="4384758"/>
          <a:ext cx="1438275" cy="2821781"/>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3" name="グラフ 12"/>
          <p:cNvGraphicFramePr>
            <a:graphicFrameLocks/>
          </p:cNvGraphicFramePr>
          <p:nvPr>
            <p:extLst>
              <p:ext uri="{D42A27DB-BD31-4B8C-83A1-F6EECF244321}">
                <p14:modId xmlns:p14="http://schemas.microsoft.com/office/powerpoint/2010/main" val="3821190459"/>
              </p:ext>
            </p:extLst>
          </p:nvPr>
        </p:nvGraphicFramePr>
        <p:xfrm>
          <a:off x="1507537" y="4384758"/>
          <a:ext cx="1604964" cy="2821781"/>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4" name="グラフ 13"/>
          <p:cNvGraphicFramePr>
            <a:graphicFrameLocks/>
          </p:cNvGraphicFramePr>
          <p:nvPr>
            <p:extLst>
              <p:ext uri="{D42A27DB-BD31-4B8C-83A1-F6EECF244321}">
                <p14:modId xmlns:p14="http://schemas.microsoft.com/office/powerpoint/2010/main" val="871786834"/>
              </p:ext>
            </p:extLst>
          </p:nvPr>
        </p:nvGraphicFramePr>
        <p:xfrm>
          <a:off x="4493625" y="4394283"/>
          <a:ext cx="1438275" cy="2814637"/>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5" name="グラフ 14"/>
          <p:cNvGraphicFramePr>
            <a:graphicFrameLocks/>
          </p:cNvGraphicFramePr>
          <p:nvPr>
            <p:extLst>
              <p:ext uri="{D42A27DB-BD31-4B8C-83A1-F6EECF244321}">
                <p14:modId xmlns:p14="http://schemas.microsoft.com/office/powerpoint/2010/main" val="2359995602"/>
              </p:ext>
            </p:extLst>
          </p:nvPr>
        </p:nvGraphicFramePr>
        <p:xfrm>
          <a:off x="5941425" y="4403808"/>
          <a:ext cx="1438275" cy="2814637"/>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16" name="グラフ 15"/>
          <p:cNvGraphicFramePr>
            <a:graphicFrameLocks/>
          </p:cNvGraphicFramePr>
          <p:nvPr>
            <p:extLst>
              <p:ext uri="{D42A27DB-BD31-4B8C-83A1-F6EECF244321}">
                <p14:modId xmlns:p14="http://schemas.microsoft.com/office/powerpoint/2010/main" val="2256804397"/>
              </p:ext>
            </p:extLst>
          </p:nvPr>
        </p:nvGraphicFramePr>
        <p:xfrm>
          <a:off x="7370175" y="4394283"/>
          <a:ext cx="1443038" cy="2814637"/>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val="241008365"/>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207</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Q18.</a:t>
            </a:r>
            <a:r>
              <a:rPr lang="ja-JP" altLang="en-US" sz="2065" b="1" dirty="0">
                <a:latin typeface="MS UI Gothic" panose="020B0600070205080204" pitchFamily="50" charset="-128"/>
                <a:ea typeface="MS UI Gothic" panose="020B0600070205080204" pitchFamily="50" charset="-128"/>
              </a:rPr>
              <a:t>強化・新たに獲得したい技術（クロス集計）</a:t>
            </a:r>
          </a:p>
        </p:txBody>
      </p:sp>
      <p:sp>
        <p:nvSpPr>
          <p:cNvPr id="5" name="テキスト ボックス 4"/>
          <p:cNvSpPr txBox="1"/>
          <p:nvPr/>
        </p:nvSpPr>
        <p:spPr>
          <a:xfrm>
            <a:off x="515394" y="750100"/>
            <a:ext cx="9028230" cy="319318"/>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p>
        </p:txBody>
      </p:sp>
      <p:sp>
        <p:nvSpPr>
          <p:cNvPr id="7" name="テキスト ボックス 6"/>
          <p:cNvSpPr txBox="1"/>
          <p:nvPr/>
        </p:nvSpPr>
        <p:spPr>
          <a:xfrm>
            <a:off x="3707532" y="1385888"/>
            <a:ext cx="1988045" cy="276999"/>
          </a:xfrm>
          <a:prstGeom prst="rect">
            <a:avLst/>
          </a:prstGeom>
          <a:noFill/>
        </p:spPr>
        <p:txBody>
          <a:bodyPr wrap="none" rtlCol="0">
            <a:spAutoFit/>
          </a:bodyPr>
          <a:lstStyle/>
          <a:p>
            <a:r>
              <a:rPr lang="ja-JP" altLang="en-US" sz="1200" b="1" dirty="0"/>
              <a:t>組込み製品及び同部品事業</a:t>
            </a:r>
            <a:endParaRPr kumimoji="1" lang="ja-JP" altLang="en-US" sz="1200" b="1" dirty="0"/>
          </a:p>
        </p:txBody>
      </p:sp>
      <p:graphicFrame>
        <p:nvGraphicFramePr>
          <p:cNvPr id="6" name="グラフ 5"/>
          <p:cNvGraphicFramePr>
            <a:graphicFrameLocks/>
          </p:cNvGraphicFramePr>
          <p:nvPr>
            <p:extLst>
              <p:ext uri="{D42A27DB-BD31-4B8C-83A1-F6EECF244321}">
                <p14:modId xmlns:p14="http://schemas.microsoft.com/office/powerpoint/2010/main" val="4092962097"/>
              </p:ext>
            </p:extLst>
          </p:nvPr>
        </p:nvGraphicFramePr>
        <p:xfrm>
          <a:off x="1259260" y="1702684"/>
          <a:ext cx="2600325" cy="28122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グラフ 7"/>
          <p:cNvGraphicFramePr>
            <a:graphicFrameLocks/>
          </p:cNvGraphicFramePr>
          <p:nvPr>
            <p:extLst>
              <p:ext uri="{D42A27DB-BD31-4B8C-83A1-F6EECF244321}">
                <p14:modId xmlns:p14="http://schemas.microsoft.com/office/powerpoint/2010/main" val="2648479832"/>
              </p:ext>
            </p:extLst>
          </p:nvPr>
        </p:nvGraphicFramePr>
        <p:xfrm>
          <a:off x="3859585" y="1702684"/>
          <a:ext cx="1343025" cy="292356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グラフ 8"/>
          <p:cNvGraphicFramePr>
            <a:graphicFrameLocks/>
          </p:cNvGraphicFramePr>
          <p:nvPr>
            <p:extLst>
              <p:ext uri="{D42A27DB-BD31-4B8C-83A1-F6EECF244321}">
                <p14:modId xmlns:p14="http://schemas.microsoft.com/office/powerpoint/2010/main" val="3662139154"/>
              </p:ext>
            </p:extLst>
          </p:nvPr>
        </p:nvGraphicFramePr>
        <p:xfrm>
          <a:off x="5221661" y="1737882"/>
          <a:ext cx="1419224" cy="288836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グラフ 9"/>
          <p:cNvGraphicFramePr>
            <a:graphicFrameLocks/>
          </p:cNvGraphicFramePr>
          <p:nvPr>
            <p:extLst>
              <p:ext uri="{D42A27DB-BD31-4B8C-83A1-F6EECF244321}">
                <p14:modId xmlns:p14="http://schemas.microsoft.com/office/powerpoint/2010/main" val="3790393841"/>
              </p:ext>
            </p:extLst>
          </p:nvPr>
        </p:nvGraphicFramePr>
        <p:xfrm>
          <a:off x="6659936" y="1804467"/>
          <a:ext cx="1304925" cy="28217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1" name="グラフ 10"/>
          <p:cNvGraphicFramePr>
            <a:graphicFrameLocks/>
          </p:cNvGraphicFramePr>
          <p:nvPr>
            <p:extLst>
              <p:ext uri="{D42A27DB-BD31-4B8C-83A1-F6EECF244321}">
                <p14:modId xmlns:p14="http://schemas.microsoft.com/office/powerpoint/2010/main" val="3460684288"/>
              </p:ext>
            </p:extLst>
          </p:nvPr>
        </p:nvGraphicFramePr>
        <p:xfrm>
          <a:off x="2949947" y="4496793"/>
          <a:ext cx="1495425" cy="288349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2" name="グラフ 11"/>
          <p:cNvGraphicFramePr>
            <a:graphicFrameLocks/>
          </p:cNvGraphicFramePr>
          <p:nvPr>
            <p:extLst>
              <p:ext uri="{D42A27DB-BD31-4B8C-83A1-F6EECF244321}">
                <p14:modId xmlns:p14="http://schemas.microsoft.com/office/powerpoint/2010/main" val="3377562617"/>
              </p:ext>
            </p:extLst>
          </p:nvPr>
        </p:nvGraphicFramePr>
        <p:xfrm>
          <a:off x="5874123" y="4412363"/>
          <a:ext cx="1438275" cy="2821781"/>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3" name="グラフ 12"/>
          <p:cNvGraphicFramePr>
            <a:graphicFrameLocks/>
          </p:cNvGraphicFramePr>
          <p:nvPr>
            <p:extLst>
              <p:ext uri="{D42A27DB-BD31-4B8C-83A1-F6EECF244321}">
                <p14:modId xmlns:p14="http://schemas.microsoft.com/office/powerpoint/2010/main" val="2795355228"/>
              </p:ext>
            </p:extLst>
          </p:nvPr>
        </p:nvGraphicFramePr>
        <p:xfrm>
          <a:off x="4454897" y="4412363"/>
          <a:ext cx="1495425" cy="2821781"/>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334020847"/>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208</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Q18.</a:t>
            </a:r>
            <a:r>
              <a:rPr lang="ja-JP" altLang="en-US" sz="2065" b="1" dirty="0">
                <a:latin typeface="MS UI Gothic" panose="020B0600070205080204" pitchFamily="50" charset="-128"/>
                <a:ea typeface="MS UI Gothic" panose="020B0600070205080204" pitchFamily="50" charset="-128"/>
              </a:rPr>
              <a:t>強化・新たに獲得したい技術（クロス集計）</a:t>
            </a:r>
          </a:p>
        </p:txBody>
      </p:sp>
      <p:sp>
        <p:nvSpPr>
          <p:cNvPr id="5" name="テキスト ボックス 4"/>
          <p:cNvSpPr txBox="1"/>
          <p:nvPr/>
        </p:nvSpPr>
        <p:spPr>
          <a:xfrm>
            <a:off x="515394" y="750100"/>
            <a:ext cx="9028230" cy="319318"/>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p>
        </p:txBody>
      </p:sp>
      <p:sp>
        <p:nvSpPr>
          <p:cNvPr id="7" name="テキスト ボックス 6"/>
          <p:cNvSpPr txBox="1"/>
          <p:nvPr/>
        </p:nvSpPr>
        <p:spPr>
          <a:xfrm>
            <a:off x="4571628" y="1385888"/>
            <a:ext cx="1441805" cy="276999"/>
          </a:xfrm>
          <a:prstGeom prst="rect">
            <a:avLst/>
          </a:prstGeom>
          <a:noFill/>
        </p:spPr>
        <p:txBody>
          <a:bodyPr wrap="none" rtlCol="0">
            <a:spAutoFit/>
          </a:bodyPr>
          <a:lstStyle/>
          <a:p>
            <a:r>
              <a:rPr lang="en-US" altLang="ja-JP" sz="1200" b="1" dirty="0"/>
              <a:t>IoT</a:t>
            </a:r>
            <a:r>
              <a:rPr lang="ja-JP" altLang="en-US" sz="1200" b="1" dirty="0"/>
              <a:t>に関連した事業</a:t>
            </a:r>
            <a:endParaRPr kumimoji="1" lang="ja-JP" altLang="en-US" sz="1200" b="1" dirty="0"/>
          </a:p>
        </p:txBody>
      </p:sp>
      <p:graphicFrame>
        <p:nvGraphicFramePr>
          <p:cNvPr id="6" name="グラフ 5"/>
          <p:cNvGraphicFramePr>
            <a:graphicFrameLocks/>
          </p:cNvGraphicFramePr>
          <p:nvPr>
            <p:extLst>
              <p:ext uri="{D42A27DB-BD31-4B8C-83A1-F6EECF244321}">
                <p14:modId xmlns:p14="http://schemas.microsoft.com/office/powerpoint/2010/main" val="1951388301"/>
              </p:ext>
            </p:extLst>
          </p:nvPr>
        </p:nvGraphicFramePr>
        <p:xfrm>
          <a:off x="859521" y="1674793"/>
          <a:ext cx="3057525" cy="281225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グラフ 7"/>
          <p:cNvGraphicFramePr>
            <a:graphicFrameLocks/>
          </p:cNvGraphicFramePr>
          <p:nvPr>
            <p:extLst>
              <p:ext uri="{D42A27DB-BD31-4B8C-83A1-F6EECF244321}">
                <p14:modId xmlns:p14="http://schemas.microsoft.com/office/powerpoint/2010/main" val="3333873231"/>
              </p:ext>
            </p:extLst>
          </p:nvPr>
        </p:nvGraphicFramePr>
        <p:xfrm>
          <a:off x="3900115" y="1662887"/>
          <a:ext cx="1343025" cy="28146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グラフ 8"/>
          <p:cNvGraphicFramePr>
            <a:graphicFrameLocks/>
          </p:cNvGraphicFramePr>
          <p:nvPr>
            <p:extLst>
              <p:ext uri="{D42A27DB-BD31-4B8C-83A1-F6EECF244321}">
                <p14:modId xmlns:p14="http://schemas.microsoft.com/office/powerpoint/2010/main" val="1152553017"/>
              </p:ext>
            </p:extLst>
          </p:nvPr>
        </p:nvGraphicFramePr>
        <p:xfrm>
          <a:off x="5233616" y="1653362"/>
          <a:ext cx="1419224" cy="290087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グラフ 9"/>
          <p:cNvGraphicFramePr>
            <a:graphicFrameLocks/>
          </p:cNvGraphicFramePr>
          <p:nvPr>
            <p:extLst>
              <p:ext uri="{D42A27DB-BD31-4B8C-83A1-F6EECF244321}">
                <p14:modId xmlns:p14="http://schemas.microsoft.com/office/powerpoint/2010/main" val="1792254625"/>
              </p:ext>
            </p:extLst>
          </p:nvPr>
        </p:nvGraphicFramePr>
        <p:xfrm>
          <a:off x="6633790" y="1653362"/>
          <a:ext cx="1304925" cy="282178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1" name="グラフ 10"/>
          <p:cNvGraphicFramePr>
            <a:graphicFrameLocks/>
          </p:cNvGraphicFramePr>
          <p:nvPr>
            <p:extLst>
              <p:ext uri="{D42A27DB-BD31-4B8C-83A1-F6EECF244321}">
                <p14:modId xmlns:p14="http://schemas.microsoft.com/office/powerpoint/2010/main" val="1544510735"/>
              </p:ext>
            </p:extLst>
          </p:nvPr>
        </p:nvGraphicFramePr>
        <p:xfrm>
          <a:off x="7910140" y="1653362"/>
          <a:ext cx="1495425" cy="282178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2" name="グラフ 11"/>
          <p:cNvGraphicFramePr>
            <a:graphicFrameLocks/>
          </p:cNvGraphicFramePr>
          <p:nvPr>
            <p:extLst>
              <p:ext uri="{D42A27DB-BD31-4B8C-83A1-F6EECF244321}">
                <p14:modId xmlns:p14="http://schemas.microsoft.com/office/powerpoint/2010/main" val="256293814"/>
              </p:ext>
            </p:extLst>
          </p:nvPr>
        </p:nvGraphicFramePr>
        <p:xfrm>
          <a:off x="3622387" y="4404983"/>
          <a:ext cx="1438275" cy="2814638"/>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3" name="グラフ 12"/>
          <p:cNvGraphicFramePr>
            <a:graphicFrameLocks/>
          </p:cNvGraphicFramePr>
          <p:nvPr>
            <p:extLst>
              <p:ext uri="{D42A27DB-BD31-4B8C-83A1-F6EECF244321}">
                <p14:modId xmlns:p14="http://schemas.microsoft.com/office/powerpoint/2010/main" val="341068623"/>
              </p:ext>
            </p:extLst>
          </p:nvPr>
        </p:nvGraphicFramePr>
        <p:xfrm>
          <a:off x="1619300" y="4376408"/>
          <a:ext cx="1993562" cy="2833688"/>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4" name="グラフ 13"/>
          <p:cNvGraphicFramePr>
            <a:graphicFrameLocks/>
          </p:cNvGraphicFramePr>
          <p:nvPr>
            <p:extLst>
              <p:ext uri="{D42A27DB-BD31-4B8C-83A1-F6EECF244321}">
                <p14:modId xmlns:p14="http://schemas.microsoft.com/office/powerpoint/2010/main" val="819414341"/>
              </p:ext>
            </p:extLst>
          </p:nvPr>
        </p:nvGraphicFramePr>
        <p:xfrm>
          <a:off x="5051137" y="4395458"/>
          <a:ext cx="1438275" cy="2814638"/>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5" name="グラフ 14"/>
          <p:cNvGraphicFramePr>
            <a:graphicFrameLocks/>
          </p:cNvGraphicFramePr>
          <p:nvPr>
            <p:extLst>
              <p:ext uri="{D42A27DB-BD31-4B8C-83A1-F6EECF244321}">
                <p14:modId xmlns:p14="http://schemas.microsoft.com/office/powerpoint/2010/main" val="789617294"/>
              </p:ext>
            </p:extLst>
          </p:nvPr>
        </p:nvGraphicFramePr>
        <p:xfrm>
          <a:off x="6508462" y="4395458"/>
          <a:ext cx="1438275" cy="2814638"/>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16" name="グラフ 15"/>
          <p:cNvGraphicFramePr>
            <a:graphicFrameLocks/>
          </p:cNvGraphicFramePr>
          <p:nvPr>
            <p:extLst>
              <p:ext uri="{D42A27DB-BD31-4B8C-83A1-F6EECF244321}">
                <p14:modId xmlns:p14="http://schemas.microsoft.com/office/powerpoint/2010/main" val="2176203562"/>
              </p:ext>
            </p:extLst>
          </p:nvPr>
        </p:nvGraphicFramePr>
        <p:xfrm>
          <a:off x="7956262" y="4395458"/>
          <a:ext cx="1438275" cy="2814638"/>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val="460173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20</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07893"/>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Q3-2A.</a:t>
            </a:r>
            <a:r>
              <a:rPr lang="ja-JP" altLang="en-US" sz="2065" b="1" dirty="0">
                <a:latin typeface="MS UI Gothic" panose="020B0600070205080204" pitchFamily="50" charset="-128"/>
                <a:ea typeface="MS UI Gothic" panose="020B0600070205080204" pitchFamily="50" charset="-128"/>
              </a:rPr>
              <a:t>事業規模（従業員数）　業態区分別</a:t>
            </a:r>
          </a:p>
        </p:txBody>
      </p:sp>
      <p:sp>
        <p:nvSpPr>
          <p:cNvPr id="5" name="テキスト ボックス 4"/>
          <p:cNvSpPr txBox="1"/>
          <p:nvPr/>
        </p:nvSpPr>
        <p:spPr>
          <a:xfrm>
            <a:off x="515394" y="750100"/>
            <a:ext cx="9390226" cy="523220"/>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エンドユーザー、</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r>
              <a:rPr lang="en-US" altLang="ja-JP" sz="1400" dirty="0"/>
              <a:t>F.</a:t>
            </a:r>
            <a:r>
              <a:rPr lang="ja-JP" altLang="en-US" sz="1400" dirty="0"/>
              <a:t>その他</a:t>
            </a:r>
            <a:endParaRPr lang="en-US" altLang="ja-JP" sz="1400" dirty="0"/>
          </a:p>
          <a:p>
            <a:r>
              <a:rPr lang="ja-JP" altLang="en-US" sz="1400" dirty="0"/>
              <a:t>クロス集計の軸：組込み</a:t>
            </a:r>
            <a:r>
              <a:rPr lang="en-US" altLang="ja-JP" sz="1400" dirty="0"/>
              <a:t>/IoT</a:t>
            </a:r>
            <a:r>
              <a:rPr lang="ja-JP" altLang="en-US" sz="1400" dirty="0"/>
              <a:t>産業における主な位置づけ</a:t>
            </a:r>
          </a:p>
        </p:txBody>
      </p:sp>
      <p:graphicFrame>
        <p:nvGraphicFramePr>
          <p:cNvPr id="6" name="グラフ 5"/>
          <p:cNvGraphicFramePr>
            <a:graphicFrameLocks/>
          </p:cNvGraphicFramePr>
          <p:nvPr>
            <p:extLst>
              <p:ext uri="{D42A27DB-BD31-4B8C-83A1-F6EECF244321}">
                <p14:modId xmlns:p14="http://schemas.microsoft.com/office/powerpoint/2010/main" val="1043378800"/>
              </p:ext>
            </p:extLst>
          </p:nvPr>
        </p:nvGraphicFramePr>
        <p:xfrm>
          <a:off x="515394" y="1273320"/>
          <a:ext cx="9390226" cy="57208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64315116"/>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209</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07893"/>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Q19.</a:t>
            </a:r>
            <a:r>
              <a:rPr lang="ja-JP" altLang="en-US" sz="2065" b="1" dirty="0">
                <a:latin typeface="MS UI Gothic" panose="020B0600070205080204" pitchFamily="50" charset="-128"/>
                <a:ea typeface="MS UI Gothic" panose="020B0600070205080204" pitchFamily="50" charset="-128"/>
              </a:rPr>
              <a:t>開発している組込みソフトウェアが動作するハードウェア</a:t>
            </a:r>
            <a:r>
              <a:rPr lang="ja-JP" altLang="en-US" sz="2000" b="1" dirty="0">
                <a:latin typeface="MS UI Gothic" panose="020B0600070205080204" pitchFamily="50" charset="-128"/>
                <a:ea typeface="MS UI Gothic" panose="020B0600070205080204" pitchFamily="50" charset="-128"/>
              </a:rPr>
              <a:t>（現在と将来の比較）</a:t>
            </a:r>
            <a:endParaRPr lang="ja-JP" altLang="en-US" sz="2065" b="1" dirty="0">
              <a:latin typeface="MS UI Gothic" panose="020B0600070205080204" pitchFamily="50" charset="-128"/>
              <a:ea typeface="MS UI Gothic" panose="020B0600070205080204" pitchFamily="50" charset="-128"/>
            </a:endParaRPr>
          </a:p>
        </p:txBody>
      </p:sp>
      <p:sp>
        <p:nvSpPr>
          <p:cNvPr id="5" name="テキスト ボックス 4"/>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エンドユーザー、</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r>
              <a:rPr lang="en-US" altLang="ja-JP" sz="1400" dirty="0"/>
              <a:t>F.</a:t>
            </a:r>
            <a:r>
              <a:rPr lang="ja-JP" altLang="en-US" sz="1400" dirty="0"/>
              <a:t>その他</a:t>
            </a:r>
            <a:endParaRPr lang="en-US" altLang="ja-JP" sz="1400" dirty="0"/>
          </a:p>
        </p:txBody>
      </p:sp>
      <p:graphicFrame>
        <p:nvGraphicFramePr>
          <p:cNvPr id="8" name="グラフ 7"/>
          <p:cNvGraphicFramePr>
            <a:graphicFrameLocks/>
          </p:cNvGraphicFramePr>
          <p:nvPr>
            <p:extLst>
              <p:ext uri="{D42A27DB-BD31-4B8C-83A1-F6EECF244321}">
                <p14:modId xmlns:p14="http://schemas.microsoft.com/office/powerpoint/2010/main" val="3401653238"/>
              </p:ext>
            </p:extLst>
          </p:nvPr>
        </p:nvGraphicFramePr>
        <p:xfrm>
          <a:off x="5053469" y="1529904"/>
          <a:ext cx="4680000" cy="46182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グラフ 6"/>
          <p:cNvGraphicFramePr>
            <a:graphicFrameLocks/>
          </p:cNvGraphicFramePr>
          <p:nvPr>
            <p:extLst>
              <p:ext uri="{D42A27DB-BD31-4B8C-83A1-F6EECF244321}">
                <p14:modId xmlns:p14="http://schemas.microsoft.com/office/powerpoint/2010/main" val="1885327176"/>
              </p:ext>
            </p:extLst>
          </p:nvPr>
        </p:nvGraphicFramePr>
        <p:xfrm>
          <a:off x="683196" y="1621600"/>
          <a:ext cx="4536503" cy="450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6156676"/>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210</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390226"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Q19.</a:t>
            </a:r>
            <a:r>
              <a:rPr lang="ja-JP" altLang="en-US" sz="2000" b="1" dirty="0">
                <a:latin typeface="MS UI Gothic" panose="020B0600070205080204" pitchFamily="50" charset="-128"/>
                <a:ea typeface="MS UI Gothic" panose="020B0600070205080204" pitchFamily="50" charset="-128"/>
              </a:rPr>
              <a:t>開発している組込みソフトウェアが動作するハードウェア</a:t>
            </a:r>
            <a:r>
              <a:rPr lang="ja-JP" altLang="en-US" sz="1600" b="1" dirty="0">
                <a:latin typeface="MS UI Gothic" panose="020B0600070205080204" pitchFamily="50" charset="-128"/>
                <a:ea typeface="MS UI Gothic" panose="020B0600070205080204" pitchFamily="50" charset="-128"/>
              </a:rPr>
              <a:t>（現在と将来の比較・産業構造区分別）</a:t>
            </a:r>
            <a:endParaRPr lang="ja-JP" altLang="en-US" sz="2000" b="1" dirty="0">
              <a:latin typeface="MS UI Gothic" panose="020B0600070205080204" pitchFamily="50" charset="-128"/>
              <a:ea typeface="MS UI Gothic" panose="020B0600070205080204" pitchFamily="50" charset="-128"/>
            </a:endParaRPr>
          </a:p>
        </p:txBody>
      </p:sp>
      <p:sp>
        <p:nvSpPr>
          <p:cNvPr id="6" name="テキスト ボックス 5"/>
          <p:cNvSpPr txBox="1"/>
          <p:nvPr/>
        </p:nvSpPr>
        <p:spPr>
          <a:xfrm>
            <a:off x="515394" y="887873"/>
            <a:ext cx="9390226" cy="523220"/>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エンドユーザー、</a:t>
            </a:r>
            <a:r>
              <a:rPr lang="en-US" altLang="ja-JP" sz="1400" dirty="0"/>
              <a:t> 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a:p>
            <a:r>
              <a:rPr lang="en-US" altLang="ja-JP" sz="1400" dirty="0"/>
              <a:t>※</a:t>
            </a:r>
            <a:r>
              <a:rPr lang="ja-JP" altLang="en-US" sz="1400" dirty="0"/>
              <a:t>全体の集計で、当てはまり順の</a:t>
            </a:r>
            <a:r>
              <a:rPr lang="en-US" altLang="ja-JP" sz="1400" dirty="0"/>
              <a:t>1</a:t>
            </a:r>
            <a:r>
              <a:rPr lang="ja-JP" altLang="en-US" sz="1400" dirty="0"/>
              <a:t>番目として回答された件数が多い順に表示（数字は順位を表す）</a:t>
            </a:r>
            <a:endParaRPr lang="en-US" altLang="ja-JP" sz="1400" dirty="0"/>
          </a:p>
        </p:txBody>
      </p:sp>
      <p:graphicFrame>
        <p:nvGraphicFramePr>
          <p:cNvPr id="7" name="グラフ 6"/>
          <p:cNvGraphicFramePr>
            <a:graphicFrameLocks/>
          </p:cNvGraphicFramePr>
          <p:nvPr>
            <p:extLst>
              <p:ext uri="{D42A27DB-BD31-4B8C-83A1-F6EECF244321}">
                <p14:modId xmlns:p14="http://schemas.microsoft.com/office/powerpoint/2010/main" val="671224692"/>
              </p:ext>
            </p:extLst>
          </p:nvPr>
        </p:nvGraphicFramePr>
        <p:xfrm>
          <a:off x="5363716" y="1567543"/>
          <a:ext cx="4320480" cy="57247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グラフ 9"/>
          <p:cNvGraphicFramePr>
            <a:graphicFrameLocks/>
          </p:cNvGraphicFramePr>
          <p:nvPr>
            <p:extLst>
              <p:ext uri="{D42A27DB-BD31-4B8C-83A1-F6EECF244321}">
                <p14:modId xmlns:p14="http://schemas.microsoft.com/office/powerpoint/2010/main" val="2293537026"/>
              </p:ext>
            </p:extLst>
          </p:nvPr>
        </p:nvGraphicFramePr>
        <p:xfrm>
          <a:off x="1057182" y="1584019"/>
          <a:ext cx="4312856" cy="5691798"/>
        </p:xfrm>
        <a:graphic>
          <a:graphicData uri="http://schemas.openxmlformats.org/drawingml/2006/chart">
            <c:chart xmlns:c="http://schemas.openxmlformats.org/drawingml/2006/chart" xmlns:r="http://schemas.openxmlformats.org/officeDocument/2006/relationships" r:id="rId4"/>
          </a:graphicData>
        </a:graphic>
      </p:graphicFrame>
      <p:sp>
        <p:nvSpPr>
          <p:cNvPr id="3" name="テキスト ボックス 2"/>
          <p:cNvSpPr txBox="1"/>
          <p:nvPr/>
        </p:nvSpPr>
        <p:spPr>
          <a:xfrm>
            <a:off x="2915444" y="1355457"/>
            <a:ext cx="1375698" cy="276999"/>
          </a:xfrm>
          <a:prstGeom prst="rect">
            <a:avLst/>
          </a:prstGeom>
          <a:noFill/>
        </p:spPr>
        <p:txBody>
          <a:bodyPr wrap="none" rtlCol="0">
            <a:spAutoFit/>
          </a:bodyPr>
          <a:lstStyle/>
          <a:p>
            <a:r>
              <a:rPr kumimoji="1" lang="ja-JP" altLang="en-US" sz="1200" b="1" dirty="0"/>
              <a:t>現在のハードウェア</a:t>
            </a:r>
          </a:p>
        </p:txBody>
      </p:sp>
      <p:sp>
        <p:nvSpPr>
          <p:cNvPr id="11" name="テキスト ボックス 10"/>
          <p:cNvSpPr txBox="1"/>
          <p:nvPr/>
        </p:nvSpPr>
        <p:spPr>
          <a:xfrm>
            <a:off x="7221978" y="1339341"/>
            <a:ext cx="1375698" cy="276999"/>
          </a:xfrm>
          <a:prstGeom prst="rect">
            <a:avLst/>
          </a:prstGeom>
          <a:noFill/>
        </p:spPr>
        <p:txBody>
          <a:bodyPr wrap="none" rtlCol="0">
            <a:spAutoFit/>
          </a:bodyPr>
          <a:lstStyle/>
          <a:p>
            <a:r>
              <a:rPr kumimoji="1" lang="ja-JP" altLang="en-US" sz="1200" b="1" dirty="0"/>
              <a:t>将来のハードウェア</a:t>
            </a:r>
          </a:p>
        </p:txBody>
      </p:sp>
    </p:spTree>
    <p:extLst>
      <p:ext uri="{BB962C8B-B14F-4D97-AF65-F5344CB8AC3E}">
        <p14:creationId xmlns:p14="http://schemas.microsoft.com/office/powerpoint/2010/main" val="2864177120"/>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211</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390226" cy="410112"/>
          </a:xfrm>
          <a:prstGeom prst="rect">
            <a:avLst/>
          </a:prstGeom>
          <a:noFill/>
        </p:spPr>
        <p:txBody>
          <a:bodyPr wrap="square" rtlCol="0">
            <a:spAutoFit/>
          </a:bodyPr>
          <a:lstStyle/>
          <a:p>
            <a:r>
              <a:rPr lang="en-US" altLang="ja-JP" sz="1900" b="1" dirty="0">
                <a:latin typeface="MS UI Gothic" panose="020B0600070205080204" pitchFamily="50" charset="-128"/>
                <a:ea typeface="MS UI Gothic" panose="020B0600070205080204" pitchFamily="50" charset="-128"/>
              </a:rPr>
              <a:t>Q19</a:t>
            </a:r>
            <a:r>
              <a:rPr lang="en-US" altLang="ja-JP" sz="2000" b="1" dirty="0">
                <a:latin typeface="MS UI Gothic" panose="020B0600070205080204" pitchFamily="50" charset="-128"/>
                <a:ea typeface="MS UI Gothic" panose="020B0600070205080204" pitchFamily="50" charset="-128"/>
              </a:rPr>
              <a:t>.</a:t>
            </a:r>
            <a:r>
              <a:rPr lang="ja-JP" altLang="en-US" sz="2000" b="1" dirty="0">
                <a:latin typeface="MS UI Gothic" panose="020B0600070205080204" pitchFamily="50" charset="-128"/>
                <a:ea typeface="MS UI Gothic" panose="020B0600070205080204" pitchFamily="50" charset="-128"/>
              </a:rPr>
              <a:t>開発している組込みソフトウェア</a:t>
            </a:r>
            <a:r>
              <a:rPr lang="ja-JP" altLang="en-US" sz="1900" b="1" dirty="0">
                <a:latin typeface="MS UI Gothic" panose="020B0600070205080204" pitchFamily="50" charset="-128"/>
                <a:ea typeface="MS UI Gothic" panose="020B0600070205080204" pitchFamily="50" charset="-128"/>
              </a:rPr>
              <a:t>が動作するハードウェア（現在と将来の対比、経年比較）</a:t>
            </a:r>
          </a:p>
        </p:txBody>
      </p:sp>
      <p:sp>
        <p:nvSpPr>
          <p:cNvPr id="5" name="テキスト ボックス 4"/>
          <p:cNvSpPr txBox="1"/>
          <p:nvPr/>
        </p:nvSpPr>
        <p:spPr>
          <a:xfrm>
            <a:off x="515394" y="750100"/>
            <a:ext cx="9028230" cy="319318"/>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p>
        </p:txBody>
      </p:sp>
      <p:graphicFrame>
        <p:nvGraphicFramePr>
          <p:cNvPr id="6" name="グラフ 5"/>
          <p:cNvGraphicFramePr>
            <a:graphicFrameLocks/>
          </p:cNvGraphicFramePr>
          <p:nvPr>
            <p:extLst>
              <p:ext uri="{D42A27DB-BD31-4B8C-83A1-F6EECF244321}">
                <p14:modId xmlns:p14="http://schemas.microsoft.com/office/powerpoint/2010/main" val="1858072489"/>
              </p:ext>
            </p:extLst>
          </p:nvPr>
        </p:nvGraphicFramePr>
        <p:xfrm>
          <a:off x="755204" y="1176946"/>
          <a:ext cx="4462941" cy="60497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グラフ 6"/>
          <p:cNvGraphicFramePr>
            <a:graphicFrameLocks/>
          </p:cNvGraphicFramePr>
          <p:nvPr>
            <p:extLst>
              <p:ext uri="{D42A27DB-BD31-4B8C-83A1-F6EECF244321}">
                <p14:modId xmlns:p14="http://schemas.microsoft.com/office/powerpoint/2010/main" val="3794381646"/>
              </p:ext>
            </p:extLst>
          </p:nvPr>
        </p:nvGraphicFramePr>
        <p:xfrm>
          <a:off x="5218145" y="1060081"/>
          <a:ext cx="4325479" cy="616660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29303921"/>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212</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390226" cy="384721"/>
          </a:xfrm>
          <a:prstGeom prst="rect">
            <a:avLst/>
          </a:prstGeom>
          <a:noFill/>
        </p:spPr>
        <p:txBody>
          <a:bodyPr wrap="square" rtlCol="0">
            <a:spAutoFit/>
          </a:bodyPr>
          <a:lstStyle/>
          <a:p>
            <a:r>
              <a:rPr lang="en-US" altLang="ja-JP" sz="1900" b="1" dirty="0">
                <a:latin typeface="MS UI Gothic" panose="020B0600070205080204" pitchFamily="50" charset="-128"/>
                <a:ea typeface="MS UI Gothic" panose="020B0600070205080204" pitchFamily="50" charset="-128"/>
              </a:rPr>
              <a:t>Q19.</a:t>
            </a:r>
            <a:r>
              <a:rPr lang="ja-JP" altLang="en-US" sz="1900" b="1" dirty="0">
                <a:latin typeface="MS UI Gothic" panose="020B0600070205080204" pitchFamily="50" charset="-128"/>
                <a:ea typeface="MS UI Gothic" panose="020B0600070205080204" pitchFamily="50" charset="-128"/>
              </a:rPr>
              <a:t>開発している組込みソフトウェアが動作するハードウェア（現在と将来の対比、クロス集計）</a:t>
            </a:r>
          </a:p>
        </p:txBody>
      </p:sp>
      <p:sp>
        <p:nvSpPr>
          <p:cNvPr id="5" name="テキスト ボックス 4"/>
          <p:cNvSpPr txBox="1"/>
          <p:nvPr/>
        </p:nvSpPr>
        <p:spPr>
          <a:xfrm>
            <a:off x="515394" y="750100"/>
            <a:ext cx="9028230" cy="523220"/>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a:p>
            <a:r>
              <a:rPr lang="ja-JP" altLang="en-US" sz="1400" dirty="0"/>
              <a:t>クロス集計の軸：従業員数</a:t>
            </a:r>
          </a:p>
        </p:txBody>
      </p:sp>
      <p:graphicFrame>
        <p:nvGraphicFramePr>
          <p:cNvPr id="8" name="グラフ 7"/>
          <p:cNvGraphicFramePr>
            <a:graphicFrameLocks/>
          </p:cNvGraphicFramePr>
          <p:nvPr>
            <p:extLst>
              <p:ext uri="{D42A27DB-BD31-4B8C-83A1-F6EECF244321}">
                <p14:modId xmlns:p14="http://schemas.microsoft.com/office/powerpoint/2010/main" val="3461699603"/>
              </p:ext>
            </p:extLst>
          </p:nvPr>
        </p:nvGraphicFramePr>
        <p:xfrm>
          <a:off x="683195" y="1427088"/>
          <a:ext cx="4435617" cy="57995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グラフ 8"/>
          <p:cNvGraphicFramePr>
            <a:graphicFrameLocks/>
          </p:cNvGraphicFramePr>
          <p:nvPr>
            <p:extLst>
              <p:ext uri="{D42A27DB-BD31-4B8C-83A1-F6EECF244321}">
                <p14:modId xmlns:p14="http://schemas.microsoft.com/office/powerpoint/2010/main" val="1722362187"/>
              </p:ext>
            </p:extLst>
          </p:nvPr>
        </p:nvGraphicFramePr>
        <p:xfrm>
          <a:off x="5494142" y="1400120"/>
          <a:ext cx="4358155" cy="5853532"/>
        </p:xfrm>
        <a:graphic>
          <a:graphicData uri="http://schemas.openxmlformats.org/drawingml/2006/chart">
            <c:chart xmlns:c="http://schemas.openxmlformats.org/drawingml/2006/chart" xmlns:r="http://schemas.openxmlformats.org/officeDocument/2006/relationships" r:id="rId4"/>
          </a:graphicData>
        </a:graphic>
      </p:graphicFrame>
      <p:pic>
        <p:nvPicPr>
          <p:cNvPr id="3" name="図 2"/>
          <p:cNvPicPr>
            <a:picLocks noChangeAspect="1"/>
          </p:cNvPicPr>
          <p:nvPr/>
        </p:nvPicPr>
        <p:blipFill>
          <a:blip r:embed="rId5"/>
          <a:stretch>
            <a:fillRect/>
          </a:stretch>
        </p:blipFill>
        <p:spPr>
          <a:xfrm>
            <a:off x="3260305" y="5706368"/>
            <a:ext cx="1858507" cy="1158000"/>
          </a:xfrm>
          <a:prstGeom prst="rect">
            <a:avLst/>
          </a:prstGeom>
        </p:spPr>
      </p:pic>
      <p:pic>
        <p:nvPicPr>
          <p:cNvPr id="10" name="図 9"/>
          <p:cNvPicPr>
            <a:picLocks noChangeAspect="1"/>
          </p:cNvPicPr>
          <p:nvPr/>
        </p:nvPicPr>
        <p:blipFill>
          <a:blip r:embed="rId6"/>
          <a:stretch>
            <a:fillRect/>
          </a:stretch>
        </p:blipFill>
        <p:spPr>
          <a:xfrm>
            <a:off x="8009823" y="5706368"/>
            <a:ext cx="1858507" cy="1158000"/>
          </a:xfrm>
          <a:prstGeom prst="rect">
            <a:avLst/>
          </a:prstGeom>
        </p:spPr>
      </p:pic>
    </p:spTree>
    <p:extLst>
      <p:ext uri="{BB962C8B-B14F-4D97-AF65-F5344CB8AC3E}">
        <p14:creationId xmlns:p14="http://schemas.microsoft.com/office/powerpoint/2010/main" val="2794049162"/>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213</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390226" cy="400110"/>
          </a:xfrm>
          <a:prstGeom prst="rect">
            <a:avLst/>
          </a:prstGeom>
          <a:noFill/>
        </p:spPr>
        <p:txBody>
          <a:bodyPr wrap="square" rtlCol="0">
            <a:spAutoFit/>
          </a:bodyPr>
          <a:lstStyle/>
          <a:p>
            <a:r>
              <a:rPr lang="en-US" altLang="ja-JP" sz="1950" b="1" dirty="0">
                <a:latin typeface="MS UI Gothic" panose="020B0600070205080204" pitchFamily="50" charset="-128"/>
                <a:ea typeface="MS UI Gothic" panose="020B0600070205080204" pitchFamily="50" charset="-128"/>
              </a:rPr>
              <a:t>Q19.</a:t>
            </a:r>
            <a:r>
              <a:rPr lang="ja-JP" altLang="en-US" sz="2000" b="1" dirty="0">
                <a:latin typeface="MS UI Gothic" panose="020B0600070205080204" pitchFamily="50" charset="-128"/>
                <a:ea typeface="MS UI Gothic" panose="020B0600070205080204" pitchFamily="50" charset="-128"/>
              </a:rPr>
              <a:t>開発している組込みソフトウェア</a:t>
            </a:r>
            <a:r>
              <a:rPr lang="ja-JP" altLang="en-US" sz="1950" b="1" dirty="0">
                <a:latin typeface="MS UI Gothic" panose="020B0600070205080204" pitchFamily="50" charset="-128"/>
                <a:ea typeface="MS UI Gothic" panose="020B0600070205080204" pitchFamily="50" charset="-128"/>
              </a:rPr>
              <a:t>が動作するハードウェア（現在と将来の対比、クロス集計）</a:t>
            </a:r>
          </a:p>
        </p:txBody>
      </p:sp>
      <p:sp>
        <p:nvSpPr>
          <p:cNvPr id="5" name="テキスト ボックス 4"/>
          <p:cNvSpPr txBox="1"/>
          <p:nvPr/>
        </p:nvSpPr>
        <p:spPr>
          <a:xfrm>
            <a:off x="515394" y="750100"/>
            <a:ext cx="9028230" cy="523220"/>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a:p>
            <a:r>
              <a:rPr lang="ja-JP" altLang="en-US" sz="1400" dirty="0"/>
              <a:t>クロス集計の軸：</a:t>
            </a:r>
            <a:r>
              <a:rPr lang="en-US" altLang="ja-JP" sz="1400" dirty="0"/>
              <a:t>IoT</a:t>
            </a:r>
            <a:r>
              <a:rPr lang="ja-JP" altLang="en-US" sz="1400" dirty="0"/>
              <a:t>事業分野の有無</a:t>
            </a:r>
          </a:p>
        </p:txBody>
      </p:sp>
      <p:graphicFrame>
        <p:nvGraphicFramePr>
          <p:cNvPr id="8" name="グラフ 7"/>
          <p:cNvGraphicFramePr>
            <a:graphicFrameLocks/>
          </p:cNvGraphicFramePr>
          <p:nvPr>
            <p:extLst>
              <p:ext uri="{D42A27DB-BD31-4B8C-83A1-F6EECF244321}">
                <p14:modId xmlns:p14="http://schemas.microsoft.com/office/powerpoint/2010/main" val="2699624985"/>
              </p:ext>
            </p:extLst>
          </p:nvPr>
        </p:nvGraphicFramePr>
        <p:xfrm>
          <a:off x="904087" y="1457895"/>
          <a:ext cx="4125422" cy="576878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グラフ 8"/>
          <p:cNvGraphicFramePr>
            <a:graphicFrameLocks/>
          </p:cNvGraphicFramePr>
          <p:nvPr>
            <p:extLst>
              <p:ext uri="{D42A27DB-BD31-4B8C-83A1-F6EECF244321}">
                <p14:modId xmlns:p14="http://schemas.microsoft.com/office/powerpoint/2010/main" val="1760035236"/>
              </p:ext>
            </p:extLst>
          </p:nvPr>
        </p:nvGraphicFramePr>
        <p:xfrm>
          <a:off x="5424333" y="1430702"/>
          <a:ext cx="4086462" cy="5768789"/>
        </p:xfrm>
        <a:graphic>
          <a:graphicData uri="http://schemas.openxmlformats.org/drawingml/2006/chart">
            <c:chart xmlns:c="http://schemas.openxmlformats.org/drawingml/2006/chart" xmlns:r="http://schemas.openxmlformats.org/officeDocument/2006/relationships" r:id="rId4"/>
          </a:graphicData>
        </a:graphic>
      </p:graphicFrame>
      <p:pic>
        <p:nvPicPr>
          <p:cNvPr id="7" name="図 6"/>
          <p:cNvPicPr>
            <a:picLocks noChangeAspect="1"/>
          </p:cNvPicPr>
          <p:nvPr/>
        </p:nvPicPr>
        <p:blipFill>
          <a:blip r:embed="rId5"/>
          <a:stretch>
            <a:fillRect/>
          </a:stretch>
        </p:blipFill>
        <p:spPr>
          <a:xfrm>
            <a:off x="3321239" y="5562352"/>
            <a:ext cx="1695321" cy="1158000"/>
          </a:xfrm>
          <a:prstGeom prst="rect">
            <a:avLst/>
          </a:prstGeom>
        </p:spPr>
      </p:pic>
      <p:pic>
        <p:nvPicPr>
          <p:cNvPr id="10" name="図 9"/>
          <p:cNvPicPr>
            <a:picLocks noChangeAspect="1"/>
          </p:cNvPicPr>
          <p:nvPr/>
        </p:nvPicPr>
        <p:blipFill>
          <a:blip r:embed="rId6"/>
          <a:stretch>
            <a:fillRect/>
          </a:stretch>
        </p:blipFill>
        <p:spPr>
          <a:xfrm>
            <a:off x="7815474" y="5562352"/>
            <a:ext cx="1695321" cy="1158000"/>
          </a:xfrm>
          <a:prstGeom prst="rect">
            <a:avLst/>
          </a:prstGeom>
        </p:spPr>
      </p:pic>
    </p:spTree>
    <p:extLst>
      <p:ext uri="{BB962C8B-B14F-4D97-AF65-F5344CB8AC3E}">
        <p14:creationId xmlns:p14="http://schemas.microsoft.com/office/powerpoint/2010/main" val="3400411176"/>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214</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390226" cy="400110"/>
          </a:xfrm>
          <a:prstGeom prst="rect">
            <a:avLst/>
          </a:prstGeom>
          <a:noFill/>
        </p:spPr>
        <p:txBody>
          <a:bodyPr wrap="square" rtlCol="0">
            <a:spAutoFit/>
          </a:bodyPr>
          <a:lstStyle/>
          <a:p>
            <a:r>
              <a:rPr lang="en-US" altLang="ja-JP" sz="1950" b="1" dirty="0">
                <a:latin typeface="MS UI Gothic" panose="020B0600070205080204" pitchFamily="50" charset="-128"/>
                <a:ea typeface="MS UI Gothic" panose="020B0600070205080204" pitchFamily="50" charset="-128"/>
              </a:rPr>
              <a:t>Q19.</a:t>
            </a:r>
            <a:r>
              <a:rPr lang="ja-JP" altLang="en-US" sz="2000" b="1" dirty="0">
                <a:latin typeface="MS UI Gothic" panose="020B0600070205080204" pitchFamily="50" charset="-128"/>
                <a:ea typeface="MS UI Gothic" panose="020B0600070205080204" pitchFamily="50" charset="-128"/>
              </a:rPr>
              <a:t>開発している組込みソフトウェア</a:t>
            </a:r>
            <a:r>
              <a:rPr lang="ja-JP" altLang="en-US" sz="1950" b="1" dirty="0">
                <a:latin typeface="MS UI Gothic" panose="020B0600070205080204" pitchFamily="50" charset="-128"/>
                <a:ea typeface="MS UI Gothic" panose="020B0600070205080204" pitchFamily="50" charset="-128"/>
              </a:rPr>
              <a:t>が動作するハードウェア（現在と将来の対比、クロス集計）</a:t>
            </a:r>
          </a:p>
        </p:txBody>
      </p:sp>
      <p:sp>
        <p:nvSpPr>
          <p:cNvPr id="5" name="テキスト ボックス 4"/>
          <p:cNvSpPr txBox="1"/>
          <p:nvPr/>
        </p:nvSpPr>
        <p:spPr>
          <a:xfrm>
            <a:off x="515394" y="750100"/>
            <a:ext cx="9028230" cy="523220"/>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a:p>
            <a:r>
              <a:rPr lang="ja-JP" altLang="en-US" sz="1400" dirty="0"/>
              <a:t>クロス集計の軸：</a:t>
            </a:r>
            <a:r>
              <a:rPr lang="en-US" altLang="ja-JP" sz="1400" dirty="0"/>
              <a:t>AI</a:t>
            </a:r>
            <a:r>
              <a:rPr lang="ja-JP" altLang="en-US" sz="1400" dirty="0"/>
              <a:t>取り組みの有無</a:t>
            </a:r>
          </a:p>
        </p:txBody>
      </p:sp>
      <p:graphicFrame>
        <p:nvGraphicFramePr>
          <p:cNvPr id="8" name="グラフ 7"/>
          <p:cNvGraphicFramePr>
            <a:graphicFrameLocks/>
          </p:cNvGraphicFramePr>
          <p:nvPr>
            <p:extLst>
              <p:ext uri="{D42A27DB-BD31-4B8C-83A1-F6EECF244321}">
                <p14:modId xmlns:p14="http://schemas.microsoft.com/office/powerpoint/2010/main" val="3917411425"/>
              </p:ext>
            </p:extLst>
          </p:nvPr>
        </p:nvGraphicFramePr>
        <p:xfrm>
          <a:off x="515394" y="1592324"/>
          <a:ext cx="4500080" cy="563436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グラフ 8"/>
          <p:cNvGraphicFramePr>
            <a:graphicFrameLocks/>
          </p:cNvGraphicFramePr>
          <p:nvPr>
            <p:extLst>
              <p:ext uri="{D42A27DB-BD31-4B8C-83A1-F6EECF244321}">
                <p14:modId xmlns:p14="http://schemas.microsoft.com/office/powerpoint/2010/main" val="500175831"/>
              </p:ext>
            </p:extLst>
          </p:nvPr>
        </p:nvGraphicFramePr>
        <p:xfrm>
          <a:off x="5022368" y="1487632"/>
          <a:ext cx="4733836" cy="5739053"/>
        </p:xfrm>
        <a:graphic>
          <a:graphicData uri="http://schemas.openxmlformats.org/drawingml/2006/chart">
            <c:chart xmlns:c="http://schemas.openxmlformats.org/drawingml/2006/chart" xmlns:r="http://schemas.openxmlformats.org/officeDocument/2006/relationships" r:id="rId4"/>
          </a:graphicData>
        </a:graphic>
      </p:graphicFrame>
      <p:pic>
        <p:nvPicPr>
          <p:cNvPr id="7" name="図 6"/>
          <p:cNvPicPr>
            <a:picLocks noChangeAspect="1"/>
          </p:cNvPicPr>
          <p:nvPr/>
        </p:nvPicPr>
        <p:blipFill>
          <a:blip r:embed="rId5"/>
          <a:stretch>
            <a:fillRect/>
          </a:stretch>
        </p:blipFill>
        <p:spPr>
          <a:xfrm>
            <a:off x="3241092" y="5562352"/>
            <a:ext cx="1631860" cy="1158000"/>
          </a:xfrm>
          <a:prstGeom prst="rect">
            <a:avLst/>
          </a:prstGeom>
        </p:spPr>
      </p:pic>
      <p:graphicFrame>
        <p:nvGraphicFramePr>
          <p:cNvPr id="10" name="表 9"/>
          <p:cNvGraphicFramePr>
            <a:graphicFrameLocks noGrp="1"/>
          </p:cNvGraphicFramePr>
          <p:nvPr/>
        </p:nvGraphicFramePr>
        <p:xfrm>
          <a:off x="-6807200" y="1925638"/>
          <a:ext cx="1689100" cy="1200150"/>
        </p:xfrm>
        <a:graphic>
          <a:graphicData uri="http://schemas.openxmlformats.org/drawingml/2006/table">
            <a:tbl>
              <a:tblPr>
                <a:tableStyleId>{5C22544A-7EE6-4342-B048-85BDC9FD1C3A}</a:tableStyleId>
              </a:tblPr>
              <a:tblGrid>
                <a:gridCol w="294169">
                  <a:extLst>
                    <a:ext uri="{9D8B030D-6E8A-4147-A177-3AD203B41FA5}">
                      <a16:colId xmlns:a16="http://schemas.microsoft.com/office/drawing/2014/main" val="1446928940"/>
                    </a:ext>
                  </a:extLst>
                </a:gridCol>
                <a:gridCol w="408041">
                  <a:extLst>
                    <a:ext uri="{9D8B030D-6E8A-4147-A177-3AD203B41FA5}">
                      <a16:colId xmlns:a16="http://schemas.microsoft.com/office/drawing/2014/main" val="2850129910"/>
                    </a:ext>
                  </a:extLst>
                </a:gridCol>
                <a:gridCol w="417530">
                  <a:extLst>
                    <a:ext uri="{9D8B030D-6E8A-4147-A177-3AD203B41FA5}">
                      <a16:colId xmlns:a16="http://schemas.microsoft.com/office/drawing/2014/main" val="3500491949"/>
                    </a:ext>
                  </a:extLst>
                </a:gridCol>
                <a:gridCol w="569360">
                  <a:extLst>
                    <a:ext uri="{9D8B030D-6E8A-4147-A177-3AD203B41FA5}">
                      <a16:colId xmlns:a16="http://schemas.microsoft.com/office/drawing/2014/main" val="293332858"/>
                    </a:ext>
                  </a:extLst>
                </a:gridCol>
              </a:tblGrid>
              <a:tr h="200025">
                <a:tc>
                  <a:txBody>
                    <a:bodyPr/>
                    <a:lstStyle/>
                    <a:p>
                      <a:pPr algn="l" fontAlgn="ctr"/>
                      <a:r>
                        <a:rPr lang="ja-JP" altLang="en-US" sz="900" u="none" strike="noStrike" dirty="0">
                          <a:effectLst/>
                        </a:rPr>
                        <a:t>　</a:t>
                      </a: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tc>
                <a:tc>
                  <a:txBody>
                    <a:bodyPr/>
                    <a:lstStyle/>
                    <a:p>
                      <a:pPr algn="l" fontAlgn="ctr"/>
                      <a:r>
                        <a:rPr lang="en-US" altLang="ja-JP" sz="900" u="none" strike="noStrike" dirty="0">
                          <a:effectLst/>
                        </a:rPr>
                        <a:t>1</a:t>
                      </a:r>
                      <a:r>
                        <a:rPr lang="ja-JP" altLang="en-US" sz="900" u="none" strike="noStrike" dirty="0">
                          <a:effectLst/>
                        </a:rPr>
                        <a:t>番目</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l" fontAlgn="ctr"/>
                      <a:r>
                        <a:rPr lang="en-US" sz="900" u="none" strike="noStrike" dirty="0">
                          <a:effectLst/>
                        </a:rPr>
                        <a:t>AI</a:t>
                      </a:r>
                      <a:r>
                        <a:rPr lang="ja-JP" altLang="en-US" sz="900" u="none" strike="noStrike" dirty="0">
                          <a:effectLst/>
                        </a:rPr>
                        <a:t>あり</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l" fontAlgn="ctr"/>
                      <a:r>
                        <a:rPr lang="en-US" sz="900" u="none" strike="noStrike" dirty="0">
                          <a:effectLst/>
                        </a:rPr>
                        <a:t>(n=315)</a:t>
                      </a:r>
                      <a:endParaRPr 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1592514717"/>
                  </a:ext>
                </a:extLst>
              </a:tr>
              <a:tr h="200025">
                <a:tc>
                  <a:txBody>
                    <a:bodyPr/>
                    <a:lstStyle/>
                    <a:p>
                      <a:pPr algn="l" fontAlgn="ctr"/>
                      <a:r>
                        <a:rPr lang="ja-JP" altLang="en-US" sz="900" u="none" strike="noStrike" dirty="0">
                          <a:effectLst/>
                        </a:rPr>
                        <a:t>　</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l" fontAlgn="ctr"/>
                      <a:r>
                        <a:rPr lang="ja-JP" altLang="en-US" sz="900" u="none" strike="noStrike" dirty="0">
                          <a:effectLst/>
                        </a:rPr>
                        <a:t>　</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l" fontAlgn="ctr"/>
                      <a:r>
                        <a:rPr lang="en-US" sz="900" u="none" strike="noStrike" dirty="0">
                          <a:effectLst/>
                        </a:rPr>
                        <a:t>AI</a:t>
                      </a:r>
                      <a:r>
                        <a:rPr lang="ja-JP" altLang="en-US" sz="900" u="none" strike="noStrike" dirty="0">
                          <a:effectLst/>
                        </a:rPr>
                        <a:t>なし</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l" fontAlgn="ctr"/>
                      <a:r>
                        <a:rPr lang="en-US" sz="900" u="none" strike="noStrike" dirty="0">
                          <a:effectLst/>
                        </a:rPr>
                        <a:t>(n=230)</a:t>
                      </a:r>
                      <a:endParaRPr 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2909008991"/>
                  </a:ext>
                </a:extLst>
              </a:tr>
              <a:tr h="200025">
                <a:tc>
                  <a:txBody>
                    <a:bodyPr/>
                    <a:lstStyle/>
                    <a:p>
                      <a:pPr algn="l" fontAlgn="ctr"/>
                      <a:r>
                        <a:rPr lang="ja-JP" altLang="en-US" sz="900" u="none" strike="noStrike" dirty="0">
                          <a:effectLst/>
                        </a:rPr>
                        <a:t>　</a:t>
                      </a: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tc>
                <a:tc>
                  <a:txBody>
                    <a:bodyPr/>
                    <a:lstStyle/>
                    <a:p>
                      <a:pPr algn="l" fontAlgn="ctr"/>
                      <a:r>
                        <a:rPr lang="en-US" altLang="ja-JP" sz="900" u="none" strike="noStrike" dirty="0">
                          <a:effectLst/>
                        </a:rPr>
                        <a:t>2</a:t>
                      </a:r>
                      <a:r>
                        <a:rPr lang="ja-JP" altLang="en-US" sz="900" u="none" strike="noStrike" dirty="0">
                          <a:effectLst/>
                        </a:rPr>
                        <a:t>番目</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l" fontAlgn="ctr"/>
                      <a:r>
                        <a:rPr lang="en-US" sz="900" u="none" strike="noStrike" dirty="0">
                          <a:effectLst/>
                        </a:rPr>
                        <a:t>AI</a:t>
                      </a:r>
                      <a:r>
                        <a:rPr lang="ja-JP" altLang="en-US" sz="900" u="none" strike="noStrike" dirty="0">
                          <a:effectLst/>
                        </a:rPr>
                        <a:t>あり</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l" fontAlgn="ctr"/>
                      <a:r>
                        <a:rPr lang="en-US" sz="900" u="none" strike="noStrike" dirty="0">
                          <a:effectLst/>
                        </a:rPr>
                        <a:t>(n=290)</a:t>
                      </a:r>
                      <a:endParaRPr 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2658839594"/>
                  </a:ext>
                </a:extLst>
              </a:tr>
              <a:tr h="200025">
                <a:tc>
                  <a:txBody>
                    <a:bodyPr/>
                    <a:lstStyle/>
                    <a:p>
                      <a:pPr algn="l" fontAlgn="ctr"/>
                      <a:r>
                        <a:rPr lang="ja-JP" altLang="en-US" sz="900" u="none" strike="noStrike" dirty="0">
                          <a:effectLst/>
                        </a:rPr>
                        <a:t>　</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l" fontAlgn="ctr"/>
                      <a:r>
                        <a:rPr lang="ja-JP" altLang="en-US" sz="900" u="none" strike="noStrike" dirty="0">
                          <a:effectLst/>
                        </a:rPr>
                        <a:t>　</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l" fontAlgn="ctr"/>
                      <a:r>
                        <a:rPr lang="en-US" sz="900" u="none" strike="noStrike" dirty="0">
                          <a:effectLst/>
                        </a:rPr>
                        <a:t>AI</a:t>
                      </a:r>
                      <a:r>
                        <a:rPr lang="ja-JP" altLang="en-US" sz="900" u="none" strike="noStrike" dirty="0">
                          <a:effectLst/>
                        </a:rPr>
                        <a:t>なし</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l" fontAlgn="ctr"/>
                      <a:r>
                        <a:rPr lang="en-US" sz="900" u="none" strike="noStrike" dirty="0">
                          <a:effectLst/>
                        </a:rPr>
                        <a:t>(n=204)</a:t>
                      </a:r>
                      <a:endParaRPr 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3654806963"/>
                  </a:ext>
                </a:extLst>
              </a:tr>
              <a:tr h="200025">
                <a:tc>
                  <a:txBody>
                    <a:bodyPr/>
                    <a:lstStyle/>
                    <a:p>
                      <a:pPr algn="l" fontAlgn="ctr"/>
                      <a:r>
                        <a:rPr lang="ja-JP" altLang="en-US" sz="900" u="none" strike="noStrike" dirty="0">
                          <a:effectLst/>
                        </a:rPr>
                        <a:t>　</a:t>
                      </a: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tc>
                <a:tc>
                  <a:txBody>
                    <a:bodyPr/>
                    <a:lstStyle/>
                    <a:p>
                      <a:pPr algn="l" fontAlgn="ctr"/>
                      <a:r>
                        <a:rPr lang="en-US" altLang="ja-JP" sz="900" u="none" strike="noStrike" dirty="0">
                          <a:effectLst/>
                        </a:rPr>
                        <a:t>3</a:t>
                      </a:r>
                      <a:r>
                        <a:rPr lang="ja-JP" altLang="en-US" sz="900" u="none" strike="noStrike" dirty="0">
                          <a:effectLst/>
                        </a:rPr>
                        <a:t>番目</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l" fontAlgn="ctr"/>
                      <a:r>
                        <a:rPr lang="en-US" sz="900" u="none" strike="noStrike" dirty="0">
                          <a:effectLst/>
                        </a:rPr>
                        <a:t>AI</a:t>
                      </a:r>
                      <a:r>
                        <a:rPr lang="ja-JP" altLang="en-US" sz="900" u="none" strike="noStrike" dirty="0">
                          <a:effectLst/>
                        </a:rPr>
                        <a:t>あり</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l" fontAlgn="ctr"/>
                      <a:r>
                        <a:rPr lang="en-US" sz="900" u="none" strike="noStrike" dirty="0">
                          <a:effectLst/>
                        </a:rPr>
                        <a:t>(n=270)</a:t>
                      </a:r>
                      <a:endParaRPr 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3157151029"/>
                  </a:ext>
                </a:extLst>
              </a:tr>
              <a:tr h="200025">
                <a:tc>
                  <a:txBody>
                    <a:bodyPr/>
                    <a:lstStyle/>
                    <a:p>
                      <a:pPr algn="l" fontAlgn="ctr"/>
                      <a:r>
                        <a:rPr lang="ja-JP" altLang="en-US" sz="900" u="none" strike="noStrike" dirty="0">
                          <a:effectLst/>
                        </a:rPr>
                        <a:t>　</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l" fontAlgn="ctr"/>
                      <a:r>
                        <a:rPr lang="ja-JP" altLang="en-US" sz="900" u="none" strike="noStrike" dirty="0">
                          <a:effectLst/>
                        </a:rPr>
                        <a:t>　</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l" fontAlgn="ctr"/>
                      <a:r>
                        <a:rPr lang="en-US" sz="900" u="none" strike="noStrike" dirty="0">
                          <a:effectLst/>
                        </a:rPr>
                        <a:t>AI</a:t>
                      </a:r>
                      <a:r>
                        <a:rPr lang="ja-JP" altLang="en-US" sz="900" u="none" strike="noStrike" dirty="0">
                          <a:effectLst/>
                        </a:rPr>
                        <a:t>なし</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l" fontAlgn="ctr"/>
                      <a:r>
                        <a:rPr lang="en-US" sz="900" u="none" strike="noStrike" dirty="0">
                          <a:effectLst/>
                        </a:rPr>
                        <a:t>(n=186)</a:t>
                      </a:r>
                      <a:endParaRPr 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838146405"/>
                  </a:ext>
                </a:extLst>
              </a:tr>
            </a:tbl>
          </a:graphicData>
        </a:graphic>
      </p:graphicFrame>
      <p:sp>
        <p:nvSpPr>
          <p:cNvPr id="11" name="正方形/長方形 10"/>
          <p:cNvSpPr/>
          <p:nvPr/>
        </p:nvSpPr>
        <p:spPr>
          <a:xfrm>
            <a:off x="17143413" y="4559300"/>
            <a:ext cx="100012" cy="100013"/>
          </a:xfrm>
          <a:prstGeom prst="rect">
            <a:avLst/>
          </a:prstGeom>
          <a:solidFill>
            <a:srgbClr val="FF996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dirty="0"/>
          </a:p>
        </p:txBody>
      </p:sp>
      <p:sp>
        <p:nvSpPr>
          <p:cNvPr id="12" name="正方形/長方形 11"/>
          <p:cNvSpPr/>
          <p:nvPr/>
        </p:nvSpPr>
        <p:spPr>
          <a:xfrm>
            <a:off x="17143413" y="4954588"/>
            <a:ext cx="100012" cy="100012"/>
          </a:xfrm>
          <a:prstGeom prst="rect">
            <a:avLst/>
          </a:prstGeom>
          <a:solidFill>
            <a:srgbClr val="FFFF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dirty="0"/>
          </a:p>
        </p:txBody>
      </p:sp>
      <p:sp>
        <p:nvSpPr>
          <p:cNvPr id="13" name="正方形/長方形 12"/>
          <p:cNvSpPr/>
          <p:nvPr/>
        </p:nvSpPr>
        <p:spPr>
          <a:xfrm>
            <a:off x="17148175" y="5354638"/>
            <a:ext cx="100013" cy="100012"/>
          </a:xfrm>
          <a:prstGeom prst="rect">
            <a:avLst/>
          </a:prstGeom>
          <a:solidFill>
            <a:srgbClr val="3366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dirty="0"/>
          </a:p>
        </p:txBody>
      </p:sp>
      <p:pic>
        <p:nvPicPr>
          <p:cNvPr id="14" name="図 13"/>
          <p:cNvPicPr>
            <a:picLocks noChangeAspect="1"/>
          </p:cNvPicPr>
          <p:nvPr/>
        </p:nvPicPr>
        <p:blipFill>
          <a:blip r:embed="rId6"/>
          <a:stretch>
            <a:fillRect/>
          </a:stretch>
        </p:blipFill>
        <p:spPr>
          <a:xfrm>
            <a:off x="8124344" y="5562352"/>
            <a:ext cx="1631860" cy="1158000"/>
          </a:xfrm>
          <a:prstGeom prst="rect">
            <a:avLst/>
          </a:prstGeom>
        </p:spPr>
      </p:pic>
    </p:spTree>
    <p:extLst>
      <p:ext uri="{BB962C8B-B14F-4D97-AF65-F5344CB8AC3E}">
        <p14:creationId xmlns:p14="http://schemas.microsoft.com/office/powerpoint/2010/main" val="1884713755"/>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215</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390226" cy="400110"/>
          </a:xfrm>
          <a:prstGeom prst="rect">
            <a:avLst/>
          </a:prstGeom>
          <a:noFill/>
        </p:spPr>
        <p:txBody>
          <a:bodyPr wrap="square" rtlCol="0">
            <a:spAutoFit/>
          </a:bodyPr>
          <a:lstStyle/>
          <a:p>
            <a:r>
              <a:rPr lang="en-US" altLang="ja-JP" sz="1950" b="1" dirty="0">
                <a:latin typeface="MS UI Gothic" panose="020B0600070205080204" pitchFamily="50" charset="-128"/>
                <a:ea typeface="MS UI Gothic" panose="020B0600070205080204" pitchFamily="50" charset="-128"/>
              </a:rPr>
              <a:t>Q19.</a:t>
            </a:r>
            <a:r>
              <a:rPr lang="ja-JP" altLang="en-US" sz="2000" b="1" dirty="0">
                <a:latin typeface="MS UI Gothic" panose="020B0600070205080204" pitchFamily="50" charset="-128"/>
                <a:ea typeface="MS UI Gothic" panose="020B0600070205080204" pitchFamily="50" charset="-128"/>
              </a:rPr>
              <a:t>開発している組込みソフトウェア</a:t>
            </a:r>
            <a:r>
              <a:rPr lang="ja-JP" altLang="en-US" sz="1950" b="1" dirty="0">
                <a:latin typeface="MS UI Gothic" panose="020B0600070205080204" pitchFamily="50" charset="-128"/>
                <a:ea typeface="MS UI Gothic" panose="020B0600070205080204" pitchFamily="50" charset="-128"/>
              </a:rPr>
              <a:t>が動作するハードウェア（現在と将来の対比、クロス集計）</a:t>
            </a:r>
          </a:p>
        </p:txBody>
      </p:sp>
      <p:sp>
        <p:nvSpPr>
          <p:cNvPr id="5" name="テキスト ボックス 4"/>
          <p:cNvSpPr txBox="1"/>
          <p:nvPr/>
        </p:nvSpPr>
        <p:spPr>
          <a:xfrm>
            <a:off x="515394" y="750100"/>
            <a:ext cx="9028230" cy="523220"/>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a:p>
            <a:r>
              <a:rPr lang="ja-JP" altLang="en-US" sz="1400" dirty="0"/>
              <a:t>クロス集計の軸：</a:t>
            </a:r>
            <a:r>
              <a:rPr lang="en-US" altLang="ja-JP" sz="1400" dirty="0"/>
              <a:t>DX</a:t>
            </a:r>
            <a:r>
              <a:rPr lang="ja-JP" altLang="en-US" sz="1400" dirty="0"/>
              <a:t>取り組みの有無</a:t>
            </a:r>
          </a:p>
        </p:txBody>
      </p:sp>
      <p:graphicFrame>
        <p:nvGraphicFramePr>
          <p:cNvPr id="8" name="グラフ 7"/>
          <p:cNvGraphicFramePr>
            <a:graphicFrameLocks/>
          </p:cNvGraphicFramePr>
          <p:nvPr>
            <p:extLst>
              <p:ext uri="{D42A27DB-BD31-4B8C-83A1-F6EECF244321}">
                <p14:modId xmlns:p14="http://schemas.microsoft.com/office/powerpoint/2010/main" val="3385006373"/>
              </p:ext>
            </p:extLst>
          </p:nvPr>
        </p:nvGraphicFramePr>
        <p:xfrm>
          <a:off x="971228" y="1359349"/>
          <a:ext cx="4239279" cy="5824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グラフ 8"/>
          <p:cNvGraphicFramePr>
            <a:graphicFrameLocks/>
          </p:cNvGraphicFramePr>
          <p:nvPr>
            <p:extLst>
              <p:ext uri="{D42A27DB-BD31-4B8C-83A1-F6EECF244321}">
                <p14:modId xmlns:p14="http://schemas.microsoft.com/office/powerpoint/2010/main" val="2213965696"/>
              </p:ext>
            </p:extLst>
          </p:nvPr>
        </p:nvGraphicFramePr>
        <p:xfrm>
          <a:off x="5210507" y="1359350"/>
          <a:ext cx="4356064" cy="5767272"/>
        </p:xfrm>
        <a:graphic>
          <a:graphicData uri="http://schemas.openxmlformats.org/drawingml/2006/chart">
            <c:chart xmlns:c="http://schemas.openxmlformats.org/drawingml/2006/chart" xmlns:r="http://schemas.openxmlformats.org/officeDocument/2006/relationships" r:id="rId4"/>
          </a:graphicData>
        </a:graphic>
      </p:graphicFrame>
      <p:pic>
        <p:nvPicPr>
          <p:cNvPr id="7" name="図 6"/>
          <p:cNvPicPr>
            <a:picLocks noChangeAspect="1"/>
          </p:cNvPicPr>
          <p:nvPr/>
        </p:nvPicPr>
        <p:blipFill>
          <a:blip r:embed="rId5"/>
          <a:stretch>
            <a:fillRect/>
          </a:stretch>
        </p:blipFill>
        <p:spPr>
          <a:xfrm>
            <a:off x="3542384" y="5495592"/>
            <a:ext cx="1668123" cy="1158000"/>
          </a:xfrm>
          <a:prstGeom prst="rect">
            <a:avLst/>
          </a:prstGeom>
        </p:spPr>
      </p:pic>
      <p:pic>
        <p:nvPicPr>
          <p:cNvPr id="10" name="図 9"/>
          <p:cNvPicPr>
            <a:picLocks noChangeAspect="1"/>
          </p:cNvPicPr>
          <p:nvPr/>
        </p:nvPicPr>
        <p:blipFill>
          <a:blip r:embed="rId6"/>
          <a:stretch>
            <a:fillRect/>
          </a:stretch>
        </p:blipFill>
        <p:spPr>
          <a:xfrm>
            <a:off x="7844906" y="5505217"/>
            <a:ext cx="1668123" cy="1158000"/>
          </a:xfrm>
          <a:prstGeom prst="rect">
            <a:avLst/>
          </a:prstGeom>
        </p:spPr>
      </p:pic>
    </p:spTree>
    <p:extLst>
      <p:ext uri="{BB962C8B-B14F-4D97-AF65-F5344CB8AC3E}">
        <p14:creationId xmlns:p14="http://schemas.microsoft.com/office/powerpoint/2010/main" val="1822147487"/>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216</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Q20.AI</a:t>
            </a:r>
            <a:r>
              <a:rPr lang="ja-JP" altLang="en-US" sz="2065" b="1" dirty="0">
                <a:latin typeface="MS UI Gothic" panose="020B0600070205080204" pitchFamily="50" charset="-128"/>
                <a:ea typeface="MS UI Gothic" panose="020B0600070205080204" pitchFamily="50" charset="-128"/>
              </a:rPr>
              <a:t>に関する取り組み状況</a:t>
            </a:r>
          </a:p>
        </p:txBody>
      </p:sp>
      <p:sp>
        <p:nvSpPr>
          <p:cNvPr id="7" name="テキスト ボックス 6"/>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エンドユーザー、</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r>
              <a:rPr lang="en-US" altLang="ja-JP" sz="1400" dirty="0"/>
              <a:t>F.</a:t>
            </a:r>
            <a:r>
              <a:rPr lang="ja-JP" altLang="en-US" sz="1400" dirty="0"/>
              <a:t>その他</a:t>
            </a:r>
            <a:endParaRPr lang="en-US" altLang="ja-JP" sz="1400" dirty="0"/>
          </a:p>
        </p:txBody>
      </p:sp>
      <p:graphicFrame>
        <p:nvGraphicFramePr>
          <p:cNvPr id="5" name="グラフ 4"/>
          <p:cNvGraphicFramePr>
            <a:graphicFrameLocks/>
          </p:cNvGraphicFramePr>
          <p:nvPr>
            <p:extLst>
              <p:ext uri="{D42A27DB-BD31-4B8C-83A1-F6EECF244321}">
                <p14:modId xmlns:p14="http://schemas.microsoft.com/office/powerpoint/2010/main" val="2493000232"/>
              </p:ext>
            </p:extLst>
          </p:nvPr>
        </p:nvGraphicFramePr>
        <p:xfrm>
          <a:off x="755204" y="1530144"/>
          <a:ext cx="8788420" cy="50403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41111484"/>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217</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07893"/>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Q20.AI</a:t>
            </a:r>
            <a:r>
              <a:rPr lang="ja-JP" altLang="en-US" sz="2065" b="1" dirty="0">
                <a:latin typeface="MS UI Gothic" panose="020B0600070205080204" pitchFamily="50" charset="-128"/>
                <a:ea typeface="MS UI Gothic" panose="020B0600070205080204" pitchFamily="50" charset="-128"/>
              </a:rPr>
              <a:t>に関する取り組み状況（商品・サービスの提供）　業態区分別　</a:t>
            </a:r>
          </a:p>
        </p:txBody>
      </p:sp>
      <p:sp>
        <p:nvSpPr>
          <p:cNvPr id="5" name="テキスト ボックス 4"/>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エンドユーザー、</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r>
              <a:rPr lang="en-US" altLang="ja-JP" sz="1400" dirty="0"/>
              <a:t>F.</a:t>
            </a:r>
            <a:r>
              <a:rPr lang="ja-JP" altLang="en-US" sz="1400" dirty="0"/>
              <a:t>その他</a:t>
            </a:r>
            <a:endParaRPr lang="en-US" altLang="ja-JP" sz="1400" dirty="0"/>
          </a:p>
        </p:txBody>
      </p:sp>
      <p:graphicFrame>
        <p:nvGraphicFramePr>
          <p:cNvPr id="6" name="グラフ 5"/>
          <p:cNvGraphicFramePr>
            <a:graphicFrameLocks/>
          </p:cNvGraphicFramePr>
          <p:nvPr>
            <p:extLst>
              <p:ext uri="{D42A27DB-BD31-4B8C-83A1-F6EECF244321}">
                <p14:modId xmlns:p14="http://schemas.microsoft.com/office/powerpoint/2010/main" val="4029265105"/>
              </p:ext>
            </p:extLst>
          </p:nvPr>
        </p:nvGraphicFramePr>
        <p:xfrm>
          <a:off x="1441684" y="1126488"/>
          <a:ext cx="7556031" cy="51273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22399743"/>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218</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07893"/>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Q20.AI</a:t>
            </a:r>
            <a:r>
              <a:rPr lang="ja-JP" altLang="en-US" sz="2065" b="1" dirty="0">
                <a:latin typeface="MS UI Gothic" panose="020B0600070205080204" pitchFamily="50" charset="-128"/>
                <a:ea typeface="MS UI Gothic" panose="020B0600070205080204" pitchFamily="50" charset="-128"/>
              </a:rPr>
              <a:t>に関する取り組み状況（開発の受託）　業態区分別 　</a:t>
            </a:r>
          </a:p>
        </p:txBody>
      </p:sp>
      <p:sp>
        <p:nvSpPr>
          <p:cNvPr id="5" name="テキスト ボックス 4"/>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エンドユーザー、</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r>
              <a:rPr lang="en-US" altLang="ja-JP" sz="1400" dirty="0"/>
              <a:t>F.</a:t>
            </a:r>
            <a:r>
              <a:rPr lang="ja-JP" altLang="en-US" sz="1400" dirty="0"/>
              <a:t>その他</a:t>
            </a:r>
            <a:endParaRPr lang="en-US" altLang="ja-JP" sz="1400" dirty="0"/>
          </a:p>
        </p:txBody>
      </p:sp>
      <p:graphicFrame>
        <p:nvGraphicFramePr>
          <p:cNvPr id="6" name="グラフ 5"/>
          <p:cNvGraphicFramePr>
            <a:graphicFrameLocks/>
          </p:cNvGraphicFramePr>
          <p:nvPr>
            <p:extLst>
              <p:ext uri="{D42A27DB-BD31-4B8C-83A1-F6EECF244321}">
                <p14:modId xmlns:p14="http://schemas.microsoft.com/office/powerpoint/2010/main" val="3925693568"/>
              </p:ext>
            </p:extLst>
          </p:nvPr>
        </p:nvGraphicFramePr>
        <p:xfrm>
          <a:off x="1445653" y="1126487"/>
          <a:ext cx="7548094" cy="5127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879761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21</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07893"/>
          </a:xfrm>
          <a:prstGeom prst="rect">
            <a:avLst/>
          </a:prstGeom>
          <a:noFill/>
        </p:spPr>
        <p:txBody>
          <a:bodyPr wrap="square" rtlCol="0">
            <a:spAutoFit/>
          </a:bodyPr>
          <a:lstStyle/>
          <a:p>
            <a:r>
              <a:rPr lang="en-US" altLang="zh-TW" sz="2065" b="1" dirty="0">
                <a:latin typeface="MS UI Gothic" panose="020B0600070205080204" pitchFamily="50" charset="-128"/>
                <a:ea typeface="MS UI Gothic" panose="020B0600070205080204" pitchFamily="50" charset="-128"/>
              </a:rPr>
              <a:t>Q3-2A</a:t>
            </a:r>
            <a:r>
              <a:rPr lang="en-US" altLang="ja-JP" sz="2065" b="1" dirty="0">
                <a:latin typeface="MS UI Gothic" panose="020B0600070205080204" pitchFamily="50" charset="-128"/>
                <a:ea typeface="MS UI Gothic" panose="020B0600070205080204" pitchFamily="50" charset="-128"/>
              </a:rPr>
              <a:t>.</a:t>
            </a:r>
            <a:r>
              <a:rPr lang="ja-JP" altLang="en-US" sz="2065" b="1" dirty="0">
                <a:latin typeface="MS UI Gothic" panose="020B0600070205080204" pitchFamily="50" charset="-128"/>
                <a:ea typeface="MS UI Gothic" panose="020B0600070205080204" pitchFamily="50" charset="-128"/>
              </a:rPr>
              <a:t>事業規模（従業員数、経年比較</a:t>
            </a:r>
            <a:r>
              <a:rPr lang="zh-TW" altLang="en-US" sz="2065" b="1" dirty="0">
                <a:latin typeface="MS UI Gothic" panose="020B0600070205080204" pitchFamily="50" charset="-128"/>
                <a:ea typeface="MS UI Gothic" panose="020B0600070205080204" pitchFamily="50" charset="-128"/>
              </a:rPr>
              <a:t>）</a:t>
            </a:r>
            <a:endParaRPr lang="ja-JP" altLang="en-US" sz="2065" b="1" dirty="0">
              <a:latin typeface="MS UI Gothic" panose="020B0600070205080204" pitchFamily="50" charset="-128"/>
              <a:ea typeface="MS UI Gothic" panose="020B0600070205080204" pitchFamily="50" charset="-128"/>
            </a:endParaRPr>
          </a:p>
        </p:txBody>
      </p:sp>
      <p:sp>
        <p:nvSpPr>
          <p:cNvPr id="5" name="テキスト ボックス 4"/>
          <p:cNvSpPr txBox="1"/>
          <p:nvPr/>
        </p:nvSpPr>
        <p:spPr>
          <a:xfrm>
            <a:off x="515394" y="750100"/>
            <a:ext cx="9028230" cy="319318"/>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p>
        </p:txBody>
      </p:sp>
      <p:graphicFrame>
        <p:nvGraphicFramePr>
          <p:cNvPr id="6" name="グラフ 5"/>
          <p:cNvGraphicFramePr>
            <a:graphicFrameLocks/>
          </p:cNvGraphicFramePr>
          <p:nvPr>
            <p:extLst>
              <p:ext uri="{D42A27DB-BD31-4B8C-83A1-F6EECF244321}">
                <p14:modId xmlns:p14="http://schemas.microsoft.com/office/powerpoint/2010/main" val="1962322890"/>
              </p:ext>
            </p:extLst>
          </p:nvPr>
        </p:nvGraphicFramePr>
        <p:xfrm>
          <a:off x="614632" y="1153775"/>
          <a:ext cx="8928992" cy="60729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23376889"/>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219</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07893"/>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Q20.AI</a:t>
            </a:r>
            <a:r>
              <a:rPr lang="ja-JP" altLang="en-US" sz="2065" b="1" dirty="0">
                <a:latin typeface="MS UI Gothic" panose="020B0600070205080204" pitchFamily="50" charset="-128"/>
                <a:ea typeface="MS UI Gothic" panose="020B0600070205080204" pitchFamily="50" charset="-128"/>
              </a:rPr>
              <a:t>に関する取り組み状況（製品・サービスの利用）　業態区分別 　</a:t>
            </a:r>
          </a:p>
        </p:txBody>
      </p:sp>
      <p:sp>
        <p:nvSpPr>
          <p:cNvPr id="5" name="テキスト ボックス 4"/>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エンドユーザー、</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r>
              <a:rPr lang="en-US" altLang="ja-JP" sz="1400" dirty="0"/>
              <a:t>F.</a:t>
            </a:r>
            <a:r>
              <a:rPr lang="ja-JP" altLang="en-US" sz="1400" dirty="0"/>
              <a:t>その他</a:t>
            </a:r>
            <a:endParaRPr lang="en-US" altLang="ja-JP" sz="1400" dirty="0"/>
          </a:p>
        </p:txBody>
      </p:sp>
      <p:graphicFrame>
        <p:nvGraphicFramePr>
          <p:cNvPr id="6" name="グラフ 5"/>
          <p:cNvGraphicFramePr>
            <a:graphicFrameLocks/>
          </p:cNvGraphicFramePr>
          <p:nvPr>
            <p:extLst>
              <p:ext uri="{D42A27DB-BD31-4B8C-83A1-F6EECF244321}">
                <p14:modId xmlns:p14="http://schemas.microsoft.com/office/powerpoint/2010/main" val="1956178991"/>
              </p:ext>
            </p:extLst>
          </p:nvPr>
        </p:nvGraphicFramePr>
        <p:xfrm>
          <a:off x="1445653" y="1126487"/>
          <a:ext cx="7548094" cy="5127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38772112"/>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220</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07893"/>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Q20.AI</a:t>
            </a:r>
            <a:r>
              <a:rPr lang="ja-JP" altLang="en-US" sz="2065" b="1" dirty="0">
                <a:latin typeface="MS UI Gothic" panose="020B0600070205080204" pitchFamily="50" charset="-128"/>
                <a:ea typeface="MS UI Gothic" panose="020B0600070205080204" pitchFamily="50" charset="-128"/>
              </a:rPr>
              <a:t>に関する取り組み状況</a:t>
            </a:r>
            <a:r>
              <a:rPr lang="zh-TW" altLang="en-US" sz="2065" b="1" dirty="0">
                <a:latin typeface="MS UI Gothic" panose="020B0600070205080204" pitchFamily="50" charset="-128"/>
                <a:ea typeface="MS UI Gothic" panose="020B0600070205080204" pitchFamily="50" charset="-128"/>
              </a:rPr>
              <a:t>　産業構造区分別</a:t>
            </a:r>
            <a:r>
              <a:rPr lang="ja-JP" altLang="en-US" sz="2065" b="1" dirty="0">
                <a:latin typeface="MS UI Gothic" panose="020B0600070205080204" pitchFamily="50" charset="-128"/>
                <a:ea typeface="MS UI Gothic" panose="020B0600070205080204" pitchFamily="50" charset="-128"/>
              </a:rPr>
              <a:t> 　</a:t>
            </a:r>
          </a:p>
        </p:txBody>
      </p:sp>
      <p:sp>
        <p:nvSpPr>
          <p:cNvPr id="5" name="テキスト ボックス 4"/>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エンドユーザー、</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p:txBody>
      </p:sp>
      <p:graphicFrame>
        <p:nvGraphicFramePr>
          <p:cNvPr id="6" name="グラフ 5"/>
          <p:cNvGraphicFramePr>
            <a:graphicFrameLocks/>
          </p:cNvGraphicFramePr>
          <p:nvPr>
            <p:extLst>
              <p:ext uri="{D42A27DB-BD31-4B8C-83A1-F6EECF244321}">
                <p14:modId xmlns:p14="http://schemas.microsoft.com/office/powerpoint/2010/main" val="4060115147"/>
              </p:ext>
            </p:extLst>
          </p:nvPr>
        </p:nvGraphicFramePr>
        <p:xfrm>
          <a:off x="899220" y="1529904"/>
          <a:ext cx="8644404" cy="54643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72427276"/>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221</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Q20.AI</a:t>
            </a:r>
            <a:r>
              <a:rPr lang="ja-JP" altLang="en-US" sz="2065" b="1" dirty="0">
                <a:latin typeface="MS UI Gothic" panose="020B0600070205080204" pitchFamily="50" charset="-128"/>
                <a:ea typeface="MS UI Gothic" panose="020B0600070205080204" pitchFamily="50" charset="-128"/>
              </a:rPr>
              <a:t>に関する取り組み状況（経年比較）</a:t>
            </a:r>
          </a:p>
        </p:txBody>
      </p:sp>
      <p:sp>
        <p:nvSpPr>
          <p:cNvPr id="5" name="テキスト ボックス 4"/>
          <p:cNvSpPr txBox="1"/>
          <p:nvPr/>
        </p:nvSpPr>
        <p:spPr>
          <a:xfrm>
            <a:off x="515394" y="750100"/>
            <a:ext cx="9028230" cy="319318"/>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p>
        </p:txBody>
      </p:sp>
      <p:graphicFrame>
        <p:nvGraphicFramePr>
          <p:cNvPr id="6" name="グラフ 5"/>
          <p:cNvGraphicFramePr>
            <a:graphicFrameLocks/>
          </p:cNvGraphicFramePr>
          <p:nvPr>
            <p:extLst>
              <p:ext uri="{D42A27DB-BD31-4B8C-83A1-F6EECF244321}">
                <p14:modId xmlns:p14="http://schemas.microsoft.com/office/powerpoint/2010/main" val="457039436"/>
              </p:ext>
            </p:extLst>
          </p:nvPr>
        </p:nvGraphicFramePr>
        <p:xfrm>
          <a:off x="1259260" y="1457896"/>
          <a:ext cx="7848872" cy="53285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31427368"/>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222</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Q20.AI</a:t>
            </a:r>
            <a:r>
              <a:rPr lang="ja-JP" altLang="en-US" sz="2065" b="1" dirty="0">
                <a:latin typeface="MS UI Gothic" panose="020B0600070205080204" pitchFamily="50" charset="-128"/>
                <a:ea typeface="MS UI Gothic" panose="020B0600070205080204" pitchFamily="50" charset="-128"/>
              </a:rPr>
              <a:t>に関する取り組み状況（クロス集計）</a:t>
            </a:r>
          </a:p>
        </p:txBody>
      </p:sp>
      <p:sp>
        <p:nvSpPr>
          <p:cNvPr id="5" name="テキスト ボックス 4"/>
          <p:cNvSpPr txBox="1"/>
          <p:nvPr/>
        </p:nvSpPr>
        <p:spPr>
          <a:xfrm>
            <a:off x="515394" y="750100"/>
            <a:ext cx="9028230" cy="523220"/>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a:p>
            <a:r>
              <a:rPr lang="ja-JP" altLang="en-US" sz="1400" dirty="0"/>
              <a:t>クロス集計の軸：従業員数</a:t>
            </a:r>
          </a:p>
        </p:txBody>
      </p:sp>
      <p:graphicFrame>
        <p:nvGraphicFramePr>
          <p:cNvPr id="7" name="グラフ 6"/>
          <p:cNvGraphicFramePr>
            <a:graphicFrameLocks/>
          </p:cNvGraphicFramePr>
          <p:nvPr>
            <p:extLst>
              <p:ext uri="{D42A27DB-BD31-4B8C-83A1-F6EECF244321}">
                <p14:modId xmlns:p14="http://schemas.microsoft.com/office/powerpoint/2010/main" val="111826147"/>
              </p:ext>
            </p:extLst>
          </p:nvPr>
        </p:nvGraphicFramePr>
        <p:xfrm>
          <a:off x="1043236" y="1661293"/>
          <a:ext cx="7632848" cy="53329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12198919"/>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223</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Q20.AI</a:t>
            </a:r>
            <a:r>
              <a:rPr lang="ja-JP" altLang="en-US" sz="2065" b="1" dirty="0">
                <a:latin typeface="MS UI Gothic" panose="020B0600070205080204" pitchFamily="50" charset="-128"/>
                <a:ea typeface="MS UI Gothic" panose="020B0600070205080204" pitchFamily="50" charset="-128"/>
              </a:rPr>
              <a:t>に関する取り組み状況（クロス集計）</a:t>
            </a:r>
          </a:p>
        </p:txBody>
      </p:sp>
      <p:sp>
        <p:nvSpPr>
          <p:cNvPr id="5" name="テキスト ボックス 4"/>
          <p:cNvSpPr txBox="1"/>
          <p:nvPr/>
        </p:nvSpPr>
        <p:spPr>
          <a:xfrm>
            <a:off x="515394" y="750100"/>
            <a:ext cx="9028230" cy="523220"/>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a:p>
            <a:r>
              <a:rPr lang="ja-JP" altLang="en-US" sz="1400" dirty="0"/>
              <a:t>クロス集計の軸：</a:t>
            </a:r>
            <a:r>
              <a:rPr lang="en-US" altLang="ja-JP" sz="1400" dirty="0"/>
              <a:t>IoT</a:t>
            </a:r>
            <a:r>
              <a:rPr lang="ja-JP" altLang="en-US" sz="1400" dirty="0"/>
              <a:t>事業分野の有無</a:t>
            </a:r>
          </a:p>
        </p:txBody>
      </p:sp>
      <p:graphicFrame>
        <p:nvGraphicFramePr>
          <p:cNvPr id="7" name="グラフ 6"/>
          <p:cNvGraphicFramePr>
            <a:graphicFrameLocks/>
          </p:cNvGraphicFramePr>
          <p:nvPr>
            <p:extLst>
              <p:ext uri="{D42A27DB-BD31-4B8C-83A1-F6EECF244321}">
                <p14:modId xmlns:p14="http://schemas.microsoft.com/office/powerpoint/2010/main" val="2713662204"/>
              </p:ext>
            </p:extLst>
          </p:nvPr>
        </p:nvGraphicFramePr>
        <p:xfrm>
          <a:off x="1043236" y="1673920"/>
          <a:ext cx="7632848" cy="5040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93916154"/>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224</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Q20.AI</a:t>
            </a:r>
            <a:r>
              <a:rPr lang="ja-JP" altLang="en-US" sz="2065" b="1" dirty="0">
                <a:latin typeface="MS UI Gothic" panose="020B0600070205080204" pitchFamily="50" charset="-128"/>
                <a:ea typeface="MS UI Gothic" panose="020B0600070205080204" pitchFamily="50" charset="-128"/>
              </a:rPr>
              <a:t>に関する取り組み状況（クロス集計）</a:t>
            </a:r>
          </a:p>
        </p:txBody>
      </p:sp>
      <p:sp>
        <p:nvSpPr>
          <p:cNvPr id="5" name="テキスト ボックス 4"/>
          <p:cNvSpPr txBox="1"/>
          <p:nvPr/>
        </p:nvSpPr>
        <p:spPr>
          <a:xfrm>
            <a:off x="515394" y="750100"/>
            <a:ext cx="9028230" cy="523220"/>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a:p>
            <a:r>
              <a:rPr lang="ja-JP" altLang="en-US" sz="1400" dirty="0"/>
              <a:t>クロス集計の軸：</a:t>
            </a:r>
            <a:r>
              <a:rPr lang="en-US" altLang="ja-JP" sz="1400" dirty="0"/>
              <a:t>DX</a:t>
            </a:r>
            <a:r>
              <a:rPr lang="ja-JP" altLang="en-US" sz="1400" dirty="0"/>
              <a:t>取り組みの有無</a:t>
            </a:r>
          </a:p>
        </p:txBody>
      </p:sp>
      <p:graphicFrame>
        <p:nvGraphicFramePr>
          <p:cNvPr id="7" name="グラフ 6"/>
          <p:cNvGraphicFramePr>
            <a:graphicFrameLocks/>
          </p:cNvGraphicFramePr>
          <p:nvPr>
            <p:extLst>
              <p:ext uri="{D42A27DB-BD31-4B8C-83A1-F6EECF244321}">
                <p14:modId xmlns:p14="http://schemas.microsoft.com/office/powerpoint/2010/main" val="1154892876"/>
              </p:ext>
            </p:extLst>
          </p:nvPr>
        </p:nvGraphicFramePr>
        <p:xfrm>
          <a:off x="1115244" y="1980440"/>
          <a:ext cx="7545712" cy="49804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85630455"/>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225</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Q20.AI</a:t>
            </a:r>
            <a:r>
              <a:rPr lang="ja-JP" altLang="en-US" sz="2065" b="1" dirty="0">
                <a:latin typeface="MS UI Gothic" panose="020B0600070205080204" pitchFamily="50" charset="-128"/>
                <a:ea typeface="MS UI Gothic" panose="020B0600070205080204" pitchFamily="50" charset="-128"/>
              </a:rPr>
              <a:t>に関する取り組み状況（分類の組合せ）</a:t>
            </a:r>
          </a:p>
        </p:txBody>
      </p:sp>
      <p:sp>
        <p:nvSpPr>
          <p:cNvPr id="5" name="テキスト ボックス 4"/>
          <p:cNvSpPr txBox="1"/>
          <p:nvPr/>
        </p:nvSpPr>
        <p:spPr>
          <a:xfrm>
            <a:off x="515394" y="750100"/>
            <a:ext cx="9028230" cy="319318"/>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p>
        </p:txBody>
      </p:sp>
      <p:graphicFrame>
        <p:nvGraphicFramePr>
          <p:cNvPr id="6" name="グラフ 5"/>
          <p:cNvGraphicFramePr>
            <a:graphicFrameLocks/>
          </p:cNvGraphicFramePr>
          <p:nvPr>
            <p:extLst>
              <p:ext uri="{D42A27DB-BD31-4B8C-83A1-F6EECF244321}">
                <p14:modId xmlns:p14="http://schemas.microsoft.com/office/powerpoint/2010/main" val="561258820"/>
              </p:ext>
            </p:extLst>
          </p:nvPr>
        </p:nvGraphicFramePr>
        <p:xfrm>
          <a:off x="1249509" y="1457896"/>
          <a:ext cx="7560000" cy="5040000"/>
        </p:xfrm>
        <a:graphic>
          <a:graphicData uri="http://schemas.openxmlformats.org/drawingml/2006/chart">
            <c:chart xmlns:c="http://schemas.openxmlformats.org/drawingml/2006/chart" xmlns:r="http://schemas.openxmlformats.org/officeDocument/2006/relationships" r:id="rId3"/>
          </a:graphicData>
        </a:graphic>
      </p:graphicFrame>
      <p:sp>
        <p:nvSpPr>
          <p:cNvPr id="3" name="テキスト ボックス 2"/>
          <p:cNvSpPr txBox="1"/>
          <p:nvPr/>
        </p:nvSpPr>
        <p:spPr>
          <a:xfrm>
            <a:off x="7688943" y="5274320"/>
            <a:ext cx="2241132" cy="553998"/>
          </a:xfrm>
          <a:prstGeom prst="rect">
            <a:avLst/>
          </a:prstGeom>
          <a:noFill/>
        </p:spPr>
        <p:txBody>
          <a:bodyPr wrap="square" rtlCol="0">
            <a:spAutoFit/>
          </a:bodyPr>
          <a:lstStyle/>
          <a:p>
            <a:r>
              <a:rPr kumimoji="1" lang="en-US" altLang="ja-JP" sz="1000" dirty="0"/>
              <a:t>A:</a:t>
            </a:r>
            <a:r>
              <a:rPr lang="ja-JP" altLang="en-US" sz="1000" dirty="0"/>
              <a:t>「製品・サービスの提供」</a:t>
            </a:r>
            <a:endParaRPr lang="en-US" altLang="ja-JP" sz="1000" dirty="0"/>
          </a:p>
          <a:p>
            <a:r>
              <a:rPr lang="en-US" altLang="ja-JP" sz="1000" dirty="0"/>
              <a:t>B:</a:t>
            </a:r>
            <a:r>
              <a:rPr lang="ja-JP" altLang="en-US" sz="1000" dirty="0"/>
              <a:t>「開発の受託」</a:t>
            </a:r>
            <a:endParaRPr lang="en-US" altLang="ja-JP" sz="1000" dirty="0"/>
          </a:p>
          <a:p>
            <a:r>
              <a:rPr lang="en-US" altLang="ja-JP" sz="1000" dirty="0"/>
              <a:t>C:</a:t>
            </a:r>
            <a:r>
              <a:rPr lang="ja-JP" altLang="en-US" sz="1000" dirty="0"/>
              <a:t>「製品・サービスの利用」 </a:t>
            </a:r>
            <a:endParaRPr kumimoji="1" lang="ja-JP" altLang="en-US" sz="1000" dirty="0"/>
          </a:p>
        </p:txBody>
      </p:sp>
    </p:spTree>
    <p:extLst>
      <p:ext uri="{BB962C8B-B14F-4D97-AF65-F5344CB8AC3E}">
        <p14:creationId xmlns:p14="http://schemas.microsoft.com/office/powerpoint/2010/main" val="2592307968"/>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226</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Q20.AI</a:t>
            </a:r>
            <a:r>
              <a:rPr lang="ja-JP" altLang="en-US" sz="2065" b="1" dirty="0">
                <a:latin typeface="MS UI Gothic" panose="020B0600070205080204" pitchFamily="50" charset="-128"/>
                <a:ea typeface="MS UI Gothic" panose="020B0600070205080204" pitchFamily="50" charset="-128"/>
              </a:rPr>
              <a:t>に関する取り組み状況（分類の組合せ、経年比較）</a:t>
            </a:r>
          </a:p>
        </p:txBody>
      </p:sp>
      <p:sp>
        <p:nvSpPr>
          <p:cNvPr id="5" name="テキスト ボックス 4"/>
          <p:cNvSpPr txBox="1"/>
          <p:nvPr/>
        </p:nvSpPr>
        <p:spPr>
          <a:xfrm>
            <a:off x="515394" y="750100"/>
            <a:ext cx="9028230" cy="319318"/>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p>
        </p:txBody>
      </p:sp>
      <p:graphicFrame>
        <p:nvGraphicFramePr>
          <p:cNvPr id="6" name="グラフ 5"/>
          <p:cNvGraphicFramePr>
            <a:graphicFrameLocks/>
          </p:cNvGraphicFramePr>
          <p:nvPr>
            <p:extLst>
              <p:ext uri="{D42A27DB-BD31-4B8C-83A1-F6EECF244321}">
                <p14:modId xmlns:p14="http://schemas.microsoft.com/office/powerpoint/2010/main" val="3157257998"/>
              </p:ext>
            </p:extLst>
          </p:nvPr>
        </p:nvGraphicFramePr>
        <p:xfrm>
          <a:off x="323156" y="2070665"/>
          <a:ext cx="9220468" cy="5309623"/>
        </p:xfrm>
        <a:graphic>
          <a:graphicData uri="http://schemas.openxmlformats.org/drawingml/2006/chart">
            <c:chart xmlns:c="http://schemas.openxmlformats.org/drawingml/2006/chart" xmlns:r="http://schemas.openxmlformats.org/officeDocument/2006/relationships" r:id="rId3"/>
          </a:graphicData>
        </a:graphic>
      </p:graphicFrame>
      <p:sp>
        <p:nvSpPr>
          <p:cNvPr id="7" name="テキスト ボックス 2"/>
          <p:cNvSpPr txBox="1"/>
          <p:nvPr/>
        </p:nvSpPr>
        <p:spPr>
          <a:xfrm>
            <a:off x="6731868" y="1281139"/>
            <a:ext cx="2454846" cy="5539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sz="1000" dirty="0"/>
              <a:t>A:</a:t>
            </a:r>
            <a:r>
              <a:rPr lang="ja-JP" altLang="en-US" sz="1000" dirty="0"/>
              <a:t>「製品・サービスの提供」</a:t>
            </a:r>
            <a:endParaRPr lang="en-US" altLang="ja-JP" sz="1000" dirty="0"/>
          </a:p>
          <a:p>
            <a:r>
              <a:rPr lang="en-US" altLang="ja-JP" sz="1000" dirty="0"/>
              <a:t>B:</a:t>
            </a:r>
            <a:r>
              <a:rPr lang="ja-JP" altLang="en-US" sz="1000" dirty="0"/>
              <a:t>「開発の受託」</a:t>
            </a:r>
            <a:endParaRPr lang="en-US" altLang="ja-JP" sz="1000" dirty="0"/>
          </a:p>
          <a:p>
            <a:r>
              <a:rPr lang="en-US" altLang="ja-JP" sz="1000" dirty="0"/>
              <a:t>C:</a:t>
            </a:r>
            <a:r>
              <a:rPr lang="ja-JP" altLang="en-US" sz="1000" dirty="0"/>
              <a:t>「製品・サービスの利用」 </a:t>
            </a:r>
            <a:endParaRPr kumimoji="1" lang="ja-JP" altLang="en-US" sz="1000" dirty="0"/>
          </a:p>
        </p:txBody>
      </p:sp>
    </p:spTree>
    <p:extLst>
      <p:ext uri="{BB962C8B-B14F-4D97-AF65-F5344CB8AC3E}">
        <p14:creationId xmlns:p14="http://schemas.microsoft.com/office/powerpoint/2010/main" val="2756423503"/>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227</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Q20.AI</a:t>
            </a:r>
            <a:r>
              <a:rPr lang="ja-JP" altLang="en-US" sz="2065" b="1" dirty="0">
                <a:latin typeface="MS UI Gothic" panose="020B0600070205080204" pitchFamily="50" charset="-128"/>
                <a:ea typeface="MS UI Gothic" panose="020B0600070205080204" pitchFamily="50" charset="-128"/>
              </a:rPr>
              <a:t>に関する取り組み状況（分類の組合せ、クロス集計）</a:t>
            </a:r>
          </a:p>
        </p:txBody>
      </p:sp>
      <p:sp>
        <p:nvSpPr>
          <p:cNvPr id="5" name="テキスト ボックス 4"/>
          <p:cNvSpPr txBox="1"/>
          <p:nvPr/>
        </p:nvSpPr>
        <p:spPr>
          <a:xfrm>
            <a:off x="515394" y="750100"/>
            <a:ext cx="9028230" cy="523220"/>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a:p>
            <a:r>
              <a:rPr lang="ja-JP" altLang="en-US" sz="1400" dirty="0"/>
              <a:t>クロス集計の軸：従業員数</a:t>
            </a:r>
          </a:p>
        </p:txBody>
      </p:sp>
      <p:graphicFrame>
        <p:nvGraphicFramePr>
          <p:cNvPr id="6" name="グラフ 5"/>
          <p:cNvGraphicFramePr>
            <a:graphicFrameLocks/>
          </p:cNvGraphicFramePr>
          <p:nvPr>
            <p:extLst>
              <p:ext uri="{D42A27DB-BD31-4B8C-83A1-F6EECF244321}">
                <p14:modId xmlns:p14="http://schemas.microsoft.com/office/powerpoint/2010/main" val="1362212693"/>
              </p:ext>
            </p:extLst>
          </p:nvPr>
        </p:nvGraphicFramePr>
        <p:xfrm>
          <a:off x="899220" y="1673920"/>
          <a:ext cx="7560000" cy="5040000"/>
        </p:xfrm>
        <a:graphic>
          <a:graphicData uri="http://schemas.openxmlformats.org/drawingml/2006/chart">
            <c:chart xmlns:c="http://schemas.openxmlformats.org/drawingml/2006/chart" xmlns:r="http://schemas.openxmlformats.org/officeDocument/2006/relationships" r:id="rId3"/>
          </a:graphicData>
        </a:graphic>
      </p:graphicFrame>
      <p:sp>
        <p:nvSpPr>
          <p:cNvPr id="7" name="テキスト ボックス 2"/>
          <p:cNvSpPr txBox="1"/>
          <p:nvPr/>
        </p:nvSpPr>
        <p:spPr>
          <a:xfrm>
            <a:off x="6731868" y="1281139"/>
            <a:ext cx="2454846" cy="5539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sz="1000" dirty="0"/>
              <a:t>A:</a:t>
            </a:r>
            <a:r>
              <a:rPr lang="ja-JP" altLang="en-US" sz="1000" dirty="0"/>
              <a:t>「製品・サービスの提供」</a:t>
            </a:r>
            <a:endParaRPr lang="en-US" altLang="ja-JP" sz="1000" dirty="0"/>
          </a:p>
          <a:p>
            <a:r>
              <a:rPr lang="en-US" altLang="ja-JP" sz="1000" dirty="0"/>
              <a:t>B:</a:t>
            </a:r>
            <a:r>
              <a:rPr lang="ja-JP" altLang="en-US" sz="1000" dirty="0"/>
              <a:t>「開発の受託」</a:t>
            </a:r>
            <a:endParaRPr lang="en-US" altLang="ja-JP" sz="1000" dirty="0"/>
          </a:p>
          <a:p>
            <a:r>
              <a:rPr lang="en-US" altLang="ja-JP" sz="1000" dirty="0"/>
              <a:t>C:</a:t>
            </a:r>
            <a:r>
              <a:rPr lang="ja-JP" altLang="en-US" sz="1000" dirty="0"/>
              <a:t>「製品・サービスの利用」 </a:t>
            </a:r>
            <a:endParaRPr kumimoji="1" lang="ja-JP" altLang="en-US" sz="1000" dirty="0"/>
          </a:p>
        </p:txBody>
      </p:sp>
    </p:spTree>
    <p:extLst>
      <p:ext uri="{BB962C8B-B14F-4D97-AF65-F5344CB8AC3E}">
        <p14:creationId xmlns:p14="http://schemas.microsoft.com/office/powerpoint/2010/main" val="1860216151"/>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228</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Q20.AI</a:t>
            </a:r>
            <a:r>
              <a:rPr lang="ja-JP" altLang="en-US" sz="2065" b="1" dirty="0">
                <a:latin typeface="MS UI Gothic" panose="020B0600070205080204" pitchFamily="50" charset="-128"/>
                <a:ea typeface="MS UI Gothic" panose="020B0600070205080204" pitchFamily="50" charset="-128"/>
              </a:rPr>
              <a:t>に関する取り組み状況（分類の組合せ、クロス集計）</a:t>
            </a:r>
          </a:p>
        </p:txBody>
      </p:sp>
      <p:sp>
        <p:nvSpPr>
          <p:cNvPr id="5" name="テキスト ボックス 4"/>
          <p:cNvSpPr txBox="1"/>
          <p:nvPr/>
        </p:nvSpPr>
        <p:spPr>
          <a:xfrm>
            <a:off x="515394" y="750100"/>
            <a:ext cx="9028230" cy="523220"/>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a:p>
            <a:r>
              <a:rPr lang="ja-JP" altLang="en-US" sz="1400" dirty="0"/>
              <a:t>クロス集計の軸：</a:t>
            </a:r>
            <a:r>
              <a:rPr lang="en-US" altLang="ja-JP" sz="1400" dirty="0"/>
              <a:t>IoT</a:t>
            </a:r>
            <a:r>
              <a:rPr lang="ja-JP" altLang="en-US" sz="1400" dirty="0"/>
              <a:t>事業分野の有無</a:t>
            </a:r>
          </a:p>
        </p:txBody>
      </p:sp>
      <p:graphicFrame>
        <p:nvGraphicFramePr>
          <p:cNvPr id="6" name="グラフ 5"/>
          <p:cNvGraphicFramePr>
            <a:graphicFrameLocks/>
          </p:cNvGraphicFramePr>
          <p:nvPr>
            <p:extLst>
              <p:ext uri="{D42A27DB-BD31-4B8C-83A1-F6EECF244321}">
                <p14:modId xmlns:p14="http://schemas.microsoft.com/office/powerpoint/2010/main" val="2198060799"/>
              </p:ext>
            </p:extLst>
          </p:nvPr>
        </p:nvGraphicFramePr>
        <p:xfrm>
          <a:off x="971228" y="1673920"/>
          <a:ext cx="7560000" cy="5040000"/>
        </p:xfrm>
        <a:graphic>
          <a:graphicData uri="http://schemas.openxmlformats.org/drawingml/2006/chart">
            <c:chart xmlns:c="http://schemas.openxmlformats.org/drawingml/2006/chart" xmlns:r="http://schemas.openxmlformats.org/officeDocument/2006/relationships" r:id="rId3"/>
          </a:graphicData>
        </a:graphic>
      </p:graphicFrame>
      <p:sp>
        <p:nvSpPr>
          <p:cNvPr id="7" name="テキスト ボックス 2"/>
          <p:cNvSpPr txBox="1"/>
          <p:nvPr/>
        </p:nvSpPr>
        <p:spPr>
          <a:xfrm>
            <a:off x="6731868" y="1281139"/>
            <a:ext cx="2454846" cy="5539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sz="1000" dirty="0"/>
              <a:t>A:</a:t>
            </a:r>
            <a:r>
              <a:rPr lang="ja-JP" altLang="en-US" sz="1000" dirty="0"/>
              <a:t>「製品・サービスの提供」</a:t>
            </a:r>
            <a:endParaRPr lang="en-US" altLang="ja-JP" sz="1000" dirty="0"/>
          </a:p>
          <a:p>
            <a:r>
              <a:rPr lang="en-US" altLang="ja-JP" sz="1000" dirty="0"/>
              <a:t>B:</a:t>
            </a:r>
            <a:r>
              <a:rPr lang="ja-JP" altLang="en-US" sz="1000" dirty="0"/>
              <a:t>「開発の受託」</a:t>
            </a:r>
            <a:endParaRPr lang="en-US" altLang="ja-JP" sz="1000" dirty="0"/>
          </a:p>
          <a:p>
            <a:r>
              <a:rPr lang="en-US" altLang="ja-JP" sz="1000" dirty="0"/>
              <a:t>C:</a:t>
            </a:r>
            <a:r>
              <a:rPr lang="ja-JP" altLang="en-US" sz="1000" dirty="0"/>
              <a:t>「製品・サービスの利用」 </a:t>
            </a:r>
            <a:endParaRPr kumimoji="1" lang="ja-JP" altLang="en-US" sz="1000" dirty="0"/>
          </a:p>
        </p:txBody>
      </p:sp>
    </p:spTree>
    <p:extLst>
      <p:ext uri="{BB962C8B-B14F-4D97-AF65-F5344CB8AC3E}">
        <p14:creationId xmlns:p14="http://schemas.microsoft.com/office/powerpoint/2010/main" val="1706950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22</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07893"/>
          </a:xfrm>
          <a:prstGeom prst="rect">
            <a:avLst/>
          </a:prstGeom>
          <a:noFill/>
        </p:spPr>
        <p:txBody>
          <a:bodyPr wrap="square" rtlCol="0">
            <a:spAutoFit/>
          </a:bodyPr>
          <a:lstStyle/>
          <a:p>
            <a:r>
              <a:rPr lang="en-US" altLang="zh-TW" sz="2065" b="1" dirty="0">
                <a:latin typeface="MS UI Gothic" panose="020B0600070205080204" pitchFamily="50" charset="-128"/>
                <a:ea typeface="MS UI Gothic" panose="020B0600070205080204" pitchFamily="50" charset="-128"/>
              </a:rPr>
              <a:t>Q3-2A</a:t>
            </a:r>
            <a:r>
              <a:rPr lang="en-US" altLang="ja-JP" sz="2065" b="1" dirty="0">
                <a:latin typeface="MS UI Gothic" panose="020B0600070205080204" pitchFamily="50" charset="-128"/>
                <a:ea typeface="MS UI Gothic" panose="020B0600070205080204" pitchFamily="50" charset="-128"/>
              </a:rPr>
              <a:t>.</a:t>
            </a:r>
            <a:r>
              <a:rPr lang="ja-JP" altLang="en-US" sz="2065" b="1" dirty="0">
                <a:latin typeface="MS UI Gothic" panose="020B0600070205080204" pitchFamily="50" charset="-128"/>
                <a:ea typeface="MS UI Gothic" panose="020B0600070205080204" pitchFamily="50" charset="-128"/>
              </a:rPr>
              <a:t>事業規模（従業規模、クロス集計）</a:t>
            </a:r>
          </a:p>
        </p:txBody>
      </p:sp>
      <p:sp>
        <p:nvSpPr>
          <p:cNvPr id="5" name="テキスト ボックス 4"/>
          <p:cNvSpPr txBox="1"/>
          <p:nvPr/>
        </p:nvSpPr>
        <p:spPr>
          <a:xfrm>
            <a:off x="515394" y="750100"/>
            <a:ext cx="9028230" cy="523220"/>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a:p>
            <a:r>
              <a:rPr lang="ja-JP" altLang="en-US" sz="1400" dirty="0"/>
              <a:t>クロス集計の軸：従業員数、</a:t>
            </a:r>
            <a:r>
              <a:rPr lang="en-US" altLang="ja-JP" sz="1400" dirty="0"/>
              <a:t>IoT</a:t>
            </a:r>
            <a:r>
              <a:rPr lang="ja-JP" altLang="en-US" sz="1400" dirty="0"/>
              <a:t>事業分野の有無、</a:t>
            </a:r>
            <a:r>
              <a:rPr lang="en-US" altLang="ja-JP" sz="1400" dirty="0"/>
              <a:t>AI</a:t>
            </a:r>
            <a:r>
              <a:rPr lang="ja-JP" altLang="en-US" sz="1400" dirty="0"/>
              <a:t>取り組みの有無、</a:t>
            </a:r>
            <a:r>
              <a:rPr lang="en-US" altLang="ja-JP" sz="1400" dirty="0"/>
              <a:t>DX</a:t>
            </a:r>
            <a:r>
              <a:rPr lang="ja-JP" altLang="en-US" sz="1400" dirty="0"/>
              <a:t>取り組みの有無</a:t>
            </a:r>
          </a:p>
        </p:txBody>
      </p:sp>
      <p:graphicFrame>
        <p:nvGraphicFramePr>
          <p:cNvPr id="6" name="グラフ 5"/>
          <p:cNvGraphicFramePr>
            <a:graphicFrameLocks/>
          </p:cNvGraphicFramePr>
          <p:nvPr>
            <p:extLst>
              <p:ext uri="{D42A27DB-BD31-4B8C-83A1-F6EECF244321}">
                <p14:modId xmlns:p14="http://schemas.microsoft.com/office/powerpoint/2010/main" val="1882052470"/>
              </p:ext>
            </p:extLst>
          </p:nvPr>
        </p:nvGraphicFramePr>
        <p:xfrm>
          <a:off x="755204" y="1457896"/>
          <a:ext cx="8788420" cy="51845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90835530"/>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229</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Q20.AI</a:t>
            </a:r>
            <a:r>
              <a:rPr lang="ja-JP" altLang="en-US" sz="2065" b="1" dirty="0">
                <a:latin typeface="MS UI Gothic" panose="020B0600070205080204" pitchFamily="50" charset="-128"/>
                <a:ea typeface="MS UI Gothic" panose="020B0600070205080204" pitchFamily="50" charset="-128"/>
              </a:rPr>
              <a:t>に関する取り組み状況（分類の組合せ、クロス集計）</a:t>
            </a:r>
          </a:p>
        </p:txBody>
      </p:sp>
      <p:sp>
        <p:nvSpPr>
          <p:cNvPr id="5" name="テキスト ボックス 4"/>
          <p:cNvSpPr txBox="1"/>
          <p:nvPr/>
        </p:nvSpPr>
        <p:spPr>
          <a:xfrm>
            <a:off x="515394" y="750100"/>
            <a:ext cx="9028230" cy="523220"/>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a:p>
            <a:r>
              <a:rPr lang="ja-JP" altLang="en-US" sz="1400" dirty="0"/>
              <a:t>クロス集計の軸：</a:t>
            </a:r>
            <a:r>
              <a:rPr lang="en-US" altLang="ja-JP" sz="1400" dirty="0"/>
              <a:t>DX</a:t>
            </a:r>
            <a:r>
              <a:rPr lang="ja-JP" altLang="en-US" sz="1400" dirty="0"/>
              <a:t>取り組みの有無</a:t>
            </a:r>
          </a:p>
        </p:txBody>
      </p:sp>
      <p:sp>
        <p:nvSpPr>
          <p:cNvPr id="6" name="テキスト ボックス 2"/>
          <p:cNvSpPr txBox="1"/>
          <p:nvPr/>
        </p:nvSpPr>
        <p:spPr>
          <a:xfrm>
            <a:off x="6731868" y="1281139"/>
            <a:ext cx="2454846" cy="5539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sz="1000" dirty="0"/>
              <a:t>A:</a:t>
            </a:r>
            <a:r>
              <a:rPr lang="ja-JP" altLang="en-US" sz="1000" dirty="0"/>
              <a:t>「製品・サービスの提供」</a:t>
            </a:r>
            <a:endParaRPr lang="en-US" altLang="ja-JP" sz="1000" dirty="0"/>
          </a:p>
          <a:p>
            <a:r>
              <a:rPr lang="en-US" altLang="ja-JP" sz="1000" dirty="0"/>
              <a:t>B:</a:t>
            </a:r>
            <a:r>
              <a:rPr lang="ja-JP" altLang="en-US" sz="1000" dirty="0"/>
              <a:t>「開発の受託」</a:t>
            </a:r>
            <a:endParaRPr lang="en-US" altLang="ja-JP" sz="1000" dirty="0"/>
          </a:p>
          <a:p>
            <a:r>
              <a:rPr lang="en-US" altLang="ja-JP" sz="1000" dirty="0"/>
              <a:t>C:</a:t>
            </a:r>
            <a:r>
              <a:rPr lang="ja-JP" altLang="en-US" sz="1000" dirty="0"/>
              <a:t>「製品・サービスの利用」 </a:t>
            </a:r>
            <a:endParaRPr kumimoji="1" lang="ja-JP" altLang="en-US" sz="1000" dirty="0"/>
          </a:p>
        </p:txBody>
      </p:sp>
      <p:graphicFrame>
        <p:nvGraphicFramePr>
          <p:cNvPr id="7" name="グラフ 6"/>
          <p:cNvGraphicFramePr>
            <a:graphicFrameLocks/>
          </p:cNvGraphicFramePr>
          <p:nvPr>
            <p:extLst>
              <p:ext uri="{D42A27DB-BD31-4B8C-83A1-F6EECF244321}">
                <p14:modId xmlns:p14="http://schemas.microsoft.com/office/powerpoint/2010/main" val="1305408135"/>
              </p:ext>
            </p:extLst>
          </p:nvPr>
        </p:nvGraphicFramePr>
        <p:xfrm>
          <a:off x="1043236" y="1588129"/>
          <a:ext cx="7560000" cy="50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13361117"/>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230</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Q21.AI</a:t>
            </a:r>
            <a:r>
              <a:rPr lang="ja-JP" altLang="en-US" sz="2065" b="1" dirty="0">
                <a:latin typeface="MS UI Gothic" panose="020B0600070205080204" pitchFamily="50" charset="-128"/>
                <a:ea typeface="MS UI Gothic" panose="020B0600070205080204" pitchFamily="50" charset="-128"/>
              </a:rPr>
              <a:t>技術を活用する</a:t>
            </a:r>
            <a:r>
              <a:rPr lang="en-US" altLang="ja-JP" sz="2065" b="1" dirty="0">
                <a:latin typeface="MS UI Gothic" panose="020B0600070205080204" pitchFamily="50" charset="-128"/>
                <a:ea typeface="MS UI Gothic" panose="020B0600070205080204" pitchFamily="50" charset="-128"/>
              </a:rPr>
              <a:t>/</a:t>
            </a:r>
            <a:r>
              <a:rPr lang="ja-JP" altLang="en-US" sz="2065" b="1" dirty="0">
                <a:latin typeface="MS UI Gothic" panose="020B0600070205080204" pitchFamily="50" charset="-128"/>
                <a:ea typeface="MS UI Gothic" panose="020B0600070205080204" pitchFamily="50" charset="-128"/>
              </a:rPr>
              <a:t>している製品・サービス分野（複数選択可）</a:t>
            </a:r>
          </a:p>
        </p:txBody>
      </p:sp>
      <p:sp>
        <p:nvSpPr>
          <p:cNvPr id="5" name="テキスト ボックス 4"/>
          <p:cNvSpPr txBox="1"/>
          <p:nvPr/>
        </p:nvSpPr>
        <p:spPr>
          <a:xfrm>
            <a:off x="515394" y="750100"/>
            <a:ext cx="9240810"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エンドユーザー、</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r>
              <a:rPr lang="en-US" altLang="ja-JP" sz="1400" dirty="0"/>
              <a:t>F.</a:t>
            </a:r>
            <a:r>
              <a:rPr lang="ja-JP" altLang="en-US" sz="1400" dirty="0"/>
              <a:t>その他</a:t>
            </a:r>
          </a:p>
        </p:txBody>
      </p:sp>
      <p:graphicFrame>
        <p:nvGraphicFramePr>
          <p:cNvPr id="7" name="グラフ 6"/>
          <p:cNvGraphicFramePr>
            <a:graphicFrameLocks/>
          </p:cNvGraphicFramePr>
          <p:nvPr>
            <p:extLst>
              <p:ext uri="{D42A27DB-BD31-4B8C-83A1-F6EECF244321}">
                <p14:modId xmlns:p14="http://schemas.microsoft.com/office/powerpoint/2010/main" val="2128353667"/>
              </p:ext>
            </p:extLst>
          </p:nvPr>
        </p:nvGraphicFramePr>
        <p:xfrm>
          <a:off x="2339380" y="1485106"/>
          <a:ext cx="5760639" cy="50853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56366788"/>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231</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Q21.AI</a:t>
            </a:r>
            <a:r>
              <a:rPr lang="ja-JP" altLang="en-US" sz="2065" b="1" dirty="0">
                <a:latin typeface="MS UI Gothic" panose="020B0600070205080204" pitchFamily="50" charset="-128"/>
                <a:ea typeface="MS UI Gothic" panose="020B0600070205080204" pitchFamily="50" charset="-128"/>
              </a:rPr>
              <a:t>技術を活用する</a:t>
            </a:r>
            <a:r>
              <a:rPr lang="en-US" altLang="ja-JP" sz="2065" b="1" dirty="0">
                <a:latin typeface="MS UI Gothic" panose="020B0600070205080204" pitchFamily="50" charset="-128"/>
                <a:ea typeface="MS UI Gothic" panose="020B0600070205080204" pitchFamily="50" charset="-128"/>
              </a:rPr>
              <a:t>/</a:t>
            </a:r>
            <a:r>
              <a:rPr lang="ja-JP" altLang="en-US" sz="2065" b="1" dirty="0">
                <a:latin typeface="MS UI Gothic" panose="020B0600070205080204" pitchFamily="50" charset="-128"/>
                <a:ea typeface="MS UI Gothic" panose="020B0600070205080204" pitchFamily="50" charset="-128"/>
              </a:rPr>
              <a:t>している製品・サービス分野</a:t>
            </a:r>
            <a:r>
              <a:rPr lang="zh-TW" altLang="en-US" sz="2065" b="1" dirty="0">
                <a:latin typeface="MS UI Gothic" panose="020B0600070205080204" pitchFamily="50" charset="-128"/>
                <a:ea typeface="MS UI Gothic" panose="020B0600070205080204" pitchFamily="50" charset="-128"/>
              </a:rPr>
              <a:t>　産業構造区分別</a:t>
            </a:r>
            <a:endParaRPr lang="ja-JP" altLang="en-US" sz="2065" b="1" dirty="0">
              <a:latin typeface="MS UI Gothic" panose="020B0600070205080204" pitchFamily="50" charset="-128"/>
              <a:ea typeface="MS UI Gothic" panose="020B0600070205080204" pitchFamily="50" charset="-128"/>
            </a:endParaRPr>
          </a:p>
        </p:txBody>
      </p:sp>
      <p:sp>
        <p:nvSpPr>
          <p:cNvPr id="5" name="テキスト ボックス 4"/>
          <p:cNvSpPr txBox="1"/>
          <p:nvPr/>
        </p:nvSpPr>
        <p:spPr>
          <a:xfrm>
            <a:off x="515394" y="750100"/>
            <a:ext cx="9240810"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エンドユーザー、</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p>
        </p:txBody>
      </p:sp>
      <p:graphicFrame>
        <p:nvGraphicFramePr>
          <p:cNvPr id="6" name="グラフ 5"/>
          <p:cNvGraphicFramePr>
            <a:graphicFrameLocks/>
          </p:cNvGraphicFramePr>
          <p:nvPr>
            <p:extLst>
              <p:ext uri="{D42A27DB-BD31-4B8C-83A1-F6EECF244321}">
                <p14:modId xmlns:p14="http://schemas.microsoft.com/office/powerpoint/2010/main" val="3418861106"/>
              </p:ext>
            </p:extLst>
          </p:nvPr>
        </p:nvGraphicFramePr>
        <p:xfrm>
          <a:off x="899221" y="1485106"/>
          <a:ext cx="3384375" cy="50853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グラフ 8"/>
          <p:cNvGraphicFramePr>
            <a:graphicFrameLocks/>
          </p:cNvGraphicFramePr>
          <p:nvPr>
            <p:extLst>
              <p:ext uri="{D42A27DB-BD31-4B8C-83A1-F6EECF244321}">
                <p14:modId xmlns:p14="http://schemas.microsoft.com/office/powerpoint/2010/main" val="781967831"/>
              </p:ext>
            </p:extLst>
          </p:nvPr>
        </p:nvGraphicFramePr>
        <p:xfrm>
          <a:off x="4283596" y="1485106"/>
          <a:ext cx="2520280" cy="50853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グラフ 9"/>
          <p:cNvGraphicFramePr>
            <a:graphicFrameLocks/>
          </p:cNvGraphicFramePr>
          <p:nvPr>
            <p:extLst>
              <p:ext uri="{D42A27DB-BD31-4B8C-83A1-F6EECF244321}">
                <p14:modId xmlns:p14="http://schemas.microsoft.com/office/powerpoint/2010/main" val="59120999"/>
              </p:ext>
            </p:extLst>
          </p:nvPr>
        </p:nvGraphicFramePr>
        <p:xfrm>
          <a:off x="6803876" y="1485106"/>
          <a:ext cx="2592288" cy="508535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50932145"/>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232</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Q21.AI</a:t>
            </a:r>
            <a:r>
              <a:rPr lang="ja-JP" altLang="en-US" sz="2065" b="1" dirty="0">
                <a:latin typeface="MS UI Gothic" panose="020B0600070205080204" pitchFamily="50" charset="-128"/>
                <a:ea typeface="MS UI Gothic" panose="020B0600070205080204" pitchFamily="50" charset="-128"/>
              </a:rPr>
              <a:t>技術を活用する</a:t>
            </a:r>
            <a:r>
              <a:rPr lang="en-US" altLang="ja-JP" sz="2065" b="1" dirty="0">
                <a:latin typeface="MS UI Gothic" panose="020B0600070205080204" pitchFamily="50" charset="-128"/>
                <a:ea typeface="MS UI Gothic" panose="020B0600070205080204" pitchFamily="50" charset="-128"/>
              </a:rPr>
              <a:t>/</a:t>
            </a:r>
            <a:r>
              <a:rPr lang="ja-JP" altLang="en-US" sz="2065" b="1" dirty="0">
                <a:latin typeface="MS UI Gothic" panose="020B0600070205080204" pitchFamily="50" charset="-128"/>
                <a:ea typeface="MS UI Gothic" panose="020B0600070205080204" pitchFamily="50" charset="-128"/>
              </a:rPr>
              <a:t>している製品・サービス分野の数</a:t>
            </a:r>
          </a:p>
        </p:txBody>
      </p:sp>
      <p:sp>
        <p:nvSpPr>
          <p:cNvPr id="5" name="テキスト ボックス 4"/>
          <p:cNvSpPr txBox="1"/>
          <p:nvPr/>
        </p:nvSpPr>
        <p:spPr>
          <a:xfrm>
            <a:off x="515394" y="750100"/>
            <a:ext cx="9240810"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エンドユーザー、</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r>
              <a:rPr lang="en-US" altLang="ja-JP" sz="1400" dirty="0"/>
              <a:t>F.</a:t>
            </a:r>
            <a:r>
              <a:rPr lang="ja-JP" altLang="en-US" sz="1400" dirty="0"/>
              <a:t>その他</a:t>
            </a:r>
          </a:p>
        </p:txBody>
      </p:sp>
      <p:graphicFrame>
        <p:nvGraphicFramePr>
          <p:cNvPr id="6" name="グラフ 5"/>
          <p:cNvGraphicFramePr>
            <a:graphicFrameLocks/>
          </p:cNvGraphicFramePr>
          <p:nvPr>
            <p:extLst>
              <p:ext uri="{D42A27DB-BD31-4B8C-83A1-F6EECF244321}">
                <p14:modId xmlns:p14="http://schemas.microsoft.com/office/powerpoint/2010/main" val="3829741876"/>
              </p:ext>
            </p:extLst>
          </p:nvPr>
        </p:nvGraphicFramePr>
        <p:xfrm>
          <a:off x="179140" y="1529904"/>
          <a:ext cx="8496944" cy="54643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57667986"/>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233</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Q21.AI</a:t>
            </a:r>
            <a:r>
              <a:rPr lang="ja-JP" altLang="en-US" sz="2065" b="1" dirty="0">
                <a:latin typeface="MS UI Gothic" panose="020B0600070205080204" pitchFamily="50" charset="-128"/>
                <a:ea typeface="MS UI Gothic" panose="020B0600070205080204" pitchFamily="50" charset="-128"/>
              </a:rPr>
              <a:t>技術を活用する</a:t>
            </a:r>
            <a:r>
              <a:rPr lang="en-US" altLang="ja-JP" sz="2065" b="1" dirty="0">
                <a:latin typeface="MS UI Gothic" panose="020B0600070205080204" pitchFamily="50" charset="-128"/>
                <a:ea typeface="MS UI Gothic" panose="020B0600070205080204" pitchFamily="50" charset="-128"/>
              </a:rPr>
              <a:t>/</a:t>
            </a:r>
            <a:r>
              <a:rPr lang="ja-JP" altLang="en-US" sz="2065" b="1" dirty="0">
                <a:latin typeface="MS UI Gothic" panose="020B0600070205080204" pitchFamily="50" charset="-128"/>
                <a:ea typeface="MS UI Gothic" panose="020B0600070205080204" pitchFamily="50" charset="-128"/>
              </a:rPr>
              <a:t>している製品・サービス分野（複数選択可、経年比較）</a:t>
            </a:r>
          </a:p>
        </p:txBody>
      </p:sp>
      <p:sp>
        <p:nvSpPr>
          <p:cNvPr id="5" name="テキスト ボックス 4"/>
          <p:cNvSpPr txBox="1"/>
          <p:nvPr/>
        </p:nvSpPr>
        <p:spPr>
          <a:xfrm>
            <a:off x="515394" y="750100"/>
            <a:ext cx="9028230" cy="319318"/>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p>
        </p:txBody>
      </p:sp>
      <p:graphicFrame>
        <p:nvGraphicFramePr>
          <p:cNvPr id="6" name="グラフ 5"/>
          <p:cNvGraphicFramePr>
            <a:graphicFrameLocks/>
          </p:cNvGraphicFramePr>
          <p:nvPr>
            <p:extLst>
              <p:ext uri="{D42A27DB-BD31-4B8C-83A1-F6EECF244321}">
                <p14:modId xmlns:p14="http://schemas.microsoft.com/office/powerpoint/2010/main" val="1321770314"/>
              </p:ext>
            </p:extLst>
          </p:nvPr>
        </p:nvGraphicFramePr>
        <p:xfrm>
          <a:off x="1439700" y="1170144"/>
          <a:ext cx="7560000" cy="56883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7099342"/>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234</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Q21.AI</a:t>
            </a:r>
            <a:r>
              <a:rPr lang="ja-JP" altLang="en-US" sz="2065" b="1" dirty="0">
                <a:latin typeface="MS UI Gothic" panose="020B0600070205080204" pitchFamily="50" charset="-128"/>
                <a:ea typeface="MS UI Gothic" panose="020B0600070205080204" pitchFamily="50" charset="-128"/>
              </a:rPr>
              <a:t>技術を活用する</a:t>
            </a:r>
            <a:r>
              <a:rPr lang="en-US" altLang="ja-JP" sz="2065" b="1" dirty="0">
                <a:latin typeface="MS UI Gothic" panose="020B0600070205080204" pitchFamily="50" charset="-128"/>
                <a:ea typeface="MS UI Gothic" panose="020B0600070205080204" pitchFamily="50" charset="-128"/>
              </a:rPr>
              <a:t>/</a:t>
            </a:r>
            <a:r>
              <a:rPr lang="ja-JP" altLang="en-US" sz="2065" b="1" dirty="0">
                <a:latin typeface="MS UI Gothic" panose="020B0600070205080204" pitchFamily="50" charset="-128"/>
                <a:ea typeface="MS UI Gothic" panose="020B0600070205080204" pitchFamily="50" charset="-128"/>
              </a:rPr>
              <a:t>している製品・サービス分野（複数選択可、クロス集計）</a:t>
            </a:r>
          </a:p>
        </p:txBody>
      </p:sp>
      <p:sp>
        <p:nvSpPr>
          <p:cNvPr id="5" name="テキスト ボックス 4"/>
          <p:cNvSpPr txBox="1"/>
          <p:nvPr/>
        </p:nvSpPr>
        <p:spPr>
          <a:xfrm>
            <a:off x="515394" y="750100"/>
            <a:ext cx="9028230" cy="523220"/>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a:p>
            <a:r>
              <a:rPr lang="ja-JP" altLang="en-US" sz="1400" dirty="0"/>
              <a:t>クロス集計の軸：従業員数</a:t>
            </a:r>
          </a:p>
        </p:txBody>
      </p:sp>
      <p:graphicFrame>
        <p:nvGraphicFramePr>
          <p:cNvPr id="6" name="グラフ 5"/>
          <p:cNvGraphicFramePr>
            <a:graphicFrameLocks/>
          </p:cNvGraphicFramePr>
          <p:nvPr>
            <p:extLst>
              <p:ext uri="{D42A27DB-BD31-4B8C-83A1-F6EECF244321}">
                <p14:modId xmlns:p14="http://schemas.microsoft.com/office/powerpoint/2010/main" val="4240174278"/>
              </p:ext>
            </p:extLst>
          </p:nvPr>
        </p:nvGraphicFramePr>
        <p:xfrm>
          <a:off x="1249509" y="1529903"/>
          <a:ext cx="7560000" cy="56967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30721200"/>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235</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Q21.AI</a:t>
            </a:r>
            <a:r>
              <a:rPr lang="ja-JP" altLang="en-US" sz="2065" b="1" dirty="0">
                <a:latin typeface="MS UI Gothic" panose="020B0600070205080204" pitchFamily="50" charset="-128"/>
                <a:ea typeface="MS UI Gothic" panose="020B0600070205080204" pitchFamily="50" charset="-128"/>
              </a:rPr>
              <a:t>技術を活用する</a:t>
            </a:r>
            <a:r>
              <a:rPr lang="en-US" altLang="ja-JP" sz="2065" b="1" dirty="0">
                <a:latin typeface="MS UI Gothic" panose="020B0600070205080204" pitchFamily="50" charset="-128"/>
                <a:ea typeface="MS UI Gothic" panose="020B0600070205080204" pitchFamily="50" charset="-128"/>
              </a:rPr>
              <a:t>/</a:t>
            </a:r>
            <a:r>
              <a:rPr lang="ja-JP" altLang="en-US" sz="2065" b="1" dirty="0">
                <a:latin typeface="MS UI Gothic" panose="020B0600070205080204" pitchFamily="50" charset="-128"/>
                <a:ea typeface="MS UI Gothic" panose="020B0600070205080204" pitchFamily="50" charset="-128"/>
              </a:rPr>
              <a:t>している製品・サービス分野（複数選択可、クロス集計）</a:t>
            </a:r>
          </a:p>
        </p:txBody>
      </p:sp>
      <p:sp>
        <p:nvSpPr>
          <p:cNvPr id="5" name="テキスト ボックス 4"/>
          <p:cNvSpPr txBox="1"/>
          <p:nvPr/>
        </p:nvSpPr>
        <p:spPr>
          <a:xfrm>
            <a:off x="515394" y="750100"/>
            <a:ext cx="9028230" cy="523220"/>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a:p>
            <a:r>
              <a:rPr lang="ja-JP" altLang="en-US" sz="1400" dirty="0"/>
              <a:t>クロス集計の軸：</a:t>
            </a:r>
            <a:r>
              <a:rPr lang="en-US" altLang="ja-JP" sz="1400" dirty="0"/>
              <a:t>IoT</a:t>
            </a:r>
            <a:r>
              <a:rPr lang="ja-JP" altLang="en-US" sz="1400" dirty="0"/>
              <a:t>事業分野の有無</a:t>
            </a:r>
          </a:p>
        </p:txBody>
      </p:sp>
      <p:graphicFrame>
        <p:nvGraphicFramePr>
          <p:cNvPr id="6" name="グラフ 5"/>
          <p:cNvGraphicFramePr>
            <a:graphicFrameLocks/>
          </p:cNvGraphicFramePr>
          <p:nvPr>
            <p:extLst>
              <p:ext uri="{D42A27DB-BD31-4B8C-83A1-F6EECF244321}">
                <p14:modId xmlns:p14="http://schemas.microsoft.com/office/powerpoint/2010/main" val="890682088"/>
              </p:ext>
            </p:extLst>
          </p:nvPr>
        </p:nvGraphicFramePr>
        <p:xfrm>
          <a:off x="1249509" y="1638119"/>
          <a:ext cx="7560000" cy="54723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00842163"/>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236</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Q21.AI</a:t>
            </a:r>
            <a:r>
              <a:rPr lang="ja-JP" altLang="en-US" sz="2065" b="1" dirty="0">
                <a:latin typeface="MS UI Gothic" panose="020B0600070205080204" pitchFamily="50" charset="-128"/>
                <a:ea typeface="MS UI Gothic" panose="020B0600070205080204" pitchFamily="50" charset="-128"/>
              </a:rPr>
              <a:t>技術を活用する</a:t>
            </a:r>
            <a:r>
              <a:rPr lang="en-US" altLang="ja-JP" sz="2065" b="1" dirty="0">
                <a:latin typeface="MS UI Gothic" panose="020B0600070205080204" pitchFamily="50" charset="-128"/>
                <a:ea typeface="MS UI Gothic" panose="020B0600070205080204" pitchFamily="50" charset="-128"/>
              </a:rPr>
              <a:t>/</a:t>
            </a:r>
            <a:r>
              <a:rPr lang="ja-JP" altLang="en-US" sz="2065" b="1" dirty="0">
                <a:latin typeface="MS UI Gothic" panose="020B0600070205080204" pitchFamily="50" charset="-128"/>
                <a:ea typeface="MS UI Gothic" panose="020B0600070205080204" pitchFamily="50" charset="-128"/>
              </a:rPr>
              <a:t>している製品・サービス分野（複数選択可、クロス集計）</a:t>
            </a:r>
          </a:p>
        </p:txBody>
      </p:sp>
      <p:sp>
        <p:nvSpPr>
          <p:cNvPr id="5" name="テキスト ボックス 4"/>
          <p:cNvSpPr txBox="1"/>
          <p:nvPr/>
        </p:nvSpPr>
        <p:spPr>
          <a:xfrm>
            <a:off x="515394" y="750100"/>
            <a:ext cx="9028230" cy="523220"/>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a:p>
            <a:r>
              <a:rPr lang="ja-JP" altLang="en-US" sz="1400" dirty="0"/>
              <a:t>クロス集計の軸：</a:t>
            </a:r>
            <a:r>
              <a:rPr lang="en-US" altLang="ja-JP" sz="1400" dirty="0"/>
              <a:t>DX</a:t>
            </a:r>
            <a:r>
              <a:rPr lang="ja-JP" altLang="en-US" sz="1400" dirty="0"/>
              <a:t>取り組みの有無</a:t>
            </a:r>
          </a:p>
        </p:txBody>
      </p:sp>
      <p:graphicFrame>
        <p:nvGraphicFramePr>
          <p:cNvPr id="6" name="グラフ 5"/>
          <p:cNvGraphicFramePr>
            <a:graphicFrameLocks/>
          </p:cNvGraphicFramePr>
          <p:nvPr>
            <p:extLst>
              <p:ext uri="{D42A27DB-BD31-4B8C-83A1-F6EECF244321}">
                <p14:modId xmlns:p14="http://schemas.microsoft.com/office/powerpoint/2010/main" val="2044337456"/>
              </p:ext>
            </p:extLst>
          </p:nvPr>
        </p:nvGraphicFramePr>
        <p:xfrm>
          <a:off x="1403276" y="1431831"/>
          <a:ext cx="7560000" cy="56967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46491444"/>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237</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07893"/>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Q22.AI</a:t>
            </a:r>
            <a:r>
              <a:rPr lang="ja-JP" altLang="en-US" sz="2065" b="1" dirty="0">
                <a:latin typeface="MS UI Gothic" panose="020B0600070205080204" pitchFamily="50" charset="-128"/>
                <a:ea typeface="MS UI Gothic" panose="020B0600070205080204" pitchFamily="50" charset="-128"/>
              </a:rPr>
              <a:t>技術を活用する</a:t>
            </a:r>
            <a:r>
              <a:rPr lang="en-US" altLang="ja-JP" sz="2065" b="1" dirty="0">
                <a:latin typeface="MS UI Gothic" panose="020B0600070205080204" pitchFamily="50" charset="-128"/>
                <a:ea typeface="MS UI Gothic" panose="020B0600070205080204" pitchFamily="50" charset="-128"/>
              </a:rPr>
              <a:t>/</a:t>
            </a:r>
            <a:r>
              <a:rPr lang="ja-JP" altLang="en-US" sz="2065" b="1" dirty="0">
                <a:latin typeface="MS UI Gothic" panose="020B0600070205080204" pitchFamily="50" charset="-128"/>
                <a:ea typeface="MS UI Gothic" panose="020B0600070205080204" pitchFamily="50" charset="-128"/>
              </a:rPr>
              <a:t>している目的</a:t>
            </a:r>
          </a:p>
        </p:txBody>
      </p:sp>
      <p:sp>
        <p:nvSpPr>
          <p:cNvPr id="5" name="テキスト ボックス 4"/>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エンドユーザー、</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r>
              <a:rPr lang="en-US" altLang="ja-JP" sz="1400" dirty="0"/>
              <a:t>F.</a:t>
            </a:r>
            <a:r>
              <a:rPr lang="ja-JP" altLang="en-US" sz="1400" dirty="0"/>
              <a:t>その他</a:t>
            </a:r>
            <a:endParaRPr lang="en-US" altLang="ja-JP" sz="1400" dirty="0"/>
          </a:p>
        </p:txBody>
      </p:sp>
      <p:graphicFrame>
        <p:nvGraphicFramePr>
          <p:cNvPr id="7" name="グラフ 6"/>
          <p:cNvGraphicFramePr>
            <a:graphicFrameLocks/>
          </p:cNvGraphicFramePr>
          <p:nvPr>
            <p:extLst>
              <p:ext uri="{D42A27DB-BD31-4B8C-83A1-F6EECF244321}">
                <p14:modId xmlns:p14="http://schemas.microsoft.com/office/powerpoint/2010/main" val="2976117000"/>
              </p:ext>
            </p:extLst>
          </p:nvPr>
        </p:nvGraphicFramePr>
        <p:xfrm>
          <a:off x="989700" y="1440144"/>
          <a:ext cx="8460000" cy="450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96327075"/>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238</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Q22.AI</a:t>
            </a:r>
            <a:r>
              <a:rPr lang="ja-JP" altLang="en-US" sz="2065" b="1" dirty="0">
                <a:latin typeface="MS UI Gothic" panose="020B0600070205080204" pitchFamily="50" charset="-128"/>
                <a:ea typeface="MS UI Gothic" panose="020B0600070205080204" pitchFamily="50" charset="-128"/>
              </a:rPr>
              <a:t>技術を活用する</a:t>
            </a:r>
            <a:r>
              <a:rPr lang="en-US" altLang="ja-JP" sz="2065" b="1" dirty="0">
                <a:latin typeface="MS UI Gothic" panose="020B0600070205080204" pitchFamily="50" charset="-128"/>
                <a:ea typeface="MS UI Gothic" panose="020B0600070205080204" pitchFamily="50" charset="-128"/>
              </a:rPr>
              <a:t>/</a:t>
            </a:r>
            <a:r>
              <a:rPr lang="ja-JP" altLang="en-US" sz="2065" b="1" dirty="0">
                <a:latin typeface="MS UI Gothic" panose="020B0600070205080204" pitchFamily="50" charset="-128"/>
                <a:ea typeface="MS UI Gothic" panose="020B0600070205080204" pitchFamily="50" charset="-128"/>
              </a:rPr>
              <a:t>している目的</a:t>
            </a:r>
            <a:r>
              <a:rPr lang="zh-TW" altLang="en-US" sz="2065" b="1" dirty="0">
                <a:latin typeface="MS UI Gothic" panose="020B0600070205080204" pitchFamily="50" charset="-128"/>
                <a:ea typeface="MS UI Gothic" panose="020B0600070205080204" pitchFamily="50" charset="-128"/>
              </a:rPr>
              <a:t>　産業構造区分別</a:t>
            </a:r>
            <a:endParaRPr lang="ja-JP" altLang="en-US" sz="2065" b="1" dirty="0">
              <a:latin typeface="MS UI Gothic" panose="020B0600070205080204" pitchFamily="50" charset="-128"/>
              <a:ea typeface="MS UI Gothic" panose="020B0600070205080204" pitchFamily="50" charset="-128"/>
            </a:endParaRPr>
          </a:p>
        </p:txBody>
      </p:sp>
      <p:sp>
        <p:nvSpPr>
          <p:cNvPr id="6" name="テキスト ボックス 5"/>
          <p:cNvSpPr txBox="1"/>
          <p:nvPr/>
        </p:nvSpPr>
        <p:spPr>
          <a:xfrm>
            <a:off x="515394" y="750100"/>
            <a:ext cx="9390226" cy="738664"/>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エンドユーザー、</a:t>
            </a:r>
            <a:r>
              <a:rPr lang="en-US" altLang="ja-JP" sz="1400" dirty="0"/>
              <a:t> 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a:p>
            <a:r>
              <a:rPr lang="ja-JP" altLang="en-US" sz="1400" dirty="0"/>
              <a:t>集計方法：「</a:t>
            </a:r>
            <a:r>
              <a:rPr lang="en-US" altLang="ja-JP" sz="1400" dirty="0"/>
              <a:t>1</a:t>
            </a:r>
            <a:r>
              <a:rPr lang="ja-JP" altLang="en-US" sz="1400" dirty="0"/>
              <a:t>番目」で選択された数が多かった上位</a:t>
            </a:r>
            <a:r>
              <a:rPr lang="en-US" altLang="ja-JP" sz="1400" dirty="0"/>
              <a:t>10</a:t>
            </a:r>
            <a:r>
              <a:rPr lang="ja-JP" altLang="en-US" sz="1400" dirty="0"/>
              <a:t>項目を表示</a:t>
            </a:r>
            <a:endParaRPr lang="en-US" altLang="ja-JP" sz="1400" dirty="0"/>
          </a:p>
          <a:p>
            <a:r>
              <a:rPr lang="en-US" altLang="ja-JP" sz="1400" dirty="0"/>
              <a:t>※</a:t>
            </a:r>
            <a:r>
              <a:rPr lang="ja-JP" altLang="en-US" sz="1400" dirty="0"/>
              <a:t>全体の集計で、当てはまり順の</a:t>
            </a:r>
            <a:r>
              <a:rPr lang="en-US" altLang="ja-JP" sz="1400" dirty="0"/>
              <a:t>1</a:t>
            </a:r>
            <a:r>
              <a:rPr lang="ja-JP" altLang="en-US" sz="1400" dirty="0"/>
              <a:t>番目として回答された件数が多い順に表示（数字は順位を表す）</a:t>
            </a:r>
            <a:endParaRPr lang="en-US" altLang="ja-JP" sz="1400" dirty="0"/>
          </a:p>
        </p:txBody>
      </p:sp>
      <p:graphicFrame>
        <p:nvGraphicFramePr>
          <p:cNvPr id="8" name="グラフ 7"/>
          <p:cNvGraphicFramePr>
            <a:graphicFrameLocks/>
          </p:cNvGraphicFramePr>
          <p:nvPr>
            <p:extLst>
              <p:ext uri="{D42A27DB-BD31-4B8C-83A1-F6EECF244321}">
                <p14:modId xmlns:p14="http://schemas.microsoft.com/office/powerpoint/2010/main" val="102001398"/>
              </p:ext>
            </p:extLst>
          </p:nvPr>
        </p:nvGraphicFramePr>
        <p:xfrm>
          <a:off x="1466225" y="1677553"/>
          <a:ext cx="7488563" cy="55491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099010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23</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07893"/>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Q3-2B.</a:t>
            </a:r>
            <a:r>
              <a:rPr lang="ja-JP" altLang="en-US" sz="2065" b="1" dirty="0">
                <a:latin typeface="MS UI Gothic" panose="020B0600070205080204" pitchFamily="50" charset="-128"/>
                <a:ea typeface="MS UI Gothic" panose="020B0600070205080204" pitchFamily="50" charset="-128"/>
              </a:rPr>
              <a:t>事業規模（売上高）　業態区分別</a:t>
            </a:r>
          </a:p>
        </p:txBody>
      </p:sp>
      <p:sp>
        <p:nvSpPr>
          <p:cNvPr id="7" name="テキスト ボックス 6"/>
          <p:cNvSpPr txBox="1"/>
          <p:nvPr/>
        </p:nvSpPr>
        <p:spPr>
          <a:xfrm>
            <a:off x="515394" y="750100"/>
            <a:ext cx="9390226" cy="523220"/>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エンドユーザー、</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r>
              <a:rPr lang="en-US" altLang="ja-JP" sz="1400" dirty="0"/>
              <a:t>F.</a:t>
            </a:r>
            <a:r>
              <a:rPr lang="ja-JP" altLang="en-US" sz="1400" dirty="0"/>
              <a:t>その他</a:t>
            </a:r>
            <a:endParaRPr lang="en-US" altLang="ja-JP" sz="1400" dirty="0"/>
          </a:p>
          <a:p>
            <a:r>
              <a:rPr lang="ja-JP" altLang="en-US" sz="1400" dirty="0"/>
              <a:t>クロス集計の軸：組込み</a:t>
            </a:r>
            <a:r>
              <a:rPr lang="en-US" altLang="ja-JP" sz="1400" dirty="0"/>
              <a:t>/IoT</a:t>
            </a:r>
            <a:r>
              <a:rPr lang="ja-JP" altLang="en-US" sz="1400" dirty="0"/>
              <a:t>産業における主な位置づけ</a:t>
            </a:r>
          </a:p>
        </p:txBody>
      </p:sp>
      <p:graphicFrame>
        <p:nvGraphicFramePr>
          <p:cNvPr id="5" name="グラフ 4"/>
          <p:cNvGraphicFramePr>
            <a:graphicFrameLocks/>
          </p:cNvGraphicFramePr>
          <p:nvPr>
            <p:extLst>
              <p:ext uri="{D42A27DB-BD31-4B8C-83A1-F6EECF244321}">
                <p14:modId xmlns:p14="http://schemas.microsoft.com/office/powerpoint/2010/main" val="2345940959"/>
              </p:ext>
            </p:extLst>
          </p:nvPr>
        </p:nvGraphicFramePr>
        <p:xfrm>
          <a:off x="827212" y="1593380"/>
          <a:ext cx="8716412" cy="51931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32770786"/>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239</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Q22.AI</a:t>
            </a:r>
            <a:r>
              <a:rPr lang="ja-JP" altLang="en-US" sz="2065" b="1" dirty="0">
                <a:latin typeface="MS UI Gothic" panose="020B0600070205080204" pitchFamily="50" charset="-128"/>
                <a:ea typeface="MS UI Gothic" panose="020B0600070205080204" pitchFamily="50" charset="-128"/>
              </a:rPr>
              <a:t>技術を活用する</a:t>
            </a:r>
            <a:r>
              <a:rPr lang="en-US" altLang="ja-JP" sz="2065" b="1" dirty="0">
                <a:latin typeface="MS UI Gothic" panose="020B0600070205080204" pitchFamily="50" charset="-128"/>
                <a:ea typeface="MS UI Gothic" panose="020B0600070205080204" pitchFamily="50" charset="-128"/>
              </a:rPr>
              <a:t>/</a:t>
            </a:r>
            <a:r>
              <a:rPr lang="ja-JP" altLang="en-US" sz="2065" b="1" dirty="0">
                <a:latin typeface="MS UI Gothic" panose="020B0600070205080204" pitchFamily="50" charset="-128"/>
                <a:ea typeface="MS UI Gothic" panose="020B0600070205080204" pitchFamily="50" charset="-128"/>
              </a:rPr>
              <a:t>している目的（クロス集計）</a:t>
            </a:r>
          </a:p>
        </p:txBody>
      </p:sp>
      <p:sp>
        <p:nvSpPr>
          <p:cNvPr id="5" name="テキスト ボックス 4"/>
          <p:cNvSpPr txBox="1"/>
          <p:nvPr/>
        </p:nvSpPr>
        <p:spPr>
          <a:xfrm>
            <a:off x="515394" y="750100"/>
            <a:ext cx="9028230" cy="738664"/>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a:p>
            <a:r>
              <a:rPr lang="ja-JP" altLang="en-US" sz="1400" dirty="0"/>
              <a:t>クロス集計の軸：従業員数</a:t>
            </a:r>
            <a:endParaRPr lang="en-US" altLang="ja-JP" sz="1400" dirty="0"/>
          </a:p>
          <a:p>
            <a:r>
              <a:rPr lang="ja-JP" altLang="en-US" sz="1400" dirty="0"/>
              <a:t>集計方法：「</a:t>
            </a:r>
            <a:r>
              <a:rPr lang="en-US" altLang="ja-JP" sz="1400" dirty="0"/>
              <a:t>1</a:t>
            </a:r>
            <a:r>
              <a:rPr lang="ja-JP" altLang="en-US" sz="1400" dirty="0"/>
              <a:t>番目」で選択された数が多かった上位</a:t>
            </a:r>
            <a:r>
              <a:rPr lang="en-US" altLang="ja-JP" sz="1400" dirty="0"/>
              <a:t>10</a:t>
            </a:r>
            <a:r>
              <a:rPr lang="ja-JP" altLang="en-US" sz="1400" dirty="0"/>
              <a:t>項目を表示</a:t>
            </a:r>
          </a:p>
        </p:txBody>
      </p:sp>
      <p:graphicFrame>
        <p:nvGraphicFramePr>
          <p:cNvPr id="8" name="グラフ 7"/>
          <p:cNvGraphicFramePr>
            <a:graphicFrameLocks/>
          </p:cNvGraphicFramePr>
          <p:nvPr>
            <p:extLst>
              <p:ext uri="{D42A27DB-BD31-4B8C-83A1-F6EECF244321}">
                <p14:modId xmlns:p14="http://schemas.microsoft.com/office/powerpoint/2010/main" val="1207419531"/>
              </p:ext>
            </p:extLst>
          </p:nvPr>
        </p:nvGraphicFramePr>
        <p:xfrm>
          <a:off x="899220" y="1570901"/>
          <a:ext cx="8644404" cy="5655784"/>
        </p:xfrm>
        <a:graphic>
          <a:graphicData uri="http://schemas.openxmlformats.org/drawingml/2006/chart">
            <c:chart xmlns:c="http://schemas.openxmlformats.org/drawingml/2006/chart" xmlns:r="http://schemas.openxmlformats.org/officeDocument/2006/relationships" r:id="rId3"/>
          </a:graphicData>
        </a:graphic>
      </p:graphicFrame>
      <p:pic>
        <p:nvPicPr>
          <p:cNvPr id="3" name="図 2"/>
          <p:cNvPicPr>
            <a:picLocks noChangeAspect="1"/>
          </p:cNvPicPr>
          <p:nvPr/>
        </p:nvPicPr>
        <p:blipFill>
          <a:blip r:embed="rId4"/>
          <a:stretch>
            <a:fillRect/>
          </a:stretch>
        </p:blipFill>
        <p:spPr>
          <a:xfrm>
            <a:off x="7091908" y="5130304"/>
            <a:ext cx="1912902" cy="1537969"/>
          </a:xfrm>
          <a:prstGeom prst="rect">
            <a:avLst/>
          </a:prstGeom>
        </p:spPr>
      </p:pic>
    </p:spTree>
    <p:extLst>
      <p:ext uri="{BB962C8B-B14F-4D97-AF65-F5344CB8AC3E}">
        <p14:creationId xmlns:p14="http://schemas.microsoft.com/office/powerpoint/2010/main" val="1014292226"/>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240</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Q22.AI</a:t>
            </a:r>
            <a:r>
              <a:rPr lang="ja-JP" altLang="en-US" sz="2065" b="1" dirty="0">
                <a:latin typeface="MS UI Gothic" panose="020B0600070205080204" pitchFamily="50" charset="-128"/>
                <a:ea typeface="MS UI Gothic" panose="020B0600070205080204" pitchFamily="50" charset="-128"/>
              </a:rPr>
              <a:t>技術を活用する</a:t>
            </a:r>
            <a:r>
              <a:rPr lang="en-US" altLang="ja-JP" sz="2065" b="1" dirty="0">
                <a:latin typeface="MS UI Gothic" panose="020B0600070205080204" pitchFamily="50" charset="-128"/>
                <a:ea typeface="MS UI Gothic" panose="020B0600070205080204" pitchFamily="50" charset="-128"/>
              </a:rPr>
              <a:t>/</a:t>
            </a:r>
            <a:r>
              <a:rPr lang="ja-JP" altLang="en-US" sz="2065" b="1" dirty="0">
                <a:latin typeface="MS UI Gothic" panose="020B0600070205080204" pitchFamily="50" charset="-128"/>
                <a:ea typeface="MS UI Gothic" panose="020B0600070205080204" pitchFamily="50" charset="-128"/>
              </a:rPr>
              <a:t>している目的（クロス集計）</a:t>
            </a:r>
          </a:p>
        </p:txBody>
      </p:sp>
      <p:sp>
        <p:nvSpPr>
          <p:cNvPr id="5" name="テキスト ボックス 4"/>
          <p:cNvSpPr txBox="1"/>
          <p:nvPr/>
        </p:nvSpPr>
        <p:spPr>
          <a:xfrm>
            <a:off x="515394" y="750100"/>
            <a:ext cx="9028230" cy="738664"/>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a:p>
            <a:r>
              <a:rPr lang="ja-JP" altLang="en-US" sz="1400" dirty="0"/>
              <a:t>クロス集計の軸：</a:t>
            </a:r>
            <a:r>
              <a:rPr lang="en-US" altLang="ja-JP" sz="1400" dirty="0"/>
              <a:t>IoT</a:t>
            </a:r>
            <a:r>
              <a:rPr lang="ja-JP" altLang="en-US" sz="1400" dirty="0"/>
              <a:t>事業分野の有無</a:t>
            </a:r>
            <a:endParaRPr lang="en-US" altLang="ja-JP" sz="1400" dirty="0"/>
          </a:p>
          <a:p>
            <a:r>
              <a:rPr lang="ja-JP" altLang="en-US" sz="1400" dirty="0"/>
              <a:t>集計方法：「</a:t>
            </a:r>
            <a:r>
              <a:rPr lang="en-US" altLang="ja-JP" sz="1400" dirty="0"/>
              <a:t>1</a:t>
            </a:r>
            <a:r>
              <a:rPr lang="ja-JP" altLang="en-US" sz="1400" dirty="0"/>
              <a:t>番目」で選択された数が多かった上位</a:t>
            </a:r>
            <a:r>
              <a:rPr lang="en-US" altLang="ja-JP" sz="1400" dirty="0"/>
              <a:t>10</a:t>
            </a:r>
            <a:r>
              <a:rPr lang="ja-JP" altLang="en-US" sz="1400" dirty="0"/>
              <a:t>項目を表示</a:t>
            </a:r>
          </a:p>
        </p:txBody>
      </p:sp>
      <p:graphicFrame>
        <p:nvGraphicFramePr>
          <p:cNvPr id="6" name="グラフ 5"/>
          <p:cNvGraphicFramePr>
            <a:graphicFrameLocks/>
          </p:cNvGraphicFramePr>
          <p:nvPr>
            <p:extLst>
              <p:ext uri="{D42A27DB-BD31-4B8C-83A1-F6EECF244321}">
                <p14:modId xmlns:p14="http://schemas.microsoft.com/office/powerpoint/2010/main" val="3331035501"/>
              </p:ext>
            </p:extLst>
          </p:nvPr>
        </p:nvGraphicFramePr>
        <p:xfrm>
          <a:off x="899220" y="1586102"/>
          <a:ext cx="8644404" cy="5640583"/>
        </p:xfrm>
        <a:graphic>
          <a:graphicData uri="http://schemas.openxmlformats.org/drawingml/2006/chart">
            <c:chart xmlns:c="http://schemas.openxmlformats.org/drawingml/2006/chart" xmlns:r="http://schemas.openxmlformats.org/officeDocument/2006/relationships" r:id="rId3"/>
          </a:graphicData>
        </a:graphic>
      </p:graphicFrame>
      <p:pic>
        <p:nvPicPr>
          <p:cNvPr id="7" name="図 6"/>
          <p:cNvPicPr>
            <a:picLocks noChangeAspect="1"/>
          </p:cNvPicPr>
          <p:nvPr/>
        </p:nvPicPr>
        <p:blipFill>
          <a:blip r:embed="rId4"/>
          <a:stretch>
            <a:fillRect/>
          </a:stretch>
        </p:blipFill>
        <p:spPr>
          <a:xfrm>
            <a:off x="7091908" y="5058296"/>
            <a:ext cx="1912902" cy="1537969"/>
          </a:xfrm>
          <a:prstGeom prst="rect">
            <a:avLst/>
          </a:prstGeom>
        </p:spPr>
      </p:pic>
    </p:spTree>
    <p:extLst>
      <p:ext uri="{BB962C8B-B14F-4D97-AF65-F5344CB8AC3E}">
        <p14:creationId xmlns:p14="http://schemas.microsoft.com/office/powerpoint/2010/main" val="429843212"/>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241</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Q22.AI</a:t>
            </a:r>
            <a:r>
              <a:rPr lang="ja-JP" altLang="en-US" sz="2065" b="1" dirty="0">
                <a:latin typeface="MS UI Gothic" panose="020B0600070205080204" pitchFamily="50" charset="-128"/>
                <a:ea typeface="MS UI Gothic" panose="020B0600070205080204" pitchFamily="50" charset="-128"/>
              </a:rPr>
              <a:t>技術を活用する</a:t>
            </a:r>
            <a:r>
              <a:rPr lang="en-US" altLang="ja-JP" sz="2065" b="1" dirty="0">
                <a:latin typeface="MS UI Gothic" panose="020B0600070205080204" pitchFamily="50" charset="-128"/>
                <a:ea typeface="MS UI Gothic" panose="020B0600070205080204" pitchFamily="50" charset="-128"/>
              </a:rPr>
              <a:t>/</a:t>
            </a:r>
            <a:r>
              <a:rPr lang="ja-JP" altLang="en-US" sz="2065" b="1" dirty="0">
                <a:latin typeface="MS UI Gothic" panose="020B0600070205080204" pitchFamily="50" charset="-128"/>
                <a:ea typeface="MS UI Gothic" panose="020B0600070205080204" pitchFamily="50" charset="-128"/>
              </a:rPr>
              <a:t>している目的（クロス集計）</a:t>
            </a:r>
          </a:p>
        </p:txBody>
      </p:sp>
      <p:sp>
        <p:nvSpPr>
          <p:cNvPr id="5" name="テキスト ボックス 4"/>
          <p:cNvSpPr txBox="1"/>
          <p:nvPr/>
        </p:nvSpPr>
        <p:spPr>
          <a:xfrm>
            <a:off x="515394" y="750100"/>
            <a:ext cx="9028230" cy="738664"/>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a:p>
            <a:r>
              <a:rPr lang="ja-JP" altLang="en-US" sz="1400" dirty="0"/>
              <a:t>クロス集計の軸：</a:t>
            </a:r>
            <a:r>
              <a:rPr lang="en-US" altLang="ja-JP" sz="1400" dirty="0"/>
              <a:t>DX</a:t>
            </a:r>
            <a:r>
              <a:rPr lang="ja-JP" altLang="en-US" sz="1400" dirty="0"/>
              <a:t>取り組みの有無</a:t>
            </a:r>
            <a:endParaRPr lang="en-US" altLang="ja-JP" sz="1400" dirty="0"/>
          </a:p>
          <a:p>
            <a:r>
              <a:rPr lang="ja-JP" altLang="en-US" sz="1400" dirty="0"/>
              <a:t>集計方法：「</a:t>
            </a:r>
            <a:r>
              <a:rPr lang="en-US" altLang="ja-JP" sz="1400" dirty="0"/>
              <a:t>1</a:t>
            </a:r>
            <a:r>
              <a:rPr lang="ja-JP" altLang="en-US" sz="1400" dirty="0"/>
              <a:t>番目」で選択された数が多かった上位</a:t>
            </a:r>
            <a:r>
              <a:rPr lang="en-US" altLang="ja-JP" sz="1400" dirty="0"/>
              <a:t>10</a:t>
            </a:r>
            <a:r>
              <a:rPr lang="ja-JP" altLang="en-US" sz="1400" dirty="0"/>
              <a:t>項目を表示</a:t>
            </a:r>
          </a:p>
        </p:txBody>
      </p:sp>
      <p:graphicFrame>
        <p:nvGraphicFramePr>
          <p:cNvPr id="6" name="グラフ 5"/>
          <p:cNvGraphicFramePr>
            <a:graphicFrameLocks/>
          </p:cNvGraphicFramePr>
          <p:nvPr>
            <p:extLst>
              <p:ext uri="{D42A27DB-BD31-4B8C-83A1-F6EECF244321}">
                <p14:modId xmlns:p14="http://schemas.microsoft.com/office/powerpoint/2010/main" val="2204675549"/>
              </p:ext>
            </p:extLst>
          </p:nvPr>
        </p:nvGraphicFramePr>
        <p:xfrm>
          <a:off x="899220" y="1570901"/>
          <a:ext cx="8644404" cy="5655784"/>
        </p:xfrm>
        <a:graphic>
          <a:graphicData uri="http://schemas.openxmlformats.org/drawingml/2006/chart">
            <c:chart xmlns:c="http://schemas.openxmlformats.org/drawingml/2006/chart" xmlns:r="http://schemas.openxmlformats.org/officeDocument/2006/relationships" r:id="rId3"/>
          </a:graphicData>
        </a:graphic>
      </p:graphicFrame>
      <p:pic>
        <p:nvPicPr>
          <p:cNvPr id="7" name="図 6"/>
          <p:cNvPicPr>
            <a:picLocks noChangeAspect="1"/>
          </p:cNvPicPr>
          <p:nvPr/>
        </p:nvPicPr>
        <p:blipFill>
          <a:blip r:embed="rId4"/>
          <a:stretch>
            <a:fillRect/>
          </a:stretch>
        </p:blipFill>
        <p:spPr>
          <a:xfrm>
            <a:off x="7091908" y="5130304"/>
            <a:ext cx="1912902" cy="1537969"/>
          </a:xfrm>
          <a:prstGeom prst="rect">
            <a:avLst/>
          </a:prstGeom>
        </p:spPr>
      </p:pic>
    </p:spTree>
    <p:extLst>
      <p:ext uri="{BB962C8B-B14F-4D97-AF65-F5344CB8AC3E}">
        <p14:creationId xmlns:p14="http://schemas.microsoft.com/office/powerpoint/2010/main" val="3487523391"/>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242</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07893"/>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Q23.AI</a:t>
            </a:r>
            <a:r>
              <a:rPr lang="ja-JP" altLang="en-US" sz="2065" b="1" dirty="0">
                <a:latin typeface="MS UI Gothic" panose="020B0600070205080204" pitchFamily="50" charset="-128"/>
                <a:ea typeface="MS UI Gothic" panose="020B0600070205080204" pitchFamily="50" charset="-128"/>
              </a:rPr>
              <a:t>技術を活用する</a:t>
            </a:r>
            <a:r>
              <a:rPr lang="en-US" altLang="ja-JP" sz="2065" b="1" dirty="0">
                <a:latin typeface="MS UI Gothic" panose="020B0600070205080204" pitchFamily="50" charset="-128"/>
                <a:ea typeface="MS UI Gothic" panose="020B0600070205080204" pitchFamily="50" charset="-128"/>
              </a:rPr>
              <a:t>/</a:t>
            </a:r>
            <a:r>
              <a:rPr lang="ja-JP" altLang="en-US" sz="2065" b="1" dirty="0">
                <a:latin typeface="MS UI Gothic" panose="020B0600070205080204" pitchFamily="50" charset="-128"/>
                <a:ea typeface="MS UI Gothic" panose="020B0600070205080204" pitchFamily="50" charset="-128"/>
              </a:rPr>
              <a:t>している上での課題</a:t>
            </a:r>
          </a:p>
        </p:txBody>
      </p:sp>
      <p:sp>
        <p:nvSpPr>
          <p:cNvPr id="5" name="テキスト ボックス 4"/>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エンドユーザー、</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r>
              <a:rPr lang="en-US" altLang="ja-JP" sz="1400" dirty="0"/>
              <a:t>F.</a:t>
            </a:r>
            <a:r>
              <a:rPr lang="ja-JP" altLang="en-US" sz="1400" dirty="0"/>
              <a:t>その他</a:t>
            </a:r>
            <a:endParaRPr lang="en-US" altLang="ja-JP" sz="1400" dirty="0"/>
          </a:p>
        </p:txBody>
      </p:sp>
      <p:graphicFrame>
        <p:nvGraphicFramePr>
          <p:cNvPr id="7" name="グラフ 6"/>
          <p:cNvGraphicFramePr>
            <a:graphicFrameLocks/>
          </p:cNvGraphicFramePr>
          <p:nvPr>
            <p:extLst>
              <p:ext uri="{D42A27DB-BD31-4B8C-83A1-F6EECF244321}">
                <p14:modId xmlns:p14="http://schemas.microsoft.com/office/powerpoint/2010/main" val="1177166365"/>
              </p:ext>
            </p:extLst>
          </p:nvPr>
        </p:nvGraphicFramePr>
        <p:xfrm>
          <a:off x="989700" y="1440144"/>
          <a:ext cx="8460000" cy="51303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26853373"/>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243</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Q23.AI</a:t>
            </a:r>
            <a:r>
              <a:rPr lang="ja-JP" altLang="en-US" sz="2065" b="1" dirty="0">
                <a:latin typeface="MS UI Gothic" panose="020B0600070205080204" pitchFamily="50" charset="-128"/>
                <a:ea typeface="MS UI Gothic" panose="020B0600070205080204" pitchFamily="50" charset="-128"/>
              </a:rPr>
              <a:t>技術を活用する</a:t>
            </a:r>
            <a:r>
              <a:rPr lang="en-US" altLang="ja-JP" sz="2065" b="1" dirty="0">
                <a:latin typeface="MS UI Gothic" panose="020B0600070205080204" pitchFamily="50" charset="-128"/>
                <a:ea typeface="MS UI Gothic" panose="020B0600070205080204" pitchFamily="50" charset="-128"/>
              </a:rPr>
              <a:t>/</a:t>
            </a:r>
            <a:r>
              <a:rPr lang="ja-JP" altLang="en-US" sz="2065" b="1" dirty="0">
                <a:latin typeface="MS UI Gothic" panose="020B0600070205080204" pitchFamily="50" charset="-128"/>
                <a:ea typeface="MS UI Gothic" panose="020B0600070205080204" pitchFamily="50" charset="-128"/>
              </a:rPr>
              <a:t>している上での課題</a:t>
            </a:r>
            <a:r>
              <a:rPr lang="zh-TW" altLang="en-US" sz="2065" b="1" dirty="0">
                <a:latin typeface="MS UI Gothic" panose="020B0600070205080204" pitchFamily="50" charset="-128"/>
                <a:ea typeface="MS UI Gothic" panose="020B0600070205080204" pitchFamily="50" charset="-128"/>
              </a:rPr>
              <a:t>　産業構造区分別</a:t>
            </a:r>
            <a:endParaRPr lang="ja-JP" altLang="en-US" sz="2065" b="1" dirty="0">
              <a:latin typeface="MS UI Gothic" panose="020B0600070205080204" pitchFamily="50" charset="-128"/>
              <a:ea typeface="MS UI Gothic" panose="020B0600070205080204" pitchFamily="50" charset="-128"/>
            </a:endParaRPr>
          </a:p>
        </p:txBody>
      </p:sp>
      <p:sp>
        <p:nvSpPr>
          <p:cNvPr id="6" name="テキスト ボックス 5"/>
          <p:cNvSpPr txBox="1"/>
          <p:nvPr/>
        </p:nvSpPr>
        <p:spPr>
          <a:xfrm>
            <a:off x="515394" y="750100"/>
            <a:ext cx="9390226" cy="738664"/>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エンドユーザー、</a:t>
            </a:r>
            <a:r>
              <a:rPr lang="en-US" altLang="ja-JP" sz="1400" dirty="0"/>
              <a:t> 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a:p>
            <a:r>
              <a:rPr lang="ja-JP" altLang="en-US" sz="1400" dirty="0"/>
              <a:t>集計方法：「</a:t>
            </a:r>
            <a:r>
              <a:rPr lang="en-US" altLang="ja-JP" sz="1400" dirty="0"/>
              <a:t>1</a:t>
            </a:r>
            <a:r>
              <a:rPr lang="ja-JP" altLang="en-US" sz="1400" dirty="0"/>
              <a:t>番目」で選択された数が多かった上位</a:t>
            </a:r>
            <a:r>
              <a:rPr lang="en-US" altLang="ja-JP" sz="1400" dirty="0"/>
              <a:t>10</a:t>
            </a:r>
            <a:r>
              <a:rPr lang="ja-JP" altLang="en-US" sz="1400" dirty="0"/>
              <a:t>項目を表示</a:t>
            </a:r>
            <a:endParaRPr lang="en-US" altLang="ja-JP" sz="1400" dirty="0"/>
          </a:p>
          <a:p>
            <a:r>
              <a:rPr lang="en-US" altLang="ja-JP" sz="1400" dirty="0"/>
              <a:t>※</a:t>
            </a:r>
            <a:r>
              <a:rPr lang="ja-JP" altLang="en-US" sz="1400" dirty="0"/>
              <a:t>全体の集計で、当てはまり順の</a:t>
            </a:r>
            <a:r>
              <a:rPr lang="en-US" altLang="ja-JP" sz="1400" dirty="0"/>
              <a:t>1</a:t>
            </a:r>
            <a:r>
              <a:rPr lang="ja-JP" altLang="en-US" sz="1400" dirty="0"/>
              <a:t>番目として回答された件数が多い順に表示（数字は順位を表す）</a:t>
            </a:r>
            <a:endParaRPr lang="en-US" altLang="ja-JP" sz="1400" dirty="0"/>
          </a:p>
        </p:txBody>
      </p:sp>
      <p:graphicFrame>
        <p:nvGraphicFramePr>
          <p:cNvPr id="8" name="グラフ 7"/>
          <p:cNvGraphicFramePr>
            <a:graphicFrameLocks/>
          </p:cNvGraphicFramePr>
          <p:nvPr>
            <p:extLst>
              <p:ext uri="{D42A27DB-BD31-4B8C-83A1-F6EECF244321}">
                <p14:modId xmlns:p14="http://schemas.microsoft.com/office/powerpoint/2010/main" val="2213392504"/>
              </p:ext>
            </p:extLst>
          </p:nvPr>
        </p:nvGraphicFramePr>
        <p:xfrm>
          <a:off x="1456700" y="1658503"/>
          <a:ext cx="7507613" cy="55681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25087890"/>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244</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Q23.AI</a:t>
            </a:r>
            <a:r>
              <a:rPr lang="ja-JP" altLang="en-US" sz="2065" b="1" dirty="0">
                <a:latin typeface="MS UI Gothic" panose="020B0600070205080204" pitchFamily="50" charset="-128"/>
                <a:ea typeface="MS UI Gothic" panose="020B0600070205080204" pitchFamily="50" charset="-128"/>
              </a:rPr>
              <a:t>技術を活用する</a:t>
            </a:r>
            <a:r>
              <a:rPr lang="en-US" altLang="ja-JP" sz="2065" b="1" dirty="0">
                <a:latin typeface="MS UI Gothic" panose="020B0600070205080204" pitchFamily="50" charset="-128"/>
                <a:ea typeface="MS UI Gothic" panose="020B0600070205080204" pitchFamily="50" charset="-128"/>
              </a:rPr>
              <a:t>/</a:t>
            </a:r>
            <a:r>
              <a:rPr lang="ja-JP" altLang="en-US" sz="2065" b="1" dirty="0">
                <a:latin typeface="MS UI Gothic" panose="020B0600070205080204" pitchFamily="50" charset="-128"/>
                <a:ea typeface="MS UI Gothic" panose="020B0600070205080204" pitchFamily="50" charset="-128"/>
              </a:rPr>
              <a:t>している上での課題（クロス集計）</a:t>
            </a:r>
          </a:p>
        </p:txBody>
      </p:sp>
      <p:sp>
        <p:nvSpPr>
          <p:cNvPr id="5" name="テキスト ボックス 4"/>
          <p:cNvSpPr txBox="1"/>
          <p:nvPr/>
        </p:nvSpPr>
        <p:spPr>
          <a:xfrm>
            <a:off x="515394" y="750100"/>
            <a:ext cx="9028230" cy="738664"/>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a:p>
            <a:r>
              <a:rPr lang="ja-JP" altLang="en-US" sz="1400" dirty="0"/>
              <a:t>クロス集計の軸：従業員数</a:t>
            </a:r>
            <a:endParaRPr lang="en-US" altLang="ja-JP" sz="1400" dirty="0"/>
          </a:p>
          <a:p>
            <a:r>
              <a:rPr lang="ja-JP" altLang="en-US" sz="1400" dirty="0"/>
              <a:t>集計方法：「</a:t>
            </a:r>
            <a:r>
              <a:rPr lang="en-US" altLang="ja-JP" sz="1400" dirty="0"/>
              <a:t>1</a:t>
            </a:r>
            <a:r>
              <a:rPr lang="ja-JP" altLang="en-US" sz="1400" dirty="0"/>
              <a:t>番目」で選択された数が多かった上位</a:t>
            </a:r>
            <a:r>
              <a:rPr lang="en-US" altLang="ja-JP" sz="1400" dirty="0"/>
              <a:t>10</a:t>
            </a:r>
            <a:r>
              <a:rPr lang="ja-JP" altLang="en-US" sz="1400" dirty="0"/>
              <a:t>項目を表示</a:t>
            </a:r>
          </a:p>
        </p:txBody>
      </p:sp>
      <p:graphicFrame>
        <p:nvGraphicFramePr>
          <p:cNvPr id="7" name="グラフ 6"/>
          <p:cNvGraphicFramePr>
            <a:graphicFrameLocks/>
          </p:cNvGraphicFramePr>
          <p:nvPr>
            <p:extLst>
              <p:ext uri="{D42A27DB-BD31-4B8C-83A1-F6EECF244321}">
                <p14:modId xmlns:p14="http://schemas.microsoft.com/office/powerpoint/2010/main" val="1003313373"/>
              </p:ext>
            </p:extLst>
          </p:nvPr>
        </p:nvGraphicFramePr>
        <p:xfrm>
          <a:off x="899220" y="1570901"/>
          <a:ext cx="8644404" cy="5655784"/>
        </p:xfrm>
        <a:graphic>
          <a:graphicData uri="http://schemas.openxmlformats.org/drawingml/2006/chart">
            <c:chart xmlns:c="http://schemas.openxmlformats.org/drawingml/2006/chart" xmlns:r="http://schemas.openxmlformats.org/officeDocument/2006/relationships" r:id="rId3"/>
          </a:graphicData>
        </a:graphic>
      </p:graphicFrame>
      <p:pic>
        <p:nvPicPr>
          <p:cNvPr id="6" name="図 5"/>
          <p:cNvPicPr>
            <a:picLocks noChangeAspect="1"/>
          </p:cNvPicPr>
          <p:nvPr/>
        </p:nvPicPr>
        <p:blipFill>
          <a:blip r:embed="rId4"/>
          <a:stretch>
            <a:fillRect/>
          </a:stretch>
        </p:blipFill>
        <p:spPr>
          <a:xfrm>
            <a:off x="7019900" y="5130304"/>
            <a:ext cx="1912902" cy="1537969"/>
          </a:xfrm>
          <a:prstGeom prst="rect">
            <a:avLst/>
          </a:prstGeom>
        </p:spPr>
      </p:pic>
    </p:spTree>
    <p:extLst>
      <p:ext uri="{BB962C8B-B14F-4D97-AF65-F5344CB8AC3E}">
        <p14:creationId xmlns:p14="http://schemas.microsoft.com/office/powerpoint/2010/main" val="2560953308"/>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245</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Q23.AI</a:t>
            </a:r>
            <a:r>
              <a:rPr lang="ja-JP" altLang="en-US" sz="2065" b="1" dirty="0">
                <a:latin typeface="MS UI Gothic" panose="020B0600070205080204" pitchFamily="50" charset="-128"/>
                <a:ea typeface="MS UI Gothic" panose="020B0600070205080204" pitchFamily="50" charset="-128"/>
              </a:rPr>
              <a:t>技術を活用する</a:t>
            </a:r>
            <a:r>
              <a:rPr lang="en-US" altLang="ja-JP" sz="2065" b="1" dirty="0">
                <a:latin typeface="MS UI Gothic" panose="020B0600070205080204" pitchFamily="50" charset="-128"/>
                <a:ea typeface="MS UI Gothic" panose="020B0600070205080204" pitchFamily="50" charset="-128"/>
              </a:rPr>
              <a:t>/</a:t>
            </a:r>
            <a:r>
              <a:rPr lang="ja-JP" altLang="en-US" sz="2065" b="1" dirty="0">
                <a:latin typeface="MS UI Gothic" panose="020B0600070205080204" pitchFamily="50" charset="-128"/>
                <a:ea typeface="MS UI Gothic" panose="020B0600070205080204" pitchFamily="50" charset="-128"/>
              </a:rPr>
              <a:t>している上での課題（クロス集計）</a:t>
            </a:r>
          </a:p>
        </p:txBody>
      </p:sp>
      <p:sp>
        <p:nvSpPr>
          <p:cNvPr id="5" name="テキスト ボックス 4"/>
          <p:cNvSpPr txBox="1"/>
          <p:nvPr/>
        </p:nvSpPr>
        <p:spPr>
          <a:xfrm>
            <a:off x="515394" y="750100"/>
            <a:ext cx="9028230" cy="738664"/>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a:p>
            <a:r>
              <a:rPr lang="ja-JP" altLang="en-US" sz="1400" dirty="0"/>
              <a:t>クロス集計の軸：</a:t>
            </a:r>
            <a:r>
              <a:rPr lang="en-US" altLang="ja-JP" sz="1400" dirty="0"/>
              <a:t>IoT</a:t>
            </a:r>
            <a:r>
              <a:rPr lang="ja-JP" altLang="en-US" sz="1400" dirty="0"/>
              <a:t>事業分野の有無</a:t>
            </a:r>
            <a:endParaRPr lang="en-US" altLang="ja-JP" sz="1400" dirty="0"/>
          </a:p>
          <a:p>
            <a:r>
              <a:rPr lang="ja-JP" altLang="en-US" sz="1400" dirty="0"/>
              <a:t>集計方法：「</a:t>
            </a:r>
            <a:r>
              <a:rPr lang="en-US" altLang="ja-JP" sz="1400" dirty="0"/>
              <a:t>1</a:t>
            </a:r>
            <a:r>
              <a:rPr lang="ja-JP" altLang="en-US" sz="1400" dirty="0"/>
              <a:t>番目」で選択された数が多かった上位</a:t>
            </a:r>
            <a:r>
              <a:rPr lang="en-US" altLang="ja-JP" sz="1400" dirty="0"/>
              <a:t>10</a:t>
            </a:r>
            <a:r>
              <a:rPr lang="ja-JP" altLang="en-US" sz="1400" dirty="0"/>
              <a:t>項目を表示</a:t>
            </a:r>
          </a:p>
        </p:txBody>
      </p:sp>
      <p:graphicFrame>
        <p:nvGraphicFramePr>
          <p:cNvPr id="6" name="グラフ 5"/>
          <p:cNvGraphicFramePr>
            <a:graphicFrameLocks/>
          </p:cNvGraphicFramePr>
          <p:nvPr>
            <p:extLst>
              <p:ext uri="{D42A27DB-BD31-4B8C-83A1-F6EECF244321}">
                <p14:modId xmlns:p14="http://schemas.microsoft.com/office/powerpoint/2010/main" val="1472601902"/>
              </p:ext>
            </p:extLst>
          </p:nvPr>
        </p:nvGraphicFramePr>
        <p:xfrm>
          <a:off x="515394" y="1581435"/>
          <a:ext cx="9028230" cy="5645249"/>
        </p:xfrm>
        <a:graphic>
          <a:graphicData uri="http://schemas.openxmlformats.org/drawingml/2006/chart">
            <c:chart xmlns:c="http://schemas.openxmlformats.org/drawingml/2006/chart" xmlns:r="http://schemas.openxmlformats.org/officeDocument/2006/relationships" r:id="rId3"/>
          </a:graphicData>
        </a:graphic>
      </p:graphicFrame>
      <p:pic>
        <p:nvPicPr>
          <p:cNvPr id="7" name="図 6"/>
          <p:cNvPicPr>
            <a:picLocks noChangeAspect="1"/>
          </p:cNvPicPr>
          <p:nvPr/>
        </p:nvPicPr>
        <p:blipFill>
          <a:blip r:embed="rId4"/>
          <a:stretch>
            <a:fillRect/>
          </a:stretch>
        </p:blipFill>
        <p:spPr>
          <a:xfrm>
            <a:off x="7091908" y="5058296"/>
            <a:ext cx="1912902" cy="1537969"/>
          </a:xfrm>
          <a:prstGeom prst="rect">
            <a:avLst/>
          </a:prstGeom>
        </p:spPr>
      </p:pic>
    </p:spTree>
    <p:extLst>
      <p:ext uri="{BB962C8B-B14F-4D97-AF65-F5344CB8AC3E}">
        <p14:creationId xmlns:p14="http://schemas.microsoft.com/office/powerpoint/2010/main" val="458421895"/>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246</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Q23.AI</a:t>
            </a:r>
            <a:r>
              <a:rPr lang="ja-JP" altLang="en-US" sz="2065" b="1" dirty="0">
                <a:latin typeface="MS UI Gothic" panose="020B0600070205080204" pitchFamily="50" charset="-128"/>
                <a:ea typeface="MS UI Gothic" panose="020B0600070205080204" pitchFamily="50" charset="-128"/>
              </a:rPr>
              <a:t>技術を活用する</a:t>
            </a:r>
            <a:r>
              <a:rPr lang="en-US" altLang="ja-JP" sz="2065" b="1" dirty="0">
                <a:latin typeface="MS UI Gothic" panose="020B0600070205080204" pitchFamily="50" charset="-128"/>
                <a:ea typeface="MS UI Gothic" panose="020B0600070205080204" pitchFamily="50" charset="-128"/>
              </a:rPr>
              <a:t>/</a:t>
            </a:r>
            <a:r>
              <a:rPr lang="ja-JP" altLang="en-US" sz="2065" b="1" dirty="0">
                <a:latin typeface="MS UI Gothic" panose="020B0600070205080204" pitchFamily="50" charset="-128"/>
                <a:ea typeface="MS UI Gothic" panose="020B0600070205080204" pitchFamily="50" charset="-128"/>
              </a:rPr>
              <a:t>している上での課題（クロス集計）</a:t>
            </a:r>
          </a:p>
        </p:txBody>
      </p:sp>
      <p:sp>
        <p:nvSpPr>
          <p:cNvPr id="5" name="テキスト ボックス 4"/>
          <p:cNvSpPr txBox="1"/>
          <p:nvPr/>
        </p:nvSpPr>
        <p:spPr>
          <a:xfrm>
            <a:off x="515394" y="750100"/>
            <a:ext cx="9028230" cy="738664"/>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a:p>
            <a:r>
              <a:rPr lang="ja-JP" altLang="en-US" sz="1400" dirty="0"/>
              <a:t>クロス集計の軸：</a:t>
            </a:r>
            <a:r>
              <a:rPr lang="en-US" altLang="ja-JP" sz="1400" dirty="0"/>
              <a:t>DX</a:t>
            </a:r>
            <a:r>
              <a:rPr lang="ja-JP" altLang="en-US" sz="1400" dirty="0"/>
              <a:t>取り組みの有無</a:t>
            </a:r>
            <a:endParaRPr lang="en-US" altLang="ja-JP" sz="1400" dirty="0"/>
          </a:p>
          <a:p>
            <a:r>
              <a:rPr lang="ja-JP" altLang="en-US" sz="1400" dirty="0"/>
              <a:t>集計方法：「</a:t>
            </a:r>
            <a:r>
              <a:rPr lang="en-US" altLang="ja-JP" sz="1400" dirty="0"/>
              <a:t>1</a:t>
            </a:r>
            <a:r>
              <a:rPr lang="ja-JP" altLang="en-US" sz="1400" dirty="0"/>
              <a:t>番目」で選択された数が多かった上位</a:t>
            </a:r>
            <a:r>
              <a:rPr lang="en-US" altLang="ja-JP" sz="1400" dirty="0"/>
              <a:t>10</a:t>
            </a:r>
            <a:r>
              <a:rPr lang="ja-JP" altLang="en-US" sz="1400" dirty="0"/>
              <a:t>項目を表示</a:t>
            </a:r>
          </a:p>
        </p:txBody>
      </p:sp>
      <p:graphicFrame>
        <p:nvGraphicFramePr>
          <p:cNvPr id="6" name="グラフ 5"/>
          <p:cNvGraphicFramePr>
            <a:graphicFrameLocks/>
          </p:cNvGraphicFramePr>
          <p:nvPr>
            <p:extLst>
              <p:ext uri="{D42A27DB-BD31-4B8C-83A1-F6EECF244321}">
                <p14:modId xmlns:p14="http://schemas.microsoft.com/office/powerpoint/2010/main" val="741872073"/>
              </p:ext>
            </p:extLst>
          </p:nvPr>
        </p:nvGraphicFramePr>
        <p:xfrm>
          <a:off x="515394" y="1673919"/>
          <a:ext cx="9028230" cy="5552765"/>
        </p:xfrm>
        <a:graphic>
          <a:graphicData uri="http://schemas.openxmlformats.org/drawingml/2006/chart">
            <c:chart xmlns:c="http://schemas.openxmlformats.org/drawingml/2006/chart" xmlns:r="http://schemas.openxmlformats.org/officeDocument/2006/relationships" r:id="rId3"/>
          </a:graphicData>
        </a:graphic>
      </p:graphicFrame>
      <p:pic>
        <p:nvPicPr>
          <p:cNvPr id="7" name="図 6"/>
          <p:cNvPicPr>
            <a:picLocks noChangeAspect="1"/>
          </p:cNvPicPr>
          <p:nvPr/>
        </p:nvPicPr>
        <p:blipFill>
          <a:blip r:embed="rId4"/>
          <a:stretch>
            <a:fillRect/>
          </a:stretch>
        </p:blipFill>
        <p:spPr>
          <a:xfrm>
            <a:off x="7019900" y="5202312"/>
            <a:ext cx="1912902" cy="1537969"/>
          </a:xfrm>
          <a:prstGeom prst="rect">
            <a:avLst/>
          </a:prstGeom>
        </p:spPr>
      </p:pic>
    </p:spTree>
    <p:extLst>
      <p:ext uri="{BB962C8B-B14F-4D97-AF65-F5344CB8AC3E}">
        <p14:creationId xmlns:p14="http://schemas.microsoft.com/office/powerpoint/2010/main" val="1607878764"/>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BFB1F43-6F2E-4538-AABB-23AEDF146290}" type="slidenum">
              <a:rPr lang="ja-JP" altLang="en-US" smtClean="0"/>
              <a:pPr/>
              <a:t>247</a:t>
            </a:fld>
            <a:endParaRPr lang="ja-JP" altLang="en-US" dirty="0"/>
          </a:p>
        </p:txBody>
      </p:sp>
      <p:sp>
        <p:nvSpPr>
          <p:cNvPr id="3" name="テキスト ボックス 2"/>
          <p:cNvSpPr txBox="1"/>
          <p:nvPr/>
        </p:nvSpPr>
        <p:spPr>
          <a:xfrm>
            <a:off x="971228" y="3042072"/>
            <a:ext cx="8640000" cy="1077218"/>
          </a:xfrm>
          <a:prstGeom prst="rect">
            <a:avLst/>
          </a:prstGeom>
          <a:noFill/>
        </p:spPr>
        <p:txBody>
          <a:bodyPr wrap="square" rtlCol="0">
            <a:spAutoFit/>
          </a:bodyPr>
          <a:lstStyle/>
          <a:p>
            <a:r>
              <a:rPr lang="en-US" altLang="ja-JP" sz="3200" dirty="0"/>
              <a:t>6. </a:t>
            </a:r>
            <a:r>
              <a:rPr lang="ja-JP" altLang="en-US" sz="3200" dirty="0"/>
              <a:t>組込み</a:t>
            </a:r>
            <a:r>
              <a:rPr lang="en-US" altLang="ja-JP" sz="3200" dirty="0"/>
              <a:t>/IoT</a:t>
            </a:r>
            <a:r>
              <a:rPr lang="ja-JP" altLang="en-US" sz="3200" dirty="0"/>
              <a:t>システムに係る「人材」育成に関する取り組み</a:t>
            </a:r>
            <a:endParaRPr kumimoji="1" lang="ja-JP" altLang="en-US" sz="3200" dirty="0"/>
          </a:p>
        </p:txBody>
      </p:sp>
    </p:spTree>
    <p:extLst>
      <p:ext uri="{BB962C8B-B14F-4D97-AF65-F5344CB8AC3E}">
        <p14:creationId xmlns:p14="http://schemas.microsoft.com/office/powerpoint/2010/main" val="3302922052"/>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248</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07893"/>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Q24.</a:t>
            </a:r>
            <a:r>
              <a:rPr lang="ja-JP" altLang="en-US" sz="2065" b="1" dirty="0">
                <a:latin typeface="MS UI Gothic" panose="020B0600070205080204" pitchFamily="50" charset="-128"/>
                <a:ea typeface="MS UI Gothic" panose="020B0600070205080204" pitchFamily="50" charset="-128"/>
              </a:rPr>
              <a:t>組込み</a:t>
            </a:r>
            <a:r>
              <a:rPr lang="en-US" altLang="ja-JP" sz="2065" b="1" dirty="0">
                <a:latin typeface="MS UI Gothic" panose="020B0600070205080204" pitchFamily="50" charset="-128"/>
                <a:ea typeface="MS UI Gothic" panose="020B0600070205080204" pitchFamily="50" charset="-128"/>
              </a:rPr>
              <a:t>/IoT</a:t>
            </a:r>
            <a:r>
              <a:rPr lang="ja-JP" altLang="en-US" sz="2065" b="1" dirty="0">
                <a:latin typeface="MS UI Gothic" panose="020B0600070205080204" pitchFamily="50" charset="-128"/>
                <a:ea typeface="MS UI Gothic" panose="020B0600070205080204" pitchFamily="50" charset="-128"/>
              </a:rPr>
              <a:t>システム技術者の人数</a:t>
            </a:r>
            <a:r>
              <a:rPr lang="en-US" altLang="ja-JP" sz="2065" b="1" dirty="0">
                <a:latin typeface="MS UI Gothic" panose="020B0600070205080204" pitchFamily="50" charset="-128"/>
                <a:ea typeface="MS UI Gothic" panose="020B0600070205080204" pitchFamily="50" charset="-128"/>
              </a:rPr>
              <a:t>/</a:t>
            </a:r>
            <a:r>
              <a:rPr lang="ja-JP" altLang="en-US" sz="2065" b="1" dirty="0">
                <a:latin typeface="MS UI Gothic" panose="020B0600070205080204" pitchFamily="50" charset="-128"/>
                <a:ea typeface="MS UI Gothic" panose="020B0600070205080204" pitchFamily="50" charset="-128"/>
              </a:rPr>
              <a:t>不足している技術者の人数</a:t>
            </a:r>
          </a:p>
        </p:txBody>
      </p:sp>
      <p:sp>
        <p:nvSpPr>
          <p:cNvPr id="5" name="テキスト ボックス 4"/>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エンドユーザー、</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r>
              <a:rPr lang="en-US" altLang="ja-JP" sz="1400" dirty="0"/>
              <a:t>F.</a:t>
            </a:r>
            <a:r>
              <a:rPr lang="ja-JP" altLang="en-US" sz="1400" dirty="0"/>
              <a:t>その他</a:t>
            </a:r>
            <a:endParaRPr lang="en-US" altLang="ja-JP" sz="1400" dirty="0"/>
          </a:p>
        </p:txBody>
      </p:sp>
      <p:graphicFrame>
        <p:nvGraphicFramePr>
          <p:cNvPr id="6" name="グラフ 5"/>
          <p:cNvGraphicFramePr>
            <a:graphicFrameLocks/>
          </p:cNvGraphicFramePr>
          <p:nvPr>
            <p:extLst>
              <p:ext uri="{D42A27DB-BD31-4B8C-83A1-F6EECF244321}">
                <p14:modId xmlns:p14="http://schemas.microsoft.com/office/powerpoint/2010/main" val="2749368724"/>
              </p:ext>
            </p:extLst>
          </p:nvPr>
        </p:nvGraphicFramePr>
        <p:xfrm>
          <a:off x="323156" y="1529904"/>
          <a:ext cx="5039999" cy="47486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グラフ 6"/>
          <p:cNvGraphicFramePr>
            <a:graphicFrameLocks/>
          </p:cNvGraphicFramePr>
          <p:nvPr>
            <p:extLst>
              <p:ext uri="{D42A27DB-BD31-4B8C-83A1-F6EECF244321}">
                <p14:modId xmlns:p14="http://schemas.microsoft.com/office/powerpoint/2010/main" val="1139466245"/>
              </p:ext>
            </p:extLst>
          </p:nvPr>
        </p:nvGraphicFramePr>
        <p:xfrm>
          <a:off x="5209618" y="1517998"/>
          <a:ext cx="5039999" cy="476053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960149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24</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07893"/>
          </a:xfrm>
          <a:prstGeom prst="rect">
            <a:avLst/>
          </a:prstGeom>
          <a:noFill/>
        </p:spPr>
        <p:txBody>
          <a:bodyPr wrap="square" rtlCol="0">
            <a:spAutoFit/>
          </a:bodyPr>
          <a:lstStyle/>
          <a:p>
            <a:r>
              <a:rPr lang="en-US" altLang="zh-TW" sz="2065" b="1" dirty="0">
                <a:latin typeface="MS UI Gothic" panose="020B0600070205080204" pitchFamily="50" charset="-128"/>
                <a:ea typeface="MS UI Gothic" panose="020B0600070205080204" pitchFamily="50" charset="-128"/>
              </a:rPr>
              <a:t>Q3-2B</a:t>
            </a:r>
            <a:r>
              <a:rPr lang="en-US" altLang="ja-JP" sz="2065" b="1" dirty="0">
                <a:latin typeface="MS UI Gothic" panose="020B0600070205080204" pitchFamily="50" charset="-128"/>
                <a:ea typeface="MS UI Gothic" panose="020B0600070205080204" pitchFamily="50" charset="-128"/>
              </a:rPr>
              <a:t>.</a:t>
            </a:r>
            <a:r>
              <a:rPr lang="ja-JP" altLang="en-US" sz="2065" b="1" dirty="0">
                <a:latin typeface="MS UI Gothic" panose="020B0600070205080204" pitchFamily="50" charset="-128"/>
                <a:ea typeface="MS UI Gothic" panose="020B0600070205080204" pitchFamily="50" charset="-128"/>
              </a:rPr>
              <a:t>事業規模（</a:t>
            </a:r>
            <a:r>
              <a:rPr lang="zh-TW" altLang="en-US" sz="2065" b="1" dirty="0">
                <a:latin typeface="MS UI Gothic" panose="020B0600070205080204" pitchFamily="50" charset="-128"/>
                <a:ea typeface="MS UI Gothic" panose="020B0600070205080204" pitchFamily="50" charset="-128"/>
              </a:rPr>
              <a:t>売上高</a:t>
            </a:r>
            <a:r>
              <a:rPr lang="ja-JP" altLang="en-US" sz="2065" b="1" dirty="0">
                <a:latin typeface="MS UI Gothic" panose="020B0600070205080204" pitchFamily="50" charset="-128"/>
                <a:ea typeface="MS UI Gothic" panose="020B0600070205080204" pitchFamily="50" charset="-128"/>
              </a:rPr>
              <a:t>、</a:t>
            </a:r>
            <a:r>
              <a:rPr lang="zh-TW" altLang="en-US" sz="2065" b="1" dirty="0">
                <a:latin typeface="MS UI Gothic" panose="020B0600070205080204" pitchFamily="50" charset="-128"/>
                <a:ea typeface="MS UI Gothic" panose="020B0600070205080204" pitchFamily="50" charset="-128"/>
              </a:rPr>
              <a:t>経年比較）</a:t>
            </a:r>
            <a:endParaRPr lang="ja-JP" altLang="en-US" sz="2065" b="1" dirty="0">
              <a:latin typeface="MS UI Gothic" panose="020B0600070205080204" pitchFamily="50" charset="-128"/>
              <a:ea typeface="MS UI Gothic" panose="020B0600070205080204" pitchFamily="50" charset="-128"/>
            </a:endParaRPr>
          </a:p>
        </p:txBody>
      </p:sp>
      <p:sp>
        <p:nvSpPr>
          <p:cNvPr id="5" name="テキスト ボックス 4"/>
          <p:cNvSpPr txBox="1"/>
          <p:nvPr/>
        </p:nvSpPr>
        <p:spPr>
          <a:xfrm>
            <a:off x="515394" y="750100"/>
            <a:ext cx="9028230" cy="319318"/>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p>
        </p:txBody>
      </p:sp>
      <p:graphicFrame>
        <p:nvGraphicFramePr>
          <p:cNvPr id="6" name="グラフ 5"/>
          <p:cNvGraphicFramePr>
            <a:graphicFrameLocks/>
          </p:cNvGraphicFramePr>
          <p:nvPr>
            <p:extLst>
              <p:ext uri="{D42A27DB-BD31-4B8C-83A1-F6EECF244321}">
                <p14:modId xmlns:p14="http://schemas.microsoft.com/office/powerpoint/2010/main" val="780385260"/>
              </p:ext>
            </p:extLst>
          </p:nvPr>
        </p:nvGraphicFramePr>
        <p:xfrm>
          <a:off x="799508" y="1188630"/>
          <a:ext cx="8744116" cy="54538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39648960"/>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249</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07893"/>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Q24.</a:t>
            </a:r>
            <a:r>
              <a:rPr lang="ja-JP" altLang="en-US" sz="2065" b="1" dirty="0">
                <a:latin typeface="MS UI Gothic" panose="020B0600070205080204" pitchFamily="50" charset="-128"/>
                <a:ea typeface="MS UI Gothic" panose="020B0600070205080204" pitchFamily="50" charset="-128"/>
              </a:rPr>
              <a:t>組込み</a:t>
            </a:r>
            <a:r>
              <a:rPr lang="en-US" altLang="ja-JP" sz="2065" b="1" dirty="0">
                <a:latin typeface="MS UI Gothic" panose="020B0600070205080204" pitchFamily="50" charset="-128"/>
                <a:ea typeface="MS UI Gothic" panose="020B0600070205080204" pitchFamily="50" charset="-128"/>
              </a:rPr>
              <a:t>/IoT</a:t>
            </a:r>
            <a:r>
              <a:rPr lang="ja-JP" altLang="en-US" sz="2065" b="1" dirty="0">
                <a:latin typeface="MS UI Gothic" panose="020B0600070205080204" pitchFamily="50" charset="-128"/>
                <a:ea typeface="MS UI Gothic" panose="020B0600070205080204" pitchFamily="50" charset="-128"/>
              </a:rPr>
              <a:t>システム技術者の人数</a:t>
            </a:r>
            <a:r>
              <a:rPr lang="zh-TW" altLang="en-US" sz="2065" b="1" dirty="0">
                <a:latin typeface="MS UI Gothic" panose="020B0600070205080204" pitchFamily="50" charset="-128"/>
                <a:ea typeface="MS UI Gothic" panose="020B0600070205080204" pitchFamily="50" charset="-128"/>
              </a:rPr>
              <a:t>　業態区分別</a:t>
            </a:r>
            <a:endParaRPr lang="ja-JP" altLang="en-US" sz="2065" b="1" dirty="0">
              <a:latin typeface="MS UI Gothic" panose="020B0600070205080204" pitchFamily="50" charset="-128"/>
              <a:ea typeface="MS UI Gothic" panose="020B0600070205080204" pitchFamily="50" charset="-128"/>
            </a:endParaRPr>
          </a:p>
        </p:txBody>
      </p:sp>
      <p:sp>
        <p:nvSpPr>
          <p:cNvPr id="5" name="テキスト ボックス 4"/>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エンドユーザー、</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r>
              <a:rPr lang="en-US" altLang="ja-JP" sz="1400" dirty="0"/>
              <a:t>F.</a:t>
            </a:r>
            <a:r>
              <a:rPr lang="ja-JP" altLang="en-US" sz="1400" dirty="0"/>
              <a:t>その他</a:t>
            </a:r>
            <a:endParaRPr lang="en-US" altLang="ja-JP" sz="1400" dirty="0"/>
          </a:p>
        </p:txBody>
      </p:sp>
      <p:graphicFrame>
        <p:nvGraphicFramePr>
          <p:cNvPr id="6" name="グラフ 5"/>
          <p:cNvGraphicFramePr>
            <a:graphicFrameLocks/>
          </p:cNvGraphicFramePr>
          <p:nvPr>
            <p:extLst>
              <p:ext uri="{D42A27DB-BD31-4B8C-83A1-F6EECF244321}">
                <p14:modId xmlns:p14="http://schemas.microsoft.com/office/powerpoint/2010/main" val="3933143344"/>
              </p:ext>
            </p:extLst>
          </p:nvPr>
        </p:nvGraphicFramePr>
        <p:xfrm>
          <a:off x="966284" y="1141172"/>
          <a:ext cx="8506831" cy="50979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63079073"/>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250</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Q24.</a:t>
            </a:r>
            <a:r>
              <a:rPr lang="ja-JP" altLang="en-US" sz="2065" b="1" dirty="0">
                <a:latin typeface="MS UI Gothic" panose="020B0600070205080204" pitchFamily="50" charset="-128"/>
                <a:ea typeface="MS UI Gothic" panose="020B0600070205080204" pitchFamily="50" charset="-128"/>
              </a:rPr>
              <a:t>不足している技術者の人数</a:t>
            </a:r>
            <a:r>
              <a:rPr lang="zh-TW" altLang="en-US" sz="2065" b="1" dirty="0">
                <a:latin typeface="MS UI Gothic" panose="020B0600070205080204" pitchFamily="50" charset="-128"/>
                <a:ea typeface="MS UI Gothic" panose="020B0600070205080204" pitchFamily="50" charset="-128"/>
              </a:rPr>
              <a:t>　業態区分別</a:t>
            </a:r>
            <a:endParaRPr lang="ja-JP" altLang="en-US" sz="2065" b="1" dirty="0">
              <a:latin typeface="MS UI Gothic" panose="020B0600070205080204" pitchFamily="50" charset="-128"/>
              <a:ea typeface="MS UI Gothic" panose="020B0600070205080204" pitchFamily="50" charset="-128"/>
            </a:endParaRPr>
          </a:p>
        </p:txBody>
      </p:sp>
      <p:sp>
        <p:nvSpPr>
          <p:cNvPr id="5" name="テキスト ボックス 4"/>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エンドユーザー、</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r>
              <a:rPr lang="en-US" altLang="ja-JP" sz="1400" dirty="0"/>
              <a:t>F.</a:t>
            </a:r>
            <a:r>
              <a:rPr lang="ja-JP" altLang="en-US" sz="1400" dirty="0"/>
              <a:t>その他</a:t>
            </a:r>
            <a:endParaRPr lang="en-US" altLang="ja-JP" sz="1400" dirty="0"/>
          </a:p>
        </p:txBody>
      </p:sp>
      <p:graphicFrame>
        <p:nvGraphicFramePr>
          <p:cNvPr id="6" name="グラフ 5"/>
          <p:cNvGraphicFramePr>
            <a:graphicFrameLocks/>
          </p:cNvGraphicFramePr>
          <p:nvPr>
            <p:extLst>
              <p:ext uri="{D42A27DB-BD31-4B8C-83A1-F6EECF244321}">
                <p14:modId xmlns:p14="http://schemas.microsoft.com/office/powerpoint/2010/main" val="4270044634"/>
              </p:ext>
            </p:extLst>
          </p:nvPr>
        </p:nvGraphicFramePr>
        <p:xfrm>
          <a:off x="937709" y="1128472"/>
          <a:ext cx="8563981" cy="51233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26404306"/>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251</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744866"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Q24.</a:t>
            </a:r>
            <a:r>
              <a:rPr lang="ja-JP" altLang="en-US" sz="2065" b="1" dirty="0">
                <a:latin typeface="MS UI Gothic" panose="020B0600070205080204" pitchFamily="50" charset="-128"/>
                <a:ea typeface="MS UI Gothic" panose="020B0600070205080204" pitchFamily="50" charset="-128"/>
              </a:rPr>
              <a:t>組込み</a:t>
            </a:r>
            <a:r>
              <a:rPr lang="en-US" altLang="ja-JP" sz="2065" b="1" dirty="0">
                <a:latin typeface="MS UI Gothic" panose="020B0600070205080204" pitchFamily="50" charset="-128"/>
                <a:ea typeface="MS UI Gothic" panose="020B0600070205080204" pitchFamily="50" charset="-128"/>
              </a:rPr>
              <a:t>/IoT</a:t>
            </a:r>
            <a:r>
              <a:rPr lang="ja-JP" altLang="en-US" sz="2065" b="1" dirty="0">
                <a:latin typeface="MS UI Gothic" panose="020B0600070205080204" pitchFamily="50" charset="-128"/>
                <a:ea typeface="MS UI Gothic" panose="020B0600070205080204" pitchFamily="50" charset="-128"/>
              </a:rPr>
              <a:t>システム技術者の人数</a:t>
            </a:r>
            <a:r>
              <a:rPr lang="en-US" altLang="ja-JP" sz="2065" b="1" dirty="0">
                <a:latin typeface="MS UI Gothic" panose="020B0600070205080204" pitchFamily="50" charset="-128"/>
                <a:ea typeface="MS UI Gothic" panose="020B0600070205080204" pitchFamily="50" charset="-128"/>
              </a:rPr>
              <a:t>/</a:t>
            </a:r>
            <a:r>
              <a:rPr lang="ja-JP" altLang="en-US" sz="2065" b="1" dirty="0">
                <a:latin typeface="MS UI Gothic" panose="020B0600070205080204" pitchFamily="50" charset="-128"/>
                <a:ea typeface="MS UI Gothic" panose="020B0600070205080204" pitchFamily="50" charset="-128"/>
              </a:rPr>
              <a:t>不足している技術者の人数</a:t>
            </a:r>
            <a:r>
              <a:rPr lang="zh-TW" altLang="en-US" sz="2065" b="1" dirty="0">
                <a:latin typeface="MS UI Gothic" panose="020B0600070205080204" pitchFamily="50" charset="-128"/>
                <a:ea typeface="MS UI Gothic" panose="020B0600070205080204" pitchFamily="50" charset="-128"/>
              </a:rPr>
              <a:t>　産業構造区分別</a:t>
            </a:r>
            <a:endParaRPr lang="ja-JP" altLang="en-US" sz="2065" b="1" dirty="0">
              <a:latin typeface="MS UI Gothic" panose="020B0600070205080204" pitchFamily="50" charset="-128"/>
              <a:ea typeface="MS UI Gothic" panose="020B0600070205080204" pitchFamily="50" charset="-128"/>
            </a:endParaRPr>
          </a:p>
        </p:txBody>
      </p:sp>
      <p:sp>
        <p:nvSpPr>
          <p:cNvPr id="5" name="テキスト ボックス 4"/>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エンドユーザー、</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p:txBody>
      </p:sp>
      <p:graphicFrame>
        <p:nvGraphicFramePr>
          <p:cNvPr id="6" name="グラフ 5"/>
          <p:cNvGraphicFramePr>
            <a:graphicFrameLocks/>
          </p:cNvGraphicFramePr>
          <p:nvPr>
            <p:extLst>
              <p:ext uri="{D42A27DB-BD31-4B8C-83A1-F6EECF244321}">
                <p14:modId xmlns:p14="http://schemas.microsoft.com/office/powerpoint/2010/main" val="3330072533"/>
              </p:ext>
            </p:extLst>
          </p:nvPr>
        </p:nvGraphicFramePr>
        <p:xfrm>
          <a:off x="827212" y="1529904"/>
          <a:ext cx="8712968" cy="5040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9613046"/>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252</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Q24.</a:t>
            </a:r>
            <a:r>
              <a:rPr lang="ja-JP" altLang="en-US" sz="2065" b="1" dirty="0">
                <a:latin typeface="MS UI Gothic" panose="020B0600070205080204" pitchFamily="50" charset="-128"/>
                <a:ea typeface="MS UI Gothic" panose="020B0600070205080204" pitchFamily="50" charset="-128"/>
              </a:rPr>
              <a:t> 組込み</a:t>
            </a:r>
            <a:r>
              <a:rPr lang="en-US" altLang="ja-JP" sz="2065" b="1" dirty="0">
                <a:latin typeface="MS UI Gothic" panose="020B0600070205080204" pitchFamily="50" charset="-128"/>
                <a:ea typeface="MS UI Gothic" panose="020B0600070205080204" pitchFamily="50" charset="-128"/>
              </a:rPr>
              <a:t>/IoT</a:t>
            </a:r>
            <a:r>
              <a:rPr lang="ja-JP" altLang="en-US" sz="2065" b="1" dirty="0">
                <a:latin typeface="MS UI Gothic" panose="020B0600070205080204" pitchFamily="50" charset="-128"/>
                <a:ea typeface="MS UI Gothic" panose="020B0600070205080204" pitchFamily="50" charset="-128"/>
              </a:rPr>
              <a:t>システム技術者の人数</a:t>
            </a:r>
            <a:r>
              <a:rPr lang="en-US" altLang="ja-JP" sz="2065" b="1" dirty="0">
                <a:latin typeface="MS UI Gothic" panose="020B0600070205080204" pitchFamily="50" charset="-128"/>
                <a:ea typeface="MS UI Gothic" panose="020B0600070205080204" pitchFamily="50" charset="-128"/>
              </a:rPr>
              <a:t>/</a:t>
            </a:r>
            <a:r>
              <a:rPr lang="ja-JP" altLang="en-US" sz="2065" b="1" dirty="0">
                <a:latin typeface="MS UI Gothic" panose="020B0600070205080204" pitchFamily="50" charset="-128"/>
                <a:ea typeface="MS UI Gothic" panose="020B0600070205080204" pitchFamily="50" charset="-128"/>
              </a:rPr>
              <a:t>不足している技術者の人数（経年比較）</a:t>
            </a:r>
          </a:p>
        </p:txBody>
      </p:sp>
      <p:sp>
        <p:nvSpPr>
          <p:cNvPr id="5" name="テキスト ボックス 4"/>
          <p:cNvSpPr txBox="1"/>
          <p:nvPr/>
        </p:nvSpPr>
        <p:spPr>
          <a:xfrm>
            <a:off x="515394" y="750100"/>
            <a:ext cx="9028230" cy="319318"/>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p>
        </p:txBody>
      </p:sp>
      <p:graphicFrame>
        <p:nvGraphicFramePr>
          <p:cNvPr id="7" name="グラフ 6"/>
          <p:cNvGraphicFramePr>
            <a:graphicFrameLocks/>
          </p:cNvGraphicFramePr>
          <p:nvPr>
            <p:extLst>
              <p:ext uri="{D42A27DB-BD31-4B8C-83A1-F6EECF244321}">
                <p14:modId xmlns:p14="http://schemas.microsoft.com/office/powerpoint/2010/main" val="3093200392"/>
              </p:ext>
            </p:extLst>
          </p:nvPr>
        </p:nvGraphicFramePr>
        <p:xfrm>
          <a:off x="899220" y="1457896"/>
          <a:ext cx="8644404" cy="5400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77582768"/>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253</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Q24.</a:t>
            </a:r>
            <a:r>
              <a:rPr lang="ja-JP" altLang="en-US" sz="2065" b="1" dirty="0">
                <a:latin typeface="MS UI Gothic" panose="020B0600070205080204" pitchFamily="50" charset="-128"/>
                <a:ea typeface="MS UI Gothic" panose="020B0600070205080204" pitchFamily="50" charset="-128"/>
              </a:rPr>
              <a:t> 組込み</a:t>
            </a:r>
            <a:r>
              <a:rPr lang="en-US" altLang="ja-JP" sz="2065" b="1" dirty="0">
                <a:latin typeface="MS UI Gothic" panose="020B0600070205080204" pitchFamily="50" charset="-128"/>
                <a:ea typeface="MS UI Gothic" panose="020B0600070205080204" pitchFamily="50" charset="-128"/>
              </a:rPr>
              <a:t>/IoT</a:t>
            </a:r>
            <a:r>
              <a:rPr lang="ja-JP" altLang="en-US" sz="2065" b="1" dirty="0">
                <a:latin typeface="MS UI Gothic" panose="020B0600070205080204" pitchFamily="50" charset="-128"/>
                <a:ea typeface="MS UI Gothic" panose="020B0600070205080204" pitchFamily="50" charset="-128"/>
              </a:rPr>
              <a:t>システム技術者の人数（クロス集計）</a:t>
            </a:r>
          </a:p>
        </p:txBody>
      </p:sp>
      <p:sp>
        <p:nvSpPr>
          <p:cNvPr id="5" name="テキスト ボックス 4"/>
          <p:cNvSpPr txBox="1"/>
          <p:nvPr/>
        </p:nvSpPr>
        <p:spPr>
          <a:xfrm>
            <a:off x="515394" y="750100"/>
            <a:ext cx="9028230" cy="523220"/>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a:p>
            <a:r>
              <a:rPr lang="ja-JP" altLang="en-US" sz="1400" dirty="0"/>
              <a:t>クロス集計の軸：従業員数、</a:t>
            </a:r>
            <a:r>
              <a:rPr lang="en-US" altLang="ja-JP" sz="1400" dirty="0"/>
              <a:t>IoT</a:t>
            </a:r>
            <a:r>
              <a:rPr lang="ja-JP" altLang="en-US" sz="1400" dirty="0"/>
              <a:t>事業分野の有無、</a:t>
            </a:r>
            <a:r>
              <a:rPr lang="en-US" altLang="ja-JP" sz="1400" dirty="0"/>
              <a:t>AI</a:t>
            </a:r>
            <a:r>
              <a:rPr lang="ja-JP" altLang="en-US" sz="1400" dirty="0"/>
              <a:t>取り組みの有無、</a:t>
            </a:r>
            <a:r>
              <a:rPr lang="en-US" altLang="ja-JP" sz="1400" dirty="0"/>
              <a:t>DX</a:t>
            </a:r>
            <a:r>
              <a:rPr lang="ja-JP" altLang="en-US" sz="1400" dirty="0"/>
              <a:t>取り組みの有無</a:t>
            </a:r>
          </a:p>
        </p:txBody>
      </p:sp>
      <p:graphicFrame>
        <p:nvGraphicFramePr>
          <p:cNvPr id="7" name="グラフ 6"/>
          <p:cNvGraphicFramePr>
            <a:graphicFrameLocks/>
          </p:cNvGraphicFramePr>
          <p:nvPr>
            <p:extLst>
              <p:ext uri="{D42A27DB-BD31-4B8C-83A1-F6EECF244321}">
                <p14:modId xmlns:p14="http://schemas.microsoft.com/office/powerpoint/2010/main" val="3199901626"/>
              </p:ext>
            </p:extLst>
          </p:nvPr>
        </p:nvGraphicFramePr>
        <p:xfrm>
          <a:off x="515394" y="1551214"/>
          <a:ext cx="9028229" cy="50192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33684690"/>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254</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Q24.</a:t>
            </a:r>
            <a:r>
              <a:rPr lang="ja-JP" altLang="en-US" sz="2065" b="1" dirty="0">
                <a:latin typeface="MS UI Gothic" panose="020B0600070205080204" pitchFamily="50" charset="-128"/>
                <a:ea typeface="MS UI Gothic" panose="020B0600070205080204" pitchFamily="50" charset="-128"/>
              </a:rPr>
              <a:t>不足している技術者の人数（クロス集計）</a:t>
            </a:r>
          </a:p>
        </p:txBody>
      </p:sp>
      <p:sp>
        <p:nvSpPr>
          <p:cNvPr id="5" name="テキスト ボックス 4"/>
          <p:cNvSpPr txBox="1"/>
          <p:nvPr/>
        </p:nvSpPr>
        <p:spPr>
          <a:xfrm>
            <a:off x="515394" y="750100"/>
            <a:ext cx="9028230" cy="523220"/>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a:p>
            <a:r>
              <a:rPr lang="ja-JP" altLang="en-US" sz="1400" dirty="0"/>
              <a:t>クロス集計の軸：従業員数、</a:t>
            </a:r>
            <a:r>
              <a:rPr lang="en-US" altLang="ja-JP" sz="1400" dirty="0"/>
              <a:t>IoT</a:t>
            </a:r>
            <a:r>
              <a:rPr lang="ja-JP" altLang="en-US" sz="1400" dirty="0"/>
              <a:t>事業分野の有無、</a:t>
            </a:r>
            <a:r>
              <a:rPr lang="en-US" altLang="ja-JP" sz="1400" dirty="0"/>
              <a:t>AI</a:t>
            </a:r>
            <a:r>
              <a:rPr lang="ja-JP" altLang="en-US" sz="1400" dirty="0"/>
              <a:t>取り組みの有無、</a:t>
            </a:r>
            <a:r>
              <a:rPr lang="en-US" altLang="ja-JP" sz="1400" dirty="0"/>
              <a:t>DX</a:t>
            </a:r>
            <a:r>
              <a:rPr lang="ja-JP" altLang="en-US" sz="1400" dirty="0"/>
              <a:t>取り組みの有無</a:t>
            </a:r>
          </a:p>
        </p:txBody>
      </p:sp>
      <p:graphicFrame>
        <p:nvGraphicFramePr>
          <p:cNvPr id="6" name="グラフ 5"/>
          <p:cNvGraphicFramePr>
            <a:graphicFrameLocks/>
          </p:cNvGraphicFramePr>
          <p:nvPr>
            <p:extLst>
              <p:ext uri="{D42A27DB-BD31-4B8C-83A1-F6EECF244321}">
                <p14:modId xmlns:p14="http://schemas.microsoft.com/office/powerpoint/2010/main" val="3093371400"/>
              </p:ext>
            </p:extLst>
          </p:nvPr>
        </p:nvGraphicFramePr>
        <p:xfrm>
          <a:off x="515394" y="1529904"/>
          <a:ext cx="9000000" cy="50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02430520"/>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255</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72789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Q24.</a:t>
            </a:r>
            <a:r>
              <a:rPr lang="ja-JP" altLang="en-US" sz="2065" b="1" dirty="0">
                <a:latin typeface="MS UI Gothic" panose="020B0600070205080204" pitchFamily="50" charset="-128"/>
                <a:ea typeface="MS UI Gothic" panose="020B0600070205080204" pitchFamily="50" charset="-128"/>
              </a:rPr>
              <a:t> 組込み</a:t>
            </a:r>
            <a:r>
              <a:rPr lang="en-US" altLang="ja-JP" sz="2065" b="1" dirty="0">
                <a:latin typeface="MS UI Gothic" panose="020B0600070205080204" pitchFamily="50" charset="-128"/>
                <a:ea typeface="MS UI Gothic" panose="020B0600070205080204" pitchFamily="50" charset="-128"/>
              </a:rPr>
              <a:t>/IoT</a:t>
            </a:r>
            <a:r>
              <a:rPr lang="ja-JP" altLang="en-US" sz="2065" b="1" dirty="0">
                <a:latin typeface="MS UI Gothic" panose="020B0600070205080204" pitchFamily="50" charset="-128"/>
                <a:ea typeface="MS UI Gothic" panose="020B0600070205080204" pitchFamily="50" charset="-128"/>
              </a:rPr>
              <a:t>システム技術者の人数</a:t>
            </a:r>
            <a:r>
              <a:rPr lang="en-US" altLang="ja-JP" sz="2065" b="1" dirty="0">
                <a:latin typeface="MS UI Gothic" panose="020B0600070205080204" pitchFamily="50" charset="-128"/>
                <a:ea typeface="MS UI Gothic" panose="020B0600070205080204" pitchFamily="50" charset="-128"/>
              </a:rPr>
              <a:t>/</a:t>
            </a:r>
            <a:r>
              <a:rPr lang="ja-JP" altLang="en-US" sz="2065" b="1" dirty="0">
                <a:latin typeface="MS UI Gothic" panose="020B0600070205080204" pitchFamily="50" charset="-128"/>
                <a:ea typeface="MS UI Gothic" panose="020B0600070205080204" pitchFamily="50" charset="-128"/>
              </a:rPr>
              <a:t>不足している技術者の人数</a:t>
            </a:r>
            <a:endParaRPr lang="en-US" altLang="ja-JP" sz="2065" b="1" dirty="0">
              <a:latin typeface="MS UI Gothic" panose="020B0600070205080204" pitchFamily="50" charset="-128"/>
              <a:ea typeface="MS UI Gothic" panose="020B0600070205080204" pitchFamily="50" charset="-128"/>
            </a:endParaRPr>
          </a:p>
          <a:p>
            <a:r>
              <a:rPr lang="en-US" altLang="ja-JP" sz="2065" b="1" dirty="0">
                <a:latin typeface="MS UI Gothic" panose="020B0600070205080204" pitchFamily="50" charset="-128"/>
                <a:ea typeface="MS UI Gothic" panose="020B0600070205080204" pitchFamily="50" charset="-128"/>
              </a:rPr>
              <a:t>       </a:t>
            </a:r>
            <a:r>
              <a:rPr lang="ja-JP" altLang="en-US" sz="2065" b="1" dirty="0">
                <a:latin typeface="MS UI Gothic" panose="020B0600070205080204" pitchFamily="50" charset="-128"/>
                <a:ea typeface="MS UI Gothic" panose="020B0600070205080204" pitchFamily="50" charset="-128"/>
              </a:rPr>
              <a:t>現在の技術者の人数に対する不足している技術者の割合（経年比較）</a:t>
            </a:r>
          </a:p>
        </p:txBody>
      </p:sp>
      <p:sp>
        <p:nvSpPr>
          <p:cNvPr id="5" name="テキスト ボックス 4"/>
          <p:cNvSpPr txBox="1"/>
          <p:nvPr/>
        </p:nvSpPr>
        <p:spPr>
          <a:xfrm>
            <a:off x="515394" y="984672"/>
            <a:ext cx="9028230" cy="523220"/>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a:p>
            <a:r>
              <a:rPr lang="en-US" altLang="ja-JP" sz="1400" dirty="0"/>
              <a:t>※</a:t>
            </a:r>
            <a:r>
              <a:rPr lang="ja-JP" altLang="en-US" sz="1400" dirty="0"/>
              <a:t>技術者不足の傾向をみるため、各設問の選択肢の階級値の最小値を代表値として比率の計算を行った。</a:t>
            </a:r>
          </a:p>
        </p:txBody>
      </p:sp>
      <p:sp>
        <p:nvSpPr>
          <p:cNvPr id="9" name="テキスト ボックス 8"/>
          <p:cNvSpPr txBox="1"/>
          <p:nvPr/>
        </p:nvSpPr>
        <p:spPr>
          <a:xfrm>
            <a:off x="1612441" y="6917458"/>
            <a:ext cx="6040288" cy="276999"/>
          </a:xfrm>
          <a:prstGeom prst="rect">
            <a:avLst/>
          </a:prstGeom>
          <a:noFill/>
        </p:spPr>
        <p:txBody>
          <a:bodyPr wrap="square" rtlCol="0">
            <a:spAutoFit/>
          </a:bodyPr>
          <a:lstStyle/>
          <a:p>
            <a:r>
              <a:rPr lang="en-US" altLang="ja-JP" sz="1200" dirty="0"/>
              <a:t>※2016</a:t>
            </a:r>
            <a:r>
              <a:rPr lang="ja-JP" altLang="en-US" sz="1200" dirty="0"/>
              <a:t>年度、</a:t>
            </a:r>
            <a:r>
              <a:rPr lang="en-US" altLang="ja-JP" sz="1200" dirty="0"/>
              <a:t>2017</a:t>
            </a:r>
            <a:r>
              <a:rPr lang="ja-JP" altLang="en-US" sz="1200" dirty="0"/>
              <a:t>年度は「いない</a:t>
            </a:r>
            <a:r>
              <a:rPr lang="en-US" altLang="ja-JP" sz="1200" dirty="0"/>
              <a:t>/</a:t>
            </a:r>
            <a:r>
              <a:rPr lang="ja-JP" altLang="en-US" sz="1200" dirty="0"/>
              <a:t>なし」の選択肢なし</a:t>
            </a:r>
            <a:endParaRPr kumimoji="1" lang="ja-JP" altLang="en-US" sz="1200" dirty="0"/>
          </a:p>
        </p:txBody>
      </p:sp>
      <p:graphicFrame>
        <p:nvGraphicFramePr>
          <p:cNvPr id="8" name="グラフ 7"/>
          <p:cNvGraphicFramePr>
            <a:graphicFrameLocks/>
          </p:cNvGraphicFramePr>
          <p:nvPr>
            <p:extLst>
              <p:ext uri="{D42A27DB-BD31-4B8C-83A1-F6EECF244321}">
                <p14:modId xmlns:p14="http://schemas.microsoft.com/office/powerpoint/2010/main" val="3161721531"/>
              </p:ext>
            </p:extLst>
          </p:nvPr>
        </p:nvGraphicFramePr>
        <p:xfrm>
          <a:off x="971227" y="4176290"/>
          <a:ext cx="7322715" cy="23941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グラフ 9"/>
          <p:cNvGraphicFramePr>
            <a:graphicFrameLocks/>
          </p:cNvGraphicFramePr>
          <p:nvPr>
            <p:extLst>
              <p:ext uri="{D42A27DB-BD31-4B8C-83A1-F6EECF244321}">
                <p14:modId xmlns:p14="http://schemas.microsoft.com/office/powerpoint/2010/main" val="3277254108"/>
              </p:ext>
            </p:extLst>
          </p:nvPr>
        </p:nvGraphicFramePr>
        <p:xfrm>
          <a:off x="971227" y="1509853"/>
          <a:ext cx="7322715" cy="246832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32223616"/>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256</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Q24.</a:t>
            </a:r>
            <a:r>
              <a:rPr lang="ja-JP" altLang="en-US" sz="2065" b="1" dirty="0">
                <a:latin typeface="MS UI Gothic" panose="020B0600070205080204" pitchFamily="50" charset="-128"/>
                <a:ea typeface="MS UI Gothic" panose="020B0600070205080204" pitchFamily="50" charset="-128"/>
              </a:rPr>
              <a:t>現在の技術者の人数に対する不足している技術者の割合（クロス集計）</a:t>
            </a:r>
          </a:p>
        </p:txBody>
      </p:sp>
      <p:sp>
        <p:nvSpPr>
          <p:cNvPr id="5" name="テキスト ボックス 4"/>
          <p:cNvSpPr txBox="1"/>
          <p:nvPr/>
        </p:nvSpPr>
        <p:spPr>
          <a:xfrm>
            <a:off x="515394" y="809824"/>
            <a:ext cx="9028230" cy="523220"/>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a:p>
            <a:r>
              <a:rPr lang="ja-JP" altLang="en-US" sz="1400" dirty="0"/>
              <a:t>クロス集計の軸：従業員数、</a:t>
            </a:r>
            <a:r>
              <a:rPr lang="en-US" altLang="ja-JP" sz="1400" dirty="0"/>
              <a:t>IoT</a:t>
            </a:r>
            <a:r>
              <a:rPr lang="ja-JP" altLang="en-US" sz="1400" dirty="0"/>
              <a:t>事業分野の有無、</a:t>
            </a:r>
            <a:r>
              <a:rPr lang="en-US" altLang="ja-JP" sz="1400" dirty="0"/>
              <a:t>AI</a:t>
            </a:r>
            <a:r>
              <a:rPr lang="ja-JP" altLang="en-US" sz="1400" dirty="0"/>
              <a:t>取り組みの有無、</a:t>
            </a:r>
            <a:r>
              <a:rPr lang="en-US" altLang="ja-JP" sz="1400" dirty="0"/>
              <a:t>DX</a:t>
            </a:r>
            <a:r>
              <a:rPr lang="ja-JP" altLang="en-US" sz="1400" dirty="0"/>
              <a:t>取り組みの有無</a:t>
            </a:r>
          </a:p>
        </p:txBody>
      </p:sp>
      <p:graphicFrame>
        <p:nvGraphicFramePr>
          <p:cNvPr id="6" name="グラフ 5"/>
          <p:cNvGraphicFramePr>
            <a:graphicFrameLocks/>
          </p:cNvGraphicFramePr>
          <p:nvPr>
            <p:extLst>
              <p:ext uri="{D42A27DB-BD31-4B8C-83A1-F6EECF244321}">
                <p14:modId xmlns:p14="http://schemas.microsoft.com/office/powerpoint/2010/main" val="1851565713"/>
              </p:ext>
            </p:extLst>
          </p:nvPr>
        </p:nvGraphicFramePr>
        <p:xfrm>
          <a:off x="971228" y="1474906"/>
          <a:ext cx="7704856" cy="57517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09815935"/>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257</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Q24.</a:t>
            </a:r>
            <a:r>
              <a:rPr lang="ja-JP" altLang="en-US" sz="2065" b="1" dirty="0">
                <a:latin typeface="MS UI Gothic" panose="020B0600070205080204" pitchFamily="50" charset="-128"/>
                <a:ea typeface="MS UI Gothic" panose="020B0600070205080204" pitchFamily="50" charset="-128"/>
              </a:rPr>
              <a:t>現在の技術者の人数に対する不足している技術者の割合（クロス集計）</a:t>
            </a:r>
          </a:p>
        </p:txBody>
      </p:sp>
      <p:sp>
        <p:nvSpPr>
          <p:cNvPr id="5" name="テキスト ボックス 4"/>
          <p:cNvSpPr txBox="1"/>
          <p:nvPr/>
        </p:nvSpPr>
        <p:spPr>
          <a:xfrm>
            <a:off x="483415" y="809824"/>
            <a:ext cx="9028230" cy="523220"/>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a:p>
            <a:r>
              <a:rPr lang="ja-JP" altLang="en-US" sz="1400" dirty="0"/>
              <a:t>クロス集計の軸：事業分野</a:t>
            </a:r>
          </a:p>
        </p:txBody>
      </p:sp>
      <p:graphicFrame>
        <p:nvGraphicFramePr>
          <p:cNvPr id="6" name="グラフ 5"/>
          <p:cNvGraphicFramePr>
            <a:graphicFrameLocks/>
          </p:cNvGraphicFramePr>
          <p:nvPr>
            <p:extLst>
              <p:ext uri="{D42A27DB-BD31-4B8C-83A1-F6EECF244321}">
                <p14:modId xmlns:p14="http://schemas.microsoft.com/office/powerpoint/2010/main" val="46769142"/>
              </p:ext>
            </p:extLst>
          </p:nvPr>
        </p:nvGraphicFramePr>
        <p:xfrm>
          <a:off x="971228" y="1333044"/>
          <a:ext cx="7704856" cy="28611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グラフ 7"/>
          <p:cNvGraphicFramePr>
            <a:graphicFrameLocks/>
          </p:cNvGraphicFramePr>
          <p:nvPr>
            <p:extLst>
              <p:ext uri="{D42A27DB-BD31-4B8C-83A1-F6EECF244321}">
                <p14:modId xmlns:p14="http://schemas.microsoft.com/office/powerpoint/2010/main" val="3840278564"/>
              </p:ext>
            </p:extLst>
          </p:nvPr>
        </p:nvGraphicFramePr>
        <p:xfrm>
          <a:off x="755204" y="4050184"/>
          <a:ext cx="7776864" cy="33301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90027787"/>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258</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Q24.</a:t>
            </a:r>
            <a:r>
              <a:rPr lang="ja-JP" altLang="en-US" sz="2065" b="1" dirty="0">
                <a:latin typeface="MS UI Gothic" panose="020B0600070205080204" pitchFamily="50" charset="-128"/>
                <a:ea typeface="MS UI Gothic" panose="020B0600070205080204" pitchFamily="50" charset="-128"/>
              </a:rPr>
              <a:t>現在の技術者の人数に対する不足している技術者の割合（クロス集計）</a:t>
            </a:r>
          </a:p>
        </p:txBody>
      </p:sp>
      <p:sp>
        <p:nvSpPr>
          <p:cNvPr id="5" name="テキスト ボックス 4"/>
          <p:cNvSpPr txBox="1"/>
          <p:nvPr/>
        </p:nvSpPr>
        <p:spPr>
          <a:xfrm>
            <a:off x="483415" y="809824"/>
            <a:ext cx="9028230" cy="523220"/>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a:p>
            <a:r>
              <a:rPr lang="ja-JP" altLang="en-US" sz="1400" dirty="0"/>
              <a:t>クロス集計の軸：地域</a:t>
            </a:r>
          </a:p>
        </p:txBody>
      </p:sp>
      <p:graphicFrame>
        <p:nvGraphicFramePr>
          <p:cNvPr id="6" name="グラフ 5"/>
          <p:cNvGraphicFramePr>
            <a:graphicFrameLocks/>
          </p:cNvGraphicFramePr>
          <p:nvPr>
            <p:extLst>
              <p:ext uri="{D42A27DB-BD31-4B8C-83A1-F6EECF244321}">
                <p14:modId xmlns:p14="http://schemas.microsoft.com/office/powerpoint/2010/main" val="3470575315"/>
              </p:ext>
            </p:extLst>
          </p:nvPr>
        </p:nvGraphicFramePr>
        <p:xfrm>
          <a:off x="1187252" y="1813719"/>
          <a:ext cx="8064896" cy="51804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125738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25</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07893"/>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Q3-2C.</a:t>
            </a:r>
            <a:r>
              <a:rPr lang="ja-JP" altLang="en-US" sz="2065" b="1" dirty="0">
                <a:latin typeface="MS UI Gothic" panose="020B0600070205080204" pitchFamily="50" charset="-128"/>
                <a:ea typeface="MS UI Gothic" panose="020B0600070205080204" pitchFamily="50" charset="-128"/>
              </a:rPr>
              <a:t>事業規模（全開発費）　業態区分別</a:t>
            </a:r>
          </a:p>
        </p:txBody>
      </p:sp>
      <p:sp>
        <p:nvSpPr>
          <p:cNvPr id="7" name="テキスト ボックス 6"/>
          <p:cNvSpPr txBox="1"/>
          <p:nvPr/>
        </p:nvSpPr>
        <p:spPr>
          <a:xfrm>
            <a:off x="515394" y="750100"/>
            <a:ext cx="9390226" cy="523220"/>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エンドユーザー、</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r>
              <a:rPr lang="en-US" altLang="ja-JP" sz="1400" dirty="0"/>
              <a:t>F.</a:t>
            </a:r>
            <a:r>
              <a:rPr lang="ja-JP" altLang="en-US" sz="1400" dirty="0"/>
              <a:t>その他</a:t>
            </a:r>
            <a:endParaRPr lang="en-US" altLang="ja-JP" sz="1400" dirty="0"/>
          </a:p>
          <a:p>
            <a:r>
              <a:rPr lang="ja-JP" altLang="en-US" sz="1400" dirty="0"/>
              <a:t>クロス集計の軸：組込み</a:t>
            </a:r>
            <a:r>
              <a:rPr lang="en-US" altLang="ja-JP" sz="1400" dirty="0"/>
              <a:t>/IoT</a:t>
            </a:r>
            <a:r>
              <a:rPr lang="ja-JP" altLang="en-US" sz="1400" dirty="0"/>
              <a:t>産業における主な位置づけ</a:t>
            </a:r>
          </a:p>
        </p:txBody>
      </p:sp>
      <p:graphicFrame>
        <p:nvGraphicFramePr>
          <p:cNvPr id="5" name="グラフ 4"/>
          <p:cNvGraphicFramePr>
            <a:graphicFrameLocks/>
          </p:cNvGraphicFramePr>
          <p:nvPr>
            <p:extLst>
              <p:ext uri="{D42A27DB-BD31-4B8C-83A1-F6EECF244321}">
                <p14:modId xmlns:p14="http://schemas.microsoft.com/office/powerpoint/2010/main" val="2679119506"/>
              </p:ext>
            </p:extLst>
          </p:nvPr>
        </p:nvGraphicFramePr>
        <p:xfrm>
          <a:off x="755204" y="1357676"/>
          <a:ext cx="8788419" cy="54288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00721931"/>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259</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883426"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Q25.</a:t>
            </a:r>
            <a:r>
              <a:rPr lang="ja-JP" altLang="en-US" sz="2000" b="1" dirty="0">
                <a:latin typeface="MS UI Gothic" panose="020B0600070205080204" pitchFamily="50" charset="-128"/>
                <a:ea typeface="MS UI Gothic" panose="020B0600070205080204" pitchFamily="50" charset="-128"/>
              </a:rPr>
              <a:t>新技術をキャッチアップできる技術者／レガシーな技術しか扱えない技術者の人数の割合</a:t>
            </a:r>
          </a:p>
        </p:txBody>
      </p:sp>
      <p:sp>
        <p:nvSpPr>
          <p:cNvPr id="5" name="テキスト ボックス 4"/>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エンドユーザー、</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r>
              <a:rPr lang="en-US" altLang="ja-JP" sz="1400" dirty="0"/>
              <a:t>F.</a:t>
            </a:r>
            <a:r>
              <a:rPr lang="ja-JP" altLang="en-US" sz="1400" dirty="0"/>
              <a:t>その他</a:t>
            </a:r>
            <a:endParaRPr lang="en-US" altLang="ja-JP" sz="1400" dirty="0"/>
          </a:p>
        </p:txBody>
      </p:sp>
      <p:graphicFrame>
        <p:nvGraphicFramePr>
          <p:cNvPr id="6" name="グラフ 5"/>
          <p:cNvGraphicFramePr>
            <a:graphicFrameLocks/>
          </p:cNvGraphicFramePr>
          <p:nvPr>
            <p:extLst>
              <p:ext uri="{D42A27DB-BD31-4B8C-83A1-F6EECF244321}">
                <p14:modId xmlns:p14="http://schemas.microsoft.com/office/powerpoint/2010/main" val="3826128769"/>
              </p:ext>
            </p:extLst>
          </p:nvPr>
        </p:nvGraphicFramePr>
        <p:xfrm>
          <a:off x="899221" y="1529904"/>
          <a:ext cx="8568952" cy="37652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41115625"/>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260</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883426" cy="400110"/>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Q25.</a:t>
            </a:r>
            <a:r>
              <a:rPr lang="ja-JP" altLang="en-US" sz="2000" b="1" dirty="0">
                <a:latin typeface="MS UI Gothic" panose="020B0600070205080204" pitchFamily="50" charset="-128"/>
                <a:ea typeface="MS UI Gothic" panose="020B0600070205080204" pitchFamily="50" charset="-128"/>
              </a:rPr>
              <a:t>新技術をキャッチアップできる技術者の割合</a:t>
            </a:r>
            <a:r>
              <a:rPr lang="zh-TW" altLang="en-US" sz="2000" b="1" dirty="0">
                <a:latin typeface="MS UI Gothic" panose="020B0600070205080204" pitchFamily="50" charset="-128"/>
                <a:ea typeface="MS UI Gothic" panose="020B0600070205080204" pitchFamily="50" charset="-128"/>
              </a:rPr>
              <a:t>　業態区分別</a:t>
            </a:r>
            <a:endParaRPr lang="ja-JP" altLang="en-US" sz="2000" b="1" dirty="0">
              <a:latin typeface="MS UI Gothic" panose="020B0600070205080204" pitchFamily="50" charset="-128"/>
              <a:ea typeface="MS UI Gothic" panose="020B0600070205080204" pitchFamily="50" charset="-128"/>
            </a:endParaRPr>
          </a:p>
        </p:txBody>
      </p:sp>
      <p:sp>
        <p:nvSpPr>
          <p:cNvPr id="5" name="テキスト ボックス 4"/>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エンドユーザー、</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r>
              <a:rPr lang="en-US" altLang="ja-JP" sz="1400" dirty="0"/>
              <a:t>F.</a:t>
            </a:r>
            <a:r>
              <a:rPr lang="ja-JP" altLang="en-US" sz="1400" dirty="0"/>
              <a:t>その他</a:t>
            </a:r>
            <a:endParaRPr lang="en-US" altLang="ja-JP" sz="1400" dirty="0"/>
          </a:p>
        </p:txBody>
      </p:sp>
      <p:graphicFrame>
        <p:nvGraphicFramePr>
          <p:cNvPr id="6" name="グラフ 5"/>
          <p:cNvGraphicFramePr>
            <a:graphicFrameLocks/>
          </p:cNvGraphicFramePr>
          <p:nvPr>
            <p:extLst>
              <p:ext uri="{D42A27DB-BD31-4B8C-83A1-F6EECF244321}">
                <p14:modId xmlns:p14="http://schemas.microsoft.com/office/powerpoint/2010/main" val="1655478065"/>
              </p:ext>
            </p:extLst>
          </p:nvPr>
        </p:nvGraphicFramePr>
        <p:xfrm>
          <a:off x="1419459" y="1142533"/>
          <a:ext cx="7600482" cy="50952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37719736"/>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261</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07893"/>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Q25.</a:t>
            </a:r>
            <a:r>
              <a:rPr lang="ja-JP" altLang="en-US" sz="2065" b="1" dirty="0">
                <a:latin typeface="MS UI Gothic" panose="020B0600070205080204" pitchFamily="50" charset="-128"/>
                <a:ea typeface="MS UI Gothic" panose="020B0600070205080204" pitchFamily="50" charset="-128"/>
              </a:rPr>
              <a:t>レガシーな技術しか扱えない技術者の割合</a:t>
            </a:r>
            <a:r>
              <a:rPr lang="zh-TW" altLang="en-US" sz="2065" b="1" dirty="0">
                <a:latin typeface="MS UI Gothic" panose="020B0600070205080204" pitchFamily="50" charset="-128"/>
                <a:ea typeface="MS UI Gothic" panose="020B0600070205080204" pitchFamily="50" charset="-128"/>
              </a:rPr>
              <a:t>　業態区分別</a:t>
            </a:r>
            <a:endParaRPr lang="ja-JP" altLang="en-US" sz="2065" b="1" dirty="0">
              <a:latin typeface="MS UI Gothic" panose="020B0600070205080204" pitchFamily="50" charset="-128"/>
              <a:ea typeface="MS UI Gothic" panose="020B0600070205080204" pitchFamily="50" charset="-128"/>
            </a:endParaRPr>
          </a:p>
        </p:txBody>
      </p:sp>
      <p:sp>
        <p:nvSpPr>
          <p:cNvPr id="5" name="テキスト ボックス 4"/>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エンドユーザー、</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r>
              <a:rPr lang="en-US" altLang="ja-JP" sz="1400" dirty="0"/>
              <a:t>F.</a:t>
            </a:r>
            <a:r>
              <a:rPr lang="ja-JP" altLang="en-US" sz="1400" dirty="0"/>
              <a:t>その他</a:t>
            </a:r>
            <a:endParaRPr lang="en-US" altLang="ja-JP" sz="1400" dirty="0"/>
          </a:p>
        </p:txBody>
      </p:sp>
      <p:graphicFrame>
        <p:nvGraphicFramePr>
          <p:cNvPr id="6" name="グラフ 5"/>
          <p:cNvGraphicFramePr>
            <a:graphicFrameLocks/>
          </p:cNvGraphicFramePr>
          <p:nvPr>
            <p:extLst>
              <p:ext uri="{D42A27DB-BD31-4B8C-83A1-F6EECF244321}">
                <p14:modId xmlns:p14="http://schemas.microsoft.com/office/powerpoint/2010/main" val="3230568125"/>
              </p:ext>
            </p:extLst>
          </p:nvPr>
        </p:nvGraphicFramePr>
        <p:xfrm>
          <a:off x="1441684" y="1128472"/>
          <a:ext cx="7556031" cy="51233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63082359"/>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262</a:t>
            </a:fld>
            <a:endParaRPr lang="ja-JP" altLang="en-US"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526462" y="964154"/>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エンドユーザー、</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p:txBody>
      </p:sp>
      <p:sp>
        <p:nvSpPr>
          <p:cNvPr id="7" name="テキスト ボックス 6"/>
          <p:cNvSpPr txBox="1"/>
          <p:nvPr/>
        </p:nvSpPr>
        <p:spPr>
          <a:xfrm>
            <a:off x="515394" y="257851"/>
            <a:ext cx="9401294" cy="646331"/>
          </a:xfrm>
          <a:prstGeom prst="rect">
            <a:avLst/>
          </a:prstGeom>
          <a:noFill/>
        </p:spPr>
        <p:txBody>
          <a:bodyPr wrap="square" rtlCol="0">
            <a:spAutoFit/>
          </a:bodyPr>
          <a:lstStyle/>
          <a:p>
            <a:r>
              <a:rPr lang="en-US" altLang="ja-JP" sz="1800" b="1" dirty="0">
                <a:latin typeface="MS UI Gothic" panose="020B0600070205080204" pitchFamily="50" charset="-128"/>
                <a:ea typeface="MS UI Gothic" panose="020B0600070205080204" pitchFamily="50" charset="-128"/>
              </a:rPr>
              <a:t>Q25.</a:t>
            </a:r>
            <a:r>
              <a:rPr lang="ja-JP" altLang="en-US" sz="1800" b="1" dirty="0">
                <a:latin typeface="MS UI Gothic" panose="020B0600070205080204" pitchFamily="50" charset="-128"/>
                <a:ea typeface="MS UI Gothic" panose="020B0600070205080204" pitchFamily="50" charset="-128"/>
              </a:rPr>
              <a:t>新技術をキャッチアップできる技術者／レガシーな技術しか扱えない技術者の人数の割合</a:t>
            </a:r>
            <a:endParaRPr lang="en-US" altLang="ja-JP" sz="1800" b="1" dirty="0">
              <a:latin typeface="MS UI Gothic" panose="020B0600070205080204" pitchFamily="50" charset="-128"/>
              <a:ea typeface="MS UI Gothic" panose="020B0600070205080204" pitchFamily="50" charset="-128"/>
            </a:endParaRPr>
          </a:p>
          <a:p>
            <a:r>
              <a:rPr lang="ja-JP" altLang="en-US" sz="1800" b="1" dirty="0">
                <a:latin typeface="MS UI Gothic" panose="020B0600070205080204" pitchFamily="50" charset="-128"/>
                <a:ea typeface="MS UI Gothic" panose="020B0600070205080204" pitchFamily="50" charset="-128"/>
              </a:rPr>
              <a:t>　　　　　</a:t>
            </a:r>
            <a:r>
              <a:rPr lang="zh-TW" altLang="en-US" sz="1800" b="1" dirty="0">
                <a:latin typeface="MS UI Gothic" panose="020B0600070205080204" pitchFamily="50" charset="-128"/>
                <a:ea typeface="MS UI Gothic" panose="020B0600070205080204" pitchFamily="50" charset="-128"/>
              </a:rPr>
              <a:t>　産業構造区分別</a:t>
            </a:r>
            <a:endParaRPr lang="ja-JP" altLang="en-US" sz="1800" b="1" dirty="0">
              <a:latin typeface="MS UI Gothic" panose="020B0600070205080204" pitchFamily="50" charset="-128"/>
              <a:ea typeface="MS UI Gothic" panose="020B0600070205080204" pitchFamily="50" charset="-128"/>
            </a:endParaRPr>
          </a:p>
        </p:txBody>
      </p:sp>
      <p:graphicFrame>
        <p:nvGraphicFramePr>
          <p:cNvPr id="8" name="グラフ 7"/>
          <p:cNvGraphicFramePr>
            <a:graphicFrameLocks/>
          </p:cNvGraphicFramePr>
          <p:nvPr>
            <p:extLst>
              <p:ext uri="{D42A27DB-BD31-4B8C-83A1-F6EECF244321}">
                <p14:modId xmlns:p14="http://schemas.microsoft.com/office/powerpoint/2010/main" val="1124692854"/>
              </p:ext>
            </p:extLst>
          </p:nvPr>
        </p:nvGraphicFramePr>
        <p:xfrm>
          <a:off x="1403276" y="2089194"/>
          <a:ext cx="7200800" cy="44092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82058751"/>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263</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390226" cy="677108"/>
          </a:xfrm>
          <a:prstGeom prst="rect">
            <a:avLst/>
          </a:prstGeom>
          <a:noFill/>
        </p:spPr>
        <p:txBody>
          <a:bodyPr wrap="square" rtlCol="0">
            <a:spAutoFit/>
          </a:bodyPr>
          <a:lstStyle/>
          <a:p>
            <a:r>
              <a:rPr lang="en-US" altLang="ja-JP" sz="1900" b="1" dirty="0">
                <a:latin typeface="MS UI Gothic" panose="020B0600070205080204" pitchFamily="50" charset="-128"/>
                <a:ea typeface="MS UI Gothic" panose="020B0600070205080204" pitchFamily="50" charset="-128"/>
              </a:rPr>
              <a:t>Q25.</a:t>
            </a:r>
            <a:r>
              <a:rPr lang="ja-JP" altLang="en-US" sz="1900" b="1" dirty="0">
                <a:latin typeface="MS UI Gothic" panose="020B0600070205080204" pitchFamily="50" charset="-128"/>
                <a:ea typeface="MS UI Gothic" panose="020B0600070205080204" pitchFamily="50" charset="-128"/>
              </a:rPr>
              <a:t>新技術をキャッチアップできる技術者／レガシーな技術しか扱えない技術者の人数の割合　　　</a:t>
            </a:r>
            <a:endParaRPr lang="en-US" altLang="ja-JP" sz="1900" b="1" dirty="0">
              <a:latin typeface="MS UI Gothic" panose="020B0600070205080204" pitchFamily="50" charset="-128"/>
              <a:ea typeface="MS UI Gothic" panose="020B0600070205080204" pitchFamily="50" charset="-128"/>
            </a:endParaRPr>
          </a:p>
          <a:p>
            <a:r>
              <a:rPr lang="ja-JP" altLang="en-US" sz="1900" b="1" dirty="0">
                <a:latin typeface="MS UI Gothic" panose="020B0600070205080204" pitchFamily="50" charset="-128"/>
                <a:ea typeface="MS UI Gothic" panose="020B0600070205080204" pitchFamily="50" charset="-128"/>
              </a:rPr>
              <a:t>　　　　（経年比較）</a:t>
            </a:r>
          </a:p>
        </p:txBody>
      </p:sp>
      <p:sp>
        <p:nvSpPr>
          <p:cNvPr id="5" name="テキスト ボックス 4"/>
          <p:cNvSpPr txBox="1"/>
          <p:nvPr/>
        </p:nvSpPr>
        <p:spPr>
          <a:xfrm>
            <a:off x="515394" y="1064546"/>
            <a:ext cx="9028230" cy="319318"/>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p>
        </p:txBody>
      </p:sp>
      <p:graphicFrame>
        <p:nvGraphicFramePr>
          <p:cNvPr id="7" name="グラフ 6"/>
          <p:cNvGraphicFramePr>
            <a:graphicFrameLocks/>
          </p:cNvGraphicFramePr>
          <p:nvPr>
            <p:extLst>
              <p:ext uri="{D42A27DB-BD31-4B8C-83A1-F6EECF244321}">
                <p14:modId xmlns:p14="http://schemas.microsoft.com/office/powerpoint/2010/main" val="4126423103"/>
              </p:ext>
            </p:extLst>
          </p:nvPr>
        </p:nvGraphicFramePr>
        <p:xfrm>
          <a:off x="1314450" y="1832769"/>
          <a:ext cx="7810500" cy="44496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67617843"/>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264</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390226" cy="646331"/>
          </a:xfrm>
          <a:prstGeom prst="rect">
            <a:avLst/>
          </a:prstGeom>
          <a:noFill/>
        </p:spPr>
        <p:txBody>
          <a:bodyPr wrap="square" rtlCol="0">
            <a:spAutoFit/>
          </a:bodyPr>
          <a:lstStyle/>
          <a:p>
            <a:r>
              <a:rPr lang="en-US" altLang="ja-JP" sz="1800" b="1" dirty="0">
                <a:latin typeface="MS UI Gothic" panose="020B0600070205080204" pitchFamily="50" charset="-128"/>
                <a:ea typeface="MS UI Gothic" panose="020B0600070205080204" pitchFamily="50" charset="-128"/>
              </a:rPr>
              <a:t>Q25.</a:t>
            </a:r>
            <a:r>
              <a:rPr lang="ja-JP" altLang="en-US" sz="1800" b="1" dirty="0">
                <a:latin typeface="MS UI Gothic" panose="020B0600070205080204" pitchFamily="50" charset="-128"/>
                <a:ea typeface="MS UI Gothic" panose="020B0600070205080204" pitchFamily="50" charset="-128"/>
              </a:rPr>
              <a:t>新技術をキャッチアップできる技術者／レガシーな技術しか扱えない技術者の人数の割合</a:t>
            </a:r>
            <a:endParaRPr lang="en-US" altLang="ja-JP" sz="1800" b="1" dirty="0">
              <a:latin typeface="MS UI Gothic" panose="020B0600070205080204" pitchFamily="50" charset="-128"/>
              <a:ea typeface="MS UI Gothic" panose="020B0600070205080204" pitchFamily="50" charset="-128"/>
            </a:endParaRPr>
          </a:p>
          <a:p>
            <a:r>
              <a:rPr lang="ja-JP" altLang="en-US" sz="1800" b="1" dirty="0">
                <a:latin typeface="MS UI Gothic" panose="020B0600070205080204" pitchFamily="50" charset="-128"/>
                <a:ea typeface="MS UI Gothic" panose="020B0600070205080204" pitchFamily="50" charset="-128"/>
              </a:rPr>
              <a:t>　　　（クロス集計）</a:t>
            </a:r>
          </a:p>
        </p:txBody>
      </p:sp>
      <p:sp>
        <p:nvSpPr>
          <p:cNvPr id="5" name="テキスト ボックス 4"/>
          <p:cNvSpPr txBox="1"/>
          <p:nvPr/>
        </p:nvSpPr>
        <p:spPr>
          <a:xfrm>
            <a:off x="515394" y="919571"/>
            <a:ext cx="9028230" cy="523220"/>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a:p>
            <a:r>
              <a:rPr lang="ja-JP" altLang="en-US" sz="1400" dirty="0"/>
              <a:t>クロス集計の軸：従業員数、</a:t>
            </a:r>
            <a:r>
              <a:rPr lang="en-US" altLang="ja-JP" sz="1400" dirty="0"/>
              <a:t>IoT</a:t>
            </a:r>
            <a:r>
              <a:rPr lang="ja-JP" altLang="en-US" sz="1400" dirty="0"/>
              <a:t>事業分野の有無、</a:t>
            </a:r>
            <a:r>
              <a:rPr lang="en-US" altLang="ja-JP" sz="1400" dirty="0"/>
              <a:t>AI</a:t>
            </a:r>
            <a:r>
              <a:rPr lang="ja-JP" altLang="en-US" sz="1400" dirty="0"/>
              <a:t>取り組みの有無、</a:t>
            </a:r>
            <a:r>
              <a:rPr lang="en-US" altLang="ja-JP" sz="1400" dirty="0"/>
              <a:t>DX</a:t>
            </a:r>
            <a:r>
              <a:rPr lang="ja-JP" altLang="en-US" sz="1400" dirty="0"/>
              <a:t>取り組みの有無</a:t>
            </a:r>
          </a:p>
        </p:txBody>
      </p:sp>
      <p:graphicFrame>
        <p:nvGraphicFramePr>
          <p:cNvPr id="8" name="グラフ 7"/>
          <p:cNvGraphicFramePr>
            <a:graphicFrameLocks/>
          </p:cNvGraphicFramePr>
          <p:nvPr>
            <p:extLst>
              <p:ext uri="{D42A27DB-BD31-4B8C-83A1-F6EECF244321}">
                <p14:modId xmlns:p14="http://schemas.microsoft.com/office/powerpoint/2010/main" val="1602744840"/>
              </p:ext>
            </p:extLst>
          </p:nvPr>
        </p:nvGraphicFramePr>
        <p:xfrm>
          <a:off x="1249289" y="1529904"/>
          <a:ext cx="7560440" cy="30216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グラフ 8"/>
          <p:cNvGraphicFramePr>
            <a:graphicFrameLocks/>
          </p:cNvGraphicFramePr>
          <p:nvPr>
            <p:extLst>
              <p:ext uri="{D42A27DB-BD31-4B8C-83A1-F6EECF244321}">
                <p14:modId xmlns:p14="http://schemas.microsoft.com/office/powerpoint/2010/main" val="3232911944"/>
              </p:ext>
            </p:extLst>
          </p:nvPr>
        </p:nvGraphicFramePr>
        <p:xfrm>
          <a:off x="755204" y="4338216"/>
          <a:ext cx="8054525" cy="302968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06623857"/>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265</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07893"/>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Q26.</a:t>
            </a:r>
            <a:r>
              <a:rPr lang="ja-JP" altLang="en-US" sz="2065" b="1" dirty="0">
                <a:latin typeface="MS UI Gothic" panose="020B0600070205080204" pitchFamily="50" charset="-128"/>
                <a:ea typeface="MS UI Gothic" panose="020B0600070205080204" pitchFamily="50" charset="-128"/>
              </a:rPr>
              <a:t>現在不足している人材、将来不足が想定される人材</a:t>
            </a:r>
          </a:p>
        </p:txBody>
      </p:sp>
      <p:sp>
        <p:nvSpPr>
          <p:cNvPr id="5" name="テキスト ボックス 4"/>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エンドユーザー、</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r>
              <a:rPr lang="en-US" altLang="ja-JP" sz="1400" dirty="0"/>
              <a:t>F.</a:t>
            </a:r>
            <a:r>
              <a:rPr lang="ja-JP" altLang="en-US" sz="1400" dirty="0"/>
              <a:t>その他</a:t>
            </a:r>
            <a:endParaRPr lang="en-US" altLang="ja-JP" sz="1400" dirty="0"/>
          </a:p>
        </p:txBody>
      </p:sp>
      <p:graphicFrame>
        <p:nvGraphicFramePr>
          <p:cNvPr id="9" name="グラフ 8"/>
          <p:cNvGraphicFramePr>
            <a:graphicFrameLocks/>
          </p:cNvGraphicFramePr>
          <p:nvPr>
            <p:extLst>
              <p:ext uri="{D42A27DB-BD31-4B8C-83A1-F6EECF244321}">
                <p14:modId xmlns:p14="http://schemas.microsoft.com/office/powerpoint/2010/main" val="2095035595"/>
              </p:ext>
            </p:extLst>
          </p:nvPr>
        </p:nvGraphicFramePr>
        <p:xfrm>
          <a:off x="4211588" y="1457896"/>
          <a:ext cx="4680000" cy="540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グラフ 9"/>
          <p:cNvGraphicFramePr>
            <a:graphicFrameLocks/>
          </p:cNvGraphicFramePr>
          <p:nvPr>
            <p:extLst>
              <p:ext uri="{D42A27DB-BD31-4B8C-83A1-F6EECF244321}">
                <p14:modId xmlns:p14="http://schemas.microsoft.com/office/powerpoint/2010/main" val="1239455353"/>
              </p:ext>
            </p:extLst>
          </p:nvPr>
        </p:nvGraphicFramePr>
        <p:xfrm>
          <a:off x="1547292" y="1457896"/>
          <a:ext cx="2677810" cy="540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41142110"/>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266</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528842"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Q26.</a:t>
            </a:r>
            <a:r>
              <a:rPr lang="ja-JP" altLang="en-US" sz="2065" b="1" dirty="0">
                <a:latin typeface="MS UI Gothic" panose="020B0600070205080204" pitchFamily="50" charset="-128"/>
                <a:ea typeface="MS UI Gothic" panose="020B0600070205080204" pitchFamily="50" charset="-128"/>
              </a:rPr>
              <a:t>現在不足している人材、将来不足が想定される人材</a:t>
            </a:r>
            <a:r>
              <a:rPr lang="zh-TW" altLang="en-US" sz="2065" b="1" dirty="0">
                <a:latin typeface="MS UI Gothic" panose="020B0600070205080204" pitchFamily="50" charset="-128"/>
                <a:ea typeface="MS UI Gothic" panose="020B0600070205080204" pitchFamily="50" charset="-128"/>
              </a:rPr>
              <a:t>　産業構造区分別</a:t>
            </a:r>
            <a:endParaRPr lang="ja-JP" altLang="en-US" sz="2065" b="1" dirty="0">
              <a:latin typeface="MS UI Gothic" panose="020B0600070205080204" pitchFamily="50" charset="-128"/>
              <a:ea typeface="MS UI Gothic" panose="020B0600070205080204" pitchFamily="50" charset="-128"/>
            </a:endParaRPr>
          </a:p>
        </p:txBody>
      </p:sp>
      <p:sp>
        <p:nvSpPr>
          <p:cNvPr id="6" name="テキスト ボックス 5"/>
          <p:cNvSpPr txBox="1"/>
          <p:nvPr/>
        </p:nvSpPr>
        <p:spPr>
          <a:xfrm>
            <a:off x="515394" y="750100"/>
            <a:ext cx="9390226" cy="738664"/>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エンドユーザー、</a:t>
            </a:r>
            <a:r>
              <a:rPr lang="en-US" altLang="ja-JP" sz="1400" dirty="0"/>
              <a:t> 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a:p>
            <a:r>
              <a:rPr lang="ja-JP" altLang="en-US" sz="1400" dirty="0"/>
              <a:t>集計方法：「</a:t>
            </a:r>
            <a:r>
              <a:rPr lang="en-US" altLang="ja-JP" sz="1400" dirty="0"/>
              <a:t>1</a:t>
            </a:r>
            <a:r>
              <a:rPr lang="ja-JP" altLang="en-US" sz="1400" dirty="0"/>
              <a:t>番目」で選択された数が多かった上位</a:t>
            </a:r>
            <a:r>
              <a:rPr lang="en-US" altLang="ja-JP" sz="1400" dirty="0"/>
              <a:t>6</a:t>
            </a:r>
            <a:r>
              <a:rPr lang="ja-JP" altLang="en-US" sz="1400" dirty="0"/>
              <a:t>項目を表示</a:t>
            </a:r>
            <a:endParaRPr lang="en-US" altLang="ja-JP" sz="1400" dirty="0"/>
          </a:p>
          <a:p>
            <a:r>
              <a:rPr lang="en-US" altLang="ja-JP" sz="1400" dirty="0"/>
              <a:t>※</a:t>
            </a:r>
            <a:r>
              <a:rPr lang="ja-JP" altLang="en-US" sz="1400" dirty="0"/>
              <a:t>全体の集計で、当てはまり順の</a:t>
            </a:r>
            <a:r>
              <a:rPr lang="en-US" altLang="ja-JP" sz="1400" dirty="0"/>
              <a:t>1</a:t>
            </a:r>
            <a:r>
              <a:rPr lang="ja-JP" altLang="en-US" sz="1400" dirty="0"/>
              <a:t>番目として回答された件数が多い順に表示（数字は順位を表す）</a:t>
            </a:r>
            <a:endParaRPr lang="en-US" altLang="ja-JP" sz="1400" dirty="0"/>
          </a:p>
        </p:txBody>
      </p:sp>
      <p:sp>
        <p:nvSpPr>
          <p:cNvPr id="3" name="テキスト ボックス 2"/>
          <p:cNvSpPr txBox="1"/>
          <p:nvPr/>
        </p:nvSpPr>
        <p:spPr>
          <a:xfrm>
            <a:off x="1619300" y="1570901"/>
            <a:ext cx="1587294" cy="276999"/>
          </a:xfrm>
          <a:prstGeom prst="rect">
            <a:avLst/>
          </a:prstGeom>
          <a:noFill/>
        </p:spPr>
        <p:txBody>
          <a:bodyPr wrap="none" rtlCol="0">
            <a:spAutoFit/>
          </a:bodyPr>
          <a:lstStyle/>
          <a:p>
            <a:r>
              <a:rPr lang="ja-JP" altLang="en-US" sz="1200" b="1" dirty="0">
                <a:latin typeface="MS UI Gothic" panose="020B0600070205080204" pitchFamily="50" charset="-128"/>
                <a:ea typeface="MS UI Gothic" panose="020B0600070205080204" pitchFamily="50" charset="-128"/>
              </a:rPr>
              <a:t>現在不足している人材</a:t>
            </a:r>
            <a:endParaRPr kumimoji="1" lang="ja-JP" altLang="en-US" sz="1200" dirty="0"/>
          </a:p>
        </p:txBody>
      </p:sp>
      <p:sp>
        <p:nvSpPr>
          <p:cNvPr id="11" name="テキスト ボックス 10"/>
          <p:cNvSpPr txBox="1"/>
          <p:nvPr/>
        </p:nvSpPr>
        <p:spPr>
          <a:xfrm>
            <a:off x="6515844" y="1570901"/>
            <a:ext cx="1978427" cy="276999"/>
          </a:xfrm>
          <a:prstGeom prst="rect">
            <a:avLst/>
          </a:prstGeom>
          <a:noFill/>
        </p:spPr>
        <p:txBody>
          <a:bodyPr wrap="none" rtlCol="0">
            <a:spAutoFit/>
          </a:bodyPr>
          <a:lstStyle/>
          <a:p>
            <a:r>
              <a:rPr lang="ja-JP" altLang="en-US" sz="1200" b="1" dirty="0">
                <a:latin typeface="MS UI Gothic" panose="020B0600070205080204" pitchFamily="50" charset="-128"/>
                <a:ea typeface="MS UI Gothic" panose="020B0600070205080204" pitchFamily="50" charset="-128"/>
              </a:rPr>
              <a:t>将来不足が想定される人材</a:t>
            </a:r>
            <a:endParaRPr kumimoji="1" lang="ja-JP" altLang="en-US" sz="1200" dirty="0"/>
          </a:p>
        </p:txBody>
      </p:sp>
      <p:graphicFrame>
        <p:nvGraphicFramePr>
          <p:cNvPr id="9" name="グラフ 8"/>
          <p:cNvGraphicFramePr>
            <a:graphicFrameLocks/>
          </p:cNvGraphicFramePr>
          <p:nvPr>
            <p:extLst>
              <p:ext uri="{D42A27DB-BD31-4B8C-83A1-F6EECF244321}">
                <p14:modId xmlns:p14="http://schemas.microsoft.com/office/powerpoint/2010/main" val="3880027127"/>
              </p:ext>
            </p:extLst>
          </p:nvPr>
        </p:nvGraphicFramePr>
        <p:xfrm>
          <a:off x="894284" y="1847900"/>
          <a:ext cx="3739016" cy="53186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グラフ 11"/>
          <p:cNvGraphicFramePr>
            <a:graphicFrameLocks/>
          </p:cNvGraphicFramePr>
          <p:nvPr>
            <p:extLst>
              <p:ext uri="{D42A27DB-BD31-4B8C-83A1-F6EECF244321}">
                <p14:modId xmlns:p14="http://schemas.microsoft.com/office/powerpoint/2010/main" val="1051972366"/>
              </p:ext>
            </p:extLst>
          </p:nvPr>
        </p:nvGraphicFramePr>
        <p:xfrm>
          <a:off x="4715644" y="1877272"/>
          <a:ext cx="4392488" cy="521311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40888267"/>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267</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72789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Q26.</a:t>
            </a:r>
            <a:r>
              <a:rPr lang="ja-JP" altLang="en-US" sz="2065" b="1" dirty="0">
                <a:latin typeface="MS UI Gothic" panose="020B0600070205080204" pitchFamily="50" charset="-128"/>
                <a:ea typeface="MS UI Gothic" panose="020B0600070205080204" pitchFamily="50" charset="-128"/>
              </a:rPr>
              <a:t>現在不足している人材、将来不足が想定される人材（対比、</a:t>
            </a:r>
            <a:r>
              <a:rPr lang="en-US" altLang="ja-JP" sz="2065" b="1" dirty="0">
                <a:latin typeface="MS UI Gothic" panose="020B0600070205080204" pitchFamily="50" charset="-128"/>
                <a:ea typeface="MS UI Gothic" panose="020B0600070205080204" pitchFamily="50" charset="-128"/>
              </a:rPr>
              <a:t>1</a:t>
            </a:r>
            <a:r>
              <a:rPr lang="ja-JP" altLang="en-US" sz="2065" b="1" dirty="0">
                <a:latin typeface="MS UI Gothic" panose="020B0600070205080204" pitchFamily="50" charset="-128"/>
                <a:ea typeface="MS UI Gothic" panose="020B0600070205080204" pitchFamily="50" charset="-128"/>
              </a:rPr>
              <a:t>～</a:t>
            </a:r>
            <a:r>
              <a:rPr lang="en-US" altLang="ja-JP" sz="2065" b="1" dirty="0">
                <a:latin typeface="MS UI Gothic" panose="020B0600070205080204" pitchFamily="50" charset="-128"/>
                <a:ea typeface="MS UI Gothic" panose="020B0600070205080204" pitchFamily="50" charset="-128"/>
              </a:rPr>
              <a:t>3</a:t>
            </a:r>
            <a:r>
              <a:rPr lang="ja-JP" altLang="en-US" sz="2065" b="1" dirty="0">
                <a:latin typeface="MS UI Gothic" panose="020B0600070205080204" pitchFamily="50" charset="-128"/>
                <a:ea typeface="MS UI Gothic" panose="020B0600070205080204" pitchFamily="50" charset="-128"/>
              </a:rPr>
              <a:t>番目までの合計で経年比較）</a:t>
            </a:r>
          </a:p>
        </p:txBody>
      </p:sp>
      <p:sp>
        <p:nvSpPr>
          <p:cNvPr id="5" name="テキスト ボックス 4"/>
          <p:cNvSpPr txBox="1"/>
          <p:nvPr/>
        </p:nvSpPr>
        <p:spPr>
          <a:xfrm>
            <a:off x="515394" y="980013"/>
            <a:ext cx="9028230" cy="319318"/>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p>
        </p:txBody>
      </p:sp>
      <p:graphicFrame>
        <p:nvGraphicFramePr>
          <p:cNvPr id="6" name="グラフ 5"/>
          <p:cNvGraphicFramePr>
            <a:graphicFrameLocks/>
          </p:cNvGraphicFramePr>
          <p:nvPr>
            <p:extLst>
              <p:ext uri="{D42A27DB-BD31-4B8C-83A1-F6EECF244321}">
                <p14:modId xmlns:p14="http://schemas.microsoft.com/office/powerpoint/2010/main" val="1074263037"/>
              </p:ext>
            </p:extLst>
          </p:nvPr>
        </p:nvGraphicFramePr>
        <p:xfrm>
          <a:off x="395164" y="1441656"/>
          <a:ext cx="4968552" cy="58126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グラフ 6"/>
          <p:cNvGraphicFramePr>
            <a:graphicFrameLocks/>
          </p:cNvGraphicFramePr>
          <p:nvPr>
            <p:extLst>
              <p:ext uri="{D42A27DB-BD31-4B8C-83A1-F6EECF244321}">
                <p14:modId xmlns:p14="http://schemas.microsoft.com/office/powerpoint/2010/main" val="1459293962"/>
              </p:ext>
            </p:extLst>
          </p:nvPr>
        </p:nvGraphicFramePr>
        <p:xfrm>
          <a:off x="5363716" y="1395571"/>
          <a:ext cx="4563940" cy="58587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52159752"/>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268</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Q26.</a:t>
            </a:r>
            <a:r>
              <a:rPr lang="ja-JP" altLang="en-US" sz="2065" b="1" dirty="0">
                <a:latin typeface="MS UI Gothic" panose="020B0600070205080204" pitchFamily="50" charset="-128"/>
                <a:ea typeface="MS UI Gothic" panose="020B0600070205080204" pitchFamily="50" charset="-128"/>
              </a:rPr>
              <a:t>現在不足している人材、将来不足が想定される人材（対比、クロス集計）</a:t>
            </a:r>
          </a:p>
        </p:txBody>
      </p:sp>
      <p:sp>
        <p:nvSpPr>
          <p:cNvPr id="5" name="テキスト ボックス 4"/>
          <p:cNvSpPr txBox="1"/>
          <p:nvPr/>
        </p:nvSpPr>
        <p:spPr>
          <a:xfrm>
            <a:off x="515394" y="750100"/>
            <a:ext cx="9028230" cy="523220"/>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a:p>
            <a:r>
              <a:rPr lang="ja-JP" altLang="en-US" sz="1400" dirty="0"/>
              <a:t>クロス集計の軸：従業員数</a:t>
            </a:r>
          </a:p>
        </p:txBody>
      </p:sp>
      <p:graphicFrame>
        <p:nvGraphicFramePr>
          <p:cNvPr id="8" name="グラフ 7"/>
          <p:cNvGraphicFramePr>
            <a:graphicFrameLocks/>
          </p:cNvGraphicFramePr>
          <p:nvPr>
            <p:extLst>
              <p:ext uri="{D42A27DB-BD31-4B8C-83A1-F6EECF244321}">
                <p14:modId xmlns:p14="http://schemas.microsoft.com/office/powerpoint/2010/main" val="2781357088"/>
              </p:ext>
            </p:extLst>
          </p:nvPr>
        </p:nvGraphicFramePr>
        <p:xfrm>
          <a:off x="755204" y="1273320"/>
          <a:ext cx="4369753" cy="6023424"/>
        </p:xfrm>
        <a:graphic>
          <a:graphicData uri="http://schemas.openxmlformats.org/drawingml/2006/chart">
            <c:chart xmlns:c="http://schemas.openxmlformats.org/drawingml/2006/chart" xmlns:r="http://schemas.openxmlformats.org/officeDocument/2006/relationships" r:id="rId3"/>
          </a:graphicData>
        </a:graphic>
      </p:graphicFrame>
      <p:pic>
        <p:nvPicPr>
          <p:cNvPr id="3" name="図 2"/>
          <p:cNvPicPr>
            <a:picLocks noChangeAspect="1"/>
          </p:cNvPicPr>
          <p:nvPr/>
        </p:nvPicPr>
        <p:blipFill>
          <a:blip r:embed="rId4"/>
          <a:stretch>
            <a:fillRect/>
          </a:stretch>
        </p:blipFill>
        <p:spPr>
          <a:xfrm>
            <a:off x="3198533" y="5706368"/>
            <a:ext cx="1733136" cy="1158000"/>
          </a:xfrm>
          <a:prstGeom prst="rect">
            <a:avLst/>
          </a:prstGeom>
        </p:spPr>
      </p:pic>
      <p:graphicFrame>
        <p:nvGraphicFramePr>
          <p:cNvPr id="10" name="グラフ 9"/>
          <p:cNvGraphicFramePr>
            <a:graphicFrameLocks/>
          </p:cNvGraphicFramePr>
          <p:nvPr>
            <p:extLst>
              <p:ext uri="{D42A27DB-BD31-4B8C-83A1-F6EECF244321}">
                <p14:modId xmlns:p14="http://schemas.microsoft.com/office/powerpoint/2010/main" val="3307326939"/>
              </p:ext>
            </p:extLst>
          </p:nvPr>
        </p:nvGraphicFramePr>
        <p:xfrm>
          <a:off x="4384642" y="1273321"/>
          <a:ext cx="5255683" cy="6106968"/>
        </p:xfrm>
        <a:graphic>
          <a:graphicData uri="http://schemas.openxmlformats.org/drawingml/2006/chart">
            <c:chart xmlns:c="http://schemas.openxmlformats.org/drawingml/2006/chart" xmlns:r="http://schemas.openxmlformats.org/officeDocument/2006/relationships" r:id="rId5"/>
          </a:graphicData>
        </a:graphic>
      </p:graphicFrame>
      <p:pic>
        <p:nvPicPr>
          <p:cNvPr id="6" name="図 5"/>
          <p:cNvPicPr>
            <a:picLocks noChangeAspect="1"/>
          </p:cNvPicPr>
          <p:nvPr/>
        </p:nvPicPr>
        <p:blipFill>
          <a:blip r:embed="rId6"/>
          <a:stretch>
            <a:fillRect/>
          </a:stretch>
        </p:blipFill>
        <p:spPr>
          <a:xfrm>
            <a:off x="7666747" y="5706368"/>
            <a:ext cx="1657409" cy="1158000"/>
          </a:xfrm>
          <a:prstGeom prst="rect">
            <a:avLst/>
          </a:prstGeom>
        </p:spPr>
      </p:pic>
    </p:spTree>
    <p:extLst>
      <p:ext uri="{BB962C8B-B14F-4D97-AF65-F5344CB8AC3E}">
        <p14:creationId xmlns:p14="http://schemas.microsoft.com/office/powerpoint/2010/main" val="12334782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26</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07893"/>
          </a:xfrm>
          <a:prstGeom prst="rect">
            <a:avLst/>
          </a:prstGeom>
          <a:noFill/>
        </p:spPr>
        <p:txBody>
          <a:bodyPr wrap="square" rtlCol="0">
            <a:spAutoFit/>
          </a:bodyPr>
          <a:lstStyle/>
          <a:p>
            <a:r>
              <a:rPr lang="en-US" altLang="zh-TW" sz="2065" b="1" dirty="0">
                <a:latin typeface="MS UI Gothic" panose="020B0600070205080204" pitchFamily="50" charset="-128"/>
                <a:ea typeface="MS UI Gothic" panose="020B0600070205080204" pitchFamily="50" charset="-128"/>
              </a:rPr>
              <a:t>Q3-2C</a:t>
            </a:r>
            <a:r>
              <a:rPr lang="en-US" altLang="ja-JP" sz="2065" b="1" dirty="0">
                <a:latin typeface="MS UI Gothic" panose="020B0600070205080204" pitchFamily="50" charset="-128"/>
                <a:ea typeface="MS UI Gothic" panose="020B0600070205080204" pitchFamily="50" charset="-128"/>
              </a:rPr>
              <a:t>.</a:t>
            </a:r>
            <a:r>
              <a:rPr lang="zh-TW" altLang="en-US" sz="2065" b="1" dirty="0">
                <a:latin typeface="MS UI Gothic" panose="020B0600070205080204" pitchFamily="50" charset="-128"/>
                <a:ea typeface="MS UI Gothic" panose="020B0600070205080204" pitchFamily="50" charset="-128"/>
              </a:rPr>
              <a:t>事業規模（全開発費、経年比較）</a:t>
            </a:r>
            <a:endParaRPr lang="ja-JP" altLang="en-US" sz="2065" b="1" dirty="0">
              <a:latin typeface="MS UI Gothic" panose="020B0600070205080204" pitchFamily="50" charset="-128"/>
              <a:ea typeface="MS UI Gothic" panose="020B0600070205080204" pitchFamily="50" charset="-128"/>
            </a:endParaRPr>
          </a:p>
        </p:txBody>
      </p:sp>
      <p:sp>
        <p:nvSpPr>
          <p:cNvPr id="5" name="テキスト ボックス 4"/>
          <p:cNvSpPr txBox="1"/>
          <p:nvPr/>
        </p:nvSpPr>
        <p:spPr>
          <a:xfrm>
            <a:off x="515394" y="750100"/>
            <a:ext cx="9028230" cy="319318"/>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p>
        </p:txBody>
      </p:sp>
      <p:graphicFrame>
        <p:nvGraphicFramePr>
          <p:cNvPr id="6" name="グラフ 5"/>
          <p:cNvGraphicFramePr>
            <a:graphicFrameLocks/>
          </p:cNvGraphicFramePr>
          <p:nvPr>
            <p:extLst>
              <p:ext uri="{D42A27DB-BD31-4B8C-83A1-F6EECF244321}">
                <p14:modId xmlns:p14="http://schemas.microsoft.com/office/powerpoint/2010/main" val="509397422"/>
              </p:ext>
            </p:extLst>
          </p:nvPr>
        </p:nvGraphicFramePr>
        <p:xfrm>
          <a:off x="799508" y="1153774"/>
          <a:ext cx="8744115" cy="56327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02582523"/>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269</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Q26.</a:t>
            </a:r>
            <a:r>
              <a:rPr lang="ja-JP" altLang="en-US" sz="2065" b="1" dirty="0">
                <a:latin typeface="MS UI Gothic" panose="020B0600070205080204" pitchFamily="50" charset="-128"/>
                <a:ea typeface="MS UI Gothic" panose="020B0600070205080204" pitchFamily="50" charset="-128"/>
              </a:rPr>
              <a:t>現在不足している人材、将来不足が想定される人材（対比、クロス集計）</a:t>
            </a:r>
          </a:p>
        </p:txBody>
      </p:sp>
      <p:sp>
        <p:nvSpPr>
          <p:cNvPr id="5" name="テキスト ボックス 4"/>
          <p:cNvSpPr txBox="1"/>
          <p:nvPr/>
        </p:nvSpPr>
        <p:spPr>
          <a:xfrm>
            <a:off x="515394" y="750100"/>
            <a:ext cx="9028230" cy="523220"/>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a:p>
            <a:r>
              <a:rPr lang="ja-JP" altLang="en-US" sz="1400" dirty="0"/>
              <a:t>クロス集計の軸：</a:t>
            </a:r>
            <a:r>
              <a:rPr lang="en-US" altLang="ja-JP" sz="1400" dirty="0"/>
              <a:t>IoT</a:t>
            </a:r>
            <a:r>
              <a:rPr lang="ja-JP" altLang="en-US" sz="1400" dirty="0"/>
              <a:t>事業分野の有無</a:t>
            </a:r>
          </a:p>
        </p:txBody>
      </p:sp>
      <p:graphicFrame>
        <p:nvGraphicFramePr>
          <p:cNvPr id="8" name="グラフ 7"/>
          <p:cNvGraphicFramePr>
            <a:graphicFrameLocks/>
          </p:cNvGraphicFramePr>
          <p:nvPr>
            <p:extLst>
              <p:ext uri="{D42A27DB-BD31-4B8C-83A1-F6EECF244321}">
                <p14:modId xmlns:p14="http://schemas.microsoft.com/office/powerpoint/2010/main" val="198495373"/>
              </p:ext>
            </p:extLst>
          </p:nvPr>
        </p:nvGraphicFramePr>
        <p:xfrm>
          <a:off x="693231" y="1193905"/>
          <a:ext cx="4536505" cy="61210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グラフ 8"/>
          <p:cNvGraphicFramePr>
            <a:graphicFrameLocks/>
          </p:cNvGraphicFramePr>
          <p:nvPr>
            <p:extLst>
              <p:ext uri="{D42A27DB-BD31-4B8C-83A1-F6EECF244321}">
                <p14:modId xmlns:p14="http://schemas.microsoft.com/office/powerpoint/2010/main" val="726501715"/>
              </p:ext>
            </p:extLst>
          </p:nvPr>
        </p:nvGraphicFramePr>
        <p:xfrm>
          <a:off x="5332730" y="1193905"/>
          <a:ext cx="4469895" cy="6172300"/>
        </p:xfrm>
        <a:graphic>
          <a:graphicData uri="http://schemas.openxmlformats.org/drawingml/2006/chart">
            <c:chart xmlns:c="http://schemas.openxmlformats.org/drawingml/2006/chart" xmlns:r="http://schemas.openxmlformats.org/officeDocument/2006/relationships" r:id="rId4"/>
          </a:graphicData>
        </a:graphic>
      </p:graphicFrame>
      <p:pic>
        <p:nvPicPr>
          <p:cNvPr id="3" name="図 2"/>
          <p:cNvPicPr>
            <a:picLocks noChangeAspect="1"/>
          </p:cNvPicPr>
          <p:nvPr/>
        </p:nvPicPr>
        <p:blipFill>
          <a:blip r:embed="rId5"/>
          <a:stretch>
            <a:fillRect/>
          </a:stretch>
        </p:blipFill>
        <p:spPr>
          <a:xfrm>
            <a:off x="3334188" y="5836210"/>
            <a:ext cx="1695321" cy="1158000"/>
          </a:xfrm>
          <a:prstGeom prst="rect">
            <a:avLst/>
          </a:prstGeom>
        </p:spPr>
      </p:pic>
      <p:pic>
        <p:nvPicPr>
          <p:cNvPr id="6" name="図 5"/>
          <p:cNvPicPr>
            <a:picLocks noChangeAspect="1"/>
          </p:cNvPicPr>
          <p:nvPr/>
        </p:nvPicPr>
        <p:blipFill>
          <a:blip r:embed="rId6"/>
          <a:stretch>
            <a:fillRect/>
          </a:stretch>
        </p:blipFill>
        <p:spPr>
          <a:xfrm>
            <a:off x="7840098" y="5845211"/>
            <a:ext cx="1695321" cy="1158000"/>
          </a:xfrm>
          <a:prstGeom prst="rect">
            <a:avLst/>
          </a:prstGeom>
        </p:spPr>
      </p:pic>
    </p:spTree>
    <p:extLst>
      <p:ext uri="{BB962C8B-B14F-4D97-AF65-F5344CB8AC3E}">
        <p14:creationId xmlns:p14="http://schemas.microsoft.com/office/powerpoint/2010/main" val="2052488476"/>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270</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Q26.</a:t>
            </a:r>
            <a:r>
              <a:rPr lang="ja-JP" altLang="en-US" sz="2065" b="1" dirty="0">
                <a:latin typeface="MS UI Gothic" panose="020B0600070205080204" pitchFamily="50" charset="-128"/>
                <a:ea typeface="MS UI Gothic" panose="020B0600070205080204" pitchFamily="50" charset="-128"/>
              </a:rPr>
              <a:t>現在不足している人材、将来不足が想定される人材（対比、クロス集計）</a:t>
            </a:r>
          </a:p>
        </p:txBody>
      </p:sp>
      <p:sp>
        <p:nvSpPr>
          <p:cNvPr id="5" name="テキスト ボックス 4"/>
          <p:cNvSpPr txBox="1"/>
          <p:nvPr/>
        </p:nvSpPr>
        <p:spPr>
          <a:xfrm>
            <a:off x="515394" y="750100"/>
            <a:ext cx="9028230" cy="523220"/>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a:p>
            <a:r>
              <a:rPr lang="ja-JP" altLang="en-US" sz="1400" dirty="0"/>
              <a:t>クロス集計の軸：</a:t>
            </a:r>
            <a:r>
              <a:rPr lang="en-US" altLang="ja-JP" sz="1400" dirty="0"/>
              <a:t>AI</a:t>
            </a:r>
            <a:r>
              <a:rPr lang="ja-JP" altLang="en-US" sz="1400" dirty="0"/>
              <a:t>取り組みの有無</a:t>
            </a:r>
          </a:p>
        </p:txBody>
      </p:sp>
      <p:graphicFrame>
        <p:nvGraphicFramePr>
          <p:cNvPr id="8" name="グラフ 7"/>
          <p:cNvGraphicFramePr>
            <a:graphicFrameLocks/>
          </p:cNvGraphicFramePr>
          <p:nvPr>
            <p:extLst>
              <p:ext uri="{D42A27DB-BD31-4B8C-83A1-F6EECF244321}">
                <p14:modId xmlns:p14="http://schemas.microsoft.com/office/powerpoint/2010/main" val="1698477209"/>
              </p:ext>
            </p:extLst>
          </p:nvPr>
        </p:nvGraphicFramePr>
        <p:xfrm>
          <a:off x="827212" y="1355457"/>
          <a:ext cx="4395719" cy="602483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グラフ 8"/>
          <p:cNvGraphicFramePr>
            <a:graphicFrameLocks/>
          </p:cNvGraphicFramePr>
          <p:nvPr>
            <p:extLst>
              <p:ext uri="{D42A27DB-BD31-4B8C-83A1-F6EECF244321}">
                <p14:modId xmlns:p14="http://schemas.microsoft.com/office/powerpoint/2010/main" val="3409160558"/>
              </p:ext>
            </p:extLst>
          </p:nvPr>
        </p:nvGraphicFramePr>
        <p:xfrm>
          <a:off x="5388738" y="1273319"/>
          <a:ext cx="4516882" cy="6106969"/>
        </p:xfrm>
        <a:graphic>
          <a:graphicData uri="http://schemas.openxmlformats.org/drawingml/2006/chart">
            <c:chart xmlns:c="http://schemas.openxmlformats.org/drawingml/2006/chart" xmlns:r="http://schemas.openxmlformats.org/officeDocument/2006/relationships" r:id="rId4"/>
          </a:graphicData>
        </a:graphic>
      </p:graphicFrame>
      <p:pic>
        <p:nvPicPr>
          <p:cNvPr id="3" name="図 2"/>
          <p:cNvPicPr>
            <a:picLocks noChangeAspect="1"/>
          </p:cNvPicPr>
          <p:nvPr/>
        </p:nvPicPr>
        <p:blipFill>
          <a:blip r:embed="rId5"/>
          <a:stretch>
            <a:fillRect/>
          </a:stretch>
        </p:blipFill>
        <p:spPr>
          <a:xfrm>
            <a:off x="3397649" y="5836210"/>
            <a:ext cx="1631860" cy="1158000"/>
          </a:xfrm>
          <a:prstGeom prst="rect">
            <a:avLst/>
          </a:prstGeom>
        </p:spPr>
      </p:pic>
      <p:pic>
        <p:nvPicPr>
          <p:cNvPr id="6" name="図 5"/>
          <p:cNvPicPr>
            <a:picLocks noChangeAspect="1"/>
          </p:cNvPicPr>
          <p:nvPr/>
        </p:nvPicPr>
        <p:blipFill>
          <a:blip r:embed="rId6"/>
          <a:stretch>
            <a:fillRect/>
          </a:stretch>
        </p:blipFill>
        <p:spPr>
          <a:xfrm>
            <a:off x="8107953" y="5836210"/>
            <a:ext cx="1631860" cy="1158000"/>
          </a:xfrm>
          <a:prstGeom prst="rect">
            <a:avLst/>
          </a:prstGeom>
        </p:spPr>
      </p:pic>
    </p:spTree>
    <p:extLst>
      <p:ext uri="{BB962C8B-B14F-4D97-AF65-F5344CB8AC3E}">
        <p14:creationId xmlns:p14="http://schemas.microsoft.com/office/powerpoint/2010/main" val="3989649916"/>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271</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Q26.</a:t>
            </a:r>
            <a:r>
              <a:rPr lang="ja-JP" altLang="en-US" sz="2065" b="1" dirty="0">
                <a:latin typeface="MS UI Gothic" panose="020B0600070205080204" pitchFamily="50" charset="-128"/>
                <a:ea typeface="MS UI Gothic" panose="020B0600070205080204" pitchFamily="50" charset="-128"/>
              </a:rPr>
              <a:t>現在不足している人材、将来不足が想定される人材（対比、クロス集計）</a:t>
            </a:r>
          </a:p>
        </p:txBody>
      </p:sp>
      <p:sp>
        <p:nvSpPr>
          <p:cNvPr id="5" name="テキスト ボックス 4"/>
          <p:cNvSpPr txBox="1"/>
          <p:nvPr/>
        </p:nvSpPr>
        <p:spPr>
          <a:xfrm>
            <a:off x="515394" y="750100"/>
            <a:ext cx="9028230" cy="523220"/>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a:p>
            <a:r>
              <a:rPr lang="ja-JP" altLang="en-US" sz="1400" dirty="0"/>
              <a:t>クロス集計の軸：</a:t>
            </a:r>
            <a:r>
              <a:rPr lang="en-US" altLang="ja-JP" sz="1400" dirty="0"/>
              <a:t>DX</a:t>
            </a:r>
            <a:r>
              <a:rPr lang="ja-JP" altLang="en-US" sz="1400" dirty="0"/>
              <a:t>取り組みの有無</a:t>
            </a:r>
          </a:p>
        </p:txBody>
      </p:sp>
      <p:graphicFrame>
        <p:nvGraphicFramePr>
          <p:cNvPr id="8" name="グラフ 7"/>
          <p:cNvGraphicFramePr>
            <a:graphicFrameLocks/>
          </p:cNvGraphicFramePr>
          <p:nvPr>
            <p:extLst>
              <p:ext uri="{D42A27DB-BD31-4B8C-83A1-F6EECF244321}">
                <p14:modId xmlns:p14="http://schemas.microsoft.com/office/powerpoint/2010/main" val="1217857321"/>
              </p:ext>
            </p:extLst>
          </p:nvPr>
        </p:nvGraphicFramePr>
        <p:xfrm>
          <a:off x="601516" y="1326385"/>
          <a:ext cx="4652051" cy="60539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グラフ 8"/>
          <p:cNvGraphicFramePr>
            <a:graphicFrameLocks/>
          </p:cNvGraphicFramePr>
          <p:nvPr>
            <p:extLst>
              <p:ext uri="{D42A27DB-BD31-4B8C-83A1-F6EECF244321}">
                <p14:modId xmlns:p14="http://schemas.microsoft.com/office/powerpoint/2010/main" val="2020014968"/>
              </p:ext>
            </p:extLst>
          </p:nvPr>
        </p:nvGraphicFramePr>
        <p:xfrm>
          <a:off x="5253567" y="1307427"/>
          <a:ext cx="4392488" cy="6072862"/>
        </p:xfrm>
        <a:graphic>
          <a:graphicData uri="http://schemas.openxmlformats.org/drawingml/2006/chart">
            <c:chart xmlns:c="http://schemas.openxmlformats.org/drawingml/2006/chart" xmlns:r="http://schemas.openxmlformats.org/officeDocument/2006/relationships" r:id="rId4"/>
          </a:graphicData>
        </a:graphic>
      </p:graphicFrame>
      <p:pic>
        <p:nvPicPr>
          <p:cNvPr id="3" name="図 2"/>
          <p:cNvPicPr>
            <a:picLocks noChangeAspect="1"/>
          </p:cNvPicPr>
          <p:nvPr/>
        </p:nvPicPr>
        <p:blipFill>
          <a:blip r:embed="rId5"/>
          <a:stretch>
            <a:fillRect/>
          </a:stretch>
        </p:blipFill>
        <p:spPr>
          <a:xfrm>
            <a:off x="3337429" y="5933876"/>
            <a:ext cx="1631860" cy="1158000"/>
          </a:xfrm>
          <a:prstGeom prst="rect">
            <a:avLst/>
          </a:prstGeom>
        </p:spPr>
      </p:pic>
      <p:pic>
        <p:nvPicPr>
          <p:cNvPr id="6" name="図 5"/>
          <p:cNvPicPr>
            <a:picLocks noChangeAspect="1"/>
          </p:cNvPicPr>
          <p:nvPr/>
        </p:nvPicPr>
        <p:blipFill>
          <a:blip r:embed="rId6"/>
          <a:stretch>
            <a:fillRect/>
          </a:stretch>
        </p:blipFill>
        <p:spPr>
          <a:xfrm>
            <a:off x="7911764" y="5836210"/>
            <a:ext cx="1631860" cy="1158000"/>
          </a:xfrm>
          <a:prstGeom prst="rect">
            <a:avLst/>
          </a:prstGeom>
        </p:spPr>
      </p:pic>
    </p:spTree>
    <p:extLst>
      <p:ext uri="{BB962C8B-B14F-4D97-AF65-F5344CB8AC3E}">
        <p14:creationId xmlns:p14="http://schemas.microsoft.com/office/powerpoint/2010/main" val="2692045503"/>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272</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Q26.</a:t>
            </a:r>
            <a:r>
              <a:rPr lang="ja-JP" altLang="en-US" sz="2065" b="1" dirty="0">
                <a:latin typeface="MS UI Gothic" panose="020B0600070205080204" pitchFamily="50" charset="-128"/>
                <a:ea typeface="MS UI Gothic" panose="020B0600070205080204" pitchFamily="50" charset="-128"/>
              </a:rPr>
              <a:t>現在不足している人材、将来不足が想定される人材（関係ドットプロット図）</a:t>
            </a:r>
          </a:p>
        </p:txBody>
      </p:sp>
      <p:sp>
        <p:nvSpPr>
          <p:cNvPr id="5" name="テキスト ボックス 4"/>
          <p:cNvSpPr txBox="1"/>
          <p:nvPr/>
        </p:nvSpPr>
        <p:spPr>
          <a:xfrm>
            <a:off x="515394" y="750100"/>
            <a:ext cx="9028230" cy="319318"/>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p>
        </p:txBody>
      </p:sp>
      <p:graphicFrame>
        <p:nvGraphicFramePr>
          <p:cNvPr id="6" name="グラフ 5"/>
          <p:cNvGraphicFramePr>
            <a:graphicFrameLocks/>
          </p:cNvGraphicFramePr>
          <p:nvPr>
            <p:extLst>
              <p:ext uri="{D42A27DB-BD31-4B8C-83A1-F6EECF244321}">
                <p14:modId xmlns:p14="http://schemas.microsoft.com/office/powerpoint/2010/main" val="923373828"/>
              </p:ext>
            </p:extLst>
          </p:nvPr>
        </p:nvGraphicFramePr>
        <p:xfrm>
          <a:off x="761319" y="1529903"/>
          <a:ext cx="7266693" cy="54643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54497994"/>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273</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Q26.</a:t>
            </a:r>
            <a:r>
              <a:rPr lang="ja-JP" altLang="en-US" sz="2065" b="1" dirty="0">
                <a:latin typeface="MS UI Gothic" panose="020B0600070205080204" pitchFamily="50" charset="-128"/>
                <a:ea typeface="MS UI Gothic" panose="020B0600070205080204" pitchFamily="50" charset="-128"/>
              </a:rPr>
              <a:t>現在不足している人材、将来不足が想定される人材（指標値・</a:t>
            </a:r>
            <a:r>
              <a:rPr lang="en-US" altLang="ja-JP" sz="2065" b="1" dirty="0">
                <a:latin typeface="MS UI Gothic" panose="020B0600070205080204" pitchFamily="50" charset="-128"/>
                <a:ea typeface="MS UI Gothic" panose="020B0600070205080204" pitchFamily="50" charset="-128"/>
              </a:rPr>
              <a:t>2019</a:t>
            </a:r>
            <a:r>
              <a:rPr lang="ja-JP" altLang="en-US" sz="2065" b="1" dirty="0">
                <a:latin typeface="MS UI Gothic" panose="020B0600070205080204" pitchFamily="50" charset="-128"/>
                <a:ea typeface="MS UI Gothic" panose="020B0600070205080204" pitchFamily="50" charset="-128"/>
              </a:rPr>
              <a:t>年度）</a:t>
            </a:r>
          </a:p>
        </p:txBody>
      </p:sp>
      <p:sp>
        <p:nvSpPr>
          <p:cNvPr id="5" name="テキスト ボックス 4"/>
          <p:cNvSpPr txBox="1"/>
          <p:nvPr/>
        </p:nvSpPr>
        <p:spPr>
          <a:xfrm>
            <a:off x="515394" y="809824"/>
            <a:ext cx="9028230" cy="523220"/>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a:p>
            <a:r>
              <a:rPr lang="ja-JP" altLang="en-US" sz="1400" dirty="0"/>
              <a:t>集計方法：３番目まで回答された件数（合計値）の平均を基準値とした指標とした。</a:t>
            </a:r>
          </a:p>
        </p:txBody>
      </p:sp>
      <p:graphicFrame>
        <p:nvGraphicFramePr>
          <p:cNvPr id="6" name="グラフ 5"/>
          <p:cNvGraphicFramePr>
            <a:graphicFrameLocks/>
          </p:cNvGraphicFramePr>
          <p:nvPr>
            <p:extLst>
              <p:ext uri="{D42A27DB-BD31-4B8C-83A1-F6EECF244321}">
                <p14:modId xmlns:p14="http://schemas.microsoft.com/office/powerpoint/2010/main" val="4068247912"/>
              </p:ext>
            </p:extLst>
          </p:nvPr>
        </p:nvGraphicFramePr>
        <p:xfrm>
          <a:off x="683196" y="1292559"/>
          <a:ext cx="8424936" cy="60749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77392037"/>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274</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Q26.</a:t>
            </a:r>
            <a:r>
              <a:rPr lang="ja-JP" altLang="en-US" sz="2065" b="1" dirty="0">
                <a:latin typeface="MS UI Gothic" panose="020B0600070205080204" pitchFamily="50" charset="-128"/>
                <a:ea typeface="MS UI Gothic" panose="020B0600070205080204" pitchFamily="50" charset="-128"/>
              </a:rPr>
              <a:t>現在不足している人材、将来不足が想定される人材（指標値・</a:t>
            </a:r>
            <a:r>
              <a:rPr lang="en-US" altLang="ja-JP" sz="2065" b="1" dirty="0">
                <a:latin typeface="MS UI Gothic" panose="020B0600070205080204" pitchFamily="50" charset="-128"/>
                <a:ea typeface="MS UI Gothic" panose="020B0600070205080204" pitchFamily="50" charset="-128"/>
              </a:rPr>
              <a:t>2018</a:t>
            </a:r>
            <a:r>
              <a:rPr lang="ja-JP" altLang="en-US" sz="2065" b="1" dirty="0">
                <a:latin typeface="MS UI Gothic" panose="020B0600070205080204" pitchFamily="50" charset="-128"/>
                <a:ea typeface="MS UI Gothic" panose="020B0600070205080204" pitchFamily="50" charset="-128"/>
              </a:rPr>
              <a:t>年度）</a:t>
            </a:r>
          </a:p>
        </p:txBody>
      </p:sp>
      <p:sp>
        <p:nvSpPr>
          <p:cNvPr id="5" name="テキスト ボックス 4"/>
          <p:cNvSpPr txBox="1"/>
          <p:nvPr/>
        </p:nvSpPr>
        <p:spPr>
          <a:xfrm>
            <a:off x="515394" y="809824"/>
            <a:ext cx="9028230" cy="523220"/>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a:p>
            <a:r>
              <a:rPr lang="ja-JP" altLang="en-US" sz="1400" dirty="0"/>
              <a:t>集計方法：３番目まで回答された件数（合計値）の平均を基準値とした指標とした。</a:t>
            </a:r>
          </a:p>
        </p:txBody>
      </p:sp>
      <p:graphicFrame>
        <p:nvGraphicFramePr>
          <p:cNvPr id="6" name="グラフ 5"/>
          <p:cNvGraphicFramePr>
            <a:graphicFrameLocks/>
          </p:cNvGraphicFramePr>
          <p:nvPr>
            <p:extLst>
              <p:ext uri="{D42A27DB-BD31-4B8C-83A1-F6EECF244321}">
                <p14:modId xmlns:p14="http://schemas.microsoft.com/office/powerpoint/2010/main" val="3939805836"/>
              </p:ext>
            </p:extLst>
          </p:nvPr>
        </p:nvGraphicFramePr>
        <p:xfrm>
          <a:off x="1065050" y="1552139"/>
          <a:ext cx="8478574" cy="58281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25635194"/>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275</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Q26.</a:t>
            </a:r>
            <a:r>
              <a:rPr lang="ja-JP" altLang="en-US" sz="2065" b="1" dirty="0">
                <a:latin typeface="MS UI Gothic" panose="020B0600070205080204" pitchFamily="50" charset="-128"/>
                <a:ea typeface="MS UI Gothic" panose="020B0600070205080204" pitchFamily="50" charset="-128"/>
              </a:rPr>
              <a:t>人材について現在と比べた将来の不足度指標</a:t>
            </a:r>
          </a:p>
        </p:txBody>
      </p:sp>
      <p:sp>
        <p:nvSpPr>
          <p:cNvPr id="5" name="テキスト ボックス 4"/>
          <p:cNvSpPr txBox="1"/>
          <p:nvPr/>
        </p:nvSpPr>
        <p:spPr>
          <a:xfrm>
            <a:off x="515394" y="750100"/>
            <a:ext cx="9028230" cy="523220"/>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a:p>
            <a:r>
              <a:rPr lang="ja-JP" altLang="en-US" sz="1400" dirty="0"/>
              <a:t>集計方法：現在と比べた将来の人材不足度は現在の指標に対する将来の指標の比率とした。</a:t>
            </a:r>
          </a:p>
        </p:txBody>
      </p:sp>
      <p:graphicFrame>
        <p:nvGraphicFramePr>
          <p:cNvPr id="6" name="グラフ 5"/>
          <p:cNvGraphicFramePr>
            <a:graphicFrameLocks/>
          </p:cNvGraphicFramePr>
          <p:nvPr>
            <p:extLst>
              <p:ext uri="{D42A27DB-BD31-4B8C-83A1-F6EECF244321}">
                <p14:modId xmlns:p14="http://schemas.microsoft.com/office/powerpoint/2010/main" val="4141089445"/>
              </p:ext>
            </p:extLst>
          </p:nvPr>
        </p:nvGraphicFramePr>
        <p:xfrm>
          <a:off x="971228" y="1364935"/>
          <a:ext cx="7488832" cy="56292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46185533"/>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276</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Q26.</a:t>
            </a:r>
            <a:r>
              <a:rPr lang="ja-JP" altLang="en-US" sz="2065" b="1" dirty="0">
                <a:latin typeface="MS UI Gothic" panose="020B0600070205080204" pitchFamily="50" charset="-128"/>
                <a:ea typeface="MS UI Gothic" panose="020B0600070205080204" pitchFamily="50" charset="-128"/>
              </a:rPr>
              <a:t>人材について現在と比べた将来の不足度指標（経年比較）</a:t>
            </a:r>
          </a:p>
        </p:txBody>
      </p:sp>
      <p:sp>
        <p:nvSpPr>
          <p:cNvPr id="5" name="テキスト ボックス 4"/>
          <p:cNvSpPr txBox="1"/>
          <p:nvPr/>
        </p:nvSpPr>
        <p:spPr>
          <a:xfrm>
            <a:off x="515394" y="750100"/>
            <a:ext cx="9028230" cy="319318"/>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p>
        </p:txBody>
      </p:sp>
      <p:graphicFrame>
        <p:nvGraphicFramePr>
          <p:cNvPr id="7" name="グラフ 6"/>
          <p:cNvGraphicFramePr>
            <a:graphicFrameLocks/>
          </p:cNvGraphicFramePr>
          <p:nvPr>
            <p:extLst>
              <p:ext uri="{D42A27DB-BD31-4B8C-83A1-F6EECF244321}">
                <p14:modId xmlns:p14="http://schemas.microsoft.com/office/powerpoint/2010/main" val="1444276083"/>
              </p:ext>
            </p:extLst>
          </p:nvPr>
        </p:nvGraphicFramePr>
        <p:xfrm>
          <a:off x="1597334" y="1458947"/>
          <a:ext cx="6864350" cy="56515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63674800"/>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277</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Q26.</a:t>
            </a:r>
            <a:r>
              <a:rPr lang="ja-JP" altLang="en-US" sz="2065" b="1" dirty="0">
                <a:latin typeface="MS UI Gothic" panose="020B0600070205080204" pitchFamily="50" charset="-128"/>
                <a:ea typeface="MS UI Gothic" panose="020B0600070205080204" pitchFamily="50" charset="-128"/>
              </a:rPr>
              <a:t>人材について現在と比べた将来の不足度指標（クロス集計）</a:t>
            </a:r>
          </a:p>
        </p:txBody>
      </p:sp>
      <p:sp>
        <p:nvSpPr>
          <p:cNvPr id="5" name="テキスト ボックス 4"/>
          <p:cNvSpPr txBox="1"/>
          <p:nvPr/>
        </p:nvSpPr>
        <p:spPr>
          <a:xfrm>
            <a:off x="515394" y="750100"/>
            <a:ext cx="9028230" cy="523220"/>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a:p>
            <a:r>
              <a:rPr lang="ja-JP" altLang="en-US" sz="1400" dirty="0"/>
              <a:t>クロス集計の軸：従業員数</a:t>
            </a:r>
          </a:p>
        </p:txBody>
      </p:sp>
      <p:graphicFrame>
        <p:nvGraphicFramePr>
          <p:cNvPr id="7" name="グラフ 6"/>
          <p:cNvGraphicFramePr>
            <a:graphicFrameLocks/>
          </p:cNvGraphicFramePr>
          <p:nvPr>
            <p:extLst>
              <p:ext uri="{D42A27DB-BD31-4B8C-83A1-F6EECF244321}">
                <p14:modId xmlns:p14="http://schemas.microsoft.com/office/powerpoint/2010/main" val="311022968"/>
              </p:ext>
            </p:extLst>
          </p:nvPr>
        </p:nvGraphicFramePr>
        <p:xfrm>
          <a:off x="899220" y="1270906"/>
          <a:ext cx="7881242" cy="60248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28855719"/>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278</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07893"/>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Q27.</a:t>
            </a:r>
            <a:r>
              <a:rPr lang="ja-JP" altLang="en-US" sz="2065" b="1" dirty="0">
                <a:latin typeface="MS UI Gothic" panose="020B0600070205080204" pitchFamily="50" charset="-128"/>
                <a:ea typeface="MS UI Gothic" panose="020B0600070205080204" pitchFamily="50" charset="-128"/>
              </a:rPr>
              <a:t>人材不足に対する施策</a:t>
            </a:r>
          </a:p>
        </p:txBody>
      </p:sp>
      <p:sp>
        <p:nvSpPr>
          <p:cNvPr id="5" name="テキスト ボックス 4"/>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エンドユーザー、</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r>
              <a:rPr lang="en-US" altLang="ja-JP" sz="1400" dirty="0"/>
              <a:t>F.</a:t>
            </a:r>
            <a:r>
              <a:rPr lang="ja-JP" altLang="en-US" sz="1400" dirty="0"/>
              <a:t>その他</a:t>
            </a:r>
            <a:endParaRPr lang="en-US" altLang="ja-JP" sz="1400" dirty="0"/>
          </a:p>
        </p:txBody>
      </p:sp>
      <p:graphicFrame>
        <p:nvGraphicFramePr>
          <p:cNvPr id="7" name="グラフ 6"/>
          <p:cNvGraphicFramePr>
            <a:graphicFrameLocks/>
          </p:cNvGraphicFramePr>
          <p:nvPr>
            <p:extLst>
              <p:ext uri="{D42A27DB-BD31-4B8C-83A1-F6EECF244321}">
                <p14:modId xmlns:p14="http://schemas.microsoft.com/office/powerpoint/2010/main" val="1645863908"/>
              </p:ext>
            </p:extLst>
          </p:nvPr>
        </p:nvGraphicFramePr>
        <p:xfrm>
          <a:off x="989700" y="1440144"/>
          <a:ext cx="8460000" cy="450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625667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27</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07893"/>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Q3-2C.</a:t>
            </a:r>
            <a:r>
              <a:rPr lang="ja-JP" altLang="en-US" sz="2065" b="1" dirty="0">
                <a:latin typeface="MS UI Gothic" panose="020B0600070205080204" pitchFamily="50" charset="-128"/>
                <a:ea typeface="MS UI Gothic" panose="020B0600070205080204" pitchFamily="50" charset="-128"/>
              </a:rPr>
              <a:t>事業規模（全開発費、クロス集計）</a:t>
            </a:r>
          </a:p>
        </p:txBody>
      </p:sp>
      <p:sp>
        <p:nvSpPr>
          <p:cNvPr id="5" name="テキスト ボックス 4"/>
          <p:cNvSpPr txBox="1"/>
          <p:nvPr/>
        </p:nvSpPr>
        <p:spPr>
          <a:xfrm>
            <a:off x="515394" y="750100"/>
            <a:ext cx="9028230" cy="523220"/>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a:p>
            <a:r>
              <a:rPr lang="ja-JP" altLang="en-US" sz="1400" dirty="0"/>
              <a:t>クロス集計の軸：</a:t>
            </a:r>
            <a:r>
              <a:rPr lang="en-US" altLang="ja-JP" sz="1400" dirty="0"/>
              <a:t>IoT</a:t>
            </a:r>
            <a:r>
              <a:rPr lang="ja-JP" altLang="en-US" sz="1400" dirty="0"/>
              <a:t>事業分野の有無、</a:t>
            </a:r>
            <a:r>
              <a:rPr lang="en-US" altLang="ja-JP" sz="1400" dirty="0"/>
              <a:t>AI</a:t>
            </a:r>
            <a:r>
              <a:rPr lang="ja-JP" altLang="en-US" sz="1400" dirty="0"/>
              <a:t>取り組みの有無、</a:t>
            </a:r>
            <a:r>
              <a:rPr lang="en-US" altLang="ja-JP" sz="1400" dirty="0"/>
              <a:t>DX</a:t>
            </a:r>
            <a:r>
              <a:rPr lang="ja-JP" altLang="en-US" sz="1400" dirty="0"/>
              <a:t>取り組みの有無</a:t>
            </a:r>
          </a:p>
        </p:txBody>
      </p:sp>
      <p:graphicFrame>
        <p:nvGraphicFramePr>
          <p:cNvPr id="6" name="グラフ 5"/>
          <p:cNvGraphicFramePr>
            <a:graphicFrameLocks/>
          </p:cNvGraphicFramePr>
          <p:nvPr>
            <p:extLst>
              <p:ext uri="{D42A27DB-BD31-4B8C-83A1-F6EECF244321}">
                <p14:modId xmlns:p14="http://schemas.microsoft.com/office/powerpoint/2010/main" val="1577051474"/>
              </p:ext>
            </p:extLst>
          </p:nvPr>
        </p:nvGraphicFramePr>
        <p:xfrm>
          <a:off x="899220" y="1529904"/>
          <a:ext cx="8644404" cy="54643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83862561"/>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279</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Q27.</a:t>
            </a:r>
            <a:r>
              <a:rPr lang="ja-JP" altLang="en-US" sz="2065" b="1" dirty="0">
                <a:latin typeface="MS UI Gothic" panose="020B0600070205080204" pitchFamily="50" charset="-128"/>
                <a:ea typeface="MS UI Gothic" panose="020B0600070205080204" pitchFamily="50" charset="-128"/>
              </a:rPr>
              <a:t>人材不足に対する施策</a:t>
            </a:r>
            <a:r>
              <a:rPr lang="zh-TW" altLang="en-US" sz="2065" b="1" dirty="0">
                <a:latin typeface="MS UI Gothic" panose="020B0600070205080204" pitchFamily="50" charset="-128"/>
                <a:ea typeface="MS UI Gothic" panose="020B0600070205080204" pitchFamily="50" charset="-128"/>
              </a:rPr>
              <a:t>　産業構造区分別</a:t>
            </a:r>
            <a:endParaRPr lang="ja-JP" altLang="en-US" sz="2065" b="1" dirty="0">
              <a:latin typeface="MS UI Gothic" panose="020B0600070205080204" pitchFamily="50" charset="-128"/>
              <a:ea typeface="MS UI Gothic" panose="020B0600070205080204" pitchFamily="50" charset="-128"/>
            </a:endParaRPr>
          </a:p>
        </p:txBody>
      </p:sp>
      <p:sp>
        <p:nvSpPr>
          <p:cNvPr id="6" name="テキスト ボックス 5"/>
          <p:cNvSpPr txBox="1"/>
          <p:nvPr/>
        </p:nvSpPr>
        <p:spPr>
          <a:xfrm>
            <a:off x="515394" y="750100"/>
            <a:ext cx="9390226" cy="738664"/>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エンドユーザー、</a:t>
            </a:r>
            <a:r>
              <a:rPr lang="en-US" altLang="ja-JP" sz="1400" dirty="0"/>
              <a:t> 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a:p>
            <a:r>
              <a:rPr lang="ja-JP" altLang="en-US" sz="1400" dirty="0"/>
              <a:t>集計方法：「</a:t>
            </a:r>
            <a:r>
              <a:rPr lang="en-US" altLang="ja-JP" sz="1400" dirty="0"/>
              <a:t>1</a:t>
            </a:r>
            <a:r>
              <a:rPr lang="ja-JP" altLang="en-US" sz="1400" dirty="0"/>
              <a:t>番目」で選択された数が多かった上位</a:t>
            </a:r>
            <a:r>
              <a:rPr lang="en-US" altLang="ja-JP" sz="1400" dirty="0"/>
              <a:t>8</a:t>
            </a:r>
            <a:r>
              <a:rPr lang="ja-JP" altLang="en-US" sz="1400" dirty="0"/>
              <a:t>項目を表示</a:t>
            </a:r>
            <a:endParaRPr lang="en-US" altLang="ja-JP" sz="1400" dirty="0"/>
          </a:p>
          <a:p>
            <a:r>
              <a:rPr lang="en-US" altLang="ja-JP" sz="1400" dirty="0"/>
              <a:t>※</a:t>
            </a:r>
            <a:r>
              <a:rPr lang="ja-JP" altLang="en-US" sz="1400" dirty="0"/>
              <a:t>全体の集計で、当てはまり順の</a:t>
            </a:r>
            <a:r>
              <a:rPr lang="en-US" altLang="ja-JP" sz="1400" dirty="0"/>
              <a:t>1</a:t>
            </a:r>
            <a:r>
              <a:rPr lang="ja-JP" altLang="en-US" sz="1400" dirty="0"/>
              <a:t>番目として回答された件数が多い順に表示（数字は順位を表す）</a:t>
            </a:r>
            <a:endParaRPr lang="en-US" altLang="ja-JP" sz="1400" dirty="0"/>
          </a:p>
        </p:txBody>
      </p:sp>
      <p:graphicFrame>
        <p:nvGraphicFramePr>
          <p:cNvPr id="8" name="グラフ 7"/>
          <p:cNvGraphicFramePr>
            <a:graphicFrameLocks/>
          </p:cNvGraphicFramePr>
          <p:nvPr>
            <p:extLst>
              <p:ext uri="{D42A27DB-BD31-4B8C-83A1-F6EECF244321}">
                <p14:modId xmlns:p14="http://schemas.microsoft.com/office/powerpoint/2010/main" val="2481865790"/>
              </p:ext>
            </p:extLst>
          </p:nvPr>
        </p:nvGraphicFramePr>
        <p:xfrm>
          <a:off x="1456700" y="1658503"/>
          <a:ext cx="7507613" cy="55681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16506399"/>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280</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Q27.</a:t>
            </a:r>
            <a:r>
              <a:rPr lang="ja-JP" altLang="en-US" sz="2065" b="1" dirty="0">
                <a:latin typeface="MS UI Gothic" panose="020B0600070205080204" pitchFamily="50" charset="-128"/>
                <a:ea typeface="MS UI Gothic" panose="020B0600070205080204" pitchFamily="50" charset="-128"/>
              </a:rPr>
              <a:t>人材不足に対する施策（</a:t>
            </a:r>
            <a:r>
              <a:rPr lang="en-US" altLang="ja-JP" sz="2065" b="1" dirty="0">
                <a:latin typeface="MS UI Gothic" panose="020B0600070205080204" pitchFamily="50" charset="-128"/>
                <a:ea typeface="MS UI Gothic" panose="020B0600070205080204" pitchFamily="50" charset="-128"/>
              </a:rPr>
              <a:t>1</a:t>
            </a:r>
            <a:r>
              <a:rPr lang="ja-JP" altLang="en-US" sz="2065" b="1" dirty="0">
                <a:latin typeface="MS UI Gothic" panose="020B0600070205080204" pitchFamily="50" charset="-128"/>
                <a:ea typeface="MS UI Gothic" panose="020B0600070205080204" pitchFamily="50" charset="-128"/>
              </a:rPr>
              <a:t>～</a:t>
            </a:r>
            <a:r>
              <a:rPr lang="en-US" altLang="ja-JP" sz="2065" b="1" dirty="0">
                <a:latin typeface="MS UI Gothic" panose="020B0600070205080204" pitchFamily="50" charset="-128"/>
                <a:ea typeface="MS UI Gothic" panose="020B0600070205080204" pitchFamily="50" charset="-128"/>
              </a:rPr>
              <a:t>3</a:t>
            </a:r>
            <a:r>
              <a:rPr lang="ja-JP" altLang="en-US" sz="2065" b="1" dirty="0">
                <a:latin typeface="MS UI Gothic" panose="020B0600070205080204" pitchFamily="50" charset="-128"/>
                <a:ea typeface="MS UI Gothic" panose="020B0600070205080204" pitchFamily="50" charset="-128"/>
              </a:rPr>
              <a:t>番目までの合計で経年比較）</a:t>
            </a:r>
          </a:p>
        </p:txBody>
      </p:sp>
      <p:sp>
        <p:nvSpPr>
          <p:cNvPr id="5" name="テキスト ボックス 4"/>
          <p:cNvSpPr txBox="1"/>
          <p:nvPr/>
        </p:nvSpPr>
        <p:spPr>
          <a:xfrm>
            <a:off x="515394" y="750100"/>
            <a:ext cx="9028230" cy="319318"/>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p>
        </p:txBody>
      </p:sp>
      <p:graphicFrame>
        <p:nvGraphicFramePr>
          <p:cNvPr id="6" name="グラフ 5"/>
          <p:cNvGraphicFramePr>
            <a:graphicFrameLocks/>
          </p:cNvGraphicFramePr>
          <p:nvPr>
            <p:extLst>
              <p:ext uri="{D42A27DB-BD31-4B8C-83A1-F6EECF244321}">
                <p14:modId xmlns:p14="http://schemas.microsoft.com/office/powerpoint/2010/main" val="2002177547"/>
              </p:ext>
            </p:extLst>
          </p:nvPr>
        </p:nvGraphicFramePr>
        <p:xfrm>
          <a:off x="971228" y="1151555"/>
          <a:ext cx="7848872" cy="60751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67247071"/>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281</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Q27.</a:t>
            </a:r>
            <a:r>
              <a:rPr lang="ja-JP" altLang="en-US" sz="2065" b="1" dirty="0">
                <a:latin typeface="MS UI Gothic" panose="020B0600070205080204" pitchFamily="50" charset="-128"/>
                <a:ea typeface="MS UI Gothic" panose="020B0600070205080204" pitchFamily="50" charset="-128"/>
              </a:rPr>
              <a:t>人材不足に対する施策（クロス集計）</a:t>
            </a:r>
          </a:p>
        </p:txBody>
      </p:sp>
      <p:sp>
        <p:nvSpPr>
          <p:cNvPr id="5" name="テキスト ボックス 4"/>
          <p:cNvSpPr txBox="1"/>
          <p:nvPr/>
        </p:nvSpPr>
        <p:spPr>
          <a:xfrm>
            <a:off x="515394" y="750100"/>
            <a:ext cx="9028230" cy="738664"/>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a:p>
            <a:r>
              <a:rPr lang="ja-JP" altLang="en-US" sz="1400" dirty="0"/>
              <a:t>クロス集計の軸：従業員数</a:t>
            </a:r>
            <a:endParaRPr lang="en-US" altLang="ja-JP" sz="1400" dirty="0"/>
          </a:p>
          <a:p>
            <a:r>
              <a:rPr lang="ja-JP" altLang="en-US" sz="1400" dirty="0"/>
              <a:t>集計方法：「</a:t>
            </a:r>
            <a:r>
              <a:rPr lang="en-US" altLang="ja-JP" sz="1400" dirty="0"/>
              <a:t>1</a:t>
            </a:r>
            <a:r>
              <a:rPr lang="ja-JP" altLang="en-US" sz="1400" dirty="0"/>
              <a:t>番目」で選択された数が多かった上位</a:t>
            </a:r>
            <a:r>
              <a:rPr lang="en-US" altLang="ja-JP" sz="1400" dirty="0"/>
              <a:t>7</a:t>
            </a:r>
            <a:r>
              <a:rPr lang="ja-JP" altLang="en-US" sz="1400" dirty="0"/>
              <a:t>項目を表示</a:t>
            </a:r>
          </a:p>
        </p:txBody>
      </p:sp>
      <p:graphicFrame>
        <p:nvGraphicFramePr>
          <p:cNvPr id="8" name="グラフ 7"/>
          <p:cNvGraphicFramePr>
            <a:graphicFrameLocks/>
          </p:cNvGraphicFramePr>
          <p:nvPr>
            <p:extLst>
              <p:ext uri="{D42A27DB-BD31-4B8C-83A1-F6EECF244321}">
                <p14:modId xmlns:p14="http://schemas.microsoft.com/office/powerpoint/2010/main" val="27046903"/>
              </p:ext>
            </p:extLst>
          </p:nvPr>
        </p:nvGraphicFramePr>
        <p:xfrm>
          <a:off x="1619300" y="1775618"/>
          <a:ext cx="7272808" cy="5218591"/>
        </p:xfrm>
        <a:graphic>
          <a:graphicData uri="http://schemas.openxmlformats.org/drawingml/2006/chart">
            <c:chart xmlns:c="http://schemas.openxmlformats.org/drawingml/2006/chart" xmlns:r="http://schemas.openxmlformats.org/officeDocument/2006/relationships" r:id="rId3"/>
          </a:graphicData>
        </a:graphic>
      </p:graphicFrame>
      <p:pic>
        <p:nvPicPr>
          <p:cNvPr id="3" name="図 2"/>
          <p:cNvPicPr>
            <a:picLocks noChangeAspect="1"/>
          </p:cNvPicPr>
          <p:nvPr/>
        </p:nvPicPr>
        <p:blipFill>
          <a:blip r:embed="rId4"/>
          <a:stretch>
            <a:fillRect/>
          </a:stretch>
        </p:blipFill>
        <p:spPr>
          <a:xfrm>
            <a:off x="6611104" y="5562352"/>
            <a:ext cx="1858507" cy="1158000"/>
          </a:xfrm>
          <a:prstGeom prst="rect">
            <a:avLst/>
          </a:prstGeom>
        </p:spPr>
      </p:pic>
    </p:spTree>
    <p:extLst>
      <p:ext uri="{BB962C8B-B14F-4D97-AF65-F5344CB8AC3E}">
        <p14:creationId xmlns:p14="http://schemas.microsoft.com/office/powerpoint/2010/main" val="2671517299"/>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282</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Q27.</a:t>
            </a:r>
            <a:r>
              <a:rPr lang="ja-JP" altLang="en-US" sz="2065" b="1" dirty="0">
                <a:latin typeface="MS UI Gothic" panose="020B0600070205080204" pitchFamily="50" charset="-128"/>
                <a:ea typeface="MS UI Gothic" panose="020B0600070205080204" pitchFamily="50" charset="-128"/>
              </a:rPr>
              <a:t>人材不足に対する施策（クロス集計）</a:t>
            </a:r>
          </a:p>
        </p:txBody>
      </p:sp>
      <p:sp>
        <p:nvSpPr>
          <p:cNvPr id="5" name="テキスト ボックス 4"/>
          <p:cNvSpPr txBox="1"/>
          <p:nvPr/>
        </p:nvSpPr>
        <p:spPr>
          <a:xfrm>
            <a:off x="515394" y="750100"/>
            <a:ext cx="9028230" cy="738664"/>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a:p>
            <a:r>
              <a:rPr lang="ja-JP" altLang="en-US" sz="1400" dirty="0"/>
              <a:t>クロス集計の軸：</a:t>
            </a:r>
            <a:r>
              <a:rPr lang="en-US" altLang="ja-JP" sz="1400" dirty="0"/>
              <a:t>IoT</a:t>
            </a:r>
            <a:r>
              <a:rPr lang="ja-JP" altLang="en-US" sz="1400" dirty="0"/>
              <a:t>事業分野の有無</a:t>
            </a:r>
            <a:endParaRPr lang="en-US" altLang="ja-JP" sz="1400" dirty="0"/>
          </a:p>
          <a:p>
            <a:r>
              <a:rPr lang="ja-JP" altLang="en-US" sz="1400" dirty="0"/>
              <a:t>集計方法：「</a:t>
            </a:r>
            <a:r>
              <a:rPr lang="en-US" altLang="ja-JP" sz="1400" dirty="0"/>
              <a:t>1</a:t>
            </a:r>
            <a:r>
              <a:rPr lang="ja-JP" altLang="en-US" sz="1400" dirty="0"/>
              <a:t>番目」で選択された数が多かった上位</a:t>
            </a:r>
            <a:r>
              <a:rPr lang="en-US" altLang="ja-JP" sz="1400" dirty="0"/>
              <a:t>7</a:t>
            </a:r>
            <a:r>
              <a:rPr lang="ja-JP" altLang="en-US" sz="1400" dirty="0"/>
              <a:t>項目を表示</a:t>
            </a:r>
          </a:p>
        </p:txBody>
      </p:sp>
      <p:graphicFrame>
        <p:nvGraphicFramePr>
          <p:cNvPr id="7" name="グラフ 6"/>
          <p:cNvGraphicFramePr>
            <a:graphicFrameLocks/>
          </p:cNvGraphicFramePr>
          <p:nvPr>
            <p:extLst>
              <p:ext uri="{D42A27DB-BD31-4B8C-83A1-F6EECF244321}">
                <p14:modId xmlns:p14="http://schemas.microsoft.com/office/powerpoint/2010/main" val="135404763"/>
              </p:ext>
            </p:extLst>
          </p:nvPr>
        </p:nvGraphicFramePr>
        <p:xfrm>
          <a:off x="1475284" y="1745928"/>
          <a:ext cx="7560840" cy="5112568"/>
        </p:xfrm>
        <a:graphic>
          <a:graphicData uri="http://schemas.openxmlformats.org/drawingml/2006/chart">
            <c:chart xmlns:c="http://schemas.openxmlformats.org/drawingml/2006/chart" xmlns:r="http://schemas.openxmlformats.org/officeDocument/2006/relationships" r:id="rId3"/>
          </a:graphicData>
        </a:graphic>
      </p:graphicFrame>
      <p:pic>
        <p:nvPicPr>
          <p:cNvPr id="3" name="図 2"/>
          <p:cNvPicPr>
            <a:picLocks noChangeAspect="1"/>
          </p:cNvPicPr>
          <p:nvPr/>
        </p:nvPicPr>
        <p:blipFill>
          <a:blip r:embed="rId4"/>
          <a:stretch>
            <a:fillRect/>
          </a:stretch>
        </p:blipFill>
        <p:spPr>
          <a:xfrm>
            <a:off x="6731868" y="5418336"/>
            <a:ext cx="1740650" cy="1158000"/>
          </a:xfrm>
          <a:prstGeom prst="rect">
            <a:avLst/>
          </a:prstGeom>
        </p:spPr>
      </p:pic>
    </p:spTree>
    <p:extLst>
      <p:ext uri="{BB962C8B-B14F-4D97-AF65-F5344CB8AC3E}">
        <p14:creationId xmlns:p14="http://schemas.microsoft.com/office/powerpoint/2010/main" val="3350009275"/>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283</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Q27.</a:t>
            </a:r>
            <a:r>
              <a:rPr lang="ja-JP" altLang="en-US" sz="2065" b="1" dirty="0">
                <a:latin typeface="MS UI Gothic" panose="020B0600070205080204" pitchFamily="50" charset="-128"/>
                <a:ea typeface="MS UI Gothic" panose="020B0600070205080204" pitchFamily="50" charset="-128"/>
              </a:rPr>
              <a:t>人材不足に対する施策（クロス集計）</a:t>
            </a:r>
          </a:p>
        </p:txBody>
      </p:sp>
      <p:sp>
        <p:nvSpPr>
          <p:cNvPr id="5" name="テキスト ボックス 4"/>
          <p:cNvSpPr txBox="1"/>
          <p:nvPr/>
        </p:nvSpPr>
        <p:spPr>
          <a:xfrm>
            <a:off x="515394" y="750100"/>
            <a:ext cx="9028230" cy="738664"/>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a:p>
            <a:r>
              <a:rPr lang="ja-JP" altLang="en-US" sz="1400" dirty="0"/>
              <a:t>クロス集計の軸：</a:t>
            </a:r>
            <a:r>
              <a:rPr lang="en-US" altLang="ja-JP" sz="1400" dirty="0"/>
              <a:t>AI</a:t>
            </a:r>
            <a:r>
              <a:rPr lang="ja-JP" altLang="en-US" sz="1400" dirty="0"/>
              <a:t>取り組みの有無</a:t>
            </a:r>
            <a:endParaRPr lang="en-US" altLang="ja-JP" sz="1400" dirty="0"/>
          </a:p>
          <a:p>
            <a:r>
              <a:rPr lang="ja-JP" altLang="en-US" sz="1400" dirty="0"/>
              <a:t>集計方法：「</a:t>
            </a:r>
            <a:r>
              <a:rPr lang="en-US" altLang="ja-JP" sz="1400" dirty="0"/>
              <a:t>1</a:t>
            </a:r>
            <a:r>
              <a:rPr lang="ja-JP" altLang="en-US" sz="1400" dirty="0"/>
              <a:t>番目」で選択された数が多かった上位</a:t>
            </a:r>
            <a:r>
              <a:rPr lang="en-US" altLang="ja-JP" sz="1400" dirty="0"/>
              <a:t>7</a:t>
            </a:r>
            <a:r>
              <a:rPr lang="ja-JP" altLang="en-US" sz="1400" dirty="0"/>
              <a:t>項目を表示</a:t>
            </a:r>
          </a:p>
        </p:txBody>
      </p:sp>
      <p:graphicFrame>
        <p:nvGraphicFramePr>
          <p:cNvPr id="7" name="グラフ 6"/>
          <p:cNvGraphicFramePr>
            <a:graphicFrameLocks/>
          </p:cNvGraphicFramePr>
          <p:nvPr>
            <p:extLst>
              <p:ext uri="{D42A27DB-BD31-4B8C-83A1-F6EECF244321}">
                <p14:modId xmlns:p14="http://schemas.microsoft.com/office/powerpoint/2010/main" val="3703372931"/>
              </p:ext>
            </p:extLst>
          </p:nvPr>
        </p:nvGraphicFramePr>
        <p:xfrm>
          <a:off x="2123356" y="1740694"/>
          <a:ext cx="6840760" cy="4829770"/>
        </p:xfrm>
        <a:graphic>
          <a:graphicData uri="http://schemas.openxmlformats.org/drawingml/2006/chart">
            <c:chart xmlns:c="http://schemas.openxmlformats.org/drawingml/2006/chart" xmlns:r="http://schemas.openxmlformats.org/officeDocument/2006/relationships" r:id="rId3"/>
          </a:graphicData>
        </a:graphic>
      </p:graphicFrame>
      <p:pic>
        <p:nvPicPr>
          <p:cNvPr id="3" name="図 2"/>
          <p:cNvPicPr>
            <a:picLocks noChangeAspect="1"/>
          </p:cNvPicPr>
          <p:nvPr/>
        </p:nvPicPr>
        <p:blipFill>
          <a:blip r:embed="rId4"/>
          <a:stretch>
            <a:fillRect/>
          </a:stretch>
        </p:blipFill>
        <p:spPr>
          <a:xfrm>
            <a:off x="6875884" y="5274320"/>
            <a:ext cx="1677189" cy="1158000"/>
          </a:xfrm>
          <a:prstGeom prst="rect">
            <a:avLst/>
          </a:prstGeom>
        </p:spPr>
      </p:pic>
    </p:spTree>
    <p:extLst>
      <p:ext uri="{BB962C8B-B14F-4D97-AF65-F5344CB8AC3E}">
        <p14:creationId xmlns:p14="http://schemas.microsoft.com/office/powerpoint/2010/main" val="602286069"/>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284</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Q27.</a:t>
            </a:r>
            <a:r>
              <a:rPr lang="ja-JP" altLang="en-US" sz="2065" b="1" dirty="0">
                <a:latin typeface="MS UI Gothic" panose="020B0600070205080204" pitchFamily="50" charset="-128"/>
                <a:ea typeface="MS UI Gothic" panose="020B0600070205080204" pitchFamily="50" charset="-128"/>
              </a:rPr>
              <a:t>人材不足に対する施策（クロス集計）</a:t>
            </a:r>
          </a:p>
        </p:txBody>
      </p:sp>
      <p:sp>
        <p:nvSpPr>
          <p:cNvPr id="5" name="テキスト ボックス 4"/>
          <p:cNvSpPr txBox="1"/>
          <p:nvPr/>
        </p:nvSpPr>
        <p:spPr>
          <a:xfrm>
            <a:off x="515394" y="750100"/>
            <a:ext cx="9028230" cy="738664"/>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a:p>
            <a:r>
              <a:rPr lang="ja-JP" altLang="en-US" sz="1400" dirty="0"/>
              <a:t>クロス集計の軸：</a:t>
            </a:r>
            <a:r>
              <a:rPr lang="en-US" altLang="ja-JP" sz="1400" dirty="0"/>
              <a:t>DX</a:t>
            </a:r>
            <a:r>
              <a:rPr lang="ja-JP" altLang="en-US" sz="1400" dirty="0"/>
              <a:t>取り組みの有無</a:t>
            </a:r>
            <a:endParaRPr lang="en-US" altLang="ja-JP" sz="1400" dirty="0"/>
          </a:p>
          <a:p>
            <a:r>
              <a:rPr lang="ja-JP" altLang="en-US" sz="1400" dirty="0"/>
              <a:t>集計方法：「</a:t>
            </a:r>
            <a:r>
              <a:rPr lang="en-US" altLang="ja-JP" sz="1400" dirty="0"/>
              <a:t>1</a:t>
            </a:r>
            <a:r>
              <a:rPr lang="ja-JP" altLang="en-US" sz="1400" dirty="0"/>
              <a:t>番目」で選択された数が多かった上位</a:t>
            </a:r>
            <a:r>
              <a:rPr lang="en-US" altLang="ja-JP" sz="1400" dirty="0"/>
              <a:t>7</a:t>
            </a:r>
            <a:r>
              <a:rPr lang="ja-JP" altLang="en-US" sz="1400" dirty="0"/>
              <a:t>項目を表示</a:t>
            </a:r>
          </a:p>
        </p:txBody>
      </p:sp>
      <p:graphicFrame>
        <p:nvGraphicFramePr>
          <p:cNvPr id="7" name="グラフ 6"/>
          <p:cNvGraphicFramePr>
            <a:graphicFrameLocks/>
          </p:cNvGraphicFramePr>
          <p:nvPr>
            <p:extLst>
              <p:ext uri="{D42A27DB-BD31-4B8C-83A1-F6EECF244321}">
                <p14:modId xmlns:p14="http://schemas.microsoft.com/office/powerpoint/2010/main" val="1280894234"/>
              </p:ext>
            </p:extLst>
          </p:nvPr>
        </p:nvGraphicFramePr>
        <p:xfrm>
          <a:off x="1907332" y="1817936"/>
          <a:ext cx="7200800" cy="4815483"/>
        </p:xfrm>
        <a:graphic>
          <a:graphicData uri="http://schemas.openxmlformats.org/drawingml/2006/chart">
            <c:chart xmlns:c="http://schemas.openxmlformats.org/drawingml/2006/chart" xmlns:r="http://schemas.openxmlformats.org/officeDocument/2006/relationships" r:id="rId3"/>
          </a:graphicData>
        </a:graphic>
      </p:graphicFrame>
      <p:pic>
        <p:nvPicPr>
          <p:cNvPr id="3" name="図 2"/>
          <p:cNvPicPr>
            <a:picLocks noChangeAspect="1"/>
          </p:cNvPicPr>
          <p:nvPr/>
        </p:nvPicPr>
        <p:blipFill>
          <a:blip r:embed="rId4"/>
          <a:stretch>
            <a:fillRect/>
          </a:stretch>
        </p:blipFill>
        <p:spPr>
          <a:xfrm>
            <a:off x="7091908" y="5274320"/>
            <a:ext cx="1704764" cy="1152128"/>
          </a:xfrm>
          <a:prstGeom prst="rect">
            <a:avLst/>
          </a:prstGeom>
        </p:spPr>
      </p:pic>
    </p:spTree>
    <p:extLst>
      <p:ext uri="{BB962C8B-B14F-4D97-AF65-F5344CB8AC3E}">
        <p14:creationId xmlns:p14="http://schemas.microsoft.com/office/powerpoint/2010/main" val="1799365230"/>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BFB1F43-6F2E-4538-AABB-23AEDF146290}" type="slidenum">
              <a:rPr lang="ja-JP" altLang="en-US" smtClean="0"/>
              <a:pPr/>
              <a:t>285</a:t>
            </a:fld>
            <a:endParaRPr lang="ja-JP" altLang="en-US" dirty="0"/>
          </a:p>
        </p:txBody>
      </p:sp>
      <p:sp>
        <p:nvSpPr>
          <p:cNvPr id="3" name="テキスト ボックス 2"/>
          <p:cNvSpPr txBox="1"/>
          <p:nvPr/>
        </p:nvSpPr>
        <p:spPr>
          <a:xfrm>
            <a:off x="971228" y="3042072"/>
            <a:ext cx="8640000" cy="1077218"/>
          </a:xfrm>
          <a:prstGeom prst="rect">
            <a:avLst/>
          </a:prstGeom>
          <a:noFill/>
        </p:spPr>
        <p:txBody>
          <a:bodyPr wrap="square" rtlCol="0">
            <a:spAutoFit/>
          </a:bodyPr>
          <a:lstStyle/>
          <a:p>
            <a:r>
              <a:rPr lang="en-US" altLang="ja-JP" sz="3200" dirty="0"/>
              <a:t>7. </a:t>
            </a:r>
            <a:r>
              <a:rPr lang="ja-JP" altLang="en-US" sz="3200" dirty="0"/>
              <a:t>組込み</a:t>
            </a:r>
            <a:r>
              <a:rPr lang="en-US" altLang="ja-JP" sz="3200" dirty="0"/>
              <a:t>/IoT</a:t>
            </a:r>
            <a:r>
              <a:rPr lang="ja-JP" altLang="en-US" sz="3200" dirty="0"/>
              <a:t>システム「産業」の環境改善に関する取り組み</a:t>
            </a:r>
            <a:endParaRPr kumimoji="1" lang="ja-JP" altLang="en-US" sz="3200" dirty="0"/>
          </a:p>
        </p:txBody>
      </p:sp>
    </p:spTree>
    <p:extLst>
      <p:ext uri="{BB962C8B-B14F-4D97-AF65-F5344CB8AC3E}">
        <p14:creationId xmlns:p14="http://schemas.microsoft.com/office/powerpoint/2010/main" val="3899796429"/>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286</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Q28.</a:t>
            </a:r>
            <a:r>
              <a:rPr lang="ja-JP" altLang="en-US" sz="2065" b="1" dirty="0">
                <a:latin typeface="MS UI Gothic" panose="020B0600070205080204" pitchFamily="50" charset="-128"/>
                <a:ea typeface="MS UI Gothic" panose="020B0600070205080204" pitchFamily="50" charset="-128"/>
              </a:rPr>
              <a:t>経済産業省のガイドライン等の利活用の状況</a:t>
            </a:r>
          </a:p>
        </p:txBody>
      </p:sp>
      <p:sp>
        <p:nvSpPr>
          <p:cNvPr id="7" name="テキスト ボックス 6"/>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エンドユーザー、</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r>
              <a:rPr lang="en-US" altLang="ja-JP" sz="1400" dirty="0"/>
              <a:t>F.</a:t>
            </a:r>
            <a:r>
              <a:rPr lang="ja-JP" altLang="en-US" sz="1400" dirty="0"/>
              <a:t>その他</a:t>
            </a:r>
            <a:endParaRPr lang="en-US" altLang="ja-JP" sz="1400" dirty="0"/>
          </a:p>
        </p:txBody>
      </p:sp>
      <p:graphicFrame>
        <p:nvGraphicFramePr>
          <p:cNvPr id="8" name="グラフ 7"/>
          <p:cNvGraphicFramePr>
            <a:graphicFrameLocks/>
          </p:cNvGraphicFramePr>
          <p:nvPr>
            <p:extLst>
              <p:ext uri="{D42A27DB-BD31-4B8C-83A1-F6EECF244321}">
                <p14:modId xmlns:p14="http://schemas.microsoft.com/office/powerpoint/2010/main" val="3971818814"/>
              </p:ext>
            </p:extLst>
          </p:nvPr>
        </p:nvGraphicFramePr>
        <p:xfrm>
          <a:off x="980507" y="1501893"/>
          <a:ext cx="8460000" cy="50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5315546"/>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287</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Q28.</a:t>
            </a:r>
            <a:r>
              <a:rPr lang="ja-JP" altLang="en-US" sz="2065" b="1" dirty="0">
                <a:latin typeface="MS UI Gothic" panose="020B0600070205080204" pitchFamily="50" charset="-128"/>
                <a:ea typeface="MS UI Gothic" panose="020B0600070205080204" pitchFamily="50" charset="-128"/>
              </a:rPr>
              <a:t>経済産業省のガイドライン等の利活用の状況（経年比較）</a:t>
            </a:r>
          </a:p>
        </p:txBody>
      </p:sp>
      <p:sp>
        <p:nvSpPr>
          <p:cNvPr id="5" name="テキスト ボックス 4"/>
          <p:cNvSpPr txBox="1"/>
          <p:nvPr/>
        </p:nvSpPr>
        <p:spPr>
          <a:xfrm>
            <a:off x="515394" y="750100"/>
            <a:ext cx="9028230" cy="307777"/>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p:txBody>
      </p:sp>
      <p:graphicFrame>
        <p:nvGraphicFramePr>
          <p:cNvPr id="6" name="グラフ 5"/>
          <p:cNvGraphicFramePr>
            <a:graphicFrameLocks/>
          </p:cNvGraphicFramePr>
          <p:nvPr>
            <p:extLst>
              <p:ext uri="{D42A27DB-BD31-4B8C-83A1-F6EECF244321}">
                <p14:modId xmlns:p14="http://schemas.microsoft.com/office/powerpoint/2010/main" val="645465224"/>
              </p:ext>
            </p:extLst>
          </p:nvPr>
        </p:nvGraphicFramePr>
        <p:xfrm>
          <a:off x="1403276" y="1313880"/>
          <a:ext cx="7560000" cy="50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33768018"/>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288</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Q28.</a:t>
            </a:r>
            <a:r>
              <a:rPr lang="ja-JP" altLang="en-US" sz="2065" b="1" dirty="0">
                <a:latin typeface="MS UI Gothic" panose="020B0600070205080204" pitchFamily="50" charset="-128"/>
                <a:ea typeface="MS UI Gothic" panose="020B0600070205080204" pitchFamily="50" charset="-128"/>
              </a:rPr>
              <a:t>経済産業省のガイドライン等の利活用の状況（クロス集計）</a:t>
            </a:r>
          </a:p>
        </p:txBody>
      </p:sp>
      <p:sp>
        <p:nvSpPr>
          <p:cNvPr id="5" name="テキスト ボックス 4"/>
          <p:cNvSpPr txBox="1"/>
          <p:nvPr/>
        </p:nvSpPr>
        <p:spPr>
          <a:xfrm>
            <a:off x="515394" y="750100"/>
            <a:ext cx="9028230" cy="523220"/>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a:p>
            <a:r>
              <a:rPr lang="ja-JP" altLang="en-US" sz="1400" dirty="0"/>
              <a:t>クロス集計の軸：従業員数</a:t>
            </a:r>
          </a:p>
        </p:txBody>
      </p:sp>
      <p:graphicFrame>
        <p:nvGraphicFramePr>
          <p:cNvPr id="7" name="グラフ 6"/>
          <p:cNvGraphicFramePr>
            <a:graphicFrameLocks/>
          </p:cNvGraphicFramePr>
          <p:nvPr>
            <p:extLst>
              <p:ext uri="{D42A27DB-BD31-4B8C-83A1-F6EECF244321}">
                <p14:modId xmlns:p14="http://schemas.microsoft.com/office/powerpoint/2010/main" val="1843468968"/>
              </p:ext>
            </p:extLst>
          </p:nvPr>
        </p:nvGraphicFramePr>
        <p:xfrm>
          <a:off x="1051277" y="1273320"/>
          <a:ext cx="7956464" cy="58240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334586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28</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07893"/>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Q4-1.</a:t>
            </a:r>
            <a:r>
              <a:rPr lang="ja-JP" altLang="en-US" sz="2065" b="1" dirty="0">
                <a:latin typeface="MS UI Gothic" panose="020B0600070205080204" pitchFamily="50" charset="-128"/>
                <a:ea typeface="MS UI Gothic" panose="020B0600070205080204" pitchFamily="50" charset="-128"/>
              </a:rPr>
              <a:t>全開発費の内訳</a:t>
            </a:r>
            <a:r>
              <a:rPr lang="zh-TW" altLang="en-US" sz="2065" b="1" dirty="0">
                <a:latin typeface="MS UI Gothic" panose="020B0600070205080204" pitchFamily="50" charset="-128"/>
                <a:ea typeface="MS UI Gothic" panose="020B0600070205080204" pitchFamily="50" charset="-128"/>
              </a:rPr>
              <a:t>　業態区分別</a:t>
            </a:r>
            <a:endParaRPr lang="ja-JP" altLang="en-US" sz="2065" b="1" dirty="0">
              <a:latin typeface="MS UI Gothic" panose="020B0600070205080204" pitchFamily="50" charset="-128"/>
              <a:ea typeface="MS UI Gothic" panose="020B0600070205080204" pitchFamily="50" charset="-128"/>
            </a:endParaRPr>
          </a:p>
        </p:txBody>
      </p:sp>
      <p:sp>
        <p:nvSpPr>
          <p:cNvPr id="7" name="テキスト ボックス 6"/>
          <p:cNvSpPr txBox="1"/>
          <p:nvPr/>
        </p:nvSpPr>
        <p:spPr>
          <a:xfrm>
            <a:off x="515394" y="750100"/>
            <a:ext cx="9390226" cy="523220"/>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エンドユーザー、</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r>
              <a:rPr lang="en-US" altLang="ja-JP" sz="1400" dirty="0"/>
              <a:t>F.</a:t>
            </a:r>
            <a:r>
              <a:rPr lang="ja-JP" altLang="en-US" sz="1400" dirty="0"/>
              <a:t>その他</a:t>
            </a:r>
            <a:endParaRPr lang="en-US" altLang="ja-JP" sz="1400" dirty="0"/>
          </a:p>
          <a:p>
            <a:r>
              <a:rPr lang="ja-JP" altLang="en-US" sz="1400" dirty="0"/>
              <a:t>クロス集計の軸：組込み</a:t>
            </a:r>
            <a:r>
              <a:rPr lang="en-US" altLang="ja-JP" sz="1400" dirty="0"/>
              <a:t>/IoT</a:t>
            </a:r>
            <a:r>
              <a:rPr lang="ja-JP" altLang="en-US" sz="1400" dirty="0"/>
              <a:t>産業における主な位置づけ</a:t>
            </a:r>
          </a:p>
        </p:txBody>
      </p:sp>
      <p:graphicFrame>
        <p:nvGraphicFramePr>
          <p:cNvPr id="6" name="グラフ 5"/>
          <p:cNvGraphicFramePr>
            <a:graphicFrameLocks/>
          </p:cNvGraphicFramePr>
          <p:nvPr>
            <p:extLst>
              <p:ext uri="{D42A27DB-BD31-4B8C-83A1-F6EECF244321}">
                <p14:modId xmlns:p14="http://schemas.microsoft.com/office/powerpoint/2010/main" val="494094613"/>
              </p:ext>
            </p:extLst>
          </p:nvPr>
        </p:nvGraphicFramePr>
        <p:xfrm>
          <a:off x="899220" y="1465875"/>
          <a:ext cx="8644404" cy="51392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5874859"/>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289</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Q29-1.</a:t>
            </a:r>
            <a:r>
              <a:rPr lang="ja-JP" altLang="en-US" sz="2065" b="1" dirty="0">
                <a:latin typeface="MS UI Gothic" panose="020B0600070205080204" pitchFamily="50" charset="-128"/>
                <a:ea typeface="MS UI Gothic" panose="020B0600070205080204" pitchFamily="50" charset="-128"/>
              </a:rPr>
              <a:t> </a:t>
            </a:r>
            <a:r>
              <a:rPr lang="en-US" altLang="ja-JP" sz="2065" b="1" dirty="0">
                <a:latin typeface="MS UI Gothic" panose="020B0600070205080204" pitchFamily="50" charset="-128"/>
                <a:ea typeface="MS UI Gothic" panose="020B0600070205080204" pitchFamily="50" charset="-128"/>
              </a:rPr>
              <a:t>IPA</a:t>
            </a:r>
            <a:r>
              <a:rPr lang="ja-JP" altLang="en-US" sz="2065" b="1" dirty="0">
                <a:latin typeface="MS UI Gothic" panose="020B0600070205080204" pitchFamily="50" charset="-128"/>
                <a:ea typeface="MS UI Gothic" panose="020B0600070205080204" pitchFamily="50" charset="-128"/>
              </a:rPr>
              <a:t>成果物の活用状況</a:t>
            </a:r>
          </a:p>
        </p:txBody>
      </p:sp>
      <p:graphicFrame>
        <p:nvGraphicFramePr>
          <p:cNvPr id="6" name="グラフ 5"/>
          <p:cNvGraphicFramePr>
            <a:graphicFrameLocks/>
          </p:cNvGraphicFramePr>
          <p:nvPr>
            <p:extLst>
              <p:ext uri="{D42A27DB-BD31-4B8C-83A1-F6EECF244321}">
                <p14:modId xmlns:p14="http://schemas.microsoft.com/office/powerpoint/2010/main" val="752914841"/>
              </p:ext>
            </p:extLst>
          </p:nvPr>
        </p:nvGraphicFramePr>
        <p:xfrm>
          <a:off x="799509" y="1529904"/>
          <a:ext cx="8459999" cy="5040000"/>
        </p:xfrm>
        <a:graphic>
          <a:graphicData uri="http://schemas.openxmlformats.org/drawingml/2006/chart">
            <c:chart xmlns:c="http://schemas.openxmlformats.org/drawingml/2006/chart" xmlns:r="http://schemas.openxmlformats.org/officeDocument/2006/relationships" r:id="rId3"/>
          </a:graphicData>
        </a:graphic>
      </p:graphicFrame>
      <p:sp>
        <p:nvSpPr>
          <p:cNvPr id="7" name="テキスト ボックス 6"/>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エンドユーザー、</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r>
              <a:rPr lang="en-US" altLang="ja-JP" sz="1400" dirty="0"/>
              <a:t>F.</a:t>
            </a:r>
            <a:r>
              <a:rPr lang="ja-JP" altLang="en-US" sz="1400" dirty="0"/>
              <a:t>その他</a:t>
            </a:r>
            <a:endParaRPr lang="en-US" altLang="ja-JP" sz="1400" dirty="0"/>
          </a:p>
        </p:txBody>
      </p:sp>
    </p:spTree>
    <p:extLst>
      <p:ext uri="{BB962C8B-B14F-4D97-AF65-F5344CB8AC3E}">
        <p14:creationId xmlns:p14="http://schemas.microsoft.com/office/powerpoint/2010/main" val="4184037121"/>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290</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Q29-1.</a:t>
            </a:r>
            <a:r>
              <a:rPr lang="ja-JP" altLang="en-US" sz="2065" b="1" dirty="0">
                <a:latin typeface="MS UI Gothic" panose="020B0600070205080204" pitchFamily="50" charset="-128"/>
                <a:ea typeface="MS UI Gothic" panose="020B0600070205080204" pitchFamily="50" charset="-128"/>
              </a:rPr>
              <a:t> </a:t>
            </a:r>
            <a:r>
              <a:rPr lang="en-US" altLang="ja-JP" sz="2065" b="1" dirty="0">
                <a:latin typeface="MS UI Gothic" panose="020B0600070205080204" pitchFamily="50" charset="-128"/>
                <a:ea typeface="MS UI Gothic" panose="020B0600070205080204" pitchFamily="50" charset="-128"/>
              </a:rPr>
              <a:t>IPA</a:t>
            </a:r>
            <a:r>
              <a:rPr lang="ja-JP" altLang="en-US" sz="2065" b="1" dirty="0">
                <a:latin typeface="MS UI Gothic" panose="020B0600070205080204" pitchFamily="50" charset="-128"/>
                <a:ea typeface="MS UI Gothic" panose="020B0600070205080204" pitchFamily="50" charset="-128"/>
              </a:rPr>
              <a:t>成果物の活用状況（経年比較）</a:t>
            </a:r>
          </a:p>
        </p:txBody>
      </p:sp>
      <p:sp>
        <p:nvSpPr>
          <p:cNvPr id="5" name="テキスト ボックス 4"/>
          <p:cNvSpPr txBox="1"/>
          <p:nvPr/>
        </p:nvSpPr>
        <p:spPr>
          <a:xfrm>
            <a:off x="515394" y="750100"/>
            <a:ext cx="9028230" cy="319318"/>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p>
        </p:txBody>
      </p:sp>
      <p:graphicFrame>
        <p:nvGraphicFramePr>
          <p:cNvPr id="7" name="グラフ 6"/>
          <p:cNvGraphicFramePr>
            <a:graphicFrameLocks/>
          </p:cNvGraphicFramePr>
          <p:nvPr>
            <p:extLst>
              <p:ext uri="{D42A27DB-BD31-4B8C-83A1-F6EECF244321}">
                <p14:modId xmlns:p14="http://schemas.microsoft.com/office/powerpoint/2010/main" val="1860574121"/>
              </p:ext>
            </p:extLst>
          </p:nvPr>
        </p:nvGraphicFramePr>
        <p:xfrm>
          <a:off x="1093987" y="1106644"/>
          <a:ext cx="8251425" cy="58875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2838709"/>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291</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Q29-2.</a:t>
            </a:r>
            <a:r>
              <a:rPr lang="ja-JP" altLang="en-US" sz="2065" b="1" dirty="0">
                <a:latin typeface="MS UI Gothic" panose="020B0600070205080204" pitchFamily="50" charset="-128"/>
                <a:ea typeface="MS UI Gothic" panose="020B0600070205080204" pitchFamily="50" charset="-128"/>
              </a:rPr>
              <a:t> </a:t>
            </a:r>
            <a:r>
              <a:rPr lang="en-US" altLang="ja-JP" sz="2065" b="1" dirty="0">
                <a:latin typeface="MS UI Gothic" panose="020B0600070205080204" pitchFamily="50" charset="-128"/>
                <a:ea typeface="MS UI Gothic" panose="020B0600070205080204" pitchFamily="50" charset="-128"/>
              </a:rPr>
              <a:t>IPA</a:t>
            </a:r>
            <a:r>
              <a:rPr lang="ja-JP" altLang="en-US" sz="2065" b="1" dirty="0">
                <a:latin typeface="MS UI Gothic" panose="020B0600070205080204" pitchFamily="50" charset="-128"/>
                <a:ea typeface="MS UI Gothic" panose="020B0600070205080204" pitchFamily="50" charset="-128"/>
              </a:rPr>
              <a:t>成果物の活用目的（成果物の区分なし）</a:t>
            </a:r>
          </a:p>
        </p:txBody>
      </p:sp>
      <p:sp>
        <p:nvSpPr>
          <p:cNvPr id="6" name="テキスト ボックス 5"/>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エンドユーザー、</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r>
              <a:rPr lang="en-US" altLang="ja-JP" sz="1400" dirty="0"/>
              <a:t>F.</a:t>
            </a:r>
            <a:r>
              <a:rPr lang="ja-JP" altLang="en-US" sz="1400" dirty="0"/>
              <a:t>その他</a:t>
            </a:r>
            <a:endParaRPr lang="en-US" altLang="ja-JP" sz="1400" dirty="0"/>
          </a:p>
        </p:txBody>
      </p:sp>
      <p:graphicFrame>
        <p:nvGraphicFramePr>
          <p:cNvPr id="7" name="グラフ 6"/>
          <p:cNvGraphicFramePr>
            <a:graphicFrameLocks/>
          </p:cNvGraphicFramePr>
          <p:nvPr>
            <p:extLst>
              <p:ext uri="{D42A27DB-BD31-4B8C-83A1-F6EECF244321}">
                <p14:modId xmlns:p14="http://schemas.microsoft.com/office/powerpoint/2010/main" val="863398040"/>
              </p:ext>
            </p:extLst>
          </p:nvPr>
        </p:nvGraphicFramePr>
        <p:xfrm>
          <a:off x="1259260" y="1506043"/>
          <a:ext cx="7920879" cy="50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06129870"/>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292</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Q29-2.</a:t>
            </a:r>
            <a:r>
              <a:rPr lang="ja-JP" altLang="en-US" sz="2065" b="1" dirty="0">
                <a:latin typeface="MS UI Gothic" panose="020B0600070205080204" pitchFamily="50" charset="-128"/>
                <a:ea typeface="MS UI Gothic" panose="020B0600070205080204" pitchFamily="50" charset="-128"/>
              </a:rPr>
              <a:t> </a:t>
            </a:r>
            <a:r>
              <a:rPr lang="en-US" altLang="ja-JP" sz="2065" b="1" dirty="0">
                <a:latin typeface="MS UI Gothic" panose="020B0600070205080204" pitchFamily="50" charset="-128"/>
                <a:ea typeface="MS UI Gothic" panose="020B0600070205080204" pitchFamily="50" charset="-128"/>
              </a:rPr>
              <a:t>IPA</a:t>
            </a:r>
            <a:r>
              <a:rPr lang="ja-JP" altLang="en-US" sz="2065" b="1" dirty="0">
                <a:latin typeface="MS UI Gothic" panose="020B0600070205080204" pitchFamily="50" charset="-128"/>
                <a:ea typeface="MS UI Gothic" panose="020B0600070205080204" pitchFamily="50" charset="-128"/>
              </a:rPr>
              <a:t>成果物の活用目的（成果物ごとクロス集計）</a:t>
            </a:r>
          </a:p>
        </p:txBody>
      </p:sp>
      <p:sp>
        <p:nvSpPr>
          <p:cNvPr id="7" name="テキスト ボックス 6"/>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p:txBody>
      </p:sp>
      <p:pic>
        <p:nvPicPr>
          <p:cNvPr id="5" name="図 4"/>
          <p:cNvPicPr>
            <a:picLocks noChangeAspect="1"/>
          </p:cNvPicPr>
          <p:nvPr/>
        </p:nvPicPr>
        <p:blipFill>
          <a:blip r:embed="rId3"/>
          <a:stretch>
            <a:fillRect/>
          </a:stretch>
        </p:blipFill>
        <p:spPr>
          <a:xfrm>
            <a:off x="544221" y="1419821"/>
            <a:ext cx="8877317" cy="4437492"/>
          </a:xfrm>
          <a:prstGeom prst="rect">
            <a:avLst/>
          </a:prstGeom>
        </p:spPr>
      </p:pic>
    </p:spTree>
    <p:extLst>
      <p:ext uri="{BB962C8B-B14F-4D97-AF65-F5344CB8AC3E}">
        <p14:creationId xmlns:p14="http://schemas.microsoft.com/office/powerpoint/2010/main" val="2030101141"/>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293</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07893"/>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Q30.</a:t>
            </a:r>
            <a:r>
              <a:rPr lang="ja-JP" altLang="en-US" sz="2065" b="1" dirty="0">
                <a:latin typeface="MS UI Gothic" panose="020B0600070205080204" pitchFamily="50" charset="-128"/>
                <a:ea typeface="MS UI Gothic" panose="020B0600070205080204" pitchFamily="50" charset="-128"/>
              </a:rPr>
              <a:t>政府や</a:t>
            </a:r>
            <a:r>
              <a:rPr lang="en-US" altLang="ja-JP" sz="2065" b="1" dirty="0">
                <a:latin typeface="MS UI Gothic" panose="020B0600070205080204" pitchFamily="50" charset="-128"/>
                <a:ea typeface="MS UI Gothic" panose="020B0600070205080204" pitchFamily="50" charset="-128"/>
              </a:rPr>
              <a:t>IPA</a:t>
            </a:r>
            <a:r>
              <a:rPr lang="ja-JP" altLang="en-US" sz="2065" b="1" dirty="0">
                <a:latin typeface="MS UI Gothic" panose="020B0600070205080204" pitchFamily="50" charset="-128"/>
                <a:ea typeface="MS UI Gothic" panose="020B0600070205080204" pitchFamily="50" charset="-128"/>
              </a:rPr>
              <a:t>が取るべき施策に関する要望</a:t>
            </a:r>
          </a:p>
        </p:txBody>
      </p:sp>
      <p:sp>
        <p:nvSpPr>
          <p:cNvPr id="5" name="テキスト ボックス 4"/>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エンドユーザー、</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r>
              <a:rPr lang="en-US" altLang="ja-JP" sz="1400" dirty="0"/>
              <a:t>F.</a:t>
            </a:r>
            <a:r>
              <a:rPr lang="ja-JP" altLang="en-US" sz="1400" dirty="0"/>
              <a:t>その他</a:t>
            </a:r>
            <a:endParaRPr lang="en-US" altLang="ja-JP" sz="1400" dirty="0"/>
          </a:p>
        </p:txBody>
      </p:sp>
      <p:graphicFrame>
        <p:nvGraphicFramePr>
          <p:cNvPr id="7" name="グラフ 6"/>
          <p:cNvGraphicFramePr>
            <a:graphicFrameLocks/>
          </p:cNvGraphicFramePr>
          <p:nvPr>
            <p:extLst>
              <p:ext uri="{D42A27DB-BD31-4B8C-83A1-F6EECF244321}">
                <p14:modId xmlns:p14="http://schemas.microsoft.com/office/powerpoint/2010/main" val="2686761817"/>
              </p:ext>
            </p:extLst>
          </p:nvPr>
        </p:nvGraphicFramePr>
        <p:xfrm>
          <a:off x="989700" y="1440144"/>
          <a:ext cx="8460000" cy="450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34776041"/>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294</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Q30.</a:t>
            </a:r>
            <a:r>
              <a:rPr lang="ja-JP" altLang="en-US" sz="2065" b="1" dirty="0">
                <a:latin typeface="MS UI Gothic" panose="020B0600070205080204" pitchFamily="50" charset="-128"/>
                <a:ea typeface="MS UI Gothic" panose="020B0600070205080204" pitchFamily="50" charset="-128"/>
              </a:rPr>
              <a:t>政府や</a:t>
            </a:r>
            <a:r>
              <a:rPr lang="en-US" altLang="ja-JP" sz="2065" b="1" dirty="0">
                <a:latin typeface="MS UI Gothic" panose="020B0600070205080204" pitchFamily="50" charset="-128"/>
                <a:ea typeface="MS UI Gothic" panose="020B0600070205080204" pitchFamily="50" charset="-128"/>
              </a:rPr>
              <a:t>IPA</a:t>
            </a:r>
            <a:r>
              <a:rPr lang="ja-JP" altLang="en-US" sz="2065" b="1" dirty="0">
                <a:latin typeface="MS UI Gothic" panose="020B0600070205080204" pitchFamily="50" charset="-128"/>
                <a:ea typeface="MS UI Gothic" panose="020B0600070205080204" pitchFamily="50" charset="-128"/>
              </a:rPr>
              <a:t>が取るべき施策に関する要望</a:t>
            </a:r>
            <a:r>
              <a:rPr lang="zh-TW" altLang="en-US" sz="2065" b="1" dirty="0">
                <a:latin typeface="MS UI Gothic" panose="020B0600070205080204" pitchFamily="50" charset="-128"/>
                <a:ea typeface="MS UI Gothic" panose="020B0600070205080204" pitchFamily="50" charset="-128"/>
              </a:rPr>
              <a:t>　産業構造区分別</a:t>
            </a:r>
            <a:endParaRPr lang="ja-JP" altLang="en-US" sz="2065" b="1" dirty="0">
              <a:latin typeface="MS UI Gothic" panose="020B0600070205080204" pitchFamily="50" charset="-128"/>
              <a:ea typeface="MS UI Gothic" panose="020B0600070205080204" pitchFamily="50" charset="-128"/>
            </a:endParaRPr>
          </a:p>
        </p:txBody>
      </p:sp>
      <p:sp>
        <p:nvSpPr>
          <p:cNvPr id="6" name="テキスト ボックス 5"/>
          <p:cNvSpPr txBox="1"/>
          <p:nvPr/>
        </p:nvSpPr>
        <p:spPr>
          <a:xfrm>
            <a:off x="515394" y="750100"/>
            <a:ext cx="9390226" cy="738664"/>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エンドユーザー、</a:t>
            </a:r>
            <a:r>
              <a:rPr lang="en-US" altLang="ja-JP" sz="1400" dirty="0"/>
              <a:t> 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a:p>
            <a:r>
              <a:rPr lang="ja-JP" altLang="en-US" sz="1400" dirty="0"/>
              <a:t>「</a:t>
            </a:r>
            <a:r>
              <a:rPr lang="en-US" altLang="ja-JP" sz="1400" dirty="0"/>
              <a:t>1</a:t>
            </a:r>
            <a:r>
              <a:rPr lang="ja-JP" altLang="en-US" sz="1400" dirty="0"/>
              <a:t>番目」で選択された数が多かった上位</a:t>
            </a:r>
            <a:r>
              <a:rPr lang="en-US" altLang="ja-JP" sz="1400" dirty="0"/>
              <a:t>10</a:t>
            </a:r>
            <a:r>
              <a:rPr lang="ja-JP" altLang="en-US" sz="1400" dirty="0"/>
              <a:t>項目を表示</a:t>
            </a:r>
            <a:endParaRPr lang="en-US" altLang="ja-JP" sz="1400" dirty="0"/>
          </a:p>
          <a:p>
            <a:r>
              <a:rPr lang="en-US" altLang="ja-JP" sz="1400" dirty="0"/>
              <a:t>※</a:t>
            </a:r>
            <a:r>
              <a:rPr lang="ja-JP" altLang="en-US" sz="1400" dirty="0"/>
              <a:t>全体の集計で、当てはまり順の</a:t>
            </a:r>
            <a:r>
              <a:rPr lang="en-US" altLang="ja-JP" sz="1400" dirty="0"/>
              <a:t>1</a:t>
            </a:r>
            <a:r>
              <a:rPr lang="ja-JP" altLang="en-US" sz="1400" dirty="0"/>
              <a:t>番目として回答された件数が多い順に表示（数字は順位を表す）</a:t>
            </a:r>
            <a:endParaRPr lang="en-US" altLang="ja-JP" sz="1400" dirty="0"/>
          </a:p>
        </p:txBody>
      </p:sp>
      <p:graphicFrame>
        <p:nvGraphicFramePr>
          <p:cNvPr id="9" name="グラフ 8"/>
          <p:cNvGraphicFramePr>
            <a:graphicFrameLocks/>
          </p:cNvGraphicFramePr>
          <p:nvPr>
            <p:extLst>
              <p:ext uri="{D42A27DB-BD31-4B8C-83A1-F6EECF244321}">
                <p14:modId xmlns:p14="http://schemas.microsoft.com/office/powerpoint/2010/main" val="2381520410"/>
              </p:ext>
            </p:extLst>
          </p:nvPr>
        </p:nvGraphicFramePr>
        <p:xfrm>
          <a:off x="1430507" y="1570901"/>
          <a:ext cx="7560000" cy="56557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8127999"/>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295</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Q30.</a:t>
            </a:r>
            <a:r>
              <a:rPr lang="ja-JP" altLang="en-US" sz="2065" b="1" dirty="0">
                <a:latin typeface="MS UI Gothic" panose="020B0600070205080204" pitchFamily="50" charset="-128"/>
                <a:ea typeface="MS UI Gothic" panose="020B0600070205080204" pitchFamily="50" charset="-128"/>
              </a:rPr>
              <a:t>政府や</a:t>
            </a:r>
            <a:r>
              <a:rPr lang="en-US" altLang="ja-JP" sz="2065" b="1" dirty="0">
                <a:latin typeface="MS UI Gothic" panose="020B0600070205080204" pitchFamily="50" charset="-128"/>
                <a:ea typeface="MS UI Gothic" panose="020B0600070205080204" pitchFamily="50" charset="-128"/>
              </a:rPr>
              <a:t>IPA</a:t>
            </a:r>
            <a:r>
              <a:rPr lang="ja-JP" altLang="en-US" sz="2065" b="1" dirty="0">
                <a:latin typeface="MS UI Gothic" panose="020B0600070205080204" pitchFamily="50" charset="-128"/>
                <a:ea typeface="MS UI Gothic" panose="020B0600070205080204" pitchFamily="50" charset="-128"/>
              </a:rPr>
              <a:t>が取るべき施策に関する要望（経年比較）</a:t>
            </a:r>
          </a:p>
        </p:txBody>
      </p:sp>
      <p:sp>
        <p:nvSpPr>
          <p:cNvPr id="5" name="テキスト ボックス 4"/>
          <p:cNvSpPr txBox="1"/>
          <p:nvPr/>
        </p:nvSpPr>
        <p:spPr>
          <a:xfrm>
            <a:off x="515394" y="750100"/>
            <a:ext cx="9028230" cy="523220"/>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a:p>
            <a:r>
              <a:rPr lang="en-US" altLang="ja-JP" sz="1400" dirty="0"/>
              <a:t>※2019</a:t>
            </a:r>
            <a:r>
              <a:rPr lang="ja-JP" altLang="en-US" sz="1400" dirty="0"/>
              <a:t>年度は、</a:t>
            </a:r>
            <a:r>
              <a:rPr lang="en-US" altLang="ja-JP" sz="1400" dirty="0"/>
              <a:t>2018</a:t>
            </a:r>
            <a:r>
              <a:rPr lang="ja-JP" altLang="en-US" sz="1400" dirty="0"/>
              <a:t>年度に比べ５つ、</a:t>
            </a:r>
            <a:r>
              <a:rPr lang="en-US" altLang="ja-JP" sz="1400" dirty="0"/>
              <a:t>2017</a:t>
            </a:r>
            <a:r>
              <a:rPr lang="ja-JP" altLang="en-US" sz="1400" dirty="0"/>
              <a:t>年度に比べ</a:t>
            </a:r>
            <a:r>
              <a:rPr lang="en-US" altLang="ja-JP" sz="1400" dirty="0"/>
              <a:t>7</a:t>
            </a:r>
            <a:r>
              <a:rPr lang="ja-JP" altLang="en-US" sz="1400" dirty="0"/>
              <a:t>つ選択肢が多いので単純比較はできない。</a:t>
            </a:r>
          </a:p>
        </p:txBody>
      </p:sp>
      <p:graphicFrame>
        <p:nvGraphicFramePr>
          <p:cNvPr id="7" name="グラフ 6"/>
          <p:cNvGraphicFramePr>
            <a:graphicFrameLocks/>
          </p:cNvGraphicFramePr>
          <p:nvPr>
            <p:extLst>
              <p:ext uri="{D42A27DB-BD31-4B8C-83A1-F6EECF244321}">
                <p14:modId xmlns:p14="http://schemas.microsoft.com/office/powerpoint/2010/main" val="1734015271"/>
              </p:ext>
            </p:extLst>
          </p:nvPr>
        </p:nvGraphicFramePr>
        <p:xfrm>
          <a:off x="893578" y="1601912"/>
          <a:ext cx="8651906" cy="5226843"/>
        </p:xfrm>
        <a:graphic>
          <a:graphicData uri="http://schemas.openxmlformats.org/drawingml/2006/chart">
            <c:chart xmlns:c="http://schemas.openxmlformats.org/drawingml/2006/chart" xmlns:r="http://schemas.openxmlformats.org/officeDocument/2006/relationships" r:id="rId3"/>
          </a:graphicData>
        </a:graphic>
      </p:graphicFrame>
      <p:sp>
        <p:nvSpPr>
          <p:cNvPr id="3" name="四角形: 角を丸くする 2">
            <a:extLst>
              <a:ext uri="{FF2B5EF4-FFF2-40B4-BE49-F238E27FC236}">
                <a16:creationId xmlns:a16="http://schemas.microsoft.com/office/drawing/2014/main" id="{A1D0CCF3-00F9-4EDD-B931-5D08B43C07D9}"/>
              </a:ext>
            </a:extLst>
          </p:cNvPr>
          <p:cNvSpPr/>
          <p:nvPr/>
        </p:nvSpPr>
        <p:spPr>
          <a:xfrm>
            <a:off x="893578" y="1889944"/>
            <a:ext cx="3029978" cy="1656184"/>
          </a:xfrm>
          <a:prstGeom prst="roundRect">
            <a:avLst>
              <a:gd name="adj" fmla="val 7256"/>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A792FB47-FE72-400B-B9D6-71DF3BB08CC4}"/>
              </a:ext>
            </a:extLst>
          </p:cNvPr>
          <p:cNvSpPr txBox="1"/>
          <p:nvPr/>
        </p:nvSpPr>
        <p:spPr>
          <a:xfrm>
            <a:off x="971228" y="3248696"/>
            <a:ext cx="1661826" cy="261610"/>
          </a:xfrm>
          <a:prstGeom prst="rect">
            <a:avLst/>
          </a:prstGeom>
          <a:noFill/>
        </p:spPr>
        <p:txBody>
          <a:bodyPr wrap="square" rtlCol="0">
            <a:spAutoFit/>
          </a:bodyPr>
          <a:lstStyle/>
          <a:p>
            <a:r>
              <a:rPr kumimoji="1" lang="en-US" altLang="ja-JP" sz="1100" dirty="0">
                <a:solidFill>
                  <a:srgbClr val="FF0000"/>
                </a:solidFill>
              </a:rPr>
              <a:t>2019</a:t>
            </a:r>
            <a:r>
              <a:rPr kumimoji="1" lang="ja-JP" altLang="en-US" sz="1100" dirty="0">
                <a:solidFill>
                  <a:srgbClr val="FF0000"/>
                </a:solidFill>
              </a:rPr>
              <a:t>年度新設の項目</a:t>
            </a:r>
          </a:p>
        </p:txBody>
      </p:sp>
    </p:spTree>
    <p:extLst>
      <p:ext uri="{BB962C8B-B14F-4D97-AF65-F5344CB8AC3E}">
        <p14:creationId xmlns:p14="http://schemas.microsoft.com/office/powerpoint/2010/main" val="3150582109"/>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296</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Q30.</a:t>
            </a:r>
            <a:r>
              <a:rPr lang="ja-JP" altLang="en-US" sz="2065" b="1" dirty="0">
                <a:latin typeface="MS UI Gothic" panose="020B0600070205080204" pitchFamily="50" charset="-128"/>
                <a:ea typeface="MS UI Gothic" panose="020B0600070205080204" pitchFamily="50" charset="-128"/>
              </a:rPr>
              <a:t>政府や</a:t>
            </a:r>
            <a:r>
              <a:rPr lang="en-US" altLang="ja-JP" sz="2065" b="1" dirty="0">
                <a:latin typeface="MS UI Gothic" panose="020B0600070205080204" pitchFamily="50" charset="-128"/>
                <a:ea typeface="MS UI Gothic" panose="020B0600070205080204" pitchFamily="50" charset="-128"/>
              </a:rPr>
              <a:t>IPA</a:t>
            </a:r>
            <a:r>
              <a:rPr lang="ja-JP" altLang="en-US" sz="2065" b="1" dirty="0">
                <a:latin typeface="MS UI Gothic" panose="020B0600070205080204" pitchFamily="50" charset="-128"/>
                <a:ea typeface="MS UI Gothic" panose="020B0600070205080204" pitchFamily="50" charset="-128"/>
              </a:rPr>
              <a:t>が取るべき施策に関する要望（クロス集計）</a:t>
            </a:r>
          </a:p>
        </p:txBody>
      </p:sp>
      <p:sp>
        <p:nvSpPr>
          <p:cNvPr id="5" name="テキスト ボックス 4"/>
          <p:cNvSpPr txBox="1"/>
          <p:nvPr/>
        </p:nvSpPr>
        <p:spPr>
          <a:xfrm>
            <a:off x="515394" y="750100"/>
            <a:ext cx="9028230" cy="523220"/>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a:p>
            <a:r>
              <a:rPr lang="ja-JP" altLang="en-US" sz="1400" dirty="0"/>
              <a:t>クロス集計の軸：従業員数</a:t>
            </a:r>
          </a:p>
        </p:txBody>
      </p:sp>
      <p:graphicFrame>
        <p:nvGraphicFramePr>
          <p:cNvPr id="7" name="グラフ 6"/>
          <p:cNvGraphicFramePr>
            <a:graphicFrameLocks/>
          </p:cNvGraphicFramePr>
          <p:nvPr>
            <p:extLst>
              <p:ext uri="{D42A27DB-BD31-4B8C-83A1-F6EECF244321}">
                <p14:modId xmlns:p14="http://schemas.microsoft.com/office/powerpoint/2010/main" val="3309875251"/>
              </p:ext>
            </p:extLst>
          </p:nvPr>
        </p:nvGraphicFramePr>
        <p:xfrm>
          <a:off x="1187252" y="1273320"/>
          <a:ext cx="8208912" cy="6056820"/>
        </p:xfrm>
        <a:graphic>
          <a:graphicData uri="http://schemas.openxmlformats.org/drawingml/2006/chart">
            <c:chart xmlns:c="http://schemas.openxmlformats.org/drawingml/2006/chart" xmlns:r="http://schemas.openxmlformats.org/officeDocument/2006/relationships" r:id="rId3"/>
          </a:graphicData>
        </a:graphic>
      </p:graphicFrame>
      <p:pic>
        <p:nvPicPr>
          <p:cNvPr id="3" name="図 2"/>
          <p:cNvPicPr>
            <a:picLocks noChangeAspect="1"/>
          </p:cNvPicPr>
          <p:nvPr/>
        </p:nvPicPr>
        <p:blipFill>
          <a:blip r:embed="rId4"/>
          <a:stretch>
            <a:fillRect/>
          </a:stretch>
        </p:blipFill>
        <p:spPr>
          <a:xfrm>
            <a:off x="6803876" y="5540519"/>
            <a:ext cx="1994495" cy="1537969"/>
          </a:xfrm>
          <a:prstGeom prst="rect">
            <a:avLst/>
          </a:prstGeom>
        </p:spPr>
      </p:pic>
    </p:spTree>
    <p:extLst>
      <p:ext uri="{BB962C8B-B14F-4D97-AF65-F5344CB8AC3E}">
        <p14:creationId xmlns:p14="http://schemas.microsoft.com/office/powerpoint/2010/main" val="3618731768"/>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Q31.</a:t>
            </a:r>
            <a:r>
              <a:rPr lang="ja-JP" altLang="en-US" sz="2065" b="1" dirty="0">
                <a:latin typeface="MS UI Gothic" panose="020B0600070205080204" pitchFamily="50" charset="-128"/>
                <a:ea typeface="MS UI Gothic" panose="020B0600070205080204" pitchFamily="50" charset="-128"/>
              </a:rPr>
              <a:t>今後本調査に加えるべき項目（主な記載内容）</a:t>
            </a:r>
          </a:p>
        </p:txBody>
      </p:sp>
      <p:sp>
        <p:nvSpPr>
          <p:cNvPr id="8" name="object 5"/>
          <p:cNvSpPr/>
          <p:nvPr/>
        </p:nvSpPr>
        <p:spPr>
          <a:xfrm>
            <a:off x="1320545" y="1457521"/>
            <a:ext cx="3621023" cy="65532"/>
          </a:xfrm>
          <a:prstGeom prst="rect">
            <a:avLst/>
          </a:prstGeom>
          <a:blipFill>
            <a:blip r:embed="rId3" cstate="print"/>
            <a:stretch>
              <a:fillRect/>
            </a:stretch>
          </a:blipFill>
        </p:spPr>
        <p:txBody>
          <a:bodyPr wrap="square" lIns="0" tIns="0" rIns="0" bIns="0" rtlCol="0"/>
          <a:lstStyle/>
          <a:p>
            <a:endParaRPr dirty="0"/>
          </a:p>
        </p:txBody>
      </p:sp>
      <p:sp>
        <p:nvSpPr>
          <p:cNvPr id="9" name="object 6"/>
          <p:cNvSpPr/>
          <p:nvPr/>
        </p:nvSpPr>
        <p:spPr>
          <a:xfrm>
            <a:off x="948561" y="1088711"/>
            <a:ext cx="4128771" cy="364237"/>
          </a:xfrm>
          <a:prstGeom prst="rect">
            <a:avLst/>
          </a:prstGeom>
          <a:blipFill>
            <a:blip r:embed="rId4" cstate="print"/>
            <a:stretch>
              <a:fillRect/>
            </a:stretch>
          </a:blipFill>
        </p:spPr>
        <p:txBody>
          <a:bodyPr wrap="square" lIns="0" tIns="0" rIns="0" bIns="0" rtlCol="0"/>
          <a:lstStyle/>
          <a:p>
            <a:endParaRPr dirty="0"/>
          </a:p>
        </p:txBody>
      </p:sp>
      <p:sp>
        <p:nvSpPr>
          <p:cNvPr id="10" name="object 7"/>
          <p:cNvSpPr txBox="1"/>
          <p:nvPr/>
        </p:nvSpPr>
        <p:spPr>
          <a:xfrm>
            <a:off x="948689" y="1097854"/>
            <a:ext cx="4128643" cy="360000"/>
          </a:xfrm>
          <a:prstGeom prst="rect">
            <a:avLst/>
          </a:prstGeom>
          <a:ln w="9144">
            <a:solidFill>
              <a:srgbClr val="46AAC5"/>
            </a:solidFill>
          </a:ln>
        </p:spPr>
        <p:txBody>
          <a:bodyPr vert="horz" wrap="square" lIns="0" tIns="75565" rIns="0" bIns="0" rtlCol="0">
            <a:spAutoFit/>
          </a:bodyPr>
          <a:lstStyle/>
          <a:p>
            <a:pPr marL="266700" algn="ctr">
              <a:lnSpc>
                <a:spcPct val="100000"/>
              </a:lnSpc>
              <a:spcBef>
                <a:spcPts val="595"/>
              </a:spcBef>
            </a:pPr>
            <a:r>
              <a:rPr sz="1200" dirty="0">
                <a:latin typeface="Microsoft JhengHei"/>
                <a:cs typeface="Microsoft JhengHei"/>
              </a:rPr>
              <a:t>今後この調査に加えるべき／調査してほしい項目</a:t>
            </a:r>
          </a:p>
        </p:txBody>
      </p:sp>
      <p:sp>
        <p:nvSpPr>
          <p:cNvPr id="12" name="object 9"/>
          <p:cNvSpPr/>
          <p:nvPr/>
        </p:nvSpPr>
        <p:spPr>
          <a:xfrm>
            <a:off x="5316472" y="1070425"/>
            <a:ext cx="4175758" cy="454151"/>
          </a:xfrm>
          <a:prstGeom prst="rect">
            <a:avLst/>
          </a:prstGeom>
          <a:blipFill>
            <a:blip r:embed="rId5" cstate="print"/>
            <a:stretch>
              <a:fillRect/>
            </a:stretch>
          </a:blipFill>
        </p:spPr>
        <p:txBody>
          <a:bodyPr wrap="square" lIns="0" tIns="0" rIns="0" bIns="0" rtlCol="0"/>
          <a:lstStyle/>
          <a:p>
            <a:endParaRPr dirty="0"/>
          </a:p>
        </p:txBody>
      </p:sp>
      <p:sp>
        <p:nvSpPr>
          <p:cNvPr id="13" name="object 10"/>
          <p:cNvSpPr/>
          <p:nvPr/>
        </p:nvSpPr>
        <p:spPr>
          <a:xfrm>
            <a:off x="6107429" y="1457521"/>
            <a:ext cx="2401823" cy="65532"/>
          </a:xfrm>
          <a:prstGeom prst="rect">
            <a:avLst/>
          </a:prstGeom>
          <a:blipFill>
            <a:blip r:embed="rId6" cstate="print"/>
            <a:stretch>
              <a:fillRect/>
            </a:stretch>
          </a:blipFill>
        </p:spPr>
        <p:txBody>
          <a:bodyPr wrap="square" lIns="0" tIns="0" rIns="0" bIns="0" rtlCol="0"/>
          <a:lstStyle/>
          <a:p>
            <a:endParaRPr dirty="0"/>
          </a:p>
        </p:txBody>
      </p:sp>
      <p:sp>
        <p:nvSpPr>
          <p:cNvPr id="14" name="object 11"/>
          <p:cNvSpPr/>
          <p:nvPr/>
        </p:nvSpPr>
        <p:spPr>
          <a:xfrm>
            <a:off x="5377049" y="1088711"/>
            <a:ext cx="4128514" cy="359663"/>
          </a:xfrm>
          <a:prstGeom prst="rect">
            <a:avLst/>
          </a:prstGeom>
          <a:blipFill>
            <a:blip r:embed="rId7" cstate="print"/>
            <a:stretch>
              <a:fillRect/>
            </a:stretch>
          </a:blipFill>
        </p:spPr>
        <p:txBody>
          <a:bodyPr wrap="square" lIns="0" tIns="0" rIns="0" bIns="0" rtlCol="0"/>
          <a:lstStyle/>
          <a:p>
            <a:pPr algn="ctr"/>
            <a:endParaRPr dirty="0"/>
          </a:p>
        </p:txBody>
      </p:sp>
      <p:grpSp>
        <p:nvGrpSpPr>
          <p:cNvPr id="5" name="グループ化 4"/>
          <p:cNvGrpSpPr/>
          <p:nvPr/>
        </p:nvGrpSpPr>
        <p:grpSpPr>
          <a:xfrm>
            <a:off x="899221" y="1070425"/>
            <a:ext cx="8604430" cy="5470994"/>
            <a:chOff x="899221" y="1070425"/>
            <a:chExt cx="8604430" cy="5470994"/>
          </a:xfrm>
        </p:grpSpPr>
        <p:sp>
          <p:nvSpPr>
            <p:cNvPr id="6" name="object 3"/>
            <p:cNvSpPr txBox="1"/>
            <p:nvPr/>
          </p:nvSpPr>
          <p:spPr>
            <a:xfrm>
              <a:off x="948689" y="1529149"/>
              <a:ext cx="4128643" cy="5012270"/>
            </a:xfrm>
            <a:prstGeom prst="rect">
              <a:avLst/>
            </a:prstGeom>
            <a:ln w="9144">
              <a:solidFill>
                <a:srgbClr val="3E3E3E"/>
              </a:solidFill>
            </a:ln>
          </p:spPr>
          <p:txBody>
            <a:bodyPr vert="horz" wrap="square" lIns="0" tIns="33655" rIns="0" bIns="0" rtlCol="0">
              <a:spAutoFit/>
            </a:bodyPr>
            <a:lstStyle/>
            <a:p>
              <a:pPr marL="225425" indent="-133985">
                <a:lnSpc>
                  <a:spcPct val="100000"/>
                </a:lnSpc>
                <a:spcBef>
                  <a:spcPts val="265"/>
                </a:spcBef>
                <a:buClr>
                  <a:srgbClr val="808080"/>
                </a:buClr>
                <a:buSzPct val="79166"/>
                <a:buFont typeface="Wingdings"/>
                <a:buChar char=""/>
                <a:tabLst>
                  <a:tab pos="226060" algn="l"/>
                </a:tabLst>
              </a:pPr>
              <a:r>
                <a:rPr lang="ja-JP" altLang="en-US" sz="1200" dirty="0">
                  <a:latin typeface="Microsoft JhengHei"/>
                  <a:cs typeface="Microsoft JhengHei"/>
                </a:rPr>
                <a:t>ビジネス価値向上に向けたデータの活用</a:t>
              </a:r>
              <a:endParaRPr lang="en-US" altLang="ja-JP" sz="1200" dirty="0">
                <a:latin typeface="Microsoft JhengHei"/>
                <a:cs typeface="Microsoft JhengHei"/>
              </a:endParaRPr>
            </a:p>
            <a:p>
              <a:pPr marL="225425" indent="-133985">
                <a:lnSpc>
                  <a:spcPct val="100000"/>
                </a:lnSpc>
                <a:spcBef>
                  <a:spcPts val="265"/>
                </a:spcBef>
                <a:buClr>
                  <a:srgbClr val="808080"/>
                </a:buClr>
                <a:buSzPct val="79166"/>
                <a:buFont typeface="Wingdings"/>
                <a:buChar char=""/>
                <a:tabLst>
                  <a:tab pos="226060" algn="l"/>
                </a:tabLst>
              </a:pPr>
              <a:r>
                <a:rPr lang="ja-JP" altLang="en-US" sz="1200" dirty="0">
                  <a:latin typeface="Microsoft JhengHei"/>
                  <a:cs typeface="Microsoft JhengHei"/>
                </a:rPr>
                <a:t>地域による取り組み状況の格差</a:t>
              </a:r>
              <a:endParaRPr lang="en-US" altLang="ja-JP" sz="1200" dirty="0">
                <a:latin typeface="Microsoft JhengHei"/>
                <a:cs typeface="Microsoft JhengHei"/>
              </a:endParaRPr>
            </a:p>
            <a:p>
              <a:pPr marL="225425" indent="-133985">
                <a:lnSpc>
                  <a:spcPct val="100000"/>
                </a:lnSpc>
                <a:spcBef>
                  <a:spcPts val="265"/>
                </a:spcBef>
                <a:buClr>
                  <a:srgbClr val="808080"/>
                </a:buClr>
                <a:buSzPct val="79166"/>
                <a:buFont typeface="Wingdings"/>
                <a:buChar char=""/>
                <a:tabLst>
                  <a:tab pos="226060" algn="l"/>
                </a:tabLst>
              </a:pPr>
              <a:r>
                <a:rPr lang="ja-JP" altLang="en-US" sz="1200" dirty="0">
                  <a:latin typeface="Microsoft JhengHei"/>
                  <a:cs typeface="Microsoft JhengHei"/>
                </a:rPr>
                <a:t>大学等における</a:t>
              </a:r>
              <a:r>
                <a:rPr lang="en-US" altLang="ja-JP" sz="1200" dirty="0">
                  <a:latin typeface="Microsoft JhengHei"/>
                  <a:cs typeface="Microsoft JhengHei"/>
                </a:rPr>
                <a:t>AI</a:t>
              </a:r>
              <a:r>
                <a:rPr lang="ja-JP" altLang="en-US" sz="1200" dirty="0">
                  <a:latin typeface="Microsoft JhengHei"/>
                  <a:cs typeface="Microsoft JhengHei"/>
                </a:rPr>
                <a:t>人材（データサイエンティスト等）の育成状況及び今後の取組みなどの動向</a:t>
              </a:r>
              <a:endParaRPr lang="en-US" altLang="ja-JP" sz="1200" dirty="0">
                <a:latin typeface="Microsoft JhengHei"/>
                <a:cs typeface="Microsoft JhengHei"/>
              </a:endParaRPr>
            </a:p>
            <a:p>
              <a:pPr marL="225425" indent="-133985">
                <a:lnSpc>
                  <a:spcPct val="100000"/>
                </a:lnSpc>
                <a:spcBef>
                  <a:spcPts val="265"/>
                </a:spcBef>
                <a:buClr>
                  <a:srgbClr val="808080"/>
                </a:buClr>
                <a:buSzPct val="79166"/>
                <a:buFont typeface="Wingdings"/>
                <a:buChar char=""/>
                <a:tabLst>
                  <a:tab pos="226060" algn="l"/>
                </a:tabLst>
              </a:pPr>
              <a:r>
                <a:rPr lang="ja-JP" altLang="en-US" sz="1200" dirty="0">
                  <a:latin typeface="Microsoft JhengHei"/>
                  <a:cs typeface="Microsoft JhengHei"/>
                </a:rPr>
                <a:t>組込機器、デバイス、</a:t>
              </a:r>
              <a:r>
                <a:rPr lang="en-US" altLang="ja-JP" sz="1200" dirty="0">
                  <a:latin typeface="Microsoft JhengHei"/>
                  <a:cs typeface="Microsoft JhengHei"/>
                </a:rPr>
                <a:t>IC</a:t>
              </a:r>
              <a:r>
                <a:rPr lang="ja-JP" altLang="en-US" sz="1200" dirty="0">
                  <a:latin typeface="Microsoft JhengHei"/>
                  <a:cs typeface="Microsoft JhengHei"/>
                </a:rPr>
                <a:t>チップ等の本来の機能・サービス外におけるインターネット海外トラフィックの調査</a:t>
              </a:r>
              <a:endParaRPr lang="en-US" altLang="ja-JP" sz="1200" dirty="0">
                <a:latin typeface="Microsoft JhengHei"/>
                <a:cs typeface="Microsoft JhengHei"/>
              </a:endParaRPr>
            </a:p>
            <a:p>
              <a:pPr marL="225425" indent="-133985">
                <a:lnSpc>
                  <a:spcPct val="100000"/>
                </a:lnSpc>
                <a:spcBef>
                  <a:spcPts val="265"/>
                </a:spcBef>
                <a:buClr>
                  <a:srgbClr val="808080"/>
                </a:buClr>
                <a:buSzPct val="79166"/>
                <a:buFont typeface="Wingdings"/>
                <a:buChar char=""/>
                <a:tabLst>
                  <a:tab pos="226060" algn="l"/>
                </a:tabLst>
              </a:pPr>
              <a:r>
                <a:rPr lang="ja-JP" altLang="en-US" sz="1200" dirty="0">
                  <a:latin typeface="Microsoft JhengHei"/>
                  <a:cs typeface="Microsoft JhengHei"/>
                </a:rPr>
                <a:t>組み込み開発技術者の処遇の実態と将来に向けての方向性</a:t>
              </a:r>
              <a:endParaRPr lang="en-US" altLang="ja-JP" sz="1200" dirty="0">
                <a:latin typeface="Microsoft JhengHei"/>
                <a:cs typeface="Microsoft JhengHei"/>
              </a:endParaRPr>
            </a:p>
            <a:p>
              <a:pPr marL="225425" indent="-133985">
                <a:lnSpc>
                  <a:spcPct val="100000"/>
                </a:lnSpc>
                <a:spcBef>
                  <a:spcPts val="265"/>
                </a:spcBef>
                <a:buClr>
                  <a:srgbClr val="808080"/>
                </a:buClr>
                <a:buSzPct val="79166"/>
                <a:buFont typeface="Wingdings"/>
                <a:buChar char=""/>
                <a:tabLst>
                  <a:tab pos="226060" algn="l"/>
                </a:tabLst>
              </a:pPr>
              <a:r>
                <a:rPr lang="ja-JP" altLang="en-US" sz="1200" dirty="0">
                  <a:latin typeface="Microsoft JhengHei"/>
                  <a:cs typeface="Microsoft JhengHei"/>
                </a:rPr>
                <a:t>上流工程に関する項目（提案力やヒアリング力など）</a:t>
              </a:r>
              <a:endParaRPr lang="en-US" altLang="ja-JP" sz="1200" dirty="0">
                <a:latin typeface="Microsoft JhengHei"/>
                <a:cs typeface="Microsoft JhengHei"/>
              </a:endParaRPr>
            </a:p>
            <a:p>
              <a:pPr marL="225425" indent="-133985">
                <a:lnSpc>
                  <a:spcPct val="100000"/>
                </a:lnSpc>
                <a:spcBef>
                  <a:spcPts val="265"/>
                </a:spcBef>
                <a:buClr>
                  <a:srgbClr val="808080"/>
                </a:buClr>
                <a:buSzPct val="79166"/>
                <a:buFont typeface="Wingdings"/>
                <a:buChar char=""/>
                <a:tabLst>
                  <a:tab pos="226060" algn="l"/>
                </a:tabLst>
              </a:pPr>
              <a:r>
                <a:rPr lang="ja-JP" altLang="en-US" sz="1200" dirty="0">
                  <a:latin typeface="Microsoft JhengHei"/>
                  <a:cs typeface="Microsoft JhengHei"/>
                </a:rPr>
                <a:t>受託開発における発注元との関係</a:t>
              </a:r>
              <a:endParaRPr lang="en-US" altLang="ja-JP" sz="1200" dirty="0">
                <a:latin typeface="Microsoft JhengHei"/>
                <a:cs typeface="Microsoft JhengHei"/>
              </a:endParaRPr>
            </a:p>
            <a:p>
              <a:pPr marL="225425" indent="-133985">
                <a:lnSpc>
                  <a:spcPct val="100000"/>
                </a:lnSpc>
                <a:spcBef>
                  <a:spcPts val="265"/>
                </a:spcBef>
                <a:buClr>
                  <a:srgbClr val="808080"/>
                </a:buClr>
                <a:buSzPct val="79166"/>
                <a:buFont typeface="Wingdings"/>
                <a:buChar char=""/>
                <a:tabLst>
                  <a:tab pos="226060" algn="l"/>
                </a:tabLst>
              </a:pPr>
              <a:r>
                <a:rPr lang="ja-JP" altLang="en-US" sz="1200" dirty="0">
                  <a:latin typeface="Microsoft JhengHei"/>
                  <a:cs typeface="Microsoft JhengHei"/>
                </a:rPr>
                <a:t>実施して欲しい規制緩和についての要望事項</a:t>
              </a:r>
              <a:endParaRPr lang="en-US" altLang="ja-JP" sz="1200" dirty="0">
                <a:latin typeface="Microsoft JhengHei"/>
                <a:cs typeface="Microsoft JhengHei"/>
              </a:endParaRPr>
            </a:p>
            <a:p>
              <a:pPr marL="225425" indent="-133985">
                <a:lnSpc>
                  <a:spcPct val="100000"/>
                </a:lnSpc>
                <a:spcBef>
                  <a:spcPts val="265"/>
                </a:spcBef>
                <a:buClr>
                  <a:srgbClr val="808080"/>
                </a:buClr>
                <a:buSzPct val="79166"/>
                <a:buFont typeface="Wingdings"/>
                <a:buChar char=""/>
                <a:tabLst>
                  <a:tab pos="226060" algn="l"/>
                </a:tabLst>
              </a:pPr>
              <a:r>
                <a:rPr lang="ja-JP" altLang="en-US" sz="1200" dirty="0">
                  <a:latin typeface="Microsoft JhengHei"/>
                  <a:cs typeface="Microsoft JhengHei"/>
                </a:rPr>
                <a:t>協業について（ 各社の強みを活かした新しいシステム構築）</a:t>
              </a:r>
              <a:endParaRPr lang="en-US" altLang="ja-JP" sz="1200" dirty="0">
                <a:latin typeface="Microsoft JhengHei"/>
                <a:cs typeface="Microsoft JhengHei"/>
              </a:endParaRPr>
            </a:p>
            <a:p>
              <a:pPr marL="225425" indent="-133985">
                <a:lnSpc>
                  <a:spcPct val="100000"/>
                </a:lnSpc>
                <a:spcBef>
                  <a:spcPts val="265"/>
                </a:spcBef>
                <a:buClr>
                  <a:srgbClr val="808080"/>
                </a:buClr>
                <a:buSzPct val="79166"/>
                <a:buFont typeface="Wingdings"/>
                <a:buChar char=""/>
                <a:tabLst>
                  <a:tab pos="226060" algn="l"/>
                </a:tabLst>
              </a:pPr>
              <a:r>
                <a:rPr lang="ja-JP" altLang="en-US" sz="1200" dirty="0">
                  <a:latin typeface="Microsoft JhengHei"/>
                  <a:cs typeface="Microsoft JhengHei"/>
                </a:rPr>
                <a:t>開発費の確保に関して、調達方法や調達額に関する項目</a:t>
              </a:r>
              <a:endParaRPr lang="en-US" altLang="ja-JP" sz="1200" dirty="0">
                <a:latin typeface="Microsoft JhengHei"/>
                <a:cs typeface="Microsoft JhengHei"/>
              </a:endParaRPr>
            </a:p>
            <a:p>
              <a:pPr marL="225425" indent="-133985">
                <a:lnSpc>
                  <a:spcPct val="100000"/>
                </a:lnSpc>
                <a:spcBef>
                  <a:spcPts val="265"/>
                </a:spcBef>
                <a:buClr>
                  <a:srgbClr val="808080"/>
                </a:buClr>
                <a:buSzPct val="79166"/>
                <a:buFont typeface="Wingdings"/>
                <a:buChar char=""/>
                <a:tabLst>
                  <a:tab pos="226060" algn="l"/>
                </a:tabLst>
              </a:pPr>
              <a:r>
                <a:rPr lang="ja-JP" altLang="en-US" sz="1200" dirty="0">
                  <a:latin typeface="Microsoft JhengHei"/>
                  <a:cs typeface="Microsoft JhengHei"/>
                </a:rPr>
                <a:t>医療関係のビッグデータから</a:t>
              </a:r>
              <a:r>
                <a:rPr lang="en-US" altLang="ja-JP" sz="1200" dirty="0">
                  <a:latin typeface="Microsoft JhengHei"/>
                  <a:cs typeface="Microsoft JhengHei"/>
                </a:rPr>
                <a:t>AI</a:t>
              </a:r>
              <a:r>
                <a:rPr lang="ja-JP" altLang="en-US" sz="1200" dirty="0">
                  <a:latin typeface="Microsoft JhengHei"/>
                  <a:cs typeface="Microsoft JhengHei"/>
                </a:rPr>
                <a:t>を利用した医療診断技術の調査</a:t>
              </a:r>
              <a:endParaRPr lang="en-US" altLang="ja-JP" sz="1200" dirty="0">
                <a:latin typeface="Microsoft JhengHei"/>
                <a:cs typeface="Microsoft JhengHei"/>
              </a:endParaRPr>
            </a:p>
            <a:p>
              <a:pPr marL="225425" indent="-133985">
                <a:lnSpc>
                  <a:spcPct val="100000"/>
                </a:lnSpc>
                <a:spcBef>
                  <a:spcPts val="265"/>
                </a:spcBef>
                <a:buClr>
                  <a:srgbClr val="808080"/>
                </a:buClr>
                <a:buSzPct val="79166"/>
                <a:buFont typeface="Wingdings"/>
                <a:buChar char=""/>
                <a:tabLst>
                  <a:tab pos="226060" algn="l"/>
                </a:tabLst>
              </a:pPr>
              <a:r>
                <a:rPr lang="ja-JP" altLang="en-US" sz="1200" dirty="0">
                  <a:latin typeface="Microsoft JhengHei"/>
                  <a:cs typeface="Microsoft JhengHei"/>
                </a:rPr>
                <a:t>位置情報データの活用状況</a:t>
              </a:r>
              <a:endParaRPr lang="en-US" altLang="ja-JP" sz="1200" dirty="0">
                <a:latin typeface="Microsoft JhengHei"/>
                <a:cs typeface="Microsoft JhengHei"/>
              </a:endParaRPr>
            </a:p>
            <a:p>
              <a:pPr marL="225425" indent="-133985">
                <a:lnSpc>
                  <a:spcPct val="100000"/>
                </a:lnSpc>
                <a:spcBef>
                  <a:spcPts val="265"/>
                </a:spcBef>
                <a:buClr>
                  <a:srgbClr val="808080"/>
                </a:buClr>
                <a:buSzPct val="79166"/>
                <a:buFont typeface="Wingdings"/>
                <a:buChar char=""/>
                <a:tabLst>
                  <a:tab pos="226060" algn="l"/>
                </a:tabLst>
              </a:pPr>
              <a:r>
                <a:rPr lang="ja-JP" altLang="en-US" sz="1200" dirty="0">
                  <a:latin typeface="Microsoft JhengHei"/>
                  <a:cs typeface="Microsoft JhengHei"/>
                </a:rPr>
                <a:t>モデルベース開発について</a:t>
              </a:r>
              <a:endParaRPr lang="en-US" altLang="ja-JP" sz="1200" dirty="0">
                <a:latin typeface="Microsoft JhengHei"/>
                <a:cs typeface="Microsoft JhengHei"/>
              </a:endParaRPr>
            </a:p>
            <a:p>
              <a:pPr marL="225425" indent="-133985">
                <a:lnSpc>
                  <a:spcPct val="100000"/>
                </a:lnSpc>
                <a:spcBef>
                  <a:spcPts val="265"/>
                </a:spcBef>
                <a:buClr>
                  <a:srgbClr val="808080"/>
                </a:buClr>
                <a:buSzPct val="79166"/>
                <a:buFont typeface="Wingdings"/>
                <a:buChar char=""/>
                <a:tabLst>
                  <a:tab pos="226060" algn="l"/>
                </a:tabLst>
              </a:pPr>
              <a:r>
                <a:rPr lang="ja-JP" altLang="en-US" sz="1200" dirty="0">
                  <a:latin typeface="Microsoft JhengHei"/>
                  <a:cs typeface="Microsoft JhengHei"/>
                </a:rPr>
                <a:t>ハードウェアの研究開発項目の増設</a:t>
              </a:r>
              <a:endParaRPr lang="en-US" altLang="ja-JP" sz="1200" dirty="0">
                <a:latin typeface="Microsoft JhengHei"/>
                <a:cs typeface="Microsoft JhengHei"/>
              </a:endParaRPr>
            </a:p>
            <a:p>
              <a:pPr marL="225425" indent="-133985">
                <a:lnSpc>
                  <a:spcPct val="100000"/>
                </a:lnSpc>
                <a:spcBef>
                  <a:spcPts val="265"/>
                </a:spcBef>
                <a:buClr>
                  <a:srgbClr val="808080"/>
                </a:buClr>
                <a:buSzPct val="79166"/>
                <a:buFont typeface="Wingdings"/>
                <a:buChar char=""/>
                <a:tabLst>
                  <a:tab pos="226060" algn="l"/>
                </a:tabLst>
              </a:pPr>
              <a:r>
                <a:rPr lang="ja-JP" altLang="en-US" sz="1200" dirty="0">
                  <a:latin typeface="Microsoft JhengHei"/>
                  <a:cs typeface="Microsoft JhengHei"/>
                </a:rPr>
                <a:t>デジタル活用タイプの主要分類</a:t>
              </a:r>
              <a:endParaRPr lang="en-US" altLang="ja-JP" sz="1200" dirty="0">
                <a:latin typeface="Microsoft JhengHei"/>
                <a:cs typeface="Microsoft JhengHei"/>
              </a:endParaRPr>
            </a:p>
            <a:p>
              <a:pPr marL="225425" indent="-133985">
                <a:lnSpc>
                  <a:spcPct val="100000"/>
                </a:lnSpc>
                <a:spcBef>
                  <a:spcPts val="265"/>
                </a:spcBef>
                <a:buClr>
                  <a:srgbClr val="808080"/>
                </a:buClr>
                <a:buSzPct val="79166"/>
                <a:buFont typeface="Wingdings"/>
                <a:buChar char=""/>
                <a:tabLst>
                  <a:tab pos="226060" algn="l"/>
                </a:tabLst>
              </a:pPr>
              <a:r>
                <a:rPr lang="ja-JP" altLang="en-US" sz="1200" dirty="0">
                  <a:latin typeface="Microsoft JhengHei"/>
                  <a:cs typeface="Microsoft JhengHei"/>
                </a:rPr>
                <a:t>ＤＸなど新たな取り組みの成功事例</a:t>
              </a:r>
              <a:endParaRPr lang="en-US" altLang="ja-JP" sz="1200" dirty="0">
                <a:latin typeface="Microsoft JhengHei"/>
                <a:cs typeface="Microsoft JhengHei"/>
              </a:endParaRPr>
            </a:p>
            <a:p>
              <a:pPr marL="225425" indent="-133985">
                <a:lnSpc>
                  <a:spcPct val="100000"/>
                </a:lnSpc>
                <a:spcBef>
                  <a:spcPts val="265"/>
                </a:spcBef>
                <a:buClr>
                  <a:srgbClr val="808080"/>
                </a:buClr>
                <a:buSzPct val="79166"/>
                <a:buFont typeface="Wingdings"/>
                <a:buChar char=""/>
                <a:tabLst>
                  <a:tab pos="226060" algn="l"/>
                </a:tabLst>
              </a:pPr>
              <a:r>
                <a:rPr lang="en-US" altLang="ja-JP" sz="1200" dirty="0">
                  <a:latin typeface="Microsoft JhengHei"/>
                  <a:cs typeface="Microsoft JhengHei"/>
                </a:rPr>
                <a:t>IoT</a:t>
              </a:r>
              <a:r>
                <a:rPr lang="ja-JP" altLang="en-US" sz="1200" dirty="0">
                  <a:latin typeface="Microsoft JhengHei"/>
                  <a:cs typeface="Microsoft JhengHei"/>
                </a:rPr>
                <a:t>関連のビジネス化の実情（新規参入状況、成功事例、投資効果）</a:t>
              </a:r>
              <a:endParaRPr lang="en-US" altLang="ja-JP" sz="1200" dirty="0">
                <a:latin typeface="Microsoft JhengHei"/>
                <a:cs typeface="Microsoft JhengHei"/>
              </a:endParaRPr>
            </a:p>
            <a:p>
              <a:pPr marL="225425" indent="-133985">
                <a:lnSpc>
                  <a:spcPct val="100000"/>
                </a:lnSpc>
                <a:spcBef>
                  <a:spcPts val="265"/>
                </a:spcBef>
                <a:buClr>
                  <a:srgbClr val="808080"/>
                </a:buClr>
                <a:buSzPct val="79166"/>
                <a:buFont typeface="Wingdings"/>
                <a:buChar char=""/>
                <a:tabLst>
                  <a:tab pos="226060" algn="l"/>
                </a:tabLst>
              </a:pPr>
              <a:r>
                <a:rPr lang="en-US" altLang="ja-JP" sz="1200" dirty="0">
                  <a:latin typeface="Microsoft JhengHei"/>
                  <a:cs typeface="Microsoft JhengHei"/>
                </a:rPr>
                <a:t>IoT</a:t>
              </a:r>
              <a:r>
                <a:rPr lang="ja-JP" altLang="en-US" sz="1200" dirty="0">
                  <a:latin typeface="Microsoft JhengHei"/>
                  <a:cs typeface="Microsoft JhengHei"/>
                </a:rPr>
                <a:t>普及後のセキュリティー対策</a:t>
              </a:r>
              <a:endParaRPr lang="en-US" altLang="ja-JP" sz="1200" dirty="0">
                <a:latin typeface="Microsoft JhengHei"/>
                <a:cs typeface="Microsoft JhengHei"/>
              </a:endParaRPr>
            </a:p>
            <a:p>
              <a:pPr marL="225425" indent="-133985">
                <a:lnSpc>
                  <a:spcPct val="100000"/>
                </a:lnSpc>
                <a:spcBef>
                  <a:spcPts val="265"/>
                </a:spcBef>
                <a:buClr>
                  <a:srgbClr val="808080"/>
                </a:buClr>
                <a:buSzPct val="79166"/>
                <a:buFont typeface="Wingdings"/>
                <a:buChar char=""/>
                <a:tabLst>
                  <a:tab pos="226060" algn="l"/>
                </a:tabLst>
              </a:pPr>
              <a:r>
                <a:rPr lang="en-US" altLang="ja-JP" sz="1200" dirty="0">
                  <a:latin typeface="Microsoft JhengHei"/>
                  <a:cs typeface="Microsoft JhengHei"/>
                </a:rPr>
                <a:t>IoT</a:t>
              </a:r>
              <a:r>
                <a:rPr lang="ja-JP" altLang="en-US" sz="1200" dirty="0">
                  <a:latin typeface="Microsoft JhengHei"/>
                  <a:cs typeface="Microsoft JhengHei"/>
                </a:rPr>
                <a:t>、</a:t>
              </a:r>
              <a:r>
                <a:rPr lang="en-US" altLang="ja-JP" sz="1200" dirty="0">
                  <a:latin typeface="Microsoft JhengHei"/>
                  <a:cs typeface="Microsoft JhengHei"/>
                </a:rPr>
                <a:t>AI</a:t>
              </a:r>
              <a:r>
                <a:rPr lang="ja-JP" altLang="en-US" sz="1200" dirty="0">
                  <a:latin typeface="Microsoft JhengHei"/>
                  <a:cs typeface="Microsoft JhengHei"/>
                </a:rPr>
                <a:t>での利益率、サービス継続性の調査</a:t>
              </a:r>
              <a:endParaRPr lang="en-US" altLang="ja-JP" sz="1200" dirty="0">
                <a:latin typeface="Microsoft JhengHei"/>
                <a:cs typeface="Microsoft JhengHei"/>
              </a:endParaRPr>
            </a:p>
            <a:p>
              <a:pPr marL="225425" indent="-133985">
                <a:lnSpc>
                  <a:spcPct val="100000"/>
                </a:lnSpc>
                <a:spcBef>
                  <a:spcPts val="265"/>
                </a:spcBef>
                <a:buClr>
                  <a:srgbClr val="808080"/>
                </a:buClr>
                <a:buSzPct val="79166"/>
                <a:buFont typeface="Wingdings"/>
                <a:buChar char=""/>
                <a:tabLst>
                  <a:tab pos="226060" algn="l"/>
                </a:tabLst>
              </a:pPr>
              <a:r>
                <a:rPr lang="en-US" altLang="ja-JP" sz="1200" dirty="0">
                  <a:latin typeface="Microsoft JhengHei"/>
                  <a:cs typeface="Microsoft JhengHei"/>
                </a:rPr>
                <a:t>AI</a:t>
              </a:r>
              <a:r>
                <a:rPr lang="ja-JP" altLang="en-US" sz="1200" dirty="0">
                  <a:latin typeface="Microsoft JhengHei"/>
                  <a:cs typeface="Microsoft JhengHei"/>
                </a:rPr>
                <a:t>活用（産業応用）の実態</a:t>
              </a:r>
              <a:endParaRPr sz="1200" dirty="0">
                <a:latin typeface="Microsoft JhengHei"/>
                <a:cs typeface="Microsoft JhengHei"/>
              </a:endParaRPr>
            </a:p>
          </p:txBody>
        </p:sp>
        <p:sp>
          <p:nvSpPr>
            <p:cNvPr id="7" name="object 4"/>
            <p:cNvSpPr/>
            <p:nvPr/>
          </p:nvSpPr>
          <p:spPr>
            <a:xfrm>
              <a:off x="899221" y="1070425"/>
              <a:ext cx="4225228" cy="454151"/>
            </a:xfrm>
            <a:prstGeom prst="rect">
              <a:avLst/>
            </a:prstGeom>
            <a:blipFill>
              <a:blip r:embed="rId5" cstate="print"/>
              <a:stretch>
                <a:fillRect/>
              </a:stretch>
            </a:blipFill>
          </p:spPr>
          <p:txBody>
            <a:bodyPr wrap="square" lIns="0" tIns="0" rIns="0" bIns="0" rtlCol="0"/>
            <a:lstStyle/>
            <a:p>
              <a:endParaRPr dirty="0"/>
            </a:p>
          </p:txBody>
        </p:sp>
        <p:sp>
          <p:nvSpPr>
            <p:cNvPr id="11" name="object 8"/>
            <p:cNvSpPr txBox="1"/>
            <p:nvPr/>
          </p:nvSpPr>
          <p:spPr>
            <a:xfrm>
              <a:off x="5363716" y="1529149"/>
              <a:ext cx="4128514" cy="4080604"/>
            </a:xfrm>
            <a:prstGeom prst="rect">
              <a:avLst/>
            </a:prstGeom>
            <a:ln w="9144">
              <a:solidFill>
                <a:srgbClr val="3E3E3E"/>
              </a:solidFill>
            </a:ln>
          </p:spPr>
          <p:txBody>
            <a:bodyPr vert="horz" wrap="square" lIns="0" tIns="33020" rIns="0" bIns="0" rtlCol="0">
              <a:spAutoFit/>
            </a:bodyPr>
            <a:lstStyle/>
            <a:p>
              <a:pPr marL="226060" indent="-133985">
                <a:lnSpc>
                  <a:spcPct val="100000"/>
                </a:lnSpc>
                <a:spcBef>
                  <a:spcPts val="260"/>
                </a:spcBef>
                <a:buClr>
                  <a:srgbClr val="808080"/>
                </a:buClr>
                <a:buSzPct val="79166"/>
                <a:buFont typeface="Wingdings"/>
                <a:buChar char=""/>
                <a:tabLst>
                  <a:tab pos="226695" algn="l"/>
                </a:tabLst>
              </a:pPr>
              <a:r>
                <a:rPr lang="ja-JP" altLang="en-US" sz="1200" spc="-5" dirty="0">
                  <a:latin typeface="Microsoft YaHei"/>
                  <a:cs typeface="Microsoft YaHei"/>
                </a:rPr>
                <a:t>大手企業の調達部門が、企業規模による取引制限をより強めている。この慣行は日本の</a:t>
              </a:r>
              <a:r>
                <a:rPr lang="en-US" altLang="ja-JP" sz="1200" spc="-5" dirty="0">
                  <a:latin typeface="Microsoft YaHei"/>
                  <a:cs typeface="Microsoft YaHei"/>
                </a:rPr>
                <a:t>IT</a:t>
              </a:r>
              <a:r>
                <a:rPr lang="ja-JP" altLang="en-US" sz="1200" spc="-5" dirty="0">
                  <a:latin typeface="Microsoft YaHei"/>
                  <a:cs typeface="Microsoft YaHei"/>
                </a:rPr>
                <a:t>企業の国際的発展を阻んだ原因の１つと考えられる。</a:t>
              </a:r>
              <a:endParaRPr lang="en-US" altLang="ja-JP" sz="1200" spc="-5" dirty="0">
                <a:latin typeface="Microsoft YaHei"/>
                <a:cs typeface="Microsoft YaHei"/>
              </a:endParaRPr>
            </a:p>
            <a:p>
              <a:pPr marL="226060" indent="-133985">
                <a:lnSpc>
                  <a:spcPct val="100000"/>
                </a:lnSpc>
                <a:spcBef>
                  <a:spcPts val="260"/>
                </a:spcBef>
                <a:buClr>
                  <a:srgbClr val="808080"/>
                </a:buClr>
                <a:buSzPct val="79166"/>
                <a:buFont typeface="Wingdings"/>
                <a:buChar char=""/>
                <a:tabLst>
                  <a:tab pos="226695" algn="l"/>
                </a:tabLst>
              </a:pPr>
              <a:r>
                <a:rPr lang="ja-JP" altLang="en-US" sz="1200" spc="-5" dirty="0">
                  <a:latin typeface="Microsoft YaHei"/>
                  <a:cs typeface="Microsoft YaHei"/>
                </a:rPr>
                <a:t>設問の趣旨がわからない。</a:t>
              </a:r>
              <a:endParaRPr lang="en-US" altLang="ja-JP" sz="1200" spc="-5" dirty="0">
                <a:latin typeface="Microsoft YaHei"/>
                <a:cs typeface="Microsoft YaHei"/>
              </a:endParaRPr>
            </a:p>
            <a:p>
              <a:pPr marL="226060" indent="-133985">
                <a:lnSpc>
                  <a:spcPct val="100000"/>
                </a:lnSpc>
                <a:spcBef>
                  <a:spcPts val="260"/>
                </a:spcBef>
                <a:buClr>
                  <a:srgbClr val="808080"/>
                </a:buClr>
                <a:buSzPct val="79166"/>
                <a:buFont typeface="Wingdings"/>
                <a:buChar char=""/>
                <a:tabLst>
                  <a:tab pos="226695" algn="l"/>
                </a:tabLst>
              </a:pPr>
              <a:r>
                <a:rPr lang="ja-JP" altLang="en-US" sz="1200" spc="-5" dirty="0">
                  <a:latin typeface="Microsoft YaHei"/>
                  <a:cs typeface="Microsoft YaHei"/>
                </a:rPr>
                <a:t>他国におけるスマートグリッドの基幹技術情報を知りたい</a:t>
              </a:r>
              <a:endParaRPr lang="en-US" altLang="ja-JP" sz="1200" spc="-5" dirty="0">
                <a:latin typeface="Microsoft YaHei"/>
                <a:cs typeface="Microsoft YaHei"/>
              </a:endParaRPr>
            </a:p>
            <a:p>
              <a:pPr marL="226060" indent="-133985">
                <a:lnSpc>
                  <a:spcPct val="100000"/>
                </a:lnSpc>
                <a:spcBef>
                  <a:spcPts val="260"/>
                </a:spcBef>
                <a:buClr>
                  <a:srgbClr val="808080"/>
                </a:buClr>
                <a:buSzPct val="79166"/>
                <a:buFont typeface="Wingdings"/>
                <a:buChar char=""/>
                <a:tabLst>
                  <a:tab pos="226695" algn="l"/>
                </a:tabLst>
              </a:pPr>
              <a:r>
                <a:rPr lang="ja-JP" altLang="en-US" sz="1200" dirty="0">
                  <a:latin typeface="Microsoft JhengHei"/>
                  <a:cs typeface="Microsoft JhengHei"/>
                </a:rPr>
                <a:t>組込みソフトウェアの国際標準を知りたい</a:t>
              </a:r>
              <a:endParaRPr lang="en-US" altLang="ja-JP" sz="1200" dirty="0">
                <a:latin typeface="Microsoft JhengHei"/>
                <a:cs typeface="Microsoft JhengHei"/>
              </a:endParaRPr>
            </a:p>
            <a:p>
              <a:pPr marL="226060" indent="-133985">
                <a:lnSpc>
                  <a:spcPct val="100000"/>
                </a:lnSpc>
                <a:spcBef>
                  <a:spcPts val="260"/>
                </a:spcBef>
                <a:buClr>
                  <a:srgbClr val="808080"/>
                </a:buClr>
                <a:buSzPct val="79166"/>
                <a:buFont typeface="Wingdings"/>
                <a:buChar char=""/>
                <a:tabLst>
                  <a:tab pos="226695" algn="l"/>
                </a:tabLst>
              </a:pPr>
              <a:r>
                <a:rPr lang="ja-JP" altLang="en-US" sz="1200" dirty="0">
                  <a:latin typeface="Microsoft JhengHei"/>
                  <a:cs typeface="Microsoft JhengHei"/>
                </a:rPr>
                <a:t>情報を利用しているか？よりも、利用してほしい情報の発信を積極的に行って頂きたい。</a:t>
              </a:r>
              <a:endParaRPr lang="en-US" altLang="ja-JP" sz="1200" dirty="0">
                <a:latin typeface="Microsoft JhengHei"/>
                <a:cs typeface="Microsoft JhengHei"/>
              </a:endParaRPr>
            </a:p>
            <a:p>
              <a:pPr marL="226060" indent="-133985">
                <a:lnSpc>
                  <a:spcPct val="100000"/>
                </a:lnSpc>
                <a:spcBef>
                  <a:spcPts val="260"/>
                </a:spcBef>
                <a:buClr>
                  <a:srgbClr val="808080"/>
                </a:buClr>
                <a:buSzPct val="79166"/>
                <a:buFont typeface="Wingdings"/>
                <a:buChar char=""/>
                <a:tabLst>
                  <a:tab pos="226695" algn="l"/>
                </a:tabLst>
              </a:pPr>
              <a:r>
                <a:rPr lang="ja-JP" altLang="en-US" sz="1200" dirty="0">
                  <a:latin typeface="Microsoft JhengHei"/>
                  <a:cs typeface="Microsoft JhengHei"/>
                </a:rPr>
                <a:t>業界全体が縮小化している傾向が強く、日本の工業の未来について夢がわかない。</a:t>
              </a:r>
              <a:endParaRPr lang="en-US" altLang="ja-JP" sz="1200" dirty="0">
                <a:latin typeface="Microsoft JhengHei"/>
                <a:cs typeface="Microsoft JhengHei"/>
              </a:endParaRPr>
            </a:p>
            <a:p>
              <a:pPr marL="226060" indent="-133985">
                <a:lnSpc>
                  <a:spcPct val="100000"/>
                </a:lnSpc>
                <a:spcBef>
                  <a:spcPts val="260"/>
                </a:spcBef>
                <a:buClr>
                  <a:srgbClr val="808080"/>
                </a:buClr>
                <a:buSzPct val="79166"/>
                <a:buFont typeface="Wingdings"/>
                <a:buChar char=""/>
                <a:tabLst>
                  <a:tab pos="226695" algn="l"/>
                </a:tabLst>
              </a:pPr>
              <a:r>
                <a:rPr lang="ja-JP" altLang="en-US" sz="1200" dirty="0">
                  <a:latin typeface="Microsoft JhengHei"/>
                  <a:cs typeface="Microsoft JhengHei"/>
                </a:rPr>
                <a:t>海外情報（格差など）を知りたい</a:t>
              </a:r>
              <a:endParaRPr lang="en-US" altLang="ja-JP" sz="1200" dirty="0">
                <a:latin typeface="Microsoft JhengHei"/>
                <a:cs typeface="Microsoft JhengHei"/>
              </a:endParaRPr>
            </a:p>
            <a:p>
              <a:pPr marL="226060" indent="-133985">
                <a:lnSpc>
                  <a:spcPct val="100000"/>
                </a:lnSpc>
                <a:spcBef>
                  <a:spcPts val="260"/>
                </a:spcBef>
                <a:buClr>
                  <a:srgbClr val="808080"/>
                </a:buClr>
                <a:buSzPct val="79166"/>
                <a:buFont typeface="Wingdings"/>
                <a:buChar char=""/>
                <a:tabLst>
                  <a:tab pos="226695" algn="l"/>
                </a:tabLst>
              </a:pPr>
              <a:r>
                <a:rPr lang="ja-JP" altLang="en-US" sz="1200" dirty="0">
                  <a:latin typeface="Microsoft JhengHei"/>
                  <a:cs typeface="Microsoft JhengHei"/>
                </a:rPr>
                <a:t>ソフトウェア営業に関する調査の実施</a:t>
              </a:r>
              <a:endParaRPr lang="en-US" altLang="ja-JP" sz="1200" dirty="0">
                <a:latin typeface="Microsoft JhengHei"/>
                <a:cs typeface="Microsoft JhengHei"/>
              </a:endParaRPr>
            </a:p>
            <a:p>
              <a:pPr marL="226060" indent="-133985">
                <a:lnSpc>
                  <a:spcPct val="100000"/>
                </a:lnSpc>
                <a:spcBef>
                  <a:spcPts val="260"/>
                </a:spcBef>
                <a:buClr>
                  <a:srgbClr val="808080"/>
                </a:buClr>
                <a:buSzPct val="79166"/>
                <a:buFont typeface="Wingdings"/>
                <a:buChar char=""/>
                <a:tabLst>
                  <a:tab pos="226695" algn="l"/>
                </a:tabLst>
              </a:pPr>
              <a:r>
                <a:rPr lang="ja-JP" altLang="en-US" sz="1200" dirty="0">
                  <a:latin typeface="Microsoft JhengHei"/>
                  <a:cs typeface="Microsoft JhengHei"/>
                </a:rPr>
                <a:t>シニア活用に関する調査の実施</a:t>
              </a:r>
              <a:endParaRPr lang="en-US" altLang="ja-JP" sz="1200" dirty="0">
                <a:latin typeface="Microsoft JhengHei"/>
                <a:cs typeface="Microsoft JhengHei"/>
              </a:endParaRPr>
            </a:p>
            <a:p>
              <a:pPr marL="226060" indent="-133985">
                <a:lnSpc>
                  <a:spcPct val="100000"/>
                </a:lnSpc>
                <a:spcBef>
                  <a:spcPts val="260"/>
                </a:spcBef>
                <a:buClr>
                  <a:srgbClr val="808080"/>
                </a:buClr>
                <a:buSzPct val="79166"/>
                <a:buFont typeface="Wingdings"/>
                <a:buChar char=""/>
                <a:tabLst>
                  <a:tab pos="226695" algn="l"/>
                </a:tabLst>
              </a:pPr>
              <a:r>
                <a:rPr lang="ja-JP" altLang="en-US" sz="1200" dirty="0">
                  <a:latin typeface="Microsoft JhengHei"/>
                  <a:cs typeface="Microsoft JhengHei"/>
                </a:rPr>
                <a:t>外国人労働者の雇用</a:t>
              </a:r>
              <a:r>
                <a:rPr lang="en-US" altLang="ja-JP" sz="1200" dirty="0">
                  <a:latin typeface="Microsoft JhengHei"/>
                  <a:cs typeface="Microsoft JhengHei"/>
                </a:rPr>
                <a:t>/</a:t>
              </a:r>
              <a:r>
                <a:rPr lang="ja-JP" altLang="en-US" sz="1200" dirty="0">
                  <a:latin typeface="Microsoft JhengHei"/>
                  <a:cs typeface="Microsoft JhengHei"/>
                </a:rPr>
                <a:t>派遣実態</a:t>
              </a:r>
              <a:endParaRPr lang="en-US" altLang="ja-JP" sz="1200" dirty="0">
                <a:latin typeface="Microsoft JhengHei"/>
                <a:cs typeface="Microsoft JhengHei"/>
              </a:endParaRPr>
            </a:p>
            <a:p>
              <a:pPr marL="226060" indent="-133985">
                <a:lnSpc>
                  <a:spcPct val="100000"/>
                </a:lnSpc>
                <a:spcBef>
                  <a:spcPts val="260"/>
                </a:spcBef>
                <a:buClr>
                  <a:srgbClr val="808080"/>
                </a:buClr>
                <a:buSzPct val="79166"/>
                <a:buFont typeface="Wingdings"/>
                <a:buChar char=""/>
                <a:tabLst>
                  <a:tab pos="226695" algn="l"/>
                </a:tabLst>
              </a:pPr>
              <a:r>
                <a:rPr lang="ja-JP" altLang="en-US" sz="1200" dirty="0">
                  <a:latin typeface="Microsoft JhengHei"/>
                  <a:cs typeface="Microsoft JhengHei"/>
                </a:rPr>
                <a:t>海外との協業</a:t>
              </a:r>
              <a:r>
                <a:rPr lang="en-US" altLang="ja-JP" sz="1200" dirty="0">
                  <a:latin typeface="Microsoft JhengHei"/>
                  <a:cs typeface="Microsoft JhengHei"/>
                </a:rPr>
                <a:t>(</a:t>
              </a:r>
              <a:r>
                <a:rPr lang="ja-JP" altLang="en-US" sz="1200" dirty="0">
                  <a:latin typeface="Microsoft JhengHei"/>
                  <a:cs typeface="Microsoft JhengHei"/>
                </a:rPr>
                <a:t>オフショア開発含</a:t>
              </a:r>
              <a:r>
                <a:rPr lang="en-US" altLang="ja-JP" sz="1200" dirty="0">
                  <a:latin typeface="Microsoft JhengHei"/>
                  <a:cs typeface="Microsoft JhengHei"/>
                </a:rPr>
                <a:t>)</a:t>
              </a:r>
            </a:p>
            <a:p>
              <a:pPr marL="226060" indent="-133985">
                <a:lnSpc>
                  <a:spcPct val="100000"/>
                </a:lnSpc>
                <a:spcBef>
                  <a:spcPts val="260"/>
                </a:spcBef>
                <a:buClr>
                  <a:srgbClr val="808080"/>
                </a:buClr>
                <a:buSzPct val="79166"/>
                <a:buFont typeface="Wingdings"/>
                <a:buChar char=""/>
                <a:tabLst>
                  <a:tab pos="226695" algn="l"/>
                </a:tabLst>
              </a:pPr>
              <a:r>
                <a:rPr lang="ja-JP" altLang="en-US" sz="1200" dirty="0">
                  <a:latin typeface="Microsoft JhengHei"/>
                  <a:cs typeface="Microsoft JhengHei"/>
                </a:rPr>
                <a:t>情報産業における施策の成果と評価の調査</a:t>
              </a:r>
              <a:endParaRPr lang="en-US" altLang="ja-JP" sz="1200" dirty="0">
                <a:latin typeface="Microsoft JhengHei"/>
                <a:cs typeface="Microsoft JhengHei"/>
              </a:endParaRPr>
            </a:p>
            <a:p>
              <a:pPr marL="226060" indent="-133985">
                <a:lnSpc>
                  <a:spcPct val="100000"/>
                </a:lnSpc>
                <a:spcBef>
                  <a:spcPts val="260"/>
                </a:spcBef>
                <a:buClr>
                  <a:srgbClr val="808080"/>
                </a:buClr>
                <a:buSzPct val="79166"/>
                <a:buFont typeface="Wingdings"/>
                <a:buChar char=""/>
                <a:tabLst>
                  <a:tab pos="226695" algn="l"/>
                </a:tabLst>
              </a:pPr>
              <a:r>
                <a:rPr lang="en-US" sz="1200" dirty="0">
                  <a:latin typeface="Microsoft JhengHei"/>
                  <a:cs typeface="Microsoft JhengHei"/>
                </a:rPr>
                <a:t>SES</a:t>
              </a:r>
              <a:r>
                <a:rPr lang="ja-JP" altLang="en-US" sz="1200" dirty="0">
                  <a:latin typeface="Microsoft JhengHei"/>
                  <a:cs typeface="Microsoft JhengHei"/>
                </a:rPr>
                <a:t>事業の今後を知りたい</a:t>
              </a:r>
              <a:endParaRPr lang="en-US" altLang="ja-JP" sz="1200" dirty="0">
                <a:latin typeface="Microsoft JhengHei"/>
                <a:cs typeface="Microsoft JhengHei"/>
              </a:endParaRPr>
            </a:p>
            <a:p>
              <a:pPr marL="226060" indent="-133985">
                <a:lnSpc>
                  <a:spcPct val="100000"/>
                </a:lnSpc>
                <a:spcBef>
                  <a:spcPts val="260"/>
                </a:spcBef>
                <a:buClr>
                  <a:srgbClr val="808080"/>
                </a:buClr>
                <a:buSzPct val="79166"/>
                <a:buFont typeface="Wingdings"/>
                <a:buChar char=""/>
                <a:tabLst>
                  <a:tab pos="226695" algn="l"/>
                </a:tabLst>
              </a:pPr>
              <a:r>
                <a:rPr lang="en-US" altLang="ja-JP" sz="1200" dirty="0">
                  <a:latin typeface="Microsoft JhengHei"/>
                  <a:cs typeface="Microsoft JhengHei"/>
                </a:rPr>
                <a:t>RPA</a:t>
              </a:r>
              <a:r>
                <a:rPr lang="ja-JP" altLang="en-US" sz="1200" dirty="0">
                  <a:latin typeface="Microsoft JhengHei"/>
                  <a:cs typeface="Microsoft JhengHei"/>
                </a:rPr>
                <a:t>活用の実績評価</a:t>
              </a:r>
              <a:endParaRPr lang="en-US" altLang="ja-JP" sz="1200" dirty="0">
                <a:latin typeface="Microsoft JhengHei"/>
                <a:cs typeface="Microsoft JhengHei"/>
              </a:endParaRPr>
            </a:p>
            <a:p>
              <a:pPr marL="226060" indent="-133985">
                <a:lnSpc>
                  <a:spcPct val="100000"/>
                </a:lnSpc>
                <a:spcBef>
                  <a:spcPts val="260"/>
                </a:spcBef>
                <a:buClr>
                  <a:srgbClr val="808080"/>
                </a:buClr>
                <a:buSzPct val="79166"/>
                <a:buFont typeface="Wingdings"/>
                <a:buChar char=""/>
                <a:tabLst>
                  <a:tab pos="226695" algn="l"/>
                </a:tabLst>
              </a:pPr>
              <a:r>
                <a:rPr lang="en-US" altLang="ja-JP" sz="1200" dirty="0">
                  <a:latin typeface="Microsoft JhengHei"/>
                  <a:cs typeface="Microsoft JhengHei"/>
                </a:rPr>
                <a:t>ERP</a:t>
              </a:r>
              <a:r>
                <a:rPr lang="ja-JP" altLang="en-US" sz="1200" dirty="0">
                  <a:latin typeface="Microsoft JhengHei"/>
                  <a:cs typeface="Microsoft JhengHei"/>
                </a:rPr>
                <a:t>システムへの取り組み状況</a:t>
              </a:r>
              <a:endParaRPr sz="1200" dirty="0">
                <a:latin typeface="Microsoft JhengHei"/>
                <a:cs typeface="Microsoft JhengHei"/>
              </a:endParaRPr>
            </a:p>
          </p:txBody>
        </p:sp>
        <p:sp>
          <p:nvSpPr>
            <p:cNvPr id="15" name="object 12"/>
            <p:cNvSpPr txBox="1"/>
            <p:nvPr/>
          </p:nvSpPr>
          <p:spPr>
            <a:xfrm>
              <a:off x="5363651" y="1095187"/>
              <a:ext cx="4140000" cy="360000"/>
            </a:xfrm>
            <a:prstGeom prst="rect">
              <a:avLst/>
            </a:prstGeom>
            <a:ln w="9144">
              <a:solidFill>
                <a:srgbClr val="98B954"/>
              </a:solidFill>
            </a:ln>
          </p:spPr>
          <p:txBody>
            <a:bodyPr vert="horz" wrap="square" lIns="0" tIns="75565" rIns="0" bIns="0" rtlCol="0">
              <a:spAutoFit/>
            </a:bodyPr>
            <a:lstStyle/>
            <a:p>
              <a:pPr marL="876935">
                <a:lnSpc>
                  <a:spcPct val="100000"/>
                </a:lnSpc>
                <a:spcBef>
                  <a:spcPts val="595"/>
                </a:spcBef>
              </a:pPr>
              <a:r>
                <a:rPr sz="1200" dirty="0">
                  <a:latin typeface="Microsoft JhengHei"/>
                  <a:cs typeface="Microsoft JhengHei"/>
                </a:rPr>
                <a:t>それ以外のさまざまなご意見等</a:t>
              </a:r>
            </a:p>
          </p:txBody>
        </p:sp>
      </p:grpSp>
      <p:sp>
        <p:nvSpPr>
          <p:cNvPr id="19" name="Rectangle 7">
            <a:extLst>
              <a:ext uri="{FF2B5EF4-FFF2-40B4-BE49-F238E27FC236}">
                <a16:creationId xmlns:a16="http://schemas.microsoft.com/office/drawing/2014/main" id="{653A8D03-3905-4CEA-AF55-0F0BED39F125}"/>
              </a:ext>
            </a:extLst>
          </p:cNvPr>
          <p:cNvSpPr txBox="1">
            <a:spLocks noChangeArrowheads="1"/>
          </p:cNvSpPr>
          <p:nvPr/>
        </p:nvSpPr>
        <p:spPr>
          <a:xfrm>
            <a:off x="9905620" y="6994210"/>
            <a:ext cx="493200" cy="232475"/>
          </a:xfrm>
          <a:prstGeom prst="rect">
            <a:avLst/>
          </a:prstGeom>
          <a:ln/>
        </p:spPr>
        <p:txBody>
          <a:bodyPr/>
          <a:lstStyle>
            <a:defPPr>
              <a:defRPr lang="ja-JP"/>
            </a:defPPr>
            <a:lvl1pPr marL="0" algn="ctr" defTabSz="971913" rtl="0" eaLnBrk="1" latinLnBrk="0" hangingPunct="1">
              <a:defRPr kumimoji="1" sz="1053" kern="1200">
                <a:solidFill>
                  <a:schemeClr val="tx1"/>
                </a:solidFill>
                <a:latin typeface="Meiryo UI" panose="020B0604030504040204" pitchFamily="50" charset="-128"/>
                <a:ea typeface="Meiryo UI" panose="020B0604030504040204" pitchFamily="50" charset="-128"/>
                <a:cs typeface="+mn-cs"/>
              </a:defRPr>
            </a:lvl1pPr>
            <a:lvl2pPr marL="485957" algn="l" defTabSz="971913" rtl="0" eaLnBrk="1" latinLnBrk="0" hangingPunct="1">
              <a:defRPr kumimoji="1" sz="1914" kern="1200">
                <a:solidFill>
                  <a:schemeClr val="tx1"/>
                </a:solidFill>
                <a:latin typeface="+mn-lt"/>
                <a:ea typeface="+mn-ea"/>
                <a:cs typeface="+mn-cs"/>
              </a:defRPr>
            </a:lvl2pPr>
            <a:lvl3pPr marL="971913" algn="l" defTabSz="971913" rtl="0" eaLnBrk="1" latinLnBrk="0" hangingPunct="1">
              <a:defRPr kumimoji="1" sz="1914" kern="1200">
                <a:solidFill>
                  <a:schemeClr val="tx1"/>
                </a:solidFill>
                <a:latin typeface="+mn-lt"/>
                <a:ea typeface="+mn-ea"/>
                <a:cs typeface="+mn-cs"/>
              </a:defRPr>
            </a:lvl3pPr>
            <a:lvl4pPr marL="1457871" algn="l" defTabSz="971913" rtl="0" eaLnBrk="1" latinLnBrk="0" hangingPunct="1">
              <a:defRPr kumimoji="1" sz="1914" kern="1200">
                <a:solidFill>
                  <a:schemeClr val="tx1"/>
                </a:solidFill>
                <a:latin typeface="+mn-lt"/>
                <a:ea typeface="+mn-ea"/>
                <a:cs typeface="+mn-cs"/>
              </a:defRPr>
            </a:lvl4pPr>
            <a:lvl5pPr marL="1943828" algn="l" defTabSz="971913" rtl="0" eaLnBrk="1" latinLnBrk="0" hangingPunct="1">
              <a:defRPr kumimoji="1" sz="1914" kern="1200">
                <a:solidFill>
                  <a:schemeClr val="tx1"/>
                </a:solidFill>
                <a:latin typeface="+mn-lt"/>
                <a:ea typeface="+mn-ea"/>
                <a:cs typeface="+mn-cs"/>
              </a:defRPr>
            </a:lvl5pPr>
            <a:lvl6pPr marL="2429784" algn="l" defTabSz="971913" rtl="0" eaLnBrk="1" latinLnBrk="0" hangingPunct="1">
              <a:defRPr kumimoji="1" sz="1914" kern="1200">
                <a:solidFill>
                  <a:schemeClr val="tx1"/>
                </a:solidFill>
                <a:latin typeface="+mn-lt"/>
                <a:ea typeface="+mn-ea"/>
                <a:cs typeface="+mn-cs"/>
              </a:defRPr>
            </a:lvl6pPr>
            <a:lvl7pPr marL="2915741" algn="l" defTabSz="971913" rtl="0" eaLnBrk="1" latinLnBrk="0" hangingPunct="1">
              <a:defRPr kumimoji="1" sz="1914" kern="1200">
                <a:solidFill>
                  <a:schemeClr val="tx1"/>
                </a:solidFill>
                <a:latin typeface="+mn-lt"/>
                <a:ea typeface="+mn-ea"/>
                <a:cs typeface="+mn-cs"/>
              </a:defRPr>
            </a:lvl7pPr>
            <a:lvl8pPr marL="3401698" algn="l" defTabSz="971913" rtl="0" eaLnBrk="1" latinLnBrk="0" hangingPunct="1">
              <a:defRPr kumimoji="1" sz="1914" kern="1200">
                <a:solidFill>
                  <a:schemeClr val="tx1"/>
                </a:solidFill>
                <a:latin typeface="+mn-lt"/>
                <a:ea typeface="+mn-ea"/>
                <a:cs typeface="+mn-cs"/>
              </a:defRPr>
            </a:lvl8pPr>
            <a:lvl9pPr marL="3887655" algn="l" defTabSz="971913" rtl="0" eaLnBrk="1" latinLnBrk="0" hangingPunct="1">
              <a:defRPr kumimoji="1" sz="1914" kern="1200">
                <a:solidFill>
                  <a:schemeClr val="tx1"/>
                </a:solidFill>
                <a:latin typeface="+mn-lt"/>
                <a:ea typeface="+mn-ea"/>
                <a:cs typeface="+mn-cs"/>
              </a:defRPr>
            </a:lvl9pPr>
          </a:lstStyle>
          <a:p>
            <a:fld id="{DBFB1F43-6F2E-4538-AABB-23AEDF146290}" type="slidenum">
              <a:rPr lang="ja-JP" altLang="en-US" smtClean="0"/>
              <a:pPr/>
              <a:t>297</a:t>
            </a:fld>
            <a:endParaRPr lang="ja-JP" altLang="en-US" dirty="0"/>
          </a:p>
        </p:txBody>
      </p:sp>
    </p:spTree>
    <p:extLst>
      <p:ext uri="{BB962C8B-B14F-4D97-AF65-F5344CB8AC3E}">
        <p14:creationId xmlns:p14="http://schemas.microsoft.com/office/powerpoint/2010/main" val="2370669811"/>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9140" y="159224"/>
            <a:ext cx="9028230" cy="410112"/>
          </a:xfrm>
          <a:prstGeom prst="rect">
            <a:avLst/>
          </a:prstGeom>
          <a:noFill/>
        </p:spPr>
        <p:txBody>
          <a:bodyPr wrap="square" rtlCol="0">
            <a:spAutoFit/>
          </a:bodyPr>
          <a:lstStyle/>
          <a:p>
            <a:r>
              <a:rPr lang="ja-JP" altLang="en-US" sz="2065" b="1" dirty="0">
                <a:latin typeface="MS UI Gothic" panose="020B0600070205080204" pitchFamily="50" charset="-128"/>
                <a:ea typeface="MS UI Gothic" panose="020B0600070205080204" pitchFamily="50" charset="-128"/>
              </a:rPr>
              <a:t>まとめ</a:t>
            </a:r>
          </a:p>
        </p:txBody>
      </p:sp>
      <p:graphicFrame>
        <p:nvGraphicFramePr>
          <p:cNvPr id="7" name="表 6">
            <a:extLst>
              <a:ext uri="{FF2B5EF4-FFF2-40B4-BE49-F238E27FC236}">
                <a16:creationId xmlns:a16="http://schemas.microsoft.com/office/drawing/2014/main" id="{CE3C5242-1D1F-4A55-8BE1-DFC1F29A1792}"/>
              </a:ext>
            </a:extLst>
          </p:cNvPr>
          <p:cNvGraphicFramePr>
            <a:graphicFrameLocks noGrp="1"/>
          </p:cNvGraphicFramePr>
          <p:nvPr/>
        </p:nvGraphicFramePr>
        <p:xfrm>
          <a:off x="179140" y="569336"/>
          <a:ext cx="10081119" cy="6425189"/>
        </p:xfrm>
        <a:graphic>
          <a:graphicData uri="http://schemas.openxmlformats.org/drawingml/2006/table">
            <a:tbl>
              <a:tblPr firstRow="1" firstCol="1" bandRow="1">
                <a:tableStyleId>{5C22544A-7EE6-4342-B048-85BDC9FD1C3A}</a:tableStyleId>
              </a:tblPr>
              <a:tblGrid>
                <a:gridCol w="648071">
                  <a:extLst>
                    <a:ext uri="{9D8B030D-6E8A-4147-A177-3AD203B41FA5}">
                      <a16:colId xmlns:a16="http://schemas.microsoft.com/office/drawing/2014/main" val="109163077"/>
                    </a:ext>
                  </a:extLst>
                </a:gridCol>
                <a:gridCol w="4032448">
                  <a:extLst>
                    <a:ext uri="{9D8B030D-6E8A-4147-A177-3AD203B41FA5}">
                      <a16:colId xmlns:a16="http://schemas.microsoft.com/office/drawing/2014/main" val="2677276692"/>
                    </a:ext>
                  </a:extLst>
                </a:gridCol>
                <a:gridCol w="2736304">
                  <a:extLst>
                    <a:ext uri="{9D8B030D-6E8A-4147-A177-3AD203B41FA5}">
                      <a16:colId xmlns:a16="http://schemas.microsoft.com/office/drawing/2014/main" val="3138427100"/>
                    </a:ext>
                  </a:extLst>
                </a:gridCol>
                <a:gridCol w="2664296">
                  <a:extLst>
                    <a:ext uri="{9D8B030D-6E8A-4147-A177-3AD203B41FA5}">
                      <a16:colId xmlns:a16="http://schemas.microsoft.com/office/drawing/2014/main" val="1917162697"/>
                    </a:ext>
                  </a:extLst>
                </a:gridCol>
              </a:tblGrid>
              <a:tr h="464427">
                <a:tc>
                  <a:txBody>
                    <a:bodyPr/>
                    <a:lstStyle/>
                    <a:p>
                      <a:pPr algn="ctr">
                        <a:spcBef>
                          <a:spcPts val="200"/>
                        </a:spcBef>
                        <a:spcAft>
                          <a:spcPts val="0"/>
                        </a:spcAft>
                      </a:pPr>
                      <a:r>
                        <a:rPr lang="ja-JP" sz="900" b="0" kern="100" dirty="0">
                          <a:solidFill>
                            <a:schemeClr val="tx1"/>
                          </a:solidFill>
                          <a:effectLst/>
                          <a:latin typeface="+mn-ea"/>
                          <a:ea typeface="+mn-ea"/>
                        </a:rPr>
                        <a:t>産業構造</a:t>
                      </a:r>
                      <a:endParaRPr lang="en-US" altLang="ja-JP" sz="900" b="0" kern="100" dirty="0">
                        <a:solidFill>
                          <a:schemeClr val="tx1"/>
                        </a:solidFill>
                        <a:effectLst/>
                        <a:latin typeface="+mn-ea"/>
                        <a:ea typeface="+mn-ea"/>
                      </a:endParaRPr>
                    </a:p>
                    <a:p>
                      <a:pPr algn="ctr">
                        <a:spcBef>
                          <a:spcPts val="200"/>
                        </a:spcBef>
                        <a:spcAft>
                          <a:spcPts val="0"/>
                        </a:spcAft>
                      </a:pPr>
                      <a:r>
                        <a:rPr lang="ja-JP" sz="900" b="0" kern="100" dirty="0">
                          <a:solidFill>
                            <a:schemeClr val="tx1"/>
                          </a:solidFill>
                          <a:effectLst/>
                          <a:latin typeface="+mn-ea"/>
                          <a:ea typeface="+mn-ea"/>
                        </a:rPr>
                        <a:t>区分</a:t>
                      </a:r>
                      <a:endParaRPr lang="ja-JP" sz="900" b="0" kern="100" dirty="0">
                        <a:solidFill>
                          <a:schemeClr val="tx1"/>
                        </a:solidFill>
                        <a:effectLst/>
                        <a:latin typeface="+mn-ea"/>
                        <a:ea typeface="+mn-ea"/>
                        <a:cs typeface="Times New Roman" panose="02020603050405020304" pitchFamily="18" charset="0"/>
                      </a:endParaRPr>
                    </a:p>
                  </a:txBody>
                  <a:tcPr marL="72000" marR="72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spcBef>
                          <a:spcPts val="200"/>
                        </a:spcBef>
                        <a:spcAft>
                          <a:spcPts val="0"/>
                        </a:spcAft>
                      </a:pPr>
                      <a:r>
                        <a:rPr lang="en-US" sz="1800" b="1" kern="100" dirty="0">
                          <a:solidFill>
                            <a:schemeClr val="bg1"/>
                          </a:solidFill>
                          <a:effectLst/>
                          <a:latin typeface="+mn-ea"/>
                          <a:ea typeface="+mn-ea"/>
                        </a:rPr>
                        <a:t>IoT</a:t>
                      </a:r>
                      <a:endParaRPr lang="ja-JP" sz="1800" b="1" kern="100" dirty="0">
                        <a:solidFill>
                          <a:schemeClr val="bg1"/>
                        </a:solidFill>
                        <a:effectLst/>
                        <a:latin typeface="+mn-ea"/>
                        <a:ea typeface="+mn-ea"/>
                        <a:cs typeface="Times New Roman" panose="02020603050405020304" pitchFamily="18" charset="0"/>
                      </a:endParaRPr>
                    </a:p>
                  </a:txBody>
                  <a:tcPr marL="72000" marR="72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66CC"/>
                    </a:solidFill>
                  </a:tcPr>
                </a:tc>
                <a:tc>
                  <a:txBody>
                    <a:bodyPr/>
                    <a:lstStyle/>
                    <a:p>
                      <a:pPr algn="ctr">
                        <a:spcBef>
                          <a:spcPts val="200"/>
                        </a:spcBef>
                        <a:spcAft>
                          <a:spcPts val="0"/>
                        </a:spcAft>
                      </a:pPr>
                      <a:r>
                        <a:rPr lang="en-US" sz="1800" b="1" kern="100" dirty="0">
                          <a:solidFill>
                            <a:schemeClr val="bg1"/>
                          </a:solidFill>
                          <a:effectLst/>
                          <a:latin typeface="+mn-ea"/>
                          <a:ea typeface="+mn-ea"/>
                        </a:rPr>
                        <a:t>AI</a:t>
                      </a:r>
                      <a:endParaRPr lang="ja-JP" sz="1800" b="1" kern="100" dirty="0">
                        <a:solidFill>
                          <a:schemeClr val="bg1"/>
                        </a:solidFill>
                        <a:effectLst/>
                        <a:latin typeface="+mn-ea"/>
                        <a:ea typeface="+mn-ea"/>
                        <a:cs typeface="Times New Roman" panose="02020603050405020304" pitchFamily="18" charset="0"/>
                      </a:endParaRPr>
                    </a:p>
                  </a:txBody>
                  <a:tcPr marL="72000" marR="72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00"/>
                    </a:solidFill>
                  </a:tcPr>
                </a:tc>
                <a:tc>
                  <a:txBody>
                    <a:bodyPr/>
                    <a:lstStyle/>
                    <a:p>
                      <a:pPr algn="ctr">
                        <a:spcBef>
                          <a:spcPts val="200"/>
                        </a:spcBef>
                        <a:spcAft>
                          <a:spcPts val="0"/>
                        </a:spcAft>
                      </a:pPr>
                      <a:r>
                        <a:rPr lang="en-US" sz="1800" b="1" kern="100" dirty="0">
                          <a:solidFill>
                            <a:schemeClr val="bg1"/>
                          </a:solidFill>
                          <a:effectLst/>
                          <a:latin typeface="+mn-ea"/>
                          <a:ea typeface="+mn-ea"/>
                        </a:rPr>
                        <a:t>DX</a:t>
                      </a:r>
                      <a:endParaRPr lang="ja-JP" sz="1800" b="1" kern="100" dirty="0">
                        <a:solidFill>
                          <a:schemeClr val="bg1"/>
                        </a:solidFill>
                        <a:effectLst/>
                        <a:latin typeface="+mn-ea"/>
                        <a:ea typeface="+mn-ea"/>
                        <a:cs typeface="Times New Roman" panose="02020603050405020304" pitchFamily="18" charset="0"/>
                      </a:endParaRPr>
                    </a:p>
                  </a:txBody>
                  <a:tcPr marL="72000" marR="72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7D31"/>
                    </a:solidFill>
                  </a:tcPr>
                </a:tc>
                <a:extLst>
                  <a:ext uri="{0D108BD9-81ED-4DB2-BD59-A6C34878D82A}">
                    <a16:rowId xmlns:a16="http://schemas.microsoft.com/office/drawing/2014/main" val="3585078568"/>
                  </a:ext>
                </a:extLst>
              </a:tr>
              <a:tr h="1842729">
                <a:tc>
                  <a:txBody>
                    <a:bodyPr/>
                    <a:lstStyle/>
                    <a:p>
                      <a:pPr algn="ctr">
                        <a:spcBef>
                          <a:spcPts val="200"/>
                        </a:spcBef>
                        <a:spcAft>
                          <a:spcPts val="0"/>
                        </a:spcAft>
                      </a:pPr>
                      <a:r>
                        <a:rPr lang="ja-JP" sz="1200" b="0" kern="100" dirty="0">
                          <a:solidFill>
                            <a:schemeClr val="tx1"/>
                          </a:solidFill>
                          <a:effectLst/>
                          <a:latin typeface="+mn-ea"/>
                          <a:ea typeface="+mn-ea"/>
                        </a:rPr>
                        <a:t>製品</a:t>
                      </a:r>
                      <a:endParaRPr lang="en-US" altLang="ja-JP" sz="1200" b="0" kern="100" dirty="0">
                        <a:solidFill>
                          <a:schemeClr val="tx1"/>
                        </a:solidFill>
                        <a:effectLst/>
                        <a:latin typeface="+mn-ea"/>
                        <a:ea typeface="+mn-ea"/>
                      </a:endParaRPr>
                    </a:p>
                    <a:p>
                      <a:pPr algn="ctr">
                        <a:spcBef>
                          <a:spcPts val="200"/>
                        </a:spcBef>
                        <a:spcAft>
                          <a:spcPts val="0"/>
                        </a:spcAft>
                      </a:pPr>
                      <a:r>
                        <a:rPr lang="ja-JP" sz="1200" b="0" kern="100" dirty="0">
                          <a:solidFill>
                            <a:schemeClr val="tx1"/>
                          </a:solidFill>
                          <a:effectLst/>
                          <a:latin typeface="+mn-ea"/>
                          <a:ea typeface="+mn-ea"/>
                        </a:rPr>
                        <a:t>利用</a:t>
                      </a:r>
                      <a:endParaRPr lang="ja-JP" sz="1200" b="0" kern="100" dirty="0">
                        <a:solidFill>
                          <a:schemeClr val="tx1"/>
                        </a:solidFill>
                        <a:effectLst/>
                        <a:latin typeface="+mn-ea"/>
                        <a:ea typeface="+mn-ea"/>
                        <a:cs typeface="Times New Roman" panose="02020603050405020304" pitchFamily="18" charset="0"/>
                      </a:endParaRPr>
                    </a:p>
                  </a:txBody>
                  <a:tcPr marL="72000" marR="72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963517" rtl="0" eaLnBrk="1" fontAlgn="auto" latinLnBrk="0" hangingPunct="1">
                        <a:lnSpc>
                          <a:spcPct val="100000"/>
                        </a:lnSpc>
                        <a:spcBef>
                          <a:spcPts val="0"/>
                        </a:spcBef>
                        <a:spcAft>
                          <a:spcPts val="0"/>
                        </a:spcAft>
                        <a:buClrTx/>
                        <a:buSzTx/>
                        <a:buFontTx/>
                        <a:buNone/>
                        <a:tabLst/>
                        <a:defRPr/>
                      </a:pPr>
                      <a:r>
                        <a:rPr kumimoji="1" lang="ja-JP" altLang="en-US" sz="1200" b="1" i="0" u="none" strike="noStrike" kern="100" cap="none" spc="0" normalizeH="0" baseline="0" noProof="0" dirty="0">
                          <a:ln>
                            <a:noFill/>
                          </a:ln>
                          <a:solidFill>
                            <a:srgbClr val="FF29B8"/>
                          </a:solidFill>
                          <a:effectLst/>
                          <a:uLnTx/>
                          <a:uFillTx/>
                          <a:latin typeface="+mn-lt"/>
                          <a:ea typeface="+mn-ea"/>
                          <a:cs typeface="+mn-cs"/>
                        </a:rPr>
                        <a:t>■事業環境</a:t>
                      </a:r>
                      <a:endParaRPr lang="en-US" altLang="ja-JP" sz="1200" kern="100" dirty="0">
                        <a:solidFill>
                          <a:srgbClr val="FF29B8"/>
                        </a:solidFill>
                        <a:effectLst/>
                        <a:latin typeface="+mn-ea"/>
                        <a:ea typeface="+mn-ea"/>
                      </a:endParaRPr>
                    </a:p>
                    <a:p>
                      <a:pPr>
                        <a:spcBef>
                          <a:spcPts val="0"/>
                        </a:spcBef>
                        <a:spcAft>
                          <a:spcPts val="0"/>
                        </a:spcAft>
                      </a:pPr>
                      <a:r>
                        <a:rPr lang="ja-JP" sz="1050" kern="100" dirty="0">
                          <a:effectLst/>
                          <a:latin typeface="+mn-ea"/>
                          <a:ea typeface="+mn-ea"/>
                        </a:rPr>
                        <a:t>・事業環境の変化が与える影響</a:t>
                      </a:r>
                      <a:r>
                        <a:rPr lang="ja-JP" altLang="en-US" sz="1050" kern="100" dirty="0">
                          <a:effectLst/>
                          <a:latin typeface="+mn-ea"/>
                          <a:ea typeface="+mn-ea"/>
                        </a:rPr>
                        <a:t>で「非常に大きい」は「デジタル化・ネットワーク化」が最多。また、</a:t>
                      </a:r>
                      <a:r>
                        <a:rPr lang="ja-JP" sz="1050" kern="100" dirty="0">
                          <a:effectLst/>
                          <a:latin typeface="+mn-ea"/>
                          <a:ea typeface="+mn-ea"/>
                        </a:rPr>
                        <a:t>「オープン化」</a:t>
                      </a:r>
                      <a:r>
                        <a:rPr lang="ja-JP" altLang="en-US" sz="1050" kern="100" dirty="0">
                          <a:effectLst/>
                          <a:latin typeface="+mn-ea"/>
                          <a:ea typeface="+mn-ea"/>
                        </a:rPr>
                        <a:t>は</a:t>
                      </a:r>
                      <a:r>
                        <a:rPr lang="ja-JP" sz="1050" kern="100" dirty="0">
                          <a:effectLst/>
                          <a:latin typeface="+mn-ea"/>
                          <a:ea typeface="+mn-ea"/>
                        </a:rPr>
                        <a:t>少なく「サプライチェーンの変化」は大きい</a:t>
                      </a:r>
                      <a:r>
                        <a:rPr lang="ja-JP" altLang="en-US" sz="1050" kern="100" dirty="0">
                          <a:effectLst/>
                          <a:latin typeface="+mn-ea"/>
                          <a:ea typeface="+mn-ea"/>
                        </a:rPr>
                        <a:t>傾向。</a:t>
                      </a:r>
                      <a:endParaRPr lang="en-US" altLang="ja-JP" sz="1050" kern="100" dirty="0">
                        <a:effectLst/>
                        <a:latin typeface="+mn-ea"/>
                        <a:ea typeface="+mn-ea"/>
                      </a:endParaRPr>
                    </a:p>
                    <a:p>
                      <a:pPr marL="0" marR="0" lvl="0" indent="0" algn="l" defTabSz="963517" rtl="0" eaLnBrk="1" fontAlgn="auto" latinLnBrk="0" hangingPunct="1">
                        <a:lnSpc>
                          <a:spcPct val="100000"/>
                        </a:lnSpc>
                        <a:spcBef>
                          <a:spcPts val="0"/>
                        </a:spcBef>
                        <a:spcAft>
                          <a:spcPts val="0"/>
                        </a:spcAft>
                        <a:buClrTx/>
                        <a:buSzTx/>
                        <a:buFontTx/>
                        <a:buNone/>
                        <a:tabLst/>
                        <a:defRPr/>
                      </a:pPr>
                      <a:r>
                        <a:rPr kumimoji="1" lang="ja-JP" altLang="en-US" sz="1200" b="1" i="0" u="none" strike="noStrike" kern="100" cap="none" spc="0" normalizeH="0" baseline="0" noProof="0" dirty="0">
                          <a:ln>
                            <a:noFill/>
                          </a:ln>
                          <a:solidFill>
                            <a:srgbClr val="FF29B8"/>
                          </a:solidFill>
                          <a:effectLst/>
                          <a:uLnTx/>
                          <a:uFillTx/>
                          <a:latin typeface="+mn-lt"/>
                          <a:ea typeface="+mn-ea"/>
                          <a:cs typeface="+mn-cs"/>
                        </a:rPr>
                        <a:t>■技術</a:t>
                      </a:r>
                      <a:endParaRPr lang="en-US" altLang="ja-JP" sz="1200" kern="100" dirty="0">
                        <a:solidFill>
                          <a:srgbClr val="FF29B8"/>
                        </a:solidFill>
                        <a:effectLst/>
                        <a:latin typeface="+mn-ea"/>
                        <a:ea typeface="+mn-ea"/>
                      </a:endParaRPr>
                    </a:p>
                    <a:p>
                      <a:pPr marL="0" marR="0" lvl="0" indent="0" algn="l" defTabSz="963517" rtl="0" eaLnBrk="1" fontAlgn="auto" latinLnBrk="0" hangingPunct="1">
                        <a:lnSpc>
                          <a:spcPct val="100000"/>
                        </a:lnSpc>
                        <a:spcBef>
                          <a:spcPts val="0"/>
                        </a:spcBef>
                        <a:spcAft>
                          <a:spcPts val="0"/>
                        </a:spcAft>
                        <a:buClrTx/>
                        <a:buSzTx/>
                        <a:buFontTx/>
                        <a:buNone/>
                        <a:tabLst/>
                        <a:defRPr/>
                      </a:pPr>
                      <a:r>
                        <a:rPr lang="ja-JP" altLang="ja-JP" sz="1050" kern="100" dirty="0">
                          <a:effectLst/>
                          <a:latin typeface="+mn-ea"/>
                          <a:ea typeface="+mn-ea"/>
                        </a:rPr>
                        <a:t>・</a:t>
                      </a:r>
                      <a:r>
                        <a:rPr lang="ja-JP" altLang="en-US" sz="1050" kern="100" dirty="0">
                          <a:effectLst/>
                          <a:latin typeface="+mn-ea"/>
                          <a:ea typeface="+mn-ea"/>
                        </a:rPr>
                        <a:t>開発の</a:t>
                      </a:r>
                      <a:r>
                        <a:rPr lang="ja-JP" altLang="ja-JP" sz="1050" kern="100" dirty="0">
                          <a:effectLst/>
                          <a:latin typeface="+mn-ea"/>
                          <a:ea typeface="+mn-ea"/>
                        </a:rPr>
                        <a:t>課題は「生産性の向上」</a:t>
                      </a:r>
                      <a:r>
                        <a:rPr lang="ja-JP" altLang="en-US" sz="1050" kern="100" dirty="0">
                          <a:effectLst/>
                          <a:latin typeface="+mn-ea"/>
                          <a:ea typeface="+mn-ea"/>
                        </a:rPr>
                        <a:t>「新製品・新技術の開発」</a:t>
                      </a:r>
                      <a:r>
                        <a:rPr lang="ja-JP" altLang="ja-JP" sz="1050" kern="100" dirty="0">
                          <a:effectLst/>
                          <a:latin typeface="+mn-ea"/>
                          <a:ea typeface="+mn-ea"/>
                        </a:rPr>
                        <a:t>「開発コストの削減」</a:t>
                      </a:r>
                      <a:r>
                        <a:rPr lang="ja-JP" altLang="en-US" sz="1050" kern="100" dirty="0">
                          <a:effectLst/>
                          <a:latin typeface="+mn-ea"/>
                          <a:ea typeface="+mn-ea"/>
                        </a:rPr>
                        <a:t>が多い</a:t>
                      </a:r>
                      <a:endParaRPr lang="en-US" altLang="ja-JP" sz="1050" kern="100" dirty="0">
                        <a:effectLst/>
                        <a:latin typeface="+mn-ea"/>
                        <a:ea typeface="+mn-ea"/>
                      </a:endParaRPr>
                    </a:p>
                    <a:p>
                      <a:pPr marL="0" marR="0" lvl="0" indent="0" algn="l" defTabSz="963517" rtl="0" eaLnBrk="1" fontAlgn="auto" latinLnBrk="0" hangingPunct="1">
                        <a:lnSpc>
                          <a:spcPct val="100000"/>
                        </a:lnSpc>
                        <a:spcBef>
                          <a:spcPts val="0"/>
                        </a:spcBef>
                        <a:spcAft>
                          <a:spcPts val="0"/>
                        </a:spcAft>
                        <a:buClrTx/>
                        <a:buSzTx/>
                        <a:buFontTx/>
                        <a:buNone/>
                        <a:tabLst/>
                        <a:defRPr/>
                      </a:pPr>
                      <a:r>
                        <a:rPr kumimoji="1" lang="ja-JP" altLang="en-US" sz="1200" b="1" i="0" u="none" strike="noStrike" kern="100" cap="none" spc="0" normalizeH="0" baseline="0" noProof="0" dirty="0">
                          <a:ln>
                            <a:noFill/>
                          </a:ln>
                          <a:solidFill>
                            <a:srgbClr val="FF29B8"/>
                          </a:solidFill>
                          <a:effectLst/>
                          <a:uLnTx/>
                          <a:uFillTx/>
                          <a:latin typeface="+mn-lt"/>
                          <a:ea typeface="+mn-ea"/>
                          <a:cs typeface="+mn-cs"/>
                        </a:rPr>
                        <a:t>■人材</a:t>
                      </a:r>
                      <a:endParaRPr lang="ja-JP" altLang="ja-JP" sz="1200" kern="100" dirty="0">
                        <a:solidFill>
                          <a:srgbClr val="FF29B8"/>
                        </a:solidFill>
                        <a:effectLst/>
                        <a:latin typeface="+mn-ea"/>
                        <a:ea typeface="+mn-ea"/>
                      </a:endParaRPr>
                    </a:p>
                    <a:p>
                      <a:pPr marL="0" marR="0" lvl="0" indent="0" algn="l" defTabSz="963517" rtl="0" eaLnBrk="1" fontAlgn="auto" latinLnBrk="0" hangingPunct="1">
                        <a:lnSpc>
                          <a:spcPct val="100000"/>
                        </a:lnSpc>
                        <a:spcBef>
                          <a:spcPts val="0"/>
                        </a:spcBef>
                        <a:spcAft>
                          <a:spcPts val="0"/>
                        </a:spcAft>
                        <a:buClrTx/>
                        <a:buSzTx/>
                        <a:buFontTx/>
                        <a:buNone/>
                        <a:tabLst/>
                        <a:defRPr/>
                      </a:pPr>
                      <a:r>
                        <a:rPr lang="ja-JP" altLang="en-US" sz="1050" kern="100" dirty="0">
                          <a:effectLst/>
                          <a:latin typeface="+mn-ea"/>
                          <a:ea typeface="+mn-ea"/>
                          <a:cs typeface="Times New Roman" panose="02020603050405020304" pitchFamily="18" charset="0"/>
                        </a:rPr>
                        <a:t>・現在も将来も「システム全体を俯瞰して思考できる人材」が不足。</a:t>
                      </a:r>
                      <a:endParaRPr lang="en-US" altLang="ja-JP" sz="1050" kern="100" dirty="0">
                        <a:effectLst/>
                        <a:latin typeface="+mn-ea"/>
                        <a:ea typeface="+mn-ea"/>
                        <a:cs typeface="Times New Roman" panose="02020603050405020304" pitchFamily="18" charset="0"/>
                      </a:endParaRPr>
                    </a:p>
                    <a:p>
                      <a:pPr marL="0" marR="0" lvl="0" indent="0" algn="l" defTabSz="963517" rtl="0" eaLnBrk="1" fontAlgn="auto" latinLnBrk="0" hangingPunct="1">
                        <a:lnSpc>
                          <a:spcPct val="100000"/>
                        </a:lnSpc>
                        <a:spcBef>
                          <a:spcPts val="0"/>
                        </a:spcBef>
                        <a:spcAft>
                          <a:spcPts val="0"/>
                        </a:spcAft>
                        <a:buClrTx/>
                        <a:buSzTx/>
                        <a:buFontTx/>
                        <a:buNone/>
                        <a:tabLst/>
                        <a:defRPr/>
                      </a:pPr>
                      <a:r>
                        <a:rPr lang="ja-JP" altLang="en-US" sz="1050" kern="100" dirty="0">
                          <a:effectLst/>
                          <a:latin typeface="+mn-ea"/>
                          <a:ea typeface="+mn-ea"/>
                          <a:cs typeface="Times New Roman" panose="02020603050405020304" pitchFamily="18" charset="0"/>
                        </a:rPr>
                        <a:t>・人材不足の対応策は「中途採用／ヘッドハンティングの活用」が最多。</a:t>
                      </a:r>
                      <a:endParaRPr lang="ja-JP" altLang="ja-JP" sz="1050" kern="100" dirty="0">
                        <a:effectLst/>
                        <a:latin typeface="+mn-ea"/>
                        <a:ea typeface="+mn-ea"/>
                        <a:cs typeface="Times New Roman" panose="02020603050405020304" pitchFamily="18" charset="0"/>
                      </a:endParaRPr>
                    </a:p>
                  </a:txBody>
                  <a:tcPr marL="72000" marR="72000" marT="72000" marB="72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E5F6"/>
                    </a:solidFill>
                  </a:tcPr>
                </a:tc>
                <a:tc>
                  <a:txBody>
                    <a:bodyPr/>
                    <a:lstStyle/>
                    <a:p>
                      <a:pPr marL="0" marR="0" lvl="0" indent="0" algn="l" defTabSz="963517" rtl="0" eaLnBrk="1" fontAlgn="auto" latinLnBrk="0" hangingPunct="1">
                        <a:lnSpc>
                          <a:spcPct val="100000"/>
                        </a:lnSpc>
                        <a:spcBef>
                          <a:spcPts val="0"/>
                        </a:spcBef>
                        <a:spcAft>
                          <a:spcPts val="0"/>
                        </a:spcAft>
                        <a:buClrTx/>
                        <a:buSzTx/>
                        <a:buFontTx/>
                        <a:buNone/>
                        <a:tabLst/>
                        <a:defRPr/>
                      </a:pPr>
                      <a:r>
                        <a:rPr lang="ja-JP" altLang="en-US" sz="1200" b="1" kern="100" dirty="0">
                          <a:solidFill>
                            <a:srgbClr val="D27D00"/>
                          </a:solidFill>
                          <a:effectLst/>
                          <a:latin typeface="+mn-ea"/>
                          <a:ea typeface="+mn-ea"/>
                        </a:rPr>
                        <a:t>■取り組み状況</a:t>
                      </a:r>
                      <a:endParaRPr lang="en-US" altLang="ja-JP" sz="1400" b="1" kern="100" dirty="0">
                        <a:solidFill>
                          <a:srgbClr val="D27D00"/>
                        </a:solidFill>
                        <a:effectLst/>
                        <a:latin typeface="+mn-ea"/>
                        <a:ea typeface="+mn-ea"/>
                      </a:endParaRPr>
                    </a:p>
                    <a:p>
                      <a:pPr marL="0" marR="0" lvl="0" indent="0" algn="l" defTabSz="963517" rtl="0" eaLnBrk="1" fontAlgn="auto" latinLnBrk="0" hangingPunct="1">
                        <a:lnSpc>
                          <a:spcPct val="100000"/>
                        </a:lnSpc>
                        <a:spcBef>
                          <a:spcPts val="0"/>
                        </a:spcBef>
                        <a:spcAft>
                          <a:spcPts val="0"/>
                        </a:spcAft>
                        <a:buClrTx/>
                        <a:buSzTx/>
                        <a:buFontTx/>
                        <a:buNone/>
                        <a:tabLst/>
                        <a:defRPr/>
                      </a:pPr>
                      <a:r>
                        <a:rPr lang="ja-JP" altLang="ja-JP" sz="1050" kern="100" dirty="0">
                          <a:effectLst/>
                          <a:latin typeface="+mn-ea"/>
                          <a:ea typeface="+mn-ea"/>
                        </a:rPr>
                        <a:t>・「製品・サービスの利用」については「提供中・実施中」と「開発中・準備中」を合わせた割合が</a:t>
                      </a:r>
                      <a:r>
                        <a:rPr lang="en-US" altLang="ja-JP" sz="1050" kern="100" dirty="0">
                          <a:effectLst/>
                          <a:latin typeface="+mn-ea"/>
                          <a:ea typeface="+mn-ea"/>
                        </a:rPr>
                        <a:t>18.3</a:t>
                      </a:r>
                      <a:r>
                        <a:rPr lang="ja-JP" altLang="ja-JP" sz="1050" kern="100" dirty="0">
                          <a:effectLst/>
                          <a:latin typeface="+mn-ea"/>
                          <a:ea typeface="+mn-ea"/>
                        </a:rPr>
                        <a:t>％</a:t>
                      </a:r>
                      <a:r>
                        <a:rPr lang="ja-JP" altLang="en-US" sz="1050" kern="100" dirty="0">
                          <a:effectLst/>
                          <a:latin typeface="+mn-ea"/>
                          <a:ea typeface="+mn-ea"/>
                        </a:rPr>
                        <a:t>。</a:t>
                      </a:r>
                      <a:endParaRPr lang="en-US" altLang="ja-JP" sz="1050" kern="100" dirty="0">
                        <a:effectLst/>
                        <a:latin typeface="+mn-ea"/>
                        <a:ea typeface="+mn-ea"/>
                      </a:endParaRPr>
                    </a:p>
                    <a:p>
                      <a:pPr marL="0" marR="0" lvl="0" indent="0" algn="l" defTabSz="963517" rtl="0" eaLnBrk="1" fontAlgn="auto" latinLnBrk="0" hangingPunct="1">
                        <a:lnSpc>
                          <a:spcPct val="100000"/>
                        </a:lnSpc>
                        <a:spcBef>
                          <a:spcPts val="0"/>
                        </a:spcBef>
                        <a:spcAft>
                          <a:spcPts val="0"/>
                        </a:spcAft>
                        <a:buClrTx/>
                        <a:buSzTx/>
                        <a:buFontTx/>
                        <a:buNone/>
                        <a:tabLst/>
                        <a:defRPr/>
                      </a:pPr>
                      <a:r>
                        <a:rPr kumimoji="1" lang="ja-JP" altLang="en-US" sz="1200" b="1" i="0" u="none" strike="noStrike" kern="100" cap="none" spc="0" normalizeH="0" baseline="0" noProof="0" dirty="0">
                          <a:ln>
                            <a:noFill/>
                          </a:ln>
                          <a:solidFill>
                            <a:srgbClr val="D27D00"/>
                          </a:solidFill>
                          <a:effectLst/>
                          <a:uLnTx/>
                          <a:uFillTx/>
                          <a:latin typeface="+mn-lt"/>
                          <a:ea typeface="+mn-ea"/>
                          <a:cs typeface="+mn-cs"/>
                        </a:rPr>
                        <a:t>■目的と課題</a:t>
                      </a:r>
                      <a:endParaRPr kumimoji="1" lang="en-US" altLang="ja-JP" sz="1050" b="0" i="0" u="none" strike="noStrike" kern="100" cap="none" spc="0" normalizeH="0" baseline="0" noProof="0" dirty="0">
                        <a:ln>
                          <a:noFill/>
                        </a:ln>
                        <a:solidFill>
                          <a:srgbClr val="D27D00"/>
                        </a:solidFill>
                        <a:effectLst/>
                        <a:uLnTx/>
                        <a:uFillTx/>
                        <a:latin typeface="+mn-lt"/>
                        <a:ea typeface="+mn-ea"/>
                        <a:cs typeface="+mn-cs"/>
                      </a:endParaRPr>
                    </a:p>
                    <a:p>
                      <a:pPr marL="0" marR="0" lvl="0" indent="0" algn="l" defTabSz="963517" rtl="0" eaLnBrk="1" fontAlgn="auto" latinLnBrk="0" hangingPunct="1">
                        <a:lnSpc>
                          <a:spcPct val="100000"/>
                        </a:lnSpc>
                        <a:spcBef>
                          <a:spcPts val="0"/>
                        </a:spcBef>
                        <a:spcAft>
                          <a:spcPts val="0"/>
                        </a:spcAft>
                        <a:buClrTx/>
                        <a:buSzTx/>
                        <a:buFontTx/>
                        <a:buNone/>
                        <a:tabLst/>
                        <a:defRPr/>
                      </a:pPr>
                      <a:r>
                        <a:rPr lang="ja-JP" sz="1050" kern="100" dirty="0">
                          <a:effectLst/>
                          <a:latin typeface="+mn-ea"/>
                          <a:ea typeface="+mn-ea"/>
                        </a:rPr>
                        <a:t>・目的は「業務効率化による業務負担の軽減」「生産性向上」</a:t>
                      </a:r>
                      <a:r>
                        <a:rPr lang="ja-JP" altLang="en-US" sz="1050" kern="100" dirty="0">
                          <a:effectLst/>
                          <a:latin typeface="+mn-ea"/>
                          <a:ea typeface="+mn-ea"/>
                        </a:rPr>
                        <a:t>が多い。</a:t>
                      </a:r>
                      <a:endParaRPr lang="en-US" altLang="ja-JP" sz="1050" kern="100" dirty="0">
                        <a:effectLst/>
                        <a:latin typeface="+mn-ea"/>
                        <a:ea typeface="+mn-ea"/>
                      </a:endParaRPr>
                    </a:p>
                    <a:p>
                      <a:pPr>
                        <a:spcBef>
                          <a:spcPts val="0"/>
                        </a:spcBef>
                        <a:spcAft>
                          <a:spcPts val="0"/>
                        </a:spcAft>
                      </a:pPr>
                      <a:r>
                        <a:rPr lang="ja-JP" altLang="en-US" sz="1050" kern="100" dirty="0">
                          <a:effectLst/>
                          <a:latin typeface="+mn-ea"/>
                          <a:ea typeface="+mn-ea"/>
                        </a:rPr>
                        <a:t>・</a:t>
                      </a:r>
                      <a:r>
                        <a:rPr lang="ja-JP" sz="1050" kern="100" dirty="0">
                          <a:effectLst/>
                          <a:latin typeface="+mn-ea"/>
                          <a:ea typeface="+mn-ea"/>
                        </a:rPr>
                        <a:t>課題は「</a:t>
                      </a:r>
                      <a:r>
                        <a:rPr lang="en-US" sz="1050" kern="100" dirty="0">
                          <a:effectLst/>
                          <a:latin typeface="+mn-ea"/>
                          <a:ea typeface="+mn-ea"/>
                        </a:rPr>
                        <a:t>AI</a:t>
                      </a:r>
                      <a:r>
                        <a:rPr lang="ja-JP" sz="1050" kern="100" dirty="0">
                          <a:effectLst/>
                          <a:latin typeface="+mn-ea"/>
                          <a:ea typeface="+mn-ea"/>
                        </a:rPr>
                        <a:t>人材の確保」</a:t>
                      </a:r>
                      <a:r>
                        <a:rPr lang="ja-JP" altLang="en-US" sz="1050" kern="100" dirty="0">
                          <a:effectLst/>
                          <a:latin typeface="+mn-ea"/>
                          <a:ea typeface="+mn-ea"/>
                        </a:rPr>
                        <a:t>「導入費用」</a:t>
                      </a:r>
                      <a:r>
                        <a:rPr lang="ja-JP" sz="1050" kern="100" dirty="0">
                          <a:effectLst/>
                          <a:latin typeface="+mn-ea"/>
                          <a:ea typeface="+mn-ea"/>
                        </a:rPr>
                        <a:t>「学習データの整備」</a:t>
                      </a:r>
                      <a:r>
                        <a:rPr lang="ja-JP" altLang="en-US" sz="1050" kern="100" dirty="0">
                          <a:effectLst/>
                          <a:latin typeface="+mn-ea"/>
                          <a:ea typeface="+mn-ea"/>
                        </a:rPr>
                        <a:t>が多い。</a:t>
                      </a:r>
                      <a:endParaRPr lang="ja-JP" sz="1050" kern="100" dirty="0">
                        <a:effectLst/>
                        <a:latin typeface="+mn-ea"/>
                        <a:ea typeface="+mn-ea"/>
                      </a:endParaRPr>
                    </a:p>
                  </a:txBody>
                  <a:tcPr marL="72000" marR="72000" marT="72000" marB="72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E3B9"/>
                    </a:solidFill>
                  </a:tcPr>
                </a:tc>
                <a:tc>
                  <a:txBody>
                    <a:bodyPr/>
                    <a:lstStyle/>
                    <a:p>
                      <a:pPr marL="0" marR="0" lvl="0" indent="0" algn="l" defTabSz="963517" rtl="0" eaLnBrk="1" fontAlgn="auto" latinLnBrk="0" hangingPunct="1">
                        <a:lnSpc>
                          <a:spcPct val="100000"/>
                        </a:lnSpc>
                        <a:spcBef>
                          <a:spcPts val="0"/>
                        </a:spcBef>
                        <a:spcAft>
                          <a:spcPts val="0"/>
                        </a:spcAft>
                        <a:buClrTx/>
                        <a:buSzTx/>
                        <a:buFontTx/>
                        <a:buNone/>
                        <a:tabLst/>
                        <a:defRPr/>
                      </a:pPr>
                      <a:r>
                        <a:rPr kumimoji="1" lang="ja-JP" altLang="en-US" sz="1200" b="1" i="0" u="none" strike="noStrike" kern="100" cap="none" spc="0" normalizeH="0" baseline="0" noProof="0" dirty="0">
                          <a:ln>
                            <a:noFill/>
                          </a:ln>
                          <a:solidFill>
                            <a:srgbClr val="E26714"/>
                          </a:solidFill>
                          <a:effectLst/>
                          <a:uLnTx/>
                          <a:uFillTx/>
                          <a:latin typeface="+mn-lt"/>
                          <a:ea typeface="+mn-ea"/>
                          <a:cs typeface="+mn-cs"/>
                        </a:rPr>
                        <a:t>■取り組み状況</a:t>
                      </a:r>
                      <a:endParaRPr kumimoji="1" lang="en-US" altLang="ja-JP" sz="1200" b="1" i="0" u="none" strike="noStrike" kern="100" cap="none" spc="0" normalizeH="0" baseline="0" noProof="0" dirty="0">
                        <a:ln>
                          <a:noFill/>
                        </a:ln>
                        <a:solidFill>
                          <a:srgbClr val="E26714"/>
                        </a:solidFill>
                        <a:effectLst/>
                        <a:uLnTx/>
                        <a:uFillTx/>
                        <a:latin typeface="+mn-lt"/>
                        <a:ea typeface="+mn-ea"/>
                        <a:cs typeface="+mn-cs"/>
                      </a:endParaRPr>
                    </a:p>
                    <a:p>
                      <a:pPr marL="0" marR="0" lvl="0" indent="0" algn="l" defTabSz="963517" rtl="0" eaLnBrk="1" fontAlgn="auto" latinLnBrk="0" hangingPunct="1">
                        <a:lnSpc>
                          <a:spcPct val="100000"/>
                        </a:lnSpc>
                        <a:spcBef>
                          <a:spcPts val="0"/>
                        </a:spcBef>
                        <a:spcAft>
                          <a:spcPts val="0"/>
                        </a:spcAft>
                        <a:buClrTx/>
                        <a:buSzTx/>
                        <a:buFontTx/>
                        <a:buNone/>
                        <a:tabLst/>
                        <a:defRPr/>
                      </a:pPr>
                      <a:r>
                        <a:rPr lang="ja-JP" altLang="en-US" sz="1050" kern="100" dirty="0">
                          <a:solidFill>
                            <a:schemeClr val="tx1"/>
                          </a:solidFill>
                          <a:effectLst/>
                          <a:latin typeface="+mn-ea"/>
                          <a:ea typeface="+mn-ea"/>
                        </a:rPr>
                        <a:t>・</a:t>
                      </a:r>
                      <a:r>
                        <a:rPr lang="en-US" altLang="ja-JP" sz="1050" kern="100" dirty="0">
                          <a:solidFill>
                            <a:schemeClr val="tx1"/>
                          </a:solidFill>
                          <a:effectLst/>
                          <a:latin typeface="+mn-ea"/>
                          <a:ea typeface="+mn-ea"/>
                        </a:rPr>
                        <a:t>DX</a:t>
                      </a:r>
                      <a:r>
                        <a:rPr lang="ja-JP" altLang="en-US" sz="1050" kern="100" dirty="0">
                          <a:solidFill>
                            <a:schemeClr val="tx1"/>
                          </a:solidFill>
                          <a:effectLst/>
                          <a:latin typeface="+mn-ea"/>
                          <a:ea typeface="+mn-ea"/>
                        </a:rPr>
                        <a:t>の取り組みは「非常に活発」「活発」合わせて</a:t>
                      </a:r>
                      <a:r>
                        <a:rPr lang="en-US" altLang="ja-JP" sz="1050" kern="100" dirty="0">
                          <a:solidFill>
                            <a:schemeClr val="tx1"/>
                          </a:solidFill>
                          <a:effectLst/>
                          <a:latin typeface="+mn-ea"/>
                          <a:ea typeface="+mn-ea"/>
                        </a:rPr>
                        <a:t>16.9</a:t>
                      </a:r>
                      <a:r>
                        <a:rPr lang="ja-JP" altLang="en-US" sz="1050" kern="100" dirty="0">
                          <a:solidFill>
                            <a:schemeClr val="tx1"/>
                          </a:solidFill>
                          <a:effectLst/>
                          <a:latin typeface="+mn-ea"/>
                          <a:ea typeface="+mn-ea"/>
                        </a:rPr>
                        <a:t>％。</a:t>
                      </a:r>
                      <a:endParaRPr lang="en-US" altLang="ja-JP" sz="1050" kern="100" dirty="0">
                        <a:solidFill>
                          <a:schemeClr val="tx1"/>
                        </a:solidFill>
                        <a:effectLst/>
                        <a:latin typeface="+mn-ea"/>
                        <a:ea typeface="+mn-ea"/>
                      </a:endParaRPr>
                    </a:p>
                    <a:p>
                      <a:pPr marL="0" marR="0" lvl="0" indent="0" algn="l" defTabSz="963517" rtl="0" eaLnBrk="1" fontAlgn="auto" latinLnBrk="0" hangingPunct="1">
                        <a:lnSpc>
                          <a:spcPct val="100000"/>
                        </a:lnSpc>
                        <a:spcBef>
                          <a:spcPts val="0"/>
                        </a:spcBef>
                        <a:spcAft>
                          <a:spcPts val="0"/>
                        </a:spcAft>
                        <a:buClrTx/>
                        <a:buSzTx/>
                        <a:buFontTx/>
                        <a:buNone/>
                        <a:tabLst/>
                        <a:defRPr/>
                      </a:pPr>
                      <a:r>
                        <a:rPr kumimoji="1" lang="ja-JP" altLang="en-US" sz="1200" b="1" i="0" u="none" strike="noStrike" kern="100" cap="none" spc="0" normalizeH="0" baseline="0" noProof="0" dirty="0">
                          <a:ln>
                            <a:noFill/>
                          </a:ln>
                          <a:solidFill>
                            <a:srgbClr val="E26714"/>
                          </a:solidFill>
                          <a:effectLst/>
                          <a:uLnTx/>
                          <a:uFillTx/>
                          <a:latin typeface="+mn-lt"/>
                          <a:ea typeface="+mn-ea"/>
                          <a:cs typeface="+mn-cs"/>
                        </a:rPr>
                        <a:t>■目的と課題</a:t>
                      </a:r>
                      <a:endParaRPr lang="en-US" altLang="ja-JP" sz="1000" kern="100" dirty="0">
                        <a:solidFill>
                          <a:srgbClr val="E26714"/>
                        </a:solidFill>
                        <a:effectLst/>
                        <a:latin typeface="+mn-ea"/>
                        <a:ea typeface="+mn-ea"/>
                      </a:endParaRPr>
                    </a:p>
                    <a:p>
                      <a:pPr marL="0" marR="0" lvl="0" indent="0" algn="l" defTabSz="963517" rtl="0" eaLnBrk="1" fontAlgn="auto" latinLnBrk="0" hangingPunct="1">
                        <a:lnSpc>
                          <a:spcPct val="100000"/>
                        </a:lnSpc>
                        <a:spcBef>
                          <a:spcPts val="0"/>
                        </a:spcBef>
                        <a:spcAft>
                          <a:spcPts val="0"/>
                        </a:spcAft>
                        <a:buClrTx/>
                        <a:buSzTx/>
                        <a:buFontTx/>
                        <a:buNone/>
                        <a:tabLst/>
                        <a:defRPr/>
                      </a:pPr>
                      <a:r>
                        <a:rPr lang="ja-JP" altLang="ja-JP" sz="1050" kern="100" dirty="0">
                          <a:effectLst/>
                          <a:latin typeface="+mn-ea"/>
                          <a:ea typeface="+mn-ea"/>
                        </a:rPr>
                        <a:t>・目的は「業務効率化による生産性の向上」</a:t>
                      </a:r>
                      <a:r>
                        <a:rPr lang="ja-JP" altLang="en-US" sz="1050" kern="100" dirty="0">
                          <a:effectLst/>
                          <a:latin typeface="+mn-ea"/>
                          <a:ea typeface="+mn-ea"/>
                        </a:rPr>
                        <a:t>が最多。</a:t>
                      </a:r>
                      <a:endParaRPr lang="en-US" altLang="ja-JP" sz="1050" kern="100" dirty="0">
                        <a:effectLst/>
                        <a:latin typeface="+mn-ea"/>
                        <a:ea typeface="+mn-ea"/>
                      </a:endParaRPr>
                    </a:p>
                    <a:p>
                      <a:pPr marL="0" marR="0" lvl="0" indent="0" algn="l" defTabSz="963517" rtl="0" eaLnBrk="1" fontAlgn="auto" latinLnBrk="0" hangingPunct="1">
                        <a:lnSpc>
                          <a:spcPct val="100000"/>
                        </a:lnSpc>
                        <a:spcBef>
                          <a:spcPts val="0"/>
                        </a:spcBef>
                        <a:spcAft>
                          <a:spcPts val="0"/>
                        </a:spcAft>
                        <a:buClrTx/>
                        <a:buSzTx/>
                        <a:buFontTx/>
                        <a:buNone/>
                        <a:tabLst/>
                        <a:defRPr/>
                      </a:pPr>
                      <a:r>
                        <a:rPr lang="ja-JP" altLang="en-US" sz="1050" kern="100" dirty="0">
                          <a:effectLst/>
                          <a:latin typeface="+mn-ea"/>
                          <a:ea typeface="+mn-ea"/>
                        </a:rPr>
                        <a:t>・</a:t>
                      </a:r>
                      <a:r>
                        <a:rPr lang="ja-JP" sz="1050" kern="100" dirty="0">
                          <a:effectLst/>
                          <a:latin typeface="+mn-ea"/>
                          <a:ea typeface="+mn-ea"/>
                        </a:rPr>
                        <a:t>課題は「経営・事業部門・</a:t>
                      </a:r>
                      <a:r>
                        <a:rPr lang="en-US" sz="1050" kern="100" dirty="0">
                          <a:effectLst/>
                          <a:latin typeface="+mn-ea"/>
                          <a:ea typeface="+mn-ea"/>
                        </a:rPr>
                        <a:t>IT</a:t>
                      </a:r>
                      <a:r>
                        <a:rPr lang="ja-JP" sz="1050" kern="100" dirty="0">
                          <a:effectLst/>
                          <a:latin typeface="+mn-ea"/>
                          <a:ea typeface="+mn-ea"/>
                        </a:rPr>
                        <a:t>部門が相互に協力する体制の構築」「</a:t>
                      </a:r>
                      <a:r>
                        <a:rPr lang="ja-JP" altLang="ja-JP" sz="1050" kern="100" dirty="0">
                          <a:effectLst/>
                          <a:latin typeface="+mn-ea"/>
                          <a:ea typeface="+mn-ea"/>
                        </a:rPr>
                        <a:t>事業部門における</a:t>
                      </a:r>
                      <a:r>
                        <a:rPr lang="en-US" altLang="ja-JP" sz="1050" kern="100" dirty="0">
                          <a:effectLst/>
                          <a:latin typeface="+mn-ea"/>
                          <a:ea typeface="+mn-ea"/>
                        </a:rPr>
                        <a:t>DX</a:t>
                      </a:r>
                      <a:r>
                        <a:rPr lang="ja-JP" altLang="ja-JP" sz="1050" kern="100" dirty="0">
                          <a:effectLst/>
                          <a:latin typeface="+mn-ea"/>
                          <a:ea typeface="+mn-ea"/>
                        </a:rPr>
                        <a:t>を担う人材の育成・確保」</a:t>
                      </a:r>
                      <a:r>
                        <a:rPr lang="ja-JP" sz="1050" kern="100" dirty="0">
                          <a:effectLst/>
                          <a:latin typeface="+mn-ea"/>
                          <a:ea typeface="+mn-ea"/>
                        </a:rPr>
                        <a:t>」</a:t>
                      </a:r>
                      <a:r>
                        <a:rPr lang="ja-JP" altLang="en-US" sz="1050" kern="100" dirty="0">
                          <a:effectLst/>
                          <a:latin typeface="+mn-ea"/>
                          <a:ea typeface="+mn-ea"/>
                        </a:rPr>
                        <a:t>が多い。</a:t>
                      </a:r>
                      <a:endParaRPr lang="ja-JP" sz="1050" kern="100" dirty="0">
                        <a:effectLst/>
                        <a:latin typeface="+mn-ea"/>
                        <a:ea typeface="+mn-ea"/>
                        <a:cs typeface="Times New Roman" panose="02020603050405020304" pitchFamily="18" charset="0"/>
                      </a:endParaRPr>
                    </a:p>
                  </a:txBody>
                  <a:tcPr marL="72000" marR="72000" marT="72000" marB="72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BE2D1"/>
                    </a:solidFill>
                  </a:tcPr>
                </a:tc>
                <a:extLst>
                  <a:ext uri="{0D108BD9-81ED-4DB2-BD59-A6C34878D82A}">
                    <a16:rowId xmlns:a16="http://schemas.microsoft.com/office/drawing/2014/main" val="4063865912"/>
                  </a:ext>
                </a:extLst>
              </a:tr>
              <a:tr h="1985213">
                <a:tc>
                  <a:txBody>
                    <a:bodyPr/>
                    <a:lstStyle/>
                    <a:p>
                      <a:pPr algn="ctr">
                        <a:spcBef>
                          <a:spcPts val="200"/>
                        </a:spcBef>
                        <a:spcAft>
                          <a:spcPts val="0"/>
                        </a:spcAft>
                      </a:pPr>
                      <a:r>
                        <a:rPr lang="ja-JP" sz="1200" b="0" kern="100" dirty="0">
                          <a:solidFill>
                            <a:schemeClr val="tx1"/>
                          </a:solidFill>
                          <a:effectLst/>
                          <a:latin typeface="+mn-ea"/>
                          <a:ea typeface="+mn-ea"/>
                        </a:rPr>
                        <a:t>製品</a:t>
                      </a:r>
                      <a:endParaRPr lang="en-US" altLang="ja-JP" sz="1200" b="0" kern="100" dirty="0">
                        <a:solidFill>
                          <a:schemeClr val="tx1"/>
                        </a:solidFill>
                        <a:effectLst/>
                        <a:latin typeface="+mn-ea"/>
                        <a:ea typeface="+mn-ea"/>
                      </a:endParaRPr>
                    </a:p>
                    <a:p>
                      <a:pPr algn="ctr">
                        <a:spcBef>
                          <a:spcPts val="200"/>
                        </a:spcBef>
                        <a:spcAft>
                          <a:spcPts val="0"/>
                        </a:spcAft>
                      </a:pPr>
                      <a:r>
                        <a:rPr lang="ja-JP" sz="1200" b="0" kern="100" dirty="0">
                          <a:solidFill>
                            <a:schemeClr val="tx1"/>
                          </a:solidFill>
                          <a:effectLst/>
                          <a:latin typeface="+mn-ea"/>
                          <a:ea typeface="+mn-ea"/>
                        </a:rPr>
                        <a:t>開発</a:t>
                      </a:r>
                      <a:endParaRPr lang="ja-JP" sz="1200" b="0" kern="100" dirty="0">
                        <a:solidFill>
                          <a:schemeClr val="tx1"/>
                        </a:solidFill>
                        <a:effectLst/>
                        <a:latin typeface="+mn-ea"/>
                        <a:ea typeface="+mn-ea"/>
                        <a:cs typeface="Times New Roman" panose="02020603050405020304" pitchFamily="18" charset="0"/>
                      </a:endParaRPr>
                    </a:p>
                  </a:txBody>
                  <a:tcPr marL="72000" marR="72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963517" rtl="0" eaLnBrk="1" fontAlgn="auto" latinLnBrk="0" hangingPunct="1">
                        <a:lnSpc>
                          <a:spcPct val="100000"/>
                        </a:lnSpc>
                        <a:spcBef>
                          <a:spcPts val="0"/>
                        </a:spcBef>
                        <a:spcAft>
                          <a:spcPts val="0"/>
                        </a:spcAft>
                        <a:buClrTx/>
                        <a:buSzTx/>
                        <a:buFontTx/>
                        <a:buNone/>
                        <a:tabLst/>
                        <a:defRPr/>
                      </a:pPr>
                      <a:r>
                        <a:rPr kumimoji="1" lang="ja-JP" altLang="en-US" sz="1200" b="1" i="0" u="none" strike="noStrike" kern="100" cap="none" spc="0" normalizeH="0" baseline="0" noProof="0" dirty="0">
                          <a:ln>
                            <a:noFill/>
                          </a:ln>
                          <a:solidFill>
                            <a:srgbClr val="FF29B8"/>
                          </a:solidFill>
                          <a:effectLst/>
                          <a:uLnTx/>
                          <a:uFillTx/>
                          <a:latin typeface="+mn-lt"/>
                          <a:ea typeface="+mn-ea"/>
                          <a:cs typeface="+mn-cs"/>
                        </a:rPr>
                        <a:t>■事業環境</a:t>
                      </a:r>
                      <a:endParaRPr kumimoji="1" lang="en-US" altLang="ja-JP" sz="1000" b="0" i="0" u="none" strike="noStrike" kern="100" cap="none" spc="0" normalizeH="0" baseline="0" noProof="0" dirty="0">
                        <a:ln>
                          <a:noFill/>
                        </a:ln>
                        <a:solidFill>
                          <a:srgbClr val="FF29B8"/>
                        </a:solidFill>
                        <a:effectLst/>
                        <a:uLnTx/>
                        <a:uFillTx/>
                        <a:latin typeface="+mn-lt"/>
                        <a:ea typeface="+mn-ea"/>
                        <a:cs typeface="+mn-cs"/>
                      </a:endParaRPr>
                    </a:p>
                    <a:p>
                      <a:pPr>
                        <a:spcBef>
                          <a:spcPts val="0"/>
                        </a:spcBef>
                        <a:spcAft>
                          <a:spcPts val="0"/>
                        </a:spcAft>
                      </a:pPr>
                      <a:r>
                        <a:rPr lang="ja-JP" altLang="ja-JP" sz="1050" kern="100" dirty="0">
                          <a:effectLst/>
                          <a:latin typeface="+mn-ea"/>
                          <a:ea typeface="+mn-ea"/>
                        </a:rPr>
                        <a:t>・事業環境の変化が与える影響</a:t>
                      </a:r>
                      <a:r>
                        <a:rPr lang="ja-JP" altLang="en-US" sz="1050" kern="100" dirty="0">
                          <a:effectLst/>
                          <a:latin typeface="+mn-ea"/>
                          <a:ea typeface="+mn-ea"/>
                        </a:rPr>
                        <a:t>で「非常に大きい」は「技術の変化」が最多。また、</a:t>
                      </a:r>
                      <a:r>
                        <a:rPr lang="ja-JP" altLang="ja-JP" sz="1050" kern="100" dirty="0">
                          <a:effectLst/>
                          <a:latin typeface="+mn-ea"/>
                          <a:ea typeface="+mn-ea"/>
                        </a:rPr>
                        <a:t>「</a:t>
                      </a:r>
                      <a:r>
                        <a:rPr lang="ja-JP" altLang="en-US" sz="1050" kern="100" dirty="0">
                          <a:effectLst/>
                          <a:latin typeface="+mn-ea"/>
                          <a:ea typeface="+mn-ea"/>
                        </a:rPr>
                        <a:t>デジタル化・ネットワーク化</a:t>
                      </a:r>
                      <a:r>
                        <a:rPr lang="ja-JP" altLang="ja-JP" sz="1050" kern="100" dirty="0">
                          <a:effectLst/>
                          <a:latin typeface="+mn-ea"/>
                          <a:ea typeface="+mn-ea"/>
                        </a:rPr>
                        <a:t>」</a:t>
                      </a:r>
                      <a:r>
                        <a:rPr lang="ja-JP" altLang="en-US" sz="1050" kern="100" dirty="0">
                          <a:effectLst/>
                          <a:latin typeface="+mn-ea"/>
                          <a:ea typeface="+mn-ea"/>
                        </a:rPr>
                        <a:t>も「非常に大きい」「大きい」を合わせて</a:t>
                      </a:r>
                      <a:r>
                        <a:rPr lang="en-US" altLang="ja-JP" sz="1050" kern="100" dirty="0">
                          <a:effectLst/>
                          <a:latin typeface="+mn-ea"/>
                          <a:ea typeface="+mn-ea"/>
                        </a:rPr>
                        <a:t>75</a:t>
                      </a:r>
                      <a:r>
                        <a:rPr lang="ja-JP" altLang="en-US" sz="1050" kern="100" dirty="0">
                          <a:effectLst/>
                          <a:latin typeface="+mn-ea"/>
                          <a:ea typeface="+mn-ea"/>
                        </a:rPr>
                        <a:t>％。</a:t>
                      </a:r>
                      <a:endParaRPr lang="en-US" altLang="ja-JP" sz="1050" kern="100" dirty="0">
                        <a:effectLst/>
                        <a:latin typeface="+mn-ea"/>
                        <a:ea typeface="+mn-ea"/>
                      </a:endParaRPr>
                    </a:p>
                    <a:p>
                      <a:pPr>
                        <a:spcBef>
                          <a:spcPts val="0"/>
                        </a:spcBef>
                        <a:spcAft>
                          <a:spcPts val="0"/>
                        </a:spcAft>
                      </a:pPr>
                      <a:r>
                        <a:rPr lang="ja-JP" altLang="en-US" sz="1050" kern="100" dirty="0">
                          <a:effectLst/>
                          <a:latin typeface="+mn-ea"/>
                          <a:ea typeface="+mn-ea"/>
                        </a:rPr>
                        <a:t>・システムに関わる要件の変化は「対応すべき規格等の増加」が「当てはまる」「やや当てはまる」を合わせて</a:t>
                      </a:r>
                      <a:r>
                        <a:rPr lang="en-US" altLang="ja-JP" sz="1050" kern="100" dirty="0">
                          <a:effectLst/>
                          <a:latin typeface="+mn-ea"/>
                          <a:ea typeface="+mn-ea"/>
                        </a:rPr>
                        <a:t>70</a:t>
                      </a:r>
                      <a:r>
                        <a:rPr lang="ja-JP" altLang="en-US" sz="1050" kern="100" dirty="0">
                          <a:effectLst/>
                          <a:latin typeface="+mn-ea"/>
                          <a:ea typeface="+mn-ea"/>
                        </a:rPr>
                        <a:t>％。</a:t>
                      </a:r>
                      <a:endParaRPr lang="en-US" altLang="ja-JP" sz="1050" kern="100" dirty="0">
                        <a:effectLst/>
                        <a:latin typeface="+mn-ea"/>
                        <a:ea typeface="+mn-ea"/>
                      </a:endParaRPr>
                    </a:p>
                    <a:p>
                      <a:pPr marL="0" marR="0" lvl="0" indent="0" algn="l" defTabSz="963517" rtl="0" eaLnBrk="1" fontAlgn="auto" latinLnBrk="0" hangingPunct="1">
                        <a:lnSpc>
                          <a:spcPct val="100000"/>
                        </a:lnSpc>
                        <a:spcBef>
                          <a:spcPts val="0"/>
                        </a:spcBef>
                        <a:spcAft>
                          <a:spcPts val="0"/>
                        </a:spcAft>
                        <a:buClrTx/>
                        <a:buSzTx/>
                        <a:buFontTx/>
                        <a:buNone/>
                        <a:tabLst/>
                        <a:defRPr/>
                      </a:pPr>
                      <a:r>
                        <a:rPr kumimoji="1" lang="ja-JP" altLang="en-US" sz="1200" b="1" i="0" u="none" strike="noStrike" kern="100" cap="none" spc="0" normalizeH="0" baseline="0" noProof="0" dirty="0">
                          <a:ln>
                            <a:noFill/>
                          </a:ln>
                          <a:solidFill>
                            <a:srgbClr val="FF29B8"/>
                          </a:solidFill>
                          <a:effectLst/>
                          <a:uLnTx/>
                          <a:uFillTx/>
                          <a:latin typeface="+mn-lt"/>
                          <a:ea typeface="+mn-ea"/>
                          <a:cs typeface="+mn-cs"/>
                        </a:rPr>
                        <a:t>■技術</a:t>
                      </a:r>
                      <a:endParaRPr kumimoji="1" lang="en-US" altLang="ja-JP" sz="1000" b="0" i="0" u="none" strike="noStrike" kern="100" cap="none" spc="0" normalizeH="0" baseline="0" noProof="0" dirty="0">
                        <a:ln>
                          <a:noFill/>
                        </a:ln>
                        <a:solidFill>
                          <a:srgbClr val="FF29B8"/>
                        </a:solidFill>
                        <a:effectLst/>
                        <a:uLnTx/>
                        <a:uFillTx/>
                        <a:latin typeface="+mn-lt"/>
                        <a:ea typeface="+mn-ea"/>
                        <a:cs typeface="+mn-cs"/>
                      </a:endParaRPr>
                    </a:p>
                    <a:p>
                      <a:pPr>
                        <a:spcBef>
                          <a:spcPts val="0"/>
                        </a:spcBef>
                        <a:spcAft>
                          <a:spcPts val="0"/>
                        </a:spcAft>
                      </a:pPr>
                      <a:r>
                        <a:rPr lang="ja-JP" sz="1050" kern="100" dirty="0">
                          <a:effectLst/>
                          <a:latin typeface="+mn-ea"/>
                          <a:ea typeface="+mn-ea"/>
                        </a:rPr>
                        <a:t>・</a:t>
                      </a:r>
                      <a:r>
                        <a:rPr lang="ja-JP" altLang="en-US" sz="1050" kern="100" dirty="0">
                          <a:effectLst/>
                          <a:latin typeface="+mn-ea"/>
                          <a:ea typeface="+mn-ea"/>
                        </a:rPr>
                        <a:t>開発の</a:t>
                      </a:r>
                      <a:r>
                        <a:rPr lang="ja-JP" sz="1050" kern="100" dirty="0">
                          <a:effectLst/>
                          <a:latin typeface="+mn-ea"/>
                          <a:ea typeface="+mn-ea"/>
                        </a:rPr>
                        <a:t>課題は「新製品・新技術の開発」</a:t>
                      </a:r>
                      <a:r>
                        <a:rPr lang="ja-JP" altLang="en-US" sz="1050" kern="100" dirty="0">
                          <a:effectLst/>
                          <a:latin typeface="+mn-ea"/>
                          <a:ea typeface="+mn-ea"/>
                        </a:rPr>
                        <a:t>、</a:t>
                      </a:r>
                      <a:r>
                        <a:rPr lang="ja-JP" sz="1050" kern="100" dirty="0">
                          <a:effectLst/>
                          <a:latin typeface="+mn-ea"/>
                          <a:ea typeface="+mn-ea"/>
                        </a:rPr>
                        <a:t>「開発期間の短縮」</a:t>
                      </a:r>
                      <a:r>
                        <a:rPr lang="ja-JP" altLang="en-US" sz="1050" kern="100" dirty="0">
                          <a:effectLst/>
                          <a:latin typeface="+mn-ea"/>
                          <a:ea typeface="+mn-ea"/>
                        </a:rPr>
                        <a:t>が多い。</a:t>
                      </a:r>
                      <a:endParaRPr lang="en-US" altLang="ja-JP" sz="1050" kern="100" dirty="0">
                        <a:effectLst/>
                        <a:latin typeface="+mn-ea"/>
                        <a:ea typeface="+mn-ea"/>
                      </a:endParaRPr>
                    </a:p>
                    <a:p>
                      <a:pPr marL="0" marR="0" lvl="0" indent="0" algn="l" defTabSz="963517" rtl="0" eaLnBrk="1" fontAlgn="auto" latinLnBrk="0" hangingPunct="1">
                        <a:lnSpc>
                          <a:spcPct val="100000"/>
                        </a:lnSpc>
                        <a:spcBef>
                          <a:spcPts val="0"/>
                        </a:spcBef>
                        <a:spcAft>
                          <a:spcPts val="0"/>
                        </a:spcAft>
                        <a:buClrTx/>
                        <a:buSzTx/>
                        <a:buFontTx/>
                        <a:buNone/>
                        <a:tabLst/>
                        <a:defRPr/>
                      </a:pPr>
                      <a:r>
                        <a:rPr kumimoji="1" lang="ja-JP" altLang="en-US" sz="1200" b="1" i="0" u="none" strike="noStrike" kern="100" cap="none" spc="0" normalizeH="0" baseline="0" noProof="0" dirty="0">
                          <a:ln>
                            <a:noFill/>
                          </a:ln>
                          <a:solidFill>
                            <a:srgbClr val="FF29B8"/>
                          </a:solidFill>
                          <a:effectLst/>
                          <a:uLnTx/>
                          <a:uFillTx/>
                          <a:latin typeface="+mn-lt"/>
                          <a:ea typeface="+mn-ea"/>
                          <a:cs typeface="+mn-cs"/>
                        </a:rPr>
                        <a:t>■人材</a:t>
                      </a:r>
                      <a:endParaRPr kumimoji="1" lang="ja-JP" altLang="ja-JP" sz="1000" b="0" i="0" u="none" strike="noStrike" kern="100" cap="none" spc="0" normalizeH="0" baseline="0" noProof="0" dirty="0">
                        <a:ln>
                          <a:noFill/>
                        </a:ln>
                        <a:solidFill>
                          <a:srgbClr val="FF29B8"/>
                        </a:solidFill>
                        <a:effectLst/>
                        <a:uLnTx/>
                        <a:uFillTx/>
                        <a:latin typeface="+mn-lt"/>
                        <a:ea typeface="+mn-ea"/>
                        <a:cs typeface="+mn-cs"/>
                      </a:endParaRPr>
                    </a:p>
                    <a:p>
                      <a:pPr>
                        <a:spcBef>
                          <a:spcPts val="0"/>
                        </a:spcBef>
                        <a:spcAft>
                          <a:spcPts val="0"/>
                        </a:spcAft>
                      </a:pPr>
                      <a:r>
                        <a:rPr lang="ja-JP" altLang="en-US" sz="1050" kern="100" dirty="0">
                          <a:effectLst/>
                          <a:latin typeface="+mn-ea"/>
                          <a:ea typeface="+mn-ea"/>
                          <a:cs typeface="Times New Roman" panose="02020603050405020304" pitchFamily="18" charset="0"/>
                        </a:rPr>
                        <a:t>・現在も将来も「ビジネスをデザインできる人材」が不足。</a:t>
                      </a:r>
                      <a:endParaRPr lang="en-US" altLang="ja-JP" sz="1050" kern="100" dirty="0">
                        <a:effectLst/>
                        <a:latin typeface="+mn-ea"/>
                        <a:ea typeface="+mn-ea"/>
                        <a:cs typeface="Times New Roman" panose="02020603050405020304" pitchFamily="18" charset="0"/>
                      </a:endParaRPr>
                    </a:p>
                    <a:p>
                      <a:pPr marL="0" marR="0" lvl="0" indent="0" algn="l" defTabSz="963517" rtl="0" eaLnBrk="1" fontAlgn="auto" latinLnBrk="0" hangingPunct="1">
                        <a:lnSpc>
                          <a:spcPct val="100000"/>
                        </a:lnSpc>
                        <a:spcBef>
                          <a:spcPts val="0"/>
                        </a:spcBef>
                        <a:spcAft>
                          <a:spcPts val="0"/>
                        </a:spcAft>
                        <a:buClrTx/>
                        <a:buSzTx/>
                        <a:buFontTx/>
                        <a:buNone/>
                        <a:tabLst/>
                        <a:defRPr/>
                      </a:pPr>
                      <a:r>
                        <a:rPr lang="ja-JP" altLang="en-US" sz="1050" kern="100" dirty="0">
                          <a:effectLst/>
                          <a:latin typeface="+mn-ea"/>
                          <a:ea typeface="+mn-ea"/>
                          <a:cs typeface="Times New Roman" panose="02020603050405020304" pitchFamily="18" charset="0"/>
                        </a:rPr>
                        <a:t>・人材不足の対応策は「中途採用／ヘッドハンティングの活用」が最多。</a:t>
                      </a:r>
                      <a:endParaRPr lang="ja-JP" altLang="ja-JP" sz="1050" kern="100" dirty="0">
                        <a:effectLst/>
                        <a:latin typeface="+mn-ea"/>
                        <a:ea typeface="+mn-ea"/>
                        <a:cs typeface="Times New Roman" panose="02020603050405020304" pitchFamily="18" charset="0"/>
                      </a:endParaRPr>
                    </a:p>
                  </a:txBody>
                  <a:tcPr marL="72000" marR="72000" marT="72000" marB="72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E5F6"/>
                    </a:solidFill>
                  </a:tcPr>
                </a:tc>
                <a:tc>
                  <a:txBody>
                    <a:bodyPr/>
                    <a:lstStyle/>
                    <a:p>
                      <a:pPr marL="0" marR="0" lvl="0" indent="0" algn="l" defTabSz="963517" rtl="0" eaLnBrk="1" fontAlgn="auto" latinLnBrk="0" hangingPunct="1">
                        <a:lnSpc>
                          <a:spcPct val="100000"/>
                        </a:lnSpc>
                        <a:spcBef>
                          <a:spcPts val="0"/>
                        </a:spcBef>
                        <a:spcAft>
                          <a:spcPts val="0"/>
                        </a:spcAft>
                        <a:buClrTx/>
                        <a:buSzTx/>
                        <a:buFontTx/>
                        <a:buNone/>
                        <a:tabLst/>
                        <a:defRPr/>
                      </a:pPr>
                      <a:r>
                        <a:rPr kumimoji="1" lang="ja-JP" altLang="en-US" sz="1200" b="1" i="0" u="none" strike="noStrike" kern="100" cap="none" spc="0" normalizeH="0" baseline="0" noProof="0" dirty="0">
                          <a:ln>
                            <a:noFill/>
                          </a:ln>
                          <a:solidFill>
                            <a:srgbClr val="D27D00"/>
                          </a:solidFill>
                          <a:effectLst/>
                          <a:uLnTx/>
                          <a:uFillTx/>
                          <a:latin typeface="+mn-lt"/>
                          <a:ea typeface="+mn-ea"/>
                          <a:cs typeface="+mn-cs"/>
                        </a:rPr>
                        <a:t>■取り組み状況</a:t>
                      </a:r>
                      <a:endParaRPr kumimoji="1" lang="en-US" altLang="ja-JP" sz="1200" b="1" i="0" u="none" strike="noStrike" kern="100" cap="none" spc="0" normalizeH="0" baseline="0" noProof="0" dirty="0">
                        <a:ln>
                          <a:noFill/>
                        </a:ln>
                        <a:solidFill>
                          <a:srgbClr val="D27D00"/>
                        </a:solidFill>
                        <a:effectLst/>
                        <a:uLnTx/>
                        <a:uFillTx/>
                        <a:latin typeface="+mn-lt"/>
                        <a:ea typeface="+mn-ea"/>
                        <a:cs typeface="+mn-cs"/>
                      </a:endParaRPr>
                    </a:p>
                    <a:p>
                      <a:pPr marL="0" marR="0" lvl="0" indent="0" algn="l" defTabSz="963517" rtl="0" eaLnBrk="1" fontAlgn="auto" latinLnBrk="0" hangingPunct="1">
                        <a:lnSpc>
                          <a:spcPct val="100000"/>
                        </a:lnSpc>
                        <a:spcBef>
                          <a:spcPts val="0"/>
                        </a:spcBef>
                        <a:spcAft>
                          <a:spcPts val="0"/>
                        </a:spcAft>
                        <a:buClrTx/>
                        <a:buSzTx/>
                        <a:buFontTx/>
                        <a:buNone/>
                        <a:tabLst/>
                        <a:defRPr/>
                      </a:pPr>
                      <a:r>
                        <a:rPr lang="ja-JP" altLang="en-US" sz="1050" kern="100" dirty="0">
                          <a:effectLst/>
                          <a:latin typeface="+mn-ea"/>
                          <a:ea typeface="+mn-ea"/>
                        </a:rPr>
                        <a:t>・</a:t>
                      </a:r>
                      <a:r>
                        <a:rPr lang="ja-JP" altLang="ja-JP" sz="1050" kern="100" dirty="0">
                          <a:effectLst/>
                          <a:latin typeface="+mn-ea"/>
                          <a:ea typeface="+mn-ea"/>
                        </a:rPr>
                        <a:t>「</a:t>
                      </a:r>
                      <a:r>
                        <a:rPr lang="ja-JP" altLang="en-US" sz="1050" kern="100" dirty="0">
                          <a:effectLst/>
                          <a:latin typeface="+mn-ea"/>
                          <a:ea typeface="+mn-ea"/>
                        </a:rPr>
                        <a:t>商品</a:t>
                      </a:r>
                      <a:r>
                        <a:rPr lang="ja-JP" altLang="ja-JP" sz="1050" kern="100" dirty="0">
                          <a:effectLst/>
                          <a:latin typeface="+mn-ea"/>
                          <a:ea typeface="+mn-ea"/>
                        </a:rPr>
                        <a:t>・サービスの</a:t>
                      </a:r>
                      <a:r>
                        <a:rPr lang="ja-JP" altLang="en-US" sz="1050" kern="100" dirty="0">
                          <a:effectLst/>
                          <a:latin typeface="+mn-ea"/>
                          <a:ea typeface="+mn-ea"/>
                        </a:rPr>
                        <a:t>提供</a:t>
                      </a:r>
                      <a:r>
                        <a:rPr lang="ja-JP" altLang="ja-JP" sz="1050" kern="100" dirty="0">
                          <a:effectLst/>
                          <a:latin typeface="+mn-ea"/>
                          <a:ea typeface="+mn-ea"/>
                        </a:rPr>
                        <a:t>」については</a:t>
                      </a:r>
                      <a:r>
                        <a:rPr lang="ja-JP" altLang="en-US" sz="1050" kern="100" dirty="0">
                          <a:effectLst/>
                          <a:latin typeface="+mn-ea"/>
                          <a:ea typeface="+mn-ea"/>
                        </a:rPr>
                        <a:t>「提供中・実施中」</a:t>
                      </a:r>
                      <a:r>
                        <a:rPr lang="ja-JP" altLang="ja-JP" sz="1050" kern="100" dirty="0">
                          <a:effectLst/>
                          <a:latin typeface="+mn-ea"/>
                          <a:ea typeface="+mn-ea"/>
                        </a:rPr>
                        <a:t>「開発中・準備中」をあわせ</a:t>
                      </a:r>
                      <a:r>
                        <a:rPr lang="ja-JP" altLang="en-US" sz="1050" kern="100" dirty="0">
                          <a:effectLst/>
                          <a:latin typeface="+mn-ea"/>
                          <a:ea typeface="+mn-ea"/>
                        </a:rPr>
                        <a:t>ると</a:t>
                      </a:r>
                      <a:r>
                        <a:rPr lang="en-US" altLang="ja-JP" sz="1050" kern="100" dirty="0">
                          <a:effectLst/>
                          <a:latin typeface="+mn-ea"/>
                          <a:ea typeface="+mn-ea"/>
                        </a:rPr>
                        <a:t>3</a:t>
                      </a:r>
                      <a:r>
                        <a:rPr lang="ja-JP" altLang="ja-JP" sz="1050" kern="100" dirty="0">
                          <a:effectLst/>
                          <a:latin typeface="+mn-ea"/>
                          <a:ea typeface="+mn-ea"/>
                        </a:rPr>
                        <a:t>割を超える</a:t>
                      </a:r>
                      <a:r>
                        <a:rPr lang="ja-JP" altLang="en-US" sz="1050" kern="100" dirty="0">
                          <a:effectLst/>
                          <a:latin typeface="+mn-ea"/>
                          <a:ea typeface="+mn-ea"/>
                        </a:rPr>
                        <a:t>。</a:t>
                      </a:r>
                      <a:endParaRPr lang="en-US" altLang="ja-JP" sz="1050" kern="100" dirty="0">
                        <a:effectLst/>
                        <a:latin typeface="+mn-ea"/>
                        <a:ea typeface="+mn-ea"/>
                      </a:endParaRPr>
                    </a:p>
                    <a:p>
                      <a:pPr marL="0" marR="0" lvl="0" indent="0" algn="l" defTabSz="963517" rtl="0" eaLnBrk="1" fontAlgn="auto" latinLnBrk="0" hangingPunct="1">
                        <a:lnSpc>
                          <a:spcPct val="100000"/>
                        </a:lnSpc>
                        <a:spcBef>
                          <a:spcPts val="0"/>
                        </a:spcBef>
                        <a:spcAft>
                          <a:spcPts val="0"/>
                        </a:spcAft>
                        <a:buClrTx/>
                        <a:buSzTx/>
                        <a:buFontTx/>
                        <a:buNone/>
                        <a:tabLst/>
                        <a:defRPr/>
                      </a:pPr>
                      <a:r>
                        <a:rPr kumimoji="1" lang="ja-JP" altLang="en-US" sz="1200" b="1" i="0" u="none" strike="noStrike" kern="100" cap="none" spc="0" normalizeH="0" baseline="0" noProof="0" dirty="0">
                          <a:ln>
                            <a:noFill/>
                          </a:ln>
                          <a:solidFill>
                            <a:srgbClr val="D27D00"/>
                          </a:solidFill>
                          <a:effectLst/>
                          <a:uLnTx/>
                          <a:uFillTx/>
                          <a:latin typeface="+mn-lt"/>
                          <a:ea typeface="+mn-ea"/>
                          <a:cs typeface="+mn-cs"/>
                        </a:rPr>
                        <a:t>■目的と課題</a:t>
                      </a:r>
                      <a:endParaRPr kumimoji="1" lang="en-US" altLang="ja-JP" sz="1000" b="0" i="0" u="none" strike="noStrike" kern="100" cap="none" spc="0" normalizeH="0" baseline="0" noProof="0" dirty="0">
                        <a:ln>
                          <a:noFill/>
                        </a:ln>
                        <a:solidFill>
                          <a:srgbClr val="D27D00"/>
                        </a:solidFill>
                        <a:effectLst/>
                        <a:uLnTx/>
                        <a:uFillTx/>
                        <a:latin typeface="+mn-lt"/>
                        <a:ea typeface="+mn-ea"/>
                        <a:cs typeface="+mn-cs"/>
                      </a:endParaRPr>
                    </a:p>
                    <a:p>
                      <a:pPr marL="0" marR="0" lvl="0" indent="0" algn="l" defTabSz="963517" rtl="0" eaLnBrk="1" fontAlgn="auto" latinLnBrk="0" hangingPunct="1">
                        <a:lnSpc>
                          <a:spcPct val="100000"/>
                        </a:lnSpc>
                        <a:spcBef>
                          <a:spcPts val="0"/>
                        </a:spcBef>
                        <a:spcAft>
                          <a:spcPts val="0"/>
                        </a:spcAft>
                        <a:buClrTx/>
                        <a:buSzTx/>
                        <a:buFontTx/>
                        <a:buNone/>
                        <a:tabLst/>
                        <a:defRPr/>
                      </a:pPr>
                      <a:r>
                        <a:rPr lang="ja-JP" altLang="en-US" sz="1050" kern="100" dirty="0">
                          <a:effectLst/>
                          <a:latin typeface="+mn-ea"/>
                          <a:ea typeface="+mn-ea"/>
                        </a:rPr>
                        <a:t>・</a:t>
                      </a:r>
                      <a:r>
                        <a:rPr lang="ja-JP" sz="1050" kern="100" dirty="0">
                          <a:effectLst/>
                          <a:latin typeface="+mn-ea"/>
                          <a:ea typeface="+mn-ea"/>
                        </a:rPr>
                        <a:t>目的は「新サービスの創出」</a:t>
                      </a:r>
                      <a:r>
                        <a:rPr lang="ja-JP" altLang="en-US" sz="1050" kern="100" dirty="0">
                          <a:effectLst/>
                          <a:latin typeface="+mn-ea"/>
                          <a:ea typeface="+mn-ea"/>
                        </a:rPr>
                        <a:t>が最多。</a:t>
                      </a:r>
                      <a:endParaRPr lang="en-US" altLang="ja-JP" sz="1050" kern="100" dirty="0">
                        <a:effectLst/>
                        <a:latin typeface="+mn-ea"/>
                        <a:ea typeface="+mn-ea"/>
                      </a:endParaRPr>
                    </a:p>
                    <a:p>
                      <a:pPr marL="0" marR="0" lvl="0" indent="0" algn="l" defTabSz="963517" rtl="0" eaLnBrk="1" fontAlgn="auto" latinLnBrk="0" hangingPunct="1">
                        <a:lnSpc>
                          <a:spcPct val="100000"/>
                        </a:lnSpc>
                        <a:spcBef>
                          <a:spcPts val="0"/>
                        </a:spcBef>
                        <a:spcAft>
                          <a:spcPts val="0"/>
                        </a:spcAft>
                        <a:buClrTx/>
                        <a:buSzTx/>
                        <a:buFontTx/>
                        <a:buNone/>
                        <a:tabLst/>
                        <a:defRPr/>
                      </a:pPr>
                      <a:r>
                        <a:rPr lang="ja-JP" altLang="en-US" sz="1050" kern="100" dirty="0">
                          <a:effectLst/>
                          <a:latin typeface="+mn-ea"/>
                          <a:ea typeface="+mn-ea"/>
                        </a:rPr>
                        <a:t>・</a:t>
                      </a:r>
                      <a:r>
                        <a:rPr lang="ja-JP" sz="1050" kern="100" dirty="0">
                          <a:effectLst/>
                          <a:latin typeface="+mn-ea"/>
                          <a:ea typeface="+mn-ea"/>
                        </a:rPr>
                        <a:t>課題は「</a:t>
                      </a:r>
                      <a:r>
                        <a:rPr lang="en-US" sz="1050" kern="100" dirty="0">
                          <a:effectLst/>
                          <a:latin typeface="+mn-ea"/>
                          <a:ea typeface="+mn-ea"/>
                        </a:rPr>
                        <a:t>AI</a:t>
                      </a:r>
                      <a:r>
                        <a:rPr lang="ja-JP" sz="1050" kern="100" dirty="0">
                          <a:effectLst/>
                          <a:latin typeface="+mn-ea"/>
                          <a:ea typeface="+mn-ea"/>
                        </a:rPr>
                        <a:t>人材の確保」</a:t>
                      </a:r>
                      <a:r>
                        <a:rPr lang="ja-JP" altLang="en-US" sz="1050" kern="100" dirty="0">
                          <a:effectLst/>
                          <a:latin typeface="+mn-ea"/>
                          <a:ea typeface="+mn-ea"/>
                        </a:rPr>
                        <a:t>が最多。</a:t>
                      </a:r>
                      <a:endParaRPr lang="ja-JP" sz="1050" kern="100" dirty="0">
                        <a:effectLst/>
                        <a:latin typeface="+mn-ea"/>
                        <a:ea typeface="+mn-ea"/>
                      </a:endParaRPr>
                    </a:p>
                  </a:txBody>
                  <a:tcPr marL="72000" marR="72000" marT="72000" marB="72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E3B9"/>
                    </a:solidFill>
                  </a:tcPr>
                </a:tc>
                <a:tc>
                  <a:txBody>
                    <a:bodyPr/>
                    <a:lstStyle/>
                    <a:p>
                      <a:pPr marL="0" marR="0" lvl="0" indent="0" algn="l" defTabSz="963517" rtl="0" eaLnBrk="1" fontAlgn="auto" latinLnBrk="0" hangingPunct="1">
                        <a:lnSpc>
                          <a:spcPct val="100000"/>
                        </a:lnSpc>
                        <a:spcBef>
                          <a:spcPts val="0"/>
                        </a:spcBef>
                        <a:spcAft>
                          <a:spcPts val="0"/>
                        </a:spcAft>
                        <a:buClrTx/>
                        <a:buSzTx/>
                        <a:buFontTx/>
                        <a:buNone/>
                        <a:tabLst/>
                        <a:defRPr/>
                      </a:pPr>
                      <a:r>
                        <a:rPr kumimoji="1" lang="ja-JP" altLang="en-US" sz="1200" b="1" i="0" u="none" strike="noStrike" kern="100" cap="none" spc="0" normalizeH="0" baseline="0" noProof="0" dirty="0">
                          <a:ln>
                            <a:noFill/>
                          </a:ln>
                          <a:solidFill>
                            <a:srgbClr val="E26714"/>
                          </a:solidFill>
                          <a:effectLst/>
                          <a:uLnTx/>
                          <a:uFillTx/>
                          <a:latin typeface="+mn-lt"/>
                          <a:ea typeface="+mn-ea"/>
                          <a:cs typeface="+mn-cs"/>
                        </a:rPr>
                        <a:t>■取り組み状況</a:t>
                      </a:r>
                      <a:endParaRPr kumimoji="1" lang="en-US" altLang="ja-JP" sz="1200" b="1" i="0" u="none" strike="noStrike" kern="100" cap="none" spc="0" normalizeH="0" baseline="0" noProof="0" dirty="0">
                        <a:ln>
                          <a:noFill/>
                        </a:ln>
                        <a:solidFill>
                          <a:srgbClr val="E26714"/>
                        </a:solidFill>
                        <a:effectLst/>
                        <a:uLnTx/>
                        <a:uFillTx/>
                        <a:latin typeface="+mn-lt"/>
                        <a:ea typeface="+mn-ea"/>
                        <a:cs typeface="+mn-cs"/>
                      </a:endParaRPr>
                    </a:p>
                    <a:p>
                      <a:pPr>
                        <a:spcBef>
                          <a:spcPts val="0"/>
                        </a:spcBef>
                        <a:spcAft>
                          <a:spcPts val="0"/>
                        </a:spcAft>
                      </a:pPr>
                      <a:r>
                        <a:rPr lang="ja-JP" sz="1050" kern="100" dirty="0">
                          <a:effectLst/>
                          <a:latin typeface="+mn-ea"/>
                          <a:ea typeface="+mn-ea"/>
                        </a:rPr>
                        <a:t>・</a:t>
                      </a:r>
                      <a:r>
                        <a:rPr lang="en-US" altLang="ja-JP" sz="1050" kern="100" dirty="0">
                          <a:solidFill>
                            <a:schemeClr val="tx1"/>
                          </a:solidFill>
                          <a:effectLst/>
                          <a:latin typeface="+mn-ea"/>
                          <a:ea typeface="+mn-ea"/>
                        </a:rPr>
                        <a:t>DX</a:t>
                      </a:r>
                      <a:r>
                        <a:rPr lang="ja-JP" altLang="en-US" sz="1050" kern="100" dirty="0">
                          <a:solidFill>
                            <a:schemeClr val="tx1"/>
                          </a:solidFill>
                          <a:effectLst/>
                          <a:latin typeface="+mn-ea"/>
                          <a:ea typeface="+mn-ea"/>
                        </a:rPr>
                        <a:t>の取り組みは</a:t>
                      </a:r>
                      <a:r>
                        <a:rPr lang="ja-JP" sz="1050" kern="100" dirty="0">
                          <a:effectLst/>
                          <a:latin typeface="+mn-ea"/>
                          <a:ea typeface="+mn-ea"/>
                        </a:rPr>
                        <a:t>「わからない」が他の区分よりも多</a:t>
                      </a:r>
                      <a:r>
                        <a:rPr lang="ja-JP" altLang="en-US" sz="1050" kern="100" dirty="0">
                          <a:effectLst/>
                          <a:latin typeface="+mn-ea"/>
                          <a:ea typeface="+mn-ea"/>
                        </a:rPr>
                        <a:t>く</a:t>
                      </a:r>
                      <a:r>
                        <a:rPr lang="en-US" altLang="ja-JP" sz="1050" kern="100" dirty="0">
                          <a:effectLst/>
                          <a:latin typeface="+mn-ea"/>
                          <a:ea typeface="+mn-ea"/>
                        </a:rPr>
                        <a:t>50.6</a:t>
                      </a:r>
                      <a:r>
                        <a:rPr lang="ja-JP" altLang="en-US" sz="1050" kern="100" dirty="0">
                          <a:effectLst/>
                          <a:latin typeface="+mn-ea"/>
                          <a:ea typeface="+mn-ea"/>
                        </a:rPr>
                        <a:t>％</a:t>
                      </a:r>
                      <a:r>
                        <a:rPr lang="ja-JP" sz="1050" kern="100" dirty="0">
                          <a:effectLst/>
                          <a:latin typeface="+mn-ea"/>
                          <a:ea typeface="+mn-ea"/>
                        </a:rPr>
                        <a:t>。</a:t>
                      </a:r>
                      <a:endParaRPr lang="en-US" altLang="ja-JP" sz="1050" kern="100" dirty="0">
                        <a:effectLst/>
                        <a:latin typeface="+mn-ea"/>
                        <a:ea typeface="+mn-ea"/>
                      </a:endParaRPr>
                    </a:p>
                    <a:p>
                      <a:pPr marL="0" marR="0" lvl="0" indent="0" algn="l" defTabSz="963517" rtl="0" eaLnBrk="1" fontAlgn="auto" latinLnBrk="0" hangingPunct="1">
                        <a:lnSpc>
                          <a:spcPct val="100000"/>
                        </a:lnSpc>
                        <a:spcBef>
                          <a:spcPts val="0"/>
                        </a:spcBef>
                        <a:spcAft>
                          <a:spcPts val="0"/>
                        </a:spcAft>
                        <a:buClrTx/>
                        <a:buSzTx/>
                        <a:buFontTx/>
                        <a:buNone/>
                        <a:tabLst/>
                        <a:defRPr/>
                      </a:pPr>
                      <a:r>
                        <a:rPr kumimoji="1" lang="ja-JP" altLang="en-US" sz="1200" b="1" i="0" u="none" strike="noStrike" kern="100" cap="none" spc="0" normalizeH="0" baseline="0" noProof="0" dirty="0">
                          <a:ln>
                            <a:noFill/>
                          </a:ln>
                          <a:solidFill>
                            <a:srgbClr val="E26714"/>
                          </a:solidFill>
                          <a:effectLst/>
                          <a:uLnTx/>
                          <a:uFillTx/>
                          <a:latin typeface="+mn-lt"/>
                          <a:ea typeface="+mn-ea"/>
                          <a:cs typeface="+mn-cs"/>
                        </a:rPr>
                        <a:t>■目的と課題</a:t>
                      </a:r>
                      <a:endParaRPr kumimoji="1" lang="en-US" altLang="ja-JP" sz="1000" b="0" i="0" u="none" strike="noStrike" kern="100" cap="none" spc="0" normalizeH="0" baseline="0" noProof="0" dirty="0">
                        <a:ln>
                          <a:noFill/>
                        </a:ln>
                        <a:solidFill>
                          <a:srgbClr val="E26714"/>
                        </a:solidFill>
                        <a:effectLst/>
                        <a:uLnTx/>
                        <a:uFillTx/>
                        <a:latin typeface="+mn-lt"/>
                        <a:ea typeface="+mn-ea"/>
                        <a:cs typeface="+mn-cs"/>
                      </a:endParaRPr>
                    </a:p>
                    <a:p>
                      <a:pPr marL="0" marR="0" lvl="0" indent="0" algn="l" defTabSz="963517" rtl="0" eaLnBrk="1" fontAlgn="auto" latinLnBrk="0" hangingPunct="1">
                        <a:lnSpc>
                          <a:spcPct val="100000"/>
                        </a:lnSpc>
                        <a:spcBef>
                          <a:spcPts val="0"/>
                        </a:spcBef>
                        <a:spcAft>
                          <a:spcPts val="0"/>
                        </a:spcAft>
                        <a:buClrTx/>
                        <a:buSzTx/>
                        <a:buFontTx/>
                        <a:buNone/>
                        <a:tabLst/>
                        <a:defRPr/>
                      </a:pPr>
                      <a:r>
                        <a:rPr lang="ja-JP" altLang="ja-JP" sz="1050" kern="100" dirty="0">
                          <a:effectLst/>
                          <a:latin typeface="+mn-ea"/>
                          <a:ea typeface="+mn-ea"/>
                        </a:rPr>
                        <a:t>・目的は「新たな製品・サービスの創出」</a:t>
                      </a:r>
                      <a:r>
                        <a:rPr lang="ja-JP" altLang="en-US" sz="1050" kern="100" dirty="0">
                          <a:effectLst/>
                          <a:latin typeface="+mn-ea"/>
                          <a:ea typeface="+mn-ea"/>
                        </a:rPr>
                        <a:t>が最多。</a:t>
                      </a:r>
                      <a:endParaRPr lang="en-US" altLang="ja-JP" sz="1050" kern="100" dirty="0">
                        <a:effectLst/>
                        <a:latin typeface="+mn-ea"/>
                        <a:ea typeface="+mn-ea"/>
                      </a:endParaRPr>
                    </a:p>
                    <a:p>
                      <a:pPr>
                        <a:spcBef>
                          <a:spcPts val="0"/>
                        </a:spcBef>
                        <a:spcAft>
                          <a:spcPts val="0"/>
                        </a:spcAft>
                      </a:pPr>
                      <a:r>
                        <a:rPr lang="ja-JP" altLang="en-US" sz="1050" kern="100" dirty="0">
                          <a:effectLst/>
                          <a:latin typeface="+mn-ea"/>
                          <a:ea typeface="+mn-ea"/>
                        </a:rPr>
                        <a:t>・</a:t>
                      </a:r>
                      <a:r>
                        <a:rPr lang="ja-JP" altLang="ja-JP" sz="1050" kern="100" dirty="0">
                          <a:effectLst/>
                          <a:latin typeface="+mn-ea"/>
                          <a:ea typeface="+mn-ea"/>
                        </a:rPr>
                        <a:t>課題は「経営・事業部門・</a:t>
                      </a:r>
                      <a:r>
                        <a:rPr lang="en-US" altLang="ja-JP" sz="1050" kern="100" dirty="0">
                          <a:effectLst/>
                          <a:latin typeface="+mn-ea"/>
                          <a:ea typeface="+mn-ea"/>
                        </a:rPr>
                        <a:t>IT</a:t>
                      </a:r>
                      <a:r>
                        <a:rPr lang="ja-JP" altLang="ja-JP" sz="1050" kern="100" dirty="0">
                          <a:effectLst/>
                          <a:latin typeface="+mn-ea"/>
                          <a:ea typeface="+mn-ea"/>
                        </a:rPr>
                        <a:t>部門が相互に協力する体制の構築」「事業部門における</a:t>
                      </a:r>
                      <a:r>
                        <a:rPr lang="en-US" altLang="ja-JP" sz="1050" kern="100" dirty="0">
                          <a:effectLst/>
                          <a:latin typeface="+mn-ea"/>
                          <a:ea typeface="+mn-ea"/>
                        </a:rPr>
                        <a:t>DX</a:t>
                      </a:r>
                      <a:r>
                        <a:rPr lang="ja-JP" altLang="ja-JP" sz="1050" kern="100" dirty="0">
                          <a:effectLst/>
                          <a:latin typeface="+mn-ea"/>
                          <a:ea typeface="+mn-ea"/>
                        </a:rPr>
                        <a:t>を担う人材の育成・確保」」</a:t>
                      </a:r>
                      <a:r>
                        <a:rPr lang="ja-JP" altLang="en-US" sz="1050" kern="100" dirty="0">
                          <a:effectLst/>
                          <a:latin typeface="+mn-ea"/>
                          <a:ea typeface="+mn-ea"/>
                        </a:rPr>
                        <a:t>が多い。</a:t>
                      </a:r>
                      <a:endParaRPr lang="en-US" altLang="ja-JP" sz="1050" kern="100" dirty="0">
                        <a:effectLst/>
                        <a:latin typeface="+mn-ea"/>
                        <a:ea typeface="+mn-ea"/>
                      </a:endParaRPr>
                    </a:p>
                  </a:txBody>
                  <a:tcPr marL="72000" marR="72000" marT="72000" marB="72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BE2D1"/>
                    </a:solidFill>
                  </a:tcPr>
                </a:tc>
                <a:extLst>
                  <a:ext uri="{0D108BD9-81ED-4DB2-BD59-A6C34878D82A}">
                    <a16:rowId xmlns:a16="http://schemas.microsoft.com/office/drawing/2014/main" val="1774114653"/>
                  </a:ext>
                </a:extLst>
              </a:tr>
              <a:tr h="2088232">
                <a:tc>
                  <a:txBody>
                    <a:bodyPr/>
                    <a:lstStyle/>
                    <a:p>
                      <a:pPr algn="ctr">
                        <a:spcBef>
                          <a:spcPts val="200"/>
                        </a:spcBef>
                        <a:spcAft>
                          <a:spcPts val="0"/>
                        </a:spcAft>
                      </a:pPr>
                      <a:r>
                        <a:rPr lang="ja-JP" sz="1200" b="0" kern="100" dirty="0">
                          <a:solidFill>
                            <a:schemeClr val="tx1"/>
                          </a:solidFill>
                          <a:effectLst/>
                          <a:latin typeface="+mn-ea"/>
                          <a:ea typeface="+mn-ea"/>
                        </a:rPr>
                        <a:t>ソフト</a:t>
                      </a:r>
                      <a:endParaRPr lang="en-US" altLang="ja-JP" sz="1200" b="0" kern="100" dirty="0">
                        <a:solidFill>
                          <a:schemeClr val="tx1"/>
                        </a:solidFill>
                        <a:effectLst/>
                        <a:latin typeface="+mn-ea"/>
                        <a:ea typeface="+mn-ea"/>
                      </a:endParaRPr>
                    </a:p>
                    <a:p>
                      <a:pPr algn="ctr">
                        <a:spcBef>
                          <a:spcPts val="200"/>
                        </a:spcBef>
                        <a:spcAft>
                          <a:spcPts val="0"/>
                        </a:spcAft>
                      </a:pPr>
                      <a:r>
                        <a:rPr lang="ja-JP" sz="1200" b="0" kern="100" dirty="0">
                          <a:solidFill>
                            <a:schemeClr val="tx1"/>
                          </a:solidFill>
                          <a:effectLst/>
                          <a:latin typeface="+mn-ea"/>
                          <a:ea typeface="+mn-ea"/>
                        </a:rPr>
                        <a:t>ウェア</a:t>
                      </a:r>
                      <a:endParaRPr lang="en-US" altLang="ja-JP" sz="1200" b="0" kern="100" dirty="0">
                        <a:solidFill>
                          <a:schemeClr val="tx1"/>
                        </a:solidFill>
                        <a:effectLst/>
                        <a:latin typeface="+mn-ea"/>
                        <a:ea typeface="+mn-ea"/>
                      </a:endParaRPr>
                    </a:p>
                    <a:p>
                      <a:pPr algn="ctr">
                        <a:spcBef>
                          <a:spcPts val="200"/>
                        </a:spcBef>
                        <a:spcAft>
                          <a:spcPts val="0"/>
                        </a:spcAft>
                      </a:pPr>
                      <a:r>
                        <a:rPr lang="ja-JP" sz="1200" b="0" kern="100" dirty="0">
                          <a:solidFill>
                            <a:schemeClr val="tx1"/>
                          </a:solidFill>
                          <a:effectLst/>
                          <a:latin typeface="+mn-ea"/>
                          <a:ea typeface="+mn-ea"/>
                        </a:rPr>
                        <a:t>開発</a:t>
                      </a:r>
                      <a:endParaRPr lang="ja-JP" sz="1200" b="0" kern="100" dirty="0">
                        <a:solidFill>
                          <a:schemeClr val="tx1"/>
                        </a:solidFill>
                        <a:effectLst/>
                        <a:latin typeface="+mn-ea"/>
                        <a:ea typeface="+mn-ea"/>
                        <a:cs typeface="Times New Roman" panose="02020603050405020304" pitchFamily="18" charset="0"/>
                      </a:endParaRPr>
                    </a:p>
                  </a:txBody>
                  <a:tcPr marL="72000" marR="72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963517" rtl="0" eaLnBrk="1" fontAlgn="auto" latinLnBrk="0" hangingPunct="1">
                        <a:lnSpc>
                          <a:spcPct val="100000"/>
                        </a:lnSpc>
                        <a:spcBef>
                          <a:spcPts val="0"/>
                        </a:spcBef>
                        <a:spcAft>
                          <a:spcPts val="0"/>
                        </a:spcAft>
                        <a:buClrTx/>
                        <a:buSzTx/>
                        <a:buFontTx/>
                        <a:buNone/>
                        <a:tabLst/>
                        <a:defRPr/>
                      </a:pPr>
                      <a:r>
                        <a:rPr kumimoji="1" lang="ja-JP" altLang="en-US" sz="1200" b="1" i="0" u="none" strike="noStrike" kern="100" cap="none" spc="0" normalizeH="0" baseline="0" noProof="0" dirty="0">
                          <a:ln>
                            <a:noFill/>
                          </a:ln>
                          <a:solidFill>
                            <a:srgbClr val="FF29B8"/>
                          </a:solidFill>
                          <a:effectLst/>
                          <a:uLnTx/>
                          <a:uFillTx/>
                          <a:latin typeface="+mn-lt"/>
                          <a:ea typeface="+mn-ea"/>
                          <a:cs typeface="+mn-cs"/>
                        </a:rPr>
                        <a:t>■事業環境</a:t>
                      </a:r>
                      <a:endParaRPr kumimoji="1" lang="en-US" altLang="ja-JP" sz="1000" b="0" i="0" u="none" strike="noStrike" kern="100" cap="none" spc="0" normalizeH="0" baseline="0" noProof="0" dirty="0">
                        <a:ln>
                          <a:noFill/>
                        </a:ln>
                        <a:solidFill>
                          <a:srgbClr val="FF29B8"/>
                        </a:solidFill>
                        <a:effectLst/>
                        <a:uLnTx/>
                        <a:uFillTx/>
                        <a:latin typeface="+mn-lt"/>
                        <a:ea typeface="+mn-ea"/>
                        <a:cs typeface="+mn-cs"/>
                      </a:endParaRPr>
                    </a:p>
                    <a:p>
                      <a:pPr>
                        <a:spcBef>
                          <a:spcPts val="0"/>
                        </a:spcBef>
                        <a:spcAft>
                          <a:spcPts val="0"/>
                        </a:spcAft>
                      </a:pPr>
                      <a:r>
                        <a:rPr lang="ja-JP" sz="1050" kern="100" dirty="0">
                          <a:effectLst/>
                          <a:latin typeface="+mn-ea"/>
                          <a:ea typeface="+mn-ea"/>
                        </a:rPr>
                        <a:t>・事業環境の変化が与える影響</a:t>
                      </a:r>
                      <a:r>
                        <a:rPr lang="ja-JP" altLang="en-US" sz="1050" kern="100" dirty="0">
                          <a:effectLst/>
                          <a:latin typeface="+mn-ea"/>
                          <a:ea typeface="+mn-ea"/>
                        </a:rPr>
                        <a:t>で「非常に大きい」は「技術の変化」が最多。また、</a:t>
                      </a:r>
                      <a:r>
                        <a:rPr lang="ja-JP" sz="1050" kern="100" dirty="0">
                          <a:effectLst/>
                          <a:latin typeface="+mn-ea"/>
                          <a:ea typeface="+mn-ea"/>
                        </a:rPr>
                        <a:t>「オープン化」</a:t>
                      </a:r>
                      <a:r>
                        <a:rPr lang="ja-JP" altLang="en-US" sz="1050" kern="100" dirty="0">
                          <a:effectLst/>
                          <a:latin typeface="+mn-ea"/>
                          <a:ea typeface="+mn-ea"/>
                        </a:rPr>
                        <a:t>は</a:t>
                      </a:r>
                      <a:r>
                        <a:rPr lang="ja-JP" sz="1050" kern="100" dirty="0">
                          <a:effectLst/>
                          <a:latin typeface="+mn-ea"/>
                          <a:ea typeface="+mn-ea"/>
                        </a:rPr>
                        <a:t>大きく「サプライチェーンの変化」</a:t>
                      </a:r>
                      <a:r>
                        <a:rPr lang="ja-JP" altLang="en-US" sz="1050" kern="100" dirty="0">
                          <a:effectLst/>
                          <a:latin typeface="+mn-ea"/>
                          <a:ea typeface="+mn-ea"/>
                        </a:rPr>
                        <a:t>は</a:t>
                      </a:r>
                      <a:r>
                        <a:rPr lang="ja-JP" sz="1050" kern="100" dirty="0">
                          <a:effectLst/>
                          <a:latin typeface="+mn-ea"/>
                          <a:ea typeface="+mn-ea"/>
                        </a:rPr>
                        <a:t>少ない</a:t>
                      </a:r>
                      <a:r>
                        <a:rPr lang="ja-JP" altLang="en-US" sz="1050" kern="100" dirty="0">
                          <a:effectLst/>
                          <a:latin typeface="+mn-ea"/>
                          <a:ea typeface="+mn-ea"/>
                        </a:rPr>
                        <a:t>傾向。</a:t>
                      </a:r>
                      <a:endParaRPr lang="en-US" altLang="ja-JP" sz="1050" kern="100" dirty="0">
                        <a:effectLst/>
                        <a:latin typeface="+mn-ea"/>
                        <a:ea typeface="+mn-ea"/>
                      </a:endParaRPr>
                    </a:p>
                    <a:p>
                      <a:pPr marL="0" marR="0" lvl="0" indent="0" algn="l" defTabSz="963517" rtl="0" eaLnBrk="1" fontAlgn="auto" latinLnBrk="0" hangingPunct="1">
                        <a:lnSpc>
                          <a:spcPct val="100000"/>
                        </a:lnSpc>
                        <a:spcBef>
                          <a:spcPts val="0"/>
                        </a:spcBef>
                        <a:spcAft>
                          <a:spcPts val="0"/>
                        </a:spcAft>
                        <a:buClrTx/>
                        <a:buSzTx/>
                        <a:buFontTx/>
                        <a:buNone/>
                        <a:tabLst/>
                        <a:defRPr/>
                      </a:pPr>
                      <a:r>
                        <a:rPr lang="ja-JP" altLang="en-US" sz="1050" kern="100" dirty="0">
                          <a:effectLst/>
                          <a:latin typeface="+mn-ea"/>
                          <a:ea typeface="+mn-ea"/>
                        </a:rPr>
                        <a:t>・システムに関わる要件の変化は「セキュリティ</a:t>
                      </a:r>
                      <a:r>
                        <a:rPr lang="en-US" altLang="ja-JP" sz="1050" kern="100" dirty="0">
                          <a:effectLst/>
                          <a:latin typeface="+mn-ea"/>
                          <a:ea typeface="+mn-ea"/>
                        </a:rPr>
                        <a:t>/</a:t>
                      </a:r>
                      <a:r>
                        <a:rPr lang="ja-JP" altLang="en-US" sz="1050" kern="100" dirty="0">
                          <a:effectLst/>
                          <a:latin typeface="+mn-ea"/>
                          <a:ea typeface="+mn-ea"/>
                        </a:rPr>
                        <a:t>プライバシー保護の強化」が「当てはまる」「やや当てはまる」を合わせて</a:t>
                      </a:r>
                      <a:r>
                        <a:rPr lang="en-US" altLang="ja-JP" sz="1050" kern="100" dirty="0">
                          <a:effectLst/>
                          <a:latin typeface="+mn-ea"/>
                          <a:ea typeface="+mn-ea"/>
                        </a:rPr>
                        <a:t>80</a:t>
                      </a:r>
                      <a:r>
                        <a:rPr lang="ja-JP" altLang="en-US" sz="1050" kern="100" dirty="0">
                          <a:effectLst/>
                          <a:latin typeface="+mn-ea"/>
                          <a:ea typeface="+mn-ea"/>
                        </a:rPr>
                        <a:t>％。</a:t>
                      </a:r>
                      <a:endParaRPr lang="en-US" altLang="ja-JP" sz="1050" kern="100" dirty="0">
                        <a:effectLst/>
                        <a:latin typeface="+mn-ea"/>
                        <a:ea typeface="+mn-ea"/>
                      </a:endParaRPr>
                    </a:p>
                    <a:p>
                      <a:pPr marL="0" marR="0" lvl="0" indent="0" algn="l" defTabSz="963517" rtl="0" eaLnBrk="1" fontAlgn="auto" latinLnBrk="0" hangingPunct="1">
                        <a:lnSpc>
                          <a:spcPct val="100000"/>
                        </a:lnSpc>
                        <a:spcBef>
                          <a:spcPts val="0"/>
                        </a:spcBef>
                        <a:spcAft>
                          <a:spcPts val="0"/>
                        </a:spcAft>
                        <a:buClrTx/>
                        <a:buSzTx/>
                        <a:buFontTx/>
                        <a:buNone/>
                        <a:tabLst/>
                        <a:defRPr/>
                      </a:pPr>
                      <a:r>
                        <a:rPr kumimoji="1" lang="ja-JP" altLang="en-US" sz="1200" b="1" i="0" u="none" strike="noStrike" kern="100" cap="none" spc="0" normalizeH="0" baseline="0" noProof="0" dirty="0">
                          <a:ln>
                            <a:noFill/>
                          </a:ln>
                          <a:solidFill>
                            <a:srgbClr val="FF29B8"/>
                          </a:solidFill>
                          <a:effectLst/>
                          <a:uLnTx/>
                          <a:uFillTx/>
                          <a:latin typeface="+mn-lt"/>
                          <a:ea typeface="+mn-ea"/>
                          <a:cs typeface="+mn-cs"/>
                        </a:rPr>
                        <a:t>■技術</a:t>
                      </a:r>
                      <a:endParaRPr kumimoji="1" lang="en-US" altLang="ja-JP" sz="1000" b="0" i="0" u="none" strike="noStrike" kern="100" cap="none" spc="0" normalizeH="0" baseline="0" noProof="0" dirty="0">
                        <a:ln>
                          <a:noFill/>
                        </a:ln>
                        <a:solidFill>
                          <a:srgbClr val="FF29B8"/>
                        </a:solidFill>
                        <a:effectLst/>
                        <a:uLnTx/>
                        <a:uFillTx/>
                        <a:latin typeface="+mn-lt"/>
                        <a:ea typeface="+mn-ea"/>
                        <a:cs typeface="+mn-cs"/>
                      </a:endParaRPr>
                    </a:p>
                    <a:p>
                      <a:pPr marL="0" marR="0" lvl="0" indent="0" algn="l" defTabSz="963517" rtl="0" eaLnBrk="1" fontAlgn="auto" latinLnBrk="0" hangingPunct="1">
                        <a:lnSpc>
                          <a:spcPct val="100000"/>
                        </a:lnSpc>
                        <a:spcBef>
                          <a:spcPts val="0"/>
                        </a:spcBef>
                        <a:spcAft>
                          <a:spcPts val="0"/>
                        </a:spcAft>
                        <a:buClrTx/>
                        <a:buSzTx/>
                        <a:buFontTx/>
                        <a:buNone/>
                        <a:tabLst/>
                        <a:defRPr/>
                      </a:pPr>
                      <a:r>
                        <a:rPr lang="ja-JP" altLang="ja-JP" sz="1050" kern="100" dirty="0">
                          <a:effectLst/>
                          <a:latin typeface="+mn-ea"/>
                          <a:ea typeface="+mn-ea"/>
                        </a:rPr>
                        <a:t>・</a:t>
                      </a:r>
                      <a:r>
                        <a:rPr lang="ja-JP" altLang="en-US" sz="1050" kern="100" dirty="0">
                          <a:effectLst/>
                          <a:latin typeface="+mn-ea"/>
                          <a:ea typeface="+mn-ea"/>
                        </a:rPr>
                        <a:t>開発の</a:t>
                      </a:r>
                      <a:r>
                        <a:rPr lang="ja-JP" altLang="ja-JP" sz="1050" kern="100" dirty="0">
                          <a:effectLst/>
                          <a:latin typeface="+mn-ea"/>
                          <a:ea typeface="+mn-ea"/>
                        </a:rPr>
                        <a:t>課題は「新製品・新技術の開発」</a:t>
                      </a:r>
                      <a:r>
                        <a:rPr lang="ja-JP" altLang="en-US" sz="1050" kern="100" dirty="0">
                          <a:effectLst/>
                          <a:latin typeface="+mn-ea"/>
                          <a:ea typeface="+mn-ea"/>
                        </a:rPr>
                        <a:t>「技術トレンドへの対応」が多い。</a:t>
                      </a:r>
                      <a:endParaRPr lang="en-US" altLang="ja-JP" sz="1050" kern="100" dirty="0">
                        <a:effectLst/>
                        <a:latin typeface="+mn-ea"/>
                        <a:ea typeface="+mn-ea"/>
                      </a:endParaRPr>
                    </a:p>
                    <a:p>
                      <a:pPr marL="0" marR="0" lvl="0" indent="0" algn="l" defTabSz="963517" rtl="0" eaLnBrk="1" fontAlgn="auto" latinLnBrk="0" hangingPunct="1">
                        <a:lnSpc>
                          <a:spcPct val="100000"/>
                        </a:lnSpc>
                        <a:spcBef>
                          <a:spcPts val="0"/>
                        </a:spcBef>
                        <a:spcAft>
                          <a:spcPts val="0"/>
                        </a:spcAft>
                        <a:buClrTx/>
                        <a:buSzTx/>
                        <a:buFontTx/>
                        <a:buNone/>
                        <a:tabLst/>
                        <a:defRPr/>
                      </a:pPr>
                      <a:r>
                        <a:rPr kumimoji="1" lang="ja-JP" altLang="en-US" sz="1200" b="1" i="0" u="none" strike="noStrike" kern="100" cap="none" spc="0" normalizeH="0" baseline="0" noProof="0" dirty="0">
                          <a:ln>
                            <a:noFill/>
                          </a:ln>
                          <a:solidFill>
                            <a:srgbClr val="FF29B8"/>
                          </a:solidFill>
                          <a:effectLst/>
                          <a:uLnTx/>
                          <a:uFillTx/>
                          <a:latin typeface="+mn-lt"/>
                          <a:ea typeface="+mn-ea"/>
                          <a:cs typeface="+mn-cs"/>
                        </a:rPr>
                        <a:t>■人材</a:t>
                      </a:r>
                      <a:endParaRPr kumimoji="1" lang="ja-JP" altLang="ja-JP" sz="1000" b="0" i="0" u="none" strike="noStrike" kern="100" cap="none" spc="0" normalizeH="0" baseline="0" noProof="0" dirty="0">
                        <a:ln>
                          <a:noFill/>
                        </a:ln>
                        <a:solidFill>
                          <a:srgbClr val="FF29B8"/>
                        </a:solidFill>
                        <a:effectLst/>
                        <a:uLnTx/>
                        <a:uFillTx/>
                        <a:latin typeface="+mn-lt"/>
                        <a:ea typeface="+mn-ea"/>
                        <a:cs typeface="+mn-cs"/>
                      </a:endParaRPr>
                    </a:p>
                    <a:p>
                      <a:pPr marL="0" marR="0" lvl="0" indent="0" algn="l" defTabSz="963517" rtl="0" eaLnBrk="1" fontAlgn="auto" latinLnBrk="0" hangingPunct="1">
                        <a:lnSpc>
                          <a:spcPct val="100000"/>
                        </a:lnSpc>
                        <a:spcBef>
                          <a:spcPts val="0"/>
                        </a:spcBef>
                        <a:spcAft>
                          <a:spcPts val="0"/>
                        </a:spcAft>
                        <a:buClrTx/>
                        <a:buSzTx/>
                        <a:buFontTx/>
                        <a:buNone/>
                        <a:tabLst/>
                        <a:defRPr/>
                      </a:pPr>
                      <a:r>
                        <a:rPr lang="ja-JP" altLang="en-US" sz="1050" kern="100" dirty="0">
                          <a:effectLst/>
                          <a:latin typeface="+mn-ea"/>
                          <a:ea typeface="+mn-ea"/>
                          <a:cs typeface="Times New Roman" panose="02020603050405020304" pitchFamily="18" charset="0"/>
                        </a:rPr>
                        <a:t>・現在不足しているのは「システム全体を俯瞰して思考できる人材」、将来不足するのは「新技術の専門技術者」「ビジネスをデザインできる人材」。</a:t>
                      </a:r>
                      <a:endParaRPr lang="en-US" altLang="ja-JP" sz="1050" kern="100" dirty="0">
                        <a:effectLst/>
                        <a:latin typeface="+mn-ea"/>
                        <a:ea typeface="+mn-ea"/>
                        <a:cs typeface="Times New Roman" panose="02020603050405020304" pitchFamily="18" charset="0"/>
                      </a:endParaRPr>
                    </a:p>
                    <a:p>
                      <a:pPr marL="0" marR="0" lvl="0" indent="0" algn="l" defTabSz="963517" rtl="0" eaLnBrk="1" fontAlgn="auto" latinLnBrk="0" hangingPunct="1">
                        <a:lnSpc>
                          <a:spcPct val="100000"/>
                        </a:lnSpc>
                        <a:spcBef>
                          <a:spcPts val="0"/>
                        </a:spcBef>
                        <a:spcAft>
                          <a:spcPts val="0"/>
                        </a:spcAft>
                        <a:buClrTx/>
                        <a:buSzTx/>
                        <a:buFontTx/>
                        <a:buNone/>
                        <a:tabLst/>
                        <a:defRPr/>
                      </a:pPr>
                      <a:r>
                        <a:rPr lang="ja-JP" altLang="en-US" sz="1050" kern="100" dirty="0">
                          <a:effectLst/>
                          <a:latin typeface="+mn-ea"/>
                          <a:ea typeface="+mn-ea"/>
                          <a:cs typeface="Times New Roman" panose="02020603050405020304" pitchFamily="18" charset="0"/>
                        </a:rPr>
                        <a:t>・人材不足の対応策は「中途採用／ヘッドハンティングの活用」「今いる人材の再教育、スキルチェンジの強化」が多い。</a:t>
                      </a:r>
                      <a:endParaRPr lang="ja-JP" sz="1050" kern="100" dirty="0">
                        <a:effectLst/>
                        <a:latin typeface="+mn-ea"/>
                        <a:ea typeface="+mn-ea"/>
                        <a:cs typeface="Times New Roman" panose="02020603050405020304" pitchFamily="18" charset="0"/>
                      </a:endParaRPr>
                    </a:p>
                  </a:txBody>
                  <a:tcPr marL="72000" marR="72000" marT="72000" marB="72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E5F6"/>
                    </a:solidFill>
                  </a:tcPr>
                </a:tc>
                <a:tc>
                  <a:txBody>
                    <a:bodyPr/>
                    <a:lstStyle/>
                    <a:p>
                      <a:pPr marL="0" marR="0" lvl="0" indent="0" algn="l" defTabSz="963517" rtl="0" eaLnBrk="1" fontAlgn="auto" latinLnBrk="0" hangingPunct="1">
                        <a:lnSpc>
                          <a:spcPct val="100000"/>
                        </a:lnSpc>
                        <a:spcBef>
                          <a:spcPts val="0"/>
                        </a:spcBef>
                        <a:spcAft>
                          <a:spcPts val="0"/>
                        </a:spcAft>
                        <a:buClrTx/>
                        <a:buSzTx/>
                        <a:buFontTx/>
                        <a:buNone/>
                        <a:tabLst/>
                        <a:defRPr/>
                      </a:pPr>
                      <a:r>
                        <a:rPr kumimoji="1" lang="ja-JP" altLang="en-US" sz="1200" b="1" i="0" u="none" strike="noStrike" kern="100" cap="none" spc="0" normalizeH="0" baseline="0" noProof="0" dirty="0">
                          <a:ln>
                            <a:noFill/>
                          </a:ln>
                          <a:solidFill>
                            <a:srgbClr val="D27D00"/>
                          </a:solidFill>
                          <a:effectLst/>
                          <a:uLnTx/>
                          <a:uFillTx/>
                          <a:latin typeface="+mn-lt"/>
                          <a:ea typeface="+mn-ea"/>
                          <a:cs typeface="+mn-cs"/>
                        </a:rPr>
                        <a:t>■取り組み状況</a:t>
                      </a:r>
                      <a:endParaRPr kumimoji="1" lang="en-US" altLang="ja-JP" sz="1200" b="1" i="0" u="none" strike="noStrike" kern="100" cap="none" spc="0" normalizeH="0" baseline="0" noProof="0" dirty="0">
                        <a:ln>
                          <a:noFill/>
                        </a:ln>
                        <a:solidFill>
                          <a:srgbClr val="D27D00"/>
                        </a:solidFill>
                        <a:effectLst/>
                        <a:uLnTx/>
                        <a:uFillTx/>
                        <a:latin typeface="+mn-lt"/>
                        <a:ea typeface="+mn-ea"/>
                        <a:cs typeface="+mn-cs"/>
                      </a:endParaRPr>
                    </a:p>
                    <a:p>
                      <a:pPr marL="0" marR="0" lvl="0" indent="0" algn="l" defTabSz="963517" rtl="0" eaLnBrk="1" fontAlgn="auto" latinLnBrk="0" hangingPunct="1">
                        <a:lnSpc>
                          <a:spcPct val="100000"/>
                        </a:lnSpc>
                        <a:spcBef>
                          <a:spcPts val="0"/>
                        </a:spcBef>
                        <a:spcAft>
                          <a:spcPts val="0"/>
                        </a:spcAft>
                        <a:buClrTx/>
                        <a:buSzTx/>
                        <a:buFontTx/>
                        <a:buNone/>
                        <a:tabLst/>
                        <a:defRPr/>
                      </a:pPr>
                      <a:r>
                        <a:rPr lang="ja-JP" altLang="ja-JP" sz="1050" kern="100" dirty="0">
                          <a:effectLst/>
                          <a:latin typeface="+mn-ea"/>
                          <a:ea typeface="+mn-ea"/>
                        </a:rPr>
                        <a:t>・「製品・サービスの提供」「開発の受託」いずれも「調査中・検討中」まで含めると</a:t>
                      </a:r>
                      <a:r>
                        <a:rPr lang="en-US" altLang="ja-JP" sz="1050" kern="100" dirty="0">
                          <a:effectLst/>
                          <a:latin typeface="+mn-ea"/>
                          <a:ea typeface="+mn-ea"/>
                        </a:rPr>
                        <a:t>4</a:t>
                      </a:r>
                      <a:r>
                        <a:rPr lang="ja-JP" altLang="ja-JP" sz="1050" kern="100" dirty="0">
                          <a:effectLst/>
                          <a:latin typeface="+mn-ea"/>
                          <a:ea typeface="+mn-ea"/>
                        </a:rPr>
                        <a:t>割を超える</a:t>
                      </a:r>
                      <a:r>
                        <a:rPr lang="ja-JP" altLang="en-US" sz="1050" kern="100" dirty="0">
                          <a:effectLst/>
                          <a:latin typeface="+mn-ea"/>
                          <a:ea typeface="+mn-ea"/>
                        </a:rPr>
                        <a:t>。</a:t>
                      </a:r>
                      <a:endParaRPr lang="ja-JP" altLang="ja-JP" sz="1050" kern="100" dirty="0">
                        <a:effectLst/>
                        <a:latin typeface="+mn-ea"/>
                        <a:ea typeface="+mn-ea"/>
                        <a:cs typeface="Times New Roman" panose="02020603050405020304" pitchFamily="18" charset="0"/>
                      </a:endParaRPr>
                    </a:p>
                    <a:p>
                      <a:pPr marL="0" marR="0" lvl="0" indent="0" algn="l" defTabSz="963517" rtl="0" eaLnBrk="1" fontAlgn="auto" latinLnBrk="0" hangingPunct="1">
                        <a:lnSpc>
                          <a:spcPct val="100000"/>
                        </a:lnSpc>
                        <a:spcBef>
                          <a:spcPts val="0"/>
                        </a:spcBef>
                        <a:spcAft>
                          <a:spcPts val="0"/>
                        </a:spcAft>
                        <a:buClrTx/>
                        <a:buSzTx/>
                        <a:buFontTx/>
                        <a:buNone/>
                        <a:tabLst/>
                        <a:defRPr/>
                      </a:pPr>
                      <a:r>
                        <a:rPr kumimoji="1" lang="ja-JP" altLang="en-US" sz="1200" b="1" i="0" u="none" strike="noStrike" kern="100" cap="none" spc="0" normalizeH="0" baseline="0" noProof="0" dirty="0">
                          <a:ln>
                            <a:noFill/>
                          </a:ln>
                          <a:solidFill>
                            <a:srgbClr val="D27D00"/>
                          </a:solidFill>
                          <a:effectLst/>
                          <a:uLnTx/>
                          <a:uFillTx/>
                          <a:latin typeface="+mn-lt"/>
                          <a:ea typeface="+mn-ea"/>
                          <a:cs typeface="+mn-cs"/>
                        </a:rPr>
                        <a:t>■目的と課題</a:t>
                      </a:r>
                      <a:endParaRPr kumimoji="1" lang="en-US" altLang="ja-JP" sz="1000" b="0" i="0" u="none" strike="noStrike" kern="100" cap="none" spc="0" normalizeH="0" baseline="0" noProof="0" dirty="0">
                        <a:ln>
                          <a:noFill/>
                        </a:ln>
                        <a:solidFill>
                          <a:srgbClr val="D27D00"/>
                        </a:solidFill>
                        <a:effectLst/>
                        <a:uLnTx/>
                        <a:uFillTx/>
                        <a:latin typeface="+mn-lt"/>
                        <a:ea typeface="+mn-ea"/>
                        <a:cs typeface="+mn-cs"/>
                      </a:endParaRPr>
                    </a:p>
                    <a:p>
                      <a:pPr marL="0" marR="0" lvl="0" indent="0" algn="l" defTabSz="963517" rtl="0" eaLnBrk="1" fontAlgn="auto" latinLnBrk="0" hangingPunct="1">
                        <a:lnSpc>
                          <a:spcPct val="100000"/>
                        </a:lnSpc>
                        <a:spcBef>
                          <a:spcPts val="0"/>
                        </a:spcBef>
                        <a:spcAft>
                          <a:spcPts val="0"/>
                        </a:spcAft>
                        <a:buClrTx/>
                        <a:buSzTx/>
                        <a:buFontTx/>
                        <a:buNone/>
                        <a:tabLst/>
                        <a:defRPr/>
                      </a:pPr>
                      <a:r>
                        <a:rPr lang="ja-JP" altLang="ja-JP" sz="1050" kern="100" dirty="0">
                          <a:effectLst/>
                          <a:latin typeface="+mn-ea"/>
                          <a:ea typeface="+mn-ea"/>
                        </a:rPr>
                        <a:t>・目的は「新サービスの創出」</a:t>
                      </a:r>
                      <a:r>
                        <a:rPr lang="ja-JP" altLang="en-US" sz="1050" kern="100" dirty="0">
                          <a:effectLst/>
                          <a:latin typeface="+mn-ea"/>
                          <a:ea typeface="+mn-ea"/>
                        </a:rPr>
                        <a:t>「付加価値向上」が多い。</a:t>
                      </a:r>
                      <a:endParaRPr lang="en-US" altLang="ja-JP" sz="1050" kern="100" dirty="0">
                        <a:effectLst/>
                        <a:latin typeface="+mn-ea"/>
                        <a:ea typeface="+mn-ea"/>
                      </a:endParaRPr>
                    </a:p>
                    <a:p>
                      <a:pPr marL="0" marR="0" lvl="0" indent="0" algn="l" defTabSz="963517" rtl="0" eaLnBrk="1" fontAlgn="auto" latinLnBrk="0" hangingPunct="1">
                        <a:lnSpc>
                          <a:spcPct val="100000"/>
                        </a:lnSpc>
                        <a:spcBef>
                          <a:spcPts val="0"/>
                        </a:spcBef>
                        <a:spcAft>
                          <a:spcPts val="0"/>
                        </a:spcAft>
                        <a:buClrTx/>
                        <a:buSzTx/>
                        <a:buFontTx/>
                        <a:buNone/>
                        <a:tabLst/>
                        <a:defRPr/>
                      </a:pPr>
                      <a:r>
                        <a:rPr lang="ja-JP" altLang="en-US" sz="1050" kern="100" dirty="0">
                          <a:effectLst/>
                          <a:latin typeface="+mn-ea"/>
                          <a:ea typeface="+mn-ea"/>
                        </a:rPr>
                        <a:t>・</a:t>
                      </a:r>
                      <a:r>
                        <a:rPr lang="ja-JP" sz="1050" kern="100" dirty="0">
                          <a:effectLst/>
                          <a:latin typeface="+mn-ea"/>
                          <a:ea typeface="+mn-ea"/>
                        </a:rPr>
                        <a:t>課題は「</a:t>
                      </a:r>
                      <a:r>
                        <a:rPr lang="en-US" sz="1050" kern="100" dirty="0">
                          <a:effectLst/>
                          <a:latin typeface="+mn-ea"/>
                          <a:ea typeface="+mn-ea"/>
                        </a:rPr>
                        <a:t>AI</a:t>
                      </a:r>
                      <a:r>
                        <a:rPr lang="ja-JP" sz="1050" kern="100" dirty="0">
                          <a:effectLst/>
                          <a:latin typeface="+mn-ea"/>
                          <a:ea typeface="+mn-ea"/>
                        </a:rPr>
                        <a:t>人材の確保」</a:t>
                      </a:r>
                      <a:r>
                        <a:rPr lang="ja-JP" altLang="en-US" sz="1050" kern="100" dirty="0">
                          <a:effectLst/>
                          <a:latin typeface="+mn-ea"/>
                          <a:ea typeface="+mn-ea"/>
                        </a:rPr>
                        <a:t>が最多。</a:t>
                      </a:r>
                      <a:endParaRPr lang="ja-JP" sz="1050" kern="100" dirty="0">
                        <a:effectLst/>
                        <a:latin typeface="+mn-ea"/>
                        <a:ea typeface="+mn-ea"/>
                      </a:endParaRPr>
                    </a:p>
                  </a:txBody>
                  <a:tcPr marL="72000" marR="72000" marT="72000" marB="72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E3B9"/>
                    </a:solidFill>
                  </a:tcPr>
                </a:tc>
                <a:tc>
                  <a:txBody>
                    <a:bodyPr/>
                    <a:lstStyle/>
                    <a:p>
                      <a:pPr marL="0" marR="0" lvl="0" indent="0" algn="l" defTabSz="963517" rtl="0" eaLnBrk="1" fontAlgn="auto" latinLnBrk="0" hangingPunct="1">
                        <a:lnSpc>
                          <a:spcPct val="100000"/>
                        </a:lnSpc>
                        <a:spcBef>
                          <a:spcPts val="0"/>
                        </a:spcBef>
                        <a:spcAft>
                          <a:spcPts val="0"/>
                        </a:spcAft>
                        <a:buClrTx/>
                        <a:buSzTx/>
                        <a:buFontTx/>
                        <a:buNone/>
                        <a:tabLst/>
                        <a:defRPr/>
                      </a:pPr>
                      <a:r>
                        <a:rPr kumimoji="1" lang="ja-JP" altLang="en-US" sz="1200" b="1" i="0" u="none" strike="noStrike" kern="100" cap="none" spc="0" normalizeH="0" baseline="0" noProof="0" dirty="0">
                          <a:ln>
                            <a:noFill/>
                          </a:ln>
                          <a:solidFill>
                            <a:srgbClr val="E26714"/>
                          </a:solidFill>
                          <a:effectLst/>
                          <a:uLnTx/>
                          <a:uFillTx/>
                          <a:latin typeface="+mn-lt"/>
                          <a:ea typeface="+mn-ea"/>
                          <a:cs typeface="+mn-cs"/>
                        </a:rPr>
                        <a:t>■取り組み状況</a:t>
                      </a:r>
                      <a:endParaRPr kumimoji="1" lang="en-US" altLang="ja-JP" sz="1200" b="1" i="0" u="none" strike="noStrike" kern="100" cap="none" spc="0" normalizeH="0" baseline="0" noProof="0" dirty="0">
                        <a:ln>
                          <a:noFill/>
                        </a:ln>
                        <a:solidFill>
                          <a:srgbClr val="E26714"/>
                        </a:solidFill>
                        <a:effectLst/>
                        <a:uLnTx/>
                        <a:uFillTx/>
                        <a:latin typeface="+mn-lt"/>
                        <a:ea typeface="+mn-ea"/>
                        <a:cs typeface="+mn-cs"/>
                      </a:endParaRPr>
                    </a:p>
                    <a:p>
                      <a:pPr marL="0" marR="0" lvl="0" indent="0" algn="l" defTabSz="963517" rtl="0" eaLnBrk="1" fontAlgn="auto" latinLnBrk="0" hangingPunct="1">
                        <a:lnSpc>
                          <a:spcPct val="100000"/>
                        </a:lnSpc>
                        <a:spcBef>
                          <a:spcPts val="0"/>
                        </a:spcBef>
                        <a:spcAft>
                          <a:spcPts val="0"/>
                        </a:spcAft>
                        <a:buClrTx/>
                        <a:buSzTx/>
                        <a:buFontTx/>
                        <a:buNone/>
                        <a:tabLst/>
                        <a:defRPr/>
                      </a:pPr>
                      <a:r>
                        <a:rPr lang="ja-JP" altLang="ja-JP" sz="1050" kern="100" dirty="0">
                          <a:effectLst/>
                          <a:latin typeface="+mn-ea"/>
                          <a:ea typeface="+mn-ea"/>
                        </a:rPr>
                        <a:t>・</a:t>
                      </a:r>
                      <a:r>
                        <a:rPr lang="en-US" altLang="ja-JP" sz="1050" kern="100" dirty="0">
                          <a:solidFill>
                            <a:schemeClr val="tx1"/>
                          </a:solidFill>
                          <a:effectLst/>
                          <a:latin typeface="+mn-ea"/>
                          <a:ea typeface="+mn-ea"/>
                        </a:rPr>
                        <a:t>DX</a:t>
                      </a:r>
                      <a:r>
                        <a:rPr lang="ja-JP" altLang="en-US" sz="1050" kern="100" dirty="0">
                          <a:solidFill>
                            <a:schemeClr val="tx1"/>
                          </a:solidFill>
                          <a:effectLst/>
                          <a:latin typeface="+mn-ea"/>
                          <a:ea typeface="+mn-ea"/>
                        </a:rPr>
                        <a:t>の取り組みは</a:t>
                      </a:r>
                      <a:r>
                        <a:rPr lang="ja-JP" altLang="ja-JP" sz="1050" kern="100" dirty="0">
                          <a:effectLst/>
                          <a:latin typeface="+mn-ea"/>
                          <a:ea typeface="+mn-ea"/>
                        </a:rPr>
                        <a:t>「わからない」が他の区分よりも少ないものの、「少ない」「全くない」が</a:t>
                      </a:r>
                      <a:r>
                        <a:rPr lang="en-US" altLang="ja-JP" sz="1050" kern="100" dirty="0">
                          <a:effectLst/>
                          <a:latin typeface="+mn-ea"/>
                          <a:ea typeface="+mn-ea"/>
                        </a:rPr>
                        <a:t>52.2</a:t>
                      </a:r>
                      <a:r>
                        <a:rPr lang="ja-JP" altLang="en-US" sz="1050" kern="100" dirty="0">
                          <a:effectLst/>
                          <a:latin typeface="+mn-ea"/>
                          <a:ea typeface="+mn-ea"/>
                        </a:rPr>
                        <a:t>％と</a:t>
                      </a:r>
                      <a:r>
                        <a:rPr lang="ja-JP" altLang="ja-JP" sz="1050" kern="100" dirty="0">
                          <a:effectLst/>
                          <a:latin typeface="+mn-ea"/>
                          <a:ea typeface="+mn-ea"/>
                        </a:rPr>
                        <a:t>多い</a:t>
                      </a:r>
                      <a:r>
                        <a:rPr lang="ja-JP" altLang="en-US" sz="1050" kern="100" dirty="0">
                          <a:effectLst/>
                          <a:latin typeface="+mn-ea"/>
                          <a:ea typeface="+mn-ea"/>
                        </a:rPr>
                        <a:t>。</a:t>
                      </a:r>
                      <a:endParaRPr lang="ja-JP" altLang="ja-JP" sz="1050" kern="100" dirty="0">
                        <a:effectLst/>
                        <a:latin typeface="+mn-ea"/>
                        <a:ea typeface="+mn-ea"/>
                        <a:cs typeface="Times New Roman" panose="02020603050405020304" pitchFamily="18" charset="0"/>
                      </a:endParaRPr>
                    </a:p>
                    <a:p>
                      <a:pPr marL="0" marR="0" lvl="0" indent="0" algn="l" defTabSz="963517" rtl="0" eaLnBrk="1" fontAlgn="auto" latinLnBrk="0" hangingPunct="1">
                        <a:lnSpc>
                          <a:spcPct val="100000"/>
                        </a:lnSpc>
                        <a:spcBef>
                          <a:spcPts val="0"/>
                        </a:spcBef>
                        <a:spcAft>
                          <a:spcPts val="0"/>
                        </a:spcAft>
                        <a:buClrTx/>
                        <a:buSzTx/>
                        <a:buFontTx/>
                        <a:buNone/>
                        <a:tabLst/>
                        <a:defRPr/>
                      </a:pPr>
                      <a:r>
                        <a:rPr kumimoji="1" lang="ja-JP" altLang="en-US" sz="1200" b="1" i="0" u="none" strike="noStrike" kern="100" cap="none" spc="0" normalizeH="0" baseline="0" noProof="0" dirty="0">
                          <a:ln>
                            <a:noFill/>
                          </a:ln>
                          <a:solidFill>
                            <a:srgbClr val="E26714"/>
                          </a:solidFill>
                          <a:effectLst/>
                          <a:uLnTx/>
                          <a:uFillTx/>
                          <a:latin typeface="+mn-lt"/>
                          <a:ea typeface="+mn-ea"/>
                          <a:cs typeface="+mn-cs"/>
                        </a:rPr>
                        <a:t>■目的と課題</a:t>
                      </a:r>
                      <a:endParaRPr kumimoji="1" lang="en-US" altLang="ja-JP" sz="1000" b="0" i="0" u="none" strike="noStrike" kern="100" cap="none" spc="0" normalizeH="0" baseline="0" noProof="0" dirty="0">
                        <a:ln>
                          <a:noFill/>
                        </a:ln>
                        <a:solidFill>
                          <a:srgbClr val="E26714"/>
                        </a:solidFill>
                        <a:effectLst/>
                        <a:uLnTx/>
                        <a:uFillTx/>
                        <a:latin typeface="+mn-lt"/>
                        <a:ea typeface="+mn-ea"/>
                        <a:cs typeface="+mn-cs"/>
                      </a:endParaRPr>
                    </a:p>
                    <a:p>
                      <a:pPr marL="0" marR="0" lvl="0" indent="0" algn="l" defTabSz="963517" rtl="0" eaLnBrk="1" fontAlgn="auto" latinLnBrk="0" hangingPunct="1">
                        <a:lnSpc>
                          <a:spcPct val="100000"/>
                        </a:lnSpc>
                        <a:spcBef>
                          <a:spcPts val="0"/>
                        </a:spcBef>
                        <a:spcAft>
                          <a:spcPts val="0"/>
                        </a:spcAft>
                        <a:buClrTx/>
                        <a:buSzTx/>
                        <a:buFontTx/>
                        <a:buNone/>
                        <a:tabLst/>
                        <a:defRPr/>
                      </a:pPr>
                      <a:r>
                        <a:rPr lang="ja-JP" altLang="en-US" sz="1050" kern="100" dirty="0">
                          <a:effectLst/>
                          <a:latin typeface="+mn-ea"/>
                          <a:ea typeface="+mn-ea"/>
                        </a:rPr>
                        <a:t>・</a:t>
                      </a:r>
                      <a:r>
                        <a:rPr lang="ja-JP" sz="1050" kern="100" dirty="0">
                          <a:effectLst/>
                          <a:latin typeface="+mn-ea"/>
                          <a:ea typeface="+mn-ea"/>
                        </a:rPr>
                        <a:t>目的は「新たな製品・サービスの創出」</a:t>
                      </a:r>
                      <a:r>
                        <a:rPr lang="ja-JP" altLang="en-US" sz="1050" kern="100" dirty="0">
                          <a:effectLst/>
                          <a:latin typeface="+mn-ea"/>
                          <a:ea typeface="+mn-ea"/>
                        </a:rPr>
                        <a:t>が最多。</a:t>
                      </a:r>
                      <a:endParaRPr lang="en-US" altLang="ja-JP" sz="1050" kern="100" dirty="0">
                        <a:effectLst/>
                        <a:latin typeface="+mn-ea"/>
                        <a:ea typeface="+mn-ea"/>
                      </a:endParaRPr>
                    </a:p>
                    <a:p>
                      <a:pPr>
                        <a:spcBef>
                          <a:spcPts val="0"/>
                        </a:spcBef>
                        <a:spcAft>
                          <a:spcPts val="0"/>
                        </a:spcAft>
                      </a:pPr>
                      <a:r>
                        <a:rPr lang="ja-JP" altLang="en-US" sz="1050" kern="100" dirty="0">
                          <a:effectLst/>
                          <a:latin typeface="+mn-ea"/>
                          <a:ea typeface="+mn-ea"/>
                        </a:rPr>
                        <a:t>・</a:t>
                      </a:r>
                      <a:r>
                        <a:rPr lang="ja-JP" sz="1050" kern="100" dirty="0">
                          <a:effectLst/>
                          <a:latin typeface="+mn-ea"/>
                          <a:ea typeface="+mn-ea"/>
                        </a:rPr>
                        <a:t>課題は「デジタル技術やデータ活用に精通した人材の育成・確保」「事業部門における</a:t>
                      </a:r>
                      <a:r>
                        <a:rPr lang="en-US" sz="1050" kern="100" dirty="0">
                          <a:effectLst/>
                          <a:latin typeface="+mn-ea"/>
                          <a:ea typeface="+mn-ea"/>
                        </a:rPr>
                        <a:t>DX</a:t>
                      </a:r>
                      <a:r>
                        <a:rPr lang="ja-JP" sz="1050" kern="100" dirty="0">
                          <a:effectLst/>
                          <a:latin typeface="+mn-ea"/>
                          <a:ea typeface="+mn-ea"/>
                        </a:rPr>
                        <a:t>を担う人材の育成・確保」</a:t>
                      </a:r>
                      <a:r>
                        <a:rPr lang="ja-JP" altLang="en-US" sz="1050" kern="100" dirty="0">
                          <a:effectLst/>
                          <a:latin typeface="+mn-ea"/>
                          <a:ea typeface="+mn-ea"/>
                        </a:rPr>
                        <a:t>が多い。</a:t>
                      </a:r>
                      <a:endParaRPr lang="ja-JP" sz="1050" kern="100" dirty="0">
                        <a:effectLst/>
                        <a:latin typeface="+mn-ea"/>
                        <a:ea typeface="+mn-ea"/>
                      </a:endParaRPr>
                    </a:p>
                  </a:txBody>
                  <a:tcPr marL="72000" marR="72000" marT="72000" marB="72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BE2D1"/>
                    </a:solidFill>
                  </a:tcPr>
                </a:tc>
                <a:extLst>
                  <a:ext uri="{0D108BD9-81ED-4DB2-BD59-A6C34878D82A}">
                    <a16:rowId xmlns:a16="http://schemas.microsoft.com/office/drawing/2014/main" val="3686873255"/>
                  </a:ext>
                </a:extLst>
              </a:tr>
            </a:tbl>
          </a:graphicData>
        </a:graphic>
      </p:graphicFrame>
      <p:sp>
        <p:nvSpPr>
          <p:cNvPr id="9" name="Rectangle 7">
            <a:extLst>
              <a:ext uri="{FF2B5EF4-FFF2-40B4-BE49-F238E27FC236}">
                <a16:creationId xmlns:a16="http://schemas.microsoft.com/office/drawing/2014/main" id="{C2C2563C-5F01-4C4B-94E5-694FFCD80D00}"/>
              </a:ext>
            </a:extLst>
          </p:cNvPr>
          <p:cNvSpPr txBox="1">
            <a:spLocks noChangeArrowheads="1"/>
          </p:cNvSpPr>
          <p:nvPr/>
        </p:nvSpPr>
        <p:spPr>
          <a:xfrm>
            <a:off x="9905620" y="6994210"/>
            <a:ext cx="493200" cy="232475"/>
          </a:xfrm>
          <a:prstGeom prst="rect">
            <a:avLst/>
          </a:prstGeom>
          <a:ln/>
        </p:spPr>
        <p:txBody>
          <a:bodyPr/>
          <a:lstStyle>
            <a:defPPr>
              <a:defRPr lang="ja-JP"/>
            </a:defPPr>
            <a:lvl1pPr marL="0" algn="ctr" defTabSz="971913" rtl="0" eaLnBrk="1" latinLnBrk="0" hangingPunct="1">
              <a:defRPr kumimoji="1" sz="1053" kern="1200">
                <a:solidFill>
                  <a:schemeClr val="tx1"/>
                </a:solidFill>
                <a:latin typeface="Meiryo UI" panose="020B0604030504040204" pitchFamily="50" charset="-128"/>
                <a:ea typeface="Meiryo UI" panose="020B0604030504040204" pitchFamily="50" charset="-128"/>
                <a:cs typeface="+mn-cs"/>
              </a:defRPr>
            </a:lvl1pPr>
            <a:lvl2pPr marL="485957" algn="l" defTabSz="971913" rtl="0" eaLnBrk="1" latinLnBrk="0" hangingPunct="1">
              <a:defRPr kumimoji="1" sz="1914" kern="1200">
                <a:solidFill>
                  <a:schemeClr val="tx1"/>
                </a:solidFill>
                <a:latin typeface="+mn-lt"/>
                <a:ea typeface="+mn-ea"/>
                <a:cs typeface="+mn-cs"/>
              </a:defRPr>
            </a:lvl2pPr>
            <a:lvl3pPr marL="971913" algn="l" defTabSz="971913" rtl="0" eaLnBrk="1" latinLnBrk="0" hangingPunct="1">
              <a:defRPr kumimoji="1" sz="1914" kern="1200">
                <a:solidFill>
                  <a:schemeClr val="tx1"/>
                </a:solidFill>
                <a:latin typeface="+mn-lt"/>
                <a:ea typeface="+mn-ea"/>
                <a:cs typeface="+mn-cs"/>
              </a:defRPr>
            </a:lvl3pPr>
            <a:lvl4pPr marL="1457871" algn="l" defTabSz="971913" rtl="0" eaLnBrk="1" latinLnBrk="0" hangingPunct="1">
              <a:defRPr kumimoji="1" sz="1914" kern="1200">
                <a:solidFill>
                  <a:schemeClr val="tx1"/>
                </a:solidFill>
                <a:latin typeface="+mn-lt"/>
                <a:ea typeface="+mn-ea"/>
                <a:cs typeface="+mn-cs"/>
              </a:defRPr>
            </a:lvl4pPr>
            <a:lvl5pPr marL="1943828" algn="l" defTabSz="971913" rtl="0" eaLnBrk="1" latinLnBrk="0" hangingPunct="1">
              <a:defRPr kumimoji="1" sz="1914" kern="1200">
                <a:solidFill>
                  <a:schemeClr val="tx1"/>
                </a:solidFill>
                <a:latin typeface="+mn-lt"/>
                <a:ea typeface="+mn-ea"/>
                <a:cs typeface="+mn-cs"/>
              </a:defRPr>
            </a:lvl5pPr>
            <a:lvl6pPr marL="2429784" algn="l" defTabSz="971913" rtl="0" eaLnBrk="1" latinLnBrk="0" hangingPunct="1">
              <a:defRPr kumimoji="1" sz="1914" kern="1200">
                <a:solidFill>
                  <a:schemeClr val="tx1"/>
                </a:solidFill>
                <a:latin typeface="+mn-lt"/>
                <a:ea typeface="+mn-ea"/>
                <a:cs typeface="+mn-cs"/>
              </a:defRPr>
            </a:lvl6pPr>
            <a:lvl7pPr marL="2915741" algn="l" defTabSz="971913" rtl="0" eaLnBrk="1" latinLnBrk="0" hangingPunct="1">
              <a:defRPr kumimoji="1" sz="1914" kern="1200">
                <a:solidFill>
                  <a:schemeClr val="tx1"/>
                </a:solidFill>
                <a:latin typeface="+mn-lt"/>
                <a:ea typeface="+mn-ea"/>
                <a:cs typeface="+mn-cs"/>
              </a:defRPr>
            </a:lvl7pPr>
            <a:lvl8pPr marL="3401698" algn="l" defTabSz="971913" rtl="0" eaLnBrk="1" latinLnBrk="0" hangingPunct="1">
              <a:defRPr kumimoji="1" sz="1914" kern="1200">
                <a:solidFill>
                  <a:schemeClr val="tx1"/>
                </a:solidFill>
                <a:latin typeface="+mn-lt"/>
                <a:ea typeface="+mn-ea"/>
                <a:cs typeface="+mn-cs"/>
              </a:defRPr>
            </a:lvl8pPr>
            <a:lvl9pPr marL="3887655" algn="l" defTabSz="971913" rtl="0" eaLnBrk="1" latinLnBrk="0" hangingPunct="1">
              <a:defRPr kumimoji="1" sz="1914" kern="1200">
                <a:solidFill>
                  <a:schemeClr val="tx1"/>
                </a:solidFill>
                <a:latin typeface="+mn-lt"/>
                <a:ea typeface="+mn-ea"/>
                <a:cs typeface="+mn-cs"/>
              </a:defRPr>
            </a:lvl9pPr>
          </a:lstStyle>
          <a:p>
            <a:fld id="{DBFB1F43-6F2E-4538-AABB-23AEDF146290}" type="slidenum">
              <a:rPr lang="ja-JP" altLang="en-US" smtClean="0"/>
              <a:pPr/>
              <a:t>298</a:t>
            </a:fld>
            <a:endParaRPr lang="ja-JP" altLang="en-US" dirty="0"/>
          </a:p>
        </p:txBody>
      </p:sp>
    </p:spTree>
    <p:extLst>
      <p:ext uri="{BB962C8B-B14F-4D97-AF65-F5344CB8AC3E}">
        <p14:creationId xmlns:p14="http://schemas.microsoft.com/office/powerpoint/2010/main" val="2156216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p:cNvSpPr txBox="1"/>
          <p:nvPr/>
        </p:nvSpPr>
        <p:spPr>
          <a:xfrm>
            <a:off x="1691308" y="521792"/>
            <a:ext cx="7056784" cy="6525504"/>
          </a:xfrm>
          <a:prstGeom prst="rect">
            <a:avLst/>
          </a:prstGeom>
          <a:noFill/>
        </p:spPr>
        <p:txBody>
          <a:bodyPr vert="horz" wrap="square" lIns="0" tIns="13335" rIns="0" bIns="0" rtlCol="0">
            <a:spAutoFit/>
          </a:bodyPr>
          <a:lstStyle/>
          <a:p>
            <a:pPr marL="12700">
              <a:lnSpc>
                <a:spcPct val="100000"/>
              </a:lnSpc>
              <a:spcBef>
                <a:spcPts val="105"/>
              </a:spcBef>
            </a:pPr>
            <a:r>
              <a:rPr sz="1400" dirty="0">
                <a:latin typeface="Microsoft JhengHei"/>
                <a:cs typeface="Microsoft JhengHei"/>
              </a:rPr>
              <a:t>＜目次＞</a:t>
            </a:r>
            <a:endParaRPr lang="en-US" sz="1400" dirty="0">
              <a:latin typeface="Microsoft JhengHei"/>
              <a:cs typeface="Microsoft JhengHei"/>
            </a:endParaRPr>
          </a:p>
          <a:p>
            <a:pPr marL="12700">
              <a:spcBef>
                <a:spcPts val="105"/>
              </a:spcBef>
            </a:pPr>
            <a:r>
              <a:rPr lang="ja-JP" altLang="en-US" sz="1400" dirty="0">
                <a:latin typeface="Microsoft JhengHei"/>
                <a:cs typeface="Microsoft JhengHei"/>
              </a:rPr>
              <a:t>■調査の概要･･････････････････････････････････････････････････････････････</a:t>
            </a:r>
            <a:r>
              <a:rPr lang="ja-JP" altLang="en-US" sz="1400" dirty="0">
                <a:latin typeface="+mj-lt"/>
                <a:cs typeface="Microsoft JhengHei"/>
              </a:rPr>
              <a:t>･  </a:t>
            </a:r>
            <a:r>
              <a:rPr lang="en-US" altLang="ja-JP" sz="1200" spc="-35" dirty="0">
                <a:latin typeface="Microsoft YaHei"/>
                <a:cs typeface="Microsoft YaHei"/>
              </a:rPr>
              <a:t>4</a:t>
            </a:r>
            <a:endParaRPr lang="ja-JP" altLang="en-US" sz="1200" dirty="0">
              <a:latin typeface="Microsoft YaHei"/>
              <a:cs typeface="Microsoft YaHei"/>
            </a:endParaRPr>
          </a:p>
          <a:p>
            <a:pPr marL="12700">
              <a:lnSpc>
                <a:spcPct val="100000"/>
              </a:lnSpc>
              <a:spcBef>
                <a:spcPts val="105"/>
              </a:spcBef>
            </a:pPr>
            <a:endParaRPr lang="en-US" altLang="ja-JP" sz="1200" dirty="0">
              <a:latin typeface="+mj-lt"/>
              <a:cs typeface="Microsoft JhengHei"/>
            </a:endParaRPr>
          </a:p>
          <a:p>
            <a:pPr marL="12700">
              <a:lnSpc>
                <a:spcPct val="100000"/>
              </a:lnSpc>
              <a:spcBef>
                <a:spcPts val="5"/>
              </a:spcBef>
            </a:pPr>
            <a:r>
              <a:rPr lang="ja-JP" altLang="en-US" sz="1400" dirty="0">
                <a:latin typeface="Microsoft JhengHei"/>
                <a:cs typeface="Microsoft JhengHei"/>
              </a:rPr>
              <a:t>■調査結果････････････････････････････････････････････････････････････・・･･･</a:t>
            </a:r>
            <a:r>
              <a:rPr lang="ja-JP" altLang="en-US" sz="800" dirty="0">
                <a:latin typeface="Microsoft JhengHei"/>
                <a:cs typeface="Microsoft JhengHei"/>
              </a:rPr>
              <a:t> </a:t>
            </a:r>
            <a:r>
              <a:rPr lang="en-US" altLang="ja-JP" sz="1200" spc="-35" dirty="0">
                <a:latin typeface="Microsoft YaHei"/>
                <a:cs typeface="Microsoft YaHei"/>
              </a:rPr>
              <a:t>12</a:t>
            </a:r>
            <a:endParaRPr lang="ja-JP" altLang="en-US" sz="1200" dirty="0">
              <a:latin typeface="Microsoft YaHei"/>
              <a:cs typeface="Microsoft YaHei"/>
            </a:endParaRPr>
          </a:p>
          <a:p>
            <a:pPr marL="12700">
              <a:lnSpc>
                <a:spcPct val="100000"/>
              </a:lnSpc>
              <a:spcBef>
                <a:spcPts val="5"/>
              </a:spcBef>
            </a:pPr>
            <a:r>
              <a:rPr sz="1200" spc="-15" dirty="0">
                <a:latin typeface="Microsoft YaHei"/>
                <a:cs typeface="Microsoft YaHei"/>
              </a:rPr>
              <a:t>1.</a:t>
            </a:r>
            <a:r>
              <a:rPr sz="1200" spc="-35" dirty="0">
                <a:latin typeface="Microsoft YaHei"/>
                <a:cs typeface="Microsoft YaHei"/>
              </a:rPr>
              <a:t> </a:t>
            </a:r>
            <a:r>
              <a:rPr sz="1200" dirty="0">
                <a:latin typeface="Microsoft JhengHei"/>
                <a:cs typeface="Microsoft JhengHei"/>
              </a:rPr>
              <a:t>企業活動の状況</a:t>
            </a:r>
            <a:r>
              <a:rPr sz="1200" spc="40" dirty="0">
                <a:latin typeface="Microsoft JhengHei"/>
                <a:cs typeface="Microsoft JhengHei"/>
              </a:rPr>
              <a:t> </a:t>
            </a:r>
            <a:r>
              <a:rPr sz="1200" dirty="0">
                <a:latin typeface="Microsoft JhengHei"/>
                <a:cs typeface="Microsoft JhengHei"/>
              </a:rPr>
              <a:t>･･･････････････････････････････････････････････････････････････････････</a:t>
            </a:r>
            <a:r>
              <a:rPr sz="1200" spc="10" dirty="0">
                <a:latin typeface="Microsoft JhengHei"/>
                <a:cs typeface="Microsoft JhengHei"/>
              </a:rPr>
              <a:t> </a:t>
            </a:r>
            <a:r>
              <a:rPr sz="1200" spc="-35" dirty="0">
                <a:latin typeface="Microsoft YaHei"/>
                <a:cs typeface="Microsoft YaHei"/>
              </a:rPr>
              <a:t>1</a:t>
            </a:r>
            <a:r>
              <a:rPr lang="en-US" altLang="ja-JP" sz="1200" spc="-35" dirty="0">
                <a:latin typeface="Microsoft YaHei"/>
                <a:cs typeface="Microsoft YaHei"/>
              </a:rPr>
              <a:t>4</a:t>
            </a:r>
            <a:endParaRPr sz="1200" dirty="0">
              <a:latin typeface="Microsoft YaHei"/>
              <a:cs typeface="Microsoft YaHei"/>
            </a:endParaRPr>
          </a:p>
          <a:p>
            <a:pPr marL="375285">
              <a:lnSpc>
                <a:spcPct val="100000"/>
              </a:lnSpc>
              <a:tabLst>
                <a:tab pos="727075" algn="l"/>
              </a:tabLst>
            </a:pPr>
            <a:r>
              <a:rPr sz="900" spc="-55" dirty="0">
                <a:latin typeface="Microsoft YaHei"/>
                <a:cs typeface="Microsoft YaHei"/>
              </a:rPr>
              <a:t>Q2	</a:t>
            </a:r>
            <a:r>
              <a:rPr lang="ja-JP" altLang="en-US" sz="900" spc="-55" dirty="0">
                <a:latin typeface="Microsoft YaHei"/>
                <a:cs typeface="Microsoft YaHei"/>
              </a:rPr>
              <a:t>組込み</a:t>
            </a:r>
            <a:r>
              <a:rPr lang="en-US" altLang="ja-JP" sz="900" spc="-55" dirty="0">
                <a:latin typeface="Microsoft YaHei"/>
                <a:cs typeface="Microsoft YaHei"/>
              </a:rPr>
              <a:t>/IoT</a:t>
            </a:r>
            <a:r>
              <a:rPr lang="ja-JP" altLang="en-US" sz="900" spc="-55" dirty="0">
                <a:latin typeface="Microsoft YaHei"/>
                <a:cs typeface="Microsoft YaHei"/>
              </a:rPr>
              <a:t>産業における主な位置づけ</a:t>
            </a:r>
            <a:endParaRPr lang="en-US" altLang="ja-JP" sz="900" spc="-55" dirty="0">
              <a:latin typeface="Microsoft YaHei"/>
              <a:cs typeface="Microsoft YaHei"/>
            </a:endParaRPr>
          </a:p>
          <a:p>
            <a:pPr marL="375285">
              <a:tabLst>
                <a:tab pos="727075" algn="l"/>
              </a:tabLst>
            </a:pPr>
            <a:r>
              <a:rPr lang="en-US" altLang="ja-JP" sz="900" spc="-55" dirty="0">
                <a:latin typeface="Microsoft YaHei"/>
                <a:cs typeface="Microsoft YaHei"/>
              </a:rPr>
              <a:t>Q3	</a:t>
            </a:r>
            <a:r>
              <a:rPr lang="ja-JP" altLang="en-US" sz="900" spc="-55" dirty="0">
                <a:latin typeface="Microsoft YaHei"/>
                <a:cs typeface="Microsoft YaHei"/>
              </a:rPr>
              <a:t>組織の概要</a:t>
            </a:r>
            <a:endParaRPr lang="en-US" altLang="ja-JP" sz="900" spc="-55" dirty="0">
              <a:latin typeface="Microsoft YaHei"/>
              <a:cs typeface="Microsoft YaHei"/>
            </a:endParaRPr>
          </a:p>
          <a:p>
            <a:pPr marL="375285">
              <a:tabLst>
                <a:tab pos="727075" algn="l"/>
              </a:tabLst>
            </a:pPr>
            <a:r>
              <a:rPr lang="en-US" altLang="ja-JP" sz="900" spc="-55" dirty="0">
                <a:latin typeface="Microsoft YaHei"/>
                <a:cs typeface="Microsoft JhengHei"/>
              </a:rPr>
              <a:t>Q4</a:t>
            </a:r>
            <a:r>
              <a:rPr lang="ja-JP" altLang="en-US" sz="900" spc="-55" dirty="0">
                <a:latin typeface="Microsoft YaHei"/>
                <a:cs typeface="Microsoft JhengHei"/>
              </a:rPr>
              <a:t>　　　全開発費の内訳、組込み</a:t>
            </a:r>
            <a:r>
              <a:rPr lang="en-US" altLang="ja-JP" sz="900" spc="-55" dirty="0">
                <a:latin typeface="Microsoft YaHei"/>
                <a:cs typeface="Microsoft JhengHei"/>
              </a:rPr>
              <a:t>/IoT</a:t>
            </a:r>
            <a:r>
              <a:rPr lang="ja-JP" altLang="en-US" sz="900" spc="-55" dirty="0">
                <a:latin typeface="Microsoft YaHei"/>
                <a:cs typeface="Microsoft JhengHei"/>
              </a:rPr>
              <a:t>に関するソフトウェア開発費の内訳</a:t>
            </a:r>
            <a:endParaRPr sz="900" dirty="0">
              <a:latin typeface="Microsoft JhengHei"/>
              <a:cs typeface="Microsoft JhengHei"/>
            </a:endParaRPr>
          </a:p>
          <a:p>
            <a:pPr marL="375285">
              <a:lnSpc>
                <a:spcPts val="1070"/>
              </a:lnSpc>
              <a:tabLst>
                <a:tab pos="727075" algn="l"/>
              </a:tabLst>
            </a:pPr>
            <a:r>
              <a:rPr sz="900" spc="-55" dirty="0">
                <a:latin typeface="Microsoft YaHei"/>
                <a:cs typeface="Microsoft YaHei"/>
              </a:rPr>
              <a:t>Q</a:t>
            </a:r>
            <a:r>
              <a:rPr lang="en-US" altLang="ja-JP" sz="900" spc="-55" dirty="0">
                <a:latin typeface="Microsoft YaHei"/>
                <a:cs typeface="Microsoft YaHei"/>
              </a:rPr>
              <a:t>5</a:t>
            </a:r>
            <a:r>
              <a:rPr sz="900" spc="-55" dirty="0">
                <a:latin typeface="Microsoft YaHei"/>
                <a:cs typeface="Microsoft YaHei"/>
              </a:rPr>
              <a:t>	</a:t>
            </a:r>
            <a:r>
              <a:rPr lang="ja-JP" altLang="en-US" sz="900" spc="-55" dirty="0">
                <a:latin typeface="Microsoft YaHei"/>
                <a:cs typeface="Microsoft YaHei"/>
              </a:rPr>
              <a:t>主要な事業内容</a:t>
            </a:r>
            <a:r>
              <a:rPr lang="en-US" altLang="ja-JP" sz="900" spc="-55" dirty="0">
                <a:latin typeface="Microsoft YaHei"/>
                <a:cs typeface="Microsoft YaHei"/>
              </a:rPr>
              <a:t>(</a:t>
            </a:r>
            <a:r>
              <a:rPr lang="ja-JP" altLang="en-US" sz="900" spc="-55" dirty="0">
                <a:latin typeface="Microsoft YaHei"/>
                <a:cs typeface="Microsoft YaHei"/>
              </a:rPr>
              <a:t>事業のカテゴリ</a:t>
            </a:r>
            <a:r>
              <a:rPr lang="en-US" altLang="ja-JP" sz="900" spc="-55" dirty="0">
                <a:latin typeface="Microsoft YaHei"/>
                <a:cs typeface="Microsoft YaHei"/>
              </a:rPr>
              <a:t>)</a:t>
            </a:r>
            <a:endParaRPr sz="900" dirty="0">
              <a:latin typeface="Microsoft JhengHei"/>
              <a:cs typeface="Microsoft JhengHei"/>
            </a:endParaRPr>
          </a:p>
          <a:p>
            <a:pPr marL="12700">
              <a:lnSpc>
                <a:spcPts val="1430"/>
              </a:lnSpc>
            </a:pPr>
            <a:r>
              <a:rPr sz="1200" spc="-15" dirty="0">
                <a:latin typeface="Microsoft YaHei"/>
                <a:cs typeface="Microsoft YaHei"/>
              </a:rPr>
              <a:t>2.</a:t>
            </a:r>
            <a:r>
              <a:rPr sz="1200" spc="-35" dirty="0">
                <a:latin typeface="Microsoft YaHei"/>
                <a:cs typeface="Microsoft YaHei"/>
              </a:rPr>
              <a:t> </a:t>
            </a:r>
            <a:r>
              <a:rPr sz="1200" dirty="0">
                <a:latin typeface="Microsoft JhengHei"/>
                <a:cs typeface="Microsoft JhengHei"/>
              </a:rPr>
              <a:t>事業環境の変化</a:t>
            </a:r>
            <a:r>
              <a:rPr sz="1200" spc="40" dirty="0">
                <a:latin typeface="Microsoft JhengHei"/>
                <a:cs typeface="Microsoft JhengHei"/>
              </a:rPr>
              <a:t> </a:t>
            </a:r>
            <a:r>
              <a:rPr sz="1200" dirty="0">
                <a:latin typeface="Microsoft JhengHei"/>
                <a:cs typeface="Microsoft JhengHei"/>
              </a:rPr>
              <a:t>･･･････････････････････････････････････････････････････････････････････</a:t>
            </a:r>
            <a:r>
              <a:rPr sz="1200" spc="10" dirty="0">
                <a:latin typeface="Microsoft JhengHei"/>
                <a:cs typeface="Microsoft JhengHei"/>
              </a:rPr>
              <a:t> </a:t>
            </a:r>
            <a:r>
              <a:rPr lang="en-US" sz="1200" spc="10" dirty="0">
                <a:latin typeface="Microsoft JhengHei"/>
                <a:cs typeface="Microsoft JhengHei"/>
              </a:rPr>
              <a:t>4</a:t>
            </a:r>
            <a:r>
              <a:rPr lang="en-US" altLang="ja-JP" sz="1200" spc="10" dirty="0">
                <a:latin typeface="Microsoft JhengHei"/>
                <a:cs typeface="Microsoft JhengHei"/>
              </a:rPr>
              <a:t>1</a:t>
            </a:r>
            <a:endParaRPr sz="1200" dirty="0">
              <a:latin typeface="Microsoft YaHei"/>
              <a:cs typeface="Microsoft YaHei"/>
            </a:endParaRPr>
          </a:p>
          <a:p>
            <a:pPr marL="375285">
              <a:lnSpc>
                <a:spcPct val="100000"/>
              </a:lnSpc>
              <a:spcBef>
                <a:spcPts val="25"/>
              </a:spcBef>
              <a:tabLst>
                <a:tab pos="727075" algn="l"/>
              </a:tabLst>
            </a:pPr>
            <a:r>
              <a:rPr sz="900" spc="-55" dirty="0">
                <a:latin typeface="Microsoft YaHei"/>
                <a:cs typeface="Microsoft YaHei"/>
              </a:rPr>
              <a:t>Q</a:t>
            </a:r>
            <a:r>
              <a:rPr lang="en-US" sz="900" spc="-55" dirty="0">
                <a:latin typeface="Microsoft YaHei"/>
                <a:cs typeface="Microsoft YaHei"/>
              </a:rPr>
              <a:t>6</a:t>
            </a:r>
            <a:r>
              <a:rPr sz="900" spc="-55" dirty="0">
                <a:latin typeface="Microsoft YaHei"/>
                <a:cs typeface="Microsoft YaHei"/>
              </a:rPr>
              <a:t>	</a:t>
            </a:r>
            <a:r>
              <a:rPr lang="ja-JP" altLang="en-US" sz="900" spc="-55" dirty="0">
                <a:latin typeface="Microsoft JhengHei"/>
                <a:cs typeface="Microsoft JhengHei"/>
              </a:rPr>
              <a:t>事業環境の変化の影響</a:t>
            </a:r>
            <a:endParaRPr sz="900" dirty="0">
              <a:latin typeface="Microsoft JhengHei"/>
              <a:cs typeface="Microsoft JhengHei"/>
            </a:endParaRPr>
          </a:p>
          <a:p>
            <a:pPr marL="375285">
              <a:lnSpc>
                <a:spcPct val="100000"/>
              </a:lnSpc>
              <a:tabLst>
                <a:tab pos="727075" algn="l"/>
              </a:tabLst>
            </a:pPr>
            <a:r>
              <a:rPr sz="900" spc="-55" dirty="0">
                <a:latin typeface="Microsoft YaHei"/>
                <a:cs typeface="Microsoft YaHei"/>
              </a:rPr>
              <a:t>Q</a:t>
            </a:r>
            <a:r>
              <a:rPr lang="en-US" sz="900" spc="-55" dirty="0">
                <a:latin typeface="Microsoft YaHei"/>
                <a:cs typeface="Microsoft YaHei"/>
              </a:rPr>
              <a:t>7</a:t>
            </a:r>
            <a:r>
              <a:rPr sz="900" spc="-55" dirty="0">
                <a:latin typeface="Microsoft YaHei"/>
                <a:cs typeface="Microsoft YaHei"/>
              </a:rPr>
              <a:t>	</a:t>
            </a:r>
            <a:r>
              <a:rPr lang="ja-JP" altLang="en-US" sz="900" spc="-55" dirty="0">
                <a:latin typeface="Microsoft YaHei"/>
                <a:cs typeface="Microsoft YaHei"/>
              </a:rPr>
              <a:t>事業環境の変化が売上・利益に及ぼす影響</a:t>
            </a:r>
            <a:endParaRPr sz="900" dirty="0">
              <a:latin typeface="Microsoft JhengHei"/>
              <a:cs typeface="Microsoft JhengHei"/>
            </a:endParaRPr>
          </a:p>
          <a:p>
            <a:pPr marL="12700">
              <a:lnSpc>
                <a:spcPts val="1430"/>
              </a:lnSpc>
            </a:pPr>
            <a:r>
              <a:rPr sz="1200" spc="-15" dirty="0">
                <a:latin typeface="Microsoft YaHei"/>
                <a:cs typeface="Microsoft YaHei"/>
              </a:rPr>
              <a:t>3.</a:t>
            </a:r>
            <a:r>
              <a:rPr sz="1200" spc="-35" dirty="0">
                <a:latin typeface="Microsoft YaHei"/>
                <a:cs typeface="Microsoft YaHei"/>
              </a:rPr>
              <a:t> </a:t>
            </a:r>
            <a:r>
              <a:rPr sz="1200" dirty="0">
                <a:latin typeface="Microsoft JhengHei"/>
                <a:cs typeface="Microsoft JhengHei"/>
              </a:rPr>
              <a:t>新技術へ向けた変革</a:t>
            </a:r>
            <a:r>
              <a:rPr sz="1200" spc="40" dirty="0">
                <a:latin typeface="Microsoft JhengHei"/>
                <a:cs typeface="Microsoft JhengHei"/>
              </a:rPr>
              <a:t> </a:t>
            </a:r>
            <a:r>
              <a:rPr sz="1200" dirty="0">
                <a:latin typeface="Microsoft JhengHei"/>
                <a:cs typeface="Microsoft JhengHei"/>
              </a:rPr>
              <a:t>･･････････････････････････････････････････････････････････････････</a:t>
            </a:r>
            <a:r>
              <a:rPr lang="ja-JP" altLang="en-US" sz="1200" dirty="0">
                <a:latin typeface="Microsoft JhengHei"/>
                <a:cs typeface="Microsoft JhengHei"/>
              </a:rPr>
              <a:t>･</a:t>
            </a:r>
            <a:r>
              <a:rPr sz="1200" dirty="0">
                <a:latin typeface="Microsoft JhengHei"/>
                <a:cs typeface="Microsoft JhengHei"/>
              </a:rPr>
              <a:t>･</a:t>
            </a:r>
            <a:r>
              <a:rPr sz="1200" spc="10" dirty="0">
                <a:latin typeface="Microsoft JhengHei"/>
                <a:cs typeface="Microsoft JhengHei"/>
              </a:rPr>
              <a:t> </a:t>
            </a:r>
            <a:r>
              <a:rPr lang="en-US" altLang="ja-JP" sz="1200" spc="10" dirty="0">
                <a:latin typeface="Microsoft JhengHei"/>
                <a:cs typeface="Microsoft JhengHei"/>
              </a:rPr>
              <a:t>60</a:t>
            </a:r>
            <a:endParaRPr sz="1200" dirty="0">
              <a:latin typeface="Microsoft YaHei"/>
              <a:cs typeface="Microsoft YaHei"/>
            </a:endParaRPr>
          </a:p>
          <a:p>
            <a:pPr marL="375285">
              <a:lnSpc>
                <a:spcPct val="100000"/>
              </a:lnSpc>
              <a:spcBef>
                <a:spcPts val="25"/>
              </a:spcBef>
              <a:tabLst>
                <a:tab pos="727075" algn="l"/>
              </a:tabLst>
            </a:pPr>
            <a:r>
              <a:rPr sz="900" spc="-55" dirty="0">
                <a:latin typeface="Microsoft YaHei"/>
                <a:cs typeface="Microsoft YaHei"/>
              </a:rPr>
              <a:t>Q</a:t>
            </a:r>
            <a:r>
              <a:rPr lang="en-US" altLang="ja-JP" sz="900" spc="-55" dirty="0">
                <a:latin typeface="Microsoft YaHei"/>
                <a:cs typeface="Microsoft YaHei"/>
              </a:rPr>
              <a:t>8</a:t>
            </a:r>
            <a:r>
              <a:rPr sz="900" spc="-55" dirty="0">
                <a:latin typeface="Microsoft YaHei"/>
                <a:cs typeface="Microsoft YaHei"/>
              </a:rPr>
              <a:t>	</a:t>
            </a:r>
            <a:r>
              <a:rPr sz="900" dirty="0">
                <a:latin typeface="Microsoft JhengHei"/>
                <a:cs typeface="Microsoft JhengHei"/>
              </a:rPr>
              <a:t>システムに関わる要件の変化</a:t>
            </a:r>
          </a:p>
          <a:p>
            <a:pPr marL="375285">
              <a:lnSpc>
                <a:spcPct val="100000"/>
              </a:lnSpc>
              <a:tabLst>
                <a:tab pos="727075" algn="l"/>
              </a:tabLst>
            </a:pPr>
            <a:r>
              <a:rPr sz="900" spc="-45" dirty="0">
                <a:latin typeface="Microsoft YaHei"/>
                <a:cs typeface="Microsoft YaHei"/>
              </a:rPr>
              <a:t>Q</a:t>
            </a:r>
            <a:r>
              <a:rPr lang="en-US" altLang="ja-JP" sz="900" spc="-45" dirty="0">
                <a:latin typeface="Microsoft YaHei"/>
                <a:cs typeface="Microsoft YaHei"/>
              </a:rPr>
              <a:t>9</a:t>
            </a:r>
            <a:r>
              <a:rPr sz="900" spc="-45" dirty="0">
                <a:latin typeface="Microsoft YaHei"/>
                <a:cs typeface="Microsoft YaHei"/>
              </a:rPr>
              <a:t>	</a:t>
            </a:r>
            <a:r>
              <a:rPr sz="900" dirty="0">
                <a:latin typeface="Microsoft JhengHei"/>
                <a:cs typeface="Microsoft JhengHei"/>
              </a:rPr>
              <a:t>システムに関わる要件の変化への対応</a:t>
            </a:r>
            <a:endParaRPr lang="en-US" sz="900" dirty="0">
              <a:latin typeface="Microsoft JhengHei"/>
              <a:cs typeface="Microsoft JhengHei"/>
            </a:endParaRPr>
          </a:p>
          <a:p>
            <a:pPr marL="375285">
              <a:lnSpc>
                <a:spcPct val="100000"/>
              </a:lnSpc>
              <a:tabLst>
                <a:tab pos="727075" algn="l"/>
              </a:tabLst>
            </a:pPr>
            <a:r>
              <a:rPr lang="en-US" sz="900" dirty="0">
                <a:latin typeface="Microsoft JhengHei"/>
                <a:cs typeface="Microsoft JhengHei"/>
              </a:rPr>
              <a:t>Q10    </a:t>
            </a:r>
            <a:r>
              <a:rPr lang="ja-JP" altLang="en-US" sz="900" dirty="0">
                <a:latin typeface="Microsoft JhengHei"/>
                <a:cs typeface="Microsoft JhengHei"/>
              </a:rPr>
              <a:t>事業の優位性</a:t>
            </a:r>
            <a:endParaRPr lang="en-US" altLang="ja-JP" sz="900" dirty="0">
              <a:latin typeface="Microsoft JhengHei"/>
              <a:cs typeface="Microsoft JhengHei"/>
            </a:endParaRPr>
          </a:p>
          <a:p>
            <a:pPr marL="375285">
              <a:tabLst>
                <a:tab pos="727075" algn="l"/>
              </a:tabLst>
            </a:pPr>
            <a:r>
              <a:rPr lang="en-US" altLang="ja-JP" sz="900" dirty="0">
                <a:latin typeface="Microsoft JhengHei"/>
                <a:cs typeface="Microsoft JhengHei"/>
              </a:rPr>
              <a:t>Q11 </a:t>
            </a:r>
            <a:r>
              <a:rPr lang="ja-JP" altLang="en-US" sz="900" dirty="0">
                <a:latin typeface="Microsoft JhengHei"/>
                <a:cs typeface="Microsoft JhengHei"/>
              </a:rPr>
              <a:t>　今後も強みとして活かしていくべき項目・自社の弱みであり今後重点的に取り組むべき経営課題</a:t>
            </a:r>
            <a:endParaRPr lang="en-US" altLang="ja-JP" sz="900" dirty="0">
              <a:latin typeface="Microsoft JhengHei"/>
              <a:cs typeface="Microsoft JhengHei"/>
            </a:endParaRPr>
          </a:p>
          <a:p>
            <a:pPr marL="375285">
              <a:tabLst>
                <a:tab pos="727075" algn="l"/>
              </a:tabLst>
            </a:pPr>
            <a:r>
              <a:rPr lang="en-US" sz="900" dirty="0">
                <a:latin typeface="Microsoft JhengHei"/>
                <a:cs typeface="Microsoft JhengHei"/>
              </a:rPr>
              <a:t>Q12    </a:t>
            </a:r>
            <a:r>
              <a:rPr lang="en-US" altLang="ja-JP" sz="900" dirty="0">
                <a:latin typeface="Microsoft JhengHei"/>
                <a:cs typeface="Microsoft JhengHei"/>
              </a:rPr>
              <a:t>DX</a:t>
            </a:r>
            <a:r>
              <a:rPr lang="ja-JP" altLang="en-US" sz="900" dirty="0">
                <a:latin typeface="Microsoft JhengHei"/>
                <a:cs typeface="Microsoft JhengHei"/>
              </a:rPr>
              <a:t>推進指標の自己診断実施状況・</a:t>
            </a:r>
            <a:r>
              <a:rPr lang="en-US" altLang="ja-JP" sz="900" dirty="0">
                <a:latin typeface="Microsoft JhengHei"/>
                <a:cs typeface="Microsoft JhengHei"/>
              </a:rPr>
              <a:t>DX</a:t>
            </a:r>
            <a:r>
              <a:rPr lang="ja-JP" altLang="en-US" sz="900" dirty="0">
                <a:latin typeface="Microsoft JhengHei"/>
                <a:cs typeface="Microsoft JhengHei"/>
              </a:rPr>
              <a:t>の成熟度レベル</a:t>
            </a:r>
            <a:endParaRPr sz="900" dirty="0">
              <a:latin typeface="Microsoft JhengHei"/>
              <a:cs typeface="Microsoft JhengHei"/>
            </a:endParaRPr>
          </a:p>
          <a:p>
            <a:pPr marL="375285" marR="2903220">
              <a:lnSpc>
                <a:spcPct val="100000"/>
              </a:lnSpc>
              <a:tabLst>
                <a:tab pos="727075" algn="l"/>
              </a:tabLst>
            </a:pPr>
            <a:r>
              <a:rPr sz="900" spc="-55" dirty="0">
                <a:latin typeface="Microsoft YaHei"/>
                <a:cs typeface="Microsoft YaHei"/>
              </a:rPr>
              <a:t>Q1</a:t>
            </a:r>
            <a:r>
              <a:rPr lang="en-US" sz="900" spc="-55" dirty="0">
                <a:latin typeface="Microsoft YaHei"/>
                <a:cs typeface="Microsoft YaHei"/>
              </a:rPr>
              <a:t>3</a:t>
            </a:r>
            <a:r>
              <a:rPr sz="900" spc="-30" dirty="0">
                <a:latin typeface="Microsoft YaHei"/>
                <a:cs typeface="Microsoft YaHei"/>
              </a:rPr>
              <a:t>	</a:t>
            </a:r>
            <a:r>
              <a:rPr lang="en-US" altLang="ja-JP" sz="900" spc="-30" dirty="0">
                <a:latin typeface="Microsoft YaHei"/>
                <a:cs typeface="Microsoft YaHei"/>
              </a:rPr>
              <a:t>DX</a:t>
            </a:r>
            <a:r>
              <a:rPr lang="ja-JP" altLang="en-US" sz="900" spc="-30" dirty="0">
                <a:latin typeface="Microsoft YaHei"/>
                <a:cs typeface="Microsoft YaHei"/>
              </a:rPr>
              <a:t>の動きによる事業への影響</a:t>
            </a:r>
            <a:r>
              <a:rPr lang="zh-TW" altLang="en-US" sz="900" spc="-30" dirty="0">
                <a:latin typeface="Microsoft YaHei"/>
                <a:cs typeface="Microsoft YaHei"/>
              </a:rPr>
              <a:t>、自社</a:t>
            </a:r>
            <a:r>
              <a:rPr lang="en-US" altLang="zh-TW" sz="900" spc="-30" dirty="0">
                <a:latin typeface="Microsoft YaHei"/>
                <a:cs typeface="Microsoft YaHei"/>
              </a:rPr>
              <a:t>/</a:t>
            </a:r>
            <a:r>
              <a:rPr lang="zh-TW" altLang="en-US" sz="900" spc="-30" dirty="0">
                <a:latin typeface="Microsoft YaHei"/>
                <a:cs typeface="Microsoft YaHei"/>
              </a:rPr>
              <a:t>自部門</a:t>
            </a:r>
            <a:r>
              <a:rPr lang="ja-JP" altLang="en-US" sz="900" spc="-30" dirty="0">
                <a:latin typeface="Microsoft YaHei"/>
                <a:cs typeface="Microsoft YaHei"/>
              </a:rPr>
              <a:t>での</a:t>
            </a:r>
            <a:r>
              <a:rPr lang="en-US" altLang="ja-JP" sz="900" spc="-30" dirty="0">
                <a:latin typeface="Microsoft YaHei"/>
                <a:cs typeface="Microsoft YaHei"/>
              </a:rPr>
              <a:t>DX</a:t>
            </a:r>
            <a:r>
              <a:rPr lang="ja-JP" altLang="en-US" sz="900" spc="-30" dirty="0">
                <a:latin typeface="Microsoft YaHei"/>
                <a:cs typeface="Microsoft YaHei"/>
              </a:rPr>
              <a:t>の取り組み</a:t>
            </a:r>
            <a:endParaRPr lang="en-US" altLang="ja-JP" sz="900" spc="-30" dirty="0">
              <a:latin typeface="Microsoft YaHei"/>
              <a:cs typeface="Microsoft YaHei"/>
            </a:endParaRPr>
          </a:p>
          <a:p>
            <a:pPr marL="375285" marR="2903220">
              <a:lnSpc>
                <a:spcPct val="100000"/>
              </a:lnSpc>
              <a:tabLst>
                <a:tab pos="727075" algn="l"/>
              </a:tabLst>
            </a:pPr>
            <a:r>
              <a:rPr lang="en-US" sz="900" spc="-30" dirty="0">
                <a:latin typeface="Microsoft YaHei"/>
                <a:cs typeface="Microsoft YaHei"/>
              </a:rPr>
              <a:t>Q14     </a:t>
            </a:r>
            <a:r>
              <a:rPr lang="en-US" altLang="ja-JP" sz="900" spc="-30" dirty="0">
                <a:latin typeface="Microsoft YaHei"/>
                <a:cs typeface="Microsoft YaHei"/>
              </a:rPr>
              <a:t>DX</a:t>
            </a:r>
            <a:r>
              <a:rPr lang="ja-JP" altLang="en-US" sz="900" spc="-30" dirty="0">
                <a:latin typeface="Microsoft YaHei"/>
                <a:cs typeface="Microsoft YaHei"/>
              </a:rPr>
              <a:t>に取り組む目的</a:t>
            </a:r>
            <a:endParaRPr lang="en-US" altLang="ja-JP" sz="900" spc="-30" dirty="0">
              <a:latin typeface="Microsoft YaHei"/>
              <a:cs typeface="Microsoft YaHei"/>
            </a:endParaRPr>
          </a:p>
          <a:p>
            <a:pPr marL="375285" marR="2903220">
              <a:lnSpc>
                <a:spcPct val="100000"/>
              </a:lnSpc>
              <a:tabLst>
                <a:tab pos="727075" algn="l"/>
              </a:tabLst>
            </a:pPr>
            <a:r>
              <a:rPr lang="en-US" sz="900" spc="-30" dirty="0">
                <a:latin typeface="Microsoft YaHei"/>
                <a:cs typeface="Microsoft YaHei"/>
              </a:rPr>
              <a:t>Q15     </a:t>
            </a:r>
            <a:r>
              <a:rPr lang="en-US" altLang="ja-JP" sz="900" spc="-30" dirty="0">
                <a:latin typeface="Microsoft YaHei"/>
                <a:cs typeface="Microsoft YaHei"/>
              </a:rPr>
              <a:t>DX</a:t>
            </a:r>
            <a:r>
              <a:rPr lang="ja-JP" altLang="en-US" sz="900" spc="-30" dirty="0">
                <a:latin typeface="Microsoft YaHei"/>
                <a:cs typeface="Microsoft YaHei"/>
              </a:rPr>
              <a:t>に取り組む上での課題</a:t>
            </a:r>
            <a:endParaRPr lang="en-US" sz="900" spc="-30" dirty="0">
              <a:latin typeface="Microsoft YaHei"/>
              <a:cs typeface="Microsoft YaHei"/>
            </a:endParaRPr>
          </a:p>
          <a:p>
            <a:pPr marL="12700">
              <a:lnSpc>
                <a:spcPts val="1430"/>
              </a:lnSpc>
            </a:pPr>
            <a:r>
              <a:rPr sz="1200" spc="-15" dirty="0">
                <a:latin typeface="Microsoft YaHei"/>
                <a:cs typeface="Microsoft YaHei"/>
              </a:rPr>
              <a:t>4.</a:t>
            </a:r>
            <a:r>
              <a:rPr sz="1200" spc="-35" dirty="0">
                <a:latin typeface="Microsoft YaHei"/>
                <a:cs typeface="Microsoft YaHei"/>
              </a:rPr>
              <a:t> </a:t>
            </a:r>
            <a:r>
              <a:rPr sz="1200" dirty="0">
                <a:latin typeface="Microsoft JhengHei"/>
                <a:cs typeface="Microsoft JhengHei"/>
              </a:rPr>
              <a:t>開発の課題と</a:t>
            </a:r>
            <a:r>
              <a:rPr sz="1200" spc="-15" dirty="0">
                <a:latin typeface="Microsoft JhengHei"/>
                <a:cs typeface="Microsoft JhengHei"/>
              </a:rPr>
              <a:t>解</a:t>
            </a:r>
            <a:r>
              <a:rPr sz="1200" dirty="0">
                <a:latin typeface="Microsoft JhengHei"/>
                <a:cs typeface="Microsoft JhengHei"/>
              </a:rPr>
              <a:t>決策</a:t>
            </a:r>
            <a:r>
              <a:rPr sz="1200" spc="50" dirty="0">
                <a:latin typeface="Microsoft JhengHei"/>
                <a:cs typeface="Microsoft JhengHei"/>
              </a:rPr>
              <a:t> </a:t>
            </a:r>
            <a:r>
              <a:rPr sz="1200" dirty="0">
                <a:latin typeface="Microsoft JhengHei"/>
                <a:cs typeface="Microsoft JhengHei"/>
              </a:rPr>
              <a:t>･････････････････････････････</a:t>
            </a:r>
            <a:r>
              <a:rPr lang="ja-JP" altLang="en-US" sz="1200" dirty="0">
                <a:latin typeface="Microsoft JhengHei"/>
                <a:cs typeface="Microsoft JhengHei"/>
              </a:rPr>
              <a:t>･･･</a:t>
            </a:r>
            <a:r>
              <a:rPr sz="1200" dirty="0">
                <a:latin typeface="Microsoft JhengHei"/>
                <a:cs typeface="Microsoft JhengHei"/>
              </a:rPr>
              <a:t>･･････････････････････</a:t>
            </a:r>
            <a:r>
              <a:rPr lang="ja-JP" altLang="en-US" sz="1200" dirty="0">
                <a:latin typeface="Microsoft JhengHei"/>
                <a:cs typeface="Microsoft JhengHei"/>
              </a:rPr>
              <a:t>･･</a:t>
            </a:r>
            <a:r>
              <a:rPr sz="1200" dirty="0">
                <a:latin typeface="Microsoft JhengHei"/>
                <a:cs typeface="Microsoft JhengHei"/>
              </a:rPr>
              <a:t>･･･････････</a:t>
            </a:r>
            <a:r>
              <a:rPr lang="ja-JP" altLang="en-US" sz="1200" dirty="0">
                <a:latin typeface="Microsoft JhengHei"/>
                <a:cs typeface="Microsoft JhengHei"/>
              </a:rPr>
              <a:t>･</a:t>
            </a:r>
            <a:r>
              <a:rPr lang="en-US" sz="1200" spc="10" dirty="0">
                <a:latin typeface="Microsoft YaHei" panose="020B0503020204020204" pitchFamily="34" charset="-122"/>
                <a:ea typeface="Microsoft YaHei" panose="020B0503020204020204" pitchFamily="34" charset="-122"/>
                <a:cs typeface="Microsoft JhengHei"/>
              </a:rPr>
              <a:t>1</a:t>
            </a:r>
            <a:r>
              <a:rPr lang="en-US" altLang="ja-JP" sz="1200" spc="10" dirty="0">
                <a:latin typeface="Microsoft YaHei" panose="020B0503020204020204" pitchFamily="34" charset="-122"/>
                <a:ea typeface="Microsoft YaHei" panose="020B0503020204020204" pitchFamily="34" charset="-122"/>
                <a:cs typeface="Microsoft JhengHei"/>
              </a:rPr>
              <a:t>40</a:t>
            </a:r>
            <a:endParaRPr sz="1200" dirty="0">
              <a:latin typeface="Microsoft YaHei" panose="020B0503020204020204" pitchFamily="34" charset="-122"/>
              <a:ea typeface="Microsoft YaHei" panose="020B0503020204020204" pitchFamily="34" charset="-122"/>
              <a:cs typeface="Microsoft YaHei"/>
            </a:endParaRPr>
          </a:p>
          <a:p>
            <a:pPr marL="375285">
              <a:lnSpc>
                <a:spcPts val="1070"/>
              </a:lnSpc>
              <a:spcBef>
                <a:spcPts val="20"/>
              </a:spcBef>
              <a:tabLst>
                <a:tab pos="727075" algn="l"/>
              </a:tabLst>
            </a:pPr>
            <a:r>
              <a:rPr sz="900" spc="-45" dirty="0">
                <a:latin typeface="Microsoft YaHei"/>
                <a:cs typeface="Microsoft YaHei"/>
              </a:rPr>
              <a:t>Q1</a:t>
            </a:r>
            <a:r>
              <a:rPr lang="en-US" sz="900" spc="-45" dirty="0">
                <a:latin typeface="Microsoft YaHei"/>
                <a:cs typeface="Microsoft YaHei"/>
              </a:rPr>
              <a:t>6</a:t>
            </a:r>
            <a:r>
              <a:rPr sz="900" spc="-45" dirty="0">
                <a:latin typeface="Microsoft YaHei"/>
                <a:cs typeface="Microsoft YaHei"/>
              </a:rPr>
              <a:t>	</a:t>
            </a:r>
            <a:r>
              <a:rPr lang="ja-JP" altLang="en-US" sz="900" dirty="0">
                <a:latin typeface="Microsoft JhengHei"/>
                <a:cs typeface="Microsoft JhengHei"/>
              </a:rPr>
              <a:t>開発の課題・課題の解決策</a:t>
            </a:r>
            <a:endParaRPr lang="en-US" altLang="ja-JP" sz="900" dirty="0">
              <a:latin typeface="Microsoft JhengHei"/>
              <a:cs typeface="Microsoft JhengHei"/>
            </a:endParaRPr>
          </a:p>
          <a:p>
            <a:pPr marL="375285">
              <a:lnSpc>
                <a:spcPts val="1070"/>
              </a:lnSpc>
              <a:spcBef>
                <a:spcPts val="20"/>
              </a:spcBef>
              <a:tabLst>
                <a:tab pos="727075" algn="l"/>
              </a:tabLst>
            </a:pPr>
            <a:r>
              <a:rPr lang="en-US" sz="900" dirty="0">
                <a:latin typeface="Microsoft JhengHei"/>
                <a:cs typeface="Microsoft JhengHei"/>
              </a:rPr>
              <a:t>Q17</a:t>
            </a:r>
            <a:r>
              <a:rPr lang="ja-JP" altLang="en-US" sz="900" spc="-45" dirty="0">
                <a:latin typeface="Microsoft YaHei"/>
                <a:cs typeface="Microsoft YaHei"/>
              </a:rPr>
              <a:t>	</a:t>
            </a:r>
            <a:r>
              <a:rPr lang="ja-JP" altLang="en-US" sz="900" dirty="0">
                <a:latin typeface="Microsoft JhengHei"/>
                <a:cs typeface="Microsoft JhengHei"/>
              </a:rPr>
              <a:t>委託開発／受託開発の状況・委託開発及び受託開発の課題</a:t>
            </a:r>
            <a:endParaRPr sz="900" dirty="0">
              <a:latin typeface="Microsoft JhengHei"/>
              <a:cs typeface="Microsoft JhengHei"/>
            </a:endParaRPr>
          </a:p>
          <a:p>
            <a:pPr marL="12700">
              <a:lnSpc>
                <a:spcPts val="1430"/>
              </a:lnSpc>
            </a:pPr>
            <a:r>
              <a:rPr sz="1200" spc="-15" dirty="0">
                <a:latin typeface="Microsoft YaHei"/>
                <a:cs typeface="Microsoft YaHei"/>
              </a:rPr>
              <a:t>5.</a:t>
            </a:r>
            <a:r>
              <a:rPr sz="1200" spc="-25" dirty="0">
                <a:latin typeface="Microsoft YaHei"/>
                <a:cs typeface="Microsoft YaHei"/>
              </a:rPr>
              <a:t> </a:t>
            </a:r>
            <a:r>
              <a:rPr sz="1200" dirty="0">
                <a:latin typeface="Microsoft JhengHei"/>
                <a:cs typeface="Microsoft JhengHei"/>
              </a:rPr>
              <a:t>組込み</a:t>
            </a:r>
            <a:r>
              <a:rPr sz="1200" spc="5" dirty="0">
                <a:latin typeface="Microsoft YaHei"/>
                <a:cs typeface="Microsoft YaHei"/>
              </a:rPr>
              <a:t>/IoT</a:t>
            </a:r>
            <a:r>
              <a:rPr sz="1200" dirty="0">
                <a:latin typeface="Microsoft JhengHei"/>
                <a:cs typeface="Microsoft JhengHei"/>
              </a:rPr>
              <a:t>に</a:t>
            </a:r>
            <a:r>
              <a:rPr lang="ja-JP" altLang="en-US" sz="1200" dirty="0">
                <a:latin typeface="Microsoft JhengHei"/>
                <a:cs typeface="Microsoft JhengHei"/>
              </a:rPr>
              <a:t>係る</a:t>
            </a:r>
            <a:r>
              <a:rPr sz="1200" dirty="0">
                <a:latin typeface="Microsoft JhengHei"/>
                <a:cs typeface="Microsoft JhengHei"/>
              </a:rPr>
              <a:t>システムの「要素技術／開発技術／運用技術」の高度化に関する取</a:t>
            </a:r>
            <a:r>
              <a:rPr lang="ja-JP" altLang="en-US" sz="1200" dirty="0">
                <a:latin typeface="Microsoft JhengHei"/>
                <a:cs typeface="Microsoft JhengHei"/>
              </a:rPr>
              <a:t>り</a:t>
            </a:r>
            <a:r>
              <a:rPr sz="1200" dirty="0">
                <a:latin typeface="Microsoft JhengHei"/>
                <a:cs typeface="Microsoft JhengHei"/>
              </a:rPr>
              <a:t>組</a:t>
            </a:r>
            <a:r>
              <a:rPr lang="ja-JP" altLang="en-US" sz="1200" dirty="0">
                <a:latin typeface="Microsoft JhengHei"/>
                <a:cs typeface="Microsoft JhengHei"/>
              </a:rPr>
              <a:t>み</a:t>
            </a:r>
            <a:r>
              <a:rPr sz="1200" dirty="0">
                <a:latin typeface="Microsoft JhengHei"/>
                <a:cs typeface="Microsoft JhengHei"/>
              </a:rPr>
              <a:t>･</a:t>
            </a:r>
            <a:r>
              <a:rPr lang="ja-JP" altLang="en-US" sz="1200" dirty="0">
                <a:latin typeface="Microsoft JhengHei"/>
                <a:cs typeface="Microsoft JhengHei"/>
              </a:rPr>
              <a:t>･･･ ･････</a:t>
            </a:r>
            <a:r>
              <a:rPr sz="1200" dirty="0">
                <a:latin typeface="Microsoft JhengHei"/>
                <a:cs typeface="Microsoft JhengHei"/>
              </a:rPr>
              <a:t>･</a:t>
            </a:r>
            <a:r>
              <a:rPr sz="1200" spc="20" dirty="0">
                <a:latin typeface="Microsoft JhengHei"/>
                <a:cs typeface="Microsoft JhengHei"/>
              </a:rPr>
              <a:t> </a:t>
            </a:r>
            <a:r>
              <a:rPr lang="en-US" altLang="ja-JP" sz="1200" spc="20" dirty="0">
                <a:latin typeface="Microsoft JhengHei"/>
                <a:cs typeface="Microsoft JhengHei"/>
              </a:rPr>
              <a:t>187</a:t>
            </a:r>
            <a:endParaRPr sz="1200" dirty="0">
              <a:latin typeface="Microsoft YaHei"/>
              <a:cs typeface="Microsoft YaHei"/>
            </a:endParaRPr>
          </a:p>
          <a:p>
            <a:pPr marL="375285">
              <a:lnSpc>
                <a:spcPct val="100000"/>
              </a:lnSpc>
              <a:spcBef>
                <a:spcPts val="25"/>
              </a:spcBef>
              <a:tabLst>
                <a:tab pos="727075" algn="l"/>
              </a:tabLst>
            </a:pPr>
            <a:r>
              <a:rPr sz="900" spc="-45" dirty="0">
                <a:latin typeface="Microsoft YaHei"/>
                <a:cs typeface="Microsoft YaHei"/>
              </a:rPr>
              <a:t>Q1</a:t>
            </a:r>
            <a:r>
              <a:rPr lang="en-US" sz="900" spc="-45" dirty="0">
                <a:latin typeface="Microsoft YaHei"/>
                <a:cs typeface="Microsoft YaHei"/>
              </a:rPr>
              <a:t>8</a:t>
            </a:r>
            <a:r>
              <a:rPr sz="900" spc="-45" dirty="0">
                <a:latin typeface="Microsoft YaHei"/>
                <a:cs typeface="Microsoft YaHei"/>
              </a:rPr>
              <a:t>	</a:t>
            </a:r>
            <a:r>
              <a:rPr lang="ja-JP" altLang="en-US" sz="900" dirty="0">
                <a:latin typeface="Microsoft JhengHei"/>
                <a:cs typeface="Microsoft JhengHei"/>
              </a:rPr>
              <a:t>現時点で重要な技術・将来強化／新たに獲得したい技術</a:t>
            </a:r>
            <a:endParaRPr lang="en-US" altLang="ja-JP" sz="900" dirty="0">
              <a:latin typeface="Microsoft JhengHei"/>
              <a:cs typeface="Microsoft JhengHei"/>
            </a:endParaRPr>
          </a:p>
          <a:p>
            <a:pPr marL="375285">
              <a:lnSpc>
                <a:spcPct val="100000"/>
              </a:lnSpc>
              <a:spcBef>
                <a:spcPts val="25"/>
              </a:spcBef>
              <a:tabLst>
                <a:tab pos="727075" algn="l"/>
              </a:tabLst>
            </a:pPr>
            <a:r>
              <a:rPr sz="900" spc="-55" dirty="0">
                <a:latin typeface="Microsoft YaHei"/>
                <a:cs typeface="Microsoft YaHei"/>
              </a:rPr>
              <a:t>Q1</a:t>
            </a:r>
            <a:r>
              <a:rPr lang="en-US" sz="900" spc="-30" dirty="0">
                <a:latin typeface="Microsoft YaHei"/>
                <a:cs typeface="Microsoft YaHei"/>
              </a:rPr>
              <a:t>9</a:t>
            </a:r>
            <a:r>
              <a:rPr sz="900" spc="-30" dirty="0">
                <a:latin typeface="Microsoft YaHei"/>
                <a:cs typeface="Microsoft YaHei"/>
              </a:rPr>
              <a:t>	</a:t>
            </a:r>
            <a:r>
              <a:rPr sz="900" spc="-30" dirty="0">
                <a:latin typeface="Microsoft JhengHei"/>
                <a:cs typeface="Microsoft JhengHei"/>
              </a:rPr>
              <a:t>開発するソフトウェアが動作するハードウェア</a:t>
            </a:r>
            <a:endParaRPr sz="900" dirty="0">
              <a:latin typeface="Microsoft JhengHei"/>
              <a:cs typeface="Microsoft JhengHei"/>
            </a:endParaRPr>
          </a:p>
          <a:p>
            <a:pPr marL="375285">
              <a:lnSpc>
                <a:spcPct val="100000"/>
              </a:lnSpc>
              <a:tabLst>
                <a:tab pos="727075" algn="l"/>
              </a:tabLst>
            </a:pPr>
            <a:r>
              <a:rPr sz="900" spc="-55" dirty="0">
                <a:latin typeface="Microsoft YaHei"/>
                <a:cs typeface="Microsoft YaHei"/>
              </a:rPr>
              <a:t>Q</a:t>
            </a:r>
            <a:r>
              <a:rPr lang="en-US" sz="900" spc="-55" dirty="0">
                <a:latin typeface="Microsoft YaHei"/>
                <a:cs typeface="Microsoft YaHei"/>
              </a:rPr>
              <a:t>20</a:t>
            </a:r>
            <a:r>
              <a:rPr sz="900" spc="-30" dirty="0">
                <a:latin typeface="Microsoft YaHei"/>
                <a:cs typeface="Microsoft YaHei"/>
              </a:rPr>
              <a:t>	</a:t>
            </a:r>
            <a:r>
              <a:rPr lang="en-US" altLang="ja-JP" sz="900" spc="-30" dirty="0">
                <a:latin typeface="Microsoft JhengHei"/>
                <a:cs typeface="Microsoft JhengHei"/>
              </a:rPr>
              <a:t>AI</a:t>
            </a:r>
            <a:r>
              <a:rPr lang="ja-JP" altLang="en-US" sz="900" spc="-30" dirty="0">
                <a:latin typeface="Microsoft JhengHei"/>
                <a:cs typeface="Microsoft JhengHei"/>
              </a:rPr>
              <a:t>への取り組み状況</a:t>
            </a:r>
            <a:endParaRPr sz="900" dirty="0">
              <a:latin typeface="Microsoft JhengHei"/>
              <a:cs typeface="Microsoft JhengHei"/>
            </a:endParaRPr>
          </a:p>
          <a:p>
            <a:pPr marL="375285">
              <a:lnSpc>
                <a:spcPct val="100000"/>
              </a:lnSpc>
              <a:tabLst>
                <a:tab pos="727075" algn="l"/>
              </a:tabLst>
            </a:pPr>
            <a:r>
              <a:rPr sz="900" spc="-55" dirty="0">
                <a:latin typeface="Microsoft YaHei"/>
                <a:cs typeface="Microsoft YaHei"/>
              </a:rPr>
              <a:t>Q</a:t>
            </a:r>
            <a:r>
              <a:rPr lang="en-US" sz="900" spc="-55" dirty="0">
                <a:latin typeface="Microsoft YaHei"/>
                <a:cs typeface="Microsoft YaHei"/>
              </a:rPr>
              <a:t>21</a:t>
            </a:r>
            <a:r>
              <a:rPr sz="900" spc="-30" dirty="0">
                <a:latin typeface="Microsoft YaHei"/>
                <a:cs typeface="Microsoft YaHei"/>
              </a:rPr>
              <a:t>	</a:t>
            </a:r>
            <a:r>
              <a:rPr lang="en-US" altLang="ja-JP" sz="900" spc="-30" dirty="0">
                <a:latin typeface="Microsoft JhengHei"/>
                <a:cs typeface="Microsoft JhengHei"/>
              </a:rPr>
              <a:t>AI</a:t>
            </a:r>
            <a:r>
              <a:rPr lang="ja-JP" altLang="en-US" sz="900" spc="-30" dirty="0">
                <a:latin typeface="Microsoft JhengHei"/>
                <a:cs typeface="Microsoft JhengHei"/>
              </a:rPr>
              <a:t>技術を活用する</a:t>
            </a:r>
            <a:r>
              <a:rPr lang="en-US" altLang="ja-JP" sz="900" spc="-30" dirty="0">
                <a:latin typeface="Microsoft JhengHei"/>
                <a:cs typeface="Microsoft JhengHei"/>
              </a:rPr>
              <a:t>/</a:t>
            </a:r>
            <a:r>
              <a:rPr lang="ja-JP" altLang="en-US" sz="900" spc="-30" dirty="0">
                <a:latin typeface="Microsoft JhengHei"/>
                <a:cs typeface="Microsoft JhengHei"/>
              </a:rPr>
              <a:t>している製品・サービス分野</a:t>
            </a:r>
            <a:endParaRPr lang="en-US" altLang="ja-JP" sz="900" spc="-30" dirty="0">
              <a:latin typeface="Microsoft JhengHei"/>
              <a:cs typeface="Microsoft JhengHei"/>
            </a:endParaRPr>
          </a:p>
          <a:p>
            <a:pPr marL="375285">
              <a:lnSpc>
                <a:spcPct val="100000"/>
              </a:lnSpc>
              <a:tabLst>
                <a:tab pos="727075" algn="l"/>
              </a:tabLst>
            </a:pPr>
            <a:r>
              <a:rPr sz="900" spc="-45" dirty="0">
                <a:latin typeface="Microsoft YaHei"/>
                <a:cs typeface="Microsoft YaHei"/>
              </a:rPr>
              <a:t>Q</a:t>
            </a:r>
            <a:r>
              <a:rPr lang="en-US" sz="900" spc="-45" dirty="0">
                <a:latin typeface="Microsoft YaHei"/>
                <a:cs typeface="Microsoft YaHei"/>
              </a:rPr>
              <a:t>22</a:t>
            </a:r>
            <a:r>
              <a:rPr sz="900" spc="-45" dirty="0">
                <a:latin typeface="Microsoft YaHei"/>
                <a:cs typeface="Microsoft YaHei"/>
              </a:rPr>
              <a:t>	</a:t>
            </a:r>
            <a:r>
              <a:rPr lang="en-US" altLang="ja-JP" sz="900" dirty="0">
                <a:latin typeface="Microsoft JhengHei"/>
                <a:cs typeface="Microsoft JhengHei"/>
              </a:rPr>
              <a:t>AI</a:t>
            </a:r>
            <a:r>
              <a:rPr lang="ja-JP" altLang="en-US" sz="900" dirty="0">
                <a:latin typeface="Microsoft JhengHei"/>
                <a:cs typeface="Microsoft JhengHei"/>
              </a:rPr>
              <a:t>技術を活用する</a:t>
            </a:r>
            <a:r>
              <a:rPr lang="en-US" altLang="ja-JP" sz="900" dirty="0">
                <a:latin typeface="Microsoft JhengHei"/>
                <a:cs typeface="Microsoft JhengHei"/>
              </a:rPr>
              <a:t>/</a:t>
            </a:r>
            <a:r>
              <a:rPr lang="ja-JP" altLang="en-US" sz="900" dirty="0">
                <a:latin typeface="Microsoft JhengHei"/>
                <a:cs typeface="Microsoft JhengHei"/>
              </a:rPr>
              <a:t>している目的</a:t>
            </a:r>
            <a:endParaRPr sz="900" dirty="0">
              <a:latin typeface="Microsoft JhengHei"/>
              <a:cs typeface="Microsoft JhengHei"/>
            </a:endParaRPr>
          </a:p>
          <a:p>
            <a:pPr marL="375285">
              <a:lnSpc>
                <a:spcPct val="100000"/>
              </a:lnSpc>
              <a:tabLst>
                <a:tab pos="727075" algn="l"/>
              </a:tabLst>
            </a:pPr>
            <a:r>
              <a:rPr sz="900" spc="-45" dirty="0">
                <a:latin typeface="Microsoft YaHei"/>
                <a:cs typeface="Microsoft YaHei"/>
              </a:rPr>
              <a:t>Q2</a:t>
            </a:r>
            <a:r>
              <a:rPr lang="en-US" sz="900" spc="-45" dirty="0">
                <a:latin typeface="Microsoft YaHei"/>
                <a:cs typeface="Microsoft YaHei"/>
              </a:rPr>
              <a:t>3</a:t>
            </a:r>
            <a:r>
              <a:rPr sz="900" spc="-45" dirty="0">
                <a:latin typeface="Microsoft YaHei"/>
                <a:cs typeface="Microsoft YaHei"/>
              </a:rPr>
              <a:t>	</a:t>
            </a:r>
            <a:r>
              <a:rPr lang="en-US" altLang="ja-JP" sz="900" spc="-30" dirty="0">
                <a:latin typeface="Microsoft YaHei"/>
                <a:cs typeface="Microsoft YaHei"/>
              </a:rPr>
              <a:t>AI</a:t>
            </a:r>
            <a:r>
              <a:rPr lang="ja-JP" altLang="en-US" sz="900" spc="-30" dirty="0">
                <a:latin typeface="Microsoft YaHei"/>
                <a:cs typeface="Microsoft YaHei"/>
              </a:rPr>
              <a:t>技術を活用する</a:t>
            </a:r>
            <a:r>
              <a:rPr lang="en-US" altLang="ja-JP" sz="900" spc="-30" dirty="0">
                <a:latin typeface="Microsoft YaHei"/>
                <a:cs typeface="Microsoft YaHei"/>
              </a:rPr>
              <a:t>/</a:t>
            </a:r>
            <a:r>
              <a:rPr lang="ja-JP" altLang="en-US" sz="900" spc="-30" dirty="0">
                <a:latin typeface="Microsoft YaHei"/>
                <a:cs typeface="Microsoft YaHei"/>
              </a:rPr>
              <a:t>している上での課題</a:t>
            </a:r>
            <a:endParaRPr sz="900" dirty="0">
              <a:latin typeface="Microsoft JhengHei"/>
              <a:cs typeface="Microsoft JhengHei"/>
            </a:endParaRPr>
          </a:p>
          <a:p>
            <a:pPr marL="12700">
              <a:lnSpc>
                <a:spcPts val="1430"/>
              </a:lnSpc>
            </a:pPr>
            <a:r>
              <a:rPr sz="1200" spc="-15" dirty="0">
                <a:latin typeface="Microsoft YaHei"/>
                <a:cs typeface="Microsoft YaHei"/>
              </a:rPr>
              <a:t>6.</a:t>
            </a:r>
            <a:r>
              <a:rPr sz="1200" spc="-35" dirty="0">
                <a:latin typeface="Microsoft YaHei"/>
                <a:cs typeface="Microsoft YaHei"/>
              </a:rPr>
              <a:t> </a:t>
            </a:r>
            <a:r>
              <a:rPr sz="1200" dirty="0">
                <a:latin typeface="Microsoft JhengHei"/>
                <a:cs typeface="Microsoft JhengHei"/>
              </a:rPr>
              <a:t>組込み</a:t>
            </a:r>
            <a:r>
              <a:rPr sz="1200" spc="5" dirty="0">
                <a:latin typeface="Microsoft YaHei"/>
                <a:cs typeface="Microsoft YaHei"/>
              </a:rPr>
              <a:t>/IoT</a:t>
            </a:r>
            <a:r>
              <a:rPr sz="1200" dirty="0">
                <a:latin typeface="Microsoft JhengHei"/>
                <a:cs typeface="Microsoft JhengHei"/>
              </a:rPr>
              <a:t>システ</a:t>
            </a:r>
            <a:r>
              <a:rPr sz="1200" spc="-15" dirty="0">
                <a:latin typeface="Microsoft JhengHei"/>
                <a:cs typeface="Microsoft JhengHei"/>
              </a:rPr>
              <a:t>ム</a:t>
            </a:r>
            <a:r>
              <a:rPr sz="1200" dirty="0">
                <a:latin typeface="Microsoft JhengHei"/>
                <a:cs typeface="Microsoft JhengHei"/>
              </a:rPr>
              <a:t>に</a:t>
            </a:r>
            <a:r>
              <a:rPr lang="ja-JP" altLang="en-US" sz="1200" dirty="0">
                <a:latin typeface="Microsoft JhengHei"/>
                <a:cs typeface="Microsoft JhengHei"/>
              </a:rPr>
              <a:t>係る</a:t>
            </a:r>
            <a:r>
              <a:rPr sz="1200" dirty="0">
                <a:latin typeface="Microsoft JhengHei"/>
                <a:cs typeface="Microsoft JhengHei"/>
              </a:rPr>
              <a:t>「人材」育成に関する取</a:t>
            </a:r>
            <a:r>
              <a:rPr lang="ja-JP" altLang="en-US" sz="1200" dirty="0">
                <a:latin typeface="Microsoft JhengHei"/>
                <a:cs typeface="Microsoft JhengHei"/>
              </a:rPr>
              <a:t>り</a:t>
            </a:r>
            <a:r>
              <a:rPr sz="1200" dirty="0">
                <a:latin typeface="Microsoft JhengHei"/>
                <a:cs typeface="Microsoft JhengHei"/>
              </a:rPr>
              <a:t>組み</a:t>
            </a:r>
            <a:r>
              <a:rPr sz="1200" spc="25" dirty="0">
                <a:latin typeface="Microsoft JhengHei"/>
                <a:cs typeface="Microsoft JhengHei"/>
              </a:rPr>
              <a:t> </a:t>
            </a:r>
            <a:r>
              <a:rPr lang="ja-JP" altLang="en-US" sz="1200" dirty="0">
                <a:latin typeface="Microsoft JhengHei"/>
                <a:cs typeface="Microsoft JhengHei"/>
              </a:rPr>
              <a:t>･･････････････････････････････････････</a:t>
            </a:r>
            <a:r>
              <a:rPr lang="en-US" altLang="ja-JP" sz="1200" spc="15" dirty="0">
                <a:latin typeface="Microsoft JhengHei"/>
                <a:cs typeface="Microsoft JhengHei"/>
              </a:rPr>
              <a:t>247</a:t>
            </a:r>
            <a:endParaRPr lang="en-US" altLang="ja-JP" sz="1200" spc="-35" dirty="0">
              <a:latin typeface="Microsoft YaHei"/>
              <a:cs typeface="Microsoft YaHei"/>
            </a:endParaRPr>
          </a:p>
          <a:p>
            <a:pPr marL="12700">
              <a:lnSpc>
                <a:spcPts val="1430"/>
              </a:lnSpc>
            </a:pPr>
            <a:r>
              <a:rPr lang="ja-JP" altLang="en-US" sz="900" spc="-45" dirty="0">
                <a:latin typeface="Microsoft YaHei"/>
                <a:cs typeface="Microsoft YaHei"/>
              </a:rPr>
              <a:t>　　　　　</a:t>
            </a:r>
            <a:r>
              <a:rPr lang="en-US" altLang="ja-JP" sz="900" spc="-45" dirty="0">
                <a:latin typeface="Microsoft YaHei"/>
                <a:cs typeface="Microsoft YaHei"/>
              </a:rPr>
              <a:t>Q24</a:t>
            </a:r>
            <a:r>
              <a:rPr lang="ja-JP" altLang="en-US" sz="900" spc="-45" dirty="0">
                <a:latin typeface="Microsoft YaHei"/>
                <a:cs typeface="Microsoft YaHei"/>
              </a:rPr>
              <a:t>　　技術者の人数・不足している技術者の人数</a:t>
            </a:r>
            <a:endParaRPr sz="900" dirty="0">
              <a:latin typeface="Microsoft JhengHei"/>
              <a:cs typeface="Microsoft JhengHei"/>
            </a:endParaRPr>
          </a:p>
          <a:p>
            <a:pPr marL="375285">
              <a:lnSpc>
                <a:spcPct val="100000"/>
              </a:lnSpc>
              <a:tabLst>
                <a:tab pos="727075" algn="l"/>
              </a:tabLst>
            </a:pPr>
            <a:r>
              <a:rPr sz="900" spc="-45" dirty="0">
                <a:latin typeface="Microsoft YaHei"/>
                <a:cs typeface="Microsoft YaHei"/>
              </a:rPr>
              <a:t>Q25	</a:t>
            </a:r>
            <a:r>
              <a:rPr lang="ja-JP" altLang="en-US" sz="900" dirty="0">
                <a:latin typeface="Microsoft JhengHei"/>
                <a:cs typeface="Microsoft JhengHei"/>
              </a:rPr>
              <a:t>新しい技術／レガシーな技術に関する技術者の人数の割合</a:t>
            </a:r>
            <a:endParaRPr sz="900" dirty="0">
              <a:latin typeface="Microsoft JhengHei"/>
              <a:cs typeface="Microsoft JhengHei"/>
            </a:endParaRPr>
          </a:p>
          <a:p>
            <a:pPr marL="375285">
              <a:lnSpc>
                <a:spcPct val="100000"/>
              </a:lnSpc>
              <a:tabLst>
                <a:tab pos="727075" algn="l"/>
              </a:tabLst>
            </a:pPr>
            <a:r>
              <a:rPr sz="900" spc="-45" dirty="0">
                <a:latin typeface="Microsoft YaHei"/>
                <a:cs typeface="Microsoft YaHei"/>
              </a:rPr>
              <a:t>Q26	</a:t>
            </a:r>
            <a:r>
              <a:rPr lang="ja-JP" altLang="en-US" sz="900" dirty="0">
                <a:latin typeface="Microsoft JhengHei"/>
                <a:cs typeface="Microsoft JhengHei"/>
              </a:rPr>
              <a:t>現在不足している人材、将来不足が想定される人材</a:t>
            </a:r>
            <a:endParaRPr lang="en-US" altLang="ja-JP" sz="900" dirty="0">
              <a:latin typeface="Microsoft JhengHei"/>
              <a:cs typeface="Microsoft JhengHei"/>
            </a:endParaRPr>
          </a:p>
          <a:p>
            <a:pPr marL="375285">
              <a:lnSpc>
                <a:spcPct val="100000"/>
              </a:lnSpc>
              <a:tabLst>
                <a:tab pos="727075" algn="l"/>
              </a:tabLst>
            </a:pPr>
            <a:r>
              <a:rPr sz="900" spc="-45" dirty="0">
                <a:latin typeface="Microsoft YaHei"/>
                <a:cs typeface="Microsoft YaHei"/>
              </a:rPr>
              <a:t>Q27	</a:t>
            </a:r>
            <a:r>
              <a:rPr lang="ja-JP" altLang="en-US" sz="900" spc="-45" dirty="0">
                <a:latin typeface="Microsoft YaHei"/>
                <a:cs typeface="Microsoft YaHei"/>
              </a:rPr>
              <a:t>人材不足に対する施策</a:t>
            </a:r>
            <a:endParaRPr lang="en-US" altLang="ja-JP" sz="900" dirty="0">
              <a:latin typeface="Microsoft JhengHei"/>
              <a:cs typeface="Microsoft JhengHei"/>
            </a:endParaRPr>
          </a:p>
          <a:p>
            <a:pPr>
              <a:lnSpc>
                <a:spcPct val="100000"/>
              </a:lnSpc>
              <a:tabLst>
                <a:tab pos="727075" algn="l"/>
              </a:tabLst>
            </a:pPr>
            <a:r>
              <a:rPr sz="1200" spc="-15" dirty="0">
                <a:latin typeface="Microsoft YaHei"/>
                <a:cs typeface="Microsoft YaHei"/>
              </a:rPr>
              <a:t>7.</a:t>
            </a:r>
            <a:r>
              <a:rPr sz="1200" spc="-35" dirty="0">
                <a:latin typeface="Microsoft YaHei"/>
                <a:cs typeface="Microsoft YaHei"/>
              </a:rPr>
              <a:t> </a:t>
            </a:r>
            <a:r>
              <a:rPr sz="1200" dirty="0">
                <a:latin typeface="Microsoft JhengHei"/>
                <a:cs typeface="Microsoft JhengHei"/>
              </a:rPr>
              <a:t>組込み</a:t>
            </a:r>
            <a:r>
              <a:rPr sz="1200" spc="5" dirty="0">
                <a:latin typeface="Microsoft YaHei"/>
                <a:cs typeface="Microsoft YaHei"/>
              </a:rPr>
              <a:t>/IoT</a:t>
            </a:r>
            <a:r>
              <a:rPr sz="1200" dirty="0">
                <a:latin typeface="Microsoft JhengHei"/>
                <a:cs typeface="Microsoft JhengHei"/>
              </a:rPr>
              <a:t>システ</a:t>
            </a:r>
            <a:r>
              <a:rPr sz="1200" spc="-15" dirty="0">
                <a:latin typeface="Microsoft JhengHei"/>
                <a:cs typeface="Microsoft JhengHei"/>
              </a:rPr>
              <a:t>ム</a:t>
            </a:r>
            <a:r>
              <a:rPr sz="1200" dirty="0">
                <a:latin typeface="Microsoft JhengHei"/>
                <a:cs typeface="Microsoft JhengHei"/>
              </a:rPr>
              <a:t>「産業」の環境改善に関する取</a:t>
            </a:r>
            <a:r>
              <a:rPr lang="ja-JP" altLang="en-US" sz="1200" dirty="0">
                <a:latin typeface="Microsoft JhengHei"/>
                <a:cs typeface="Microsoft JhengHei"/>
              </a:rPr>
              <a:t>り</a:t>
            </a:r>
            <a:r>
              <a:rPr sz="1200" dirty="0">
                <a:latin typeface="Microsoft JhengHei"/>
                <a:cs typeface="Microsoft JhengHei"/>
              </a:rPr>
              <a:t>組</a:t>
            </a:r>
            <a:r>
              <a:rPr lang="ja-JP" altLang="en-US" sz="1200" dirty="0">
                <a:latin typeface="Microsoft JhengHei"/>
                <a:cs typeface="Microsoft JhengHei"/>
              </a:rPr>
              <a:t>み</a:t>
            </a:r>
            <a:r>
              <a:rPr sz="1200" dirty="0">
                <a:latin typeface="Microsoft JhengHei"/>
                <a:cs typeface="Microsoft JhengHei"/>
              </a:rPr>
              <a:t>･････････････････････</a:t>
            </a:r>
            <a:r>
              <a:rPr lang="ja-JP" altLang="en-US" sz="1200" dirty="0">
                <a:latin typeface="Microsoft JhengHei"/>
                <a:cs typeface="Microsoft JhengHei"/>
              </a:rPr>
              <a:t>･･････</a:t>
            </a:r>
            <a:r>
              <a:rPr sz="1200" dirty="0">
                <a:latin typeface="Microsoft JhengHei"/>
                <a:cs typeface="Microsoft JhengHei"/>
              </a:rPr>
              <a:t>････････････</a:t>
            </a:r>
            <a:r>
              <a:rPr sz="1200" spc="15" dirty="0">
                <a:latin typeface="Microsoft JhengHei"/>
                <a:cs typeface="Microsoft JhengHei"/>
              </a:rPr>
              <a:t> </a:t>
            </a:r>
            <a:r>
              <a:rPr lang="en-US" altLang="ja-JP" sz="1200" spc="15" dirty="0">
                <a:latin typeface="Microsoft JhengHei"/>
                <a:cs typeface="Microsoft JhengHei"/>
              </a:rPr>
              <a:t>285</a:t>
            </a:r>
            <a:endParaRPr lang="en-US" altLang="ja-JP" sz="1200" spc="-35" dirty="0">
              <a:latin typeface="Microsoft YaHei"/>
              <a:cs typeface="Microsoft YaHei"/>
            </a:endParaRPr>
          </a:p>
          <a:p>
            <a:pPr>
              <a:lnSpc>
                <a:spcPct val="100000"/>
              </a:lnSpc>
              <a:tabLst>
                <a:tab pos="727075" algn="l"/>
              </a:tabLst>
            </a:pPr>
            <a:r>
              <a:rPr lang="ja-JP" altLang="en-US" sz="900" spc="-45" dirty="0">
                <a:latin typeface="Microsoft YaHei"/>
                <a:cs typeface="Microsoft YaHei"/>
              </a:rPr>
              <a:t>　　　　　 </a:t>
            </a:r>
            <a:r>
              <a:rPr sz="900" spc="-45" dirty="0">
                <a:latin typeface="Microsoft YaHei"/>
                <a:cs typeface="Microsoft YaHei"/>
              </a:rPr>
              <a:t>Q28	</a:t>
            </a:r>
            <a:r>
              <a:rPr sz="900" dirty="0">
                <a:latin typeface="Microsoft JhengHei"/>
                <a:cs typeface="Microsoft JhengHei"/>
              </a:rPr>
              <a:t>経済産業省の制度・ガイドライン等の利活用の状況</a:t>
            </a:r>
          </a:p>
          <a:p>
            <a:pPr marL="375285" marR="3952240">
              <a:lnSpc>
                <a:spcPct val="100000"/>
              </a:lnSpc>
              <a:tabLst>
                <a:tab pos="727075" algn="l"/>
              </a:tabLst>
            </a:pPr>
            <a:r>
              <a:rPr sz="900" spc="-45" dirty="0">
                <a:latin typeface="Microsoft YaHei"/>
                <a:cs typeface="Microsoft YaHei"/>
              </a:rPr>
              <a:t>Q29	</a:t>
            </a:r>
            <a:r>
              <a:rPr lang="ja-JP" altLang="en-US" sz="900" spc="-5" dirty="0">
                <a:latin typeface="Microsoft YaHei"/>
                <a:cs typeface="Microsoft YaHei"/>
              </a:rPr>
              <a:t> </a:t>
            </a:r>
            <a:r>
              <a:rPr lang="en-US" altLang="ja-JP" sz="900" spc="-5" dirty="0">
                <a:latin typeface="Microsoft YaHei"/>
                <a:cs typeface="Microsoft YaHei"/>
              </a:rPr>
              <a:t>IPA</a:t>
            </a:r>
            <a:r>
              <a:rPr lang="ja-JP" altLang="en-US" sz="900" spc="-5" dirty="0">
                <a:latin typeface="Microsoft YaHei"/>
                <a:cs typeface="Microsoft YaHei"/>
              </a:rPr>
              <a:t>報告書・成果物・手法等の活用状況</a:t>
            </a:r>
            <a:endParaRPr sz="900" dirty="0">
              <a:latin typeface="Microsoft JhengHei"/>
              <a:cs typeface="Microsoft JhengHei"/>
            </a:endParaRPr>
          </a:p>
          <a:p>
            <a:pPr marL="375285">
              <a:lnSpc>
                <a:spcPct val="100000"/>
              </a:lnSpc>
              <a:tabLst>
                <a:tab pos="727075" algn="l"/>
              </a:tabLst>
            </a:pPr>
            <a:r>
              <a:rPr sz="900" spc="-45" dirty="0">
                <a:latin typeface="Microsoft YaHei"/>
                <a:cs typeface="Microsoft YaHei"/>
              </a:rPr>
              <a:t>Q3</a:t>
            </a:r>
            <a:r>
              <a:rPr lang="en-US" sz="900" spc="-45" dirty="0">
                <a:latin typeface="Microsoft YaHei"/>
                <a:cs typeface="Microsoft YaHei"/>
              </a:rPr>
              <a:t>0</a:t>
            </a:r>
            <a:r>
              <a:rPr sz="900" spc="-45" dirty="0">
                <a:latin typeface="Microsoft YaHei"/>
                <a:cs typeface="Microsoft YaHei"/>
              </a:rPr>
              <a:t>	</a:t>
            </a:r>
            <a:r>
              <a:rPr lang="ja-JP" altLang="en-US" sz="900" dirty="0">
                <a:latin typeface="Microsoft JhengHei"/>
                <a:cs typeface="Microsoft JhengHei"/>
              </a:rPr>
              <a:t>政府や</a:t>
            </a:r>
            <a:r>
              <a:rPr lang="en-US" altLang="ja-JP" sz="900" dirty="0">
                <a:latin typeface="Microsoft JhengHei"/>
                <a:cs typeface="Microsoft JhengHei"/>
              </a:rPr>
              <a:t>IPA</a:t>
            </a:r>
            <a:r>
              <a:rPr lang="ja-JP" altLang="en-US" sz="900" dirty="0">
                <a:latin typeface="Microsoft JhengHei"/>
                <a:cs typeface="Microsoft JhengHei"/>
              </a:rPr>
              <a:t>が取るべき施策に関する要望</a:t>
            </a:r>
            <a:endParaRPr sz="900" dirty="0">
              <a:latin typeface="Microsoft JhengHei"/>
              <a:cs typeface="Microsoft JhengHei"/>
            </a:endParaRPr>
          </a:p>
          <a:p>
            <a:pPr marL="375285">
              <a:lnSpc>
                <a:spcPct val="100000"/>
              </a:lnSpc>
              <a:tabLst>
                <a:tab pos="727075" algn="l"/>
              </a:tabLst>
            </a:pPr>
            <a:r>
              <a:rPr sz="900" spc="-45" dirty="0">
                <a:latin typeface="Microsoft YaHei"/>
                <a:cs typeface="Microsoft YaHei"/>
              </a:rPr>
              <a:t>Q3</a:t>
            </a:r>
            <a:r>
              <a:rPr lang="en-US" sz="900" spc="-45" dirty="0">
                <a:latin typeface="Microsoft YaHei"/>
                <a:cs typeface="Microsoft YaHei"/>
              </a:rPr>
              <a:t>1</a:t>
            </a:r>
            <a:r>
              <a:rPr sz="900" spc="-45" dirty="0">
                <a:latin typeface="Microsoft YaHei"/>
                <a:cs typeface="Microsoft YaHei"/>
              </a:rPr>
              <a:t>	</a:t>
            </a:r>
            <a:r>
              <a:rPr sz="900" dirty="0">
                <a:latin typeface="Microsoft JhengHei"/>
                <a:cs typeface="Microsoft JhengHei"/>
              </a:rPr>
              <a:t>今後調査に加えるべき項目、調査してほしい項目</a:t>
            </a:r>
            <a:endParaRPr lang="en-US" sz="900" dirty="0">
              <a:latin typeface="Microsoft JhengHei"/>
              <a:cs typeface="Microsoft JhengHei"/>
            </a:endParaRPr>
          </a:p>
          <a:p>
            <a:pPr>
              <a:tabLst>
                <a:tab pos="727075" algn="l"/>
              </a:tabLst>
            </a:pPr>
            <a:r>
              <a:rPr lang="ja-JP" altLang="en-US" sz="1200" spc="-15" dirty="0">
                <a:latin typeface="Microsoft YaHei"/>
                <a:cs typeface="Microsoft YaHei"/>
              </a:rPr>
              <a:t>まとめ</a:t>
            </a:r>
            <a:r>
              <a:rPr lang="ja-JP" altLang="en-US" sz="1200" dirty="0">
                <a:latin typeface="Microsoft JhengHei"/>
                <a:cs typeface="Microsoft JhengHei"/>
              </a:rPr>
              <a:t>･･･････････････････････････････････････</a:t>
            </a:r>
            <a:r>
              <a:rPr lang="ja-JP" altLang="en-US" sz="1200" spc="15" dirty="0">
                <a:latin typeface="Microsoft JhengHei"/>
                <a:cs typeface="Microsoft JhengHei"/>
              </a:rPr>
              <a:t> </a:t>
            </a:r>
            <a:r>
              <a:rPr lang="ja-JP" altLang="en-US" sz="1200" dirty="0">
                <a:latin typeface="Microsoft JhengHei"/>
                <a:cs typeface="Microsoft JhengHei"/>
              </a:rPr>
              <a:t>･･･････････････････････････････････････････</a:t>
            </a:r>
            <a:r>
              <a:rPr lang="en-US" altLang="ja-JP" sz="1200" spc="15" dirty="0">
                <a:latin typeface="Microsoft JhengHei"/>
                <a:cs typeface="Microsoft JhengHei"/>
              </a:rPr>
              <a:t>29</a:t>
            </a:r>
            <a:r>
              <a:rPr lang="en-US" altLang="ja-JP" sz="1200" spc="-35" dirty="0">
                <a:latin typeface="Microsoft YaHei"/>
                <a:cs typeface="Microsoft YaHei"/>
              </a:rPr>
              <a:t>8</a:t>
            </a:r>
            <a:endParaRPr sz="900" dirty="0">
              <a:latin typeface="Microsoft JhengHei"/>
              <a:cs typeface="Microsoft JhengHei"/>
            </a:endParaRPr>
          </a:p>
        </p:txBody>
      </p:sp>
      <p:sp>
        <p:nvSpPr>
          <p:cNvPr id="4" name="Rectangle 7">
            <a:extLst>
              <a:ext uri="{FF2B5EF4-FFF2-40B4-BE49-F238E27FC236}">
                <a16:creationId xmlns:a16="http://schemas.microsoft.com/office/drawing/2014/main" id="{DE16EA82-D367-4DEC-A270-F8B6A896753A}"/>
              </a:ext>
            </a:extLst>
          </p:cNvPr>
          <p:cNvSpPr txBox="1">
            <a:spLocks noChangeArrowheads="1"/>
          </p:cNvSpPr>
          <p:nvPr/>
        </p:nvSpPr>
        <p:spPr>
          <a:xfrm>
            <a:off x="9905620" y="6994210"/>
            <a:ext cx="493200" cy="232475"/>
          </a:xfrm>
          <a:prstGeom prst="rect">
            <a:avLst/>
          </a:prstGeom>
          <a:ln/>
        </p:spPr>
        <p:txBody>
          <a:bodyPr/>
          <a:lstStyle>
            <a:defPPr>
              <a:defRPr lang="ja-JP"/>
            </a:defPPr>
            <a:lvl1pPr marL="0" algn="ctr" defTabSz="971913" rtl="0" eaLnBrk="1" latinLnBrk="0" hangingPunct="1">
              <a:defRPr kumimoji="1" sz="1053" kern="1200">
                <a:solidFill>
                  <a:schemeClr val="tx1"/>
                </a:solidFill>
                <a:latin typeface="Meiryo UI" panose="020B0604030504040204" pitchFamily="50" charset="-128"/>
                <a:ea typeface="Meiryo UI" panose="020B0604030504040204" pitchFamily="50" charset="-128"/>
                <a:cs typeface="+mn-cs"/>
              </a:defRPr>
            </a:lvl1pPr>
            <a:lvl2pPr marL="485957" algn="l" defTabSz="971913" rtl="0" eaLnBrk="1" latinLnBrk="0" hangingPunct="1">
              <a:defRPr kumimoji="1" sz="1914" kern="1200">
                <a:solidFill>
                  <a:schemeClr val="tx1"/>
                </a:solidFill>
                <a:latin typeface="+mn-lt"/>
                <a:ea typeface="+mn-ea"/>
                <a:cs typeface="+mn-cs"/>
              </a:defRPr>
            </a:lvl2pPr>
            <a:lvl3pPr marL="971913" algn="l" defTabSz="971913" rtl="0" eaLnBrk="1" latinLnBrk="0" hangingPunct="1">
              <a:defRPr kumimoji="1" sz="1914" kern="1200">
                <a:solidFill>
                  <a:schemeClr val="tx1"/>
                </a:solidFill>
                <a:latin typeface="+mn-lt"/>
                <a:ea typeface="+mn-ea"/>
                <a:cs typeface="+mn-cs"/>
              </a:defRPr>
            </a:lvl3pPr>
            <a:lvl4pPr marL="1457871" algn="l" defTabSz="971913" rtl="0" eaLnBrk="1" latinLnBrk="0" hangingPunct="1">
              <a:defRPr kumimoji="1" sz="1914" kern="1200">
                <a:solidFill>
                  <a:schemeClr val="tx1"/>
                </a:solidFill>
                <a:latin typeface="+mn-lt"/>
                <a:ea typeface="+mn-ea"/>
                <a:cs typeface="+mn-cs"/>
              </a:defRPr>
            </a:lvl4pPr>
            <a:lvl5pPr marL="1943828" algn="l" defTabSz="971913" rtl="0" eaLnBrk="1" latinLnBrk="0" hangingPunct="1">
              <a:defRPr kumimoji="1" sz="1914" kern="1200">
                <a:solidFill>
                  <a:schemeClr val="tx1"/>
                </a:solidFill>
                <a:latin typeface="+mn-lt"/>
                <a:ea typeface="+mn-ea"/>
                <a:cs typeface="+mn-cs"/>
              </a:defRPr>
            </a:lvl5pPr>
            <a:lvl6pPr marL="2429784" algn="l" defTabSz="971913" rtl="0" eaLnBrk="1" latinLnBrk="0" hangingPunct="1">
              <a:defRPr kumimoji="1" sz="1914" kern="1200">
                <a:solidFill>
                  <a:schemeClr val="tx1"/>
                </a:solidFill>
                <a:latin typeface="+mn-lt"/>
                <a:ea typeface="+mn-ea"/>
                <a:cs typeface="+mn-cs"/>
              </a:defRPr>
            </a:lvl6pPr>
            <a:lvl7pPr marL="2915741" algn="l" defTabSz="971913" rtl="0" eaLnBrk="1" latinLnBrk="0" hangingPunct="1">
              <a:defRPr kumimoji="1" sz="1914" kern="1200">
                <a:solidFill>
                  <a:schemeClr val="tx1"/>
                </a:solidFill>
                <a:latin typeface="+mn-lt"/>
                <a:ea typeface="+mn-ea"/>
                <a:cs typeface="+mn-cs"/>
              </a:defRPr>
            </a:lvl7pPr>
            <a:lvl8pPr marL="3401698" algn="l" defTabSz="971913" rtl="0" eaLnBrk="1" latinLnBrk="0" hangingPunct="1">
              <a:defRPr kumimoji="1" sz="1914" kern="1200">
                <a:solidFill>
                  <a:schemeClr val="tx1"/>
                </a:solidFill>
                <a:latin typeface="+mn-lt"/>
                <a:ea typeface="+mn-ea"/>
                <a:cs typeface="+mn-cs"/>
              </a:defRPr>
            </a:lvl8pPr>
            <a:lvl9pPr marL="3887655" algn="l" defTabSz="971913" rtl="0" eaLnBrk="1" latinLnBrk="0" hangingPunct="1">
              <a:defRPr kumimoji="1" sz="1914" kern="1200">
                <a:solidFill>
                  <a:schemeClr val="tx1"/>
                </a:solidFill>
                <a:latin typeface="+mn-lt"/>
                <a:ea typeface="+mn-ea"/>
                <a:cs typeface="+mn-cs"/>
              </a:defRPr>
            </a:lvl9pPr>
          </a:lstStyle>
          <a:p>
            <a:fld id="{DBFB1F43-6F2E-4538-AABB-23AEDF146290}" type="slidenum">
              <a:rPr lang="ja-JP" altLang="en-US" smtClean="0"/>
              <a:pPr/>
              <a:t>2</a:t>
            </a:fld>
            <a:endParaRPr lang="ja-JP" altLang="en-US" dirty="0"/>
          </a:p>
        </p:txBody>
      </p:sp>
    </p:spTree>
    <p:extLst>
      <p:ext uri="{BB962C8B-B14F-4D97-AF65-F5344CB8AC3E}">
        <p14:creationId xmlns:p14="http://schemas.microsoft.com/office/powerpoint/2010/main" val="28548008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29</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07893"/>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Q4-1.</a:t>
            </a:r>
            <a:r>
              <a:rPr lang="ja-JP" altLang="en-US" sz="2065" b="1" dirty="0">
                <a:latin typeface="MS UI Gothic" panose="020B0600070205080204" pitchFamily="50" charset="-128"/>
                <a:ea typeface="MS UI Gothic" panose="020B0600070205080204" pitchFamily="50" charset="-128"/>
              </a:rPr>
              <a:t>全開発費の内訳（経年比較）</a:t>
            </a:r>
          </a:p>
        </p:txBody>
      </p:sp>
      <p:sp>
        <p:nvSpPr>
          <p:cNvPr id="5" name="テキスト ボックス 4"/>
          <p:cNvSpPr txBox="1"/>
          <p:nvPr/>
        </p:nvSpPr>
        <p:spPr>
          <a:xfrm>
            <a:off x="515394" y="750100"/>
            <a:ext cx="9028230" cy="319318"/>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p>
        </p:txBody>
      </p:sp>
      <p:graphicFrame>
        <p:nvGraphicFramePr>
          <p:cNvPr id="6" name="グラフ 5"/>
          <p:cNvGraphicFramePr>
            <a:graphicFrameLocks/>
          </p:cNvGraphicFramePr>
          <p:nvPr>
            <p:extLst>
              <p:ext uri="{D42A27DB-BD31-4B8C-83A1-F6EECF244321}">
                <p14:modId xmlns:p14="http://schemas.microsoft.com/office/powerpoint/2010/main" val="1904087251"/>
              </p:ext>
            </p:extLst>
          </p:nvPr>
        </p:nvGraphicFramePr>
        <p:xfrm>
          <a:off x="899221" y="1168062"/>
          <a:ext cx="8644404" cy="56904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33167143"/>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FB7BFD6-B9DF-4645-A30D-5231DB88F1D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643437" y="2898056"/>
            <a:ext cx="1152525" cy="646430"/>
          </a:xfrm>
          <a:prstGeom prst="rect">
            <a:avLst/>
          </a:prstGeom>
          <a:noFill/>
          <a:ln>
            <a:noFill/>
          </a:ln>
        </p:spPr>
      </p:pic>
      <p:sp>
        <p:nvSpPr>
          <p:cNvPr id="5" name="Rectangle 7">
            <a:extLst>
              <a:ext uri="{FF2B5EF4-FFF2-40B4-BE49-F238E27FC236}">
                <a16:creationId xmlns:a16="http://schemas.microsoft.com/office/drawing/2014/main" id="{8EDF15E9-49DB-4269-B724-4DA3005D916E}"/>
              </a:ext>
            </a:extLst>
          </p:cNvPr>
          <p:cNvSpPr txBox="1">
            <a:spLocks noChangeArrowheads="1"/>
          </p:cNvSpPr>
          <p:nvPr/>
        </p:nvSpPr>
        <p:spPr>
          <a:xfrm>
            <a:off x="9905620" y="6994210"/>
            <a:ext cx="493200" cy="232475"/>
          </a:xfrm>
          <a:prstGeom prst="rect">
            <a:avLst/>
          </a:prstGeom>
          <a:ln/>
        </p:spPr>
        <p:txBody>
          <a:bodyPr/>
          <a:lstStyle>
            <a:defPPr>
              <a:defRPr lang="ja-JP"/>
            </a:defPPr>
            <a:lvl1pPr marL="0" algn="ctr" defTabSz="971913" rtl="0" eaLnBrk="1" latinLnBrk="0" hangingPunct="1">
              <a:defRPr kumimoji="1" sz="1053" kern="1200">
                <a:solidFill>
                  <a:schemeClr val="tx1"/>
                </a:solidFill>
                <a:latin typeface="Meiryo UI" panose="020B0604030504040204" pitchFamily="50" charset="-128"/>
                <a:ea typeface="Meiryo UI" panose="020B0604030504040204" pitchFamily="50" charset="-128"/>
                <a:cs typeface="+mn-cs"/>
              </a:defRPr>
            </a:lvl1pPr>
            <a:lvl2pPr marL="485957" algn="l" defTabSz="971913" rtl="0" eaLnBrk="1" latinLnBrk="0" hangingPunct="1">
              <a:defRPr kumimoji="1" sz="1914" kern="1200">
                <a:solidFill>
                  <a:schemeClr val="tx1"/>
                </a:solidFill>
                <a:latin typeface="+mn-lt"/>
                <a:ea typeface="+mn-ea"/>
                <a:cs typeface="+mn-cs"/>
              </a:defRPr>
            </a:lvl2pPr>
            <a:lvl3pPr marL="971913" algn="l" defTabSz="971913" rtl="0" eaLnBrk="1" latinLnBrk="0" hangingPunct="1">
              <a:defRPr kumimoji="1" sz="1914" kern="1200">
                <a:solidFill>
                  <a:schemeClr val="tx1"/>
                </a:solidFill>
                <a:latin typeface="+mn-lt"/>
                <a:ea typeface="+mn-ea"/>
                <a:cs typeface="+mn-cs"/>
              </a:defRPr>
            </a:lvl3pPr>
            <a:lvl4pPr marL="1457871" algn="l" defTabSz="971913" rtl="0" eaLnBrk="1" latinLnBrk="0" hangingPunct="1">
              <a:defRPr kumimoji="1" sz="1914" kern="1200">
                <a:solidFill>
                  <a:schemeClr val="tx1"/>
                </a:solidFill>
                <a:latin typeface="+mn-lt"/>
                <a:ea typeface="+mn-ea"/>
                <a:cs typeface="+mn-cs"/>
              </a:defRPr>
            </a:lvl4pPr>
            <a:lvl5pPr marL="1943828" algn="l" defTabSz="971913" rtl="0" eaLnBrk="1" latinLnBrk="0" hangingPunct="1">
              <a:defRPr kumimoji="1" sz="1914" kern="1200">
                <a:solidFill>
                  <a:schemeClr val="tx1"/>
                </a:solidFill>
                <a:latin typeface="+mn-lt"/>
                <a:ea typeface="+mn-ea"/>
                <a:cs typeface="+mn-cs"/>
              </a:defRPr>
            </a:lvl5pPr>
            <a:lvl6pPr marL="2429784" algn="l" defTabSz="971913" rtl="0" eaLnBrk="1" latinLnBrk="0" hangingPunct="1">
              <a:defRPr kumimoji="1" sz="1914" kern="1200">
                <a:solidFill>
                  <a:schemeClr val="tx1"/>
                </a:solidFill>
                <a:latin typeface="+mn-lt"/>
                <a:ea typeface="+mn-ea"/>
                <a:cs typeface="+mn-cs"/>
              </a:defRPr>
            </a:lvl6pPr>
            <a:lvl7pPr marL="2915741" algn="l" defTabSz="971913" rtl="0" eaLnBrk="1" latinLnBrk="0" hangingPunct="1">
              <a:defRPr kumimoji="1" sz="1914" kern="1200">
                <a:solidFill>
                  <a:schemeClr val="tx1"/>
                </a:solidFill>
                <a:latin typeface="+mn-lt"/>
                <a:ea typeface="+mn-ea"/>
                <a:cs typeface="+mn-cs"/>
              </a:defRPr>
            </a:lvl7pPr>
            <a:lvl8pPr marL="3401698" algn="l" defTabSz="971913" rtl="0" eaLnBrk="1" latinLnBrk="0" hangingPunct="1">
              <a:defRPr kumimoji="1" sz="1914" kern="1200">
                <a:solidFill>
                  <a:schemeClr val="tx1"/>
                </a:solidFill>
                <a:latin typeface="+mn-lt"/>
                <a:ea typeface="+mn-ea"/>
                <a:cs typeface="+mn-cs"/>
              </a:defRPr>
            </a:lvl8pPr>
            <a:lvl9pPr marL="3887655" algn="l" defTabSz="971913" rtl="0" eaLnBrk="1" latinLnBrk="0" hangingPunct="1">
              <a:defRPr kumimoji="1" sz="1914" kern="1200">
                <a:solidFill>
                  <a:schemeClr val="tx1"/>
                </a:solidFill>
                <a:latin typeface="+mn-lt"/>
                <a:ea typeface="+mn-ea"/>
                <a:cs typeface="+mn-cs"/>
              </a:defRPr>
            </a:lvl9pPr>
          </a:lstStyle>
          <a:p>
            <a:fld id="{DBFB1F43-6F2E-4538-AABB-23AEDF146290}" type="slidenum">
              <a:rPr lang="ja-JP" altLang="en-US" smtClean="0"/>
              <a:pPr/>
              <a:t>299</a:t>
            </a:fld>
            <a:endParaRPr lang="ja-JP" altLang="en-US" dirty="0"/>
          </a:p>
        </p:txBody>
      </p:sp>
    </p:spTree>
    <p:extLst>
      <p:ext uri="{BB962C8B-B14F-4D97-AF65-F5344CB8AC3E}">
        <p14:creationId xmlns:p14="http://schemas.microsoft.com/office/powerpoint/2010/main" val="36766318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30</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07893"/>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Q4-2.IoT</a:t>
            </a:r>
            <a:r>
              <a:rPr lang="ja-JP" altLang="en-US" sz="2065" b="1" dirty="0">
                <a:latin typeface="MS UI Gothic" panose="020B0600070205080204" pitchFamily="50" charset="-128"/>
                <a:ea typeface="MS UI Gothic" panose="020B0600070205080204" pitchFamily="50" charset="-128"/>
              </a:rPr>
              <a:t>に関連するソフトウェア開発費の内訳</a:t>
            </a:r>
            <a:r>
              <a:rPr lang="zh-TW" altLang="en-US" sz="2065" b="1" dirty="0">
                <a:latin typeface="MS UI Gothic" panose="020B0600070205080204" pitchFamily="50" charset="-128"/>
                <a:ea typeface="MS UI Gothic" panose="020B0600070205080204" pitchFamily="50" charset="-128"/>
              </a:rPr>
              <a:t>　業態区分別</a:t>
            </a:r>
            <a:endParaRPr lang="ja-JP" altLang="en-US" sz="2065" b="1" dirty="0">
              <a:latin typeface="MS UI Gothic" panose="020B0600070205080204" pitchFamily="50" charset="-128"/>
              <a:ea typeface="MS UI Gothic" panose="020B0600070205080204" pitchFamily="50" charset="-128"/>
            </a:endParaRPr>
          </a:p>
        </p:txBody>
      </p:sp>
      <p:sp>
        <p:nvSpPr>
          <p:cNvPr id="6" name="テキスト ボックス 5"/>
          <p:cNvSpPr txBox="1"/>
          <p:nvPr/>
        </p:nvSpPr>
        <p:spPr>
          <a:xfrm>
            <a:off x="515394" y="750100"/>
            <a:ext cx="9390226" cy="523220"/>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エンドユーザー、</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r>
              <a:rPr lang="en-US" altLang="ja-JP" sz="1400" dirty="0"/>
              <a:t>F.</a:t>
            </a:r>
            <a:r>
              <a:rPr lang="ja-JP" altLang="en-US" sz="1400" dirty="0"/>
              <a:t>その他</a:t>
            </a:r>
            <a:endParaRPr lang="en-US" altLang="ja-JP" sz="1400" dirty="0"/>
          </a:p>
          <a:p>
            <a:r>
              <a:rPr lang="ja-JP" altLang="en-US" sz="1400" dirty="0"/>
              <a:t>クロス集計の軸：組込み</a:t>
            </a:r>
            <a:r>
              <a:rPr lang="en-US" altLang="ja-JP" sz="1400" dirty="0"/>
              <a:t>/IoT</a:t>
            </a:r>
            <a:r>
              <a:rPr lang="ja-JP" altLang="en-US" sz="1400" dirty="0"/>
              <a:t>産業における主な位置づけ</a:t>
            </a:r>
          </a:p>
        </p:txBody>
      </p:sp>
      <p:graphicFrame>
        <p:nvGraphicFramePr>
          <p:cNvPr id="5" name="グラフ 4"/>
          <p:cNvGraphicFramePr>
            <a:graphicFrameLocks/>
          </p:cNvGraphicFramePr>
          <p:nvPr>
            <p:extLst>
              <p:ext uri="{D42A27DB-BD31-4B8C-83A1-F6EECF244321}">
                <p14:modId xmlns:p14="http://schemas.microsoft.com/office/powerpoint/2010/main" val="2301577005"/>
              </p:ext>
            </p:extLst>
          </p:nvPr>
        </p:nvGraphicFramePr>
        <p:xfrm>
          <a:off x="515394" y="1564155"/>
          <a:ext cx="9028230" cy="54300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504289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31</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07893"/>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Q4-2.IoT</a:t>
            </a:r>
            <a:r>
              <a:rPr lang="ja-JP" altLang="en-US" sz="2065" b="1" dirty="0">
                <a:latin typeface="MS UI Gothic" panose="020B0600070205080204" pitchFamily="50" charset="-128"/>
                <a:ea typeface="MS UI Gothic" panose="020B0600070205080204" pitchFamily="50" charset="-128"/>
              </a:rPr>
              <a:t>に関連するソフトウェア開発費の内訳（経年比較）</a:t>
            </a:r>
          </a:p>
        </p:txBody>
      </p:sp>
      <p:sp>
        <p:nvSpPr>
          <p:cNvPr id="5" name="テキスト ボックス 4"/>
          <p:cNvSpPr txBox="1"/>
          <p:nvPr/>
        </p:nvSpPr>
        <p:spPr>
          <a:xfrm>
            <a:off x="515394" y="750100"/>
            <a:ext cx="9028230" cy="319318"/>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p>
        </p:txBody>
      </p:sp>
      <p:graphicFrame>
        <p:nvGraphicFramePr>
          <p:cNvPr id="6" name="グラフ 5"/>
          <p:cNvGraphicFramePr>
            <a:graphicFrameLocks/>
          </p:cNvGraphicFramePr>
          <p:nvPr>
            <p:extLst>
              <p:ext uri="{D42A27DB-BD31-4B8C-83A1-F6EECF244321}">
                <p14:modId xmlns:p14="http://schemas.microsoft.com/office/powerpoint/2010/main" val="2755312251"/>
              </p:ext>
            </p:extLst>
          </p:nvPr>
        </p:nvGraphicFramePr>
        <p:xfrm>
          <a:off x="899220" y="1457896"/>
          <a:ext cx="8644404" cy="55363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25048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32</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07893"/>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Q5.</a:t>
            </a:r>
            <a:r>
              <a:rPr lang="ja-JP" altLang="en-US" sz="2065" b="1" dirty="0">
                <a:latin typeface="MS UI Gothic" panose="020B0600070205080204" pitchFamily="50" charset="-128"/>
                <a:ea typeface="MS UI Gothic" panose="020B0600070205080204" pitchFamily="50" charset="-128"/>
              </a:rPr>
              <a:t>主要な事業のカテゴリ　</a:t>
            </a:r>
            <a:r>
              <a:rPr lang="en-US" altLang="ja-JP" sz="2065" b="1" dirty="0">
                <a:latin typeface="MS UI Gothic" panose="020B0600070205080204" pitchFamily="50" charset="-128"/>
                <a:ea typeface="MS UI Gothic" panose="020B0600070205080204" pitchFamily="50" charset="-128"/>
              </a:rPr>
              <a:t>(</a:t>
            </a:r>
            <a:r>
              <a:rPr lang="ja-JP" altLang="en-US" sz="2065" b="1" dirty="0">
                <a:latin typeface="MS UI Gothic" panose="020B0600070205080204" pitchFamily="50" charset="-128"/>
                <a:ea typeface="MS UI Gothic" panose="020B0600070205080204" pitchFamily="50" charset="-128"/>
              </a:rPr>
              <a:t>複数選択可）</a:t>
            </a:r>
          </a:p>
        </p:txBody>
      </p:sp>
      <p:graphicFrame>
        <p:nvGraphicFramePr>
          <p:cNvPr id="6" name="グラフ 5"/>
          <p:cNvGraphicFramePr>
            <a:graphicFrameLocks/>
          </p:cNvGraphicFramePr>
          <p:nvPr>
            <p:extLst>
              <p:ext uri="{D42A27DB-BD31-4B8C-83A1-F6EECF244321}">
                <p14:modId xmlns:p14="http://schemas.microsoft.com/office/powerpoint/2010/main" val="1961843371"/>
              </p:ext>
            </p:extLst>
          </p:nvPr>
        </p:nvGraphicFramePr>
        <p:xfrm>
          <a:off x="26890" y="1064829"/>
          <a:ext cx="3420000" cy="475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テキスト ボックス 8"/>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エンドユーザー、</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r>
              <a:rPr lang="en-US" altLang="ja-JP" sz="1400" dirty="0"/>
              <a:t>F.</a:t>
            </a:r>
            <a:r>
              <a:rPr lang="ja-JP" altLang="en-US" sz="1400" dirty="0"/>
              <a:t>その他</a:t>
            </a:r>
          </a:p>
        </p:txBody>
      </p:sp>
      <p:graphicFrame>
        <p:nvGraphicFramePr>
          <p:cNvPr id="7" name="グラフ 6"/>
          <p:cNvGraphicFramePr>
            <a:graphicFrameLocks/>
          </p:cNvGraphicFramePr>
          <p:nvPr>
            <p:extLst>
              <p:ext uri="{D42A27DB-BD31-4B8C-83A1-F6EECF244321}">
                <p14:modId xmlns:p14="http://schemas.microsoft.com/office/powerpoint/2010/main" val="3670018479"/>
              </p:ext>
            </p:extLst>
          </p:nvPr>
        </p:nvGraphicFramePr>
        <p:xfrm>
          <a:off x="395164" y="1210170"/>
          <a:ext cx="3338483" cy="579260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グラフ 9"/>
          <p:cNvGraphicFramePr>
            <a:graphicFrameLocks/>
          </p:cNvGraphicFramePr>
          <p:nvPr>
            <p:extLst>
              <p:ext uri="{D42A27DB-BD31-4B8C-83A1-F6EECF244321}">
                <p14:modId xmlns:p14="http://schemas.microsoft.com/office/powerpoint/2010/main" val="3370801913"/>
              </p:ext>
            </p:extLst>
          </p:nvPr>
        </p:nvGraphicFramePr>
        <p:xfrm>
          <a:off x="3474334" y="1227122"/>
          <a:ext cx="3574285" cy="590826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グラフ 10"/>
          <p:cNvGraphicFramePr>
            <a:graphicFrameLocks/>
          </p:cNvGraphicFramePr>
          <p:nvPr>
            <p:extLst>
              <p:ext uri="{D42A27DB-BD31-4B8C-83A1-F6EECF244321}">
                <p14:modId xmlns:p14="http://schemas.microsoft.com/office/powerpoint/2010/main" val="1545139560"/>
              </p:ext>
            </p:extLst>
          </p:nvPr>
        </p:nvGraphicFramePr>
        <p:xfrm>
          <a:off x="7062341" y="1227122"/>
          <a:ext cx="2829557" cy="419121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1436665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33</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Q5.</a:t>
            </a:r>
            <a:r>
              <a:rPr lang="ja-JP" altLang="en-US" sz="2065" b="1" dirty="0">
                <a:latin typeface="MS UI Gothic" panose="020B0600070205080204" pitchFamily="50" charset="-128"/>
                <a:ea typeface="MS UI Gothic" panose="020B0600070205080204" pitchFamily="50" charset="-128"/>
              </a:rPr>
              <a:t>主要な事業のカテゴリ　組込み製品及び同部品事業（複数選択可、経年比較）</a:t>
            </a:r>
          </a:p>
        </p:txBody>
      </p:sp>
      <p:sp>
        <p:nvSpPr>
          <p:cNvPr id="5" name="テキスト ボックス 4"/>
          <p:cNvSpPr txBox="1"/>
          <p:nvPr/>
        </p:nvSpPr>
        <p:spPr>
          <a:xfrm>
            <a:off x="515394" y="750100"/>
            <a:ext cx="9028230" cy="319318"/>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p>
        </p:txBody>
      </p:sp>
      <p:graphicFrame>
        <p:nvGraphicFramePr>
          <p:cNvPr id="6" name="グラフ 5"/>
          <p:cNvGraphicFramePr>
            <a:graphicFrameLocks/>
          </p:cNvGraphicFramePr>
          <p:nvPr>
            <p:extLst>
              <p:ext uri="{D42A27DB-BD31-4B8C-83A1-F6EECF244321}">
                <p14:modId xmlns:p14="http://schemas.microsoft.com/office/powerpoint/2010/main" val="1193964645"/>
              </p:ext>
            </p:extLst>
          </p:nvPr>
        </p:nvGraphicFramePr>
        <p:xfrm>
          <a:off x="827212" y="1234210"/>
          <a:ext cx="8716412" cy="576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686445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34</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Q5.</a:t>
            </a:r>
            <a:r>
              <a:rPr lang="ja-JP" altLang="en-US" sz="2065" b="1" dirty="0">
                <a:latin typeface="MS UI Gothic" panose="020B0600070205080204" pitchFamily="50" charset="-128"/>
                <a:ea typeface="MS UI Gothic" panose="020B0600070205080204" pitchFamily="50" charset="-128"/>
              </a:rPr>
              <a:t>主要な事業のカテゴリ　</a:t>
            </a:r>
            <a:r>
              <a:rPr lang="en-US" altLang="ja-JP" sz="2065" b="1" dirty="0">
                <a:latin typeface="MS UI Gothic" panose="020B0600070205080204" pitchFamily="50" charset="-128"/>
                <a:ea typeface="MS UI Gothic" panose="020B0600070205080204" pitchFamily="50" charset="-128"/>
              </a:rPr>
              <a:t>IoT</a:t>
            </a:r>
            <a:r>
              <a:rPr lang="ja-JP" altLang="en-US" sz="2065" b="1" dirty="0">
                <a:latin typeface="MS UI Gothic" panose="020B0600070205080204" pitchFamily="50" charset="-128"/>
                <a:ea typeface="MS UI Gothic" panose="020B0600070205080204" pitchFamily="50" charset="-128"/>
              </a:rPr>
              <a:t>に関連した事業（複数選択可、経年比較）</a:t>
            </a:r>
          </a:p>
        </p:txBody>
      </p:sp>
      <p:sp>
        <p:nvSpPr>
          <p:cNvPr id="5" name="テキスト ボックス 4"/>
          <p:cNvSpPr txBox="1"/>
          <p:nvPr/>
        </p:nvSpPr>
        <p:spPr>
          <a:xfrm>
            <a:off x="515394" y="750100"/>
            <a:ext cx="9028230" cy="319318"/>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p>
        </p:txBody>
      </p:sp>
      <p:graphicFrame>
        <p:nvGraphicFramePr>
          <p:cNvPr id="6" name="グラフ 5"/>
          <p:cNvGraphicFramePr>
            <a:graphicFrameLocks/>
          </p:cNvGraphicFramePr>
          <p:nvPr>
            <p:extLst>
              <p:ext uri="{D42A27DB-BD31-4B8C-83A1-F6EECF244321}">
                <p14:modId xmlns:p14="http://schemas.microsoft.com/office/powerpoint/2010/main" val="2328789474"/>
              </p:ext>
            </p:extLst>
          </p:nvPr>
        </p:nvGraphicFramePr>
        <p:xfrm>
          <a:off x="1043236" y="1282548"/>
          <a:ext cx="8500388" cy="5711662"/>
        </p:xfrm>
        <a:graphic>
          <a:graphicData uri="http://schemas.openxmlformats.org/drawingml/2006/chart">
            <c:chart xmlns:c="http://schemas.openxmlformats.org/drawingml/2006/chart" xmlns:r="http://schemas.openxmlformats.org/officeDocument/2006/relationships" r:id="rId3"/>
          </a:graphicData>
        </a:graphic>
      </p:graphicFrame>
      <p:sp>
        <p:nvSpPr>
          <p:cNvPr id="3" name="テキスト ボックス 2"/>
          <p:cNvSpPr txBox="1"/>
          <p:nvPr/>
        </p:nvSpPr>
        <p:spPr>
          <a:xfrm>
            <a:off x="1475284" y="6848837"/>
            <a:ext cx="6223178" cy="261610"/>
          </a:xfrm>
          <a:prstGeom prst="rect">
            <a:avLst/>
          </a:prstGeom>
          <a:noFill/>
        </p:spPr>
        <p:txBody>
          <a:bodyPr wrap="none" rtlCol="0">
            <a:spAutoFit/>
          </a:bodyPr>
          <a:lstStyle/>
          <a:p>
            <a:r>
              <a:rPr kumimoji="1" lang="en-US" altLang="ja-JP" sz="1100" dirty="0"/>
              <a:t>※2017</a:t>
            </a:r>
            <a:r>
              <a:rPr kumimoji="1" lang="ja-JP" altLang="en-US" sz="1100" dirty="0"/>
              <a:t>年度は、</a:t>
            </a:r>
            <a:r>
              <a:rPr kumimoji="1" lang="en-US" altLang="ja-JP" sz="1100" dirty="0"/>
              <a:t>IoT</a:t>
            </a:r>
            <a:r>
              <a:rPr kumimoji="1" lang="ja-JP" altLang="en-US" sz="1100" dirty="0"/>
              <a:t>に関連した事業の</a:t>
            </a:r>
            <a:r>
              <a:rPr kumimoji="1" lang="en-US" altLang="ja-JP" sz="1100" dirty="0"/>
              <a:t>I</a:t>
            </a:r>
            <a:r>
              <a:rPr kumimoji="1" lang="ja-JP" altLang="en-US" sz="1100" dirty="0"/>
              <a:t>設問があるものの</a:t>
            </a:r>
            <a:r>
              <a:rPr kumimoji="1" lang="en-US" altLang="ja-JP" sz="1100" dirty="0"/>
              <a:t>2018</a:t>
            </a:r>
            <a:r>
              <a:rPr kumimoji="1" lang="ja-JP" altLang="en-US" sz="1100" dirty="0"/>
              <a:t>年度に選択肢を大きく変更したので除いた。</a:t>
            </a:r>
          </a:p>
        </p:txBody>
      </p:sp>
    </p:spTree>
    <p:extLst>
      <p:ext uri="{BB962C8B-B14F-4D97-AF65-F5344CB8AC3E}">
        <p14:creationId xmlns:p14="http://schemas.microsoft.com/office/powerpoint/2010/main" val="12429910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35</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395164" y="257851"/>
            <a:ext cx="9510456" cy="707886"/>
          </a:xfrm>
          <a:prstGeom prst="rect">
            <a:avLst/>
          </a:prstGeom>
          <a:noFill/>
        </p:spPr>
        <p:txBody>
          <a:bodyPr wrap="square" rtlCol="0">
            <a:spAutoFit/>
          </a:bodyPr>
          <a:lstStyle/>
          <a:p>
            <a:r>
              <a:rPr lang="en-US" altLang="ja-JP" sz="2000" b="1" dirty="0">
                <a:latin typeface="MS UI Gothic" panose="020B0600070205080204" pitchFamily="50" charset="-128"/>
                <a:ea typeface="MS UI Gothic" panose="020B0600070205080204" pitchFamily="50" charset="-128"/>
              </a:rPr>
              <a:t>Q5.</a:t>
            </a:r>
            <a:r>
              <a:rPr lang="ja-JP" altLang="en-US" sz="2000" b="1" dirty="0">
                <a:latin typeface="MS UI Gothic" panose="020B0600070205080204" pitchFamily="50" charset="-128"/>
                <a:ea typeface="MS UI Gothic" panose="020B0600070205080204" pitchFamily="50" charset="-128"/>
              </a:rPr>
              <a:t>主要な事業のカテゴリ　特定の組込み</a:t>
            </a:r>
            <a:r>
              <a:rPr lang="en-US" altLang="ja-JP" sz="2000" b="1" dirty="0">
                <a:latin typeface="MS UI Gothic" panose="020B0600070205080204" pitchFamily="50" charset="-128"/>
                <a:ea typeface="MS UI Gothic" panose="020B0600070205080204" pitchFamily="50" charset="-128"/>
              </a:rPr>
              <a:t>/IoT</a:t>
            </a:r>
            <a:r>
              <a:rPr lang="ja-JP" altLang="en-US" sz="2000" b="1" dirty="0">
                <a:latin typeface="MS UI Gothic" panose="020B0600070205080204" pitchFamily="50" charset="-128"/>
                <a:ea typeface="MS UI Gothic" panose="020B0600070205080204" pitchFamily="50" charset="-128"/>
              </a:rPr>
              <a:t>製品に特化していない事業</a:t>
            </a:r>
            <a:endParaRPr lang="en-US" altLang="ja-JP" sz="2000" b="1" dirty="0">
              <a:latin typeface="MS UI Gothic" panose="020B0600070205080204" pitchFamily="50" charset="-128"/>
              <a:ea typeface="MS UI Gothic" panose="020B0600070205080204" pitchFamily="50" charset="-128"/>
            </a:endParaRPr>
          </a:p>
          <a:p>
            <a:r>
              <a:rPr lang="ja-JP" altLang="en-US" sz="2000" b="1" dirty="0">
                <a:latin typeface="MS UI Gothic" panose="020B0600070205080204" pitchFamily="50" charset="-128"/>
                <a:ea typeface="MS UI Gothic" panose="020B0600070205080204" pitchFamily="50" charset="-128"/>
              </a:rPr>
              <a:t>　　（複数選択可、経年比較）</a:t>
            </a:r>
            <a:endParaRPr lang="ja-JP" altLang="en-US" sz="2400" b="1" dirty="0">
              <a:latin typeface="MS UI Gothic" panose="020B0600070205080204" pitchFamily="50" charset="-128"/>
              <a:ea typeface="MS UI Gothic" panose="020B0600070205080204" pitchFamily="50" charset="-128"/>
            </a:endParaRPr>
          </a:p>
        </p:txBody>
      </p:sp>
      <p:sp>
        <p:nvSpPr>
          <p:cNvPr id="5" name="テキスト ボックス 4"/>
          <p:cNvSpPr txBox="1"/>
          <p:nvPr/>
        </p:nvSpPr>
        <p:spPr>
          <a:xfrm>
            <a:off x="564627" y="1142286"/>
            <a:ext cx="9028230" cy="319318"/>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p>
        </p:txBody>
      </p:sp>
      <p:graphicFrame>
        <p:nvGraphicFramePr>
          <p:cNvPr id="6" name="グラフ 5"/>
          <p:cNvGraphicFramePr>
            <a:graphicFrameLocks/>
          </p:cNvGraphicFramePr>
          <p:nvPr>
            <p:extLst>
              <p:ext uri="{D42A27DB-BD31-4B8C-83A1-F6EECF244321}">
                <p14:modId xmlns:p14="http://schemas.microsoft.com/office/powerpoint/2010/main" val="2001151769"/>
              </p:ext>
            </p:extLst>
          </p:nvPr>
        </p:nvGraphicFramePr>
        <p:xfrm>
          <a:off x="899220" y="1668932"/>
          <a:ext cx="8359044" cy="49583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746042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36</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Q5.</a:t>
            </a:r>
            <a:r>
              <a:rPr lang="ja-JP" altLang="en-US" sz="2065" b="1" dirty="0">
                <a:latin typeface="MS UI Gothic" panose="020B0600070205080204" pitchFamily="50" charset="-128"/>
                <a:ea typeface="MS UI Gothic" panose="020B0600070205080204" pitchFamily="50" charset="-128"/>
              </a:rPr>
              <a:t>主要な事業のカテゴリ　取り組みのある事業分野数（複数選択可）</a:t>
            </a:r>
          </a:p>
        </p:txBody>
      </p:sp>
      <p:sp>
        <p:nvSpPr>
          <p:cNvPr id="7" name="テキスト ボックス 6"/>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エンドユーザー、</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r>
              <a:rPr lang="en-US" altLang="ja-JP" sz="1400" dirty="0"/>
              <a:t>F.</a:t>
            </a:r>
            <a:r>
              <a:rPr lang="ja-JP" altLang="en-US" sz="1400" dirty="0"/>
              <a:t>その他</a:t>
            </a:r>
          </a:p>
        </p:txBody>
      </p:sp>
      <p:graphicFrame>
        <p:nvGraphicFramePr>
          <p:cNvPr id="5" name="グラフ 4"/>
          <p:cNvGraphicFramePr>
            <a:graphicFrameLocks/>
          </p:cNvGraphicFramePr>
          <p:nvPr>
            <p:extLst>
              <p:ext uri="{D42A27DB-BD31-4B8C-83A1-F6EECF244321}">
                <p14:modId xmlns:p14="http://schemas.microsoft.com/office/powerpoint/2010/main" val="3020899834"/>
              </p:ext>
            </p:extLst>
          </p:nvPr>
        </p:nvGraphicFramePr>
        <p:xfrm>
          <a:off x="1159030" y="1313880"/>
          <a:ext cx="8384594" cy="51392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930214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37</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Q5.</a:t>
            </a:r>
            <a:r>
              <a:rPr lang="ja-JP" altLang="en-US" sz="2065" b="1" dirty="0">
                <a:latin typeface="MS UI Gothic" panose="020B0600070205080204" pitchFamily="50" charset="-128"/>
                <a:ea typeface="MS UI Gothic" panose="020B0600070205080204" pitchFamily="50" charset="-128"/>
              </a:rPr>
              <a:t>主要な事業のカテゴリ　取り組みのある事業カテゴリの組み合わせ（複数選択可）</a:t>
            </a:r>
          </a:p>
        </p:txBody>
      </p:sp>
      <p:sp>
        <p:nvSpPr>
          <p:cNvPr id="7" name="テキスト ボックス 6"/>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エンドユーザー、</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r>
              <a:rPr lang="en-US" altLang="ja-JP" sz="1400" dirty="0"/>
              <a:t>F.</a:t>
            </a:r>
            <a:r>
              <a:rPr lang="ja-JP" altLang="en-US" sz="1400" dirty="0"/>
              <a:t>その他</a:t>
            </a:r>
          </a:p>
        </p:txBody>
      </p:sp>
      <p:graphicFrame>
        <p:nvGraphicFramePr>
          <p:cNvPr id="5" name="グラフ 4"/>
          <p:cNvGraphicFramePr>
            <a:graphicFrameLocks/>
          </p:cNvGraphicFramePr>
          <p:nvPr>
            <p:extLst>
              <p:ext uri="{D42A27DB-BD31-4B8C-83A1-F6EECF244321}">
                <p14:modId xmlns:p14="http://schemas.microsoft.com/office/powerpoint/2010/main" val="380853829"/>
              </p:ext>
            </p:extLst>
          </p:nvPr>
        </p:nvGraphicFramePr>
        <p:xfrm>
          <a:off x="1259260" y="1457176"/>
          <a:ext cx="7560840" cy="5537034"/>
        </p:xfrm>
        <a:graphic>
          <a:graphicData uri="http://schemas.openxmlformats.org/drawingml/2006/chart">
            <c:chart xmlns:c="http://schemas.openxmlformats.org/drawingml/2006/chart" xmlns:r="http://schemas.openxmlformats.org/officeDocument/2006/relationships" r:id="rId3"/>
          </a:graphicData>
        </a:graphic>
      </p:graphicFrame>
      <p:sp>
        <p:nvSpPr>
          <p:cNvPr id="3" name="テキスト ボックス 2"/>
          <p:cNvSpPr txBox="1"/>
          <p:nvPr/>
        </p:nvSpPr>
        <p:spPr>
          <a:xfrm>
            <a:off x="4150101" y="1180177"/>
            <a:ext cx="2747868" cy="276999"/>
          </a:xfrm>
          <a:prstGeom prst="rect">
            <a:avLst/>
          </a:prstGeom>
          <a:noFill/>
        </p:spPr>
        <p:txBody>
          <a:bodyPr wrap="none" rtlCol="0">
            <a:spAutoFit/>
          </a:bodyPr>
          <a:lstStyle/>
          <a:p>
            <a:r>
              <a:rPr lang="ja-JP" altLang="en-US" sz="1200" b="1" dirty="0"/>
              <a:t>主な事業カテゴリの組み合わせ　</a:t>
            </a:r>
            <a:r>
              <a:rPr lang="en-US" altLang="ja-JP" sz="1200" b="1" dirty="0"/>
              <a:t>n=775</a:t>
            </a:r>
            <a:endParaRPr kumimoji="1" lang="ja-JP" altLang="en-US" sz="1200" b="1" dirty="0"/>
          </a:p>
        </p:txBody>
      </p:sp>
    </p:spTree>
    <p:extLst>
      <p:ext uri="{BB962C8B-B14F-4D97-AF65-F5344CB8AC3E}">
        <p14:creationId xmlns:p14="http://schemas.microsoft.com/office/powerpoint/2010/main" val="7182863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38</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Q5.</a:t>
            </a:r>
            <a:r>
              <a:rPr lang="ja-JP" altLang="en-US" sz="2065" b="1" dirty="0">
                <a:latin typeface="MS UI Gothic" panose="020B0600070205080204" pitchFamily="50" charset="-128"/>
                <a:ea typeface="MS UI Gothic" panose="020B0600070205080204" pitchFamily="50" charset="-128"/>
              </a:rPr>
              <a:t>主要な事業のカテゴリ</a:t>
            </a:r>
            <a:r>
              <a:rPr lang="en-US" altLang="ja-JP" sz="2065" b="1" dirty="0">
                <a:latin typeface="MS UI Gothic" panose="020B0600070205080204" pitchFamily="50" charset="-128"/>
                <a:ea typeface="MS UI Gothic" panose="020B0600070205080204" pitchFamily="50" charset="-128"/>
              </a:rPr>
              <a:t>(</a:t>
            </a:r>
            <a:r>
              <a:rPr lang="ja-JP" altLang="en-US" sz="2065" b="1" dirty="0">
                <a:latin typeface="MS UI Gothic" panose="020B0600070205080204" pitchFamily="50" charset="-128"/>
                <a:ea typeface="MS UI Gothic" panose="020B0600070205080204" pitchFamily="50" charset="-128"/>
              </a:rPr>
              <a:t>地域別、回答数）</a:t>
            </a:r>
          </a:p>
        </p:txBody>
      </p:sp>
      <p:sp>
        <p:nvSpPr>
          <p:cNvPr id="6" name="テキスト ボックス 5"/>
          <p:cNvSpPr txBox="1"/>
          <p:nvPr/>
        </p:nvSpPr>
        <p:spPr>
          <a:xfrm>
            <a:off x="515394" y="750100"/>
            <a:ext cx="9390226" cy="523220"/>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エンドユーザー、</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r>
              <a:rPr lang="en-US" altLang="ja-JP" sz="1400" dirty="0"/>
              <a:t>F.</a:t>
            </a:r>
            <a:r>
              <a:rPr lang="ja-JP" altLang="en-US" sz="1400" dirty="0"/>
              <a:t>その他</a:t>
            </a:r>
            <a:endParaRPr lang="en-US" altLang="ja-JP" sz="1400" dirty="0"/>
          </a:p>
          <a:p>
            <a:r>
              <a:rPr lang="ja-JP" altLang="en-US" sz="1400" dirty="0"/>
              <a:t>クロス集計の軸：地域</a:t>
            </a:r>
          </a:p>
        </p:txBody>
      </p:sp>
      <p:sp>
        <p:nvSpPr>
          <p:cNvPr id="8" name="テキスト ボックス 7"/>
          <p:cNvSpPr txBox="1"/>
          <p:nvPr/>
        </p:nvSpPr>
        <p:spPr>
          <a:xfrm>
            <a:off x="4022375" y="1329456"/>
            <a:ext cx="2376264" cy="309751"/>
          </a:xfrm>
          <a:prstGeom prst="rect">
            <a:avLst/>
          </a:prstGeom>
          <a:noFill/>
        </p:spPr>
        <p:txBody>
          <a:bodyPr wrap="square" rtlCol="0">
            <a:spAutoFit/>
          </a:bodyPr>
          <a:lstStyle/>
          <a:p>
            <a:r>
              <a:rPr lang="ja-JP" altLang="en-US" sz="1400" b="1" dirty="0"/>
              <a:t>組込み製品及び同部品事業</a:t>
            </a:r>
          </a:p>
        </p:txBody>
      </p:sp>
      <p:sp>
        <p:nvSpPr>
          <p:cNvPr id="14" name="テキスト ボックス 13"/>
          <p:cNvSpPr txBox="1"/>
          <p:nvPr/>
        </p:nvSpPr>
        <p:spPr>
          <a:xfrm>
            <a:off x="4434775" y="4370006"/>
            <a:ext cx="1684533" cy="307777"/>
          </a:xfrm>
          <a:prstGeom prst="rect">
            <a:avLst/>
          </a:prstGeom>
          <a:noFill/>
        </p:spPr>
        <p:txBody>
          <a:bodyPr wrap="square" rtlCol="0">
            <a:spAutoFit/>
          </a:bodyPr>
          <a:lstStyle/>
          <a:p>
            <a:r>
              <a:rPr lang="en-US" altLang="ja-JP" sz="1400" b="1" dirty="0"/>
              <a:t>IoT</a:t>
            </a:r>
            <a:r>
              <a:rPr lang="ja-JP" altLang="en-US" sz="1400" b="1" dirty="0"/>
              <a:t>に関連した事業</a:t>
            </a:r>
          </a:p>
        </p:txBody>
      </p:sp>
      <p:graphicFrame>
        <p:nvGraphicFramePr>
          <p:cNvPr id="9" name="グラフ 8"/>
          <p:cNvGraphicFramePr>
            <a:graphicFrameLocks/>
          </p:cNvGraphicFramePr>
          <p:nvPr>
            <p:extLst>
              <p:ext uri="{D42A27DB-BD31-4B8C-83A1-F6EECF244321}">
                <p14:modId xmlns:p14="http://schemas.microsoft.com/office/powerpoint/2010/main" val="2786081029"/>
              </p:ext>
            </p:extLst>
          </p:nvPr>
        </p:nvGraphicFramePr>
        <p:xfrm>
          <a:off x="2453329" y="1695342"/>
          <a:ext cx="1372699" cy="23965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グラフ 9"/>
          <p:cNvGraphicFramePr>
            <a:graphicFrameLocks/>
          </p:cNvGraphicFramePr>
          <p:nvPr>
            <p:extLst>
              <p:ext uri="{D42A27DB-BD31-4B8C-83A1-F6EECF244321}">
                <p14:modId xmlns:p14="http://schemas.microsoft.com/office/powerpoint/2010/main" val="444269677"/>
              </p:ext>
            </p:extLst>
          </p:nvPr>
        </p:nvGraphicFramePr>
        <p:xfrm>
          <a:off x="3885457" y="1695343"/>
          <a:ext cx="1308724" cy="235484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グラフ 10"/>
          <p:cNvGraphicFramePr>
            <a:graphicFrameLocks/>
          </p:cNvGraphicFramePr>
          <p:nvPr>
            <p:extLst>
              <p:ext uri="{D42A27DB-BD31-4B8C-83A1-F6EECF244321}">
                <p14:modId xmlns:p14="http://schemas.microsoft.com/office/powerpoint/2010/main" val="1972298947"/>
              </p:ext>
            </p:extLst>
          </p:nvPr>
        </p:nvGraphicFramePr>
        <p:xfrm>
          <a:off x="5306820" y="1639207"/>
          <a:ext cx="1538979" cy="245268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グラフ 11"/>
          <p:cNvGraphicFramePr>
            <a:graphicFrameLocks/>
          </p:cNvGraphicFramePr>
          <p:nvPr>
            <p:extLst>
              <p:ext uri="{D42A27DB-BD31-4B8C-83A1-F6EECF244321}">
                <p14:modId xmlns:p14="http://schemas.microsoft.com/office/powerpoint/2010/main" val="974794193"/>
              </p:ext>
            </p:extLst>
          </p:nvPr>
        </p:nvGraphicFramePr>
        <p:xfrm>
          <a:off x="6903986" y="1639207"/>
          <a:ext cx="1413378" cy="245268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3" name="グラフ 12"/>
          <p:cNvGraphicFramePr>
            <a:graphicFrameLocks/>
          </p:cNvGraphicFramePr>
          <p:nvPr>
            <p:extLst>
              <p:ext uri="{D42A27DB-BD31-4B8C-83A1-F6EECF244321}">
                <p14:modId xmlns:p14="http://schemas.microsoft.com/office/powerpoint/2010/main" val="2010744349"/>
              </p:ext>
            </p:extLst>
          </p:nvPr>
        </p:nvGraphicFramePr>
        <p:xfrm>
          <a:off x="-1" y="1529904"/>
          <a:ext cx="2472079" cy="266429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5" name="グラフ 14"/>
          <p:cNvGraphicFramePr>
            <a:graphicFrameLocks/>
          </p:cNvGraphicFramePr>
          <p:nvPr>
            <p:extLst>
              <p:ext uri="{D42A27DB-BD31-4B8C-83A1-F6EECF244321}">
                <p14:modId xmlns:p14="http://schemas.microsoft.com/office/powerpoint/2010/main" val="2545531523"/>
              </p:ext>
            </p:extLst>
          </p:nvPr>
        </p:nvGraphicFramePr>
        <p:xfrm>
          <a:off x="8365516" y="1595740"/>
          <a:ext cx="1490827" cy="249615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2" name="グラフ 21"/>
          <p:cNvGraphicFramePr>
            <a:graphicFrameLocks/>
          </p:cNvGraphicFramePr>
          <p:nvPr>
            <p:extLst>
              <p:ext uri="{D42A27DB-BD31-4B8C-83A1-F6EECF244321}">
                <p14:modId xmlns:p14="http://schemas.microsoft.com/office/powerpoint/2010/main" val="1058609926"/>
              </p:ext>
            </p:extLst>
          </p:nvPr>
        </p:nvGraphicFramePr>
        <p:xfrm>
          <a:off x="-1" y="4665030"/>
          <a:ext cx="2472079" cy="2452689"/>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3" name="グラフ 22"/>
          <p:cNvGraphicFramePr>
            <a:graphicFrameLocks/>
          </p:cNvGraphicFramePr>
          <p:nvPr>
            <p:extLst>
              <p:ext uri="{D42A27DB-BD31-4B8C-83A1-F6EECF244321}">
                <p14:modId xmlns:p14="http://schemas.microsoft.com/office/powerpoint/2010/main" val="2710605744"/>
              </p:ext>
            </p:extLst>
          </p:nvPr>
        </p:nvGraphicFramePr>
        <p:xfrm>
          <a:off x="2403628" y="4677783"/>
          <a:ext cx="1422400" cy="2452689"/>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24" name="グラフ 23"/>
          <p:cNvGraphicFramePr>
            <a:graphicFrameLocks/>
          </p:cNvGraphicFramePr>
          <p:nvPr>
            <p:extLst>
              <p:ext uri="{D42A27DB-BD31-4B8C-83A1-F6EECF244321}">
                <p14:modId xmlns:p14="http://schemas.microsoft.com/office/powerpoint/2010/main" val="2575730602"/>
              </p:ext>
            </p:extLst>
          </p:nvPr>
        </p:nvGraphicFramePr>
        <p:xfrm>
          <a:off x="3826028" y="4664108"/>
          <a:ext cx="1431925" cy="2446339"/>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5" name="グラフ 24"/>
          <p:cNvGraphicFramePr>
            <a:graphicFrameLocks/>
          </p:cNvGraphicFramePr>
          <p:nvPr>
            <p:extLst>
              <p:ext uri="{D42A27DB-BD31-4B8C-83A1-F6EECF244321}">
                <p14:modId xmlns:p14="http://schemas.microsoft.com/office/powerpoint/2010/main" val="1683115996"/>
              </p:ext>
            </p:extLst>
          </p:nvPr>
        </p:nvGraphicFramePr>
        <p:xfrm>
          <a:off x="5321296" y="4664107"/>
          <a:ext cx="1530350" cy="2446339"/>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26" name="グラフ 25"/>
          <p:cNvGraphicFramePr>
            <a:graphicFrameLocks/>
          </p:cNvGraphicFramePr>
          <p:nvPr>
            <p:extLst>
              <p:ext uri="{D42A27DB-BD31-4B8C-83A1-F6EECF244321}">
                <p14:modId xmlns:p14="http://schemas.microsoft.com/office/powerpoint/2010/main" val="1111595637"/>
              </p:ext>
            </p:extLst>
          </p:nvPr>
        </p:nvGraphicFramePr>
        <p:xfrm>
          <a:off x="6816525" y="4664107"/>
          <a:ext cx="1500117" cy="2410016"/>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27" name="グラフ 26"/>
          <p:cNvGraphicFramePr>
            <a:graphicFrameLocks/>
          </p:cNvGraphicFramePr>
          <p:nvPr>
            <p:extLst>
              <p:ext uri="{D42A27DB-BD31-4B8C-83A1-F6EECF244321}">
                <p14:modId xmlns:p14="http://schemas.microsoft.com/office/powerpoint/2010/main" val="4266649220"/>
              </p:ext>
            </p:extLst>
          </p:nvPr>
        </p:nvGraphicFramePr>
        <p:xfrm>
          <a:off x="8311927" y="4627784"/>
          <a:ext cx="1481150" cy="2446339"/>
        </p:xfrm>
        <a:graphic>
          <a:graphicData uri="http://schemas.openxmlformats.org/drawingml/2006/chart">
            <c:chart xmlns:c="http://schemas.openxmlformats.org/drawingml/2006/chart" xmlns:r="http://schemas.openxmlformats.org/officeDocument/2006/relationships" r:id="rId14"/>
          </a:graphicData>
        </a:graphic>
      </p:graphicFrame>
    </p:spTree>
    <p:extLst>
      <p:ext uri="{BB962C8B-B14F-4D97-AF65-F5344CB8AC3E}">
        <p14:creationId xmlns:p14="http://schemas.microsoft.com/office/powerpoint/2010/main" val="1587284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p:cNvSpPr txBox="1">
            <a:spLocks/>
          </p:cNvSpPr>
          <p:nvPr/>
        </p:nvSpPr>
        <p:spPr>
          <a:xfrm>
            <a:off x="617367" y="553315"/>
            <a:ext cx="3587115" cy="330835"/>
          </a:xfrm>
          <a:prstGeom prst="rect">
            <a:avLst/>
          </a:prstGeom>
        </p:spPr>
        <p:txBody>
          <a:bodyPr vert="horz" wrap="square" lIns="0" tIns="13335" rIns="0" bIns="0" rtlCol="0">
            <a:spAutoFit/>
          </a:bodyPr>
          <a:lstStyle>
            <a:lvl1pPr algn="l" rtl="0" eaLnBrk="1" fontAlgn="base" hangingPunct="1">
              <a:spcBef>
                <a:spcPct val="0"/>
              </a:spcBef>
              <a:spcAft>
                <a:spcPct val="0"/>
              </a:spcAft>
              <a:defRPr kumimoji="1" sz="3793">
                <a:solidFill>
                  <a:srgbClr val="000066"/>
                </a:solidFill>
                <a:latin typeface="IPA Pゴシック" panose="020B0500000000000000" pitchFamily="50" charset="-128"/>
                <a:ea typeface="IPA Pゴシック" panose="020B0500000000000000" pitchFamily="50" charset="-128"/>
                <a:cs typeface="+mj-cs"/>
              </a:defRPr>
            </a:lvl1pPr>
            <a:lvl2pPr algn="l" rtl="0" eaLnBrk="1" fontAlgn="base" hangingPunct="1">
              <a:spcBef>
                <a:spcPct val="0"/>
              </a:spcBef>
              <a:spcAft>
                <a:spcPct val="0"/>
              </a:spcAft>
              <a:defRPr kumimoji="1" sz="3793">
                <a:solidFill>
                  <a:srgbClr val="000066"/>
                </a:solidFill>
                <a:latin typeface="Arial" charset="0"/>
                <a:ea typeface="ＭＳ Ｐゴシック" charset="-128"/>
              </a:defRPr>
            </a:lvl2pPr>
            <a:lvl3pPr algn="l" rtl="0" eaLnBrk="1" fontAlgn="base" hangingPunct="1">
              <a:spcBef>
                <a:spcPct val="0"/>
              </a:spcBef>
              <a:spcAft>
                <a:spcPct val="0"/>
              </a:spcAft>
              <a:defRPr kumimoji="1" sz="3793">
                <a:solidFill>
                  <a:srgbClr val="000066"/>
                </a:solidFill>
                <a:latin typeface="Arial" charset="0"/>
                <a:ea typeface="ＭＳ Ｐゴシック" charset="-128"/>
              </a:defRPr>
            </a:lvl3pPr>
            <a:lvl4pPr algn="l" rtl="0" eaLnBrk="1" fontAlgn="base" hangingPunct="1">
              <a:spcBef>
                <a:spcPct val="0"/>
              </a:spcBef>
              <a:spcAft>
                <a:spcPct val="0"/>
              </a:spcAft>
              <a:defRPr kumimoji="1" sz="3793">
                <a:solidFill>
                  <a:srgbClr val="000066"/>
                </a:solidFill>
                <a:latin typeface="Arial" charset="0"/>
                <a:ea typeface="ＭＳ Ｐゴシック" charset="-128"/>
              </a:defRPr>
            </a:lvl4pPr>
            <a:lvl5pPr algn="l" rtl="0" eaLnBrk="1" fontAlgn="base" hangingPunct="1">
              <a:spcBef>
                <a:spcPct val="0"/>
              </a:spcBef>
              <a:spcAft>
                <a:spcPct val="0"/>
              </a:spcAft>
              <a:defRPr kumimoji="1" sz="3793">
                <a:solidFill>
                  <a:srgbClr val="000066"/>
                </a:solidFill>
                <a:latin typeface="Arial" charset="0"/>
                <a:ea typeface="ＭＳ Ｐゴシック" charset="-128"/>
              </a:defRPr>
            </a:lvl5pPr>
            <a:lvl6pPr marL="481759" algn="l" rtl="0" eaLnBrk="1" fontAlgn="base" hangingPunct="1">
              <a:spcBef>
                <a:spcPct val="0"/>
              </a:spcBef>
              <a:spcAft>
                <a:spcPct val="0"/>
              </a:spcAft>
              <a:defRPr kumimoji="1" sz="3793">
                <a:solidFill>
                  <a:srgbClr val="003399"/>
                </a:solidFill>
                <a:latin typeface="Arial" charset="0"/>
                <a:ea typeface="ＭＳ Ｐゴシック" charset="-128"/>
              </a:defRPr>
            </a:lvl6pPr>
            <a:lvl7pPr marL="963517" algn="l" rtl="0" eaLnBrk="1" fontAlgn="base" hangingPunct="1">
              <a:spcBef>
                <a:spcPct val="0"/>
              </a:spcBef>
              <a:spcAft>
                <a:spcPct val="0"/>
              </a:spcAft>
              <a:defRPr kumimoji="1" sz="3793">
                <a:solidFill>
                  <a:srgbClr val="003399"/>
                </a:solidFill>
                <a:latin typeface="Arial" charset="0"/>
                <a:ea typeface="ＭＳ Ｐゴシック" charset="-128"/>
              </a:defRPr>
            </a:lvl7pPr>
            <a:lvl8pPr marL="1445274" algn="l" rtl="0" eaLnBrk="1" fontAlgn="base" hangingPunct="1">
              <a:spcBef>
                <a:spcPct val="0"/>
              </a:spcBef>
              <a:spcAft>
                <a:spcPct val="0"/>
              </a:spcAft>
              <a:defRPr kumimoji="1" sz="3793">
                <a:solidFill>
                  <a:srgbClr val="003399"/>
                </a:solidFill>
                <a:latin typeface="Arial" charset="0"/>
                <a:ea typeface="ＭＳ Ｐゴシック" charset="-128"/>
              </a:defRPr>
            </a:lvl8pPr>
            <a:lvl9pPr marL="1927033" algn="l" rtl="0" eaLnBrk="1" fontAlgn="base" hangingPunct="1">
              <a:spcBef>
                <a:spcPct val="0"/>
              </a:spcBef>
              <a:spcAft>
                <a:spcPct val="0"/>
              </a:spcAft>
              <a:defRPr kumimoji="1" sz="3793">
                <a:solidFill>
                  <a:srgbClr val="003399"/>
                </a:solidFill>
                <a:latin typeface="Arial" charset="0"/>
                <a:ea typeface="ＭＳ Ｐゴシック" charset="-128"/>
              </a:defRPr>
            </a:lvl9pPr>
          </a:lstStyle>
          <a:p>
            <a:pPr marL="12700" defTabSz="914400">
              <a:spcBef>
                <a:spcPts val="105"/>
              </a:spcBef>
            </a:pPr>
            <a:r>
              <a:rPr lang="ja-JP" altLang="en-US" sz="2000" kern="0" dirty="0"/>
              <a:t>＜参考＞経済産業局の</a:t>
            </a:r>
            <a:r>
              <a:rPr lang="ja-JP" altLang="en-US" sz="2000" kern="0" spc="-15" dirty="0"/>
              <a:t>管</a:t>
            </a:r>
            <a:r>
              <a:rPr lang="ja-JP" altLang="en-US" sz="2000" kern="0" dirty="0"/>
              <a:t>轄分類</a:t>
            </a:r>
          </a:p>
        </p:txBody>
      </p:sp>
      <p:sp>
        <p:nvSpPr>
          <p:cNvPr id="6" name="object 3"/>
          <p:cNvSpPr/>
          <p:nvPr/>
        </p:nvSpPr>
        <p:spPr>
          <a:xfrm>
            <a:off x="2863315" y="2258943"/>
            <a:ext cx="7061808" cy="4024307"/>
          </a:xfrm>
          <a:prstGeom prst="rect">
            <a:avLst/>
          </a:prstGeom>
          <a:blipFill>
            <a:blip r:embed="rId2" cstate="print"/>
            <a:stretch>
              <a:fillRect/>
            </a:stretch>
          </a:blipFill>
        </p:spPr>
        <p:txBody>
          <a:bodyPr wrap="square" lIns="0" tIns="0" rIns="0" bIns="0" rtlCol="0"/>
          <a:lstStyle/>
          <a:p>
            <a:endParaRPr dirty="0"/>
          </a:p>
        </p:txBody>
      </p:sp>
      <p:graphicFrame>
        <p:nvGraphicFramePr>
          <p:cNvPr id="7" name="object 4"/>
          <p:cNvGraphicFramePr>
            <a:graphicFrameLocks noGrp="1"/>
          </p:cNvGraphicFramePr>
          <p:nvPr>
            <p:extLst>
              <p:ext uri="{D42A27DB-BD31-4B8C-83A1-F6EECF244321}">
                <p14:modId xmlns:p14="http://schemas.microsoft.com/office/powerpoint/2010/main" val="3275497327"/>
              </p:ext>
            </p:extLst>
          </p:nvPr>
        </p:nvGraphicFramePr>
        <p:xfrm>
          <a:off x="538946" y="1241872"/>
          <a:ext cx="6467474" cy="2381869"/>
        </p:xfrm>
        <a:graphic>
          <a:graphicData uri="http://schemas.openxmlformats.org/drawingml/2006/table">
            <a:tbl>
              <a:tblPr firstRow="1" bandRow="1">
                <a:tableStyleId>{2D5ABB26-0587-4C30-8999-92F81FD0307C}</a:tableStyleId>
              </a:tblPr>
              <a:tblGrid>
                <a:gridCol w="772795">
                  <a:extLst>
                    <a:ext uri="{9D8B030D-6E8A-4147-A177-3AD203B41FA5}">
                      <a16:colId xmlns:a16="http://schemas.microsoft.com/office/drawing/2014/main" val="20000"/>
                    </a:ext>
                  </a:extLst>
                </a:gridCol>
                <a:gridCol w="711835">
                  <a:extLst>
                    <a:ext uri="{9D8B030D-6E8A-4147-A177-3AD203B41FA5}">
                      <a16:colId xmlns:a16="http://schemas.microsoft.com/office/drawing/2014/main" val="20001"/>
                    </a:ext>
                  </a:extLst>
                </a:gridCol>
                <a:gridCol w="711834">
                  <a:extLst>
                    <a:ext uri="{9D8B030D-6E8A-4147-A177-3AD203B41FA5}">
                      <a16:colId xmlns:a16="http://schemas.microsoft.com/office/drawing/2014/main" val="20002"/>
                    </a:ext>
                  </a:extLst>
                </a:gridCol>
                <a:gridCol w="711835">
                  <a:extLst>
                    <a:ext uri="{9D8B030D-6E8A-4147-A177-3AD203B41FA5}">
                      <a16:colId xmlns:a16="http://schemas.microsoft.com/office/drawing/2014/main" val="20003"/>
                    </a:ext>
                  </a:extLst>
                </a:gridCol>
                <a:gridCol w="711835">
                  <a:extLst>
                    <a:ext uri="{9D8B030D-6E8A-4147-A177-3AD203B41FA5}">
                      <a16:colId xmlns:a16="http://schemas.microsoft.com/office/drawing/2014/main" val="20004"/>
                    </a:ext>
                  </a:extLst>
                </a:gridCol>
                <a:gridCol w="711835">
                  <a:extLst>
                    <a:ext uri="{9D8B030D-6E8A-4147-A177-3AD203B41FA5}">
                      <a16:colId xmlns:a16="http://schemas.microsoft.com/office/drawing/2014/main" val="20005"/>
                    </a:ext>
                  </a:extLst>
                </a:gridCol>
                <a:gridCol w="711835">
                  <a:extLst>
                    <a:ext uri="{9D8B030D-6E8A-4147-A177-3AD203B41FA5}">
                      <a16:colId xmlns:a16="http://schemas.microsoft.com/office/drawing/2014/main" val="20006"/>
                    </a:ext>
                  </a:extLst>
                </a:gridCol>
                <a:gridCol w="711835">
                  <a:extLst>
                    <a:ext uri="{9D8B030D-6E8A-4147-A177-3AD203B41FA5}">
                      <a16:colId xmlns:a16="http://schemas.microsoft.com/office/drawing/2014/main" val="20007"/>
                    </a:ext>
                  </a:extLst>
                </a:gridCol>
                <a:gridCol w="711835">
                  <a:extLst>
                    <a:ext uri="{9D8B030D-6E8A-4147-A177-3AD203B41FA5}">
                      <a16:colId xmlns:a16="http://schemas.microsoft.com/office/drawing/2014/main" val="20008"/>
                    </a:ext>
                  </a:extLst>
                </a:gridCol>
              </a:tblGrid>
              <a:tr h="198489">
                <a:tc>
                  <a:txBody>
                    <a:bodyPr/>
                    <a:lstStyle/>
                    <a:p>
                      <a:pPr marL="26670">
                        <a:lnSpc>
                          <a:spcPct val="100000"/>
                        </a:lnSpc>
                        <a:spcBef>
                          <a:spcPts val="160"/>
                        </a:spcBef>
                      </a:pPr>
                      <a:r>
                        <a:rPr sz="950" spc="10" dirty="0">
                          <a:latin typeface="Microsoft JhengHei"/>
                          <a:cs typeface="Microsoft JhengHei"/>
                        </a:rPr>
                        <a:t>北海道</a:t>
                      </a:r>
                      <a:endParaRPr sz="950" dirty="0">
                        <a:latin typeface="Microsoft JhengHei"/>
                        <a:cs typeface="Microsoft JhengHei"/>
                      </a:endParaRPr>
                    </a:p>
                  </a:txBody>
                  <a:tcPr marL="0" marR="0" marT="2032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B7DEE8"/>
                    </a:solidFill>
                  </a:tcPr>
                </a:tc>
                <a:tc>
                  <a:txBody>
                    <a:bodyPr/>
                    <a:lstStyle/>
                    <a:p>
                      <a:pPr marL="26670">
                        <a:lnSpc>
                          <a:spcPct val="100000"/>
                        </a:lnSpc>
                        <a:spcBef>
                          <a:spcPts val="160"/>
                        </a:spcBef>
                      </a:pPr>
                      <a:r>
                        <a:rPr sz="950" spc="10" dirty="0">
                          <a:latin typeface="Microsoft JhengHei"/>
                          <a:cs typeface="Microsoft JhengHei"/>
                        </a:rPr>
                        <a:t>東北</a:t>
                      </a:r>
                      <a:endParaRPr sz="950" dirty="0">
                        <a:latin typeface="Microsoft JhengHei"/>
                        <a:cs typeface="Microsoft JhengHei"/>
                      </a:endParaRPr>
                    </a:p>
                  </a:txBody>
                  <a:tcPr marL="0" marR="0" marT="2032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B7DEE8"/>
                    </a:solidFill>
                  </a:tcPr>
                </a:tc>
                <a:tc>
                  <a:txBody>
                    <a:bodyPr/>
                    <a:lstStyle/>
                    <a:p>
                      <a:pPr marL="26034">
                        <a:lnSpc>
                          <a:spcPct val="100000"/>
                        </a:lnSpc>
                        <a:spcBef>
                          <a:spcPts val="160"/>
                        </a:spcBef>
                      </a:pPr>
                      <a:r>
                        <a:rPr sz="950" spc="10" dirty="0">
                          <a:latin typeface="Microsoft JhengHei"/>
                          <a:cs typeface="Microsoft JhengHei"/>
                        </a:rPr>
                        <a:t>関東</a:t>
                      </a:r>
                      <a:endParaRPr sz="950" dirty="0">
                        <a:latin typeface="Microsoft JhengHei"/>
                        <a:cs typeface="Microsoft JhengHei"/>
                      </a:endParaRPr>
                    </a:p>
                  </a:txBody>
                  <a:tcPr marL="0" marR="0" marT="2032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B7DEE8"/>
                    </a:solidFill>
                  </a:tcPr>
                </a:tc>
                <a:tc>
                  <a:txBody>
                    <a:bodyPr/>
                    <a:lstStyle/>
                    <a:p>
                      <a:pPr marL="26034">
                        <a:lnSpc>
                          <a:spcPct val="100000"/>
                        </a:lnSpc>
                        <a:spcBef>
                          <a:spcPts val="160"/>
                        </a:spcBef>
                      </a:pPr>
                      <a:r>
                        <a:rPr sz="950" spc="10" dirty="0">
                          <a:latin typeface="Microsoft JhengHei"/>
                          <a:cs typeface="Microsoft JhengHei"/>
                        </a:rPr>
                        <a:t>中部</a:t>
                      </a:r>
                      <a:endParaRPr sz="950" dirty="0">
                        <a:latin typeface="Microsoft JhengHei"/>
                        <a:cs typeface="Microsoft JhengHei"/>
                      </a:endParaRPr>
                    </a:p>
                  </a:txBody>
                  <a:tcPr marL="0" marR="0" marT="2032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B7DEE8"/>
                    </a:solidFill>
                  </a:tcPr>
                </a:tc>
                <a:tc>
                  <a:txBody>
                    <a:bodyPr/>
                    <a:lstStyle/>
                    <a:p>
                      <a:pPr marL="26034">
                        <a:lnSpc>
                          <a:spcPct val="100000"/>
                        </a:lnSpc>
                        <a:spcBef>
                          <a:spcPts val="160"/>
                        </a:spcBef>
                      </a:pPr>
                      <a:r>
                        <a:rPr sz="950" spc="10" dirty="0">
                          <a:latin typeface="Microsoft JhengHei"/>
                          <a:cs typeface="Microsoft JhengHei"/>
                        </a:rPr>
                        <a:t>近畿</a:t>
                      </a:r>
                      <a:endParaRPr sz="950" dirty="0">
                        <a:latin typeface="Microsoft JhengHei"/>
                        <a:cs typeface="Microsoft JhengHei"/>
                      </a:endParaRPr>
                    </a:p>
                  </a:txBody>
                  <a:tcPr marL="0" marR="0" marT="2032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B7DEE8"/>
                    </a:solidFill>
                  </a:tcPr>
                </a:tc>
                <a:tc>
                  <a:txBody>
                    <a:bodyPr/>
                    <a:lstStyle/>
                    <a:p>
                      <a:pPr marL="26034">
                        <a:lnSpc>
                          <a:spcPct val="100000"/>
                        </a:lnSpc>
                        <a:spcBef>
                          <a:spcPts val="160"/>
                        </a:spcBef>
                      </a:pPr>
                      <a:r>
                        <a:rPr sz="950" spc="10" dirty="0">
                          <a:latin typeface="Microsoft JhengHei"/>
                          <a:cs typeface="Microsoft JhengHei"/>
                        </a:rPr>
                        <a:t>中国</a:t>
                      </a:r>
                      <a:endParaRPr sz="950" dirty="0">
                        <a:latin typeface="Microsoft JhengHei"/>
                        <a:cs typeface="Microsoft JhengHei"/>
                      </a:endParaRPr>
                    </a:p>
                  </a:txBody>
                  <a:tcPr marL="0" marR="0" marT="2032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B7DEE8"/>
                    </a:solidFill>
                  </a:tcPr>
                </a:tc>
                <a:tc>
                  <a:txBody>
                    <a:bodyPr/>
                    <a:lstStyle/>
                    <a:p>
                      <a:pPr marL="26034">
                        <a:lnSpc>
                          <a:spcPct val="100000"/>
                        </a:lnSpc>
                        <a:spcBef>
                          <a:spcPts val="160"/>
                        </a:spcBef>
                      </a:pPr>
                      <a:r>
                        <a:rPr sz="950" spc="10" dirty="0">
                          <a:latin typeface="Microsoft JhengHei"/>
                          <a:cs typeface="Microsoft JhengHei"/>
                        </a:rPr>
                        <a:t>四国</a:t>
                      </a:r>
                      <a:endParaRPr sz="950" dirty="0">
                        <a:latin typeface="Microsoft JhengHei"/>
                        <a:cs typeface="Microsoft JhengHei"/>
                      </a:endParaRPr>
                    </a:p>
                  </a:txBody>
                  <a:tcPr marL="0" marR="0" marT="2032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B7DEE8"/>
                    </a:solidFill>
                  </a:tcPr>
                </a:tc>
                <a:tc>
                  <a:txBody>
                    <a:bodyPr/>
                    <a:lstStyle/>
                    <a:p>
                      <a:pPr marL="26034">
                        <a:lnSpc>
                          <a:spcPct val="100000"/>
                        </a:lnSpc>
                        <a:spcBef>
                          <a:spcPts val="160"/>
                        </a:spcBef>
                      </a:pPr>
                      <a:r>
                        <a:rPr sz="950" spc="10" dirty="0">
                          <a:latin typeface="Microsoft JhengHei"/>
                          <a:cs typeface="Microsoft JhengHei"/>
                        </a:rPr>
                        <a:t>九州</a:t>
                      </a:r>
                      <a:endParaRPr sz="950" dirty="0">
                        <a:latin typeface="Microsoft JhengHei"/>
                        <a:cs typeface="Microsoft JhengHei"/>
                      </a:endParaRPr>
                    </a:p>
                  </a:txBody>
                  <a:tcPr marL="0" marR="0" marT="2032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B7DEE8"/>
                    </a:solidFill>
                  </a:tcPr>
                </a:tc>
                <a:tc>
                  <a:txBody>
                    <a:bodyPr/>
                    <a:lstStyle/>
                    <a:p>
                      <a:pPr marL="26034">
                        <a:lnSpc>
                          <a:spcPct val="100000"/>
                        </a:lnSpc>
                        <a:spcBef>
                          <a:spcPts val="160"/>
                        </a:spcBef>
                      </a:pPr>
                      <a:r>
                        <a:rPr sz="950" spc="10" dirty="0">
                          <a:latin typeface="Microsoft JhengHei"/>
                          <a:cs typeface="Microsoft JhengHei"/>
                        </a:rPr>
                        <a:t>沖縄</a:t>
                      </a:r>
                      <a:endParaRPr sz="950" dirty="0">
                        <a:latin typeface="Microsoft JhengHei"/>
                        <a:cs typeface="Microsoft JhengHei"/>
                      </a:endParaRPr>
                    </a:p>
                  </a:txBody>
                  <a:tcPr marL="0" marR="0" marT="2032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B7DEE8"/>
                    </a:solidFill>
                  </a:tcPr>
                </a:tc>
                <a:extLst>
                  <a:ext uri="{0D108BD9-81ED-4DB2-BD59-A6C34878D82A}">
                    <a16:rowId xmlns:a16="http://schemas.microsoft.com/office/drawing/2014/main" val="10000"/>
                  </a:ext>
                </a:extLst>
              </a:tr>
              <a:tr h="198489">
                <a:tc>
                  <a:txBody>
                    <a:bodyPr/>
                    <a:lstStyle/>
                    <a:p>
                      <a:pPr marL="26034">
                        <a:lnSpc>
                          <a:spcPct val="100000"/>
                        </a:lnSpc>
                        <a:spcBef>
                          <a:spcPts val="160"/>
                        </a:spcBef>
                      </a:pPr>
                      <a:r>
                        <a:rPr sz="950" spc="10" dirty="0">
                          <a:latin typeface="Microsoft JhengHei"/>
                          <a:cs typeface="Microsoft JhengHei"/>
                        </a:rPr>
                        <a:t>北海道</a:t>
                      </a:r>
                      <a:endParaRPr sz="950" dirty="0">
                        <a:latin typeface="Microsoft JhengHei"/>
                        <a:cs typeface="Microsoft JhengHei"/>
                      </a:endParaRPr>
                    </a:p>
                  </a:txBody>
                  <a:tcPr marL="0" marR="0" marT="2032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6034">
                        <a:lnSpc>
                          <a:spcPct val="100000"/>
                        </a:lnSpc>
                        <a:spcBef>
                          <a:spcPts val="160"/>
                        </a:spcBef>
                      </a:pPr>
                      <a:r>
                        <a:rPr sz="950" spc="10" dirty="0">
                          <a:latin typeface="Microsoft JhengHei"/>
                          <a:cs typeface="Microsoft JhengHei"/>
                        </a:rPr>
                        <a:t>青森県</a:t>
                      </a:r>
                      <a:endParaRPr sz="950" dirty="0">
                        <a:latin typeface="Microsoft JhengHei"/>
                        <a:cs typeface="Microsoft JhengHei"/>
                      </a:endParaRPr>
                    </a:p>
                  </a:txBody>
                  <a:tcPr marL="0" marR="0" marT="2032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6034">
                        <a:lnSpc>
                          <a:spcPct val="100000"/>
                        </a:lnSpc>
                        <a:spcBef>
                          <a:spcPts val="160"/>
                        </a:spcBef>
                      </a:pPr>
                      <a:r>
                        <a:rPr sz="950" spc="10" dirty="0">
                          <a:latin typeface="Microsoft JhengHei"/>
                          <a:cs typeface="Microsoft JhengHei"/>
                        </a:rPr>
                        <a:t>茨城県</a:t>
                      </a:r>
                      <a:endParaRPr sz="950" dirty="0">
                        <a:latin typeface="Microsoft JhengHei"/>
                        <a:cs typeface="Microsoft JhengHei"/>
                      </a:endParaRPr>
                    </a:p>
                  </a:txBody>
                  <a:tcPr marL="0" marR="0" marT="2032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6034">
                        <a:lnSpc>
                          <a:spcPct val="100000"/>
                        </a:lnSpc>
                        <a:spcBef>
                          <a:spcPts val="160"/>
                        </a:spcBef>
                      </a:pPr>
                      <a:r>
                        <a:rPr sz="950" spc="10" dirty="0">
                          <a:latin typeface="Microsoft JhengHei"/>
                          <a:cs typeface="Microsoft JhengHei"/>
                        </a:rPr>
                        <a:t>富山県</a:t>
                      </a:r>
                      <a:endParaRPr sz="950" dirty="0">
                        <a:latin typeface="Microsoft JhengHei"/>
                        <a:cs typeface="Microsoft JhengHei"/>
                      </a:endParaRPr>
                    </a:p>
                  </a:txBody>
                  <a:tcPr marL="0" marR="0" marT="2032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6034">
                        <a:lnSpc>
                          <a:spcPct val="100000"/>
                        </a:lnSpc>
                        <a:spcBef>
                          <a:spcPts val="160"/>
                        </a:spcBef>
                      </a:pPr>
                      <a:r>
                        <a:rPr sz="950" spc="10" dirty="0">
                          <a:latin typeface="Microsoft JhengHei"/>
                          <a:cs typeface="Microsoft JhengHei"/>
                        </a:rPr>
                        <a:t>福井県</a:t>
                      </a:r>
                      <a:endParaRPr sz="950" dirty="0">
                        <a:latin typeface="Microsoft JhengHei"/>
                        <a:cs typeface="Microsoft JhengHei"/>
                      </a:endParaRPr>
                    </a:p>
                  </a:txBody>
                  <a:tcPr marL="0" marR="0" marT="2032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5400">
                        <a:lnSpc>
                          <a:spcPct val="100000"/>
                        </a:lnSpc>
                        <a:spcBef>
                          <a:spcPts val="160"/>
                        </a:spcBef>
                      </a:pPr>
                      <a:r>
                        <a:rPr sz="950" spc="10" dirty="0">
                          <a:latin typeface="Microsoft JhengHei"/>
                          <a:cs typeface="Microsoft JhengHei"/>
                        </a:rPr>
                        <a:t>鳥取県</a:t>
                      </a:r>
                      <a:endParaRPr sz="950" dirty="0">
                        <a:latin typeface="Microsoft JhengHei"/>
                        <a:cs typeface="Microsoft JhengHei"/>
                      </a:endParaRPr>
                    </a:p>
                  </a:txBody>
                  <a:tcPr marL="0" marR="0" marT="2032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5400">
                        <a:lnSpc>
                          <a:spcPct val="100000"/>
                        </a:lnSpc>
                        <a:spcBef>
                          <a:spcPts val="160"/>
                        </a:spcBef>
                      </a:pPr>
                      <a:r>
                        <a:rPr sz="950" spc="10" dirty="0">
                          <a:latin typeface="Microsoft JhengHei"/>
                          <a:cs typeface="Microsoft JhengHei"/>
                        </a:rPr>
                        <a:t>徳島県</a:t>
                      </a:r>
                      <a:endParaRPr sz="950" dirty="0">
                        <a:latin typeface="Microsoft JhengHei"/>
                        <a:cs typeface="Microsoft JhengHei"/>
                      </a:endParaRPr>
                    </a:p>
                  </a:txBody>
                  <a:tcPr marL="0" marR="0" marT="2032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5400">
                        <a:lnSpc>
                          <a:spcPct val="100000"/>
                        </a:lnSpc>
                        <a:spcBef>
                          <a:spcPts val="160"/>
                        </a:spcBef>
                      </a:pPr>
                      <a:r>
                        <a:rPr sz="950" spc="10" dirty="0">
                          <a:latin typeface="Microsoft JhengHei"/>
                          <a:cs typeface="Microsoft JhengHei"/>
                        </a:rPr>
                        <a:t>福岡県</a:t>
                      </a:r>
                      <a:endParaRPr sz="950" dirty="0">
                        <a:latin typeface="Microsoft JhengHei"/>
                        <a:cs typeface="Microsoft JhengHei"/>
                      </a:endParaRPr>
                    </a:p>
                  </a:txBody>
                  <a:tcPr marL="0" marR="0" marT="2032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5400">
                        <a:lnSpc>
                          <a:spcPct val="100000"/>
                        </a:lnSpc>
                        <a:spcBef>
                          <a:spcPts val="160"/>
                        </a:spcBef>
                      </a:pPr>
                      <a:r>
                        <a:rPr sz="950" spc="10" dirty="0">
                          <a:latin typeface="Microsoft JhengHei"/>
                          <a:cs typeface="Microsoft JhengHei"/>
                        </a:rPr>
                        <a:t>沖縄県</a:t>
                      </a:r>
                      <a:endParaRPr sz="950" dirty="0">
                        <a:latin typeface="Microsoft JhengHei"/>
                        <a:cs typeface="Microsoft JhengHei"/>
                      </a:endParaRPr>
                    </a:p>
                  </a:txBody>
                  <a:tcPr marL="0" marR="0" marT="2032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1"/>
                  </a:ext>
                </a:extLst>
              </a:tr>
              <a:tr h="198489">
                <a:tc>
                  <a:txBody>
                    <a:bodyPr/>
                    <a:lstStyle/>
                    <a:p>
                      <a:pPr>
                        <a:lnSpc>
                          <a:spcPct val="100000"/>
                        </a:lnSpc>
                      </a:pPr>
                      <a:endParaRPr sz="1000" dirty="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DADADA"/>
                    </a:solidFill>
                  </a:tcPr>
                </a:tc>
                <a:tc>
                  <a:txBody>
                    <a:bodyPr/>
                    <a:lstStyle/>
                    <a:p>
                      <a:pPr marL="25400">
                        <a:lnSpc>
                          <a:spcPct val="100000"/>
                        </a:lnSpc>
                        <a:spcBef>
                          <a:spcPts val="160"/>
                        </a:spcBef>
                      </a:pPr>
                      <a:r>
                        <a:rPr sz="950" spc="10" dirty="0">
                          <a:latin typeface="Microsoft JhengHei"/>
                          <a:cs typeface="Microsoft JhengHei"/>
                        </a:rPr>
                        <a:t>岩手県</a:t>
                      </a:r>
                      <a:endParaRPr sz="950" dirty="0">
                        <a:latin typeface="Microsoft JhengHei"/>
                        <a:cs typeface="Microsoft JhengHei"/>
                      </a:endParaRPr>
                    </a:p>
                  </a:txBody>
                  <a:tcPr marL="0" marR="0" marT="2032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5400">
                        <a:lnSpc>
                          <a:spcPct val="100000"/>
                        </a:lnSpc>
                        <a:spcBef>
                          <a:spcPts val="160"/>
                        </a:spcBef>
                      </a:pPr>
                      <a:r>
                        <a:rPr sz="950" spc="10" dirty="0">
                          <a:latin typeface="Microsoft JhengHei"/>
                          <a:cs typeface="Microsoft JhengHei"/>
                        </a:rPr>
                        <a:t>栃木県</a:t>
                      </a:r>
                      <a:endParaRPr sz="950" dirty="0">
                        <a:latin typeface="Microsoft JhengHei"/>
                        <a:cs typeface="Microsoft JhengHei"/>
                      </a:endParaRPr>
                    </a:p>
                  </a:txBody>
                  <a:tcPr marL="0" marR="0" marT="2032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5400">
                        <a:lnSpc>
                          <a:spcPct val="100000"/>
                        </a:lnSpc>
                        <a:spcBef>
                          <a:spcPts val="160"/>
                        </a:spcBef>
                      </a:pPr>
                      <a:r>
                        <a:rPr sz="950" spc="10" dirty="0">
                          <a:latin typeface="Microsoft JhengHei"/>
                          <a:cs typeface="Microsoft JhengHei"/>
                        </a:rPr>
                        <a:t>石川県</a:t>
                      </a:r>
                      <a:endParaRPr sz="950" dirty="0">
                        <a:latin typeface="Microsoft JhengHei"/>
                        <a:cs typeface="Microsoft JhengHei"/>
                      </a:endParaRPr>
                    </a:p>
                  </a:txBody>
                  <a:tcPr marL="0" marR="0" marT="2032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5400">
                        <a:lnSpc>
                          <a:spcPct val="100000"/>
                        </a:lnSpc>
                        <a:spcBef>
                          <a:spcPts val="160"/>
                        </a:spcBef>
                      </a:pPr>
                      <a:r>
                        <a:rPr sz="950" spc="10" dirty="0">
                          <a:latin typeface="Microsoft JhengHei"/>
                          <a:cs typeface="Microsoft JhengHei"/>
                        </a:rPr>
                        <a:t>滋賀県</a:t>
                      </a:r>
                      <a:endParaRPr sz="950" dirty="0">
                        <a:latin typeface="Microsoft JhengHei"/>
                        <a:cs typeface="Microsoft JhengHei"/>
                      </a:endParaRPr>
                    </a:p>
                  </a:txBody>
                  <a:tcPr marL="0" marR="0" marT="2032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5400">
                        <a:lnSpc>
                          <a:spcPct val="100000"/>
                        </a:lnSpc>
                        <a:spcBef>
                          <a:spcPts val="160"/>
                        </a:spcBef>
                      </a:pPr>
                      <a:r>
                        <a:rPr sz="950" spc="10" dirty="0">
                          <a:latin typeface="Microsoft JhengHei"/>
                          <a:cs typeface="Microsoft JhengHei"/>
                        </a:rPr>
                        <a:t>島根県</a:t>
                      </a:r>
                      <a:endParaRPr sz="950" dirty="0">
                        <a:latin typeface="Microsoft JhengHei"/>
                        <a:cs typeface="Microsoft JhengHei"/>
                      </a:endParaRPr>
                    </a:p>
                  </a:txBody>
                  <a:tcPr marL="0" marR="0" marT="2032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5400">
                        <a:lnSpc>
                          <a:spcPct val="100000"/>
                        </a:lnSpc>
                        <a:spcBef>
                          <a:spcPts val="160"/>
                        </a:spcBef>
                      </a:pPr>
                      <a:r>
                        <a:rPr sz="950" spc="10" dirty="0">
                          <a:latin typeface="Microsoft JhengHei"/>
                          <a:cs typeface="Microsoft JhengHei"/>
                        </a:rPr>
                        <a:t>香川県</a:t>
                      </a:r>
                      <a:endParaRPr sz="950" dirty="0">
                        <a:latin typeface="Microsoft JhengHei"/>
                        <a:cs typeface="Microsoft JhengHei"/>
                      </a:endParaRPr>
                    </a:p>
                  </a:txBody>
                  <a:tcPr marL="0" marR="0" marT="2032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4765">
                        <a:lnSpc>
                          <a:spcPct val="100000"/>
                        </a:lnSpc>
                        <a:spcBef>
                          <a:spcPts val="160"/>
                        </a:spcBef>
                      </a:pPr>
                      <a:r>
                        <a:rPr sz="950" spc="10" dirty="0">
                          <a:latin typeface="Microsoft JhengHei"/>
                          <a:cs typeface="Microsoft JhengHei"/>
                        </a:rPr>
                        <a:t>佐賀県</a:t>
                      </a:r>
                      <a:endParaRPr sz="950" dirty="0">
                        <a:latin typeface="Microsoft JhengHei"/>
                        <a:cs typeface="Microsoft JhengHei"/>
                      </a:endParaRPr>
                    </a:p>
                  </a:txBody>
                  <a:tcPr marL="0" marR="0" marT="2032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dirty="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DADADA"/>
                    </a:solidFill>
                  </a:tcPr>
                </a:tc>
                <a:extLst>
                  <a:ext uri="{0D108BD9-81ED-4DB2-BD59-A6C34878D82A}">
                    <a16:rowId xmlns:a16="http://schemas.microsoft.com/office/drawing/2014/main" val="10002"/>
                  </a:ext>
                </a:extLst>
              </a:tr>
              <a:tr h="198487">
                <a:tc>
                  <a:txBody>
                    <a:bodyPr/>
                    <a:lstStyle/>
                    <a:p>
                      <a:pPr>
                        <a:lnSpc>
                          <a:spcPct val="100000"/>
                        </a:lnSpc>
                      </a:pPr>
                      <a:endParaRPr sz="1000" dirty="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DADADA"/>
                    </a:solidFill>
                  </a:tcPr>
                </a:tc>
                <a:tc>
                  <a:txBody>
                    <a:bodyPr/>
                    <a:lstStyle/>
                    <a:p>
                      <a:pPr marL="24765">
                        <a:lnSpc>
                          <a:spcPct val="100000"/>
                        </a:lnSpc>
                        <a:spcBef>
                          <a:spcPts val="160"/>
                        </a:spcBef>
                      </a:pPr>
                      <a:r>
                        <a:rPr sz="950" spc="10" dirty="0">
                          <a:latin typeface="Microsoft JhengHei"/>
                          <a:cs typeface="Microsoft JhengHei"/>
                        </a:rPr>
                        <a:t>宮城県</a:t>
                      </a:r>
                      <a:endParaRPr sz="950" dirty="0">
                        <a:latin typeface="Microsoft JhengHei"/>
                        <a:cs typeface="Microsoft JhengHei"/>
                      </a:endParaRPr>
                    </a:p>
                  </a:txBody>
                  <a:tcPr marL="0" marR="0" marT="2032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4765">
                        <a:lnSpc>
                          <a:spcPct val="100000"/>
                        </a:lnSpc>
                        <a:spcBef>
                          <a:spcPts val="160"/>
                        </a:spcBef>
                      </a:pPr>
                      <a:r>
                        <a:rPr sz="950" spc="10" dirty="0">
                          <a:latin typeface="Microsoft JhengHei"/>
                          <a:cs typeface="Microsoft JhengHei"/>
                        </a:rPr>
                        <a:t>群馬県</a:t>
                      </a:r>
                      <a:endParaRPr sz="950" dirty="0">
                        <a:latin typeface="Microsoft JhengHei"/>
                        <a:cs typeface="Microsoft JhengHei"/>
                      </a:endParaRPr>
                    </a:p>
                  </a:txBody>
                  <a:tcPr marL="0" marR="0" marT="2032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4765">
                        <a:lnSpc>
                          <a:spcPct val="100000"/>
                        </a:lnSpc>
                        <a:spcBef>
                          <a:spcPts val="160"/>
                        </a:spcBef>
                      </a:pPr>
                      <a:r>
                        <a:rPr sz="950" spc="10" dirty="0">
                          <a:latin typeface="Microsoft JhengHei"/>
                          <a:cs typeface="Microsoft JhengHei"/>
                        </a:rPr>
                        <a:t>岐阜県</a:t>
                      </a:r>
                      <a:endParaRPr sz="950" dirty="0">
                        <a:latin typeface="Microsoft JhengHei"/>
                        <a:cs typeface="Microsoft JhengHei"/>
                      </a:endParaRPr>
                    </a:p>
                  </a:txBody>
                  <a:tcPr marL="0" marR="0" marT="2032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4765">
                        <a:lnSpc>
                          <a:spcPct val="100000"/>
                        </a:lnSpc>
                        <a:spcBef>
                          <a:spcPts val="160"/>
                        </a:spcBef>
                      </a:pPr>
                      <a:r>
                        <a:rPr sz="950" spc="10" dirty="0">
                          <a:latin typeface="Microsoft JhengHei"/>
                          <a:cs typeface="Microsoft JhengHei"/>
                        </a:rPr>
                        <a:t>京都府</a:t>
                      </a:r>
                      <a:endParaRPr sz="950" dirty="0">
                        <a:latin typeface="Microsoft JhengHei"/>
                        <a:cs typeface="Microsoft JhengHei"/>
                      </a:endParaRPr>
                    </a:p>
                  </a:txBody>
                  <a:tcPr marL="0" marR="0" marT="2032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4765">
                        <a:lnSpc>
                          <a:spcPct val="100000"/>
                        </a:lnSpc>
                        <a:spcBef>
                          <a:spcPts val="160"/>
                        </a:spcBef>
                      </a:pPr>
                      <a:r>
                        <a:rPr sz="950" spc="10" dirty="0">
                          <a:latin typeface="Microsoft JhengHei"/>
                          <a:cs typeface="Microsoft JhengHei"/>
                        </a:rPr>
                        <a:t>岡山県</a:t>
                      </a:r>
                      <a:endParaRPr sz="950" dirty="0">
                        <a:latin typeface="Microsoft JhengHei"/>
                        <a:cs typeface="Microsoft JhengHei"/>
                      </a:endParaRPr>
                    </a:p>
                  </a:txBody>
                  <a:tcPr marL="0" marR="0" marT="2032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4765">
                        <a:lnSpc>
                          <a:spcPct val="100000"/>
                        </a:lnSpc>
                        <a:spcBef>
                          <a:spcPts val="160"/>
                        </a:spcBef>
                      </a:pPr>
                      <a:r>
                        <a:rPr sz="950" spc="10" dirty="0">
                          <a:latin typeface="Microsoft JhengHei"/>
                          <a:cs typeface="Microsoft JhengHei"/>
                        </a:rPr>
                        <a:t>愛媛県</a:t>
                      </a:r>
                      <a:endParaRPr sz="950" dirty="0">
                        <a:latin typeface="Microsoft JhengHei"/>
                        <a:cs typeface="Microsoft JhengHei"/>
                      </a:endParaRPr>
                    </a:p>
                  </a:txBody>
                  <a:tcPr marL="0" marR="0" marT="2032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4765">
                        <a:lnSpc>
                          <a:spcPct val="100000"/>
                        </a:lnSpc>
                        <a:spcBef>
                          <a:spcPts val="160"/>
                        </a:spcBef>
                      </a:pPr>
                      <a:r>
                        <a:rPr sz="950" spc="10" dirty="0">
                          <a:latin typeface="Microsoft JhengHei"/>
                          <a:cs typeface="Microsoft JhengHei"/>
                        </a:rPr>
                        <a:t>長崎県</a:t>
                      </a:r>
                      <a:endParaRPr sz="950" dirty="0">
                        <a:latin typeface="Microsoft JhengHei"/>
                        <a:cs typeface="Microsoft JhengHei"/>
                      </a:endParaRPr>
                    </a:p>
                  </a:txBody>
                  <a:tcPr marL="0" marR="0" marT="2032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dirty="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DADADA"/>
                    </a:solidFill>
                  </a:tcPr>
                </a:tc>
                <a:extLst>
                  <a:ext uri="{0D108BD9-81ED-4DB2-BD59-A6C34878D82A}">
                    <a16:rowId xmlns:a16="http://schemas.microsoft.com/office/drawing/2014/main" val="10003"/>
                  </a:ext>
                </a:extLst>
              </a:tr>
              <a:tr h="198486">
                <a:tc>
                  <a:txBody>
                    <a:bodyPr/>
                    <a:lstStyle/>
                    <a:p>
                      <a:pPr>
                        <a:lnSpc>
                          <a:spcPct val="100000"/>
                        </a:lnSpc>
                      </a:pPr>
                      <a:endParaRPr sz="1000" dirty="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DADADA"/>
                    </a:solidFill>
                  </a:tcPr>
                </a:tc>
                <a:tc>
                  <a:txBody>
                    <a:bodyPr/>
                    <a:lstStyle/>
                    <a:p>
                      <a:pPr marL="24765">
                        <a:lnSpc>
                          <a:spcPct val="100000"/>
                        </a:lnSpc>
                        <a:spcBef>
                          <a:spcPts val="160"/>
                        </a:spcBef>
                      </a:pPr>
                      <a:r>
                        <a:rPr sz="950" spc="10" dirty="0">
                          <a:latin typeface="Microsoft JhengHei"/>
                          <a:cs typeface="Microsoft JhengHei"/>
                        </a:rPr>
                        <a:t>秋田県</a:t>
                      </a:r>
                      <a:endParaRPr sz="950" dirty="0">
                        <a:latin typeface="Microsoft JhengHei"/>
                        <a:cs typeface="Microsoft JhengHei"/>
                      </a:endParaRPr>
                    </a:p>
                  </a:txBody>
                  <a:tcPr marL="0" marR="0" marT="2032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4765">
                        <a:lnSpc>
                          <a:spcPct val="100000"/>
                        </a:lnSpc>
                        <a:spcBef>
                          <a:spcPts val="160"/>
                        </a:spcBef>
                      </a:pPr>
                      <a:r>
                        <a:rPr sz="950" spc="10" dirty="0">
                          <a:latin typeface="Microsoft JhengHei"/>
                          <a:cs typeface="Microsoft JhengHei"/>
                        </a:rPr>
                        <a:t>埼玉県</a:t>
                      </a:r>
                      <a:endParaRPr sz="950" dirty="0">
                        <a:latin typeface="Microsoft JhengHei"/>
                        <a:cs typeface="Microsoft JhengHei"/>
                      </a:endParaRPr>
                    </a:p>
                  </a:txBody>
                  <a:tcPr marL="0" marR="0" marT="2032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4765">
                        <a:lnSpc>
                          <a:spcPct val="100000"/>
                        </a:lnSpc>
                        <a:spcBef>
                          <a:spcPts val="160"/>
                        </a:spcBef>
                      </a:pPr>
                      <a:r>
                        <a:rPr sz="950" spc="10" dirty="0">
                          <a:latin typeface="Microsoft JhengHei"/>
                          <a:cs typeface="Microsoft JhengHei"/>
                        </a:rPr>
                        <a:t>愛知県</a:t>
                      </a:r>
                      <a:endParaRPr sz="950" dirty="0">
                        <a:latin typeface="Microsoft JhengHei"/>
                        <a:cs typeface="Microsoft JhengHei"/>
                      </a:endParaRPr>
                    </a:p>
                  </a:txBody>
                  <a:tcPr marL="0" marR="0" marT="2032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4765">
                        <a:lnSpc>
                          <a:spcPct val="100000"/>
                        </a:lnSpc>
                        <a:spcBef>
                          <a:spcPts val="160"/>
                        </a:spcBef>
                      </a:pPr>
                      <a:r>
                        <a:rPr sz="950" spc="10" dirty="0">
                          <a:latin typeface="Microsoft JhengHei"/>
                          <a:cs typeface="Microsoft JhengHei"/>
                        </a:rPr>
                        <a:t>大阪府</a:t>
                      </a:r>
                      <a:endParaRPr sz="950" dirty="0">
                        <a:latin typeface="Microsoft JhengHei"/>
                        <a:cs typeface="Microsoft JhengHei"/>
                      </a:endParaRPr>
                    </a:p>
                  </a:txBody>
                  <a:tcPr marL="0" marR="0" marT="2032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4765">
                        <a:lnSpc>
                          <a:spcPct val="100000"/>
                        </a:lnSpc>
                        <a:spcBef>
                          <a:spcPts val="160"/>
                        </a:spcBef>
                      </a:pPr>
                      <a:r>
                        <a:rPr sz="950" spc="10" dirty="0">
                          <a:latin typeface="Microsoft JhengHei"/>
                          <a:cs typeface="Microsoft JhengHei"/>
                        </a:rPr>
                        <a:t>広島県</a:t>
                      </a:r>
                      <a:endParaRPr sz="950" dirty="0">
                        <a:latin typeface="Microsoft JhengHei"/>
                        <a:cs typeface="Microsoft JhengHei"/>
                      </a:endParaRPr>
                    </a:p>
                  </a:txBody>
                  <a:tcPr marL="0" marR="0" marT="2032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4130">
                        <a:lnSpc>
                          <a:spcPct val="100000"/>
                        </a:lnSpc>
                        <a:spcBef>
                          <a:spcPts val="160"/>
                        </a:spcBef>
                      </a:pPr>
                      <a:r>
                        <a:rPr sz="950" spc="10" dirty="0">
                          <a:latin typeface="Microsoft JhengHei"/>
                          <a:cs typeface="Microsoft JhengHei"/>
                        </a:rPr>
                        <a:t>高知県</a:t>
                      </a:r>
                      <a:endParaRPr sz="950" dirty="0">
                        <a:latin typeface="Microsoft JhengHei"/>
                        <a:cs typeface="Microsoft JhengHei"/>
                      </a:endParaRPr>
                    </a:p>
                  </a:txBody>
                  <a:tcPr marL="0" marR="0" marT="2032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4130">
                        <a:lnSpc>
                          <a:spcPct val="100000"/>
                        </a:lnSpc>
                        <a:spcBef>
                          <a:spcPts val="160"/>
                        </a:spcBef>
                      </a:pPr>
                      <a:r>
                        <a:rPr sz="950" spc="10" dirty="0">
                          <a:latin typeface="Microsoft JhengHei"/>
                          <a:cs typeface="Microsoft JhengHei"/>
                        </a:rPr>
                        <a:t>熊本県</a:t>
                      </a:r>
                      <a:endParaRPr sz="950" dirty="0">
                        <a:latin typeface="Microsoft JhengHei"/>
                        <a:cs typeface="Microsoft JhengHei"/>
                      </a:endParaRPr>
                    </a:p>
                  </a:txBody>
                  <a:tcPr marL="0" marR="0" marT="2032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dirty="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DADADA"/>
                    </a:solidFill>
                  </a:tcPr>
                </a:tc>
                <a:extLst>
                  <a:ext uri="{0D108BD9-81ED-4DB2-BD59-A6C34878D82A}">
                    <a16:rowId xmlns:a16="http://schemas.microsoft.com/office/drawing/2014/main" val="10004"/>
                  </a:ext>
                </a:extLst>
              </a:tr>
              <a:tr h="198489">
                <a:tc>
                  <a:txBody>
                    <a:bodyPr/>
                    <a:lstStyle/>
                    <a:p>
                      <a:pPr>
                        <a:lnSpc>
                          <a:spcPct val="100000"/>
                        </a:lnSpc>
                      </a:pPr>
                      <a:endParaRPr sz="1000" dirty="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DADADA"/>
                    </a:solidFill>
                  </a:tcPr>
                </a:tc>
                <a:tc>
                  <a:txBody>
                    <a:bodyPr/>
                    <a:lstStyle/>
                    <a:p>
                      <a:pPr marL="24130">
                        <a:lnSpc>
                          <a:spcPct val="100000"/>
                        </a:lnSpc>
                        <a:spcBef>
                          <a:spcPts val="160"/>
                        </a:spcBef>
                      </a:pPr>
                      <a:r>
                        <a:rPr sz="950" spc="10" dirty="0">
                          <a:latin typeface="Microsoft JhengHei"/>
                          <a:cs typeface="Microsoft JhengHei"/>
                        </a:rPr>
                        <a:t>山形県</a:t>
                      </a:r>
                      <a:endParaRPr sz="950" dirty="0">
                        <a:latin typeface="Microsoft JhengHei"/>
                        <a:cs typeface="Microsoft JhengHei"/>
                      </a:endParaRPr>
                    </a:p>
                  </a:txBody>
                  <a:tcPr marL="0" marR="0" marT="2032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4130">
                        <a:lnSpc>
                          <a:spcPct val="100000"/>
                        </a:lnSpc>
                        <a:spcBef>
                          <a:spcPts val="160"/>
                        </a:spcBef>
                      </a:pPr>
                      <a:r>
                        <a:rPr sz="950" spc="10" dirty="0">
                          <a:latin typeface="Microsoft JhengHei"/>
                          <a:cs typeface="Microsoft JhengHei"/>
                        </a:rPr>
                        <a:t>千葉県</a:t>
                      </a:r>
                      <a:endParaRPr sz="950" dirty="0">
                        <a:latin typeface="Microsoft JhengHei"/>
                        <a:cs typeface="Microsoft JhengHei"/>
                      </a:endParaRPr>
                    </a:p>
                  </a:txBody>
                  <a:tcPr marL="0" marR="0" marT="2032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4130">
                        <a:lnSpc>
                          <a:spcPct val="100000"/>
                        </a:lnSpc>
                        <a:spcBef>
                          <a:spcPts val="160"/>
                        </a:spcBef>
                      </a:pPr>
                      <a:r>
                        <a:rPr sz="950" spc="10" dirty="0">
                          <a:latin typeface="Microsoft JhengHei"/>
                          <a:cs typeface="Microsoft JhengHei"/>
                        </a:rPr>
                        <a:t>三重県</a:t>
                      </a:r>
                      <a:endParaRPr sz="950" dirty="0">
                        <a:latin typeface="Microsoft JhengHei"/>
                        <a:cs typeface="Microsoft JhengHei"/>
                      </a:endParaRPr>
                    </a:p>
                  </a:txBody>
                  <a:tcPr marL="0" marR="0" marT="2032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4130">
                        <a:lnSpc>
                          <a:spcPct val="100000"/>
                        </a:lnSpc>
                        <a:spcBef>
                          <a:spcPts val="160"/>
                        </a:spcBef>
                      </a:pPr>
                      <a:r>
                        <a:rPr sz="950" spc="10" dirty="0">
                          <a:latin typeface="Microsoft JhengHei"/>
                          <a:cs typeface="Microsoft JhengHei"/>
                        </a:rPr>
                        <a:t>兵庫県</a:t>
                      </a:r>
                      <a:endParaRPr sz="950" dirty="0">
                        <a:latin typeface="Microsoft JhengHei"/>
                        <a:cs typeface="Microsoft JhengHei"/>
                      </a:endParaRPr>
                    </a:p>
                  </a:txBody>
                  <a:tcPr marL="0" marR="0" marT="2032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4130">
                        <a:lnSpc>
                          <a:spcPct val="100000"/>
                        </a:lnSpc>
                        <a:spcBef>
                          <a:spcPts val="160"/>
                        </a:spcBef>
                      </a:pPr>
                      <a:r>
                        <a:rPr sz="950" spc="10" dirty="0">
                          <a:latin typeface="Microsoft JhengHei"/>
                          <a:cs typeface="Microsoft JhengHei"/>
                        </a:rPr>
                        <a:t>山口県</a:t>
                      </a:r>
                      <a:endParaRPr sz="950" dirty="0">
                        <a:latin typeface="Microsoft JhengHei"/>
                        <a:cs typeface="Microsoft JhengHei"/>
                      </a:endParaRPr>
                    </a:p>
                  </a:txBody>
                  <a:tcPr marL="0" marR="0" marT="2032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dirty="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DADADA"/>
                    </a:solidFill>
                  </a:tcPr>
                </a:tc>
                <a:tc>
                  <a:txBody>
                    <a:bodyPr/>
                    <a:lstStyle/>
                    <a:p>
                      <a:pPr marL="24130">
                        <a:lnSpc>
                          <a:spcPct val="100000"/>
                        </a:lnSpc>
                        <a:spcBef>
                          <a:spcPts val="160"/>
                        </a:spcBef>
                      </a:pPr>
                      <a:r>
                        <a:rPr sz="950" spc="10" dirty="0">
                          <a:latin typeface="Microsoft JhengHei"/>
                          <a:cs typeface="Microsoft JhengHei"/>
                        </a:rPr>
                        <a:t>大分県</a:t>
                      </a:r>
                      <a:endParaRPr sz="950" dirty="0">
                        <a:latin typeface="Microsoft JhengHei"/>
                        <a:cs typeface="Microsoft JhengHei"/>
                      </a:endParaRPr>
                    </a:p>
                  </a:txBody>
                  <a:tcPr marL="0" marR="0" marT="2032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dirty="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DADADA"/>
                    </a:solidFill>
                  </a:tcPr>
                </a:tc>
                <a:extLst>
                  <a:ext uri="{0D108BD9-81ED-4DB2-BD59-A6C34878D82A}">
                    <a16:rowId xmlns:a16="http://schemas.microsoft.com/office/drawing/2014/main" val="10005"/>
                  </a:ext>
                </a:extLst>
              </a:tr>
              <a:tr h="198489">
                <a:tc>
                  <a:txBody>
                    <a:bodyPr/>
                    <a:lstStyle/>
                    <a:p>
                      <a:pPr>
                        <a:lnSpc>
                          <a:spcPct val="100000"/>
                        </a:lnSpc>
                      </a:pPr>
                      <a:endParaRPr sz="1000" dirty="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DADADA"/>
                    </a:solidFill>
                  </a:tcPr>
                </a:tc>
                <a:tc>
                  <a:txBody>
                    <a:bodyPr/>
                    <a:lstStyle/>
                    <a:p>
                      <a:pPr marL="24130">
                        <a:lnSpc>
                          <a:spcPct val="100000"/>
                        </a:lnSpc>
                        <a:spcBef>
                          <a:spcPts val="160"/>
                        </a:spcBef>
                      </a:pPr>
                      <a:r>
                        <a:rPr sz="950" spc="10" dirty="0">
                          <a:latin typeface="Microsoft JhengHei"/>
                          <a:cs typeface="Microsoft JhengHei"/>
                        </a:rPr>
                        <a:t>福島県</a:t>
                      </a:r>
                      <a:endParaRPr sz="950" dirty="0">
                        <a:latin typeface="Microsoft JhengHei"/>
                        <a:cs typeface="Microsoft JhengHei"/>
                      </a:endParaRPr>
                    </a:p>
                  </a:txBody>
                  <a:tcPr marL="0" marR="0" marT="2032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4130">
                        <a:lnSpc>
                          <a:spcPct val="100000"/>
                        </a:lnSpc>
                        <a:spcBef>
                          <a:spcPts val="160"/>
                        </a:spcBef>
                      </a:pPr>
                      <a:r>
                        <a:rPr sz="950" spc="10" dirty="0">
                          <a:latin typeface="Microsoft JhengHei"/>
                          <a:cs typeface="Microsoft JhengHei"/>
                        </a:rPr>
                        <a:t>東京都</a:t>
                      </a:r>
                      <a:endParaRPr sz="950" dirty="0">
                        <a:latin typeface="Microsoft JhengHei"/>
                        <a:cs typeface="Microsoft JhengHei"/>
                      </a:endParaRPr>
                    </a:p>
                  </a:txBody>
                  <a:tcPr marL="0" marR="0" marT="2032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dirty="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DADADA"/>
                    </a:solidFill>
                  </a:tcPr>
                </a:tc>
                <a:tc>
                  <a:txBody>
                    <a:bodyPr/>
                    <a:lstStyle/>
                    <a:p>
                      <a:pPr marL="24130">
                        <a:lnSpc>
                          <a:spcPct val="100000"/>
                        </a:lnSpc>
                        <a:spcBef>
                          <a:spcPts val="160"/>
                        </a:spcBef>
                      </a:pPr>
                      <a:r>
                        <a:rPr sz="950" spc="10" dirty="0">
                          <a:latin typeface="Microsoft JhengHei"/>
                          <a:cs typeface="Microsoft JhengHei"/>
                        </a:rPr>
                        <a:t>奈良県</a:t>
                      </a:r>
                      <a:endParaRPr sz="950" dirty="0">
                        <a:latin typeface="Microsoft JhengHei"/>
                        <a:cs typeface="Microsoft JhengHei"/>
                      </a:endParaRPr>
                    </a:p>
                  </a:txBody>
                  <a:tcPr marL="0" marR="0" marT="2032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dirty="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DADADA"/>
                    </a:solidFill>
                  </a:tcPr>
                </a:tc>
                <a:tc>
                  <a:txBody>
                    <a:bodyPr/>
                    <a:lstStyle/>
                    <a:p>
                      <a:pPr>
                        <a:lnSpc>
                          <a:spcPct val="100000"/>
                        </a:lnSpc>
                      </a:pPr>
                      <a:endParaRPr sz="1000" dirty="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DADADA"/>
                    </a:solidFill>
                  </a:tcPr>
                </a:tc>
                <a:tc>
                  <a:txBody>
                    <a:bodyPr/>
                    <a:lstStyle/>
                    <a:p>
                      <a:pPr marL="24130">
                        <a:lnSpc>
                          <a:spcPct val="100000"/>
                        </a:lnSpc>
                        <a:spcBef>
                          <a:spcPts val="160"/>
                        </a:spcBef>
                      </a:pPr>
                      <a:r>
                        <a:rPr sz="950" spc="10" dirty="0">
                          <a:latin typeface="Microsoft JhengHei"/>
                          <a:cs typeface="Microsoft JhengHei"/>
                        </a:rPr>
                        <a:t>宮崎県</a:t>
                      </a:r>
                      <a:endParaRPr sz="950" dirty="0">
                        <a:latin typeface="Microsoft JhengHei"/>
                        <a:cs typeface="Microsoft JhengHei"/>
                      </a:endParaRPr>
                    </a:p>
                  </a:txBody>
                  <a:tcPr marL="0" marR="0" marT="2032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dirty="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DADADA"/>
                    </a:solidFill>
                  </a:tcPr>
                </a:tc>
                <a:extLst>
                  <a:ext uri="{0D108BD9-81ED-4DB2-BD59-A6C34878D82A}">
                    <a16:rowId xmlns:a16="http://schemas.microsoft.com/office/drawing/2014/main" val="10006"/>
                  </a:ext>
                </a:extLst>
              </a:tr>
              <a:tr h="198495">
                <a:tc>
                  <a:txBody>
                    <a:bodyPr/>
                    <a:lstStyle/>
                    <a:p>
                      <a:pPr>
                        <a:lnSpc>
                          <a:spcPct val="100000"/>
                        </a:lnSpc>
                      </a:pPr>
                      <a:endParaRPr sz="1000" dirty="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DADADA"/>
                    </a:solidFill>
                  </a:tcPr>
                </a:tc>
                <a:tc>
                  <a:txBody>
                    <a:bodyPr/>
                    <a:lstStyle/>
                    <a:p>
                      <a:pPr>
                        <a:lnSpc>
                          <a:spcPct val="100000"/>
                        </a:lnSpc>
                      </a:pPr>
                      <a:endParaRPr sz="1000" dirty="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DADADA"/>
                    </a:solidFill>
                  </a:tcPr>
                </a:tc>
                <a:tc>
                  <a:txBody>
                    <a:bodyPr/>
                    <a:lstStyle/>
                    <a:p>
                      <a:pPr marL="24130">
                        <a:lnSpc>
                          <a:spcPct val="100000"/>
                        </a:lnSpc>
                        <a:spcBef>
                          <a:spcPts val="160"/>
                        </a:spcBef>
                      </a:pPr>
                      <a:r>
                        <a:rPr sz="950" spc="10" dirty="0">
                          <a:latin typeface="Microsoft JhengHei"/>
                          <a:cs typeface="Microsoft JhengHei"/>
                        </a:rPr>
                        <a:t>神奈川県</a:t>
                      </a:r>
                      <a:endParaRPr sz="950" dirty="0">
                        <a:latin typeface="Microsoft JhengHei"/>
                        <a:cs typeface="Microsoft JhengHei"/>
                      </a:endParaRPr>
                    </a:p>
                  </a:txBody>
                  <a:tcPr marL="0" marR="0" marT="2032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dirty="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DADADA"/>
                    </a:solidFill>
                  </a:tcPr>
                </a:tc>
                <a:tc>
                  <a:txBody>
                    <a:bodyPr/>
                    <a:lstStyle/>
                    <a:p>
                      <a:pPr marL="24130">
                        <a:lnSpc>
                          <a:spcPct val="100000"/>
                        </a:lnSpc>
                        <a:spcBef>
                          <a:spcPts val="160"/>
                        </a:spcBef>
                      </a:pPr>
                      <a:r>
                        <a:rPr sz="950" spc="10" dirty="0">
                          <a:latin typeface="Microsoft JhengHei"/>
                          <a:cs typeface="Microsoft JhengHei"/>
                        </a:rPr>
                        <a:t>和歌山県</a:t>
                      </a:r>
                      <a:endParaRPr sz="950" dirty="0">
                        <a:latin typeface="Microsoft JhengHei"/>
                        <a:cs typeface="Microsoft JhengHei"/>
                      </a:endParaRPr>
                    </a:p>
                  </a:txBody>
                  <a:tcPr marL="0" marR="0" marT="2032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dirty="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DADADA"/>
                    </a:solidFill>
                  </a:tcPr>
                </a:tc>
                <a:tc>
                  <a:txBody>
                    <a:bodyPr/>
                    <a:lstStyle/>
                    <a:p>
                      <a:pPr>
                        <a:lnSpc>
                          <a:spcPct val="100000"/>
                        </a:lnSpc>
                      </a:pPr>
                      <a:endParaRPr sz="1000" dirty="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DADADA"/>
                    </a:solidFill>
                  </a:tcPr>
                </a:tc>
                <a:tc>
                  <a:txBody>
                    <a:bodyPr/>
                    <a:lstStyle/>
                    <a:p>
                      <a:pPr marL="24130">
                        <a:lnSpc>
                          <a:spcPct val="100000"/>
                        </a:lnSpc>
                        <a:spcBef>
                          <a:spcPts val="160"/>
                        </a:spcBef>
                      </a:pPr>
                      <a:r>
                        <a:rPr sz="950" spc="10" dirty="0">
                          <a:latin typeface="Microsoft JhengHei"/>
                          <a:cs typeface="Microsoft JhengHei"/>
                        </a:rPr>
                        <a:t>鹿児島県</a:t>
                      </a:r>
                      <a:endParaRPr sz="950" dirty="0">
                        <a:latin typeface="Microsoft JhengHei"/>
                        <a:cs typeface="Microsoft JhengHei"/>
                      </a:endParaRPr>
                    </a:p>
                  </a:txBody>
                  <a:tcPr marL="0" marR="0" marT="2032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dirty="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DADADA"/>
                    </a:solidFill>
                  </a:tcPr>
                </a:tc>
                <a:extLst>
                  <a:ext uri="{0D108BD9-81ED-4DB2-BD59-A6C34878D82A}">
                    <a16:rowId xmlns:a16="http://schemas.microsoft.com/office/drawing/2014/main" val="10007"/>
                  </a:ext>
                </a:extLst>
              </a:tr>
              <a:tr h="198489">
                <a:tc>
                  <a:txBody>
                    <a:bodyPr/>
                    <a:lstStyle/>
                    <a:p>
                      <a:pPr>
                        <a:lnSpc>
                          <a:spcPct val="100000"/>
                        </a:lnSpc>
                      </a:pPr>
                      <a:endParaRPr sz="1000" dirty="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DADADA"/>
                    </a:solidFill>
                  </a:tcPr>
                </a:tc>
                <a:tc>
                  <a:txBody>
                    <a:bodyPr/>
                    <a:lstStyle/>
                    <a:p>
                      <a:pPr>
                        <a:lnSpc>
                          <a:spcPct val="100000"/>
                        </a:lnSpc>
                      </a:pPr>
                      <a:endParaRPr sz="1000" dirty="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DADADA"/>
                    </a:solidFill>
                  </a:tcPr>
                </a:tc>
                <a:tc>
                  <a:txBody>
                    <a:bodyPr/>
                    <a:lstStyle/>
                    <a:p>
                      <a:pPr marL="24130">
                        <a:lnSpc>
                          <a:spcPct val="100000"/>
                        </a:lnSpc>
                        <a:spcBef>
                          <a:spcPts val="160"/>
                        </a:spcBef>
                      </a:pPr>
                      <a:r>
                        <a:rPr sz="950" spc="10" dirty="0">
                          <a:latin typeface="Microsoft JhengHei"/>
                          <a:cs typeface="Microsoft JhengHei"/>
                        </a:rPr>
                        <a:t>新潟県</a:t>
                      </a:r>
                      <a:endParaRPr sz="950" dirty="0">
                        <a:latin typeface="Microsoft JhengHei"/>
                        <a:cs typeface="Microsoft JhengHei"/>
                      </a:endParaRPr>
                    </a:p>
                  </a:txBody>
                  <a:tcPr marL="0" marR="0" marT="2032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dirty="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DADADA"/>
                    </a:solidFill>
                  </a:tcPr>
                </a:tc>
                <a:tc>
                  <a:txBody>
                    <a:bodyPr/>
                    <a:lstStyle/>
                    <a:p>
                      <a:pPr>
                        <a:lnSpc>
                          <a:spcPct val="100000"/>
                        </a:lnSpc>
                      </a:pPr>
                      <a:endParaRPr sz="1000" dirty="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DADADA"/>
                    </a:solidFill>
                  </a:tcPr>
                </a:tc>
                <a:tc>
                  <a:txBody>
                    <a:bodyPr/>
                    <a:lstStyle/>
                    <a:p>
                      <a:pPr>
                        <a:lnSpc>
                          <a:spcPct val="100000"/>
                        </a:lnSpc>
                      </a:pPr>
                      <a:endParaRPr sz="1000" dirty="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DADADA"/>
                    </a:solidFill>
                  </a:tcPr>
                </a:tc>
                <a:tc>
                  <a:txBody>
                    <a:bodyPr/>
                    <a:lstStyle/>
                    <a:p>
                      <a:pPr>
                        <a:lnSpc>
                          <a:spcPct val="100000"/>
                        </a:lnSpc>
                      </a:pPr>
                      <a:endParaRPr sz="1000" dirty="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DADADA"/>
                    </a:solidFill>
                  </a:tcPr>
                </a:tc>
                <a:tc>
                  <a:txBody>
                    <a:bodyPr/>
                    <a:lstStyle/>
                    <a:p>
                      <a:pPr>
                        <a:lnSpc>
                          <a:spcPct val="100000"/>
                        </a:lnSpc>
                      </a:pPr>
                      <a:endParaRPr sz="1000" dirty="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DADADA"/>
                    </a:solidFill>
                  </a:tcPr>
                </a:tc>
                <a:tc>
                  <a:txBody>
                    <a:bodyPr/>
                    <a:lstStyle/>
                    <a:p>
                      <a:pPr>
                        <a:lnSpc>
                          <a:spcPct val="100000"/>
                        </a:lnSpc>
                      </a:pPr>
                      <a:endParaRPr sz="1000" dirty="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DADADA"/>
                    </a:solidFill>
                  </a:tcPr>
                </a:tc>
                <a:extLst>
                  <a:ext uri="{0D108BD9-81ED-4DB2-BD59-A6C34878D82A}">
                    <a16:rowId xmlns:a16="http://schemas.microsoft.com/office/drawing/2014/main" val="10008"/>
                  </a:ext>
                </a:extLst>
              </a:tr>
              <a:tr h="198489">
                <a:tc>
                  <a:txBody>
                    <a:bodyPr/>
                    <a:lstStyle/>
                    <a:p>
                      <a:pPr>
                        <a:lnSpc>
                          <a:spcPct val="100000"/>
                        </a:lnSpc>
                      </a:pPr>
                      <a:endParaRPr sz="1000" dirty="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DADADA"/>
                    </a:solidFill>
                  </a:tcPr>
                </a:tc>
                <a:tc>
                  <a:txBody>
                    <a:bodyPr/>
                    <a:lstStyle/>
                    <a:p>
                      <a:pPr>
                        <a:lnSpc>
                          <a:spcPct val="100000"/>
                        </a:lnSpc>
                      </a:pPr>
                      <a:endParaRPr sz="1000" dirty="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DADADA"/>
                    </a:solidFill>
                  </a:tcPr>
                </a:tc>
                <a:tc>
                  <a:txBody>
                    <a:bodyPr/>
                    <a:lstStyle/>
                    <a:p>
                      <a:pPr marL="24130">
                        <a:lnSpc>
                          <a:spcPct val="100000"/>
                        </a:lnSpc>
                        <a:spcBef>
                          <a:spcPts val="160"/>
                        </a:spcBef>
                      </a:pPr>
                      <a:r>
                        <a:rPr sz="950" spc="10" dirty="0">
                          <a:latin typeface="Microsoft JhengHei"/>
                          <a:cs typeface="Microsoft JhengHei"/>
                        </a:rPr>
                        <a:t>山梨県</a:t>
                      </a:r>
                      <a:endParaRPr sz="950" dirty="0">
                        <a:latin typeface="Microsoft JhengHei"/>
                        <a:cs typeface="Microsoft JhengHei"/>
                      </a:endParaRPr>
                    </a:p>
                  </a:txBody>
                  <a:tcPr marL="0" marR="0" marT="2032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dirty="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DADADA"/>
                    </a:solidFill>
                  </a:tcPr>
                </a:tc>
                <a:tc>
                  <a:txBody>
                    <a:bodyPr/>
                    <a:lstStyle/>
                    <a:p>
                      <a:pPr>
                        <a:lnSpc>
                          <a:spcPct val="100000"/>
                        </a:lnSpc>
                      </a:pPr>
                      <a:endParaRPr sz="1000" dirty="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DADADA"/>
                    </a:solidFill>
                  </a:tcPr>
                </a:tc>
                <a:tc>
                  <a:txBody>
                    <a:bodyPr/>
                    <a:lstStyle/>
                    <a:p>
                      <a:pPr>
                        <a:lnSpc>
                          <a:spcPct val="100000"/>
                        </a:lnSpc>
                      </a:pPr>
                      <a:endParaRPr sz="1000" dirty="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DADADA"/>
                    </a:solidFill>
                  </a:tcPr>
                </a:tc>
                <a:tc>
                  <a:txBody>
                    <a:bodyPr/>
                    <a:lstStyle/>
                    <a:p>
                      <a:pPr>
                        <a:lnSpc>
                          <a:spcPct val="100000"/>
                        </a:lnSpc>
                      </a:pPr>
                      <a:endParaRPr sz="1000" dirty="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DADADA"/>
                    </a:solidFill>
                  </a:tcPr>
                </a:tc>
                <a:tc>
                  <a:txBody>
                    <a:bodyPr/>
                    <a:lstStyle/>
                    <a:p>
                      <a:pPr>
                        <a:lnSpc>
                          <a:spcPct val="100000"/>
                        </a:lnSpc>
                      </a:pPr>
                      <a:endParaRPr sz="1000" dirty="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DADADA"/>
                    </a:solidFill>
                  </a:tcPr>
                </a:tc>
                <a:tc>
                  <a:txBody>
                    <a:bodyPr/>
                    <a:lstStyle/>
                    <a:p>
                      <a:pPr>
                        <a:lnSpc>
                          <a:spcPct val="100000"/>
                        </a:lnSpc>
                      </a:pPr>
                      <a:endParaRPr sz="1000" dirty="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DADADA"/>
                    </a:solidFill>
                  </a:tcPr>
                </a:tc>
                <a:extLst>
                  <a:ext uri="{0D108BD9-81ED-4DB2-BD59-A6C34878D82A}">
                    <a16:rowId xmlns:a16="http://schemas.microsoft.com/office/drawing/2014/main" val="10009"/>
                  </a:ext>
                </a:extLst>
              </a:tr>
              <a:tr h="198489">
                <a:tc>
                  <a:txBody>
                    <a:bodyPr/>
                    <a:lstStyle/>
                    <a:p>
                      <a:pPr>
                        <a:lnSpc>
                          <a:spcPct val="100000"/>
                        </a:lnSpc>
                      </a:pPr>
                      <a:endParaRPr sz="1000" dirty="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DADADA"/>
                    </a:solidFill>
                  </a:tcPr>
                </a:tc>
                <a:tc>
                  <a:txBody>
                    <a:bodyPr/>
                    <a:lstStyle/>
                    <a:p>
                      <a:pPr>
                        <a:lnSpc>
                          <a:spcPct val="100000"/>
                        </a:lnSpc>
                      </a:pPr>
                      <a:endParaRPr sz="1000" dirty="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DADADA"/>
                    </a:solidFill>
                  </a:tcPr>
                </a:tc>
                <a:tc>
                  <a:txBody>
                    <a:bodyPr/>
                    <a:lstStyle/>
                    <a:p>
                      <a:pPr marL="24130">
                        <a:lnSpc>
                          <a:spcPct val="100000"/>
                        </a:lnSpc>
                        <a:spcBef>
                          <a:spcPts val="160"/>
                        </a:spcBef>
                      </a:pPr>
                      <a:r>
                        <a:rPr sz="950" spc="10" dirty="0">
                          <a:latin typeface="Microsoft JhengHei"/>
                          <a:cs typeface="Microsoft JhengHei"/>
                        </a:rPr>
                        <a:t>長野県</a:t>
                      </a:r>
                      <a:endParaRPr sz="950" dirty="0">
                        <a:latin typeface="Microsoft JhengHei"/>
                        <a:cs typeface="Microsoft JhengHei"/>
                      </a:endParaRPr>
                    </a:p>
                  </a:txBody>
                  <a:tcPr marL="0" marR="0" marT="2032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dirty="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DADADA"/>
                    </a:solidFill>
                  </a:tcPr>
                </a:tc>
                <a:tc>
                  <a:txBody>
                    <a:bodyPr/>
                    <a:lstStyle/>
                    <a:p>
                      <a:pPr>
                        <a:lnSpc>
                          <a:spcPct val="100000"/>
                        </a:lnSpc>
                      </a:pPr>
                      <a:endParaRPr sz="1000" dirty="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DADADA"/>
                    </a:solidFill>
                  </a:tcPr>
                </a:tc>
                <a:tc>
                  <a:txBody>
                    <a:bodyPr/>
                    <a:lstStyle/>
                    <a:p>
                      <a:pPr>
                        <a:lnSpc>
                          <a:spcPct val="100000"/>
                        </a:lnSpc>
                      </a:pPr>
                      <a:endParaRPr sz="1000" dirty="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DADADA"/>
                    </a:solidFill>
                  </a:tcPr>
                </a:tc>
                <a:tc>
                  <a:txBody>
                    <a:bodyPr/>
                    <a:lstStyle/>
                    <a:p>
                      <a:pPr>
                        <a:lnSpc>
                          <a:spcPct val="100000"/>
                        </a:lnSpc>
                      </a:pPr>
                      <a:endParaRPr sz="1000" dirty="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DADADA"/>
                    </a:solidFill>
                  </a:tcPr>
                </a:tc>
                <a:tc>
                  <a:txBody>
                    <a:bodyPr/>
                    <a:lstStyle/>
                    <a:p>
                      <a:pPr>
                        <a:lnSpc>
                          <a:spcPct val="100000"/>
                        </a:lnSpc>
                      </a:pPr>
                      <a:endParaRPr sz="1000" dirty="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DADADA"/>
                    </a:solidFill>
                  </a:tcPr>
                </a:tc>
                <a:tc>
                  <a:txBody>
                    <a:bodyPr/>
                    <a:lstStyle/>
                    <a:p>
                      <a:pPr>
                        <a:lnSpc>
                          <a:spcPct val="100000"/>
                        </a:lnSpc>
                      </a:pPr>
                      <a:endParaRPr sz="1000" dirty="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DADADA"/>
                    </a:solidFill>
                  </a:tcPr>
                </a:tc>
                <a:extLst>
                  <a:ext uri="{0D108BD9-81ED-4DB2-BD59-A6C34878D82A}">
                    <a16:rowId xmlns:a16="http://schemas.microsoft.com/office/drawing/2014/main" val="10010"/>
                  </a:ext>
                </a:extLst>
              </a:tr>
              <a:tr h="198489">
                <a:tc>
                  <a:txBody>
                    <a:bodyPr/>
                    <a:lstStyle/>
                    <a:p>
                      <a:pPr>
                        <a:lnSpc>
                          <a:spcPct val="100000"/>
                        </a:lnSpc>
                      </a:pPr>
                      <a:endParaRPr sz="1000" dirty="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DADADA"/>
                    </a:solidFill>
                  </a:tcPr>
                </a:tc>
                <a:tc>
                  <a:txBody>
                    <a:bodyPr/>
                    <a:lstStyle/>
                    <a:p>
                      <a:pPr>
                        <a:lnSpc>
                          <a:spcPct val="100000"/>
                        </a:lnSpc>
                      </a:pPr>
                      <a:endParaRPr sz="1000" dirty="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DADADA"/>
                    </a:solidFill>
                  </a:tcPr>
                </a:tc>
                <a:tc>
                  <a:txBody>
                    <a:bodyPr/>
                    <a:lstStyle/>
                    <a:p>
                      <a:pPr marL="24130">
                        <a:lnSpc>
                          <a:spcPct val="100000"/>
                        </a:lnSpc>
                        <a:spcBef>
                          <a:spcPts val="160"/>
                        </a:spcBef>
                      </a:pPr>
                      <a:r>
                        <a:rPr sz="950" spc="10" dirty="0">
                          <a:latin typeface="Microsoft JhengHei"/>
                          <a:cs typeface="Microsoft JhengHei"/>
                        </a:rPr>
                        <a:t>静岡県</a:t>
                      </a:r>
                      <a:endParaRPr sz="950" dirty="0">
                        <a:latin typeface="Microsoft JhengHei"/>
                        <a:cs typeface="Microsoft JhengHei"/>
                      </a:endParaRPr>
                    </a:p>
                  </a:txBody>
                  <a:tcPr marL="0" marR="0" marT="2032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dirty="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DADADA"/>
                    </a:solidFill>
                  </a:tcPr>
                </a:tc>
                <a:tc>
                  <a:txBody>
                    <a:bodyPr/>
                    <a:lstStyle/>
                    <a:p>
                      <a:pPr>
                        <a:lnSpc>
                          <a:spcPct val="100000"/>
                        </a:lnSpc>
                      </a:pPr>
                      <a:endParaRPr sz="1000" dirty="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DADADA"/>
                    </a:solidFill>
                  </a:tcPr>
                </a:tc>
                <a:tc>
                  <a:txBody>
                    <a:bodyPr/>
                    <a:lstStyle/>
                    <a:p>
                      <a:pPr>
                        <a:lnSpc>
                          <a:spcPct val="100000"/>
                        </a:lnSpc>
                      </a:pPr>
                      <a:endParaRPr sz="1000" dirty="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DADADA"/>
                    </a:solidFill>
                  </a:tcPr>
                </a:tc>
                <a:tc>
                  <a:txBody>
                    <a:bodyPr/>
                    <a:lstStyle/>
                    <a:p>
                      <a:pPr>
                        <a:lnSpc>
                          <a:spcPct val="100000"/>
                        </a:lnSpc>
                      </a:pPr>
                      <a:endParaRPr sz="1000" dirty="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DADADA"/>
                    </a:solidFill>
                  </a:tcPr>
                </a:tc>
                <a:tc>
                  <a:txBody>
                    <a:bodyPr/>
                    <a:lstStyle/>
                    <a:p>
                      <a:pPr>
                        <a:lnSpc>
                          <a:spcPct val="100000"/>
                        </a:lnSpc>
                      </a:pPr>
                      <a:endParaRPr sz="1000" dirty="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DADADA"/>
                    </a:solidFill>
                  </a:tcPr>
                </a:tc>
                <a:tc>
                  <a:txBody>
                    <a:bodyPr/>
                    <a:lstStyle/>
                    <a:p>
                      <a:pPr>
                        <a:lnSpc>
                          <a:spcPct val="100000"/>
                        </a:lnSpc>
                      </a:pPr>
                      <a:endParaRPr sz="1000" dirty="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DADADA"/>
                    </a:solidFill>
                  </a:tcPr>
                </a:tc>
                <a:extLst>
                  <a:ext uri="{0D108BD9-81ED-4DB2-BD59-A6C34878D82A}">
                    <a16:rowId xmlns:a16="http://schemas.microsoft.com/office/drawing/2014/main" val="10011"/>
                  </a:ext>
                </a:extLst>
              </a:tr>
            </a:tbl>
          </a:graphicData>
        </a:graphic>
      </p:graphicFrame>
      <p:sp>
        <p:nvSpPr>
          <p:cNvPr id="8" name="Rectangle 7">
            <a:extLst>
              <a:ext uri="{FF2B5EF4-FFF2-40B4-BE49-F238E27FC236}">
                <a16:creationId xmlns:a16="http://schemas.microsoft.com/office/drawing/2014/main" id="{3342AE8F-233F-4E45-BA8B-33A221AA08E3}"/>
              </a:ext>
            </a:extLst>
          </p:cNvPr>
          <p:cNvSpPr txBox="1">
            <a:spLocks noChangeArrowheads="1"/>
          </p:cNvSpPr>
          <p:nvPr/>
        </p:nvSpPr>
        <p:spPr>
          <a:xfrm>
            <a:off x="9905620" y="6994210"/>
            <a:ext cx="493200" cy="232475"/>
          </a:xfrm>
          <a:prstGeom prst="rect">
            <a:avLst/>
          </a:prstGeom>
          <a:ln/>
        </p:spPr>
        <p:txBody>
          <a:bodyPr/>
          <a:lstStyle>
            <a:defPPr>
              <a:defRPr lang="ja-JP"/>
            </a:defPPr>
            <a:lvl1pPr marL="0" algn="ctr" defTabSz="971913" rtl="0" eaLnBrk="1" latinLnBrk="0" hangingPunct="1">
              <a:defRPr kumimoji="1" sz="1053" kern="1200">
                <a:solidFill>
                  <a:schemeClr val="tx1"/>
                </a:solidFill>
                <a:latin typeface="Meiryo UI" panose="020B0604030504040204" pitchFamily="50" charset="-128"/>
                <a:ea typeface="Meiryo UI" panose="020B0604030504040204" pitchFamily="50" charset="-128"/>
                <a:cs typeface="+mn-cs"/>
              </a:defRPr>
            </a:lvl1pPr>
            <a:lvl2pPr marL="485957" algn="l" defTabSz="971913" rtl="0" eaLnBrk="1" latinLnBrk="0" hangingPunct="1">
              <a:defRPr kumimoji="1" sz="1914" kern="1200">
                <a:solidFill>
                  <a:schemeClr val="tx1"/>
                </a:solidFill>
                <a:latin typeface="+mn-lt"/>
                <a:ea typeface="+mn-ea"/>
                <a:cs typeface="+mn-cs"/>
              </a:defRPr>
            </a:lvl2pPr>
            <a:lvl3pPr marL="971913" algn="l" defTabSz="971913" rtl="0" eaLnBrk="1" latinLnBrk="0" hangingPunct="1">
              <a:defRPr kumimoji="1" sz="1914" kern="1200">
                <a:solidFill>
                  <a:schemeClr val="tx1"/>
                </a:solidFill>
                <a:latin typeface="+mn-lt"/>
                <a:ea typeface="+mn-ea"/>
                <a:cs typeface="+mn-cs"/>
              </a:defRPr>
            </a:lvl3pPr>
            <a:lvl4pPr marL="1457871" algn="l" defTabSz="971913" rtl="0" eaLnBrk="1" latinLnBrk="0" hangingPunct="1">
              <a:defRPr kumimoji="1" sz="1914" kern="1200">
                <a:solidFill>
                  <a:schemeClr val="tx1"/>
                </a:solidFill>
                <a:latin typeface="+mn-lt"/>
                <a:ea typeface="+mn-ea"/>
                <a:cs typeface="+mn-cs"/>
              </a:defRPr>
            </a:lvl4pPr>
            <a:lvl5pPr marL="1943828" algn="l" defTabSz="971913" rtl="0" eaLnBrk="1" latinLnBrk="0" hangingPunct="1">
              <a:defRPr kumimoji="1" sz="1914" kern="1200">
                <a:solidFill>
                  <a:schemeClr val="tx1"/>
                </a:solidFill>
                <a:latin typeface="+mn-lt"/>
                <a:ea typeface="+mn-ea"/>
                <a:cs typeface="+mn-cs"/>
              </a:defRPr>
            </a:lvl5pPr>
            <a:lvl6pPr marL="2429784" algn="l" defTabSz="971913" rtl="0" eaLnBrk="1" latinLnBrk="0" hangingPunct="1">
              <a:defRPr kumimoji="1" sz="1914" kern="1200">
                <a:solidFill>
                  <a:schemeClr val="tx1"/>
                </a:solidFill>
                <a:latin typeface="+mn-lt"/>
                <a:ea typeface="+mn-ea"/>
                <a:cs typeface="+mn-cs"/>
              </a:defRPr>
            </a:lvl6pPr>
            <a:lvl7pPr marL="2915741" algn="l" defTabSz="971913" rtl="0" eaLnBrk="1" latinLnBrk="0" hangingPunct="1">
              <a:defRPr kumimoji="1" sz="1914" kern="1200">
                <a:solidFill>
                  <a:schemeClr val="tx1"/>
                </a:solidFill>
                <a:latin typeface="+mn-lt"/>
                <a:ea typeface="+mn-ea"/>
                <a:cs typeface="+mn-cs"/>
              </a:defRPr>
            </a:lvl7pPr>
            <a:lvl8pPr marL="3401698" algn="l" defTabSz="971913" rtl="0" eaLnBrk="1" latinLnBrk="0" hangingPunct="1">
              <a:defRPr kumimoji="1" sz="1914" kern="1200">
                <a:solidFill>
                  <a:schemeClr val="tx1"/>
                </a:solidFill>
                <a:latin typeface="+mn-lt"/>
                <a:ea typeface="+mn-ea"/>
                <a:cs typeface="+mn-cs"/>
              </a:defRPr>
            </a:lvl8pPr>
            <a:lvl9pPr marL="3887655" algn="l" defTabSz="971913" rtl="0" eaLnBrk="1" latinLnBrk="0" hangingPunct="1">
              <a:defRPr kumimoji="1" sz="1914" kern="1200">
                <a:solidFill>
                  <a:schemeClr val="tx1"/>
                </a:solidFill>
                <a:latin typeface="+mn-lt"/>
                <a:ea typeface="+mn-ea"/>
                <a:cs typeface="+mn-cs"/>
              </a:defRPr>
            </a:lvl9pPr>
          </a:lstStyle>
          <a:p>
            <a:fld id="{DBFB1F43-6F2E-4538-AABB-23AEDF146290}" type="slidenum">
              <a:rPr lang="ja-JP" altLang="en-US" smtClean="0"/>
              <a:pPr/>
              <a:t>3</a:t>
            </a:fld>
            <a:endParaRPr lang="ja-JP" altLang="en-US" dirty="0"/>
          </a:p>
        </p:txBody>
      </p:sp>
    </p:spTree>
    <p:extLst>
      <p:ext uri="{BB962C8B-B14F-4D97-AF65-F5344CB8AC3E}">
        <p14:creationId xmlns:p14="http://schemas.microsoft.com/office/powerpoint/2010/main" val="1120730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39</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72789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Q5.</a:t>
            </a:r>
            <a:r>
              <a:rPr lang="ja-JP" altLang="en-US" sz="2065" b="1" dirty="0">
                <a:latin typeface="MS UI Gothic" panose="020B0600070205080204" pitchFamily="50" charset="-128"/>
                <a:ea typeface="MS UI Gothic" panose="020B0600070205080204" pitchFamily="50" charset="-128"/>
              </a:rPr>
              <a:t>主要な事業のカテゴリ</a:t>
            </a:r>
            <a:r>
              <a:rPr lang="en-US" altLang="ja-JP" sz="2065" b="1" dirty="0">
                <a:latin typeface="MS UI Gothic" panose="020B0600070205080204" pitchFamily="50" charset="-128"/>
                <a:ea typeface="MS UI Gothic" panose="020B0600070205080204" pitchFamily="50" charset="-128"/>
              </a:rPr>
              <a:t>(</a:t>
            </a:r>
            <a:r>
              <a:rPr lang="ja-JP" altLang="en-US" sz="2065" b="1" dirty="0">
                <a:latin typeface="MS UI Gothic" panose="020B0600070205080204" pitchFamily="50" charset="-128"/>
                <a:ea typeface="MS UI Gothic" panose="020B0600070205080204" pitchFamily="50" charset="-128"/>
              </a:rPr>
              <a:t>地域別、比率）</a:t>
            </a:r>
            <a:endParaRPr lang="en-US" altLang="ja-JP" sz="2065" b="1" dirty="0">
              <a:latin typeface="MS UI Gothic" panose="020B0600070205080204" pitchFamily="50" charset="-128"/>
              <a:ea typeface="MS UI Gothic" panose="020B0600070205080204" pitchFamily="50" charset="-128"/>
            </a:endParaRPr>
          </a:p>
          <a:p>
            <a:endParaRPr lang="ja-JP" altLang="en-US" sz="2065" b="1" dirty="0">
              <a:latin typeface="MS UI Gothic" panose="020B0600070205080204" pitchFamily="50" charset="-128"/>
              <a:ea typeface="MS UI Gothic" panose="020B0600070205080204" pitchFamily="50" charset="-128"/>
            </a:endParaRPr>
          </a:p>
        </p:txBody>
      </p:sp>
      <p:sp>
        <p:nvSpPr>
          <p:cNvPr id="6" name="テキスト ボックス 5"/>
          <p:cNvSpPr txBox="1"/>
          <p:nvPr/>
        </p:nvSpPr>
        <p:spPr>
          <a:xfrm>
            <a:off x="515394" y="750100"/>
            <a:ext cx="9390226" cy="523220"/>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エンドユーザー、</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r>
              <a:rPr lang="en-US" altLang="ja-JP" sz="1400" dirty="0"/>
              <a:t>F.</a:t>
            </a:r>
            <a:r>
              <a:rPr lang="ja-JP" altLang="en-US" sz="1400" dirty="0"/>
              <a:t>その他</a:t>
            </a:r>
            <a:endParaRPr lang="en-US" altLang="ja-JP" sz="1400" dirty="0"/>
          </a:p>
          <a:p>
            <a:r>
              <a:rPr lang="ja-JP" altLang="en-US" sz="1400" dirty="0"/>
              <a:t>クロス集計の軸：地域</a:t>
            </a:r>
          </a:p>
        </p:txBody>
      </p:sp>
      <p:sp>
        <p:nvSpPr>
          <p:cNvPr id="7" name="テキスト ボックス 6"/>
          <p:cNvSpPr txBox="1"/>
          <p:nvPr/>
        </p:nvSpPr>
        <p:spPr>
          <a:xfrm>
            <a:off x="4035739" y="1469300"/>
            <a:ext cx="2376264" cy="309751"/>
          </a:xfrm>
          <a:prstGeom prst="rect">
            <a:avLst/>
          </a:prstGeom>
          <a:noFill/>
        </p:spPr>
        <p:txBody>
          <a:bodyPr wrap="square" rtlCol="0">
            <a:spAutoFit/>
          </a:bodyPr>
          <a:lstStyle/>
          <a:p>
            <a:r>
              <a:rPr lang="ja-JP" altLang="en-US" sz="1400" b="1" dirty="0"/>
              <a:t>組込み製品及び同部品事業</a:t>
            </a:r>
          </a:p>
        </p:txBody>
      </p:sp>
      <p:sp>
        <p:nvSpPr>
          <p:cNvPr id="8" name="テキスト ボックス 7"/>
          <p:cNvSpPr txBox="1"/>
          <p:nvPr/>
        </p:nvSpPr>
        <p:spPr>
          <a:xfrm>
            <a:off x="4434775" y="4370006"/>
            <a:ext cx="1684533" cy="307777"/>
          </a:xfrm>
          <a:prstGeom prst="rect">
            <a:avLst/>
          </a:prstGeom>
          <a:noFill/>
        </p:spPr>
        <p:txBody>
          <a:bodyPr wrap="square" rtlCol="0">
            <a:spAutoFit/>
          </a:bodyPr>
          <a:lstStyle/>
          <a:p>
            <a:r>
              <a:rPr lang="en-US" altLang="ja-JP" sz="1400" b="1" dirty="0"/>
              <a:t>IoT</a:t>
            </a:r>
            <a:r>
              <a:rPr lang="ja-JP" altLang="en-US" sz="1400" b="1" dirty="0"/>
              <a:t>に関連した事業</a:t>
            </a:r>
          </a:p>
        </p:txBody>
      </p:sp>
      <p:graphicFrame>
        <p:nvGraphicFramePr>
          <p:cNvPr id="9" name="グラフ 8"/>
          <p:cNvGraphicFramePr>
            <a:graphicFrameLocks/>
          </p:cNvGraphicFramePr>
          <p:nvPr>
            <p:extLst>
              <p:ext uri="{D42A27DB-BD31-4B8C-83A1-F6EECF244321}">
                <p14:modId xmlns:p14="http://schemas.microsoft.com/office/powerpoint/2010/main" val="2676797424"/>
              </p:ext>
            </p:extLst>
          </p:nvPr>
        </p:nvGraphicFramePr>
        <p:xfrm>
          <a:off x="125088" y="1985836"/>
          <a:ext cx="2520950" cy="230314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グラフ 9"/>
          <p:cNvGraphicFramePr>
            <a:graphicFrameLocks/>
          </p:cNvGraphicFramePr>
          <p:nvPr>
            <p:extLst>
              <p:ext uri="{D42A27DB-BD31-4B8C-83A1-F6EECF244321}">
                <p14:modId xmlns:p14="http://schemas.microsoft.com/office/powerpoint/2010/main" val="2221755788"/>
              </p:ext>
            </p:extLst>
          </p:nvPr>
        </p:nvGraphicFramePr>
        <p:xfrm>
          <a:off x="2549839" y="1765569"/>
          <a:ext cx="1485900" cy="245586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グラフ 10"/>
          <p:cNvGraphicFramePr>
            <a:graphicFrameLocks/>
          </p:cNvGraphicFramePr>
          <p:nvPr>
            <p:extLst>
              <p:ext uri="{D42A27DB-BD31-4B8C-83A1-F6EECF244321}">
                <p14:modId xmlns:p14="http://schemas.microsoft.com/office/powerpoint/2010/main" val="1101580389"/>
              </p:ext>
            </p:extLst>
          </p:nvPr>
        </p:nvGraphicFramePr>
        <p:xfrm>
          <a:off x="3910414" y="1765569"/>
          <a:ext cx="1398263" cy="245586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グラフ 11"/>
          <p:cNvGraphicFramePr>
            <a:graphicFrameLocks/>
          </p:cNvGraphicFramePr>
          <p:nvPr>
            <p:extLst>
              <p:ext uri="{D42A27DB-BD31-4B8C-83A1-F6EECF244321}">
                <p14:modId xmlns:p14="http://schemas.microsoft.com/office/powerpoint/2010/main" val="272634849"/>
              </p:ext>
            </p:extLst>
          </p:nvPr>
        </p:nvGraphicFramePr>
        <p:xfrm>
          <a:off x="5296078" y="1771762"/>
          <a:ext cx="1493735" cy="245586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3" name="グラフ 12"/>
          <p:cNvGraphicFramePr>
            <a:graphicFrameLocks/>
          </p:cNvGraphicFramePr>
          <p:nvPr>
            <p:extLst>
              <p:ext uri="{D42A27DB-BD31-4B8C-83A1-F6EECF244321}">
                <p14:modId xmlns:p14="http://schemas.microsoft.com/office/powerpoint/2010/main" val="2401622832"/>
              </p:ext>
            </p:extLst>
          </p:nvPr>
        </p:nvGraphicFramePr>
        <p:xfrm>
          <a:off x="6826428" y="1765569"/>
          <a:ext cx="1385423" cy="245586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グラフ 13"/>
          <p:cNvGraphicFramePr>
            <a:graphicFrameLocks/>
          </p:cNvGraphicFramePr>
          <p:nvPr>
            <p:extLst>
              <p:ext uri="{D42A27DB-BD31-4B8C-83A1-F6EECF244321}">
                <p14:modId xmlns:p14="http://schemas.microsoft.com/office/powerpoint/2010/main" val="150744800"/>
              </p:ext>
            </p:extLst>
          </p:nvPr>
        </p:nvGraphicFramePr>
        <p:xfrm>
          <a:off x="8309697" y="1765569"/>
          <a:ext cx="1355881" cy="2455864"/>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5" name="グラフ 14"/>
          <p:cNvGraphicFramePr>
            <a:graphicFrameLocks/>
          </p:cNvGraphicFramePr>
          <p:nvPr>
            <p:extLst>
              <p:ext uri="{D42A27DB-BD31-4B8C-83A1-F6EECF244321}">
                <p14:modId xmlns:p14="http://schemas.microsoft.com/office/powerpoint/2010/main" val="1206156177"/>
              </p:ext>
            </p:extLst>
          </p:nvPr>
        </p:nvGraphicFramePr>
        <p:xfrm>
          <a:off x="221287" y="4875762"/>
          <a:ext cx="2424751" cy="2350923"/>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6" name="グラフ 15"/>
          <p:cNvGraphicFramePr>
            <a:graphicFrameLocks/>
          </p:cNvGraphicFramePr>
          <p:nvPr>
            <p:extLst>
              <p:ext uri="{D42A27DB-BD31-4B8C-83A1-F6EECF244321}">
                <p14:modId xmlns:p14="http://schemas.microsoft.com/office/powerpoint/2010/main" val="3046812628"/>
              </p:ext>
            </p:extLst>
          </p:nvPr>
        </p:nvGraphicFramePr>
        <p:xfrm>
          <a:off x="2549839" y="4850997"/>
          <a:ext cx="1422400" cy="2455864"/>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7" name="グラフ 16"/>
          <p:cNvGraphicFramePr>
            <a:graphicFrameLocks/>
          </p:cNvGraphicFramePr>
          <p:nvPr>
            <p:extLst>
              <p:ext uri="{D42A27DB-BD31-4B8C-83A1-F6EECF244321}">
                <p14:modId xmlns:p14="http://schemas.microsoft.com/office/powerpoint/2010/main" val="649752054"/>
              </p:ext>
            </p:extLst>
          </p:nvPr>
        </p:nvGraphicFramePr>
        <p:xfrm>
          <a:off x="3961725" y="4823291"/>
          <a:ext cx="1431925" cy="2455864"/>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18" name="グラフ 17"/>
          <p:cNvGraphicFramePr>
            <a:graphicFrameLocks/>
          </p:cNvGraphicFramePr>
          <p:nvPr>
            <p:extLst>
              <p:ext uri="{D42A27DB-BD31-4B8C-83A1-F6EECF244321}">
                <p14:modId xmlns:p14="http://schemas.microsoft.com/office/powerpoint/2010/main" val="2079836160"/>
              </p:ext>
            </p:extLst>
          </p:nvPr>
        </p:nvGraphicFramePr>
        <p:xfrm>
          <a:off x="5296078" y="4823291"/>
          <a:ext cx="1530350" cy="2455864"/>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19" name="グラフ 18"/>
          <p:cNvGraphicFramePr>
            <a:graphicFrameLocks/>
          </p:cNvGraphicFramePr>
          <p:nvPr>
            <p:extLst>
              <p:ext uri="{D42A27DB-BD31-4B8C-83A1-F6EECF244321}">
                <p14:modId xmlns:p14="http://schemas.microsoft.com/office/powerpoint/2010/main" val="169029308"/>
              </p:ext>
            </p:extLst>
          </p:nvPr>
        </p:nvGraphicFramePr>
        <p:xfrm>
          <a:off x="6777176" y="4762093"/>
          <a:ext cx="1448496" cy="2530917"/>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20" name="グラフ 19"/>
          <p:cNvGraphicFramePr>
            <a:graphicFrameLocks/>
          </p:cNvGraphicFramePr>
          <p:nvPr>
            <p:extLst>
              <p:ext uri="{D42A27DB-BD31-4B8C-83A1-F6EECF244321}">
                <p14:modId xmlns:p14="http://schemas.microsoft.com/office/powerpoint/2010/main" val="2927320751"/>
              </p:ext>
            </p:extLst>
          </p:nvPr>
        </p:nvGraphicFramePr>
        <p:xfrm>
          <a:off x="8324013" y="4748237"/>
          <a:ext cx="1384925" cy="2530917"/>
        </p:xfrm>
        <a:graphic>
          <a:graphicData uri="http://schemas.openxmlformats.org/drawingml/2006/chart">
            <c:chart xmlns:c="http://schemas.openxmlformats.org/drawingml/2006/chart" xmlns:r="http://schemas.openxmlformats.org/officeDocument/2006/relationships" r:id="rId14"/>
          </a:graphicData>
        </a:graphic>
      </p:graphicFrame>
    </p:spTree>
    <p:extLst>
      <p:ext uri="{BB962C8B-B14F-4D97-AF65-F5344CB8AC3E}">
        <p14:creationId xmlns:p14="http://schemas.microsoft.com/office/powerpoint/2010/main" val="38034711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40</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Q5.</a:t>
            </a:r>
            <a:r>
              <a:rPr lang="ja-JP" altLang="en-US" sz="2065" b="1" dirty="0">
                <a:latin typeface="MS UI Gothic" panose="020B0600070205080204" pitchFamily="50" charset="-128"/>
                <a:ea typeface="MS UI Gothic" panose="020B0600070205080204" pitchFamily="50" charset="-128"/>
              </a:rPr>
              <a:t>主要な事業のカテゴリ（クロス集計）</a:t>
            </a:r>
          </a:p>
        </p:txBody>
      </p:sp>
      <p:sp>
        <p:nvSpPr>
          <p:cNvPr id="6" name="テキスト ボックス 5"/>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エンドユーザー、</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r>
              <a:rPr lang="en-US" altLang="ja-JP" sz="1400" dirty="0"/>
              <a:t>F.</a:t>
            </a:r>
            <a:r>
              <a:rPr lang="ja-JP" altLang="en-US" sz="1400" dirty="0"/>
              <a:t>その他</a:t>
            </a:r>
          </a:p>
        </p:txBody>
      </p:sp>
      <p:sp>
        <p:nvSpPr>
          <p:cNvPr id="7" name="テキスト ボックス 6"/>
          <p:cNvSpPr txBox="1"/>
          <p:nvPr/>
        </p:nvSpPr>
        <p:spPr>
          <a:xfrm>
            <a:off x="1043236" y="1457896"/>
            <a:ext cx="2376264" cy="523220"/>
          </a:xfrm>
          <a:prstGeom prst="rect">
            <a:avLst/>
          </a:prstGeom>
          <a:noFill/>
        </p:spPr>
        <p:txBody>
          <a:bodyPr wrap="square" rtlCol="0">
            <a:spAutoFit/>
          </a:bodyPr>
          <a:lstStyle/>
          <a:p>
            <a:r>
              <a:rPr lang="ja-JP" altLang="en-US" sz="1400" b="1" dirty="0"/>
              <a:t>組込み製品及び同部品事業</a:t>
            </a:r>
            <a:endParaRPr lang="en-US" altLang="ja-JP" sz="1400" b="1" dirty="0"/>
          </a:p>
          <a:p>
            <a:pPr algn="ctr"/>
            <a:r>
              <a:rPr lang="ja-JP" altLang="en-US" sz="1400" b="1" dirty="0"/>
              <a:t>（</a:t>
            </a:r>
            <a:r>
              <a:rPr lang="en-US" altLang="ja-JP" sz="1400" b="1" dirty="0"/>
              <a:t>n=536</a:t>
            </a:r>
            <a:r>
              <a:rPr lang="ja-JP" altLang="en-US" sz="1400" b="1" dirty="0"/>
              <a:t>）</a:t>
            </a:r>
          </a:p>
        </p:txBody>
      </p:sp>
      <p:sp>
        <p:nvSpPr>
          <p:cNvPr id="8" name="テキスト ボックス 7"/>
          <p:cNvSpPr txBox="1"/>
          <p:nvPr/>
        </p:nvSpPr>
        <p:spPr>
          <a:xfrm>
            <a:off x="4368240" y="1459870"/>
            <a:ext cx="1684533" cy="523220"/>
          </a:xfrm>
          <a:prstGeom prst="rect">
            <a:avLst/>
          </a:prstGeom>
          <a:noFill/>
        </p:spPr>
        <p:txBody>
          <a:bodyPr wrap="square" rtlCol="0">
            <a:spAutoFit/>
          </a:bodyPr>
          <a:lstStyle/>
          <a:p>
            <a:r>
              <a:rPr lang="en-US" altLang="ja-JP" sz="1400" b="1" dirty="0"/>
              <a:t>IoT</a:t>
            </a:r>
            <a:r>
              <a:rPr lang="ja-JP" altLang="en-US" sz="1400" b="1" dirty="0"/>
              <a:t>に関連した事業</a:t>
            </a:r>
            <a:endParaRPr lang="en-US" altLang="ja-JP" sz="1400" b="1" dirty="0"/>
          </a:p>
          <a:p>
            <a:pPr algn="ctr"/>
            <a:r>
              <a:rPr lang="ja-JP" altLang="en-US" sz="1400" b="1" dirty="0"/>
              <a:t>（</a:t>
            </a:r>
            <a:r>
              <a:rPr lang="en-US" altLang="ja-JP" sz="1400" b="1" dirty="0"/>
              <a:t>n=453</a:t>
            </a:r>
            <a:r>
              <a:rPr lang="ja-JP" altLang="en-US" sz="1400" b="1" dirty="0"/>
              <a:t>）</a:t>
            </a:r>
          </a:p>
        </p:txBody>
      </p:sp>
      <p:sp>
        <p:nvSpPr>
          <p:cNvPr id="9" name="テキスト ボックス 8"/>
          <p:cNvSpPr txBox="1"/>
          <p:nvPr/>
        </p:nvSpPr>
        <p:spPr>
          <a:xfrm>
            <a:off x="7001513" y="1433393"/>
            <a:ext cx="2376264" cy="523220"/>
          </a:xfrm>
          <a:prstGeom prst="rect">
            <a:avLst/>
          </a:prstGeom>
          <a:noFill/>
        </p:spPr>
        <p:txBody>
          <a:bodyPr wrap="square" rtlCol="0">
            <a:spAutoFit/>
          </a:bodyPr>
          <a:lstStyle/>
          <a:p>
            <a:r>
              <a:rPr lang="ja-JP" altLang="en-US" sz="1400" b="1" dirty="0"/>
              <a:t>特定の組込み</a:t>
            </a:r>
            <a:r>
              <a:rPr lang="en-US" altLang="ja-JP" sz="1400" b="1" dirty="0"/>
              <a:t>/IoT</a:t>
            </a:r>
            <a:r>
              <a:rPr lang="ja-JP" altLang="en-US" sz="1400" b="1" dirty="0"/>
              <a:t>製品に特化していない事業</a:t>
            </a:r>
            <a:r>
              <a:rPr lang="en-US" altLang="ja-JP" sz="1400" b="1" dirty="0"/>
              <a:t>n=520</a:t>
            </a:r>
            <a:r>
              <a:rPr lang="ja-JP" altLang="en-US" sz="1400" b="1" dirty="0"/>
              <a:t>）</a:t>
            </a:r>
          </a:p>
        </p:txBody>
      </p:sp>
      <p:graphicFrame>
        <p:nvGraphicFramePr>
          <p:cNvPr id="11" name="グラフ 10"/>
          <p:cNvGraphicFramePr>
            <a:graphicFrameLocks/>
          </p:cNvGraphicFramePr>
          <p:nvPr>
            <p:extLst>
              <p:ext uri="{D42A27DB-BD31-4B8C-83A1-F6EECF244321}">
                <p14:modId xmlns:p14="http://schemas.microsoft.com/office/powerpoint/2010/main" val="3975046095"/>
              </p:ext>
            </p:extLst>
          </p:nvPr>
        </p:nvGraphicFramePr>
        <p:xfrm>
          <a:off x="31649" y="4385267"/>
          <a:ext cx="3456384" cy="30265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グラフ 11"/>
          <p:cNvGraphicFramePr>
            <a:graphicFrameLocks/>
          </p:cNvGraphicFramePr>
          <p:nvPr>
            <p:extLst>
              <p:ext uri="{D42A27DB-BD31-4B8C-83A1-F6EECF244321}">
                <p14:modId xmlns:p14="http://schemas.microsoft.com/office/powerpoint/2010/main" val="3107040483"/>
              </p:ext>
            </p:extLst>
          </p:nvPr>
        </p:nvGraphicFramePr>
        <p:xfrm>
          <a:off x="78814" y="2012276"/>
          <a:ext cx="3340686" cy="254196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グラフ 12"/>
          <p:cNvGraphicFramePr>
            <a:graphicFrameLocks/>
          </p:cNvGraphicFramePr>
          <p:nvPr>
            <p:extLst>
              <p:ext uri="{D42A27DB-BD31-4B8C-83A1-F6EECF244321}">
                <p14:modId xmlns:p14="http://schemas.microsoft.com/office/powerpoint/2010/main" val="3223491857"/>
              </p:ext>
            </p:extLst>
          </p:nvPr>
        </p:nvGraphicFramePr>
        <p:xfrm>
          <a:off x="3483868" y="1956612"/>
          <a:ext cx="2952328" cy="297594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グラフ 13"/>
          <p:cNvGraphicFramePr>
            <a:graphicFrameLocks/>
          </p:cNvGraphicFramePr>
          <p:nvPr>
            <p:extLst>
              <p:ext uri="{D42A27DB-BD31-4B8C-83A1-F6EECF244321}">
                <p14:modId xmlns:p14="http://schemas.microsoft.com/office/powerpoint/2010/main" val="718249929"/>
              </p:ext>
            </p:extLst>
          </p:nvPr>
        </p:nvGraphicFramePr>
        <p:xfrm>
          <a:off x="3467506" y="4501084"/>
          <a:ext cx="3049422" cy="287920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5" name="グラフ 14"/>
          <p:cNvGraphicFramePr>
            <a:graphicFrameLocks/>
          </p:cNvGraphicFramePr>
          <p:nvPr>
            <p:extLst>
              <p:ext uri="{D42A27DB-BD31-4B8C-83A1-F6EECF244321}">
                <p14:modId xmlns:p14="http://schemas.microsoft.com/office/powerpoint/2010/main" val="3062484195"/>
              </p:ext>
            </p:extLst>
          </p:nvPr>
        </p:nvGraphicFramePr>
        <p:xfrm>
          <a:off x="6430173" y="1971566"/>
          <a:ext cx="3113451" cy="258267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6" name="グラフ 15"/>
          <p:cNvGraphicFramePr>
            <a:graphicFrameLocks/>
          </p:cNvGraphicFramePr>
          <p:nvPr>
            <p:extLst>
              <p:ext uri="{D42A27DB-BD31-4B8C-83A1-F6EECF244321}">
                <p14:modId xmlns:p14="http://schemas.microsoft.com/office/powerpoint/2010/main" val="3914774081"/>
              </p:ext>
            </p:extLst>
          </p:nvPr>
        </p:nvGraphicFramePr>
        <p:xfrm>
          <a:off x="6597659" y="4433872"/>
          <a:ext cx="2945966" cy="2792813"/>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0559432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BFB1F43-6F2E-4538-AABB-23AEDF146290}" type="slidenum">
              <a:rPr lang="ja-JP" altLang="en-US" smtClean="0"/>
              <a:pPr/>
              <a:t>41</a:t>
            </a:fld>
            <a:endParaRPr lang="ja-JP" altLang="en-US" dirty="0"/>
          </a:p>
        </p:txBody>
      </p:sp>
      <p:sp>
        <p:nvSpPr>
          <p:cNvPr id="3" name="テキスト ボックス 2"/>
          <p:cNvSpPr txBox="1"/>
          <p:nvPr/>
        </p:nvSpPr>
        <p:spPr>
          <a:xfrm>
            <a:off x="971228" y="3042072"/>
            <a:ext cx="6840760" cy="707886"/>
          </a:xfrm>
          <a:prstGeom prst="rect">
            <a:avLst/>
          </a:prstGeom>
          <a:noFill/>
        </p:spPr>
        <p:txBody>
          <a:bodyPr wrap="square" rtlCol="0">
            <a:spAutoFit/>
          </a:bodyPr>
          <a:lstStyle/>
          <a:p>
            <a:r>
              <a:rPr lang="en-US" altLang="ja-JP" sz="4000" dirty="0"/>
              <a:t>2. </a:t>
            </a:r>
            <a:r>
              <a:rPr lang="ja-JP" altLang="en-US" sz="4000" dirty="0"/>
              <a:t>事業環境の変化</a:t>
            </a:r>
            <a:endParaRPr kumimoji="1" lang="ja-JP" altLang="en-US" sz="4000" dirty="0"/>
          </a:p>
        </p:txBody>
      </p:sp>
    </p:spTree>
    <p:extLst>
      <p:ext uri="{BB962C8B-B14F-4D97-AF65-F5344CB8AC3E}">
        <p14:creationId xmlns:p14="http://schemas.microsoft.com/office/powerpoint/2010/main" val="40985073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42</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Q6.</a:t>
            </a:r>
            <a:r>
              <a:rPr lang="ja-JP" altLang="en-US" sz="2065" b="1" dirty="0">
                <a:latin typeface="MS UI Gothic" panose="020B0600070205080204" pitchFamily="50" charset="-128"/>
                <a:ea typeface="MS UI Gothic" panose="020B0600070205080204" pitchFamily="50" charset="-128"/>
              </a:rPr>
              <a:t>事業環境の変化の影響</a:t>
            </a:r>
          </a:p>
        </p:txBody>
      </p:sp>
      <p:graphicFrame>
        <p:nvGraphicFramePr>
          <p:cNvPr id="6" name="グラフ 5"/>
          <p:cNvGraphicFramePr>
            <a:graphicFrameLocks/>
          </p:cNvGraphicFramePr>
          <p:nvPr>
            <p:extLst>
              <p:ext uri="{D42A27DB-BD31-4B8C-83A1-F6EECF244321}">
                <p14:modId xmlns:p14="http://schemas.microsoft.com/office/powerpoint/2010/main" val="2344486330"/>
              </p:ext>
            </p:extLst>
          </p:nvPr>
        </p:nvGraphicFramePr>
        <p:xfrm>
          <a:off x="799509" y="1529904"/>
          <a:ext cx="8460000" cy="5040000"/>
        </p:xfrm>
        <a:graphic>
          <a:graphicData uri="http://schemas.openxmlformats.org/drawingml/2006/chart">
            <c:chart xmlns:c="http://schemas.openxmlformats.org/drawingml/2006/chart" xmlns:r="http://schemas.openxmlformats.org/officeDocument/2006/relationships" r:id="rId3"/>
          </a:graphicData>
        </a:graphic>
      </p:graphicFrame>
      <p:sp>
        <p:nvSpPr>
          <p:cNvPr id="7" name="テキスト ボックス 6"/>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エンドユーザー、</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r>
              <a:rPr lang="en-US" altLang="ja-JP" sz="1400" dirty="0"/>
              <a:t>F.</a:t>
            </a:r>
            <a:r>
              <a:rPr lang="ja-JP" altLang="en-US" sz="1400" dirty="0"/>
              <a:t>その他</a:t>
            </a:r>
            <a:endParaRPr lang="en-US" altLang="ja-JP" sz="1400" dirty="0"/>
          </a:p>
        </p:txBody>
      </p:sp>
    </p:spTree>
    <p:extLst>
      <p:ext uri="{BB962C8B-B14F-4D97-AF65-F5344CB8AC3E}">
        <p14:creationId xmlns:p14="http://schemas.microsoft.com/office/powerpoint/2010/main" val="6324366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43</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07893"/>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Q6.</a:t>
            </a:r>
            <a:r>
              <a:rPr lang="ja-JP" altLang="en-US" sz="2065" b="1" dirty="0">
                <a:latin typeface="MS UI Gothic" panose="020B0600070205080204" pitchFamily="50" charset="-128"/>
                <a:ea typeface="MS UI Gothic" panose="020B0600070205080204" pitchFamily="50" charset="-128"/>
              </a:rPr>
              <a:t>事業環境の変化の影響（グローバル化）  業態区分別  </a:t>
            </a:r>
          </a:p>
        </p:txBody>
      </p:sp>
      <p:sp>
        <p:nvSpPr>
          <p:cNvPr id="5" name="テキスト ボックス 4"/>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エンドユーザー、</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r>
              <a:rPr lang="en-US" altLang="ja-JP" sz="1400" dirty="0"/>
              <a:t>F.</a:t>
            </a:r>
            <a:r>
              <a:rPr lang="ja-JP" altLang="en-US" sz="1400" dirty="0"/>
              <a:t>その他</a:t>
            </a:r>
            <a:endParaRPr lang="en-US" altLang="ja-JP" sz="1400" dirty="0"/>
          </a:p>
        </p:txBody>
      </p:sp>
      <p:graphicFrame>
        <p:nvGraphicFramePr>
          <p:cNvPr id="6" name="グラフ 5"/>
          <p:cNvGraphicFramePr>
            <a:graphicFrameLocks/>
          </p:cNvGraphicFramePr>
          <p:nvPr>
            <p:extLst>
              <p:ext uri="{D42A27DB-BD31-4B8C-83A1-F6EECF244321}">
                <p14:modId xmlns:p14="http://schemas.microsoft.com/office/powerpoint/2010/main" val="1447211231"/>
              </p:ext>
            </p:extLst>
          </p:nvPr>
        </p:nvGraphicFramePr>
        <p:xfrm>
          <a:off x="1293165" y="1478262"/>
          <a:ext cx="7472687" cy="50955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326966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44</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07893"/>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Q6.</a:t>
            </a:r>
            <a:r>
              <a:rPr lang="ja-JP" altLang="en-US" sz="2065" b="1" dirty="0">
                <a:latin typeface="MS UI Gothic" panose="020B0600070205080204" pitchFamily="50" charset="-128"/>
                <a:ea typeface="MS UI Gothic" panose="020B0600070205080204" pitchFamily="50" charset="-128"/>
              </a:rPr>
              <a:t>事業環境の変化の影響（オープン化）  業態区分別  </a:t>
            </a:r>
          </a:p>
        </p:txBody>
      </p:sp>
      <p:sp>
        <p:nvSpPr>
          <p:cNvPr id="5" name="テキスト ボックス 4"/>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エンドユーザー、</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r>
              <a:rPr lang="en-US" altLang="ja-JP" sz="1400" dirty="0"/>
              <a:t>F.</a:t>
            </a:r>
            <a:r>
              <a:rPr lang="ja-JP" altLang="en-US" sz="1400" dirty="0"/>
              <a:t>その他</a:t>
            </a:r>
            <a:endParaRPr lang="en-US" altLang="ja-JP" sz="1400" dirty="0"/>
          </a:p>
        </p:txBody>
      </p:sp>
      <p:graphicFrame>
        <p:nvGraphicFramePr>
          <p:cNvPr id="7" name="グラフ 6"/>
          <p:cNvGraphicFramePr>
            <a:graphicFrameLocks/>
          </p:cNvGraphicFramePr>
          <p:nvPr>
            <p:extLst>
              <p:ext uri="{D42A27DB-BD31-4B8C-83A1-F6EECF244321}">
                <p14:modId xmlns:p14="http://schemas.microsoft.com/office/powerpoint/2010/main" val="4217378703"/>
              </p:ext>
            </p:extLst>
          </p:nvPr>
        </p:nvGraphicFramePr>
        <p:xfrm>
          <a:off x="1275703" y="1313880"/>
          <a:ext cx="7507612" cy="51420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207011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45</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Q6.</a:t>
            </a:r>
            <a:r>
              <a:rPr lang="ja-JP" altLang="en-US" sz="2065" b="1" dirty="0">
                <a:latin typeface="MS UI Gothic" panose="020B0600070205080204" pitchFamily="50" charset="-128"/>
                <a:ea typeface="MS UI Gothic" panose="020B0600070205080204" pitchFamily="50" charset="-128"/>
              </a:rPr>
              <a:t>事業環境の変化の影響（デジタル化・ネットワーク化）  業態区分別 </a:t>
            </a:r>
          </a:p>
        </p:txBody>
      </p:sp>
      <p:sp>
        <p:nvSpPr>
          <p:cNvPr id="5" name="テキスト ボックス 4"/>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エンドユーザー、</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r>
              <a:rPr lang="en-US" altLang="ja-JP" sz="1400" dirty="0"/>
              <a:t>F.</a:t>
            </a:r>
            <a:r>
              <a:rPr lang="ja-JP" altLang="en-US" sz="1400" dirty="0"/>
              <a:t>その他</a:t>
            </a:r>
            <a:endParaRPr lang="en-US" altLang="ja-JP" sz="1400" dirty="0"/>
          </a:p>
        </p:txBody>
      </p:sp>
      <p:graphicFrame>
        <p:nvGraphicFramePr>
          <p:cNvPr id="6" name="グラフ 5"/>
          <p:cNvGraphicFramePr>
            <a:graphicFrameLocks/>
          </p:cNvGraphicFramePr>
          <p:nvPr>
            <p:extLst>
              <p:ext uri="{D42A27DB-BD31-4B8C-83A1-F6EECF244321}">
                <p14:modId xmlns:p14="http://schemas.microsoft.com/office/powerpoint/2010/main" val="3464262648"/>
              </p:ext>
            </p:extLst>
          </p:nvPr>
        </p:nvGraphicFramePr>
        <p:xfrm>
          <a:off x="1293165" y="1474293"/>
          <a:ext cx="7472688" cy="51035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747462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46</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Q6.</a:t>
            </a:r>
            <a:r>
              <a:rPr lang="ja-JP" altLang="en-US" sz="2065" b="1" dirty="0">
                <a:latin typeface="MS UI Gothic" panose="020B0600070205080204" pitchFamily="50" charset="-128"/>
                <a:ea typeface="MS UI Gothic" panose="020B0600070205080204" pitchFamily="50" charset="-128"/>
              </a:rPr>
              <a:t>事業環境の変化の影響（技術の変化） 業態区分別</a:t>
            </a:r>
            <a:endParaRPr lang="en-US" altLang="ja-JP" sz="2065" b="1" dirty="0">
              <a:latin typeface="MS UI Gothic" panose="020B0600070205080204" pitchFamily="50" charset="-128"/>
              <a:ea typeface="MS UI Gothic" panose="020B0600070205080204" pitchFamily="50" charset="-128"/>
            </a:endParaRPr>
          </a:p>
        </p:txBody>
      </p:sp>
      <p:sp>
        <p:nvSpPr>
          <p:cNvPr id="5" name="テキスト ボックス 4"/>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エンドユーザー、</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r>
              <a:rPr lang="en-US" altLang="ja-JP" sz="1400" dirty="0"/>
              <a:t>F.</a:t>
            </a:r>
            <a:r>
              <a:rPr lang="ja-JP" altLang="en-US" sz="1400" dirty="0"/>
              <a:t>その他</a:t>
            </a:r>
            <a:endParaRPr lang="en-US" altLang="ja-JP" sz="1400" dirty="0"/>
          </a:p>
        </p:txBody>
      </p:sp>
      <p:graphicFrame>
        <p:nvGraphicFramePr>
          <p:cNvPr id="6" name="グラフ 5"/>
          <p:cNvGraphicFramePr>
            <a:graphicFrameLocks/>
          </p:cNvGraphicFramePr>
          <p:nvPr>
            <p:extLst>
              <p:ext uri="{D42A27DB-BD31-4B8C-83A1-F6EECF244321}">
                <p14:modId xmlns:p14="http://schemas.microsoft.com/office/powerpoint/2010/main" val="3370634266"/>
              </p:ext>
            </p:extLst>
          </p:nvPr>
        </p:nvGraphicFramePr>
        <p:xfrm>
          <a:off x="1293165" y="1402159"/>
          <a:ext cx="7472688" cy="51035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651714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47</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07893"/>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Q6.</a:t>
            </a:r>
            <a:r>
              <a:rPr lang="ja-JP" altLang="en-US" sz="2065" b="1" dirty="0">
                <a:latin typeface="MS UI Gothic" panose="020B0600070205080204" pitchFamily="50" charset="-128"/>
                <a:ea typeface="MS UI Gothic" panose="020B0600070205080204" pitchFamily="50" charset="-128"/>
              </a:rPr>
              <a:t>事業環境の変化の影響（サプライチェーンの変化） 業態区分別  </a:t>
            </a:r>
          </a:p>
        </p:txBody>
      </p:sp>
      <p:sp>
        <p:nvSpPr>
          <p:cNvPr id="5" name="テキスト ボックス 4"/>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エンドユーザー、</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r>
              <a:rPr lang="en-US" altLang="ja-JP" sz="1400" dirty="0"/>
              <a:t>F.</a:t>
            </a:r>
            <a:r>
              <a:rPr lang="ja-JP" altLang="en-US" sz="1400" dirty="0"/>
              <a:t>その他</a:t>
            </a:r>
            <a:endParaRPr lang="en-US" altLang="ja-JP" sz="1400" dirty="0"/>
          </a:p>
        </p:txBody>
      </p:sp>
      <p:graphicFrame>
        <p:nvGraphicFramePr>
          <p:cNvPr id="6" name="グラフ 5"/>
          <p:cNvGraphicFramePr>
            <a:graphicFrameLocks/>
          </p:cNvGraphicFramePr>
          <p:nvPr>
            <p:extLst>
              <p:ext uri="{D42A27DB-BD31-4B8C-83A1-F6EECF244321}">
                <p14:modId xmlns:p14="http://schemas.microsoft.com/office/powerpoint/2010/main" val="2755127521"/>
              </p:ext>
            </p:extLst>
          </p:nvPr>
        </p:nvGraphicFramePr>
        <p:xfrm>
          <a:off x="1187252" y="1472257"/>
          <a:ext cx="7472688" cy="51035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007125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48</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07893"/>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Q6.</a:t>
            </a:r>
            <a:r>
              <a:rPr lang="ja-JP" altLang="en-US" sz="2065" b="1" dirty="0">
                <a:latin typeface="MS UI Gothic" panose="020B0600070205080204" pitchFamily="50" charset="-128"/>
                <a:ea typeface="MS UI Gothic" panose="020B0600070205080204" pitchFamily="50" charset="-128"/>
              </a:rPr>
              <a:t>事業環境の変化の影響（事業境界の変化） 業態区分別 </a:t>
            </a:r>
          </a:p>
        </p:txBody>
      </p:sp>
      <p:sp>
        <p:nvSpPr>
          <p:cNvPr id="5" name="テキスト ボックス 4"/>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エンドユーザー、</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r>
              <a:rPr lang="en-US" altLang="ja-JP" sz="1400" dirty="0"/>
              <a:t>F.</a:t>
            </a:r>
            <a:r>
              <a:rPr lang="ja-JP" altLang="en-US" sz="1400" dirty="0"/>
              <a:t>その他</a:t>
            </a:r>
            <a:endParaRPr lang="en-US" altLang="ja-JP" sz="1400" dirty="0"/>
          </a:p>
        </p:txBody>
      </p:sp>
      <p:graphicFrame>
        <p:nvGraphicFramePr>
          <p:cNvPr id="6" name="グラフ 5"/>
          <p:cNvGraphicFramePr>
            <a:graphicFrameLocks/>
          </p:cNvGraphicFramePr>
          <p:nvPr>
            <p:extLst>
              <p:ext uri="{D42A27DB-BD31-4B8C-83A1-F6EECF244321}">
                <p14:modId xmlns:p14="http://schemas.microsoft.com/office/powerpoint/2010/main" val="2829319979"/>
              </p:ext>
            </p:extLst>
          </p:nvPr>
        </p:nvGraphicFramePr>
        <p:xfrm>
          <a:off x="1115244" y="1469591"/>
          <a:ext cx="7472688" cy="51035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5873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971228" y="3042072"/>
            <a:ext cx="6840760" cy="707886"/>
          </a:xfrm>
          <a:prstGeom prst="rect">
            <a:avLst/>
          </a:prstGeom>
          <a:noFill/>
        </p:spPr>
        <p:txBody>
          <a:bodyPr wrap="square" rtlCol="0">
            <a:spAutoFit/>
          </a:bodyPr>
          <a:lstStyle/>
          <a:p>
            <a:r>
              <a:rPr lang="ja-JP" altLang="en-US" sz="4000" dirty="0"/>
              <a:t>調査の概要</a:t>
            </a:r>
            <a:endParaRPr kumimoji="1" lang="ja-JP" altLang="en-US" sz="4000" dirty="0"/>
          </a:p>
        </p:txBody>
      </p:sp>
      <p:sp>
        <p:nvSpPr>
          <p:cNvPr id="4" name="Rectangle 7">
            <a:extLst>
              <a:ext uri="{FF2B5EF4-FFF2-40B4-BE49-F238E27FC236}">
                <a16:creationId xmlns:a16="http://schemas.microsoft.com/office/drawing/2014/main" id="{409BF37A-AFF5-4ED9-A850-8E898A960423}"/>
              </a:ext>
            </a:extLst>
          </p:cNvPr>
          <p:cNvSpPr txBox="1">
            <a:spLocks noChangeArrowheads="1"/>
          </p:cNvSpPr>
          <p:nvPr/>
        </p:nvSpPr>
        <p:spPr>
          <a:xfrm>
            <a:off x="9905620" y="6994210"/>
            <a:ext cx="493200" cy="232475"/>
          </a:xfrm>
          <a:prstGeom prst="rect">
            <a:avLst/>
          </a:prstGeom>
          <a:ln/>
        </p:spPr>
        <p:txBody>
          <a:bodyPr/>
          <a:lstStyle>
            <a:defPPr>
              <a:defRPr lang="ja-JP"/>
            </a:defPPr>
            <a:lvl1pPr marL="0" algn="ctr" defTabSz="971913" rtl="0" eaLnBrk="1" latinLnBrk="0" hangingPunct="1">
              <a:defRPr kumimoji="1" sz="1053" kern="1200">
                <a:solidFill>
                  <a:schemeClr val="tx1"/>
                </a:solidFill>
                <a:latin typeface="Meiryo UI" panose="020B0604030504040204" pitchFamily="50" charset="-128"/>
                <a:ea typeface="Meiryo UI" panose="020B0604030504040204" pitchFamily="50" charset="-128"/>
                <a:cs typeface="+mn-cs"/>
              </a:defRPr>
            </a:lvl1pPr>
            <a:lvl2pPr marL="485957" algn="l" defTabSz="971913" rtl="0" eaLnBrk="1" latinLnBrk="0" hangingPunct="1">
              <a:defRPr kumimoji="1" sz="1914" kern="1200">
                <a:solidFill>
                  <a:schemeClr val="tx1"/>
                </a:solidFill>
                <a:latin typeface="+mn-lt"/>
                <a:ea typeface="+mn-ea"/>
                <a:cs typeface="+mn-cs"/>
              </a:defRPr>
            </a:lvl2pPr>
            <a:lvl3pPr marL="971913" algn="l" defTabSz="971913" rtl="0" eaLnBrk="1" latinLnBrk="0" hangingPunct="1">
              <a:defRPr kumimoji="1" sz="1914" kern="1200">
                <a:solidFill>
                  <a:schemeClr val="tx1"/>
                </a:solidFill>
                <a:latin typeface="+mn-lt"/>
                <a:ea typeface="+mn-ea"/>
                <a:cs typeface="+mn-cs"/>
              </a:defRPr>
            </a:lvl3pPr>
            <a:lvl4pPr marL="1457871" algn="l" defTabSz="971913" rtl="0" eaLnBrk="1" latinLnBrk="0" hangingPunct="1">
              <a:defRPr kumimoji="1" sz="1914" kern="1200">
                <a:solidFill>
                  <a:schemeClr val="tx1"/>
                </a:solidFill>
                <a:latin typeface="+mn-lt"/>
                <a:ea typeface="+mn-ea"/>
                <a:cs typeface="+mn-cs"/>
              </a:defRPr>
            </a:lvl4pPr>
            <a:lvl5pPr marL="1943828" algn="l" defTabSz="971913" rtl="0" eaLnBrk="1" latinLnBrk="0" hangingPunct="1">
              <a:defRPr kumimoji="1" sz="1914" kern="1200">
                <a:solidFill>
                  <a:schemeClr val="tx1"/>
                </a:solidFill>
                <a:latin typeface="+mn-lt"/>
                <a:ea typeface="+mn-ea"/>
                <a:cs typeface="+mn-cs"/>
              </a:defRPr>
            </a:lvl5pPr>
            <a:lvl6pPr marL="2429784" algn="l" defTabSz="971913" rtl="0" eaLnBrk="1" latinLnBrk="0" hangingPunct="1">
              <a:defRPr kumimoji="1" sz="1914" kern="1200">
                <a:solidFill>
                  <a:schemeClr val="tx1"/>
                </a:solidFill>
                <a:latin typeface="+mn-lt"/>
                <a:ea typeface="+mn-ea"/>
                <a:cs typeface="+mn-cs"/>
              </a:defRPr>
            </a:lvl6pPr>
            <a:lvl7pPr marL="2915741" algn="l" defTabSz="971913" rtl="0" eaLnBrk="1" latinLnBrk="0" hangingPunct="1">
              <a:defRPr kumimoji="1" sz="1914" kern="1200">
                <a:solidFill>
                  <a:schemeClr val="tx1"/>
                </a:solidFill>
                <a:latin typeface="+mn-lt"/>
                <a:ea typeface="+mn-ea"/>
                <a:cs typeface="+mn-cs"/>
              </a:defRPr>
            </a:lvl7pPr>
            <a:lvl8pPr marL="3401698" algn="l" defTabSz="971913" rtl="0" eaLnBrk="1" latinLnBrk="0" hangingPunct="1">
              <a:defRPr kumimoji="1" sz="1914" kern="1200">
                <a:solidFill>
                  <a:schemeClr val="tx1"/>
                </a:solidFill>
                <a:latin typeface="+mn-lt"/>
                <a:ea typeface="+mn-ea"/>
                <a:cs typeface="+mn-cs"/>
              </a:defRPr>
            </a:lvl8pPr>
            <a:lvl9pPr marL="3887655" algn="l" defTabSz="971913" rtl="0" eaLnBrk="1" latinLnBrk="0" hangingPunct="1">
              <a:defRPr kumimoji="1" sz="1914" kern="1200">
                <a:solidFill>
                  <a:schemeClr val="tx1"/>
                </a:solidFill>
                <a:latin typeface="+mn-lt"/>
                <a:ea typeface="+mn-ea"/>
                <a:cs typeface="+mn-cs"/>
              </a:defRPr>
            </a:lvl9pPr>
          </a:lstStyle>
          <a:p>
            <a:fld id="{DBFB1F43-6F2E-4538-AABB-23AEDF146290}" type="slidenum">
              <a:rPr lang="ja-JP" altLang="en-US" smtClean="0"/>
              <a:pPr/>
              <a:t>4</a:t>
            </a:fld>
            <a:endParaRPr lang="ja-JP" altLang="en-US" dirty="0"/>
          </a:p>
        </p:txBody>
      </p:sp>
    </p:spTree>
    <p:extLst>
      <p:ext uri="{BB962C8B-B14F-4D97-AF65-F5344CB8AC3E}">
        <p14:creationId xmlns:p14="http://schemas.microsoft.com/office/powerpoint/2010/main" val="19920021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49</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Q6.</a:t>
            </a:r>
            <a:r>
              <a:rPr lang="ja-JP" altLang="en-US" sz="2065" b="1" dirty="0">
                <a:latin typeface="MS UI Gothic" panose="020B0600070205080204" pitchFamily="50" charset="-128"/>
                <a:ea typeface="MS UI Gothic" panose="020B0600070205080204" pitchFamily="50" charset="-128"/>
              </a:rPr>
              <a:t>事業環境の変化の影響</a:t>
            </a:r>
            <a:r>
              <a:rPr lang="zh-TW" altLang="en-US" sz="2065" b="1" dirty="0">
                <a:latin typeface="MS UI Gothic" panose="020B0600070205080204" pitchFamily="50" charset="-128"/>
                <a:ea typeface="MS UI Gothic" panose="020B0600070205080204" pitchFamily="50" charset="-128"/>
              </a:rPr>
              <a:t>　産業構造区分別</a:t>
            </a:r>
            <a:r>
              <a:rPr lang="ja-JP" altLang="en-US" sz="2065" b="1" dirty="0">
                <a:latin typeface="MS UI Gothic" panose="020B0600070205080204" pitchFamily="50" charset="-128"/>
                <a:ea typeface="MS UI Gothic" panose="020B0600070205080204" pitchFamily="50" charset="-128"/>
              </a:rPr>
              <a:t> </a:t>
            </a:r>
          </a:p>
        </p:txBody>
      </p:sp>
      <p:sp>
        <p:nvSpPr>
          <p:cNvPr id="5" name="テキスト ボックス 4"/>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エンドユーザー、</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p:txBody>
      </p:sp>
      <p:graphicFrame>
        <p:nvGraphicFramePr>
          <p:cNvPr id="7" name="グラフ 6"/>
          <p:cNvGraphicFramePr>
            <a:graphicFrameLocks/>
          </p:cNvGraphicFramePr>
          <p:nvPr>
            <p:extLst>
              <p:ext uri="{D42A27DB-BD31-4B8C-83A1-F6EECF244321}">
                <p14:modId xmlns:p14="http://schemas.microsoft.com/office/powerpoint/2010/main" val="295009454"/>
              </p:ext>
            </p:extLst>
          </p:nvPr>
        </p:nvGraphicFramePr>
        <p:xfrm>
          <a:off x="1259260" y="1140014"/>
          <a:ext cx="7776863" cy="56464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778579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50</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Q6.</a:t>
            </a:r>
            <a:r>
              <a:rPr lang="ja-JP" altLang="en-US" sz="2065" b="1" dirty="0">
                <a:latin typeface="MS UI Gothic" panose="020B0600070205080204" pitchFamily="50" charset="-128"/>
                <a:ea typeface="MS UI Gothic" panose="020B0600070205080204" pitchFamily="50" charset="-128"/>
              </a:rPr>
              <a:t>事業環境の変化の影響</a:t>
            </a:r>
            <a:r>
              <a:rPr lang="en-US" altLang="ja-JP" sz="2065" b="1" dirty="0">
                <a:latin typeface="MS UI Gothic" panose="020B0600070205080204" pitchFamily="50" charset="-128"/>
                <a:ea typeface="MS UI Gothic" panose="020B0600070205080204" pitchFamily="50" charset="-128"/>
              </a:rPr>
              <a:t>(</a:t>
            </a:r>
            <a:r>
              <a:rPr lang="ja-JP" altLang="en-US" sz="2065" b="1" dirty="0">
                <a:latin typeface="MS UI Gothic" panose="020B0600070205080204" pitchFamily="50" charset="-128"/>
                <a:ea typeface="MS UI Gothic" panose="020B0600070205080204" pitchFamily="50" charset="-128"/>
              </a:rPr>
              <a:t>経年比較</a:t>
            </a:r>
            <a:r>
              <a:rPr lang="en-US" altLang="ja-JP" sz="2065" b="1" dirty="0">
                <a:latin typeface="MS UI Gothic" panose="020B0600070205080204" pitchFamily="50" charset="-128"/>
                <a:ea typeface="MS UI Gothic" panose="020B0600070205080204" pitchFamily="50" charset="-128"/>
              </a:rPr>
              <a:t>)</a:t>
            </a:r>
            <a:endParaRPr lang="ja-JP" altLang="en-US" sz="2065" b="1" dirty="0">
              <a:latin typeface="MS UI Gothic" panose="020B0600070205080204" pitchFamily="50" charset="-128"/>
              <a:ea typeface="MS UI Gothic" panose="020B0600070205080204" pitchFamily="50" charset="-128"/>
            </a:endParaRPr>
          </a:p>
        </p:txBody>
      </p:sp>
      <p:sp>
        <p:nvSpPr>
          <p:cNvPr id="5" name="テキスト ボックス 4"/>
          <p:cNvSpPr txBox="1"/>
          <p:nvPr/>
        </p:nvSpPr>
        <p:spPr>
          <a:xfrm>
            <a:off x="515394" y="750100"/>
            <a:ext cx="9028230" cy="319318"/>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p>
        </p:txBody>
      </p:sp>
      <p:graphicFrame>
        <p:nvGraphicFramePr>
          <p:cNvPr id="6" name="グラフ 5"/>
          <p:cNvGraphicFramePr>
            <a:graphicFrameLocks/>
          </p:cNvGraphicFramePr>
          <p:nvPr>
            <p:extLst>
              <p:ext uri="{D42A27DB-BD31-4B8C-83A1-F6EECF244321}">
                <p14:modId xmlns:p14="http://schemas.microsoft.com/office/powerpoint/2010/main" val="3878510781"/>
              </p:ext>
            </p:extLst>
          </p:nvPr>
        </p:nvGraphicFramePr>
        <p:xfrm>
          <a:off x="395164" y="1169864"/>
          <a:ext cx="9148460" cy="60456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290936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51</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Q6.</a:t>
            </a:r>
            <a:r>
              <a:rPr lang="ja-JP" altLang="en-US" sz="2065" b="1" dirty="0">
                <a:latin typeface="MS UI Gothic" panose="020B0600070205080204" pitchFamily="50" charset="-128"/>
                <a:ea typeface="MS UI Gothic" panose="020B0600070205080204" pitchFamily="50" charset="-128"/>
              </a:rPr>
              <a:t>事業環境の変化の影響（クロス集計）</a:t>
            </a:r>
          </a:p>
        </p:txBody>
      </p:sp>
      <p:sp>
        <p:nvSpPr>
          <p:cNvPr id="5" name="テキスト ボックス 4"/>
          <p:cNvSpPr txBox="1"/>
          <p:nvPr/>
        </p:nvSpPr>
        <p:spPr>
          <a:xfrm>
            <a:off x="515394" y="750100"/>
            <a:ext cx="9390226" cy="523220"/>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a:p>
            <a:r>
              <a:rPr lang="ja-JP" altLang="en-US" sz="1400" dirty="0"/>
              <a:t>クロス集計の軸：従業員数</a:t>
            </a:r>
          </a:p>
        </p:txBody>
      </p:sp>
      <p:graphicFrame>
        <p:nvGraphicFramePr>
          <p:cNvPr id="7" name="グラフ 6"/>
          <p:cNvGraphicFramePr>
            <a:graphicFrameLocks/>
          </p:cNvGraphicFramePr>
          <p:nvPr>
            <p:extLst>
              <p:ext uri="{D42A27DB-BD31-4B8C-83A1-F6EECF244321}">
                <p14:modId xmlns:p14="http://schemas.microsoft.com/office/powerpoint/2010/main" val="3808952473"/>
              </p:ext>
            </p:extLst>
          </p:nvPr>
        </p:nvGraphicFramePr>
        <p:xfrm>
          <a:off x="179140" y="1600596"/>
          <a:ext cx="9364485" cy="53936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988319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52</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Q6.</a:t>
            </a:r>
            <a:r>
              <a:rPr lang="ja-JP" altLang="en-US" sz="2065" b="1" dirty="0">
                <a:latin typeface="MS UI Gothic" panose="020B0600070205080204" pitchFamily="50" charset="-128"/>
                <a:ea typeface="MS UI Gothic" panose="020B0600070205080204" pitchFamily="50" charset="-128"/>
              </a:rPr>
              <a:t>事業環境の変化の影響（クロス集計）</a:t>
            </a:r>
          </a:p>
        </p:txBody>
      </p:sp>
      <p:sp>
        <p:nvSpPr>
          <p:cNvPr id="5" name="テキスト ボックス 4"/>
          <p:cNvSpPr txBox="1"/>
          <p:nvPr/>
        </p:nvSpPr>
        <p:spPr>
          <a:xfrm>
            <a:off x="515394" y="750100"/>
            <a:ext cx="9390226" cy="523220"/>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a:p>
            <a:r>
              <a:rPr lang="ja-JP" altLang="en-US" sz="1400" dirty="0"/>
              <a:t>クロス集計の軸：</a:t>
            </a:r>
            <a:r>
              <a:rPr lang="en-US" altLang="ja-JP" sz="1400" dirty="0"/>
              <a:t>IoT</a:t>
            </a:r>
            <a:r>
              <a:rPr lang="ja-JP" altLang="en-US" sz="1400" dirty="0"/>
              <a:t>事業分野の有無</a:t>
            </a:r>
          </a:p>
        </p:txBody>
      </p:sp>
      <p:graphicFrame>
        <p:nvGraphicFramePr>
          <p:cNvPr id="7" name="グラフ 6"/>
          <p:cNvGraphicFramePr>
            <a:graphicFrameLocks/>
          </p:cNvGraphicFramePr>
          <p:nvPr>
            <p:extLst>
              <p:ext uri="{D42A27DB-BD31-4B8C-83A1-F6EECF244321}">
                <p14:modId xmlns:p14="http://schemas.microsoft.com/office/powerpoint/2010/main" val="95503002"/>
              </p:ext>
            </p:extLst>
          </p:nvPr>
        </p:nvGraphicFramePr>
        <p:xfrm>
          <a:off x="827212" y="1555352"/>
          <a:ext cx="8716413" cy="54388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322097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53</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Q6.</a:t>
            </a:r>
            <a:r>
              <a:rPr lang="ja-JP" altLang="en-US" sz="2065" b="1" dirty="0">
                <a:latin typeface="MS UI Gothic" panose="020B0600070205080204" pitchFamily="50" charset="-128"/>
                <a:ea typeface="MS UI Gothic" panose="020B0600070205080204" pitchFamily="50" charset="-128"/>
              </a:rPr>
              <a:t>事業環境の変化の影響（クロス集計）</a:t>
            </a:r>
          </a:p>
        </p:txBody>
      </p:sp>
      <p:sp>
        <p:nvSpPr>
          <p:cNvPr id="5" name="テキスト ボックス 4"/>
          <p:cNvSpPr txBox="1"/>
          <p:nvPr/>
        </p:nvSpPr>
        <p:spPr>
          <a:xfrm>
            <a:off x="515394" y="750100"/>
            <a:ext cx="9390226" cy="523220"/>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a:p>
            <a:r>
              <a:rPr lang="ja-JP" altLang="en-US" sz="1400" dirty="0"/>
              <a:t>クロス集計の軸：</a:t>
            </a:r>
            <a:r>
              <a:rPr lang="en-US" altLang="ja-JP" sz="1400" dirty="0"/>
              <a:t>AI</a:t>
            </a:r>
            <a:r>
              <a:rPr lang="ja-JP" altLang="en-US" sz="1400" dirty="0"/>
              <a:t>取り組みの有無</a:t>
            </a:r>
          </a:p>
        </p:txBody>
      </p:sp>
      <p:graphicFrame>
        <p:nvGraphicFramePr>
          <p:cNvPr id="7" name="グラフ 6"/>
          <p:cNvGraphicFramePr>
            <a:graphicFrameLocks/>
          </p:cNvGraphicFramePr>
          <p:nvPr>
            <p:extLst>
              <p:ext uri="{D42A27DB-BD31-4B8C-83A1-F6EECF244321}">
                <p14:modId xmlns:p14="http://schemas.microsoft.com/office/powerpoint/2010/main" val="2139995424"/>
              </p:ext>
            </p:extLst>
          </p:nvPr>
        </p:nvGraphicFramePr>
        <p:xfrm>
          <a:off x="899220" y="1638696"/>
          <a:ext cx="8644404" cy="53555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643534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54</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Q6.</a:t>
            </a:r>
            <a:r>
              <a:rPr lang="ja-JP" altLang="en-US" sz="2065" b="1" dirty="0">
                <a:latin typeface="MS UI Gothic" panose="020B0600070205080204" pitchFamily="50" charset="-128"/>
                <a:ea typeface="MS UI Gothic" panose="020B0600070205080204" pitchFamily="50" charset="-128"/>
              </a:rPr>
              <a:t>事業環境の変化の影響（クロス集計）</a:t>
            </a:r>
          </a:p>
        </p:txBody>
      </p:sp>
      <p:sp>
        <p:nvSpPr>
          <p:cNvPr id="5" name="テキスト ボックス 4"/>
          <p:cNvSpPr txBox="1"/>
          <p:nvPr/>
        </p:nvSpPr>
        <p:spPr>
          <a:xfrm>
            <a:off x="515394" y="750100"/>
            <a:ext cx="9390226" cy="523220"/>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a:p>
            <a:r>
              <a:rPr lang="ja-JP" altLang="en-US" sz="1400" dirty="0"/>
              <a:t>クロス集計の軸：</a:t>
            </a:r>
            <a:r>
              <a:rPr lang="en-US" altLang="ja-JP" sz="1400" dirty="0"/>
              <a:t>DX</a:t>
            </a:r>
            <a:r>
              <a:rPr lang="ja-JP" altLang="en-US" sz="1400" dirty="0"/>
              <a:t>取り組みの有無</a:t>
            </a:r>
          </a:p>
        </p:txBody>
      </p:sp>
      <p:graphicFrame>
        <p:nvGraphicFramePr>
          <p:cNvPr id="7" name="グラフ 6"/>
          <p:cNvGraphicFramePr>
            <a:graphicFrameLocks/>
          </p:cNvGraphicFramePr>
          <p:nvPr>
            <p:extLst>
              <p:ext uri="{D42A27DB-BD31-4B8C-83A1-F6EECF244321}">
                <p14:modId xmlns:p14="http://schemas.microsoft.com/office/powerpoint/2010/main" val="1688457650"/>
              </p:ext>
            </p:extLst>
          </p:nvPr>
        </p:nvGraphicFramePr>
        <p:xfrm>
          <a:off x="971229" y="1543446"/>
          <a:ext cx="8572396" cy="53150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670546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55</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Q7.</a:t>
            </a:r>
            <a:r>
              <a:rPr lang="ja-JP" altLang="en-US" sz="2065" b="1" dirty="0">
                <a:latin typeface="MS UI Gothic" panose="020B0600070205080204" pitchFamily="50" charset="-128"/>
                <a:ea typeface="MS UI Gothic" panose="020B0600070205080204" pitchFamily="50" charset="-128"/>
              </a:rPr>
              <a:t>事業環境の変化が売上・利益に及ぼす影響</a:t>
            </a:r>
          </a:p>
        </p:txBody>
      </p:sp>
      <p:graphicFrame>
        <p:nvGraphicFramePr>
          <p:cNvPr id="6" name="グラフ 5"/>
          <p:cNvGraphicFramePr>
            <a:graphicFrameLocks/>
          </p:cNvGraphicFramePr>
          <p:nvPr>
            <p:extLst>
              <p:ext uri="{D42A27DB-BD31-4B8C-83A1-F6EECF244321}">
                <p14:modId xmlns:p14="http://schemas.microsoft.com/office/powerpoint/2010/main" val="2364518975"/>
              </p:ext>
            </p:extLst>
          </p:nvPr>
        </p:nvGraphicFramePr>
        <p:xfrm>
          <a:off x="1439700" y="1890144"/>
          <a:ext cx="7560000" cy="3600000"/>
        </p:xfrm>
        <a:graphic>
          <a:graphicData uri="http://schemas.openxmlformats.org/drawingml/2006/chart">
            <c:chart xmlns:c="http://schemas.openxmlformats.org/drawingml/2006/chart" xmlns:r="http://schemas.openxmlformats.org/officeDocument/2006/relationships" r:id="rId3"/>
          </a:graphicData>
        </a:graphic>
      </p:graphicFrame>
      <p:sp>
        <p:nvSpPr>
          <p:cNvPr id="7" name="テキスト ボックス 6"/>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エンドユーザー、</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r>
              <a:rPr lang="en-US" altLang="ja-JP" sz="1400" dirty="0"/>
              <a:t>F.</a:t>
            </a:r>
            <a:r>
              <a:rPr lang="ja-JP" altLang="en-US" sz="1400" dirty="0"/>
              <a:t>その他</a:t>
            </a:r>
            <a:endParaRPr lang="en-US" altLang="ja-JP" sz="1400" dirty="0"/>
          </a:p>
        </p:txBody>
      </p:sp>
    </p:spTree>
    <p:extLst>
      <p:ext uri="{BB962C8B-B14F-4D97-AF65-F5344CB8AC3E}">
        <p14:creationId xmlns:p14="http://schemas.microsoft.com/office/powerpoint/2010/main" val="16281528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56</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07893"/>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Q7.</a:t>
            </a:r>
            <a:r>
              <a:rPr lang="ja-JP" altLang="en-US" sz="2065" b="1" dirty="0">
                <a:latin typeface="MS UI Gothic" panose="020B0600070205080204" pitchFamily="50" charset="-128"/>
                <a:ea typeface="MS UI Gothic" panose="020B0600070205080204" pitchFamily="50" charset="-128"/>
              </a:rPr>
              <a:t>事業環境の変化が売上・利益に及ぼす影響</a:t>
            </a:r>
            <a:r>
              <a:rPr lang="zh-TW" altLang="en-US" sz="2065" b="1" dirty="0">
                <a:latin typeface="MS UI Gothic" panose="020B0600070205080204" pitchFamily="50" charset="-128"/>
                <a:ea typeface="MS UI Gothic" panose="020B0600070205080204" pitchFamily="50" charset="-128"/>
              </a:rPr>
              <a:t>　業態区分別</a:t>
            </a:r>
            <a:endParaRPr lang="ja-JP" altLang="en-US" sz="2065" b="1" dirty="0">
              <a:latin typeface="MS UI Gothic" panose="020B0600070205080204" pitchFamily="50" charset="-128"/>
              <a:ea typeface="MS UI Gothic" panose="020B0600070205080204" pitchFamily="50" charset="-128"/>
            </a:endParaRPr>
          </a:p>
        </p:txBody>
      </p:sp>
      <p:sp>
        <p:nvSpPr>
          <p:cNvPr id="5" name="テキスト ボックス 4"/>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エンドユーザー、</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r>
              <a:rPr lang="en-US" altLang="ja-JP" sz="1400" dirty="0"/>
              <a:t>F.</a:t>
            </a:r>
            <a:r>
              <a:rPr lang="ja-JP" altLang="en-US" sz="1400" dirty="0"/>
              <a:t>その他</a:t>
            </a:r>
            <a:endParaRPr lang="en-US" altLang="ja-JP" sz="1400" dirty="0"/>
          </a:p>
        </p:txBody>
      </p:sp>
      <p:graphicFrame>
        <p:nvGraphicFramePr>
          <p:cNvPr id="6" name="グラフ 5"/>
          <p:cNvGraphicFramePr>
            <a:graphicFrameLocks/>
          </p:cNvGraphicFramePr>
          <p:nvPr>
            <p:extLst>
              <p:ext uri="{D42A27DB-BD31-4B8C-83A1-F6EECF244321}">
                <p14:modId xmlns:p14="http://schemas.microsoft.com/office/powerpoint/2010/main" val="1905739651"/>
              </p:ext>
            </p:extLst>
          </p:nvPr>
        </p:nvGraphicFramePr>
        <p:xfrm>
          <a:off x="515394" y="1142233"/>
          <a:ext cx="8431457" cy="29079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グラフ 6"/>
          <p:cNvGraphicFramePr>
            <a:graphicFrameLocks/>
          </p:cNvGraphicFramePr>
          <p:nvPr>
            <p:extLst>
              <p:ext uri="{D42A27DB-BD31-4B8C-83A1-F6EECF244321}">
                <p14:modId xmlns:p14="http://schemas.microsoft.com/office/powerpoint/2010/main" val="353377062"/>
              </p:ext>
            </p:extLst>
          </p:nvPr>
        </p:nvGraphicFramePr>
        <p:xfrm>
          <a:off x="611188" y="4194200"/>
          <a:ext cx="8348413" cy="303248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678382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57</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07893"/>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Q7.</a:t>
            </a:r>
            <a:r>
              <a:rPr lang="ja-JP" altLang="en-US" sz="2065" b="1" dirty="0">
                <a:latin typeface="MS UI Gothic" panose="020B0600070205080204" pitchFamily="50" charset="-128"/>
                <a:ea typeface="MS UI Gothic" panose="020B0600070205080204" pitchFamily="50" charset="-128"/>
              </a:rPr>
              <a:t>事業環境の変化が売上・利益に及ぼす影響</a:t>
            </a:r>
            <a:r>
              <a:rPr lang="zh-TW" altLang="en-US" sz="2065" b="1" dirty="0">
                <a:latin typeface="MS UI Gothic" panose="020B0600070205080204" pitchFamily="50" charset="-128"/>
                <a:ea typeface="MS UI Gothic" panose="020B0600070205080204" pitchFamily="50" charset="-128"/>
              </a:rPr>
              <a:t>　産業構造区分別</a:t>
            </a:r>
            <a:endParaRPr lang="ja-JP" altLang="en-US" sz="2065" b="1" dirty="0">
              <a:latin typeface="MS UI Gothic" panose="020B0600070205080204" pitchFamily="50" charset="-128"/>
              <a:ea typeface="MS UI Gothic" panose="020B0600070205080204" pitchFamily="50" charset="-128"/>
            </a:endParaRPr>
          </a:p>
        </p:txBody>
      </p:sp>
      <p:sp>
        <p:nvSpPr>
          <p:cNvPr id="5" name="テキスト ボックス 4"/>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エンドユーザー、</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p:txBody>
      </p:sp>
      <p:graphicFrame>
        <p:nvGraphicFramePr>
          <p:cNvPr id="8" name="グラフ 7"/>
          <p:cNvGraphicFramePr>
            <a:graphicFrameLocks/>
          </p:cNvGraphicFramePr>
          <p:nvPr>
            <p:extLst>
              <p:ext uri="{D42A27DB-BD31-4B8C-83A1-F6EECF244321}">
                <p14:modId xmlns:p14="http://schemas.microsoft.com/office/powerpoint/2010/main" val="1791641180"/>
              </p:ext>
            </p:extLst>
          </p:nvPr>
        </p:nvGraphicFramePr>
        <p:xfrm>
          <a:off x="827212" y="1673920"/>
          <a:ext cx="8280920" cy="45365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235889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58</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Q7.</a:t>
            </a:r>
            <a:r>
              <a:rPr lang="ja-JP" altLang="en-US" sz="2065" b="1" dirty="0">
                <a:latin typeface="MS UI Gothic" panose="020B0600070205080204" pitchFamily="50" charset="-128"/>
                <a:ea typeface="MS UI Gothic" panose="020B0600070205080204" pitchFamily="50" charset="-128"/>
              </a:rPr>
              <a:t>事業環境の変化が売上・利益に及ぼす影響（経年比較）</a:t>
            </a:r>
          </a:p>
        </p:txBody>
      </p:sp>
      <p:sp>
        <p:nvSpPr>
          <p:cNvPr id="5" name="テキスト ボックス 4"/>
          <p:cNvSpPr txBox="1"/>
          <p:nvPr/>
        </p:nvSpPr>
        <p:spPr>
          <a:xfrm>
            <a:off x="515394" y="750100"/>
            <a:ext cx="9028230" cy="319318"/>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p>
        </p:txBody>
      </p:sp>
      <p:graphicFrame>
        <p:nvGraphicFramePr>
          <p:cNvPr id="6" name="グラフ 5"/>
          <p:cNvGraphicFramePr>
            <a:graphicFrameLocks/>
          </p:cNvGraphicFramePr>
          <p:nvPr>
            <p:extLst>
              <p:ext uri="{D42A27DB-BD31-4B8C-83A1-F6EECF244321}">
                <p14:modId xmlns:p14="http://schemas.microsoft.com/office/powerpoint/2010/main" val="2833870717"/>
              </p:ext>
            </p:extLst>
          </p:nvPr>
        </p:nvGraphicFramePr>
        <p:xfrm>
          <a:off x="515394" y="1385888"/>
          <a:ext cx="8448722" cy="56083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39006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611188" y="1842044"/>
            <a:ext cx="9105231" cy="4856663"/>
          </a:xfrm>
          <a:prstGeom prst="rect">
            <a:avLst/>
          </a:prstGeom>
          <a:solidFill>
            <a:schemeClr val="bg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a:spcBef>
                <a:spcPts val="632"/>
              </a:spcBef>
              <a:spcAft>
                <a:spcPts val="1265"/>
              </a:spcAft>
            </a:pPr>
            <a:endParaRPr lang="ja-JP" altLang="en-US" sz="2108" dirty="0">
              <a:solidFill>
                <a:schemeClr val="tx1"/>
              </a:solidFill>
              <a:latin typeface="游ゴシック Medium" panose="020B0500000000000000" pitchFamily="50" charset="-128"/>
              <a:ea typeface="游ゴシック Medium" panose="020B0500000000000000" pitchFamily="50" charset="-128"/>
              <a:cs typeface="+mj-cs"/>
            </a:endParaRPr>
          </a:p>
        </p:txBody>
      </p:sp>
      <p:sp>
        <p:nvSpPr>
          <p:cNvPr id="6" name="タイトル 9"/>
          <p:cNvSpPr txBox="1">
            <a:spLocks/>
          </p:cNvSpPr>
          <p:nvPr/>
        </p:nvSpPr>
        <p:spPr>
          <a:xfrm>
            <a:off x="611188" y="449784"/>
            <a:ext cx="9105231" cy="607293"/>
          </a:xfrm>
          <a:prstGeom prst="rect">
            <a:avLst/>
          </a:prstGeom>
          <a:solidFill>
            <a:schemeClr val="accent1">
              <a:lumMod val="20000"/>
              <a:lumOff val="80000"/>
            </a:schemeClr>
          </a:solidFill>
          <a:ln>
            <a:solidFill>
              <a:schemeClr val="bg1">
                <a:lumMod val="65000"/>
              </a:schemeClr>
            </a:solidFill>
          </a:ln>
        </p:spPr>
        <p:txBody>
          <a:bodyPr vert="horz" lIns="96364" tIns="48182" rIns="96364" bIns="48182" rtlCol="0" anchor="ctr">
            <a:noAutofit/>
          </a:bodyPr>
          <a:lstStyle>
            <a:lvl1pPr algn="l" defTabSz="914400" rtl="0" eaLnBrk="1" latinLnBrk="0" hangingPunct="1">
              <a:spcBef>
                <a:spcPct val="0"/>
              </a:spcBef>
              <a:buNone/>
              <a:defRPr kumimoji="1" sz="2000" b="0" kern="1200">
                <a:solidFill>
                  <a:schemeClr val="tx1"/>
                </a:solidFill>
                <a:latin typeface="游ゴシック Medium" panose="020B0500000000000000" pitchFamily="50" charset="-128"/>
                <a:ea typeface="游ゴシック Medium" panose="020B0500000000000000" pitchFamily="50" charset="-128"/>
                <a:cs typeface="+mj-cs"/>
              </a:defRPr>
            </a:lvl1pPr>
          </a:lstStyle>
          <a:p>
            <a:r>
              <a:rPr lang="en-US" altLang="ja-JP" sz="2529" dirty="0">
                <a:latin typeface="+mj-ea"/>
                <a:ea typeface="+mj-ea"/>
              </a:rPr>
              <a:t>Ⅰ.</a:t>
            </a:r>
            <a:r>
              <a:rPr lang="ja-JP" altLang="en-US" sz="2529" dirty="0">
                <a:latin typeface="+mj-ea"/>
                <a:ea typeface="+mj-ea"/>
              </a:rPr>
              <a:t>調査対象</a:t>
            </a:r>
          </a:p>
        </p:txBody>
      </p:sp>
      <p:sp>
        <p:nvSpPr>
          <p:cNvPr id="17" name="正方形/長方形 16"/>
          <p:cNvSpPr/>
          <p:nvPr/>
        </p:nvSpPr>
        <p:spPr>
          <a:xfrm>
            <a:off x="611188" y="1160283"/>
            <a:ext cx="9105231" cy="758854"/>
          </a:xfrm>
          <a:prstGeom prst="rect">
            <a:avLst/>
          </a:prstGeom>
          <a:solidFill>
            <a:schemeClr val="accent5">
              <a:lumMod val="20000"/>
              <a:lumOff val="80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tabLst>
                <a:tab pos="1415280" algn="r"/>
                <a:tab pos="1515654" algn="l"/>
              </a:tabLst>
            </a:pPr>
            <a:r>
              <a:rPr lang="ja-JP" altLang="en-US" sz="1475" dirty="0">
                <a:solidFill>
                  <a:schemeClr val="tx1"/>
                </a:solidFill>
                <a:latin typeface="+mn-ea"/>
              </a:rPr>
              <a:t>調査対象を組込み</a:t>
            </a:r>
            <a:r>
              <a:rPr lang="en-US" altLang="ja-JP" sz="1475" dirty="0">
                <a:solidFill>
                  <a:schemeClr val="tx1"/>
                </a:solidFill>
                <a:latin typeface="+mn-ea"/>
              </a:rPr>
              <a:t>/IoT</a:t>
            </a:r>
            <a:r>
              <a:rPr lang="ja-JP" altLang="en-US" sz="1475" dirty="0">
                <a:solidFill>
                  <a:schemeClr val="tx1"/>
                </a:solidFill>
                <a:latin typeface="+mn-ea"/>
              </a:rPr>
              <a:t>関連の受託開発企業だけではなく、これら企業からのソフトウェアや機器等を利用して、製品やサービスを顧客に提供する企業（エンドユーザー等）も含めて調査（スコープの拡大）</a:t>
            </a:r>
          </a:p>
        </p:txBody>
      </p:sp>
      <p:sp>
        <p:nvSpPr>
          <p:cNvPr id="115" name="テキスト ボックス 114"/>
          <p:cNvSpPr txBox="1"/>
          <p:nvPr/>
        </p:nvSpPr>
        <p:spPr>
          <a:xfrm>
            <a:off x="1370114" y="6289163"/>
            <a:ext cx="7723589" cy="319318"/>
          </a:xfrm>
          <a:prstGeom prst="rect">
            <a:avLst/>
          </a:prstGeom>
          <a:noFill/>
        </p:spPr>
        <p:txBody>
          <a:bodyPr wrap="none" rtlCol="0">
            <a:spAutoFit/>
          </a:bodyPr>
          <a:lstStyle/>
          <a:p>
            <a:r>
              <a:rPr lang="ja-JP" altLang="en-US" sz="1475" dirty="0">
                <a:latin typeface="Meiryo UI" panose="020B0604030504040204" pitchFamily="50" charset="-128"/>
                <a:ea typeface="Meiryo UI" panose="020B0604030504040204" pitchFamily="50" charset="-128"/>
              </a:rPr>
              <a:t>（組込みソフトウェアの産業構造（出所：一般社団法人組込みイノベーション協議会）を改変）</a:t>
            </a:r>
          </a:p>
        </p:txBody>
      </p:sp>
      <p:grpSp>
        <p:nvGrpSpPr>
          <p:cNvPr id="7" name="グループ化 6"/>
          <p:cNvGrpSpPr/>
          <p:nvPr/>
        </p:nvGrpSpPr>
        <p:grpSpPr>
          <a:xfrm>
            <a:off x="1357372" y="2325688"/>
            <a:ext cx="7713603" cy="3883453"/>
            <a:chOff x="1357372" y="2325688"/>
            <a:chExt cx="7713603" cy="3883453"/>
          </a:xfrm>
        </p:grpSpPr>
        <p:sp>
          <p:nvSpPr>
            <p:cNvPr id="3" name="角丸四角形 2"/>
            <p:cNvSpPr/>
            <p:nvPr/>
          </p:nvSpPr>
          <p:spPr>
            <a:xfrm>
              <a:off x="1619249" y="2383473"/>
              <a:ext cx="1296000" cy="3490912"/>
            </a:xfrm>
            <a:prstGeom prst="roundRect">
              <a:avLst/>
            </a:prstGeom>
            <a:solidFill>
              <a:srgbClr val="66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66" name="Group 4"/>
            <p:cNvGrpSpPr>
              <a:grpSpLocks noChangeAspect="1"/>
            </p:cNvGrpSpPr>
            <p:nvPr/>
          </p:nvGrpSpPr>
          <p:grpSpPr bwMode="auto">
            <a:xfrm>
              <a:off x="1619250" y="2325688"/>
              <a:ext cx="7451725" cy="3830638"/>
              <a:chOff x="1020" y="1465"/>
              <a:chExt cx="4694" cy="2413"/>
            </a:xfrm>
          </p:grpSpPr>
          <p:sp>
            <p:nvSpPr>
              <p:cNvPr id="67" name="AutoShape 3"/>
              <p:cNvSpPr>
                <a:spLocks noChangeAspect="1" noChangeArrowheads="1" noTextEdit="1"/>
              </p:cNvSpPr>
              <p:nvPr/>
            </p:nvSpPr>
            <p:spPr bwMode="auto">
              <a:xfrm>
                <a:off x="1020" y="1465"/>
                <a:ext cx="4694" cy="2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68" name="Rectangle 5"/>
              <p:cNvSpPr>
                <a:spLocks noChangeArrowheads="1"/>
              </p:cNvSpPr>
              <p:nvPr/>
            </p:nvSpPr>
            <p:spPr bwMode="auto">
              <a:xfrm>
                <a:off x="2015" y="1517"/>
                <a:ext cx="3480" cy="2105"/>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69" name="Rectangle 6"/>
              <p:cNvSpPr>
                <a:spLocks noChangeArrowheads="1"/>
              </p:cNvSpPr>
              <p:nvPr/>
            </p:nvSpPr>
            <p:spPr bwMode="auto">
              <a:xfrm>
                <a:off x="2332" y="2046"/>
                <a:ext cx="3159" cy="1576"/>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70" name="Rectangle 7"/>
              <p:cNvSpPr>
                <a:spLocks noChangeArrowheads="1"/>
              </p:cNvSpPr>
              <p:nvPr/>
            </p:nvSpPr>
            <p:spPr bwMode="auto">
              <a:xfrm>
                <a:off x="3914" y="2697"/>
                <a:ext cx="1577" cy="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71" name="Rectangle 8"/>
              <p:cNvSpPr>
                <a:spLocks noChangeArrowheads="1"/>
              </p:cNvSpPr>
              <p:nvPr/>
            </p:nvSpPr>
            <p:spPr bwMode="auto">
              <a:xfrm>
                <a:off x="5249" y="2797"/>
                <a:ext cx="242" cy="82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72" name="Rectangle 9"/>
              <p:cNvSpPr>
                <a:spLocks noChangeArrowheads="1"/>
              </p:cNvSpPr>
              <p:nvPr/>
            </p:nvSpPr>
            <p:spPr bwMode="auto">
              <a:xfrm>
                <a:off x="3993" y="2797"/>
                <a:ext cx="1185" cy="825"/>
              </a:xfrm>
              <a:prstGeom prst="rect">
                <a:avLst/>
              </a:prstGeom>
              <a:solidFill>
                <a:srgbClr val="CCFF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73" name="Rectangle 10"/>
              <p:cNvSpPr>
                <a:spLocks noChangeArrowheads="1"/>
              </p:cNvSpPr>
              <p:nvPr/>
            </p:nvSpPr>
            <p:spPr bwMode="auto">
              <a:xfrm>
                <a:off x="2837" y="2692"/>
                <a:ext cx="1077" cy="926"/>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74" name="Rectangle 11"/>
              <p:cNvSpPr>
                <a:spLocks noChangeArrowheads="1"/>
              </p:cNvSpPr>
              <p:nvPr/>
            </p:nvSpPr>
            <p:spPr bwMode="auto">
              <a:xfrm>
                <a:off x="3158" y="2959"/>
                <a:ext cx="756" cy="6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75" name="Rectangle 12"/>
              <p:cNvSpPr>
                <a:spLocks noChangeArrowheads="1"/>
              </p:cNvSpPr>
              <p:nvPr/>
            </p:nvSpPr>
            <p:spPr bwMode="auto">
              <a:xfrm>
                <a:off x="3221" y="3047"/>
                <a:ext cx="693" cy="571"/>
              </a:xfrm>
              <a:prstGeom prst="rect">
                <a:avLst/>
              </a:prstGeom>
              <a:solidFill>
                <a:srgbClr val="CCFF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76" name="Freeform 13"/>
              <p:cNvSpPr>
                <a:spLocks/>
              </p:cNvSpPr>
              <p:nvPr/>
            </p:nvSpPr>
            <p:spPr bwMode="auto">
              <a:xfrm>
                <a:off x="3448" y="2920"/>
                <a:ext cx="242" cy="166"/>
              </a:xfrm>
              <a:custGeom>
                <a:avLst/>
                <a:gdLst>
                  <a:gd name="T0" fmla="*/ 0 w 242"/>
                  <a:gd name="T1" fmla="*/ 83 h 166"/>
                  <a:gd name="T2" fmla="*/ 61 w 242"/>
                  <a:gd name="T3" fmla="*/ 83 h 166"/>
                  <a:gd name="T4" fmla="*/ 61 w 242"/>
                  <a:gd name="T5" fmla="*/ 0 h 166"/>
                  <a:gd name="T6" fmla="*/ 182 w 242"/>
                  <a:gd name="T7" fmla="*/ 0 h 166"/>
                  <a:gd name="T8" fmla="*/ 182 w 242"/>
                  <a:gd name="T9" fmla="*/ 83 h 166"/>
                  <a:gd name="T10" fmla="*/ 242 w 242"/>
                  <a:gd name="T11" fmla="*/ 83 h 166"/>
                  <a:gd name="T12" fmla="*/ 121 w 242"/>
                  <a:gd name="T13" fmla="*/ 166 h 166"/>
                  <a:gd name="T14" fmla="*/ 0 w 242"/>
                  <a:gd name="T15" fmla="*/ 83 h 1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2" h="166">
                    <a:moveTo>
                      <a:pt x="0" y="83"/>
                    </a:moveTo>
                    <a:lnTo>
                      <a:pt x="61" y="83"/>
                    </a:lnTo>
                    <a:lnTo>
                      <a:pt x="61" y="0"/>
                    </a:lnTo>
                    <a:lnTo>
                      <a:pt x="182" y="0"/>
                    </a:lnTo>
                    <a:lnTo>
                      <a:pt x="182" y="83"/>
                    </a:lnTo>
                    <a:lnTo>
                      <a:pt x="242" y="83"/>
                    </a:lnTo>
                    <a:lnTo>
                      <a:pt x="121" y="166"/>
                    </a:lnTo>
                    <a:lnTo>
                      <a:pt x="0" y="83"/>
                    </a:lnTo>
                    <a:close/>
                  </a:path>
                </a:pathLst>
              </a:custGeom>
              <a:solidFill>
                <a:srgbClr val="4472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77" name="Freeform 14"/>
              <p:cNvSpPr>
                <a:spLocks/>
              </p:cNvSpPr>
              <p:nvPr/>
            </p:nvSpPr>
            <p:spPr bwMode="auto">
              <a:xfrm>
                <a:off x="3448" y="2920"/>
                <a:ext cx="242" cy="166"/>
              </a:xfrm>
              <a:custGeom>
                <a:avLst/>
                <a:gdLst>
                  <a:gd name="T0" fmla="*/ 0 w 242"/>
                  <a:gd name="T1" fmla="*/ 83 h 166"/>
                  <a:gd name="T2" fmla="*/ 61 w 242"/>
                  <a:gd name="T3" fmla="*/ 83 h 166"/>
                  <a:gd name="T4" fmla="*/ 61 w 242"/>
                  <a:gd name="T5" fmla="*/ 0 h 166"/>
                  <a:gd name="T6" fmla="*/ 182 w 242"/>
                  <a:gd name="T7" fmla="*/ 0 h 166"/>
                  <a:gd name="T8" fmla="*/ 182 w 242"/>
                  <a:gd name="T9" fmla="*/ 83 h 166"/>
                  <a:gd name="T10" fmla="*/ 242 w 242"/>
                  <a:gd name="T11" fmla="*/ 83 h 166"/>
                  <a:gd name="T12" fmla="*/ 121 w 242"/>
                  <a:gd name="T13" fmla="*/ 166 h 166"/>
                  <a:gd name="T14" fmla="*/ 0 w 242"/>
                  <a:gd name="T15" fmla="*/ 83 h 1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2" h="166">
                    <a:moveTo>
                      <a:pt x="0" y="83"/>
                    </a:moveTo>
                    <a:lnTo>
                      <a:pt x="61" y="83"/>
                    </a:lnTo>
                    <a:lnTo>
                      <a:pt x="61" y="0"/>
                    </a:lnTo>
                    <a:lnTo>
                      <a:pt x="182" y="0"/>
                    </a:lnTo>
                    <a:lnTo>
                      <a:pt x="182" y="83"/>
                    </a:lnTo>
                    <a:lnTo>
                      <a:pt x="242" y="83"/>
                    </a:lnTo>
                    <a:lnTo>
                      <a:pt x="121" y="166"/>
                    </a:lnTo>
                    <a:lnTo>
                      <a:pt x="0" y="83"/>
                    </a:lnTo>
                    <a:close/>
                  </a:path>
                </a:pathLst>
              </a:custGeom>
              <a:noFill/>
              <a:ln w="6350" cap="flat">
                <a:solidFill>
                  <a:srgbClr val="2F528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78" name="Freeform 15"/>
              <p:cNvSpPr>
                <a:spLocks/>
              </p:cNvSpPr>
              <p:nvPr/>
            </p:nvSpPr>
            <p:spPr bwMode="auto">
              <a:xfrm>
                <a:off x="4504" y="2653"/>
                <a:ext cx="242" cy="167"/>
              </a:xfrm>
              <a:custGeom>
                <a:avLst/>
                <a:gdLst>
                  <a:gd name="T0" fmla="*/ 0 w 242"/>
                  <a:gd name="T1" fmla="*/ 83 h 167"/>
                  <a:gd name="T2" fmla="*/ 60 w 242"/>
                  <a:gd name="T3" fmla="*/ 83 h 167"/>
                  <a:gd name="T4" fmla="*/ 60 w 242"/>
                  <a:gd name="T5" fmla="*/ 0 h 167"/>
                  <a:gd name="T6" fmla="*/ 181 w 242"/>
                  <a:gd name="T7" fmla="*/ 0 h 167"/>
                  <a:gd name="T8" fmla="*/ 181 w 242"/>
                  <a:gd name="T9" fmla="*/ 83 h 167"/>
                  <a:gd name="T10" fmla="*/ 242 w 242"/>
                  <a:gd name="T11" fmla="*/ 83 h 167"/>
                  <a:gd name="T12" fmla="*/ 121 w 242"/>
                  <a:gd name="T13" fmla="*/ 167 h 167"/>
                  <a:gd name="T14" fmla="*/ 0 w 242"/>
                  <a:gd name="T15" fmla="*/ 83 h 1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2" h="167">
                    <a:moveTo>
                      <a:pt x="0" y="83"/>
                    </a:moveTo>
                    <a:lnTo>
                      <a:pt x="60" y="83"/>
                    </a:lnTo>
                    <a:lnTo>
                      <a:pt x="60" y="0"/>
                    </a:lnTo>
                    <a:lnTo>
                      <a:pt x="181" y="0"/>
                    </a:lnTo>
                    <a:lnTo>
                      <a:pt x="181" y="83"/>
                    </a:lnTo>
                    <a:lnTo>
                      <a:pt x="242" y="83"/>
                    </a:lnTo>
                    <a:lnTo>
                      <a:pt x="121" y="167"/>
                    </a:lnTo>
                    <a:lnTo>
                      <a:pt x="0" y="83"/>
                    </a:lnTo>
                    <a:close/>
                  </a:path>
                </a:pathLst>
              </a:custGeom>
              <a:solidFill>
                <a:srgbClr val="4472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79" name="Freeform 16"/>
              <p:cNvSpPr>
                <a:spLocks/>
              </p:cNvSpPr>
              <p:nvPr/>
            </p:nvSpPr>
            <p:spPr bwMode="auto">
              <a:xfrm>
                <a:off x="4504" y="2653"/>
                <a:ext cx="242" cy="167"/>
              </a:xfrm>
              <a:custGeom>
                <a:avLst/>
                <a:gdLst>
                  <a:gd name="T0" fmla="*/ 0 w 242"/>
                  <a:gd name="T1" fmla="*/ 83 h 167"/>
                  <a:gd name="T2" fmla="*/ 60 w 242"/>
                  <a:gd name="T3" fmla="*/ 83 h 167"/>
                  <a:gd name="T4" fmla="*/ 60 w 242"/>
                  <a:gd name="T5" fmla="*/ 0 h 167"/>
                  <a:gd name="T6" fmla="*/ 181 w 242"/>
                  <a:gd name="T7" fmla="*/ 0 h 167"/>
                  <a:gd name="T8" fmla="*/ 181 w 242"/>
                  <a:gd name="T9" fmla="*/ 83 h 167"/>
                  <a:gd name="T10" fmla="*/ 242 w 242"/>
                  <a:gd name="T11" fmla="*/ 83 h 167"/>
                  <a:gd name="T12" fmla="*/ 121 w 242"/>
                  <a:gd name="T13" fmla="*/ 167 h 167"/>
                  <a:gd name="T14" fmla="*/ 0 w 242"/>
                  <a:gd name="T15" fmla="*/ 83 h 1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2" h="167">
                    <a:moveTo>
                      <a:pt x="0" y="83"/>
                    </a:moveTo>
                    <a:lnTo>
                      <a:pt x="60" y="83"/>
                    </a:lnTo>
                    <a:lnTo>
                      <a:pt x="60" y="0"/>
                    </a:lnTo>
                    <a:lnTo>
                      <a:pt x="181" y="0"/>
                    </a:lnTo>
                    <a:lnTo>
                      <a:pt x="181" y="83"/>
                    </a:lnTo>
                    <a:lnTo>
                      <a:pt x="242" y="83"/>
                    </a:lnTo>
                    <a:lnTo>
                      <a:pt x="121" y="167"/>
                    </a:lnTo>
                    <a:lnTo>
                      <a:pt x="0" y="83"/>
                    </a:lnTo>
                    <a:close/>
                  </a:path>
                </a:pathLst>
              </a:custGeom>
              <a:noFill/>
              <a:ln w="6350" cap="flat">
                <a:solidFill>
                  <a:srgbClr val="2F528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80" name="Freeform 17"/>
              <p:cNvSpPr>
                <a:spLocks/>
              </p:cNvSpPr>
              <p:nvPr/>
            </p:nvSpPr>
            <p:spPr bwMode="auto">
              <a:xfrm>
                <a:off x="5259" y="2653"/>
                <a:ext cx="246" cy="167"/>
              </a:xfrm>
              <a:custGeom>
                <a:avLst/>
                <a:gdLst>
                  <a:gd name="T0" fmla="*/ 246 w 246"/>
                  <a:gd name="T1" fmla="*/ 83 h 167"/>
                  <a:gd name="T2" fmla="*/ 185 w 246"/>
                  <a:gd name="T3" fmla="*/ 83 h 167"/>
                  <a:gd name="T4" fmla="*/ 185 w 246"/>
                  <a:gd name="T5" fmla="*/ 167 h 167"/>
                  <a:gd name="T6" fmla="*/ 62 w 246"/>
                  <a:gd name="T7" fmla="*/ 167 h 167"/>
                  <a:gd name="T8" fmla="*/ 62 w 246"/>
                  <a:gd name="T9" fmla="*/ 83 h 167"/>
                  <a:gd name="T10" fmla="*/ 0 w 246"/>
                  <a:gd name="T11" fmla="*/ 83 h 167"/>
                  <a:gd name="T12" fmla="*/ 123 w 246"/>
                  <a:gd name="T13" fmla="*/ 0 h 167"/>
                  <a:gd name="T14" fmla="*/ 246 w 246"/>
                  <a:gd name="T15" fmla="*/ 83 h 1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167">
                    <a:moveTo>
                      <a:pt x="246" y="83"/>
                    </a:moveTo>
                    <a:lnTo>
                      <a:pt x="185" y="83"/>
                    </a:lnTo>
                    <a:lnTo>
                      <a:pt x="185" y="167"/>
                    </a:lnTo>
                    <a:lnTo>
                      <a:pt x="62" y="167"/>
                    </a:lnTo>
                    <a:lnTo>
                      <a:pt x="62" y="83"/>
                    </a:lnTo>
                    <a:lnTo>
                      <a:pt x="0" y="83"/>
                    </a:lnTo>
                    <a:lnTo>
                      <a:pt x="123" y="0"/>
                    </a:lnTo>
                    <a:lnTo>
                      <a:pt x="246" y="83"/>
                    </a:lnTo>
                    <a:close/>
                  </a:path>
                </a:pathLst>
              </a:custGeom>
              <a:solidFill>
                <a:srgbClr val="4472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81" name="Freeform 18"/>
              <p:cNvSpPr>
                <a:spLocks/>
              </p:cNvSpPr>
              <p:nvPr/>
            </p:nvSpPr>
            <p:spPr bwMode="auto">
              <a:xfrm>
                <a:off x="5259" y="2653"/>
                <a:ext cx="246" cy="167"/>
              </a:xfrm>
              <a:custGeom>
                <a:avLst/>
                <a:gdLst>
                  <a:gd name="T0" fmla="*/ 246 w 246"/>
                  <a:gd name="T1" fmla="*/ 83 h 167"/>
                  <a:gd name="T2" fmla="*/ 185 w 246"/>
                  <a:gd name="T3" fmla="*/ 83 h 167"/>
                  <a:gd name="T4" fmla="*/ 185 w 246"/>
                  <a:gd name="T5" fmla="*/ 167 h 167"/>
                  <a:gd name="T6" fmla="*/ 62 w 246"/>
                  <a:gd name="T7" fmla="*/ 167 h 167"/>
                  <a:gd name="T8" fmla="*/ 62 w 246"/>
                  <a:gd name="T9" fmla="*/ 83 h 167"/>
                  <a:gd name="T10" fmla="*/ 0 w 246"/>
                  <a:gd name="T11" fmla="*/ 83 h 167"/>
                  <a:gd name="T12" fmla="*/ 123 w 246"/>
                  <a:gd name="T13" fmla="*/ 0 h 167"/>
                  <a:gd name="T14" fmla="*/ 246 w 246"/>
                  <a:gd name="T15" fmla="*/ 83 h 1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167">
                    <a:moveTo>
                      <a:pt x="246" y="83"/>
                    </a:moveTo>
                    <a:lnTo>
                      <a:pt x="185" y="83"/>
                    </a:lnTo>
                    <a:lnTo>
                      <a:pt x="185" y="167"/>
                    </a:lnTo>
                    <a:lnTo>
                      <a:pt x="62" y="167"/>
                    </a:lnTo>
                    <a:lnTo>
                      <a:pt x="62" y="83"/>
                    </a:lnTo>
                    <a:lnTo>
                      <a:pt x="0" y="83"/>
                    </a:lnTo>
                    <a:lnTo>
                      <a:pt x="123" y="0"/>
                    </a:lnTo>
                    <a:lnTo>
                      <a:pt x="246" y="83"/>
                    </a:lnTo>
                    <a:close/>
                  </a:path>
                </a:pathLst>
              </a:custGeom>
              <a:noFill/>
              <a:ln w="6350" cap="flat">
                <a:solidFill>
                  <a:srgbClr val="2F528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82" name="Rectangle 19"/>
              <p:cNvSpPr>
                <a:spLocks noChangeArrowheads="1"/>
              </p:cNvSpPr>
              <p:nvPr/>
            </p:nvSpPr>
            <p:spPr bwMode="auto">
              <a:xfrm>
                <a:off x="2460" y="2133"/>
                <a:ext cx="11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dirty="0">
                    <a:ln>
                      <a:noFill/>
                    </a:ln>
                    <a:solidFill>
                      <a:srgbClr val="FF0000"/>
                    </a:solidFill>
                    <a:effectLst/>
                    <a:latin typeface="メイリオ" panose="020B0604030504040204" pitchFamily="50" charset="-128"/>
                    <a:ea typeface="メイリオ" panose="020B0604030504040204" pitchFamily="50" charset="-128"/>
                  </a:rPr>
                  <a:t>製</a:t>
                </a:r>
                <a:endParaRPr kumimoji="0" lang="ja-JP" altLang="ja-JP" sz="1800" b="0" i="0" u="none" strike="noStrike" cap="none" normalizeH="0" baseline="0" dirty="0">
                  <a:ln>
                    <a:noFill/>
                  </a:ln>
                  <a:solidFill>
                    <a:srgbClr val="FF0000"/>
                  </a:solidFill>
                  <a:effectLst/>
                </a:endParaRPr>
              </a:p>
            </p:txBody>
          </p:sp>
          <p:sp>
            <p:nvSpPr>
              <p:cNvPr id="83" name="Rectangle 20"/>
              <p:cNvSpPr>
                <a:spLocks noChangeArrowheads="1"/>
              </p:cNvSpPr>
              <p:nvPr/>
            </p:nvSpPr>
            <p:spPr bwMode="auto">
              <a:xfrm>
                <a:off x="2606" y="2133"/>
                <a:ext cx="11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dirty="0">
                    <a:ln>
                      <a:noFill/>
                    </a:ln>
                    <a:solidFill>
                      <a:srgbClr val="FF0000"/>
                    </a:solidFill>
                    <a:effectLst/>
                    <a:latin typeface="メイリオ" panose="020B0604030504040204" pitchFamily="50" charset="-128"/>
                    <a:ea typeface="メイリオ" panose="020B0604030504040204" pitchFamily="50" charset="-128"/>
                  </a:rPr>
                  <a:t>造</a:t>
                </a:r>
                <a:endParaRPr kumimoji="0" lang="ja-JP" altLang="ja-JP" sz="1800" b="0" i="0" u="none" strike="noStrike" cap="none" normalizeH="0" baseline="0" dirty="0">
                  <a:ln>
                    <a:noFill/>
                  </a:ln>
                  <a:solidFill>
                    <a:srgbClr val="FF0000"/>
                  </a:solidFill>
                  <a:effectLst/>
                </a:endParaRPr>
              </a:p>
            </p:txBody>
          </p:sp>
          <p:sp>
            <p:nvSpPr>
              <p:cNvPr id="84" name="Rectangle 21"/>
              <p:cNvSpPr>
                <a:spLocks noChangeArrowheads="1"/>
              </p:cNvSpPr>
              <p:nvPr/>
            </p:nvSpPr>
            <p:spPr bwMode="auto">
              <a:xfrm>
                <a:off x="2756" y="2133"/>
                <a:ext cx="11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dirty="0">
                    <a:ln>
                      <a:noFill/>
                    </a:ln>
                    <a:solidFill>
                      <a:srgbClr val="FF0000"/>
                    </a:solidFill>
                    <a:effectLst/>
                    <a:latin typeface="メイリオ" panose="020B0604030504040204" pitchFamily="50" charset="-128"/>
                    <a:ea typeface="メイリオ" panose="020B0604030504040204" pitchFamily="50" charset="-128"/>
                  </a:rPr>
                  <a:t>業</a:t>
                </a:r>
                <a:endParaRPr kumimoji="0" lang="ja-JP" altLang="ja-JP" sz="1800" b="0" i="0" u="none" strike="noStrike" cap="none" normalizeH="0" baseline="0" dirty="0">
                  <a:ln>
                    <a:noFill/>
                  </a:ln>
                  <a:solidFill>
                    <a:srgbClr val="FF0000"/>
                  </a:solidFill>
                  <a:effectLst/>
                </a:endParaRPr>
              </a:p>
            </p:txBody>
          </p:sp>
          <p:sp>
            <p:nvSpPr>
              <p:cNvPr id="85" name="Rectangle 22"/>
              <p:cNvSpPr>
                <a:spLocks noChangeArrowheads="1"/>
              </p:cNvSpPr>
              <p:nvPr/>
            </p:nvSpPr>
            <p:spPr bwMode="auto">
              <a:xfrm>
                <a:off x="4767" y="3398"/>
                <a:ext cx="52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300" b="1" i="0" u="none" strike="noStrike" cap="none" normalizeH="0" baseline="0" dirty="0">
                    <a:ln>
                      <a:noFill/>
                    </a:ln>
                    <a:solidFill>
                      <a:srgbClr val="FF0000"/>
                    </a:solidFill>
                    <a:effectLst/>
                    <a:latin typeface="メイリオ" panose="020B0604030504040204" pitchFamily="50" charset="-128"/>
                    <a:ea typeface="メイリオ" panose="020B0604030504040204" pitchFamily="50" charset="-128"/>
                  </a:rPr>
                  <a:t>サービス業</a:t>
                </a:r>
                <a:endParaRPr kumimoji="0" lang="ja-JP" altLang="ja-JP" sz="1800" b="0" i="0" u="none" strike="noStrike" cap="none" normalizeH="0" baseline="0" dirty="0">
                  <a:ln>
                    <a:noFill/>
                  </a:ln>
                  <a:solidFill>
                    <a:srgbClr val="FF0000"/>
                  </a:solidFill>
                  <a:effectLst/>
                </a:endParaRPr>
              </a:p>
            </p:txBody>
          </p:sp>
          <p:sp>
            <p:nvSpPr>
              <p:cNvPr id="86" name="Rectangle 23"/>
              <p:cNvSpPr>
                <a:spLocks noChangeArrowheads="1"/>
              </p:cNvSpPr>
              <p:nvPr/>
            </p:nvSpPr>
            <p:spPr bwMode="auto">
              <a:xfrm>
                <a:off x="2029" y="3684"/>
                <a:ext cx="322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kumimoji="0" lang="ja-JP" altLang="ja-JP" sz="10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rPr>
                  <a:t>「受託ソフトウェア企業」</a:t>
                </a:r>
                <a:r>
                  <a:rPr kumimoji="0" lang="ja-JP" altLang="ja-JP" sz="1000" dirty="0">
                    <a:solidFill>
                      <a:srgbClr val="000000"/>
                    </a:solidFill>
                    <a:latin typeface="メイリオ" panose="020B0604030504040204" pitchFamily="50" charset="-128"/>
                    <a:ea typeface="メイリオ" panose="020B0604030504040204" pitchFamily="50" charset="-128"/>
                  </a:rPr>
                  <a:t>には</a:t>
                </a:r>
                <a:r>
                  <a:rPr kumimoji="0" lang="ja-JP" altLang="en-US" sz="1000" dirty="0">
                    <a:solidFill>
                      <a:srgbClr val="000000"/>
                    </a:solidFill>
                    <a:latin typeface="メイリオ" panose="020B0604030504040204" pitchFamily="50" charset="-128"/>
                    <a:ea typeface="メイリオ" panose="020B0604030504040204" pitchFamily="50" charset="-128"/>
                  </a:rPr>
                  <a:t>２</a:t>
                </a:r>
                <a:r>
                  <a:rPr kumimoji="0" lang="ja-JP" altLang="ja-JP" sz="1000" dirty="0">
                    <a:solidFill>
                      <a:srgbClr val="000000"/>
                    </a:solidFill>
                    <a:latin typeface="メイリオ" panose="020B0604030504040204" pitchFamily="50" charset="-128"/>
                    <a:ea typeface="メイリオ" panose="020B0604030504040204" pitchFamily="50" charset="-128"/>
                  </a:rPr>
                  <a:t>次</a:t>
                </a:r>
                <a:r>
                  <a:rPr kumimoji="0" lang="ja-JP" altLang="en-US" sz="1000" dirty="0">
                    <a:solidFill>
                      <a:srgbClr val="000000"/>
                    </a:solidFill>
                    <a:latin typeface="メイリオ" panose="020B0604030504040204" pitchFamily="50" charset="-128"/>
                    <a:ea typeface="メイリオ" panose="020B0604030504040204" pitchFamily="50" charset="-128"/>
                  </a:rPr>
                  <a:t>・３次受託、技術者派遣等の企業を含む</a:t>
                </a:r>
              </a:p>
              <a:p>
                <a:pPr lvl="0" defTabSz="914400"/>
                <a:endParaRPr kumimoji="0" lang="ja-JP" altLang="ja-JP" sz="1000" b="0" i="0" u="none" strike="noStrike" cap="none" normalizeH="0" baseline="0" dirty="0">
                  <a:ln>
                    <a:noFill/>
                  </a:ln>
                  <a:solidFill>
                    <a:schemeClr val="tx1"/>
                  </a:solidFill>
                  <a:effectLst/>
                </a:endParaRPr>
              </a:p>
            </p:txBody>
          </p:sp>
          <p:sp>
            <p:nvSpPr>
              <p:cNvPr id="87" name="Rectangle 24"/>
              <p:cNvSpPr>
                <a:spLocks noChangeArrowheads="1"/>
              </p:cNvSpPr>
              <p:nvPr/>
            </p:nvSpPr>
            <p:spPr bwMode="auto">
              <a:xfrm>
                <a:off x="3711" y="3664"/>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89" name="Rectangle 26"/>
              <p:cNvSpPr>
                <a:spLocks noChangeArrowheads="1"/>
              </p:cNvSpPr>
              <p:nvPr/>
            </p:nvSpPr>
            <p:spPr bwMode="auto">
              <a:xfrm>
                <a:off x="3916" y="3664"/>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90" name="Rectangle 27"/>
              <p:cNvSpPr>
                <a:spLocks noChangeArrowheads="1"/>
              </p:cNvSpPr>
              <p:nvPr/>
            </p:nvSpPr>
            <p:spPr bwMode="auto">
              <a:xfrm>
                <a:off x="3966" y="3664"/>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91" name="Rectangle 28"/>
              <p:cNvSpPr>
                <a:spLocks noChangeArrowheads="1"/>
              </p:cNvSpPr>
              <p:nvPr/>
            </p:nvSpPr>
            <p:spPr bwMode="auto">
              <a:xfrm>
                <a:off x="3067" y="2382"/>
                <a:ext cx="259"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rPr>
                  <a:t>メーカー</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92" name="Rectangle 29"/>
              <p:cNvSpPr>
                <a:spLocks noChangeArrowheads="1"/>
              </p:cNvSpPr>
              <p:nvPr/>
            </p:nvSpPr>
            <p:spPr bwMode="auto">
              <a:xfrm>
                <a:off x="3417" y="2382"/>
                <a:ext cx="872"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rPr>
                  <a:t>（セットメーカー、部品メーカー等）</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93" name="Rectangle 30"/>
              <p:cNvSpPr>
                <a:spLocks noChangeArrowheads="1"/>
              </p:cNvSpPr>
              <p:nvPr/>
            </p:nvSpPr>
            <p:spPr bwMode="auto">
              <a:xfrm>
                <a:off x="2860" y="2753"/>
                <a:ext cx="518"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rPr>
                  <a:t>系列ソフトウェア企業</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94" name="Rectangle 31"/>
              <p:cNvSpPr>
                <a:spLocks noChangeArrowheads="1"/>
              </p:cNvSpPr>
              <p:nvPr/>
            </p:nvSpPr>
            <p:spPr bwMode="auto">
              <a:xfrm>
                <a:off x="3490" y="3115"/>
                <a:ext cx="171"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rPr>
                  <a:t>受託</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95" name="Rectangle 32"/>
              <p:cNvSpPr>
                <a:spLocks noChangeArrowheads="1"/>
              </p:cNvSpPr>
              <p:nvPr/>
            </p:nvSpPr>
            <p:spPr bwMode="auto">
              <a:xfrm>
                <a:off x="3314" y="3222"/>
                <a:ext cx="347"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rPr>
                  <a:t>ソフトウェア</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96" name="Rectangle 33"/>
              <p:cNvSpPr>
                <a:spLocks noChangeArrowheads="1"/>
              </p:cNvSpPr>
              <p:nvPr/>
            </p:nvSpPr>
            <p:spPr bwMode="auto">
              <a:xfrm>
                <a:off x="3490" y="3326"/>
                <a:ext cx="171"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rPr>
                  <a:t>企業</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97" name="Rectangle 34"/>
              <p:cNvSpPr>
                <a:spLocks noChangeArrowheads="1"/>
              </p:cNvSpPr>
              <p:nvPr/>
            </p:nvSpPr>
            <p:spPr bwMode="auto">
              <a:xfrm>
                <a:off x="4535" y="2980"/>
                <a:ext cx="171"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rPr>
                  <a:t>受託</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98" name="Rectangle 35"/>
              <p:cNvSpPr>
                <a:spLocks noChangeArrowheads="1"/>
              </p:cNvSpPr>
              <p:nvPr/>
            </p:nvSpPr>
            <p:spPr bwMode="auto">
              <a:xfrm>
                <a:off x="4360" y="3090"/>
                <a:ext cx="346"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rPr>
                  <a:t>ソフトウェア</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99" name="Rectangle 36"/>
              <p:cNvSpPr>
                <a:spLocks noChangeArrowheads="1"/>
              </p:cNvSpPr>
              <p:nvPr/>
            </p:nvSpPr>
            <p:spPr bwMode="auto">
              <a:xfrm>
                <a:off x="4535" y="3194"/>
                <a:ext cx="171"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rPr>
                  <a:t>企業</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00" name="Rectangle 37"/>
              <p:cNvSpPr>
                <a:spLocks noChangeArrowheads="1"/>
              </p:cNvSpPr>
              <p:nvPr/>
            </p:nvSpPr>
            <p:spPr bwMode="auto">
              <a:xfrm>
                <a:off x="5234" y="2997"/>
                <a:ext cx="259"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rPr>
                  <a:t>独立系</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01" name="Rectangle 38"/>
              <p:cNvSpPr>
                <a:spLocks noChangeArrowheads="1"/>
              </p:cNvSpPr>
              <p:nvPr/>
            </p:nvSpPr>
            <p:spPr bwMode="auto">
              <a:xfrm>
                <a:off x="5101" y="3104"/>
                <a:ext cx="346"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rPr>
                  <a:t>ソフトウェア</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02" name="Rectangle 39"/>
              <p:cNvSpPr>
                <a:spLocks noChangeArrowheads="1"/>
              </p:cNvSpPr>
              <p:nvPr/>
            </p:nvSpPr>
            <p:spPr bwMode="auto">
              <a:xfrm>
                <a:off x="5276" y="3208"/>
                <a:ext cx="171"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rPr>
                  <a:t>企業</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03" name="Freeform 40"/>
              <p:cNvSpPr>
                <a:spLocks noEditPoints="1"/>
              </p:cNvSpPr>
              <p:nvPr/>
            </p:nvSpPr>
            <p:spPr bwMode="auto">
              <a:xfrm>
                <a:off x="1911" y="2057"/>
                <a:ext cx="62" cy="623"/>
              </a:xfrm>
              <a:custGeom>
                <a:avLst/>
                <a:gdLst>
                  <a:gd name="T0" fmla="*/ 37 w 62"/>
                  <a:gd name="T1" fmla="*/ 56 h 623"/>
                  <a:gd name="T2" fmla="*/ 37 w 62"/>
                  <a:gd name="T3" fmla="*/ 566 h 623"/>
                  <a:gd name="T4" fmla="*/ 25 w 62"/>
                  <a:gd name="T5" fmla="*/ 566 h 623"/>
                  <a:gd name="T6" fmla="*/ 25 w 62"/>
                  <a:gd name="T7" fmla="*/ 56 h 623"/>
                  <a:gd name="T8" fmla="*/ 37 w 62"/>
                  <a:gd name="T9" fmla="*/ 56 h 623"/>
                  <a:gd name="T10" fmla="*/ 0 w 62"/>
                  <a:gd name="T11" fmla="*/ 62 h 623"/>
                  <a:gd name="T12" fmla="*/ 31 w 62"/>
                  <a:gd name="T13" fmla="*/ 0 h 623"/>
                  <a:gd name="T14" fmla="*/ 62 w 62"/>
                  <a:gd name="T15" fmla="*/ 62 h 623"/>
                  <a:gd name="T16" fmla="*/ 0 w 62"/>
                  <a:gd name="T17" fmla="*/ 62 h 623"/>
                  <a:gd name="T18" fmla="*/ 62 w 62"/>
                  <a:gd name="T19" fmla="*/ 560 h 623"/>
                  <a:gd name="T20" fmla="*/ 31 w 62"/>
                  <a:gd name="T21" fmla="*/ 623 h 623"/>
                  <a:gd name="T22" fmla="*/ 0 w 62"/>
                  <a:gd name="T23" fmla="*/ 560 h 623"/>
                  <a:gd name="T24" fmla="*/ 62 w 62"/>
                  <a:gd name="T25" fmla="*/ 560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623">
                    <a:moveTo>
                      <a:pt x="37" y="56"/>
                    </a:moveTo>
                    <a:lnTo>
                      <a:pt x="37" y="566"/>
                    </a:lnTo>
                    <a:lnTo>
                      <a:pt x="25" y="566"/>
                    </a:lnTo>
                    <a:lnTo>
                      <a:pt x="25" y="56"/>
                    </a:lnTo>
                    <a:lnTo>
                      <a:pt x="37" y="56"/>
                    </a:lnTo>
                    <a:close/>
                    <a:moveTo>
                      <a:pt x="0" y="62"/>
                    </a:moveTo>
                    <a:lnTo>
                      <a:pt x="31" y="0"/>
                    </a:lnTo>
                    <a:lnTo>
                      <a:pt x="62" y="62"/>
                    </a:lnTo>
                    <a:lnTo>
                      <a:pt x="0" y="62"/>
                    </a:lnTo>
                    <a:close/>
                    <a:moveTo>
                      <a:pt x="62" y="560"/>
                    </a:moveTo>
                    <a:lnTo>
                      <a:pt x="31" y="623"/>
                    </a:lnTo>
                    <a:lnTo>
                      <a:pt x="0" y="560"/>
                    </a:lnTo>
                    <a:lnTo>
                      <a:pt x="62" y="560"/>
                    </a:lnTo>
                    <a:close/>
                  </a:path>
                </a:pathLst>
              </a:custGeom>
              <a:solidFill>
                <a:srgbClr val="4472C4"/>
              </a:solidFill>
              <a:ln w="0" cap="flat">
                <a:solidFill>
                  <a:srgbClr val="4472C4"/>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104" name="Freeform 41"/>
              <p:cNvSpPr>
                <a:spLocks noEditPoints="1"/>
              </p:cNvSpPr>
              <p:nvPr/>
            </p:nvSpPr>
            <p:spPr bwMode="auto">
              <a:xfrm>
                <a:off x="1911" y="2690"/>
                <a:ext cx="62" cy="931"/>
              </a:xfrm>
              <a:custGeom>
                <a:avLst/>
                <a:gdLst>
                  <a:gd name="T0" fmla="*/ 37 w 62"/>
                  <a:gd name="T1" fmla="*/ 57 h 931"/>
                  <a:gd name="T2" fmla="*/ 37 w 62"/>
                  <a:gd name="T3" fmla="*/ 874 h 931"/>
                  <a:gd name="T4" fmla="*/ 25 w 62"/>
                  <a:gd name="T5" fmla="*/ 874 h 931"/>
                  <a:gd name="T6" fmla="*/ 25 w 62"/>
                  <a:gd name="T7" fmla="*/ 57 h 931"/>
                  <a:gd name="T8" fmla="*/ 37 w 62"/>
                  <a:gd name="T9" fmla="*/ 57 h 931"/>
                  <a:gd name="T10" fmla="*/ 0 w 62"/>
                  <a:gd name="T11" fmla="*/ 63 h 931"/>
                  <a:gd name="T12" fmla="*/ 31 w 62"/>
                  <a:gd name="T13" fmla="*/ 0 h 931"/>
                  <a:gd name="T14" fmla="*/ 62 w 62"/>
                  <a:gd name="T15" fmla="*/ 63 h 931"/>
                  <a:gd name="T16" fmla="*/ 0 w 62"/>
                  <a:gd name="T17" fmla="*/ 63 h 931"/>
                  <a:gd name="T18" fmla="*/ 62 w 62"/>
                  <a:gd name="T19" fmla="*/ 868 h 931"/>
                  <a:gd name="T20" fmla="*/ 31 w 62"/>
                  <a:gd name="T21" fmla="*/ 931 h 931"/>
                  <a:gd name="T22" fmla="*/ 0 w 62"/>
                  <a:gd name="T23" fmla="*/ 868 h 931"/>
                  <a:gd name="T24" fmla="*/ 62 w 62"/>
                  <a:gd name="T25" fmla="*/ 868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931">
                    <a:moveTo>
                      <a:pt x="37" y="57"/>
                    </a:moveTo>
                    <a:lnTo>
                      <a:pt x="37" y="874"/>
                    </a:lnTo>
                    <a:lnTo>
                      <a:pt x="25" y="874"/>
                    </a:lnTo>
                    <a:lnTo>
                      <a:pt x="25" y="57"/>
                    </a:lnTo>
                    <a:lnTo>
                      <a:pt x="37" y="57"/>
                    </a:lnTo>
                    <a:close/>
                    <a:moveTo>
                      <a:pt x="0" y="63"/>
                    </a:moveTo>
                    <a:lnTo>
                      <a:pt x="31" y="0"/>
                    </a:lnTo>
                    <a:lnTo>
                      <a:pt x="62" y="63"/>
                    </a:lnTo>
                    <a:lnTo>
                      <a:pt x="0" y="63"/>
                    </a:lnTo>
                    <a:close/>
                    <a:moveTo>
                      <a:pt x="62" y="868"/>
                    </a:moveTo>
                    <a:lnTo>
                      <a:pt x="31" y="931"/>
                    </a:lnTo>
                    <a:lnTo>
                      <a:pt x="0" y="868"/>
                    </a:lnTo>
                    <a:lnTo>
                      <a:pt x="62" y="868"/>
                    </a:lnTo>
                    <a:close/>
                  </a:path>
                </a:pathLst>
              </a:custGeom>
              <a:solidFill>
                <a:srgbClr val="4472C4"/>
              </a:solidFill>
              <a:ln w="0" cap="flat">
                <a:solidFill>
                  <a:srgbClr val="4472C4"/>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105" name="Rectangle 42"/>
              <p:cNvSpPr>
                <a:spLocks noChangeArrowheads="1"/>
              </p:cNvSpPr>
              <p:nvPr/>
            </p:nvSpPr>
            <p:spPr bwMode="auto">
              <a:xfrm>
                <a:off x="1069" y="2307"/>
                <a:ext cx="72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rPr>
                  <a:t>製品・サービス開発</a:t>
                </a:r>
                <a:endParaRPr kumimoji="0" lang="en-US" altLang="ja-JP" sz="10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1000" dirty="0">
                    <a:solidFill>
                      <a:srgbClr val="000000"/>
                    </a:solidFill>
                    <a:latin typeface="メイリオ" panose="020B0604030504040204" pitchFamily="50" charset="-128"/>
                    <a:ea typeface="メイリオ" panose="020B0604030504040204" pitchFamily="50" charset="-128"/>
                  </a:rPr>
                  <a:t>（製品開発）</a:t>
                </a:r>
                <a:endParaRPr kumimoji="0" lang="ja-JP" altLang="ja-JP" sz="1800" b="0" i="0" u="none" strike="noStrike" cap="none" normalizeH="0" baseline="0" dirty="0">
                  <a:ln>
                    <a:noFill/>
                  </a:ln>
                  <a:solidFill>
                    <a:srgbClr val="000000"/>
                  </a:solidFill>
                  <a:effectLst/>
                </a:endParaRPr>
              </a:p>
            </p:txBody>
          </p:sp>
          <p:sp>
            <p:nvSpPr>
              <p:cNvPr id="106" name="Rectangle 43"/>
              <p:cNvSpPr>
                <a:spLocks noChangeArrowheads="1"/>
              </p:cNvSpPr>
              <p:nvPr/>
            </p:nvSpPr>
            <p:spPr bwMode="auto">
              <a:xfrm>
                <a:off x="1069" y="3095"/>
                <a:ext cx="64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002060"/>
                    </a:solidFill>
                    <a:effectLst/>
                    <a:latin typeface="メイリオ" panose="020B0604030504040204" pitchFamily="50" charset="-128"/>
                    <a:ea typeface="メイリオ" panose="020B0604030504040204" pitchFamily="50" charset="-128"/>
                  </a:rPr>
                  <a:t>ソフトウェア開発</a:t>
                </a:r>
                <a:endParaRPr kumimoji="0" lang="ja-JP" altLang="ja-JP" sz="1800" b="0" i="0" u="none" strike="noStrike" cap="none" normalizeH="0" baseline="0" dirty="0">
                  <a:ln>
                    <a:noFill/>
                  </a:ln>
                  <a:solidFill>
                    <a:srgbClr val="002060"/>
                  </a:solidFill>
                  <a:effectLst/>
                </a:endParaRPr>
              </a:p>
            </p:txBody>
          </p:sp>
          <p:sp>
            <p:nvSpPr>
              <p:cNvPr id="107" name="Freeform 44"/>
              <p:cNvSpPr>
                <a:spLocks noEditPoints="1"/>
              </p:cNvSpPr>
              <p:nvPr/>
            </p:nvSpPr>
            <p:spPr bwMode="auto">
              <a:xfrm>
                <a:off x="1911" y="1528"/>
                <a:ext cx="62" cy="521"/>
              </a:xfrm>
              <a:custGeom>
                <a:avLst/>
                <a:gdLst>
                  <a:gd name="T0" fmla="*/ 37 w 62"/>
                  <a:gd name="T1" fmla="*/ 56 h 521"/>
                  <a:gd name="T2" fmla="*/ 37 w 62"/>
                  <a:gd name="T3" fmla="*/ 465 h 521"/>
                  <a:gd name="T4" fmla="*/ 25 w 62"/>
                  <a:gd name="T5" fmla="*/ 465 h 521"/>
                  <a:gd name="T6" fmla="*/ 25 w 62"/>
                  <a:gd name="T7" fmla="*/ 56 h 521"/>
                  <a:gd name="T8" fmla="*/ 37 w 62"/>
                  <a:gd name="T9" fmla="*/ 56 h 521"/>
                  <a:gd name="T10" fmla="*/ 0 w 62"/>
                  <a:gd name="T11" fmla="*/ 62 h 521"/>
                  <a:gd name="T12" fmla="*/ 31 w 62"/>
                  <a:gd name="T13" fmla="*/ 0 h 521"/>
                  <a:gd name="T14" fmla="*/ 62 w 62"/>
                  <a:gd name="T15" fmla="*/ 62 h 521"/>
                  <a:gd name="T16" fmla="*/ 0 w 62"/>
                  <a:gd name="T17" fmla="*/ 62 h 521"/>
                  <a:gd name="T18" fmla="*/ 62 w 62"/>
                  <a:gd name="T19" fmla="*/ 459 h 521"/>
                  <a:gd name="T20" fmla="*/ 31 w 62"/>
                  <a:gd name="T21" fmla="*/ 521 h 521"/>
                  <a:gd name="T22" fmla="*/ 0 w 62"/>
                  <a:gd name="T23" fmla="*/ 459 h 521"/>
                  <a:gd name="T24" fmla="*/ 62 w 62"/>
                  <a:gd name="T25" fmla="*/ 459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521">
                    <a:moveTo>
                      <a:pt x="37" y="56"/>
                    </a:moveTo>
                    <a:lnTo>
                      <a:pt x="37" y="465"/>
                    </a:lnTo>
                    <a:lnTo>
                      <a:pt x="25" y="465"/>
                    </a:lnTo>
                    <a:lnTo>
                      <a:pt x="25" y="56"/>
                    </a:lnTo>
                    <a:lnTo>
                      <a:pt x="37" y="56"/>
                    </a:lnTo>
                    <a:close/>
                    <a:moveTo>
                      <a:pt x="0" y="62"/>
                    </a:moveTo>
                    <a:lnTo>
                      <a:pt x="31" y="0"/>
                    </a:lnTo>
                    <a:lnTo>
                      <a:pt x="62" y="62"/>
                    </a:lnTo>
                    <a:lnTo>
                      <a:pt x="0" y="62"/>
                    </a:lnTo>
                    <a:close/>
                    <a:moveTo>
                      <a:pt x="62" y="459"/>
                    </a:moveTo>
                    <a:lnTo>
                      <a:pt x="31" y="521"/>
                    </a:lnTo>
                    <a:lnTo>
                      <a:pt x="0" y="459"/>
                    </a:lnTo>
                    <a:lnTo>
                      <a:pt x="62" y="459"/>
                    </a:lnTo>
                    <a:close/>
                  </a:path>
                </a:pathLst>
              </a:custGeom>
              <a:solidFill>
                <a:srgbClr val="4472C4"/>
              </a:solidFill>
              <a:ln w="0" cap="flat">
                <a:solidFill>
                  <a:srgbClr val="4472C4"/>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108" name="Freeform 45"/>
              <p:cNvSpPr>
                <a:spLocks noEditPoints="1"/>
              </p:cNvSpPr>
              <p:nvPr/>
            </p:nvSpPr>
            <p:spPr bwMode="auto">
              <a:xfrm>
                <a:off x="1713" y="1525"/>
                <a:ext cx="3901" cy="5"/>
              </a:xfrm>
              <a:custGeom>
                <a:avLst/>
                <a:gdLst>
                  <a:gd name="T0" fmla="*/ 58 w 3901"/>
                  <a:gd name="T1" fmla="*/ 0 h 5"/>
                  <a:gd name="T2" fmla="*/ 133 w 3901"/>
                  <a:gd name="T3" fmla="*/ 0 h 5"/>
                  <a:gd name="T4" fmla="*/ 192 w 3901"/>
                  <a:gd name="T5" fmla="*/ 5 h 5"/>
                  <a:gd name="T6" fmla="*/ 233 w 3901"/>
                  <a:gd name="T7" fmla="*/ 5 h 5"/>
                  <a:gd name="T8" fmla="*/ 292 w 3901"/>
                  <a:gd name="T9" fmla="*/ 0 h 5"/>
                  <a:gd name="T10" fmla="*/ 379 w 3901"/>
                  <a:gd name="T11" fmla="*/ 0 h 5"/>
                  <a:gd name="T12" fmla="*/ 454 w 3901"/>
                  <a:gd name="T13" fmla="*/ 0 h 5"/>
                  <a:gd name="T14" fmla="*/ 513 w 3901"/>
                  <a:gd name="T15" fmla="*/ 5 h 5"/>
                  <a:gd name="T16" fmla="*/ 555 w 3901"/>
                  <a:gd name="T17" fmla="*/ 5 h 5"/>
                  <a:gd name="T18" fmla="*/ 613 w 3901"/>
                  <a:gd name="T19" fmla="*/ 0 h 5"/>
                  <a:gd name="T20" fmla="*/ 701 w 3901"/>
                  <a:gd name="T21" fmla="*/ 0 h 5"/>
                  <a:gd name="T22" fmla="*/ 776 w 3901"/>
                  <a:gd name="T23" fmla="*/ 0 h 5"/>
                  <a:gd name="T24" fmla="*/ 834 w 3901"/>
                  <a:gd name="T25" fmla="*/ 5 h 5"/>
                  <a:gd name="T26" fmla="*/ 876 w 3901"/>
                  <a:gd name="T27" fmla="*/ 5 h 5"/>
                  <a:gd name="T28" fmla="*/ 934 w 3901"/>
                  <a:gd name="T29" fmla="*/ 0 h 5"/>
                  <a:gd name="T30" fmla="*/ 1022 w 3901"/>
                  <a:gd name="T31" fmla="*/ 0 h 5"/>
                  <a:gd name="T32" fmla="*/ 1097 w 3901"/>
                  <a:gd name="T33" fmla="*/ 0 h 5"/>
                  <a:gd name="T34" fmla="*/ 1155 w 3901"/>
                  <a:gd name="T35" fmla="*/ 5 h 5"/>
                  <a:gd name="T36" fmla="*/ 1197 w 3901"/>
                  <a:gd name="T37" fmla="*/ 5 h 5"/>
                  <a:gd name="T38" fmla="*/ 1256 w 3901"/>
                  <a:gd name="T39" fmla="*/ 0 h 5"/>
                  <a:gd name="T40" fmla="*/ 1343 w 3901"/>
                  <a:gd name="T41" fmla="*/ 0 h 5"/>
                  <a:gd name="T42" fmla="*/ 1418 w 3901"/>
                  <a:gd name="T43" fmla="*/ 0 h 5"/>
                  <a:gd name="T44" fmla="*/ 1477 w 3901"/>
                  <a:gd name="T45" fmla="*/ 5 h 5"/>
                  <a:gd name="T46" fmla="*/ 1518 w 3901"/>
                  <a:gd name="T47" fmla="*/ 5 h 5"/>
                  <a:gd name="T48" fmla="*/ 1577 w 3901"/>
                  <a:gd name="T49" fmla="*/ 0 h 5"/>
                  <a:gd name="T50" fmla="*/ 1664 w 3901"/>
                  <a:gd name="T51" fmla="*/ 0 h 5"/>
                  <a:gd name="T52" fmla="*/ 1740 w 3901"/>
                  <a:gd name="T53" fmla="*/ 0 h 5"/>
                  <a:gd name="T54" fmla="*/ 1798 w 3901"/>
                  <a:gd name="T55" fmla="*/ 5 h 5"/>
                  <a:gd name="T56" fmla="*/ 1840 w 3901"/>
                  <a:gd name="T57" fmla="*/ 5 h 5"/>
                  <a:gd name="T58" fmla="*/ 1898 w 3901"/>
                  <a:gd name="T59" fmla="*/ 0 h 5"/>
                  <a:gd name="T60" fmla="*/ 1986 w 3901"/>
                  <a:gd name="T61" fmla="*/ 0 h 5"/>
                  <a:gd name="T62" fmla="*/ 2061 w 3901"/>
                  <a:gd name="T63" fmla="*/ 0 h 5"/>
                  <a:gd name="T64" fmla="*/ 2119 w 3901"/>
                  <a:gd name="T65" fmla="*/ 5 h 5"/>
                  <a:gd name="T66" fmla="*/ 2161 w 3901"/>
                  <a:gd name="T67" fmla="*/ 5 h 5"/>
                  <a:gd name="T68" fmla="*/ 2219 w 3901"/>
                  <a:gd name="T69" fmla="*/ 0 h 5"/>
                  <a:gd name="T70" fmla="*/ 2307 w 3901"/>
                  <a:gd name="T71" fmla="*/ 0 h 5"/>
                  <a:gd name="T72" fmla="*/ 2382 w 3901"/>
                  <a:gd name="T73" fmla="*/ 0 h 5"/>
                  <a:gd name="T74" fmla="*/ 2440 w 3901"/>
                  <a:gd name="T75" fmla="*/ 5 h 5"/>
                  <a:gd name="T76" fmla="*/ 2482 w 3901"/>
                  <a:gd name="T77" fmla="*/ 5 h 5"/>
                  <a:gd name="T78" fmla="*/ 2541 w 3901"/>
                  <a:gd name="T79" fmla="*/ 0 h 5"/>
                  <a:gd name="T80" fmla="*/ 2628 w 3901"/>
                  <a:gd name="T81" fmla="*/ 0 h 5"/>
                  <a:gd name="T82" fmla="*/ 2703 w 3901"/>
                  <a:gd name="T83" fmla="*/ 0 h 5"/>
                  <a:gd name="T84" fmla="*/ 2762 w 3901"/>
                  <a:gd name="T85" fmla="*/ 5 h 5"/>
                  <a:gd name="T86" fmla="*/ 2803 w 3901"/>
                  <a:gd name="T87" fmla="*/ 5 h 5"/>
                  <a:gd name="T88" fmla="*/ 2862 w 3901"/>
                  <a:gd name="T89" fmla="*/ 0 h 5"/>
                  <a:gd name="T90" fmla="*/ 2950 w 3901"/>
                  <a:gd name="T91" fmla="*/ 0 h 5"/>
                  <a:gd name="T92" fmla="*/ 3025 w 3901"/>
                  <a:gd name="T93" fmla="*/ 0 h 5"/>
                  <a:gd name="T94" fmla="*/ 3083 w 3901"/>
                  <a:gd name="T95" fmla="*/ 5 h 5"/>
                  <a:gd name="T96" fmla="*/ 3125 w 3901"/>
                  <a:gd name="T97" fmla="*/ 5 h 5"/>
                  <a:gd name="T98" fmla="*/ 3183 w 3901"/>
                  <a:gd name="T99" fmla="*/ 0 h 5"/>
                  <a:gd name="T100" fmla="*/ 3271 w 3901"/>
                  <a:gd name="T101" fmla="*/ 0 h 5"/>
                  <a:gd name="T102" fmla="*/ 3346 w 3901"/>
                  <a:gd name="T103" fmla="*/ 0 h 5"/>
                  <a:gd name="T104" fmla="*/ 3404 w 3901"/>
                  <a:gd name="T105" fmla="*/ 5 h 5"/>
                  <a:gd name="T106" fmla="*/ 3446 w 3901"/>
                  <a:gd name="T107" fmla="*/ 5 h 5"/>
                  <a:gd name="T108" fmla="*/ 3504 w 3901"/>
                  <a:gd name="T109" fmla="*/ 0 h 5"/>
                  <a:gd name="T110" fmla="*/ 3592 w 3901"/>
                  <a:gd name="T111" fmla="*/ 0 h 5"/>
                  <a:gd name="T112" fmla="*/ 3667 w 3901"/>
                  <a:gd name="T113" fmla="*/ 0 h 5"/>
                  <a:gd name="T114" fmla="*/ 3726 w 3901"/>
                  <a:gd name="T115" fmla="*/ 5 h 5"/>
                  <a:gd name="T116" fmla="*/ 3767 w 3901"/>
                  <a:gd name="T117" fmla="*/ 5 h 5"/>
                  <a:gd name="T118" fmla="*/ 3826 w 3901"/>
                  <a:gd name="T1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901" h="5">
                    <a:moveTo>
                      <a:pt x="0" y="0"/>
                    </a:moveTo>
                    <a:lnTo>
                      <a:pt x="16" y="0"/>
                    </a:lnTo>
                    <a:lnTo>
                      <a:pt x="16" y="5"/>
                    </a:lnTo>
                    <a:lnTo>
                      <a:pt x="0" y="5"/>
                    </a:lnTo>
                    <a:lnTo>
                      <a:pt x="0" y="0"/>
                    </a:lnTo>
                    <a:close/>
                    <a:moveTo>
                      <a:pt x="29" y="0"/>
                    </a:moveTo>
                    <a:lnTo>
                      <a:pt x="46" y="0"/>
                    </a:lnTo>
                    <a:lnTo>
                      <a:pt x="46" y="5"/>
                    </a:lnTo>
                    <a:lnTo>
                      <a:pt x="29" y="5"/>
                    </a:lnTo>
                    <a:lnTo>
                      <a:pt x="29" y="0"/>
                    </a:lnTo>
                    <a:close/>
                    <a:moveTo>
                      <a:pt x="58" y="0"/>
                    </a:moveTo>
                    <a:lnTo>
                      <a:pt x="75" y="0"/>
                    </a:lnTo>
                    <a:lnTo>
                      <a:pt x="75" y="5"/>
                    </a:lnTo>
                    <a:lnTo>
                      <a:pt x="58" y="5"/>
                    </a:lnTo>
                    <a:lnTo>
                      <a:pt x="58" y="0"/>
                    </a:lnTo>
                    <a:close/>
                    <a:moveTo>
                      <a:pt x="87" y="0"/>
                    </a:moveTo>
                    <a:lnTo>
                      <a:pt x="104" y="0"/>
                    </a:lnTo>
                    <a:lnTo>
                      <a:pt x="104" y="5"/>
                    </a:lnTo>
                    <a:lnTo>
                      <a:pt x="87" y="5"/>
                    </a:lnTo>
                    <a:lnTo>
                      <a:pt x="87" y="0"/>
                    </a:lnTo>
                    <a:close/>
                    <a:moveTo>
                      <a:pt x="116" y="0"/>
                    </a:moveTo>
                    <a:lnTo>
                      <a:pt x="133" y="0"/>
                    </a:lnTo>
                    <a:lnTo>
                      <a:pt x="133" y="5"/>
                    </a:lnTo>
                    <a:lnTo>
                      <a:pt x="116" y="5"/>
                    </a:lnTo>
                    <a:lnTo>
                      <a:pt x="116" y="0"/>
                    </a:lnTo>
                    <a:close/>
                    <a:moveTo>
                      <a:pt x="146" y="0"/>
                    </a:moveTo>
                    <a:lnTo>
                      <a:pt x="162" y="0"/>
                    </a:lnTo>
                    <a:lnTo>
                      <a:pt x="162" y="5"/>
                    </a:lnTo>
                    <a:lnTo>
                      <a:pt x="146" y="5"/>
                    </a:lnTo>
                    <a:lnTo>
                      <a:pt x="146" y="0"/>
                    </a:lnTo>
                    <a:close/>
                    <a:moveTo>
                      <a:pt x="175" y="0"/>
                    </a:moveTo>
                    <a:lnTo>
                      <a:pt x="192" y="0"/>
                    </a:lnTo>
                    <a:lnTo>
                      <a:pt x="192" y="5"/>
                    </a:lnTo>
                    <a:lnTo>
                      <a:pt x="175" y="5"/>
                    </a:lnTo>
                    <a:lnTo>
                      <a:pt x="175" y="0"/>
                    </a:lnTo>
                    <a:close/>
                    <a:moveTo>
                      <a:pt x="204" y="0"/>
                    </a:moveTo>
                    <a:lnTo>
                      <a:pt x="221" y="0"/>
                    </a:lnTo>
                    <a:lnTo>
                      <a:pt x="221" y="5"/>
                    </a:lnTo>
                    <a:lnTo>
                      <a:pt x="204" y="5"/>
                    </a:lnTo>
                    <a:lnTo>
                      <a:pt x="204" y="0"/>
                    </a:lnTo>
                    <a:close/>
                    <a:moveTo>
                      <a:pt x="233" y="0"/>
                    </a:moveTo>
                    <a:lnTo>
                      <a:pt x="250" y="0"/>
                    </a:lnTo>
                    <a:lnTo>
                      <a:pt x="250" y="5"/>
                    </a:lnTo>
                    <a:lnTo>
                      <a:pt x="233" y="5"/>
                    </a:lnTo>
                    <a:lnTo>
                      <a:pt x="233" y="0"/>
                    </a:lnTo>
                    <a:close/>
                    <a:moveTo>
                      <a:pt x="262" y="0"/>
                    </a:moveTo>
                    <a:lnTo>
                      <a:pt x="279" y="0"/>
                    </a:lnTo>
                    <a:lnTo>
                      <a:pt x="279" y="5"/>
                    </a:lnTo>
                    <a:lnTo>
                      <a:pt x="262" y="5"/>
                    </a:lnTo>
                    <a:lnTo>
                      <a:pt x="262" y="0"/>
                    </a:lnTo>
                    <a:close/>
                    <a:moveTo>
                      <a:pt x="292" y="0"/>
                    </a:moveTo>
                    <a:lnTo>
                      <a:pt x="308" y="0"/>
                    </a:lnTo>
                    <a:lnTo>
                      <a:pt x="308" y="5"/>
                    </a:lnTo>
                    <a:lnTo>
                      <a:pt x="292" y="5"/>
                    </a:lnTo>
                    <a:lnTo>
                      <a:pt x="292" y="0"/>
                    </a:lnTo>
                    <a:close/>
                    <a:moveTo>
                      <a:pt x="321" y="0"/>
                    </a:moveTo>
                    <a:lnTo>
                      <a:pt x="338" y="0"/>
                    </a:lnTo>
                    <a:lnTo>
                      <a:pt x="338" y="5"/>
                    </a:lnTo>
                    <a:lnTo>
                      <a:pt x="321" y="5"/>
                    </a:lnTo>
                    <a:lnTo>
                      <a:pt x="321" y="0"/>
                    </a:lnTo>
                    <a:close/>
                    <a:moveTo>
                      <a:pt x="350" y="0"/>
                    </a:moveTo>
                    <a:lnTo>
                      <a:pt x="367" y="0"/>
                    </a:lnTo>
                    <a:lnTo>
                      <a:pt x="367" y="5"/>
                    </a:lnTo>
                    <a:lnTo>
                      <a:pt x="350" y="5"/>
                    </a:lnTo>
                    <a:lnTo>
                      <a:pt x="350" y="0"/>
                    </a:lnTo>
                    <a:close/>
                    <a:moveTo>
                      <a:pt x="379" y="0"/>
                    </a:moveTo>
                    <a:lnTo>
                      <a:pt x="396" y="0"/>
                    </a:lnTo>
                    <a:lnTo>
                      <a:pt x="396" y="5"/>
                    </a:lnTo>
                    <a:lnTo>
                      <a:pt x="379" y="5"/>
                    </a:lnTo>
                    <a:lnTo>
                      <a:pt x="379" y="0"/>
                    </a:lnTo>
                    <a:close/>
                    <a:moveTo>
                      <a:pt x="409" y="0"/>
                    </a:moveTo>
                    <a:lnTo>
                      <a:pt x="425" y="0"/>
                    </a:lnTo>
                    <a:lnTo>
                      <a:pt x="425" y="5"/>
                    </a:lnTo>
                    <a:lnTo>
                      <a:pt x="409" y="5"/>
                    </a:lnTo>
                    <a:lnTo>
                      <a:pt x="409" y="0"/>
                    </a:lnTo>
                    <a:close/>
                    <a:moveTo>
                      <a:pt x="438" y="0"/>
                    </a:moveTo>
                    <a:lnTo>
                      <a:pt x="454" y="0"/>
                    </a:lnTo>
                    <a:lnTo>
                      <a:pt x="454" y="5"/>
                    </a:lnTo>
                    <a:lnTo>
                      <a:pt x="438" y="5"/>
                    </a:lnTo>
                    <a:lnTo>
                      <a:pt x="438" y="0"/>
                    </a:lnTo>
                    <a:close/>
                    <a:moveTo>
                      <a:pt x="467" y="0"/>
                    </a:moveTo>
                    <a:lnTo>
                      <a:pt x="484" y="0"/>
                    </a:lnTo>
                    <a:lnTo>
                      <a:pt x="484" y="5"/>
                    </a:lnTo>
                    <a:lnTo>
                      <a:pt x="467" y="5"/>
                    </a:lnTo>
                    <a:lnTo>
                      <a:pt x="467" y="0"/>
                    </a:lnTo>
                    <a:close/>
                    <a:moveTo>
                      <a:pt x="496" y="0"/>
                    </a:moveTo>
                    <a:lnTo>
                      <a:pt x="513" y="0"/>
                    </a:lnTo>
                    <a:lnTo>
                      <a:pt x="513" y="5"/>
                    </a:lnTo>
                    <a:lnTo>
                      <a:pt x="496" y="5"/>
                    </a:lnTo>
                    <a:lnTo>
                      <a:pt x="496" y="0"/>
                    </a:lnTo>
                    <a:close/>
                    <a:moveTo>
                      <a:pt x="525" y="0"/>
                    </a:moveTo>
                    <a:lnTo>
                      <a:pt x="542" y="0"/>
                    </a:lnTo>
                    <a:lnTo>
                      <a:pt x="542" y="5"/>
                    </a:lnTo>
                    <a:lnTo>
                      <a:pt x="525" y="5"/>
                    </a:lnTo>
                    <a:lnTo>
                      <a:pt x="525" y="0"/>
                    </a:lnTo>
                    <a:close/>
                    <a:moveTo>
                      <a:pt x="555" y="0"/>
                    </a:moveTo>
                    <a:lnTo>
                      <a:pt x="571" y="0"/>
                    </a:lnTo>
                    <a:lnTo>
                      <a:pt x="571" y="5"/>
                    </a:lnTo>
                    <a:lnTo>
                      <a:pt x="555" y="5"/>
                    </a:lnTo>
                    <a:lnTo>
                      <a:pt x="555" y="0"/>
                    </a:lnTo>
                    <a:close/>
                    <a:moveTo>
                      <a:pt x="584" y="0"/>
                    </a:moveTo>
                    <a:lnTo>
                      <a:pt x="600" y="0"/>
                    </a:lnTo>
                    <a:lnTo>
                      <a:pt x="600" y="5"/>
                    </a:lnTo>
                    <a:lnTo>
                      <a:pt x="584" y="5"/>
                    </a:lnTo>
                    <a:lnTo>
                      <a:pt x="584" y="0"/>
                    </a:lnTo>
                    <a:close/>
                    <a:moveTo>
                      <a:pt x="613" y="0"/>
                    </a:moveTo>
                    <a:lnTo>
                      <a:pt x="630" y="0"/>
                    </a:lnTo>
                    <a:lnTo>
                      <a:pt x="630" y="5"/>
                    </a:lnTo>
                    <a:lnTo>
                      <a:pt x="613" y="5"/>
                    </a:lnTo>
                    <a:lnTo>
                      <a:pt x="613" y="0"/>
                    </a:lnTo>
                    <a:close/>
                    <a:moveTo>
                      <a:pt x="642" y="0"/>
                    </a:moveTo>
                    <a:lnTo>
                      <a:pt x="659" y="0"/>
                    </a:lnTo>
                    <a:lnTo>
                      <a:pt x="659" y="5"/>
                    </a:lnTo>
                    <a:lnTo>
                      <a:pt x="642" y="5"/>
                    </a:lnTo>
                    <a:lnTo>
                      <a:pt x="642" y="0"/>
                    </a:lnTo>
                    <a:close/>
                    <a:moveTo>
                      <a:pt x="671" y="0"/>
                    </a:moveTo>
                    <a:lnTo>
                      <a:pt x="688" y="0"/>
                    </a:lnTo>
                    <a:lnTo>
                      <a:pt x="688" y="5"/>
                    </a:lnTo>
                    <a:lnTo>
                      <a:pt x="671" y="5"/>
                    </a:lnTo>
                    <a:lnTo>
                      <a:pt x="671" y="0"/>
                    </a:lnTo>
                    <a:close/>
                    <a:moveTo>
                      <a:pt x="701" y="0"/>
                    </a:moveTo>
                    <a:lnTo>
                      <a:pt x="717" y="0"/>
                    </a:lnTo>
                    <a:lnTo>
                      <a:pt x="717" y="5"/>
                    </a:lnTo>
                    <a:lnTo>
                      <a:pt x="701" y="5"/>
                    </a:lnTo>
                    <a:lnTo>
                      <a:pt x="701" y="0"/>
                    </a:lnTo>
                    <a:close/>
                    <a:moveTo>
                      <a:pt x="730" y="0"/>
                    </a:moveTo>
                    <a:lnTo>
                      <a:pt x="746" y="0"/>
                    </a:lnTo>
                    <a:lnTo>
                      <a:pt x="746" y="5"/>
                    </a:lnTo>
                    <a:lnTo>
                      <a:pt x="730" y="5"/>
                    </a:lnTo>
                    <a:lnTo>
                      <a:pt x="730" y="0"/>
                    </a:lnTo>
                    <a:close/>
                    <a:moveTo>
                      <a:pt x="759" y="0"/>
                    </a:moveTo>
                    <a:lnTo>
                      <a:pt x="776" y="0"/>
                    </a:lnTo>
                    <a:lnTo>
                      <a:pt x="776" y="5"/>
                    </a:lnTo>
                    <a:lnTo>
                      <a:pt x="759" y="5"/>
                    </a:lnTo>
                    <a:lnTo>
                      <a:pt x="759" y="0"/>
                    </a:lnTo>
                    <a:close/>
                    <a:moveTo>
                      <a:pt x="788" y="0"/>
                    </a:moveTo>
                    <a:lnTo>
                      <a:pt x="805" y="0"/>
                    </a:lnTo>
                    <a:lnTo>
                      <a:pt x="805" y="5"/>
                    </a:lnTo>
                    <a:lnTo>
                      <a:pt x="788" y="5"/>
                    </a:lnTo>
                    <a:lnTo>
                      <a:pt x="788" y="0"/>
                    </a:lnTo>
                    <a:close/>
                    <a:moveTo>
                      <a:pt x="817" y="0"/>
                    </a:moveTo>
                    <a:lnTo>
                      <a:pt x="834" y="0"/>
                    </a:lnTo>
                    <a:lnTo>
                      <a:pt x="834" y="5"/>
                    </a:lnTo>
                    <a:lnTo>
                      <a:pt x="817" y="5"/>
                    </a:lnTo>
                    <a:lnTo>
                      <a:pt x="817" y="0"/>
                    </a:lnTo>
                    <a:close/>
                    <a:moveTo>
                      <a:pt x="847" y="0"/>
                    </a:moveTo>
                    <a:lnTo>
                      <a:pt x="863" y="0"/>
                    </a:lnTo>
                    <a:lnTo>
                      <a:pt x="863" y="5"/>
                    </a:lnTo>
                    <a:lnTo>
                      <a:pt x="847" y="5"/>
                    </a:lnTo>
                    <a:lnTo>
                      <a:pt x="847" y="0"/>
                    </a:lnTo>
                    <a:close/>
                    <a:moveTo>
                      <a:pt x="876" y="0"/>
                    </a:moveTo>
                    <a:lnTo>
                      <a:pt x="893" y="0"/>
                    </a:lnTo>
                    <a:lnTo>
                      <a:pt x="893" y="5"/>
                    </a:lnTo>
                    <a:lnTo>
                      <a:pt x="876" y="5"/>
                    </a:lnTo>
                    <a:lnTo>
                      <a:pt x="876" y="0"/>
                    </a:lnTo>
                    <a:close/>
                    <a:moveTo>
                      <a:pt x="905" y="0"/>
                    </a:moveTo>
                    <a:lnTo>
                      <a:pt x="922" y="0"/>
                    </a:lnTo>
                    <a:lnTo>
                      <a:pt x="922" y="5"/>
                    </a:lnTo>
                    <a:lnTo>
                      <a:pt x="905" y="5"/>
                    </a:lnTo>
                    <a:lnTo>
                      <a:pt x="905" y="0"/>
                    </a:lnTo>
                    <a:close/>
                    <a:moveTo>
                      <a:pt x="934" y="0"/>
                    </a:moveTo>
                    <a:lnTo>
                      <a:pt x="951" y="0"/>
                    </a:lnTo>
                    <a:lnTo>
                      <a:pt x="951" y="5"/>
                    </a:lnTo>
                    <a:lnTo>
                      <a:pt x="934" y="5"/>
                    </a:lnTo>
                    <a:lnTo>
                      <a:pt x="934" y="0"/>
                    </a:lnTo>
                    <a:close/>
                    <a:moveTo>
                      <a:pt x="963" y="0"/>
                    </a:moveTo>
                    <a:lnTo>
                      <a:pt x="980" y="0"/>
                    </a:lnTo>
                    <a:lnTo>
                      <a:pt x="980" y="5"/>
                    </a:lnTo>
                    <a:lnTo>
                      <a:pt x="963" y="5"/>
                    </a:lnTo>
                    <a:lnTo>
                      <a:pt x="963" y="0"/>
                    </a:lnTo>
                    <a:close/>
                    <a:moveTo>
                      <a:pt x="993" y="0"/>
                    </a:moveTo>
                    <a:lnTo>
                      <a:pt x="1009" y="0"/>
                    </a:lnTo>
                    <a:lnTo>
                      <a:pt x="1009" y="5"/>
                    </a:lnTo>
                    <a:lnTo>
                      <a:pt x="993" y="5"/>
                    </a:lnTo>
                    <a:lnTo>
                      <a:pt x="993" y="0"/>
                    </a:lnTo>
                    <a:close/>
                    <a:moveTo>
                      <a:pt x="1022" y="0"/>
                    </a:moveTo>
                    <a:lnTo>
                      <a:pt x="1039" y="0"/>
                    </a:lnTo>
                    <a:lnTo>
                      <a:pt x="1039" y="5"/>
                    </a:lnTo>
                    <a:lnTo>
                      <a:pt x="1022" y="5"/>
                    </a:lnTo>
                    <a:lnTo>
                      <a:pt x="1022" y="0"/>
                    </a:lnTo>
                    <a:close/>
                    <a:moveTo>
                      <a:pt x="1051" y="0"/>
                    </a:moveTo>
                    <a:lnTo>
                      <a:pt x="1068" y="0"/>
                    </a:lnTo>
                    <a:lnTo>
                      <a:pt x="1068" y="5"/>
                    </a:lnTo>
                    <a:lnTo>
                      <a:pt x="1051" y="5"/>
                    </a:lnTo>
                    <a:lnTo>
                      <a:pt x="1051" y="0"/>
                    </a:lnTo>
                    <a:close/>
                    <a:moveTo>
                      <a:pt x="1080" y="0"/>
                    </a:moveTo>
                    <a:lnTo>
                      <a:pt x="1097" y="0"/>
                    </a:lnTo>
                    <a:lnTo>
                      <a:pt x="1097" y="5"/>
                    </a:lnTo>
                    <a:lnTo>
                      <a:pt x="1080" y="5"/>
                    </a:lnTo>
                    <a:lnTo>
                      <a:pt x="1080" y="0"/>
                    </a:lnTo>
                    <a:close/>
                    <a:moveTo>
                      <a:pt x="1109" y="0"/>
                    </a:moveTo>
                    <a:lnTo>
                      <a:pt x="1126" y="0"/>
                    </a:lnTo>
                    <a:lnTo>
                      <a:pt x="1126" y="5"/>
                    </a:lnTo>
                    <a:lnTo>
                      <a:pt x="1109" y="5"/>
                    </a:lnTo>
                    <a:lnTo>
                      <a:pt x="1109" y="0"/>
                    </a:lnTo>
                    <a:close/>
                    <a:moveTo>
                      <a:pt x="1139" y="0"/>
                    </a:moveTo>
                    <a:lnTo>
                      <a:pt x="1155" y="0"/>
                    </a:lnTo>
                    <a:lnTo>
                      <a:pt x="1155" y="5"/>
                    </a:lnTo>
                    <a:lnTo>
                      <a:pt x="1139" y="5"/>
                    </a:lnTo>
                    <a:lnTo>
                      <a:pt x="1139" y="0"/>
                    </a:lnTo>
                    <a:close/>
                    <a:moveTo>
                      <a:pt x="1168" y="0"/>
                    </a:moveTo>
                    <a:lnTo>
                      <a:pt x="1185" y="0"/>
                    </a:lnTo>
                    <a:lnTo>
                      <a:pt x="1185" y="5"/>
                    </a:lnTo>
                    <a:lnTo>
                      <a:pt x="1168" y="5"/>
                    </a:lnTo>
                    <a:lnTo>
                      <a:pt x="1168" y="0"/>
                    </a:lnTo>
                    <a:close/>
                    <a:moveTo>
                      <a:pt x="1197" y="0"/>
                    </a:moveTo>
                    <a:lnTo>
                      <a:pt x="1214" y="0"/>
                    </a:lnTo>
                    <a:lnTo>
                      <a:pt x="1214" y="5"/>
                    </a:lnTo>
                    <a:lnTo>
                      <a:pt x="1197" y="5"/>
                    </a:lnTo>
                    <a:lnTo>
                      <a:pt x="1197" y="0"/>
                    </a:lnTo>
                    <a:close/>
                    <a:moveTo>
                      <a:pt x="1226" y="0"/>
                    </a:moveTo>
                    <a:lnTo>
                      <a:pt x="1243" y="0"/>
                    </a:lnTo>
                    <a:lnTo>
                      <a:pt x="1243" y="5"/>
                    </a:lnTo>
                    <a:lnTo>
                      <a:pt x="1226" y="5"/>
                    </a:lnTo>
                    <a:lnTo>
                      <a:pt x="1226" y="0"/>
                    </a:lnTo>
                    <a:close/>
                    <a:moveTo>
                      <a:pt x="1256" y="0"/>
                    </a:moveTo>
                    <a:lnTo>
                      <a:pt x="1272" y="0"/>
                    </a:lnTo>
                    <a:lnTo>
                      <a:pt x="1272" y="5"/>
                    </a:lnTo>
                    <a:lnTo>
                      <a:pt x="1256" y="5"/>
                    </a:lnTo>
                    <a:lnTo>
                      <a:pt x="1256" y="0"/>
                    </a:lnTo>
                    <a:close/>
                    <a:moveTo>
                      <a:pt x="1285" y="0"/>
                    </a:moveTo>
                    <a:lnTo>
                      <a:pt x="1301" y="0"/>
                    </a:lnTo>
                    <a:lnTo>
                      <a:pt x="1301" y="5"/>
                    </a:lnTo>
                    <a:lnTo>
                      <a:pt x="1285" y="5"/>
                    </a:lnTo>
                    <a:lnTo>
                      <a:pt x="1285" y="0"/>
                    </a:lnTo>
                    <a:close/>
                    <a:moveTo>
                      <a:pt x="1314" y="0"/>
                    </a:moveTo>
                    <a:lnTo>
                      <a:pt x="1331" y="0"/>
                    </a:lnTo>
                    <a:lnTo>
                      <a:pt x="1331" y="5"/>
                    </a:lnTo>
                    <a:lnTo>
                      <a:pt x="1314" y="5"/>
                    </a:lnTo>
                    <a:lnTo>
                      <a:pt x="1314" y="0"/>
                    </a:lnTo>
                    <a:close/>
                    <a:moveTo>
                      <a:pt x="1343" y="0"/>
                    </a:moveTo>
                    <a:lnTo>
                      <a:pt x="1360" y="0"/>
                    </a:lnTo>
                    <a:lnTo>
                      <a:pt x="1360" y="5"/>
                    </a:lnTo>
                    <a:lnTo>
                      <a:pt x="1343" y="5"/>
                    </a:lnTo>
                    <a:lnTo>
                      <a:pt x="1343" y="0"/>
                    </a:lnTo>
                    <a:close/>
                    <a:moveTo>
                      <a:pt x="1372" y="0"/>
                    </a:moveTo>
                    <a:lnTo>
                      <a:pt x="1389" y="0"/>
                    </a:lnTo>
                    <a:lnTo>
                      <a:pt x="1389" y="5"/>
                    </a:lnTo>
                    <a:lnTo>
                      <a:pt x="1372" y="5"/>
                    </a:lnTo>
                    <a:lnTo>
                      <a:pt x="1372" y="0"/>
                    </a:lnTo>
                    <a:close/>
                    <a:moveTo>
                      <a:pt x="1402" y="0"/>
                    </a:moveTo>
                    <a:lnTo>
                      <a:pt x="1418" y="0"/>
                    </a:lnTo>
                    <a:lnTo>
                      <a:pt x="1418" y="5"/>
                    </a:lnTo>
                    <a:lnTo>
                      <a:pt x="1402" y="5"/>
                    </a:lnTo>
                    <a:lnTo>
                      <a:pt x="1402" y="0"/>
                    </a:lnTo>
                    <a:close/>
                    <a:moveTo>
                      <a:pt x="1431" y="0"/>
                    </a:moveTo>
                    <a:lnTo>
                      <a:pt x="1447" y="0"/>
                    </a:lnTo>
                    <a:lnTo>
                      <a:pt x="1447" y="5"/>
                    </a:lnTo>
                    <a:lnTo>
                      <a:pt x="1431" y="5"/>
                    </a:lnTo>
                    <a:lnTo>
                      <a:pt x="1431" y="0"/>
                    </a:lnTo>
                    <a:close/>
                    <a:moveTo>
                      <a:pt x="1460" y="0"/>
                    </a:moveTo>
                    <a:lnTo>
                      <a:pt x="1477" y="0"/>
                    </a:lnTo>
                    <a:lnTo>
                      <a:pt x="1477" y="5"/>
                    </a:lnTo>
                    <a:lnTo>
                      <a:pt x="1460" y="5"/>
                    </a:lnTo>
                    <a:lnTo>
                      <a:pt x="1460" y="0"/>
                    </a:lnTo>
                    <a:close/>
                    <a:moveTo>
                      <a:pt x="1489" y="0"/>
                    </a:moveTo>
                    <a:lnTo>
                      <a:pt x="1506" y="0"/>
                    </a:lnTo>
                    <a:lnTo>
                      <a:pt x="1506" y="5"/>
                    </a:lnTo>
                    <a:lnTo>
                      <a:pt x="1489" y="5"/>
                    </a:lnTo>
                    <a:lnTo>
                      <a:pt x="1489" y="0"/>
                    </a:lnTo>
                    <a:close/>
                    <a:moveTo>
                      <a:pt x="1518" y="0"/>
                    </a:moveTo>
                    <a:lnTo>
                      <a:pt x="1535" y="0"/>
                    </a:lnTo>
                    <a:lnTo>
                      <a:pt x="1535" y="5"/>
                    </a:lnTo>
                    <a:lnTo>
                      <a:pt x="1518" y="5"/>
                    </a:lnTo>
                    <a:lnTo>
                      <a:pt x="1518" y="0"/>
                    </a:lnTo>
                    <a:close/>
                    <a:moveTo>
                      <a:pt x="1548" y="0"/>
                    </a:moveTo>
                    <a:lnTo>
                      <a:pt x="1564" y="0"/>
                    </a:lnTo>
                    <a:lnTo>
                      <a:pt x="1564" y="5"/>
                    </a:lnTo>
                    <a:lnTo>
                      <a:pt x="1548" y="5"/>
                    </a:lnTo>
                    <a:lnTo>
                      <a:pt x="1548" y="0"/>
                    </a:lnTo>
                    <a:close/>
                    <a:moveTo>
                      <a:pt x="1577" y="0"/>
                    </a:moveTo>
                    <a:lnTo>
                      <a:pt x="1593" y="0"/>
                    </a:lnTo>
                    <a:lnTo>
                      <a:pt x="1593" y="5"/>
                    </a:lnTo>
                    <a:lnTo>
                      <a:pt x="1577" y="5"/>
                    </a:lnTo>
                    <a:lnTo>
                      <a:pt x="1577" y="0"/>
                    </a:lnTo>
                    <a:close/>
                    <a:moveTo>
                      <a:pt x="1606" y="0"/>
                    </a:moveTo>
                    <a:lnTo>
                      <a:pt x="1623" y="0"/>
                    </a:lnTo>
                    <a:lnTo>
                      <a:pt x="1623" y="5"/>
                    </a:lnTo>
                    <a:lnTo>
                      <a:pt x="1606" y="5"/>
                    </a:lnTo>
                    <a:lnTo>
                      <a:pt x="1606" y="0"/>
                    </a:lnTo>
                    <a:close/>
                    <a:moveTo>
                      <a:pt x="1635" y="0"/>
                    </a:moveTo>
                    <a:lnTo>
                      <a:pt x="1652" y="0"/>
                    </a:lnTo>
                    <a:lnTo>
                      <a:pt x="1652" y="5"/>
                    </a:lnTo>
                    <a:lnTo>
                      <a:pt x="1635" y="5"/>
                    </a:lnTo>
                    <a:lnTo>
                      <a:pt x="1635" y="0"/>
                    </a:lnTo>
                    <a:close/>
                    <a:moveTo>
                      <a:pt x="1664" y="0"/>
                    </a:moveTo>
                    <a:lnTo>
                      <a:pt x="1681" y="0"/>
                    </a:lnTo>
                    <a:lnTo>
                      <a:pt x="1681" y="5"/>
                    </a:lnTo>
                    <a:lnTo>
                      <a:pt x="1664" y="5"/>
                    </a:lnTo>
                    <a:lnTo>
                      <a:pt x="1664" y="0"/>
                    </a:lnTo>
                    <a:close/>
                    <a:moveTo>
                      <a:pt x="1694" y="0"/>
                    </a:moveTo>
                    <a:lnTo>
                      <a:pt x="1710" y="0"/>
                    </a:lnTo>
                    <a:lnTo>
                      <a:pt x="1710" y="5"/>
                    </a:lnTo>
                    <a:lnTo>
                      <a:pt x="1694" y="5"/>
                    </a:lnTo>
                    <a:lnTo>
                      <a:pt x="1694" y="0"/>
                    </a:lnTo>
                    <a:close/>
                    <a:moveTo>
                      <a:pt x="1723" y="0"/>
                    </a:moveTo>
                    <a:lnTo>
                      <a:pt x="1740" y="0"/>
                    </a:lnTo>
                    <a:lnTo>
                      <a:pt x="1740" y="5"/>
                    </a:lnTo>
                    <a:lnTo>
                      <a:pt x="1723" y="5"/>
                    </a:lnTo>
                    <a:lnTo>
                      <a:pt x="1723" y="0"/>
                    </a:lnTo>
                    <a:close/>
                    <a:moveTo>
                      <a:pt x="1752" y="0"/>
                    </a:moveTo>
                    <a:lnTo>
                      <a:pt x="1769" y="0"/>
                    </a:lnTo>
                    <a:lnTo>
                      <a:pt x="1769" y="5"/>
                    </a:lnTo>
                    <a:lnTo>
                      <a:pt x="1752" y="5"/>
                    </a:lnTo>
                    <a:lnTo>
                      <a:pt x="1752" y="0"/>
                    </a:lnTo>
                    <a:close/>
                    <a:moveTo>
                      <a:pt x="1781" y="0"/>
                    </a:moveTo>
                    <a:lnTo>
                      <a:pt x="1798" y="0"/>
                    </a:lnTo>
                    <a:lnTo>
                      <a:pt x="1798" y="5"/>
                    </a:lnTo>
                    <a:lnTo>
                      <a:pt x="1781" y="5"/>
                    </a:lnTo>
                    <a:lnTo>
                      <a:pt x="1781" y="0"/>
                    </a:lnTo>
                    <a:close/>
                    <a:moveTo>
                      <a:pt x="1810" y="0"/>
                    </a:moveTo>
                    <a:lnTo>
                      <a:pt x="1827" y="0"/>
                    </a:lnTo>
                    <a:lnTo>
                      <a:pt x="1827" y="5"/>
                    </a:lnTo>
                    <a:lnTo>
                      <a:pt x="1810" y="5"/>
                    </a:lnTo>
                    <a:lnTo>
                      <a:pt x="1810" y="0"/>
                    </a:lnTo>
                    <a:close/>
                    <a:moveTo>
                      <a:pt x="1840" y="0"/>
                    </a:moveTo>
                    <a:lnTo>
                      <a:pt x="1856" y="0"/>
                    </a:lnTo>
                    <a:lnTo>
                      <a:pt x="1856" y="5"/>
                    </a:lnTo>
                    <a:lnTo>
                      <a:pt x="1840" y="5"/>
                    </a:lnTo>
                    <a:lnTo>
                      <a:pt x="1840" y="0"/>
                    </a:lnTo>
                    <a:close/>
                    <a:moveTo>
                      <a:pt x="1869" y="0"/>
                    </a:moveTo>
                    <a:lnTo>
                      <a:pt x="1886" y="0"/>
                    </a:lnTo>
                    <a:lnTo>
                      <a:pt x="1886" y="5"/>
                    </a:lnTo>
                    <a:lnTo>
                      <a:pt x="1869" y="5"/>
                    </a:lnTo>
                    <a:lnTo>
                      <a:pt x="1869" y="0"/>
                    </a:lnTo>
                    <a:close/>
                    <a:moveTo>
                      <a:pt x="1898" y="0"/>
                    </a:moveTo>
                    <a:lnTo>
                      <a:pt x="1915" y="0"/>
                    </a:lnTo>
                    <a:lnTo>
                      <a:pt x="1915" y="5"/>
                    </a:lnTo>
                    <a:lnTo>
                      <a:pt x="1898" y="5"/>
                    </a:lnTo>
                    <a:lnTo>
                      <a:pt x="1898" y="0"/>
                    </a:lnTo>
                    <a:close/>
                    <a:moveTo>
                      <a:pt x="1927" y="0"/>
                    </a:moveTo>
                    <a:lnTo>
                      <a:pt x="1944" y="0"/>
                    </a:lnTo>
                    <a:lnTo>
                      <a:pt x="1944" y="5"/>
                    </a:lnTo>
                    <a:lnTo>
                      <a:pt x="1927" y="5"/>
                    </a:lnTo>
                    <a:lnTo>
                      <a:pt x="1927" y="0"/>
                    </a:lnTo>
                    <a:close/>
                    <a:moveTo>
                      <a:pt x="1956" y="0"/>
                    </a:moveTo>
                    <a:lnTo>
                      <a:pt x="1973" y="0"/>
                    </a:lnTo>
                    <a:lnTo>
                      <a:pt x="1973" y="5"/>
                    </a:lnTo>
                    <a:lnTo>
                      <a:pt x="1956" y="5"/>
                    </a:lnTo>
                    <a:lnTo>
                      <a:pt x="1956" y="0"/>
                    </a:lnTo>
                    <a:close/>
                    <a:moveTo>
                      <a:pt x="1986" y="0"/>
                    </a:moveTo>
                    <a:lnTo>
                      <a:pt x="2002" y="0"/>
                    </a:lnTo>
                    <a:lnTo>
                      <a:pt x="2002" y="5"/>
                    </a:lnTo>
                    <a:lnTo>
                      <a:pt x="1986" y="5"/>
                    </a:lnTo>
                    <a:lnTo>
                      <a:pt x="1986" y="0"/>
                    </a:lnTo>
                    <a:close/>
                    <a:moveTo>
                      <a:pt x="2015" y="0"/>
                    </a:moveTo>
                    <a:lnTo>
                      <a:pt x="2032" y="0"/>
                    </a:lnTo>
                    <a:lnTo>
                      <a:pt x="2032" y="5"/>
                    </a:lnTo>
                    <a:lnTo>
                      <a:pt x="2015" y="5"/>
                    </a:lnTo>
                    <a:lnTo>
                      <a:pt x="2015" y="0"/>
                    </a:lnTo>
                    <a:close/>
                    <a:moveTo>
                      <a:pt x="2044" y="0"/>
                    </a:moveTo>
                    <a:lnTo>
                      <a:pt x="2061" y="0"/>
                    </a:lnTo>
                    <a:lnTo>
                      <a:pt x="2061" y="5"/>
                    </a:lnTo>
                    <a:lnTo>
                      <a:pt x="2044" y="5"/>
                    </a:lnTo>
                    <a:lnTo>
                      <a:pt x="2044" y="0"/>
                    </a:lnTo>
                    <a:close/>
                    <a:moveTo>
                      <a:pt x="2073" y="0"/>
                    </a:moveTo>
                    <a:lnTo>
                      <a:pt x="2090" y="0"/>
                    </a:lnTo>
                    <a:lnTo>
                      <a:pt x="2090" y="5"/>
                    </a:lnTo>
                    <a:lnTo>
                      <a:pt x="2073" y="5"/>
                    </a:lnTo>
                    <a:lnTo>
                      <a:pt x="2073" y="0"/>
                    </a:lnTo>
                    <a:close/>
                    <a:moveTo>
                      <a:pt x="2103" y="0"/>
                    </a:moveTo>
                    <a:lnTo>
                      <a:pt x="2119" y="0"/>
                    </a:lnTo>
                    <a:lnTo>
                      <a:pt x="2119" y="5"/>
                    </a:lnTo>
                    <a:lnTo>
                      <a:pt x="2103" y="5"/>
                    </a:lnTo>
                    <a:lnTo>
                      <a:pt x="2103" y="0"/>
                    </a:lnTo>
                    <a:close/>
                    <a:moveTo>
                      <a:pt x="2132" y="0"/>
                    </a:moveTo>
                    <a:lnTo>
                      <a:pt x="2148" y="0"/>
                    </a:lnTo>
                    <a:lnTo>
                      <a:pt x="2148" y="5"/>
                    </a:lnTo>
                    <a:lnTo>
                      <a:pt x="2132" y="5"/>
                    </a:lnTo>
                    <a:lnTo>
                      <a:pt x="2132" y="0"/>
                    </a:lnTo>
                    <a:close/>
                    <a:moveTo>
                      <a:pt x="2161" y="0"/>
                    </a:moveTo>
                    <a:lnTo>
                      <a:pt x="2178" y="0"/>
                    </a:lnTo>
                    <a:lnTo>
                      <a:pt x="2178" y="5"/>
                    </a:lnTo>
                    <a:lnTo>
                      <a:pt x="2161" y="5"/>
                    </a:lnTo>
                    <a:lnTo>
                      <a:pt x="2161" y="0"/>
                    </a:lnTo>
                    <a:close/>
                    <a:moveTo>
                      <a:pt x="2190" y="0"/>
                    </a:moveTo>
                    <a:lnTo>
                      <a:pt x="2207" y="0"/>
                    </a:lnTo>
                    <a:lnTo>
                      <a:pt x="2207" y="5"/>
                    </a:lnTo>
                    <a:lnTo>
                      <a:pt x="2190" y="5"/>
                    </a:lnTo>
                    <a:lnTo>
                      <a:pt x="2190" y="0"/>
                    </a:lnTo>
                    <a:close/>
                    <a:moveTo>
                      <a:pt x="2219" y="0"/>
                    </a:moveTo>
                    <a:lnTo>
                      <a:pt x="2236" y="0"/>
                    </a:lnTo>
                    <a:lnTo>
                      <a:pt x="2236" y="5"/>
                    </a:lnTo>
                    <a:lnTo>
                      <a:pt x="2219" y="5"/>
                    </a:lnTo>
                    <a:lnTo>
                      <a:pt x="2219" y="0"/>
                    </a:lnTo>
                    <a:close/>
                    <a:moveTo>
                      <a:pt x="2249" y="0"/>
                    </a:moveTo>
                    <a:lnTo>
                      <a:pt x="2265" y="0"/>
                    </a:lnTo>
                    <a:lnTo>
                      <a:pt x="2265" y="5"/>
                    </a:lnTo>
                    <a:lnTo>
                      <a:pt x="2249" y="5"/>
                    </a:lnTo>
                    <a:lnTo>
                      <a:pt x="2249" y="0"/>
                    </a:lnTo>
                    <a:close/>
                    <a:moveTo>
                      <a:pt x="2278" y="0"/>
                    </a:moveTo>
                    <a:lnTo>
                      <a:pt x="2294" y="0"/>
                    </a:lnTo>
                    <a:lnTo>
                      <a:pt x="2294" y="5"/>
                    </a:lnTo>
                    <a:lnTo>
                      <a:pt x="2278" y="5"/>
                    </a:lnTo>
                    <a:lnTo>
                      <a:pt x="2278" y="0"/>
                    </a:lnTo>
                    <a:close/>
                    <a:moveTo>
                      <a:pt x="2307" y="0"/>
                    </a:moveTo>
                    <a:lnTo>
                      <a:pt x="2324" y="0"/>
                    </a:lnTo>
                    <a:lnTo>
                      <a:pt x="2324" y="5"/>
                    </a:lnTo>
                    <a:lnTo>
                      <a:pt x="2307" y="5"/>
                    </a:lnTo>
                    <a:lnTo>
                      <a:pt x="2307" y="0"/>
                    </a:lnTo>
                    <a:close/>
                    <a:moveTo>
                      <a:pt x="2336" y="0"/>
                    </a:moveTo>
                    <a:lnTo>
                      <a:pt x="2353" y="0"/>
                    </a:lnTo>
                    <a:lnTo>
                      <a:pt x="2353" y="5"/>
                    </a:lnTo>
                    <a:lnTo>
                      <a:pt x="2336" y="5"/>
                    </a:lnTo>
                    <a:lnTo>
                      <a:pt x="2336" y="0"/>
                    </a:lnTo>
                    <a:close/>
                    <a:moveTo>
                      <a:pt x="2365" y="0"/>
                    </a:moveTo>
                    <a:lnTo>
                      <a:pt x="2382" y="0"/>
                    </a:lnTo>
                    <a:lnTo>
                      <a:pt x="2382" y="5"/>
                    </a:lnTo>
                    <a:lnTo>
                      <a:pt x="2365" y="5"/>
                    </a:lnTo>
                    <a:lnTo>
                      <a:pt x="2365" y="0"/>
                    </a:lnTo>
                    <a:close/>
                    <a:moveTo>
                      <a:pt x="2395" y="0"/>
                    </a:moveTo>
                    <a:lnTo>
                      <a:pt x="2411" y="0"/>
                    </a:lnTo>
                    <a:lnTo>
                      <a:pt x="2411" y="5"/>
                    </a:lnTo>
                    <a:lnTo>
                      <a:pt x="2395" y="5"/>
                    </a:lnTo>
                    <a:lnTo>
                      <a:pt x="2395" y="0"/>
                    </a:lnTo>
                    <a:close/>
                    <a:moveTo>
                      <a:pt x="2424" y="0"/>
                    </a:moveTo>
                    <a:lnTo>
                      <a:pt x="2440" y="0"/>
                    </a:lnTo>
                    <a:lnTo>
                      <a:pt x="2440" y="5"/>
                    </a:lnTo>
                    <a:lnTo>
                      <a:pt x="2424" y="5"/>
                    </a:lnTo>
                    <a:lnTo>
                      <a:pt x="2424" y="0"/>
                    </a:lnTo>
                    <a:close/>
                    <a:moveTo>
                      <a:pt x="2453" y="0"/>
                    </a:moveTo>
                    <a:lnTo>
                      <a:pt x="2470" y="0"/>
                    </a:lnTo>
                    <a:lnTo>
                      <a:pt x="2470" y="5"/>
                    </a:lnTo>
                    <a:lnTo>
                      <a:pt x="2453" y="5"/>
                    </a:lnTo>
                    <a:lnTo>
                      <a:pt x="2453" y="0"/>
                    </a:lnTo>
                    <a:close/>
                    <a:moveTo>
                      <a:pt x="2482" y="0"/>
                    </a:moveTo>
                    <a:lnTo>
                      <a:pt x="2499" y="0"/>
                    </a:lnTo>
                    <a:lnTo>
                      <a:pt x="2499" y="5"/>
                    </a:lnTo>
                    <a:lnTo>
                      <a:pt x="2482" y="5"/>
                    </a:lnTo>
                    <a:lnTo>
                      <a:pt x="2482" y="0"/>
                    </a:lnTo>
                    <a:close/>
                    <a:moveTo>
                      <a:pt x="2511" y="0"/>
                    </a:moveTo>
                    <a:lnTo>
                      <a:pt x="2528" y="0"/>
                    </a:lnTo>
                    <a:lnTo>
                      <a:pt x="2528" y="5"/>
                    </a:lnTo>
                    <a:lnTo>
                      <a:pt x="2511" y="5"/>
                    </a:lnTo>
                    <a:lnTo>
                      <a:pt x="2511" y="0"/>
                    </a:lnTo>
                    <a:close/>
                    <a:moveTo>
                      <a:pt x="2541" y="0"/>
                    </a:moveTo>
                    <a:lnTo>
                      <a:pt x="2557" y="0"/>
                    </a:lnTo>
                    <a:lnTo>
                      <a:pt x="2557" y="5"/>
                    </a:lnTo>
                    <a:lnTo>
                      <a:pt x="2541" y="5"/>
                    </a:lnTo>
                    <a:lnTo>
                      <a:pt x="2541" y="0"/>
                    </a:lnTo>
                    <a:close/>
                    <a:moveTo>
                      <a:pt x="2570" y="0"/>
                    </a:moveTo>
                    <a:lnTo>
                      <a:pt x="2587" y="0"/>
                    </a:lnTo>
                    <a:lnTo>
                      <a:pt x="2587" y="5"/>
                    </a:lnTo>
                    <a:lnTo>
                      <a:pt x="2570" y="5"/>
                    </a:lnTo>
                    <a:lnTo>
                      <a:pt x="2570" y="0"/>
                    </a:lnTo>
                    <a:close/>
                    <a:moveTo>
                      <a:pt x="2599" y="0"/>
                    </a:moveTo>
                    <a:lnTo>
                      <a:pt x="2616" y="0"/>
                    </a:lnTo>
                    <a:lnTo>
                      <a:pt x="2616" y="5"/>
                    </a:lnTo>
                    <a:lnTo>
                      <a:pt x="2599" y="5"/>
                    </a:lnTo>
                    <a:lnTo>
                      <a:pt x="2599" y="0"/>
                    </a:lnTo>
                    <a:close/>
                    <a:moveTo>
                      <a:pt x="2628" y="0"/>
                    </a:moveTo>
                    <a:lnTo>
                      <a:pt x="2645" y="0"/>
                    </a:lnTo>
                    <a:lnTo>
                      <a:pt x="2645" y="5"/>
                    </a:lnTo>
                    <a:lnTo>
                      <a:pt x="2628" y="5"/>
                    </a:lnTo>
                    <a:lnTo>
                      <a:pt x="2628" y="0"/>
                    </a:lnTo>
                    <a:close/>
                    <a:moveTo>
                      <a:pt x="2657" y="0"/>
                    </a:moveTo>
                    <a:lnTo>
                      <a:pt x="2674" y="0"/>
                    </a:lnTo>
                    <a:lnTo>
                      <a:pt x="2674" y="5"/>
                    </a:lnTo>
                    <a:lnTo>
                      <a:pt x="2657" y="5"/>
                    </a:lnTo>
                    <a:lnTo>
                      <a:pt x="2657" y="0"/>
                    </a:lnTo>
                    <a:close/>
                    <a:moveTo>
                      <a:pt x="2687" y="0"/>
                    </a:moveTo>
                    <a:lnTo>
                      <a:pt x="2703" y="0"/>
                    </a:lnTo>
                    <a:lnTo>
                      <a:pt x="2703" y="5"/>
                    </a:lnTo>
                    <a:lnTo>
                      <a:pt x="2687" y="5"/>
                    </a:lnTo>
                    <a:lnTo>
                      <a:pt x="2687" y="0"/>
                    </a:lnTo>
                    <a:close/>
                    <a:moveTo>
                      <a:pt x="2716" y="0"/>
                    </a:moveTo>
                    <a:lnTo>
                      <a:pt x="2733" y="0"/>
                    </a:lnTo>
                    <a:lnTo>
                      <a:pt x="2733" y="5"/>
                    </a:lnTo>
                    <a:lnTo>
                      <a:pt x="2716" y="5"/>
                    </a:lnTo>
                    <a:lnTo>
                      <a:pt x="2716" y="0"/>
                    </a:lnTo>
                    <a:close/>
                    <a:moveTo>
                      <a:pt x="2745" y="0"/>
                    </a:moveTo>
                    <a:lnTo>
                      <a:pt x="2762" y="0"/>
                    </a:lnTo>
                    <a:lnTo>
                      <a:pt x="2762" y="5"/>
                    </a:lnTo>
                    <a:lnTo>
                      <a:pt x="2745" y="5"/>
                    </a:lnTo>
                    <a:lnTo>
                      <a:pt x="2745" y="0"/>
                    </a:lnTo>
                    <a:close/>
                    <a:moveTo>
                      <a:pt x="2774" y="0"/>
                    </a:moveTo>
                    <a:lnTo>
                      <a:pt x="2791" y="0"/>
                    </a:lnTo>
                    <a:lnTo>
                      <a:pt x="2791" y="5"/>
                    </a:lnTo>
                    <a:lnTo>
                      <a:pt x="2774" y="5"/>
                    </a:lnTo>
                    <a:lnTo>
                      <a:pt x="2774" y="0"/>
                    </a:lnTo>
                    <a:close/>
                    <a:moveTo>
                      <a:pt x="2803" y="0"/>
                    </a:moveTo>
                    <a:lnTo>
                      <a:pt x="2820" y="0"/>
                    </a:lnTo>
                    <a:lnTo>
                      <a:pt x="2820" y="5"/>
                    </a:lnTo>
                    <a:lnTo>
                      <a:pt x="2803" y="5"/>
                    </a:lnTo>
                    <a:lnTo>
                      <a:pt x="2803" y="0"/>
                    </a:lnTo>
                    <a:close/>
                    <a:moveTo>
                      <a:pt x="2833" y="0"/>
                    </a:moveTo>
                    <a:lnTo>
                      <a:pt x="2849" y="0"/>
                    </a:lnTo>
                    <a:lnTo>
                      <a:pt x="2849" y="5"/>
                    </a:lnTo>
                    <a:lnTo>
                      <a:pt x="2833" y="5"/>
                    </a:lnTo>
                    <a:lnTo>
                      <a:pt x="2833" y="0"/>
                    </a:lnTo>
                    <a:close/>
                    <a:moveTo>
                      <a:pt x="2862" y="0"/>
                    </a:moveTo>
                    <a:lnTo>
                      <a:pt x="2879" y="0"/>
                    </a:lnTo>
                    <a:lnTo>
                      <a:pt x="2879" y="5"/>
                    </a:lnTo>
                    <a:lnTo>
                      <a:pt x="2862" y="5"/>
                    </a:lnTo>
                    <a:lnTo>
                      <a:pt x="2862" y="0"/>
                    </a:lnTo>
                    <a:close/>
                    <a:moveTo>
                      <a:pt x="2891" y="0"/>
                    </a:moveTo>
                    <a:lnTo>
                      <a:pt x="2908" y="0"/>
                    </a:lnTo>
                    <a:lnTo>
                      <a:pt x="2908" y="5"/>
                    </a:lnTo>
                    <a:lnTo>
                      <a:pt x="2891" y="5"/>
                    </a:lnTo>
                    <a:lnTo>
                      <a:pt x="2891" y="0"/>
                    </a:lnTo>
                    <a:close/>
                    <a:moveTo>
                      <a:pt x="2920" y="0"/>
                    </a:moveTo>
                    <a:lnTo>
                      <a:pt x="2937" y="0"/>
                    </a:lnTo>
                    <a:lnTo>
                      <a:pt x="2937" y="5"/>
                    </a:lnTo>
                    <a:lnTo>
                      <a:pt x="2920" y="5"/>
                    </a:lnTo>
                    <a:lnTo>
                      <a:pt x="2920" y="0"/>
                    </a:lnTo>
                    <a:close/>
                    <a:moveTo>
                      <a:pt x="2950" y="0"/>
                    </a:moveTo>
                    <a:lnTo>
                      <a:pt x="2966" y="0"/>
                    </a:lnTo>
                    <a:lnTo>
                      <a:pt x="2966" y="5"/>
                    </a:lnTo>
                    <a:lnTo>
                      <a:pt x="2950" y="5"/>
                    </a:lnTo>
                    <a:lnTo>
                      <a:pt x="2950" y="0"/>
                    </a:lnTo>
                    <a:close/>
                    <a:moveTo>
                      <a:pt x="2979" y="0"/>
                    </a:moveTo>
                    <a:lnTo>
                      <a:pt x="2995" y="0"/>
                    </a:lnTo>
                    <a:lnTo>
                      <a:pt x="2995" y="5"/>
                    </a:lnTo>
                    <a:lnTo>
                      <a:pt x="2979" y="5"/>
                    </a:lnTo>
                    <a:lnTo>
                      <a:pt x="2979" y="0"/>
                    </a:lnTo>
                    <a:close/>
                    <a:moveTo>
                      <a:pt x="3008" y="0"/>
                    </a:moveTo>
                    <a:lnTo>
                      <a:pt x="3025" y="0"/>
                    </a:lnTo>
                    <a:lnTo>
                      <a:pt x="3025" y="5"/>
                    </a:lnTo>
                    <a:lnTo>
                      <a:pt x="3008" y="5"/>
                    </a:lnTo>
                    <a:lnTo>
                      <a:pt x="3008" y="0"/>
                    </a:lnTo>
                    <a:close/>
                    <a:moveTo>
                      <a:pt x="3037" y="0"/>
                    </a:moveTo>
                    <a:lnTo>
                      <a:pt x="3054" y="0"/>
                    </a:lnTo>
                    <a:lnTo>
                      <a:pt x="3054" y="5"/>
                    </a:lnTo>
                    <a:lnTo>
                      <a:pt x="3037" y="5"/>
                    </a:lnTo>
                    <a:lnTo>
                      <a:pt x="3037" y="0"/>
                    </a:lnTo>
                    <a:close/>
                    <a:moveTo>
                      <a:pt x="3066" y="0"/>
                    </a:moveTo>
                    <a:lnTo>
                      <a:pt x="3083" y="0"/>
                    </a:lnTo>
                    <a:lnTo>
                      <a:pt x="3083" y="5"/>
                    </a:lnTo>
                    <a:lnTo>
                      <a:pt x="3066" y="5"/>
                    </a:lnTo>
                    <a:lnTo>
                      <a:pt x="3066" y="0"/>
                    </a:lnTo>
                    <a:close/>
                    <a:moveTo>
                      <a:pt x="3096" y="0"/>
                    </a:moveTo>
                    <a:lnTo>
                      <a:pt x="3112" y="0"/>
                    </a:lnTo>
                    <a:lnTo>
                      <a:pt x="3112" y="5"/>
                    </a:lnTo>
                    <a:lnTo>
                      <a:pt x="3096" y="5"/>
                    </a:lnTo>
                    <a:lnTo>
                      <a:pt x="3096" y="0"/>
                    </a:lnTo>
                    <a:close/>
                    <a:moveTo>
                      <a:pt x="3125" y="0"/>
                    </a:moveTo>
                    <a:lnTo>
                      <a:pt x="3141" y="0"/>
                    </a:lnTo>
                    <a:lnTo>
                      <a:pt x="3141" y="5"/>
                    </a:lnTo>
                    <a:lnTo>
                      <a:pt x="3125" y="5"/>
                    </a:lnTo>
                    <a:lnTo>
                      <a:pt x="3125" y="0"/>
                    </a:lnTo>
                    <a:close/>
                    <a:moveTo>
                      <a:pt x="3154" y="0"/>
                    </a:moveTo>
                    <a:lnTo>
                      <a:pt x="3171" y="0"/>
                    </a:lnTo>
                    <a:lnTo>
                      <a:pt x="3171" y="5"/>
                    </a:lnTo>
                    <a:lnTo>
                      <a:pt x="3154" y="5"/>
                    </a:lnTo>
                    <a:lnTo>
                      <a:pt x="3154" y="0"/>
                    </a:lnTo>
                    <a:close/>
                    <a:moveTo>
                      <a:pt x="3183" y="0"/>
                    </a:moveTo>
                    <a:lnTo>
                      <a:pt x="3200" y="0"/>
                    </a:lnTo>
                    <a:lnTo>
                      <a:pt x="3200" y="5"/>
                    </a:lnTo>
                    <a:lnTo>
                      <a:pt x="3183" y="5"/>
                    </a:lnTo>
                    <a:lnTo>
                      <a:pt x="3183" y="0"/>
                    </a:lnTo>
                    <a:close/>
                    <a:moveTo>
                      <a:pt x="3212" y="0"/>
                    </a:moveTo>
                    <a:lnTo>
                      <a:pt x="3229" y="0"/>
                    </a:lnTo>
                    <a:lnTo>
                      <a:pt x="3229" y="5"/>
                    </a:lnTo>
                    <a:lnTo>
                      <a:pt x="3212" y="5"/>
                    </a:lnTo>
                    <a:lnTo>
                      <a:pt x="3212" y="0"/>
                    </a:lnTo>
                    <a:close/>
                    <a:moveTo>
                      <a:pt x="3242" y="0"/>
                    </a:moveTo>
                    <a:lnTo>
                      <a:pt x="3258" y="0"/>
                    </a:lnTo>
                    <a:lnTo>
                      <a:pt x="3258" y="5"/>
                    </a:lnTo>
                    <a:lnTo>
                      <a:pt x="3242" y="5"/>
                    </a:lnTo>
                    <a:lnTo>
                      <a:pt x="3242" y="0"/>
                    </a:lnTo>
                    <a:close/>
                    <a:moveTo>
                      <a:pt x="3271" y="0"/>
                    </a:moveTo>
                    <a:lnTo>
                      <a:pt x="3287" y="0"/>
                    </a:lnTo>
                    <a:lnTo>
                      <a:pt x="3287" y="5"/>
                    </a:lnTo>
                    <a:lnTo>
                      <a:pt x="3271" y="5"/>
                    </a:lnTo>
                    <a:lnTo>
                      <a:pt x="3271" y="0"/>
                    </a:lnTo>
                    <a:close/>
                    <a:moveTo>
                      <a:pt x="3300" y="0"/>
                    </a:moveTo>
                    <a:lnTo>
                      <a:pt x="3317" y="0"/>
                    </a:lnTo>
                    <a:lnTo>
                      <a:pt x="3317" y="5"/>
                    </a:lnTo>
                    <a:lnTo>
                      <a:pt x="3300" y="5"/>
                    </a:lnTo>
                    <a:lnTo>
                      <a:pt x="3300" y="0"/>
                    </a:lnTo>
                    <a:close/>
                    <a:moveTo>
                      <a:pt x="3329" y="0"/>
                    </a:moveTo>
                    <a:lnTo>
                      <a:pt x="3346" y="0"/>
                    </a:lnTo>
                    <a:lnTo>
                      <a:pt x="3346" y="5"/>
                    </a:lnTo>
                    <a:lnTo>
                      <a:pt x="3329" y="5"/>
                    </a:lnTo>
                    <a:lnTo>
                      <a:pt x="3329" y="0"/>
                    </a:lnTo>
                    <a:close/>
                    <a:moveTo>
                      <a:pt x="3358" y="0"/>
                    </a:moveTo>
                    <a:lnTo>
                      <a:pt x="3375" y="0"/>
                    </a:lnTo>
                    <a:lnTo>
                      <a:pt x="3375" y="5"/>
                    </a:lnTo>
                    <a:lnTo>
                      <a:pt x="3358" y="5"/>
                    </a:lnTo>
                    <a:lnTo>
                      <a:pt x="3358" y="0"/>
                    </a:lnTo>
                    <a:close/>
                    <a:moveTo>
                      <a:pt x="3388" y="0"/>
                    </a:moveTo>
                    <a:lnTo>
                      <a:pt x="3404" y="0"/>
                    </a:lnTo>
                    <a:lnTo>
                      <a:pt x="3404" y="5"/>
                    </a:lnTo>
                    <a:lnTo>
                      <a:pt x="3388" y="5"/>
                    </a:lnTo>
                    <a:lnTo>
                      <a:pt x="3388" y="0"/>
                    </a:lnTo>
                    <a:close/>
                    <a:moveTo>
                      <a:pt x="3417" y="0"/>
                    </a:moveTo>
                    <a:lnTo>
                      <a:pt x="3434" y="0"/>
                    </a:lnTo>
                    <a:lnTo>
                      <a:pt x="3434" y="5"/>
                    </a:lnTo>
                    <a:lnTo>
                      <a:pt x="3417" y="5"/>
                    </a:lnTo>
                    <a:lnTo>
                      <a:pt x="3417" y="0"/>
                    </a:lnTo>
                    <a:close/>
                    <a:moveTo>
                      <a:pt x="3446" y="0"/>
                    </a:moveTo>
                    <a:lnTo>
                      <a:pt x="3463" y="0"/>
                    </a:lnTo>
                    <a:lnTo>
                      <a:pt x="3463" y="5"/>
                    </a:lnTo>
                    <a:lnTo>
                      <a:pt x="3446" y="5"/>
                    </a:lnTo>
                    <a:lnTo>
                      <a:pt x="3446" y="0"/>
                    </a:lnTo>
                    <a:close/>
                    <a:moveTo>
                      <a:pt x="3475" y="0"/>
                    </a:moveTo>
                    <a:lnTo>
                      <a:pt x="3492" y="0"/>
                    </a:lnTo>
                    <a:lnTo>
                      <a:pt x="3492" y="5"/>
                    </a:lnTo>
                    <a:lnTo>
                      <a:pt x="3475" y="5"/>
                    </a:lnTo>
                    <a:lnTo>
                      <a:pt x="3475" y="0"/>
                    </a:lnTo>
                    <a:close/>
                    <a:moveTo>
                      <a:pt x="3504" y="0"/>
                    </a:moveTo>
                    <a:lnTo>
                      <a:pt x="3521" y="0"/>
                    </a:lnTo>
                    <a:lnTo>
                      <a:pt x="3521" y="5"/>
                    </a:lnTo>
                    <a:lnTo>
                      <a:pt x="3504" y="5"/>
                    </a:lnTo>
                    <a:lnTo>
                      <a:pt x="3504" y="0"/>
                    </a:lnTo>
                    <a:close/>
                    <a:moveTo>
                      <a:pt x="3534" y="0"/>
                    </a:moveTo>
                    <a:lnTo>
                      <a:pt x="3550" y="0"/>
                    </a:lnTo>
                    <a:lnTo>
                      <a:pt x="3550" y="5"/>
                    </a:lnTo>
                    <a:lnTo>
                      <a:pt x="3534" y="5"/>
                    </a:lnTo>
                    <a:lnTo>
                      <a:pt x="3534" y="0"/>
                    </a:lnTo>
                    <a:close/>
                    <a:moveTo>
                      <a:pt x="3563" y="0"/>
                    </a:moveTo>
                    <a:lnTo>
                      <a:pt x="3580" y="0"/>
                    </a:lnTo>
                    <a:lnTo>
                      <a:pt x="3580" y="5"/>
                    </a:lnTo>
                    <a:lnTo>
                      <a:pt x="3563" y="5"/>
                    </a:lnTo>
                    <a:lnTo>
                      <a:pt x="3563" y="0"/>
                    </a:lnTo>
                    <a:close/>
                    <a:moveTo>
                      <a:pt x="3592" y="0"/>
                    </a:moveTo>
                    <a:lnTo>
                      <a:pt x="3609" y="0"/>
                    </a:lnTo>
                    <a:lnTo>
                      <a:pt x="3609" y="5"/>
                    </a:lnTo>
                    <a:lnTo>
                      <a:pt x="3592" y="5"/>
                    </a:lnTo>
                    <a:lnTo>
                      <a:pt x="3592" y="0"/>
                    </a:lnTo>
                    <a:close/>
                    <a:moveTo>
                      <a:pt x="3621" y="0"/>
                    </a:moveTo>
                    <a:lnTo>
                      <a:pt x="3638" y="0"/>
                    </a:lnTo>
                    <a:lnTo>
                      <a:pt x="3638" y="5"/>
                    </a:lnTo>
                    <a:lnTo>
                      <a:pt x="3621" y="5"/>
                    </a:lnTo>
                    <a:lnTo>
                      <a:pt x="3621" y="0"/>
                    </a:lnTo>
                    <a:close/>
                    <a:moveTo>
                      <a:pt x="3650" y="0"/>
                    </a:moveTo>
                    <a:lnTo>
                      <a:pt x="3667" y="0"/>
                    </a:lnTo>
                    <a:lnTo>
                      <a:pt x="3667" y="5"/>
                    </a:lnTo>
                    <a:lnTo>
                      <a:pt x="3650" y="5"/>
                    </a:lnTo>
                    <a:lnTo>
                      <a:pt x="3650" y="0"/>
                    </a:lnTo>
                    <a:close/>
                    <a:moveTo>
                      <a:pt x="3680" y="0"/>
                    </a:moveTo>
                    <a:lnTo>
                      <a:pt x="3696" y="0"/>
                    </a:lnTo>
                    <a:lnTo>
                      <a:pt x="3696" y="5"/>
                    </a:lnTo>
                    <a:lnTo>
                      <a:pt x="3680" y="5"/>
                    </a:lnTo>
                    <a:lnTo>
                      <a:pt x="3680" y="0"/>
                    </a:lnTo>
                    <a:close/>
                    <a:moveTo>
                      <a:pt x="3709" y="0"/>
                    </a:moveTo>
                    <a:lnTo>
                      <a:pt x="3726" y="0"/>
                    </a:lnTo>
                    <a:lnTo>
                      <a:pt x="3726" y="5"/>
                    </a:lnTo>
                    <a:lnTo>
                      <a:pt x="3709" y="5"/>
                    </a:lnTo>
                    <a:lnTo>
                      <a:pt x="3709" y="0"/>
                    </a:lnTo>
                    <a:close/>
                    <a:moveTo>
                      <a:pt x="3738" y="0"/>
                    </a:moveTo>
                    <a:lnTo>
                      <a:pt x="3755" y="0"/>
                    </a:lnTo>
                    <a:lnTo>
                      <a:pt x="3755" y="5"/>
                    </a:lnTo>
                    <a:lnTo>
                      <a:pt x="3738" y="5"/>
                    </a:lnTo>
                    <a:lnTo>
                      <a:pt x="3738" y="0"/>
                    </a:lnTo>
                    <a:close/>
                    <a:moveTo>
                      <a:pt x="3767" y="0"/>
                    </a:moveTo>
                    <a:lnTo>
                      <a:pt x="3784" y="0"/>
                    </a:lnTo>
                    <a:lnTo>
                      <a:pt x="3784" y="5"/>
                    </a:lnTo>
                    <a:lnTo>
                      <a:pt x="3767" y="5"/>
                    </a:lnTo>
                    <a:lnTo>
                      <a:pt x="3767" y="0"/>
                    </a:lnTo>
                    <a:close/>
                    <a:moveTo>
                      <a:pt x="3797" y="0"/>
                    </a:moveTo>
                    <a:lnTo>
                      <a:pt x="3813" y="0"/>
                    </a:lnTo>
                    <a:lnTo>
                      <a:pt x="3813" y="5"/>
                    </a:lnTo>
                    <a:lnTo>
                      <a:pt x="3797" y="5"/>
                    </a:lnTo>
                    <a:lnTo>
                      <a:pt x="3797" y="0"/>
                    </a:lnTo>
                    <a:close/>
                    <a:moveTo>
                      <a:pt x="3826" y="0"/>
                    </a:moveTo>
                    <a:lnTo>
                      <a:pt x="3842" y="0"/>
                    </a:lnTo>
                    <a:lnTo>
                      <a:pt x="3842" y="5"/>
                    </a:lnTo>
                    <a:lnTo>
                      <a:pt x="3826" y="5"/>
                    </a:lnTo>
                    <a:lnTo>
                      <a:pt x="3826" y="0"/>
                    </a:lnTo>
                    <a:close/>
                    <a:moveTo>
                      <a:pt x="3855" y="0"/>
                    </a:moveTo>
                    <a:lnTo>
                      <a:pt x="3872" y="0"/>
                    </a:lnTo>
                    <a:lnTo>
                      <a:pt x="3872" y="5"/>
                    </a:lnTo>
                    <a:lnTo>
                      <a:pt x="3855" y="5"/>
                    </a:lnTo>
                    <a:lnTo>
                      <a:pt x="3855" y="0"/>
                    </a:lnTo>
                    <a:close/>
                    <a:moveTo>
                      <a:pt x="3884" y="0"/>
                    </a:moveTo>
                    <a:lnTo>
                      <a:pt x="3901" y="0"/>
                    </a:lnTo>
                    <a:lnTo>
                      <a:pt x="3901" y="5"/>
                    </a:lnTo>
                    <a:lnTo>
                      <a:pt x="3884" y="5"/>
                    </a:lnTo>
                    <a:lnTo>
                      <a:pt x="3884" y="0"/>
                    </a:lnTo>
                    <a:close/>
                  </a:path>
                </a:pathLst>
              </a:custGeom>
              <a:solidFill>
                <a:srgbClr val="4472C4"/>
              </a:solidFill>
              <a:ln w="0" cap="flat">
                <a:solidFill>
                  <a:srgbClr val="4472C4"/>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109" name="Rectangle 46"/>
              <p:cNvSpPr>
                <a:spLocks noChangeArrowheads="1"/>
              </p:cNvSpPr>
              <p:nvPr/>
            </p:nvSpPr>
            <p:spPr bwMode="auto">
              <a:xfrm>
                <a:off x="1069" y="1732"/>
                <a:ext cx="72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002060"/>
                    </a:solidFill>
                    <a:effectLst/>
                    <a:latin typeface="メイリオ" panose="020B0604030504040204" pitchFamily="50" charset="-128"/>
                    <a:ea typeface="メイリオ" panose="020B0604030504040204" pitchFamily="50" charset="-128"/>
                  </a:rPr>
                  <a:t>製品・サービス利用</a:t>
                </a:r>
                <a:endParaRPr kumimoji="0" lang="en-US" altLang="ja-JP" sz="1000" b="0" i="0" u="none" strike="noStrike" cap="none" normalizeH="0" baseline="0" dirty="0">
                  <a:ln>
                    <a:noFill/>
                  </a:ln>
                  <a:solidFill>
                    <a:srgbClr val="002060"/>
                  </a:solidFill>
                  <a:effectLst/>
                  <a:latin typeface="メイリオ" panose="020B0604030504040204" pitchFamily="50" charset="-128"/>
                  <a:ea typeface="メイリオ" panose="020B0604030504040204"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1000" dirty="0">
                    <a:solidFill>
                      <a:srgbClr val="002060"/>
                    </a:solidFill>
                    <a:latin typeface="メイリオ" panose="020B0604030504040204" pitchFamily="50" charset="-128"/>
                    <a:ea typeface="メイリオ" panose="020B0604030504040204" pitchFamily="50" charset="-128"/>
                  </a:rPr>
                  <a:t>（製品利用）</a:t>
                </a:r>
                <a:endParaRPr kumimoji="0" lang="ja-JP" altLang="ja-JP" sz="1800" b="0" i="0" u="none" strike="noStrike" cap="none" normalizeH="0" baseline="0" dirty="0">
                  <a:ln>
                    <a:noFill/>
                  </a:ln>
                  <a:solidFill>
                    <a:srgbClr val="002060"/>
                  </a:solidFill>
                  <a:effectLst/>
                </a:endParaRPr>
              </a:p>
            </p:txBody>
          </p:sp>
          <p:sp>
            <p:nvSpPr>
              <p:cNvPr id="110" name="Rectangle 47"/>
              <p:cNvSpPr>
                <a:spLocks noChangeArrowheads="1"/>
              </p:cNvSpPr>
              <p:nvPr/>
            </p:nvSpPr>
            <p:spPr bwMode="auto">
              <a:xfrm>
                <a:off x="2833" y="1731"/>
                <a:ext cx="433"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rPr>
                  <a:t>エンドユーザー</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11" name="Rectangle 48"/>
              <p:cNvSpPr>
                <a:spLocks noChangeArrowheads="1"/>
              </p:cNvSpPr>
              <p:nvPr/>
            </p:nvSpPr>
            <p:spPr bwMode="auto">
              <a:xfrm>
                <a:off x="3446" y="1731"/>
                <a:ext cx="692"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rPr>
                  <a:t>（製造業を含むユーザー企業）</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12" name="Freeform 49"/>
              <p:cNvSpPr>
                <a:spLocks noEditPoints="1"/>
              </p:cNvSpPr>
              <p:nvPr/>
            </p:nvSpPr>
            <p:spPr bwMode="auto">
              <a:xfrm>
                <a:off x="1713" y="2046"/>
                <a:ext cx="3901" cy="5"/>
              </a:xfrm>
              <a:custGeom>
                <a:avLst/>
                <a:gdLst>
                  <a:gd name="T0" fmla="*/ 58 w 3901"/>
                  <a:gd name="T1" fmla="*/ 0 h 5"/>
                  <a:gd name="T2" fmla="*/ 133 w 3901"/>
                  <a:gd name="T3" fmla="*/ 0 h 5"/>
                  <a:gd name="T4" fmla="*/ 192 w 3901"/>
                  <a:gd name="T5" fmla="*/ 5 h 5"/>
                  <a:gd name="T6" fmla="*/ 233 w 3901"/>
                  <a:gd name="T7" fmla="*/ 5 h 5"/>
                  <a:gd name="T8" fmla="*/ 292 w 3901"/>
                  <a:gd name="T9" fmla="*/ 0 h 5"/>
                  <a:gd name="T10" fmla="*/ 379 w 3901"/>
                  <a:gd name="T11" fmla="*/ 0 h 5"/>
                  <a:gd name="T12" fmla="*/ 454 w 3901"/>
                  <a:gd name="T13" fmla="*/ 0 h 5"/>
                  <a:gd name="T14" fmla="*/ 513 w 3901"/>
                  <a:gd name="T15" fmla="*/ 5 h 5"/>
                  <a:gd name="T16" fmla="*/ 555 w 3901"/>
                  <a:gd name="T17" fmla="*/ 5 h 5"/>
                  <a:gd name="T18" fmla="*/ 613 w 3901"/>
                  <a:gd name="T19" fmla="*/ 0 h 5"/>
                  <a:gd name="T20" fmla="*/ 701 w 3901"/>
                  <a:gd name="T21" fmla="*/ 0 h 5"/>
                  <a:gd name="T22" fmla="*/ 776 w 3901"/>
                  <a:gd name="T23" fmla="*/ 0 h 5"/>
                  <a:gd name="T24" fmla="*/ 834 w 3901"/>
                  <a:gd name="T25" fmla="*/ 5 h 5"/>
                  <a:gd name="T26" fmla="*/ 876 w 3901"/>
                  <a:gd name="T27" fmla="*/ 5 h 5"/>
                  <a:gd name="T28" fmla="*/ 934 w 3901"/>
                  <a:gd name="T29" fmla="*/ 0 h 5"/>
                  <a:gd name="T30" fmla="*/ 1022 w 3901"/>
                  <a:gd name="T31" fmla="*/ 0 h 5"/>
                  <a:gd name="T32" fmla="*/ 1097 w 3901"/>
                  <a:gd name="T33" fmla="*/ 0 h 5"/>
                  <a:gd name="T34" fmla="*/ 1155 w 3901"/>
                  <a:gd name="T35" fmla="*/ 5 h 5"/>
                  <a:gd name="T36" fmla="*/ 1197 w 3901"/>
                  <a:gd name="T37" fmla="*/ 5 h 5"/>
                  <a:gd name="T38" fmla="*/ 1256 w 3901"/>
                  <a:gd name="T39" fmla="*/ 0 h 5"/>
                  <a:gd name="T40" fmla="*/ 1343 w 3901"/>
                  <a:gd name="T41" fmla="*/ 0 h 5"/>
                  <a:gd name="T42" fmla="*/ 1418 w 3901"/>
                  <a:gd name="T43" fmla="*/ 0 h 5"/>
                  <a:gd name="T44" fmla="*/ 1477 w 3901"/>
                  <a:gd name="T45" fmla="*/ 5 h 5"/>
                  <a:gd name="T46" fmla="*/ 1518 w 3901"/>
                  <a:gd name="T47" fmla="*/ 5 h 5"/>
                  <a:gd name="T48" fmla="*/ 1577 w 3901"/>
                  <a:gd name="T49" fmla="*/ 0 h 5"/>
                  <a:gd name="T50" fmla="*/ 1664 w 3901"/>
                  <a:gd name="T51" fmla="*/ 0 h 5"/>
                  <a:gd name="T52" fmla="*/ 1740 w 3901"/>
                  <a:gd name="T53" fmla="*/ 0 h 5"/>
                  <a:gd name="T54" fmla="*/ 1798 w 3901"/>
                  <a:gd name="T55" fmla="*/ 5 h 5"/>
                  <a:gd name="T56" fmla="*/ 1840 w 3901"/>
                  <a:gd name="T57" fmla="*/ 5 h 5"/>
                  <a:gd name="T58" fmla="*/ 1898 w 3901"/>
                  <a:gd name="T59" fmla="*/ 0 h 5"/>
                  <a:gd name="T60" fmla="*/ 1986 w 3901"/>
                  <a:gd name="T61" fmla="*/ 0 h 5"/>
                  <a:gd name="T62" fmla="*/ 2061 w 3901"/>
                  <a:gd name="T63" fmla="*/ 0 h 5"/>
                  <a:gd name="T64" fmla="*/ 2119 w 3901"/>
                  <a:gd name="T65" fmla="*/ 5 h 5"/>
                  <a:gd name="T66" fmla="*/ 2161 w 3901"/>
                  <a:gd name="T67" fmla="*/ 5 h 5"/>
                  <a:gd name="T68" fmla="*/ 2219 w 3901"/>
                  <a:gd name="T69" fmla="*/ 0 h 5"/>
                  <a:gd name="T70" fmla="*/ 2307 w 3901"/>
                  <a:gd name="T71" fmla="*/ 0 h 5"/>
                  <a:gd name="T72" fmla="*/ 2382 w 3901"/>
                  <a:gd name="T73" fmla="*/ 0 h 5"/>
                  <a:gd name="T74" fmla="*/ 2440 w 3901"/>
                  <a:gd name="T75" fmla="*/ 5 h 5"/>
                  <a:gd name="T76" fmla="*/ 2482 w 3901"/>
                  <a:gd name="T77" fmla="*/ 5 h 5"/>
                  <a:gd name="T78" fmla="*/ 2541 w 3901"/>
                  <a:gd name="T79" fmla="*/ 0 h 5"/>
                  <a:gd name="T80" fmla="*/ 2628 w 3901"/>
                  <a:gd name="T81" fmla="*/ 0 h 5"/>
                  <a:gd name="T82" fmla="*/ 2703 w 3901"/>
                  <a:gd name="T83" fmla="*/ 0 h 5"/>
                  <a:gd name="T84" fmla="*/ 2762 w 3901"/>
                  <a:gd name="T85" fmla="*/ 5 h 5"/>
                  <a:gd name="T86" fmla="*/ 2803 w 3901"/>
                  <a:gd name="T87" fmla="*/ 5 h 5"/>
                  <a:gd name="T88" fmla="*/ 2862 w 3901"/>
                  <a:gd name="T89" fmla="*/ 0 h 5"/>
                  <a:gd name="T90" fmla="*/ 2950 w 3901"/>
                  <a:gd name="T91" fmla="*/ 0 h 5"/>
                  <a:gd name="T92" fmla="*/ 3025 w 3901"/>
                  <a:gd name="T93" fmla="*/ 0 h 5"/>
                  <a:gd name="T94" fmla="*/ 3083 w 3901"/>
                  <a:gd name="T95" fmla="*/ 5 h 5"/>
                  <a:gd name="T96" fmla="*/ 3125 w 3901"/>
                  <a:gd name="T97" fmla="*/ 5 h 5"/>
                  <a:gd name="T98" fmla="*/ 3183 w 3901"/>
                  <a:gd name="T99" fmla="*/ 0 h 5"/>
                  <a:gd name="T100" fmla="*/ 3271 w 3901"/>
                  <a:gd name="T101" fmla="*/ 0 h 5"/>
                  <a:gd name="T102" fmla="*/ 3346 w 3901"/>
                  <a:gd name="T103" fmla="*/ 0 h 5"/>
                  <a:gd name="T104" fmla="*/ 3404 w 3901"/>
                  <a:gd name="T105" fmla="*/ 5 h 5"/>
                  <a:gd name="T106" fmla="*/ 3446 w 3901"/>
                  <a:gd name="T107" fmla="*/ 5 h 5"/>
                  <a:gd name="T108" fmla="*/ 3504 w 3901"/>
                  <a:gd name="T109" fmla="*/ 0 h 5"/>
                  <a:gd name="T110" fmla="*/ 3592 w 3901"/>
                  <a:gd name="T111" fmla="*/ 0 h 5"/>
                  <a:gd name="T112" fmla="*/ 3667 w 3901"/>
                  <a:gd name="T113" fmla="*/ 0 h 5"/>
                  <a:gd name="T114" fmla="*/ 3726 w 3901"/>
                  <a:gd name="T115" fmla="*/ 5 h 5"/>
                  <a:gd name="T116" fmla="*/ 3767 w 3901"/>
                  <a:gd name="T117" fmla="*/ 5 h 5"/>
                  <a:gd name="T118" fmla="*/ 3826 w 3901"/>
                  <a:gd name="T1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901" h="5">
                    <a:moveTo>
                      <a:pt x="0" y="0"/>
                    </a:moveTo>
                    <a:lnTo>
                      <a:pt x="16" y="0"/>
                    </a:lnTo>
                    <a:lnTo>
                      <a:pt x="16" y="5"/>
                    </a:lnTo>
                    <a:lnTo>
                      <a:pt x="0" y="5"/>
                    </a:lnTo>
                    <a:lnTo>
                      <a:pt x="0" y="0"/>
                    </a:lnTo>
                    <a:close/>
                    <a:moveTo>
                      <a:pt x="29" y="0"/>
                    </a:moveTo>
                    <a:lnTo>
                      <a:pt x="46" y="0"/>
                    </a:lnTo>
                    <a:lnTo>
                      <a:pt x="46" y="5"/>
                    </a:lnTo>
                    <a:lnTo>
                      <a:pt x="29" y="5"/>
                    </a:lnTo>
                    <a:lnTo>
                      <a:pt x="29" y="0"/>
                    </a:lnTo>
                    <a:close/>
                    <a:moveTo>
                      <a:pt x="58" y="0"/>
                    </a:moveTo>
                    <a:lnTo>
                      <a:pt x="75" y="0"/>
                    </a:lnTo>
                    <a:lnTo>
                      <a:pt x="75" y="5"/>
                    </a:lnTo>
                    <a:lnTo>
                      <a:pt x="58" y="5"/>
                    </a:lnTo>
                    <a:lnTo>
                      <a:pt x="58" y="0"/>
                    </a:lnTo>
                    <a:close/>
                    <a:moveTo>
                      <a:pt x="87" y="0"/>
                    </a:moveTo>
                    <a:lnTo>
                      <a:pt x="104" y="0"/>
                    </a:lnTo>
                    <a:lnTo>
                      <a:pt x="104" y="5"/>
                    </a:lnTo>
                    <a:lnTo>
                      <a:pt x="87" y="5"/>
                    </a:lnTo>
                    <a:lnTo>
                      <a:pt x="87" y="0"/>
                    </a:lnTo>
                    <a:close/>
                    <a:moveTo>
                      <a:pt x="116" y="0"/>
                    </a:moveTo>
                    <a:lnTo>
                      <a:pt x="133" y="0"/>
                    </a:lnTo>
                    <a:lnTo>
                      <a:pt x="133" y="5"/>
                    </a:lnTo>
                    <a:lnTo>
                      <a:pt x="116" y="5"/>
                    </a:lnTo>
                    <a:lnTo>
                      <a:pt x="116" y="0"/>
                    </a:lnTo>
                    <a:close/>
                    <a:moveTo>
                      <a:pt x="146" y="0"/>
                    </a:moveTo>
                    <a:lnTo>
                      <a:pt x="162" y="0"/>
                    </a:lnTo>
                    <a:lnTo>
                      <a:pt x="162" y="5"/>
                    </a:lnTo>
                    <a:lnTo>
                      <a:pt x="146" y="5"/>
                    </a:lnTo>
                    <a:lnTo>
                      <a:pt x="146" y="0"/>
                    </a:lnTo>
                    <a:close/>
                    <a:moveTo>
                      <a:pt x="175" y="0"/>
                    </a:moveTo>
                    <a:lnTo>
                      <a:pt x="192" y="0"/>
                    </a:lnTo>
                    <a:lnTo>
                      <a:pt x="192" y="5"/>
                    </a:lnTo>
                    <a:lnTo>
                      <a:pt x="175" y="5"/>
                    </a:lnTo>
                    <a:lnTo>
                      <a:pt x="175" y="0"/>
                    </a:lnTo>
                    <a:close/>
                    <a:moveTo>
                      <a:pt x="204" y="0"/>
                    </a:moveTo>
                    <a:lnTo>
                      <a:pt x="221" y="0"/>
                    </a:lnTo>
                    <a:lnTo>
                      <a:pt x="221" y="5"/>
                    </a:lnTo>
                    <a:lnTo>
                      <a:pt x="204" y="5"/>
                    </a:lnTo>
                    <a:lnTo>
                      <a:pt x="204" y="0"/>
                    </a:lnTo>
                    <a:close/>
                    <a:moveTo>
                      <a:pt x="233" y="0"/>
                    </a:moveTo>
                    <a:lnTo>
                      <a:pt x="250" y="0"/>
                    </a:lnTo>
                    <a:lnTo>
                      <a:pt x="250" y="5"/>
                    </a:lnTo>
                    <a:lnTo>
                      <a:pt x="233" y="5"/>
                    </a:lnTo>
                    <a:lnTo>
                      <a:pt x="233" y="0"/>
                    </a:lnTo>
                    <a:close/>
                    <a:moveTo>
                      <a:pt x="262" y="0"/>
                    </a:moveTo>
                    <a:lnTo>
                      <a:pt x="279" y="0"/>
                    </a:lnTo>
                    <a:lnTo>
                      <a:pt x="279" y="5"/>
                    </a:lnTo>
                    <a:lnTo>
                      <a:pt x="262" y="5"/>
                    </a:lnTo>
                    <a:lnTo>
                      <a:pt x="262" y="0"/>
                    </a:lnTo>
                    <a:close/>
                    <a:moveTo>
                      <a:pt x="292" y="0"/>
                    </a:moveTo>
                    <a:lnTo>
                      <a:pt x="308" y="0"/>
                    </a:lnTo>
                    <a:lnTo>
                      <a:pt x="308" y="5"/>
                    </a:lnTo>
                    <a:lnTo>
                      <a:pt x="292" y="5"/>
                    </a:lnTo>
                    <a:lnTo>
                      <a:pt x="292" y="0"/>
                    </a:lnTo>
                    <a:close/>
                    <a:moveTo>
                      <a:pt x="321" y="0"/>
                    </a:moveTo>
                    <a:lnTo>
                      <a:pt x="338" y="0"/>
                    </a:lnTo>
                    <a:lnTo>
                      <a:pt x="338" y="5"/>
                    </a:lnTo>
                    <a:lnTo>
                      <a:pt x="321" y="5"/>
                    </a:lnTo>
                    <a:lnTo>
                      <a:pt x="321" y="0"/>
                    </a:lnTo>
                    <a:close/>
                    <a:moveTo>
                      <a:pt x="350" y="0"/>
                    </a:moveTo>
                    <a:lnTo>
                      <a:pt x="367" y="0"/>
                    </a:lnTo>
                    <a:lnTo>
                      <a:pt x="367" y="5"/>
                    </a:lnTo>
                    <a:lnTo>
                      <a:pt x="350" y="5"/>
                    </a:lnTo>
                    <a:lnTo>
                      <a:pt x="350" y="0"/>
                    </a:lnTo>
                    <a:close/>
                    <a:moveTo>
                      <a:pt x="379" y="0"/>
                    </a:moveTo>
                    <a:lnTo>
                      <a:pt x="396" y="0"/>
                    </a:lnTo>
                    <a:lnTo>
                      <a:pt x="396" y="5"/>
                    </a:lnTo>
                    <a:lnTo>
                      <a:pt x="379" y="5"/>
                    </a:lnTo>
                    <a:lnTo>
                      <a:pt x="379" y="0"/>
                    </a:lnTo>
                    <a:close/>
                    <a:moveTo>
                      <a:pt x="409" y="0"/>
                    </a:moveTo>
                    <a:lnTo>
                      <a:pt x="425" y="0"/>
                    </a:lnTo>
                    <a:lnTo>
                      <a:pt x="425" y="5"/>
                    </a:lnTo>
                    <a:lnTo>
                      <a:pt x="409" y="5"/>
                    </a:lnTo>
                    <a:lnTo>
                      <a:pt x="409" y="0"/>
                    </a:lnTo>
                    <a:close/>
                    <a:moveTo>
                      <a:pt x="438" y="0"/>
                    </a:moveTo>
                    <a:lnTo>
                      <a:pt x="454" y="0"/>
                    </a:lnTo>
                    <a:lnTo>
                      <a:pt x="454" y="5"/>
                    </a:lnTo>
                    <a:lnTo>
                      <a:pt x="438" y="5"/>
                    </a:lnTo>
                    <a:lnTo>
                      <a:pt x="438" y="0"/>
                    </a:lnTo>
                    <a:close/>
                    <a:moveTo>
                      <a:pt x="467" y="0"/>
                    </a:moveTo>
                    <a:lnTo>
                      <a:pt x="484" y="0"/>
                    </a:lnTo>
                    <a:lnTo>
                      <a:pt x="484" y="5"/>
                    </a:lnTo>
                    <a:lnTo>
                      <a:pt x="467" y="5"/>
                    </a:lnTo>
                    <a:lnTo>
                      <a:pt x="467" y="0"/>
                    </a:lnTo>
                    <a:close/>
                    <a:moveTo>
                      <a:pt x="496" y="0"/>
                    </a:moveTo>
                    <a:lnTo>
                      <a:pt x="513" y="0"/>
                    </a:lnTo>
                    <a:lnTo>
                      <a:pt x="513" y="5"/>
                    </a:lnTo>
                    <a:lnTo>
                      <a:pt x="496" y="5"/>
                    </a:lnTo>
                    <a:lnTo>
                      <a:pt x="496" y="0"/>
                    </a:lnTo>
                    <a:close/>
                    <a:moveTo>
                      <a:pt x="525" y="0"/>
                    </a:moveTo>
                    <a:lnTo>
                      <a:pt x="542" y="0"/>
                    </a:lnTo>
                    <a:lnTo>
                      <a:pt x="542" y="5"/>
                    </a:lnTo>
                    <a:lnTo>
                      <a:pt x="525" y="5"/>
                    </a:lnTo>
                    <a:lnTo>
                      <a:pt x="525" y="0"/>
                    </a:lnTo>
                    <a:close/>
                    <a:moveTo>
                      <a:pt x="555" y="0"/>
                    </a:moveTo>
                    <a:lnTo>
                      <a:pt x="571" y="0"/>
                    </a:lnTo>
                    <a:lnTo>
                      <a:pt x="571" y="5"/>
                    </a:lnTo>
                    <a:lnTo>
                      <a:pt x="555" y="5"/>
                    </a:lnTo>
                    <a:lnTo>
                      <a:pt x="555" y="0"/>
                    </a:lnTo>
                    <a:close/>
                    <a:moveTo>
                      <a:pt x="584" y="0"/>
                    </a:moveTo>
                    <a:lnTo>
                      <a:pt x="600" y="0"/>
                    </a:lnTo>
                    <a:lnTo>
                      <a:pt x="600" y="5"/>
                    </a:lnTo>
                    <a:lnTo>
                      <a:pt x="584" y="5"/>
                    </a:lnTo>
                    <a:lnTo>
                      <a:pt x="584" y="0"/>
                    </a:lnTo>
                    <a:close/>
                    <a:moveTo>
                      <a:pt x="613" y="0"/>
                    </a:moveTo>
                    <a:lnTo>
                      <a:pt x="630" y="0"/>
                    </a:lnTo>
                    <a:lnTo>
                      <a:pt x="630" y="5"/>
                    </a:lnTo>
                    <a:lnTo>
                      <a:pt x="613" y="5"/>
                    </a:lnTo>
                    <a:lnTo>
                      <a:pt x="613" y="0"/>
                    </a:lnTo>
                    <a:close/>
                    <a:moveTo>
                      <a:pt x="642" y="0"/>
                    </a:moveTo>
                    <a:lnTo>
                      <a:pt x="659" y="0"/>
                    </a:lnTo>
                    <a:lnTo>
                      <a:pt x="659" y="5"/>
                    </a:lnTo>
                    <a:lnTo>
                      <a:pt x="642" y="5"/>
                    </a:lnTo>
                    <a:lnTo>
                      <a:pt x="642" y="0"/>
                    </a:lnTo>
                    <a:close/>
                    <a:moveTo>
                      <a:pt x="671" y="0"/>
                    </a:moveTo>
                    <a:lnTo>
                      <a:pt x="688" y="0"/>
                    </a:lnTo>
                    <a:lnTo>
                      <a:pt x="688" y="5"/>
                    </a:lnTo>
                    <a:lnTo>
                      <a:pt x="671" y="5"/>
                    </a:lnTo>
                    <a:lnTo>
                      <a:pt x="671" y="0"/>
                    </a:lnTo>
                    <a:close/>
                    <a:moveTo>
                      <a:pt x="701" y="0"/>
                    </a:moveTo>
                    <a:lnTo>
                      <a:pt x="717" y="0"/>
                    </a:lnTo>
                    <a:lnTo>
                      <a:pt x="717" y="5"/>
                    </a:lnTo>
                    <a:lnTo>
                      <a:pt x="701" y="5"/>
                    </a:lnTo>
                    <a:lnTo>
                      <a:pt x="701" y="0"/>
                    </a:lnTo>
                    <a:close/>
                    <a:moveTo>
                      <a:pt x="730" y="0"/>
                    </a:moveTo>
                    <a:lnTo>
                      <a:pt x="746" y="0"/>
                    </a:lnTo>
                    <a:lnTo>
                      <a:pt x="746" y="5"/>
                    </a:lnTo>
                    <a:lnTo>
                      <a:pt x="730" y="5"/>
                    </a:lnTo>
                    <a:lnTo>
                      <a:pt x="730" y="0"/>
                    </a:lnTo>
                    <a:close/>
                    <a:moveTo>
                      <a:pt x="759" y="0"/>
                    </a:moveTo>
                    <a:lnTo>
                      <a:pt x="776" y="0"/>
                    </a:lnTo>
                    <a:lnTo>
                      <a:pt x="776" y="5"/>
                    </a:lnTo>
                    <a:lnTo>
                      <a:pt x="759" y="5"/>
                    </a:lnTo>
                    <a:lnTo>
                      <a:pt x="759" y="0"/>
                    </a:lnTo>
                    <a:close/>
                    <a:moveTo>
                      <a:pt x="788" y="0"/>
                    </a:moveTo>
                    <a:lnTo>
                      <a:pt x="805" y="0"/>
                    </a:lnTo>
                    <a:lnTo>
                      <a:pt x="805" y="5"/>
                    </a:lnTo>
                    <a:lnTo>
                      <a:pt x="788" y="5"/>
                    </a:lnTo>
                    <a:lnTo>
                      <a:pt x="788" y="0"/>
                    </a:lnTo>
                    <a:close/>
                    <a:moveTo>
                      <a:pt x="817" y="0"/>
                    </a:moveTo>
                    <a:lnTo>
                      <a:pt x="834" y="0"/>
                    </a:lnTo>
                    <a:lnTo>
                      <a:pt x="834" y="5"/>
                    </a:lnTo>
                    <a:lnTo>
                      <a:pt x="817" y="5"/>
                    </a:lnTo>
                    <a:lnTo>
                      <a:pt x="817" y="0"/>
                    </a:lnTo>
                    <a:close/>
                    <a:moveTo>
                      <a:pt x="847" y="0"/>
                    </a:moveTo>
                    <a:lnTo>
                      <a:pt x="863" y="0"/>
                    </a:lnTo>
                    <a:lnTo>
                      <a:pt x="863" y="5"/>
                    </a:lnTo>
                    <a:lnTo>
                      <a:pt x="847" y="5"/>
                    </a:lnTo>
                    <a:lnTo>
                      <a:pt x="847" y="0"/>
                    </a:lnTo>
                    <a:close/>
                    <a:moveTo>
                      <a:pt x="876" y="0"/>
                    </a:moveTo>
                    <a:lnTo>
                      <a:pt x="893" y="0"/>
                    </a:lnTo>
                    <a:lnTo>
                      <a:pt x="893" y="5"/>
                    </a:lnTo>
                    <a:lnTo>
                      <a:pt x="876" y="5"/>
                    </a:lnTo>
                    <a:lnTo>
                      <a:pt x="876" y="0"/>
                    </a:lnTo>
                    <a:close/>
                    <a:moveTo>
                      <a:pt x="905" y="0"/>
                    </a:moveTo>
                    <a:lnTo>
                      <a:pt x="922" y="0"/>
                    </a:lnTo>
                    <a:lnTo>
                      <a:pt x="922" y="5"/>
                    </a:lnTo>
                    <a:lnTo>
                      <a:pt x="905" y="5"/>
                    </a:lnTo>
                    <a:lnTo>
                      <a:pt x="905" y="0"/>
                    </a:lnTo>
                    <a:close/>
                    <a:moveTo>
                      <a:pt x="934" y="0"/>
                    </a:moveTo>
                    <a:lnTo>
                      <a:pt x="951" y="0"/>
                    </a:lnTo>
                    <a:lnTo>
                      <a:pt x="951" y="5"/>
                    </a:lnTo>
                    <a:lnTo>
                      <a:pt x="934" y="5"/>
                    </a:lnTo>
                    <a:lnTo>
                      <a:pt x="934" y="0"/>
                    </a:lnTo>
                    <a:close/>
                    <a:moveTo>
                      <a:pt x="963" y="0"/>
                    </a:moveTo>
                    <a:lnTo>
                      <a:pt x="980" y="0"/>
                    </a:lnTo>
                    <a:lnTo>
                      <a:pt x="980" y="5"/>
                    </a:lnTo>
                    <a:lnTo>
                      <a:pt x="963" y="5"/>
                    </a:lnTo>
                    <a:lnTo>
                      <a:pt x="963" y="0"/>
                    </a:lnTo>
                    <a:close/>
                    <a:moveTo>
                      <a:pt x="993" y="0"/>
                    </a:moveTo>
                    <a:lnTo>
                      <a:pt x="1009" y="0"/>
                    </a:lnTo>
                    <a:lnTo>
                      <a:pt x="1009" y="5"/>
                    </a:lnTo>
                    <a:lnTo>
                      <a:pt x="993" y="5"/>
                    </a:lnTo>
                    <a:lnTo>
                      <a:pt x="993" y="0"/>
                    </a:lnTo>
                    <a:close/>
                    <a:moveTo>
                      <a:pt x="1022" y="0"/>
                    </a:moveTo>
                    <a:lnTo>
                      <a:pt x="1039" y="0"/>
                    </a:lnTo>
                    <a:lnTo>
                      <a:pt x="1039" y="5"/>
                    </a:lnTo>
                    <a:lnTo>
                      <a:pt x="1022" y="5"/>
                    </a:lnTo>
                    <a:lnTo>
                      <a:pt x="1022" y="0"/>
                    </a:lnTo>
                    <a:close/>
                    <a:moveTo>
                      <a:pt x="1051" y="0"/>
                    </a:moveTo>
                    <a:lnTo>
                      <a:pt x="1068" y="0"/>
                    </a:lnTo>
                    <a:lnTo>
                      <a:pt x="1068" y="5"/>
                    </a:lnTo>
                    <a:lnTo>
                      <a:pt x="1051" y="5"/>
                    </a:lnTo>
                    <a:lnTo>
                      <a:pt x="1051" y="0"/>
                    </a:lnTo>
                    <a:close/>
                    <a:moveTo>
                      <a:pt x="1080" y="0"/>
                    </a:moveTo>
                    <a:lnTo>
                      <a:pt x="1097" y="0"/>
                    </a:lnTo>
                    <a:lnTo>
                      <a:pt x="1097" y="5"/>
                    </a:lnTo>
                    <a:lnTo>
                      <a:pt x="1080" y="5"/>
                    </a:lnTo>
                    <a:lnTo>
                      <a:pt x="1080" y="0"/>
                    </a:lnTo>
                    <a:close/>
                    <a:moveTo>
                      <a:pt x="1109" y="0"/>
                    </a:moveTo>
                    <a:lnTo>
                      <a:pt x="1126" y="0"/>
                    </a:lnTo>
                    <a:lnTo>
                      <a:pt x="1126" y="5"/>
                    </a:lnTo>
                    <a:lnTo>
                      <a:pt x="1109" y="5"/>
                    </a:lnTo>
                    <a:lnTo>
                      <a:pt x="1109" y="0"/>
                    </a:lnTo>
                    <a:close/>
                    <a:moveTo>
                      <a:pt x="1139" y="0"/>
                    </a:moveTo>
                    <a:lnTo>
                      <a:pt x="1155" y="0"/>
                    </a:lnTo>
                    <a:lnTo>
                      <a:pt x="1155" y="5"/>
                    </a:lnTo>
                    <a:lnTo>
                      <a:pt x="1139" y="5"/>
                    </a:lnTo>
                    <a:lnTo>
                      <a:pt x="1139" y="0"/>
                    </a:lnTo>
                    <a:close/>
                    <a:moveTo>
                      <a:pt x="1168" y="0"/>
                    </a:moveTo>
                    <a:lnTo>
                      <a:pt x="1185" y="0"/>
                    </a:lnTo>
                    <a:lnTo>
                      <a:pt x="1185" y="5"/>
                    </a:lnTo>
                    <a:lnTo>
                      <a:pt x="1168" y="5"/>
                    </a:lnTo>
                    <a:lnTo>
                      <a:pt x="1168" y="0"/>
                    </a:lnTo>
                    <a:close/>
                    <a:moveTo>
                      <a:pt x="1197" y="0"/>
                    </a:moveTo>
                    <a:lnTo>
                      <a:pt x="1214" y="0"/>
                    </a:lnTo>
                    <a:lnTo>
                      <a:pt x="1214" y="5"/>
                    </a:lnTo>
                    <a:lnTo>
                      <a:pt x="1197" y="5"/>
                    </a:lnTo>
                    <a:lnTo>
                      <a:pt x="1197" y="0"/>
                    </a:lnTo>
                    <a:close/>
                    <a:moveTo>
                      <a:pt x="1226" y="0"/>
                    </a:moveTo>
                    <a:lnTo>
                      <a:pt x="1243" y="0"/>
                    </a:lnTo>
                    <a:lnTo>
                      <a:pt x="1243" y="5"/>
                    </a:lnTo>
                    <a:lnTo>
                      <a:pt x="1226" y="5"/>
                    </a:lnTo>
                    <a:lnTo>
                      <a:pt x="1226" y="0"/>
                    </a:lnTo>
                    <a:close/>
                    <a:moveTo>
                      <a:pt x="1256" y="0"/>
                    </a:moveTo>
                    <a:lnTo>
                      <a:pt x="1272" y="0"/>
                    </a:lnTo>
                    <a:lnTo>
                      <a:pt x="1272" y="5"/>
                    </a:lnTo>
                    <a:lnTo>
                      <a:pt x="1256" y="5"/>
                    </a:lnTo>
                    <a:lnTo>
                      <a:pt x="1256" y="0"/>
                    </a:lnTo>
                    <a:close/>
                    <a:moveTo>
                      <a:pt x="1285" y="0"/>
                    </a:moveTo>
                    <a:lnTo>
                      <a:pt x="1301" y="0"/>
                    </a:lnTo>
                    <a:lnTo>
                      <a:pt x="1301" y="5"/>
                    </a:lnTo>
                    <a:lnTo>
                      <a:pt x="1285" y="5"/>
                    </a:lnTo>
                    <a:lnTo>
                      <a:pt x="1285" y="0"/>
                    </a:lnTo>
                    <a:close/>
                    <a:moveTo>
                      <a:pt x="1314" y="0"/>
                    </a:moveTo>
                    <a:lnTo>
                      <a:pt x="1331" y="0"/>
                    </a:lnTo>
                    <a:lnTo>
                      <a:pt x="1331" y="5"/>
                    </a:lnTo>
                    <a:lnTo>
                      <a:pt x="1314" y="5"/>
                    </a:lnTo>
                    <a:lnTo>
                      <a:pt x="1314" y="0"/>
                    </a:lnTo>
                    <a:close/>
                    <a:moveTo>
                      <a:pt x="1343" y="0"/>
                    </a:moveTo>
                    <a:lnTo>
                      <a:pt x="1360" y="0"/>
                    </a:lnTo>
                    <a:lnTo>
                      <a:pt x="1360" y="5"/>
                    </a:lnTo>
                    <a:lnTo>
                      <a:pt x="1343" y="5"/>
                    </a:lnTo>
                    <a:lnTo>
                      <a:pt x="1343" y="0"/>
                    </a:lnTo>
                    <a:close/>
                    <a:moveTo>
                      <a:pt x="1372" y="0"/>
                    </a:moveTo>
                    <a:lnTo>
                      <a:pt x="1389" y="0"/>
                    </a:lnTo>
                    <a:lnTo>
                      <a:pt x="1389" y="5"/>
                    </a:lnTo>
                    <a:lnTo>
                      <a:pt x="1372" y="5"/>
                    </a:lnTo>
                    <a:lnTo>
                      <a:pt x="1372" y="0"/>
                    </a:lnTo>
                    <a:close/>
                    <a:moveTo>
                      <a:pt x="1402" y="0"/>
                    </a:moveTo>
                    <a:lnTo>
                      <a:pt x="1418" y="0"/>
                    </a:lnTo>
                    <a:lnTo>
                      <a:pt x="1418" y="5"/>
                    </a:lnTo>
                    <a:lnTo>
                      <a:pt x="1402" y="5"/>
                    </a:lnTo>
                    <a:lnTo>
                      <a:pt x="1402" y="0"/>
                    </a:lnTo>
                    <a:close/>
                    <a:moveTo>
                      <a:pt x="1431" y="0"/>
                    </a:moveTo>
                    <a:lnTo>
                      <a:pt x="1447" y="0"/>
                    </a:lnTo>
                    <a:lnTo>
                      <a:pt x="1447" y="5"/>
                    </a:lnTo>
                    <a:lnTo>
                      <a:pt x="1431" y="5"/>
                    </a:lnTo>
                    <a:lnTo>
                      <a:pt x="1431" y="0"/>
                    </a:lnTo>
                    <a:close/>
                    <a:moveTo>
                      <a:pt x="1460" y="0"/>
                    </a:moveTo>
                    <a:lnTo>
                      <a:pt x="1477" y="0"/>
                    </a:lnTo>
                    <a:lnTo>
                      <a:pt x="1477" y="5"/>
                    </a:lnTo>
                    <a:lnTo>
                      <a:pt x="1460" y="5"/>
                    </a:lnTo>
                    <a:lnTo>
                      <a:pt x="1460" y="0"/>
                    </a:lnTo>
                    <a:close/>
                    <a:moveTo>
                      <a:pt x="1489" y="0"/>
                    </a:moveTo>
                    <a:lnTo>
                      <a:pt x="1506" y="0"/>
                    </a:lnTo>
                    <a:lnTo>
                      <a:pt x="1506" y="5"/>
                    </a:lnTo>
                    <a:lnTo>
                      <a:pt x="1489" y="5"/>
                    </a:lnTo>
                    <a:lnTo>
                      <a:pt x="1489" y="0"/>
                    </a:lnTo>
                    <a:close/>
                    <a:moveTo>
                      <a:pt x="1518" y="0"/>
                    </a:moveTo>
                    <a:lnTo>
                      <a:pt x="1535" y="0"/>
                    </a:lnTo>
                    <a:lnTo>
                      <a:pt x="1535" y="5"/>
                    </a:lnTo>
                    <a:lnTo>
                      <a:pt x="1518" y="5"/>
                    </a:lnTo>
                    <a:lnTo>
                      <a:pt x="1518" y="0"/>
                    </a:lnTo>
                    <a:close/>
                    <a:moveTo>
                      <a:pt x="1548" y="0"/>
                    </a:moveTo>
                    <a:lnTo>
                      <a:pt x="1564" y="0"/>
                    </a:lnTo>
                    <a:lnTo>
                      <a:pt x="1564" y="5"/>
                    </a:lnTo>
                    <a:lnTo>
                      <a:pt x="1548" y="5"/>
                    </a:lnTo>
                    <a:lnTo>
                      <a:pt x="1548" y="0"/>
                    </a:lnTo>
                    <a:close/>
                    <a:moveTo>
                      <a:pt x="1577" y="0"/>
                    </a:moveTo>
                    <a:lnTo>
                      <a:pt x="1593" y="0"/>
                    </a:lnTo>
                    <a:lnTo>
                      <a:pt x="1593" y="5"/>
                    </a:lnTo>
                    <a:lnTo>
                      <a:pt x="1577" y="5"/>
                    </a:lnTo>
                    <a:lnTo>
                      <a:pt x="1577" y="0"/>
                    </a:lnTo>
                    <a:close/>
                    <a:moveTo>
                      <a:pt x="1606" y="0"/>
                    </a:moveTo>
                    <a:lnTo>
                      <a:pt x="1623" y="0"/>
                    </a:lnTo>
                    <a:lnTo>
                      <a:pt x="1623" y="5"/>
                    </a:lnTo>
                    <a:lnTo>
                      <a:pt x="1606" y="5"/>
                    </a:lnTo>
                    <a:lnTo>
                      <a:pt x="1606" y="0"/>
                    </a:lnTo>
                    <a:close/>
                    <a:moveTo>
                      <a:pt x="1635" y="0"/>
                    </a:moveTo>
                    <a:lnTo>
                      <a:pt x="1652" y="0"/>
                    </a:lnTo>
                    <a:lnTo>
                      <a:pt x="1652" y="5"/>
                    </a:lnTo>
                    <a:lnTo>
                      <a:pt x="1635" y="5"/>
                    </a:lnTo>
                    <a:lnTo>
                      <a:pt x="1635" y="0"/>
                    </a:lnTo>
                    <a:close/>
                    <a:moveTo>
                      <a:pt x="1664" y="0"/>
                    </a:moveTo>
                    <a:lnTo>
                      <a:pt x="1681" y="0"/>
                    </a:lnTo>
                    <a:lnTo>
                      <a:pt x="1681" y="5"/>
                    </a:lnTo>
                    <a:lnTo>
                      <a:pt x="1664" y="5"/>
                    </a:lnTo>
                    <a:lnTo>
                      <a:pt x="1664" y="0"/>
                    </a:lnTo>
                    <a:close/>
                    <a:moveTo>
                      <a:pt x="1694" y="0"/>
                    </a:moveTo>
                    <a:lnTo>
                      <a:pt x="1710" y="0"/>
                    </a:lnTo>
                    <a:lnTo>
                      <a:pt x="1710" y="5"/>
                    </a:lnTo>
                    <a:lnTo>
                      <a:pt x="1694" y="5"/>
                    </a:lnTo>
                    <a:lnTo>
                      <a:pt x="1694" y="0"/>
                    </a:lnTo>
                    <a:close/>
                    <a:moveTo>
                      <a:pt x="1723" y="0"/>
                    </a:moveTo>
                    <a:lnTo>
                      <a:pt x="1740" y="0"/>
                    </a:lnTo>
                    <a:lnTo>
                      <a:pt x="1740" y="5"/>
                    </a:lnTo>
                    <a:lnTo>
                      <a:pt x="1723" y="5"/>
                    </a:lnTo>
                    <a:lnTo>
                      <a:pt x="1723" y="0"/>
                    </a:lnTo>
                    <a:close/>
                    <a:moveTo>
                      <a:pt x="1752" y="0"/>
                    </a:moveTo>
                    <a:lnTo>
                      <a:pt x="1769" y="0"/>
                    </a:lnTo>
                    <a:lnTo>
                      <a:pt x="1769" y="5"/>
                    </a:lnTo>
                    <a:lnTo>
                      <a:pt x="1752" y="5"/>
                    </a:lnTo>
                    <a:lnTo>
                      <a:pt x="1752" y="0"/>
                    </a:lnTo>
                    <a:close/>
                    <a:moveTo>
                      <a:pt x="1781" y="0"/>
                    </a:moveTo>
                    <a:lnTo>
                      <a:pt x="1798" y="0"/>
                    </a:lnTo>
                    <a:lnTo>
                      <a:pt x="1798" y="5"/>
                    </a:lnTo>
                    <a:lnTo>
                      <a:pt x="1781" y="5"/>
                    </a:lnTo>
                    <a:lnTo>
                      <a:pt x="1781" y="0"/>
                    </a:lnTo>
                    <a:close/>
                    <a:moveTo>
                      <a:pt x="1810" y="0"/>
                    </a:moveTo>
                    <a:lnTo>
                      <a:pt x="1827" y="0"/>
                    </a:lnTo>
                    <a:lnTo>
                      <a:pt x="1827" y="5"/>
                    </a:lnTo>
                    <a:lnTo>
                      <a:pt x="1810" y="5"/>
                    </a:lnTo>
                    <a:lnTo>
                      <a:pt x="1810" y="0"/>
                    </a:lnTo>
                    <a:close/>
                    <a:moveTo>
                      <a:pt x="1840" y="0"/>
                    </a:moveTo>
                    <a:lnTo>
                      <a:pt x="1856" y="0"/>
                    </a:lnTo>
                    <a:lnTo>
                      <a:pt x="1856" y="5"/>
                    </a:lnTo>
                    <a:lnTo>
                      <a:pt x="1840" y="5"/>
                    </a:lnTo>
                    <a:lnTo>
                      <a:pt x="1840" y="0"/>
                    </a:lnTo>
                    <a:close/>
                    <a:moveTo>
                      <a:pt x="1869" y="0"/>
                    </a:moveTo>
                    <a:lnTo>
                      <a:pt x="1886" y="0"/>
                    </a:lnTo>
                    <a:lnTo>
                      <a:pt x="1886" y="5"/>
                    </a:lnTo>
                    <a:lnTo>
                      <a:pt x="1869" y="5"/>
                    </a:lnTo>
                    <a:lnTo>
                      <a:pt x="1869" y="0"/>
                    </a:lnTo>
                    <a:close/>
                    <a:moveTo>
                      <a:pt x="1898" y="0"/>
                    </a:moveTo>
                    <a:lnTo>
                      <a:pt x="1915" y="0"/>
                    </a:lnTo>
                    <a:lnTo>
                      <a:pt x="1915" y="5"/>
                    </a:lnTo>
                    <a:lnTo>
                      <a:pt x="1898" y="5"/>
                    </a:lnTo>
                    <a:lnTo>
                      <a:pt x="1898" y="0"/>
                    </a:lnTo>
                    <a:close/>
                    <a:moveTo>
                      <a:pt x="1927" y="0"/>
                    </a:moveTo>
                    <a:lnTo>
                      <a:pt x="1944" y="0"/>
                    </a:lnTo>
                    <a:lnTo>
                      <a:pt x="1944" y="5"/>
                    </a:lnTo>
                    <a:lnTo>
                      <a:pt x="1927" y="5"/>
                    </a:lnTo>
                    <a:lnTo>
                      <a:pt x="1927" y="0"/>
                    </a:lnTo>
                    <a:close/>
                    <a:moveTo>
                      <a:pt x="1956" y="0"/>
                    </a:moveTo>
                    <a:lnTo>
                      <a:pt x="1973" y="0"/>
                    </a:lnTo>
                    <a:lnTo>
                      <a:pt x="1973" y="5"/>
                    </a:lnTo>
                    <a:lnTo>
                      <a:pt x="1956" y="5"/>
                    </a:lnTo>
                    <a:lnTo>
                      <a:pt x="1956" y="0"/>
                    </a:lnTo>
                    <a:close/>
                    <a:moveTo>
                      <a:pt x="1986" y="0"/>
                    </a:moveTo>
                    <a:lnTo>
                      <a:pt x="2002" y="0"/>
                    </a:lnTo>
                    <a:lnTo>
                      <a:pt x="2002" y="5"/>
                    </a:lnTo>
                    <a:lnTo>
                      <a:pt x="1986" y="5"/>
                    </a:lnTo>
                    <a:lnTo>
                      <a:pt x="1986" y="0"/>
                    </a:lnTo>
                    <a:close/>
                    <a:moveTo>
                      <a:pt x="2015" y="0"/>
                    </a:moveTo>
                    <a:lnTo>
                      <a:pt x="2032" y="0"/>
                    </a:lnTo>
                    <a:lnTo>
                      <a:pt x="2032" y="5"/>
                    </a:lnTo>
                    <a:lnTo>
                      <a:pt x="2015" y="5"/>
                    </a:lnTo>
                    <a:lnTo>
                      <a:pt x="2015" y="0"/>
                    </a:lnTo>
                    <a:close/>
                    <a:moveTo>
                      <a:pt x="2044" y="0"/>
                    </a:moveTo>
                    <a:lnTo>
                      <a:pt x="2061" y="0"/>
                    </a:lnTo>
                    <a:lnTo>
                      <a:pt x="2061" y="5"/>
                    </a:lnTo>
                    <a:lnTo>
                      <a:pt x="2044" y="5"/>
                    </a:lnTo>
                    <a:lnTo>
                      <a:pt x="2044" y="0"/>
                    </a:lnTo>
                    <a:close/>
                    <a:moveTo>
                      <a:pt x="2073" y="0"/>
                    </a:moveTo>
                    <a:lnTo>
                      <a:pt x="2090" y="0"/>
                    </a:lnTo>
                    <a:lnTo>
                      <a:pt x="2090" y="5"/>
                    </a:lnTo>
                    <a:lnTo>
                      <a:pt x="2073" y="5"/>
                    </a:lnTo>
                    <a:lnTo>
                      <a:pt x="2073" y="0"/>
                    </a:lnTo>
                    <a:close/>
                    <a:moveTo>
                      <a:pt x="2103" y="0"/>
                    </a:moveTo>
                    <a:lnTo>
                      <a:pt x="2119" y="0"/>
                    </a:lnTo>
                    <a:lnTo>
                      <a:pt x="2119" y="5"/>
                    </a:lnTo>
                    <a:lnTo>
                      <a:pt x="2103" y="5"/>
                    </a:lnTo>
                    <a:lnTo>
                      <a:pt x="2103" y="0"/>
                    </a:lnTo>
                    <a:close/>
                    <a:moveTo>
                      <a:pt x="2132" y="0"/>
                    </a:moveTo>
                    <a:lnTo>
                      <a:pt x="2148" y="0"/>
                    </a:lnTo>
                    <a:lnTo>
                      <a:pt x="2148" y="5"/>
                    </a:lnTo>
                    <a:lnTo>
                      <a:pt x="2132" y="5"/>
                    </a:lnTo>
                    <a:lnTo>
                      <a:pt x="2132" y="0"/>
                    </a:lnTo>
                    <a:close/>
                    <a:moveTo>
                      <a:pt x="2161" y="0"/>
                    </a:moveTo>
                    <a:lnTo>
                      <a:pt x="2178" y="0"/>
                    </a:lnTo>
                    <a:lnTo>
                      <a:pt x="2178" y="5"/>
                    </a:lnTo>
                    <a:lnTo>
                      <a:pt x="2161" y="5"/>
                    </a:lnTo>
                    <a:lnTo>
                      <a:pt x="2161" y="0"/>
                    </a:lnTo>
                    <a:close/>
                    <a:moveTo>
                      <a:pt x="2190" y="0"/>
                    </a:moveTo>
                    <a:lnTo>
                      <a:pt x="2207" y="0"/>
                    </a:lnTo>
                    <a:lnTo>
                      <a:pt x="2207" y="5"/>
                    </a:lnTo>
                    <a:lnTo>
                      <a:pt x="2190" y="5"/>
                    </a:lnTo>
                    <a:lnTo>
                      <a:pt x="2190" y="0"/>
                    </a:lnTo>
                    <a:close/>
                    <a:moveTo>
                      <a:pt x="2219" y="0"/>
                    </a:moveTo>
                    <a:lnTo>
                      <a:pt x="2236" y="0"/>
                    </a:lnTo>
                    <a:lnTo>
                      <a:pt x="2236" y="5"/>
                    </a:lnTo>
                    <a:lnTo>
                      <a:pt x="2219" y="5"/>
                    </a:lnTo>
                    <a:lnTo>
                      <a:pt x="2219" y="0"/>
                    </a:lnTo>
                    <a:close/>
                    <a:moveTo>
                      <a:pt x="2249" y="0"/>
                    </a:moveTo>
                    <a:lnTo>
                      <a:pt x="2265" y="0"/>
                    </a:lnTo>
                    <a:lnTo>
                      <a:pt x="2265" y="5"/>
                    </a:lnTo>
                    <a:lnTo>
                      <a:pt x="2249" y="5"/>
                    </a:lnTo>
                    <a:lnTo>
                      <a:pt x="2249" y="0"/>
                    </a:lnTo>
                    <a:close/>
                    <a:moveTo>
                      <a:pt x="2278" y="0"/>
                    </a:moveTo>
                    <a:lnTo>
                      <a:pt x="2294" y="0"/>
                    </a:lnTo>
                    <a:lnTo>
                      <a:pt x="2294" y="5"/>
                    </a:lnTo>
                    <a:lnTo>
                      <a:pt x="2278" y="5"/>
                    </a:lnTo>
                    <a:lnTo>
                      <a:pt x="2278" y="0"/>
                    </a:lnTo>
                    <a:close/>
                    <a:moveTo>
                      <a:pt x="2307" y="0"/>
                    </a:moveTo>
                    <a:lnTo>
                      <a:pt x="2324" y="0"/>
                    </a:lnTo>
                    <a:lnTo>
                      <a:pt x="2324" y="5"/>
                    </a:lnTo>
                    <a:lnTo>
                      <a:pt x="2307" y="5"/>
                    </a:lnTo>
                    <a:lnTo>
                      <a:pt x="2307" y="0"/>
                    </a:lnTo>
                    <a:close/>
                    <a:moveTo>
                      <a:pt x="2336" y="0"/>
                    </a:moveTo>
                    <a:lnTo>
                      <a:pt x="2353" y="0"/>
                    </a:lnTo>
                    <a:lnTo>
                      <a:pt x="2353" y="5"/>
                    </a:lnTo>
                    <a:lnTo>
                      <a:pt x="2336" y="5"/>
                    </a:lnTo>
                    <a:lnTo>
                      <a:pt x="2336" y="0"/>
                    </a:lnTo>
                    <a:close/>
                    <a:moveTo>
                      <a:pt x="2365" y="0"/>
                    </a:moveTo>
                    <a:lnTo>
                      <a:pt x="2382" y="0"/>
                    </a:lnTo>
                    <a:lnTo>
                      <a:pt x="2382" y="5"/>
                    </a:lnTo>
                    <a:lnTo>
                      <a:pt x="2365" y="5"/>
                    </a:lnTo>
                    <a:lnTo>
                      <a:pt x="2365" y="0"/>
                    </a:lnTo>
                    <a:close/>
                    <a:moveTo>
                      <a:pt x="2395" y="0"/>
                    </a:moveTo>
                    <a:lnTo>
                      <a:pt x="2411" y="0"/>
                    </a:lnTo>
                    <a:lnTo>
                      <a:pt x="2411" y="5"/>
                    </a:lnTo>
                    <a:lnTo>
                      <a:pt x="2395" y="5"/>
                    </a:lnTo>
                    <a:lnTo>
                      <a:pt x="2395" y="0"/>
                    </a:lnTo>
                    <a:close/>
                    <a:moveTo>
                      <a:pt x="2424" y="0"/>
                    </a:moveTo>
                    <a:lnTo>
                      <a:pt x="2440" y="0"/>
                    </a:lnTo>
                    <a:lnTo>
                      <a:pt x="2440" y="5"/>
                    </a:lnTo>
                    <a:lnTo>
                      <a:pt x="2424" y="5"/>
                    </a:lnTo>
                    <a:lnTo>
                      <a:pt x="2424" y="0"/>
                    </a:lnTo>
                    <a:close/>
                    <a:moveTo>
                      <a:pt x="2453" y="0"/>
                    </a:moveTo>
                    <a:lnTo>
                      <a:pt x="2470" y="0"/>
                    </a:lnTo>
                    <a:lnTo>
                      <a:pt x="2470" y="5"/>
                    </a:lnTo>
                    <a:lnTo>
                      <a:pt x="2453" y="5"/>
                    </a:lnTo>
                    <a:lnTo>
                      <a:pt x="2453" y="0"/>
                    </a:lnTo>
                    <a:close/>
                    <a:moveTo>
                      <a:pt x="2482" y="0"/>
                    </a:moveTo>
                    <a:lnTo>
                      <a:pt x="2499" y="0"/>
                    </a:lnTo>
                    <a:lnTo>
                      <a:pt x="2499" y="5"/>
                    </a:lnTo>
                    <a:lnTo>
                      <a:pt x="2482" y="5"/>
                    </a:lnTo>
                    <a:lnTo>
                      <a:pt x="2482" y="0"/>
                    </a:lnTo>
                    <a:close/>
                    <a:moveTo>
                      <a:pt x="2511" y="0"/>
                    </a:moveTo>
                    <a:lnTo>
                      <a:pt x="2528" y="0"/>
                    </a:lnTo>
                    <a:lnTo>
                      <a:pt x="2528" y="5"/>
                    </a:lnTo>
                    <a:lnTo>
                      <a:pt x="2511" y="5"/>
                    </a:lnTo>
                    <a:lnTo>
                      <a:pt x="2511" y="0"/>
                    </a:lnTo>
                    <a:close/>
                    <a:moveTo>
                      <a:pt x="2541" y="0"/>
                    </a:moveTo>
                    <a:lnTo>
                      <a:pt x="2557" y="0"/>
                    </a:lnTo>
                    <a:lnTo>
                      <a:pt x="2557" y="5"/>
                    </a:lnTo>
                    <a:lnTo>
                      <a:pt x="2541" y="5"/>
                    </a:lnTo>
                    <a:lnTo>
                      <a:pt x="2541" y="0"/>
                    </a:lnTo>
                    <a:close/>
                    <a:moveTo>
                      <a:pt x="2570" y="0"/>
                    </a:moveTo>
                    <a:lnTo>
                      <a:pt x="2587" y="0"/>
                    </a:lnTo>
                    <a:lnTo>
                      <a:pt x="2587" y="5"/>
                    </a:lnTo>
                    <a:lnTo>
                      <a:pt x="2570" y="5"/>
                    </a:lnTo>
                    <a:lnTo>
                      <a:pt x="2570" y="0"/>
                    </a:lnTo>
                    <a:close/>
                    <a:moveTo>
                      <a:pt x="2599" y="0"/>
                    </a:moveTo>
                    <a:lnTo>
                      <a:pt x="2616" y="0"/>
                    </a:lnTo>
                    <a:lnTo>
                      <a:pt x="2616" y="5"/>
                    </a:lnTo>
                    <a:lnTo>
                      <a:pt x="2599" y="5"/>
                    </a:lnTo>
                    <a:lnTo>
                      <a:pt x="2599" y="0"/>
                    </a:lnTo>
                    <a:close/>
                    <a:moveTo>
                      <a:pt x="2628" y="0"/>
                    </a:moveTo>
                    <a:lnTo>
                      <a:pt x="2645" y="0"/>
                    </a:lnTo>
                    <a:lnTo>
                      <a:pt x="2645" y="5"/>
                    </a:lnTo>
                    <a:lnTo>
                      <a:pt x="2628" y="5"/>
                    </a:lnTo>
                    <a:lnTo>
                      <a:pt x="2628" y="0"/>
                    </a:lnTo>
                    <a:close/>
                    <a:moveTo>
                      <a:pt x="2657" y="0"/>
                    </a:moveTo>
                    <a:lnTo>
                      <a:pt x="2674" y="0"/>
                    </a:lnTo>
                    <a:lnTo>
                      <a:pt x="2674" y="5"/>
                    </a:lnTo>
                    <a:lnTo>
                      <a:pt x="2657" y="5"/>
                    </a:lnTo>
                    <a:lnTo>
                      <a:pt x="2657" y="0"/>
                    </a:lnTo>
                    <a:close/>
                    <a:moveTo>
                      <a:pt x="2687" y="0"/>
                    </a:moveTo>
                    <a:lnTo>
                      <a:pt x="2703" y="0"/>
                    </a:lnTo>
                    <a:lnTo>
                      <a:pt x="2703" y="5"/>
                    </a:lnTo>
                    <a:lnTo>
                      <a:pt x="2687" y="5"/>
                    </a:lnTo>
                    <a:lnTo>
                      <a:pt x="2687" y="0"/>
                    </a:lnTo>
                    <a:close/>
                    <a:moveTo>
                      <a:pt x="2716" y="0"/>
                    </a:moveTo>
                    <a:lnTo>
                      <a:pt x="2733" y="0"/>
                    </a:lnTo>
                    <a:lnTo>
                      <a:pt x="2733" y="5"/>
                    </a:lnTo>
                    <a:lnTo>
                      <a:pt x="2716" y="5"/>
                    </a:lnTo>
                    <a:lnTo>
                      <a:pt x="2716" y="0"/>
                    </a:lnTo>
                    <a:close/>
                    <a:moveTo>
                      <a:pt x="2745" y="0"/>
                    </a:moveTo>
                    <a:lnTo>
                      <a:pt x="2762" y="0"/>
                    </a:lnTo>
                    <a:lnTo>
                      <a:pt x="2762" y="5"/>
                    </a:lnTo>
                    <a:lnTo>
                      <a:pt x="2745" y="5"/>
                    </a:lnTo>
                    <a:lnTo>
                      <a:pt x="2745" y="0"/>
                    </a:lnTo>
                    <a:close/>
                    <a:moveTo>
                      <a:pt x="2774" y="0"/>
                    </a:moveTo>
                    <a:lnTo>
                      <a:pt x="2791" y="0"/>
                    </a:lnTo>
                    <a:lnTo>
                      <a:pt x="2791" y="5"/>
                    </a:lnTo>
                    <a:lnTo>
                      <a:pt x="2774" y="5"/>
                    </a:lnTo>
                    <a:lnTo>
                      <a:pt x="2774" y="0"/>
                    </a:lnTo>
                    <a:close/>
                    <a:moveTo>
                      <a:pt x="2803" y="0"/>
                    </a:moveTo>
                    <a:lnTo>
                      <a:pt x="2820" y="0"/>
                    </a:lnTo>
                    <a:lnTo>
                      <a:pt x="2820" y="5"/>
                    </a:lnTo>
                    <a:lnTo>
                      <a:pt x="2803" y="5"/>
                    </a:lnTo>
                    <a:lnTo>
                      <a:pt x="2803" y="0"/>
                    </a:lnTo>
                    <a:close/>
                    <a:moveTo>
                      <a:pt x="2833" y="0"/>
                    </a:moveTo>
                    <a:lnTo>
                      <a:pt x="2849" y="0"/>
                    </a:lnTo>
                    <a:lnTo>
                      <a:pt x="2849" y="5"/>
                    </a:lnTo>
                    <a:lnTo>
                      <a:pt x="2833" y="5"/>
                    </a:lnTo>
                    <a:lnTo>
                      <a:pt x="2833" y="0"/>
                    </a:lnTo>
                    <a:close/>
                    <a:moveTo>
                      <a:pt x="2862" y="0"/>
                    </a:moveTo>
                    <a:lnTo>
                      <a:pt x="2879" y="0"/>
                    </a:lnTo>
                    <a:lnTo>
                      <a:pt x="2879" y="5"/>
                    </a:lnTo>
                    <a:lnTo>
                      <a:pt x="2862" y="5"/>
                    </a:lnTo>
                    <a:lnTo>
                      <a:pt x="2862" y="0"/>
                    </a:lnTo>
                    <a:close/>
                    <a:moveTo>
                      <a:pt x="2891" y="0"/>
                    </a:moveTo>
                    <a:lnTo>
                      <a:pt x="2908" y="0"/>
                    </a:lnTo>
                    <a:lnTo>
                      <a:pt x="2908" y="5"/>
                    </a:lnTo>
                    <a:lnTo>
                      <a:pt x="2891" y="5"/>
                    </a:lnTo>
                    <a:lnTo>
                      <a:pt x="2891" y="0"/>
                    </a:lnTo>
                    <a:close/>
                    <a:moveTo>
                      <a:pt x="2920" y="0"/>
                    </a:moveTo>
                    <a:lnTo>
                      <a:pt x="2937" y="0"/>
                    </a:lnTo>
                    <a:lnTo>
                      <a:pt x="2937" y="5"/>
                    </a:lnTo>
                    <a:lnTo>
                      <a:pt x="2920" y="5"/>
                    </a:lnTo>
                    <a:lnTo>
                      <a:pt x="2920" y="0"/>
                    </a:lnTo>
                    <a:close/>
                    <a:moveTo>
                      <a:pt x="2950" y="0"/>
                    </a:moveTo>
                    <a:lnTo>
                      <a:pt x="2966" y="0"/>
                    </a:lnTo>
                    <a:lnTo>
                      <a:pt x="2966" y="5"/>
                    </a:lnTo>
                    <a:lnTo>
                      <a:pt x="2950" y="5"/>
                    </a:lnTo>
                    <a:lnTo>
                      <a:pt x="2950" y="0"/>
                    </a:lnTo>
                    <a:close/>
                    <a:moveTo>
                      <a:pt x="2979" y="0"/>
                    </a:moveTo>
                    <a:lnTo>
                      <a:pt x="2995" y="0"/>
                    </a:lnTo>
                    <a:lnTo>
                      <a:pt x="2995" y="5"/>
                    </a:lnTo>
                    <a:lnTo>
                      <a:pt x="2979" y="5"/>
                    </a:lnTo>
                    <a:lnTo>
                      <a:pt x="2979" y="0"/>
                    </a:lnTo>
                    <a:close/>
                    <a:moveTo>
                      <a:pt x="3008" y="0"/>
                    </a:moveTo>
                    <a:lnTo>
                      <a:pt x="3025" y="0"/>
                    </a:lnTo>
                    <a:lnTo>
                      <a:pt x="3025" y="5"/>
                    </a:lnTo>
                    <a:lnTo>
                      <a:pt x="3008" y="5"/>
                    </a:lnTo>
                    <a:lnTo>
                      <a:pt x="3008" y="0"/>
                    </a:lnTo>
                    <a:close/>
                    <a:moveTo>
                      <a:pt x="3037" y="0"/>
                    </a:moveTo>
                    <a:lnTo>
                      <a:pt x="3054" y="0"/>
                    </a:lnTo>
                    <a:lnTo>
                      <a:pt x="3054" y="5"/>
                    </a:lnTo>
                    <a:lnTo>
                      <a:pt x="3037" y="5"/>
                    </a:lnTo>
                    <a:lnTo>
                      <a:pt x="3037" y="0"/>
                    </a:lnTo>
                    <a:close/>
                    <a:moveTo>
                      <a:pt x="3066" y="0"/>
                    </a:moveTo>
                    <a:lnTo>
                      <a:pt x="3083" y="0"/>
                    </a:lnTo>
                    <a:lnTo>
                      <a:pt x="3083" y="5"/>
                    </a:lnTo>
                    <a:lnTo>
                      <a:pt x="3066" y="5"/>
                    </a:lnTo>
                    <a:lnTo>
                      <a:pt x="3066" y="0"/>
                    </a:lnTo>
                    <a:close/>
                    <a:moveTo>
                      <a:pt x="3096" y="0"/>
                    </a:moveTo>
                    <a:lnTo>
                      <a:pt x="3112" y="0"/>
                    </a:lnTo>
                    <a:lnTo>
                      <a:pt x="3112" y="5"/>
                    </a:lnTo>
                    <a:lnTo>
                      <a:pt x="3096" y="5"/>
                    </a:lnTo>
                    <a:lnTo>
                      <a:pt x="3096" y="0"/>
                    </a:lnTo>
                    <a:close/>
                    <a:moveTo>
                      <a:pt x="3125" y="0"/>
                    </a:moveTo>
                    <a:lnTo>
                      <a:pt x="3141" y="0"/>
                    </a:lnTo>
                    <a:lnTo>
                      <a:pt x="3141" y="5"/>
                    </a:lnTo>
                    <a:lnTo>
                      <a:pt x="3125" y="5"/>
                    </a:lnTo>
                    <a:lnTo>
                      <a:pt x="3125" y="0"/>
                    </a:lnTo>
                    <a:close/>
                    <a:moveTo>
                      <a:pt x="3154" y="0"/>
                    </a:moveTo>
                    <a:lnTo>
                      <a:pt x="3171" y="0"/>
                    </a:lnTo>
                    <a:lnTo>
                      <a:pt x="3171" y="5"/>
                    </a:lnTo>
                    <a:lnTo>
                      <a:pt x="3154" y="5"/>
                    </a:lnTo>
                    <a:lnTo>
                      <a:pt x="3154" y="0"/>
                    </a:lnTo>
                    <a:close/>
                    <a:moveTo>
                      <a:pt x="3183" y="0"/>
                    </a:moveTo>
                    <a:lnTo>
                      <a:pt x="3200" y="0"/>
                    </a:lnTo>
                    <a:lnTo>
                      <a:pt x="3200" y="5"/>
                    </a:lnTo>
                    <a:lnTo>
                      <a:pt x="3183" y="5"/>
                    </a:lnTo>
                    <a:lnTo>
                      <a:pt x="3183" y="0"/>
                    </a:lnTo>
                    <a:close/>
                    <a:moveTo>
                      <a:pt x="3212" y="0"/>
                    </a:moveTo>
                    <a:lnTo>
                      <a:pt x="3229" y="0"/>
                    </a:lnTo>
                    <a:lnTo>
                      <a:pt x="3229" y="5"/>
                    </a:lnTo>
                    <a:lnTo>
                      <a:pt x="3212" y="5"/>
                    </a:lnTo>
                    <a:lnTo>
                      <a:pt x="3212" y="0"/>
                    </a:lnTo>
                    <a:close/>
                    <a:moveTo>
                      <a:pt x="3242" y="0"/>
                    </a:moveTo>
                    <a:lnTo>
                      <a:pt x="3258" y="0"/>
                    </a:lnTo>
                    <a:lnTo>
                      <a:pt x="3258" y="5"/>
                    </a:lnTo>
                    <a:lnTo>
                      <a:pt x="3242" y="5"/>
                    </a:lnTo>
                    <a:lnTo>
                      <a:pt x="3242" y="0"/>
                    </a:lnTo>
                    <a:close/>
                    <a:moveTo>
                      <a:pt x="3271" y="0"/>
                    </a:moveTo>
                    <a:lnTo>
                      <a:pt x="3287" y="0"/>
                    </a:lnTo>
                    <a:lnTo>
                      <a:pt x="3287" y="5"/>
                    </a:lnTo>
                    <a:lnTo>
                      <a:pt x="3271" y="5"/>
                    </a:lnTo>
                    <a:lnTo>
                      <a:pt x="3271" y="0"/>
                    </a:lnTo>
                    <a:close/>
                    <a:moveTo>
                      <a:pt x="3300" y="0"/>
                    </a:moveTo>
                    <a:lnTo>
                      <a:pt x="3317" y="0"/>
                    </a:lnTo>
                    <a:lnTo>
                      <a:pt x="3317" y="5"/>
                    </a:lnTo>
                    <a:lnTo>
                      <a:pt x="3300" y="5"/>
                    </a:lnTo>
                    <a:lnTo>
                      <a:pt x="3300" y="0"/>
                    </a:lnTo>
                    <a:close/>
                    <a:moveTo>
                      <a:pt x="3329" y="0"/>
                    </a:moveTo>
                    <a:lnTo>
                      <a:pt x="3346" y="0"/>
                    </a:lnTo>
                    <a:lnTo>
                      <a:pt x="3346" y="5"/>
                    </a:lnTo>
                    <a:lnTo>
                      <a:pt x="3329" y="5"/>
                    </a:lnTo>
                    <a:lnTo>
                      <a:pt x="3329" y="0"/>
                    </a:lnTo>
                    <a:close/>
                    <a:moveTo>
                      <a:pt x="3358" y="0"/>
                    </a:moveTo>
                    <a:lnTo>
                      <a:pt x="3375" y="0"/>
                    </a:lnTo>
                    <a:lnTo>
                      <a:pt x="3375" y="5"/>
                    </a:lnTo>
                    <a:lnTo>
                      <a:pt x="3358" y="5"/>
                    </a:lnTo>
                    <a:lnTo>
                      <a:pt x="3358" y="0"/>
                    </a:lnTo>
                    <a:close/>
                    <a:moveTo>
                      <a:pt x="3388" y="0"/>
                    </a:moveTo>
                    <a:lnTo>
                      <a:pt x="3404" y="0"/>
                    </a:lnTo>
                    <a:lnTo>
                      <a:pt x="3404" y="5"/>
                    </a:lnTo>
                    <a:lnTo>
                      <a:pt x="3388" y="5"/>
                    </a:lnTo>
                    <a:lnTo>
                      <a:pt x="3388" y="0"/>
                    </a:lnTo>
                    <a:close/>
                    <a:moveTo>
                      <a:pt x="3417" y="0"/>
                    </a:moveTo>
                    <a:lnTo>
                      <a:pt x="3434" y="0"/>
                    </a:lnTo>
                    <a:lnTo>
                      <a:pt x="3434" y="5"/>
                    </a:lnTo>
                    <a:lnTo>
                      <a:pt x="3417" y="5"/>
                    </a:lnTo>
                    <a:lnTo>
                      <a:pt x="3417" y="0"/>
                    </a:lnTo>
                    <a:close/>
                    <a:moveTo>
                      <a:pt x="3446" y="0"/>
                    </a:moveTo>
                    <a:lnTo>
                      <a:pt x="3463" y="0"/>
                    </a:lnTo>
                    <a:lnTo>
                      <a:pt x="3463" y="5"/>
                    </a:lnTo>
                    <a:lnTo>
                      <a:pt x="3446" y="5"/>
                    </a:lnTo>
                    <a:lnTo>
                      <a:pt x="3446" y="0"/>
                    </a:lnTo>
                    <a:close/>
                    <a:moveTo>
                      <a:pt x="3475" y="0"/>
                    </a:moveTo>
                    <a:lnTo>
                      <a:pt x="3492" y="0"/>
                    </a:lnTo>
                    <a:lnTo>
                      <a:pt x="3492" y="5"/>
                    </a:lnTo>
                    <a:lnTo>
                      <a:pt x="3475" y="5"/>
                    </a:lnTo>
                    <a:lnTo>
                      <a:pt x="3475" y="0"/>
                    </a:lnTo>
                    <a:close/>
                    <a:moveTo>
                      <a:pt x="3504" y="0"/>
                    </a:moveTo>
                    <a:lnTo>
                      <a:pt x="3521" y="0"/>
                    </a:lnTo>
                    <a:lnTo>
                      <a:pt x="3521" y="5"/>
                    </a:lnTo>
                    <a:lnTo>
                      <a:pt x="3504" y="5"/>
                    </a:lnTo>
                    <a:lnTo>
                      <a:pt x="3504" y="0"/>
                    </a:lnTo>
                    <a:close/>
                    <a:moveTo>
                      <a:pt x="3534" y="0"/>
                    </a:moveTo>
                    <a:lnTo>
                      <a:pt x="3550" y="0"/>
                    </a:lnTo>
                    <a:lnTo>
                      <a:pt x="3550" y="5"/>
                    </a:lnTo>
                    <a:lnTo>
                      <a:pt x="3534" y="5"/>
                    </a:lnTo>
                    <a:lnTo>
                      <a:pt x="3534" y="0"/>
                    </a:lnTo>
                    <a:close/>
                    <a:moveTo>
                      <a:pt x="3563" y="0"/>
                    </a:moveTo>
                    <a:lnTo>
                      <a:pt x="3580" y="0"/>
                    </a:lnTo>
                    <a:lnTo>
                      <a:pt x="3580" y="5"/>
                    </a:lnTo>
                    <a:lnTo>
                      <a:pt x="3563" y="5"/>
                    </a:lnTo>
                    <a:lnTo>
                      <a:pt x="3563" y="0"/>
                    </a:lnTo>
                    <a:close/>
                    <a:moveTo>
                      <a:pt x="3592" y="0"/>
                    </a:moveTo>
                    <a:lnTo>
                      <a:pt x="3609" y="0"/>
                    </a:lnTo>
                    <a:lnTo>
                      <a:pt x="3609" y="5"/>
                    </a:lnTo>
                    <a:lnTo>
                      <a:pt x="3592" y="5"/>
                    </a:lnTo>
                    <a:lnTo>
                      <a:pt x="3592" y="0"/>
                    </a:lnTo>
                    <a:close/>
                    <a:moveTo>
                      <a:pt x="3621" y="0"/>
                    </a:moveTo>
                    <a:lnTo>
                      <a:pt x="3638" y="0"/>
                    </a:lnTo>
                    <a:lnTo>
                      <a:pt x="3638" y="5"/>
                    </a:lnTo>
                    <a:lnTo>
                      <a:pt x="3621" y="5"/>
                    </a:lnTo>
                    <a:lnTo>
                      <a:pt x="3621" y="0"/>
                    </a:lnTo>
                    <a:close/>
                    <a:moveTo>
                      <a:pt x="3650" y="0"/>
                    </a:moveTo>
                    <a:lnTo>
                      <a:pt x="3667" y="0"/>
                    </a:lnTo>
                    <a:lnTo>
                      <a:pt x="3667" y="5"/>
                    </a:lnTo>
                    <a:lnTo>
                      <a:pt x="3650" y="5"/>
                    </a:lnTo>
                    <a:lnTo>
                      <a:pt x="3650" y="0"/>
                    </a:lnTo>
                    <a:close/>
                    <a:moveTo>
                      <a:pt x="3680" y="0"/>
                    </a:moveTo>
                    <a:lnTo>
                      <a:pt x="3696" y="0"/>
                    </a:lnTo>
                    <a:lnTo>
                      <a:pt x="3696" y="5"/>
                    </a:lnTo>
                    <a:lnTo>
                      <a:pt x="3680" y="5"/>
                    </a:lnTo>
                    <a:lnTo>
                      <a:pt x="3680" y="0"/>
                    </a:lnTo>
                    <a:close/>
                    <a:moveTo>
                      <a:pt x="3709" y="0"/>
                    </a:moveTo>
                    <a:lnTo>
                      <a:pt x="3726" y="0"/>
                    </a:lnTo>
                    <a:lnTo>
                      <a:pt x="3726" y="5"/>
                    </a:lnTo>
                    <a:lnTo>
                      <a:pt x="3709" y="5"/>
                    </a:lnTo>
                    <a:lnTo>
                      <a:pt x="3709" y="0"/>
                    </a:lnTo>
                    <a:close/>
                    <a:moveTo>
                      <a:pt x="3738" y="0"/>
                    </a:moveTo>
                    <a:lnTo>
                      <a:pt x="3755" y="0"/>
                    </a:lnTo>
                    <a:lnTo>
                      <a:pt x="3755" y="5"/>
                    </a:lnTo>
                    <a:lnTo>
                      <a:pt x="3738" y="5"/>
                    </a:lnTo>
                    <a:lnTo>
                      <a:pt x="3738" y="0"/>
                    </a:lnTo>
                    <a:close/>
                    <a:moveTo>
                      <a:pt x="3767" y="0"/>
                    </a:moveTo>
                    <a:lnTo>
                      <a:pt x="3784" y="0"/>
                    </a:lnTo>
                    <a:lnTo>
                      <a:pt x="3784" y="5"/>
                    </a:lnTo>
                    <a:lnTo>
                      <a:pt x="3767" y="5"/>
                    </a:lnTo>
                    <a:lnTo>
                      <a:pt x="3767" y="0"/>
                    </a:lnTo>
                    <a:close/>
                    <a:moveTo>
                      <a:pt x="3797" y="0"/>
                    </a:moveTo>
                    <a:lnTo>
                      <a:pt x="3813" y="0"/>
                    </a:lnTo>
                    <a:lnTo>
                      <a:pt x="3813" y="5"/>
                    </a:lnTo>
                    <a:lnTo>
                      <a:pt x="3797" y="5"/>
                    </a:lnTo>
                    <a:lnTo>
                      <a:pt x="3797" y="0"/>
                    </a:lnTo>
                    <a:close/>
                    <a:moveTo>
                      <a:pt x="3826" y="0"/>
                    </a:moveTo>
                    <a:lnTo>
                      <a:pt x="3842" y="0"/>
                    </a:lnTo>
                    <a:lnTo>
                      <a:pt x="3842" y="5"/>
                    </a:lnTo>
                    <a:lnTo>
                      <a:pt x="3826" y="5"/>
                    </a:lnTo>
                    <a:lnTo>
                      <a:pt x="3826" y="0"/>
                    </a:lnTo>
                    <a:close/>
                    <a:moveTo>
                      <a:pt x="3855" y="0"/>
                    </a:moveTo>
                    <a:lnTo>
                      <a:pt x="3872" y="0"/>
                    </a:lnTo>
                    <a:lnTo>
                      <a:pt x="3872" y="5"/>
                    </a:lnTo>
                    <a:lnTo>
                      <a:pt x="3855" y="5"/>
                    </a:lnTo>
                    <a:lnTo>
                      <a:pt x="3855" y="0"/>
                    </a:lnTo>
                    <a:close/>
                    <a:moveTo>
                      <a:pt x="3884" y="0"/>
                    </a:moveTo>
                    <a:lnTo>
                      <a:pt x="3901" y="0"/>
                    </a:lnTo>
                    <a:lnTo>
                      <a:pt x="3901" y="5"/>
                    </a:lnTo>
                    <a:lnTo>
                      <a:pt x="3884" y="5"/>
                    </a:lnTo>
                    <a:lnTo>
                      <a:pt x="3884" y="0"/>
                    </a:lnTo>
                    <a:close/>
                  </a:path>
                </a:pathLst>
              </a:custGeom>
              <a:solidFill>
                <a:srgbClr val="4472C4"/>
              </a:solidFill>
              <a:ln w="0" cap="flat">
                <a:solidFill>
                  <a:srgbClr val="4472C4"/>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113" name="Freeform 50"/>
              <p:cNvSpPr>
                <a:spLocks noEditPoints="1"/>
              </p:cNvSpPr>
              <p:nvPr/>
            </p:nvSpPr>
            <p:spPr bwMode="auto">
              <a:xfrm>
                <a:off x="1713" y="2697"/>
                <a:ext cx="3901" cy="4"/>
              </a:xfrm>
              <a:custGeom>
                <a:avLst/>
                <a:gdLst>
                  <a:gd name="T0" fmla="*/ 58 w 3901"/>
                  <a:gd name="T1" fmla="*/ 0 h 4"/>
                  <a:gd name="T2" fmla="*/ 133 w 3901"/>
                  <a:gd name="T3" fmla="*/ 0 h 4"/>
                  <a:gd name="T4" fmla="*/ 192 w 3901"/>
                  <a:gd name="T5" fmla="*/ 4 h 4"/>
                  <a:gd name="T6" fmla="*/ 233 w 3901"/>
                  <a:gd name="T7" fmla="*/ 4 h 4"/>
                  <a:gd name="T8" fmla="*/ 292 w 3901"/>
                  <a:gd name="T9" fmla="*/ 0 h 4"/>
                  <a:gd name="T10" fmla="*/ 379 w 3901"/>
                  <a:gd name="T11" fmla="*/ 0 h 4"/>
                  <a:gd name="T12" fmla="*/ 454 w 3901"/>
                  <a:gd name="T13" fmla="*/ 0 h 4"/>
                  <a:gd name="T14" fmla="*/ 513 w 3901"/>
                  <a:gd name="T15" fmla="*/ 4 h 4"/>
                  <a:gd name="T16" fmla="*/ 555 w 3901"/>
                  <a:gd name="T17" fmla="*/ 4 h 4"/>
                  <a:gd name="T18" fmla="*/ 613 w 3901"/>
                  <a:gd name="T19" fmla="*/ 0 h 4"/>
                  <a:gd name="T20" fmla="*/ 701 w 3901"/>
                  <a:gd name="T21" fmla="*/ 0 h 4"/>
                  <a:gd name="T22" fmla="*/ 776 w 3901"/>
                  <a:gd name="T23" fmla="*/ 0 h 4"/>
                  <a:gd name="T24" fmla="*/ 834 w 3901"/>
                  <a:gd name="T25" fmla="*/ 4 h 4"/>
                  <a:gd name="T26" fmla="*/ 876 w 3901"/>
                  <a:gd name="T27" fmla="*/ 4 h 4"/>
                  <a:gd name="T28" fmla="*/ 934 w 3901"/>
                  <a:gd name="T29" fmla="*/ 0 h 4"/>
                  <a:gd name="T30" fmla="*/ 1022 w 3901"/>
                  <a:gd name="T31" fmla="*/ 0 h 4"/>
                  <a:gd name="T32" fmla="*/ 1097 w 3901"/>
                  <a:gd name="T33" fmla="*/ 0 h 4"/>
                  <a:gd name="T34" fmla="*/ 1155 w 3901"/>
                  <a:gd name="T35" fmla="*/ 4 h 4"/>
                  <a:gd name="T36" fmla="*/ 1197 w 3901"/>
                  <a:gd name="T37" fmla="*/ 4 h 4"/>
                  <a:gd name="T38" fmla="*/ 1256 w 3901"/>
                  <a:gd name="T39" fmla="*/ 0 h 4"/>
                  <a:gd name="T40" fmla="*/ 1343 w 3901"/>
                  <a:gd name="T41" fmla="*/ 0 h 4"/>
                  <a:gd name="T42" fmla="*/ 1418 w 3901"/>
                  <a:gd name="T43" fmla="*/ 0 h 4"/>
                  <a:gd name="T44" fmla="*/ 1477 w 3901"/>
                  <a:gd name="T45" fmla="*/ 4 h 4"/>
                  <a:gd name="T46" fmla="*/ 1518 w 3901"/>
                  <a:gd name="T47" fmla="*/ 4 h 4"/>
                  <a:gd name="T48" fmla="*/ 1577 w 3901"/>
                  <a:gd name="T49" fmla="*/ 0 h 4"/>
                  <a:gd name="T50" fmla="*/ 1664 w 3901"/>
                  <a:gd name="T51" fmla="*/ 0 h 4"/>
                  <a:gd name="T52" fmla="*/ 1740 w 3901"/>
                  <a:gd name="T53" fmla="*/ 0 h 4"/>
                  <a:gd name="T54" fmla="*/ 1798 w 3901"/>
                  <a:gd name="T55" fmla="*/ 4 h 4"/>
                  <a:gd name="T56" fmla="*/ 1840 w 3901"/>
                  <a:gd name="T57" fmla="*/ 4 h 4"/>
                  <a:gd name="T58" fmla="*/ 1898 w 3901"/>
                  <a:gd name="T59" fmla="*/ 0 h 4"/>
                  <a:gd name="T60" fmla="*/ 1986 w 3901"/>
                  <a:gd name="T61" fmla="*/ 0 h 4"/>
                  <a:gd name="T62" fmla="*/ 2061 w 3901"/>
                  <a:gd name="T63" fmla="*/ 0 h 4"/>
                  <a:gd name="T64" fmla="*/ 2119 w 3901"/>
                  <a:gd name="T65" fmla="*/ 4 h 4"/>
                  <a:gd name="T66" fmla="*/ 2161 w 3901"/>
                  <a:gd name="T67" fmla="*/ 4 h 4"/>
                  <a:gd name="T68" fmla="*/ 2219 w 3901"/>
                  <a:gd name="T69" fmla="*/ 0 h 4"/>
                  <a:gd name="T70" fmla="*/ 2307 w 3901"/>
                  <a:gd name="T71" fmla="*/ 0 h 4"/>
                  <a:gd name="T72" fmla="*/ 2382 w 3901"/>
                  <a:gd name="T73" fmla="*/ 0 h 4"/>
                  <a:gd name="T74" fmla="*/ 2440 w 3901"/>
                  <a:gd name="T75" fmla="*/ 4 h 4"/>
                  <a:gd name="T76" fmla="*/ 2482 w 3901"/>
                  <a:gd name="T77" fmla="*/ 4 h 4"/>
                  <a:gd name="T78" fmla="*/ 2541 w 3901"/>
                  <a:gd name="T79" fmla="*/ 0 h 4"/>
                  <a:gd name="T80" fmla="*/ 2628 w 3901"/>
                  <a:gd name="T81" fmla="*/ 0 h 4"/>
                  <a:gd name="T82" fmla="*/ 2703 w 3901"/>
                  <a:gd name="T83" fmla="*/ 0 h 4"/>
                  <a:gd name="T84" fmla="*/ 2762 w 3901"/>
                  <a:gd name="T85" fmla="*/ 4 h 4"/>
                  <a:gd name="T86" fmla="*/ 2803 w 3901"/>
                  <a:gd name="T87" fmla="*/ 4 h 4"/>
                  <a:gd name="T88" fmla="*/ 2862 w 3901"/>
                  <a:gd name="T89" fmla="*/ 0 h 4"/>
                  <a:gd name="T90" fmla="*/ 2950 w 3901"/>
                  <a:gd name="T91" fmla="*/ 0 h 4"/>
                  <a:gd name="T92" fmla="*/ 3025 w 3901"/>
                  <a:gd name="T93" fmla="*/ 0 h 4"/>
                  <a:gd name="T94" fmla="*/ 3083 w 3901"/>
                  <a:gd name="T95" fmla="*/ 4 h 4"/>
                  <a:gd name="T96" fmla="*/ 3125 w 3901"/>
                  <a:gd name="T97" fmla="*/ 4 h 4"/>
                  <a:gd name="T98" fmla="*/ 3183 w 3901"/>
                  <a:gd name="T99" fmla="*/ 0 h 4"/>
                  <a:gd name="T100" fmla="*/ 3271 w 3901"/>
                  <a:gd name="T101" fmla="*/ 0 h 4"/>
                  <a:gd name="T102" fmla="*/ 3346 w 3901"/>
                  <a:gd name="T103" fmla="*/ 0 h 4"/>
                  <a:gd name="T104" fmla="*/ 3404 w 3901"/>
                  <a:gd name="T105" fmla="*/ 4 h 4"/>
                  <a:gd name="T106" fmla="*/ 3446 w 3901"/>
                  <a:gd name="T107" fmla="*/ 4 h 4"/>
                  <a:gd name="T108" fmla="*/ 3504 w 3901"/>
                  <a:gd name="T109" fmla="*/ 0 h 4"/>
                  <a:gd name="T110" fmla="*/ 3592 w 3901"/>
                  <a:gd name="T111" fmla="*/ 0 h 4"/>
                  <a:gd name="T112" fmla="*/ 3667 w 3901"/>
                  <a:gd name="T113" fmla="*/ 0 h 4"/>
                  <a:gd name="T114" fmla="*/ 3726 w 3901"/>
                  <a:gd name="T115" fmla="*/ 4 h 4"/>
                  <a:gd name="T116" fmla="*/ 3767 w 3901"/>
                  <a:gd name="T117" fmla="*/ 4 h 4"/>
                  <a:gd name="T118" fmla="*/ 3826 w 3901"/>
                  <a:gd name="T1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901" h="4">
                    <a:moveTo>
                      <a:pt x="0" y="0"/>
                    </a:moveTo>
                    <a:lnTo>
                      <a:pt x="16" y="0"/>
                    </a:lnTo>
                    <a:lnTo>
                      <a:pt x="16" y="4"/>
                    </a:lnTo>
                    <a:lnTo>
                      <a:pt x="0" y="4"/>
                    </a:lnTo>
                    <a:lnTo>
                      <a:pt x="0" y="0"/>
                    </a:lnTo>
                    <a:close/>
                    <a:moveTo>
                      <a:pt x="29" y="0"/>
                    </a:moveTo>
                    <a:lnTo>
                      <a:pt x="46" y="0"/>
                    </a:lnTo>
                    <a:lnTo>
                      <a:pt x="46" y="4"/>
                    </a:lnTo>
                    <a:lnTo>
                      <a:pt x="29" y="4"/>
                    </a:lnTo>
                    <a:lnTo>
                      <a:pt x="29" y="0"/>
                    </a:lnTo>
                    <a:close/>
                    <a:moveTo>
                      <a:pt x="58" y="0"/>
                    </a:moveTo>
                    <a:lnTo>
                      <a:pt x="75" y="0"/>
                    </a:lnTo>
                    <a:lnTo>
                      <a:pt x="75" y="4"/>
                    </a:lnTo>
                    <a:lnTo>
                      <a:pt x="58" y="4"/>
                    </a:lnTo>
                    <a:lnTo>
                      <a:pt x="58" y="0"/>
                    </a:lnTo>
                    <a:close/>
                    <a:moveTo>
                      <a:pt x="87" y="0"/>
                    </a:moveTo>
                    <a:lnTo>
                      <a:pt x="104" y="0"/>
                    </a:lnTo>
                    <a:lnTo>
                      <a:pt x="104" y="4"/>
                    </a:lnTo>
                    <a:lnTo>
                      <a:pt x="87" y="4"/>
                    </a:lnTo>
                    <a:lnTo>
                      <a:pt x="87" y="0"/>
                    </a:lnTo>
                    <a:close/>
                    <a:moveTo>
                      <a:pt x="116" y="0"/>
                    </a:moveTo>
                    <a:lnTo>
                      <a:pt x="133" y="0"/>
                    </a:lnTo>
                    <a:lnTo>
                      <a:pt x="133" y="4"/>
                    </a:lnTo>
                    <a:lnTo>
                      <a:pt x="116" y="4"/>
                    </a:lnTo>
                    <a:lnTo>
                      <a:pt x="116" y="0"/>
                    </a:lnTo>
                    <a:close/>
                    <a:moveTo>
                      <a:pt x="146" y="0"/>
                    </a:moveTo>
                    <a:lnTo>
                      <a:pt x="162" y="0"/>
                    </a:lnTo>
                    <a:lnTo>
                      <a:pt x="162" y="4"/>
                    </a:lnTo>
                    <a:lnTo>
                      <a:pt x="146" y="4"/>
                    </a:lnTo>
                    <a:lnTo>
                      <a:pt x="146" y="0"/>
                    </a:lnTo>
                    <a:close/>
                    <a:moveTo>
                      <a:pt x="175" y="0"/>
                    </a:moveTo>
                    <a:lnTo>
                      <a:pt x="192" y="0"/>
                    </a:lnTo>
                    <a:lnTo>
                      <a:pt x="192" y="4"/>
                    </a:lnTo>
                    <a:lnTo>
                      <a:pt x="175" y="4"/>
                    </a:lnTo>
                    <a:lnTo>
                      <a:pt x="175" y="0"/>
                    </a:lnTo>
                    <a:close/>
                    <a:moveTo>
                      <a:pt x="204" y="0"/>
                    </a:moveTo>
                    <a:lnTo>
                      <a:pt x="221" y="0"/>
                    </a:lnTo>
                    <a:lnTo>
                      <a:pt x="221" y="4"/>
                    </a:lnTo>
                    <a:lnTo>
                      <a:pt x="204" y="4"/>
                    </a:lnTo>
                    <a:lnTo>
                      <a:pt x="204" y="0"/>
                    </a:lnTo>
                    <a:close/>
                    <a:moveTo>
                      <a:pt x="233" y="0"/>
                    </a:moveTo>
                    <a:lnTo>
                      <a:pt x="250" y="0"/>
                    </a:lnTo>
                    <a:lnTo>
                      <a:pt x="250" y="4"/>
                    </a:lnTo>
                    <a:lnTo>
                      <a:pt x="233" y="4"/>
                    </a:lnTo>
                    <a:lnTo>
                      <a:pt x="233" y="0"/>
                    </a:lnTo>
                    <a:close/>
                    <a:moveTo>
                      <a:pt x="262" y="0"/>
                    </a:moveTo>
                    <a:lnTo>
                      <a:pt x="279" y="0"/>
                    </a:lnTo>
                    <a:lnTo>
                      <a:pt x="279" y="4"/>
                    </a:lnTo>
                    <a:lnTo>
                      <a:pt x="262" y="4"/>
                    </a:lnTo>
                    <a:lnTo>
                      <a:pt x="262" y="0"/>
                    </a:lnTo>
                    <a:close/>
                    <a:moveTo>
                      <a:pt x="292" y="0"/>
                    </a:moveTo>
                    <a:lnTo>
                      <a:pt x="308" y="0"/>
                    </a:lnTo>
                    <a:lnTo>
                      <a:pt x="308" y="4"/>
                    </a:lnTo>
                    <a:lnTo>
                      <a:pt x="292" y="4"/>
                    </a:lnTo>
                    <a:lnTo>
                      <a:pt x="292" y="0"/>
                    </a:lnTo>
                    <a:close/>
                    <a:moveTo>
                      <a:pt x="321" y="0"/>
                    </a:moveTo>
                    <a:lnTo>
                      <a:pt x="338" y="0"/>
                    </a:lnTo>
                    <a:lnTo>
                      <a:pt x="338" y="4"/>
                    </a:lnTo>
                    <a:lnTo>
                      <a:pt x="321" y="4"/>
                    </a:lnTo>
                    <a:lnTo>
                      <a:pt x="321" y="0"/>
                    </a:lnTo>
                    <a:close/>
                    <a:moveTo>
                      <a:pt x="350" y="0"/>
                    </a:moveTo>
                    <a:lnTo>
                      <a:pt x="367" y="0"/>
                    </a:lnTo>
                    <a:lnTo>
                      <a:pt x="367" y="4"/>
                    </a:lnTo>
                    <a:lnTo>
                      <a:pt x="350" y="4"/>
                    </a:lnTo>
                    <a:lnTo>
                      <a:pt x="350" y="0"/>
                    </a:lnTo>
                    <a:close/>
                    <a:moveTo>
                      <a:pt x="379" y="0"/>
                    </a:moveTo>
                    <a:lnTo>
                      <a:pt x="396" y="0"/>
                    </a:lnTo>
                    <a:lnTo>
                      <a:pt x="396" y="4"/>
                    </a:lnTo>
                    <a:lnTo>
                      <a:pt x="379" y="4"/>
                    </a:lnTo>
                    <a:lnTo>
                      <a:pt x="379" y="0"/>
                    </a:lnTo>
                    <a:close/>
                    <a:moveTo>
                      <a:pt x="409" y="0"/>
                    </a:moveTo>
                    <a:lnTo>
                      <a:pt x="425" y="0"/>
                    </a:lnTo>
                    <a:lnTo>
                      <a:pt x="425" y="4"/>
                    </a:lnTo>
                    <a:lnTo>
                      <a:pt x="409" y="4"/>
                    </a:lnTo>
                    <a:lnTo>
                      <a:pt x="409" y="0"/>
                    </a:lnTo>
                    <a:close/>
                    <a:moveTo>
                      <a:pt x="438" y="0"/>
                    </a:moveTo>
                    <a:lnTo>
                      <a:pt x="454" y="0"/>
                    </a:lnTo>
                    <a:lnTo>
                      <a:pt x="454" y="4"/>
                    </a:lnTo>
                    <a:lnTo>
                      <a:pt x="438" y="4"/>
                    </a:lnTo>
                    <a:lnTo>
                      <a:pt x="438" y="0"/>
                    </a:lnTo>
                    <a:close/>
                    <a:moveTo>
                      <a:pt x="467" y="0"/>
                    </a:moveTo>
                    <a:lnTo>
                      <a:pt x="484" y="0"/>
                    </a:lnTo>
                    <a:lnTo>
                      <a:pt x="484" y="4"/>
                    </a:lnTo>
                    <a:lnTo>
                      <a:pt x="467" y="4"/>
                    </a:lnTo>
                    <a:lnTo>
                      <a:pt x="467" y="0"/>
                    </a:lnTo>
                    <a:close/>
                    <a:moveTo>
                      <a:pt x="496" y="0"/>
                    </a:moveTo>
                    <a:lnTo>
                      <a:pt x="513" y="0"/>
                    </a:lnTo>
                    <a:lnTo>
                      <a:pt x="513" y="4"/>
                    </a:lnTo>
                    <a:lnTo>
                      <a:pt x="496" y="4"/>
                    </a:lnTo>
                    <a:lnTo>
                      <a:pt x="496" y="0"/>
                    </a:lnTo>
                    <a:close/>
                    <a:moveTo>
                      <a:pt x="525" y="0"/>
                    </a:moveTo>
                    <a:lnTo>
                      <a:pt x="542" y="0"/>
                    </a:lnTo>
                    <a:lnTo>
                      <a:pt x="542" y="4"/>
                    </a:lnTo>
                    <a:lnTo>
                      <a:pt x="525" y="4"/>
                    </a:lnTo>
                    <a:lnTo>
                      <a:pt x="525" y="0"/>
                    </a:lnTo>
                    <a:close/>
                    <a:moveTo>
                      <a:pt x="555" y="0"/>
                    </a:moveTo>
                    <a:lnTo>
                      <a:pt x="571" y="0"/>
                    </a:lnTo>
                    <a:lnTo>
                      <a:pt x="571" y="4"/>
                    </a:lnTo>
                    <a:lnTo>
                      <a:pt x="555" y="4"/>
                    </a:lnTo>
                    <a:lnTo>
                      <a:pt x="555" y="0"/>
                    </a:lnTo>
                    <a:close/>
                    <a:moveTo>
                      <a:pt x="584" y="0"/>
                    </a:moveTo>
                    <a:lnTo>
                      <a:pt x="600" y="0"/>
                    </a:lnTo>
                    <a:lnTo>
                      <a:pt x="600" y="4"/>
                    </a:lnTo>
                    <a:lnTo>
                      <a:pt x="584" y="4"/>
                    </a:lnTo>
                    <a:lnTo>
                      <a:pt x="584" y="0"/>
                    </a:lnTo>
                    <a:close/>
                    <a:moveTo>
                      <a:pt x="613" y="0"/>
                    </a:moveTo>
                    <a:lnTo>
                      <a:pt x="630" y="0"/>
                    </a:lnTo>
                    <a:lnTo>
                      <a:pt x="630" y="4"/>
                    </a:lnTo>
                    <a:lnTo>
                      <a:pt x="613" y="4"/>
                    </a:lnTo>
                    <a:lnTo>
                      <a:pt x="613" y="0"/>
                    </a:lnTo>
                    <a:close/>
                    <a:moveTo>
                      <a:pt x="642" y="0"/>
                    </a:moveTo>
                    <a:lnTo>
                      <a:pt x="659" y="0"/>
                    </a:lnTo>
                    <a:lnTo>
                      <a:pt x="659" y="4"/>
                    </a:lnTo>
                    <a:lnTo>
                      <a:pt x="642" y="4"/>
                    </a:lnTo>
                    <a:lnTo>
                      <a:pt x="642" y="0"/>
                    </a:lnTo>
                    <a:close/>
                    <a:moveTo>
                      <a:pt x="671" y="0"/>
                    </a:moveTo>
                    <a:lnTo>
                      <a:pt x="688" y="0"/>
                    </a:lnTo>
                    <a:lnTo>
                      <a:pt x="688" y="4"/>
                    </a:lnTo>
                    <a:lnTo>
                      <a:pt x="671" y="4"/>
                    </a:lnTo>
                    <a:lnTo>
                      <a:pt x="671" y="0"/>
                    </a:lnTo>
                    <a:close/>
                    <a:moveTo>
                      <a:pt x="701" y="0"/>
                    </a:moveTo>
                    <a:lnTo>
                      <a:pt x="717" y="0"/>
                    </a:lnTo>
                    <a:lnTo>
                      <a:pt x="717" y="4"/>
                    </a:lnTo>
                    <a:lnTo>
                      <a:pt x="701" y="4"/>
                    </a:lnTo>
                    <a:lnTo>
                      <a:pt x="701" y="0"/>
                    </a:lnTo>
                    <a:close/>
                    <a:moveTo>
                      <a:pt x="730" y="0"/>
                    </a:moveTo>
                    <a:lnTo>
                      <a:pt x="746" y="0"/>
                    </a:lnTo>
                    <a:lnTo>
                      <a:pt x="746" y="4"/>
                    </a:lnTo>
                    <a:lnTo>
                      <a:pt x="730" y="4"/>
                    </a:lnTo>
                    <a:lnTo>
                      <a:pt x="730" y="0"/>
                    </a:lnTo>
                    <a:close/>
                    <a:moveTo>
                      <a:pt x="759" y="0"/>
                    </a:moveTo>
                    <a:lnTo>
                      <a:pt x="776" y="0"/>
                    </a:lnTo>
                    <a:lnTo>
                      <a:pt x="776" y="4"/>
                    </a:lnTo>
                    <a:lnTo>
                      <a:pt x="759" y="4"/>
                    </a:lnTo>
                    <a:lnTo>
                      <a:pt x="759" y="0"/>
                    </a:lnTo>
                    <a:close/>
                    <a:moveTo>
                      <a:pt x="788" y="0"/>
                    </a:moveTo>
                    <a:lnTo>
                      <a:pt x="805" y="0"/>
                    </a:lnTo>
                    <a:lnTo>
                      <a:pt x="805" y="4"/>
                    </a:lnTo>
                    <a:lnTo>
                      <a:pt x="788" y="4"/>
                    </a:lnTo>
                    <a:lnTo>
                      <a:pt x="788" y="0"/>
                    </a:lnTo>
                    <a:close/>
                    <a:moveTo>
                      <a:pt x="817" y="0"/>
                    </a:moveTo>
                    <a:lnTo>
                      <a:pt x="834" y="0"/>
                    </a:lnTo>
                    <a:lnTo>
                      <a:pt x="834" y="4"/>
                    </a:lnTo>
                    <a:lnTo>
                      <a:pt x="817" y="4"/>
                    </a:lnTo>
                    <a:lnTo>
                      <a:pt x="817" y="0"/>
                    </a:lnTo>
                    <a:close/>
                    <a:moveTo>
                      <a:pt x="847" y="0"/>
                    </a:moveTo>
                    <a:lnTo>
                      <a:pt x="863" y="0"/>
                    </a:lnTo>
                    <a:lnTo>
                      <a:pt x="863" y="4"/>
                    </a:lnTo>
                    <a:lnTo>
                      <a:pt x="847" y="4"/>
                    </a:lnTo>
                    <a:lnTo>
                      <a:pt x="847" y="0"/>
                    </a:lnTo>
                    <a:close/>
                    <a:moveTo>
                      <a:pt x="876" y="0"/>
                    </a:moveTo>
                    <a:lnTo>
                      <a:pt x="893" y="0"/>
                    </a:lnTo>
                    <a:lnTo>
                      <a:pt x="893" y="4"/>
                    </a:lnTo>
                    <a:lnTo>
                      <a:pt x="876" y="4"/>
                    </a:lnTo>
                    <a:lnTo>
                      <a:pt x="876" y="0"/>
                    </a:lnTo>
                    <a:close/>
                    <a:moveTo>
                      <a:pt x="905" y="0"/>
                    </a:moveTo>
                    <a:lnTo>
                      <a:pt x="922" y="0"/>
                    </a:lnTo>
                    <a:lnTo>
                      <a:pt x="922" y="4"/>
                    </a:lnTo>
                    <a:lnTo>
                      <a:pt x="905" y="4"/>
                    </a:lnTo>
                    <a:lnTo>
                      <a:pt x="905" y="0"/>
                    </a:lnTo>
                    <a:close/>
                    <a:moveTo>
                      <a:pt x="934" y="0"/>
                    </a:moveTo>
                    <a:lnTo>
                      <a:pt x="951" y="0"/>
                    </a:lnTo>
                    <a:lnTo>
                      <a:pt x="951" y="4"/>
                    </a:lnTo>
                    <a:lnTo>
                      <a:pt x="934" y="4"/>
                    </a:lnTo>
                    <a:lnTo>
                      <a:pt x="934" y="0"/>
                    </a:lnTo>
                    <a:close/>
                    <a:moveTo>
                      <a:pt x="963" y="0"/>
                    </a:moveTo>
                    <a:lnTo>
                      <a:pt x="980" y="0"/>
                    </a:lnTo>
                    <a:lnTo>
                      <a:pt x="980" y="4"/>
                    </a:lnTo>
                    <a:lnTo>
                      <a:pt x="963" y="4"/>
                    </a:lnTo>
                    <a:lnTo>
                      <a:pt x="963" y="0"/>
                    </a:lnTo>
                    <a:close/>
                    <a:moveTo>
                      <a:pt x="993" y="0"/>
                    </a:moveTo>
                    <a:lnTo>
                      <a:pt x="1009" y="0"/>
                    </a:lnTo>
                    <a:lnTo>
                      <a:pt x="1009" y="4"/>
                    </a:lnTo>
                    <a:lnTo>
                      <a:pt x="993" y="4"/>
                    </a:lnTo>
                    <a:lnTo>
                      <a:pt x="993" y="0"/>
                    </a:lnTo>
                    <a:close/>
                    <a:moveTo>
                      <a:pt x="1022" y="0"/>
                    </a:moveTo>
                    <a:lnTo>
                      <a:pt x="1039" y="0"/>
                    </a:lnTo>
                    <a:lnTo>
                      <a:pt x="1039" y="4"/>
                    </a:lnTo>
                    <a:lnTo>
                      <a:pt x="1022" y="4"/>
                    </a:lnTo>
                    <a:lnTo>
                      <a:pt x="1022" y="0"/>
                    </a:lnTo>
                    <a:close/>
                    <a:moveTo>
                      <a:pt x="1051" y="0"/>
                    </a:moveTo>
                    <a:lnTo>
                      <a:pt x="1068" y="0"/>
                    </a:lnTo>
                    <a:lnTo>
                      <a:pt x="1068" y="4"/>
                    </a:lnTo>
                    <a:lnTo>
                      <a:pt x="1051" y="4"/>
                    </a:lnTo>
                    <a:lnTo>
                      <a:pt x="1051" y="0"/>
                    </a:lnTo>
                    <a:close/>
                    <a:moveTo>
                      <a:pt x="1080" y="0"/>
                    </a:moveTo>
                    <a:lnTo>
                      <a:pt x="1097" y="0"/>
                    </a:lnTo>
                    <a:lnTo>
                      <a:pt x="1097" y="4"/>
                    </a:lnTo>
                    <a:lnTo>
                      <a:pt x="1080" y="4"/>
                    </a:lnTo>
                    <a:lnTo>
                      <a:pt x="1080" y="0"/>
                    </a:lnTo>
                    <a:close/>
                    <a:moveTo>
                      <a:pt x="1109" y="0"/>
                    </a:moveTo>
                    <a:lnTo>
                      <a:pt x="1126" y="0"/>
                    </a:lnTo>
                    <a:lnTo>
                      <a:pt x="1126" y="4"/>
                    </a:lnTo>
                    <a:lnTo>
                      <a:pt x="1109" y="4"/>
                    </a:lnTo>
                    <a:lnTo>
                      <a:pt x="1109" y="0"/>
                    </a:lnTo>
                    <a:close/>
                    <a:moveTo>
                      <a:pt x="1139" y="0"/>
                    </a:moveTo>
                    <a:lnTo>
                      <a:pt x="1155" y="0"/>
                    </a:lnTo>
                    <a:lnTo>
                      <a:pt x="1155" y="4"/>
                    </a:lnTo>
                    <a:lnTo>
                      <a:pt x="1139" y="4"/>
                    </a:lnTo>
                    <a:lnTo>
                      <a:pt x="1139" y="0"/>
                    </a:lnTo>
                    <a:close/>
                    <a:moveTo>
                      <a:pt x="1168" y="0"/>
                    </a:moveTo>
                    <a:lnTo>
                      <a:pt x="1185" y="0"/>
                    </a:lnTo>
                    <a:lnTo>
                      <a:pt x="1185" y="4"/>
                    </a:lnTo>
                    <a:lnTo>
                      <a:pt x="1168" y="4"/>
                    </a:lnTo>
                    <a:lnTo>
                      <a:pt x="1168" y="0"/>
                    </a:lnTo>
                    <a:close/>
                    <a:moveTo>
                      <a:pt x="1197" y="0"/>
                    </a:moveTo>
                    <a:lnTo>
                      <a:pt x="1214" y="0"/>
                    </a:lnTo>
                    <a:lnTo>
                      <a:pt x="1214" y="4"/>
                    </a:lnTo>
                    <a:lnTo>
                      <a:pt x="1197" y="4"/>
                    </a:lnTo>
                    <a:lnTo>
                      <a:pt x="1197" y="0"/>
                    </a:lnTo>
                    <a:close/>
                    <a:moveTo>
                      <a:pt x="1226" y="0"/>
                    </a:moveTo>
                    <a:lnTo>
                      <a:pt x="1243" y="0"/>
                    </a:lnTo>
                    <a:lnTo>
                      <a:pt x="1243" y="4"/>
                    </a:lnTo>
                    <a:lnTo>
                      <a:pt x="1226" y="4"/>
                    </a:lnTo>
                    <a:lnTo>
                      <a:pt x="1226" y="0"/>
                    </a:lnTo>
                    <a:close/>
                    <a:moveTo>
                      <a:pt x="1256" y="0"/>
                    </a:moveTo>
                    <a:lnTo>
                      <a:pt x="1272" y="0"/>
                    </a:lnTo>
                    <a:lnTo>
                      <a:pt x="1272" y="4"/>
                    </a:lnTo>
                    <a:lnTo>
                      <a:pt x="1256" y="4"/>
                    </a:lnTo>
                    <a:lnTo>
                      <a:pt x="1256" y="0"/>
                    </a:lnTo>
                    <a:close/>
                    <a:moveTo>
                      <a:pt x="1285" y="0"/>
                    </a:moveTo>
                    <a:lnTo>
                      <a:pt x="1301" y="0"/>
                    </a:lnTo>
                    <a:lnTo>
                      <a:pt x="1301" y="4"/>
                    </a:lnTo>
                    <a:lnTo>
                      <a:pt x="1285" y="4"/>
                    </a:lnTo>
                    <a:lnTo>
                      <a:pt x="1285" y="0"/>
                    </a:lnTo>
                    <a:close/>
                    <a:moveTo>
                      <a:pt x="1314" y="0"/>
                    </a:moveTo>
                    <a:lnTo>
                      <a:pt x="1331" y="0"/>
                    </a:lnTo>
                    <a:lnTo>
                      <a:pt x="1331" y="4"/>
                    </a:lnTo>
                    <a:lnTo>
                      <a:pt x="1314" y="4"/>
                    </a:lnTo>
                    <a:lnTo>
                      <a:pt x="1314" y="0"/>
                    </a:lnTo>
                    <a:close/>
                    <a:moveTo>
                      <a:pt x="1343" y="0"/>
                    </a:moveTo>
                    <a:lnTo>
                      <a:pt x="1360" y="0"/>
                    </a:lnTo>
                    <a:lnTo>
                      <a:pt x="1360" y="4"/>
                    </a:lnTo>
                    <a:lnTo>
                      <a:pt x="1343" y="4"/>
                    </a:lnTo>
                    <a:lnTo>
                      <a:pt x="1343" y="0"/>
                    </a:lnTo>
                    <a:close/>
                    <a:moveTo>
                      <a:pt x="1372" y="0"/>
                    </a:moveTo>
                    <a:lnTo>
                      <a:pt x="1389" y="0"/>
                    </a:lnTo>
                    <a:lnTo>
                      <a:pt x="1389" y="4"/>
                    </a:lnTo>
                    <a:lnTo>
                      <a:pt x="1372" y="4"/>
                    </a:lnTo>
                    <a:lnTo>
                      <a:pt x="1372" y="0"/>
                    </a:lnTo>
                    <a:close/>
                    <a:moveTo>
                      <a:pt x="1402" y="0"/>
                    </a:moveTo>
                    <a:lnTo>
                      <a:pt x="1418" y="0"/>
                    </a:lnTo>
                    <a:lnTo>
                      <a:pt x="1418" y="4"/>
                    </a:lnTo>
                    <a:lnTo>
                      <a:pt x="1402" y="4"/>
                    </a:lnTo>
                    <a:lnTo>
                      <a:pt x="1402" y="0"/>
                    </a:lnTo>
                    <a:close/>
                    <a:moveTo>
                      <a:pt x="1431" y="0"/>
                    </a:moveTo>
                    <a:lnTo>
                      <a:pt x="1447" y="0"/>
                    </a:lnTo>
                    <a:lnTo>
                      <a:pt x="1447" y="4"/>
                    </a:lnTo>
                    <a:lnTo>
                      <a:pt x="1431" y="4"/>
                    </a:lnTo>
                    <a:lnTo>
                      <a:pt x="1431" y="0"/>
                    </a:lnTo>
                    <a:close/>
                    <a:moveTo>
                      <a:pt x="1460" y="0"/>
                    </a:moveTo>
                    <a:lnTo>
                      <a:pt x="1477" y="0"/>
                    </a:lnTo>
                    <a:lnTo>
                      <a:pt x="1477" y="4"/>
                    </a:lnTo>
                    <a:lnTo>
                      <a:pt x="1460" y="4"/>
                    </a:lnTo>
                    <a:lnTo>
                      <a:pt x="1460" y="0"/>
                    </a:lnTo>
                    <a:close/>
                    <a:moveTo>
                      <a:pt x="1489" y="0"/>
                    </a:moveTo>
                    <a:lnTo>
                      <a:pt x="1506" y="0"/>
                    </a:lnTo>
                    <a:lnTo>
                      <a:pt x="1506" y="4"/>
                    </a:lnTo>
                    <a:lnTo>
                      <a:pt x="1489" y="4"/>
                    </a:lnTo>
                    <a:lnTo>
                      <a:pt x="1489" y="0"/>
                    </a:lnTo>
                    <a:close/>
                    <a:moveTo>
                      <a:pt x="1518" y="0"/>
                    </a:moveTo>
                    <a:lnTo>
                      <a:pt x="1535" y="0"/>
                    </a:lnTo>
                    <a:lnTo>
                      <a:pt x="1535" y="4"/>
                    </a:lnTo>
                    <a:lnTo>
                      <a:pt x="1518" y="4"/>
                    </a:lnTo>
                    <a:lnTo>
                      <a:pt x="1518" y="0"/>
                    </a:lnTo>
                    <a:close/>
                    <a:moveTo>
                      <a:pt x="1548" y="0"/>
                    </a:moveTo>
                    <a:lnTo>
                      <a:pt x="1564" y="0"/>
                    </a:lnTo>
                    <a:lnTo>
                      <a:pt x="1564" y="4"/>
                    </a:lnTo>
                    <a:lnTo>
                      <a:pt x="1548" y="4"/>
                    </a:lnTo>
                    <a:lnTo>
                      <a:pt x="1548" y="0"/>
                    </a:lnTo>
                    <a:close/>
                    <a:moveTo>
                      <a:pt x="1577" y="0"/>
                    </a:moveTo>
                    <a:lnTo>
                      <a:pt x="1593" y="0"/>
                    </a:lnTo>
                    <a:lnTo>
                      <a:pt x="1593" y="4"/>
                    </a:lnTo>
                    <a:lnTo>
                      <a:pt x="1577" y="4"/>
                    </a:lnTo>
                    <a:lnTo>
                      <a:pt x="1577" y="0"/>
                    </a:lnTo>
                    <a:close/>
                    <a:moveTo>
                      <a:pt x="1606" y="0"/>
                    </a:moveTo>
                    <a:lnTo>
                      <a:pt x="1623" y="0"/>
                    </a:lnTo>
                    <a:lnTo>
                      <a:pt x="1623" y="4"/>
                    </a:lnTo>
                    <a:lnTo>
                      <a:pt x="1606" y="4"/>
                    </a:lnTo>
                    <a:lnTo>
                      <a:pt x="1606" y="0"/>
                    </a:lnTo>
                    <a:close/>
                    <a:moveTo>
                      <a:pt x="1635" y="0"/>
                    </a:moveTo>
                    <a:lnTo>
                      <a:pt x="1652" y="0"/>
                    </a:lnTo>
                    <a:lnTo>
                      <a:pt x="1652" y="4"/>
                    </a:lnTo>
                    <a:lnTo>
                      <a:pt x="1635" y="4"/>
                    </a:lnTo>
                    <a:lnTo>
                      <a:pt x="1635" y="0"/>
                    </a:lnTo>
                    <a:close/>
                    <a:moveTo>
                      <a:pt x="1664" y="0"/>
                    </a:moveTo>
                    <a:lnTo>
                      <a:pt x="1681" y="0"/>
                    </a:lnTo>
                    <a:lnTo>
                      <a:pt x="1681" y="4"/>
                    </a:lnTo>
                    <a:lnTo>
                      <a:pt x="1664" y="4"/>
                    </a:lnTo>
                    <a:lnTo>
                      <a:pt x="1664" y="0"/>
                    </a:lnTo>
                    <a:close/>
                    <a:moveTo>
                      <a:pt x="1694" y="0"/>
                    </a:moveTo>
                    <a:lnTo>
                      <a:pt x="1710" y="0"/>
                    </a:lnTo>
                    <a:lnTo>
                      <a:pt x="1710" y="4"/>
                    </a:lnTo>
                    <a:lnTo>
                      <a:pt x="1694" y="4"/>
                    </a:lnTo>
                    <a:lnTo>
                      <a:pt x="1694" y="0"/>
                    </a:lnTo>
                    <a:close/>
                    <a:moveTo>
                      <a:pt x="1723" y="0"/>
                    </a:moveTo>
                    <a:lnTo>
                      <a:pt x="1740" y="0"/>
                    </a:lnTo>
                    <a:lnTo>
                      <a:pt x="1740" y="4"/>
                    </a:lnTo>
                    <a:lnTo>
                      <a:pt x="1723" y="4"/>
                    </a:lnTo>
                    <a:lnTo>
                      <a:pt x="1723" y="0"/>
                    </a:lnTo>
                    <a:close/>
                    <a:moveTo>
                      <a:pt x="1752" y="0"/>
                    </a:moveTo>
                    <a:lnTo>
                      <a:pt x="1769" y="0"/>
                    </a:lnTo>
                    <a:lnTo>
                      <a:pt x="1769" y="4"/>
                    </a:lnTo>
                    <a:lnTo>
                      <a:pt x="1752" y="4"/>
                    </a:lnTo>
                    <a:lnTo>
                      <a:pt x="1752" y="0"/>
                    </a:lnTo>
                    <a:close/>
                    <a:moveTo>
                      <a:pt x="1781" y="0"/>
                    </a:moveTo>
                    <a:lnTo>
                      <a:pt x="1798" y="0"/>
                    </a:lnTo>
                    <a:lnTo>
                      <a:pt x="1798" y="4"/>
                    </a:lnTo>
                    <a:lnTo>
                      <a:pt x="1781" y="4"/>
                    </a:lnTo>
                    <a:lnTo>
                      <a:pt x="1781" y="0"/>
                    </a:lnTo>
                    <a:close/>
                    <a:moveTo>
                      <a:pt x="1810" y="0"/>
                    </a:moveTo>
                    <a:lnTo>
                      <a:pt x="1827" y="0"/>
                    </a:lnTo>
                    <a:lnTo>
                      <a:pt x="1827" y="4"/>
                    </a:lnTo>
                    <a:lnTo>
                      <a:pt x="1810" y="4"/>
                    </a:lnTo>
                    <a:lnTo>
                      <a:pt x="1810" y="0"/>
                    </a:lnTo>
                    <a:close/>
                    <a:moveTo>
                      <a:pt x="1840" y="0"/>
                    </a:moveTo>
                    <a:lnTo>
                      <a:pt x="1856" y="0"/>
                    </a:lnTo>
                    <a:lnTo>
                      <a:pt x="1856" y="4"/>
                    </a:lnTo>
                    <a:lnTo>
                      <a:pt x="1840" y="4"/>
                    </a:lnTo>
                    <a:lnTo>
                      <a:pt x="1840" y="0"/>
                    </a:lnTo>
                    <a:close/>
                    <a:moveTo>
                      <a:pt x="1869" y="0"/>
                    </a:moveTo>
                    <a:lnTo>
                      <a:pt x="1886" y="0"/>
                    </a:lnTo>
                    <a:lnTo>
                      <a:pt x="1886" y="4"/>
                    </a:lnTo>
                    <a:lnTo>
                      <a:pt x="1869" y="4"/>
                    </a:lnTo>
                    <a:lnTo>
                      <a:pt x="1869" y="0"/>
                    </a:lnTo>
                    <a:close/>
                    <a:moveTo>
                      <a:pt x="1898" y="0"/>
                    </a:moveTo>
                    <a:lnTo>
                      <a:pt x="1915" y="0"/>
                    </a:lnTo>
                    <a:lnTo>
                      <a:pt x="1915" y="4"/>
                    </a:lnTo>
                    <a:lnTo>
                      <a:pt x="1898" y="4"/>
                    </a:lnTo>
                    <a:lnTo>
                      <a:pt x="1898" y="0"/>
                    </a:lnTo>
                    <a:close/>
                    <a:moveTo>
                      <a:pt x="1927" y="0"/>
                    </a:moveTo>
                    <a:lnTo>
                      <a:pt x="1944" y="0"/>
                    </a:lnTo>
                    <a:lnTo>
                      <a:pt x="1944" y="4"/>
                    </a:lnTo>
                    <a:lnTo>
                      <a:pt x="1927" y="4"/>
                    </a:lnTo>
                    <a:lnTo>
                      <a:pt x="1927" y="0"/>
                    </a:lnTo>
                    <a:close/>
                    <a:moveTo>
                      <a:pt x="1956" y="0"/>
                    </a:moveTo>
                    <a:lnTo>
                      <a:pt x="1973" y="0"/>
                    </a:lnTo>
                    <a:lnTo>
                      <a:pt x="1973" y="4"/>
                    </a:lnTo>
                    <a:lnTo>
                      <a:pt x="1956" y="4"/>
                    </a:lnTo>
                    <a:lnTo>
                      <a:pt x="1956" y="0"/>
                    </a:lnTo>
                    <a:close/>
                    <a:moveTo>
                      <a:pt x="1986" y="0"/>
                    </a:moveTo>
                    <a:lnTo>
                      <a:pt x="2002" y="0"/>
                    </a:lnTo>
                    <a:lnTo>
                      <a:pt x="2002" y="4"/>
                    </a:lnTo>
                    <a:lnTo>
                      <a:pt x="1986" y="4"/>
                    </a:lnTo>
                    <a:lnTo>
                      <a:pt x="1986" y="0"/>
                    </a:lnTo>
                    <a:close/>
                    <a:moveTo>
                      <a:pt x="2015" y="0"/>
                    </a:moveTo>
                    <a:lnTo>
                      <a:pt x="2032" y="0"/>
                    </a:lnTo>
                    <a:lnTo>
                      <a:pt x="2032" y="4"/>
                    </a:lnTo>
                    <a:lnTo>
                      <a:pt x="2015" y="4"/>
                    </a:lnTo>
                    <a:lnTo>
                      <a:pt x="2015" y="0"/>
                    </a:lnTo>
                    <a:close/>
                    <a:moveTo>
                      <a:pt x="2044" y="0"/>
                    </a:moveTo>
                    <a:lnTo>
                      <a:pt x="2061" y="0"/>
                    </a:lnTo>
                    <a:lnTo>
                      <a:pt x="2061" y="4"/>
                    </a:lnTo>
                    <a:lnTo>
                      <a:pt x="2044" y="4"/>
                    </a:lnTo>
                    <a:lnTo>
                      <a:pt x="2044" y="0"/>
                    </a:lnTo>
                    <a:close/>
                    <a:moveTo>
                      <a:pt x="2073" y="0"/>
                    </a:moveTo>
                    <a:lnTo>
                      <a:pt x="2090" y="0"/>
                    </a:lnTo>
                    <a:lnTo>
                      <a:pt x="2090" y="4"/>
                    </a:lnTo>
                    <a:lnTo>
                      <a:pt x="2073" y="4"/>
                    </a:lnTo>
                    <a:lnTo>
                      <a:pt x="2073" y="0"/>
                    </a:lnTo>
                    <a:close/>
                    <a:moveTo>
                      <a:pt x="2103" y="0"/>
                    </a:moveTo>
                    <a:lnTo>
                      <a:pt x="2119" y="0"/>
                    </a:lnTo>
                    <a:lnTo>
                      <a:pt x="2119" y="4"/>
                    </a:lnTo>
                    <a:lnTo>
                      <a:pt x="2103" y="4"/>
                    </a:lnTo>
                    <a:lnTo>
                      <a:pt x="2103" y="0"/>
                    </a:lnTo>
                    <a:close/>
                    <a:moveTo>
                      <a:pt x="2132" y="0"/>
                    </a:moveTo>
                    <a:lnTo>
                      <a:pt x="2148" y="0"/>
                    </a:lnTo>
                    <a:lnTo>
                      <a:pt x="2148" y="4"/>
                    </a:lnTo>
                    <a:lnTo>
                      <a:pt x="2132" y="4"/>
                    </a:lnTo>
                    <a:lnTo>
                      <a:pt x="2132" y="0"/>
                    </a:lnTo>
                    <a:close/>
                    <a:moveTo>
                      <a:pt x="2161" y="0"/>
                    </a:moveTo>
                    <a:lnTo>
                      <a:pt x="2178" y="0"/>
                    </a:lnTo>
                    <a:lnTo>
                      <a:pt x="2178" y="4"/>
                    </a:lnTo>
                    <a:lnTo>
                      <a:pt x="2161" y="4"/>
                    </a:lnTo>
                    <a:lnTo>
                      <a:pt x="2161" y="0"/>
                    </a:lnTo>
                    <a:close/>
                    <a:moveTo>
                      <a:pt x="2190" y="0"/>
                    </a:moveTo>
                    <a:lnTo>
                      <a:pt x="2207" y="0"/>
                    </a:lnTo>
                    <a:lnTo>
                      <a:pt x="2207" y="4"/>
                    </a:lnTo>
                    <a:lnTo>
                      <a:pt x="2190" y="4"/>
                    </a:lnTo>
                    <a:lnTo>
                      <a:pt x="2190" y="0"/>
                    </a:lnTo>
                    <a:close/>
                    <a:moveTo>
                      <a:pt x="2219" y="0"/>
                    </a:moveTo>
                    <a:lnTo>
                      <a:pt x="2236" y="0"/>
                    </a:lnTo>
                    <a:lnTo>
                      <a:pt x="2236" y="4"/>
                    </a:lnTo>
                    <a:lnTo>
                      <a:pt x="2219" y="4"/>
                    </a:lnTo>
                    <a:lnTo>
                      <a:pt x="2219" y="0"/>
                    </a:lnTo>
                    <a:close/>
                    <a:moveTo>
                      <a:pt x="2249" y="0"/>
                    </a:moveTo>
                    <a:lnTo>
                      <a:pt x="2265" y="0"/>
                    </a:lnTo>
                    <a:lnTo>
                      <a:pt x="2265" y="4"/>
                    </a:lnTo>
                    <a:lnTo>
                      <a:pt x="2249" y="4"/>
                    </a:lnTo>
                    <a:lnTo>
                      <a:pt x="2249" y="0"/>
                    </a:lnTo>
                    <a:close/>
                    <a:moveTo>
                      <a:pt x="2278" y="0"/>
                    </a:moveTo>
                    <a:lnTo>
                      <a:pt x="2294" y="0"/>
                    </a:lnTo>
                    <a:lnTo>
                      <a:pt x="2294" y="4"/>
                    </a:lnTo>
                    <a:lnTo>
                      <a:pt x="2278" y="4"/>
                    </a:lnTo>
                    <a:lnTo>
                      <a:pt x="2278" y="0"/>
                    </a:lnTo>
                    <a:close/>
                    <a:moveTo>
                      <a:pt x="2307" y="0"/>
                    </a:moveTo>
                    <a:lnTo>
                      <a:pt x="2324" y="0"/>
                    </a:lnTo>
                    <a:lnTo>
                      <a:pt x="2324" y="4"/>
                    </a:lnTo>
                    <a:lnTo>
                      <a:pt x="2307" y="4"/>
                    </a:lnTo>
                    <a:lnTo>
                      <a:pt x="2307" y="0"/>
                    </a:lnTo>
                    <a:close/>
                    <a:moveTo>
                      <a:pt x="2336" y="0"/>
                    </a:moveTo>
                    <a:lnTo>
                      <a:pt x="2353" y="0"/>
                    </a:lnTo>
                    <a:lnTo>
                      <a:pt x="2353" y="4"/>
                    </a:lnTo>
                    <a:lnTo>
                      <a:pt x="2336" y="4"/>
                    </a:lnTo>
                    <a:lnTo>
                      <a:pt x="2336" y="0"/>
                    </a:lnTo>
                    <a:close/>
                    <a:moveTo>
                      <a:pt x="2365" y="0"/>
                    </a:moveTo>
                    <a:lnTo>
                      <a:pt x="2382" y="0"/>
                    </a:lnTo>
                    <a:lnTo>
                      <a:pt x="2382" y="4"/>
                    </a:lnTo>
                    <a:lnTo>
                      <a:pt x="2365" y="4"/>
                    </a:lnTo>
                    <a:lnTo>
                      <a:pt x="2365" y="0"/>
                    </a:lnTo>
                    <a:close/>
                    <a:moveTo>
                      <a:pt x="2395" y="0"/>
                    </a:moveTo>
                    <a:lnTo>
                      <a:pt x="2411" y="0"/>
                    </a:lnTo>
                    <a:lnTo>
                      <a:pt x="2411" y="4"/>
                    </a:lnTo>
                    <a:lnTo>
                      <a:pt x="2395" y="4"/>
                    </a:lnTo>
                    <a:lnTo>
                      <a:pt x="2395" y="0"/>
                    </a:lnTo>
                    <a:close/>
                    <a:moveTo>
                      <a:pt x="2424" y="0"/>
                    </a:moveTo>
                    <a:lnTo>
                      <a:pt x="2440" y="0"/>
                    </a:lnTo>
                    <a:lnTo>
                      <a:pt x="2440" y="4"/>
                    </a:lnTo>
                    <a:lnTo>
                      <a:pt x="2424" y="4"/>
                    </a:lnTo>
                    <a:lnTo>
                      <a:pt x="2424" y="0"/>
                    </a:lnTo>
                    <a:close/>
                    <a:moveTo>
                      <a:pt x="2453" y="0"/>
                    </a:moveTo>
                    <a:lnTo>
                      <a:pt x="2470" y="0"/>
                    </a:lnTo>
                    <a:lnTo>
                      <a:pt x="2470" y="4"/>
                    </a:lnTo>
                    <a:lnTo>
                      <a:pt x="2453" y="4"/>
                    </a:lnTo>
                    <a:lnTo>
                      <a:pt x="2453" y="0"/>
                    </a:lnTo>
                    <a:close/>
                    <a:moveTo>
                      <a:pt x="2482" y="0"/>
                    </a:moveTo>
                    <a:lnTo>
                      <a:pt x="2499" y="0"/>
                    </a:lnTo>
                    <a:lnTo>
                      <a:pt x="2499" y="4"/>
                    </a:lnTo>
                    <a:lnTo>
                      <a:pt x="2482" y="4"/>
                    </a:lnTo>
                    <a:lnTo>
                      <a:pt x="2482" y="0"/>
                    </a:lnTo>
                    <a:close/>
                    <a:moveTo>
                      <a:pt x="2511" y="0"/>
                    </a:moveTo>
                    <a:lnTo>
                      <a:pt x="2528" y="0"/>
                    </a:lnTo>
                    <a:lnTo>
                      <a:pt x="2528" y="4"/>
                    </a:lnTo>
                    <a:lnTo>
                      <a:pt x="2511" y="4"/>
                    </a:lnTo>
                    <a:lnTo>
                      <a:pt x="2511" y="0"/>
                    </a:lnTo>
                    <a:close/>
                    <a:moveTo>
                      <a:pt x="2541" y="0"/>
                    </a:moveTo>
                    <a:lnTo>
                      <a:pt x="2557" y="0"/>
                    </a:lnTo>
                    <a:lnTo>
                      <a:pt x="2557" y="4"/>
                    </a:lnTo>
                    <a:lnTo>
                      <a:pt x="2541" y="4"/>
                    </a:lnTo>
                    <a:lnTo>
                      <a:pt x="2541" y="0"/>
                    </a:lnTo>
                    <a:close/>
                    <a:moveTo>
                      <a:pt x="2570" y="0"/>
                    </a:moveTo>
                    <a:lnTo>
                      <a:pt x="2587" y="0"/>
                    </a:lnTo>
                    <a:lnTo>
                      <a:pt x="2587" y="4"/>
                    </a:lnTo>
                    <a:lnTo>
                      <a:pt x="2570" y="4"/>
                    </a:lnTo>
                    <a:lnTo>
                      <a:pt x="2570" y="0"/>
                    </a:lnTo>
                    <a:close/>
                    <a:moveTo>
                      <a:pt x="2599" y="0"/>
                    </a:moveTo>
                    <a:lnTo>
                      <a:pt x="2616" y="0"/>
                    </a:lnTo>
                    <a:lnTo>
                      <a:pt x="2616" y="4"/>
                    </a:lnTo>
                    <a:lnTo>
                      <a:pt x="2599" y="4"/>
                    </a:lnTo>
                    <a:lnTo>
                      <a:pt x="2599" y="0"/>
                    </a:lnTo>
                    <a:close/>
                    <a:moveTo>
                      <a:pt x="2628" y="0"/>
                    </a:moveTo>
                    <a:lnTo>
                      <a:pt x="2645" y="0"/>
                    </a:lnTo>
                    <a:lnTo>
                      <a:pt x="2645" y="4"/>
                    </a:lnTo>
                    <a:lnTo>
                      <a:pt x="2628" y="4"/>
                    </a:lnTo>
                    <a:lnTo>
                      <a:pt x="2628" y="0"/>
                    </a:lnTo>
                    <a:close/>
                    <a:moveTo>
                      <a:pt x="2657" y="0"/>
                    </a:moveTo>
                    <a:lnTo>
                      <a:pt x="2674" y="0"/>
                    </a:lnTo>
                    <a:lnTo>
                      <a:pt x="2674" y="4"/>
                    </a:lnTo>
                    <a:lnTo>
                      <a:pt x="2657" y="4"/>
                    </a:lnTo>
                    <a:lnTo>
                      <a:pt x="2657" y="0"/>
                    </a:lnTo>
                    <a:close/>
                    <a:moveTo>
                      <a:pt x="2687" y="0"/>
                    </a:moveTo>
                    <a:lnTo>
                      <a:pt x="2703" y="0"/>
                    </a:lnTo>
                    <a:lnTo>
                      <a:pt x="2703" y="4"/>
                    </a:lnTo>
                    <a:lnTo>
                      <a:pt x="2687" y="4"/>
                    </a:lnTo>
                    <a:lnTo>
                      <a:pt x="2687" y="0"/>
                    </a:lnTo>
                    <a:close/>
                    <a:moveTo>
                      <a:pt x="2716" y="0"/>
                    </a:moveTo>
                    <a:lnTo>
                      <a:pt x="2733" y="0"/>
                    </a:lnTo>
                    <a:lnTo>
                      <a:pt x="2733" y="4"/>
                    </a:lnTo>
                    <a:lnTo>
                      <a:pt x="2716" y="4"/>
                    </a:lnTo>
                    <a:lnTo>
                      <a:pt x="2716" y="0"/>
                    </a:lnTo>
                    <a:close/>
                    <a:moveTo>
                      <a:pt x="2745" y="0"/>
                    </a:moveTo>
                    <a:lnTo>
                      <a:pt x="2762" y="0"/>
                    </a:lnTo>
                    <a:lnTo>
                      <a:pt x="2762" y="4"/>
                    </a:lnTo>
                    <a:lnTo>
                      <a:pt x="2745" y="4"/>
                    </a:lnTo>
                    <a:lnTo>
                      <a:pt x="2745" y="0"/>
                    </a:lnTo>
                    <a:close/>
                    <a:moveTo>
                      <a:pt x="2774" y="0"/>
                    </a:moveTo>
                    <a:lnTo>
                      <a:pt x="2791" y="0"/>
                    </a:lnTo>
                    <a:lnTo>
                      <a:pt x="2791" y="4"/>
                    </a:lnTo>
                    <a:lnTo>
                      <a:pt x="2774" y="4"/>
                    </a:lnTo>
                    <a:lnTo>
                      <a:pt x="2774" y="0"/>
                    </a:lnTo>
                    <a:close/>
                    <a:moveTo>
                      <a:pt x="2803" y="0"/>
                    </a:moveTo>
                    <a:lnTo>
                      <a:pt x="2820" y="0"/>
                    </a:lnTo>
                    <a:lnTo>
                      <a:pt x="2820" y="4"/>
                    </a:lnTo>
                    <a:lnTo>
                      <a:pt x="2803" y="4"/>
                    </a:lnTo>
                    <a:lnTo>
                      <a:pt x="2803" y="0"/>
                    </a:lnTo>
                    <a:close/>
                    <a:moveTo>
                      <a:pt x="2833" y="0"/>
                    </a:moveTo>
                    <a:lnTo>
                      <a:pt x="2849" y="0"/>
                    </a:lnTo>
                    <a:lnTo>
                      <a:pt x="2849" y="4"/>
                    </a:lnTo>
                    <a:lnTo>
                      <a:pt x="2833" y="4"/>
                    </a:lnTo>
                    <a:lnTo>
                      <a:pt x="2833" y="0"/>
                    </a:lnTo>
                    <a:close/>
                    <a:moveTo>
                      <a:pt x="2862" y="0"/>
                    </a:moveTo>
                    <a:lnTo>
                      <a:pt x="2879" y="0"/>
                    </a:lnTo>
                    <a:lnTo>
                      <a:pt x="2879" y="4"/>
                    </a:lnTo>
                    <a:lnTo>
                      <a:pt x="2862" y="4"/>
                    </a:lnTo>
                    <a:lnTo>
                      <a:pt x="2862" y="0"/>
                    </a:lnTo>
                    <a:close/>
                    <a:moveTo>
                      <a:pt x="2891" y="0"/>
                    </a:moveTo>
                    <a:lnTo>
                      <a:pt x="2908" y="0"/>
                    </a:lnTo>
                    <a:lnTo>
                      <a:pt x="2908" y="4"/>
                    </a:lnTo>
                    <a:lnTo>
                      <a:pt x="2891" y="4"/>
                    </a:lnTo>
                    <a:lnTo>
                      <a:pt x="2891" y="0"/>
                    </a:lnTo>
                    <a:close/>
                    <a:moveTo>
                      <a:pt x="2920" y="0"/>
                    </a:moveTo>
                    <a:lnTo>
                      <a:pt x="2937" y="0"/>
                    </a:lnTo>
                    <a:lnTo>
                      <a:pt x="2937" y="4"/>
                    </a:lnTo>
                    <a:lnTo>
                      <a:pt x="2920" y="4"/>
                    </a:lnTo>
                    <a:lnTo>
                      <a:pt x="2920" y="0"/>
                    </a:lnTo>
                    <a:close/>
                    <a:moveTo>
                      <a:pt x="2950" y="0"/>
                    </a:moveTo>
                    <a:lnTo>
                      <a:pt x="2966" y="0"/>
                    </a:lnTo>
                    <a:lnTo>
                      <a:pt x="2966" y="4"/>
                    </a:lnTo>
                    <a:lnTo>
                      <a:pt x="2950" y="4"/>
                    </a:lnTo>
                    <a:lnTo>
                      <a:pt x="2950" y="0"/>
                    </a:lnTo>
                    <a:close/>
                    <a:moveTo>
                      <a:pt x="2979" y="0"/>
                    </a:moveTo>
                    <a:lnTo>
                      <a:pt x="2995" y="0"/>
                    </a:lnTo>
                    <a:lnTo>
                      <a:pt x="2995" y="4"/>
                    </a:lnTo>
                    <a:lnTo>
                      <a:pt x="2979" y="4"/>
                    </a:lnTo>
                    <a:lnTo>
                      <a:pt x="2979" y="0"/>
                    </a:lnTo>
                    <a:close/>
                    <a:moveTo>
                      <a:pt x="3008" y="0"/>
                    </a:moveTo>
                    <a:lnTo>
                      <a:pt x="3025" y="0"/>
                    </a:lnTo>
                    <a:lnTo>
                      <a:pt x="3025" y="4"/>
                    </a:lnTo>
                    <a:lnTo>
                      <a:pt x="3008" y="4"/>
                    </a:lnTo>
                    <a:lnTo>
                      <a:pt x="3008" y="0"/>
                    </a:lnTo>
                    <a:close/>
                    <a:moveTo>
                      <a:pt x="3037" y="0"/>
                    </a:moveTo>
                    <a:lnTo>
                      <a:pt x="3054" y="0"/>
                    </a:lnTo>
                    <a:lnTo>
                      <a:pt x="3054" y="4"/>
                    </a:lnTo>
                    <a:lnTo>
                      <a:pt x="3037" y="4"/>
                    </a:lnTo>
                    <a:lnTo>
                      <a:pt x="3037" y="0"/>
                    </a:lnTo>
                    <a:close/>
                    <a:moveTo>
                      <a:pt x="3066" y="0"/>
                    </a:moveTo>
                    <a:lnTo>
                      <a:pt x="3083" y="0"/>
                    </a:lnTo>
                    <a:lnTo>
                      <a:pt x="3083" y="4"/>
                    </a:lnTo>
                    <a:lnTo>
                      <a:pt x="3066" y="4"/>
                    </a:lnTo>
                    <a:lnTo>
                      <a:pt x="3066" y="0"/>
                    </a:lnTo>
                    <a:close/>
                    <a:moveTo>
                      <a:pt x="3096" y="0"/>
                    </a:moveTo>
                    <a:lnTo>
                      <a:pt x="3112" y="0"/>
                    </a:lnTo>
                    <a:lnTo>
                      <a:pt x="3112" y="4"/>
                    </a:lnTo>
                    <a:lnTo>
                      <a:pt x="3096" y="4"/>
                    </a:lnTo>
                    <a:lnTo>
                      <a:pt x="3096" y="0"/>
                    </a:lnTo>
                    <a:close/>
                    <a:moveTo>
                      <a:pt x="3125" y="0"/>
                    </a:moveTo>
                    <a:lnTo>
                      <a:pt x="3141" y="0"/>
                    </a:lnTo>
                    <a:lnTo>
                      <a:pt x="3141" y="4"/>
                    </a:lnTo>
                    <a:lnTo>
                      <a:pt x="3125" y="4"/>
                    </a:lnTo>
                    <a:lnTo>
                      <a:pt x="3125" y="0"/>
                    </a:lnTo>
                    <a:close/>
                    <a:moveTo>
                      <a:pt x="3154" y="0"/>
                    </a:moveTo>
                    <a:lnTo>
                      <a:pt x="3171" y="0"/>
                    </a:lnTo>
                    <a:lnTo>
                      <a:pt x="3171" y="4"/>
                    </a:lnTo>
                    <a:lnTo>
                      <a:pt x="3154" y="4"/>
                    </a:lnTo>
                    <a:lnTo>
                      <a:pt x="3154" y="0"/>
                    </a:lnTo>
                    <a:close/>
                    <a:moveTo>
                      <a:pt x="3183" y="0"/>
                    </a:moveTo>
                    <a:lnTo>
                      <a:pt x="3200" y="0"/>
                    </a:lnTo>
                    <a:lnTo>
                      <a:pt x="3200" y="4"/>
                    </a:lnTo>
                    <a:lnTo>
                      <a:pt x="3183" y="4"/>
                    </a:lnTo>
                    <a:lnTo>
                      <a:pt x="3183" y="0"/>
                    </a:lnTo>
                    <a:close/>
                    <a:moveTo>
                      <a:pt x="3212" y="0"/>
                    </a:moveTo>
                    <a:lnTo>
                      <a:pt x="3229" y="0"/>
                    </a:lnTo>
                    <a:lnTo>
                      <a:pt x="3229" y="4"/>
                    </a:lnTo>
                    <a:lnTo>
                      <a:pt x="3212" y="4"/>
                    </a:lnTo>
                    <a:lnTo>
                      <a:pt x="3212" y="0"/>
                    </a:lnTo>
                    <a:close/>
                    <a:moveTo>
                      <a:pt x="3242" y="0"/>
                    </a:moveTo>
                    <a:lnTo>
                      <a:pt x="3258" y="0"/>
                    </a:lnTo>
                    <a:lnTo>
                      <a:pt x="3258" y="4"/>
                    </a:lnTo>
                    <a:lnTo>
                      <a:pt x="3242" y="4"/>
                    </a:lnTo>
                    <a:lnTo>
                      <a:pt x="3242" y="0"/>
                    </a:lnTo>
                    <a:close/>
                    <a:moveTo>
                      <a:pt x="3271" y="0"/>
                    </a:moveTo>
                    <a:lnTo>
                      <a:pt x="3287" y="0"/>
                    </a:lnTo>
                    <a:lnTo>
                      <a:pt x="3287" y="4"/>
                    </a:lnTo>
                    <a:lnTo>
                      <a:pt x="3271" y="4"/>
                    </a:lnTo>
                    <a:lnTo>
                      <a:pt x="3271" y="0"/>
                    </a:lnTo>
                    <a:close/>
                    <a:moveTo>
                      <a:pt x="3300" y="0"/>
                    </a:moveTo>
                    <a:lnTo>
                      <a:pt x="3317" y="0"/>
                    </a:lnTo>
                    <a:lnTo>
                      <a:pt x="3317" y="4"/>
                    </a:lnTo>
                    <a:lnTo>
                      <a:pt x="3300" y="4"/>
                    </a:lnTo>
                    <a:lnTo>
                      <a:pt x="3300" y="0"/>
                    </a:lnTo>
                    <a:close/>
                    <a:moveTo>
                      <a:pt x="3329" y="0"/>
                    </a:moveTo>
                    <a:lnTo>
                      <a:pt x="3346" y="0"/>
                    </a:lnTo>
                    <a:lnTo>
                      <a:pt x="3346" y="4"/>
                    </a:lnTo>
                    <a:lnTo>
                      <a:pt x="3329" y="4"/>
                    </a:lnTo>
                    <a:lnTo>
                      <a:pt x="3329" y="0"/>
                    </a:lnTo>
                    <a:close/>
                    <a:moveTo>
                      <a:pt x="3358" y="0"/>
                    </a:moveTo>
                    <a:lnTo>
                      <a:pt x="3375" y="0"/>
                    </a:lnTo>
                    <a:lnTo>
                      <a:pt x="3375" y="4"/>
                    </a:lnTo>
                    <a:lnTo>
                      <a:pt x="3358" y="4"/>
                    </a:lnTo>
                    <a:lnTo>
                      <a:pt x="3358" y="0"/>
                    </a:lnTo>
                    <a:close/>
                    <a:moveTo>
                      <a:pt x="3388" y="0"/>
                    </a:moveTo>
                    <a:lnTo>
                      <a:pt x="3404" y="0"/>
                    </a:lnTo>
                    <a:lnTo>
                      <a:pt x="3404" y="4"/>
                    </a:lnTo>
                    <a:lnTo>
                      <a:pt x="3388" y="4"/>
                    </a:lnTo>
                    <a:lnTo>
                      <a:pt x="3388" y="0"/>
                    </a:lnTo>
                    <a:close/>
                    <a:moveTo>
                      <a:pt x="3417" y="0"/>
                    </a:moveTo>
                    <a:lnTo>
                      <a:pt x="3434" y="0"/>
                    </a:lnTo>
                    <a:lnTo>
                      <a:pt x="3434" y="4"/>
                    </a:lnTo>
                    <a:lnTo>
                      <a:pt x="3417" y="4"/>
                    </a:lnTo>
                    <a:lnTo>
                      <a:pt x="3417" y="0"/>
                    </a:lnTo>
                    <a:close/>
                    <a:moveTo>
                      <a:pt x="3446" y="0"/>
                    </a:moveTo>
                    <a:lnTo>
                      <a:pt x="3463" y="0"/>
                    </a:lnTo>
                    <a:lnTo>
                      <a:pt x="3463" y="4"/>
                    </a:lnTo>
                    <a:lnTo>
                      <a:pt x="3446" y="4"/>
                    </a:lnTo>
                    <a:lnTo>
                      <a:pt x="3446" y="0"/>
                    </a:lnTo>
                    <a:close/>
                    <a:moveTo>
                      <a:pt x="3475" y="0"/>
                    </a:moveTo>
                    <a:lnTo>
                      <a:pt x="3492" y="0"/>
                    </a:lnTo>
                    <a:lnTo>
                      <a:pt x="3492" y="4"/>
                    </a:lnTo>
                    <a:lnTo>
                      <a:pt x="3475" y="4"/>
                    </a:lnTo>
                    <a:lnTo>
                      <a:pt x="3475" y="0"/>
                    </a:lnTo>
                    <a:close/>
                    <a:moveTo>
                      <a:pt x="3504" y="0"/>
                    </a:moveTo>
                    <a:lnTo>
                      <a:pt x="3521" y="0"/>
                    </a:lnTo>
                    <a:lnTo>
                      <a:pt x="3521" y="4"/>
                    </a:lnTo>
                    <a:lnTo>
                      <a:pt x="3504" y="4"/>
                    </a:lnTo>
                    <a:lnTo>
                      <a:pt x="3504" y="0"/>
                    </a:lnTo>
                    <a:close/>
                    <a:moveTo>
                      <a:pt x="3534" y="0"/>
                    </a:moveTo>
                    <a:lnTo>
                      <a:pt x="3550" y="0"/>
                    </a:lnTo>
                    <a:lnTo>
                      <a:pt x="3550" y="4"/>
                    </a:lnTo>
                    <a:lnTo>
                      <a:pt x="3534" y="4"/>
                    </a:lnTo>
                    <a:lnTo>
                      <a:pt x="3534" y="0"/>
                    </a:lnTo>
                    <a:close/>
                    <a:moveTo>
                      <a:pt x="3563" y="0"/>
                    </a:moveTo>
                    <a:lnTo>
                      <a:pt x="3580" y="0"/>
                    </a:lnTo>
                    <a:lnTo>
                      <a:pt x="3580" y="4"/>
                    </a:lnTo>
                    <a:lnTo>
                      <a:pt x="3563" y="4"/>
                    </a:lnTo>
                    <a:lnTo>
                      <a:pt x="3563" y="0"/>
                    </a:lnTo>
                    <a:close/>
                    <a:moveTo>
                      <a:pt x="3592" y="0"/>
                    </a:moveTo>
                    <a:lnTo>
                      <a:pt x="3609" y="0"/>
                    </a:lnTo>
                    <a:lnTo>
                      <a:pt x="3609" y="4"/>
                    </a:lnTo>
                    <a:lnTo>
                      <a:pt x="3592" y="4"/>
                    </a:lnTo>
                    <a:lnTo>
                      <a:pt x="3592" y="0"/>
                    </a:lnTo>
                    <a:close/>
                    <a:moveTo>
                      <a:pt x="3621" y="0"/>
                    </a:moveTo>
                    <a:lnTo>
                      <a:pt x="3638" y="0"/>
                    </a:lnTo>
                    <a:lnTo>
                      <a:pt x="3638" y="4"/>
                    </a:lnTo>
                    <a:lnTo>
                      <a:pt x="3621" y="4"/>
                    </a:lnTo>
                    <a:lnTo>
                      <a:pt x="3621" y="0"/>
                    </a:lnTo>
                    <a:close/>
                    <a:moveTo>
                      <a:pt x="3650" y="0"/>
                    </a:moveTo>
                    <a:lnTo>
                      <a:pt x="3667" y="0"/>
                    </a:lnTo>
                    <a:lnTo>
                      <a:pt x="3667" y="4"/>
                    </a:lnTo>
                    <a:lnTo>
                      <a:pt x="3650" y="4"/>
                    </a:lnTo>
                    <a:lnTo>
                      <a:pt x="3650" y="0"/>
                    </a:lnTo>
                    <a:close/>
                    <a:moveTo>
                      <a:pt x="3680" y="0"/>
                    </a:moveTo>
                    <a:lnTo>
                      <a:pt x="3696" y="0"/>
                    </a:lnTo>
                    <a:lnTo>
                      <a:pt x="3696" y="4"/>
                    </a:lnTo>
                    <a:lnTo>
                      <a:pt x="3680" y="4"/>
                    </a:lnTo>
                    <a:lnTo>
                      <a:pt x="3680" y="0"/>
                    </a:lnTo>
                    <a:close/>
                    <a:moveTo>
                      <a:pt x="3709" y="0"/>
                    </a:moveTo>
                    <a:lnTo>
                      <a:pt x="3726" y="0"/>
                    </a:lnTo>
                    <a:lnTo>
                      <a:pt x="3726" y="4"/>
                    </a:lnTo>
                    <a:lnTo>
                      <a:pt x="3709" y="4"/>
                    </a:lnTo>
                    <a:lnTo>
                      <a:pt x="3709" y="0"/>
                    </a:lnTo>
                    <a:close/>
                    <a:moveTo>
                      <a:pt x="3738" y="0"/>
                    </a:moveTo>
                    <a:lnTo>
                      <a:pt x="3755" y="0"/>
                    </a:lnTo>
                    <a:lnTo>
                      <a:pt x="3755" y="4"/>
                    </a:lnTo>
                    <a:lnTo>
                      <a:pt x="3738" y="4"/>
                    </a:lnTo>
                    <a:lnTo>
                      <a:pt x="3738" y="0"/>
                    </a:lnTo>
                    <a:close/>
                    <a:moveTo>
                      <a:pt x="3767" y="0"/>
                    </a:moveTo>
                    <a:lnTo>
                      <a:pt x="3784" y="0"/>
                    </a:lnTo>
                    <a:lnTo>
                      <a:pt x="3784" y="4"/>
                    </a:lnTo>
                    <a:lnTo>
                      <a:pt x="3767" y="4"/>
                    </a:lnTo>
                    <a:lnTo>
                      <a:pt x="3767" y="0"/>
                    </a:lnTo>
                    <a:close/>
                    <a:moveTo>
                      <a:pt x="3797" y="0"/>
                    </a:moveTo>
                    <a:lnTo>
                      <a:pt x="3813" y="0"/>
                    </a:lnTo>
                    <a:lnTo>
                      <a:pt x="3813" y="4"/>
                    </a:lnTo>
                    <a:lnTo>
                      <a:pt x="3797" y="4"/>
                    </a:lnTo>
                    <a:lnTo>
                      <a:pt x="3797" y="0"/>
                    </a:lnTo>
                    <a:close/>
                    <a:moveTo>
                      <a:pt x="3826" y="0"/>
                    </a:moveTo>
                    <a:lnTo>
                      <a:pt x="3842" y="0"/>
                    </a:lnTo>
                    <a:lnTo>
                      <a:pt x="3842" y="4"/>
                    </a:lnTo>
                    <a:lnTo>
                      <a:pt x="3826" y="4"/>
                    </a:lnTo>
                    <a:lnTo>
                      <a:pt x="3826" y="0"/>
                    </a:lnTo>
                    <a:close/>
                    <a:moveTo>
                      <a:pt x="3855" y="0"/>
                    </a:moveTo>
                    <a:lnTo>
                      <a:pt x="3872" y="0"/>
                    </a:lnTo>
                    <a:lnTo>
                      <a:pt x="3872" y="4"/>
                    </a:lnTo>
                    <a:lnTo>
                      <a:pt x="3855" y="4"/>
                    </a:lnTo>
                    <a:lnTo>
                      <a:pt x="3855" y="0"/>
                    </a:lnTo>
                    <a:close/>
                    <a:moveTo>
                      <a:pt x="3884" y="0"/>
                    </a:moveTo>
                    <a:lnTo>
                      <a:pt x="3901" y="0"/>
                    </a:lnTo>
                    <a:lnTo>
                      <a:pt x="3901" y="4"/>
                    </a:lnTo>
                    <a:lnTo>
                      <a:pt x="3884" y="4"/>
                    </a:lnTo>
                    <a:lnTo>
                      <a:pt x="3884" y="0"/>
                    </a:lnTo>
                    <a:close/>
                  </a:path>
                </a:pathLst>
              </a:custGeom>
              <a:solidFill>
                <a:srgbClr val="4472C4"/>
              </a:solidFill>
              <a:ln w="0" cap="flat">
                <a:solidFill>
                  <a:srgbClr val="4472C4"/>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114" name="Freeform 51"/>
              <p:cNvSpPr>
                <a:spLocks noEditPoints="1"/>
              </p:cNvSpPr>
              <p:nvPr/>
            </p:nvSpPr>
            <p:spPr bwMode="auto">
              <a:xfrm>
                <a:off x="1713" y="3626"/>
                <a:ext cx="3901" cy="4"/>
              </a:xfrm>
              <a:custGeom>
                <a:avLst/>
                <a:gdLst>
                  <a:gd name="T0" fmla="*/ 58 w 3901"/>
                  <a:gd name="T1" fmla="*/ 0 h 4"/>
                  <a:gd name="T2" fmla="*/ 133 w 3901"/>
                  <a:gd name="T3" fmla="*/ 0 h 4"/>
                  <a:gd name="T4" fmla="*/ 192 w 3901"/>
                  <a:gd name="T5" fmla="*/ 4 h 4"/>
                  <a:gd name="T6" fmla="*/ 233 w 3901"/>
                  <a:gd name="T7" fmla="*/ 4 h 4"/>
                  <a:gd name="T8" fmla="*/ 292 w 3901"/>
                  <a:gd name="T9" fmla="*/ 0 h 4"/>
                  <a:gd name="T10" fmla="*/ 379 w 3901"/>
                  <a:gd name="T11" fmla="*/ 0 h 4"/>
                  <a:gd name="T12" fmla="*/ 454 w 3901"/>
                  <a:gd name="T13" fmla="*/ 0 h 4"/>
                  <a:gd name="T14" fmla="*/ 513 w 3901"/>
                  <a:gd name="T15" fmla="*/ 4 h 4"/>
                  <a:gd name="T16" fmla="*/ 555 w 3901"/>
                  <a:gd name="T17" fmla="*/ 4 h 4"/>
                  <a:gd name="T18" fmla="*/ 613 w 3901"/>
                  <a:gd name="T19" fmla="*/ 0 h 4"/>
                  <a:gd name="T20" fmla="*/ 701 w 3901"/>
                  <a:gd name="T21" fmla="*/ 0 h 4"/>
                  <a:gd name="T22" fmla="*/ 776 w 3901"/>
                  <a:gd name="T23" fmla="*/ 0 h 4"/>
                  <a:gd name="T24" fmla="*/ 834 w 3901"/>
                  <a:gd name="T25" fmla="*/ 4 h 4"/>
                  <a:gd name="T26" fmla="*/ 876 w 3901"/>
                  <a:gd name="T27" fmla="*/ 4 h 4"/>
                  <a:gd name="T28" fmla="*/ 934 w 3901"/>
                  <a:gd name="T29" fmla="*/ 0 h 4"/>
                  <a:gd name="T30" fmla="*/ 1022 w 3901"/>
                  <a:gd name="T31" fmla="*/ 0 h 4"/>
                  <a:gd name="T32" fmla="*/ 1097 w 3901"/>
                  <a:gd name="T33" fmla="*/ 0 h 4"/>
                  <a:gd name="T34" fmla="*/ 1155 w 3901"/>
                  <a:gd name="T35" fmla="*/ 4 h 4"/>
                  <a:gd name="T36" fmla="*/ 1197 w 3901"/>
                  <a:gd name="T37" fmla="*/ 4 h 4"/>
                  <a:gd name="T38" fmla="*/ 1256 w 3901"/>
                  <a:gd name="T39" fmla="*/ 0 h 4"/>
                  <a:gd name="T40" fmla="*/ 1343 w 3901"/>
                  <a:gd name="T41" fmla="*/ 0 h 4"/>
                  <a:gd name="T42" fmla="*/ 1418 w 3901"/>
                  <a:gd name="T43" fmla="*/ 0 h 4"/>
                  <a:gd name="T44" fmla="*/ 1477 w 3901"/>
                  <a:gd name="T45" fmla="*/ 4 h 4"/>
                  <a:gd name="T46" fmla="*/ 1518 w 3901"/>
                  <a:gd name="T47" fmla="*/ 4 h 4"/>
                  <a:gd name="T48" fmla="*/ 1577 w 3901"/>
                  <a:gd name="T49" fmla="*/ 0 h 4"/>
                  <a:gd name="T50" fmla="*/ 1664 w 3901"/>
                  <a:gd name="T51" fmla="*/ 0 h 4"/>
                  <a:gd name="T52" fmla="*/ 1740 w 3901"/>
                  <a:gd name="T53" fmla="*/ 0 h 4"/>
                  <a:gd name="T54" fmla="*/ 1798 w 3901"/>
                  <a:gd name="T55" fmla="*/ 4 h 4"/>
                  <a:gd name="T56" fmla="*/ 1840 w 3901"/>
                  <a:gd name="T57" fmla="*/ 4 h 4"/>
                  <a:gd name="T58" fmla="*/ 1898 w 3901"/>
                  <a:gd name="T59" fmla="*/ 0 h 4"/>
                  <a:gd name="T60" fmla="*/ 1986 w 3901"/>
                  <a:gd name="T61" fmla="*/ 0 h 4"/>
                  <a:gd name="T62" fmla="*/ 2061 w 3901"/>
                  <a:gd name="T63" fmla="*/ 0 h 4"/>
                  <a:gd name="T64" fmla="*/ 2119 w 3901"/>
                  <a:gd name="T65" fmla="*/ 4 h 4"/>
                  <a:gd name="T66" fmla="*/ 2161 w 3901"/>
                  <a:gd name="T67" fmla="*/ 4 h 4"/>
                  <a:gd name="T68" fmla="*/ 2219 w 3901"/>
                  <a:gd name="T69" fmla="*/ 0 h 4"/>
                  <a:gd name="T70" fmla="*/ 2307 w 3901"/>
                  <a:gd name="T71" fmla="*/ 0 h 4"/>
                  <a:gd name="T72" fmla="*/ 2382 w 3901"/>
                  <a:gd name="T73" fmla="*/ 0 h 4"/>
                  <a:gd name="T74" fmla="*/ 2440 w 3901"/>
                  <a:gd name="T75" fmla="*/ 4 h 4"/>
                  <a:gd name="T76" fmla="*/ 2482 w 3901"/>
                  <a:gd name="T77" fmla="*/ 4 h 4"/>
                  <a:gd name="T78" fmla="*/ 2541 w 3901"/>
                  <a:gd name="T79" fmla="*/ 0 h 4"/>
                  <a:gd name="T80" fmla="*/ 2628 w 3901"/>
                  <a:gd name="T81" fmla="*/ 0 h 4"/>
                  <a:gd name="T82" fmla="*/ 2703 w 3901"/>
                  <a:gd name="T83" fmla="*/ 0 h 4"/>
                  <a:gd name="T84" fmla="*/ 2762 w 3901"/>
                  <a:gd name="T85" fmla="*/ 4 h 4"/>
                  <a:gd name="T86" fmla="*/ 2803 w 3901"/>
                  <a:gd name="T87" fmla="*/ 4 h 4"/>
                  <a:gd name="T88" fmla="*/ 2862 w 3901"/>
                  <a:gd name="T89" fmla="*/ 0 h 4"/>
                  <a:gd name="T90" fmla="*/ 2950 w 3901"/>
                  <a:gd name="T91" fmla="*/ 0 h 4"/>
                  <a:gd name="T92" fmla="*/ 3025 w 3901"/>
                  <a:gd name="T93" fmla="*/ 0 h 4"/>
                  <a:gd name="T94" fmla="*/ 3083 w 3901"/>
                  <a:gd name="T95" fmla="*/ 4 h 4"/>
                  <a:gd name="T96" fmla="*/ 3125 w 3901"/>
                  <a:gd name="T97" fmla="*/ 4 h 4"/>
                  <a:gd name="T98" fmla="*/ 3183 w 3901"/>
                  <a:gd name="T99" fmla="*/ 0 h 4"/>
                  <a:gd name="T100" fmla="*/ 3271 w 3901"/>
                  <a:gd name="T101" fmla="*/ 0 h 4"/>
                  <a:gd name="T102" fmla="*/ 3346 w 3901"/>
                  <a:gd name="T103" fmla="*/ 0 h 4"/>
                  <a:gd name="T104" fmla="*/ 3404 w 3901"/>
                  <a:gd name="T105" fmla="*/ 4 h 4"/>
                  <a:gd name="T106" fmla="*/ 3446 w 3901"/>
                  <a:gd name="T107" fmla="*/ 4 h 4"/>
                  <a:gd name="T108" fmla="*/ 3504 w 3901"/>
                  <a:gd name="T109" fmla="*/ 0 h 4"/>
                  <a:gd name="T110" fmla="*/ 3592 w 3901"/>
                  <a:gd name="T111" fmla="*/ 0 h 4"/>
                  <a:gd name="T112" fmla="*/ 3667 w 3901"/>
                  <a:gd name="T113" fmla="*/ 0 h 4"/>
                  <a:gd name="T114" fmla="*/ 3726 w 3901"/>
                  <a:gd name="T115" fmla="*/ 4 h 4"/>
                  <a:gd name="T116" fmla="*/ 3767 w 3901"/>
                  <a:gd name="T117" fmla="*/ 4 h 4"/>
                  <a:gd name="T118" fmla="*/ 3826 w 3901"/>
                  <a:gd name="T1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901" h="4">
                    <a:moveTo>
                      <a:pt x="0" y="0"/>
                    </a:moveTo>
                    <a:lnTo>
                      <a:pt x="16" y="0"/>
                    </a:lnTo>
                    <a:lnTo>
                      <a:pt x="16" y="4"/>
                    </a:lnTo>
                    <a:lnTo>
                      <a:pt x="0" y="4"/>
                    </a:lnTo>
                    <a:lnTo>
                      <a:pt x="0" y="0"/>
                    </a:lnTo>
                    <a:close/>
                    <a:moveTo>
                      <a:pt x="29" y="0"/>
                    </a:moveTo>
                    <a:lnTo>
                      <a:pt x="46" y="0"/>
                    </a:lnTo>
                    <a:lnTo>
                      <a:pt x="46" y="4"/>
                    </a:lnTo>
                    <a:lnTo>
                      <a:pt x="29" y="4"/>
                    </a:lnTo>
                    <a:lnTo>
                      <a:pt x="29" y="0"/>
                    </a:lnTo>
                    <a:close/>
                    <a:moveTo>
                      <a:pt x="58" y="0"/>
                    </a:moveTo>
                    <a:lnTo>
                      <a:pt x="75" y="0"/>
                    </a:lnTo>
                    <a:lnTo>
                      <a:pt x="75" y="4"/>
                    </a:lnTo>
                    <a:lnTo>
                      <a:pt x="58" y="4"/>
                    </a:lnTo>
                    <a:lnTo>
                      <a:pt x="58" y="0"/>
                    </a:lnTo>
                    <a:close/>
                    <a:moveTo>
                      <a:pt x="87" y="0"/>
                    </a:moveTo>
                    <a:lnTo>
                      <a:pt x="104" y="0"/>
                    </a:lnTo>
                    <a:lnTo>
                      <a:pt x="104" y="4"/>
                    </a:lnTo>
                    <a:lnTo>
                      <a:pt x="87" y="4"/>
                    </a:lnTo>
                    <a:lnTo>
                      <a:pt x="87" y="0"/>
                    </a:lnTo>
                    <a:close/>
                    <a:moveTo>
                      <a:pt x="116" y="0"/>
                    </a:moveTo>
                    <a:lnTo>
                      <a:pt x="133" y="0"/>
                    </a:lnTo>
                    <a:lnTo>
                      <a:pt x="133" y="4"/>
                    </a:lnTo>
                    <a:lnTo>
                      <a:pt x="116" y="4"/>
                    </a:lnTo>
                    <a:lnTo>
                      <a:pt x="116" y="0"/>
                    </a:lnTo>
                    <a:close/>
                    <a:moveTo>
                      <a:pt x="146" y="0"/>
                    </a:moveTo>
                    <a:lnTo>
                      <a:pt x="162" y="0"/>
                    </a:lnTo>
                    <a:lnTo>
                      <a:pt x="162" y="4"/>
                    </a:lnTo>
                    <a:lnTo>
                      <a:pt x="146" y="4"/>
                    </a:lnTo>
                    <a:lnTo>
                      <a:pt x="146" y="0"/>
                    </a:lnTo>
                    <a:close/>
                    <a:moveTo>
                      <a:pt x="175" y="0"/>
                    </a:moveTo>
                    <a:lnTo>
                      <a:pt x="192" y="0"/>
                    </a:lnTo>
                    <a:lnTo>
                      <a:pt x="192" y="4"/>
                    </a:lnTo>
                    <a:lnTo>
                      <a:pt x="175" y="4"/>
                    </a:lnTo>
                    <a:lnTo>
                      <a:pt x="175" y="0"/>
                    </a:lnTo>
                    <a:close/>
                    <a:moveTo>
                      <a:pt x="204" y="0"/>
                    </a:moveTo>
                    <a:lnTo>
                      <a:pt x="221" y="0"/>
                    </a:lnTo>
                    <a:lnTo>
                      <a:pt x="221" y="4"/>
                    </a:lnTo>
                    <a:lnTo>
                      <a:pt x="204" y="4"/>
                    </a:lnTo>
                    <a:lnTo>
                      <a:pt x="204" y="0"/>
                    </a:lnTo>
                    <a:close/>
                    <a:moveTo>
                      <a:pt x="233" y="0"/>
                    </a:moveTo>
                    <a:lnTo>
                      <a:pt x="250" y="0"/>
                    </a:lnTo>
                    <a:lnTo>
                      <a:pt x="250" y="4"/>
                    </a:lnTo>
                    <a:lnTo>
                      <a:pt x="233" y="4"/>
                    </a:lnTo>
                    <a:lnTo>
                      <a:pt x="233" y="0"/>
                    </a:lnTo>
                    <a:close/>
                    <a:moveTo>
                      <a:pt x="262" y="0"/>
                    </a:moveTo>
                    <a:lnTo>
                      <a:pt x="279" y="0"/>
                    </a:lnTo>
                    <a:lnTo>
                      <a:pt x="279" y="4"/>
                    </a:lnTo>
                    <a:lnTo>
                      <a:pt x="262" y="4"/>
                    </a:lnTo>
                    <a:lnTo>
                      <a:pt x="262" y="0"/>
                    </a:lnTo>
                    <a:close/>
                    <a:moveTo>
                      <a:pt x="292" y="0"/>
                    </a:moveTo>
                    <a:lnTo>
                      <a:pt x="308" y="0"/>
                    </a:lnTo>
                    <a:lnTo>
                      <a:pt x="308" y="4"/>
                    </a:lnTo>
                    <a:lnTo>
                      <a:pt x="292" y="4"/>
                    </a:lnTo>
                    <a:lnTo>
                      <a:pt x="292" y="0"/>
                    </a:lnTo>
                    <a:close/>
                    <a:moveTo>
                      <a:pt x="321" y="0"/>
                    </a:moveTo>
                    <a:lnTo>
                      <a:pt x="338" y="0"/>
                    </a:lnTo>
                    <a:lnTo>
                      <a:pt x="338" y="4"/>
                    </a:lnTo>
                    <a:lnTo>
                      <a:pt x="321" y="4"/>
                    </a:lnTo>
                    <a:lnTo>
                      <a:pt x="321" y="0"/>
                    </a:lnTo>
                    <a:close/>
                    <a:moveTo>
                      <a:pt x="350" y="0"/>
                    </a:moveTo>
                    <a:lnTo>
                      <a:pt x="367" y="0"/>
                    </a:lnTo>
                    <a:lnTo>
                      <a:pt x="367" y="4"/>
                    </a:lnTo>
                    <a:lnTo>
                      <a:pt x="350" y="4"/>
                    </a:lnTo>
                    <a:lnTo>
                      <a:pt x="350" y="0"/>
                    </a:lnTo>
                    <a:close/>
                    <a:moveTo>
                      <a:pt x="379" y="0"/>
                    </a:moveTo>
                    <a:lnTo>
                      <a:pt x="396" y="0"/>
                    </a:lnTo>
                    <a:lnTo>
                      <a:pt x="396" y="4"/>
                    </a:lnTo>
                    <a:lnTo>
                      <a:pt x="379" y="4"/>
                    </a:lnTo>
                    <a:lnTo>
                      <a:pt x="379" y="0"/>
                    </a:lnTo>
                    <a:close/>
                    <a:moveTo>
                      <a:pt x="409" y="0"/>
                    </a:moveTo>
                    <a:lnTo>
                      <a:pt x="425" y="0"/>
                    </a:lnTo>
                    <a:lnTo>
                      <a:pt x="425" y="4"/>
                    </a:lnTo>
                    <a:lnTo>
                      <a:pt x="409" y="4"/>
                    </a:lnTo>
                    <a:lnTo>
                      <a:pt x="409" y="0"/>
                    </a:lnTo>
                    <a:close/>
                    <a:moveTo>
                      <a:pt x="438" y="0"/>
                    </a:moveTo>
                    <a:lnTo>
                      <a:pt x="454" y="0"/>
                    </a:lnTo>
                    <a:lnTo>
                      <a:pt x="454" y="4"/>
                    </a:lnTo>
                    <a:lnTo>
                      <a:pt x="438" y="4"/>
                    </a:lnTo>
                    <a:lnTo>
                      <a:pt x="438" y="0"/>
                    </a:lnTo>
                    <a:close/>
                    <a:moveTo>
                      <a:pt x="467" y="0"/>
                    </a:moveTo>
                    <a:lnTo>
                      <a:pt x="484" y="0"/>
                    </a:lnTo>
                    <a:lnTo>
                      <a:pt x="484" y="4"/>
                    </a:lnTo>
                    <a:lnTo>
                      <a:pt x="467" y="4"/>
                    </a:lnTo>
                    <a:lnTo>
                      <a:pt x="467" y="0"/>
                    </a:lnTo>
                    <a:close/>
                    <a:moveTo>
                      <a:pt x="496" y="0"/>
                    </a:moveTo>
                    <a:lnTo>
                      <a:pt x="513" y="0"/>
                    </a:lnTo>
                    <a:lnTo>
                      <a:pt x="513" y="4"/>
                    </a:lnTo>
                    <a:lnTo>
                      <a:pt x="496" y="4"/>
                    </a:lnTo>
                    <a:lnTo>
                      <a:pt x="496" y="0"/>
                    </a:lnTo>
                    <a:close/>
                    <a:moveTo>
                      <a:pt x="525" y="0"/>
                    </a:moveTo>
                    <a:lnTo>
                      <a:pt x="542" y="0"/>
                    </a:lnTo>
                    <a:lnTo>
                      <a:pt x="542" y="4"/>
                    </a:lnTo>
                    <a:lnTo>
                      <a:pt x="525" y="4"/>
                    </a:lnTo>
                    <a:lnTo>
                      <a:pt x="525" y="0"/>
                    </a:lnTo>
                    <a:close/>
                    <a:moveTo>
                      <a:pt x="555" y="0"/>
                    </a:moveTo>
                    <a:lnTo>
                      <a:pt x="571" y="0"/>
                    </a:lnTo>
                    <a:lnTo>
                      <a:pt x="571" y="4"/>
                    </a:lnTo>
                    <a:lnTo>
                      <a:pt x="555" y="4"/>
                    </a:lnTo>
                    <a:lnTo>
                      <a:pt x="555" y="0"/>
                    </a:lnTo>
                    <a:close/>
                    <a:moveTo>
                      <a:pt x="584" y="0"/>
                    </a:moveTo>
                    <a:lnTo>
                      <a:pt x="600" y="0"/>
                    </a:lnTo>
                    <a:lnTo>
                      <a:pt x="600" y="4"/>
                    </a:lnTo>
                    <a:lnTo>
                      <a:pt x="584" y="4"/>
                    </a:lnTo>
                    <a:lnTo>
                      <a:pt x="584" y="0"/>
                    </a:lnTo>
                    <a:close/>
                    <a:moveTo>
                      <a:pt x="613" y="0"/>
                    </a:moveTo>
                    <a:lnTo>
                      <a:pt x="630" y="0"/>
                    </a:lnTo>
                    <a:lnTo>
                      <a:pt x="630" y="4"/>
                    </a:lnTo>
                    <a:lnTo>
                      <a:pt x="613" y="4"/>
                    </a:lnTo>
                    <a:lnTo>
                      <a:pt x="613" y="0"/>
                    </a:lnTo>
                    <a:close/>
                    <a:moveTo>
                      <a:pt x="642" y="0"/>
                    </a:moveTo>
                    <a:lnTo>
                      <a:pt x="659" y="0"/>
                    </a:lnTo>
                    <a:lnTo>
                      <a:pt x="659" y="4"/>
                    </a:lnTo>
                    <a:lnTo>
                      <a:pt x="642" y="4"/>
                    </a:lnTo>
                    <a:lnTo>
                      <a:pt x="642" y="0"/>
                    </a:lnTo>
                    <a:close/>
                    <a:moveTo>
                      <a:pt x="671" y="0"/>
                    </a:moveTo>
                    <a:lnTo>
                      <a:pt x="688" y="0"/>
                    </a:lnTo>
                    <a:lnTo>
                      <a:pt x="688" y="4"/>
                    </a:lnTo>
                    <a:lnTo>
                      <a:pt x="671" y="4"/>
                    </a:lnTo>
                    <a:lnTo>
                      <a:pt x="671" y="0"/>
                    </a:lnTo>
                    <a:close/>
                    <a:moveTo>
                      <a:pt x="701" y="0"/>
                    </a:moveTo>
                    <a:lnTo>
                      <a:pt x="717" y="0"/>
                    </a:lnTo>
                    <a:lnTo>
                      <a:pt x="717" y="4"/>
                    </a:lnTo>
                    <a:lnTo>
                      <a:pt x="701" y="4"/>
                    </a:lnTo>
                    <a:lnTo>
                      <a:pt x="701" y="0"/>
                    </a:lnTo>
                    <a:close/>
                    <a:moveTo>
                      <a:pt x="730" y="0"/>
                    </a:moveTo>
                    <a:lnTo>
                      <a:pt x="746" y="0"/>
                    </a:lnTo>
                    <a:lnTo>
                      <a:pt x="746" y="4"/>
                    </a:lnTo>
                    <a:lnTo>
                      <a:pt x="730" y="4"/>
                    </a:lnTo>
                    <a:lnTo>
                      <a:pt x="730" y="0"/>
                    </a:lnTo>
                    <a:close/>
                    <a:moveTo>
                      <a:pt x="759" y="0"/>
                    </a:moveTo>
                    <a:lnTo>
                      <a:pt x="776" y="0"/>
                    </a:lnTo>
                    <a:lnTo>
                      <a:pt x="776" y="4"/>
                    </a:lnTo>
                    <a:lnTo>
                      <a:pt x="759" y="4"/>
                    </a:lnTo>
                    <a:lnTo>
                      <a:pt x="759" y="0"/>
                    </a:lnTo>
                    <a:close/>
                    <a:moveTo>
                      <a:pt x="788" y="0"/>
                    </a:moveTo>
                    <a:lnTo>
                      <a:pt x="805" y="0"/>
                    </a:lnTo>
                    <a:lnTo>
                      <a:pt x="805" y="4"/>
                    </a:lnTo>
                    <a:lnTo>
                      <a:pt x="788" y="4"/>
                    </a:lnTo>
                    <a:lnTo>
                      <a:pt x="788" y="0"/>
                    </a:lnTo>
                    <a:close/>
                    <a:moveTo>
                      <a:pt x="817" y="0"/>
                    </a:moveTo>
                    <a:lnTo>
                      <a:pt x="834" y="0"/>
                    </a:lnTo>
                    <a:lnTo>
                      <a:pt x="834" y="4"/>
                    </a:lnTo>
                    <a:lnTo>
                      <a:pt x="817" y="4"/>
                    </a:lnTo>
                    <a:lnTo>
                      <a:pt x="817" y="0"/>
                    </a:lnTo>
                    <a:close/>
                    <a:moveTo>
                      <a:pt x="847" y="0"/>
                    </a:moveTo>
                    <a:lnTo>
                      <a:pt x="863" y="0"/>
                    </a:lnTo>
                    <a:lnTo>
                      <a:pt x="863" y="4"/>
                    </a:lnTo>
                    <a:lnTo>
                      <a:pt x="847" y="4"/>
                    </a:lnTo>
                    <a:lnTo>
                      <a:pt x="847" y="0"/>
                    </a:lnTo>
                    <a:close/>
                    <a:moveTo>
                      <a:pt x="876" y="0"/>
                    </a:moveTo>
                    <a:lnTo>
                      <a:pt x="893" y="0"/>
                    </a:lnTo>
                    <a:lnTo>
                      <a:pt x="893" y="4"/>
                    </a:lnTo>
                    <a:lnTo>
                      <a:pt x="876" y="4"/>
                    </a:lnTo>
                    <a:lnTo>
                      <a:pt x="876" y="0"/>
                    </a:lnTo>
                    <a:close/>
                    <a:moveTo>
                      <a:pt x="905" y="0"/>
                    </a:moveTo>
                    <a:lnTo>
                      <a:pt x="922" y="0"/>
                    </a:lnTo>
                    <a:lnTo>
                      <a:pt x="922" y="4"/>
                    </a:lnTo>
                    <a:lnTo>
                      <a:pt x="905" y="4"/>
                    </a:lnTo>
                    <a:lnTo>
                      <a:pt x="905" y="0"/>
                    </a:lnTo>
                    <a:close/>
                    <a:moveTo>
                      <a:pt x="934" y="0"/>
                    </a:moveTo>
                    <a:lnTo>
                      <a:pt x="951" y="0"/>
                    </a:lnTo>
                    <a:lnTo>
                      <a:pt x="951" y="4"/>
                    </a:lnTo>
                    <a:lnTo>
                      <a:pt x="934" y="4"/>
                    </a:lnTo>
                    <a:lnTo>
                      <a:pt x="934" y="0"/>
                    </a:lnTo>
                    <a:close/>
                    <a:moveTo>
                      <a:pt x="963" y="0"/>
                    </a:moveTo>
                    <a:lnTo>
                      <a:pt x="980" y="0"/>
                    </a:lnTo>
                    <a:lnTo>
                      <a:pt x="980" y="4"/>
                    </a:lnTo>
                    <a:lnTo>
                      <a:pt x="963" y="4"/>
                    </a:lnTo>
                    <a:lnTo>
                      <a:pt x="963" y="0"/>
                    </a:lnTo>
                    <a:close/>
                    <a:moveTo>
                      <a:pt x="993" y="0"/>
                    </a:moveTo>
                    <a:lnTo>
                      <a:pt x="1009" y="0"/>
                    </a:lnTo>
                    <a:lnTo>
                      <a:pt x="1009" y="4"/>
                    </a:lnTo>
                    <a:lnTo>
                      <a:pt x="993" y="4"/>
                    </a:lnTo>
                    <a:lnTo>
                      <a:pt x="993" y="0"/>
                    </a:lnTo>
                    <a:close/>
                    <a:moveTo>
                      <a:pt x="1022" y="0"/>
                    </a:moveTo>
                    <a:lnTo>
                      <a:pt x="1039" y="0"/>
                    </a:lnTo>
                    <a:lnTo>
                      <a:pt x="1039" y="4"/>
                    </a:lnTo>
                    <a:lnTo>
                      <a:pt x="1022" y="4"/>
                    </a:lnTo>
                    <a:lnTo>
                      <a:pt x="1022" y="0"/>
                    </a:lnTo>
                    <a:close/>
                    <a:moveTo>
                      <a:pt x="1051" y="0"/>
                    </a:moveTo>
                    <a:lnTo>
                      <a:pt x="1068" y="0"/>
                    </a:lnTo>
                    <a:lnTo>
                      <a:pt x="1068" y="4"/>
                    </a:lnTo>
                    <a:lnTo>
                      <a:pt x="1051" y="4"/>
                    </a:lnTo>
                    <a:lnTo>
                      <a:pt x="1051" y="0"/>
                    </a:lnTo>
                    <a:close/>
                    <a:moveTo>
                      <a:pt x="1080" y="0"/>
                    </a:moveTo>
                    <a:lnTo>
                      <a:pt x="1097" y="0"/>
                    </a:lnTo>
                    <a:lnTo>
                      <a:pt x="1097" y="4"/>
                    </a:lnTo>
                    <a:lnTo>
                      <a:pt x="1080" y="4"/>
                    </a:lnTo>
                    <a:lnTo>
                      <a:pt x="1080" y="0"/>
                    </a:lnTo>
                    <a:close/>
                    <a:moveTo>
                      <a:pt x="1109" y="0"/>
                    </a:moveTo>
                    <a:lnTo>
                      <a:pt x="1126" y="0"/>
                    </a:lnTo>
                    <a:lnTo>
                      <a:pt x="1126" y="4"/>
                    </a:lnTo>
                    <a:lnTo>
                      <a:pt x="1109" y="4"/>
                    </a:lnTo>
                    <a:lnTo>
                      <a:pt x="1109" y="0"/>
                    </a:lnTo>
                    <a:close/>
                    <a:moveTo>
                      <a:pt x="1139" y="0"/>
                    </a:moveTo>
                    <a:lnTo>
                      <a:pt x="1155" y="0"/>
                    </a:lnTo>
                    <a:lnTo>
                      <a:pt x="1155" y="4"/>
                    </a:lnTo>
                    <a:lnTo>
                      <a:pt x="1139" y="4"/>
                    </a:lnTo>
                    <a:lnTo>
                      <a:pt x="1139" y="0"/>
                    </a:lnTo>
                    <a:close/>
                    <a:moveTo>
                      <a:pt x="1168" y="0"/>
                    </a:moveTo>
                    <a:lnTo>
                      <a:pt x="1185" y="0"/>
                    </a:lnTo>
                    <a:lnTo>
                      <a:pt x="1185" y="4"/>
                    </a:lnTo>
                    <a:lnTo>
                      <a:pt x="1168" y="4"/>
                    </a:lnTo>
                    <a:lnTo>
                      <a:pt x="1168" y="0"/>
                    </a:lnTo>
                    <a:close/>
                    <a:moveTo>
                      <a:pt x="1197" y="0"/>
                    </a:moveTo>
                    <a:lnTo>
                      <a:pt x="1214" y="0"/>
                    </a:lnTo>
                    <a:lnTo>
                      <a:pt x="1214" y="4"/>
                    </a:lnTo>
                    <a:lnTo>
                      <a:pt x="1197" y="4"/>
                    </a:lnTo>
                    <a:lnTo>
                      <a:pt x="1197" y="0"/>
                    </a:lnTo>
                    <a:close/>
                    <a:moveTo>
                      <a:pt x="1226" y="0"/>
                    </a:moveTo>
                    <a:lnTo>
                      <a:pt x="1243" y="0"/>
                    </a:lnTo>
                    <a:lnTo>
                      <a:pt x="1243" y="4"/>
                    </a:lnTo>
                    <a:lnTo>
                      <a:pt x="1226" y="4"/>
                    </a:lnTo>
                    <a:lnTo>
                      <a:pt x="1226" y="0"/>
                    </a:lnTo>
                    <a:close/>
                    <a:moveTo>
                      <a:pt x="1256" y="0"/>
                    </a:moveTo>
                    <a:lnTo>
                      <a:pt x="1272" y="0"/>
                    </a:lnTo>
                    <a:lnTo>
                      <a:pt x="1272" y="4"/>
                    </a:lnTo>
                    <a:lnTo>
                      <a:pt x="1256" y="4"/>
                    </a:lnTo>
                    <a:lnTo>
                      <a:pt x="1256" y="0"/>
                    </a:lnTo>
                    <a:close/>
                    <a:moveTo>
                      <a:pt x="1285" y="0"/>
                    </a:moveTo>
                    <a:lnTo>
                      <a:pt x="1301" y="0"/>
                    </a:lnTo>
                    <a:lnTo>
                      <a:pt x="1301" y="4"/>
                    </a:lnTo>
                    <a:lnTo>
                      <a:pt x="1285" y="4"/>
                    </a:lnTo>
                    <a:lnTo>
                      <a:pt x="1285" y="0"/>
                    </a:lnTo>
                    <a:close/>
                    <a:moveTo>
                      <a:pt x="1314" y="0"/>
                    </a:moveTo>
                    <a:lnTo>
                      <a:pt x="1331" y="0"/>
                    </a:lnTo>
                    <a:lnTo>
                      <a:pt x="1331" y="4"/>
                    </a:lnTo>
                    <a:lnTo>
                      <a:pt x="1314" y="4"/>
                    </a:lnTo>
                    <a:lnTo>
                      <a:pt x="1314" y="0"/>
                    </a:lnTo>
                    <a:close/>
                    <a:moveTo>
                      <a:pt x="1343" y="0"/>
                    </a:moveTo>
                    <a:lnTo>
                      <a:pt x="1360" y="0"/>
                    </a:lnTo>
                    <a:lnTo>
                      <a:pt x="1360" y="4"/>
                    </a:lnTo>
                    <a:lnTo>
                      <a:pt x="1343" y="4"/>
                    </a:lnTo>
                    <a:lnTo>
                      <a:pt x="1343" y="0"/>
                    </a:lnTo>
                    <a:close/>
                    <a:moveTo>
                      <a:pt x="1372" y="0"/>
                    </a:moveTo>
                    <a:lnTo>
                      <a:pt x="1389" y="0"/>
                    </a:lnTo>
                    <a:lnTo>
                      <a:pt x="1389" y="4"/>
                    </a:lnTo>
                    <a:lnTo>
                      <a:pt x="1372" y="4"/>
                    </a:lnTo>
                    <a:lnTo>
                      <a:pt x="1372" y="0"/>
                    </a:lnTo>
                    <a:close/>
                    <a:moveTo>
                      <a:pt x="1402" y="0"/>
                    </a:moveTo>
                    <a:lnTo>
                      <a:pt x="1418" y="0"/>
                    </a:lnTo>
                    <a:lnTo>
                      <a:pt x="1418" y="4"/>
                    </a:lnTo>
                    <a:lnTo>
                      <a:pt x="1402" y="4"/>
                    </a:lnTo>
                    <a:lnTo>
                      <a:pt x="1402" y="0"/>
                    </a:lnTo>
                    <a:close/>
                    <a:moveTo>
                      <a:pt x="1431" y="0"/>
                    </a:moveTo>
                    <a:lnTo>
                      <a:pt x="1447" y="0"/>
                    </a:lnTo>
                    <a:lnTo>
                      <a:pt x="1447" y="4"/>
                    </a:lnTo>
                    <a:lnTo>
                      <a:pt x="1431" y="4"/>
                    </a:lnTo>
                    <a:lnTo>
                      <a:pt x="1431" y="0"/>
                    </a:lnTo>
                    <a:close/>
                    <a:moveTo>
                      <a:pt x="1460" y="0"/>
                    </a:moveTo>
                    <a:lnTo>
                      <a:pt x="1477" y="0"/>
                    </a:lnTo>
                    <a:lnTo>
                      <a:pt x="1477" y="4"/>
                    </a:lnTo>
                    <a:lnTo>
                      <a:pt x="1460" y="4"/>
                    </a:lnTo>
                    <a:lnTo>
                      <a:pt x="1460" y="0"/>
                    </a:lnTo>
                    <a:close/>
                    <a:moveTo>
                      <a:pt x="1489" y="0"/>
                    </a:moveTo>
                    <a:lnTo>
                      <a:pt x="1506" y="0"/>
                    </a:lnTo>
                    <a:lnTo>
                      <a:pt x="1506" y="4"/>
                    </a:lnTo>
                    <a:lnTo>
                      <a:pt x="1489" y="4"/>
                    </a:lnTo>
                    <a:lnTo>
                      <a:pt x="1489" y="0"/>
                    </a:lnTo>
                    <a:close/>
                    <a:moveTo>
                      <a:pt x="1518" y="0"/>
                    </a:moveTo>
                    <a:lnTo>
                      <a:pt x="1535" y="0"/>
                    </a:lnTo>
                    <a:lnTo>
                      <a:pt x="1535" y="4"/>
                    </a:lnTo>
                    <a:lnTo>
                      <a:pt x="1518" y="4"/>
                    </a:lnTo>
                    <a:lnTo>
                      <a:pt x="1518" y="0"/>
                    </a:lnTo>
                    <a:close/>
                    <a:moveTo>
                      <a:pt x="1548" y="0"/>
                    </a:moveTo>
                    <a:lnTo>
                      <a:pt x="1564" y="0"/>
                    </a:lnTo>
                    <a:lnTo>
                      <a:pt x="1564" y="4"/>
                    </a:lnTo>
                    <a:lnTo>
                      <a:pt x="1548" y="4"/>
                    </a:lnTo>
                    <a:lnTo>
                      <a:pt x="1548" y="0"/>
                    </a:lnTo>
                    <a:close/>
                    <a:moveTo>
                      <a:pt x="1577" y="0"/>
                    </a:moveTo>
                    <a:lnTo>
                      <a:pt x="1593" y="0"/>
                    </a:lnTo>
                    <a:lnTo>
                      <a:pt x="1593" y="4"/>
                    </a:lnTo>
                    <a:lnTo>
                      <a:pt x="1577" y="4"/>
                    </a:lnTo>
                    <a:lnTo>
                      <a:pt x="1577" y="0"/>
                    </a:lnTo>
                    <a:close/>
                    <a:moveTo>
                      <a:pt x="1606" y="0"/>
                    </a:moveTo>
                    <a:lnTo>
                      <a:pt x="1623" y="0"/>
                    </a:lnTo>
                    <a:lnTo>
                      <a:pt x="1623" y="4"/>
                    </a:lnTo>
                    <a:lnTo>
                      <a:pt x="1606" y="4"/>
                    </a:lnTo>
                    <a:lnTo>
                      <a:pt x="1606" y="0"/>
                    </a:lnTo>
                    <a:close/>
                    <a:moveTo>
                      <a:pt x="1635" y="0"/>
                    </a:moveTo>
                    <a:lnTo>
                      <a:pt x="1652" y="0"/>
                    </a:lnTo>
                    <a:lnTo>
                      <a:pt x="1652" y="4"/>
                    </a:lnTo>
                    <a:lnTo>
                      <a:pt x="1635" y="4"/>
                    </a:lnTo>
                    <a:lnTo>
                      <a:pt x="1635" y="0"/>
                    </a:lnTo>
                    <a:close/>
                    <a:moveTo>
                      <a:pt x="1664" y="0"/>
                    </a:moveTo>
                    <a:lnTo>
                      <a:pt x="1681" y="0"/>
                    </a:lnTo>
                    <a:lnTo>
                      <a:pt x="1681" y="4"/>
                    </a:lnTo>
                    <a:lnTo>
                      <a:pt x="1664" y="4"/>
                    </a:lnTo>
                    <a:lnTo>
                      <a:pt x="1664" y="0"/>
                    </a:lnTo>
                    <a:close/>
                    <a:moveTo>
                      <a:pt x="1694" y="0"/>
                    </a:moveTo>
                    <a:lnTo>
                      <a:pt x="1710" y="0"/>
                    </a:lnTo>
                    <a:lnTo>
                      <a:pt x="1710" y="4"/>
                    </a:lnTo>
                    <a:lnTo>
                      <a:pt x="1694" y="4"/>
                    </a:lnTo>
                    <a:lnTo>
                      <a:pt x="1694" y="0"/>
                    </a:lnTo>
                    <a:close/>
                    <a:moveTo>
                      <a:pt x="1723" y="0"/>
                    </a:moveTo>
                    <a:lnTo>
                      <a:pt x="1740" y="0"/>
                    </a:lnTo>
                    <a:lnTo>
                      <a:pt x="1740" y="4"/>
                    </a:lnTo>
                    <a:lnTo>
                      <a:pt x="1723" y="4"/>
                    </a:lnTo>
                    <a:lnTo>
                      <a:pt x="1723" y="0"/>
                    </a:lnTo>
                    <a:close/>
                    <a:moveTo>
                      <a:pt x="1752" y="0"/>
                    </a:moveTo>
                    <a:lnTo>
                      <a:pt x="1769" y="0"/>
                    </a:lnTo>
                    <a:lnTo>
                      <a:pt x="1769" y="4"/>
                    </a:lnTo>
                    <a:lnTo>
                      <a:pt x="1752" y="4"/>
                    </a:lnTo>
                    <a:lnTo>
                      <a:pt x="1752" y="0"/>
                    </a:lnTo>
                    <a:close/>
                    <a:moveTo>
                      <a:pt x="1781" y="0"/>
                    </a:moveTo>
                    <a:lnTo>
                      <a:pt x="1798" y="0"/>
                    </a:lnTo>
                    <a:lnTo>
                      <a:pt x="1798" y="4"/>
                    </a:lnTo>
                    <a:lnTo>
                      <a:pt x="1781" y="4"/>
                    </a:lnTo>
                    <a:lnTo>
                      <a:pt x="1781" y="0"/>
                    </a:lnTo>
                    <a:close/>
                    <a:moveTo>
                      <a:pt x="1810" y="0"/>
                    </a:moveTo>
                    <a:lnTo>
                      <a:pt x="1827" y="0"/>
                    </a:lnTo>
                    <a:lnTo>
                      <a:pt x="1827" y="4"/>
                    </a:lnTo>
                    <a:lnTo>
                      <a:pt x="1810" y="4"/>
                    </a:lnTo>
                    <a:lnTo>
                      <a:pt x="1810" y="0"/>
                    </a:lnTo>
                    <a:close/>
                    <a:moveTo>
                      <a:pt x="1840" y="0"/>
                    </a:moveTo>
                    <a:lnTo>
                      <a:pt x="1856" y="0"/>
                    </a:lnTo>
                    <a:lnTo>
                      <a:pt x="1856" y="4"/>
                    </a:lnTo>
                    <a:lnTo>
                      <a:pt x="1840" y="4"/>
                    </a:lnTo>
                    <a:lnTo>
                      <a:pt x="1840" y="0"/>
                    </a:lnTo>
                    <a:close/>
                    <a:moveTo>
                      <a:pt x="1869" y="0"/>
                    </a:moveTo>
                    <a:lnTo>
                      <a:pt x="1886" y="0"/>
                    </a:lnTo>
                    <a:lnTo>
                      <a:pt x="1886" y="4"/>
                    </a:lnTo>
                    <a:lnTo>
                      <a:pt x="1869" y="4"/>
                    </a:lnTo>
                    <a:lnTo>
                      <a:pt x="1869" y="0"/>
                    </a:lnTo>
                    <a:close/>
                    <a:moveTo>
                      <a:pt x="1898" y="0"/>
                    </a:moveTo>
                    <a:lnTo>
                      <a:pt x="1915" y="0"/>
                    </a:lnTo>
                    <a:lnTo>
                      <a:pt x="1915" y="4"/>
                    </a:lnTo>
                    <a:lnTo>
                      <a:pt x="1898" y="4"/>
                    </a:lnTo>
                    <a:lnTo>
                      <a:pt x="1898" y="0"/>
                    </a:lnTo>
                    <a:close/>
                    <a:moveTo>
                      <a:pt x="1927" y="0"/>
                    </a:moveTo>
                    <a:lnTo>
                      <a:pt x="1944" y="0"/>
                    </a:lnTo>
                    <a:lnTo>
                      <a:pt x="1944" y="4"/>
                    </a:lnTo>
                    <a:lnTo>
                      <a:pt x="1927" y="4"/>
                    </a:lnTo>
                    <a:lnTo>
                      <a:pt x="1927" y="0"/>
                    </a:lnTo>
                    <a:close/>
                    <a:moveTo>
                      <a:pt x="1956" y="0"/>
                    </a:moveTo>
                    <a:lnTo>
                      <a:pt x="1973" y="0"/>
                    </a:lnTo>
                    <a:lnTo>
                      <a:pt x="1973" y="4"/>
                    </a:lnTo>
                    <a:lnTo>
                      <a:pt x="1956" y="4"/>
                    </a:lnTo>
                    <a:lnTo>
                      <a:pt x="1956" y="0"/>
                    </a:lnTo>
                    <a:close/>
                    <a:moveTo>
                      <a:pt x="1986" y="0"/>
                    </a:moveTo>
                    <a:lnTo>
                      <a:pt x="2002" y="0"/>
                    </a:lnTo>
                    <a:lnTo>
                      <a:pt x="2002" y="4"/>
                    </a:lnTo>
                    <a:lnTo>
                      <a:pt x="1986" y="4"/>
                    </a:lnTo>
                    <a:lnTo>
                      <a:pt x="1986" y="0"/>
                    </a:lnTo>
                    <a:close/>
                    <a:moveTo>
                      <a:pt x="2015" y="0"/>
                    </a:moveTo>
                    <a:lnTo>
                      <a:pt x="2032" y="0"/>
                    </a:lnTo>
                    <a:lnTo>
                      <a:pt x="2032" y="4"/>
                    </a:lnTo>
                    <a:lnTo>
                      <a:pt x="2015" y="4"/>
                    </a:lnTo>
                    <a:lnTo>
                      <a:pt x="2015" y="0"/>
                    </a:lnTo>
                    <a:close/>
                    <a:moveTo>
                      <a:pt x="2044" y="0"/>
                    </a:moveTo>
                    <a:lnTo>
                      <a:pt x="2061" y="0"/>
                    </a:lnTo>
                    <a:lnTo>
                      <a:pt x="2061" y="4"/>
                    </a:lnTo>
                    <a:lnTo>
                      <a:pt x="2044" y="4"/>
                    </a:lnTo>
                    <a:lnTo>
                      <a:pt x="2044" y="0"/>
                    </a:lnTo>
                    <a:close/>
                    <a:moveTo>
                      <a:pt x="2073" y="0"/>
                    </a:moveTo>
                    <a:lnTo>
                      <a:pt x="2090" y="0"/>
                    </a:lnTo>
                    <a:lnTo>
                      <a:pt x="2090" y="4"/>
                    </a:lnTo>
                    <a:lnTo>
                      <a:pt x="2073" y="4"/>
                    </a:lnTo>
                    <a:lnTo>
                      <a:pt x="2073" y="0"/>
                    </a:lnTo>
                    <a:close/>
                    <a:moveTo>
                      <a:pt x="2103" y="0"/>
                    </a:moveTo>
                    <a:lnTo>
                      <a:pt x="2119" y="0"/>
                    </a:lnTo>
                    <a:lnTo>
                      <a:pt x="2119" y="4"/>
                    </a:lnTo>
                    <a:lnTo>
                      <a:pt x="2103" y="4"/>
                    </a:lnTo>
                    <a:lnTo>
                      <a:pt x="2103" y="0"/>
                    </a:lnTo>
                    <a:close/>
                    <a:moveTo>
                      <a:pt x="2132" y="0"/>
                    </a:moveTo>
                    <a:lnTo>
                      <a:pt x="2148" y="0"/>
                    </a:lnTo>
                    <a:lnTo>
                      <a:pt x="2148" y="4"/>
                    </a:lnTo>
                    <a:lnTo>
                      <a:pt x="2132" y="4"/>
                    </a:lnTo>
                    <a:lnTo>
                      <a:pt x="2132" y="0"/>
                    </a:lnTo>
                    <a:close/>
                    <a:moveTo>
                      <a:pt x="2161" y="0"/>
                    </a:moveTo>
                    <a:lnTo>
                      <a:pt x="2178" y="0"/>
                    </a:lnTo>
                    <a:lnTo>
                      <a:pt x="2178" y="4"/>
                    </a:lnTo>
                    <a:lnTo>
                      <a:pt x="2161" y="4"/>
                    </a:lnTo>
                    <a:lnTo>
                      <a:pt x="2161" y="0"/>
                    </a:lnTo>
                    <a:close/>
                    <a:moveTo>
                      <a:pt x="2190" y="0"/>
                    </a:moveTo>
                    <a:lnTo>
                      <a:pt x="2207" y="0"/>
                    </a:lnTo>
                    <a:lnTo>
                      <a:pt x="2207" y="4"/>
                    </a:lnTo>
                    <a:lnTo>
                      <a:pt x="2190" y="4"/>
                    </a:lnTo>
                    <a:lnTo>
                      <a:pt x="2190" y="0"/>
                    </a:lnTo>
                    <a:close/>
                    <a:moveTo>
                      <a:pt x="2219" y="0"/>
                    </a:moveTo>
                    <a:lnTo>
                      <a:pt x="2236" y="0"/>
                    </a:lnTo>
                    <a:lnTo>
                      <a:pt x="2236" y="4"/>
                    </a:lnTo>
                    <a:lnTo>
                      <a:pt x="2219" y="4"/>
                    </a:lnTo>
                    <a:lnTo>
                      <a:pt x="2219" y="0"/>
                    </a:lnTo>
                    <a:close/>
                    <a:moveTo>
                      <a:pt x="2249" y="0"/>
                    </a:moveTo>
                    <a:lnTo>
                      <a:pt x="2265" y="0"/>
                    </a:lnTo>
                    <a:lnTo>
                      <a:pt x="2265" y="4"/>
                    </a:lnTo>
                    <a:lnTo>
                      <a:pt x="2249" y="4"/>
                    </a:lnTo>
                    <a:lnTo>
                      <a:pt x="2249" y="0"/>
                    </a:lnTo>
                    <a:close/>
                    <a:moveTo>
                      <a:pt x="2278" y="0"/>
                    </a:moveTo>
                    <a:lnTo>
                      <a:pt x="2294" y="0"/>
                    </a:lnTo>
                    <a:lnTo>
                      <a:pt x="2294" y="4"/>
                    </a:lnTo>
                    <a:lnTo>
                      <a:pt x="2278" y="4"/>
                    </a:lnTo>
                    <a:lnTo>
                      <a:pt x="2278" y="0"/>
                    </a:lnTo>
                    <a:close/>
                    <a:moveTo>
                      <a:pt x="2307" y="0"/>
                    </a:moveTo>
                    <a:lnTo>
                      <a:pt x="2324" y="0"/>
                    </a:lnTo>
                    <a:lnTo>
                      <a:pt x="2324" y="4"/>
                    </a:lnTo>
                    <a:lnTo>
                      <a:pt x="2307" y="4"/>
                    </a:lnTo>
                    <a:lnTo>
                      <a:pt x="2307" y="0"/>
                    </a:lnTo>
                    <a:close/>
                    <a:moveTo>
                      <a:pt x="2336" y="0"/>
                    </a:moveTo>
                    <a:lnTo>
                      <a:pt x="2353" y="0"/>
                    </a:lnTo>
                    <a:lnTo>
                      <a:pt x="2353" y="4"/>
                    </a:lnTo>
                    <a:lnTo>
                      <a:pt x="2336" y="4"/>
                    </a:lnTo>
                    <a:lnTo>
                      <a:pt x="2336" y="0"/>
                    </a:lnTo>
                    <a:close/>
                    <a:moveTo>
                      <a:pt x="2365" y="0"/>
                    </a:moveTo>
                    <a:lnTo>
                      <a:pt x="2382" y="0"/>
                    </a:lnTo>
                    <a:lnTo>
                      <a:pt x="2382" y="4"/>
                    </a:lnTo>
                    <a:lnTo>
                      <a:pt x="2365" y="4"/>
                    </a:lnTo>
                    <a:lnTo>
                      <a:pt x="2365" y="0"/>
                    </a:lnTo>
                    <a:close/>
                    <a:moveTo>
                      <a:pt x="2395" y="0"/>
                    </a:moveTo>
                    <a:lnTo>
                      <a:pt x="2411" y="0"/>
                    </a:lnTo>
                    <a:lnTo>
                      <a:pt x="2411" y="4"/>
                    </a:lnTo>
                    <a:lnTo>
                      <a:pt x="2395" y="4"/>
                    </a:lnTo>
                    <a:lnTo>
                      <a:pt x="2395" y="0"/>
                    </a:lnTo>
                    <a:close/>
                    <a:moveTo>
                      <a:pt x="2424" y="0"/>
                    </a:moveTo>
                    <a:lnTo>
                      <a:pt x="2440" y="0"/>
                    </a:lnTo>
                    <a:lnTo>
                      <a:pt x="2440" y="4"/>
                    </a:lnTo>
                    <a:lnTo>
                      <a:pt x="2424" y="4"/>
                    </a:lnTo>
                    <a:lnTo>
                      <a:pt x="2424" y="0"/>
                    </a:lnTo>
                    <a:close/>
                    <a:moveTo>
                      <a:pt x="2453" y="0"/>
                    </a:moveTo>
                    <a:lnTo>
                      <a:pt x="2470" y="0"/>
                    </a:lnTo>
                    <a:lnTo>
                      <a:pt x="2470" y="4"/>
                    </a:lnTo>
                    <a:lnTo>
                      <a:pt x="2453" y="4"/>
                    </a:lnTo>
                    <a:lnTo>
                      <a:pt x="2453" y="0"/>
                    </a:lnTo>
                    <a:close/>
                    <a:moveTo>
                      <a:pt x="2482" y="0"/>
                    </a:moveTo>
                    <a:lnTo>
                      <a:pt x="2499" y="0"/>
                    </a:lnTo>
                    <a:lnTo>
                      <a:pt x="2499" y="4"/>
                    </a:lnTo>
                    <a:lnTo>
                      <a:pt x="2482" y="4"/>
                    </a:lnTo>
                    <a:lnTo>
                      <a:pt x="2482" y="0"/>
                    </a:lnTo>
                    <a:close/>
                    <a:moveTo>
                      <a:pt x="2511" y="0"/>
                    </a:moveTo>
                    <a:lnTo>
                      <a:pt x="2528" y="0"/>
                    </a:lnTo>
                    <a:lnTo>
                      <a:pt x="2528" y="4"/>
                    </a:lnTo>
                    <a:lnTo>
                      <a:pt x="2511" y="4"/>
                    </a:lnTo>
                    <a:lnTo>
                      <a:pt x="2511" y="0"/>
                    </a:lnTo>
                    <a:close/>
                    <a:moveTo>
                      <a:pt x="2541" y="0"/>
                    </a:moveTo>
                    <a:lnTo>
                      <a:pt x="2557" y="0"/>
                    </a:lnTo>
                    <a:lnTo>
                      <a:pt x="2557" y="4"/>
                    </a:lnTo>
                    <a:lnTo>
                      <a:pt x="2541" y="4"/>
                    </a:lnTo>
                    <a:lnTo>
                      <a:pt x="2541" y="0"/>
                    </a:lnTo>
                    <a:close/>
                    <a:moveTo>
                      <a:pt x="2570" y="0"/>
                    </a:moveTo>
                    <a:lnTo>
                      <a:pt x="2587" y="0"/>
                    </a:lnTo>
                    <a:lnTo>
                      <a:pt x="2587" y="4"/>
                    </a:lnTo>
                    <a:lnTo>
                      <a:pt x="2570" y="4"/>
                    </a:lnTo>
                    <a:lnTo>
                      <a:pt x="2570" y="0"/>
                    </a:lnTo>
                    <a:close/>
                    <a:moveTo>
                      <a:pt x="2599" y="0"/>
                    </a:moveTo>
                    <a:lnTo>
                      <a:pt x="2616" y="0"/>
                    </a:lnTo>
                    <a:lnTo>
                      <a:pt x="2616" y="4"/>
                    </a:lnTo>
                    <a:lnTo>
                      <a:pt x="2599" y="4"/>
                    </a:lnTo>
                    <a:lnTo>
                      <a:pt x="2599" y="0"/>
                    </a:lnTo>
                    <a:close/>
                    <a:moveTo>
                      <a:pt x="2628" y="0"/>
                    </a:moveTo>
                    <a:lnTo>
                      <a:pt x="2645" y="0"/>
                    </a:lnTo>
                    <a:lnTo>
                      <a:pt x="2645" y="4"/>
                    </a:lnTo>
                    <a:lnTo>
                      <a:pt x="2628" y="4"/>
                    </a:lnTo>
                    <a:lnTo>
                      <a:pt x="2628" y="0"/>
                    </a:lnTo>
                    <a:close/>
                    <a:moveTo>
                      <a:pt x="2657" y="0"/>
                    </a:moveTo>
                    <a:lnTo>
                      <a:pt x="2674" y="0"/>
                    </a:lnTo>
                    <a:lnTo>
                      <a:pt x="2674" y="4"/>
                    </a:lnTo>
                    <a:lnTo>
                      <a:pt x="2657" y="4"/>
                    </a:lnTo>
                    <a:lnTo>
                      <a:pt x="2657" y="0"/>
                    </a:lnTo>
                    <a:close/>
                    <a:moveTo>
                      <a:pt x="2687" y="0"/>
                    </a:moveTo>
                    <a:lnTo>
                      <a:pt x="2703" y="0"/>
                    </a:lnTo>
                    <a:lnTo>
                      <a:pt x="2703" y="4"/>
                    </a:lnTo>
                    <a:lnTo>
                      <a:pt x="2687" y="4"/>
                    </a:lnTo>
                    <a:lnTo>
                      <a:pt x="2687" y="0"/>
                    </a:lnTo>
                    <a:close/>
                    <a:moveTo>
                      <a:pt x="2716" y="0"/>
                    </a:moveTo>
                    <a:lnTo>
                      <a:pt x="2733" y="0"/>
                    </a:lnTo>
                    <a:lnTo>
                      <a:pt x="2733" y="4"/>
                    </a:lnTo>
                    <a:lnTo>
                      <a:pt x="2716" y="4"/>
                    </a:lnTo>
                    <a:lnTo>
                      <a:pt x="2716" y="0"/>
                    </a:lnTo>
                    <a:close/>
                    <a:moveTo>
                      <a:pt x="2745" y="0"/>
                    </a:moveTo>
                    <a:lnTo>
                      <a:pt x="2762" y="0"/>
                    </a:lnTo>
                    <a:lnTo>
                      <a:pt x="2762" y="4"/>
                    </a:lnTo>
                    <a:lnTo>
                      <a:pt x="2745" y="4"/>
                    </a:lnTo>
                    <a:lnTo>
                      <a:pt x="2745" y="0"/>
                    </a:lnTo>
                    <a:close/>
                    <a:moveTo>
                      <a:pt x="2774" y="0"/>
                    </a:moveTo>
                    <a:lnTo>
                      <a:pt x="2791" y="0"/>
                    </a:lnTo>
                    <a:lnTo>
                      <a:pt x="2791" y="4"/>
                    </a:lnTo>
                    <a:lnTo>
                      <a:pt x="2774" y="4"/>
                    </a:lnTo>
                    <a:lnTo>
                      <a:pt x="2774" y="0"/>
                    </a:lnTo>
                    <a:close/>
                    <a:moveTo>
                      <a:pt x="2803" y="0"/>
                    </a:moveTo>
                    <a:lnTo>
                      <a:pt x="2820" y="0"/>
                    </a:lnTo>
                    <a:lnTo>
                      <a:pt x="2820" y="4"/>
                    </a:lnTo>
                    <a:lnTo>
                      <a:pt x="2803" y="4"/>
                    </a:lnTo>
                    <a:lnTo>
                      <a:pt x="2803" y="0"/>
                    </a:lnTo>
                    <a:close/>
                    <a:moveTo>
                      <a:pt x="2833" y="0"/>
                    </a:moveTo>
                    <a:lnTo>
                      <a:pt x="2849" y="0"/>
                    </a:lnTo>
                    <a:lnTo>
                      <a:pt x="2849" y="4"/>
                    </a:lnTo>
                    <a:lnTo>
                      <a:pt x="2833" y="4"/>
                    </a:lnTo>
                    <a:lnTo>
                      <a:pt x="2833" y="0"/>
                    </a:lnTo>
                    <a:close/>
                    <a:moveTo>
                      <a:pt x="2862" y="0"/>
                    </a:moveTo>
                    <a:lnTo>
                      <a:pt x="2879" y="0"/>
                    </a:lnTo>
                    <a:lnTo>
                      <a:pt x="2879" y="4"/>
                    </a:lnTo>
                    <a:lnTo>
                      <a:pt x="2862" y="4"/>
                    </a:lnTo>
                    <a:lnTo>
                      <a:pt x="2862" y="0"/>
                    </a:lnTo>
                    <a:close/>
                    <a:moveTo>
                      <a:pt x="2891" y="0"/>
                    </a:moveTo>
                    <a:lnTo>
                      <a:pt x="2908" y="0"/>
                    </a:lnTo>
                    <a:lnTo>
                      <a:pt x="2908" y="4"/>
                    </a:lnTo>
                    <a:lnTo>
                      <a:pt x="2891" y="4"/>
                    </a:lnTo>
                    <a:lnTo>
                      <a:pt x="2891" y="0"/>
                    </a:lnTo>
                    <a:close/>
                    <a:moveTo>
                      <a:pt x="2920" y="0"/>
                    </a:moveTo>
                    <a:lnTo>
                      <a:pt x="2937" y="0"/>
                    </a:lnTo>
                    <a:lnTo>
                      <a:pt x="2937" y="4"/>
                    </a:lnTo>
                    <a:lnTo>
                      <a:pt x="2920" y="4"/>
                    </a:lnTo>
                    <a:lnTo>
                      <a:pt x="2920" y="0"/>
                    </a:lnTo>
                    <a:close/>
                    <a:moveTo>
                      <a:pt x="2950" y="0"/>
                    </a:moveTo>
                    <a:lnTo>
                      <a:pt x="2966" y="0"/>
                    </a:lnTo>
                    <a:lnTo>
                      <a:pt x="2966" y="4"/>
                    </a:lnTo>
                    <a:lnTo>
                      <a:pt x="2950" y="4"/>
                    </a:lnTo>
                    <a:lnTo>
                      <a:pt x="2950" y="0"/>
                    </a:lnTo>
                    <a:close/>
                    <a:moveTo>
                      <a:pt x="2979" y="0"/>
                    </a:moveTo>
                    <a:lnTo>
                      <a:pt x="2995" y="0"/>
                    </a:lnTo>
                    <a:lnTo>
                      <a:pt x="2995" y="4"/>
                    </a:lnTo>
                    <a:lnTo>
                      <a:pt x="2979" y="4"/>
                    </a:lnTo>
                    <a:lnTo>
                      <a:pt x="2979" y="0"/>
                    </a:lnTo>
                    <a:close/>
                    <a:moveTo>
                      <a:pt x="3008" y="0"/>
                    </a:moveTo>
                    <a:lnTo>
                      <a:pt x="3025" y="0"/>
                    </a:lnTo>
                    <a:lnTo>
                      <a:pt x="3025" y="4"/>
                    </a:lnTo>
                    <a:lnTo>
                      <a:pt x="3008" y="4"/>
                    </a:lnTo>
                    <a:lnTo>
                      <a:pt x="3008" y="0"/>
                    </a:lnTo>
                    <a:close/>
                    <a:moveTo>
                      <a:pt x="3037" y="0"/>
                    </a:moveTo>
                    <a:lnTo>
                      <a:pt x="3054" y="0"/>
                    </a:lnTo>
                    <a:lnTo>
                      <a:pt x="3054" y="4"/>
                    </a:lnTo>
                    <a:lnTo>
                      <a:pt x="3037" y="4"/>
                    </a:lnTo>
                    <a:lnTo>
                      <a:pt x="3037" y="0"/>
                    </a:lnTo>
                    <a:close/>
                    <a:moveTo>
                      <a:pt x="3066" y="0"/>
                    </a:moveTo>
                    <a:lnTo>
                      <a:pt x="3083" y="0"/>
                    </a:lnTo>
                    <a:lnTo>
                      <a:pt x="3083" y="4"/>
                    </a:lnTo>
                    <a:lnTo>
                      <a:pt x="3066" y="4"/>
                    </a:lnTo>
                    <a:lnTo>
                      <a:pt x="3066" y="0"/>
                    </a:lnTo>
                    <a:close/>
                    <a:moveTo>
                      <a:pt x="3096" y="0"/>
                    </a:moveTo>
                    <a:lnTo>
                      <a:pt x="3112" y="0"/>
                    </a:lnTo>
                    <a:lnTo>
                      <a:pt x="3112" y="4"/>
                    </a:lnTo>
                    <a:lnTo>
                      <a:pt x="3096" y="4"/>
                    </a:lnTo>
                    <a:lnTo>
                      <a:pt x="3096" y="0"/>
                    </a:lnTo>
                    <a:close/>
                    <a:moveTo>
                      <a:pt x="3125" y="0"/>
                    </a:moveTo>
                    <a:lnTo>
                      <a:pt x="3141" y="0"/>
                    </a:lnTo>
                    <a:lnTo>
                      <a:pt x="3141" y="4"/>
                    </a:lnTo>
                    <a:lnTo>
                      <a:pt x="3125" y="4"/>
                    </a:lnTo>
                    <a:lnTo>
                      <a:pt x="3125" y="0"/>
                    </a:lnTo>
                    <a:close/>
                    <a:moveTo>
                      <a:pt x="3154" y="0"/>
                    </a:moveTo>
                    <a:lnTo>
                      <a:pt x="3171" y="0"/>
                    </a:lnTo>
                    <a:lnTo>
                      <a:pt x="3171" y="4"/>
                    </a:lnTo>
                    <a:lnTo>
                      <a:pt x="3154" y="4"/>
                    </a:lnTo>
                    <a:lnTo>
                      <a:pt x="3154" y="0"/>
                    </a:lnTo>
                    <a:close/>
                    <a:moveTo>
                      <a:pt x="3183" y="0"/>
                    </a:moveTo>
                    <a:lnTo>
                      <a:pt x="3200" y="0"/>
                    </a:lnTo>
                    <a:lnTo>
                      <a:pt x="3200" y="4"/>
                    </a:lnTo>
                    <a:lnTo>
                      <a:pt x="3183" y="4"/>
                    </a:lnTo>
                    <a:lnTo>
                      <a:pt x="3183" y="0"/>
                    </a:lnTo>
                    <a:close/>
                    <a:moveTo>
                      <a:pt x="3212" y="0"/>
                    </a:moveTo>
                    <a:lnTo>
                      <a:pt x="3229" y="0"/>
                    </a:lnTo>
                    <a:lnTo>
                      <a:pt x="3229" y="4"/>
                    </a:lnTo>
                    <a:lnTo>
                      <a:pt x="3212" y="4"/>
                    </a:lnTo>
                    <a:lnTo>
                      <a:pt x="3212" y="0"/>
                    </a:lnTo>
                    <a:close/>
                    <a:moveTo>
                      <a:pt x="3242" y="0"/>
                    </a:moveTo>
                    <a:lnTo>
                      <a:pt x="3258" y="0"/>
                    </a:lnTo>
                    <a:lnTo>
                      <a:pt x="3258" y="4"/>
                    </a:lnTo>
                    <a:lnTo>
                      <a:pt x="3242" y="4"/>
                    </a:lnTo>
                    <a:lnTo>
                      <a:pt x="3242" y="0"/>
                    </a:lnTo>
                    <a:close/>
                    <a:moveTo>
                      <a:pt x="3271" y="0"/>
                    </a:moveTo>
                    <a:lnTo>
                      <a:pt x="3287" y="0"/>
                    </a:lnTo>
                    <a:lnTo>
                      <a:pt x="3287" y="4"/>
                    </a:lnTo>
                    <a:lnTo>
                      <a:pt x="3271" y="4"/>
                    </a:lnTo>
                    <a:lnTo>
                      <a:pt x="3271" y="0"/>
                    </a:lnTo>
                    <a:close/>
                    <a:moveTo>
                      <a:pt x="3300" y="0"/>
                    </a:moveTo>
                    <a:lnTo>
                      <a:pt x="3317" y="0"/>
                    </a:lnTo>
                    <a:lnTo>
                      <a:pt x="3317" y="4"/>
                    </a:lnTo>
                    <a:lnTo>
                      <a:pt x="3300" y="4"/>
                    </a:lnTo>
                    <a:lnTo>
                      <a:pt x="3300" y="0"/>
                    </a:lnTo>
                    <a:close/>
                    <a:moveTo>
                      <a:pt x="3329" y="0"/>
                    </a:moveTo>
                    <a:lnTo>
                      <a:pt x="3346" y="0"/>
                    </a:lnTo>
                    <a:lnTo>
                      <a:pt x="3346" y="4"/>
                    </a:lnTo>
                    <a:lnTo>
                      <a:pt x="3329" y="4"/>
                    </a:lnTo>
                    <a:lnTo>
                      <a:pt x="3329" y="0"/>
                    </a:lnTo>
                    <a:close/>
                    <a:moveTo>
                      <a:pt x="3358" y="0"/>
                    </a:moveTo>
                    <a:lnTo>
                      <a:pt x="3375" y="0"/>
                    </a:lnTo>
                    <a:lnTo>
                      <a:pt x="3375" y="4"/>
                    </a:lnTo>
                    <a:lnTo>
                      <a:pt x="3358" y="4"/>
                    </a:lnTo>
                    <a:lnTo>
                      <a:pt x="3358" y="0"/>
                    </a:lnTo>
                    <a:close/>
                    <a:moveTo>
                      <a:pt x="3388" y="0"/>
                    </a:moveTo>
                    <a:lnTo>
                      <a:pt x="3404" y="0"/>
                    </a:lnTo>
                    <a:lnTo>
                      <a:pt x="3404" y="4"/>
                    </a:lnTo>
                    <a:lnTo>
                      <a:pt x="3388" y="4"/>
                    </a:lnTo>
                    <a:lnTo>
                      <a:pt x="3388" y="0"/>
                    </a:lnTo>
                    <a:close/>
                    <a:moveTo>
                      <a:pt x="3417" y="0"/>
                    </a:moveTo>
                    <a:lnTo>
                      <a:pt x="3434" y="0"/>
                    </a:lnTo>
                    <a:lnTo>
                      <a:pt x="3434" y="4"/>
                    </a:lnTo>
                    <a:lnTo>
                      <a:pt x="3417" y="4"/>
                    </a:lnTo>
                    <a:lnTo>
                      <a:pt x="3417" y="0"/>
                    </a:lnTo>
                    <a:close/>
                    <a:moveTo>
                      <a:pt x="3446" y="0"/>
                    </a:moveTo>
                    <a:lnTo>
                      <a:pt x="3463" y="0"/>
                    </a:lnTo>
                    <a:lnTo>
                      <a:pt x="3463" y="4"/>
                    </a:lnTo>
                    <a:lnTo>
                      <a:pt x="3446" y="4"/>
                    </a:lnTo>
                    <a:lnTo>
                      <a:pt x="3446" y="0"/>
                    </a:lnTo>
                    <a:close/>
                    <a:moveTo>
                      <a:pt x="3475" y="0"/>
                    </a:moveTo>
                    <a:lnTo>
                      <a:pt x="3492" y="0"/>
                    </a:lnTo>
                    <a:lnTo>
                      <a:pt x="3492" y="4"/>
                    </a:lnTo>
                    <a:lnTo>
                      <a:pt x="3475" y="4"/>
                    </a:lnTo>
                    <a:lnTo>
                      <a:pt x="3475" y="0"/>
                    </a:lnTo>
                    <a:close/>
                    <a:moveTo>
                      <a:pt x="3504" y="0"/>
                    </a:moveTo>
                    <a:lnTo>
                      <a:pt x="3521" y="0"/>
                    </a:lnTo>
                    <a:lnTo>
                      <a:pt x="3521" y="4"/>
                    </a:lnTo>
                    <a:lnTo>
                      <a:pt x="3504" y="4"/>
                    </a:lnTo>
                    <a:lnTo>
                      <a:pt x="3504" y="0"/>
                    </a:lnTo>
                    <a:close/>
                    <a:moveTo>
                      <a:pt x="3534" y="0"/>
                    </a:moveTo>
                    <a:lnTo>
                      <a:pt x="3550" y="0"/>
                    </a:lnTo>
                    <a:lnTo>
                      <a:pt x="3550" y="4"/>
                    </a:lnTo>
                    <a:lnTo>
                      <a:pt x="3534" y="4"/>
                    </a:lnTo>
                    <a:lnTo>
                      <a:pt x="3534" y="0"/>
                    </a:lnTo>
                    <a:close/>
                    <a:moveTo>
                      <a:pt x="3563" y="0"/>
                    </a:moveTo>
                    <a:lnTo>
                      <a:pt x="3580" y="0"/>
                    </a:lnTo>
                    <a:lnTo>
                      <a:pt x="3580" y="4"/>
                    </a:lnTo>
                    <a:lnTo>
                      <a:pt x="3563" y="4"/>
                    </a:lnTo>
                    <a:lnTo>
                      <a:pt x="3563" y="0"/>
                    </a:lnTo>
                    <a:close/>
                    <a:moveTo>
                      <a:pt x="3592" y="0"/>
                    </a:moveTo>
                    <a:lnTo>
                      <a:pt x="3609" y="0"/>
                    </a:lnTo>
                    <a:lnTo>
                      <a:pt x="3609" y="4"/>
                    </a:lnTo>
                    <a:lnTo>
                      <a:pt x="3592" y="4"/>
                    </a:lnTo>
                    <a:lnTo>
                      <a:pt x="3592" y="0"/>
                    </a:lnTo>
                    <a:close/>
                    <a:moveTo>
                      <a:pt x="3621" y="0"/>
                    </a:moveTo>
                    <a:lnTo>
                      <a:pt x="3638" y="0"/>
                    </a:lnTo>
                    <a:lnTo>
                      <a:pt x="3638" y="4"/>
                    </a:lnTo>
                    <a:lnTo>
                      <a:pt x="3621" y="4"/>
                    </a:lnTo>
                    <a:lnTo>
                      <a:pt x="3621" y="0"/>
                    </a:lnTo>
                    <a:close/>
                    <a:moveTo>
                      <a:pt x="3650" y="0"/>
                    </a:moveTo>
                    <a:lnTo>
                      <a:pt x="3667" y="0"/>
                    </a:lnTo>
                    <a:lnTo>
                      <a:pt x="3667" y="4"/>
                    </a:lnTo>
                    <a:lnTo>
                      <a:pt x="3650" y="4"/>
                    </a:lnTo>
                    <a:lnTo>
                      <a:pt x="3650" y="0"/>
                    </a:lnTo>
                    <a:close/>
                    <a:moveTo>
                      <a:pt x="3680" y="0"/>
                    </a:moveTo>
                    <a:lnTo>
                      <a:pt x="3696" y="0"/>
                    </a:lnTo>
                    <a:lnTo>
                      <a:pt x="3696" y="4"/>
                    </a:lnTo>
                    <a:lnTo>
                      <a:pt x="3680" y="4"/>
                    </a:lnTo>
                    <a:lnTo>
                      <a:pt x="3680" y="0"/>
                    </a:lnTo>
                    <a:close/>
                    <a:moveTo>
                      <a:pt x="3709" y="0"/>
                    </a:moveTo>
                    <a:lnTo>
                      <a:pt x="3726" y="0"/>
                    </a:lnTo>
                    <a:lnTo>
                      <a:pt x="3726" y="4"/>
                    </a:lnTo>
                    <a:lnTo>
                      <a:pt x="3709" y="4"/>
                    </a:lnTo>
                    <a:lnTo>
                      <a:pt x="3709" y="0"/>
                    </a:lnTo>
                    <a:close/>
                    <a:moveTo>
                      <a:pt x="3738" y="0"/>
                    </a:moveTo>
                    <a:lnTo>
                      <a:pt x="3755" y="0"/>
                    </a:lnTo>
                    <a:lnTo>
                      <a:pt x="3755" y="4"/>
                    </a:lnTo>
                    <a:lnTo>
                      <a:pt x="3738" y="4"/>
                    </a:lnTo>
                    <a:lnTo>
                      <a:pt x="3738" y="0"/>
                    </a:lnTo>
                    <a:close/>
                    <a:moveTo>
                      <a:pt x="3767" y="0"/>
                    </a:moveTo>
                    <a:lnTo>
                      <a:pt x="3784" y="0"/>
                    </a:lnTo>
                    <a:lnTo>
                      <a:pt x="3784" y="4"/>
                    </a:lnTo>
                    <a:lnTo>
                      <a:pt x="3767" y="4"/>
                    </a:lnTo>
                    <a:lnTo>
                      <a:pt x="3767" y="0"/>
                    </a:lnTo>
                    <a:close/>
                    <a:moveTo>
                      <a:pt x="3797" y="0"/>
                    </a:moveTo>
                    <a:lnTo>
                      <a:pt x="3813" y="0"/>
                    </a:lnTo>
                    <a:lnTo>
                      <a:pt x="3813" y="4"/>
                    </a:lnTo>
                    <a:lnTo>
                      <a:pt x="3797" y="4"/>
                    </a:lnTo>
                    <a:lnTo>
                      <a:pt x="3797" y="0"/>
                    </a:lnTo>
                    <a:close/>
                    <a:moveTo>
                      <a:pt x="3826" y="0"/>
                    </a:moveTo>
                    <a:lnTo>
                      <a:pt x="3842" y="0"/>
                    </a:lnTo>
                    <a:lnTo>
                      <a:pt x="3842" y="4"/>
                    </a:lnTo>
                    <a:lnTo>
                      <a:pt x="3826" y="4"/>
                    </a:lnTo>
                    <a:lnTo>
                      <a:pt x="3826" y="0"/>
                    </a:lnTo>
                    <a:close/>
                    <a:moveTo>
                      <a:pt x="3855" y="0"/>
                    </a:moveTo>
                    <a:lnTo>
                      <a:pt x="3872" y="0"/>
                    </a:lnTo>
                    <a:lnTo>
                      <a:pt x="3872" y="4"/>
                    </a:lnTo>
                    <a:lnTo>
                      <a:pt x="3855" y="4"/>
                    </a:lnTo>
                    <a:lnTo>
                      <a:pt x="3855" y="0"/>
                    </a:lnTo>
                    <a:close/>
                    <a:moveTo>
                      <a:pt x="3884" y="0"/>
                    </a:moveTo>
                    <a:lnTo>
                      <a:pt x="3901" y="0"/>
                    </a:lnTo>
                    <a:lnTo>
                      <a:pt x="3901" y="4"/>
                    </a:lnTo>
                    <a:lnTo>
                      <a:pt x="3884" y="4"/>
                    </a:lnTo>
                    <a:lnTo>
                      <a:pt x="3884" y="0"/>
                    </a:lnTo>
                    <a:close/>
                  </a:path>
                </a:pathLst>
              </a:custGeom>
              <a:solidFill>
                <a:srgbClr val="4472C4"/>
              </a:solidFill>
              <a:ln w="0" cap="flat">
                <a:solidFill>
                  <a:srgbClr val="4472C4"/>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grpSp>
        <p:sp>
          <p:nvSpPr>
            <p:cNvPr id="4" name="正方形/長方形 3"/>
            <p:cNvSpPr/>
            <p:nvPr/>
          </p:nvSpPr>
          <p:spPr>
            <a:xfrm>
              <a:off x="1357372" y="5849002"/>
              <a:ext cx="1652588" cy="360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別</a:t>
              </a:r>
              <a:r>
                <a:rPr lang="ja-JP" altLang="en-US" sz="1600" dirty="0">
                  <a:solidFill>
                    <a:srgbClr val="008000"/>
                  </a:solidFill>
                </a:rPr>
                <a:t>産業構造区分</a:t>
              </a:r>
              <a:endParaRPr kumimoji="1" lang="ja-JP" altLang="en-US" sz="1600" dirty="0">
                <a:solidFill>
                  <a:srgbClr val="008000"/>
                </a:solidFill>
              </a:endParaRPr>
            </a:p>
          </p:txBody>
        </p:sp>
      </p:grpSp>
      <p:sp>
        <p:nvSpPr>
          <p:cNvPr id="58" name="Rectangle 7">
            <a:extLst>
              <a:ext uri="{FF2B5EF4-FFF2-40B4-BE49-F238E27FC236}">
                <a16:creationId xmlns:a16="http://schemas.microsoft.com/office/drawing/2014/main" id="{DAACD198-1CB5-4AEC-9328-8B27F0DD45BB}"/>
              </a:ext>
            </a:extLst>
          </p:cNvPr>
          <p:cNvSpPr txBox="1">
            <a:spLocks noChangeArrowheads="1"/>
          </p:cNvSpPr>
          <p:nvPr/>
        </p:nvSpPr>
        <p:spPr>
          <a:xfrm>
            <a:off x="9905620" y="6994210"/>
            <a:ext cx="493200" cy="232475"/>
          </a:xfrm>
          <a:prstGeom prst="rect">
            <a:avLst/>
          </a:prstGeom>
          <a:ln/>
        </p:spPr>
        <p:txBody>
          <a:bodyPr/>
          <a:lstStyle>
            <a:defPPr>
              <a:defRPr lang="ja-JP"/>
            </a:defPPr>
            <a:lvl1pPr marL="0" algn="ctr" defTabSz="971913" rtl="0" eaLnBrk="1" latinLnBrk="0" hangingPunct="1">
              <a:defRPr kumimoji="1" sz="1053" kern="1200">
                <a:solidFill>
                  <a:schemeClr val="tx1"/>
                </a:solidFill>
                <a:latin typeface="Meiryo UI" panose="020B0604030504040204" pitchFamily="50" charset="-128"/>
                <a:ea typeface="Meiryo UI" panose="020B0604030504040204" pitchFamily="50" charset="-128"/>
                <a:cs typeface="+mn-cs"/>
              </a:defRPr>
            </a:lvl1pPr>
            <a:lvl2pPr marL="485957" algn="l" defTabSz="971913" rtl="0" eaLnBrk="1" latinLnBrk="0" hangingPunct="1">
              <a:defRPr kumimoji="1" sz="1914" kern="1200">
                <a:solidFill>
                  <a:schemeClr val="tx1"/>
                </a:solidFill>
                <a:latin typeface="+mn-lt"/>
                <a:ea typeface="+mn-ea"/>
                <a:cs typeface="+mn-cs"/>
              </a:defRPr>
            </a:lvl2pPr>
            <a:lvl3pPr marL="971913" algn="l" defTabSz="971913" rtl="0" eaLnBrk="1" latinLnBrk="0" hangingPunct="1">
              <a:defRPr kumimoji="1" sz="1914" kern="1200">
                <a:solidFill>
                  <a:schemeClr val="tx1"/>
                </a:solidFill>
                <a:latin typeface="+mn-lt"/>
                <a:ea typeface="+mn-ea"/>
                <a:cs typeface="+mn-cs"/>
              </a:defRPr>
            </a:lvl3pPr>
            <a:lvl4pPr marL="1457871" algn="l" defTabSz="971913" rtl="0" eaLnBrk="1" latinLnBrk="0" hangingPunct="1">
              <a:defRPr kumimoji="1" sz="1914" kern="1200">
                <a:solidFill>
                  <a:schemeClr val="tx1"/>
                </a:solidFill>
                <a:latin typeface="+mn-lt"/>
                <a:ea typeface="+mn-ea"/>
                <a:cs typeface="+mn-cs"/>
              </a:defRPr>
            </a:lvl4pPr>
            <a:lvl5pPr marL="1943828" algn="l" defTabSz="971913" rtl="0" eaLnBrk="1" latinLnBrk="0" hangingPunct="1">
              <a:defRPr kumimoji="1" sz="1914" kern="1200">
                <a:solidFill>
                  <a:schemeClr val="tx1"/>
                </a:solidFill>
                <a:latin typeface="+mn-lt"/>
                <a:ea typeface="+mn-ea"/>
                <a:cs typeface="+mn-cs"/>
              </a:defRPr>
            </a:lvl5pPr>
            <a:lvl6pPr marL="2429784" algn="l" defTabSz="971913" rtl="0" eaLnBrk="1" latinLnBrk="0" hangingPunct="1">
              <a:defRPr kumimoji="1" sz="1914" kern="1200">
                <a:solidFill>
                  <a:schemeClr val="tx1"/>
                </a:solidFill>
                <a:latin typeface="+mn-lt"/>
                <a:ea typeface="+mn-ea"/>
                <a:cs typeface="+mn-cs"/>
              </a:defRPr>
            </a:lvl6pPr>
            <a:lvl7pPr marL="2915741" algn="l" defTabSz="971913" rtl="0" eaLnBrk="1" latinLnBrk="0" hangingPunct="1">
              <a:defRPr kumimoji="1" sz="1914" kern="1200">
                <a:solidFill>
                  <a:schemeClr val="tx1"/>
                </a:solidFill>
                <a:latin typeface="+mn-lt"/>
                <a:ea typeface="+mn-ea"/>
                <a:cs typeface="+mn-cs"/>
              </a:defRPr>
            </a:lvl7pPr>
            <a:lvl8pPr marL="3401698" algn="l" defTabSz="971913" rtl="0" eaLnBrk="1" latinLnBrk="0" hangingPunct="1">
              <a:defRPr kumimoji="1" sz="1914" kern="1200">
                <a:solidFill>
                  <a:schemeClr val="tx1"/>
                </a:solidFill>
                <a:latin typeface="+mn-lt"/>
                <a:ea typeface="+mn-ea"/>
                <a:cs typeface="+mn-cs"/>
              </a:defRPr>
            </a:lvl8pPr>
            <a:lvl9pPr marL="3887655" algn="l" defTabSz="971913" rtl="0" eaLnBrk="1" latinLnBrk="0" hangingPunct="1">
              <a:defRPr kumimoji="1" sz="1914" kern="1200">
                <a:solidFill>
                  <a:schemeClr val="tx1"/>
                </a:solidFill>
                <a:latin typeface="+mn-lt"/>
                <a:ea typeface="+mn-ea"/>
                <a:cs typeface="+mn-cs"/>
              </a:defRPr>
            </a:lvl9pPr>
          </a:lstStyle>
          <a:p>
            <a:fld id="{DBFB1F43-6F2E-4538-AABB-23AEDF146290}" type="slidenum">
              <a:rPr lang="ja-JP" altLang="en-US" smtClean="0"/>
              <a:pPr/>
              <a:t>5</a:t>
            </a:fld>
            <a:endParaRPr lang="ja-JP" altLang="en-US" dirty="0"/>
          </a:p>
        </p:txBody>
      </p:sp>
    </p:spTree>
    <p:extLst>
      <p:ext uri="{BB962C8B-B14F-4D97-AF65-F5344CB8AC3E}">
        <p14:creationId xmlns:p14="http://schemas.microsoft.com/office/powerpoint/2010/main" val="26268866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59</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Q7.</a:t>
            </a:r>
            <a:r>
              <a:rPr lang="ja-JP" altLang="en-US" sz="2065" b="1" dirty="0">
                <a:latin typeface="MS UI Gothic" panose="020B0600070205080204" pitchFamily="50" charset="-128"/>
                <a:ea typeface="MS UI Gothic" panose="020B0600070205080204" pitchFamily="50" charset="-128"/>
              </a:rPr>
              <a:t>事業環境の変化が売上に及ぼす影響－増加・減少に着目（クロス集計）</a:t>
            </a:r>
          </a:p>
        </p:txBody>
      </p:sp>
      <p:sp>
        <p:nvSpPr>
          <p:cNvPr id="5" name="テキスト ボックス 4"/>
          <p:cNvSpPr txBox="1"/>
          <p:nvPr/>
        </p:nvSpPr>
        <p:spPr>
          <a:xfrm>
            <a:off x="515394" y="750100"/>
            <a:ext cx="9028230" cy="523220"/>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a:p>
            <a:r>
              <a:rPr lang="ja-JP" altLang="en-US" sz="1400" dirty="0"/>
              <a:t>クロス集計の軸：従業員数、</a:t>
            </a:r>
            <a:r>
              <a:rPr lang="en-US" altLang="ja-JP" sz="1400" dirty="0"/>
              <a:t>IoT</a:t>
            </a:r>
            <a:r>
              <a:rPr lang="ja-JP" altLang="en-US" sz="1400" dirty="0"/>
              <a:t>事業分野の有無、</a:t>
            </a:r>
            <a:r>
              <a:rPr lang="en-US" altLang="ja-JP" sz="1400" dirty="0"/>
              <a:t>AI</a:t>
            </a:r>
            <a:r>
              <a:rPr lang="ja-JP" altLang="en-US" sz="1400" dirty="0"/>
              <a:t>取り組みの有無、</a:t>
            </a:r>
            <a:r>
              <a:rPr lang="en-US" altLang="ja-JP" sz="1400" dirty="0"/>
              <a:t>DX</a:t>
            </a:r>
            <a:r>
              <a:rPr lang="ja-JP" altLang="en-US" sz="1400" dirty="0"/>
              <a:t>取り組みの有無</a:t>
            </a:r>
          </a:p>
        </p:txBody>
      </p:sp>
      <p:graphicFrame>
        <p:nvGraphicFramePr>
          <p:cNvPr id="7" name="グラフ 6"/>
          <p:cNvGraphicFramePr>
            <a:graphicFrameLocks/>
          </p:cNvGraphicFramePr>
          <p:nvPr>
            <p:extLst>
              <p:ext uri="{D42A27DB-BD31-4B8C-83A1-F6EECF244321}">
                <p14:modId xmlns:p14="http://schemas.microsoft.com/office/powerpoint/2010/main" val="1682256100"/>
              </p:ext>
            </p:extLst>
          </p:nvPr>
        </p:nvGraphicFramePr>
        <p:xfrm>
          <a:off x="515394" y="1355457"/>
          <a:ext cx="9008128" cy="29107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グラフ 9"/>
          <p:cNvGraphicFramePr>
            <a:graphicFrameLocks/>
          </p:cNvGraphicFramePr>
          <p:nvPr>
            <p:extLst>
              <p:ext uri="{D42A27DB-BD31-4B8C-83A1-F6EECF244321}">
                <p14:modId xmlns:p14="http://schemas.microsoft.com/office/powerpoint/2010/main" val="255469181"/>
              </p:ext>
            </p:extLst>
          </p:nvPr>
        </p:nvGraphicFramePr>
        <p:xfrm>
          <a:off x="515394" y="4488723"/>
          <a:ext cx="9028230" cy="287461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64617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BFB1F43-6F2E-4538-AABB-23AEDF146290}" type="slidenum">
              <a:rPr lang="ja-JP" altLang="en-US" smtClean="0"/>
              <a:pPr/>
              <a:t>60</a:t>
            </a:fld>
            <a:endParaRPr lang="ja-JP" altLang="en-US" dirty="0"/>
          </a:p>
        </p:txBody>
      </p:sp>
      <p:sp>
        <p:nvSpPr>
          <p:cNvPr id="3" name="テキスト ボックス 2"/>
          <p:cNvSpPr txBox="1"/>
          <p:nvPr/>
        </p:nvSpPr>
        <p:spPr>
          <a:xfrm>
            <a:off x="971228" y="3042072"/>
            <a:ext cx="6840760" cy="707886"/>
          </a:xfrm>
          <a:prstGeom prst="rect">
            <a:avLst/>
          </a:prstGeom>
          <a:noFill/>
        </p:spPr>
        <p:txBody>
          <a:bodyPr wrap="square" rtlCol="0">
            <a:spAutoFit/>
          </a:bodyPr>
          <a:lstStyle/>
          <a:p>
            <a:r>
              <a:rPr lang="en-US" altLang="ja-JP" sz="4000" dirty="0"/>
              <a:t>3. </a:t>
            </a:r>
            <a:r>
              <a:rPr lang="ja-JP" altLang="en-US" sz="4000" dirty="0"/>
              <a:t>新技術へ向けた変革</a:t>
            </a:r>
            <a:endParaRPr kumimoji="1" lang="ja-JP" altLang="en-US" sz="4000" dirty="0"/>
          </a:p>
        </p:txBody>
      </p:sp>
    </p:spTree>
    <p:extLst>
      <p:ext uri="{BB962C8B-B14F-4D97-AF65-F5344CB8AC3E}">
        <p14:creationId xmlns:p14="http://schemas.microsoft.com/office/powerpoint/2010/main" val="4559578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61</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Q8.</a:t>
            </a:r>
            <a:r>
              <a:rPr lang="ja-JP" altLang="en-US" sz="2065" b="1" dirty="0">
                <a:latin typeface="MS UI Gothic" panose="020B0600070205080204" pitchFamily="50" charset="-128"/>
                <a:ea typeface="MS UI Gothic" panose="020B0600070205080204" pitchFamily="50" charset="-128"/>
              </a:rPr>
              <a:t>システムに関わる要件の変化</a:t>
            </a:r>
          </a:p>
        </p:txBody>
      </p:sp>
      <p:sp>
        <p:nvSpPr>
          <p:cNvPr id="6" name="テキスト ボックス 5"/>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エンドユーザー、</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r>
              <a:rPr lang="en-US" altLang="ja-JP" sz="1400" dirty="0"/>
              <a:t>F.</a:t>
            </a:r>
            <a:r>
              <a:rPr lang="ja-JP" altLang="en-US" sz="1400" dirty="0"/>
              <a:t>その他</a:t>
            </a:r>
            <a:endParaRPr lang="en-US" altLang="ja-JP" sz="1400" dirty="0"/>
          </a:p>
        </p:txBody>
      </p:sp>
      <p:graphicFrame>
        <p:nvGraphicFramePr>
          <p:cNvPr id="7" name="グラフ 6"/>
          <p:cNvGraphicFramePr>
            <a:graphicFrameLocks/>
          </p:cNvGraphicFramePr>
          <p:nvPr>
            <p:extLst>
              <p:ext uri="{D42A27DB-BD31-4B8C-83A1-F6EECF244321}">
                <p14:modId xmlns:p14="http://schemas.microsoft.com/office/powerpoint/2010/main" val="108870273"/>
              </p:ext>
            </p:extLst>
          </p:nvPr>
        </p:nvGraphicFramePr>
        <p:xfrm>
          <a:off x="971228" y="1529904"/>
          <a:ext cx="8460000" cy="50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541651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62</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07893"/>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Q8-1.</a:t>
            </a:r>
            <a:r>
              <a:rPr lang="ja-JP" altLang="en-US" sz="2065" b="1" dirty="0">
                <a:latin typeface="MS UI Gothic" panose="020B0600070205080204" pitchFamily="50" charset="-128"/>
                <a:ea typeface="MS UI Gothic" panose="020B0600070205080204" pitchFamily="50" charset="-128"/>
              </a:rPr>
              <a:t>システムに関わる要件の変化（適用技術の複雑化・高度化） 業態区分別 </a:t>
            </a:r>
          </a:p>
        </p:txBody>
      </p:sp>
      <p:sp>
        <p:nvSpPr>
          <p:cNvPr id="5" name="テキスト ボックス 4"/>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エンドユーザー、</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r>
              <a:rPr lang="en-US" altLang="ja-JP" sz="1400" dirty="0"/>
              <a:t>F.</a:t>
            </a:r>
            <a:r>
              <a:rPr lang="ja-JP" altLang="en-US" sz="1400" dirty="0"/>
              <a:t>その他</a:t>
            </a:r>
            <a:endParaRPr lang="en-US" altLang="ja-JP" sz="1400" dirty="0"/>
          </a:p>
        </p:txBody>
      </p:sp>
      <p:graphicFrame>
        <p:nvGraphicFramePr>
          <p:cNvPr id="7" name="グラフ 6"/>
          <p:cNvGraphicFramePr>
            <a:graphicFrameLocks/>
          </p:cNvGraphicFramePr>
          <p:nvPr>
            <p:extLst>
              <p:ext uri="{D42A27DB-BD31-4B8C-83A1-F6EECF244321}">
                <p14:modId xmlns:p14="http://schemas.microsoft.com/office/powerpoint/2010/main" val="3895343762"/>
              </p:ext>
            </p:extLst>
          </p:nvPr>
        </p:nvGraphicFramePr>
        <p:xfrm>
          <a:off x="1293165" y="1474293"/>
          <a:ext cx="7472688" cy="51035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287047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63</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390226"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Q8-1.</a:t>
            </a:r>
            <a:r>
              <a:rPr lang="ja-JP" altLang="en-US" sz="2065" b="1" dirty="0">
                <a:latin typeface="MS UI Gothic" panose="020B0600070205080204" pitchFamily="50" charset="-128"/>
                <a:ea typeface="MS UI Gothic" panose="020B0600070205080204" pitchFamily="50" charset="-128"/>
              </a:rPr>
              <a:t>システムに関わる要件の変化（部品の増加、プラットフォームの増加） 業態区分別  </a:t>
            </a:r>
          </a:p>
        </p:txBody>
      </p:sp>
      <p:sp>
        <p:nvSpPr>
          <p:cNvPr id="5" name="テキスト ボックス 4"/>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エンドユーザー、</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r>
              <a:rPr lang="en-US" altLang="ja-JP" sz="1400" dirty="0"/>
              <a:t>F.</a:t>
            </a:r>
            <a:r>
              <a:rPr lang="ja-JP" altLang="en-US" sz="1400" dirty="0"/>
              <a:t>その他</a:t>
            </a:r>
            <a:endParaRPr lang="en-US" altLang="ja-JP" sz="1400" dirty="0"/>
          </a:p>
        </p:txBody>
      </p:sp>
      <p:graphicFrame>
        <p:nvGraphicFramePr>
          <p:cNvPr id="6" name="グラフ 5"/>
          <p:cNvGraphicFramePr>
            <a:graphicFrameLocks/>
          </p:cNvGraphicFramePr>
          <p:nvPr>
            <p:extLst>
              <p:ext uri="{D42A27DB-BD31-4B8C-83A1-F6EECF244321}">
                <p14:modId xmlns:p14="http://schemas.microsoft.com/office/powerpoint/2010/main" val="1133552639"/>
              </p:ext>
            </p:extLst>
          </p:nvPr>
        </p:nvGraphicFramePr>
        <p:xfrm>
          <a:off x="1483356" y="1138394"/>
          <a:ext cx="7472688" cy="51035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000313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64</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07893"/>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Q8-1.</a:t>
            </a:r>
            <a:r>
              <a:rPr lang="ja-JP" altLang="en-US" sz="2065" b="1" dirty="0">
                <a:latin typeface="MS UI Gothic" panose="020B0600070205080204" pitchFamily="50" charset="-128"/>
                <a:ea typeface="MS UI Gothic" panose="020B0600070205080204" pitchFamily="50" charset="-128"/>
              </a:rPr>
              <a:t>システムに関わる要件の変化（つながる対象が増加） 業態区分別  </a:t>
            </a:r>
          </a:p>
        </p:txBody>
      </p:sp>
      <p:sp>
        <p:nvSpPr>
          <p:cNvPr id="5" name="テキスト ボックス 4"/>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エンドユーザー、</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r>
              <a:rPr lang="en-US" altLang="ja-JP" sz="1400" dirty="0"/>
              <a:t>F.</a:t>
            </a:r>
            <a:r>
              <a:rPr lang="ja-JP" altLang="en-US" sz="1400" dirty="0"/>
              <a:t>その他</a:t>
            </a:r>
            <a:endParaRPr lang="en-US" altLang="ja-JP" sz="1400" dirty="0"/>
          </a:p>
        </p:txBody>
      </p:sp>
      <p:graphicFrame>
        <p:nvGraphicFramePr>
          <p:cNvPr id="6" name="グラフ 5"/>
          <p:cNvGraphicFramePr>
            <a:graphicFrameLocks/>
          </p:cNvGraphicFramePr>
          <p:nvPr>
            <p:extLst>
              <p:ext uri="{D42A27DB-BD31-4B8C-83A1-F6EECF244321}">
                <p14:modId xmlns:p14="http://schemas.microsoft.com/office/powerpoint/2010/main" val="2720046060"/>
              </p:ext>
            </p:extLst>
          </p:nvPr>
        </p:nvGraphicFramePr>
        <p:xfrm>
          <a:off x="1483356" y="1138394"/>
          <a:ext cx="7472688" cy="51035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916870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65</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07893"/>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Q8-1.</a:t>
            </a:r>
            <a:r>
              <a:rPr lang="ja-JP" altLang="en-US" sz="2065" b="1" dirty="0">
                <a:latin typeface="MS UI Gothic" panose="020B0600070205080204" pitchFamily="50" charset="-128"/>
                <a:ea typeface="MS UI Gothic" panose="020B0600070205080204" pitchFamily="50" charset="-128"/>
              </a:rPr>
              <a:t>システムに関わる要件の変化（利用形態・利用方法の多様化）業態区分別  </a:t>
            </a:r>
          </a:p>
        </p:txBody>
      </p:sp>
      <p:sp>
        <p:nvSpPr>
          <p:cNvPr id="5" name="テキスト ボックス 4"/>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エンドユーザー、</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r>
              <a:rPr lang="en-US" altLang="ja-JP" sz="1400" dirty="0"/>
              <a:t>F.</a:t>
            </a:r>
            <a:r>
              <a:rPr lang="ja-JP" altLang="en-US" sz="1400" dirty="0"/>
              <a:t>その他</a:t>
            </a:r>
            <a:endParaRPr lang="en-US" altLang="ja-JP" sz="1400" dirty="0"/>
          </a:p>
        </p:txBody>
      </p:sp>
      <p:graphicFrame>
        <p:nvGraphicFramePr>
          <p:cNvPr id="6" name="グラフ 5"/>
          <p:cNvGraphicFramePr>
            <a:graphicFrameLocks/>
          </p:cNvGraphicFramePr>
          <p:nvPr>
            <p:extLst>
              <p:ext uri="{D42A27DB-BD31-4B8C-83A1-F6EECF244321}">
                <p14:modId xmlns:p14="http://schemas.microsoft.com/office/powerpoint/2010/main" val="177894694"/>
              </p:ext>
            </p:extLst>
          </p:nvPr>
        </p:nvGraphicFramePr>
        <p:xfrm>
          <a:off x="1483356" y="1138394"/>
          <a:ext cx="7472688" cy="51035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2770530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66</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419275" y="299730"/>
            <a:ext cx="960085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Q8-1.</a:t>
            </a:r>
            <a:r>
              <a:rPr lang="ja-JP" altLang="en-US" sz="2065" b="1" dirty="0">
                <a:latin typeface="MS UI Gothic" panose="020B0600070205080204" pitchFamily="50" charset="-128"/>
                <a:ea typeface="MS UI Gothic" panose="020B0600070205080204" pitchFamily="50" charset="-128"/>
              </a:rPr>
              <a:t>システムに関わる要件の変化（安全性の向上） 業態区分別 </a:t>
            </a:r>
          </a:p>
        </p:txBody>
      </p:sp>
      <p:sp>
        <p:nvSpPr>
          <p:cNvPr id="5" name="テキスト ボックス 4"/>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エンドユーザー、</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r>
              <a:rPr lang="en-US" altLang="ja-JP" sz="1400" dirty="0"/>
              <a:t>F.</a:t>
            </a:r>
            <a:r>
              <a:rPr lang="ja-JP" altLang="en-US" sz="1400" dirty="0"/>
              <a:t>その他</a:t>
            </a:r>
            <a:endParaRPr lang="en-US" altLang="ja-JP" sz="1400" dirty="0"/>
          </a:p>
        </p:txBody>
      </p:sp>
      <p:graphicFrame>
        <p:nvGraphicFramePr>
          <p:cNvPr id="6" name="グラフ 5"/>
          <p:cNvGraphicFramePr>
            <a:graphicFrameLocks/>
          </p:cNvGraphicFramePr>
          <p:nvPr>
            <p:extLst>
              <p:ext uri="{D42A27DB-BD31-4B8C-83A1-F6EECF244321}">
                <p14:modId xmlns:p14="http://schemas.microsoft.com/office/powerpoint/2010/main" val="1655053381"/>
              </p:ext>
            </p:extLst>
          </p:nvPr>
        </p:nvGraphicFramePr>
        <p:xfrm>
          <a:off x="1483356" y="1138394"/>
          <a:ext cx="7472688" cy="51035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261586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67</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528842"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Q8-1.</a:t>
            </a:r>
            <a:r>
              <a:rPr lang="ja-JP" altLang="en-US" sz="2065" b="1" dirty="0">
                <a:latin typeface="MS UI Gothic" panose="020B0600070205080204" pitchFamily="50" charset="-128"/>
                <a:ea typeface="MS UI Gothic" panose="020B0600070205080204" pitchFamily="50" charset="-128"/>
              </a:rPr>
              <a:t>システムに関わる要件の変化（セキュリティ</a:t>
            </a:r>
            <a:r>
              <a:rPr lang="en-US" altLang="ja-JP" sz="2065" b="1" dirty="0">
                <a:latin typeface="MS UI Gothic" panose="020B0600070205080204" pitchFamily="50" charset="-128"/>
                <a:ea typeface="MS UI Gothic" panose="020B0600070205080204" pitchFamily="50" charset="-128"/>
              </a:rPr>
              <a:t>/</a:t>
            </a:r>
            <a:r>
              <a:rPr lang="ja-JP" altLang="en-US" sz="2065" b="1" dirty="0">
                <a:latin typeface="MS UI Gothic" panose="020B0600070205080204" pitchFamily="50" charset="-128"/>
                <a:ea typeface="MS UI Gothic" panose="020B0600070205080204" pitchFamily="50" charset="-128"/>
              </a:rPr>
              <a:t>プライバシー保護の強化）　業態区分別  </a:t>
            </a:r>
          </a:p>
        </p:txBody>
      </p:sp>
      <p:sp>
        <p:nvSpPr>
          <p:cNvPr id="5" name="テキスト ボックス 4"/>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エンドユーザー、</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r>
              <a:rPr lang="en-US" altLang="ja-JP" sz="1400" dirty="0"/>
              <a:t>F.</a:t>
            </a:r>
            <a:r>
              <a:rPr lang="ja-JP" altLang="en-US" sz="1400" dirty="0"/>
              <a:t>その他</a:t>
            </a:r>
            <a:endParaRPr lang="en-US" altLang="ja-JP" sz="1400" dirty="0"/>
          </a:p>
        </p:txBody>
      </p:sp>
      <p:graphicFrame>
        <p:nvGraphicFramePr>
          <p:cNvPr id="6" name="グラフ 5"/>
          <p:cNvGraphicFramePr>
            <a:graphicFrameLocks/>
          </p:cNvGraphicFramePr>
          <p:nvPr>
            <p:extLst>
              <p:ext uri="{D42A27DB-BD31-4B8C-83A1-F6EECF244321}">
                <p14:modId xmlns:p14="http://schemas.microsoft.com/office/powerpoint/2010/main" val="832723451"/>
              </p:ext>
            </p:extLst>
          </p:nvPr>
        </p:nvGraphicFramePr>
        <p:xfrm>
          <a:off x="1483356" y="1138394"/>
          <a:ext cx="7472688" cy="51035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0843826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68</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07893"/>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Q8-1.</a:t>
            </a:r>
            <a:r>
              <a:rPr lang="ja-JP" altLang="en-US" sz="2065" b="1" dirty="0">
                <a:latin typeface="MS UI Gothic" panose="020B0600070205080204" pitchFamily="50" charset="-128"/>
                <a:ea typeface="MS UI Gothic" panose="020B0600070205080204" pitchFamily="50" charset="-128"/>
              </a:rPr>
              <a:t>システムに関わる要件の変化（仕向地・出荷先の拡大）　業態区分別  </a:t>
            </a:r>
          </a:p>
        </p:txBody>
      </p:sp>
      <p:sp>
        <p:nvSpPr>
          <p:cNvPr id="5" name="テキスト ボックス 4"/>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エンドユーザー、</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r>
              <a:rPr lang="en-US" altLang="ja-JP" sz="1400" dirty="0"/>
              <a:t>F.</a:t>
            </a:r>
            <a:r>
              <a:rPr lang="ja-JP" altLang="en-US" sz="1400" dirty="0"/>
              <a:t>その他</a:t>
            </a:r>
            <a:endParaRPr lang="en-US" altLang="ja-JP" sz="1400" dirty="0"/>
          </a:p>
        </p:txBody>
      </p:sp>
      <p:graphicFrame>
        <p:nvGraphicFramePr>
          <p:cNvPr id="6" name="グラフ 5"/>
          <p:cNvGraphicFramePr>
            <a:graphicFrameLocks/>
          </p:cNvGraphicFramePr>
          <p:nvPr>
            <p:extLst>
              <p:ext uri="{D42A27DB-BD31-4B8C-83A1-F6EECF244321}">
                <p14:modId xmlns:p14="http://schemas.microsoft.com/office/powerpoint/2010/main" val="3807932613"/>
              </p:ext>
            </p:extLst>
          </p:nvPr>
        </p:nvGraphicFramePr>
        <p:xfrm>
          <a:off x="1483356" y="1138394"/>
          <a:ext cx="7472688" cy="51035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86498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611188" y="1847128"/>
            <a:ext cx="9105231" cy="4856663"/>
          </a:xfrm>
          <a:prstGeom prst="rect">
            <a:avLst/>
          </a:prstGeom>
          <a:solidFill>
            <a:schemeClr val="bg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r>
              <a:rPr lang="ja-JP" altLang="en-US" sz="1265" dirty="0">
                <a:solidFill>
                  <a:schemeClr val="tx1"/>
                </a:solidFill>
                <a:latin typeface="+mn-ea"/>
              </a:rPr>
              <a:t>＜送付先企業＞</a:t>
            </a:r>
            <a:endParaRPr lang="en-US" altLang="ja-JP" sz="1265" dirty="0">
              <a:solidFill>
                <a:schemeClr val="tx1"/>
              </a:solidFill>
              <a:latin typeface="+mn-ea"/>
            </a:endParaRPr>
          </a:p>
          <a:p>
            <a:r>
              <a:rPr lang="ja-JP" altLang="en-US" sz="1265" b="1" dirty="0">
                <a:solidFill>
                  <a:schemeClr val="tx1"/>
                </a:solidFill>
                <a:latin typeface="+mn-ea"/>
              </a:rPr>
              <a:t>○組込み</a:t>
            </a:r>
            <a:r>
              <a:rPr lang="en-US" altLang="ja-JP" sz="1265" b="1" dirty="0">
                <a:solidFill>
                  <a:schemeClr val="tx1"/>
                </a:solidFill>
                <a:latin typeface="+mn-ea"/>
              </a:rPr>
              <a:t>/IoT</a:t>
            </a:r>
            <a:r>
              <a:rPr lang="ja-JP" altLang="en-US" sz="1265" b="1" dirty="0">
                <a:solidFill>
                  <a:schemeClr val="tx1"/>
                </a:solidFill>
                <a:latin typeface="+mn-ea"/>
              </a:rPr>
              <a:t>関連の協会・団体に加盟している企業</a:t>
            </a:r>
            <a:endParaRPr lang="en-US" altLang="ja-JP" sz="1265" b="1" dirty="0">
              <a:solidFill>
                <a:schemeClr val="tx1"/>
              </a:solidFill>
              <a:latin typeface="+mn-ea"/>
            </a:endParaRPr>
          </a:p>
          <a:p>
            <a:r>
              <a:rPr lang="ja-JP" altLang="en-US" sz="1265" dirty="0">
                <a:solidFill>
                  <a:schemeClr val="tx1"/>
                </a:solidFill>
                <a:latin typeface="+mn-ea"/>
              </a:rPr>
              <a:t>一般社団法人　組込みシステム技術協会（</a:t>
            </a:r>
            <a:r>
              <a:rPr lang="en-US" altLang="ja-JP" sz="1265" dirty="0">
                <a:solidFill>
                  <a:schemeClr val="tx1"/>
                </a:solidFill>
                <a:latin typeface="+mn-ea"/>
              </a:rPr>
              <a:t>JASA</a:t>
            </a:r>
            <a:r>
              <a:rPr lang="ja-JP" altLang="en-US" sz="1265" dirty="0">
                <a:solidFill>
                  <a:schemeClr val="tx1"/>
                </a:solidFill>
                <a:latin typeface="+mn-ea"/>
              </a:rPr>
              <a:t>）</a:t>
            </a:r>
          </a:p>
          <a:p>
            <a:r>
              <a:rPr lang="ja-JP" altLang="en-US" sz="1265" dirty="0">
                <a:solidFill>
                  <a:schemeClr val="tx1"/>
                </a:solidFill>
                <a:latin typeface="+mn-ea"/>
              </a:rPr>
              <a:t>一般社団法人　スキルマネージメント協会（</a:t>
            </a:r>
            <a:r>
              <a:rPr lang="en-US" altLang="ja-JP" sz="1265" dirty="0">
                <a:solidFill>
                  <a:schemeClr val="tx1"/>
                </a:solidFill>
                <a:latin typeface="+mn-ea"/>
              </a:rPr>
              <a:t>SMA</a:t>
            </a:r>
            <a:r>
              <a:rPr lang="ja-JP" altLang="en-US" sz="1265" dirty="0">
                <a:solidFill>
                  <a:schemeClr val="tx1"/>
                </a:solidFill>
                <a:latin typeface="+mn-ea"/>
              </a:rPr>
              <a:t>）</a:t>
            </a:r>
          </a:p>
          <a:p>
            <a:r>
              <a:rPr lang="ja-JP" altLang="en-US" sz="1265" dirty="0">
                <a:solidFill>
                  <a:schemeClr val="tx1"/>
                </a:solidFill>
                <a:latin typeface="+mn-ea"/>
              </a:rPr>
              <a:t>一般社団法人　組込みイノベーション協議会（</a:t>
            </a:r>
            <a:r>
              <a:rPr lang="en-US" altLang="ja-JP" sz="1265" dirty="0">
                <a:solidFill>
                  <a:schemeClr val="tx1"/>
                </a:solidFill>
                <a:latin typeface="+mn-ea"/>
              </a:rPr>
              <a:t>EI</a:t>
            </a:r>
            <a:r>
              <a:rPr lang="ja-JP" altLang="en-US" sz="1265" dirty="0">
                <a:solidFill>
                  <a:schemeClr val="tx1"/>
                </a:solidFill>
                <a:latin typeface="+mn-ea"/>
              </a:rPr>
              <a:t>）</a:t>
            </a:r>
          </a:p>
          <a:p>
            <a:r>
              <a:rPr lang="ja-JP" altLang="en-US" sz="1265" dirty="0">
                <a:solidFill>
                  <a:schemeClr val="tx1"/>
                </a:solidFill>
                <a:latin typeface="+mn-ea"/>
              </a:rPr>
              <a:t>一般社団法人　重要生活機器連携セキュリティ協議会（</a:t>
            </a:r>
            <a:r>
              <a:rPr lang="en-US" altLang="ja-JP" sz="1265" dirty="0">
                <a:solidFill>
                  <a:schemeClr val="tx1"/>
                </a:solidFill>
                <a:latin typeface="+mn-ea"/>
              </a:rPr>
              <a:t>CCDS</a:t>
            </a:r>
            <a:r>
              <a:rPr lang="ja-JP" altLang="en-US" sz="1265" dirty="0">
                <a:solidFill>
                  <a:schemeClr val="tx1"/>
                </a:solidFill>
                <a:latin typeface="+mn-ea"/>
              </a:rPr>
              <a:t>）</a:t>
            </a:r>
          </a:p>
          <a:p>
            <a:r>
              <a:rPr lang="ja-JP" altLang="en-US" sz="1265" dirty="0">
                <a:solidFill>
                  <a:schemeClr val="tx1"/>
                </a:solidFill>
                <a:latin typeface="+mn-ea"/>
              </a:rPr>
              <a:t>一般社団法人　電子情報技術産業協会（</a:t>
            </a:r>
            <a:r>
              <a:rPr lang="en-US" altLang="ja-JP" sz="1265" dirty="0">
                <a:solidFill>
                  <a:schemeClr val="tx1"/>
                </a:solidFill>
                <a:latin typeface="+mn-ea"/>
              </a:rPr>
              <a:t>JEITA</a:t>
            </a:r>
            <a:r>
              <a:rPr lang="ja-JP" altLang="en-US" sz="1265" dirty="0">
                <a:solidFill>
                  <a:schemeClr val="tx1"/>
                </a:solidFill>
                <a:latin typeface="+mn-ea"/>
              </a:rPr>
              <a:t>）　等</a:t>
            </a:r>
            <a:endParaRPr lang="en-US" altLang="ja-JP" sz="1265" dirty="0">
              <a:solidFill>
                <a:schemeClr val="tx1"/>
              </a:solidFill>
              <a:latin typeface="+mn-ea"/>
            </a:endParaRPr>
          </a:p>
          <a:p>
            <a:r>
              <a:rPr lang="ja-JP" altLang="en-US" sz="1265" b="1" dirty="0">
                <a:solidFill>
                  <a:schemeClr val="tx1"/>
                </a:solidFill>
                <a:latin typeface="+mn-ea"/>
              </a:rPr>
              <a:t>○その他の　組込み</a:t>
            </a:r>
            <a:r>
              <a:rPr lang="en-US" altLang="ja-JP" sz="1265" b="1" dirty="0">
                <a:solidFill>
                  <a:schemeClr val="tx1"/>
                </a:solidFill>
                <a:latin typeface="+mn-ea"/>
              </a:rPr>
              <a:t>/IoT</a:t>
            </a:r>
            <a:r>
              <a:rPr lang="ja-JP" altLang="en-US" sz="1265" b="1" dirty="0">
                <a:solidFill>
                  <a:schemeClr val="tx1"/>
                </a:solidFill>
                <a:latin typeface="+mn-ea"/>
              </a:rPr>
              <a:t>関連企業</a:t>
            </a:r>
            <a:endParaRPr lang="en-US" altLang="ja-JP" sz="1265" b="1" dirty="0">
              <a:solidFill>
                <a:schemeClr val="tx1"/>
              </a:solidFill>
              <a:latin typeface="+mn-ea"/>
            </a:endParaRPr>
          </a:p>
          <a:p>
            <a:pPr>
              <a:spcBef>
                <a:spcPts val="632"/>
              </a:spcBef>
              <a:spcAft>
                <a:spcPts val="1265"/>
              </a:spcAft>
            </a:pPr>
            <a:endParaRPr lang="ja-JP" altLang="en-US" sz="2108" dirty="0">
              <a:solidFill>
                <a:schemeClr val="tx1"/>
              </a:solidFill>
              <a:latin typeface="+mn-ea"/>
              <a:cs typeface="+mj-cs"/>
            </a:endParaRPr>
          </a:p>
        </p:txBody>
      </p:sp>
      <p:graphicFrame>
        <p:nvGraphicFramePr>
          <p:cNvPr id="7" name="表 6"/>
          <p:cNvGraphicFramePr>
            <a:graphicFrameLocks noGrp="1"/>
          </p:cNvGraphicFramePr>
          <p:nvPr>
            <p:extLst>
              <p:ext uri="{D42A27DB-BD31-4B8C-83A1-F6EECF244321}">
                <p14:modId xmlns:p14="http://schemas.microsoft.com/office/powerpoint/2010/main" val="3269309337"/>
              </p:ext>
            </p:extLst>
          </p:nvPr>
        </p:nvGraphicFramePr>
        <p:xfrm>
          <a:off x="766218" y="3495827"/>
          <a:ext cx="8795172" cy="3199133"/>
        </p:xfrm>
        <a:graphic>
          <a:graphicData uri="http://schemas.openxmlformats.org/drawingml/2006/table">
            <a:tbl>
              <a:tblPr>
                <a:tableStyleId>{5940675A-B579-460E-94D1-54222C63F5DA}</a:tableStyleId>
              </a:tblPr>
              <a:tblGrid>
                <a:gridCol w="679710">
                  <a:extLst>
                    <a:ext uri="{9D8B030D-6E8A-4147-A177-3AD203B41FA5}">
                      <a16:colId xmlns:a16="http://schemas.microsoft.com/office/drawing/2014/main" val="890645014"/>
                    </a:ext>
                  </a:extLst>
                </a:gridCol>
                <a:gridCol w="1214166">
                  <a:extLst>
                    <a:ext uri="{9D8B030D-6E8A-4147-A177-3AD203B41FA5}">
                      <a16:colId xmlns:a16="http://schemas.microsoft.com/office/drawing/2014/main" val="3213329612"/>
                    </a:ext>
                  </a:extLst>
                </a:gridCol>
                <a:gridCol w="5843172">
                  <a:extLst>
                    <a:ext uri="{9D8B030D-6E8A-4147-A177-3AD203B41FA5}">
                      <a16:colId xmlns:a16="http://schemas.microsoft.com/office/drawing/2014/main" val="2587679681"/>
                    </a:ext>
                  </a:extLst>
                </a:gridCol>
                <a:gridCol w="1058124">
                  <a:extLst>
                    <a:ext uri="{9D8B030D-6E8A-4147-A177-3AD203B41FA5}">
                      <a16:colId xmlns:a16="http://schemas.microsoft.com/office/drawing/2014/main" val="2552587385"/>
                    </a:ext>
                  </a:extLst>
                </a:gridCol>
              </a:tblGrid>
              <a:tr h="234887">
                <a:tc>
                  <a:txBody>
                    <a:bodyPr/>
                    <a:lstStyle/>
                    <a:p>
                      <a:pPr algn="ctr" fontAlgn="ctr"/>
                      <a:r>
                        <a:rPr lang="ja-JP" altLang="en-US" sz="1500" u="none" strike="noStrike" dirty="0">
                          <a:effectLst/>
                          <a:latin typeface="Meiryo UI" panose="020B0604030504040204" pitchFamily="50" charset="-128"/>
                          <a:ea typeface="Meiryo UI" panose="020B0604030504040204" pitchFamily="50" charset="-128"/>
                        </a:rPr>
                        <a:t>記号</a:t>
                      </a:r>
                      <a:endParaRPr lang="ja-JP" altLang="en-US" sz="1500" b="0" i="0" u="none" strike="noStrike" dirty="0">
                        <a:solidFill>
                          <a:srgbClr val="000000"/>
                        </a:solidFill>
                        <a:effectLst/>
                        <a:latin typeface="Meiryo UI" panose="020B0604030504040204" pitchFamily="50" charset="-128"/>
                        <a:ea typeface="Meiryo UI" panose="020B0604030504040204" pitchFamily="50" charset="-128"/>
                      </a:endParaRPr>
                    </a:p>
                  </a:txBody>
                  <a:tcPr marL="10038" marR="10038" marT="10038" marB="0" anchor="ctr">
                    <a:solidFill>
                      <a:schemeClr val="accent1">
                        <a:lumMod val="40000"/>
                        <a:lumOff val="60000"/>
                      </a:schemeClr>
                    </a:solidFill>
                  </a:tcPr>
                </a:tc>
                <a:tc>
                  <a:txBody>
                    <a:bodyPr/>
                    <a:lstStyle/>
                    <a:p>
                      <a:pPr algn="ctr" fontAlgn="ctr"/>
                      <a:r>
                        <a:rPr lang="ja-JP" altLang="en-US" sz="1500" u="none" strike="noStrike" dirty="0">
                          <a:effectLst/>
                          <a:latin typeface="Meiryo UI" panose="020B0604030504040204" pitchFamily="50" charset="-128"/>
                          <a:ea typeface="Meiryo UI" panose="020B0604030504040204" pitchFamily="50" charset="-128"/>
                        </a:rPr>
                        <a:t>位置付け</a:t>
                      </a:r>
                      <a:endParaRPr lang="ja-JP" altLang="en-US" sz="1500" b="0" i="0" u="none" strike="noStrike" dirty="0">
                        <a:solidFill>
                          <a:srgbClr val="000000"/>
                        </a:solidFill>
                        <a:effectLst/>
                        <a:latin typeface="Meiryo UI" panose="020B0604030504040204" pitchFamily="50" charset="-128"/>
                        <a:ea typeface="Meiryo UI" panose="020B0604030504040204" pitchFamily="50" charset="-128"/>
                      </a:endParaRPr>
                    </a:p>
                  </a:txBody>
                  <a:tcPr marL="10038" marR="10038" marT="10038" marB="0" anchor="ctr">
                    <a:solidFill>
                      <a:schemeClr val="accent1">
                        <a:lumMod val="40000"/>
                        <a:lumOff val="60000"/>
                      </a:schemeClr>
                    </a:solidFill>
                  </a:tcPr>
                </a:tc>
                <a:tc>
                  <a:txBody>
                    <a:bodyPr/>
                    <a:lstStyle/>
                    <a:p>
                      <a:pPr algn="ctr" fontAlgn="ctr"/>
                      <a:r>
                        <a:rPr lang="ja-JP" altLang="en-US" sz="1500" u="none" strike="noStrike" dirty="0">
                          <a:effectLst/>
                          <a:latin typeface="Meiryo UI" panose="020B0604030504040204" pitchFamily="50" charset="-128"/>
                          <a:ea typeface="Meiryo UI" panose="020B0604030504040204" pitchFamily="50" charset="-128"/>
                        </a:rPr>
                        <a:t>内容</a:t>
                      </a:r>
                      <a:endParaRPr lang="ja-JP" altLang="en-US" sz="1500" b="0" i="0" u="none" strike="noStrike" dirty="0">
                        <a:solidFill>
                          <a:srgbClr val="000000"/>
                        </a:solidFill>
                        <a:effectLst/>
                        <a:latin typeface="Meiryo UI" panose="020B0604030504040204" pitchFamily="50" charset="-128"/>
                        <a:ea typeface="Meiryo UI" panose="020B0604030504040204" pitchFamily="50" charset="-128"/>
                      </a:endParaRPr>
                    </a:p>
                  </a:txBody>
                  <a:tcPr marL="10038" marR="10038" marT="10038" marB="0" anchor="ctr">
                    <a:solidFill>
                      <a:schemeClr val="accent1">
                        <a:lumMod val="40000"/>
                        <a:lumOff val="60000"/>
                      </a:schemeClr>
                    </a:solidFill>
                  </a:tcPr>
                </a:tc>
                <a:tc>
                  <a:txBody>
                    <a:bodyPr/>
                    <a:lstStyle/>
                    <a:p>
                      <a:pPr algn="ctr" fontAlgn="ctr"/>
                      <a:r>
                        <a:rPr lang="ja-JP" altLang="en-US" sz="1500" u="none" strike="noStrike" dirty="0">
                          <a:effectLst/>
                          <a:latin typeface="Meiryo UI" panose="020B0604030504040204" pitchFamily="50" charset="-128"/>
                          <a:ea typeface="Meiryo UI" panose="020B0604030504040204" pitchFamily="50" charset="-128"/>
                        </a:rPr>
                        <a:t>配布数</a:t>
                      </a:r>
                      <a:endParaRPr lang="ja-JP" altLang="en-US" sz="1500" b="0" i="0" u="none" strike="noStrike" dirty="0">
                        <a:solidFill>
                          <a:srgbClr val="000000"/>
                        </a:solidFill>
                        <a:effectLst/>
                        <a:latin typeface="Meiryo UI" panose="020B0604030504040204" pitchFamily="50" charset="-128"/>
                        <a:ea typeface="Meiryo UI" panose="020B0604030504040204" pitchFamily="50" charset="-128"/>
                      </a:endParaRPr>
                    </a:p>
                  </a:txBody>
                  <a:tcPr marL="10038" marR="10038" marT="10038" marB="0" anchor="ctr">
                    <a:solidFill>
                      <a:schemeClr val="accent1">
                        <a:lumMod val="40000"/>
                        <a:lumOff val="60000"/>
                      </a:schemeClr>
                    </a:solidFill>
                  </a:tcPr>
                </a:tc>
                <a:extLst>
                  <a:ext uri="{0D108BD9-81ED-4DB2-BD59-A6C34878D82A}">
                    <a16:rowId xmlns:a16="http://schemas.microsoft.com/office/drawing/2014/main" val="2299666012"/>
                  </a:ext>
                </a:extLst>
              </a:tr>
              <a:tr h="363371">
                <a:tc>
                  <a:txBody>
                    <a:bodyPr/>
                    <a:lstStyle/>
                    <a:p>
                      <a:pPr algn="ctr" fontAlgn="ctr"/>
                      <a:r>
                        <a:rPr lang="en-US" sz="1500" u="none" strike="noStrike" dirty="0">
                          <a:effectLst/>
                          <a:latin typeface="Meiryo UI" panose="020B0604030504040204" pitchFamily="50" charset="-128"/>
                          <a:ea typeface="Meiryo UI" panose="020B0604030504040204" pitchFamily="50" charset="-128"/>
                        </a:rPr>
                        <a:t>A</a:t>
                      </a:r>
                      <a:endParaRPr lang="en-US" sz="1500" b="0" i="0" u="none" strike="noStrike" dirty="0">
                        <a:solidFill>
                          <a:srgbClr val="000000"/>
                        </a:solidFill>
                        <a:effectLst/>
                        <a:latin typeface="Meiryo UI" panose="020B0604030504040204" pitchFamily="50" charset="-128"/>
                        <a:ea typeface="Meiryo UI" panose="020B0604030504040204" pitchFamily="50" charset="-128"/>
                      </a:endParaRPr>
                    </a:p>
                  </a:txBody>
                  <a:tcPr marL="10038" marR="10038" marT="10038" marB="0" anchor="ctr"/>
                </a:tc>
                <a:tc>
                  <a:txBody>
                    <a:bodyPr/>
                    <a:lstStyle/>
                    <a:p>
                      <a:pPr algn="l" fontAlgn="ctr"/>
                      <a:r>
                        <a:rPr lang="ja-JP" altLang="en-US" sz="1500" u="none" strike="noStrike" dirty="0">
                          <a:effectLst/>
                          <a:latin typeface="Meiryo UI" panose="020B0604030504040204" pitchFamily="50" charset="-128"/>
                          <a:ea typeface="Meiryo UI" panose="020B0604030504040204" pitchFamily="50" charset="-128"/>
                        </a:rPr>
                        <a:t>エンドユーザー</a:t>
                      </a:r>
                      <a:endParaRPr lang="ja-JP" altLang="en-US" sz="1500" b="0" i="0" u="none" strike="noStrike" dirty="0">
                        <a:solidFill>
                          <a:srgbClr val="000000"/>
                        </a:solidFill>
                        <a:effectLst/>
                        <a:latin typeface="Meiryo UI" panose="020B0604030504040204" pitchFamily="50" charset="-128"/>
                        <a:ea typeface="Meiryo UI" panose="020B0604030504040204" pitchFamily="50" charset="-128"/>
                      </a:endParaRPr>
                    </a:p>
                  </a:txBody>
                  <a:tcPr marL="10038" marR="10038" marT="10038" marB="0" anchor="ctr"/>
                </a:tc>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rPr>
                        <a:t>組込み</a:t>
                      </a:r>
                      <a:r>
                        <a:rPr lang="en-US" altLang="ja-JP" sz="1200" u="none" strike="noStrike" dirty="0">
                          <a:effectLst/>
                          <a:latin typeface="Meiryo UI" panose="020B0604030504040204" pitchFamily="50" charset="-128"/>
                          <a:ea typeface="Meiryo UI" panose="020B0604030504040204" pitchFamily="50" charset="-128"/>
                        </a:rPr>
                        <a:t>/IoT</a:t>
                      </a:r>
                      <a:r>
                        <a:rPr lang="ja-JP" altLang="en-US" sz="1200" u="none" strike="noStrike" dirty="0">
                          <a:effectLst/>
                          <a:latin typeface="Meiryo UI" panose="020B0604030504040204" pitchFamily="50" charset="-128"/>
                          <a:ea typeface="Meiryo UI" panose="020B0604030504040204" pitchFamily="50" charset="-128"/>
                        </a:rPr>
                        <a:t>関連の製品・サービス等を利用している企業。（組込み</a:t>
                      </a:r>
                      <a:r>
                        <a:rPr lang="en-US" altLang="ja-JP" sz="1200" u="none" strike="noStrike" dirty="0">
                          <a:effectLst/>
                          <a:latin typeface="Meiryo UI" panose="020B0604030504040204" pitchFamily="50" charset="-128"/>
                          <a:ea typeface="Meiryo UI" panose="020B0604030504040204" pitchFamily="50" charset="-128"/>
                        </a:rPr>
                        <a:t>/IoT</a:t>
                      </a:r>
                      <a:r>
                        <a:rPr lang="ja-JP" altLang="en-US" sz="1200" u="none" strike="noStrike" dirty="0">
                          <a:effectLst/>
                          <a:latin typeface="Meiryo UI" panose="020B0604030504040204" pitchFamily="50" charset="-128"/>
                          <a:ea typeface="Meiryo UI" panose="020B0604030504040204" pitchFamily="50" charset="-128"/>
                        </a:rPr>
                        <a:t>関連の製品・サービス等を開発・提供している事業部門がなく、調達により導入している企業）</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10038" marR="10038" marT="10038" marB="0" anchor="ctr"/>
                </a:tc>
                <a:tc>
                  <a:txBody>
                    <a:bodyPr/>
                    <a:lstStyle/>
                    <a:p>
                      <a:pPr algn="r" fontAlgn="ctr"/>
                      <a:r>
                        <a:rPr lang="en-US" altLang="ja-JP" sz="1500" u="none" strike="noStrike" dirty="0">
                          <a:effectLst/>
                          <a:latin typeface="Meiryo UI" panose="020B0604030504040204" pitchFamily="50" charset="-128"/>
                          <a:ea typeface="Meiryo UI" panose="020B0604030504040204" pitchFamily="50" charset="-128"/>
                        </a:rPr>
                        <a:t> 142 </a:t>
                      </a:r>
                      <a:endParaRPr lang="en-US" altLang="ja-JP" sz="1500" b="0" i="0" u="none" strike="noStrike" dirty="0">
                        <a:solidFill>
                          <a:srgbClr val="000000"/>
                        </a:solidFill>
                        <a:effectLst/>
                        <a:latin typeface="Meiryo UI" panose="020B0604030504040204" pitchFamily="50" charset="-128"/>
                        <a:ea typeface="Meiryo UI" panose="020B0604030504040204" pitchFamily="50" charset="-128"/>
                      </a:endParaRPr>
                    </a:p>
                  </a:txBody>
                  <a:tcPr marL="10038" marR="10038" marT="10038" marB="0" anchor="ctr"/>
                </a:tc>
                <a:extLst>
                  <a:ext uri="{0D108BD9-81ED-4DB2-BD59-A6C34878D82A}">
                    <a16:rowId xmlns:a16="http://schemas.microsoft.com/office/drawing/2014/main" val="3229871847"/>
                  </a:ext>
                </a:extLst>
              </a:tr>
              <a:tr h="363371">
                <a:tc>
                  <a:txBody>
                    <a:bodyPr/>
                    <a:lstStyle/>
                    <a:p>
                      <a:pPr algn="ctr" fontAlgn="ctr"/>
                      <a:r>
                        <a:rPr lang="en-US" sz="1500" u="none" strike="noStrike" dirty="0">
                          <a:effectLst/>
                          <a:latin typeface="Meiryo UI" panose="020B0604030504040204" pitchFamily="50" charset="-128"/>
                          <a:ea typeface="Meiryo UI" panose="020B0604030504040204" pitchFamily="50" charset="-128"/>
                        </a:rPr>
                        <a:t>B</a:t>
                      </a:r>
                      <a:endParaRPr lang="en-US" sz="1500" b="0" i="0" u="none" strike="noStrike" dirty="0">
                        <a:solidFill>
                          <a:srgbClr val="000000"/>
                        </a:solidFill>
                        <a:effectLst/>
                        <a:latin typeface="Meiryo UI" panose="020B0604030504040204" pitchFamily="50" charset="-128"/>
                        <a:ea typeface="Meiryo UI" panose="020B0604030504040204" pitchFamily="50" charset="-128"/>
                      </a:endParaRPr>
                    </a:p>
                  </a:txBody>
                  <a:tcPr marL="10038" marR="10038" marT="10038" marB="0" anchor="ctr"/>
                </a:tc>
                <a:tc>
                  <a:txBody>
                    <a:bodyPr/>
                    <a:lstStyle/>
                    <a:p>
                      <a:pPr algn="l" fontAlgn="ctr"/>
                      <a:r>
                        <a:rPr lang="ja-JP" altLang="en-US" sz="1500" u="none" strike="noStrike" dirty="0">
                          <a:effectLst/>
                          <a:latin typeface="Meiryo UI" panose="020B0604030504040204" pitchFamily="50" charset="-128"/>
                          <a:ea typeface="Meiryo UI" panose="020B0604030504040204" pitchFamily="50" charset="-128"/>
                        </a:rPr>
                        <a:t>メーカー</a:t>
                      </a:r>
                      <a:endParaRPr lang="ja-JP" altLang="en-US" sz="1500" b="0" i="0" u="none" strike="noStrike" dirty="0">
                        <a:solidFill>
                          <a:srgbClr val="000000"/>
                        </a:solidFill>
                        <a:effectLst/>
                        <a:latin typeface="Meiryo UI" panose="020B0604030504040204" pitchFamily="50" charset="-128"/>
                        <a:ea typeface="Meiryo UI" panose="020B0604030504040204" pitchFamily="50" charset="-128"/>
                      </a:endParaRPr>
                    </a:p>
                  </a:txBody>
                  <a:tcPr marL="10038" marR="10038" marT="10038" marB="0" anchor="ctr"/>
                </a:tc>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rPr>
                        <a:t>機械・器具・電子部品等を製造する企業で、自らが企画して、組込み</a:t>
                      </a:r>
                      <a:r>
                        <a:rPr lang="en-US" altLang="ja-JP" sz="1200" u="none" strike="noStrike" dirty="0">
                          <a:effectLst/>
                          <a:latin typeface="Meiryo UI" panose="020B0604030504040204" pitchFamily="50" charset="-128"/>
                          <a:ea typeface="Meiryo UI" panose="020B0604030504040204" pitchFamily="50" charset="-128"/>
                        </a:rPr>
                        <a:t>/IoT</a:t>
                      </a:r>
                      <a:r>
                        <a:rPr lang="ja-JP" altLang="en-US" sz="1200" u="none" strike="noStrike" dirty="0">
                          <a:effectLst/>
                          <a:latin typeface="Meiryo UI" panose="020B0604030504040204" pitchFamily="50" charset="-128"/>
                          <a:ea typeface="Meiryo UI" panose="020B0604030504040204" pitchFamily="50" charset="-128"/>
                        </a:rPr>
                        <a:t>関連の製品・サービス等を開発・提供している企業、あるいは企業内事業部門。</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10038" marR="10038" marT="10038" marB="0" anchor="ctr"/>
                </a:tc>
                <a:tc>
                  <a:txBody>
                    <a:bodyPr/>
                    <a:lstStyle/>
                    <a:p>
                      <a:pPr algn="r" fontAlgn="ctr"/>
                      <a:r>
                        <a:rPr lang="en-US" altLang="ja-JP" sz="1500" u="none" strike="noStrike" dirty="0">
                          <a:effectLst/>
                          <a:latin typeface="Meiryo UI" panose="020B0604030504040204" pitchFamily="50" charset="-128"/>
                          <a:ea typeface="Meiryo UI" panose="020B0604030504040204" pitchFamily="50" charset="-128"/>
                        </a:rPr>
                        <a:t>2,263</a:t>
                      </a:r>
                      <a:endParaRPr lang="en-US" altLang="ja-JP" sz="1500" b="0" i="0" u="none" strike="noStrike" dirty="0">
                        <a:solidFill>
                          <a:srgbClr val="000000"/>
                        </a:solidFill>
                        <a:effectLst/>
                        <a:latin typeface="Meiryo UI" panose="020B0604030504040204" pitchFamily="50" charset="-128"/>
                        <a:ea typeface="Meiryo UI" panose="020B0604030504040204" pitchFamily="50" charset="-128"/>
                      </a:endParaRPr>
                    </a:p>
                  </a:txBody>
                  <a:tcPr marL="10038" marR="10038" marT="10038" marB="0" anchor="ctr"/>
                </a:tc>
                <a:extLst>
                  <a:ext uri="{0D108BD9-81ED-4DB2-BD59-A6C34878D82A}">
                    <a16:rowId xmlns:a16="http://schemas.microsoft.com/office/drawing/2014/main" val="2045105116"/>
                  </a:ext>
                </a:extLst>
              </a:tr>
              <a:tr h="540038">
                <a:tc>
                  <a:txBody>
                    <a:bodyPr/>
                    <a:lstStyle/>
                    <a:p>
                      <a:pPr algn="ctr" fontAlgn="ctr"/>
                      <a:r>
                        <a:rPr lang="en-US" sz="1500" u="none" strike="noStrike" dirty="0">
                          <a:effectLst/>
                          <a:latin typeface="Meiryo UI" panose="020B0604030504040204" pitchFamily="50" charset="-128"/>
                          <a:ea typeface="Meiryo UI" panose="020B0604030504040204" pitchFamily="50" charset="-128"/>
                        </a:rPr>
                        <a:t>C</a:t>
                      </a:r>
                      <a:endParaRPr lang="en-US" sz="1500" b="0" i="0" u="none" strike="noStrike" dirty="0">
                        <a:solidFill>
                          <a:srgbClr val="000000"/>
                        </a:solidFill>
                        <a:effectLst/>
                        <a:latin typeface="Meiryo UI" panose="020B0604030504040204" pitchFamily="50" charset="-128"/>
                        <a:ea typeface="Meiryo UI" panose="020B0604030504040204" pitchFamily="50" charset="-128"/>
                      </a:endParaRPr>
                    </a:p>
                  </a:txBody>
                  <a:tcPr marL="10038" marR="10038" marT="10038" marB="0" anchor="ctr"/>
                </a:tc>
                <a:tc>
                  <a:txBody>
                    <a:bodyPr/>
                    <a:lstStyle/>
                    <a:p>
                      <a:pPr algn="l" fontAlgn="ctr"/>
                      <a:r>
                        <a:rPr lang="ja-JP" altLang="en-US" sz="1500" u="none" strike="noStrike" dirty="0">
                          <a:effectLst/>
                          <a:latin typeface="Meiryo UI" panose="020B0604030504040204" pitchFamily="50" charset="-128"/>
                          <a:ea typeface="Meiryo UI" panose="020B0604030504040204" pitchFamily="50" charset="-128"/>
                        </a:rPr>
                        <a:t>系列ソフトウェア企業</a:t>
                      </a:r>
                      <a:endParaRPr lang="ja-JP" altLang="en-US" sz="1500" b="0" i="0" u="none" strike="noStrike" dirty="0">
                        <a:solidFill>
                          <a:srgbClr val="000000"/>
                        </a:solidFill>
                        <a:effectLst/>
                        <a:latin typeface="Meiryo UI" panose="020B0604030504040204" pitchFamily="50" charset="-128"/>
                        <a:ea typeface="Meiryo UI" panose="020B0604030504040204" pitchFamily="50" charset="-128"/>
                      </a:endParaRPr>
                    </a:p>
                  </a:txBody>
                  <a:tcPr marL="10038" marR="10038" marT="10038" marB="0" anchor="ctr"/>
                </a:tc>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rPr>
                        <a:t>資本関係のあるメーカー（区分</a:t>
                      </a:r>
                      <a:r>
                        <a:rPr lang="en-US" altLang="ja-JP" sz="1200" u="none" strike="noStrike" dirty="0">
                          <a:effectLst/>
                          <a:latin typeface="Meiryo UI" panose="020B0604030504040204" pitchFamily="50" charset="-128"/>
                          <a:ea typeface="Meiryo UI" panose="020B0604030504040204" pitchFamily="50" charset="-128"/>
                        </a:rPr>
                        <a:t>A</a:t>
                      </a:r>
                      <a:r>
                        <a:rPr lang="ja-JP" altLang="en-US" sz="1200" u="none" strike="noStrike" dirty="0">
                          <a:effectLst/>
                          <a:latin typeface="Meiryo UI" panose="020B0604030504040204" pitchFamily="50" charset="-128"/>
                          <a:ea typeface="Meiryo UI" panose="020B0604030504040204" pitchFamily="50" charset="-128"/>
                        </a:rPr>
                        <a:t>の企業）から委託を受け、組込み</a:t>
                      </a:r>
                      <a:r>
                        <a:rPr lang="en-US" altLang="ja-JP" sz="1200" u="none" strike="noStrike" dirty="0">
                          <a:effectLst/>
                          <a:latin typeface="Meiryo UI" panose="020B0604030504040204" pitchFamily="50" charset="-128"/>
                          <a:ea typeface="Meiryo UI" panose="020B0604030504040204" pitchFamily="50" charset="-128"/>
                        </a:rPr>
                        <a:t>/IoT</a:t>
                      </a:r>
                      <a:r>
                        <a:rPr lang="ja-JP" altLang="en-US" sz="1200" u="none" strike="noStrike" dirty="0">
                          <a:effectLst/>
                          <a:latin typeface="Meiryo UI" panose="020B0604030504040204" pitchFamily="50" charset="-128"/>
                          <a:ea typeface="Meiryo UI" panose="020B0604030504040204" pitchFamily="50" charset="-128"/>
                        </a:rPr>
                        <a:t>関連のソフトウェア／システムを開発している企業。または、メーカー（区分</a:t>
                      </a:r>
                      <a:r>
                        <a:rPr lang="en-US" altLang="ja-JP" sz="1200" u="none" strike="noStrike" dirty="0">
                          <a:effectLst/>
                          <a:latin typeface="Meiryo UI" panose="020B0604030504040204" pitchFamily="50" charset="-128"/>
                          <a:ea typeface="Meiryo UI" panose="020B0604030504040204" pitchFamily="50" charset="-128"/>
                        </a:rPr>
                        <a:t>A</a:t>
                      </a:r>
                      <a:r>
                        <a:rPr lang="ja-JP" altLang="en-US" sz="1200" u="none" strike="noStrike" dirty="0">
                          <a:effectLst/>
                          <a:latin typeface="Meiryo UI" panose="020B0604030504040204" pitchFamily="50" charset="-128"/>
                          <a:ea typeface="Meiryo UI" panose="020B0604030504040204" pitchFamily="50" charset="-128"/>
                        </a:rPr>
                        <a:t>の企業）内で、主として組込み</a:t>
                      </a:r>
                      <a:r>
                        <a:rPr lang="en-US" altLang="ja-JP" sz="1200" u="none" strike="noStrike" dirty="0">
                          <a:effectLst/>
                          <a:latin typeface="Meiryo UI" panose="020B0604030504040204" pitchFamily="50" charset="-128"/>
                          <a:ea typeface="Meiryo UI" panose="020B0604030504040204" pitchFamily="50" charset="-128"/>
                        </a:rPr>
                        <a:t>/IoT</a:t>
                      </a:r>
                      <a:r>
                        <a:rPr lang="ja-JP" altLang="en-US" sz="1200" u="none" strike="noStrike" dirty="0">
                          <a:effectLst/>
                          <a:latin typeface="Meiryo UI" panose="020B0604030504040204" pitchFamily="50" charset="-128"/>
                          <a:ea typeface="Meiryo UI" panose="020B0604030504040204" pitchFamily="50" charset="-128"/>
                        </a:rPr>
                        <a:t>関連のソフトウェアを開発している事業部門。</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10038" marR="10038" marT="10038" marB="0" anchor="ctr"/>
                </a:tc>
                <a:tc>
                  <a:txBody>
                    <a:bodyPr/>
                    <a:lstStyle/>
                    <a:p>
                      <a:pPr algn="r" fontAlgn="ctr"/>
                      <a:r>
                        <a:rPr lang="en-US" altLang="ja-JP" sz="1500" u="none" strike="noStrike" dirty="0">
                          <a:effectLst/>
                          <a:latin typeface="Meiryo UI" panose="020B0604030504040204" pitchFamily="50" charset="-128"/>
                          <a:ea typeface="Meiryo UI" panose="020B0604030504040204" pitchFamily="50" charset="-128"/>
                        </a:rPr>
                        <a:t>264</a:t>
                      </a:r>
                      <a:endParaRPr lang="en-US" altLang="ja-JP" sz="1500" b="0" i="0" u="none" strike="noStrike" dirty="0">
                        <a:solidFill>
                          <a:srgbClr val="000000"/>
                        </a:solidFill>
                        <a:effectLst/>
                        <a:latin typeface="Meiryo UI" panose="020B0604030504040204" pitchFamily="50" charset="-128"/>
                        <a:ea typeface="Meiryo UI" panose="020B0604030504040204" pitchFamily="50" charset="-128"/>
                      </a:endParaRPr>
                    </a:p>
                  </a:txBody>
                  <a:tcPr marL="10038" marR="10038" marT="10038" marB="0" anchor="ctr"/>
                </a:tc>
                <a:extLst>
                  <a:ext uri="{0D108BD9-81ED-4DB2-BD59-A6C34878D82A}">
                    <a16:rowId xmlns:a16="http://schemas.microsoft.com/office/drawing/2014/main" val="1649928735"/>
                  </a:ext>
                </a:extLst>
              </a:tr>
              <a:tr h="459735">
                <a:tc>
                  <a:txBody>
                    <a:bodyPr/>
                    <a:lstStyle/>
                    <a:p>
                      <a:pPr algn="ctr" fontAlgn="ctr"/>
                      <a:r>
                        <a:rPr lang="en-US" sz="1500" u="none" strike="noStrike" dirty="0">
                          <a:effectLst/>
                          <a:latin typeface="Meiryo UI" panose="020B0604030504040204" pitchFamily="50" charset="-128"/>
                          <a:ea typeface="Meiryo UI" panose="020B0604030504040204" pitchFamily="50" charset="-128"/>
                        </a:rPr>
                        <a:t>D</a:t>
                      </a:r>
                      <a:endParaRPr lang="en-US" sz="1500" b="0" i="0" u="none" strike="noStrike" dirty="0">
                        <a:solidFill>
                          <a:srgbClr val="000000"/>
                        </a:solidFill>
                        <a:effectLst/>
                        <a:latin typeface="Meiryo UI" panose="020B0604030504040204" pitchFamily="50" charset="-128"/>
                        <a:ea typeface="Meiryo UI" panose="020B0604030504040204" pitchFamily="50" charset="-128"/>
                      </a:endParaRPr>
                    </a:p>
                  </a:txBody>
                  <a:tcPr marL="10038" marR="10038" marT="10038" marB="0" anchor="ctr"/>
                </a:tc>
                <a:tc>
                  <a:txBody>
                    <a:bodyPr/>
                    <a:lstStyle/>
                    <a:p>
                      <a:pPr algn="l" fontAlgn="ctr"/>
                      <a:r>
                        <a:rPr lang="ja-JP" altLang="en-US" sz="1500" u="none" strike="noStrike" dirty="0">
                          <a:effectLst/>
                          <a:latin typeface="Meiryo UI" panose="020B0604030504040204" pitchFamily="50" charset="-128"/>
                          <a:ea typeface="Meiryo UI" panose="020B0604030504040204" pitchFamily="50" charset="-128"/>
                        </a:rPr>
                        <a:t>受託ソフトウェア企業</a:t>
                      </a:r>
                      <a:endParaRPr lang="ja-JP" altLang="en-US" sz="1500" b="0" i="0" u="none" strike="noStrike" dirty="0">
                        <a:solidFill>
                          <a:srgbClr val="000000"/>
                        </a:solidFill>
                        <a:effectLst/>
                        <a:latin typeface="Meiryo UI" panose="020B0604030504040204" pitchFamily="50" charset="-128"/>
                        <a:ea typeface="Meiryo UI" panose="020B0604030504040204" pitchFamily="50" charset="-128"/>
                      </a:endParaRPr>
                    </a:p>
                  </a:txBody>
                  <a:tcPr marL="10038" marR="10038" marT="10038" marB="0" anchor="ctr"/>
                </a:tc>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rPr>
                        <a:t>区分</a:t>
                      </a:r>
                      <a:r>
                        <a:rPr lang="en-US" altLang="ja-JP" sz="1200" u="none" strike="noStrike" dirty="0">
                          <a:effectLst/>
                          <a:latin typeface="Meiryo UI" panose="020B0604030504040204" pitchFamily="50" charset="-128"/>
                          <a:ea typeface="Meiryo UI" panose="020B0604030504040204" pitchFamily="50" charset="-128"/>
                        </a:rPr>
                        <a:t>A</a:t>
                      </a:r>
                      <a:r>
                        <a:rPr lang="ja-JP" altLang="en-US" sz="1200" u="none" strike="noStrike" dirty="0">
                          <a:effectLst/>
                          <a:latin typeface="Meiryo UI" panose="020B0604030504040204" pitchFamily="50" charset="-128"/>
                          <a:ea typeface="Meiryo UI" panose="020B0604030504040204" pitchFamily="50" charset="-128"/>
                        </a:rPr>
                        <a:t>または区分</a:t>
                      </a:r>
                      <a:r>
                        <a:rPr lang="en-US" altLang="ja-JP" sz="1200" u="none" strike="noStrike" dirty="0">
                          <a:effectLst/>
                          <a:latin typeface="Meiryo UI" panose="020B0604030504040204" pitchFamily="50" charset="-128"/>
                          <a:ea typeface="Meiryo UI" panose="020B0604030504040204" pitchFamily="50" charset="-128"/>
                        </a:rPr>
                        <a:t>B</a:t>
                      </a:r>
                      <a:r>
                        <a:rPr lang="ja-JP" altLang="en-US" sz="1200" u="none" strike="noStrike" dirty="0">
                          <a:effectLst/>
                          <a:latin typeface="Meiryo UI" panose="020B0604030504040204" pitchFamily="50" charset="-128"/>
                          <a:ea typeface="Meiryo UI" panose="020B0604030504040204" pitchFamily="50" charset="-128"/>
                        </a:rPr>
                        <a:t>の企業から委託を受け、組込み</a:t>
                      </a:r>
                      <a:r>
                        <a:rPr lang="en-US" altLang="ja-JP" sz="1200" u="none" strike="noStrike" dirty="0">
                          <a:effectLst/>
                          <a:latin typeface="Meiryo UI" panose="020B0604030504040204" pitchFamily="50" charset="-128"/>
                          <a:ea typeface="Meiryo UI" panose="020B0604030504040204" pitchFamily="50" charset="-128"/>
                        </a:rPr>
                        <a:t>/IoT</a:t>
                      </a:r>
                      <a:r>
                        <a:rPr lang="ja-JP" altLang="en-US" sz="1200" u="none" strike="noStrike" dirty="0">
                          <a:effectLst/>
                          <a:latin typeface="Meiryo UI" panose="020B0604030504040204" pitchFamily="50" charset="-128"/>
                          <a:ea typeface="Meiryo UI" panose="020B0604030504040204" pitchFamily="50" charset="-128"/>
                        </a:rPr>
                        <a:t>関連のソフトウェア／システムを開発している企業。</a:t>
                      </a:r>
                      <a:r>
                        <a:rPr lang="en-US" altLang="ja-JP" sz="1200" u="none" strike="noStrike" dirty="0">
                          <a:effectLst/>
                          <a:latin typeface="Meiryo UI" panose="020B0604030504040204" pitchFamily="50" charset="-128"/>
                          <a:ea typeface="Meiryo UI" panose="020B0604030504040204" pitchFamily="50" charset="-128"/>
                        </a:rPr>
                        <a:t>2</a:t>
                      </a:r>
                      <a:r>
                        <a:rPr lang="ja-JP" altLang="en-US" sz="1200" u="none" strike="noStrike" dirty="0">
                          <a:effectLst/>
                          <a:latin typeface="Meiryo UI" panose="020B0604030504040204" pitchFamily="50" charset="-128"/>
                          <a:ea typeface="Meiryo UI" panose="020B0604030504040204" pitchFamily="50" charset="-128"/>
                        </a:rPr>
                        <a:t>次・</a:t>
                      </a:r>
                      <a:r>
                        <a:rPr lang="en-US" altLang="ja-JP" sz="1200" u="none" strike="noStrike" dirty="0">
                          <a:effectLst/>
                          <a:latin typeface="Meiryo UI" panose="020B0604030504040204" pitchFamily="50" charset="-128"/>
                          <a:ea typeface="Meiryo UI" panose="020B0604030504040204" pitchFamily="50" charset="-128"/>
                        </a:rPr>
                        <a:t>3</a:t>
                      </a:r>
                      <a:r>
                        <a:rPr lang="ja-JP" altLang="en-US" sz="1200" u="none" strike="noStrike" dirty="0">
                          <a:effectLst/>
                          <a:latin typeface="Meiryo UI" panose="020B0604030504040204" pitchFamily="50" charset="-128"/>
                          <a:ea typeface="Meiryo UI" panose="020B0604030504040204" pitchFamily="50" charset="-128"/>
                        </a:rPr>
                        <a:t>次受託、技術者派遣の企業を含む。</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10038" marR="10038" marT="10038" marB="0" anchor="ctr"/>
                </a:tc>
                <a:tc>
                  <a:txBody>
                    <a:bodyPr/>
                    <a:lstStyle/>
                    <a:p>
                      <a:pPr algn="r" fontAlgn="ctr"/>
                      <a:r>
                        <a:rPr lang="en-US" altLang="ja-JP" sz="1500" u="none" strike="noStrike" dirty="0">
                          <a:effectLst/>
                          <a:latin typeface="Meiryo UI" panose="020B0604030504040204" pitchFamily="50" charset="-128"/>
                          <a:ea typeface="Meiryo UI" panose="020B0604030504040204" pitchFamily="50" charset="-128"/>
                        </a:rPr>
                        <a:t>2,931</a:t>
                      </a:r>
                      <a:endParaRPr lang="en-US" altLang="ja-JP" sz="1500" b="0" i="0" u="none" strike="noStrike" dirty="0">
                        <a:solidFill>
                          <a:srgbClr val="000000"/>
                        </a:solidFill>
                        <a:effectLst/>
                        <a:latin typeface="Meiryo UI" panose="020B0604030504040204" pitchFamily="50" charset="-128"/>
                        <a:ea typeface="Meiryo UI" panose="020B0604030504040204" pitchFamily="50" charset="-128"/>
                      </a:endParaRPr>
                    </a:p>
                  </a:txBody>
                  <a:tcPr marL="10038" marR="10038" marT="10038" marB="0" anchor="ctr"/>
                </a:tc>
                <a:extLst>
                  <a:ext uri="{0D108BD9-81ED-4DB2-BD59-A6C34878D82A}">
                    <a16:rowId xmlns:a16="http://schemas.microsoft.com/office/drawing/2014/main" val="3287825313"/>
                  </a:ext>
                </a:extLst>
              </a:tr>
              <a:tr h="755672">
                <a:tc>
                  <a:txBody>
                    <a:bodyPr/>
                    <a:lstStyle/>
                    <a:p>
                      <a:pPr algn="ctr" fontAlgn="ctr"/>
                      <a:r>
                        <a:rPr lang="en-US" sz="1500" u="none" strike="noStrike" dirty="0">
                          <a:effectLst/>
                          <a:latin typeface="Meiryo UI" panose="020B0604030504040204" pitchFamily="50" charset="-128"/>
                          <a:ea typeface="Meiryo UI" panose="020B0604030504040204" pitchFamily="50" charset="-128"/>
                        </a:rPr>
                        <a:t>E</a:t>
                      </a:r>
                      <a:endParaRPr lang="en-US" sz="1500" b="0" i="0" u="none" strike="noStrike" dirty="0">
                        <a:solidFill>
                          <a:srgbClr val="000000"/>
                        </a:solidFill>
                        <a:effectLst/>
                        <a:latin typeface="Meiryo UI" panose="020B0604030504040204" pitchFamily="50" charset="-128"/>
                        <a:ea typeface="Meiryo UI" panose="020B0604030504040204" pitchFamily="50" charset="-128"/>
                      </a:endParaRPr>
                    </a:p>
                  </a:txBody>
                  <a:tcPr marL="10038" marR="10038" marT="10038" marB="0" anchor="ctr"/>
                </a:tc>
                <a:tc>
                  <a:txBody>
                    <a:bodyPr/>
                    <a:lstStyle/>
                    <a:p>
                      <a:pPr algn="l" fontAlgn="ctr"/>
                      <a:r>
                        <a:rPr lang="ja-JP" altLang="en-US" sz="1500" u="none" strike="noStrike" dirty="0">
                          <a:effectLst/>
                          <a:latin typeface="Meiryo UI" panose="020B0604030504040204" pitchFamily="50" charset="-128"/>
                          <a:ea typeface="Meiryo UI" panose="020B0604030504040204" pitchFamily="50" charset="-128"/>
                        </a:rPr>
                        <a:t>独立ソフトウェア企業</a:t>
                      </a:r>
                      <a:endParaRPr lang="ja-JP" altLang="en-US" sz="1500" b="0" i="0" u="none" strike="noStrike" dirty="0">
                        <a:solidFill>
                          <a:srgbClr val="000000"/>
                        </a:solidFill>
                        <a:effectLst/>
                        <a:latin typeface="Meiryo UI" panose="020B0604030504040204" pitchFamily="50" charset="-128"/>
                        <a:ea typeface="Meiryo UI" panose="020B0604030504040204" pitchFamily="50" charset="-128"/>
                      </a:endParaRPr>
                    </a:p>
                  </a:txBody>
                  <a:tcPr marL="10038" marR="10038" marT="10038" marB="0" anchor="ctr"/>
                </a:tc>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rPr>
                        <a:t>自らが企画して、以下のような組込み</a:t>
                      </a:r>
                      <a:r>
                        <a:rPr lang="en-US" altLang="ja-JP" sz="1200" u="none" strike="noStrike" dirty="0">
                          <a:effectLst/>
                          <a:latin typeface="Meiryo UI" panose="020B0604030504040204" pitchFamily="50" charset="-128"/>
                          <a:ea typeface="Meiryo UI" panose="020B0604030504040204" pitchFamily="50" charset="-128"/>
                        </a:rPr>
                        <a:t>/IoT</a:t>
                      </a:r>
                      <a:r>
                        <a:rPr lang="ja-JP" altLang="en-US" sz="1200" u="none" strike="noStrike" dirty="0">
                          <a:effectLst/>
                          <a:latin typeface="Meiryo UI" panose="020B0604030504040204" pitchFamily="50" charset="-128"/>
                          <a:ea typeface="Meiryo UI" panose="020B0604030504040204" pitchFamily="50" charset="-128"/>
                        </a:rPr>
                        <a:t>関連の製品・サービス等を開発・提供している企業</a:t>
                      </a:r>
                      <a:br>
                        <a:rPr lang="ja-JP" altLang="en-US" sz="1200" u="none" strike="noStrike" dirty="0">
                          <a:effectLst/>
                          <a:latin typeface="Meiryo UI" panose="020B0604030504040204" pitchFamily="50" charset="-128"/>
                          <a:ea typeface="Meiryo UI" panose="020B0604030504040204" pitchFamily="50" charset="-128"/>
                        </a:rPr>
                      </a:br>
                      <a:r>
                        <a:rPr lang="ja-JP" altLang="en-US" sz="1200" u="none" strike="noStrike" dirty="0">
                          <a:effectLst/>
                          <a:latin typeface="Meiryo UI" panose="020B0604030504040204" pitchFamily="50" charset="-128"/>
                          <a:ea typeface="Meiryo UI" panose="020B0604030504040204" pitchFamily="50" charset="-128"/>
                        </a:rPr>
                        <a:t>・組込み</a:t>
                      </a:r>
                      <a:r>
                        <a:rPr lang="en-US" altLang="ja-JP" sz="1200" u="none" strike="noStrike" dirty="0">
                          <a:effectLst/>
                          <a:latin typeface="Meiryo UI" panose="020B0604030504040204" pitchFamily="50" charset="-128"/>
                          <a:ea typeface="Meiryo UI" panose="020B0604030504040204" pitchFamily="50" charset="-128"/>
                        </a:rPr>
                        <a:t>/IoT</a:t>
                      </a:r>
                      <a:r>
                        <a:rPr lang="ja-JP" altLang="en-US" sz="1200" u="none" strike="noStrike" dirty="0">
                          <a:effectLst/>
                          <a:latin typeface="Meiryo UI" panose="020B0604030504040204" pitchFamily="50" charset="-128"/>
                          <a:ea typeface="Meiryo UI" panose="020B0604030504040204" pitchFamily="50" charset="-128"/>
                        </a:rPr>
                        <a:t>関連のソフトウェア製品（</a:t>
                      </a:r>
                      <a:r>
                        <a:rPr lang="en-US" altLang="ja-JP" sz="1200" u="none" strike="noStrike" dirty="0">
                          <a:effectLst/>
                          <a:latin typeface="Meiryo UI" panose="020B0604030504040204" pitchFamily="50" charset="-128"/>
                          <a:ea typeface="Meiryo UI" panose="020B0604030504040204" pitchFamily="50" charset="-128"/>
                        </a:rPr>
                        <a:t>OS</a:t>
                      </a:r>
                      <a:r>
                        <a:rPr lang="ja-JP" altLang="en-US" sz="1200" u="none" strike="noStrike" dirty="0">
                          <a:effectLst/>
                          <a:latin typeface="Meiryo UI" panose="020B0604030504040204" pitchFamily="50" charset="-128"/>
                          <a:ea typeface="Meiryo UI" panose="020B0604030504040204" pitchFamily="50" charset="-128"/>
                        </a:rPr>
                        <a:t>／ミドルウェア／アプリケーション等）</a:t>
                      </a:r>
                      <a:br>
                        <a:rPr lang="ja-JP" altLang="en-US" sz="1200" u="none" strike="noStrike" dirty="0">
                          <a:effectLst/>
                          <a:latin typeface="Meiryo UI" panose="020B0604030504040204" pitchFamily="50" charset="-128"/>
                          <a:ea typeface="Meiryo UI" panose="020B0604030504040204" pitchFamily="50" charset="-128"/>
                        </a:rPr>
                      </a:br>
                      <a:r>
                        <a:rPr lang="ja-JP" altLang="en-US" sz="1200" u="none" strike="noStrike" dirty="0">
                          <a:effectLst/>
                          <a:latin typeface="Meiryo UI" panose="020B0604030504040204" pitchFamily="50" charset="-128"/>
                          <a:ea typeface="Meiryo UI" panose="020B0604030504040204" pitchFamily="50" charset="-128"/>
                        </a:rPr>
                        <a:t>・組込み</a:t>
                      </a:r>
                      <a:r>
                        <a:rPr lang="en-US" altLang="ja-JP" sz="1200" u="none" strike="noStrike" dirty="0">
                          <a:effectLst/>
                          <a:latin typeface="Meiryo UI" panose="020B0604030504040204" pitchFamily="50" charset="-128"/>
                          <a:ea typeface="Meiryo UI" panose="020B0604030504040204" pitchFamily="50" charset="-128"/>
                        </a:rPr>
                        <a:t>/IoT</a:t>
                      </a:r>
                      <a:r>
                        <a:rPr lang="ja-JP" altLang="en-US" sz="1200" u="none" strike="noStrike" dirty="0">
                          <a:effectLst/>
                          <a:latin typeface="Meiryo UI" panose="020B0604030504040204" pitchFamily="50" charset="-128"/>
                          <a:ea typeface="Meiryo UI" panose="020B0604030504040204" pitchFamily="50" charset="-128"/>
                        </a:rPr>
                        <a:t>関連の開発に利用されるツール／開発環境</a:t>
                      </a:r>
                      <a:br>
                        <a:rPr lang="ja-JP" altLang="en-US" sz="1200" u="none" strike="noStrike" dirty="0">
                          <a:effectLst/>
                          <a:latin typeface="Meiryo UI" panose="020B0604030504040204" pitchFamily="50" charset="-128"/>
                          <a:ea typeface="Meiryo UI" panose="020B0604030504040204" pitchFamily="50" charset="-128"/>
                        </a:rPr>
                      </a:br>
                      <a:r>
                        <a:rPr lang="ja-JP" altLang="en-US" sz="1200" u="none" strike="noStrike" dirty="0">
                          <a:effectLst/>
                          <a:latin typeface="Meiryo UI" panose="020B0604030504040204" pitchFamily="50" charset="-128"/>
                          <a:ea typeface="Meiryo UI" panose="020B0604030504040204" pitchFamily="50" charset="-128"/>
                        </a:rPr>
                        <a:t>・組込み</a:t>
                      </a:r>
                      <a:r>
                        <a:rPr lang="en-US" altLang="ja-JP" sz="1200" u="none" strike="noStrike" dirty="0">
                          <a:effectLst/>
                          <a:latin typeface="Meiryo UI" panose="020B0604030504040204" pitchFamily="50" charset="-128"/>
                          <a:ea typeface="Meiryo UI" panose="020B0604030504040204" pitchFamily="50" charset="-128"/>
                        </a:rPr>
                        <a:t>/IoT</a:t>
                      </a:r>
                      <a:r>
                        <a:rPr lang="ja-JP" altLang="en-US" sz="1200" u="none" strike="noStrike" dirty="0">
                          <a:effectLst/>
                          <a:latin typeface="Meiryo UI" panose="020B0604030504040204" pitchFamily="50" charset="-128"/>
                          <a:ea typeface="Meiryo UI" panose="020B0604030504040204" pitchFamily="50" charset="-128"/>
                        </a:rPr>
                        <a:t>関連のコンサルテーション／教育・研修／検証・認証等の開発支援サービス</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10038" marR="10038" marT="10038" marB="0" anchor="ctr"/>
                </a:tc>
                <a:tc>
                  <a:txBody>
                    <a:bodyPr/>
                    <a:lstStyle/>
                    <a:p>
                      <a:pPr algn="r" fontAlgn="ctr"/>
                      <a:r>
                        <a:rPr lang="en-US" altLang="ja-JP" sz="1500" u="none" strike="noStrike" dirty="0">
                          <a:effectLst/>
                          <a:latin typeface="Meiryo UI" panose="020B0604030504040204" pitchFamily="50" charset="-128"/>
                          <a:ea typeface="Meiryo UI" panose="020B0604030504040204" pitchFamily="50" charset="-128"/>
                        </a:rPr>
                        <a:t>254</a:t>
                      </a:r>
                      <a:endParaRPr lang="en-US" altLang="ja-JP" sz="1500" b="0" i="0" u="none" strike="noStrike" dirty="0">
                        <a:solidFill>
                          <a:srgbClr val="000000"/>
                        </a:solidFill>
                        <a:effectLst/>
                        <a:latin typeface="Meiryo UI" panose="020B0604030504040204" pitchFamily="50" charset="-128"/>
                        <a:ea typeface="Meiryo UI" panose="020B0604030504040204" pitchFamily="50" charset="-128"/>
                      </a:endParaRPr>
                    </a:p>
                  </a:txBody>
                  <a:tcPr marL="10038" marR="10038" marT="10038" marB="0" anchor="ctr"/>
                </a:tc>
                <a:extLst>
                  <a:ext uri="{0D108BD9-81ED-4DB2-BD59-A6C34878D82A}">
                    <a16:rowId xmlns:a16="http://schemas.microsoft.com/office/drawing/2014/main" val="650589953"/>
                  </a:ext>
                </a:extLst>
              </a:tr>
              <a:tr h="427311">
                <a:tc>
                  <a:txBody>
                    <a:bodyPr/>
                    <a:lstStyle/>
                    <a:p>
                      <a:pPr algn="ctr" fontAlgn="ctr"/>
                      <a:r>
                        <a:rPr lang="en-US" altLang="ja-JP" sz="1500" b="0" i="0" u="none" strike="noStrike" dirty="0">
                          <a:solidFill>
                            <a:srgbClr val="000000"/>
                          </a:solidFill>
                          <a:effectLst/>
                          <a:latin typeface="Meiryo UI" panose="020B0604030504040204" pitchFamily="50" charset="-128"/>
                          <a:ea typeface="Meiryo UI" panose="020B0604030504040204" pitchFamily="50" charset="-128"/>
                        </a:rPr>
                        <a:t>F</a:t>
                      </a:r>
                      <a:endParaRPr lang="en-US" sz="1500" b="0" i="0" u="none" strike="noStrike" dirty="0">
                        <a:solidFill>
                          <a:srgbClr val="000000"/>
                        </a:solidFill>
                        <a:effectLst/>
                        <a:latin typeface="Meiryo UI" panose="020B0604030504040204" pitchFamily="50" charset="-128"/>
                        <a:ea typeface="Meiryo UI" panose="020B0604030504040204" pitchFamily="50" charset="-128"/>
                      </a:endParaRPr>
                    </a:p>
                  </a:txBody>
                  <a:tcPr marL="10038" marR="10038" marT="10038" marB="0" anchor="ctr"/>
                </a:tc>
                <a:tc>
                  <a:txBody>
                    <a:bodyPr/>
                    <a:lstStyle/>
                    <a:p>
                      <a:pPr algn="l" fontAlgn="ctr"/>
                      <a:r>
                        <a:rPr lang="ja-JP" altLang="en-US" sz="1500" b="0" i="0" u="none" strike="noStrike" dirty="0">
                          <a:solidFill>
                            <a:srgbClr val="000000"/>
                          </a:solidFill>
                          <a:effectLst/>
                          <a:latin typeface="Meiryo UI" panose="020B0604030504040204" pitchFamily="50" charset="-128"/>
                          <a:ea typeface="Meiryo UI" panose="020B0604030504040204" pitchFamily="50" charset="-128"/>
                        </a:rPr>
                        <a:t>その他</a:t>
                      </a:r>
                    </a:p>
                  </a:txBody>
                  <a:tcPr marL="10038" marR="10038" marT="10038" marB="0" anchor="ctr"/>
                </a:tc>
                <a:tc>
                  <a:txBody>
                    <a:bodyPr/>
                    <a:lstStyle/>
                    <a:p>
                      <a:pPr algn="l"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A</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E</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以外の企業</a:t>
                      </a:r>
                    </a:p>
                  </a:txBody>
                  <a:tcPr marL="10038" marR="10038" marT="10038" marB="0" anchor="ctr"/>
                </a:tc>
                <a:tc>
                  <a:txBody>
                    <a:bodyPr/>
                    <a:lstStyle/>
                    <a:p>
                      <a:pPr algn="r" fontAlgn="ctr"/>
                      <a:r>
                        <a:rPr lang="en-US" altLang="ja-JP" sz="1500" b="0" i="0" u="none" strike="noStrike" dirty="0">
                          <a:solidFill>
                            <a:srgbClr val="000000"/>
                          </a:solidFill>
                          <a:effectLst/>
                          <a:latin typeface="Meiryo UI" panose="020B0604030504040204" pitchFamily="50" charset="-128"/>
                          <a:ea typeface="Meiryo UI" panose="020B0604030504040204" pitchFamily="50" charset="-128"/>
                        </a:rPr>
                        <a:t>0</a:t>
                      </a:r>
                    </a:p>
                  </a:txBody>
                  <a:tcPr marL="10038" marR="10038" marT="10038" marB="0" anchor="ctr"/>
                </a:tc>
                <a:extLst>
                  <a:ext uri="{0D108BD9-81ED-4DB2-BD59-A6C34878D82A}">
                    <a16:rowId xmlns:a16="http://schemas.microsoft.com/office/drawing/2014/main" val="1888861496"/>
                  </a:ext>
                </a:extLst>
              </a:tr>
            </a:tbl>
          </a:graphicData>
        </a:graphic>
      </p:graphicFrame>
      <p:sp>
        <p:nvSpPr>
          <p:cNvPr id="8" name="正方形/長方形 7"/>
          <p:cNvSpPr/>
          <p:nvPr/>
        </p:nvSpPr>
        <p:spPr>
          <a:xfrm>
            <a:off x="611188" y="1240046"/>
            <a:ext cx="9105231" cy="607083"/>
          </a:xfrm>
          <a:prstGeom prst="rect">
            <a:avLst/>
          </a:prstGeom>
          <a:solidFill>
            <a:srgbClr val="FFFF99"/>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lang="ja-JP" altLang="en-US" sz="1686" dirty="0">
                <a:solidFill>
                  <a:schemeClr val="tx1"/>
                </a:solidFill>
                <a:latin typeface="+mn-ea"/>
              </a:rPr>
              <a:t>　    郵送</a:t>
            </a:r>
            <a:r>
              <a:rPr lang="en-US" altLang="ja-JP" sz="1686" dirty="0">
                <a:solidFill>
                  <a:schemeClr val="tx1"/>
                </a:solidFill>
                <a:latin typeface="+mn-ea"/>
              </a:rPr>
              <a:t>	     5,854</a:t>
            </a:r>
            <a:r>
              <a:rPr lang="ja-JP" altLang="en-US" sz="1686" dirty="0">
                <a:solidFill>
                  <a:schemeClr val="tx1"/>
                </a:solidFill>
                <a:latin typeface="+mn-ea"/>
              </a:rPr>
              <a:t>件</a:t>
            </a:r>
            <a:endParaRPr lang="en-US" altLang="ja-JP" sz="1265" dirty="0">
              <a:solidFill>
                <a:schemeClr val="tx1"/>
              </a:solidFill>
              <a:latin typeface="+mn-ea"/>
            </a:endParaRPr>
          </a:p>
        </p:txBody>
      </p:sp>
      <p:sp>
        <p:nvSpPr>
          <p:cNvPr id="9" name="タイトル 9">
            <a:extLst>
              <a:ext uri="{FF2B5EF4-FFF2-40B4-BE49-F238E27FC236}">
                <a16:creationId xmlns:a16="http://schemas.microsoft.com/office/drawing/2014/main" id="{68DEC704-FDA1-47E4-A75A-FD692488BBD9}"/>
              </a:ext>
            </a:extLst>
          </p:cNvPr>
          <p:cNvSpPr txBox="1">
            <a:spLocks/>
          </p:cNvSpPr>
          <p:nvPr/>
        </p:nvSpPr>
        <p:spPr>
          <a:xfrm>
            <a:off x="611188" y="449784"/>
            <a:ext cx="9105231" cy="607293"/>
          </a:xfrm>
          <a:prstGeom prst="rect">
            <a:avLst/>
          </a:prstGeom>
          <a:solidFill>
            <a:schemeClr val="accent1">
              <a:lumMod val="20000"/>
              <a:lumOff val="80000"/>
            </a:schemeClr>
          </a:solidFill>
          <a:ln>
            <a:solidFill>
              <a:schemeClr val="bg1">
                <a:lumMod val="65000"/>
              </a:schemeClr>
            </a:solidFill>
          </a:ln>
        </p:spPr>
        <p:txBody>
          <a:bodyPr vert="horz" lIns="96364" tIns="48182" rIns="96364" bIns="48182" rtlCol="0" anchor="ctr">
            <a:noAutofit/>
          </a:bodyPr>
          <a:lstStyle>
            <a:lvl1pPr algn="l" defTabSz="914400" rtl="0" eaLnBrk="1" latinLnBrk="0" hangingPunct="1">
              <a:spcBef>
                <a:spcPct val="0"/>
              </a:spcBef>
              <a:buNone/>
              <a:defRPr kumimoji="1" sz="2000" b="0" kern="1200">
                <a:solidFill>
                  <a:schemeClr val="tx1"/>
                </a:solidFill>
                <a:latin typeface="游ゴシック Medium" panose="020B0500000000000000" pitchFamily="50" charset="-128"/>
                <a:ea typeface="游ゴシック Medium" panose="020B0500000000000000" pitchFamily="50" charset="-128"/>
                <a:cs typeface="+mj-cs"/>
              </a:defRPr>
            </a:lvl1pPr>
          </a:lstStyle>
          <a:p>
            <a:r>
              <a:rPr lang="en-US" altLang="ja-JP" sz="2529" dirty="0">
                <a:latin typeface="+mj-ea"/>
                <a:ea typeface="+mj-ea"/>
              </a:rPr>
              <a:t>Ⅱ.</a:t>
            </a:r>
            <a:r>
              <a:rPr lang="ja-JP" altLang="en-US" sz="2529" dirty="0">
                <a:latin typeface="+mj-ea"/>
                <a:ea typeface="+mj-ea"/>
              </a:rPr>
              <a:t>調査票の配布状況</a:t>
            </a:r>
          </a:p>
        </p:txBody>
      </p:sp>
      <p:sp>
        <p:nvSpPr>
          <p:cNvPr id="10" name="Rectangle 7">
            <a:extLst>
              <a:ext uri="{FF2B5EF4-FFF2-40B4-BE49-F238E27FC236}">
                <a16:creationId xmlns:a16="http://schemas.microsoft.com/office/drawing/2014/main" id="{05E405A2-D396-4EB7-806C-7DA3EC092F10}"/>
              </a:ext>
            </a:extLst>
          </p:cNvPr>
          <p:cNvSpPr txBox="1">
            <a:spLocks noChangeArrowheads="1"/>
          </p:cNvSpPr>
          <p:nvPr/>
        </p:nvSpPr>
        <p:spPr>
          <a:xfrm>
            <a:off x="9905620" y="6994210"/>
            <a:ext cx="493200" cy="232475"/>
          </a:xfrm>
          <a:prstGeom prst="rect">
            <a:avLst/>
          </a:prstGeom>
          <a:ln/>
        </p:spPr>
        <p:txBody>
          <a:bodyPr/>
          <a:lstStyle>
            <a:defPPr>
              <a:defRPr lang="ja-JP"/>
            </a:defPPr>
            <a:lvl1pPr marL="0" algn="ctr" defTabSz="971913" rtl="0" eaLnBrk="1" latinLnBrk="0" hangingPunct="1">
              <a:defRPr kumimoji="1" sz="1053" kern="1200">
                <a:solidFill>
                  <a:schemeClr val="tx1"/>
                </a:solidFill>
                <a:latin typeface="Meiryo UI" panose="020B0604030504040204" pitchFamily="50" charset="-128"/>
                <a:ea typeface="Meiryo UI" panose="020B0604030504040204" pitchFamily="50" charset="-128"/>
                <a:cs typeface="+mn-cs"/>
              </a:defRPr>
            </a:lvl1pPr>
            <a:lvl2pPr marL="485957" algn="l" defTabSz="971913" rtl="0" eaLnBrk="1" latinLnBrk="0" hangingPunct="1">
              <a:defRPr kumimoji="1" sz="1914" kern="1200">
                <a:solidFill>
                  <a:schemeClr val="tx1"/>
                </a:solidFill>
                <a:latin typeface="+mn-lt"/>
                <a:ea typeface="+mn-ea"/>
                <a:cs typeface="+mn-cs"/>
              </a:defRPr>
            </a:lvl2pPr>
            <a:lvl3pPr marL="971913" algn="l" defTabSz="971913" rtl="0" eaLnBrk="1" latinLnBrk="0" hangingPunct="1">
              <a:defRPr kumimoji="1" sz="1914" kern="1200">
                <a:solidFill>
                  <a:schemeClr val="tx1"/>
                </a:solidFill>
                <a:latin typeface="+mn-lt"/>
                <a:ea typeface="+mn-ea"/>
                <a:cs typeface="+mn-cs"/>
              </a:defRPr>
            </a:lvl3pPr>
            <a:lvl4pPr marL="1457871" algn="l" defTabSz="971913" rtl="0" eaLnBrk="1" latinLnBrk="0" hangingPunct="1">
              <a:defRPr kumimoji="1" sz="1914" kern="1200">
                <a:solidFill>
                  <a:schemeClr val="tx1"/>
                </a:solidFill>
                <a:latin typeface="+mn-lt"/>
                <a:ea typeface="+mn-ea"/>
                <a:cs typeface="+mn-cs"/>
              </a:defRPr>
            </a:lvl4pPr>
            <a:lvl5pPr marL="1943828" algn="l" defTabSz="971913" rtl="0" eaLnBrk="1" latinLnBrk="0" hangingPunct="1">
              <a:defRPr kumimoji="1" sz="1914" kern="1200">
                <a:solidFill>
                  <a:schemeClr val="tx1"/>
                </a:solidFill>
                <a:latin typeface="+mn-lt"/>
                <a:ea typeface="+mn-ea"/>
                <a:cs typeface="+mn-cs"/>
              </a:defRPr>
            </a:lvl5pPr>
            <a:lvl6pPr marL="2429784" algn="l" defTabSz="971913" rtl="0" eaLnBrk="1" latinLnBrk="0" hangingPunct="1">
              <a:defRPr kumimoji="1" sz="1914" kern="1200">
                <a:solidFill>
                  <a:schemeClr val="tx1"/>
                </a:solidFill>
                <a:latin typeface="+mn-lt"/>
                <a:ea typeface="+mn-ea"/>
                <a:cs typeface="+mn-cs"/>
              </a:defRPr>
            </a:lvl6pPr>
            <a:lvl7pPr marL="2915741" algn="l" defTabSz="971913" rtl="0" eaLnBrk="1" latinLnBrk="0" hangingPunct="1">
              <a:defRPr kumimoji="1" sz="1914" kern="1200">
                <a:solidFill>
                  <a:schemeClr val="tx1"/>
                </a:solidFill>
                <a:latin typeface="+mn-lt"/>
                <a:ea typeface="+mn-ea"/>
                <a:cs typeface="+mn-cs"/>
              </a:defRPr>
            </a:lvl7pPr>
            <a:lvl8pPr marL="3401698" algn="l" defTabSz="971913" rtl="0" eaLnBrk="1" latinLnBrk="0" hangingPunct="1">
              <a:defRPr kumimoji="1" sz="1914" kern="1200">
                <a:solidFill>
                  <a:schemeClr val="tx1"/>
                </a:solidFill>
                <a:latin typeface="+mn-lt"/>
                <a:ea typeface="+mn-ea"/>
                <a:cs typeface="+mn-cs"/>
              </a:defRPr>
            </a:lvl8pPr>
            <a:lvl9pPr marL="3887655" algn="l" defTabSz="971913" rtl="0" eaLnBrk="1" latinLnBrk="0" hangingPunct="1">
              <a:defRPr kumimoji="1" sz="1914" kern="1200">
                <a:solidFill>
                  <a:schemeClr val="tx1"/>
                </a:solidFill>
                <a:latin typeface="+mn-lt"/>
                <a:ea typeface="+mn-ea"/>
                <a:cs typeface="+mn-cs"/>
              </a:defRPr>
            </a:lvl9pPr>
          </a:lstStyle>
          <a:p>
            <a:fld id="{DBFB1F43-6F2E-4538-AABB-23AEDF146290}" type="slidenum">
              <a:rPr lang="ja-JP" altLang="en-US" smtClean="0"/>
              <a:pPr/>
              <a:t>6</a:t>
            </a:fld>
            <a:endParaRPr lang="ja-JP" altLang="en-US" dirty="0"/>
          </a:p>
        </p:txBody>
      </p:sp>
    </p:spTree>
    <p:extLst>
      <p:ext uri="{BB962C8B-B14F-4D97-AF65-F5344CB8AC3E}">
        <p14:creationId xmlns:p14="http://schemas.microsoft.com/office/powerpoint/2010/main" val="396027066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69</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07893"/>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Q8-1.</a:t>
            </a:r>
            <a:r>
              <a:rPr lang="ja-JP" altLang="en-US" sz="2065" b="1" dirty="0">
                <a:latin typeface="MS UI Gothic" panose="020B0600070205080204" pitchFamily="50" charset="-128"/>
                <a:ea typeface="MS UI Gothic" panose="020B0600070205080204" pitchFamily="50" charset="-128"/>
              </a:rPr>
              <a:t>システムに関わる要件の変化（対応すべき規格等の増加）　業態区分別  </a:t>
            </a:r>
          </a:p>
        </p:txBody>
      </p:sp>
      <p:sp>
        <p:nvSpPr>
          <p:cNvPr id="5" name="テキスト ボックス 4"/>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エンドユーザー、</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r>
              <a:rPr lang="en-US" altLang="ja-JP" sz="1400" dirty="0"/>
              <a:t>F.</a:t>
            </a:r>
            <a:r>
              <a:rPr lang="ja-JP" altLang="en-US" sz="1400" dirty="0"/>
              <a:t>その他</a:t>
            </a:r>
            <a:endParaRPr lang="en-US" altLang="ja-JP" sz="1400" dirty="0"/>
          </a:p>
        </p:txBody>
      </p:sp>
      <p:graphicFrame>
        <p:nvGraphicFramePr>
          <p:cNvPr id="6" name="グラフ 5"/>
          <p:cNvGraphicFramePr>
            <a:graphicFrameLocks/>
          </p:cNvGraphicFramePr>
          <p:nvPr>
            <p:extLst>
              <p:ext uri="{D42A27DB-BD31-4B8C-83A1-F6EECF244321}">
                <p14:modId xmlns:p14="http://schemas.microsoft.com/office/powerpoint/2010/main" val="422771556"/>
              </p:ext>
            </p:extLst>
          </p:nvPr>
        </p:nvGraphicFramePr>
        <p:xfrm>
          <a:off x="1474163" y="1313880"/>
          <a:ext cx="7472688" cy="51114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7543146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70</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Q8-1.</a:t>
            </a:r>
            <a:r>
              <a:rPr lang="ja-JP" altLang="en-US" sz="2065" b="1" dirty="0">
                <a:latin typeface="MS UI Gothic" panose="020B0600070205080204" pitchFamily="50" charset="-128"/>
                <a:ea typeface="MS UI Gothic" panose="020B0600070205080204" pitchFamily="50" charset="-128"/>
              </a:rPr>
              <a:t>システムに関わる要件の変化（</a:t>
            </a:r>
            <a:r>
              <a:rPr lang="en-US" altLang="ja-JP" sz="2065" b="1" dirty="0">
                <a:latin typeface="MS UI Gothic" panose="020B0600070205080204" pitchFamily="50" charset="-128"/>
                <a:ea typeface="MS UI Gothic" panose="020B0600070205080204" pitchFamily="50" charset="-128"/>
              </a:rPr>
              <a:t>DX</a:t>
            </a:r>
            <a:r>
              <a:rPr lang="ja-JP" altLang="en-US" sz="2065" b="1" dirty="0">
                <a:latin typeface="MS UI Gothic" panose="020B0600070205080204" pitchFamily="50" charset="-128"/>
                <a:ea typeface="MS UI Gothic" panose="020B0600070205080204" pitchFamily="50" charset="-128"/>
              </a:rPr>
              <a:t>への対応） 業態区分別</a:t>
            </a:r>
            <a:endParaRPr lang="en-US" altLang="ja-JP" sz="2065" b="1" dirty="0">
              <a:latin typeface="MS UI Gothic" panose="020B0600070205080204" pitchFamily="50" charset="-128"/>
              <a:ea typeface="MS UI Gothic" panose="020B0600070205080204" pitchFamily="50" charset="-128"/>
            </a:endParaRPr>
          </a:p>
        </p:txBody>
      </p:sp>
      <p:graphicFrame>
        <p:nvGraphicFramePr>
          <p:cNvPr id="6" name="グラフ 5"/>
          <p:cNvGraphicFramePr>
            <a:graphicFrameLocks/>
          </p:cNvGraphicFramePr>
          <p:nvPr>
            <p:extLst>
              <p:ext uri="{D42A27DB-BD31-4B8C-83A1-F6EECF244321}">
                <p14:modId xmlns:p14="http://schemas.microsoft.com/office/powerpoint/2010/main" val="466786960"/>
              </p:ext>
            </p:extLst>
          </p:nvPr>
        </p:nvGraphicFramePr>
        <p:xfrm>
          <a:off x="1474163" y="1474293"/>
          <a:ext cx="7472688" cy="5103500"/>
        </p:xfrm>
        <a:graphic>
          <a:graphicData uri="http://schemas.openxmlformats.org/drawingml/2006/chart">
            <c:chart xmlns:c="http://schemas.openxmlformats.org/drawingml/2006/chart" xmlns:r="http://schemas.openxmlformats.org/officeDocument/2006/relationships" r:id="rId3"/>
          </a:graphicData>
        </a:graphic>
      </p:graphicFrame>
      <p:sp>
        <p:nvSpPr>
          <p:cNvPr id="7" name="テキスト ボックス 6"/>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エンドユーザー、</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r>
              <a:rPr lang="en-US" altLang="ja-JP" sz="1400" dirty="0"/>
              <a:t>F.</a:t>
            </a:r>
            <a:r>
              <a:rPr lang="ja-JP" altLang="en-US" sz="1400" dirty="0"/>
              <a:t>その他</a:t>
            </a:r>
            <a:endParaRPr lang="en-US" altLang="ja-JP" sz="1400" dirty="0"/>
          </a:p>
        </p:txBody>
      </p:sp>
    </p:spTree>
    <p:extLst>
      <p:ext uri="{BB962C8B-B14F-4D97-AF65-F5344CB8AC3E}">
        <p14:creationId xmlns:p14="http://schemas.microsoft.com/office/powerpoint/2010/main" val="84783494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71</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07893"/>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Q8-1.</a:t>
            </a:r>
            <a:r>
              <a:rPr lang="ja-JP" altLang="en-US" sz="2065" b="1" dirty="0">
                <a:latin typeface="MS UI Gothic" panose="020B0600070205080204" pitchFamily="50" charset="-128"/>
                <a:ea typeface="MS UI Gothic" panose="020B0600070205080204" pitchFamily="50" charset="-128"/>
              </a:rPr>
              <a:t>システムに関わる要件の変化　産業構造区分別</a:t>
            </a:r>
            <a:r>
              <a:rPr lang="en-US" altLang="ja-JP" sz="2065" b="1" dirty="0">
                <a:latin typeface="MS UI Gothic" panose="020B0600070205080204" pitchFamily="50" charset="-128"/>
                <a:ea typeface="MS UI Gothic" panose="020B0600070205080204" pitchFamily="50" charset="-128"/>
              </a:rPr>
              <a:t>-1</a:t>
            </a:r>
            <a:r>
              <a:rPr lang="ja-JP" altLang="en-US" sz="2065" b="1" dirty="0">
                <a:latin typeface="MS UI Gothic" panose="020B0600070205080204" pitchFamily="50" charset="-128"/>
                <a:ea typeface="MS UI Gothic" panose="020B0600070205080204" pitchFamily="50" charset="-128"/>
              </a:rPr>
              <a:t> </a:t>
            </a:r>
          </a:p>
        </p:txBody>
      </p:sp>
      <p:sp>
        <p:nvSpPr>
          <p:cNvPr id="5" name="テキスト ボックス 4"/>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エンドユーザー、</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p:txBody>
      </p:sp>
      <p:graphicFrame>
        <p:nvGraphicFramePr>
          <p:cNvPr id="7" name="グラフ 6"/>
          <p:cNvGraphicFramePr>
            <a:graphicFrameLocks/>
          </p:cNvGraphicFramePr>
          <p:nvPr>
            <p:extLst>
              <p:ext uri="{D42A27DB-BD31-4B8C-83A1-F6EECF244321}">
                <p14:modId xmlns:p14="http://schemas.microsoft.com/office/powerpoint/2010/main" val="2283873489"/>
              </p:ext>
            </p:extLst>
          </p:nvPr>
        </p:nvGraphicFramePr>
        <p:xfrm>
          <a:off x="1115244" y="1170144"/>
          <a:ext cx="8334456" cy="58240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298525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72</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07893"/>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Q8-1.</a:t>
            </a:r>
            <a:r>
              <a:rPr lang="ja-JP" altLang="en-US" sz="2065" b="1" dirty="0">
                <a:latin typeface="MS UI Gothic" panose="020B0600070205080204" pitchFamily="50" charset="-128"/>
                <a:ea typeface="MS UI Gothic" panose="020B0600070205080204" pitchFamily="50" charset="-128"/>
              </a:rPr>
              <a:t>システムに関わる要件の変化　産業構造区分別</a:t>
            </a:r>
            <a:r>
              <a:rPr lang="en-US" altLang="ja-JP" sz="2065" b="1" dirty="0">
                <a:latin typeface="MS UI Gothic" panose="020B0600070205080204" pitchFamily="50" charset="-128"/>
                <a:ea typeface="MS UI Gothic" panose="020B0600070205080204" pitchFamily="50" charset="-128"/>
              </a:rPr>
              <a:t>-2</a:t>
            </a:r>
            <a:r>
              <a:rPr lang="ja-JP" altLang="en-US" sz="2065" b="1" dirty="0">
                <a:latin typeface="MS UI Gothic" panose="020B0600070205080204" pitchFamily="50" charset="-128"/>
                <a:ea typeface="MS UI Gothic" panose="020B0600070205080204" pitchFamily="50" charset="-128"/>
              </a:rPr>
              <a:t> </a:t>
            </a:r>
          </a:p>
        </p:txBody>
      </p:sp>
      <p:sp>
        <p:nvSpPr>
          <p:cNvPr id="5" name="テキスト ボックス 4"/>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エンドユーザー、</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p:txBody>
      </p:sp>
      <p:graphicFrame>
        <p:nvGraphicFramePr>
          <p:cNvPr id="6" name="グラフ 5"/>
          <p:cNvGraphicFramePr>
            <a:graphicFrameLocks/>
          </p:cNvGraphicFramePr>
          <p:nvPr>
            <p:extLst>
              <p:ext uri="{D42A27DB-BD31-4B8C-83A1-F6EECF244321}">
                <p14:modId xmlns:p14="http://schemas.microsoft.com/office/powerpoint/2010/main" val="439955899"/>
              </p:ext>
            </p:extLst>
          </p:nvPr>
        </p:nvGraphicFramePr>
        <p:xfrm>
          <a:off x="1043236" y="1057877"/>
          <a:ext cx="8406464" cy="59363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116257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73</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Q8.</a:t>
            </a:r>
            <a:r>
              <a:rPr lang="ja-JP" altLang="en-US" sz="2065" b="1" dirty="0">
                <a:latin typeface="MS UI Gothic" panose="020B0600070205080204" pitchFamily="50" charset="-128"/>
                <a:ea typeface="MS UI Gothic" panose="020B0600070205080204" pitchFamily="50" charset="-128"/>
              </a:rPr>
              <a:t>システムに関わる要件の変化（経年比較）</a:t>
            </a:r>
          </a:p>
        </p:txBody>
      </p:sp>
      <p:sp>
        <p:nvSpPr>
          <p:cNvPr id="5" name="テキスト ボックス 4"/>
          <p:cNvSpPr txBox="1"/>
          <p:nvPr/>
        </p:nvSpPr>
        <p:spPr>
          <a:xfrm>
            <a:off x="515394" y="750100"/>
            <a:ext cx="9028230" cy="307777"/>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p:txBody>
      </p:sp>
      <p:graphicFrame>
        <p:nvGraphicFramePr>
          <p:cNvPr id="6" name="グラフ 5"/>
          <p:cNvGraphicFramePr>
            <a:graphicFrameLocks/>
          </p:cNvGraphicFramePr>
          <p:nvPr>
            <p:extLst>
              <p:ext uri="{D42A27DB-BD31-4B8C-83A1-F6EECF244321}">
                <p14:modId xmlns:p14="http://schemas.microsoft.com/office/powerpoint/2010/main" val="559291699"/>
              </p:ext>
            </p:extLst>
          </p:nvPr>
        </p:nvGraphicFramePr>
        <p:xfrm>
          <a:off x="1259260" y="1057877"/>
          <a:ext cx="7848872" cy="62573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9125097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74</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Q8.</a:t>
            </a:r>
            <a:r>
              <a:rPr lang="ja-JP" altLang="en-US" sz="2065" b="1" dirty="0">
                <a:latin typeface="MS UI Gothic" panose="020B0600070205080204" pitchFamily="50" charset="-128"/>
                <a:ea typeface="MS UI Gothic" panose="020B0600070205080204" pitchFamily="50" charset="-128"/>
              </a:rPr>
              <a:t>システムに関わる要件の変化（クロス集計）</a:t>
            </a:r>
          </a:p>
        </p:txBody>
      </p:sp>
      <p:sp>
        <p:nvSpPr>
          <p:cNvPr id="5" name="テキスト ボックス 4"/>
          <p:cNvSpPr txBox="1"/>
          <p:nvPr/>
        </p:nvSpPr>
        <p:spPr>
          <a:xfrm>
            <a:off x="515394" y="750100"/>
            <a:ext cx="9028230" cy="523220"/>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a:p>
            <a:r>
              <a:rPr lang="ja-JP" altLang="en-US" sz="1400" dirty="0"/>
              <a:t>クロス集計の軸：従業員数</a:t>
            </a:r>
          </a:p>
        </p:txBody>
      </p:sp>
      <p:graphicFrame>
        <p:nvGraphicFramePr>
          <p:cNvPr id="7" name="グラフ 6"/>
          <p:cNvGraphicFramePr>
            <a:graphicFrameLocks/>
          </p:cNvGraphicFramePr>
          <p:nvPr>
            <p:extLst>
              <p:ext uri="{D42A27DB-BD31-4B8C-83A1-F6EECF244321}">
                <p14:modId xmlns:p14="http://schemas.microsoft.com/office/powerpoint/2010/main" val="3106218521"/>
              </p:ext>
            </p:extLst>
          </p:nvPr>
        </p:nvGraphicFramePr>
        <p:xfrm>
          <a:off x="1115244" y="1355458"/>
          <a:ext cx="7560839" cy="55030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2735768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75</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Q8.</a:t>
            </a:r>
            <a:r>
              <a:rPr lang="ja-JP" altLang="en-US" sz="2065" b="1" dirty="0">
                <a:latin typeface="MS UI Gothic" panose="020B0600070205080204" pitchFamily="50" charset="-128"/>
                <a:ea typeface="MS UI Gothic" panose="020B0600070205080204" pitchFamily="50" charset="-128"/>
              </a:rPr>
              <a:t>システムに関わる要件の変化（クロス集計）</a:t>
            </a:r>
          </a:p>
        </p:txBody>
      </p:sp>
      <p:sp>
        <p:nvSpPr>
          <p:cNvPr id="5" name="テキスト ボックス 4"/>
          <p:cNvSpPr txBox="1"/>
          <p:nvPr/>
        </p:nvSpPr>
        <p:spPr>
          <a:xfrm>
            <a:off x="515394" y="750100"/>
            <a:ext cx="9028230" cy="523220"/>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a:p>
            <a:r>
              <a:rPr lang="ja-JP" altLang="en-US" sz="1400" dirty="0"/>
              <a:t>クロス集計の軸：</a:t>
            </a:r>
            <a:r>
              <a:rPr lang="en-US" altLang="ja-JP" sz="1400" dirty="0"/>
              <a:t>IoT</a:t>
            </a:r>
            <a:r>
              <a:rPr lang="ja-JP" altLang="en-US" sz="1400" dirty="0"/>
              <a:t>事業分野の有無</a:t>
            </a:r>
          </a:p>
        </p:txBody>
      </p:sp>
      <p:graphicFrame>
        <p:nvGraphicFramePr>
          <p:cNvPr id="7" name="グラフ 6"/>
          <p:cNvGraphicFramePr>
            <a:graphicFrameLocks/>
          </p:cNvGraphicFramePr>
          <p:nvPr>
            <p:extLst>
              <p:ext uri="{D42A27DB-BD31-4B8C-83A1-F6EECF244321}">
                <p14:modId xmlns:p14="http://schemas.microsoft.com/office/powerpoint/2010/main" val="888581152"/>
              </p:ext>
            </p:extLst>
          </p:nvPr>
        </p:nvGraphicFramePr>
        <p:xfrm>
          <a:off x="899220" y="1355457"/>
          <a:ext cx="7920880" cy="56387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5998466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76</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Q8.</a:t>
            </a:r>
            <a:r>
              <a:rPr lang="ja-JP" altLang="en-US" sz="2065" b="1" dirty="0">
                <a:latin typeface="MS UI Gothic" panose="020B0600070205080204" pitchFamily="50" charset="-128"/>
                <a:ea typeface="MS UI Gothic" panose="020B0600070205080204" pitchFamily="50" charset="-128"/>
              </a:rPr>
              <a:t>システムに関わる要件の変化（クロス集計）</a:t>
            </a:r>
          </a:p>
        </p:txBody>
      </p:sp>
      <p:sp>
        <p:nvSpPr>
          <p:cNvPr id="5" name="テキスト ボックス 4"/>
          <p:cNvSpPr txBox="1"/>
          <p:nvPr/>
        </p:nvSpPr>
        <p:spPr>
          <a:xfrm>
            <a:off x="515394" y="750100"/>
            <a:ext cx="9028230" cy="523220"/>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a:p>
            <a:r>
              <a:rPr lang="ja-JP" altLang="en-US" sz="1400" dirty="0"/>
              <a:t>クロス集計の軸：</a:t>
            </a:r>
            <a:r>
              <a:rPr lang="en-US" altLang="ja-JP" sz="1400" dirty="0"/>
              <a:t>AI</a:t>
            </a:r>
            <a:r>
              <a:rPr lang="ja-JP" altLang="en-US" sz="1400" dirty="0"/>
              <a:t>取り組みの有無</a:t>
            </a:r>
          </a:p>
        </p:txBody>
      </p:sp>
      <p:graphicFrame>
        <p:nvGraphicFramePr>
          <p:cNvPr id="7" name="グラフ 6"/>
          <p:cNvGraphicFramePr>
            <a:graphicFrameLocks/>
          </p:cNvGraphicFramePr>
          <p:nvPr>
            <p:extLst>
              <p:ext uri="{D42A27DB-BD31-4B8C-83A1-F6EECF244321}">
                <p14:modId xmlns:p14="http://schemas.microsoft.com/office/powerpoint/2010/main" val="848993171"/>
              </p:ext>
            </p:extLst>
          </p:nvPr>
        </p:nvGraphicFramePr>
        <p:xfrm>
          <a:off x="1043236" y="1273320"/>
          <a:ext cx="7776864" cy="57208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9150189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77</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Q8.</a:t>
            </a:r>
            <a:r>
              <a:rPr lang="ja-JP" altLang="en-US" sz="2065" b="1" dirty="0">
                <a:latin typeface="MS UI Gothic" panose="020B0600070205080204" pitchFamily="50" charset="-128"/>
                <a:ea typeface="MS UI Gothic" panose="020B0600070205080204" pitchFamily="50" charset="-128"/>
              </a:rPr>
              <a:t>システムに関わる要件の変化（クロス集計）</a:t>
            </a:r>
          </a:p>
        </p:txBody>
      </p:sp>
      <p:sp>
        <p:nvSpPr>
          <p:cNvPr id="5" name="テキスト ボックス 4"/>
          <p:cNvSpPr txBox="1"/>
          <p:nvPr/>
        </p:nvSpPr>
        <p:spPr>
          <a:xfrm>
            <a:off x="515394" y="750100"/>
            <a:ext cx="9028230" cy="523220"/>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a:p>
            <a:r>
              <a:rPr lang="ja-JP" altLang="en-US" sz="1400" dirty="0"/>
              <a:t>クロス集計の軸：</a:t>
            </a:r>
            <a:r>
              <a:rPr lang="en-US" altLang="ja-JP" sz="1400" dirty="0"/>
              <a:t>DX</a:t>
            </a:r>
            <a:r>
              <a:rPr lang="ja-JP" altLang="en-US" sz="1400" dirty="0"/>
              <a:t>取り組みの有無</a:t>
            </a:r>
          </a:p>
        </p:txBody>
      </p:sp>
      <p:graphicFrame>
        <p:nvGraphicFramePr>
          <p:cNvPr id="7" name="グラフ 6"/>
          <p:cNvGraphicFramePr>
            <a:graphicFrameLocks/>
          </p:cNvGraphicFramePr>
          <p:nvPr>
            <p:extLst>
              <p:ext uri="{D42A27DB-BD31-4B8C-83A1-F6EECF244321}">
                <p14:modId xmlns:p14="http://schemas.microsoft.com/office/powerpoint/2010/main" val="486892312"/>
              </p:ext>
            </p:extLst>
          </p:nvPr>
        </p:nvGraphicFramePr>
        <p:xfrm>
          <a:off x="1043236" y="1355457"/>
          <a:ext cx="7848872" cy="55030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2747187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78</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Q8.</a:t>
            </a:r>
            <a:r>
              <a:rPr lang="ja-JP" altLang="en-US" sz="2065" b="1" dirty="0">
                <a:latin typeface="MS UI Gothic" panose="020B0600070205080204" pitchFamily="50" charset="-128"/>
                <a:ea typeface="MS UI Gothic" panose="020B0600070205080204" pitchFamily="50" charset="-128"/>
              </a:rPr>
              <a:t>システムに関わる要件の変化－「当てはまる」「やや当てはまる」の数（経年比較）</a:t>
            </a:r>
          </a:p>
        </p:txBody>
      </p:sp>
      <p:sp>
        <p:nvSpPr>
          <p:cNvPr id="5" name="テキスト ボックス 4"/>
          <p:cNvSpPr txBox="1"/>
          <p:nvPr/>
        </p:nvSpPr>
        <p:spPr>
          <a:xfrm>
            <a:off x="515394" y="750100"/>
            <a:ext cx="9028230" cy="319318"/>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p>
        </p:txBody>
      </p:sp>
      <p:graphicFrame>
        <p:nvGraphicFramePr>
          <p:cNvPr id="6" name="グラフ 5"/>
          <p:cNvGraphicFramePr>
            <a:graphicFrameLocks/>
          </p:cNvGraphicFramePr>
          <p:nvPr>
            <p:extLst>
              <p:ext uri="{D42A27DB-BD31-4B8C-83A1-F6EECF244321}">
                <p14:modId xmlns:p14="http://schemas.microsoft.com/office/powerpoint/2010/main" val="402953438"/>
              </p:ext>
            </p:extLst>
          </p:nvPr>
        </p:nvGraphicFramePr>
        <p:xfrm>
          <a:off x="323156" y="1529904"/>
          <a:ext cx="9145016" cy="52565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36061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グラフ 6"/>
          <p:cNvGraphicFramePr>
            <a:graphicFrameLocks/>
          </p:cNvGraphicFramePr>
          <p:nvPr>
            <p:extLst>
              <p:ext uri="{D42A27DB-BD31-4B8C-83A1-F6EECF244321}">
                <p14:modId xmlns:p14="http://schemas.microsoft.com/office/powerpoint/2010/main" val="2959631841"/>
              </p:ext>
            </p:extLst>
          </p:nvPr>
        </p:nvGraphicFramePr>
        <p:xfrm>
          <a:off x="1619301" y="1529904"/>
          <a:ext cx="7200800" cy="4320480"/>
        </p:xfrm>
        <a:graphic>
          <a:graphicData uri="http://schemas.openxmlformats.org/drawingml/2006/chart">
            <c:chart xmlns:c="http://schemas.openxmlformats.org/drawingml/2006/chart" xmlns:r="http://schemas.openxmlformats.org/officeDocument/2006/relationships" r:id="rId2"/>
          </a:graphicData>
        </a:graphic>
      </p:graphicFrame>
      <p:sp>
        <p:nvSpPr>
          <p:cNvPr id="5" name="タイトル 9">
            <a:extLst>
              <a:ext uri="{FF2B5EF4-FFF2-40B4-BE49-F238E27FC236}">
                <a16:creationId xmlns:a16="http://schemas.microsoft.com/office/drawing/2014/main" id="{4C68A09D-14CD-4808-90AC-260C97CCF113}"/>
              </a:ext>
            </a:extLst>
          </p:cNvPr>
          <p:cNvSpPr txBox="1">
            <a:spLocks/>
          </p:cNvSpPr>
          <p:nvPr/>
        </p:nvSpPr>
        <p:spPr>
          <a:xfrm>
            <a:off x="611188" y="449784"/>
            <a:ext cx="9105231" cy="607293"/>
          </a:xfrm>
          <a:prstGeom prst="rect">
            <a:avLst/>
          </a:prstGeom>
          <a:solidFill>
            <a:schemeClr val="accent1">
              <a:lumMod val="20000"/>
              <a:lumOff val="80000"/>
            </a:schemeClr>
          </a:solidFill>
          <a:ln>
            <a:solidFill>
              <a:schemeClr val="bg1">
                <a:lumMod val="65000"/>
              </a:schemeClr>
            </a:solidFill>
          </a:ln>
        </p:spPr>
        <p:txBody>
          <a:bodyPr vert="horz" lIns="96364" tIns="48182" rIns="96364" bIns="48182" rtlCol="0" anchor="ctr">
            <a:noAutofit/>
          </a:bodyPr>
          <a:lstStyle>
            <a:lvl1pPr algn="l" defTabSz="914400" rtl="0" eaLnBrk="1" latinLnBrk="0" hangingPunct="1">
              <a:spcBef>
                <a:spcPct val="0"/>
              </a:spcBef>
              <a:buNone/>
              <a:defRPr kumimoji="1" sz="2000" b="0" kern="1200">
                <a:solidFill>
                  <a:schemeClr val="tx1"/>
                </a:solidFill>
                <a:latin typeface="游ゴシック Medium" panose="020B0500000000000000" pitchFamily="50" charset="-128"/>
                <a:ea typeface="游ゴシック Medium" panose="020B0500000000000000" pitchFamily="50" charset="-128"/>
                <a:cs typeface="+mj-cs"/>
              </a:defRPr>
            </a:lvl1pPr>
          </a:lstStyle>
          <a:p>
            <a:r>
              <a:rPr lang="en-US" altLang="ja-JP" sz="2529" dirty="0">
                <a:latin typeface="+mj-ea"/>
                <a:ea typeface="+mj-ea"/>
              </a:rPr>
              <a:t>Ⅱ.</a:t>
            </a:r>
            <a:r>
              <a:rPr lang="ja-JP" altLang="en-US" sz="2529" dirty="0">
                <a:latin typeface="+mj-ea"/>
                <a:ea typeface="+mj-ea"/>
              </a:rPr>
              <a:t>調査票の配布状況（経年比較）</a:t>
            </a:r>
          </a:p>
        </p:txBody>
      </p:sp>
      <p:sp>
        <p:nvSpPr>
          <p:cNvPr id="8" name="Rectangle 7">
            <a:extLst>
              <a:ext uri="{FF2B5EF4-FFF2-40B4-BE49-F238E27FC236}">
                <a16:creationId xmlns:a16="http://schemas.microsoft.com/office/drawing/2014/main" id="{9838BEEE-1B19-4000-9242-32ED368733EC}"/>
              </a:ext>
            </a:extLst>
          </p:cNvPr>
          <p:cNvSpPr txBox="1">
            <a:spLocks noChangeArrowheads="1"/>
          </p:cNvSpPr>
          <p:nvPr/>
        </p:nvSpPr>
        <p:spPr>
          <a:xfrm>
            <a:off x="9905620" y="6994210"/>
            <a:ext cx="493200" cy="232475"/>
          </a:xfrm>
          <a:prstGeom prst="rect">
            <a:avLst/>
          </a:prstGeom>
          <a:ln/>
        </p:spPr>
        <p:txBody>
          <a:bodyPr/>
          <a:lstStyle>
            <a:defPPr>
              <a:defRPr lang="ja-JP"/>
            </a:defPPr>
            <a:lvl1pPr marL="0" algn="ctr" defTabSz="971913" rtl="0" eaLnBrk="1" latinLnBrk="0" hangingPunct="1">
              <a:defRPr kumimoji="1" sz="1053" kern="1200">
                <a:solidFill>
                  <a:schemeClr val="tx1"/>
                </a:solidFill>
                <a:latin typeface="Meiryo UI" panose="020B0604030504040204" pitchFamily="50" charset="-128"/>
                <a:ea typeface="Meiryo UI" panose="020B0604030504040204" pitchFamily="50" charset="-128"/>
                <a:cs typeface="+mn-cs"/>
              </a:defRPr>
            </a:lvl1pPr>
            <a:lvl2pPr marL="485957" algn="l" defTabSz="971913" rtl="0" eaLnBrk="1" latinLnBrk="0" hangingPunct="1">
              <a:defRPr kumimoji="1" sz="1914" kern="1200">
                <a:solidFill>
                  <a:schemeClr val="tx1"/>
                </a:solidFill>
                <a:latin typeface="+mn-lt"/>
                <a:ea typeface="+mn-ea"/>
                <a:cs typeface="+mn-cs"/>
              </a:defRPr>
            </a:lvl2pPr>
            <a:lvl3pPr marL="971913" algn="l" defTabSz="971913" rtl="0" eaLnBrk="1" latinLnBrk="0" hangingPunct="1">
              <a:defRPr kumimoji="1" sz="1914" kern="1200">
                <a:solidFill>
                  <a:schemeClr val="tx1"/>
                </a:solidFill>
                <a:latin typeface="+mn-lt"/>
                <a:ea typeface="+mn-ea"/>
                <a:cs typeface="+mn-cs"/>
              </a:defRPr>
            </a:lvl3pPr>
            <a:lvl4pPr marL="1457871" algn="l" defTabSz="971913" rtl="0" eaLnBrk="1" latinLnBrk="0" hangingPunct="1">
              <a:defRPr kumimoji="1" sz="1914" kern="1200">
                <a:solidFill>
                  <a:schemeClr val="tx1"/>
                </a:solidFill>
                <a:latin typeface="+mn-lt"/>
                <a:ea typeface="+mn-ea"/>
                <a:cs typeface="+mn-cs"/>
              </a:defRPr>
            </a:lvl4pPr>
            <a:lvl5pPr marL="1943828" algn="l" defTabSz="971913" rtl="0" eaLnBrk="1" latinLnBrk="0" hangingPunct="1">
              <a:defRPr kumimoji="1" sz="1914" kern="1200">
                <a:solidFill>
                  <a:schemeClr val="tx1"/>
                </a:solidFill>
                <a:latin typeface="+mn-lt"/>
                <a:ea typeface="+mn-ea"/>
                <a:cs typeface="+mn-cs"/>
              </a:defRPr>
            </a:lvl5pPr>
            <a:lvl6pPr marL="2429784" algn="l" defTabSz="971913" rtl="0" eaLnBrk="1" latinLnBrk="0" hangingPunct="1">
              <a:defRPr kumimoji="1" sz="1914" kern="1200">
                <a:solidFill>
                  <a:schemeClr val="tx1"/>
                </a:solidFill>
                <a:latin typeface="+mn-lt"/>
                <a:ea typeface="+mn-ea"/>
                <a:cs typeface="+mn-cs"/>
              </a:defRPr>
            </a:lvl6pPr>
            <a:lvl7pPr marL="2915741" algn="l" defTabSz="971913" rtl="0" eaLnBrk="1" latinLnBrk="0" hangingPunct="1">
              <a:defRPr kumimoji="1" sz="1914" kern="1200">
                <a:solidFill>
                  <a:schemeClr val="tx1"/>
                </a:solidFill>
                <a:latin typeface="+mn-lt"/>
                <a:ea typeface="+mn-ea"/>
                <a:cs typeface="+mn-cs"/>
              </a:defRPr>
            </a:lvl7pPr>
            <a:lvl8pPr marL="3401698" algn="l" defTabSz="971913" rtl="0" eaLnBrk="1" latinLnBrk="0" hangingPunct="1">
              <a:defRPr kumimoji="1" sz="1914" kern="1200">
                <a:solidFill>
                  <a:schemeClr val="tx1"/>
                </a:solidFill>
                <a:latin typeface="+mn-lt"/>
                <a:ea typeface="+mn-ea"/>
                <a:cs typeface="+mn-cs"/>
              </a:defRPr>
            </a:lvl8pPr>
            <a:lvl9pPr marL="3887655" algn="l" defTabSz="971913" rtl="0" eaLnBrk="1" latinLnBrk="0" hangingPunct="1">
              <a:defRPr kumimoji="1" sz="1914" kern="1200">
                <a:solidFill>
                  <a:schemeClr val="tx1"/>
                </a:solidFill>
                <a:latin typeface="+mn-lt"/>
                <a:ea typeface="+mn-ea"/>
                <a:cs typeface="+mn-cs"/>
              </a:defRPr>
            </a:lvl9pPr>
          </a:lstStyle>
          <a:p>
            <a:fld id="{DBFB1F43-6F2E-4538-AABB-23AEDF146290}" type="slidenum">
              <a:rPr lang="ja-JP" altLang="en-US" smtClean="0"/>
              <a:pPr/>
              <a:t>7</a:t>
            </a:fld>
            <a:endParaRPr lang="ja-JP" altLang="en-US" dirty="0"/>
          </a:p>
        </p:txBody>
      </p:sp>
    </p:spTree>
    <p:extLst>
      <p:ext uri="{BB962C8B-B14F-4D97-AF65-F5344CB8AC3E}">
        <p14:creationId xmlns:p14="http://schemas.microsoft.com/office/powerpoint/2010/main" val="332180094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79</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Q8.</a:t>
            </a:r>
            <a:r>
              <a:rPr lang="ja-JP" altLang="en-US" sz="2065" b="1" dirty="0">
                <a:latin typeface="MS UI Gothic" panose="020B0600070205080204" pitchFamily="50" charset="-128"/>
                <a:ea typeface="MS UI Gothic" panose="020B0600070205080204" pitchFamily="50" charset="-128"/>
              </a:rPr>
              <a:t>システムに関わる要件の変化－</a:t>
            </a:r>
            <a:r>
              <a:rPr lang="en-US" altLang="ja-JP" sz="2065" b="1" dirty="0">
                <a:latin typeface="MS UI Gothic" panose="020B0600070205080204" pitchFamily="50" charset="-128"/>
                <a:ea typeface="MS UI Gothic" panose="020B0600070205080204" pitchFamily="50" charset="-128"/>
              </a:rPr>
              <a:t>DX</a:t>
            </a:r>
            <a:r>
              <a:rPr lang="ja-JP" altLang="en-US" sz="2065" b="1" dirty="0">
                <a:latin typeface="MS UI Gothic" panose="020B0600070205080204" pitchFamily="50" charset="-128"/>
                <a:ea typeface="MS UI Gothic" panose="020B0600070205080204" pitchFamily="50" charset="-128"/>
              </a:rPr>
              <a:t>への対応（クロス集計）</a:t>
            </a:r>
          </a:p>
        </p:txBody>
      </p:sp>
      <p:sp>
        <p:nvSpPr>
          <p:cNvPr id="5" name="テキスト ボックス 4"/>
          <p:cNvSpPr txBox="1"/>
          <p:nvPr/>
        </p:nvSpPr>
        <p:spPr>
          <a:xfrm>
            <a:off x="515394" y="750100"/>
            <a:ext cx="9028230" cy="319318"/>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p>
        </p:txBody>
      </p:sp>
      <p:graphicFrame>
        <p:nvGraphicFramePr>
          <p:cNvPr id="7" name="グラフ 6"/>
          <p:cNvGraphicFramePr>
            <a:graphicFrameLocks/>
          </p:cNvGraphicFramePr>
          <p:nvPr>
            <p:extLst>
              <p:ext uri="{D42A27DB-BD31-4B8C-83A1-F6EECF244321}">
                <p14:modId xmlns:p14="http://schemas.microsoft.com/office/powerpoint/2010/main" val="4236597318"/>
              </p:ext>
            </p:extLst>
          </p:nvPr>
        </p:nvGraphicFramePr>
        <p:xfrm>
          <a:off x="899220" y="1529904"/>
          <a:ext cx="8644404" cy="50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8666036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80</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Q9.</a:t>
            </a:r>
            <a:r>
              <a:rPr lang="ja-JP" altLang="en-US" sz="2065" b="1" dirty="0">
                <a:latin typeface="MS UI Gothic" panose="020B0600070205080204" pitchFamily="50" charset="-128"/>
                <a:ea typeface="MS UI Gothic" panose="020B0600070205080204" pitchFamily="50" charset="-128"/>
              </a:rPr>
              <a:t>システムに関わる要件の変化への対応</a:t>
            </a:r>
          </a:p>
        </p:txBody>
      </p:sp>
      <p:graphicFrame>
        <p:nvGraphicFramePr>
          <p:cNvPr id="6" name="グラフ 5"/>
          <p:cNvGraphicFramePr>
            <a:graphicFrameLocks/>
          </p:cNvGraphicFramePr>
          <p:nvPr>
            <p:extLst>
              <p:ext uri="{D42A27DB-BD31-4B8C-83A1-F6EECF244321}">
                <p14:modId xmlns:p14="http://schemas.microsoft.com/office/powerpoint/2010/main" val="284603195"/>
              </p:ext>
            </p:extLst>
          </p:nvPr>
        </p:nvGraphicFramePr>
        <p:xfrm>
          <a:off x="799509" y="1471084"/>
          <a:ext cx="8460000" cy="5040000"/>
        </p:xfrm>
        <a:graphic>
          <a:graphicData uri="http://schemas.openxmlformats.org/drawingml/2006/chart">
            <c:chart xmlns:c="http://schemas.openxmlformats.org/drawingml/2006/chart" xmlns:r="http://schemas.openxmlformats.org/officeDocument/2006/relationships" r:id="rId3"/>
          </a:graphicData>
        </a:graphic>
      </p:graphicFrame>
      <p:sp>
        <p:nvSpPr>
          <p:cNvPr id="7" name="テキスト ボックス 6"/>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エンドユーザー、</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r>
              <a:rPr lang="en-US" altLang="ja-JP" sz="1400" dirty="0"/>
              <a:t>F.</a:t>
            </a:r>
            <a:r>
              <a:rPr lang="ja-JP" altLang="en-US" sz="1400" dirty="0"/>
              <a:t>その他</a:t>
            </a:r>
            <a:endParaRPr lang="en-US" altLang="ja-JP" sz="1400" dirty="0"/>
          </a:p>
        </p:txBody>
      </p:sp>
    </p:spTree>
    <p:extLst>
      <p:ext uri="{BB962C8B-B14F-4D97-AF65-F5344CB8AC3E}">
        <p14:creationId xmlns:p14="http://schemas.microsoft.com/office/powerpoint/2010/main" val="57249076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81</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Q9.</a:t>
            </a:r>
            <a:r>
              <a:rPr lang="ja-JP" altLang="en-US" sz="2065" b="1" dirty="0">
                <a:latin typeface="MS UI Gothic" panose="020B0600070205080204" pitchFamily="50" charset="-128"/>
                <a:ea typeface="MS UI Gothic" panose="020B0600070205080204" pitchFamily="50" charset="-128"/>
              </a:rPr>
              <a:t>システムに関わる要件の変化への対応（アーキテクチャの見直し） 業態区分別</a:t>
            </a:r>
          </a:p>
        </p:txBody>
      </p:sp>
      <p:sp>
        <p:nvSpPr>
          <p:cNvPr id="5" name="テキスト ボックス 4"/>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エンドユーザー、</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r>
              <a:rPr lang="en-US" altLang="ja-JP" sz="1400" dirty="0"/>
              <a:t>F.</a:t>
            </a:r>
            <a:r>
              <a:rPr lang="ja-JP" altLang="en-US" sz="1400" dirty="0"/>
              <a:t>その他</a:t>
            </a:r>
            <a:endParaRPr lang="en-US" altLang="ja-JP" sz="1400" dirty="0"/>
          </a:p>
        </p:txBody>
      </p:sp>
      <p:graphicFrame>
        <p:nvGraphicFramePr>
          <p:cNvPr id="6" name="グラフ 5"/>
          <p:cNvGraphicFramePr>
            <a:graphicFrameLocks/>
          </p:cNvGraphicFramePr>
          <p:nvPr>
            <p:extLst>
              <p:ext uri="{D42A27DB-BD31-4B8C-83A1-F6EECF244321}">
                <p14:modId xmlns:p14="http://schemas.microsoft.com/office/powerpoint/2010/main" val="700395201"/>
              </p:ext>
            </p:extLst>
          </p:nvPr>
        </p:nvGraphicFramePr>
        <p:xfrm>
          <a:off x="1474163" y="1140014"/>
          <a:ext cx="7472688" cy="51114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9649813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82</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2286" y="263542"/>
            <a:ext cx="9672858" cy="601564"/>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Q9.</a:t>
            </a:r>
            <a:r>
              <a:rPr lang="ja-JP" altLang="en-US" sz="2065" b="1" dirty="0">
                <a:latin typeface="MS UI Gothic" panose="020B0600070205080204" pitchFamily="50" charset="-128"/>
                <a:ea typeface="MS UI Gothic" panose="020B0600070205080204" pitchFamily="50" charset="-128"/>
              </a:rPr>
              <a:t>システムに関わる要件の変化への対応</a:t>
            </a:r>
            <a:r>
              <a:rPr lang="ja-JP" altLang="en-US" sz="2000" b="1" dirty="0">
                <a:latin typeface="MS UI Gothic" panose="020B0600070205080204" pitchFamily="50" charset="-128"/>
                <a:ea typeface="MS UI Gothic" panose="020B0600070205080204" pitchFamily="50" charset="-128"/>
              </a:rPr>
              <a:t>（ソフトウェア・プラットフォームの導入）</a:t>
            </a:r>
            <a:r>
              <a:rPr lang="ja-JP" altLang="en-US" sz="2065" b="1" dirty="0">
                <a:latin typeface="MS UI Gothic" panose="020B0600070205080204" pitchFamily="50" charset="-128"/>
                <a:ea typeface="MS UI Gothic" panose="020B0600070205080204" pitchFamily="50" charset="-128"/>
              </a:rPr>
              <a:t>業態区分別</a:t>
            </a:r>
            <a:endParaRPr lang="en-US" altLang="ja-JP" sz="2065" b="1" dirty="0">
              <a:latin typeface="MS UI Gothic" panose="020B0600070205080204" pitchFamily="50" charset="-128"/>
              <a:ea typeface="MS UI Gothic" panose="020B0600070205080204" pitchFamily="50" charset="-128"/>
            </a:endParaRPr>
          </a:p>
          <a:p>
            <a:r>
              <a:rPr lang="ja-JP" altLang="en-US" sz="2065" b="1" dirty="0">
                <a:latin typeface="MS UI Gothic" panose="020B0600070205080204" pitchFamily="50" charset="-128"/>
                <a:ea typeface="MS UI Gothic" panose="020B0600070205080204" pitchFamily="50" charset="-128"/>
              </a:rPr>
              <a:t> </a:t>
            </a:r>
          </a:p>
        </p:txBody>
      </p:sp>
      <p:sp>
        <p:nvSpPr>
          <p:cNvPr id="5" name="テキスト ボックス 4"/>
          <p:cNvSpPr txBox="1"/>
          <p:nvPr/>
        </p:nvSpPr>
        <p:spPr>
          <a:xfrm>
            <a:off x="515394" y="1011984"/>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エンドユーザー、</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r>
              <a:rPr lang="en-US" altLang="ja-JP" sz="1400" dirty="0"/>
              <a:t>F.</a:t>
            </a:r>
            <a:r>
              <a:rPr lang="ja-JP" altLang="en-US" sz="1400" dirty="0"/>
              <a:t>その他</a:t>
            </a:r>
            <a:endParaRPr lang="en-US" altLang="ja-JP" sz="1400" dirty="0"/>
          </a:p>
        </p:txBody>
      </p:sp>
      <p:graphicFrame>
        <p:nvGraphicFramePr>
          <p:cNvPr id="6" name="グラフ 5"/>
          <p:cNvGraphicFramePr>
            <a:graphicFrameLocks/>
          </p:cNvGraphicFramePr>
          <p:nvPr>
            <p:extLst>
              <p:ext uri="{D42A27DB-BD31-4B8C-83A1-F6EECF244321}">
                <p14:modId xmlns:p14="http://schemas.microsoft.com/office/powerpoint/2010/main" val="854794561"/>
              </p:ext>
            </p:extLst>
          </p:nvPr>
        </p:nvGraphicFramePr>
        <p:xfrm>
          <a:off x="1474163" y="1601912"/>
          <a:ext cx="7472688" cy="51035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3535531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83</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60085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Q9.</a:t>
            </a:r>
            <a:r>
              <a:rPr lang="ja-JP" altLang="en-US" sz="2065" b="1" dirty="0">
                <a:latin typeface="MS UI Gothic" panose="020B0600070205080204" pitchFamily="50" charset="-128"/>
                <a:ea typeface="MS UI Gothic" panose="020B0600070205080204" pitchFamily="50" charset="-128"/>
              </a:rPr>
              <a:t>システムに関わる要件の変化への対応</a:t>
            </a:r>
            <a:r>
              <a:rPr lang="ja-JP" altLang="en-US" sz="2000" b="1" dirty="0">
                <a:latin typeface="MS UI Gothic" panose="020B0600070205080204" pitchFamily="50" charset="-128"/>
                <a:ea typeface="MS UI Gothic" panose="020B0600070205080204" pitchFamily="50" charset="-128"/>
              </a:rPr>
              <a:t>（ハードウェアの高機能・高性能化） </a:t>
            </a:r>
            <a:r>
              <a:rPr lang="ja-JP" altLang="en-US" sz="2065" b="1" dirty="0">
                <a:latin typeface="MS UI Gothic" panose="020B0600070205080204" pitchFamily="50" charset="-128"/>
                <a:ea typeface="MS UI Gothic" panose="020B0600070205080204" pitchFamily="50" charset="-128"/>
              </a:rPr>
              <a:t>業態区分別 </a:t>
            </a:r>
          </a:p>
        </p:txBody>
      </p:sp>
      <p:sp>
        <p:nvSpPr>
          <p:cNvPr id="5" name="テキスト ボックス 4"/>
          <p:cNvSpPr txBox="1"/>
          <p:nvPr/>
        </p:nvSpPr>
        <p:spPr>
          <a:xfrm>
            <a:off x="530512" y="1003726"/>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エンドユーザー、</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r>
              <a:rPr lang="en-US" altLang="ja-JP" sz="1400" dirty="0"/>
              <a:t>F.</a:t>
            </a:r>
            <a:r>
              <a:rPr lang="ja-JP" altLang="en-US" sz="1400" dirty="0"/>
              <a:t>その他</a:t>
            </a:r>
            <a:endParaRPr lang="en-US" altLang="ja-JP" sz="1400" dirty="0"/>
          </a:p>
        </p:txBody>
      </p:sp>
      <p:graphicFrame>
        <p:nvGraphicFramePr>
          <p:cNvPr id="6" name="グラフ 5"/>
          <p:cNvGraphicFramePr>
            <a:graphicFrameLocks/>
          </p:cNvGraphicFramePr>
          <p:nvPr>
            <p:extLst>
              <p:ext uri="{D42A27DB-BD31-4B8C-83A1-F6EECF244321}">
                <p14:modId xmlns:p14="http://schemas.microsoft.com/office/powerpoint/2010/main" val="1828910771"/>
              </p:ext>
            </p:extLst>
          </p:nvPr>
        </p:nvGraphicFramePr>
        <p:xfrm>
          <a:off x="1543471" y="1621005"/>
          <a:ext cx="7472688" cy="51035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8743961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84</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Q9.</a:t>
            </a:r>
            <a:r>
              <a:rPr lang="ja-JP" altLang="en-US" sz="2065" b="1" dirty="0">
                <a:latin typeface="MS UI Gothic" panose="020B0600070205080204" pitchFamily="50" charset="-128"/>
                <a:ea typeface="MS UI Gothic" panose="020B0600070205080204" pitchFamily="50" charset="-128"/>
              </a:rPr>
              <a:t>システムに関わる要件の変化への対応（プロダクトライン設計の導入） 業態区分別 </a:t>
            </a:r>
          </a:p>
        </p:txBody>
      </p:sp>
      <p:sp>
        <p:nvSpPr>
          <p:cNvPr id="5" name="テキスト ボックス 4"/>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エンドユーザー、</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r>
              <a:rPr lang="en-US" altLang="ja-JP" sz="1400" dirty="0"/>
              <a:t>F.</a:t>
            </a:r>
            <a:r>
              <a:rPr lang="ja-JP" altLang="en-US" sz="1400" dirty="0"/>
              <a:t>その他</a:t>
            </a:r>
            <a:endParaRPr lang="en-US" altLang="ja-JP" sz="1400" dirty="0"/>
          </a:p>
        </p:txBody>
      </p:sp>
      <p:graphicFrame>
        <p:nvGraphicFramePr>
          <p:cNvPr id="6" name="グラフ 5"/>
          <p:cNvGraphicFramePr>
            <a:graphicFrameLocks/>
          </p:cNvGraphicFramePr>
          <p:nvPr>
            <p:extLst>
              <p:ext uri="{D42A27DB-BD31-4B8C-83A1-F6EECF244321}">
                <p14:modId xmlns:p14="http://schemas.microsoft.com/office/powerpoint/2010/main" val="1600355147"/>
              </p:ext>
            </p:extLst>
          </p:nvPr>
        </p:nvGraphicFramePr>
        <p:xfrm>
          <a:off x="1483356" y="1138394"/>
          <a:ext cx="7472688" cy="51035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1357145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85</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07893"/>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Q9.</a:t>
            </a:r>
            <a:r>
              <a:rPr lang="ja-JP" altLang="en-US" sz="2065" b="1" dirty="0">
                <a:latin typeface="MS UI Gothic" panose="020B0600070205080204" pitchFamily="50" charset="-128"/>
                <a:ea typeface="MS UI Gothic" panose="020B0600070205080204" pitchFamily="50" charset="-128"/>
              </a:rPr>
              <a:t>システムに関わる要件の変化への対応（モデルベース開発の導入） 業態区分別 </a:t>
            </a:r>
          </a:p>
        </p:txBody>
      </p:sp>
      <p:sp>
        <p:nvSpPr>
          <p:cNvPr id="5" name="テキスト ボックス 4"/>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エンドユーザー、</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r>
              <a:rPr lang="en-US" altLang="ja-JP" sz="1400" dirty="0"/>
              <a:t>F.</a:t>
            </a:r>
            <a:r>
              <a:rPr lang="ja-JP" altLang="en-US" sz="1400" dirty="0"/>
              <a:t>その他</a:t>
            </a:r>
            <a:endParaRPr lang="en-US" altLang="ja-JP" sz="1400" dirty="0"/>
          </a:p>
        </p:txBody>
      </p:sp>
      <p:graphicFrame>
        <p:nvGraphicFramePr>
          <p:cNvPr id="6" name="グラフ 5"/>
          <p:cNvGraphicFramePr>
            <a:graphicFrameLocks/>
          </p:cNvGraphicFramePr>
          <p:nvPr>
            <p:extLst>
              <p:ext uri="{D42A27DB-BD31-4B8C-83A1-F6EECF244321}">
                <p14:modId xmlns:p14="http://schemas.microsoft.com/office/powerpoint/2010/main" val="3186112226"/>
              </p:ext>
            </p:extLst>
          </p:nvPr>
        </p:nvGraphicFramePr>
        <p:xfrm>
          <a:off x="1483356" y="1138394"/>
          <a:ext cx="7472688" cy="51035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986275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86</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07893"/>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Q9.</a:t>
            </a:r>
            <a:r>
              <a:rPr lang="ja-JP" altLang="en-US" sz="2065" b="1" dirty="0">
                <a:latin typeface="MS UI Gothic" panose="020B0600070205080204" pitchFamily="50" charset="-128"/>
                <a:ea typeface="MS UI Gothic" panose="020B0600070205080204" pitchFamily="50" charset="-128"/>
              </a:rPr>
              <a:t>システムに関わる要件の変化への対応（アジャイル開発の採用） 業態区分別 </a:t>
            </a:r>
          </a:p>
        </p:txBody>
      </p:sp>
      <p:sp>
        <p:nvSpPr>
          <p:cNvPr id="5" name="テキスト ボックス 4"/>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エンドユーザー、</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r>
              <a:rPr lang="en-US" altLang="ja-JP" sz="1400" dirty="0"/>
              <a:t>F.</a:t>
            </a:r>
            <a:r>
              <a:rPr lang="ja-JP" altLang="en-US" sz="1400" dirty="0"/>
              <a:t>その他</a:t>
            </a:r>
            <a:endParaRPr lang="en-US" altLang="ja-JP" sz="1400" dirty="0"/>
          </a:p>
        </p:txBody>
      </p:sp>
      <p:graphicFrame>
        <p:nvGraphicFramePr>
          <p:cNvPr id="6" name="グラフ 5"/>
          <p:cNvGraphicFramePr>
            <a:graphicFrameLocks/>
          </p:cNvGraphicFramePr>
          <p:nvPr>
            <p:extLst>
              <p:ext uri="{D42A27DB-BD31-4B8C-83A1-F6EECF244321}">
                <p14:modId xmlns:p14="http://schemas.microsoft.com/office/powerpoint/2010/main" val="1346121998"/>
              </p:ext>
            </p:extLst>
          </p:nvPr>
        </p:nvGraphicFramePr>
        <p:xfrm>
          <a:off x="1483356" y="1138394"/>
          <a:ext cx="7472688" cy="51035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4865421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87</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924006"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Q9.</a:t>
            </a:r>
            <a:r>
              <a:rPr lang="ja-JP" altLang="en-US" sz="2065" b="1" dirty="0">
                <a:latin typeface="MS UI Gothic" panose="020B0600070205080204" pitchFamily="50" charset="-128"/>
                <a:ea typeface="MS UI Gothic" panose="020B0600070205080204" pitchFamily="50" charset="-128"/>
              </a:rPr>
              <a:t>システムに関わる要件の変化への対応（新たな開発技術（</a:t>
            </a:r>
            <a:r>
              <a:rPr lang="en-US" altLang="ja-JP" sz="2065" b="1" dirty="0">
                <a:latin typeface="MS UI Gothic" panose="020B0600070205080204" pitchFamily="50" charset="-128"/>
                <a:ea typeface="MS UI Gothic" panose="020B0600070205080204" pitchFamily="50" charset="-128"/>
              </a:rPr>
              <a:t>AI</a:t>
            </a:r>
            <a:r>
              <a:rPr lang="ja-JP" altLang="en-US" sz="2065" b="1" dirty="0">
                <a:latin typeface="MS UI Gothic" panose="020B0600070205080204" pitchFamily="50" charset="-128"/>
                <a:ea typeface="MS UI Gothic" panose="020B0600070205080204" pitchFamily="50" charset="-128"/>
              </a:rPr>
              <a:t>等）の導入）業態区分別 </a:t>
            </a:r>
          </a:p>
        </p:txBody>
      </p:sp>
      <p:sp>
        <p:nvSpPr>
          <p:cNvPr id="5" name="テキスト ボックス 4"/>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エンドユーザー、</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r>
              <a:rPr lang="en-US" altLang="ja-JP" sz="1400" dirty="0"/>
              <a:t>F.</a:t>
            </a:r>
            <a:r>
              <a:rPr lang="ja-JP" altLang="en-US" sz="1400" dirty="0"/>
              <a:t>その他</a:t>
            </a:r>
            <a:endParaRPr lang="en-US" altLang="ja-JP" sz="1400" dirty="0"/>
          </a:p>
        </p:txBody>
      </p:sp>
      <p:graphicFrame>
        <p:nvGraphicFramePr>
          <p:cNvPr id="6" name="グラフ 5"/>
          <p:cNvGraphicFramePr>
            <a:graphicFrameLocks/>
          </p:cNvGraphicFramePr>
          <p:nvPr>
            <p:extLst>
              <p:ext uri="{D42A27DB-BD31-4B8C-83A1-F6EECF244321}">
                <p14:modId xmlns:p14="http://schemas.microsoft.com/office/powerpoint/2010/main" val="1023098281"/>
              </p:ext>
            </p:extLst>
          </p:nvPr>
        </p:nvGraphicFramePr>
        <p:xfrm>
          <a:off x="1483356" y="1138394"/>
          <a:ext cx="7472688" cy="51035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39589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88</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883426"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Q9.</a:t>
            </a:r>
            <a:r>
              <a:rPr lang="ja-JP" altLang="en-US" sz="2065" b="1" dirty="0">
                <a:latin typeface="MS UI Gothic" panose="020B0600070205080204" pitchFamily="50" charset="-128"/>
                <a:ea typeface="MS UI Gothic" panose="020B0600070205080204" pitchFamily="50" charset="-128"/>
              </a:rPr>
              <a:t>システムに関わる要件の変化への対応</a:t>
            </a:r>
            <a:r>
              <a:rPr lang="ja-JP" altLang="en-US" sz="1800" b="1" dirty="0">
                <a:latin typeface="MS UI Gothic" panose="020B0600070205080204" pitchFamily="50" charset="-128"/>
                <a:ea typeface="MS UI Gothic" panose="020B0600070205080204" pitchFamily="50" charset="-128"/>
              </a:rPr>
              <a:t>（技術者の教育・訓練、スキルの向上） 業態区分別</a:t>
            </a:r>
            <a:r>
              <a:rPr lang="ja-JP" altLang="en-US" sz="2065" b="1" dirty="0">
                <a:latin typeface="MS UI Gothic" panose="020B0600070205080204" pitchFamily="50" charset="-128"/>
                <a:ea typeface="MS UI Gothic" panose="020B0600070205080204" pitchFamily="50" charset="-128"/>
              </a:rPr>
              <a:t> </a:t>
            </a:r>
          </a:p>
        </p:txBody>
      </p:sp>
      <p:sp>
        <p:nvSpPr>
          <p:cNvPr id="5" name="テキスト ボックス 4"/>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エンドユーザー、</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r>
              <a:rPr lang="en-US" altLang="ja-JP" sz="1400" dirty="0"/>
              <a:t>F.</a:t>
            </a:r>
            <a:r>
              <a:rPr lang="ja-JP" altLang="en-US" sz="1400" dirty="0"/>
              <a:t>その他</a:t>
            </a:r>
            <a:endParaRPr lang="en-US" altLang="ja-JP" sz="1400" dirty="0"/>
          </a:p>
        </p:txBody>
      </p:sp>
      <p:graphicFrame>
        <p:nvGraphicFramePr>
          <p:cNvPr id="6" name="グラフ 5"/>
          <p:cNvGraphicFramePr>
            <a:graphicFrameLocks/>
          </p:cNvGraphicFramePr>
          <p:nvPr>
            <p:extLst>
              <p:ext uri="{D42A27DB-BD31-4B8C-83A1-F6EECF244321}">
                <p14:modId xmlns:p14="http://schemas.microsoft.com/office/powerpoint/2010/main" val="595434707"/>
              </p:ext>
            </p:extLst>
          </p:nvPr>
        </p:nvGraphicFramePr>
        <p:xfrm>
          <a:off x="1384356" y="1138394"/>
          <a:ext cx="7670688" cy="51035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3791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611188" y="1199314"/>
            <a:ext cx="9105231" cy="834646"/>
          </a:xfrm>
          <a:prstGeom prst="rect">
            <a:avLst/>
          </a:prstGeom>
          <a:solidFill>
            <a:srgbClr val="FFFF99"/>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lang="ja-JP" altLang="en-US" sz="1686" dirty="0">
                <a:solidFill>
                  <a:schemeClr val="tx1"/>
                </a:solidFill>
                <a:latin typeface="+mn-ea"/>
              </a:rPr>
              <a:t>　回収数：</a:t>
            </a:r>
            <a:r>
              <a:rPr lang="en-US" altLang="ja-JP" sz="1686" dirty="0">
                <a:solidFill>
                  <a:schemeClr val="tx1"/>
                </a:solidFill>
                <a:latin typeface="+mn-ea"/>
              </a:rPr>
              <a:t>833</a:t>
            </a:r>
            <a:r>
              <a:rPr lang="ja-JP" altLang="en-US" sz="1686" dirty="0">
                <a:solidFill>
                  <a:schemeClr val="tx1"/>
                </a:solidFill>
                <a:latin typeface="+mn-ea"/>
              </a:rPr>
              <a:t>件、有効回答数</a:t>
            </a:r>
            <a:r>
              <a:rPr lang="en-US" altLang="ja-JP" sz="1686" dirty="0">
                <a:solidFill>
                  <a:schemeClr val="tx1"/>
                </a:solidFill>
                <a:latin typeface="+mn-ea"/>
              </a:rPr>
              <a:t>822</a:t>
            </a:r>
            <a:r>
              <a:rPr lang="ja-JP" altLang="en-US" sz="1686" dirty="0">
                <a:solidFill>
                  <a:schemeClr val="tx1"/>
                </a:solidFill>
                <a:latin typeface="+mn-ea"/>
              </a:rPr>
              <a:t>件</a:t>
            </a:r>
            <a:endParaRPr lang="en-US" altLang="ja-JP" sz="1265" dirty="0">
              <a:solidFill>
                <a:schemeClr val="tx1"/>
              </a:solidFill>
              <a:latin typeface="+mn-ea"/>
            </a:endParaRPr>
          </a:p>
        </p:txBody>
      </p:sp>
      <p:sp>
        <p:nvSpPr>
          <p:cNvPr id="6" name="正方形/長方形 5"/>
          <p:cNvSpPr/>
          <p:nvPr/>
        </p:nvSpPr>
        <p:spPr>
          <a:xfrm>
            <a:off x="611188" y="2033960"/>
            <a:ext cx="9105231" cy="4628659"/>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t"/>
          <a:lstStyle/>
          <a:p>
            <a:endParaRPr lang="en-US" altLang="ja-JP" sz="1475" dirty="0">
              <a:solidFill>
                <a:schemeClr val="tx1"/>
              </a:solidFill>
              <a:latin typeface="游ゴシック Medium" panose="020B0500000000000000" pitchFamily="50" charset="-128"/>
              <a:ea typeface="游ゴシック Medium" panose="020B0500000000000000" pitchFamily="50" charset="-128"/>
            </a:endParaRPr>
          </a:p>
        </p:txBody>
      </p:sp>
      <p:graphicFrame>
        <p:nvGraphicFramePr>
          <p:cNvPr id="7" name="グラフ 6"/>
          <p:cNvGraphicFramePr>
            <a:graphicFrameLocks/>
          </p:cNvGraphicFramePr>
          <p:nvPr>
            <p:extLst>
              <p:ext uri="{D42A27DB-BD31-4B8C-83A1-F6EECF244321}">
                <p14:modId xmlns:p14="http://schemas.microsoft.com/office/powerpoint/2010/main" val="2983795143"/>
              </p:ext>
            </p:extLst>
          </p:nvPr>
        </p:nvGraphicFramePr>
        <p:xfrm>
          <a:off x="2267371" y="2180812"/>
          <a:ext cx="5832649" cy="4320000"/>
        </p:xfrm>
        <a:graphic>
          <a:graphicData uri="http://schemas.openxmlformats.org/drawingml/2006/chart">
            <c:chart xmlns:c="http://schemas.openxmlformats.org/drawingml/2006/chart" xmlns:r="http://schemas.openxmlformats.org/officeDocument/2006/relationships" r:id="rId2"/>
          </a:graphicData>
        </a:graphic>
      </p:graphicFrame>
      <p:sp>
        <p:nvSpPr>
          <p:cNvPr id="9" name="タイトル 9">
            <a:extLst>
              <a:ext uri="{FF2B5EF4-FFF2-40B4-BE49-F238E27FC236}">
                <a16:creationId xmlns:a16="http://schemas.microsoft.com/office/drawing/2014/main" id="{55160046-96DF-466A-8420-51068E7DD358}"/>
              </a:ext>
            </a:extLst>
          </p:cNvPr>
          <p:cNvSpPr txBox="1">
            <a:spLocks/>
          </p:cNvSpPr>
          <p:nvPr/>
        </p:nvSpPr>
        <p:spPr>
          <a:xfrm>
            <a:off x="611188" y="449784"/>
            <a:ext cx="9105231" cy="607293"/>
          </a:xfrm>
          <a:prstGeom prst="rect">
            <a:avLst/>
          </a:prstGeom>
          <a:solidFill>
            <a:schemeClr val="accent1">
              <a:lumMod val="20000"/>
              <a:lumOff val="80000"/>
            </a:schemeClr>
          </a:solidFill>
          <a:ln>
            <a:solidFill>
              <a:schemeClr val="bg1">
                <a:lumMod val="65000"/>
              </a:schemeClr>
            </a:solidFill>
          </a:ln>
        </p:spPr>
        <p:txBody>
          <a:bodyPr vert="horz" lIns="96364" tIns="48182" rIns="96364" bIns="48182" rtlCol="0" anchor="ctr">
            <a:noAutofit/>
          </a:bodyPr>
          <a:lstStyle>
            <a:lvl1pPr algn="l" defTabSz="914400" rtl="0" eaLnBrk="1" latinLnBrk="0" hangingPunct="1">
              <a:spcBef>
                <a:spcPct val="0"/>
              </a:spcBef>
              <a:buNone/>
              <a:defRPr kumimoji="1" sz="2000" b="0" kern="1200">
                <a:solidFill>
                  <a:schemeClr val="tx1"/>
                </a:solidFill>
                <a:latin typeface="游ゴシック Medium" panose="020B0500000000000000" pitchFamily="50" charset="-128"/>
                <a:ea typeface="游ゴシック Medium" panose="020B0500000000000000" pitchFamily="50" charset="-128"/>
                <a:cs typeface="+mj-cs"/>
              </a:defRPr>
            </a:lvl1pPr>
          </a:lstStyle>
          <a:p>
            <a:r>
              <a:rPr lang="en-US" altLang="ja-JP" sz="2529" dirty="0">
                <a:latin typeface="+mj-ea"/>
                <a:ea typeface="+mj-ea"/>
              </a:rPr>
              <a:t>Ⅲ.</a:t>
            </a:r>
            <a:r>
              <a:rPr lang="ja-JP" altLang="en-US" sz="2529" dirty="0">
                <a:latin typeface="+mj-ea"/>
                <a:ea typeface="+mj-ea"/>
              </a:rPr>
              <a:t>調査票の回収状況、回収率の経年比較</a:t>
            </a:r>
          </a:p>
        </p:txBody>
      </p:sp>
      <p:sp>
        <p:nvSpPr>
          <p:cNvPr id="10" name="Rectangle 7">
            <a:extLst>
              <a:ext uri="{FF2B5EF4-FFF2-40B4-BE49-F238E27FC236}">
                <a16:creationId xmlns:a16="http://schemas.microsoft.com/office/drawing/2014/main" id="{6DB83071-363F-47A1-AD04-8817C4EAC7E6}"/>
              </a:ext>
            </a:extLst>
          </p:cNvPr>
          <p:cNvSpPr txBox="1">
            <a:spLocks noChangeArrowheads="1"/>
          </p:cNvSpPr>
          <p:nvPr/>
        </p:nvSpPr>
        <p:spPr>
          <a:xfrm>
            <a:off x="9905620" y="6994210"/>
            <a:ext cx="493200" cy="232475"/>
          </a:xfrm>
          <a:prstGeom prst="rect">
            <a:avLst/>
          </a:prstGeom>
          <a:ln/>
        </p:spPr>
        <p:txBody>
          <a:bodyPr/>
          <a:lstStyle>
            <a:defPPr>
              <a:defRPr lang="ja-JP"/>
            </a:defPPr>
            <a:lvl1pPr marL="0" algn="ctr" defTabSz="971913" rtl="0" eaLnBrk="1" latinLnBrk="0" hangingPunct="1">
              <a:defRPr kumimoji="1" sz="1053" kern="1200">
                <a:solidFill>
                  <a:schemeClr val="tx1"/>
                </a:solidFill>
                <a:latin typeface="Meiryo UI" panose="020B0604030504040204" pitchFamily="50" charset="-128"/>
                <a:ea typeface="Meiryo UI" panose="020B0604030504040204" pitchFamily="50" charset="-128"/>
                <a:cs typeface="+mn-cs"/>
              </a:defRPr>
            </a:lvl1pPr>
            <a:lvl2pPr marL="485957" algn="l" defTabSz="971913" rtl="0" eaLnBrk="1" latinLnBrk="0" hangingPunct="1">
              <a:defRPr kumimoji="1" sz="1914" kern="1200">
                <a:solidFill>
                  <a:schemeClr val="tx1"/>
                </a:solidFill>
                <a:latin typeface="+mn-lt"/>
                <a:ea typeface="+mn-ea"/>
                <a:cs typeface="+mn-cs"/>
              </a:defRPr>
            </a:lvl2pPr>
            <a:lvl3pPr marL="971913" algn="l" defTabSz="971913" rtl="0" eaLnBrk="1" latinLnBrk="0" hangingPunct="1">
              <a:defRPr kumimoji="1" sz="1914" kern="1200">
                <a:solidFill>
                  <a:schemeClr val="tx1"/>
                </a:solidFill>
                <a:latin typeface="+mn-lt"/>
                <a:ea typeface="+mn-ea"/>
                <a:cs typeface="+mn-cs"/>
              </a:defRPr>
            </a:lvl3pPr>
            <a:lvl4pPr marL="1457871" algn="l" defTabSz="971913" rtl="0" eaLnBrk="1" latinLnBrk="0" hangingPunct="1">
              <a:defRPr kumimoji="1" sz="1914" kern="1200">
                <a:solidFill>
                  <a:schemeClr val="tx1"/>
                </a:solidFill>
                <a:latin typeface="+mn-lt"/>
                <a:ea typeface="+mn-ea"/>
                <a:cs typeface="+mn-cs"/>
              </a:defRPr>
            </a:lvl4pPr>
            <a:lvl5pPr marL="1943828" algn="l" defTabSz="971913" rtl="0" eaLnBrk="1" latinLnBrk="0" hangingPunct="1">
              <a:defRPr kumimoji="1" sz="1914" kern="1200">
                <a:solidFill>
                  <a:schemeClr val="tx1"/>
                </a:solidFill>
                <a:latin typeface="+mn-lt"/>
                <a:ea typeface="+mn-ea"/>
                <a:cs typeface="+mn-cs"/>
              </a:defRPr>
            </a:lvl5pPr>
            <a:lvl6pPr marL="2429784" algn="l" defTabSz="971913" rtl="0" eaLnBrk="1" latinLnBrk="0" hangingPunct="1">
              <a:defRPr kumimoji="1" sz="1914" kern="1200">
                <a:solidFill>
                  <a:schemeClr val="tx1"/>
                </a:solidFill>
                <a:latin typeface="+mn-lt"/>
                <a:ea typeface="+mn-ea"/>
                <a:cs typeface="+mn-cs"/>
              </a:defRPr>
            </a:lvl6pPr>
            <a:lvl7pPr marL="2915741" algn="l" defTabSz="971913" rtl="0" eaLnBrk="1" latinLnBrk="0" hangingPunct="1">
              <a:defRPr kumimoji="1" sz="1914" kern="1200">
                <a:solidFill>
                  <a:schemeClr val="tx1"/>
                </a:solidFill>
                <a:latin typeface="+mn-lt"/>
                <a:ea typeface="+mn-ea"/>
                <a:cs typeface="+mn-cs"/>
              </a:defRPr>
            </a:lvl7pPr>
            <a:lvl8pPr marL="3401698" algn="l" defTabSz="971913" rtl="0" eaLnBrk="1" latinLnBrk="0" hangingPunct="1">
              <a:defRPr kumimoji="1" sz="1914" kern="1200">
                <a:solidFill>
                  <a:schemeClr val="tx1"/>
                </a:solidFill>
                <a:latin typeface="+mn-lt"/>
                <a:ea typeface="+mn-ea"/>
                <a:cs typeface="+mn-cs"/>
              </a:defRPr>
            </a:lvl8pPr>
            <a:lvl9pPr marL="3887655" algn="l" defTabSz="971913" rtl="0" eaLnBrk="1" latinLnBrk="0" hangingPunct="1">
              <a:defRPr kumimoji="1" sz="1914" kern="1200">
                <a:solidFill>
                  <a:schemeClr val="tx1"/>
                </a:solidFill>
                <a:latin typeface="+mn-lt"/>
                <a:ea typeface="+mn-ea"/>
                <a:cs typeface="+mn-cs"/>
              </a:defRPr>
            </a:lvl9pPr>
          </a:lstStyle>
          <a:p>
            <a:fld id="{DBFB1F43-6F2E-4538-AABB-23AEDF146290}" type="slidenum">
              <a:rPr lang="ja-JP" altLang="en-US" smtClean="0"/>
              <a:pPr/>
              <a:t>8</a:t>
            </a:fld>
            <a:endParaRPr lang="ja-JP" altLang="en-US" dirty="0"/>
          </a:p>
        </p:txBody>
      </p:sp>
    </p:spTree>
    <p:extLst>
      <p:ext uri="{BB962C8B-B14F-4D97-AF65-F5344CB8AC3E}">
        <p14:creationId xmlns:p14="http://schemas.microsoft.com/office/powerpoint/2010/main" val="182913859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89</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Q9.</a:t>
            </a:r>
            <a:r>
              <a:rPr lang="ja-JP" altLang="en-US" sz="2065" b="1" dirty="0">
                <a:latin typeface="MS UI Gothic" panose="020B0600070205080204" pitchFamily="50" charset="-128"/>
                <a:ea typeface="MS UI Gothic" panose="020B0600070205080204" pitchFamily="50" charset="-128"/>
              </a:rPr>
              <a:t>システムに関わる要件の変化への対応（外部の専門企業への委託） 業態区分別</a:t>
            </a:r>
          </a:p>
        </p:txBody>
      </p:sp>
      <p:sp>
        <p:nvSpPr>
          <p:cNvPr id="5" name="テキスト ボックス 4"/>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エンドユーザー、</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r>
              <a:rPr lang="en-US" altLang="ja-JP" sz="1400" dirty="0"/>
              <a:t>F.</a:t>
            </a:r>
            <a:r>
              <a:rPr lang="ja-JP" altLang="en-US" sz="1400" dirty="0"/>
              <a:t>その他</a:t>
            </a:r>
            <a:endParaRPr lang="en-US" altLang="ja-JP" sz="1400" dirty="0"/>
          </a:p>
        </p:txBody>
      </p:sp>
      <p:graphicFrame>
        <p:nvGraphicFramePr>
          <p:cNvPr id="6" name="グラフ 5"/>
          <p:cNvGraphicFramePr>
            <a:graphicFrameLocks/>
          </p:cNvGraphicFramePr>
          <p:nvPr>
            <p:extLst>
              <p:ext uri="{D42A27DB-BD31-4B8C-83A1-F6EECF244321}">
                <p14:modId xmlns:p14="http://schemas.microsoft.com/office/powerpoint/2010/main" val="3569249404"/>
              </p:ext>
            </p:extLst>
          </p:nvPr>
        </p:nvGraphicFramePr>
        <p:xfrm>
          <a:off x="1483356" y="1138394"/>
          <a:ext cx="7472688" cy="51035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0867221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90</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Q9.</a:t>
            </a:r>
            <a:r>
              <a:rPr lang="ja-JP" altLang="en-US" sz="2065" b="1" dirty="0">
                <a:latin typeface="MS UI Gothic" panose="020B0600070205080204" pitchFamily="50" charset="-128"/>
                <a:ea typeface="MS UI Gothic" panose="020B0600070205080204" pitchFamily="50" charset="-128"/>
              </a:rPr>
              <a:t>システムに関わる要件の変化への対応　産業構造区分別</a:t>
            </a:r>
            <a:r>
              <a:rPr lang="en-US" altLang="ja-JP" sz="2065" b="1" dirty="0">
                <a:latin typeface="MS UI Gothic" panose="020B0600070205080204" pitchFamily="50" charset="-128"/>
                <a:ea typeface="MS UI Gothic" panose="020B0600070205080204" pitchFamily="50" charset="-128"/>
              </a:rPr>
              <a:t>-1</a:t>
            </a:r>
            <a:r>
              <a:rPr lang="ja-JP" altLang="en-US" sz="2065" b="1" dirty="0">
                <a:latin typeface="MS UI Gothic" panose="020B0600070205080204" pitchFamily="50" charset="-128"/>
                <a:ea typeface="MS UI Gothic" panose="020B0600070205080204" pitchFamily="50" charset="-128"/>
              </a:rPr>
              <a:t> </a:t>
            </a:r>
          </a:p>
        </p:txBody>
      </p:sp>
      <p:sp>
        <p:nvSpPr>
          <p:cNvPr id="5" name="テキスト ボックス 4"/>
          <p:cNvSpPr txBox="1"/>
          <p:nvPr/>
        </p:nvSpPr>
        <p:spPr>
          <a:xfrm>
            <a:off x="515394" y="862367"/>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エンドユーザー、</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p:txBody>
      </p:sp>
      <p:graphicFrame>
        <p:nvGraphicFramePr>
          <p:cNvPr id="8" name="グラフ 7"/>
          <p:cNvGraphicFramePr>
            <a:graphicFrameLocks/>
          </p:cNvGraphicFramePr>
          <p:nvPr>
            <p:extLst>
              <p:ext uri="{D42A27DB-BD31-4B8C-83A1-F6EECF244321}">
                <p14:modId xmlns:p14="http://schemas.microsoft.com/office/powerpoint/2010/main" val="3436168481"/>
              </p:ext>
            </p:extLst>
          </p:nvPr>
        </p:nvGraphicFramePr>
        <p:xfrm>
          <a:off x="989700" y="1170144"/>
          <a:ext cx="8334456" cy="59763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34674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91</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10112"/>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Q9.</a:t>
            </a:r>
            <a:r>
              <a:rPr lang="ja-JP" altLang="en-US" sz="2065" b="1" dirty="0">
                <a:latin typeface="MS UI Gothic" panose="020B0600070205080204" pitchFamily="50" charset="-128"/>
                <a:ea typeface="MS UI Gothic" panose="020B0600070205080204" pitchFamily="50" charset="-128"/>
              </a:rPr>
              <a:t>システムに関わる要件の変化への対応　産業構造区分別</a:t>
            </a:r>
            <a:r>
              <a:rPr lang="en-US" altLang="ja-JP" sz="2065" b="1" dirty="0">
                <a:latin typeface="MS UI Gothic" panose="020B0600070205080204" pitchFamily="50" charset="-128"/>
                <a:ea typeface="MS UI Gothic" panose="020B0600070205080204" pitchFamily="50" charset="-128"/>
              </a:rPr>
              <a:t>-2</a:t>
            </a:r>
            <a:r>
              <a:rPr lang="ja-JP" altLang="en-US" sz="2065" b="1" dirty="0">
                <a:latin typeface="MS UI Gothic" panose="020B0600070205080204" pitchFamily="50" charset="-128"/>
                <a:ea typeface="MS UI Gothic" panose="020B0600070205080204" pitchFamily="50" charset="-128"/>
              </a:rPr>
              <a:t> </a:t>
            </a:r>
          </a:p>
        </p:txBody>
      </p:sp>
      <p:sp>
        <p:nvSpPr>
          <p:cNvPr id="5" name="テキスト ボックス 4"/>
          <p:cNvSpPr txBox="1"/>
          <p:nvPr/>
        </p:nvSpPr>
        <p:spPr>
          <a:xfrm>
            <a:off x="515394" y="985743"/>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エンドユーザー、</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p:txBody>
      </p:sp>
      <p:graphicFrame>
        <p:nvGraphicFramePr>
          <p:cNvPr id="7" name="グラフ 6"/>
          <p:cNvGraphicFramePr>
            <a:graphicFrameLocks/>
          </p:cNvGraphicFramePr>
          <p:nvPr>
            <p:extLst>
              <p:ext uri="{D42A27DB-BD31-4B8C-83A1-F6EECF244321}">
                <p14:modId xmlns:p14="http://schemas.microsoft.com/office/powerpoint/2010/main" val="3488366884"/>
              </p:ext>
            </p:extLst>
          </p:nvPr>
        </p:nvGraphicFramePr>
        <p:xfrm>
          <a:off x="989700" y="1440144"/>
          <a:ext cx="7830400" cy="53463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4382809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92</a:t>
            </a:fld>
            <a:endParaRPr lang="ja-JP" altLang="en-US"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533634" y="985743"/>
            <a:ext cx="9390226" cy="307777"/>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p:txBody>
      </p:sp>
      <p:sp>
        <p:nvSpPr>
          <p:cNvPr id="7" name="テキスト ボックス 6"/>
          <p:cNvSpPr txBox="1"/>
          <p:nvPr/>
        </p:nvSpPr>
        <p:spPr>
          <a:xfrm>
            <a:off x="515394" y="257851"/>
            <a:ext cx="9408466" cy="410112"/>
          </a:xfrm>
          <a:prstGeom prst="rect">
            <a:avLst/>
          </a:prstGeom>
          <a:noFill/>
        </p:spPr>
        <p:txBody>
          <a:bodyPr wrap="square" rtlCol="0">
            <a:spAutoFit/>
          </a:bodyPr>
          <a:lstStyle/>
          <a:p>
            <a:r>
              <a:rPr lang="en-US" altLang="ja-JP" sz="2070" b="1" dirty="0">
                <a:latin typeface="MS UI Gothic" panose="020B0600070205080204" pitchFamily="50" charset="-128"/>
                <a:ea typeface="MS UI Gothic" panose="020B0600070205080204" pitchFamily="50" charset="-128"/>
              </a:rPr>
              <a:t>Q9.</a:t>
            </a:r>
            <a:r>
              <a:rPr lang="ja-JP" altLang="en-US" sz="2070" b="1" dirty="0">
                <a:latin typeface="MS UI Gothic" panose="020B0600070205080204" pitchFamily="50" charset="-128"/>
                <a:ea typeface="MS UI Gothic" panose="020B0600070205080204" pitchFamily="50" charset="-128"/>
              </a:rPr>
              <a:t>システムに関わる要件の変化への対応（経年比較）  </a:t>
            </a:r>
          </a:p>
        </p:txBody>
      </p:sp>
      <p:graphicFrame>
        <p:nvGraphicFramePr>
          <p:cNvPr id="8" name="グラフ 7"/>
          <p:cNvGraphicFramePr>
            <a:graphicFrameLocks/>
          </p:cNvGraphicFramePr>
          <p:nvPr>
            <p:extLst>
              <p:ext uri="{D42A27DB-BD31-4B8C-83A1-F6EECF244321}">
                <p14:modId xmlns:p14="http://schemas.microsoft.com/office/powerpoint/2010/main" val="2663758445"/>
              </p:ext>
            </p:extLst>
          </p:nvPr>
        </p:nvGraphicFramePr>
        <p:xfrm>
          <a:off x="1259260" y="1293520"/>
          <a:ext cx="7848871" cy="60867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3600468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93</a:t>
            </a:fld>
            <a:endParaRPr lang="ja-JP" altLang="en-US"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533634" y="985743"/>
            <a:ext cx="9390226" cy="523220"/>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a:p>
            <a:r>
              <a:rPr lang="ja-JP" altLang="en-US" sz="1400" dirty="0"/>
              <a:t>クロス集計の軸：従業員数</a:t>
            </a:r>
            <a:endParaRPr lang="en-US" altLang="ja-JP" sz="1400" dirty="0"/>
          </a:p>
        </p:txBody>
      </p:sp>
      <p:sp>
        <p:nvSpPr>
          <p:cNvPr id="7" name="テキスト ボックス 6"/>
          <p:cNvSpPr txBox="1"/>
          <p:nvPr/>
        </p:nvSpPr>
        <p:spPr>
          <a:xfrm>
            <a:off x="515394" y="257851"/>
            <a:ext cx="9408466" cy="410112"/>
          </a:xfrm>
          <a:prstGeom prst="rect">
            <a:avLst/>
          </a:prstGeom>
          <a:noFill/>
        </p:spPr>
        <p:txBody>
          <a:bodyPr wrap="square" rtlCol="0">
            <a:spAutoFit/>
          </a:bodyPr>
          <a:lstStyle/>
          <a:p>
            <a:r>
              <a:rPr lang="en-US" altLang="ja-JP" sz="2070" b="1" dirty="0">
                <a:latin typeface="MS UI Gothic" panose="020B0600070205080204" pitchFamily="50" charset="-128"/>
                <a:ea typeface="MS UI Gothic" panose="020B0600070205080204" pitchFamily="50" charset="-128"/>
              </a:rPr>
              <a:t>Q9.</a:t>
            </a:r>
            <a:r>
              <a:rPr lang="ja-JP" altLang="en-US" sz="2070" b="1" dirty="0">
                <a:latin typeface="MS UI Gothic" panose="020B0600070205080204" pitchFamily="50" charset="-128"/>
                <a:ea typeface="MS UI Gothic" panose="020B0600070205080204" pitchFamily="50" charset="-128"/>
              </a:rPr>
              <a:t>システムに関わる要件の変化への対応（クロス集計）  </a:t>
            </a:r>
          </a:p>
        </p:txBody>
      </p:sp>
      <p:graphicFrame>
        <p:nvGraphicFramePr>
          <p:cNvPr id="6" name="グラフ 5"/>
          <p:cNvGraphicFramePr>
            <a:graphicFrameLocks/>
          </p:cNvGraphicFramePr>
          <p:nvPr>
            <p:extLst>
              <p:ext uri="{D42A27DB-BD31-4B8C-83A1-F6EECF244321}">
                <p14:modId xmlns:p14="http://schemas.microsoft.com/office/powerpoint/2010/main" val="2863236856"/>
              </p:ext>
            </p:extLst>
          </p:nvPr>
        </p:nvGraphicFramePr>
        <p:xfrm>
          <a:off x="533634" y="1508963"/>
          <a:ext cx="8646507" cy="57947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0197254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94</a:t>
            </a:fld>
            <a:endParaRPr lang="ja-JP" altLang="en-US"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533634" y="985743"/>
            <a:ext cx="9390226" cy="523220"/>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a:p>
            <a:r>
              <a:rPr lang="ja-JP" altLang="en-US" sz="1400" dirty="0"/>
              <a:t>クロス集計の軸：</a:t>
            </a:r>
            <a:r>
              <a:rPr lang="en-US" altLang="ja-JP" sz="1400" dirty="0"/>
              <a:t>IoT</a:t>
            </a:r>
            <a:r>
              <a:rPr lang="ja-JP" altLang="en-US" sz="1400" dirty="0"/>
              <a:t>事業分野の有無</a:t>
            </a:r>
            <a:endParaRPr lang="en-US" altLang="ja-JP" sz="1400" dirty="0"/>
          </a:p>
        </p:txBody>
      </p:sp>
      <p:sp>
        <p:nvSpPr>
          <p:cNvPr id="7" name="テキスト ボックス 6"/>
          <p:cNvSpPr txBox="1"/>
          <p:nvPr/>
        </p:nvSpPr>
        <p:spPr>
          <a:xfrm>
            <a:off x="515394" y="257851"/>
            <a:ext cx="9408466" cy="410112"/>
          </a:xfrm>
          <a:prstGeom prst="rect">
            <a:avLst/>
          </a:prstGeom>
          <a:noFill/>
        </p:spPr>
        <p:txBody>
          <a:bodyPr wrap="square" rtlCol="0">
            <a:spAutoFit/>
          </a:bodyPr>
          <a:lstStyle/>
          <a:p>
            <a:r>
              <a:rPr lang="en-US" altLang="ja-JP" sz="2070" b="1" dirty="0">
                <a:latin typeface="MS UI Gothic" panose="020B0600070205080204" pitchFamily="50" charset="-128"/>
                <a:ea typeface="MS UI Gothic" panose="020B0600070205080204" pitchFamily="50" charset="-128"/>
              </a:rPr>
              <a:t>Q9.</a:t>
            </a:r>
            <a:r>
              <a:rPr lang="ja-JP" altLang="en-US" sz="2070" b="1" dirty="0">
                <a:latin typeface="MS UI Gothic" panose="020B0600070205080204" pitchFamily="50" charset="-128"/>
                <a:ea typeface="MS UI Gothic" panose="020B0600070205080204" pitchFamily="50" charset="-128"/>
              </a:rPr>
              <a:t>システムに関わる要件の変化への対応（クロス集計）  </a:t>
            </a:r>
          </a:p>
        </p:txBody>
      </p:sp>
      <p:graphicFrame>
        <p:nvGraphicFramePr>
          <p:cNvPr id="9" name="グラフ 8"/>
          <p:cNvGraphicFramePr>
            <a:graphicFrameLocks/>
          </p:cNvGraphicFramePr>
          <p:nvPr>
            <p:extLst>
              <p:ext uri="{D42A27DB-BD31-4B8C-83A1-F6EECF244321}">
                <p14:modId xmlns:p14="http://schemas.microsoft.com/office/powerpoint/2010/main" val="1621277202"/>
              </p:ext>
            </p:extLst>
          </p:nvPr>
        </p:nvGraphicFramePr>
        <p:xfrm>
          <a:off x="899220" y="1508964"/>
          <a:ext cx="8136904" cy="57177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1542168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95</a:t>
            </a:fld>
            <a:endParaRPr lang="ja-JP" altLang="en-US"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533634" y="985743"/>
            <a:ext cx="9390226" cy="523220"/>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a:p>
            <a:r>
              <a:rPr lang="ja-JP" altLang="en-US" sz="1400" dirty="0"/>
              <a:t>クロス集計の軸：</a:t>
            </a:r>
            <a:r>
              <a:rPr lang="en-US" altLang="ja-JP" sz="1400" dirty="0"/>
              <a:t>AI</a:t>
            </a:r>
            <a:r>
              <a:rPr lang="ja-JP" altLang="en-US" sz="1400" dirty="0"/>
              <a:t>取り組みの有無</a:t>
            </a:r>
            <a:endParaRPr lang="en-US" altLang="ja-JP" sz="1400" dirty="0"/>
          </a:p>
        </p:txBody>
      </p:sp>
      <p:sp>
        <p:nvSpPr>
          <p:cNvPr id="7" name="テキスト ボックス 6"/>
          <p:cNvSpPr txBox="1"/>
          <p:nvPr/>
        </p:nvSpPr>
        <p:spPr>
          <a:xfrm>
            <a:off x="515394" y="257851"/>
            <a:ext cx="9408466" cy="410112"/>
          </a:xfrm>
          <a:prstGeom prst="rect">
            <a:avLst/>
          </a:prstGeom>
          <a:noFill/>
        </p:spPr>
        <p:txBody>
          <a:bodyPr wrap="square" rtlCol="0">
            <a:spAutoFit/>
          </a:bodyPr>
          <a:lstStyle/>
          <a:p>
            <a:r>
              <a:rPr lang="en-US" altLang="ja-JP" sz="2070" b="1" dirty="0">
                <a:latin typeface="MS UI Gothic" panose="020B0600070205080204" pitchFamily="50" charset="-128"/>
                <a:ea typeface="MS UI Gothic" panose="020B0600070205080204" pitchFamily="50" charset="-128"/>
              </a:rPr>
              <a:t>Q9.</a:t>
            </a:r>
            <a:r>
              <a:rPr lang="ja-JP" altLang="en-US" sz="2070" b="1" dirty="0">
                <a:latin typeface="MS UI Gothic" panose="020B0600070205080204" pitchFamily="50" charset="-128"/>
                <a:ea typeface="MS UI Gothic" panose="020B0600070205080204" pitchFamily="50" charset="-128"/>
              </a:rPr>
              <a:t>システムに関わる要件の変化への対応（クロス集計）  </a:t>
            </a:r>
          </a:p>
        </p:txBody>
      </p:sp>
      <p:graphicFrame>
        <p:nvGraphicFramePr>
          <p:cNvPr id="6" name="グラフ 5"/>
          <p:cNvGraphicFramePr>
            <a:graphicFrameLocks/>
          </p:cNvGraphicFramePr>
          <p:nvPr>
            <p:extLst>
              <p:ext uri="{D42A27DB-BD31-4B8C-83A1-F6EECF244321}">
                <p14:modId xmlns:p14="http://schemas.microsoft.com/office/powerpoint/2010/main" val="481788275"/>
              </p:ext>
            </p:extLst>
          </p:nvPr>
        </p:nvGraphicFramePr>
        <p:xfrm>
          <a:off x="544205" y="1508964"/>
          <a:ext cx="8779951" cy="57177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0048156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96</a:t>
            </a:fld>
            <a:endParaRPr lang="ja-JP" altLang="en-US"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533634" y="985743"/>
            <a:ext cx="9390226" cy="523220"/>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a:p>
            <a:r>
              <a:rPr lang="ja-JP" altLang="en-US" sz="1400" dirty="0"/>
              <a:t>クロス集計の軸：</a:t>
            </a:r>
            <a:r>
              <a:rPr lang="en-US" altLang="ja-JP" sz="1400" dirty="0"/>
              <a:t>DX</a:t>
            </a:r>
            <a:r>
              <a:rPr lang="ja-JP" altLang="en-US" sz="1400" dirty="0"/>
              <a:t>取り組みの有無</a:t>
            </a:r>
            <a:endParaRPr lang="en-US" altLang="ja-JP" sz="1400" dirty="0"/>
          </a:p>
        </p:txBody>
      </p:sp>
      <p:sp>
        <p:nvSpPr>
          <p:cNvPr id="7" name="テキスト ボックス 6"/>
          <p:cNvSpPr txBox="1"/>
          <p:nvPr/>
        </p:nvSpPr>
        <p:spPr>
          <a:xfrm>
            <a:off x="515394" y="257851"/>
            <a:ext cx="9408466" cy="410112"/>
          </a:xfrm>
          <a:prstGeom prst="rect">
            <a:avLst/>
          </a:prstGeom>
          <a:noFill/>
        </p:spPr>
        <p:txBody>
          <a:bodyPr wrap="square" rtlCol="0">
            <a:spAutoFit/>
          </a:bodyPr>
          <a:lstStyle/>
          <a:p>
            <a:r>
              <a:rPr lang="en-US" altLang="ja-JP" sz="2070" b="1" dirty="0">
                <a:latin typeface="MS UI Gothic" panose="020B0600070205080204" pitchFamily="50" charset="-128"/>
                <a:ea typeface="MS UI Gothic" panose="020B0600070205080204" pitchFamily="50" charset="-128"/>
              </a:rPr>
              <a:t>Q9.</a:t>
            </a:r>
            <a:r>
              <a:rPr lang="ja-JP" altLang="en-US" sz="2070" b="1" dirty="0">
                <a:latin typeface="MS UI Gothic" panose="020B0600070205080204" pitchFamily="50" charset="-128"/>
                <a:ea typeface="MS UI Gothic" panose="020B0600070205080204" pitchFamily="50" charset="-128"/>
              </a:rPr>
              <a:t>システムに関わる要件の変化への対応（クロス集計）  </a:t>
            </a:r>
          </a:p>
        </p:txBody>
      </p:sp>
      <p:graphicFrame>
        <p:nvGraphicFramePr>
          <p:cNvPr id="6" name="グラフ 5"/>
          <p:cNvGraphicFramePr>
            <a:graphicFrameLocks/>
          </p:cNvGraphicFramePr>
          <p:nvPr>
            <p:extLst>
              <p:ext uri="{D42A27DB-BD31-4B8C-83A1-F6EECF244321}">
                <p14:modId xmlns:p14="http://schemas.microsoft.com/office/powerpoint/2010/main" val="1398482072"/>
              </p:ext>
            </p:extLst>
          </p:nvPr>
        </p:nvGraphicFramePr>
        <p:xfrm>
          <a:off x="1160295" y="1601912"/>
          <a:ext cx="8136903" cy="53922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647796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97</a:t>
            </a:fld>
            <a:endParaRPr lang="ja-JP" altLang="en-US"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533634" y="985743"/>
            <a:ext cx="9390226" cy="307777"/>
          </a:xfrm>
          <a:prstGeom prst="rect">
            <a:avLst/>
          </a:prstGeom>
          <a:noFill/>
        </p:spPr>
        <p:txBody>
          <a:bodyPr wrap="square" rtlCol="0">
            <a:spAutoFit/>
          </a:bodyPr>
          <a:lstStyle/>
          <a:p>
            <a:r>
              <a:rPr lang="ja-JP" altLang="en-US" sz="1400" dirty="0"/>
              <a:t>集計対象：</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endParaRPr lang="en-US" altLang="ja-JP" sz="1400" dirty="0"/>
          </a:p>
        </p:txBody>
      </p:sp>
      <p:sp>
        <p:nvSpPr>
          <p:cNvPr id="7" name="テキスト ボックス 6"/>
          <p:cNvSpPr txBox="1"/>
          <p:nvPr/>
        </p:nvSpPr>
        <p:spPr>
          <a:xfrm>
            <a:off x="507513" y="260654"/>
            <a:ext cx="9624490" cy="410882"/>
          </a:xfrm>
          <a:prstGeom prst="rect">
            <a:avLst/>
          </a:prstGeom>
          <a:noFill/>
        </p:spPr>
        <p:txBody>
          <a:bodyPr wrap="square" rtlCol="0">
            <a:spAutoFit/>
          </a:bodyPr>
          <a:lstStyle/>
          <a:p>
            <a:r>
              <a:rPr lang="en-US" altLang="ja-JP" sz="2070" b="1" dirty="0">
                <a:latin typeface="MS UI Gothic" panose="020B0600070205080204" pitchFamily="50" charset="-128"/>
                <a:ea typeface="MS UI Gothic" panose="020B0600070205080204" pitchFamily="50" charset="-128"/>
              </a:rPr>
              <a:t>Q9.</a:t>
            </a:r>
            <a:r>
              <a:rPr lang="ja-JP" altLang="en-US" sz="2070" b="1" dirty="0">
                <a:latin typeface="MS UI Gothic" panose="020B0600070205080204" pitchFamily="50" charset="-128"/>
                <a:ea typeface="MS UI Gothic" panose="020B0600070205080204" pitchFamily="50" charset="-128"/>
              </a:rPr>
              <a:t>システムに関わる要件の変化への対応</a:t>
            </a:r>
            <a:r>
              <a:rPr lang="ja-JP" altLang="en-US" sz="1950" b="1" dirty="0">
                <a:latin typeface="MS UI Gothic" panose="020B0600070205080204" pitchFamily="50" charset="-128"/>
                <a:ea typeface="MS UI Gothic" panose="020B0600070205080204" pitchFamily="50" charset="-128"/>
              </a:rPr>
              <a:t>－「重要と思う」「やや重要と思う」の数（経年比較）  </a:t>
            </a:r>
          </a:p>
        </p:txBody>
      </p:sp>
      <p:graphicFrame>
        <p:nvGraphicFramePr>
          <p:cNvPr id="6" name="グラフ 5"/>
          <p:cNvGraphicFramePr>
            <a:graphicFrameLocks/>
          </p:cNvGraphicFramePr>
          <p:nvPr>
            <p:extLst>
              <p:ext uri="{D42A27DB-BD31-4B8C-83A1-F6EECF244321}">
                <p14:modId xmlns:p14="http://schemas.microsoft.com/office/powerpoint/2010/main" val="2938790264"/>
              </p:ext>
            </p:extLst>
          </p:nvPr>
        </p:nvGraphicFramePr>
        <p:xfrm>
          <a:off x="899220" y="1529904"/>
          <a:ext cx="8640959" cy="50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3730290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DED54C1-D2B5-4FA5-AEDE-0F630B0716BA}"/>
              </a:ext>
            </a:extLst>
          </p:cNvPr>
          <p:cNvSpPr>
            <a:spLocks noGrp="1"/>
          </p:cNvSpPr>
          <p:nvPr>
            <p:ph type="sldNum" sz="quarter" idx="12"/>
          </p:nvPr>
        </p:nvSpPr>
        <p:spPr/>
        <p:txBody>
          <a:bodyPr/>
          <a:lstStyle/>
          <a:p>
            <a:fld id="{DBFB1F43-6F2E-4538-AABB-23AEDF146290}" type="slidenum">
              <a:rPr lang="ja-JP" altLang="en-US" smtClean="0">
                <a:latin typeface="Meiryo UI" panose="020B0604030504040204" pitchFamily="50" charset="-128"/>
                <a:ea typeface="Meiryo UI" panose="020B0604030504040204" pitchFamily="50" charset="-128"/>
              </a:rPr>
              <a:pPr/>
              <a:t>98</a:t>
            </a:fld>
            <a:endParaRPr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394" y="257851"/>
            <a:ext cx="9028230" cy="407893"/>
          </a:xfrm>
          <a:prstGeom prst="rect">
            <a:avLst/>
          </a:prstGeom>
          <a:noFill/>
        </p:spPr>
        <p:txBody>
          <a:bodyPr wrap="square" rtlCol="0">
            <a:spAutoFit/>
          </a:bodyPr>
          <a:lstStyle/>
          <a:p>
            <a:r>
              <a:rPr lang="en-US" altLang="ja-JP" sz="2065" b="1" dirty="0">
                <a:latin typeface="MS UI Gothic" panose="020B0600070205080204" pitchFamily="50" charset="-128"/>
                <a:ea typeface="MS UI Gothic" panose="020B0600070205080204" pitchFamily="50" charset="-128"/>
              </a:rPr>
              <a:t>Q10.</a:t>
            </a:r>
            <a:r>
              <a:rPr lang="ja-JP" altLang="en-US" sz="2065" b="1" dirty="0">
                <a:latin typeface="MS UI Gothic" panose="020B0600070205080204" pitchFamily="50" charset="-128"/>
                <a:ea typeface="MS UI Gothic" panose="020B0600070205080204" pitchFamily="50" charset="-128"/>
              </a:rPr>
              <a:t>事業の優位性　</a:t>
            </a:r>
          </a:p>
        </p:txBody>
      </p:sp>
      <p:sp>
        <p:nvSpPr>
          <p:cNvPr id="5" name="テキスト ボックス 4"/>
          <p:cNvSpPr txBox="1"/>
          <p:nvPr/>
        </p:nvSpPr>
        <p:spPr>
          <a:xfrm>
            <a:off x="515394" y="750100"/>
            <a:ext cx="9390226" cy="307777"/>
          </a:xfrm>
          <a:prstGeom prst="rect">
            <a:avLst/>
          </a:prstGeom>
          <a:noFill/>
        </p:spPr>
        <p:txBody>
          <a:bodyPr wrap="square" rtlCol="0">
            <a:spAutoFit/>
          </a:bodyPr>
          <a:lstStyle/>
          <a:p>
            <a:r>
              <a:rPr lang="ja-JP" altLang="en-US" sz="1400" dirty="0"/>
              <a:t>集計対象：</a:t>
            </a:r>
            <a:r>
              <a:rPr lang="en-US" altLang="ja-JP" sz="1400" dirty="0"/>
              <a:t>A.</a:t>
            </a:r>
            <a:r>
              <a:rPr lang="ja-JP" altLang="en-US" sz="1400" dirty="0"/>
              <a:t>エンドユーザー、</a:t>
            </a:r>
            <a:r>
              <a:rPr lang="en-US" altLang="ja-JP" sz="1400" dirty="0"/>
              <a:t>B.</a:t>
            </a:r>
            <a:r>
              <a:rPr lang="ja-JP" altLang="en-US" sz="1400" dirty="0"/>
              <a:t>メーカー、</a:t>
            </a:r>
            <a:r>
              <a:rPr lang="en-US" altLang="ja-JP" sz="1400" dirty="0"/>
              <a:t>C.</a:t>
            </a:r>
            <a:r>
              <a:rPr lang="ja-JP" altLang="en-US" sz="1400" dirty="0"/>
              <a:t>系列ソフトウェア企業、</a:t>
            </a:r>
            <a:r>
              <a:rPr lang="en-US" altLang="ja-JP" sz="1400" dirty="0"/>
              <a:t>D.</a:t>
            </a:r>
            <a:r>
              <a:rPr lang="ja-JP" altLang="en-US" sz="1400" dirty="0"/>
              <a:t>受託ソフトウェア企業、</a:t>
            </a:r>
            <a:r>
              <a:rPr lang="en-US" altLang="ja-JP" sz="1400" dirty="0"/>
              <a:t>E.</a:t>
            </a:r>
            <a:r>
              <a:rPr lang="ja-JP" altLang="en-US" sz="1400" dirty="0"/>
              <a:t>独立系ソフトウェア企業、</a:t>
            </a:r>
            <a:r>
              <a:rPr lang="en-US" altLang="ja-JP" sz="1400" dirty="0"/>
              <a:t>F.</a:t>
            </a:r>
            <a:r>
              <a:rPr lang="ja-JP" altLang="en-US" sz="1400" dirty="0"/>
              <a:t>その他</a:t>
            </a:r>
            <a:endParaRPr lang="en-US" altLang="ja-JP" sz="1400" dirty="0"/>
          </a:p>
        </p:txBody>
      </p:sp>
      <p:graphicFrame>
        <p:nvGraphicFramePr>
          <p:cNvPr id="7" name="グラフ 6"/>
          <p:cNvGraphicFramePr>
            <a:graphicFrameLocks/>
          </p:cNvGraphicFramePr>
          <p:nvPr>
            <p:extLst>
              <p:ext uri="{D42A27DB-BD31-4B8C-83A1-F6EECF244321}">
                <p14:modId xmlns:p14="http://schemas.microsoft.com/office/powerpoint/2010/main" val="1781565307"/>
              </p:ext>
            </p:extLst>
          </p:nvPr>
        </p:nvGraphicFramePr>
        <p:xfrm>
          <a:off x="515394" y="1493493"/>
          <a:ext cx="8736754" cy="50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46043746"/>
      </p:ext>
    </p:extLst>
  </p:cSld>
  <p:clrMapOvr>
    <a:masterClrMapping/>
  </p:clrMapOvr>
</p:sld>
</file>

<file path=ppt/theme/theme1.xml><?xml version="1.0" encoding="utf-8"?>
<a:theme xmlns:a="http://schemas.openxmlformats.org/drawingml/2006/main" name="IPA2004">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1">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PA200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A200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PA200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PA200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PA200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PA200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PA200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PA200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PA200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PA200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PA200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PA200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PAテンプレートデザイン.potx" id="{246C8F3D-ACAC-40D4-9CF6-A3E2241F85FB}" vid="{16E8828E-E965-4576-87F9-11050EFB2AFE}"/>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IPAテンプレートデザイン_20151104 (2)</Template>
  <TotalTime>0</TotalTime>
  <Words>21136</Words>
  <Application>Microsoft Office PowerPoint</Application>
  <PresentationFormat>ユーザー設定</PresentationFormat>
  <Paragraphs>2905</Paragraphs>
  <Slides>300</Slides>
  <Notes>279</Notes>
  <HiddenSlides>0</HiddenSlides>
  <MMClips>0</MMClips>
  <ScaleCrop>false</ScaleCrop>
  <HeadingPairs>
    <vt:vector size="8" baseType="variant">
      <vt:variant>
        <vt:lpstr>使用されているフォント</vt:lpstr>
      </vt:variant>
      <vt:variant>
        <vt:i4>13</vt:i4>
      </vt:variant>
      <vt:variant>
        <vt:lpstr>テーマ</vt:lpstr>
      </vt:variant>
      <vt:variant>
        <vt:i4>1</vt:i4>
      </vt:variant>
      <vt:variant>
        <vt:lpstr>埋め込まれた OLE サーバー</vt:lpstr>
      </vt:variant>
      <vt:variant>
        <vt:i4>1</vt:i4>
      </vt:variant>
      <vt:variant>
        <vt:lpstr>スライド タイトル</vt:lpstr>
      </vt:variant>
      <vt:variant>
        <vt:i4>300</vt:i4>
      </vt:variant>
    </vt:vector>
  </HeadingPairs>
  <TitlesOfParts>
    <vt:vector size="315" baseType="lpstr">
      <vt:lpstr>HGPｺﾞｼｯｸE</vt:lpstr>
      <vt:lpstr>IPA Pゴシック</vt:lpstr>
      <vt:lpstr>Meiryo UI</vt:lpstr>
      <vt:lpstr>Microsoft JhengHei</vt:lpstr>
      <vt:lpstr>Microsoft YaHei</vt:lpstr>
      <vt:lpstr>MS UI Gothic</vt:lpstr>
      <vt:lpstr>メイリオ</vt:lpstr>
      <vt:lpstr>游ゴシック</vt:lpstr>
      <vt:lpstr>游ゴシック Medium</vt:lpstr>
      <vt:lpstr>Arial</vt:lpstr>
      <vt:lpstr>Calibri</vt:lpstr>
      <vt:lpstr>Times New Roman</vt:lpstr>
      <vt:lpstr>Wingdings</vt:lpstr>
      <vt:lpstr>IPA2004</vt:lpstr>
      <vt:lpstr>ワークシート</vt:lpstr>
      <vt:lpstr>「2019年度組込み/IoT産業の動向把握等に関する調査」事業 組込み/IoTに関する動向調査 調査報告書（データ編）</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2020-03-31T06:35:10Z</dcterms:created>
  <dcterms:modified xsi:type="dcterms:W3CDTF">2020-03-31T06:37:28Z</dcterms:modified>
</cp:coreProperties>
</file>